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22" r:id="rId2"/>
    <p:sldId id="324" r:id="rId3"/>
    <p:sldId id="336" r:id="rId4"/>
    <p:sldId id="335" r:id="rId5"/>
    <p:sldId id="264" r:id="rId6"/>
    <p:sldId id="320" r:id="rId7"/>
    <p:sldId id="308" r:id="rId8"/>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zumi hiro" initials="i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05" autoAdjust="0"/>
  </p:normalViewPr>
  <p:slideViewPr>
    <p:cSldViewPr snapToGrid="0">
      <p:cViewPr varScale="1">
        <p:scale>
          <a:sx n="128" d="100"/>
          <a:sy n="128" d="100"/>
        </p:scale>
        <p:origin x="200" y="176"/>
      </p:cViewPr>
      <p:guideLst>
        <p:guide orient="horz" pos="2160"/>
        <p:guide pos="3840"/>
      </p:guideLst>
    </p:cSldViewPr>
  </p:slideViewPr>
  <p:outlineViewPr>
    <p:cViewPr>
      <p:scale>
        <a:sx n="33" d="100"/>
        <a:sy n="33" d="100"/>
      </p:scale>
      <p:origin x="0" y="-5419"/>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439" tIns="45719" rIns="91439" bIns="4571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39" tIns="45719" rIns="91439" bIns="45719" rtlCol="0"/>
          <a:lstStyle>
            <a:lvl1pPr algn="r">
              <a:defRPr sz="1200"/>
            </a:lvl1pPr>
          </a:lstStyle>
          <a:p>
            <a:fld id="{F900A481-ABCD-4CE3-A1D7-E70621F02539}" type="datetimeFigureOut">
              <a:rPr kumimoji="1" lang="ja-JP" altLang="en-US" smtClean="0"/>
              <a:t>2019/12/15</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39" tIns="45719" rIns="91439" bIns="45719"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1439" tIns="45719" rIns="91439" bIns="4571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5"/>
            <a:ext cx="2945659" cy="498055"/>
          </a:xfrm>
          <a:prstGeom prst="rect">
            <a:avLst/>
          </a:prstGeom>
        </p:spPr>
        <p:txBody>
          <a:bodyPr vert="horz" lIns="91439" tIns="45719" rIns="91439" bIns="4571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5"/>
            <a:ext cx="2945659" cy="498055"/>
          </a:xfrm>
          <a:prstGeom prst="rect">
            <a:avLst/>
          </a:prstGeom>
        </p:spPr>
        <p:txBody>
          <a:bodyPr vert="horz" lIns="91439" tIns="45719" rIns="91439" bIns="45719" rtlCol="0" anchor="b"/>
          <a:lstStyle>
            <a:lvl1pPr algn="r">
              <a:defRPr sz="1200"/>
            </a:lvl1pPr>
          </a:lstStyle>
          <a:p>
            <a:fld id="{E03D1082-F711-41FE-ABAB-8AF17B9099B3}" type="slidenum">
              <a:rPr kumimoji="1" lang="ja-JP" altLang="en-US" smtClean="0"/>
              <a:t>‹#›</a:t>
            </a:fld>
            <a:endParaRPr kumimoji="1" lang="ja-JP" altLang="en-US"/>
          </a:p>
        </p:txBody>
      </p:sp>
    </p:spTree>
    <p:extLst>
      <p:ext uri="{BB962C8B-B14F-4D97-AF65-F5344CB8AC3E}">
        <p14:creationId xmlns:p14="http://schemas.microsoft.com/office/powerpoint/2010/main" val="4289442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10133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953340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390656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75958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3330368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3994129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015539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1769814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3256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2092422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FF1340D-FB25-4EC8-A03E-613DAEE00F42}" type="datetimeFigureOut">
              <a:rPr kumimoji="1" lang="ja-JP" altLang="en-US" smtClean="0"/>
              <a:t>2019/12/15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07075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1340D-FB25-4EC8-A03E-613DAEE00F42}" type="datetimeFigureOut">
              <a:rPr kumimoji="1" lang="ja-JP" altLang="en-US" smtClean="0"/>
              <a:t>2019/12/15</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C8E07-0FC5-495E-B3F9-6A17D3C4C4E6}" type="slidenum">
              <a:rPr kumimoji="1" lang="ja-JP" altLang="en-US" smtClean="0"/>
              <a:t>‹#›</a:t>
            </a:fld>
            <a:endParaRPr kumimoji="1" lang="ja-JP" altLang="en-US"/>
          </a:p>
        </p:txBody>
      </p:sp>
    </p:spTree>
    <p:extLst>
      <p:ext uri="{BB962C8B-B14F-4D97-AF65-F5344CB8AC3E}">
        <p14:creationId xmlns:p14="http://schemas.microsoft.com/office/powerpoint/2010/main" val="2051206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71269" y="1122363"/>
            <a:ext cx="10213674" cy="965229"/>
          </a:xfrm>
        </p:spPr>
        <p:txBody>
          <a:bodyPr/>
          <a:lstStyle/>
          <a:p>
            <a:r>
              <a:rPr kumimoji="1" lang="ja-JP" altLang="en-US" dirty="0">
                <a:latin typeface="HG丸ｺﾞｼｯｸM-PRO" panose="020F0600000000000000" pitchFamily="50" charset="-128"/>
                <a:ea typeface="HG丸ｺﾞｼｯｸM-PRO" panose="020F0600000000000000" pitchFamily="50" charset="-128"/>
              </a:rPr>
              <a:t>福岡市における実践について</a:t>
            </a:r>
          </a:p>
        </p:txBody>
      </p:sp>
      <p:sp>
        <p:nvSpPr>
          <p:cNvPr id="3" name="サブタイトル 2"/>
          <p:cNvSpPr>
            <a:spLocks noGrp="1"/>
          </p:cNvSpPr>
          <p:nvPr>
            <p:ph type="subTitle" idx="1"/>
          </p:nvPr>
        </p:nvSpPr>
        <p:spPr>
          <a:xfrm>
            <a:off x="1524000" y="2665562"/>
            <a:ext cx="9144000" cy="3243532"/>
          </a:xfrm>
        </p:spPr>
        <p:txBody>
          <a:bodyPr>
            <a:normAutofit fontScale="92500" lnSpcReduction="10000"/>
          </a:bodyPr>
          <a:lstStyle/>
          <a:p>
            <a:r>
              <a:rPr kumimoji="1" lang="ja-JP" altLang="en-US" sz="4400" dirty="0">
                <a:latin typeface="HGP創英角ｺﾞｼｯｸUB" panose="020B0900000000000000" pitchFamily="50" charset="-128"/>
                <a:ea typeface="HGP創英角ｺﾞｼｯｸUB" panose="020B0900000000000000" pitchFamily="50" charset="-128"/>
              </a:rPr>
              <a:t>これまでの福岡市の取り組みの歩み</a:t>
            </a:r>
            <a:endParaRPr kumimoji="1" lang="en-US" altLang="ja-JP" sz="4400" dirty="0">
              <a:latin typeface="HGP創英角ｺﾞｼｯｸUB" panose="020B0900000000000000" pitchFamily="50" charset="-128"/>
              <a:ea typeface="HGP創英角ｺﾞｼｯｸUB" panose="020B0900000000000000" pitchFamily="50" charset="-128"/>
            </a:endParaRPr>
          </a:p>
          <a:p>
            <a:endParaRPr lang="en-US" altLang="ja-JP" sz="3600" dirty="0">
              <a:latin typeface="HGP創英角ｺﾞｼｯｸUB" panose="020B0900000000000000" pitchFamily="50" charset="-128"/>
              <a:ea typeface="HGP創英角ｺﾞｼｯｸUB" panose="020B0900000000000000" pitchFamily="50" charset="-128"/>
            </a:endParaRPr>
          </a:p>
          <a:p>
            <a:r>
              <a:rPr kumimoji="1" lang="ja-JP" altLang="en-US" sz="3600" dirty="0">
                <a:latin typeface="HG丸ｺﾞｼｯｸM-PRO" panose="020F0600000000000000" pitchFamily="50" charset="-128"/>
                <a:ea typeface="HG丸ｺﾞｼｯｸM-PRO" panose="020F0600000000000000" pitchFamily="50" charset="-128"/>
              </a:rPr>
              <a:t>福岡チーム担当</a:t>
            </a:r>
            <a:endParaRPr kumimoji="1" lang="en-US" altLang="ja-JP" sz="3600" dirty="0">
              <a:latin typeface="HG丸ｺﾞｼｯｸM-PRO" panose="020F0600000000000000" pitchFamily="50" charset="-128"/>
              <a:ea typeface="HG丸ｺﾞｼｯｸM-PRO" panose="020F0600000000000000" pitchFamily="50" charset="-128"/>
            </a:endParaRPr>
          </a:p>
          <a:p>
            <a:r>
              <a:rPr kumimoji="1" lang="ja-JP" altLang="en-US" sz="3600" dirty="0">
                <a:latin typeface="HG丸ｺﾞｼｯｸM-PRO" panose="020F0600000000000000" pitchFamily="50" charset="-128"/>
                <a:ea typeface="HG丸ｺﾞｼｯｸM-PRO" panose="020F0600000000000000" pitchFamily="50" charset="-128"/>
              </a:rPr>
              <a:t>西九州大学看護学部　</a:t>
            </a:r>
            <a:endParaRPr kumimoji="1" lang="en-US" altLang="ja-JP" sz="3600" dirty="0">
              <a:latin typeface="HG丸ｺﾞｼｯｸM-PRO" panose="020F0600000000000000" pitchFamily="50" charset="-128"/>
              <a:ea typeface="HG丸ｺﾞｼｯｸM-PRO" panose="020F0600000000000000" pitchFamily="50" charset="-128"/>
            </a:endParaRPr>
          </a:p>
          <a:p>
            <a:r>
              <a:rPr kumimoji="1" lang="ja-JP" altLang="en-US" sz="3600" dirty="0">
                <a:latin typeface="HG丸ｺﾞｼｯｸM-PRO" panose="020F0600000000000000" pitchFamily="50" charset="-128"/>
                <a:ea typeface="HG丸ｺﾞｼｯｸM-PRO" panose="020F0600000000000000" pitchFamily="50" charset="-128"/>
              </a:rPr>
              <a:t>池田佐知子</a:t>
            </a:r>
            <a:endParaRPr kumimoji="1" lang="en-US" altLang="ja-JP" sz="3600" dirty="0">
              <a:latin typeface="HG丸ｺﾞｼｯｸM-PRO" panose="020F0600000000000000" pitchFamily="50" charset="-128"/>
              <a:ea typeface="HG丸ｺﾞｼｯｸM-PRO" panose="020F0600000000000000" pitchFamily="50" charset="-128"/>
            </a:endParaRPr>
          </a:p>
          <a:p>
            <a:r>
              <a:rPr lang="en-US" altLang="ja-JP" sz="3000" dirty="0">
                <a:latin typeface="HG丸ｺﾞｼｯｸM-PRO" panose="020F0600000000000000" pitchFamily="50" charset="-128"/>
                <a:ea typeface="HG丸ｺﾞｼｯｸM-PRO" panose="020F0600000000000000" pitchFamily="50" charset="-128"/>
              </a:rPr>
              <a:t>20191109</a:t>
            </a:r>
            <a:endParaRPr kumimoji="1" lang="ja-JP" altLang="en-US" sz="3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250368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en-US" altLang="ja-JP" sz="3600" dirty="0">
                <a:latin typeface="HG丸ｺﾞｼｯｸM-PRO" panose="020F0600000000000000" pitchFamily="50" charset="-128"/>
                <a:ea typeface="HG丸ｺﾞｼｯｸM-PRO" panose="020F0600000000000000" pitchFamily="50" charset="-128"/>
              </a:rPr>
              <a:t>2013</a:t>
            </a:r>
            <a:r>
              <a:rPr kumimoji="1" lang="ja-JP" altLang="en-US" sz="3600" dirty="0">
                <a:latin typeface="HG丸ｺﾞｼｯｸM-PRO" panose="020F0600000000000000" pitchFamily="50" charset="-128"/>
                <a:ea typeface="HG丸ｺﾞｼｯｸM-PRO" panose="020F0600000000000000" pitchFamily="50" charset="-128"/>
              </a:rPr>
              <a:t>年</a:t>
            </a:r>
            <a:r>
              <a:rPr kumimoji="1" lang="en-US" altLang="ja-JP" sz="3600" dirty="0">
                <a:latin typeface="HG丸ｺﾞｼｯｸM-PRO" panose="020F0600000000000000" pitchFamily="50" charset="-128"/>
                <a:ea typeface="HG丸ｺﾞｼｯｸM-PRO" panose="020F0600000000000000" pitchFamily="50" charset="-128"/>
              </a:rPr>
              <a:t>9</a:t>
            </a:r>
            <a:r>
              <a:rPr kumimoji="1" lang="ja-JP" altLang="en-US" sz="3600" dirty="0">
                <a:latin typeface="HG丸ｺﾞｼｯｸM-PRO" panose="020F0600000000000000" pitchFamily="50" charset="-128"/>
                <a:ea typeface="HG丸ｺﾞｼｯｸM-PRO" panose="020F0600000000000000" pitchFamily="50" charset="-128"/>
              </a:rPr>
              <a:t>月</a:t>
            </a:r>
            <a:r>
              <a:rPr kumimoji="1" lang="en-US" altLang="ja-JP" sz="3600" dirty="0">
                <a:latin typeface="HG丸ｺﾞｼｯｸM-PRO" panose="020F0600000000000000" pitchFamily="50" charset="-128"/>
                <a:ea typeface="HG丸ｺﾞｼｯｸM-PRO" panose="020F0600000000000000" pitchFamily="50" charset="-128"/>
              </a:rPr>
              <a:t>14</a:t>
            </a:r>
            <a:r>
              <a:rPr kumimoji="1" lang="ja-JP" altLang="en-US" sz="3600" dirty="0">
                <a:latin typeface="HG丸ｺﾞｼｯｸM-PRO" panose="020F0600000000000000" pitchFamily="50" charset="-128"/>
                <a:ea typeface="HG丸ｺﾞｼｯｸM-PRO" panose="020F0600000000000000" pitchFamily="50" charset="-128"/>
              </a:rPr>
              <a:t>日の</a:t>
            </a:r>
            <a:r>
              <a:rPr kumimoji="1" lang="en-US" altLang="ja-JP" sz="3600" dirty="0">
                <a:latin typeface="HG丸ｺﾞｼｯｸM-PRO" panose="020F0600000000000000" pitchFamily="50" charset="-128"/>
                <a:ea typeface="HG丸ｺﾞｼｯｸM-PRO" panose="020F0600000000000000" pitchFamily="50" charset="-128"/>
              </a:rPr>
              <a:t>IFCO</a:t>
            </a:r>
            <a:r>
              <a:rPr kumimoji="1" lang="ja-JP" altLang="en-US" sz="3600" dirty="0">
                <a:latin typeface="HG丸ｺﾞｼｯｸM-PRO" panose="020F0600000000000000" pitchFamily="50" charset="-128"/>
                <a:ea typeface="HG丸ｺﾞｼｯｸM-PRO" panose="020F0600000000000000" pitchFamily="50" charset="-128"/>
              </a:rPr>
              <a:t>大阪世界大会</a:t>
            </a:r>
            <a:br>
              <a:rPr kumimoji="1" lang="en-US" altLang="ja-JP" sz="3600" dirty="0">
                <a:latin typeface="HG丸ｺﾞｼｯｸM-PRO" panose="020F0600000000000000" pitchFamily="50" charset="-128"/>
                <a:ea typeface="HG丸ｺﾞｼｯｸM-PRO" panose="020F0600000000000000" pitchFamily="50" charset="-128"/>
              </a:rPr>
            </a:br>
            <a:r>
              <a:rPr lang="ja-JP" altLang="en-US" sz="3200" dirty="0">
                <a:solidFill>
                  <a:srgbClr val="FF0000"/>
                </a:solidFill>
                <a:latin typeface="HG丸ｺﾞｼｯｸM-PRO" panose="020F0600000000000000" pitchFamily="50" charset="-128"/>
                <a:ea typeface="HG丸ｺﾞｼｯｸM-PRO" panose="020F0600000000000000" pitchFamily="50" charset="-128"/>
              </a:rPr>
              <a:t>モッキンバードファミリーモデルのワークショップ</a:t>
            </a:r>
            <a:r>
              <a:rPr lang="ja-JP" altLang="en-US" sz="3200" dirty="0">
                <a:latin typeface="HG丸ｺﾞｼｯｸM-PRO" panose="020F0600000000000000" pitchFamily="50" charset="-128"/>
                <a:ea typeface="HG丸ｺﾞｼｯｸM-PRO" panose="020F0600000000000000" pitchFamily="50" charset="-128"/>
              </a:rPr>
              <a:t>参加</a:t>
            </a:r>
            <a:endParaRPr kumimoji="1" lang="ja-JP" altLang="en-US" sz="3200"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p:txBody>
          <a:bodyPr>
            <a:normAutofit lnSpcReduction="10000"/>
          </a:bodyPr>
          <a:lstStyle/>
          <a:p>
            <a:pPr marL="0" indent="0">
              <a:buNone/>
            </a:pPr>
            <a:r>
              <a:rPr kumimoji="1" lang="ja-JP" altLang="en-US" dirty="0">
                <a:latin typeface="HG丸ｺﾞｼｯｸM-PRO" panose="020F0600000000000000" pitchFamily="50" charset="-128"/>
                <a:ea typeface="HG丸ｺﾞｼｯｸM-PRO" panose="020F0600000000000000" pitchFamily="50" charset="-128"/>
              </a:rPr>
              <a:t>大会で初めて、この支援方法に出会う</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latin typeface="HG丸ｺﾞｼｯｸM-PRO" panose="020F0600000000000000" pitchFamily="50" charset="-128"/>
                <a:ea typeface="HG丸ｺﾞｼｯｸM-PRO" panose="020F0600000000000000" pitchFamily="50" charset="-128"/>
              </a:rPr>
              <a:t>　　</a:t>
            </a:r>
            <a:r>
              <a:rPr lang="ja-JP" altLang="en-US" dirty="0">
                <a:solidFill>
                  <a:srgbClr val="00B050"/>
                </a:solidFill>
                <a:latin typeface="HG丸ｺﾞｼｯｸM-PRO" panose="020F0600000000000000" pitchFamily="50" charset="-128"/>
                <a:ea typeface="HG丸ｺﾞｼｯｸM-PRO" panose="020F0600000000000000" pitchFamily="50" charset="-128"/>
              </a:rPr>
              <a:t>里親は支援される側だけではないのだ</a:t>
            </a:r>
            <a:endParaRPr lang="en-US" altLang="ja-JP" dirty="0">
              <a:solidFill>
                <a:srgbClr val="00B050"/>
              </a:solidFill>
              <a:latin typeface="HG丸ｺﾞｼｯｸM-PRO" panose="020F0600000000000000" pitchFamily="50" charset="-128"/>
              <a:ea typeface="HG丸ｺﾞｼｯｸM-PRO" panose="020F0600000000000000" pitchFamily="50" charset="-128"/>
            </a:endParaRPr>
          </a:p>
          <a:p>
            <a:pPr marL="0" indent="0">
              <a:buNone/>
            </a:pPr>
            <a:r>
              <a:rPr kumimoji="1" lang="ja-JP" altLang="en-US" dirty="0">
                <a:solidFill>
                  <a:srgbClr val="00B050"/>
                </a:solidFill>
                <a:latin typeface="HG丸ｺﾞｼｯｸM-PRO" panose="020F0600000000000000" pitchFamily="50" charset="-128"/>
                <a:ea typeface="HG丸ｺﾞｼｯｸM-PRO" panose="020F0600000000000000" pitchFamily="50" charset="-128"/>
              </a:rPr>
              <a:t>　　里子も交流するっていいな</a:t>
            </a:r>
            <a:endParaRPr kumimoji="1" lang="en-US" altLang="ja-JP" dirty="0">
              <a:solidFill>
                <a:srgbClr val="00B050"/>
              </a:solidFill>
              <a:latin typeface="HG丸ｺﾞｼｯｸM-PRO" panose="020F0600000000000000" pitchFamily="50" charset="-128"/>
              <a:ea typeface="HG丸ｺﾞｼｯｸM-PRO" panose="020F0600000000000000" pitchFamily="50" charset="-128"/>
            </a:endParaRPr>
          </a:p>
          <a:p>
            <a:pPr marL="0" indent="0">
              <a:buNone/>
            </a:pPr>
            <a:r>
              <a:rPr lang="ja-JP" altLang="en-US" dirty="0">
                <a:solidFill>
                  <a:srgbClr val="00B050"/>
                </a:solidFill>
                <a:latin typeface="HG丸ｺﾞｼｯｸM-PRO" panose="020F0600000000000000" pitchFamily="50" charset="-128"/>
                <a:ea typeface="HG丸ｺﾞｼｯｸM-PRO" panose="020F0600000000000000" pitchFamily="50" charset="-128"/>
              </a:rPr>
              <a:t>　　</a:t>
            </a:r>
            <a:r>
              <a:rPr kumimoji="1" lang="ja-JP" altLang="en-US" dirty="0">
                <a:solidFill>
                  <a:srgbClr val="00B050"/>
                </a:solidFill>
                <a:latin typeface="HG丸ｺﾞｼｯｸM-PRO" panose="020F0600000000000000" pitchFamily="50" charset="-128"/>
                <a:ea typeface="HG丸ｺﾞｼｯｸM-PRO" panose="020F0600000000000000" pitchFamily="50" charset="-128"/>
              </a:rPr>
              <a:t>地域の様々な人が支援する子育て支援と同じだ</a:t>
            </a:r>
            <a:endParaRPr kumimoji="1" lang="en-US" altLang="ja-JP" dirty="0">
              <a:solidFill>
                <a:srgbClr val="00B050"/>
              </a:solidFill>
              <a:latin typeface="HG丸ｺﾞｼｯｸM-PRO" panose="020F0600000000000000" pitchFamily="50" charset="-128"/>
              <a:ea typeface="HG丸ｺﾞｼｯｸM-PRO" panose="020F0600000000000000" pitchFamily="50" charset="-128"/>
            </a:endParaRPr>
          </a:p>
          <a:p>
            <a:pPr marL="0" indent="0">
              <a:buNone/>
            </a:pP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lang="en-US" altLang="ja-JP" dirty="0">
                <a:latin typeface="HG丸ｺﾞｼｯｸM-PRO" panose="020F0600000000000000" pitchFamily="50" charset="-128"/>
                <a:ea typeface="HG丸ｺﾞｼｯｸM-PRO" panose="020F0600000000000000" pitchFamily="50" charset="-128"/>
              </a:rPr>
              <a:t>2016</a:t>
            </a:r>
            <a:r>
              <a:rPr lang="ja-JP" altLang="en-US" dirty="0">
                <a:latin typeface="HG丸ｺﾞｼｯｸM-PRO" panose="020F0600000000000000" pitchFamily="50" charset="-128"/>
                <a:ea typeface="HG丸ｺﾞｼｯｸM-PRO" panose="020F0600000000000000" pitchFamily="50" charset="-128"/>
              </a:rPr>
              <a:t>年</a:t>
            </a:r>
            <a:r>
              <a:rPr lang="en-US" altLang="ja-JP" dirty="0">
                <a:latin typeface="HG丸ｺﾞｼｯｸM-PRO" panose="020F0600000000000000" pitchFamily="50" charset="-128"/>
                <a:ea typeface="HG丸ｺﾞｼｯｸM-PRO" panose="020F0600000000000000" pitchFamily="50" charset="-128"/>
              </a:rPr>
              <a:t>2</a:t>
            </a:r>
            <a:r>
              <a:rPr lang="ja-JP" altLang="en-US" dirty="0">
                <a:latin typeface="HG丸ｺﾞｼｯｸM-PRO" panose="020F0600000000000000" pitchFamily="50" charset="-128"/>
                <a:ea typeface="HG丸ｺﾞｼｯｸM-PRO" panose="020F0600000000000000" pitchFamily="50" charset="-128"/>
              </a:rPr>
              <a:t>月：シアトルで里親支援の研究のための視察</a:t>
            </a: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kumimoji="1" lang="ja-JP" altLang="en-US" dirty="0">
                <a:latin typeface="HG丸ｺﾞｼｯｸM-PRO" panose="020F0600000000000000" pitchFamily="50" charset="-128"/>
                <a:ea typeface="HG丸ｺﾞｼｯｸM-PRO" panose="020F0600000000000000" pitchFamily="50" charset="-128"/>
              </a:rPr>
              <a:t>　　　　　　和泉先生と遭遇</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kumimoji="1" lang="en-US" altLang="ja-JP" dirty="0">
                <a:latin typeface="HG丸ｺﾞｼｯｸM-PRO" panose="020F0600000000000000" pitchFamily="50" charset="-128"/>
                <a:ea typeface="HG丸ｺﾞｼｯｸM-PRO" panose="020F0600000000000000" pitchFamily="50" charset="-128"/>
              </a:rPr>
              <a:t>2016</a:t>
            </a:r>
            <a:r>
              <a:rPr kumimoji="1" lang="ja-JP" altLang="en-US" dirty="0">
                <a:latin typeface="HG丸ｺﾞｼｯｸM-PRO" panose="020F0600000000000000" pitchFamily="50" charset="-128"/>
                <a:ea typeface="HG丸ｺﾞｼｯｸM-PRO" panose="020F0600000000000000" pitchFamily="50" charset="-128"/>
              </a:rPr>
              <a:t>年～　：モッキンバードファミリー学習会に参加</a:t>
            </a:r>
          </a:p>
        </p:txBody>
      </p:sp>
    </p:spTree>
    <p:extLst>
      <p:ext uri="{BB962C8B-B14F-4D97-AF65-F5344CB8AC3E}">
        <p14:creationId xmlns:p14="http://schemas.microsoft.com/office/powerpoint/2010/main" val="644393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latin typeface="HG丸ｺﾞｼｯｸM-PRO" panose="020F0600000000000000" pitchFamily="50" charset="-128"/>
                <a:ea typeface="HG丸ｺﾞｼｯｸM-PRO" panose="020F0600000000000000" pitchFamily="50" charset="-128"/>
              </a:rPr>
              <a:t>シアトルで</a:t>
            </a:r>
            <a:r>
              <a:rPr kumimoji="1" lang="en-US" altLang="ja-JP" dirty="0">
                <a:latin typeface="HG丸ｺﾞｼｯｸM-PRO" panose="020F0600000000000000" pitchFamily="50" charset="-128"/>
                <a:ea typeface="HG丸ｺﾞｼｯｸM-PRO" panose="020F0600000000000000" pitchFamily="50" charset="-128"/>
              </a:rPr>
              <a:t>1</a:t>
            </a:r>
            <a:r>
              <a:rPr lang="ja-JP" altLang="en-US" dirty="0">
                <a:latin typeface="HG丸ｺﾞｼｯｸM-PRO" panose="020F0600000000000000" pitchFamily="50" charset="-128"/>
                <a:ea typeface="HG丸ｺﾞｼｯｸM-PRO" panose="020F0600000000000000" pitchFamily="50" charset="-128"/>
              </a:rPr>
              <a:t>週間の寝食を共にして・・</a:t>
            </a:r>
            <a:endParaRPr kumimoji="1" lang="ja-JP" altLang="en-US" dirty="0">
              <a:latin typeface="HG丸ｺﾞｼｯｸM-PRO" panose="020F0600000000000000" pitchFamily="50" charset="-128"/>
              <a:ea typeface="HG丸ｺﾞｼｯｸM-PRO" panose="020F0600000000000000" pitchFamily="50" charset="-128"/>
            </a:endParaRPr>
          </a:p>
        </p:txBody>
      </p:sp>
      <p:pic>
        <p:nvPicPr>
          <p:cNvPr id="5" name="コンテンツ プレースホルダー 4"/>
          <p:cNvPicPr>
            <a:picLocks noGrp="1" noChangeAspect="1"/>
          </p:cNvPicPr>
          <p:nvPr>
            <p:ph idx="1"/>
          </p:nvPr>
        </p:nvPicPr>
        <p:blipFill>
          <a:blip r:embed="rId2"/>
          <a:stretch>
            <a:fillRect/>
          </a:stretch>
        </p:blipFill>
        <p:spPr>
          <a:xfrm>
            <a:off x="838200" y="2060020"/>
            <a:ext cx="10378765" cy="4626935"/>
          </a:xfrm>
          <a:prstGeom prst="rect">
            <a:avLst/>
          </a:prstGeom>
        </p:spPr>
      </p:pic>
      <p:sp>
        <p:nvSpPr>
          <p:cNvPr id="6" name="テキスト ボックス 5"/>
          <p:cNvSpPr txBox="1"/>
          <p:nvPr/>
        </p:nvSpPr>
        <p:spPr>
          <a:xfrm>
            <a:off x="992039" y="1690688"/>
            <a:ext cx="9687464" cy="369332"/>
          </a:xfrm>
          <a:prstGeom prst="rect">
            <a:avLst/>
          </a:prstGeom>
          <a:noFill/>
        </p:spPr>
        <p:txBody>
          <a:bodyPr wrap="square" rtlCol="0">
            <a:spAutoFit/>
          </a:bodyPr>
          <a:lstStyle/>
          <a:p>
            <a:r>
              <a:rPr kumimoji="1" lang="ja-JP" altLang="en-US" dirty="0"/>
              <a:t>日本から</a:t>
            </a:r>
            <a:r>
              <a:rPr kumimoji="1" lang="en-US" altLang="ja-JP" dirty="0"/>
              <a:t>5</a:t>
            </a:r>
            <a:r>
              <a:rPr kumimoji="1" lang="ja-JP" altLang="en-US" dirty="0"/>
              <a:t>人の里親さんと一緒にシアトルの</a:t>
            </a:r>
            <a:r>
              <a:rPr kumimoji="1" lang="en-US" altLang="ja-JP" dirty="0"/>
              <a:t>IFCA</a:t>
            </a:r>
            <a:r>
              <a:rPr kumimoji="1" lang="ja-JP" altLang="en-US" dirty="0"/>
              <a:t>本部で研修受講。夜中まで毎日議論。</a:t>
            </a:r>
          </a:p>
        </p:txBody>
      </p:sp>
    </p:spTree>
    <p:extLst>
      <p:ext uri="{BB962C8B-B14F-4D97-AF65-F5344CB8AC3E}">
        <p14:creationId xmlns:p14="http://schemas.microsoft.com/office/powerpoint/2010/main" val="989428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6"/>
            <a:ext cx="10515600" cy="859826"/>
          </a:xfrm>
        </p:spPr>
        <p:txBody>
          <a:bodyPr>
            <a:normAutofit/>
          </a:bodyPr>
          <a:lstStyle/>
          <a:p>
            <a:r>
              <a:rPr kumimoji="1" lang="ja-JP" altLang="en-US" sz="4000" dirty="0">
                <a:latin typeface="HG丸ｺﾞｼｯｸM-PRO" panose="020F0600000000000000" pitchFamily="50" charset="-128"/>
                <a:ea typeface="HG丸ｺﾞｼｯｸM-PRO" panose="020F0600000000000000" pitchFamily="50" charset="-128"/>
              </a:rPr>
              <a:t>その後、福岡でも活動を始めました</a:t>
            </a:r>
          </a:p>
        </p:txBody>
      </p:sp>
      <p:sp>
        <p:nvSpPr>
          <p:cNvPr id="3" name="コンテンツ プレースホルダー 2"/>
          <p:cNvSpPr>
            <a:spLocks noGrp="1"/>
          </p:cNvSpPr>
          <p:nvPr>
            <p:ph idx="1"/>
          </p:nvPr>
        </p:nvSpPr>
        <p:spPr>
          <a:xfrm>
            <a:off x="838200" y="1406106"/>
            <a:ext cx="10515600" cy="5106837"/>
          </a:xfrm>
        </p:spPr>
        <p:txBody>
          <a:bodyPr>
            <a:normAutofit/>
          </a:bodyPr>
          <a:lstStyle/>
          <a:p>
            <a:pPr marL="0" indent="0">
              <a:buNone/>
            </a:pPr>
            <a:r>
              <a:rPr lang="en-US" altLang="ja-JP" dirty="0">
                <a:latin typeface="HG丸ｺﾞｼｯｸM-PRO" panose="020F0600000000000000" pitchFamily="50" charset="-128"/>
                <a:ea typeface="HG丸ｺﾞｼｯｸM-PRO" panose="020F0600000000000000" pitchFamily="50" charset="-128"/>
              </a:rPr>
              <a:t>2018</a:t>
            </a:r>
            <a:r>
              <a:rPr lang="ja-JP" altLang="en-US" dirty="0">
                <a:latin typeface="HG丸ｺﾞｼｯｸM-PRO" panose="020F0600000000000000" pitchFamily="50" charset="-128"/>
                <a:ea typeface="HG丸ｺﾞｼｯｸM-PRO" panose="020F0600000000000000" pitchFamily="50" charset="-128"/>
              </a:rPr>
              <a:t>年</a:t>
            </a:r>
            <a:r>
              <a:rPr lang="en-US" altLang="ja-JP" dirty="0">
                <a:latin typeface="HG丸ｺﾞｼｯｸM-PRO" panose="020F0600000000000000" pitchFamily="50" charset="-128"/>
                <a:ea typeface="HG丸ｺﾞｼｯｸM-PRO" panose="020F0600000000000000" pitchFamily="50" charset="-128"/>
              </a:rPr>
              <a:t>11</a:t>
            </a:r>
            <a:r>
              <a:rPr lang="ja-JP" altLang="en-US" dirty="0">
                <a:latin typeface="HG丸ｺﾞｼｯｸM-PRO" panose="020F0600000000000000" pitchFamily="50" charset="-128"/>
                <a:ea typeface="HG丸ｺﾞｼｯｸM-PRO" panose="020F0600000000000000" pitchFamily="50" charset="-128"/>
              </a:rPr>
              <a:t>月：活動開始</a:t>
            </a: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kumimoji="1" lang="ja-JP" altLang="en-US" dirty="0">
                <a:latin typeface="HG丸ｺﾞｼｯｸM-PRO" panose="020F0600000000000000" pitchFamily="50" charset="-128"/>
                <a:ea typeface="HG丸ｺﾞｼｯｸM-PRO" panose="020F0600000000000000" pitchFamily="50" charset="-128"/>
              </a:rPr>
              <a:t>　　　　</a:t>
            </a:r>
            <a:r>
              <a:rPr kumimoji="1" lang="en-US" altLang="ja-JP" dirty="0">
                <a:latin typeface="HG丸ｺﾞｼｯｸM-PRO" panose="020F0600000000000000" pitchFamily="50" charset="-128"/>
                <a:ea typeface="HG丸ｺﾞｼｯｸM-PRO" panose="020F0600000000000000" pitchFamily="50" charset="-128"/>
              </a:rPr>
              <a:t>12</a:t>
            </a:r>
            <a:r>
              <a:rPr kumimoji="1" lang="ja-JP" altLang="en-US" dirty="0">
                <a:latin typeface="HG丸ｺﾞｼｯｸM-PRO" panose="020F0600000000000000" pitchFamily="50" charset="-128"/>
                <a:ea typeface="HG丸ｺﾞｼｯｸM-PRO" panose="020F0600000000000000" pitchFamily="50" charset="-128"/>
              </a:rPr>
              <a:t>月：岡山県倉敷市「子ども虐待防止学会」にて</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latin typeface="HG丸ｺﾞｼｯｸM-PRO" panose="020F0600000000000000" pitchFamily="50" charset="-128"/>
                <a:ea typeface="HG丸ｺﾞｼｯｸM-PRO" panose="020F0600000000000000" pitchFamily="50" charset="-128"/>
              </a:rPr>
              <a:t>　　　　　　　</a:t>
            </a:r>
            <a:r>
              <a:rPr kumimoji="1" lang="ja-JP" altLang="en-US" dirty="0">
                <a:latin typeface="HG丸ｺﾞｼｯｸM-PRO" panose="020F0600000000000000" pitchFamily="50" charset="-128"/>
                <a:ea typeface="HG丸ｺﾞｼｯｸM-PRO" panose="020F0600000000000000" pitchFamily="50" charset="-128"/>
              </a:rPr>
              <a:t>シンポジウム主催</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en-US" altLang="ja-JP" dirty="0">
                <a:latin typeface="HG丸ｺﾞｼｯｸM-PRO" panose="020F0600000000000000" pitchFamily="50" charset="-128"/>
                <a:ea typeface="HG丸ｺﾞｼｯｸM-PRO" panose="020F0600000000000000" pitchFamily="50" charset="-128"/>
              </a:rPr>
              <a:t>2019</a:t>
            </a:r>
            <a:r>
              <a:rPr lang="ja-JP" altLang="en-US" dirty="0">
                <a:latin typeface="HG丸ｺﾞｼｯｸM-PRO" panose="020F0600000000000000" pitchFamily="50" charset="-128"/>
                <a:ea typeface="HG丸ｺﾞｼｯｸM-PRO" panose="020F0600000000000000" pitchFamily="50" charset="-128"/>
              </a:rPr>
              <a:t>年　</a:t>
            </a:r>
            <a:r>
              <a:rPr lang="en-US" altLang="ja-JP" dirty="0">
                <a:latin typeface="HG丸ｺﾞｼｯｸM-PRO" panose="020F0600000000000000" pitchFamily="50" charset="-128"/>
                <a:ea typeface="HG丸ｺﾞｼｯｸM-PRO" panose="020F0600000000000000" pitchFamily="50" charset="-128"/>
              </a:rPr>
              <a:t>8</a:t>
            </a:r>
            <a:r>
              <a:rPr lang="ja-JP" altLang="en-US" dirty="0">
                <a:latin typeface="HG丸ｺﾞｼｯｸM-PRO" panose="020F0600000000000000" pitchFamily="50" charset="-128"/>
                <a:ea typeface="HG丸ｺﾞｼｯｸM-PRO" panose="020F0600000000000000" pitchFamily="50" charset="-128"/>
              </a:rPr>
              <a:t>月：日本財団視察受け入れ</a:t>
            </a: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kumimoji="1" lang="ja-JP" altLang="en-US" dirty="0">
                <a:latin typeface="HG丸ｺﾞｼｯｸM-PRO" panose="020F0600000000000000" pitchFamily="50" charset="-128"/>
                <a:ea typeface="HG丸ｺﾞｼｯｸM-PRO" panose="020F0600000000000000" pitchFamily="50" charset="-128"/>
              </a:rPr>
              <a:t>　　　　　</a:t>
            </a:r>
            <a:r>
              <a:rPr kumimoji="1" lang="en-US" altLang="ja-JP" dirty="0">
                <a:latin typeface="HG丸ｺﾞｼｯｸM-PRO" panose="020F0600000000000000" pitchFamily="50" charset="-128"/>
                <a:ea typeface="HG丸ｺﾞｼｯｸM-PRO" panose="020F0600000000000000" pitchFamily="50" charset="-128"/>
              </a:rPr>
              <a:t>8</a:t>
            </a:r>
            <a:r>
              <a:rPr kumimoji="1" lang="ja-JP" altLang="en-US" dirty="0">
                <a:latin typeface="HG丸ｺﾞｼｯｸM-PRO" panose="020F0600000000000000" pitchFamily="50" charset="-128"/>
                <a:ea typeface="HG丸ｺﾞｼｯｸM-PRO" panose="020F0600000000000000" pitchFamily="50" charset="-128"/>
              </a:rPr>
              <a:t>月：日本女子大学にて報告</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latin typeface="HG丸ｺﾞｼｯｸM-PRO" panose="020F0600000000000000" pitchFamily="50" charset="-128"/>
                <a:ea typeface="HG丸ｺﾞｼｯｸM-PRO" panose="020F0600000000000000" pitchFamily="50" charset="-128"/>
              </a:rPr>
              <a:t>　　　　　</a:t>
            </a:r>
            <a:r>
              <a:rPr lang="en-US" altLang="ja-JP" dirty="0">
                <a:latin typeface="HG丸ｺﾞｼｯｸM-PRO" panose="020F0600000000000000" pitchFamily="50" charset="-128"/>
                <a:ea typeface="HG丸ｺﾞｼｯｸM-PRO" panose="020F0600000000000000" pitchFamily="50" charset="-128"/>
              </a:rPr>
              <a:t>9</a:t>
            </a:r>
            <a:r>
              <a:rPr lang="ja-JP" altLang="en-US" dirty="0">
                <a:latin typeface="HG丸ｺﾞｼｯｸM-PRO" panose="020F0600000000000000" pitchFamily="50" charset="-128"/>
                <a:ea typeface="HG丸ｺﾞｼｯｸM-PRO" panose="020F0600000000000000" pitchFamily="50" charset="-128"/>
              </a:rPr>
              <a:t>月：福岡市里親会理事会にて施設長との交流</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latin typeface="HG丸ｺﾞｼｯｸM-PRO" panose="020F0600000000000000" pitchFamily="50" charset="-128"/>
                <a:ea typeface="HG丸ｺﾞｼｯｸM-PRO" panose="020F0600000000000000" pitchFamily="50" charset="-128"/>
              </a:rPr>
              <a:t>　　　　 </a:t>
            </a:r>
            <a:r>
              <a:rPr lang="en-US" altLang="ja-JP" dirty="0">
                <a:latin typeface="HG丸ｺﾞｼｯｸM-PRO" panose="020F0600000000000000" pitchFamily="50" charset="-128"/>
                <a:ea typeface="HG丸ｺﾞｼｯｸM-PRO" panose="020F0600000000000000" pitchFamily="50" charset="-128"/>
              </a:rPr>
              <a:t>10</a:t>
            </a:r>
            <a:r>
              <a:rPr lang="ja-JP" altLang="en-US" dirty="0">
                <a:latin typeface="HG丸ｺﾞｼｯｸM-PRO" panose="020F0600000000000000" pitchFamily="50" charset="-128"/>
                <a:ea typeface="HG丸ｺﾞｼｯｸM-PRO" panose="020F0600000000000000" pitchFamily="50" charset="-128"/>
              </a:rPr>
              <a:t>月：福岡市児童相談所里親担当係長との話し合い</a:t>
            </a:r>
            <a:endParaRPr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latin typeface="HG丸ｺﾞｼｯｸM-PRO" panose="020F0600000000000000" pitchFamily="50" charset="-128"/>
                <a:ea typeface="HG丸ｺﾞｼｯｸM-PRO" panose="020F0600000000000000" pitchFamily="50" charset="-128"/>
              </a:rPr>
              <a:t>その間に</a:t>
            </a:r>
            <a:r>
              <a:rPr lang="en-US" altLang="ja-JP" dirty="0">
                <a:latin typeface="HG丸ｺﾞｼｯｸM-PRO" panose="020F0600000000000000" pitchFamily="50" charset="-128"/>
                <a:ea typeface="HG丸ｺﾞｼｯｸM-PRO" panose="020F0600000000000000" pitchFamily="50" charset="-128"/>
              </a:rPr>
              <a:t>3</a:t>
            </a:r>
            <a:r>
              <a:rPr lang="ja-JP" altLang="en-US" dirty="0" err="1">
                <a:latin typeface="HG丸ｺﾞｼｯｸM-PRO" panose="020F0600000000000000" pitchFamily="50" charset="-128"/>
                <a:ea typeface="HG丸ｺﾞｼｯｸM-PRO" panose="020F0600000000000000" pitchFamily="50" charset="-128"/>
              </a:rPr>
              <a:t>つの</a:t>
            </a:r>
            <a:r>
              <a:rPr lang="ja-JP" altLang="en-US" dirty="0">
                <a:latin typeface="HG丸ｺﾞｼｯｸM-PRO" panose="020F0600000000000000" pitchFamily="50" charset="-128"/>
                <a:ea typeface="HG丸ｺﾞｼｯｸM-PRO" panose="020F0600000000000000" pitchFamily="50" charset="-128"/>
              </a:rPr>
              <a:t>グループが動き始める</a:t>
            </a:r>
            <a:endParaRPr kumimoji="1" lang="en-US" altLang="ja-JP" dirty="0">
              <a:latin typeface="HG丸ｺﾞｼｯｸM-PRO" panose="020F0600000000000000" pitchFamily="50" charset="-128"/>
              <a:ea typeface="HG丸ｺﾞｼｯｸM-PRO" panose="020F0600000000000000" pitchFamily="50" charset="-128"/>
            </a:endParaRPr>
          </a:p>
          <a:p>
            <a:pPr marL="0" indent="0">
              <a:buNone/>
            </a:pPr>
            <a:r>
              <a:rPr lang="ja-JP" altLang="en-US" dirty="0">
                <a:solidFill>
                  <a:srgbClr val="FF0000"/>
                </a:solidFill>
                <a:latin typeface="HG丸ｺﾞｼｯｸM-PRO" panose="020F0600000000000000" pitchFamily="50" charset="-128"/>
                <a:ea typeface="HG丸ｺﾞｼｯｸM-PRO" panose="020F0600000000000000" pitchFamily="50" charset="-128"/>
              </a:rPr>
              <a:t>　</a:t>
            </a:r>
            <a:r>
              <a:rPr lang="ja-JP" altLang="en-US" dirty="0">
                <a:solidFill>
                  <a:srgbClr val="FF0000"/>
                </a:solidFill>
                <a:latin typeface="HGP創英角ﾎﾟｯﾌﾟ体" panose="040B0A00000000000000" pitchFamily="50" charset="-128"/>
                <a:ea typeface="HGP創英角ﾎﾟｯﾌﾟ体" panose="040B0A00000000000000" pitchFamily="50" charset="-128"/>
              </a:rPr>
              <a:t>１＋１＞２　を痛感します！</a:t>
            </a:r>
            <a:endParaRPr lang="en-US" altLang="ja-JP" dirty="0">
              <a:solidFill>
                <a:srgbClr val="FF0000"/>
              </a:solidFill>
              <a:latin typeface="HGP創英角ﾎﾟｯﾌﾟ体" panose="040B0A00000000000000" pitchFamily="50" charset="-128"/>
              <a:ea typeface="HGP創英角ﾎﾟｯﾌﾟ体" panose="040B0A00000000000000" pitchFamily="50" charset="-128"/>
            </a:endParaRPr>
          </a:p>
          <a:p>
            <a:pPr marL="0" indent="0">
              <a:buNone/>
            </a:pPr>
            <a:r>
              <a:rPr lang="ja-JP" altLang="en-US" dirty="0">
                <a:solidFill>
                  <a:srgbClr val="FF0000"/>
                </a:solidFill>
                <a:latin typeface="HGP創英角ﾎﾟｯﾌﾟ体" panose="040B0A00000000000000" pitchFamily="50" charset="-128"/>
                <a:ea typeface="HGP創英角ﾎﾟｯﾌﾟ体" panose="040B0A00000000000000" pitchFamily="50" charset="-128"/>
              </a:rPr>
              <a:t>　　　一人で始めるより、二人の仲間がいることは力強い</a:t>
            </a:r>
            <a:endParaRPr lang="en-US" altLang="ja-JP" dirty="0">
              <a:solidFill>
                <a:srgbClr val="FF0000"/>
              </a:solidFill>
              <a:latin typeface="HGP創英角ﾎﾟｯﾌﾟ体" panose="040B0A00000000000000" pitchFamily="50" charset="-128"/>
              <a:ea typeface="HGP創英角ﾎﾟｯﾌﾟ体" panose="040B0A00000000000000" pitchFamily="50" charset="-128"/>
            </a:endParaRPr>
          </a:p>
          <a:p>
            <a:pPr marL="0" indent="0">
              <a:buNone/>
            </a:pP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16804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角丸四角形 29"/>
          <p:cNvSpPr/>
          <p:nvPr/>
        </p:nvSpPr>
        <p:spPr>
          <a:xfrm>
            <a:off x="474453" y="3943203"/>
            <a:ext cx="8281093" cy="2862105"/>
          </a:xfrm>
          <a:prstGeom prst="round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838200" y="226014"/>
            <a:ext cx="10515600" cy="867246"/>
          </a:xfrm>
        </p:spPr>
        <p:style>
          <a:lnRef idx="1">
            <a:schemeClr val="accent4"/>
          </a:lnRef>
          <a:fillRef idx="2">
            <a:schemeClr val="accent4"/>
          </a:fillRef>
          <a:effectRef idx="1">
            <a:schemeClr val="accent4"/>
          </a:effectRef>
          <a:fontRef idx="minor">
            <a:schemeClr val="dk1"/>
          </a:fontRef>
        </p:style>
        <p:txBody>
          <a:bodyPr>
            <a:normAutofit fontScale="90000"/>
          </a:bodyPr>
          <a:lstStyle/>
          <a:p>
            <a:pPr algn="ctr"/>
            <a:r>
              <a:rPr kumimoji="1" lang="ja-JP" altLang="en-US" sz="3100" dirty="0">
                <a:latin typeface="HG丸ｺﾞｼｯｸM-PRO" panose="020F0600000000000000" pitchFamily="50" charset="-128"/>
                <a:ea typeface="HG丸ｺﾞｼｯｸM-PRO" panose="020F0600000000000000" pitchFamily="50" charset="-128"/>
              </a:rPr>
              <a:t>地域ベテラン里親を中心としたチーム養育</a:t>
            </a:r>
            <a:r>
              <a:rPr kumimoji="1" lang="en-US" altLang="ja-JP" sz="3100" dirty="0">
                <a:latin typeface="HG丸ｺﾞｼｯｸM-PRO" panose="020F0600000000000000" pitchFamily="50" charset="-128"/>
                <a:ea typeface="HG丸ｺﾞｼｯｸM-PRO" panose="020F0600000000000000" pitchFamily="50" charset="-128"/>
              </a:rPr>
              <a:t>(</a:t>
            </a:r>
            <a:r>
              <a:rPr kumimoji="1" lang="ja-JP" altLang="en-US" sz="3100" dirty="0">
                <a:latin typeface="HG丸ｺﾞｼｯｸM-PRO" panose="020F0600000000000000" pitchFamily="50" charset="-128"/>
                <a:ea typeface="HG丸ｺﾞｼｯｸM-PRO" panose="020F0600000000000000" pitchFamily="50" charset="-128"/>
              </a:rPr>
              <a:t>拡大家族）の導入案</a:t>
            </a:r>
            <a:br>
              <a:rPr kumimoji="1" lang="en-US" altLang="ja-JP" sz="3100" dirty="0">
                <a:latin typeface="HG丸ｺﾞｼｯｸM-PRO" panose="020F0600000000000000" pitchFamily="50" charset="-128"/>
                <a:ea typeface="HG丸ｺﾞｼｯｸM-PRO" panose="020F0600000000000000" pitchFamily="50" charset="-128"/>
              </a:rPr>
            </a:br>
            <a:r>
              <a:rPr lang="ja-JP" altLang="en-US" sz="2200" dirty="0"/>
              <a:t>フォスタリング機関及びその業務に関するガイドライン（</a:t>
            </a:r>
            <a:r>
              <a:rPr lang="en-US" altLang="ja-JP" sz="2200" dirty="0"/>
              <a:t>H30</a:t>
            </a:r>
            <a:r>
              <a:rPr lang="ja-JP" altLang="en-US" sz="2200" dirty="0"/>
              <a:t>年</a:t>
            </a:r>
            <a:r>
              <a:rPr lang="en-US" altLang="ja-JP" sz="2200" dirty="0"/>
              <a:t>7</a:t>
            </a:r>
            <a:r>
              <a:rPr lang="ja-JP" altLang="en-US" sz="2200" dirty="0"/>
              <a:t>月</a:t>
            </a:r>
            <a:r>
              <a:rPr lang="en-US" altLang="ja-JP" sz="2200" dirty="0"/>
              <a:t>6</a:t>
            </a:r>
            <a:r>
              <a:rPr lang="ja-JP" altLang="en-US" sz="2200" dirty="0"/>
              <a:t>日通知）との関連</a:t>
            </a:r>
            <a:endParaRPr kumimoji="1" lang="ja-JP" altLang="en-US" sz="2200" dirty="0">
              <a:latin typeface="HG丸ｺﾞｼｯｸM-PRO" panose="020F0600000000000000" pitchFamily="50" charset="-128"/>
              <a:ea typeface="HG丸ｺﾞｼｯｸM-PRO" panose="020F0600000000000000" pitchFamily="50" charset="-128"/>
            </a:endParaRPr>
          </a:p>
        </p:txBody>
      </p:sp>
      <p:sp>
        <p:nvSpPr>
          <p:cNvPr id="4" name="角丸四角形 3"/>
          <p:cNvSpPr/>
          <p:nvPr/>
        </p:nvSpPr>
        <p:spPr>
          <a:xfrm>
            <a:off x="3089344" y="1261915"/>
            <a:ext cx="5477773" cy="604220"/>
          </a:xfrm>
          <a:prstGeom prst="roundRect">
            <a:avLst/>
          </a:prstGeom>
          <a:ln>
            <a:solidFill>
              <a:schemeClr val="tx1"/>
            </a:solidFill>
          </a:ln>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sz="2800" b="1" dirty="0"/>
              <a:t>福岡市</a:t>
            </a:r>
            <a:r>
              <a:rPr kumimoji="1" lang="ja-JP" altLang="en-US" sz="2800" b="1" dirty="0"/>
              <a:t>児童相談所・里親会</a:t>
            </a:r>
          </a:p>
        </p:txBody>
      </p:sp>
      <p:sp>
        <p:nvSpPr>
          <p:cNvPr id="5" name="角丸四角形 4"/>
          <p:cNvSpPr/>
          <p:nvPr/>
        </p:nvSpPr>
        <p:spPr>
          <a:xfrm>
            <a:off x="3072176" y="2386648"/>
            <a:ext cx="5892920" cy="100763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2400" b="1" dirty="0">
                <a:solidFill>
                  <a:srgbClr val="FF0000"/>
                </a:solidFill>
              </a:rPr>
              <a:t>地域支援専門機関（</a:t>
            </a:r>
            <a:r>
              <a:rPr kumimoji="1" lang="ja-JP" altLang="en-US" sz="2000" b="1" dirty="0">
                <a:solidFill>
                  <a:srgbClr val="FF0000"/>
                </a:solidFill>
              </a:rPr>
              <a:t>フォスタリング機関）</a:t>
            </a:r>
            <a:endParaRPr kumimoji="1" lang="en-US" altLang="ja-JP" sz="2000" b="1" dirty="0">
              <a:solidFill>
                <a:srgbClr val="FF0000"/>
              </a:solidFill>
            </a:endParaRPr>
          </a:p>
          <a:p>
            <a:pPr algn="ctr"/>
            <a:r>
              <a:rPr lang="en-US" altLang="ja-JP" sz="2400" b="1" dirty="0"/>
              <a:t>NPO</a:t>
            </a:r>
            <a:r>
              <a:rPr lang="ja-JP" altLang="en-US" sz="2400" b="1" dirty="0"/>
              <a:t>法人、乳児院、児童養護施設</a:t>
            </a:r>
            <a:r>
              <a:rPr lang="ja-JP" altLang="en-US" dirty="0"/>
              <a:t>、等</a:t>
            </a:r>
            <a:endParaRPr kumimoji="1" lang="ja-JP" altLang="en-US" dirty="0"/>
          </a:p>
        </p:txBody>
      </p:sp>
      <p:grpSp>
        <p:nvGrpSpPr>
          <p:cNvPr id="13" name="グループ化 12"/>
          <p:cNvGrpSpPr/>
          <p:nvPr/>
        </p:nvGrpSpPr>
        <p:grpSpPr>
          <a:xfrm>
            <a:off x="721021" y="4279511"/>
            <a:ext cx="3418578" cy="2341468"/>
            <a:chOff x="1958196" y="4235570"/>
            <a:chExt cx="3502324" cy="2415397"/>
          </a:xfrm>
        </p:grpSpPr>
        <p:sp>
          <p:nvSpPr>
            <p:cNvPr id="6" name="楕円 5"/>
            <p:cNvSpPr/>
            <p:nvPr/>
          </p:nvSpPr>
          <p:spPr>
            <a:xfrm>
              <a:off x="1958196" y="4235570"/>
              <a:ext cx="3502324" cy="241539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7" name="楕円 6"/>
            <p:cNvSpPr/>
            <p:nvPr/>
          </p:nvSpPr>
          <p:spPr>
            <a:xfrm>
              <a:off x="3100838" y="5087249"/>
              <a:ext cx="1112806" cy="79045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b="1" dirty="0"/>
                <a:t>ハブホーム</a:t>
              </a:r>
            </a:p>
          </p:txBody>
        </p:sp>
        <p:sp>
          <p:nvSpPr>
            <p:cNvPr id="8" name="楕円 7"/>
            <p:cNvSpPr/>
            <p:nvPr/>
          </p:nvSpPr>
          <p:spPr>
            <a:xfrm>
              <a:off x="2079686" y="4857118"/>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9" name="楕円 8"/>
            <p:cNvSpPr/>
            <p:nvPr/>
          </p:nvSpPr>
          <p:spPr>
            <a:xfrm>
              <a:off x="4348430" y="5009780"/>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10" name="楕円 9"/>
            <p:cNvSpPr/>
            <p:nvPr/>
          </p:nvSpPr>
          <p:spPr>
            <a:xfrm>
              <a:off x="3871822" y="5817379"/>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11" name="楕円 10"/>
            <p:cNvSpPr/>
            <p:nvPr/>
          </p:nvSpPr>
          <p:spPr>
            <a:xfrm>
              <a:off x="2497350" y="5808753"/>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12" name="正方形/長方形 11"/>
            <p:cNvSpPr/>
            <p:nvPr/>
          </p:nvSpPr>
          <p:spPr>
            <a:xfrm>
              <a:off x="2907102" y="4382284"/>
              <a:ext cx="1670647" cy="32780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100" b="1" dirty="0">
                  <a:latin typeface="HGP創英角ﾎﾟｯﾌﾟ体" panose="040B0A00000000000000" pitchFamily="50" charset="-128"/>
                  <a:ea typeface="HGP創英角ﾎﾟｯﾌﾟ体" panose="040B0A00000000000000" pitchFamily="50" charset="-128"/>
                </a:rPr>
                <a:t>チーム養育（拡大家族）</a:t>
              </a:r>
              <a:endParaRPr kumimoji="1" lang="en-US" altLang="ja-JP" sz="1100" b="1" dirty="0">
                <a:latin typeface="HGP創英角ﾎﾟｯﾌﾟ体" panose="040B0A00000000000000" pitchFamily="50" charset="-128"/>
                <a:ea typeface="HGP創英角ﾎﾟｯﾌﾟ体" panose="040B0A00000000000000" pitchFamily="50" charset="-128"/>
              </a:endParaRPr>
            </a:p>
            <a:p>
              <a:pPr algn="ctr"/>
              <a:r>
                <a:rPr lang="ja-JP" altLang="en-US" sz="1100" b="1" dirty="0">
                  <a:latin typeface="HGP創英角ﾎﾟｯﾌﾟ体" panose="040B0A00000000000000" pitchFamily="50" charset="-128"/>
                  <a:ea typeface="HGP創英角ﾎﾟｯﾌﾟ体" panose="040B0A00000000000000" pitchFamily="50" charset="-128"/>
                </a:rPr>
                <a:t>モッキンバードファミリー</a:t>
              </a:r>
              <a:endParaRPr kumimoji="1" lang="ja-JP" altLang="en-US" sz="1100" b="1" dirty="0">
                <a:latin typeface="HGP創英角ﾎﾟｯﾌﾟ体" panose="040B0A00000000000000" pitchFamily="50" charset="-128"/>
                <a:ea typeface="HGP創英角ﾎﾟｯﾌﾟ体" panose="040B0A00000000000000" pitchFamily="50" charset="-128"/>
              </a:endParaRPr>
            </a:p>
          </p:txBody>
        </p:sp>
      </p:grpSp>
      <p:grpSp>
        <p:nvGrpSpPr>
          <p:cNvPr id="14" name="グループ化 13"/>
          <p:cNvGrpSpPr/>
          <p:nvPr/>
        </p:nvGrpSpPr>
        <p:grpSpPr>
          <a:xfrm>
            <a:off x="4911775" y="4292143"/>
            <a:ext cx="3502324" cy="2415397"/>
            <a:chOff x="1958196" y="4235570"/>
            <a:chExt cx="3502324" cy="2415397"/>
          </a:xfrm>
        </p:grpSpPr>
        <p:sp>
          <p:nvSpPr>
            <p:cNvPr id="15" name="楕円 14"/>
            <p:cNvSpPr/>
            <p:nvPr/>
          </p:nvSpPr>
          <p:spPr>
            <a:xfrm>
              <a:off x="1958196" y="4235570"/>
              <a:ext cx="3502324" cy="241539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16" name="楕円 15"/>
            <p:cNvSpPr/>
            <p:nvPr/>
          </p:nvSpPr>
          <p:spPr>
            <a:xfrm>
              <a:off x="3100838" y="5087249"/>
              <a:ext cx="1112806" cy="790457"/>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sz="1400" b="1" dirty="0"/>
                <a:t>ハブホーム</a:t>
              </a:r>
            </a:p>
          </p:txBody>
        </p:sp>
        <p:sp>
          <p:nvSpPr>
            <p:cNvPr id="17" name="楕円 16"/>
            <p:cNvSpPr/>
            <p:nvPr/>
          </p:nvSpPr>
          <p:spPr>
            <a:xfrm>
              <a:off x="2079686" y="4857118"/>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18" name="楕円 17"/>
            <p:cNvSpPr/>
            <p:nvPr/>
          </p:nvSpPr>
          <p:spPr>
            <a:xfrm>
              <a:off x="4348430" y="5009780"/>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19" name="楕円 18"/>
            <p:cNvSpPr/>
            <p:nvPr/>
          </p:nvSpPr>
          <p:spPr>
            <a:xfrm>
              <a:off x="3871822" y="5817379"/>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20" name="楕円 19"/>
            <p:cNvSpPr/>
            <p:nvPr/>
          </p:nvSpPr>
          <p:spPr>
            <a:xfrm>
              <a:off x="2497350" y="5808753"/>
              <a:ext cx="887083" cy="638355"/>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100" b="1" dirty="0"/>
                <a:t>サテライト</a:t>
              </a:r>
            </a:p>
          </p:txBody>
        </p:sp>
        <p:sp>
          <p:nvSpPr>
            <p:cNvPr id="21" name="正方形/長方形 20"/>
            <p:cNvSpPr/>
            <p:nvPr/>
          </p:nvSpPr>
          <p:spPr>
            <a:xfrm>
              <a:off x="2907102" y="4382284"/>
              <a:ext cx="1670647" cy="32780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sz="1100" b="1" dirty="0">
                  <a:latin typeface="HGP創英角ﾎﾟｯﾌﾟ体" panose="040B0A00000000000000" pitchFamily="50" charset="-128"/>
                  <a:ea typeface="HGP創英角ﾎﾟｯﾌﾟ体" panose="040B0A00000000000000" pitchFamily="50" charset="-128"/>
                </a:rPr>
                <a:t>チーム養育（拡大家族）</a:t>
              </a:r>
              <a:endParaRPr kumimoji="1" lang="en-US" altLang="ja-JP" sz="1100" b="1" dirty="0">
                <a:latin typeface="HGP創英角ﾎﾟｯﾌﾟ体" panose="040B0A00000000000000" pitchFamily="50" charset="-128"/>
                <a:ea typeface="HGP創英角ﾎﾟｯﾌﾟ体" panose="040B0A00000000000000" pitchFamily="50" charset="-128"/>
              </a:endParaRPr>
            </a:p>
            <a:p>
              <a:pPr algn="ctr"/>
              <a:r>
                <a:rPr lang="ja-JP" altLang="en-US" sz="1100" b="1" dirty="0">
                  <a:latin typeface="HGP創英角ﾎﾟｯﾌﾟ体" panose="040B0A00000000000000" pitchFamily="50" charset="-128"/>
                  <a:ea typeface="HGP創英角ﾎﾟｯﾌﾟ体" panose="040B0A00000000000000" pitchFamily="50" charset="-128"/>
                </a:rPr>
                <a:t>モッキンバードファミリー</a:t>
              </a:r>
              <a:endParaRPr kumimoji="1" lang="ja-JP" altLang="en-US" sz="1100" b="1" dirty="0">
                <a:latin typeface="HGP創英角ﾎﾟｯﾌﾟ体" panose="040B0A00000000000000" pitchFamily="50" charset="-128"/>
                <a:ea typeface="HGP創英角ﾎﾟｯﾌﾟ体" panose="040B0A00000000000000" pitchFamily="50" charset="-128"/>
              </a:endParaRPr>
            </a:p>
          </p:txBody>
        </p:sp>
      </p:grpSp>
      <p:sp>
        <p:nvSpPr>
          <p:cNvPr id="31" name="楕円 30"/>
          <p:cNvSpPr/>
          <p:nvPr/>
        </p:nvSpPr>
        <p:spPr>
          <a:xfrm>
            <a:off x="4079119" y="4476734"/>
            <a:ext cx="725152" cy="599575"/>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200" b="1" dirty="0"/>
              <a:t>里親</a:t>
            </a:r>
          </a:p>
        </p:txBody>
      </p:sp>
      <p:sp>
        <p:nvSpPr>
          <p:cNvPr id="34" name="楕円 33"/>
          <p:cNvSpPr/>
          <p:nvPr/>
        </p:nvSpPr>
        <p:spPr>
          <a:xfrm>
            <a:off x="7474638" y="3985873"/>
            <a:ext cx="725152" cy="599575"/>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200" b="1" dirty="0"/>
              <a:t>里親</a:t>
            </a:r>
          </a:p>
        </p:txBody>
      </p:sp>
      <p:sp>
        <p:nvSpPr>
          <p:cNvPr id="32" name="下矢印 31"/>
          <p:cNvSpPr/>
          <p:nvPr/>
        </p:nvSpPr>
        <p:spPr>
          <a:xfrm>
            <a:off x="4081339" y="1770206"/>
            <a:ext cx="1354793" cy="717477"/>
          </a:xfrm>
          <a:prstGeom prst="downArrow">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委託</a:t>
            </a:r>
            <a:endParaRPr kumimoji="1" lang="en-US" altLang="ja-JP" dirty="0">
              <a:latin typeface="HG丸ｺﾞｼｯｸM-PRO" panose="020F0600000000000000" pitchFamily="50" charset="-128"/>
              <a:ea typeface="HG丸ｺﾞｼｯｸM-PRO" panose="020F0600000000000000" pitchFamily="50" charset="-128"/>
            </a:endParaRPr>
          </a:p>
          <a:p>
            <a:pPr algn="ctr"/>
            <a:r>
              <a:rPr lang="ja-JP" altLang="en-US" dirty="0">
                <a:latin typeface="HG丸ｺﾞｼｯｸM-PRO" panose="020F0600000000000000" pitchFamily="50" charset="-128"/>
                <a:ea typeface="HG丸ｺﾞｼｯｸM-PRO" panose="020F0600000000000000" pitchFamily="50" charset="-128"/>
              </a:rPr>
              <a:t>指導</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3" name="上矢印 32"/>
          <p:cNvSpPr/>
          <p:nvPr/>
        </p:nvSpPr>
        <p:spPr>
          <a:xfrm>
            <a:off x="5717705" y="1732505"/>
            <a:ext cx="1407539" cy="777781"/>
          </a:xfrm>
          <a:prstGeom prst="upArrow">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報告相談</a:t>
            </a:r>
          </a:p>
        </p:txBody>
      </p:sp>
      <p:sp>
        <p:nvSpPr>
          <p:cNvPr id="35" name="角丸四角形 34"/>
          <p:cNvSpPr/>
          <p:nvPr/>
        </p:nvSpPr>
        <p:spPr>
          <a:xfrm>
            <a:off x="9564472" y="3943203"/>
            <a:ext cx="2467673" cy="2341468"/>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36" name="テキスト ボックス 35"/>
          <p:cNvSpPr txBox="1"/>
          <p:nvPr/>
        </p:nvSpPr>
        <p:spPr>
          <a:xfrm>
            <a:off x="838200" y="3957850"/>
            <a:ext cx="1642949" cy="369332"/>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kumimoji="1" lang="ja-JP" altLang="en-US" dirty="0">
                <a:latin typeface="HG丸ｺﾞｼｯｸM-PRO" panose="020F0600000000000000" pitchFamily="50" charset="-128"/>
                <a:ea typeface="HG丸ｺﾞｼｯｸM-PRO" panose="020F0600000000000000" pitchFamily="50" charset="-128"/>
              </a:rPr>
              <a:t>里親養育支援</a:t>
            </a:r>
          </a:p>
        </p:txBody>
      </p:sp>
      <p:sp>
        <p:nvSpPr>
          <p:cNvPr id="37" name="テキスト ボックス 36"/>
          <p:cNvSpPr txBox="1"/>
          <p:nvPr/>
        </p:nvSpPr>
        <p:spPr>
          <a:xfrm>
            <a:off x="10028173" y="4052402"/>
            <a:ext cx="1642949" cy="523220"/>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kumimoji="1" lang="ja-JP" altLang="en-US" sz="1400" dirty="0">
                <a:latin typeface="HG丸ｺﾞｼｯｸM-PRO" panose="020F0600000000000000" pitchFamily="50" charset="-128"/>
                <a:ea typeface="HG丸ｺﾞｼｯｸM-PRO" panose="020F0600000000000000" pitchFamily="50" charset="-128"/>
              </a:rPr>
              <a:t>里親リクルート</a:t>
            </a:r>
            <a:endParaRPr kumimoji="1" lang="en-US" altLang="ja-JP" sz="1400" dirty="0">
              <a:latin typeface="HG丸ｺﾞｼｯｸM-PRO" panose="020F0600000000000000" pitchFamily="50" charset="-128"/>
              <a:ea typeface="HG丸ｺﾞｼｯｸM-PRO" panose="020F0600000000000000" pitchFamily="50" charset="-128"/>
            </a:endParaRPr>
          </a:p>
          <a:p>
            <a:r>
              <a:rPr kumimoji="1" lang="ja-JP" altLang="en-US" sz="1400" dirty="0">
                <a:latin typeface="HG丸ｺﾞｼｯｸM-PRO" panose="020F0600000000000000" pitchFamily="50" charset="-128"/>
                <a:ea typeface="HG丸ｺﾞｼｯｸM-PRO" panose="020F0600000000000000" pitchFamily="50" charset="-128"/>
              </a:rPr>
              <a:t>アセスメント</a:t>
            </a:r>
          </a:p>
        </p:txBody>
      </p:sp>
      <p:sp>
        <p:nvSpPr>
          <p:cNvPr id="38" name="楕円 37"/>
          <p:cNvSpPr/>
          <p:nvPr/>
        </p:nvSpPr>
        <p:spPr>
          <a:xfrm>
            <a:off x="9870866" y="4720615"/>
            <a:ext cx="854015" cy="61881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200" dirty="0">
                <a:latin typeface="HG丸ｺﾞｼｯｸM-PRO" panose="020F0600000000000000" pitchFamily="50" charset="-128"/>
                <a:ea typeface="HG丸ｺﾞｼｯｸM-PRO" panose="020F0600000000000000" pitchFamily="50" charset="-128"/>
              </a:rPr>
              <a:t>希望者</a:t>
            </a:r>
          </a:p>
        </p:txBody>
      </p:sp>
      <p:sp>
        <p:nvSpPr>
          <p:cNvPr id="39" name="楕円 38"/>
          <p:cNvSpPr/>
          <p:nvPr/>
        </p:nvSpPr>
        <p:spPr>
          <a:xfrm>
            <a:off x="10766049" y="5252568"/>
            <a:ext cx="854015" cy="618817"/>
          </a:xfrm>
          <a:prstGeom prst="ellipse">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sz="1200" dirty="0">
                <a:latin typeface="HG丸ｺﾞｼｯｸM-PRO" panose="020F0600000000000000" pitchFamily="50" charset="-128"/>
                <a:ea typeface="HG丸ｺﾞｼｯｸM-PRO" panose="020F0600000000000000" pitchFamily="50" charset="-128"/>
              </a:rPr>
              <a:t>検討中</a:t>
            </a:r>
          </a:p>
        </p:txBody>
      </p:sp>
      <p:sp>
        <p:nvSpPr>
          <p:cNvPr id="40" name="楕円 39"/>
          <p:cNvSpPr/>
          <p:nvPr/>
        </p:nvSpPr>
        <p:spPr>
          <a:xfrm>
            <a:off x="10077288" y="5612199"/>
            <a:ext cx="308763" cy="3822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楕円 40"/>
          <p:cNvSpPr/>
          <p:nvPr/>
        </p:nvSpPr>
        <p:spPr>
          <a:xfrm>
            <a:off x="11465682" y="4744273"/>
            <a:ext cx="308763" cy="3822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左矢印 41"/>
          <p:cNvSpPr/>
          <p:nvPr/>
        </p:nvSpPr>
        <p:spPr>
          <a:xfrm>
            <a:off x="7812887" y="4518048"/>
            <a:ext cx="1761966" cy="1023949"/>
          </a:xfrm>
          <a:prstGeom prst="leftArrow">
            <a:avLst/>
          </a:prstGeom>
          <a:solidFill>
            <a:srgbClr val="FFCCFF"/>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見学体験</a:t>
            </a:r>
          </a:p>
        </p:txBody>
      </p:sp>
      <p:sp>
        <p:nvSpPr>
          <p:cNvPr id="43" name="右矢印 42"/>
          <p:cNvSpPr/>
          <p:nvPr/>
        </p:nvSpPr>
        <p:spPr>
          <a:xfrm>
            <a:off x="7994042" y="5339432"/>
            <a:ext cx="1801717" cy="1083928"/>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ja-JP" altLang="en-US" dirty="0">
                <a:latin typeface="HG丸ｺﾞｼｯｸM-PRO" panose="020F0600000000000000" pitchFamily="50" charset="-128"/>
                <a:ea typeface="HG丸ｺﾞｼｯｸM-PRO" panose="020F0600000000000000" pitchFamily="50" charset="-128"/>
              </a:rPr>
              <a:t>体験に基づいた助言</a:t>
            </a:r>
          </a:p>
        </p:txBody>
      </p:sp>
      <p:sp>
        <p:nvSpPr>
          <p:cNvPr id="44" name="下矢印 43"/>
          <p:cNvSpPr/>
          <p:nvPr/>
        </p:nvSpPr>
        <p:spPr>
          <a:xfrm rot="1997925">
            <a:off x="3197473" y="3075021"/>
            <a:ext cx="597935" cy="243452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定期的な情報把握</a:t>
            </a:r>
          </a:p>
        </p:txBody>
      </p:sp>
      <p:sp>
        <p:nvSpPr>
          <p:cNvPr id="45" name="下矢印 44"/>
          <p:cNvSpPr/>
          <p:nvPr/>
        </p:nvSpPr>
        <p:spPr>
          <a:xfrm rot="19960802">
            <a:off x="5329863" y="3177866"/>
            <a:ext cx="597935" cy="237961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a:t>定期的な情報把握</a:t>
            </a:r>
          </a:p>
        </p:txBody>
      </p:sp>
      <p:sp>
        <p:nvSpPr>
          <p:cNvPr id="46" name="下矢印 45"/>
          <p:cNvSpPr/>
          <p:nvPr/>
        </p:nvSpPr>
        <p:spPr>
          <a:xfrm>
            <a:off x="7207359" y="3394279"/>
            <a:ext cx="1110710" cy="658123"/>
          </a:xfrm>
          <a:prstGeom prst="downArrow">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200" dirty="0">
                <a:latin typeface="HG丸ｺﾞｼｯｸM-PRO" panose="020F0600000000000000" pitchFamily="50" charset="-128"/>
                <a:ea typeface="HG丸ｺﾞｼｯｸM-PRO" panose="020F0600000000000000" pitchFamily="50" charset="-128"/>
              </a:rPr>
              <a:t>重点支援</a:t>
            </a:r>
          </a:p>
        </p:txBody>
      </p:sp>
      <p:sp>
        <p:nvSpPr>
          <p:cNvPr id="47" name="下矢印 46"/>
          <p:cNvSpPr/>
          <p:nvPr/>
        </p:nvSpPr>
        <p:spPr>
          <a:xfrm>
            <a:off x="3995589" y="3375488"/>
            <a:ext cx="1110710" cy="1165899"/>
          </a:xfrm>
          <a:prstGeom prst="downArrow">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sz="1200" dirty="0">
                <a:latin typeface="HG丸ｺﾞｼｯｸM-PRO" panose="020F0600000000000000" pitchFamily="50" charset="-128"/>
                <a:ea typeface="HG丸ｺﾞｼｯｸM-PRO" panose="020F0600000000000000" pitchFamily="50" charset="-128"/>
              </a:rPr>
              <a:t>重点支援</a:t>
            </a:r>
          </a:p>
        </p:txBody>
      </p:sp>
      <p:sp>
        <p:nvSpPr>
          <p:cNvPr id="48" name="上矢印 47"/>
          <p:cNvSpPr/>
          <p:nvPr/>
        </p:nvSpPr>
        <p:spPr>
          <a:xfrm rot="1767541">
            <a:off x="2834301" y="3178860"/>
            <a:ext cx="357701" cy="2057468"/>
          </a:xfrm>
          <a:prstGeom prst="upArrow">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kumimoji="1" lang="ja-JP" altLang="en-US" dirty="0">
                <a:solidFill>
                  <a:schemeClr val="tx1"/>
                </a:solidFill>
                <a:latin typeface="HG丸ｺﾞｼｯｸM-PRO" panose="020F0600000000000000" pitchFamily="50" charset="-128"/>
                <a:ea typeface="HG丸ｺﾞｼｯｸM-PRO" panose="020F0600000000000000" pitchFamily="50" charset="-128"/>
              </a:rPr>
              <a:t>相談報告</a:t>
            </a:r>
          </a:p>
        </p:txBody>
      </p:sp>
      <p:sp>
        <p:nvSpPr>
          <p:cNvPr id="49" name="テキスト ボックス 48"/>
          <p:cNvSpPr txBox="1"/>
          <p:nvPr/>
        </p:nvSpPr>
        <p:spPr>
          <a:xfrm>
            <a:off x="186434" y="1225661"/>
            <a:ext cx="2837179" cy="255454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kumimoji="1" lang="ja-JP" altLang="en-US" sz="1600" b="1" dirty="0"/>
              <a:t>フォスタリング機関の下部組織として、地域の里親を最も身近な存在として支援</a:t>
            </a:r>
            <a:endParaRPr kumimoji="1" lang="en-US" altLang="ja-JP" sz="1600" b="1" dirty="0"/>
          </a:p>
          <a:p>
            <a:endParaRPr lang="en-US" altLang="ja-JP" sz="1600" b="1" dirty="0"/>
          </a:p>
          <a:p>
            <a:r>
              <a:rPr lang="ja-JP" altLang="en-US" sz="1600" b="1" dirty="0"/>
              <a:t>定期的な話し合いに参加し、状況が確認できる。不調の早期発見早期対応につながる</a:t>
            </a:r>
            <a:endParaRPr lang="en-US" altLang="ja-JP" sz="1600" b="1" dirty="0"/>
          </a:p>
          <a:p>
            <a:endParaRPr kumimoji="1" lang="en-US" altLang="ja-JP" sz="1600" b="1" dirty="0"/>
          </a:p>
          <a:p>
            <a:r>
              <a:rPr lang="ja-JP" altLang="en-US" sz="1600" b="1" dirty="0"/>
              <a:t>児相は参加しない里親のフォロー充実が可能</a:t>
            </a:r>
            <a:endParaRPr kumimoji="1" lang="ja-JP" altLang="en-US" sz="1600" b="1" dirty="0"/>
          </a:p>
        </p:txBody>
      </p:sp>
      <p:sp>
        <p:nvSpPr>
          <p:cNvPr id="50" name="テキスト ボックス 49"/>
          <p:cNvSpPr txBox="1"/>
          <p:nvPr/>
        </p:nvSpPr>
        <p:spPr>
          <a:xfrm>
            <a:off x="9084905" y="1792153"/>
            <a:ext cx="2698222" cy="2062103"/>
          </a:xfrm>
          <a:prstGeom prst="rect">
            <a:avLst/>
          </a:prstGeom>
          <a:ln>
            <a:solidFill>
              <a:srgbClr val="FF0000"/>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kumimoji="1" lang="ja-JP" altLang="en-US" sz="1600" b="1" dirty="0"/>
              <a:t>里親のリクルートにおいて、里親の現状や状況を知ることは非常に重要</a:t>
            </a:r>
            <a:endParaRPr kumimoji="1" lang="en-US" altLang="ja-JP" sz="1600" b="1" dirty="0"/>
          </a:p>
          <a:p>
            <a:endParaRPr lang="en-US" altLang="ja-JP" sz="1600" b="1" dirty="0"/>
          </a:p>
          <a:p>
            <a:r>
              <a:rPr lang="ja-JP" altLang="en-US" sz="1600" b="1" dirty="0"/>
              <a:t>定期的なミーティングが家庭でなされていれば、里親と現状を確認でき、現実的な意味での動機づけが可能</a:t>
            </a:r>
            <a:endParaRPr kumimoji="1" lang="en-US" altLang="ja-JP" sz="1600" b="1" dirty="0"/>
          </a:p>
        </p:txBody>
      </p:sp>
    </p:spTree>
    <p:extLst>
      <p:ext uri="{BB962C8B-B14F-4D97-AF65-F5344CB8AC3E}">
        <p14:creationId xmlns:p14="http://schemas.microsoft.com/office/powerpoint/2010/main" val="4133803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9"/>
          <p:cNvSpPr>
            <a:spLocks noChangeArrowheads="1"/>
          </p:cNvSpPr>
          <p:nvPr/>
        </p:nvSpPr>
        <p:spPr bwMode="auto">
          <a:xfrm>
            <a:off x="1935125" y="4163851"/>
            <a:ext cx="4832094" cy="2629005"/>
          </a:xfrm>
          <a:prstGeom prst="ellipse">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latin typeface="Arial" pitchFamily="34" charset="0"/>
              <a:ea typeface="ＭＳ Ｐゴシック" pitchFamily="50" charset="-128"/>
              <a:cs typeface="ＭＳ Ｐゴシック" pitchFamily="50" charset="-128"/>
            </a:endParaRPr>
          </a:p>
        </p:txBody>
      </p:sp>
      <p:sp>
        <p:nvSpPr>
          <p:cNvPr id="19" name="Oval 9"/>
          <p:cNvSpPr>
            <a:spLocks noChangeArrowheads="1"/>
          </p:cNvSpPr>
          <p:nvPr/>
        </p:nvSpPr>
        <p:spPr bwMode="auto">
          <a:xfrm>
            <a:off x="4688698" y="4391051"/>
            <a:ext cx="880060" cy="926698"/>
          </a:xfrm>
          <a:prstGeom prst="ellipse">
            <a:avLst/>
          </a:prstGeom>
          <a:ln>
            <a:headEnd/>
            <a:tailEnd/>
          </a:ln>
        </p:spPr>
        <p:style>
          <a:lnRef idx="1">
            <a:schemeClr val="accent5"/>
          </a:lnRef>
          <a:fillRef idx="2">
            <a:schemeClr val="accent5"/>
          </a:fillRef>
          <a:effectRef idx="1">
            <a:schemeClr val="accent5"/>
          </a:effectRef>
          <a:fontRef idx="minor">
            <a:schemeClr val="dk1"/>
          </a:fontRef>
        </p:style>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schemeClr val="tx1"/>
              </a:solidFill>
              <a:latin typeface="Arial" pitchFamily="34" charset="0"/>
              <a:ea typeface="ＭＳ Ｐゴシック" pitchFamily="50" charset="-128"/>
              <a:cs typeface="ＭＳ Ｐゴシック" pitchFamily="50" charset="-128"/>
            </a:endParaRPr>
          </a:p>
        </p:txBody>
      </p:sp>
      <p:sp>
        <p:nvSpPr>
          <p:cNvPr id="2" name="タイトル 1"/>
          <p:cNvSpPr>
            <a:spLocks noGrp="1"/>
          </p:cNvSpPr>
          <p:nvPr>
            <p:ph type="title"/>
          </p:nvPr>
        </p:nvSpPr>
        <p:spPr>
          <a:xfrm>
            <a:off x="705014" y="536295"/>
            <a:ext cx="5903688" cy="370430"/>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ja-JP" altLang="en-US" sz="1800" b="1" dirty="0">
                <a:latin typeface="HG丸ｺﾞｼｯｸM-PRO" panose="020F0600000000000000" pitchFamily="50" charset="-128"/>
                <a:ea typeface="HG丸ｺﾞｼｯｸM-PRO" panose="020F0600000000000000" pitchFamily="50" charset="-128"/>
              </a:rPr>
              <a:t>不調（反抗・問題行動など）時の里親と児童相談所との関係</a:t>
            </a:r>
          </a:p>
        </p:txBody>
      </p:sp>
      <p:sp>
        <p:nvSpPr>
          <p:cNvPr id="13" name="Text Box 14"/>
          <p:cNvSpPr txBox="1">
            <a:spLocks noChangeArrowheads="1"/>
          </p:cNvSpPr>
          <p:nvPr/>
        </p:nvSpPr>
        <p:spPr bwMode="auto">
          <a:xfrm>
            <a:off x="4761598" y="4691698"/>
            <a:ext cx="784730" cy="479051"/>
          </a:xfrm>
          <a:prstGeom prst="rect">
            <a:avLst/>
          </a:prstGeom>
          <a:solidFill>
            <a:srgbClr val="FFFFFF"/>
          </a:solidFill>
          <a:ln w="9525">
            <a:solidFill>
              <a:srgbClr val="FFFFFF"/>
            </a:solidFill>
            <a:miter lim="800000"/>
            <a:headEnd/>
            <a:tailEnd/>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00" dirty="0">
                <a:latin typeface="HG創英角ﾎﾟｯﾌﾟ体" pitchFamily="49" charset="-128"/>
                <a:ea typeface="HG創英角ﾎﾟｯﾌﾟ体" pitchFamily="49" charset="-128"/>
                <a:cs typeface="ＭＳ Ｐゴシック" pitchFamily="50" charset="-128"/>
              </a:rPr>
              <a:t>拡大家族内里親（サテライト）</a:t>
            </a:r>
            <a:endParaRPr lang="ja-JP" altLang="en-US" dirty="0">
              <a:latin typeface="Arial" pitchFamily="34" charset="0"/>
              <a:ea typeface="ＭＳ Ｐゴシック" pitchFamily="50" charset="-128"/>
              <a:cs typeface="ＭＳ Ｐゴシック" pitchFamily="50" charset="-128"/>
            </a:endParaRPr>
          </a:p>
        </p:txBody>
      </p:sp>
      <p:sp>
        <p:nvSpPr>
          <p:cNvPr id="24" name="テキスト ボックス 23"/>
          <p:cNvSpPr txBox="1"/>
          <p:nvPr/>
        </p:nvSpPr>
        <p:spPr>
          <a:xfrm>
            <a:off x="783938" y="1289401"/>
            <a:ext cx="792088" cy="338554"/>
          </a:xfrm>
          <a:prstGeom prst="rect">
            <a:avLst/>
          </a:prstGeom>
          <a:ln w="38100"/>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1600" b="1" dirty="0">
                <a:latin typeface="HG丸ｺﾞｼｯｸM-PRO" panose="020F0600000000000000" pitchFamily="50" charset="-128"/>
                <a:ea typeface="HG丸ｺﾞｼｯｸM-PRO" panose="020F0600000000000000" pitchFamily="50" charset="-128"/>
              </a:rPr>
              <a:t>現状</a:t>
            </a:r>
          </a:p>
        </p:txBody>
      </p:sp>
      <p:sp>
        <p:nvSpPr>
          <p:cNvPr id="30" name="テキスト ボックス 29"/>
          <p:cNvSpPr txBox="1"/>
          <p:nvPr/>
        </p:nvSpPr>
        <p:spPr>
          <a:xfrm>
            <a:off x="783938" y="3504198"/>
            <a:ext cx="5070012" cy="58477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1600" b="1" dirty="0">
                <a:latin typeface="HG丸ｺﾞｼｯｸM-PRO" panose="020F0600000000000000" pitchFamily="50" charset="-128"/>
                <a:ea typeface="HG丸ｺﾞｼｯｸM-PRO" panose="020F0600000000000000" pitchFamily="50" charset="-128"/>
              </a:rPr>
              <a:t>ベテラン里親を中心としたチーム養育（拡大家族・モッキンバードファミリー）の場合</a:t>
            </a:r>
          </a:p>
        </p:txBody>
      </p:sp>
      <p:sp>
        <p:nvSpPr>
          <p:cNvPr id="27" name="正方形/長方形 26"/>
          <p:cNvSpPr/>
          <p:nvPr/>
        </p:nvSpPr>
        <p:spPr>
          <a:xfrm>
            <a:off x="5546859" y="1472494"/>
            <a:ext cx="967431" cy="194472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児童</a:t>
            </a:r>
            <a:endParaRPr lang="en-US" altLang="ja-JP" dirty="0"/>
          </a:p>
          <a:p>
            <a:pPr algn="ctr"/>
            <a:r>
              <a:rPr lang="ja-JP" altLang="en-US" dirty="0"/>
              <a:t>相談所</a:t>
            </a:r>
          </a:p>
        </p:txBody>
      </p:sp>
      <p:sp>
        <p:nvSpPr>
          <p:cNvPr id="43" name="スマイル 42"/>
          <p:cNvSpPr/>
          <p:nvPr/>
        </p:nvSpPr>
        <p:spPr>
          <a:xfrm>
            <a:off x="5933874" y="2966425"/>
            <a:ext cx="312182" cy="358903"/>
          </a:xfrm>
          <a:prstGeom prst="smileyFace">
            <a:avLst>
              <a:gd name="adj" fmla="val -4653"/>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p>
        </p:txBody>
      </p:sp>
      <p:grpSp>
        <p:nvGrpSpPr>
          <p:cNvPr id="3" name="グループ化 2"/>
          <p:cNvGrpSpPr/>
          <p:nvPr/>
        </p:nvGrpSpPr>
        <p:grpSpPr>
          <a:xfrm>
            <a:off x="2242154" y="1505933"/>
            <a:ext cx="1934172" cy="1792008"/>
            <a:chOff x="720612" y="1454048"/>
            <a:chExt cx="1934172" cy="1792008"/>
          </a:xfrm>
        </p:grpSpPr>
        <p:sp>
          <p:nvSpPr>
            <p:cNvPr id="6" name="Oval 7"/>
            <p:cNvSpPr>
              <a:spLocks noChangeArrowheads="1"/>
            </p:cNvSpPr>
            <p:nvPr/>
          </p:nvSpPr>
          <p:spPr bwMode="auto">
            <a:xfrm>
              <a:off x="720612" y="1454048"/>
              <a:ext cx="1934172" cy="1792008"/>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00" dirty="0">
                  <a:solidFill>
                    <a:schemeClr val="tx1"/>
                  </a:solidFill>
                  <a:latin typeface="HG創英角ｺﾞｼｯｸUB" pitchFamily="49" charset="-128"/>
                  <a:ea typeface="HG創英角ｺﾞｼｯｸUB" pitchFamily="49" charset="-128"/>
                  <a:cs typeface="ＭＳ Ｐゴシック" pitchFamily="50" charset="-128"/>
                </a:rPr>
                <a:t>里親</a:t>
              </a:r>
              <a:endParaRPr lang="ja-JP" altLang="en-US" dirty="0">
                <a:solidFill>
                  <a:schemeClr val="tx1"/>
                </a:solidFill>
                <a:latin typeface="Arial" pitchFamily="34" charset="0"/>
                <a:ea typeface="ＭＳ Ｐゴシック" pitchFamily="50" charset="-128"/>
                <a:cs typeface="ＭＳ Ｐゴシック" pitchFamily="50" charset="-128"/>
              </a:endParaRPr>
            </a:p>
          </p:txBody>
        </p:sp>
        <p:sp>
          <p:nvSpPr>
            <p:cNvPr id="29" name="スマイル 28"/>
            <p:cNvSpPr/>
            <p:nvPr/>
          </p:nvSpPr>
          <p:spPr>
            <a:xfrm>
              <a:off x="1059666" y="1910447"/>
              <a:ext cx="362707" cy="362910"/>
            </a:xfrm>
            <a:prstGeom prst="smileyFace">
              <a:avLst>
                <a:gd name="adj" fmla="val -4653"/>
              </a:avLst>
            </a:prstGeom>
            <a:ln w="19050">
              <a:solidFill>
                <a:srgbClr val="FF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ja-JP" altLang="en-US"/>
            </a:p>
          </p:txBody>
        </p:sp>
        <p:sp>
          <p:nvSpPr>
            <p:cNvPr id="33" name="スマイル 32"/>
            <p:cNvSpPr/>
            <p:nvPr/>
          </p:nvSpPr>
          <p:spPr>
            <a:xfrm>
              <a:off x="1524819" y="2976746"/>
              <a:ext cx="272583" cy="251738"/>
            </a:xfrm>
            <a:prstGeom prst="smileyFace">
              <a:avLst>
                <a:gd name="adj" fmla="val -4653"/>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p>
          </p:txBody>
        </p:sp>
        <p:sp>
          <p:nvSpPr>
            <p:cNvPr id="45" name="Text Box 14"/>
            <p:cNvSpPr txBox="1">
              <a:spLocks noChangeArrowheads="1"/>
            </p:cNvSpPr>
            <p:nvPr/>
          </p:nvSpPr>
          <p:spPr bwMode="auto">
            <a:xfrm>
              <a:off x="1430002" y="1577720"/>
              <a:ext cx="604919" cy="225850"/>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100" b="1" dirty="0">
                  <a:solidFill>
                    <a:srgbClr val="FF0000"/>
                  </a:solidFill>
                  <a:latin typeface="Arial" pitchFamily="34" charset="0"/>
                  <a:ea typeface="ＭＳ Ｐゴシック" pitchFamily="50" charset="-128"/>
                  <a:cs typeface="ＭＳ Ｐゴシック" pitchFamily="50" charset="-128"/>
                </a:rPr>
                <a:t>里親宅</a:t>
              </a:r>
            </a:p>
          </p:txBody>
        </p:sp>
        <p:sp>
          <p:nvSpPr>
            <p:cNvPr id="46" name="AutoShape 8"/>
            <p:cNvSpPr>
              <a:spLocks noChangeArrowheads="1"/>
            </p:cNvSpPr>
            <p:nvPr/>
          </p:nvSpPr>
          <p:spPr bwMode="auto">
            <a:xfrm>
              <a:off x="1483588" y="1955189"/>
              <a:ext cx="1019080" cy="1011237"/>
            </a:xfrm>
            <a:prstGeom prst="irregularSeal1">
              <a:avLst/>
            </a:prstGeom>
            <a:ln>
              <a:solidFill>
                <a:srgbClr val="FF0000"/>
              </a:solidFill>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50" b="1" dirty="0">
                  <a:solidFill>
                    <a:srgbClr val="FF0000"/>
                  </a:solidFill>
                  <a:latin typeface="HG正楷書体-PRO" pitchFamily="66" charset="-128"/>
                  <a:ea typeface="HG正楷書体-PRO" pitchFamily="66" charset="-128"/>
                  <a:cs typeface="ＭＳ Ｐゴシック" pitchFamily="50" charset="-128"/>
                </a:rPr>
                <a:t>家庭内不調</a:t>
              </a:r>
            </a:p>
            <a:p>
              <a:pPr fontAlgn="base">
                <a:spcBef>
                  <a:spcPct val="0"/>
                </a:spcBef>
                <a:spcAft>
                  <a:spcPct val="0"/>
                </a:spcAft>
              </a:pPr>
              <a:endParaRPr lang="ja-JP" altLang="en-US" dirty="0">
                <a:latin typeface="Arial" pitchFamily="34" charset="0"/>
                <a:ea typeface="ＭＳ Ｐゴシック" pitchFamily="50" charset="-128"/>
                <a:cs typeface="ＭＳ Ｐゴシック" pitchFamily="50" charset="-128"/>
              </a:endParaRPr>
            </a:p>
          </p:txBody>
        </p:sp>
      </p:grpSp>
      <p:sp>
        <p:nvSpPr>
          <p:cNvPr id="25" name="右矢印 24"/>
          <p:cNvSpPr/>
          <p:nvPr/>
        </p:nvSpPr>
        <p:spPr>
          <a:xfrm>
            <a:off x="3349012" y="2936166"/>
            <a:ext cx="2553162" cy="472557"/>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600" dirty="0"/>
              <a:t>一時保護</a:t>
            </a:r>
          </a:p>
        </p:txBody>
      </p:sp>
      <p:sp>
        <p:nvSpPr>
          <p:cNvPr id="10" name="AutoShape 11"/>
          <p:cNvSpPr>
            <a:spLocks noChangeArrowheads="1"/>
          </p:cNvSpPr>
          <p:nvPr/>
        </p:nvSpPr>
        <p:spPr bwMode="auto">
          <a:xfrm>
            <a:off x="2944576" y="1825268"/>
            <a:ext cx="2729455" cy="335339"/>
          </a:xfrm>
          <a:prstGeom prst="rightArrow">
            <a:avLst>
              <a:gd name="adj1" fmla="val 50000"/>
              <a:gd name="adj2" fmla="val 59840"/>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900" b="1" dirty="0">
                <a:latin typeface="Arial" pitchFamily="34" charset="0"/>
                <a:ea typeface="ＭＳ Ｐゴシック" pitchFamily="50" charset="-128"/>
                <a:cs typeface="ＭＳ Ｐゴシック" pitchFamily="50" charset="-128"/>
              </a:rPr>
              <a:t>単独交渉・主観的情報のみ、保護後面会不可</a:t>
            </a:r>
          </a:p>
        </p:txBody>
      </p:sp>
      <p:grpSp>
        <p:nvGrpSpPr>
          <p:cNvPr id="47" name="グループ化 46"/>
          <p:cNvGrpSpPr/>
          <p:nvPr/>
        </p:nvGrpSpPr>
        <p:grpSpPr>
          <a:xfrm>
            <a:off x="2171250" y="4765245"/>
            <a:ext cx="1911900" cy="1663997"/>
            <a:chOff x="720612" y="1454048"/>
            <a:chExt cx="1934172" cy="1792008"/>
          </a:xfrm>
        </p:grpSpPr>
        <p:sp>
          <p:nvSpPr>
            <p:cNvPr id="48" name="Oval 7"/>
            <p:cNvSpPr>
              <a:spLocks noChangeArrowheads="1"/>
            </p:cNvSpPr>
            <p:nvPr/>
          </p:nvSpPr>
          <p:spPr bwMode="auto">
            <a:xfrm>
              <a:off x="720612" y="1454048"/>
              <a:ext cx="1934172" cy="1792008"/>
            </a:xfrm>
            <a:prstGeom prst="ellipse">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00" dirty="0">
                  <a:solidFill>
                    <a:schemeClr val="tx1"/>
                  </a:solidFill>
                  <a:latin typeface="HG創英角ｺﾞｼｯｸUB" pitchFamily="49" charset="-128"/>
                  <a:ea typeface="HG創英角ｺﾞｼｯｸUB" pitchFamily="49" charset="-128"/>
                  <a:cs typeface="ＭＳ Ｐゴシック" pitchFamily="50" charset="-128"/>
                </a:rPr>
                <a:t>里親</a:t>
              </a:r>
              <a:endParaRPr lang="ja-JP" altLang="en-US" dirty="0">
                <a:solidFill>
                  <a:schemeClr val="tx1"/>
                </a:solidFill>
                <a:latin typeface="Arial" pitchFamily="34" charset="0"/>
                <a:ea typeface="ＭＳ Ｐゴシック" pitchFamily="50" charset="-128"/>
                <a:cs typeface="ＭＳ Ｐゴシック" pitchFamily="50" charset="-128"/>
              </a:endParaRPr>
            </a:p>
          </p:txBody>
        </p:sp>
        <p:sp>
          <p:nvSpPr>
            <p:cNvPr id="49" name="スマイル 48"/>
            <p:cNvSpPr/>
            <p:nvPr/>
          </p:nvSpPr>
          <p:spPr>
            <a:xfrm>
              <a:off x="1069947" y="1890748"/>
              <a:ext cx="357766" cy="356397"/>
            </a:xfrm>
            <a:prstGeom prst="smileyFace">
              <a:avLst>
                <a:gd name="adj" fmla="val -4653"/>
              </a:avLst>
            </a:prstGeom>
            <a:ln w="19050">
              <a:solidFill>
                <a:srgbClr val="FF0000"/>
              </a:solid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ja-JP" altLang="en-US"/>
            </a:p>
          </p:txBody>
        </p:sp>
        <p:sp>
          <p:nvSpPr>
            <p:cNvPr id="50" name="スマイル 49"/>
            <p:cNvSpPr/>
            <p:nvPr/>
          </p:nvSpPr>
          <p:spPr>
            <a:xfrm>
              <a:off x="1420535" y="2921195"/>
              <a:ext cx="272583" cy="251738"/>
            </a:xfrm>
            <a:prstGeom prst="smileyFace">
              <a:avLst>
                <a:gd name="adj" fmla="val -4653"/>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p>
          </p:txBody>
        </p:sp>
        <p:sp>
          <p:nvSpPr>
            <p:cNvPr id="51" name="Text Box 14"/>
            <p:cNvSpPr txBox="1">
              <a:spLocks noChangeArrowheads="1"/>
            </p:cNvSpPr>
            <p:nvPr/>
          </p:nvSpPr>
          <p:spPr bwMode="auto">
            <a:xfrm>
              <a:off x="1430002" y="1577720"/>
              <a:ext cx="793524" cy="377468"/>
            </a:xfrm>
            <a:prstGeom prst="rect">
              <a:avLst/>
            </a:prstGeom>
            <a:ln>
              <a:solidFill>
                <a:srgbClr val="FF0000"/>
              </a:solidFill>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100" b="1" dirty="0">
                  <a:solidFill>
                    <a:srgbClr val="FF0000"/>
                  </a:solidFill>
                  <a:latin typeface="Arial" pitchFamily="34" charset="0"/>
                  <a:ea typeface="ＭＳ Ｐゴシック" pitchFamily="50" charset="-128"/>
                  <a:cs typeface="ＭＳ Ｐゴシック" pitchFamily="50" charset="-128"/>
                </a:rPr>
                <a:t>里親宅</a:t>
              </a:r>
              <a:endParaRPr lang="en-US" altLang="ja-JP" sz="1100" b="1" dirty="0">
                <a:solidFill>
                  <a:srgbClr val="FF0000"/>
                </a:solidFill>
                <a:latin typeface="Arial" pitchFamily="34" charset="0"/>
                <a:ea typeface="ＭＳ Ｐゴシック" pitchFamily="50" charset="-128"/>
                <a:cs typeface="ＭＳ Ｐゴシック" pitchFamily="50" charset="-128"/>
              </a:endParaRPr>
            </a:p>
            <a:p>
              <a:pPr algn="just" fontAlgn="base">
                <a:spcBef>
                  <a:spcPct val="0"/>
                </a:spcBef>
                <a:spcAft>
                  <a:spcPct val="0"/>
                </a:spcAft>
              </a:pPr>
              <a:r>
                <a:rPr lang="ja-JP" altLang="en-US" sz="1100" b="1" dirty="0">
                  <a:solidFill>
                    <a:srgbClr val="FF0000"/>
                  </a:solidFill>
                  <a:latin typeface="Arial" pitchFamily="34" charset="0"/>
                  <a:ea typeface="ＭＳ Ｐゴシック" pitchFamily="50" charset="-128"/>
                  <a:cs typeface="ＭＳ Ｐゴシック" pitchFamily="50" charset="-128"/>
                </a:rPr>
                <a:t>サテライト</a:t>
              </a:r>
            </a:p>
          </p:txBody>
        </p:sp>
        <p:sp>
          <p:nvSpPr>
            <p:cNvPr id="52" name="AutoShape 8"/>
            <p:cNvSpPr>
              <a:spLocks noChangeArrowheads="1"/>
            </p:cNvSpPr>
            <p:nvPr/>
          </p:nvSpPr>
          <p:spPr bwMode="auto">
            <a:xfrm>
              <a:off x="1483588" y="1955189"/>
              <a:ext cx="1019080" cy="1011237"/>
            </a:xfrm>
            <a:prstGeom prst="irregularSeal1">
              <a:avLst/>
            </a:prstGeom>
            <a:ln>
              <a:solidFill>
                <a:srgbClr val="FF0000"/>
              </a:solidFill>
              <a:headEnd/>
              <a:tailEnd/>
            </a:ln>
          </p:spPr>
          <p:style>
            <a:lnRef idx="1">
              <a:schemeClr val="accent4"/>
            </a:lnRef>
            <a:fillRef idx="2">
              <a:schemeClr val="accent4"/>
            </a:fillRef>
            <a:effectRef idx="1">
              <a:schemeClr val="accent4"/>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50" b="1" dirty="0">
                  <a:solidFill>
                    <a:srgbClr val="FF0000"/>
                  </a:solidFill>
                  <a:latin typeface="HG正楷書体-PRO" pitchFamily="66" charset="-128"/>
                  <a:ea typeface="HG正楷書体-PRO" pitchFamily="66" charset="-128"/>
                  <a:cs typeface="ＭＳ Ｐゴシック" pitchFamily="50" charset="-128"/>
                </a:rPr>
                <a:t>家庭内不調</a:t>
              </a:r>
            </a:p>
            <a:p>
              <a:pPr fontAlgn="base">
                <a:spcBef>
                  <a:spcPct val="0"/>
                </a:spcBef>
                <a:spcAft>
                  <a:spcPct val="0"/>
                </a:spcAft>
              </a:pPr>
              <a:endParaRPr lang="ja-JP" altLang="en-US" dirty="0">
                <a:latin typeface="Arial" pitchFamily="34" charset="0"/>
                <a:ea typeface="ＭＳ Ｐゴシック" pitchFamily="50" charset="-128"/>
                <a:cs typeface="ＭＳ Ｐゴシック" pitchFamily="50" charset="-128"/>
              </a:endParaRPr>
            </a:p>
          </p:txBody>
        </p:sp>
      </p:grpSp>
      <p:sp>
        <p:nvSpPr>
          <p:cNvPr id="18" name="左右矢印 17"/>
          <p:cNvSpPr/>
          <p:nvPr/>
        </p:nvSpPr>
        <p:spPr>
          <a:xfrm rot="19666816">
            <a:off x="3744281" y="4788096"/>
            <a:ext cx="1041845" cy="628840"/>
          </a:xfrm>
          <a:prstGeom prst="lef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200" dirty="0"/>
              <a:t>相談</a:t>
            </a:r>
            <a:endParaRPr lang="en-US" altLang="ja-JP" sz="1200" dirty="0"/>
          </a:p>
          <a:p>
            <a:pPr algn="ctr"/>
            <a:r>
              <a:rPr lang="ja-JP" altLang="en-US" sz="1200" dirty="0"/>
              <a:t>共感</a:t>
            </a:r>
          </a:p>
        </p:txBody>
      </p:sp>
      <p:sp>
        <p:nvSpPr>
          <p:cNvPr id="53" name="正方形/長方形 52"/>
          <p:cNvSpPr/>
          <p:nvPr/>
        </p:nvSpPr>
        <p:spPr>
          <a:xfrm>
            <a:off x="7828972" y="4472156"/>
            <a:ext cx="541447" cy="194472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ja-JP" altLang="en-US" dirty="0"/>
              <a:t>児童</a:t>
            </a:r>
            <a:endParaRPr lang="en-US" altLang="ja-JP" dirty="0"/>
          </a:p>
          <a:p>
            <a:pPr algn="ctr"/>
            <a:r>
              <a:rPr lang="ja-JP" altLang="en-US" dirty="0"/>
              <a:t>相談所</a:t>
            </a:r>
          </a:p>
        </p:txBody>
      </p:sp>
      <p:sp>
        <p:nvSpPr>
          <p:cNvPr id="15" name="AutoShape 16"/>
          <p:cNvSpPr>
            <a:spLocks noChangeArrowheads="1"/>
          </p:cNvSpPr>
          <p:nvPr/>
        </p:nvSpPr>
        <p:spPr bwMode="auto">
          <a:xfrm>
            <a:off x="3903132" y="5555494"/>
            <a:ext cx="886029" cy="614093"/>
          </a:xfrm>
          <a:prstGeom prst="leftArrow">
            <a:avLst>
              <a:gd name="adj1" fmla="val 50000"/>
              <a:gd name="adj2" fmla="val 31012"/>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900" b="1" dirty="0">
                <a:solidFill>
                  <a:schemeClr val="tx1"/>
                </a:solidFill>
                <a:latin typeface="HG丸ｺﾞｼｯｸM-PRO" pitchFamily="50" charset="-128"/>
                <a:ea typeface="HG丸ｺﾞｼｯｸM-PRO" pitchFamily="50" charset="-128"/>
                <a:cs typeface="ＭＳ Ｐゴシック" pitchFamily="50" charset="-128"/>
              </a:rPr>
              <a:t>知識と理解親身な支援</a:t>
            </a:r>
            <a:endParaRPr lang="ja-JP" altLang="en-US" sz="900" b="1" dirty="0">
              <a:solidFill>
                <a:schemeClr val="tx1"/>
              </a:solidFill>
              <a:latin typeface="Arial" pitchFamily="34" charset="0"/>
              <a:ea typeface="ＭＳ Ｐゴシック" pitchFamily="50" charset="-128"/>
              <a:cs typeface="ＭＳ Ｐゴシック" pitchFamily="50" charset="-128"/>
            </a:endParaRPr>
          </a:p>
        </p:txBody>
      </p:sp>
      <p:sp>
        <p:nvSpPr>
          <p:cNvPr id="54" name="Oval 9"/>
          <p:cNvSpPr>
            <a:spLocks noChangeArrowheads="1"/>
          </p:cNvSpPr>
          <p:nvPr/>
        </p:nvSpPr>
        <p:spPr bwMode="auto">
          <a:xfrm>
            <a:off x="4766259" y="5317750"/>
            <a:ext cx="1271788" cy="1172215"/>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horz" wrap="square" lIns="74295" tIns="8890" rIns="74295" bIns="8890" numCol="1" anchor="t" anchorCtr="0" compatLnSpc="1">
            <a:prstTxWarp prst="textNoShape">
              <a:avLst/>
            </a:prstTxWarp>
          </a:bodyPr>
          <a:lstStyle/>
          <a:p>
            <a:pPr fontAlgn="base">
              <a:spcBef>
                <a:spcPct val="0"/>
              </a:spcBef>
              <a:spcAft>
                <a:spcPct val="0"/>
              </a:spcAft>
            </a:pPr>
            <a:endParaRPr lang="ja-JP" altLang="ja-JP">
              <a:solidFill>
                <a:schemeClr val="tx1"/>
              </a:solidFill>
              <a:latin typeface="Arial" pitchFamily="34" charset="0"/>
              <a:ea typeface="ＭＳ Ｐゴシック" pitchFamily="50" charset="-128"/>
              <a:cs typeface="ＭＳ Ｐゴシック" pitchFamily="50" charset="-128"/>
            </a:endParaRPr>
          </a:p>
        </p:txBody>
      </p:sp>
      <p:sp>
        <p:nvSpPr>
          <p:cNvPr id="38" name="Text Box 14"/>
          <p:cNvSpPr txBox="1">
            <a:spLocks noChangeArrowheads="1"/>
          </p:cNvSpPr>
          <p:nvPr/>
        </p:nvSpPr>
        <p:spPr bwMode="auto">
          <a:xfrm>
            <a:off x="4859851" y="5611670"/>
            <a:ext cx="1089144" cy="328332"/>
          </a:xfrm>
          <a:prstGeom prst="rect">
            <a:avLst/>
          </a:prstGeom>
          <a:solidFill>
            <a:srgbClr val="FFFFFF"/>
          </a:solidFill>
          <a:ln w="9525">
            <a:solidFill>
              <a:srgbClr val="FFFFFF"/>
            </a:solidFill>
            <a:miter lim="800000"/>
            <a:headEnd/>
            <a:tailEnd/>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000" dirty="0">
                <a:latin typeface="HG創英角ﾎﾟｯﾌﾟ体" pitchFamily="49" charset="-128"/>
                <a:ea typeface="HG創英角ﾎﾟｯﾌﾟ体" pitchFamily="49" charset="-128"/>
                <a:cs typeface="ＭＳ Ｐゴシック" pitchFamily="50" charset="-128"/>
              </a:rPr>
              <a:t>ベテラン里親</a:t>
            </a:r>
            <a:endParaRPr lang="en-US" altLang="ja-JP" sz="1000" dirty="0">
              <a:latin typeface="HG創英角ﾎﾟｯﾌﾟ体" pitchFamily="49" charset="-128"/>
              <a:ea typeface="HG創英角ﾎﾟｯﾌﾟ体" pitchFamily="49" charset="-128"/>
              <a:cs typeface="ＭＳ Ｐゴシック" pitchFamily="50" charset="-128"/>
            </a:endParaRPr>
          </a:p>
          <a:p>
            <a:pPr algn="just" fontAlgn="base">
              <a:spcBef>
                <a:spcPct val="0"/>
              </a:spcBef>
              <a:spcAft>
                <a:spcPct val="0"/>
              </a:spcAft>
            </a:pPr>
            <a:r>
              <a:rPr lang="ja-JP" altLang="en-US" sz="1000" dirty="0">
                <a:latin typeface="HG創英角ﾎﾟｯﾌﾟ体" pitchFamily="49" charset="-128"/>
                <a:ea typeface="HG創英角ﾎﾟｯﾌﾟ体" pitchFamily="49" charset="-128"/>
                <a:cs typeface="ＭＳ Ｐゴシック" pitchFamily="50" charset="-128"/>
              </a:rPr>
              <a:t>（ハブホーム）</a:t>
            </a:r>
            <a:endParaRPr lang="ja-JP" altLang="en-US" dirty="0">
              <a:latin typeface="Arial" pitchFamily="34" charset="0"/>
              <a:ea typeface="ＭＳ Ｐゴシック" pitchFamily="50" charset="-128"/>
              <a:cs typeface="ＭＳ Ｐゴシック" pitchFamily="50" charset="-128"/>
            </a:endParaRPr>
          </a:p>
        </p:txBody>
      </p:sp>
      <p:sp>
        <p:nvSpPr>
          <p:cNvPr id="44" name="スマイル 43"/>
          <p:cNvSpPr/>
          <p:nvPr/>
        </p:nvSpPr>
        <p:spPr>
          <a:xfrm>
            <a:off x="5424768" y="6102670"/>
            <a:ext cx="304393" cy="351473"/>
          </a:xfrm>
          <a:prstGeom prst="smileyFace">
            <a:avLst>
              <a:gd name="adj" fmla="val 4653"/>
            </a:avLst>
          </a:prstGeom>
          <a:ln w="28575"/>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p>
        </p:txBody>
      </p:sp>
      <p:sp>
        <p:nvSpPr>
          <p:cNvPr id="55" name="右矢印 54"/>
          <p:cNvSpPr/>
          <p:nvPr/>
        </p:nvSpPr>
        <p:spPr>
          <a:xfrm>
            <a:off x="3135086" y="6138492"/>
            <a:ext cx="2249813" cy="382695"/>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050" dirty="0"/>
              <a:t>定期的な宿泊体験・レスパイト</a:t>
            </a:r>
          </a:p>
        </p:txBody>
      </p:sp>
      <p:sp>
        <p:nvSpPr>
          <p:cNvPr id="41" name="スマイル 40"/>
          <p:cNvSpPr/>
          <p:nvPr/>
        </p:nvSpPr>
        <p:spPr>
          <a:xfrm>
            <a:off x="5705264" y="5862539"/>
            <a:ext cx="306831" cy="290140"/>
          </a:xfrm>
          <a:prstGeom prst="smileyFace">
            <a:avLst>
              <a:gd name="adj" fmla="val 4653"/>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p>
        </p:txBody>
      </p:sp>
      <p:sp>
        <p:nvSpPr>
          <p:cNvPr id="14" name="AutoShape 15"/>
          <p:cNvSpPr>
            <a:spLocks noChangeArrowheads="1"/>
          </p:cNvSpPr>
          <p:nvPr/>
        </p:nvSpPr>
        <p:spPr bwMode="auto">
          <a:xfrm>
            <a:off x="6039150" y="5424056"/>
            <a:ext cx="1806276" cy="1065908"/>
          </a:xfrm>
          <a:prstGeom prst="rightArrow">
            <a:avLst>
              <a:gd name="adj1" fmla="val 50046"/>
              <a:gd name="adj2" fmla="val 29912"/>
            </a:avLst>
          </a:prstGeom>
          <a:ln>
            <a:headEnd/>
            <a:tailEnd/>
          </a:ln>
        </p:spPr>
        <p:style>
          <a:lnRef idx="3">
            <a:schemeClr val="lt1"/>
          </a:lnRef>
          <a:fillRef idx="1">
            <a:schemeClr val="accent4"/>
          </a:fillRef>
          <a:effectRef idx="1">
            <a:schemeClr val="accent4"/>
          </a:effectRef>
          <a:fontRef idx="minor">
            <a:schemeClr val="lt1"/>
          </a:fontRef>
        </p:style>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900" b="1" dirty="0">
                <a:solidFill>
                  <a:schemeClr val="tx1"/>
                </a:solidFill>
                <a:latin typeface="Arial" pitchFamily="34" charset="0"/>
                <a:ea typeface="ＭＳ Ｐゴシック" pitchFamily="50" charset="-128"/>
                <a:cs typeface="ＭＳ Ｐゴシック" pitchFamily="50" charset="-128"/>
              </a:rPr>
              <a:t>里親とベテラン里親がともに相談・説明（日頃から里親子と交流し、客観的な情報あり）</a:t>
            </a:r>
          </a:p>
        </p:txBody>
      </p:sp>
      <p:sp>
        <p:nvSpPr>
          <p:cNvPr id="56" name="Text Box 14"/>
          <p:cNvSpPr txBox="1">
            <a:spLocks noChangeArrowheads="1"/>
          </p:cNvSpPr>
          <p:nvPr/>
        </p:nvSpPr>
        <p:spPr bwMode="auto">
          <a:xfrm>
            <a:off x="3538325" y="4313607"/>
            <a:ext cx="1087269" cy="388878"/>
          </a:xfrm>
          <a:prstGeom prst="rect">
            <a:avLst/>
          </a:prstGeom>
          <a:solidFill>
            <a:srgbClr val="FFFFFF"/>
          </a:solidFill>
          <a:ln w="9525">
            <a:solidFill>
              <a:srgbClr val="FFFFFF"/>
            </a:solidFill>
            <a:miter lim="800000"/>
            <a:headEnd/>
            <a:tailEnd/>
          </a:ln>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ja-JP" altLang="en-US" sz="1200" b="1" dirty="0">
                <a:latin typeface="+mn-ea"/>
                <a:cs typeface="ＭＳ Ｐゴシック" pitchFamily="50" charset="-128"/>
              </a:rPr>
              <a:t>定期的な</a:t>
            </a:r>
            <a:endParaRPr lang="en-US" altLang="ja-JP" sz="1200" b="1" dirty="0">
              <a:latin typeface="+mn-ea"/>
              <a:cs typeface="ＭＳ Ｐゴシック" pitchFamily="50" charset="-128"/>
            </a:endParaRPr>
          </a:p>
          <a:p>
            <a:pPr algn="just" fontAlgn="base">
              <a:spcBef>
                <a:spcPct val="0"/>
              </a:spcBef>
              <a:spcAft>
                <a:spcPct val="0"/>
              </a:spcAft>
            </a:pPr>
            <a:r>
              <a:rPr lang="ja-JP" altLang="en-US" sz="1200" b="1" dirty="0">
                <a:latin typeface="+mn-ea"/>
                <a:cs typeface="ＭＳ Ｐゴシック" pitchFamily="50" charset="-128"/>
              </a:rPr>
              <a:t>里親子交流</a:t>
            </a:r>
          </a:p>
        </p:txBody>
      </p:sp>
      <p:sp>
        <p:nvSpPr>
          <p:cNvPr id="21" name="テキスト ボックス 20"/>
          <p:cNvSpPr txBox="1"/>
          <p:nvPr/>
        </p:nvSpPr>
        <p:spPr>
          <a:xfrm>
            <a:off x="6608702" y="1520021"/>
            <a:ext cx="4629094" cy="160043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ja-JP" altLang="en-US" sz="1400" b="1" dirty="0"/>
              <a:t>現状においては、里親と里子の不調が生じると、里子は児童相談所に一時保護されることが多い。その際、里親が児童相談所と単独で交渉することとなるが、里子と面会し話し合うことは困難となってしまうケースが多い。</a:t>
            </a:r>
            <a:endParaRPr lang="en-US" altLang="ja-JP" sz="1400" b="1" dirty="0"/>
          </a:p>
          <a:p>
            <a:r>
              <a:rPr lang="ja-JP" altLang="en-US" sz="1400" b="1" dirty="0"/>
              <a:t>里親は主観的訴えが児童相談所に聞き入れられず、里子の喪失感と親としての無力感を強く感じ、里親継続が困難になる場合もある。</a:t>
            </a:r>
          </a:p>
        </p:txBody>
      </p:sp>
      <p:sp>
        <p:nvSpPr>
          <p:cNvPr id="57" name="テキスト ボックス 56"/>
          <p:cNvSpPr txBox="1"/>
          <p:nvPr/>
        </p:nvSpPr>
        <p:spPr>
          <a:xfrm>
            <a:off x="7845426" y="3647255"/>
            <a:ext cx="2524810" cy="338554"/>
          </a:xfrm>
          <a:prstGeom prst="rect">
            <a:avLst/>
          </a:prstGeom>
          <a:noFill/>
        </p:spPr>
        <p:txBody>
          <a:bodyPr wrap="square" rtlCol="0">
            <a:spAutoFit/>
          </a:bodyPr>
          <a:lstStyle/>
          <a:p>
            <a:endParaRPr lang="ja-JP" altLang="en-US" sz="1600" dirty="0"/>
          </a:p>
        </p:txBody>
      </p:sp>
      <p:sp>
        <p:nvSpPr>
          <p:cNvPr id="23" name="テキスト ボックス 22"/>
          <p:cNvSpPr txBox="1"/>
          <p:nvPr/>
        </p:nvSpPr>
        <p:spPr>
          <a:xfrm>
            <a:off x="8572423" y="3655966"/>
            <a:ext cx="3066128" cy="2893100"/>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sz="1400" b="1" dirty="0"/>
              <a:t>地域でベテラン里親を中心として拡大家族（モッキンバードファミリー）を作り、定期的に里親子が交流したり、宿泊体験できるシステムを確立すると、里親子のピアカウンセリング機能が強化され、不調が減少する。また、地域支援機関が客観的情報が集積される。不調が生じた際は、ベテラン里親や地域支援機関が日頃から把握した里親子の客観的情報をもとに児童相談所で里親ベテラン里親らとともに話し合うことが可能となる。</a:t>
            </a:r>
          </a:p>
        </p:txBody>
      </p:sp>
      <p:sp>
        <p:nvSpPr>
          <p:cNvPr id="4" name="台形 3"/>
          <p:cNvSpPr/>
          <p:nvPr/>
        </p:nvSpPr>
        <p:spPr>
          <a:xfrm>
            <a:off x="6201699" y="3918052"/>
            <a:ext cx="1103243" cy="791110"/>
          </a:xfrm>
          <a:prstGeom prst="trapezoi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dirty="0"/>
              <a:t>地域支援機関</a:t>
            </a:r>
          </a:p>
        </p:txBody>
      </p:sp>
      <p:sp>
        <p:nvSpPr>
          <p:cNvPr id="39" name="左右矢印 38"/>
          <p:cNvSpPr/>
          <p:nvPr/>
        </p:nvSpPr>
        <p:spPr>
          <a:xfrm rot="19666816">
            <a:off x="5405636" y="4593227"/>
            <a:ext cx="1230524" cy="628840"/>
          </a:xfrm>
          <a:prstGeom prst="lef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ja-JP" altLang="en-US" sz="1200" dirty="0"/>
              <a:t>相談対応</a:t>
            </a:r>
            <a:endParaRPr lang="en-US" altLang="ja-JP" sz="1200" dirty="0"/>
          </a:p>
          <a:p>
            <a:pPr algn="ctr"/>
            <a:r>
              <a:rPr lang="ja-JP" altLang="en-US" sz="1200" dirty="0"/>
              <a:t>支援</a:t>
            </a:r>
          </a:p>
        </p:txBody>
      </p:sp>
      <p:sp>
        <p:nvSpPr>
          <p:cNvPr id="5" name="左右矢印 4"/>
          <p:cNvSpPr/>
          <p:nvPr/>
        </p:nvSpPr>
        <p:spPr>
          <a:xfrm rot="1647048">
            <a:off x="7020636" y="4663449"/>
            <a:ext cx="957447" cy="538889"/>
          </a:xfrm>
          <a:prstGeom prst="lef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ja-JP" altLang="en-US" dirty="0"/>
              <a:t>情報</a:t>
            </a:r>
          </a:p>
        </p:txBody>
      </p:sp>
    </p:spTree>
    <p:extLst>
      <p:ext uri="{BB962C8B-B14F-4D97-AF65-F5344CB8AC3E}">
        <p14:creationId xmlns:p14="http://schemas.microsoft.com/office/powerpoint/2010/main" val="3814766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arn(inVertical)">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0" grpId="0" animBg="1"/>
      <p:bldP spid="15"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55057" y="118334"/>
            <a:ext cx="7481887" cy="633412"/>
          </a:xfrm>
        </p:spPr>
        <p:txBody>
          <a:bodyPr/>
          <a:lstStyle/>
          <a:p>
            <a:r>
              <a:rPr lang="ja-JP" altLang="en-US" sz="3600" dirty="0">
                <a:solidFill>
                  <a:schemeClr val="bg1"/>
                </a:solidFill>
              </a:rPr>
              <a:t>モッキンバード・ファミリー</a:t>
            </a:r>
          </a:p>
        </p:txBody>
      </p:sp>
      <p:sp>
        <p:nvSpPr>
          <p:cNvPr id="3" name="コンテンツ プレースホルダー 2"/>
          <p:cNvSpPr>
            <a:spLocks noGrp="1"/>
          </p:cNvSpPr>
          <p:nvPr>
            <p:ph idx="1"/>
          </p:nvPr>
        </p:nvSpPr>
        <p:spPr>
          <a:xfrm>
            <a:off x="1601020" y="808602"/>
            <a:ext cx="8915400" cy="4681537"/>
          </a:xfrm>
        </p:spPr>
        <p:txBody>
          <a:bodyPr/>
          <a:lstStyle/>
          <a:p>
            <a:pPr marL="0" indent="0">
              <a:buNone/>
            </a:pPr>
            <a:r>
              <a:rPr lang="ja-JP" altLang="en-US" sz="3200" b="1" dirty="0">
                <a:solidFill>
                  <a:schemeClr val="bg1"/>
                </a:solidFill>
                <a:latin typeface="+mn-ea"/>
              </a:rPr>
              <a:t>　　 </a:t>
            </a:r>
            <a:r>
              <a:rPr lang="ja-JP" altLang="en-US" sz="3200" dirty="0">
                <a:solidFill>
                  <a:schemeClr val="bg1"/>
                </a:solidFill>
                <a:latin typeface="HGP創英ﾌﾟﾚｾﾞﾝｽEB" panose="02020800000000000000" pitchFamily="18" charset="-128"/>
                <a:ea typeface="HGP創英ﾌﾟﾚｾﾞﾝｽEB" panose="02020800000000000000" pitchFamily="18" charset="-128"/>
              </a:rPr>
              <a:t>　　</a:t>
            </a:r>
            <a:endParaRPr lang="en-US" altLang="ja-JP" sz="3200" dirty="0">
              <a:solidFill>
                <a:schemeClr val="bg1"/>
              </a:solidFill>
              <a:latin typeface="HGP創英ﾌﾟﾚｾﾞﾝｽEB" panose="02020800000000000000" pitchFamily="18" charset="-128"/>
              <a:ea typeface="HGP創英ﾌﾟﾚｾﾞﾝｽEB" panose="02020800000000000000" pitchFamily="18" charset="-128"/>
            </a:endParaRPr>
          </a:p>
          <a:p>
            <a:pPr marL="0" indent="0">
              <a:buNone/>
            </a:pPr>
            <a:r>
              <a:rPr lang="ja-JP" altLang="en-US" sz="3200" dirty="0">
                <a:solidFill>
                  <a:schemeClr val="bg1"/>
                </a:solidFill>
                <a:latin typeface="HGP創英ﾌﾟﾚｾﾞﾝｽEB" panose="02020800000000000000" pitchFamily="18" charset="-128"/>
                <a:ea typeface="HGP創英ﾌﾟﾚｾﾞﾝｽEB" panose="02020800000000000000" pitchFamily="18" charset="-128"/>
              </a:rPr>
              <a:t>　　　　　　　</a:t>
            </a:r>
            <a:endParaRPr lang="ja-JP" altLang="en-US" dirty="0">
              <a:solidFill>
                <a:schemeClr val="bg1"/>
              </a:solidFill>
            </a:endParaRPr>
          </a:p>
        </p:txBody>
      </p:sp>
      <p:pic>
        <p:nvPicPr>
          <p:cNvPr id="5" name="図 4">
            <a:extLst>
              <a:ext uri="{FF2B5EF4-FFF2-40B4-BE49-F238E27FC236}">
                <a16:creationId xmlns:a16="http://schemas.microsoft.com/office/drawing/2014/main" id="{B8B709A5-9433-4D17-BBCD-52DB302A42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73962" y="2665998"/>
            <a:ext cx="1329784" cy="1508975"/>
          </a:xfrm>
          <a:prstGeom prst="rect">
            <a:avLst/>
          </a:prstGeom>
        </p:spPr>
      </p:pic>
      <p:pic>
        <p:nvPicPr>
          <p:cNvPr id="7" name="図 6">
            <a:extLst>
              <a:ext uri="{FF2B5EF4-FFF2-40B4-BE49-F238E27FC236}">
                <a16:creationId xmlns:a16="http://schemas.microsoft.com/office/drawing/2014/main" id="{6C3BC742-2760-4769-8BC9-E9DFA3FD0A6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39316" y="1013105"/>
            <a:ext cx="963947" cy="963947"/>
          </a:xfrm>
          <a:prstGeom prst="rect">
            <a:avLst/>
          </a:prstGeom>
        </p:spPr>
      </p:pic>
      <p:pic>
        <p:nvPicPr>
          <p:cNvPr id="9" name="図 8">
            <a:extLst>
              <a:ext uri="{FF2B5EF4-FFF2-40B4-BE49-F238E27FC236}">
                <a16:creationId xmlns:a16="http://schemas.microsoft.com/office/drawing/2014/main" id="{8B54F53E-E85E-4351-BA3B-A14B232E63B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2304" y="4000541"/>
            <a:ext cx="1073218" cy="1073218"/>
          </a:xfrm>
          <a:prstGeom prst="rect">
            <a:avLst/>
          </a:prstGeom>
        </p:spPr>
      </p:pic>
      <p:sp>
        <p:nvSpPr>
          <p:cNvPr id="10" name="矢印: 右 9">
            <a:extLst>
              <a:ext uri="{FF2B5EF4-FFF2-40B4-BE49-F238E27FC236}">
                <a16:creationId xmlns:a16="http://schemas.microsoft.com/office/drawing/2014/main" id="{E76D7274-8BAE-4226-BB88-2352F7067530}"/>
              </a:ext>
            </a:extLst>
          </p:cNvPr>
          <p:cNvSpPr/>
          <p:nvPr/>
        </p:nvSpPr>
        <p:spPr>
          <a:xfrm rot="11607590">
            <a:off x="10372875" y="2718081"/>
            <a:ext cx="847865" cy="196352"/>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矢印: 右 10">
            <a:extLst>
              <a:ext uri="{FF2B5EF4-FFF2-40B4-BE49-F238E27FC236}">
                <a16:creationId xmlns:a16="http://schemas.microsoft.com/office/drawing/2014/main" id="{8F9E4AD3-D239-47F9-8B9F-3D6D4BC09752}"/>
              </a:ext>
            </a:extLst>
          </p:cNvPr>
          <p:cNvSpPr/>
          <p:nvPr/>
        </p:nvSpPr>
        <p:spPr>
          <a:xfrm rot="10038879" flipV="1">
            <a:off x="8296090" y="3905057"/>
            <a:ext cx="2822150" cy="29007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12" name="図 11">
            <a:extLst>
              <a:ext uri="{FF2B5EF4-FFF2-40B4-BE49-F238E27FC236}">
                <a16:creationId xmlns:a16="http://schemas.microsoft.com/office/drawing/2014/main" id="{2F2E289F-2D22-4E23-BFDD-A3D220A5695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1909" y="1940603"/>
            <a:ext cx="1671568" cy="1671568"/>
          </a:xfrm>
          <a:prstGeom prst="rect">
            <a:avLst/>
          </a:prstGeom>
        </p:spPr>
      </p:pic>
      <p:pic>
        <p:nvPicPr>
          <p:cNvPr id="13" name="図 12">
            <a:extLst>
              <a:ext uri="{FF2B5EF4-FFF2-40B4-BE49-F238E27FC236}">
                <a16:creationId xmlns:a16="http://schemas.microsoft.com/office/drawing/2014/main" id="{EDA9858A-9DA8-4DE1-BDAE-00E351EE87D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113647" y="844896"/>
            <a:ext cx="1121550" cy="1121550"/>
          </a:xfrm>
          <a:prstGeom prst="rect">
            <a:avLst/>
          </a:prstGeom>
        </p:spPr>
      </p:pic>
      <p:pic>
        <p:nvPicPr>
          <p:cNvPr id="14" name="図 13">
            <a:extLst>
              <a:ext uri="{FF2B5EF4-FFF2-40B4-BE49-F238E27FC236}">
                <a16:creationId xmlns:a16="http://schemas.microsoft.com/office/drawing/2014/main" id="{FD88C3D0-FBE2-42F6-8F49-142A78F8BC7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19073" y="3897512"/>
            <a:ext cx="1124074" cy="1124074"/>
          </a:xfrm>
          <a:prstGeom prst="rect">
            <a:avLst/>
          </a:prstGeom>
        </p:spPr>
      </p:pic>
      <p:sp>
        <p:nvSpPr>
          <p:cNvPr id="15" name="矢印: 右 14">
            <a:extLst>
              <a:ext uri="{FF2B5EF4-FFF2-40B4-BE49-F238E27FC236}">
                <a16:creationId xmlns:a16="http://schemas.microsoft.com/office/drawing/2014/main" id="{571FCAC7-A8A7-48AF-B0D9-60CF4FE82B04}"/>
              </a:ext>
            </a:extLst>
          </p:cNvPr>
          <p:cNvSpPr/>
          <p:nvPr/>
        </p:nvSpPr>
        <p:spPr>
          <a:xfrm rot="10800000">
            <a:off x="10349162" y="3147457"/>
            <a:ext cx="1008625" cy="37583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矢印: 左 3">
            <a:extLst>
              <a:ext uri="{FF2B5EF4-FFF2-40B4-BE49-F238E27FC236}">
                <a16:creationId xmlns:a16="http://schemas.microsoft.com/office/drawing/2014/main" id="{C4B00B57-C081-4CEC-B8A5-FBB31A818C16}"/>
              </a:ext>
            </a:extLst>
          </p:cNvPr>
          <p:cNvSpPr/>
          <p:nvPr/>
        </p:nvSpPr>
        <p:spPr>
          <a:xfrm rot="1877508">
            <a:off x="5256831" y="1933545"/>
            <a:ext cx="555789" cy="528342"/>
          </a:xfrm>
          <a:prstGeom prst="leftArrow">
            <a:avLst>
              <a:gd name="adj1" fmla="val 34844"/>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矢印: 左 15">
            <a:extLst>
              <a:ext uri="{FF2B5EF4-FFF2-40B4-BE49-F238E27FC236}">
                <a16:creationId xmlns:a16="http://schemas.microsoft.com/office/drawing/2014/main" id="{73433CE7-E17A-4392-9233-705ABFE43700}"/>
              </a:ext>
            </a:extLst>
          </p:cNvPr>
          <p:cNvSpPr/>
          <p:nvPr/>
        </p:nvSpPr>
        <p:spPr>
          <a:xfrm rot="19128855">
            <a:off x="5255752" y="3557217"/>
            <a:ext cx="555789" cy="528342"/>
          </a:xfrm>
          <a:prstGeom prst="leftArrow">
            <a:avLst>
              <a:gd name="adj1" fmla="val 31261"/>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7" name="矢印: 左 16">
            <a:extLst>
              <a:ext uri="{FF2B5EF4-FFF2-40B4-BE49-F238E27FC236}">
                <a16:creationId xmlns:a16="http://schemas.microsoft.com/office/drawing/2014/main" id="{69776AC9-F683-466C-90C2-610C8829ABC0}"/>
              </a:ext>
            </a:extLst>
          </p:cNvPr>
          <p:cNvSpPr/>
          <p:nvPr/>
        </p:nvSpPr>
        <p:spPr>
          <a:xfrm rot="8014173">
            <a:off x="6962918" y="1973008"/>
            <a:ext cx="555789" cy="523315"/>
          </a:xfrm>
          <a:prstGeom prst="leftArrow">
            <a:avLst>
              <a:gd name="adj1" fmla="val 40936"/>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8" name="矢印: 左 17">
            <a:extLst>
              <a:ext uri="{FF2B5EF4-FFF2-40B4-BE49-F238E27FC236}">
                <a16:creationId xmlns:a16="http://schemas.microsoft.com/office/drawing/2014/main" id="{BEFF8248-79A9-412B-8BC7-6F41134FF4F6}"/>
              </a:ext>
            </a:extLst>
          </p:cNvPr>
          <p:cNvSpPr/>
          <p:nvPr/>
        </p:nvSpPr>
        <p:spPr>
          <a:xfrm rot="12778798">
            <a:off x="6961110" y="3510058"/>
            <a:ext cx="555789" cy="528342"/>
          </a:xfrm>
          <a:prstGeom prst="leftArrow">
            <a:avLst>
              <a:gd name="adj1" fmla="val 41928"/>
              <a:gd name="adj2" fmla="val 4759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矢印: 右 18">
            <a:extLst>
              <a:ext uri="{FF2B5EF4-FFF2-40B4-BE49-F238E27FC236}">
                <a16:creationId xmlns:a16="http://schemas.microsoft.com/office/drawing/2014/main" id="{07B776F2-0947-4830-B582-97E623B6A7DA}"/>
              </a:ext>
            </a:extLst>
          </p:cNvPr>
          <p:cNvSpPr/>
          <p:nvPr/>
        </p:nvSpPr>
        <p:spPr>
          <a:xfrm rot="5400000">
            <a:off x="4778360" y="2843937"/>
            <a:ext cx="1008625" cy="3551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矢印: 右 20">
            <a:extLst>
              <a:ext uri="{FF2B5EF4-FFF2-40B4-BE49-F238E27FC236}">
                <a16:creationId xmlns:a16="http://schemas.microsoft.com/office/drawing/2014/main" id="{FD2E61BA-F8D2-4FC1-A6B5-CA96BBF0970C}"/>
              </a:ext>
            </a:extLst>
          </p:cNvPr>
          <p:cNvSpPr/>
          <p:nvPr/>
        </p:nvSpPr>
        <p:spPr>
          <a:xfrm rot="16200000">
            <a:off x="4461226" y="2823017"/>
            <a:ext cx="1008625" cy="3551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矢印: 右 21">
            <a:extLst>
              <a:ext uri="{FF2B5EF4-FFF2-40B4-BE49-F238E27FC236}">
                <a16:creationId xmlns:a16="http://schemas.microsoft.com/office/drawing/2014/main" id="{32DF7906-847F-4E25-8FE8-635F1E59AF13}"/>
              </a:ext>
            </a:extLst>
          </p:cNvPr>
          <p:cNvSpPr/>
          <p:nvPr/>
        </p:nvSpPr>
        <p:spPr>
          <a:xfrm>
            <a:off x="5800916" y="1185176"/>
            <a:ext cx="1008625" cy="293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矢印: 右 22">
            <a:extLst>
              <a:ext uri="{FF2B5EF4-FFF2-40B4-BE49-F238E27FC236}">
                <a16:creationId xmlns:a16="http://schemas.microsoft.com/office/drawing/2014/main" id="{4284C6A4-9793-4540-BAAD-0BE9E14B1C1E}"/>
              </a:ext>
            </a:extLst>
          </p:cNvPr>
          <p:cNvSpPr/>
          <p:nvPr/>
        </p:nvSpPr>
        <p:spPr>
          <a:xfrm rot="10800000">
            <a:off x="5720060" y="1623672"/>
            <a:ext cx="1008625" cy="407927"/>
          </a:xfrm>
          <a:prstGeom prst="rightArrow">
            <a:avLst>
              <a:gd name="adj1" fmla="val 34395"/>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4" name="矢印: 右 23">
            <a:extLst>
              <a:ext uri="{FF2B5EF4-FFF2-40B4-BE49-F238E27FC236}">
                <a16:creationId xmlns:a16="http://schemas.microsoft.com/office/drawing/2014/main" id="{42D4D627-61C7-42D0-B306-AB90B60BB412}"/>
              </a:ext>
            </a:extLst>
          </p:cNvPr>
          <p:cNvSpPr/>
          <p:nvPr/>
        </p:nvSpPr>
        <p:spPr>
          <a:xfrm rot="5400000">
            <a:off x="7427934" y="2826273"/>
            <a:ext cx="1008625" cy="3551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5" name="矢印: 右 24">
            <a:extLst>
              <a:ext uri="{FF2B5EF4-FFF2-40B4-BE49-F238E27FC236}">
                <a16:creationId xmlns:a16="http://schemas.microsoft.com/office/drawing/2014/main" id="{85ED985C-7F4A-49CB-BFC6-50737675B860}"/>
              </a:ext>
            </a:extLst>
          </p:cNvPr>
          <p:cNvSpPr/>
          <p:nvPr/>
        </p:nvSpPr>
        <p:spPr>
          <a:xfrm rot="16200000">
            <a:off x="6997362" y="2790980"/>
            <a:ext cx="1008625" cy="3551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矢印: 右 25">
            <a:extLst>
              <a:ext uri="{FF2B5EF4-FFF2-40B4-BE49-F238E27FC236}">
                <a16:creationId xmlns:a16="http://schemas.microsoft.com/office/drawing/2014/main" id="{F87EF90F-8CB8-402A-8FDA-BFCE01C30A83}"/>
              </a:ext>
            </a:extLst>
          </p:cNvPr>
          <p:cNvSpPr/>
          <p:nvPr/>
        </p:nvSpPr>
        <p:spPr>
          <a:xfrm rot="10800000">
            <a:off x="6077773" y="4568761"/>
            <a:ext cx="1008625" cy="407927"/>
          </a:xfrm>
          <a:prstGeom prst="rightArrow">
            <a:avLst>
              <a:gd name="adj1" fmla="val 34395"/>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7" name="矢印: 右 26">
            <a:extLst>
              <a:ext uri="{FF2B5EF4-FFF2-40B4-BE49-F238E27FC236}">
                <a16:creationId xmlns:a16="http://schemas.microsoft.com/office/drawing/2014/main" id="{DD96D034-D30F-4858-9960-B8265DBD6785}"/>
              </a:ext>
            </a:extLst>
          </p:cNvPr>
          <p:cNvSpPr/>
          <p:nvPr/>
        </p:nvSpPr>
        <p:spPr>
          <a:xfrm>
            <a:off x="6066509" y="4315582"/>
            <a:ext cx="1008625" cy="293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右大かっこ 27">
            <a:extLst>
              <a:ext uri="{FF2B5EF4-FFF2-40B4-BE49-F238E27FC236}">
                <a16:creationId xmlns:a16="http://schemas.microsoft.com/office/drawing/2014/main" id="{A4ACDDB6-69A6-4BC5-BE95-2724BB422699}"/>
              </a:ext>
            </a:extLst>
          </p:cNvPr>
          <p:cNvSpPr/>
          <p:nvPr/>
        </p:nvSpPr>
        <p:spPr>
          <a:xfrm>
            <a:off x="8750811" y="513184"/>
            <a:ext cx="403483" cy="5760640"/>
          </a:xfrm>
          <a:prstGeom prst="rightBracket">
            <a:avLst/>
          </a:prstGeom>
          <a:ln>
            <a:solidFill>
              <a:schemeClr val="bg1"/>
            </a:solidFill>
          </a:ln>
          <a:effectLst>
            <a:innerShdw blurRad="63500" dist="50800" dir="16200000">
              <a:prstClr val="black">
                <a:alpha val="50000"/>
              </a:prstClr>
            </a:inn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b="1" dirty="0"/>
          </a:p>
        </p:txBody>
      </p:sp>
      <p:pic>
        <p:nvPicPr>
          <p:cNvPr id="30" name="図 29">
            <a:extLst>
              <a:ext uri="{FF2B5EF4-FFF2-40B4-BE49-F238E27FC236}">
                <a16:creationId xmlns:a16="http://schemas.microsoft.com/office/drawing/2014/main" id="{94B90E78-379E-41AE-BB43-6724ACBFA1F9}"/>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839471" y="2567797"/>
            <a:ext cx="1514387" cy="1833596"/>
          </a:xfrm>
          <a:prstGeom prst="rect">
            <a:avLst/>
          </a:prstGeom>
        </p:spPr>
      </p:pic>
      <p:sp>
        <p:nvSpPr>
          <p:cNvPr id="31" name="テキスト ボックス 30">
            <a:extLst>
              <a:ext uri="{FF2B5EF4-FFF2-40B4-BE49-F238E27FC236}">
                <a16:creationId xmlns:a16="http://schemas.microsoft.com/office/drawing/2014/main" id="{55E9AD03-FC56-47B5-93A2-4D19655033AB}"/>
              </a:ext>
            </a:extLst>
          </p:cNvPr>
          <p:cNvSpPr txBox="1"/>
          <p:nvPr/>
        </p:nvSpPr>
        <p:spPr>
          <a:xfrm>
            <a:off x="8130173" y="2796218"/>
            <a:ext cx="708755" cy="769441"/>
          </a:xfrm>
          <a:prstGeom prst="rect">
            <a:avLst/>
          </a:prstGeom>
          <a:noFill/>
        </p:spPr>
        <p:txBody>
          <a:bodyPr wrap="square" rtlCol="0">
            <a:spAutoFit/>
          </a:bodyPr>
          <a:lstStyle/>
          <a:p>
            <a:r>
              <a:rPr lang="ja-JP" altLang="en-US" sz="4400" b="1" dirty="0">
                <a:latin typeface="HGS創英角ｺﾞｼｯｸUB" panose="020B0900000000000000" pitchFamily="50" charset="-128"/>
                <a:ea typeface="HGS創英角ｺﾞｼｯｸUB" panose="020B0900000000000000" pitchFamily="50" charset="-128"/>
              </a:rPr>
              <a:t>＝</a:t>
            </a:r>
          </a:p>
        </p:txBody>
      </p:sp>
      <p:sp>
        <p:nvSpPr>
          <p:cNvPr id="6" name="正方形/長方形 5">
            <a:extLst>
              <a:ext uri="{FF2B5EF4-FFF2-40B4-BE49-F238E27FC236}">
                <a16:creationId xmlns:a16="http://schemas.microsoft.com/office/drawing/2014/main" id="{028BE7A6-87FF-4045-A7A4-19420A0B40B8}"/>
              </a:ext>
            </a:extLst>
          </p:cNvPr>
          <p:cNvSpPr/>
          <p:nvPr/>
        </p:nvSpPr>
        <p:spPr>
          <a:xfrm>
            <a:off x="10733282" y="4300915"/>
            <a:ext cx="1338828" cy="369332"/>
          </a:xfrm>
          <a:prstGeom prst="rect">
            <a:avLst/>
          </a:prstGeom>
        </p:spPr>
        <p:txBody>
          <a:bodyPr wrap="none">
            <a:spAutoFit/>
          </a:bodyPr>
          <a:lstStyle/>
          <a:p>
            <a:r>
              <a:rPr lang="ja-JP" altLang="en-US" dirty="0">
                <a:latin typeface="HGS創英角ｺﾞｼｯｸUB" panose="020B0900000000000000" pitchFamily="50" charset="-128"/>
                <a:ea typeface="HGS創英角ｺﾞｼｯｸUB" panose="020B0900000000000000" pitchFamily="50" charset="-128"/>
              </a:rPr>
              <a:t>児童相談所</a:t>
            </a:r>
          </a:p>
        </p:txBody>
      </p:sp>
      <p:sp>
        <p:nvSpPr>
          <p:cNvPr id="32" name="タイトル 1">
            <a:extLst>
              <a:ext uri="{FF2B5EF4-FFF2-40B4-BE49-F238E27FC236}">
                <a16:creationId xmlns:a16="http://schemas.microsoft.com/office/drawing/2014/main" id="{CEB961A8-C8DB-4738-BA5C-F17819FBADAD}"/>
              </a:ext>
            </a:extLst>
          </p:cNvPr>
          <p:cNvSpPr txBox="1">
            <a:spLocks/>
          </p:cNvSpPr>
          <p:nvPr/>
        </p:nvSpPr>
        <p:spPr>
          <a:xfrm>
            <a:off x="1116770" y="116868"/>
            <a:ext cx="10908102" cy="494362"/>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ja-JP" altLang="en-US" sz="2400" dirty="0">
                <a:latin typeface="HG丸ｺﾞｼｯｸM-PRO" panose="020F0600000000000000" pitchFamily="50" charset="-128"/>
                <a:ea typeface="HG丸ｺﾞｼｯｸM-PRO" panose="020F0600000000000000" pitchFamily="50" charset="-128"/>
              </a:rPr>
              <a:t>地域のベテラン里親を中心としたチーム養育（モッキンバードファミリー）</a:t>
            </a:r>
          </a:p>
        </p:txBody>
      </p:sp>
      <p:sp>
        <p:nvSpPr>
          <p:cNvPr id="33" name="テキスト ボックス 32">
            <a:extLst>
              <a:ext uri="{FF2B5EF4-FFF2-40B4-BE49-F238E27FC236}">
                <a16:creationId xmlns:a16="http://schemas.microsoft.com/office/drawing/2014/main" id="{048F72A5-D7F5-4740-BB3D-C7B779F839FF}"/>
              </a:ext>
            </a:extLst>
          </p:cNvPr>
          <p:cNvSpPr txBox="1"/>
          <p:nvPr/>
        </p:nvSpPr>
        <p:spPr>
          <a:xfrm>
            <a:off x="9235816" y="4434311"/>
            <a:ext cx="1685738" cy="830997"/>
          </a:xfrm>
          <a:prstGeom prst="rect">
            <a:avLst/>
          </a:prstGeom>
          <a:noFill/>
        </p:spPr>
        <p:txBody>
          <a:bodyPr wrap="square" rtlCol="0">
            <a:spAutoFit/>
          </a:bodyPr>
          <a:lstStyle/>
          <a:p>
            <a:r>
              <a:rPr kumimoji="1" lang="ja-JP" altLang="en-US" sz="2400" b="1" dirty="0"/>
              <a:t>地域支援</a:t>
            </a:r>
            <a:endParaRPr kumimoji="1" lang="en-US" altLang="ja-JP" sz="2400" b="1" dirty="0"/>
          </a:p>
          <a:p>
            <a:r>
              <a:rPr lang="ja-JP" altLang="en-US" sz="2400" b="1" dirty="0"/>
              <a:t>専門機関</a:t>
            </a:r>
            <a:endParaRPr kumimoji="1" lang="ja-JP" altLang="en-US" sz="2400" b="1" dirty="0"/>
          </a:p>
        </p:txBody>
      </p:sp>
      <p:sp>
        <p:nvSpPr>
          <p:cNvPr id="34" name="テキスト ボックス 33">
            <a:extLst>
              <a:ext uri="{FF2B5EF4-FFF2-40B4-BE49-F238E27FC236}">
                <a16:creationId xmlns:a16="http://schemas.microsoft.com/office/drawing/2014/main" id="{4669F0D7-DCAA-4C77-9A0A-FC03EBDB3BFF}"/>
              </a:ext>
            </a:extLst>
          </p:cNvPr>
          <p:cNvSpPr txBox="1"/>
          <p:nvPr/>
        </p:nvSpPr>
        <p:spPr>
          <a:xfrm>
            <a:off x="4970484" y="5447676"/>
            <a:ext cx="6633712" cy="461665"/>
          </a:xfrm>
          <a:prstGeom prst="rect">
            <a:avLst/>
          </a:prstGeom>
          <a:noFill/>
        </p:spPr>
        <p:txBody>
          <a:bodyPr wrap="square" rtlCol="0">
            <a:spAutoFit/>
          </a:bodyPr>
          <a:lstStyle/>
          <a:p>
            <a:r>
              <a:rPr kumimoji="1" lang="ja-JP" altLang="en-US" sz="2400" dirty="0">
                <a:latin typeface="HGS創英角ｺﾞｼｯｸUB" panose="020B0900000000000000" pitchFamily="50" charset="-128"/>
                <a:ea typeface="HGS創英角ｺﾞｼｯｸUB" panose="020B0900000000000000" pitchFamily="50" charset="-128"/>
              </a:rPr>
              <a:t>支援の拠点＝地域の施設・ベテラン里親家庭</a:t>
            </a:r>
          </a:p>
        </p:txBody>
      </p:sp>
      <p:sp>
        <p:nvSpPr>
          <p:cNvPr id="20" name="四角形: 角を丸くする 19">
            <a:extLst>
              <a:ext uri="{FF2B5EF4-FFF2-40B4-BE49-F238E27FC236}">
                <a16:creationId xmlns:a16="http://schemas.microsoft.com/office/drawing/2014/main" id="{8D29B4A8-9012-40F9-8868-87FEAADE365F}"/>
              </a:ext>
            </a:extLst>
          </p:cNvPr>
          <p:cNvSpPr/>
          <p:nvPr/>
        </p:nvSpPr>
        <p:spPr>
          <a:xfrm>
            <a:off x="4350663" y="796743"/>
            <a:ext cx="4049293" cy="4336198"/>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コンテンツ プレースホルダー 2"/>
          <p:cNvSpPr txBox="1">
            <a:spLocks/>
          </p:cNvSpPr>
          <p:nvPr/>
        </p:nvSpPr>
        <p:spPr>
          <a:xfrm>
            <a:off x="8484550" y="867911"/>
            <a:ext cx="3595912" cy="159982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1600" dirty="0">
                <a:latin typeface="HG丸ｺﾞｼｯｸM-PRO" panose="020F0600000000000000" pitchFamily="50" charset="-128"/>
                <a:ea typeface="HG丸ｺﾞｼｯｸM-PRO" panose="020F0600000000000000" pitchFamily="50" charset="-128"/>
              </a:rPr>
              <a:t>〇目標実現のためのフォスタリング業務の</a:t>
            </a:r>
            <a:r>
              <a:rPr lang="ja-JP" altLang="en-US" sz="1600" u="sng" dirty="0">
                <a:solidFill>
                  <a:srgbClr val="FF0000"/>
                </a:solidFill>
                <a:latin typeface="HG丸ｺﾞｼｯｸM-PRO" panose="020F0600000000000000" pitchFamily="50" charset="-128"/>
                <a:ea typeface="HG丸ｺﾞｼｯｸM-PRO" panose="020F0600000000000000" pitchFamily="50" charset="-128"/>
              </a:rPr>
              <a:t>成果目標</a:t>
            </a:r>
            <a:endParaRPr lang="en-US" altLang="ja-JP" sz="1600" u="sng" dirty="0">
              <a:solidFill>
                <a:srgbClr val="FF0000"/>
              </a:solidFill>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600" dirty="0">
                <a:solidFill>
                  <a:srgbClr val="FF0000"/>
                </a:solidFill>
                <a:latin typeface="HG丸ｺﾞｼｯｸM-PRO" panose="020F0600000000000000" pitchFamily="50" charset="-128"/>
                <a:ea typeface="HG丸ｺﾞｼｯｸM-PRO" panose="020F0600000000000000" pitchFamily="50" charset="-128"/>
              </a:rPr>
              <a:t>委託可能な里親を開拓し、育成</a:t>
            </a:r>
            <a:r>
              <a:rPr lang="ja-JP" altLang="en-US" sz="1600" dirty="0">
                <a:latin typeface="HG丸ｺﾞｼｯｸM-PRO" panose="020F0600000000000000" pitchFamily="50" charset="-128"/>
                <a:ea typeface="HG丸ｺﾞｼｯｸM-PRO" panose="020F0600000000000000" pitchFamily="50" charset="-128"/>
              </a:rPr>
              <a:t>すること</a:t>
            </a:r>
            <a:endParaRPr lang="en-US" altLang="ja-JP" sz="16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600" dirty="0">
                <a:latin typeface="HG丸ｺﾞｼｯｸM-PRO" panose="020F0600000000000000" pitchFamily="50" charset="-128"/>
                <a:ea typeface="HG丸ｺﾞｼｯｸM-PRO" panose="020F0600000000000000" pitchFamily="50" charset="-128"/>
              </a:rPr>
              <a:t>里親との信頼関係を構築し、</a:t>
            </a:r>
            <a:r>
              <a:rPr lang="ja-JP" altLang="en-US" sz="1600" dirty="0">
                <a:solidFill>
                  <a:srgbClr val="FF0000"/>
                </a:solidFill>
                <a:latin typeface="HG丸ｺﾞｼｯｸM-PRO" panose="020F0600000000000000" pitchFamily="50" charset="-128"/>
                <a:ea typeface="HG丸ｺﾞｼｯｸM-PRO" panose="020F0600000000000000" pitchFamily="50" charset="-128"/>
              </a:rPr>
              <a:t>相談しやすく、共同できる環境を作る</a:t>
            </a:r>
            <a:r>
              <a:rPr lang="ja-JP" altLang="en-US" sz="1600" dirty="0">
                <a:latin typeface="HG丸ｺﾞｼｯｸM-PRO" panose="020F0600000000000000" pitchFamily="50" charset="-128"/>
                <a:ea typeface="HG丸ｺﾞｼｯｸM-PRO" panose="020F0600000000000000" pitchFamily="50" charset="-128"/>
              </a:rPr>
              <a:t>こと</a:t>
            </a:r>
            <a:endParaRPr lang="en-US" altLang="ja-JP" sz="1600" dirty="0">
              <a:latin typeface="HG丸ｺﾞｼｯｸM-PRO" panose="020F0600000000000000" pitchFamily="50" charset="-128"/>
              <a:ea typeface="HG丸ｺﾞｼｯｸM-PRO" panose="020F0600000000000000" pitchFamily="50" charset="-128"/>
            </a:endParaRPr>
          </a:p>
          <a:p>
            <a:pPr marL="0" indent="0">
              <a:buFont typeface="Arial" panose="020B0604020202020204" pitchFamily="34" charset="0"/>
              <a:buNone/>
            </a:pPr>
            <a:r>
              <a:rPr lang="ja-JP" altLang="en-US" sz="1600" dirty="0">
                <a:solidFill>
                  <a:srgbClr val="FF0000"/>
                </a:solidFill>
                <a:latin typeface="HG丸ｺﾞｼｯｸM-PRO" panose="020F0600000000000000" pitchFamily="50" charset="-128"/>
                <a:ea typeface="HG丸ｺﾞｼｯｸM-PRO" panose="020F0600000000000000" pitchFamily="50" charset="-128"/>
              </a:rPr>
              <a:t>子どもにとって必要な安定した里親養育を継続できる（不調を防ぐ）</a:t>
            </a:r>
            <a:r>
              <a:rPr lang="ja-JP" altLang="en-US" sz="1600" dirty="0">
                <a:latin typeface="HG丸ｺﾞｼｯｸM-PRO" panose="020F0600000000000000" pitchFamily="50" charset="-128"/>
                <a:ea typeface="HG丸ｺﾞｼｯｸM-PRO" panose="020F0600000000000000" pitchFamily="50" charset="-128"/>
              </a:rPr>
              <a:t>こと</a:t>
            </a:r>
          </a:p>
        </p:txBody>
      </p:sp>
      <p:pic>
        <p:nvPicPr>
          <p:cNvPr id="8" name="図 7"/>
          <p:cNvPicPr>
            <a:picLocks noChangeAspect="1"/>
          </p:cNvPicPr>
          <p:nvPr/>
        </p:nvPicPr>
        <p:blipFill>
          <a:blip r:embed="rId9"/>
          <a:stretch>
            <a:fillRect/>
          </a:stretch>
        </p:blipFill>
        <p:spPr>
          <a:xfrm>
            <a:off x="190749" y="668907"/>
            <a:ext cx="1937687" cy="2201168"/>
          </a:xfrm>
          <a:prstGeom prst="rect">
            <a:avLst/>
          </a:prstGeom>
        </p:spPr>
      </p:pic>
      <p:pic>
        <p:nvPicPr>
          <p:cNvPr id="29" name="図 28"/>
          <p:cNvPicPr>
            <a:picLocks noChangeAspect="1"/>
          </p:cNvPicPr>
          <p:nvPr/>
        </p:nvPicPr>
        <p:blipFill>
          <a:blip r:embed="rId10"/>
          <a:stretch>
            <a:fillRect/>
          </a:stretch>
        </p:blipFill>
        <p:spPr>
          <a:xfrm>
            <a:off x="233338" y="969251"/>
            <a:ext cx="514455" cy="1730061"/>
          </a:xfrm>
          <a:prstGeom prst="rect">
            <a:avLst/>
          </a:prstGeom>
        </p:spPr>
      </p:pic>
      <p:pic>
        <p:nvPicPr>
          <p:cNvPr id="36" name="図 35"/>
          <p:cNvPicPr>
            <a:picLocks noChangeAspect="1"/>
          </p:cNvPicPr>
          <p:nvPr/>
        </p:nvPicPr>
        <p:blipFill>
          <a:blip r:embed="rId11"/>
          <a:stretch>
            <a:fillRect/>
          </a:stretch>
        </p:blipFill>
        <p:spPr>
          <a:xfrm>
            <a:off x="292677" y="5399626"/>
            <a:ext cx="3569206" cy="619199"/>
          </a:xfrm>
          <a:prstGeom prst="rect">
            <a:avLst/>
          </a:prstGeom>
        </p:spPr>
      </p:pic>
      <p:pic>
        <p:nvPicPr>
          <p:cNvPr id="37" name="図 36"/>
          <p:cNvPicPr>
            <a:picLocks noChangeAspect="1"/>
          </p:cNvPicPr>
          <p:nvPr/>
        </p:nvPicPr>
        <p:blipFill>
          <a:blip r:embed="rId12"/>
          <a:stretch>
            <a:fillRect/>
          </a:stretch>
        </p:blipFill>
        <p:spPr>
          <a:xfrm>
            <a:off x="2379368" y="1019666"/>
            <a:ext cx="1074252" cy="1074252"/>
          </a:xfrm>
          <a:prstGeom prst="rect">
            <a:avLst/>
          </a:prstGeom>
        </p:spPr>
      </p:pic>
      <p:pic>
        <p:nvPicPr>
          <p:cNvPr id="38" name="図 37"/>
          <p:cNvPicPr>
            <a:picLocks noChangeAspect="1"/>
          </p:cNvPicPr>
          <p:nvPr/>
        </p:nvPicPr>
        <p:blipFill>
          <a:blip r:embed="rId12"/>
          <a:stretch>
            <a:fillRect/>
          </a:stretch>
        </p:blipFill>
        <p:spPr>
          <a:xfrm>
            <a:off x="2440101" y="2490253"/>
            <a:ext cx="1033037" cy="1033037"/>
          </a:xfrm>
          <a:prstGeom prst="rect">
            <a:avLst/>
          </a:prstGeom>
        </p:spPr>
      </p:pic>
      <p:pic>
        <p:nvPicPr>
          <p:cNvPr id="39" name="図 38"/>
          <p:cNvPicPr>
            <a:picLocks noChangeAspect="1"/>
          </p:cNvPicPr>
          <p:nvPr/>
        </p:nvPicPr>
        <p:blipFill>
          <a:blip r:embed="rId12"/>
          <a:stretch>
            <a:fillRect/>
          </a:stretch>
        </p:blipFill>
        <p:spPr>
          <a:xfrm>
            <a:off x="772836" y="3411863"/>
            <a:ext cx="1089592" cy="1089592"/>
          </a:xfrm>
          <a:prstGeom prst="rect">
            <a:avLst/>
          </a:prstGeom>
        </p:spPr>
      </p:pic>
      <p:sp>
        <p:nvSpPr>
          <p:cNvPr id="40" name="矢印: 右 9">
            <a:extLst>
              <a:ext uri="{FF2B5EF4-FFF2-40B4-BE49-F238E27FC236}">
                <a16:creationId xmlns:a16="http://schemas.microsoft.com/office/drawing/2014/main" id="{E76D7274-8BAE-4226-BB88-2352F7067530}"/>
              </a:ext>
            </a:extLst>
          </p:cNvPr>
          <p:cNvSpPr/>
          <p:nvPr/>
        </p:nvSpPr>
        <p:spPr>
          <a:xfrm rot="20427902">
            <a:off x="1691641" y="1669272"/>
            <a:ext cx="775885" cy="30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1" name="矢印: 右 9">
            <a:extLst>
              <a:ext uri="{FF2B5EF4-FFF2-40B4-BE49-F238E27FC236}">
                <a16:creationId xmlns:a16="http://schemas.microsoft.com/office/drawing/2014/main" id="{E76D7274-8BAE-4226-BB88-2352F7067530}"/>
              </a:ext>
            </a:extLst>
          </p:cNvPr>
          <p:cNvSpPr/>
          <p:nvPr/>
        </p:nvSpPr>
        <p:spPr>
          <a:xfrm rot="606928">
            <a:off x="1835329" y="2542800"/>
            <a:ext cx="775885" cy="30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pic>
        <p:nvPicPr>
          <p:cNvPr id="42" name="図 41"/>
          <p:cNvPicPr>
            <a:picLocks noChangeAspect="1"/>
          </p:cNvPicPr>
          <p:nvPr/>
        </p:nvPicPr>
        <p:blipFill>
          <a:blip r:embed="rId13"/>
          <a:stretch>
            <a:fillRect/>
          </a:stretch>
        </p:blipFill>
        <p:spPr>
          <a:xfrm rot="6141124">
            <a:off x="999349" y="2965388"/>
            <a:ext cx="540440" cy="314902"/>
          </a:xfrm>
          <a:prstGeom prst="rect">
            <a:avLst/>
          </a:prstGeom>
        </p:spPr>
      </p:pic>
      <p:sp>
        <p:nvSpPr>
          <p:cNvPr id="43" name="右矢印 42"/>
          <p:cNvSpPr/>
          <p:nvPr/>
        </p:nvSpPr>
        <p:spPr>
          <a:xfrm>
            <a:off x="3840527" y="4905783"/>
            <a:ext cx="1021224" cy="160688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421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fade">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fade">
                                      <p:cBhvr>
                                        <p:cTn id="42" dur="500"/>
                                        <p:tgtEl>
                                          <p:spTgt spid="2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fade">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fade">
                                      <p:cBhvr>
                                        <p:cTn id="57" dur="500"/>
                                        <p:tgtEl>
                                          <p:spTgt spid="25"/>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fade">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animEffect transition="in" filter="fade">
                                      <p:cBhvr>
                                        <p:cTn id="67" dur="500"/>
                                        <p:tgtEl>
                                          <p:spTgt spid="2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6"/>
                                        </p:tgtEl>
                                        <p:attrNameLst>
                                          <p:attrName>style.visibility</p:attrName>
                                        </p:attrNameLst>
                                      </p:cBhvr>
                                      <p:to>
                                        <p:strVal val="visible"/>
                                      </p:to>
                                    </p:set>
                                    <p:animEffect transition="in" filter="fade">
                                      <p:cBhvr>
                                        <p:cTn id="72" dur="500"/>
                                        <p:tgtEl>
                                          <p:spTgt spid="2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fade">
                                      <p:cBhvr>
                                        <p:cTn id="77" dur="500"/>
                                        <p:tgtEl>
                                          <p:spTgt spid="3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1"/>
                                        </p:tgtEl>
                                        <p:attrNameLst>
                                          <p:attrName>style.visibility</p:attrName>
                                        </p:attrNameLst>
                                      </p:cBhvr>
                                      <p:to>
                                        <p:strVal val="visible"/>
                                      </p:to>
                                    </p:set>
                                    <p:animEffect transition="in" filter="fade">
                                      <p:cBhvr>
                                        <p:cTn id="82" dur="500"/>
                                        <p:tgtEl>
                                          <p:spTgt spid="3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3"/>
                                        </p:tgtEl>
                                        <p:attrNameLst>
                                          <p:attrName>style.visibility</p:attrName>
                                        </p:attrNameLst>
                                      </p:cBhvr>
                                      <p:to>
                                        <p:strVal val="visible"/>
                                      </p:to>
                                    </p:set>
                                    <p:animEffect transition="in" filter="fade">
                                      <p:cBhvr>
                                        <p:cTn id="87" dur="500"/>
                                        <p:tgtEl>
                                          <p:spTgt spid="3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34"/>
                                        </p:tgtEl>
                                        <p:attrNameLst>
                                          <p:attrName>style.visibility</p:attrName>
                                        </p:attrNameLst>
                                      </p:cBhvr>
                                      <p:to>
                                        <p:strVal val="visible"/>
                                      </p:to>
                                    </p:set>
                                    <p:animEffect transition="in" filter="fade">
                                      <p:cBhvr>
                                        <p:cTn id="92"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6" grpId="0" animBg="1"/>
      <p:bldP spid="17" grpId="0" animBg="1"/>
      <p:bldP spid="18" grpId="0" animBg="1"/>
      <p:bldP spid="19" grpId="0" animBg="1"/>
      <p:bldP spid="21" grpId="0" animBg="1"/>
      <p:bldP spid="22" grpId="0" animBg="1"/>
      <p:bldP spid="23" grpId="0" animBg="1"/>
      <p:bldP spid="24" grpId="0" animBg="1"/>
      <p:bldP spid="25" grpId="0" animBg="1"/>
      <p:bldP spid="26" grpId="0" animBg="1"/>
      <p:bldP spid="27" grpId="0" animBg="1"/>
      <p:bldP spid="31" grpId="0"/>
      <p:bldP spid="33" grpId="0"/>
      <p:bldP spid="34" grpId="0"/>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TotalTime>
  <Words>905</Words>
  <Application>Microsoft Macintosh PowerPoint</Application>
  <PresentationFormat>Widescreen</PresentationFormat>
  <Paragraphs>119</Paragraphs>
  <Slides>7</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7</vt:i4>
      </vt:variant>
    </vt:vector>
  </HeadingPairs>
  <TitlesOfParts>
    <vt:vector size="19" baseType="lpstr">
      <vt:lpstr>HG丸ｺﾞｼｯｸM-PRO</vt:lpstr>
      <vt:lpstr>HGP創英角ｺﾞｼｯｸUB</vt:lpstr>
      <vt:lpstr>HGP創英角ﾎﾟｯﾌﾟ体</vt:lpstr>
      <vt:lpstr>HGP創英ﾌﾟﾚｾﾞﾝｽEB</vt:lpstr>
      <vt:lpstr>HG正楷書体-PRO</vt:lpstr>
      <vt:lpstr>HG創英角ｺﾞｼｯｸUB</vt:lpstr>
      <vt:lpstr>HG創英角ﾎﾟｯﾌﾟ体</vt:lpstr>
      <vt:lpstr>HGS創英角ｺﾞｼｯｸUB</vt:lpstr>
      <vt:lpstr>游ゴシック</vt:lpstr>
      <vt:lpstr>游ゴシック Light</vt:lpstr>
      <vt:lpstr>Arial</vt:lpstr>
      <vt:lpstr>Office テーマ</vt:lpstr>
      <vt:lpstr>福岡市における実践について</vt:lpstr>
      <vt:lpstr>2013年9月14日のIFCO大阪世界大会 モッキンバードファミリーモデルのワークショップ参加</vt:lpstr>
      <vt:lpstr>シアトルで1週間の寝食を共にして・・</vt:lpstr>
      <vt:lpstr>その後、福岡でも活動を始めました</vt:lpstr>
      <vt:lpstr>地域ベテラン里親を中心としたチーム養育(拡大家族）の導入案 フォスタリング機関及びその業務に関するガイドライン（H30年7月6日通知）との関連</vt:lpstr>
      <vt:lpstr>不調（反抗・問題行動など）時の里親と児童相談所との関係</vt:lpstr>
      <vt:lpstr>モッキンバード・ファミリー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公開シンポジウムS-46（日本子ども虐待防止学会第24回学術集会）  地域における里親子相互支援システム （モッキンバード・ファミリー）の 日本導入の取り組みとこれからを考える</dc:title>
  <dc:creator>Administrator</dc:creator>
  <cp:lastModifiedBy>Miho Awazu</cp:lastModifiedBy>
  <cp:revision>91</cp:revision>
  <cp:lastPrinted>2019-11-08T09:35:56Z</cp:lastPrinted>
  <dcterms:created xsi:type="dcterms:W3CDTF">2018-11-26T05:00:04Z</dcterms:created>
  <dcterms:modified xsi:type="dcterms:W3CDTF">2019-12-16T08:19:48Z</dcterms:modified>
</cp:coreProperties>
</file>