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29.xml" ContentType="application/vnd.openxmlformats-officedocument.presentationml.tags+xml"/>
  <Override PartName="/ppt/tags/tag38.xml" ContentType="application/vnd.openxmlformats-officedocument.presentationml.tags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tags/tag36.xml" ContentType="application/vnd.openxmlformats-officedocument.presentationml.tags+xml"/>
  <Override PartName="/ppt/commentAuthors.xml" ContentType="application/vnd.openxmlformats-officedocument.presentationml.commentAuthor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34.xml" ContentType="application/vnd.openxmlformats-officedocument.presentationml.tags+xml"/>
  <Default Extension="xlsx" ContentType="application/vnd.openxmlformats-officedocument.spreadsheetml.sheet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32.xml" ContentType="application/vnd.openxmlformats-officedocument.presentationml.tag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  <Override PartName="/ppt/tags/tag39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Default Extension="wdp" ContentType="image/vnd.ms-photo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7" r:id="rId1"/>
  </p:sldMasterIdLst>
  <p:notesMasterIdLst>
    <p:notesMasterId r:id="rId23"/>
  </p:notesMasterIdLst>
  <p:handoutMasterIdLst>
    <p:handoutMasterId r:id="rId24"/>
  </p:handoutMasterIdLst>
  <p:sldIdLst>
    <p:sldId id="359" r:id="rId2"/>
    <p:sldId id="391" r:id="rId3"/>
    <p:sldId id="392" r:id="rId4"/>
    <p:sldId id="358" r:id="rId5"/>
    <p:sldId id="400" r:id="rId6"/>
    <p:sldId id="360" r:id="rId7"/>
    <p:sldId id="401" r:id="rId8"/>
    <p:sldId id="405" r:id="rId9"/>
    <p:sldId id="408" r:id="rId10"/>
    <p:sldId id="409" r:id="rId11"/>
    <p:sldId id="406" r:id="rId12"/>
    <p:sldId id="366" r:id="rId13"/>
    <p:sldId id="410" r:id="rId14"/>
    <p:sldId id="420" r:id="rId15"/>
    <p:sldId id="416" r:id="rId16"/>
    <p:sldId id="423" r:id="rId17"/>
    <p:sldId id="403" r:id="rId18"/>
    <p:sldId id="404" r:id="rId19"/>
    <p:sldId id="407" r:id="rId20"/>
    <p:sldId id="364" r:id="rId21"/>
    <p:sldId id="395" r:id="rId22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HGPｺﾞｼｯｸM" pitchFamily="50" charset="-128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HGPｺﾞｼｯｸM" pitchFamily="50" charset="-128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HGPｺﾞｼｯｸM" pitchFamily="50" charset="-128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HGPｺﾞｼｯｸM" pitchFamily="50" charset="-128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HGPｺﾞｼｯｸM" pitchFamily="50" charset="-128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800" b="1" kern="1200">
        <a:solidFill>
          <a:schemeClr val="tx1"/>
        </a:solidFill>
        <a:latin typeface="HGPｺﾞｼｯｸM" pitchFamily="50" charset="-128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800" b="1" kern="1200">
        <a:solidFill>
          <a:schemeClr val="tx1"/>
        </a:solidFill>
        <a:latin typeface="HGPｺﾞｼｯｸM" pitchFamily="50" charset="-128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800" b="1" kern="1200">
        <a:solidFill>
          <a:schemeClr val="tx1"/>
        </a:solidFill>
        <a:latin typeface="HGPｺﾞｼｯｸM" pitchFamily="50" charset="-128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800" b="1" kern="1200">
        <a:solidFill>
          <a:schemeClr val="tx1"/>
        </a:solidFill>
        <a:latin typeface="HGPｺﾞｼｯｸM" pitchFamily="50" charset="-128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既定のセクション" id="{4283A0E9-6C94-43B0-829A-3027FE64B712}">
          <p14:sldIdLst>
            <p14:sldId id="359"/>
            <p14:sldId id="391"/>
            <p14:sldId id="392"/>
            <p14:sldId id="358"/>
            <p14:sldId id="400"/>
            <p14:sldId id="360"/>
            <p14:sldId id="401"/>
            <p14:sldId id="405"/>
            <p14:sldId id="408"/>
            <p14:sldId id="409"/>
            <p14:sldId id="406"/>
            <p14:sldId id="366"/>
            <p14:sldId id="410"/>
            <p14:sldId id="420"/>
            <p14:sldId id="416"/>
            <p14:sldId id="423"/>
            <p14:sldId id="403"/>
            <p14:sldId id="404"/>
            <p14:sldId id="407"/>
            <p14:sldId id="364"/>
            <p14:sldId id="395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ashimoto" initials="H" lastIdx="1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0000"/>
    <a:srgbClr val="660066"/>
    <a:srgbClr val="003399"/>
    <a:srgbClr val="FF3399"/>
    <a:srgbClr val="A50021"/>
    <a:srgbClr val="FF6699"/>
    <a:srgbClr val="0033CC"/>
    <a:srgbClr val="0066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7" autoAdjust="0"/>
    <p:restoredTop sz="99440" autoAdjust="0"/>
  </p:normalViewPr>
  <p:slideViewPr>
    <p:cSldViewPr>
      <p:cViewPr varScale="1">
        <p:scale>
          <a:sx n="107" d="100"/>
          <a:sy n="107" d="100"/>
        </p:scale>
        <p:origin x="-84" y="-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___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style val="3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H22難民認定申請者数</c:v>
                </c:pt>
              </c:strCache>
            </c:strRef>
          </c:tx>
          <c:dLbls>
            <c:dLbl>
              <c:idx val="3"/>
              <c:layout>
                <c:manualLayout>
                  <c:x val="0.15937514879299106"/>
                  <c:y val="-0.14154335547151803"/>
                </c:manualLayout>
              </c:layout>
              <c:showVal val="1"/>
              <c:showCatName val="1"/>
              <c:separator>
</c:separator>
            </c:dLbl>
            <c:txPr>
              <a:bodyPr/>
              <a:lstStyle/>
              <a:p>
                <a:pPr>
                  <a:defRPr sz="1200"/>
                </a:pPr>
                <a:endParaRPr lang="ja-JP"/>
              </a:p>
            </c:txPr>
            <c:showVal val="1"/>
            <c:showCatName val="1"/>
            <c:separator>
</c:separator>
            <c:showLeaderLines val="1"/>
          </c:dLbls>
          <c:cat>
            <c:strRef>
              <c:f>Sheet1!$A$2:$A$7</c:f>
              <c:strCache>
                <c:ptCount val="6"/>
                <c:pt idx="0">
                  <c:v>ミャンマー</c:v>
                </c:pt>
                <c:pt idx="1">
                  <c:v>スリランカ</c:v>
                </c:pt>
                <c:pt idx="2">
                  <c:v>トルコ</c:v>
                </c:pt>
                <c:pt idx="3">
                  <c:v>ネパール</c:v>
                </c:pt>
                <c:pt idx="4">
                  <c:v>インド</c:v>
                </c:pt>
                <c:pt idx="5">
                  <c:v>その他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342</c:v>
                </c:pt>
                <c:pt idx="1">
                  <c:v>171</c:v>
                </c:pt>
                <c:pt idx="2">
                  <c:v>126</c:v>
                </c:pt>
                <c:pt idx="3">
                  <c:v>109</c:v>
                </c:pt>
                <c:pt idx="4">
                  <c:v>91</c:v>
                </c:pt>
                <c:pt idx="5">
                  <c:v>363</c:v>
                </c:pt>
              </c:numCache>
            </c:numRef>
          </c:val>
        </c:ser>
        <c:dLbls/>
        <c:firstSliceAng val="0"/>
      </c:pieChart>
    </c:plotArea>
    <c:plotVisOnly val="1"/>
    <c:dispBlanksAs val="zero"/>
  </c:chart>
  <c:txPr>
    <a:bodyPr/>
    <a:lstStyle/>
    <a:p>
      <a:pPr>
        <a:defRPr sz="1800"/>
      </a:pPr>
      <a:endParaRPr lang="ja-JP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08" tIns="45704" rIns="91408" bIns="45704" numCol="1" anchor="t" anchorCtr="0" compatLnSpc="1">
            <a:prstTxWarp prst="textNoShape">
              <a:avLst/>
            </a:prstTxWarp>
          </a:bodyPr>
          <a:lstStyle>
            <a:lvl1pPr defTabSz="915055" fontAlgn="base">
              <a:defRPr sz="12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08" tIns="45704" rIns="91408" bIns="45704" numCol="1" anchor="t" anchorCtr="0" compatLnSpc="1">
            <a:prstTxWarp prst="textNoShape">
              <a:avLst/>
            </a:prstTxWarp>
          </a:bodyPr>
          <a:lstStyle>
            <a:lvl1pPr algn="r" defTabSz="915055" fontAlgn="base">
              <a:defRPr sz="12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7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08" tIns="45704" rIns="91408" bIns="45704" numCol="1" anchor="b" anchorCtr="0" compatLnSpc="1">
            <a:prstTxWarp prst="textNoShape">
              <a:avLst/>
            </a:prstTxWarp>
          </a:bodyPr>
          <a:lstStyle>
            <a:lvl1pPr defTabSz="915055" fontAlgn="base">
              <a:defRPr sz="12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7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08" tIns="45704" rIns="91408" bIns="45704" numCol="1" anchor="b" anchorCtr="0" compatLnSpc="1">
            <a:prstTxWarp prst="textNoShape">
              <a:avLst/>
            </a:prstTxWarp>
          </a:bodyPr>
          <a:lstStyle>
            <a:lvl1pPr algn="r" defTabSz="915055" fontAlgn="base">
              <a:defRPr sz="12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FF8F052-1A63-44B4-9B5D-7B58A424792E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xmlns="" val="33936776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276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08" tIns="45704" rIns="91408" bIns="45704" numCol="1" anchor="t" anchorCtr="0" compatLnSpc="1">
            <a:prstTxWarp prst="textNoShape">
              <a:avLst/>
            </a:prstTxWarp>
            <a:spAutoFit/>
          </a:bodyPr>
          <a:lstStyle>
            <a:lvl1pPr defTabSz="915055" fontAlgn="base">
              <a:defRPr sz="1200" b="0">
                <a:latin typeface="Verdan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625" y="0"/>
            <a:ext cx="2949575" cy="276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08" tIns="45704" rIns="91408" bIns="45704" numCol="1" anchor="t" anchorCtr="0" compatLnSpc="1">
            <a:prstTxWarp prst="textNoShape">
              <a:avLst/>
            </a:prstTxWarp>
            <a:spAutoFit/>
          </a:bodyPr>
          <a:lstStyle>
            <a:lvl1pPr algn="r" defTabSz="915055" fontAlgn="base">
              <a:defRPr sz="1200" b="0">
                <a:latin typeface="Verdan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3925" y="746125"/>
            <a:ext cx="4967288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5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1225"/>
            <a:ext cx="4991100" cy="12366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08" tIns="45704" rIns="91408" bIns="45704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45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663113"/>
            <a:ext cx="2949575" cy="276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08" tIns="45704" rIns="91408" bIns="45704" numCol="1" anchor="b" anchorCtr="0" compatLnSpc="1">
            <a:prstTxWarp prst="textNoShape">
              <a:avLst/>
            </a:prstTxWarp>
            <a:spAutoFit/>
          </a:bodyPr>
          <a:lstStyle>
            <a:lvl1pPr defTabSz="915055" fontAlgn="base">
              <a:defRPr sz="1200" b="0">
                <a:latin typeface="Verdan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5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625" y="9663113"/>
            <a:ext cx="2949575" cy="276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08" tIns="45704" rIns="91408" bIns="45704" numCol="1" anchor="b" anchorCtr="0" compatLnSpc="1">
            <a:prstTxWarp prst="textNoShape">
              <a:avLst/>
            </a:prstTxWarp>
            <a:spAutoFit/>
          </a:bodyPr>
          <a:lstStyle>
            <a:lvl1pPr algn="r" defTabSz="915055" fontAlgn="base">
              <a:defRPr sz="1200" b="0">
                <a:latin typeface="Verdan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E550582-6309-4D07-B4A4-496EECE796B2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xmlns="" val="10243125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550582-6309-4D07-B4A4-496EECE796B2}" type="slidenum">
              <a:rPr lang="en-US" altLang="ja-JP" smtClean="0"/>
              <a:pPr>
                <a:defRPr/>
              </a:pPr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xmlns="" val="5364322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550582-6309-4D07-B4A4-496EECE796B2}" type="slidenum">
              <a:rPr lang="en-US" altLang="ja-JP" smtClean="0"/>
              <a:pPr>
                <a:defRPr/>
              </a:pPr>
              <a:t>13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xmlns="" val="3811920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2" descr="人＿J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8400" y="5013325"/>
            <a:ext cx="1727200" cy="156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80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908050"/>
            <a:ext cx="7772400" cy="1470025"/>
          </a:xfrm>
        </p:spPr>
        <p:txBody>
          <a:bodyPr/>
          <a:lstStyle>
            <a:lvl1pPr algn="ctr">
              <a:defRPr sz="3600"/>
            </a:lvl1pPr>
          </a:lstStyle>
          <a:p>
            <a:pPr lvl="0"/>
            <a:r>
              <a:rPr lang="ja-JP" altLang="en-US" noProof="0" smtClean="0"/>
              <a:t>マスター タイトルの書式設定</a:t>
            </a:r>
          </a:p>
        </p:txBody>
      </p:sp>
      <p:sp>
        <p:nvSpPr>
          <p:cNvPr id="428049" name="Rectangle 17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2709863"/>
            <a:ext cx="6400800" cy="647700"/>
          </a:xfrm>
        </p:spPr>
        <p:txBody>
          <a:bodyPr/>
          <a:lstStyle>
            <a:lvl1pPr marL="0" indent="0" algn="ctr">
              <a:buFontTx/>
              <a:buNone/>
              <a:defRPr kumimoji="0" b="1"/>
            </a:lvl1pPr>
          </a:lstStyle>
          <a:p>
            <a:pPr lvl="0"/>
            <a:r>
              <a:rPr lang="ja-JP" altLang="en-US" noProof="0" smtClean="0"/>
              <a:t>マスター サブタイトルの書式設定</a:t>
            </a:r>
          </a:p>
        </p:txBody>
      </p:sp>
      <p:cxnSp>
        <p:nvCxnSpPr>
          <p:cNvPr id="7" name="直線コネクタ 6"/>
          <p:cNvCxnSpPr/>
          <p:nvPr userDrawn="1"/>
        </p:nvCxnSpPr>
        <p:spPr bwMode="auto">
          <a:xfrm>
            <a:off x="0" y="2536856"/>
            <a:ext cx="91440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6A6823-DBD9-4D07-9F2A-55F664C17F1B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88520-950C-42C5-9793-C3652C2B1443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43020"/>
            <a:ext cx="8229600" cy="633412"/>
          </a:xfrm>
        </p:spPr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/>
                <a:ea typeface="+mn-ea"/>
                <a:cs typeface="Calibri"/>
              </a:defRPr>
            </a:lvl1pPr>
            <a:lvl2pPr>
              <a:defRPr>
                <a:latin typeface="Calibri"/>
                <a:ea typeface="+mn-ea"/>
                <a:cs typeface="Calibri"/>
              </a:defRPr>
            </a:lvl2pPr>
            <a:lvl3pPr>
              <a:defRPr>
                <a:latin typeface="Calibri"/>
                <a:ea typeface="+mn-ea"/>
                <a:cs typeface="Calibri"/>
              </a:defRPr>
            </a:lvl3pPr>
            <a:lvl4pPr>
              <a:defRPr>
                <a:latin typeface="Calibri"/>
                <a:ea typeface="+mn-ea"/>
                <a:cs typeface="Calibri"/>
              </a:defRPr>
            </a:lvl4pPr>
            <a:lvl5pPr>
              <a:defRPr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820D0E-A96B-42FD-97FF-974F0E142055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54513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39511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CD99B-FD80-4BD8-BF89-977E50B605E2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268413"/>
            <a:ext cx="4038600" cy="4857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268413"/>
            <a:ext cx="4038600" cy="4857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26B875-3CE2-4D6B-9513-58541DD99BB0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4DFA8A-6891-4292-9DB9-F43DBD9662D0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4CFA3B-3E18-43EE-9ABC-AD2C4F585784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34DA0A-E584-4701-91D0-B3E42ECCFC5B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00403-3C98-4DBD-91A0-834404DAB1AF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BCBC6-C03C-4AC3-9A72-144BD647131D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43020"/>
            <a:ext cx="8229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12775"/>
            <a:ext cx="8229600" cy="471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311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75688" y="6637338"/>
            <a:ext cx="468312" cy="2476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base">
              <a:defRPr sz="1000" b="0">
                <a:solidFill>
                  <a:schemeClr val="bg2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1930F753-8C75-4BD6-BD6F-ED8D827B3A16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  <p:sp>
        <p:nvSpPr>
          <p:cNvPr id="311305" name="Rectangle 9"/>
          <p:cNvSpPr>
            <a:spLocks noChangeArrowheads="1"/>
          </p:cNvSpPr>
          <p:nvPr/>
        </p:nvSpPr>
        <p:spPr bwMode="auto">
          <a:xfrm>
            <a:off x="1187450" y="6618288"/>
            <a:ext cx="7056438" cy="1968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algn="ctr">
              <a:defRPr/>
            </a:pPr>
            <a:r>
              <a:rPr lang="en-US" altLang="ja-JP" sz="1000" b="0" dirty="0">
                <a:solidFill>
                  <a:schemeClr val="bg2"/>
                </a:solidFill>
                <a:latin typeface="Arial" charset="0"/>
                <a:ea typeface="ＭＳ Ｐゴシック" pitchFamily="50" charset="-128"/>
              </a:rPr>
              <a:t>Copyright © 2011 Japan Association for </a:t>
            </a:r>
            <a:r>
              <a:rPr lang="en-US" altLang="ja-JP" sz="1000" b="0" dirty="0" smtClean="0">
                <a:solidFill>
                  <a:schemeClr val="bg2"/>
                </a:solidFill>
                <a:latin typeface="Arial" charset="0"/>
                <a:ea typeface="ＭＳ Ｐゴシック" pitchFamily="50" charset="-128"/>
              </a:rPr>
              <a:t>Refugees, </a:t>
            </a:r>
            <a:r>
              <a:rPr lang="en-US" altLang="ja-JP" sz="1000" b="0" dirty="0">
                <a:solidFill>
                  <a:schemeClr val="bg2"/>
                </a:solidFill>
                <a:latin typeface="Arial" charset="0"/>
                <a:ea typeface="ＭＳ Ｐゴシック" pitchFamily="50" charset="-128"/>
              </a:rPr>
              <a:t>All Rights Reserved.</a:t>
            </a:r>
          </a:p>
        </p:txBody>
      </p:sp>
      <p:pic>
        <p:nvPicPr>
          <p:cNvPr id="1031" name="Picture 11" descr="logo_trans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524328" y="113924"/>
            <a:ext cx="1368152" cy="23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直線コネクタ 3"/>
          <p:cNvCxnSpPr/>
          <p:nvPr userDrawn="1"/>
        </p:nvCxnSpPr>
        <p:spPr bwMode="auto">
          <a:xfrm>
            <a:off x="0" y="476672"/>
            <a:ext cx="91440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48" r:id="rId2"/>
    <p:sldLayoutId id="2147483747" r:id="rId3"/>
    <p:sldLayoutId id="2147483746" r:id="rId4"/>
    <p:sldLayoutId id="2147483745" r:id="rId5"/>
    <p:sldLayoutId id="2147483744" r:id="rId6"/>
    <p:sldLayoutId id="2147483743" r:id="rId7"/>
    <p:sldLayoutId id="2147483742" r:id="rId8"/>
    <p:sldLayoutId id="2147483741" r:id="rId9"/>
    <p:sldLayoutId id="2147483740" r:id="rId10"/>
    <p:sldLayoutId id="214748373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Calibri"/>
          <a:ea typeface="+mj-ea"/>
          <a:cs typeface="Calibri"/>
        </a:defRPr>
      </a:lvl1pPr>
      <a:lvl2pPr algn="l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HGPｺﾞｼｯｸM" pitchFamily="50" charset="-128"/>
          <a:ea typeface="HGPｺﾞｼｯｸM" pitchFamily="50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HGPｺﾞｼｯｸM" pitchFamily="50" charset="-128"/>
          <a:ea typeface="HGPｺﾞｼｯｸM" pitchFamily="50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HGPｺﾞｼｯｸM" pitchFamily="50" charset="-128"/>
          <a:ea typeface="HGPｺﾞｼｯｸM" pitchFamily="50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HGPｺﾞｼｯｸM" pitchFamily="50" charset="-128"/>
          <a:ea typeface="HGPｺﾞｼｯｸM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HGPｺﾞｼｯｸM" pitchFamily="50" charset="-128"/>
          <a:ea typeface="HGPｺﾞｼｯｸM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HGPｺﾞｼｯｸM" pitchFamily="50" charset="-128"/>
          <a:ea typeface="HGPｺﾞｼｯｸM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HGPｺﾞｼｯｸM" pitchFamily="50" charset="-128"/>
          <a:ea typeface="HGPｺﾞｼｯｸM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HGPｺﾞｼｯｸM" pitchFamily="50" charset="-128"/>
          <a:ea typeface="HGPｺﾞｼｯｸM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Calibri"/>
          <a:ea typeface="+mn-ea"/>
          <a:cs typeface="Calibri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400">
          <a:solidFill>
            <a:schemeClr val="tx1"/>
          </a:solidFill>
          <a:latin typeface="Calibri"/>
          <a:ea typeface="+mn-ea"/>
          <a:cs typeface="Calibri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Calibri"/>
          <a:ea typeface="+mn-ea"/>
          <a:cs typeface="Calibri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latin typeface="Calibri"/>
          <a:ea typeface="+mn-ea"/>
          <a:cs typeface="Calibri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>
          <a:solidFill>
            <a:schemeClr val="tx1"/>
          </a:solidFill>
          <a:latin typeface="Calibri"/>
          <a:ea typeface="+mn-ea"/>
          <a:cs typeface="Calibri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tags" Target="../tags/tag4.xml"/><Relationship Id="rId7" Type="http://schemas.openxmlformats.org/officeDocument/2006/relationships/slideLayout" Target="../slideLayouts/slideLayout2.xml"/><Relationship Id="rId12" Type="http://schemas.openxmlformats.org/officeDocument/2006/relationships/image" Target="../media/image14.pn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image" Target="../media/image13.png"/><Relationship Id="rId5" Type="http://schemas.openxmlformats.org/officeDocument/2006/relationships/tags" Target="../tags/tag6.xml"/><Relationship Id="rId10" Type="http://schemas.openxmlformats.org/officeDocument/2006/relationships/image" Target="../media/image12.png"/><Relationship Id="rId4" Type="http://schemas.openxmlformats.org/officeDocument/2006/relationships/tags" Target="../tags/tag5.xml"/><Relationship Id="rId9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16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11.xml"/><Relationship Id="rId7" Type="http://schemas.openxmlformats.org/officeDocument/2006/relationships/tags" Target="../tags/tag15.xml"/><Relationship Id="rId12" Type="http://schemas.openxmlformats.org/officeDocument/2006/relationships/tags" Target="../tags/tag20.xml"/><Relationship Id="rId2" Type="http://schemas.openxmlformats.org/officeDocument/2006/relationships/tags" Target="../tags/tag10.xml"/><Relationship Id="rId16" Type="http://schemas.openxmlformats.org/officeDocument/2006/relationships/image" Target="../media/image14.png"/><Relationship Id="rId1" Type="http://schemas.openxmlformats.org/officeDocument/2006/relationships/tags" Target="../tags/tag9.xml"/><Relationship Id="rId6" Type="http://schemas.openxmlformats.org/officeDocument/2006/relationships/tags" Target="../tags/tag14.xml"/><Relationship Id="rId11" Type="http://schemas.openxmlformats.org/officeDocument/2006/relationships/tags" Target="../tags/tag19.xml"/><Relationship Id="rId5" Type="http://schemas.openxmlformats.org/officeDocument/2006/relationships/tags" Target="../tags/tag13.xml"/><Relationship Id="rId15" Type="http://schemas.openxmlformats.org/officeDocument/2006/relationships/image" Target="../media/image13.png"/><Relationship Id="rId10" Type="http://schemas.openxmlformats.org/officeDocument/2006/relationships/tags" Target="../tags/tag18.xml"/><Relationship Id="rId4" Type="http://schemas.openxmlformats.org/officeDocument/2006/relationships/tags" Target="../tags/tag12.xml"/><Relationship Id="rId9" Type="http://schemas.openxmlformats.org/officeDocument/2006/relationships/tags" Target="../tags/tag17.xml"/><Relationship Id="rId1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tags" Target="../tags/tag23.xml"/><Relationship Id="rId7" Type="http://schemas.openxmlformats.org/officeDocument/2006/relationships/image" Target="../media/image17.jpeg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image" Target="../media/image16.jpe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4.xml"/><Relationship Id="rId9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6.xml"/><Relationship Id="rId1" Type="http://schemas.openxmlformats.org/officeDocument/2006/relationships/tags" Target="../tags/tag2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34.xml"/><Relationship Id="rId13" Type="http://schemas.openxmlformats.org/officeDocument/2006/relationships/tags" Target="../tags/tag39.xml"/><Relationship Id="rId3" Type="http://schemas.openxmlformats.org/officeDocument/2006/relationships/tags" Target="../tags/tag29.xml"/><Relationship Id="rId7" Type="http://schemas.openxmlformats.org/officeDocument/2006/relationships/tags" Target="../tags/tag33.xml"/><Relationship Id="rId12" Type="http://schemas.openxmlformats.org/officeDocument/2006/relationships/tags" Target="../tags/tag38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tags" Target="../tags/tag32.xml"/><Relationship Id="rId11" Type="http://schemas.openxmlformats.org/officeDocument/2006/relationships/tags" Target="../tags/tag37.xml"/><Relationship Id="rId5" Type="http://schemas.openxmlformats.org/officeDocument/2006/relationships/tags" Target="../tags/tag31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36.xml"/><Relationship Id="rId4" Type="http://schemas.openxmlformats.org/officeDocument/2006/relationships/tags" Target="../tags/tag30.xml"/><Relationship Id="rId9" Type="http://schemas.openxmlformats.org/officeDocument/2006/relationships/tags" Target="../tags/tag35.xml"/><Relationship Id="rId14" Type="http://schemas.openxmlformats.org/officeDocument/2006/relationships/tags" Target="../tags/tag4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b="0" dirty="0" smtClean="0"/>
              <a:t>「難民起業サポートファンド」</a:t>
            </a:r>
            <a:r>
              <a:rPr lang="en-US" altLang="ja-JP" b="0" dirty="0" smtClean="0"/>
              <a:t/>
            </a:r>
            <a:br>
              <a:rPr lang="en-US" altLang="ja-JP" b="0" dirty="0" smtClean="0"/>
            </a:br>
            <a:r>
              <a:rPr lang="ja-JP" altLang="en-US" sz="2400" b="0" dirty="0" smtClean="0"/>
              <a:t>難民の起業支援・就労支援としての</a:t>
            </a:r>
            <a:r>
              <a:rPr lang="en-US" altLang="ja-JP" sz="2400" b="0" dirty="0" smtClean="0"/>
              <a:t/>
            </a:r>
            <a:br>
              <a:rPr lang="en-US" altLang="ja-JP" sz="2400" b="0" dirty="0" smtClean="0"/>
            </a:br>
            <a:r>
              <a:rPr kumimoji="1" lang="ja-JP" altLang="en-US" sz="2400" b="0" dirty="0" smtClean="0"/>
              <a:t>マイクロファイナンス</a:t>
            </a:r>
            <a:r>
              <a:rPr lang="ja-JP" altLang="en-US" sz="2400" b="0" dirty="0" smtClean="0"/>
              <a:t>の試み</a:t>
            </a:r>
            <a:endParaRPr kumimoji="1" lang="ja-JP" altLang="en-US" sz="2400" b="0" dirty="0"/>
          </a:p>
        </p:txBody>
      </p:sp>
      <p:sp>
        <p:nvSpPr>
          <p:cNvPr id="6" name="サブタイトル 5"/>
          <p:cNvSpPr>
            <a:spLocks noGrp="1"/>
          </p:cNvSpPr>
          <p:nvPr>
            <p:ph type="subTitle" idx="1"/>
          </p:nvPr>
        </p:nvSpPr>
        <p:spPr>
          <a:xfrm>
            <a:off x="1403350" y="3645024"/>
            <a:ext cx="6400800" cy="864096"/>
          </a:xfrm>
        </p:spPr>
        <p:txBody>
          <a:bodyPr/>
          <a:lstStyle/>
          <a:p>
            <a:r>
              <a:rPr kumimoji="1" lang="ja-JP" altLang="en-US" sz="2400" b="0" dirty="0">
                <a:latin typeface="Calibri"/>
                <a:ea typeface="+mj-ea"/>
                <a:cs typeface="Calibri"/>
              </a:rPr>
              <a:t>日本発の社会貢献ファンドレイジング</a:t>
            </a:r>
            <a:r>
              <a:rPr kumimoji="1" lang="ja-JP" altLang="en-US" sz="2400" b="0" dirty="0" smtClean="0">
                <a:latin typeface="Calibri"/>
                <a:ea typeface="+mj-ea"/>
                <a:cs typeface="Calibri"/>
              </a:rPr>
              <a:t>研究会</a:t>
            </a:r>
            <a:endParaRPr kumimoji="1" lang="en-US" altLang="ja-JP" sz="2400" b="0" dirty="0" smtClean="0">
              <a:latin typeface="Calibri"/>
              <a:ea typeface="+mj-ea"/>
              <a:cs typeface="Calibri"/>
            </a:endParaRPr>
          </a:p>
          <a:p>
            <a:r>
              <a:rPr kumimoji="1" lang="en-US" altLang="ja-JP" sz="2400" b="0" dirty="0" smtClean="0">
                <a:latin typeface="Calibri"/>
                <a:ea typeface="+mj-ea"/>
                <a:cs typeface="Calibri"/>
              </a:rPr>
              <a:t>10.01.2011</a:t>
            </a:r>
            <a:endParaRPr kumimoji="1" lang="ja-JP" altLang="en-US" sz="2400" b="0" dirty="0">
              <a:latin typeface="Calibri"/>
              <a:ea typeface="+mj-ea"/>
              <a:cs typeface="Calibri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294967295"/>
          </p:nvPr>
        </p:nvSpPr>
        <p:spPr>
          <a:xfrm>
            <a:off x="8675688" y="6637338"/>
            <a:ext cx="468312" cy="247650"/>
          </a:xfrm>
        </p:spPr>
        <p:txBody>
          <a:bodyPr/>
          <a:lstStyle/>
          <a:p>
            <a:pPr>
              <a:defRPr/>
            </a:pPr>
            <a:fld id="{8D820D0E-A96B-42FD-97FF-974F0E142055}" type="slidenum">
              <a:rPr lang="en-US" altLang="ja-JP" smtClean="0"/>
              <a:pPr>
                <a:defRPr/>
              </a:pPr>
              <a:t>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xmlns="" val="20271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基盤構築・トライアル開始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412775"/>
            <a:ext cx="7283152" cy="4968553"/>
          </a:xfrm>
        </p:spPr>
        <p:txBody>
          <a:bodyPr/>
          <a:lstStyle/>
          <a:p>
            <a:pPr marL="266700" indent="-266700"/>
            <a:r>
              <a:rPr lang="en-US" altLang="ja-JP" sz="2000" dirty="0" smtClean="0"/>
              <a:t>2010</a:t>
            </a:r>
            <a:r>
              <a:rPr lang="ja-JP" altLang="en-US" sz="2000" dirty="0" smtClean="0"/>
              <a:t>年、難民支援協会とは別法人を設置することを判断</a:t>
            </a:r>
            <a:endParaRPr lang="en-US" altLang="ja-JP" sz="2000" dirty="0" smtClean="0"/>
          </a:p>
          <a:p>
            <a:pPr lvl="1"/>
            <a:r>
              <a:rPr lang="ja-JP" altLang="en-US" sz="1600" dirty="0" smtClean="0"/>
              <a:t>寄付税制上の認定への影響が不明</a:t>
            </a:r>
            <a:endParaRPr lang="en-US" altLang="ja-JP" sz="1600" dirty="0" smtClean="0"/>
          </a:p>
          <a:p>
            <a:pPr lvl="1"/>
            <a:r>
              <a:rPr lang="ja-JP" altLang="en-US" sz="1600" dirty="0" smtClean="0"/>
              <a:t>リスク遮断が必要</a:t>
            </a:r>
            <a:endParaRPr lang="en-US" altLang="ja-JP" sz="1600" dirty="0"/>
          </a:p>
          <a:p>
            <a:pPr lvl="1">
              <a:buFont typeface="Wingdings" charset="0"/>
              <a:buChar char="à"/>
            </a:pPr>
            <a:r>
              <a:rPr lang="ja-JP" altLang="en-US" sz="1600" dirty="0" smtClean="0"/>
              <a:t>公益社団法人として事業を進めることを判断（詳細後述）</a:t>
            </a:r>
            <a:endParaRPr lang="en-US" altLang="ja-JP" sz="1600" dirty="0" smtClean="0"/>
          </a:p>
          <a:p>
            <a:pPr lvl="1">
              <a:buFont typeface="Wingdings" charset="0"/>
              <a:buChar char="à"/>
            </a:pPr>
            <a:endParaRPr lang="en-US" altLang="ja-JP" sz="1600" dirty="0" smtClean="0"/>
          </a:p>
          <a:p>
            <a:pPr lvl="1">
              <a:buFont typeface="Wingdings" charset="0"/>
              <a:buChar char="à"/>
            </a:pPr>
            <a:endParaRPr lang="en-US" altLang="ja-JP" sz="1600" dirty="0" smtClean="0"/>
          </a:p>
          <a:p>
            <a:pPr marL="266700" indent="-266700"/>
            <a:r>
              <a:rPr kumimoji="1" lang="ja-JP" altLang="en-US" sz="2000" dirty="0" smtClean="0"/>
              <a:t>他団体（</a:t>
            </a:r>
            <a:r>
              <a:rPr kumimoji="1" lang="en-US" altLang="ja-JP" sz="2000" dirty="0" smtClean="0"/>
              <a:t>Social Venture Partners </a:t>
            </a:r>
            <a:r>
              <a:rPr kumimoji="1" lang="ja-JP" altLang="en-US" sz="2000" dirty="0" smtClean="0"/>
              <a:t>東京）の支援も得て、組織設計</a:t>
            </a:r>
          </a:p>
          <a:p>
            <a:pPr lvl="1"/>
            <a:r>
              <a:rPr kumimoji="1" lang="ja-JP" altLang="en-US" sz="1600" dirty="0" smtClean="0"/>
              <a:t>理事会</a:t>
            </a:r>
            <a:endParaRPr kumimoji="1" lang="en-US" altLang="ja-JP" sz="1600" dirty="0" smtClean="0"/>
          </a:p>
          <a:p>
            <a:pPr lvl="1"/>
            <a:r>
              <a:rPr kumimoji="1" lang="ja-JP" altLang="en-US" sz="1600" dirty="0" smtClean="0"/>
              <a:t>経営支援委員会</a:t>
            </a:r>
            <a:endParaRPr kumimoji="1" lang="en-US" altLang="ja-JP" sz="1600" dirty="0" smtClean="0"/>
          </a:p>
          <a:p>
            <a:pPr lvl="1"/>
            <a:r>
              <a:rPr lang="ja-JP" altLang="en-US" sz="1600" dirty="0"/>
              <a:t>融資審査</a:t>
            </a:r>
            <a:r>
              <a:rPr lang="ja-JP" altLang="en-US" sz="1600" dirty="0" smtClean="0"/>
              <a:t>委員会</a:t>
            </a:r>
            <a:endParaRPr lang="en-US" altLang="ja-JP" sz="1600" dirty="0" smtClean="0"/>
          </a:p>
          <a:p>
            <a:pPr lvl="1"/>
            <a:r>
              <a:rPr kumimoji="1" lang="ja-JP" altLang="en-US" sz="1600" dirty="0" smtClean="0"/>
              <a:t>広報・資金調達委員会</a:t>
            </a:r>
            <a:endParaRPr kumimoji="1" lang="en-US" altLang="ja-JP" sz="1600" dirty="0" smtClean="0"/>
          </a:p>
          <a:p>
            <a:pPr lvl="1"/>
            <a:endParaRPr kumimoji="1" lang="en-US" altLang="ja-JP" sz="1600" dirty="0" smtClean="0"/>
          </a:p>
          <a:p>
            <a:pPr lvl="1"/>
            <a:endParaRPr kumimoji="1" lang="en-US" altLang="ja-JP" sz="1600" dirty="0" smtClean="0"/>
          </a:p>
          <a:p>
            <a:pPr marL="266700" indent="-266700"/>
            <a:r>
              <a:rPr kumimoji="1" lang="ja-JP" altLang="en-US" sz="2000" dirty="0" smtClean="0"/>
              <a:t>経営支援トライアルを開始</a:t>
            </a:r>
            <a:endParaRPr kumimoji="1" lang="en-US" altLang="ja-JP" sz="2000" dirty="0" smtClean="0"/>
          </a:p>
          <a:p>
            <a:pPr lvl="1"/>
            <a:r>
              <a:rPr lang="ja-JP" altLang="en-US" sz="1600" dirty="0" smtClean="0"/>
              <a:t>公益社団としての認定前は、融資はできないが経営支援は可能</a:t>
            </a:r>
            <a:endParaRPr lang="en-US" altLang="ja-JP" sz="1600" dirty="0"/>
          </a:p>
          <a:p>
            <a:pPr lvl="1"/>
            <a:r>
              <a:rPr lang="ja-JP" altLang="en-US" sz="1600" dirty="0" smtClean="0"/>
              <a:t>一つの事業を選定し、トライアルを実施（詳細後述）</a:t>
            </a:r>
            <a:endParaRPr lang="en-US" altLang="ja-JP" sz="1600" dirty="0" smtClean="0"/>
          </a:p>
          <a:p>
            <a:pPr lvl="1"/>
            <a:endParaRPr kumimoji="1" lang="en-US" altLang="ja-JP" sz="16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820D0E-A96B-42FD-97FF-974F0E142055}" type="slidenum">
              <a:rPr lang="en-US" altLang="ja-JP" smtClean="0"/>
              <a:pPr>
                <a:defRPr/>
              </a:pPr>
              <a:t>10</a:t>
            </a:fld>
            <a:endParaRPr lang="en-US" altLang="ja-JP"/>
          </a:p>
        </p:txBody>
      </p:sp>
      <p:sp>
        <p:nvSpPr>
          <p:cNvPr id="5" name="二等辺三角形 4"/>
          <p:cNvSpPr/>
          <p:nvPr/>
        </p:nvSpPr>
        <p:spPr bwMode="auto">
          <a:xfrm rot="10800000">
            <a:off x="2712713" y="2843413"/>
            <a:ext cx="2772127" cy="297554"/>
          </a:xfrm>
          <a:prstGeom prst="triangle">
            <a:avLst/>
          </a:prstGeom>
          <a:gradFill flip="none" rotWithShape="1">
            <a:gsLst>
              <a:gs pos="100000">
                <a:schemeClr val="accent1"/>
              </a:gs>
              <a:gs pos="0">
                <a:srgbClr val="FFFFFF"/>
              </a:gs>
              <a:gs pos="12000">
                <a:schemeClr val="accent1"/>
              </a:gs>
            </a:gsLst>
            <a:lin ang="16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+mn-ea"/>
              <a:cs typeface="Calibri"/>
            </a:endParaRPr>
          </a:p>
        </p:txBody>
      </p:sp>
      <p:sp>
        <p:nvSpPr>
          <p:cNvPr id="6" name="二等辺三角形 5"/>
          <p:cNvSpPr/>
          <p:nvPr/>
        </p:nvSpPr>
        <p:spPr bwMode="auto">
          <a:xfrm rot="10800000">
            <a:off x="2712713" y="4941168"/>
            <a:ext cx="2772127" cy="297554"/>
          </a:xfrm>
          <a:prstGeom prst="triangle">
            <a:avLst/>
          </a:prstGeom>
          <a:gradFill flip="none" rotWithShape="1">
            <a:gsLst>
              <a:gs pos="100000">
                <a:schemeClr val="accent1"/>
              </a:gs>
              <a:gs pos="0">
                <a:srgbClr val="FFFFFF"/>
              </a:gs>
              <a:gs pos="12000">
                <a:schemeClr val="accent1"/>
              </a:gs>
            </a:gsLst>
            <a:lin ang="16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+mn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619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 bwMode="auto">
          <a:xfrm>
            <a:off x="2915816" y="2708921"/>
            <a:ext cx="5904656" cy="12241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rgbClr val="FFFFFF"/>
              </a:gs>
              <a:gs pos="95000">
                <a:schemeClr val="accent1">
                  <a:lumMod val="60000"/>
                  <a:lumOff val="40000"/>
                </a:schemeClr>
              </a:gs>
            </a:gsLst>
            <a:path path="rect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idx="1"/>
          </p:nvPr>
        </p:nvSpPr>
        <p:spPr>
          <a:xfrm>
            <a:off x="3059832" y="1124744"/>
            <a:ext cx="5626968" cy="4713387"/>
          </a:xfrm>
        </p:spPr>
        <p:txBody>
          <a:bodyPr/>
          <a:lstStyle/>
          <a:p>
            <a:pPr marL="357188" indent="-357188">
              <a:buFont typeface="+mj-lt"/>
              <a:buAutoNum type="romanUcPeriod"/>
            </a:pPr>
            <a:r>
              <a:rPr lang="ja-JP" altLang="en-US" sz="2400" dirty="0"/>
              <a:t>事業の背景</a:t>
            </a:r>
            <a:endParaRPr lang="en-US" altLang="ja-JP" sz="2400" dirty="0"/>
          </a:p>
          <a:p>
            <a:pPr lvl="1"/>
            <a:endParaRPr lang="en-US" altLang="ja-JP" sz="2000" dirty="0"/>
          </a:p>
          <a:p>
            <a:pPr marL="357188" indent="-357188">
              <a:buFont typeface="+mj-lt"/>
              <a:buAutoNum type="romanUcPeriod"/>
            </a:pPr>
            <a:r>
              <a:rPr lang="ja-JP" altLang="en-US" sz="2400" dirty="0"/>
              <a:t>これまでの経緯</a:t>
            </a:r>
            <a:endParaRPr lang="en-US" altLang="ja-JP" sz="2400" dirty="0"/>
          </a:p>
          <a:p>
            <a:pPr lvl="1"/>
            <a:endParaRPr lang="en-US" altLang="ja-JP" sz="2000" dirty="0" smtClean="0"/>
          </a:p>
          <a:p>
            <a:pPr marL="357188" indent="-357188">
              <a:buFont typeface="+mj-lt"/>
              <a:buAutoNum type="romanUcPeriod"/>
            </a:pPr>
            <a:r>
              <a:rPr lang="ja-JP" altLang="en-US" sz="2400" dirty="0" smtClean="0"/>
              <a:t>設立</a:t>
            </a:r>
            <a:r>
              <a:rPr lang="ja-JP" altLang="en-US" sz="2400" dirty="0"/>
              <a:t>にあたっての論点</a:t>
            </a:r>
            <a:endParaRPr lang="en-US" altLang="ja-JP" sz="2400" dirty="0"/>
          </a:p>
          <a:p>
            <a:pPr lvl="1"/>
            <a:r>
              <a:rPr lang="ja-JP" altLang="en-US" sz="2000" dirty="0" smtClean="0"/>
              <a:t>事業ストラクチャ</a:t>
            </a:r>
            <a:endParaRPr lang="en-US" altLang="ja-JP" sz="2000" dirty="0"/>
          </a:p>
          <a:p>
            <a:pPr lvl="1"/>
            <a:r>
              <a:rPr lang="ja-JP" altLang="en-US" sz="2000" dirty="0"/>
              <a:t>「</a:t>
            </a:r>
            <a:r>
              <a:rPr lang="ja-JP" altLang="en-US" sz="2000" dirty="0" smtClean="0"/>
              <a:t>無担保事業性融資</a:t>
            </a:r>
            <a:r>
              <a:rPr lang="ja-JP" altLang="en-US" sz="2000" dirty="0"/>
              <a:t>」のリスクへの手当</a:t>
            </a:r>
            <a:endParaRPr lang="en-US" altLang="ja-JP" sz="2000" dirty="0"/>
          </a:p>
          <a:p>
            <a:pPr marL="457200" lvl="1" indent="0">
              <a:buNone/>
            </a:pPr>
            <a:endParaRPr lang="en-US" altLang="ja-JP" sz="2000" dirty="0" smtClean="0"/>
          </a:p>
          <a:p>
            <a:pPr marL="357188" indent="-357188">
              <a:buFont typeface="+mj-lt"/>
              <a:buAutoNum type="romanUcPeriod"/>
            </a:pPr>
            <a:r>
              <a:rPr lang="ja-JP" altLang="en-US" sz="2400" dirty="0" smtClean="0"/>
              <a:t>今後</a:t>
            </a:r>
            <a:r>
              <a:rPr lang="ja-JP" altLang="en-US" sz="2400" dirty="0"/>
              <a:t>の</a:t>
            </a:r>
            <a:r>
              <a:rPr lang="ja-JP" altLang="en-US" sz="2400" dirty="0" smtClean="0"/>
              <a:t>活動</a:t>
            </a:r>
            <a:endParaRPr lang="en-US" altLang="ja-JP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2CD99B-FD80-4BD8-BF89-977E50B605E2}" type="slidenum">
              <a:rPr lang="en-US" altLang="ja-JP" smtClean="0"/>
              <a:pPr>
                <a:defRPr/>
              </a:pPr>
              <a:t>11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xmlns="" val="105336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論点</a:t>
            </a:r>
            <a:r>
              <a:rPr lang="en-US" altLang="ja-JP" dirty="0" smtClean="0"/>
              <a:t>1. </a:t>
            </a:r>
            <a:r>
              <a:rPr kumimoji="1" lang="ja-JP" altLang="en-US" dirty="0" smtClean="0"/>
              <a:t>事業ストラクチャ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2CD99B-FD80-4BD8-BF89-977E50B605E2}" type="slidenum">
              <a:rPr lang="en-US" altLang="ja-JP" smtClean="0"/>
              <a:pPr>
                <a:defRPr/>
              </a:pPr>
              <a:t>12</a:t>
            </a:fld>
            <a:endParaRPr lang="en-US" altLang="ja-JP"/>
          </a:p>
        </p:txBody>
      </p:sp>
      <p:grpSp>
        <p:nvGrpSpPr>
          <p:cNvPr id="27" name="グループ化 26"/>
          <p:cNvGrpSpPr/>
          <p:nvPr/>
        </p:nvGrpSpPr>
        <p:grpSpPr>
          <a:xfrm>
            <a:off x="850513" y="2880837"/>
            <a:ext cx="1641509" cy="667891"/>
            <a:chOff x="899592" y="3528809"/>
            <a:chExt cx="1042248" cy="424066"/>
          </a:xfrm>
        </p:grpSpPr>
        <p:pic>
          <p:nvPicPr>
            <p:cNvPr id="13" name="Picture 40"/>
            <p:cNvPicPr>
              <a:picLocks noChangeAspect="1" noChangeArrowheads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12445" t="5868" r="12445"/>
            <a:stretch/>
          </p:blipFill>
          <p:spPr bwMode="auto">
            <a:xfrm>
              <a:off x="899592" y="3528809"/>
              <a:ext cx="341104" cy="4240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40"/>
            <p:cNvPicPr>
              <a:picLocks noChangeAspect="1" noChangeArrowheads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12445" t="5868" r="12445"/>
            <a:stretch/>
          </p:blipFill>
          <p:spPr bwMode="auto">
            <a:xfrm>
              <a:off x="1250164" y="3528809"/>
              <a:ext cx="341104" cy="4240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40"/>
            <p:cNvPicPr>
              <a:picLocks noChangeAspect="1" noChangeArrowheads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12445" t="5868" r="12445"/>
            <a:stretch/>
          </p:blipFill>
          <p:spPr bwMode="auto">
            <a:xfrm>
              <a:off x="1600736" y="3528809"/>
              <a:ext cx="341104" cy="4240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9" name="Picture 6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18866" y="2750216"/>
            <a:ext cx="1052513" cy="79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8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223" t="4415" r="12223" b="4415"/>
          <a:stretch/>
        </p:blipFill>
        <p:spPr bwMode="auto">
          <a:xfrm>
            <a:off x="7445746" y="2974914"/>
            <a:ext cx="317536" cy="573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7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66059" y="3024853"/>
            <a:ext cx="765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18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66185" y="3024853"/>
            <a:ext cx="604051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正方形/長方形 27"/>
          <p:cNvSpPr/>
          <p:nvPr/>
        </p:nvSpPr>
        <p:spPr>
          <a:xfrm>
            <a:off x="539552" y="3604954"/>
            <a:ext cx="228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lvl="2" algn="ctr">
              <a:spcBef>
                <a:spcPct val="20000"/>
              </a:spcBef>
            </a:pPr>
            <a:r>
              <a:rPr lang="ja-JP" altLang="en-US" sz="2000" b="0" kern="0" dirty="0" smtClean="0">
                <a:solidFill>
                  <a:srgbClr val="000000"/>
                </a:solidFill>
                <a:latin typeface="Calibri"/>
                <a:ea typeface="ＭＳ Ｐゴシック"/>
              </a:rPr>
              <a:t>（支援先）</a:t>
            </a:r>
            <a:endParaRPr lang="ja-JP" altLang="en-US" sz="2000" b="0" kern="0" dirty="0">
              <a:solidFill>
                <a:srgbClr val="000000"/>
              </a:solidFill>
              <a:latin typeface="Calibri"/>
              <a:ea typeface="ＭＳ Ｐゴシック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3402122" y="3604954"/>
            <a:ext cx="228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lvl="2" algn="ctr">
              <a:spcBef>
                <a:spcPct val="20000"/>
              </a:spcBef>
            </a:pPr>
            <a:r>
              <a:rPr lang="en-US" altLang="ja-JP" sz="2000" b="0" kern="0" dirty="0" smtClean="0">
                <a:solidFill>
                  <a:srgbClr val="000000"/>
                </a:solidFill>
                <a:latin typeface="Calibri"/>
                <a:ea typeface="ＭＳ Ｐゴシック"/>
              </a:rPr>
              <a:t>MFI</a:t>
            </a:r>
            <a:r>
              <a:rPr lang="ja-JP" altLang="en-US" sz="2000" b="0" kern="0" dirty="0" smtClean="0">
                <a:solidFill>
                  <a:srgbClr val="000000"/>
                </a:solidFill>
                <a:latin typeface="Calibri"/>
                <a:ea typeface="ＭＳ Ｐゴシック"/>
              </a:rPr>
              <a:t>の器</a:t>
            </a:r>
            <a:endParaRPr lang="ja-JP" altLang="en-US" sz="2000" b="0" kern="0" dirty="0">
              <a:solidFill>
                <a:srgbClr val="000000"/>
              </a:solidFill>
              <a:latin typeface="Calibri"/>
              <a:ea typeface="ＭＳ Ｐゴシック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6348471" y="3604954"/>
            <a:ext cx="228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lvl="2" algn="ctr">
              <a:spcBef>
                <a:spcPct val="20000"/>
              </a:spcBef>
            </a:pPr>
            <a:r>
              <a:rPr lang="ja-JP" altLang="en-US" sz="2000" b="0" kern="0" dirty="0" smtClean="0">
                <a:solidFill>
                  <a:srgbClr val="000000"/>
                </a:solidFill>
                <a:latin typeface="Calibri"/>
                <a:ea typeface="ＭＳ Ｐゴシック"/>
              </a:rPr>
              <a:t>支援者との関係</a:t>
            </a:r>
            <a:endParaRPr lang="ja-JP" altLang="en-US" sz="2000" b="0" kern="0" dirty="0">
              <a:solidFill>
                <a:srgbClr val="000000"/>
              </a:solidFill>
              <a:latin typeface="Calibri"/>
              <a:ea typeface="ＭＳ Ｐゴシック"/>
            </a:endParaRPr>
          </a:p>
        </p:txBody>
      </p:sp>
      <p:sp>
        <p:nvSpPr>
          <p:cNvPr id="32" name="Line 53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2794730" y="3168869"/>
            <a:ext cx="935037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arrow" w="med" len="med"/>
          </a:ln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3600" b="1">
              <a:solidFill>
                <a:srgbClr val="000000"/>
              </a:solidFill>
              <a:latin typeface="Arial" pitchFamily="34" charset="0"/>
              <a:ea typeface="HGPｺﾞｼｯｸM"/>
              <a:cs typeface="Arial" pitchFamily="34" charset="0"/>
            </a:endParaRPr>
          </a:p>
        </p:txBody>
      </p:sp>
      <p:sp>
        <p:nvSpPr>
          <p:cNvPr id="33" name="Line 53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 flipH="1">
            <a:off x="2794730" y="3456901"/>
            <a:ext cx="935037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arrow" w="med" len="med"/>
          </a:ln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3600" b="1">
              <a:solidFill>
                <a:srgbClr val="000000"/>
              </a:solidFill>
              <a:latin typeface="Arial" pitchFamily="34" charset="0"/>
              <a:ea typeface="HGPｺﾞｼｯｸM"/>
              <a:cs typeface="Arial" pitchFamily="34" charset="0"/>
            </a:endParaRPr>
          </a:p>
        </p:txBody>
      </p:sp>
      <p:sp>
        <p:nvSpPr>
          <p:cNvPr id="34" name="Line 53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>
            <a:off x="5388085" y="3168869"/>
            <a:ext cx="935037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arrow" w="med" len="med"/>
          </a:ln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3600" b="1">
              <a:solidFill>
                <a:srgbClr val="000000"/>
              </a:solidFill>
              <a:latin typeface="Arial" pitchFamily="34" charset="0"/>
              <a:ea typeface="HGPｺﾞｼｯｸM"/>
              <a:cs typeface="Arial" pitchFamily="34" charset="0"/>
            </a:endParaRPr>
          </a:p>
        </p:txBody>
      </p:sp>
      <p:sp>
        <p:nvSpPr>
          <p:cNvPr id="35" name="Line 53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 flipH="1">
            <a:off x="5388085" y="3456901"/>
            <a:ext cx="935037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arrow" w="med" len="med"/>
          </a:ln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3600" b="1">
              <a:solidFill>
                <a:srgbClr val="000000"/>
              </a:solidFill>
              <a:latin typeface="Arial" pitchFamily="34" charset="0"/>
              <a:ea typeface="HGPｺﾞｼｯｸM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404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吹き出し 3"/>
          <p:cNvSpPr/>
          <p:nvPr/>
        </p:nvSpPr>
        <p:spPr bwMode="auto">
          <a:xfrm>
            <a:off x="5652120" y="5877272"/>
            <a:ext cx="3240360" cy="720080"/>
          </a:xfrm>
          <a:prstGeom prst="wedgeRectCallout">
            <a:avLst>
              <a:gd name="adj1" fmla="val -22208"/>
              <a:gd name="adj2" fmla="val -73639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600"/>
              </a:spcBef>
            </a:pPr>
            <a:r>
              <a:rPr lang="ja-JP" altLang="en-US" sz="1400" b="0" dirty="0">
                <a:latin typeface="Calibri"/>
                <a:ea typeface="+mn-ea"/>
                <a:cs typeface="Calibri"/>
              </a:rPr>
              <a:t>非営利金融の金利の低さ（貸金業法の規定では最高</a:t>
            </a:r>
            <a:r>
              <a:rPr lang="en-US" altLang="ja-JP" sz="1400" b="0" dirty="0">
                <a:latin typeface="Calibri"/>
                <a:ea typeface="+mn-ea"/>
                <a:cs typeface="Calibri"/>
              </a:rPr>
              <a:t>7.5%</a:t>
            </a:r>
            <a:r>
              <a:rPr lang="ja-JP" altLang="en-US" sz="1400" b="0" dirty="0">
                <a:latin typeface="Calibri"/>
                <a:ea typeface="+mn-ea"/>
                <a:cs typeface="Calibri"/>
              </a:rPr>
              <a:t>）、当初案件の規模などから、寄付獲得が必須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kumimoji="1" lang="ja-JP" altLang="en-US" dirty="0" smtClean="0"/>
              <a:t>　　　</a:t>
            </a:r>
            <a:r>
              <a:rPr kumimoji="1" lang="en-US" altLang="ja-JP" dirty="0" smtClean="0"/>
              <a:t>MFI</a:t>
            </a:r>
            <a:r>
              <a:rPr lang="ja-JP" altLang="en-US" dirty="0" smtClean="0"/>
              <a:t>にはどのような器が適切か？</a:t>
            </a:r>
            <a:endParaRPr kumimoji="1" lang="ja-JP" altLang="en-US" dirty="0"/>
          </a:p>
        </p:txBody>
      </p:sp>
      <p:pic>
        <p:nvPicPr>
          <p:cNvPr id="5" name="Picture 6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8802"/>
          <a:stretch/>
        </p:blipFill>
        <p:spPr bwMode="auto">
          <a:xfrm>
            <a:off x="498367" y="668313"/>
            <a:ext cx="689257" cy="424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1" name="図形グループ 60"/>
          <p:cNvGrpSpPr/>
          <p:nvPr/>
        </p:nvGrpSpPr>
        <p:grpSpPr>
          <a:xfrm>
            <a:off x="2843809" y="1268760"/>
            <a:ext cx="2376264" cy="432048"/>
            <a:chOff x="2843809" y="1268760"/>
            <a:chExt cx="2376264" cy="432048"/>
          </a:xfrm>
        </p:grpSpPr>
        <p:cxnSp>
          <p:nvCxnSpPr>
            <p:cNvPr id="13" name="直線コネクタ 12"/>
            <p:cNvCxnSpPr/>
            <p:nvPr/>
          </p:nvCxnSpPr>
          <p:spPr bwMode="auto">
            <a:xfrm>
              <a:off x="2843810" y="1700808"/>
              <a:ext cx="2376263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5" name="テキスト ボックス 14"/>
            <p:cNvSpPr txBox="1"/>
            <p:nvPr/>
          </p:nvSpPr>
          <p:spPr>
            <a:xfrm>
              <a:off x="2843809" y="1268760"/>
              <a:ext cx="2376263" cy="380480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kumimoji="1" lang="ja-JP" altLang="en-US" sz="2000" dirty="0" smtClean="0">
                  <a:latin typeface="Calibri"/>
                  <a:ea typeface="+mn-ea"/>
                  <a:cs typeface="Calibri"/>
                </a:rPr>
                <a:t>貸金業法上の扱い</a:t>
              </a:r>
              <a:endParaRPr kumimoji="1" lang="en-US" altLang="ja-JP" sz="2000" dirty="0" smtClean="0">
                <a:latin typeface="Calibri"/>
                <a:ea typeface="+mn-ea"/>
                <a:cs typeface="Calibri"/>
              </a:endParaRPr>
            </a:p>
          </p:txBody>
        </p:sp>
      </p:grpSp>
      <p:grpSp>
        <p:nvGrpSpPr>
          <p:cNvPr id="32" name="図形グループ 31"/>
          <p:cNvGrpSpPr/>
          <p:nvPr/>
        </p:nvGrpSpPr>
        <p:grpSpPr>
          <a:xfrm>
            <a:off x="498367" y="1924199"/>
            <a:ext cx="2201425" cy="3774509"/>
            <a:chOff x="498367" y="1844824"/>
            <a:chExt cx="2201425" cy="4392541"/>
          </a:xfrm>
        </p:grpSpPr>
        <p:sp>
          <p:nvSpPr>
            <p:cNvPr id="7" name="正方形/長方形 6"/>
            <p:cNvSpPr/>
            <p:nvPr/>
          </p:nvSpPr>
          <p:spPr bwMode="auto">
            <a:xfrm>
              <a:off x="498367" y="1844824"/>
              <a:ext cx="2200447" cy="788342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t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/>
                  <a:ea typeface="+mn-ea"/>
                  <a:cs typeface="Calibri"/>
                </a:rPr>
                <a:t>株式会社・</a:t>
              </a:r>
              <a:r>
                <a:rPr kumimoji="1" lang="en-US" altLang="ja-JP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/>
                  <a:ea typeface="+mn-ea"/>
                  <a:cs typeface="Calibri"/>
                </a:rPr>
                <a:t/>
              </a:r>
              <a:br>
                <a:rPr kumimoji="1" lang="en-US" altLang="ja-JP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/>
                  <a:ea typeface="+mn-ea"/>
                  <a:cs typeface="Calibri"/>
                </a:rPr>
              </a:br>
              <a:r>
                <a:rPr kumimoji="1" lang="ja-JP" alt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/>
                  <a:ea typeface="+mn-ea"/>
                  <a:cs typeface="Calibri"/>
                </a:rPr>
                <a:t>合同会社</a:t>
              </a:r>
            </a:p>
          </p:txBody>
        </p:sp>
        <p:sp>
          <p:nvSpPr>
            <p:cNvPr id="8" name="正方形/長方形 7"/>
            <p:cNvSpPr/>
            <p:nvPr/>
          </p:nvSpPr>
          <p:spPr bwMode="auto">
            <a:xfrm>
              <a:off x="499345" y="2747434"/>
              <a:ext cx="2200447" cy="788342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t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/>
                  <a:ea typeface="+mn-ea"/>
                  <a:cs typeface="Calibri"/>
                </a:rPr>
                <a:t>投資事業有限</a:t>
              </a:r>
              <a:r>
                <a:rPr kumimoji="1" lang="en-US" altLang="ja-JP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/>
                  <a:ea typeface="+mn-ea"/>
                  <a:cs typeface="Calibri"/>
                </a:rPr>
                <a:t/>
              </a:r>
              <a:br>
                <a:rPr kumimoji="1" lang="en-US" altLang="ja-JP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/>
                  <a:ea typeface="+mn-ea"/>
                  <a:cs typeface="Calibri"/>
                </a:rPr>
              </a:br>
              <a:r>
                <a:rPr kumimoji="1" lang="ja-JP" alt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/>
                  <a:ea typeface="+mn-ea"/>
                  <a:cs typeface="Calibri"/>
                </a:rPr>
                <a:t>責任組合</a:t>
              </a:r>
            </a:p>
          </p:txBody>
        </p:sp>
        <p:sp>
          <p:nvSpPr>
            <p:cNvPr id="9" name="正方形/長方形 8"/>
            <p:cNvSpPr/>
            <p:nvPr/>
          </p:nvSpPr>
          <p:spPr bwMode="auto">
            <a:xfrm>
              <a:off x="499345" y="3642037"/>
              <a:ext cx="2200447" cy="788342"/>
            </a:xfrm>
            <a:prstGeom prst="rect">
              <a:avLst/>
            </a:prstGeom>
            <a:noFill/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t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/>
                  <a:ea typeface="+mn-ea"/>
                  <a:cs typeface="Calibri"/>
                </a:rPr>
                <a:t>任意組合</a:t>
              </a:r>
            </a:p>
          </p:txBody>
        </p:sp>
        <p:sp>
          <p:nvSpPr>
            <p:cNvPr id="10" name="正方形/長方形 9"/>
            <p:cNvSpPr/>
            <p:nvPr/>
          </p:nvSpPr>
          <p:spPr bwMode="auto">
            <a:xfrm>
              <a:off x="499345" y="4550177"/>
              <a:ext cx="2200447" cy="788342"/>
            </a:xfrm>
            <a:prstGeom prst="rect">
              <a:avLst/>
            </a:prstGeom>
            <a:noFill/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fontAlgn="t"/>
              <a:r>
                <a:rPr lang="en-US" altLang="ja-JP" sz="2000" dirty="0">
                  <a:latin typeface="Calibri"/>
                  <a:ea typeface="+mn-ea"/>
                  <a:cs typeface="Calibri"/>
                </a:rPr>
                <a:t>NPO</a:t>
              </a:r>
              <a:r>
                <a:rPr lang="ja-JP" altLang="en-US" sz="2000" dirty="0">
                  <a:latin typeface="Calibri"/>
                  <a:ea typeface="+mn-ea"/>
                  <a:cs typeface="Calibri"/>
                </a:rPr>
                <a:t>法人・</a:t>
              </a:r>
              <a:r>
                <a:rPr lang="en-US" altLang="ja-JP" sz="2000" dirty="0">
                  <a:latin typeface="Calibri"/>
                  <a:ea typeface="+mn-ea"/>
                  <a:cs typeface="Calibri"/>
                </a:rPr>
                <a:t/>
              </a:r>
              <a:br>
                <a:rPr lang="en-US" altLang="ja-JP" sz="2000" dirty="0">
                  <a:latin typeface="Calibri"/>
                  <a:ea typeface="+mn-ea"/>
                  <a:cs typeface="Calibri"/>
                </a:rPr>
              </a:br>
              <a:r>
                <a:rPr lang="ja-JP" altLang="en-US" sz="2000" dirty="0">
                  <a:latin typeface="Calibri"/>
                  <a:ea typeface="+mn-ea"/>
                  <a:cs typeface="Calibri"/>
                </a:rPr>
                <a:t>一般社団法人</a:t>
              </a:r>
            </a:p>
          </p:txBody>
        </p:sp>
        <p:sp>
          <p:nvSpPr>
            <p:cNvPr id="11" name="正方形/長方形 10"/>
            <p:cNvSpPr/>
            <p:nvPr/>
          </p:nvSpPr>
          <p:spPr bwMode="auto">
            <a:xfrm>
              <a:off x="499345" y="5449023"/>
              <a:ext cx="2200447" cy="788342"/>
            </a:xfrm>
            <a:prstGeom prst="rect">
              <a:avLst/>
            </a:prstGeom>
            <a:noFill/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fontAlgn="t"/>
              <a:r>
                <a:rPr lang="ja-JP" altLang="en-US" sz="2000" dirty="0" smtClean="0">
                  <a:latin typeface="Calibri"/>
                  <a:ea typeface="+mn-ea"/>
                  <a:cs typeface="Calibri"/>
                </a:rPr>
                <a:t>公益</a:t>
              </a:r>
              <a:r>
                <a:rPr lang="ja-JP" altLang="en-US" sz="2000" dirty="0">
                  <a:latin typeface="Calibri"/>
                  <a:ea typeface="+mn-ea"/>
                  <a:cs typeface="Calibri"/>
                </a:rPr>
                <a:t>社団法人</a:t>
              </a:r>
            </a:p>
          </p:txBody>
        </p:sp>
      </p:grpSp>
      <p:grpSp>
        <p:nvGrpSpPr>
          <p:cNvPr id="59" name="図形グループ 58"/>
          <p:cNvGrpSpPr/>
          <p:nvPr/>
        </p:nvGrpSpPr>
        <p:grpSpPr>
          <a:xfrm>
            <a:off x="2843809" y="1985911"/>
            <a:ext cx="2448271" cy="1329610"/>
            <a:chOff x="2843809" y="1996016"/>
            <a:chExt cx="2448271" cy="1547319"/>
          </a:xfrm>
        </p:grpSpPr>
        <p:sp>
          <p:nvSpPr>
            <p:cNvPr id="19" name="テキスト ボックス 18"/>
            <p:cNvSpPr txBox="1"/>
            <p:nvPr/>
          </p:nvSpPr>
          <p:spPr>
            <a:xfrm>
              <a:off x="2843809" y="1996016"/>
              <a:ext cx="2448271" cy="644709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174625" indent="-174625">
                <a:buFont typeface="Arial" pitchFamily="34" charset="0"/>
                <a:buChar char="•"/>
              </a:pPr>
              <a:r>
                <a:rPr kumimoji="1" lang="ja-JP" altLang="en-US" sz="1800" b="0" dirty="0" smtClean="0">
                  <a:latin typeface="Calibri"/>
                  <a:ea typeface="+mn-ea"/>
                  <a:cs typeface="Calibri"/>
                </a:rPr>
                <a:t>営利という法人格の</a:t>
              </a:r>
              <a:r>
                <a:rPr kumimoji="1" lang="en-US" altLang="ja-JP" sz="1800" b="0" dirty="0" smtClean="0">
                  <a:latin typeface="Calibri"/>
                  <a:ea typeface="+mn-ea"/>
                  <a:cs typeface="Calibri"/>
                </a:rPr>
                <a:t/>
              </a:r>
              <a:br>
                <a:rPr kumimoji="1" lang="en-US" altLang="ja-JP" sz="1800" b="0" dirty="0" smtClean="0">
                  <a:latin typeface="Calibri"/>
                  <a:ea typeface="+mn-ea"/>
                  <a:cs typeface="Calibri"/>
                </a:rPr>
              </a:br>
              <a:r>
                <a:rPr kumimoji="1" lang="ja-JP" altLang="en-US" sz="1800" b="0" dirty="0" smtClean="0">
                  <a:latin typeface="Calibri"/>
                  <a:ea typeface="+mn-ea"/>
                  <a:cs typeface="Calibri"/>
                </a:rPr>
                <a:t>位置付けと合致しない</a:t>
              </a:r>
              <a:endParaRPr kumimoji="1" lang="ja-JP" altLang="en-US" sz="1800" b="0" dirty="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2843809" y="2898626"/>
              <a:ext cx="2448271" cy="644709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174625" indent="-174625">
                <a:buFont typeface="Arial" pitchFamily="34" charset="0"/>
                <a:buChar char="•"/>
              </a:pPr>
              <a:r>
                <a:rPr lang="ja-JP" altLang="en-US" sz="1800" b="0" dirty="0" smtClean="0">
                  <a:latin typeface="Calibri"/>
                  <a:ea typeface="+mn-ea"/>
                  <a:cs typeface="Calibri"/>
                </a:rPr>
                <a:t>法人格から、営利と見なされるおそれ</a:t>
              </a:r>
              <a:endParaRPr lang="en-US" altLang="ja-JP" sz="1800" b="0" dirty="0" smtClean="0">
                <a:latin typeface="Calibri"/>
                <a:ea typeface="+mn-ea"/>
                <a:cs typeface="Calibri"/>
              </a:endParaRPr>
            </a:p>
          </p:txBody>
        </p:sp>
      </p:grpSp>
      <p:grpSp>
        <p:nvGrpSpPr>
          <p:cNvPr id="55" name="図形グループ 54"/>
          <p:cNvGrpSpPr/>
          <p:nvPr/>
        </p:nvGrpSpPr>
        <p:grpSpPr>
          <a:xfrm>
            <a:off x="2843809" y="3530253"/>
            <a:ext cx="2448271" cy="1334363"/>
            <a:chOff x="2843809" y="3793228"/>
            <a:chExt cx="2448271" cy="1552850"/>
          </a:xfrm>
        </p:grpSpPr>
        <p:sp>
          <p:nvSpPr>
            <p:cNvPr id="25" name="テキスト ボックス 24"/>
            <p:cNvSpPr txBox="1"/>
            <p:nvPr/>
          </p:nvSpPr>
          <p:spPr>
            <a:xfrm>
              <a:off x="2843809" y="3793228"/>
              <a:ext cx="2448271" cy="644709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174625" indent="-174625">
                <a:buFont typeface="Arial" pitchFamily="34" charset="0"/>
                <a:buChar char="•"/>
              </a:pPr>
              <a:r>
                <a:rPr lang="ja-JP" altLang="en-US" sz="1800" b="0" dirty="0" smtClean="0">
                  <a:latin typeface="Calibri"/>
                  <a:ea typeface="+mn-ea"/>
                  <a:cs typeface="Calibri"/>
                </a:rPr>
                <a:t>非営利金融の特例対象の実績あり</a:t>
              </a:r>
              <a:endParaRPr lang="en-US" altLang="ja-JP" sz="1800" b="0" dirty="0" smtClean="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2843809" y="4701369"/>
              <a:ext cx="2448271" cy="644709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174625" indent="-174625">
                <a:buFont typeface="Arial" pitchFamily="34" charset="0"/>
                <a:buChar char="•"/>
              </a:pPr>
              <a:r>
                <a:rPr lang="ja-JP" altLang="en-US" sz="1800" b="0" dirty="0" smtClean="0">
                  <a:latin typeface="Calibri"/>
                  <a:ea typeface="+mn-ea"/>
                  <a:cs typeface="Calibri"/>
                </a:rPr>
                <a:t>非営利金融の特例対象の実績あり</a:t>
              </a:r>
              <a:endParaRPr lang="en-US" altLang="ja-JP" sz="1800" b="0" dirty="0" smtClean="0">
                <a:latin typeface="Calibri"/>
                <a:ea typeface="+mn-ea"/>
                <a:cs typeface="Calibri"/>
              </a:endParaRPr>
            </a:p>
          </p:txBody>
        </p:sp>
      </p:grpSp>
      <p:sp>
        <p:nvSpPr>
          <p:cNvPr id="31" name="テキスト ボックス 30"/>
          <p:cNvSpPr txBox="1"/>
          <p:nvPr/>
        </p:nvSpPr>
        <p:spPr>
          <a:xfrm>
            <a:off x="2843809" y="5221498"/>
            <a:ext cx="2448271" cy="27699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174625" indent="-174625">
              <a:buFont typeface="Arial" pitchFamily="34" charset="0"/>
              <a:buChar char="•"/>
            </a:pPr>
            <a:r>
              <a:rPr lang="ja-JP" altLang="en-US" sz="1800" b="0" dirty="0" smtClean="0">
                <a:latin typeface="Calibri"/>
                <a:ea typeface="+mn-ea"/>
                <a:cs typeface="Calibri"/>
              </a:rPr>
              <a:t>貸金業法の対象外</a:t>
            </a:r>
            <a:endParaRPr lang="en-US" altLang="ja-JP" sz="1800" b="0" dirty="0" smtClean="0">
              <a:latin typeface="Calibri"/>
              <a:ea typeface="+mn-ea"/>
              <a:cs typeface="Calibri"/>
            </a:endParaRPr>
          </a:p>
        </p:txBody>
      </p:sp>
      <p:sp>
        <p:nvSpPr>
          <p:cNvPr id="27" name="二等辺三角形 26"/>
          <p:cNvSpPr/>
          <p:nvPr/>
        </p:nvSpPr>
        <p:spPr bwMode="auto">
          <a:xfrm rot="5400000">
            <a:off x="4884278" y="2470697"/>
            <a:ext cx="1175653" cy="360040"/>
          </a:xfrm>
          <a:prstGeom prst="triangle">
            <a:avLst/>
          </a:prstGeom>
          <a:gradFill flip="none" rotWithShape="1">
            <a:gsLst>
              <a:gs pos="100000">
                <a:schemeClr val="accent1"/>
              </a:gs>
              <a:gs pos="0">
                <a:srgbClr val="FFFFFF"/>
              </a:gs>
              <a:gs pos="12000">
                <a:schemeClr val="accent1"/>
              </a:gs>
            </a:gsLst>
            <a:lin ang="16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+mn-ea"/>
              <a:cs typeface="Calibri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6948264" y="2184343"/>
            <a:ext cx="576064" cy="92333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kumimoji="1" lang="en-US" altLang="ja-JP" sz="6000" dirty="0" smtClean="0">
                <a:solidFill>
                  <a:schemeClr val="bg1">
                    <a:lumMod val="75000"/>
                  </a:schemeClr>
                </a:solidFill>
                <a:latin typeface="Calibri"/>
                <a:ea typeface="+mn-ea"/>
                <a:cs typeface="Calibri"/>
              </a:rPr>
              <a:t>×</a:t>
            </a:r>
            <a:endParaRPr kumimoji="1" lang="ja-JP" altLang="en-US" sz="6000" dirty="0">
              <a:solidFill>
                <a:schemeClr val="bg1">
                  <a:lumMod val="75000"/>
                </a:schemeClr>
              </a:solidFill>
              <a:latin typeface="Calibri"/>
              <a:ea typeface="+mn-ea"/>
              <a:cs typeface="Calibri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724128" y="2342337"/>
            <a:ext cx="3168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0" dirty="0" smtClean="0">
                <a:latin typeface="Calibri"/>
                <a:ea typeface="+mn-ea"/>
                <a:cs typeface="Calibri"/>
              </a:rPr>
              <a:t>最低資本金規制などにより、当面実現困難</a:t>
            </a:r>
            <a:endParaRPr kumimoji="1" lang="ja-JP" altLang="en-US" sz="2000" b="0" dirty="0">
              <a:latin typeface="Calibri"/>
              <a:ea typeface="+mn-ea"/>
              <a:cs typeface="Calibri"/>
            </a:endParaRPr>
          </a:p>
        </p:txBody>
      </p:sp>
      <p:grpSp>
        <p:nvGrpSpPr>
          <p:cNvPr id="33" name="図形グループ 32"/>
          <p:cNvGrpSpPr/>
          <p:nvPr/>
        </p:nvGrpSpPr>
        <p:grpSpPr>
          <a:xfrm>
            <a:off x="498367" y="3468543"/>
            <a:ext cx="2200447" cy="2230164"/>
            <a:chOff x="8204201" y="3642037"/>
            <a:chExt cx="2200447" cy="2595328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40" name="正方形/長方形 39"/>
            <p:cNvSpPr/>
            <p:nvPr/>
          </p:nvSpPr>
          <p:spPr bwMode="auto">
            <a:xfrm>
              <a:off x="8204201" y="3642037"/>
              <a:ext cx="2200447" cy="788342"/>
            </a:xfrm>
            <a:prstGeom prst="rect">
              <a:avLst/>
            </a:prstGeom>
            <a:grpFill/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t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/>
                  <a:ea typeface="+mn-ea"/>
                  <a:cs typeface="Calibri"/>
                </a:rPr>
                <a:t>任意組合</a:t>
              </a:r>
            </a:p>
          </p:txBody>
        </p:sp>
        <p:sp>
          <p:nvSpPr>
            <p:cNvPr id="41" name="正方形/長方形 40"/>
            <p:cNvSpPr/>
            <p:nvPr/>
          </p:nvSpPr>
          <p:spPr bwMode="auto">
            <a:xfrm>
              <a:off x="8204201" y="4550177"/>
              <a:ext cx="2200447" cy="788342"/>
            </a:xfrm>
            <a:prstGeom prst="rect">
              <a:avLst/>
            </a:prstGeom>
            <a:grpFill/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fontAlgn="t"/>
              <a:r>
                <a:rPr lang="en-US" altLang="ja-JP" sz="2000" dirty="0">
                  <a:latin typeface="Calibri"/>
                  <a:ea typeface="+mn-ea"/>
                  <a:cs typeface="Calibri"/>
                </a:rPr>
                <a:t>NPO</a:t>
              </a:r>
              <a:r>
                <a:rPr lang="ja-JP" altLang="en-US" sz="2000" dirty="0">
                  <a:latin typeface="Calibri"/>
                  <a:ea typeface="+mn-ea"/>
                  <a:cs typeface="Calibri"/>
                </a:rPr>
                <a:t>法人・</a:t>
              </a:r>
              <a:r>
                <a:rPr lang="en-US" altLang="ja-JP" sz="2000" dirty="0">
                  <a:latin typeface="Calibri"/>
                  <a:ea typeface="+mn-ea"/>
                  <a:cs typeface="Calibri"/>
                </a:rPr>
                <a:t/>
              </a:r>
              <a:br>
                <a:rPr lang="en-US" altLang="ja-JP" sz="2000" dirty="0">
                  <a:latin typeface="Calibri"/>
                  <a:ea typeface="+mn-ea"/>
                  <a:cs typeface="Calibri"/>
                </a:rPr>
              </a:br>
              <a:r>
                <a:rPr lang="ja-JP" altLang="en-US" sz="2000" dirty="0">
                  <a:latin typeface="Calibri"/>
                  <a:ea typeface="+mn-ea"/>
                  <a:cs typeface="Calibri"/>
                </a:rPr>
                <a:t>一般社団法人</a:t>
              </a:r>
            </a:p>
          </p:txBody>
        </p:sp>
        <p:sp>
          <p:nvSpPr>
            <p:cNvPr id="42" name="正方形/長方形 41"/>
            <p:cNvSpPr/>
            <p:nvPr/>
          </p:nvSpPr>
          <p:spPr bwMode="auto">
            <a:xfrm>
              <a:off x="8204201" y="5449023"/>
              <a:ext cx="2200447" cy="788342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fontAlgn="t"/>
              <a:r>
                <a:rPr lang="ja-JP" altLang="en-US" sz="2000" dirty="0" smtClean="0">
                  <a:latin typeface="Calibri"/>
                  <a:ea typeface="+mn-ea"/>
                  <a:cs typeface="Calibri"/>
                </a:rPr>
                <a:t>公益</a:t>
              </a:r>
              <a:r>
                <a:rPr lang="ja-JP" altLang="en-US" sz="2000" dirty="0">
                  <a:latin typeface="Calibri"/>
                  <a:ea typeface="+mn-ea"/>
                  <a:cs typeface="Calibri"/>
                </a:rPr>
                <a:t>社団法人</a:t>
              </a:r>
            </a:p>
          </p:txBody>
        </p:sp>
      </p:grpSp>
      <p:sp>
        <p:nvSpPr>
          <p:cNvPr id="48" name="テキスト ボックス 47"/>
          <p:cNvSpPr txBox="1"/>
          <p:nvPr/>
        </p:nvSpPr>
        <p:spPr>
          <a:xfrm>
            <a:off x="6948264" y="3659149"/>
            <a:ext cx="576064" cy="92333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ja-JP" sz="6000" dirty="0" smtClean="0">
                <a:solidFill>
                  <a:schemeClr val="bg1">
                    <a:lumMod val="75000"/>
                  </a:schemeClr>
                </a:solidFill>
                <a:latin typeface="Calibri"/>
                <a:ea typeface="+mn-ea"/>
                <a:cs typeface="Calibri"/>
              </a:rPr>
              <a:t>○</a:t>
            </a:r>
            <a:endParaRPr kumimoji="1" lang="ja-JP" altLang="en-US" sz="6000" dirty="0">
              <a:solidFill>
                <a:schemeClr val="bg1">
                  <a:lumMod val="75000"/>
                </a:schemeClr>
              </a:solidFill>
              <a:latin typeface="Calibri"/>
              <a:ea typeface="+mn-ea"/>
              <a:cs typeface="Calibri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5724128" y="3681119"/>
            <a:ext cx="3168352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2000" b="0" dirty="0" smtClean="0">
                <a:latin typeface="Calibri"/>
                <a:ea typeface="+mn-ea"/>
                <a:cs typeface="Calibri"/>
              </a:rPr>
              <a:t>非営利金融の基準に合致すれば、設立は比較的容易</a:t>
            </a:r>
            <a:endParaRPr lang="en-US" altLang="ja-JP" sz="2000" b="0" dirty="0" smtClean="0">
              <a:latin typeface="Calibri"/>
              <a:ea typeface="+mn-ea"/>
              <a:cs typeface="Calibri"/>
            </a:endParaRPr>
          </a:p>
          <a:p>
            <a:r>
              <a:rPr kumimoji="1" lang="ja-JP" altLang="en-US" sz="2000" b="0" dirty="0" smtClean="0">
                <a:latin typeface="Calibri"/>
                <a:ea typeface="+mn-ea"/>
                <a:cs typeface="Calibri"/>
              </a:rPr>
              <a:t>認定</a:t>
            </a:r>
            <a:r>
              <a:rPr kumimoji="1" lang="en-US" altLang="ja-JP" sz="2000" b="0" dirty="0" smtClean="0">
                <a:latin typeface="Calibri"/>
                <a:ea typeface="+mn-ea"/>
                <a:cs typeface="Calibri"/>
              </a:rPr>
              <a:t>NPO</a:t>
            </a:r>
            <a:r>
              <a:rPr kumimoji="1" lang="ja-JP" altLang="en-US" sz="2000" b="0" dirty="0" smtClean="0">
                <a:latin typeface="Calibri"/>
                <a:ea typeface="+mn-ea"/>
                <a:cs typeface="Calibri"/>
              </a:rPr>
              <a:t>は寄付税制対象</a:t>
            </a:r>
            <a:endParaRPr kumimoji="1" lang="ja-JP" altLang="en-US" sz="2000" b="0" dirty="0">
              <a:latin typeface="Calibri"/>
              <a:ea typeface="+mn-ea"/>
              <a:cs typeface="Calibri"/>
            </a:endParaRPr>
          </a:p>
        </p:txBody>
      </p:sp>
      <p:sp>
        <p:nvSpPr>
          <p:cNvPr id="50" name="二等辺三角形 49"/>
          <p:cNvSpPr/>
          <p:nvPr/>
        </p:nvSpPr>
        <p:spPr bwMode="auto">
          <a:xfrm rot="5400000">
            <a:off x="4884274" y="4009001"/>
            <a:ext cx="1175653" cy="360040"/>
          </a:xfrm>
          <a:prstGeom prst="triangle">
            <a:avLst/>
          </a:prstGeom>
          <a:gradFill flip="none" rotWithShape="1">
            <a:gsLst>
              <a:gs pos="100000">
                <a:schemeClr val="accent1"/>
              </a:gs>
              <a:gs pos="0">
                <a:srgbClr val="FFFFFF"/>
              </a:gs>
              <a:gs pos="12000">
                <a:schemeClr val="accent1"/>
              </a:gs>
            </a:gsLst>
            <a:lin ang="16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+mn-ea"/>
              <a:cs typeface="Calibri"/>
            </a:endParaRPr>
          </a:p>
        </p:txBody>
      </p:sp>
      <p:sp>
        <p:nvSpPr>
          <p:cNvPr id="51" name="二等辺三角形 50"/>
          <p:cNvSpPr/>
          <p:nvPr/>
        </p:nvSpPr>
        <p:spPr bwMode="auto">
          <a:xfrm rot="5400000">
            <a:off x="5223953" y="5168517"/>
            <a:ext cx="496294" cy="360040"/>
          </a:xfrm>
          <a:prstGeom prst="triangle">
            <a:avLst/>
          </a:prstGeom>
          <a:gradFill flip="none" rotWithShape="1">
            <a:gsLst>
              <a:gs pos="100000">
                <a:schemeClr val="accent1"/>
              </a:gs>
              <a:gs pos="0">
                <a:srgbClr val="FFFFFF"/>
              </a:gs>
              <a:gs pos="12000">
                <a:schemeClr val="accent1"/>
              </a:gs>
            </a:gsLst>
            <a:lin ang="16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+mn-ea"/>
              <a:cs typeface="Calibri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6948264" y="4874883"/>
            <a:ext cx="576064" cy="92333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ja-JP" sz="6000" dirty="0" smtClean="0">
                <a:solidFill>
                  <a:schemeClr val="bg1">
                    <a:lumMod val="75000"/>
                  </a:schemeClr>
                </a:solidFill>
                <a:latin typeface="Calibri"/>
                <a:ea typeface="+mn-ea"/>
                <a:cs typeface="Calibri"/>
              </a:rPr>
              <a:t>◎</a:t>
            </a:r>
            <a:endParaRPr kumimoji="1" lang="ja-JP" altLang="en-US" sz="6000" dirty="0">
              <a:solidFill>
                <a:schemeClr val="bg1">
                  <a:lumMod val="75000"/>
                </a:schemeClr>
              </a:solidFill>
              <a:latin typeface="Calibri"/>
              <a:ea typeface="+mn-ea"/>
              <a:cs typeface="Calibri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5724128" y="4990289"/>
            <a:ext cx="3168352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ja-JP" altLang="en-US" sz="2000" dirty="0" smtClean="0">
                <a:latin typeface="Calibri"/>
                <a:ea typeface="+mn-ea"/>
                <a:cs typeface="Calibri"/>
              </a:rPr>
              <a:t>規制は最も緩い</a:t>
            </a:r>
            <a:endParaRPr kumimoji="1" lang="en-US" altLang="ja-JP" sz="2000" dirty="0" smtClean="0">
              <a:latin typeface="Calibri"/>
              <a:ea typeface="+mn-ea"/>
              <a:cs typeface="Calibri"/>
            </a:endParaRPr>
          </a:p>
          <a:p>
            <a:r>
              <a:rPr lang="ja-JP" altLang="en-US" sz="2000" dirty="0" smtClean="0">
                <a:latin typeface="Calibri"/>
                <a:ea typeface="+mn-ea"/>
                <a:cs typeface="Calibri"/>
              </a:rPr>
              <a:t>寄付税制の対象</a:t>
            </a:r>
            <a:endParaRPr kumimoji="1" lang="ja-JP" altLang="en-US" sz="2000" dirty="0">
              <a:latin typeface="Calibri"/>
              <a:ea typeface="+mn-ea"/>
              <a:cs typeface="Calibri"/>
            </a:endParaRPr>
          </a:p>
        </p:txBody>
      </p:sp>
      <p:sp>
        <p:nvSpPr>
          <p:cNvPr id="36" name="スライド番号プレースホルダー 3"/>
          <p:cNvSpPr>
            <a:spLocks noGrp="1"/>
          </p:cNvSpPr>
          <p:nvPr>
            <p:ph type="sldNum" sz="quarter" idx="10"/>
          </p:nvPr>
        </p:nvSpPr>
        <p:spPr>
          <a:xfrm>
            <a:off x="8675688" y="6637338"/>
            <a:ext cx="468312" cy="247650"/>
          </a:xfrm>
        </p:spPr>
        <p:txBody>
          <a:bodyPr/>
          <a:lstStyle/>
          <a:p>
            <a:pPr>
              <a:defRPr/>
            </a:pPr>
            <a:fld id="{432CD99B-FD80-4BD8-BF89-977E50B605E2}" type="slidenum">
              <a:rPr lang="en-US" altLang="ja-JP" smtClean="0"/>
              <a:pPr>
                <a:defRPr/>
              </a:pPr>
              <a:t>13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xmlns="" val="208211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43020"/>
            <a:ext cx="8435280" cy="633412"/>
          </a:xfrm>
        </p:spPr>
        <p:txBody>
          <a:bodyPr/>
          <a:lstStyle/>
          <a:p>
            <a:r>
              <a:rPr kumimoji="1" lang="ja-JP" altLang="en-US" dirty="0" smtClean="0"/>
              <a:t>　　　　　　　出資受け入れを行うか？（器の検討）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820D0E-A96B-42FD-97FF-974F0E142055}" type="slidenum">
              <a:rPr lang="en-US" altLang="ja-JP" smtClean="0"/>
              <a:pPr>
                <a:defRPr/>
              </a:pPr>
              <a:t>14</a:t>
            </a:fld>
            <a:endParaRPr lang="en-US" altLang="ja-JP"/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223" t="4415" r="12223" b="4415"/>
          <a:stretch/>
        </p:blipFill>
        <p:spPr bwMode="auto">
          <a:xfrm>
            <a:off x="1419239" y="498741"/>
            <a:ext cx="317536" cy="573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548680"/>
            <a:ext cx="765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8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39678" y="548680"/>
            <a:ext cx="604051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直線コネクタ 12"/>
          <p:cNvCxnSpPr/>
          <p:nvPr/>
        </p:nvCxnSpPr>
        <p:spPr bwMode="auto">
          <a:xfrm>
            <a:off x="539552" y="1987099"/>
            <a:ext cx="259228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直線コネクタ 13"/>
          <p:cNvCxnSpPr/>
          <p:nvPr/>
        </p:nvCxnSpPr>
        <p:spPr bwMode="auto">
          <a:xfrm>
            <a:off x="3318334" y="1987099"/>
            <a:ext cx="259228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直線コネクタ 14"/>
          <p:cNvCxnSpPr/>
          <p:nvPr/>
        </p:nvCxnSpPr>
        <p:spPr bwMode="auto">
          <a:xfrm>
            <a:off x="6084168" y="1987099"/>
            <a:ext cx="259228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テキスト ボックス 15"/>
          <p:cNvSpPr txBox="1"/>
          <p:nvPr/>
        </p:nvSpPr>
        <p:spPr>
          <a:xfrm>
            <a:off x="539552" y="1617767"/>
            <a:ext cx="2592288" cy="36933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kumimoji="1" lang="ja-JP" altLang="en-US" sz="1800" dirty="0" smtClean="0">
                <a:latin typeface="Calibri"/>
                <a:ea typeface="+mn-ea"/>
                <a:cs typeface="Calibri"/>
              </a:rPr>
              <a:t>任意組合</a:t>
            </a:r>
            <a:endParaRPr kumimoji="1" lang="ja-JP" altLang="en-US" sz="1800" dirty="0">
              <a:latin typeface="Calibri"/>
              <a:ea typeface="+mn-ea"/>
              <a:cs typeface="Calibri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318334" y="1340768"/>
            <a:ext cx="2592288" cy="64633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kumimoji="1" lang="en-US" altLang="ja-JP" sz="1800" dirty="0" smtClean="0">
                <a:latin typeface="Calibri"/>
                <a:ea typeface="+mn-ea"/>
                <a:cs typeface="Calibri"/>
              </a:rPr>
              <a:t>NPO</a:t>
            </a:r>
            <a:r>
              <a:rPr kumimoji="1" lang="ja-JP" altLang="en-US" sz="1800" dirty="0" smtClean="0">
                <a:latin typeface="Calibri"/>
                <a:ea typeface="+mn-ea"/>
                <a:cs typeface="Calibri"/>
              </a:rPr>
              <a:t>法人</a:t>
            </a:r>
            <a:r>
              <a:rPr kumimoji="1" lang="en-US" altLang="ja-JP" sz="1800" dirty="0" smtClean="0">
                <a:latin typeface="Calibri"/>
                <a:ea typeface="+mn-ea"/>
                <a:cs typeface="Calibri"/>
              </a:rPr>
              <a:t>/</a:t>
            </a:r>
            <a:r>
              <a:rPr kumimoji="1" lang="ja-JP" altLang="en-US" sz="1800" dirty="0" smtClean="0">
                <a:latin typeface="Calibri"/>
                <a:ea typeface="+mn-ea"/>
                <a:cs typeface="Calibri"/>
              </a:rPr>
              <a:t>社団法人</a:t>
            </a:r>
            <a:r>
              <a:rPr kumimoji="1" lang="en-US" altLang="ja-JP" sz="1800" dirty="0" smtClean="0">
                <a:latin typeface="Calibri"/>
                <a:ea typeface="+mn-ea"/>
                <a:cs typeface="Calibri"/>
              </a:rPr>
              <a:t/>
            </a:r>
            <a:br>
              <a:rPr kumimoji="1" lang="en-US" altLang="ja-JP" sz="1800" dirty="0" smtClean="0">
                <a:latin typeface="Calibri"/>
                <a:ea typeface="+mn-ea"/>
                <a:cs typeface="Calibri"/>
              </a:rPr>
            </a:br>
            <a:r>
              <a:rPr kumimoji="1" lang="ja-JP" altLang="en-US" sz="1800" dirty="0" smtClean="0">
                <a:latin typeface="Calibri"/>
                <a:ea typeface="+mn-ea"/>
                <a:cs typeface="Calibri"/>
              </a:rPr>
              <a:t>＋</a:t>
            </a:r>
            <a:r>
              <a:rPr lang="en-US" altLang="ja-JP" sz="1800" dirty="0" smtClean="0">
                <a:latin typeface="Calibri"/>
                <a:ea typeface="+mn-ea"/>
                <a:cs typeface="Calibri"/>
              </a:rPr>
              <a:t>2</a:t>
            </a:r>
            <a:r>
              <a:rPr lang="ja-JP" altLang="en-US" sz="1800" dirty="0" smtClean="0">
                <a:latin typeface="Calibri"/>
                <a:ea typeface="+mn-ea"/>
                <a:cs typeface="Calibri"/>
              </a:rPr>
              <a:t>階組織</a:t>
            </a:r>
            <a:endParaRPr kumimoji="1" lang="ja-JP" altLang="en-US" sz="1800" dirty="0">
              <a:latin typeface="Calibri"/>
              <a:ea typeface="+mn-ea"/>
              <a:cs typeface="Calibri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084168" y="1340768"/>
            <a:ext cx="2592288" cy="64633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kumimoji="1" lang="en-US" altLang="ja-JP" sz="1800" dirty="0" smtClean="0">
                <a:latin typeface="Calibri"/>
                <a:ea typeface="+mn-ea"/>
                <a:cs typeface="Calibri"/>
              </a:rPr>
              <a:t>NPO</a:t>
            </a:r>
            <a:r>
              <a:rPr kumimoji="1" lang="ja-JP" altLang="en-US" sz="1800" dirty="0" smtClean="0">
                <a:latin typeface="Calibri"/>
                <a:ea typeface="+mn-ea"/>
                <a:cs typeface="Calibri"/>
              </a:rPr>
              <a:t>法人</a:t>
            </a:r>
            <a:r>
              <a:rPr kumimoji="1" lang="en-US" altLang="ja-JP" sz="1800" dirty="0" smtClean="0">
                <a:latin typeface="Calibri"/>
                <a:ea typeface="+mn-ea"/>
                <a:cs typeface="Calibri"/>
              </a:rPr>
              <a:t>/</a:t>
            </a:r>
            <a:r>
              <a:rPr kumimoji="1" lang="ja-JP" altLang="en-US" sz="1800" dirty="0" smtClean="0">
                <a:latin typeface="Calibri"/>
                <a:ea typeface="+mn-ea"/>
                <a:cs typeface="Calibri"/>
              </a:rPr>
              <a:t>社団法人</a:t>
            </a:r>
            <a:r>
              <a:rPr kumimoji="1" lang="en-US" altLang="ja-JP" sz="1800" dirty="0" smtClean="0">
                <a:latin typeface="Calibri"/>
                <a:ea typeface="+mn-ea"/>
                <a:cs typeface="Calibri"/>
              </a:rPr>
              <a:t/>
            </a:r>
            <a:br>
              <a:rPr kumimoji="1" lang="en-US" altLang="ja-JP" sz="1800" dirty="0" smtClean="0">
                <a:latin typeface="Calibri"/>
                <a:ea typeface="+mn-ea"/>
                <a:cs typeface="Calibri"/>
              </a:rPr>
            </a:br>
            <a:r>
              <a:rPr kumimoji="1" lang="ja-JP" altLang="en-US" sz="1800" dirty="0" smtClean="0">
                <a:latin typeface="Calibri"/>
                <a:ea typeface="+mn-ea"/>
                <a:cs typeface="Calibri"/>
              </a:rPr>
              <a:t>（</a:t>
            </a:r>
            <a:r>
              <a:rPr kumimoji="1" lang="en-US" altLang="ja-JP" sz="1800" dirty="0" smtClean="0">
                <a:latin typeface="Calibri"/>
                <a:ea typeface="+mn-ea"/>
                <a:cs typeface="Calibri"/>
              </a:rPr>
              <a:t>2</a:t>
            </a:r>
            <a:r>
              <a:rPr kumimoji="1" lang="ja-JP" altLang="en-US" sz="1800" dirty="0" smtClean="0">
                <a:latin typeface="Calibri"/>
                <a:ea typeface="+mn-ea"/>
                <a:cs typeface="Calibri"/>
              </a:rPr>
              <a:t>階なし）</a:t>
            </a:r>
            <a:endParaRPr kumimoji="1" lang="ja-JP" altLang="en-US" sz="1800" dirty="0">
              <a:latin typeface="Calibri"/>
              <a:ea typeface="+mn-ea"/>
              <a:cs typeface="Calibri"/>
            </a:endParaRPr>
          </a:p>
        </p:txBody>
      </p:sp>
      <p:grpSp>
        <p:nvGrpSpPr>
          <p:cNvPr id="28" name="図形グループ 27"/>
          <p:cNvGrpSpPr/>
          <p:nvPr/>
        </p:nvGrpSpPr>
        <p:grpSpPr>
          <a:xfrm>
            <a:off x="3354338" y="2259761"/>
            <a:ext cx="2520280" cy="1713716"/>
            <a:chOff x="3347864" y="2420889"/>
            <a:chExt cx="2520280" cy="1713716"/>
          </a:xfrm>
        </p:grpSpPr>
        <p:sp>
          <p:nvSpPr>
            <p:cNvPr id="20" name="Rounded Rectangle 7"/>
            <p:cNvSpPr/>
            <p:nvPr>
              <p:custDataLst>
                <p:tags r:id="rId9"/>
              </p:custDataLst>
            </p:nvPr>
          </p:nvSpPr>
          <p:spPr>
            <a:xfrm>
              <a:off x="4788024" y="2420889"/>
              <a:ext cx="1080120" cy="417573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rIns="45720" anchor="ctr"/>
            <a:lstStyle/>
            <a:p>
              <a:pPr algn="ctr" defTabSz="914400" fontAlgn="base">
                <a:spcBef>
                  <a:spcPts val="400"/>
                </a:spcBef>
                <a:spcAft>
                  <a:spcPct val="0"/>
                </a:spcAft>
                <a:defRPr/>
              </a:pPr>
              <a:r>
                <a:rPr lang="ja-JP" altLang="en-US" sz="1400" b="1" dirty="0" smtClean="0">
                  <a:solidFill>
                    <a:srgbClr val="000000"/>
                  </a:solidFill>
                  <a:latin typeface="Calibri"/>
                  <a:cs typeface="Calibri"/>
                </a:rPr>
                <a:t>任意組合</a:t>
              </a:r>
              <a:endParaRPr lang="en-US" altLang="ja-JP" sz="1400" b="1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21" name="Rounded Rectangle 8"/>
            <p:cNvSpPr/>
            <p:nvPr>
              <p:custDataLst>
                <p:tags r:id="rId10"/>
              </p:custDataLst>
            </p:nvPr>
          </p:nvSpPr>
          <p:spPr>
            <a:xfrm>
              <a:off x="4788024" y="3717032"/>
              <a:ext cx="1080120" cy="417573"/>
            </a:xfrm>
            <a:prstGeom prst="roundRect">
              <a:avLst/>
            </a:prstGeom>
            <a:solidFill>
              <a:schemeClr val="accent2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rIns="45720" anchor="ctr"/>
            <a:lstStyle/>
            <a:p>
              <a:pPr algn="ctr" defTabSz="914400" fontAlgn="base">
                <a:spcBef>
                  <a:spcPts val="400"/>
                </a:spcBef>
                <a:spcAft>
                  <a:spcPct val="0"/>
                </a:spcAft>
                <a:defRPr/>
              </a:pPr>
              <a:r>
                <a:rPr lang="ja-JP" altLang="en-US" sz="1400" b="1" dirty="0" smtClean="0">
                  <a:solidFill>
                    <a:srgbClr val="000000"/>
                  </a:solidFill>
                  <a:latin typeface="Calibri"/>
                  <a:cs typeface="Calibri"/>
                </a:rPr>
                <a:t>難民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Calibri"/>
                  <a:cs typeface="Calibri"/>
                </a:rPr>
                <a:t>起業家</a:t>
              </a:r>
              <a:endParaRPr lang="en-US" sz="1400" b="1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22" name="Rounded Rectangle 7"/>
            <p:cNvSpPr/>
            <p:nvPr>
              <p:custDataLst>
                <p:tags r:id="rId11"/>
              </p:custDataLst>
            </p:nvPr>
          </p:nvSpPr>
          <p:spPr>
            <a:xfrm>
              <a:off x="3347864" y="2420889"/>
              <a:ext cx="1080120" cy="417573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rIns="45720" anchor="ctr"/>
            <a:lstStyle/>
            <a:p>
              <a:pPr algn="ctr" defTabSz="914400" fontAlgn="base">
                <a:spcBef>
                  <a:spcPts val="400"/>
                </a:spcBef>
                <a:spcAft>
                  <a:spcPct val="0"/>
                </a:spcAft>
                <a:defRPr/>
              </a:pPr>
              <a:r>
                <a:rPr lang="ja-JP" altLang="en-US" sz="1400" b="1" dirty="0" smtClean="0">
                  <a:solidFill>
                    <a:srgbClr val="000000"/>
                  </a:solidFill>
                  <a:latin typeface="Calibri"/>
                  <a:cs typeface="Calibri"/>
                </a:rPr>
                <a:t>支援者</a:t>
              </a:r>
              <a:endParaRPr lang="en-US" altLang="ja-JP" sz="1400" b="1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23" name="Rounded Rectangle 7"/>
            <p:cNvSpPr/>
            <p:nvPr>
              <p:custDataLst>
                <p:tags r:id="rId12"/>
              </p:custDataLst>
            </p:nvPr>
          </p:nvSpPr>
          <p:spPr>
            <a:xfrm>
              <a:off x="4788024" y="3068960"/>
              <a:ext cx="1080120" cy="417573"/>
            </a:xfrm>
            <a:prstGeom prst="roundRect">
              <a:avLst/>
            </a:prstGeom>
            <a:solidFill>
              <a:srgbClr val="C00000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rIns="45720" anchor="ctr"/>
            <a:lstStyle/>
            <a:p>
              <a:pPr algn="ctr" defTabSz="914400" fontAlgn="base">
                <a:spcBef>
                  <a:spcPts val="400"/>
                </a:spcBef>
                <a:spcAft>
                  <a:spcPct val="0"/>
                </a:spcAft>
                <a:defRPr/>
              </a:pPr>
              <a:r>
                <a:rPr lang="en-US" altLang="ja-JP" sz="1400" b="1" dirty="0" smtClean="0">
                  <a:solidFill>
                    <a:srgbClr val="FFFFFF"/>
                  </a:solidFill>
                  <a:latin typeface="Calibri"/>
                  <a:cs typeface="Calibri"/>
                </a:rPr>
                <a:t>JAR/</a:t>
              </a:r>
              <a:r>
                <a:rPr lang="ja-JP" altLang="en-US" sz="1400" b="1" dirty="0" smtClean="0">
                  <a:solidFill>
                    <a:srgbClr val="FFFFFF"/>
                  </a:solidFill>
                  <a:latin typeface="Calibri"/>
                  <a:cs typeface="Calibri"/>
                </a:rPr>
                <a:t>新法人</a:t>
              </a:r>
              <a:endParaRPr lang="en-US" altLang="ja-JP" sz="1400" b="1" dirty="0">
                <a:solidFill>
                  <a:srgbClr val="FFFFFF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29" name="図形グループ 28"/>
          <p:cNvGrpSpPr/>
          <p:nvPr/>
        </p:nvGrpSpPr>
        <p:grpSpPr>
          <a:xfrm>
            <a:off x="572975" y="2259761"/>
            <a:ext cx="2520280" cy="1713716"/>
            <a:chOff x="3347864" y="2420889"/>
            <a:chExt cx="2520280" cy="1713716"/>
          </a:xfrm>
        </p:grpSpPr>
        <p:sp>
          <p:nvSpPr>
            <p:cNvPr id="30" name="Rounded Rectangle 7"/>
            <p:cNvSpPr/>
            <p:nvPr>
              <p:custDataLst>
                <p:tags r:id="rId5"/>
              </p:custDataLst>
            </p:nvPr>
          </p:nvSpPr>
          <p:spPr>
            <a:xfrm>
              <a:off x="4788024" y="2420889"/>
              <a:ext cx="1080120" cy="417573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rIns="45720" anchor="ctr"/>
            <a:lstStyle/>
            <a:p>
              <a:pPr algn="ctr" defTabSz="914400" fontAlgn="base">
                <a:spcBef>
                  <a:spcPts val="400"/>
                </a:spcBef>
                <a:spcAft>
                  <a:spcPct val="0"/>
                </a:spcAft>
                <a:defRPr/>
              </a:pPr>
              <a:r>
                <a:rPr lang="ja-JP" altLang="en-US" sz="1400" b="1" dirty="0" smtClean="0">
                  <a:solidFill>
                    <a:srgbClr val="000000"/>
                  </a:solidFill>
                  <a:latin typeface="Calibri"/>
                  <a:cs typeface="Calibri"/>
                </a:rPr>
                <a:t>任意組合</a:t>
              </a:r>
              <a:endParaRPr lang="en-US" altLang="ja-JP" sz="1400" b="1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31" name="Rounded Rectangle 8"/>
            <p:cNvSpPr/>
            <p:nvPr>
              <p:custDataLst>
                <p:tags r:id="rId6"/>
              </p:custDataLst>
            </p:nvPr>
          </p:nvSpPr>
          <p:spPr>
            <a:xfrm>
              <a:off x="4788024" y="3717032"/>
              <a:ext cx="1080120" cy="417573"/>
            </a:xfrm>
            <a:prstGeom prst="roundRect">
              <a:avLst/>
            </a:prstGeom>
            <a:solidFill>
              <a:schemeClr val="accent2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rIns="45720" anchor="ctr"/>
            <a:lstStyle/>
            <a:p>
              <a:pPr algn="ctr" defTabSz="914400" fontAlgn="base">
                <a:spcBef>
                  <a:spcPts val="400"/>
                </a:spcBef>
                <a:spcAft>
                  <a:spcPct val="0"/>
                </a:spcAft>
                <a:defRPr/>
              </a:pPr>
              <a:r>
                <a:rPr lang="ja-JP" altLang="en-US" sz="1400" b="1" dirty="0" smtClean="0">
                  <a:solidFill>
                    <a:srgbClr val="000000"/>
                  </a:solidFill>
                  <a:latin typeface="Calibri"/>
                  <a:cs typeface="Calibri"/>
                </a:rPr>
                <a:t>難民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Calibri"/>
                  <a:cs typeface="Calibri"/>
                </a:rPr>
                <a:t>起業家</a:t>
              </a:r>
              <a:endParaRPr lang="en-US" sz="1400" b="1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32" name="Rounded Rectangle 7"/>
            <p:cNvSpPr/>
            <p:nvPr>
              <p:custDataLst>
                <p:tags r:id="rId7"/>
              </p:custDataLst>
            </p:nvPr>
          </p:nvSpPr>
          <p:spPr>
            <a:xfrm>
              <a:off x="3347864" y="2420889"/>
              <a:ext cx="1080120" cy="417573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rIns="45720" anchor="ctr"/>
            <a:lstStyle/>
            <a:p>
              <a:pPr algn="ctr" defTabSz="914400" fontAlgn="base">
                <a:spcBef>
                  <a:spcPts val="400"/>
                </a:spcBef>
                <a:spcAft>
                  <a:spcPct val="0"/>
                </a:spcAft>
                <a:defRPr/>
              </a:pPr>
              <a:r>
                <a:rPr lang="ja-JP" altLang="en-US" sz="1400" b="1" dirty="0" smtClean="0">
                  <a:solidFill>
                    <a:srgbClr val="000000"/>
                  </a:solidFill>
                  <a:latin typeface="Calibri"/>
                  <a:cs typeface="Calibri"/>
                </a:rPr>
                <a:t>支援者</a:t>
              </a:r>
              <a:endParaRPr lang="en-US" altLang="ja-JP" sz="1400" b="1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33" name="Rounded Rectangle 7"/>
            <p:cNvSpPr/>
            <p:nvPr>
              <p:custDataLst>
                <p:tags r:id="rId8"/>
              </p:custDataLst>
            </p:nvPr>
          </p:nvSpPr>
          <p:spPr>
            <a:xfrm>
              <a:off x="3347864" y="3068960"/>
              <a:ext cx="1080120" cy="417573"/>
            </a:xfrm>
            <a:prstGeom prst="roundRect">
              <a:avLst/>
            </a:prstGeom>
            <a:solidFill>
              <a:srgbClr val="C00000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rIns="45720" anchor="ctr"/>
            <a:lstStyle/>
            <a:p>
              <a:pPr algn="ctr" defTabSz="914400" fontAlgn="base">
                <a:spcBef>
                  <a:spcPts val="400"/>
                </a:spcBef>
                <a:spcAft>
                  <a:spcPct val="0"/>
                </a:spcAft>
                <a:defRPr/>
              </a:pPr>
              <a:r>
                <a:rPr lang="en-US" altLang="ja-JP" sz="1400" b="1" dirty="0" smtClean="0">
                  <a:solidFill>
                    <a:srgbClr val="FFFFFF"/>
                  </a:solidFill>
                  <a:latin typeface="Calibri"/>
                  <a:cs typeface="Calibri"/>
                </a:rPr>
                <a:t>JAR/</a:t>
              </a:r>
              <a:r>
                <a:rPr lang="ja-JP" altLang="en-US" sz="1400" b="1" dirty="0" smtClean="0">
                  <a:solidFill>
                    <a:srgbClr val="FFFFFF"/>
                  </a:solidFill>
                  <a:latin typeface="Calibri"/>
                  <a:cs typeface="Calibri"/>
                </a:rPr>
                <a:t>新法人</a:t>
              </a:r>
              <a:endParaRPr lang="en-US" altLang="ja-JP" sz="1400" b="1" dirty="0">
                <a:solidFill>
                  <a:srgbClr val="FFFFFF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34" name="図形グループ 33"/>
          <p:cNvGrpSpPr/>
          <p:nvPr/>
        </p:nvGrpSpPr>
        <p:grpSpPr>
          <a:xfrm>
            <a:off x="6120172" y="2259761"/>
            <a:ext cx="2520280" cy="1713716"/>
            <a:chOff x="3347864" y="2420889"/>
            <a:chExt cx="2520280" cy="1713716"/>
          </a:xfrm>
        </p:grpSpPr>
        <p:sp>
          <p:nvSpPr>
            <p:cNvPr id="36" name="Rounded Rectangle 8"/>
            <p:cNvSpPr/>
            <p:nvPr>
              <p:custDataLst>
                <p:tags r:id="rId2"/>
              </p:custDataLst>
            </p:nvPr>
          </p:nvSpPr>
          <p:spPr>
            <a:xfrm>
              <a:off x="4788024" y="3717032"/>
              <a:ext cx="1080120" cy="417573"/>
            </a:xfrm>
            <a:prstGeom prst="roundRect">
              <a:avLst/>
            </a:prstGeom>
            <a:solidFill>
              <a:schemeClr val="accent2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rIns="45720" anchor="ctr"/>
            <a:lstStyle/>
            <a:p>
              <a:pPr algn="ctr" defTabSz="914400" fontAlgn="base">
                <a:spcBef>
                  <a:spcPts val="400"/>
                </a:spcBef>
                <a:spcAft>
                  <a:spcPct val="0"/>
                </a:spcAft>
                <a:defRPr/>
              </a:pPr>
              <a:r>
                <a:rPr lang="ja-JP" altLang="en-US" sz="1400" b="1" dirty="0" smtClean="0">
                  <a:solidFill>
                    <a:srgbClr val="000000"/>
                  </a:solidFill>
                  <a:latin typeface="Calibri"/>
                  <a:cs typeface="Calibri"/>
                </a:rPr>
                <a:t>難民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Calibri"/>
                  <a:cs typeface="Calibri"/>
                </a:rPr>
                <a:t>起業家</a:t>
              </a:r>
              <a:endParaRPr lang="en-US" sz="1400" b="1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37" name="Rounded Rectangle 7"/>
            <p:cNvSpPr/>
            <p:nvPr>
              <p:custDataLst>
                <p:tags r:id="rId3"/>
              </p:custDataLst>
            </p:nvPr>
          </p:nvSpPr>
          <p:spPr>
            <a:xfrm>
              <a:off x="3347864" y="2420889"/>
              <a:ext cx="1080120" cy="417573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rIns="45720" anchor="ctr"/>
            <a:lstStyle/>
            <a:p>
              <a:pPr algn="ctr" defTabSz="914400" fontAlgn="base">
                <a:spcBef>
                  <a:spcPts val="400"/>
                </a:spcBef>
                <a:spcAft>
                  <a:spcPct val="0"/>
                </a:spcAft>
                <a:defRPr/>
              </a:pPr>
              <a:r>
                <a:rPr lang="ja-JP" altLang="en-US" sz="1400" b="1" dirty="0" smtClean="0">
                  <a:solidFill>
                    <a:srgbClr val="000000"/>
                  </a:solidFill>
                  <a:latin typeface="Calibri"/>
                  <a:cs typeface="Calibri"/>
                </a:rPr>
                <a:t>支援者</a:t>
              </a:r>
              <a:endParaRPr lang="en-US" altLang="ja-JP" sz="1400" b="1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38" name="Rounded Rectangle 7"/>
            <p:cNvSpPr/>
            <p:nvPr>
              <p:custDataLst>
                <p:tags r:id="rId4"/>
              </p:custDataLst>
            </p:nvPr>
          </p:nvSpPr>
          <p:spPr>
            <a:xfrm>
              <a:off x="4788024" y="3068960"/>
              <a:ext cx="1080120" cy="417573"/>
            </a:xfrm>
            <a:prstGeom prst="roundRect">
              <a:avLst/>
            </a:prstGeom>
            <a:solidFill>
              <a:srgbClr val="C00000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rIns="45720" anchor="ctr"/>
            <a:lstStyle/>
            <a:p>
              <a:pPr algn="ctr" defTabSz="914400" fontAlgn="base">
                <a:spcBef>
                  <a:spcPts val="400"/>
                </a:spcBef>
                <a:spcAft>
                  <a:spcPct val="0"/>
                </a:spcAft>
                <a:defRPr/>
              </a:pPr>
              <a:r>
                <a:rPr lang="en-US" altLang="ja-JP" sz="1400" b="1" dirty="0" smtClean="0">
                  <a:solidFill>
                    <a:srgbClr val="FFFFFF"/>
                  </a:solidFill>
                  <a:latin typeface="Calibri"/>
                  <a:cs typeface="Calibri"/>
                </a:rPr>
                <a:t>JAR/</a:t>
              </a:r>
              <a:r>
                <a:rPr lang="ja-JP" altLang="en-US" sz="1400" b="1" dirty="0" smtClean="0">
                  <a:solidFill>
                    <a:srgbClr val="FFFFFF"/>
                  </a:solidFill>
                  <a:latin typeface="Calibri"/>
                  <a:cs typeface="Calibri"/>
                </a:rPr>
                <a:t>新法人</a:t>
              </a:r>
              <a:endParaRPr lang="en-US" altLang="ja-JP" sz="1400" b="1" dirty="0">
                <a:solidFill>
                  <a:srgbClr val="FFFFFF"/>
                </a:solidFill>
                <a:latin typeface="Calibri"/>
                <a:cs typeface="Calibri"/>
              </a:endParaRPr>
            </a:p>
          </p:txBody>
        </p:sp>
      </p:grpSp>
      <p:cxnSp>
        <p:nvCxnSpPr>
          <p:cNvPr id="43" name="直線矢印コネクタ 42"/>
          <p:cNvCxnSpPr>
            <a:stCxn id="37" idx="3"/>
            <a:endCxn id="38" idx="1"/>
          </p:cNvCxnSpPr>
          <p:nvPr/>
        </p:nvCxnSpPr>
        <p:spPr bwMode="auto">
          <a:xfrm>
            <a:off x="7200292" y="2468548"/>
            <a:ext cx="360040" cy="64807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直線矢印コネクタ 44"/>
          <p:cNvCxnSpPr>
            <a:stCxn id="38" idx="2"/>
            <a:endCxn id="36" idx="0"/>
          </p:cNvCxnSpPr>
          <p:nvPr/>
        </p:nvCxnSpPr>
        <p:spPr bwMode="auto">
          <a:xfrm>
            <a:off x="8100392" y="3325405"/>
            <a:ext cx="0" cy="23049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直線矢印コネクタ 45"/>
          <p:cNvCxnSpPr>
            <a:stCxn id="23" idx="2"/>
            <a:endCxn id="21" idx="0"/>
          </p:cNvCxnSpPr>
          <p:nvPr/>
        </p:nvCxnSpPr>
        <p:spPr bwMode="auto">
          <a:xfrm>
            <a:off x="5334558" y="3325405"/>
            <a:ext cx="0" cy="23049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直線矢印コネクタ 48"/>
          <p:cNvCxnSpPr>
            <a:stCxn id="30" idx="2"/>
            <a:endCxn id="31" idx="0"/>
          </p:cNvCxnSpPr>
          <p:nvPr/>
        </p:nvCxnSpPr>
        <p:spPr bwMode="auto">
          <a:xfrm>
            <a:off x="2553195" y="2677334"/>
            <a:ext cx="0" cy="87857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直線矢印コネクタ 51"/>
          <p:cNvCxnSpPr>
            <a:stCxn id="20" idx="2"/>
            <a:endCxn id="23" idx="0"/>
          </p:cNvCxnSpPr>
          <p:nvPr/>
        </p:nvCxnSpPr>
        <p:spPr bwMode="auto">
          <a:xfrm>
            <a:off x="5334558" y="2677334"/>
            <a:ext cx="0" cy="23049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" name="直線矢印コネクタ 54"/>
          <p:cNvCxnSpPr>
            <a:stCxn id="22" idx="3"/>
            <a:endCxn id="20" idx="1"/>
          </p:cNvCxnSpPr>
          <p:nvPr/>
        </p:nvCxnSpPr>
        <p:spPr bwMode="auto">
          <a:xfrm>
            <a:off x="4434458" y="2468548"/>
            <a:ext cx="36004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" name="直線矢印コネクタ 57"/>
          <p:cNvCxnSpPr>
            <a:stCxn id="22" idx="2"/>
            <a:endCxn id="23" idx="1"/>
          </p:cNvCxnSpPr>
          <p:nvPr/>
        </p:nvCxnSpPr>
        <p:spPr bwMode="auto">
          <a:xfrm>
            <a:off x="3894398" y="2677334"/>
            <a:ext cx="900100" cy="43928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" name="直線矢印コネクタ 60"/>
          <p:cNvCxnSpPr>
            <a:stCxn id="32" idx="3"/>
            <a:endCxn id="30" idx="1"/>
          </p:cNvCxnSpPr>
          <p:nvPr/>
        </p:nvCxnSpPr>
        <p:spPr bwMode="auto">
          <a:xfrm>
            <a:off x="1653095" y="2468548"/>
            <a:ext cx="36004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6" name="直線矢印コネクタ 65"/>
          <p:cNvCxnSpPr>
            <a:stCxn id="33" idx="3"/>
          </p:cNvCxnSpPr>
          <p:nvPr/>
        </p:nvCxnSpPr>
        <p:spPr bwMode="auto">
          <a:xfrm flipV="1">
            <a:off x="1653095" y="2619800"/>
            <a:ext cx="398625" cy="49681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9" name="テキスト ボックス 68"/>
          <p:cNvSpPr txBox="1"/>
          <p:nvPr/>
        </p:nvSpPr>
        <p:spPr>
          <a:xfrm>
            <a:off x="1691680" y="2763816"/>
            <a:ext cx="6480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Calibri"/>
                <a:ea typeface="+mn-ea"/>
                <a:cs typeface="Calibri"/>
              </a:rPr>
              <a:t>出資</a:t>
            </a:r>
            <a:r>
              <a:rPr kumimoji="1" lang="en-US" altLang="ja-JP" sz="1400" dirty="0" smtClean="0">
                <a:latin typeface="Calibri"/>
                <a:ea typeface="+mn-ea"/>
                <a:cs typeface="Calibri"/>
              </a:rPr>
              <a:t>/</a:t>
            </a:r>
            <a:r>
              <a:rPr kumimoji="1" lang="ja-JP" altLang="en-US" sz="1400" dirty="0" smtClean="0">
                <a:latin typeface="Calibri"/>
                <a:ea typeface="+mn-ea"/>
                <a:cs typeface="Calibri"/>
              </a:rPr>
              <a:t>業務執行</a:t>
            </a:r>
            <a:endParaRPr kumimoji="1" lang="ja-JP" altLang="en-US" sz="1400" dirty="0">
              <a:latin typeface="Calibri"/>
              <a:ea typeface="+mn-ea"/>
              <a:cs typeface="Calibri"/>
            </a:endParaRPr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1569946" y="2168007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Calibri"/>
                <a:ea typeface="+mn-ea"/>
                <a:cs typeface="Calibri"/>
              </a:rPr>
              <a:t>出資</a:t>
            </a:r>
            <a:endParaRPr kumimoji="1" lang="ja-JP" altLang="en-US" sz="1400" dirty="0">
              <a:latin typeface="Calibri"/>
              <a:ea typeface="+mn-ea"/>
              <a:cs typeface="Calibri"/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4339673" y="2168007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Calibri"/>
                <a:ea typeface="+mn-ea"/>
                <a:cs typeface="Calibri"/>
              </a:rPr>
              <a:t>出資</a:t>
            </a:r>
            <a:endParaRPr kumimoji="1" lang="ja-JP" altLang="en-US" sz="1400" dirty="0">
              <a:latin typeface="Calibri"/>
              <a:ea typeface="+mn-ea"/>
              <a:cs typeface="Calibri"/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3718228" y="2730396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Calibri"/>
                <a:ea typeface="+mn-ea"/>
                <a:cs typeface="Calibri"/>
              </a:rPr>
              <a:t>寄付</a:t>
            </a:r>
            <a:endParaRPr kumimoji="1" lang="ja-JP" altLang="en-US" sz="1400" dirty="0">
              <a:latin typeface="Calibri"/>
              <a:ea typeface="+mn-ea"/>
              <a:cs typeface="Calibri"/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2483768" y="2907832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Calibri"/>
                <a:ea typeface="+mn-ea"/>
                <a:cs typeface="Calibri"/>
              </a:rPr>
              <a:t>融資</a:t>
            </a:r>
            <a:endParaRPr kumimoji="1" lang="ja-JP" altLang="en-US" sz="1400" dirty="0">
              <a:latin typeface="Calibri"/>
              <a:ea typeface="+mn-ea"/>
              <a:cs typeface="Calibri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5292080" y="2619800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Calibri"/>
                <a:ea typeface="+mn-ea"/>
                <a:cs typeface="Calibri"/>
              </a:rPr>
              <a:t>融資</a:t>
            </a:r>
            <a:endParaRPr kumimoji="1" lang="ja-JP" altLang="en-US" sz="1400" dirty="0">
              <a:latin typeface="Calibri"/>
              <a:ea typeface="+mn-ea"/>
              <a:cs typeface="Calibri"/>
            </a:endParaRP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5292080" y="3267872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Calibri"/>
                <a:ea typeface="+mn-ea"/>
                <a:cs typeface="Calibri"/>
              </a:rPr>
              <a:t>融資</a:t>
            </a:r>
            <a:endParaRPr kumimoji="1" lang="ja-JP" altLang="en-US" sz="1400" dirty="0">
              <a:latin typeface="Calibri"/>
              <a:ea typeface="+mn-ea"/>
              <a:cs typeface="Calibri"/>
            </a:endParaRP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6937123" y="2730396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Calibri"/>
                <a:ea typeface="+mn-ea"/>
                <a:cs typeface="Calibri"/>
              </a:rPr>
              <a:t>寄付</a:t>
            </a:r>
            <a:endParaRPr kumimoji="1" lang="ja-JP" altLang="en-US" sz="1400" dirty="0">
              <a:latin typeface="Calibri"/>
              <a:ea typeface="+mn-ea"/>
              <a:cs typeface="Calibri"/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8050666" y="3267872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Calibri"/>
                <a:ea typeface="+mn-ea"/>
                <a:cs typeface="Calibri"/>
              </a:rPr>
              <a:t>融資</a:t>
            </a:r>
            <a:endParaRPr kumimoji="1" lang="ja-JP" altLang="en-US" sz="1400" dirty="0">
              <a:latin typeface="Calibri"/>
              <a:ea typeface="+mn-ea"/>
              <a:cs typeface="Calibri"/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539552" y="4513484"/>
            <a:ext cx="2592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/>
            <a:r>
              <a:rPr kumimoji="1" lang="en-US" altLang="ja-JP" sz="1600" b="0" dirty="0" smtClean="0">
                <a:latin typeface="+mn-ea"/>
                <a:ea typeface="+mn-ea"/>
                <a:cs typeface="Calibri"/>
              </a:rPr>
              <a:t>○</a:t>
            </a:r>
            <a:r>
              <a:rPr lang="en-US" altLang="ja-JP" sz="1600" b="0" dirty="0" smtClean="0">
                <a:latin typeface="+mn-ea"/>
                <a:ea typeface="+mn-ea"/>
                <a:cs typeface="Calibri"/>
              </a:rPr>
              <a:t>	</a:t>
            </a:r>
            <a:r>
              <a:rPr lang="ja-JP" altLang="en-US" sz="1600" b="0" dirty="0" smtClean="0">
                <a:latin typeface="+mn-ea"/>
                <a:ea typeface="+mn-ea"/>
                <a:cs typeface="Calibri"/>
              </a:rPr>
              <a:t>出資を受け入れられる</a:t>
            </a:r>
            <a:endParaRPr lang="en-US" altLang="ja-JP" sz="1600" b="0" dirty="0" smtClean="0">
              <a:latin typeface="+mn-ea"/>
              <a:ea typeface="+mn-ea"/>
              <a:cs typeface="Calibri"/>
            </a:endParaRPr>
          </a:p>
          <a:p>
            <a:pPr marL="266700" indent="-266700"/>
            <a:r>
              <a:rPr lang="en-US" altLang="ja-JP" sz="1600" b="0" dirty="0">
                <a:latin typeface="+mn-ea"/>
                <a:ea typeface="+mn-ea"/>
                <a:cs typeface="Calibri"/>
              </a:rPr>
              <a:t>△	</a:t>
            </a:r>
            <a:r>
              <a:rPr lang="ja-JP" altLang="en-US" sz="1600" b="0" dirty="0">
                <a:latin typeface="+mn-ea"/>
                <a:ea typeface="+mn-ea"/>
                <a:cs typeface="Calibri"/>
              </a:rPr>
              <a:t>出資者のリスクの高さ</a:t>
            </a:r>
          </a:p>
          <a:p>
            <a:pPr marL="266700" indent="-266700"/>
            <a:r>
              <a:rPr kumimoji="1" lang="en-US" altLang="ja-JP" sz="1600" dirty="0" smtClean="0">
                <a:latin typeface="+mn-ea"/>
                <a:ea typeface="+mn-ea"/>
                <a:cs typeface="Calibri"/>
              </a:rPr>
              <a:t>×	</a:t>
            </a:r>
            <a:r>
              <a:rPr kumimoji="1" lang="ja-JP" altLang="en-US" sz="1600" dirty="0" smtClean="0">
                <a:latin typeface="+mn-ea"/>
                <a:ea typeface="+mn-ea"/>
                <a:cs typeface="Calibri"/>
              </a:rPr>
              <a:t>貸金業法の規制</a:t>
            </a:r>
            <a:endParaRPr kumimoji="1" lang="en-US" altLang="ja-JP" sz="1600" dirty="0" smtClean="0">
              <a:latin typeface="+mn-ea"/>
              <a:ea typeface="+mn-ea"/>
              <a:cs typeface="Calibri"/>
            </a:endParaRPr>
          </a:p>
        </p:txBody>
      </p:sp>
      <p:sp>
        <p:nvSpPr>
          <p:cNvPr id="79" name="正方形/長方形 78"/>
          <p:cNvSpPr/>
          <p:nvPr/>
        </p:nvSpPr>
        <p:spPr bwMode="auto">
          <a:xfrm>
            <a:off x="6012160" y="1412776"/>
            <a:ext cx="2808312" cy="4032448"/>
          </a:xfrm>
          <a:prstGeom prst="rect">
            <a:avLst/>
          </a:prstGeom>
          <a:noFill/>
          <a:ln w="9525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+mn-ea"/>
              <a:cs typeface="Calibri"/>
            </a:endParaRPr>
          </a:p>
        </p:txBody>
      </p:sp>
      <p:sp>
        <p:nvSpPr>
          <p:cNvPr id="80" name="右矢印 79"/>
          <p:cNvSpPr/>
          <p:nvPr/>
        </p:nvSpPr>
        <p:spPr bwMode="auto">
          <a:xfrm>
            <a:off x="539552" y="5604488"/>
            <a:ext cx="432048" cy="36004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+mn-ea"/>
              <a:cs typeface="Calibri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1043608" y="5589240"/>
            <a:ext cx="7776864" cy="902428"/>
          </a:xfrm>
          <a:prstGeom prst="rect">
            <a:avLst/>
          </a:prstGeom>
          <a:solidFill>
            <a:srgbClr val="FEF9DD"/>
          </a:solidFill>
        </p:spPr>
        <p:txBody>
          <a:bodyPr wrap="square" lIns="108000" tIns="46800" rIns="0" bIns="46800" rtlCol="0" anchor="t">
            <a:spAutoFit/>
          </a:bodyPr>
          <a:lstStyle/>
          <a:p>
            <a:pPr>
              <a:spcBef>
                <a:spcPts val="300"/>
              </a:spcBef>
            </a:pPr>
            <a:r>
              <a:rPr lang="ja-JP" altLang="en-US" sz="1800" dirty="0" smtClean="0">
                <a:latin typeface="Calibri"/>
                <a:ea typeface="+mn-ea"/>
                <a:cs typeface="Calibri"/>
              </a:rPr>
              <a:t>当面は業務コストの低さを重視し、「</a:t>
            </a:r>
            <a:r>
              <a:rPr lang="ja-JP" altLang="en-US" sz="1800" dirty="0">
                <a:latin typeface="Calibri"/>
                <a:ea typeface="+mn-ea"/>
                <a:cs typeface="Calibri"/>
              </a:rPr>
              <a:t>公益社団</a:t>
            </a:r>
            <a:r>
              <a:rPr lang="ja-JP" altLang="en-US" sz="1800" dirty="0" smtClean="0">
                <a:latin typeface="Calibri"/>
                <a:ea typeface="+mn-ea"/>
                <a:cs typeface="Calibri"/>
              </a:rPr>
              <a:t>法人（</a:t>
            </a:r>
            <a:r>
              <a:rPr lang="en-US" altLang="ja-JP" sz="1800" dirty="0" smtClean="0">
                <a:latin typeface="Calibri"/>
                <a:ea typeface="+mn-ea"/>
                <a:cs typeface="Calibri"/>
              </a:rPr>
              <a:t>2</a:t>
            </a:r>
            <a:r>
              <a:rPr lang="ja-JP" altLang="en-US" sz="1800" dirty="0" smtClean="0">
                <a:latin typeface="Calibri"/>
                <a:ea typeface="+mn-ea"/>
                <a:cs typeface="Calibri"/>
              </a:rPr>
              <a:t>階なし）」</a:t>
            </a:r>
            <a:r>
              <a:rPr lang="ja-JP" altLang="en-US" sz="1800" dirty="0">
                <a:latin typeface="Calibri"/>
                <a:ea typeface="+mn-ea"/>
                <a:cs typeface="Calibri"/>
              </a:rPr>
              <a:t>を</a:t>
            </a:r>
            <a:r>
              <a:rPr lang="ja-JP" altLang="en-US" sz="1800" dirty="0" smtClean="0">
                <a:latin typeface="Calibri"/>
                <a:ea typeface="+mn-ea"/>
                <a:cs typeface="Calibri"/>
              </a:rPr>
              <a:t>選定／</a:t>
            </a:r>
            <a:r>
              <a:rPr lang="en-US" altLang="ja-JP" sz="1800" dirty="0" smtClean="0">
                <a:latin typeface="Calibri"/>
                <a:ea typeface="+mn-ea"/>
                <a:cs typeface="Calibri"/>
              </a:rPr>
              <a:t/>
            </a:r>
            <a:br>
              <a:rPr lang="en-US" altLang="ja-JP" sz="1800" dirty="0" smtClean="0">
                <a:latin typeface="Calibri"/>
                <a:ea typeface="+mn-ea"/>
                <a:cs typeface="Calibri"/>
              </a:rPr>
            </a:br>
            <a:r>
              <a:rPr lang="ja-JP" altLang="en-US" sz="1800" dirty="0" smtClean="0">
                <a:latin typeface="Calibri"/>
                <a:ea typeface="+mn-ea"/>
                <a:cs typeface="Calibri"/>
              </a:rPr>
              <a:t>出資受入は断念し、寄付中心の運営を選択</a:t>
            </a:r>
            <a:endParaRPr lang="en-US" altLang="ja-JP" sz="1800" dirty="0">
              <a:latin typeface="Calibri"/>
              <a:ea typeface="+mn-ea"/>
              <a:cs typeface="Calibri"/>
            </a:endParaRPr>
          </a:p>
          <a:p>
            <a:pPr>
              <a:spcBef>
                <a:spcPts val="300"/>
              </a:spcBef>
            </a:pPr>
            <a:r>
              <a:rPr lang="en-US" altLang="ja-JP" sz="1400" b="0" dirty="0" smtClean="0">
                <a:latin typeface="Calibri"/>
                <a:ea typeface="+mn-ea"/>
                <a:cs typeface="Calibri"/>
              </a:rPr>
              <a:t>※ </a:t>
            </a:r>
            <a:r>
              <a:rPr lang="ja-JP" altLang="en-US" sz="1400" b="0" dirty="0" smtClean="0">
                <a:latin typeface="Calibri"/>
                <a:ea typeface="+mn-ea"/>
                <a:cs typeface="Calibri"/>
              </a:rPr>
              <a:t>ただし、寄付中心の運営となる事で、</a:t>
            </a:r>
            <a:r>
              <a:rPr lang="en-US" altLang="ja-JP" sz="1400" b="0" dirty="0" smtClean="0">
                <a:latin typeface="Calibri"/>
                <a:ea typeface="+mn-ea"/>
                <a:cs typeface="Calibri"/>
              </a:rPr>
              <a:t>JAR</a:t>
            </a:r>
            <a:r>
              <a:rPr lang="ja-JP" altLang="en-US" sz="1400" b="0" dirty="0" smtClean="0">
                <a:latin typeface="Calibri"/>
                <a:ea typeface="+mn-ea"/>
                <a:cs typeface="Calibri"/>
              </a:rPr>
              <a:t>とのカニバリゼーションが課題に</a:t>
            </a:r>
            <a:endParaRPr lang="en-US" altLang="ja-JP" sz="1400" b="0" dirty="0" smtClean="0">
              <a:latin typeface="Calibri"/>
              <a:ea typeface="+mn-ea"/>
              <a:cs typeface="Calibri"/>
            </a:endParaRP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3275856" y="4513484"/>
            <a:ext cx="259228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/>
            <a:r>
              <a:rPr kumimoji="1" lang="en-US" altLang="ja-JP" sz="1600" b="0" dirty="0" smtClean="0">
                <a:latin typeface="+mn-ea"/>
                <a:ea typeface="+mn-ea"/>
                <a:cs typeface="Calibri"/>
              </a:rPr>
              <a:t>○</a:t>
            </a:r>
            <a:r>
              <a:rPr lang="en-US" altLang="ja-JP" sz="1600" b="0" dirty="0" smtClean="0">
                <a:latin typeface="+mn-ea"/>
                <a:ea typeface="+mn-ea"/>
                <a:cs typeface="Calibri"/>
              </a:rPr>
              <a:t>	</a:t>
            </a:r>
            <a:r>
              <a:rPr lang="ja-JP" altLang="en-US" sz="1600" b="0" dirty="0" smtClean="0">
                <a:latin typeface="+mn-ea"/>
                <a:ea typeface="+mn-ea"/>
                <a:cs typeface="Calibri"/>
              </a:rPr>
              <a:t>出資を受け入れられる</a:t>
            </a:r>
            <a:endParaRPr lang="en-US" altLang="ja-JP" sz="1600" b="0" dirty="0" smtClean="0">
              <a:latin typeface="+mn-ea"/>
              <a:ea typeface="+mn-ea"/>
              <a:cs typeface="Calibri"/>
            </a:endParaRPr>
          </a:p>
          <a:p>
            <a:pPr marL="266700" indent="-266700"/>
            <a:r>
              <a:rPr kumimoji="1" lang="en-US" altLang="ja-JP" sz="1600" dirty="0" smtClean="0">
                <a:latin typeface="+mn-ea"/>
                <a:ea typeface="+mn-ea"/>
                <a:cs typeface="Calibri"/>
              </a:rPr>
              <a:t>×	</a:t>
            </a:r>
            <a:r>
              <a:rPr kumimoji="1" lang="ja-JP" altLang="en-US" sz="1600" dirty="0" smtClean="0">
                <a:latin typeface="+mn-ea"/>
                <a:ea typeface="+mn-ea"/>
                <a:cs typeface="Calibri"/>
              </a:rPr>
              <a:t>貸金業法の規制（</a:t>
            </a:r>
            <a:r>
              <a:rPr kumimoji="1" lang="en-US" altLang="ja-JP" sz="1600" dirty="0" smtClean="0">
                <a:latin typeface="+mn-ea"/>
                <a:ea typeface="+mn-ea"/>
                <a:cs typeface="Calibri"/>
              </a:rPr>
              <a:t>2</a:t>
            </a:r>
            <a:r>
              <a:rPr kumimoji="1" lang="ja-JP" altLang="en-US" sz="1600" dirty="0" smtClean="0">
                <a:latin typeface="+mn-ea"/>
                <a:ea typeface="+mn-ea"/>
                <a:cs typeface="Calibri"/>
              </a:rPr>
              <a:t>重）</a:t>
            </a:r>
            <a:endParaRPr kumimoji="1" lang="ja-JP" altLang="en-US" sz="1600" dirty="0">
              <a:latin typeface="+mn-ea"/>
              <a:ea typeface="+mn-ea"/>
              <a:cs typeface="Calibri"/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6084168" y="4513484"/>
            <a:ext cx="2592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/>
            <a:r>
              <a:rPr kumimoji="1" lang="en-US" altLang="ja-JP" sz="1600" dirty="0" smtClean="0">
                <a:latin typeface="+mn-ea"/>
                <a:ea typeface="+mn-ea"/>
                <a:cs typeface="Calibri"/>
              </a:rPr>
              <a:t>○</a:t>
            </a:r>
            <a:r>
              <a:rPr lang="en-US" altLang="ja-JP" sz="1600" dirty="0" smtClean="0">
                <a:latin typeface="+mn-ea"/>
                <a:ea typeface="+mn-ea"/>
                <a:cs typeface="Calibri"/>
              </a:rPr>
              <a:t>	</a:t>
            </a:r>
            <a:r>
              <a:rPr lang="ja-JP" altLang="en-US" sz="1600" dirty="0" smtClean="0">
                <a:latin typeface="+mn-ea"/>
                <a:ea typeface="+mn-ea"/>
                <a:cs typeface="Calibri"/>
              </a:rPr>
              <a:t>（公益法人の場合）</a:t>
            </a:r>
            <a:r>
              <a:rPr lang="en-US" altLang="ja-JP" sz="1600" dirty="0" smtClean="0">
                <a:latin typeface="+mn-ea"/>
                <a:ea typeface="+mn-ea"/>
                <a:cs typeface="Calibri"/>
              </a:rPr>
              <a:t/>
            </a:r>
            <a:br>
              <a:rPr lang="en-US" altLang="ja-JP" sz="1600" dirty="0" smtClean="0">
                <a:latin typeface="+mn-ea"/>
                <a:ea typeface="+mn-ea"/>
                <a:cs typeface="Calibri"/>
              </a:rPr>
            </a:br>
            <a:r>
              <a:rPr lang="ja-JP" altLang="en-US" sz="1600" dirty="0" smtClean="0">
                <a:latin typeface="+mn-ea"/>
                <a:ea typeface="+mn-ea"/>
                <a:cs typeface="Calibri"/>
              </a:rPr>
              <a:t>貸金業法の規制なし</a:t>
            </a:r>
            <a:endParaRPr kumimoji="1" lang="en-US" altLang="ja-JP" sz="1600" dirty="0" smtClean="0">
              <a:latin typeface="+mn-ea"/>
              <a:ea typeface="+mn-ea"/>
              <a:cs typeface="Calibri"/>
            </a:endParaRPr>
          </a:p>
          <a:p>
            <a:pPr marL="266700" indent="-266700"/>
            <a:r>
              <a:rPr lang="en-US" altLang="ja-JP" sz="1600" dirty="0" smtClean="0">
                <a:latin typeface="+mn-ea"/>
                <a:ea typeface="+mn-ea"/>
                <a:cs typeface="Calibri"/>
              </a:rPr>
              <a:t>×	</a:t>
            </a:r>
            <a:r>
              <a:rPr lang="ja-JP" altLang="en-US" sz="1600" b="0" dirty="0" smtClean="0">
                <a:latin typeface="+mn-ea"/>
                <a:ea typeface="+mn-ea"/>
                <a:cs typeface="Calibri"/>
              </a:rPr>
              <a:t>出資受け入れ不可</a:t>
            </a:r>
            <a:endParaRPr kumimoji="1" lang="ja-JP" altLang="en-US" sz="1600" b="0" dirty="0">
              <a:latin typeface="+mn-ea"/>
              <a:ea typeface="+mn-ea"/>
              <a:cs typeface="Calibri"/>
            </a:endParaRPr>
          </a:p>
        </p:txBody>
      </p:sp>
      <p:sp>
        <p:nvSpPr>
          <p:cNvPr id="84" name="二等辺三角形 83"/>
          <p:cNvSpPr/>
          <p:nvPr/>
        </p:nvSpPr>
        <p:spPr bwMode="auto">
          <a:xfrm rot="10800000">
            <a:off x="971600" y="4149080"/>
            <a:ext cx="1721273" cy="327309"/>
          </a:xfrm>
          <a:prstGeom prst="triangle">
            <a:avLst/>
          </a:prstGeom>
          <a:gradFill flip="none" rotWithShape="1">
            <a:gsLst>
              <a:gs pos="100000">
                <a:schemeClr val="accent1"/>
              </a:gs>
              <a:gs pos="0">
                <a:srgbClr val="FFFFFF"/>
              </a:gs>
              <a:gs pos="12000">
                <a:schemeClr val="accent1"/>
              </a:gs>
            </a:gsLst>
            <a:lin ang="16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+mn-ea"/>
              <a:cs typeface="Calibri"/>
            </a:endParaRPr>
          </a:p>
        </p:txBody>
      </p:sp>
      <p:sp>
        <p:nvSpPr>
          <p:cNvPr id="85" name="二等辺三角形 84"/>
          <p:cNvSpPr/>
          <p:nvPr/>
        </p:nvSpPr>
        <p:spPr bwMode="auto">
          <a:xfrm rot="10800000">
            <a:off x="3707904" y="4165446"/>
            <a:ext cx="1721273" cy="327309"/>
          </a:xfrm>
          <a:prstGeom prst="triangle">
            <a:avLst/>
          </a:prstGeom>
          <a:gradFill flip="none" rotWithShape="1">
            <a:gsLst>
              <a:gs pos="100000">
                <a:schemeClr val="accent1"/>
              </a:gs>
              <a:gs pos="0">
                <a:srgbClr val="FFFFFF"/>
              </a:gs>
              <a:gs pos="12000">
                <a:schemeClr val="accent1"/>
              </a:gs>
            </a:gsLst>
            <a:lin ang="16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+mn-ea"/>
              <a:cs typeface="Calibri"/>
            </a:endParaRPr>
          </a:p>
        </p:txBody>
      </p:sp>
      <p:sp>
        <p:nvSpPr>
          <p:cNvPr id="86" name="二等辺三角形 85"/>
          <p:cNvSpPr/>
          <p:nvPr/>
        </p:nvSpPr>
        <p:spPr bwMode="auto">
          <a:xfrm rot="10800000">
            <a:off x="6516216" y="4165446"/>
            <a:ext cx="1721273" cy="327309"/>
          </a:xfrm>
          <a:prstGeom prst="triangle">
            <a:avLst/>
          </a:prstGeom>
          <a:gradFill flip="none" rotWithShape="1">
            <a:gsLst>
              <a:gs pos="100000">
                <a:schemeClr val="accent1"/>
              </a:gs>
              <a:gs pos="0">
                <a:srgbClr val="FFFFFF"/>
              </a:gs>
              <a:gs pos="12000">
                <a:schemeClr val="accent1"/>
              </a:gs>
            </a:gsLst>
            <a:lin ang="16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+mn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0096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43020"/>
            <a:ext cx="8363272" cy="633412"/>
          </a:xfrm>
        </p:spPr>
        <p:txBody>
          <a:bodyPr/>
          <a:lstStyle/>
          <a:p>
            <a:pPr lvl="1"/>
            <a:r>
              <a:rPr kumimoji="1" lang="ja-JP" altLang="en-US" dirty="0" smtClean="0">
                <a:latin typeface="Calibri"/>
                <a:ea typeface="+mj-ea"/>
                <a:cs typeface="Calibri"/>
              </a:rPr>
              <a:t>論点</a:t>
            </a:r>
            <a:r>
              <a:rPr kumimoji="1" lang="en-US" altLang="ja-JP" dirty="0" smtClean="0">
                <a:latin typeface="Calibri"/>
                <a:ea typeface="+mj-ea"/>
                <a:cs typeface="Calibri"/>
              </a:rPr>
              <a:t>2. </a:t>
            </a:r>
            <a:r>
              <a:rPr lang="ja-JP" altLang="en-US" dirty="0">
                <a:latin typeface="Calibri"/>
                <a:ea typeface="+mj-ea"/>
                <a:cs typeface="Calibri"/>
              </a:rPr>
              <a:t>「</a:t>
            </a:r>
            <a:r>
              <a:rPr lang="ja-JP" altLang="en-US" dirty="0" smtClean="0">
                <a:latin typeface="Calibri"/>
                <a:ea typeface="+mj-ea"/>
                <a:cs typeface="Calibri"/>
              </a:rPr>
              <a:t>無担保事業性融資</a:t>
            </a:r>
            <a:r>
              <a:rPr lang="ja-JP" altLang="en-US" dirty="0">
                <a:latin typeface="Calibri"/>
                <a:ea typeface="+mj-ea"/>
                <a:cs typeface="Calibri"/>
              </a:rPr>
              <a:t>」の</a:t>
            </a:r>
            <a:r>
              <a:rPr lang="ja-JP" altLang="en-US" dirty="0" smtClean="0">
                <a:latin typeface="Calibri"/>
                <a:ea typeface="+mj-ea"/>
                <a:cs typeface="Calibri"/>
              </a:rPr>
              <a:t>リスクへの手当</a:t>
            </a:r>
            <a:r>
              <a:rPr lang="ja-JP" altLang="en-US" dirty="0">
                <a:latin typeface="Calibri"/>
                <a:ea typeface="+mj-ea"/>
                <a:cs typeface="Calibri"/>
              </a:rPr>
              <a:t/>
            </a:r>
            <a:br>
              <a:rPr lang="ja-JP" altLang="en-US" dirty="0">
                <a:latin typeface="Calibri"/>
                <a:ea typeface="+mj-ea"/>
                <a:cs typeface="Calibri"/>
              </a:rPr>
            </a:br>
            <a:endParaRPr kumimoji="1" lang="ja-JP" altLang="en-US" dirty="0">
              <a:latin typeface="Calibri"/>
              <a:ea typeface="+mj-ea"/>
              <a:cs typeface="Calibri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820D0E-A96B-42FD-97FF-974F0E142055}" type="slidenum">
              <a:rPr lang="en-US" altLang="ja-JP" smtClean="0"/>
              <a:pPr>
                <a:defRPr/>
              </a:pPr>
              <a:t>15</a:t>
            </a:fld>
            <a:endParaRPr lang="en-US" altLang="ja-JP"/>
          </a:p>
        </p:txBody>
      </p:sp>
      <p:sp>
        <p:nvSpPr>
          <p:cNvPr id="5" name="正方形/長方形 4"/>
          <p:cNvSpPr/>
          <p:nvPr/>
        </p:nvSpPr>
        <p:spPr bwMode="auto">
          <a:xfrm>
            <a:off x="755576" y="4941168"/>
            <a:ext cx="2952328" cy="86409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Arial" pitchFamily="34" charset="0"/>
              </a:rPr>
              <a:t>担保獲得の難しさ</a:t>
            </a:r>
            <a:endParaRPr kumimoji="1" lang="en-US" altLang="ja-JP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Arial" pitchFamily="34" charset="0"/>
            </a:endParaRPr>
          </a:p>
          <a:p>
            <a:pPr marL="0" marR="0" indent="0" algn="ctr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Arial" pitchFamily="34" charset="0"/>
              </a:rPr>
              <a:t>グループ融資の難しさ</a:t>
            </a:r>
            <a:endParaRPr kumimoji="1" lang="en-US" altLang="ja-JP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Arial" pitchFamily="34" charset="0"/>
            </a:endParaRPr>
          </a:p>
        </p:txBody>
      </p:sp>
      <p:pic>
        <p:nvPicPr>
          <p:cNvPr id="6" name="図 6" descr="難民起業：ビルマレストラン経営者.jpg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Blu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55576" y="1916832"/>
            <a:ext cx="2930525" cy="280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正方形/長方形 7"/>
          <p:cNvSpPr/>
          <p:nvPr/>
        </p:nvSpPr>
        <p:spPr bwMode="auto">
          <a:xfrm>
            <a:off x="4572000" y="4653136"/>
            <a:ext cx="4032448" cy="864096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86000">
                <a:schemeClr val="accent1"/>
              </a:gs>
            </a:gsLst>
            <a:path path="rect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400" dirty="0">
                <a:latin typeface="Calibri"/>
                <a:ea typeface="+mn-ea"/>
                <a:cs typeface="Calibri"/>
              </a:rPr>
              <a:t>3</a:t>
            </a:r>
            <a:r>
              <a:rPr kumimoji="1" lang="en-US" altLang="ja-JP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+mn-ea"/>
                <a:cs typeface="Calibri"/>
              </a:rPr>
              <a:t>. </a:t>
            </a:r>
            <a:r>
              <a:rPr kumimoji="1" lang="ja-JP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+mn-ea"/>
                <a:cs typeface="Calibri"/>
              </a:rPr>
              <a:t>難民と支援機関との信頼</a:t>
            </a:r>
          </a:p>
        </p:txBody>
      </p:sp>
      <p:sp>
        <p:nvSpPr>
          <p:cNvPr id="9" name="正方形/長方形 8"/>
          <p:cNvSpPr/>
          <p:nvPr/>
        </p:nvSpPr>
        <p:spPr bwMode="auto">
          <a:xfrm>
            <a:off x="4572000" y="1916832"/>
            <a:ext cx="4032448" cy="864096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86000">
                <a:schemeClr val="accent1"/>
              </a:gs>
            </a:gsLst>
            <a:path path="rect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400" dirty="0">
                <a:latin typeface="Calibri"/>
                <a:ea typeface="+mn-ea"/>
                <a:cs typeface="Calibri"/>
              </a:rPr>
              <a:t>1</a:t>
            </a:r>
            <a:r>
              <a:rPr kumimoji="1" lang="en-US" altLang="ja-JP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+mn-ea"/>
                <a:cs typeface="Calibri"/>
              </a:rPr>
              <a:t>. </a:t>
            </a:r>
            <a:r>
              <a:rPr kumimoji="1" lang="ja-JP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+mn-ea"/>
                <a:cs typeface="Calibri"/>
              </a:rPr>
              <a:t>支援機関による評価</a:t>
            </a:r>
          </a:p>
        </p:txBody>
      </p:sp>
      <p:sp>
        <p:nvSpPr>
          <p:cNvPr id="10" name="正方形/長方形 9"/>
          <p:cNvSpPr/>
          <p:nvPr/>
        </p:nvSpPr>
        <p:spPr bwMode="auto">
          <a:xfrm>
            <a:off x="4572000" y="3284984"/>
            <a:ext cx="4032448" cy="864096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86000">
                <a:schemeClr val="accent1"/>
              </a:gs>
            </a:gsLst>
            <a:path path="rect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400" dirty="0">
                <a:latin typeface="Calibri"/>
                <a:ea typeface="+mn-ea"/>
                <a:cs typeface="Calibri"/>
              </a:rPr>
              <a:t>2</a:t>
            </a:r>
            <a:r>
              <a:rPr kumimoji="1" lang="en-US" altLang="ja-JP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+mn-ea"/>
                <a:cs typeface="Calibri"/>
              </a:rPr>
              <a:t>. </a:t>
            </a:r>
            <a:r>
              <a:rPr kumimoji="1" lang="ja-JP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+mn-ea"/>
                <a:cs typeface="Calibri"/>
              </a:rPr>
              <a:t>経営支援</a:t>
            </a:r>
          </a:p>
        </p:txBody>
      </p:sp>
      <p:sp>
        <p:nvSpPr>
          <p:cNvPr id="12" name="二等辺三角形 11"/>
          <p:cNvSpPr/>
          <p:nvPr/>
        </p:nvSpPr>
        <p:spPr bwMode="auto">
          <a:xfrm rot="5400000">
            <a:off x="2803125" y="3566792"/>
            <a:ext cx="2520115" cy="297554"/>
          </a:xfrm>
          <a:prstGeom prst="triangle">
            <a:avLst/>
          </a:prstGeom>
          <a:gradFill flip="none" rotWithShape="1">
            <a:gsLst>
              <a:gs pos="100000">
                <a:schemeClr val="accent1"/>
              </a:gs>
              <a:gs pos="0">
                <a:srgbClr val="FFFFFF"/>
              </a:gs>
              <a:gs pos="12000">
                <a:schemeClr val="accent1"/>
              </a:gs>
            </a:gsLst>
            <a:lin ang="16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+mn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0924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/>
              <a:t>1. </a:t>
            </a:r>
            <a:r>
              <a:rPr lang="ja-JP" altLang="en-US" dirty="0"/>
              <a:t>支援機関による評価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820D0E-A96B-42FD-97FF-974F0E142055}" type="slidenum">
              <a:rPr lang="en-US" altLang="ja-JP" smtClean="0"/>
              <a:pPr>
                <a:defRPr/>
              </a:pPr>
              <a:t>16</a:t>
            </a:fld>
            <a:endParaRPr lang="en-US" altLang="ja-JP"/>
          </a:p>
        </p:txBody>
      </p:sp>
      <p:sp>
        <p:nvSpPr>
          <p:cNvPr id="17" name="TextBox 8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987824" y="1556792"/>
            <a:ext cx="554461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000" rIns="72000">
            <a:spAutoFit/>
          </a:bodyPr>
          <a:lstStyle>
            <a:lvl1pPr marL="342900" indent="-34290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  <a:cs typeface="ＭＳ Ｐゴシック" charset="0"/>
              </a:defRPr>
            </a:lvl1pPr>
            <a:lvl2pPr marL="228600" indent="-15240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2pPr>
            <a:lvl3pPr marL="358775" indent="-15240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9pPr>
          </a:lstStyle>
          <a:p>
            <a:pPr marL="357188" lvl="1" indent="-280988" defTabSz="914400" fontAlgn="base">
              <a:spcBef>
                <a:spcPct val="0"/>
              </a:spcBef>
              <a:spcAft>
                <a:spcPct val="0"/>
              </a:spcAft>
              <a:buSzPct val="65000"/>
              <a:buFont typeface="Wingdings" charset="2"/>
              <a:buChar char="l"/>
            </a:pPr>
            <a:r>
              <a:rPr kumimoji="0" lang="ja-JP" altLang="en-US" sz="2000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最も</a:t>
            </a:r>
            <a:r>
              <a:rPr kumimoji="0" lang="ja-JP" altLang="en-US" sz="200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ニーズが</a:t>
            </a:r>
            <a:r>
              <a:rPr kumimoji="0" lang="ja-JP" altLang="en-US" sz="2000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あり最も成功しそうな難民を選定</a:t>
            </a:r>
            <a:endParaRPr kumimoji="0" lang="ja-JP" altLang="en-US" sz="1600" b="0" dirty="0">
              <a:solidFill>
                <a:srgbClr val="000000"/>
              </a:solidFill>
              <a:latin typeface="Calibri"/>
              <a:ea typeface="+mn-ea"/>
              <a:cs typeface="Calibri"/>
            </a:endParaRPr>
          </a:p>
        </p:txBody>
      </p:sp>
      <p:sp>
        <p:nvSpPr>
          <p:cNvPr id="19" name="角丸四角形 5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09600" y="1556793"/>
            <a:ext cx="1730152" cy="2088232"/>
          </a:xfrm>
          <a:prstGeom prst="roundRect">
            <a:avLst>
              <a:gd name="adj" fmla="val 11516"/>
            </a:avLst>
          </a:prstGeom>
          <a:solidFill>
            <a:srgbClr val="FBDF53"/>
          </a:solidFill>
          <a:ln>
            <a:noFill/>
          </a:ln>
          <a:extLst/>
        </p:spPr>
        <p:txBody>
          <a:bodyPr anchor="ctr" anchorCtr="1"/>
          <a:lstStyle/>
          <a:p>
            <a:pPr algn="ctr" defTabSz="914400" fontAlgn="t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>
                <a:latin typeface="Calibri"/>
                <a:ea typeface="+mn-ea"/>
                <a:cs typeface="Calibri"/>
              </a:rPr>
              <a:t>融資</a:t>
            </a:r>
            <a:r>
              <a:rPr lang="ja-JP" altLang="en-US" sz="2000" dirty="0" smtClean="0">
                <a:latin typeface="Calibri"/>
                <a:ea typeface="+mn-ea"/>
                <a:cs typeface="Calibri"/>
              </a:rPr>
              <a:t>対象</a:t>
            </a:r>
            <a:endParaRPr lang="ja-JP" altLang="en-US" sz="2000" dirty="0">
              <a:latin typeface="Calibri"/>
              <a:ea typeface="+mn-ea"/>
              <a:cs typeface="Calibri"/>
            </a:endParaRPr>
          </a:p>
        </p:txBody>
      </p:sp>
      <p:grpSp>
        <p:nvGrpSpPr>
          <p:cNvPr id="5" name="図形グループ 4"/>
          <p:cNvGrpSpPr/>
          <p:nvPr/>
        </p:nvGrpSpPr>
        <p:grpSpPr>
          <a:xfrm>
            <a:off x="5219972" y="3822477"/>
            <a:ext cx="2592388" cy="2054795"/>
            <a:chOff x="5580012" y="4149080"/>
            <a:chExt cx="2592388" cy="2054795"/>
          </a:xfrm>
        </p:grpSpPr>
        <p:pic>
          <p:nvPicPr>
            <p:cNvPr id="22" name="Picture 17" descr="編集済み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962650" y="4765600"/>
              <a:ext cx="1916113" cy="143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8"/>
                </a:srgbClr>
              </a:outerShdw>
            </a:effectLst>
          </p:spPr>
        </p:pic>
        <p:sp>
          <p:nvSpPr>
            <p:cNvPr id="25" name="Text Box 29"/>
            <p:cNvSpPr txBox="1">
              <a:spLocks noChangeArrowheads="1"/>
            </p:cNvSpPr>
            <p:nvPr/>
          </p:nvSpPr>
          <p:spPr bwMode="auto">
            <a:xfrm>
              <a:off x="5580012" y="4149080"/>
              <a:ext cx="2592388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 b="1">
                  <a:solidFill>
                    <a:schemeClr val="tx1"/>
                  </a:solidFill>
                  <a:latin typeface="HGPｺﾞｼｯｸM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kumimoji="1" sz="2800" b="1">
                  <a:solidFill>
                    <a:schemeClr val="tx1"/>
                  </a:solidFill>
                  <a:latin typeface="HGPｺﾞｼｯｸM" charset="0"/>
                  <a:ea typeface="ＭＳ Ｐゴシック" charset="0"/>
                </a:defRPr>
              </a:lvl2pPr>
              <a:lvl3pPr marL="1143000" indent="-228600">
                <a:defRPr kumimoji="1" sz="2800" b="1">
                  <a:solidFill>
                    <a:schemeClr val="tx1"/>
                  </a:solidFill>
                  <a:latin typeface="HGPｺﾞｼｯｸM" charset="0"/>
                  <a:ea typeface="ＭＳ Ｐゴシック" charset="0"/>
                </a:defRPr>
              </a:lvl3pPr>
              <a:lvl4pPr marL="1600200" indent="-228600">
                <a:defRPr kumimoji="1" sz="2800" b="1">
                  <a:solidFill>
                    <a:schemeClr val="tx1"/>
                  </a:solidFill>
                  <a:latin typeface="HGPｺﾞｼｯｸM" charset="0"/>
                  <a:ea typeface="ＭＳ Ｐゴシック" charset="0"/>
                </a:defRPr>
              </a:lvl4pPr>
              <a:lvl5pPr marL="2057400" indent="-228600">
                <a:defRPr kumimoji="1" sz="2800" b="1">
                  <a:solidFill>
                    <a:schemeClr val="tx1"/>
                  </a:solidFill>
                  <a:latin typeface="HGPｺﾞｼｯｸM" charset="0"/>
                  <a:ea typeface="ＭＳ Ｐゴシック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HGPｺﾞｼｯｸM" charset="0"/>
                  <a:ea typeface="ＭＳ Ｐゴシック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HGPｺﾞｼｯｸM" charset="0"/>
                  <a:ea typeface="ＭＳ Ｐゴシック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HGPｺﾞｼｯｸM" charset="0"/>
                  <a:ea typeface="ＭＳ Ｐゴシック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HGPｺﾞｼｯｸM" charset="0"/>
                  <a:ea typeface="ＭＳ Ｐゴシック" charset="0"/>
                </a:defRPr>
              </a:lvl9pPr>
            </a:lstStyle>
            <a:p>
              <a:pPr algn="ctr" defTabSz="914400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ja-JP" altLang="en-US" sz="1200" dirty="0">
                  <a:solidFill>
                    <a:srgbClr val="000000"/>
                  </a:solidFill>
                  <a:latin typeface="Calibri"/>
                  <a:ea typeface="+mn-ea"/>
                  <a:cs typeface="Calibri"/>
                </a:rPr>
                <a:t>（例）日本人ボランティアから縫製や裁断の仕方を学ぶ難民の様子</a:t>
              </a:r>
            </a:p>
          </p:txBody>
        </p:sp>
      </p:grpSp>
      <p:grpSp>
        <p:nvGrpSpPr>
          <p:cNvPr id="3" name="図形グループ 2"/>
          <p:cNvGrpSpPr/>
          <p:nvPr/>
        </p:nvGrpSpPr>
        <p:grpSpPr>
          <a:xfrm>
            <a:off x="467544" y="3822477"/>
            <a:ext cx="3929063" cy="2126803"/>
            <a:chOff x="4891409" y="1844824"/>
            <a:chExt cx="3929063" cy="2126803"/>
          </a:xfrm>
        </p:grpSpPr>
        <p:pic>
          <p:nvPicPr>
            <p:cNvPr id="24" name="Picture 20" descr="P1010014-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82184" y="2993727"/>
              <a:ext cx="928688" cy="977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TextBox 26"/>
            <p:cNvSpPr txBox="1">
              <a:spLocks noChangeArrowheads="1"/>
            </p:cNvSpPr>
            <p:nvPr/>
          </p:nvSpPr>
          <p:spPr bwMode="auto">
            <a:xfrm>
              <a:off x="4891409" y="1844824"/>
              <a:ext cx="3929063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800" b="1">
                  <a:solidFill>
                    <a:schemeClr val="tx1"/>
                  </a:solidFill>
                  <a:latin typeface="HGPｺﾞｼｯｸM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kumimoji="1" sz="2800" b="1">
                  <a:solidFill>
                    <a:schemeClr val="tx1"/>
                  </a:solidFill>
                  <a:latin typeface="HGPｺﾞｼｯｸM" charset="0"/>
                  <a:ea typeface="ＭＳ Ｐゴシック" charset="0"/>
                </a:defRPr>
              </a:lvl2pPr>
              <a:lvl3pPr marL="1143000" indent="-228600">
                <a:defRPr kumimoji="1" sz="2800" b="1">
                  <a:solidFill>
                    <a:schemeClr val="tx1"/>
                  </a:solidFill>
                  <a:latin typeface="HGPｺﾞｼｯｸM" charset="0"/>
                  <a:ea typeface="ＭＳ Ｐゴシック" charset="0"/>
                </a:defRPr>
              </a:lvl3pPr>
              <a:lvl4pPr marL="1600200" indent="-228600">
                <a:defRPr kumimoji="1" sz="2800" b="1">
                  <a:solidFill>
                    <a:schemeClr val="tx1"/>
                  </a:solidFill>
                  <a:latin typeface="HGPｺﾞｼｯｸM" charset="0"/>
                  <a:ea typeface="ＭＳ Ｐゴシック" charset="0"/>
                </a:defRPr>
              </a:lvl4pPr>
              <a:lvl5pPr marL="2057400" indent="-228600">
                <a:defRPr kumimoji="1" sz="2800" b="1">
                  <a:solidFill>
                    <a:schemeClr val="tx1"/>
                  </a:solidFill>
                  <a:latin typeface="HGPｺﾞｼｯｸM" charset="0"/>
                  <a:ea typeface="ＭＳ Ｐゴシック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HGPｺﾞｼｯｸM" charset="0"/>
                  <a:ea typeface="ＭＳ Ｐゴシック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HGPｺﾞｼｯｸM" charset="0"/>
                  <a:ea typeface="ＭＳ Ｐゴシック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HGPｺﾞｼｯｸM" charset="0"/>
                  <a:ea typeface="ＭＳ Ｐゴシック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/>
                  </a:solidFill>
                  <a:latin typeface="HGPｺﾞｼｯｸM" charset="0"/>
                  <a:ea typeface="ＭＳ Ｐゴシック" charset="0"/>
                </a:defRPr>
              </a:lvl9pPr>
            </a:lstStyle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200" dirty="0">
                  <a:solidFill>
                    <a:srgbClr val="000000"/>
                  </a:solidFill>
                  <a:latin typeface="Calibri"/>
                  <a:ea typeface="+mn-ea"/>
                  <a:cs typeface="Calibri"/>
                </a:rPr>
                <a:t>（例）カチン民族（ビルマ）伝統技術を</a:t>
              </a:r>
              <a:r>
                <a:rPr lang="en-US" altLang="ja-JP" sz="1200" dirty="0">
                  <a:solidFill>
                    <a:srgbClr val="000000"/>
                  </a:solidFill>
                  <a:latin typeface="Calibri"/>
                  <a:ea typeface="+mn-ea"/>
                  <a:cs typeface="Calibri"/>
                </a:rPr>
                <a:t/>
              </a:r>
              <a:br>
                <a:rPr lang="en-US" altLang="ja-JP" sz="1200" dirty="0">
                  <a:solidFill>
                    <a:srgbClr val="000000"/>
                  </a:solidFill>
                  <a:latin typeface="Calibri"/>
                  <a:ea typeface="+mn-ea"/>
                  <a:cs typeface="Calibri"/>
                </a:rPr>
              </a:br>
              <a:r>
                <a:rPr lang="ja-JP" altLang="en-US" sz="1200" dirty="0">
                  <a:solidFill>
                    <a:srgbClr val="000000"/>
                  </a:solidFill>
                  <a:latin typeface="Calibri"/>
                  <a:ea typeface="+mn-ea"/>
                  <a:cs typeface="Calibri"/>
                </a:rPr>
                <a:t>生かした装飾品や雑貨</a:t>
              </a:r>
              <a:endParaRPr lang="en-US" altLang="ja-JP" sz="1200" dirty="0">
                <a:solidFill>
                  <a:srgbClr val="000000"/>
                </a:solidFill>
                <a:latin typeface="Calibri"/>
                <a:ea typeface="+mn-ea"/>
                <a:cs typeface="Calibri"/>
              </a:endParaRPr>
            </a:p>
          </p:txBody>
        </p:sp>
        <p:pic>
          <p:nvPicPr>
            <p:cNvPr id="27" name="図 19" descr="カチングッズ2.jpg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6909" y="2421656"/>
              <a:ext cx="1108075" cy="1477963"/>
            </a:xfrm>
            <a:prstGeom prst="rect">
              <a:avLst/>
            </a:prstGeom>
            <a:noFill/>
            <a:ln>
              <a:noFill/>
            </a:ln>
            <a:effectLst>
              <a:outerShdw dist="38100" dir="2700000" algn="br" rotWithShape="0">
                <a:srgbClr val="808080">
                  <a:alpha val="42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Picture 18" descr="P1010007-1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20541134">
              <a:off x="7050409" y="2218867"/>
              <a:ext cx="1330325" cy="998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8" name="Rectangle 19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69913" y="6125234"/>
            <a:ext cx="8040687" cy="400110"/>
          </a:xfrm>
          <a:prstGeom prst="rect">
            <a:avLst/>
          </a:prstGeom>
          <a:solidFill>
            <a:srgbClr val="FEF9DD"/>
          </a:solidFill>
          <a:ln>
            <a:noFill/>
          </a:ln>
          <a:extLst/>
        </p:spPr>
        <p:txBody>
          <a:bodyPr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000" b="1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難民支援の経験を通じた、個々人への</a:t>
            </a:r>
            <a:r>
              <a:rPr kumimoji="0" lang="en-US" altLang="ja-JP" sz="2000" b="1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”</a:t>
            </a:r>
            <a:r>
              <a:rPr kumimoji="0" lang="ja-JP" altLang="en-US" sz="2000" b="1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目利き</a:t>
            </a:r>
            <a:r>
              <a:rPr kumimoji="0" lang="en-US" altLang="ja-JP" sz="2000" b="1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”</a:t>
            </a:r>
            <a:r>
              <a:rPr kumimoji="0" lang="ja-JP" altLang="en-US" sz="2000" b="1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を活用</a:t>
            </a:r>
            <a:endParaRPr kumimoji="0" lang="en-US" sz="2000" b="1" dirty="0">
              <a:solidFill>
                <a:srgbClr val="000000"/>
              </a:solidFill>
              <a:latin typeface="Calibri"/>
              <a:ea typeface="+mn-ea"/>
              <a:cs typeface="Calibri"/>
            </a:endParaRPr>
          </a:p>
        </p:txBody>
      </p:sp>
      <p:sp>
        <p:nvSpPr>
          <p:cNvPr id="16" name="TextBox 8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419872" y="1988840"/>
            <a:ext cx="4968552" cy="1695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000" rIns="72000">
            <a:spAutoFit/>
          </a:bodyPr>
          <a:lstStyle>
            <a:lvl1pPr marL="342900" indent="-34290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  <a:cs typeface="ＭＳ Ｐゴシック" charset="0"/>
              </a:defRPr>
            </a:lvl1pPr>
            <a:lvl2pPr marL="228600" indent="-15240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2pPr>
            <a:lvl3pPr marL="358775" indent="-15240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9pPr>
          </a:lstStyle>
          <a:p>
            <a:pPr marL="357188" lvl="1" indent="-280988">
              <a:spcBef>
                <a:spcPts val="984"/>
              </a:spcBef>
              <a:buFontTx/>
              <a:buChar char="–"/>
            </a:pPr>
            <a:r>
              <a:rPr kumimoji="0" lang="en-US" altLang="ja-JP" sz="1600" b="0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JAR</a:t>
            </a:r>
            <a:r>
              <a:rPr kumimoji="0" lang="ja-JP" altLang="en-US" sz="1600" b="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の支援</a:t>
            </a:r>
            <a:r>
              <a:rPr kumimoji="0" lang="ja-JP" altLang="en-US" sz="1600" b="0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活動を通して、素性</a:t>
            </a:r>
            <a:r>
              <a:rPr kumimoji="0" lang="ja-JP" altLang="en-US" sz="1600" b="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、性格が分かっており</a:t>
            </a:r>
            <a:r>
              <a:rPr kumimoji="0" lang="ja-JP" altLang="en-US" sz="1600" b="0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、</a:t>
            </a:r>
            <a:r>
              <a:rPr kumimoji="0" lang="en-US" altLang="ja-JP" sz="1600" b="0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/>
            </a:r>
            <a:br>
              <a:rPr kumimoji="0" lang="en-US" altLang="ja-JP" sz="1600" b="0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</a:br>
            <a:r>
              <a:rPr kumimoji="0" lang="ja-JP" altLang="en-US" sz="1600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信頼</a:t>
            </a:r>
            <a:r>
              <a:rPr kumimoji="0" lang="ja-JP" altLang="en-US" sz="160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できる人、柔軟性のある</a:t>
            </a:r>
            <a:r>
              <a:rPr kumimoji="0" lang="ja-JP" altLang="en-US" sz="1600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人を選定可能</a:t>
            </a:r>
            <a:r>
              <a:rPr kumimoji="0" lang="en-US" altLang="ja-JP" sz="1600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/>
            </a:r>
            <a:br>
              <a:rPr kumimoji="0" lang="en-US" altLang="ja-JP" sz="1600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</a:br>
            <a:r>
              <a:rPr kumimoji="0" lang="ja-JP" altLang="en-US" sz="1600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（過去の経歴も把握）</a:t>
            </a:r>
            <a:endParaRPr kumimoji="0" lang="ja-JP" altLang="en-US" sz="1600" dirty="0">
              <a:solidFill>
                <a:srgbClr val="000000"/>
              </a:solidFill>
              <a:latin typeface="Calibri"/>
              <a:ea typeface="+mn-ea"/>
              <a:cs typeface="Calibri"/>
            </a:endParaRPr>
          </a:p>
          <a:p>
            <a:pPr marL="357188" lvl="1" indent="-280988">
              <a:spcBef>
                <a:spcPts val="984"/>
              </a:spcBef>
              <a:buFontTx/>
              <a:buChar char="–"/>
            </a:pPr>
            <a:r>
              <a:rPr kumimoji="0" lang="ja-JP" altLang="en-US" sz="160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すでに起業</a:t>
            </a:r>
            <a:r>
              <a:rPr kumimoji="0" lang="ja-JP" altLang="en-US" sz="1600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したい・資金が必要と</a:t>
            </a:r>
            <a:r>
              <a:rPr kumimoji="0" lang="ja-JP" altLang="en-US" sz="160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の相談</a:t>
            </a:r>
            <a:r>
              <a:rPr kumimoji="0" lang="ja-JP" altLang="en-US" sz="1600" b="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を寄せて</a:t>
            </a:r>
            <a:r>
              <a:rPr kumimoji="0" lang="ja-JP" altLang="en-US" sz="1600" b="0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いる難民には、事業経験ある者など存在（</a:t>
            </a:r>
            <a:r>
              <a:rPr kumimoji="0" lang="ja-JP" altLang="en-US" sz="1600" b="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例：レストラン、民芸品製造販売</a:t>
            </a:r>
            <a:r>
              <a:rPr kumimoji="0" lang="ja-JP" altLang="en-US" sz="1600" b="0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、中古車</a:t>
            </a:r>
            <a:r>
              <a:rPr kumimoji="0" lang="ja-JP" altLang="en-US" sz="1600" b="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輸出等</a:t>
            </a:r>
            <a:r>
              <a:rPr kumimoji="0" lang="ja-JP" altLang="en-US" sz="1600" b="0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）</a:t>
            </a:r>
            <a:endParaRPr kumimoji="0" lang="en-US" altLang="ja-JP" sz="1600" b="0" dirty="0">
              <a:solidFill>
                <a:srgbClr val="000000"/>
              </a:solidFill>
              <a:latin typeface="Calibri"/>
              <a:ea typeface="+mn-ea"/>
              <a:cs typeface="Calibri"/>
            </a:endParaRPr>
          </a:p>
        </p:txBody>
      </p:sp>
      <p:sp>
        <p:nvSpPr>
          <p:cNvPr id="21" name="二等辺三角形 20"/>
          <p:cNvSpPr/>
          <p:nvPr/>
        </p:nvSpPr>
        <p:spPr bwMode="auto">
          <a:xfrm rot="5400000">
            <a:off x="1757853" y="2452132"/>
            <a:ext cx="1893400" cy="297554"/>
          </a:xfrm>
          <a:prstGeom prst="triangle">
            <a:avLst/>
          </a:prstGeom>
          <a:gradFill flip="none" rotWithShape="1">
            <a:gsLst>
              <a:gs pos="100000">
                <a:schemeClr val="accent1"/>
              </a:gs>
              <a:gs pos="0">
                <a:srgbClr val="FFFFFF"/>
              </a:gs>
              <a:gs pos="12000">
                <a:schemeClr val="accent1"/>
              </a:gs>
            </a:gsLst>
            <a:lin ang="16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+mn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0974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/>
              <a:t>2. </a:t>
            </a:r>
            <a:r>
              <a:rPr lang="ja-JP" altLang="en-US" dirty="0"/>
              <a:t>経営支援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820D0E-A96B-42FD-97FF-974F0E142055}" type="slidenum">
              <a:rPr lang="en-US" altLang="ja-JP" smtClean="0"/>
              <a:pPr>
                <a:defRPr/>
              </a:pPr>
              <a:t>17</a:t>
            </a:fld>
            <a:endParaRPr lang="en-US" altLang="ja-JP"/>
          </a:p>
        </p:txBody>
      </p:sp>
      <p:sp>
        <p:nvSpPr>
          <p:cNvPr id="5" name="角丸四角形 6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11560" y="1556792"/>
            <a:ext cx="2207840" cy="4488904"/>
          </a:xfrm>
          <a:prstGeom prst="roundRect">
            <a:avLst>
              <a:gd name="adj" fmla="val 8141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 anchorCtr="1"/>
          <a:lstStyle/>
          <a:p>
            <a:pPr algn="ctr" defTabSz="914400" fontAlgn="t">
              <a:spcBef>
                <a:spcPct val="0"/>
              </a:spcBef>
              <a:spcAft>
                <a:spcPct val="0"/>
              </a:spcAft>
            </a:pPr>
            <a:r>
              <a:rPr lang="ja-JP" altLang="en-US" sz="2000" b="1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難民の成功こそが、</a:t>
            </a:r>
            <a:r>
              <a:rPr lang="en-US" altLang="ja-JP" sz="2000" b="1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/>
            </a:r>
            <a:br>
              <a:rPr lang="en-US" altLang="ja-JP" sz="2000" b="1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</a:br>
            <a:r>
              <a:rPr lang="en-US" altLang="ja-JP" sz="2000" b="1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MFI</a:t>
            </a:r>
            <a:r>
              <a:rPr lang="ja-JP" altLang="en-US" sz="2000" b="1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の成功</a:t>
            </a:r>
          </a:p>
        </p:txBody>
      </p:sp>
      <p:sp>
        <p:nvSpPr>
          <p:cNvPr id="6" name="TextBox 10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214688" y="1556792"/>
            <a:ext cx="5424487" cy="451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 marL="342900" indent="-34290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  <a:cs typeface="ＭＳ Ｐゴシック" charset="0"/>
              </a:defRPr>
            </a:lvl1pPr>
            <a:lvl2pPr marL="382588" indent="-20320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2pPr>
            <a:lvl3pPr marL="633413" indent="-20320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9pPr>
          </a:lstStyle>
          <a:p>
            <a:pPr marL="266700" lvl="1" indent="-266700" defTabSz="914400" fontAlgn="base">
              <a:spcBef>
                <a:spcPts val="400"/>
              </a:spcBef>
              <a:spcAft>
                <a:spcPct val="0"/>
              </a:spcAft>
              <a:buSzPct val="65000"/>
              <a:buFont typeface="Wingdings" charset="0"/>
              <a:buChar char="l"/>
            </a:pPr>
            <a:r>
              <a:rPr kumimoji="0" lang="ja-JP" altLang="en-US" sz="2000" b="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融資前後の経営支援による返済率の向上</a:t>
            </a:r>
            <a:endParaRPr kumimoji="0" lang="en-US" altLang="ja-JP" sz="2000" b="0" dirty="0">
              <a:solidFill>
                <a:srgbClr val="000000"/>
              </a:solidFill>
              <a:latin typeface="Calibri"/>
              <a:ea typeface="+mn-ea"/>
              <a:cs typeface="Calibri"/>
            </a:endParaRPr>
          </a:p>
          <a:p>
            <a:pPr lvl="2" defTabSz="914400" fontAlgn="base"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</a:pPr>
            <a:r>
              <a:rPr kumimoji="0" lang="ja-JP" altLang="en-US" sz="1600" b="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事業の状況のモニタリングを行い、支援ニーズを把握</a:t>
            </a:r>
            <a:endParaRPr kumimoji="0" lang="en-US" altLang="ja-JP" sz="1600" b="0" dirty="0">
              <a:solidFill>
                <a:srgbClr val="000000"/>
              </a:solidFill>
              <a:latin typeface="Calibri"/>
              <a:ea typeface="+mn-ea"/>
              <a:cs typeface="Calibri"/>
            </a:endParaRPr>
          </a:p>
          <a:p>
            <a:pPr lvl="2" defTabSz="914400" fontAlgn="base"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</a:pPr>
            <a:r>
              <a:rPr kumimoji="0" lang="ja-JP" altLang="en-US" sz="1600" b="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事業に精通したボランティアの経営メンターを付け</a:t>
            </a:r>
            <a:r>
              <a:rPr kumimoji="0" lang="ja-JP" altLang="en-US" sz="1600" b="0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、</a:t>
            </a:r>
            <a:r>
              <a:rPr kumimoji="0" lang="en-US" altLang="ja-JP" sz="1600" b="0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/>
            </a:r>
            <a:br>
              <a:rPr kumimoji="0" lang="en-US" altLang="ja-JP" sz="1600" b="0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</a:br>
            <a:r>
              <a:rPr kumimoji="0" lang="ja-JP" altLang="en-US" sz="1600" b="0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成功</a:t>
            </a:r>
            <a:r>
              <a:rPr kumimoji="0" lang="ja-JP" altLang="en-US" sz="1600" b="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確率を向上</a:t>
            </a:r>
            <a:r>
              <a:rPr kumimoji="0" lang="en-US" altLang="ja-JP" sz="1600" b="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/>
            </a:r>
            <a:br>
              <a:rPr kumimoji="0" lang="en-US" altLang="ja-JP" sz="1600" b="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</a:br>
            <a:r>
              <a:rPr kumimoji="0" lang="en-US" altLang="ja-JP" sz="1600" b="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※</a:t>
            </a:r>
            <a:r>
              <a:rPr kumimoji="0" lang="ja-JP" altLang="en-US" sz="1600" b="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当初のパイロット期間においては、難民のニーズと、</a:t>
            </a:r>
            <a:r>
              <a:rPr kumimoji="0" lang="en-US" altLang="ja-JP" sz="1600" b="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/>
            </a:r>
            <a:br>
              <a:rPr kumimoji="0" lang="en-US" altLang="ja-JP" sz="1600" b="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</a:br>
            <a:r>
              <a:rPr kumimoji="0" lang="en-US" altLang="ja-JP" sz="1600" b="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MFI</a:t>
            </a:r>
            <a:r>
              <a:rPr kumimoji="0" lang="ja-JP" altLang="en-US" sz="1600" b="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としての支援可能性（経営メンターの確保可能性など）とを勘案し、対象事業を選定</a:t>
            </a:r>
            <a:endParaRPr kumimoji="0" lang="en-US" altLang="ja-JP" sz="1600" b="0" dirty="0">
              <a:solidFill>
                <a:srgbClr val="000000"/>
              </a:solidFill>
              <a:latin typeface="Calibri"/>
              <a:ea typeface="+mn-ea"/>
              <a:cs typeface="Calibri"/>
            </a:endParaRPr>
          </a:p>
          <a:p>
            <a:pPr lvl="2" defTabSz="914400" fontAlgn="base">
              <a:spcBef>
                <a:spcPct val="20000"/>
              </a:spcBef>
              <a:spcAft>
                <a:spcPct val="0"/>
              </a:spcAft>
              <a:buFontTx/>
              <a:buChar char="–"/>
            </a:pPr>
            <a:r>
              <a:rPr kumimoji="0" lang="ja-JP" altLang="en-US" sz="1600" b="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外部パートナー</a:t>
            </a:r>
            <a:r>
              <a:rPr kumimoji="0" lang="ja-JP" altLang="en-US" sz="1600" b="0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（ソーシャルベンチャー・パートナーズなど</a:t>
            </a:r>
            <a:r>
              <a:rPr kumimoji="0" lang="ja-JP" altLang="en-US" sz="1600" b="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）の経営支援スキルやノウハウを活用</a:t>
            </a:r>
            <a:endParaRPr kumimoji="0" lang="en-US" altLang="ja-JP" sz="1600" b="0" dirty="0">
              <a:solidFill>
                <a:srgbClr val="000000"/>
              </a:solidFill>
              <a:latin typeface="Calibri"/>
              <a:ea typeface="+mn-ea"/>
              <a:cs typeface="Calibri"/>
            </a:endParaRPr>
          </a:p>
          <a:p>
            <a:pPr lvl="2" defTabSz="914400" fontAlgn="base">
              <a:spcBef>
                <a:spcPct val="20000"/>
              </a:spcBef>
              <a:spcAft>
                <a:spcPct val="0"/>
              </a:spcAft>
              <a:buFontTx/>
              <a:buChar char="–"/>
            </a:pPr>
            <a:endParaRPr kumimoji="0" lang="en-US" altLang="ja-JP" sz="1400" b="0" dirty="0">
              <a:solidFill>
                <a:srgbClr val="000000"/>
              </a:solidFill>
              <a:latin typeface="Calibri"/>
              <a:ea typeface="+mn-ea"/>
              <a:cs typeface="Calibri"/>
            </a:endParaRPr>
          </a:p>
          <a:p>
            <a:pPr marL="266700" lvl="1" indent="-266700" defTabSz="914400" fontAlgn="base">
              <a:spcBef>
                <a:spcPts val="400"/>
              </a:spcBef>
              <a:spcAft>
                <a:spcPct val="0"/>
              </a:spcAft>
              <a:buSzPct val="65000"/>
              <a:buFont typeface="Wingdings" charset="0"/>
              <a:buChar char="l"/>
            </a:pPr>
            <a:r>
              <a:rPr kumimoji="0" lang="ja-JP" altLang="en-US" sz="2000" b="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柔軟な融資条件の設定</a:t>
            </a:r>
            <a:endParaRPr kumimoji="0" lang="en-US" altLang="ja-JP" sz="2000" b="0" dirty="0">
              <a:solidFill>
                <a:srgbClr val="000000"/>
              </a:solidFill>
              <a:latin typeface="Calibri"/>
              <a:ea typeface="+mn-ea"/>
              <a:cs typeface="Calibri"/>
            </a:endParaRPr>
          </a:p>
          <a:p>
            <a:pPr lvl="2" defTabSz="914400" fontAlgn="base">
              <a:spcBef>
                <a:spcPct val="20000"/>
              </a:spcBef>
              <a:spcAft>
                <a:spcPct val="0"/>
              </a:spcAft>
              <a:buFontTx/>
              <a:buChar char="–"/>
            </a:pPr>
            <a:r>
              <a:rPr kumimoji="0" lang="ja-JP" altLang="en-US" sz="1600" b="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事業内容に応じ、返済猶予期間（</a:t>
            </a:r>
            <a:r>
              <a:rPr kumimoji="0" lang="en-US" altLang="ja-JP" sz="1600" b="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1</a:t>
            </a:r>
            <a:r>
              <a:rPr kumimoji="0" lang="ja-JP" altLang="en-US" sz="1600" b="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ヶ月～</a:t>
            </a:r>
            <a:r>
              <a:rPr kumimoji="0" lang="en-US" altLang="ja-JP" sz="1600" b="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1</a:t>
            </a:r>
            <a:r>
              <a:rPr kumimoji="0" lang="ja-JP" altLang="en-US" sz="1600" b="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年程度）</a:t>
            </a:r>
            <a:r>
              <a:rPr kumimoji="0" lang="ja-JP" altLang="en-US" sz="1600" b="0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・</a:t>
            </a:r>
            <a:r>
              <a:rPr kumimoji="0" lang="en-US" altLang="ja-JP" sz="1600" b="0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/>
            </a:r>
            <a:br>
              <a:rPr kumimoji="0" lang="en-US" altLang="ja-JP" sz="1600" b="0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</a:br>
            <a:r>
              <a:rPr kumimoji="0" lang="ja-JP" altLang="en-US" sz="1600" b="0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回収</a:t>
            </a:r>
            <a:r>
              <a:rPr kumimoji="0" lang="ja-JP" altLang="en-US" sz="1600" b="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期間（</a:t>
            </a:r>
            <a:r>
              <a:rPr kumimoji="0" lang="en-US" altLang="ja-JP" sz="1600" b="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1</a:t>
            </a:r>
            <a:r>
              <a:rPr kumimoji="0" lang="ja-JP" altLang="en-US" sz="1600" b="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～</a:t>
            </a:r>
            <a:r>
              <a:rPr kumimoji="0" lang="en-US" altLang="ja-JP" sz="1600" b="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3</a:t>
            </a:r>
            <a:r>
              <a:rPr kumimoji="0" lang="ja-JP" altLang="en-US" sz="1600" b="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年程度）を柔軟に設定</a:t>
            </a:r>
            <a:endParaRPr kumimoji="0" lang="en-US" altLang="ja-JP" sz="1600" b="0" dirty="0">
              <a:solidFill>
                <a:srgbClr val="000000"/>
              </a:solidFill>
              <a:latin typeface="Calibri"/>
              <a:ea typeface="+mn-ea"/>
              <a:cs typeface="Calibri"/>
            </a:endParaRPr>
          </a:p>
          <a:p>
            <a:pPr lvl="2" defTabSz="914400" fontAlgn="base">
              <a:spcBef>
                <a:spcPct val="20000"/>
              </a:spcBef>
              <a:spcAft>
                <a:spcPct val="0"/>
              </a:spcAft>
              <a:buFontTx/>
              <a:buChar char="–"/>
            </a:pPr>
            <a:r>
              <a:rPr kumimoji="0" lang="ja-JP" altLang="en-US" sz="1600" b="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初期の少額融資から、将来はニーズに応じた追加融資も検討</a:t>
            </a:r>
            <a:endParaRPr kumimoji="0" lang="en-US" altLang="ja-JP" sz="1600" b="0" dirty="0">
              <a:solidFill>
                <a:srgbClr val="000000"/>
              </a:solidFill>
              <a:latin typeface="Calibri"/>
              <a:ea typeface="+mn-ea"/>
              <a:cs typeface="Calibri"/>
            </a:endParaRPr>
          </a:p>
          <a:p>
            <a:pPr lvl="2" defTabSz="914400" fontAlgn="base">
              <a:spcBef>
                <a:spcPct val="20000"/>
              </a:spcBef>
              <a:spcAft>
                <a:spcPct val="0"/>
              </a:spcAft>
              <a:buFontTx/>
              <a:buChar char="–"/>
            </a:pPr>
            <a:r>
              <a:rPr kumimoji="0" lang="ja-JP" altLang="en-US" sz="1600" b="0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無担保無保証を想定</a:t>
            </a:r>
          </a:p>
        </p:txBody>
      </p:sp>
      <p:sp>
        <p:nvSpPr>
          <p:cNvPr id="7" name="二等辺三角形 13"/>
          <p:cNvSpPr>
            <a:spLocks noChangeArrowheads="1"/>
          </p:cNvSpPr>
          <p:nvPr/>
        </p:nvSpPr>
        <p:spPr bwMode="auto">
          <a:xfrm rot="5400000">
            <a:off x="1152537" y="3648844"/>
            <a:ext cx="3943324" cy="304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rgbClr val="FBDF53"/>
            </a:solidFill>
            <a:round/>
            <a:headEnd/>
            <a:tailEnd/>
          </a:ln>
        </p:spPr>
        <p:txBody>
          <a:bodyPr/>
          <a:lstStyle/>
          <a:p>
            <a:pPr defTabSz="914400" fontAlgn="t">
              <a:spcBef>
                <a:spcPct val="0"/>
              </a:spcBef>
              <a:spcAft>
                <a:spcPct val="0"/>
              </a:spcAft>
            </a:pPr>
            <a:endParaRPr lang="ja-JP" altLang="en-US" sz="2800" b="1">
              <a:solidFill>
                <a:srgbClr val="000000"/>
              </a:solidFill>
              <a:latin typeface="HGPｺﾞｼｯｸM" charset="0"/>
              <a:ea typeface="HGPｺﾞｼｯｸM" charset="0"/>
              <a:cs typeface="HGPｺﾞｼｯｸM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520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3. </a:t>
            </a:r>
            <a:r>
              <a:rPr lang="ja-JP" altLang="en-US" dirty="0"/>
              <a:t>難民と支援機関との信頼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820D0E-A96B-42FD-97FF-974F0E142055}" type="slidenum">
              <a:rPr lang="en-US" altLang="ja-JP" smtClean="0"/>
              <a:pPr>
                <a:defRPr/>
              </a:pPr>
              <a:t>18</a:t>
            </a:fld>
            <a:endParaRPr lang="en-US" altLang="ja-JP"/>
          </a:p>
        </p:txBody>
      </p:sp>
      <p:sp>
        <p:nvSpPr>
          <p:cNvPr id="5" name="Down Arrow 5"/>
          <p:cNvSpPr/>
          <p:nvPr>
            <p:custDataLst>
              <p:tags r:id="rId1"/>
            </p:custDataLst>
          </p:nvPr>
        </p:nvSpPr>
        <p:spPr>
          <a:xfrm>
            <a:off x="1376363" y="2602508"/>
            <a:ext cx="639762" cy="1325563"/>
          </a:xfrm>
          <a:prstGeom prst="downArrow">
            <a:avLst/>
          </a:prstGeom>
          <a:solidFill>
            <a:schemeClr val="bg1">
              <a:lumMod val="7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defTabSz="914400" fontAlgn="base">
              <a:spcBef>
                <a:spcPts val="400"/>
              </a:spcBef>
              <a:spcAft>
                <a:spcPct val="0"/>
              </a:spcAft>
              <a:defRPr/>
            </a:pPr>
            <a:endParaRPr lang="ja-JP" altLang="en-US" sz="1200" b="1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6" name="Rounded Rectangle 6"/>
          <p:cNvSpPr/>
          <p:nvPr>
            <p:custDataLst>
              <p:tags r:id="rId2"/>
            </p:custDataLst>
          </p:nvPr>
        </p:nvSpPr>
        <p:spPr>
          <a:xfrm>
            <a:off x="5472113" y="1700808"/>
            <a:ext cx="2605087" cy="649287"/>
          </a:xfrm>
          <a:prstGeom prst="round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defTabSz="914400" fontAlgn="base">
              <a:spcBef>
                <a:spcPts val="400"/>
              </a:spcBef>
              <a:spcAft>
                <a:spcPct val="0"/>
              </a:spcAft>
              <a:defRPr/>
            </a:pPr>
            <a:r>
              <a:rPr lang="en-US" altLang="ja-JP" sz="2000" b="1">
                <a:solidFill>
                  <a:srgbClr val="000000"/>
                </a:solidFill>
                <a:latin typeface="Calibri"/>
                <a:cs typeface="Calibri"/>
              </a:rPr>
              <a:t>JAR</a:t>
            </a:r>
          </a:p>
        </p:txBody>
      </p:sp>
      <p:sp>
        <p:nvSpPr>
          <p:cNvPr id="7" name="Rounded Rectangle 7"/>
          <p:cNvSpPr/>
          <p:nvPr>
            <p:custDataLst>
              <p:tags r:id="rId3"/>
            </p:custDataLst>
          </p:nvPr>
        </p:nvSpPr>
        <p:spPr>
          <a:xfrm>
            <a:off x="1095375" y="1700808"/>
            <a:ext cx="2605088" cy="647700"/>
          </a:xfrm>
          <a:prstGeom prst="roundRect">
            <a:avLst/>
          </a:prstGeom>
          <a:solidFill>
            <a:srgbClr val="C0000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defTabSz="914400" fontAlgn="base">
              <a:spcBef>
                <a:spcPts val="400"/>
              </a:spcBef>
              <a:spcAft>
                <a:spcPct val="0"/>
              </a:spcAft>
              <a:defRPr/>
            </a:pPr>
            <a:r>
              <a:rPr lang="en-US" altLang="ja-JP" sz="2000" b="1">
                <a:solidFill>
                  <a:srgbClr val="FFFFFF"/>
                </a:solidFill>
                <a:latin typeface="Calibri"/>
                <a:cs typeface="Calibri"/>
              </a:rPr>
              <a:t>MFI</a:t>
            </a:r>
          </a:p>
        </p:txBody>
      </p:sp>
      <p:sp>
        <p:nvSpPr>
          <p:cNvPr id="8" name="Rounded Rectangle 8"/>
          <p:cNvSpPr/>
          <p:nvPr>
            <p:custDataLst>
              <p:tags r:id="rId4"/>
            </p:custDataLst>
          </p:nvPr>
        </p:nvSpPr>
        <p:spPr>
          <a:xfrm>
            <a:off x="1095375" y="4180483"/>
            <a:ext cx="2605088" cy="647700"/>
          </a:xfrm>
          <a:prstGeom prst="roundRect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defTabSz="914400" fontAlgn="base">
              <a:spcBef>
                <a:spcPts val="400"/>
              </a:spcBef>
              <a:spcAft>
                <a:spcPct val="0"/>
              </a:spcAft>
              <a:defRPr/>
            </a:pPr>
            <a:r>
              <a:rPr lang="ja-JP" altLang="en-US" sz="2000" b="1">
                <a:solidFill>
                  <a:srgbClr val="000000"/>
                </a:solidFill>
                <a:latin typeface="Calibri"/>
                <a:cs typeface="Calibri"/>
              </a:rPr>
              <a:t>難民</a:t>
            </a:r>
            <a:endParaRPr lang="en-US" sz="2000" b="1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9" name="Left-Right Arrow 16"/>
          <p:cNvSpPr/>
          <p:nvPr>
            <p:custDataLst>
              <p:tags r:id="rId5"/>
            </p:custDataLst>
          </p:nvPr>
        </p:nvSpPr>
        <p:spPr bwMode="auto">
          <a:xfrm rot="19153992">
            <a:off x="3532393" y="2958999"/>
            <a:ext cx="2105460" cy="549275"/>
          </a:xfrm>
          <a:prstGeom prst="leftRightArrow">
            <a:avLst/>
          </a:prstGeom>
          <a:solidFill>
            <a:schemeClr val="bg1">
              <a:lumMod val="7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defTabSz="914400" fontAlgn="base">
              <a:spcBef>
                <a:spcPts val="400"/>
              </a:spcBef>
              <a:spcAft>
                <a:spcPct val="0"/>
              </a:spcAft>
              <a:defRPr/>
            </a:pPr>
            <a:endParaRPr lang="en-US" sz="1200" b="1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10" name="Down Arrow 18"/>
          <p:cNvSpPr/>
          <p:nvPr>
            <p:custDataLst>
              <p:tags r:id="rId6"/>
            </p:custDataLst>
          </p:nvPr>
        </p:nvSpPr>
        <p:spPr>
          <a:xfrm rot="10800000">
            <a:off x="2647950" y="2586633"/>
            <a:ext cx="639763" cy="1325563"/>
          </a:xfrm>
          <a:prstGeom prst="downArrow">
            <a:avLst/>
          </a:prstGeom>
          <a:solidFill>
            <a:schemeClr val="bg1">
              <a:lumMod val="7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defTabSz="914400" fontAlgn="base">
              <a:spcBef>
                <a:spcPts val="400"/>
              </a:spcBef>
              <a:spcAft>
                <a:spcPct val="0"/>
              </a:spcAft>
              <a:defRPr/>
            </a:pPr>
            <a:endParaRPr lang="ja-JP" altLang="en-US" sz="1200" b="1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1" name="Down Arrow 19"/>
          <p:cNvSpPr/>
          <p:nvPr>
            <p:custDataLst>
              <p:tags r:id="rId7"/>
            </p:custDataLst>
          </p:nvPr>
        </p:nvSpPr>
        <p:spPr>
          <a:xfrm rot="5400000">
            <a:off x="4302125" y="1250603"/>
            <a:ext cx="539750" cy="1584176"/>
          </a:xfrm>
          <a:prstGeom prst="downArrow">
            <a:avLst/>
          </a:prstGeom>
          <a:solidFill>
            <a:schemeClr val="bg1">
              <a:lumMod val="7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defTabSz="914400" fontAlgn="base">
              <a:spcBef>
                <a:spcPts val="400"/>
              </a:spcBef>
              <a:spcAft>
                <a:spcPct val="0"/>
              </a:spcAft>
              <a:defRPr/>
            </a:pPr>
            <a:endParaRPr lang="ja-JP" altLang="en-US" sz="1200" b="1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2" name="Oval 22"/>
          <p:cNvSpPr/>
          <p:nvPr>
            <p:custDataLst>
              <p:tags r:id="rId8"/>
            </p:custDataLst>
          </p:nvPr>
        </p:nvSpPr>
        <p:spPr bwMode="auto">
          <a:xfrm>
            <a:off x="1093788" y="2946996"/>
            <a:ext cx="1196975" cy="576262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defTabSz="914400" fontAlgn="t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800" b="1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融資・</a:t>
            </a:r>
            <a:r>
              <a:rPr lang="en-US" altLang="ja-JP" sz="1800" b="1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/>
            </a:r>
            <a:br>
              <a:rPr lang="en-US" altLang="ja-JP" sz="1800" b="1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</a:br>
            <a:r>
              <a:rPr lang="ja-JP" altLang="en-US" sz="1800" b="1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経営支援</a:t>
            </a:r>
            <a:endParaRPr lang="en-US" altLang="ja-JP" sz="1800" b="1" dirty="0">
              <a:solidFill>
                <a:srgbClr val="000000"/>
              </a:solidFill>
              <a:latin typeface="Calibri"/>
              <a:ea typeface="+mn-ea"/>
              <a:cs typeface="Calibri"/>
            </a:endParaRPr>
          </a:p>
        </p:txBody>
      </p:sp>
      <p:sp>
        <p:nvSpPr>
          <p:cNvPr id="13" name="Oval 23"/>
          <p:cNvSpPr/>
          <p:nvPr>
            <p:custDataLst>
              <p:tags r:id="rId9"/>
            </p:custDataLst>
          </p:nvPr>
        </p:nvSpPr>
        <p:spPr bwMode="auto">
          <a:xfrm>
            <a:off x="2366963" y="2946996"/>
            <a:ext cx="1196975" cy="576262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defTabSz="914400" fontAlgn="t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800" b="1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返済</a:t>
            </a:r>
            <a:endParaRPr lang="en-US" sz="1800" b="1">
              <a:solidFill>
                <a:srgbClr val="000000"/>
              </a:solidFill>
              <a:latin typeface="Calibri"/>
              <a:ea typeface="+mn-ea"/>
              <a:cs typeface="Calibri"/>
            </a:endParaRPr>
          </a:p>
        </p:txBody>
      </p:sp>
      <p:sp>
        <p:nvSpPr>
          <p:cNvPr id="15" name="Oval 27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018161" y="3068960"/>
            <a:ext cx="1152525" cy="474663"/>
          </a:xfrm>
          <a:prstGeom prst="ellipse">
            <a:avLst/>
          </a:prstGeom>
          <a:solidFill>
            <a:srgbClr val="0033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914400" fontAlgn="t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>
                <a:solidFill>
                  <a:srgbClr val="FFFFFF"/>
                </a:solidFill>
                <a:latin typeface="Calibri"/>
                <a:ea typeface="+mn-ea"/>
                <a:cs typeface="Calibri"/>
              </a:rPr>
              <a:t>信頼関係</a:t>
            </a:r>
            <a:endParaRPr lang="en-US" sz="1800" b="1">
              <a:solidFill>
                <a:srgbClr val="FFFFFF"/>
              </a:solidFill>
              <a:latin typeface="Calibri"/>
              <a:ea typeface="+mn-ea"/>
              <a:cs typeface="Calibri"/>
            </a:endParaRPr>
          </a:p>
        </p:txBody>
      </p:sp>
      <p:sp>
        <p:nvSpPr>
          <p:cNvPr id="16" name="正方形/長方形 21"/>
          <p:cNvSpPr>
            <a:spLocks noChangeArrowheads="1"/>
          </p:cNvSpPr>
          <p:nvPr/>
        </p:nvSpPr>
        <p:spPr bwMode="auto">
          <a:xfrm>
            <a:off x="717550" y="5638800"/>
            <a:ext cx="7710488" cy="685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FBDF53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 fontAlgn="t">
              <a:spcBef>
                <a:spcPct val="0"/>
              </a:spcBef>
              <a:spcAft>
                <a:spcPct val="0"/>
              </a:spcAft>
            </a:pPr>
            <a:r>
              <a:rPr lang="en-US" altLang="ja-JP" sz="2000" b="1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JAR</a:t>
            </a:r>
            <a:r>
              <a:rPr lang="ja-JP" altLang="en-US" sz="2000" b="1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の信頼関係を</a:t>
            </a:r>
            <a:r>
              <a:rPr lang="ja-JP" altLang="en-US" sz="2000" b="1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基礎として、返済意志の維持と、</a:t>
            </a:r>
            <a:r>
              <a:rPr lang="en-US" altLang="ja-JP" sz="2000" b="1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/>
            </a:r>
            <a:br>
              <a:rPr lang="en-US" altLang="ja-JP" sz="2000" b="1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</a:br>
            <a:r>
              <a:rPr lang="ja-JP" altLang="en-US" sz="2000" b="1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経営支援の</a:t>
            </a:r>
            <a:r>
              <a:rPr lang="ja-JP" altLang="en-US" sz="2000" b="1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受け入れ</a:t>
            </a:r>
            <a:r>
              <a:rPr lang="ja-JP" altLang="en-US" sz="2000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の確度を高めることを想定</a:t>
            </a:r>
            <a:endParaRPr lang="ja-JP" altLang="en-US" sz="2000" b="1" dirty="0">
              <a:solidFill>
                <a:srgbClr val="000000"/>
              </a:solidFill>
              <a:latin typeface="Calibri"/>
              <a:ea typeface="+mn-ea"/>
              <a:cs typeface="Calibri"/>
            </a:endParaRPr>
          </a:p>
        </p:txBody>
      </p:sp>
      <p:sp>
        <p:nvSpPr>
          <p:cNvPr id="17" name="Rounded Rectangle 6"/>
          <p:cNvSpPr/>
          <p:nvPr>
            <p:custDataLst>
              <p:tags r:id="rId11"/>
            </p:custDataLst>
          </p:nvPr>
        </p:nvSpPr>
        <p:spPr>
          <a:xfrm>
            <a:off x="5472113" y="4178896"/>
            <a:ext cx="2605087" cy="64928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defTabSz="914400" fontAlgn="base">
              <a:spcBef>
                <a:spcPts val="400"/>
              </a:spcBef>
              <a:spcAft>
                <a:spcPct val="0"/>
              </a:spcAft>
              <a:defRPr/>
            </a:pPr>
            <a:r>
              <a:rPr lang="ja-JP" altLang="en-US" sz="2000" b="1" dirty="0" smtClean="0">
                <a:solidFill>
                  <a:srgbClr val="000000"/>
                </a:solidFill>
                <a:latin typeface="Calibri"/>
                <a:cs typeface="Calibri"/>
              </a:rPr>
              <a:t>難民コミュニティ</a:t>
            </a:r>
            <a:endParaRPr lang="en-US" altLang="ja-JP" sz="2000" b="1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4" name="Oval 26"/>
          <p:cNvSpPr/>
          <p:nvPr>
            <p:custDataLst>
              <p:tags r:id="rId12"/>
            </p:custDataLst>
          </p:nvPr>
        </p:nvSpPr>
        <p:spPr bwMode="auto">
          <a:xfrm>
            <a:off x="3995936" y="1728057"/>
            <a:ext cx="1196975" cy="576263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defTabSz="914400" fontAlgn="t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800" b="1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出資・</a:t>
            </a:r>
            <a:r>
              <a:rPr lang="en-US" altLang="ja-JP" sz="1800" b="1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/>
            </a:r>
            <a:br>
              <a:rPr lang="en-US" altLang="ja-JP" sz="1800" b="1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</a:br>
            <a:r>
              <a:rPr lang="ja-JP" altLang="en-US" sz="1800" b="1" dirty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情報提供</a:t>
            </a:r>
            <a:endParaRPr lang="en-US" altLang="ja-JP" sz="1800" b="1" dirty="0">
              <a:solidFill>
                <a:srgbClr val="000000"/>
              </a:solidFill>
              <a:latin typeface="Calibri"/>
              <a:ea typeface="+mn-ea"/>
              <a:cs typeface="Calibri"/>
            </a:endParaRPr>
          </a:p>
        </p:txBody>
      </p:sp>
      <p:sp>
        <p:nvSpPr>
          <p:cNvPr id="3" name="左右矢印 2"/>
          <p:cNvSpPr/>
          <p:nvPr/>
        </p:nvSpPr>
        <p:spPr bwMode="auto">
          <a:xfrm>
            <a:off x="3779912" y="4221088"/>
            <a:ext cx="1584176" cy="576064"/>
          </a:xfrm>
          <a:prstGeom prst="leftRightArrow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+mn-ea"/>
              <a:cs typeface="Calibri"/>
            </a:endParaRPr>
          </a:p>
        </p:txBody>
      </p:sp>
      <p:sp>
        <p:nvSpPr>
          <p:cNvPr id="19" name="Oval 27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018161" y="4278040"/>
            <a:ext cx="1152525" cy="474663"/>
          </a:xfrm>
          <a:prstGeom prst="ellipse">
            <a:avLst/>
          </a:prstGeom>
          <a:solidFill>
            <a:srgbClr val="0033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914400" fontAlgn="t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>
                <a:solidFill>
                  <a:srgbClr val="FFFFFF"/>
                </a:solidFill>
                <a:latin typeface="Calibri"/>
                <a:ea typeface="+mn-ea"/>
                <a:cs typeface="Calibri"/>
              </a:rPr>
              <a:t>信頼関係</a:t>
            </a:r>
            <a:endParaRPr lang="en-US" sz="1800" b="1">
              <a:solidFill>
                <a:srgbClr val="FFFFFF"/>
              </a:solidFill>
              <a:latin typeface="Calibri"/>
              <a:ea typeface="+mn-ea"/>
              <a:cs typeface="Calibri"/>
            </a:endParaRPr>
          </a:p>
        </p:txBody>
      </p:sp>
      <p:sp>
        <p:nvSpPr>
          <p:cNvPr id="20" name="左右矢印 19"/>
          <p:cNvSpPr/>
          <p:nvPr/>
        </p:nvSpPr>
        <p:spPr bwMode="auto">
          <a:xfrm rot="16200000">
            <a:off x="5940152" y="2996952"/>
            <a:ext cx="1584176" cy="576064"/>
          </a:xfrm>
          <a:prstGeom prst="leftRightArrow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+mn-ea"/>
              <a:cs typeface="Calibri"/>
            </a:endParaRPr>
          </a:p>
        </p:txBody>
      </p:sp>
      <p:sp>
        <p:nvSpPr>
          <p:cNvPr id="21" name="Oval 27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6156176" y="3068960"/>
            <a:ext cx="1152525" cy="474663"/>
          </a:xfrm>
          <a:prstGeom prst="ellipse">
            <a:avLst/>
          </a:prstGeom>
          <a:solidFill>
            <a:srgbClr val="0033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914400" fontAlgn="t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>
                <a:solidFill>
                  <a:srgbClr val="FFFFFF"/>
                </a:solidFill>
                <a:latin typeface="Calibri"/>
                <a:ea typeface="+mn-ea"/>
                <a:cs typeface="Calibri"/>
              </a:rPr>
              <a:t>信頼関係</a:t>
            </a:r>
            <a:endParaRPr lang="en-US" sz="1800" b="1">
              <a:solidFill>
                <a:srgbClr val="FFFFFF"/>
              </a:solidFill>
              <a:latin typeface="Calibri"/>
              <a:ea typeface="+mn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175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 bwMode="auto">
          <a:xfrm>
            <a:off x="2915816" y="3552468"/>
            <a:ext cx="5904656" cy="8126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rgbClr val="FFFFFF"/>
              </a:gs>
              <a:gs pos="95000">
                <a:schemeClr val="accent1">
                  <a:lumMod val="60000"/>
                  <a:lumOff val="40000"/>
                </a:schemeClr>
              </a:gs>
            </a:gsLst>
            <a:path path="rect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idx="1"/>
          </p:nvPr>
        </p:nvSpPr>
        <p:spPr>
          <a:xfrm>
            <a:off x="3059832" y="1124744"/>
            <a:ext cx="5626968" cy="4713387"/>
          </a:xfrm>
        </p:spPr>
        <p:txBody>
          <a:bodyPr/>
          <a:lstStyle/>
          <a:p>
            <a:pPr marL="357188" indent="-357188">
              <a:buFont typeface="+mj-lt"/>
              <a:buAutoNum type="romanUcPeriod"/>
            </a:pPr>
            <a:r>
              <a:rPr lang="ja-JP" altLang="en-US" sz="2400" dirty="0"/>
              <a:t>事業の背景</a:t>
            </a:r>
            <a:endParaRPr lang="en-US" altLang="ja-JP" sz="2400" dirty="0"/>
          </a:p>
          <a:p>
            <a:pPr lvl="1"/>
            <a:endParaRPr lang="en-US" altLang="ja-JP" sz="2000" dirty="0"/>
          </a:p>
          <a:p>
            <a:pPr marL="357188" indent="-357188">
              <a:buFont typeface="+mj-lt"/>
              <a:buAutoNum type="romanUcPeriod"/>
            </a:pPr>
            <a:r>
              <a:rPr lang="ja-JP" altLang="en-US" sz="2400" dirty="0"/>
              <a:t>これまでの経緯</a:t>
            </a:r>
            <a:endParaRPr lang="en-US" altLang="ja-JP" sz="2400" dirty="0"/>
          </a:p>
          <a:p>
            <a:pPr lvl="1"/>
            <a:endParaRPr lang="en-US" altLang="ja-JP" sz="2000" dirty="0" smtClean="0"/>
          </a:p>
          <a:p>
            <a:pPr marL="357188" indent="-357188">
              <a:buFont typeface="+mj-lt"/>
              <a:buAutoNum type="romanUcPeriod"/>
            </a:pPr>
            <a:r>
              <a:rPr lang="ja-JP" altLang="en-US" sz="2400" dirty="0" smtClean="0"/>
              <a:t>設立</a:t>
            </a:r>
            <a:r>
              <a:rPr lang="ja-JP" altLang="en-US" sz="2400" dirty="0"/>
              <a:t>にあたっての</a:t>
            </a:r>
            <a:r>
              <a:rPr lang="ja-JP" altLang="en-US" sz="2400" dirty="0" smtClean="0"/>
              <a:t>論点</a:t>
            </a:r>
            <a:endParaRPr lang="en-US" altLang="ja-JP" sz="2000" dirty="0"/>
          </a:p>
          <a:p>
            <a:pPr marL="457200" lvl="1" indent="0">
              <a:buNone/>
            </a:pPr>
            <a:endParaRPr lang="en-US" altLang="ja-JP" sz="2000" dirty="0" smtClean="0"/>
          </a:p>
          <a:p>
            <a:pPr marL="357188" indent="-357188">
              <a:buFont typeface="+mj-lt"/>
              <a:buAutoNum type="romanUcPeriod"/>
            </a:pPr>
            <a:r>
              <a:rPr lang="ja-JP" altLang="en-US" sz="2400" dirty="0" smtClean="0"/>
              <a:t>今後</a:t>
            </a:r>
            <a:r>
              <a:rPr lang="ja-JP" altLang="en-US" sz="2400" dirty="0"/>
              <a:t>の</a:t>
            </a:r>
            <a:r>
              <a:rPr lang="ja-JP" altLang="en-US" sz="2400" dirty="0" smtClean="0"/>
              <a:t>活動</a:t>
            </a:r>
          </a:p>
          <a:p>
            <a:pPr lvl="1"/>
            <a:r>
              <a:rPr lang="ja-JP" altLang="en-US" sz="2000" dirty="0">
                <a:solidFill>
                  <a:srgbClr val="000000"/>
                </a:solidFill>
              </a:rPr>
              <a:t>経営支援のトライアル開始</a:t>
            </a:r>
            <a:endParaRPr lang="en-US" altLang="ja-JP" sz="2000" dirty="0">
              <a:solidFill>
                <a:srgbClr val="000000"/>
              </a:solidFill>
            </a:endParaRPr>
          </a:p>
          <a:p>
            <a:pPr marL="457200" lvl="1" indent="0">
              <a:buNone/>
            </a:pPr>
            <a:endParaRPr lang="en-US" altLang="ja-JP" sz="20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2CD99B-FD80-4BD8-BF89-977E50B605E2}" type="slidenum">
              <a:rPr lang="en-US" altLang="ja-JP" smtClean="0"/>
              <a:pPr>
                <a:defRPr/>
              </a:pPr>
              <a:t>19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xmlns="" val="230965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本日の内容</a:t>
            </a:r>
            <a:endParaRPr kumimoji="1" lang="ja-JP" altLang="en-US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idx="1"/>
          </p:nvPr>
        </p:nvSpPr>
        <p:spPr>
          <a:xfrm>
            <a:off x="590872" y="1234724"/>
            <a:ext cx="5853336" cy="4930580"/>
          </a:xfrm>
        </p:spPr>
        <p:txBody>
          <a:bodyPr>
            <a:spAutoFit/>
          </a:bodyPr>
          <a:lstStyle/>
          <a:p>
            <a:pPr marL="357188" indent="-357188">
              <a:buFont typeface="+mj-lt"/>
              <a:buAutoNum type="romanUcPeriod"/>
            </a:pPr>
            <a:r>
              <a:rPr kumimoji="1" lang="ja-JP" altLang="en-US" sz="2400" dirty="0" smtClean="0">
                <a:latin typeface="Calibri"/>
                <a:cs typeface="Calibri"/>
              </a:rPr>
              <a:t>事業の背景</a:t>
            </a:r>
            <a:endParaRPr kumimoji="1" lang="en-US" altLang="ja-JP" sz="2400" dirty="0" smtClean="0">
              <a:latin typeface="Calibri"/>
              <a:cs typeface="Calibri"/>
            </a:endParaRPr>
          </a:p>
          <a:p>
            <a:pPr lvl="1"/>
            <a:r>
              <a:rPr lang="ja-JP" altLang="en-US" sz="2000" dirty="0" smtClean="0">
                <a:latin typeface="Calibri"/>
                <a:cs typeface="Calibri"/>
              </a:rPr>
              <a:t>日本における難民の状況</a:t>
            </a:r>
            <a:endParaRPr lang="en-US" altLang="ja-JP" sz="2000" dirty="0" smtClean="0">
              <a:latin typeface="Calibri"/>
              <a:cs typeface="Calibri"/>
            </a:endParaRPr>
          </a:p>
          <a:p>
            <a:pPr lvl="1"/>
            <a:r>
              <a:rPr lang="ja-JP" altLang="en-US" sz="2000" dirty="0" smtClean="0">
                <a:latin typeface="Calibri"/>
                <a:cs typeface="Calibri"/>
              </a:rPr>
              <a:t>難民のチャレンジへの支援としての当事業</a:t>
            </a:r>
            <a:endParaRPr lang="en-US" altLang="ja-JP" sz="2000" dirty="0" smtClean="0">
              <a:latin typeface="Calibri"/>
              <a:cs typeface="Calibri"/>
            </a:endParaRPr>
          </a:p>
          <a:p>
            <a:pPr lvl="1"/>
            <a:endParaRPr lang="en-US" altLang="ja-JP" sz="1000" dirty="0" smtClean="0">
              <a:latin typeface="Calibri"/>
              <a:cs typeface="Calibri"/>
            </a:endParaRPr>
          </a:p>
          <a:p>
            <a:pPr marL="357188" indent="-357188">
              <a:buFont typeface="+mj-lt"/>
              <a:buAutoNum type="romanUcPeriod"/>
            </a:pPr>
            <a:r>
              <a:rPr kumimoji="1" lang="ja-JP" altLang="en-US" sz="2400" dirty="0" smtClean="0">
                <a:latin typeface="Calibri"/>
                <a:cs typeface="Calibri"/>
              </a:rPr>
              <a:t>これまでの経緯</a:t>
            </a:r>
            <a:endParaRPr kumimoji="1" lang="en-US" altLang="ja-JP" sz="2400" dirty="0" smtClean="0">
              <a:latin typeface="Calibri"/>
              <a:cs typeface="Calibri"/>
            </a:endParaRPr>
          </a:p>
          <a:p>
            <a:pPr lvl="1"/>
            <a:r>
              <a:rPr lang="ja-JP" altLang="en-US" sz="2000" dirty="0">
                <a:latin typeface="Calibri"/>
                <a:cs typeface="Calibri"/>
              </a:rPr>
              <a:t>マイクロファイナンスの必要性認識</a:t>
            </a:r>
            <a:endParaRPr lang="en-US" altLang="ja-JP" sz="2000" dirty="0">
              <a:latin typeface="Calibri"/>
              <a:cs typeface="Calibri"/>
            </a:endParaRPr>
          </a:p>
          <a:p>
            <a:pPr lvl="1"/>
            <a:r>
              <a:rPr lang="ja-JP" altLang="en-US" sz="2000" dirty="0">
                <a:latin typeface="Calibri"/>
                <a:cs typeface="Calibri"/>
              </a:rPr>
              <a:t>基盤構築・トライアル</a:t>
            </a:r>
            <a:r>
              <a:rPr lang="ja-JP" altLang="en-US" sz="2000" dirty="0" smtClean="0">
                <a:latin typeface="Calibri"/>
                <a:cs typeface="Calibri"/>
              </a:rPr>
              <a:t>開始</a:t>
            </a:r>
            <a:endParaRPr lang="en-US" altLang="ja-JP" sz="2000" dirty="0" smtClean="0">
              <a:latin typeface="Calibri"/>
              <a:cs typeface="Calibri"/>
            </a:endParaRPr>
          </a:p>
          <a:p>
            <a:pPr lvl="1"/>
            <a:endParaRPr lang="en-US" altLang="ja-JP" sz="1000" dirty="0">
              <a:latin typeface="Calibri"/>
              <a:cs typeface="Calibri"/>
            </a:endParaRPr>
          </a:p>
          <a:p>
            <a:pPr marL="357188" indent="-357188">
              <a:buFont typeface="+mj-lt"/>
              <a:buAutoNum type="romanUcPeriod"/>
            </a:pPr>
            <a:r>
              <a:rPr lang="ja-JP" altLang="en-US" sz="2400" dirty="0" smtClean="0">
                <a:latin typeface="Calibri"/>
                <a:cs typeface="Calibri"/>
              </a:rPr>
              <a:t>設立</a:t>
            </a:r>
            <a:r>
              <a:rPr lang="ja-JP" altLang="en-US" sz="2400" dirty="0">
                <a:latin typeface="Calibri"/>
                <a:cs typeface="Calibri"/>
              </a:rPr>
              <a:t>にあたっての論点</a:t>
            </a:r>
            <a:endParaRPr kumimoji="1" lang="en-US" altLang="ja-JP" sz="2400" dirty="0" smtClean="0">
              <a:latin typeface="Calibri"/>
              <a:cs typeface="Calibri"/>
            </a:endParaRPr>
          </a:p>
          <a:p>
            <a:pPr lvl="1"/>
            <a:r>
              <a:rPr lang="ja-JP" altLang="en-US" sz="2000" dirty="0" smtClean="0">
                <a:latin typeface="Calibri"/>
                <a:cs typeface="Calibri"/>
              </a:rPr>
              <a:t>事業のストラクチャ</a:t>
            </a:r>
            <a:endParaRPr lang="en-US" altLang="ja-JP" sz="2000" dirty="0" smtClean="0">
              <a:latin typeface="Calibri"/>
              <a:cs typeface="Calibri"/>
            </a:endParaRPr>
          </a:p>
          <a:p>
            <a:pPr lvl="1"/>
            <a:r>
              <a:rPr lang="ja-JP" altLang="en-US" sz="2000" dirty="0" smtClean="0">
                <a:latin typeface="Calibri"/>
                <a:cs typeface="Calibri"/>
              </a:rPr>
              <a:t>「無担保事業性融資」のリスクへの手当</a:t>
            </a:r>
            <a:endParaRPr lang="en-US" altLang="ja-JP" sz="2000" dirty="0" smtClean="0">
              <a:latin typeface="Calibri"/>
              <a:cs typeface="Calibri"/>
            </a:endParaRPr>
          </a:p>
          <a:p>
            <a:pPr lvl="1"/>
            <a:endParaRPr lang="en-US" altLang="ja-JP" sz="1000" dirty="0" smtClean="0">
              <a:latin typeface="Calibri"/>
              <a:cs typeface="Calibri"/>
            </a:endParaRPr>
          </a:p>
          <a:p>
            <a:pPr marL="357188" indent="-357188">
              <a:buFont typeface="+mj-lt"/>
              <a:buAutoNum type="romanUcPeriod"/>
            </a:pPr>
            <a:r>
              <a:rPr lang="ja-JP" altLang="en-US" sz="2400" dirty="0">
                <a:latin typeface="Calibri"/>
                <a:cs typeface="Calibri"/>
              </a:rPr>
              <a:t>今後</a:t>
            </a:r>
            <a:r>
              <a:rPr kumimoji="1" lang="ja-JP" altLang="en-US" sz="2400" dirty="0" smtClean="0">
                <a:latin typeface="Calibri"/>
                <a:cs typeface="Calibri"/>
              </a:rPr>
              <a:t>の活動</a:t>
            </a:r>
            <a:endParaRPr kumimoji="1" lang="en-US" altLang="ja-JP" sz="2400" dirty="0" smtClean="0">
              <a:latin typeface="Calibri"/>
              <a:cs typeface="Calibri"/>
            </a:endParaRPr>
          </a:p>
          <a:p>
            <a:pPr lvl="1"/>
            <a:r>
              <a:rPr kumimoji="1" lang="ja-JP" altLang="en-US" sz="2000" dirty="0" smtClean="0">
                <a:latin typeface="Calibri"/>
                <a:cs typeface="Calibri"/>
              </a:rPr>
              <a:t>経営支援のトライアル開始</a:t>
            </a:r>
            <a:endParaRPr kumimoji="1" lang="en-US" altLang="ja-JP" sz="2000" dirty="0" smtClean="0">
              <a:latin typeface="Calibri"/>
              <a:cs typeface="Calibri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2CD99B-FD80-4BD8-BF89-977E50B605E2}" type="slidenum">
              <a:rPr lang="en-US" altLang="ja-JP" smtClean="0"/>
              <a:pPr>
                <a:defRPr/>
              </a:pPr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xmlns="" val="79553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kumimoji="1" lang="ja-JP" altLang="en-US" dirty="0" smtClean="0"/>
              <a:t>経営支援トライアルの開始</a:t>
            </a:r>
            <a:endParaRPr kumimoji="1" lang="ja-JP" altLang="en-US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idx="1"/>
          </p:nvPr>
        </p:nvSpPr>
        <p:spPr>
          <a:xfrm>
            <a:off x="539552" y="3356503"/>
            <a:ext cx="8136904" cy="1618905"/>
          </a:xfrm>
        </p:spPr>
        <p:txBody>
          <a:bodyPr wrap="square">
            <a:spAutoFit/>
          </a:bodyPr>
          <a:lstStyle/>
          <a:p>
            <a:r>
              <a:rPr lang="ja-JP" altLang="en-US" sz="2000" dirty="0" smtClean="0"/>
              <a:t>経営支援の進め方を明確化するため、トライアルを開始</a:t>
            </a:r>
            <a:endParaRPr lang="en-US" altLang="ja-JP" sz="2000" dirty="0" smtClean="0"/>
          </a:p>
          <a:p>
            <a:pPr lvl="1"/>
            <a:r>
              <a:rPr lang="ja-JP" altLang="en-US" sz="1800" dirty="0" smtClean="0"/>
              <a:t>これ</a:t>
            </a:r>
            <a:r>
              <a:rPr lang="ja-JP" altLang="en-US" sz="1800" dirty="0"/>
              <a:t>まで、オーナーは難民に</a:t>
            </a:r>
            <a:r>
              <a:rPr lang="ja-JP" altLang="en-US" sz="1800" dirty="0" smtClean="0"/>
              <a:t>対する信用を実現</a:t>
            </a:r>
            <a:r>
              <a:rPr lang="ja-JP" altLang="en-US" sz="1800" dirty="0"/>
              <a:t>し</a:t>
            </a:r>
            <a:r>
              <a:rPr lang="ja-JP" altLang="en-US" sz="1800" dirty="0" smtClean="0"/>
              <a:t>、</a:t>
            </a:r>
            <a:r>
              <a:rPr lang="en-US" altLang="ja-JP" sz="1800" dirty="0" smtClean="0"/>
              <a:t/>
            </a:r>
            <a:br>
              <a:rPr lang="en-US" altLang="ja-JP" sz="1800" dirty="0" smtClean="0"/>
            </a:br>
            <a:r>
              <a:rPr lang="ja-JP" altLang="en-US" sz="1800" dirty="0" smtClean="0"/>
              <a:t>また</a:t>
            </a:r>
            <a:r>
              <a:rPr lang="ja-JP" altLang="en-US" sz="1800" dirty="0"/>
              <a:t>自らの店でも何人も難民を雇用して</a:t>
            </a:r>
            <a:r>
              <a:rPr lang="ja-JP" altLang="en-US" sz="1800" dirty="0" smtClean="0"/>
              <a:t>きた</a:t>
            </a:r>
            <a:endParaRPr lang="ja-JP" altLang="en-US" sz="1800" dirty="0"/>
          </a:p>
          <a:p>
            <a:pPr lvl="1"/>
            <a:r>
              <a:rPr lang="ja-JP" altLang="en-US" sz="1800" dirty="0" smtClean="0"/>
              <a:t>近隣</a:t>
            </a:r>
            <a:r>
              <a:rPr lang="ja-JP" altLang="en-US" sz="1800" dirty="0"/>
              <a:t>住民の間にファンはできつつあるが、まだ</a:t>
            </a:r>
            <a:r>
              <a:rPr lang="ja-JP" altLang="en-US" sz="1800" dirty="0" smtClean="0"/>
              <a:t>来店</a:t>
            </a:r>
            <a:r>
              <a:rPr lang="en-US" altLang="ja-JP" sz="1800" dirty="0" smtClean="0"/>
              <a:t/>
            </a:r>
            <a:br>
              <a:rPr lang="en-US" altLang="ja-JP" sz="1800" dirty="0" smtClean="0"/>
            </a:br>
            <a:r>
              <a:rPr lang="ja-JP" altLang="en-US" sz="1800" dirty="0" smtClean="0"/>
              <a:t>客数</a:t>
            </a:r>
            <a:r>
              <a:rPr lang="ja-JP" altLang="en-US" sz="1800" dirty="0"/>
              <a:t>が</a:t>
            </a:r>
            <a:r>
              <a:rPr lang="ja-JP" altLang="en-US" sz="1800" dirty="0" smtClean="0"/>
              <a:t>少ない</a:t>
            </a:r>
            <a:endParaRPr kumimoji="1" lang="ja-JP" altLang="en-US" sz="2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2CD99B-FD80-4BD8-BF89-977E50B605E2}" type="slidenum">
              <a:rPr lang="en-US" altLang="ja-JP" smtClean="0"/>
              <a:pPr>
                <a:defRPr/>
              </a:pPr>
              <a:t>20</a:t>
            </a:fld>
            <a:endParaRPr lang="en-US" altLang="ja-JP"/>
          </a:p>
        </p:txBody>
      </p:sp>
      <p:sp>
        <p:nvSpPr>
          <p:cNvPr id="3" name="正方形/長方形 2"/>
          <p:cNvSpPr/>
          <p:nvPr/>
        </p:nvSpPr>
        <p:spPr>
          <a:xfrm>
            <a:off x="539552" y="5807005"/>
            <a:ext cx="8172400" cy="646331"/>
          </a:xfrm>
          <a:prstGeom prst="rect">
            <a:avLst/>
          </a:prstGeom>
          <a:solidFill>
            <a:srgbClr val="FEF9DD"/>
          </a:solidFill>
          <a:ln>
            <a:noFill/>
          </a:ln>
        </p:spPr>
        <p:txBody>
          <a:bodyPr wrap="square">
            <a:spAutoFit/>
          </a:bodyPr>
          <a:lstStyle/>
          <a:p>
            <a:pPr marL="174625" indent="-174625">
              <a:buFont typeface="Arial" pitchFamily="34" charset="0"/>
              <a:buChar char="•"/>
            </a:pPr>
            <a:r>
              <a:rPr lang="ja-JP" altLang="en-US" sz="1800" b="0" dirty="0" smtClean="0">
                <a:latin typeface="Calibri"/>
                <a:ea typeface="+mn-ea"/>
                <a:cs typeface="Calibri"/>
              </a:rPr>
              <a:t>地域でのイベントなどでの支援を実施</a:t>
            </a:r>
            <a:endParaRPr lang="en-US" altLang="ja-JP" sz="1800" b="0" dirty="0" smtClean="0">
              <a:latin typeface="Calibri"/>
              <a:ea typeface="+mn-ea"/>
              <a:cs typeface="Calibri"/>
            </a:endParaRPr>
          </a:p>
          <a:p>
            <a:pPr marL="174625" indent="-174625">
              <a:buFont typeface="Arial" pitchFamily="34" charset="0"/>
              <a:buChar char="•"/>
            </a:pPr>
            <a:r>
              <a:rPr lang="ja-JP" altLang="en-US" sz="1800" b="0" dirty="0" smtClean="0">
                <a:latin typeface="Calibri"/>
                <a:ea typeface="+mn-ea"/>
                <a:cs typeface="Calibri"/>
              </a:rPr>
              <a:t>ケータリング拡大や来店客数増大のためのマーケティング支援を順次継続</a:t>
            </a:r>
            <a:endParaRPr lang="en-US" altLang="ja-JP" sz="1800" b="0" dirty="0" smtClean="0">
              <a:latin typeface="Calibri"/>
              <a:ea typeface="+mn-ea"/>
              <a:cs typeface="Calibri"/>
            </a:endParaRPr>
          </a:p>
        </p:txBody>
      </p:sp>
      <p:sp>
        <p:nvSpPr>
          <p:cNvPr id="8" name="正方形/長方形 7"/>
          <p:cNvSpPr/>
          <p:nvPr/>
        </p:nvSpPr>
        <p:spPr bwMode="auto">
          <a:xfrm>
            <a:off x="539552" y="1374301"/>
            <a:ext cx="8136904" cy="142013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93600" rIns="91440" bIns="9360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fontAlgn="t">
              <a:buFont typeface="Arial"/>
              <a:buChar char="•"/>
            </a:pPr>
            <a:r>
              <a:rPr kumimoji="1" lang="ja-JP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+mn-ea"/>
                <a:cs typeface="Calibri"/>
              </a:rPr>
              <a:t>「難民マイクロファイナンス」は、経営支援を事業の核とすることを判断</a:t>
            </a:r>
            <a:endParaRPr kumimoji="1" lang="en-US" altLang="ja-JP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+mn-ea"/>
              <a:cs typeface="Calibri"/>
            </a:endParaRPr>
          </a:p>
          <a:p>
            <a:pPr marL="800100" lvl="1" indent="-342900" fontAlgn="t">
              <a:buFont typeface="ヒラギノ角ゴ ProN W3"/>
              <a:buChar char="−"/>
            </a:pP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+mn-ea"/>
                <a:cs typeface="Calibri"/>
              </a:rPr>
              <a:t>「起業支援」が事業の本来目的</a:t>
            </a:r>
            <a:endParaRPr kumimoji="1" lang="en-US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+mn-ea"/>
              <a:cs typeface="Calibri"/>
            </a:endParaRPr>
          </a:p>
          <a:p>
            <a:pPr marL="800100" lvl="1" indent="-342900" fontAlgn="t">
              <a:buFont typeface="ヒラギノ角ゴ ProN W3"/>
              <a:buChar char="−"/>
            </a:pP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+mn-ea"/>
                <a:cs typeface="Calibri"/>
              </a:rPr>
              <a:t>担保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+mn-ea"/>
                <a:cs typeface="Calibri"/>
              </a:rPr>
              <a:t>/</a:t>
            </a: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+mn-ea"/>
                <a:cs typeface="Calibri"/>
              </a:rPr>
              <a:t>保証を期待できず、経営改善によるデフォルト抑制が必要</a:t>
            </a:r>
            <a:endParaRPr kumimoji="1" lang="en-US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+mn-ea"/>
              <a:cs typeface="Calibri"/>
            </a:endParaRPr>
          </a:p>
          <a:p>
            <a:pPr marL="342900" indent="-342900" fontAlgn="t">
              <a:buFont typeface="Arial"/>
              <a:buChar char="•"/>
            </a:pPr>
            <a:r>
              <a:rPr lang="ja-JP" altLang="en-US" sz="2000" dirty="0" smtClean="0">
                <a:latin typeface="Calibri"/>
                <a:ea typeface="+mn-ea"/>
                <a:cs typeface="Calibri"/>
              </a:rPr>
              <a:t>融資を行うには公益認定を待つ必要があるが、経営支援は現状で可能</a:t>
            </a:r>
            <a:endParaRPr kumimoji="1" lang="ja-JP" altLang="en-US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+mn-ea"/>
              <a:cs typeface="Calibri"/>
            </a:endParaRPr>
          </a:p>
        </p:txBody>
      </p:sp>
      <p:sp>
        <p:nvSpPr>
          <p:cNvPr id="10" name="二等辺三角形 9"/>
          <p:cNvSpPr/>
          <p:nvPr/>
        </p:nvSpPr>
        <p:spPr bwMode="auto">
          <a:xfrm flipV="1">
            <a:off x="2483768" y="2996463"/>
            <a:ext cx="4248472" cy="216024"/>
          </a:xfrm>
          <a:prstGeom prst="triangle">
            <a:avLst/>
          </a:prstGeom>
          <a:solidFill>
            <a:srgbClr val="FBDF53"/>
          </a:solidFill>
          <a:ln w="9525" cap="flat" cmpd="sng" algn="ctr">
            <a:solidFill>
              <a:srgbClr val="FBDF53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39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820D0E-A96B-42FD-97FF-974F0E142055}" type="slidenum">
              <a:rPr lang="en-US" altLang="ja-JP" smtClean="0"/>
              <a:pPr>
                <a:defRPr/>
              </a:pPr>
              <a:t>21</a:t>
            </a:fld>
            <a:endParaRPr lang="en-US" altLang="ja-JP"/>
          </a:p>
        </p:txBody>
      </p:sp>
      <p:pic>
        <p:nvPicPr>
          <p:cNvPr id="5" name="Picture 12" descr="人＿J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2241" y="1741994"/>
            <a:ext cx="1906505" cy="1722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コンテンツ プレースホルダー 2"/>
          <p:cNvSpPr txBox="1">
            <a:spLocks/>
          </p:cNvSpPr>
          <p:nvPr/>
        </p:nvSpPr>
        <p:spPr bwMode="auto">
          <a:xfrm>
            <a:off x="457200" y="4797152"/>
            <a:ext cx="8229600" cy="1151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kumimoji="1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</a:pPr>
            <a:r>
              <a:rPr lang="ja-JP" altLang="en-US" sz="2400" b="0" dirty="0" smtClean="0">
                <a:latin typeface="Calibri"/>
                <a:cs typeface="Calibri"/>
              </a:rPr>
              <a:t>認定</a:t>
            </a:r>
            <a:r>
              <a:rPr lang="en-US" altLang="ja-JP" sz="2400" b="0" dirty="0" smtClean="0">
                <a:latin typeface="Calibri"/>
                <a:cs typeface="Calibri"/>
              </a:rPr>
              <a:t>NPO</a:t>
            </a:r>
            <a:r>
              <a:rPr lang="ja-JP" altLang="en-US" sz="2400" b="0" dirty="0" smtClean="0">
                <a:latin typeface="Calibri"/>
                <a:cs typeface="Calibri"/>
              </a:rPr>
              <a:t>法人難民支援協会</a:t>
            </a:r>
            <a:r>
              <a:rPr lang="en-US" altLang="ja-JP" sz="2400" b="0" dirty="0" smtClean="0">
                <a:latin typeface="Calibri"/>
                <a:cs typeface="Calibri"/>
              </a:rPr>
              <a:t> </a:t>
            </a:r>
            <a:r>
              <a:rPr lang="en-US" altLang="ja-JP" sz="2400" b="0" dirty="0" err="1" smtClean="0">
                <a:latin typeface="Calibri"/>
                <a:cs typeface="Calibri"/>
              </a:rPr>
              <a:t>www.refugee.or.jp</a:t>
            </a:r>
            <a:endParaRPr lang="en-US" altLang="ja-JP" sz="2400" b="0" dirty="0" smtClean="0">
              <a:latin typeface="Calibri"/>
              <a:cs typeface="Calibri"/>
            </a:endParaRPr>
          </a:p>
          <a:p>
            <a:pPr marL="0" indent="0" algn="ctr">
              <a:buFontTx/>
              <a:buNone/>
            </a:pPr>
            <a:r>
              <a:rPr lang="ja-JP" altLang="en-US" sz="2400" b="0" dirty="0" smtClean="0">
                <a:latin typeface="Calibri"/>
                <a:cs typeface="Calibri"/>
              </a:rPr>
              <a:t>一般社団法人難民マイクロファイナンス</a:t>
            </a:r>
            <a:r>
              <a:rPr lang="en-US" altLang="ja-JP" sz="2400" b="0" dirty="0" smtClean="0">
                <a:latin typeface="Calibri"/>
                <a:cs typeface="Calibri"/>
              </a:rPr>
              <a:t> </a:t>
            </a:r>
            <a:r>
              <a:rPr lang="en-US" altLang="ja-JP" sz="2400" b="0" dirty="0" err="1" smtClean="0">
                <a:latin typeface="Calibri"/>
                <a:cs typeface="Calibri"/>
              </a:rPr>
              <a:t>www.mffr.jp</a:t>
            </a:r>
            <a:r>
              <a:rPr lang="en-US" altLang="ja-JP" sz="2400" b="0" dirty="0" smtClean="0">
                <a:latin typeface="Calibri"/>
                <a:cs typeface="Calibri"/>
              </a:rPr>
              <a:t/>
            </a:r>
            <a:br>
              <a:rPr lang="en-US" altLang="ja-JP" sz="2400" b="0" dirty="0" smtClean="0">
                <a:latin typeface="Calibri"/>
                <a:cs typeface="Calibri"/>
              </a:rPr>
            </a:br>
            <a:r>
              <a:rPr lang="ja-JP" altLang="en-US" sz="1600" b="0" dirty="0" smtClean="0">
                <a:latin typeface="Calibri"/>
                <a:cs typeface="Calibri"/>
              </a:rPr>
              <a:t>（公益社団法人難民起業サポートファンドとしての認定を申請中）</a:t>
            </a:r>
            <a:endParaRPr lang="ja-JP" altLang="en-US" sz="2400" b="0" dirty="0">
              <a:latin typeface="Calibri"/>
              <a:cs typeface="Calibri"/>
            </a:endParaRPr>
          </a:p>
        </p:txBody>
      </p:sp>
      <p:sp>
        <p:nvSpPr>
          <p:cNvPr id="7" name="コンテンツ プレースホルダー 2"/>
          <p:cNvSpPr txBox="1">
            <a:spLocks/>
          </p:cNvSpPr>
          <p:nvPr/>
        </p:nvSpPr>
        <p:spPr bwMode="auto">
          <a:xfrm>
            <a:off x="3453754" y="1741994"/>
            <a:ext cx="5122912" cy="1717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kumimoji="1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ja-JP" altLang="en-US" sz="2400" b="0" dirty="0" smtClean="0">
                <a:latin typeface="Calibri"/>
                <a:cs typeface="Calibri"/>
              </a:rPr>
              <a:t>吉山　昌</a:t>
            </a:r>
            <a:endParaRPr lang="en-US" altLang="ja-JP" sz="2400" b="0" dirty="0" smtClean="0">
              <a:latin typeface="Calibri"/>
              <a:cs typeface="Calibri"/>
            </a:endParaRPr>
          </a:p>
          <a:p>
            <a:pPr marL="0" indent="0">
              <a:buFontTx/>
              <a:buNone/>
            </a:pPr>
            <a:r>
              <a:rPr lang="ja-JP" altLang="en-US" sz="2400" b="0" dirty="0" smtClean="0">
                <a:latin typeface="Calibri"/>
                <a:cs typeface="Calibri"/>
              </a:rPr>
              <a:t>難民支援協会事務局次長</a:t>
            </a:r>
            <a:r>
              <a:rPr lang="en-US" altLang="ja-JP" sz="2400" b="0" dirty="0" smtClean="0">
                <a:latin typeface="Calibri"/>
                <a:cs typeface="Calibri"/>
              </a:rPr>
              <a:t>/</a:t>
            </a:r>
            <a:br>
              <a:rPr lang="en-US" altLang="ja-JP" sz="2400" b="0" dirty="0" smtClean="0">
                <a:latin typeface="Calibri"/>
                <a:cs typeface="Calibri"/>
              </a:rPr>
            </a:br>
            <a:r>
              <a:rPr lang="ja-JP" altLang="en-US" sz="2400" b="0" dirty="0" smtClean="0">
                <a:latin typeface="Calibri"/>
                <a:cs typeface="Calibri"/>
              </a:rPr>
              <a:t>難民マイクロファイナンス理事</a:t>
            </a:r>
            <a:endParaRPr lang="en-US" altLang="ja-JP" sz="2400" b="0" dirty="0" smtClean="0">
              <a:latin typeface="Calibri"/>
              <a:cs typeface="Calibri"/>
            </a:endParaRPr>
          </a:p>
          <a:p>
            <a:pPr marL="0" indent="0">
              <a:buFontTx/>
              <a:buNone/>
            </a:pPr>
            <a:r>
              <a:rPr lang="en-US" altLang="ja-JP" sz="2400" b="0" dirty="0" smtClean="0">
                <a:latin typeface="Calibri"/>
                <a:cs typeface="Calibri"/>
              </a:rPr>
              <a:t>myoshi@refugee.or.jp</a:t>
            </a:r>
            <a:endParaRPr lang="ja-JP" altLang="en-US" sz="2400" b="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048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 bwMode="auto">
          <a:xfrm>
            <a:off x="2915816" y="1122085"/>
            <a:ext cx="5904656" cy="11939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rgbClr val="FFFFFF"/>
              </a:gs>
              <a:gs pos="95000">
                <a:schemeClr val="accent1">
                  <a:lumMod val="60000"/>
                  <a:lumOff val="40000"/>
                </a:schemeClr>
              </a:gs>
            </a:gsLst>
            <a:path path="rect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idx="1"/>
          </p:nvPr>
        </p:nvSpPr>
        <p:spPr>
          <a:xfrm>
            <a:off x="3059832" y="1124744"/>
            <a:ext cx="5626968" cy="4713387"/>
          </a:xfrm>
        </p:spPr>
        <p:txBody>
          <a:bodyPr/>
          <a:lstStyle/>
          <a:p>
            <a:pPr marL="357188" indent="-357188">
              <a:buFont typeface="+mj-lt"/>
              <a:buAutoNum type="romanUcPeriod"/>
            </a:pPr>
            <a:r>
              <a:rPr lang="ja-JP" altLang="en-US" sz="2400" dirty="0"/>
              <a:t>事業の背景</a:t>
            </a:r>
            <a:endParaRPr lang="en-US" altLang="ja-JP" sz="2400" dirty="0"/>
          </a:p>
          <a:p>
            <a:pPr lvl="1"/>
            <a:r>
              <a:rPr lang="ja-JP" altLang="en-US" sz="2000" dirty="0"/>
              <a:t>日本における難民の状況</a:t>
            </a:r>
            <a:endParaRPr lang="en-US" altLang="ja-JP" sz="2000" dirty="0"/>
          </a:p>
          <a:p>
            <a:pPr lvl="1"/>
            <a:r>
              <a:rPr lang="ja-JP" altLang="en-US" sz="2000" dirty="0"/>
              <a:t>難民のチャレンジへの支援としての</a:t>
            </a:r>
            <a:r>
              <a:rPr lang="ja-JP" altLang="en-US" sz="2000" dirty="0" smtClean="0"/>
              <a:t>当事業</a:t>
            </a:r>
            <a:endParaRPr lang="en-US" altLang="ja-JP" sz="2000" dirty="0" smtClean="0"/>
          </a:p>
          <a:p>
            <a:pPr lvl="1"/>
            <a:endParaRPr lang="en-US" altLang="ja-JP" sz="2000" dirty="0"/>
          </a:p>
          <a:p>
            <a:pPr marL="357188" indent="-357188">
              <a:buFont typeface="+mj-lt"/>
              <a:buAutoNum type="romanUcPeriod"/>
            </a:pPr>
            <a:r>
              <a:rPr lang="ja-JP" altLang="en-US" sz="2400" dirty="0"/>
              <a:t>これまでの経緯</a:t>
            </a:r>
            <a:endParaRPr lang="en-US" altLang="ja-JP" sz="2400" dirty="0"/>
          </a:p>
          <a:p>
            <a:pPr marL="457200" lvl="1" indent="0">
              <a:buNone/>
            </a:pPr>
            <a:endParaRPr lang="en-US" altLang="ja-JP" sz="2000" dirty="0"/>
          </a:p>
          <a:p>
            <a:pPr marL="357188" indent="-357188">
              <a:buFont typeface="+mj-lt"/>
              <a:buAutoNum type="romanUcPeriod"/>
            </a:pPr>
            <a:r>
              <a:rPr lang="ja-JP" altLang="en-US" sz="2400" dirty="0"/>
              <a:t>設立にあたっての論点</a:t>
            </a:r>
            <a:endParaRPr lang="en-US" altLang="ja-JP" sz="2400" dirty="0"/>
          </a:p>
          <a:p>
            <a:pPr lvl="1"/>
            <a:endParaRPr lang="en-US" altLang="ja-JP" sz="2000" dirty="0"/>
          </a:p>
          <a:p>
            <a:pPr marL="357188" indent="-357188">
              <a:buFont typeface="+mj-lt"/>
              <a:buAutoNum type="romanUcPeriod"/>
            </a:pPr>
            <a:r>
              <a:rPr lang="ja-JP" altLang="en-US" sz="2400" dirty="0"/>
              <a:t>今後の</a:t>
            </a:r>
            <a:r>
              <a:rPr lang="ja-JP" altLang="en-US" sz="2400" dirty="0" smtClean="0"/>
              <a:t>活動</a:t>
            </a:r>
            <a:endParaRPr lang="en-US" altLang="ja-JP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2CD99B-FD80-4BD8-BF89-977E50B605E2}" type="slidenum">
              <a:rPr lang="en-US" altLang="ja-JP" smtClean="0"/>
              <a:pPr>
                <a:defRPr/>
              </a:pPr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xmlns="" val="8027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8499" y="2050574"/>
            <a:ext cx="5261613" cy="3126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>
                <a:latin typeface="Arial" pitchFamily="34" charset="0"/>
                <a:ea typeface="ＭＳ Ｐゴシック" pitchFamily="50" charset="-128"/>
                <a:cs typeface="Arial" pitchFamily="34" charset="0"/>
              </a:rPr>
              <a:t>日本における難民の状況</a:t>
            </a:r>
            <a:endParaRPr kumimoji="1" lang="ja-JP" altLang="en-US" dirty="0">
              <a:latin typeface="Arial" pitchFamily="34" charset="0"/>
              <a:ea typeface="ＭＳ Ｐゴシック" pitchFamily="50" charset="-128"/>
              <a:cs typeface="Arial" pitchFamily="34" charset="0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43608" y="5448126"/>
            <a:ext cx="7704856" cy="1077218"/>
          </a:xfrm>
          <a:solidFill>
            <a:srgbClr val="FEF9DD"/>
          </a:solidFill>
        </p:spPr>
        <p:txBody>
          <a:bodyPr wrap="square">
            <a:spAutoFit/>
          </a:bodyPr>
          <a:lstStyle/>
          <a:p>
            <a:pPr marL="174625" indent="-174625"/>
            <a:r>
              <a:rPr lang="ja-JP" altLang="en-US" sz="2000" b="1" dirty="0" smtClean="0">
                <a:latin typeface="Arial" pitchFamily="34" charset="0"/>
                <a:ea typeface="ＭＳ Ｐゴシック" pitchFamily="50" charset="-128"/>
                <a:cs typeface="Arial" pitchFamily="34" charset="0"/>
              </a:rPr>
              <a:t>審査待ちが長期化し、不安定な状況におかれる難民が増加</a:t>
            </a:r>
            <a:endParaRPr lang="en-US" altLang="ja-JP" sz="2000" b="1" dirty="0" smtClean="0">
              <a:latin typeface="Arial" pitchFamily="34" charset="0"/>
              <a:ea typeface="ＭＳ Ｐゴシック" pitchFamily="50" charset="-128"/>
              <a:cs typeface="Arial" pitchFamily="34" charset="0"/>
            </a:endParaRPr>
          </a:p>
          <a:p>
            <a:pPr marL="174625" indent="-174625"/>
            <a:r>
              <a:rPr lang="ja-JP" altLang="en-US" sz="2000" b="1" dirty="0" smtClean="0">
                <a:latin typeface="Arial" pitchFamily="34" charset="0"/>
                <a:ea typeface="ＭＳ Ｐゴシック" pitchFamily="50" charset="-128"/>
                <a:cs typeface="Arial" pitchFamily="34" charset="0"/>
              </a:rPr>
              <a:t>経済状況の悪化に伴い、就労が困難。就労できても</a:t>
            </a:r>
            <a:r>
              <a:rPr lang="ja-JP" altLang="en-US" sz="2000" b="1" dirty="0" smtClean="0">
                <a:cs typeface="Arial" pitchFamily="34" charset="0"/>
              </a:rPr>
              <a:t>不安定な職が</a:t>
            </a:r>
            <a:r>
              <a:rPr lang="en-US" altLang="ja-JP" sz="2000" b="1" dirty="0" smtClean="0">
                <a:cs typeface="Arial" pitchFamily="34" charset="0"/>
              </a:rPr>
              <a:t/>
            </a:r>
            <a:br>
              <a:rPr lang="en-US" altLang="ja-JP" sz="2000" b="1" dirty="0" smtClean="0">
                <a:cs typeface="Arial" pitchFamily="34" charset="0"/>
              </a:rPr>
            </a:br>
            <a:r>
              <a:rPr lang="ja-JP" altLang="en-US" sz="2000" b="1" dirty="0" smtClean="0">
                <a:cs typeface="Arial" pitchFamily="34" charset="0"/>
              </a:rPr>
              <a:t>ほとんど</a:t>
            </a:r>
            <a:endParaRPr lang="en-US" altLang="ja-JP" sz="2000" b="1" dirty="0" smtClean="0">
              <a:cs typeface="Arial" pitchFamily="34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>
          <a:xfrm>
            <a:off x="8678777" y="6637734"/>
            <a:ext cx="468312" cy="247650"/>
          </a:xfrm>
        </p:spPr>
        <p:txBody>
          <a:bodyPr/>
          <a:lstStyle/>
          <a:p>
            <a:pPr>
              <a:defRPr/>
            </a:pPr>
            <a:fld id="{8D820D0E-A96B-42FD-97FF-974F0E142055}" type="slidenum">
              <a:rPr lang="en-US" altLang="ja-JP" smtClean="0"/>
              <a:pPr>
                <a:defRPr/>
              </a:pPr>
              <a:t>4</a:t>
            </a:fld>
            <a:endParaRPr lang="en-US" altLang="ja-JP"/>
          </a:p>
        </p:txBody>
      </p:sp>
      <p:graphicFrame>
        <p:nvGraphicFramePr>
          <p:cNvPr id="32" name="グラフ 31"/>
          <p:cNvGraphicFramePr/>
          <p:nvPr>
            <p:extLst>
              <p:ext uri="{D42A27DB-BD31-4B8C-83A1-F6EECF244321}">
                <p14:modId xmlns:p14="http://schemas.microsoft.com/office/powerpoint/2010/main" xmlns="" val="2094244852"/>
              </p:ext>
            </p:extLst>
          </p:nvPr>
        </p:nvGraphicFramePr>
        <p:xfrm>
          <a:off x="5940152" y="1978747"/>
          <a:ext cx="3024336" cy="30750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テキスト ボックス 7"/>
          <p:cNvSpPr txBox="1">
            <a:spLocks noChangeArrowheads="1"/>
          </p:cNvSpPr>
          <p:nvPr/>
        </p:nvSpPr>
        <p:spPr bwMode="auto">
          <a:xfrm>
            <a:off x="382774" y="1514981"/>
            <a:ext cx="5341355" cy="40011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anchor="b">
            <a:spAutoFit/>
          </a:bodyPr>
          <a:lstStyle>
            <a:lvl1pPr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9pPr>
          </a:lstStyle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近年、難民申請者が急増</a:t>
            </a:r>
            <a:endParaRPr lang="ja-JP" altLang="en-US" sz="2000" dirty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cxnSp>
        <p:nvCxnSpPr>
          <p:cNvPr id="36" name="直線コネクタ 35"/>
          <p:cNvCxnSpPr/>
          <p:nvPr/>
        </p:nvCxnSpPr>
        <p:spPr bwMode="auto">
          <a:xfrm>
            <a:off x="382774" y="1908815"/>
            <a:ext cx="534135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" name="テキスト ボックス 7"/>
          <p:cNvSpPr txBox="1">
            <a:spLocks noChangeArrowheads="1"/>
          </p:cNvSpPr>
          <p:nvPr/>
        </p:nvSpPr>
        <p:spPr bwMode="auto">
          <a:xfrm>
            <a:off x="6012159" y="1268760"/>
            <a:ext cx="2732113" cy="646331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anchor="b">
            <a:spAutoFit/>
          </a:bodyPr>
          <a:lstStyle>
            <a:lvl1pPr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9pPr>
          </a:lstStyle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（参考）国籍別</a:t>
            </a:r>
            <a:r>
              <a:rPr lang="en-US" altLang="ja-JP" sz="1800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/>
            </a:r>
            <a:br>
              <a:rPr lang="en-US" altLang="ja-JP" sz="1800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</a:br>
            <a:r>
              <a:rPr lang="ja-JP" altLang="en-US" sz="1800" dirty="0" smtClean="0">
                <a:solidFill>
                  <a:srgbClr val="000000"/>
                </a:solidFill>
                <a:latin typeface="Calibri"/>
                <a:ea typeface="+mn-ea"/>
                <a:cs typeface="Calibri"/>
              </a:rPr>
              <a:t>難民認定申請者数</a:t>
            </a:r>
            <a:endParaRPr lang="ja-JP" altLang="en-US" sz="1800" dirty="0">
              <a:solidFill>
                <a:srgbClr val="000000"/>
              </a:solidFill>
              <a:latin typeface="Calibri"/>
              <a:ea typeface="+mn-ea"/>
              <a:cs typeface="Calibri"/>
            </a:endParaRPr>
          </a:p>
        </p:txBody>
      </p:sp>
      <p:cxnSp>
        <p:nvCxnSpPr>
          <p:cNvPr id="38" name="直線コネクタ 37"/>
          <p:cNvCxnSpPr/>
          <p:nvPr/>
        </p:nvCxnSpPr>
        <p:spPr bwMode="auto">
          <a:xfrm>
            <a:off x="6012159" y="1908815"/>
            <a:ext cx="2732113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" name="右矢印 39"/>
          <p:cNvSpPr/>
          <p:nvPr/>
        </p:nvSpPr>
        <p:spPr bwMode="auto">
          <a:xfrm>
            <a:off x="447388" y="5489222"/>
            <a:ext cx="524212" cy="366731"/>
          </a:xfrm>
          <a:prstGeom prst="rightArrow">
            <a:avLst/>
          </a:prstGeom>
          <a:solidFill>
            <a:srgbClr val="FBDF53"/>
          </a:solidFill>
          <a:ln w="9525" cap="flat" cmpd="sng" algn="ctr">
            <a:solidFill>
              <a:srgbClr val="FBDF53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Arial" pitchFamily="34" charset="0"/>
            </a:endParaRPr>
          </a:p>
        </p:txBody>
      </p:sp>
      <p:cxnSp>
        <p:nvCxnSpPr>
          <p:cNvPr id="6" name="直線コネクタ 5"/>
          <p:cNvCxnSpPr/>
          <p:nvPr/>
        </p:nvCxnSpPr>
        <p:spPr bwMode="auto">
          <a:xfrm>
            <a:off x="5436096" y="4841804"/>
            <a:ext cx="216024" cy="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直線コネクタ 13"/>
          <p:cNvCxnSpPr/>
          <p:nvPr/>
        </p:nvCxnSpPr>
        <p:spPr bwMode="auto">
          <a:xfrm flipH="1" flipV="1">
            <a:off x="5652120" y="4805804"/>
            <a:ext cx="0" cy="3600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テキスト ボックス 7"/>
          <p:cNvSpPr txBox="1"/>
          <p:nvPr/>
        </p:nvSpPr>
        <p:spPr>
          <a:xfrm>
            <a:off x="5169848" y="4852872"/>
            <a:ext cx="7703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" b="0" dirty="0" smtClean="0"/>
              <a:t>11</a:t>
            </a:r>
          </a:p>
          <a:p>
            <a:pPr algn="ctr"/>
            <a:r>
              <a:rPr kumimoji="1" lang="ja-JP" altLang="en-US" sz="800" b="0" dirty="0" smtClean="0"/>
              <a:t>年間推計</a:t>
            </a:r>
            <a:endParaRPr kumimoji="1" lang="ja-JP" altLang="en-US" sz="800" b="0" dirty="0"/>
          </a:p>
        </p:txBody>
      </p:sp>
      <p:sp>
        <p:nvSpPr>
          <p:cNvPr id="9" name="正方形/長方形 8"/>
          <p:cNvSpPr/>
          <p:nvPr/>
        </p:nvSpPr>
        <p:spPr bwMode="auto">
          <a:xfrm>
            <a:off x="5508112" y="2138338"/>
            <a:ext cx="72000" cy="2700000"/>
          </a:xfrm>
          <a:prstGeom prst="rect">
            <a:avLst/>
          </a:prstGeom>
          <a:noFill/>
          <a:ln w="19050" cap="flat" cmpd="sng" algn="ctr">
            <a:solidFill>
              <a:schemeClr val="accent1">
                <a:lumMod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Arial" pitchFamily="34" charset="0"/>
            </a:endParaRPr>
          </a:p>
        </p:txBody>
      </p:sp>
      <p:sp>
        <p:nvSpPr>
          <p:cNvPr id="10" name="四角形吹き出し 9"/>
          <p:cNvSpPr/>
          <p:nvPr/>
        </p:nvSpPr>
        <p:spPr bwMode="auto">
          <a:xfrm>
            <a:off x="4788025" y="1556792"/>
            <a:ext cx="1152127" cy="432048"/>
          </a:xfrm>
          <a:prstGeom prst="wedgeRectCallout">
            <a:avLst>
              <a:gd name="adj1" fmla="val 15500"/>
              <a:gd name="adj2" fmla="val 9349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36000" tIns="46800" rIns="3600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Arial" pitchFamily="34" charset="0"/>
              </a:rPr>
              <a:t>本年は</a:t>
            </a:r>
            <a:r>
              <a:rPr kumimoji="1" lang="en-US" altLang="ja-JP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Arial" pitchFamily="34" charset="0"/>
              </a:rPr>
              <a:t>9</a:t>
            </a:r>
            <a:r>
              <a:rPr kumimoji="1" lang="ja-JP" alt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Arial" pitchFamily="34" charset="0"/>
              </a:rPr>
              <a:t>月上旬までに</a:t>
            </a:r>
            <a:r>
              <a:rPr kumimoji="1" lang="en-US" altLang="ja-JP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Arial" pitchFamily="34" charset="0"/>
              </a:rPr>
              <a:t>1,000</a:t>
            </a:r>
            <a:r>
              <a:rPr kumimoji="1" lang="ja-JP" alt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Arial" pitchFamily="34" charset="0"/>
              </a:rPr>
              <a:t>以上の申請。</a:t>
            </a:r>
            <a:r>
              <a:rPr kumimoji="1" lang="en-US" altLang="ja-JP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Arial" pitchFamily="34" charset="0"/>
              </a:rPr>
              <a:t/>
            </a:r>
            <a:br>
              <a:rPr kumimoji="1" lang="en-US" altLang="ja-JP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Arial" pitchFamily="34" charset="0"/>
              </a:rPr>
            </a:br>
            <a:r>
              <a:rPr kumimoji="1" lang="ja-JP" alt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Arial" pitchFamily="34" charset="0"/>
              </a:rPr>
              <a:t>年間で過去最高？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876256" y="5096324"/>
            <a:ext cx="18680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b="0" dirty="0" smtClean="0">
                <a:latin typeface="Calibri"/>
                <a:cs typeface="Calibri"/>
              </a:rPr>
              <a:t>(2010</a:t>
            </a:r>
            <a:r>
              <a:rPr kumimoji="1" lang="ja-JP" altLang="en-US" sz="1000" b="0" dirty="0" smtClean="0">
                <a:latin typeface="Calibri"/>
                <a:cs typeface="Calibri"/>
              </a:rPr>
              <a:t>年。法務省発表</a:t>
            </a:r>
            <a:r>
              <a:rPr kumimoji="1" lang="en-US" altLang="ja-JP" sz="1000" b="0" dirty="0" smtClean="0">
                <a:latin typeface="Calibri"/>
                <a:cs typeface="Calibri"/>
              </a:rPr>
              <a:t>)</a:t>
            </a:r>
            <a:endParaRPr kumimoji="1" lang="ja-JP" altLang="en-US" sz="1000" b="0" dirty="0">
              <a:latin typeface="Calibri"/>
              <a:cs typeface="Calibri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968492" y="5096324"/>
            <a:ext cx="18680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b="0" dirty="0" smtClean="0">
                <a:latin typeface="Calibri"/>
                <a:cs typeface="Calibri"/>
              </a:rPr>
              <a:t>(2010</a:t>
            </a:r>
            <a:r>
              <a:rPr kumimoji="1" lang="ja-JP" altLang="en-US" sz="1000" b="0" dirty="0" smtClean="0">
                <a:latin typeface="Calibri"/>
                <a:cs typeface="Calibri"/>
              </a:rPr>
              <a:t>年までは法務省発表</a:t>
            </a:r>
            <a:r>
              <a:rPr kumimoji="1" lang="en-US" altLang="ja-JP" sz="1000" b="0" dirty="0" smtClean="0">
                <a:latin typeface="Calibri"/>
                <a:cs typeface="Calibri"/>
              </a:rPr>
              <a:t>)</a:t>
            </a:r>
            <a:endParaRPr kumimoji="1" lang="ja-JP" altLang="en-US" sz="1000" b="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689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>
                <a:latin typeface="+mj-ea"/>
              </a:rPr>
              <a:t>（参考）「保護費」問題</a:t>
            </a:r>
            <a:endParaRPr kumimoji="1" lang="ja-JP" altLang="en-US" dirty="0">
              <a:latin typeface="+mj-ea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635896" y="1628800"/>
            <a:ext cx="5040560" cy="4713387"/>
          </a:xfrm>
        </p:spPr>
        <p:txBody>
          <a:bodyPr/>
          <a:lstStyle/>
          <a:p>
            <a:pPr fontAlgn="t">
              <a:spcBef>
                <a:spcPct val="0"/>
              </a:spcBef>
              <a:buFont typeface="Arial" charset="0"/>
              <a:buChar char="•"/>
            </a:pPr>
            <a:r>
              <a:rPr lang="en-US" altLang="ja-JP" sz="2000" dirty="0">
                <a:solidFill>
                  <a:srgbClr val="000000"/>
                </a:solidFill>
                <a:latin typeface="Calibri"/>
                <a:cs typeface="Calibri"/>
              </a:rPr>
              <a:t>2009</a:t>
            </a:r>
            <a:r>
              <a:rPr lang="ja-JP" altLang="en-US" sz="2000" dirty="0">
                <a:solidFill>
                  <a:srgbClr val="000000"/>
                </a:solidFill>
                <a:latin typeface="Calibri"/>
                <a:cs typeface="Calibri"/>
              </a:rPr>
              <a:t>年</a:t>
            </a:r>
            <a:r>
              <a:rPr lang="en-US" altLang="ja-JP" sz="2000" dirty="0">
                <a:solidFill>
                  <a:srgbClr val="000000"/>
                </a:solidFill>
                <a:latin typeface="Calibri"/>
                <a:cs typeface="Calibri"/>
              </a:rPr>
              <a:t>4</a:t>
            </a:r>
            <a:r>
              <a:rPr lang="ja-JP" altLang="en-US" sz="2000" dirty="0">
                <a:solidFill>
                  <a:srgbClr val="000000"/>
                </a:solidFill>
                <a:latin typeface="Calibri"/>
                <a:cs typeface="Calibri"/>
              </a:rPr>
              <a:t>月、政府の予算制約により、難民申請者への唯一の公的な生活支援金である「保護費」の支給対象者が大幅に</a:t>
            </a:r>
            <a:r>
              <a:rPr lang="ja-JP" alt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絞り込まれた</a:t>
            </a:r>
            <a:endParaRPr lang="en-US" altLang="ja-JP" sz="2000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 fontAlgn="t">
              <a:spcBef>
                <a:spcPct val="0"/>
              </a:spcBef>
              <a:buFont typeface="Arial" charset="0"/>
              <a:buChar char="•"/>
            </a:pPr>
            <a:endParaRPr lang="en-US" altLang="ja-JP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pPr fontAlgn="t">
              <a:spcBef>
                <a:spcPct val="0"/>
              </a:spcBef>
              <a:buFont typeface="Arial" charset="0"/>
              <a:buChar char="•"/>
            </a:pPr>
            <a:r>
              <a:rPr lang="ja-JP" altLang="en-US" sz="2000" dirty="0">
                <a:solidFill>
                  <a:srgbClr val="000000"/>
                </a:solidFill>
                <a:latin typeface="Calibri"/>
                <a:cs typeface="Calibri"/>
              </a:rPr>
              <a:t>支援団体へは難民から、「家賃が払えず自宅を出るよう通告された」、「食べるものがない」、「子どもを抱えているのに生活の手段がない」など、多くの切実な声が寄せられた</a:t>
            </a:r>
            <a:endParaRPr lang="en-US" altLang="ja-JP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pPr fontAlgn="t">
              <a:spcBef>
                <a:spcPct val="0"/>
              </a:spcBef>
              <a:buFont typeface="Arial" charset="0"/>
              <a:buChar char="•"/>
            </a:pPr>
            <a:endParaRPr lang="en-US" altLang="ja-JP" sz="2000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 fontAlgn="t">
              <a:spcBef>
                <a:spcPct val="0"/>
              </a:spcBef>
              <a:buFont typeface="Arial" charset="0"/>
              <a:buChar char="•"/>
            </a:pPr>
            <a:r>
              <a:rPr lang="ja-JP" alt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この</a:t>
            </a:r>
            <a:r>
              <a:rPr lang="ja-JP" altLang="en-US" sz="2000" dirty="0">
                <a:solidFill>
                  <a:srgbClr val="000000"/>
                </a:solidFill>
                <a:latin typeface="Calibri"/>
                <a:cs typeface="Calibri"/>
              </a:rPr>
              <a:t>状況に対し</a:t>
            </a:r>
            <a:r>
              <a:rPr lang="ja-JP" alt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、難民支援協会（</a:t>
            </a:r>
            <a:r>
              <a:rPr lang="en-US" altLang="ja-JP" sz="2000" dirty="0" smtClean="0">
                <a:solidFill>
                  <a:srgbClr val="000000"/>
                </a:solidFill>
                <a:latin typeface="Calibri"/>
                <a:cs typeface="Calibri"/>
              </a:rPr>
              <a:t>JAR</a:t>
            </a:r>
            <a:r>
              <a:rPr lang="ja-JP" alt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）は</a:t>
            </a:r>
            <a:r>
              <a:rPr lang="ja-JP" altLang="en-US" sz="2000" dirty="0">
                <a:solidFill>
                  <a:srgbClr val="000000"/>
                </a:solidFill>
                <a:latin typeface="Calibri"/>
                <a:cs typeface="Calibri"/>
              </a:rPr>
              <a:t>他の支援団体と共同キャンペーンを実施し、緊急に生活資金を</a:t>
            </a:r>
            <a:r>
              <a:rPr lang="ja-JP" alt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支援</a:t>
            </a:r>
            <a:endParaRPr lang="ja-JP" altLang="en-US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endParaRPr kumimoji="1" lang="ja-JP" altLang="en-US" sz="2000" dirty="0">
              <a:latin typeface="Calibri"/>
              <a:cs typeface="Calibri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820D0E-A96B-42FD-97FF-974F0E142055}" type="slidenum">
              <a:rPr lang="en-US" altLang="ja-JP" smtClean="0"/>
              <a:pPr>
                <a:defRPr/>
              </a:pPr>
              <a:t>5</a:t>
            </a:fld>
            <a:endParaRPr lang="en-US" altLang="ja-JP"/>
          </a:p>
        </p:txBody>
      </p:sp>
      <p:pic>
        <p:nvPicPr>
          <p:cNvPr id="5" name="Picture 17" descr="家を失う難民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Blu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539552" y="1628800"/>
            <a:ext cx="2967038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421345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難民のチャレンジへの支援としての当事業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820D0E-A96B-42FD-97FF-974F0E142055}" type="slidenum">
              <a:rPr lang="en-US" altLang="ja-JP" smtClean="0"/>
              <a:pPr>
                <a:defRPr/>
              </a:pPr>
              <a:t>6</a:t>
            </a:fld>
            <a:endParaRPr lang="en-US" altLang="ja-JP"/>
          </a:p>
        </p:txBody>
      </p:sp>
      <p:pic>
        <p:nvPicPr>
          <p:cNvPr id="7" name="Picture 7" descr="\\Goshujin\staff_shared\広報・イベント 講演会\98_写真\難民とJAR\コミュニティ支援・WS\クルド\20101114西川口　oya　選\oya\DSC_0230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1389" y="1340768"/>
            <a:ext cx="2934987" cy="234732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 descr="\\Goshujin\staff_shared\助成金・企業、ファンドレイズ\2企業・団体\ゴールドマンサックス\10\Kurd IG Project\Azadiロゴ\Azadi logo_pink_bi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83900" y="3239536"/>
            <a:ext cx="1080120" cy="392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18年経って、やっと光が見えるようになりました。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962" t="41648" r="5923" b="5320"/>
          <a:stretch/>
        </p:blipFill>
        <p:spPr bwMode="auto">
          <a:xfrm>
            <a:off x="1048310" y="1340769"/>
            <a:ext cx="2947626" cy="234732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テキスト ボックス 4"/>
          <p:cNvSpPr txBox="1"/>
          <p:nvPr/>
        </p:nvSpPr>
        <p:spPr>
          <a:xfrm>
            <a:off x="1048310" y="3905608"/>
            <a:ext cx="2947626" cy="159619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marL="174625" indent="-174625">
              <a:spcBef>
                <a:spcPts val="600"/>
              </a:spcBef>
              <a:buFont typeface="Arial" pitchFamily="34" charset="0"/>
              <a:buChar char="•"/>
            </a:pPr>
            <a:r>
              <a:rPr kumimoji="1" lang="ja-JP" altLang="en-US" sz="2000" b="0" dirty="0" smtClean="0">
                <a:latin typeface="Calibri"/>
                <a:cs typeface="Calibri"/>
              </a:rPr>
              <a:t>来日後の経験を活かし、起業する難民</a:t>
            </a:r>
            <a:endParaRPr kumimoji="1" lang="en-US" altLang="ja-JP" sz="2000" b="0" dirty="0" smtClean="0">
              <a:latin typeface="Calibri"/>
              <a:cs typeface="Calibri"/>
            </a:endParaRPr>
          </a:p>
          <a:p>
            <a:pPr marL="447675" lvl="1" indent="-174625">
              <a:spcBef>
                <a:spcPts val="600"/>
              </a:spcBef>
              <a:buFont typeface="HGPｺﾞｼｯｸM" pitchFamily="50" charset="-128"/>
              <a:buChar char="-"/>
            </a:pPr>
            <a:r>
              <a:rPr lang="ja-JP" altLang="en-US" sz="1800" b="0" u="sng" dirty="0">
                <a:solidFill>
                  <a:srgbClr val="000000"/>
                </a:solidFill>
                <a:latin typeface="Calibri"/>
                <a:cs typeface="Calibri"/>
              </a:rPr>
              <a:t>難民コミュニティ内での雇用</a:t>
            </a:r>
            <a:r>
              <a:rPr lang="ja-JP" altLang="en-US" sz="1800" b="0" u="sng" dirty="0" smtClean="0">
                <a:solidFill>
                  <a:srgbClr val="000000"/>
                </a:solidFill>
                <a:latin typeface="Calibri"/>
                <a:cs typeface="Calibri"/>
              </a:rPr>
              <a:t>創出、雇用を通じた職業訓練</a:t>
            </a:r>
            <a:r>
              <a:rPr lang="ja-JP" altLang="en-US" sz="1800" b="0" dirty="0" smtClean="0">
                <a:solidFill>
                  <a:srgbClr val="000000"/>
                </a:solidFill>
                <a:latin typeface="Calibri"/>
                <a:cs typeface="Calibri"/>
              </a:rPr>
              <a:t>が実現</a:t>
            </a:r>
            <a:endParaRPr lang="ja-JP" altLang="en-US" sz="1800" b="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021388" y="3905608"/>
            <a:ext cx="3079003" cy="159619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marL="174625" indent="-174625">
              <a:spcBef>
                <a:spcPts val="600"/>
              </a:spcBef>
              <a:buFont typeface="Arial" pitchFamily="34" charset="0"/>
              <a:buChar char="•"/>
            </a:pPr>
            <a:r>
              <a:rPr kumimoji="1" lang="ja-JP" altLang="en-US" sz="2000" b="0" dirty="0" smtClean="0">
                <a:latin typeface="Calibri"/>
                <a:cs typeface="Calibri"/>
              </a:rPr>
              <a:t>コミュニティ内で、自らの</a:t>
            </a:r>
            <a:r>
              <a:rPr kumimoji="1" lang="en-US" altLang="ja-JP" sz="2000" b="0" dirty="0" smtClean="0">
                <a:latin typeface="Calibri"/>
                <a:cs typeface="Calibri"/>
              </a:rPr>
              <a:t/>
            </a:r>
            <a:br>
              <a:rPr kumimoji="1" lang="en-US" altLang="ja-JP" sz="2000" b="0" dirty="0" smtClean="0">
                <a:latin typeface="Calibri"/>
                <a:cs typeface="Calibri"/>
              </a:rPr>
            </a:br>
            <a:r>
              <a:rPr kumimoji="1" lang="ja-JP" altLang="en-US" sz="2000" b="0" dirty="0" smtClean="0">
                <a:latin typeface="Calibri"/>
                <a:cs typeface="Calibri"/>
              </a:rPr>
              <a:t>文化を活かしたものづくり</a:t>
            </a:r>
            <a:endParaRPr kumimoji="1" lang="en-US" altLang="ja-JP" sz="2000" b="0" dirty="0" smtClean="0">
              <a:latin typeface="Calibri"/>
              <a:cs typeface="Calibri"/>
            </a:endParaRPr>
          </a:p>
          <a:p>
            <a:pPr marL="447675" lvl="1" indent="-174625">
              <a:spcBef>
                <a:spcPts val="600"/>
              </a:spcBef>
              <a:buFont typeface="HGPｺﾞｼｯｸM" pitchFamily="50" charset="-128"/>
              <a:buChar char="-"/>
            </a:pPr>
            <a:r>
              <a:rPr lang="en-US" altLang="ja-JP" sz="1800" b="0" dirty="0" err="1" smtClean="0">
                <a:solidFill>
                  <a:srgbClr val="000000"/>
                </a:solidFill>
                <a:latin typeface="Calibri"/>
                <a:cs typeface="Calibri"/>
              </a:rPr>
              <a:t>Oya</a:t>
            </a:r>
            <a:r>
              <a:rPr lang="en-US" altLang="ja-JP" sz="1800" b="0" dirty="0" smtClean="0">
                <a:solidFill>
                  <a:srgbClr val="000000"/>
                </a:solidFill>
                <a:latin typeface="Calibri"/>
                <a:cs typeface="Calibri"/>
              </a:rPr>
              <a:t>: </a:t>
            </a:r>
            <a:r>
              <a:rPr lang="ja-JP" altLang="en-US" sz="1800" b="0" dirty="0" smtClean="0">
                <a:solidFill>
                  <a:srgbClr val="000000"/>
                </a:solidFill>
                <a:latin typeface="Calibri"/>
                <a:cs typeface="Calibri"/>
              </a:rPr>
              <a:t>クルド人女性の伝統文化を通し、一体感が高まった</a:t>
            </a:r>
            <a:endParaRPr lang="ja-JP" altLang="en-US" sz="1800" b="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9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43608" y="5673442"/>
            <a:ext cx="7632848" cy="707886"/>
          </a:xfrm>
          <a:solidFill>
            <a:srgbClr val="FEF9DD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ja-JP" altLang="en-US" sz="2000" b="1" dirty="0" smtClean="0">
                <a:latin typeface="Calibri"/>
                <a:ea typeface="ＭＳ Ｐゴシック" pitchFamily="50" charset="-128"/>
                <a:cs typeface="Calibri"/>
              </a:rPr>
              <a:t>難民が「負担」ではなく「人財」として活躍でき、難民の就労問題への解の一つとなるよう、難民の起業支援＝「難民マイクロファイナンス」開始</a:t>
            </a:r>
            <a:endParaRPr lang="en-US" altLang="ja-JP" sz="2000" b="1" dirty="0" smtClean="0">
              <a:latin typeface="Calibri"/>
              <a:cs typeface="Calibri"/>
            </a:endParaRPr>
          </a:p>
        </p:txBody>
      </p:sp>
      <p:sp>
        <p:nvSpPr>
          <p:cNvPr id="10" name="右矢印 9"/>
          <p:cNvSpPr/>
          <p:nvPr/>
        </p:nvSpPr>
        <p:spPr bwMode="auto">
          <a:xfrm>
            <a:off x="447388" y="5714538"/>
            <a:ext cx="524212" cy="366731"/>
          </a:xfrm>
          <a:prstGeom prst="rightArrow">
            <a:avLst/>
          </a:prstGeom>
          <a:solidFill>
            <a:srgbClr val="FBDF53"/>
          </a:solidFill>
          <a:ln w="9525" cap="flat" cmpd="sng" algn="ctr">
            <a:solidFill>
              <a:srgbClr val="FBDF53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560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難民にフォーカスした起業支援、の必要性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820D0E-A96B-42FD-97FF-974F0E142055}" type="slidenum">
              <a:rPr lang="en-US" altLang="ja-JP" smtClean="0"/>
              <a:pPr>
                <a:defRPr/>
              </a:pPr>
              <a:t>7</a:t>
            </a:fld>
            <a:endParaRPr lang="en-US" altLang="ja-JP"/>
          </a:p>
        </p:txBody>
      </p:sp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>
            <a:off x="3357563" y="3157805"/>
            <a:ext cx="5329237" cy="2431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2pPr>
            <a:lvl3pPr marL="444500" indent="-17780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ja-JP" altLang="en-US" sz="2000" b="0" dirty="0">
                <a:solidFill>
                  <a:srgbClr val="000000"/>
                </a:solidFill>
                <a:latin typeface="+mn-ea"/>
                <a:ea typeface="+mn-ea"/>
                <a:cs typeface="HGPｺﾞｼｯｸM" charset="0"/>
              </a:rPr>
              <a:t>信用力の低さ</a:t>
            </a:r>
          </a:p>
          <a:p>
            <a:pPr lvl="2" defTabSz="914400" fontAlgn="base">
              <a:spcBef>
                <a:spcPct val="0"/>
              </a:spcBef>
              <a:spcAft>
                <a:spcPct val="0"/>
              </a:spcAft>
              <a:buFont typeface="ヒラギノ角ゴ ProN W3" charset="0"/>
              <a:buChar char="-"/>
            </a:pPr>
            <a:r>
              <a:rPr lang="ja-JP" altLang="en-US" sz="1600" b="0" dirty="0">
                <a:solidFill>
                  <a:srgbClr val="000000"/>
                </a:solidFill>
                <a:latin typeface="+mn-ea"/>
                <a:ea typeface="+mn-ea"/>
                <a:cs typeface="HGPｺﾞｼｯｸM" charset="0"/>
              </a:rPr>
              <a:t>担保なし、保証人なし</a:t>
            </a:r>
            <a:endParaRPr lang="en-US" altLang="ja-JP" sz="1600" b="0" dirty="0">
              <a:solidFill>
                <a:srgbClr val="000000"/>
              </a:solidFill>
              <a:latin typeface="+mn-ea"/>
              <a:ea typeface="+mn-ea"/>
              <a:cs typeface="Arial" charset="0"/>
            </a:endParaRPr>
          </a:p>
          <a:p>
            <a:pPr lvl="2" defTabSz="914400" fontAlgn="base">
              <a:spcBef>
                <a:spcPct val="0"/>
              </a:spcBef>
              <a:spcAft>
                <a:spcPct val="0"/>
              </a:spcAft>
              <a:buFont typeface="ヒラギノ角ゴ ProN W3" charset="0"/>
              <a:buChar char="-"/>
            </a:pPr>
            <a:r>
              <a:rPr lang="ja-JP" altLang="en-US" sz="1600" b="0" dirty="0">
                <a:solidFill>
                  <a:srgbClr val="000000"/>
                </a:solidFill>
                <a:latin typeface="+mn-ea"/>
                <a:ea typeface="+mn-ea"/>
                <a:cs typeface="HGPｺﾞｼｯｸM" charset="0"/>
              </a:rPr>
              <a:t>日本における事業経験なし</a:t>
            </a:r>
            <a:endParaRPr lang="en-US" altLang="ja-JP" sz="1600" b="0" dirty="0">
              <a:solidFill>
                <a:srgbClr val="000000"/>
              </a:solidFill>
              <a:latin typeface="+mn-ea"/>
              <a:ea typeface="+mn-ea"/>
              <a:cs typeface="Arial" charset="0"/>
            </a:endParaRPr>
          </a:p>
          <a:p>
            <a:pPr lvl="2" defTabSz="914400" fontAlgn="base">
              <a:spcBef>
                <a:spcPct val="0"/>
              </a:spcBef>
              <a:spcAft>
                <a:spcPct val="0"/>
              </a:spcAft>
              <a:buFont typeface="ヒラギノ角ゴ ProN W3" charset="0"/>
              <a:buChar char="-"/>
            </a:pPr>
            <a:endParaRPr lang="en-US" altLang="ja-JP" sz="1050" b="0" dirty="0">
              <a:solidFill>
                <a:srgbClr val="000000"/>
              </a:solidFill>
              <a:latin typeface="+mn-ea"/>
              <a:ea typeface="+mn-ea"/>
              <a:cs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ja-JP" altLang="en-US" sz="2000" b="0" dirty="0">
                <a:solidFill>
                  <a:srgbClr val="000000"/>
                </a:solidFill>
                <a:latin typeface="+mn-ea"/>
                <a:ea typeface="+mn-ea"/>
                <a:cs typeface="HGPｺﾞｼｯｸM" charset="0"/>
              </a:rPr>
              <a:t>外国人であることによるハードル</a:t>
            </a:r>
            <a:endParaRPr lang="en-US" altLang="ja-JP" sz="2000" b="0" dirty="0">
              <a:solidFill>
                <a:srgbClr val="000000"/>
              </a:solidFill>
              <a:latin typeface="+mn-ea"/>
              <a:ea typeface="+mn-ea"/>
              <a:cs typeface="Arial" charset="0"/>
            </a:endParaRPr>
          </a:p>
          <a:p>
            <a:pPr lvl="2" defTabSz="914400" fontAlgn="base">
              <a:spcBef>
                <a:spcPct val="0"/>
              </a:spcBef>
              <a:spcAft>
                <a:spcPct val="0"/>
              </a:spcAft>
              <a:buFont typeface="ヒラギノ角ゴ ProN W3" charset="0"/>
              <a:buChar char="-"/>
            </a:pPr>
            <a:r>
              <a:rPr lang="ja-JP" altLang="en-US" sz="1600" b="0" dirty="0">
                <a:solidFill>
                  <a:srgbClr val="000000"/>
                </a:solidFill>
                <a:latin typeface="+mn-ea"/>
                <a:ea typeface="+mn-ea"/>
                <a:cs typeface="HGPｺﾞｼｯｸM" charset="0"/>
              </a:rPr>
              <a:t>言語の壁</a:t>
            </a:r>
            <a:endParaRPr lang="en-US" altLang="ja-JP" sz="1600" b="0" dirty="0">
              <a:solidFill>
                <a:srgbClr val="000000"/>
              </a:solidFill>
              <a:latin typeface="+mn-ea"/>
              <a:ea typeface="+mn-ea"/>
              <a:cs typeface="Arial" charset="0"/>
            </a:endParaRPr>
          </a:p>
          <a:p>
            <a:pPr lvl="2" defTabSz="914400" fontAlgn="base">
              <a:spcBef>
                <a:spcPct val="0"/>
              </a:spcBef>
              <a:spcAft>
                <a:spcPct val="0"/>
              </a:spcAft>
              <a:buFont typeface="ヒラギノ角ゴ ProN W3" charset="0"/>
              <a:buChar char="-"/>
            </a:pPr>
            <a:r>
              <a:rPr lang="ja-JP" altLang="en-US" sz="1600" b="0" dirty="0">
                <a:solidFill>
                  <a:srgbClr val="000000"/>
                </a:solidFill>
                <a:latin typeface="+mn-ea"/>
                <a:ea typeface="+mn-ea"/>
                <a:cs typeface="HGPｺﾞｼｯｸM" charset="0"/>
              </a:rPr>
              <a:t>在留資格の問題</a:t>
            </a:r>
            <a:endParaRPr lang="en-US" altLang="ja-JP" sz="1600" b="0" dirty="0">
              <a:solidFill>
                <a:srgbClr val="000000"/>
              </a:solidFill>
              <a:latin typeface="+mn-ea"/>
              <a:ea typeface="+mn-ea"/>
              <a:cs typeface="Arial" charset="0"/>
            </a:endParaRPr>
          </a:p>
          <a:p>
            <a:pPr lvl="2" defTabSz="914400" fontAlgn="base">
              <a:spcBef>
                <a:spcPct val="0"/>
              </a:spcBef>
              <a:spcAft>
                <a:spcPct val="0"/>
              </a:spcAft>
              <a:buFont typeface="ヒラギノ角ゴ ProN W3" charset="0"/>
              <a:buChar char="-"/>
            </a:pPr>
            <a:r>
              <a:rPr lang="ja-JP" altLang="en-US" sz="1600" b="0" dirty="0">
                <a:solidFill>
                  <a:srgbClr val="000000"/>
                </a:solidFill>
                <a:latin typeface="+mn-ea"/>
                <a:ea typeface="+mn-ea"/>
                <a:cs typeface="HGPｺﾞｼｯｸM" charset="0"/>
              </a:rPr>
              <a:t>信用保証協会、その他公的機関における差別、偏見</a:t>
            </a:r>
            <a:endParaRPr lang="en-US" altLang="ja-JP" sz="1600" b="0" dirty="0">
              <a:solidFill>
                <a:srgbClr val="000000"/>
              </a:solidFill>
              <a:latin typeface="+mn-ea"/>
              <a:ea typeface="+mn-ea"/>
              <a:cs typeface="Arial" charset="0"/>
            </a:endParaRPr>
          </a:p>
          <a:p>
            <a:pPr lvl="2" defTabSz="914400" fontAlgn="base">
              <a:spcBef>
                <a:spcPct val="0"/>
              </a:spcBef>
              <a:spcAft>
                <a:spcPct val="0"/>
              </a:spcAft>
              <a:buFont typeface="ヒラギノ角ゴ ProN W3" charset="0"/>
              <a:buChar char="-"/>
            </a:pPr>
            <a:r>
              <a:rPr lang="ja-JP" altLang="en-US" sz="1600" b="0" dirty="0">
                <a:solidFill>
                  <a:srgbClr val="000000"/>
                </a:solidFill>
                <a:latin typeface="+mn-ea"/>
                <a:ea typeface="+mn-ea"/>
                <a:cs typeface="HGPｺﾞｼｯｸM" charset="0"/>
              </a:rPr>
              <a:t>・・・</a:t>
            </a:r>
            <a:endParaRPr lang="en-US" altLang="ja-JP" sz="1600" b="0" dirty="0">
              <a:solidFill>
                <a:srgbClr val="000000"/>
              </a:solidFill>
              <a:latin typeface="+mn-ea"/>
              <a:ea typeface="+mn-ea"/>
              <a:cs typeface="Arial" charset="0"/>
            </a:endParaRPr>
          </a:p>
        </p:txBody>
      </p:sp>
      <p:sp>
        <p:nvSpPr>
          <p:cNvPr id="8" name="テキスト ボックス 7"/>
          <p:cNvSpPr txBox="1">
            <a:spLocks noChangeArrowheads="1"/>
          </p:cNvSpPr>
          <p:nvPr/>
        </p:nvSpPr>
        <p:spPr bwMode="auto">
          <a:xfrm>
            <a:off x="3357563" y="1539949"/>
            <a:ext cx="5329237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2pPr>
            <a:lvl3pPr marL="444500" indent="-17780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ja-JP" altLang="en-US" sz="2000" b="0" dirty="0">
                <a:solidFill>
                  <a:srgbClr val="000000"/>
                </a:solidFill>
                <a:latin typeface="+mn-ea"/>
                <a:ea typeface="+mn-ea"/>
                <a:cs typeface="HGPｺﾞｼｯｸM" charset="0"/>
              </a:rPr>
              <a:t>市場に対する理解</a:t>
            </a:r>
            <a:endParaRPr lang="en-US" altLang="ja-JP" sz="2000" b="0" dirty="0">
              <a:solidFill>
                <a:srgbClr val="000000"/>
              </a:solidFill>
              <a:latin typeface="+mn-ea"/>
              <a:ea typeface="+mn-ea"/>
              <a:cs typeface="Arial" charset="0"/>
            </a:endParaRPr>
          </a:p>
          <a:p>
            <a:pPr lvl="2" defTabSz="914400" fontAlgn="base">
              <a:spcBef>
                <a:spcPct val="0"/>
              </a:spcBef>
              <a:spcAft>
                <a:spcPct val="0"/>
              </a:spcAft>
              <a:buFont typeface="ヒラギノ角ゴ ProN W3" charset="0"/>
              <a:buChar char="-"/>
            </a:pPr>
            <a:r>
              <a:rPr lang="ja-JP" altLang="en-US" sz="1600" b="0" dirty="0">
                <a:solidFill>
                  <a:srgbClr val="000000"/>
                </a:solidFill>
                <a:latin typeface="+mn-ea"/>
                <a:ea typeface="+mn-ea"/>
                <a:cs typeface="HGPｺﾞｼｯｸM" charset="0"/>
              </a:rPr>
              <a:t>日本人顧客のニーズ、評価ポイントの繊細</a:t>
            </a:r>
            <a:r>
              <a:rPr lang="ja-JP" altLang="en-US" sz="1600" b="0" dirty="0" smtClean="0">
                <a:solidFill>
                  <a:srgbClr val="000000"/>
                </a:solidFill>
                <a:latin typeface="+mn-ea"/>
                <a:ea typeface="+mn-ea"/>
                <a:cs typeface="HGPｺﾞｼｯｸM" charset="0"/>
              </a:rPr>
              <a:t>さ</a:t>
            </a:r>
            <a:endParaRPr lang="en-US" altLang="ja-JP" sz="1600" b="0" dirty="0" smtClean="0">
              <a:solidFill>
                <a:srgbClr val="000000"/>
              </a:solidFill>
              <a:latin typeface="+mn-ea"/>
              <a:ea typeface="+mn-ea"/>
              <a:cs typeface="Arial" charset="0"/>
            </a:endParaRPr>
          </a:p>
          <a:p>
            <a:pPr marL="266700" lvl="2" indent="0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ja-JP" sz="1050" b="0" dirty="0" smtClean="0">
              <a:solidFill>
                <a:srgbClr val="000000"/>
              </a:solidFill>
              <a:latin typeface="+mn-ea"/>
              <a:ea typeface="+mn-ea"/>
              <a:cs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ja-JP" altLang="en-US" sz="2000" b="0" dirty="0" smtClean="0">
                <a:solidFill>
                  <a:srgbClr val="000000"/>
                </a:solidFill>
                <a:latin typeface="+mn-ea"/>
                <a:ea typeface="+mn-ea"/>
                <a:cs typeface="HGPｺﾞｼｯｸM" charset="0"/>
              </a:rPr>
              <a:t>制度</a:t>
            </a:r>
            <a:r>
              <a:rPr lang="ja-JP" altLang="en-US" sz="2000" b="0" dirty="0">
                <a:solidFill>
                  <a:srgbClr val="000000"/>
                </a:solidFill>
                <a:latin typeface="+mn-ea"/>
                <a:ea typeface="+mn-ea"/>
                <a:cs typeface="HGPｺﾞｼｯｸM" charset="0"/>
              </a:rPr>
              <a:t>に対する理解</a:t>
            </a:r>
            <a:endParaRPr lang="en-US" altLang="ja-JP" sz="2000" b="0" dirty="0">
              <a:solidFill>
                <a:srgbClr val="000000"/>
              </a:solidFill>
              <a:latin typeface="+mn-ea"/>
              <a:ea typeface="+mn-ea"/>
              <a:cs typeface="Arial" charset="0"/>
            </a:endParaRPr>
          </a:p>
          <a:p>
            <a:pPr lvl="2" defTabSz="914400" fontAlgn="base">
              <a:spcBef>
                <a:spcPct val="0"/>
              </a:spcBef>
              <a:spcAft>
                <a:spcPct val="0"/>
              </a:spcAft>
              <a:buFont typeface="ヒラギノ角ゴ ProN W3" charset="0"/>
              <a:buChar char="-"/>
            </a:pPr>
            <a:r>
              <a:rPr lang="ja-JP" altLang="en-US" sz="1600" b="0" dirty="0">
                <a:solidFill>
                  <a:srgbClr val="000000"/>
                </a:solidFill>
                <a:latin typeface="+mn-ea"/>
                <a:ea typeface="+mn-ea"/>
                <a:cs typeface="HGPｺﾞｼｯｸM" charset="0"/>
              </a:rPr>
              <a:t>法制度・税務・公的サービスなどの理解の難しさ</a:t>
            </a:r>
            <a:endParaRPr lang="en-US" altLang="ja-JP" sz="1600" b="0" dirty="0">
              <a:solidFill>
                <a:srgbClr val="000000"/>
              </a:solidFill>
              <a:latin typeface="+mn-ea"/>
              <a:ea typeface="+mn-ea"/>
              <a:cs typeface="Arial" charset="0"/>
            </a:endParaRPr>
          </a:p>
        </p:txBody>
      </p:sp>
      <p:sp>
        <p:nvSpPr>
          <p:cNvPr id="10" name="テキスト ボックス 67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259632" y="5805264"/>
            <a:ext cx="7416824" cy="7080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HGPｺﾞｼｯｸM" charset="0"/>
                <a:ea typeface="ＭＳ Ｐゴシック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  <a:cs typeface="HGPｺﾞｼｯｸM" charset="0"/>
              </a:rPr>
              <a:t>経営</a:t>
            </a: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  <a:cs typeface="HGPｺﾞｼｯｸM" charset="0"/>
              </a:rPr>
              <a:t>支援・日本社会との仲介に加え、</a:t>
            </a:r>
            <a:r>
              <a:rPr lang="en-US" altLang="ja-JP" sz="2000" dirty="0">
                <a:solidFill>
                  <a:srgbClr val="000000"/>
                </a:solidFill>
                <a:latin typeface="+mn-ea"/>
                <a:ea typeface="+mn-ea"/>
                <a:cs typeface="HGPｺﾞｼｯｸM" charset="0"/>
              </a:rPr>
              <a:t/>
            </a:r>
            <a:br>
              <a:rPr lang="en-US" altLang="ja-JP" sz="2000" dirty="0">
                <a:solidFill>
                  <a:srgbClr val="000000"/>
                </a:solidFill>
                <a:latin typeface="+mn-ea"/>
                <a:ea typeface="+mn-ea"/>
                <a:cs typeface="HGPｺﾞｼｯｸM" charset="0"/>
              </a:rPr>
            </a:b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  <a:cs typeface="HGPｺﾞｼｯｸM" charset="0"/>
              </a:rPr>
              <a:t>金融機能を提供することが、難民の成功のために重要</a:t>
            </a:r>
            <a:endParaRPr lang="en-US" altLang="ja-JP" sz="2000" dirty="0">
              <a:solidFill>
                <a:srgbClr val="000000"/>
              </a:solidFill>
              <a:latin typeface="+mn-ea"/>
              <a:ea typeface="+mn-ea"/>
              <a:cs typeface="HGPｺﾞｼｯｸM" charset="0"/>
            </a:endParaRPr>
          </a:p>
        </p:txBody>
      </p:sp>
      <p:sp>
        <p:nvSpPr>
          <p:cNvPr id="12" name="正方形/長方形 11"/>
          <p:cNvSpPr/>
          <p:nvPr/>
        </p:nvSpPr>
        <p:spPr bwMode="auto">
          <a:xfrm>
            <a:off x="539552" y="1484784"/>
            <a:ext cx="2737048" cy="144655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rgbClr val="FFFFFF"/>
              </a:gs>
              <a:gs pos="88000">
                <a:schemeClr val="accent1">
                  <a:lumMod val="60000"/>
                  <a:lumOff val="40000"/>
                </a:schemeClr>
              </a:gs>
            </a:gsLst>
            <a:path path="rect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92075" lvl="0" fontAlgn="t"/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  <a:cs typeface="HGPｺﾞｼｯｸM" charset="0"/>
              </a:rPr>
              <a:t>日本社会に</a:t>
            </a: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  <a:cs typeface="HGPｺﾞｼｯｸM" charset="0"/>
              </a:rPr>
              <a:t>対する</a:t>
            </a:r>
            <a:r>
              <a:rPr lang="en-US" altLang="ja-JP" sz="2000" dirty="0" smtClean="0">
                <a:solidFill>
                  <a:srgbClr val="000000"/>
                </a:solidFill>
                <a:latin typeface="+mn-ea"/>
                <a:ea typeface="+mn-ea"/>
                <a:cs typeface="HGPｺﾞｼｯｸM" charset="0"/>
              </a:rPr>
              <a:t/>
            </a:r>
            <a:br>
              <a:rPr lang="en-US" altLang="ja-JP" sz="2000" dirty="0" smtClean="0">
                <a:solidFill>
                  <a:srgbClr val="000000"/>
                </a:solidFill>
                <a:latin typeface="+mn-ea"/>
                <a:ea typeface="+mn-ea"/>
                <a:cs typeface="HGPｺﾞｼｯｸM" charset="0"/>
              </a:rPr>
            </a:b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  <a:cs typeface="HGPｺﾞｼｯｸM" charset="0"/>
              </a:rPr>
              <a:t>理解不足</a:t>
            </a: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  <a:cs typeface="HGPｺﾞｼｯｸM" charset="0"/>
              </a:rPr>
              <a:t>への支援</a:t>
            </a:r>
          </a:p>
        </p:txBody>
      </p:sp>
      <p:sp>
        <p:nvSpPr>
          <p:cNvPr id="13" name="正方形/長方形 12"/>
          <p:cNvSpPr/>
          <p:nvPr/>
        </p:nvSpPr>
        <p:spPr bwMode="auto">
          <a:xfrm>
            <a:off x="539552" y="3101752"/>
            <a:ext cx="2737048" cy="243143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rgbClr val="FFFFFF"/>
              </a:gs>
              <a:gs pos="88000">
                <a:schemeClr val="accent1">
                  <a:lumMod val="60000"/>
                  <a:lumOff val="40000"/>
                </a:schemeClr>
              </a:gs>
            </a:gsLst>
            <a:path path="rect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92075" fontAlgn="t"/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  <a:cs typeface="HGPｺﾞｼｯｸM" charset="0"/>
              </a:rPr>
              <a:t>金融アクセスの困難さ</a:t>
            </a:r>
            <a:r>
              <a:rPr lang="en-US" altLang="ja-JP" sz="2000" dirty="0">
                <a:solidFill>
                  <a:srgbClr val="000000"/>
                </a:solidFill>
                <a:latin typeface="+mn-ea"/>
                <a:ea typeface="+mn-ea"/>
                <a:cs typeface="HGPｺﾞｼｯｸM" charset="0"/>
              </a:rPr>
              <a:t/>
            </a:r>
            <a:br>
              <a:rPr lang="en-US" altLang="ja-JP" sz="2000" dirty="0">
                <a:solidFill>
                  <a:srgbClr val="000000"/>
                </a:solidFill>
                <a:latin typeface="+mn-ea"/>
                <a:ea typeface="+mn-ea"/>
                <a:cs typeface="HGPｺﾞｼｯｸM" charset="0"/>
              </a:rPr>
            </a:b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  <a:cs typeface="HGPｺﾞｼｯｸM" charset="0"/>
              </a:rPr>
              <a:t>に対する支援</a:t>
            </a:r>
          </a:p>
        </p:txBody>
      </p:sp>
      <p:sp>
        <p:nvSpPr>
          <p:cNvPr id="14" name="正方形/長方形 13"/>
          <p:cNvSpPr/>
          <p:nvPr/>
        </p:nvSpPr>
        <p:spPr bwMode="auto">
          <a:xfrm>
            <a:off x="539552" y="3101752"/>
            <a:ext cx="8136904" cy="2431435"/>
          </a:xfrm>
          <a:prstGeom prst="rect">
            <a:avLst/>
          </a:prstGeom>
          <a:noFill/>
          <a:ln w="1905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Arial" pitchFamily="34" charset="0"/>
            </a:endParaRPr>
          </a:p>
        </p:txBody>
      </p:sp>
      <p:sp>
        <p:nvSpPr>
          <p:cNvPr id="11" name="右矢印 10"/>
          <p:cNvSpPr/>
          <p:nvPr/>
        </p:nvSpPr>
        <p:spPr bwMode="auto">
          <a:xfrm>
            <a:off x="539552" y="5830670"/>
            <a:ext cx="648072" cy="438739"/>
          </a:xfrm>
          <a:prstGeom prst="rightArrow">
            <a:avLst/>
          </a:prstGeom>
          <a:solidFill>
            <a:srgbClr val="FBDF53"/>
          </a:solidFill>
          <a:ln w="9525" cap="flat" cmpd="sng" algn="ctr">
            <a:solidFill>
              <a:srgbClr val="FBDF53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725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 bwMode="auto">
          <a:xfrm>
            <a:off x="2915816" y="1916832"/>
            <a:ext cx="5904656" cy="1234411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rgbClr val="FFFFFF"/>
              </a:gs>
              <a:gs pos="95000">
                <a:schemeClr val="accent1">
                  <a:lumMod val="60000"/>
                  <a:lumOff val="40000"/>
                </a:schemeClr>
              </a:gs>
            </a:gsLst>
            <a:path path="rect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idx="1"/>
          </p:nvPr>
        </p:nvSpPr>
        <p:spPr>
          <a:xfrm>
            <a:off x="3059832" y="1124744"/>
            <a:ext cx="5626968" cy="4713387"/>
          </a:xfrm>
        </p:spPr>
        <p:txBody>
          <a:bodyPr/>
          <a:lstStyle/>
          <a:p>
            <a:pPr marL="357188" indent="-357188">
              <a:buFont typeface="+mj-lt"/>
              <a:buAutoNum type="romanUcPeriod"/>
            </a:pPr>
            <a:r>
              <a:rPr lang="ja-JP" altLang="en-US" sz="2400" dirty="0"/>
              <a:t>事業の背景</a:t>
            </a:r>
            <a:endParaRPr lang="en-US" altLang="ja-JP" sz="2400" dirty="0"/>
          </a:p>
          <a:p>
            <a:pPr lvl="1"/>
            <a:endParaRPr lang="en-US" altLang="ja-JP" sz="2000" dirty="0"/>
          </a:p>
          <a:p>
            <a:pPr marL="357188" indent="-357188">
              <a:buFont typeface="+mj-lt"/>
              <a:buAutoNum type="romanUcPeriod"/>
            </a:pPr>
            <a:r>
              <a:rPr lang="ja-JP" altLang="en-US" sz="2400" dirty="0"/>
              <a:t>これまでの経緯</a:t>
            </a:r>
            <a:endParaRPr lang="en-US" altLang="ja-JP" sz="2400" dirty="0"/>
          </a:p>
          <a:p>
            <a:pPr lvl="1"/>
            <a:r>
              <a:rPr lang="ja-JP" altLang="en-US" sz="2000" dirty="0"/>
              <a:t>マイクロファイナンス</a:t>
            </a:r>
            <a:r>
              <a:rPr lang="ja-JP" altLang="en-US" sz="2000" dirty="0" smtClean="0"/>
              <a:t>の必要性認識</a:t>
            </a:r>
            <a:endParaRPr lang="en-US" altLang="ja-JP" sz="2000" dirty="0" smtClean="0"/>
          </a:p>
          <a:p>
            <a:pPr lvl="1"/>
            <a:r>
              <a:rPr lang="ja-JP" altLang="en-US" sz="2000" dirty="0" smtClean="0"/>
              <a:t>基盤構築・トライアル開始</a:t>
            </a:r>
            <a:endParaRPr lang="en-US" altLang="ja-JP" sz="2000" dirty="0" smtClean="0"/>
          </a:p>
          <a:p>
            <a:pPr lvl="1"/>
            <a:endParaRPr lang="en-US" altLang="ja-JP" sz="2000" dirty="0" smtClean="0"/>
          </a:p>
          <a:p>
            <a:pPr marL="357188" indent="-357188">
              <a:buFont typeface="+mj-lt"/>
              <a:buAutoNum type="romanUcPeriod"/>
            </a:pPr>
            <a:r>
              <a:rPr lang="ja-JP" altLang="en-US" sz="2400" dirty="0" smtClean="0"/>
              <a:t>設立</a:t>
            </a:r>
            <a:r>
              <a:rPr lang="ja-JP" altLang="en-US" sz="2400" dirty="0"/>
              <a:t>にあたっての論点</a:t>
            </a:r>
            <a:endParaRPr lang="en-US" altLang="ja-JP" sz="2400" dirty="0"/>
          </a:p>
          <a:p>
            <a:pPr lvl="1"/>
            <a:endParaRPr lang="en-US" altLang="ja-JP" sz="2000" dirty="0" smtClean="0"/>
          </a:p>
          <a:p>
            <a:pPr marL="357188" indent="-357188">
              <a:buFont typeface="+mj-lt"/>
              <a:buAutoNum type="romanUcPeriod"/>
            </a:pPr>
            <a:r>
              <a:rPr lang="ja-JP" altLang="en-US" sz="2400" dirty="0" smtClean="0"/>
              <a:t>今後</a:t>
            </a:r>
            <a:r>
              <a:rPr lang="ja-JP" altLang="en-US" sz="2400" dirty="0"/>
              <a:t>の</a:t>
            </a:r>
            <a:r>
              <a:rPr lang="ja-JP" altLang="en-US" sz="2400" dirty="0" smtClean="0"/>
              <a:t>活動</a:t>
            </a:r>
            <a:endParaRPr lang="en-US" altLang="ja-JP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2CD99B-FD80-4BD8-BF89-977E50B605E2}" type="slidenum">
              <a:rPr lang="en-US" altLang="ja-JP" smtClean="0"/>
              <a:pPr>
                <a:defRPr/>
              </a:pPr>
              <a:t>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xmlns="" val="1141981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マイクロファイナンスの必要性認識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412776"/>
            <a:ext cx="5266928" cy="1729704"/>
          </a:xfrm>
        </p:spPr>
        <p:txBody>
          <a:bodyPr>
            <a:spAutoFit/>
          </a:bodyPr>
          <a:lstStyle/>
          <a:p>
            <a:pPr marL="266700" indent="-266700"/>
            <a:r>
              <a:rPr kumimoji="1" lang="en-US" altLang="ja-JP" sz="2000" b="1" dirty="0" smtClean="0"/>
              <a:t>2009</a:t>
            </a:r>
            <a:r>
              <a:rPr lang="ja-JP" altLang="en-US" sz="2000" b="1" dirty="0" smtClean="0"/>
              <a:t>年：</a:t>
            </a:r>
            <a:r>
              <a:rPr kumimoji="1" lang="ja-JP" altLang="en-US" sz="2000" b="1" dirty="0" smtClean="0"/>
              <a:t>コミュニティ支援事業立ち上げ</a:t>
            </a:r>
            <a:endParaRPr kumimoji="1" lang="en-US" altLang="ja-JP" sz="2000" b="1" dirty="0" smtClean="0"/>
          </a:p>
          <a:p>
            <a:pPr lvl="1"/>
            <a:r>
              <a:rPr kumimoji="1" lang="ja-JP" altLang="en-US" sz="1600" dirty="0" smtClean="0"/>
              <a:t>在留資格取得者の増加</a:t>
            </a:r>
            <a:r>
              <a:rPr kumimoji="1" lang="en-US" altLang="ja-JP" sz="1600" dirty="0" smtClean="0"/>
              <a:t/>
            </a:r>
            <a:br>
              <a:rPr kumimoji="1" lang="en-US" altLang="ja-JP" sz="1600" dirty="0" smtClean="0"/>
            </a:br>
            <a:r>
              <a:rPr kumimoji="1" lang="ja-JP" altLang="en-US" sz="1600" dirty="0" smtClean="0"/>
              <a:t>→個別支援では限界になり、コミュニティベースでのアプローチが必要との認識</a:t>
            </a:r>
            <a:endParaRPr kumimoji="1" lang="en-US" altLang="ja-JP" sz="1600" dirty="0" smtClean="0"/>
          </a:p>
          <a:p>
            <a:pPr lvl="1"/>
            <a:r>
              <a:rPr lang="ja-JP" altLang="en-US" sz="1600" dirty="0" smtClean="0"/>
              <a:t>各民族コミュニティとの協議、リーダーシップワークショップや手芸などのワークショップを実施</a:t>
            </a:r>
            <a:endParaRPr lang="en-US" altLang="ja-JP" sz="1200" dirty="0">
              <a:solidFill>
                <a:srgbClr val="000000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820D0E-A96B-42FD-97FF-974F0E142055}" type="slidenum">
              <a:rPr lang="en-US" altLang="ja-JP" smtClean="0"/>
              <a:pPr>
                <a:defRPr/>
              </a:pPr>
              <a:t>9</a:t>
            </a:fld>
            <a:endParaRPr lang="en-US" altLang="ja-JP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5080"/>
          <a:stretch/>
        </p:blipFill>
        <p:spPr bwMode="auto">
          <a:xfrm>
            <a:off x="6012160" y="1412776"/>
            <a:ext cx="2631181" cy="1675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図 14" descr="カチングッズ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59" y="3717032"/>
            <a:ext cx="2631181" cy="1683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コンテンツ プレースホルダー 2"/>
          <p:cNvSpPr txBox="1">
            <a:spLocks/>
          </p:cNvSpPr>
          <p:nvPr/>
        </p:nvSpPr>
        <p:spPr bwMode="auto">
          <a:xfrm>
            <a:off x="457200" y="3717032"/>
            <a:ext cx="5266928" cy="2603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kumimoji="1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266700" indent="-266700"/>
            <a:r>
              <a:rPr lang="ja-JP" altLang="en-US" sz="2000" dirty="0" smtClean="0">
                <a:latin typeface="Calibri"/>
                <a:cs typeface="Calibri"/>
              </a:rPr>
              <a:t>コミュニティ支援の一環として、マイクロファイナンスを検討</a:t>
            </a:r>
            <a:endParaRPr lang="en-US" altLang="ja-JP" sz="2000" dirty="0" smtClean="0">
              <a:latin typeface="Calibri"/>
              <a:cs typeface="Calibri"/>
            </a:endParaRPr>
          </a:p>
          <a:p>
            <a:pPr lvl="1"/>
            <a:r>
              <a:rPr lang="ja-JP" altLang="en-US" sz="1600" b="0" dirty="0" smtClean="0">
                <a:latin typeface="Calibri"/>
                <a:cs typeface="Calibri"/>
              </a:rPr>
              <a:t>コミュニティのエンパワメントの手段として、マイクロファイナンスにも注目</a:t>
            </a:r>
            <a:endParaRPr lang="en-US" altLang="ja-JP" sz="1200" b="0" dirty="0" smtClean="0">
              <a:latin typeface="Calibri"/>
              <a:cs typeface="Calibri"/>
            </a:endParaRPr>
          </a:p>
          <a:p>
            <a:pPr lvl="1"/>
            <a:r>
              <a:rPr lang="ja-JP" altLang="en-US" sz="1600" b="0" dirty="0" smtClean="0">
                <a:latin typeface="Calibri"/>
                <a:cs typeface="Calibri"/>
              </a:rPr>
              <a:t>各国先行事例を調査</a:t>
            </a:r>
            <a:endParaRPr lang="en-US" altLang="ja-JP" sz="1200" b="0" dirty="0" smtClean="0">
              <a:latin typeface="Calibri"/>
              <a:cs typeface="Calibri"/>
            </a:endParaRPr>
          </a:p>
          <a:p>
            <a:pPr lvl="2"/>
            <a:r>
              <a:rPr lang="ja-JP" altLang="en-US" sz="1400" b="0" dirty="0" smtClean="0">
                <a:latin typeface="Calibri"/>
                <a:cs typeface="Calibri"/>
              </a:rPr>
              <a:t>韓国・米国：　貧困層や女性家長等への起業支援</a:t>
            </a:r>
            <a:endParaRPr lang="en-US" altLang="ja-JP" sz="1400" b="0" dirty="0" smtClean="0">
              <a:latin typeface="Calibri"/>
              <a:cs typeface="Calibri"/>
            </a:endParaRPr>
          </a:p>
          <a:p>
            <a:pPr lvl="2"/>
            <a:r>
              <a:rPr lang="ja-JP" altLang="en-US" sz="1400" b="0" dirty="0" smtClean="0">
                <a:latin typeface="Calibri"/>
                <a:cs typeface="Calibri"/>
              </a:rPr>
              <a:t>英国：　難民向けの起業支援</a:t>
            </a:r>
            <a:endParaRPr lang="en-US" altLang="ja-JP" sz="1400" b="0" dirty="0" smtClean="0">
              <a:latin typeface="Calibri"/>
              <a:cs typeface="Calibri"/>
            </a:endParaRPr>
          </a:p>
          <a:p>
            <a:pPr lvl="1"/>
            <a:r>
              <a:rPr lang="en-US" altLang="ja-JP" sz="1600" b="0" dirty="0" smtClean="0">
                <a:solidFill>
                  <a:srgbClr val="000000"/>
                </a:solidFill>
                <a:latin typeface="Calibri"/>
                <a:cs typeface="Calibri"/>
              </a:rPr>
              <a:t>JAR</a:t>
            </a:r>
            <a:r>
              <a:rPr lang="ja-JP" altLang="en-US" sz="1600" b="0" dirty="0" smtClean="0">
                <a:solidFill>
                  <a:srgbClr val="000000"/>
                </a:solidFill>
                <a:latin typeface="Calibri"/>
                <a:cs typeface="Calibri"/>
              </a:rPr>
              <a:t>の支援先にも、起業を希望する者がおり、</a:t>
            </a:r>
            <a:r>
              <a:rPr lang="en-US" altLang="ja-JP" sz="1600" b="0" dirty="0" smtClean="0">
                <a:solidFill>
                  <a:srgbClr val="000000"/>
                </a:solidFill>
                <a:latin typeface="Calibri"/>
                <a:cs typeface="Calibri"/>
              </a:rPr>
              <a:t/>
            </a:r>
            <a:br>
              <a:rPr lang="en-US" altLang="ja-JP" sz="1600" b="0" dirty="0" smtClean="0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ja-JP" altLang="en-US" sz="1600" b="0" dirty="0" smtClean="0">
                <a:solidFill>
                  <a:srgbClr val="000000"/>
                </a:solidFill>
                <a:latin typeface="Calibri"/>
                <a:cs typeface="Calibri"/>
              </a:rPr>
              <a:t>必要性を認識</a:t>
            </a:r>
            <a:endParaRPr lang="en-US" altLang="ja-JP" sz="1200" b="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9" name="二等辺三角形 8"/>
          <p:cNvSpPr/>
          <p:nvPr/>
        </p:nvSpPr>
        <p:spPr bwMode="auto">
          <a:xfrm rot="10800000">
            <a:off x="1704601" y="3299861"/>
            <a:ext cx="2772127" cy="297554"/>
          </a:xfrm>
          <a:prstGeom prst="triangle">
            <a:avLst/>
          </a:prstGeom>
          <a:gradFill flip="none" rotWithShape="1">
            <a:gsLst>
              <a:gs pos="100000">
                <a:schemeClr val="accent1"/>
              </a:gs>
              <a:gs pos="0">
                <a:srgbClr val="FFFFFF"/>
              </a:gs>
              <a:gs pos="12000">
                <a:schemeClr val="accent1"/>
              </a:gs>
            </a:gsLst>
            <a:lin ang="16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+mn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8014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xLIQtoTakaF5IMQTtqlNQ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lem.4awEEe.Cr6BDhV8D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RSVkZ0ld0iWI9.D7Teth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RSVkZ0ld0iWI9.D7Teth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RSVkZ0ld0iWI9.D7Teth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lem.4awEEe.Cr6BDhV8D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RSVkZ0ld0iWI9.D7Teth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RSVkZ0ld0iWI9.D7Tethw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RSVkZ0ld0iWI9.D7Teth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lem.4awEEe.Cr6BDhV8Dw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RSVkZ0ld0iWI9.D7Teth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7eGMPzWXUqjPEER.3uZAg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RSVkZ0ld0iWI9.D7Tethw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r9Mkb26D02kQ2dP9VMOj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W1m3UwnzkCqVL8eWJ6Sjg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xB2OvWI2kWMfw5uQEbSn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r9Mkb26D02kQ2dP9VMOjw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EKiPnIp6EuJkVDZ2phou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Ipb1SwDV0iO2N.8n2g95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LLJXMnKcE.FCAlDKcISgA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Z8C9r.vzE.NlbZI31jVaA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RSVkZ0ld0iWI9.D7Teth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m3zZ5nRHk.hgSw3BKiRUg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lem.4awEEe.Cr6BDhV8Dw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JtkuC0h8kGE5p6.F_ToTQ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SI8Tt2LtkG7kv.TvupRlg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ioGKnEZckWtlHuD8.pnLQ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KnH2Nhq3kO4GCXviz6U4A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Jwvu32FWE.voAXFvDZHAw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2QiIFEcMUaK8YpVU0vVew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Z8C9r.vzE.NlbZI31jVaA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EmJZPG5b0qYhIz1ZqTfrA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2QiIFEcMUaK8YpVU0vVe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8X7jWMgGEuRX9ZKXDiEOA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2QiIFEcMUaK8YpVU0vVe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8X7jWMgGEuRX9ZKXDiEO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8X7jWMgGEuRX9ZKXDiEO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8X7jWMgGEuRX9ZKXDiEO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7eGMPzWXUqjPEER.3uZA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m3zZ5nRHk.hgSw3BKiRUg"/>
</p:tagLst>
</file>

<file path=ppt/theme/theme1.xml><?xml version="1.0" encoding="utf-8"?>
<a:theme xmlns:a="http://schemas.openxmlformats.org/drawingml/2006/main" name="テンプレート">
  <a:themeElements>
    <a:clrScheme name="テンプレート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/>
      </a:spPr>
      <a:bodyPr vert="horz" wrap="square" lIns="91440" tIns="45720" rIns="91440" bIns="45720" numCol="1" rtlCol="0" anchor="t" anchorCtr="0" compatLnSpc="1">
        <a:prstTxWarp prst="textNoShape">
          <a:avLst/>
        </a:prstTxWarp>
        <a:noAutofit/>
      </a:bodyPr>
      <a:lstStyle>
        <a:defPPr marL="0" marR="0" indent="0" algn="l" defTabSz="914400" rtl="0" eaLnBrk="1" fontAlgn="t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20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50" charset="-128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t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GPｺﾞｼｯｸM" pitchFamily="50" charset="-128"/>
            <a:ea typeface="HGPｺﾞｼｯｸM" pitchFamily="50" charset="-128"/>
          </a:defRPr>
        </a:defPPr>
      </a:lstStyle>
    </a:lnDef>
  </a:objectDefaults>
  <a:extraClrSchemeLst>
    <a:extraClrScheme>
      <a:clrScheme name="テンプレー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テンプレー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テンプレー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テンプレー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テンプレー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テンプレー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テンプレー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テンプレー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テンプレー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テンプレー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テンプレー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テンプレー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テンプレート</Template>
  <TotalTime>4960</TotalTime>
  <Words>1274</Words>
  <Application>Microsoft Office PowerPoint</Application>
  <PresentationFormat>画面に合わせる (4:3)</PresentationFormat>
  <Paragraphs>257</Paragraphs>
  <Slides>21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21</vt:i4>
      </vt:variant>
    </vt:vector>
  </HeadingPairs>
  <TitlesOfParts>
    <vt:vector size="22" baseType="lpstr">
      <vt:lpstr>テンプレート</vt:lpstr>
      <vt:lpstr>「難民起業サポートファンド」 難民の起業支援・就労支援としての マイクロファイナンスの試み</vt:lpstr>
      <vt:lpstr>本日の内容</vt:lpstr>
      <vt:lpstr>スライド 3</vt:lpstr>
      <vt:lpstr>日本における難民の状況</vt:lpstr>
      <vt:lpstr>（参考）「保護費」問題</vt:lpstr>
      <vt:lpstr>難民のチャレンジへの支援としての当事業</vt:lpstr>
      <vt:lpstr>難民にフォーカスした起業支援、の必要性</vt:lpstr>
      <vt:lpstr>スライド 8</vt:lpstr>
      <vt:lpstr>マイクロファイナンスの必要性認識</vt:lpstr>
      <vt:lpstr>基盤構築・トライアル開始</vt:lpstr>
      <vt:lpstr>スライド 11</vt:lpstr>
      <vt:lpstr>論点1. 事業ストラクチャ</vt:lpstr>
      <vt:lpstr>　　　MFIにはどのような器が適切か？</vt:lpstr>
      <vt:lpstr>　　　　　　　出資受け入れを行うか？（器の検討）</vt:lpstr>
      <vt:lpstr>論点2. 「無担保事業性融資」のリスクへの手当 </vt:lpstr>
      <vt:lpstr>1. 支援機関による評価</vt:lpstr>
      <vt:lpstr>2. 経営支援</vt:lpstr>
      <vt:lpstr>3. 難民と支援機関との信頼</vt:lpstr>
      <vt:lpstr>スライド 19</vt:lpstr>
      <vt:lpstr>経営支援トライアルの開始</vt:lpstr>
      <vt:lpstr>スライド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クルド女性とのワークショップ</dc:title>
  <dc:creator>staff</dc:creator>
  <cp:lastModifiedBy>情報通信課</cp:lastModifiedBy>
  <cp:revision>198</cp:revision>
  <cp:lastPrinted>2011-09-02T02:47:58Z</cp:lastPrinted>
  <dcterms:created xsi:type="dcterms:W3CDTF">2011-08-03T13:32:15Z</dcterms:created>
  <dcterms:modified xsi:type="dcterms:W3CDTF">2011-10-06T06:02:09Z</dcterms:modified>
</cp:coreProperties>
</file>