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3"/>
  </p:notesMasterIdLst>
  <p:sldIdLst>
    <p:sldId id="256" r:id="rId2"/>
    <p:sldId id="257" r:id="rId3"/>
    <p:sldId id="258" r:id="rId4"/>
    <p:sldId id="266" r:id="rId5"/>
    <p:sldId id="259" r:id="rId6"/>
    <p:sldId id="264" r:id="rId7"/>
    <p:sldId id="263" r:id="rId8"/>
    <p:sldId id="260" r:id="rId9"/>
    <p:sldId id="261" r:id="rId10"/>
    <p:sldId id="262" r:id="rId11"/>
    <p:sldId id="265" r:id="rId1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D4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46" d="100"/>
          <a:sy n="46" d="100"/>
        </p:scale>
        <p:origin x="32" y="38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D4DF37B-A547-45E4-B032-6A939668D770}" type="datetimeFigureOut">
              <a:rPr kumimoji="1" lang="ja-JP" altLang="en-US" smtClean="0"/>
              <a:t>2019/4/12</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C512BCA-BD27-472B-9E94-0176A0AE8CF4}" type="slidenum">
              <a:rPr kumimoji="1" lang="ja-JP" altLang="en-US" smtClean="0"/>
              <a:t>‹#›</a:t>
            </a:fld>
            <a:endParaRPr kumimoji="1" lang="ja-JP" altLang="en-US"/>
          </a:p>
        </p:txBody>
      </p:sp>
    </p:spTree>
    <p:extLst>
      <p:ext uri="{BB962C8B-B14F-4D97-AF65-F5344CB8AC3E}">
        <p14:creationId xmlns:p14="http://schemas.microsoft.com/office/powerpoint/2010/main" val="9243706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30331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626035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66055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CE6B29FC-D4BD-4AC7-9C09-93AA154022C3}"/>
              </a:ext>
            </a:extLst>
          </p:cNvPr>
          <p:cNvPicPr>
            <a:picLocks noChangeAspect="1"/>
          </p:cNvPicPr>
          <p:nvPr userDrawn="1"/>
        </p:nvPicPr>
        <p:blipFill>
          <a:blip r:embed="rId2"/>
          <a:stretch>
            <a:fillRect/>
          </a:stretch>
        </p:blipFill>
        <p:spPr>
          <a:xfrm>
            <a:off x="151169" y="129356"/>
            <a:ext cx="1059736" cy="785247"/>
          </a:xfrm>
          <a:prstGeom prst="rect">
            <a:avLst/>
          </a:prstGeom>
        </p:spPr>
      </p:pic>
      <p:sp>
        <p:nvSpPr>
          <p:cNvPr id="8" name="楕円 7">
            <a:extLst>
              <a:ext uri="{FF2B5EF4-FFF2-40B4-BE49-F238E27FC236}">
                <a16:creationId xmlns:a16="http://schemas.microsoft.com/office/drawing/2014/main" id="{579C5A7C-191A-42D5-84E5-1349C4CC1104}"/>
              </a:ext>
            </a:extLst>
          </p:cNvPr>
          <p:cNvSpPr/>
          <p:nvPr userDrawn="1"/>
        </p:nvSpPr>
        <p:spPr>
          <a:xfrm>
            <a:off x="9072257" y="271256"/>
            <a:ext cx="501446" cy="501446"/>
          </a:xfrm>
          <a:prstGeom prst="ellipse">
            <a:avLst/>
          </a:prstGeom>
          <a:solidFill>
            <a:srgbClr val="A5D4E2"/>
          </a:solidFill>
          <a:ln>
            <a:solidFill>
              <a:srgbClr val="A5D4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Slide Number Placeholder 5"/>
          <p:cNvSpPr>
            <a:spLocks noGrp="1"/>
          </p:cNvSpPr>
          <p:nvPr>
            <p:ph type="sldNum" sz="quarter" idx="12"/>
          </p:nvPr>
        </p:nvSpPr>
        <p:spPr>
          <a:xfrm>
            <a:off x="8891129" y="339416"/>
            <a:ext cx="863702" cy="365125"/>
          </a:xfrm>
        </p:spPr>
        <p:txBody>
          <a:bodyPr/>
          <a:lstStyle>
            <a:lvl1pPr algn="ctr">
              <a:defRPr sz="1400">
                <a:solidFill>
                  <a:schemeClr val="accent1">
                    <a:lumMod val="75000"/>
                  </a:schemeClr>
                </a:solidFill>
                <a:latin typeface="游明朝 Demibold" panose="02020600000000000000" pitchFamily="18" charset="-128"/>
                <a:ea typeface="游明朝 Demibold" panose="02020600000000000000" pitchFamily="18" charset="-128"/>
              </a:defRPr>
            </a:lvl1pPr>
          </a:lstStyle>
          <a:p>
            <a:fld id="{7C9ADB74-11FB-46FA-A2BB-EABBF829AE4E}" type="slidenum">
              <a:rPr kumimoji="1" lang="ja-JP" altLang="en-US" smtClean="0"/>
              <a:pPr/>
              <a:t>‹#›</a:t>
            </a:fld>
            <a:endParaRPr kumimoji="1" lang="ja-JP" altLang="en-US"/>
          </a:p>
        </p:txBody>
      </p:sp>
    </p:spTree>
    <p:extLst>
      <p:ext uri="{BB962C8B-B14F-4D97-AF65-F5344CB8AC3E}">
        <p14:creationId xmlns:p14="http://schemas.microsoft.com/office/powerpoint/2010/main" val="60011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53678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950956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238173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102809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40853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47476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012754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597944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37197;&#20449;&#21069;&#12395;&#30906;&#23450;&#12375;&#12383;&#12503;&#12524;&#12473;&#12522;&#12522;&#12540;&#12473;&#12434;pr@uminohi.j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B4FEE87-6F6D-497D-B948-8FFBBABB989F}"/>
              </a:ext>
            </a:extLst>
          </p:cNvPr>
          <p:cNvPicPr>
            <a:picLocks noChangeAspect="1"/>
          </p:cNvPicPr>
          <p:nvPr/>
        </p:nvPicPr>
        <p:blipFill>
          <a:blip r:embed="rId2"/>
          <a:stretch>
            <a:fillRect/>
          </a:stretch>
        </p:blipFill>
        <p:spPr>
          <a:xfrm>
            <a:off x="3342808" y="1570127"/>
            <a:ext cx="3220384" cy="2386254"/>
          </a:xfrm>
          <a:prstGeom prst="rect">
            <a:avLst/>
          </a:prstGeom>
        </p:spPr>
      </p:pic>
      <p:sp>
        <p:nvSpPr>
          <p:cNvPr id="6" name="テキスト ボックス 5">
            <a:extLst>
              <a:ext uri="{FF2B5EF4-FFF2-40B4-BE49-F238E27FC236}">
                <a16:creationId xmlns:a16="http://schemas.microsoft.com/office/drawing/2014/main" id="{1C66919E-70C2-4B9F-8FC8-3EE5E708C3CD}"/>
              </a:ext>
            </a:extLst>
          </p:cNvPr>
          <p:cNvSpPr txBox="1"/>
          <p:nvPr/>
        </p:nvSpPr>
        <p:spPr>
          <a:xfrm>
            <a:off x="3244840" y="6430780"/>
            <a:ext cx="3416320" cy="307777"/>
          </a:xfrm>
          <a:prstGeom prst="rect">
            <a:avLst/>
          </a:prstGeom>
          <a:noFill/>
        </p:spPr>
        <p:txBody>
          <a:bodyPr wrap="none" rtlCol="0">
            <a:spAutoFit/>
          </a:bodyPr>
          <a:lstStyle/>
          <a:p>
            <a:r>
              <a:rPr kumimoji="1" lang="ja-JP" altLang="en-US" sz="1400" dirty="0"/>
              <a:t>海ノ民話のまちプロジェクト実行委員会</a:t>
            </a:r>
          </a:p>
        </p:txBody>
      </p:sp>
      <p:sp>
        <p:nvSpPr>
          <p:cNvPr id="8" name="テキスト ボックス 7">
            <a:extLst>
              <a:ext uri="{FF2B5EF4-FFF2-40B4-BE49-F238E27FC236}">
                <a16:creationId xmlns:a16="http://schemas.microsoft.com/office/drawing/2014/main" id="{78C65083-AE38-4C54-B855-6EA8E5772097}"/>
              </a:ext>
            </a:extLst>
          </p:cNvPr>
          <p:cNvSpPr txBox="1"/>
          <p:nvPr/>
        </p:nvSpPr>
        <p:spPr>
          <a:xfrm>
            <a:off x="4283586" y="4077324"/>
            <a:ext cx="1338828" cy="646331"/>
          </a:xfrm>
          <a:prstGeom prst="rect">
            <a:avLst/>
          </a:prstGeom>
          <a:noFill/>
        </p:spPr>
        <p:txBody>
          <a:bodyPr wrap="none" rtlCol="0">
            <a:spAutoFit/>
          </a:bodyPr>
          <a:lstStyle/>
          <a:p>
            <a:pPr algn="ctr"/>
            <a:r>
              <a:rPr kumimoji="1" lang="ja-JP" altLang="en-US" dirty="0">
                <a:latin typeface="游明朝 Demibold" panose="02020600000000000000" pitchFamily="18" charset="-128"/>
                <a:ea typeface="游明朝 Demibold" panose="02020600000000000000" pitchFamily="18" charset="-128"/>
              </a:rPr>
              <a:t>実施計画書</a:t>
            </a:r>
            <a:endParaRPr kumimoji="1" lang="en-US" altLang="ja-JP" dirty="0">
              <a:latin typeface="游明朝 Demibold" panose="02020600000000000000" pitchFamily="18" charset="-128"/>
              <a:ea typeface="游明朝 Demibold" panose="02020600000000000000" pitchFamily="18" charset="-128"/>
            </a:endParaRPr>
          </a:p>
          <a:p>
            <a:pPr algn="ctr"/>
            <a:r>
              <a:rPr kumimoji="1" lang="en-US" altLang="ja-JP" dirty="0">
                <a:latin typeface="游明朝 Demibold" panose="02020600000000000000" pitchFamily="18" charset="-128"/>
                <a:ea typeface="游明朝 Demibold" panose="02020600000000000000" pitchFamily="18" charset="-128"/>
              </a:rPr>
              <a:t>8/27</a:t>
            </a:r>
            <a:endParaRPr kumimoji="1" lang="ja-JP" altLang="en-US" dirty="0">
              <a:latin typeface="游明朝 Demibold" panose="02020600000000000000" pitchFamily="18" charset="-128"/>
              <a:ea typeface="游明朝 Demibold" panose="02020600000000000000" pitchFamily="18" charset="-128"/>
            </a:endParaRPr>
          </a:p>
        </p:txBody>
      </p:sp>
      <p:pic>
        <p:nvPicPr>
          <p:cNvPr id="7" name="図 6">
            <a:extLst>
              <a:ext uri="{FF2B5EF4-FFF2-40B4-BE49-F238E27FC236}">
                <a16:creationId xmlns:a16="http://schemas.microsoft.com/office/drawing/2014/main" id="{24223FD8-F645-4473-A70B-87DA14F512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0375" y="5663506"/>
            <a:ext cx="2105249" cy="631516"/>
          </a:xfrm>
          <a:prstGeom prst="rect">
            <a:avLst/>
          </a:prstGeom>
        </p:spPr>
      </p:pic>
    </p:spTree>
    <p:extLst>
      <p:ext uri="{BB962C8B-B14F-4D97-AF65-F5344CB8AC3E}">
        <p14:creationId xmlns:p14="http://schemas.microsoft.com/office/powerpoint/2010/main" val="36427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9</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4399002" y="335209"/>
            <a:ext cx="1107996" cy="369332"/>
          </a:xfrm>
          <a:prstGeom prst="rect">
            <a:avLst/>
          </a:prstGeom>
          <a:noFill/>
        </p:spPr>
        <p:txBody>
          <a:bodyPr wrap="none" rtlCol="0">
            <a:spAutoFit/>
          </a:bodyPr>
          <a:lstStyle/>
          <a:p>
            <a:r>
              <a:rPr kumimoji="1" lang="ja-JP" altLang="en-US" dirty="0"/>
              <a:t>表敬訪問</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420201" y="1307757"/>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20201" y="1314773"/>
            <a:ext cx="2698175" cy="307777"/>
          </a:xfrm>
          <a:prstGeom prst="rect">
            <a:avLst/>
          </a:prstGeom>
          <a:noFill/>
        </p:spPr>
        <p:txBody>
          <a:bodyPr wrap="none" rtlCol="0">
            <a:spAutoFit/>
          </a:bodyPr>
          <a:lstStyle/>
          <a:p>
            <a:r>
              <a:rPr kumimoji="1" lang="ja-JP" altLang="en-US" sz="1400" dirty="0"/>
              <a:t>表敬訪問のプレスリリース配信</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09609" y="1787977"/>
            <a:ext cx="8971051" cy="1039900"/>
          </a:xfrm>
          <a:prstGeom prst="rect">
            <a:avLst/>
          </a:prstGeom>
          <a:noFill/>
        </p:spPr>
        <p:txBody>
          <a:bodyPr wrap="square" rtlCol="0">
            <a:spAutoFit/>
          </a:bodyPr>
          <a:lstStyle/>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表敬訪問の日時、訪問者等の詳細が決まりましたら、海コンテンツ事務局までご報告をお願いします。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プレスリリースのフォーマットは実行委員会にて準備し、共有させていただきます。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各エリアの内容に従い、加筆等していただき、配信をお願いします。</a:t>
            </a:r>
            <a:r>
              <a:rPr kumimoji="1" lang="en-US" altLang="ja-JP" sz="1050" dirty="0">
                <a:latin typeface="游明朝 Demibold" panose="02020600000000000000" pitchFamily="18" charset="-128"/>
                <a:ea typeface="游明朝 Demibold" panose="02020600000000000000" pitchFamily="18" charset="-128"/>
              </a:rPr>
              <a:t>※</a:t>
            </a:r>
            <a:r>
              <a:rPr kumimoji="1" lang="ja-JP" altLang="en-US" sz="1050" dirty="0">
                <a:latin typeface="游明朝 Demibold" panose="02020600000000000000" pitchFamily="18" charset="-128"/>
                <a:ea typeface="游明朝 Demibold" panose="02020600000000000000" pitchFamily="18" charset="-128"/>
              </a:rPr>
              <a:t>配信日は実施日の</a:t>
            </a:r>
            <a:r>
              <a:rPr kumimoji="1" lang="en-US" altLang="ja-JP" sz="1050" dirty="0">
                <a:latin typeface="游明朝 Demibold" panose="02020600000000000000" pitchFamily="18" charset="-128"/>
                <a:ea typeface="游明朝 Demibold" panose="02020600000000000000" pitchFamily="18" charset="-128"/>
              </a:rPr>
              <a:t>10</a:t>
            </a:r>
            <a:r>
              <a:rPr kumimoji="1" lang="ja-JP" altLang="en-US" sz="1050" dirty="0">
                <a:latin typeface="游明朝 Demibold" panose="02020600000000000000" pitchFamily="18" charset="-128"/>
                <a:ea typeface="游明朝 Demibold" panose="02020600000000000000" pitchFamily="18" charset="-128"/>
              </a:rPr>
              <a:t>日前を原則とします。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hlinkClick r:id="rId2"/>
              </a:rPr>
              <a:t>配信前に確定したプレスリリースを</a:t>
            </a:r>
            <a:r>
              <a:rPr kumimoji="1" lang="en-US" altLang="ja-JP" sz="1050" dirty="0">
                <a:latin typeface="游明朝 Demibold" panose="02020600000000000000" pitchFamily="18" charset="-128"/>
                <a:ea typeface="游明朝 Demibold" panose="02020600000000000000" pitchFamily="18" charset="-128"/>
                <a:hlinkClick r:id="rId2"/>
              </a:rPr>
              <a:t>pr@uminohi.jp</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err="1">
                <a:latin typeface="游明朝 Demibold" panose="02020600000000000000" pitchFamily="18" charset="-128"/>
                <a:ea typeface="游明朝 Demibold" panose="02020600000000000000" pitchFamily="18" charset="-128"/>
              </a:rPr>
              <a:t>まで</a:t>
            </a:r>
            <a:r>
              <a:rPr kumimoji="1" lang="ja-JP" altLang="en-US" sz="1050" dirty="0">
                <a:latin typeface="游明朝 Demibold" panose="02020600000000000000" pitchFamily="18" charset="-128"/>
                <a:ea typeface="游明朝 Demibold" panose="02020600000000000000" pitchFamily="18" charset="-128"/>
              </a:rPr>
              <a:t>お送りください。</a:t>
            </a:r>
          </a:p>
        </p:txBody>
      </p:sp>
      <p:cxnSp>
        <p:nvCxnSpPr>
          <p:cNvPr id="46" name="直線コネクタ 45">
            <a:extLst>
              <a:ext uri="{FF2B5EF4-FFF2-40B4-BE49-F238E27FC236}">
                <a16:creationId xmlns:a16="http://schemas.microsoft.com/office/drawing/2014/main" id="{6771FDE8-68B4-427B-A6D8-BC57D9CB45F6}"/>
              </a:ext>
            </a:extLst>
          </p:cNvPr>
          <p:cNvCxnSpPr/>
          <p:nvPr/>
        </p:nvCxnSpPr>
        <p:spPr>
          <a:xfrm>
            <a:off x="420201" y="323712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DA15FA56-59CE-462F-9DF6-728E9833B6BB}"/>
              </a:ext>
            </a:extLst>
          </p:cNvPr>
          <p:cNvSpPr txBox="1"/>
          <p:nvPr/>
        </p:nvSpPr>
        <p:spPr>
          <a:xfrm>
            <a:off x="420201" y="3244142"/>
            <a:ext cx="1800493" cy="307777"/>
          </a:xfrm>
          <a:prstGeom prst="rect">
            <a:avLst/>
          </a:prstGeom>
          <a:noFill/>
        </p:spPr>
        <p:txBody>
          <a:bodyPr wrap="none" rtlCol="0">
            <a:spAutoFit/>
          </a:bodyPr>
          <a:lstStyle/>
          <a:p>
            <a:r>
              <a:rPr kumimoji="1" lang="ja-JP" altLang="en-US" sz="1400" dirty="0"/>
              <a:t>取材～放送のお願い</a:t>
            </a:r>
          </a:p>
        </p:txBody>
      </p:sp>
      <p:sp>
        <p:nvSpPr>
          <p:cNvPr id="48" name="テキスト ボックス 47">
            <a:extLst>
              <a:ext uri="{FF2B5EF4-FFF2-40B4-BE49-F238E27FC236}">
                <a16:creationId xmlns:a16="http://schemas.microsoft.com/office/drawing/2014/main" id="{506A8B19-3094-4A1A-BA69-15689264BB66}"/>
              </a:ext>
            </a:extLst>
          </p:cNvPr>
          <p:cNvSpPr txBox="1"/>
          <p:nvPr/>
        </p:nvSpPr>
        <p:spPr>
          <a:xfrm>
            <a:off x="609609" y="3717346"/>
            <a:ext cx="8971051" cy="312778"/>
          </a:xfrm>
          <a:prstGeom prst="rect">
            <a:avLst/>
          </a:prstGeom>
          <a:noFill/>
        </p:spPr>
        <p:txBody>
          <a:bodyPr wrap="square" rtlCol="0">
            <a:spAutoFit/>
          </a:bodyPr>
          <a:lstStyle/>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表敬訪問の様子を取材し、放送をしていただきますようお願いします。</a:t>
            </a:r>
          </a:p>
        </p:txBody>
      </p:sp>
    </p:spTree>
    <p:extLst>
      <p:ext uri="{BB962C8B-B14F-4D97-AF65-F5344CB8AC3E}">
        <p14:creationId xmlns:p14="http://schemas.microsoft.com/office/powerpoint/2010/main" val="1778757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BCA9717-DE5B-4F05-8B70-B79DB1BAA44B}"/>
              </a:ext>
            </a:extLst>
          </p:cNvPr>
          <p:cNvSpPr txBox="1"/>
          <p:nvPr/>
        </p:nvSpPr>
        <p:spPr>
          <a:xfrm>
            <a:off x="4168170" y="335209"/>
            <a:ext cx="1569660" cy="369332"/>
          </a:xfrm>
          <a:prstGeom prst="rect">
            <a:avLst/>
          </a:prstGeom>
          <a:noFill/>
        </p:spPr>
        <p:txBody>
          <a:bodyPr wrap="none" rtlCol="0">
            <a:spAutoFit/>
          </a:bodyPr>
          <a:lstStyle/>
          <a:p>
            <a:r>
              <a:rPr kumimoji="1" lang="ja-JP" altLang="en-US" dirty="0"/>
              <a:t>スケジュール</a:t>
            </a:r>
          </a:p>
        </p:txBody>
      </p:sp>
      <p:sp>
        <p:nvSpPr>
          <p:cNvPr id="4" name="スライド番号プレースホルダー 1">
            <a:extLst>
              <a:ext uri="{FF2B5EF4-FFF2-40B4-BE49-F238E27FC236}">
                <a16:creationId xmlns:a16="http://schemas.microsoft.com/office/drawing/2014/main" id="{06E9609F-7CCD-4BCC-9EFE-7CF0B981D238}"/>
              </a:ext>
            </a:extLst>
          </p:cNvPr>
          <p:cNvSpPr txBox="1">
            <a:spLocks/>
          </p:cNvSpPr>
          <p:nvPr/>
        </p:nvSpPr>
        <p:spPr>
          <a:xfrm>
            <a:off x="8891129" y="339416"/>
            <a:ext cx="863702" cy="365125"/>
          </a:xfrm>
          <a:prstGeom prst="rect">
            <a:avLst/>
          </a:prstGeom>
        </p:spPr>
        <p:txBody>
          <a:bodyPr vert="horz" lIns="91440" tIns="45720" rIns="91440" bIns="45720" rtlCol="0" anchor="ctr"/>
          <a:lstStyle>
            <a:defPPr>
              <a:defRPr lang="en-US"/>
            </a:defPPr>
            <a:lvl1pPr marL="0" algn="ctr" defTabSz="457200" rtl="0" eaLnBrk="1" latinLnBrk="0" hangingPunct="1">
              <a:defRPr sz="1400" kern="1200">
                <a:solidFill>
                  <a:schemeClr val="accent1">
                    <a:lumMod val="75000"/>
                  </a:schemeClr>
                </a:solidFill>
                <a:latin typeface="游明朝 Demibold" panose="02020600000000000000" pitchFamily="18" charset="-128"/>
                <a:ea typeface="游明朝 Demibold" panose="02020600000000000000" pitchFamily="18"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C9ADB74-11FB-46FA-A2BB-EABBF829AE4E}" type="slidenum">
              <a:rPr kumimoji="1" lang="ja-JP" altLang="en-US" smtClean="0"/>
              <a:pPr/>
              <a:t>10</a:t>
            </a:fld>
            <a:endParaRPr kumimoji="1" lang="ja-JP" altLang="en-US" dirty="0"/>
          </a:p>
        </p:txBody>
      </p:sp>
      <p:grpSp>
        <p:nvGrpSpPr>
          <p:cNvPr id="6" name="グループ化 5">
            <a:extLst>
              <a:ext uri="{FF2B5EF4-FFF2-40B4-BE49-F238E27FC236}">
                <a16:creationId xmlns:a16="http://schemas.microsoft.com/office/drawing/2014/main" id="{C31AD76C-229C-4455-BA0D-DA9280AF3842}"/>
              </a:ext>
            </a:extLst>
          </p:cNvPr>
          <p:cNvGrpSpPr/>
          <p:nvPr/>
        </p:nvGrpSpPr>
        <p:grpSpPr>
          <a:xfrm>
            <a:off x="310717" y="1059378"/>
            <a:ext cx="9310948" cy="5449031"/>
            <a:chOff x="759279" y="1059379"/>
            <a:chExt cx="8353422" cy="4888659"/>
          </a:xfrm>
        </p:grpSpPr>
        <p:grpSp>
          <p:nvGrpSpPr>
            <p:cNvPr id="7" name="グループ化 6">
              <a:extLst>
                <a:ext uri="{FF2B5EF4-FFF2-40B4-BE49-F238E27FC236}">
                  <a16:creationId xmlns:a16="http://schemas.microsoft.com/office/drawing/2014/main" id="{9FBE8931-8992-42B6-8D6B-0577A35E3B8A}"/>
                </a:ext>
              </a:extLst>
            </p:cNvPr>
            <p:cNvGrpSpPr/>
            <p:nvPr/>
          </p:nvGrpSpPr>
          <p:grpSpPr>
            <a:xfrm>
              <a:off x="759279" y="1059379"/>
              <a:ext cx="8353422" cy="4888659"/>
              <a:chOff x="395291" y="1059380"/>
              <a:chExt cx="8353422" cy="3133102"/>
            </a:xfrm>
          </p:grpSpPr>
          <p:sp>
            <p:nvSpPr>
              <p:cNvPr id="18" name="正方形/長方形 17">
                <a:extLst>
                  <a:ext uri="{FF2B5EF4-FFF2-40B4-BE49-F238E27FC236}">
                    <a16:creationId xmlns:a16="http://schemas.microsoft.com/office/drawing/2014/main" id="{2261B12B-67B3-4AFD-B34B-BDB30BB4F6D1}"/>
                  </a:ext>
                </a:extLst>
              </p:cNvPr>
              <p:cNvSpPr/>
              <p:nvPr/>
            </p:nvSpPr>
            <p:spPr>
              <a:xfrm>
                <a:off x="2565978"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9</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19" name="正方形/長方形 18">
                <a:extLst>
                  <a:ext uri="{FF2B5EF4-FFF2-40B4-BE49-F238E27FC236}">
                    <a16:creationId xmlns:a16="http://schemas.microsoft.com/office/drawing/2014/main" id="{EDE62621-7163-4DCE-A70A-163C29F8DE94}"/>
                  </a:ext>
                </a:extLst>
              </p:cNvPr>
              <p:cNvSpPr/>
              <p:nvPr/>
            </p:nvSpPr>
            <p:spPr>
              <a:xfrm>
                <a:off x="3608978"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10</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20" name="正方形/長方形 19">
                <a:extLst>
                  <a:ext uri="{FF2B5EF4-FFF2-40B4-BE49-F238E27FC236}">
                    <a16:creationId xmlns:a16="http://schemas.microsoft.com/office/drawing/2014/main" id="{55138DC3-B8A5-4C61-8C18-D9764E74A381}"/>
                  </a:ext>
                </a:extLst>
              </p:cNvPr>
              <p:cNvSpPr/>
              <p:nvPr/>
            </p:nvSpPr>
            <p:spPr>
              <a:xfrm>
                <a:off x="4651978"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11</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21" name="正方形/長方形 20">
                <a:extLst>
                  <a:ext uri="{FF2B5EF4-FFF2-40B4-BE49-F238E27FC236}">
                    <a16:creationId xmlns:a16="http://schemas.microsoft.com/office/drawing/2014/main" id="{5733CA09-F124-4DE8-8631-01E9850A49C9}"/>
                  </a:ext>
                </a:extLst>
              </p:cNvPr>
              <p:cNvSpPr/>
              <p:nvPr/>
            </p:nvSpPr>
            <p:spPr>
              <a:xfrm>
                <a:off x="5694978"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12</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22" name="正方形/長方形 21">
                <a:extLst>
                  <a:ext uri="{FF2B5EF4-FFF2-40B4-BE49-F238E27FC236}">
                    <a16:creationId xmlns:a16="http://schemas.microsoft.com/office/drawing/2014/main" id="{3A3B4C41-327F-496C-B9B1-7CC8625718F7}"/>
                  </a:ext>
                </a:extLst>
              </p:cNvPr>
              <p:cNvSpPr/>
              <p:nvPr/>
            </p:nvSpPr>
            <p:spPr>
              <a:xfrm>
                <a:off x="6737978"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1</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23" name="正方形/長方形 22">
                <a:extLst>
                  <a:ext uri="{FF2B5EF4-FFF2-40B4-BE49-F238E27FC236}">
                    <a16:creationId xmlns:a16="http://schemas.microsoft.com/office/drawing/2014/main" id="{FBCC4797-5597-4A16-A486-81852B7F3A98}"/>
                  </a:ext>
                </a:extLst>
              </p:cNvPr>
              <p:cNvSpPr/>
              <p:nvPr/>
            </p:nvSpPr>
            <p:spPr>
              <a:xfrm>
                <a:off x="7780977"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2</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sp>
            <p:nvSpPr>
              <p:cNvPr id="24" name="正方形/長方形 23">
                <a:extLst>
                  <a:ext uri="{FF2B5EF4-FFF2-40B4-BE49-F238E27FC236}">
                    <a16:creationId xmlns:a16="http://schemas.microsoft.com/office/drawing/2014/main" id="{30B74857-A9DB-4205-9817-15375535866B}"/>
                  </a:ext>
                </a:extLst>
              </p:cNvPr>
              <p:cNvSpPr/>
              <p:nvPr/>
            </p:nvSpPr>
            <p:spPr>
              <a:xfrm>
                <a:off x="1522978" y="1059380"/>
                <a:ext cx="5139732" cy="24242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latin typeface="Meiryo UI" panose="020B0604030504040204" pitchFamily="50" charset="-128"/>
                    <a:ea typeface="Meiryo UI" panose="020B0604030504040204" pitchFamily="50" charset="-128"/>
                  </a:rPr>
                  <a:t>2018</a:t>
                </a:r>
                <a:r>
                  <a:rPr kumimoji="1" lang="ja-JP" altLang="en-US" sz="1200" b="1" dirty="0">
                    <a:latin typeface="Meiryo UI" panose="020B0604030504040204" pitchFamily="50" charset="-128"/>
                    <a:ea typeface="Meiryo UI" panose="020B0604030504040204" pitchFamily="50" charset="-128"/>
                  </a:rPr>
                  <a:t>年</a:t>
                </a:r>
              </a:p>
            </p:txBody>
          </p:sp>
          <p:sp>
            <p:nvSpPr>
              <p:cNvPr id="25" name="正方形/長方形 24">
                <a:extLst>
                  <a:ext uri="{FF2B5EF4-FFF2-40B4-BE49-F238E27FC236}">
                    <a16:creationId xmlns:a16="http://schemas.microsoft.com/office/drawing/2014/main" id="{9F29C4DD-D3F4-44DA-A1C0-533876C73774}"/>
                  </a:ext>
                </a:extLst>
              </p:cNvPr>
              <p:cNvSpPr/>
              <p:nvPr/>
            </p:nvSpPr>
            <p:spPr>
              <a:xfrm>
                <a:off x="6721218" y="1059380"/>
                <a:ext cx="2027494" cy="24935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latin typeface="Meiryo UI" panose="020B0604030504040204" pitchFamily="50" charset="-128"/>
                    <a:ea typeface="Meiryo UI" panose="020B0604030504040204" pitchFamily="50" charset="-128"/>
                  </a:rPr>
                  <a:t>2019</a:t>
                </a:r>
                <a:r>
                  <a:rPr kumimoji="1" lang="ja-JP" altLang="en-US" sz="1200" b="1" dirty="0">
                    <a:latin typeface="Meiryo UI" panose="020B0604030504040204" pitchFamily="50" charset="-128"/>
                    <a:ea typeface="Meiryo UI" panose="020B0604030504040204" pitchFamily="50" charset="-128"/>
                  </a:rPr>
                  <a:t>年</a:t>
                </a:r>
              </a:p>
            </p:txBody>
          </p:sp>
          <p:sp>
            <p:nvSpPr>
              <p:cNvPr id="26" name="正方形/長方形 25">
                <a:extLst>
                  <a:ext uri="{FF2B5EF4-FFF2-40B4-BE49-F238E27FC236}">
                    <a16:creationId xmlns:a16="http://schemas.microsoft.com/office/drawing/2014/main" id="{2A337AAD-48FC-449F-826A-65053E832AF1}"/>
                  </a:ext>
                </a:extLst>
              </p:cNvPr>
              <p:cNvSpPr/>
              <p:nvPr/>
            </p:nvSpPr>
            <p:spPr>
              <a:xfrm>
                <a:off x="1522977" y="1351305"/>
                <a:ext cx="967733" cy="345233"/>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002060"/>
                    </a:solidFill>
                    <a:latin typeface="Meiryo UI" panose="020B0604030504040204" pitchFamily="50" charset="-128"/>
                    <a:ea typeface="Meiryo UI" panose="020B0604030504040204" pitchFamily="50" charset="-128"/>
                  </a:rPr>
                  <a:t>8</a:t>
                </a:r>
                <a:r>
                  <a:rPr kumimoji="1" lang="ja-JP" altLang="en-US" sz="1200" b="1" dirty="0">
                    <a:solidFill>
                      <a:srgbClr val="002060"/>
                    </a:solidFill>
                    <a:latin typeface="Meiryo UI" panose="020B0604030504040204" pitchFamily="50" charset="-128"/>
                    <a:ea typeface="Meiryo UI" panose="020B0604030504040204" pitchFamily="50" charset="-128"/>
                  </a:rPr>
                  <a:t>月</a:t>
                </a:r>
              </a:p>
            </p:txBody>
          </p:sp>
          <p:grpSp>
            <p:nvGrpSpPr>
              <p:cNvPr id="27" name="グループ化 26">
                <a:extLst>
                  <a:ext uri="{FF2B5EF4-FFF2-40B4-BE49-F238E27FC236}">
                    <a16:creationId xmlns:a16="http://schemas.microsoft.com/office/drawing/2014/main" id="{FE346AD6-CB71-4714-8571-47B36375DBBA}"/>
                  </a:ext>
                </a:extLst>
              </p:cNvPr>
              <p:cNvGrpSpPr/>
              <p:nvPr/>
            </p:nvGrpSpPr>
            <p:grpSpPr>
              <a:xfrm>
                <a:off x="1522977" y="1827170"/>
                <a:ext cx="7225731" cy="2365312"/>
                <a:chOff x="1522977" y="1063688"/>
                <a:chExt cx="7225731" cy="5449083"/>
              </a:xfrm>
            </p:grpSpPr>
            <p:cxnSp>
              <p:nvCxnSpPr>
                <p:cNvPr id="33" name="直線コネクタ 32">
                  <a:extLst>
                    <a:ext uri="{FF2B5EF4-FFF2-40B4-BE49-F238E27FC236}">
                      <a16:creationId xmlns:a16="http://schemas.microsoft.com/office/drawing/2014/main" id="{9684B825-6B51-4D48-B4E3-4450840170D9}"/>
                    </a:ext>
                  </a:extLst>
                </p:cNvPr>
                <p:cNvCxnSpPr/>
                <p:nvPr/>
              </p:nvCxnSpPr>
              <p:spPr>
                <a:xfrm>
                  <a:off x="2565978"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C0B17C28-F18B-4FFD-AAE5-5BF03CCF79A1}"/>
                    </a:ext>
                  </a:extLst>
                </p:cNvPr>
                <p:cNvCxnSpPr/>
                <p:nvPr/>
              </p:nvCxnSpPr>
              <p:spPr>
                <a:xfrm>
                  <a:off x="3577527"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EF6E3BF3-D466-41A5-8850-D83FDF1C489C}"/>
                    </a:ext>
                  </a:extLst>
                </p:cNvPr>
                <p:cNvCxnSpPr/>
                <p:nvPr/>
              </p:nvCxnSpPr>
              <p:spPr>
                <a:xfrm>
                  <a:off x="4626888"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690AE7D-380C-47A7-88F6-89C6E7EDC71F}"/>
                    </a:ext>
                  </a:extLst>
                </p:cNvPr>
                <p:cNvCxnSpPr/>
                <p:nvPr/>
              </p:nvCxnSpPr>
              <p:spPr>
                <a:xfrm>
                  <a:off x="5657343"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FD75C981-CEB8-4403-A8C3-C2BCF64E9F56}"/>
                    </a:ext>
                  </a:extLst>
                </p:cNvPr>
                <p:cNvCxnSpPr/>
                <p:nvPr/>
              </p:nvCxnSpPr>
              <p:spPr>
                <a:xfrm>
                  <a:off x="6697251"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966CBC37-A04E-4A01-9A1A-74F612D9E50E}"/>
                    </a:ext>
                  </a:extLst>
                </p:cNvPr>
                <p:cNvCxnSpPr/>
                <p:nvPr/>
              </p:nvCxnSpPr>
              <p:spPr>
                <a:xfrm>
                  <a:off x="7746612"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7753DCD6-222B-4588-8B3E-F4668374B670}"/>
                    </a:ext>
                  </a:extLst>
                </p:cNvPr>
                <p:cNvCxnSpPr/>
                <p:nvPr/>
              </p:nvCxnSpPr>
              <p:spPr>
                <a:xfrm>
                  <a:off x="8748708"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A765C5B1-4A13-45C6-B778-0358FAE150E2}"/>
                    </a:ext>
                  </a:extLst>
                </p:cNvPr>
                <p:cNvCxnSpPr/>
                <p:nvPr/>
              </p:nvCxnSpPr>
              <p:spPr>
                <a:xfrm>
                  <a:off x="1522977" y="1063688"/>
                  <a:ext cx="0" cy="5449083"/>
                </a:xfrm>
                <a:prstGeom prst="line">
                  <a:avLst/>
                </a:prstGeom>
                <a:ln w="22225">
                  <a:solidFill>
                    <a:srgbClr val="002060"/>
                  </a:solidFill>
                  <a:prstDash val="sysDot"/>
                </a:ln>
              </p:spPr>
              <p:style>
                <a:lnRef idx="1">
                  <a:schemeClr val="accent1"/>
                </a:lnRef>
                <a:fillRef idx="0">
                  <a:schemeClr val="accent1"/>
                </a:fillRef>
                <a:effectRef idx="0">
                  <a:schemeClr val="accent1"/>
                </a:effectRef>
                <a:fontRef idx="minor">
                  <a:schemeClr val="tx1"/>
                </a:fontRef>
              </p:style>
            </p:cxnSp>
          </p:grpSp>
          <p:sp>
            <p:nvSpPr>
              <p:cNvPr id="28" name="正方形/長方形 27">
                <a:extLst>
                  <a:ext uri="{FF2B5EF4-FFF2-40B4-BE49-F238E27FC236}">
                    <a16:creationId xmlns:a16="http://schemas.microsoft.com/office/drawing/2014/main" id="{CCBCA5E7-9CED-49E2-A2D4-ED38A3C9245D}"/>
                  </a:ext>
                </a:extLst>
              </p:cNvPr>
              <p:cNvSpPr/>
              <p:nvPr/>
            </p:nvSpPr>
            <p:spPr>
              <a:xfrm>
                <a:off x="395291" y="1827502"/>
                <a:ext cx="8353422" cy="985353"/>
              </a:xfrm>
              <a:prstGeom prst="rect">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latin typeface="Meiryo UI" panose="020B0604030504040204" pitchFamily="50" charset="-128"/>
                    <a:ea typeface="Meiryo UI" panose="020B0604030504040204" pitchFamily="50" charset="-128"/>
                  </a:rPr>
                  <a:t>海ノ民話のまち</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運営事務局</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29" name="矢印: 右 28">
                <a:extLst>
                  <a:ext uri="{FF2B5EF4-FFF2-40B4-BE49-F238E27FC236}">
                    <a16:creationId xmlns:a16="http://schemas.microsoft.com/office/drawing/2014/main" id="{6E8C6A39-A40C-457F-9654-6C5224F826BF}"/>
                  </a:ext>
                </a:extLst>
              </p:cNvPr>
              <p:cNvSpPr/>
              <p:nvPr/>
            </p:nvSpPr>
            <p:spPr>
              <a:xfrm>
                <a:off x="1604169" y="1873822"/>
                <a:ext cx="2967831" cy="677174"/>
              </a:xfrm>
              <a:prstGeom prst="rightArrow">
                <a:avLst>
                  <a:gd name="adj1" fmla="val 100000"/>
                  <a:gd name="adj2" fmla="val 4243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tx1"/>
                    </a:solidFill>
                    <a:latin typeface="Meiryo UI" panose="020B0604030504040204" pitchFamily="50" charset="-128"/>
                    <a:ea typeface="Meiryo UI" panose="020B0604030504040204" pitchFamily="50" charset="-128"/>
                  </a:rPr>
                  <a:t>クリエイティブ</a:t>
                </a:r>
                <a:endParaRPr kumimoji="1" lang="en-US" altLang="ja-JP" sz="1050" b="1"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・キービジュアル</a:t>
                </a:r>
                <a:r>
                  <a:rPr lang="ja-JP" altLang="en-US" sz="1050" dirty="0">
                    <a:solidFill>
                      <a:schemeClr val="tx1"/>
                    </a:solidFill>
                    <a:latin typeface="Meiryo UI" panose="020B0604030504040204" pitchFamily="50" charset="-128"/>
                    <a:ea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rPr>
                  <a:t>ドメイン決定／取得</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WEB</a:t>
                </a:r>
                <a:r>
                  <a:rPr kumimoji="1" lang="ja-JP" altLang="en-US" sz="1050" dirty="0">
                    <a:solidFill>
                      <a:schemeClr val="tx1"/>
                    </a:solidFill>
                    <a:latin typeface="Meiryo UI" panose="020B0604030504040204" pitchFamily="50" charset="-128"/>
                    <a:ea typeface="Meiryo UI" panose="020B0604030504040204" pitchFamily="50" charset="-128"/>
                  </a:rPr>
                  <a:t>サイトツリー検証</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WEB</a:t>
                </a:r>
                <a:r>
                  <a:rPr kumimoji="1" lang="ja-JP" altLang="en-US" sz="1050" dirty="0">
                    <a:solidFill>
                      <a:schemeClr val="tx1"/>
                    </a:solidFill>
                    <a:latin typeface="Meiryo UI" panose="020B0604030504040204" pitchFamily="50" charset="-128"/>
                    <a:ea typeface="Meiryo UI" panose="020B0604030504040204" pitchFamily="50" charset="-128"/>
                  </a:rPr>
                  <a:t>ページ作成</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30" name="矢印: 右 29">
                <a:extLst>
                  <a:ext uri="{FF2B5EF4-FFF2-40B4-BE49-F238E27FC236}">
                    <a16:creationId xmlns:a16="http://schemas.microsoft.com/office/drawing/2014/main" id="{F710BB8B-8A80-4F9C-962F-F17A1BC8C2A4}"/>
                  </a:ext>
                </a:extLst>
              </p:cNvPr>
              <p:cNvSpPr/>
              <p:nvPr/>
            </p:nvSpPr>
            <p:spPr>
              <a:xfrm>
                <a:off x="6737978" y="1911146"/>
                <a:ext cx="1982526" cy="862876"/>
              </a:xfrm>
              <a:prstGeom prst="rightArrow">
                <a:avLst>
                  <a:gd name="adj1" fmla="val 100000"/>
                  <a:gd name="adj2" fmla="val 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050" b="1" dirty="0">
                    <a:solidFill>
                      <a:schemeClr val="tx1"/>
                    </a:solidFill>
                    <a:latin typeface="Meiryo UI" panose="020B0604030504040204" pitchFamily="50" charset="-128"/>
                    <a:ea typeface="Meiryo UI" panose="020B0604030504040204" pitchFamily="50" charset="-128"/>
                  </a:rPr>
                  <a:t>WEB</a:t>
                </a:r>
                <a:r>
                  <a:rPr kumimoji="1" lang="ja-JP" altLang="en-US" sz="1050" b="1" dirty="0">
                    <a:solidFill>
                      <a:schemeClr val="tx1"/>
                    </a:solidFill>
                    <a:latin typeface="Meiryo UI" panose="020B0604030504040204" pitchFamily="50" charset="-128"/>
                    <a:ea typeface="Meiryo UI" panose="020B0604030504040204" pitchFamily="50" charset="-128"/>
                  </a:rPr>
                  <a:t>サイト</a:t>
                </a:r>
                <a:r>
                  <a:rPr kumimoji="1" lang="en-US" altLang="ja-JP" sz="1050" b="1" dirty="0">
                    <a:solidFill>
                      <a:schemeClr val="tx1"/>
                    </a:solidFill>
                    <a:latin typeface="Meiryo UI" panose="020B0604030504040204" pitchFamily="50" charset="-128"/>
                    <a:ea typeface="Meiryo UI" panose="020B0604030504040204" pitchFamily="50" charset="-128"/>
                  </a:rPr>
                  <a:t>OPEN</a:t>
                </a:r>
              </a:p>
              <a:p>
                <a:r>
                  <a:rPr kumimoji="1" lang="ja-JP" altLang="en-US" sz="1050" dirty="0">
                    <a:solidFill>
                      <a:schemeClr val="tx1"/>
                    </a:solidFill>
                    <a:latin typeface="Meiryo UI" panose="020B0604030504040204" pitchFamily="50" charset="-128"/>
                    <a:ea typeface="Meiryo UI" panose="020B0604030504040204" pitchFamily="50" charset="-128"/>
                  </a:rPr>
                  <a:t>・各エリアアニメーション動画を</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lang="en-US" altLang="ja-JP" sz="1050" dirty="0">
                    <a:solidFill>
                      <a:schemeClr val="tx1"/>
                    </a:solidFill>
                    <a:latin typeface="Meiryo UI" panose="020B0604030504040204" pitchFamily="50" charset="-128"/>
                    <a:ea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rPr>
                  <a:t>上映後アーカイブ</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EAE19BE1-04EC-4388-BD5A-4DBC656DC8B1}"/>
                  </a:ext>
                </a:extLst>
              </p:cNvPr>
              <p:cNvSpPr/>
              <p:nvPr/>
            </p:nvSpPr>
            <p:spPr>
              <a:xfrm>
                <a:off x="1594837" y="2550660"/>
                <a:ext cx="2650581" cy="21553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400" dirty="0"/>
                  <a:t>http://minwa.uminohi.jp/</a:t>
                </a:r>
                <a:endParaRPr kumimoji="1" lang="ja-JP" altLang="en-US" sz="1400" dirty="0"/>
              </a:p>
            </p:txBody>
          </p:sp>
          <p:sp>
            <p:nvSpPr>
              <p:cNvPr id="32" name="正方形/長方形 31">
                <a:extLst>
                  <a:ext uri="{FF2B5EF4-FFF2-40B4-BE49-F238E27FC236}">
                    <a16:creationId xmlns:a16="http://schemas.microsoft.com/office/drawing/2014/main" id="{D4C04F90-7929-48C6-9D95-E3D78D9D878C}"/>
                  </a:ext>
                </a:extLst>
              </p:cNvPr>
              <p:cNvSpPr/>
              <p:nvPr/>
            </p:nvSpPr>
            <p:spPr>
              <a:xfrm>
                <a:off x="395297" y="2920214"/>
                <a:ext cx="8353200" cy="1272267"/>
              </a:xfrm>
              <a:prstGeom prst="rect">
                <a:avLst/>
              </a:prstGeom>
              <a:solidFill>
                <a:srgbClr val="00206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latin typeface="Meiryo UI" panose="020B0604030504040204" pitchFamily="50" charset="-128"/>
                    <a:ea typeface="Meiryo UI" panose="020B0604030504040204" pitchFamily="50" charset="-128"/>
                  </a:rPr>
                  <a:t>各エリア</a:t>
                </a:r>
              </a:p>
            </p:txBody>
          </p:sp>
        </p:grpSp>
        <p:grpSp>
          <p:nvGrpSpPr>
            <p:cNvPr id="8" name="グループ化 7">
              <a:extLst>
                <a:ext uri="{FF2B5EF4-FFF2-40B4-BE49-F238E27FC236}">
                  <a16:creationId xmlns:a16="http://schemas.microsoft.com/office/drawing/2014/main" id="{7922DA98-65F0-453A-8CF7-54F4752CBDB0}"/>
                </a:ext>
              </a:extLst>
            </p:cNvPr>
            <p:cNvGrpSpPr/>
            <p:nvPr/>
          </p:nvGrpSpPr>
          <p:grpSpPr>
            <a:xfrm>
              <a:off x="4928305" y="2410936"/>
              <a:ext cx="1130660" cy="1195975"/>
              <a:chOff x="1694791" y="5895158"/>
              <a:chExt cx="1062317" cy="1123684"/>
            </a:xfrm>
          </p:grpSpPr>
          <p:sp>
            <p:nvSpPr>
              <p:cNvPr id="16" name="星: 32 pt 15">
                <a:extLst>
                  <a:ext uri="{FF2B5EF4-FFF2-40B4-BE49-F238E27FC236}">
                    <a16:creationId xmlns:a16="http://schemas.microsoft.com/office/drawing/2014/main" id="{55A4E869-84FD-4347-AD54-C0B5C06568FC}"/>
                  </a:ext>
                </a:extLst>
              </p:cNvPr>
              <p:cNvSpPr/>
              <p:nvPr/>
            </p:nvSpPr>
            <p:spPr>
              <a:xfrm>
                <a:off x="1694791" y="5895158"/>
                <a:ext cx="1062317" cy="1123684"/>
              </a:xfrm>
              <a:prstGeom prst="star32">
                <a:avLst>
                  <a:gd name="adj" fmla="val 23576"/>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92831026-BA39-4B67-8333-969D5144AE78}"/>
                  </a:ext>
                </a:extLst>
              </p:cNvPr>
              <p:cNvSpPr txBox="1"/>
              <p:nvPr/>
            </p:nvSpPr>
            <p:spPr>
              <a:xfrm>
                <a:off x="1843303" y="6213079"/>
                <a:ext cx="751850" cy="563887"/>
              </a:xfrm>
              <a:prstGeom prst="rect">
                <a:avLst/>
              </a:prstGeom>
              <a:noFill/>
            </p:spPr>
            <p:txBody>
              <a:bodyPr wrap="none" rtlCol="0">
                <a:spAutoFit/>
              </a:bodyP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サイト</a:t>
                </a:r>
                <a:endParaRPr kumimoji="1" lang="en-US" altLang="ja-JP" sz="1100" b="1" dirty="0">
                  <a:solidFill>
                    <a:srgbClr val="FF0000"/>
                  </a:solidFill>
                  <a:latin typeface="Meiryo UI" panose="020B0604030504040204" pitchFamily="50" charset="-128"/>
                  <a:ea typeface="Meiryo UI" panose="020B0604030504040204" pitchFamily="50" charset="-128"/>
                </a:endParaRPr>
              </a:p>
              <a:p>
                <a:pPr algn="ctr"/>
                <a:r>
                  <a:rPr kumimoji="1" lang="en-US" altLang="ja-JP" sz="1100" b="1" dirty="0">
                    <a:solidFill>
                      <a:srgbClr val="FF0000"/>
                    </a:solidFill>
                    <a:latin typeface="Meiryo UI" panose="020B0604030504040204" pitchFamily="50" charset="-128"/>
                    <a:ea typeface="Meiryo UI" panose="020B0604030504040204" pitchFamily="50" charset="-128"/>
                  </a:rPr>
                  <a:t>OPEN</a:t>
                </a:r>
              </a:p>
              <a:p>
                <a:pPr algn="ctr"/>
                <a:r>
                  <a:rPr kumimoji="1" lang="ja-JP" altLang="en-US" sz="1100" b="1" dirty="0">
                    <a:solidFill>
                      <a:srgbClr val="FF0000"/>
                    </a:solidFill>
                    <a:latin typeface="Meiryo UI" panose="020B0604030504040204" pitchFamily="50" charset="-128"/>
                    <a:ea typeface="Meiryo UI" panose="020B0604030504040204" pitchFamily="50" charset="-128"/>
                  </a:rPr>
                  <a:t>（</a:t>
                </a:r>
                <a:r>
                  <a:rPr kumimoji="1" lang="en-US" altLang="ja-JP" sz="1100" b="1" dirty="0">
                    <a:solidFill>
                      <a:srgbClr val="FF0000"/>
                    </a:solidFill>
                    <a:latin typeface="Meiryo UI" panose="020B0604030504040204" pitchFamily="50" charset="-128"/>
                    <a:ea typeface="Meiryo UI" panose="020B0604030504040204" pitchFamily="50" charset="-128"/>
                  </a:rPr>
                  <a:t>11</a:t>
                </a:r>
                <a:r>
                  <a:rPr kumimoji="1" lang="ja-JP" altLang="en-US" sz="1100" b="1" dirty="0">
                    <a:solidFill>
                      <a:srgbClr val="FF0000"/>
                    </a:solidFill>
                    <a:latin typeface="Meiryo UI" panose="020B0604030504040204" pitchFamily="50" charset="-128"/>
                    <a:ea typeface="Meiryo UI" panose="020B0604030504040204" pitchFamily="50" charset="-128"/>
                  </a:rPr>
                  <a:t>月）</a:t>
                </a:r>
              </a:p>
            </p:txBody>
          </p:sp>
        </p:grpSp>
        <p:grpSp>
          <p:nvGrpSpPr>
            <p:cNvPr id="9" name="グループ化 8">
              <a:extLst>
                <a:ext uri="{FF2B5EF4-FFF2-40B4-BE49-F238E27FC236}">
                  <a16:creationId xmlns:a16="http://schemas.microsoft.com/office/drawing/2014/main" id="{FEF8C92C-E2E6-4867-A344-F114C1D86FF9}"/>
                </a:ext>
              </a:extLst>
            </p:cNvPr>
            <p:cNvGrpSpPr/>
            <p:nvPr/>
          </p:nvGrpSpPr>
          <p:grpSpPr>
            <a:xfrm>
              <a:off x="7210701" y="3973082"/>
              <a:ext cx="1196453" cy="1948321"/>
              <a:chOff x="7139678" y="3999716"/>
              <a:chExt cx="868733" cy="4299482"/>
            </a:xfrm>
          </p:grpSpPr>
          <p:sp>
            <p:nvSpPr>
              <p:cNvPr id="13" name="フローチャート: 処理 12">
                <a:extLst>
                  <a:ext uri="{FF2B5EF4-FFF2-40B4-BE49-F238E27FC236}">
                    <a16:creationId xmlns:a16="http://schemas.microsoft.com/office/drawing/2014/main" id="{39EE4D28-5E3B-4AA8-B13B-DC208F8234F9}"/>
                  </a:ext>
                </a:extLst>
              </p:cNvPr>
              <p:cNvSpPr/>
              <p:nvPr/>
            </p:nvSpPr>
            <p:spPr>
              <a:xfrm>
                <a:off x="7139678" y="3999716"/>
                <a:ext cx="253923" cy="4299482"/>
              </a:xfrm>
              <a:prstGeom prst="flowChart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00" b="1" dirty="0">
                    <a:latin typeface="Meiryo UI" panose="020B0604030504040204" pitchFamily="50" charset="-128"/>
                    <a:ea typeface="Meiryo UI" panose="020B0604030504040204" pitchFamily="50" charset="-128"/>
                  </a:rPr>
                  <a:t>上映会</a:t>
                </a:r>
                <a:endParaRPr kumimoji="1" lang="en-US" altLang="ja-JP" sz="1000" b="1" dirty="0">
                  <a:latin typeface="Meiryo UI" panose="020B0604030504040204" pitchFamily="50" charset="-128"/>
                  <a:ea typeface="Meiryo UI" panose="020B0604030504040204" pitchFamily="50" charset="-128"/>
                </a:endParaRPr>
              </a:p>
            </p:txBody>
          </p:sp>
          <p:sp>
            <p:nvSpPr>
              <p:cNvPr id="14" name="フローチャート: 処理 13">
                <a:extLst>
                  <a:ext uri="{FF2B5EF4-FFF2-40B4-BE49-F238E27FC236}">
                    <a16:creationId xmlns:a16="http://schemas.microsoft.com/office/drawing/2014/main" id="{A0D7E0E8-A188-405F-9EF5-AB7D22D4A937}"/>
                  </a:ext>
                </a:extLst>
              </p:cNvPr>
              <p:cNvSpPr/>
              <p:nvPr/>
            </p:nvSpPr>
            <p:spPr>
              <a:xfrm>
                <a:off x="7447083" y="3999716"/>
                <a:ext cx="253923" cy="4299482"/>
              </a:xfrm>
              <a:prstGeom prst="flowChartProcess">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000" b="1" dirty="0">
                    <a:latin typeface="Meiryo UI" panose="020B0604030504040204" pitchFamily="50" charset="-128"/>
                    <a:ea typeface="Meiryo UI" panose="020B0604030504040204" pitchFamily="50" charset="-128"/>
                  </a:rPr>
                  <a:t>フィールドワーク</a:t>
                </a:r>
              </a:p>
            </p:txBody>
          </p:sp>
          <p:sp>
            <p:nvSpPr>
              <p:cNvPr id="15" name="フローチャート: 処理 14">
                <a:extLst>
                  <a:ext uri="{FF2B5EF4-FFF2-40B4-BE49-F238E27FC236}">
                    <a16:creationId xmlns:a16="http://schemas.microsoft.com/office/drawing/2014/main" id="{091A3B52-4B2D-41D4-A69F-235A14D9000D}"/>
                  </a:ext>
                </a:extLst>
              </p:cNvPr>
              <p:cNvSpPr/>
              <p:nvPr/>
            </p:nvSpPr>
            <p:spPr>
              <a:xfrm>
                <a:off x="7754488" y="3999716"/>
                <a:ext cx="253923" cy="4299482"/>
              </a:xfrm>
              <a:prstGeom prst="flowChart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zh-TW" altLang="en-US" sz="1000" b="1" dirty="0">
                    <a:latin typeface="Meiryo UI" panose="020B0604030504040204" pitchFamily="50" charset="-128"/>
                    <a:ea typeface="Meiryo UI" panose="020B0604030504040204" pitchFamily="50" charset="-128"/>
                  </a:rPr>
                  <a:t>表敬訪問</a:t>
                </a:r>
              </a:p>
            </p:txBody>
          </p:sp>
        </p:grpSp>
        <p:sp>
          <p:nvSpPr>
            <p:cNvPr id="10" name="矢印: 右 9">
              <a:extLst>
                <a:ext uri="{FF2B5EF4-FFF2-40B4-BE49-F238E27FC236}">
                  <a16:creationId xmlns:a16="http://schemas.microsoft.com/office/drawing/2014/main" id="{A6C91FF9-FB3A-40A2-B1EC-18640ABB87C1}"/>
                </a:ext>
              </a:extLst>
            </p:cNvPr>
            <p:cNvSpPr/>
            <p:nvPr/>
          </p:nvSpPr>
          <p:spPr>
            <a:xfrm>
              <a:off x="3293620" y="4077228"/>
              <a:ext cx="3730790" cy="1844175"/>
            </a:xfrm>
            <a:prstGeom prst="rightArrow">
              <a:avLst>
                <a:gd name="adj1" fmla="val 100000"/>
                <a:gd name="adj2" fmla="val 11075"/>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制作期間</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FDC2174-0FF7-4B61-80EA-3E020613C9D8}"/>
                </a:ext>
              </a:extLst>
            </p:cNvPr>
            <p:cNvSpPr/>
            <p:nvPr/>
          </p:nvSpPr>
          <p:spPr>
            <a:xfrm>
              <a:off x="3322955" y="4314547"/>
              <a:ext cx="2843238" cy="1584433"/>
            </a:xfrm>
            <a:prstGeom prst="rect">
              <a:avLst/>
            </a:prstGeom>
            <a:gradFill>
              <a:gsLst>
                <a:gs pos="100000">
                  <a:srgbClr val="3333FF"/>
                </a:gs>
                <a:gs pos="7000">
                  <a:schemeClr val="accent1">
                    <a:lumMod val="20000"/>
                    <a:lumOff val="80000"/>
                  </a:schemeClr>
                </a:gs>
              </a:gsLst>
            </a:gradFill>
            <a:ln>
              <a:noFill/>
            </a:ln>
          </p:spPr>
          <p:style>
            <a:lnRef idx="1">
              <a:schemeClr val="accent1"/>
            </a:lnRef>
            <a:fillRef idx="3">
              <a:schemeClr val="accent1"/>
            </a:fillRef>
            <a:effectRef idx="2">
              <a:schemeClr val="accent1"/>
            </a:effectRef>
            <a:fontRef idx="minor">
              <a:schemeClr val="lt1"/>
            </a:fontRef>
          </p:style>
          <p:txBody>
            <a:bodyPr vert="eaVert" rtlCol="0" anchor="ctr" anchorCtr="0"/>
            <a:lstStyle/>
            <a:p>
              <a:pPr algn="ctr"/>
              <a:r>
                <a:rPr lang="ja-JP" altLang="en-US" sz="1100" b="1" dirty="0">
                  <a:latin typeface="Meiryo UI" panose="020B0604030504040204" pitchFamily="50" charset="-128"/>
                  <a:ea typeface="Meiryo UI" panose="020B0604030504040204" pitchFamily="50" charset="-128"/>
                  <a:cs typeface="Microsoft Himalaya" panose="01010100010101010101" pitchFamily="2" charset="0"/>
                </a:rPr>
                <a:t>制作期間</a:t>
              </a:r>
              <a:endParaRPr lang="en-US" altLang="ja-JP" sz="1100" b="1" dirty="0">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12" name="フローチャート: 処理 11">
              <a:extLst>
                <a:ext uri="{FF2B5EF4-FFF2-40B4-BE49-F238E27FC236}">
                  <a16:creationId xmlns:a16="http://schemas.microsoft.com/office/drawing/2014/main" id="{F947F13E-A74A-419E-988D-6ABACD4CE369}"/>
                </a:ext>
              </a:extLst>
            </p:cNvPr>
            <p:cNvSpPr/>
            <p:nvPr/>
          </p:nvSpPr>
          <p:spPr>
            <a:xfrm>
              <a:off x="2344088" y="3973082"/>
              <a:ext cx="892096" cy="1925898"/>
            </a:xfrm>
            <a:prstGeom prst="flowChartProcess">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Meiryo UI" panose="020B0604030504040204" pitchFamily="50" charset="-128"/>
                  <a:ea typeface="Meiryo UI" panose="020B0604030504040204" pitchFamily="50" charset="-128"/>
                </a:rPr>
                <a:t>キックオフ</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ミーティング</a:t>
              </a:r>
            </a:p>
          </p:txBody>
        </p:sp>
      </p:grpSp>
    </p:spTree>
    <p:extLst>
      <p:ext uri="{BB962C8B-B14F-4D97-AF65-F5344CB8AC3E}">
        <p14:creationId xmlns:p14="http://schemas.microsoft.com/office/powerpoint/2010/main" val="614726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4A7DC73-7B70-4E01-94FE-104CBA746378}"/>
              </a:ext>
            </a:extLst>
          </p:cNvPr>
          <p:cNvSpPr>
            <a:spLocks noGrp="1"/>
          </p:cNvSpPr>
          <p:nvPr>
            <p:ph type="sldNum" sz="quarter" idx="12"/>
          </p:nvPr>
        </p:nvSpPr>
        <p:spPr/>
        <p:txBody>
          <a:bodyPr/>
          <a:lstStyle/>
          <a:p>
            <a:fld id="{7C9ADB74-11FB-46FA-A2BB-EABBF829AE4E}" type="slidenum">
              <a:rPr kumimoji="1" lang="ja-JP" altLang="en-US" smtClean="0"/>
              <a:pPr/>
              <a:t>1</a:t>
            </a:fld>
            <a:endParaRPr kumimoji="1" lang="ja-JP" altLang="en-US"/>
          </a:p>
        </p:txBody>
      </p:sp>
      <p:sp>
        <p:nvSpPr>
          <p:cNvPr id="5" name="正方形/長方形 4">
            <a:extLst>
              <a:ext uri="{FF2B5EF4-FFF2-40B4-BE49-F238E27FC236}">
                <a16:creationId xmlns:a16="http://schemas.microsoft.com/office/drawing/2014/main" id="{9211AD30-C2A3-4F08-8D5E-BF7B13CE472F}"/>
              </a:ext>
            </a:extLst>
          </p:cNvPr>
          <p:cNvSpPr/>
          <p:nvPr/>
        </p:nvSpPr>
        <p:spPr>
          <a:xfrm>
            <a:off x="937197" y="1715578"/>
            <a:ext cx="8031605" cy="1200329"/>
          </a:xfrm>
          <a:prstGeom prst="rect">
            <a:avLst/>
          </a:prstGeom>
        </p:spPr>
        <p:txBody>
          <a:bodyPr wrap="square">
            <a:spAutoFit/>
          </a:bodyPr>
          <a:lstStyle/>
          <a:p>
            <a:r>
              <a:rPr lang="ja-JP" altLang="en-US" sz="1200" dirty="0">
                <a:solidFill>
                  <a:srgbClr val="000000"/>
                </a:solidFill>
                <a:latin typeface="游明朝 Demibold" panose="02020600000000000000" pitchFamily="18" charset="-128"/>
                <a:ea typeface="游明朝 Demibold" panose="02020600000000000000" pitchFamily="18" charset="-128"/>
              </a:rPr>
              <a:t>「海ノ民話のまちプロジェクト」は、日本財団が推進する「海と日本プロジェクト」の一環として実施するもので、海と深く関わりを持つ日本という国の「海との関わり」と「地域の誇り」を、子供たちに伝え語り継ぐことを目的としたプロジェクトです。</a:t>
            </a:r>
          </a:p>
          <a:p>
            <a:r>
              <a:rPr lang="ja-JP" altLang="en-US" sz="1200" dirty="0">
                <a:solidFill>
                  <a:srgbClr val="000000"/>
                </a:solidFill>
                <a:latin typeface="游明朝 Demibold" panose="02020600000000000000" pitchFamily="18" charset="-128"/>
                <a:ea typeface="游明朝 Demibold" panose="02020600000000000000" pitchFamily="18" charset="-128"/>
              </a:rPr>
              <a:t>本プロジェクトでは、日本中に残された海にまつわる民話を発掘し、その民話のストーリーとその民話に込められた「思い」「警鐘」「教訓」を、親しみやすいアニメ等の映像表現で、次の世代を担う子供たちへ、そして、さらに次の世代へと語り継いでいきます。</a:t>
            </a:r>
            <a:endParaRPr lang="ja-JP" altLang="en-US" sz="1200" dirty="0">
              <a:latin typeface="游明朝 Demibold" panose="02020600000000000000" pitchFamily="18" charset="-128"/>
              <a:ea typeface="游明朝 Demibold" panose="02020600000000000000" pitchFamily="18" charset="-128"/>
            </a:endParaRPr>
          </a:p>
        </p:txBody>
      </p:sp>
      <p:sp>
        <p:nvSpPr>
          <p:cNvPr id="6" name="テキスト ボックス 5">
            <a:extLst>
              <a:ext uri="{FF2B5EF4-FFF2-40B4-BE49-F238E27FC236}">
                <a16:creationId xmlns:a16="http://schemas.microsoft.com/office/drawing/2014/main" id="{AB6E629F-BAE1-441C-8257-9EC5A4B73195}"/>
              </a:ext>
            </a:extLst>
          </p:cNvPr>
          <p:cNvSpPr txBox="1"/>
          <p:nvPr/>
        </p:nvSpPr>
        <p:spPr>
          <a:xfrm>
            <a:off x="3937336" y="335209"/>
            <a:ext cx="2031325" cy="369332"/>
          </a:xfrm>
          <a:prstGeom prst="rect">
            <a:avLst/>
          </a:prstGeom>
          <a:noFill/>
        </p:spPr>
        <p:txBody>
          <a:bodyPr wrap="none" rtlCol="0">
            <a:spAutoFit/>
          </a:bodyPr>
          <a:lstStyle/>
          <a:p>
            <a:r>
              <a:rPr kumimoji="1" lang="ja-JP" altLang="en-US" dirty="0"/>
              <a:t>プロジェクト概要</a:t>
            </a:r>
          </a:p>
        </p:txBody>
      </p:sp>
      <p:sp>
        <p:nvSpPr>
          <p:cNvPr id="7" name="テキスト ボックス 6">
            <a:extLst>
              <a:ext uri="{FF2B5EF4-FFF2-40B4-BE49-F238E27FC236}">
                <a16:creationId xmlns:a16="http://schemas.microsoft.com/office/drawing/2014/main" id="{76997A8C-B245-4184-8376-9432ADCE64CF}"/>
              </a:ext>
            </a:extLst>
          </p:cNvPr>
          <p:cNvSpPr txBox="1"/>
          <p:nvPr/>
        </p:nvSpPr>
        <p:spPr>
          <a:xfrm>
            <a:off x="329784" y="1288678"/>
            <a:ext cx="2492990" cy="276999"/>
          </a:xfrm>
          <a:prstGeom prst="rect">
            <a:avLst/>
          </a:prstGeom>
          <a:noFill/>
        </p:spPr>
        <p:txBody>
          <a:bodyPr wrap="none" rtlCol="0">
            <a:spAutoFit/>
          </a:bodyPr>
          <a:lstStyle/>
          <a:p>
            <a:r>
              <a:rPr kumimoji="1" lang="ja-JP" altLang="en-US" sz="1200" dirty="0"/>
              <a:t>海ノ民話のまちプロジェクトとは</a:t>
            </a:r>
          </a:p>
        </p:txBody>
      </p:sp>
      <p:sp>
        <p:nvSpPr>
          <p:cNvPr id="12" name="正方形/長方形 11">
            <a:extLst>
              <a:ext uri="{FF2B5EF4-FFF2-40B4-BE49-F238E27FC236}">
                <a16:creationId xmlns:a16="http://schemas.microsoft.com/office/drawing/2014/main" id="{07A80BCE-151A-42F5-B3AF-569FFB1949AB}"/>
              </a:ext>
            </a:extLst>
          </p:cNvPr>
          <p:cNvSpPr/>
          <p:nvPr/>
        </p:nvSpPr>
        <p:spPr>
          <a:xfrm>
            <a:off x="937197" y="3668245"/>
            <a:ext cx="8031605" cy="646331"/>
          </a:xfrm>
          <a:prstGeom prst="rect">
            <a:avLst/>
          </a:prstGeom>
        </p:spPr>
        <p:txBody>
          <a:bodyPr wrap="square">
            <a:spAutoFit/>
          </a:bodyPr>
          <a:lstStyle/>
          <a:p>
            <a:r>
              <a:rPr lang="ja-JP" altLang="en-US" sz="1200" dirty="0">
                <a:latin typeface="游明朝 Demibold" panose="02020600000000000000" pitchFamily="18" charset="-128"/>
                <a:ea typeface="游明朝 Demibold" panose="02020600000000000000" pitchFamily="18" charset="-128"/>
              </a:rPr>
              <a:t>日本財団「海と日本プロジェクト」とは、２０１５年に「海の日」２０回目を記念し、日本財団の主導で推進しているプロジェクトです。次世代を担う子どもたちを中心として多くの方々に「海の日」の意義について認識を深めてもらうとともに、海への好奇心を持ってもらい、行動を起こすムーブメントを作り出すことを目指しています。</a:t>
            </a:r>
          </a:p>
        </p:txBody>
      </p:sp>
      <p:sp>
        <p:nvSpPr>
          <p:cNvPr id="13" name="テキスト ボックス 12">
            <a:extLst>
              <a:ext uri="{FF2B5EF4-FFF2-40B4-BE49-F238E27FC236}">
                <a16:creationId xmlns:a16="http://schemas.microsoft.com/office/drawing/2014/main" id="{CFC30517-2354-4755-8571-C499026A83CC}"/>
              </a:ext>
            </a:extLst>
          </p:cNvPr>
          <p:cNvSpPr txBox="1"/>
          <p:nvPr/>
        </p:nvSpPr>
        <p:spPr>
          <a:xfrm>
            <a:off x="329784" y="3241345"/>
            <a:ext cx="2954655" cy="276999"/>
          </a:xfrm>
          <a:prstGeom prst="rect">
            <a:avLst/>
          </a:prstGeom>
          <a:noFill/>
        </p:spPr>
        <p:txBody>
          <a:bodyPr wrap="none" rtlCol="0">
            <a:spAutoFit/>
          </a:bodyPr>
          <a:lstStyle/>
          <a:p>
            <a:r>
              <a:rPr kumimoji="1" lang="ja-JP" altLang="en-US" sz="1200" dirty="0"/>
              <a:t>日本財団「海と日本プロジェクト」とは</a:t>
            </a:r>
          </a:p>
        </p:txBody>
      </p:sp>
      <p:sp>
        <p:nvSpPr>
          <p:cNvPr id="14" name="正方形/長方形 13">
            <a:extLst>
              <a:ext uri="{FF2B5EF4-FFF2-40B4-BE49-F238E27FC236}">
                <a16:creationId xmlns:a16="http://schemas.microsoft.com/office/drawing/2014/main" id="{299BCFCD-E172-47C0-B4CA-67FB03E86C45}"/>
              </a:ext>
            </a:extLst>
          </p:cNvPr>
          <p:cNvSpPr/>
          <p:nvPr/>
        </p:nvSpPr>
        <p:spPr>
          <a:xfrm>
            <a:off x="937197" y="5246156"/>
            <a:ext cx="8031605" cy="1015663"/>
          </a:xfrm>
          <a:prstGeom prst="rect">
            <a:avLst/>
          </a:prstGeom>
        </p:spPr>
        <p:txBody>
          <a:bodyPr wrap="square">
            <a:spAutoFit/>
          </a:bodyPr>
          <a:lstStyle/>
          <a:p>
            <a:pPr fontAlgn="base"/>
            <a:r>
              <a:rPr lang="ja-JP" altLang="en-US" sz="1200" dirty="0">
                <a:latin typeface="游明朝 Demibold" panose="02020600000000000000" pitchFamily="18" charset="-128"/>
                <a:ea typeface="游明朝 Demibold" panose="02020600000000000000" pitchFamily="18" charset="-128"/>
              </a:rPr>
              <a:t>海と日本（にっぽん）プロジェクトってみんなしってるかな。</a:t>
            </a:r>
          </a:p>
          <a:p>
            <a:pPr fontAlgn="base"/>
            <a:r>
              <a:rPr lang="ja-JP" altLang="en-US" sz="1200" dirty="0">
                <a:latin typeface="游明朝 Demibold" panose="02020600000000000000" pitchFamily="18" charset="-128"/>
                <a:ea typeface="游明朝 Demibold" panose="02020600000000000000" pitchFamily="18" charset="-128"/>
              </a:rPr>
              <a:t>みんなの周りには海があって遊んだり、海のお魚を食べたり海はみんなの生活を支えているの。</a:t>
            </a:r>
          </a:p>
          <a:p>
            <a:pPr fontAlgn="base"/>
            <a:r>
              <a:rPr lang="ja-JP" altLang="en-US" sz="1200" dirty="0">
                <a:latin typeface="游明朝 Demibold" panose="02020600000000000000" pitchFamily="18" charset="-128"/>
                <a:ea typeface="游明朝 Demibold" panose="02020600000000000000" pitchFamily="18" charset="-128"/>
              </a:rPr>
              <a:t>でも、人間のせいで海が汚れたり、お魚が減ったりして海に元気がなくなってきてるの。</a:t>
            </a:r>
          </a:p>
          <a:p>
            <a:pPr fontAlgn="base"/>
            <a:r>
              <a:rPr lang="ja-JP" altLang="en-US" sz="1200" dirty="0">
                <a:latin typeface="游明朝 Demibold" panose="02020600000000000000" pitchFamily="18" charset="-128"/>
                <a:ea typeface="游明朝 Demibold" panose="02020600000000000000" pitchFamily="18" charset="-128"/>
              </a:rPr>
              <a:t>みんなに海が困ってることを知ってもらって、みんなで海を助けて、</a:t>
            </a:r>
          </a:p>
          <a:p>
            <a:pPr fontAlgn="base"/>
            <a:r>
              <a:rPr lang="ja-JP" altLang="en-US" sz="1200" dirty="0">
                <a:latin typeface="游明朝 Demibold" panose="02020600000000000000" pitchFamily="18" charset="-128"/>
                <a:ea typeface="游明朝 Demibold" panose="02020600000000000000" pitchFamily="18" charset="-128"/>
              </a:rPr>
              <a:t>元気な海を未来に残そうとすることが、日本</a:t>
            </a:r>
            <a:r>
              <a:rPr lang="en-US" altLang="ja-JP" sz="1200" dirty="0">
                <a:latin typeface="游明朝 Demibold" panose="02020600000000000000" pitchFamily="18" charset="-128"/>
                <a:ea typeface="游明朝 Demibold" panose="02020600000000000000" pitchFamily="18" charset="-128"/>
              </a:rPr>
              <a:t>(</a:t>
            </a:r>
            <a:r>
              <a:rPr lang="ja-JP" altLang="en-US" sz="1200" dirty="0">
                <a:latin typeface="游明朝 Demibold" panose="02020600000000000000" pitchFamily="18" charset="-128"/>
                <a:ea typeface="游明朝 Demibold" panose="02020600000000000000" pitchFamily="18" charset="-128"/>
              </a:rPr>
              <a:t>にっぽん</a:t>
            </a:r>
            <a:r>
              <a:rPr lang="en-US" altLang="ja-JP" sz="1200" dirty="0">
                <a:latin typeface="游明朝 Demibold" panose="02020600000000000000" pitchFamily="18" charset="-128"/>
                <a:ea typeface="游明朝 Demibold" panose="02020600000000000000" pitchFamily="18" charset="-128"/>
              </a:rPr>
              <a:t>)</a:t>
            </a:r>
            <a:r>
              <a:rPr lang="ja-JP" altLang="en-US" sz="1200" dirty="0">
                <a:latin typeface="游明朝 Demibold" panose="02020600000000000000" pitchFamily="18" charset="-128"/>
                <a:ea typeface="游明朝 Demibold" panose="02020600000000000000" pitchFamily="18" charset="-128"/>
              </a:rPr>
              <a:t>財団がやっているプロジェクトだよ。</a:t>
            </a:r>
            <a:endParaRPr lang="en-US" altLang="ja-JP" sz="1200" dirty="0">
              <a:latin typeface="游明朝 Demibold" panose="02020600000000000000" pitchFamily="18" charset="-128"/>
              <a:ea typeface="游明朝 Demibold" panose="02020600000000000000" pitchFamily="18" charset="-128"/>
            </a:endParaRPr>
          </a:p>
        </p:txBody>
      </p:sp>
      <p:sp>
        <p:nvSpPr>
          <p:cNvPr id="15" name="テキスト ボックス 14">
            <a:extLst>
              <a:ext uri="{FF2B5EF4-FFF2-40B4-BE49-F238E27FC236}">
                <a16:creationId xmlns:a16="http://schemas.microsoft.com/office/drawing/2014/main" id="{F6E5CF63-3F77-4177-9088-EE258456482E}"/>
              </a:ext>
            </a:extLst>
          </p:cNvPr>
          <p:cNvSpPr txBox="1"/>
          <p:nvPr/>
        </p:nvSpPr>
        <p:spPr>
          <a:xfrm>
            <a:off x="329784" y="4819256"/>
            <a:ext cx="4031873" cy="276999"/>
          </a:xfrm>
          <a:prstGeom prst="rect">
            <a:avLst/>
          </a:prstGeom>
          <a:noFill/>
        </p:spPr>
        <p:txBody>
          <a:bodyPr wrap="none" rtlCol="0">
            <a:spAutoFit/>
          </a:bodyPr>
          <a:lstStyle/>
          <a:p>
            <a:r>
              <a:rPr kumimoji="1" lang="ja-JP" altLang="en-US" sz="1200" dirty="0"/>
              <a:t>日本財団「海と日本プロジェクト」とは（こども向け）</a:t>
            </a:r>
          </a:p>
        </p:txBody>
      </p:sp>
    </p:spTree>
    <p:extLst>
      <p:ext uri="{BB962C8B-B14F-4D97-AF65-F5344CB8AC3E}">
        <p14:creationId xmlns:p14="http://schemas.microsoft.com/office/powerpoint/2010/main" val="2514166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06E662F-2B6D-4E30-90ED-2A2C08BB9E76}"/>
              </a:ext>
            </a:extLst>
          </p:cNvPr>
          <p:cNvSpPr>
            <a:spLocks noGrp="1"/>
          </p:cNvSpPr>
          <p:nvPr>
            <p:ph type="sldNum" sz="quarter" idx="12"/>
          </p:nvPr>
        </p:nvSpPr>
        <p:spPr/>
        <p:txBody>
          <a:bodyPr/>
          <a:lstStyle/>
          <a:p>
            <a:fld id="{7C9ADB74-11FB-46FA-A2BB-EABBF829AE4E}" type="slidenum">
              <a:rPr kumimoji="1" lang="ja-JP" altLang="en-US" smtClean="0"/>
              <a:pPr/>
              <a:t>2</a:t>
            </a:fld>
            <a:endParaRPr kumimoji="1" lang="ja-JP" altLang="en-US"/>
          </a:p>
        </p:txBody>
      </p:sp>
      <p:sp>
        <p:nvSpPr>
          <p:cNvPr id="3" name="テキスト ボックス 2">
            <a:extLst>
              <a:ext uri="{FF2B5EF4-FFF2-40B4-BE49-F238E27FC236}">
                <a16:creationId xmlns:a16="http://schemas.microsoft.com/office/drawing/2014/main" id="{0B9C36A5-ADF4-42FE-B145-BB0E537E6593}"/>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graphicFrame>
        <p:nvGraphicFramePr>
          <p:cNvPr id="4" name="表 3">
            <a:extLst>
              <a:ext uri="{FF2B5EF4-FFF2-40B4-BE49-F238E27FC236}">
                <a16:creationId xmlns:a16="http://schemas.microsoft.com/office/drawing/2014/main" id="{62E02DD9-C244-49EA-B5EE-549B74A3D605}"/>
              </a:ext>
            </a:extLst>
          </p:cNvPr>
          <p:cNvGraphicFramePr>
            <a:graphicFrameLocks noGrp="1"/>
          </p:cNvGraphicFramePr>
          <p:nvPr>
            <p:extLst>
              <p:ext uri="{D42A27DB-BD31-4B8C-83A1-F6EECF244321}">
                <p14:modId xmlns:p14="http://schemas.microsoft.com/office/powerpoint/2010/main" val="3775103923"/>
              </p:ext>
            </p:extLst>
          </p:nvPr>
        </p:nvGraphicFramePr>
        <p:xfrm>
          <a:off x="1078462" y="1228071"/>
          <a:ext cx="7749074" cy="5024569"/>
        </p:xfrm>
        <a:graphic>
          <a:graphicData uri="http://schemas.openxmlformats.org/drawingml/2006/table">
            <a:tbl>
              <a:tblPr firstRow="1" bandRow="1">
                <a:tableStyleId>{2D5ABB26-0587-4C30-8999-92F81FD0307C}</a:tableStyleId>
              </a:tblPr>
              <a:tblGrid>
                <a:gridCol w="1531154">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gridCol w="1554480">
                  <a:extLst>
                    <a:ext uri="{9D8B030D-6E8A-4147-A177-3AD203B41FA5}">
                      <a16:colId xmlns:a16="http://schemas.microsoft.com/office/drawing/2014/main" val="20003"/>
                    </a:ext>
                  </a:extLst>
                </a:gridCol>
                <a:gridCol w="1554480">
                  <a:extLst>
                    <a:ext uri="{9D8B030D-6E8A-4147-A177-3AD203B41FA5}">
                      <a16:colId xmlns:a16="http://schemas.microsoft.com/office/drawing/2014/main" val="20004"/>
                    </a:ext>
                  </a:extLst>
                </a:gridCol>
              </a:tblGrid>
              <a:tr h="438765">
                <a:tc>
                  <a:txBody>
                    <a:bodyPr/>
                    <a:lstStyle/>
                    <a:p>
                      <a:pPr algn="l"/>
                      <a:r>
                        <a:rPr kumimoji="1" lang="ja-JP" altLang="en-US" sz="800" dirty="0">
                          <a:solidFill>
                            <a:schemeClr val="tx2">
                              <a:lumMod val="75000"/>
                            </a:schemeClr>
                          </a:solidFill>
                          <a:latin typeface="FGP平成明W9 からたちH"/>
                          <a:ea typeface="FGP平成明W9 からたちH"/>
                          <a:cs typeface="FGP平成明W9 からたちH"/>
                        </a:rPr>
                        <a:t>　すっつ　</a:t>
                      </a:r>
                      <a:r>
                        <a:rPr kumimoji="1" lang="en-US" altLang="ja-JP" sz="800" dirty="0">
                          <a:solidFill>
                            <a:schemeClr val="tx2">
                              <a:lumMod val="75000"/>
                            </a:schemeClr>
                          </a:solidFill>
                          <a:latin typeface="FGP平成明W9 からたちH"/>
                          <a:ea typeface="FGP平成明W9 からたちH"/>
                          <a:cs typeface="FGP平成明W9 からたちH"/>
                        </a:rPr>
                        <a:t>   </a:t>
                      </a:r>
                      <a:r>
                        <a:rPr kumimoji="1" lang="ja-JP" altLang="en-US" sz="800" dirty="0">
                          <a:solidFill>
                            <a:schemeClr val="tx2">
                              <a:lumMod val="75000"/>
                            </a:schemeClr>
                          </a:solidFill>
                          <a:latin typeface="FGP平成明W9 からたちH"/>
                          <a:ea typeface="FGP平成明W9 からたちH"/>
                          <a:cs typeface="FGP平成明W9 からたちH"/>
                        </a:rPr>
                        <a:t>かざなぎ　　　</a:t>
                      </a:r>
                      <a:endParaRPr kumimoji="1" lang="en-US" altLang="ja-JP" sz="800" dirty="0">
                        <a:solidFill>
                          <a:schemeClr val="tx2">
                            <a:lumMod val="75000"/>
                          </a:schemeClr>
                        </a:solidFill>
                        <a:latin typeface="FGP平成明W9 からたちH"/>
                        <a:ea typeface="FGP平成明W9 からたちH"/>
                        <a:cs typeface="FGP平成明W9 からたちH"/>
                      </a:endParaRPr>
                    </a:p>
                    <a:p>
                      <a:pPr algn="ctr"/>
                      <a:r>
                        <a:rPr kumimoji="1" lang="ja-JP" altLang="en-US" sz="1400" dirty="0">
                          <a:solidFill>
                            <a:schemeClr val="tx2">
                              <a:lumMod val="75000"/>
                            </a:schemeClr>
                          </a:solidFill>
                          <a:latin typeface="FGP平成明W9 からたちH"/>
                          <a:ea typeface="FGP平成明W9 からたちH"/>
                          <a:cs typeface="FGP平成明W9 からたちH"/>
                        </a:rPr>
                        <a:t>寿都の風泙さま</a:t>
                      </a:r>
                    </a:p>
                  </a:txBody>
                  <a:tcPr>
                    <a:lnL w="12700" cap="flat" cmpd="sng" algn="ctr">
                      <a:solidFill>
                        <a:srgbClr val="1F497D">
                          <a:lumMod val="60000"/>
                          <a:lumOff val="4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12700" cap="flat" cmpd="sng" algn="ctr">
                      <a:solidFill>
                        <a:srgbClr val="1F497D">
                          <a:lumMod val="60000"/>
                          <a:lumOff val="4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2">
                              <a:lumMod val="75000"/>
                            </a:schemeClr>
                          </a:solidFill>
                          <a:latin typeface="FGP平成明W9 からたちH"/>
                          <a:ea typeface="FGP平成明W9 からたちH"/>
                          <a:cs typeface="FGP平成明W9 からたちH"/>
                        </a:rPr>
                        <a:t>亀の松</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12700" cap="flat" cmpd="sng" algn="ctr">
                      <a:solidFill>
                        <a:srgbClr val="1F497D">
                          <a:lumMod val="60000"/>
                          <a:lumOff val="4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2">
                              <a:lumMod val="75000"/>
                            </a:schemeClr>
                          </a:solidFill>
                          <a:latin typeface="FGP平成明W9 からたちH"/>
                          <a:ea typeface="FGP平成明W9 からたちH"/>
                          <a:cs typeface="FGP平成明W9 からたちH"/>
                        </a:rPr>
                        <a:t>おなべ岩</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12700" cap="flat" cmpd="sng" algn="ctr">
                      <a:solidFill>
                        <a:srgbClr val="1F497D">
                          <a:lumMod val="60000"/>
                          <a:lumOff val="4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sz="800" dirty="0">
                          <a:solidFill>
                            <a:schemeClr val="tx2">
                              <a:lumMod val="75000"/>
                            </a:schemeClr>
                          </a:solidFill>
                          <a:latin typeface="FGP平成明W9 からたちH"/>
                          <a:ea typeface="FGP平成明W9 からたちH"/>
                          <a:cs typeface="FGP平成明W9 からたちH"/>
                        </a:rPr>
                        <a:t>　こうらいじま</a:t>
                      </a:r>
                      <a:endParaRPr kumimoji="1" lang="en-US" altLang="ja-JP" sz="800" dirty="0">
                        <a:solidFill>
                          <a:schemeClr val="tx2">
                            <a:lumMod val="75000"/>
                          </a:schemeClr>
                        </a:solidFill>
                        <a:latin typeface="FGP平成明W9 からたちH"/>
                        <a:ea typeface="FGP平成明W9 からたちH"/>
                        <a:cs typeface="FGP平成明W9 からたちH"/>
                      </a:endParaRPr>
                    </a:p>
                    <a:p>
                      <a:pPr algn="ctr"/>
                      <a:r>
                        <a:rPr kumimoji="1" lang="ja-JP" altLang="en-US" sz="1400" dirty="0">
                          <a:solidFill>
                            <a:schemeClr val="tx2">
                              <a:lumMod val="75000"/>
                            </a:schemeClr>
                          </a:solidFill>
                          <a:latin typeface="FGP平成明W9 からたちH"/>
                          <a:ea typeface="FGP平成明W9 からたちH"/>
                          <a:cs typeface="FGP平成明W9 からたちH"/>
                        </a:rPr>
                        <a:t>高麗島の伝説</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12700" cap="flat" cmpd="sng" algn="ctr">
                      <a:solidFill>
                        <a:srgbClr val="1F497D">
                          <a:lumMod val="60000"/>
                          <a:lumOff val="4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2">
                              <a:lumMod val="75000"/>
                            </a:schemeClr>
                          </a:solidFill>
                          <a:latin typeface="FGP平成明W9 からたちH"/>
                          <a:ea typeface="FGP平成明W9 からたちH"/>
                          <a:cs typeface="FGP平成明W9 からたちH"/>
                        </a:rPr>
                        <a:t>海の神と陸の神</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60000"/>
                          <a:lumOff val="40000"/>
                        </a:srgbClr>
                      </a:solidFill>
                      <a:prstDash val="solid"/>
                      <a:round/>
                      <a:headEnd type="none" w="med" len="med"/>
                      <a:tailEnd type="none" w="med" len="med"/>
                    </a:lnR>
                    <a:lnT w="12700" cap="flat" cmpd="sng" algn="ctr">
                      <a:solidFill>
                        <a:srgbClr val="1F497D">
                          <a:lumMod val="60000"/>
                          <a:lumOff val="4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251398">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北海道放送株式会社</a:t>
                      </a:r>
                    </a:p>
                  </a:txBody>
                  <a:tcPr>
                    <a:lnL w="12700" cap="flat" cmpd="sng" algn="ctr">
                      <a:solidFill>
                        <a:srgbClr val="1F497D">
                          <a:lumMod val="60000"/>
                          <a:lumOff val="4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株式会社テレビ静岡</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a:solidFill>
                            <a:schemeClr val="tx2">
                              <a:lumMod val="60000"/>
                              <a:lumOff val="40000"/>
                            </a:schemeClr>
                          </a:solidFill>
                          <a:latin typeface="FGP平成明W5 からたちM"/>
                          <a:ea typeface="FGP平成明W5 からたちM"/>
                          <a:cs typeface="FGP平成明W5 からたちM"/>
                        </a:rPr>
                        <a:t>南海放送株式会社</a:t>
                      </a:r>
                      <a:endParaRPr kumimoji="1" lang="ja-JP" altLang="en-US" sz="1000" dirty="0">
                        <a:solidFill>
                          <a:schemeClr val="tx2">
                            <a:lumMod val="60000"/>
                            <a:lumOff val="40000"/>
                          </a:schemeClr>
                        </a:solidFill>
                        <a:latin typeface="FGP平成明W5 からたちM"/>
                        <a:ea typeface="FGP平成明W5 からたちM"/>
                        <a:cs typeface="FGP平成明W5 からたちM"/>
                      </a:endParaRP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株式会社テレビ長崎</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琉球放送株式会社</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60000"/>
                          <a:lumOff val="4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extLst>
                  <a:ext uri="{0D108BD9-81ED-4DB2-BD59-A6C34878D82A}">
                    <a16:rowId xmlns:a16="http://schemas.microsoft.com/office/drawing/2014/main" val="10001"/>
                  </a:ext>
                </a:extLst>
              </a:tr>
              <a:tr h="292683">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北海道 寿都町</a:t>
                      </a:r>
                    </a:p>
                  </a:txBody>
                  <a:tcPr anchor="ctr">
                    <a:lnL w="12700" cap="flat" cmpd="sng" algn="ctr">
                      <a:solidFill>
                        <a:srgbClr val="1F497D">
                          <a:lumMod val="60000"/>
                          <a:lumOff val="4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静岡県 袋井市</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愛媛県忽那諸島 睦月島</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長崎県佐世保市</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gn="ctr"/>
                      <a:r>
                        <a:rPr kumimoji="1" lang="ja-JP" altLang="en-US" sz="1000" dirty="0">
                          <a:solidFill>
                            <a:schemeClr val="tx2">
                              <a:lumMod val="60000"/>
                              <a:lumOff val="40000"/>
                            </a:schemeClr>
                          </a:solidFill>
                          <a:latin typeface="FGP平成明W5 からたちM"/>
                          <a:ea typeface="FGP平成明W5 からたちM"/>
                          <a:cs typeface="FGP平成明W5 からたちM"/>
                        </a:rPr>
                        <a:t>沖縄 名護市</a:t>
                      </a:r>
                    </a:p>
                  </a:txBody>
                  <a:tcPr anchor="ct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60000"/>
                          <a:lumOff val="4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extLst>
                  <a:ext uri="{0D108BD9-81ED-4DB2-BD59-A6C34878D82A}">
                    <a16:rowId xmlns:a16="http://schemas.microsoft.com/office/drawing/2014/main" val="10002"/>
                  </a:ext>
                </a:extLst>
              </a:tr>
              <a:tr h="292683">
                <a:tc>
                  <a:txBody>
                    <a:bodyPr/>
                    <a:lstStyle/>
                    <a:p>
                      <a:pPr algn="ctr"/>
                      <a:r>
                        <a:rPr kumimoji="1" lang="en-US" altLang="ja-JP" sz="1200" i="1" dirty="0">
                          <a:solidFill>
                            <a:schemeClr val="tx2">
                              <a:lumMod val="75000"/>
                            </a:schemeClr>
                          </a:solidFill>
                          <a:latin typeface="FGP平成明W9 からたちH"/>
                          <a:ea typeface="FGP平成明W9 からたちH"/>
                          <a:cs typeface="FGP平成明W9 からたちH"/>
                        </a:rPr>
                        <a:t>“</a:t>
                      </a:r>
                      <a:r>
                        <a:rPr kumimoji="1" lang="ja-JP" altLang="en-US" sz="1200" i="1" dirty="0">
                          <a:solidFill>
                            <a:schemeClr val="tx2">
                              <a:lumMod val="75000"/>
                            </a:schemeClr>
                          </a:solidFill>
                          <a:latin typeface="FGP平成明W9 からたちH"/>
                          <a:ea typeface="FGP平成明W9 からたちH"/>
                          <a:cs typeface="FGP平成明W9 からたちH"/>
                        </a:rPr>
                        <a:t>だし風</a:t>
                      </a:r>
                      <a:r>
                        <a:rPr kumimoji="1" lang="en-US" altLang="ja-JP" sz="1200" i="1" dirty="0">
                          <a:solidFill>
                            <a:schemeClr val="tx2">
                              <a:lumMod val="75000"/>
                            </a:schemeClr>
                          </a:solidFill>
                          <a:latin typeface="FGP平成明W9 からたちH"/>
                          <a:ea typeface="FGP平成明W9 からたちH"/>
                          <a:cs typeface="FGP平成明W9 からたちH"/>
                        </a:rPr>
                        <a:t>”</a:t>
                      </a:r>
                      <a:endParaRPr kumimoji="1" lang="ja-JP" altLang="en-US" sz="1200" i="1" dirty="0">
                        <a:solidFill>
                          <a:schemeClr val="tx2">
                            <a:lumMod val="75000"/>
                          </a:schemeClr>
                        </a:solidFill>
                        <a:latin typeface="FGP平成明W9 からたちH"/>
                        <a:ea typeface="FGP平成明W9 からたちH"/>
                        <a:cs typeface="FGP平成明W9 からたちH"/>
                      </a:endParaRPr>
                    </a:p>
                  </a:txBody>
                  <a:tcPr>
                    <a:lnL w="12700" cap="flat" cmpd="sng" algn="ctr">
                      <a:solidFill>
                        <a:srgbClr val="1F497D">
                          <a:lumMod val="60000"/>
                          <a:lumOff val="4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200" i="1" dirty="0">
                          <a:solidFill>
                            <a:schemeClr val="tx2">
                              <a:lumMod val="75000"/>
                            </a:schemeClr>
                          </a:solidFill>
                          <a:latin typeface="FGP平成明W9 からたちH"/>
                          <a:ea typeface="FGP平成明W9 からたちH"/>
                          <a:cs typeface="FGP平成明W9 からたちH"/>
                        </a:rPr>
                        <a:t>“</a:t>
                      </a:r>
                      <a:r>
                        <a:rPr kumimoji="1" lang="ja-JP" altLang="en-US" sz="1200" i="1" dirty="0">
                          <a:solidFill>
                            <a:schemeClr val="tx2">
                              <a:lumMod val="75000"/>
                            </a:schemeClr>
                          </a:solidFill>
                          <a:latin typeface="FGP平成明W9 からたちH"/>
                          <a:ea typeface="FGP平成明W9 からたちH"/>
                          <a:cs typeface="FGP平成明W9 からたちH"/>
                        </a:rPr>
                        <a:t>津波</a:t>
                      </a:r>
                      <a:r>
                        <a:rPr kumimoji="1" lang="en-US" altLang="ja-JP" sz="1200" i="1" dirty="0">
                          <a:solidFill>
                            <a:schemeClr val="tx2">
                              <a:lumMod val="75000"/>
                            </a:schemeClr>
                          </a:solidFill>
                          <a:latin typeface="FGP平成明W9 からたちH"/>
                          <a:ea typeface="FGP平成明W9 からたちH"/>
                          <a:cs typeface="FGP平成明W9 からたちH"/>
                        </a:rPr>
                        <a:t>”</a:t>
                      </a:r>
                      <a:endParaRPr kumimoji="1" lang="ja-JP" altLang="en-US" sz="1200" i="1" dirty="0">
                        <a:solidFill>
                          <a:schemeClr val="tx2">
                            <a:lumMod val="75000"/>
                          </a:schemeClr>
                        </a:solidFill>
                        <a:latin typeface="FGP平成明W9 からたちH"/>
                        <a:ea typeface="FGP平成明W9 からたちH"/>
                        <a:cs typeface="FGP平成明W9 からたちH"/>
                      </a:endParaRP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200" i="1" dirty="0">
                          <a:solidFill>
                            <a:schemeClr val="tx2">
                              <a:lumMod val="75000"/>
                            </a:schemeClr>
                          </a:solidFill>
                          <a:latin typeface="FGP平成明W9 からたちH"/>
                          <a:ea typeface="FGP平成明W9 からたちH"/>
                          <a:cs typeface="FGP平成明W9 からたちH"/>
                        </a:rPr>
                        <a:t>“</a:t>
                      </a:r>
                      <a:r>
                        <a:rPr kumimoji="1" lang="ja-JP" altLang="en-US" sz="1200" i="1" dirty="0">
                          <a:solidFill>
                            <a:schemeClr val="tx2">
                              <a:lumMod val="75000"/>
                            </a:schemeClr>
                          </a:solidFill>
                          <a:latin typeface="FGP平成明W9 からたちH"/>
                          <a:ea typeface="FGP平成明W9 からたちH"/>
                          <a:cs typeface="FGP平成明W9 からたちH"/>
                        </a:rPr>
                        <a:t>大ダコ</a:t>
                      </a:r>
                      <a:r>
                        <a:rPr kumimoji="1" lang="en-US" altLang="ja-JP" sz="1200" i="1" dirty="0">
                          <a:solidFill>
                            <a:schemeClr val="tx2">
                              <a:lumMod val="75000"/>
                            </a:schemeClr>
                          </a:solidFill>
                          <a:latin typeface="FGP平成明W9 からたちH"/>
                          <a:ea typeface="FGP平成明W9 からたちH"/>
                          <a:cs typeface="FGP平成明W9 からたちH"/>
                        </a:rPr>
                        <a:t>”</a:t>
                      </a:r>
                      <a:endParaRPr kumimoji="1" lang="ja-JP" altLang="en-US" sz="1200" i="1" dirty="0">
                        <a:solidFill>
                          <a:schemeClr val="tx2">
                            <a:lumMod val="75000"/>
                          </a:schemeClr>
                        </a:solidFill>
                        <a:latin typeface="FGP平成明W9 からたちH"/>
                        <a:ea typeface="FGP平成明W9 からたちH"/>
                        <a:cs typeface="FGP平成明W9 からたちH"/>
                      </a:endParaRP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200" i="1" dirty="0">
                          <a:solidFill>
                            <a:schemeClr val="tx2">
                              <a:lumMod val="75000"/>
                            </a:schemeClr>
                          </a:solidFill>
                          <a:latin typeface="FGP平成明W9 からたちH"/>
                          <a:ea typeface="FGP平成明W9 からたちH"/>
                          <a:cs typeface="FGP平成明W9 からたちH"/>
                        </a:rPr>
                        <a:t>“</a:t>
                      </a:r>
                      <a:r>
                        <a:rPr kumimoji="1" lang="ja-JP" altLang="en-US" sz="1200" i="1" dirty="0">
                          <a:solidFill>
                            <a:schemeClr val="tx2">
                              <a:lumMod val="75000"/>
                            </a:schemeClr>
                          </a:solidFill>
                          <a:latin typeface="FGP平成明W9 からたちH"/>
                          <a:ea typeface="FGP平成明W9 からたちH"/>
                          <a:cs typeface="FGP平成明W9 からたちH"/>
                        </a:rPr>
                        <a:t>お地蔵さま</a:t>
                      </a:r>
                      <a:r>
                        <a:rPr kumimoji="1" lang="en-US" altLang="ja-JP" sz="1200" i="1" dirty="0">
                          <a:solidFill>
                            <a:schemeClr val="tx2">
                              <a:lumMod val="75000"/>
                            </a:schemeClr>
                          </a:solidFill>
                          <a:latin typeface="FGP平成明W9 からたちH"/>
                          <a:ea typeface="FGP平成明W9 からたちH"/>
                          <a:cs typeface="FGP平成明W9 からたちH"/>
                        </a:rPr>
                        <a:t>”</a:t>
                      </a:r>
                      <a:endParaRPr kumimoji="1" lang="ja-JP" altLang="en-US" sz="1200" i="1" dirty="0">
                        <a:solidFill>
                          <a:schemeClr val="tx2">
                            <a:lumMod val="75000"/>
                          </a:schemeClr>
                        </a:solidFill>
                        <a:latin typeface="FGP平成明W9 からたちH"/>
                        <a:ea typeface="FGP平成明W9 からたちH"/>
                        <a:cs typeface="FGP平成明W9 からたちH"/>
                      </a:endParaRP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tx2">
                        <a:lumMod val="40000"/>
                        <a:lumOff val="60000"/>
                      </a:schemeClr>
                    </a:solidFill>
                  </a:tcPr>
                </a:tc>
                <a:tc>
                  <a:txBody>
                    <a:bodyPr/>
                    <a:lstStyle/>
                    <a:p>
                      <a:pPr algn="ctr"/>
                      <a:r>
                        <a:rPr kumimoji="1" lang="en-US" altLang="ja-JP" sz="1200" i="1" dirty="0">
                          <a:solidFill>
                            <a:schemeClr val="tx2">
                              <a:lumMod val="75000"/>
                            </a:schemeClr>
                          </a:solidFill>
                          <a:latin typeface="FGP平成明W9 からたちH"/>
                          <a:ea typeface="FGP平成明W9 からたちH"/>
                          <a:cs typeface="FGP平成明W9 からたちH"/>
                        </a:rPr>
                        <a:t>“</a:t>
                      </a:r>
                      <a:r>
                        <a:rPr kumimoji="1" lang="ja-JP" altLang="en-US" sz="1200" i="1" dirty="0">
                          <a:solidFill>
                            <a:schemeClr val="tx2">
                              <a:lumMod val="75000"/>
                            </a:schemeClr>
                          </a:solidFill>
                          <a:latin typeface="FGP平成明W9 からたちH"/>
                          <a:ea typeface="FGP平成明W9 からたちH"/>
                          <a:cs typeface="FGP平成明W9 からたちH"/>
                        </a:rPr>
                        <a:t>台風</a:t>
                      </a:r>
                      <a:r>
                        <a:rPr kumimoji="1" lang="en-US" altLang="ja-JP" sz="1200" i="1" dirty="0">
                          <a:solidFill>
                            <a:schemeClr val="tx2">
                              <a:lumMod val="75000"/>
                            </a:schemeClr>
                          </a:solidFill>
                          <a:latin typeface="FGP平成明W9 からたちH"/>
                          <a:ea typeface="FGP平成明W9 からたちH"/>
                          <a:cs typeface="FGP平成明W9 からたちH"/>
                        </a:rPr>
                        <a:t>”</a:t>
                      </a:r>
                      <a:endParaRPr kumimoji="1" lang="ja-JP" altLang="en-US" sz="1200" i="1" dirty="0">
                        <a:solidFill>
                          <a:schemeClr val="tx2">
                            <a:lumMod val="75000"/>
                          </a:schemeClr>
                        </a:solidFill>
                        <a:latin typeface="FGP平成明W9 からたちH"/>
                        <a:ea typeface="FGP平成明W9 からたちH"/>
                        <a:cs typeface="FGP平成明W9 からたちH"/>
                      </a:endParaRP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60000"/>
                          <a:lumOff val="4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3"/>
                  </a:ext>
                </a:extLst>
              </a:tr>
              <a:tr h="3743310">
                <a:tc>
                  <a:txBody>
                    <a:bodyPr/>
                    <a:lstStyle/>
                    <a:p>
                      <a:pPr>
                        <a:lnSpc>
                          <a:spcPct val="120000"/>
                        </a:lnSpc>
                      </a:pPr>
                      <a:r>
                        <a:rPr kumimoji="1" lang="ja-JP" altLang="en-US" sz="800" dirty="0">
                          <a:solidFill>
                            <a:schemeClr val="accent1">
                              <a:lumMod val="75000"/>
                            </a:schemeClr>
                          </a:solidFill>
                          <a:latin typeface="FGP平成明W3 からたちL"/>
                          <a:ea typeface="FGP平成明W3 からたちL"/>
                          <a:cs typeface="FGP平成明W3 からたちL"/>
                        </a:rPr>
                        <a:t>寿都町は、江戸時代から明治時代にかけてニシン漁の最盛期を迎え、北前船の寄港地として北海道を代表する港として栄えました。そんな船乗りたちを悩ませたのが「風」。風のまち寿都では、風泙大明神という神様が神社に祀られています。風泙大明神は鎌を持ち、その鎌で風を切って風をおさえることができると言われており、昔から大変有難い神様だと人々に慕われ、風泙さまと呼ばれています。　大風が吹くと寿都では鎌を長い棒の先にくくりつけて家の両側に立てていました。そして、風の音に負けないように「ウォォ</a:t>
                      </a:r>
                      <a:r>
                        <a:rPr kumimoji="1" lang="en-US" altLang="ja-JP" sz="800" dirty="0">
                          <a:solidFill>
                            <a:schemeClr val="accent1">
                              <a:lumMod val="75000"/>
                            </a:schemeClr>
                          </a:solidFill>
                          <a:latin typeface="FGP平成明W3 からたちL"/>
                          <a:ea typeface="FGP平成明W3 からたちL"/>
                          <a:cs typeface="FGP平成明W3 からたちL"/>
                        </a:rPr>
                        <a:t>〜</a:t>
                      </a:r>
                      <a:r>
                        <a:rPr kumimoji="1" lang="ja-JP" altLang="en-US" sz="800" dirty="0">
                          <a:solidFill>
                            <a:schemeClr val="accent1">
                              <a:lumMod val="75000"/>
                            </a:schemeClr>
                          </a:solidFill>
                          <a:latin typeface="FGP平成明W3 からたちL"/>
                          <a:ea typeface="FGP平成明W3 からたちL"/>
                          <a:cs typeface="FGP平成明W3 からたちL"/>
                        </a:rPr>
                        <a:t>」と大声で叫ぶと風泙さんだと思われるのか風が静まるのです。漁師たちは漁ができない「出し風」と「やませ」の時は鎌を立てて風が収まるのを待っていたのです。</a:t>
                      </a:r>
                    </a:p>
                  </a:txBody>
                  <a:tcPr>
                    <a:lnL w="12700" cap="flat" cmpd="sng" algn="ctr">
                      <a:solidFill>
                        <a:srgbClr val="1F497D">
                          <a:lumMod val="60000"/>
                          <a:lumOff val="4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pPr>
                        <a:lnSpc>
                          <a:spcPct val="110000"/>
                        </a:lnSpc>
                      </a:pPr>
                      <a:r>
                        <a:rPr kumimoji="1" lang="ja-JP" altLang="en-US" sz="800" dirty="0">
                          <a:solidFill>
                            <a:schemeClr val="accent1">
                              <a:lumMod val="75000"/>
                            </a:schemeClr>
                          </a:solidFill>
                          <a:latin typeface="FGP平成明W3 からたちL"/>
                          <a:ea typeface="FGP平成明W3 からたちL"/>
                          <a:cs typeface="FGP平成明W3 からたちL"/>
                        </a:rPr>
                        <a:t>今から約６００年前に大地震が起こり、津波が村里を襲って多数の人々が犠牲となった。ある男も一瞬にして最愛の妻と幼な子を津波にさらわれてしまった。</a:t>
                      </a:r>
                    </a:p>
                    <a:p>
                      <a:pPr>
                        <a:lnSpc>
                          <a:spcPct val="110000"/>
                        </a:lnSpc>
                      </a:pPr>
                      <a:r>
                        <a:rPr kumimoji="1" lang="ja-JP" altLang="en-US" sz="800" dirty="0">
                          <a:solidFill>
                            <a:schemeClr val="accent1">
                              <a:lumMod val="75000"/>
                            </a:schemeClr>
                          </a:solidFill>
                          <a:latin typeface="FGP平成明W3 からたちL"/>
                          <a:ea typeface="FGP平成明W3 からたちL"/>
                          <a:cs typeface="FGP平成明W3 からたちL"/>
                        </a:rPr>
                        <a:t>嘆き悲しんだ男は村の鎮守様に一生懸命お祈りをし、その夜は家に帰って床に入った。すると美しい女が現れ“あなたの子供がこの先の浜辺にいるから案内しましょう”という。男はびっくりしながらも、その女の案内で浜辺へ行った。女は消えてまったが、良く見るとそこに流れついた小枝の山があり、その上に我が幼子の無事な姿があった。そしてその小枝の下に大きな亀が一匹死んでいた。男は妻が津波の中で亀に化身して我が子を助け、鎮守の神も男の願いを受け入れ、小枝で子供を守ってくれたのだと深く感謝して、一本の松を植えて亀を葬り、小枝の一部を鎮守様（寄木神社）に祀ったという。</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r>
                        <a:rPr kumimoji="1" lang="ja-JP" altLang="en-US" sz="800" dirty="0">
                          <a:solidFill>
                            <a:schemeClr val="accent1">
                              <a:lumMod val="75000"/>
                            </a:schemeClr>
                          </a:solidFill>
                          <a:latin typeface="FGP平成明W3 からたちL"/>
                          <a:ea typeface="FGP平成明W3 からたちL"/>
                          <a:cs typeface="FGP平成明W3 からたちL"/>
                        </a:rPr>
                        <a:t>おなべというおばあさんがいた。おばあさんが磯へ行くと弱った大ダコがいた。おばあさんは包丁を家から持ってきて、大ダコの足を１本切り取った。おじいさんと二人で食べきれないほどの足だった。あくる日、おばあさんが磯へ行くと、まだ大ダコはそこにいた。喜んだおばあさんは、足を切って持って帰った。あくる日も、もう１本、そのあくる日も</a:t>
                      </a:r>
                      <a:r>
                        <a:rPr kumimoji="1" lang="en-US" altLang="ja-JP" sz="800" dirty="0">
                          <a:solidFill>
                            <a:schemeClr val="accent1">
                              <a:lumMod val="75000"/>
                            </a:schemeClr>
                          </a:solidFill>
                          <a:latin typeface="FGP平成明W3 からたちL"/>
                          <a:ea typeface="FGP平成明W3 からたちL"/>
                          <a:cs typeface="FGP平成明W3 からたちL"/>
                        </a:rPr>
                        <a:t>……</a:t>
                      </a:r>
                      <a:r>
                        <a:rPr kumimoji="1" lang="ja-JP" altLang="en-US" sz="800" dirty="0">
                          <a:solidFill>
                            <a:schemeClr val="accent1">
                              <a:lumMod val="75000"/>
                            </a:schemeClr>
                          </a:solidFill>
                          <a:latin typeface="FGP平成明W3 からたちL"/>
                          <a:ea typeface="FGP平成明W3 からたちL"/>
                          <a:cs typeface="FGP平成明W3 からたちL"/>
                        </a:rPr>
                        <a:t>と、誰にも言わないで、毎日独り占めにした。そしてとうとう大ダコの足は残り１本となった。８日目もおばあさんは磯にやってきた。おばあさんが、最後の足を切ろうとした時、今まで一度も動かなかった大ダコが太い足をおばあさんに巻き付け、海の中へ引きずりこんだ。おじいさんはおばあさんを探しに磯にやってきて、岩の上におばあさんのぞうりをみつけた。それから毎日、おじいさんはおばあさんが帰ってくるのを泣きながら待った。その岩を「おなべ岩」と呼ぶようになったという。</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r>
                        <a:rPr kumimoji="1" lang="ja-JP" altLang="en-US" sz="800" dirty="0">
                          <a:solidFill>
                            <a:schemeClr val="accent1">
                              <a:lumMod val="75000"/>
                            </a:schemeClr>
                          </a:solidFill>
                          <a:latin typeface="FGP平成明W3 からたちL"/>
                          <a:ea typeface="FGP平成明W3 からたちL"/>
                          <a:cs typeface="FGP平成明W3 からたちL"/>
                        </a:rPr>
                        <a:t>むかしのそのまたむかし。宇久島のはるか西方に高麗島という島があった。この島には信心深い人たちが多く、村にはお地蔵様や観音様が多くまつられていた。ある日、正直者な信者の夢にお地蔵様が現れ「私の顔が赤くなるときがきたら島に大変なことが起きる」と言った。この正直者はまわりの人々にこの話しをしたが相手にしてもらえなかった。しかし、正直者はお地蔵様の言うことだからと会う人ごとに話しをした。ある日、この正直者をねたんでいた男がお地蔵様の顔を赤く塗りつぶしてしまった。人々は「島の一大事」と舟を漕ぎ出して島を離れたが、いたずら者たちは、笑ってみていた。しかし、しばらくすると雷鳴がとどろき、島は沈んでしまった。正直者たちは長崎県の五島列島に流れ着き、そこでも信心深く生きたという。高麗島があったとされる場所は、今は長崎県五島列島の「高麗曽根」と呼ばれる暗礁になっている。</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20000"/>
                          <a:lumOff val="8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tc>
                  <a:txBody>
                    <a:bodyPr/>
                    <a:lstStyle/>
                    <a:p>
                      <a:r>
                        <a:rPr kumimoji="1" lang="ja-JP" altLang="en-US" sz="800" dirty="0">
                          <a:solidFill>
                            <a:schemeClr val="accent1">
                              <a:lumMod val="75000"/>
                            </a:schemeClr>
                          </a:solidFill>
                          <a:latin typeface="FGP平成明W3 からたちL"/>
                          <a:ea typeface="FGP平成明W3 からたちL"/>
                          <a:cs typeface="FGP平成明W3 からたちL"/>
                        </a:rPr>
                        <a:t>陸の神が領地の見回りのため海辺にやってきた。春の海は波が静かで、美しい白浜がひろがっていた。白浜は海の神のものときめられていたが陸の神は「ここをなんとか私の領地にしたいものだ」と思い、白浜にたくさんの浜昼顔を植えた。昼顔は、砂浜に根をおろして広がっていった。やがて、夏になり、ある日、海の神が白浜にやってくると、昼顔が美しい花を咲かせていた。「なんと美しい花だ」と、その昼顔を取ろうとした。すると、陸の神が駆け寄って来て海の神の手をつかみ「これは、私の物だ。取ってはならん。この白浜を、私にゆずるなら手を放してやる」と言った。海の神は「白浜は、私の領地だからここに咲く昼顔も私の物。お前の物ではない」と答え、陸の神の手をふりはらった。海の神と陸の神は、喧嘩を始め、互いにゆずらなかった。それで、毎年夏に、二人の神が喧嘩をするようになり、暴風が吹くようになったという。</a:t>
                      </a:r>
                    </a:p>
                  </a:txBody>
                  <a:tcPr>
                    <a:lnL w="12700" cap="flat" cmpd="sng" algn="ctr">
                      <a:solidFill>
                        <a:srgbClr val="1F497D">
                          <a:lumMod val="20000"/>
                          <a:lumOff val="80000"/>
                        </a:srgbClr>
                      </a:solidFill>
                      <a:prstDash val="solid"/>
                      <a:round/>
                      <a:headEnd type="none" w="med" len="med"/>
                      <a:tailEnd type="none" w="med" len="med"/>
                    </a:lnL>
                    <a:lnR w="12700" cap="flat" cmpd="sng" algn="ctr">
                      <a:solidFill>
                        <a:srgbClr val="1F497D">
                          <a:lumMod val="60000"/>
                          <a:lumOff val="40000"/>
                        </a:srgbClr>
                      </a:solidFill>
                      <a:prstDash val="solid"/>
                      <a:round/>
                      <a:headEnd type="none" w="med" len="med"/>
                      <a:tailEnd type="none" w="med" len="med"/>
                    </a:lnR>
                    <a:lnT w="6350" cap="flat" cmpd="sng" algn="ctr">
                      <a:solidFill>
                        <a:srgbClr val="4F81BD">
                          <a:lumMod val="20000"/>
                          <a:lumOff val="80000"/>
                        </a:srgbClr>
                      </a:solidFill>
                      <a:prstDash val="solid"/>
                      <a:round/>
                      <a:headEnd type="none" w="med" len="med"/>
                      <a:tailEnd type="none" w="med" len="med"/>
                    </a:lnT>
                    <a:lnB w="6350" cap="flat" cmpd="sng" algn="ctr">
                      <a:solidFill>
                        <a:srgbClr val="4F81BD">
                          <a:lumMod val="20000"/>
                          <a:lumOff val="80000"/>
                        </a:srgbClr>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7116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2C043D1-C785-4D31-8EAA-CDB04970C3D3}"/>
              </a:ext>
            </a:extLst>
          </p:cNvPr>
          <p:cNvSpPr>
            <a:spLocks noGrp="1"/>
          </p:cNvSpPr>
          <p:nvPr>
            <p:ph type="sldNum" sz="quarter" idx="12"/>
          </p:nvPr>
        </p:nvSpPr>
        <p:spPr/>
        <p:txBody>
          <a:bodyPr/>
          <a:lstStyle/>
          <a:p>
            <a:fld id="{7C9ADB74-11FB-46FA-A2BB-EABBF829AE4E}" type="slidenum">
              <a:rPr kumimoji="1" lang="ja-JP" altLang="en-US" smtClean="0"/>
              <a:pPr/>
              <a:t>3</a:t>
            </a:fld>
            <a:endParaRPr kumimoji="1" lang="ja-JP" altLang="en-US"/>
          </a:p>
        </p:txBody>
      </p:sp>
      <p:sp>
        <p:nvSpPr>
          <p:cNvPr id="3" name="テキスト ボックス 2">
            <a:extLst>
              <a:ext uri="{FF2B5EF4-FFF2-40B4-BE49-F238E27FC236}">
                <a16:creationId xmlns:a16="http://schemas.microsoft.com/office/drawing/2014/main" id="{80C2B362-88C3-48CA-A66C-96CEBAD01A11}"/>
              </a:ext>
            </a:extLst>
          </p:cNvPr>
          <p:cNvSpPr txBox="1"/>
          <p:nvPr/>
        </p:nvSpPr>
        <p:spPr>
          <a:xfrm>
            <a:off x="4407854" y="335209"/>
            <a:ext cx="1107996" cy="369332"/>
          </a:xfrm>
          <a:prstGeom prst="rect">
            <a:avLst/>
          </a:prstGeom>
          <a:noFill/>
        </p:spPr>
        <p:txBody>
          <a:bodyPr wrap="none" rtlCol="0">
            <a:spAutoFit/>
          </a:bodyPr>
          <a:lstStyle/>
          <a:p>
            <a:pPr algn="ctr"/>
            <a:r>
              <a:rPr kumimoji="1" lang="ja-JP" altLang="en-US" dirty="0"/>
              <a:t>認定委員</a:t>
            </a:r>
          </a:p>
        </p:txBody>
      </p:sp>
      <p:sp>
        <p:nvSpPr>
          <p:cNvPr id="4" name="正方形/長方形 3">
            <a:extLst>
              <a:ext uri="{FF2B5EF4-FFF2-40B4-BE49-F238E27FC236}">
                <a16:creationId xmlns:a16="http://schemas.microsoft.com/office/drawing/2014/main" id="{37EE9492-DEEE-45C7-83A3-86CA10BBC8BA}"/>
              </a:ext>
            </a:extLst>
          </p:cNvPr>
          <p:cNvSpPr/>
          <p:nvPr/>
        </p:nvSpPr>
        <p:spPr>
          <a:xfrm>
            <a:off x="5185649" y="1070105"/>
            <a:ext cx="3863485" cy="5432676"/>
          </a:xfrm>
          <a:prstGeom prst="rect">
            <a:avLst/>
          </a:prstGeom>
          <a:solidFill>
            <a:srgbClr val="00206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5" name="正方形/長方形 4">
            <a:extLst>
              <a:ext uri="{FF2B5EF4-FFF2-40B4-BE49-F238E27FC236}">
                <a16:creationId xmlns:a16="http://schemas.microsoft.com/office/drawing/2014/main" id="{1031215C-1258-4069-81CF-D3218BEFFAD7}"/>
              </a:ext>
            </a:extLst>
          </p:cNvPr>
          <p:cNvSpPr/>
          <p:nvPr/>
        </p:nvSpPr>
        <p:spPr>
          <a:xfrm>
            <a:off x="911610" y="1077030"/>
            <a:ext cx="3863485" cy="5432676"/>
          </a:xfrm>
          <a:prstGeom prst="rect">
            <a:avLst/>
          </a:prstGeom>
          <a:solidFill>
            <a:srgbClr val="00206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6" name="正方形/長方形 5">
            <a:extLst>
              <a:ext uri="{FF2B5EF4-FFF2-40B4-BE49-F238E27FC236}">
                <a16:creationId xmlns:a16="http://schemas.microsoft.com/office/drawing/2014/main" id="{C219B1C6-BBC9-4424-9481-CA9598E0C116}"/>
              </a:ext>
            </a:extLst>
          </p:cNvPr>
          <p:cNvSpPr/>
          <p:nvPr/>
        </p:nvSpPr>
        <p:spPr>
          <a:xfrm>
            <a:off x="1052092" y="5068395"/>
            <a:ext cx="3723003" cy="1338828"/>
          </a:xfrm>
          <a:prstGeom prst="rect">
            <a:avLst/>
          </a:prstGeom>
        </p:spPr>
        <p:txBody>
          <a:bodyPr wrap="square">
            <a:spAutoFit/>
          </a:bodyPr>
          <a:lstStyle/>
          <a:p>
            <a:r>
              <a:rPr kumimoji="1" lang="en-US" altLang="ja-JP" sz="900" b="1" dirty="0">
                <a:solidFill>
                  <a:schemeClr val="bg1"/>
                </a:solidFill>
                <a:latin typeface="Meiryo UI" panose="020B0604030504040204" pitchFamily="50" charset="-128"/>
                <a:ea typeface="Meiryo UI" panose="020B0604030504040204" pitchFamily="50" charset="-128"/>
              </a:rPr>
              <a:t>【Profile】</a:t>
            </a:r>
          </a:p>
          <a:p>
            <a:r>
              <a:rPr kumimoji="1" lang="ja-JP" altLang="en-US" sz="900" dirty="0">
                <a:solidFill>
                  <a:schemeClr val="bg1"/>
                </a:solidFill>
                <a:latin typeface="Meiryo UI" panose="020B0604030504040204" pitchFamily="50" charset="-128"/>
                <a:ea typeface="Meiryo UI" panose="020B0604030504040204" pitchFamily="50" charset="-128"/>
              </a:rPr>
              <a:t>●</a:t>
            </a:r>
            <a:r>
              <a:rPr kumimoji="1" lang="en-US" altLang="ja-JP" sz="900" dirty="0">
                <a:solidFill>
                  <a:schemeClr val="bg1"/>
                </a:solidFill>
                <a:latin typeface="Meiryo UI" panose="020B0604030504040204" pitchFamily="50" charset="-128"/>
                <a:ea typeface="Meiryo UI" panose="020B0604030504040204" pitchFamily="50" charset="-128"/>
              </a:rPr>
              <a:t>2005</a:t>
            </a:r>
            <a:r>
              <a:rPr kumimoji="1" lang="ja-JP" altLang="en-US" sz="900" dirty="0">
                <a:solidFill>
                  <a:schemeClr val="bg1"/>
                </a:solidFill>
                <a:latin typeface="Meiryo UI" panose="020B0604030504040204" pitchFamily="50" charset="-128"/>
                <a:ea typeface="Meiryo UI" panose="020B0604030504040204" pitchFamily="50" charset="-128"/>
              </a:rPr>
              <a:t>年</a:t>
            </a:r>
            <a:r>
              <a:rPr kumimoji="1" lang="en-US" altLang="ja-JP" sz="900" dirty="0">
                <a:solidFill>
                  <a:schemeClr val="bg1"/>
                </a:solidFill>
                <a:latin typeface="Meiryo UI" panose="020B0604030504040204" pitchFamily="50" charset="-128"/>
                <a:ea typeface="Meiryo UI" panose="020B0604030504040204" pitchFamily="50" charset="-128"/>
              </a:rPr>
              <a:t>4</a:t>
            </a:r>
            <a:r>
              <a:rPr kumimoji="1" lang="ja-JP" altLang="en-US" sz="900" dirty="0">
                <a:solidFill>
                  <a:schemeClr val="bg1"/>
                </a:solidFill>
                <a:latin typeface="Meiryo UI" panose="020B0604030504040204" pitchFamily="50" charset="-128"/>
                <a:ea typeface="Meiryo UI" panose="020B0604030504040204" pitchFamily="50" charset="-128"/>
              </a:rPr>
              <a:t>月・・・株式会社東北新社 入社</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制作プロデューサーとして、主に</a:t>
            </a:r>
            <a:r>
              <a:rPr kumimoji="1" lang="en-US" altLang="ja-JP" sz="900" dirty="0">
                <a:solidFill>
                  <a:schemeClr val="bg1"/>
                </a:solidFill>
                <a:latin typeface="Meiryo UI" panose="020B0604030504040204" pitchFamily="50" charset="-128"/>
                <a:ea typeface="Meiryo UI" panose="020B0604030504040204" pitchFamily="50" charset="-128"/>
              </a:rPr>
              <a:t>Disney</a:t>
            </a:r>
            <a:r>
              <a:rPr kumimoji="1" lang="ja-JP" altLang="en-US" sz="900" dirty="0">
                <a:solidFill>
                  <a:schemeClr val="bg1"/>
                </a:solidFill>
                <a:latin typeface="Meiryo UI" panose="020B0604030504040204" pitchFamily="50" charset="-128"/>
                <a:ea typeface="Meiryo UI" panose="020B0604030504040204" pitchFamily="50" charset="-128"/>
              </a:rPr>
              <a:t>作品を担当し、</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劇場版「ＣＡＲＳ」、「レミーのおいしいレストラン」、「モンスターズインク」担当</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a:t>
            </a:r>
            <a:r>
              <a:rPr kumimoji="1" lang="en-US" altLang="ja-JP" sz="900" dirty="0">
                <a:solidFill>
                  <a:schemeClr val="bg1"/>
                </a:solidFill>
                <a:latin typeface="Meiryo UI" panose="020B0604030504040204" pitchFamily="50" charset="-128"/>
                <a:ea typeface="Meiryo UI" panose="020B0604030504040204" pitchFamily="50" charset="-128"/>
              </a:rPr>
              <a:t>2012</a:t>
            </a:r>
            <a:r>
              <a:rPr kumimoji="1" lang="ja-JP" altLang="en-US" sz="900" dirty="0">
                <a:solidFill>
                  <a:schemeClr val="bg1"/>
                </a:solidFill>
                <a:latin typeface="Meiryo UI" panose="020B0604030504040204" pitchFamily="50" charset="-128"/>
                <a:ea typeface="Meiryo UI" panose="020B0604030504040204" pitchFamily="50" charset="-128"/>
              </a:rPr>
              <a:t>年</a:t>
            </a:r>
            <a:r>
              <a:rPr kumimoji="1" lang="en-US" altLang="ja-JP" sz="900" dirty="0">
                <a:solidFill>
                  <a:schemeClr val="bg1"/>
                </a:solidFill>
                <a:latin typeface="Meiryo UI" panose="020B0604030504040204" pitchFamily="50" charset="-128"/>
                <a:ea typeface="Meiryo UI" panose="020B0604030504040204" pitchFamily="50" charset="-128"/>
              </a:rPr>
              <a:t>4</a:t>
            </a:r>
            <a:r>
              <a:rPr kumimoji="1" lang="ja-JP" altLang="en-US" sz="900" dirty="0">
                <a:solidFill>
                  <a:schemeClr val="bg1"/>
                </a:solidFill>
                <a:latin typeface="Meiryo UI" panose="020B0604030504040204" pitchFamily="50" charset="-128"/>
                <a:ea typeface="Meiryo UI" panose="020B0604030504040204" pitchFamily="50" charset="-128"/>
              </a:rPr>
              <a:t>月・・・株式会社トマソン 入社</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千葉市消費生活センター消費者教育教材「相談する勇気」、東映「赤ずきんちゃんの交通安全」、「三太郎の交通安全」などアニメプロデューサーを担当。</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「ふるさと再生日本の昔ばなし」音響監督、脚本、演出担当や、</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「ふるさと日本の昔ばなしセレクション」では監督を担当。</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F88CA5BA-D7D1-4321-A88F-E8056E229F94}"/>
              </a:ext>
            </a:extLst>
          </p:cNvPr>
          <p:cNvSpPr/>
          <p:nvPr/>
        </p:nvSpPr>
        <p:spPr>
          <a:xfrm>
            <a:off x="1073239" y="1077030"/>
            <a:ext cx="1415772" cy="338554"/>
          </a:xfrm>
          <a:prstGeom prst="rect">
            <a:avLst/>
          </a:prstGeom>
        </p:spPr>
        <p:txBody>
          <a:bodyPr wrap="none">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■認定委員長</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916B8FB-05DA-4069-BF72-B6919C0F8865}"/>
              </a:ext>
            </a:extLst>
          </p:cNvPr>
          <p:cNvSpPr/>
          <p:nvPr/>
        </p:nvSpPr>
        <p:spPr>
          <a:xfrm>
            <a:off x="1592213" y="4711173"/>
            <a:ext cx="2404952" cy="461665"/>
          </a:xfrm>
          <a:prstGeom prst="rect">
            <a:avLst/>
          </a:prstGeom>
        </p:spPr>
        <p:txBody>
          <a:bodyPr wrap="square">
            <a:sp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沼田 心之介 </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（監督</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プロデューサー）</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C1F326C3-1B91-4418-8A39-BAD8350F8EFB}"/>
              </a:ext>
            </a:extLst>
          </p:cNvPr>
          <p:cNvSpPr/>
          <p:nvPr/>
        </p:nvSpPr>
        <p:spPr>
          <a:xfrm>
            <a:off x="5190383" y="1077030"/>
            <a:ext cx="1210588" cy="338554"/>
          </a:xfrm>
          <a:prstGeom prst="rect">
            <a:avLst/>
          </a:prstGeom>
        </p:spPr>
        <p:txBody>
          <a:bodyPr wrap="none">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■認定委員</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pic>
        <p:nvPicPr>
          <p:cNvPr id="10" name="図 9">
            <a:extLst>
              <a:ext uri="{FF2B5EF4-FFF2-40B4-BE49-F238E27FC236}">
                <a16:creationId xmlns:a16="http://schemas.microsoft.com/office/drawing/2014/main" id="{0D722991-10AA-46C4-AED8-317B4F12A99B}"/>
              </a:ext>
            </a:extLst>
          </p:cNvPr>
          <p:cNvPicPr>
            <a:picLocks noChangeAspect="1"/>
          </p:cNvPicPr>
          <p:nvPr/>
        </p:nvPicPr>
        <p:blipFill rotWithShape="1">
          <a:blip r:embed="rId2">
            <a:extLst>
              <a:ext uri="{28A0092B-C50C-407E-A947-70E740481C1C}">
                <a14:useLocalDpi xmlns:a14="http://schemas.microsoft.com/office/drawing/2010/main" val="0"/>
              </a:ext>
            </a:extLst>
          </a:blip>
          <a:srcRect l="17999" r="8405" b="27577"/>
          <a:stretch/>
        </p:blipFill>
        <p:spPr>
          <a:xfrm>
            <a:off x="5309163" y="3976925"/>
            <a:ext cx="1210588" cy="1786948"/>
          </a:xfrm>
          <a:prstGeom prst="rect">
            <a:avLst/>
          </a:prstGeom>
        </p:spPr>
      </p:pic>
      <p:sp>
        <p:nvSpPr>
          <p:cNvPr id="11" name="正方形/長方形 10">
            <a:extLst>
              <a:ext uri="{FF2B5EF4-FFF2-40B4-BE49-F238E27FC236}">
                <a16:creationId xmlns:a16="http://schemas.microsoft.com/office/drawing/2014/main" id="{4008A018-B71E-4002-8DB8-8CD289158861}"/>
              </a:ext>
            </a:extLst>
          </p:cNvPr>
          <p:cNvSpPr/>
          <p:nvPr/>
        </p:nvSpPr>
        <p:spPr>
          <a:xfrm>
            <a:off x="6653907" y="4510453"/>
            <a:ext cx="2395227" cy="1323439"/>
          </a:xfrm>
          <a:prstGeom prst="rect">
            <a:avLst/>
          </a:prstGeom>
        </p:spPr>
        <p:txBody>
          <a:bodyPr wrap="square">
            <a:spAutoFit/>
          </a:bodyPr>
          <a:lstStyle/>
          <a:p>
            <a:r>
              <a:rPr kumimoji="1" lang="en-US" altLang="ja-JP" sz="800" b="1" dirty="0">
                <a:solidFill>
                  <a:schemeClr val="bg1"/>
                </a:solidFill>
                <a:latin typeface="Meiryo UI" panose="020B0604030504040204" pitchFamily="50" charset="-128"/>
                <a:ea typeface="Meiryo UI" panose="020B0604030504040204" pitchFamily="50" charset="-128"/>
              </a:rPr>
              <a:t>【Profile】</a:t>
            </a:r>
          </a:p>
          <a:p>
            <a:r>
              <a:rPr kumimoji="1" lang="ja-JP" altLang="en-US" sz="800" dirty="0">
                <a:solidFill>
                  <a:schemeClr val="bg1"/>
                </a:solidFill>
                <a:latin typeface="Meiryo UI" panose="020B0604030504040204" pitchFamily="50" charset="-128"/>
                <a:ea typeface="Meiryo UI" panose="020B0604030504040204" pitchFamily="50" charset="-128"/>
              </a:rPr>
              <a:t>●</a:t>
            </a:r>
            <a:r>
              <a:rPr kumimoji="1" lang="en-US" altLang="ja-JP" sz="800" dirty="0">
                <a:solidFill>
                  <a:schemeClr val="bg1"/>
                </a:solidFill>
                <a:latin typeface="Meiryo UI" panose="020B0604030504040204" pitchFamily="50" charset="-128"/>
                <a:ea typeface="Meiryo UI" panose="020B0604030504040204" pitchFamily="50" charset="-128"/>
              </a:rPr>
              <a:t>2008</a:t>
            </a:r>
            <a:r>
              <a:rPr kumimoji="1" lang="ja-JP" altLang="en-US" sz="800" dirty="0">
                <a:solidFill>
                  <a:schemeClr val="bg1"/>
                </a:solidFill>
                <a:latin typeface="Meiryo UI" panose="020B0604030504040204" pitchFamily="50" charset="-128"/>
                <a:ea typeface="Meiryo UI" panose="020B0604030504040204" pitchFamily="50" charset="-128"/>
              </a:rPr>
              <a:t>年・・・函館港イルミナシオン映画祭シナリオ大賞にて「アイヌ神謡集」の著者である知里幸恵の人生を描いた長編シナリオで林海象賞を受賞。</a:t>
            </a:r>
          </a:p>
          <a:p>
            <a:r>
              <a:rPr kumimoji="1" lang="ja-JP" altLang="en-US" sz="800" dirty="0">
                <a:solidFill>
                  <a:schemeClr val="bg1"/>
                </a:solidFill>
                <a:latin typeface="Meiryo UI" panose="020B0604030504040204" pitchFamily="50" charset="-128"/>
                <a:ea typeface="Meiryo UI" panose="020B0604030504040204" pitchFamily="50" charset="-128"/>
              </a:rPr>
              <a:t>●</a:t>
            </a:r>
            <a:r>
              <a:rPr kumimoji="1" lang="en-US" altLang="ja-JP" sz="800" dirty="0">
                <a:solidFill>
                  <a:schemeClr val="bg1"/>
                </a:solidFill>
                <a:latin typeface="Meiryo UI" panose="020B0604030504040204" pitchFamily="50" charset="-128"/>
                <a:ea typeface="Meiryo UI" panose="020B0604030504040204" pitchFamily="50" charset="-128"/>
              </a:rPr>
              <a:t>2014</a:t>
            </a:r>
            <a:r>
              <a:rPr kumimoji="1" lang="ja-JP" altLang="en-US" sz="800" dirty="0">
                <a:solidFill>
                  <a:schemeClr val="bg1"/>
                </a:solidFill>
                <a:latin typeface="Meiryo UI" panose="020B0604030504040204" pitchFamily="50" charset="-128"/>
                <a:ea typeface="Meiryo UI" panose="020B0604030504040204" pitchFamily="50" charset="-128"/>
              </a:rPr>
              <a:t>年・・・短編アニメーション映画「七五郎沢の狐」を発表し、国内外の約</a:t>
            </a:r>
            <a:r>
              <a:rPr kumimoji="1" lang="en-US" altLang="ja-JP" sz="800" dirty="0">
                <a:solidFill>
                  <a:schemeClr val="bg1"/>
                </a:solidFill>
                <a:latin typeface="Meiryo UI" panose="020B0604030504040204" pitchFamily="50" charset="-128"/>
                <a:ea typeface="Meiryo UI" panose="020B0604030504040204" pitchFamily="50" charset="-128"/>
              </a:rPr>
              <a:t>40</a:t>
            </a:r>
            <a:r>
              <a:rPr kumimoji="1" lang="ja-JP" altLang="en-US" sz="800" dirty="0">
                <a:solidFill>
                  <a:schemeClr val="bg1"/>
                </a:solidFill>
                <a:latin typeface="Meiryo UI" panose="020B0604030504040204" pitchFamily="50" charset="-128"/>
                <a:ea typeface="Meiryo UI" panose="020B0604030504040204" pitchFamily="50" charset="-128"/>
              </a:rPr>
              <a:t>の映画祭でノミネート、そして公式上映され、アルバニア国際環境映画祭 短編部門最優秀賞のほか</a:t>
            </a:r>
            <a:r>
              <a:rPr kumimoji="1" lang="en-US" altLang="ja-JP" sz="800" dirty="0">
                <a:solidFill>
                  <a:schemeClr val="bg1"/>
                </a:solidFill>
                <a:latin typeface="Meiryo UI" panose="020B0604030504040204" pitchFamily="50" charset="-128"/>
                <a:ea typeface="Meiryo UI" panose="020B0604030504040204" pitchFamily="50" charset="-128"/>
              </a:rPr>
              <a:t>3</a:t>
            </a:r>
            <a:r>
              <a:rPr kumimoji="1" lang="ja-JP" altLang="en-US" sz="800" dirty="0" err="1">
                <a:solidFill>
                  <a:schemeClr val="bg1"/>
                </a:solidFill>
                <a:latin typeface="Meiryo UI" panose="020B0604030504040204" pitchFamily="50" charset="-128"/>
                <a:ea typeface="Meiryo UI" panose="020B0604030504040204" pitchFamily="50" charset="-128"/>
              </a:rPr>
              <a:t>つの</a:t>
            </a:r>
            <a:r>
              <a:rPr kumimoji="1" lang="ja-JP" altLang="en-US" sz="800" dirty="0">
                <a:solidFill>
                  <a:schemeClr val="bg1"/>
                </a:solidFill>
                <a:latin typeface="Meiryo UI" panose="020B0604030504040204" pitchFamily="50" charset="-128"/>
                <a:ea typeface="Meiryo UI" panose="020B0604030504040204" pitchFamily="50" charset="-128"/>
              </a:rPr>
              <a:t>賞を受賞。</a:t>
            </a:r>
          </a:p>
          <a:p>
            <a:r>
              <a:rPr kumimoji="1" lang="ja-JP" altLang="en-US" sz="800" dirty="0">
                <a:solidFill>
                  <a:schemeClr val="bg1"/>
                </a:solidFill>
                <a:latin typeface="Meiryo UI" panose="020B0604030504040204" pitchFamily="50" charset="-128"/>
                <a:ea typeface="Meiryo UI" panose="020B0604030504040204" pitchFamily="50" charset="-128"/>
              </a:rPr>
              <a:t>●</a:t>
            </a:r>
            <a:r>
              <a:rPr kumimoji="1" lang="en-US" altLang="ja-JP" sz="800" dirty="0">
                <a:solidFill>
                  <a:schemeClr val="bg1"/>
                </a:solidFill>
                <a:latin typeface="Meiryo UI" panose="020B0604030504040204" pitchFamily="50" charset="-128"/>
                <a:ea typeface="Meiryo UI" panose="020B0604030504040204" pitchFamily="50" charset="-128"/>
              </a:rPr>
              <a:t>2014</a:t>
            </a:r>
            <a:r>
              <a:rPr kumimoji="1" lang="ja-JP" altLang="en-US" sz="800" dirty="0">
                <a:solidFill>
                  <a:schemeClr val="bg1"/>
                </a:solidFill>
                <a:latin typeface="Meiryo UI" panose="020B0604030504040204" pitchFamily="50" charset="-128"/>
                <a:ea typeface="Meiryo UI" panose="020B0604030504040204" pitchFamily="50" charset="-128"/>
              </a:rPr>
              <a:t>年～</a:t>
            </a:r>
            <a:r>
              <a:rPr kumimoji="1" lang="en-US" altLang="ja-JP" sz="800" dirty="0">
                <a:solidFill>
                  <a:schemeClr val="bg1"/>
                </a:solidFill>
                <a:latin typeface="Meiryo UI" panose="020B0604030504040204" pitchFamily="50" charset="-128"/>
                <a:ea typeface="Meiryo UI" panose="020B0604030504040204" pitchFamily="50" charset="-128"/>
              </a:rPr>
              <a:t>2017</a:t>
            </a:r>
            <a:r>
              <a:rPr kumimoji="1" lang="ja-JP" altLang="en-US" sz="800" dirty="0">
                <a:solidFill>
                  <a:schemeClr val="bg1"/>
                </a:solidFill>
                <a:latin typeface="Meiryo UI" panose="020B0604030504040204" pitchFamily="50" charset="-128"/>
                <a:ea typeface="Meiryo UI" panose="020B0604030504040204" pitchFamily="50" charset="-128"/>
              </a:rPr>
              <a:t>年</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ja-JP" altLang="en-US" sz="800" dirty="0">
                <a:solidFill>
                  <a:schemeClr val="bg1"/>
                </a:solidFill>
                <a:latin typeface="Meiryo UI" panose="020B0604030504040204" pitchFamily="50" charset="-128"/>
                <a:ea typeface="Meiryo UI" panose="020B0604030504040204" pitchFamily="50" charset="-128"/>
              </a:rPr>
              <a:t>「日本の昔ばなし」シリーズの脚本を担当。</a:t>
            </a:r>
          </a:p>
        </p:txBody>
      </p:sp>
      <p:sp>
        <p:nvSpPr>
          <p:cNvPr id="12" name="正方形/長方形 11">
            <a:extLst>
              <a:ext uri="{FF2B5EF4-FFF2-40B4-BE49-F238E27FC236}">
                <a16:creationId xmlns:a16="http://schemas.microsoft.com/office/drawing/2014/main" id="{95DE9E43-22B5-4DFA-BB44-17749C2EACF3}"/>
              </a:ext>
            </a:extLst>
          </p:cNvPr>
          <p:cNvSpPr/>
          <p:nvPr/>
        </p:nvSpPr>
        <p:spPr>
          <a:xfrm>
            <a:off x="6658013" y="3950452"/>
            <a:ext cx="2391121" cy="584775"/>
          </a:xfrm>
          <a:prstGeom prst="rect">
            <a:avLst/>
          </a:prstGeom>
        </p:spPr>
        <p:txBody>
          <a:bodyPr wrap="square">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すぎはら ちゅん </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CG</a:t>
            </a:r>
            <a:r>
              <a:rPr kumimoji="1" lang="ja-JP" altLang="en-US" sz="1000" b="1" dirty="0">
                <a:solidFill>
                  <a:schemeClr val="bg1"/>
                </a:solidFill>
                <a:latin typeface="Meiryo UI" panose="020B0604030504040204" pitchFamily="50" charset="-128"/>
                <a:ea typeface="Meiryo UI" panose="020B0604030504040204" pitchFamily="50" charset="-128"/>
              </a:rPr>
              <a:t>アニメーター、脚本家、映像作家</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歌舞伎イヤホンガイド解説員）</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pic>
        <p:nvPicPr>
          <p:cNvPr id="13" name="図 12">
            <a:extLst>
              <a:ext uri="{FF2B5EF4-FFF2-40B4-BE49-F238E27FC236}">
                <a16:creationId xmlns:a16="http://schemas.microsoft.com/office/drawing/2014/main" id="{AF12313E-46FF-4EBC-B261-8E64D7501480}"/>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592213" y="1492144"/>
            <a:ext cx="2404952" cy="3235176"/>
          </a:xfrm>
          <a:prstGeom prst="rect">
            <a:avLst/>
          </a:prstGeom>
        </p:spPr>
      </p:pic>
      <p:sp>
        <p:nvSpPr>
          <p:cNvPr id="14" name="正方形/長方形 13">
            <a:extLst>
              <a:ext uri="{FF2B5EF4-FFF2-40B4-BE49-F238E27FC236}">
                <a16:creationId xmlns:a16="http://schemas.microsoft.com/office/drawing/2014/main" id="{6FC5B44A-4141-44C2-B962-4C29626DCB86}"/>
              </a:ext>
            </a:extLst>
          </p:cNvPr>
          <p:cNvSpPr/>
          <p:nvPr/>
        </p:nvSpPr>
        <p:spPr>
          <a:xfrm>
            <a:off x="6621180" y="2097472"/>
            <a:ext cx="2395227" cy="707886"/>
          </a:xfrm>
          <a:prstGeom prst="rect">
            <a:avLst/>
          </a:prstGeom>
        </p:spPr>
        <p:txBody>
          <a:bodyPr wrap="square">
            <a:spAutoFit/>
          </a:bodyPr>
          <a:lstStyle/>
          <a:p>
            <a:r>
              <a:rPr kumimoji="1" lang="en-US" altLang="ja-JP" sz="800" b="1" dirty="0">
                <a:solidFill>
                  <a:schemeClr val="bg1"/>
                </a:solidFill>
                <a:latin typeface="Meiryo UI" panose="020B0604030504040204" pitchFamily="50" charset="-128"/>
                <a:ea typeface="Meiryo UI" panose="020B0604030504040204" pitchFamily="50" charset="-128"/>
              </a:rPr>
              <a:t>【Profile】</a:t>
            </a:r>
          </a:p>
          <a:p>
            <a:r>
              <a:rPr kumimoji="1" lang="ja-JP" altLang="en-US" sz="800" dirty="0">
                <a:solidFill>
                  <a:schemeClr val="bg1"/>
                </a:solidFill>
                <a:latin typeface="Meiryo UI" panose="020B0604030504040204" pitchFamily="50" charset="-128"/>
                <a:ea typeface="Meiryo UI" panose="020B0604030504040204" pitchFamily="50" charset="-128"/>
              </a:rPr>
              <a:t>日本映画監督協会会員。</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ja-JP" altLang="en-US" sz="800" dirty="0">
                <a:solidFill>
                  <a:schemeClr val="bg1"/>
                </a:solidFill>
                <a:latin typeface="Meiryo UI" panose="020B0604030504040204" pitchFamily="50" charset="-128"/>
                <a:ea typeface="Meiryo UI" panose="020B0604030504040204" pitchFamily="50" charset="-128"/>
              </a:rPr>
              <a:t>日本アニメーター・演出協会（</a:t>
            </a:r>
            <a:r>
              <a:rPr kumimoji="1" lang="en-US" altLang="ja-JP" sz="800" dirty="0" err="1">
                <a:solidFill>
                  <a:schemeClr val="bg1"/>
                </a:solidFill>
                <a:latin typeface="Meiryo UI" panose="020B0604030504040204" pitchFamily="50" charset="-128"/>
                <a:ea typeface="Meiryo UI" panose="020B0604030504040204" pitchFamily="50" charset="-128"/>
              </a:rPr>
              <a:t>JAniCA</a:t>
            </a:r>
            <a:r>
              <a:rPr kumimoji="1" lang="ja-JP" altLang="en-US" sz="800" dirty="0">
                <a:solidFill>
                  <a:schemeClr val="bg1"/>
                </a:solidFill>
                <a:latin typeface="Meiryo UI" panose="020B0604030504040204" pitchFamily="50" charset="-128"/>
                <a:ea typeface="Meiryo UI" panose="020B0604030504040204" pitchFamily="50" charset="-128"/>
              </a:rPr>
              <a:t>）会員。</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ja-JP" altLang="en-US" sz="800" dirty="0">
                <a:solidFill>
                  <a:schemeClr val="bg1"/>
                </a:solidFill>
                <a:latin typeface="Meiryo UI" panose="020B0604030504040204" pitchFamily="50" charset="-128"/>
                <a:ea typeface="Meiryo UI" panose="020B0604030504040204" pitchFamily="50" charset="-128"/>
              </a:rPr>
              <a:t>代表作に「タッチ」、「銀河鉄道の夜」</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en-US" altLang="ja-JP" sz="800" dirty="0">
                <a:solidFill>
                  <a:schemeClr val="bg1"/>
                </a:solidFill>
                <a:latin typeface="Meiryo UI" panose="020B0604030504040204" pitchFamily="50" charset="-128"/>
                <a:ea typeface="Meiryo UI" panose="020B0604030504040204" pitchFamily="50" charset="-128"/>
              </a:rPr>
              <a:t>『</a:t>
            </a:r>
            <a:r>
              <a:rPr kumimoji="1" lang="ja-JP" altLang="en-US" sz="800" dirty="0">
                <a:solidFill>
                  <a:schemeClr val="bg1"/>
                </a:solidFill>
                <a:latin typeface="Meiryo UI" panose="020B0604030504040204" pitchFamily="50" charset="-128"/>
                <a:ea typeface="Meiryo UI" panose="020B0604030504040204" pitchFamily="50" charset="-128"/>
              </a:rPr>
              <a:t>「あらしのよるに」など</a:t>
            </a:r>
          </a:p>
        </p:txBody>
      </p:sp>
      <p:sp>
        <p:nvSpPr>
          <p:cNvPr id="15" name="正方形/長方形 14">
            <a:extLst>
              <a:ext uri="{FF2B5EF4-FFF2-40B4-BE49-F238E27FC236}">
                <a16:creationId xmlns:a16="http://schemas.microsoft.com/office/drawing/2014/main" id="{A1A21959-C0DD-41F2-97CB-F38BA037EF9F}"/>
              </a:ext>
            </a:extLst>
          </p:cNvPr>
          <p:cNvSpPr/>
          <p:nvPr/>
        </p:nvSpPr>
        <p:spPr>
          <a:xfrm>
            <a:off x="6625286" y="1537471"/>
            <a:ext cx="2391121" cy="430887"/>
          </a:xfrm>
          <a:prstGeom prst="rect">
            <a:avLst/>
          </a:prstGeom>
        </p:spPr>
        <p:txBody>
          <a:bodyPr wrap="square">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杉井 ギサブロー </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（演出家、アニメ監督、日本画家）</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pic>
        <p:nvPicPr>
          <p:cNvPr id="16" name="図 15">
            <a:extLst>
              <a:ext uri="{FF2B5EF4-FFF2-40B4-BE49-F238E27FC236}">
                <a16:creationId xmlns:a16="http://schemas.microsoft.com/office/drawing/2014/main" id="{83D4E12E-F579-4EBC-AB04-DCA52EECA045}"/>
              </a:ext>
            </a:extLst>
          </p:cNvPr>
          <p:cNvPicPr/>
          <p:nvPr/>
        </p:nvPicPr>
        <p:blipFill rotWithShape="1">
          <a:blip r:embed="rId4"/>
          <a:srcRect l="26597" r="26115"/>
          <a:stretch/>
        </p:blipFill>
        <p:spPr>
          <a:xfrm>
            <a:off x="5309164" y="1494986"/>
            <a:ext cx="1210588" cy="1786948"/>
          </a:xfrm>
          <a:prstGeom prst="rect">
            <a:avLst/>
          </a:prstGeom>
        </p:spPr>
      </p:pic>
    </p:spTree>
    <p:extLst>
      <p:ext uri="{BB962C8B-B14F-4D97-AF65-F5344CB8AC3E}">
        <p14:creationId xmlns:p14="http://schemas.microsoft.com/office/powerpoint/2010/main" val="2901934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752B33-A995-4F61-8BDF-5743AA02AAD6}"/>
              </a:ext>
            </a:extLst>
          </p:cNvPr>
          <p:cNvSpPr>
            <a:spLocks noGrp="1"/>
          </p:cNvSpPr>
          <p:nvPr>
            <p:ph type="sldNum" sz="quarter" idx="12"/>
          </p:nvPr>
        </p:nvSpPr>
        <p:spPr/>
        <p:txBody>
          <a:bodyPr/>
          <a:lstStyle/>
          <a:p>
            <a:fld id="{7C9ADB74-11FB-46FA-A2BB-EABBF829AE4E}" type="slidenum">
              <a:rPr kumimoji="1" lang="ja-JP" altLang="en-US" smtClean="0"/>
              <a:pPr/>
              <a:t>4</a:t>
            </a:fld>
            <a:endParaRPr kumimoji="1" lang="ja-JP" altLang="en-US"/>
          </a:p>
        </p:txBody>
      </p:sp>
      <p:sp>
        <p:nvSpPr>
          <p:cNvPr id="3" name="テキスト ボックス 2">
            <a:extLst>
              <a:ext uri="{FF2B5EF4-FFF2-40B4-BE49-F238E27FC236}">
                <a16:creationId xmlns:a16="http://schemas.microsoft.com/office/drawing/2014/main" id="{67A6BBB2-3CEA-4850-ACE4-699C1A7FA21C}"/>
              </a:ext>
            </a:extLst>
          </p:cNvPr>
          <p:cNvSpPr txBox="1"/>
          <p:nvPr/>
        </p:nvSpPr>
        <p:spPr>
          <a:xfrm>
            <a:off x="3248370" y="335209"/>
            <a:ext cx="3416320" cy="369332"/>
          </a:xfrm>
          <a:prstGeom prst="rect">
            <a:avLst/>
          </a:prstGeom>
          <a:noFill/>
        </p:spPr>
        <p:txBody>
          <a:bodyPr wrap="none" rtlCol="0">
            <a:spAutoFit/>
          </a:bodyPr>
          <a:lstStyle/>
          <a:p>
            <a:r>
              <a:rPr kumimoji="1" lang="ja-JP" altLang="en-US" dirty="0"/>
              <a:t>キックオフミーティングの開催</a:t>
            </a:r>
          </a:p>
        </p:txBody>
      </p:sp>
      <p:sp>
        <p:nvSpPr>
          <p:cNvPr id="4" name="テキスト ボックス 3">
            <a:extLst>
              <a:ext uri="{FF2B5EF4-FFF2-40B4-BE49-F238E27FC236}">
                <a16:creationId xmlns:a16="http://schemas.microsoft.com/office/drawing/2014/main" id="{460CA248-3A2A-4988-912E-28ADF7CD9D08}"/>
              </a:ext>
            </a:extLst>
          </p:cNvPr>
          <p:cNvSpPr txBox="1"/>
          <p:nvPr/>
        </p:nvSpPr>
        <p:spPr>
          <a:xfrm>
            <a:off x="1321236" y="1259174"/>
            <a:ext cx="7263527" cy="1015663"/>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民話を語り継ぐ体制として立ち上げた実行委員会のメンバーによるミーティングを開催していただき、</a:t>
            </a:r>
            <a:endParaRPr kumimoji="1" lang="en-US" altLang="ja-JP" sz="1200" dirty="0">
              <a:latin typeface="游明朝 Demibold" panose="02020600000000000000" pitchFamily="18" charset="-128"/>
              <a:ea typeface="游明朝 Demibold" panose="02020600000000000000" pitchFamily="18" charset="-128"/>
            </a:endParaRPr>
          </a:p>
          <a:p>
            <a:r>
              <a:rPr kumimoji="1" lang="ja-JP" altLang="en-US" sz="1200" dirty="0">
                <a:latin typeface="游明朝 Demibold" panose="02020600000000000000" pitchFamily="18" charset="-128"/>
                <a:ea typeface="游明朝 Demibold" panose="02020600000000000000" pitchFamily="18" charset="-128"/>
              </a:rPr>
              <a:t>本プロジェクトを効果的に推進するための計画を立てて頂くようお願いします。</a:t>
            </a:r>
            <a:endParaRPr kumimoji="1" lang="en-US" altLang="ja-JP" sz="1200" dirty="0">
              <a:latin typeface="游明朝 Demibold" panose="02020600000000000000" pitchFamily="18" charset="-128"/>
              <a:ea typeface="游明朝 Demibold" panose="02020600000000000000" pitchFamily="18" charset="-128"/>
            </a:endParaRPr>
          </a:p>
          <a:p>
            <a:endParaRPr kumimoji="1" lang="en-US" altLang="ja-JP" sz="1200" dirty="0">
              <a:latin typeface="游明朝 Demibold" panose="02020600000000000000" pitchFamily="18" charset="-128"/>
              <a:ea typeface="游明朝 Demibold" panose="02020600000000000000" pitchFamily="18" charset="-128"/>
            </a:endParaRPr>
          </a:p>
          <a:p>
            <a:r>
              <a:rPr kumimoji="1" lang="ja-JP" altLang="en-US" sz="1200" dirty="0">
                <a:latin typeface="游明朝 Demibold" panose="02020600000000000000" pitchFamily="18" charset="-128"/>
                <a:ea typeface="游明朝 Demibold" panose="02020600000000000000" pitchFamily="18" charset="-128"/>
              </a:rPr>
              <a:t>アニメーションは素材が集まったところより、順次制作を開始します。</a:t>
            </a:r>
            <a:endParaRPr kumimoji="1" lang="en-US" altLang="ja-JP" sz="1200" dirty="0">
              <a:latin typeface="游明朝 Demibold" panose="02020600000000000000" pitchFamily="18" charset="-128"/>
              <a:ea typeface="游明朝 Demibold" panose="02020600000000000000" pitchFamily="18" charset="-128"/>
            </a:endParaRPr>
          </a:p>
          <a:p>
            <a:r>
              <a:rPr kumimoji="1" lang="en-US" altLang="ja-JP" sz="1200" dirty="0">
                <a:latin typeface="游明朝 Demibold" panose="02020600000000000000" pitchFamily="18" charset="-128"/>
                <a:ea typeface="游明朝 Demibold" panose="02020600000000000000" pitchFamily="18" charset="-128"/>
              </a:rPr>
              <a:t>※1</a:t>
            </a:r>
            <a:r>
              <a:rPr kumimoji="1" lang="ja-JP" altLang="en-US" sz="1200" dirty="0">
                <a:latin typeface="游明朝 Demibold" panose="02020600000000000000" pitchFamily="18" charset="-128"/>
                <a:ea typeface="游明朝 Demibold" panose="02020600000000000000" pitchFamily="18" charset="-128"/>
              </a:rPr>
              <a:t>月の完成を目指します。</a:t>
            </a:r>
          </a:p>
        </p:txBody>
      </p:sp>
      <p:cxnSp>
        <p:nvCxnSpPr>
          <p:cNvPr id="6" name="直線コネクタ 5">
            <a:extLst>
              <a:ext uri="{FF2B5EF4-FFF2-40B4-BE49-F238E27FC236}">
                <a16:creationId xmlns:a16="http://schemas.microsoft.com/office/drawing/2014/main" id="{A5BA1F01-AC73-4ECF-B592-1FC770DAF0B3}"/>
              </a:ext>
            </a:extLst>
          </p:cNvPr>
          <p:cNvCxnSpPr/>
          <p:nvPr/>
        </p:nvCxnSpPr>
        <p:spPr>
          <a:xfrm>
            <a:off x="434715" y="2563318"/>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72FD3F8-4927-4B3C-9E7F-7CDDF061DF42}"/>
              </a:ext>
            </a:extLst>
          </p:cNvPr>
          <p:cNvSpPr txBox="1"/>
          <p:nvPr/>
        </p:nvSpPr>
        <p:spPr>
          <a:xfrm>
            <a:off x="434715" y="2570334"/>
            <a:ext cx="2877711" cy="307777"/>
          </a:xfrm>
          <a:prstGeom prst="rect">
            <a:avLst/>
          </a:prstGeom>
          <a:noFill/>
        </p:spPr>
        <p:txBody>
          <a:bodyPr wrap="none" rtlCol="0">
            <a:spAutoFit/>
          </a:bodyPr>
          <a:lstStyle/>
          <a:p>
            <a:r>
              <a:rPr kumimoji="1" lang="ja-JP" altLang="en-US" sz="1400" dirty="0"/>
              <a:t>アニメーション完成後の実施事項</a:t>
            </a:r>
          </a:p>
        </p:txBody>
      </p:sp>
      <p:sp>
        <p:nvSpPr>
          <p:cNvPr id="8" name="テキスト ボックス 7">
            <a:extLst>
              <a:ext uri="{FF2B5EF4-FFF2-40B4-BE49-F238E27FC236}">
                <a16:creationId xmlns:a16="http://schemas.microsoft.com/office/drawing/2014/main" id="{2893636F-E179-40F0-A7C8-D56D519FAE94}"/>
              </a:ext>
            </a:extLst>
          </p:cNvPr>
          <p:cNvSpPr txBox="1"/>
          <p:nvPr/>
        </p:nvSpPr>
        <p:spPr>
          <a:xfrm>
            <a:off x="899409" y="3136614"/>
            <a:ext cx="7378943" cy="1615827"/>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①上映会</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アニメーションの上映会を実施してください。</a:t>
            </a:r>
            <a:endParaRPr kumimoji="1" lang="en-US" altLang="ja-JP" sz="1100" dirty="0">
              <a:latin typeface="游明朝 Demibold" panose="02020600000000000000" pitchFamily="18" charset="-128"/>
              <a:ea typeface="游明朝 Demibold" panose="02020600000000000000" pitchFamily="18" charset="-128"/>
            </a:endParaRPr>
          </a:p>
          <a:p>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②フィールドワーク（ワークショップ）</a:t>
            </a:r>
            <a:endParaRPr kumimoji="1" lang="en-US" altLang="ja-JP" sz="1100" dirty="0">
              <a:latin typeface="游明朝 Demibold" panose="02020600000000000000" pitchFamily="18" charset="-128"/>
              <a:ea typeface="游明朝 Demibold" panose="02020600000000000000" pitchFamily="18" charset="-128"/>
            </a:endParaRPr>
          </a:p>
          <a:p>
            <a:r>
              <a:rPr lang="ja-JP" altLang="en-US" sz="1100" dirty="0">
                <a:solidFill>
                  <a:srgbClr val="000000"/>
                </a:solidFill>
                <a:latin typeface="游明朝 Demibold" panose="02020600000000000000" pitchFamily="18" charset="-128"/>
                <a:ea typeface="游明朝 Demibold" panose="02020600000000000000" pitchFamily="18" charset="-128"/>
              </a:rPr>
              <a:t>民話に込められた「思い」「警鐘」「教訓」をより深い学びへと導くための体験学習の場を設けてください。</a:t>
            </a:r>
            <a:endParaRPr lang="en-US" altLang="ja-JP" sz="1100" dirty="0">
              <a:solidFill>
                <a:srgbClr val="000000"/>
              </a:solidFill>
              <a:latin typeface="游明朝 Demibold" panose="02020600000000000000" pitchFamily="18" charset="-128"/>
              <a:ea typeface="游明朝 Demibold" panose="02020600000000000000" pitchFamily="18" charset="-128"/>
            </a:endParaRPr>
          </a:p>
          <a:p>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③表敬訪問</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実行委員会より、①②修了後、海ノ民話のまちとして認定された市町村の首長に表敬訪問を行ってください。</a:t>
            </a:r>
            <a:endParaRPr kumimoji="1" lang="en-US" altLang="ja-JP" sz="1100" dirty="0">
              <a:latin typeface="游明朝 Demibold" panose="02020600000000000000" pitchFamily="18" charset="-128"/>
              <a:ea typeface="游明朝 Demibold" panose="02020600000000000000" pitchFamily="18" charset="-128"/>
            </a:endParaRPr>
          </a:p>
          <a:p>
            <a:endParaRPr kumimoji="1" lang="ja-JP" altLang="en-US" sz="1100" dirty="0">
              <a:latin typeface="游明朝 Demibold" panose="02020600000000000000" pitchFamily="18" charset="-128"/>
              <a:ea typeface="游明朝 Demibold" panose="02020600000000000000" pitchFamily="18" charset="-128"/>
            </a:endParaRPr>
          </a:p>
        </p:txBody>
      </p:sp>
      <p:sp>
        <p:nvSpPr>
          <p:cNvPr id="9" name="テキスト ボックス 8">
            <a:extLst>
              <a:ext uri="{FF2B5EF4-FFF2-40B4-BE49-F238E27FC236}">
                <a16:creationId xmlns:a16="http://schemas.microsoft.com/office/drawing/2014/main" id="{8548AA11-46F8-41B5-82FF-D9BA42999220}"/>
              </a:ext>
            </a:extLst>
          </p:cNvPr>
          <p:cNvSpPr txBox="1"/>
          <p:nvPr/>
        </p:nvSpPr>
        <p:spPr>
          <a:xfrm>
            <a:off x="474851" y="5444941"/>
            <a:ext cx="8648521" cy="276999"/>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これらの実施事項について、いつ・どこで・誰が・どのように実施をするか、詳細を詰めるミーティングをお願いします。</a:t>
            </a:r>
          </a:p>
        </p:txBody>
      </p:sp>
    </p:spTree>
    <p:extLst>
      <p:ext uri="{BB962C8B-B14F-4D97-AF65-F5344CB8AC3E}">
        <p14:creationId xmlns:p14="http://schemas.microsoft.com/office/powerpoint/2010/main" val="60947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5</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3591088" y="335209"/>
            <a:ext cx="2723824" cy="369332"/>
          </a:xfrm>
          <a:prstGeom prst="rect">
            <a:avLst/>
          </a:prstGeom>
          <a:noFill/>
        </p:spPr>
        <p:txBody>
          <a:bodyPr wrap="none" rtlCol="0">
            <a:spAutoFit/>
          </a:bodyPr>
          <a:lstStyle/>
          <a:p>
            <a:pPr algn="ctr"/>
            <a:r>
              <a:rPr kumimoji="1" lang="ja-JP" altLang="en-US" dirty="0"/>
              <a:t>キックオフミーティング</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284814" y="114838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284814" y="1155402"/>
            <a:ext cx="1980029" cy="307777"/>
          </a:xfrm>
          <a:prstGeom prst="rect">
            <a:avLst/>
          </a:prstGeom>
          <a:noFill/>
        </p:spPr>
        <p:txBody>
          <a:bodyPr wrap="none" rtlCol="0">
            <a:spAutoFit/>
          </a:bodyPr>
          <a:lstStyle/>
          <a:p>
            <a:r>
              <a:rPr kumimoji="1" lang="ja-JP" altLang="en-US" sz="1400" dirty="0"/>
              <a:t>想定プログラム（案）</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495665" y="1699485"/>
            <a:ext cx="3410335" cy="4433137"/>
          </a:xfrm>
          <a:prstGeom prst="rect">
            <a:avLst/>
          </a:prstGeom>
          <a:noFill/>
        </p:spPr>
        <p:txBody>
          <a:bodyPr wrap="square" rtlCol="0">
            <a:spAutoFit/>
          </a:bodyPr>
          <a:lstStyle/>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想定として</a:t>
            </a:r>
            <a:r>
              <a:rPr kumimoji="1" lang="en-US" altLang="ja-JP" sz="1050" dirty="0">
                <a:latin typeface="游明朝 Demibold" panose="02020600000000000000" pitchFamily="18" charset="-128"/>
                <a:ea typeface="游明朝 Demibold" panose="02020600000000000000" pitchFamily="18" charset="-128"/>
              </a:rPr>
              <a:t>40</a:t>
            </a:r>
            <a:r>
              <a:rPr kumimoji="1" lang="ja-JP" altLang="en-US" sz="1050" dirty="0">
                <a:latin typeface="游明朝 Demibold" panose="02020600000000000000" pitchFamily="18" charset="-128"/>
                <a:ea typeface="游明朝 Demibold" panose="02020600000000000000" pitchFamily="18" charset="-128"/>
              </a:rPr>
              <a:t>分程度のプログラム</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既に日本財団「海と日本プロジェクト」をご存知の方もいらっしゃるかと思いますが、各エリア様での実績なども含め、皆さまに「海と日本プロジェクト」のご説明をお願いいたます。</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アニメーション完成は</a:t>
            </a:r>
            <a:r>
              <a:rPr kumimoji="1" lang="en-US" altLang="ja-JP" sz="1050" dirty="0">
                <a:latin typeface="游明朝 Demibold" panose="02020600000000000000" pitchFamily="18" charset="-128"/>
                <a:ea typeface="游明朝 Demibold" panose="02020600000000000000" pitchFamily="18" charset="-128"/>
              </a:rPr>
              <a:t>2019</a:t>
            </a:r>
            <a:r>
              <a:rPr kumimoji="1" lang="ja-JP" altLang="en-US" sz="1050" dirty="0">
                <a:latin typeface="游明朝 Demibold" panose="02020600000000000000" pitchFamily="18" charset="-128"/>
                <a:ea typeface="游明朝 Demibold" panose="02020600000000000000" pitchFamily="18" charset="-128"/>
              </a:rPr>
              <a:t>年</a:t>
            </a:r>
            <a:r>
              <a:rPr kumimoji="1" lang="en-US" altLang="ja-JP" sz="1050" dirty="0">
                <a:latin typeface="游明朝 Demibold" panose="02020600000000000000" pitchFamily="18" charset="-128"/>
                <a:ea typeface="游明朝 Demibold" panose="02020600000000000000" pitchFamily="18" charset="-128"/>
              </a:rPr>
              <a:t>1</a:t>
            </a:r>
            <a:r>
              <a:rPr kumimoji="1" lang="ja-JP" altLang="en-US" sz="1050" dirty="0">
                <a:latin typeface="游明朝 Demibold" panose="02020600000000000000" pitchFamily="18" charset="-128"/>
                <a:ea typeface="游明朝 Demibold" panose="02020600000000000000" pitchFamily="18" charset="-128"/>
              </a:rPr>
              <a:t>月となりますので、上映会を単体で行う場合には</a:t>
            </a:r>
            <a:r>
              <a:rPr kumimoji="1" lang="en-US" altLang="ja-JP" sz="1050" dirty="0">
                <a:latin typeface="游明朝 Demibold" panose="02020600000000000000" pitchFamily="18" charset="-128"/>
                <a:ea typeface="游明朝 Demibold" panose="02020600000000000000" pitchFamily="18" charset="-128"/>
              </a:rPr>
              <a:t>1</a:t>
            </a:r>
            <a:r>
              <a:rPr kumimoji="1" lang="ja-JP" altLang="en-US" sz="1050" dirty="0">
                <a:latin typeface="游明朝 Demibold" panose="02020600000000000000" pitchFamily="18" charset="-128"/>
                <a:ea typeface="游明朝 Demibold" panose="02020600000000000000" pitchFamily="18" charset="-128"/>
              </a:rPr>
              <a:t>月以降でアレンジくださいませ。</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表敬訪問については、①上映会②フィールドワーク実施後でアレンジください。</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認定の事実とともに上映会、フィールドワークなどを実施した実績も併せてご案内ください。</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表敬訪問には、認定委員長の沼田氏も同行し、認定証を贈呈いたします。</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ミーティング会場内に海と日本プロジェクト横断幕の掲出をお願いします。</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表敬訪問の日時は沼田氏のスケジュール含め各エリア様、個別にご相談させていただきます。</a:t>
            </a:r>
            <a:endParaRPr kumimoji="1" lang="en-US" altLang="ja-JP" sz="1050" dirty="0">
              <a:latin typeface="游明朝 Demibold" panose="02020600000000000000" pitchFamily="18" charset="-128"/>
              <a:ea typeface="游明朝 Demibold" panose="02020600000000000000" pitchFamily="18" charset="-128"/>
            </a:endParaRPr>
          </a:p>
        </p:txBody>
      </p:sp>
      <p:sp>
        <p:nvSpPr>
          <p:cNvPr id="26" name="正方形/長方形 25">
            <a:extLst>
              <a:ext uri="{FF2B5EF4-FFF2-40B4-BE49-F238E27FC236}">
                <a16:creationId xmlns:a16="http://schemas.microsoft.com/office/drawing/2014/main" id="{4D755E06-EC5B-400E-8D7E-B90824DDB56C}"/>
              </a:ext>
            </a:extLst>
          </p:cNvPr>
          <p:cNvSpPr/>
          <p:nvPr/>
        </p:nvSpPr>
        <p:spPr>
          <a:xfrm>
            <a:off x="293693" y="1567893"/>
            <a:ext cx="667051"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p>
        </p:txBody>
      </p:sp>
      <p:sp>
        <p:nvSpPr>
          <p:cNvPr id="27" name="正方形/長方形 26">
            <a:extLst>
              <a:ext uri="{FF2B5EF4-FFF2-40B4-BE49-F238E27FC236}">
                <a16:creationId xmlns:a16="http://schemas.microsoft.com/office/drawing/2014/main" id="{4511536A-F1D9-4CFF-9978-8CAA2A092966}"/>
              </a:ext>
            </a:extLst>
          </p:cNvPr>
          <p:cNvSpPr/>
          <p:nvPr/>
        </p:nvSpPr>
        <p:spPr>
          <a:xfrm>
            <a:off x="1027278" y="1567893"/>
            <a:ext cx="647998"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LAP</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a:extLst>
              <a:ext uri="{FF2B5EF4-FFF2-40B4-BE49-F238E27FC236}">
                <a16:creationId xmlns:a16="http://schemas.microsoft.com/office/drawing/2014/main" id="{659F477D-B7E8-4A8B-8745-C3F66E7918EF}"/>
              </a:ext>
            </a:extLst>
          </p:cNvPr>
          <p:cNvSpPr/>
          <p:nvPr/>
        </p:nvSpPr>
        <p:spPr>
          <a:xfrm>
            <a:off x="1741810" y="1567894"/>
            <a:ext cx="2769602" cy="261256"/>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内容</a:t>
            </a:r>
          </a:p>
        </p:txBody>
      </p:sp>
      <p:sp>
        <p:nvSpPr>
          <p:cNvPr id="29" name="正方形/長方形 28">
            <a:extLst>
              <a:ext uri="{FF2B5EF4-FFF2-40B4-BE49-F238E27FC236}">
                <a16:creationId xmlns:a16="http://schemas.microsoft.com/office/drawing/2014/main" id="{B89B7B96-8C23-413D-B26D-B276645D45D5}"/>
              </a:ext>
            </a:extLst>
          </p:cNvPr>
          <p:cNvSpPr/>
          <p:nvPr/>
        </p:nvSpPr>
        <p:spPr>
          <a:xfrm>
            <a:off x="4577946" y="1567893"/>
            <a:ext cx="1871399"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備考</a:t>
            </a:r>
          </a:p>
        </p:txBody>
      </p:sp>
      <p:sp>
        <p:nvSpPr>
          <p:cNvPr id="19" name="正方形/長方形 18">
            <a:extLst>
              <a:ext uri="{FF2B5EF4-FFF2-40B4-BE49-F238E27FC236}">
                <a16:creationId xmlns:a16="http://schemas.microsoft.com/office/drawing/2014/main" id="{D49FB9FE-29A8-4892-B7B9-75718CCA9789}"/>
              </a:ext>
            </a:extLst>
          </p:cNvPr>
          <p:cNvSpPr/>
          <p:nvPr/>
        </p:nvSpPr>
        <p:spPr>
          <a:xfrm>
            <a:off x="284814" y="1870621"/>
            <a:ext cx="66705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00:00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73F040C-8D04-4593-BECE-A3392F00A6EB}"/>
              </a:ext>
            </a:extLst>
          </p:cNvPr>
          <p:cNvSpPr/>
          <p:nvPr/>
        </p:nvSpPr>
        <p:spPr>
          <a:xfrm>
            <a:off x="1026689" y="1870621"/>
            <a:ext cx="647998"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’00’’</a:t>
            </a:r>
          </a:p>
        </p:txBody>
      </p:sp>
      <p:sp>
        <p:nvSpPr>
          <p:cNvPr id="32" name="正方形/長方形 31">
            <a:extLst>
              <a:ext uri="{FF2B5EF4-FFF2-40B4-BE49-F238E27FC236}">
                <a16:creationId xmlns:a16="http://schemas.microsoft.com/office/drawing/2014/main" id="{6A4FB9A9-7DD7-4E6A-8A7F-4B9010B57031}"/>
              </a:ext>
            </a:extLst>
          </p:cNvPr>
          <p:cNvSpPr/>
          <p:nvPr/>
        </p:nvSpPr>
        <p:spPr>
          <a:xfrm>
            <a:off x="1741810" y="1870621"/>
            <a:ext cx="2769602"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●はじめに</a:t>
            </a:r>
          </a:p>
          <a:p>
            <a:r>
              <a:rPr kumimoji="1" lang="ja-JP" altLang="en-US" sz="1100" dirty="0">
                <a:solidFill>
                  <a:schemeClr val="tx1"/>
                </a:solidFill>
                <a:latin typeface="Meiryo UI" panose="020B0604030504040204" pitchFamily="50" charset="-128"/>
                <a:ea typeface="Meiryo UI" panose="020B0604030504040204" pitchFamily="50" charset="-128"/>
              </a:rPr>
              <a:t>　・エリア事務局担当（代表）より挨拶</a:t>
            </a:r>
          </a:p>
          <a:p>
            <a:r>
              <a:rPr kumimoji="1" lang="ja-JP" altLang="en-US" sz="1100" dirty="0">
                <a:solidFill>
                  <a:schemeClr val="tx1"/>
                </a:solidFill>
                <a:latin typeface="Meiryo UI" panose="020B0604030504040204" pitchFamily="50" charset="-128"/>
                <a:ea typeface="Meiryo UI" panose="020B0604030504040204" pitchFamily="50" charset="-128"/>
              </a:rPr>
              <a:t>　・委員会メンバー紹介</a:t>
            </a:r>
          </a:p>
        </p:txBody>
      </p:sp>
      <p:sp>
        <p:nvSpPr>
          <p:cNvPr id="33" name="正方形/長方形 32">
            <a:extLst>
              <a:ext uri="{FF2B5EF4-FFF2-40B4-BE49-F238E27FC236}">
                <a16:creationId xmlns:a16="http://schemas.microsoft.com/office/drawing/2014/main" id="{C9B9EC56-029E-485D-8C6F-13C6BAE6E70C}"/>
              </a:ext>
            </a:extLst>
          </p:cNvPr>
          <p:cNvSpPr/>
          <p:nvPr/>
        </p:nvSpPr>
        <p:spPr>
          <a:xfrm>
            <a:off x="4586235" y="1870621"/>
            <a:ext cx="1863110"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日本財団「海と日本プロジェクト」についてお話いただき、</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その後、メンバー紹介を行ってください。</a:t>
            </a:r>
          </a:p>
        </p:txBody>
      </p:sp>
      <p:sp>
        <p:nvSpPr>
          <p:cNvPr id="34" name="正方形/長方形 33">
            <a:extLst>
              <a:ext uri="{FF2B5EF4-FFF2-40B4-BE49-F238E27FC236}">
                <a16:creationId xmlns:a16="http://schemas.microsoft.com/office/drawing/2014/main" id="{EE770683-CCAA-48A1-9954-D620854EB7DB}"/>
              </a:ext>
            </a:extLst>
          </p:cNvPr>
          <p:cNvSpPr/>
          <p:nvPr/>
        </p:nvSpPr>
        <p:spPr>
          <a:xfrm>
            <a:off x="277413" y="2617824"/>
            <a:ext cx="667051"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03:00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D3F810E4-AFC0-4586-A93A-E6BD0D61A3EB}"/>
              </a:ext>
            </a:extLst>
          </p:cNvPr>
          <p:cNvSpPr/>
          <p:nvPr/>
        </p:nvSpPr>
        <p:spPr>
          <a:xfrm>
            <a:off x="1019288" y="2617824"/>
            <a:ext cx="647998"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5’00’’</a:t>
            </a:r>
          </a:p>
        </p:txBody>
      </p:sp>
      <p:sp>
        <p:nvSpPr>
          <p:cNvPr id="36" name="正方形/長方形 35">
            <a:extLst>
              <a:ext uri="{FF2B5EF4-FFF2-40B4-BE49-F238E27FC236}">
                <a16:creationId xmlns:a16="http://schemas.microsoft.com/office/drawing/2014/main" id="{72305A57-C16F-4C66-A51F-A1659C569DBC}"/>
              </a:ext>
            </a:extLst>
          </p:cNvPr>
          <p:cNvSpPr/>
          <p:nvPr/>
        </p:nvSpPr>
        <p:spPr>
          <a:xfrm>
            <a:off x="1734409" y="2617824"/>
            <a:ext cx="2769602"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●民話の選定について</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・海ノ民話のまちプロジェクト認定委員会の</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紹介</a:t>
            </a:r>
          </a:p>
          <a:p>
            <a:r>
              <a:rPr kumimoji="1" lang="ja-JP" altLang="en-US" sz="1100" dirty="0">
                <a:solidFill>
                  <a:schemeClr val="tx1"/>
                </a:solidFill>
                <a:latin typeface="Meiryo UI" panose="020B0604030504040204" pitchFamily="50" charset="-128"/>
                <a:ea typeface="Meiryo UI" panose="020B0604030504040204" pitchFamily="50" charset="-128"/>
              </a:rPr>
              <a:t>　・選定された民話の基本シナリオ説明</a:t>
            </a:r>
          </a:p>
        </p:txBody>
      </p:sp>
      <p:sp>
        <p:nvSpPr>
          <p:cNvPr id="37" name="正方形/長方形 36">
            <a:extLst>
              <a:ext uri="{FF2B5EF4-FFF2-40B4-BE49-F238E27FC236}">
                <a16:creationId xmlns:a16="http://schemas.microsoft.com/office/drawing/2014/main" id="{FD972123-D1DD-4D95-9D8A-822FBAC217EF}"/>
              </a:ext>
            </a:extLst>
          </p:cNvPr>
          <p:cNvSpPr/>
          <p:nvPr/>
        </p:nvSpPr>
        <p:spPr>
          <a:xfrm>
            <a:off x="4578834" y="2617824"/>
            <a:ext cx="1863110"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認定委員の紹介、そして</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選定時に提出いただいた</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基本シナリオを皆さまに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ご案内ください。</a:t>
            </a:r>
          </a:p>
        </p:txBody>
      </p:sp>
      <p:sp>
        <p:nvSpPr>
          <p:cNvPr id="45" name="正方形/長方形 44">
            <a:extLst>
              <a:ext uri="{FF2B5EF4-FFF2-40B4-BE49-F238E27FC236}">
                <a16:creationId xmlns:a16="http://schemas.microsoft.com/office/drawing/2014/main" id="{9857378F-A70C-46B5-A488-881357391B24}"/>
              </a:ext>
            </a:extLst>
          </p:cNvPr>
          <p:cNvSpPr/>
          <p:nvPr/>
        </p:nvSpPr>
        <p:spPr>
          <a:xfrm>
            <a:off x="277413" y="3495275"/>
            <a:ext cx="667051"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08:00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1C3FCF99-0764-40D9-A752-65D9FD983F5C}"/>
              </a:ext>
            </a:extLst>
          </p:cNvPr>
          <p:cNvSpPr/>
          <p:nvPr/>
        </p:nvSpPr>
        <p:spPr>
          <a:xfrm>
            <a:off x="1019288" y="3495275"/>
            <a:ext cx="647998"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20’00’’</a:t>
            </a:r>
          </a:p>
          <a:p>
            <a:pPr algn="ct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30’00’’</a:t>
            </a:r>
          </a:p>
        </p:txBody>
      </p:sp>
      <p:sp>
        <p:nvSpPr>
          <p:cNvPr id="47" name="正方形/長方形 46">
            <a:extLst>
              <a:ext uri="{FF2B5EF4-FFF2-40B4-BE49-F238E27FC236}">
                <a16:creationId xmlns:a16="http://schemas.microsoft.com/office/drawing/2014/main" id="{74F8954A-0EE9-41D5-A30E-1C859C027BFF}"/>
              </a:ext>
            </a:extLst>
          </p:cNvPr>
          <p:cNvSpPr/>
          <p:nvPr/>
        </p:nvSpPr>
        <p:spPr>
          <a:xfrm>
            <a:off x="1734409" y="3495275"/>
            <a:ext cx="2769602"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●今後のスケジュールについて</a:t>
            </a:r>
          </a:p>
          <a:p>
            <a:r>
              <a:rPr kumimoji="1" lang="ja-JP" altLang="en-US" sz="1100" dirty="0">
                <a:solidFill>
                  <a:schemeClr val="tx1"/>
                </a:solidFill>
                <a:latin typeface="Meiryo UI" panose="020B0604030504040204" pitchFamily="50" charset="-128"/>
                <a:ea typeface="Meiryo UI" panose="020B0604030504040204" pitchFamily="50" charset="-128"/>
              </a:rPr>
              <a:t>　・実施アクションのご案内</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・アニメーション完成時期の案内</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・各アクション（上映会、フィールドワーク、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表敬訪問）の実施時期を打ち合わせ</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p>
        </p:txBody>
      </p:sp>
      <p:sp>
        <p:nvSpPr>
          <p:cNvPr id="48" name="正方形/長方形 47">
            <a:extLst>
              <a:ext uri="{FF2B5EF4-FFF2-40B4-BE49-F238E27FC236}">
                <a16:creationId xmlns:a16="http://schemas.microsoft.com/office/drawing/2014/main" id="{9620A867-EA06-4B15-BD3A-795A50D2AED4}"/>
              </a:ext>
            </a:extLst>
          </p:cNvPr>
          <p:cNvSpPr/>
          <p:nvPr/>
        </p:nvSpPr>
        <p:spPr>
          <a:xfrm>
            <a:off x="4578834" y="3495275"/>
            <a:ext cx="1863110"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今後のスケジュールの案内と</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ともに、上映会、フィールドワークの実施詳細を議論ください。</a:t>
            </a:r>
          </a:p>
        </p:txBody>
      </p:sp>
      <p:sp>
        <p:nvSpPr>
          <p:cNvPr id="53" name="正方形/長方形 52">
            <a:extLst>
              <a:ext uri="{FF2B5EF4-FFF2-40B4-BE49-F238E27FC236}">
                <a16:creationId xmlns:a16="http://schemas.microsoft.com/office/drawing/2014/main" id="{9903EA6B-622D-4DA2-B498-12D4690C42F0}"/>
              </a:ext>
            </a:extLst>
          </p:cNvPr>
          <p:cNvSpPr/>
          <p:nvPr/>
        </p:nvSpPr>
        <p:spPr>
          <a:xfrm>
            <a:off x="277413" y="4980823"/>
            <a:ext cx="66705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err="1">
                <a:solidFill>
                  <a:schemeClr val="tx1"/>
                </a:solidFill>
                <a:latin typeface="Meiryo UI" panose="020B0604030504040204" pitchFamily="50" charset="-128"/>
                <a:ea typeface="Meiryo UI" panose="020B0604030504040204" pitchFamily="50" charset="-128"/>
              </a:rPr>
              <a:t>ー</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20583003-B87B-4A22-B06C-82BB875ADB4A}"/>
              </a:ext>
            </a:extLst>
          </p:cNvPr>
          <p:cNvSpPr/>
          <p:nvPr/>
        </p:nvSpPr>
        <p:spPr>
          <a:xfrm>
            <a:off x="1019288" y="4980823"/>
            <a:ext cx="647998"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ー</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a:extLst>
              <a:ext uri="{FF2B5EF4-FFF2-40B4-BE49-F238E27FC236}">
                <a16:creationId xmlns:a16="http://schemas.microsoft.com/office/drawing/2014/main" id="{E240366B-0CCC-423D-A533-B19669FDEEC3}"/>
              </a:ext>
            </a:extLst>
          </p:cNvPr>
          <p:cNvSpPr/>
          <p:nvPr/>
        </p:nvSpPr>
        <p:spPr>
          <a:xfrm>
            <a:off x="1734409" y="4980823"/>
            <a:ext cx="2769602"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●終了</a:t>
            </a:r>
            <a:r>
              <a:rPr kumimoji="1" lang="zh-TW" altLang="en-US" sz="1100" dirty="0">
                <a:solidFill>
                  <a:schemeClr val="tx1"/>
                </a:solidFill>
                <a:latin typeface="Meiryo UI" panose="020B0604030504040204" pitchFamily="50" charset="-128"/>
                <a:ea typeface="Meiryo UI" panose="020B0604030504040204" pitchFamily="50" charset="-128"/>
              </a:rPr>
              <a:t>～名刺交換等</a:t>
            </a:r>
          </a:p>
        </p:txBody>
      </p:sp>
      <p:sp>
        <p:nvSpPr>
          <p:cNvPr id="56" name="正方形/長方形 55">
            <a:extLst>
              <a:ext uri="{FF2B5EF4-FFF2-40B4-BE49-F238E27FC236}">
                <a16:creationId xmlns:a16="http://schemas.microsoft.com/office/drawing/2014/main" id="{9E67557B-1551-485C-870C-A782B6E76A06}"/>
              </a:ext>
            </a:extLst>
          </p:cNvPr>
          <p:cNvSpPr/>
          <p:nvPr/>
        </p:nvSpPr>
        <p:spPr>
          <a:xfrm>
            <a:off x="4578834" y="4980823"/>
            <a:ext cx="1863110"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必要に応じ、メンバーの皆さま同士の名刺交換などの場を設けてください。</a:t>
            </a:r>
          </a:p>
        </p:txBody>
      </p:sp>
    </p:spTree>
    <p:extLst>
      <p:ext uri="{BB962C8B-B14F-4D97-AF65-F5344CB8AC3E}">
        <p14:creationId xmlns:p14="http://schemas.microsoft.com/office/powerpoint/2010/main" val="1285063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6</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2725467" y="335209"/>
            <a:ext cx="4455066" cy="369332"/>
          </a:xfrm>
          <a:prstGeom prst="rect">
            <a:avLst/>
          </a:prstGeom>
          <a:noFill/>
        </p:spPr>
        <p:txBody>
          <a:bodyPr wrap="none" rtlCol="0">
            <a:spAutoFit/>
          </a:bodyPr>
          <a:lstStyle/>
          <a:p>
            <a:r>
              <a:rPr kumimoji="1" lang="ja-JP" altLang="en-US" dirty="0"/>
              <a:t>アニメーション上映会</a:t>
            </a:r>
            <a:r>
              <a:rPr kumimoji="1" lang="en-US" altLang="ja-JP" dirty="0"/>
              <a:t>+</a:t>
            </a:r>
            <a:r>
              <a:rPr kumimoji="1" lang="ja-JP" altLang="en-US" dirty="0"/>
              <a:t>フィールドワーク</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420201" y="1831393"/>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20201" y="1838409"/>
            <a:ext cx="543739" cy="307777"/>
          </a:xfrm>
          <a:prstGeom prst="rect">
            <a:avLst/>
          </a:prstGeom>
          <a:noFill/>
        </p:spPr>
        <p:txBody>
          <a:bodyPr wrap="none" rtlCol="0">
            <a:spAutoFit/>
          </a:bodyPr>
          <a:lstStyle/>
          <a:p>
            <a:r>
              <a:rPr kumimoji="1" lang="ja-JP" altLang="en-US" sz="1400" dirty="0"/>
              <a:t>募集</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09609" y="2239043"/>
            <a:ext cx="8971051" cy="1282274"/>
          </a:xfrm>
          <a:prstGeom prst="rect">
            <a:avLst/>
          </a:prstGeom>
          <a:noFill/>
        </p:spPr>
        <p:txBody>
          <a:bodyPr wrap="square" rtlCol="0">
            <a:spAutoFit/>
          </a:bodyPr>
          <a:lstStyle/>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・対象</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認定エリアのこども（小中学生）たち　保護者および一般の方</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・人数</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上映会場のキャパシティに応じて設定</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・募集方法</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エリア事務局の有するホームページを活用　募集チラシを配布　等、手法はお任せいたします。</a:t>
            </a:r>
            <a:br>
              <a:rPr kumimoji="1" lang="en-US" altLang="ja-JP" sz="1050" dirty="0">
                <a:latin typeface="游明朝 Demibold" panose="02020600000000000000" pitchFamily="18" charset="-128"/>
                <a:ea typeface="游明朝 Demibold" panose="02020600000000000000" pitchFamily="18" charset="-128"/>
              </a:rPr>
            </a:br>
            <a:r>
              <a:rPr kumimoji="1" lang="ja-JP" altLang="en-US" sz="1050" dirty="0">
                <a:latin typeface="游明朝 Demibold" panose="02020600000000000000" pitchFamily="18" charset="-128"/>
                <a:ea typeface="游明朝 Demibold" panose="02020600000000000000" pitchFamily="18" charset="-128"/>
              </a:rPr>
              <a:t>上映会とフィールドワークを同日開催する場合には、両方への参加か上映会のみの参加かを事前にヒヤリングする必要あり。</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（第一部：上映会　第二部：フィールドワーク　といったご案内で出欠確認をする）</a:t>
            </a:r>
          </a:p>
        </p:txBody>
      </p:sp>
      <p:cxnSp>
        <p:nvCxnSpPr>
          <p:cNvPr id="49" name="直線コネクタ 48">
            <a:extLst>
              <a:ext uri="{FF2B5EF4-FFF2-40B4-BE49-F238E27FC236}">
                <a16:creationId xmlns:a16="http://schemas.microsoft.com/office/drawing/2014/main" id="{5BDF2081-8257-4872-A901-09D2ECD08970}"/>
              </a:ext>
            </a:extLst>
          </p:cNvPr>
          <p:cNvCxnSpPr/>
          <p:nvPr/>
        </p:nvCxnSpPr>
        <p:spPr>
          <a:xfrm>
            <a:off x="420201" y="379081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3E6CC84C-FEF1-4343-A8C4-DB3C662BEFE9}"/>
              </a:ext>
            </a:extLst>
          </p:cNvPr>
          <p:cNvSpPr txBox="1"/>
          <p:nvPr/>
        </p:nvSpPr>
        <p:spPr>
          <a:xfrm>
            <a:off x="420201" y="3797832"/>
            <a:ext cx="1980029" cy="307777"/>
          </a:xfrm>
          <a:prstGeom prst="rect">
            <a:avLst/>
          </a:prstGeom>
          <a:noFill/>
        </p:spPr>
        <p:txBody>
          <a:bodyPr wrap="none" rtlCol="0">
            <a:spAutoFit/>
          </a:bodyPr>
          <a:lstStyle/>
          <a:p>
            <a:r>
              <a:rPr kumimoji="1" lang="ja-JP" altLang="en-US" sz="1400" dirty="0"/>
              <a:t>上映会プログラム設定</a:t>
            </a:r>
          </a:p>
        </p:txBody>
      </p:sp>
      <p:sp>
        <p:nvSpPr>
          <p:cNvPr id="51" name="テキスト ボックス 50">
            <a:extLst>
              <a:ext uri="{FF2B5EF4-FFF2-40B4-BE49-F238E27FC236}">
                <a16:creationId xmlns:a16="http://schemas.microsoft.com/office/drawing/2014/main" id="{7B16A45F-4A17-4231-9C68-AADFC7BC20BD}"/>
              </a:ext>
            </a:extLst>
          </p:cNvPr>
          <p:cNvSpPr txBox="1"/>
          <p:nvPr/>
        </p:nvSpPr>
        <p:spPr>
          <a:xfrm>
            <a:off x="609609" y="4158716"/>
            <a:ext cx="8971051" cy="2009396"/>
          </a:xfrm>
          <a:prstGeom prst="rect">
            <a:avLst/>
          </a:prstGeom>
          <a:noFill/>
        </p:spPr>
        <p:txBody>
          <a:bodyPr wrap="square" rtlCol="0">
            <a:spAutoFit/>
          </a:bodyPr>
          <a:lstStyle/>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アニメーションは</a:t>
            </a:r>
            <a:r>
              <a:rPr kumimoji="1" lang="en-US" altLang="ja-JP" sz="1050" dirty="0">
                <a:latin typeface="游明朝 Demibold" panose="02020600000000000000" pitchFamily="18" charset="-128"/>
                <a:ea typeface="游明朝 Demibold" panose="02020600000000000000" pitchFamily="18" charset="-128"/>
              </a:rPr>
              <a:t>3</a:t>
            </a: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5</a:t>
            </a:r>
            <a:r>
              <a:rPr kumimoji="1" lang="ja-JP" altLang="en-US" sz="1050" dirty="0">
                <a:latin typeface="游明朝 Demibold" panose="02020600000000000000" pitchFamily="18" charset="-128"/>
                <a:ea typeface="游明朝 Demibold" panose="02020600000000000000" pitchFamily="18" charset="-128"/>
              </a:rPr>
              <a:t>分程度のものを予定しております。</a:t>
            </a:r>
            <a:br>
              <a:rPr kumimoji="1" lang="en-US" altLang="ja-JP" sz="1050" dirty="0">
                <a:latin typeface="游明朝 Demibold" panose="02020600000000000000" pitchFamily="18" charset="-128"/>
                <a:ea typeface="游明朝 Demibold" panose="02020600000000000000" pitchFamily="18" charset="-128"/>
              </a:rPr>
            </a:br>
            <a:r>
              <a:rPr kumimoji="1" lang="ja-JP" altLang="en-US" sz="1050" dirty="0">
                <a:latin typeface="游明朝 Demibold" panose="02020600000000000000" pitchFamily="18" charset="-128"/>
                <a:ea typeface="游明朝 Demibold" panose="02020600000000000000" pitchFamily="18" charset="-128"/>
              </a:rPr>
              <a:t>上映会のみの実施では時間的に間が持たない可能性がありますので、抱き合わせの施策をご検討ください。</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例）</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有識者からのフォロー説明</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有識者とゲストによる民話にまつわるトークショー</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こどもたちを対象に感想文を書いてもらう</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アニメーションを通じて伝えたかったことをクイズ形式で質問（</a:t>
            </a:r>
            <a:r>
              <a:rPr kumimoji="1" lang="en-US" altLang="ja-JP" sz="1050" dirty="0">
                <a:latin typeface="游明朝 Demibold" panose="02020600000000000000" pitchFamily="18" charset="-128"/>
                <a:ea typeface="游明朝 Demibold" panose="02020600000000000000" pitchFamily="18" charset="-128"/>
              </a:rPr>
              <a:t>MC</a:t>
            </a:r>
            <a:r>
              <a:rPr kumimoji="1" lang="ja-JP" altLang="en-US" sz="1050" dirty="0">
                <a:latin typeface="游明朝 Demibold" panose="02020600000000000000" pitchFamily="18" charset="-128"/>
                <a:ea typeface="游明朝 Demibold" panose="02020600000000000000" pitchFamily="18" charset="-128"/>
              </a:rPr>
              <a:t>による進行）</a:t>
            </a:r>
            <a:r>
              <a:rPr kumimoji="1" lang="en-US" altLang="ja-JP" sz="1050" dirty="0">
                <a:latin typeface="游明朝 Demibold" panose="02020600000000000000" pitchFamily="18" charset="-128"/>
                <a:ea typeface="游明朝 Demibold" panose="02020600000000000000" pitchFamily="18" charset="-128"/>
              </a:rPr>
              <a:t>※</a:t>
            </a:r>
            <a:r>
              <a:rPr kumimoji="1" lang="ja-JP" altLang="en-US" sz="1050" dirty="0">
                <a:latin typeface="游明朝 Demibold" panose="02020600000000000000" pitchFamily="18" charset="-128"/>
                <a:ea typeface="游明朝 Demibold" panose="02020600000000000000" pitchFamily="18" charset="-128"/>
              </a:rPr>
              <a:t>正解者への記念グッズの用意等あるとよい</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冒頭に海と日本プロジェクトについての説明もお願いします。</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会場内には海と日本プロジェクトの横断幕の掲出をお願いします。</a:t>
            </a:r>
          </a:p>
        </p:txBody>
      </p:sp>
      <p:sp>
        <p:nvSpPr>
          <p:cNvPr id="52" name="テキスト ボックス 51">
            <a:extLst>
              <a:ext uri="{FF2B5EF4-FFF2-40B4-BE49-F238E27FC236}">
                <a16:creationId xmlns:a16="http://schemas.microsoft.com/office/drawing/2014/main" id="{269EF9AF-0046-489A-8762-43CA819E922D}"/>
              </a:ext>
            </a:extLst>
          </p:cNvPr>
          <p:cNvSpPr txBox="1"/>
          <p:nvPr/>
        </p:nvSpPr>
        <p:spPr>
          <a:xfrm>
            <a:off x="1827785" y="944997"/>
            <a:ext cx="6250429" cy="938719"/>
          </a:xfrm>
          <a:prstGeom prst="rect">
            <a:avLst/>
          </a:prstGeom>
          <a:noFill/>
          <a:ln>
            <a:solidFill>
              <a:srgbClr val="A5D4E2"/>
            </a:solidFill>
          </a:ln>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アニメーション上映会とフィールドワークは別々に設定してもよいですが、</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・アニメーションの尺が</a:t>
            </a:r>
            <a:r>
              <a:rPr kumimoji="1" lang="en-US" altLang="ja-JP" sz="1100" dirty="0">
                <a:latin typeface="游明朝 Demibold" panose="02020600000000000000" pitchFamily="18" charset="-128"/>
                <a:ea typeface="游明朝 Demibold" panose="02020600000000000000" pitchFamily="18" charset="-128"/>
              </a:rPr>
              <a:t>3</a:t>
            </a:r>
            <a:r>
              <a:rPr kumimoji="1" lang="ja-JP" altLang="en-US" sz="1100" dirty="0">
                <a:latin typeface="游明朝 Demibold" panose="02020600000000000000" pitchFamily="18" charset="-128"/>
                <a:ea typeface="游明朝 Demibold" panose="02020600000000000000" pitchFamily="18" charset="-128"/>
              </a:rPr>
              <a:t>～</a:t>
            </a:r>
            <a:r>
              <a:rPr kumimoji="1" lang="en-US" altLang="ja-JP" sz="1100" dirty="0">
                <a:latin typeface="游明朝 Demibold" panose="02020600000000000000" pitchFamily="18" charset="-128"/>
                <a:ea typeface="游明朝 Demibold" panose="02020600000000000000" pitchFamily="18" charset="-128"/>
              </a:rPr>
              <a:t>5</a:t>
            </a:r>
            <a:r>
              <a:rPr kumimoji="1" lang="ja-JP" altLang="en-US" sz="1100" dirty="0">
                <a:latin typeface="游明朝 Demibold" panose="02020600000000000000" pitchFamily="18" charset="-128"/>
                <a:ea typeface="游明朝 Demibold" panose="02020600000000000000" pitchFamily="18" charset="-128"/>
              </a:rPr>
              <a:t>分程度</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・別日に集客をするより</a:t>
            </a:r>
            <a:r>
              <a:rPr kumimoji="1" lang="en-US" altLang="ja-JP" sz="1100" dirty="0">
                <a:latin typeface="游明朝 Demibold" panose="02020600000000000000" pitchFamily="18" charset="-128"/>
                <a:ea typeface="游明朝 Demibold" panose="02020600000000000000" pitchFamily="18" charset="-128"/>
              </a:rPr>
              <a:t>1</a:t>
            </a:r>
            <a:r>
              <a:rPr kumimoji="1" lang="ja-JP" altLang="en-US" sz="1100" dirty="0">
                <a:latin typeface="游明朝 Demibold" panose="02020600000000000000" pitchFamily="18" charset="-128"/>
                <a:ea typeface="游明朝 Demibold" panose="02020600000000000000" pitchFamily="18" charset="-128"/>
              </a:rPr>
              <a:t>日で済ませた方が効率的</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・アニメーションを見た上で学びとなるフィールドワークがあった方がより効果的に訴求できる</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といった点から、同日に開催することを推奨いたします。</a:t>
            </a:r>
          </a:p>
        </p:txBody>
      </p:sp>
    </p:spTree>
    <p:extLst>
      <p:ext uri="{BB962C8B-B14F-4D97-AF65-F5344CB8AC3E}">
        <p14:creationId xmlns:p14="http://schemas.microsoft.com/office/powerpoint/2010/main" val="2221878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7</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2725467" y="335209"/>
            <a:ext cx="4455066" cy="369332"/>
          </a:xfrm>
          <a:prstGeom prst="rect">
            <a:avLst/>
          </a:prstGeom>
          <a:noFill/>
        </p:spPr>
        <p:txBody>
          <a:bodyPr wrap="none" rtlCol="0">
            <a:spAutoFit/>
          </a:bodyPr>
          <a:lstStyle/>
          <a:p>
            <a:r>
              <a:rPr kumimoji="1" lang="ja-JP" altLang="en-US" dirty="0"/>
              <a:t>アニメーション上映会</a:t>
            </a:r>
            <a:r>
              <a:rPr kumimoji="1" lang="en-US" altLang="ja-JP" dirty="0"/>
              <a:t>+</a:t>
            </a:r>
            <a:r>
              <a:rPr kumimoji="1" lang="ja-JP" altLang="en-US" dirty="0"/>
              <a:t>フィールドワーク</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420201" y="1229997"/>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20201" y="1237013"/>
            <a:ext cx="2339102" cy="307777"/>
          </a:xfrm>
          <a:prstGeom prst="rect">
            <a:avLst/>
          </a:prstGeom>
          <a:noFill/>
        </p:spPr>
        <p:txBody>
          <a:bodyPr wrap="none" rtlCol="0">
            <a:spAutoFit/>
          </a:bodyPr>
          <a:lstStyle/>
          <a:p>
            <a:r>
              <a:rPr kumimoji="1" lang="ja-JP" altLang="en-US" sz="1400" dirty="0"/>
              <a:t>事前事後アンケートの実施</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09609" y="1637647"/>
            <a:ext cx="8971051" cy="312778"/>
          </a:xfrm>
          <a:prstGeom prst="rect">
            <a:avLst/>
          </a:prstGeom>
          <a:noFill/>
        </p:spPr>
        <p:txBody>
          <a:bodyPr wrap="square" rtlCol="0">
            <a:spAutoFit/>
          </a:bodyPr>
          <a:lstStyle/>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事前事後アンケートの実施をお願いします。他事業と同様のルールで納品をお願いします。</a:t>
            </a:r>
          </a:p>
        </p:txBody>
      </p:sp>
      <p:sp>
        <p:nvSpPr>
          <p:cNvPr id="50" name="テキスト ボックス 49">
            <a:extLst>
              <a:ext uri="{FF2B5EF4-FFF2-40B4-BE49-F238E27FC236}">
                <a16:creationId xmlns:a16="http://schemas.microsoft.com/office/drawing/2014/main" id="{3E6CC84C-FEF1-4343-A8C4-DB3C662BEFE9}"/>
              </a:ext>
            </a:extLst>
          </p:cNvPr>
          <p:cNvSpPr txBox="1"/>
          <p:nvPr/>
        </p:nvSpPr>
        <p:spPr>
          <a:xfrm>
            <a:off x="420201" y="3137609"/>
            <a:ext cx="902811" cy="307777"/>
          </a:xfrm>
          <a:prstGeom prst="rect">
            <a:avLst/>
          </a:prstGeom>
          <a:noFill/>
        </p:spPr>
        <p:txBody>
          <a:bodyPr wrap="none" rtlCol="0">
            <a:spAutoFit/>
          </a:bodyPr>
          <a:lstStyle/>
          <a:p>
            <a:r>
              <a:rPr kumimoji="1" lang="ja-JP" altLang="en-US" sz="1400" dirty="0"/>
              <a:t>懸案事項</a:t>
            </a:r>
          </a:p>
        </p:txBody>
      </p:sp>
      <p:sp>
        <p:nvSpPr>
          <p:cNvPr id="51" name="テキスト ボックス 50">
            <a:extLst>
              <a:ext uri="{FF2B5EF4-FFF2-40B4-BE49-F238E27FC236}">
                <a16:creationId xmlns:a16="http://schemas.microsoft.com/office/drawing/2014/main" id="{7B16A45F-4A17-4231-9C68-AADFC7BC20BD}"/>
              </a:ext>
            </a:extLst>
          </p:cNvPr>
          <p:cNvSpPr txBox="1"/>
          <p:nvPr/>
        </p:nvSpPr>
        <p:spPr>
          <a:xfrm>
            <a:off x="609609" y="3445386"/>
            <a:ext cx="8971051" cy="2978892"/>
          </a:xfrm>
          <a:prstGeom prst="rect">
            <a:avLst/>
          </a:prstGeom>
          <a:noFill/>
        </p:spPr>
        <p:txBody>
          <a:bodyPr wrap="square" rtlCol="0">
            <a:spAutoFit/>
          </a:bodyPr>
          <a:lstStyle/>
          <a:p>
            <a:pPr marL="174625" indent="-174625">
              <a:lnSpc>
                <a:spcPct val="150000"/>
              </a:lnSpc>
            </a:pPr>
            <a:r>
              <a:rPr kumimoji="1" lang="ja-JP" altLang="en-US" sz="1050" u="sng" dirty="0">
                <a:latin typeface="游明朝 Demibold" panose="02020600000000000000" pitchFamily="18" charset="-128"/>
                <a:ea typeface="游明朝 Demibold" panose="02020600000000000000" pitchFamily="18" charset="-128"/>
              </a:rPr>
              <a:t>フィールドワークについて</a:t>
            </a:r>
            <a:endParaRPr kumimoji="1" lang="en-US" altLang="ja-JP" sz="1050" u="sng"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できれば、民話の舞台となった、もしくはそれに関連する「海」へ足を運び、そこで“学び”や“体験”があることが望ましいです。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＜海でのフィールドワークが可能な場合＞</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周遊するポイント選び（</a:t>
            </a:r>
            <a:r>
              <a:rPr kumimoji="1" lang="en-US" altLang="ja-JP" sz="1050" dirty="0">
                <a:latin typeface="游明朝 Demibold" panose="02020600000000000000" pitchFamily="18" charset="-128"/>
                <a:ea typeface="游明朝 Demibold" panose="02020600000000000000" pitchFamily="18" charset="-128"/>
              </a:rPr>
              <a:t>1</a:t>
            </a:r>
            <a:r>
              <a:rPr kumimoji="1" lang="ja-JP" altLang="en-US" sz="1050" dirty="0">
                <a:latin typeface="游明朝 Demibold" panose="02020600000000000000" pitchFamily="18" charset="-128"/>
                <a:ea typeface="游明朝 Demibold" panose="02020600000000000000" pitchFamily="18" charset="-128"/>
              </a:rPr>
              <a:t>か所なのか複数個所なのか）</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ポイントとなる場所で何を学んでもらうか（説明者と説明内容の精査）</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移動方法について（上映会終了後、フィールドワークに参加する方のみ移動開始、バス手配？）</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＜海でのフィールドワークが難しい場合＞</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実際に見られるスポットが存在しない、場所が危険で近づけない　等の理由がある場合には違う手法で“学び”の場を設定してください</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写真や資料を活用し、アニメーションで伝えたかった“学び”について有識者より説明</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参加するこどもたちを主体としたワークショップを実施（アニメーションから学んだ気づきをレポートにして発表　等）</a:t>
            </a:r>
          </a:p>
        </p:txBody>
      </p:sp>
      <p:cxnSp>
        <p:nvCxnSpPr>
          <p:cNvPr id="54" name="直線コネクタ 53">
            <a:extLst>
              <a:ext uri="{FF2B5EF4-FFF2-40B4-BE49-F238E27FC236}">
                <a16:creationId xmlns:a16="http://schemas.microsoft.com/office/drawing/2014/main" id="{5820DA0D-D76C-4519-AC6E-74C45CCD0D22}"/>
              </a:ext>
            </a:extLst>
          </p:cNvPr>
          <p:cNvCxnSpPr/>
          <p:nvPr/>
        </p:nvCxnSpPr>
        <p:spPr>
          <a:xfrm>
            <a:off x="203200" y="3061871"/>
            <a:ext cx="1872343" cy="0"/>
          </a:xfrm>
          <a:prstGeom prst="line">
            <a:avLst/>
          </a:prstGeom>
          <a:ln>
            <a:solidFill>
              <a:srgbClr val="A5D4E2"/>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CDFB9A8B-6288-4E19-982B-703DB2E885CB}"/>
              </a:ext>
            </a:extLst>
          </p:cNvPr>
          <p:cNvSpPr txBox="1"/>
          <p:nvPr/>
        </p:nvSpPr>
        <p:spPr>
          <a:xfrm>
            <a:off x="707886" y="6494588"/>
            <a:ext cx="6109365" cy="261610"/>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注意：上映会会場にてそのまま座学となる場合には、シアター形式ではない会場の手配が必用</a:t>
            </a:r>
          </a:p>
        </p:txBody>
      </p:sp>
      <p:cxnSp>
        <p:nvCxnSpPr>
          <p:cNvPr id="11" name="直線コネクタ 10">
            <a:extLst>
              <a:ext uri="{FF2B5EF4-FFF2-40B4-BE49-F238E27FC236}">
                <a16:creationId xmlns:a16="http://schemas.microsoft.com/office/drawing/2014/main" id="{A4F92F37-13DE-4B57-AEF4-D1A7937A16B4}"/>
              </a:ext>
            </a:extLst>
          </p:cNvPr>
          <p:cNvCxnSpPr/>
          <p:nvPr/>
        </p:nvCxnSpPr>
        <p:spPr>
          <a:xfrm>
            <a:off x="420201" y="2267393"/>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514894CC-D04B-4534-BC19-08F3D8374C1D}"/>
              </a:ext>
            </a:extLst>
          </p:cNvPr>
          <p:cNvSpPr txBox="1"/>
          <p:nvPr/>
        </p:nvSpPr>
        <p:spPr>
          <a:xfrm>
            <a:off x="420201" y="2267393"/>
            <a:ext cx="1800493" cy="307777"/>
          </a:xfrm>
          <a:prstGeom prst="rect">
            <a:avLst/>
          </a:prstGeom>
          <a:noFill/>
        </p:spPr>
        <p:txBody>
          <a:bodyPr wrap="none" rtlCol="0">
            <a:spAutoFit/>
          </a:bodyPr>
          <a:lstStyle/>
          <a:p>
            <a:r>
              <a:rPr kumimoji="1" lang="ja-JP" altLang="en-US" sz="1400" dirty="0"/>
              <a:t>取材～放送のお願い</a:t>
            </a:r>
          </a:p>
        </p:txBody>
      </p:sp>
      <p:sp>
        <p:nvSpPr>
          <p:cNvPr id="13" name="テキスト ボックス 12">
            <a:extLst>
              <a:ext uri="{FF2B5EF4-FFF2-40B4-BE49-F238E27FC236}">
                <a16:creationId xmlns:a16="http://schemas.microsoft.com/office/drawing/2014/main" id="{610C96DC-6CC1-47EA-A9F9-E090A80DCB3D}"/>
              </a:ext>
            </a:extLst>
          </p:cNvPr>
          <p:cNvSpPr txBox="1"/>
          <p:nvPr/>
        </p:nvSpPr>
        <p:spPr>
          <a:xfrm>
            <a:off x="609609" y="2612884"/>
            <a:ext cx="8971051" cy="312778"/>
          </a:xfrm>
          <a:prstGeom prst="rect">
            <a:avLst/>
          </a:prstGeom>
          <a:noFill/>
        </p:spPr>
        <p:txBody>
          <a:bodyPr wrap="square" rtlCol="0">
            <a:spAutoFit/>
          </a:bodyPr>
          <a:lstStyle/>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上映会、フィールドワークの様子を取材し、放送をしていただきますようお願いします。</a:t>
            </a:r>
          </a:p>
        </p:txBody>
      </p:sp>
    </p:spTree>
    <p:extLst>
      <p:ext uri="{BB962C8B-B14F-4D97-AF65-F5344CB8AC3E}">
        <p14:creationId xmlns:p14="http://schemas.microsoft.com/office/powerpoint/2010/main" val="99889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8</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4399002" y="335209"/>
            <a:ext cx="1107996" cy="369332"/>
          </a:xfrm>
          <a:prstGeom prst="rect">
            <a:avLst/>
          </a:prstGeom>
          <a:noFill/>
        </p:spPr>
        <p:txBody>
          <a:bodyPr wrap="none" rtlCol="0">
            <a:spAutoFit/>
          </a:bodyPr>
          <a:lstStyle/>
          <a:p>
            <a:r>
              <a:rPr kumimoji="1" lang="ja-JP" altLang="en-US" dirty="0"/>
              <a:t>表敬訪問</a:t>
            </a:r>
          </a:p>
        </p:txBody>
      </p:sp>
      <p:sp>
        <p:nvSpPr>
          <p:cNvPr id="4" name="正方形/長方形 3">
            <a:extLst>
              <a:ext uri="{FF2B5EF4-FFF2-40B4-BE49-F238E27FC236}">
                <a16:creationId xmlns:a16="http://schemas.microsoft.com/office/drawing/2014/main" id="{FF822EBE-1608-4933-B75D-15BAD1514599}"/>
              </a:ext>
            </a:extLst>
          </p:cNvPr>
          <p:cNvSpPr/>
          <p:nvPr/>
        </p:nvSpPr>
        <p:spPr>
          <a:xfrm>
            <a:off x="443594" y="1407645"/>
            <a:ext cx="667051"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p>
        </p:txBody>
      </p:sp>
      <p:sp>
        <p:nvSpPr>
          <p:cNvPr id="5" name="正方形/長方形 4">
            <a:extLst>
              <a:ext uri="{FF2B5EF4-FFF2-40B4-BE49-F238E27FC236}">
                <a16:creationId xmlns:a16="http://schemas.microsoft.com/office/drawing/2014/main" id="{2E7C910F-C45C-4CCB-8E88-6862104B2233}"/>
              </a:ext>
            </a:extLst>
          </p:cNvPr>
          <p:cNvSpPr/>
          <p:nvPr/>
        </p:nvSpPr>
        <p:spPr>
          <a:xfrm>
            <a:off x="1183370" y="1407645"/>
            <a:ext cx="647998"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LAP</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CF443080-2D1B-48A3-A786-E08C3F277B15}"/>
              </a:ext>
            </a:extLst>
          </p:cNvPr>
          <p:cNvSpPr/>
          <p:nvPr/>
        </p:nvSpPr>
        <p:spPr>
          <a:xfrm>
            <a:off x="1895831" y="1407646"/>
            <a:ext cx="2769602" cy="261256"/>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内容</a:t>
            </a:r>
          </a:p>
        </p:txBody>
      </p:sp>
      <p:sp>
        <p:nvSpPr>
          <p:cNvPr id="7" name="正方形/長方形 6">
            <a:extLst>
              <a:ext uri="{FF2B5EF4-FFF2-40B4-BE49-F238E27FC236}">
                <a16:creationId xmlns:a16="http://schemas.microsoft.com/office/drawing/2014/main" id="{B0CE53FD-B273-4289-A6A6-06C8377D4C02}"/>
              </a:ext>
            </a:extLst>
          </p:cNvPr>
          <p:cNvSpPr/>
          <p:nvPr/>
        </p:nvSpPr>
        <p:spPr>
          <a:xfrm>
            <a:off x="4727847" y="1407645"/>
            <a:ext cx="1871399"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備考</a:t>
            </a:r>
          </a:p>
        </p:txBody>
      </p:sp>
      <p:sp>
        <p:nvSpPr>
          <p:cNvPr id="8" name="テキスト ボックス 7">
            <a:extLst>
              <a:ext uri="{FF2B5EF4-FFF2-40B4-BE49-F238E27FC236}">
                <a16:creationId xmlns:a16="http://schemas.microsoft.com/office/drawing/2014/main" id="{3EA8F778-B1C6-4258-876F-044C80345E2B}"/>
              </a:ext>
            </a:extLst>
          </p:cNvPr>
          <p:cNvSpPr txBox="1"/>
          <p:nvPr/>
        </p:nvSpPr>
        <p:spPr>
          <a:xfrm>
            <a:off x="500031" y="1758486"/>
            <a:ext cx="609148" cy="5001369"/>
          </a:xfrm>
          <a:prstGeom prst="rect">
            <a:avLst/>
          </a:prstGeom>
          <a:noFill/>
        </p:spPr>
        <p:txBody>
          <a:bodyPr wrap="square" rtlCol="0">
            <a:spAutoFit/>
          </a:bodyPr>
          <a:lstStyle/>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00:00</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00:03</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00:06</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00:09</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00:14</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00:24</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00:29</a:t>
            </a:r>
          </a:p>
        </p:txBody>
      </p:sp>
      <p:sp>
        <p:nvSpPr>
          <p:cNvPr id="9" name="テキスト ボックス 8">
            <a:extLst>
              <a:ext uri="{FF2B5EF4-FFF2-40B4-BE49-F238E27FC236}">
                <a16:creationId xmlns:a16="http://schemas.microsoft.com/office/drawing/2014/main" id="{29B7ED5F-6C68-409F-B46C-D6D5D1C1A56E}"/>
              </a:ext>
            </a:extLst>
          </p:cNvPr>
          <p:cNvSpPr txBox="1"/>
          <p:nvPr/>
        </p:nvSpPr>
        <p:spPr>
          <a:xfrm>
            <a:off x="1184002" y="1758486"/>
            <a:ext cx="647366" cy="5001369"/>
          </a:xfrm>
          <a:prstGeom prst="rect">
            <a:avLst/>
          </a:prstGeom>
          <a:noFill/>
        </p:spPr>
        <p:txBody>
          <a:bodyPr wrap="square" rtlCol="0">
            <a:spAutoFit/>
          </a:bodyPr>
          <a:lstStyle/>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24478DE6-0E7A-4B9E-B085-621EB3BA28C9}"/>
              </a:ext>
            </a:extLst>
          </p:cNvPr>
          <p:cNvSpPr txBox="1"/>
          <p:nvPr/>
        </p:nvSpPr>
        <p:spPr>
          <a:xfrm>
            <a:off x="1888519" y="1758486"/>
            <a:ext cx="2778727" cy="5170646"/>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●挨拶～名刺交換等</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●認定証授与（沼田認定委員長）</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・首長と沼田氏との握手カット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・実行委員会、首長、沼田氏　集合カット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・認定証を持つ首長カット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●フォトセッション</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●アニメーション上映</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●会談</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・「海と日本プロジェクト」主旨説明</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海ノ民話のまちプロジェクト」主旨説明</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・今回の認定にいたった経緯説明</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・上映会とフィールドワークの実施報告</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●取材（首長）</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・今回の認定を受けて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・市町村の海にまつわる魅力について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・「海ノ民話のまちプロジェクト」に期待すること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●取材（実行委員会）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・今後の民話アニメーションの活用について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・市町村の皆様にひとこと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●終了～後片付け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B6A1EAE1-0844-4D37-914C-D58357914741}"/>
              </a:ext>
            </a:extLst>
          </p:cNvPr>
          <p:cNvSpPr txBox="1"/>
          <p:nvPr/>
        </p:nvSpPr>
        <p:spPr>
          <a:xfrm>
            <a:off x="4741297" y="1758486"/>
            <a:ext cx="1783328" cy="3139321"/>
          </a:xfrm>
          <a:prstGeom prst="rect">
            <a:avLst/>
          </a:prstGeom>
          <a:noFill/>
        </p:spPr>
        <p:txBody>
          <a:bodyPr wrap="square" rtlCol="0">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「海と日本プロジェクト」」の横断幕を使用</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「海と日本プロジェクト」」の横断幕を背景に使用</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映像送出について事前に要確認</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エリア事務局</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沼田氏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沼田氏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実行委員会</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E3DA0F42-6E20-4B0E-A999-DE61A0F9D87A}"/>
              </a:ext>
            </a:extLst>
          </p:cNvPr>
          <p:cNvSpPr/>
          <p:nvPr/>
        </p:nvSpPr>
        <p:spPr>
          <a:xfrm>
            <a:off x="443595" y="1404030"/>
            <a:ext cx="6155651" cy="5355819"/>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a:extLst>
              <a:ext uri="{FF2B5EF4-FFF2-40B4-BE49-F238E27FC236}">
                <a16:creationId xmlns:a16="http://schemas.microsoft.com/office/drawing/2014/main" id="{B8BB22B1-8E16-4221-8A9C-21CA4818233E}"/>
              </a:ext>
            </a:extLst>
          </p:cNvPr>
          <p:cNvCxnSpPr>
            <a:cxnSpLocks/>
          </p:cNvCxnSpPr>
          <p:nvPr/>
        </p:nvCxnSpPr>
        <p:spPr>
          <a:xfrm>
            <a:off x="1142979" y="1407645"/>
            <a:ext cx="0" cy="535220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1BCE684-653D-4E67-8B36-FB729FFC011C}"/>
              </a:ext>
            </a:extLst>
          </p:cNvPr>
          <p:cNvCxnSpPr>
            <a:cxnSpLocks/>
          </p:cNvCxnSpPr>
          <p:nvPr/>
        </p:nvCxnSpPr>
        <p:spPr>
          <a:xfrm>
            <a:off x="1859943" y="1407645"/>
            <a:ext cx="0" cy="535220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7BB3DCDB-1AB2-41E3-ABCB-D5E7CE283AC3}"/>
              </a:ext>
            </a:extLst>
          </p:cNvPr>
          <p:cNvCxnSpPr>
            <a:cxnSpLocks/>
          </p:cNvCxnSpPr>
          <p:nvPr/>
        </p:nvCxnSpPr>
        <p:spPr>
          <a:xfrm>
            <a:off x="4692784" y="1407645"/>
            <a:ext cx="0" cy="535220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80BBF263-434B-48B2-9B7F-3C6551CD6AB5}"/>
              </a:ext>
            </a:extLst>
          </p:cNvPr>
          <p:cNvCxnSpPr>
            <a:cxnSpLocks/>
          </p:cNvCxnSpPr>
          <p:nvPr/>
        </p:nvCxnSpPr>
        <p:spPr>
          <a:xfrm>
            <a:off x="443594" y="2055345"/>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906EF54E-C468-4ECD-B924-39420FC7A9B4}"/>
              </a:ext>
            </a:extLst>
          </p:cNvPr>
          <p:cNvCxnSpPr>
            <a:cxnSpLocks/>
          </p:cNvCxnSpPr>
          <p:nvPr/>
        </p:nvCxnSpPr>
        <p:spPr>
          <a:xfrm>
            <a:off x="443594" y="2890370"/>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5B5CE1CF-1145-43BC-B445-A1C64400C945}"/>
              </a:ext>
            </a:extLst>
          </p:cNvPr>
          <p:cNvCxnSpPr>
            <a:cxnSpLocks/>
          </p:cNvCxnSpPr>
          <p:nvPr/>
        </p:nvCxnSpPr>
        <p:spPr>
          <a:xfrm>
            <a:off x="443594" y="3400348"/>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965354F2-E762-4D97-93A5-2912B66867B2}"/>
              </a:ext>
            </a:extLst>
          </p:cNvPr>
          <p:cNvCxnSpPr>
            <a:cxnSpLocks/>
          </p:cNvCxnSpPr>
          <p:nvPr/>
        </p:nvCxnSpPr>
        <p:spPr>
          <a:xfrm>
            <a:off x="443594" y="6420970"/>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27FE28CD-168C-4EF4-9FB1-C6DEDB32B598}"/>
              </a:ext>
            </a:extLst>
          </p:cNvPr>
          <p:cNvCxnSpPr>
            <a:cxnSpLocks/>
          </p:cNvCxnSpPr>
          <p:nvPr/>
        </p:nvCxnSpPr>
        <p:spPr>
          <a:xfrm>
            <a:off x="443594" y="4906330"/>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6CFDB8BA-7F35-49E3-BD19-5308D8A8B94B}"/>
              </a:ext>
            </a:extLst>
          </p:cNvPr>
          <p:cNvCxnSpPr>
            <a:cxnSpLocks/>
          </p:cNvCxnSpPr>
          <p:nvPr/>
        </p:nvCxnSpPr>
        <p:spPr>
          <a:xfrm>
            <a:off x="455061" y="3903367"/>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60DD5E83-0782-408D-B45F-84D7F1593FC5}"/>
              </a:ext>
            </a:extLst>
          </p:cNvPr>
          <p:cNvCxnSpPr/>
          <p:nvPr/>
        </p:nvCxnSpPr>
        <p:spPr>
          <a:xfrm>
            <a:off x="434715" y="988138"/>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34715" y="995154"/>
            <a:ext cx="1980029" cy="307777"/>
          </a:xfrm>
          <a:prstGeom prst="rect">
            <a:avLst/>
          </a:prstGeom>
          <a:noFill/>
        </p:spPr>
        <p:txBody>
          <a:bodyPr wrap="none" rtlCol="0">
            <a:spAutoFit/>
          </a:bodyPr>
          <a:lstStyle/>
          <a:p>
            <a:r>
              <a:rPr kumimoji="1" lang="ja-JP" altLang="en-US" sz="1400" dirty="0"/>
              <a:t>想定プログラム（案）</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674069" y="1468662"/>
            <a:ext cx="3080762" cy="3948389"/>
          </a:xfrm>
          <a:prstGeom prst="rect">
            <a:avLst/>
          </a:prstGeom>
          <a:noFill/>
        </p:spPr>
        <p:txBody>
          <a:bodyPr wrap="square" rtlCol="0">
            <a:spAutoFit/>
          </a:bodyPr>
          <a:lstStyle/>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想定として</a:t>
            </a:r>
            <a:r>
              <a:rPr kumimoji="1" lang="en-US" altLang="ja-JP" sz="1050" dirty="0">
                <a:latin typeface="游明朝 Demibold" panose="02020600000000000000" pitchFamily="18" charset="-128"/>
                <a:ea typeface="游明朝 Demibold" panose="02020600000000000000" pitchFamily="18" charset="-128"/>
              </a:rPr>
              <a:t>30</a:t>
            </a:r>
            <a:r>
              <a:rPr kumimoji="1" lang="ja-JP" altLang="en-US" sz="1050" dirty="0">
                <a:latin typeface="游明朝 Demibold" panose="02020600000000000000" pitchFamily="18" charset="-128"/>
                <a:ea typeface="游明朝 Demibold" panose="02020600000000000000" pitchFamily="18" charset="-128"/>
              </a:rPr>
              <a:t>分強のプログラム</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フォトセッション時には必ず海と日本プロジェクト横断幕を背景に使用してください。</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認定証は実行委員会にて作成し事前にエリア事務局担当者様に納品します。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実施済みのこどもたちを対象としたアニメーションの上映会やフィールドワークについてご報告をしてください。</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認定委員長の沼田氏も同行し、認定証を贈呈いたします。</a:t>
            </a: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海と日本プロジェクトについての説明をする担当として、海プロ総合運営事務局から同行する可能性あり。（現在検討中）</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同行がない場合には、エリア事務局のご担当者様より、海プロについてのご説明をお願いします。</a:t>
            </a:r>
          </a:p>
        </p:txBody>
      </p:sp>
    </p:spTree>
    <p:extLst>
      <p:ext uri="{BB962C8B-B14F-4D97-AF65-F5344CB8AC3E}">
        <p14:creationId xmlns:p14="http://schemas.microsoft.com/office/powerpoint/2010/main" val="12470419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445</TotalTime>
  <Words>2387</Words>
  <Application>Microsoft Office PowerPoint</Application>
  <PresentationFormat>A4 210 x 297 mm</PresentationFormat>
  <Paragraphs>335</Paragraphs>
  <Slides>11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11</vt:i4>
      </vt:variant>
    </vt:vector>
  </HeadingPairs>
  <TitlesOfParts>
    <vt:vector size="21" baseType="lpstr">
      <vt:lpstr>FGP平成明W3 からたちL</vt:lpstr>
      <vt:lpstr>FGP平成明W5 からたちM</vt:lpstr>
      <vt:lpstr>FGP平成明W9 からたちH</vt:lpstr>
      <vt:lpstr>Meiryo UI</vt:lpstr>
      <vt:lpstr>游ゴシック</vt:lpstr>
      <vt:lpstr>游明朝 Demibold</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hide shibata</cp:lastModifiedBy>
  <cp:revision>38</cp:revision>
  <cp:lastPrinted>2018-08-27T07:10:04Z</cp:lastPrinted>
  <dcterms:created xsi:type="dcterms:W3CDTF">2018-08-22T08:19:06Z</dcterms:created>
  <dcterms:modified xsi:type="dcterms:W3CDTF">2019-04-12T08:12:25Z</dcterms:modified>
</cp:coreProperties>
</file>