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1" r:id="rId2"/>
    <p:sldId id="292" r:id="rId3"/>
    <p:sldId id="294" r:id="rId4"/>
    <p:sldId id="302" r:id="rId5"/>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00"/>
    <a:srgbClr val="FF9900"/>
    <a:srgbClr val="000099"/>
    <a:srgbClr val="CC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62" autoAdjust="0"/>
    <p:restoredTop sz="96586" autoAdjust="0"/>
  </p:normalViewPr>
  <p:slideViewPr>
    <p:cSldViewPr>
      <p:cViewPr varScale="1">
        <p:scale>
          <a:sx n="60" d="100"/>
          <a:sy n="60" d="100"/>
        </p:scale>
        <p:origin x="2448" y="78"/>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2919413" cy="493713"/>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2"/>
            <a:ext cx="2919412" cy="493713"/>
          </a:xfrm>
          <a:prstGeom prst="rect">
            <a:avLst/>
          </a:prstGeom>
        </p:spPr>
        <p:txBody>
          <a:bodyPr vert="horz" lIns="91411" tIns="45705" rIns="91411" bIns="45705" rtlCol="0"/>
          <a:lstStyle>
            <a:lvl1pPr algn="r">
              <a:defRPr sz="1200"/>
            </a:lvl1pPr>
          </a:lstStyle>
          <a:p>
            <a:fld id="{EA133EB1-E6EE-438D-9BDB-37A73CCF905C}" type="datetimeFigureOut">
              <a:rPr kumimoji="1" lang="ja-JP" altLang="en-US" smtClean="0"/>
              <a:pPr/>
              <a:t>2020/3/27</a:t>
            </a:fld>
            <a:endParaRPr kumimoji="1" lang="ja-JP" altLang="en-US"/>
          </a:p>
        </p:txBody>
      </p:sp>
      <p:sp>
        <p:nvSpPr>
          <p:cNvPr id="4" name="スライド イメージ プレースホルダ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11" tIns="45705" rIns="91411" bIns="45705" rtlCol="0" anchor="ctr"/>
          <a:lstStyle/>
          <a:p>
            <a:endParaRPr lang="ja-JP" altLang="en-US"/>
          </a:p>
        </p:txBody>
      </p:sp>
      <p:sp>
        <p:nvSpPr>
          <p:cNvPr id="5" name="ノート プレースホルダ 4"/>
          <p:cNvSpPr>
            <a:spLocks noGrp="1"/>
          </p:cNvSpPr>
          <p:nvPr>
            <p:ph type="body" sz="quarter" idx="3"/>
          </p:nvPr>
        </p:nvSpPr>
        <p:spPr>
          <a:xfrm>
            <a:off x="673102" y="4686300"/>
            <a:ext cx="5389563" cy="4440238"/>
          </a:xfrm>
          <a:prstGeom prst="rect">
            <a:avLst/>
          </a:prstGeom>
        </p:spPr>
        <p:txBody>
          <a:bodyPr vert="horz" lIns="91411" tIns="45705" rIns="91411" bIns="45705"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371013"/>
            <a:ext cx="2919413" cy="493712"/>
          </a:xfrm>
          <a:prstGeom prst="rect">
            <a:avLst/>
          </a:prstGeom>
        </p:spPr>
        <p:txBody>
          <a:bodyPr vert="horz" lIns="91411" tIns="45705" rIns="91411" bIns="4570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11" tIns="45705" rIns="91411" bIns="45705" rtlCol="0" anchor="b"/>
          <a:lstStyle>
            <a:lvl1pPr algn="r">
              <a:defRPr sz="1200"/>
            </a:lvl1pPr>
          </a:lstStyle>
          <a:p>
            <a:fld id="{F9FBAF80-EA8F-4B4C-ACA1-92911916D112}" type="slidenum">
              <a:rPr kumimoji="1" lang="ja-JP" altLang="en-US" smtClean="0"/>
              <a:pPr/>
              <a:t>‹#›</a:t>
            </a:fld>
            <a:endParaRPr kumimoji="1" lang="ja-JP" altLang="en-US"/>
          </a:p>
        </p:txBody>
      </p:sp>
    </p:spTree>
    <p:extLst>
      <p:ext uri="{BB962C8B-B14F-4D97-AF65-F5344CB8AC3E}">
        <p14:creationId xmlns:p14="http://schemas.microsoft.com/office/powerpoint/2010/main" val="28525166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1</a:t>
            </a:fld>
            <a:endParaRPr kumimoji="1" lang="ja-JP" altLang="en-US"/>
          </a:p>
        </p:txBody>
      </p:sp>
    </p:spTree>
    <p:extLst>
      <p:ext uri="{BB962C8B-B14F-4D97-AF65-F5344CB8AC3E}">
        <p14:creationId xmlns:p14="http://schemas.microsoft.com/office/powerpoint/2010/main" val="196521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2</a:t>
            </a:fld>
            <a:endParaRPr kumimoji="1" lang="ja-JP" altLang="en-US"/>
          </a:p>
        </p:txBody>
      </p:sp>
    </p:spTree>
    <p:extLst>
      <p:ext uri="{BB962C8B-B14F-4D97-AF65-F5344CB8AC3E}">
        <p14:creationId xmlns:p14="http://schemas.microsoft.com/office/powerpoint/2010/main" val="1146043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3</a:t>
            </a:fld>
            <a:endParaRPr kumimoji="1" lang="ja-JP" altLang="en-US"/>
          </a:p>
        </p:txBody>
      </p:sp>
    </p:spTree>
    <p:extLst>
      <p:ext uri="{BB962C8B-B14F-4D97-AF65-F5344CB8AC3E}">
        <p14:creationId xmlns:p14="http://schemas.microsoft.com/office/powerpoint/2010/main" val="51773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F9FBAF80-EA8F-4B4C-ACA1-92911916D112}" type="slidenum">
              <a:rPr kumimoji="1" lang="ja-JP" altLang="en-US" smtClean="0"/>
              <a:pPr/>
              <a:t>4</a:t>
            </a:fld>
            <a:endParaRPr kumimoji="1" lang="ja-JP" altLang="en-US"/>
          </a:p>
        </p:txBody>
      </p:sp>
    </p:spTree>
    <p:extLst>
      <p:ext uri="{BB962C8B-B14F-4D97-AF65-F5344CB8AC3E}">
        <p14:creationId xmlns:p14="http://schemas.microsoft.com/office/powerpoint/2010/main" val="2376571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96700"/>
            <a:ext cx="4514850" cy="8452203"/>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2020/3/27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2020/3/27</a:t>
            </a:fld>
            <a:endParaRPr kumimoji="1" lang="ja-JP" altLang="en-US"/>
          </a:p>
        </p:txBody>
      </p:sp>
      <p:sp>
        <p:nvSpPr>
          <p:cNvPr id="5" name="フッター プレースホルダ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88640" y="119172"/>
            <a:ext cx="1374094" cy="369332"/>
          </a:xfrm>
          <a:prstGeom prst="rect">
            <a:avLst/>
          </a:prstGeom>
        </p:spPr>
        <p:txBody>
          <a:bodyPr wrap="none">
            <a:spAutoFit/>
          </a:bodyPr>
          <a:lstStyle/>
          <a:p>
            <a:r>
              <a:rPr lang="ja-JP" altLang="en-US" b="1" dirty="0" smtClean="0">
                <a:solidFill>
                  <a:schemeClr val="bg1"/>
                </a:solidFill>
                <a:latin typeface="Meiryo UI" panose="020B0604030504040204" pitchFamily="50" charset="-128"/>
                <a:ea typeface="Meiryo UI" panose="020B0604030504040204" pitchFamily="50" charset="-128"/>
              </a:rPr>
              <a:t>メディア掲載</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2852936" y="128464"/>
            <a:ext cx="4104456" cy="307777"/>
          </a:xfrm>
          <a:prstGeom prst="rect">
            <a:avLst/>
          </a:prstGeom>
        </p:spPr>
        <p:txBody>
          <a:bodyPr wrap="square">
            <a:spAutoFit/>
          </a:bodyPr>
          <a:lstStyle/>
          <a:p>
            <a:r>
              <a:rPr lang="ja-JP" altLang="en-US" sz="1400" b="1" dirty="0" smtClean="0">
                <a:solidFill>
                  <a:schemeClr val="tx2">
                    <a:lumMod val="60000"/>
                    <a:lumOff val="40000"/>
                  </a:schemeClr>
                </a:solidFill>
                <a:latin typeface="Meiryo UI" panose="020B0604030504040204" pitchFamily="50" charset="-128"/>
                <a:ea typeface="Meiryo UI" panose="020B0604030504040204" pitchFamily="50" charset="-128"/>
              </a:rPr>
              <a:t>日本遺産の港と海をつなぐ海洋教育ネットワーク事業</a:t>
            </a:r>
            <a:endParaRPr lang="ja-JP" altLang="en-US" sz="1400" b="1" dirty="0">
              <a:solidFill>
                <a:schemeClr val="tx2">
                  <a:lumMod val="60000"/>
                  <a:lumOff val="40000"/>
                </a:schemeClr>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3"/>
          <a:srcRect l="25315" t="62535" r="41541" b="9020"/>
          <a:stretch/>
        </p:blipFill>
        <p:spPr>
          <a:xfrm>
            <a:off x="260648" y="6177136"/>
            <a:ext cx="6444012" cy="3456384"/>
          </a:xfrm>
          <a:prstGeom prst="rect">
            <a:avLst/>
          </a:prstGeom>
        </p:spPr>
      </p:pic>
      <p:pic>
        <p:nvPicPr>
          <p:cNvPr id="13" name="図 12"/>
          <p:cNvPicPr>
            <a:picLocks noChangeAspect="1"/>
          </p:cNvPicPr>
          <p:nvPr/>
        </p:nvPicPr>
        <p:blipFill rotWithShape="1">
          <a:blip r:embed="rId3"/>
          <a:srcRect l="31219" t="19717" r="46820" b="42165"/>
          <a:stretch/>
        </p:blipFill>
        <p:spPr>
          <a:xfrm>
            <a:off x="199900" y="1136575"/>
            <a:ext cx="3733156" cy="4049807"/>
          </a:xfrm>
          <a:prstGeom prst="rect">
            <a:avLst/>
          </a:prstGeom>
        </p:spPr>
      </p:pic>
      <p:pic>
        <p:nvPicPr>
          <p:cNvPr id="15" name="図 14"/>
          <p:cNvPicPr>
            <a:picLocks noChangeAspect="1"/>
          </p:cNvPicPr>
          <p:nvPr/>
        </p:nvPicPr>
        <p:blipFill rotWithShape="1">
          <a:blip r:embed="rId4"/>
          <a:srcRect l="35431" t="32424" r="47763" b="20465"/>
          <a:stretch/>
        </p:blipFill>
        <p:spPr>
          <a:xfrm>
            <a:off x="4005064" y="1136576"/>
            <a:ext cx="2664296" cy="4668023"/>
          </a:xfrm>
          <a:prstGeom prst="rect">
            <a:avLst/>
          </a:prstGeom>
        </p:spPr>
      </p:pic>
      <p:sp>
        <p:nvSpPr>
          <p:cNvPr id="17" name="テキスト ボックス 16"/>
          <p:cNvSpPr txBox="1"/>
          <p:nvPr/>
        </p:nvSpPr>
        <p:spPr>
          <a:xfrm>
            <a:off x="196978" y="721480"/>
            <a:ext cx="453650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■京都新聞　</a:t>
            </a:r>
            <a:r>
              <a:rPr kumimoji="1" lang="en-US" altLang="ja-JP" sz="1400" dirty="0" smtClean="0">
                <a:latin typeface="Meiryo UI" panose="020B0604030504040204" pitchFamily="50" charset="-128"/>
                <a:ea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14</a:t>
            </a:r>
            <a:r>
              <a:rPr kumimoji="1" lang="ja-JP" altLang="en-US" sz="1400" dirty="0" smtClean="0">
                <a:latin typeface="Meiryo UI" panose="020B0604030504040204" pitchFamily="50" charset="-128"/>
                <a:ea typeface="Meiryo UI" panose="020B0604030504040204" pitchFamily="50" charset="-128"/>
              </a:rPr>
              <a:t>日（土）掲載　</a:t>
            </a:r>
            <a:endParaRPr kumimoji="1" lang="ja-JP" altLang="en-US" sz="14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933056" y="756791"/>
            <a:ext cx="292494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■朝日新聞　</a:t>
            </a:r>
            <a:r>
              <a:rPr kumimoji="1" lang="en-US" altLang="ja-JP" sz="1400" dirty="0" smtClean="0">
                <a:latin typeface="Meiryo UI" panose="020B0604030504040204" pitchFamily="50" charset="-128"/>
                <a:ea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14</a:t>
            </a:r>
            <a:r>
              <a:rPr kumimoji="1" lang="ja-JP" altLang="en-US" sz="1400" dirty="0" smtClean="0">
                <a:latin typeface="Meiryo UI" panose="020B0604030504040204" pitchFamily="50" charset="-128"/>
                <a:ea typeface="Meiryo UI" panose="020B0604030504040204" pitchFamily="50" charset="-128"/>
              </a:rPr>
              <a:t>日（土）掲載　</a:t>
            </a:r>
            <a:endParaRPr kumimoji="1" lang="ja-JP" altLang="en-US" sz="14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60648" y="5745088"/>
            <a:ext cx="453650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■毎日新聞　</a:t>
            </a:r>
            <a:r>
              <a:rPr kumimoji="1" lang="en-US" altLang="ja-JP" sz="1400" dirty="0" smtClean="0">
                <a:latin typeface="Meiryo UI" panose="020B0604030504040204" pitchFamily="50" charset="-128"/>
                <a:ea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14</a:t>
            </a:r>
            <a:r>
              <a:rPr kumimoji="1" lang="ja-JP" altLang="en-US" sz="1400" dirty="0" smtClean="0">
                <a:latin typeface="Meiryo UI" panose="020B0604030504040204" pitchFamily="50" charset="-128"/>
                <a:ea typeface="Meiryo UI" panose="020B0604030504040204" pitchFamily="50" charset="-128"/>
              </a:rPr>
              <a:t>日（土）掲載　</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2216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88640" y="119172"/>
            <a:ext cx="1374094" cy="369332"/>
          </a:xfrm>
          <a:prstGeom prst="rect">
            <a:avLst/>
          </a:prstGeom>
        </p:spPr>
        <p:txBody>
          <a:bodyPr wrap="none">
            <a:spAutoFit/>
          </a:bodyPr>
          <a:lstStyle/>
          <a:p>
            <a:r>
              <a:rPr lang="ja-JP" altLang="en-US" b="1" dirty="0" smtClean="0">
                <a:solidFill>
                  <a:schemeClr val="bg1"/>
                </a:solidFill>
                <a:latin typeface="Meiryo UI" panose="020B0604030504040204" pitchFamily="50" charset="-128"/>
                <a:ea typeface="Meiryo UI" panose="020B0604030504040204" pitchFamily="50" charset="-128"/>
              </a:rPr>
              <a:t>メディア掲載</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852936" y="128464"/>
            <a:ext cx="4104456" cy="307777"/>
          </a:xfrm>
          <a:prstGeom prst="rect">
            <a:avLst/>
          </a:prstGeom>
        </p:spPr>
        <p:txBody>
          <a:bodyPr wrap="square">
            <a:spAutoFit/>
          </a:bodyPr>
          <a:lstStyle/>
          <a:p>
            <a:r>
              <a:rPr lang="ja-JP" altLang="en-US" sz="1400" b="1" dirty="0" smtClean="0">
                <a:solidFill>
                  <a:schemeClr val="tx2">
                    <a:lumMod val="60000"/>
                    <a:lumOff val="40000"/>
                  </a:schemeClr>
                </a:solidFill>
                <a:latin typeface="Meiryo UI" panose="020B0604030504040204" pitchFamily="50" charset="-128"/>
                <a:ea typeface="Meiryo UI" panose="020B0604030504040204" pitchFamily="50" charset="-128"/>
              </a:rPr>
              <a:t>日本遺産の港と海をつなぐ海洋教育ネットワーク事業</a:t>
            </a:r>
            <a:endParaRPr lang="ja-JP" altLang="en-US" sz="1400" b="1" dirty="0">
              <a:solidFill>
                <a:schemeClr val="tx2">
                  <a:lumMod val="60000"/>
                  <a:lumOff val="40000"/>
                </a:schemeClr>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3"/>
          <a:srcRect l="28810" t="11497" r="21398" b="34948"/>
          <a:stretch/>
        </p:blipFill>
        <p:spPr>
          <a:xfrm>
            <a:off x="260648" y="1208584"/>
            <a:ext cx="6402587" cy="4304110"/>
          </a:xfrm>
          <a:prstGeom prst="rect">
            <a:avLst/>
          </a:prstGeom>
        </p:spPr>
      </p:pic>
      <p:pic>
        <p:nvPicPr>
          <p:cNvPr id="16" name="図 15"/>
          <p:cNvPicPr>
            <a:picLocks noChangeAspect="1"/>
          </p:cNvPicPr>
          <p:nvPr/>
        </p:nvPicPr>
        <p:blipFill rotWithShape="1">
          <a:blip r:embed="rId4"/>
          <a:srcRect l="25223" t="23167" r="49777" b="26833"/>
          <a:stretch/>
        </p:blipFill>
        <p:spPr>
          <a:xfrm>
            <a:off x="2996952" y="5673080"/>
            <a:ext cx="3225959" cy="4032448"/>
          </a:xfrm>
          <a:prstGeom prst="rect">
            <a:avLst/>
          </a:prstGeom>
        </p:spPr>
      </p:pic>
      <p:sp>
        <p:nvSpPr>
          <p:cNvPr id="18" name="テキスト ボックス 17"/>
          <p:cNvSpPr txBox="1"/>
          <p:nvPr/>
        </p:nvSpPr>
        <p:spPr>
          <a:xfrm>
            <a:off x="196978" y="721480"/>
            <a:ext cx="453650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■日本海新聞（神戸版）　</a:t>
            </a:r>
            <a:r>
              <a:rPr kumimoji="1" lang="en-US" altLang="ja-JP" sz="1400" dirty="0" smtClean="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31</a:t>
            </a:r>
            <a:r>
              <a:rPr kumimoji="1" lang="ja-JP" altLang="en-US" sz="1400" dirty="0" smtClean="0">
                <a:latin typeface="Meiryo UI" panose="020B0604030504040204" pitchFamily="50" charset="-128"/>
                <a:ea typeface="Meiryo UI" panose="020B0604030504040204" pitchFamily="50" charset="-128"/>
              </a:rPr>
              <a:t>日（土）掲載　</a:t>
            </a:r>
            <a:endParaRPr kumimoji="1" lang="ja-JP" altLang="en-US" sz="14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16632" y="5673080"/>
            <a:ext cx="453650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■神戸新聞　</a:t>
            </a:r>
            <a:r>
              <a:rPr lang="en-US" altLang="ja-JP" sz="1400" dirty="0">
                <a:latin typeface="Meiryo UI" panose="020B0604030504040204" pitchFamily="50" charset="-128"/>
                <a:ea typeface="Meiryo UI" panose="020B0604030504040204" pitchFamily="50" charset="-128"/>
              </a:rPr>
              <a:t>8</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30</a:t>
            </a:r>
            <a:r>
              <a:rPr kumimoji="1" lang="ja-JP" altLang="en-US" sz="1400" dirty="0" smtClean="0">
                <a:latin typeface="Meiryo UI" panose="020B0604030504040204" pitchFamily="50" charset="-128"/>
                <a:ea typeface="Meiryo UI" panose="020B0604030504040204" pitchFamily="50" charset="-128"/>
              </a:rPr>
              <a:t>日（金）掲載　</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2703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88640" y="119172"/>
            <a:ext cx="1374094" cy="369332"/>
          </a:xfrm>
          <a:prstGeom prst="rect">
            <a:avLst/>
          </a:prstGeom>
        </p:spPr>
        <p:txBody>
          <a:bodyPr wrap="none">
            <a:spAutoFit/>
          </a:bodyPr>
          <a:lstStyle/>
          <a:p>
            <a:r>
              <a:rPr lang="ja-JP" altLang="en-US" b="1" dirty="0" smtClean="0">
                <a:solidFill>
                  <a:schemeClr val="bg1"/>
                </a:solidFill>
                <a:latin typeface="Meiryo UI" panose="020B0604030504040204" pitchFamily="50" charset="-128"/>
                <a:ea typeface="Meiryo UI" panose="020B0604030504040204" pitchFamily="50" charset="-128"/>
              </a:rPr>
              <a:t>メディア掲載</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852936" y="128464"/>
            <a:ext cx="4104456" cy="307777"/>
          </a:xfrm>
          <a:prstGeom prst="rect">
            <a:avLst/>
          </a:prstGeom>
        </p:spPr>
        <p:txBody>
          <a:bodyPr wrap="square">
            <a:spAutoFit/>
          </a:bodyPr>
          <a:lstStyle/>
          <a:p>
            <a:r>
              <a:rPr lang="ja-JP" altLang="en-US" sz="1400" b="1" dirty="0" smtClean="0">
                <a:solidFill>
                  <a:schemeClr val="tx2">
                    <a:lumMod val="60000"/>
                    <a:lumOff val="40000"/>
                  </a:schemeClr>
                </a:solidFill>
                <a:latin typeface="Meiryo UI" panose="020B0604030504040204" pitchFamily="50" charset="-128"/>
                <a:ea typeface="Meiryo UI" panose="020B0604030504040204" pitchFamily="50" charset="-128"/>
              </a:rPr>
              <a:t>日本遺産の港と海をつなぐ海洋教育ネットワーク事業</a:t>
            </a:r>
            <a:endParaRPr lang="ja-JP" altLang="en-US" sz="1400" b="1" dirty="0">
              <a:solidFill>
                <a:schemeClr val="tx2">
                  <a:lumMod val="60000"/>
                  <a:lumOff val="40000"/>
                </a:schemeClr>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841776" y="9201472"/>
            <a:ext cx="2016224"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■山陰中央新報　</a:t>
            </a:r>
            <a:endParaRPr kumimoji="1" lang="en-US" altLang="ja-JP" sz="1400" dirty="0" smtClean="0">
              <a:latin typeface="Meiryo UI" panose="020B0604030504040204" pitchFamily="50" charset="-128"/>
              <a:ea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rPr>
              <a:t>7</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30</a:t>
            </a:r>
            <a:r>
              <a:rPr kumimoji="1" lang="ja-JP" altLang="en-US" sz="1400" dirty="0" smtClean="0">
                <a:latin typeface="Meiryo UI" panose="020B0604030504040204" pitchFamily="50" charset="-128"/>
                <a:ea typeface="Meiryo UI" panose="020B0604030504040204" pitchFamily="50" charset="-128"/>
              </a:rPr>
              <a:t>日（火）掲載　</a:t>
            </a:r>
            <a:endParaRPr kumimoji="1" lang="ja-JP" altLang="en-US" sz="14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3"/>
          <a:srcRect l="13845" t="21762" r="28691" b="10694"/>
          <a:stretch/>
        </p:blipFill>
        <p:spPr>
          <a:xfrm>
            <a:off x="339462" y="632520"/>
            <a:ext cx="6473914" cy="4755944"/>
          </a:xfrm>
          <a:prstGeom prst="rect">
            <a:avLst/>
          </a:prstGeom>
        </p:spPr>
      </p:pic>
      <p:pic>
        <p:nvPicPr>
          <p:cNvPr id="10" name="図 9"/>
          <p:cNvPicPr>
            <a:picLocks noChangeAspect="1"/>
          </p:cNvPicPr>
          <p:nvPr/>
        </p:nvPicPr>
        <p:blipFill rotWithShape="1">
          <a:blip r:embed="rId4"/>
          <a:srcRect l="24845" t="16175" r="41155" b="22683"/>
          <a:stretch/>
        </p:blipFill>
        <p:spPr>
          <a:xfrm>
            <a:off x="188640" y="4597803"/>
            <a:ext cx="4608512" cy="5179733"/>
          </a:xfrm>
          <a:prstGeom prst="rect">
            <a:avLst/>
          </a:prstGeom>
        </p:spPr>
      </p:pic>
      <p:sp>
        <p:nvSpPr>
          <p:cNvPr id="11" name="テキスト ボックス 10"/>
          <p:cNvSpPr txBox="1"/>
          <p:nvPr/>
        </p:nvSpPr>
        <p:spPr>
          <a:xfrm>
            <a:off x="2952" y="3800872"/>
            <a:ext cx="1728192"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■荘内日報　</a:t>
            </a:r>
            <a:endParaRPr kumimoji="1" lang="en-US" altLang="ja-JP" sz="1400" dirty="0" smtClean="0">
              <a:latin typeface="Meiryo UI" panose="020B0604030504040204" pitchFamily="50" charset="-128"/>
              <a:ea typeface="Meiryo UI" panose="020B0604030504040204" pitchFamily="50" charset="-128"/>
            </a:endParaRPr>
          </a:p>
          <a:p>
            <a:r>
              <a:rPr kumimoji="1" lang="en-US" altLang="ja-JP" sz="1400" dirty="0" smtClean="0">
                <a:latin typeface="Meiryo UI" panose="020B0604030504040204" pitchFamily="50" charset="-128"/>
                <a:ea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7</a:t>
            </a:r>
            <a:r>
              <a:rPr kumimoji="1" lang="ja-JP" altLang="en-US" sz="1400" dirty="0" smtClean="0">
                <a:latin typeface="Meiryo UI" panose="020B0604030504040204" pitchFamily="50" charset="-128"/>
                <a:ea typeface="Meiryo UI" panose="020B0604030504040204" pitchFamily="50" charset="-128"/>
              </a:rPr>
              <a:t>日（土）掲載　</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3838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6858000" cy="4164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0" y="488504"/>
            <a:ext cx="6858000" cy="0"/>
          </a:xfrm>
          <a:prstGeom prst="line">
            <a:avLst/>
          </a:prstGeom>
          <a:ln w="8572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88640" y="119172"/>
            <a:ext cx="4248279" cy="369332"/>
          </a:xfrm>
          <a:prstGeom prst="rect">
            <a:avLst/>
          </a:prstGeom>
        </p:spPr>
        <p:txBody>
          <a:bodyPr wrap="none">
            <a:spAutoFit/>
          </a:bodyPr>
          <a:lstStyle/>
          <a:p>
            <a:r>
              <a:rPr lang="ja-JP" altLang="en-US" b="1" u="sng" dirty="0" smtClean="0">
                <a:solidFill>
                  <a:schemeClr val="bg1"/>
                </a:solidFill>
                <a:latin typeface="Meiryo UI" panose="020B0604030504040204" pitchFamily="50" charset="-128"/>
                <a:ea typeface="Meiryo UI" panose="020B0604030504040204" pitchFamily="50" charset="-128"/>
              </a:rPr>
              <a:t>連携</a:t>
            </a:r>
            <a:r>
              <a:rPr lang="ja-JP" altLang="en-US" b="1" u="sng" dirty="0">
                <a:solidFill>
                  <a:schemeClr val="bg1"/>
                </a:solidFill>
                <a:latin typeface="Meiryo UI" panose="020B0604030504040204" pitchFamily="50" charset="-128"/>
                <a:ea typeface="Meiryo UI" panose="020B0604030504040204" pitchFamily="50" charset="-128"/>
              </a:rPr>
              <a:t>自治体からの感想・ご意見　</a:t>
            </a:r>
            <a:r>
              <a:rPr lang="ja-JP" altLang="en-US" b="1" u="sng" dirty="0" smtClean="0">
                <a:solidFill>
                  <a:schemeClr val="bg1"/>
                </a:solidFill>
                <a:latin typeface="Meiryo UI" panose="020B0604030504040204" pitchFamily="50" charset="-128"/>
                <a:ea typeface="Meiryo UI" panose="020B0604030504040204" pitchFamily="50" charset="-128"/>
              </a:rPr>
              <a:t>（抜粋）</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332656" y="1064568"/>
            <a:ext cx="6156684" cy="8032968"/>
          </a:xfrm>
          <a:prstGeom prst="rect">
            <a:avLst/>
          </a:prstGeom>
        </p:spPr>
        <p:txBody>
          <a:bodyPr wrap="square">
            <a:spAutoFit/>
          </a:bodyPr>
          <a:lstStyle/>
          <a:p>
            <a:pPr fontAlgn="base"/>
            <a:r>
              <a:rPr lang="ja-JP" altLang="en-US" sz="1200" dirty="0">
                <a:latin typeface="Meiryo UI" panose="020B0604030504040204" pitchFamily="50" charset="-128"/>
                <a:ea typeface="Meiryo UI" panose="020B0604030504040204" pitchFamily="50" charset="-128"/>
              </a:rPr>
              <a:t>■宮津市　教育委員会　</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□こどもサミット参加を受け、子供達から市長への報告会が実施された。子供達も緊張の中、</a:t>
            </a:r>
            <a:r>
              <a:rPr lang="ja-JP" altLang="en-US" sz="1200" dirty="0">
                <a:solidFill>
                  <a:srgbClr val="C00000"/>
                </a:solidFill>
                <a:latin typeface="Meiryo UI" panose="020B0604030504040204" pitchFamily="50" charset="-128"/>
                <a:ea typeface="Meiryo UI" panose="020B0604030504040204" pitchFamily="50" charset="-128"/>
              </a:rPr>
              <a:t>達成感</a:t>
            </a:r>
            <a:r>
              <a:rPr lang="ja-JP" altLang="en-US" sz="1200" dirty="0">
                <a:latin typeface="Meiryo UI" panose="020B0604030504040204" pitchFamily="50" charset="-128"/>
                <a:ea typeface="Meiryo UI" panose="020B0604030504040204" pitchFamily="50" charset="-128"/>
              </a:rPr>
              <a:t>を感じていた。 </a:t>
            </a:r>
            <a:endParaRPr lang="en-US" altLang="ja-JP" sz="1200" dirty="0">
              <a:latin typeface="Meiryo UI" panose="020B0604030504040204" pitchFamily="50" charset="-128"/>
              <a:ea typeface="Meiryo UI" panose="020B0604030504040204" pitchFamily="50" charset="-128"/>
            </a:endParaRPr>
          </a:p>
          <a:p>
            <a:pPr fontAlgn="base"/>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■新温泉町　</a:t>
            </a:r>
            <a:r>
              <a:rPr lang="ja-JP" altLang="en-US" sz="1200" dirty="0">
                <a:solidFill>
                  <a:srgbClr val="000000"/>
                </a:solidFill>
                <a:latin typeface="Meiryo UI" panose="020B0604030504040204" pitchFamily="50" charset="-128"/>
                <a:ea typeface="Meiryo UI" panose="020B0604030504040204" pitchFamily="50" charset="-128"/>
              </a:rPr>
              <a:t>教育委委員会 生涯教育課</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□教育委員会に加え町長からも、</a:t>
            </a:r>
            <a:r>
              <a:rPr lang="ja-JP" altLang="en-US" sz="1200" dirty="0">
                <a:solidFill>
                  <a:srgbClr val="C00000"/>
                </a:solidFill>
                <a:latin typeface="Meiryo UI" panose="020B0604030504040204" pitchFamily="50" charset="-128"/>
                <a:ea typeface="Meiryo UI" panose="020B0604030504040204" pitchFamily="50" charset="-128"/>
              </a:rPr>
              <a:t>地元のことを体験を通して学ぶことができるイベント</a:t>
            </a:r>
            <a:r>
              <a:rPr lang="ja-JP" altLang="en-US" sz="1200" dirty="0">
                <a:latin typeface="Meiryo UI" panose="020B0604030504040204" pitchFamily="50" charset="-128"/>
                <a:ea typeface="Meiryo UI" panose="020B0604030504040204" pitchFamily="50" charset="-128"/>
              </a:rPr>
              <a:t>だと大変喜んでいただいた。子供対象の事業は、北前船関係の座学と歴史探訪等になりがちであるが、今回「海が育んだ食」「海の知恵・技術」「海の観光資源」のテーマが設定されていたため、一辺倒な子供体験教室ではなく、内容の濃い事業が計画できた。 特に、漁協</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漁師</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協力による海洋体験、漁業婦人部による「イカの裁き方体験」、旅館の協力による「北前船が運んだ食文化体験」など、様々な体験を通して「海」「北前船」「環境」「漁業」等について考えることができたと思う。</a:t>
            </a:r>
          </a:p>
          <a:p>
            <a:r>
              <a:rPr lang="ja-JP" altLang="en-US" sz="1200" dirty="0">
                <a:latin typeface="Meiryo UI" panose="020B0604030504040204" pitchFamily="50" charset="-128"/>
                <a:ea typeface="Meiryo UI" panose="020B0604030504040204" pitchFamily="50" charset="-128"/>
              </a:rPr>
              <a:t>来年度以降、今回の取り組みを機会として小学生を対象とした「北前船探訪」と「海洋体験教室」を企画し、</a:t>
            </a:r>
            <a:r>
              <a:rPr lang="ja-JP" altLang="en-US" sz="1200" dirty="0">
                <a:solidFill>
                  <a:srgbClr val="C00000"/>
                </a:solidFill>
                <a:latin typeface="Meiryo UI" panose="020B0604030504040204" pitchFamily="50" charset="-128"/>
                <a:ea typeface="Meiryo UI" panose="020B0604030504040204" pitchFamily="50" charset="-128"/>
              </a:rPr>
              <a:t>継続的に開催していきたい</a:t>
            </a:r>
            <a:r>
              <a:rPr lang="ja-JP" altLang="en-US" sz="1200" dirty="0">
                <a:latin typeface="Meiryo UI" panose="020B0604030504040204" pitchFamily="50" charset="-128"/>
                <a:ea typeface="Meiryo UI" panose="020B0604030504040204" pitchFamily="50" charset="-128"/>
              </a:rPr>
              <a:t>と思う。 </a:t>
            </a:r>
          </a:p>
          <a:p>
            <a:pPr fontAlgn="base"/>
            <a:endParaRPr lang="ja-JP" altLang="en-US"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■多度津町　</a:t>
            </a:r>
            <a:r>
              <a:rPr lang="zh-TW" altLang="en-US" sz="1200" dirty="0">
                <a:solidFill>
                  <a:srgbClr val="000000"/>
                </a:solidFill>
                <a:latin typeface="Meiryo UI" panose="020B0604030504040204" pitchFamily="50" charset="-128"/>
                <a:ea typeface="Meiryo UI" panose="020B0604030504040204" pitchFamily="50" charset="-128"/>
              </a:rPr>
              <a:t>政策観光課</a:t>
            </a:r>
            <a:endParaRPr lang="en-US" altLang="zh-TW" sz="1200" dirty="0">
              <a:solidFill>
                <a:srgbClr val="000000"/>
              </a:solidFill>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□四国は公募で実施したが、教育委員会からは「</a:t>
            </a:r>
            <a:r>
              <a:rPr lang="ja-JP" altLang="en-US" sz="1200" dirty="0">
                <a:solidFill>
                  <a:srgbClr val="C00000"/>
                </a:solidFill>
                <a:latin typeface="Meiryo UI" panose="020B0604030504040204" pitchFamily="50" charset="-128"/>
                <a:ea typeface="Meiryo UI" panose="020B0604030504040204" pitchFamily="50" charset="-128"/>
              </a:rPr>
              <a:t>子供達の一体感があり高い教育効果があった</a:t>
            </a:r>
            <a:r>
              <a:rPr lang="ja-JP" altLang="en-US" sz="1200" dirty="0">
                <a:latin typeface="Meiryo UI" panose="020B0604030504040204" pitchFamily="50" charset="-128"/>
                <a:ea typeface="Meiryo UI" panose="020B0604030504040204" pitchFamily="50" charset="-128"/>
              </a:rPr>
              <a:t>」との評価を頂いた。北前船を通じ、多度津町の歴史・文化・海を県内の児童生徒に紹介する機会を得た。 観光や教育関係者が、北前船についての日本遺産としての価値を再確認することが出来た。 </a:t>
            </a:r>
          </a:p>
          <a:p>
            <a:endParaRPr lang="zh-TW" altLang="en-US" sz="1200" dirty="0">
              <a:solidFill>
                <a:srgbClr val="000000"/>
              </a:solidFill>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a:t>
            </a:r>
            <a:r>
              <a:rPr lang="zh-TW" altLang="en-US" sz="1200" dirty="0">
                <a:latin typeface="Meiryo UI" panose="020B0604030504040204" pitchFamily="50" charset="-128"/>
                <a:ea typeface="Meiryo UI" panose="020B0604030504040204" pitchFamily="50" charset="-128"/>
              </a:rPr>
              <a:t>大阪市 経済戦略局観光部観光課</a:t>
            </a:r>
            <a:endParaRPr lang="en-US" altLang="zh-TW"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□「体験」して学んでもらえた点。 住吉大社の歴史やだし文化を、それぞれ詳しい人から直接話を</a:t>
            </a:r>
            <a:r>
              <a:rPr lang="ja-JP" altLang="en-US" sz="1200" dirty="0">
                <a:solidFill>
                  <a:srgbClr val="C00000"/>
                </a:solidFill>
                <a:latin typeface="Meiryo UI" panose="020B0604030504040204" pitchFamily="50" charset="-128"/>
                <a:ea typeface="Meiryo UI" panose="020B0604030504040204" pitchFamily="50" charset="-128"/>
              </a:rPr>
              <a:t>聞き、見る・触る・味わう等、感覚にも残る授業</a:t>
            </a:r>
            <a:r>
              <a:rPr lang="ja-JP" altLang="en-US" sz="1200" dirty="0">
                <a:latin typeface="Meiryo UI" panose="020B0604030504040204" pitchFamily="50" charset="-128"/>
                <a:ea typeface="Meiryo UI" panose="020B0604030504040204" pitchFamily="50" charset="-128"/>
              </a:rPr>
              <a:t>ができた。 </a:t>
            </a:r>
            <a:r>
              <a:rPr lang="zh-TW" altLang="en-US" sz="1200" dirty="0">
                <a:latin typeface="Meiryo UI" panose="020B0604030504040204" pitchFamily="50" charset="-128"/>
                <a:ea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endParaRPr>
          </a:p>
          <a:p>
            <a:pPr fontAlgn="base"/>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zh-TW" altLang="en-US" sz="1200" dirty="0">
                <a:latin typeface="Meiryo UI" panose="020B0604030504040204" pitchFamily="50" charset="-128"/>
                <a:ea typeface="Meiryo UI" panose="020B0604030504040204" pitchFamily="50" charset="-128"/>
              </a:rPr>
              <a:t>浜田市 産業経済部観光交流課 </a:t>
            </a:r>
          </a:p>
          <a:p>
            <a:r>
              <a:rPr lang="ja-JP" altLang="en-US" sz="1200" dirty="0">
                <a:latin typeface="Meiryo UI" panose="020B0604030504040204" pitchFamily="50" charset="-128"/>
                <a:ea typeface="Meiryo UI" panose="020B0604030504040204" pitchFamily="50" charset="-128"/>
              </a:rPr>
              <a:t>□海洋教育に取り組んでいなかった小学校では、取り組むきっかけとなった。</a:t>
            </a:r>
            <a:r>
              <a:rPr lang="ja-JP" altLang="en-US" sz="1200" dirty="0">
                <a:solidFill>
                  <a:srgbClr val="C00000"/>
                </a:solidFill>
                <a:latin typeface="Meiryo UI" panose="020B0604030504040204" pitchFamily="50" charset="-128"/>
                <a:ea typeface="Meiryo UI" panose="020B0604030504040204" pitchFamily="50" charset="-128"/>
              </a:rPr>
              <a:t>郷土教育として北前船寄港地の教育が継続的なものに</a:t>
            </a:r>
            <a:r>
              <a:rPr lang="ja-JP" altLang="en-US" sz="1200" dirty="0">
                <a:latin typeface="Meiryo UI" panose="020B0604030504040204" pitchFamily="50" charset="-128"/>
                <a:ea typeface="Meiryo UI" panose="020B0604030504040204" pitchFamily="50" charset="-128"/>
              </a:rPr>
              <a:t>なった。 </a:t>
            </a:r>
          </a:p>
          <a:p>
            <a:r>
              <a:rPr lang="ja-JP" altLang="en-US" sz="1200" dirty="0">
                <a:solidFill>
                  <a:srgbClr val="000000"/>
                </a:solidFill>
                <a:latin typeface="Meiryo UI" panose="020B0604030504040204" pitchFamily="50" charset="-128"/>
                <a:ea typeface="Meiryo UI" panose="020B0604030504040204" pitchFamily="50" charset="-128"/>
              </a:rPr>
              <a:t>対象が小学</a:t>
            </a:r>
            <a:r>
              <a:rPr lang="en-US" altLang="ja-JP" sz="1200" dirty="0">
                <a:solidFill>
                  <a:srgbClr val="000000"/>
                </a:solidFill>
                <a:latin typeface="Meiryo UI" panose="020B0604030504040204" pitchFamily="50" charset="-128"/>
                <a:ea typeface="Meiryo UI" panose="020B0604030504040204" pitchFamily="50" charset="-128"/>
              </a:rPr>
              <a:t>5</a:t>
            </a:r>
            <a:r>
              <a:rPr lang="ja-JP" altLang="en-US" sz="1200" dirty="0">
                <a:solidFill>
                  <a:srgbClr val="000000"/>
                </a:solidFill>
                <a:latin typeface="Meiryo UI" panose="020B0604030504040204" pitchFamily="50" charset="-128"/>
                <a:ea typeface="Meiryo UI" panose="020B0604030504040204" pitchFamily="50" charset="-128"/>
              </a:rPr>
              <a:t>年生で限定されているので、事業を継続するなら、テーマや内容を変えないでほしい。昨年と同内容で進めようとしていた中で、既に年間スケジュールを決めていた小学校側との調整は難しい。 </a:t>
            </a:r>
          </a:p>
          <a:p>
            <a:pPr fontAlgn="base"/>
            <a:endParaRPr lang="ja-JP" altLang="en-US"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a:t>
            </a:r>
            <a:r>
              <a:rPr lang="ja-JP" altLang="en-US" sz="1200" dirty="0">
                <a:solidFill>
                  <a:srgbClr val="000000"/>
                </a:solidFill>
                <a:latin typeface="Meiryo UI" panose="020B0604030504040204" pitchFamily="50" charset="-128"/>
                <a:ea typeface="Meiryo UI" panose="020B0604030504040204" pitchFamily="50" charset="-128"/>
              </a:rPr>
              <a:t>小松市　観光文化課</a:t>
            </a:r>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□こどもたちが北前船の歴史や海の文化について学び、</a:t>
            </a:r>
            <a:r>
              <a:rPr lang="ja-JP" altLang="en-US" sz="1200" dirty="0">
                <a:solidFill>
                  <a:srgbClr val="C00000"/>
                </a:solidFill>
                <a:latin typeface="Meiryo UI" panose="020B0604030504040204" pitchFamily="50" charset="-128"/>
                <a:ea typeface="Meiryo UI" panose="020B0604030504040204" pitchFamily="50" charset="-128"/>
              </a:rPr>
              <a:t>将来に向けて継承していくきっかけに</a:t>
            </a:r>
            <a:r>
              <a:rPr lang="ja-JP" altLang="en-US" sz="1200" dirty="0">
                <a:solidFill>
                  <a:srgbClr val="000000"/>
                </a:solidFill>
                <a:latin typeface="Meiryo UI" panose="020B0604030504040204" pitchFamily="50" charset="-128"/>
                <a:ea typeface="Meiryo UI" panose="020B0604030504040204" pitchFamily="50" charset="-128"/>
              </a:rPr>
              <a:t>なった。</a:t>
            </a:r>
            <a:endParaRPr lang="en-US" altLang="ja-JP" sz="1200" dirty="0">
              <a:solidFill>
                <a:srgbClr val="000000"/>
              </a:solidFill>
              <a:latin typeface="Meiryo UI" panose="020B0604030504040204" pitchFamily="50" charset="-128"/>
              <a:ea typeface="Meiryo UI" panose="020B0604030504040204" pitchFamily="50" charset="-128"/>
            </a:endParaRPr>
          </a:p>
          <a:p>
            <a:endParaRPr lang="en-US" altLang="zh-TW"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a:t>
            </a:r>
            <a:r>
              <a:rPr lang="zh-TW" altLang="en-US" sz="1200" dirty="0">
                <a:solidFill>
                  <a:srgbClr val="000000"/>
                </a:solidFill>
                <a:latin typeface="Meiryo UI" panose="020B0604030504040204" pitchFamily="50" charset="-128"/>
                <a:ea typeface="Meiryo UI" panose="020B0604030504040204" pitchFamily="50" charset="-128"/>
              </a:rPr>
              <a:t>倉敷市 日本遺産推進室</a:t>
            </a:r>
            <a:endParaRPr lang="en-US" altLang="zh-TW" sz="1200" dirty="0">
              <a:solidFill>
                <a:srgbClr val="000000"/>
              </a:solidFill>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□毎年の地域学習に「海」というキーワードを設定することにより，具体的な活動目標が立てやすくなったと思います。 </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a:t>
            </a:r>
            <a:r>
              <a:rPr lang="zh-TW" altLang="en-US" sz="1200" dirty="0">
                <a:solidFill>
                  <a:srgbClr val="000000"/>
                </a:solidFill>
                <a:latin typeface="Meiryo UI" panose="020B0604030504040204" pitchFamily="50" charset="-128"/>
                <a:ea typeface="Meiryo UI" panose="020B0604030504040204" pitchFamily="50" charset="-128"/>
              </a:rPr>
              <a:t>富山市 商工労働部 観光政策課</a:t>
            </a:r>
            <a:endParaRPr lang="en-US" altLang="zh-TW" sz="1200" dirty="0">
              <a:solidFill>
                <a:srgbClr val="000000"/>
              </a:solidFill>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□海洋教育を通じて、地域の子どもたちに「北前船」</a:t>
            </a:r>
            <a:r>
              <a:rPr lang="ja-JP" altLang="en-US" sz="1200" dirty="0" smtClean="0">
                <a:latin typeface="Meiryo UI" panose="020B0604030504040204" pitchFamily="50" charset="-128"/>
                <a:ea typeface="Meiryo UI" panose="020B0604030504040204" pitchFamily="50" charset="-128"/>
              </a:rPr>
              <a:t>が残した</a:t>
            </a:r>
            <a:r>
              <a:rPr lang="ja-JP" altLang="en-US" sz="1200" dirty="0">
                <a:latin typeface="Meiryo UI" panose="020B0604030504040204" pitchFamily="50" charset="-128"/>
                <a:ea typeface="Meiryo UI" panose="020B0604030504040204" pitchFamily="50" charset="-128"/>
              </a:rPr>
              <a:t>「岩瀬まだら」や「昆布」などの文化を認識してもらう良い機会になった。 また、</a:t>
            </a:r>
            <a:r>
              <a:rPr lang="ja-JP" altLang="en-US" sz="1200" dirty="0">
                <a:solidFill>
                  <a:srgbClr val="C00000"/>
                </a:solidFill>
                <a:latin typeface="Meiryo UI" panose="020B0604030504040204" pitchFamily="50" charset="-128"/>
                <a:ea typeface="Meiryo UI" panose="020B0604030504040204" pitchFamily="50" charset="-128"/>
              </a:rPr>
              <a:t>今回の海洋教育の実施にあたっては、地元のボランティアガイドや「岩瀬まだら保存会」など、多くの方々にご協力</a:t>
            </a:r>
            <a:r>
              <a:rPr lang="ja-JP" altLang="en-US" sz="1200" dirty="0">
                <a:latin typeface="Meiryo UI" panose="020B0604030504040204" pitchFamily="50" charset="-128"/>
                <a:ea typeface="Meiryo UI" panose="020B0604030504040204" pitchFamily="50" charset="-128"/>
              </a:rPr>
              <a:t>いただき、「北前船と海」の文化を伝承する体制の重要性を改めて認識できた。</a:t>
            </a:r>
          </a:p>
          <a:p>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0752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5248</TotalTime>
  <Words>80</Words>
  <Application>Microsoft Office PowerPoint</Application>
  <PresentationFormat>A4 210 x 297 mm</PresentationFormat>
  <Paragraphs>45</Paragraphs>
  <Slides>4</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7DH105016</dc:creator>
  <cp:lastModifiedBy>篠原 敏夫</cp:lastModifiedBy>
  <cp:revision>226</cp:revision>
  <cp:lastPrinted>2018-11-27T03:19:24Z</cp:lastPrinted>
  <dcterms:created xsi:type="dcterms:W3CDTF">2015-04-17T04:49:30Z</dcterms:created>
  <dcterms:modified xsi:type="dcterms:W3CDTF">2020-03-27T02:34:57Z</dcterms:modified>
</cp:coreProperties>
</file>