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7" r:id="rId3"/>
    <p:sldId id="258" r:id="rId4"/>
  </p:sldIdLst>
  <p:sldSz cx="6858000" cy="9906000" type="A4"/>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1554" y="6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Shape 18"/>
          <p:cNvSpPr>
            <a:spLocks noGrp="1" noRot="1" noChangeAspect="1"/>
          </p:cNvSpPr>
          <p:nvPr>
            <p:ph type="sldImg"/>
          </p:nvPr>
        </p:nvSpPr>
        <p:spPr>
          <a:xfrm>
            <a:off x="1143000" y="685800"/>
            <a:ext cx="4572000" cy="3429000"/>
          </a:xfrm>
          <a:prstGeom prst="rect">
            <a:avLst/>
          </a:prstGeom>
        </p:spPr>
        <p:txBody>
          <a:bodyPr/>
          <a:lstStyle/>
          <a:p>
            <a:endParaRPr/>
          </a:p>
        </p:txBody>
      </p:sp>
      <p:sp>
        <p:nvSpPr>
          <p:cNvPr id="19" name="Shape 1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タイトルのみ">
    <p:spTree>
      <p:nvGrpSpPr>
        <p:cNvPr id="1" name=""/>
        <p:cNvGrpSpPr/>
        <p:nvPr/>
      </p:nvGrpSpPr>
      <p:grpSpPr>
        <a:xfrm>
          <a:off x="0" y="0"/>
          <a:ext cx="0" cy="0"/>
          <a:chOff x="0" y="0"/>
          <a:chExt cx="0" cy="0"/>
        </a:xfrm>
      </p:grpSpPr>
      <p:sp>
        <p:nvSpPr>
          <p:cNvPr id="12"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テキスト ボックス 3"/>
          <p:cNvSpPr txBox="1"/>
          <p:nvPr/>
        </p:nvSpPr>
        <p:spPr>
          <a:xfrm>
            <a:off x="85643" y="128463"/>
            <a:ext cx="5773373" cy="6155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defRPr sz="1700"/>
            </a:pPr>
            <a:r>
              <a:rPr dirty="0" err="1"/>
              <a:t>PR</a:t>
            </a:r>
            <a:r>
              <a:rPr dirty="0" err="1">
                <a:latin typeface="+mj-lt"/>
                <a:ea typeface="+mj-ea"/>
                <a:cs typeface="+mj-cs"/>
                <a:sym typeface="Helvetica"/>
              </a:rPr>
              <a:t>レポート送信先：海と日本プロジェクト総合運営事務局</a:t>
            </a:r>
            <a:endParaRPr lang="en-US" dirty="0">
              <a:latin typeface="+mj-lt"/>
              <a:ea typeface="+mj-ea"/>
              <a:cs typeface="+mj-cs"/>
              <a:sym typeface="Helvetica"/>
            </a:endParaRPr>
          </a:p>
          <a:p>
            <a:pPr>
              <a:defRPr sz="1700"/>
            </a:pPr>
            <a:r>
              <a:rPr dirty="0">
                <a:latin typeface="+mj-lt"/>
                <a:ea typeface="+mj-ea"/>
                <a:cs typeface="+mj-cs"/>
                <a:sym typeface="Helvetica"/>
              </a:rPr>
              <a:t>　</a:t>
            </a:r>
            <a:r>
              <a:rPr dirty="0"/>
              <a:t>pr@uminohi.jp</a:t>
            </a:r>
          </a:p>
        </p:txBody>
      </p:sp>
      <p:sp>
        <p:nvSpPr>
          <p:cNvPr id="3" name="タイトルテキスト"/>
          <p:cNvSpPr txBox="1">
            <a:spLocks noGrp="1"/>
          </p:cNvSpPr>
          <p:nvPr>
            <p:ph type="title"/>
          </p:nvPr>
        </p:nvSpPr>
        <p:spPr>
          <a:xfrm>
            <a:off x="342900" y="132997"/>
            <a:ext cx="6172200" cy="217840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lstStyle/>
          <a:p>
            <a:r>
              <a:rPr dirty="0" err="1"/>
              <a:t>タイトルテキスト</a:t>
            </a:r>
            <a:endParaRPr dirty="0"/>
          </a:p>
        </p:txBody>
      </p:sp>
      <p:sp>
        <p:nvSpPr>
          <p:cNvPr id="4" name="本文レベル1…"/>
          <p:cNvSpPr txBox="1">
            <a:spLocks noGrp="1"/>
          </p:cNvSpPr>
          <p:nvPr>
            <p:ph type="body" idx="1"/>
          </p:nvPr>
        </p:nvSpPr>
        <p:spPr>
          <a:xfrm>
            <a:off x="342900" y="2311400"/>
            <a:ext cx="6172200" cy="75946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t>本文レベル1</a:t>
            </a:r>
          </a:p>
          <a:p>
            <a:pPr lvl="1"/>
            <a:r>
              <a:t>本文レベル2</a:t>
            </a:r>
          </a:p>
          <a:p>
            <a:pPr lvl="2"/>
            <a:r>
              <a:t>本文レベル3</a:t>
            </a:r>
          </a:p>
          <a:p>
            <a:pPr lvl="3"/>
            <a:r>
              <a:t>本文レベル4</a:t>
            </a:r>
          </a:p>
          <a:p>
            <a:pPr lvl="4"/>
            <a:r>
              <a:t>本文レベル5</a:t>
            </a:r>
          </a:p>
        </p:txBody>
      </p:sp>
      <p:sp>
        <p:nvSpPr>
          <p:cNvPr id="5" name="スライド番号"/>
          <p:cNvSpPr txBox="1">
            <a:spLocks noGrp="1"/>
          </p:cNvSpPr>
          <p:nvPr>
            <p:ph type="sldNum" sz="quarter" idx="2"/>
          </p:nvPr>
        </p:nvSpPr>
        <p:spPr>
          <a:xfrm>
            <a:off x="3314700" y="8914694"/>
            <a:ext cx="1600200" cy="533401"/>
          </a:xfrm>
          <a:prstGeom prst="rect">
            <a:avLst/>
          </a:prstGeom>
          <a:ln w="12700">
            <a:miter lim="400000"/>
          </a:ln>
        </p:spPr>
        <p:txBody>
          <a:bodyPr wrap="none" lIns="45719" rIns="45719" anchor="ctr">
            <a:spAutoFit/>
          </a:bodyPr>
          <a:lstStyle>
            <a:lvl1pPr algn="r">
              <a:defRPr sz="12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表 3"/>
          <p:cNvGraphicFramePr/>
          <p:nvPr>
            <p:extLst>
              <p:ext uri="{D42A27DB-BD31-4B8C-83A1-F6EECF244321}">
                <p14:modId xmlns:p14="http://schemas.microsoft.com/office/powerpoint/2010/main" val="599983171"/>
              </p:ext>
            </p:extLst>
          </p:nvPr>
        </p:nvGraphicFramePr>
        <p:xfrm>
          <a:off x="548679" y="2195783"/>
          <a:ext cx="5832648" cy="3870960"/>
        </p:xfrm>
        <a:graphic>
          <a:graphicData uri="http://schemas.openxmlformats.org/drawingml/2006/table">
            <a:tbl>
              <a:tblPr firstRow="1"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84931">
                <a:tc>
                  <a:txBody>
                    <a:bodyPr/>
                    <a:lstStyle/>
                    <a:p>
                      <a:pPr algn="l">
                        <a:defRPr sz="1000">
                          <a:solidFill>
                            <a:srgbClr val="000000"/>
                          </a:solidFill>
                        </a:defRPr>
                      </a:pPr>
                      <a:r>
                        <a:rPr>
                          <a:latin typeface="+mj-lt"/>
                          <a:ea typeface="+mj-ea"/>
                          <a:cs typeface="+mj-cs"/>
                          <a:sym typeface="Helvetica"/>
                        </a:rPr>
                        <a:t>イベントタイトル</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b="0">
                          <a:solidFill>
                            <a:srgbClr val="000000"/>
                          </a:solidFill>
                        </a:defRPr>
                      </a:pPr>
                      <a:r>
                        <a:rPr lang="ja-JP" altLang="en-US" sz="1000" dirty="0"/>
                        <a:t>第</a:t>
                      </a:r>
                      <a:r>
                        <a:rPr lang="en-US" altLang="ja-JP" sz="1000" dirty="0"/>
                        <a:t>3</a:t>
                      </a:r>
                      <a:r>
                        <a:rPr lang="ja-JP" altLang="en-US" sz="1000" dirty="0"/>
                        <a:t>回海辺の教室 </a:t>
                      </a:r>
                      <a:r>
                        <a:rPr lang="en-US" altLang="ja-JP" sz="1000" dirty="0"/>
                        <a:t>in</a:t>
                      </a:r>
                      <a:r>
                        <a:rPr lang="ja-JP" altLang="en-US" sz="1000" dirty="0"/>
                        <a:t>今津 ～海と日本</a:t>
                      </a:r>
                      <a:r>
                        <a:rPr lang="en-US" altLang="ja-JP" sz="1000" dirty="0"/>
                        <a:t>PROJECT</a:t>
                      </a:r>
                      <a:r>
                        <a:rPr lang="ja-JP" altLang="en-US" sz="1000" dirty="0"/>
                        <a:t>～
不思議な形の砂浜で今津湾の生き物に会いに行こう！</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r h="720079">
                <a:tc>
                  <a:txBody>
                    <a:bodyPr/>
                    <a:lstStyle/>
                    <a:p>
                      <a:pPr algn="l">
                        <a:defRPr sz="1000" b="1"/>
                      </a:pPr>
                      <a:r>
                        <a:rPr>
                          <a:latin typeface="+mj-lt"/>
                          <a:ea typeface="+mj-ea"/>
                          <a:cs typeface="+mj-cs"/>
                          <a:sym typeface="Helvetica"/>
                        </a:rPr>
                        <a:t>イベントの</a:t>
                      </a:r>
                    </a:p>
                    <a:p>
                      <a:pPr algn="l">
                        <a:defRPr sz="1000" b="1"/>
                      </a:pPr>
                      <a:r>
                        <a:rPr>
                          <a:latin typeface="+mj-lt"/>
                          <a:ea typeface="+mj-ea"/>
                          <a:cs typeface="+mj-cs"/>
                          <a:sym typeface="Helvetica"/>
                        </a:rPr>
                        <a:t>目的・ねらい</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800"/>
                      </a:pPr>
                      <a:r>
                        <a:rPr lang="ja-JP" altLang="en-US" sz="1000" dirty="0"/>
                        <a:t>今津湾に生息する生き物に会いに行きます。
今津湾の干潟は沢山の生命の循環をはぐくむ貴重な場所であり、初心者向けのハゼ釣り体験を楽しみながら、今津湾の海岸の海岸地形の形成や歴史、文化などを学びます。
その他、現地にはハゼ以外にも越冬目的の渡り鳥や干潟に生息する沢山の生き物などの観察機会も予定しました。</a:t>
                      </a:r>
                      <a:endParaRPr lang="en-US" altLang="ja-JP" sz="1000" dirty="0"/>
                    </a:p>
                    <a:p>
                      <a:pPr marL="0" marR="0" lvl="0" indent="0" algn="l" defTabSz="914400" rtl="0" eaLnBrk="1" fontAlgn="auto" latinLnBrk="0" hangingPunct="1">
                        <a:lnSpc>
                          <a:spcPct val="100000"/>
                        </a:lnSpc>
                        <a:spcBef>
                          <a:spcPts val="0"/>
                        </a:spcBef>
                        <a:spcAft>
                          <a:spcPts val="0"/>
                        </a:spcAft>
                        <a:buClrTx/>
                        <a:buSzTx/>
                        <a:buFontTx/>
                        <a:buNone/>
                        <a:tabLst/>
                        <a:defRPr sz="1800"/>
                      </a:pPr>
                      <a:endParaRPr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1"/>
                  </a:ext>
                </a:extLst>
              </a:tr>
              <a:tr h="184931">
                <a:tc>
                  <a:txBody>
                    <a:bodyPr/>
                    <a:lstStyle/>
                    <a:p>
                      <a:pPr algn="l">
                        <a:defRPr sz="1000" b="1"/>
                      </a:pPr>
                      <a:r>
                        <a:rPr>
                          <a:latin typeface="+mj-lt"/>
                          <a:ea typeface="+mj-ea"/>
                          <a:cs typeface="+mj-cs"/>
                          <a:sym typeface="Helvetica"/>
                        </a:rPr>
                        <a:t>日程</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dirty="0"/>
                        <a:t>２０２０／１</a:t>
                      </a:r>
                      <a:r>
                        <a:rPr lang="ja-JP" altLang="en-US" sz="1000" dirty="0"/>
                        <a:t>１</a:t>
                      </a:r>
                      <a:r>
                        <a:rPr sz="1000" dirty="0"/>
                        <a:t>／</a:t>
                      </a:r>
                      <a:r>
                        <a:rPr lang="ja-JP" altLang="en-US" sz="1000" dirty="0"/>
                        <a:t>２２</a:t>
                      </a:r>
                      <a:endParaRPr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2"/>
                  </a:ext>
                </a:extLst>
              </a:tr>
              <a:tr h="184931">
                <a:tc>
                  <a:txBody>
                    <a:bodyPr/>
                    <a:lstStyle/>
                    <a:p>
                      <a:pPr algn="l">
                        <a:defRPr sz="1000" b="1"/>
                      </a:pPr>
                      <a:r>
                        <a:rPr>
                          <a:latin typeface="+mj-lt"/>
                          <a:ea typeface="+mj-ea"/>
                          <a:cs typeface="+mj-cs"/>
                          <a:sym typeface="Helvetica"/>
                        </a:rPr>
                        <a:t>開催場所</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lang="zh-TW" altLang="en-US" sz="1000" dirty="0"/>
                        <a:t>八大龍王神社前海岸（福岡市西区今津４）</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3"/>
                  </a:ext>
                </a:extLst>
              </a:tr>
              <a:tr h="184931">
                <a:tc>
                  <a:txBody>
                    <a:bodyPr/>
                    <a:lstStyle/>
                    <a:p>
                      <a:pPr algn="l">
                        <a:defRPr sz="1000" b="1"/>
                      </a:pPr>
                      <a:r>
                        <a:rPr>
                          <a:latin typeface="+mj-lt"/>
                          <a:ea typeface="+mj-ea"/>
                          <a:cs typeface="+mj-cs"/>
                          <a:sym typeface="Helvetica"/>
                        </a:rPr>
                        <a:t>参加人数</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800"/>
                      </a:pPr>
                      <a:r>
                        <a:rPr lang="ja-JP" altLang="en-US" sz="1000" dirty="0"/>
                        <a:t>参加希望者申込２２名（子供１５名、保護者７名：前日締め切り申込確認数）</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4"/>
                  </a:ext>
                </a:extLst>
              </a:tr>
              <a:tr h="184931">
                <a:tc>
                  <a:txBody>
                    <a:bodyPr/>
                    <a:lstStyle/>
                    <a:p>
                      <a:pPr algn="l">
                        <a:defRPr sz="1000" b="1"/>
                      </a:pPr>
                      <a:r>
                        <a:rPr>
                          <a:latin typeface="+mj-lt"/>
                          <a:ea typeface="+mj-ea"/>
                          <a:cs typeface="+mj-cs"/>
                          <a:sym typeface="Helvetica"/>
                        </a:rPr>
                        <a:t>主催</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九州大学うみつなぎふくおか</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5"/>
                  </a:ext>
                </a:extLst>
              </a:tr>
              <a:tr h="184931">
                <a:tc>
                  <a:txBody>
                    <a:bodyPr/>
                    <a:lstStyle/>
                    <a:p>
                      <a:pPr algn="l">
                        <a:defRPr sz="1000" b="1"/>
                      </a:pPr>
                      <a:r>
                        <a:rPr>
                          <a:latin typeface="+mj-lt"/>
                          <a:ea typeface="+mj-ea"/>
                          <a:cs typeface="+mj-cs"/>
                          <a:sym typeface="Helvetica"/>
                        </a:rPr>
                        <a:t>共催</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000"/>
                      </a:pPr>
                      <a:endParaRP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6"/>
                  </a:ext>
                </a:extLst>
              </a:tr>
              <a:tr h="184931">
                <a:tc>
                  <a:txBody>
                    <a:bodyPr/>
                    <a:lstStyle/>
                    <a:p>
                      <a:pPr algn="l">
                        <a:defRPr sz="1000" b="1"/>
                      </a:pPr>
                      <a:r>
                        <a:rPr>
                          <a:latin typeface="+mj-lt"/>
                          <a:ea typeface="+mj-ea"/>
                          <a:cs typeface="+mj-cs"/>
                          <a:sym typeface="Helvetica"/>
                        </a:rPr>
                        <a:t>協力</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000"/>
                      </a:pPr>
                      <a:endParaRP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7"/>
                  </a:ext>
                </a:extLst>
              </a:tr>
              <a:tr h="616043">
                <a:tc>
                  <a:txBody>
                    <a:bodyPr/>
                    <a:lstStyle/>
                    <a:p>
                      <a:pPr algn="l">
                        <a:defRPr sz="1000" b="1"/>
                      </a:pPr>
                      <a:r>
                        <a:rPr>
                          <a:latin typeface="+mj-lt"/>
                          <a:ea typeface="+mj-ea"/>
                          <a:cs typeface="+mj-cs"/>
                          <a:sym typeface="Helvetica"/>
                        </a:rPr>
                        <a:t>告知方法</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lang="en-US" altLang="ja-JP" sz="1000" dirty="0"/>
                        <a:t>WEB</a:t>
                      </a:r>
                      <a:r>
                        <a:rPr lang="ja-JP" altLang="en-US" sz="1000" dirty="0"/>
                        <a:t>：九州大学うみつなぎふくおか公式</a:t>
                      </a:r>
                      <a:r>
                        <a:rPr lang="en-US" altLang="ja-JP" sz="1000" dirty="0"/>
                        <a:t>WEB</a:t>
                      </a:r>
                      <a:r>
                        <a:rPr lang="ja-JP" altLang="en-US" sz="1000" dirty="0"/>
                        <a:t>サイト、</a:t>
                      </a:r>
                      <a:r>
                        <a:rPr lang="en-US" altLang="ja-JP" sz="1000" dirty="0"/>
                        <a:t>FB</a:t>
                      </a:r>
                      <a:r>
                        <a:rPr lang="ja-JP" altLang="en-US" sz="1000" dirty="0"/>
                        <a:t>ページ、海と日本プロジェクト</a:t>
                      </a:r>
                      <a:r>
                        <a:rPr lang="en-US" altLang="ja-JP" sz="1000" dirty="0"/>
                        <a:t>in</a:t>
                      </a:r>
                      <a:r>
                        <a:rPr lang="ja-JP" altLang="en-US" sz="1000" dirty="0"/>
                        <a:t>ふくおか、</a:t>
                      </a:r>
                      <a:r>
                        <a:rPr lang="en-US" altLang="ja-JP" sz="1000" dirty="0"/>
                        <a:t>FB</a:t>
                      </a:r>
                      <a:r>
                        <a:rPr lang="ja-JP" altLang="en-US" sz="1000" dirty="0"/>
                        <a:t>有料広告１週間
町内連絡：町内連絡網にて参加募集
その他：地元テレビ、ラジオ放送局へのプレスリリース、</a:t>
                      </a:r>
                      <a:r>
                        <a:rPr lang="en-US" altLang="ja-JP" sz="1000" dirty="0"/>
                        <a:t>WEB</a:t>
                      </a:r>
                      <a:r>
                        <a:rPr lang="ja-JP" altLang="en-US" sz="1000" dirty="0"/>
                        <a:t>プレスリリース配信依頼 等</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8"/>
                  </a:ext>
                </a:extLst>
              </a:tr>
            </a:tbl>
          </a:graphicData>
        </a:graphic>
      </p:graphicFrame>
      <p:sp>
        <p:nvSpPr>
          <p:cNvPr id="22" name="タイトル 1"/>
          <p:cNvSpPr txBox="1"/>
          <p:nvPr/>
        </p:nvSpPr>
        <p:spPr>
          <a:xfrm>
            <a:off x="388620" y="1878795"/>
            <a:ext cx="2994661" cy="24384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1200" b="1">
                <a:solidFill>
                  <a:srgbClr val="0D0D0D"/>
                </a:solidFill>
                <a:latin typeface="+mj-lt"/>
                <a:ea typeface="+mj-ea"/>
                <a:cs typeface="+mj-cs"/>
                <a:sym typeface="Helvetica"/>
              </a:defRPr>
            </a:lvl1pPr>
          </a:lstStyle>
          <a:p>
            <a:pPr>
              <a:defRPr>
                <a:latin typeface="+mn-lt"/>
                <a:ea typeface="+mn-ea"/>
                <a:cs typeface="+mn-cs"/>
                <a:sym typeface="Calibri"/>
              </a:defRPr>
            </a:pPr>
            <a:r>
              <a:rPr>
                <a:latin typeface="+mj-lt"/>
                <a:ea typeface="+mj-ea"/>
                <a:cs typeface="+mj-cs"/>
                <a:sym typeface="Helvetica"/>
              </a:rPr>
              <a:t>１）オリジナルイベント開催概要</a:t>
            </a:r>
          </a:p>
        </p:txBody>
      </p:sp>
      <p:sp>
        <p:nvSpPr>
          <p:cNvPr id="24" name="タイトル 1"/>
          <p:cNvSpPr txBox="1"/>
          <p:nvPr/>
        </p:nvSpPr>
        <p:spPr>
          <a:xfrm>
            <a:off x="388620" y="6423178"/>
            <a:ext cx="6163012" cy="4312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pPr defTabSz="832104">
              <a:lnSpc>
                <a:spcPct val="80000"/>
              </a:lnSpc>
              <a:defRPr sz="1092" b="1">
                <a:solidFill>
                  <a:srgbClr val="0D0D0D"/>
                </a:solidFill>
              </a:defRPr>
            </a:pPr>
            <a:r>
              <a:rPr dirty="0">
                <a:latin typeface="+mj-lt"/>
                <a:ea typeface="+mj-ea"/>
                <a:cs typeface="+mj-cs"/>
                <a:sym typeface="Helvetica"/>
              </a:rPr>
              <a:t>２）イベント内容</a:t>
            </a:r>
            <a:endParaRPr sz="1274" dirty="0"/>
          </a:p>
          <a:p>
            <a:pPr defTabSz="832104">
              <a:lnSpc>
                <a:spcPct val="80000"/>
              </a:lnSpc>
              <a:defRPr sz="1092" b="1">
                <a:solidFill>
                  <a:srgbClr val="0D0D0D"/>
                </a:solidFill>
              </a:defRPr>
            </a:pPr>
            <a:r>
              <a:rPr dirty="0">
                <a:latin typeface="+mj-lt"/>
                <a:ea typeface="+mj-ea"/>
                <a:cs typeface="+mj-cs"/>
                <a:sym typeface="Helvetica"/>
              </a:rPr>
              <a:t>　　</a:t>
            </a:r>
            <a:r>
              <a:rPr dirty="0"/>
              <a:t>※</a:t>
            </a:r>
            <a:r>
              <a:rPr dirty="0">
                <a:latin typeface="+mj-lt"/>
                <a:ea typeface="+mj-ea"/>
                <a:cs typeface="+mj-cs"/>
                <a:sym typeface="Helvetica"/>
              </a:rPr>
              <a:t>添付いただく写真画像は</a:t>
            </a:r>
            <a:r>
              <a:rPr dirty="0"/>
              <a:t>2000×2000</a:t>
            </a:r>
            <a:r>
              <a:rPr dirty="0">
                <a:latin typeface="+mj-lt"/>
                <a:ea typeface="+mj-ea"/>
                <a:cs typeface="+mj-cs"/>
                <a:sym typeface="Helvetica"/>
              </a:rPr>
              <a:t>ピクセル以上ですとキレイな表示となります</a:t>
            </a:r>
          </a:p>
        </p:txBody>
      </p:sp>
      <p:sp>
        <p:nvSpPr>
          <p:cNvPr id="25" name="テキスト ボックス 12"/>
          <p:cNvSpPr txBox="1"/>
          <p:nvPr/>
        </p:nvSpPr>
        <p:spPr>
          <a:xfrm>
            <a:off x="1746528" y="781243"/>
            <a:ext cx="46761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defRPr sz="1200"/>
            </a:pPr>
            <a:r>
              <a:rPr dirty="0">
                <a:latin typeface="+mj-lt"/>
                <a:ea typeface="+mj-ea"/>
                <a:cs typeface="+mj-cs"/>
                <a:sym typeface="Helvetica"/>
              </a:rPr>
              <a:t>事業ID：2019525789</a:t>
            </a:r>
          </a:p>
          <a:p>
            <a:pPr>
              <a:defRPr sz="1200"/>
            </a:pPr>
            <a:r>
              <a:rPr dirty="0" err="1">
                <a:latin typeface="+mj-lt"/>
                <a:ea typeface="+mj-ea"/>
                <a:cs typeface="+mj-cs"/>
                <a:sym typeface="Helvetica"/>
              </a:rPr>
              <a:t>事業名</a:t>
            </a:r>
            <a:r>
              <a:rPr dirty="0">
                <a:latin typeface="+mj-lt"/>
                <a:ea typeface="+mj-ea"/>
                <a:cs typeface="+mj-cs"/>
                <a:sym typeface="Helvetica"/>
              </a:rPr>
              <a:t>：「福岡の海と人のつながり調べ」海と日本2020</a:t>
            </a:r>
          </a:p>
          <a:p>
            <a:pPr>
              <a:defRPr sz="1200"/>
            </a:pPr>
            <a:r>
              <a:rPr dirty="0">
                <a:latin typeface="+mj-lt"/>
                <a:ea typeface="+mj-ea"/>
                <a:cs typeface="+mj-cs"/>
                <a:sym typeface="Helvetica"/>
              </a:rPr>
              <a:t>　 九州大学環境工学教室2020</a:t>
            </a:r>
          </a:p>
          <a:p>
            <a:pPr>
              <a:defRPr sz="1200"/>
            </a:pPr>
            <a:r>
              <a:rPr dirty="0" err="1">
                <a:latin typeface="+mj-lt"/>
                <a:ea typeface="+mj-ea"/>
                <a:cs typeface="+mj-cs"/>
                <a:sym typeface="Helvetica"/>
              </a:rPr>
              <a:t>団体名：九州大学大学院工学研究院附属環境工学研究教育センタ</a:t>
            </a:r>
            <a:r>
              <a:rPr dirty="0">
                <a:latin typeface="+mj-lt"/>
                <a:ea typeface="+mj-ea"/>
                <a:cs typeface="+mj-cs"/>
                <a:sym typeface="Helvetica"/>
              </a:rPr>
              <a:t>ー</a:t>
            </a:r>
          </a:p>
        </p:txBody>
      </p:sp>
      <p:sp>
        <p:nvSpPr>
          <p:cNvPr id="26" name="正方形/長方形 13"/>
          <p:cNvSpPr/>
          <p:nvPr/>
        </p:nvSpPr>
        <p:spPr>
          <a:xfrm>
            <a:off x="1628799" y="728979"/>
            <a:ext cx="4968554" cy="1110369"/>
          </a:xfrm>
          <a:prstGeom prst="rect">
            <a:avLst/>
          </a:prstGeom>
          <a:ln w="25400">
            <a:solidFill>
              <a:srgbClr val="000000"/>
            </a:solidFill>
          </a:ln>
        </p:spPr>
        <p:txBody>
          <a:bodyPr lIns="45719" rIns="45719" anchor="ctr"/>
          <a:lstStyle/>
          <a:p>
            <a:pPr algn="ctr">
              <a:defRPr>
                <a:solidFill>
                  <a:srgbClr val="FFFFFF"/>
                </a:solidFill>
              </a:defRPr>
            </a:pPr>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表 9"/>
          <p:cNvGraphicFramePr/>
          <p:nvPr>
            <p:extLst>
              <p:ext uri="{D42A27DB-BD31-4B8C-83A1-F6EECF244321}">
                <p14:modId xmlns:p14="http://schemas.microsoft.com/office/powerpoint/2010/main" val="1472862464"/>
              </p:ext>
            </p:extLst>
          </p:nvPr>
        </p:nvGraphicFramePr>
        <p:xfrm>
          <a:off x="548679" y="2143960"/>
          <a:ext cx="5832648" cy="1695742"/>
        </p:xfrm>
        <a:graphic>
          <a:graphicData uri="http://schemas.openxmlformats.org/drawingml/2006/table">
            <a:tbl>
              <a:tblPr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695742">
                <a:tc>
                  <a:txBody>
                    <a:bodyPr/>
                    <a:lstStyle/>
                    <a:p>
                      <a:pPr algn="l">
                        <a:defRPr sz="1000" b="1"/>
                      </a:pPr>
                      <a:r>
                        <a:rPr dirty="0" err="1">
                          <a:latin typeface="+mj-lt"/>
                          <a:ea typeface="+mj-ea"/>
                          <a:cs typeface="+mj-cs"/>
                          <a:sym typeface="Helvetica"/>
                        </a:rPr>
                        <a:t>イベント</a:t>
                      </a:r>
                      <a:r>
                        <a:rPr lang="ja-JP" altLang="en-US" dirty="0">
                          <a:latin typeface="+mj-lt"/>
                          <a:ea typeface="+mj-ea"/>
                          <a:cs typeface="+mj-cs"/>
                          <a:sym typeface="Helvetica"/>
                        </a:rPr>
                        <a:t>１</a:t>
                      </a:r>
                      <a:endParaRPr dirty="0">
                        <a:solidFill>
                          <a:srgbClr val="FFFFFF"/>
                        </a:solidFill>
                      </a:endParaRPr>
                    </a:p>
                    <a:p>
                      <a:pPr algn="l">
                        <a:defRPr sz="1000" b="1"/>
                      </a:pPr>
                      <a:r>
                        <a:rPr dirty="0" err="1">
                          <a:latin typeface="+mj-lt"/>
                          <a:ea typeface="+mj-ea"/>
                          <a:cs typeface="+mj-cs"/>
                          <a:sym typeface="Helvetica"/>
                        </a:rPr>
                        <a:t>内容</a:t>
                      </a:r>
                      <a:endParaRPr dirty="0">
                        <a:latin typeface="+mj-lt"/>
                        <a:ea typeface="+mj-ea"/>
                        <a:cs typeface="+mj-cs"/>
                        <a:sym typeface="Helvetica"/>
                      </a:endParaRP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defTabSz="457200">
                        <a:defRPr sz="1000"/>
                      </a:pPr>
                      <a:r>
                        <a:rPr lang="ja-JP" altLang="en-US" dirty="0"/>
                        <a:t>当日の天候不順が予定されたため、前日段階で九州大学うみつなぎふくおか公式サイトおよび九州大学うみつなぎふくおか</a:t>
                      </a:r>
                      <a:r>
                        <a:rPr lang="en-US" altLang="ja-JP" dirty="0"/>
                        <a:t>FB</a:t>
                      </a:r>
                      <a:r>
                        <a:rPr lang="ja-JP" altLang="en-US" dirty="0"/>
                        <a:t>ページにて開催決定は当日判断となることを告知。</a:t>
                      </a:r>
                    </a:p>
                    <a:p>
                      <a:pPr algn="l" defTabSz="457200">
                        <a:defRPr sz="1000"/>
                      </a:pPr>
                      <a:r>
                        <a:rPr lang="en-US" altLang="ja-JP" dirty="0"/>
                        <a:t>AM</a:t>
                      </a:r>
                      <a:r>
                        <a:rPr lang="ja-JP" altLang="en-US" dirty="0"/>
                        <a:t>８：００、当日の現地天候判断の上、中止を決定</a:t>
                      </a:r>
                    </a:p>
                    <a:p>
                      <a:pPr algn="l" defTabSz="457200">
                        <a:defRPr sz="1000"/>
                      </a:pPr>
                      <a:r>
                        <a:rPr lang="ja-JP" altLang="en-US" dirty="0"/>
                        <a:t>参加者および現地今津の各関係者、協力者への中止連絡と共に、万が一現地来場の参加者対応のため、清野先生およびプロジェクトメンバー２名にて</a:t>
                      </a:r>
                    </a:p>
                    <a:p>
                      <a:pPr algn="l" defTabSz="457200">
                        <a:defRPr sz="1000"/>
                      </a:pPr>
                      <a:r>
                        <a:rPr lang="ja-JP" altLang="en-US" dirty="0"/>
                        <a:t>現地入り</a:t>
                      </a:r>
                    </a:p>
                    <a:p>
                      <a:pPr algn="l" defTabSz="457200">
                        <a:defRPr sz="1000"/>
                      </a:pPr>
                      <a:r>
                        <a:rPr lang="ja-JP" altLang="en-US" dirty="0"/>
                        <a:t>その後、当日の運営補助スタッフとして参加予定であった九州大学の学生の方と一部ビーチクリーン活動を実施して現地対応を終了</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bl>
          </a:graphicData>
        </a:graphic>
      </p:graphicFrame>
      <p:sp>
        <p:nvSpPr>
          <p:cNvPr id="31" name="テキスト ボックス 17"/>
          <p:cNvSpPr txBox="1"/>
          <p:nvPr/>
        </p:nvSpPr>
        <p:spPr>
          <a:xfrm>
            <a:off x="1746528" y="818347"/>
            <a:ext cx="4676141" cy="1259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defRPr sz="1200"/>
            </a:pPr>
            <a:r>
              <a:rPr>
                <a:latin typeface="+mj-lt"/>
                <a:ea typeface="+mj-ea"/>
                <a:cs typeface="+mj-cs"/>
                <a:sym typeface="Helvetica"/>
              </a:rPr>
              <a:t>事業ID：2019525789</a:t>
            </a:r>
          </a:p>
          <a:p>
            <a:pPr>
              <a:defRPr sz="1200"/>
            </a:pPr>
            <a:r>
              <a:rPr>
                <a:latin typeface="+mj-lt"/>
                <a:ea typeface="+mj-ea"/>
                <a:cs typeface="+mj-cs"/>
                <a:sym typeface="Helvetica"/>
              </a:rPr>
              <a:t>事業名：「福岡の海と人のつながり調べ」海と日本2020</a:t>
            </a:r>
          </a:p>
          <a:p>
            <a:pPr lvl="1">
              <a:defRPr sz="1200"/>
            </a:pPr>
            <a:r>
              <a:rPr>
                <a:latin typeface="+mj-lt"/>
                <a:ea typeface="+mj-ea"/>
                <a:cs typeface="+mj-cs"/>
                <a:sym typeface="Helvetica"/>
              </a:rPr>
              <a:t>　 九州大学環境工学教室2020</a:t>
            </a:r>
          </a:p>
          <a:p>
            <a:pPr>
              <a:defRPr sz="1200"/>
            </a:pPr>
            <a:r>
              <a:rPr>
                <a:latin typeface="+mj-lt"/>
                <a:ea typeface="+mj-ea"/>
                <a:cs typeface="+mj-cs"/>
                <a:sym typeface="Helvetica"/>
              </a:rPr>
              <a:t>団体名：九州大学大学院工学研究院附属環境工学研究教育センター</a:t>
            </a:r>
          </a:p>
        </p:txBody>
      </p:sp>
      <p:sp>
        <p:nvSpPr>
          <p:cNvPr id="32" name="正方形/長方形 18"/>
          <p:cNvSpPr/>
          <p:nvPr/>
        </p:nvSpPr>
        <p:spPr>
          <a:xfrm>
            <a:off x="1628799" y="689882"/>
            <a:ext cx="4968554" cy="1234442"/>
          </a:xfrm>
          <a:prstGeom prst="rect">
            <a:avLst/>
          </a:prstGeom>
          <a:ln w="25400">
            <a:solidFill>
              <a:srgbClr val="000000"/>
            </a:solidFill>
          </a:ln>
        </p:spPr>
        <p:txBody>
          <a:bodyPr lIns="45719" rIns="45719" anchor="ctr"/>
          <a:lstStyle/>
          <a:p>
            <a:pPr algn="ctr">
              <a:defRPr>
                <a:solidFill>
                  <a:srgbClr val="FFFFFF"/>
                </a:solidFill>
              </a:defRPr>
            </a:pPr>
            <a:endParaRPr/>
          </a:p>
        </p:txBody>
      </p:sp>
      <p:pic>
        <p:nvPicPr>
          <p:cNvPr id="3" name="図 2" descr="家の中の道路&#10;&#10;低い精度で自動的に生成された説明">
            <a:extLst>
              <a:ext uri="{FF2B5EF4-FFF2-40B4-BE49-F238E27FC236}">
                <a16:creationId xmlns:a16="http://schemas.microsoft.com/office/drawing/2014/main" id="{5A9DA0C5-6B3C-41AF-BE63-823CFE3B9F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79" y="4059338"/>
            <a:ext cx="2810267" cy="1743318"/>
          </a:xfrm>
          <a:prstGeom prst="rect">
            <a:avLst/>
          </a:prstGeom>
        </p:spPr>
      </p:pic>
      <p:pic>
        <p:nvPicPr>
          <p:cNvPr id="5" name="図 4" descr="砂浜にいる子供たち&#10;&#10;中程度の精度で自動的に生成された説明">
            <a:extLst>
              <a:ext uri="{FF2B5EF4-FFF2-40B4-BE49-F238E27FC236}">
                <a16:creationId xmlns:a16="http://schemas.microsoft.com/office/drawing/2014/main" id="{1778218D-5F0A-4F52-8F08-898197CFBA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7633" y="4049811"/>
            <a:ext cx="2781688" cy="1752845"/>
          </a:xfrm>
          <a:prstGeom prst="rect">
            <a:avLst/>
          </a:prstGeom>
        </p:spPr>
      </p:pic>
      <p:pic>
        <p:nvPicPr>
          <p:cNvPr id="7" name="図 6" descr="人, 屋外, 若い, 男 が含まれている画像&#10;&#10;自動的に生成された説明">
            <a:extLst>
              <a:ext uri="{FF2B5EF4-FFF2-40B4-BE49-F238E27FC236}">
                <a16:creationId xmlns:a16="http://schemas.microsoft.com/office/drawing/2014/main" id="{D481E2A1-6E9A-4D41-8705-9EB3C80A7B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9152" y="6022292"/>
            <a:ext cx="2819794" cy="1705213"/>
          </a:xfrm>
          <a:prstGeom prst="rect">
            <a:avLst/>
          </a:prstGeom>
        </p:spPr>
      </p:pic>
      <p:pic>
        <p:nvPicPr>
          <p:cNvPr id="13" name="図 12" descr="食品, バッグ, 座る, プラスチック が含まれている画像&#10;&#10;自動的に生成された説明">
            <a:extLst>
              <a:ext uri="{FF2B5EF4-FFF2-40B4-BE49-F238E27FC236}">
                <a16:creationId xmlns:a16="http://schemas.microsoft.com/office/drawing/2014/main" id="{5D975EB5-9673-4A5C-A61C-6530A346251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40572" y="6012765"/>
            <a:ext cx="2781688" cy="1714739"/>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表 3"/>
          <p:cNvGraphicFramePr/>
          <p:nvPr>
            <p:extLst>
              <p:ext uri="{D42A27DB-BD31-4B8C-83A1-F6EECF244321}">
                <p14:modId xmlns:p14="http://schemas.microsoft.com/office/powerpoint/2010/main" val="1603398378"/>
              </p:ext>
            </p:extLst>
          </p:nvPr>
        </p:nvGraphicFramePr>
        <p:xfrm>
          <a:off x="548679" y="2613309"/>
          <a:ext cx="5832648" cy="6778310"/>
        </p:xfrm>
        <a:graphic>
          <a:graphicData uri="http://schemas.openxmlformats.org/drawingml/2006/table">
            <a:tbl>
              <a:tblPr firstRow="1"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907643">
                <a:tc>
                  <a:txBody>
                    <a:bodyPr/>
                    <a:lstStyle/>
                    <a:p>
                      <a:pPr algn="l">
                        <a:defRPr sz="1000">
                          <a:solidFill>
                            <a:srgbClr val="000000"/>
                          </a:solidFill>
                        </a:defRPr>
                      </a:pPr>
                      <a:r>
                        <a:rPr>
                          <a:latin typeface="+mj-lt"/>
                          <a:ea typeface="+mj-ea"/>
                          <a:cs typeface="+mj-cs"/>
                          <a:sym typeface="Helvetica"/>
                        </a:rPr>
                        <a:t>参加者の声</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b="0">
                          <a:solidFill>
                            <a:srgbClr val="000000"/>
                          </a:solidFill>
                        </a:defRPr>
                      </a:pPr>
                      <a:r>
                        <a:rPr lang="ja-JP" altLang="en-US" sz="1000" dirty="0"/>
                        <a:t>本番当日は残念ながら雨天中止となったものの、参加予定者からは</a:t>
                      </a:r>
                    </a:p>
                    <a:p>
                      <a:pPr algn="l">
                        <a:defRPr sz="1800" b="0">
                          <a:solidFill>
                            <a:srgbClr val="000000"/>
                          </a:solidFill>
                        </a:defRPr>
                      </a:pPr>
                      <a:r>
                        <a:rPr lang="ja-JP" altLang="en-US" sz="1000" dirty="0"/>
                        <a:t>改めて開催を望むメール等がありました。</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r h="1152128">
                <a:tc>
                  <a:txBody>
                    <a:bodyPr/>
                    <a:lstStyle/>
                    <a:p>
                      <a:pPr algn="l">
                        <a:defRPr sz="1000" b="1"/>
                      </a:pPr>
                      <a:r>
                        <a:rPr>
                          <a:latin typeface="+mj-lt"/>
                          <a:ea typeface="+mj-ea"/>
                          <a:cs typeface="+mj-cs"/>
                          <a:sym typeface="Helvetica"/>
                        </a:rPr>
                        <a:t>配布資料</a:t>
                      </a:r>
                    </a:p>
                    <a:p>
                      <a:pPr algn="l">
                        <a:defRPr sz="900"/>
                      </a:pPr>
                      <a:r>
                        <a:rPr>
                          <a:latin typeface="+mj-lt"/>
                          <a:ea typeface="+mj-ea"/>
                          <a:cs typeface="+mj-cs"/>
                          <a:sym typeface="Helvetica"/>
                        </a:rPr>
                        <a:t>（資料データがある場合、レポートに添付して提出してください。）</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lang="ja-JP" altLang="en-US" sz="1000" dirty="0"/>
                        <a:t>特になし</a:t>
                      </a:r>
                      <a:endParaRPr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1"/>
                  </a:ext>
                </a:extLst>
              </a:tr>
              <a:tr h="548619">
                <a:tc>
                  <a:txBody>
                    <a:bodyPr/>
                    <a:lstStyle/>
                    <a:p>
                      <a:pPr algn="l">
                        <a:defRPr sz="1000" b="1"/>
                      </a:pPr>
                      <a:r>
                        <a:rPr>
                          <a:latin typeface="+mj-lt"/>
                          <a:ea typeface="+mj-ea"/>
                          <a:cs typeface="+mj-cs"/>
                          <a:sym typeface="Helvetica"/>
                        </a:rPr>
                        <a:t>メディア掲出</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lang="ja-JP" altLang="en-US" sz="1000" dirty="0"/>
                        <a:t>海と日本プロジェクト</a:t>
                      </a:r>
                      <a:r>
                        <a:rPr lang="en-US" altLang="ja-JP" sz="1000" dirty="0"/>
                        <a:t>in</a:t>
                      </a:r>
                      <a:r>
                        <a:rPr lang="ja-JP" altLang="en-US" sz="1000" dirty="0"/>
                        <a:t>ふくおか（お知らせ告知）</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2"/>
                  </a:ext>
                </a:extLst>
              </a:tr>
              <a:tr h="2403709">
                <a:tc>
                  <a:txBody>
                    <a:bodyPr/>
                    <a:lstStyle/>
                    <a:p>
                      <a:pPr algn="l">
                        <a:defRPr sz="1000" b="1"/>
                      </a:pPr>
                      <a:r>
                        <a:rPr>
                          <a:latin typeface="+mj-lt"/>
                          <a:ea typeface="+mj-ea"/>
                          <a:cs typeface="+mj-cs"/>
                          <a:sym typeface="Helvetica"/>
                        </a:rPr>
                        <a:t>その他特記事項</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000"/>
                      </a:pPr>
                      <a:endParaRPr lang="en-US" altLang="ja-JP" sz="1100" dirty="0"/>
                    </a:p>
                    <a:p>
                      <a:pPr algn="l">
                        <a:defRPr sz="1000"/>
                      </a:pPr>
                      <a:r>
                        <a:rPr lang="ja-JP" altLang="en-US" sz="1100" dirty="0"/>
                        <a:t>＜開催地今津</a:t>
                      </a:r>
                      <a:r>
                        <a:rPr lang="en-US" altLang="ja-JP" sz="1100" dirty="0"/>
                        <a:t>(</a:t>
                      </a:r>
                      <a:r>
                        <a:rPr lang="ja-JP" altLang="en-US" sz="1100" dirty="0"/>
                        <a:t>浜崎</a:t>
                      </a:r>
                      <a:r>
                        <a:rPr lang="en-US" altLang="ja-JP" sz="1100" dirty="0"/>
                        <a:t>)</a:t>
                      </a:r>
                      <a:r>
                        <a:rPr lang="ja-JP" altLang="en-US" sz="1100" dirty="0"/>
                        <a:t>地区との今後の協力体制の強化＞</a:t>
                      </a:r>
                      <a:endParaRPr lang="ja-JP" altLang="en-US" dirty="0"/>
                    </a:p>
                    <a:p>
                      <a:pPr algn="l">
                        <a:defRPr sz="1000"/>
                      </a:pPr>
                      <a:r>
                        <a:rPr lang="ja-JP" altLang="en-US" dirty="0"/>
                        <a:t>今回のイベント実施に向けて、事前に広報と動員要請並びに開催場所の使用許諾等の活動で以下の地区の当該各所を訪問しました。</a:t>
                      </a:r>
                    </a:p>
                    <a:p>
                      <a:pPr algn="l">
                        <a:defRPr sz="1000"/>
                      </a:pPr>
                      <a:r>
                        <a:rPr lang="ja-JP" altLang="en-US" dirty="0"/>
                        <a:t>・福岡市漁協  浜崎今津支所</a:t>
                      </a:r>
                      <a:r>
                        <a:rPr lang="en-US" altLang="ja-JP" dirty="0"/>
                        <a:t>(</a:t>
                      </a:r>
                      <a:r>
                        <a:rPr lang="ja-JP" altLang="en-US" dirty="0"/>
                        <a:t>担当職員</a:t>
                      </a:r>
                      <a:r>
                        <a:rPr lang="en-US" altLang="ja-JP" dirty="0"/>
                        <a:t>)</a:t>
                      </a:r>
                    </a:p>
                    <a:p>
                      <a:pPr algn="l">
                        <a:defRPr sz="1000"/>
                      </a:pPr>
                      <a:r>
                        <a:rPr lang="ja-JP" altLang="en-US" dirty="0"/>
                        <a:t>・浜崎町内会</a:t>
                      </a:r>
                      <a:r>
                        <a:rPr lang="en-US" altLang="ja-JP" dirty="0"/>
                        <a:t>(</a:t>
                      </a:r>
                      <a:r>
                        <a:rPr lang="ja-JP" altLang="en-US" dirty="0"/>
                        <a:t>町内会長</a:t>
                      </a:r>
                      <a:r>
                        <a:rPr lang="en-US" altLang="ja-JP" dirty="0"/>
                        <a:t>)</a:t>
                      </a:r>
                    </a:p>
                    <a:p>
                      <a:pPr algn="l">
                        <a:defRPr sz="1000"/>
                      </a:pPr>
                      <a:r>
                        <a:rPr lang="ja-JP" altLang="en-US" dirty="0"/>
                        <a:t>・今津小学校</a:t>
                      </a:r>
                      <a:r>
                        <a:rPr lang="en-US" altLang="ja-JP" dirty="0"/>
                        <a:t>(</a:t>
                      </a:r>
                      <a:r>
                        <a:rPr lang="ja-JP" altLang="en-US" dirty="0"/>
                        <a:t>校長・教頭</a:t>
                      </a:r>
                      <a:r>
                        <a:rPr lang="en-US" altLang="ja-JP" dirty="0"/>
                        <a:t>)</a:t>
                      </a:r>
                    </a:p>
                    <a:p>
                      <a:pPr algn="l">
                        <a:defRPr sz="1000"/>
                      </a:pPr>
                      <a:r>
                        <a:rPr lang="ja-JP" altLang="en-US" dirty="0"/>
                        <a:t>・今津郵便局</a:t>
                      </a:r>
                      <a:r>
                        <a:rPr lang="en-US" altLang="ja-JP" dirty="0"/>
                        <a:t>(</a:t>
                      </a:r>
                      <a:r>
                        <a:rPr lang="ja-JP" altLang="en-US" dirty="0"/>
                        <a:t>局長</a:t>
                      </a:r>
                      <a:r>
                        <a:rPr lang="en-US" altLang="ja-JP" dirty="0"/>
                        <a:t>)</a:t>
                      </a:r>
                    </a:p>
                    <a:p>
                      <a:pPr algn="l">
                        <a:defRPr sz="1000"/>
                      </a:pPr>
                      <a:r>
                        <a:rPr lang="ja-JP" altLang="en-US" dirty="0"/>
                        <a:t>・今津公民館</a:t>
                      </a:r>
                      <a:r>
                        <a:rPr lang="en-US" altLang="ja-JP" dirty="0"/>
                        <a:t>(</a:t>
                      </a:r>
                      <a:r>
                        <a:rPr lang="ja-JP" altLang="en-US" dirty="0"/>
                        <a:t>館長・主事</a:t>
                      </a:r>
                      <a:r>
                        <a:rPr lang="en-US" altLang="ja-JP" dirty="0"/>
                        <a:t>)</a:t>
                      </a:r>
                    </a:p>
                    <a:p>
                      <a:pPr algn="l">
                        <a:defRPr sz="1000"/>
                      </a:pPr>
                      <a:r>
                        <a:rPr lang="ja-JP" altLang="en-US" dirty="0"/>
                        <a:t>この訪問活動の成果としては、今後この地区でイベントを企画する際には、毎月１度開催される地区の区長会や理事会の会合に参加して企画提案をするにより、</a:t>
                      </a:r>
                      <a:r>
                        <a:rPr lang="en-US" altLang="ja-JP" dirty="0"/>
                        <a:t>SNS</a:t>
                      </a:r>
                      <a:r>
                        <a:rPr lang="ja-JP" altLang="en-US" dirty="0"/>
                        <a:t>のラインや回覧板を通じて地区内各世帯への情報伝達網が構築されているという実態でした。因みに地区の情報伝達網のキーパーソンは地区「青少年子ども会育成連合会」会長であり、自治協の理事でもある上記の郵便局局長でした。</a:t>
                      </a:r>
                    </a:p>
                    <a:p>
                      <a:pPr algn="l">
                        <a:defRPr sz="1000"/>
                      </a:pPr>
                      <a:r>
                        <a:rPr lang="ja-JP" altLang="en-US" dirty="0"/>
                        <a:t>企画するイベントの広報や動員については</a:t>
                      </a:r>
                      <a:r>
                        <a:rPr lang="en-US" altLang="ja-JP" dirty="0"/>
                        <a:t>Facebook</a:t>
                      </a:r>
                      <a:r>
                        <a:rPr lang="ja-JP" altLang="en-US" dirty="0"/>
                        <a:t>や</a:t>
                      </a:r>
                      <a:r>
                        <a:rPr lang="en-US" altLang="ja-JP" dirty="0"/>
                        <a:t>WEB</a:t>
                      </a:r>
                      <a:r>
                        <a:rPr lang="ja-JP" altLang="en-US" dirty="0"/>
                        <a:t>での情報発信も重要ですが、その対象が広範囲で不特定対象ではなく、今回のようにエリア限定であれば、対象地区に根差した効果的且つ効率的な情報発信方法をリサーチする必要性を改めて確認できました。</a:t>
                      </a:r>
                      <a:endParaRPr lang="en-US" altLang="ja-JP" dirty="0"/>
                    </a:p>
                    <a:p>
                      <a:pPr algn="l">
                        <a:defRPr sz="1000"/>
                      </a:pPr>
                      <a:endParaRPr dirty="0"/>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3"/>
                  </a:ext>
                </a:extLst>
              </a:tr>
            </a:tbl>
          </a:graphicData>
        </a:graphic>
      </p:graphicFrame>
      <p:sp>
        <p:nvSpPr>
          <p:cNvPr id="38" name="タイトル 1"/>
          <p:cNvSpPr txBox="1"/>
          <p:nvPr/>
        </p:nvSpPr>
        <p:spPr>
          <a:xfrm>
            <a:off x="388620" y="2182019"/>
            <a:ext cx="2994661" cy="26289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1300" b="1">
                <a:solidFill>
                  <a:srgbClr val="0D0D0D"/>
                </a:solidFill>
                <a:latin typeface="+mj-lt"/>
                <a:ea typeface="+mj-ea"/>
                <a:cs typeface="+mj-cs"/>
                <a:sym typeface="Helvetica"/>
              </a:defRPr>
            </a:lvl1pPr>
          </a:lstStyle>
          <a:p>
            <a:pPr>
              <a:defRPr>
                <a:latin typeface="+mn-lt"/>
                <a:ea typeface="+mn-ea"/>
                <a:cs typeface="+mn-cs"/>
                <a:sym typeface="Calibri"/>
              </a:defRPr>
            </a:pPr>
            <a:r>
              <a:rPr>
                <a:latin typeface="+mj-lt"/>
                <a:ea typeface="+mj-ea"/>
                <a:cs typeface="+mj-cs"/>
                <a:sym typeface="Helvetica"/>
              </a:rPr>
              <a:t>３）その他</a:t>
            </a:r>
          </a:p>
        </p:txBody>
      </p:sp>
      <p:sp>
        <p:nvSpPr>
          <p:cNvPr id="39" name="テキスト ボックス 6"/>
          <p:cNvSpPr txBox="1"/>
          <p:nvPr/>
        </p:nvSpPr>
        <p:spPr>
          <a:xfrm>
            <a:off x="1746528" y="1136575"/>
            <a:ext cx="4879598" cy="126289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1200"/>
            </a:pPr>
            <a:r>
              <a:rPr>
                <a:latin typeface="+mj-lt"/>
                <a:ea typeface="+mj-ea"/>
                <a:cs typeface="+mj-cs"/>
                <a:sym typeface="Helvetica"/>
              </a:rPr>
              <a:t>事業</a:t>
            </a:r>
            <a:r>
              <a:t>ID</a:t>
            </a:r>
            <a:r>
              <a:rPr>
                <a:latin typeface="+mj-lt"/>
                <a:ea typeface="+mj-ea"/>
                <a:cs typeface="+mj-cs"/>
                <a:sym typeface="Helvetica"/>
              </a:rPr>
              <a:t>：2019525789</a:t>
            </a:r>
          </a:p>
          <a:p>
            <a:pPr>
              <a:defRPr sz="1200"/>
            </a:pPr>
            <a:r>
              <a:rPr>
                <a:latin typeface="+mj-lt"/>
                <a:ea typeface="+mj-ea"/>
                <a:cs typeface="+mj-cs"/>
                <a:sym typeface="Helvetica"/>
              </a:rPr>
              <a:t>事業名：「福岡の海と人のつながり調べ」海と日本2020</a:t>
            </a:r>
          </a:p>
          <a:p>
            <a:pPr lvl="1">
              <a:defRPr sz="1200"/>
            </a:pPr>
            <a:r>
              <a:rPr>
                <a:latin typeface="+mj-lt"/>
                <a:ea typeface="+mj-ea"/>
                <a:cs typeface="+mj-cs"/>
                <a:sym typeface="Helvetica"/>
              </a:rPr>
              <a:t>　 九州大学環境工学教室2020</a:t>
            </a:r>
          </a:p>
          <a:p>
            <a:pPr>
              <a:defRPr sz="1200"/>
            </a:pPr>
            <a:r>
              <a:rPr>
                <a:latin typeface="+mj-lt"/>
                <a:ea typeface="+mj-ea"/>
                <a:cs typeface="+mj-cs"/>
                <a:sym typeface="Helvetica"/>
              </a:rPr>
              <a:t>団体名：九州大学大学院工学研究院附属環境工学研究教育センター</a:t>
            </a:r>
          </a:p>
        </p:txBody>
      </p:sp>
      <p:sp>
        <p:nvSpPr>
          <p:cNvPr id="40" name="正方形/長方形 7"/>
          <p:cNvSpPr/>
          <p:nvPr/>
        </p:nvSpPr>
        <p:spPr>
          <a:xfrm>
            <a:off x="1628799" y="1008112"/>
            <a:ext cx="4968554" cy="1265820"/>
          </a:xfrm>
          <a:prstGeom prst="rect">
            <a:avLst/>
          </a:prstGeom>
          <a:ln w="25400">
            <a:solidFill>
              <a:srgbClr val="000000"/>
            </a:solidFill>
          </a:ln>
        </p:spPr>
        <p:txBody>
          <a:bodyPr lIns="45719" rIns="45719" anchor="ctr"/>
          <a:lstStyle/>
          <a:p>
            <a:pPr algn="ctr">
              <a:defRPr>
                <a:solidFill>
                  <a:srgbClr val="FFFFFF"/>
                </a:solidFill>
              </a:defRPr>
            </a:pPr>
            <a:endParaRPr/>
          </a:p>
        </p:txBody>
      </p:sp>
    </p:spTree>
  </p:cSld>
  <p:clrMapOvr>
    <a:masterClrMapping/>
  </p:clrMapOvr>
  <p:transition spd="med"/>
</p:sld>
</file>

<file path=ppt/theme/theme1.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25</TotalTime>
  <Words>686</Words>
  <Application>Microsoft Office PowerPoint</Application>
  <PresentationFormat>A4 210 x 297 mm</PresentationFormat>
  <Paragraphs>59</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Arial</vt:lpstr>
      <vt:lpstr>Calibri</vt:lpstr>
      <vt:lpstr>Helvetica</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Koichiro Nishi</dc:creator>
  <cp:lastModifiedBy>南 史聡</cp:lastModifiedBy>
  <cp:revision>5</cp:revision>
  <dcterms:modified xsi:type="dcterms:W3CDTF">2021-05-13T10:12:08Z</dcterms:modified>
</cp:coreProperties>
</file>