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9" r:id="rId5"/>
    <p:sldId id="258" r:id="rId6"/>
    <p:sldId id="265" r:id="rId7"/>
    <p:sldId id="27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1658F0D-C4E4-4F28-B762-434868D4BE40}" type="slidenum">
              <a:rPr kumimoji="1" lang="ja-JP" altLang="en-US" smtClean="0"/>
              <a:t>‹#›</a:t>
            </a:fld>
            <a:endParaRPr kumimoji="1" lang="ja-JP" alt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5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246622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232517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97051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974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21687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534172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271250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62792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47205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2025/4/29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17344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57BC9E7-CA84-49E5-9DF9-56B081BAC7B9}" type="datetimeFigureOut">
              <a:rPr kumimoji="1" lang="ja-JP" altLang="en-US" smtClean="0"/>
              <a:t>2025/4/29</a:t>
            </a:fld>
            <a:endParaRPr kumimoji="1" lang="ja-JP"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072526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kumimoji="1"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8B1790-1A2E-E095-72A0-8124EE92E5D2}"/>
              </a:ext>
            </a:extLst>
          </p:cNvPr>
          <p:cNvSpPr>
            <a:spLocks noGrp="1"/>
          </p:cNvSpPr>
          <p:nvPr>
            <p:ph type="ctrTitle"/>
          </p:nvPr>
        </p:nvSpPr>
        <p:spPr/>
        <p:txBody>
          <a:bodyPr>
            <a:normAutofit/>
          </a:bodyPr>
          <a:lstStyle/>
          <a:p>
            <a:r>
              <a:rPr kumimoji="1" lang="ja-JP" altLang="en-US" dirty="0"/>
              <a:t>ひとのま</a:t>
            </a:r>
            <a:r>
              <a:rPr lang="en-US" altLang="ja-JP" dirty="0"/>
              <a:t>2024</a:t>
            </a:r>
            <a:r>
              <a:rPr kumimoji="1" lang="ja-JP" altLang="en-US" dirty="0"/>
              <a:t>年度</a:t>
            </a:r>
            <a:br>
              <a:rPr kumimoji="1" lang="en-US" altLang="ja-JP" dirty="0"/>
            </a:br>
            <a:r>
              <a:rPr kumimoji="1" lang="ja-JP" altLang="en-US" dirty="0"/>
              <a:t>活動報告　　　　</a:t>
            </a:r>
            <a:br>
              <a:rPr kumimoji="1" lang="en-US" altLang="ja-JP" dirty="0"/>
            </a:br>
            <a:endParaRPr kumimoji="1" lang="ja-JP" altLang="en-US" dirty="0"/>
          </a:p>
        </p:txBody>
      </p:sp>
      <p:sp>
        <p:nvSpPr>
          <p:cNvPr id="3" name="字幕 2">
            <a:extLst>
              <a:ext uri="{FF2B5EF4-FFF2-40B4-BE49-F238E27FC236}">
                <a16:creationId xmlns:a16="http://schemas.microsoft.com/office/drawing/2014/main" id="{CCD919C9-800B-4A9D-DBE4-0A735FC65952}"/>
              </a:ext>
            </a:extLst>
          </p:cNvPr>
          <p:cNvSpPr>
            <a:spLocks noGrp="1"/>
          </p:cNvSpPr>
          <p:nvPr>
            <p:ph type="subTitle" idx="1"/>
          </p:nvPr>
        </p:nvSpPr>
        <p:spPr/>
        <p:txBody>
          <a:bodyPr/>
          <a:lstStyle/>
          <a:p>
            <a:r>
              <a:rPr kumimoji="1" lang="en-US" altLang="ja-JP" dirty="0"/>
              <a:t>2024</a:t>
            </a:r>
            <a:r>
              <a:rPr kumimoji="1" lang="ja-JP" altLang="en-US" dirty="0"/>
              <a:t>年</a:t>
            </a:r>
            <a:r>
              <a:rPr kumimoji="1" lang="en-US" altLang="ja-JP" dirty="0"/>
              <a:t>4</a:t>
            </a:r>
            <a:r>
              <a:rPr kumimoji="1" lang="ja-JP" altLang="en-US" dirty="0"/>
              <a:t>月～</a:t>
            </a:r>
            <a:r>
              <a:rPr kumimoji="1" lang="en-US" altLang="ja-JP" dirty="0"/>
              <a:t>2025</a:t>
            </a:r>
            <a:r>
              <a:rPr kumimoji="1" lang="ja-JP" altLang="en-US" dirty="0"/>
              <a:t>年</a:t>
            </a:r>
            <a:r>
              <a:rPr lang="en-US" altLang="ja-JP" dirty="0"/>
              <a:t>3</a:t>
            </a:r>
            <a:r>
              <a:rPr kumimoji="1" lang="ja-JP" altLang="en-US" dirty="0"/>
              <a:t>月</a:t>
            </a:r>
          </a:p>
        </p:txBody>
      </p:sp>
    </p:spTree>
    <p:extLst>
      <p:ext uri="{BB962C8B-B14F-4D97-AF65-F5344CB8AC3E}">
        <p14:creationId xmlns:p14="http://schemas.microsoft.com/office/powerpoint/2010/main" val="657270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F361C-549A-D275-E042-F4355B78DF56}"/>
              </a:ext>
            </a:extLst>
          </p:cNvPr>
          <p:cNvSpPr>
            <a:spLocks noGrp="1"/>
          </p:cNvSpPr>
          <p:nvPr>
            <p:ph type="title"/>
          </p:nvPr>
        </p:nvSpPr>
        <p:spPr/>
        <p:txBody>
          <a:bodyPr/>
          <a:lstStyle/>
          <a:p>
            <a:r>
              <a:rPr kumimoji="1" lang="ja-JP" altLang="en-US" dirty="0"/>
              <a:t>子ども第三の居場所として</a:t>
            </a:r>
            <a:r>
              <a:rPr kumimoji="1" lang="en-US" altLang="ja-JP" dirty="0"/>
              <a:t>(</a:t>
            </a:r>
            <a:r>
              <a:rPr kumimoji="1" lang="ja-JP" altLang="en-US" dirty="0"/>
              <a:t>日常</a:t>
            </a:r>
            <a:r>
              <a:rPr kumimoji="1" lang="en-US" altLang="ja-JP" dirty="0"/>
              <a:t>)</a:t>
            </a:r>
            <a:endParaRPr kumimoji="1" lang="ja-JP" altLang="en-US" dirty="0"/>
          </a:p>
        </p:txBody>
      </p:sp>
      <p:sp>
        <p:nvSpPr>
          <p:cNvPr id="3" name="コンテンツ プレースホルダー 2">
            <a:extLst>
              <a:ext uri="{FF2B5EF4-FFF2-40B4-BE49-F238E27FC236}">
                <a16:creationId xmlns:a16="http://schemas.microsoft.com/office/drawing/2014/main" id="{5152DB51-80BD-5586-A2B3-70296674B3FB}"/>
              </a:ext>
            </a:extLst>
          </p:cNvPr>
          <p:cNvSpPr>
            <a:spLocks noGrp="1"/>
          </p:cNvSpPr>
          <p:nvPr>
            <p:ph idx="1"/>
          </p:nvPr>
        </p:nvSpPr>
        <p:spPr>
          <a:xfrm>
            <a:off x="1143000" y="2084295"/>
            <a:ext cx="9872871" cy="4038600"/>
          </a:xfrm>
        </p:spPr>
        <p:txBody>
          <a:bodyPr/>
          <a:lstStyle/>
          <a:p>
            <a:pPr marL="45720" indent="0">
              <a:buNone/>
            </a:pPr>
            <a:r>
              <a:rPr kumimoji="1" lang="ja-JP" altLang="en-US" dirty="0"/>
              <a:t>基本月水金曜日。</a:t>
            </a:r>
            <a:r>
              <a:rPr kumimoji="1" lang="en-US" altLang="ja-JP" dirty="0"/>
              <a:t>(</a:t>
            </a:r>
            <a:r>
              <a:rPr kumimoji="1" lang="ja-JP" altLang="en-US" dirty="0"/>
              <a:t>他の曜日も必要に応じて開放</a:t>
            </a:r>
            <a:r>
              <a:rPr kumimoji="1" lang="en-US" altLang="ja-JP" dirty="0"/>
              <a:t>)</a:t>
            </a:r>
          </a:p>
          <a:p>
            <a:pPr marL="45720" indent="0">
              <a:buNone/>
            </a:pPr>
            <a:r>
              <a:rPr lang="ja-JP" altLang="en-US" dirty="0"/>
              <a:t>「コミュニティハウスひとのま」を開放して居場所として利用してもらいました。</a:t>
            </a:r>
            <a:endParaRPr kumimoji="1" lang="en-US" altLang="ja-JP" dirty="0"/>
          </a:p>
          <a:p>
            <a:pPr marL="45720" indent="0">
              <a:buNone/>
            </a:pPr>
            <a:r>
              <a:rPr lang="ja-JP" altLang="en-US" dirty="0"/>
              <a:t>利用した児童</a:t>
            </a:r>
            <a:r>
              <a:rPr lang="en-US" altLang="ja-JP" dirty="0"/>
              <a:t>(18</a:t>
            </a:r>
            <a:r>
              <a:rPr lang="ja-JP" altLang="en-US" dirty="0"/>
              <a:t>歳未満</a:t>
            </a:r>
            <a:r>
              <a:rPr lang="en-US" altLang="ja-JP" dirty="0"/>
              <a:t>)</a:t>
            </a:r>
          </a:p>
          <a:p>
            <a:pPr marL="45720" indent="0">
              <a:buNone/>
            </a:pPr>
            <a:r>
              <a:rPr kumimoji="1" lang="ja-JP" altLang="en-US" sz="3600" dirty="0">
                <a:solidFill>
                  <a:srgbClr val="92D050"/>
                </a:solidFill>
              </a:rPr>
              <a:t>小中学生・・・</a:t>
            </a:r>
            <a:r>
              <a:rPr kumimoji="1" lang="en-US" altLang="ja-JP" sz="3600" dirty="0">
                <a:solidFill>
                  <a:srgbClr val="92D050"/>
                </a:solidFill>
              </a:rPr>
              <a:t>(</a:t>
            </a:r>
            <a:r>
              <a:rPr kumimoji="1" lang="ja-JP" altLang="en-US" sz="3600" dirty="0">
                <a:solidFill>
                  <a:srgbClr val="92D050"/>
                </a:solidFill>
              </a:rPr>
              <a:t>約</a:t>
            </a:r>
            <a:r>
              <a:rPr kumimoji="1" lang="en-US" altLang="ja-JP" sz="3600" dirty="0">
                <a:solidFill>
                  <a:srgbClr val="92D050"/>
                </a:solidFill>
              </a:rPr>
              <a:t>)</a:t>
            </a:r>
            <a:r>
              <a:rPr lang="ja-JP" altLang="en-US" sz="3600" dirty="0">
                <a:solidFill>
                  <a:srgbClr val="92D050"/>
                </a:solidFill>
              </a:rPr>
              <a:t>の</a:t>
            </a:r>
            <a:r>
              <a:rPr kumimoji="1" lang="ja-JP" altLang="en-US" sz="3600" dirty="0">
                <a:solidFill>
                  <a:srgbClr val="92D050"/>
                </a:solidFill>
              </a:rPr>
              <a:t>べ</a:t>
            </a:r>
            <a:r>
              <a:rPr lang="en-US" altLang="ja-JP" sz="3600" dirty="0">
                <a:solidFill>
                  <a:srgbClr val="92D050"/>
                </a:solidFill>
              </a:rPr>
              <a:t>2150</a:t>
            </a:r>
            <a:r>
              <a:rPr kumimoji="1" lang="ja-JP" altLang="en-US" sz="3600" dirty="0">
                <a:solidFill>
                  <a:srgbClr val="92D050"/>
                </a:solidFill>
              </a:rPr>
              <a:t>人以上</a:t>
            </a:r>
            <a:endParaRPr kumimoji="1" lang="en-US" altLang="ja-JP" sz="3600" dirty="0">
              <a:solidFill>
                <a:srgbClr val="92D050"/>
              </a:solidFill>
            </a:endParaRPr>
          </a:p>
          <a:p>
            <a:pPr marL="45720" indent="0">
              <a:buNone/>
            </a:pPr>
            <a:r>
              <a:rPr lang="ja-JP" altLang="en-US" dirty="0"/>
              <a:t>高校生・・・</a:t>
            </a:r>
            <a:r>
              <a:rPr lang="en-US" altLang="ja-JP" dirty="0"/>
              <a:t>(</a:t>
            </a:r>
            <a:r>
              <a:rPr lang="ja-JP" altLang="en-US" dirty="0"/>
              <a:t>約</a:t>
            </a:r>
            <a:r>
              <a:rPr lang="en-US" altLang="ja-JP" dirty="0"/>
              <a:t>)</a:t>
            </a:r>
            <a:r>
              <a:rPr lang="ja-JP" altLang="en-US" dirty="0"/>
              <a:t>のべ</a:t>
            </a:r>
            <a:r>
              <a:rPr lang="en-US" altLang="ja-JP" dirty="0"/>
              <a:t>1100</a:t>
            </a:r>
            <a:r>
              <a:rPr lang="ja-JP" altLang="en-US" dirty="0"/>
              <a:t>人以上</a:t>
            </a:r>
            <a:endParaRPr lang="en-US" altLang="ja-JP" dirty="0"/>
          </a:p>
          <a:p>
            <a:pPr marL="45720" indent="0">
              <a:buNone/>
            </a:pPr>
            <a:r>
              <a:rPr lang="ja-JP" altLang="en-US" dirty="0"/>
              <a:t>　　　　　　　　　　　　　　　　　</a:t>
            </a:r>
            <a:endParaRPr lang="en-US" altLang="ja-JP" dirty="0"/>
          </a:p>
          <a:p>
            <a:pPr marL="45720" indent="0">
              <a:buNone/>
            </a:pPr>
            <a:r>
              <a:rPr lang="ja-JP" altLang="en-US" dirty="0"/>
              <a:t>計：</a:t>
            </a:r>
            <a:r>
              <a:rPr lang="en-US" altLang="ja-JP" dirty="0"/>
              <a:t>3000</a:t>
            </a:r>
            <a:r>
              <a:rPr lang="ja-JP" altLang="en-US" dirty="0"/>
              <a:t>人以上の子どもの居場所として機能してきました。</a:t>
            </a:r>
            <a:endParaRPr lang="en-US" altLang="ja-JP" dirty="0"/>
          </a:p>
          <a:p>
            <a:pPr marL="45720" indent="0">
              <a:buNone/>
            </a:pPr>
            <a:endParaRPr kumimoji="1" lang="ja-JP" altLang="en-US" dirty="0"/>
          </a:p>
        </p:txBody>
      </p:sp>
    </p:spTree>
    <p:extLst>
      <p:ext uri="{BB962C8B-B14F-4D97-AF65-F5344CB8AC3E}">
        <p14:creationId xmlns:p14="http://schemas.microsoft.com/office/powerpoint/2010/main" val="2500501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295CD7-CA1E-0177-79AA-2DC33AF4ABE4}"/>
              </a:ext>
            </a:extLst>
          </p:cNvPr>
          <p:cNvSpPr>
            <a:spLocks noGrp="1"/>
          </p:cNvSpPr>
          <p:nvPr>
            <p:ph type="title"/>
          </p:nvPr>
        </p:nvSpPr>
        <p:spPr>
          <a:xfrm>
            <a:off x="874058" y="358140"/>
            <a:ext cx="9875520" cy="1356360"/>
          </a:xfrm>
        </p:spPr>
        <p:txBody>
          <a:bodyPr/>
          <a:lstStyle/>
          <a:p>
            <a:r>
              <a:rPr lang="ja-JP" altLang="en-US" dirty="0"/>
              <a:t>子どもたちの声を受けて、</a:t>
            </a:r>
            <a:br>
              <a:rPr lang="en-US" altLang="ja-JP" dirty="0"/>
            </a:br>
            <a:r>
              <a:rPr lang="ja-JP" altLang="en-US" dirty="0"/>
              <a:t>イベントも多数やりました</a:t>
            </a:r>
          </a:p>
        </p:txBody>
      </p:sp>
      <p:sp>
        <p:nvSpPr>
          <p:cNvPr id="3" name="コンテンツ プレースホルダー 2">
            <a:extLst>
              <a:ext uri="{FF2B5EF4-FFF2-40B4-BE49-F238E27FC236}">
                <a16:creationId xmlns:a16="http://schemas.microsoft.com/office/drawing/2014/main" id="{A3E9FEBA-A10C-4791-C9C0-4B03BECAA528}"/>
              </a:ext>
            </a:extLst>
          </p:cNvPr>
          <p:cNvSpPr>
            <a:spLocks noGrp="1"/>
          </p:cNvSpPr>
          <p:nvPr>
            <p:ph idx="1"/>
          </p:nvPr>
        </p:nvSpPr>
        <p:spPr>
          <a:xfrm>
            <a:off x="1143000" y="1714500"/>
            <a:ext cx="9872871" cy="4381500"/>
          </a:xfrm>
        </p:spPr>
        <p:txBody>
          <a:bodyPr>
            <a:normAutofit fontScale="85000" lnSpcReduction="20000"/>
          </a:bodyPr>
          <a:lstStyle/>
          <a:p>
            <a:pPr marL="45720" indent="0">
              <a:buNone/>
            </a:pPr>
            <a:r>
              <a:rPr lang="ja-JP" altLang="en-US" sz="2400" dirty="0"/>
              <a:t>主なイベント</a:t>
            </a:r>
            <a:endParaRPr lang="en-US" altLang="ja-JP" sz="2400" dirty="0"/>
          </a:p>
          <a:p>
            <a:r>
              <a:rPr lang="en-US" altLang="ja-JP" sz="2400" dirty="0"/>
              <a:t>3</a:t>
            </a:r>
            <a:r>
              <a:rPr lang="ja-JP" altLang="en-US" sz="2400" dirty="0"/>
              <a:t>月</a:t>
            </a:r>
            <a:r>
              <a:rPr lang="en-US" altLang="ja-JP" sz="2400" dirty="0"/>
              <a:t>9</a:t>
            </a:r>
            <a:r>
              <a:rPr lang="ja-JP" altLang="en-US" sz="2400" dirty="0"/>
              <a:t>日　ひとのま卒業式</a:t>
            </a:r>
            <a:r>
              <a:rPr lang="en-US" altLang="ja-JP" sz="2400" dirty="0"/>
              <a:t>(R5</a:t>
            </a:r>
            <a:r>
              <a:rPr lang="ja-JP" altLang="en-US" sz="2400" dirty="0"/>
              <a:t>年度</a:t>
            </a:r>
            <a:r>
              <a:rPr lang="en-US" altLang="ja-JP" sz="2400" dirty="0"/>
              <a:t>)</a:t>
            </a:r>
          </a:p>
          <a:p>
            <a:r>
              <a:rPr lang="en-US" altLang="ja-JP" sz="2400" dirty="0"/>
              <a:t>6</a:t>
            </a:r>
            <a:r>
              <a:rPr lang="ja-JP" altLang="en-US" sz="2400" dirty="0"/>
              <a:t>月</a:t>
            </a:r>
            <a:r>
              <a:rPr lang="en-US" altLang="ja-JP" sz="2400" dirty="0"/>
              <a:t>16</a:t>
            </a:r>
            <a:r>
              <a:rPr lang="ja-JP" altLang="en-US" sz="2400" dirty="0"/>
              <a:t>日　サッカー観戦</a:t>
            </a:r>
            <a:r>
              <a:rPr lang="en-US" altLang="ja-JP" sz="2400" dirty="0"/>
              <a:t>(</a:t>
            </a:r>
            <a:r>
              <a:rPr lang="ja-JP" altLang="en-US" sz="2400" dirty="0"/>
              <a:t>カターレとやま</a:t>
            </a:r>
            <a:r>
              <a:rPr lang="en-US" altLang="ja-JP" sz="2400" dirty="0"/>
              <a:t>)</a:t>
            </a:r>
          </a:p>
          <a:p>
            <a:r>
              <a:rPr lang="en-US" altLang="ja-JP" sz="2400" dirty="0"/>
              <a:t>10</a:t>
            </a:r>
            <a:r>
              <a:rPr lang="ja-JP" altLang="en-US" sz="2400" dirty="0"/>
              <a:t>月</a:t>
            </a:r>
            <a:r>
              <a:rPr lang="en-US" altLang="ja-JP" sz="2400" dirty="0"/>
              <a:t>19</a:t>
            </a:r>
            <a:r>
              <a:rPr lang="ja-JP" altLang="en-US" sz="2400" dirty="0"/>
              <a:t>日　ボード・カードゲーム会</a:t>
            </a:r>
            <a:r>
              <a:rPr lang="en-US" altLang="ja-JP" sz="2400" dirty="0"/>
              <a:t>(</a:t>
            </a:r>
            <a:r>
              <a:rPr lang="ja-JP" altLang="en-US" sz="2400" dirty="0"/>
              <a:t>やねの上のガチョウにて</a:t>
            </a:r>
            <a:r>
              <a:rPr lang="en-US" altLang="ja-JP" sz="2400" dirty="0"/>
              <a:t>)</a:t>
            </a:r>
          </a:p>
          <a:p>
            <a:r>
              <a:rPr lang="en-US" altLang="ja-JP" sz="2400" dirty="0"/>
              <a:t>11</a:t>
            </a:r>
            <a:r>
              <a:rPr lang="ja-JP" altLang="en-US" sz="2400" dirty="0"/>
              <a:t>月</a:t>
            </a:r>
            <a:r>
              <a:rPr lang="en-US" altLang="ja-JP" sz="2400" dirty="0"/>
              <a:t>3</a:t>
            </a:r>
            <a:r>
              <a:rPr lang="ja-JP" altLang="en-US" sz="2400" dirty="0"/>
              <a:t>日　ハロウィンパーティー</a:t>
            </a:r>
            <a:r>
              <a:rPr lang="en-US" altLang="ja-JP" sz="2400" dirty="0"/>
              <a:t>(</a:t>
            </a:r>
            <a:r>
              <a:rPr lang="ja-JP" altLang="en-US" sz="2400" dirty="0"/>
              <a:t>コミュニティハウスひとのまにて</a:t>
            </a:r>
            <a:r>
              <a:rPr lang="en-US" altLang="ja-JP" sz="2400" dirty="0"/>
              <a:t>)</a:t>
            </a:r>
          </a:p>
          <a:p>
            <a:r>
              <a:rPr lang="en-US" altLang="ja-JP" sz="2400" dirty="0"/>
              <a:t>12</a:t>
            </a:r>
            <a:r>
              <a:rPr lang="ja-JP" altLang="en-US" sz="2400" dirty="0"/>
              <a:t>月</a:t>
            </a:r>
            <a:r>
              <a:rPr lang="en-US" altLang="ja-JP" sz="2400" dirty="0"/>
              <a:t>27</a:t>
            </a:r>
            <a:r>
              <a:rPr lang="ja-JP" altLang="en-US" sz="2400" dirty="0"/>
              <a:t>日　クリスマス会兼忘年会</a:t>
            </a:r>
            <a:r>
              <a:rPr lang="en-US" altLang="ja-JP" sz="2400" dirty="0"/>
              <a:t>(</a:t>
            </a:r>
            <a:r>
              <a:rPr lang="ja-JP" altLang="en-US" sz="2400" dirty="0"/>
              <a:t>コミュニティハウスひとのまにて</a:t>
            </a:r>
            <a:r>
              <a:rPr lang="en-US" altLang="ja-JP" sz="2400" dirty="0"/>
              <a:t>)</a:t>
            </a:r>
          </a:p>
          <a:p>
            <a:r>
              <a:rPr lang="en-US" altLang="ja-JP" sz="2400" dirty="0"/>
              <a:t>1</a:t>
            </a:r>
            <a:r>
              <a:rPr lang="ja-JP" altLang="en-US" sz="2400" dirty="0"/>
              <a:t>月</a:t>
            </a:r>
            <a:r>
              <a:rPr lang="en-US" altLang="ja-JP" sz="2400" dirty="0"/>
              <a:t>8</a:t>
            </a:r>
            <a:r>
              <a:rPr lang="ja-JP" altLang="en-US" sz="2400" dirty="0"/>
              <a:t>日　書初め大会</a:t>
            </a:r>
            <a:r>
              <a:rPr lang="en-US" altLang="ja-JP" sz="2400" dirty="0"/>
              <a:t>(</a:t>
            </a:r>
            <a:r>
              <a:rPr lang="ja-JP" altLang="en-US" sz="2400" dirty="0"/>
              <a:t>コミュニティハウスひとのまにて</a:t>
            </a:r>
            <a:r>
              <a:rPr lang="en-US" altLang="ja-JP" sz="2400" dirty="0"/>
              <a:t>)</a:t>
            </a:r>
          </a:p>
          <a:p>
            <a:r>
              <a:rPr lang="en-US" altLang="ja-JP" sz="2400" dirty="0"/>
              <a:t>1</a:t>
            </a:r>
            <a:r>
              <a:rPr lang="ja-JP" altLang="en-US" sz="2400" dirty="0"/>
              <a:t>月</a:t>
            </a:r>
            <a:r>
              <a:rPr lang="en-US" altLang="ja-JP" sz="2400" dirty="0"/>
              <a:t>15</a:t>
            </a:r>
            <a:r>
              <a:rPr lang="ja-JP" altLang="en-US" sz="2400" dirty="0"/>
              <a:t>日　餅つき大会</a:t>
            </a:r>
            <a:r>
              <a:rPr lang="en-US" altLang="ja-JP" sz="2400" dirty="0"/>
              <a:t>(</a:t>
            </a:r>
            <a:r>
              <a:rPr lang="ja-JP" altLang="en-US" sz="2400" dirty="0"/>
              <a:t>コミュニティハウスひとのまにて</a:t>
            </a:r>
            <a:r>
              <a:rPr lang="en-US" altLang="ja-JP" sz="2400" dirty="0"/>
              <a:t>)</a:t>
            </a:r>
          </a:p>
          <a:p>
            <a:r>
              <a:rPr lang="en-US" altLang="ja-JP" sz="2400" dirty="0"/>
              <a:t>2</a:t>
            </a:r>
            <a:r>
              <a:rPr lang="ja-JP" altLang="en-US" sz="2400" dirty="0"/>
              <a:t>月</a:t>
            </a:r>
            <a:r>
              <a:rPr lang="en-US" altLang="ja-JP" sz="2400" dirty="0"/>
              <a:t>3</a:t>
            </a:r>
            <a:r>
              <a:rPr lang="ja-JP" altLang="en-US" sz="2400" dirty="0"/>
              <a:t>日　大豆まき大会</a:t>
            </a:r>
            <a:r>
              <a:rPr lang="en-US" altLang="ja-JP" sz="2400" dirty="0"/>
              <a:t>(</a:t>
            </a:r>
            <a:r>
              <a:rPr lang="ja-JP" altLang="en-US" sz="2400" dirty="0"/>
              <a:t>コミュニティハウスひとのまにて</a:t>
            </a:r>
            <a:r>
              <a:rPr lang="en-US" altLang="ja-JP" sz="2400" dirty="0"/>
              <a:t>)</a:t>
            </a:r>
          </a:p>
          <a:p>
            <a:r>
              <a:rPr lang="en-US" altLang="ja-JP" sz="2400" dirty="0"/>
              <a:t>3</a:t>
            </a:r>
            <a:r>
              <a:rPr lang="ja-JP" altLang="en-US" sz="2400" dirty="0"/>
              <a:t>月</a:t>
            </a:r>
            <a:r>
              <a:rPr lang="en-US" altLang="ja-JP" sz="2400" dirty="0"/>
              <a:t>16</a:t>
            </a:r>
            <a:r>
              <a:rPr lang="ja-JP" altLang="en-US" sz="2400" dirty="0"/>
              <a:t>日</a:t>
            </a:r>
            <a:r>
              <a:rPr lang="en-US" altLang="ja-JP" sz="2400" dirty="0"/>
              <a:t>-17</a:t>
            </a:r>
            <a:r>
              <a:rPr lang="ja-JP" altLang="en-US" sz="2400" dirty="0"/>
              <a:t>日　お泊り会</a:t>
            </a:r>
            <a:r>
              <a:rPr lang="en-US" altLang="ja-JP" sz="2400" dirty="0"/>
              <a:t>(</a:t>
            </a:r>
            <a:r>
              <a:rPr lang="ja-JP" altLang="en-US" sz="2400" dirty="0"/>
              <a:t>コミュニティハウスひとのま・それのまにて</a:t>
            </a:r>
            <a:r>
              <a:rPr lang="en-US" altLang="ja-JP" sz="2400" dirty="0"/>
              <a:t>)</a:t>
            </a:r>
          </a:p>
          <a:p>
            <a:pPr marL="45720" indent="0">
              <a:buNone/>
            </a:pPr>
            <a:r>
              <a:rPr lang="ja-JP" altLang="en-US" sz="2400" dirty="0"/>
              <a:t>全て子どもたちが発案のイベントです。</a:t>
            </a:r>
            <a:endParaRPr lang="en-US" altLang="ja-JP" sz="2400" dirty="0"/>
          </a:p>
          <a:p>
            <a:endParaRPr lang="en-US" altLang="ja-JP" sz="2400" dirty="0"/>
          </a:p>
          <a:p>
            <a:pPr marL="45720" indent="0">
              <a:buNone/>
            </a:pPr>
            <a:endParaRPr lang="en-US" altLang="ja-JP" sz="2400" dirty="0"/>
          </a:p>
          <a:p>
            <a:endParaRPr lang="ja-JP" altLang="en-US" sz="2400" dirty="0"/>
          </a:p>
        </p:txBody>
      </p:sp>
    </p:spTree>
    <p:extLst>
      <p:ext uri="{BB962C8B-B14F-4D97-AF65-F5344CB8AC3E}">
        <p14:creationId xmlns:p14="http://schemas.microsoft.com/office/powerpoint/2010/main" val="412861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A02923-B29F-D8F1-5B4C-AC01D7A66007}"/>
              </a:ext>
            </a:extLst>
          </p:cNvPr>
          <p:cNvSpPr>
            <a:spLocks noGrp="1"/>
          </p:cNvSpPr>
          <p:nvPr>
            <p:ph type="title"/>
          </p:nvPr>
        </p:nvSpPr>
        <p:spPr/>
        <p:txBody>
          <a:bodyPr/>
          <a:lstStyle/>
          <a:p>
            <a:r>
              <a:rPr kumimoji="1" lang="ja-JP" altLang="en-US" dirty="0"/>
              <a:t>コミュニティモデルとして</a:t>
            </a:r>
          </a:p>
        </p:txBody>
      </p:sp>
      <p:sp>
        <p:nvSpPr>
          <p:cNvPr id="3" name="コンテンツ プレースホルダー 2">
            <a:extLst>
              <a:ext uri="{FF2B5EF4-FFF2-40B4-BE49-F238E27FC236}">
                <a16:creationId xmlns:a16="http://schemas.microsoft.com/office/drawing/2014/main" id="{440C0005-1B10-C1AC-3FD3-7A7AD2150FAD}"/>
              </a:ext>
            </a:extLst>
          </p:cNvPr>
          <p:cNvSpPr>
            <a:spLocks noGrp="1"/>
          </p:cNvSpPr>
          <p:nvPr>
            <p:ph idx="1"/>
          </p:nvPr>
        </p:nvSpPr>
        <p:spPr/>
        <p:txBody>
          <a:bodyPr/>
          <a:lstStyle/>
          <a:p>
            <a:pPr marL="45720" indent="0">
              <a:buNone/>
            </a:pPr>
            <a:r>
              <a:rPr kumimoji="1" lang="en-US" altLang="ja-JP" dirty="0"/>
              <a:t>18</a:t>
            </a:r>
            <a:r>
              <a:rPr kumimoji="1" lang="ja-JP" altLang="en-US" dirty="0"/>
              <a:t>歳以上の方の利用も多くあります。</a:t>
            </a:r>
            <a:endParaRPr kumimoji="1" lang="en-US" altLang="ja-JP" dirty="0"/>
          </a:p>
          <a:p>
            <a:pPr marL="45720" indent="0">
              <a:buNone/>
            </a:pPr>
            <a:r>
              <a:rPr lang="ja-JP" altLang="en-US" dirty="0"/>
              <a:t>背景も様々です。</a:t>
            </a:r>
            <a:endParaRPr lang="en-US" altLang="ja-JP" dirty="0"/>
          </a:p>
          <a:p>
            <a:pPr marL="45720" indent="0">
              <a:buNone/>
            </a:pPr>
            <a:r>
              <a:rPr kumimoji="1" lang="ja-JP" altLang="en-US" dirty="0"/>
              <a:t>・</a:t>
            </a:r>
            <a:r>
              <a:rPr lang="ja-JP" altLang="en-US" dirty="0"/>
              <a:t>ふらりと来られる近所の方</a:t>
            </a:r>
            <a:endParaRPr kumimoji="1" lang="en-US" altLang="ja-JP" dirty="0"/>
          </a:p>
          <a:p>
            <a:pPr marL="45720" indent="0">
              <a:buNone/>
            </a:pPr>
            <a:r>
              <a:rPr lang="ja-JP" altLang="en-US" dirty="0"/>
              <a:t>・不登校やひきこもりのご家族からの相談・本人の来所</a:t>
            </a:r>
            <a:endParaRPr lang="en-US" altLang="ja-JP" dirty="0"/>
          </a:p>
          <a:p>
            <a:pPr marL="45720" indent="0">
              <a:buNone/>
            </a:pPr>
            <a:r>
              <a:rPr kumimoji="1" lang="ja-JP" altLang="en-US" dirty="0"/>
              <a:t>・社会的に孤立しているが故に生活に困窮している人</a:t>
            </a:r>
            <a:endParaRPr kumimoji="1" lang="en-US" altLang="ja-JP" dirty="0"/>
          </a:p>
          <a:p>
            <a:pPr marL="45720" indent="0">
              <a:buNone/>
            </a:pPr>
            <a:r>
              <a:rPr lang="ja-JP" altLang="en-US" dirty="0"/>
              <a:t>・社会的に孤立しているが故に罪を犯してしまった人</a:t>
            </a:r>
            <a:endParaRPr lang="en-US" altLang="ja-JP" dirty="0"/>
          </a:p>
          <a:p>
            <a:pPr marL="45720" indent="0">
              <a:buNone/>
            </a:pPr>
            <a:r>
              <a:rPr kumimoji="1" lang="ja-JP" altLang="en-US" dirty="0"/>
              <a:t>他にもいろんな理由で訪れた人と子どもたちとの交流が生まれました。</a:t>
            </a:r>
            <a:endParaRPr kumimoji="1" lang="en-US" altLang="ja-JP" dirty="0"/>
          </a:p>
          <a:p>
            <a:pPr marL="45720" indent="0">
              <a:buNone/>
            </a:pPr>
            <a:endParaRPr kumimoji="1" lang="ja-JP" altLang="en-US" dirty="0"/>
          </a:p>
        </p:txBody>
      </p:sp>
    </p:spTree>
    <p:extLst>
      <p:ext uri="{BB962C8B-B14F-4D97-AF65-F5344CB8AC3E}">
        <p14:creationId xmlns:p14="http://schemas.microsoft.com/office/powerpoint/2010/main" val="194189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D73379-6507-7EEE-EB7E-6289E695D110}"/>
              </a:ext>
            </a:extLst>
          </p:cNvPr>
          <p:cNvSpPr>
            <a:spLocks noGrp="1"/>
          </p:cNvSpPr>
          <p:nvPr>
            <p:ph type="title"/>
          </p:nvPr>
        </p:nvSpPr>
        <p:spPr/>
        <p:txBody>
          <a:bodyPr/>
          <a:lstStyle/>
          <a:p>
            <a:r>
              <a:rPr lang="ja-JP" altLang="en-US" dirty="0"/>
              <a:t>みんなで食べる～月水金の食事会～</a:t>
            </a:r>
            <a:endParaRPr kumimoji="1" lang="ja-JP" altLang="en-US" dirty="0"/>
          </a:p>
        </p:txBody>
      </p:sp>
      <p:sp>
        <p:nvSpPr>
          <p:cNvPr id="3" name="コンテンツ プレースホルダー 2">
            <a:extLst>
              <a:ext uri="{FF2B5EF4-FFF2-40B4-BE49-F238E27FC236}">
                <a16:creationId xmlns:a16="http://schemas.microsoft.com/office/drawing/2014/main" id="{0E50781F-0641-E989-AECE-FE4436610B90}"/>
              </a:ext>
            </a:extLst>
          </p:cNvPr>
          <p:cNvSpPr>
            <a:spLocks noGrp="1"/>
          </p:cNvSpPr>
          <p:nvPr>
            <p:ph idx="1"/>
          </p:nvPr>
        </p:nvSpPr>
        <p:spPr>
          <a:xfrm>
            <a:off x="1143000" y="1685925"/>
            <a:ext cx="9872871" cy="4410075"/>
          </a:xfrm>
        </p:spPr>
        <p:txBody>
          <a:bodyPr>
            <a:normAutofit lnSpcReduction="10000"/>
          </a:bodyPr>
          <a:lstStyle/>
          <a:p>
            <a:pPr marL="45720" indent="0">
              <a:buNone/>
            </a:pPr>
            <a:r>
              <a:rPr kumimoji="1" lang="ja-JP" altLang="en-US" dirty="0"/>
              <a:t>毎週、月水金曜日にみんなで食べる食事会を開催しました。</a:t>
            </a:r>
            <a:endParaRPr kumimoji="1" lang="en-US" altLang="ja-JP" dirty="0"/>
          </a:p>
          <a:p>
            <a:pPr marL="45720" indent="0">
              <a:buNone/>
            </a:pPr>
            <a:r>
              <a:rPr kumimoji="1" lang="ja-JP" altLang="en-US" sz="5400" dirty="0"/>
              <a:t>開催回数</a:t>
            </a:r>
            <a:r>
              <a:rPr lang="en-US" altLang="ja-JP" sz="5400" dirty="0"/>
              <a:t>140</a:t>
            </a:r>
            <a:r>
              <a:rPr kumimoji="1" lang="ja-JP" altLang="en-US" sz="5400" dirty="0"/>
              <a:t>回以上</a:t>
            </a:r>
            <a:endParaRPr lang="en-US" altLang="ja-JP" dirty="0"/>
          </a:p>
          <a:p>
            <a:pPr marL="45720" indent="0">
              <a:buNone/>
            </a:pPr>
            <a:r>
              <a:rPr kumimoji="1" lang="ja-JP" altLang="en-US" dirty="0"/>
              <a:t>この食事会の意味はとても深いです。</a:t>
            </a:r>
            <a:endParaRPr kumimoji="1" lang="en-US" altLang="ja-JP" dirty="0"/>
          </a:p>
          <a:p>
            <a:pPr marL="45720" indent="0">
              <a:buNone/>
            </a:pPr>
            <a:r>
              <a:rPr lang="ja-JP" altLang="en-US" dirty="0"/>
              <a:t>・一緒に作ることによって</a:t>
            </a:r>
            <a:endParaRPr lang="en-US" altLang="ja-JP" dirty="0"/>
          </a:p>
          <a:p>
            <a:pPr marL="45720" indent="0">
              <a:buNone/>
            </a:pPr>
            <a:r>
              <a:rPr kumimoji="1" lang="ja-JP" altLang="en-US" dirty="0"/>
              <a:t>・一緒に食べることによって</a:t>
            </a:r>
            <a:endParaRPr kumimoji="1" lang="en-US" altLang="ja-JP" dirty="0"/>
          </a:p>
          <a:p>
            <a:pPr marL="45720" indent="0">
              <a:buNone/>
            </a:pPr>
            <a:r>
              <a:rPr lang="ja-JP" altLang="en-US" dirty="0"/>
              <a:t>・食べれるということそのこと自体が</a:t>
            </a:r>
            <a:endParaRPr lang="en-US" altLang="ja-JP" dirty="0"/>
          </a:p>
          <a:p>
            <a:pPr marL="45720" indent="0">
              <a:buNone/>
            </a:pPr>
            <a:r>
              <a:rPr lang="ja-JP" altLang="en-US" dirty="0"/>
              <a:t>・出会いの場として</a:t>
            </a:r>
            <a:endParaRPr lang="en-US" altLang="ja-JP" dirty="0"/>
          </a:p>
          <a:p>
            <a:pPr marL="45720" indent="0">
              <a:buNone/>
            </a:pPr>
            <a:r>
              <a:rPr lang="ja-JP" altLang="en-US" sz="4800" dirty="0"/>
              <a:t>本当に大きな意味を持っています。</a:t>
            </a:r>
            <a:endParaRPr lang="en-US" altLang="ja-JP" sz="4800" dirty="0"/>
          </a:p>
          <a:p>
            <a:pPr marL="45720" indent="0">
              <a:buNone/>
            </a:pPr>
            <a:endParaRPr kumimoji="1" lang="en-US" altLang="ja-JP" dirty="0"/>
          </a:p>
          <a:p>
            <a:pPr marL="45720" indent="0">
              <a:buNone/>
            </a:pPr>
            <a:endParaRPr lang="en-US" altLang="ja-JP" dirty="0"/>
          </a:p>
          <a:p>
            <a:pPr marL="45720" indent="0">
              <a:buNone/>
            </a:pPr>
            <a:endParaRPr kumimoji="1" lang="ja-JP" altLang="en-US" dirty="0"/>
          </a:p>
        </p:txBody>
      </p:sp>
    </p:spTree>
    <p:extLst>
      <p:ext uri="{BB962C8B-B14F-4D97-AF65-F5344CB8AC3E}">
        <p14:creationId xmlns:p14="http://schemas.microsoft.com/office/powerpoint/2010/main" val="145979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DC21B4-8545-D146-E9DB-BDE8BB581B36}"/>
              </a:ext>
            </a:extLst>
          </p:cNvPr>
          <p:cNvSpPr>
            <a:spLocks noGrp="1"/>
          </p:cNvSpPr>
          <p:nvPr>
            <p:ph type="title"/>
          </p:nvPr>
        </p:nvSpPr>
        <p:spPr>
          <a:xfrm>
            <a:off x="1158240" y="197223"/>
            <a:ext cx="9875520" cy="1356360"/>
          </a:xfrm>
        </p:spPr>
        <p:txBody>
          <a:bodyPr/>
          <a:lstStyle/>
          <a:p>
            <a:r>
              <a:rPr lang="ja-JP" altLang="en-US" dirty="0"/>
              <a:t>ここで笑顔を取り戻した子もいます</a:t>
            </a:r>
          </a:p>
        </p:txBody>
      </p:sp>
      <p:sp>
        <p:nvSpPr>
          <p:cNvPr id="3" name="コンテンツ プレースホルダー 2">
            <a:extLst>
              <a:ext uri="{FF2B5EF4-FFF2-40B4-BE49-F238E27FC236}">
                <a16:creationId xmlns:a16="http://schemas.microsoft.com/office/drawing/2014/main" id="{2DBA05D1-3BF8-8F09-050A-8C210AEAB10E}"/>
              </a:ext>
            </a:extLst>
          </p:cNvPr>
          <p:cNvSpPr>
            <a:spLocks noGrp="1"/>
          </p:cNvSpPr>
          <p:nvPr>
            <p:ph idx="1"/>
          </p:nvPr>
        </p:nvSpPr>
        <p:spPr>
          <a:xfrm>
            <a:off x="1008530" y="1443316"/>
            <a:ext cx="9872871" cy="4912659"/>
          </a:xfrm>
        </p:spPr>
        <p:txBody>
          <a:bodyPr>
            <a:normAutofit fontScale="85000" lnSpcReduction="20000"/>
          </a:bodyPr>
          <a:lstStyle/>
          <a:p>
            <a:r>
              <a:rPr lang="ja-JP" altLang="en-US" sz="3200" dirty="0"/>
              <a:t>母の精神的不調を一人でケアしていた子</a:t>
            </a:r>
            <a:endParaRPr lang="en-US" altLang="ja-JP" sz="3200" dirty="0"/>
          </a:p>
          <a:p>
            <a:pPr marL="45720" indent="0">
              <a:buNone/>
            </a:pPr>
            <a:r>
              <a:rPr lang="ja-JP" altLang="en-US" dirty="0"/>
              <a:t>　→支援機関が多く把握していましたがどこも手が出せない家庭でした。</a:t>
            </a:r>
            <a:endParaRPr lang="en-US" altLang="ja-JP" dirty="0"/>
          </a:p>
          <a:p>
            <a:pPr marL="45720" indent="0">
              <a:buNone/>
            </a:pPr>
            <a:r>
              <a:rPr lang="ja-JP" altLang="en-US" dirty="0"/>
              <a:t>　→ひとのまに繋がることで支援の道が随分と開けました</a:t>
            </a:r>
            <a:endParaRPr lang="en-US" altLang="ja-JP" dirty="0"/>
          </a:p>
          <a:p>
            <a:pPr marL="45720" indent="0">
              <a:buNone/>
            </a:pPr>
            <a:r>
              <a:rPr lang="ja-JP" altLang="en-US" dirty="0"/>
              <a:t>　→今では安心できる場所・人の中で明るく過ごせるようになりました。</a:t>
            </a:r>
            <a:endParaRPr lang="en-US" altLang="ja-JP" dirty="0"/>
          </a:p>
          <a:p>
            <a:pPr marL="45720" indent="0">
              <a:buNone/>
            </a:pPr>
            <a:r>
              <a:rPr lang="ja-JP" altLang="en-US" dirty="0"/>
              <a:t>　</a:t>
            </a:r>
            <a:endParaRPr lang="en-US" altLang="ja-JP" dirty="0"/>
          </a:p>
          <a:p>
            <a:r>
              <a:rPr lang="ja-JP" altLang="en-US" sz="3200" dirty="0"/>
              <a:t>両親ともに軽度知的障がい、精神疾患で進路を決める</a:t>
            </a:r>
            <a:endParaRPr lang="en-US" altLang="ja-JP" sz="3200" dirty="0"/>
          </a:p>
          <a:p>
            <a:pPr marL="45720" indent="0">
              <a:buNone/>
            </a:pPr>
            <a:r>
              <a:rPr lang="ja-JP" altLang="en-US" sz="3200" dirty="0"/>
              <a:t>話もできずに進路未決定のまま中学卒業した子</a:t>
            </a:r>
            <a:endParaRPr lang="en-US" altLang="ja-JP" sz="3200" dirty="0"/>
          </a:p>
          <a:p>
            <a:pPr marL="45720" indent="0">
              <a:buNone/>
            </a:pPr>
            <a:r>
              <a:rPr lang="ja-JP" altLang="en-US" dirty="0"/>
              <a:t>　→両親ともに精神的に不安定。</a:t>
            </a:r>
            <a:r>
              <a:rPr lang="en-US" altLang="ja-JP" dirty="0"/>
              <a:t>SOS</a:t>
            </a:r>
            <a:r>
              <a:rPr lang="ja-JP" altLang="en-US" dirty="0"/>
              <a:t>は家庭から出てこない。</a:t>
            </a:r>
            <a:endParaRPr lang="en-US" altLang="ja-JP" dirty="0"/>
          </a:p>
          <a:p>
            <a:pPr marL="45720" indent="0">
              <a:buNone/>
            </a:pPr>
            <a:r>
              <a:rPr lang="ja-JP" altLang="en-US" dirty="0"/>
              <a:t>　→ご飯も満足に得れていない。服もボロボロ。靴もサイズが合っていない。</a:t>
            </a:r>
            <a:endParaRPr lang="en-US" altLang="ja-JP" dirty="0"/>
          </a:p>
          <a:p>
            <a:pPr marL="45720" indent="0">
              <a:buNone/>
            </a:pPr>
            <a:r>
              <a:rPr lang="ja-JP" altLang="en-US" dirty="0"/>
              <a:t>　→ひとのまでご飯を。服も寄付でたくさん集まりました。</a:t>
            </a:r>
            <a:endParaRPr lang="en-US" altLang="ja-JP" dirty="0"/>
          </a:p>
          <a:p>
            <a:pPr marL="45720" indent="0">
              <a:buNone/>
            </a:pPr>
            <a:r>
              <a:rPr lang="ja-JP" altLang="en-US" dirty="0"/>
              <a:t>　→両親の話を聞きながら支援機関へ同行、寄り添いをしています。</a:t>
            </a:r>
            <a:endParaRPr lang="en-US" altLang="ja-JP" dirty="0"/>
          </a:p>
          <a:p>
            <a:pPr marL="45720" indent="0">
              <a:buNone/>
            </a:pPr>
            <a:r>
              <a:rPr lang="ja-JP" altLang="en-US" dirty="0"/>
              <a:t>　　　　　　　　　　　　　　　　　　　　　　　　　　他にもさまざまです</a:t>
            </a:r>
            <a:endParaRPr lang="en-US" altLang="ja-JP" dirty="0"/>
          </a:p>
        </p:txBody>
      </p:sp>
    </p:spTree>
    <p:extLst>
      <p:ext uri="{BB962C8B-B14F-4D97-AF65-F5344CB8AC3E}">
        <p14:creationId xmlns:p14="http://schemas.microsoft.com/office/powerpoint/2010/main" val="4237389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AF342F2-AD43-1D37-143B-5C5B65EAE2E6}"/>
              </a:ext>
            </a:extLst>
          </p:cNvPr>
          <p:cNvSpPr>
            <a:spLocks noGrp="1"/>
          </p:cNvSpPr>
          <p:nvPr>
            <p:ph type="title"/>
          </p:nvPr>
        </p:nvSpPr>
        <p:spPr/>
        <p:txBody>
          <a:bodyPr/>
          <a:lstStyle/>
          <a:p>
            <a:r>
              <a:rPr lang="ja-JP" altLang="en-US" dirty="0"/>
              <a:t>ただ来れるだけの一軒家</a:t>
            </a:r>
          </a:p>
        </p:txBody>
      </p:sp>
      <p:sp>
        <p:nvSpPr>
          <p:cNvPr id="5" name="コンテンツ プレースホルダー 4">
            <a:extLst>
              <a:ext uri="{FF2B5EF4-FFF2-40B4-BE49-F238E27FC236}">
                <a16:creationId xmlns:a16="http://schemas.microsoft.com/office/drawing/2014/main" id="{FA0A2EDB-1EDC-C160-00B2-344F79BE8471}"/>
              </a:ext>
            </a:extLst>
          </p:cNvPr>
          <p:cNvSpPr>
            <a:spLocks noGrp="1"/>
          </p:cNvSpPr>
          <p:nvPr>
            <p:ph idx="1"/>
          </p:nvPr>
        </p:nvSpPr>
        <p:spPr>
          <a:xfrm>
            <a:off x="1143000" y="1613647"/>
            <a:ext cx="9872871" cy="4482353"/>
          </a:xfrm>
        </p:spPr>
        <p:txBody>
          <a:bodyPr>
            <a:normAutofit/>
          </a:bodyPr>
          <a:lstStyle/>
          <a:p>
            <a:pPr marL="45720" indent="0">
              <a:buNone/>
            </a:pPr>
            <a:r>
              <a:rPr lang="ja-JP" altLang="en-US" dirty="0"/>
              <a:t>ひとのまで行っていることは実にシンプルで「ただ家を開けている」ただそれだけです。ただ開けていると多くの人が集まり、そこで生まれた声を受け、できることを増やしてきました。令和</a:t>
            </a:r>
            <a:r>
              <a:rPr lang="en-US" altLang="ja-JP" dirty="0"/>
              <a:t>6</a:t>
            </a:r>
            <a:r>
              <a:rPr lang="ja-JP" altLang="en-US" dirty="0"/>
              <a:t>年度も大人子ども問わず多くの人が訪れて、いろんなことを形にしてきました。この報告書にイベントを書きましたが、それはほんの一部で日常的に「これやりたい！」「じゃあやろうか」の連続です。ただそれだけで、元気になった子がたくさんいます。また、同時に大人の話にも寄り添ってきました。なかなか相談するところがないという人が身近にゴロゴロいます。ただ開けているだけだからこそ繋がれたというケースもとても多いです。親が元気になって、だからこそ子どもも元気</a:t>
            </a:r>
            <a:r>
              <a:rPr lang="ja-JP" altLang="en-US"/>
              <a:t>になる。難しいラベルを貼るのは抜きにして「まあみんなで助け合いながらいこう」そう思いあえる場所をこれからも続けていきたいと思います。</a:t>
            </a:r>
            <a:endParaRPr lang="en-US" altLang="ja-JP" dirty="0"/>
          </a:p>
          <a:p>
            <a:pPr marL="45720" indent="0">
              <a:buNone/>
            </a:pPr>
            <a:endParaRPr lang="en-US" altLang="ja-JP" dirty="0"/>
          </a:p>
          <a:p>
            <a:pPr marL="45720" indent="0">
              <a:buNone/>
            </a:pPr>
            <a:r>
              <a:rPr lang="ja-JP" altLang="en-US" dirty="0"/>
              <a:t>　　　　　　　　　　　　　　一般社団法人なかのま　代表理事　宮田　隼</a:t>
            </a:r>
          </a:p>
        </p:txBody>
      </p:sp>
    </p:spTree>
    <p:extLst>
      <p:ext uri="{BB962C8B-B14F-4D97-AF65-F5344CB8AC3E}">
        <p14:creationId xmlns:p14="http://schemas.microsoft.com/office/powerpoint/2010/main" val="4072298720"/>
      </p:ext>
    </p:extLst>
  </p:cSld>
  <p:clrMapOvr>
    <a:masterClrMapping/>
  </p:clrMapOvr>
</p:sld>
</file>

<file path=ppt/theme/theme1.xml><?xml version="1.0" encoding="utf-8"?>
<a:theme xmlns:a="http://schemas.openxmlformats.org/drawingml/2006/main" name="基礎">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TM03457444[[fn=基礎]]</Template>
  <TotalTime>570</TotalTime>
  <Words>786</Words>
  <Application>Microsoft Office PowerPoint</Application>
  <PresentationFormat>ワイド画面</PresentationFormat>
  <Paragraphs>58</Paragraphs>
  <Slides>7</Slides>
  <Notes>0</Notes>
  <HiddenSlides>0</HiddenSlides>
  <MMClips>0</MMClips>
  <ScaleCrop>false</ScaleCrop>
  <HeadingPairs>
    <vt:vector size="6" baseType="variant">
      <vt:variant>
        <vt:lpstr>使用されているフォント</vt:lpstr>
      </vt:variant>
      <vt:variant>
        <vt:i4>1</vt:i4>
      </vt:variant>
      <vt:variant>
        <vt:lpstr>テーマ</vt:lpstr>
      </vt:variant>
      <vt:variant>
        <vt:i4>1</vt:i4>
      </vt:variant>
      <vt:variant>
        <vt:lpstr>スライド タイトル</vt:lpstr>
      </vt:variant>
      <vt:variant>
        <vt:i4>7</vt:i4>
      </vt:variant>
    </vt:vector>
  </HeadingPairs>
  <TitlesOfParts>
    <vt:vector size="9" baseType="lpstr">
      <vt:lpstr>Corbel</vt:lpstr>
      <vt:lpstr>基礎</vt:lpstr>
      <vt:lpstr>ひとのま2024年度 活動報告　　　　 </vt:lpstr>
      <vt:lpstr>子ども第三の居場所として(日常)</vt:lpstr>
      <vt:lpstr>子どもたちの声を受けて、 イベントも多数やりました</vt:lpstr>
      <vt:lpstr>コミュニティモデルとして</vt:lpstr>
      <vt:lpstr>みんなで食べる～月水金の食事会～</vt:lpstr>
      <vt:lpstr>ここで笑顔を取り戻した子もいます</vt:lpstr>
      <vt:lpstr>ただ来れるだけの一軒家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ひとのま2022年度 活動中間報告　　　　 </dc:title>
  <dc:creator>宮田 隼</dc:creator>
  <cp:lastModifiedBy>隼 宮田</cp:lastModifiedBy>
  <cp:revision>8</cp:revision>
  <dcterms:created xsi:type="dcterms:W3CDTF">2023-01-25T10:56:03Z</dcterms:created>
  <dcterms:modified xsi:type="dcterms:W3CDTF">2025-04-29T13:40:42Z</dcterms:modified>
</cp:coreProperties>
</file>