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79" r:id="rId2"/>
    <p:sldId id="280" r:id="rId3"/>
    <p:sldId id="281" r:id="rId4"/>
  </p:sldIdLst>
  <p:sldSz cx="6858000" cy="9906000" type="A4"/>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1"/>
  </p:normalViewPr>
  <p:slideViewPr>
    <p:cSldViewPr>
      <p:cViewPr varScale="1">
        <p:scale>
          <a:sx n="49" d="100"/>
          <a:sy n="49" d="100"/>
        </p:scale>
        <p:origin x="2334" y="48"/>
      </p:cViewPr>
      <p:guideLst>
        <p:guide orient="horz" pos="3120"/>
        <p:guide pos="2160"/>
      </p:guideLst>
    </p:cSldViewPr>
  </p:slideViewPr>
  <p:notesTextViewPr>
    <p:cViewPr>
      <p:scale>
        <a:sx n="1" d="1"/>
        <a:sy n="1" d="1"/>
      </p:scale>
      <p:origin x="0" y="0"/>
    </p:cViewPr>
  </p:notesTextViewPr>
  <p:notesViewPr>
    <p:cSldViewPr>
      <p:cViewPr varScale="1">
        <p:scale>
          <a:sx n="59" d="100"/>
          <a:sy n="59" d="100"/>
        </p:scale>
        <p:origin x="-2418" y="-78"/>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2741E6EC-66EA-4AD0-AA24-ABBBDFDEF694}" type="datetimeFigureOut">
              <a:rPr lang="ja-JP" altLang="en-US"/>
              <a:pPr>
                <a:defRPr/>
              </a:pPr>
              <a:t>2019/10/23</a:t>
            </a:fld>
            <a:endParaRPr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9B1E36DF-2BA5-4DD8-87EA-6467F1301D9B}" type="slidenum">
              <a:rPr lang="ja-JP" altLang="en-US"/>
              <a:pPr>
                <a:defRPr/>
              </a:pPr>
              <a:t>‹#›</a:t>
            </a:fld>
            <a:endParaRPr lang="ja-JP" altLang="en-US"/>
          </a:p>
        </p:txBody>
      </p:sp>
    </p:spTree>
    <p:extLst>
      <p:ext uri="{BB962C8B-B14F-4D97-AF65-F5344CB8AC3E}">
        <p14:creationId xmlns:p14="http://schemas.microsoft.com/office/powerpoint/2010/main" val="12330763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E0A81C2-8F02-4F8E-9C07-7B84EA0600D2}" type="datetimeFigureOut">
              <a:rPr lang="ja-JP" altLang="en-US"/>
              <a:pPr>
                <a:defRPr/>
              </a:pPr>
              <a:t>2019/10/23</a:t>
            </a:fld>
            <a:endParaRPr lang="ja-JP" altLang="en-US"/>
          </a:p>
        </p:txBody>
      </p:sp>
      <p:sp>
        <p:nvSpPr>
          <p:cNvPr id="4" name="スライド イメージ プレースホルダー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395DF510-2652-4C51-B8AA-1C0BE277BFAF}" type="slidenum">
              <a:rPr lang="ja-JP" altLang="en-US"/>
              <a:pPr>
                <a:defRPr/>
              </a:pPr>
              <a:t>‹#›</a:t>
            </a:fld>
            <a:endParaRPr lang="ja-JP" altLang="en-US"/>
          </a:p>
        </p:txBody>
      </p:sp>
    </p:spTree>
    <p:extLst>
      <p:ext uri="{BB962C8B-B14F-4D97-AF65-F5344CB8AC3E}">
        <p14:creationId xmlns:p14="http://schemas.microsoft.com/office/powerpoint/2010/main" val="7579684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a:lstStyle/>
          <a:p>
            <a:pPr eaLnBrk="1" fontAlgn="auto" hangingPunct="1">
              <a:spcBef>
                <a:spcPts val="0"/>
              </a:spcBef>
              <a:spcAft>
                <a:spcPts val="0"/>
              </a:spcAft>
              <a:defRPr/>
            </a:pPr>
            <a:endParaRPr lang="ja-JP" altLang="en-US" sz="1282" dirty="0"/>
          </a:p>
        </p:txBody>
      </p:sp>
      <p:sp>
        <p:nvSpPr>
          <p:cNvPr id="6147"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5CFE4C-F00C-4464-9FB2-C81A04BB30FE}" type="slidenum">
              <a:rPr lang="ja-JP" altLang="en-US"/>
              <a:pPr fontAlgn="base">
                <a:spcBef>
                  <a:spcPct val="0"/>
                </a:spcBef>
                <a:spcAft>
                  <a:spcPct val="0"/>
                </a:spcAft>
                <a:defRPr/>
              </a:pPr>
              <a:t>1</a:t>
            </a:fld>
            <a:endParaRPr lang="en-US" altLang="ja-JP"/>
          </a:p>
        </p:txBody>
      </p:sp>
    </p:spTree>
    <p:extLst>
      <p:ext uri="{BB962C8B-B14F-4D97-AF65-F5344CB8AC3E}">
        <p14:creationId xmlns:p14="http://schemas.microsoft.com/office/powerpoint/2010/main" val="873817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a:lstStyle/>
          <a:p>
            <a:pPr eaLnBrk="1" fontAlgn="auto" hangingPunct="1">
              <a:spcBef>
                <a:spcPts val="0"/>
              </a:spcBef>
              <a:spcAft>
                <a:spcPts val="0"/>
              </a:spcAft>
              <a:defRPr/>
            </a:pPr>
            <a:endParaRPr lang="ja-JP" altLang="en-US" sz="1282" dirty="0"/>
          </a:p>
        </p:txBody>
      </p:sp>
      <p:sp>
        <p:nvSpPr>
          <p:cNvPr id="819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FF897F-8D96-4831-90BE-DBDE8E9F5874}" type="slidenum">
              <a:rPr lang="ja-JP" altLang="en-US"/>
              <a:pPr fontAlgn="base">
                <a:spcBef>
                  <a:spcPct val="0"/>
                </a:spcBef>
                <a:spcAft>
                  <a:spcPct val="0"/>
                </a:spcAft>
                <a:defRPr/>
              </a:pPr>
              <a:t>2</a:t>
            </a:fld>
            <a:endParaRPr lang="en-US" altLang="ja-JP"/>
          </a:p>
        </p:txBody>
      </p:sp>
    </p:spTree>
    <p:extLst>
      <p:ext uri="{BB962C8B-B14F-4D97-AF65-F5344CB8AC3E}">
        <p14:creationId xmlns:p14="http://schemas.microsoft.com/office/powerpoint/2010/main" val="2369946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a:lstStyle/>
          <a:p>
            <a:pPr eaLnBrk="1" fontAlgn="auto" hangingPunct="1">
              <a:spcBef>
                <a:spcPts val="0"/>
              </a:spcBef>
              <a:spcAft>
                <a:spcPts val="0"/>
              </a:spcAft>
              <a:defRPr/>
            </a:pPr>
            <a:endParaRPr lang="ja-JP" altLang="en-US" sz="1282" dirty="0"/>
          </a:p>
        </p:txBody>
      </p:sp>
      <p:sp>
        <p:nvSpPr>
          <p:cNvPr id="10243"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7E5676-58E3-4C77-AFE1-3C389718AA52}" type="slidenum">
              <a:rPr lang="ja-JP" altLang="en-US"/>
              <a:pPr fontAlgn="base">
                <a:spcBef>
                  <a:spcPct val="0"/>
                </a:spcBef>
                <a:spcAft>
                  <a:spcPct val="0"/>
                </a:spcAft>
                <a:defRPr/>
              </a:pPr>
              <a:t>3</a:t>
            </a:fld>
            <a:endParaRPr lang="en-US" altLang="ja-JP"/>
          </a:p>
        </p:txBody>
      </p:sp>
    </p:spTree>
    <p:extLst>
      <p:ext uri="{BB962C8B-B14F-4D97-AF65-F5344CB8AC3E}">
        <p14:creationId xmlns:p14="http://schemas.microsoft.com/office/powerpoint/2010/main" val="1965612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テキスト ボックス 3"/>
          <p:cNvSpPr txBox="1"/>
          <p:nvPr userDrawn="1"/>
        </p:nvSpPr>
        <p:spPr>
          <a:xfrm>
            <a:off x="39688" y="128588"/>
            <a:ext cx="6805612" cy="354012"/>
          </a:xfrm>
          <a:prstGeom prst="rect">
            <a:avLst/>
          </a:prstGeom>
          <a:noFill/>
        </p:spPr>
        <p:txBody>
          <a:bodyPr wrap="none">
            <a:spAutoFit/>
          </a:bodyPr>
          <a:lstStyle/>
          <a:p>
            <a:pPr fontAlgn="auto">
              <a:spcBef>
                <a:spcPts val="0"/>
              </a:spcBef>
              <a:spcAft>
                <a:spcPts val="0"/>
              </a:spcAft>
              <a:defRPr/>
            </a:pPr>
            <a:r>
              <a:rPr lang="en-US" altLang="ja-JP" sz="1700" dirty="0">
                <a:latin typeface="+mn-lt"/>
                <a:ea typeface="+mn-ea"/>
              </a:rPr>
              <a:t>PR</a:t>
            </a:r>
            <a:r>
              <a:rPr lang="ja-JP" altLang="en-US" sz="1700" dirty="0">
                <a:latin typeface="+mn-lt"/>
                <a:ea typeface="+mn-ea"/>
              </a:rPr>
              <a:t>レポート送信先：海と日本プロジェクト総合運営事務局　</a:t>
            </a:r>
            <a:r>
              <a:rPr lang="en-US" altLang="ja-JP" sz="1700" dirty="0">
                <a:latin typeface="+mn-lt"/>
                <a:ea typeface="+mn-ea"/>
              </a:rPr>
              <a:t>pr@uminohi.jp</a:t>
            </a:r>
            <a:endParaRPr lang="ja-JP" altLang="en-US" sz="1700" dirty="0">
              <a:latin typeface="+mn-lt"/>
              <a:ea typeface="+mn-ea"/>
            </a:endParaRPr>
          </a:p>
        </p:txBody>
      </p:sp>
      <p:sp>
        <p:nvSpPr>
          <p:cNvPr id="3" name="日付プレースホルダー 6"/>
          <p:cNvSpPr>
            <a:spLocks noGrp="1"/>
          </p:cNvSpPr>
          <p:nvPr>
            <p:ph type="dt" sz="half" idx="10"/>
          </p:nvPr>
        </p:nvSpPr>
        <p:spPr/>
        <p:txBody>
          <a:bodyPr/>
          <a:lstStyle>
            <a:lvl1pPr>
              <a:defRPr/>
            </a:lvl1pPr>
          </a:lstStyle>
          <a:p>
            <a:pPr>
              <a:defRPr/>
            </a:pPr>
            <a:fld id="{A27E8A53-ECB0-4E1F-8279-927A518DB674}" type="datetime1">
              <a:rPr lang="ja-JP" altLang="en-US"/>
              <a:pPr>
                <a:defRPr/>
              </a:pPr>
              <a:t>2019/10/23</a:t>
            </a:fld>
            <a:endParaRPr lang="ja-JP" altLang="en-US"/>
          </a:p>
        </p:txBody>
      </p:sp>
      <p:sp>
        <p:nvSpPr>
          <p:cNvPr id="4" name="フッター プレースホルダー 7"/>
          <p:cNvSpPr>
            <a:spLocks noGrp="1"/>
          </p:cNvSpPr>
          <p:nvPr>
            <p:ph type="ftr" sz="quarter" idx="11"/>
          </p:nvPr>
        </p:nvSpPr>
        <p:spPr>
          <a:xfrm>
            <a:off x="2420938" y="9201150"/>
            <a:ext cx="2171700" cy="527050"/>
          </a:xfrm>
        </p:spPr>
        <p:txBody>
          <a:bodyPr/>
          <a:lstStyle>
            <a:lvl1pPr>
              <a:defRPr/>
            </a:lvl1pPr>
          </a:lstStyle>
          <a:p>
            <a:pPr>
              <a:defRPr/>
            </a:pPr>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正方形/長方形 9"/>
          <p:cNvSpPr/>
          <p:nvPr userDrawn="1"/>
        </p:nvSpPr>
        <p:spPr>
          <a:xfrm>
            <a:off x="333375" y="273050"/>
            <a:ext cx="6191250" cy="719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100" dirty="0">
              <a:solidFill>
                <a:schemeClr val="bg1">
                  <a:lumMod val="50000"/>
                </a:schemeClr>
              </a:solidFill>
              <a:latin typeface="+mn-ea"/>
            </a:endParaRPr>
          </a:p>
        </p:txBody>
      </p:sp>
      <p:sp>
        <p:nvSpPr>
          <p:cNvPr id="4" name="日付プレースホルダー 3"/>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D54FDA01-21F2-4BD0-A9A2-6548FFC37256}" type="datetime1">
              <a:rPr lang="ja-JP" altLang="en-US"/>
              <a:pPr>
                <a:defRPr/>
              </a:pPr>
              <a:t>2019/10/23</a:t>
            </a:fld>
            <a:endParaRPr lang="ja-JP" altLang="en-US"/>
          </a:p>
        </p:txBody>
      </p:sp>
      <p:sp>
        <p:nvSpPr>
          <p:cNvPr id="5" name="フッター プレースホルダー 4"/>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Tree>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1100" kern="1200">
          <a:solidFill>
            <a:srgbClr val="A6A6A6"/>
          </a:solidFill>
          <a:latin typeface="+mj-lt"/>
          <a:ea typeface="+mj-ea"/>
          <a:cs typeface="+mj-cs"/>
        </a:defRPr>
      </a:lvl1pPr>
      <a:lvl2pPr algn="l" rtl="0" eaLnBrk="0" fontAlgn="base" hangingPunct="0">
        <a:spcBef>
          <a:spcPct val="0"/>
        </a:spcBef>
        <a:spcAft>
          <a:spcPct val="0"/>
        </a:spcAft>
        <a:defRPr kumimoji="1" sz="1100">
          <a:solidFill>
            <a:srgbClr val="A6A6A6"/>
          </a:solidFill>
          <a:latin typeface="Calibri" pitchFamily="34" charset="0"/>
          <a:ea typeface="ＭＳ Ｐゴシック" charset="-128"/>
        </a:defRPr>
      </a:lvl2pPr>
      <a:lvl3pPr algn="l" rtl="0" eaLnBrk="0" fontAlgn="base" hangingPunct="0">
        <a:spcBef>
          <a:spcPct val="0"/>
        </a:spcBef>
        <a:spcAft>
          <a:spcPct val="0"/>
        </a:spcAft>
        <a:defRPr kumimoji="1" sz="1100">
          <a:solidFill>
            <a:srgbClr val="A6A6A6"/>
          </a:solidFill>
          <a:latin typeface="Calibri" pitchFamily="34" charset="0"/>
          <a:ea typeface="ＭＳ Ｐゴシック" charset="-128"/>
        </a:defRPr>
      </a:lvl3pPr>
      <a:lvl4pPr algn="l" rtl="0" eaLnBrk="0" fontAlgn="base" hangingPunct="0">
        <a:spcBef>
          <a:spcPct val="0"/>
        </a:spcBef>
        <a:spcAft>
          <a:spcPct val="0"/>
        </a:spcAft>
        <a:defRPr kumimoji="1" sz="1100">
          <a:solidFill>
            <a:srgbClr val="A6A6A6"/>
          </a:solidFill>
          <a:latin typeface="Calibri" pitchFamily="34" charset="0"/>
          <a:ea typeface="ＭＳ Ｐゴシック" charset="-128"/>
        </a:defRPr>
      </a:lvl4pPr>
      <a:lvl5pPr algn="l" rtl="0" eaLnBrk="0" fontAlgn="base" hangingPunct="0">
        <a:spcBef>
          <a:spcPct val="0"/>
        </a:spcBef>
        <a:spcAft>
          <a:spcPct val="0"/>
        </a:spcAft>
        <a:defRPr kumimoji="1" sz="1100">
          <a:solidFill>
            <a:srgbClr val="A6A6A6"/>
          </a:solidFill>
          <a:latin typeface="Calibri" pitchFamily="34" charset="0"/>
          <a:ea typeface="ＭＳ Ｐゴシック" charset="-128"/>
        </a:defRPr>
      </a:lvl5pPr>
      <a:lvl6pPr marL="457200" algn="l" rtl="0" fontAlgn="base">
        <a:spcBef>
          <a:spcPct val="0"/>
        </a:spcBef>
        <a:spcAft>
          <a:spcPct val="0"/>
        </a:spcAft>
        <a:defRPr kumimoji="1" sz="1100">
          <a:solidFill>
            <a:srgbClr val="A6A6A6"/>
          </a:solidFill>
          <a:latin typeface="Calibri" pitchFamily="34" charset="0"/>
          <a:ea typeface="ＭＳ Ｐゴシック" charset="-128"/>
        </a:defRPr>
      </a:lvl6pPr>
      <a:lvl7pPr marL="914400" algn="l" rtl="0" fontAlgn="base">
        <a:spcBef>
          <a:spcPct val="0"/>
        </a:spcBef>
        <a:spcAft>
          <a:spcPct val="0"/>
        </a:spcAft>
        <a:defRPr kumimoji="1" sz="1100">
          <a:solidFill>
            <a:srgbClr val="A6A6A6"/>
          </a:solidFill>
          <a:latin typeface="Calibri" pitchFamily="34" charset="0"/>
          <a:ea typeface="ＭＳ Ｐゴシック" charset="-128"/>
        </a:defRPr>
      </a:lvl7pPr>
      <a:lvl8pPr marL="1371600" algn="l" rtl="0" fontAlgn="base">
        <a:spcBef>
          <a:spcPct val="0"/>
        </a:spcBef>
        <a:spcAft>
          <a:spcPct val="0"/>
        </a:spcAft>
        <a:defRPr kumimoji="1" sz="1100">
          <a:solidFill>
            <a:srgbClr val="A6A6A6"/>
          </a:solidFill>
          <a:latin typeface="Calibri" pitchFamily="34" charset="0"/>
          <a:ea typeface="ＭＳ Ｐゴシック" charset="-128"/>
        </a:defRPr>
      </a:lvl8pPr>
      <a:lvl9pPr marL="1828800" algn="l" rtl="0" fontAlgn="base">
        <a:spcBef>
          <a:spcPct val="0"/>
        </a:spcBef>
        <a:spcAft>
          <a:spcPct val="0"/>
        </a:spcAft>
        <a:defRPr kumimoji="1" sz="1100">
          <a:solidFill>
            <a:srgbClr val="A6A6A6"/>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74" name="Group 54"/>
          <p:cNvGraphicFramePr>
            <a:graphicFrameLocks noGrp="1"/>
          </p:cNvGraphicFramePr>
          <p:nvPr/>
        </p:nvGraphicFramePr>
        <p:xfrm>
          <a:off x="549275" y="2114550"/>
          <a:ext cx="5832475" cy="3275016"/>
        </p:xfrm>
        <a:graphic>
          <a:graphicData uri="http://schemas.openxmlformats.org/drawingml/2006/table">
            <a:tbl>
              <a:tblPr/>
              <a:tblGrid>
                <a:gridCol w="1295400"/>
                <a:gridCol w="4537075"/>
              </a:tblGrid>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Calibri" pitchFamily="34" charset="0"/>
                          <a:ea typeface="ＭＳ Ｐゴシック" charset="-128"/>
                        </a:rPr>
                        <a:t>イベントタイトル</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alibri" pitchFamily="34" charset="0"/>
                          <a:ea typeface="ＭＳ Ｐゴシック" charset="-128"/>
                        </a:rPr>
                        <a:t>見て・触れて・考えよう！　カツオから学ぶかごんまの海</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alibri" pitchFamily="34" charset="0"/>
                          <a:ea typeface="ＭＳ Ｐゴシック" charset="-128"/>
                        </a:rPr>
                        <a:t>～海の楽しさ・おいしさ～</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73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Calibri" pitchFamily="34" charset="0"/>
                          <a:ea typeface="ＭＳ Ｐゴシック" charset="-128"/>
                        </a:rPr>
                        <a:t>イベントの</a:t>
                      </a:r>
                      <a:endParaRPr kumimoji="1" lang="en-US" altLang="ja-JP" sz="1000" b="1" i="0" u="none" strike="noStrike" cap="none" normalizeH="0" baseline="0" smtClean="0">
                        <a:ln>
                          <a:noFill/>
                        </a:ln>
                        <a:solidFill>
                          <a:schemeClr val="tx1"/>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Calibri" pitchFamily="34" charset="0"/>
                          <a:ea typeface="ＭＳ Ｐゴシック" charset="-128"/>
                        </a:rPr>
                        <a:t>目的・ねらい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alibri" pitchFamily="34" charset="0"/>
                          <a:ea typeface="ＭＳ Ｐゴシック" charset="-128"/>
                        </a:rPr>
                        <a:t>「海の楽しさ・海のおいしさ」をテーマに鹿児島大学教授佐野雅昭氏に講義して頂く。初回の座学として、この講義を行うことでこれからの学びへの興味関心を高めてもらい、「海は楽しい場所で海はおいしい」というきっかけを子供たちに知ってもらう。また、鹿児島が抱える海問題を提起し子供たちにこれから海を守っていくうえでなにが出来るのかを考えてもら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Calibri" pitchFamily="34" charset="0"/>
                          <a:ea typeface="ＭＳ Ｐゴシック" charset="-128"/>
                        </a:rPr>
                        <a:t>日程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alibri" pitchFamily="34" charset="0"/>
                          <a:ea typeface="ＭＳ Ｐゴシック" charset="-128"/>
                        </a:rPr>
                        <a:t>2019</a:t>
                      </a:r>
                      <a:r>
                        <a:rPr kumimoji="1" lang="ja-JP" altLang="en-US" sz="1000" b="0" i="0" u="none" strike="noStrike" cap="none" normalizeH="0" baseline="0" smtClean="0">
                          <a:ln>
                            <a:noFill/>
                          </a:ln>
                          <a:solidFill>
                            <a:schemeClr val="tx1"/>
                          </a:solidFill>
                          <a:effectLst/>
                          <a:latin typeface="Calibri" pitchFamily="34" charset="0"/>
                          <a:ea typeface="ＭＳ Ｐゴシック" charset="-128"/>
                        </a:rPr>
                        <a:t>年</a:t>
                      </a:r>
                      <a:r>
                        <a:rPr kumimoji="1" lang="en-US" altLang="ja-JP" sz="1000" b="0" i="0" u="none" strike="noStrike" cap="none" normalizeH="0" baseline="0" smtClean="0">
                          <a:ln>
                            <a:noFill/>
                          </a:ln>
                          <a:solidFill>
                            <a:schemeClr val="tx1"/>
                          </a:solidFill>
                          <a:effectLst/>
                          <a:latin typeface="Calibri" pitchFamily="34" charset="0"/>
                          <a:ea typeface="ＭＳ Ｐゴシック" charset="-128"/>
                        </a:rPr>
                        <a:t>9</a:t>
                      </a:r>
                      <a:r>
                        <a:rPr kumimoji="1" lang="ja-JP" altLang="en-US" sz="1000" b="0" i="0" u="none" strike="noStrike" cap="none" normalizeH="0" baseline="0" smtClean="0">
                          <a:ln>
                            <a:noFill/>
                          </a:ln>
                          <a:solidFill>
                            <a:schemeClr val="tx1"/>
                          </a:solidFill>
                          <a:effectLst/>
                          <a:latin typeface="Calibri" pitchFamily="34" charset="0"/>
                          <a:ea typeface="ＭＳ Ｐゴシック" charset="-128"/>
                        </a:rPr>
                        <a:t>月</a:t>
                      </a:r>
                      <a:r>
                        <a:rPr kumimoji="1" lang="en-US" altLang="ja-JP" sz="1000" b="0" i="0" u="none" strike="noStrike" cap="none" normalizeH="0" baseline="0" smtClean="0">
                          <a:ln>
                            <a:noFill/>
                          </a:ln>
                          <a:solidFill>
                            <a:schemeClr val="tx1"/>
                          </a:solidFill>
                          <a:effectLst/>
                          <a:latin typeface="Calibri" pitchFamily="34" charset="0"/>
                          <a:ea typeface="ＭＳ Ｐゴシック" charset="-128"/>
                        </a:rPr>
                        <a:t>10</a:t>
                      </a:r>
                      <a:r>
                        <a:rPr kumimoji="1" lang="ja-JP" altLang="en-US" sz="1000" b="0" i="0" u="none" strike="noStrike" cap="none" normalizeH="0" baseline="0" smtClean="0">
                          <a:ln>
                            <a:noFill/>
                          </a:ln>
                          <a:solidFill>
                            <a:schemeClr val="tx1"/>
                          </a:solidFill>
                          <a:effectLst/>
                          <a:latin typeface="Calibri" pitchFamily="34" charset="0"/>
                          <a:ea typeface="ＭＳ Ｐゴシック" charset="-128"/>
                        </a:rPr>
                        <a:t>日（火）</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Calibri" pitchFamily="34" charset="0"/>
                          <a:ea typeface="ＭＳ Ｐゴシック" charset="-128"/>
                        </a:rPr>
                        <a:t>開催場所</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alibri" pitchFamily="34" charset="0"/>
                          <a:ea typeface="ＭＳ Ｐゴシック" charset="-128"/>
                        </a:rPr>
                        <a:t>鹿児島市立八幡小学校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Calibri" pitchFamily="34" charset="0"/>
                          <a:ea typeface="ＭＳ Ｐゴシック" charset="-128"/>
                        </a:rPr>
                        <a:t>参加人数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alibri" pitchFamily="34" charset="0"/>
                          <a:ea typeface="ＭＳ Ｐゴシック" charset="-128"/>
                        </a:rPr>
                        <a:t>139</a:t>
                      </a:r>
                      <a:r>
                        <a:rPr kumimoji="1" lang="ja-JP" altLang="en-US" sz="1000" b="0" i="0" u="none" strike="noStrike" cap="none" normalizeH="0" baseline="0" smtClean="0">
                          <a:ln>
                            <a:noFill/>
                          </a:ln>
                          <a:solidFill>
                            <a:schemeClr val="tx1"/>
                          </a:solidFill>
                          <a:effectLst/>
                          <a:latin typeface="Calibri" pitchFamily="34" charset="0"/>
                          <a:ea typeface="ＭＳ Ｐゴシック" charset="-128"/>
                        </a:rPr>
                        <a:t>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Calibri" pitchFamily="34" charset="0"/>
                          <a:ea typeface="ＭＳ Ｐゴシック" charset="-128"/>
                        </a:rPr>
                        <a:t>主催</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alibri" pitchFamily="34" charset="0"/>
                          <a:ea typeface="ＭＳ Ｐゴシック" charset="-128"/>
                        </a:rPr>
                        <a:t>ウミ学プロジェクト実行委員会</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Calibri" pitchFamily="34" charset="0"/>
                          <a:ea typeface="ＭＳ Ｐゴシック" charset="-128"/>
                        </a:rPr>
                        <a:t>共催</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alibri" pitchFamily="34" charset="0"/>
                          <a:ea typeface="ＭＳ Ｐゴシック" charset="-128"/>
                        </a:rPr>
                        <a:t>長崎文化放送・大分朝日放送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Calibri" pitchFamily="34" charset="0"/>
                          <a:ea typeface="ＭＳ Ｐゴシック" charset="-128"/>
                        </a:rPr>
                        <a:t>協力</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alibri" pitchFamily="34" charset="0"/>
                          <a:ea typeface="ＭＳ Ｐゴシック" charset="-128"/>
                        </a:rPr>
                        <a:t>鹿児島大学水産学部教授　佐野雅昭氏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2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Calibri" pitchFamily="34" charset="0"/>
                          <a:ea typeface="ＭＳ Ｐゴシック" charset="-128"/>
                        </a:rPr>
                        <a:t>告知方法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alibri" pitchFamily="34" charset="0"/>
                          <a:ea typeface="ＭＳ Ｐゴシック" charset="-128"/>
                        </a:rPr>
                        <a:t>ニュースリリース</a:t>
                      </a:r>
                      <a:endParaRPr kumimoji="1" lang="en-US" altLang="ja-JP" sz="1000" b="0" i="0" u="none" strike="noStrike" cap="none" normalizeH="0" baseline="0" smtClean="0">
                        <a:ln>
                          <a:noFill/>
                        </a:ln>
                        <a:solidFill>
                          <a:schemeClr val="tx1"/>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Calibri"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タイトル 1"/>
          <p:cNvSpPr txBox="1">
            <a:spLocks/>
          </p:cNvSpPr>
          <p:nvPr/>
        </p:nvSpPr>
        <p:spPr>
          <a:xfrm>
            <a:off x="342900" y="1712913"/>
            <a:ext cx="3086100" cy="288925"/>
          </a:xfrm>
          <a:prstGeom prst="rect">
            <a:avLst/>
          </a:prstGeom>
        </p:spPr>
        <p:txBody>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pPr fontAlgn="auto">
              <a:spcAft>
                <a:spcPts val="0"/>
              </a:spcAft>
              <a:defRPr/>
            </a:pPr>
            <a:r>
              <a:rPr lang="ja-JP" altLang="en-US" sz="1300" b="1" dirty="0" smtClean="0">
                <a:solidFill>
                  <a:schemeClr val="tx1">
                    <a:lumMod val="95000"/>
                    <a:lumOff val="5000"/>
                  </a:schemeClr>
                </a:solidFill>
              </a:rPr>
              <a:t>１）オリジナルイベント開催概要</a:t>
            </a:r>
            <a:endParaRPr lang="en-US" altLang="ja-JP" sz="1300" b="1" dirty="0" smtClean="0">
              <a:solidFill>
                <a:schemeClr val="tx1">
                  <a:lumMod val="95000"/>
                  <a:lumOff val="5000"/>
                </a:schemeClr>
              </a:solidFill>
            </a:endParaRPr>
          </a:p>
        </p:txBody>
      </p:sp>
      <p:graphicFrame>
        <p:nvGraphicFramePr>
          <p:cNvPr id="3" name="Group 54"/>
          <p:cNvGraphicFramePr>
            <a:graphicFrameLocks noGrp="1"/>
          </p:cNvGraphicFramePr>
          <p:nvPr/>
        </p:nvGraphicFramePr>
        <p:xfrm>
          <a:off x="549275" y="5995988"/>
          <a:ext cx="5832475" cy="1920240"/>
        </p:xfrm>
        <a:graphic>
          <a:graphicData uri="http://schemas.openxmlformats.org/drawingml/2006/table">
            <a:tbl>
              <a:tblPr/>
              <a:tblGrid>
                <a:gridCol w="1295400"/>
                <a:gridCol w="4537075"/>
              </a:tblGrid>
              <a:tr h="1871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Calibri" pitchFamily="34" charset="0"/>
                          <a:ea typeface="ＭＳ Ｐゴシック" charset="-128"/>
                        </a:rPr>
                        <a:t>イベント</a:t>
                      </a:r>
                      <a:r>
                        <a:rPr kumimoji="1" lang="en-US" altLang="ja-JP" sz="1000" b="1" i="0" u="none" strike="noStrike" cap="none" normalizeH="0" baseline="0" smtClean="0">
                          <a:ln>
                            <a:noFill/>
                          </a:ln>
                          <a:solidFill>
                            <a:schemeClr val="tx1"/>
                          </a:solidFill>
                          <a:effectLst/>
                          <a:latin typeface="Calibri" pitchFamily="34" charset="0"/>
                          <a:ea typeface="ＭＳ Ｐゴシック" charset="-128"/>
                        </a:rPr>
                        <a:t>1</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Calibri" pitchFamily="34" charset="0"/>
                          <a:ea typeface="ＭＳ Ｐゴシック" charset="-128"/>
                        </a:rPr>
                        <a:t>内容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ＭＳ Ｐゴシック" charset="-128"/>
                          <a:ea typeface="ＭＳ Ｐゴシック" charset="-128"/>
                        </a:rPr>
                        <a:t>ウミ学プロジェクト実行委員会は、九州</a:t>
                      </a:r>
                      <a:r>
                        <a:rPr kumimoji="1" lang="en-US" altLang="ja-JP" sz="1000" b="0" i="0" u="none" strike="noStrike" cap="none" normalizeH="0" baseline="0" smtClean="0">
                          <a:ln>
                            <a:noFill/>
                          </a:ln>
                          <a:solidFill>
                            <a:schemeClr val="tx1"/>
                          </a:solidFill>
                          <a:effectLst/>
                          <a:latin typeface="ＭＳ Ｐゴシック" charset="-128"/>
                          <a:ea typeface="ＭＳ Ｐゴシック" charset="-128"/>
                        </a:rPr>
                        <a:t>3</a:t>
                      </a:r>
                      <a:r>
                        <a:rPr kumimoji="1" lang="ja-JP" altLang="ja-JP" sz="1000" b="0" i="0" u="none" strike="noStrike" cap="none" normalizeH="0" baseline="0" smtClean="0">
                          <a:ln>
                            <a:noFill/>
                          </a:ln>
                          <a:solidFill>
                            <a:schemeClr val="tx1"/>
                          </a:solidFill>
                          <a:effectLst/>
                          <a:latin typeface="ＭＳ Ｐゴシック" charset="-128"/>
                          <a:ea typeface="ＭＳ Ｐゴシック" charset="-128"/>
                        </a:rPr>
                        <a:t>地区の小学校（長崎・大分・鹿児島）の</a:t>
                      </a:r>
                      <a:r>
                        <a:rPr kumimoji="1" lang="en-US" altLang="ja-JP" sz="1000" b="0" i="0" u="none" strike="noStrike" cap="none" normalizeH="0" baseline="0" smtClean="0">
                          <a:ln>
                            <a:noFill/>
                          </a:ln>
                          <a:solidFill>
                            <a:schemeClr val="tx1"/>
                          </a:solidFill>
                          <a:effectLst/>
                          <a:latin typeface="ＭＳ Ｐゴシック" charset="-128"/>
                          <a:ea typeface="ＭＳ Ｐゴシック" charset="-128"/>
                        </a:rPr>
                        <a:t>5</a:t>
                      </a:r>
                      <a:r>
                        <a:rPr kumimoji="1" lang="ja-JP" altLang="ja-JP" sz="1000" b="0" i="0" u="none" strike="noStrike" cap="none" normalizeH="0" baseline="0" smtClean="0">
                          <a:ln>
                            <a:noFill/>
                          </a:ln>
                          <a:solidFill>
                            <a:schemeClr val="tx1"/>
                          </a:solidFill>
                          <a:effectLst/>
                          <a:latin typeface="ＭＳ Ｐゴシック" charset="-128"/>
                          <a:ea typeface="ＭＳ Ｐゴシック" charset="-128"/>
                        </a:rPr>
                        <a:t>～</a:t>
                      </a:r>
                      <a:r>
                        <a:rPr kumimoji="1" lang="en-US" altLang="ja-JP" sz="1000" b="0" i="0" u="none" strike="noStrike" cap="none" normalizeH="0" baseline="0" smtClean="0">
                          <a:ln>
                            <a:noFill/>
                          </a:ln>
                          <a:solidFill>
                            <a:schemeClr val="tx1"/>
                          </a:solidFill>
                          <a:effectLst/>
                          <a:latin typeface="ＭＳ Ｐゴシック" charset="-128"/>
                          <a:ea typeface="ＭＳ Ｐゴシック" charset="-128"/>
                        </a:rPr>
                        <a:t>6</a:t>
                      </a:r>
                      <a:r>
                        <a:rPr kumimoji="1" lang="ja-JP" altLang="ja-JP" sz="1000" b="0" i="0" u="none" strike="noStrike" cap="none" normalizeH="0" baseline="0" smtClean="0">
                          <a:ln>
                            <a:noFill/>
                          </a:ln>
                          <a:solidFill>
                            <a:schemeClr val="tx1"/>
                          </a:solidFill>
                          <a:effectLst/>
                          <a:latin typeface="ＭＳ Ｐゴシック" charset="-128"/>
                          <a:ea typeface="ＭＳ Ｐゴシック" charset="-128"/>
                        </a:rPr>
                        <a:t>年生の児童たちに「地元の出汁」についての学習・体験を通して自分たちが住む地域の海の問題やその問題について自分たちにできるもの</a:t>
                      </a:r>
                      <a:r>
                        <a:rPr kumimoji="1" lang="ja-JP" altLang="ja-JP" sz="1000" b="0" i="0" u="none" strike="noStrike" cap="none" normalizeH="0" baseline="0" smtClean="0">
                          <a:ln>
                            <a:noFill/>
                          </a:ln>
                          <a:solidFill>
                            <a:schemeClr val="tx1"/>
                          </a:solidFill>
                          <a:effectLst/>
                          <a:latin typeface="Calibri" pitchFamily="34" charset="0"/>
                          <a:ea typeface="ＭＳ Ｐゴシック" charset="-128"/>
                        </a:rPr>
                        <a:t>は何か学んでもらう取り組みを開始</a:t>
                      </a:r>
                      <a:r>
                        <a:rPr kumimoji="1" lang="ja-JP" altLang="en-US" sz="1000" b="0" i="0" u="none" strike="noStrike" cap="none" normalizeH="0" baseline="0" smtClean="0">
                          <a:ln>
                            <a:noFill/>
                          </a:ln>
                          <a:solidFill>
                            <a:schemeClr val="tx1"/>
                          </a:solidFill>
                          <a:effectLst/>
                          <a:latin typeface="Calibri" pitchFamily="34" charset="0"/>
                          <a:ea typeface="ＭＳ Ｐゴシック" charset="-128"/>
                        </a:rPr>
                        <a:t>した</a:t>
                      </a:r>
                      <a:r>
                        <a:rPr kumimoji="1" lang="ja-JP" altLang="ja-JP" sz="1000" b="0" i="0" u="none" strike="noStrike" cap="none" normalizeH="0" baseline="0" smtClean="0">
                          <a:ln>
                            <a:noFill/>
                          </a:ln>
                          <a:solidFill>
                            <a:schemeClr val="tx1"/>
                          </a:solidFill>
                          <a:effectLst/>
                          <a:latin typeface="Calibri" pitchFamily="34" charset="0"/>
                          <a:ea typeface="ＭＳ Ｐゴシック" charset="-128"/>
                        </a:rPr>
                        <a:t>。これは、次世代へ海を引き継ぐために、海を介して人と人とをつなぐ “日本財団「海と日本プロジェクト」”の一環。</a:t>
                      </a:r>
                      <a:endParaRPr kumimoji="1" lang="en-US" altLang="ja-JP" sz="1000" b="0" i="0" u="none" strike="noStrike" cap="none" normalizeH="0" baseline="0" smtClean="0">
                        <a:ln>
                          <a:noFill/>
                        </a:ln>
                        <a:solidFill>
                          <a:schemeClr val="tx1"/>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ＭＳ Ｐゴシック" charset="-128"/>
                          <a:ea typeface="ＭＳ Ｐゴシック" charset="-128"/>
                        </a:rPr>
                        <a:t>鹿児島県では鹿児島市立八幡小学校で、第一回</a:t>
                      </a:r>
                      <a:r>
                        <a:rPr kumimoji="1" lang="ja-JP" altLang="en-US" sz="1000" b="0" i="0" u="none" strike="noStrike" cap="none" normalizeH="0" baseline="0" smtClean="0">
                          <a:ln>
                            <a:noFill/>
                          </a:ln>
                          <a:solidFill>
                            <a:schemeClr val="tx1"/>
                          </a:solidFill>
                          <a:effectLst/>
                          <a:latin typeface="ＭＳ Ｐゴシック" charset="-128"/>
                          <a:ea typeface="ＭＳ Ｐゴシック" charset="-128"/>
                        </a:rPr>
                        <a:t>座学</a:t>
                      </a:r>
                      <a:r>
                        <a:rPr kumimoji="1" lang="ja-JP" altLang="ja-JP" sz="1000" b="0" i="0" u="none" strike="noStrike" cap="none" normalizeH="0" baseline="0" smtClean="0">
                          <a:ln>
                            <a:noFill/>
                          </a:ln>
                          <a:solidFill>
                            <a:schemeClr val="tx1"/>
                          </a:solidFill>
                          <a:effectLst/>
                          <a:latin typeface="ＭＳ Ｐゴシック" charset="-128"/>
                          <a:ea typeface="ＭＳ Ｐゴシック" charset="-128"/>
                        </a:rPr>
                        <a:t>「</a:t>
                      </a:r>
                      <a:r>
                        <a:rPr kumimoji="1" lang="ja-JP" altLang="en-US" sz="1000" b="0" i="0" u="none" strike="noStrike" cap="none" normalizeH="0" baseline="0" smtClean="0">
                          <a:ln>
                            <a:noFill/>
                          </a:ln>
                          <a:solidFill>
                            <a:schemeClr val="tx1"/>
                          </a:solidFill>
                          <a:effectLst/>
                          <a:latin typeface="Calibri" pitchFamily="34" charset="0"/>
                          <a:ea typeface="ＭＳ Ｐゴシック" charset="-128"/>
                        </a:rPr>
                        <a:t>海の楽しさ・おいしさ</a:t>
                      </a:r>
                      <a:r>
                        <a:rPr kumimoji="1" lang="ja-JP" altLang="ja-JP" sz="1000" b="0" i="0" u="none" strike="noStrike" cap="none" normalizeH="0" baseline="0" smtClean="0">
                          <a:ln>
                            <a:noFill/>
                          </a:ln>
                          <a:solidFill>
                            <a:schemeClr val="tx1"/>
                          </a:solidFill>
                          <a:effectLst/>
                          <a:latin typeface="ＭＳ Ｐゴシック" charset="-128"/>
                          <a:ea typeface="ＭＳ Ｐゴシック" charset="-128"/>
                        </a:rPr>
                        <a:t>」を開催した</a:t>
                      </a:r>
                      <a:r>
                        <a:rPr kumimoji="1" lang="ja-JP" altLang="en-US" sz="1000" b="0" i="0" u="none" strike="noStrike" cap="none" normalizeH="0" baseline="0" smtClean="0">
                          <a:ln>
                            <a:noFill/>
                          </a:ln>
                          <a:solidFill>
                            <a:schemeClr val="tx1"/>
                          </a:solidFill>
                          <a:effectLst/>
                          <a:latin typeface="ＭＳ Ｐゴシック" charset="-128"/>
                          <a:ea typeface="ＭＳ Ｐゴシック" charset="-128"/>
                        </a:rPr>
                        <a:t>。</a:t>
                      </a:r>
                      <a:endParaRPr kumimoji="1" lang="en-US" altLang="ja-JP" sz="1000" b="0" i="0" u="none" strike="noStrike" cap="none" normalizeH="0" baseline="0" smtClean="0">
                        <a:ln>
                          <a:noFill/>
                        </a:ln>
                        <a:solidFill>
                          <a:schemeClr val="tx1"/>
                        </a:solidFill>
                        <a:effectLst/>
                        <a:latin typeface="ＭＳ Ｐゴシック" charset="-128"/>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alibri" pitchFamily="34" charset="0"/>
                          <a:ea typeface="ＭＳ Ｐゴシック" charset="-128"/>
                        </a:rPr>
                        <a:t>鹿児島大学水産学部教授　佐野雅昭氏の協力のもと「海の楽しさ・海のおいしさ」をテーマに鹿児島の海の魅力や楽しみ方、鹿児島の海にいる魚の種類や生態について講義を行う。また本プロジェクトの共通テーマである鰹出汁の原料となる鰹についても触れてもらい子供たちの興味・関心を誘った。</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Calibri"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6" name="タイトル 1"/>
          <p:cNvSpPr txBox="1">
            <a:spLocks/>
          </p:cNvSpPr>
          <p:nvPr/>
        </p:nvSpPr>
        <p:spPr>
          <a:xfrm>
            <a:off x="342900" y="5494338"/>
            <a:ext cx="6254750" cy="430212"/>
          </a:xfrm>
          <a:prstGeom prst="rect">
            <a:avLst/>
          </a:prstGeom>
        </p:spPr>
        <p:txBody>
          <a:bodyPr>
            <a:normAutofit fontScale="92500" lnSpcReduction="20000"/>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pPr fontAlgn="auto">
              <a:spcAft>
                <a:spcPts val="0"/>
              </a:spcAft>
              <a:defRPr/>
            </a:pPr>
            <a:r>
              <a:rPr lang="ja-JP" altLang="en-US" sz="1400" b="1" dirty="0" smtClean="0">
                <a:solidFill>
                  <a:schemeClr val="tx1">
                    <a:lumMod val="95000"/>
                    <a:lumOff val="5000"/>
                  </a:schemeClr>
                </a:solidFill>
              </a:rPr>
              <a:t>２）イベント内容</a:t>
            </a:r>
            <a:endParaRPr lang="en-US" altLang="ja-JP" sz="1400" b="1" dirty="0" smtClean="0">
              <a:solidFill>
                <a:schemeClr val="tx1">
                  <a:lumMod val="95000"/>
                  <a:lumOff val="5000"/>
                </a:schemeClr>
              </a:solidFill>
            </a:endParaRPr>
          </a:p>
          <a:p>
            <a:pPr fontAlgn="auto">
              <a:spcAft>
                <a:spcPts val="0"/>
              </a:spcAft>
              <a:defRPr/>
            </a:pPr>
            <a:r>
              <a:rPr lang="ja-JP" altLang="en-US" sz="1400" b="1" dirty="0" smtClean="0">
                <a:solidFill>
                  <a:schemeClr val="tx1">
                    <a:lumMod val="95000"/>
                    <a:lumOff val="5000"/>
                  </a:schemeClr>
                </a:solidFill>
              </a:rPr>
              <a:t>　　</a:t>
            </a:r>
            <a:r>
              <a:rPr lang="en-US" altLang="ja-JP" sz="1400" b="1" dirty="0" smtClean="0">
                <a:solidFill>
                  <a:schemeClr val="tx1">
                    <a:lumMod val="95000"/>
                    <a:lumOff val="5000"/>
                  </a:schemeClr>
                </a:solidFill>
              </a:rPr>
              <a:t>※</a:t>
            </a:r>
            <a:r>
              <a:rPr lang="ja-JP" altLang="en-US" sz="1400" b="1" dirty="0" smtClean="0">
                <a:solidFill>
                  <a:schemeClr val="tx1">
                    <a:lumMod val="95000"/>
                    <a:lumOff val="5000"/>
                  </a:schemeClr>
                </a:solidFill>
              </a:rPr>
              <a:t>添付いただく写真画像は</a:t>
            </a:r>
            <a:r>
              <a:rPr lang="en-US" altLang="ja-JP" sz="1400" b="1" dirty="0" smtClean="0">
                <a:solidFill>
                  <a:schemeClr val="tx1">
                    <a:lumMod val="95000"/>
                    <a:lumOff val="5000"/>
                  </a:schemeClr>
                </a:solidFill>
              </a:rPr>
              <a:t>2000×2000</a:t>
            </a:r>
            <a:r>
              <a:rPr lang="ja-JP" altLang="en-US" sz="1400" b="1" dirty="0" smtClean="0">
                <a:solidFill>
                  <a:schemeClr val="tx1">
                    <a:lumMod val="95000"/>
                    <a:lumOff val="5000"/>
                  </a:schemeClr>
                </a:solidFill>
              </a:rPr>
              <a:t>ピクセル以上ですとキレイな表示となります</a:t>
            </a:r>
            <a:endParaRPr lang="en-US" altLang="ja-JP" sz="1400" b="1" dirty="0" smtClean="0">
              <a:solidFill>
                <a:schemeClr val="tx1">
                  <a:lumMod val="95000"/>
                  <a:lumOff val="5000"/>
                </a:schemeClr>
              </a:solidFill>
            </a:endParaRPr>
          </a:p>
        </p:txBody>
      </p:sp>
      <p:grpSp>
        <p:nvGrpSpPr>
          <p:cNvPr id="5163" name="グループ化 5"/>
          <p:cNvGrpSpPr>
            <a:grpSpLocks/>
          </p:cNvGrpSpPr>
          <p:nvPr/>
        </p:nvGrpSpPr>
        <p:grpSpPr bwMode="auto">
          <a:xfrm>
            <a:off x="549275" y="8128000"/>
            <a:ext cx="2735263" cy="1504950"/>
            <a:chOff x="548680" y="7587733"/>
            <a:chExt cx="2016224" cy="1109684"/>
          </a:xfrm>
        </p:grpSpPr>
        <p:sp>
          <p:nvSpPr>
            <p:cNvPr id="2" name="正方形/長方形 1"/>
            <p:cNvSpPr/>
            <p:nvPr/>
          </p:nvSpPr>
          <p:spPr>
            <a:xfrm>
              <a:off x="548680" y="7587733"/>
              <a:ext cx="2016224" cy="1109684"/>
            </a:xfrm>
            <a:prstGeom prst="rect">
              <a:avLst/>
            </a:prstGeom>
            <a:blipFill dpi="0" rotWithShape="1">
              <a:blip r:embed="rId3" cstate="prin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正方形/長方形 17"/>
            <p:cNvSpPr/>
            <p:nvPr/>
          </p:nvSpPr>
          <p:spPr>
            <a:xfrm>
              <a:off x="982818" y="7790239"/>
              <a:ext cx="1147948" cy="704673"/>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ja-JP" altLang="en-US" sz="1000" dirty="0">
                  <a:solidFill>
                    <a:srgbClr val="FF0000"/>
                  </a:solidFill>
                </a:rPr>
                <a:t>イベントの写真を貼る</a:t>
              </a:r>
              <a:endParaRPr lang="en-US" altLang="ja-JP" sz="1000" dirty="0">
                <a:solidFill>
                  <a:srgbClr val="FF0000"/>
                </a:solidFill>
              </a:endParaRPr>
            </a:p>
          </p:txBody>
        </p:sp>
      </p:grpSp>
      <p:grpSp>
        <p:nvGrpSpPr>
          <p:cNvPr id="5164" name="グループ化 16"/>
          <p:cNvGrpSpPr>
            <a:grpSpLocks/>
          </p:cNvGrpSpPr>
          <p:nvPr/>
        </p:nvGrpSpPr>
        <p:grpSpPr bwMode="auto">
          <a:xfrm>
            <a:off x="3644900" y="8128000"/>
            <a:ext cx="2736850" cy="1504950"/>
            <a:chOff x="548680" y="7587733"/>
            <a:chExt cx="2016224" cy="1109684"/>
          </a:xfrm>
        </p:grpSpPr>
        <p:sp>
          <p:nvSpPr>
            <p:cNvPr id="19" name="正方形/長方形 18"/>
            <p:cNvSpPr/>
            <p:nvPr/>
          </p:nvSpPr>
          <p:spPr>
            <a:xfrm>
              <a:off x="548680" y="7587733"/>
              <a:ext cx="2016224" cy="1109684"/>
            </a:xfrm>
            <a:prstGeom prst="rect">
              <a:avLst/>
            </a:prstGeom>
            <a:blipFill dpi="0" rotWithShape="1">
              <a:blip r:embed="rId3" cstate="prin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 name="正方形/長方形 19"/>
            <p:cNvSpPr/>
            <p:nvPr/>
          </p:nvSpPr>
          <p:spPr>
            <a:xfrm>
              <a:off x="983735" y="7790239"/>
              <a:ext cx="1146113" cy="704673"/>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ja-JP" altLang="en-US" sz="1000" dirty="0">
                  <a:solidFill>
                    <a:srgbClr val="FF0000"/>
                  </a:solidFill>
                </a:rPr>
                <a:t>イベントの写真を貼る</a:t>
              </a:r>
              <a:endParaRPr lang="en-US" altLang="ja-JP" sz="1000" dirty="0">
                <a:solidFill>
                  <a:srgbClr val="FF0000"/>
                </a:solidFill>
              </a:endParaRPr>
            </a:p>
          </p:txBody>
        </p:sp>
      </p:grpSp>
      <p:sp>
        <p:nvSpPr>
          <p:cNvPr id="5165" name="テキスト ボックス 12"/>
          <p:cNvSpPr txBox="1">
            <a:spLocks noChangeArrowheads="1"/>
          </p:cNvSpPr>
          <p:nvPr/>
        </p:nvSpPr>
        <p:spPr bwMode="auto">
          <a:xfrm>
            <a:off x="1654175" y="765175"/>
            <a:ext cx="4516438" cy="830263"/>
          </a:xfrm>
          <a:prstGeom prst="rect">
            <a:avLst/>
          </a:prstGeom>
          <a:noFill/>
          <a:ln w="9525">
            <a:noFill/>
            <a:miter lim="800000"/>
            <a:headEnd/>
            <a:tailEnd/>
          </a:ln>
        </p:spPr>
        <p:txBody>
          <a:bodyPr wrap="none">
            <a:spAutoFit/>
          </a:bodyPr>
          <a:lstStyle/>
          <a:p>
            <a:r>
              <a:rPr lang="ja-JP" altLang="en-US" sz="1200">
                <a:latin typeface="Calibri" pitchFamily="34" charset="0"/>
              </a:rPr>
              <a:t>事業</a:t>
            </a:r>
            <a:r>
              <a:rPr lang="en-US" altLang="ja-JP" sz="1200">
                <a:latin typeface="Calibri" pitchFamily="34" charset="0"/>
              </a:rPr>
              <a:t>ID</a:t>
            </a:r>
            <a:r>
              <a:rPr lang="ja-JP" altLang="en-US" sz="1200">
                <a:latin typeface="Calibri" pitchFamily="34" charset="0"/>
              </a:rPr>
              <a:t>：</a:t>
            </a:r>
            <a:r>
              <a:rPr lang="en-US" altLang="ja-JP" sz="1200">
                <a:latin typeface="Calibri" pitchFamily="34" charset="0"/>
              </a:rPr>
              <a:t>2018494581</a:t>
            </a:r>
          </a:p>
          <a:p>
            <a:r>
              <a:rPr lang="ja-JP" altLang="en-US" sz="1200">
                <a:latin typeface="Calibri" pitchFamily="34" charset="0"/>
              </a:rPr>
              <a:t>事業名：海を学ぶ</a:t>
            </a:r>
            <a:r>
              <a:rPr lang="en-US" altLang="ja-JP" sz="1200">
                <a:latin typeface="Calibri" pitchFamily="34" charset="0"/>
              </a:rPr>
              <a:t>【</a:t>
            </a:r>
            <a:r>
              <a:rPr lang="ja-JP" altLang="en-US" sz="1200">
                <a:latin typeface="Calibri" pitchFamily="34" charset="0"/>
              </a:rPr>
              <a:t>ウミ学プロジェクト</a:t>
            </a:r>
            <a:r>
              <a:rPr lang="en-US" altLang="ja-JP" sz="1200">
                <a:latin typeface="Calibri" pitchFamily="34" charset="0"/>
              </a:rPr>
              <a:t>】</a:t>
            </a:r>
            <a:r>
              <a:rPr lang="ja-JP" altLang="en-US" sz="1200">
                <a:latin typeface="Calibri" pitchFamily="34" charset="0"/>
              </a:rPr>
              <a:t>　</a:t>
            </a:r>
            <a:endParaRPr lang="en-US" altLang="ja-JP" sz="1200">
              <a:latin typeface="Calibri" pitchFamily="34" charset="0"/>
            </a:endParaRPr>
          </a:p>
          <a:p>
            <a:r>
              <a:rPr lang="ja-JP" altLang="en-US" sz="1200">
                <a:latin typeface="Calibri" pitchFamily="34" charset="0"/>
              </a:rPr>
              <a:t>～日本の海域研究プロジェクト・九州の海産物編～（海と日本</a:t>
            </a:r>
            <a:r>
              <a:rPr lang="en-US" altLang="ja-JP" sz="1200">
                <a:latin typeface="Calibri" pitchFamily="34" charset="0"/>
              </a:rPr>
              <a:t>2019</a:t>
            </a:r>
            <a:r>
              <a:rPr lang="ja-JP" altLang="en-US" sz="1200">
                <a:latin typeface="Calibri" pitchFamily="34" charset="0"/>
              </a:rPr>
              <a:t>）</a:t>
            </a:r>
            <a:endParaRPr lang="en-US" altLang="ja-JP" sz="1200">
              <a:latin typeface="Calibri" pitchFamily="34" charset="0"/>
            </a:endParaRPr>
          </a:p>
          <a:p>
            <a:r>
              <a:rPr lang="ja-JP" altLang="en-US" sz="1200">
                <a:latin typeface="Calibri" pitchFamily="34" charset="0"/>
              </a:rPr>
              <a:t>団体名：ウミ学プロジェクト実行委員会</a:t>
            </a:r>
          </a:p>
        </p:txBody>
      </p:sp>
      <p:sp>
        <p:nvSpPr>
          <p:cNvPr id="14" name="正方形/長方形 13"/>
          <p:cNvSpPr/>
          <p:nvPr/>
        </p:nvSpPr>
        <p:spPr>
          <a:xfrm>
            <a:off x="1628775" y="728663"/>
            <a:ext cx="4968875" cy="920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5167" name="Picture 52" descr="10月21日ウミとニホン　立川様写真00000000"/>
          <p:cNvPicPr>
            <a:picLocks noChangeAspect="1" noChangeArrowheads="1"/>
          </p:cNvPicPr>
          <p:nvPr/>
        </p:nvPicPr>
        <p:blipFill>
          <a:blip r:embed="rId4"/>
          <a:srcRect/>
          <a:stretch>
            <a:fillRect/>
          </a:stretch>
        </p:blipFill>
        <p:spPr bwMode="auto">
          <a:xfrm>
            <a:off x="549275" y="8121650"/>
            <a:ext cx="2735263" cy="1554163"/>
          </a:xfrm>
          <a:prstGeom prst="rect">
            <a:avLst/>
          </a:prstGeom>
          <a:noFill/>
          <a:ln w="9525">
            <a:noFill/>
            <a:miter lim="800000"/>
            <a:headEnd/>
            <a:tailEnd/>
          </a:ln>
        </p:spPr>
      </p:pic>
      <p:pic>
        <p:nvPicPr>
          <p:cNvPr id="5168" name="Picture 53" descr="10月21日ウミとニホン　立川様写真00000003"/>
          <p:cNvPicPr>
            <a:picLocks noChangeAspect="1" noChangeArrowheads="1"/>
          </p:cNvPicPr>
          <p:nvPr/>
        </p:nvPicPr>
        <p:blipFill>
          <a:blip r:embed="rId5"/>
          <a:srcRect/>
          <a:stretch>
            <a:fillRect/>
          </a:stretch>
        </p:blipFill>
        <p:spPr bwMode="auto">
          <a:xfrm>
            <a:off x="3644900" y="8134350"/>
            <a:ext cx="2736850" cy="153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nvGraphicFramePr>
        <p:xfrm>
          <a:off x="549275" y="5786438"/>
          <a:ext cx="5832648" cy="1872206"/>
        </p:xfrm>
        <a:graphic>
          <a:graphicData uri="http://schemas.openxmlformats.org/drawingml/2006/table">
            <a:tbl>
              <a:tblPr firstRow="1" bandRow="1">
                <a:tableStyleId>{5C22544A-7EE6-4342-B048-85BDC9FD1C3A}</a:tableStyleId>
              </a:tblPr>
              <a:tblGrid>
                <a:gridCol w="1296144"/>
                <a:gridCol w="4536504"/>
              </a:tblGrid>
              <a:tr h="1872206">
                <a:tc>
                  <a:txBody>
                    <a:bodyPr/>
                    <a:lstStyle/>
                    <a:p>
                      <a:pPr algn="l"/>
                      <a:r>
                        <a:rPr kumimoji="1" lang="ja-JP" altLang="en-US" sz="1050" b="1" dirty="0" smtClean="0">
                          <a:solidFill>
                            <a:schemeClr val="tx1"/>
                          </a:solidFill>
                        </a:rPr>
                        <a:t>イベント</a:t>
                      </a:r>
                      <a:r>
                        <a:rPr kumimoji="1" lang="en-US" altLang="ja-JP" sz="1050" b="1" dirty="0" smtClean="0">
                          <a:solidFill>
                            <a:schemeClr val="tx1"/>
                          </a:solidFill>
                        </a:rPr>
                        <a:t>3</a:t>
                      </a:r>
                    </a:p>
                    <a:p>
                      <a:pPr algn="l"/>
                      <a:r>
                        <a:rPr kumimoji="1" lang="ja-JP" altLang="en-US" sz="1050" b="1" dirty="0" smtClean="0">
                          <a:solidFill>
                            <a:schemeClr val="tx1"/>
                          </a:solidFill>
                        </a:rPr>
                        <a:t>内容</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表 9"/>
          <p:cNvGraphicFramePr>
            <a:graphicFrameLocks noGrp="1"/>
          </p:cNvGraphicFramePr>
          <p:nvPr/>
        </p:nvGraphicFramePr>
        <p:xfrm>
          <a:off x="549275" y="1827213"/>
          <a:ext cx="5832475" cy="1871663"/>
        </p:xfrm>
        <a:graphic>
          <a:graphicData uri="http://schemas.openxmlformats.org/drawingml/2006/table">
            <a:tbl>
              <a:tblPr/>
              <a:tblGrid>
                <a:gridCol w="1295400"/>
                <a:gridCol w="4537075"/>
              </a:tblGrid>
              <a:tr h="1871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Calibri" pitchFamily="34" charset="0"/>
                          <a:ea typeface="ＭＳ Ｐゴシック" charset="-128"/>
                        </a:rPr>
                        <a:t>イベント</a:t>
                      </a:r>
                      <a:r>
                        <a:rPr kumimoji="1" lang="en-US" altLang="ja-JP" sz="1000" b="1" i="0" u="none" strike="noStrike" cap="none" normalizeH="0" baseline="0" smtClean="0">
                          <a:ln>
                            <a:noFill/>
                          </a:ln>
                          <a:solidFill>
                            <a:schemeClr val="tx1"/>
                          </a:solidFill>
                          <a:effectLst/>
                          <a:latin typeface="Calibri" pitchFamily="34" charset="0"/>
                          <a:ea typeface="ＭＳ Ｐゴシック" charset="-128"/>
                        </a:rPr>
                        <a:t>2</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Calibri" pitchFamily="34" charset="0"/>
                          <a:ea typeface="ＭＳ Ｐゴシック" charset="-128"/>
                        </a:rPr>
                        <a:t>内容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alibri" pitchFamily="34" charset="0"/>
                          <a:ea typeface="ＭＳ Ｐゴシック" charset="-128"/>
                        </a:rPr>
                        <a:t>日本にとっての海の役割、そして鹿児島の海の特徴を知る</a:t>
                      </a:r>
                      <a:endParaRPr kumimoji="1" lang="en-US" altLang="ja-JP" sz="1000" b="0" i="0" u="none" strike="noStrike" cap="none" normalizeH="0" baseline="0" smtClean="0">
                        <a:ln>
                          <a:noFill/>
                        </a:ln>
                        <a:solidFill>
                          <a:schemeClr val="tx1"/>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alibri" pitchFamily="34" charset="0"/>
                          <a:ea typeface="ＭＳ Ｐゴシック" charset="-128"/>
                        </a:rPr>
                        <a:t>鹿児島大学佐野雅昭教授に海の役割や鹿児島の海の特徴をレクチャーしてもらう。様々な海産資源を有し、移動や輸送にも利用され、国を守る場所でもあり、最後に遊ぶ場所であるということを子供たちに伝えた。鹿児島でとれる魚種や生態にも触れ、子供たちは海への理解に向けて真剣な眼差しで話しを聞いていた。</a:t>
                      </a:r>
                      <a:endParaRPr kumimoji="1" lang="en-US" altLang="ja-JP" sz="1000" b="0" i="0" u="none" strike="noStrike" cap="none" normalizeH="0" baseline="0" smtClean="0">
                        <a:ln>
                          <a:noFill/>
                        </a:ln>
                        <a:solidFill>
                          <a:schemeClr val="tx1"/>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alibri" pitchFamily="34" charset="0"/>
                          <a:ea typeface="ＭＳ Ｐゴシック" charset="-128"/>
                        </a:rPr>
                        <a:t>後半では現状海が抱えている問題を提起し、様々な問題がある中、企業が海を守る為に行っている取り組みや活動を紹介。「自分たちにもできることは何かないか」をテーマに、子供たちがグループでディスカッションし考えたことを発表した。</a:t>
                      </a:r>
                      <a:endParaRPr kumimoji="1" lang="en-US" altLang="ja-JP" sz="1000" b="0" i="0" u="none" strike="noStrike" cap="none" normalizeH="0" baseline="0" smtClean="0">
                        <a:ln>
                          <a:noFill/>
                        </a:ln>
                        <a:solidFill>
                          <a:schemeClr val="tx1"/>
                        </a:solidFill>
                        <a:effectLst/>
                        <a:latin typeface="Calibri"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185" name="正方形/長方形 5"/>
          <p:cNvSpPr>
            <a:spLocks noChangeArrowheads="1"/>
          </p:cNvSpPr>
          <p:nvPr/>
        </p:nvSpPr>
        <p:spPr bwMode="auto">
          <a:xfrm>
            <a:off x="476250" y="9531350"/>
            <a:ext cx="4313238" cy="246063"/>
          </a:xfrm>
          <a:prstGeom prst="rect">
            <a:avLst/>
          </a:prstGeom>
          <a:noFill/>
          <a:ln w="9525">
            <a:noFill/>
            <a:miter lim="800000"/>
            <a:headEnd/>
            <a:tailEnd/>
          </a:ln>
        </p:spPr>
        <p:txBody>
          <a:bodyPr wrap="none">
            <a:spAutoFit/>
          </a:bodyPr>
          <a:lstStyle/>
          <a:p>
            <a:r>
              <a:rPr lang="en-US" altLang="ja-JP" sz="1000">
                <a:latin typeface="Calibri" pitchFamily="34" charset="0"/>
              </a:rPr>
              <a:t>※</a:t>
            </a:r>
            <a:r>
              <a:rPr lang="ja-JP" altLang="en-US" sz="1000">
                <a:latin typeface="Calibri" pitchFamily="34" charset="0"/>
              </a:rPr>
              <a:t>イベント内容が書ききれない場合は、記入欄をコピーして記載してください。</a:t>
            </a:r>
          </a:p>
        </p:txBody>
      </p:sp>
      <p:grpSp>
        <p:nvGrpSpPr>
          <p:cNvPr id="7186" name="グループ化 22"/>
          <p:cNvGrpSpPr>
            <a:grpSpLocks/>
          </p:cNvGrpSpPr>
          <p:nvPr/>
        </p:nvGrpSpPr>
        <p:grpSpPr bwMode="auto">
          <a:xfrm>
            <a:off x="549275" y="7799388"/>
            <a:ext cx="2735263" cy="1506537"/>
            <a:chOff x="548680" y="7587733"/>
            <a:chExt cx="2016224" cy="1109684"/>
          </a:xfrm>
        </p:grpSpPr>
        <p:sp>
          <p:nvSpPr>
            <p:cNvPr id="24" name="正方形/長方形 23"/>
            <p:cNvSpPr/>
            <p:nvPr/>
          </p:nvSpPr>
          <p:spPr>
            <a:xfrm>
              <a:off x="548680" y="7587733"/>
              <a:ext cx="2016224" cy="1109684"/>
            </a:xfrm>
            <a:prstGeom prst="rect">
              <a:avLst/>
            </a:prstGeom>
            <a:blipFill dpi="0" rotWithShape="1">
              <a:blip r:embed="rId3" cstate="prin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 name="正方形/長方形 24"/>
            <p:cNvSpPr/>
            <p:nvPr/>
          </p:nvSpPr>
          <p:spPr>
            <a:xfrm>
              <a:off x="982818" y="7790025"/>
              <a:ext cx="1147948" cy="7051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ja-JP" altLang="en-US" sz="1000" dirty="0">
                  <a:solidFill>
                    <a:srgbClr val="FF0000"/>
                  </a:solidFill>
                </a:rPr>
                <a:t>イベントの写真を貼る</a:t>
              </a:r>
              <a:endParaRPr lang="en-US" altLang="ja-JP" sz="1000" dirty="0">
                <a:solidFill>
                  <a:srgbClr val="FF0000"/>
                </a:solidFill>
              </a:endParaRPr>
            </a:p>
          </p:txBody>
        </p:sp>
      </p:grpSp>
      <p:grpSp>
        <p:nvGrpSpPr>
          <p:cNvPr id="7187" name="グループ化 25"/>
          <p:cNvGrpSpPr>
            <a:grpSpLocks/>
          </p:cNvGrpSpPr>
          <p:nvPr/>
        </p:nvGrpSpPr>
        <p:grpSpPr bwMode="auto">
          <a:xfrm>
            <a:off x="3644900" y="7799388"/>
            <a:ext cx="2736850" cy="1506537"/>
            <a:chOff x="548680" y="7587733"/>
            <a:chExt cx="2016224" cy="1109684"/>
          </a:xfrm>
        </p:grpSpPr>
        <p:sp>
          <p:nvSpPr>
            <p:cNvPr id="27" name="正方形/長方形 26"/>
            <p:cNvSpPr/>
            <p:nvPr/>
          </p:nvSpPr>
          <p:spPr>
            <a:xfrm>
              <a:off x="548680" y="7587733"/>
              <a:ext cx="2016224" cy="1109684"/>
            </a:xfrm>
            <a:prstGeom prst="rect">
              <a:avLst/>
            </a:prstGeom>
            <a:blipFill dpi="0" rotWithShape="1">
              <a:blip r:embed="rId3" cstate="prin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 name="正方形/長方形 27"/>
            <p:cNvSpPr/>
            <p:nvPr/>
          </p:nvSpPr>
          <p:spPr>
            <a:xfrm>
              <a:off x="983735" y="7790025"/>
              <a:ext cx="1146113" cy="7051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ja-JP" altLang="en-US" sz="1000" dirty="0">
                  <a:solidFill>
                    <a:srgbClr val="FF0000"/>
                  </a:solidFill>
                </a:rPr>
                <a:t>イベントの写真を貼る</a:t>
              </a:r>
              <a:endParaRPr lang="en-US" altLang="ja-JP" sz="1000" dirty="0">
                <a:solidFill>
                  <a:srgbClr val="FF0000"/>
                </a:solidFill>
              </a:endParaRPr>
            </a:p>
          </p:txBody>
        </p:sp>
      </p:grpSp>
      <p:grpSp>
        <p:nvGrpSpPr>
          <p:cNvPr id="7188" name="グループ化 28"/>
          <p:cNvGrpSpPr>
            <a:grpSpLocks/>
          </p:cNvGrpSpPr>
          <p:nvPr/>
        </p:nvGrpSpPr>
        <p:grpSpPr bwMode="auto">
          <a:xfrm>
            <a:off x="549275" y="3843338"/>
            <a:ext cx="2735263" cy="1504950"/>
            <a:chOff x="548680" y="7587733"/>
            <a:chExt cx="2016224" cy="1109684"/>
          </a:xfrm>
        </p:grpSpPr>
        <p:sp>
          <p:nvSpPr>
            <p:cNvPr id="30" name="正方形/長方形 29"/>
            <p:cNvSpPr/>
            <p:nvPr/>
          </p:nvSpPr>
          <p:spPr>
            <a:xfrm>
              <a:off x="548680" y="7587733"/>
              <a:ext cx="2016224" cy="1109684"/>
            </a:xfrm>
            <a:prstGeom prst="rect">
              <a:avLst/>
            </a:prstGeom>
            <a:blipFill dpi="0" rotWithShape="1">
              <a:blip r:embed="rId3" cstate="prin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 name="正方形/長方形 30"/>
            <p:cNvSpPr/>
            <p:nvPr/>
          </p:nvSpPr>
          <p:spPr>
            <a:xfrm>
              <a:off x="982818" y="7790238"/>
              <a:ext cx="1147948" cy="704673"/>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ja-JP" altLang="en-US" sz="1000" dirty="0">
                  <a:solidFill>
                    <a:srgbClr val="FF0000"/>
                  </a:solidFill>
                </a:rPr>
                <a:t>イベントの写真を貼る</a:t>
              </a:r>
              <a:endParaRPr lang="en-US" altLang="ja-JP" sz="1000" dirty="0">
                <a:solidFill>
                  <a:srgbClr val="FF0000"/>
                </a:solidFill>
              </a:endParaRPr>
            </a:p>
          </p:txBody>
        </p:sp>
      </p:grpSp>
      <p:grpSp>
        <p:nvGrpSpPr>
          <p:cNvPr id="7189" name="グループ化 31"/>
          <p:cNvGrpSpPr>
            <a:grpSpLocks/>
          </p:cNvGrpSpPr>
          <p:nvPr/>
        </p:nvGrpSpPr>
        <p:grpSpPr bwMode="auto">
          <a:xfrm>
            <a:off x="3644900" y="3843338"/>
            <a:ext cx="2736850" cy="1504950"/>
            <a:chOff x="548680" y="7587733"/>
            <a:chExt cx="2016224" cy="1109684"/>
          </a:xfrm>
        </p:grpSpPr>
        <p:sp>
          <p:nvSpPr>
            <p:cNvPr id="33" name="正方形/長方形 32"/>
            <p:cNvSpPr/>
            <p:nvPr/>
          </p:nvSpPr>
          <p:spPr>
            <a:xfrm>
              <a:off x="548680" y="7587733"/>
              <a:ext cx="2016224" cy="1109684"/>
            </a:xfrm>
            <a:prstGeom prst="rect">
              <a:avLst/>
            </a:prstGeom>
            <a:blipFill dpi="0" rotWithShape="1">
              <a:blip r:embed="rId3" cstate="prin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4" name="正方形/長方形 33"/>
            <p:cNvSpPr/>
            <p:nvPr/>
          </p:nvSpPr>
          <p:spPr>
            <a:xfrm>
              <a:off x="983735" y="7790238"/>
              <a:ext cx="1146113" cy="704673"/>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ja-JP" altLang="en-US" sz="1000" dirty="0">
                  <a:solidFill>
                    <a:srgbClr val="FF0000"/>
                  </a:solidFill>
                </a:rPr>
                <a:t>イベントの写真を貼る</a:t>
              </a:r>
              <a:endParaRPr lang="en-US" altLang="ja-JP" sz="1000" dirty="0">
                <a:solidFill>
                  <a:srgbClr val="FF0000"/>
                </a:solidFill>
              </a:endParaRPr>
            </a:p>
          </p:txBody>
        </p:sp>
      </p:grpSp>
      <p:sp>
        <p:nvSpPr>
          <p:cNvPr id="7190" name="テキスト ボックス 17"/>
          <p:cNvSpPr txBox="1">
            <a:spLocks noChangeArrowheads="1"/>
          </p:cNvSpPr>
          <p:nvPr/>
        </p:nvSpPr>
        <p:spPr bwMode="auto">
          <a:xfrm>
            <a:off x="1773238" y="720725"/>
            <a:ext cx="4514850" cy="830263"/>
          </a:xfrm>
          <a:prstGeom prst="rect">
            <a:avLst/>
          </a:prstGeom>
          <a:noFill/>
          <a:ln w="9525">
            <a:noFill/>
            <a:miter lim="800000"/>
            <a:headEnd/>
            <a:tailEnd/>
          </a:ln>
        </p:spPr>
        <p:txBody>
          <a:bodyPr wrap="none">
            <a:spAutoFit/>
          </a:bodyPr>
          <a:lstStyle/>
          <a:p>
            <a:r>
              <a:rPr lang="ja-JP" altLang="en-US" sz="1200">
                <a:latin typeface="Calibri" pitchFamily="34" charset="0"/>
              </a:rPr>
              <a:t>事業</a:t>
            </a:r>
            <a:r>
              <a:rPr lang="en-US" altLang="ja-JP" sz="1200">
                <a:latin typeface="Calibri" pitchFamily="34" charset="0"/>
              </a:rPr>
              <a:t>ID</a:t>
            </a:r>
            <a:r>
              <a:rPr lang="ja-JP" altLang="en-US" sz="1200">
                <a:latin typeface="Calibri" pitchFamily="34" charset="0"/>
              </a:rPr>
              <a:t>：</a:t>
            </a:r>
            <a:r>
              <a:rPr lang="en-US" altLang="ja-JP" sz="1200">
                <a:latin typeface="Calibri" pitchFamily="34" charset="0"/>
              </a:rPr>
              <a:t>2018494581</a:t>
            </a:r>
          </a:p>
          <a:p>
            <a:r>
              <a:rPr lang="ja-JP" altLang="en-US" sz="1200">
                <a:latin typeface="Calibri" pitchFamily="34" charset="0"/>
              </a:rPr>
              <a:t>事業名：海を学ぶ</a:t>
            </a:r>
            <a:r>
              <a:rPr lang="en-US" altLang="ja-JP" sz="1200">
                <a:latin typeface="Calibri" pitchFamily="34" charset="0"/>
              </a:rPr>
              <a:t>【</a:t>
            </a:r>
            <a:r>
              <a:rPr lang="ja-JP" altLang="en-US" sz="1200">
                <a:latin typeface="Calibri" pitchFamily="34" charset="0"/>
              </a:rPr>
              <a:t>ウミ学プロジェクト</a:t>
            </a:r>
            <a:r>
              <a:rPr lang="en-US" altLang="ja-JP" sz="1200">
                <a:latin typeface="Calibri" pitchFamily="34" charset="0"/>
              </a:rPr>
              <a:t>】</a:t>
            </a:r>
            <a:r>
              <a:rPr lang="ja-JP" altLang="en-US" sz="1200">
                <a:latin typeface="Calibri" pitchFamily="34" charset="0"/>
              </a:rPr>
              <a:t>　</a:t>
            </a:r>
            <a:endParaRPr lang="en-US" altLang="ja-JP" sz="1200">
              <a:latin typeface="Calibri" pitchFamily="34" charset="0"/>
            </a:endParaRPr>
          </a:p>
          <a:p>
            <a:r>
              <a:rPr lang="ja-JP" altLang="en-US" sz="1200">
                <a:latin typeface="Calibri" pitchFamily="34" charset="0"/>
              </a:rPr>
              <a:t>～日本の海域研究プロジェクト・九州の海産物編～（海と日本</a:t>
            </a:r>
            <a:r>
              <a:rPr lang="en-US" altLang="ja-JP" sz="1200">
                <a:latin typeface="Calibri" pitchFamily="34" charset="0"/>
              </a:rPr>
              <a:t>2019</a:t>
            </a:r>
            <a:r>
              <a:rPr lang="ja-JP" altLang="en-US" sz="1200">
                <a:latin typeface="Calibri" pitchFamily="34" charset="0"/>
              </a:rPr>
              <a:t>）</a:t>
            </a:r>
            <a:endParaRPr lang="en-US" altLang="ja-JP" sz="1200">
              <a:latin typeface="Calibri" pitchFamily="34" charset="0"/>
            </a:endParaRPr>
          </a:p>
          <a:p>
            <a:r>
              <a:rPr lang="ja-JP" altLang="en-US" sz="1200">
                <a:latin typeface="Calibri" pitchFamily="34" charset="0"/>
              </a:rPr>
              <a:t>団体名：ウミ学プロジェクト実行委員会</a:t>
            </a:r>
          </a:p>
        </p:txBody>
      </p:sp>
      <p:sp>
        <p:nvSpPr>
          <p:cNvPr id="19" name="正方形/長方形 18"/>
          <p:cNvSpPr/>
          <p:nvPr/>
        </p:nvSpPr>
        <p:spPr>
          <a:xfrm>
            <a:off x="1628775" y="690563"/>
            <a:ext cx="4968875" cy="9191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7192" name="Picture 34" descr="10月21日ウミとニホン　立川様写真00000005"/>
          <p:cNvPicPr>
            <a:picLocks noChangeAspect="1" noChangeArrowheads="1"/>
          </p:cNvPicPr>
          <p:nvPr/>
        </p:nvPicPr>
        <p:blipFill>
          <a:blip r:embed="rId4"/>
          <a:srcRect/>
          <a:stretch>
            <a:fillRect/>
          </a:stretch>
        </p:blipFill>
        <p:spPr bwMode="auto">
          <a:xfrm>
            <a:off x="549275" y="3800475"/>
            <a:ext cx="2735263" cy="1539875"/>
          </a:xfrm>
          <a:prstGeom prst="rect">
            <a:avLst/>
          </a:prstGeom>
          <a:noFill/>
          <a:ln w="9525">
            <a:noFill/>
            <a:miter lim="800000"/>
            <a:headEnd/>
            <a:tailEnd/>
          </a:ln>
        </p:spPr>
      </p:pic>
      <p:pic>
        <p:nvPicPr>
          <p:cNvPr id="7193" name="Picture 35" descr="10月21日ウミとニホン　立川様写真00000004"/>
          <p:cNvPicPr>
            <a:picLocks noChangeAspect="1" noChangeArrowheads="1"/>
          </p:cNvPicPr>
          <p:nvPr/>
        </p:nvPicPr>
        <p:blipFill>
          <a:blip r:embed="rId5"/>
          <a:srcRect/>
          <a:stretch>
            <a:fillRect/>
          </a:stretch>
        </p:blipFill>
        <p:spPr bwMode="auto">
          <a:xfrm>
            <a:off x="3644900" y="3800475"/>
            <a:ext cx="2736850" cy="153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38" name="Group 22"/>
          <p:cNvGraphicFramePr>
            <a:graphicFrameLocks noGrp="1"/>
          </p:cNvGraphicFramePr>
          <p:nvPr>
            <p:extLst>
              <p:ext uri="{D42A27DB-BD31-4B8C-83A1-F6EECF244321}">
                <p14:modId xmlns:p14="http://schemas.microsoft.com/office/powerpoint/2010/main" val="720497884"/>
              </p:ext>
            </p:extLst>
          </p:nvPr>
        </p:nvGraphicFramePr>
        <p:xfrm>
          <a:off x="549275" y="2613025"/>
          <a:ext cx="5832475" cy="6013450"/>
        </p:xfrm>
        <a:graphic>
          <a:graphicData uri="http://schemas.openxmlformats.org/drawingml/2006/table">
            <a:tbl>
              <a:tblPr/>
              <a:tblGrid>
                <a:gridCol w="1295400"/>
                <a:gridCol w="4537075"/>
              </a:tblGrid>
              <a:tr h="1908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Calibri" pitchFamily="34" charset="0"/>
                          <a:ea typeface="ＭＳ Ｐゴシック" charset="-128"/>
                        </a:rPr>
                        <a:t>参加者の声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・日本だけではなく世界の海のことも知りたくなった！</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・世界からみて日本の海が広く深いということに驚いた！</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・鹿児島の海は遊ぶ場所で魚が取れる場所で、生き物が沢山いる大事な場所。</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・鹿児島の海問題を考えるきっかけになった。</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・ゴミを海に捨てないできれいなまま未来につなげたいと思った。</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Calibri"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52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Calibri" pitchFamily="34" charset="0"/>
                          <a:ea typeface="ＭＳ Ｐゴシック" charset="-128"/>
                        </a:rPr>
                        <a:t>配布資料</a:t>
                      </a:r>
                      <a:endParaRPr kumimoji="1" lang="en-US" altLang="ja-JP" sz="1000" b="1" i="0" u="none" strike="noStrike" cap="none" normalizeH="0" baseline="0" smtClean="0">
                        <a:ln>
                          <a:noFill/>
                        </a:ln>
                        <a:solidFill>
                          <a:schemeClr val="tx1"/>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Calibri" pitchFamily="34" charset="0"/>
                          <a:ea typeface="ＭＳ Ｐゴシック" charset="-128"/>
                        </a:rPr>
                        <a:t>（資料データがある場合、レポートに添付して提出してください。）</a:t>
                      </a:r>
                      <a:endParaRPr kumimoji="1" lang="en-US" altLang="ja-JP" sz="900" b="0" i="0" u="none" strike="noStrike" cap="none" normalizeH="0" baseline="0" smtClean="0">
                        <a:ln>
                          <a:noFill/>
                        </a:ln>
                        <a:solidFill>
                          <a:schemeClr val="tx1"/>
                        </a:solidFill>
                        <a:effectLst/>
                        <a:latin typeface="Calibri"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Calibri"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Calibri" pitchFamily="34" charset="0"/>
                          <a:ea typeface="ＭＳ Ｐゴシック" charset="-128"/>
                        </a:rPr>
                        <a:t>メディア掲出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alibri" pitchFamily="34" charset="0"/>
                          <a:ea typeface="ＭＳ Ｐゴシック" charset="-128"/>
                        </a:rPr>
                        <a:t>鹿児島放送</a:t>
                      </a:r>
                      <a:r>
                        <a:rPr kumimoji="1" lang="en-US" altLang="ja-JP" sz="1000" b="0" i="0" u="none" strike="noStrike" cap="none" normalizeH="0" baseline="0" smtClean="0">
                          <a:ln>
                            <a:noFill/>
                          </a:ln>
                          <a:solidFill>
                            <a:schemeClr val="tx1"/>
                          </a:solidFill>
                          <a:effectLst/>
                          <a:latin typeface="Calibri" pitchFamily="34" charset="0"/>
                          <a:ea typeface="ＭＳ Ｐゴシック" charset="-128"/>
                        </a:rPr>
                        <a:t>:9</a:t>
                      </a:r>
                      <a:r>
                        <a:rPr kumimoji="1" lang="ja-JP" altLang="en-US" sz="1000" b="0" i="0" u="none" strike="noStrike" cap="none" normalizeH="0" baseline="0" smtClean="0">
                          <a:ln>
                            <a:noFill/>
                          </a:ln>
                          <a:solidFill>
                            <a:schemeClr val="tx1"/>
                          </a:solidFill>
                          <a:effectLst/>
                          <a:latin typeface="Calibri" pitchFamily="34" charset="0"/>
                          <a:ea typeface="ＭＳ Ｐゴシック" charset="-128"/>
                        </a:rPr>
                        <a:t>月</a:t>
                      </a:r>
                      <a:r>
                        <a:rPr kumimoji="1" lang="en-US" altLang="ja-JP" sz="1000" b="0" i="0" u="none" strike="noStrike" cap="none" normalizeH="0" baseline="0" smtClean="0">
                          <a:ln>
                            <a:noFill/>
                          </a:ln>
                          <a:solidFill>
                            <a:schemeClr val="tx1"/>
                          </a:solidFill>
                          <a:effectLst/>
                          <a:latin typeface="Calibri" pitchFamily="34" charset="0"/>
                          <a:ea typeface="ＭＳ Ｐゴシック" charset="-128"/>
                        </a:rPr>
                        <a:t>10</a:t>
                      </a:r>
                      <a:r>
                        <a:rPr kumimoji="1" lang="ja-JP" altLang="en-US" sz="1000" b="0" i="0" u="none" strike="noStrike" cap="none" normalizeH="0" baseline="0" smtClean="0">
                          <a:ln>
                            <a:noFill/>
                          </a:ln>
                          <a:solidFill>
                            <a:schemeClr val="tx1"/>
                          </a:solidFill>
                          <a:effectLst/>
                          <a:latin typeface="Calibri" pitchFamily="34" charset="0"/>
                          <a:ea typeface="ＭＳ Ｐゴシック" charset="-128"/>
                        </a:rPr>
                        <a:t>日</a:t>
                      </a:r>
                      <a:r>
                        <a:rPr kumimoji="1" lang="en-US" altLang="ja-JP" sz="1000" b="0" i="0" u="none" strike="noStrike" cap="none" normalizeH="0" baseline="0" smtClean="0">
                          <a:ln>
                            <a:noFill/>
                          </a:ln>
                          <a:solidFill>
                            <a:schemeClr val="tx1"/>
                          </a:solidFill>
                          <a:effectLst/>
                          <a:latin typeface="Calibri" pitchFamily="34" charset="0"/>
                          <a:ea typeface="ＭＳ Ｐゴシック" charset="-128"/>
                        </a:rPr>
                        <a:t>18</a:t>
                      </a:r>
                      <a:r>
                        <a:rPr kumimoji="1" lang="ja-JP" altLang="en-US" sz="1000" b="0" i="0" u="none" strike="noStrike" cap="none" normalizeH="0" baseline="0" smtClean="0">
                          <a:ln>
                            <a:noFill/>
                          </a:ln>
                          <a:solidFill>
                            <a:schemeClr val="tx1"/>
                          </a:solidFill>
                          <a:effectLst/>
                          <a:latin typeface="Calibri" pitchFamily="34" charset="0"/>
                          <a:ea typeface="ＭＳ Ｐゴシック" charset="-128"/>
                        </a:rPr>
                        <a:t>：</a:t>
                      </a:r>
                      <a:r>
                        <a:rPr kumimoji="1" lang="en-US" altLang="ja-JP" sz="1000" b="0" i="0" u="none" strike="noStrike" cap="none" normalizeH="0" baseline="0" smtClean="0">
                          <a:ln>
                            <a:noFill/>
                          </a:ln>
                          <a:solidFill>
                            <a:schemeClr val="tx1"/>
                          </a:solidFill>
                          <a:effectLst/>
                          <a:latin typeface="Calibri" pitchFamily="34" charset="0"/>
                          <a:ea typeface="ＭＳ Ｐゴシック" charset="-128"/>
                        </a:rPr>
                        <a:t>15</a:t>
                      </a:r>
                      <a:r>
                        <a:rPr kumimoji="1" lang="ja-JP" altLang="en-US" sz="1000" b="0" i="0" u="none" strike="noStrike" cap="none" normalizeH="0" baseline="0" smtClean="0">
                          <a:ln>
                            <a:noFill/>
                          </a:ln>
                          <a:solidFill>
                            <a:schemeClr val="tx1"/>
                          </a:solidFill>
                          <a:effectLst/>
                          <a:latin typeface="Calibri" pitchFamily="34" charset="0"/>
                          <a:ea typeface="ＭＳ Ｐゴシック" charset="-128"/>
                        </a:rPr>
                        <a:t>～</a:t>
                      </a:r>
                      <a:r>
                        <a:rPr kumimoji="1" lang="en-US" altLang="ja-JP" sz="1000" b="0" i="0" u="none" strike="noStrike" cap="none" normalizeH="0" baseline="0" smtClean="0">
                          <a:ln>
                            <a:noFill/>
                          </a:ln>
                          <a:solidFill>
                            <a:schemeClr val="tx1"/>
                          </a:solidFill>
                          <a:effectLst/>
                          <a:latin typeface="Calibri" pitchFamily="34" charset="0"/>
                          <a:ea typeface="ＭＳ Ｐゴシック" charset="-128"/>
                        </a:rPr>
                        <a:t>18</a:t>
                      </a:r>
                      <a:r>
                        <a:rPr kumimoji="1" lang="ja-JP" altLang="en-US" sz="1000" b="0" i="0" u="none" strike="noStrike" cap="none" normalizeH="0" baseline="0" smtClean="0">
                          <a:ln>
                            <a:noFill/>
                          </a:ln>
                          <a:solidFill>
                            <a:schemeClr val="tx1"/>
                          </a:solidFill>
                          <a:effectLst/>
                          <a:latin typeface="Calibri" pitchFamily="34" charset="0"/>
                          <a:ea typeface="ＭＳ Ｐゴシック" charset="-128"/>
                        </a:rPr>
                        <a:t>：</a:t>
                      </a:r>
                      <a:r>
                        <a:rPr kumimoji="1" lang="en-US" altLang="ja-JP" sz="1000" b="0" i="0" u="none" strike="noStrike" cap="none" normalizeH="0" baseline="0" smtClean="0">
                          <a:ln>
                            <a:noFill/>
                          </a:ln>
                          <a:solidFill>
                            <a:schemeClr val="tx1"/>
                          </a:solidFill>
                          <a:effectLst/>
                          <a:latin typeface="Calibri" pitchFamily="34" charset="0"/>
                          <a:ea typeface="ＭＳ Ｐゴシック" charset="-128"/>
                        </a:rPr>
                        <a:t>55</a:t>
                      </a:r>
                      <a:r>
                        <a:rPr kumimoji="1" lang="ja-JP" altLang="en-US" sz="1000" b="0" i="0" u="none" strike="noStrike" cap="none" normalizeH="0" baseline="0" smtClean="0">
                          <a:ln>
                            <a:noFill/>
                          </a:ln>
                          <a:solidFill>
                            <a:schemeClr val="tx1"/>
                          </a:solidFill>
                          <a:effectLst/>
                          <a:latin typeface="Calibri" pitchFamily="34" charset="0"/>
                          <a:ea typeface="ＭＳ Ｐゴシック" charset="-128"/>
                        </a:rPr>
                        <a:t>放送　「Ｊチャン</a:t>
                      </a:r>
                      <a:r>
                        <a:rPr kumimoji="1" lang="en-US" altLang="ja-JP" sz="1000" b="0" i="0" u="none" strike="noStrike" cap="none" normalizeH="0" baseline="0" smtClean="0">
                          <a:ln>
                            <a:noFill/>
                          </a:ln>
                          <a:solidFill>
                            <a:schemeClr val="tx1"/>
                          </a:solidFill>
                          <a:effectLst/>
                          <a:latin typeface="Calibri" pitchFamily="34" charset="0"/>
                          <a:ea typeface="ＭＳ Ｐゴシック" charset="-128"/>
                        </a:rPr>
                        <a:t>+</a:t>
                      </a:r>
                      <a:r>
                        <a:rPr kumimoji="1" lang="ja-JP" altLang="en-US" sz="1000" b="0" i="0" u="none" strike="noStrike" cap="none" normalizeH="0" baseline="0" smtClean="0">
                          <a:ln>
                            <a:noFill/>
                          </a:ln>
                          <a:solidFill>
                            <a:schemeClr val="tx1"/>
                          </a:solidFill>
                          <a:effectLst/>
                          <a:latin typeface="Calibri" pitchFamily="34" charset="0"/>
                          <a:ea typeface="ＭＳ Ｐゴシック"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03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Calibri" pitchFamily="34" charset="0"/>
                          <a:ea typeface="ＭＳ Ｐゴシック" charset="-128"/>
                        </a:rPr>
                        <a:t>その他特記事項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Calibri"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タイトル 1"/>
          <p:cNvSpPr txBox="1">
            <a:spLocks/>
          </p:cNvSpPr>
          <p:nvPr/>
        </p:nvSpPr>
        <p:spPr>
          <a:xfrm>
            <a:off x="342900" y="2182813"/>
            <a:ext cx="3086100" cy="287337"/>
          </a:xfrm>
          <a:prstGeom prst="rect">
            <a:avLst/>
          </a:prstGeom>
        </p:spPr>
        <p:txBody>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pPr fontAlgn="auto">
              <a:spcAft>
                <a:spcPts val="0"/>
              </a:spcAft>
              <a:defRPr/>
            </a:pPr>
            <a:r>
              <a:rPr lang="ja-JP" altLang="en-US" sz="1300" b="1" dirty="0" smtClean="0">
                <a:solidFill>
                  <a:schemeClr val="tx1">
                    <a:lumMod val="95000"/>
                    <a:lumOff val="5000"/>
                  </a:schemeClr>
                </a:solidFill>
              </a:rPr>
              <a:t>３）その他</a:t>
            </a:r>
            <a:endParaRPr lang="en-US" altLang="ja-JP" sz="1300" b="1" dirty="0" smtClean="0">
              <a:solidFill>
                <a:schemeClr val="tx1">
                  <a:lumMod val="95000"/>
                  <a:lumOff val="5000"/>
                </a:schemeClr>
              </a:solidFill>
            </a:endParaRPr>
          </a:p>
        </p:txBody>
      </p:sp>
      <p:sp>
        <p:nvSpPr>
          <p:cNvPr id="9235" name="テキスト ボックス 6"/>
          <p:cNvSpPr txBox="1">
            <a:spLocks noChangeArrowheads="1"/>
          </p:cNvSpPr>
          <p:nvPr/>
        </p:nvSpPr>
        <p:spPr bwMode="auto">
          <a:xfrm>
            <a:off x="1773238" y="1052513"/>
            <a:ext cx="4514850" cy="831850"/>
          </a:xfrm>
          <a:prstGeom prst="rect">
            <a:avLst/>
          </a:prstGeom>
          <a:noFill/>
          <a:ln w="9525">
            <a:noFill/>
            <a:miter lim="800000"/>
            <a:headEnd/>
            <a:tailEnd/>
          </a:ln>
        </p:spPr>
        <p:txBody>
          <a:bodyPr wrap="none">
            <a:spAutoFit/>
          </a:bodyPr>
          <a:lstStyle/>
          <a:p>
            <a:r>
              <a:rPr lang="ja-JP" altLang="en-US" sz="1200">
                <a:latin typeface="Calibri" pitchFamily="34" charset="0"/>
              </a:rPr>
              <a:t>事業</a:t>
            </a:r>
            <a:r>
              <a:rPr lang="en-US" altLang="ja-JP" sz="1200">
                <a:latin typeface="Calibri" pitchFamily="34" charset="0"/>
              </a:rPr>
              <a:t>ID</a:t>
            </a:r>
            <a:r>
              <a:rPr lang="ja-JP" altLang="en-US" sz="1200">
                <a:latin typeface="Calibri" pitchFamily="34" charset="0"/>
              </a:rPr>
              <a:t>：</a:t>
            </a:r>
            <a:r>
              <a:rPr lang="en-US" altLang="ja-JP" sz="1200">
                <a:latin typeface="Calibri" pitchFamily="34" charset="0"/>
              </a:rPr>
              <a:t>2018494581</a:t>
            </a:r>
          </a:p>
          <a:p>
            <a:r>
              <a:rPr lang="ja-JP" altLang="en-US" sz="1200">
                <a:latin typeface="Calibri" pitchFamily="34" charset="0"/>
              </a:rPr>
              <a:t>事業名：海を学ぶ</a:t>
            </a:r>
            <a:r>
              <a:rPr lang="en-US" altLang="ja-JP" sz="1200">
                <a:latin typeface="Calibri" pitchFamily="34" charset="0"/>
              </a:rPr>
              <a:t>【</a:t>
            </a:r>
            <a:r>
              <a:rPr lang="ja-JP" altLang="en-US" sz="1200">
                <a:latin typeface="Calibri" pitchFamily="34" charset="0"/>
              </a:rPr>
              <a:t>ウミ学プロジェクト</a:t>
            </a:r>
            <a:r>
              <a:rPr lang="en-US" altLang="ja-JP" sz="1200">
                <a:latin typeface="Calibri" pitchFamily="34" charset="0"/>
              </a:rPr>
              <a:t>】</a:t>
            </a:r>
            <a:r>
              <a:rPr lang="ja-JP" altLang="en-US" sz="1200">
                <a:latin typeface="Calibri" pitchFamily="34" charset="0"/>
              </a:rPr>
              <a:t>　</a:t>
            </a:r>
            <a:endParaRPr lang="en-US" altLang="ja-JP" sz="1200">
              <a:latin typeface="Calibri" pitchFamily="34" charset="0"/>
            </a:endParaRPr>
          </a:p>
          <a:p>
            <a:r>
              <a:rPr lang="ja-JP" altLang="en-US" sz="1200">
                <a:latin typeface="Calibri" pitchFamily="34" charset="0"/>
              </a:rPr>
              <a:t>～日本の海域研究プロジェクト・九州の海産物編～（海と日本</a:t>
            </a:r>
            <a:r>
              <a:rPr lang="en-US" altLang="ja-JP" sz="1200">
                <a:latin typeface="Calibri" pitchFamily="34" charset="0"/>
              </a:rPr>
              <a:t>2019</a:t>
            </a:r>
            <a:r>
              <a:rPr lang="ja-JP" altLang="en-US" sz="1200">
                <a:latin typeface="Calibri" pitchFamily="34" charset="0"/>
              </a:rPr>
              <a:t>）</a:t>
            </a:r>
            <a:endParaRPr lang="en-US" altLang="ja-JP" sz="1200">
              <a:latin typeface="Calibri" pitchFamily="34" charset="0"/>
            </a:endParaRPr>
          </a:p>
          <a:p>
            <a:r>
              <a:rPr lang="ja-JP" altLang="en-US" sz="1200">
                <a:latin typeface="Calibri" pitchFamily="34" charset="0"/>
              </a:rPr>
              <a:t>団体名：ウミ学プロジェクト実行委員会</a:t>
            </a:r>
          </a:p>
        </p:txBody>
      </p:sp>
      <p:sp>
        <p:nvSpPr>
          <p:cNvPr id="8" name="正方形/長方形 7"/>
          <p:cNvSpPr/>
          <p:nvPr/>
        </p:nvSpPr>
        <p:spPr>
          <a:xfrm>
            <a:off x="1628775" y="1008063"/>
            <a:ext cx="4968875" cy="920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6460</TotalTime>
  <Words>672</Words>
  <Application>Microsoft Office PowerPoint</Application>
  <PresentationFormat>A4 210 x 297 mm</PresentationFormat>
  <Paragraphs>69</Paragraphs>
  <Slides>3</Slides>
  <Notes>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vt:i4>
      </vt:variant>
    </vt:vector>
  </HeadingPairs>
  <TitlesOfParts>
    <vt:vector size="7" baseType="lpstr">
      <vt:lpstr>ＭＳ Ｐゴシック</vt:lpstr>
      <vt:lpstr>Arial</vt:lpstr>
      <vt:lpstr>Calibri</vt:lpstr>
      <vt:lpstr>Office ​​テーマ</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海と日本PROJECT サポートプログラム 2017 PRレポート</dc:title>
  <dc:subject/>
  <dc:creator>山﨑 大輔</dc:creator>
  <cp:keywords/>
  <dc:description/>
  <cp:lastModifiedBy>山﨑 大輔</cp:lastModifiedBy>
  <cp:revision>86</cp:revision>
  <cp:lastPrinted>2016-05-12T04:21:20Z</cp:lastPrinted>
  <dcterms:created xsi:type="dcterms:W3CDTF">2016-05-09T08:30:14Z</dcterms:created>
  <dcterms:modified xsi:type="dcterms:W3CDTF">2019-10-23T02:57:53Z</dcterms:modified>
  <cp:category/>
</cp:coreProperties>
</file>