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charts/chart7.xml" ContentType="application/vnd.openxmlformats-officedocument.drawingml.chart+xml"/>
  <Override PartName="/ppt/charts/style5.xml" ContentType="application/vnd.ms-office.chartstyle+xml"/>
  <Override PartName="/ppt/charts/colors5.xml" ContentType="application/vnd.ms-office.chartcolorstyle+xml"/>
  <Override PartName="/ppt/charts/chart8.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6.xml" ContentType="application/vnd.openxmlformats-officedocument.presentationml.notesSlide+xml"/>
  <Override PartName="/ppt/charts/chart9.xml" ContentType="application/vnd.openxmlformats-officedocument.drawingml.chart+xml"/>
  <Override PartName="/ppt/charts/style7.xml" ContentType="application/vnd.ms-office.chartstyle+xml"/>
  <Override PartName="/ppt/charts/colors7.xml" ContentType="application/vnd.ms-office.chartcolorstyle+xml"/>
  <Override PartName="/ppt/charts/chart10.xml" ContentType="application/vnd.openxmlformats-officedocument.drawingml.chart+xml"/>
  <Override PartName="/ppt/charts/style8.xml" ContentType="application/vnd.ms-office.chartstyle+xml"/>
  <Override PartName="/ppt/charts/colors8.xml" ContentType="application/vnd.ms-office.chartcolorstyle+xml"/>
  <Override PartName="/ppt/charts/chart11.xml" ContentType="application/vnd.openxmlformats-officedocument.drawingml.chart+xml"/>
  <Override PartName="/ppt/charts/style9.xml" ContentType="application/vnd.ms-office.chartstyle+xml"/>
  <Override PartName="/ppt/charts/colors9.xml" ContentType="application/vnd.ms-office.chartcolorstyle+xml"/>
  <Override PartName="/ppt/charts/chart12.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3.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4.xml" ContentType="application/vnd.openxmlformats-officedocument.drawingml.chart+xml"/>
  <Override PartName="/ppt/notesSlides/notesSlide7.xml" ContentType="application/vnd.openxmlformats-officedocument.presentationml.notesSlide+xml"/>
  <Override PartName="/ppt/charts/chart15.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6.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7.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8.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08" r:id="rId1"/>
    <p:sldMasterId id="2147483698" r:id="rId2"/>
    <p:sldMasterId id="2147483709" r:id="rId3"/>
    <p:sldMasterId id="2147483747" r:id="rId4"/>
  </p:sldMasterIdLst>
  <p:notesMasterIdLst>
    <p:notesMasterId r:id="rId35"/>
  </p:notesMasterIdLst>
  <p:handoutMasterIdLst>
    <p:handoutMasterId r:id="rId36"/>
  </p:handoutMasterIdLst>
  <p:sldIdLst>
    <p:sldId id="1028" r:id="rId5"/>
    <p:sldId id="961" r:id="rId6"/>
    <p:sldId id="989" r:id="rId7"/>
    <p:sldId id="894" r:id="rId8"/>
    <p:sldId id="915" r:id="rId9"/>
    <p:sldId id="1012" r:id="rId10"/>
    <p:sldId id="951" r:id="rId11"/>
    <p:sldId id="990" r:id="rId12"/>
    <p:sldId id="994" r:id="rId13"/>
    <p:sldId id="1026" r:id="rId14"/>
    <p:sldId id="995" r:id="rId15"/>
    <p:sldId id="996" r:id="rId16"/>
    <p:sldId id="997" r:id="rId17"/>
    <p:sldId id="1025" r:id="rId18"/>
    <p:sldId id="993" r:id="rId19"/>
    <p:sldId id="1021" r:id="rId20"/>
    <p:sldId id="1022" r:id="rId21"/>
    <p:sldId id="1027" r:id="rId22"/>
    <p:sldId id="998" r:id="rId23"/>
    <p:sldId id="1013" r:id="rId24"/>
    <p:sldId id="959" r:id="rId25"/>
    <p:sldId id="1023" r:id="rId26"/>
    <p:sldId id="1015" r:id="rId27"/>
    <p:sldId id="1020" r:id="rId28"/>
    <p:sldId id="1016" r:id="rId29"/>
    <p:sldId id="1017" r:id="rId30"/>
    <p:sldId id="1018" r:id="rId31"/>
    <p:sldId id="1019" r:id="rId32"/>
    <p:sldId id="738" r:id="rId33"/>
    <p:sldId id="574" r:id="rId34"/>
  </p:sldIdLst>
  <p:sldSz cx="12192000" cy="6858000"/>
  <p:notesSz cx="7099300"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fLdIGZ/KZITcgPIeG88DvA==" hashData="QqdVGpqjhrD7uvXMajV8PFVKarS+IxPGSDvaVApKiIsNDwPsMRc0brzQELT+zGc7JTMpcHVr7doPqicESw/qJQ=="/>
  <p:extLst>
    <p:ext uri="{521415D9-36F7-43E2-AB2F-B90AF26B5E84}">
      <p14:sectionLst xmlns:p14="http://schemas.microsoft.com/office/powerpoint/2010/main">
        <p14:section name="プロローグ" id="{5D4BB903-9231-4E11-BAFE-5AD1751DE839}">
          <p14:sldIdLst>
            <p14:sldId id="1028"/>
          </p14:sldIdLst>
        </p14:section>
        <p14:section name="TITLE - CONTENTS" id="{ABDF3C91-8C12-4B33-9084-F8059DDE72EF}">
          <p14:sldIdLst>
            <p14:sldId id="961"/>
            <p14:sldId id="989"/>
            <p14:sldId id="894"/>
          </p14:sldIdLst>
        </p14:section>
        <p14:section name="回答者基本情報" id="{DC9FE37D-714D-49AA-9AD9-8EC14DC60D10}">
          <p14:sldIdLst>
            <p14:sldId id="915"/>
            <p14:sldId id="1012"/>
            <p14:sldId id="951"/>
            <p14:sldId id="990"/>
            <p14:sldId id="994"/>
          </p14:sldIdLst>
        </p14:section>
        <p14:section name="ME/CFSについて" id="{2ED2FA91-FB68-4467-8CF4-A817190C06F1}">
          <p14:sldIdLst>
            <p14:sldId id="1026"/>
            <p14:sldId id="995"/>
            <p14:sldId id="996"/>
            <p14:sldId id="997"/>
            <p14:sldId id="1025"/>
            <p14:sldId id="993"/>
            <p14:sldId id="1021"/>
            <p14:sldId id="1022"/>
          </p14:sldIdLst>
        </p14:section>
        <p14:section name="訪問看護について" id="{F0BEEAE3-C3C3-4C6B-820E-439FA37D60C0}">
          <p14:sldIdLst>
            <p14:sldId id="1027"/>
            <p14:sldId id="998"/>
            <p14:sldId id="1013"/>
            <p14:sldId id="959"/>
          </p14:sldIdLst>
        </p14:section>
        <p14:section name="意見" id="{E54161F6-3DE1-4E2D-87FC-FE720B155055}">
          <p14:sldIdLst>
            <p14:sldId id="1023"/>
            <p14:sldId id="1015"/>
            <p14:sldId id="1020"/>
            <p14:sldId id="1016"/>
            <p14:sldId id="1017"/>
            <p14:sldId id="1018"/>
            <p14:sldId id="1019"/>
          </p14:sldIdLst>
        </p14:section>
        <p14:section name="THANK YOU!" id="{D2AECB58-A831-4F7B-AEF1-37D152AB3703}">
          <p14:sldIdLst>
            <p14:sldId id="738"/>
          </p14:sldIdLst>
        </p14:section>
        <p14:section name="エピローグ" id="{FF6C3EE2-C4C7-48E5-B754-CBD688135271}">
          <p14:sldIdLst>
            <p14:sldId id="574"/>
          </p14:sldIdLst>
        </p14:section>
      </p14:sectionLst>
    </p:ext>
    <p:ext uri="{EFAFB233-063F-42B5-8137-9DF3F51BA10A}">
      <p15:sldGuideLst xmlns:p15="http://schemas.microsoft.com/office/powerpoint/2012/main">
        <p15:guide id="1" orient="horz" pos="2251" userDrawn="1">
          <p15:clr>
            <a:srgbClr val="A4A3A4"/>
          </p15:clr>
        </p15:guide>
        <p15:guide id="3" orient="horz" pos="3158" userDrawn="1">
          <p15:clr>
            <a:srgbClr val="A4A3A4"/>
          </p15:clr>
        </p15:guide>
        <p15:guide id="5" orient="horz" pos="981" userDrawn="1">
          <p15:clr>
            <a:srgbClr val="A4A3A4"/>
          </p15:clr>
        </p15:guide>
        <p15:guide id="6" pos="3840" userDrawn="1">
          <p15:clr>
            <a:srgbClr val="A4A3A4"/>
          </p15:clr>
        </p15:guide>
        <p15:guide id="7" pos="575" userDrawn="1">
          <p15:clr>
            <a:srgbClr val="A4A3A4"/>
          </p15:clr>
        </p15:guide>
        <p15:guide id="8" pos="7105" userDrawn="1">
          <p15:clr>
            <a:srgbClr val="A4A3A4"/>
          </p15:clr>
        </p15:guide>
        <p15:guide id="9" pos="7408" userDrawn="1">
          <p15:clr>
            <a:srgbClr val="A4A3A4"/>
          </p15:clr>
        </p15:guide>
        <p15:guide id="10" pos="302" userDrawn="1">
          <p15:clr>
            <a:srgbClr val="A4A3A4"/>
          </p15:clr>
        </p15:guide>
        <p15:guide id="11" pos="1965" userDrawn="1">
          <p15:clr>
            <a:srgbClr val="A4A3A4"/>
          </p15:clr>
        </p15:guide>
        <p15:guide id="12" pos="5700" userDrawn="1">
          <p15:clr>
            <a:srgbClr val="A4A3A4"/>
          </p15:clr>
        </p15:guide>
        <p15:guide id="13" pos="4384" userDrawn="1">
          <p15:clr>
            <a:srgbClr val="A4A3A4"/>
          </p15:clr>
        </p15:guide>
        <p15:guide id="14" orient="horz" pos="3294" userDrawn="1">
          <p15:clr>
            <a:srgbClr val="A4A3A4"/>
          </p15:clr>
        </p15:guide>
        <p15:guide id="15" orient="horz" pos="2160" userDrawn="1">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040"/>
    <a:srgbClr val="EE7079"/>
    <a:srgbClr val="3C6E7F"/>
    <a:srgbClr val="747474"/>
    <a:srgbClr val="1C9E83"/>
    <a:srgbClr val="FFCB08"/>
    <a:srgbClr val="1FBA9A"/>
    <a:srgbClr val="50649F"/>
    <a:srgbClr val="D25C9C"/>
    <a:srgbClr val="3796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929F9F4-4A8F-4326-A1B4-22849713DDAB}" styleName="Style foncé 1 - Accentuation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Style foncé 1 - Accentuation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Style foncé 1 - Accentuation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Style foncé 1 - Accentuation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Style foncé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108" autoAdjust="0"/>
    <p:restoredTop sz="93673" autoAdjust="0"/>
  </p:normalViewPr>
  <p:slideViewPr>
    <p:cSldViewPr>
      <p:cViewPr varScale="1">
        <p:scale>
          <a:sx n="106" d="100"/>
          <a:sy n="106" d="100"/>
        </p:scale>
        <p:origin x="126" y="198"/>
      </p:cViewPr>
      <p:guideLst>
        <p:guide orient="horz" pos="2251"/>
        <p:guide orient="horz" pos="3158"/>
        <p:guide orient="horz" pos="981"/>
        <p:guide pos="3840"/>
        <p:guide pos="575"/>
        <p:guide pos="7105"/>
        <p:guide pos="7408"/>
        <p:guide pos="302"/>
        <p:guide pos="1965"/>
        <p:guide pos="5700"/>
        <p:guide pos="4384"/>
        <p:guide orient="horz" pos="3294"/>
        <p:guide orient="horz" pos="2160"/>
      </p:guideLst>
    </p:cSldViewPr>
  </p:slideViewPr>
  <p:notesTextViewPr>
    <p:cViewPr>
      <p:scale>
        <a:sx n="150" d="100"/>
        <a:sy n="150" d="100"/>
      </p:scale>
      <p:origin x="0" y="0"/>
    </p:cViewPr>
  </p:notesTextViewPr>
  <p:notesViewPr>
    <p:cSldViewPr>
      <p:cViewPr varScale="1">
        <p:scale>
          <a:sx n="86" d="100"/>
          <a:sy n="86" d="100"/>
        </p:scale>
        <p:origin x="2928" y="78"/>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8.xml"/><Relationship Id="rId1" Type="http://schemas.microsoft.com/office/2011/relationships/chartStyle" Target="style8.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9.xml"/><Relationship Id="rId1" Type="http://schemas.microsoft.com/office/2011/relationships/chartStyle" Target="style9.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0.xml"/><Relationship Id="rId1" Type="http://schemas.microsoft.com/office/2011/relationships/chartStyle" Target="style10.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1.xml"/><Relationship Id="rId1" Type="http://schemas.microsoft.com/office/2011/relationships/chartStyle" Target="style11.xml"/></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2.xml"/><Relationship Id="rId1" Type="http://schemas.microsoft.com/office/2011/relationships/chartStyle" Target="style12.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3.xml"/><Relationship Id="rId1" Type="http://schemas.microsoft.com/office/2011/relationships/chartStyle" Target="style13.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4.xml"/><Relationship Id="rId1" Type="http://schemas.microsoft.com/office/2011/relationships/chartStyle" Target="style14.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5.xml"/><Relationship Id="rId1" Type="http://schemas.microsoft.com/office/2011/relationships/chartStyle" Target="style5.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6.xml"/><Relationship Id="rId1" Type="http://schemas.microsoft.com/office/2011/relationships/chartStyle" Target="style6.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1"/>
          <c:h val="1"/>
        </c:manualLayout>
      </c:layout>
      <c:barChart>
        <c:barDir val="bar"/>
        <c:grouping val="stacked"/>
        <c:varyColors val="0"/>
        <c:ser>
          <c:idx val="0"/>
          <c:order val="0"/>
          <c:tx>
            <c:strRef>
              <c:f>Sheet1!$B$1</c:f>
              <c:strCache>
                <c:ptCount val="1"/>
                <c:pt idx="0">
                  <c:v>Series 1</c:v>
                </c:pt>
              </c:strCache>
            </c:strRef>
          </c:tx>
          <c:spPr>
            <a:solidFill>
              <a:schemeClr val="accent1"/>
            </a:solidFill>
            <a:ln>
              <a:noFill/>
            </a:ln>
            <a:effectLst/>
          </c:spPr>
          <c:invertIfNegative val="0"/>
          <c:dPt>
            <c:idx val="0"/>
            <c:invertIfNegative val="0"/>
            <c:bubble3D val="0"/>
            <c:spPr>
              <a:solidFill>
                <a:srgbClr val="E64D3E"/>
              </a:solidFill>
              <a:ln>
                <a:noFill/>
              </a:ln>
              <a:effectLst/>
            </c:spPr>
            <c:extLst>
              <c:ext xmlns:c16="http://schemas.microsoft.com/office/drawing/2014/chart" uri="{C3380CC4-5D6E-409C-BE32-E72D297353CC}">
                <c16:uniqueId val="{00000001-573B-4015-A478-1B2163318A43}"/>
              </c:ext>
            </c:extLst>
          </c:dPt>
          <c:dPt>
            <c:idx val="1"/>
            <c:invertIfNegative val="0"/>
            <c:bubble3D val="0"/>
            <c:spPr>
              <a:solidFill>
                <a:srgbClr val="31CA70"/>
              </a:solidFill>
              <a:ln>
                <a:noFill/>
              </a:ln>
              <a:effectLst/>
            </c:spPr>
            <c:extLst>
              <c:ext xmlns:c16="http://schemas.microsoft.com/office/drawing/2014/chart" uri="{C3380CC4-5D6E-409C-BE32-E72D297353CC}">
                <c16:uniqueId val="{00000003-573B-4015-A478-1B2163318A43}"/>
              </c:ext>
            </c:extLst>
          </c:dPt>
          <c:dPt>
            <c:idx val="2"/>
            <c:invertIfNegative val="0"/>
            <c:bubble3D val="0"/>
            <c:spPr>
              <a:solidFill>
                <a:srgbClr val="50649F"/>
              </a:solidFill>
              <a:ln>
                <a:noFill/>
              </a:ln>
              <a:effectLst/>
            </c:spPr>
            <c:extLst>
              <c:ext xmlns:c16="http://schemas.microsoft.com/office/drawing/2014/chart" uri="{C3380CC4-5D6E-409C-BE32-E72D297353CC}">
                <c16:uniqueId val="{00000005-573B-4015-A478-1B2163318A43}"/>
              </c:ext>
            </c:extLst>
          </c:dPt>
          <c:dPt>
            <c:idx val="3"/>
            <c:invertIfNegative val="0"/>
            <c:bubble3D val="0"/>
            <c:spPr>
              <a:solidFill>
                <a:srgbClr val="FFCB08"/>
              </a:solidFill>
              <a:ln>
                <a:noFill/>
              </a:ln>
              <a:effectLst/>
            </c:spPr>
            <c:extLst>
              <c:ext xmlns:c16="http://schemas.microsoft.com/office/drawing/2014/chart" uri="{C3380CC4-5D6E-409C-BE32-E72D297353CC}">
                <c16:uniqueId val="{00000007-573B-4015-A478-1B2163318A43}"/>
              </c:ext>
            </c:extLst>
          </c:dPt>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8-573B-4015-A478-1B2163318A43}"/>
            </c:ext>
          </c:extLst>
        </c:ser>
        <c:dLbls>
          <c:showLegendKey val="0"/>
          <c:showVal val="0"/>
          <c:showCatName val="0"/>
          <c:showSerName val="0"/>
          <c:showPercent val="0"/>
          <c:showBubbleSize val="0"/>
        </c:dLbls>
        <c:gapWidth val="0"/>
        <c:overlap val="100"/>
        <c:axId val="441521016"/>
        <c:axId val="441524936"/>
      </c:barChart>
      <c:catAx>
        <c:axId val="441521016"/>
        <c:scaling>
          <c:orientation val="minMax"/>
        </c:scaling>
        <c:delete val="1"/>
        <c:axPos val="l"/>
        <c:numFmt formatCode="General" sourceLinked="1"/>
        <c:majorTickMark val="none"/>
        <c:minorTickMark val="none"/>
        <c:tickLblPos val="nextTo"/>
        <c:crossAx val="441524936"/>
        <c:crosses val="autoZero"/>
        <c:auto val="1"/>
        <c:lblAlgn val="ctr"/>
        <c:lblOffset val="100"/>
        <c:noMultiLvlLbl val="0"/>
      </c:catAx>
      <c:valAx>
        <c:axId val="441524936"/>
        <c:scaling>
          <c:orientation val="minMax"/>
        </c:scaling>
        <c:delete val="1"/>
        <c:axPos val="b"/>
        <c:numFmt formatCode="General" sourceLinked="1"/>
        <c:majorTickMark val="none"/>
        <c:minorTickMark val="none"/>
        <c:tickLblPos val="nextTo"/>
        <c:crossAx val="4415210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Series 1</c:v>
                </c:pt>
              </c:strCache>
            </c:strRef>
          </c:tx>
          <c:spPr>
            <a:solidFill>
              <a:srgbClr val="D25C9C"/>
            </a:solidFill>
            <a:ln>
              <a:noFill/>
            </a:ln>
            <a:effectLst/>
          </c:spPr>
          <c:invertIfNegative val="0"/>
          <c:dLbls>
            <c:dLbl>
              <c:idx val="0"/>
              <c:layout>
                <c:manualLayout>
                  <c:x val="-5.729100483608997E-17"/>
                  <c:y val="-0.23665706391715424"/>
                </c:manualLayout>
              </c:layout>
              <c:tx>
                <c:rich>
                  <a:bodyPr rot="0" spcFirstLastPara="1" vertOverflow="ellipsis" vert="horz" wrap="square" lIns="38100" tIns="19050" rIns="38100" bIns="19050" anchor="ctr" anchorCtr="1">
                    <a:spAutoFit/>
                  </a:bodyPr>
                  <a:lstStyle/>
                  <a:p>
                    <a:pPr>
                      <a:defRPr sz="6000" b="1" i="0" u="none" strike="noStrike" kern="1200" baseline="0">
                        <a:solidFill>
                          <a:schemeClr val="accent1">
                            <a:lumMod val="50000"/>
                          </a:schemeClr>
                        </a:solidFill>
                        <a:latin typeface="+mn-ea"/>
                        <a:ea typeface="+mn-ea"/>
                        <a:cs typeface="+mn-cs"/>
                      </a:defRPr>
                    </a:pPr>
                    <a:r>
                      <a:rPr lang="en-US" altLang="ja-JP" dirty="0">
                        <a:solidFill>
                          <a:schemeClr val="accent1">
                            <a:lumMod val="50000"/>
                          </a:schemeClr>
                        </a:solidFill>
                        <a:latin typeface="+mn-ea"/>
                        <a:ea typeface="+mn-ea"/>
                      </a:rPr>
                      <a:t>8%</a:t>
                    </a:r>
                  </a:p>
                </c:rich>
              </c:tx>
              <c:spPr>
                <a:noFill/>
                <a:ln>
                  <a:noFill/>
                </a:ln>
                <a:effectLst/>
              </c:spPr>
              <c:txPr>
                <a:bodyPr rot="0" spcFirstLastPara="1" vertOverflow="ellipsis" vert="horz" wrap="square" lIns="38100" tIns="19050" rIns="38100" bIns="19050" anchor="ctr" anchorCtr="1">
                  <a:spAutoFit/>
                </a:bodyPr>
                <a:lstStyle/>
                <a:p>
                  <a:pPr>
                    <a:defRPr sz="6000" b="1" i="0" u="none" strike="noStrike" kern="1200" baseline="0">
                      <a:solidFill>
                        <a:schemeClr val="accent1">
                          <a:lumMod val="50000"/>
                        </a:schemeClr>
                      </a:solidFill>
                      <a:latin typeface="+mn-ea"/>
                      <a:ea typeface="+mn-ea"/>
                      <a:cs typeface="+mn-cs"/>
                    </a:defRPr>
                  </a:pPr>
                  <a:endParaRPr lang="ja-JP"/>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B8D9-4188-B9FA-66C4D25C7EF6}"/>
                </c:ext>
              </c:extLst>
            </c:dLbl>
            <c:spPr>
              <a:noFill/>
              <a:ln>
                <a:noFill/>
              </a:ln>
              <a:effectLst/>
            </c:spPr>
            <c:txPr>
              <a:bodyPr rot="0" spcFirstLastPara="1" vertOverflow="ellipsis" vert="horz" wrap="square" lIns="38100" tIns="19050" rIns="38100" bIns="19050" anchor="ctr" anchorCtr="1">
                <a:spAutoFit/>
              </a:bodyPr>
              <a:lstStyle/>
              <a:p>
                <a:pPr>
                  <a:defRPr sz="6000" b="1" i="0" u="none" strike="noStrike" kern="1200" baseline="0">
                    <a:solidFill>
                      <a:schemeClr val="bg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Sheet1!$B$2</c:f>
              <c:numCache>
                <c:formatCode>General</c:formatCode>
                <c:ptCount val="1"/>
                <c:pt idx="0">
                  <c:v>8</c:v>
                </c:pt>
              </c:numCache>
            </c:numRef>
          </c:val>
          <c:extLst>
            <c:ext xmlns:c16="http://schemas.microsoft.com/office/drawing/2014/chart" uri="{C3380CC4-5D6E-409C-BE32-E72D297353CC}">
              <c16:uniqueId val="{00000001-B8D9-4188-B9FA-66C4D25C7EF6}"/>
            </c:ext>
          </c:extLst>
        </c:ser>
        <c:ser>
          <c:idx val="1"/>
          <c:order val="1"/>
          <c:tx>
            <c:strRef>
              <c:f>Sheet1!$C$1</c:f>
              <c:strCache>
                <c:ptCount val="1"/>
                <c:pt idx="0">
                  <c:v>Series 2</c:v>
                </c:pt>
              </c:strCache>
            </c:strRef>
          </c:tx>
          <c:spPr>
            <a:noFill/>
            <a:ln>
              <a:noFill/>
            </a:ln>
            <a:effectLst/>
          </c:spPr>
          <c:invertIfNegative val="0"/>
          <c:cat>
            <c:strRef>
              <c:f>Sheet1!$A$2</c:f>
              <c:strCache>
                <c:ptCount val="1"/>
                <c:pt idx="0">
                  <c:v>Category 1</c:v>
                </c:pt>
              </c:strCache>
            </c:strRef>
          </c:cat>
          <c:val>
            <c:numRef>
              <c:f>Sheet1!$C$2</c:f>
              <c:numCache>
                <c:formatCode>General</c:formatCode>
                <c:ptCount val="1"/>
                <c:pt idx="0">
                  <c:v>92</c:v>
                </c:pt>
              </c:numCache>
            </c:numRef>
          </c:val>
          <c:extLst>
            <c:ext xmlns:c16="http://schemas.microsoft.com/office/drawing/2014/chart" uri="{C3380CC4-5D6E-409C-BE32-E72D297353CC}">
              <c16:uniqueId val="{00000002-B8D9-4188-B9FA-66C4D25C7EF6}"/>
            </c:ext>
          </c:extLst>
        </c:ser>
        <c:dLbls>
          <c:showLegendKey val="0"/>
          <c:showVal val="0"/>
          <c:showCatName val="0"/>
          <c:showSerName val="0"/>
          <c:showPercent val="0"/>
          <c:showBubbleSize val="0"/>
        </c:dLbls>
        <c:gapWidth val="150"/>
        <c:overlap val="100"/>
        <c:axId val="441523760"/>
        <c:axId val="441537088"/>
      </c:barChart>
      <c:catAx>
        <c:axId val="441523760"/>
        <c:scaling>
          <c:orientation val="minMax"/>
        </c:scaling>
        <c:delete val="1"/>
        <c:axPos val="b"/>
        <c:numFmt formatCode="General" sourceLinked="1"/>
        <c:majorTickMark val="none"/>
        <c:minorTickMark val="none"/>
        <c:tickLblPos val="nextTo"/>
        <c:crossAx val="441537088"/>
        <c:crosses val="autoZero"/>
        <c:auto val="1"/>
        <c:lblAlgn val="ctr"/>
        <c:lblOffset val="100"/>
        <c:noMultiLvlLbl val="0"/>
      </c:catAx>
      <c:valAx>
        <c:axId val="441537088"/>
        <c:scaling>
          <c:orientation val="minMax"/>
          <c:max val="100"/>
        </c:scaling>
        <c:delete val="1"/>
        <c:axPos val="l"/>
        <c:numFmt formatCode="General" sourceLinked="1"/>
        <c:majorTickMark val="none"/>
        <c:minorTickMark val="none"/>
        <c:tickLblPos val="nextTo"/>
        <c:crossAx val="4415237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6A2-4F9B-95E0-0E1D4ADF6E9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6A2-4F9B-95E0-0E1D4ADF6E9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6A2-4F9B-95E0-0E1D4ADF6E9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D6A2-4F9B-95E0-0E1D4ADF6E99}"/>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D6A2-4F9B-95E0-0E1D4ADF6E99}"/>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A-D6A2-4F9B-95E0-0E1D4ADF6E99}"/>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D6A2-4F9B-95E0-0E1D4ADF6E99}"/>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C-D6A2-4F9B-95E0-0E1D4ADF6E99}"/>
              </c:ext>
            </c:extLst>
          </c:dPt>
          <c:dLbls>
            <c:dLbl>
              <c:idx val="0"/>
              <c:layout>
                <c:manualLayout>
                  <c:x val="1.5625000000000001E-3"/>
                  <c:y val="-4.6874997116449916E-3"/>
                </c:manualLayout>
              </c:layout>
              <c:tx>
                <c:rich>
                  <a:bodyPr/>
                  <a:lstStyle/>
                  <a:p>
                    <a:fld id="{B065D6CF-4009-47DB-B1F1-0BB511CE4704}" type="CATEGORYNAME">
                      <a:rPr lang="ja-JP" altLang="en-US">
                        <a:latin typeface="ＭＳ Ｐゴシック" panose="020B0600070205080204" pitchFamily="50" charset="-128"/>
                      </a:rPr>
                      <a:pPr/>
                      <a:t>[分類名]</a:t>
                    </a:fld>
                    <a:r>
                      <a:rPr lang="ja-JP" altLang="en-US" baseline="0" dirty="0">
                        <a:latin typeface="ＭＳ Ｐゴシック" panose="020B0600070205080204" pitchFamily="50" charset="-128"/>
                      </a:rPr>
                      <a:t>
</a:t>
                    </a:r>
                    <a:fld id="{140EAF38-B9D4-4D62-95EB-E80764FE4EEE}" type="PERCENTAGE">
                      <a:rPr lang="en-US" altLang="ja-JP" baseline="0">
                        <a:latin typeface="ＭＳ Ｐゴシック" panose="020B0600070205080204" pitchFamily="50" charset="-128"/>
                      </a:rPr>
                      <a:pPr/>
                      <a:t>[パーセンテージ]</a:t>
                    </a:fld>
                    <a:endParaRPr lang="ja-JP" altLang="en-US" baseline="0" dirty="0">
                      <a:latin typeface="ＭＳ Ｐゴシック" panose="020B0600070205080204" pitchFamily="50" charset="-128"/>
                    </a:endParaRPr>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D6A2-4F9B-95E0-0E1D4ADF6E99}"/>
                </c:ext>
              </c:extLst>
            </c:dLbl>
            <c:dLbl>
              <c:idx val="1"/>
              <c:layout>
                <c:manualLayout>
                  <c:x val="0.121875"/>
                  <c:y val="-0.20390623745655528"/>
                </c:manualLayout>
              </c:layout>
              <c:tx>
                <c:rich>
                  <a:bodyPr rot="0" spcFirstLastPara="1" vertOverflow="overflow" horzOverflow="overflow" vert="horz" wrap="square" lIns="0" tIns="0" rIns="0" bIns="0" anchor="t" anchorCtr="0">
                    <a:normAutofit/>
                  </a:bodyPr>
                  <a:lstStyle/>
                  <a:p>
                    <a:pPr>
                      <a:defRPr sz="1800" b="1" i="0" u="none" strike="noStrike" kern="1200" baseline="0">
                        <a:solidFill>
                          <a:schemeClr val="tx2">
                            <a:lumMod val="75000"/>
                            <a:lumOff val="25000"/>
                          </a:schemeClr>
                        </a:solidFill>
                        <a:latin typeface="+mn-lt"/>
                        <a:ea typeface="+mn-ea"/>
                        <a:cs typeface="+mn-cs"/>
                      </a:defRPr>
                    </a:pPr>
                    <a:fld id="{C420F20F-AC0C-443A-A382-C9FE40428293}" type="CATEGORYNAME">
                      <a:rPr lang="ja-JP" altLang="en-US">
                        <a:solidFill>
                          <a:schemeClr val="tx2">
                            <a:lumMod val="75000"/>
                            <a:lumOff val="25000"/>
                          </a:schemeClr>
                        </a:solidFill>
                        <a:latin typeface="ＭＳ Ｐゴシック" panose="020B0600070205080204" pitchFamily="50" charset="-128"/>
                      </a:rPr>
                      <a:pPr>
                        <a:defRPr sz="1800" b="1">
                          <a:solidFill>
                            <a:schemeClr val="tx2">
                              <a:lumMod val="75000"/>
                              <a:lumOff val="25000"/>
                            </a:schemeClr>
                          </a:solidFill>
                        </a:defRPr>
                      </a:pPr>
                      <a:t>[分類名]</a:t>
                    </a:fld>
                    <a:r>
                      <a:rPr lang="ja-JP" altLang="en-US" baseline="0" dirty="0">
                        <a:solidFill>
                          <a:schemeClr val="tx2">
                            <a:lumMod val="75000"/>
                            <a:lumOff val="25000"/>
                          </a:schemeClr>
                        </a:solidFill>
                        <a:latin typeface="ＭＳ Ｐゴシック" panose="020B0600070205080204" pitchFamily="50" charset="-128"/>
                      </a:rPr>
                      <a:t>
</a:t>
                    </a:r>
                    <a:fld id="{453DF446-DC5F-4EF2-8AF1-C8F238A36261}" type="PERCENTAGE">
                      <a:rPr lang="en-US" altLang="ja-JP" baseline="0">
                        <a:solidFill>
                          <a:schemeClr val="tx2">
                            <a:lumMod val="75000"/>
                            <a:lumOff val="25000"/>
                          </a:schemeClr>
                        </a:solidFill>
                        <a:latin typeface="ＭＳ Ｐゴシック" panose="020B0600070205080204" pitchFamily="50" charset="-128"/>
                      </a:rPr>
                      <a:pPr>
                        <a:defRPr sz="1800" b="1">
                          <a:solidFill>
                            <a:schemeClr val="tx2">
                              <a:lumMod val="75000"/>
                              <a:lumOff val="25000"/>
                            </a:schemeClr>
                          </a:solidFill>
                        </a:defRPr>
                      </a:pPr>
                      <a:t>[パーセンテージ]</a:t>
                    </a:fld>
                    <a:endParaRPr lang="ja-JP" altLang="en-US" baseline="0" dirty="0">
                      <a:solidFill>
                        <a:schemeClr val="tx2">
                          <a:lumMod val="75000"/>
                          <a:lumOff val="25000"/>
                        </a:schemeClr>
                      </a:solidFill>
                      <a:latin typeface="ＭＳ Ｐゴシック" panose="020B0600070205080204" pitchFamily="50" charset="-128"/>
                    </a:endParaRPr>
                  </a:p>
                </c:rich>
              </c:tx>
              <c:spPr>
                <a:noFill/>
                <a:ln>
                  <a:noFill/>
                </a:ln>
                <a:effectLst/>
              </c:spPr>
              <c:txPr>
                <a:bodyPr rot="0" spcFirstLastPara="1" vertOverflow="overflow" horzOverflow="overflow" vert="horz" wrap="square" lIns="0" tIns="0" rIns="0" bIns="0" anchor="t" anchorCtr="0">
                  <a:normAutofit/>
                </a:bodyPr>
                <a:lstStyle/>
                <a:p>
                  <a:pPr>
                    <a:defRPr sz="1800" b="1" i="0" u="none" strike="noStrike" kern="1200" baseline="0">
                      <a:solidFill>
                        <a:schemeClr val="tx2">
                          <a:lumMod val="75000"/>
                          <a:lumOff val="25000"/>
                        </a:schemeClr>
                      </a:solidFill>
                      <a:latin typeface="+mn-lt"/>
                      <a:ea typeface="+mn-ea"/>
                      <a:cs typeface="+mn-cs"/>
                    </a:defRPr>
                  </a:pPr>
                  <a:endParaRPr lang="ja-JP"/>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15:dlblFieldTable/>
                  <c15:showDataLabelsRange val="0"/>
                </c:ext>
                <c:ext xmlns:c16="http://schemas.microsoft.com/office/drawing/2014/chart" uri="{C3380CC4-5D6E-409C-BE32-E72D297353CC}">
                  <c16:uniqueId val="{00000003-D6A2-4F9B-95E0-0E1D4ADF6E99}"/>
                </c:ext>
              </c:extLst>
            </c:dLbl>
            <c:dLbl>
              <c:idx val="2"/>
              <c:layout>
                <c:manualLayout>
                  <c:x val="3.4375000000000003E-2"/>
                  <c:y val="7.0312495674674236E-3"/>
                </c:manualLayout>
              </c:layout>
              <c:tx>
                <c:rich>
                  <a:bodyPr/>
                  <a:lstStyle/>
                  <a:p>
                    <a:fld id="{C0DAD812-E051-4CE1-A191-E83C393F33A6}" type="CATEGORYNAME">
                      <a:rPr lang="ja-JP" altLang="en-US">
                        <a:solidFill>
                          <a:schemeClr val="bg1"/>
                        </a:solidFill>
                        <a:latin typeface="ＭＳ Ｐゴシック" panose="020B0600070205080204" pitchFamily="50" charset="-128"/>
                      </a:rPr>
                      <a:pPr/>
                      <a:t>[分類名]</a:t>
                    </a:fld>
                    <a:r>
                      <a:rPr lang="ja-JP" altLang="en-US" baseline="0" dirty="0">
                        <a:solidFill>
                          <a:schemeClr val="bg1"/>
                        </a:solidFill>
                        <a:latin typeface="ＭＳ Ｐゴシック" panose="020B0600070205080204" pitchFamily="50" charset="-128"/>
                      </a:rPr>
                      <a:t>
</a:t>
                    </a:r>
                    <a:fld id="{FF8D36A4-3187-4602-A335-DD1A48157D2B}" type="PERCENTAGE">
                      <a:rPr lang="en-US" altLang="ja-JP" baseline="0">
                        <a:solidFill>
                          <a:schemeClr val="bg1"/>
                        </a:solidFill>
                        <a:latin typeface="ＭＳ Ｐゴシック" panose="020B0600070205080204" pitchFamily="50" charset="-128"/>
                      </a:rPr>
                      <a:pPr/>
                      <a:t>[パーセンテージ]</a:t>
                    </a:fld>
                    <a:endParaRPr lang="ja-JP" altLang="en-US" baseline="0" dirty="0">
                      <a:solidFill>
                        <a:schemeClr val="bg1"/>
                      </a:solidFill>
                      <a:latin typeface="ＭＳ Ｐゴシック" panose="020B0600070205080204" pitchFamily="50" charset="-128"/>
                    </a:endParaRPr>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D6A2-4F9B-95E0-0E1D4ADF6E99}"/>
                </c:ext>
              </c:extLst>
            </c:dLbl>
            <c:dLbl>
              <c:idx val="3"/>
              <c:layout>
                <c:manualLayout>
                  <c:x val="-6.2500000000000576E-3"/>
                  <c:y val="6.7968745818851761E-2"/>
                </c:manualLayout>
              </c:layout>
              <c:tx>
                <c:rich>
                  <a:bodyPr/>
                  <a:lstStyle/>
                  <a:p>
                    <a:fld id="{46274833-F441-4357-A14A-3AA5367B21BE}" type="CATEGORYNAME">
                      <a:rPr lang="ja-JP" altLang="en-US">
                        <a:latin typeface="ＭＳ Ｐゴシック" panose="020B0600070205080204" pitchFamily="50" charset="-128"/>
                      </a:rPr>
                      <a:pPr/>
                      <a:t>[分類名]</a:t>
                    </a:fld>
                    <a:r>
                      <a:rPr lang="ja-JP" altLang="en-US" baseline="0" dirty="0">
                        <a:latin typeface="ＭＳ Ｐゴシック" panose="020B0600070205080204" pitchFamily="50" charset="-128"/>
                      </a:rPr>
                      <a:t>
</a:t>
                    </a:r>
                    <a:fld id="{19048D77-9979-45EB-8139-D180F4C84211}" type="PERCENTAGE">
                      <a:rPr lang="en-US" altLang="ja-JP" baseline="0">
                        <a:latin typeface="ＭＳ Ｐゴシック" panose="020B0600070205080204" pitchFamily="50" charset="-128"/>
                      </a:rPr>
                      <a:pPr/>
                      <a:t>[パーセンテージ]</a:t>
                    </a:fld>
                    <a:endParaRPr lang="ja-JP" altLang="en-US" baseline="0" dirty="0">
                      <a:latin typeface="ＭＳ Ｐゴシック" panose="020B0600070205080204" pitchFamily="50" charset="-128"/>
                    </a:endParaRPr>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D6A2-4F9B-95E0-0E1D4ADF6E99}"/>
                </c:ext>
              </c:extLst>
            </c:dLbl>
            <c:dLbl>
              <c:idx val="4"/>
              <c:layout>
                <c:manualLayout>
                  <c:x val="-4.3750000000000032E-2"/>
                  <c:y val="-3.2812497981514643E-2"/>
                </c:manualLayout>
              </c:layout>
              <c:tx>
                <c:rich>
                  <a:bodyPr/>
                  <a:lstStyle/>
                  <a:p>
                    <a:fld id="{B6DB2B2C-C609-46D5-B97F-50D21DB2875D}" type="CATEGORYNAME">
                      <a:rPr lang="ja-JP" altLang="en-US">
                        <a:latin typeface="ＭＳ Ｐゴシック" panose="020B0600070205080204" pitchFamily="50" charset="-128"/>
                      </a:rPr>
                      <a:pPr/>
                      <a:t>[分類名]</a:t>
                    </a:fld>
                    <a:r>
                      <a:rPr lang="ja-JP" altLang="en-US" baseline="0" dirty="0">
                        <a:latin typeface="ＭＳ Ｐゴシック" panose="020B0600070205080204" pitchFamily="50" charset="-128"/>
                      </a:rPr>
                      <a:t>
</a:t>
                    </a:r>
                    <a:fld id="{DEC12109-0897-48F1-84EC-10342501D68E}" type="PERCENTAGE">
                      <a:rPr lang="en-US" altLang="ja-JP" baseline="0">
                        <a:latin typeface="ＭＳ Ｐゴシック" panose="020B0600070205080204" pitchFamily="50" charset="-128"/>
                      </a:rPr>
                      <a:pPr/>
                      <a:t>[パーセンテージ]</a:t>
                    </a:fld>
                    <a:endParaRPr lang="ja-JP" altLang="en-US" baseline="0" dirty="0">
                      <a:latin typeface="ＭＳ Ｐゴシック" panose="020B0600070205080204" pitchFamily="50" charset="-128"/>
                    </a:endParaRPr>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D6A2-4F9B-95E0-0E1D4ADF6E99}"/>
                </c:ext>
              </c:extLst>
            </c:dLbl>
            <c:dLbl>
              <c:idx val="5"/>
              <c:layout>
                <c:manualLayout>
                  <c:x val="-0.20468749999999999"/>
                  <c:y val="-5.6249996539739409E-2"/>
                </c:manualLayout>
              </c:layout>
              <c:tx>
                <c:rich>
                  <a:bodyPr rot="0" spcFirstLastPara="1" vertOverflow="overflow" horzOverflow="overflow" vert="horz" wrap="square" lIns="0" tIns="0" rIns="0" bIns="0" anchor="t" anchorCtr="0">
                    <a:normAutofit/>
                  </a:bodyPr>
                  <a:lstStyle/>
                  <a:p>
                    <a:pPr>
                      <a:defRPr sz="1800" b="1" i="0" u="none" strike="noStrike" kern="1200" baseline="0">
                        <a:solidFill>
                          <a:schemeClr val="tx2">
                            <a:lumMod val="75000"/>
                            <a:lumOff val="25000"/>
                          </a:schemeClr>
                        </a:solidFill>
                        <a:latin typeface="+mn-lt"/>
                        <a:ea typeface="+mn-ea"/>
                        <a:cs typeface="+mn-cs"/>
                      </a:defRPr>
                    </a:pPr>
                    <a:fld id="{A5846701-BF88-4455-AA63-6449B5AD7C6E}" type="CATEGORYNAME">
                      <a:rPr lang="ja-JP" altLang="en-US">
                        <a:solidFill>
                          <a:schemeClr val="tx2">
                            <a:lumMod val="75000"/>
                            <a:lumOff val="25000"/>
                          </a:schemeClr>
                        </a:solidFill>
                        <a:latin typeface="ＭＳ Ｐゴシック" panose="020B0600070205080204" pitchFamily="50" charset="-128"/>
                      </a:rPr>
                      <a:pPr>
                        <a:defRPr sz="1800" b="1">
                          <a:solidFill>
                            <a:schemeClr val="tx2">
                              <a:lumMod val="75000"/>
                              <a:lumOff val="25000"/>
                            </a:schemeClr>
                          </a:solidFill>
                        </a:defRPr>
                      </a:pPr>
                      <a:t>[分類名]</a:t>
                    </a:fld>
                    <a:r>
                      <a:rPr lang="ja-JP" altLang="en-US" baseline="0" dirty="0">
                        <a:solidFill>
                          <a:schemeClr val="tx2">
                            <a:lumMod val="75000"/>
                            <a:lumOff val="25000"/>
                          </a:schemeClr>
                        </a:solidFill>
                        <a:latin typeface="ＭＳ Ｐゴシック" panose="020B0600070205080204" pitchFamily="50" charset="-128"/>
                      </a:rPr>
                      <a:t>
</a:t>
                    </a:r>
                    <a:fld id="{34456D44-90EE-46F7-ABB4-702E0370E4C3}" type="PERCENTAGE">
                      <a:rPr lang="en-US" altLang="ja-JP" baseline="0">
                        <a:solidFill>
                          <a:schemeClr val="tx2">
                            <a:lumMod val="75000"/>
                            <a:lumOff val="25000"/>
                          </a:schemeClr>
                        </a:solidFill>
                        <a:latin typeface="ＭＳ Ｐゴシック" panose="020B0600070205080204" pitchFamily="50" charset="-128"/>
                      </a:rPr>
                      <a:pPr>
                        <a:defRPr sz="1800" b="1">
                          <a:solidFill>
                            <a:schemeClr val="tx2">
                              <a:lumMod val="75000"/>
                              <a:lumOff val="25000"/>
                            </a:schemeClr>
                          </a:solidFill>
                        </a:defRPr>
                      </a:pPr>
                      <a:t>[パーセンテージ]</a:t>
                    </a:fld>
                    <a:endParaRPr lang="ja-JP" altLang="en-US" baseline="0" dirty="0">
                      <a:solidFill>
                        <a:schemeClr val="tx2">
                          <a:lumMod val="75000"/>
                          <a:lumOff val="25000"/>
                        </a:schemeClr>
                      </a:solidFill>
                      <a:latin typeface="ＭＳ Ｐゴシック" panose="020B0600070205080204" pitchFamily="50" charset="-128"/>
                    </a:endParaRPr>
                  </a:p>
                </c:rich>
              </c:tx>
              <c:spPr>
                <a:noFill/>
                <a:ln>
                  <a:noFill/>
                </a:ln>
                <a:effectLst/>
              </c:spPr>
              <c:txPr>
                <a:bodyPr rot="0" spcFirstLastPara="1" vertOverflow="overflow" horzOverflow="overflow" vert="horz" wrap="square" lIns="0" tIns="0" rIns="0" bIns="0" anchor="t" anchorCtr="0">
                  <a:normAutofit/>
                </a:bodyPr>
                <a:lstStyle/>
                <a:p>
                  <a:pPr>
                    <a:defRPr sz="1800" b="1" i="0" u="none" strike="noStrike" kern="1200" baseline="0">
                      <a:solidFill>
                        <a:schemeClr val="tx2">
                          <a:lumMod val="75000"/>
                          <a:lumOff val="25000"/>
                        </a:schemeClr>
                      </a:solidFill>
                      <a:latin typeface="+mn-lt"/>
                      <a:ea typeface="+mn-ea"/>
                      <a:cs typeface="+mn-cs"/>
                    </a:defRPr>
                  </a:pPr>
                  <a:endParaRPr lang="ja-JP"/>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15:dlblFieldTable/>
                  <c15:showDataLabelsRange val="0"/>
                </c:ext>
                <c:ext xmlns:c16="http://schemas.microsoft.com/office/drawing/2014/chart" uri="{C3380CC4-5D6E-409C-BE32-E72D297353CC}">
                  <c16:uniqueId val="{0000000A-D6A2-4F9B-95E0-0E1D4ADF6E99}"/>
                </c:ext>
              </c:extLst>
            </c:dLbl>
            <c:dLbl>
              <c:idx val="6"/>
              <c:layout>
                <c:manualLayout>
                  <c:x val="-0.13125000000000001"/>
                  <c:y val="-0.22067549085411597"/>
                </c:manualLayout>
              </c:layout>
              <c:tx>
                <c:rich>
                  <a:bodyPr rot="0" spcFirstLastPara="1" vertOverflow="overflow" horzOverflow="overflow" vert="horz" wrap="square" lIns="0" tIns="0" rIns="0" bIns="0" anchor="t" anchorCtr="0">
                    <a:normAutofit/>
                  </a:bodyPr>
                  <a:lstStyle/>
                  <a:p>
                    <a:pPr>
                      <a:defRPr sz="1800" b="1" i="0" u="none" strike="noStrike" kern="1200" baseline="0">
                        <a:solidFill>
                          <a:schemeClr val="tx2">
                            <a:lumMod val="75000"/>
                            <a:lumOff val="25000"/>
                          </a:schemeClr>
                        </a:solidFill>
                        <a:latin typeface="+mn-lt"/>
                        <a:ea typeface="+mn-ea"/>
                        <a:cs typeface="+mn-cs"/>
                      </a:defRPr>
                    </a:pPr>
                    <a:fld id="{3D9B70DD-8775-46B2-8435-C594BEFE44B1}" type="CATEGORYNAME">
                      <a:rPr lang="ja-JP" altLang="en-US">
                        <a:latin typeface="ＭＳ Ｐゴシック" panose="020B0600070205080204" pitchFamily="50" charset="-128"/>
                      </a:rPr>
                      <a:pPr>
                        <a:defRPr sz="1800" b="1">
                          <a:solidFill>
                            <a:schemeClr val="tx2">
                              <a:lumMod val="75000"/>
                              <a:lumOff val="25000"/>
                            </a:schemeClr>
                          </a:solidFill>
                        </a:defRPr>
                      </a:pPr>
                      <a:t>[分類名]</a:t>
                    </a:fld>
                    <a:r>
                      <a:rPr lang="ja-JP" altLang="en-US" baseline="0" dirty="0">
                        <a:latin typeface="ＭＳ Ｐゴシック" panose="020B0600070205080204" pitchFamily="50" charset="-128"/>
                      </a:rPr>
                      <a:t>
</a:t>
                    </a:r>
                    <a:fld id="{9D4C9A17-101C-40AD-8046-F8D64674C40E}" type="PERCENTAGE">
                      <a:rPr lang="en-US" altLang="ja-JP" baseline="0">
                        <a:latin typeface="ＭＳ Ｐゴシック" panose="020B0600070205080204" pitchFamily="50" charset="-128"/>
                      </a:rPr>
                      <a:pPr>
                        <a:defRPr sz="1800" b="1">
                          <a:solidFill>
                            <a:schemeClr val="tx2">
                              <a:lumMod val="75000"/>
                              <a:lumOff val="25000"/>
                            </a:schemeClr>
                          </a:solidFill>
                        </a:defRPr>
                      </a:pPr>
                      <a:t>[パーセンテージ]</a:t>
                    </a:fld>
                    <a:endParaRPr lang="ja-JP" altLang="en-US" baseline="0" dirty="0">
                      <a:latin typeface="ＭＳ Ｐゴシック" panose="020B0600070205080204" pitchFamily="50" charset="-128"/>
                    </a:endParaRPr>
                  </a:p>
                </c:rich>
              </c:tx>
              <c:spPr>
                <a:noFill/>
                <a:ln>
                  <a:noFill/>
                </a:ln>
                <a:effectLst/>
              </c:spPr>
              <c:txPr>
                <a:bodyPr rot="0" spcFirstLastPara="1" vertOverflow="overflow" horzOverflow="overflow" vert="horz" wrap="square" lIns="0" tIns="0" rIns="0" bIns="0" anchor="t" anchorCtr="0">
                  <a:normAutofit/>
                </a:bodyPr>
                <a:lstStyle/>
                <a:p>
                  <a:pPr>
                    <a:defRPr sz="1800" b="1" i="0" u="none" strike="noStrike" kern="1200" baseline="0">
                      <a:solidFill>
                        <a:schemeClr val="tx2">
                          <a:lumMod val="75000"/>
                          <a:lumOff val="25000"/>
                        </a:schemeClr>
                      </a:solidFill>
                      <a:latin typeface="+mn-lt"/>
                      <a:ea typeface="+mn-ea"/>
                      <a:cs typeface="+mn-cs"/>
                    </a:defRPr>
                  </a:pPr>
                  <a:endParaRPr lang="ja-JP"/>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15:dlblFieldTable/>
                  <c15:showDataLabelsRange val="0"/>
                </c:ext>
                <c:ext xmlns:c16="http://schemas.microsoft.com/office/drawing/2014/chart" uri="{C3380CC4-5D6E-409C-BE32-E72D297353CC}">
                  <c16:uniqueId val="{0000000D-D6A2-4F9B-95E0-0E1D4ADF6E99}"/>
                </c:ext>
              </c:extLst>
            </c:dLbl>
            <c:dLbl>
              <c:idx val="7"/>
              <c:layout>
                <c:manualLayout>
                  <c:x val="-1.40625E-2"/>
                  <c:y val="-5.6249996539739389E-2"/>
                </c:manualLayout>
              </c:layout>
              <c:tx>
                <c:rich>
                  <a:bodyPr rot="0" spcFirstLastPara="1" vertOverflow="overflow" horzOverflow="overflow" vert="horz" wrap="square" lIns="0" tIns="0" rIns="0" bIns="0" anchor="t" anchorCtr="0">
                    <a:normAutofit/>
                  </a:bodyPr>
                  <a:lstStyle/>
                  <a:p>
                    <a:pPr>
                      <a:defRPr sz="1800" b="1" i="0" u="none" strike="noStrike" kern="1200" baseline="0">
                        <a:solidFill>
                          <a:schemeClr val="bg1"/>
                        </a:solidFill>
                        <a:latin typeface="ＭＳ Ｐゴシック" panose="020B0600070205080204" pitchFamily="50" charset="-128"/>
                        <a:ea typeface="+mn-ea"/>
                        <a:cs typeface="+mn-cs"/>
                      </a:defRPr>
                    </a:pPr>
                    <a:fld id="{38CD604E-0B3E-4538-A161-48637CD0E4A0}" type="CATEGORYNAME">
                      <a:rPr lang="ja-JP" altLang="en-US">
                        <a:solidFill>
                          <a:schemeClr val="bg1"/>
                        </a:solidFill>
                        <a:latin typeface="ＭＳ Ｐゴシック" panose="020B0600070205080204" pitchFamily="50" charset="-128"/>
                      </a:rPr>
                      <a:pPr>
                        <a:defRPr sz="1800" b="1">
                          <a:solidFill>
                            <a:schemeClr val="bg1"/>
                          </a:solidFill>
                          <a:latin typeface="ＭＳ Ｐゴシック" panose="020B0600070205080204" pitchFamily="50" charset="-128"/>
                        </a:defRPr>
                      </a:pPr>
                      <a:t>[分類名]</a:t>
                    </a:fld>
                    <a:r>
                      <a:rPr lang="ja-JP" altLang="en-US" baseline="0" dirty="0">
                        <a:solidFill>
                          <a:schemeClr val="bg1"/>
                        </a:solidFill>
                        <a:latin typeface="ＭＳ Ｐゴシック" panose="020B0600070205080204" pitchFamily="50" charset="-128"/>
                      </a:rPr>
                      <a:t>
</a:t>
                    </a:r>
                    <a:fld id="{2C5C971D-4222-4CFF-8738-0AC468DFC7EE}" type="PERCENTAGE">
                      <a:rPr lang="en-US" altLang="ja-JP" baseline="0">
                        <a:solidFill>
                          <a:schemeClr val="bg1"/>
                        </a:solidFill>
                        <a:latin typeface="ＭＳ Ｐゴシック" panose="020B0600070205080204" pitchFamily="50" charset="-128"/>
                      </a:rPr>
                      <a:pPr>
                        <a:defRPr sz="1800" b="1">
                          <a:solidFill>
                            <a:schemeClr val="bg1"/>
                          </a:solidFill>
                          <a:latin typeface="ＭＳ Ｐゴシック" panose="020B0600070205080204" pitchFamily="50" charset="-128"/>
                        </a:defRPr>
                      </a:pPr>
                      <a:t>[パーセンテージ]</a:t>
                    </a:fld>
                    <a:endParaRPr lang="ja-JP" altLang="en-US" baseline="0" dirty="0">
                      <a:solidFill>
                        <a:schemeClr val="bg1"/>
                      </a:solidFill>
                      <a:latin typeface="ＭＳ Ｐゴシック" panose="020B0600070205080204" pitchFamily="50" charset="-128"/>
                    </a:endParaRPr>
                  </a:p>
                </c:rich>
              </c:tx>
              <c:spPr>
                <a:noFill/>
                <a:ln>
                  <a:noFill/>
                </a:ln>
                <a:effectLst/>
              </c:spPr>
              <c:txPr>
                <a:bodyPr rot="0" spcFirstLastPara="1" vertOverflow="overflow" horzOverflow="overflow" vert="horz" wrap="square" lIns="0" tIns="0" rIns="0" bIns="0" anchor="t" anchorCtr="0">
                  <a:normAutofit/>
                </a:bodyPr>
                <a:lstStyle/>
                <a:p>
                  <a:pPr>
                    <a:defRPr sz="1800" b="1" i="0" u="none" strike="noStrike" kern="1200" baseline="0">
                      <a:solidFill>
                        <a:schemeClr val="bg1"/>
                      </a:solidFill>
                      <a:latin typeface="ＭＳ Ｐゴシック" panose="020B0600070205080204" pitchFamily="50" charset="-128"/>
                      <a:ea typeface="+mn-ea"/>
                      <a:cs typeface="+mn-cs"/>
                    </a:defRPr>
                  </a:pPr>
                  <a:endParaRPr lang="ja-JP"/>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15:dlblFieldTable/>
                  <c15:showDataLabelsRange val="0"/>
                </c:ext>
                <c:ext xmlns:c16="http://schemas.microsoft.com/office/drawing/2014/chart" uri="{C3380CC4-5D6E-409C-BE32-E72D297353CC}">
                  <c16:uniqueId val="{0000000C-D6A2-4F9B-95E0-0E1D4ADF6E99}"/>
                </c:ext>
              </c:extLst>
            </c:dLbl>
            <c:spPr>
              <a:noFill/>
              <a:ln>
                <a:noFill/>
              </a:ln>
              <a:effectLst/>
            </c:spPr>
            <c:txPr>
              <a:bodyPr rot="0" spcFirstLastPara="1" vertOverflow="overflow" horzOverflow="overflow" vert="horz" wrap="square" lIns="0" tIns="0" rIns="0" bIns="0" anchor="t" anchorCtr="0">
                <a:normAutofit/>
              </a:bodyPr>
              <a:lstStyle/>
              <a:p>
                <a:pPr>
                  <a:defRPr sz="1800" b="1" i="0" u="none" strike="noStrike" kern="1200" baseline="0">
                    <a:solidFill>
                      <a:schemeClr val="bg1"/>
                    </a:solidFill>
                    <a:latin typeface="+mn-lt"/>
                    <a:ea typeface="+mn-ea"/>
                    <a:cs typeface="+mn-cs"/>
                  </a:defRPr>
                </a:pPr>
                <a:endParaRPr lang="ja-JP"/>
              </a:p>
            </c:txPr>
            <c:showLegendKey val="0"/>
            <c:showVal val="0"/>
            <c:showCatName val="1"/>
            <c:showSerName val="0"/>
            <c:showPercent val="1"/>
            <c:showBubbleSize val="0"/>
            <c:showLeaderLines val="1"/>
            <c:leaderLines>
              <c:spPr>
                <a:ln w="22225" cap="flat" cmpd="sng" algn="ctr">
                  <a:solidFill>
                    <a:schemeClr val="tx2">
                      <a:lumMod val="75000"/>
                      <a:lumOff val="25000"/>
                    </a:schemeClr>
                  </a:solidFill>
                  <a:round/>
                </a:ln>
                <a:effectLst/>
              </c:spPr>
            </c:leaderLines>
            <c:extLst>
              <c:ext xmlns:c15="http://schemas.microsoft.com/office/drawing/2012/chart" uri="{CE6537A1-D6FC-4f65-9D91-7224C49458BB}">
                <c15:spPr xmlns:c15="http://schemas.microsoft.com/office/drawing/2012/chart">
                  <a:prstGeom prst="rect">
                    <a:avLst/>
                  </a:prstGeom>
                  <a:noFill/>
                  <a:ln>
                    <a:noFill/>
                  </a:ln>
                </c15:spPr>
              </c:ext>
            </c:extLst>
          </c:dLbls>
          <c:cat>
            <c:strRef>
              <c:f>Sheet1!$A$2:$A$9</c:f>
              <c:strCache>
                <c:ptCount val="8"/>
                <c:pt idx="0">
                  <c:v>北海道</c:v>
                </c:pt>
                <c:pt idx="1">
                  <c:v>東北</c:v>
                </c:pt>
                <c:pt idx="2">
                  <c:v>関東</c:v>
                </c:pt>
                <c:pt idx="3">
                  <c:v>中部</c:v>
                </c:pt>
                <c:pt idx="4">
                  <c:v>近畿</c:v>
                </c:pt>
                <c:pt idx="5">
                  <c:v>中国</c:v>
                </c:pt>
                <c:pt idx="6">
                  <c:v>四国</c:v>
                </c:pt>
                <c:pt idx="7">
                  <c:v>九州・沖縄</c:v>
                </c:pt>
              </c:strCache>
            </c:strRef>
          </c:cat>
          <c:val>
            <c:numRef>
              <c:f>Sheet1!$B$2:$B$9</c:f>
              <c:numCache>
                <c:formatCode>General</c:formatCode>
                <c:ptCount val="8"/>
                <c:pt idx="0">
                  <c:v>5</c:v>
                </c:pt>
                <c:pt idx="1">
                  <c:v>2</c:v>
                </c:pt>
                <c:pt idx="2">
                  <c:v>17</c:v>
                </c:pt>
                <c:pt idx="3">
                  <c:v>10</c:v>
                </c:pt>
                <c:pt idx="4">
                  <c:v>18</c:v>
                </c:pt>
                <c:pt idx="5">
                  <c:v>1</c:v>
                </c:pt>
                <c:pt idx="6">
                  <c:v>1</c:v>
                </c:pt>
                <c:pt idx="7">
                  <c:v>5</c:v>
                </c:pt>
              </c:numCache>
            </c:numRef>
          </c:val>
          <c:extLst>
            <c:ext xmlns:c16="http://schemas.microsoft.com/office/drawing/2014/chart" uri="{C3380CC4-5D6E-409C-BE32-E72D297353CC}">
              <c16:uniqueId val="{00000008-D6A2-4F9B-95E0-0E1D4ADF6E99}"/>
            </c:ext>
          </c:extLst>
        </c:ser>
        <c:dLbls>
          <c:showLegendKey val="0"/>
          <c:showVal val="0"/>
          <c:showCatName val="0"/>
          <c:showSerName val="0"/>
          <c:showPercent val="1"/>
          <c:showBubbleSize val="0"/>
          <c:showLeaderLines val="1"/>
        </c:dLbls>
        <c:firstSliceAng val="0"/>
        <c:holeSize val="20"/>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6A2-4F9B-95E0-0E1D4ADF6E99}"/>
              </c:ext>
            </c:extLst>
          </c:dPt>
          <c:dPt>
            <c:idx val="1"/>
            <c:bubble3D val="0"/>
            <c:spPr>
              <a:solidFill>
                <a:schemeClr val="accent3"/>
              </a:solidFill>
              <a:ln w="19050">
                <a:solidFill>
                  <a:schemeClr val="lt1"/>
                </a:solidFill>
              </a:ln>
              <a:effectLst/>
            </c:spPr>
            <c:extLst>
              <c:ext xmlns:c16="http://schemas.microsoft.com/office/drawing/2014/chart" uri="{C3380CC4-5D6E-409C-BE32-E72D297353CC}">
                <c16:uniqueId val="{00000003-D6A2-4F9B-95E0-0E1D4ADF6E99}"/>
              </c:ext>
            </c:extLst>
          </c:dPt>
          <c:dPt>
            <c:idx val="2"/>
            <c:bubble3D val="0"/>
            <c:spPr>
              <a:solidFill>
                <a:schemeClr val="accent5"/>
              </a:solidFill>
              <a:ln w="19050">
                <a:solidFill>
                  <a:schemeClr val="lt1"/>
                </a:solidFill>
              </a:ln>
              <a:effectLst/>
            </c:spPr>
            <c:extLst>
              <c:ext xmlns:c16="http://schemas.microsoft.com/office/drawing/2014/chart" uri="{C3380CC4-5D6E-409C-BE32-E72D297353CC}">
                <c16:uniqueId val="{00000005-D6A2-4F9B-95E0-0E1D4ADF6E99}"/>
              </c:ext>
            </c:extLst>
          </c:dPt>
          <c:dPt>
            <c:idx val="3"/>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7-D6A2-4F9B-95E0-0E1D4ADF6E99}"/>
              </c:ext>
            </c:extLst>
          </c:dPt>
          <c:dPt>
            <c:idx val="4"/>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09-D6A2-4F9B-95E0-0E1D4ADF6E99}"/>
              </c:ext>
            </c:extLst>
          </c:dPt>
          <c:dPt>
            <c:idx val="5"/>
            <c:bubble3D val="0"/>
            <c:spPr>
              <a:solidFill>
                <a:schemeClr val="accent5">
                  <a:lumMod val="60000"/>
                </a:schemeClr>
              </a:solidFill>
              <a:ln w="19050">
                <a:solidFill>
                  <a:schemeClr val="lt1"/>
                </a:solidFill>
              </a:ln>
              <a:effectLst/>
            </c:spPr>
            <c:extLst>
              <c:ext xmlns:c16="http://schemas.microsoft.com/office/drawing/2014/chart" uri="{C3380CC4-5D6E-409C-BE32-E72D297353CC}">
                <c16:uniqueId val="{0000000A-D6A2-4F9B-95E0-0E1D4ADF6E99}"/>
              </c:ext>
            </c:extLst>
          </c:dPt>
          <c:dPt>
            <c:idx val="6"/>
            <c:bubble3D val="0"/>
            <c:spPr>
              <a:solidFill>
                <a:schemeClr val="accent1">
                  <a:lumMod val="80000"/>
                  <a:lumOff val="20000"/>
                </a:schemeClr>
              </a:solidFill>
              <a:ln w="19050">
                <a:solidFill>
                  <a:schemeClr val="lt1"/>
                </a:solidFill>
              </a:ln>
              <a:effectLst/>
            </c:spPr>
            <c:extLst>
              <c:ext xmlns:c16="http://schemas.microsoft.com/office/drawing/2014/chart" uri="{C3380CC4-5D6E-409C-BE32-E72D297353CC}">
                <c16:uniqueId val="{0000000D-D6A2-4F9B-95E0-0E1D4ADF6E99}"/>
              </c:ext>
            </c:extLst>
          </c:dPt>
          <c:dPt>
            <c:idx val="7"/>
            <c:bubble3D val="0"/>
            <c:spPr>
              <a:solidFill>
                <a:schemeClr val="accent3">
                  <a:lumMod val="80000"/>
                  <a:lumOff val="20000"/>
                </a:schemeClr>
              </a:solidFill>
              <a:ln w="19050">
                <a:solidFill>
                  <a:schemeClr val="lt1"/>
                </a:solidFill>
              </a:ln>
              <a:effectLst/>
            </c:spPr>
            <c:extLst>
              <c:ext xmlns:c16="http://schemas.microsoft.com/office/drawing/2014/chart" uri="{C3380CC4-5D6E-409C-BE32-E72D297353CC}">
                <c16:uniqueId val="{0000000C-D6A2-4F9B-95E0-0E1D4ADF6E99}"/>
              </c:ext>
            </c:extLst>
          </c:dPt>
          <c:dLbls>
            <c:dLbl>
              <c:idx val="0"/>
              <c:layout>
                <c:manualLayout>
                  <c:x val="0.16555645645645639"/>
                  <c:y val="-0.17022158119658121"/>
                </c:manualLayout>
              </c:layout>
              <c:tx>
                <c:rich>
                  <a:bodyPr/>
                  <a:lstStyle/>
                  <a:p>
                    <a:fld id="{36F21BF3-1748-4095-AA0E-BEA595442FAD}" type="CATEGORYNAME">
                      <a:rPr lang="ja-JP" altLang="en-US">
                        <a:latin typeface="ＭＳ Ｐゴシック" panose="020B0600070205080204" pitchFamily="50" charset="-128"/>
                      </a:rPr>
                      <a:pPr/>
                      <a:t>[分類名]</a:t>
                    </a:fld>
                    <a:r>
                      <a:rPr lang="ja-JP" altLang="en-US" baseline="0" dirty="0">
                        <a:latin typeface="ＭＳ Ｐゴシック" panose="020B0600070205080204" pitchFamily="50" charset="-128"/>
                      </a:rPr>
                      <a:t>
</a:t>
                    </a:r>
                    <a:fld id="{4403311A-D275-4AE0-84E4-741FBD109BB0}" type="PERCENTAGE">
                      <a:rPr lang="en-US" altLang="ja-JP" baseline="0">
                        <a:latin typeface="ＭＳ Ｐゴシック" panose="020B0600070205080204" pitchFamily="50" charset="-128"/>
                      </a:rPr>
                      <a:pPr/>
                      <a:t>[パーセンテージ]</a:t>
                    </a:fld>
                    <a:endParaRPr lang="ja-JP" altLang="en-US" baseline="0" dirty="0">
                      <a:latin typeface="ＭＳ Ｐゴシック" panose="020B0600070205080204" pitchFamily="50" charset="-128"/>
                    </a:endParaRPr>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D6A2-4F9B-95E0-0E1D4ADF6E99}"/>
                </c:ext>
              </c:extLst>
            </c:dLbl>
            <c:dLbl>
              <c:idx val="1"/>
              <c:layout>
                <c:manualLayout>
                  <c:x val="0.25345165165165151"/>
                  <c:y val="-2.4803632478632452E-2"/>
                </c:manualLayout>
              </c:layout>
              <c:tx>
                <c:rich>
                  <a:bodyPr/>
                  <a:lstStyle/>
                  <a:p>
                    <a:fld id="{D9A8E4D4-34FF-45C8-8E2E-83C3257CB0DF}" type="CATEGORYNAME">
                      <a:rPr lang="ja-JP" altLang="en-US">
                        <a:solidFill>
                          <a:schemeClr val="accent1">
                            <a:lumMod val="50000"/>
                          </a:schemeClr>
                        </a:solidFill>
                        <a:latin typeface="ＭＳ Ｐゴシック" panose="020B0600070205080204" pitchFamily="50" charset="-128"/>
                      </a:rPr>
                      <a:pPr/>
                      <a:t>[分類名]</a:t>
                    </a:fld>
                    <a:r>
                      <a:rPr lang="ja-JP" altLang="en-US" baseline="0" dirty="0">
                        <a:solidFill>
                          <a:schemeClr val="accent1">
                            <a:lumMod val="50000"/>
                          </a:schemeClr>
                        </a:solidFill>
                        <a:latin typeface="ＭＳ Ｐゴシック" panose="020B0600070205080204" pitchFamily="50" charset="-128"/>
                      </a:rPr>
                      <a:t>
</a:t>
                    </a:r>
                    <a:fld id="{105FAEA9-8F5C-49DA-A83B-10BCA1886DFF}" type="PERCENTAGE">
                      <a:rPr lang="en-US" altLang="ja-JP" baseline="0">
                        <a:solidFill>
                          <a:schemeClr val="accent1">
                            <a:lumMod val="50000"/>
                          </a:schemeClr>
                        </a:solidFill>
                        <a:latin typeface="ＭＳ Ｐゴシック" panose="020B0600070205080204" pitchFamily="50" charset="-128"/>
                      </a:rPr>
                      <a:pPr/>
                      <a:t>[パーセンテージ]</a:t>
                    </a:fld>
                    <a:endParaRPr lang="ja-JP" altLang="en-US" baseline="0" dirty="0">
                      <a:solidFill>
                        <a:schemeClr val="accent1">
                          <a:lumMod val="50000"/>
                        </a:schemeClr>
                      </a:solidFill>
                      <a:latin typeface="ＭＳ Ｐゴシック" panose="020B0600070205080204" pitchFamily="50" charset="-128"/>
                    </a:endParaRPr>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D6A2-4F9B-95E0-0E1D4ADF6E99}"/>
                </c:ext>
              </c:extLst>
            </c:dLbl>
            <c:dLbl>
              <c:idx val="2"/>
              <c:layout>
                <c:manualLayout>
                  <c:x val="3.4375000000000003E-2"/>
                  <c:y val="7.0312495674674236E-3"/>
                </c:manualLayout>
              </c:layout>
              <c:tx>
                <c:rich>
                  <a:bodyPr/>
                  <a:lstStyle/>
                  <a:p>
                    <a:fld id="{B8FBA5B4-78BC-4F23-AB33-021D52C98B3C}" type="CATEGORYNAME">
                      <a:rPr lang="ja-JP" altLang="en-US">
                        <a:solidFill>
                          <a:schemeClr val="bg1"/>
                        </a:solidFill>
                        <a:latin typeface="ＭＳ Ｐゴシック" panose="020B0600070205080204" pitchFamily="50" charset="-128"/>
                      </a:rPr>
                      <a:pPr/>
                      <a:t>[分類名]</a:t>
                    </a:fld>
                    <a:r>
                      <a:rPr lang="ja-JP" altLang="en-US" baseline="0" dirty="0">
                        <a:solidFill>
                          <a:schemeClr val="bg1"/>
                        </a:solidFill>
                        <a:latin typeface="ＭＳ Ｐゴシック" panose="020B0600070205080204" pitchFamily="50" charset="-128"/>
                      </a:rPr>
                      <a:t>
</a:t>
                    </a:r>
                    <a:fld id="{879E2B32-EE29-4500-A4FB-8C66B2F9C3C9}" type="PERCENTAGE">
                      <a:rPr lang="en-US" altLang="ja-JP" baseline="0">
                        <a:solidFill>
                          <a:schemeClr val="bg1"/>
                        </a:solidFill>
                        <a:latin typeface="ＭＳ Ｐゴシック" panose="020B0600070205080204" pitchFamily="50" charset="-128"/>
                      </a:rPr>
                      <a:pPr/>
                      <a:t>[パーセンテージ]</a:t>
                    </a:fld>
                    <a:endParaRPr lang="ja-JP" altLang="en-US" baseline="0" dirty="0">
                      <a:solidFill>
                        <a:schemeClr val="bg1"/>
                      </a:solidFill>
                      <a:latin typeface="ＭＳ Ｐゴシック" panose="020B0600070205080204" pitchFamily="50" charset="-128"/>
                    </a:endParaRPr>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D6A2-4F9B-95E0-0E1D4ADF6E99}"/>
                </c:ext>
              </c:extLst>
            </c:dLbl>
            <c:dLbl>
              <c:idx val="3"/>
              <c:layout>
                <c:manualLayout>
                  <c:x val="-6.2500000000000576E-3"/>
                  <c:y val="6.7968745818851761E-2"/>
                </c:manualLayout>
              </c:layout>
              <c:tx>
                <c:rich>
                  <a:bodyPr rot="0" spcFirstLastPara="1" vertOverflow="overflow" horzOverflow="overflow" vert="horz" wrap="square" lIns="0" tIns="0" rIns="0" bIns="0" anchor="t" anchorCtr="0">
                    <a:normAutofit/>
                  </a:bodyPr>
                  <a:lstStyle/>
                  <a:p>
                    <a:pPr>
                      <a:defRPr sz="1800" b="1" i="0" u="none" strike="noStrike" kern="1200" baseline="0">
                        <a:solidFill>
                          <a:schemeClr val="bg1"/>
                        </a:solidFill>
                        <a:latin typeface="+mn-lt"/>
                        <a:ea typeface="+mn-ea"/>
                        <a:cs typeface="+mn-cs"/>
                      </a:defRPr>
                    </a:pPr>
                    <a:fld id="{7076B1BE-DE65-407C-9D28-37FBB029B4B9}" type="CATEGORYNAME">
                      <a:rPr lang="ja-JP" altLang="en-US">
                        <a:solidFill>
                          <a:schemeClr val="bg1"/>
                        </a:solidFill>
                        <a:latin typeface="ＭＳ Ｐゴシック" panose="020B0600070205080204" pitchFamily="50" charset="-128"/>
                      </a:rPr>
                      <a:pPr>
                        <a:defRPr sz="1800" b="1">
                          <a:solidFill>
                            <a:schemeClr val="bg1"/>
                          </a:solidFill>
                        </a:defRPr>
                      </a:pPr>
                      <a:t>[分類名]</a:t>
                    </a:fld>
                    <a:r>
                      <a:rPr lang="ja-JP" altLang="en-US" baseline="0" dirty="0">
                        <a:solidFill>
                          <a:schemeClr val="bg1"/>
                        </a:solidFill>
                        <a:latin typeface="ＭＳ Ｐゴシック" panose="020B0600070205080204" pitchFamily="50" charset="-128"/>
                      </a:rPr>
                      <a:t>
</a:t>
                    </a:r>
                    <a:fld id="{8925EC60-CFFF-47DF-9CF5-1A58E74403A8}" type="PERCENTAGE">
                      <a:rPr lang="en-US" altLang="ja-JP" baseline="0">
                        <a:solidFill>
                          <a:schemeClr val="bg1"/>
                        </a:solidFill>
                        <a:latin typeface="ＭＳ Ｐゴシック" panose="020B0600070205080204" pitchFamily="50" charset="-128"/>
                      </a:rPr>
                      <a:pPr>
                        <a:defRPr sz="1800" b="1">
                          <a:solidFill>
                            <a:schemeClr val="bg1"/>
                          </a:solidFill>
                        </a:defRPr>
                      </a:pPr>
                      <a:t>[パーセンテージ]</a:t>
                    </a:fld>
                    <a:endParaRPr lang="ja-JP" altLang="en-US" baseline="0" dirty="0">
                      <a:solidFill>
                        <a:schemeClr val="bg1"/>
                      </a:solidFill>
                      <a:latin typeface="ＭＳ Ｐゴシック" panose="020B0600070205080204" pitchFamily="50" charset="-128"/>
                    </a:endParaRPr>
                  </a:p>
                </c:rich>
              </c:tx>
              <c:spPr>
                <a:noFill/>
                <a:ln>
                  <a:noFill/>
                </a:ln>
                <a:effectLst/>
              </c:spPr>
              <c:txPr>
                <a:bodyPr rot="0" spcFirstLastPara="1" vertOverflow="overflow" horzOverflow="overflow" vert="horz" wrap="square" lIns="0" tIns="0" rIns="0" bIns="0" anchor="t" anchorCtr="0">
                  <a:normAutofit/>
                </a:bodyPr>
                <a:lstStyle/>
                <a:p>
                  <a:pPr>
                    <a:defRPr sz="1800" b="1" i="0" u="none" strike="noStrike" kern="1200" baseline="0">
                      <a:solidFill>
                        <a:schemeClr val="bg1"/>
                      </a:solidFill>
                      <a:latin typeface="+mn-lt"/>
                      <a:ea typeface="+mn-ea"/>
                      <a:cs typeface="+mn-cs"/>
                    </a:defRPr>
                  </a:pPr>
                  <a:endParaRPr lang="ja-JP"/>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15:dlblFieldTable/>
                  <c15:showDataLabelsRange val="0"/>
                </c:ext>
                <c:ext xmlns:c16="http://schemas.microsoft.com/office/drawing/2014/chart" uri="{C3380CC4-5D6E-409C-BE32-E72D297353CC}">
                  <c16:uniqueId val="{00000007-D6A2-4F9B-95E0-0E1D4ADF6E99}"/>
                </c:ext>
              </c:extLst>
            </c:dLbl>
            <c:dLbl>
              <c:idx val="4"/>
              <c:layout>
                <c:manualLayout>
                  <c:x val="-4.3750000000000032E-2"/>
                  <c:y val="-3.2812497981514643E-2"/>
                </c:manualLayout>
              </c:layout>
              <c:tx>
                <c:rich>
                  <a:bodyPr rot="0" spcFirstLastPara="1" vertOverflow="overflow" horzOverflow="overflow" vert="horz" wrap="square" lIns="0" tIns="0" rIns="0" bIns="0" anchor="t" anchorCtr="0">
                    <a:normAutofit/>
                  </a:bodyPr>
                  <a:lstStyle/>
                  <a:p>
                    <a:pPr>
                      <a:defRPr sz="1800" b="1" i="0" u="none" strike="noStrike" kern="1200" baseline="0">
                        <a:solidFill>
                          <a:schemeClr val="bg1"/>
                        </a:solidFill>
                        <a:latin typeface="+mn-lt"/>
                        <a:ea typeface="+mn-ea"/>
                        <a:cs typeface="+mn-cs"/>
                      </a:defRPr>
                    </a:pPr>
                    <a:fld id="{DB7197A9-EB42-478F-A241-F45D9C94F19A}" type="CATEGORYNAME">
                      <a:rPr lang="ja-JP" altLang="en-US">
                        <a:solidFill>
                          <a:schemeClr val="bg1"/>
                        </a:solidFill>
                        <a:latin typeface="ＭＳ Ｐゴシック" panose="020B0600070205080204" pitchFamily="50" charset="-128"/>
                      </a:rPr>
                      <a:pPr>
                        <a:defRPr sz="1800" b="1">
                          <a:solidFill>
                            <a:schemeClr val="bg1"/>
                          </a:solidFill>
                        </a:defRPr>
                      </a:pPr>
                      <a:t>[分類名]</a:t>
                    </a:fld>
                    <a:r>
                      <a:rPr lang="ja-JP" altLang="en-US" baseline="0" dirty="0">
                        <a:solidFill>
                          <a:schemeClr val="bg1"/>
                        </a:solidFill>
                        <a:latin typeface="ＭＳ Ｐゴシック" panose="020B0600070205080204" pitchFamily="50" charset="-128"/>
                      </a:rPr>
                      <a:t>
</a:t>
                    </a:r>
                    <a:fld id="{F6279D23-3C9D-4189-BE40-ABDCC195B2B4}" type="PERCENTAGE">
                      <a:rPr lang="en-US" altLang="ja-JP" baseline="0">
                        <a:solidFill>
                          <a:schemeClr val="bg1"/>
                        </a:solidFill>
                        <a:latin typeface="ＭＳ Ｐゴシック" panose="020B0600070205080204" pitchFamily="50" charset="-128"/>
                      </a:rPr>
                      <a:pPr>
                        <a:defRPr sz="1800" b="1">
                          <a:solidFill>
                            <a:schemeClr val="bg1"/>
                          </a:solidFill>
                        </a:defRPr>
                      </a:pPr>
                      <a:t>[パーセンテージ]</a:t>
                    </a:fld>
                    <a:endParaRPr lang="ja-JP" altLang="en-US" baseline="0" dirty="0">
                      <a:solidFill>
                        <a:schemeClr val="bg1"/>
                      </a:solidFill>
                      <a:latin typeface="ＭＳ Ｐゴシック" panose="020B0600070205080204" pitchFamily="50" charset="-128"/>
                    </a:endParaRPr>
                  </a:p>
                </c:rich>
              </c:tx>
              <c:spPr>
                <a:noFill/>
                <a:ln>
                  <a:noFill/>
                </a:ln>
                <a:effectLst/>
              </c:spPr>
              <c:txPr>
                <a:bodyPr rot="0" spcFirstLastPara="1" vertOverflow="overflow" horzOverflow="overflow" vert="horz" wrap="square" lIns="0" tIns="0" rIns="0" bIns="0" anchor="t" anchorCtr="0">
                  <a:normAutofit/>
                </a:bodyPr>
                <a:lstStyle/>
                <a:p>
                  <a:pPr>
                    <a:defRPr sz="1800" b="1" i="0" u="none" strike="noStrike" kern="1200" baseline="0">
                      <a:solidFill>
                        <a:schemeClr val="bg1"/>
                      </a:solidFill>
                      <a:latin typeface="+mn-lt"/>
                      <a:ea typeface="+mn-ea"/>
                      <a:cs typeface="+mn-cs"/>
                    </a:defRPr>
                  </a:pPr>
                  <a:endParaRPr lang="ja-JP"/>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15:dlblFieldTable/>
                  <c15:showDataLabelsRange val="0"/>
                </c:ext>
                <c:ext xmlns:c16="http://schemas.microsoft.com/office/drawing/2014/chart" uri="{C3380CC4-5D6E-409C-BE32-E72D297353CC}">
                  <c16:uniqueId val="{00000009-D6A2-4F9B-95E0-0E1D4ADF6E99}"/>
                </c:ext>
              </c:extLst>
            </c:dLbl>
            <c:dLbl>
              <c:idx val="5"/>
              <c:layout>
                <c:manualLayout>
                  <c:x val="-0.20468749999999999"/>
                  <c:y val="-5.6249996539739409E-2"/>
                </c:manualLayout>
              </c:layout>
              <c:tx>
                <c:rich>
                  <a:bodyPr/>
                  <a:lstStyle/>
                  <a:p>
                    <a:fld id="{49391FF2-B483-4F75-8FB7-F55D4DE8BC88}" type="CATEGORYNAME">
                      <a:rPr lang="ja-JP" altLang="en-US">
                        <a:solidFill>
                          <a:schemeClr val="accent1">
                            <a:lumMod val="50000"/>
                          </a:schemeClr>
                        </a:solidFill>
                        <a:latin typeface="ＭＳ Ｐゴシック" panose="020B0600070205080204" pitchFamily="50" charset="-128"/>
                      </a:rPr>
                      <a:pPr/>
                      <a:t>[分類名]</a:t>
                    </a:fld>
                    <a:r>
                      <a:rPr lang="ja-JP" altLang="en-US" baseline="0" dirty="0">
                        <a:solidFill>
                          <a:schemeClr val="accent1">
                            <a:lumMod val="50000"/>
                          </a:schemeClr>
                        </a:solidFill>
                        <a:latin typeface="ＭＳ Ｐゴシック" panose="020B0600070205080204" pitchFamily="50" charset="-128"/>
                      </a:rPr>
                      <a:t>
</a:t>
                    </a:r>
                    <a:fld id="{CC446BBD-87F0-4113-A4AC-94AF1A05504F}" type="PERCENTAGE">
                      <a:rPr lang="en-US" altLang="ja-JP" baseline="0">
                        <a:solidFill>
                          <a:schemeClr val="accent1">
                            <a:lumMod val="50000"/>
                          </a:schemeClr>
                        </a:solidFill>
                        <a:latin typeface="ＭＳ Ｐゴシック" panose="020B0600070205080204" pitchFamily="50" charset="-128"/>
                      </a:rPr>
                      <a:pPr/>
                      <a:t>[パーセンテージ]</a:t>
                    </a:fld>
                    <a:endParaRPr lang="ja-JP" altLang="en-US" baseline="0" dirty="0">
                      <a:solidFill>
                        <a:schemeClr val="accent1">
                          <a:lumMod val="50000"/>
                        </a:schemeClr>
                      </a:solidFill>
                      <a:latin typeface="ＭＳ Ｐゴシック" panose="020B0600070205080204" pitchFamily="50" charset="-128"/>
                    </a:endParaRPr>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D6A2-4F9B-95E0-0E1D4ADF6E99}"/>
                </c:ext>
              </c:extLst>
            </c:dLbl>
            <c:dLbl>
              <c:idx val="6"/>
              <c:layout>
                <c:manualLayout>
                  <c:x val="-0.13125000000000001"/>
                  <c:y val="-0.22067549085411597"/>
                </c:manualLayout>
              </c:layout>
              <c:tx>
                <c:rich>
                  <a:bodyPr/>
                  <a:lstStyle/>
                  <a:p>
                    <a:fld id="{B3A3267A-080E-459E-87FD-BE40B76E97C1}" type="CATEGORYNAME">
                      <a:rPr lang="ja-JP" altLang="en-US">
                        <a:solidFill>
                          <a:schemeClr val="accent1">
                            <a:lumMod val="50000"/>
                          </a:schemeClr>
                        </a:solidFill>
                        <a:latin typeface="ＭＳ Ｐゴシック" panose="020B0600070205080204" pitchFamily="50" charset="-128"/>
                      </a:rPr>
                      <a:pPr/>
                      <a:t>[分類名]</a:t>
                    </a:fld>
                    <a:r>
                      <a:rPr lang="ja-JP" altLang="en-US" baseline="0" dirty="0">
                        <a:solidFill>
                          <a:schemeClr val="accent1">
                            <a:lumMod val="50000"/>
                          </a:schemeClr>
                        </a:solidFill>
                        <a:latin typeface="ＭＳ Ｐゴシック" panose="020B0600070205080204" pitchFamily="50" charset="-128"/>
                      </a:rPr>
                      <a:t>
</a:t>
                    </a:r>
                    <a:fld id="{6237EFDB-644E-4ABC-917B-CC5C28E3B6B4}" type="PERCENTAGE">
                      <a:rPr lang="en-US" altLang="ja-JP" baseline="0">
                        <a:solidFill>
                          <a:schemeClr val="accent1">
                            <a:lumMod val="50000"/>
                          </a:schemeClr>
                        </a:solidFill>
                        <a:latin typeface="ＭＳ Ｐゴシック" panose="020B0600070205080204" pitchFamily="50" charset="-128"/>
                      </a:rPr>
                      <a:pPr/>
                      <a:t>[パーセンテージ]</a:t>
                    </a:fld>
                    <a:endParaRPr lang="ja-JP" altLang="en-US" baseline="0" dirty="0">
                      <a:solidFill>
                        <a:schemeClr val="accent1">
                          <a:lumMod val="50000"/>
                        </a:schemeClr>
                      </a:solidFill>
                      <a:latin typeface="ＭＳ Ｐゴシック" panose="020B0600070205080204" pitchFamily="50" charset="-128"/>
                    </a:endParaRPr>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D6A2-4F9B-95E0-0E1D4ADF6E99}"/>
                </c:ext>
              </c:extLst>
            </c:dLbl>
            <c:dLbl>
              <c:idx val="7"/>
              <c:layout>
                <c:manualLayout>
                  <c:x val="-6.434759759759795E-3"/>
                  <c:y val="-5.4893162393162394E-2"/>
                </c:manualLayout>
              </c:layout>
              <c:tx>
                <c:rich>
                  <a:bodyPr rot="0" spcFirstLastPara="1" vertOverflow="overflow" horzOverflow="overflow" vert="horz" wrap="square" lIns="0" tIns="0" rIns="0" bIns="0" anchor="t" anchorCtr="0">
                    <a:normAutofit/>
                  </a:bodyPr>
                  <a:lstStyle/>
                  <a:p>
                    <a:pPr>
                      <a:defRPr sz="1800" b="1" i="0" u="none" strike="noStrike" kern="1200" baseline="0">
                        <a:solidFill>
                          <a:schemeClr val="accent1">
                            <a:lumMod val="50000"/>
                          </a:schemeClr>
                        </a:solidFill>
                        <a:latin typeface="ＭＳ Ｐゴシック" panose="020B0600070205080204" pitchFamily="50" charset="-128"/>
                        <a:ea typeface="+mn-ea"/>
                        <a:cs typeface="+mn-cs"/>
                      </a:defRPr>
                    </a:pPr>
                    <a:fld id="{6D808024-609E-4943-98DF-164A4F77BCEF}" type="CATEGORYNAME">
                      <a:rPr lang="ja-JP" altLang="en-US">
                        <a:solidFill>
                          <a:schemeClr val="bg1"/>
                        </a:solidFill>
                        <a:latin typeface="ＭＳ Ｐゴシック" panose="020B0600070205080204" pitchFamily="50" charset="-128"/>
                      </a:rPr>
                      <a:pPr>
                        <a:defRPr sz="1800" b="1">
                          <a:solidFill>
                            <a:schemeClr val="accent1">
                              <a:lumMod val="50000"/>
                            </a:schemeClr>
                          </a:solidFill>
                          <a:latin typeface="ＭＳ Ｐゴシック" panose="020B0600070205080204" pitchFamily="50" charset="-128"/>
                        </a:defRPr>
                      </a:pPr>
                      <a:t>[分類名]</a:t>
                    </a:fld>
                    <a:r>
                      <a:rPr lang="ja-JP" altLang="en-US" baseline="0" dirty="0">
                        <a:solidFill>
                          <a:schemeClr val="bg1"/>
                        </a:solidFill>
                        <a:latin typeface="ＭＳ Ｐゴシック" panose="020B0600070205080204" pitchFamily="50" charset="-128"/>
                      </a:rPr>
                      <a:t>
</a:t>
                    </a:r>
                    <a:fld id="{75DDC67E-2C9F-4AA1-970F-EE8C7E1ED037}" type="PERCENTAGE">
                      <a:rPr lang="en-US" altLang="ja-JP" baseline="0">
                        <a:solidFill>
                          <a:schemeClr val="bg1"/>
                        </a:solidFill>
                        <a:latin typeface="ＭＳ Ｐゴシック" panose="020B0600070205080204" pitchFamily="50" charset="-128"/>
                      </a:rPr>
                      <a:pPr>
                        <a:defRPr sz="1800" b="1">
                          <a:solidFill>
                            <a:schemeClr val="accent1">
                              <a:lumMod val="50000"/>
                            </a:schemeClr>
                          </a:solidFill>
                          <a:latin typeface="ＭＳ Ｐゴシック" panose="020B0600070205080204" pitchFamily="50" charset="-128"/>
                        </a:defRPr>
                      </a:pPr>
                      <a:t>[パーセンテージ]</a:t>
                    </a:fld>
                    <a:endParaRPr lang="ja-JP" altLang="en-US" baseline="0" dirty="0">
                      <a:solidFill>
                        <a:schemeClr val="bg1"/>
                      </a:solidFill>
                      <a:latin typeface="ＭＳ Ｐゴシック" panose="020B0600070205080204" pitchFamily="50" charset="-128"/>
                    </a:endParaRPr>
                  </a:p>
                </c:rich>
              </c:tx>
              <c:spPr>
                <a:noFill/>
                <a:ln>
                  <a:noFill/>
                </a:ln>
                <a:effectLst/>
              </c:spPr>
              <c:txPr>
                <a:bodyPr rot="0" spcFirstLastPara="1" vertOverflow="overflow" horzOverflow="overflow" vert="horz" wrap="square" lIns="0" tIns="0" rIns="0" bIns="0" anchor="t" anchorCtr="0">
                  <a:normAutofit/>
                </a:bodyPr>
                <a:lstStyle/>
                <a:p>
                  <a:pPr>
                    <a:defRPr sz="1800" b="1" i="0" u="none" strike="noStrike" kern="1200" baseline="0">
                      <a:solidFill>
                        <a:schemeClr val="accent1">
                          <a:lumMod val="50000"/>
                        </a:schemeClr>
                      </a:solidFill>
                      <a:latin typeface="ＭＳ Ｐゴシック" panose="020B0600070205080204" pitchFamily="50" charset="-128"/>
                      <a:ea typeface="+mn-ea"/>
                      <a:cs typeface="+mn-cs"/>
                    </a:defRPr>
                  </a:pPr>
                  <a:endParaRPr lang="ja-JP"/>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15:layout>
                    <c:manualLayout>
                      <c:w val="0.15512687687687685"/>
                      <c:h val="0.12584679487179487"/>
                    </c:manualLayout>
                  </c15:layout>
                  <c15:dlblFieldTable/>
                  <c15:showDataLabelsRange val="0"/>
                </c:ext>
                <c:ext xmlns:c16="http://schemas.microsoft.com/office/drawing/2014/chart" uri="{C3380CC4-5D6E-409C-BE32-E72D297353CC}">
                  <c16:uniqueId val="{0000000C-D6A2-4F9B-95E0-0E1D4ADF6E99}"/>
                </c:ext>
              </c:extLst>
            </c:dLbl>
            <c:spPr>
              <a:noFill/>
              <a:ln>
                <a:noFill/>
              </a:ln>
              <a:effectLst/>
            </c:spPr>
            <c:txPr>
              <a:bodyPr rot="0" spcFirstLastPara="1" vertOverflow="overflow" horzOverflow="overflow" vert="horz" wrap="square" lIns="0" tIns="0" rIns="0" bIns="0" anchor="t" anchorCtr="0">
                <a:normAutofit/>
              </a:bodyPr>
              <a:lstStyle/>
              <a:p>
                <a:pPr>
                  <a:defRPr sz="1800" b="1" i="0" u="none" strike="noStrike" kern="1200" baseline="0">
                    <a:solidFill>
                      <a:schemeClr val="accent1">
                        <a:lumMod val="50000"/>
                      </a:schemeClr>
                    </a:solidFill>
                    <a:latin typeface="+mn-lt"/>
                    <a:ea typeface="+mn-ea"/>
                    <a:cs typeface="+mn-cs"/>
                  </a:defRPr>
                </a:pPr>
                <a:endParaRPr lang="ja-JP"/>
              </a:p>
            </c:txPr>
            <c:showLegendKey val="0"/>
            <c:showVal val="0"/>
            <c:showCatName val="1"/>
            <c:showSerName val="0"/>
            <c:showPercent val="1"/>
            <c:showBubbleSize val="0"/>
            <c:showLeaderLines val="1"/>
            <c:leaderLines>
              <c:spPr>
                <a:ln w="22225" cap="flat" cmpd="sng" algn="ctr">
                  <a:solidFill>
                    <a:schemeClr val="tx2">
                      <a:lumMod val="75000"/>
                      <a:lumOff val="25000"/>
                    </a:schemeClr>
                  </a:solidFill>
                  <a:round/>
                </a:ln>
                <a:effectLst/>
              </c:spPr>
            </c:leaderLines>
            <c:extLst>
              <c:ext xmlns:c15="http://schemas.microsoft.com/office/drawing/2012/chart" uri="{CE6537A1-D6FC-4f65-9D91-7224C49458BB}">
                <c15:spPr xmlns:c15="http://schemas.microsoft.com/office/drawing/2012/chart">
                  <a:prstGeom prst="rect">
                    <a:avLst/>
                  </a:prstGeom>
                  <a:noFill/>
                  <a:ln>
                    <a:noFill/>
                  </a:ln>
                </c15:spPr>
              </c:ext>
            </c:extLst>
          </c:dLbls>
          <c:cat>
            <c:strRef>
              <c:f>Sheet1!$A$2:$A$9</c:f>
              <c:strCache>
                <c:ptCount val="8"/>
                <c:pt idx="0">
                  <c:v>北海道</c:v>
                </c:pt>
                <c:pt idx="1">
                  <c:v>東北</c:v>
                </c:pt>
                <c:pt idx="2">
                  <c:v>関東</c:v>
                </c:pt>
                <c:pt idx="3">
                  <c:v>中部</c:v>
                </c:pt>
                <c:pt idx="4">
                  <c:v>近畿</c:v>
                </c:pt>
                <c:pt idx="5">
                  <c:v>中国</c:v>
                </c:pt>
                <c:pt idx="6">
                  <c:v>四国</c:v>
                </c:pt>
                <c:pt idx="7">
                  <c:v>九州・沖縄</c:v>
                </c:pt>
              </c:strCache>
            </c:strRef>
          </c:cat>
          <c:val>
            <c:numRef>
              <c:f>Sheet1!$B$2:$B$9</c:f>
              <c:numCache>
                <c:formatCode>General</c:formatCode>
                <c:ptCount val="8"/>
                <c:pt idx="0">
                  <c:v>5</c:v>
                </c:pt>
                <c:pt idx="1">
                  <c:v>2</c:v>
                </c:pt>
                <c:pt idx="2">
                  <c:v>17</c:v>
                </c:pt>
                <c:pt idx="3">
                  <c:v>10</c:v>
                </c:pt>
                <c:pt idx="4">
                  <c:v>18</c:v>
                </c:pt>
                <c:pt idx="5">
                  <c:v>1</c:v>
                </c:pt>
                <c:pt idx="6">
                  <c:v>1</c:v>
                </c:pt>
                <c:pt idx="7">
                  <c:v>5</c:v>
                </c:pt>
              </c:numCache>
            </c:numRef>
          </c:val>
          <c:extLst>
            <c:ext xmlns:c16="http://schemas.microsoft.com/office/drawing/2014/chart" uri="{C3380CC4-5D6E-409C-BE32-E72D297353CC}">
              <c16:uniqueId val="{00000008-D6A2-4F9B-95E0-0E1D4ADF6E99}"/>
            </c:ext>
          </c:extLst>
        </c:ser>
        <c:dLbls>
          <c:showLegendKey val="0"/>
          <c:showVal val="0"/>
          <c:showCatName val="0"/>
          <c:showSerName val="0"/>
          <c:showPercent val="1"/>
          <c:showBubbleSize val="0"/>
          <c:showLeaderLines val="1"/>
        </c:dLbls>
        <c:firstSliceAng val="0"/>
        <c:holeSize val="25"/>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3190317109631981E-2"/>
          <c:y val="2.8322590525486871E-2"/>
          <c:w val="0.81483861146229886"/>
          <c:h val="0.48257236556538163"/>
        </c:manualLayout>
      </c:layout>
      <c:barChart>
        <c:barDir val="col"/>
        <c:grouping val="clustered"/>
        <c:varyColors val="0"/>
        <c:ser>
          <c:idx val="0"/>
          <c:order val="0"/>
          <c:tx>
            <c:strRef>
              <c:f>Sheet1!$B$1</c:f>
              <c:strCache>
                <c:ptCount val="1"/>
                <c:pt idx="0">
                  <c:v>列1</c:v>
                </c:pt>
              </c:strCache>
            </c:strRef>
          </c:tx>
          <c:spPr>
            <a:solidFill>
              <a:schemeClr val="accent5">
                <a:lumMod val="60000"/>
                <a:lumOff val="40000"/>
              </a:schemeClr>
            </a:solidFill>
            <a:ln>
              <a:noFill/>
            </a:ln>
            <a:effectLst/>
          </c:spPr>
          <c:invertIfNegative val="0"/>
          <c:dLbls>
            <c:spPr>
              <a:noFill/>
              <a:ln>
                <a:noFill/>
              </a:ln>
              <a:effectLst/>
            </c:spPr>
            <c:txPr>
              <a:bodyPr rot="0" spcFirstLastPara="1" vertOverflow="ellipsis" vert="horz" wrap="square" anchor="ctr" anchorCtr="1"/>
              <a:lstStyle/>
              <a:p>
                <a:pPr>
                  <a:defRPr sz="800" b="1" i="0" u="none" strike="noStrike" kern="1200" baseline="0">
                    <a:solidFill>
                      <a:schemeClr val="tx1">
                        <a:lumMod val="75000"/>
                        <a:lumOff val="25000"/>
                      </a:schemeClr>
                    </a:solidFill>
                    <a:latin typeface="+mn-ea"/>
                    <a:ea typeface="+mn-ea"/>
                    <a:cs typeface="+mn-cs"/>
                  </a:defRPr>
                </a:pPr>
                <a:endParaRPr lang="ja-JP"/>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Sheet1!$A$2:$A$47</c:f>
              <c:strCache>
                <c:ptCount val="46"/>
                <c:pt idx="0">
                  <c:v>線維筋痛症</c:v>
                </c:pt>
                <c:pt idx="1">
                  <c:v>うつ病</c:v>
                </c:pt>
                <c:pt idx="2">
                  <c:v>化学物質過敏症</c:v>
                </c:pt>
                <c:pt idx="3">
                  <c:v>脳脊髄液減少症</c:v>
                </c:pt>
                <c:pt idx="4">
                  <c:v>肝炎</c:v>
                </c:pt>
                <c:pt idx="5">
                  <c:v>甲状腺機能</c:v>
                </c:pt>
                <c:pt idx="6">
                  <c:v>シェーグレン症候群</c:v>
                </c:pt>
                <c:pt idx="7">
                  <c:v>パニック障害</c:v>
                </c:pt>
                <c:pt idx="8">
                  <c:v>起立性調節障害</c:v>
                </c:pt>
                <c:pt idx="9">
                  <c:v>アレルギー</c:v>
                </c:pt>
                <c:pt idx="10">
                  <c:v>高次脳機能障害</c:v>
                </c:pt>
                <c:pt idx="11">
                  <c:v>心的外傷ストレス障害</c:v>
                </c:pt>
                <c:pt idx="12">
                  <c:v>摂食障害</c:v>
                </c:pt>
                <c:pt idx="13">
                  <c:v>発達障害</c:v>
                </c:pt>
                <c:pt idx="14">
                  <c:v>不安障害</c:v>
                </c:pt>
                <c:pt idx="15">
                  <c:v>過敏性腸症候群</c:v>
                </c:pt>
                <c:pt idx="16">
                  <c:v>歯科の問題</c:v>
                </c:pt>
                <c:pt idx="17">
                  <c:v>自閉症スペクトラム</c:v>
                </c:pt>
                <c:pt idx="18">
                  <c:v>全身性エリテマトーデス</c:v>
                </c:pt>
                <c:pt idx="19">
                  <c:v>副鼻腔炎</c:v>
                </c:pt>
                <c:pt idx="20">
                  <c:v>頸椎症</c:v>
                </c:pt>
                <c:pt idx="21">
                  <c:v>Iga腎症</c:v>
                </c:pt>
                <c:pt idx="22">
                  <c:v>アトピー性皮膚炎</c:v>
                </c:pt>
                <c:pt idx="23">
                  <c:v>解離性障害</c:v>
                </c:pt>
                <c:pt idx="24">
                  <c:v>間質性膀胱炎</c:v>
                </c:pt>
                <c:pt idx="25">
                  <c:v>月経前症候群</c:v>
                </c:pt>
                <c:pt idx="26">
                  <c:v>子宮筋腫</c:v>
                </c:pt>
                <c:pt idx="27">
                  <c:v>子宮内膜症</c:v>
                </c:pt>
                <c:pt idx="28">
                  <c:v>喘息</c:v>
                </c:pt>
                <c:pt idx="29">
                  <c:v>双極性障害</c:v>
                </c:pt>
                <c:pt idx="30">
                  <c:v>早発閉経</c:v>
                </c:pt>
                <c:pt idx="31">
                  <c:v>統合失調症</c:v>
                </c:pt>
                <c:pt idx="32">
                  <c:v>パーソナリティ障害</c:v>
                </c:pt>
                <c:pt idx="33">
                  <c:v>むずむず脚症候群</c:v>
                </c:pt>
                <c:pt idx="34">
                  <c:v>メージュ症候群</c:v>
                </c:pt>
                <c:pt idx="35">
                  <c:v>メニエール病</c:v>
                </c:pt>
                <c:pt idx="36">
                  <c:v>もやもや病</c:v>
                </c:pt>
                <c:pt idx="37">
                  <c:v>気分障害</c:v>
                </c:pt>
                <c:pt idx="38">
                  <c:v>逆流性食道炎</c:v>
                </c:pt>
                <c:pt idx="39">
                  <c:v>三叉神経痛</c:v>
                </c:pt>
                <c:pt idx="40">
                  <c:v>上咽頭炎</c:v>
                </c:pt>
                <c:pt idx="41">
                  <c:v>体位性頻脈症候群</c:v>
                </c:pt>
                <c:pt idx="42">
                  <c:v>転換性障害</c:v>
                </c:pt>
                <c:pt idx="43">
                  <c:v>廃用症候群</c:v>
                </c:pt>
                <c:pt idx="44">
                  <c:v>副腎疲労症候群</c:v>
                </c:pt>
                <c:pt idx="45">
                  <c:v>腓骨神経麻痺</c:v>
                </c:pt>
              </c:strCache>
            </c:strRef>
          </c:cat>
          <c:val>
            <c:numRef>
              <c:f>Sheet1!$B$2:$B$47</c:f>
              <c:numCache>
                <c:formatCode>General</c:formatCode>
                <c:ptCount val="46"/>
                <c:pt idx="0">
                  <c:v>21</c:v>
                </c:pt>
                <c:pt idx="1">
                  <c:v>6</c:v>
                </c:pt>
                <c:pt idx="2">
                  <c:v>6</c:v>
                </c:pt>
                <c:pt idx="3">
                  <c:v>5</c:v>
                </c:pt>
                <c:pt idx="4">
                  <c:v>3</c:v>
                </c:pt>
                <c:pt idx="5">
                  <c:v>3</c:v>
                </c:pt>
                <c:pt idx="6">
                  <c:v>3</c:v>
                </c:pt>
                <c:pt idx="7">
                  <c:v>3</c:v>
                </c:pt>
                <c:pt idx="8">
                  <c:v>3</c:v>
                </c:pt>
                <c:pt idx="9">
                  <c:v>2</c:v>
                </c:pt>
                <c:pt idx="10">
                  <c:v>2</c:v>
                </c:pt>
                <c:pt idx="11">
                  <c:v>2</c:v>
                </c:pt>
                <c:pt idx="12">
                  <c:v>2</c:v>
                </c:pt>
                <c:pt idx="13">
                  <c:v>2</c:v>
                </c:pt>
                <c:pt idx="14">
                  <c:v>2</c:v>
                </c:pt>
                <c:pt idx="15">
                  <c:v>2</c:v>
                </c:pt>
                <c:pt idx="16">
                  <c:v>2</c:v>
                </c:pt>
                <c:pt idx="17">
                  <c:v>2</c:v>
                </c:pt>
                <c:pt idx="18">
                  <c:v>2</c:v>
                </c:pt>
                <c:pt idx="19">
                  <c:v>2</c:v>
                </c:pt>
                <c:pt idx="20">
                  <c:v>2</c:v>
                </c:pt>
                <c:pt idx="21">
                  <c:v>1</c:v>
                </c:pt>
                <c:pt idx="22">
                  <c:v>1</c:v>
                </c:pt>
                <c:pt idx="23">
                  <c:v>1</c:v>
                </c:pt>
                <c:pt idx="24">
                  <c:v>1</c:v>
                </c:pt>
                <c:pt idx="25">
                  <c:v>1</c:v>
                </c:pt>
                <c:pt idx="26">
                  <c:v>1</c:v>
                </c:pt>
                <c:pt idx="27">
                  <c:v>1</c:v>
                </c:pt>
                <c:pt idx="28">
                  <c:v>1</c:v>
                </c:pt>
                <c:pt idx="29">
                  <c:v>1</c:v>
                </c:pt>
                <c:pt idx="30">
                  <c:v>1</c:v>
                </c:pt>
                <c:pt idx="31">
                  <c:v>1</c:v>
                </c:pt>
                <c:pt idx="32">
                  <c:v>1</c:v>
                </c:pt>
                <c:pt idx="33">
                  <c:v>1</c:v>
                </c:pt>
                <c:pt idx="34">
                  <c:v>1</c:v>
                </c:pt>
                <c:pt idx="35">
                  <c:v>1</c:v>
                </c:pt>
                <c:pt idx="36">
                  <c:v>1</c:v>
                </c:pt>
                <c:pt idx="37">
                  <c:v>1</c:v>
                </c:pt>
                <c:pt idx="38">
                  <c:v>1</c:v>
                </c:pt>
                <c:pt idx="39">
                  <c:v>1</c:v>
                </c:pt>
                <c:pt idx="40">
                  <c:v>1</c:v>
                </c:pt>
                <c:pt idx="41">
                  <c:v>1</c:v>
                </c:pt>
                <c:pt idx="42">
                  <c:v>1</c:v>
                </c:pt>
                <c:pt idx="43">
                  <c:v>1</c:v>
                </c:pt>
                <c:pt idx="44">
                  <c:v>1</c:v>
                </c:pt>
                <c:pt idx="45">
                  <c:v>1</c:v>
                </c:pt>
              </c:numCache>
            </c:numRef>
          </c:val>
          <c:extLst>
            <c:ext xmlns:c16="http://schemas.microsoft.com/office/drawing/2014/chart" uri="{C3380CC4-5D6E-409C-BE32-E72D297353CC}">
              <c16:uniqueId val="{00000000-2971-4855-ABAC-B1676EA09524}"/>
            </c:ext>
          </c:extLst>
        </c:ser>
        <c:dLbls>
          <c:showLegendKey val="0"/>
          <c:showVal val="1"/>
          <c:showCatName val="0"/>
          <c:showSerName val="0"/>
          <c:showPercent val="0"/>
          <c:showBubbleSize val="0"/>
        </c:dLbls>
        <c:gapWidth val="219"/>
        <c:overlap val="-27"/>
        <c:axId val="1125464608"/>
        <c:axId val="1125466248"/>
      </c:barChart>
      <c:catAx>
        <c:axId val="1125464608"/>
        <c:scaling>
          <c:orientation val="minMax"/>
        </c:scaling>
        <c:delete val="0"/>
        <c:axPos val="b"/>
        <c:numFmt formatCode="General" sourceLinked="1"/>
        <c:majorTickMark val="none"/>
        <c:minorTickMark val="none"/>
        <c:tickLblPos val="nextTo"/>
        <c:spPr>
          <a:noFill/>
          <a:ln w="9525" cap="flat" cmpd="sng" algn="ctr">
            <a:solidFill>
              <a:srgbClr val="2E2E2E"/>
            </a:solidFill>
            <a:round/>
          </a:ln>
          <a:effectLst/>
        </c:spPr>
        <c:txPr>
          <a:bodyPr rot="0" spcFirstLastPara="1" vertOverflow="ellipsis" vert="wordArtVert" wrap="square" anchor="ctr" anchorCtr="1"/>
          <a:lstStyle/>
          <a:p>
            <a:pPr>
              <a:defRPr sz="800" b="0" i="0" u="none" strike="noStrike" kern="1200" baseline="0">
                <a:solidFill>
                  <a:schemeClr val="tx1">
                    <a:lumMod val="65000"/>
                    <a:lumOff val="35000"/>
                  </a:schemeClr>
                </a:solidFill>
                <a:latin typeface="+mn-ea"/>
                <a:ea typeface="+mn-ea"/>
                <a:cs typeface="+mn-cs"/>
              </a:defRPr>
            </a:pPr>
            <a:endParaRPr lang="ja-JP"/>
          </a:p>
        </c:txPr>
        <c:crossAx val="1125466248"/>
        <c:crosses val="autoZero"/>
        <c:auto val="1"/>
        <c:lblAlgn val="ctr"/>
        <c:lblOffset val="100"/>
        <c:noMultiLvlLbl val="0"/>
      </c:catAx>
      <c:valAx>
        <c:axId val="11254662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ea"/>
                <a:ea typeface="+mn-ea"/>
                <a:cs typeface="+mn-cs"/>
              </a:defRPr>
            </a:pPr>
            <a:endParaRPr lang="ja-JP"/>
          </a:p>
        </c:txPr>
        <c:crossAx val="11254646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800">
          <a:latin typeface="+mn-ea"/>
          <a:ea typeface="+mn-ea"/>
        </a:defRPr>
      </a:pPr>
      <a:endParaRPr lang="ja-JP"/>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0.24232891639043944"/>
          <c:y val="8.9726396757930107E-2"/>
          <c:w val="0.47237581892060004"/>
          <c:h val="0.82054720648413981"/>
        </c:manualLayout>
      </c:layout>
      <c:pieChart>
        <c:varyColors val="1"/>
        <c:ser>
          <c:idx val="0"/>
          <c:order val="0"/>
          <c:tx>
            <c:strRef>
              <c:f>Sheet1!$B$1</c:f>
              <c:strCache>
                <c:ptCount val="1"/>
                <c:pt idx="0">
                  <c:v>人数</c:v>
                </c:pt>
              </c:strCache>
            </c:strRef>
          </c:tx>
          <c:dPt>
            <c:idx val="0"/>
            <c:bubble3D val="0"/>
            <c:explosion val="4"/>
            <c:spPr>
              <a:solidFill>
                <a:schemeClr val="accent3">
                  <a:shade val="47000"/>
                </a:schemeClr>
              </a:solidFill>
              <a:ln w="19050">
                <a:solidFill>
                  <a:schemeClr val="lt1"/>
                </a:solidFill>
              </a:ln>
              <a:effectLst/>
            </c:spPr>
            <c:extLst>
              <c:ext xmlns:c16="http://schemas.microsoft.com/office/drawing/2014/chart" uri="{C3380CC4-5D6E-409C-BE32-E72D297353CC}">
                <c16:uniqueId val="{00000001-2086-43DA-8751-C5B466F1C88A}"/>
              </c:ext>
            </c:extLst>
          </c:dPt>
          <c:dPt>
            <c:idx val="1"/>
            <c:bubble3D val="0"/>
            <c:explosion val="4"/>
            <c:spPr>
              <a:solidFill>
                <a:schemeClr val="accent3">
                  <a:shade val="65000"/>
                </a:schemeClr>
              </a:solidFill>
              <a:ln w="19050">
                <a:solidFill>
                  <a:schemeClr val="lt1"/>
                </a:solidFill>
              </a:ln>
              <a:effectLst/>
            </c:spPr>
            <c:extLst>
              <c:ext xmlns:c16="http://schemas.microsoft.com/office/drawing/2014/chart" uri="{C3380CC4-5D6E-409C-BE32-E72D297353CC}">
                <c16:uniqueId val="{00000003-2086-43DA-8751-C5B466F1C88A}"/>
              </c:ext>
            </c:extLst>
          </c:dPt>
          <c:dPt>
            <c:idx val="2"/>
            <c:bubble3D val="0"/>
            <c:explosion val="4"/>
            <c:spPr>
              <a:solidFill>
                <a:schemeClr val="accent3">
                  <a:shade val="82000"/>
                </a:schemeClr>
              </a:solidFill>
              <a:ln w="19050">
                <a:solidFill>
                  <a:schemeClr val="lt1"/>
                </a:solidFill>
              </a:ln>
              <a:effectLst/>
            </c:spPr>
            <c:extLst>
              <c:ext xmlns:c16="http://schemas.microsoft.com/office/drawing/2014/chart" uri="{C3380CC4-5D6E-409C-BE32-E72D297353CC}">
                <c16:uniqueId val="{00000005-2086-43DA-8751-C5B466F1C88A}"/>
              </c:ext>
            </c:extLst>
          </c:dPt>
          <c:dPt>
            <c:idx val="3"/>
            <c:bubble3D val="0"/>
            <c:explosion val="4"/>
            <c:spPr>
              <a:solidFill>
                <a:schemeClr val="accent3"/>
              </a:solidFill>
              <a:ln w="19050">
                <a:solidFill>
                  <a:schemeClr val="lt1"/>
                </a:solidFill>
              </a:ln>
              <a:effectLst/>
            </c:spPr>
            <c:extLst>
              <c:ext xmlns:c16="http://schemas.microsoft.com/office/drawing/2014/chart" uri="{C3380CC4-5D6E-409C-BE32-E72D297353CC}">
                <c16:uniqueId val="{00000007-2086-43DA-8751-C5B466F1C88A}"/>
              </c:ext>
            </c:extLst>
          </c:dPt>
          <c:dPt>
            <c:idx val="4"/>
            <c:bubble3D val="0"/>
            <c:explosion val="4"/>
            <c:spPr>
              <a:solidFill>
                <a:schemeClr val="accent3">
                  <a:tint val="83000"/>
                </a:schemeClr>
              </a:solidFill>
              <a:ln w="19050">
                <a:solidFill>
                  <a:schemeClr val="lt1"/>
                </a:solidFill>
              </a:ln>
              <a:effectLst/>
            </c:spPr>
            <c:extLst>
              <c:ext xmlns:c16="http://schemas.microsoft.com/office/drawing/2014/chart" uri="{C3380CC4-5D6E-409C-BE32-E72D297353CC}">
                <c16:uniqueId val="{00000006-3E47-464C-BEE5-C7287D2480EC}"/>
              </c:ext>
            </c:extLst>
          </c:dPt>
          <c:dPt>
            <c:idx val="5"/>
            <c:bubble3D val="0"/>
            <c:explosion val="4"/>
            <c:spPr>
              <a:solidFill>
                <a:schemeClr val="accent3">
                  <a:tint val="65000"/>
                </a:schemeClr>
              </a:solidFill>
              <a:ln w="19050">
                <a:solidFill>
                  <a:schemeClr val="lt1"/>
                </a:solidFill>
              </a:ln>
              <a:effectLst/>
            </c:spPr>
            <c:extLst>
              <c:ext xmlns:c16="http://schemas.microsoft.com/office/drawing/2014/chart" uri="{C3380CC4-5D6E-409C-BE32-E72D297353CC}">
                <c16:uniqueId val="{00000005-3E47-464C-BEE5-C7287D2480EC}"/>
              </c:ext>
            </c:extLst>
          </c:dPt>
          <c:dPt>
            <c:idx val="6"/>
            <c:bubble3D val="0"/>
            <c:explosion val="4"/>
            <c:spPr>
              <a:solidFill>
                <a:schemeClr val="accent3">
                  <a:tint val="48000"/>
                </a:schemeClr>
              </a:solidFill>
              <a:ln w="19050">
                <a:solidFill>
                  <a:schemeClr val="lt1"/>
                </a:solidFill>
              </a:ln>
              <a:effectLst/>
            </c:spPr>
            <c:extLst>
              <c:ext xmlns:c16="http://schemas.microsoft.com/office/drawing/2014/chart" uri="{C3380CC4-5D6E-409C-BE32-E72D297353CC}">
                <c16:uniqueId val="{00000004-3E47-464C-BEE5-C7287D2480EC}"/>
              </c:ext>
            </c:extLst>
          </c:dPt>
          <c:dLbls>
            <c:dLbl>
              <c:idx val="0"/>
              <c:layout>
                <c:manualLayout>
                  <c:x val="-0.17304859428910813"/>
                  <c:y val="0.20039086262429925"/>
                </c:manualLayout>
              </c:layout>
              <c:spPr>
                <a:noFill/>
                <a:ln>
                  <a:noFill/>
                </a:ln>
                <a:effectLst/>
              </c:spPr>
              <c:txPr>
                <a:bodyPr rot="0" spcFirstLastPara="1" vertOverflow="ellipsis" vert="horz" wrap="square" lIns="0" tIns="0" rIns="0" bIns="0" anchor="ctr" anchorCtr="1">
                  <a:noAutofit/>
                </a:bodyPr>
                <a:lstStyle/>
                <a:p>
                  <a:pPr>
                    <a:defRPr sz="1600" b="1" i="0" u="none" strike="noStrike" kern="1200" baseline="0">
                      <a:solidFill>
                        <a:schemeClr val="bg1"/>
                      </a:solidFill>
                      <a:latin typeface="+mn-ea"/>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18169643108053021"/>
                      <c:h val="0.25190648373050079"/>
                    </c:manualLayout>
                  </c15:layout>
                </c:ext>
                <c:ext xmlns:c16="http://schemas.microsoft.com/office/drawing/2014/chart" uri="{C3380CC4-5D6E-409C-BE32-E72D297353CC}">
                  <c16:uniqueId val="{00000001-2086-43DA-8751-C5B466F1C88A}"/>
                </c:ext>
              </c:extLst>
            </c:dLbl>
            <c:dLbl>
              <c:idx val="1"/>
              <c:layout>
                <c:manualLayout>
                  <c:x val="-0.21132524193762073"/>
                  <c:y val="-8.2280639628239324E-2"/>
                </c:manualLayout>
              </c:layout>
              <c:spPr>
                <a:noFill/>
                <a:ln>
                  <a:noFill/>
                </a:ln>
                <a:effectLst/>
              </c:spPr>
              <c:txPr>
                <a:bodyPr rot="0" spcFirstLastPara="1" vertOverflow="ellipsis" vert="horz" wrap="square" lIns="0" tIns="0" rIns="0" bIns="0" anchor="ctr" anchorCtr="1">
                  <a:noAutofit/>
                </a:bodyPr>
                <a:lstStyle/>
                <a:p>
                  <a:pPr>
                    <a:defRPr sz="1600" b="1" i="0" u="none" strike="noStrike" kern="1200" baseline="0">
                      <a:solidFill>
                        <a:schemeClr val="bg1"/>
                      </a:solidFill>
                      <a:latin typeface="ＭＳ Ｐゴシック" panose="020B0600070205080204" pitchFamily="50" charset="-128"/>
                      <a:ea typeface="ＭＳ Ｐゴシック" panose="020B060007020508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3856672618032826"/>
                      <c:h val="0.13832392361553"/>
                    </c:manualLayout>
                  </c15:layout>
                </c:ext>
                <c:ext xmlns:c16="http://schemas.microsoft.com/office/drawing/2014/chart" uri="{C3380CC4-5D6E-409C-BE32-E72D297353CC}">
                  <c16:uniqueId val="{00000003-2086-43DA-8751-C5B466F1C88A}"/>
                </c:ext>
              </c:extLst>
            </c:dLbl>
            <c:dLbl>
              <c:idx val="2"/>
              <c:layout>
                <c:manualLayout>
                  <c:x val="1.7177478722509423E-2"/>
                  <c:y val="-1.6050754581169186E-2"/>
                </c:manualLayout>
              </c:layout>
              <c:tx>
                <c:rich>
                  <a:bodyPr rot="0" spcFirstLastPara="1" vertOverflow="ellipsis" vert="horz" wrap="square" lIns="0" tIns="0" rIns="0" bIns="0" anchor="ctr" anchorCtr="1">
                    <a:noAutofit/>
                  </a:bodyPr>
                  <a:lstStyle/>
                  <a:p>
                    <a:pPr>
                      <a:defRPr sz="1600" b="1" i="0" u="none" strike="noStrike" kern="1200" baseline="0">
                        <a:solidFill>
                          <a:schemeClr val="accent1">
                            <a:lumMod val="50000"/>
                          </a:schemeClr>
                        </a:solidFill>
                        <a:latin typeface="+mn-lt"/>
                        <a:ea typeface="+mn-ea"/>
                        <a:cs typeface="+mn-cs"/>
                      </a:defRPr>
                    </a:pPr>
                    <a:fld id="{11C32124-E8AB-4837-A54B-6B6D76BDC70B}" type="CATEGORYNAME">
                      <a:rPr lang="ja-JP" altLang="en-US">
                        <a:solidFill>
                          <a:schemeClr val="accent1">
                            <a:lumMod val="50000"/>
                          </a:schemeClr>
                        </a:solidFill>
                        <a:latin typeface="ＭＳ Ｐゴシック" panose="020B0600070205080204" pitchFamily="50" charset="-128"/>
                      </a:rPr>
                      <a:pPr>
                        <a:defRPr sz="1600" b="1" i="0" u="none" strike="noStrike" kern="1200" baseline="0">
                          <a:solidFill>
                            <a:schemeClr val="accent1">
                              <a:lumMod val="50000"/>
                            </a:schemeClr>
                          </a:solidFill>
                          <a:latin typeface="+mn-lt"/>
                          <a:ea typeface="+mn-ea"/>
                          <a:cs typeface="+mn-cs"/>
                        </a:defRPr>
                      </a:pPr>
                      <a:t>[分類名]</a:t>
                    </a:fld>
                    <a:r>
                      <a:rPr lang="ja-JP" altLang="en-US" baseline="0" dirty="0">
                        <a:solidFill>
                          <a:schemeClr val="accent1">
                            <a:lumMod val="50000"/>
                          </a:schemeClr>
                        </a:solidFill>
                        <a:latin typeface="ＭＳ Ｐゴシック" panose="020B0600070205080204" pitchFamily="50" charset="-128"/>
                      </a:rPr>
                      <a:t>
</a:t>
                    </a:r>
                    <a:fld id="{9583D8A7-6168-4F2B-9B7D-C43BF84C1204}" type="PERCENTAGE">
                      <a:rPr lang="en-US" altLang="ja-JP" baseline="0">
                        <a:solidFill>
                          <a:schemeClr val="accent1">
                            <a:lumMod val="50000"/>
                          </a:schemeClr>
                        </a:solidFill>
                        <a:latin typeface="ＭＳ Ｐゴシック" panose="020B0600070205080204" pitchFamily="50" charset="-128"/>
                      </a:rPr>
                      <a:pPr>
                        <a:defRPr sz="1600" b="1" i="0" u="none" strike="noStrike" kern="1200" baseline="0">
                          <a:solidFill>
                            <a:schemeClr val="accent1">
                              <a:lumMod val="50000"/>
                            </a:schemeClr>
                          </a:solidFill>
                          <a:latin typeface="+mn-lt"/>
                          <a:ea typeface="+mn-ea"/>
                          <a:cs typeface="+mn-cs"/>
                        </a:defRPr>
                      </a:pPr>
                      <a:t>[パーセンテージ]</a:t>
                    </a:fld>
                    <a:endParaRPr lang="ja-JP" altLang="en-US" baseline="0" dirty="0">
                      <a:solidFill>
                        <a:schemeClr val="accent1">
                          <a:lumMod val="50000"/>
                        </a:schemeClr>
                      </a:solidFill>
                      <a:latin typeface="ＭＳ Ｐゴシック" panose="020B0600070205080204" pitchFamily="50" charset="-128"/>
                    </a:endParaRPr>
                  </a:p>
                </c:rich>
              </c:tx>
              <c:spPr>
                <a:noFill/>
                <a:ln>
                  <a:noFill/>
                </a:ln>
                <a:effectLst/>
              </c:sp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1534691887817242"/>
                      <c:h val="0.13854527931338406"/>
                    </c:manualLayout>
                  </c15:layout>
                  <c15:dlblFieldTable/>
                  <c15:showDataLabelsRange val="0"/>
                </c:ext>
                <c:ext xmlns:c16="http://schemas.microsoft.com/office/drawing/2014/chart" uri="{C3380CC4-5D6E-409C-BE32-E72D297353CC}">
                  <c16:uniqueId val="{00000005-2086-43DA-8751-C5B466F1C88A}"/>
                </c:ext>
              </c:extLst>
            </c:dLbl>
            <c:dLbl>
              <c:idx val="3"/>
              <c:layout>
                <c:manualLayout>
                  <c:x val="0.13873971168312549"/>
                  <c:y val="-0.17295484307733072"/>
                </c:manualLayout>
              </c:layout>
              <c:tx>
                <c:rich>
                  <a:bodyPr rot="0" spcFirstLastPara="1" vertOverflow="ellipsis" vert="horz" wrap="square" lIns="0" tIns="0" rIns="0" bIns="0" anchor="ctr" anchorCtr="1">
                    <a:noAutofit/>
                  </a:bodyPr>
                  <a:lstStyle/>
                  <a:p>
                    <a:pPr>
                      <a:defRPr sz="1600" b="1" i="0" u="none" strike="noStrike" kern="1200" baseline="0">
                        <a:solidFill>
                          <a:schemeClr val="accent1">
                            <a:lumMod val="50000"/>
                          </a:schemeClr>
                        </a:solidFill>
                        <a:latin typeface="+mn-lt"/>
                        <a:ea typeface="+mn-ea"/>
                        <a:cs typeface="+mn-cs"/>
                      </a:defRPr>
                    </a:pPr>
                    <a:fld id="{72858336-B825-4D2D-921C-799E006C8C48}" type="CATEGORYNAME">
                      <a:rPr lang="zh-TW" altLang="en-US" sz="1600" dirty="0">
                        <a:solidFill>
                          <a:schemeClr val="accent1">
                            <a:lumMod val="50000"/>
                          </a:schemeClr>
                        </a:solidFill>
                        <a:latin typeface="ＭＳ Ｐゴシック" panose="020B0600070205080204" pitchFamily="50" charset="-128"/>
                        <a:ea typeface="ＭＳ Ｐゴシック" panose="020B0600070205080204" pitchFamily="50" charset="-128"/>
                      </a:rPr>
                      <a:pPr>
                        <a:defRPr sz="1600" b="1" i="0" u="none" strike="noStrike" kern="1200" baseline="0">
                          <a:solidFill>
                            <a:schemeClr val="accent1">
                              <a:lumMod val="50000"/>
                            </a:schemeClr>
                          </a:solidFill>
                          <a:latin typeface="+mn-lt"/>
                          <a:ea typeface="+mn-ea"/>
                          <a:cs typeface="+mn-cs"/>
                        </a:defRPr>
                      </a:pPr>
                      <a:t>[分類名]</a:t>
                    </a:fld>
                    <a:r>
                      <a:rPr lang="zh-TW" altLang="en-US" sz="1600" baseline="0" dirty="0">
                        <a:solidFill>
                          <a:schemeClr val="accent1">
                            <a:lumMod val="50000"/>
                          </a:schemeClr>
                        </a:solidFill>
                        <a:latin typeface="ＭＳ Ｐゴシック" panose="020B0600070205080204" pitchFamily="50" charset="-128"/>
                      </a:rPr>
                      <a:t>
</a:t>
                    </a:r>
                    <a:fld id="{22C195A3-D7EE-4FDB-8C2C-FEC251C20F50}" type="PERCENTAGE">
                      <a:rPr lang="en-US" altLang="zh-TW" sz="1600" baseline="0" dirty="0">
                        <a:solidFill>
                          <a:schemeClr val="accent1">
                            <a:lumMod val="50000"/>
                          </a:schemeClr>
                        </a:solidFill>
                        <a:latin typeface="ＭＳ Ｐゴシック" panose="020B0600070205080204" pitchFamily="50" charset="-128"/>
                      </a:rPr>
                      <a:pPr>
                        <a:defRPr sz="1600" b="1" i="0" u="none" strike="noStrike" kern="1200" baseline="0">
                          <a:solidFill>
                            <a:schemeClr val="accent1">
                              <a:lumMod val="50000"/>
                            </a:schemeClr>
                          </a:solidFill>
                          <a:latin typeface="+mn-lt"/>
                          <a:ea typeface="+mn-ea"/>
                          <a:cs typeface="+mn-cs"/>
                        </a:defRPr>
                      </a:pPr>
                      <a:t>[パーセンテージ]</a:t>
                    </a:fld>
                    <a:endParaRPr lang="zh-TW" altLang="en-US" sz="1600" baseline="0" dirty="0">
                      <a:solidFill>
                        <a:schemeClr val="accent1">
                          <a:lumMod val="50000"/>
                        </a:schemeClr>
                      </a:solidFill>
                      <a:latin typeface="ＭＳ Ｐゴシック" panose="020B0600070205080204" pitchFamily="50" charset="-128"/>
                    </a:endParaRPr>
                  </a:p>
                </c:rich>
              </c:tx>
              <c:spPr>
                <a:noFill/>
                <a:ln>
                  <a:noFill/>
                </a:ln>
                <a:effectLst/>
              </c:sp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19399480016239107"/>
                      <c:h val="0.16339887497485536"/>
                    </c:manualLayout>
                  </c15:layout>
                  <c15:dlblFieldTable/>
                  <c15:showDataLabelsRange val="0"/>
                </c:ext>
                <c:ext xmlns:c16="http://schemas.microsoft.com/office/drawing/2014/chart" uri="{C3380CC4-5D6E-409C-BE32-E72D297353CC}">
                  <c16:uniqueId val="{00000007-2086-43DA-8751-C5B466F1C88A}"/>
                </c:ext>
              </c:extLst>
            </c:dLbl>
            <c:dLbl>
              <c:idx val="4"/>
              <c:layout>
                <c:manualLayout>
                  <c:x val="0.11625424172003136"/>
                  <c:y val="-4.6120934866459018E-2"/>
                </c:manualLayout>
              </c:layout>
              <c:tx>
                <c:rich>
                  <a:bodyPr rot="0" spcFirstLastPara="1" vertOverflow="ellipsis" vert="horz" wrap="square" lIns="0" tIns="0" rIns="0" bIns="0" anchor="ctr" anchorCtr="1">
                    <a:noAutofit/>
                  </a:bodyPr>
                  <a:lstStyle/>
                  <a:p>
                    <a:pPr>
                      <a:defRPr sz="1600" b="1" i="0" u="none" strike="noStrike" kern="1200" baseline="0">
                        <a:solidFill>
                          <a:schemeClr val="accent1">
                            <a:lumMod val="50000"/>
                          </a:schemeClr>
                        </a:solidFill>
                        <a:latin typeface="+mn-lt"/>
                        <a:ea typeface="+mn-ea"/>
                        <a:cs typeface="+mn-cs"/>
                      </a:defRPr>
                    </a:pPr>
                    <a:fld id="{18470460-72C4-45CC-B0F9-4CC15CC6D3C7}" type="CATEGORYNAME">
                      <a:rPr lang="ja-JP" altLang="en-US" sz="1600" dirty="0">
                        <a:solidFill>
                          <a:schemeClr val="accent1">
                            <a:lumMod val="50000"/>
                          </a:schemeClr>
                        </a:solidFill>
                        <a:latin typeface="ＭＳ Ｐゴシック" panose="020B0600070205080204" pitchFamily="50" charset="-128"/>
                      </a:rPr>
                      <a:pPr>
                        <a:defRPr sz="1600" b="1" i="0" u="none" strike="noStrike" kern="1200" baseline="0">
                          <a:solidFill>
                            <a:schemeClr val="accent1">
                              <a:lumMod val="50000"/>
                            </a:schemeClr>
                          </a:solidFill>
                          <a:latin typeface="+mn-lt"/>
                          <a:ea typeface="+mn-ea"/>
                          <a:cs typeface="+mn-cs"/>
                        </a:defRPr>
                      </a:pPr>
                      <a:t>[分類名]</a:t>
                    </a:fld>
                    <a:r>
                      <a:rPr lang="ja-JP" altLang="en-US" sz="1600" baseline="0" dirty="0">
                        <a:solidFill>
                          <a:schemeClr val="accent1">
                            <a:lumMod val="50000"/>
                          </a:schemeClr>
                        </a:solidFill>
                        <a:latin typeface="ＭＳ Ｐゴシック" panose="020B0600070205080204" pitchFamily="50" charset="-128"/>
                      </a:rPr>
                      <a:t>
</a:t>
                    </a:r>
                    <a:fld id="{00B669D3-106D-4E87-88D8-FE5A7789F5A5}" type="PERCENTAGE">
                      <a:rPr lang="en-US" altLang="ja-JP" sz="1600" baseline="0" dirty="0">
                        <a:solidFill>
                          <a:schemeClr val="accent1">
                            <a:lumMod val="50000"/>
                          </a:schemeClr>
                        </a:solidFill>
                        <a:latin typeface="ＭＳ Ｐゴシック" panose="020B0600070205080204" pitchFamily="50" charset="-128"/>
                      </a:rPr>
                      <a:pPr>
                        <a:defRPr sz="1600" b="1" i="0" u="none" strike="noStrike" kern="1200" baseline="0">
                          <a:solidFill>
                            <a:schemeClr val="accent1">
                              <a:lumMod val="50000"/>
                            </a:schemeClr>
                          </a:solidFill>
                          <a:latin typeface="+mn-lt"/>
                          <a:ea typeface="+mn-ea"/>
                          <a:cs typeface="+mn-cs"/>
                        </a:defRPr>
                      </a:pPr>
                      <a:t>[パーセンテージ]</a:t>
                    </a:fld>
                    <a:endParaRPr lang="ja-JP" altLang="en-US" sz="1600" baseline="0" dirty="0">
                      <a:solidFill>
                        <a:schemeClr val="accent1">
                          <a:lumMod val="50000"/>
                        </a:schemeClr>
                      </a:solidFill>
                      <a:latin typeface="ＭＳ Ｐゴシック" panose="020B0600070205080204" pitchFamily="50" charset="-128"/>
                    </a:endParaRPr>
                  </a:p>
                </c:rich>
              </c:tx>
              <c:spPr>
                <a:noFill/>
                <a:ln>
                  <a:noFill/>
                </a:ln>
                <a:effectLst/>
              </c:sp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9021287084857417"/>
                      <c:h val="0.13971291996578472"/>
                    </c:manualLayout>
                  </c15:layout>
                  <c15:dlblFieldTable/>
                  <c15:showDataLabelsRange val="0"/>
                </c:ext>
                <c:ext xmlns:c16="http://schemas.microsoft.com/office/drawing/2014/chart" uri="{C3380CC4-5D6E-409C-BE32-E72D297353CC}">
                  <c16:uniqueId val="{00000006-3E47-464C-BEE5-C7287D2480EC}"/>
                </c:ext>
              </c:extLst>
            </c:dLbl>
            <c:dLbl>
              <c:idx val="5"/>
              <c:layout>
                <c:manualLayout>
                  <c:x val="-7.7831678725220508E-3"/>
                  <c:y val="2.677376709274522E-4"/>
                </c:manualLayout>
              </c:layout>
              <c:tx>
                <c:rich>
                  <a:bodyPr rot="0" spcFirstLastPara="1" vertOverflow="ellipsis" vert="horz" wrap="square" lIns="0" tIns="0" rIns="0" bIns="0" anchor="ctr" anchorCtr="1">
                    <a:spAutoFit/>
                  </a:bodyPr>
                  <a:lstStyle/>
                  <a:p>
                    <a:pPr>
                      <a:defRPr sz="1600" b="1" i="0" u="none" strike="noStrike" kern="1200" baseline="0">
                        <a:solidFill>
                          <a:schemeClr val="accent1">
                            <a:lumMod val="50000"/>
                          </a:schemeClr>
                        </a:solidFill>
                        <a:latin typeface="+mn-lt"/>
                        <a:ea typeface="+mn-ea"/>
                        <a:cs typeface="+mn-cs"/>
                      </a:defRPr>
                    </a:pPr>
                    <a:fld id="{C7B19771-85F5-4859-AE0F-B36FEAFBA733}" type="CATEGORYNAME">
                      <a:rPr lang="ja-JP" altLang="en-US" dirty="0">
                        <a:solidFill>
                          <a:schemeClr val="accent1">
                            <a:lumMod val="50000"/>
                          </a:schemeClr>
                        </a:solidFill>
                        <a:latin typeface="ＭＳ Ｐゴシック" panose="020B0600070205080204" pitchFamily="50" charset="-128"/>
                      </a:rPr>
                      <a:pPr>
                        <a:defRPr sz="1600" b="1" i="0" u="none" strike="noStrike" kern="1200" baseline="0">
                          <a:solidFill>
                            <a:schemeClr val="accent1">
                              <a:lumMod val="50000"/>
                            </a:schemeClr>
                          </a:solidFill>
                          <a:latin typeface="+mn-lt"/>
                          <a:ea typeface="+mn-ea"/>
                          <a:cs typeface="+mn-cs"/>
                        </a:defRPr>
                      </a:pPr>
                      <a:t>[分類名]</a:t>
                    </a:fld>
                    <a:r>
                      <a:rPr lang="ja-JP" altLang="en-US" baseline="0" dirty="0">
                        <a:solidFill>
                          <a:schemeClr val="accent1">
                            <a:lumMod val="50000"/>
                          </a:schemeClr>
                        </a:solidFill>
                        <a:latin typeface="ＭＳ Ｐゴシック" panose="020B0600070205080204" pitchFamily="50" charset="-128"/>
                      </a:rPr>
                      <a:t>
</a:t>
                    </a:r>
                    <a:fld id="{D1A09BB0-E744-493F-9B59-85199F16CA42}" type="PERCENTAGE">
                      <a:rPr lang="en-US" altLang="ja-JP" baseline="0" dirty="0">
                        <a:solidFill>
                          <a:schemeClr val="accent1">
                            <a:lumMod val="50000"/>
                          </a:schemeClr>
                        </a:solidFill>
                        <a:latin typeface="ＭＳ Ｐゴシック" panose="020B0600070205080204" pitchFamily="50" charset="-128"/>
                      </a:rPr>
                      <a:pPr>
                        <a:defRPr sz="1600" b="1" i="0" u="none" strike="noStrike" kern="1200" baseline="0">
                          <a:solidFill>
                            <a:schemeClr val="accent1">
                              <a:lumMod val="50000"/>
                            </a:schemeClr>
                          </a:solidFill>
                          <a:latin typeface="+mn-lt"/>
                          <a:ea typeface="+mn-ea"/>
                          <a:cs typeface="+mn-cs"/>
                        </a:defRPr>
                      </a:pPr>
                      <a:t>[パーセンテージ]</a:t>
                    </a:fld>
                    <a:endParaRPr lang="ja-JP" altLang="en-US" baseline="0" dirty="0">
                      <a:solidFill>
                        <a:schemeClr val="accent1">
                          <a:lumMod val="50000"/>
                        </a:schemeClr>
                      </a:solidFill>
                      <a:latin typeface="ＭＳ Ｐゴシック" panose="020B0600070205080204" pitchFamily="50" charset="-128"/>
                    </a:endParaRPr>
                  </a:p>
                </c:rich>
              </c:tx>
              <c:spPr>
                <a:noFill/>
                <a:ln>
                  <a:noFill/>
                </a:ln>
                <a:effectLst/>
              </c:sp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0379121945952008"/>
                      <c:h val="0.17188968032191584"/>
                    </c:manualLayout>
                  </c15:layout>
                  <c15:dlblFieldTable/>
                  <c15:showDataLabelsRange val="0"/>
                </c:ext>
                <c:ext xmlns:c16="http://schemas.microsoft.com/office/drawing/2014/chart" uri="{C3380CC4-5D6E-409C-BE32-E72D297353CC}">
                  <c16:uniqueId val="{00000005-3E47-464C-BEE5-C7287D2480EC}"/>
                </c:ext>
              </c:extLst>
            </c:dLbl>
            <c:dLbl>
              <c:idx val="6"/>
              <c:layout>
                <c:manualLayout>
                  <c:x val="5.8093361089286019E-2"/>
                  <c:y val="0.13580903531699109"/>
                </c:manualLayout>
              </c:layout>
              <c:spPr>
                <a:noFill/>
                <a:ln>
                  <a:noFill/>
                </a:ln>
                <a:effectLst/>
              </c:spPr>
              <c:txPr>
                <a:bodyPr rot="0" spcFirstLastPara="1" vertOverflow="ellipsis" vert="horz" wrap="square" lIns="0" tIns="0" rIns="0" bIns="0" anchor="ctr" anchorCtr="1">
                  <a:spAutoFit/>
                </a:bodyPr>
                <a:lstStyle/>
                <a:p>
                  <a:pPr>
                    <a:defRPr sz="1600" b="1" i="0" u="none" strike="noStrike" kern="1200" baseline="0">
                      <a:solidFill>
                        <a:schemeClr val="accent1">
                          <a:lumMod val="50000"/>
                        </a:schemeClr>
                      </a:solidFill>
                      <a:latin typeface="+mn-ea"/>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4-3E47-464C-BEE5-C7287D2480EC}"/>
                </c:ext>
              </c:extLst>
            </c:dLbl>
            <c:spPr>
              <a:noFill/>
              <a:ln>
                <a:noFill/>
              </a:ln>
              <a:effectLst/>
            </c:spPr>
            <c:txPr>
              <a:bodyPr rot="0" spcFirstLastPara="1" vertOverflow="ellipsis" vert="horz" wrap="square" lIns="0" tIns="0" rIns="0" bIns="0" anchor="ctr" anchorCtr="1">
                <a:spAutoFit/>
              </a:bodyPr>
              <a:lstStyle/>
              <a:p>
                <a:pPr>
                  <a:defRPr sz="1600" b="1" i="0" u="none" strike="noStrike" kern="1200" baseline="0">
                    <a:solidFill>
                      <a:schemeClr val="tx2">
                        <a:lumMod val="75000"/>
                        <a:lumOff val="25000"/>
                      </a:schemeClr>
                    </a:solidFill>
                    <a:latin typeface="+mn-lt"/>
                    <a:ea typeface="+mn-ea"/>
                    <a:cs typeface="+mn-cs"/>
                  </a:defRPr>
                </a:pPr>
                <a:endParaRPr lang="ja-JP"/>
              </a:p>
            </c:txPr>
            <c:dLblPos val="bestFit"/>
            <c:showLegendKey val="0"/>
            <c:showVal val="0"/>
            <c:showCatName val="1"/>
            <c:showSerName val="0"/>
            <c:showPercent val="1"/>
            <c:showBubbleSize val="0"/>
            <c:showLeaderLines val="1"/>
            <c:leaderLines>
              <c:spPr>
                <a:ln w="22225" cap="flat" cmpd="sng" algn="ctr">
                  <a:solidFill>
                    <a:schemeClr val="tx2">
                      <a:lumMod val="75000"/>
                      <a:lumOff val="25000"/>
                    </a:schemeClr>
                  </a:solidFill>
                  <a:round/>
                </a:ln>
                <a:effectLst/>
              </c:spPr>
            </c:leaderLines>
            <c:extLst>
              <c:ext xmlns:c15="http://schemas.microsoft.com/office/drawing/2012/chart" uri="{CE6537A1-D6FC-4f65-9D91-7224C49458BB}">
                <c15:spPr xmlns:c15="http://schemas.microsoft.com/office/drawing/2012/chart">
                  <a:prstGeom prst="rect">
                    <a:avLst/>
                  </a:prstGeom>
                </c15:spPr>
              </c:ext>
            </c:extLst>
          </c:dLbls>
          <c:cat>
            <c:strRef>
              <c:f>Sheet1!$A$2:$A$8</c:f>
              <c:strCache>
                <c:ptCount val="7"/>
                <c:pt idx="0">
                  <c:v>病気の辛さ・症状の苦しさ</c:v>
                </c:pt>
                <c:pt idx="1">
                  <c:v>医療費、通院費</c:v>
                </c:pt>
                <c:pt idx="2">
                  <c:v>介助者がいない</c:v>
                </c:pt>
                <c:pt idx="3">
                  <c:v>経済的（生活費）不安</c:v>
                </c:pt>
                <c:pt idx="4">
                  <c:v>近くに医療機関がない</c:v>
                </c:pt>
                <c:pt idx="5">
                  <c:v>孤立して社会との接点がない</c:v>
                </c:pt>
                <c:pt idx="6">
                  <c:v>その他</c:v>
                </c:pt>
              </c:strCache>
            </c:strRef>
          </c:cat>
          <c:val>
            <c:numRef>
              <c:f>Sheet1!$B$2:$B$8</c:f>
              <c:numCache>
                <c:formatCode>General</c:formatCode>
                <c:ptCount val="7"/>
                <c:pt idx="0">
                  <c:v>57</c:v>
                </c:pt>
                <c:pt idx="1">
                  <c:v>36</c:v>
                </c:pt>
                <c:pt idx="2">
                  <c:v>24</c:v>
                </c:pt>
                <c:pt idx="3">
                  <c:v>44</c:v>
                </c:pt>
                <c:pt idx="4">
                  <c:v>28</c:v>
                </c:pt>
                <c:pt idx="5">
                  <c:v>31</c:v>
                </c:pt>
                <c:pt idx="6">
                  <c:v>24</c:v>
                </c:pt>
              </c:numCache>
            </c:numRef>
          </c:val>
          <c:extLst>
            <c:ext xmlns:c16="http://schemas.microsoft.com/office/drawing/2014/chart" uri="{C3380CC4-5D6E-409C-BE32-E72D297353CC}">
              <c16:uniqueId val="{00000008-2086-43DA-8751-C5B466F1C88A}"/>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egendEntry>
        <c:idx val="1"/>
        <c:txPr>
          <a:bodyPr rot="0" spcFirstLastPara="1" vertOverflow="ellipsis" vert="horz" wrap="square" anchor="ctr" anchorCtr="1"/>
          <a:lstStyle/>
          <a:p>
            <a:pPr>
              <a:defRPr sz="1197" b="0" i="0" u="none" strike="noStrike" kern="1200" baseline="0">
                <a:solidFill>
                  <a:schemeClr val="tx1">
                    <a:lumMod val="65000"/>
                    <a:lumOff val="35000"/>
                  </a:schemeClr>
                </a:solidFill>
                <a:latin typeface="ＭＳ Ｐゴシック" panose="020B0600070205080204" pitchFamily="50" charset="-128"/>
                <a:ea typeface="ＭＳ Ｐゴシック" panose="020B0600070205080204" pitchFamily="50" charset="-128"/>
                <a:cs typeface="+mn-cs"/>
              </a:defRPr>
            </a:pPr>
            <a:endParaRPr lang="ja-JP"/>
          </a:p>
        </c:txPr>
      </c:legendEntry>
      <c:legendEntry>
        <c:idx val="3"/>
        <c:txPr>
          <a:bodyPr rot="0" spcFirstLastPara="1" vertOverflow="ellipsis" vert="horz" wrap="square" anchor="ctr" anchorCtr="1"/>
          <a:lstStyle/>
          <a:p>
            <a:pPr>
              <a:defRPr sz="1197" b="0" i="0" u="none" strike="noStrike" kern="1200" baseline="0">
                <a:solidFill>
                  <a:schemeClr val="tx1">
                    <a:lumMod val="65000"/>
                    <a:lumOff val="35000"/>
                  </a:schemeClr>
                </a:solidFill>
                <a:latin typeface="ＭＳ Ｐゴシック" panose="020B0600070205080204" pitchFamily="50" charset="-128"/>
                <a:ea typeface="ＭＳ Ｐゴシック" panose="020B0600070205080204" pitchFamily="50" charset="-128"/>
                <a:cs typeface="+mn-cs"/>
              </a:defRPr>
            </a:pPr>
            <a:endParaRPr lang="ja-JP"/>
          </a:p>
        </c:txPr>
      </c:legendEntry>
      <c:legendEntry>
        <c:idx val="4"/>
        <c:txPr>
          <a:bodyPr rot="0" spcFirstLastPara="1" vertOverflow="ellipsis" vert="horz" wrap="square" anchor="ctr" anchorCtr="1"/>
          <a:lstStyle/>
          <a:p>
            <a:pPr>
              <a:defRPr sz="1197" b="0" i="0" u="none" strike="noStrike" kern="1200" baseline="0">
                <a:solidFill>
                  <a:schemeClr val="tx1">
                    <a:lumMod val="65000"/>
                    <a:lumOff val="35000"/>
                  </a:schemeClr>
                </a:solidFill>
                <a:latin typeface="ＭＳ Ｐゴシック" panose="020B0600070205080204" pitchFamily="50" charset="-128"/>
                <a:ea typeface="ＭＳ Ｐゴシック" panose="020B0600070205080204" pitchFamily="50" charset="-128"/>
                <a:cs typeface="+mn-cs"/>
              </a:defRPr>
            </a:pPr>
            <a:endParaRPr lang="ja-JP"/>
          </a:p>
        </c:txPr>
      </c:legendEntry>
      <c:layout>
        <c:manualLayout>
          <c:xMode val="edge"/>
          <c:yMode val="edge"/>
          <c:x val="0.8217284008941893"/>
          <c:y val="0.18113583430478439"/>
          <c:w val="0.17244618199223974"/>
          <c:h val="0.7927733332040758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人数</c:v>
                </c:pt>
              </c:strCache>
            </c:strRef>
          </c:tx>
          <c:explosion val="3"/>
          <c:dPt>
            <c:idx val="0"/>
            <c:bubble3D val="0"/>
            <c:explosion val="4"/>
            <c:spPr>
              <a:solidFill>
                <a:schemeClr val="accent2"/>
              </a:solidFill>
              <a:ln w="19050">
                <a:solidFill>
                  <a:schemeClr val="lt1"/>
                </a:solidFill>
              </a:ln>
              <a:effectLst/>
            </c:spPr>
            <c:extLst>
              <c:ext xmlns:c16="http://schemas.microsoft.com/office/drawing/2014/chart" uri="{C3380CC4-5D6E-409C-BE32-E72D297353CC}">
                <c16:uniqueId val="{00000004-DA18-4EBB-9647-860528AD5D6E}"/>
              </c:ext>
            </c:extLst>
          </c:dPt>
          <c:dPt>
            <c:idx val="1"/>
            <c:bubble3D val="0"/>
            <c:explosion val="4"/>
            <c:spPr>
              <a:solidFill>
                <a:schemeClr val="accent4"/>
              </a:solidFill>
              <a:ln w="19050">
                <a:solidFill>
                  <a:schemeClr val="lt1"/>
                </a:solidFill>
              </a:ln>
              <a:effectLst/>
            </c:spPr>
            <c:extLst>
              <c:ext xmlns:c16="http://schemas.microsoft.com/office/drawing/2014/chart" uri="{C3380CC4-5D6E-409C-BE32-E72D297353CC}">
                <c16:uniqueId val="{00000003-DA18-4EBB-9647-860528AD5D6E}"/>
              </c:ext>
            </c:extLst>
          </c:dPt>
          <c:dPt>
            <c:idx val="2"/>
            <c:bubble3D val="0"/>
            <c:spPr>
              <a:solidFill>
                <a:schemeClr val="accent6"/>
              </a:solidFill>
              <a:ln w="19050">
                <a:solidFill>
                  <a:schemeClr val="lt1"/>
                </a:solidFill>
              </a:ln>
              <a:effectLst/>
            </c:spPr>
            <c:extLst>
              <c:ext xmlns:c16="http://schemas.microsoft.com/office/drawing/2014/chart" uri="{C3380CC4-5D6E-409C-BE32-E72D297353CC}">
                <c16:uniqueId val="{00000001-DA18-4EBB-9647-860528AD5D6E}"/>
              </c:ext>
            </c:extLst>
          </c:dPt>
          <c:dPt>
            <c:idx val="3"/>
            <c:bubble3D val="0"/>
            <c:explosion val="4"/>
            <c:spPr>
              <a:solidFill>
                <a:schemeClr val="accent2">
                  <a:lumMod val="60000"/>
                </a:schemeClr>
              </a:solidFill>
              <a:ln w="19050">
                <a:solidFill>
                  <a:schemeClr val="lt1"/>
                </a:solidFill>
              </a:ln>
              <a:effectLst/>
            </c:spPr>
            <c:extLst>
              <c:ext xmlns:c16="http://schemas.microsoft.com/office/drawing/2014/chart" uri="{C3380CC4-5D6E-409C-BE32-E72D297353CC}">
                <c16:uniqueId val="{00000002-DA18-4EBB-9647-860528AD5D6E}"/>
              </c:ext>
            </c:extLst>
          </c:dPt>
          <c:dLbls>
            <c:dLbl>
              <c:idx val="0"/>
              <c:layout>
                <c:manualLayout>
                  <c:x val="-0.1476888888888889"/>
                  <c:y val="0.20449217492051089"/>
                </c:manualLayout>
              </c:layout>
              <c:tx>
                <c:rich>
                  <a:bodyPr/>
                  <a:lstStyle/>
                  <a:p>
                    <a:fld id="{B93A374C-31B4-40C6-AAB2-C66C6CE2EABD}" type="CATEGORYNAME">
                      <a:rPr lang="ja-JP" altLang="en-US">
                        <a:latin typeface="ＭＳ Ｐゴシック" panose="020B0600070205080204" pitchFamily="50" charset="-128"/>
                      </a:rPr>
                      <a:pPr/>
                      <a:t>[分類名]</a:t>
                    </a:fld>
                    <a:r>
                      <a:rPr lang="ja-JP" altLang="en-US" baseline="0" dirty="0">
                        <a:latin typeface="ＭＳ Ｐゴシック" panose="020B0600070205080204" pitchFamily="50" charset="-128"/>
                      </a:rPr>
                      <a:t>
</a:t>
                    </a:r>
                    <a:fld id="{782917FB-846F-4B26-8C8C-29D6A3054F90}" type="PERCENTAGE">
                      <a:rPr lang="en-US" altLang="ja-JP" baseline="0">
                        <a:latin typeface="ＭＳ Ｐゴシック" panose="020B0600070205080204" pitchFamily="50" charset="-128"/>
                      </a:rPr>
                      <a:pPr/>
                      <a:t>[パーセンテージ]</a:t>
                    </a:fld>
                    <a:endParaRPr lang="ja-JP" altLang="en-US" baseline="0" dirty="0">
                      <a:latin typeface="ＭＳ Ｐゴシック" panose="020B0600070205080204" pitchFamily="50" charset="-128"/>
                    </a:endParaRPr>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DA18-4EBB-9647-860528AD5D6E}"/>
                </c:ext>
              </c:extLst>
            </c:dLbl>
            <c:dLbl>
              <c:idx val="1"/>
              <c:layout>
                <c:manualLayout>
                  <c:x val="-0.21719249249249251"/>
                  <c:y val="-4.2231973287895429E-2"/>
                </c:manualLayout>
              </c:layout>
              <c:tx>
                <c:rich>
                  <a:bodyPr/>
                  <a:lstStyle/>
                  <a:p>
                    <a:fld id="{372AC096-533C-41C5-8707-22AA199E6FC8}" type="CATEGORYNAME">
                      <a:rPr lang="ja-JP" altLang="en-US">
                        <a:latin typeface="ＭＳ Ｐゴシック" panose="020B0600070205080204" pitchFamily="50" charset="-128"/>
                      </a:rPr>
                      <a:pPr/>
                      <a:t>[分類名]</a:t>
                    </a:fld>
                    <a:r>
                      <a:rPr lang="ja-JP" altLang="en-US" baseline="0" dirty="0">
                        <a:latin typeface="ＭＳ Ｐゴシック" panose="020B0600070205080204" pitchFamily="50" charset="-128"/>
                      </a:rPr>
                      <a:t>
</a:t>
                    </a:r>
                    <a:fld id="{36822E91-A355-469A-ABC2-B049E491499D}" type="PERCENTAGE">
                      <a:rPr lang="en-US" altLang="ja-JP" baseline="0">
                        <a:latin typeface="ＭＳ Ｐゴシック" panose="020B0600070205080204" pitchFamily="50" charset="-128"/>
                      </a:rPr>
                      <a:pPr/>
                      <a:t>[パーセンテージ]</a:t>
                    </a:fld>
                    <a:endParaRPr lang="ja-JP" altLang="en-US" baseline="0" dirty="0">
                      <a:latin typeface="ＭＳ Ｐゴシック" panose="020B0600070205080204" pitchFamily="50" charset="-128"/>
                    </a:endParaRPr>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DA18-4EBB-9647-860528AD5D6E}"/>
                </c:ext>
              </c:extLst>
            </c:dLbl>
            <c:dLbl>
              <c:idx val="2"/>
              <c:layout>
                <c:manualLayout>
                  <c:x val="7.8208333333333324E-2"/>
                  <c:y val="-0.10136598170730919"/>
                </c:manualLayout>
              </c:layout>
              <c:tx>
                <c:rich>
                  <a:bodyPr rot="0" spcFirstLastPara="1" vertOverflow="ellipsis" vert="horz" wrap="square" lIns="38100" tIns="19050" rIns="38100" bIns="19050" anchor="ctr" anchorCtr="1">
                    <a:noAutofit/>
                  </a:bodyPr>
                  <a:lstStyle/>
                  <a:p>
                    <a:pPr>
                      <a:defRPr sz="1800" b="1" i="0" u="none" strike="noStrike" kern="1200" baseline="0">
                        <a:solidFill>
                          <a:schemeClr val="bg1"/>
                        </a:solidFill>
                        <a:latin typeface="+mn-lt"/>
                        <a:ea typeface="+mn-ea"/>
                        <a:cs typeface="+mn-cs"/>
                      </a:defRPr>
                    </a:pPr>
                    <a:fld id="{8082DCE7-6498-4870-A640-084362B2BA0A}" type="CATEGORYNAME">
                      <a:rPr lang="ja-JP" altLang="en-US">
                        <a:solidFill>
                          <a:schemeClr val="bg1"/>
                        </a:solidFill>
                        <a:latin typeface="ＭＳ Ｐゴシック" panose="020B0600070205080204" pitchFamily="50" charset="-128"/>
                      </a:rPr>
                      <a:pPr>
                        <a:defRPr sz="1800" b="1">
                          <a:solidFill>
                            <a:schemeClr val="bg1"/>
                          </a:solidFill>
                        </a:defRPr>
                      </a:pPr>
                      <a:t>[分類名]</a:t>
                    </a:fld>
                    <a:r>
                      <a:rPr lang="ja-JP" altLang="en-US" baseline="0" dirty="0">
                        <a:solidFill>
                          <a:schemeClr val="bg1"/>
                        </a:solidFill>
                        <a:latin typeface="ＭＳ Ｐゴシック" panose="020B0600070205080204" pitchFamily="50" charset="-128"/>
                      </a:rPr>
                      <a:t>
</a:t>
                    </a:r>
                    <a:fld id="{00B18042-6CD3-4DF5-B8FE-D27EAE1E63EC}" type="PERCENTAGE">
                      <a:rPr lang="en-US" altLang="ja-JP" baseline="0">
                        <a:solidFill>
                          <a:schemeClr val="bg1"/>
                        </a:solidFill>
                        <a:latin typeface="ＭＳ Ｐゴシック" panose="020B0600070205080204" pitchFamily="50" charset="-128"/>
                      </a:rPr>
                      <a:pPr>
                        <a:defRPr sz="1800" b="1">
                          <a:solidFill>
                            <a:schemeClr val="bg1"/>
                          </a:solidFill>
                        </a:defRPr>
                      </a:pPr>
                      <a:t>[パーセンテージ]</a:t>
                    </a:fld>
                    <a:endParaRPr lang="ja-JP" altLang="en-US" baseline="0" dirty="0">
                      <a:solidFill>
                        <a:schemeClr val="bg1"/>
                      </a:solidFill>
                      <a:latin typeface="ＭＳ Ｐゴシック" panose="020B0600070205080204" pitchFamily="50" charset="-128"/>
                    </a:endParaRPr>
                  </a:p>
                </c:rich>
              </c:tx>
              <c:spPr>
                <a:noFill/>
                <a:ln>
                  <a:noFill/>
                </a:ln>
                <a:effectLst/>
              </c:spPr>
              <c:txPr>
                <a:bodyPr rot="0" spcFirstLastPara="1" vertOverflow="ellipsis" vert="horz" wrap="square" lIns="38100" tIns="19050" rIns="38100" bIns="19050" anchor="ctr" anchorCtr="1">
                  <a:noAutofit/>
                </a:bodyPr>
                <a:lstStyle/>
                <a:p>
                  <a:pPr>
                    <a:defRPr sz="1800" b="1" i="0" u="none" strike="noStrike" kern="1200" baseline="0">
                      <a:solidFill>
                        <a:schemeClr val="bg1"/>
                      </a:solidFill>
                      <a:latin typeface="+mn-lt"/>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manualLayout>
                      <c:w val="0.27669399399399391"/>
                      <c:h val="0.20103523615678906"/>
                    </c:manualLayout>
                  </c15:layout>
                  <c15:dlblFieldTable/>
                  <c15:showDataLabelsRange val="0"/>
                </c:ext>
                <c:ext xmlns:c16="http://schemas.microsoft.com/office/drawing/2014/chart" uri="{C3380CC4-5D6E-409C-BE32-E72D297353CC}">
                  <c16:uniqueId val="{00000001-DA18-4EBB-9647-860528AD5D6E}"/>
                </c:ext>
              </c:extLst>
            </c:dLbl>
            <c:dLbl>
              <c:idx val="3"/>
              <c:layout>
                <c:manualLayout>
                  <c:x val="-0.12057057057057056"/>
                  <c:y val="5.156249682809444E-2"/>
                </c:manualLayout>
              </c:layout>
              <c:tx>
                <c:rich>
                  <a:bodyPr rot="0" spcFirstLastPara="1" vertOverflow="ellipsis" vert="horz" wrap="square" lIns="38100" tIns="19050" rIns="38100" bIns="19050" anchor="ctr" anchorCtr="1">
                    <a:spAutoFit/>
                  </a:bodyPr>
                  <a:lstStyle/>
                  <a:p>
                    <a:pPr>
                      <a:defRPr sz="1800" b="1" i="0" u="none" strike="noStrike" kern="1200" baseline="0">
                        <a:solidFill>
                          <a:schemeClr val="tx2">
                            <a:lumMod val="75000"/>
                            <a:lumOff val="25000"/>
                          </a:schemeClr>
                        </a:solidFill>
                        <a:latin typeface="+mn-lt"/>
                        <a:ea typeface="+mn-ea"/>
                        <a:cs typeface="+mn-cs"/>
                      </a:defRPr>
                    </a:pPr>
                    <a:fld id="{DF4EF252-1A9A-42F0-9C24-E0E0D0E014F7}" type="CATEGORYNAME">
                      <a:rPr lang="ja-JP" altLang="en-US">
                        <a:latin typeface="ＭＳ Ｐゴシック" panose="020B0600070205080204" pitchFamily="50" charset="-128"/>
                      </a:rPr>
                      <a:pPr>
                        <a:defRPr sz="1800" b="1">
                          <a:solidFill>
                            <a:schemeClr val="tx2">
                              <a:lumMod val="75000"/>
                              <a:lumOff val="25000"/>
                            </a:schemeClr>
                          </a:solidFill>
                        </a:defRPr>
                      </a:pPr>
                      <a:t>[分類名]</a:t>
                    </a:fld>
                    <a:r>
                      <a:rPr lang="ja-JP" altLang="en-US" baseline="0" dirty="0">
                        <a:latin typeface="ＭＳ Ｐゴシック" panose="020B0600070205080204" pitchFamily="50" charset="-128"/>
                      </a:rPr>
                      <a:t>
</a:t>
                    </a:r>
                    <a:fld id="{CD4FF193-141E-4A7B-9BA8-F52DAE8FA787}" type="PERCENTAGE">
                      <a:rPr lang="en-US" altLang="ja-JP" baseline="0">
                        <a:latin typeface="ＭＳ Ｐゴシック" panose="020B0600070205080204" pitchFamily="50" charset="-128"/>
                      </a:rPr>
                      <a:pPr>
                        <a:defRPr sz="1800" b="1">
                          <a:solidFill>
                            <a:schemeClr val="tx2">
                              <a:lumMod val="75000"/>
                              <a:lumOff val="25000"/>
                            </a:schemeClr>
                          </a:solidFill>
                        </a:defRPr>
                      </a:pPr>
                      <a:t>[パーセンテージ]</a:t>
                    </a:fld>
                    <a:endParaRPr lang="ja-JP" altLang="en-US" baseline="0" dirty="0">
                      <a:latin typeface="ＭＳ Ｐゴシック" panose="020B0600070205080204" pitchFamily="50" charset="-128"/>
                    </a:endParaRPr>
                  </a:p>
                </c:rich>
              </c:tx>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2">
                          <a:lumMod val="75000"/>
                          <a:lumOff val="25000"/>
                        </a:schemeClr>
                      </a:solidFill>
                      <a:latin typeface="+mn-lt"/>
                      <a:ea typeface="+mn-ea"/>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DA18-4EBB-9647-860528AD5D6E}"/>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ja-JP"/>
              </a:p>
            </c:txPr>
            <c:dLblPos val="bestFit"/>
            <c:showLegendKey val="0"/>
            <c:showVal val="0"/>
            <c:showCatName val="1"/>
            <c:showSerName val="0"/>
            <c:showPercent val="1"/>
            <c:showBubbleSize val="0"/>
            <c:showLeaderLines val="1"/>
            <c:leaderLines>
              <c:spPr>
                <a:ln w="22225" cap="flat" cmpd="sng" algn="ctr">
                  <a:solidFill>
                    <a:schemeClr val="tx2">
                      <a:lumMod val="75000"/>
                      <a:lumOff val="25000"/>
                    </a:schemeClr>
                  </a:solidFill>
                  <a:round/>
                </a:ln>
                <a:effectLst/>
              </c:spPr>
            </c:leaderLines>
            <c:extLst>
              <c:ext xmlns:c15="http://schemas.microsoft.com/office/drawing/2012/chart" uri="{CE6537A1-D6FC-4f65-9D91-7224C49458BB}"/>
            </c:extLst>
          </c:dLbls>
          <c:cat>
            <c:strRef>
              <c:f>Sheet1!$A$2:$A$6</c:f>
              <c:strCache>
                <c:ptCount val="4"/>
                <c:pt idx="0">
                  <c:v>内容までよく知っている</c:v>
                </c:pt>
                <c:pt idx="1">
                  <c:v>知っている</c:v>
                </c:pt>
                <c:pt idx="2">
                  <c:v>聞いたことがある程度</c:v>
                </c:pt>
                <c:pt idx="3">
                  <c:v>全く知らない</c:v>
                </c:pt>
              </c:strCache>
            </c:strRef>
          </c:cat>
          <c:val>
            <c:numRef>
              <c:f>Sheet1!$B$2:$B$6</c:f>
              <c:numCache>
                <c:formatCode>General</c:formatCode>
                <c:ptCount val="4"/>
                <c:pt idx="0">
                  <c:v>10</c:v>
                </c:pt>
                <c:pt idx="1">
                  <c:v>14</c:v>
                </c:pt>
                <c:pt idx="2">
                  <c:v>31</c:v>
                </c:pt>
                <c:pt idx="3">
                  <c:v>4</c:v>
                </c:pt>
              </c:numCache>
            </c:numRef>
          </c:val>
          <c:extLst>
            <c:ext xmlns:c16="http://schemas.microsoft.com/office/drawing/2014/chart" uri="{C3380CC4-5D6E-409C-BE32-E72D297353CC}">
              <c16:uniqueId val="{00000000-DA18-4EBB-9647-860528AD5D6E}"/>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74819114114114116"/>
          <c:y val="0.39256721256353272"/>
          <c:w val="0.24036741741741741"/>
          <c:h val="0.4375216266288369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187500000000001E-2"/>
          <c:y val="4.5918534789895583E-2"/>
          <c:w val="0.96562499999999996"/>
          <c:h val="0.92229171035556134"/>
        </c:manualLayout>
      </c:layout>
      <c:barChart>
        <c:barDir val="col"/>
        <c:grouping val="stacked"/>
        <c:varyColors val="0"/>
        <c:ser>
          <c:idx val="1"/>
          <c:order val="1"/>
          <c:tx>
            <c:strRef>
              <c:f>Sheet1!$C$1</c:f>
              <c:strCache>
                <c:ptCount val="1"/>
                <c:pt idx="0">
                  <c:v>Series 2</c:v>
                </c:pt>
              </c:strCache>
            </c:strRef>
          </c:tx>
          <c:spPr>
            <a:noFill/>
            <a:ln>
              <a:noFill/>
            </a:ln>
            <a:effectLst/>
          </c:spPr>
          <c:invertIfNegative val="0"/>
          <c:cat>
            <c:strRef>
              <c:f>Sheet1!$A$2</c:f>
              <c:strCache>
                <c:ptCount val="1"/>
                <c:pt idx="0">
                  <c:v>Category 1</c:v>
                </c:pt>
              </c:strCache>
            </c:strRef>
          </c:cat>
          <c:val>
            <c:numRef>
              <c:f>Sheet1!$C$2</c:f>
              <c:numCache>
                <c:formatCode>General</c:formatCode>
                <c:ptCount val="1"/>
                <c:pt idx="0">
                  <c:v>10</c:v>
                </c:pt>
              </c:numCache>
            </c:numRef>
          </c:val>
          <c:extLst>
            <c:ext xmlns:c16="http://schemas.microsoft.com/office/drawing/2014/chart" uri="{C3380CC4-5D6E-409C-BE32-E72D297353CC}">
              <c16:uniqueId val="{00000001-62A7-4817-A713-1E27D05FDD55}"/>
            </c:ext>
          </c:extLst>
        </c:ser>
        <c:dLbls>
          <c:showLegendKey val="0"/>
          <c:showVal val="0"/>
          <c:showCatName val="0"/>
          <c:showSerName val="0"/>
          <c:showPercent val="0"/>
          <c:showBubbleSize val="0"/>
        </c:dLbls>
        <c:gapWidth val="150"/>
        <c:overlap val="100"/>
        <c:axId val="441525328"/>
        <c:axId val="441544536"/>
      </c:barChart>
      <c:barChart>
        <c:barDir val="col"/>
        <c:grouping val="stacked"/>
        <c:varyColors val="0"/>
        <c:ser>
          <c:idx val="0"/>
          <c:order val="0"/>
          <c:tx>
            <c:strRef>
              <c:f>Sheet1!$B$1</c:f>
              <c:strCache>
                <c:ptCount val="1"/>
                <c:pt idx="0">
                  <c:v>Series 1</c:v>
                </c:pt>
              </c:strCache>
            </c:strRef>
          </c:tx>
          <c:spPr>
            <a:solidFill>
              <a:srgbClr val="3796DA"/>
            </a:solidFill>
            <a:ln>
              <a:noFill/>
            </a:ln>
            <a:effectLst/>
          </c:spPr>
          <c:invertIfNegative val="0"/>
          <c:dLbls>
            <c:dLbl>
              <c:idx val="0"/>
              <c:layout>
                <c:manualLayout>
                  <c:x val="1.5624999999999426E-3"/>
                  <c:y val="-0.19780291909493486"/>
                </c:manualLayout>
              </c:layout>
              <c:tx>
                <c:rich>
                  <a:bodyPr rot="0" spcFirstLastPara="1" vertOverflow="ellipsis" vert="horz" wrap="square" lIns="38100" tIns="19050" rIns="38100" bIns="19050" anchor="ctr" anchorCtr="1">
                    <a:spAutoFit/>
                  </a:bodyPr>
                  <a:lstStyle/>
                  <a:p>
                    <a:pPr>
                      <a:defRPr sz="6000" b="1" i="0" u="none" strike="noStrike" kern="1200" baseline="0">
                        <a:solidFill>
                          <a:schemeClr val="accent1">
                            <a:lumMod val="50000"/>
                          </a:schemeClr>
                        </a:solidFill>
                        <a:latin typeface="+mn-lt"/>
                        <a:ea typeface="+mn-ea"/>
                        <a:cs typeface="+mn-cs"/>
                      </a:defRPr>
                    </a:pPr>
                    <a:r>
                      <a:rPr lang="en-US" altLang="ja-JP" dirty="0">
                        <a:solidFill>
                          <a:schemeClr val="accent1">
                            <a:lumMod val="50000"/>
                          </a:schemeClr>
                        </a:solidFill>
                        <a:latin typeface="ＭＳ Ｐゴシック" panose="020B0600070205080204" pitchFamily="50" charset="-128"/>
                      </a:rPr>
                      <a:t>90%</a:t>
                    </a:r>
                  </a:p>
                </c:rich>
              </c:tx>
              <c:spPr>
                <a:noFill/>
                <a:ln>
                  <a:noFill/>
                </a:ln>
                <a:effectLst/>
              </c:spPr>
              <c:txPr>
                <a:bodyPr rot="0" spcFirstLastPara="1" vertOverflow="ellipsis" vert="horz" wrap="square" lIns="38100" tIns="19050" rIns="38100" bIns="19050" anchor="ctr" anchorCtr="1">
                  <a:spAutoFit/>
                </a:bodyPr>
                <a:lstStyle/>
                <a:p>
                  <a:pPr>
                    <a:defRPr sz="6000" b="1" i="0" u="none" strike="noStrike" kern="1200" baseline="0">
                      <a:solidFill>
                        <a:schemeClr val="accent1">
                          <a:lumMod val="50000"/>
                        </a:schemeClr>
                      </a:solidFill>
                      <a:latin typeface="+mn-lt"/>
                      <a:ea typeface="+mn-ea"/>
                      <a:cs typeface="+mn-cs"/>
                    </a:defRPr>
                  </a:pPr>
                  <a:endParaRPr lang="ja-JP"/>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62A7-4817-A713-1E27D05FDD55}"/>
                </c:ext>
              </c:extLst>
            </c:dLbl>
            <c:spPr>
              <a:noFill/>
              <a:ln>
                <a:noFill/>
              </a:ln>
              <a:effectLst/>
            </c:spPr>
            <c:txPr>
              <a:bodyPr rot="0" spcFirstLastPara="1" vertOverflow="ellipsis" vert="horz" wrap="square" lIns="38100" tIns="19050" rIns="38100" bIns="19050" anchor="ctr" anchorCtr="1">
                <a:spAutoFit/>
              </a:bodyPr>
              <a:lstStyle/>
              <a:p>
                <a:pPr>
                  <a:defRPr sz="6000" b="1" i="0" u="none" strike="noStrike" kern="1200" baseline="0">
                    <a:solidFill>
                      <a:schemeClr val="bg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Sheet1!$B$2</c:f>
              <c:numCache>
                <c:formatCode>General</c:formatCode>
                <c:ptCount val="1"/>
                <c:pt idx="0">
                  <c:v>90</c:v>
                </c:pt>
              </c:numCache>
            </c:numRef>
          </c:val>
          <c:extLst>
            <c:ext xmlns:c16="http://schemas.microsoft.com/office/drawing/2014/chart" uri="{C3380CC4-5D6E-409C-BE32-E72D297353CC}">
              <c16:uniqueId val="{00000000-62A7-4817-A713-1E27D05FDD55}"/>
            </c:ext>
          </c:extLst>
        </c:ser>
        <c:dLbls>
          <c:showLegendKey val="0"/>
          <c:showVal val="0"/>
          <c:showCatName val="0"/>
          <c:showSerName val="0"/>
          <c:showPercent val="0"/>
          <c:showBubbleSize val="0"/>
        </c:dLbls>
        <c:gapWidth val="150"/>
        <c:overlap val="100"/>
        <c:axId val="1131261888"/>
        <c:axId val="1131238272"/>
      </c:barChart>
      <c:catAx>
        <c:axId val="441525328"/>
        <c:scaling>
          <c:orientation val="minMax"/>
        </c:scaling>
        <c:delete val="1"/>
        <c:axPos val="b"/>
        <c:numFmt formatCode="General" sourceLinked="1"/>
        <c:majorTickMark val="none"/>
        <c:minorTickMark val="none"/>
        <c:tickLblPos val="nextTo"/>
        <c:crossAx val="441544536"/>
        <c:crosses val="autoZero"/>
        <c:auto val="1"/>
        <c:lblAlgn val="ctr"/>
        <c:lblOffset val="100"/>
        <c:noMultiLvlLbl val="0"/>
      </c:catAx>
      <c:valAx>
        <c:axId val="441544536"/>
        <c:scaling>
          <c:orientation val="minMax"/>
          <c:max val="100"/>
        </c:scaling>
        <c:delete val="1"/>
        <c:axPos val="l"/>
        <c:numFmt formatCode="General" sourceLinked="1"/>
        <c:majorTickMark val="none"/>
        <c:minorTickMark val="none"/>
        <c:tickLblPos val="nextTo"/>
        <c:crossAx val="441525328"/>
        <c:crosses val="autoZero"/>
        <c:crossBetween val="between"/>
      </c:valAx>
      <c:valAx>
        <c:axId val="1131238272"/>
        <c:scaling>
          <c:orientation val="minMax"/>
        </c:scaling>
        <c:delete val="1"/>
        <c:axPos val="r"/>
        <c:numFmt formatCode="General" sourceLinked="1"/>
        <c:majorTickMark val="out"/>
        <c:minorTickMark val="none"/>
        <c:tickLblPos val="nextTo"/>
        <c:crossAx val="1131261888"/>
        <c:crosses val="max"/>
        <c:crossBetween val="between"/>
      </c:valAx>
      <c:catAx>
        <c:axId val="1131261888"/>
        <c:scaling>
          <c:orientation val="minMax"/>
        </c:scaling>
        <c:delete val="1"/>
        <c:axPos val="b"/>
        <c:numFmt formatCode="General" sourceLinked="1"/>
        <c:majorTickMark val="out"/>
        <c:minorTickMark val="none"/>
        <c:tickLblPos val="nextTo"/>
        <c:crossAx val="1131238272"/>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Series 1</c:v>
                </c:pt>
              </c:strCache>
            </c:strRef>
          </c:tx>
          <c:spPr>
            <a:solidFill>
              <a:srgbClr val="D25C9C"/>
            </a:solidFill>
            <a:ln>
              <a:noFill/>
            </a:ln>
            <a:effectLst/>
          </c:spPr>
          <c:invertIfNegative val="0"/>
          <c:dLbls>
            <c:dLbl>
              <c:idx val="0"/>
              <c:layout>
                <c:manualLayout>
                  <c:x val="-5.729100483608997E-17"/>
                  <c:y val="-0.23665706391715424"/>
                </c:manualLayout>
              </c:layout>
              <c:tx>
                <c:rich>
                  <a:bodyPr rot="0" spcFirstLastPara="1" vertOverflow="ellipsis" vert="horz" wrap="square" lIns="38100" tIns="19050" rIns="38100" bIns="19050" anchor="ctr" anchorCtr="1">
                    <a:spAutoFit/>
                  </a:bodyPr>
                  <a:lstStyle/>
                  <a:p>
                    <a:pPr>
                      <a:defRPr sz="6000" b="1" i="0" u="none" strike="noStrike" kern="1200" baseline="0">
                        <a:solidFill>
                          <a:schemeClr val="accent1">
                            <a:lumMod val="50000"/>
                          </a:schemeClr>
                        </a:solidFill>
                        <a:latin typeface="+mn-ea"/>
                        <a:ea typeface="+mn-ea"/>
                        <a:cs typeface="+mn-cs"/>
                      </a:defRPr>
                    </a:pPr>
                    <a:r>
                      <a:rPr lang="en-US" altLang="ja-JP" dirty="0">
                        <a:solidFill>
                          <a:schemeClr val="accent1">
                            <a:lumMod val="50000"/>
                          </a:schemeClr>
                        </a:solidFill>
                        <a:latin typeface="+mn-ea"/>
                        <a:ea typeface="+mn-ea"/>
                      </a:rPr>
                      <a:t>10%</a:t>
                    </a:r>
                  </a:p>
                </c:rich>
              </c:tx>
              <c:spPr>
                <a:noFill/>
                <a:ln>
                  <a:noFill/>
                </a:ln>
                <a:effectLst/>
              </c:spPr>
              <c:txPr>
                <a:bodyPr rot="0" spcFirstLastPara="1" vertOverflow="ellipsis" vert="horz" wrap="square" lIns="38100" tIns="19050" rIns="38100" bIns="19050" anchor="ctr" anchorCtr="1">
                  <a:spAutoFit/>
                </a:bodyPr>
                <a:lstStyle/>
                <a:p>
                  <a:pPr>
                    <a:defRPr sz="6000" b="1" i="0" u="none" strike="noStrike" kern="1200" baseline="0">
                      <a:solidFill>
                        <a:schemeClr val="accent1">
                          <a:lumMod val="50000"/>
                        </a:schemeClr>
                      </a:solidFill>
                      <a:latin typeface="+mn-ea"/>
                      <a:ea typeface="+mn-ea"/>
                      <a:cs typeface="+mn-cs"/>
                    </a:defRPr>
                  </a:pPr>
                  <a:endParaRPr lang="ja-JP"/>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B8D9-4188-B9FA-66C4D25C7EF6}"/>
                </c:ext>
              </c:extLst>
            </c:dLbl>
            <c:spPr>
              <a:noFill/>
              <a:ln>
                <a:noFill/>
              </a:ln>
              <a:effectLst/>
            </c:spPr>
            <c:txPr>
              <a:bodyPr rot="0" spcFirstLastPara="1" vertOverflow="ellipsis" vert="horz" wrap="square" lIns="38100" tIns="19050" rIns="38100" bIns="19050" anchor="ctr" anchorCtr="1">
                <a:spAutoFit/>
              </a:bodyPr>
              <a:lstStyle/>
              <a:p>
                <a:pPr>
                  <a:defRPr sz="6000" b="1" i="0" u="none" strike="noStrike" kern="1200" baseline="0">
                    <a:solidFill>
                      <a:schemeClr val="bg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Sheet1!$B$2</c:f>
              <c:numCache>
                <c:formatCode>General</c:formatCode>
                <c:ptCount val="1"/>
                <c:pt idx="0">
                  <c:v>10</c:v>
                </c:pt>
              </c:numCache>
            </c:numRef>
          </c:val>
          <c:extLst>
            <c:ext xmlns:c16="http://schemas.microsoft.com/office/drawing/2014/chart" uri="{C3380CC4-5D6E-409C-BE32-E72D297353CC}">
              <c16:uniqueId val="{00000001-B8D9-4188-B9FA-66C4D25C7EF6}"/>
            </c:ext>
          </c:extLst>
        </c:ser>
        <c:ser>
          <c:idx val="1"/>
          <c:order val="1"/>
          <c:tx>
            <c:strRef>
              <c:f>Sheet1!$C$1</c:f>
              <c:strCache>
                <c:ptCount val="1"/>
                <c:pt idx="0">
                  <c:v>Series 2</c:v>
                </c:pt>
              </c:strCache>
            </c:strRef>
          </c:tx>
          <c:spPr>
            <a:noFill/>
            <a:ln>
              <a:noFill/>
            </a:ln>
            <a:effectLst/>
          </c:spPr>
          <c:invertIfNegative val="0"/>
          <c:cat>
            <c:strRef>
              <c:f>Sheet1!$A$2</c:f>
              <c:strCache>
                <c:ptCount val="1"/>
                <c:pt idx="0">
                  <c:v>Category 1</c:v>
                </c:pt>
              </c:strCache>
            </c:strRef>
          </c:cat>
          <c:val>
            <c:numRef>
              <c:f>Sheet1!$C$2</c:f>
              <c:numCache>
                <c:formatCode>General</c:formatCode>
                <c:ptCount val="1"/>
                <c:pt idx="0">
                  <c:v>90</c:v>
                </c:pt>
              </c:numCache>
            </c:numRef>
          </c:val>
          <c:extLst>
            <c:ext xmlns:c16="http://schemas.microsoft.com/office/drawing/2014/chart" uri="{C3380CC4-5D6E-409C-BE32-E72D297353CC}">
              <c16:uniqueId val="{00000002-B8D9-4188-B9FA-66C4D25C7EF6}"/>
            </c:ext>
          </c:extLst>
        </c:ser>
        <c:dLbls>
          <c:showLegendKey val="0"/>
          <c:showVal val="0"/>
          <c:showCatName val="0"/>
          <c:showSerName val="0"/>
          <c:showPercent val="0"/>
          <c:showBubbleSize val="0"/>
        </c:dLbls>
        <c:gapWidth val="150"/>
        <c:overlap val="100"/>
        <c:axId val="441523760"/>
        <c:axId val="441537088"/>
      </c:barChart>
      <c:catAx>
        <c:axId val="441523760"/>
        <c:scaling>
          <c:orientation val="minMax"/>
        </c:scaling>
        <c:delete val="1"/>
        <c:axPos val="b"/>
        <c:numFmt formatCode="General" sourceLinked="1"/>
        <c:majorTickMark val="none"/>
        <c:minorTickMark val="none"/>
        <c:tickLblPos val="nextTo"/>
        <c:crossAx val="441537088"/>
        <c:crosses val="autoZero"/>
        <c:auto val="1"/>
        <c:lblAlgn val="ctr"/>
        <c:lblOffset val="100"/>
        <c:noMultiLvlLbl val="0"/>
      </c:catAx>
      <c:valAx>
        <c:axId val="441537088"/>
        <c:scaling>
          <c:orientation val="minMax"/>
          <c:max val="100"/>
        </c:scaling>
        <c:delete val="1"/>
        <c:axPos val="l"/>
        <c:numFmt formatCode="General" sourceLinked="1"/>
        <c:majorTickMark val="none"/>
        <c:minorTickMark val="none"/>
        <c:tickLblPos val="nextTo"/>
        <c:crossAx val="4415237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3190317109631981E-2"/>
          <c:y val="2.8322590525486871E-2"/>
          <c:w val="0.81483861146229886"/>
          <c:h val="0.48257236556538163"/>
        </c:manualLayout>
      </c:layout>
      <c:barChart>
        <c:barDir val="col"/>
        <c:grouping val="clustered"/>
        <c:varyColors val="0"/>
        <c:ser>
          <c:idx val="0"/>
          <c:order val="0"/>
          <c:tx>
            <c:strRef>
              <c:f>Sheet1!$B$1</c:f>
              <c:strCache>
                <c:ptCount val="1"/>
                <c:pt idx="0">
                  <c:v>ぜひ受けたい</c:v>
                </c:pt>
              </c:strCache>
            </c:strRef>
          </c:tx>
          <c:spPr>
            <a:solidFill>
              <a:schemeClr val="accent5">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rgbClr val="404040"/>
                    </a:solidFill>
                    <a:latin typeface="+mn-lt"/>
                    <a:ea typeface="+mn-ea"/>
                    <a:cs typeface="+mn-cs"/>
                  </a:defRPr>
                </a:pPr>
                <a:endParaRPr lang="ja-JP"/>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健康状態の観察</c:v>
                </c:pt>
                <c:pt idx="1">
                  <c:v>病状悪化の防止・回復</c:v>
                </c:pt>
                <c:pt idx="2">
                  <c:v>療養生活の相談とアドバイス</c:v>
                </c:pt>
                <c:pt idx="3">
                  <c:v>リハビリテーション</c:v>
                </c:pt>
                <c:pt idx="4">
                  <c:v>点滴、注射などの医療処置</c:v>
                </c:pt>
                <c:pt idx="5">
                  <c:v>痛みの軽減や服薬管理</c:v>
                </c:pt>
                <c:pt idx="6">
                  <c:v>緊急時の対応</c:v>
                </c:pt>
                <c:pt idx="7">
                  <c:v>主治医、ケアマネジャー、薬剤師、歯科医師との連携</c:v>
                </c:pt>
              </c:strCache>
            </c:strRef>
          </c:cat>
          <c:val>
            <c:numRef>
              <c:f>Sheet1!$B$2:$B$9</c:f>
              <c:numCache>
                <c:formatCode>General</c:formatCode>
                <c:ptCount val="8"/>
                <c:pt idx="0">
                  <c:v>21</c:v>
                </c:pt>
                <c:pt idx="1">
                  <c:v>25</c:v>
                </c:pt>
                <c:pt idx="2">
                  <c:v>26</c:v>
                </c:pt>
                <c:pt idx="3">
                  <c:v>22</c:v>
                </c:pt>
                <c:pt idx="4">
                  <c:v>23</c:v>
                </c:pt>
                <c:pt idx="5">
                  <c:v>26</c:v>
                </c:pt>
                <c:pt idx="6">
                  <c:v>44</c:v>
                </c:pt>
                <c:pt idx="7">
                  <c:v>43</c:v>
                </c:pt>
              </c:numCache>
            </c:numRef>
          </c:val>
          <c:extLst>
            <c:ext xmlns:c16="http://schemas.microsoft.com/office/drawing/2014/chart" uri="{C3380CC4-5D6E-409C-BE32-E72D297353CC}">
              <c16:uniqueId val="{00000000-6D6D-4030-A7ED-6080FA17A5AA}"/>
            </c:ext>
          </c:extLst>
        </c:ser>
        <c:ser>
          <c:idx val="1"/>
          <c:order val="1"/>
          <c:tx>
            <c:strRef>
              <c:f>Sheet1!$C$1</c:f>
              <c:strCache>
                <c:ptCount val="1"/>
                <c:pt idx="0">
                  <c:v>受けたい</c:v>
                </c:pt>
              </c:strCache>
            </c:strRef>
          </c:tx>
          <c:spPr>
            <a:solidFill>
              <a:srgbClr val="EE7079"/>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健康状態の観察</c:v>
                </c:pt>
                <c:pt idx="1">
                  <c:v>病状悪化の防止・回復</c:v>
                </c:pt>
                <c:pt idx="2">
                  <c:v>療養生活の相談とアドバイス</c:v>
                </c:pt>
                <c:pt idx="3">
                  <c:v>リハビリテーション</c:v>
                </c:pt>
                <c:pt idx="4">
                  <c:v>点滴、注射などの医療処置</c:v>
                </c:pt>
                <c:pt idx="5">
                  <c:v>痛みの軽減や服薬管理</c:v>
                </c:pt>
                <c:pt idx="6">
                  <c:v>緊急時の対応</c:v>
                </c:pt>
                <c:pt idx="7">
                  <c:v>主治医、ケアマネジャー、薬剤師、歯科医師との連携</c:v>
                </c:pt>
              </c:strCache>
            </c:strRef>
          </c:cat>
          <c:val>
            <c:numRef>
              <c:f>Sheet1!$C$2:$C$9</c:f>
              <c:numCache>
                <c:formatCode>General</c:formatCode>
                <c:ptCount val="8"/>
                <c:pt idx="0">
                  <c:v>31</c:v>
                </c:pt>
                <c:pt idx="1">
                  <c:v>28</c:v>
                </c:pt>
                <c:pt idx="2">
                  <c:v>26</c:v>
                </c:pt>
                <c:pt idx="3">
                  <c:v>22</c:v>
                </c:pt>
                <c:pt idx="4">
                  <c:v>25</c:v>
                </c:pt>
                <c:pt idx="5">
                  <c:v>24</c:v>
                </c:pt>
                <c:pt idx="6">
                  <c:v>13</c:v>
                </c:pt>
                <c:pt idx="7">
                  <c:v>14</c:v>
                </c:pt>
              </c:numCache>
            </c:numRef>
          </c:val>
          <c:extLst>
            <c:ext xmlns:c16="http://schemas.microsoft.com/office/drawing/2014/chart" uri="{C3380CC4-5D6E-409C-BE32-E72D297353CC}">
              <c16:uniqueId val="{00000001-6D6D-4030-A7ED-6080FA17A5AA}"/>
            </c:ext>
          </c:extLst>
        </c:ser>
        <c:ser>
          <c:idx val="2"/>
          <c:order val="2"/>
          <c:tx>
            <c:strRef>
              <c:f>Sheet1!$D$1</c:f>
              <c:strCache>
                <c:ptCount val="1"/>
                <c:pt idx="0">
                  <c:v>あまり受けたくない</c:v>
                </c:pt>
              </c:strCache>
            </c:strRef>
          </c:tx>
          <c:spPr>
            <a:solidFill>
              <a:srgbClr val="FFCB0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rgbClr val="404040"/>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健康状態の観察</c:v>
                </c:pt>
                <c:pt idx="1">
                  <c:v>病状悪化の防止・回復</c:v>
                </c:pt>
                <c:pt idx="2">
                  <c:v>療養生活の相談とアドバイス</c:v>
                </c:pt>
                <c:pt idx="3">
                  <c:v>リハビリテーション</c:v>
                </c:pt>
                <c:pt idx="4">
                  <c:v>点滴、注射などの医療処置</c:v>
                </c:pt>
                <c:pt idx="5">
                  <c:v>痛みの軽減や服薬管理</c:v>
                </c:pt>
                <c:pt idx="6">
                  <c:v>緊急時の対応</c:v>
                </c:pt>
                <c:pt idx="7">
                  <c:v>主治医、ケアマネジャー、薬剤師、歯科医師との連携</c:v>
                </c:pt>
              </c:strCache>
            </c:strRef>
          </c:cat>
          <c:val>
            <c:numRef>
              <c:f>Sheet1!$D$2:$D$9</c:f>
              <c:numCache>
                <c:formatCode>General</c:formatCode>
                <c:ptCount val="8"/>
                <c:pt idx="0">
                  <c:v>6</c:v>
                </c:pt>
                <c:pt idx="1">
                  <c:v>5</c:v>
                </c:pt>
                <c:pt idx="2">
                  <c:v>5</c:v>
                </c:pt>
                <c:pt idx="3">
                  <c:v>14</c:v>
                </c:pt>
                <c:pt idx="4">
                  <c:v>8</c:v>
                </c:pt>
                <c:pt idx="5">
                  <c:v>5</c:v>
                </c:pt>
                <c:pt idx="6">
                  <c:v>1</c:v>
                </c:pt>
                <c:pt idx="7">
                  <c:v>2</c:v>
                </c:pt>
              </c:numCache>
            </c:numRef>
          </c:val>
          <c:extLst>
            <c:ext xmlns:c16="http://schemas.microsoft.com/office/drawing/2014/chart" uri="{C3380CC4-5D6E-409C-BE32-E72D297353CC}">
              <c16:uniqueId val="{00000002-6D6D-4030-A7ED-6080FA17A5AA}"/>
            </c:ext>
          </c:extLst>
        </c:ser>
        <c:ser>
          <c:idx val="3"/>
          <c:order val="3"/>
          <c:tx>
            <c:strRef>
              <c:f>Sheet1!$E$1</c:f>
              <c:strCache>
                <c:ptCount val="1"/>
                <c:pt idx="0">
                  <c:v>受けたくない</c:v>
                </c:pt>
              </c:strCache>
            </c:strRef>
          </c:tx>
          <c:spPr>
            <a:solidFill>
              <a:srgbClr val="1C9E8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健康状態の観察</c:v>
                </c:pt>
                <c:pt idx="1">
                  <c:v>病状悪化の防止・回復</c:v>
                </c:pt>
                <c:pt idx="2">
                  <c:v>療養生活の相談とアドバイス</c:v>
                </c:pt>
                <c:pt idx="3">
                  <c:v>リハビリテーション</c:v>
                </c:pt>
                <c:pt idx="4">
                  <c:v>点滴、注射などの医療処置</c:v>
                </c:pt>
                <c:pt idx="5">
                  <c:v>痛みの軽減や服薬管理</c:v>
                </c:pt>
                <c:pt idx="6">
                  <c:v>緊急時の対応</c:v>
                </c:pt>
                <c:pt idx="7">
                  <c:v>主治医、ケアマネジャー、薬剤師、歯科医師との連携</c:v>
                </c:pt>
              </c:strCache>
            </c:strRef>
          </c:cat>
          <c:val>
            <c:numRef>
              <c:f>Sheet1!$E$2:$E$9</c:f>
              <c:numCache>
                <c:formatCode>General</c:formatCode>
                <c:ptCount val="8"/>
                <c:pt idx="0">
                  <c:v>1</c:v>
                </c:pt>
                <c:pt idx="1">
                  <c:v>1</c:v>
                </c:pt>
                <c:pt idx="2">
                  <c:v>2</c:v>
                </c:pt>
                <c:pt idx="3">
                  <c:v>1</c:v>
                </c:pt>
                <c:pt idx="4">
                  <c:v>3</c:v>
                </c:pt>
                <c:pt idx="5">
                  <c:v>4</c:v>
                </c:pt>
                <c:pt idx="6">
                  <c:v>1</c:v>
                </c:pt>
                <c:pt idx="7">
                  <c:v>0</c:v>
                </c:pt>
              </c:numCache>
            </c:numRef>
          </c:val>
          <c:extLst>
            <c:ext xmlns:c16="http://schemas.microsoft.com/office/drawing/2014/chart" uri="{C3380CC4-5D6E-409C-BE32-E72D297353CC}">
              <c16:uniqueId val="{00000003-6D6D-4030-A7ED-6080FA17A5AA}"/>
            </c:ext>
          </c:extLst>
        </c:ser>
        <c:dLbls>
          <c:showLegendKey val="0"/>
          <c:showVal val="1"/>
          <c:showCatName val="0"/>
          <c:showSerName val="0"/>
          <c:showPercent val="0"/>
          <c:showBubbleSize val="0"/>
        </c:dLbls>
        <c:gapWidth val="219"/>
        <c:overlap val="-27"/>
        <c:axId val="1125464608"/>
        <c:axId val="1125466248"/>
      </c:barChart>
      <c:catAx>
        <c:axId val="1125464608"/>
        <c:scaling>
          <c:orientation val="minMax"/>
        </c:scaling>
        <c:delete val="0"/>
        <c:axPos val="b"/>
        <c:numFmt formatCode="General" sourceLinked="1"/>
        <c:majorTickMark val="none"/>
        <c:minorTickMark val="none"/>
        <c:tickLblPos val="nextTo"/>
        <c:spPr>
          <a:noFill/>
          <a:ln w="9525" cap="flat" cmpd="sng" algn="ctr">
            <a:solidFill>
              <a:srgbClr val="2E2E2E"/>
            </a:solidFill>
            <a:round/>
          </a:ln>
          <a:effectLst/>
        </c:spPr>
        <c:txPr>
          <a:bodyPr rot="0" spcFirstLastPara="1" vertOverflow="ellipsis" vert="wordArtVert"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125466248"/>
        <c:crosses val="autoZero"/>
        <c:auto val="1"/>
        <c:lblAlgn val="ctr"/>
        <c:lblOffset val="100"/>
        <c:noMultiLvlLbl val="0"/>
      </c:catAx>
      <c:valAx>
        <c:axId val="11254662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125464608"/>
        <c:crosses val="autoZero"/>
        <c:crossBetween val="between"/>
      </c:valAx>
      <c:spPr>
        <a:noFill/>
        <a:ln>
          <a:noFill/>
        </a:ln>
        <a:effectLst/>
      </c:spPr>
    </c:plotArea>
    <c:legend>
      <c:legendPos val="r"/>
      <c:layout>
        <c:manualLayout>
          <c:xMode val="edge"/>
          <c:yMode val="edge"/>
          <c:x val="0.86548593756811831"/>
          <c:y val="0.28840891358541554"/>
          <c:w val="0.12670023302614758"/>
          <c:h val="0.38635468574002135"/>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187500000000001E-2"/>
          <c:y val="7.0643899676762434E-2"/>
          <c:w val="0.96562499999999996"/>
          <c:h val="0.92229171035556134"/>
        </c:manualLayout>
      </c:layout>
      <c:barChart>
        <c:barDir val="col"/>
        <c:grouping val="stacked"/>
        <c:varyColors val="0"/>
        <c:ser>
          <c:idx val="1"/>
          <c:order val="1"/>
          <c:tx>
            <c:strRef>
              <c:f>Sheet1!$C$1</c:f>
              <c:strCache>
                <c:ptCount val="1"/>
                <c:pt idx="0">
                  <c:v>Series 2</c:v>
                </c:pt>
              </c:strCache>
            </c:strRef>
          </c:tx>
          <c:spPr>
            <a:noFill/>
            <a:ln>
              <a:noFill/>
            </a:ln>
            <a:effectLst/>
          </c:spPr>
          <c:invertIfNegative val="0"/>
          <c:cat>
            <c:strRef>
              <c:f>Sheet1!$A$2</c:f>
              <c:strCache>
                <c:ptCount val="1"/>
                <c:pt idx="0">
                  <c:v>Category 1</c:v>
                </c:pt>
              </c:strCache>
            </c:strRef>
          </c:cat>
          <c:val>
            <c:numRef>
              <c:f>Sheet1!$C$2</c:f>
              <c:numCache>
                <c:formatCode>General</c:formatCode>
                <c:ptCount val="1"/>
                <c:pt idx="0">
                  <c:v>14</c:v>
                </c:pt>
              </c:numCache>
            </c:numRef>
          </c:val>
          <c:extLst>
            <c:ext xmlns:c16="http://schemas.microsoft.com/office/drawing/2014/chart" uri="{C3380CC4-5D6E-409C-BE32-E72D297353CC}">
              <c16:uniqueId val="{00000001-70D0-4113-AF81-C943BF2E6E14}"/>
            </c:ext>
          </c:extLst>
        </c:ser>
        <c:dLbls>
          <c:showLegendKey val="0"/>
          <c:showVal val="0"/>
          <c:showCatName val="0"/>
          <c:showSerName val="0"/>
          <c:showPercent val="0"/>
          <c:showBubbleSize val="0"/>
        </c:dLbls>
        <c:gapWidth val="150"/>
        <c:overlap val="100"/>
        <c:axId val="441525328"/>
        <c:axId val="441544536"/>
      </c:barChart>
      <c:barChart>
        <c:barDir val="col"/>
        <c:grouping val="stacked"/>
        <c:varyColors val="0"/>
        <c:ser>
          <c:idx val="0"/>
          <c:order val="0"/>
          <c:tx>
            <c:strRef>
              <c:f>Sheet1!$B$1</c:f>
              <c:strCache>
                <c:ptCount val="1"/>
                <c:pt idx="0">
                  <c:v>Series 1</c:v>
                </c:pt>
              </c:strCache>
            </c:strRef>
          </c:tx>
          <c:spPr>
            <a:solidFill>
              <a:srgbClr val="3796DA"/>
            </a:solidFill>
            <a:ln>
              <a:noFill/>
            </a:ln>
            <a:effectLst/>
          </c:spPr>
          <c:invertIfNegative val="0"/>
          <c:dLbls>
            <c:dLbl>
              <c:idx val="0"/>
              <c:layout>
                <c:manualLayout>
                  <c:x val="0"/>
                  <c:y val="-0.2543180388363448"/>
                </c:manualLayout>
              </c:layout>
              <c:tx>
                <c:rich>
                  <a:bodyPr/>
                  <a:lstStyle/>
                  <a:p>
                    <a:r>
                      <a:rPr lang="en-US" altLang="ja-JP" dirty="0">
                        <a:latin typeface="ＭＳ Ｐゴシック" panose="020B0600070205080204" pitchFamily="50" charset="-128"/>
                      </a:rPr>
                      <a:t>86%</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3468-42FD-B7A5-EAB1E1D6B271}"/>
                </c:ext>
              </c:extLst>
            </c:dLbl>
            <c:spPr>
              <a:noFill/>
              <a:ln>
                <a:noFill/>
              </a:ln>
              <a:effectLst/>
            </c:spPr>
            <c:txPr>
              <a:bodyPr rot="0" spcFirstLastPara="1" vertOverflow="ellipsis" vert="horz" wrap="square" lIns="0" tIns="0" rIns="0" bIns="0" anchor="ctr" anchorCtr="1">
                <a:spAutoFit/>
              </a:bodyPr>
              <a:lstStyle/>
              <a:p>
                <a:pPr>
                  <a:defRPr sz="6000" b="1" i="0" u="none" strike="noStrike" kern="1200" baseline="0">
                    <a:solidFill>
                      <a:schemeClr val="tx2">
                        <a:lumMod val="90000"/>
                        <a:lumOff val="10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Sheet1!$A$2</c:f>
              <c:strCache>
                <c:ptCount val="1"/>
                <c:pt idx="0">
                  <c:v>Category 1</c:v>
                </c:pt>
              </c:strCache>
            </c:strRef>
          </c:cat>
          <c:val>
            <c:numRef>
              <c:f>Sheet1!$B$2</c:f>
              <c:numCache>
                <c:formatCode>General</c:formatCode>
                <c:ptCount val="1"/>
                <c:pt idx="0">
                  <c:v>86</c:v>
                </c:pt>
              </c:numCache>
            </c:numRef>
          </c:val>
          <c:extLst>
            <c:ext xmlns:c16="http://schemas.microsoft.com/office/drawing/2014/chart" uri="{C3380CC4-5D6E-409C-BE32-E72D297353CC}">
              <c16:uniqueId val="{00000000-70D0-4113-AF81-C943BF2E6E14}"/>
            </c:ext>
          </c:extLst>
        </c:ser>
        <c:dLbls>
          <c:showLegendKey val="0"/>
          <c:showVal val="0"/>
          <c:showCatName val="0"/>
          <c:showSerName val="0"/>
          <c:showPercent val="0"/>
          <c:showBubbleSize val="0"/>
        </c:dLbls>
        <c:gapWidth val="150"/>
        <c:overlap val="100"/>
        <c:axId val="840283040"/>
        <c:axId val="840284680"/>
      </c:barChart>
      <c:catAx>
        <c:axId val="441525328"/>
        <c:scaling>
          <c:orientation val="minMax"/>
        </c:scaling>
        <c:delete val="1"/>
        <c:axPos val="b"/>
        <c:numFmt formatCode="General" sourceLinked="1"/>
        <c:majorTickMark val="none"/>
        <c:minorTickMark val="none"/>
        <c:tickLblPos val="nextTo"/>
        <c:crossAx val="441544536"/>
        <c:crosses val="autoZero"/>
        <c:auto val="1"/>
        <c:lblAlgn val="ctr"/>
        <c:lblOffset val="100"/>
        <c:noMultiLvlLbl val="0"/>
      </c:catAx>
      <c:valAx>
        <c:axId val="441544536"/>
        <c:scaling>
          <c:orientation val="minMax"/>
          <c:max val="100"/>
        </c:scaling>
        <c:delete val="1"/>
        <c:axPos val="l"/>
        <c:numFmt formatCode="General" sourceLinked="1"/>
        <c:majorTickMark val="none"/>
        <c:minorTickMark val="none"/>
        <c:tickLblPos val="nextTo"/>
        <c:crossAx val="441525328"/>
        <c:crosses val="autoZero"/>
        <c:crossBetween val="between"/>
      </c:valAx>
      <c:valAx>
        <c:axId val="840284680"/>
        <c:scaling>
          <c:orientation val="minMax"/>
        </c:scaling>
        <c:delete val="1"/>
        <c:axPos val="r"/>
        <c:numFmt formatCode="General" sourceLinked="1"/>
        <c:majorTickMark val="out"/>
        <c:minorTickMark val="none"/>
        <c:tickLblPos val="nextTo"/>
        <c:crossAx val="840283040"/>
        <c:crosses val="max"/>
        <c:crossBetween val="between"/>
      </c:valAx>
      <c:catAx>
        <c:axId val="840283040"/>
        <c:scaling>
          <c:orientation val="minMax"/>
        </c:scaling>
        <c:delete val="1"/>
        <c:axPos val="b"/>
        <c:numFmt formatCode="General" sourceLinked="1"/>
        <c:majorTickMark val="out"/>
        <c:minorTickMark val="none"/>
        <c:tickLblPos val="nextTo"/>
        <c:crossAx val="840284680"/>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874999999999998E-3"/>
          <c:y val="1.0596584951514366E-2"/>
          <c:w val="0.96562499999999996"/>
          <c:h val="0.92229171035556134"/>
        </c:manualLayout>
      </c:layout>
      <c:barChart>
        <c:barDir val="col"/>
        <c:grouping val="stacked"/>
        <c:varyColors val="0"/>
        <c:ser>
          <c:idx val="0"/>
          <c:order val="0"/>
          <c:tx>
            <c:strRef>
              <c:f>Sheet1!$B$1</c:f>
              <c:strCache>
                <c:ptCount val="1"/>
                <c:pt idx="0">
                  <c:v>Series 1</c:v>
                </c:pt>
              </c:strCache>
            </c:strRef>
          </c:tx>
          <c:spPr>
            <a:solidFill>
              <a:srgbClr val="D25C9C"/>
            </a:solidFill>
            <a:ln>
              <a:noFill/>
            </a:ln>
            <a:effectLst/>
          </c:spPr>
          <c:invertIfNegative val="0"/>
          <c:dLbls>
            <c:dLbl>
              <c:idx val="0"/>
              <c:layout>
                <c:manualLayout>
                  <c:x val="-5.0242151264439346E-3"/>
                  <c:y val="-0.23312500799611069"/>
                </c:manualLayout>
              </c:layout>
              <c:tx>
                <c:rich>
                  <a:bodyPr rot="0" spcFirstLastPara="1" vertOverflow="ellipsis" vert="horz" wrap="square" lIns="0" tIns="0" rIns="0" bIns="0" anchor="ctr" anchorCtr="1">
                    <a:noAutofit/>
                  </a:bodyPr>
                  <a:lstStyle/>
                  <a:p>
                    <a:pPr>
                      <a:defRPr sz="6000" b="1" i="0" u="none" strike="noStrike" kern="1200" baseline="0">
                        <a:solidFill>
                          <a:schemeClr val="tx2">
                            <a:lumMod val="90000"/>
                            <a:lumOff val="10000"/>
                          </a:schemeClr>
                        </a:solidFill>
                        <a:latin typeface="+mn-lt"/>
                        <a:ea typeface="+mn-ea"/>
                        <a:cs typeface="+mn-cs"/>
                      </a:defRPr>
                    </a:pPr>
                    <a:fld id="{1122125E-695A-4304-B1C4-8623DB09A416}" type="VALUE">
                      <a:rPr lang="en-US" altLang="ja-JP" smtClean="0">
                        <a:latin typeface="ＭＳ Ｐゴシック" panose="020B0600070205080204" pitchFamily="50" charset="-128"/>
                      </a:rPr>
                      <a:pPr>
                        <a:defRPr sz="6000" b="1" i="0" u="none" strike="noStrike" kern="1200" baseline="0">
                          <a:solidFill>
                            <a:schemeClr val="tx2">
                              <a:lumMod val="90000"/>
                              <a:lumOff val="10000"/>
                            </a:schemeClr>
                          </a:solidFill>
                          <a:latin typeface="+mn-lt"/>
                          <a:ea typeface="+mn-ea"/>
                          <a:cs typeface="+mn-cs"/>
                        </a:defRPr>
                      </a:pPr>
                      <a:t>[値]</a:t>
                    </a:fld>
                    <a:r>
                      <a:rPr lang="en-US" altLang="ja-JP" dirty="0">
                        <a:latin typeface="ＭＳ Ｐゴシック" panose="020B0600070205080204" pitchFamily="50" charset="-128"/>
                      </a:rPr>
                      <a:t>%</a:t>
                    </a:r>
                  </a:p>
                </c:rich>
              </c:tx>
              <c:spPr>
                <a:no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0.30668584724445108"/>
                      <c:h val="0.18339351044000021"/>
                    </c:manualLayout>
                  </c15:layout>
                  <c15:dlblFieldTable/>
                  <c15:showDataLabelsRange val="0"/>
                </c:ext>
                <c:ext xmlns:c16="http://schemas.microsoft.com/office/drawing/2014/chart" uri="{C3380CC4-5D6E-409C-BE32-E72D297353CC}">
                  <c16:uniqueId val="{00000000-BF5C-4737-82DA-51509262A8F3}"/>
                </c:ext>
              </c:extLst>
            </c:dLbl>
            <c:spPr>
              <a:noFill/>
              <a:ln>
                <a:noFill/>
              </a:ln>
              <a:effectLst/>
            </c:spPr>
            <c:txPr>
              <a:bodyPr rot="0" spcFirstLastPara="1" vertOverflow="ellipsis" vert="horz" wrap="square" lIns="0" tIns="0" rIns="0" bIns="0" anchor="ctr" anchorCtr="1">
                <a:spAutoFit/>
              </a:bodyPr>
              <a:lstStyle/>
              <a:p>
                <a:pPr>
                  <a:defRPr sz="6000" b="1" i="0" u="none" strike="noStrike" kern="1200" baseline="0">
                    <a:solidFill>
                      <a:schemeClr val="tx2">
                        <a:lumMod val="90000"/>
                        <a:lumOff val="10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Sheet1!$A$2</c:f>
              <c:strCache>
                <c:ptCount val="1"/>
                <c:pt idx="0">
                  <c:v>Category 1</c:v>
                </c:pt>
              </c:strCache>
            </c:strRef>
          </c:cat>
          <c:val>
            <c:numRef>
              <c:f>Sheet1!$B$2</c:f>
              <c:numCache>
                <c:formatCode>General</c:formatCode>
                <c:ptCount val="1"/>
                <c:pt idx="0">
                  <c:v>14</c:v>
                </c:pt>
              </c:numCache>
            </c:numRef>
          </c:val>
          <c:extLst>
            <c:ext xmlns:c16="http://schemas.microsoft.com/office/drawing/2014/chart" uri="{C3380CC4-5D6E-409C-BE32-E72D297353CC}">
              <c16:uniqueId val="{00000001-BF5C-4737-82DA-51509262A8F3}"/>
            </c:ext>
          </c:extLst>
        </c:ser>
        <c:ser>
          <c:idx val="1"/>
          <c:order val="1"/>
          <c:tx>
            <c:strRef>
              <c:f>Sheet1!$C$1</c:f>
              <c:strCache>
                <c:ptCount val="1"/>
                <c:pt idx="0">
                  <c:v>Series 2</c:v>
                </c:pt>
              </c:strCache>
            </c:strRef>
          </c:tx>
          <c:spPr>
            <a:noFill/>
            <a:ln>
              <a:noFill/>
            </a:ln>
            <a:effectLst/>
          </c:spPr>
          <c:invertIfNegative val="0"/>
          <c:cat>
            <c:strRef>
              <c:f>Sheet1!$A$2</c:f>
              <c:strCache>
                <c:ptCount val="1"/>
                <c:pt idx="0">
                  <c:v>Category 1</c:v>
                </c:pt>
              </c:strCache>
            </c:strRef>
          </c:cat>
          <c:val>
            <c:numRef>
              <c:f>Sheet1!$C$2</c:f>
              <c:numCache>
                <c:formatCode>General</c:formatCode>
                <c:ptCount val="1"/>
                <c:pt idx="0">
                  <c:v>86</c:v>
                </c:pt>
              </c:numCache>
            </c:numRef>
          </c:val>
          <c:extLst>
            <c:ext xmlns:c16="http://schemas.microsoft.com/office/drawing/2014/chart" uri="{C3380CC4-5D6E-409C-BE32-E72D297353CC}">
              <c16:uniqueId val="{00000002-BF5C-4737-82DA-51509262A8F3}"/>
            </c:ext>
          </c:extLst>
        </c:ser>
        <c:dLbls>
          <c:showLegendKey val="0"/>
          <c:showVal val="0"/>
          <c:showCatName val="0"/>
          <c:showSerName val="0"/>
          <c:showPercent val="0"/>
          <c:showBubbleSize val="0"/>
        </c:dLbls>
        <c:gapWidth val="150"/>
        <c:overlap val="100"/>
        <c:axId val="441523760"/>
        <c:axId val="441537088"/>
      </c:barChart>
      <c:catAx>
        <c:axId val="441523760"/>
        <c:scaling>
          <c:orientation val="minMax"/>
        </c:scaling>
        <c:delete val="1"/>
        <c:axPos val="b"/>
        <c:numFmt formatCode="General" sourceLinked="1"/>
        <c:majorTickMark val="none"/>
        <c:minorTickMark val="none"/>
        <c:tickLblPos val="nextTo"/>
        <c:crossAx val="441537088"/>
        <c:crosses val="autoZero"/>
        <c:auto val="1"/>
        <c:lblAlgn val="ctr"/>
        <c:lblOffset val="100"/>
        <c:noMultiLvlLbl val="0"/>
      </c:catAx>
      <c:valAx>
        <c:axId val="441537088"/>
        <c:scaling>
          <c:orientation val="minMax"/>
          <c:max val="100"/>
        </c:scaling>
        <c:delete val="1"/>
        <c:axPos val="l"/>
        <c:numFmt formatCode="General" sourceLinked="1"/>
        <c:majorTickMark val="none"/>
        <c:minorTickMark val="none"/>
        <c:tickLblPos val="nextTo"/>
        <c:crossAx val="44152376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人数</c:v>
                </c:pt>
              </c:strCache>
            </c:strRef>
          </c:tx>
          <c:dPt>
            <c:idx val="0"/>
            <c:bubble3D val="0"/>
            <c:spPr>
              <a:solidFill>
                <a:srgbClr val="97A9D3"/>
              </a:solidFill>
              <a:ln w="19050">
                <a:solidFill>
                  <a:schemeClr val="lt1"/>
                </a:solidFill>
              </a:ln>
              <a:effectLst/>
            </c:spPr>
            <c:extLst>
              <c:ext xmlns:c16="http://schemas.microsoft.com/office/drawing/2014/chart" uri="{C3380CC4-5D6E-409C-BE32-E72D297353CC}">
                <c16:uniqueId val="{00000003-0677-4540-BD35-F0FC76EF7B34}"/>
              </c:ext>
            </c:extLst>
          </c:dPt>
          <c:dPt>
            <c:idx val="1"/>
            <c:bubble3D val="0"/>
            <c:spPr>
              <a:solidFill>
                <a:srgbClr val="B6C7F0"/>
              </a:solidFill>
              <a:ln w="19050">
                <a:solidFill>
                  <a:schemeClr val="lt1"/>
                </a:solidFill>
              </a:ln>
              <a:effectLst/>
            </c:spPr>
            <c:extLst>
              <c:ext xmlns:c16="http://schemas.microsoft.com/office/drawing/2014/chart" uri="{C3380CC4-5D6E-409C-BE32-E72D297353CC}">
                <c16:uniqueId val="{00000005-0677-4540-BD35-F0FC76EF7B34}"/>
              </c:ext>
            </c:extLst>
          </c:dPt>
          <c:dPt>
            <c:idx val="2"/>
            <c:bubble3D val="0"/>
            <c:spPr>
              <a:solidFill>
                <a:srgbClr val="BBC1C5"/>
              </a:solidFill>
              <a:ln w="19050">
                <a:solidFill>
                  <a:schemeClr val="lt1"/>
                </a:solidFill>
              </a:ln>
              <a:effectLst/>
            </c:spPr>
            <c:extLst>
              <c:ext xmlns:c16="http://schemas.microsoft.com/office/drawing/2014/chart" uri="{C3380CC4-5D6E-409C-BE32-E72D297353CC}">
                <c16:uniqueId val="{00000007-0677-4540-BD35-F0FC76EF7B34}"/>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9-0677-4540-BD35-F0FC76EF7B34}"/>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B-0677-4540-BD35-F0FC76EF7B34}"/>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A-0677-4540-BD35-F0FC76EF7B34}"/>
              </c:ext>
            </c:extLst>
          </c:dPt>
          <c:dLbls>
            <c:dLbl>
              <c:idx val="0"/>
              <c:layout>
                <c:manualLayout>
                  <c:x val="0.19569676948487472"/>
                  <c:y val="-0.16001855459447464"/>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0677-4540-BD35-F0FC76EF7B34}"/>
                </c:ext>
              </c:extLst>
            </c:dLbl>
            <c:dLbl>
              <c:idx val="1"/>
              <c:layout>
                <c:manualLayout>
                  <c:x val="2.8970729298189786E-2"/>
                  <c:y val="0"/>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0677-4540-BD35-F0FC76EF7B34}"/>
                </c:ext>
              </c:extLst>
            </c:dLbl>
            <c:dLbl>
              <c:idx val="2"/>
              <c:layout>
                <c:manualLayout>
                  <c:x val="3.7018154103242502E-2"/>
                  <c:y val="-5.0752798099956693E-17"/>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0677-4540-BD35-F0FC76EF7B34}"/>
                </c:ext>
              </c:extLst>
            </c:dLbl>
            <c:dLbl>
              <c:idx val="3"/>
              <c:layout>
                <c:manualLayout>
                  <c:x val="3.2249896492374655E-2"/>
                  <c:y val="6.4396780586034832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0677-4540-BD35-F0FC76EF7B34}"/>
                </c:ext>
              </c:extLst>
            </c:dLbl>
            <c:dLbl>
              <c:idx val="4"/>
              <c:layout>
                <c:manualLayout>
                  <c:x val="-3.0580214259200388E-2"/>
                  <c:y val="-8.305099265554618E-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0677-4540-BD35-F0FC76EF7B34}"/>
                </c:ext>
              </c:extLst>
            </c:dLbl>
            <c:dLbl>
              <c:idx val="5"/>
              <c:layout>
                <c:manualLayout>
                  <c:x val="-0.21384859156759148"/>
                  <c:y val="-0.1716873280533828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A-0677-4540-BD35-F0FC76EF7B34}"/>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ea"/>
                    <a:ea typeface="+mn-ea"/>
                    <a:cs typeface="+mn-cs"/>
                  </a:defRPr>
                </a:pPr>
                <a:endParaRPr lang="ja-JP"/>
              </a:p>
            </c:txPr>
            <c:showLegendKey val="0"/>
            <c:showVal val="0"/>
            <c:showCatName val="1"/>
            <c:showSerName val="0"/>
            <c:showPercent val="1"/>
            <c:showBubbleSize val="0"/>
            <c:showLeaderLines val="1"/>
            <c:leaderLines>
              <c:spPr>
                <a:ln w="22225" cap="flat" cmpd="sng" algn="ctr">
                  <a:solidFill>
                    <a:schemeClr val="accent6">
                      <a:lumMod val="50000"/>
                    </a:schemeClr>
                  </a:solidFill>
                  <a:round/>
                </a:ln>
                <a:effectLst/>
              </c:spPr>
            </c:leaderLines>
            <c:extLst>
              <c:ext xmlns:c15="http://schemas.microsoft.com/office/drawing/2012/chart" uri="{CE6537A1-D6FC-4f65-9D91-7224C49458BB}"/>
            </c:extLst>
          </c:dLbls>
          <c:cat>
            <c:strRef>
              <c:f>Sheet1!$A$2:$A$10</c:f>
              <c:strCache>
                <c:ptCount val="6"/>
                <c:pt idx="0">
                  <c:v>10代</c:v>
                </c:pt>
                <c:pt idx="1">
                  <c:v>20代</c:v>
                </c:pt>
                <c:pt idx="2">
                  <c:v>30代</c:v>
                </c:pt>
                <c:pt idx="3">
                  <c:v>40代</c:v>
                </c:pt>
                <c:pt idx="4">
                  <c:v>50代</c:v>
                </c:pt>
                <c:pt idx="5">
                  <c:v>60代</c:v>
                </c:pt>
              </c:strCache>
            </c:strRef>
          </c:cat>
          <c:val>
            <c:numRef>
              <c:f>Sheet1!$B$2:$B$10</c:f>
              <c:numCache>
                <c:formatCode>General</c:formatCode>
                <c:ptCount val="6"/>
                <c:pt idx="0">
                  <c:v>3</c:v>
                </c:pt>
                <c:pt idx="1">
                  <c:v>4</c:v>
                </c:pt>
                <c:pt idx="2">
                  <c:v>13</c:v>
                </c:pt>
                <c:pt idx="3">
                  <c:v>24</c:v>
                </c:pt>
                <c:pt idx="4">
                  <c:v>14</c:v>
                </c:pt>
                <c:pt idx="5">
                  <c:v>1</c:v>
                </c:pt>
              </c:numCache>
            </c:numRef>
          </c:val>
          <c:extLst>
            <c:ext xmlns:c16="http://schemas.microsoft.com/office/drawing/2014/chart" uri="{C3380CC4-5D6E-409C-BE32-E72D297353CC}">
              <c16:uniqueId val="{00000008-0677-4540-BD35-F0FC76EF7B34}"/>
            </c:ext>
          </c:extLst>
        </c:ser>
        <c:dLbls>
          <c:showLegendKey val="0"/>
          <c:showVal val="0"/>
          <c:showCatName val="0"/>
          <c:showSerName val="0"/>
          <c:showPercent val="0"/>
          <c:showBubbleSize val="0"/>
          <c:showLeaderLines val="1"/>
        </c:dLbls>
        <c:firstSliceAng val="0"/>
        <c:holeSize val="20"/>
      </c:doughnutChart>
      <c:spPr>
        <a:noFill/>
        <a:ln>
          <a:noFill/>
        </a:ln>
        <a:effectLst/>
      </c:spPr>
    </c:plotArea>
    <c:legend>
      <c:legendPos val="r"/>
      <c:layout>
        <c:manualLayout>
          <c:xMode val="edge"/>
          <c:yMode val="edge"/>
          <c:x val="0.85979201449098375"/>
          <c:y val="0.44828173217523498"/>
          <c:w val="7.8763896103636127E-2"/>
          <c:h val="0.37582271864437267"/>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Sheet1!$B$1</c:f>
              <c:strCache>
                <c:ptCount val="1"/>
                <c:pt idx="0">
                  <c:v>Series 1</c:v>
                </c:pt>
              </c:strCache>
            </c:strRef>
          </c:tx>
          <c:spPr>
            <a:solidFill>
              <a:srgbClr val="D25C9C"/>
            </a:solidFill>
            <a:ln>
              <a:noFill/>
            </a:ln>
            <a:effectLst/>
          </c:spPr>
          <c:invertIfNegative val="0"/>
          <c:cat>
            <c:strRef>
              <c:f>Sheet1!$A$2</c:f>
              <c:strCache>
                <c:ptCount val="1"/>
                <c:pt idx="0">
                  <c:v>Category 1</c:v>
                </c:pt>
              </c:strCache>
            </c:strRef>
          </c:cat>
          <c:val>
            <c:numRef>
              <c:f>Sheet1!$B$2</c:f>
              <c:numCache>
                <c:formatCode>0%</c:formatCode>
                <c:ptCount val="1"/>
                <c:pt idx="0">
                  <c:v>0.86440677966101698</c:v>
                </c:pt>
              </c:numCache>
            </c:numRef>
          </c:val>
          <c:extLst>
            <c:ext xmlns:c16="http://schemas.microsoft.com/office/drawing/2014/chart" uri="{C3380CC4-5D6E-409C-BE32-E72D297353CC}">
              <c16:uniqueId val="{00000000-D9FE-4487-BEAF-22981DDBBA3E}"/>
            </c:ext>
          </c:extLst>
        </c:ser>
        <c:ser>
          <c:idx val="1"/>
          <c:order val="1"/>
          <c:tx>
            <c:strRef>
              <c:f>Sheet1!$C$1</c:f>
              <c:strCache>
                <c:ptCount val="1"/>
                <c:pt idx="0">
                  <c:v>Series 2</c:v>
                </c:pt>
              </c:strCache>
            </c:strRef>
          </c:tx>
          <c:spPr>
            <a:noFill/>
            <a:ln>
              <a:noFill/>
            </a:ln>
            <a:effectLst/>
          </c:spPr>
          <c:invertIfNegative val="0"/>
          <c:cat>
            <c:strRef>
              <c:f>Sheet1!$A$2</c:f>
              <c:strCache>
                <c:ptCount val="1"/>
                <c:pt idx="0">
                  <c:v>Category 1</c:v>
                </c:pt>
              </c:strCache>
            </c:strRef>
          </c:cat>
          <c:val>
            <c:numRef>
              <c:f>Sheet1!$C$2</c:f>
              <c:numCache>
                <c:formatCode>0%</c:formatCode>
                <c:ptCount val="1"/>
                <c:pt idx="0">
                  <c:v>0.13559322033898302</c:v>
                </c:pt>
              </c:numCache>
            </c:numRef>
          </c:val>
          <c:extLst>
            <c:ext xmlns:c16="http://schemas.microsoft.com/office/drawing/2014/chart" uri="{C3380CC4-5D6E-409C-BE32-E72D297353CC}">
              <c16:uniqueId val="{00000001-D9FE-4487-BEAF-22981DDBBA3E}"/>
            </c:ext>
          </c:extLst>
        </c:ser>
        <c:dLbls>
          <c:showLegendKey val="0"/>
          <c:showVal val="0"/>
          <c:showCatName val="0"/>
          <c:showSerName val="0"/>
          <c:showPercent val="0"/>
          <c:showBubbleSize val="0"/>
        </c:dLbls>
        <c:gapWidth val="150"/>
        <c:overlap val="100"/>
        <c:axId val="441551984"/>
        <c:axId val="441552768"/>
      </c:barChart>
      <c:catAx>
        <c:axId val="441551984"/>
        <c:scaling>
          <c:orientation val="minMax"/>
        </c:scaling>
        <c:delete val="1"/>
        <c:axPos val="b"/>
        <c:numFmt formatCode="General" sourceLinked="1"/>
        <c:majorTickMark val="none"/>
        <c:minorTickMark val="none"/>
        <c:tickLblPos val="nextTo"/>
        <c:crossAx val="441552768"/>
        <c:crosses val="autoZero"/>
        <c:auto val="1"/>
        <c:lblAlgn val="ctr"/>
        <c:lblOffset val="100"/>
        <c:noMultiLvlLbl val="0"/>
      </c:catAx>
      <c:valAx>
        <c:axId val="441552768"/>
        <c:scaling>
          <c:orientation val="minMax"/>
        </c:scaling>
        <c:delete val="1"/>
        <c:axPos val="l"/>
        <c:numFmt formatCode="0%" sourceLinked="1"/>
        <c:majorTickMark val="none"/>
        <c:minorTickMark val="none"/>
        <c:tickLblPos val="nextTo"/>
        <c:crossAx val="4415519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Sheet1!$B$1</c:f>
              <c:strCache>
                <c:ptCount val="1"/>
                <c:pt idx="0">
                  <c:v>Series 1</c:v>
                </c:pt>
              </c:strCache>
            </c:strRef>
          </c:tx>
          <c:spPr>
            <a:solidFill>
              <a:srgbClr val="2D7EB7"/>
            </a:solidFill>
            <a:ln>
              <a:noFill/>
            </a:ln>
            <a:effectLst/>
          </c:spPr>
          <c:invertIfNegative val="0"/>
          <c:cat>
            <c:strRef>
              <c:f>Sheet1!$A$2</c:f>
              <c:strCache>
                <c:ptCount val="1"/>
                <c:pt idx="0">
                  <c:v>Category 1</c:v>
                </c:pt>
              </c:strCache>
            </c:strRef>
          </c:cat>
          <c:val>
            <c:numRef>
              <c:f>Sheet1!$B$2</c:f>
              <c:numCache>
                <c:formatCode>0%</c:formatCode>
                <c:ptCount val="1"/>
                <c:pt idx="0">
                  <c:v>0.10169491525423729</c:v>
                </c:pt>
              </c:numCache>
            </c:numRef>
          </c:val>
          <c:extLst>
            <c:ext xmlns:c16="http://schemas.microsoft.com/office/drawing/2014/chart" uri="{C3380CC4-5D6E-409C-BE32-E72D297353CC}">
              <c16:uniqueId val="{00000000-6D3C-4C7D-9E51-C5D5E5C133E1}"/>
            </c:ext>
          </c:extLst>
        </c:ser>
        <c:ser>
          <c:idx val="1"/>
          <c:order val="1"/>
          <c:tx>
            <c:strRef>
              <c:f>Sheet1!$C$1</c:f>
              <c:strCache>
                <c:ptCount val="1"/>
                <c:pt idx="0">
                  <c:v>Series 2</c:v>
                </c:pt>
              </c:strCache>
            </c:strRef>
          </c:tx>
          <c:spPr>
            <a:noFill/>
            <a:ln>
              <a:noFill/>
            </a:ln>
            <a:effectLst/>
          </c:spPr>
          <c:invertIfNegative val="0"/>
          <c:cat>
            <c:strRef>
              <c:f>Sheet1!$A$2</c:f>
              <c:strCache>
                <c:ptCount val="1"/>
                <c:pt idx="0">
                  <c:v>Category 1</c:v>
                </c:pt>
              </c:strCache>
            </c:strRef>
          </c:cat>
          <c:val>
            <c:numRef>
              <c:f>Sheet1!$C$2</c:f>
              <c:numCache>
                <c:formatCode>0%</c:formatCode>
                <c:ptCount val="1"/>
                <c:pt idx="0">
                  <c:v>0.89830508474576276</c:v>
                </c:pt>
              </c:numCache>
            </c:numRef>
          </c:val>
          <c:extLst>
            <c:ext xmlns:c16="http://schemas.microsoft.com/office/drawing/2014/chart" uri="{C3380CC4-5D6E-409C-BE32-E72D297353CC}">
              <c16:uniqueId val="{00000001-6D3C-4C7D-9E51-C5D5E5C133E1}"/>
            </c:ext>
          </c:extLst>
        </c:ser>
        <c:dLbls>
          <c:showLegendKey val="0"/>
          <c:showVal val="0"/>
          <c:showCatName val="0"/>
          <c:showSerName val="0"/>
          <c:showPercent val="0"/>
          <c:showBubbleSize val="0"/>
        </c:dLbls>
        <c:gapWidth val="150"/>
        <c:overlap val="100"/>
        <c:axId val="441526112"/>
        <c:axId val="441521800"/>
      </c:barChart>
      <c:catAx>
        <c:axId val="441526112"/>
        <c:scaling>
          <c:orientation val="minMax"/>
        </c:scaling>
        <c:delete val="1"/>
        <c:axPos val="b"/>
        <c:numFmt formatCode="General" sourceLinked="1"/>
        <c:majorTickMark val="none"/>
        <c:minorTickMark val="none"/>
        <c:tickLblPos val="nextTo"/>
        <c:crossAx val="441521800"/>
        <c:crosses val="autoZero"/>
        <c:auto val="1"/>
        <c:lblAlgn val="ctr"/>
        <c:lblOffset val="100"/>
        <c:noMultiLvlLbl val="0"/>
      </c:catAx>
      <c:valAx>
        <c:axId val="441521800"/>
        <c:scaling>
          <c:orientation val="minMax"/>
        </c:scaling>
        <c:delete val="1"/>
        <c:axPos val="l"/>
        <c:numFmt formatCode="0%" sourceLinked="1"/>
        <c:majorTickMark val="none"/>
        <c:minorTickMark val="none"/>
        <c:tickLblPos val="nextTo"/>
        <c:crossAx val="4415261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Sheet1!$B$1</c:f>
              <c:strCache>
                <c:ptCount val="1"/>
                <c:pt idx="0">
                  <c:v>Series 1</c:v>
                </c:pt>
              </c:strCache>
            </c:strRef>
          </c:tx>
          <c:spPr>
            <a:solidFill>
              <a:srgbClr val="D25C9C"/>
            </a:solidFill>
            <a:ln>
              <a:noFill/>
            </a:ln>
            <a:effectLst/>
          </c:spPr>
          <c:invertIfNegative val="0"/>
          <c:cat>
            <c:strRef>
              <c:f>Sheet1!$A$2</c:f>
              <c:strCache>
                <c:ptCount val="1"/>
                <c:pt idx="0">
                  <c:v>Category 1</c:v>
                </c:pt>
              </c:strCache>
            </c:strRef>
          </c:cat>
          <c:val>
            <c:numRef>
              <c:f>Sheet1!$B$2</c:f>
              <c:numCache>
                <c:formatCode>0%</c:formatCode>
                <c:ptCount val="1"/>
                <c:pt idx="0">
                  <c:v>3.3898305084745763E-2</c:v>
                </c:pt>
              </c:numCache>
            </c:numRef>
          </c:val>
          <c:extLst>
            <c:ext xmlns:c16="http://schemas.microsoft.com/office/drawing/2014/chart" uri="{C3380CC4-5D6E-409C-BE32-E72D297353CC}">
              <c16:uniqueId val="{00000000-55E2-487E-B7E0-12B0DE09C2FA}"/>
            </c:ext>
          </c:extLst>
        </c:ser>
        <c:ser>
          <c:idx val="1"/>
          <c:order val="1"/>
          <c:tx>
            <c:strRef>
              <c:f>Sheet1!$C$1</c:f>
              <c:strCache>
                <c:ptCount val="1"/>
                <c:pt idx="0">
                  <c:v>Series 2</c:v>
                </c:pt>
              </c:strCache>
            </c:strRef>
          </c:tx>
          <c:spPr>
            <a:noFill/>
            <a:ln>
              <a:noFill/>
            </a:ln>
            <a:effectLst/>
          </c:spPr>
          <c:invertIfNegative val="0"/>
          <c:cat>
            <c:strRef>
              <c:f>Sheet1!$A$2</c:f>
              <c:strCache>
                <c:ptCount val="1"/>
                <c:pt idx="0">
                  <c:v>Category 1</c:v>
                </c:pt>
              </c:strCache>
            </c:strRef>
          </c:cat>
          <c:val>
            <c:numRef>
              <c:f>Sheet1!$C$2</c:f>
              <c:numCache>
                <c:formatCode>0%</c:formatCode>
                <c:ptCount val="1"/>
                <c:pt idx="0">
                  <c:v>0.96610169491525422</c:v>
                </c:pt>
              </c:numCache>
            </c:numRef>
          </c:val>
          <c:extLst>
            <c:ext xmlns:c16="http://schemas.microsoft.com/office/drawing/2014/chart" uri="{C3380CC4-5D6E-409C-BE32-E72D297353CC}">
              <c16:uniqueId val="{00000001-55E2-487E-B7E0-12B0DE09C2FA}"/>
            </c:ext>
          </c:extLst>
        </c:ser>
        <c:dLbls>
          <c:showLegendKey val="0"/>
          <c:showVal val="0"/>
          <c:showCatName val="0"/>
          <c:showSerName val="0"/>
          <c:showPercent val="0"/>
          <c:showBubbleSize val="0"/>
        </c:dLbls>
        <c:gapWidth val="150"/>
        <c:overlap val="100"/>
        <c:axId val="441526112"/>
        <c:axId val="441521800"/>
      </c:barChart>
      <c:catAx>
        <c:axId val="441526112"/>
        <c:scaling>
          <c:orientation val="minMax"/>
        </c:scaling>
        <c:delete val="1"/>
        <c:axPos val="b"/>
        <c:numFmt formatCode="General" sourceLinked="1"/>
        <c:majorTickMark val="none"/>
        <c:minorTickMark val="none"/>
        <c:tickLblPos val="nextTo"/>
        <c:crossAx val="441521800"/>
        <c:crosses val="autoZero"/>
        <c:auto val="1"/>
        <c:lblAlgn val="ctr"/>
        <c:lblOffset val="100"/>
        <c:noMultiLvlLbl val="0"/>
      </c:catAx>
      <c:valAx>
        <c:axId val="441521800"/>
        <c:scaling>
          <c:orientation val="minMax"/>
        </c:scaling>
        <c:delete val="1"/>
        <c:axPos val="l"/>
        <c:numFmt formatCode="0%" sourceLinked="1"/>
        <c:majorTickMark val="none"/>
        <c:minorTickMark val="none"/>
        <c:tickLblPos val="nextTo"/>
        <c:crossAx val="4415261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explosion val="2"/>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6A2-4F9B-95E0-0E1D4ADF6E9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6A2-4F9B-95E0-0E1D4ADF6E9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6A2-4F9B-95E0-0E1D4ADF6E9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D6A2-4F9B-95E0-0E1D4ADF6E99}"/>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D6A2-4F9B-95E0-0E1D4ADF6E99}"/>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A-D6A2-4F9B-95E0-0E1D4ADF6E99}"/>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D6A2-4F9B-95E0-0E1D4ADF6E99}"/>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C-D6A2-4F9B-95E0-0E1D4ADF6E99}"/>
              </c:ext>
            </c:extLst>
          </c:dPt>
          <c:dLbls>
            <c:dLbl>
              <c:idx val="0"/>
              <c:layout>
                <c:manualLayout>
                  <c:x val="0.23689129514616511"/>
                  <c:y val="-0.17039717311370739"/>
                </c:manualLayout>
              </c:layout>
              <c:tx>
                <c:rich>
                  <a:bodyPr/>
                  <a:lstStyle/>
                  <a:p>
                    <a:fld id="{4E4B20FA-3957-4553-96EF-50E81815A62E}" type="CATEGORYNAME">
                      <a:rPr lang="ja-JP" altLang="en-US">
                        <a:latin typeface="ＭＳ Ｐゴシック" panose="020B0600070205080204" pitchFamily="50" charset="-128"/>
                      </a:rPr>
                      <a:pPr/>
                      <a:t>[分類名]</a:t>
                    </a:fld>
                    <a:r>
                      <a:rPr lang="ja-JP" altLang="en-US" baseline="0" dirty="0">
                        <a:latin typeface="ＭＳ Ｐゴシック" panose="020B0600070205080204" pitchFamily="50" charset="-128"/>
                      </a:rPr>
                      <a:t>
</a:t>
                    </a:r>
                    <a:fld id="{AD1E990B-FB74-4663-8932-B7B282A61DA6}" type="PERCENTAGE">
                      <a:rPr lang="en-US" altLang="ja-JP" baseline="0">
                        <a:latin typeface="ＭＳ Ｐゴシック" panose="020B0600070205080204" pitchFamily="50" charset="-128"/>
                      </a:rPr>
                      <a:pPr/>
                      <a:t>[パーセンテージ]</a:t>
                    </a:fld>
                    <a:endParaRPr lang="ja-JP" altLang="en-US" baseline="0" dirty="0">
                      <a:latin typeface="ＭＳ Ｐゴシック" panose="020B0600070205080204" pitchFamily="50" charset="-128"/>
                    </a:endParaRPr>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D6A2-4F9B-95E0-0E1D4ADF6E99}"/>
                </c:ext>
              </c:extLst>
            </c:dLbl>
            <c:dLbl>
              <c:idx val="1"/>
              <c:layout>
                <c:manualLayout>
                  <c:x val="7.6424055576008133E-3"/>
                  <c:y val="-2.4704703812543083E-2"/>
                </c:manualLayout>
              </c:layout>
              <c:spPr>
                <a:noFill/>
                <a:ln>
                  <a:noFill/>
                </a:ln>
                <a:effectLst/>
              </c:spPr>
              <c:txPr>
                <a:bodyPr rot="0" spcFirstLastPara="1" vertOverflow="clip" horzOverflow="clip" vert="horz" wrap="square" lIns="38100" tIns="19050" rIns="38100" bIns="19050" anchor="ctr" anchorCtr="1">
                  <a:spAutoFit/>
                </a:bodyPr>
                <a:lstStyle/>
                <a:p>
                  <a:pPr>
                    <a:defRPr sz="1800" b="1" i="0" u="none" strike="noStrike" kern="1200" baseline="0">
                      <a:solidFill>
                        <a:schemeClr val="bg1"/>
                      </a:solidFill>
                      <a:latin typeface="+mn-ea"/>
                      <a:ea typeface="+mn-ea"/>
                      <a:cs typeface="+mn-cs"/>
                    </a:defRPr>
                  </a:pPr>
                  <a:endParaRPr lang="ja-JP"/>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ext>
                <c:ext xmlns:c16="http://schemas.microsoft.com/office/drawing/2014/chart" uri="{C3380CC4-5D6E-409C-BE32-E72D297353CC}">
                  <c16:uniqueId val="{00000003-D6A2-4F9B-95E0-0E1D4ADF6E99}"/>
                </c:ext>
              </c:extLst>
            </c:dLbl>
            <c:dLbl>
              <c:idx val="2"/>
              <c:layout>
                <c:manualLayout>
                  <c:x val="3.4375000000000003E-2"/>
                  <c:y val="7.0312495674674236E-3"/>
                </c:manualLayout>
              </c:layout>
              <c:tx>
                <c:rich>
                  <a:bodyPr/>
                  <a:lstStyle/>
                  <a:p>
                    <a:fld id="{07259EC0-EB04-4926-B4BC-C5DA218E7A1C}" type="CATEGORYNAME">
                      <a:rPr lang="ja-JP" altLang="en-US">
                        <a:solidFill>
                          <a:schemeClr val="bg1"/>
                        </a:solidFill>
                        <a:latin typeface="ＭＳ Ｐゴシック" panose="020B0600070205080204" pitchFamily="50" charset="-128"/>
                      </a:rPr>
                      <a:pPr/>
                      <a:t>[分類名]</a:t>
                    </a:fld>
                    <a:r>
                      <a:rPr lang="ja-JP" altLang="en-US" baseline="0" dirty="0">
                        <a:solidFill>
                          <a:schemeClr val="bg1"/>
                        </a:solidFill>
                        <a:latin typeface="ＭＳ Ｐゴシック" panose="020B0600070205080204" pitchFamily="50" charset="-128"/>
                      </a:rPr>
                      <a:t>
</a:t>
                    </a:r>
                    <a:fld id="{6D2A6128-4C1D-4C9F-B2D8-266195F11130}" type="PERCENTAGE">
                      <a:rPr lang="en-US" altLang="ja-JP" baseline="0">
                        <a:solidFill>
                          <a:schemeClr val="bg1"/>
                        </a:solidFill>
                        <a:latin typeface="ＭＳ Ｐゴシック" panose="020B0600070205080204" pitchFamily="50" charset="-128"/>
                      </a:rPr>
                      <a:pPr/>
                      <a:t>[パーセンテージ]</a:t>
                    </a:fld>
                    <a:endParaRPr lang="ja-JP" altLang="en-US" baseline="0" dirty="0">
                      <a:solidFill>
                        <a:schemeClr val="bg1"/>
                      </a:solidFill>
                      <a:latin typeface="ＭＳ Ｐゴシック" panose="020B0600070205080204" pitchFamily="50" charset="-128"/>
                    </a:endParaRPr>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D6A2-4F9B-95E0-0E1D4ADF6E99}"/>
                </c:ext>
              </c:extLst>
            </c:dLbl>
            <c:dLbl>
              <c:idx val="3"/>
              <c:layout>
                <c:manualLayout>
                  <c:x val="-4.1546631154743143E-4"/>
                  <c:y val="1.837462307685063E-2"/>
                </c:manualLayout>
              </c:layout>
              <c:tx>
                <c:rich>
                  <a:bodyPr rot="0" spcFirstLastPara="1" vertOverflow="clip" horzOverflow="clip"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fld id="{F525992C-28A5-4E87-89AD-24C892B388B4}" type="CATEGORYNAME">
                      <a:rPr lang="ja-JP" altLang="en-US">
                        <a:solidFill>
                          <a:schemeClr val="bg1"/>
                        </a:solidFill>
                        <a:latin typeface="ＭＳ Ｐゴシック" panose="020B0600070205080204" pitchFamily="50" charset="-128"/>
                      </a:rPr>
                      <a:pPr>
                        <a:defRPr sz="1800" b="1">
                          <a:solidFill>
                            <a:schemeClr val="bg1"/>
                          </a:solidFill>
                        </a:defRPr>
                      </a:pPr>
                      <a:t>[分類名]</a:t>
                    </a:fld>
                    <a:r>
                      <a:rPr lang="ja-JP" altLang="en-US" baseline="0" dirty="0">
                        <a:solidFill>
                          <a:schemeClr val="bg1"/>
                        </a:solidFill>
                        <a:latin typeface="ＭＳ Ｐゴシック" panose="020B0600070205080204" pitchFamily="50" charset="-128"/>
                      </a:rPr>
                      <a:t>
</a:t>
                    </a:r>
                    <a:fld id="{9315C280-6CC9-45AE-8CF3-00B9D65ADB16}" type="PERCENTAGE">
                      <a:rPr lang="en-US" altLang="ja-JP" baseline="0">
                        <a:solidFill>
                          <a:schemeClr val="bg1"/>
                        </a:solidFill>
                        <a:latin typeface="ＭＳ Ｐゴシック" panose="020B0600070205080204" pitchFamily="50" charset="-128"/>
                      </a:rPr>
                      <a:pPr>
                        <a:defRPr sz="1800" b="1">
                          <a:solidFill>
                            <a:schemeClr val="bg1"/>
                          </a:solidFill>
                        </a:defRPr>
                      </a:pPr>
                      <a:t>[パーセンテージ]</a:t>
                    </a:fld>
                    <a:endParaRPr lang="ja-JP" altLang="en-US" baseline="0" dirty="0">
                      <a:solidFill>
                        <a:schemeClr val="bg1"/>
                      </a:solidFill>
                      <a:latin typeface="ＭＳ Ｐゴシック" panose="020B0600070205080204" pitchFamily="50" charset="-128"/>
                    </a:endParaRPr>
                  </a:p>
                </c:rich>
              </c:tx>
              <c:spPr>
                <a:noFill/>
                <a:ln>
                  <a:noFill/>
                </a:ln>
                <a:effectLst/>
              </c:spPr>
              <c:txPr>
                <a:bodyPr rot="0" spcFirstLastPara="1" vertOverflow="clip" horzOverflow="clip"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ja-JP"/>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15:dlblFieldTable/>
                  <c15:showDataLabelsRange val="0"/>
                </c:ext>
                <c:ext xmlns:c16="http://schemas.microsoft.com/office/drawing/2014/chart" uri="{C3380CC4-5D6E-409C-BE32-E72D297353CC}">
                  <c16:uniqueId val="{00000007-D6A2-4F9B-95E0-0E1D4ADF6E99}"/>
                </c:ext>
              </c:extLst>
            </c:dLbl>
            <c:dLbl>
              <c:idx val="4"/>
              <c:layout>
                <c:manualLayout>
                  <c:x val="-4.852671021125265E-3"/>
                  <c:y val="2.5533492552042108E-2"/>
                </c:manualLayout>
              </c:layout>
              <c:tx>
                <c:rich>
                  <a:bodyPr rot="0" spcFirstLastPara="1" vertOverflow="clip" horzOverflow="clip"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fld id="{4B41871D-355B-40B4-9FD0-5CDE091CD5AF}" type="CATEGORYNAME">
                      <a:rPr lang="ja-JP" altLang="en-US">
                        <a:solidFill>
                          <a:schemeClr val="bg1"/>
                        </a:solidFill>
                        <a:latin typeface="ＭＳ Ｐゴシック" panose="020B0600070205080204" pitchFamily="50" charset="-128"/>
                      </a:rPr>
                      <a:pPr>
                        <a:defRPr sz="1800" b="1">
                          <a:solidFill>
                            <a:schemeClr val="bg1"/>
                          </a:solidFill>
                        </a:defRPr>
                      </a:pPr>
                      <a:t>[分類名]</a:t>
                    </a:fld>
                    <a:r>
                      <a:rPr lang="ja-JP" altLang="en-US" baseline="0" dirty="0">
                        <a:solidFill>
                          <a:schemeClr val="bg1"/>
                        </a:solidFill>
                        <a:latin typeface="ＭＳ Ｐゴシック" panose="020B0600070205080204" pitchFamily="50" charset="-128"/>
                      </a:rPr>
                      <a:t>
</a:t>
                    </a:r>
                    <a:fld id="{59E6C5E9-1F53-42DA-B8F1-56C5B42BD642}" type="PERCENTAGE">
                      <a:rPr lang="en-US" altLang="ja-JP" baseline="0">
                        <a:solidFill>
                          <a:schemeClr val="bg1"/>
                        </a:solidFill>
                        <a:latin typeface="ＭＳ Ｐゴシック" panose="020B0600070205080204" pitchFamily="50" charset="-128"/>
                      </a:rPr>
                      <a:pPr>
                        <a:defRPr sz="1800" b="1">
                          <a:solidFill>
                            <a:schemeClr val="bg1"/>
                          </a:solidFill>
                        </a:defRPr>
                      </a:pPr>
                      <a:t>[パーセンテージ]</a:t>
                    </a:fld>
                    <a:endParaRPr lang="ja-JP" altLang="en-US" baseline="0" dirty="0">
                      <a:solidFill>
                        <a:schemeClr val="bg1"/>
                      </a:solidFill>
                      <a:latin typeface="ＭＳ Ｐゴシック" panose="020B0600070205080204" pitchFamily="50" charset="-128"/>
                    </a:endParaRPr>
                  </a:p>
                </c:rich>
              </c:tx>
              <c:spPr>
                <a:noFill/>
                <a:ln>
                  <a:noFill/>
                </a:ln>
                <a:effectLst/>
              </c:spPr>
              <c:txPr>
                <a:bodyPr rot="0" spcFirstLastPara="1" vertOverflow="clip" horzOverflow="clip"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ja-JP"/>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15:dlblFieldTable/>
                  <c15:showDataLabelsRange val="0"/>
                </c:ext>
                <c:ext xmlns:c16="http://schemas.microsoft.com/office/drawing/2014/chart" uri="{C3380CC4-5D6E-409C-BE32-E72D297353CC}">
                  <c16:uniqueId val="{00000009-D6A2-4F9B-95E0-0E1D4ADF6E99}"/>
                </c:ext>
              </c:extLst>
            </c:dLbl>
            <c:dLbl>
              <c:idx val="5"/>
              <c:layout>
                <c:manualLayout>
                  <c:x val="-0.19843749999999999"/>
                  <c:y val="-0.11718749279112374"/>
                </c:manualLayout>
              </c:layout>
              <c:tx>
                <c:rich>
                  <a:bodyPr/>
                  <a:lstStyle/>
                  <a:p>
                    <a:fld id="{2E334C6B-A70B-4280-B717-0BEEB1D82446}" type="CATEGORYNAME">
                      <a:rPr lang="ja-JP" altLang="en-US">
                        <a:latin typeface="ＭＳ Ｐゴシック" panose="020B0600070205080204" pitchFamily="50" charset="-128"/>
                      </a:rPr>
                      <a:pPr/>
                      <a:t>[分類名]</a:t>
                    </a:fld>
                    <a:r>
                      <a:rPr lang="ja-JP" altLang="en-US" baseline="0" dirty="0">
                        <a:latin typeface="ＭＳ Ｐゴシック" panose="020B0600070205080204" pitchFamily="50" charset="-128"/>
                      </a:rPr>
                      <a:t>
</a:t>
                    </a:r>
                    <a:fld id="{192F6575-F4A7-42DC-9165-CC4B97AAD0FF}" type="PERCENTAGE">
                      <a:rPr lang="en-US" altLang="ja-JP" baseline="0">
                        <a:latin typeface="ＭＳ Ｐゴシック" panose="020B0600070205080204" pitchFamily="50" charset="-128"/>
                      </a:rPr>
                      <a:pPr/>
                      <a:t>[パーセンテージ]</a:t>
                    </a:fld>
                    <a:endParaRPr lang="ja-JP" altLang="en-US" baseline="0" dirty="0">
                      <a:latin typeface="ＭＳ Ｐゴシック" panose="020B0600070205080204" pitchFamily="50" charset="-128"/>
                    </a:endParaRPr>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D6A2-4F9B-95E0-0E1D4ADF6E99}"/>
                </c:ext>
              </c:extLst>
            </c:dLbl>
            <c:dLbl>
              <c:idx val="6"/>
              <c:layout>
                <c:manualLayout>
                  <c:x val="-0.12343750000000001"/>
                  <c:y val="-0.22536299056576092"/>
                </c:manualLayout>
              </c:layout>
              <c:tx>
                <c:rich>
                  <a:bodyPr/>
                  <a:lstStyle/>
                  <a:p>
                    <a:fld id="{C1D28C9E-9B04-4D76-8416-EF22FC09CCEE}" type="CATEGORYNAME">
                      <a:rPr lang="ja-JP" altLang="en-US">
                        <a:latin typeface="ＭＳ Ｐゴシック" panose="020B0600070205080204" pitchFamily="50" charset="-128"/>
                      </a:rPr>
                      <a:pPr/>
                      <a:t>[分類名]</a:t>
                    </a:fld>
                    <a:r>
                      <a:rPr lang="ja-JP" altLang="en-US" baseline="0" dirty="0">
                        <a:latin typeface="ＭＳ Ｐゴシック" panose="020B0600070205080204" pitchFamily="50" charset="-128"/>
                      </a:rPr>
                      <a:t>
</a:t>
                    </a:r>
                    <a:fld id="{B668C00E-158F-4519-828A-A7880172472C}" type="PERCENTAGE">
                      <a:rPr lang="en-US" altLang="ja-JP" baseline="0">
                        <a:latin typeface="ＭＳ Ｐゴシック" panose="020B0600070205080204" pitchFamily="50" charset="-128"/>
                      </a:rPr>
                      <a:pPr/>
                      <a:t>[パーセンテージ]</a:t>
                    </a:fld>
                    <a:endParaRPr lang="ja-JP" altLang="en-US" baseline="0" dirty="0">
                      <a:latin typeface="ＭＳ Ｐゴシック" panose="020B0600070205080204" pitchFamily="50" charset="-128"/>
                    </a:endParaRPr>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D6A2-4F9B-95E0-0E1D4ADF6E99}"/>
                </c:ext>
              </c:extLst>
            </c:dLbl>
            <c:dLbl>
              <c:idx val="7"/>
              <c:layout>
                <c:manualLayout>
                  <c:x val="-1.40625E-2"/>
                  <c:y val="-5.6249996539739389E-2"/>
                </c:manualLayout>
              </c:layout>
              <c:tx>
                <c:rich>
                  <a:bodyPr rot="0" spcFirstLastPara="1" vertOverflow="clip" horzOverflow="clip" vert="horz" wrap="square" lIns="38100" tIns="19050" rIns="38100" bIns="19050" anchor="ctr" anchorCtr="1">
                    <a:spAutoFit/>
                  </a:bodyPr>
                  <a:lstStyle/>
                  <a:p>
                    <a:pPr>
                      <a:defRPr sz="1800" b="1" i="0" u="none" strike="noStrike" kern="1200" baseline="0">
                        <a:solidFill>
                          <a:schemeClr val="bg1"/>
                        </a:solidFill>
                        <a:latin typeface="ＭＳ Ｐゴシック" panose="020B0600070205080204" pitchFamily="50" charset="-128"/>
                        <a:ea typeface="+mn-ea"/>
                        <a:cs typeface="+mn-cs"/>
                      </a:defRPr>
                    </a:pPr>
                    <a:fld id="{96151AE1-E6D7-4F2A-92D1-842D4D015FE1}" type="CATEGORYNAME">
                      <a:rPr lang="ja-JP" altLang="en-US">
                        <a:solidFill>
                          <a:schemeClr val="bg1"/>
                        </a:solidFill>
                        <a:latin typeface="ＭＳ Ｐゴシック" panose="020B0600070205080204" pitchFamily="50" charset="-128"/>
                      </a:rPr>
                      <a:pPr>
                        <a:defRPr sz="1800" b="1">
                          <a:solidFill>
                            <a:schemeClr val="bg1"/>
                          </a:solidFill>
                          <a:latin typeface="ＭＳ Ｐゴシック" panose="020B0600070205080204" pitchFamily="50" charset="-128"/>
                        </a:defRPr>
                      </a:pPr>
                      <a:t>[分類名]</a:t>
                    </a:fld>
                    <a:r>
                      <a:rPr lang="ja-JP" altLang="en-US" baseline="0" dirty="0">
                        <a:solidFill>
                          <a:schemeClr val="bg1"/>
                        </a:solidFill>
                        <a:latin typeface="ＭＳ Ｐゴシック" panose="020B0600070205080204" pitchFamily="50" charset="-128"/>
                      </a:rPr>
                      <a:t>
</a:t>
                    </a:r>
                    <a:fld id="{1A971C24-D92C-4A58-93F3-B6F0CE768FA3}" type="PERCENTAGE">
                      <a:rPr lang="en-US" altLang="ja-JP" baseline="0">
                        <a:solidFill>
                          <a:schemeClr val="bg1"/>
                        </a:solidFill>
                        <a:latin typeface="ＭＳ Ｐゴシック" panose="020B0600070205080204" pitchFamily="50" charset="-128"/>
                      </a:rPr>
                      <a:pPr>
                        <a:defRPr sz="1800" b="1">
                          <a:solidFill>
                            <a:schemeClr val="bg1"/>
                          </a:solidFill>
                          <a:latin typeface="ＭＳ Ｐゴシック" panose="020B0600070205080204" pitchFamily="50" charset="-128"/>
                        </a:defRPr>
                      </a:pPr>
                      <a:t>[パーセンテージ]</a:t>
                    </a:fld>
                    <a:endParaRPr lang="ja-JP" altLang="en-US" baseline="0" dirty="0">
                      <a:solidFill>
                        <a:schemeClr val="bg1"/>
                      </a:solidFill>
                      <a:latin typeface="ＭＳ Ｐゴシック" panose="020B0600070205080204" pitchFamily="50" charset="-128"/>
                    </a:endParaRPr>
                  </a:p>
                </c:rich>
              </c:tx>
              <c:spPr>
                <a:noFill/>
                <a:ln>
                  <a:noFill/>
                </a:ln>
                <a:effectLst/>
              </c:spPr>
              <c:txPr>
                <a:bodyPr rot="0" spcFirstLastPara="1" vertOverflow="clip" horzOverflow="clip" vert="horz" wrap="square" lIns="38100" tIns="19050" rIns="38100" bIns="19050" anchor="ctr" anchorCtr="1">
                  <a:spAutoFit/>
                </a:bodyPr>
                <a:lstStyle/>
                <a:p>
                  <a:pPr>
                    <a:defRPr sz="1800" b="1" i="0" u="none" strike="noStrike" kern="1200" baseline="0">
                      <a:solidFill>
                        <a:schemeClr val="bg1"/>
                      </a:solidFill>
                      <a:latin typeface="ＭＳ Ｐゴシック" panose="020B0600070205080204" pitchFamily="50" charset="-128"/>
                      <a:ea typeface="+mn-ea"/>
                      <a:cs typeface="+mn-cs"/>
                    </a:defRPr>
                  </a:pPr>
                  <a:endParaRPr lang="ja-JP"/>
                </a:p>
              </c:txPr>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15:dlblFieldTable/>
                  <c15:showDataLabelsRange val="0"/>
                </c:ext>
                <c:ext xmlns:c16="http://schemas.microsoft.com/office/drawing/2014/chart" uri="{C3380CC4-5D6E-409C-BE32-E72D297353CC}">
                  <c16:uniqueId val="{0000000C-D6A2-4F9B-95E0-0E1D4ADF6E99}"/>
                </c:ext>
              </c:extLst>
            </c:dLbl>
            <c:spPr>
              <a:noFill/>
              <a:ln>
                <a:noFill/>
              </a:ln>
              <a:effectLst/>
            </c:spPr>
            <c:txPr>
              <a:bodyPr rot="0" spcFirstLastPara="1" vertOverflow="clip" horzOverflow="clip" vert="horz" wrap="square" lIns="38100" tIns="19050" rIns="38100" bIns="19050" anchor="ctr" anchorCtr="1">
                <a:spAutoFit/>
              </a:bodyPr>
              <a:lstStyle/>
              <a:p>
                <a:pPr>
                  <a:defRPr sz="1800" b="1" i="0" u="none" strike="noStrike" kern="1200" baseline="0">
                    <a:solidFill>
                      <a:schemeClr val="accent3">
                        <a:lumMod val="50000"/>
                      </a:schemeClr>
                    </a:solidFill>
                    <a:latin typeface="+mn-lt"/>
                    <a:ea typeface="+mn-ea"/>
                    <a:cs typeface="+mn-cs"/>
                  </a:defRPr>
                </a:pPr>
                <a:endParaRPr lang="ja-JP"/>
              </a:p>
            </c:txPr>
            <c:showLegendKey val="0"/>
            <c:showVal val="0"/>
            <c:showCatName val="1"/>
            <c:showSerName val="0"/>
            <c:showPercent val="1"/>
            <c:showBubbleSize val="0"/>
            <c:showLeaderLines val="1"/>
            <c:leaderLines>
              <c:spPr>
                <a:ln w="22225" cap="flat" cmpd="sng" algn="ctr">
                  <a:solidFill>
                    <a:schemeClr val="tx1"/>
                  </a:solidFill>
                  <a:round/>
                </a:ln>
                <a:effectLst/>
              </c:spPr>
            </c:leaderLines>
            <c:extLst>
              <c:ext xmlns:c15="http://schemas.microsoft.com/office/drawing/2012/chart" uri="{CE6537A1-D6FC-4f65-9D91-7224C49458BB}">
                <c15:spPr xmlns:c15="http://schemas.microsoft.com/office/drawing/2012/chart">
                  <a:prstGeom prst="rect">
                    <a:avLst/>
                  </a:prstGeom>
                  <a:noFill/>
                  <a:ln>
                    <a:noFill/>
                  </a:ln>
                </c15:spPr>
              </c:ext>
            </c:extLst>
          </c:dLbls>
          <c:cat>
            <c:strRef>
              <c:f>Sheet1!$A$2:$A$9</c:f>
              <c:strCache>
                <c:ptCount val="8"/>
                <c:pt idx="0">
                  <c:v>北海道</c:v>
                </c:pt>
                <c:pt idx="1">
                  <c:v>東北</c:v>
                </c:pt>
                <c:pt idx="2">
                  <c:v>関東</c:v>
                </c:pt>
                <c:pt idx="3">
                  <c:v>中部</c:v>
                </c:pt>
                <c:pt idx="4">
                  <c:v>近畿</c:v>
                </c:pt>
                <c:pt idx="5">
                  <c:v>中国</c:v>
                </c:pt>
                <c:pt idx="6">
                  <c:v>四国</c:v>
                </c:pt>
                <c:pt idx="7">
                  <c:v>九州・沖縄</c:v>
                </c:pt>
              </c:strCache>
            </c:strRef>
          </c:cat>
          <c:val>
            <c:numRef>
              <c:f>Sheet1!$B$2:$B$9</c:f>
              <c:numCache>
                <c:formatCode>General</c:formatCode>
                <c:ptCount val="8"/>
                <c:pt idx="0">
                  <c:v>5</c:v>
                </c:pt>
                <c:pt idx="1">
                  <c:v>4</c:v>
                </c:pt>
                <c:pt idx="2">
                  <c:v>17</c:v>
                </c:pt>
                <c:pt idx="3">
                  <c:v>9</c:v>
                </c:pt>
                <c:pt idx="4">
                  <c:v>16</c:v>
                </c:pt>
                <c:pt idx="5">
                  <c:v>2</c:v>
                </c:pt>
                <c:pt idx="6">
                  <c:v>1</c:v>
                </c:pt>
                <c:pt idx="7">
                  <c:v>5</c:v>
                </c:pt>
              </c:numCache>
            </c:numRef>
          </c:val>
          <c:extLst>
            <c:ext xmlns:c16="http://schemas.microsoft.com/office/drawing/2014/chart" uri="{C3380CC4-5D6E-409C-BE32-E72D297353CC}">
              <c16:uniqueId val="{00000008-D6A2-4F9B-95E0-0E1D4ADF6E99}"/>
            </c:ext>
          </c:extLst>
        </c:ser>
        <c:dLbls>
          <c:showLegendKey val="0"/>
          <c:showVal val="0"/>
          <c:showCatName val="0"/>
          <c:showSerName val="0"/>
          <c:showPercent val="1"/>
          <c:showBubbleSize val="0"/>
          <c:showLeaderLines val="1"/>
        </c:dLbls>
        <c:firstSliceAng val="0"/>
        <c:holeSize val="20"/>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1"/>
          <c:order val="1"/>
          <c:tx>
            <c:strRef>
              <c:f>Sheet1!$C$1</c:f>
              <c:strCache>
                <c:ptCount val="1"/>
                <c:pt idx="0">
                  <c:v>Series 2</c:v>
                </c:pt>
              </c:strCache>
            </c:strRef>
          </c:tx>
          <c:spPr>
            <a:noFill/>
            <a:ln>
              <a:noFill/>
            </a:ln>
            <a:effectLst/>
          </c:spPr>
          <c:invertIfNegative val="0"/>
          <c:cat>
            <c:strRef>
              <c:f>Sheet1!$A$2</c:f>
              <c:strCache>
                <c:ptCount val="1"/>
                <c:pt idx="0">
                  <c:v>Category 1</c:v>
                </c:pt>
              </c:strCache>
            </c:strRef>
          </c:cat>
          <c:val>
            <c:numRef>
              <c:f>Sheet1!$C$2</c:f>
              <c:numCache>
                <c:formatCode>General</c:formatCode>
                <c:ptCount val="1"/>
                <c:pt idx="0">
                  <c:v>8</c:v>
                </c:pt>
              </c:numCache>
            </c:numRef>
          </c:val>
          <c:extLst>
            <c:ext xmlns:c16="http://schemas.microsoft.com/office/drawing/2014/chart" uri="{C3380CC4-5D6E-409C-BE32-E72D297353CC}">
              <c16:uniqueId val="{00000001-62A7-4817-A713-1E27D05FDD55}"/>
            </c:ext>
          </c:extLst>
        </c:ser>
        <c:dLbls>
          <c:showLegendKey val="0"/>
          <c:showVal val="0"/>
          <c:showCatName val="0"/>
          <c:showSerName val="0"/>
          <c:showPercent val="0"/>
          <c:showBubbleSize val="0"/>
        </c:dLbls>
        <c:gapWidth val="150"/>
        <c:overlap val="100"/>
        <c:axId val="441525328"/>
        <c:axId val="441544536"/>
      </c:barChart>
      <c:barChart>
        <c:barDir val="col"/>
        <c:grouping val="stacked"/>
        <c:varyColors val="0"/>
        <c:ser>
          <c:idx val="0"/>
          <c:order val="0"/>
          <c:tx>
            <c:strRef>
              <c:f>Sheet1!$B$1</c:f>
              <c:strCache>
                <c:ptCount val="1"/>
                <c:pt idx="0">
                  <c:v>Series 1</c:v>
                </c:pt>
              </c:strCache>
            </c:strRef>
          </c:tx>
          <c:spPr>
            <a:solidFill>
              <a:srgbClr val="3796DA"/>
            </a:solidFill>
            <a:ln>
              <a:noFill/>
            </a:ln>
            <a:effectLst/>
          </c:spPr>
          <c:invertIfNegative val="0"/>
          <c:dLbls>
            <c:dLbl>
              <c:idx val="0"/>
              <c:layout>
                <c:manualLayout>
                  <c:x val="1.5624999999999426E-3"/>
                  <c:y val="-0.19780291909493486"/>
                </c:manualLayout>
              </c:layout>
              <c:tx>
                <c:rich>
                  <a:bodyPr rot="0" spcFirstLastPara="1" vertOverflow="ellipsis" vert="horz" wrap="square" lIns="38100" tIns="19050" rIns="38100" bIns="19050" anchor="ctr" anchorCtr="1">
                    <a:spAutoFit/>
                  </a:bodyPr>
                  <a:lstStyle/>
                  <a:p>
                    <a:pPr>
                      <a:defRPr sz="6000" b="1" i="0" u="none" strike="noStrike" kern="1200" baseline="0">
                        <a:solidFill>
                          <a:schemeClr val="accent1">
                            <a:lumMod val="50000"/>
                          </a:schemeClr>
                        </a:solidFill>
                        <a:latin typeface="+mn-lt"/>
                        <a:ea typeface="+mn-ea"/>
                        <a:cs typeface="+mn-cs"/>
                      </a:defRPr>
                    </a:pPr>
                    <a:r>
                      <a:rPr lang="en-US" altLang="ja-JP" dirty="0">
                        <a:solidFill>
                          <a:schemeClr val="accent1">
                            <a:lumMod val="50000"/>
                          </a:schemeClr>
                        </a:solidFill>
                        <a:latin typeface="ＭＳ Ｐゴシック" panose="020B0600070205080204" pitchFamily="50" charset="-128"/>
                      </a:rPr>
                      <a:t>92%</a:t>
                    </a:r>
                  </a:p>
                </c:rich>
              </c:tx>
              <c:spPr>
                <a:noFill/>
                <a:ln>
                  <a:noFill/>
                </a:ln>
                <a:effectLst/>
              </c:spPr>
              <c:txPr>
                <a:bodyPr rot="0" spcFirstLastPara="1" vertOverflow="ellipsis" vert="horz" wrap="square" lIns="38100" tIns="19050" rIns="38100" bIns="19050" anchor="ctr" anchorCtr="1">
                  <a:spAutoFit/>
                </a:bodyPr>
                <a:lstStyle/>
                <a:p>
                  <a:pPr>
                    <a:defRPr sz="6000" b="1" i="0" u="none" strike="noStrike" kern="1200" baseline="0">
                      <a:solidFill>
                        <a:schemeClr val="accent1">
                          <a:lumMod val="50000"/>
                        </a:schemeClr>
                      </a:solidFill>
                      <a:latin typeface="+mn-lt"/>
                      <a:ea typeface="+mn-ea"/>
                      <a:cs typeface="+mn-cs"/>
                    </a:defRPr>
                  </a:pPr>
                  <a:endParaRPr lang="ja-JP"/>
                </a:p>
              </c:txP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62A7-4817-A713-1E27D05FDD55}"/>
                </c:ext>
              </c:extLst>
            </c:dLbl>
            <c:spPr>
              <a:noFill/>
              <a:ln>
                <a:noFill/>
              </a:ln>
              <a:effectLst/>
            </c:spPr>
            <c:txPr>
              <a:bodyPr rot="0" spcFirstLastPara="1" vertOverflow="ellipsis" vert="horz" wrap="square" lIns="38100" tIns="19050" rIns="38100" bIns="19050" anchor="ctr" anchorCtr="1">
                <a:spAutoFit/>
              </a:bodyPr>
              <a:lstStyle/>
              <a:p>
                <a:pPr>
                  <a:defRPr sz="6000" b="1" i="0" u="none" strike="noStrike" kern="1200" baseline="0">
                    <a:solidFill>
                      <a:schemeClr val="bg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Sheet1!$B$2</c:f>
              <c:numCache>
                <c:formatCode>General</c:formatCode>
                <c:ptCount val="1"/>
                <c:pt idx="0">
                  <c:v>92</c:v>
                </c:pt>
              </c:numCache>
            </c:numRef>
          </c:val>
          <c:extLst>
            <c:ext xmlns:c16="http://schemas.microsoft.com/office/drawing/2014/chart" uri="{C3380CC4-5D6E-409C-BE32-E72D297353CC}">
              <c16:uniqueId val="{00000000-62A7-4817-A713-1E27D05FDD55}"/>
            </c:ext>
          </c:extLst>
        </c:ser>
        <c:dLbls>
          <c:showLegendKey val="0"/>
          <c:showVal val="0"/>
          <c:showCatName val="0"/>
          <c:showSerName val="0"/>
          <c:showPercent val="0"/>
          <c:showBubbleSize val="0"/>
        </c:dLbls>
        <c:gapWidth val="150"/>
        <c:overlap val="100"/>
        <c:axId val="1226472248"/>
        <c:axId val="1226474216"/>
      </c:barChart>
      <c:catAx>
        <c:axId val="441525328"/>
        <c:scaling>
          <c:orientation val="minMax"/>
        </c:scaling>
        <c:delete val="1"/>
        <c:axPos val="b"/>
        <c:numFmt formatCode="General" sourceLinked="1"/>
        <c:majorTickMark val="none"/>
        <c:minorTickMark val="none"/>
        <c:tickLblPos val="nextTo"/>
        <c:crossAx val="441544536"/>
        <c:crosses val="autoZero"/>
        <c:auto val="1"/>
        <c:lblAlgn val="ctr"/>
        <c:lblOffset val="100"/>
        <c:noMultiLvlLbl val="0"/>
      </c:catAx>
      <c:valAx>
        <c:axId val="441544536"/>
        <c:scaling>
          <c:orientation val="minMax"/>
          <c:max val="100"/>
        </c:scaling>
        <c:delete val="1"/>
        <c:axPos val="l"/>
        <c:numFmt formatCode="General" sourceLinked="1"/>
        <c:majorTickMark val="none"/>
        <c:minorTickMark val="none"/>
        <c:tickLblPos val="nextTo"/>
        <c:crossAx val="441525328"/>
        <c:crosses val="autoZero"/>
        <c:crossBetween val="between"/>
      </c:valAx>
      <c:valAx>
        <c:axId val="1226474216"/>
        <c:scaling>
          <c:orientation val="minMax"/>
        </c:scaling>
        <c:delete val="1"/>
        <c:axPos val="r"/>
        <c:numFmt formatCode="General" sourceLinked="1"/>
        <c:majorTickMark val="out"/>
        <c:minorTickMark val="none"/>
        <c:tickLblPos val="nextTo"/>
        <c:crossAx val="1226472248"/>
        <c:crosses val="max"/>
        <c:crossBetween val="between"/>
      </c:valAx>
      <c:catAx>
        <c:axId val="1226472248"/>
        <c:scaling>
          <c:orientation val="minMax"/>
        </c:scaling>
        <c:delete val="1"/>
        <c:axPos val="b"/>
        <c:numFmt formatCode="General" sourceLinked="1"/>
        <c:majorTickMark val="out"/>
        <c:minorTickMark val="none"/>
        <c:tickLblPos val="nextTo"/>
        <c:crossAx val="1226474216"/>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363" cy="511731"/>
          </a:xfrm>
          <a:prstGeom prst="rect">
            <a:avLst/>
          </a:prstGeom>
        </p:spPr>
        <p:txBody>
          <a:bodyPr vert="horz" lIns="96661" tIns="48331" rIns="96661" bIns="48331" rtlCol="0"/>
          <a:lstStyle>
            <a:lvl1pPr algn="l">
              <a:defRPr sz="1300"/>
            </a:lvl1pPr>
          </a:lstStyle>
          <a:p>
            <a:endParaRPr lang="en-US" dirty="0">
              <a:latin typeface="ＭＳ Ｐゴシック" panose="020B0600070205080204" pitchFamily="50" charset="-128"/>
            </a:endParaRPr>
          </a:p>
        </p:txBody>
      </p:sp>
      <p:sp>
        <p:nvSpPr>
          <p:cNvPr id="3" name="Espace réservé de la date 2"/>
          <p:cNvSpPr>
            <a:spLocks noGrp="1"/>
          </p:cNvSpPr>
          <p:nvPr>
            <p:ph type="dt" sz="quarter" idx="1"/>
          </p:nvPr>
        </p:nvSpPr>
        <p:spPr>
          <a:xfrm>
            <a:off x="4021294" y="0"/>
            <a:ext cx="3076363" cy="511731"/>
          </a:xfrm>
          <a:prstGeom prst="rect">
            <a:avLst/>
          </a:prstGeom>
        </p:spPr>
        <p:txBody>
          <a:bodyPr vert="horz" lIns="96661" tIns="48331" rIns="96661" bIns="48331" rtlCol="0"/>
          <a:lstStyle>
            <a:lvl1pPr algn="r">
              <a:defRPr sz="1300"/>
            </a:lvl1pPr>
          </a:lstStyle>
          <a:p>
            <a:fld id="{334798BC-0ADC-4AFD-A18D-A71FA7DEFE59}" type="datetimeFigureOut">
              <a:rPr lang="en-US" smtClean="0">
                <a:latin typeface="ＭＳ Ｐゴシック" panose="020B0600070205080204" pitchFamily="50" charset="-128"/>
              </a:rPr>
              <a:t>9/29/2020</a:t>
            </a:fld>
            <a:endParaRPr lang="en-US" dirty="0">
              <a:latin typeface="ＭＳ Ｐゴシック" panose="020B0600070205080204" pitchFamily="50" charset="-128"/>
            </a:endParaRPr>
          </a:p>
        </p:txBody>
      </p:sp>
      <p:sp>
        <p:nvSpPr>
          <p:cNvPr id="4" name="Espace réservé du pied de page 3"/>
          <p:cNvSpPr>
            <a:spLocks noGrp="1"/>
          </p:cNvSpPr>
          <p:nvPr>
            <p:ph type="ftr" sz="quarter" idx="2"/>
          </p:nvPr>
        </p:nvSpPr>
        <p:spPr>
          <a:xfrm>
            <a:off x="0" y="9721106"/>
            <a:ext cx="3076363" cy="511731"/>
          </a:xfrm>
          <a:prstGeom prst="rect">
            <a:avLst/>
          </a:prstGeom>
        </p:spPr>
        <p:txBody>
          <a:bodyPr vert="horz" lIns="96661" tIns="48331" rIns="96661" bIns="48331" rtlCol="0" anchor="b"/>
          <a:lstStyle>
            <a:lvl1pPr algn="l">
              <a:defRPr sz="1300"/>
            </a:lvl1pPr>
          </a:lstStyle>
          <a:p>
            <a:endParaRPr lang="en-US" dirty="0">
              <a:latin typeface="ＭＳ Ｐゴシック" panose="020B0600070205080204" pitchFamily="50" charset="-128"/>
            </a:endParaRPr>
          </a:p>
        </p:txBody>
      </p:sp>
      <p:sp>
        <p:nvSpPr>
          <p:cNvPr id="5" name="Espace réservé du numéro de diapositive 4"/>
          <p:cNvSpPr>
            <a:spLocks noGrp="1"/>
          </p:cNvSpPr>
          <p:nvPr>
            <p:ph type="sldNum" sz="quarter" idx="3"/>
          </p:nvPr>
        </p:nvSpPr>
        <p:spPr>
          <a:xfrm>
            <a:off x="4021294" y="9721106"/>
            <a:ext cx="3076363" cy="511731"/>
          </a:xfrm>
          <a:prstGeom prst="rect">
            <a:avLst/>
          </a:prstGeom>
        </p:spPr>
        <p:txBody>
          <a:bodyPr vert="horz" lIns="96661" tIns="48331" rIns="96661" bIns="48331" rtlCol="0" anchor="b"/>
          <a:lstStyle>
            <a:lvl1pPr algn="r">
              <a:defRPr sz="1300"/>
            </a:lvl1pPr>
          </a:lstStyle>
          <a:p>
            <a:fld id="{C6472C8F-9949-4688-BFEB-F813D79CFC0A}" type="slidenum">
              <a:rPr lang="en-US" smtClean="0">
                <a:latin typeface="ＭＳ Ｐゴシック" panose="020B0600070205080204" pitchFamily="50" charset="-128"/>
              </a:rPr>
              <a:pPr/>
              <a:t>‹#›</a:t>
            </a:fld>
            <a:endParaRPr lang="en-US" dirty="0">
              <a:latin typeface="ＭＳ Ｐゴシック" panose="020B0600070205080204" pitchFamily="50" charset="-128"/>
            </a:endParaRPr>
          </a:p>
        </p:txBody>
      </p:sp>
    </p:spTree>
    <p:extLst>
      <p:ext uri="{BB962C8B-B14F-4D97-AF65-F5344CB8AC3E}">
        <p14:creationId xmlns:p14="http://schemas.microsoft.com/office/powerpoint/2010/main" val="17929926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363" cy="511731"/>
          </a:xfrm>
          <a:prstGeom prst="rect">
            <a:avLst/>
          </a:prstGeom>
        </p:spPr>
        <p:txBody>
          <a:bodyPr vert="horz" lIns="96661" tIns="48331" rIns="96661" bIns="48331" rtlCol="0"/>
          <a:lstStyle>
            <a:lvl1pPr algn="l">
              <a:defRPr sz="1300">
                <a:latin typeface="ＭＳ Ｐゴシック" panose="020B0600070205080204" pitchFamily="50" charset="-128"/>
              </a:defRPr>
            </a:lvl1pPr>
          </a:lstStyle>
          <a:p>
            <a:endParaRPr lang="en-US" dirty="0"/>
          </a:p>
        </p:txBody>
      </p:sp>
      <p:sp>
        <p:nvSpPr>
          <p:cNvPr id="3" name="Espace réservé de la date 2"/>
          <p:cNvSpPr>
            <a:spLocks noGrp="1"/>
          </p:cNvSpPr>
          <p:nvPr>
            <p:ph type="dt" idx="1"/>
          </p:nvPr>
        </p:nvSpPr>
        <p:spPr>
          <a:xfrm>
            <a:off x="4021294" y="0"/>
            <a:ext cx="3076363" cy="511731"/>
          </a:xfrm>
          <a:prstGeom prst="rect">
            <a:avLst/>
          </a:prstGeom>
        </p:spPr>
        <p:txBody>
          <a:bodyPr vert="horz" lIns="96661" tIns="48331" rIns="96661" bIns="48331" rtlCol="0"/>
          <a:lstStyle>
            <a:lvl1pPr algn="r">
              <a:defRPr sz="1300">
                <a:latin typeface="ＭＳ Ｐゴシック" panose="020B0600070205080204" pitchFamily="50" charset="-128"/>
              </a:defRPr>
            </a:lvl1pPr>
          </a:lstStyle>
          <a:p>
            <a:fld id="{133D098A-8FC5-4429-8CC5-BE92C67613A9}" type="datetimeFigureOut">
              <a:rPr lang="en-US" smtClean="0"/>
              <a:pPr/>
              <a:t>9/29/2020</a:t>
            </a:fld>
            <a:endParaRPr lang="en-US" dirty="0"/>
          </a:p>
        </p:txBody>
      </p:sp>
      <p:sp>
        <p:nvSpPr>
          <p:cNvPr id="4" name="Espace réservé de l'image des diapositives 3"/>
          <p:cNvSpPr>
            <a:spLocks noGrp="1" noRot="1" noChangeAspect="1"/>
          </p:cNvSpPr>
          <p:nvPr>
            <p:ph type="sldImg" idx="2"/>
          </p:nvPr>
        </p:nvSpPr>
        <p:spPr>
          <a:xfrm>
            <a:off x="138113" y="768350"/>
            <a:ext cx="6823075" cy="3838575"/>
          </a:xfrm>
          <a:prstGeom prst="rect">
            <a:avLst/>
          </a:prstGeom>
          <a:noFill/>
          <a:ln w="12700">
            <a:solidFill>
              <a:prstClr val="black"/>
            </a:solidFill>
          </a:ln>
        </p:spPr>
        <p:txBody>
          <a:bodyPr vert="horz" lIns="96661" tIns="48331" rIns="96661" bIns="48331" rtlCol="0" anchor="ctr"/>
          <a:lstStyle/>
          <a:p>
            <a:endParaRPr lang="en-US" dirty="0"/>
          </a:p>
        </p:txBody>
      </p:sp>
      <p:sp>
        <p:nvSpPr>
          <p:cNvPr id="5" name="Espace réservé des commentaires 4"/>
          <p:cNvSpPr>
            <a:spLocks noGrp="1"/>
          </p:cNvSpPr>
          <p:nvPr>
            <p:ph type="body" sz="quarter" idx="3"/>
          </p:nvPr>
        </p:nvSpPr>
        <p:spPr>
          <a:xfrm>
            <a:off x="709930" y="4861441"/>
            <a:ext cx="5679440" cy="4605576"/>
          </a:xfrm>
          <a:prstGeom prst="rect">
            <a:avLst/>
          </a:prstGeom>
        </p:spPr>
        <p:txBody>
          <a:bodyPr vert="horz" lIns="96661" tIns="48331" rIns="96661" bIns="48331" rtlCol="0"/>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6" name="Espace réservé du pied de page 5"/>
          <p:cNvSpPr>
            <a:spLocks noGrp="1"/>
          </p:cNvSpPr>
          <p:nvPr>
            <p:ph type="ftr" sz="quarter" idx="4"/>
          </p:nvPr>
        </p:nvSpPr>
        <p:spPr>
          <a:xfrm>
            <a:off x="0" y="9721106"/>
            <a:ext cx="3076363" cy="511731"/>
          </a:xfrm>
          <a:prstGeom prst="rect">
            <a:avLst/>
          </a:prstGeom>
        </p:spPr>
        <p:txBody>
          <a:bodyPr vert="horz" lIns="96661" tIns="48331" rIns="96661" bIns="48331" rtlCol="0" anchor="b"/>
          <a:lstStyle>
            <a:lvl1pPr algn="l">
              <a:defRPr sz="1300">
                <a:latin typeface="ＭＳ Ｐゴシック" panose="020B0600070205080204" pitchFamily="50" charset="-128"/>
              </a:defRPr>
            </a:lvl1pPr>
          </a:lstStyle>
          <a:p>
            <a:endParaRPr lang="en-US" dirty="0"/>
          </a:p>
        </p:txBody>
      </p:sp>
      <p:sp>
        <p:nvSpPr>
          <p:cNvPr id="7" name="Espace réservé du numéro de diapositive 6"/>
          <p:cNvSpPr>
            <a:spLocks noGrp="1"/>
          </p:cNvSpPr>
          <p:nvPr>
            <p:ph type="sldNum" sz="quarter" idx="5"/>
          </p:nvPr>
        </p:nvSpPr>
        <p:spPr>
          <a:xfrm>
            <a:off x="4021294" y="9721106"/>
            <a:ext cx="3076363" cy="511731"/>
          </a:xfrm>
          <a:prstGeom prst="rect">
            <a:avLst/>
          </a:prstGeom>
        </p:spPr>
        <p:txBody>
          <a:bodyPr vert="horz" lIns="96661" tIns="48331" rIns="96661" bIns="48331" rtlCol="0" anchor="b"/>
          <a:lstStyle>
            <a:lvl1pPr algn="r">
              <a:defRPr sz="1300">
                <a:latin typeface="ＭＳ Ｐゴシック" panose="020B0600070205080204" pitchFamily="50" charset="-128"/>
              </a:defRPr>
            </a:lvl1pPr>
          </a:lstStyle>
          <a:p>
            <a:fld id="{2CA3AB2B-189A-4C92-A457-C6A3833631A7}" type="slidenum">
              <a:rPr lang="en-US" smtClean="0"/>
              <a:pPr/>
              <a:t>‹#›</a:t>
            </a:fld>
            <a:endParaRPr lang="en-US" dirty="0"/>
          </a:p>
        </p:txBody>
      </p:sp>
    </p:spTree>
    <p:extLst>
      <p:ext uri="{BB962C8B-B14F-4D97-AF65-F5344CB8AC3E}">
        <p14:creationId xmlns:p14="http://schemas.microsoft.com/office/powerpoint/2010/main" val="275389837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ＭＳ Ｐゴシック" panose="020B0600070205080204" pitchFamily="50" charset="-128"/>
        <a:ea typeface="+mn-ea"/>
        <a:cs typeface="+mn-cs"/>
      </a:defRPr>
    </a:lvl1pPr>
    <a:lvl2pPr marL="457200" algn="l" defTabSz="914400" rtl="0" eaLnBrk="1" latinLnBrk="0" hangingPunct="1">
      <a:defRPr sz="1200" kern="1200">
        <a:solidFill>
          <a:schemeClr val="tx1"/>
        </a:solidFill>
        <a:latin typeface="ＭＳ Ｐゴシック" panose="020B0600070205080204" pitchFamily="50" charset="-128"/>
        <a:ea typeface="+mn-ea"/>
        <a:cs typeface="+mn-cs"/>
      </a:defRPr>
    </a:lvl2pPr>
    <a:lvl3pPr marL="914400" algn="l" defTabSz="914400" rtl="0" eaLnBrk="1" latinLnBrk="0" hangingPunct="1">
      <a:defRPr sz="1200" kern="1200">
        <a:solidFill>
          <a:schemeClr val="tx1"/>
        </a:solidFill>
        <a:latin typeface="ＭＳ Ｐゴシック" panose="020B0600070205080204" pitchFamily="50" charset="-128"/>
        <a:ea typeface="+mn-ea"/>
        <a:cs typeface="+mn-cs"/>
      </a:defRPr>
    </a:lvl3pPr>
    <a:lvl4pPr marL="1371600" algn="l" defTabSz="914400" rtl="0" eaLnBrk="1" latinLnBrk="0" hangingPunct="1">
      <a:defRPr sz="1200" kern="1200">
        <a:solidFill>
          <a:schemeClr val="tx1"/>
        </a:solidFill>
        <a:latin typeface="ＭＳ Ｐゴシック" panose="020B0600070205080204" pitchFamily="50" charset="-128"/>
        <a:ea typeface="+mn-ea"/>
        <a:cs typeface="+mn-cs"/>
      </a:defRPr>
    </a:lvl4pPr>
    <a:lvl5pPr marL="1828800" algn="l" defTabSz="914400" rtl="0" eaLnBrk="1" latinLnBrk="0" hangingPunct="1">
      <a:defRPr sz="1200" kern="1200">
        <a:solidFill>
          <a:schemeClr val="tx1"/>
        </a:solidFill>
        <a:latin typeface="ＭＳ Ｐゴシック" panose="020B0600070205080204" pitchFamily="50" charset="-128"/>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r>
              <a:rPr lang="en-US" sz="1300" dirty="0">
                <a:solidFill>
                  <a:prstClr val="black"/>
                </a:solidFill>
              </a:rPr>
              <a:t>© Copyright Showeet.com</a:t>
            </a:r>
          </a:p>
        </p:txBody>
      </p:sp>
      <p:sp>
        <p:nvSpPr>
          <p:cNvPr id="4" name="Slide Number Placeholder 3"/>
          <p:cNvSpPr>
            <a:spLocks noGrp="1"/>
          </p:cNvSpPr>
          <p:nvPr>
            <p:ph type="sldNum" sz="quarter" idx="10"/>
          </p:nvPr>
        </p:nvSpPr>
        <p:spPr/>
        <p:txBody>
          <a:bodyPr/>
          <a:lstStyle/>
          <a:p>
            <a:fld id="{2CA3AB2B-189A-4C92-A457-C6A3833631A7}" type="slidenum">
              <a:rPr lang="en-US" smtClean="0"/>
              <a:pPr/>
              <a:t>1</a:t>
            </a:fld>
            <a:endParaRPr lang="en-US"/>
          </a:p>
        </p:txBody>
      </p:sp>
    </p:spTree>
    <p:extLst>
      <p:ext uri="{BB962C8B-B14F-4D97-AF65-F5344CB8AC3E}">
        <p14:creationId xmlns:p14="http://schemas.microsoft.com/office/powerpoint/2010/main" val="7868969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r>
              <a:rPr lang="en-US" sz="1300" dirty="0">
                <a:solidFill>
                  <a:prstClr val="black"/>
                </a:solidFill>
              </a:rPr>
              <a:t>© Copyright Showeet.com</a:t>
            </a:r>
          </a:p>
        </p:txBody>
      </p:sp>
      <p:sp>
        <p:nvSpPr>
          <p:cNvPr id="4" name="Slide Number Placeholder 3"/>
          <p:cNvSpPr>
            <a:spLocks noGrp="1"/>
          </p:cNvSpPr>
          <p:nvPr>
            <p:ph type="sldNum" sz="quarter" idx="10"/>
          </p:nvPr>
        </p:nvSpPr>
        <p:spPr/>
        <p:txBody>
          <a:bodyPr/>
          <a:lstStyle/>
          <a:p>
            <a:fld id="{2CA3AB2B-189A-4C92-A457-C6A3833631A7}" type="slidenum">
              <a:rPr lang="en-US" smtClean="0"/>
              <a:pPr/>
              <a:t>30</a:t>
            </a:fld>
            <a:endParaRPr lang="en-US"/>
          </a:p>
        </p:txBody>
      </p:sp>
    </p:spTree>
    <p:extLst>
      <p:ext uri="{BB962C8B-B14F-4D97-AF65-F5344CB8AC3E}">
        <p14:creationId xmlns:p14="http://schemas.microsoft.com/office/powerpoint/2010/main" val="4206284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300" dirty="0">
                <a:solidFill>
                  <a:prstClr val="black"/>
                </a:solidFill>
              </a:rPr>
              <a:t>© Copyright Showeet.com</a:t>
            </a:r>
            <a:endParaRPr lang="en-US" dirty="0"/>
          </a:p>
        </p:txBody>
      </p:sp>
      <p:sp>
        <p:nvSpPr>
          <p:cNvPr id="4" name="Slide Number Placeholder 3"/>
          <p:cNvSpPr>
            <a:spLocks noGrp="1"/>
          </p:cNvSpPr>
          <p:nvPr>
            <p:ph type="sldNum" sz="quarter" idx="10"/>
          </p:nvPr>
        </p:nvSpPr>
        <p:spPr/>
        <p:txBody>
          <a:bodyPr/>
          <a:lstStyle/>
          <a:p>
            <a:fld id="{2CA3AB2B-189A-4C92-A457-C6A3833631A7}" type="slidenum">
              <a:rPr lang="en-US" smtClean="0"/>
              <a:pPr/>
              <a:t>2</a:t>
            </a:fld>
            <a:endParaRPr lang="en-US"/>
          </a:p>
        </p:txBody>
      </p:sp>
    </p:spTree>
    <p:extLst>
      <p:ext uri="{BB962C8B-B14F-4D97-AF65-F5344CB8AC3E}">
        <p14:creationId xmlns:p14="http://schemas.microsoft.com/office/powerpoint/2010/main" val="19839346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300" dirty="0">
                <a:solidFill>
                  <a:prstClr val="black"/>
                </a:solidFill>
              </a:rPr>
              <a:t>© Copyright Showeet.com</a:t>
            </a:r>
            <a:endParaRPr lang="en-US" dirty="0"/>
          </a:p>
        </p:txBody>
      </p:sp>
      <p:sp>
        <p:nvSpPr>
          <p:cNvPr id="4" name="Slide Number Placeholder 3"/>
          <p:cNvSpPr>
            <a:spLocks noGrp="1"/>
          </p:cNvSpPr>
          <p:nvPr>
            <p:ph type="sldNum" sz="quarter" idx="10"/>
          </p:nvPr>
        </p:nvSpPr>
        <p:spPr/>
        <p:txBody>
          <a:bodyPr/>
          <a:lstStyle/>
          <a:p>
            <a:fld id="{2CA3AB2B-189A-4C92-A457-C6A3833631A7}" type="slidenum">
              <a:rPr lang="en-US" smtClean="0"/>
              <a:pPr/>
              <a:t>3</a:t>
            </a:fld>
            <a:endParaRPr lang="en-US"/>
          </a:p>
        </p:txBody>
      </p:sp>
    </p:spTree>
    <p:extLst>
      <p:ext uri="{BB962C8B-B14F-4D97-AF65-F5344CB8AC3E}">
        <p14:creationId xmlns:p14="http://schemas.microsoft.com/office/powerpoint/2010/main" val="4072430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300" dirty="0">
                <a:solidFill>
                  <a:prstClr val="black"/>
                </a:solidFill>
              </a:rPr>
              <a:t>© Copyright Showeet.com</a:t>
            </a:r>
            <a:endParaRPr lang="en-US" dirty="0"/>
          </a:p>
        </p:txBody>
      </p:sp>
      <p:sp>
        <p:nvSpPr>
          <p:cNvPr id="4" name="Slide Number Placeholder 3"/>
          <p:cNvSpPr>
            <a:spLocks noGrp="1"/>
          </p:cNvSpPr>
          <p:nvPr>
            <p:ph type="sldNum" sz="quarter" idx="10"/>
          </p:nvPr>
        </p:nvSpPr>
        <p:spPr/>
        <p:txBody>
          <a:bodyPr/>
          <a:lstStyle/>
          <a:p>
            <a:fld id="{2CA3AB2B-189A-4C92-A457-C6A3833631A7}" type="slidenum">
              <a:rPr lang="en-US" smtClean="0"/>
              <a:pPr/>
              <a:t>4</a:t>
            </a:fld>
            <a:endParaRPr lang="en-US"/>
          </a:p>
        </p:txBody>
      </p:sp>
    </p:spTree>
    <p:extLst>
      <p:ext uri="{BB962C8B-B14F-4D97-AF65-F5344CB8AC3E}">
        <p14:creationId xmlns:p14="http://schemas.microsoft.com/office/powerpoint/2010/main" val="16150775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300" dirty="0">
                <a:solidFill>
                  <a:prstClr val="black"/>
                </a:solidFill>
              </a:rPr>
              <a:t>© Copyright Showeet.com</a:t>
            </a:r>
            <a:endParaRPr lang="en-US" dirty="0"/>
          </a:p>
        </p:txBody>
      </p:sp>
      <p:sp>
        <p:nvSpPr>
          <p:cNvPr id="4" name="Slide Number Placeholder 3"/>
          <p:cNvSpPr>
            <a:spLocks noGrp="1"/>
          </p:cNvSpPr>
          <p:nvPr>
            <p:ph type="sldNum" sz="quarter" idx="10"/>
          </p:nvPr>
        </p:nvSpPr>
        <p:spPr/>
        <p:txBody>
          <a:bodyPr/>
          <a:lstStyle/>
          <a:p>
            <a:fld id="{2CA3AB2B-189A-4C92-A457-C6A3833631A7}" type="slidenum">
              <a:rPr lang="en-US" smtClean="0"/>
              <a:pPr/>
              <a:t>5</a:t>
            </a:fld>
            <a:endParaRPr lang="en-US"/>
          </a:p>
        </p:txBody>
      </p:sp>
    </p:spTree>
    <p:extLst>
      <p:ext uri="{BB962C8B-B14F-4D97-AF65-F5344CB8AC3E}">
        <p14:creationId xmlns:p14="http://schemas.microsoft.com/office/powerpoint/2010/main" val="3644419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300" dirty="0">
                <a:solidFill>
                  <a:prstClr val="black"/>
                </a:solidFill>
              </a:rPr>
              <a:t>© Copyright Showeet.com</a:t>
            </a:r>
            <a:endParaRPr lang="en-US" dirty="0"/>
          </a:p>
        </p:txBody>
      </p:sp>
      <p:sp>
        <p:nvSpPr>
          <p:cNvPr id="4" name="Slide Number Placeholder 3"/>
          <p:cNvSpPr>
            <a:spLocks noGrp="1"/>
          </p:cNvSpPr>
          <p:nvPr>
            <p:ph type="sldNum" sz="quarter" idx="10"/>
          </p:nvPr>
        </p:nvSpPr>
        <p:spPr/>
        <p:txBody>
          <a:bodyPr/>
          <a:lstStyle/>
          <a:p>
            <a:fld id="{2CA3AB2B-189A-4C92-A457-C6A3833631A7}" type="slidenum">
              <a:rPr lang="en-US" smtClean="0"/>
              <a:pPr/>
              <a:t>10</a:t>
            </a:fld>
            <a:endParaRPr lang="en-US"/>
          </a:p>
        </p:txBody>
      </p:sp>
    </p:spTree>
    <p:extLst>
      <p:ext uri="{BB962C8B-B14F-4D97-AF65-F5344CB8AC3E}">
        <p14:creationId xmlns:p14="http://schemas.microsoft.com/office/powerpoint/2010/main" val="38168132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300" dirty="0">
                <a:solidFill>
                  <a:prstClr val="black"/>
                </a:solidFill>
              </a:rPr>
              <a:t>© Copyright Showeet.com</a:t>
            </a:r>
            <a:endParaRPr lang="en-US" dirty="0"/>
          </a:p>
        </p:txBody>
      </p:sp>
      <p:sp>
        <p:nvSpPr>
          <p:cNvPr id="4" name="Slide Number Placeholder 3"/>
          <p:cNvSpPr>
            <a:spLocks noGrp="1"/>
          </p:cNvSpPr>
          <p:nvPr>
            <p:ph type="sldNum" sz="quarter" idx="10"/>
          </p:nvPr>
        </p:nvSpPr>
        <p:spPr/>
        <p:txBody>
          <a:bodyPr/>
          <a:lstStyle/>
          <a:p>
            <a:fld id="{2CA3AB2B-189A-4C92-A457-C6A3833631A7}" type="slidenum">
              <a:rPr lang="en-US" smtClean="0"/>
              <a:pPr/>
              <a:t>18</a:t>
            </a:fld>
            <a:endParaRPr lang="en-US"/>
          </a:p>
        </p:txBody>
      </p:sp>
    </p:spTree>
    <p:extLst>
      <p:ext uri="{BB962C8B-B14F-4D97-AF65-F5344CB8AC3E}">
        <p14:creationId xmlns:p14="http://schemas.microsoft.com/office/powerpoint/2010/main" val="7268807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300" dirty="0">
                <a:solidFill>
                  <a:prstClr val="black"/>
                </a:solidFill>
              </a:rPr>
              <a:t>© Copyright Showeet.com</a:t>
            </a:r>
            <a:endParaRPr lang="en-US" dirty="0"/>
          </a:p>
        </p:txBody>
      </p:sp>
      <p:sp>
        <p:nvSpPr>
          <p:cNvPr id="4" name="Slide Number Placeholder 3"/>
          <p:cNvSpPr>
            <a:spLocks noGrp="1"/>
          </p:cNvSpPr>
          <p:nvPr>
            <p:ph type="sldNum" sz="quarter" idx="10"/>
          </p:nvPr>
        </p:nvSpPr>
        <p:spPr/>
        <p:txBody>
          <a:bodyPr/>
          <a:lstStyle/>
          <a:p>
            <a:fld id="{2CA3AB2B-189A-4C92-A457-C6A3833631A7}" type="slidenum">
              <a:rPr lang="en-US" smtClean="0"/>
              <a:pPr/>
              <a:t>22</a:t>
            </a:fld>
            <a:endParaRPr lang="en-US"/>
          </a:p>
        </p:txBody>
      </p:sp>
    </p:spTree>
    <p:extLst>
      <p:ext uri="{BB962C8B-B14F-4D97-AF65-F5344CB8AC3E}">
        <p14:creationId xmlns:p14="http://schemas.microsoft.com/office/powerpoint/2010/main" val="6798467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300" dirty="0">
                <a:solidFill>
                  <a:prstClr val="black"/>
                </a:solidFill>
              </a:rPr>
              <a:t>© Copyright Showeet.com</a:t>
            </a:r>
            <a:endParaRPr lang="en-US" dirty="0"/>
          </a:p>
        </p:txBody>
      </p:sp>
      <p:sp>
        <p:nvSpPr>
          <p:cNvPr id="4" name="Slide Number Placeholder 3"/>
          <p:cNvSpPr>
            <a:spLocks noGrp="1"/>
          </p:cNvSpPr>
          <p:nvPr>
            <p:ph type="sldNum" sz="quarter" idx="10"/>
          </p:nvPr>
        </p:nvSpPr>
        <p:spPr/>
        <p:txBody>
          <a:bodyPr/>
          <a:lstStyle/>
          <a:p>
            <a:fld id="{2CA3AB2B-189A-4C92-A457-C6A3833631A7}" type="slidenum">
              <a:rPr lang="en-US" smtClean="0"/>
              <a:pPr/>
              <a:t>29</a:t>
            </a:fld>
            <a:endParaRPr lang="en-US"/>
          </a:p>
        </p:txBody>
      </p:sp>
    </p:spTree>
    <p:extLst>
      <p:ext uri="{BB962C8B-B14F-4D97-AF65-F5344CB8AC3E}">
        <p14:creationId xmlns:p14="http://schemas.microsoft.com/office/powerpoint/2010/main" val="39101545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0516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hite">
    <p:spTree>
      <p:nvGrpSpPr>
        <p:cNvPr id="1" name=""/>
        <p:cNvGrpSpPr/>
        <p:nvPr/>
      </p:nvGrpSpPr>
      <p:grpSpPr>
        <a:xfrm>
          <a:off x="0" y="0"/>
          <a:ext cx="0" cy="0"/>
          <a:chOff x="0" y="0"/>
          <a:chExt cx="0" cy="0"/>
        </a:xfrm>
      </p:grpSpPr>
      <p:grpSp>
        <p:nvGrpSpPr>
          <p:cNvPr id="5" name="Group 4"/>
          <p:cNvGrpSpPr/>
          <p:nvPr userDrawn="1"/>
        </p:nvGrpSpPr>
        <p:grpSpPr>
          <a:xfrm>
            <a:off x="328166" y="6237312"/>
            <a:ext cx="439241" cy="439240"/>
            <a:chOff x="186858" y="6096003"/>
            <a:chExt cx="580550" cy="580549"/>
          </a:xfrm>
          <a:solidFill>
            <a:schemeClr val="bg1">
              <a:lumMod val="95000"/>
            </a:schemeClr>
          </a:solidFill>
        </p:grpSpPr>
        <p:sp>
          <p:nvSpPr>
            <p:cNvPr id="14" name="Rectangle 13"/>
            <p:cNvSpPr/>
            <p:nvPr userDrawn="1"/>
          </p:nvSpPr>
          <p:spPr>
            <a:xfrm>
              <a:off x="186859" y="6096003"/>
              <a:ext cx="580549" cy="58054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dirty="0">
                <a:latin typeface="GeosansLight" panose="02000603020000020003"/>
              </a:endParaRPr>
            </a:p>
          </p:txBody>
        </p:sp>
        <p:sp>
          <p:nvSpPr>
            <p:cNvPr id="15" name="Rectangle 14"/>
            <p:cNvSpPr/>
            <p:nvPr userDrawn="1"/>
          </p:nvSpPr>
          <p:spPr>
            <a:xfrm>
              <a:off x="186858" y="6612049"/>
              <a:ext cx="580549" cy="645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latin typeface="ＭＳ Ｐゴシック" panose="020B0600070205080204" pitchFamily="50" charset="-128"/>
              </a:endParaRPr>
            </a:p>
          </p:txBody>
        </p:sp>
      </p:grpSp>
      <p:sp>
        <p:nvSpPr>
          <p:cNvPr id="3" name="Sous-titre 2"/>
          <p:cNvSpPr>
            <a:spLocks noGrp="1"/>
          </p:cNvSpPr>
          <p:nvPr>
            <p:ph type="subTitle" idx="1"/>
          </p:nvPr>
        </p:nvSpPr>
        <p:spPr>
          <a:xfrm>
            <a:off x="1991545" y="620688"/>
            <a:ext cx="9590856" cy="288032"/>
          </a:xfrm>
        </p:spPr>
        <p:txBody>
          <a:bodyPr anchor="ctr">
            <a:noAutofit/>
          </a:bodyPr>
          <a:lstStyle>
            <a:lvl1pPr marL="0" indent="0" algn="r">
              <a:buNone/>
              <a:defRPr sz="1600" cap="small" baseline="0">
                <a:solidFill>
                  <a:srgbClr val="2F3A4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endParaRPr lang="en-US" dirty="0"/>
          </a:p>
        </p:txBody>
      </p:sp>
      <p:sp>
        <p:nvSpPr>
          <p:cNvPr id="7" name="Espace réservé du titre 1"/>
          <p:cNvSpPr>
            <a:spLocks noGrp="1"/>
          </p:cNvSpPr>
          <p:nvPr>
            <p:ph type="title"/>
          </p:nvPr>
        </p:nvSpPr>
        <p:spPr>
          <a:xfrm>
            <a:off x="1991545" y="3076"/>
            <a:ext cx="9590856" cy="617612"/>
          </a:xfrm>
          <a:prstGeom prst="rect">
            <a:avLst/>
          </a:prstGeom>
        </p:spPr>
        <p:txBody>
          <a:bodyPr vert="horz" lIns="91440" tIns="45720" rIns="91440" bIns="45720" rtlCol="0" anchor="ctr">
            <a:normAutofit/>
          </a:bodyPr>
          <a:lstStyle>
            <a:lvl1pPr>
              <a:defRPr>
                <a:solidFill>
                  <a:srgbClr val="2F3A46"/>
                </a:solidFill>
              </a:defRPr>
            </a:lvl1pPr>
          </a:lstStyle>
          <a:p>
            <a:r>
              <a:rPr lang="fr-FR" dirty="0"/>
              <a:t>Modifiez le style du titre</a:t>
            </a:r>
            <a:endParaRPr lang="en-US" dirty="0"/>
          </a:p>
        </p:txBody>
      </p:sp>
      <p:sp>
        <p:nvSpPr>
          <p:cNvPr id="16" name="Slide Number Placeholder 5"/>
          <p:cNvSpPr>
            <a:spLocks noGrp="1"/>
          </p:cNvSpPr>
          <p:nvPr>
            <p:ph type="sldNum" sz="quarter" idx="12"/>
          </p:nvPr>
        </p:nvSpPr>
        <p:spPr>
          <a:xfrm>
            <a:off x="263352" y="6237312"/>
            <a:ext cx="576064" cy="390437"/>
          </a:xfrm>
          <a:prstGeom prst="rect">
            <a:avLst/>
          </a:prstGeom>
        </p:spPr>
        <p:txBody>
          <a:bodyPr anchor="ctr"/>
          <a:lstStyle>
            <a:lvl1pPr algn="ctr">
              <a:defRPr sz="1400">
                <a:solidFill>
                  <a:srgbClr val="2F3A46"/>
                </a:solidFill>
                <a:latin typeface="ＭＳ Ｐゴシック" panose="020B0600070205080204" pitchFamily="50" charset="-128"/>
              </a:defRPr>
            </a:lvl1pPr>
          </a:lstStyle>
          <a:p>
            <a:fld id="{F68327C5-B821-4FE9-A59A-A60D9EB59A9A}" type="slidenum">
              <a:rPr lang="en-US" smtClean="0"/>
              <a:pPr/>
              <a:t>‹#›</a:t>
            </a:fld>
            <a:endParaRPr lang="en-US" dirty="0"/>
          </a:p>
        </p:txBody>
      </p:sp>
    </p:spTree>
    <p:extLst>
      <p:ext uri="{BB962C8B-B14F-4D97-AF65-F5344CB8AC3E}">
        <p14:creationId xmlns:p14="http://schemas.microsoft.com/office/powerpoint/2010/main" val="921968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solidFill>
                  <a:schemeClr val="accent1">
                    <a:lumMod val="50000"/>
                  </a:schemeClr>
                </a:solidFill>
              </a:defRPr>
            </a:lvl1pPr>
          </a:lstStyle>
          <a:p>
            <a:r>
              <a:rPr lang="en-US" dirty="0"/>
              <a:t>Click to edit Master title style</a:t>
            </a:r>
          </a:p>
        </p:txBody>
      </p:sp>
      <p:sp>
        <p:nvSpPr>
          <p:cNvPr id="3" name="Subtitle 2"/>
          <p:cNvSpPr>
            <a:spLocks noGrp="1"/>
          </p:cNvSpPr>
          <p:nvPr>
            <p:ph type="subTitle" idx="1" hasCustomPrompt="1"/>
          </p:nvPr>
        </p:nvSpPr>
        <p:spPr>
          <a:xfrm>
            <a:off x="1524000" y="3602038"/>
            <a:ext cx="9144000" cy="1655762"/>
          </a:xfrm>
        </p:spPr>
        <p:txBody>
          <a:bodyPr/>
          <a:lstStyle>
            <a:lvl1pPr marL="0" indent="0" algn="ctr">
              <a:buNone/>
              <a:defRPr sz="2400">
                <a:solidFill>
                  <a:schemeClr val="accent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正方形/長方形 3">
            <a:extLst>
              <a:ext uri="{FF2B5EF4-FFF2-40B4-BE49-F238E27FC236}">
                <a16:creationId xmlns:a16="http://schemas.microsoft.com/office/drawing/2014/main" id="{CBCC0E63-98E8-45F8-B9CB-25CA25B339E0}"/>
              </a:ext>
            </a:extLst>
          </p:cNvPr>
          <p:cNvSpPr/>
          <p:nvPr userDrawn="1"/>
        </p:nvSpPr>
        <p:spPr>
          <a:xfrm>
            <a:off x="9048328" y="6237312"/>
            <a:ext cx="2621230" cy="400110"/>
          </a:xfrm>
          <a:prstGeom prst="rect">
            <a:avLst/>
          </a:prstGeom>
        </p:spPr>
        <p:txBody>
          <a:bodyPr wrap="none">
            <a:spAutoFit/>
          </a:bodyPr>
          <a:lstStyle/>
          <a:p>
            <a:r>
              <a:rPr lang="en-US" altLang="ja-JP" sz="2000" dirty="0">
                <a:solidFill>
                  <a:schemeClr val="accent1">
                    <a:lumMod val="75000"/>
                  </a:schemeClr>
                </a:solidFill>
                <a:latin typeface="AR丸ゴシック体E" panose="020F0909000000000000" pitchFamily="49" charset="-128"/>
                <a:ea typeface="AR丸ゴシック体E" panose="020F0909000000000000" pitchFamily="49" charset="-128"/>
              </a:rPr>
              <a:t>CFS</a:t>
            </a:r>
            <a:r>
              <a:rPr lang="ja-JP" altLang="en-US" sz="2000" dirty="0">
                <a:solidFill>
                  <a:schemeClr val="accent1">
                    <a:lumMod val="75000"/>
                  </a:schemeClr>
                </a:solidFill>
                <a:latin typeface="AR丸ゴシック体E" panose="020F0909000000000000" pitchFamily="49" charset="-128"/>
                <a:ea typeface="AR丸ゴシック体E" panose="020F0909000000000000" pitchFamily="49" charset="-128"/>
              </a:rPr>
              <a:t>支援ネットワーク</a:t>
            </a:r>
            <a:endParaRPr lang="en-US" altLang="ja-JP" sz="2000" dirty="0">
              <a:solidFill>
                <a:schemeClr val="accent1">
                  <a:lumMod val="75000"/>
                </a:schemeClr>
              </a:solidFill>
              <a:latin typeface="AR丸ゴシック体E" panose="020F0909000000000000" pitchFamily="49" charset="-128"/>
              <a:ea typeface="AR丸ゴシック体E" panose="020F0909000000000000" pitchFamily="49" charset="-128"/>
            </a:endParaRPr>
          </a:p>
        </p:txBody>
      </p:sp>
    </p:spTree>
    <p:extLst>
      <p:ext uri="{BB962C8B-B14F-4D97-AF65-F5344CB8AC3E}">
        <p14:creationId xmlns:p14="http://schemas.microsoft.com/office/powerpoint/2010/main" val="4115817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sert Slide2">
    <p:bg>
      <p:bgPr>
        <a:solidFill>
          <a:schemeClr val="accent1">
            <a:lumMod val="60000"/>
            <a:lumOff val="40000"/>
          </a:schemeClr>
        </a:solidFill>
        <a:effectLst/>
      </p:bgPr>
    </p:bg>
    <p:spTree>
      <p:nvGrpSpPr>
        <p:cNvPr id="1" name=""/>
        <p:cNvGrpSpPr/>
        <p:nvPr/>
      </p:nvGrpSpPr>
      <p:grpSpPr>
        <a:xfrm>
          <a:off x="0" y="0"/>
          <a:ext cx="0" cy="0"/>
          <a:chOff x="0" y="0"/>
          <a:chExt cx="0" cy="0"/>
        </a:xfrm>
      </p:grpSpPr>
      <p:grpSp>
        <p:nvGrpSpPr>
          <p:cNvPr id="9" name="Group 8"/>
          <p:cNvGrpSpPr/>
          <p:nvPr userDrawn="1"/>
        </p:nvGrpSpPr>
        <p:grpSpPr>
          <a:xfrm>
            <a:off x="0" y="1628800"/>
            <a:ext cx="12192000" cy="3446017"/>
            <a:chOff x="0" y="2106323"/>
            <a:chExt cx="12192000" cy="3446017"/>
          </a:xfrm>
          <a:gradFill flip="none" rotWithShape="1">
            <a:gsLst>
              <a:gs pos="0">
                <a:schemeClr val="bg1">
                  <a:alpha val="0"/>
                </a:schemeClr>
              </a:gs>
              <a:gs pos="100000">
                <a:schemeClr val="bg1">
                  <a:alpha val="0"/>
                </a:schemeClr>
              </a:gs>
              <a:gs pos="50000">
                <a:schemeClr val="bg1">
                  <a:alpha val="10000"/>
                </a:schemeClr>
              </a:gs>
            </a:gsLst>
            <a:lin ang="0" scaled="1"/>
            <a:tileRect/>
          </a:gradFill>
        </p:grpSpPr>
        <p:sp>
          <p:nvSpPr>
            <p:cNvPr id="10" name="Freeform 9"/>
            <p:cNvSpPr/>
            <p:nvPr/>
          </p:nvSpPr>
          <p:spPr>
            <a:xfrm>
              <a:off x="0" y="2106323"/>
              <a:ext cx="978558" cy="3290911"/>
            </a:xfrm>
            <a:custGeom>
              <a:avLst/>
              <a:gdLst>
                <a:gd name="connsiteX0" fmla="*/ 0 w 978558"/>
                <a:gd name="connsiteY0" fmla="*/ 0 h 3290911"/>
                <a:gd name="connsiteX1" fmla="*/ 184694 w 978558"/>
                <a:gd name="connsiteY1" fmla="*/ 62566 h 3290911"/>
                <a:gd name="connsiteX2" fmla="*/ 819139 w 978558"/>
                <a:gd name="connsiteY2" fmla="*/ 237924 h 3290911"/>
                <a:gd name="connsiteX3" fmla="*/ 978558 w 978558"/>
                <a:gd name="connsiteY3" fmla="*/ 274237 h 3290911"/>
                <a:gd name="connsiteX4" fmla="*/ 978558 w 978558"/>
                <a:gd name="connsiteY4" fmla="*/ 3041934 h 3290911"/>
                <a:gd name="connsiteX5" fmla="*/ 839159 w 978558"/>
                <a:gd name="connsiteY5" fmla="*/ 3070797 h 3290911"/>
                <a:gd name="connsiteX6" fmla="*/ 91357 w 978558"/>
                <a:gd name="connsiteY6" fmla="*/ 3261732 h 3290911"/>
                <a:gd name="connsiteX7" fmla="*/ 0 w 978558"/>
                <a:gd name="connsiteY7" fmla="*/ 3290911 h 3290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78558" h="3290911">
                  <a:moveTo>
                    <a:pt x="0" y="0"/>
                  </a:moveTo>
                  <a:lnTo>
                    <a:pt x="184694" y="62566"/>
                  </a:lnTo>
                  <a:cubicBezTo>
                    <a:pt x="376858" y="124338"/>
                    <a:pt x="589012" y="182937"/>
                    <a:pt x="819139" y="237924"/>
                  </a:cubicBezTo>
                  <a:lnTo>
                    <a:pt x="978558" y="274237"/>
                  </a:lnTo>
                  <a:lnTo>
                    <a:pt x="978558" y="3041934"/>
                  </a:lnTo>
                  <a:lnTo>
                    <a:pt x="839159" y="3070797"/>
                  </a:lnTo>
                  <a:cubicBezTo>
                    <a:pt x="567038" y="3129894"/>
                    <a:pt x="316814" y="3193747"/>
                    <a:pt x="91357" y="3261732"/>
                  </a:cubicBezTo>
                  <a:lnTo>
                    <a:pt x="0" y="329091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2" name="Freeform 11"/>
            <p:cNvSpPr/>
            <p:nvPr/>
          </p:nvSpPr>
          <p:spPr>
            <a:xfrm>
              <a:off x="11218355" y="2106323"/>
              <a:ext cx="973645" cy="3446017"/>
            </a:xfrm>
            <a:custGeom>
              <a:avLst/>
              <a:gdLst>
                <a:gd name="connsiteX0" fmla="*/ 973645 w 973645"/>
                <a:gd name="connsiteY0" fmla="*/ 0 h 3446017"/>
                <a:gd name="connsiteX1" fmla="*/ 973645 w 973645"/>
                <a:gd name="connsiteY1" fmla="*/ 3446017 h 3446017"/>
                <a:gd name="connsiteX2" fmla="*/ 950472 w 973645"/>
                <a:gd name="connsiteY2" fmla="*/ 3435811 h 3446017"/>
                <a:gd name="connsiteX3" fmla="*/ 162543 w 973645"/>
                <a:gd name="connsiteY3" fmla="*/ 3180739 h 3446017"/>
                <a:gd name="connsiteX4" fmla="*/ 0 w 973645"/>
                <a:gd name="connsiteY4" fmla="*/ 3139987 h 3446017"/>
                <a:gd name="connsiteX5" fmla="*/ 0 w 973645"/>
                <a:gd name="connsiteY5" fmla="*/ 273118 h 3446017"/>
                <a:gd name="connsiteX6" fmla="*/ 154506 w 973645"/>
                <a:gd name="connsiteY6" fmla="*/ 237924 h 3446017"/>
                <a:gd name="connsiteX7" fmla="*/ 788952 w 973645"/>
                <a:gd name="connsiteY7" fmla="*/ 62566 h 3446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73645" h="3446017">
                  <a:moveTo>
                    <a:pt x="973645" y="0"/>
                  </a:moveTo>
                  <a:lnTo>
                    <a:pt x="973645" y="3446017"/>
                  </a:lnTo>
                  <a:lnTo>
                    <a:pt x="950472" y="3435811"/>
                  </a:lnTo>
                  <a:cubicBezTo>
                    <a:pt x="726574" y="3344993"/>
                    <a:pt x="462185" y="3259590"/>
                    <a:pt x="162543" y="3180739"/>
                  </a:cubicBezTo>
                  <a:lnTo>
                    <a:pt x="0" y="3139987"/>
                  </a:lnTo>
                  <a:lnTo>
                    <a:pt x="0" y="273118"/>
                  </a:lnTo>
                  <a:lnTo>
                    <a:pt x="154506" y="237924"/>
                  </a:lnTo>
                  <a:cubicBezTo>
                    <a:pt x="384633" y="182937"/>
                    <a:pt x="596787" y="124338"/>
                    <a:pt x="788952" y="62566"/>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3" name="Freeform 12"/>
            <p:cNvSpPr/>
            <p:nvPr/>
          </p:nvSpPr>
          <p:spPr>
            <a:xfrm>
              <a:off x="8112224" y="2455099"/>
              <a:ext cx="2746055" cy="2709076"/>
            </a:xfrm>
            <a:custGeom>
              <a:avLst/>
              <a:gdLst>
                <a:gd name="connsiteX0" fmla="*/ 2746055 w 2746055"/>
                <a:gd name="connsiteY0" fmla="*/ 0 h 2709076"/>
                <a:gd name="connsiteX1" fmla="*/ 2746055 w 2746055"/>
                <a:gd name="connsiteY1" fmla="*/ 2709076 h 2709076"/>
                <a:gd name="connsiteX2" fmla="*/ 2560991 w 2746055"/>
                <a:gd name="connsiteY2" fmla="*/ 2670758 h 2709076"/>
                <a:gd name="connsiteX3" fmla="*/ 218870 w 2746055"/>
                <a:gd name="connsiteY3" fmla="*/ 2362514 h 2709076"/>
                <a:gd name="connsiteX4" fmla="*/ 0 w 2746055"/>
                <a:gd name="connsiteY4" fmla="*/ 2346431 h 2709076"/>
                <a:gd name="connsiteX5" fmla="*/ 0 w 2746055"/>
                <a:gd name="connsiteY5" fmla="*/ 332549 h 2709076"/>
                <a:gd name="connsiteX6" fmla="*/ 103661 w 2746055"/>
                <a:gd name="connsiteY6" fmla="*/ 326760 h 2709076"/>
                <a:gd name="connsiteX7" fmla="*/ 2518350 w 2746055"/>
                <a:gd name="connsiteY7" fmla="*/ 42836 h 2709076"/>
                <a:gd name="connsiteX8" fmla="*/ 2746055 w 2746055"/>
                <a:gd name="connsiteY8" fmla="*/ 0 h 2709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6055" h="2709076">
                  <a:moveTo>
                    <a:pt x="2746055" y="0"/>
                  </a:moveTo>
                  <a:lnTo>
                    <a:pt x="2746055" y="2709076"/>
                  </a:lnTo>
                  <a:lnTo>
                    <a:pt x="2560991" y="2670758"/>
                  </a:lnTo>
                  <a:cubicBezTo>
                    <a:pt x="1885800" y="2537486"/>
                    <a:pt x="1092353" y="2431971"/>
                    <a:pt x="218870" y="2362514"/>
                  </a:cubicBezTo>
                  <a:lnTo>
                    <a:pt x="0" y="2346431"/>
                  </a:lnTo>
                  <a:lnTo>
                    <a:pt x="0" y="332549"/>
                  </a:lnTo>
                  <a:lnTo>
                    <a:pt x="103661" y="326760"/>
                  </a:lnTo>
                  <a:cubicBezTo>
                    <a:pt x="996555" y="266448"/>
                    <a:pt x="1814192" y="169039"/>
                    <a:pt x="2518350" y="42836"/>
                  </a:cubicBezTo>
                  <a:lnTo>
                    <a:pt x="2746055"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4" name="Freeform 13"/>
            <p:cNvSpPr/>
            <p:nvPr/>
          </p:nvSpPr>
          <p:spPr>
            <a:xfrm>
              <a:off x="1333722" y="2455100"/>
              <a:ext cx="2746055" cy="2624295"/>
            </a:xfrm>
            <a:custGeom>
              <a:avLst/>
              <a:gdLst>
                <a:gd name="connsiteX0" fmla="*/ 0 w 2746055"/>
                <a:gd name="connsiteY0" fmla="*/ 0 h 2624295"/>
                <a:gd name="connsiteX1" fmla="*/ 227704 w 2746055"/>
                <a:gd name="connsiteY1" fmla="*/ 42836 h 2624295"/>
                <a:gd name="connsiteX2" fmla="*/ 2642393 w 2746055"/>
                <a:gd name="connsiteY2" fmla="*/ 326760 h 2624295"/>
                <a:gd name="connsiteX3" fmla="*/ 2746055 w 2746055"/>
                <a:gd name="connsiteY3" fmla="*/ 332549 h 2624295"/>
                <a:gd name="connsiteX4" fmla="*/ 2746055 w 2746055"/>
                <a:gd name="connsiteY4" fmla="*/ 2320322 h 2624295"/>
                <a:gd name="connsiteX5" fmla="*/ 2426369 w 2746055"/>
                <a:gd name="connsiteY5" fmla="*/ 2338174 h 2624295"/>
                <a:gd name="connsiteX6" fmla="*/ 11680 w 2746055"/>
                <a:gd name="connsiteY6" fmla="*/ 2622098 h 2624295"/>
                <a:gd name="connsiteX7" fmla="*/ 0 w 2746055"/>
                <a:gd name="connsiteY7" fmla="*/ 2624295 h 2624295"/>
                <a:gd name="connsiteX8" fmla="*/ 0 w 2746055"/>
                <a:gd name="connsiteY8" fmla="*/ 0 h 2624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6055" h="2624295">
                  <a:moveTo>
                    <a:pt x="0" y="0"/>
                  </a:moveTo>
                  <a:lnTo>
                    <a:pt x="227704" y="42836"/>
                  </a:lnTo>
                  <a:cubicBezTo>
                    <a:pt x="931862" y="169039"/>
                    <a:pt x="1749499" y="266448"/>
                    <a:pt x="2642393" y="326760"/>
                  </a:cubicBezTo>
                  <a:lnTo>
                    <a:pt x="2746055" y="332549"/>
                  </a:lnTo>
                  <a:lnTo>
                    <a:pt x="2746055" y="2320322"/>
                  </a:lnTo>
                  <a:lnTo>
                    <a:pt x="2426369" y="2338174"/>
                  </a:lnTo>
                  <a:cubicBezTo>
                    <a:pt x="1533475" y="2398487"/>
                    <a:pt x="715838" y="2495895"/>
                    <a:pt x="11680" y="2622098"/>
                  </a:cubicBezTo>
                  <a:lnTo>
                    <a:pt x="0" y="2624295"/>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5" name="Freeform 14"/>
            <p:cNvSpPr/>
            <p:nvPr/>
          </p:nvSpPr>
          <p:spPr>
            <a:xfrm>
              <a:off x="4434941" y="2807481"/>
              <a:ext cx="3322119" cy="1972235"/>
            </a:xfrm>
            <a:custGeom>
              <a:avLst/>
              <a:gdLst>
                <a:gd name="connsiteX0" fmla="*/ 3322119 w 3322119"/>
                <a:gd name="connsiteY0" fmla="*/ 0 h 1972235"/>
                <a:gd name="connsiteX1" fmla="*/ 3322119 w 3322119"/>
                <a:gd name="connsiteY1" fmla="*/ 1972235 h 1972235"/>
                <a:gd name="connsiteX2" fmla="*/ 2881735 w 3322119"/>
                <a:gd name="connsiteY2" fmla="*/ 1947643 h 1972235"/>
                <a:gd name="connsiteX3" fmla="*/ 1445035 w 3322119"/>
                <a:gd name="connsiteY3" fmla="*/ 1916190 h 1972235"/>
                <a:gd name="connsiteX4" fmla="*/ 8335 w 3322119"/>
                <a:gd name="connsiteY4" fmla="*/ 1947643 h 1972235"/>
                <a:gd name="connsiteX5" fmla="*/ 0 w 3322119"/>
                <a:gd name="connsiteY5" fmla="*/ 1948109 h 1972235"/>
                <a:gd name="connsiteX6" fmla="*/ 0 w 3322119"/>
                <a:gd name="connsiteY6" fmla="*/ 1 h 1972235"/>
                <a:gd name="connsiteX7" fmla="*/ 224359 w 3322119"/>
                <a:gd name="connsiteY7" fmla="*/ 12529 h 1972235"/>
                <a:gd name="connsiteX8" fmla="*/ 1661059 w 3322119"/>
                <a:gd name="connsiteY8" fmla="*/ 43982 h 1972235"/>
                <a:gd name="connsiteX9" fmla="*/ 3097759 w 3322119"/>
                <a:gd name="connsiteY9" fmla="*/ 12529 h 1972235"/>
                <a:gd name="connsiteX10" fmla="*/ 3322119 w 3322119"/>
                <a:gd name="connsiteY10" fmla="*/ 0 h 197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322119" h="1972235">
                  <a:moveTo>
                    <a:pt x="3322119" y="0"/>
                  </a:moveTo>
                  <a:lnTo>
                    <a:pt x="3322119" y="1972235"/>
                  </a:lnTo>
                  <a:lnTo>
                    <a:pt x="2881735" y="1947643"/>
                  </a:lnTo>
                  <a:cubicBezTo>
                    <a:pt x="2417668" y="1927020"/>
                    <a:pt x="1937176" y="1916190"/>
                    <a:pt x="1445035" y="1916190"/>
                  </a:cubicBezTo>
                  <a:cubicBezTo>
                    <a:pt x="952895" y="1916190"/>
                    <a:pt x="472402" y="1927020"/>
                    <a:pt x="8335" y="1947643"/>
                  </a:cubicBezTo>
                  <a:lnTo>
                    <a:pt x="0" y="1948109"/>
                  </a:lnTo>
                  <a:lnTo>
                    <a:pt x="0" y="1"/>
                  </a:lnTo>
                  <a:lnTo>
                    <a:pt x="224359" y="12529"/>
                  </a:lnTo>
                  <a:cubicBezTo>
                    <a:pt x="688426" y="33152"/>
                    <a:pt x="1168919" y="43982"/>
                    <a:pt x="1661059" y="43982"/>
                  </a:cubicBezTo>
                  <a:cubicBezTo>
                    <a:pt x="2153200" y="43982"/>
                    <a:pt x="2633692" y="33152"/>
                    <a:pt x="3097759" y="12529"/>
                  </a:cubicBezTo>
                  <a:lnTo>
                    <a:pt x="332211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sp>
        <p:nvSpPr>
          <p:cNvPr id="2" name="Title 1"/>
          <p:cNvSpPr>
            <a:spLocks noGrp="1"/>
          </p:cNvSpPr>
          <p:nvPr>
            <p:ph type="ctrTitle"/>
          </p:nvPr>
        </p:nvSpPr>
        <p:spPr>
          <a:xfrm>
            <a:off x="1524000" y="1844823"/>
            <a:ext cx="10668000" cy="1665139"/>
          </a:xfrm>
        </p:spPr>
        <p:txBody>
          <a:bodyPr anchor="b"/>
          <a:lstStyle>
            <a:lvl1pPr algn="l">
              <a:defRPr sz="6000">
                <a:solidFill>
                  <a:schemeClr val="accent1">
                    <a:lumMod val="50000"/>
                  </a:schemeClr>
                </a:solidFill>
                <a:latin typeface="ＭＳ Ｐゴシック" panose="020B0600070205080204" pitchFamily="50" charset="-128"/>
              </a:defRPr>
            </a:lvl1pPr>
          </a:lstStyle>
          <a:p>
            <a:r>
              <a:rPr lang="en-US" dirty="0"/>
              <a:t>Click to edit Master title style</a:t>
            </a:r>
          </a:p>
        </p:txBody>
      </p:sp>
      <p:sp>
        <p:nvSpPr>
          <p:cNvPr id="3" name="Subtitle 2"/>
          <p:cNvSpPr>
            <a:spLocks noGrp="1"/>
          </p:cNvSpPr>
          <p:nvPr>
            <p:ph type="subTitle" idx="1"/>
          </p:nvPr>
        </p:nvSpPr>
        <p:spPr>
          <a:xfrm>
            <a:off x="1524000" y="3602038"/>
            <a:ext cx="10668000" cy="1655762"/>
          </a:xfrm>
        </p:spPr>
        <p:txBody>
          <a:bodyPr/>
          <a:lstStyle>
            <a:lvl1pPr marL="0" indent="0" algn="l">
              <a:buNone/>
              <a:defRPr sz="2400">
                <a:solidFill>
                  <a:schemeClr val="accent1">
                    <a:lumMod val="50000"/>
                  </a:schemeClr>
                </a:solidFill>
                <a:latin typeface="ＭＳ Ｐゴシック" panose="020B0600070205080204"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8327C5-B821-4FE9-A59A-A60D9EB59A9A}" type="slidenum">
              <a:rPr lang="en-US" smtClean="0"/>
              <a:t>‹#›</a:t>
            </a:fld>
            <a:endParaRPr lang="en-US"/>
          </a:p>
        </p:txBody>
      </p:sp>
      <p:sp>
        <p:nvSpPr>
          <p:cNvPr id="11" name="Text Placeholder 10"/>
          <p:cNvSpPr>
            <a:spLocks noGrp="1"/>
          </p:cNvSpPr>
          <p:nvPr>
            <p:ph type="body" sz="quarter" idx="13" hasCustomPrompt="1"/>
          </p:nvPr>
        </p:nvSpPr>
        <p:spPr>
          <a:xfrm>
            <a:off x="1524000" y="404664"/>
            <a:ext cx="10668000" cy="1368574"/>
          </a:xfrm>
        </p:spPr>
        <p:txBody>
          <a:bodyPr>
            <a:noAutofit/>
          </a:bodyPr>
          <a:lstStyle>
            <a:lvl1pPr marL="0" indent="0">
              <a:buNone/>
              <a:defRPr sz="11500">
                <a:solidFill>
                  <a:schemeClr val="accent1">
                    <a:lumMod val="50000"/>
                  </a:schemeClr>
                </a:solidFill>
                <a:latin typeface="Arial Black" panose="020B0A04020102020204" pitchFamily="34" charset="0"/>
              </a:defRPr>
            </a:lvl1pPr>
            <a:lvl2pPr marL="457200" indent="0">
              <a:buNone/>
              <a:defRPr>
                <a:solidFill>
                  <a:schemeClr val="bg1"/>
                </a:solidFill>
                <a:latin typeface="Arial Black" panose="020B0A04020102020204" pitchFamily="34" charset="0"/>
              </a:defRPr>
            </a:lvl2pPr>
            <a:lvl3pPr marL="914400" indent="0">
              <a:buNone/>
              <a:defRPr>
                <a:solidFill>
                  <a:schemeClr val="bg1"/>
                </a:solidFill>
                <a:latin typeface="Arial Black" panose="020B0A04020102020204" pitchFamily="34" charset="0"/>
              </a:defRPr>
            </a:lvl3pPr>
            <a:lvl4pPr marL="1371600" indent="0">
              <a:buNone/>
              <a:defRPr>
                <a:solidFill>
                  <a:schemeClr val="bg1"/>
                </a:solidFill>
                <a:latin typeface="Arial Black" panose="020B0A04020102020204" pitchFamily="34" charset="0"/>
              </a:defRPr>
            </a:lvl4pPr>
            <a:lvl5pPr marL="1828800" indent="0">
              <a:buNone/>
              <a:defRPr>
                <a:solidFill>
                  <a:schemeClr val="bg1"/>
                </a:solidFill>
                <a:latin typeface="Arial Black" panose="020B0A04020102020204" pitchFamily="34" charset="0"/>
              </a:defRPr>
            </a:lvl5pPr>
          </a:lstStyle>
          <a:p>
            <a:pPr lvl="0"/>
            <a:r>
              <a:rPr lang="en-US" dirty="0"/>
              <a:t>0#</a:t>
            </a:r>
          </a:p>
        </p:txBody>
      </p:sp>
    </p:spTree>
    <p:extLst>
      <p:ext uri="{BB962C8B-B14F-4D97-AF65-F5344CB8AC3E}">
        <p14:creationId xmlns:p14="http://schemas.microsoft.com/office/powerpoint/2010/main" val="4044776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White">
    <p:spTree>
      <p:nvGrpSpPr>
        <p:cNvPr id="1" name=""/>
        <p:cNvGrpSpPr/>
        <p:nvPr/>
      </p:nvGrpSpPr>
      <p:grpSpPr>
        <a:xfrm>
          <a:off x="0" y="0"/>
          <a:ext cx="0" cy="0"/>
          <a:chOff x="0" y="0"/>
          <a:chExt cx="0" cy="0"/>
        </a:xfrm>
      </p:grpSpPr>
      <p:grpSp>
        <p:nvGrpSpPr>
          <p:cNvPr id="5" name="Group 4"/>
          <p:cNvGrpSpPr/>
          <p:nvPr userDrawn="1"/>
        </p:nvGrpSpPr>
        <p:grpSpPr>
          <a:xfrm>
            <a:off x="328166" y="6237312"/>
            <a:ext cx="439241" cy="439240"/>
            <a:chOff x="186858" y="6096003"/>
            <a:chExt cx="580550" cy="580549"/>
          </a:xfrm>
          <a:solidFill>
            <a:schemeClr val="bg1">
              <a:lumMod val="95000"/>
            </a:schemeClr>
          </a:solidFill>
        </p:grpSpPr>
        <p:sp>
          <p:nvSpPr>
            <p:cNvPr id="14" name="Rectangle 13"/>
            <p:cNvSpPr/>
            <p:nvPr userDrawn="1"/>
          </p:nvSpPr>
          <p:spPr>
            <a:xfrm>
              <a:off x="186859" y="6096003"/>
              <a:ext cx="580549" cy="58054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dirty="0">
                <a:latin typeface="GeosansLight" panose="02000603020000020003"/>
              </a:endParaRPr>
            </a:p>
          </p:txBody>
        </p:sp>
        <p:sp>
          <p:nvSpPr>
            <p:cNvPr id="15" name="Rectangle 14"/>
            <p:cNvSpPr/>
            <p:nvPr userDrawn="1"/>
          </p:nvSpPr>
          <p:spPr>
            <a:xfrm>
              <a:off x="186858" y="6612049"/>
              <a:ext cx="580549" cy="645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latin typeface="ＭＳ Ｐゴシック" panose="020B0600070205080204" pitchFamily="50" charset="-128"/>
              </a:endParaRPr>
            </a:p>
          </p:txBody>
        </p:sp>
      </p:grpSp>
      <p:sp>
        <p:nvSpPr>
          <p:cNvPr id="3" name="Sous-titre 2"/>
          <p:cNvSpPr>
            <a:spLocks noGrp="1"/>
          </p:cNvSpPr>
          <p:nvPr>
            <p:ph type="subTitle" idx="1"/>
          </p:nvPr>
        </p:nvSpPr>
        <p:spPr>
          <a:xfrm>
            <a:off x="1991545" y="620688"/>
            <a:ext cx="9590856" cy="288032"/>
          </a:xfrm>
        </p:spPr>
        <p:txBody>
          <a:bodyPr anchor="ctr">
            <a:noAutofit/>
          </a:bodyPr>
          <a:lstStyle>
            <a:lvl1pPr marL="0" indent="0" algn="r">
              <a:buNone/>
              <a:defRPr sz="1600" cap="small" baseline="0">
                <a:solidFill>
                  <a:srgbClr val="2F3A4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Modifiez le style des sous-titres du masque</a:t>
            </a:r>
            <a:endParaRPr lang="en-US" dirty="0"/>
          </a:p>
        </p:txBody>
      </p:sp>
      <p:sp>
        <p:nvSpPr>
          <p:cNvPr id="7" name="Espace réservé du titre 1"/>
          <p:cNvSpPr>
            <a:spLocks noGrp="1"/>
          </p:cNvSpPr>
          <p:nvPr>
            <p:ph type="title"/>
          </p:nvPr>
        </p:nvSpPr>
        <p:spPr>
          <a:xfrm>
            <a:off x="1991545" y="3076"/>
            <a:ext cx="9590856" cy="617612"/>
          </a:xfrm>
          <a:prstGeom prst="rect">
            <a:avLst/>
          </a:prstGeom>
        </p:spPr>
        <p:txBody>
          <a:bodyPr vert="horz" lIns="91440" tIns="45720" rIns="91440" bIns="45720" rtlCol="0" anchor="ctr">
            <a:normAutofit/>
          </a:bodyPr>
          <a:lstStyle>
            <a:lvl1pPr>
              <a:defRPr>
                <a:solidFill>
                  <a:srgbClr val="2F3A46"/>
                </a:solidFill>
              </a:defRPr>
            </a:lvl1pPr>
          </a:lstStyle>
          <a:p>
            <a:r>
              <a:rPr lang="fr-FR" dirty="0"/>
              <a:t>Modifiez le style du titre</a:t>
            </a:r>
            <a:endParaRPr lang="en-US" dirty="0"/>
          </a:p>
        </p:txBody>
      </p:sp>
      <p:sp>
        <p:nvSpPr>
          <p:cNvPr id="16" name="Slide Number Placeholder 5"/>
          <p:cNvSpPr>
            <a:spLocks noGrp="1"/>
          </p:cNvSpPr>
          <p:nvPr>
            <p:ph type="sldNum" sz="quarter" idx="12"/>
          </p:nvPr>
        </p:nvSpPr>
        <p:spPr>
          <a:xfrm>
            <a:off x="263352" y="6237312"/>
            <a:ext cx="576064" cy="390437"/>
          </a:xfrm>
          <a:prstGeom prst="rect">
            <a:avLst/>
          </a:prstGeom>
        </p:spPr>
        <p:txBody>
          <a:bodyPr anchor="ctr"/>
          <a:lstStyle>
            <a:lvl1pPr algn="ctr">
              <a:defRPr sz="1400">
                <a:solidFill>
                  <a:srgbClr val="2F3A46"/>
                </a:solidFill>
                <a:latin typeface="ＭＳ Ｐゴシック" panose="020B0600070205080204" pitchFamily="50" charset="-128"/>
              </a:defRPr>
            </a:lvl1pPr>
          </a:lstStyle>
          <a:p>
            <a:fld id="{F68327C5-B821-4FE9-A59A-A60D9EB59A9A}" type="slidenum">
              <a:rPr lang="en-US" smtClean="0"/>
              <a:pPr/>
              <a:t>‹#›</a:t>
            </a:fld>
            <a:endParaRPr lang="en-US" dirty="0"/>
          </a:p>
        </p:txBody>
      </p:sp>
    </p:spTree>
    <p:extLst>
      <p:ext uri="{BB962C8B-B14F-4D97-AF65-F5344CB8AC3E}">
        <p14:creationId xmlns:p14="http://schemas.microsoft.com/office/powerpoint/2010/main" val="3728658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Insert Slide2">
    <p:bg>
      <p:bgPr>
        <a:solidFill>
          <a:schemeClr val="accent5">
            <a:lumMod val="40000"/>
            <a:lumOff val="60000"/>
          </a:schemeClr>
        </a:solidFill>
        <a:effectLst/>
      </p:bgPr>
    </p:bg>
    <p:spTree>
      <p:nvGrpSpPr>
        <p:cNvPr id="1" name=""/>
        <p:cNvGrpSpPr/>
        <p:nvPr/>
      </p:nvGrpSpPr>
      <p:grpSpPr>
        <a:xfrm>
          <a:off x="0" y="0"/>
          <a:ext cx="0" cy="0"/>
          <a:chOff x="0" y="0"/>
          <a:chExt cx="0" cy="0"/>
        </a:xfrm>
      </p:grpSpPr>
      <p:grpSp>
        <p:nvGrpSpPr>
          <p:cNvPr id="9" name="Group 8"/>
          <p:cNvGrpSpPr/>
          <p:nvPr userDrawn="1"/>
        </p:nvGrpSpPr>
        <p:grpSpPr>
          <a:xfrm>
            <a:off x="0" y="1628800"/>
            <a:ext cx="12192000" cy="3446017"/>
            <a:chOff x="0" y="2106323"/>
            <a:chExt cx="12192000" cy="3446017"/>
          </a:xfrm>
          <a:gradFill flip="none" rotWithShape="1">
            <a:gsLst>
              <a:gs pos="0">
                <a:schemeClr val="bg1">
                  <a:alpha val="0"/>
                </a:schemeClr>
              </a:gs>
              <a:gs pos="100000">
                <a:schemeClr val="bg1">
                  <a:alpha val="0"/>
                </a:schemeClr>
              </a:gs>
              <a:gs pos="50000">
                <a:schemeClr val="bg1">
                  <a:alpha val="10000"/>
                </a:schemeClr>
              </a:gs>
            </a:gsLst>
            <a:lin ang="0" scaled="1"/>
            <a:tileRect/>
          </a:gradFill>
        </p:grpSpPr>
        <p:sp>
          <p:nvSpPr>
            <p:cNvPr id="10" name="Freeform 9"/>
            <p:cNvSpPr/>
            <p:nvPr/>
          </p:nvSpPr>
          <p:spPr>
            <a:xfrm>
              <a:off x="0" y="2106323"/>
              <a:ext cx="978558" cy="3290911"/>
            </a:xfrm>
            <a:custGeom>
              <a:avLst/>
              <a:gdLst>
                <a:gd name="connsiteX0" fmla="*/ 0 w 978558"/>
                <a:gd name="connsiteY0" fmla="*/ 0 h 3290911"/>
                <a:gd name="connsiteX1" fmla="*/ 184694 w 978558"/>
                <a:gd name="connsiteY1" fmla="*/ 62566 h 3290911"/>
                <a:gd name="connsiteX2" fmla="*/ 819139 w 978558"/>
                <a:gd name="connsiteY2" fmla="*/ 237924 h 3290911"/>
                <a:gd name="connsiteX3" fmla="*/ 978558 w 978558"/>
                <a:gd name="connsiteY3" fmla="*/ 274237 h 3290911"/>
                <a:gd name="connsiteX4" fmla="*/ 978558 w 978558"/>
                <a:gd name="connsiteY4" fmla="*/ 3041934 h 3290911"/>
                <a:gd name="connsiteX5" fmla="*/ 839159 w 978558"/>
                <a:gd name="connsiteY5" fmla="*/ 3070797 h 3290911"/>
                <a:gd name="connsiteX6" fmla="*/ 91357 w 978558"/>
                <a:gd name="connsiteY6" fmla="*/ 3261732 h 3290911"/>
                <a:gd name="connsiteX7" fmla="*/ 0 w 978558"/>
                <a:gd name="connsiteY7" fmla="*/ 3290911 h 3290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78558" h="3290911">
                  <a:moveTo>
                    <a:pt x="0" y="0"/>
                  </a:moveTo>
                  <a:lnTo>
                    <a:pt x="184694" y="62566"/>
                  </a:lnTo>
                  <a:cubicBezTo>
                    <a:pt x="376858" y="124338"/>
                    <a:pt x="589012" y="182937"/>
                    <a:pt x="819139" y="237924"/>
                  </a:cubicBezTo>
                  <a:lnTo>
                    <a:pt x="978558" y="274237"/>
                  </a:lnTo>
                  <a:lnTo>
                    <a:pt x="978558" y="3041934"/>
                  </a:lnTo>
                  <a:lnTo>
                    <a:pt x="839159" y="3070797"/>
                  </a:lnTo>
                  <a:cubicBezTo>
                    <a:pt x="567038" y="3129894"/>
                    <a:pt x="316814" y="3193747"/>
                    <a:pt x="91357" y="3261732"/>
                  </a:cubicBezTo>
                  <a:lnTo>
                    <a:pt x="0" y="329091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2" name="Freeform 11"/>
            <p:cNvSpPr/>
            <p:nvPr/>
          </p:nvSpPr>
          <p:spPr>
            <a:xfrm>
              <a:off x="11218355" y="2106323"/>
              <a:ext cx="973645" cy="3446017"/>
            </a:xfrm>
            <a:custGeom>
              <a:avLst/>
              <a:gdLst>
                <a:gd name="connsiteX0" fmla="*/ 973645 w 973645"/>
                <a:gd name="connsiteY0" fmla="*/ 0 h 3446017"/>
                <a:gd name="connsiteX1" fmla="*/ 973645 w 973645"/>
                <a:gd name="connsiteY1" fmla="*/ 3446017 h 3446017"/>
                <a:gd name="connsiteX2" fmla="*/ 950472 w 973645"/>
                <a:gd name="connsiteY2" fmla="*/ 3435811 h 3446017"/>
                <a:gd name="connsiteX3" fmla="*/ 162543 w 973645"/>
                <a:gd name="connsiteY3" fmla="*/ 3180739 h 3446017"/>
                <a:gd name="connsiteX4" fmla="*/ 0 w 973645"/>
                <a:gd name="connsiteY4" fmla="*/ 3139987 h 3446017"/>
                <a:gd name="connsiteX5" fmla="*/ 0 w 973645"/>
                <a:gd name="connsiteY5" fmla="*/ 273118 h 3446017"/>
                <a:gd name="connsiteX6" fmla="*/ 154506 w 973645"/>
                <a:gd name="connsiteY6" fmla="*/ 237924 h 3446017"/>
                <a:gd name="connsiteX7" fmla="*/ 788952 w 973645"/>
                <a:gd name="connsiteY7" fmla="*/ 62566 h 3446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73645" h="3446017">
                  <a:moveTo>
                    <a:pt x="973645" y="0"/>
                  </a:moveTo>
                  <a:lnTo>
                    <a:pt x="973645" y="3446017"/>
                  </a:lnTo>
                  <a:lnTo>
                    <a:pt x="950472" y="3435811"/>
                  </a:lnTo>
                  <a:cubicBezTo>
                    <a:pt x="726574" y="3344993"/>
                    <a:pt x="462185" y="3259590"/>
                    <a:pt x="162543" y="3180739"/>
                  </a:cubicBezTo>
                  <a:lnTo>
                    <a:pt x="0" y="3139987"/>
                  </a:lnTo>
                  <a:lnTo>
                    <a:pt x="0" y="273118"/>
                  </a:lnTo>
                  <a:lnTo>
                    <a:pt x="154506" y="237924"/>
                  </a:lnTo>
                  <a:cubicBezTo>
                    <a:pt x="384633" y="182937"/>
                    <a:pt x="596787" y="124338"/>
                    <a:pt x="788952" y="62566"/>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3" name="Freeform 12"/>
            <p:cNvSpPr/>
            <p:nvPr/>
          </p:nvSpPr>
          <p:spPr>
            <a:xfrm>
              <a:off x="8112224" y="2455099"/>
              <a:ext cx="2746055" cy="2709076"/>
            </a:xfrm>
            <a:custGeom>
              <a:avLst/>
              <a:gdLst>
                <a:gd name="connsiteX0" fmla="*/ 2746055 w 2746055"/>
                <a:gd name="connsiteY0" fmla="*/ 0 h 2709076"/>
                <a:gd name="connsiteX1" fmla="*/ 2746055 w 2746055"/>
                <a:gd name="connsiteY1" fmla="*/ 2709076 h 2709076"/>
                <a:gd name="connsiteX2" fmla="*/ 2560991 w 2746055"/>
                <a:gd name="connsiteY2" fmla="*/ 2670758 h 2709076"/>
                <a:gd name="connsiteX3" fmla="*/ 218870 w 2746055"/>
                <a:gd name="connsiteY3" fmla="*/ 2362514 h 2709076"/>
                <a:gd name="connsiteX4" fmla="*/ 0 w 2746055"/>
                <a:gd name="connsiteY4" fmla="*/ 2346431 h 2709076"/>
                <a:gd name="connsiteX5" fmla="*/ 0 w 2746055"/>
                <a:gd name="connsiteY5" fmla="*/ 332549 h 2709076"/>
                <a:gd name="connsiteX6" fmla="*/ 103661 w 2746055"/>
                <a:gd name="connsiteY6" fmla="*/ 326760 h 2709076"/>
                <a:gd name="connsiteX7" fmla="*/ 2518350 w 2746055"/>
                <a:gd name="connsiteY7" fmla="*/ 42836 h 2709076"/>
                <a:gd name="connsiteX8" fmla="*/ 2746055 w 2746055"/>
                <a:gd name="connsiteY8" fmla="*/ 0 h 2709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6055" h="2709076">
                  <a:moveTo>
                    <a:pt x="2746055" y="0"/>
                  </a:moveTo>
                  <a:lnTo>
                    <a:pt x="2746055" y="2709076"/>
                  </a:lnTo>
                  <a:lnTo>
                    <a:pt x="2560991" y="2670758"/>
                  </a:lnTo>
                  <a:cubicBezTo>
                    <a:pt x="1885800" y="2537486"/>
                    <a:pt x="1092353" y="2431971"/>
                    <a:pt x="218870" y="2362514"/>
                  </a:cubicBezTo>
                  <a:lnTo>
                    <a:pt x="0" y="2346431"/>
                  </a:lnTo>
                  <a:lnTo>
                    <a:pt x="0" y="332549"/>
                  </a:lnTo>
                  <a:lnTo>
                    <a:pt x="103661" y="326760"/>
                  </a:lnTo>
                  <a:cubicBezTo>
                    <a:pt x="996555" y="266448"/>
                    <a:pt x="1814192" y="169039"/>
                    <a:pt x="2518350" y="42836"/>
                  </a:cubicBezTo>
                  <a:lnTo>
                    <a:pt x="2746055"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4" name="Freeform 13"/>
            <p:cNvSpPr/>
            <p:nvPr/>
          </p:nvSpPr>
          <p:spPr>
            <a:xfrm>
              <a:off x="1333722" y="2455100"/>
              <a:ext cx="2746055" cy="2624295"/>
            </a:xfrm>
            <a:custGeom>
              <a:avLst/>
              <a:gdLst>
                <a:gd name="connsiteX0" fmla="*/ 0 w 2746055"/>
                <a:gd name="connsiteY0" fmla="*/ 0 h 2624295"/>
                <a:gd name="connsiteX1" fmla="*/ 227704 w 2746055"/>
                <a:gd name="connsiteY1" fmla="*/ 42836 h 2624295"/>
                <a:gd name="connsiteX2" fmla="*/ 2642393 w 2746055"/>
                <a:gd name="connsiteY2" fmla="*/ 326760 h 2624295"/>
                <a:gd name="connsiteX3" fmla="*/ 2746055 w 2746055"/>
                <a:gd name="connsiteY3" fmla="*/ 332549 h 2624295"/>
                <a:gd name="connsiteX4" fmla="*/ 2746055 w 2746055"/>
                <a:gd name="connsiteY4" fmla="*/ 2320322 h 2624295"/>
                <a:gd name="connsiteX5" fmla="*/ 2426369 w 2746055"/>
                <a:gd name="connsiteY5" fmla="*/ 2338174 h 2624295"/>
                <a:gd name="connsiteX6" fmla="*/ 11680 w 2746055"/>
                <a:gd name="connsiteY6" fmla="*/ 2622098 h 2624295"/>
                <a:gd name="connsiteX7" fmla="*/ 0 w 2746055"/>
                <a:gd name="connsiteY7" fmla="*/ 2624295 h 2624295"/>
                <a:gd name="connsiteX8" fmla="*/ 0 w 2746055"/>
                <a:gd name="connsiteY8" fmla="*/ 0 h 2624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6055" h="2624295">
                  <a:moveTo>
                    <a:pt x="0" y="0"/>
                  </a:moveTo>
                  <a:lnTo>
                    <a:pt x="227704" y="42836"/>
                  </a:lnTo>
                  <a:cubicBezTo>
                    <a:pt x="931862" y="169039"/>
                    <a:pt x="1749499" y="266448"/>
                    <a:pt x="2642393" y="326760"/>
                  </a:cubicBezTo>
                  <a:lnTo>
                    <a:pt x="2746055" y="332549"/>
                  </a:lnTo>
                  <a:lnTo>
                    <a:pt x="2746055" y="2320322"/>
                  </a:lnTo>
                  <a:lnTo>
                    <a:pt x="2426369" y="2338174"/>
                  </a:lnTo>
                  <a:cubicBezTo>
                    <a:pt x="1533475" y="2398487"/>
                    <a:pt x="715838" y="2495895"/>
                    <a:pt x="11680" y="2622098"/>
                  </a:cubicBezTo>
                  <a:lnTo>
                    <a:pt x="0" y="2624295"/>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5" name="Freeform 14"/>
            <p:cNvSpPr/>
            <p:nvPr/>
          </p:nvSpPr>
          <p:spPr>
            <a:xfrm>
              <a:off x="4434941" y="2807481"/>
              <a:ext cx="3322119" cy="1972235"/>
            </a:xfrm>
            <a:custGeom>
              <a:avLst/>
              <a:gdLst>
                <a:gd name="connsiteX0" fmla="*/ 3322119 w 3322119"/>
                <a:gd name="connsiteY0" fmla="*/ 0 h 1972235"/>
                <a:gd name="connsiteX1" fmla="*/ 3322119 w 3322119"/>
                <a:gd name="connsiteY1" fmla="*/ 1972235 h 1972235"/>
                <a:gd name="connsiteX2" fmla="*/ 2881735 w 3322119"/>
                <a:gd name="connsiteY2" fmla="*/ 1947643 h 1972235"/>
                <a:gd name="connsiteX3" fmla="*/ 1445035 w 3322119"/>
                <a:gd name="connsiteY3" fmla="*/ 1916190 h 1972235"/>
                <a:gd name="connsiteX4" fmla="*/ 8335 w 3322119"/>
                <a:gd name="connsiteY4" fmla="*/ 1947643 h 1972235"/>
                <a:gd name="connsiteX5" fmla="*/ 0 w 3322119"/>
                <a:gd name="connsiteY5" fmla="*/ 1948109 h 1972235"/>
                <a:gd name="connsiteX6" fmla="*/ 0 w 3322119"/>
                <a:gd name="connsiteY6" fmla="*/ 1 h 1972235"/>
                <a:gd name="connsiteX7" fmla="*/ 224359 w 3322119"/>
                <a:gd name="connsiteY7" fmla="*/ 12529 h 1972235"/>
                <a:gd name="connsiteX8" fmla="*/ 1661059 w 3322119"/>
                <a:gd name="connsiteY8" fmla="*/ 43982 h 1972235"/>
                <a:gd name="connsiteX9" fmla="*/ 3097759 w 3322119"/>
                <a:gd name="connsiteY9" fmla="*/ 12529 h 1972235"/>
                <a:gd name="connsiteX10" fmla="*/ 3322119 w 3322119"/>
                <a:gd name="connsiteY10" fmla="*/ 0 h 197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322119" h="1972235">
                  <a:moveTo>
                    <a:pt x="3322119" y="0"/>
                  </a:moveTo>
                  <a:lnTo>
                    <a:pt x="3322119" y="1972235"/>
                  </a:lnTo>
                  <a:lnTo>
                    <a:pt x="2881735" y="1947643"/>
                  </a:lnTo>
                  <a:cubicBezTo>
                    <a:pt x="2417668" y="1927020"/>
                    <a:pt x="1937176" y="1916190"/>
                    <a:pt x="1445035" y="1916190"/>
                  </a:cubicBezTo>
                  <a:cubicBezTo>
                    <a:pt x="952895" y="1916190"/>
                    <a:pt x="472402" y="1927020"/>
                    <a:pt x="8335" y="1947643"/>
                  </a:cubicBezTo>
                  <a:lnTo>
                    <a:pt x="0" y="1948109"/>
                  </a:lnTo>
                  <a:lnTo>
                    <a:pt x="0" y="1"/>
                  </a:lnTo>
                  <a:lnTo>
                    <a:pt x="224359" y="12529"/>
                  </a:lnTo>
                  <a:cubicBezTo>
                    <a:pt x="688426" y="33152"/>
                    <a:pt x="1168919" y="43982"/>
                    <a:pt x="1661059" y="43982"/>
                  </a:cubicBezTo>
                  <a:cubicBezTo>
                    <a:pt x="2153200" y="43982"/>
                    <a:pt x="2633692" y="33152"/>
                    <a:pt x="3097759" y="12529"/>
                  </a:cubicBezTo>
                  <a:lnTo>
                    <a:pt x="332211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sp>
        <p:nvSpPr>
          <p:cNvPr id="2" name="Title 1"/>
          <p:cNvSpPr>
            <a:spLocks noGrp="1"/>
          </p:cNvSpPr>
          <p:nvPr>
            <p:ph type="ctrTitle"/>
          </p:nvPr>
        </p:nvSpPr>
        <p:spPr>
          <a:xfrm>
            <a:off x="1524000" y="1844823"/>
            <a:ext cx="10668000" cy="1665139"/>
          </a:xfrm>
        </p:spPr>
        <p:txBody>
          <a:bodyPr anchor="b"/>
          <a:lstStyle>
            <a:lvl1pPr algn="l">
              <a:defRPr sz="6000">
                <a:solidFill>
                  <a:schemeClr val="accent1">
                    <a:lumMod val="50000"/>
                  </a:schemeClr>
                </a:solidFill>
                <a:latin typeface="ＭＳ Ｐゴシック" panose="020B0600070205080204" pitchFamily="50" charset="-128"/>
              </a:defRPr>
            </a:lvl1pPr>
          </a:lstStyle>
          <a:p>
            <a:r>
              <a:rPr lang="en-US" dirty="0"/>
              <a:t>Click to edit Master title style</a:t>
            </a:r>
          </a:p>
        </p:txBody>
      </p:sp>
      <p:sp>
        <p:nvSpPr>
          <p:cNvPr id="3" name="Subtitle 2"/>
          <p:cNvSpPr>
            <a:spLocks noGrp="1"/>
          </p:cNvSpPr>
          <p:nvPr>
            <p:ph type="subTitle" idx="1"/>
          </p:nvPr>
        </p:nvSpPr>
        <p:spPr>
          <a:xfrm>
            <a:off x="1524000" y="3602038"/>
            <a:ext cx="10668000" cy="1655762"/>
          </a:xfrm>
        </p:spPr>
        <p:txBody>
          <a:bodyPr/>
          <a:lstStyle>
            <a:lvl1pPr marL="0" indent="0" algn="l">
              <a:buNone/>
              <a:defRPr sz="2400">
                <a:solidFill>
                  <a:schemeClr val="accent1">
                    <a:lumMod val="50000"/>
                  </a:schemeClr>
                </a:solidFill>
                <a:latin typeface="ＭＳ Ｐゴシック" panose="020B0600070205080204"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a:latin typeface="ＭＳ Ｐゴシック" panose="020B0600070205080204" pitchFamily="50" charset="-128"/>
              </a:defRPr>
            </a:lvl1pPr>
          </a:lstStyle>
          <a:p>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a:latin typeface="ＭＳ Ｐゴシック" panose="020B0600070205080204" pitchFamily="50" charset="-128"/>
              </a:defRPr>
            </a:lvl1p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a:latin typeface="ＭＳ Ｐゴシック" panose="020B0600070205080204" pitchFamily="50" charset="-128"/>
              </a:defRPr>
            </a:lvl1pPr>
          </a:lstStyle>
          <a:p>
            <a:fld id="{F68327C5-B821-4FE9-A59A-A60D9EB59A9A}" type="slidenum">
              <a:rPr lang="en-US" smtClean="0"/>
              <a:pPr/>
              <a:t>‹#›</a:t>
            </a:fld>
            <a:endParaRPr lang="en-US" dirty="0"/>
          </a:p>
        </p:txBody>
      </p:sp>
      <p:sp>
        <p:nvSpPr>
          <p:cNvPr id="11" name="Text Placeholder 10"/>
          <p:cNvSpPr>
            <a:spLocks noGrp="1"/>
          </p:cNvSpPr>
          <p:nvPr>
            <p:ph type="body" sz="quarter" idx="13" hasCustomPrompt="1"/>
          </p:nvPr>
        </p:nvSpPr>
        <p:spPr>
          <a:xfrm>
            <a:off x="1524000" y="404664"/>
            <a:ext cx="10668000" cy="1368574"/>
          </a:xfrm>
        </p:spPr>
        <p:txBody>
          <a:bodyPr>
            <a:noAutofit/>
          </a:bodyPr>
          <a:lstStyle>
            <a:lvl1pPr marL="0" indent="0">
              <a:buNone/>
              <a:defRPr sz="11500">
                <a:solidFill>
                  <a:schemeClr val="accent1">
                    <a:lumMod val="50000"/>
                  </a:schemeClr>
                </a:solidFill>
                <a:latin typeface="Arial Black" panose="020B0A04020102020204" pitchFamily="34" charset="0"/>
              </a:defRPr>
            </a:lvl1pPr>
            <a:lvl2pPr marL="457200" indent="0">
              <a:buNone/>
              <a:defRPr>
                <a:solidFill>
                  <a:schemeClr val="bg1"/>
                </a:solidFill>
                <a:latin typeface="Arial Black" panose="020B0A04020102020204" pitchFamily="34" charset="0"/>
              </a:defRPr>
            </a:lvl2pPr>
            <a:lvl3pPr marL="914400" indent="0">
              <a:buNone/>
              <a:defRPr>
                <a:solidFill>
                  <a:schemeClr val="bg1"/>
                </a:solidFill>
                <a:latin typeface="Arial Black" panose="020B0A04020102020204" pitchFamily="34" charset="0"/>
              </a:defRPr>
            </a:lvl3pPr>
            <a:lvl4pPr marL="1371600" indent="0">
              <a:buNone/>
              <a:defRPr>
                <a:solidFill>
                  <a:schemeClr val="bg1"/>
                </a:solidFill>
                <a:latin typeface="Arial Black" panose="020B0A04020102020204" pitchFamily="34" charset="0"/>
              </a:defRPr>
            </a:lvl4pPr>
            <a:lvl5pPr marL="1828800" indent="0">
              <a:buNone/>
              <a:defRPr>
                <a:solidFill>
                  <a:schemeClr val="bg1"/>
                </a:solidFill>
                <a:latin typeface="Arial Black" panose="020B0A04020102020204" pitchFamily="34" charset="0"/>
              </a:defRPr>
            </a:lvl5pPr>
          </a:lstStyle>
          <a:p>
            <a:pPr lvl="0"/>
            <a:r>
              <a:rPr lang="en-US" dirty="0"/>
              <a:t>0#</a:t>
            </a:r>
          </a:p>
        </p:txBody>
      </p:sp>
    </p:spTree>
    <p:extLst>
      <p:ext uri="{BB962C8B-B14F-4D97-AF65-F5344CB8AC3E}">
        <p14:creationId xmlns:p14="http://schemas.microsoft.com/office/powerpoint/2010/main" val="876370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s://www.facebook.com/pages/Neetwork/240707325947259" TargetMode="External"/><Relationship Id="rId7" Type="http://schemas.openxmlformats.org/officeDocument/2006/relationships/image" Target="../media/image3.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hyperlink" Target="https://twitter.com/showeet" TargetMode="Externa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5.pn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Rectangle 13"/>
          <p:cNvSpPr/>
          <p:nvPr userDrawn="1"/>
        </p:nvSpPr>
        <p:spPr>
          <a:xfrm>
            <a:off x="0" y="0"/>
            <a:ext cx="7242139" cy="6858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5" name="Rectangle 4"/>
          <p:cNvSpPr/>
          <p:nvPr userDrawn="1"/>
        </p:nvSpPr>
        <p:spPr>
          <a:xfrm>
            <a:off x="7483025" y="1076128"/>
            <a:ext cx="4620311" cy="3970318"/>
          </a:xfrm>
          <a:prstGeom prst="rect">
            <a:avLst/>
          </a:prstGeom>
        </p:spPr>
        <p:txBody>
          <a:bodyPr wrap="square">
            <a:spAutoFit/>
          </a:bodyPr>
          <a:lstStyle/>
          <a:p>
            <a:pPr lvl="0">
              <a:lnSpc>
                <a:spcPct val="150000"/>
              </a:lnSpc>
            </a:pPr>
            <a:r>
              <a:rPr lang="ja-JP" altLang="en-US" sz="2800" dirty="0">
                <a:solidFill>
                  <a:schemeClr val="accent1">
                    <a:lumMod val="50000"/>
                  </a:schemeClr>
                </a:solidFill>
                <a:latin typeface="AR P丸ゴシック体M" panose="020B0600010101010101" pitchFamily="50" charset="-128"/>
                <a:ea typeface="AR P丸ゴシック体M" panose="020B0600010101010101" pitchFamily="50" charset="-128"/>
              </a:rPr>
              <a:t>医療、福祉等の専門家や関係団体相互の情報交換と連携を図り、</a:t>
            </a:r>
            <a:r>
              <a:rPr lang="en-US" altLang="ja-JP" sz="2800" dirty="0">
                <a:solidFill>
                  <a:schemeClr val="accent1">
                    <a:lumMod val="50000"/>
                  </a:schemeClr>
                </a:solidFill>
                <a:latin typeface="AR P丸ゴシック体M" panose="020B0600010101010101" pitchFamily="50" charset="-128"/>
                <a:ea typeface="AR P丸ゴシック体M" panose="020B0600010101010101" pitchFamily="50" charset="-128"/>
              </a:rPr>
              <a:t>CFS</a:t>
            </a:r>
            <a:r>
              <a:rPr lang="ja-JP" altLang="en-US" sz="2800" dirty="0">
                <a:solidFill>
                  <a:schemeClr val="accent1">
                    <a:lumMod val="50000"/>
                  </a:schemeClr>
                </a:solidFill>
                <a:latin typeface="AR P丸ゴシック体M" panose="020B0600010101010101" pitchFamily="50" charset="-128"/>
                <a:ea typeface="AR P丸ゴシック体M" panose="020B0600010101010101" pitchFamily="50" charset="-128"/>
              </a:rPr>
              <a:t>（慢性疲労症候群）患者の生活の安定と向上に寄与することを目的とする非営利団体です。</a:t>
            </a:r>
            <a:endParaRPr lang="en-US" sz="2800" dirty="0">
              <a:solidFill>
                <a:schemeClr val="accent1">
                  <a:lumMod val="50000"/>
                </a:schemeClr>
              </a:solidFill>
              <a:latin typeface="AR P丸ゴシック体M" panose="020B0600010101010101" pitchFamily="50" charset="-128"/>
              <a:ea typeface="AR P丸ゴシック体M" panose="020B0600010101010101" pitchFamily="50" charset="-128"/>
            </a:endParaRPr>
          </a:p>
        </p:txBody>
      </p:sp>
      <p:grpSp>
        <p:nvGrpSpPr>
          <p:cNvPr id="6" name="Group 5"/>
          <p:cNvGrpSpPr/>
          <p:nvPr userDrawn="1"/>
        </p:nvGrpSpPr>
        <p:grpSpPr>
          <a:xfrm>
            <a:off x="326747" y="4608188"/>
            <a:ext cx="475488" cy="1771588"/>
            <a:chOff x="4820005" y="2954735"/>
            <a:chExt cx="475488" cy="1771588"/>
          </a:xfrm>
        </p:grpSpPr>
        <p:pic>
          <p:nvPicPr>
            <p:cNvPr id="7" name="Picture 6">
              <a:hlinkClick r:id="rId3"/>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20005" y="3602785"/>
              <a:ext cx="470610" cy="470610"/>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820005" y="2954735"/>
              <a:ext cx="470610" cy="470610"/>
            </a:xfrm>
            <a:prstGeom prst="rect">
              <a:avLst/>
            </a:prstGeom>
          </p:spPr>
        </p:pic>
        <p:pic>
          <p:nvPicPr>
            <p:cNvPr id="11" name="Picture 10">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820005" y="4250835"/>
              <a:ext cx="475488" cy="475488"/>
            </a:xfrm>
            <a:prstGeom prst="rect">
              <a:avLst/>
            </a:prstGeom>
          </p:spPr>
        </p:pic>
      </p:grpSp>
      <p:sp>
        <p:nvSpPr>
          <p:cNvPr id="13" name="TextBox 12"/>
          <p:cNvSpPr txBox="1"/>
          <p:nvPr userDrawn="1"/>
        </p:nvSpPr>
        <p:spPr>
          <a:xfrm>
            <a:off x="907580" y="4689604"/>
            <a:ext cx="1914307" cy="307777"/>
          </a:xfrm>
          <a:prstGeom prst="rect">
            <a:avLst/>
          </a:prstGeom>
          <a:noFill/>
        </p:spPr>
        <p:txBody>
          <a:bodyPr wrap="none" rtlCol="0" anchor="ctr">
            <a:spAutoFit/>
          </a:bodyPr>
          <a:lstStyle/>
          <a:p>
            <a:r>
              <a:rPr lang="en-US" sz="1400" dirty="0">
                <a:solidFill>
                  <a:sysClr val="windowText" lastClr="000000"/>
                </a:solidFill>
                <a:latin typeface="ＭＳ Ｐゴシック" panose="020B0600070205080204" pitchFamily="50" charset="-128"/>
              </a:rPr>
              <a:t>cfs-sprt.net@outlook.jp</a:t>
            </a:r>
          </a:p>
        </p:txBody>
      </p:sp>
      <p:pic>
        <p:nvPicPr>
          <p:cNvPr id="3" name="図 2" descr="クリップアート が含まれている画像&#10;&#10;自動的に生成された説明">
            <a:extLst>
              <a:ext uri="{FF2B5EF4-FFF2-40B4-BE49-F238E27FC236}">
                <a16:creationId xmlns:a16="http://schemas.microsoft.com/office/drawing/2014/main" id="{39D64F0E-4013-4FAB-BF36-6856324FA852}"/>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327" y="119511"/>
            <a:ext cx="896260" cy="1850308"/>
          </a:xfrm>
          <a:prstGeom prst="rect">
            <a:avLst/>
          </a:prstGeom>
        </p:spPr>
      </p:pic>
      <p:sp>
        <p:nvSpPr>
          <p:cNvPr id="15" name="正方形/長方形 14">
            <a:extLst>
              <a:ext uri="{FF2B5EF4-FFF2-40B4-BE49-F238E27FC236}">
                <a16:creationId xmlns:a16="http://schemas.microsoft.com/office/drawing/2014/main" id="{68EE4E6C-2532-47B4-8F81-205F36B02537}"/>
              </a:ext>
            </a:extLst>
          </p:cNvPr>
          <p:cNvSpPr/>
          <p:nvPr userDrawn="1"/>
        </p:nvSpPr>
        <p:spPr>
          <a:xfrm>
            <a:off x="817591" y="627811"/>
            <a:ext cx="6424548" cy="830997"/>
          </a:xfrm>
          <a:prstGeom prst="rect">
            <a:avLst/>
          </a:prstGeom>
          <a:noFill/>
        </p:spPr>
        <p:txBody>
          <a:bodyPr wrap="square" lIns="91440" tIns="45720" rIns="91440" bIns="45720">
            <a:spAutoFit/>
          </a:bodyPr>
          <a:lstStyle/>
          <a:p>
            <a:pPr algn="ctr"/>
            <a:r>
              <a:rPr lang="en-US" altLang="ja-JP" sz="4800" b="1" cap="none" spc="50" dirty="0">
                <a:ln w="0"/>
                <a:solidFill>
                  <a:srgbClr val="002060"/>
                </a:solidFill>
                <a:effectLst>
                  <a:innerShdw blurRad="63500" dist="50800" dir="13500000">
                    <a:srgbClr val="000000">
                      <a:alpha val="50000"/>
                    </a:srgbClr>
                  </a:innerShdw>
                </a:effectLst>
                <a:latin typeface="AR P丸ゴシック体E" panose="020F0900000000000000" pitchFamily="50" charset="-128"/>
                <a:ea typeface="AR P丸ゴシック体E" panose="020F0900000000000000" pitchFamily="50" charset="-128"/>
              </a:rPr>
              <a:t>CFS</a:t>
            </a:r>
            <a:r>
              <a:rPr lang="ja-JP" altLang="en-US" sz="4800" b="1" cap="none" spc="50" dirty="0">
                <a:ln w="0"/>
                <a:solidFill>
                  <a:srgbClr val="002060"/>
                </a:solidFill>
                <a:effectLst>
                  <a:innerShdw blurRad="63500" dist="50800" dir="13500000">
                    <a:srgbClr val="000000">
                      <a:alpha val="50000"/>
                    </a:srgbClr>
                  </a:innerShdw>
                </a:effectLst>
                <a:latin typeface="AR P丸ゴシック体E" panose="020F0900000000000000" pitchFamily="50" charset="-128"/>
                <a:ea typeface="AR P丸ゴシック体E" panose="020F0900000000000000" pitchFamily="50" charset="-128"/>
              </a:rPr>
              <a:t>支援ネットワーク</a:t>
            </a:r>
          </a:p>
        </p:txBody>
      </p:sp>
      <p:sp>
        <p:nvSpPr>
          <p:cNvPr id="17" name="TextBox 12">
            <a:extLst>
              <a:ext uri="{FF2B5EF4-FFF2-40B4-BE49-F238E27FC236}">
                <a16:creationId xmlns:a16="http://schemas.microsoft.com/office/drawing/2014/main" id="{AFBCDDA0-1DEB-4C6C-9F80-12C03DC3D3E0}"/>
              </a:ext>
            </a:extLst>
          </p:cNvPr>
          <p:cNvSpPr txBox="1"/>
          <p:nvPr userDrawn="1"/>
        </p:nvSpPr>
        <p:spPr>
          <a:xfrm>
            <a:off x="907579" y="5292666"/>
            <a:ext cx="3972562" cy="307777"/>
          </a:xfrm>
          <a:prstGeom prst="rect">
            <a:avLst/>
          </a:prstGeom>
          <a:noFill/>
        </p:spPr>
        <p:txBody>
          <a:bodyPr wrap="none" rtlCol="0" anchor="ctr">
            <a:spAutoFit/>
          </a:bodyPr>
          <a:lstStyle/>
          <a:p>
            <a:r>
              <a:rPr lang="en-US" sz="1400" dirty="0">
                <a:solidFill>
                  <a:sysClr val="windowText" lastClr="000000"/>
                </a:solidFill>
                <a:latin typeface="ＭＳ Ｐゴシック" panose="020B0600070205080204" pitchFamily="50" charset="-128"/>
              </a:rPr>
              <a:t>https://www.facebook.com/manseihiroshoukougun</a:t>
            </a:r>
          </a:p>
        </p:txBody>
      </p:sp>
      <p:sp>
        <p:nvSpPr>
          <p:cNvPr id="18" name="TextBox 12">
            <a:extLst>
              <a:ext uri="{FF2B5EF4-FFF2-40B4-BE49-F238E27FC236}">
                <a16:creationId xmlns:a16="http://schemas.microsoft.com/office/drawing/2014/main" id="{ED1D67A2-7FDC-424D-BBF9-75480FA362EE}"/>
              </a:ext>
            </a:extLst>
          </p:cNvPr>
          <p:cNvSpPr txBox="1"/>
          <p:nvPr userDrawn="1"/>
        </p:nvSpPr>
        <p:spPr>
          <a:xfrm>
            <a:off x="958541" y="5992225"/>
            <a:ext cx="1180131" cy="307777"/>
          </a:xfrm>
          <a:prstGeom prst="rect">
            <a:avLst/>
          </a:prstGeom>
          <a:noFill/>
        </p:spPr>
        <p:txBody>
          <a:bodyPr wrap="none" rtlCol="0" anchor="ctr">
            <a:spAutoFit/>
          </a:bodyPr>
          <a:lstStyle/>
          <a:p>
            <a:r>
              <a:rPr lang="en-US" sz="1400" dirty="0">
                <a:solidFill>
                  <a:sysClr val="windowText" lastClr="000000"/>
                </a:solidFill>
                <a:latin typeface="ＭＳ Ｐゴシック" panose="020B0600070205080204" pitchFamily="50" charset="-128"/>
              </a:rPr>
              <a:t>@</a:t>
            </a:r>
            <a:r>
              <a:rPr lang="en-US" sz="1400" dirty="0" err="1">
                <a:solidFill>
                  <a:sysClr val="windowText" lastClr="000000"/>
                </a:solidFill>
                <a:latin typeface="ＭＳ Ｐゴシック" panose="020B0600070205080204" pitchFamily="50" charset="-128"/>
              </a:rPr>
              <a:t>mecfs_netjp</a:t>
            </a:r>
            <a:endParaRPr lang="en-US" sz="1400" dirty="0">
              <a:solidFill>
                <a:sysClr val="windowText" lastClr="000000"/>
              </a:solidFill>
              <a:latin typeface="ＭＳ Ｐゴシック" panose="020B0600070205080204" pitchFamily="50" charset="-128"/>
            </a:endParaRPr>
          </a:p>
        </p:txBody>
      </p:sp>
    </p:spTree>
    <p:extLst>
      <p:ext uri="{BB962C8B-B14F-4D97-AF65-F5344CB8AC3E}">
        <p14:creationId xmlns:p14="http://schemas.microsoft.com/office/powerpoint/2010/main" val="1600468592"/>
      </p:ext>
    </p:extLst>
  </p:cSld>
  <p:clrMap bg1="lt1" tx1="dk1" bg2="lt2" tx2="dk2" accent1="accent1" accent2="accent2" accent3="accent3" accent4="accent4" accent5="accent5" accent6="accent6" hlink="hlink" folHlink="folHlink"/>
  <p:sldLayoutIdLst>
    <p:sldLayoutId id="2147483707"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887755" y="3076"/>
            <a:ext cx="7694645" cy="617612"/>
          </a:xfrm>
          <a:prstGeom prst="rect">
            <a:avLst/>
          </a:prstGeom>
        </p:spPr>
        <p:txBody>
          <a:bodyPr vert="horz" lIns="91440" tIns="45720" rIns="91440" bIns="45720" rtlCol="0" anchor="ctr">
            <a:normAutofit/>
          </a:bodyPr>
          <a:lstStyle/>
          <a:p>
            <a:r>
              <a:rPr lang="fr-FR" dirty="0"/>
              <a:t>Modifiez le style du titre</a:t>
            </a:r>
            <a:endParaRPr lang="en-US" dirty="0"/>
          </a:p>
        </p:txBody>
      </p:sp>
      <p:sp>
        <p:nvSpPr>
          <p:cNvPr id="3" name="Espace réservé du texte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pic>
        <p:nvPicPr>
          <p:cNvPr id="5" name="図 4" descr="クリップアート が含まれている画像&#10;&#10;自動的に生成された説明">
            <a:extLst>
              <a:ext uri="{FF2B5EF4-FFF2-40B4-BE49-F238E27FC236}">
                <a16:creationId xmlns:a16="http://schemas.microsoft.com/office/drawing/2014/main" id="{332012B1-6738-4960-8E73-4E7F9D2333F6}"/>
              </a:ext>
            </a:extLst>
          </p:cNvPr>
          <p:cNvPicPr>
            <a:picLocks noChangeAspect="1"/>
          </p:cNvPicPr>
          <p:nvPr userDrawn="1"/>
        </p:nvPicPr>
        <p:blipFill>
          <a:blip r:embed="rId3" cstate="print">
            <a:alphaModFix amt="50000"/>
            <a:extLst>
              <a:ext uri="{28A0092B-C50C-407E-A947-70E740481C1C}">
                <a14:useLocalDpi xmlns:a14="http://schemas.microsoft.com/office/drawing/2010/main" val="0"/>
              </a:ext>
            </a:extLst>
          </a:blip>
          <a:stretch>
            <a:fillRect/>
          </a:stretch>
        </p:blipFill>
        <p:spPr>
          <a:xfrm>
            <a:off x="189413" y="31141"/>
            <a:ext cx="420187" cy="867466"/>
          </a:xfrm>
          <a:prstGeom prst="rect">
            <a:avLst/>
          </a:prstGeom>
        </p:spPr>
      </p:pic>
    </p:spTree>
    <p:extLst>
      <p:ext uri="{BB962C8B-B14F-4D97-AF65-F5344CB8AC3E}">
        <p14:creationId xmlns:p14="http://schemas.microsoft.com/office/powerpoint/2010/main" val="3974763103"/>
      </p:ext>
    </p:extLst>
  </p:cSld>
  <p:clrMap bg1="lt1" tx1="dk1" bg2="lt2" tx2="dk2" accent1="accent1" accent2="accent2" accent3="accent3" accent4="accent4" accent5="accent5" accent6="accent6" hlink="hlink" folHlink="folHlink"/>
  <p:sldLayoutIdLst>
    <p:sldLayoutId id="2147483699" r:id="rId1"/>
  </p:sldLayoutIdLst>
  <p:hf hdr="0" ftr="0" dt="0"/>
  <p:txStyles>
    <p:titleStyle>
      <a:lvl1pPr algn="r" defTabSz="914400" rtl="0" eaLnBrk="1" latinLnBrk="0" hangingPunct="1">
        <a:spcBef>
          <a:spcPct val="0"/>
        </a:spcBef>
        <a:buNone/>
        <a:defRPr sz="3200" b="1" kern="1200" cap="small" normalizeH="0" baseline="0">
          <a:solidFill>
            <a:schemeClr val="accent1"/>
          </a:solidFill>
          <a:latin typeface="ＭＳ Ｐゴシック" panose="020B0600070205080204" pitchFamily="50" charset="-128"/>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ＭＳ Ｐゴシック" panose="020B0600070205080204" pitchFamily="50" charset="-128"/>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ＭＳ Ｐゴシック" panose="020B0600070205080204" pitchFamily="50" charset="-128"/>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ＭＳ Ｐゴシック" panose="020B0600070205080204" pitchFamily="50" charset="-128"/>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ＭＳ Ｐゴシック" panose="020B0600070205080204" pitchFamily="50" charset="-128"/>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ＭＳ Ｐゴシック" panose="020B0600070205080204" pitchFamily="50" charset="-128"/>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ＭＳ Ｐゴシック" panose="020B0600070205080204" pitchFamily="50" charset="-128"/>
              </a:defRPr>
            </a:lvl1pPr>
          </a:lstStyle>
          <a:p>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ＭＳ Ｐゴシック" panose="020B0600070205080204" pitchFamily="50" charset="-128"/>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ＭＳ Ｐゴシック" panose="020B0600070205080204" pitchFamily="50" charset="-128"/>
              </a:defRPr>
            </a:lvl1pPr>
          </a:lstStyle>
          <a:p>
            <a:fld id="{F68327C5-B821-4FE9-A59A-A60D9EB59A9A}" type="slidenum">
              <a:rPr lang="en-US" smtClean="0"/>
              <a:pPr/>
              <a:t>‹#›</a:t>
            </a:fld>
            <a:endParaRPr lang="en-US" dirty="0"/>
          </a:p>
        </p:txBody>
      </p:sp>
      <p:pic>
        <p:nvPicPr>
          <p:cNvPr id="8" name="図 7" descr="クリップアート が含まれている画像&#10;&#10;自動的に生成された説明">
            <a:extLst>
              <a:ext uri="{FF2B5EF4-FFF2-40B4-BE49-F238E27FC236}">
                <a16:creationId xmlns:a16="http://schemas.microsoft.com/office/drawing/2014/main" id="{EC7439B8-E190-4EE9-ADC8-7FF1F4C04C07}"/>
              </a:ext>
            </a:extLst>
          </p:cNvPr>
          <p:cNvPicPr>
            <a:picLocks noChangeAspect="1"/>
          </p:cNvPicPr>
          <p:nvPr userDrawn="1"/>
        </p:nvPicPr>
        <p:blipFill>
          <a:blip r:embed="rId4" cstate="print">
            <a:alphaModFix amt="50000"/>
            <a:extLst>
              <a:ext uri="{28A0092B-C50C-407E-A947-70E740481C1C}">
                <a14:useLocalDpi xmlns:a14="http://schemas.microsoft.com/office/drawing/2010/main" val="0"/>
              </a:ext>
            </a:extLst>
          </a:blip>
          <a:stretch>
            <a:fillRect/>
          </a:stretch>
        </p:blipFill>
        <p:spPr>
          <a:xfrm>
            <a:off x="11600906" y="5922617"/>
            <a:ext cx="420187" cy="867466"/>
          </a:xfrm>
          <a:prstGeom prst="rect">
            <a:avLst/>
          </a:prstGeom>
        </p:spPr>
      </p:pic>
    </p:spTree>
    <p:extLst>
      <p:ext uri="{BB962C8B-B14F-4D97-AF65-F5344CB8AC3E}">
        <p14:creationId xmlns:p14="http://schemas.microsoft.com/office/powerpoint/2010/main" val="2577196195"/>
      </p:ext>
    </p:extLst>
  </p:cSld>
  <p:clrMap bg1="lt1" tx1="dk1" bg2="lt2" tx2="dk2" accent1="accent1" accent2="accent2" accent3="accent3" accent4="accent4" accent5="accent5" accent6="accent6" hlink="hlink" folHlink="folHlink"/>
  <p:sldLayoutIdLst>
    <p:sldLayoutId id="2147483712" r:id="rId1"/>
    <p:sldLayoutId id="2147483745"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ＭＳ Ｐゴシック" panose="020B0600070205080204" pitchFamily="50" charset="-128"/>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ＭＳ Ｐゴシック" panose="020B0600070205080204" pitchFamily="50" charset="-128"/>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ＭＳ Ｐゴシック" panose="020B0600070205080204" pitchFamily="50" charset="-128"/>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ＭＳ Ｐゴシック" panose="020B0600070205080204" pitchFamily="50" charset="-128"/>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ＭＳ Ｐゴシック" panose="020B0600070205080204" pitchFamily="50" charset="-128"/>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ＭＳ Ｐゴシック" panose="020B0600070205080204" pitchFamily="50" charset="-12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887755" y="3076"/>
            <a:ext cx="7694645" cy="617612"/>
          </a:xfrm>
          <a:prstGeom prst="rect">
            <a:avLst/>
          </a:prstGeom>
        </p:spPr>
        <p:txBody>
          <a:bodyPr vert="horz" lIns="91440" tIns="45720" rIns="91440" bIns="45720" rtlCol="0" anchor="ctr">
            <a:normAutofit/>
          </a:bodyPr>
          <a:lstStyle/>
          <a:p>
            <a:r>
              <a:rPr lang="fr-FR" dirty="0"/>
              <a:t>Modifiez le style du titre</a:t>
            </a:r>
            <a:endParaRPr lang="en-US" dirty="0"/>
          </a:p>
        </p:txBody>
      </p:sp>
      <p:sp>
        <p:nvSpPr>
          <p:cNvPr id="3" name="Espace réservé du texte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pic>
        <p:nvPicPr>
          <p:cNvPr id="5" name="図 4" descr="クリップアート が含まれている画像&#10;&#10;自動的に生成された説明">
            <a:extLst>
              <a:ext uri="{FF2B5EF4-FFF2-40B4-BE49-F238E27FC236}">
                <a16:creationId xmlns:a16="http://schemas.microsoft.com/office/drawing/2014/main" id="{9DB96CC5-0684-4EC9-8B97-90D212F8CEDF}"/>
              </a:ext>
            </a:extLst>
          </p:cNvPr>
          <p:cNvPicPr>
            <a:picLocks noChangeAspect="1"/>
          </p:cNvPicPr>
          <p:nvPr userDrawn="1"/>
        </p:nvPicPr>
        <p:blipFill>
          <a:blip r:embed="rId4" cstate="print">
            <a:alphaModFix amt="50000"/>
            <a:extLst>
              <a:ext uri="{28A0092B-C50C-407E-A947-70E740481C1C}">
                <a14:useLocalDpi xmlns:a14="http://schemas.microsoft.com/office/drawing/2010/main" val="0"/>
              </a:ext>
            </a:extLst>
          </a:blip>
          <a:stretch>
            <a:fillRect/>
          </a:stretch>
        </p:blipFill>
        <p:spPr>
          <a:xfrm>
            <a:off x="189413" y="31141"/>
            <a:ext cx="420187" cy="867466"/>
          </a:xfrm>
          <a:prstGeom prst="rect">
            <a:avLst/>
          </a:prstGeom>
        </p:spPr>
      </p:pic>
    </p:spTree>
    <p:extLst>
      <p:ext uri="{BB962C8B-B14F-4D97-AF65-F5344CB8AC3E}">
        <p14:creationId xmlns:p14="http://schemas.microsoft.com/office/powerpoint/2010/main" val="3331183073"/>
      </p:ext>
    </p:extLst>
  </p:cSld>
  <p:clrMap bg1="lt1" tx1="dk1" bg2="lt2" tx2="dk2" accent1="accent1" accent2="accent2" accent3="accent3" accent4="accent4" accent5="accent5" accent6="accent6" hlink="hlink" folHlink="folHlink"/>
  <p:sldLayoutIdLst>
    <p:sldLayoutId id="2147483748" r:id="rId1"/>
    <p:sldLayoutId id="2147483749" r:id="rId2"/>
  </p:sldLayoutIdLst>
  <p:hf hdr="0" ftr="0" dt="0"/>
  <p:txStyles>
    <p:titleStyle>
      <a:lvl1pPr algn="r" defTabSz="914400" rtl="0" eaLnBrk="1" latinLnBrk="0" hangingPunct="1">
        <a:spcBef>
          <a:spcPct val="0"/>
        </a:spcBef>
        <a:buNone/>
        <a:defRPr sz="3200" b="1" kern="1200" cap="small" normalizeH="0" baseline="0">
          <a:solidFill>
            <a:schemeClr val="accent1"/>
          </a:solidFill>
          <a:latin typeface="ＭＳ Ｐゴシック" panose="020B0600070205080204" pitchFamily="50" charset="-128"/>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ＭＳ Ｐゴシック" panose="020B0600070205080204" pitchFamily="50" charset="-128"/>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ＭＳ Ｐゴシック" panose="020B0600070205080204" pitchFamily="50" charset="-128"/>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ＭＳ Ｐゴシック" panose="020B0600070205080204" pitchFamily="50" charset="-128"/>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ＭＳ Ｐゴシック" panose="020B0600070205080204" pitchFamily="50" charset="-128"/>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ＭＳ Ｐゴシック" panose="020B0600070205080204" pitchFamily="50" charset="-128"/>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chart" Target="../charts/chart1.xml"/></Relationships>
</file>

<file path=ppt/slides/_rels/slide20.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8661922" y="6381328"/>
            <a:ext cx="3539752" cy="369332"/>
          </a:xfrm>
          <a:prstGeom prst="rect">
            <a:avLst/>
          </a:prstGeom>
        </p:spPr>
        <p:txBody>
          <a:bodyPr wrap="none">
            <a:spAutoFit/>
          </a:bodyPr>
          <a:lstStyle/>
          <a:p>
            <a:pPr>
              <a:defRPr/>
            </a:pPr>
            <a:r>
              <a:rPr lang="en-US" b="1" dirty="0">
                <a:solidFill>
                  <a:schemeClr val="accent1">
                    <a:lumMod val="75000"/>
                  </a:schemeClr>
                </a:solidFill>
                <a:latin typeface="ＭＳ Ｐゴシック" panose="020B0600070205080204" pitchFamily="50" charset="-128"/>
              </a:rPr>
              <a:t>© Copyright </a:t>
            </a:r>
            <a:r>
              <a:rPr lang="ja-JP" altLang="en-US" b="1" dirty="0">
                <a:solidFill>
                  <a:schemeClr val="accent1">
                    <a:lumMod val="75000"/>
                  </a:schemeClr>
                </a:solidFill>
                <a:latin typeface="ＭＳ Ｐゴシック" panose="020B0600070205080204" pitchFamily="50" charset="-128"/>
              </a:rPr>
              <a:t>ＣＦＳ支援ネットワーク</a:t>
            </a:r>
            <a:endParaRPr lang="en-US" b="1" dirty="0">
              <a:solidFill>
                <a:schemeClr val="accent1">
                  <a:lumMod val="75000"/>
                </a:schemeClr>
              </a:solidFill>
              <a:latin typeface="ＭＳ Ｐゴシック" panose="020B0600070205080204" pitchFamily="50" charset="-128"/>
            </a:endParaRPr>
          </a:p>
        </p:txBody>
      </p:sp>
    </p:spTree>
    <p:extLst>
      <p:ext uri="{BB962C8B-B14F-4D97-AF65-F5344CB8AC3E}">
        <p14:creationId xmlns:p14="http://schemas.microsoft.com/office/powerpoint/2010/main" val="4159081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36912"/>
            <a:ext cx="6156176" cy="1233090"/>
          </a:xfrm>
        </p:spPr>
        <p:txBody>
          <a:bodyPr>
            <a:normAutofit/>
          </a:bodyPr>
          <a:lstStyle/>
          <a:p>
            <a:r>
              <a:rPr lang="en-US" altLang="ja-JP" dirty="0"/>
              <a:t>ME/CFS</a:t>
            </a:r>
            <a:r>
              <a:rPr lang="ja-JP" altLang="en-US" dirty="0"/>
              <a:t>について</a:t>
            </a:r>
            <a:endParaRPr lang="en-US" dirty="0"/>
          </a:p>
        </p:txBody>
      </p:sp>
      <p:sp>
        <p:nvSpPr>
          <p:cNvPr id="5" name="Text Placeholder 4"/>
          <p:cNvSpPr>
            <a:spLocks noGrp="1"/>
          </p:cNvSpPr>
          <p:nvPr>
            <p:ph type="body" sz="quarter" idx="13"/>
          </p:nvPr>
        </p:nvSpPr>
        <p:spPr/>
        <p:txBody>
          <a:bodyPr/>
          <a:lstStyle/>
          <a:p>
            <a:r>
              <a:rPr lang="en-US" dirty="0"/>
              <a:t>0</a:t>
            </a:r>
            <a:r>
              <a:rPr lang="en-US" altLang="ja-JP" dirty="0"/>
              <a:t>2</a:t>
            </a:r>
            <a:endParaRPr lang="en-US" dirty="0"/>
          </a:p>
        </p:txBody>
      </p:sp>
      <p:sp>
        <p:nvSpPr>
          <p:cNvPr id="4" name="字幕 3">
            <a:extLst>
              <a:ext uri="{FF2B5EF4-FFF2-40B4-BE49-F238E27FC236}">
                <a16:creationId xmlns:a16="http://schemas.microsoft.com/office/drawing/2014/main" id="{A2222906-737E-49C2-A19B-A96421B16B6D}"/>
              </a:ext>
            </a:extLst>
          </p:cNvPr>
          <p:cNvSpPr>
            <a:spLocks noGrp="1"/>
          </p:cNvSpPr>
          <p:nvPr>
            <p:ph type="subTitle" idx="1"/>
          </p:nvPr>
        </p:nvSpPr>
        <p:spPr>
          <a:xfrm>
            <a:off x="3071664" y="4406007"/>
            <a:ext cx="6408712" cy="2096342"/>
          </a:xfrm>
        </p:spPr>
        <p:txBody>
          <a:bodyPr>
            <a:normAutofit lnSpcReduction="10000"/>
          </a:bodyPr>
          <a:lstStyle/>
          <a:p>
            <a:pPr marL="342900" indent="-342900">
              <a:buSzPct val="150000"/>
              <a:buBlip>
                <a:blip r:embed="rId3"/>
              </a:buBlip>
            </a:pPr>
            <a:r>
              <a:rPr lang="ja-JP" altLang="en-US" dirty="0"/>
              <a:t>確定診断の有無</a:t>
            </a:r>
            <a:endParaRPr lang="en-US" altLang="ja-JP" dirty="0"/>
          </a:p>
          <a:p>
            <a:pPr marL="342900" indent="-342900">
              <a:buSzPct val="150000"/>
              <a:buBlip>
                <a:blip r:embed="rId3"/>
              </a:buBlip>
            </a:pPr>
            <a:r>
              <a:rPr lang="ja-JP" altLang="en-US" dirty="0"/>
              <a:t>確定診断を受けた病院の所在地（地域）</a:t>
            </a:r>
            <a:endParaRPr lang="en-US" altLang="ja-JP" dirty="0"/>
          </a:p>
          <a:p>
            <a:pPr marL="342900" indent="-342900">
              <a:buSzPct val="150000"/>
              <a:buBlip>
                <a:blip r:embed="rId3"/>
              </a:buBlip>
            </a:pPr>
            <a:r>
              <a:rPr lang="ja-JP" altLang="en-US" dirty="0"/>
              <a:t>現在、通院中の病院の所在地（地域）</a:t>
            </a:r>
            <a:endParaRPr lang="en-US" altLang="ja-JP" dirty="0"/>
          </a:p>
          <a:p>
            <a:pPr marL="342900" indent="-342900">
              <a:buSzPct val="150000"/>
              <a:buBlip>
                <a:blip r:embed="rId3"/>
              </a:buBlip>
            </a:pPr>
            <a:r>
              <a:rPr lang="en-US" altLang="ja-JP" dirty="0"/>
              <a:t>ME/CFS</a:t>
            </a:r>
            <a:r>
              <a:rPr lang="ja-JP" altLang="en-US" dirty="0"/>
              <a:t>以外の併発疾患</a:t>
            </a:r>
            <a:endParaRPr lang="en-US" altLang="ja-JP" dirty="0"/>
          </a:p>
          <a:p>
            <a:pPr marL="342900" indent="-342900">
              <a:buSzPct val="150000"/>
              <a:buBlip>
                <a:blip r:embed="rId3"/>
              </a:buBlip>
            </a:pPr>
            <a:r>
              <a:rPr lang="ja-JP" altLang="en-US" dirty="0"/>
              <a:t>現在、困って</a:t>
            </a:r>
            <a:r>
              <a:rPr lang="ja-JP" altLang="en-US" dirty="0" err="1"/>
              <a:t>い</a:t>
            </a:r>
            <a:r>
              <a:rPr lang="ja-JP" altLang="en-US" dirty="0"/>
              <a:t>いること</a:t>
            </a:r>
            <a:endParaRPr lang="en-US" altLang="ja-JP" dirty="0"/>
          </a:p>
          <a:p>
            <a:pPr marL="342900" indent="-342900">
              <a:buSzPct val="150000"/>
              <a:buBlip>
                <a:blip r:embed="rId3"/>
              </a:buBlip>
            </a:pPr>
            <a:endParaRPr lang="ja-JP" altLang="en-US" dirty="0"/>
          </a:p>
        </p:txBody>
      </p:sp>
    </p:spTree>
    <p:extLst>
      <p:ext uri="{BB962C8B-B14F-4D97-AF65-F5344CB8AC3E}">
        <p14:creationId xmlns:p14="http://schemas.microsoft.com/office/powerpoint/2010/main" val="4163491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val 1"/>
          <p:cNvSpPr/>
          <p:nvPr/>
        </p:nvSpPr>
        <p:spPr>
          <a:xfrm>
            <a:off x="6598756" y="2851287"/>
            <a:ext cx="2127319" cy="2127319"/>
          </a:xfrm>
          <a:prstGeom prst="ellipse">
            <a:avLst/>
          </a:prstGeom>
          <a:solidFill>
            <a:schemeClr val="bg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7" name="字幕 6">
            <a:extLst>
              <a:ext uri="{FF2B5EF4-FFF2-40B4-BE49-F238E27FC236}">
                <a16:creationId xmlns:a16="http://schemas.microsoft.com/office/drawing/2014/main" id="{40E843D0-EE4B-4878-86B0-352BD01672FB}"/>
              </a:ext>
            </a:extLst>
          </p:cNvPr>
          <p:cNvSpPr>
            <a:spLocks noGrp="1"/>
          </p:cNvSpPr>
          <p:nvPr>
            <p:ph type="subTitle" idx="1"/>
          </p:nvPr>
        </p:nvSpPr>
        <p:spPr/>
        <p:txBody>
          <a:bodyPr/>
          <a:lstStyle/>
          <a:p>
            <a:endParaRPr lang="ja-JP" altLang="en-US" dirty="0"/>
          </a:p>
        </p:txBody>
      </p:sp>
      <p:sp>
        <p:nvSpPr>
          <p:cNvPr id="10" name="タイトル 9">
            <a:extLst>
              <a:ext uri="{FF2B5EF4-FFF2-40B4-BE49-F238E27FC236}">
                <a16:creationId xmlns:a16="http://schemas.microsoft.com/office/drawing/2014/main" id="{6DDE0A18-D079-472A-AE9C-95757258821C}"/>
              </a:ext>
            </a:extLst>
          </p:cNvPr>
          <p:cNvSpPr>
            <a:spLocks noGrp="1"/>
          </p:cNvSpPr>
          <p:nvPr>
            <p:ph type="title"/>
          </p:nvPr>
        </p:nvSpPr>
        <p:spPr>
          <a:xfrm>
            <a:off x="2135560" y="3076"/>
            <a:ext cx="9590856" cy="617612"/>
          </a:xfrm>
        </p:spPr>
        <p:txBody>
          <a:bodyPr/>
          <a:lstStyle/>
          <a:p>
            <a:r>
              <a:rPr lang="ja-JP" altLang="en-US" dirty="0"/>
              <a:t>⑤</a:t>
            </a:r>
            <a:r>
              <a:rPr lang="en-US" altLang="ja-JP" dirty="0"/>
              <a:t>ME/CFS</a:t>
            </a:r>
            <a:r>
              <a:rPr lang="ja-JP" altLang="en-US" dirty="0"/>
              <a:t>の確定診断は受けていますか？</a:t>
            </a:r>
          </a:p>
        </p:txBody>
      </p:sp>
      <p:sp>
        <p:nvSpPr>
          <p:cNvPr id="14" name="Slide Number Placeholder 4">
            <a:extLst>
              <a:ext uri="{FF2B5EF4-FFF2-40B4-BE49-F238E27FC236}">
                <a16:creationId xmlns:a16="http://schemas.microsoft.com/office/drawing/2014/main" id="{DE0C6B3E-5204-45DD-A15C-B1FBC972B5A4}"/>
              </a:ext>
            </a:extLst>
          </p:cNvPr>
          <p:cNvSpPr>
            <a:spLocks noGrp="1"/>
          </p:cNvSpPr>
          <p:nvPr>
            <p:ph type="sldNum" sz="quarter" idx="12"/>
          </p:nvPr>
        </p:nvSpPr>
        <p:spPr>
          <a:xfrm>
            <a:off x="263352" y="6237312"/>
            <a:ext cx="576064" cy="390437"/>
          </a:xfrm>
        </p:spPr>
        <p:txBody>
          <a:bodyPr/>
          <a:lstStyle/>
          <a:p>
            <a:fld id="{F68327C5-B821-4FE9-A59A-A60D9EB59A9A}" type="slidenum">
              <a:rPr lang="en-US" smtClean="0"/>
              <a:pPr/>
              <a:t>11</a:t>
            </a:fld>
            <a:endParaRPr lang="en-US" dirty="0"/>
          </a:p>
        </p:txBody>
      </p:sp>
      <p:graphicFrame>
        <p:nvGraphicFramePr>
          <p:cNvPr id="16" name="Chart 18">
            <a:extLst>
              <a:ext uri="{FF2B5EF4-FFF2-40B4-BE49-F238E27FC236}">
                <a16:creationId xmlns:a16="http://schemas.microsoft.com/office/drawing/2014/main" id="{26CDB6A4-091D-4B77-B243-1E1BA2F28BD7}"/>
              </a:ext>
            </a:extLst>
          </p:cNvPr>
          <p:cNvGraphicFramePr/>
          <p:nvPr>
            <p:extLst>
              <p:ext uri="{D42A27DB-BD31-4B8C-83A1-F6EECF244321}">
                <p14:modId xmlns:p14="http://schemas.microsoft.com/office/powerpoint/2010/main" val="926670762"/>
              </p:ext>
            </p:extLst>
          </p:nvPr>
        </p:nvGraphicFramePr>
        <p:xfrm>
          <a:off x="1387755" y="2515753"/>
          <a:ext cx="8128000" cy="3595498"/>
        </p:xfrm>
        <a:graphic>
          <a:graphicData uri="http://schemas.openxmlformats.org/drawingml/2006/chart">
            <c:chart xmlns:c="http://schemas.openxmlformats.org/drawingml/2006/chart" xmlns:r="http://schemas.openxmlformats.org/officeDocument/2006/relationships" r:id="rId2"/>
          </a:graphicData>
        </a:graphic>
      </p:graphicFrame>
      <p:sp>
        <p:nvSpPr>
          <p:cNvPr id="17" name="Freeform 19">
            <a:extLst>
              <a:ext uri="{FF2B5EF4-FFF2-40B4-BE49-F238E27FC236}">
                <a16:creationId xmlns:a16="http://schemas.microsoft.com/office/drawing/2014/main" id="{201D7E08-5A60-4BA9-822B-99F10AAF41FC}"/>
              </a:ext>
            </a:extLst>
          </p:cNvPr>
          <p:cNvSpPr/>
          <p:nvPr/>
        </p:nvSpPr>
        <p:spPr>
          <a:xfrm>
            <a:off x="3535870" y="2279480"/>
            <a:ext cx="3831771" cy="3831771"/>
          </a:xfrm>
          <a:custGeom>
            <a:avLst/>
            <a:gdLst>
              <a:gd name="connsiteX0" fmla="*/ 1915886 w 3831771"/>
              <a:gd name="connsiteY0" fmla="*/ 355600 h 3831771"/>
              <a:gd name="connsiteX1" fmla="*/ 355600 w 3831771"/>
              <a:gd name="connsiteY1" fmla="*/ 1915886 h 3831771"/>
              <a:gd name="connsiteX2" fmla="*/ 1915886 w 3831771"/>
              <a:gd name="connsiteY2" fmla="*/ 3476172 h 3831771"/>
              <a:gd name="connsiteX3" fmla="*/ 3476172 w 3831771"/>
              <a:gd name="connsiteY3" fmla="*/ 1915886 h 3831771"/>
              <a:gd name="connsiteX4" fmla="*/ 1915886 w 3831771"/>
              <a:gd name="connsiteY4" fmla="*/ 355600 h 3831771"/>
              <a:gd name="connsiteX5" fmla="*/ 0 w 3831771"/>
              <a:gd name="connsiteY5" fmla="*/ 0 h 3831771"/>
              <a:gd name="connsiteX6" fmla="*/ 3831771 w 3831771"/>
              <a:gd name="connsiteY6" fmla="*/ 0 h 3831771"/>
              <a:gd name="connsiteX7" fmla="*/ 3831771 w 3831771"/>
              <a:gd name="connsiteY7" fmla="*/ 3831771 h 3831771"/>
              <a:gd name="connsiteX8" fmla="*/ 0 w 3831771"/>
              <a:gd name="connsiteY8" fmla="*/ 3831771 h 383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31771" h="3831771">
                <a:moveTo>
                  <a:pt x="1915886" y="355600"/>
                </a:moveTo>
                <a:cubicBezTo>
                  <a:pt x="1054164" y="355600"/>
                  <a:pt x="355600" y="1054164"/>
                  <a:pt x="355600" y="1915886"/>
                </a:cubicBezTo>
                <a:cubicBezTo>
                  <a:pt x="355600" y="2777608"/>
                  <a:pt x="1054164" y="3476172"/>
                  <a:pt x="1915886" y="3476172"/>
                </a:cubicBezTo>
                <a:cubicBezTo>
                  <a:pt x="2777608" y="3476172"/>
                  <a:pt x="3476172" y="2777608"/>
                  <a:pt x="3476172" y="1915886"/>
                </a:cubicBezTo>
                <a:cubicBezTo>
                  <a:pt x="3476172" y="1054164"/>
                  <a:pt x="2777608" y="355600"/>
                  <a:pt x="1915886" y="355600"/>
                </a:cubicBezTo>
                <a:close/>
                <a:moveTo>
                  <a:pt x="0" y="0"/>
                </a:moveTo>
                <a:lnTo>
                  <a:pt x="3831771" y="0"/>
                </a:lnTo>
                <a:lnTo>
                  <a:pt x="3831771" y="3831771"/>
                </a:lnTo>
                <a:lnTo>
                  <a:pt x="0" y="383177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8" name="Donut 20">
            <a:extLst>
              <a:ext uri="{FF2B5EF4-FFF2-40B4-BE49-F238E27FC236}">
                <a16:creationId xmlns:a16="http://schemas.microsoft.com/office/drawing/2014/main" id="{1872F611-22B1-4A6D-9C5A-5D3EF31F1D2B}"/>
              </a:ext>
            </a:extLst>
          </p:cNvPr>
          <p:cNvSpPr/>
          <p:nvPr/>
        </p:nvSpPr>
        <p:spPr>
          <a:xfrm>
            <a:off x="3460869" y="2227721"/>
            <a:ext cx="3981771" cy="3981771"/>
          </a:xfrm>
          <a:prstGeom prst="donut">
            <a:avLst>
              <a:gd name="adj" fmla="val 6484"/>
            </a:avLst>
          </a:prstGeom>
          <a:solidFill>
            <a:srgbClr val="BBBB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ＭＳ Ｐゴシック" panose="020B0600070205080204" pitchFamily="50" charset="-128"/>
            </a:endParaRPr>
          </a:p>
        </p:txBody>
      </p:sp>
      <p:graphicFrame>
        <p:nvGraphicFramePr>
          <p:cNvPr id="19" name="Chart 23">
            <a:extLst>
              <a:ext uri="{FF2B5EF4-FFF2-40B4-BE49-F238E27FC236}">
                <a16:creationId xmlns:a16="http://schemas.microsoft.com/office/drawing/2014/main" id="{D223B687-7C9C-4B3E-84FD-37FB2123443C}"/>
              </a:ext>
            </a:extLst>
          </p:cNvPr>
          <p:cNvGraphicFramePr/>
          <p:nvPr>
            <p:extLst>
              <p:ext uri="{D42A27DB-BD31-4B8C-83A1-F6EECF244321}">
                <p14:modId xmlns:p14="http://schemas.microsoft.com/office/powerpoint/2010/main" val="1187604093"/>
              </p:ext>
            </p:extLst>
          </p:nvPr>
        </p:nvGraphicFramePr>
        <p:xfrm>
          <a:off x="5947608" y="2515753"/>
          <a:ext cx="8128000" cy="3595498"/>
        </p:xfrm>
        <a:graphic>
          <a:graphicData uri="http://schemas.openxmlformats.org/drawingml/2006/chart">
            <c:chart xmlns:c="http://schemas.openxmlformats.org/drawingml/2006/chart" xmlns:r="http://schemas.openxmlformats.org/officeDocument/2006/relationships" r:id="rId3"/>
          </a:graphicData>
        </a:graphic>
      </p:graphicFrame>
      <p:sp>
        <p:nvSpPr>
          <p:cNvPr id="20" name="Freeform 24">
            <a:extLst>
              <a:ext uri="{FF2B5EF4-FFF2-40B4-BE49-F238E27FC236}">
                <a16:creationId xmlns:a16="http://schemas.microsoft.com/office/drawing/2014/main" id="{F85AD2A4-CDF1-488D-BA9E-1786B6CF50C3}"/>
              </a:ext>
            </a:extLst>
          </p:cNvPr>
          <p:cNvSpPr/>
          <p:nvPr/>
        </p:nvSpPr>
        <p:spPr>
          <a:xfrm>
            <a:off x="8095723" y="2279480"/>
            <a:ext cx="3831771" cy="3831771"/>
          </a:xfrm>
          <a:custGeom>
            <a:avLst/>
            <a:gdLst>
              <a:gd name="connsiteX0" fmla="*/ 1915886 w 3831771"/>
              <a:gd name="connsiteY0" fmla="*/ 355600 h 3831771"/>
              <a:gd name="connsiteX1" fmla="*/ 355600 w 3831771"/>
              <a:gd name="connsiteY1" fmla="*/ 1915886 h 3831771"/>
              <a:gd name="connsiteX2" fmla="*/ 1915886 w 3831771"/>
              <a:gd name="connsiteY2" fmla="*/ 3476172 h 3831771"/>
              <a:gd name="connsiteX3" fmla="*/ 3476172 w 3831771"/>
              <a:gd name="connsiteY3" fmla="*/ 1915886 h 3831771"/>
              <a:gd name="connsiteX4" fmla="*/ 1915886 w 3831771"/>
              <a:gd name="connsiteY4" fmla="*/ 355600 h 3831771"/>
              <a:gd name="connsiteX5" fmla="*/ 0 w 3831771"/>
              <a:gd name="connsiteY5" fmla="*/ 0 h 3831771"/>
              <a:gd name="connsiteX6" fmla="*/ 3831771 w 3831771"/>
              <a:gd name="connsiteY6" fmla="*/ 0 h 3831771"/>
              <a:gd name="connsiteX7" fmla="*/ 3831771 w 3831771"/>
              <a:gd name="connsiteY7" fmla="*/ 3831771 h 3831771"/>
              <a:gd name="connsiteX8" fmla="*/ 0 w 3831771"/>
              <a:gd name="connsiteY8" fmla="*/ 3831771 h 383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31771" h="3831771">
                <a:moveTo>
                  <a:pt x="1915886" y="355600"/>
                </a:moveTo>
                <a:cubicBezTo>
                  <a:pt x="1054164" y="355600"/>
                  <a:pt x="355600" y="1054164"/>
                  <a:pt x="355600" y="1915886"/>
                </a:cubicBezTo>
                <a:cubicBezTo>
                  <a:pt x="355600" y="2777608"/>
                  <a:pt x="1054164" y="3476172"/>
                  <a:pt x="1915886" y="3476172"/>
                </a:cubicBezTo>
                <a:cubicBezTo>
                  <a:pt x="2777608" y="3476172"/>
                  <a:pt x="3476172" y="2777608"/>
                  <a:pt x="3476172" y="1915886"/>
                </a:cubicBezTo>
                <a:cubicBezTo>
                  <a:pt x="3476172" y="1054164"/>
                  <a:pt x="2777608" y="355600"/>
                  <a:pt x="1915886" y="355600"/>
                </a:cubicBezTo>
                <a:close/>
                <a:moveTo>
                  <a:pt x="0" y="0"/>
                </a:moveTo>
                <a:lnTo>
                  <a:pt x="3831771" y="0"/>
                </a:lnTo>
                <a:lnTo>
                  <a:pt x="3831771" y="3831771"/>
                </a:lnTo>
                <a:lnTo>
                  <a:pt x="0" y="383177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21" name="Donut 25">
            <a:extLst>
              <a:ext uri="{FF2B5EF4-FFF2-40B4-BE49-F238E27FC236}">
                <a16:creationId xmlns:a16="http://schemas.microsoft.com/office/drawing/2014/main" id="{218FE9F3-AF25-4C05-B458-A066D713A627}"/>
              </a:ext>
            </a:extLst>
          </p:cNvPr>
          <p:cNvSpPr/>
          <p:nvPr/>
        </p:nvSpPr>
        <p:spPr>
          <a:xfrm>
            <a:off x="8020722" y="2227721"/>
            <a:ext cx="3981771" cy="3981771"/>
          </a:xfrm>
          <a:prstGeom prst="donut">
            <a:avLst>
              <a:gd name="adj" fmla="val 6484"/>
            </a:avLst>
          </a:prstGeom>
          <a:solidFill>
            <a:srgbClr val="BBBB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ＭＳ Ｐゴシック" panose="020B0600070205080204" pitchFamily="50" charset="-128"/>
            </a:endParaRPr>
          </a:p>
        </p:txBody>
      </p:sp>
      <p:graphicFrame>
        <p:nvGraphicFramePr>
          <p:cNvPr id="12" name="表 11">
            <a:extLst>
              <a:ext uri="{FF2B5EF4-FFF2-40B4-BE49-F238E27FC236}">
                <a16:creationId xmlns:a16="http://schemas.microsoft.com/office/drawing/2014/main" id="{F3EEEE0B-D373-4233-96A7-3E557420D19E}"/>
              </a:ext>
            </a:extLst>
          </p:cNvPr>
          <p:cNvGraphicFramePr>
            <a:graphicFrameLocks noGrp="1"/>
          </p:cNvGraphicFramePr>
          <p:nvPr>
            <p:extLst>
              <p:ext uri="{D42A27DB-BD31-4B8C-83A1-F6EECF244321}">
                <p14:modId xmlns:p14="http://schemas.microsoft.com/office/powerpoint/2010/main" val="298998120"/>
              </p:ext>
            </p:extLst>
          </p:nvPr>
        </p:nvGraphicFramePr>
        <p:xfrm>
          <a:off x="189507" y="1214037"/>
          <a:ext cx="3460038" cy="1804672"/>
        </p:xfrm>
        <a:graphic>
          <a:graphicData uri="http://schemas.openxmlformats.org/drawingml/2006/table">
            <a:tbl>
              <a:tblPr>
                <a:tableStyleId>{22838BEF-8BB2-4498-84A7-C5851F593DF1}</a:tableStyleId>
              </a:tblPr>
              <a:tblGrid>
                <a:gridCol w="2535516">
                  <a:extLst>
                    <a:ext uri="{9D8B030D-6E8A-4147-A177-3AD203B41FA5}">
                      <a16:colId xmlns:a16="http://schemas.microsoft.com/office/drawing/2014/main" val="2577213099"/>
                    </a:ext>
                  </a:extLst>
                </a:gridCol>
                <a:gridCol w="924522">
                  <a:extLst>
                    <a:ext uri="{9D8B030D-6E8A-4147-A177-3AD203B41FA5}">
                      <a16:colId xmlns:a16="http://schemas.microsoft.com/office/drawing/2014/main" val="1329810547"/>
                    </a:ext>
                  </a:extLst>
                </a:gridCol>
              </a:tblGrid>
              <a:tr h="451168">
                <a:tc>
                  <a:txBody>
                    <a:bodyPr/>
                    <a:lstStyle/>
                    <a:p>
                      <a:pPr algn="ctr" fontAlgn="ctr"/>
                      <a:r>
                        <a:rPr lang="ja-JP" altLang="en-US" sz="1800" u="none" strike="noStrike" dirty="0">
                          <a:effectLst/>
                          <a:latin typeface="+mn-ea"/>
                          <a:ea typeface="+mn-ea"/>
                        </a:rPr>
                        <a:t>確定診断の有無</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ctr" fontAlgn="ctr"/>
                      <a:r>
                        <a:rPr lang="ja-JP" altLang="en-US" sz="1800" u="none" strike="noStrike" dirty="0">
                          <a:effectLst/>
                          <a:latin typeface="+mn-ea"/>
                          <a:ea typeface="+mn-ea"/>
                        </a:rPr>
                        <a:t>人数</a:t>
                      </a:r>
                      <a:endParaRPr lang="ja-JP" altLang="en-US"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545166779"/>
                  </a:ext>
                </a:extLst>
              </a:tr>
              <a:tr h="451168">
                <a:tc>
                  <a:txBody>
                    <a:bodyPr/>
                    <a:lstStyle/>
                    <a:p>
                      <a:pPr algn="l" fontAlgn="ctr"/>
                      <a:r>
                        <a:rPr lang="ja-JP" altLang="en-US" sz="1800" u="none" strike="noStrike" dirty="0">
                          <a:effectLst/>
                          <a:latin typeface="+mn-ea"/>
                          <a:ea typeface="+mn-ea"/>
                        </a:rPr>
                        <a:t>確定診断を受けている</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mn-ea"/>
                          <a:ea typeface="+mn-ea"/>
                        </a:rPr>
                        <a:t>54</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4227434448"/>
                  </a:ext>
                </a:extLst>
              </a:tr>
              <a:tr h="451168">
                <a:tc>
                  <a:txBody>
                    <a:bodyPr/>
                    <a:lstStyle/>
                    <a:p>
                      <a:pPr algn="l" fontAlgn="ctr"/>
                      <a:r>
                        <a:rPr lang="ja-JP" altLang="en-US" sz="1800" u="none" strike="noStrike" dirty="0">
                          <a:effectLst/>
                          <a:latin typeface="+mn-ea"/>
                          <a:ea typeface="+mn-ea"/>
                        </a:rPr>
                        <a:t>確定診断を受けていない</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mn-ea"/>
                          <a:ea typeface="+mn-ea"/>
                        </a:rPr>
                        <a:t>5</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753322438"/>
                  </a:ext>
                </a:extLst>
              </a:tr>
              <a:tr h="451168">
                <a:tc>
                  <a:txBody>
                    <a:bodyPr/>
                    <a:lstStyle/>
                    <a:p>
                      <a:pPr algn="r" fontAlgn="ctr"/>
                      <a:r>
                        <a:rPr lang="ja-JP" altLang="en-US" sz="1800" u="none" strike="noStrike" dirty="0">
                          <a:effectLst/>
                          <a:latin typeface="+mn-ea"/>
                          <a:ea typeface="+mn-ea"/>
                        </a:rPr>
                        <a:t>計</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mn-ea"/>
                          <a:ea typeface="+mn-ea"/>
                        </a:rPr>
                        <a:t>59</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650098309"/>
                  </a:ext>
                </a:extLst>
              </a:tr>
            </a:tbl>
          </a:graphicData>
        </a:graphic>
      </p:graphicFrame>
      <p:sp>
        <p:nvSpPr>
          <p:cNvPr id="3" name="正方形/長方形 2">
            <a:extLst>
              <a:ext uri="{FF2B5EF4-FFF2-40B4-BE49-F238E27FC236}">
                <a16:creationId xmlns:a16="http://schemas.microsoft.com/office/drawing/2014/main" id="{B417A73A-2A81-4701-9E68-D53A71AEA038}"/>
              </a:ext>
            </a:extLst>
          </p:cNvPr>
          <p:cNvSpPr/>
          <p:nvPr/>
        </p:nvSpPr>
        <p:spPr>
          <a:xfrm>
            <a:off x="4262165" y="6359628"/>
            <a:ext cx="2379177" cy="369332"/>
          </a:xfrm>
          <a:prstGeom prst="rect">
            <a:avLst/>
          </a:prstGeom>
        </p:spPr>
        <p:txBody>
          <a:bodyPr wrap="none">
            <a:spAutoFit/>
          </a:bodyPr>
          <a:lstStyle/>
          <a:p>
            <a:pPr fontAlgn="ctr"/>
            <a:r>
              <a:rPr lang="ja-JP" altLang="en-US" dirty="0">
                <a:latin typeface="+mn-ea"/>
              </a:rPr>
              <a:t>確定診断を受けている</a:t>
            </a:r>
            <a:endParaRPr lang="ja-JP" altLang="en-US" dirty="0">
              <a:solidFill>
                <a:srgbClr val="000000"/>
              </a:solidFill>
              <a:latin typeface="+mn-ea"/>
            </a:endParaRPr>
          </a:p>
        </p:txBody>
      </p:sp>
      <p:sp>
        <p:nvSpPr>
          <p:cNvPr id="4" name="正方形/長方形 3">
            <a:extLst>
              <a:ext uri="{FF2B5EF4-FFF2-40B4-BE49-F238E27FC236}">
                <a16:creationId xmlns:a16="http://schemas.microsoft.com/office/drawing/2014/main" id="{D1091454-1B8B-4FDF-AC5D-93EF54099D05}"/>
              </a:ext>
            </a:extLst>
          </p:cNvPr>
          <p:cNvSpPr/>
          <p:nvPr/>
        </p:nvSpPr>
        <p:spPr>
          <a:xfrm>
            <a:off x="8708205" y="6359628"/>
            <a:ext cx="2606804" cy="369332"/>
          </a:xfrm>
          <a:prstGeom prst="rect">
            <a:avLst/>
          </a:prstGeom>
        </p:spPr>
        <p:txBody>
          <a:bodyPr wrap="none">
            <a:spAutoFit/>
          </a:bodyPr>
          <a:lstStyle/>
          <a:p>
            <a:pPr fontAlgn="ctr"/>
            <a:r>
              <a:rPr lang="ja-JP" altLang="en-US" dirty="0">
                <a:latin typeface="+mn-ea"/>
              </a:rPr>
              <a:t>確定診断を受けていない</a:t>
            </a:r>
            <a:endParaRPr lang="ja-JP" altLang="en-US" dirty="0">
              <a:solidFill>
                <a:srgbClr val="000000"/>
              </a:solidFill>
              <a:latin typeface="+mn-ea"/>
            </a:endParaRPr>
          </a:p>
        </p:txBody>
      </p:sp>
    </p:spTree>
    <p:extLst>
      <p:ext uri="{BB962C8B-B14F-4D97-AF65-F5344CB8AC3E}">
        <p14:creationId xmlns:p14="http://schemas.microsoft.com/office/powerpoint/2010/main" val="27984308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p:txBody>
          <a:bodyPr/>
          <a:lstStyle/>
          <a:p>
            <a:endParaRPr lang="en-US" dirty="0"/>
          </a:p>
        </p:txBody>
      </p:sp>
      <p:sp>
        <p:nvSpPr>
          <p:cNvPr id="5" name="Title 4"/>
          <p:cNvSpPr>
            <a:spLocks noGrp="1"/>
          </p:cNvSpPr>
          <p:nvPr>
            <p:ph type="title"/>
          </p:nvPr>
        </p:nvSpPr>
        <p:spPr>
          <a:xfrm>
            <a:off x="1991545" y="3076"/>
            <a:ext cx="9590856" cy="617612"/>
          </a:xfrm>
        </p:spPr>
        <p:txBody>
          <a:bodyPr>
            <a:normAutofit/>
          </a:bodyPr>
          <a:lstStyle/>
          <a:p>
            <a:r>
              <a:rPr lang="ja-JP" altLang="en-US" dirty="0"/>
              <a:t>⑥「確定診断を受けた」病院の所在地を教えて下さい</a:t>
            </a:r>
            <a:endParaRPr lang="en-US" dirty="0"/>
          </a:p>
        </p:txBody>
      </p:sp>
      <p:sp>
        <p:nvSpPr>
          <p:cNvPr id="9" name="Slide Number Placeholder 8"/>
          <p:cNvSpPr>
            <a:spLocks noGrp="1"/>
          </p:cNvSpPr>
          <p:nvPr>
            <p:ph type="sldNum" sz="quarter" idx="12"/>
          </p:nvPr>
        </p:nvSpPr>
        <p:spPr/>
        <p:txBody>
          <a:bodyPr/>
          <a:lstStyle/>
          <a:p>
            <a:fld id="{F68327C5-B821-4FE9-A59A-A60D9EB59A9A}" type="slidenum">
              <a:rPr lang="en-US" smtClean="0"/>
              <a:pPr/>
              <a:t>12</a:t>
            </a:fld>
            <a:endParaRPr lang="en-US" dirty="0"/>
          </a:p>
        </p:txBody>
      </p:sp>
      <p:graphicFrame>
        <p:nvGraphicFramePr>
          <p:cNvPr id="8" name="Chart 7"/>
          <p:cNvGraphicFramePr>
            <a:graphicFrameLocks noChangeAspect="1"/>
          </p:cNvGraphicFramePr>
          <p:nvPr>
            <p:extLst>
              <p:ext uri="{D42A27DB-BD31-4B8C-83A1-F6EECF244321}">
                <p14:modId xmlns:p14="http://schemas.microsoft.com/office/powerpoint/2010/main" val="1034853893"/>
              </p:ext>
            </p:extLst>
          </p:nvPr>
        </p:nvGraphicFramePr>
        <p:xfrm>
          <a:off x="4511824" y="837232"/>
          <a:ext cx="6660000" cy="4680000"/>
        </p:xfrm>
        <a:graphic>
          <a:graphicData uri="http://schemas.openxmlformats.org/drawingml/2006/chart">
            <c:chart xmlns:c="http://schemas.openxmlformats.org/drawingml/2006/chart" xmlns:r="http://schemas.openxmlformats.org/officeDocument/2006/relationships" r:id="rId2"/>
          </a:graphicData>
        </a:graphic>
      </p:graphicFrame>
      <p:grpSp>
        <p:nvGrpSpPr>
          <p:cNvPr id="7" name="Group 6"/>
          <p:cNvGrpSpPr/>
          <p:nvPr/>
        </p:nvGrpSpPr>
        <p:grpSpPr>
          <a:xfrm>
            <a:off x="6242038" y="2149316"/>
            <a:ext cx="2127319" cy="2127319"/>
            <a:chOff x="5032340" y="2854755"/>
            <a:chExt cx="2127319" cy="2127319"/>
          </a:xfrm>
        </p:grpSpPr>
        <p:sp>
          <p:nvSpPr>
            <p:cNvPr id="2" name="Oval 1"/>
            <p:cNvSpPr/>
            <p:nvPr/>
          </p:nvSpPr>
          <p:spPr>
            <a:xfrm>
              <a:off x="5032340" y="2854755"/>
              <a:ext cx="2127319" cy="2127319"/>
            </a:xfrm>
            <a:prstGeom prst="ellips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3" name="Oval 2"/>
            <p:cNvSpPr/>
            <p:nvPr/>
          </p:nvSpPr>
          <p:spPr>
            <a:xfrm>
              <a:off x="5483931" y="3306346"/>
              <a:ext cx="1224136" cy="12241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graphicFrame>
        <p:nvGraphicFramePr>
          <p:cNvPr id="10" name="表 9">
            <a:extLst>
              <a:ext uri="{FF2B5EF4-FFF2-40B4-BE49-F238E27FC236}">
                <a16:creationId xmlns:a16="http://schemas.microsoft.com/office/drawing/2014/main" id="{C1F848B1-3D45-49D0-AA4D-3A1EE1FB45F1}"/>
              </a:ext>
            </a:extLst>
          </p:cNvPr>
          <p:cNvGraphicFramePr>
            <a:graphicFrameLocks noGrp="1"/>
          </p:cNvGraphicFramePr>
          <p:nvPr>
            <p:extLst>
              <p:ext uri="{D42A27DB-BD31-4B8C-83A1-F6EECF244321}">
                <p14:modId xmlns:p14="http://schemas.microsoft.com/office/powerpoint/2010/main" val="4105274058"/>
              </p:ext>
            </p:extLst>
          </p:nvPr>
        </p:nvGraphicFramePr>
        <p:xfrm>
          <a:off x="518015" y="1965357"/>
          <a:ext cx="2429782" cy="3816420"/>
        </p:xfrm>
        <a:graphic>
          <a:graphicData uri="http://schemas.openxmlformats.org/drawingml/2006/table">
            <a:tbl>
              <a:tblPr>
                <a:tableStyleId>{22838BEF-8BB2-4498-84A7-C5851F593DF1}</a:tableStyleId>
              </a:tblPr>
              <a:tblGrid>
                <a:gridCol w="1604414">
                  <a:extLst>
                    <a:ext uri="{9D8B030D-6E8A-4147-A177-3AD203B41FA5}">
                      <a16:colId xmlns:a16="http://schemas.microsoft.com/office/drawing/2014/main" val="3128166697"/>
                    </a:ext>
                  </a:extLst>
                </a:gridCol>
                <a:gridCol w="825368">
                  <a:extLst>
                    <a:ext uri="{9D8B030D-6E8A-4147-A177-3AD203B41FA5}">
                      <a16:colId xmlns:a16="http://schemas.microsoft.com/office/drawing/2014/main" val="14360976"/>
                    </a:ext>
                  </a:extLst>
                </a:gridCol>
              </a:tblGrid>
              <a:tr h="381642">
                <a:tc>
                  <a:txBody>
                    <a:bodyPr/>
                    <a:lstStyle/>
                    <a:p>
                      <a:pPr algn="ctr" fontAlgn="ctr"/>
                      <a:r>
                        <a:rPr lang="ja-JP" altLang="en-US" sz="1800" u="none" strike="noStrike" dirty="0">
                          <a:effectLst/>
                          <a:latin typeface="ＭＳ Ｐゴシック" panose="020B0600070205080204" pitchFamily="50" charset="-128"/>
                        </a:rPr>
                        <a:t>居住地域</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ctr" fontAlgn="ctr"/>
                      <a:r>
                        <a:rPr lang="ja-JP" altLang="en-US" sz="1800" u="none" strike="noStrike" dirty="0">
                          <a:effectLst/>
                          <a:latin typeface="ＭＳ Ｐゴシック" panose="020B0600070205080204" pitchFamily="50" charset="-128"/>
                        </a:rPr>
                        <a:t>人数</a:t>
                      </a:r>
                      <a:endParaRPr lang="ja-JP" altLang="en-US"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903136311"/>
                  </a:ext>
                </a:extLst>
              </a:tr>
              <a:tr h="381642">
                <a:tc>
                  <a:txBody>
                    <a:bodyPr/>
                    <a:lstStyle/>
                    <a:p>
                      <a:pPr algn="l" fontAlgn="ctr"/>
                      <a:r>
                        <a:rPr lang="ja-JP" altLang="en-US" sz="1800" u="none" strike="noStrike" dirty="0">
                          <a:effectLst/>
                          <a:latin typeface="ＭＳ Ｐゴシック" panose="020B0600070205080204" pitchFamily="50" charset="-128"/>
                        </a:rPr>
                        <a:t>北海道</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5</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2692129357"/>
                  </a:ext>
                </a:extLst>
              </a:tr>
              <a:tr h="381642">
                <a:tc>
                  <a:txBody>
                    <a:bodyPr/>
                    <a:lstStyle/>
                    <a:p>
                      <a:pPr algn="l" fontAlgn="ctr"/>
                      <a:r>
                        <a:rPr lang="ja-JP" altLang="en-US" sz="1800" u="none" strike="noStrike" dirty="0">
                          <a:effectLst/>
                          <a:latin typeface="ＭＳ Ｐゴシック" panose="020B0600070205080204" pitchFamily="50" charset="-128"/>
                        </a:rPr>
                        <a:t>東北</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2</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30918248"/>
                  </a:ext>
                </a:extLst>
              </a:tr>
              <a:tr h="381642">
                <a:tc>
                  <a:txBody>
                    <a:bodyPr/>
                    <a:lstStyle/>
                    <a:p>
                      <a:pPr algn="l" fontAlgn="ctr"/>
                      <a:r>
                        <a:rPr lang="ja-JP" altLang="en-US" sz="1800" u="none" strike="noStrike" dirty="0">
                          <a:effectLst/>
                          <a:latin typeface="ＭＳ Ｐゴシック" panose="020B0600070205080204" pitchFamily="50" charset="-128"/>
                        </a:rPr>
                        <a:t>関東</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17</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451948988"/>
                  </a:ext>
                </a:extLst>
              </a:tr>
              <a:tr h="381642">
                <a:tc>
                  <a:txBody>
                    <a:bodyPr/>
                    <a:lstStyle/>
                    <a:p>
                      <a:pPr algn="l" fontAlgn="ctr"/>
                      <a:r>
                        <a:rPr lang="ja-JP" altLang="en-US" sz="1800" u="none" strike="noStrike" dirty="0">
                          <a:effectLst/>
                          <a:latin typeface="ＭＳ Ｐゴシック" panose="020B0600070205080204" pitchFamily="50" charset="-128"/>
                        </a:rPr>
                        <a:t>中部</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10</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4239761532"/>
                  </a:ext>
                </a:extLst>
              </a:tr>
              <a:tr h="381642">
                <a:tc>
                  <a:txBody>
                    <a:bodyPr/>
                    <a:lstStyle/>
                    <a:p>
                      <a:pPr algn="l" fontAlgn="ctr"/>
                      <a:r>
                        <a:rPr lang="ja-JP" altLang="en-US" sz="1800" u="none" strike="noStrike" dirty="0">
                          <a:effectLst/>
                          <a:latin typeface="ＭＳ Ｐゴシック" panose="020B0600070205080204" pitchFamily="50" charset="-128"/>
                        </a:rPr>
                        <a:t>近畿</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18</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4165662"/>
                  </a:ext>
                </a:extLst>
              </a:tr>
              <a:tr h="381642">
                <a:tc>
                  <a:txBody>
                    <a:bodyPr/>
                    <a:lstStyle/>
                    <a:p>
                      <a:pPr algn="l" fontAlgn="ctr"/>
                      <a:r>
                        <a:rPr lang="ja-JP" altLang="en-US" sz="1800" u="none" strike="noStrike" dirty="0">
                          <a:effectLst/>
                          <a:latin typeface="ＭＳ Ｐゴシック" panose="020B0600070205080204" pitchFamily="50" charset="-128"/>
                        </a:rPr>
                        <a:t>中国</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1</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546470834"/>
                  </a:ext>
                </a:extLst>
              </a:tr>
              <a:tr h="381642">
                <a:tc>
                  <a:txBody>
                    <a:bodyPr/>
                    <a:lstStyle/>
                    <a:p>
                      <a:pPr algn="l" fontAlgn="ctr"/>
                      <a:r>
                        <a:rPr lang="ja-JP" altLang="en-US" sz="1800" u="none" strike="noStrike" dirty="0">
                          <a:effectLst/>
                          <a:latin typeface="ＭＳ Ｐゴシック" panose="020B0600070205080204" pitchFamily="50" charset="-128"/>
                        </a:rPr>
                        <a:t>四国</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1</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6674882"/>
                  </a:ext>
                </a:extLst>
              </a:tr>
              <a:tr h="381642">
                <a:tc>
                  <a:txBody>
                    <a:bodyPr/>
                    <a:lstStyle/>
                    <a:p>
                      <a:pPr algn="l" fontAlgn="ctr"/>
                      <a:r>
                        <a:rPr lang="ja-JP" altLang="en-US" sz="1800" u="none" strike="noStrike" dirty="0">
                          <a:effectLst/>
                          <a:latin typeface="ＭＳ Ｐゴシック" panose="020B0600070205080204" pitchFamily="50" charset="-128"/>
                        </a:rPr>
                        <a:t>九州・沖縄</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5</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2993462408"/>
                  </a:ext>
                </a:extLst>
              </a:tr>
              <a:tr h="381642">
                <a:tc>
                  <a:txBody>
                    <a:bodyPr/>
                    <a:lstStyle/>
                    <a:p>
                      <a:pPr algn="r" fontAlgn="ctr"/>
                      <a:r>
                        <a:rPr lang="ja-JP" altLang="en-US" sz="1800" u="none" strike="noStrike" dirty="0">
                          <a:effectLst/>
                          <a:latin typeface="ＭＳ Ｐゴシック" panose="020B0600070205080204" pitchFamily="50" charset="-128"/>
                        </a:rPr>
                        <a:t>計</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59</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891864278"/>
                  </a:ext>
                </a:extLst>
              </a:tr>
            </a:tbl>
          </a:graphicData>
        </a:graphic>
      </p:graphicFrame>
      <p:grpSp>
        <p:nvGrpSpPr>
          <p:cNvPr id="11" name="Group 9">
            <a:extLst>
              <a:ext uri="{FF2B5EF4-FFF2-40B4-BE49-F238E27FC236}">
                <a16:creationId xmlns:a16="http://schemas.microsoft.com/office/drawing/2014/main" id="{2B579944-C87B-4EC6-AF36-4F493D1C537A}"/>
              </a:ext>
            </a:extLst>
          </p:cNvPr>
          <p:cNvGrpSpPr>
            <a:grpSpLocks noChangeAspect="1"/>
          </p:cNvGrpSpPr>
          <p:nvPr/>
        </p:nvGrpSpPr>
        <p:grpSpPr>
          <a:xfrm>
            <a:off x="3647728" y="1209082"/>
            <a:ext cx="5580000" cy="4668621"/>
            <a:chOff x="3638719" y="1826801"/>
            <a:chExt cx="4456455" cy="3728587"/>
          </a:xfrm>
        </p:grpSpPr>
        <p:grpSp>
          <p:nvGrpSpPr>
            <p:cNvPr id="12" name="Group 10">
              <a:extLst>
                <a:ext uri="{FF2B5EF4-FFF2-40B4-BE49-F238E27FC236}">
                  <a16:creationId xmlns:a16="http://schemas.microsoft.com/office/drawing/2014/main" id="{22FEA71F-9A5C-4776-8443-03A1AFB980B0}"/>
                </a:ext>
              </a:extLst>
            </p:cNvPr>
            <p:cNvGrpSpPr/>
            <p:nvPr/>
          </p:nvGrpSpPr>
          <p:grpSpPr>
            <a:xfrm rot="2700000">
              <a:off x="4366586" y="4189346"/>
              <a:ext cx="638175" cy="2093910"/>
              <a:chOff x="1225452" y="3588212"/>
              <a:chExt cx="638175" cy="2093910"/>
            </a:xfrm>
          </p:grpSpPr>
          <p:sp>
            <p:nvSpPr>
              <p:cNvPr id="14" name="Freeform 12">
                <a:extLst>
                  <a:ext uri="{FF2B5EF4-FFF2-40B4-BE49-F238E27FC236}">
                    <a16:creationId xmlns:a16="http://schemas.microsoft.com/office/drawing/2014/main" id="{A35E5ADF-F3E5-443F-AEE3-8B6959B69912}"/>
                  </a:ext>
                </a:extLst>
              </p:cNvPr>
              <p:cNvSpPr/>
              <p:nvPr/>
            </p:nvSpPr>
            <p:spPr>
              <a:xfrm>
                <a:off x="1225452" y="3588212"/>
                <a:ext cx="638175" cy="2093910"/>
              </a:xfrm>
              <a:custGeom>
                <a:avLst/>
                <a:gdLst>
                  <a:gd name="connsiteX0" fmla="*/ 161926 w 638175"/>
                  <a:gd name="connsiteY0" fmla="*/ 0 h 2093910"/>
                  <a:gd name="connsiteX1" fmla="*/ 319090 w 638175"/>
                  <a:gd name="connsiteY1" fmla="*/ 7936 h 2093910"/>
                  <a:gd name="connsiteX2" fmla="*/ 476251 w 638175"/>
                  <a:gd name="connsiteY2" fmla="*/ 0 h 2093910"/>
                  <a:gd name="connsiteX3" fmla="*/ 476251 w 638175"/>
                  <a:gd name="connsiteY3" fmla="*/ 703260 h 2093910"/>
                  <a:gd name="connsiteX4" fmla="*/ 636095 w 638175"/>
                  <a:gd name="connsiteY4" fmla="*/ 703260 h 2093910"/>
                  <a:gd name="connsiteX5" fmla="*/ 638175 w 638175"/>
                  <a:gd name="connsiteY5" fmla="*/ 723897 h 2093910"/>
                  <a:gd name="connsiteX6" fmla="*/ 638175 w 638175"/>
                  <a:gd name="connsiteY6" fmla="*/ 1892298 h 2093910"/>
                  <a:gd name="connsiteX7" fmla="*/ 436563 w 638175"/>
                  <a:gd name="connsiteY7" fmla="*/ 2093910 h 2093910"/>
                  <a:gd name="connsiteX8" fmla="*/ 201612 w 638175"/>
                  <a:gd name="connsiteY8" fmla="*/ 2093910 h 2093910"/>
                  <a:gd name="connsiteX9" fmla="*/ 0 w 638175"/>
                  <a:gd name="connsiteY9" fmla="*/ 1892298 h 2093910"/>
                  <a:gd name="connsiteX10" fmla="*/ 0 w 638175"/>
                  <a:gd name="connsiteY10" fmla="*/ 723897 h 2093910"/>
                  <a:gd name="connsiteX11" fmla="*/ 2081 w 638175"/>
                  <a:gd name="connsiteY11" fmla="*/ 703260 h 2093910"/>
                  <a:gd name="connsiteX12" fmla="*/ 161926 w 638175"/>
                  <a:gd name="connsiteY12" fmla="*/ 703260 h 2093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38175" h="2093910">
                    <a:moveTo>
                      <a:pt x="161926" y="0"/>
                    </a:moveTo>
                    <a:lnTo>
                      <a:pt x="319090" y="7936"/>
                    </a:lnTo>
                    <a:lnTo>
                      <a:pt x="476251" y="0"/>
                    </a:lnTo>
                    <a:lnTo>
                      <a:pt x="476251" y="703260"/>
                    </a:lnTo>
                    <a:lnTo>
                      <a:pt x="636095" y="703260"/>
                    </a:lnTo>
                    <a:lnTo>
                      <a:pt x="638175" y="723897"/>
                    </a:lnTo>
                    <a:lnTo>
                      <a:pt x="638175" y="1892298"/>
                    </a:lnTo>
                    <a:cubicBezTo>
                      <a:pt x="638175" y="2003645"/>
                      <a:pt x="547910" y="2093910"/>
                      <a:pt x="436563" y="2093910"/>
                    </a:cubicBezTo>
                    <a:lnTo>
                      <a:pt x="201612" y="2093910"/>
                    </a:lnTo>
                    <a:cubicBezTo>
                      <a:pt x="90265" y="2093910"/>
                      <a:pt x="0" y="2003645"/>
                      <a:pt x="0" y="1892298"/>
                    </a:cubicBezTo>
                    <a:lnTo>
                      <a:pt x="0" y="723897"/>
                    </a:lnTo>
                    <a:lnTo>
                      <a:pt x="2081" y="703260"/>
                    </a:lnTo>
                    <a:lnTo>
                      <a:pt x="161926" y="703260"/>
                    </a:lnTo>
                    <a:close/>
                  </a:path>
                </a:pathLst>
              </a:custGeom>
              <a:solidFill>
                <a:srgbClr val="2E2E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5" name="Freeform 13">
                <a:extLst>
                  <a:ext uri="{FF2B5EF4-FFF2-40B4-BE49-F238E27FC236}">
                    <a16:creationId xmlns:a16="http://schemas.microsoft.com/office/drawing/2014/main" id="{177E231B-7F60-4FEE-A137-A8529E48E4A2}"/>
                  </a:ext>
                </a:extLst>
              </p:cNvPr>
              <p:cNvSpPr/>
              <p:nvPr/>
            </p:nvSpPr>
            <p:spPr>
              <a:xfrm>
                <a:off x="1544539" y="3588212"/>
                <a:ext cx="319088" cy="2093910"/>
              </a:xfrm>
              <a:custGeom>
                <a:avLst/>
                <a:gdLst>
                  <a:gd name="connsiteX0" fmla="*/ 157164 w 319088"/>
                  <a:gd name="connsiteY0" fmla="*/ 0 h 2093910"/>
                  <a:gd name="connsiteX1" fmla="*/ 157164 w 319088"/>
                  <a:gd name="connsiteY1" fmla="*/ 703260 h 2093910"/>
                  <a:gd name="connsiteX2" fmla="*/ 317008 w 319088"/>
                  <a:gd name="connsiteY2" fmla="*/ 703260 h 2093910"/>
                  <a:gd name="connsiteX3" fmla="*/ 319088 w 319088"/>
                  <a:gd name="connsiteY3" fmla="*/ 723897 h 2093910"/>
                  <a:gd name="connsiteX4" fmla="*/ 319088 w 319088"/>
                  <a:gd name="connsiteY4" fmla="*/ 1892298 h 2093910"/>
                  <a:gd name="connsiteX5" fmla="*/ 117476 w 319088"/>
                  <a:gd name="connsiteY5" fmla="*/ 2093910 h 2093910"/>
                  <a:gd name="connsiteX6" fmla="*/ 0 w 319088"/>
                  <a:gd name="connsiteY6" fmla="*/ 2093910 h 2093910"/>
                  <a:gd name="connsiteX7" fmla="*/ 0 w 319088"/>
                  <a:gd name="connsiteY7" fmla="*/ 7936 h 2093910"/>
                  <a:gd name="connsiteX8" fmla="*/ 3 w 319088"/>
                  <a:gd name="connsiteY8" fmla="*/ 7936 h 2093910"/>
                  <a:gd name="connsiteX9" fmla="*/ 157164 w 319088"/>
                  <a:gd name="connsiteY9" fmla="*/ 0 h 2093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9088" h="2093910">
                    <a:moveTo>
                      <a:pt x="157164" y="0"/>
                    </a:moveTo>
                    <a:lnTo>
                      <a:pt x="157164" y="703260"/>
                    </a:lnTo>
                    <a:lnTo>
                      <a:pt x="317008" y="703260"/>
                    </a:lnTo>
                    <a:lnTo>
                      <a:pt x="319088" y="723897"/>
                    </a:lnTo>
                    <a:lnTo>
                      <a:pt x="319088" y="1892298"/>
                    </a:lnTo>
                    <a:cubicBezTo>
                      <a:pt x="319088" y="2003645"/>
                      <a:pt x="228823" y="2093910"/>
                      <a:pt x="117476" y="2093910"/>
                    </a:cubicBezTo>
                    <a:lnTo>
                      <a:pt x="0" y="2093910"/>
                    </a:lnTo>
                    <a:lnTo>
                      <a:pt x="0" y="7936"/>
                    </a:lnTo>
                    <a:lnTo>
                      <a:pt x="3" y="7936"/>
                    </a:lnTo>
                    <a:lnTo>
                      <a:pt x="157164" y="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sp>
          <p:nvSpPr>
            <p:cNvPr id="13" name="Oval 11">
              <a:extLst>
                <a:ext uri="{FF2B5EF4-FFF2-40B4-BE49-F238E27FC236}">
                  <a16:creationId xmlns:a16="http://schemas.microsoft.com/office/drawing/2014/main" id="{68D64B19-F499-42EF-A51E-76C2AF8CB673}"/>
                </a:ext>
              </a:extLst>
            </p:cNvPr>
            <p:cNvSpPr/>
            <p:nvPr/>
          </p:nvSpPr>
          <p:spPr>
            <a:xfrm rot="5400000">
              <a:off x="4961449" y="1826801"/>
              <a:ext cx="3133725" cy="3133725"/>
            </a:xfrm>
            <a:prstGeom prst="ellipse">
              <a:avLst/>
            </a:prstGeom>
            <a:noFill/>
            <a:ln w="76200">
              <a:solidFill>
                <a:srgbClr val="2E2E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spTree>
    <p:extLst>
      <p:ext uri="{BB962C8B-B14F-4D97-AF65-F5344CB8AC3E}">
        <p14:creationId xmlns:p14="http://schemas.microsoft.com/office/powerpoint/2010/main" val="911035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p:txBody>
          <a:bodyPr/>
          <a:lstStyle/>
          <a:p>
            <a:endParaRPr lang="en-US" dirty="0"/>
          </a:p>
        </p:txBody>
      </p:sp>
      <p:sp>
        <p:nvSpPr>
          <p:cNvPr id="5" name="Title 4"/>
          <p:cNvSpPr>
            <a:spLocks noGrp="1"/>
          </p:cNvSpPr>
          <p:nvPr>
            <p:ph type="title"/>
          </p:nvPr>
        </p:nvSpPr>
        <p:spPr>
          <a:xfrm>
            <a:off x="1991545" y="3076"/>
            <a:ext cx="9590856" cy="617612"/>
          </a:xfrm>
        </p:spPr>
        <p:txBody>
          <a:bodyPr>
            <a:normAutofit/>
          </a:bodyPr>
          <a:lstStyle/>
          <a:p>
            <a:r>
              <a:rPr lang="ja-JP" altLang="en-US" dirty="0"/>
              <a:t>⑥「現在通院中」の病院の所在地を教えて下さい</a:t>
            </a:r>
            <a:endParaRPr lang="en-US" dirty="0"/>
          </a:p>
        </p:txBody>
      </p:sp>
      <p:sp>
        <p:nvSpPr>
          <p:cNvPr id="9" name="Slide Number Placeholder 8"/>
          <p:cNvSpPr>
            <a:spLocks noGrp="1"/>
          </p:cNvSpPr>
          <p:nvPr>
            <p:ph type="sldNum" sz="quarter" idx="12"/>
          </p:nvPr>
        </p:nvSpPr>
        <p:spPr/>
        <p:txBody>
          <a:bodyPr/>
          <a:lstStyle/>
          <a:p>
            <a:fld id="{F68327C5-B821-4FE9-A59A-A60D9EB59A9A}" type="slidenum">
              <a:rPr lang="en-US" smtClean="0"/>
              <a:pPr/>
              <a:t>13</a:t>
            </a:fld>
            <a:endParaRPr lang="en-US" dirty="0"/>
          </a:p>
        </p:txBody>
      </p:sp>
      <p:graphicFrame>
        <p:nvGraphicFramePr>
          <p:cNvPr id="8" name="Chart 7"/>
          <p:cNvGraphicFramePr>
            <a:graphicFrameLocks noChangeAspect="1"/>
          </p:cNvGraphicFramePr>
          <p:nvPr>
            <p:extLst>
              <p:ext uri="{D42A27DB-BD31-4B8C-83A1-F6EECF244321}">
                <p14:modId xmlns:p14="http://schemas.microsoft.com/office/powerpoint/2010/main" val="3039592625"/>
              </p:ext>
            </p:extLst>
          </p:nvPr>
        </p:nvGraphicFramePr>
        <p:xfrm>
          <a:off x="4511824" y="830974"/>
          <a:ext cx="6660000" cy="4680000"/>
        </p:xfrm>
        <a:graphic>
          <a:graphicData uri="http://schemas.openxmlformats.org/drawingml/2006/chart">
            <c:chart xmlns:c="http://schemas.openxmlformats.org/drawingml/2006/chart" xmlns:r="http://schemas.openxmlformats.org/officeDocument/2006/relationships" r:id="rId2"/>
          </a:graphicData>
        </a:graphic>
      </p:graphicFrame>
      <p:grpSp>
        <p:nvGrpSpPr>
          <p:cNvPr id="7" name="Group 6"/>
          <p:cNvGrpSpPr/>
          <p:nvPr/>
        </p:nvGrpSpPr>
        <p:grpSpPr>
          <a:xfrm>
            <a:off x="6202173" y="2107314"/>
            <a:ext cx="2127319" cy="2127319"/>
            <a:chOff x="5032340" y="2854755"/>
            <a:chExt cx="2127319" cy="2127319"/>
          </a:xfrm>
        </p:grpSpPr>
        <p:sp>
          <p:nvSpPr>
            <p:cNvPr id="2" name="Oval 1"/>
            <p:cNvSpPr/>
            <p:nvPr/>
          </p:nvSpPr>
          <p:spPr>
            <a:xfrm>
              <a:off x="5032340" y="2854755"/>
              <a:ext cx="2127319" cy="2127319"/>
            </a:xfrm>
            <a:prstGeom prst="ellips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3" name="Oval 2"/>
            <p:cNvSpPr/>
            <p:nvPr/>
          </p:nvSpPr>
          <p:spPr>
            <a:xfrm>
              <a:off x="5483931" y="3306346"/>
              <a:ext cx="1224136" cy="12241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graphicFrame>
        <p:nvGraphicFramePr>
          <p:cNvPr id="10" name="表 9">
            <a:extLst>
              <a:ext uri="{FF2B5EF4-FFF2-40B4-BE49-F238E27FC236}">
                <a16:creationId xmlns:a16="http://schemas.microsoft.com/office/drawing/2014/main" id="{C1F848B1-3D45-49D0-AA4D-3A1EE1FB45F1}"/>
              </a:ext>
            </a:extLst>
          </p:cNvPr>
          <p:cNvGraphicFramePr>
            <a:graphicFrameLocks noGrp="1"/>
          </p:cNvGraphicFramePr>
          <p:nvPr/>
        </p:nvGraphicFramePr>
        <p:xfrm>
          <a:off x="518015" y="1965357"/>
          <a:ext cx="2429782" cy="3816420"/>
        </p:xfrm>
        <a:graphic>
          <a:graphicData uri="http://schemas.openxmlformats.org/drawingml/2006/table">
            <a:tbl>
              <a:tblPr>
                <a:tableStyleId>{22838BEF-8BB2-4498-84A7-C5851F593DF1}</a:tableStyleId>
              </a:tblPr>
              <a:tblGrid>
                <a:gridCol w="1604414">
                  <a:extLst>
                    <a:ext uri="{9D8B030D-6E8A-4147-A177-3AD203B41FA5}">
                      <a16:colId xmlns:a16="http://schemas.microsoft.com/office/drawing/2014/main" val="3128166697"/>
                    </a:ext>
                  </a:extLst>
                </a:gridCol>
                <a:gridCol w="825368">
                  <a:extLst>
                    <a:ext uri="{9D8B030D-6E8A-4147-A177-3AD203B41FA5}">
                      <a16:colId xmlns:a16="http://schemas.microsoft.com/office/drawing/2014/main" val="14360976"/>
                    </a:ext>
                  </a:extLst>
                </a:gridCol>
              </a:tblGrid>
              <a:tr h="381642">
                <a:tc>
                  <a:txBody>
                    <a:bodyPr/>
                    <a:lstStyle/>
                    <a:p>
                      <a:pPr algn="ctr" fontAlgn="ctr"/>
                      <a:r>
                        <a:rPr lang="ja-JP" altLang="en-US" sz="1800" u="none" strike="noStrike" dirty="0">
                          <a:effectLst/>
                          <a:latin typeface="ＭＳ Ｐゴシック" panose="020B0600070205080204" pitchFamily="50" charset="-128"/>
                        </a:rPr>
                        <a:t>居住地域</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ctr" fontAlgn="ctr"/>
                      <a:r>
                        <a:rPr lang="ja-JP" altLang="en-US" sz="1800" u="none" strike="noStrike" dirty="0">
                          <a:effectLst/>
                          <a:latin typeface="ＭＳ Ｐゴシック" panose="020B0600070205080204" pitchFamily="50" charset="-128"/>
                        </a:rPr>
                        <a:t>人数</a:t>
                      </a:r>
                      <a:endParaRPr lang="ja-JP" altLang="en-US"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903136311"/>
                  </a:ext>
                </a:extLst>
              </a:tr>
              <a:tr h="381642">
                <a:tc>
                  <a:txBody>
                    <a:bodyPr/>
                    <a:lstStyle/>
                    <a:p>
                      <a:pPr algn="l" fontAlgn="ctr"/>
                      <a:r>
                        <a:rPr lang="ja-JP" altLang="en-US" sz="1800" u="none" strike="noStrike" dirty="0">
                          <a:effectLst/>
                          <a:latin typeface="ＭＳ Ｐゴシック" panose="020B0600070205080204" pitchFamily="50" charset="-128"/>
                        </a:rPr>
                        <a:t>北海道</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5</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2692129357"/>
                  </a:ext>
                </a:extLst>
              </a:tr>
              <a:tr h="381642">
                <a:tc>
                  <a:txBody>
                    <a:bodyPr/>
                    <a:lstStyle/>
                    <a:p>
                      <a:pPr algn="l" fontAlgn="ctr"/>
                      <a:r>
                        <a:rPr lang="ja-JP" altLang="en-US" sz="1800" u="none" strike="noStrike" dirty="0">
                          <a:effectLst/>
                          <a:latin typeface="ＭＳ Ｐゴシック" panose="020B0600070205080204" pitchFamily="50" charset="-128"/>
                        </a:rPr>
                        <a:t>東北</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2</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30918248"/>
                  </a:ext>
                </a:extLst>
              </a:tr>
              <a:tr h="381642">
                <a:tc>
                  <a:txBody>
                    <a:bodyPr/>
                    <a:lstStyle/>
                    <a:p>
                      <a:pPr algn="l" fontAlgn="ctr"/>
                      <a:r>
                        <a:rPr lang="ja-JP" altLang="en-US" sz="1800" u="none" strike="noStrike" dirty="0">
                          <a:effectLst/>
                          <a:latin typeface="ＭＳ Ｐゴシック" panose="020B0600070205080204" pitchFamily="50" charset="-128"/>
                        </a:rPr>
                        <a:t>関東</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17</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451948988"/>
                  </a:ext>
                </a:extLst>
              </a:tr>
              <a:tr h="381642">
                <a:tc>
                  <a:txBody>
                    <a:bodyPr/>
                    <a:lstStyle/>
                    <a:p>
                      <a:pPr algn="l" fontAlgn="ctr"/>
                      <a:r>
                        <a:rPr lang="ja-JP" altLang="en-US" sz="1800" u="none" strike="noStrike" dirty="0">
                          <a:effectLst/>
                          <a:latin typeface="ＭＳ Ｐゴシック" panose="020B0600070205080204" pitchFamily="50" charset="-128"/>
                        </a:rPr>
                        <a:t>中部</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10</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4239761532"/>
                  </a:ext>
                </a:extLst>
              </a:tr>
              <a:tr h="381642">
                <a:tc>
                  <a:txBody>
                    <a:bodyPr/>
                    <a:lstStyle/>
                    <a:p>
                      <a:pPr algn="l" fontAlgn="ctr"/>
                      <a:r>
                        <a:rPr lang="ja-JP" altLang="en-US" sz="1800" u="none" strike="noStrike" dirty="0">
                          <a:effectLst/>
                          <a:latin typeface="ＭＳ Ｐゴシック" panose="020B0600070205080204" pitchFamily="50" charset="-128"/>
                        </a:rPr>
                        <a:t>近畿</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18</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4165662"/>
                  </a:ext>
                </a:extLst>
              </a:tr>
              <a:tr h="381642">
                <a:tc>
                  <a:txBody>
                    <a:bodyPr/>
                    <a:lstStyle/>
                    <a:p>
                      <a:pPr algn="l" fontAlgn="ctr"/>
                      <a:r>
                        <a:rPr lang="ja-JP" altLang="en-US" sz="1800" u="none" strike="noStrike" dirty="0">
                          <a:effectLst/>
                          <a:latin typeface="ＭＳ Ｐゴシック" panose="020B0600070205080204" pitchFamily="50" charset="-128"/>
                        </a:rPr>
                        <a:t>中国</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1</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546470834"/>
                  </a:ext>
                </a:extLst>
              </a:tr>
              <a:tr h="381642">
                <a:tc>
                  <a:txBody>
                    <a:bodyPr/>
                    <a:lstStyle/>
                    <a:p>
                      <a:pPr algn="l" fontAlgn="ctr"/>
                      <a:r>
                        <a:rPr lang="ja-JP" altLang="en-US" sz="1800" u="none" strike="noStrike" dirty="0">
                          <a:effectLst/>
                          <a:latin typeface="ＭＳ Ｐゴシック" panose="020B0600070205080204" pitchFamily="50" charset="-128"/>
                        </a:rPr>
                        <a:t>四国</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1</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6674882"/>
                  </a:ext>
                </a:extLst>
              </a:tr>
              <a:tr h="381642">
                <a:tc>
                  <a:txBody>
                    <a:bodyPr/>
                    <a:lstStyle/>
                    <a:p>
                      <a:pPr algn="l" fontAlgn="ctr"/>
                      <a:r>
                        <a:rPr lang="ja-JP" altLang="en-US" sz="1800" u="none" strike="noStrike" dirty="0">
                          <a:effectLst/>
                          <a:latin typeface="ＭＳ Ｐゴシック" panose="020B0600070205080204" pitchFamily="50" charset="-128"/>
                        </a:rPr>
                        <a:t>九州・沖縄</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5</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2993462408"/>
                  </a:ext>
                </a:extLst>
              </a:tr>
              <a:tr h="381642">
                <a:tc>
                  <a:txBody>
                    <a:bodyPr/>
                    <a:lstStyle/>
                    <a:p>
                      <a:pPr algn="r" fontAlgn="ctr"/>
                      <a:r>
                        <a:rPr lang="ja-JP" altLang="en-US" sz="1800" u="none" strike="noStrike" dirty="0">
                          <a:effectLst/>
                          <a:latin typeface="ＭＳ Ｐゴシック" panose="020B0600070205080204" pitchFamily="50" charset="-128"/>
                        </a:rPr>
                        <a:t>計</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59</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891864278"/>
                  </a:ext>
                </a:extLst>
              </a:tr>
            </a:tbl>
          </a:graphicData>
        </a:graphic>
      </p:graphicFrame>
      <p:grpSp>
        <p:nvGrpSpPr>
          <p:cNvPr id="11" name="Group 9">
            <a:extLst>
              <a:ext uri="{FF2B5EF4-FFF2-40B4-BE49-F238E27FC236}">
                <a16:creationId xmlns:a16="http://schemas.microsoft.com/office/drawing/2014/main" id="{29832EC3-FEB9-4DAD-86E9-491729F16F91}"/>
              </a:ext>
            </a:extLst>
          </p:cNvPr>
          <p:cNvGrpSpPr>
            <a:grpSpLocks noChangeAspect="1"/>
          </p:cNvGrpSpPr>
          <p:nvPr/>
        </p:nvGrpSpPr>
        <p:grpSpPr>
          <a:xfrm>
            <a:off x="3647728" y="1209082"/>
            <a:ext cx="5580000" cy="4668621"/>
            <a:chOff x="3638719" y="1826801"/>
            <a:chExt cx="4456455" cy="3728587"/>
          </a:xfrm>
        </p:grpSpPr>
        <p:grpSp>
          <p:nvGrpSpPr>
            <p:cNvPr id="12" name="Group 10">
              <a:extLst>
                <a:ext uri="{FF2B5EF4-FFF2-40B4-BE49-F238E27FC236}">
                  <a16:creationId xmlns:a16="http://schemas.microsoft.com/office/drawing/2014/main" id="{69194AC3-6178-445B-8E0A-FBAAD52B057E}"/>
                </a:ext>
              </a:extLst>
            </p:cNvPr>
            <p:cNvGrpSpPr/>
            <p:nvPr/>
          </p:nvGrpSpPr>
          <p:grpSpPr>
            <a:xfrm rot="2700000">
              <a:off x="4366586" y="4189346"/>
              <a:ext cx="638175" cy="2093910"/>
              <a:chOff x="1225452" y="3588212"/>
              <a:chExt cx="638175" cy="2093910"/>
            </a:xfrm>
          </p:grpSpPr>
          <p:sp>
            <p:nvSpPr>
              <p:cNvPr id="14" name="Freeform 12">
                <a:extLst>
                  <a:ext uri="{FF2B5EF4-FFF2-40B4-BE49-F238E27FC236}">
                    <a16:creationId xmlns:a16="http://schemas.microsoft.com/office/drawing/2014/main" id="{9B7A6DB7-59EF-4EA5-A9E3-B0854ECBEC41}"/>
                  </a:ext>
                </a:extLst>
              </p:cNvPr>
              <p:cNvSpPr/>
              <p:nvPr/>
            </p:nvSpPr>
            <p:spPr>
              <a:xfrm>
                <a:off x="1225452" y="3588212"/>
                <a:ext cx="638175" cy="2093910"/>
              </a:xfrm>
              <a:custGeom>
                <a:avLst/>
                <a:gdLst>
                  <a:gd name="connsiteX0" fmla="*/ 161926 w 638175"/>
                  <a:gd name="connsiteY0" fmla="*/ 0 h 2093910"/>
                  <a:gd name="connsiteX1" fmla="*/ 319090 w 638175"/>
                  <a:gd name="connsiteY1" fmla="*/ 7936 h 2093910"/>
                  <a:gd name="connsiteX2" fmla="*/ 476251 w 638175"/>
                  <a:gd name="connsiteY2" fmla="*/ 0 h 2093910"/>
                  <a:gd name="connsiteX3" fmla="*/ 476251 w 638175"/>
                  <a:gd name="connsiteY3" fmla="*/ 703260 h 2093910"/>
                  <a:gd name="connsiteX4" fmla="*/ 636095 w 638175"/>
                  <a:gd name="connsiteY4" fmla="*/ 703260 h 2093910"/>
                  <a:gd name="connsiteX5" fmla="*/ 638175 w 638175"/>
                  <a:gd name="connsiteY5" fmla="*/ 723897 h 2093910"/>
                  <a:gd name="connsiteX6" fmla="*/ 638175 w 638175"/>
                  <a:gd name="connsiteY6" fmla="*/ 1892298 h 2093910"/>
                  <a:gd name="connsiteX7" fmla="*/ 436563 w 638175"/>
                  <a:gd name="connsiteY7" fmla="*/ 2093910 h 2093910"/>
                  <a:gd name="connsiteX8" fmla="*/ 201612 w 638175"/>
                  <a:gd name="connsiteY8" fmla="*/ 2093910 h 2093910"/>
                  <a:gd name="connsiteX9" fmla="*/ 0 w 638175"/>
                  <a:gd name="connsiteY9" fmla="*/ 1892298 h 2093910"/>
                  <a:gd name="connsiteX10" fmla="*/ 0 w 638175"/>
                  <a:gd name="connsiteY10" fmla="*/ 723897 h 2093910"/>
                  <a:gd name="connsiteX11" fmla="*/ 2081 w 638175"/>
                  <a:gd name="connsiteY11" fmla="*/ 703260 h 2093910"/>
                  <a:gd name="connsiteX12" fmla="*/ 161926 w 638175"/>
                  <a:gd name="connsiteY12" fmla="*/ 703260 h 2093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38175" h="2093910">
                    <a:moveTo>
                      <a:pt x="161926" y="0"/>
                    </a:moveTo>
                    <a:lnTo>
                      <a:pt x="319090" y="7936"/>
                    </a:lnTo>
                    <a:lnTo>
                      <a:pt x="476251" y="0"/>
                    </a:lnTo>
                    <a:lnTo>
                      <a:pt x="476251" y="703260"/>
                    </a:lnTo>
                    <a:lnTo>
                      <a:pt x="636095" y="703260"/>
                    </a:lnTo>
                    <a:lnTo>
                      <a:pt x="638175" y="723897"/>
                    </a:lnTo>
                    <a:lnTo>
                      <a:pt x="638175" y="1892298"/>
                    </a:lnTo>
                    <a:cubicBezTo>
                      <a:pt x="638175" y="2003645"/>
                      <a:pt x="547910" y="2093910"/>
                      <a:pt x="436563" y="2093910"/>
                    </a:cubicBezTo>
                    <a:lnTo>
                      <a:pt x="201612" y="2093910"/>
                    </a:lnTo>
                    <a:cubicBezTo>
                      <a:pt x="90265" y="2093910"/>
                      <a:pt x="0" y="2003645"/>
                      <a:pt x="0" y="1892298"/>
                    </a:cubicBezTo>
                    <a:lnTo>
                      <a:pt x="0" y="723897"/>
                    </a:lnTo>
                    <a:lnTo>
                      <a:pt x="2081" y="703260"/>
                    </a:lnTo>
                    <a:lnTo>
                      <a:pt x="161926" y="703260"/>
                    </a:lnTo>
                    <a:close/>
                  </a:path>
                </a:pathLst>
              </a:custGeom>
              <a:solidFill>
                <a:srgbClr val="2E2E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5" name="Freeform 13">
                <a:extLst>
                  <a:ext uri="{FF2B5EF4-FFF2-40B4-BE49-F238E27FC236}">
                    <a16:creationId xmlns:a16="http://schemas.microsoft.com/office/drawing/2014/main" id="{270998EB-5E72-4116-9BE5-6C1D837CCB17}"/>
                  </a:ext>
                </a:extLst>
              </p:cNvPr>
              <p:cNvSpPr/>
              <p:nvPr/>
            </p:nvSpPr>
            <p:spPr>
              <a:xfrm>
                <a:off x="1544539" y="3588212"/>
                <a:ext cx="319088" cy="2093910"/>
              </a:xfrm>
              <a:custGeom>
                <a:avLst/>
                <a:gdLst>
                  <a:gd name="connsiteX0" fmla="*/ 157164 w 319088"/>
                  <a:gd name="connsiteY0" fmla="*/ 0 h 2093910"/>
                  <a:gd name="connsiteX1" fmla="*/ 157164 w 319088"/>
                  <a:gd name="connsiteY1" fmla="*/ 703260 h 2093910"/>
                  <a:gd name="connsiteX2" fmla="*/ 317008 w 319088"/>
                  <a:gd name="connsiteY2" fmla="*/ 703260 h 2093910"/>
                  <a:gd name="connsiteX3" fmla="*/ 319088 w 319088"/>
                  <a:gd name="connsiteY3" fmla="*/ 723897 h 2093910"/>
                  <a:gd name="connsiteX4" fmla="*/ 319088 w 319088"/>
                  <a:gd name="connsiteY4" fmla="*/ 1892298 h 2093910"/>
                  <a:gd name="connsiteX5" fmla="*/ 117476 w 319088"/>
                  <a:gd name="connsiteY5" fmla="*/ 2093910 h 2093910"/>
                  <a:gd name="connsiteX6" fmla="*/ 0 w 319088"/>
                  <a:gd name="connsiteY6" fmla="*/ 2093910 h 2093910"/>
                  <a:gd name="connsiteX7" fmla="*/ 0 w 319088"/>
                  <a:gd name="connsiteY7" fmla="*/ 7936 h 2093910"/>
                  <a:gd name="connsiteX8" fmla="*/ 3 w 319088"/>
                  <a:gd name="connsiteY8" fmla="*/ 7936 h 2093910"/>
                  <a:gd name="connsiteX9" fmla="*/ 157164 w 319088"/>
                  <a:gd name="connsiteY9" fmla="*/ 0 h 2093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9088" h="2093910">
                    <a:moveTo>
                      <a:pt x="157164" y="0"/>
                    </a:moveTo>
                    <a:lnTo>
                      <a:pt x="157164" y="703260"/>
                    </a:lnTo>
                    <a:lnTo>
                      <a:pt x="317008" y="703260"/>
                    </a:lnTo>
                    <a:lnTo>
                      <a:pt x="319088" y="723897"/>
                    </a:lnTo>
                    <a:lnTo>
                      <a:pt x="319088" y="1892298"/>
                    </a:lnTo>
                    <a:cubicBezTo>
                      <a:pt x="319088" y="2003645"/>
                      <a:pt x="228823" y="2093910"/>
                      <a:pt x="117476" y="2093910"/>
                    </a:cubicBezTo>
                    <a:lnTo>
                      <a:pt x="0" y="2093910"/>
                    </a:lnTo>
                    <a:lnTo>
                      <a:pt x="0" y="7936"/>
                    </a:lnTo>
                    <a:lnTo>
                      <a:pt x="3" y="7936"/>
                    </a:lnTo>
                    <a:lnTo>
                      <a:pt x="157164" y="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sp>
          <p:nvSpPr>
            <p:cNvPr id="13" name="Oval 11">
              <a:extLst>
                <a:ext uri="{FF2B5EF4-FFF2-40B4-BE49-F238E27FC236}">
                  <a16:creationId xmlns:a16="http://schemas.microsoft.com/office/drawing/2014/main" id="{3986F6E8-DB1C-4655-9C9B-7651FE56709B}"/>
                </a:ext>
              </a:extLst>
            </p:cNvPr>
            <p:cNvSpPr/>
            <p:nvPr/>
          </p:nvSpPr>
          <p:spPr>
            <a:xfrm rot="5400000">
              <a:off x="4961449" y="1826801"/>
              <a:ext cx="3133725" cy="3133725"/>
            </a:xfrm>
            <a:prstGeom prst="ellipse">
              <a:avLst/>
            </a:prstGeom>
            <a:noFill/>
            <a:ln w="76200">
              <a:solidFill>
                <a:srgbClr val="2E2E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spTree>
    <p:extLst>
      <p:ext uri="{BB962C8B-B14F-4D97-AF65-F5344CB8AC3E}">
        <p14:creationId xmlns:p14="http://schemas.microsoft.com/office/powerpoint/2010/main" val="3474902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字幕 6">
            <a:extLst>
              <a:ext uri="{FF2B5EF4-FFF2-40B4-BE49-F238E27FC236}">
                <a16:creationId xmlns:a16="http://schemas.microsoft.com/office/drawing/2014/main" id="{83652929-7483-4CE0-B82A-51B303134F7A}"/>
              </a:ext>
            </a:extLst>
          </p:cNvPr>
          <p:cNvSpPr>
            <a:spLocks noGrp="1"/>
          </p:cNvSpPr>
          <p:nvPr>
            <p:ph type="subTitle" idx="1"/>
          </p:nvPr>
        </p:nvSpPr>
        <p:spPr>
          <a:xfrm>
            <a:off x="1991545" y="620688"/>
            <a:ext cx="9590856" cy="288032"/>
          </a:xfrm>
        </p:spPr>
        <p:txBody>
          <a:bodyPr/>
          <a:lstStyle/>
          <a:p>
            <a:r>
              <a:rPr kumimoji="1" lang="ja-JP" altLang="en-US" dirty="0"/>
              <a:t>（身体疾患・精神疾患は問わない）</a:t>
            </a:r>
          </a:p>
        </p:txBody>
      </p:sp>
      <p:sp>
        <p:nvSpPr>
          <p:cNvPr id="6" name="タイトル 5">
            <a:extLst>
              <a:ext uri="{FF2B5EF4-FFF2-40B4-BE49-F238E27FC236}">
                <a16:creationId xmlns:a16="http://schemas.microsoft.com/office/drawing/2014/main" id="{DAA67636-8357-4536-8FB0-00C3B696800D}"/>
              </a:ext>
            </a:extLst>
          </p:cNvPr>
          <p:cNvSpPr>
            <a:spLocks noGrp="1"/>
          </p:cNvSpPr>
          <p:nvPr>
            <p:ph type="title"/>
          </p:nvPr>
        </p:nvSpPr>
        <p:spPr>
          <a:xfrm>
            <a:off x="1991545" y="3076"/>
            <a:ext cx="9590856" cy="617612"/>
          </a:xfrm>
        </p:spPr>
        <p:txBody>
          <a:bodyPr>
            <a:normAutofit/>
          </a:bodyPr>
          <a:lstStyle/>
          <a:p>
            <a:r>
              <a:rPr kumimoji="1" lang="ja-JP" altLang="en-US" dirty="0"/>
              <a:t>⑩</a:t>
            </a:r>
            <a:r>
              <a:rPr kumimoji="1" lang="en-US" altLang="ja-JP" dirty="0"/>
              <a:t>ME/CFS</a:t>
            </a:r>
            <a:r>
              <a:rPr kumimoji="1" lang="ja-JP" altLang="en-US" dirty="0"/>
              <a:t>以外の併発疾患を教えてください</a:t>
            </a:r>
          </a:p>
        </p:txBody>
      </p:sp>
      <p:sp>
        <p:nvSpPr>
          <p:cNvPr id="4" name="スライド番号プレースホルダー 3">
            <a:extLst>
              <a:ext uri="{FF2B5EF4-FFF2-40B4-BE49-F238E27FC236}">
                <a16:creationId xmlns:a16="http://schemas.microsoft.com/office/drawing/2014/main" id="{4DE604AE-E89C-4483-8B2C-D8C9B355E7EB}"/>
              </a:ext>
            </a:extLst>
          </p:cNvPr>
          <p:cNvSpPr>
            <a:spLocks noGrp="1"/>
          </p:cNvSpPr>
          <p:nvPr>
            <p:ph type="sldNum" sz="quarter" idx="12"/>
          </p:nvPr>
        </p:nvSpPr>
        <p:spPr/>
        <p:txBody>
          <a:bodyPr/>
          <a:lstStyle/>
          <a:p>
            <a:fld id="{F68327C5-B821-4FE9-A59A-A60D9EB59A9A}" type="slidenum">
              <a:rPr lang="en-US" smtClean="0"/>
              <a:t>14</a:t>
            </a:fld>
            <a:endParaRPr lang="en-US"/>
          </a:p>
        </p:txBody>
      </p:sp>
      <p:graphicFrame>
        <p:nvGraphicFramePr>
          <p:cNvPr id="8" name="グラフ 7">
            <a:extLst>
              <a:ext uri="{FF2B5EF4-FFF2-40B4-BE49-F238E27FC236}">
                <a16:creationId xmlns:a16="http://schemas.microsoft.com/office/drawing/2014/main" id="{4E1C28AE-40B0-44C3-90A1-40E9DB13B653}"/>
              </a:ext>
            </a:extLst>
          </p:cNvPr>
          <p:cNvGraphicFramePr/>
          <p:nvPr>
            <p:extLst>
              <p:ext uri="{D42A27DB-BD31-4B8C-83A1-F6EECF244321}">
                <p14:modId xmlns:p14="http://schemas.microsoft.com/office/powerpoint/2010/main" val="808978032"/>
              </p:ext>
            </p:extLst>
          </p:nvPr>
        </p:nvGraphicFramePr>
        <p:xfrm>
          <a:off x="819564" y="1091954"/>
          <a:ext cx="11665296" cy="5517645"/>
        </p:xfrm>
        <a:graphic>
          <a:graphicData uri="http://schemas.openxmlformats.org/drawingml/2006/chart">
            <c:chart xmlns:c="http://schemas.openxmlformats.org/drawingml/2006/chart" xmlns:r="http://schemas.openxmlformats.org/officeDocument/2006/relationships" r:id="rId2"/>
          </a:graphicData>
        </a:graphic>
      </p:graphicFrame>
      <p:sp>
        <p:nvSpPr>
          <p:cNvPr id="9" name="字幕 6">
            <a:extLst>
              <a:ext uri="{FF2B5EF4-FFF2-40B4-BE49-F238E27FC236}">
                <a16:creationId xmlns:a16="http://schemas.microsoft.com/office/drawing/2014/main" id="{66649721-966E-407E-B64E-7776429744D7}"/>
              </a:ext>
            </a:extLst>
          </p:cNvPr>
          <p:cNvSpPr txBox="1">
            <a:spLocks/>
          </p:cNvSpPr>
          <p:nvPr/>
        </p:nvSpPr>
        <p:spPr>
          <a:xfrm>
            <a:off x="1847528" y="1526332"/>
            <a:ext cx="2880320" cy="308576"/>
          </a:xfrm>
          <a:prstGeom prst="rect">
            <a:avLst/>
          </a:prstGeom>
        </p:spPr>
        <p:txBody>
          <a:bodyPr vert="horz" lIns="91440" tIns="45720" rIns="91440" bIns="45720" rtlCol="0" anchor="ctr">
            <a:noAutofit/>
          </a:bodyPr>
          <a:lstStyle>
            <a:lvl1pPr marL="0" indent="0" algn="r" defTabSz="914400" rtl="0" eaLnBrk="1" latinLnBrk="0" hangingPunct="1">
              <a:spcBef>
                <a:spcPct val="20000"/>
              </a:spcBef>
              <a:buFont typeface="Arial" pitchFamily="34" charset="0"/>
              <a:buNone/>
              <a:defRPr sz="1600" kern="1200" cap="small" baseline="0">
                <a:solidFill>
                  <a:srgbClr val="2F3A46"/>
                </a:solidFill>
                <a:latin typeface="ＭＳ Ｐゴシック" panose="020B0600070205080204" pitchFamily="50" charset="-128"/>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ＭＳ Ｐゴシック" panose="020B0600070205080204" pitchFamily="50" charset="-128"/>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ＭＳ Ｐゴシック" panose="020B0600070205080204" pitchFamily="50" charset="-128"/>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ＭＳ Ｐゴシック" panose="020B0600070205080204" pitchFamily="50" charset="-128"/>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ＭＳ Ｐゴシック" panose="020B0600070205080204" pitchFamily="50" charset="-128"/>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kumimoji="1" lang="ja-JP" altLang="en-US" sz="1200" dirty="0"/>
              <a:t>確定診断を受けていない患者さんも含む</a:t>
            </a:r>
          </a:p>
        </p:txBody>
      </p:sp>
      <p:sp>
        <p:nvSpPr>
          <p:cNvPr id="2" name="正方形/長方形 1">
            <a:extLst>
              <a:ext uri="{FF2B5EF4-FFF2-40B4-BE49-F238E27FC236}">
                <a16:creationId xmlns:a16="http://schemas.microsoft.com/office/drawing/2014/main" id="{50A0901D-E3FC-46B3-A6D9-F54F8C40D3AB}"/>
              </a:ext>
            </a:extLst>
          </p:cNvPr>
          <p:cNvSpPr/>
          <p:nvPr/>
        </p:nvSpPr>
        <p:spPr>
          <a:xfrm>
            <a:off x="839416" y="3933056"/>
            <a:ext cx="348172" cy="215444"/>
          </a:xfrm>
          <a:prstGeom prst="rect">
            <a:avLst/>
          </a:prstGeom>
        </p:spPr>
        <p:txBody>
          <a:bodyPr wrap="none">
            <a:spAutoFit/>
          </a:bodyPr>
          <a:lstStyle/>
          <a:p>
            <a:r>
              <a:rPr kumimoji="1" lang="en-US" altLang="ja-JP" sz="800" dirty="0"/>
              <a:t>(</a:t>
            </a:r>
            <a:r>
              <a:rPr kumimoji="1" lang="ja-JP" altLang="en-US" sz="800" dirty="0"/>
              <a:t>人</a:t>
            </a:r>
            <a:r>
              <a:rPr kumimoji="1" lang="en-US" altLang="ja-JP" sz="800" dirty="0"/>
              <a:t>)</a:t>
            </a:r>
            <a:endParaRPr kumimoji="1" lang="ja-JP" altLang="en-US" sz="800" dirty="0"/>
          </a:p>
        </p:txBody>
      </p:sp>
    </p:spTree>
    <p:extLst>
      <p:ext uri="{BB962C8B-B14F-4D97-AF65-F5344CB8AC3E}">
        <p14:creationId xmlns:p14="http://schemas.microsoft.com/office/powerpoint/2010/main" val="16137768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1991545" y="620688"/>
            <a:ext cx="9590856" cy="288032"/>
          </a:xfrm>
        </p:spPr>
        <p:txBody>
          <a:bodyPr/>
          <a:lstStyle/>
          <a:p>
            <a:endParaRPr lang="en-US" dirty="0"/>
          </a:p>
        </p:txBody>
      </p:sp>
      <p:sp>
        <p:nvSpPr>
          <p:cNvPr id="5" name="Title 4"/>
          <p:cNvSpPr>
            <a:spLocks noGrp="1"/>
          </p:cNvSpPr>
          <p:nvPr>
            <p:ph type="title"/>
          </p:nvPr>
        </p:nvSpPr>
        <p:spPr/>
        <p:txBody>
          <a:bodyPr>
            <a:normAutofit fontScale="90000"/>
          </a:bodyPr>
          <a:lstStyle/>
          <a:p>
            <a:r>
              <a:rPr lang="ja-JP" altLang="en-US" dirty="0"/>
              <a:t>⑪患者もしくは患者家族として困っていることを教えて下さい</a:t>
            </a:r>
            <a:endParaRPr lang="en-US" dirty="0"/>
          </a:p>
        </p:txBody>
      </p:sp>
      <p:sp>
        <p:nvSpPr>
          <p:cNvPr id="13" name="Slide Number Placeholder 12"/>
          <p:cNvSpPr>
            <a:spLocks noGrp="1"/>
          </p:cNvSpPr>
          <p:nvPr>
            <p:ph type="sldNum" sz="quarter" idx="12"/>
          </p:nvPr>
        </p:nvSpPr>
        <p:spPr/>
        <p:txBody>
          <a:bodyPr/>
          <a:lstStyle/>
          <a:p>
            <a:fld id="{F68327C5-B821-4FE9-A59A-A60D9EB59A9A}" type="slidenum">
              <a:rPr lang="en-US" smtClean="0"/>
              <a:pPr/>
              <a:t>15</a:t>
            </a:fld>
            <a:endParaRPr lang="en-US" dirty="0"/>
          </a:p>
        </p:txBody>
      </p:sp>
      <p:graphicFrame>
        <p:nvGraphicFramePr>
          <p:cNvPr id="7" name="Chart 6"/>
          <p:cNvGraphicFramePr/>
          <p:nvPr>
            <p:extLst>
              <p:ext uri="{D42A27DB-BD31-4B8C-83A1-F6EECF244321}">
                <p14:modId xmlns:p14="http://schemas.microsoft.com/office/powerpoint/2010/main" val="776460880"/>
              </p:ext>
            </p:extLst>
          </p:nvPr>
        </p:nvGraphicFramePr>
        <p:xfrm>
          <a:off x="3575720" y="697563"/>
          <a:ext cx="7704856" cy="495135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表 2">
            <a:extLst>
              <a:ext uri="{FF2B5EF4-FFF2-40B4-BE49-F238E27FC236}">
                <a16:creationId xmlns:a16="http://schemas.microsoft.com/office/drawing/2014/main" id="{3BE84F07-7F65-4E9C-9791-82B4EE4FC65B}"/>
              </a:ext>
            </a:extLst>
          </p:cNvPr>
          <p:cNvGraphicFramePr>
            <a:graphicFrameLocks noGrp="1"/>
          </p:cNvGraphicFramePr>
          <p:nvPr>
            <p:extLst>
              <p:ext uri="{D42A27DB-BD31-4B8C-83A1-F6EECF244321}">
                <p14:modId xmlns:p14="http://schemas.microsoft.com/office/powerpoint/2010/main" val="3475451042"/>
              </p:ext>
            </p:extLst>
          </p:nvPr>
        </p:nvGraphicFramePr>
        <p:xfrm>
          <a:off x="279392" y="1380209"/>
          <a:ext cx="3427028" cy="3785142"/>
        </p:xfrm>
        <a:graphic>
          <a:graphicData uri="http://schemas.openxmlformats.org/drawingml/2006/table">
            <a:tbl>
              <a:tblPr>
                <a:tableStyleId>{22838BEF-8BB2-4498-84A7-C5851F593DF1}</a:tableStyleId>
              </a:tblPr>
              <a:tblGrid>
                <a:gridCol w="2653789">
                  <a:extLst>
                    <a:ext uri="{9D8B030D-6E8A-4147-A177-3AD203B41FA5}">
                      <a16:colId xmlns:a16="http://schemas.microsoft.com/office/drawing/2014/main" val="2584668511"/>
                    </a:ext>
                  </a:extLst>
                </a:gridCol>
                <a:gridCol w="773239">
                  <a:extLst>
                    <a:ext uri="{9D8B030D-6E8A-4147-A177-3AD203B41FA5}">
                      <a16:colId xmlns:a16="http://schemas.microsoft.com/office/drawing/2014/main" val="3123284572"/>
                    </a:ext>
                  </a:extLst>
                </a:gridCol>
              </a:tblGrid>
              <a:tr h="887951">
                <a:tc>
                  <a:txBody>
                    <a:bodyPr/>
                    <a:lstStyle/>
                    <a:p>
                      <a:pPr algn="l" fontAlgn="ctr"/>
                      <a:r>
                        <a:rPr lang="en-US" altLang="ja-JP" sz="1400" u="none" strike="noStrike" dirty="0">
                          <a:effectLst/>
                          <a:latin typeface="+mn-ea"/>
                          <a:ea typeface="+mn-ea"/>
                        </a:rPr>
                        <a:t>ME/CFS</a:t>
                      </a:r>
                      <a:r>
                        <a:rPr lang="ja-JP" altLang="en-US" sz="1400" u="none" strike="noStrike" dirty="0">
                          <a:effectLst/>
                          <a:latin typeface="+mn-ea"/>
                          <a:ea typeface="+mn-ea"/>
                        </a:rPr>
                        <a:t>患者もしくは患者家族として困っていること</a:t>
                      </a:r>
                      <a:endParaRPr lang="ja-JP" altLang="en-US" sz="1400" b="0" i="0" u="none" strike="noStrike" dirty="0">
                        <a:solidFill>
                          <a:srgbClr val="000000"/>
                        </a:solidFill>
                        <a:effectLst/>
                        <a:latin typeface="+mn-ea"/>
                        <a:ea typeface="+mn-ea"/>
                      </a:endParaRPr>
                    </a:p>
                  </a:txBody>
                  <a:tcPr marL="9525" marR="9525" marT="9525" marB="0" anchor="ctr"/>
                </a:tc>
                <a:tc>
                  <a:txBody>
                    <a:bodyPr/>
                    <a:lstStyle/>
                    <a:p>
                      <a:pPr algn="ctr" fontAlgn="ctr"/>
                      <a:r>
                        <a:rPr lang="ja-JP" altLang="en-US" sz="1400" u="none" strike="noStrike" dirty="0">
                          <a:effectLst/>
                          <a:latin typeface="+mn-ea"/>
                          <a:ea typeface="+mn-ea"/>
                        </a:rPr>
                        <a:t>人数</a:t>
                      </a:r>
                      <a:endParaRPr lang="ja-JP" altLang="en-US" sz="14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645527774"/>
                  </a:ext>
                </a:extLst>
              </a:tr>
              <a:tr h="440760">
                <a:tc>
                  <a:txBody>
                    <a:bodyPr/>
                    <a:lstStyle/>
                    <a:p>
                      <a:pPr algn="l" fontAlgn="ctr"/>
                      <a:r>
                        <a:rPr lang="ja-JP" altLang="en-US" sz="1400" u="none" strike="noStrike" dirty="0">
                          <a:effectLst/>
                          <a:latin typeface="+mn-ea"/>
                          <a:ea typeface="+mn-ea"/>
                        </a:rPr>
                        <a:t>病気の辛さ・症状の苦しさ</a:t>
                      </a:r>
                      <a:endParaRPr lang="ja-JP" altLang="en-US" sz="14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400" u="none" strike="noStrike" dirty="0">
                          <a:effectLst/>
                          <a:latin typeface="+mn-ea"/>
                          <a:ea typeface="+mn-ea"/>
                        </a:rPr>
                        <a:t>57</a:t>
                      </a:r>
                      <a:endParaRPr lang="en-US" altLang="ja-JP" sz="14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975920624"/>
                  </a:ext>
                </a:extLst>
              </a:tr>
              <a:tr h="432048">
                <a:tc>
                  <a:txBody>
                    <a:bodyPr/>
                    <a:lstStyle/>
                    <a:p>
                      <a:pPr algn="l" fontAlgn="ctr"/>
                      <a:r>
                        <a:rPr lang="zh-TW" altLang="en-US" sz="1400" u="none" strike="noStrike" dirty="0">
                          <a:effectLst/>
                          <a:latin typeface="ＭＳ Ｐゴシック" panose="020B0600070205080204" pitchFamily="50" charset="-128"/>
                          <a:ea typeface="ＭＳ Ｐゴシック" panose="020B0600070205080204" pitchFamily="50" charset="-128"/>
                        </a:rPr>
                        <a:t>医療費、通院費</a:t>
                      </a:r>
                      <a:endParaRPr lang="zh-TW" altLang="en-US" sz="1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400" u="none" strike="noStrike" dirty="0">
                          <a:effectLst/>
                          <a:latin typeface="+mn-ea"/>
                          <a:ea typeface="+mn-ea"/>
                        </a:rPr>
                        <a:t>36</a:t>
                      </a:r>
                      <a:endParaRPr lang="en-US" altLang="ja-JP" sz="14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342756903"/>
                  </a:ext>
                </a:extLst>
              </a:tr>
              <a:tr h="432048">
                <a:tc>
                  <a:txBody>
                    <a:bodyPr/>
                    <a:lstStyle/>
                    <a:p>
                      <a:pPr algn="l" fontAlgn="ctr"/>
                      <a:r>
                        <a:rPr lang="ja-JP" altLang="en-US" sz="1400" u="none" strike="noStrike" dirty="0">
                          <a:effectLst/>
                          <a:latin typeface="+mn-ea"/>
                          <a:ea typeface="+mn-ea"/>
                        </a:rPr>
                        <a:t>介助者がいない</a:t>
                      </a:r>
                      <a:endParaRPr lang="ja-JP" altLang="en-US" sz="14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400" u="none" strike="noStrike" dirty="0">
                          <a:effectLst/>
                          <a:latin typeface="+mn-ea"/>
                          <a:ea typeface="+mn-ea"/>
                        </a:rPr>
                        <a:t>24</a:t>
                      </a:r>
                      <a:endParaRPr lang="en-US" altLang="ja-JP" sz="14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441149104"/>
                  </a:ext>
                </a:extLst>
              </a:tr>
              <a:tr h="432048">
                <a:tc>
                  <a:txBody>
                    <a:bodyPr/>
                    <a:lstStyle/>
                    <a:p>
                      <a:pPr algn="l" fontAlgn="ctr"/>
                      <a:r>
                        <a:rPr lang="zh-TW" altLang="en-US" sz="1400" u="none" strike="noStrike" dirty="0">
                          <a:effectLst/>
                          <a:latin typeface="ＭＳ Ｐゴシック" panose="020B0600070205080204" pitchFamily="50" charset="-128"/>
                          <a:ea typeface="ＭＳ Ｐゴシック" panose="020B0600070205080204" pitchFamily="50" charset="-128"/>
                        </a:rPr>
                        <a:t>経済的（生活費）不安</a:t>
                      </a:r>
                      <a:endParaRPr lang="zh-TW" altLang="en-US" sz="14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r" fontAlgn="ctr"/>
                      <a:r>
                        <a:rPr lang="en-US" altLang="ja-JP" sz="1400" u="none" strike="noStrike" dirty="0">
                          <a:effectLst/>
                          <a:latin typeface="+mn-ea"/>
                          <a:ea typeface="+mn-ea"/>
                        </a:rPr>
                        <a:t>44</a:t>
                      </a:r>
                      <a:endParaRPr lang="en-US" altLang="ja-JP" sz="14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885472770"/>
                  </a:ext>
                </a:extLst>
              </a:tr>
              <a:tr h="421927">
                <a:tc>
                  <a:txBody>
                    <a:bodyPr/>
                    <a:lstStyle/>
                    <a:p>
                      <a:pPr algn="l" fontAlgn="ctr"/>
                      <a:r>
                        <a:rPr lang="ja-JP" altLang="en-US" sz="1400" u="none" strike="noStrike">
                          <a:effectLst/>
                          <a:latin typeface="+mn-ea"/>
                          <a:ea typeface="+mn-ea"/>
                        </a:rPr>
                        <a:t>近くに医療機関がない</a:t>
                      </a:r>
                      <a:endParaRPr lang="ja-JP" altLang="en-US" sz="1400" b="0" i="0" u="none" strike="noStrike">
                        <a:solidFill>
                          <a:srgbClr val="000000"/>
                        </a:solidFill>
                        <a:effectLst/>
                        <a:latin typeface="+mn-ea"/>
                        <a:ea typeface="+mn-ea"/>
                      </a:endParaRPr>
                    </a:p>
                  </a:txBody>
                  <a:tcPr marL="9525" marR="9525" marT="9525" marB="0" anchor="ctr"/>
                </a:tc>
                <a:tc>
                  <a:txBody>
                    <a:bodyPr/>
                    <a:lstStyle/>
                    <a:p>
                      <a:pPr algn="r" fontAlgn="ctr"/>
                      <a:r>
                        <a:rPr lang="en-US" altLang="ja-JP" sz="1400" u="none" strike="noStrike" dirty="0">
                          <a:effectLst/>
                          <a:latin typeface="+mn-ea"/>
                          <a:ea typeface="+mn-ea"/>
                        </a:rPr>
                        <a:t>28</a:t>
                      </a:r>
                      <a:endParaRPr lang="en-US" altLang="ja-JP" sz="14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92924174"/>
                  </a:ext>
                </a:extLst>
              </a:tr>
              <a:tr h="394707">
                <a:tc>
                  <a:txBody>
                    <a:bodyPr/>
                    <a:lstStyle/>
                    <a:p>
                      <a:pPr algn="l" fontAlgn="ctr"/>
                      <a:r>
                        <a:rPr lang="ja-JP" altLang="en-US" sz="1400" u="none" strike="noStrike" dirty="0">
                          <a:effectLst/>
                          <a:latin typeface="+mn-ea"/>
                          <a:ea typeface="+mn-ea"/>
                        </a:rPr>
                        <a:t>孤立して社会との接点がない</a:t>
                      </a:r>
                      <a:endParaRPr lang="ja-JP" altLang="en-US" sz="14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400" u="none" strike="noStrike" dirty="0">
                          <a:effectLst/>
                          <a:latin typeface="+mn-ea"/>
                          <a:ea typeface="+mn-ea"/>
                        </a:rPr>
                        <a:t>31</a:t>
                      </a:r>
                      <a:endParaRPr lang="en-US" altLang="ja-JP" sz="14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837926558"/>
                  </a:ext>
                </a:extLst>
              </a:tr>
              <a:tr h="343653">
                <a:tc>
                  <a:txBody>
                    <a:bodyPr/>
                    <a:lstStyle/>
                    <a:p>
                      <a:pPr algn="l" fontAlgn="ctr"/>
                      <a:r>
                        <a:rPr lang="ja-JP" altLang="en-US" sz="1400" u="none" strike="noStrike" dirty="0">
                          <a:effectLst/>
                          <a:latin typeface="+mn-ea"/>
                          <a:ea typeface="+mn-ea"/>
                        </a:rPr>
                        <a:t>その他</a:t>
                      </a:r>
                      <a:endParaRPr lang="ja-JP" altLang="en-US" sz="14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400" u="none" strike="noStrike" dirty="0">
                          <a:effectLst/>
                          <a:latin typeface="+mn-ea"/>
                          <a:ea typeface="+mn-ea"/>
                        </a:rPr>
                        <a:t>24</a:t>
                      </a:r>
                      <a:endParaRPr lang="en-US" altLang="ja-JP" sz="14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743972241"/>
                  </a:ext>
                </a:extLst>
              </a:tr>
            </a:tbl>
          </a:graphicData>
        </a:graphic>
      </p:graphicFrame>
      <p:grpSp>
        <p:nvGrpSpPr>
          <p:cNvPr id="16" name="Group 9">
            <a:extLst>
              <a:ext uri="{FF2B5EF4-FFF2-40B4-BE49-F238E27FC236}">
                <a16:creationId xmlns:a16="http://schemas.microsoft.com/office/drawing/2014/main" id="{063D291F-748C-4D3F-8215-DDE236F430C1}"/>
              </a:ext>
            </a:extLst>
          </p:cNvPr>
          <p:cNvGrpSpPr>
            <a:grpSpLocks noChangeAspect="1"/>
          </p:cNvGrpSpPr>
          <p:nvPr/>
        </p:nvGrpSpPr>
        <p:grpSpPr>
          <a:xfrm>
            <a:off x="3647728" y="1209082"/>
            <a:ext cx="5580000" cy="4668621"/>
            <a:chOff x="3638719" y="1826801"/>
            <a:chExt cx="4456455" cy="3728587"/>
          </a:xfrm>
        </p:grpSpPr>
        <p:grpSp>
          <p:nvGrpSpPr>
            <p:cNvPr id="17" name="Group 10">
              <a:extLst>
                <a:ext uri="{FF2B5EF4-FFF2-40B4-BE49-F238E27FC236}">
                  <a16:creationId xmlns:a16="http://schemas.microsoft.com/office/drawing/2014/main" id="{4B3708CE-0C45-41FB-9C8E-D415655A0D6A}"/>
                </a:ext>
              </a:extLst>
            </p:cNvPr>
            <p:cNvGrpSpPr/>
            <p:nvPr/>
          </p:nvGrpSpPr>
          <p:grpSpPr>
            <a:xfrm rot="2700000">
              <a:off x="4366586" y="4189346"/>
              <a:ext cx="638175" cy="2093910"/>
              <a:chOff x="1225452" y="3588212"/>
              <a:chExt cx="638175" cy="2093910"/>
            </a:xfrm>
          </p:grpSpPr>
          <p:sp>
            <p:nvSpPr>
              <p:cNvPr id="19" name="Freeform 12">
                <a:extLst>
                  <a:ext uri="{FF2B5EF4-FFF2-40B4-BE49-F238E27FC236}">
                    <a16:creationId xmlns:a16="http://schemas.microsoft.com/office/drawing/2014/main" id="{440CEB54-99DC-4082-A385-AB1463F972B1}"/>
                  </a:ext>
                </a:extLst>
              </p:cNvPr>
              <p:cNvSpPr/>
              <p:nvPr/>
            </p:nvSpPr>
            <p:spPr>
              <a:xfrm>
                <a:off x="1225452" y="3588212"/>
                <a:ext cx="638175" cy="2093910"/>
              </a:xfrm>
              <a:custGeom>
                <a:avLst/>
                <a:gdLst>
                  <a:gd name="connsiteX0" fmla="*/ 161926 w 638175"/>
                  <a:gd name="connsiteY0" fmla="*/ 0 h 2093910"/>
                  <a:gd name="connsiteX1" fmla="*/ 319090 w 638175"/>
                  <a:gd name="connsiteY1" fmla="*/ 7936 h 2093910"/>
                  <a:gd name="connsiteX2" fmla="*/ 476251 w 638175"/>
                  <a:gd name="connsiteY2" fmla="*/ 0 h 2093910"/>
                  <a:gd name="connsiteX3" fmla="*/ 476251 w 638175"/>
                  <a:gd name="connsiteY3" fmla="*/ 703260 h 2093910"/>
                  <a:gd name="connsiteX4" fmla="*/ 636095 w 638175"/>
                  <a:gd name="connsiteY4" fmla="*/ 703260 h 2093910"/>
                  <a:gd name="connsiteX5" fmla="*/ 638175 w 638175"/>
                  <a:gd name="connsiteY5" fmla="*/ 723897 h 2093910"/>
                  <a:gd name="connsiteX6" fmla="*/ 638175 w 638175"/>
                  <a:gd name="connsiteY6" fmla="*/ 1892298 h 2093910"/>
                  <a:gd name="connsiteX7" fmla="*/ 436563 w 638175"/>
                  <a:gd name="connsiteY7" fmla="*/ 2093910 h 2093910"/>
                  <a:gd name="connsiteX8" fmla="*/ 201612 w 638175"/>
                  <a:gd name="connsiteY8" fmla="*/ 2093910 h 2093910"/>
                  <a:gd name="connsiteX9" fmla="*/ 0 w 638175"/>
                  <a:gd name="connsiteY9" fmla="*/ 1892298 h 2093910"/>
                  <a:gd name="connsiteX10" fmla="*/ 0 w 638175"/>
                  <a:gd name="connsiteY10" fmla="*/ 723897 h 2093910"/>
                  <a:gd name="connsiteX11" fmla="*/ 2081 w 638175"/>
                  <a:gd name="connsiteY11" fmla="*/ 703260 h 2093910"/>
                  <a:gd name="connsiteX12" fmla="*/ 161926 w 638175"/>
                  <a:gd name="connsiteY12" fmla="*/ 703260 h 2093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38175" h="2093910">
                    <a:moveTo>
                      <a:pt x="161926" y="0"/>
                    </a:moveTo>
                    <a:lnTo>
                      <a:pt x="319090" y="7936"/>
                    </a:lnTo>
                    <a:lnTo>
                      <a:pt x="476251" y="0"/>
                    </a:lnTo>
                    <a:lnTo>
                      <a:pt x="476251" y="703260"/>
                    </a:lnTo>
                    <a:lnTo>
                      <a:pt x="636095" y="703260"/>
                    </a:lnTo>
                    <a:lnTo>
                      <a:pt x="638175" y="723897"/>
                    </a:lnTo>
                    <a:lnTo>
                      <a:pt x="638175" y="1892298"/>
                    </a:lnTo>
                    <a:cubicBezTo>
                      <a:pt x="638175" y="2003645"/>
                      <a:pt x="547910" y="2093910"/>
                      <a:pt x="436563" y="2093910"/>
                    </a:cubicBezTo>
                    <a:lnTo>
                      <a:pt x="201612" y="2093910"/>
                    </a:lnTo>
                    <a:cubicBezTo>
                      <a:pt x="90265" y="2093910"/>
                      <a:pt x="0" y="2003645"/>
                      <a:pt x="0" y="1892298"/>
                    </a:cubicBezTo>
                    <a:lnTo>
                      <a:pt x="0" y="723897"/>
                    </a:lnTo>
                    <a:lnTo>
                      <a:pt x="2081" y="703260"/>
                    </a:lnTo>
                    <a:lnTo>
                      <a:pt x="161926" y="703260"/>
                    </a:lnTo>
                    <a:close/>
                  </a:path>
                </a:pathLst>
              </a:custGeom>
              <a:solidFill>
                <a:srgbClr val="2E2E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20" name="Freeform 13">
                <a:extLst>
                  <a:ext uri="{FF2B5EF4-FFF2-40B4-BE49-F238E27FC236}">
                    <a16:creationId xmlns:a16="http://schemas.microsoft.com/office/drawing/2014/main" id="{02300819-17FB-43C1-A568-1B997F69B276}"/>
                  </a:ext>
                </a:extLst>
              </p:cNvPr>
              <p:cNvSpPr/>
              <p:nvPr/>
            </p:nvSpPr>
            <p:spPr>
              <a:xfrm>
                <a:off x="1544539" y="3588212"/>
                <a:ext cx="319088" cy="2093910"/>
              </a:xfrm>
              <a:custGeom>
                <a:avLst/>
                <a:gdLst>
                  <a:gd name="connsiteX0" fmla="*/ 157164 w 319088"/>
                  <a:gd name="connsiteY0" fmla="*/ 0 h 2093910"/>
                  <a:gd name="connsiteX1" fmla="*/ 157164 w 319088"/>
                  <a:gd name="connsiteY1" fmla="*/ 703260 h 2093910"/>
                  <a:gd name="connsiteX2" fmla="*/ 317008 w 319088"/>
                  <a:gd name="connsiteY2" fmla="*/ 703260 h 2093910"/>
                  <a:gd name="connsiteX3" fmla="*/ 319088 w 319088"/>
                  <a:gd name="connsiteY3" fmla="*/ 723897 h 2093910"/>
                  <a:gd name="connsiteX4" fmla="*/ 319088 w 319088"/>
                  <a:gd name="connsiteY4" fmla="*/ 1892298 h 2093910"/>
                  <a:gd name="connsiteX5" fmla="*/ 117476 w 319088"/>
                  <a:gd name="connsiteY5" fmla="*/ 2093910 h 2093910"/>
                  <a:gd name="connsiteX6" fmla="*/ 0 w 319088"/>
                  <a:gd name="connsiteY6" fmla="*/ 2093910 h 2093910"/>
                  <a:gd name="connsiteX7" fmla="*/ 0 w 319088"/>
                  <a:gd name="connsiteY7" fmla="*/ 7936 h 2093910"/>
                  <a:gd name="connsiteX8" fmla="*/ 3 w 319088"/>
                  <a:gd name="connsiteY8" fmla="*/ 7936 h 2093910"/>
                  <a:gd name="connsiteX9" fmla="*/ 157164 w 319088"/>
                  <a:gd name="connsiteY9" fmla="*/ 0 h 2093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9088" h="2093910">
                    <a:moveTo>
                      <a:pt x="157164" y="0"/>
                    </a:moveTo>
                    <a:lnTo>
                      <a:pt x="157164" y="703260"/>
                    </a:lnTo>
                    <a:lnTo>
                      <a:pt x="317008" y="703260"/>
                    </a:lnTo>
                    <a:lnTo>
                      <a:pt x="319088" y="723897"/>
                    </a:lnTo>
                    <a:lnTo>
                      <a:pt x="319088" y="1892298"/>
                    </a:lnTo>
                    <a:cubicBezTo>
                      <a:pt x="319088" y="2003645"/>
                      <a:pt x="228823" y="2093910"/>
                      <a:pt x="117476" y="2093910"/>
                    </a:cubicBezTo>
                    <a:lnTo>
                      <a:pt x="0" y="2093910"/>
                    </a:lnTo>
                    <a:lnTo>
                      <a:pt x="0" y="7936"/>
                    </a:lnTo>
                    <a:lnTo>
                      <a:pt x="3" y="7936"/>
                    </a:lnTo>
                    <a:lnTo>
                      <a:pt x="157164" y="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sp>
          <p:nvSpPr>
            <p:cNvPr id="18" name="Oval 11">
              <a:extLst>
                <a:ext uri="{FF2B5EF4-FFF2-40B4-BE49-F238E27FC236}">
                  <a16:creationId xmlns:a16="http://schemas.microsoft.com/office/drawing/2014/main" id="{7329F79A-2CBF-41EE-9707-4060083FFE93}"/>
                </a:ext>
              </a:extLst>
            </p:cNvPr>
            <p:cNvSpPr/>
            <p:nvPr/>
          </p:nvSpPr>
          <p:spPr>
            <a:xfrm rot="5400000">
              <a:off x="4961449" y="1826801"/>
              <a:ext cx="3133725" cy="3133725"/>
            </a:xfrm>
            <a:prstGeom prst="ellipse">
              <a:avLst/>
            </a:prstGeom>
            <a:noFill/>
            <a:ln w="76200">
              <a:solidFill>
                <a:srgbClr val="2E2E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grpSp>
        <p:nvGrpSpPr>
          <p:cNvPr id="21" name="Group 6">
            <a:extLst>
              <a:ext uri="{FF2B5EF4-FFF2-40B4-BE49-F238E27FC236}">
                <a16:creationId xmlns:a16="http://schemas.microsoft.com/office/drawing/2014/main" id="{5AF35005-0D35-4D9C-A675-126904A3E6A6}"/>
              </a:ext>
            </a:extLst>
          </p:cNvPr>
          <p:cNvGrpSpPr/>
          <p:nvPr/>
        </p:nvGrpSpPr>
        <p:grpSpPr>
          <a:xfrm>
            <a:off x="6672064" y="2564904"/>
            <a:ext cx="1224136" cy="1224136"/>
            <a:chOff x="5032340" y="2854755"/>
            <a:chExt cx="2127319" cy="2127319"/>
          </a:xfrm>
        </p:grpSpPr>
        <p:sp>
          <p:nvSpPr>
            <p:cNvPr id="22" name="Oval 1">
              <a:extLst>
                <a:ext uri="{FF2B5EF4-FFF2-40B4-BE49-F238E27FC236}">
                  <a16:creationId xmlns:a16="http://schemas.microsoft.com/office/drawing/2014/main" id="{98C93E67-8361-4594-8E89-23F1E60F85B2}"/>
                </a:ext>
              </a:extLst>
            </p:cNvPr>
            <p:cNvSpPr/>
            <p:nvPr/>
          </p:nvSpPr>
          <p:spPr>
            <a:xfrm>
              <a:off x="5032340" y="2854755"/>
              <a:ext cx="2127319" cy="2127319"/>
            </a:xfrm>
            <a:prstGeom prst="ellips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23" name="Oval 2">
              <a:extLst>
                <a:ext uri="{FF2B5EF4-FFF2-40B4-BE49-F238E27FC236}">
                  <a16:creationId xmlns:a16="http://schemas.microsoft.com/office/drawing/2014/main" id="{A5A0E3FC-38FD-464C-9DE8-148C8AED55FD}"/>
                </a:ext>
              </a:extLst>
            </p:cNvPr>
            <p:cNvSpPr/>
            <p:nvPr/>
          </p:nvSpPr>
          <p:spPr>
            <a:xfrm>
              <a:off x="5483931" y="3306346"/>
              <a:ext cx="1224136" cy="12241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spTree>
    <p:extLst>
      <p:ext uri="{BB962C8B-B14F-4D97-AF65-F5344CB8AC3E}">
        <p14:creationId xmlns:p14="http://schemas.microsoft.com/office/powerpoint/2010/main" val="3664616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字幕 1">
            <a:extLst>
              <a:ext uri="{FF2B5EF4-FFF2-40B4-BE49-F238E27FC236}">
                <a16:creationId xmlns:a16="http://schemas.microsoft.com/office/drawing/2014/main" id="{E7CA222C-F8B0-4D0B-B78B-F7CA13BAC89A}"/>
              </a:ext>
            </a:extLst>
          </p:cNvPr>
          <p:cNvSpPr>
            <a:spLocks noGrp="1"/>
          </p:cNvSpPr>
          <p:nvPr>
            <p:ph type="subTitle" idx="1"/>
          </p:nvPr>
        </p:nvSpPr>
        <p:spPr/>
        <p:txBody>
          <a:bodyPr/>
          <a:lstStyle/>
          <a:p>
            <a:r>
              <a:rPr kumimoji="1" lang="ja-JP" altLang="en-US" dirty="0"/>
              <a:t>その他の意見①</a:t>
            </a:r>
          </a:p>
        </p:txBody>
      </p:sp>
      <p:sp>
        <p:nvSpPr>
          <p:cNvPr id="3" name="タイトル 2">
            <a:extLst>
              <a:ext uri="{FF2B5EF4-FFF2-40B4-BE49-F238E27FC236}">
                <a16:creationId xmlns:a16="http://schemas.microsoft.com/office/drawing/2014/main" id="{9F6A0B9D-E293-4611-BC81-AA37884B7054}"/>
              </a:ext>
            </a:extLst>
          </p:cNvPr>
          <p:cNvSpPr>
            <a:spLocks noGrp="1"/>
          </p:cNvSpPr>
          <p:nvPr>
            <p:ph type="title"/>
          </p:nvPr>
        </p:nvSpPr>
        <p:spPr/>
        <p:txBody>
          <a:bodyPr>
            <a:normAutofit fontScale="90000"/>
          </a:bodyPr>
          <a:lstStyle/>
          <a:p>
            <a:r>
              <a:rPr lang="ja-JP" altLang="en-US" dirty="0"/>
              <a:t>⑪患者もしくは患者家族として困っていることを教えて下さい</a:t>
            </a:r>
            <a:endParaRPr kumimoji="1" lang="ja-JP" altLang="en-US" dirty="0"/>
          </a:p>
        </p:txBody>
      </p:sp>
      <p:sp>
        <p:nvSpPr>
          <p:cNvPr id="4" name="スライド番号プレースホルダー 3">
            <a:extLst>
              <a:ext uri="{FF2B5EF4-FFF2-40B4-BE49-F238E27FC236}">
                <a16:creationId xmlns:a16="http://schemas.microsoft.com/office/drawing/2014/main" id="{DABD1E1C-1A8B-4448-8AC5-3EFC57BFC8EF}"/>
              </a:ext>
            </a:extLst>
          </p:cNvPr>
          <p:cNvSpPr>
            <a:spLocks noGrp="1"/>
          </p:cNvSpPr>
          <p:nvPr>
            <p:ph type="sldNum" sz="quarter" idx="12"/>
          </p:nvPr>
        </p:nvSpPr>
        <p:spPr/>
        <p:txBody>
          <a:bodyPr/>
          <a:lstStyle/>
          <a:p>
            <a:fld id="{F68327C5-B821-4FE9-A59A-A60D9EB59A9A}" type="slidenum">
              <a:rPr lang="en-US" smtClean="0"/>
              <a:pPr/>
              <a:t>16</a:t>
            </a:fld>
            <a:endParaRPr lang="en-US" dirty="0"/>
          </a:p>
        </p:txBody>
      </p:sp>
      <p:graphicFrame>
        <p:nvGraphicFramePr>
          <p:cNvPr id="11" name="表 10">
            <a:extLst>
              <a:ext uri="{FF2B5EF4-FFF2-40B4-BE49-F238E27FC236}">
                <a16:creationId xmlns:a16="http://schemas.microsoft.com/office/drawing/2014/main" id="{0A13BF1F-C764-49C2-91BA-C227A3EAB65D}"/>
              </a:ext>
            </a:extLst>
          </p:cNvPr>
          <p:cNvGraphicFramePr>
            <a:graphicFrameLocks noGrp="1"/>
          </p:cNvGraphicFramePr>
          <p:nvPr>
            <p:extLst>
              <p:ext uri="{D42A27DB-BD31-4B8C-83A1-F6EECF244321}">
                <p14:modId xmlns:p14="http://schemas.microsoft.com/office/powerpoint/2010/main" val="2895253190"/>
              </p:ext>
            </p:extLst>
          </p:nvPr>
        </p:nvGraphicFramePr>
        <p:xfrm>
          <a:off x="1222508" y="983452"/>
          <a:ext cx="9933066" cy="5299509"/>
        </p:xfrm>
        <a:graphic>
          <a:graphicData uri="http://schemas.openxmlformats.org/drawingml/2006/table">
            <a:tbl>
              <a:tblPr bandRow="1">
                <a:tableStyleId>{10A1B5D5-9B99-4C35-A422-299274C87663}</a:tableStyleId>
              </a:tblPr>
              <a:tblGrid>
                <a:gridCol w="467043">
                  <a:extLst>
                    <a:ext uri="{9D8B030D-6E8A-4147-A177-3AD203B41FA5}">
                      <a16:colId xmlns:a16="http://schemas.microsoft.com/office/drawing/2014/main" val="3593831288"/>
                    </a:ext>
                  </a:extLst>
                </a:gridCol>
                <a:gridCol w="9466023">
                  <a:extLst>
                    <a:ext uri="{9D8B030D-6E8A-4147-A177-3AD203B41FA5}">
                      <a16:colId xmlns:a16="http://schemas.microsoft.com/office/drawing/2014/main" val="1318080798"/>
                    </a:ext>
                  </a:extLst>
                </a:gridCol>
              </a:tblGrid>
              <a:tr h="368701">
                <a:tc>
                  <a:txBody>
                    <a:bodyPr/>
                    <a:lstStyle/>
                    <a:p>
                      <a:r>
                        <a:rPr kumimoji="1" lang="en-US" altLang="ja-JP" sz="1600" dirty="0">
                          <a:latin typeface="+mn-ea"/>
                          <a:ea typeface="+mn-ea"/>
                        </a:rPr>
                        <a:t>1</a:t>
                      </a: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様々な治療法を試しているが、それぞれの病院に通わなくてはならないので、通院だけで病状を悪化させてしまう。</a:t>
                      </a:r>
                      <a:r>
                        <a:rPr kumimoji="1" lang="ja-JP" altLang="en-US" sz="1600" dirty="0" err="1">
                          <a:latin typeface="+mn-ea"/>
                          <a:ea typeface="+mn-ea"/>
                        </a:rPr>
                        <a:t>かと</a:t>
                      </a:r>
                      <a:r>
                        <a:rPr kumimoji="1" lang="ja-JP" altLang="en-US" sz="1600" dirty="0">
                          <a:latin typeface="+mn-ea"/>
                          <a:ea typeface="+mn-ea"/>
                        </a:rPr>
                        <a:t>言って訪問看護師や訪問診療のドクターは専門外なので、頼れることは限られてしまうし、時には症状の苦しさなどを理解してもらえず傷つくこともある。</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129544125"/>
                  </a:ext>
                </a:extLst>
              </a:tr>
              <a:tr h="368701">
                <a:tc>
                  <a:txBody>
                    <a:bodyPr/>
                    <a:lstStyle/>
                    <a:p>
                      <a:r>
                        <a:rPr kumimoji="1" lang="en-US" altLang="ja-JP" sz="1600" dirty="0">
                          <a:latin typeface="+mn-ea"/>
                          <a:ea typeface="+mn-ea"/>
                        </a:rPr>
                        <a:t>2</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公費で車椅子や住宅バリアーフリー化をする事が困難！沢山のハードルを越えなければならない。その気力や体力が無い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71591638"/>
                  </a:ext>
                </a:extLst>
              </a:tr>
              <a:tr h="368701">
                <a:tc>
                  <a:txBody>
                    <a:bodyPr/>
                    <a:lstStyle/>
                    <a:p>
                      <a:r>
                        <a:rPr kumimoji="1" lang="en-US" altLang="ja-JP" sz="1600" dirty="0">
                          <a:latin typeface="+mn-ea"/>
                          <a:ea typeface="+mn-ea"/>
                        </a:rPr>
                        <a:t>3</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家族から病気であることを忘れられ、無理をしなければならない時がある。</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788650214"/>
                  </a:ext>
                </a:extLst>
              </a:tr>
              <a:tr h="368701">
                <a:tc>
                  <a:txBody>
                    <a:bodyPr/>
                    <a:lstStyle/>
                    <a:p>
                      <a:r>
                        <a:rPr kumimoji="1" lang="en-US" altLang="ja-JP" sz="1600" dirty="0">
                          <a:latin typeface="+mn-ea"/>
                          <a:ea typeface="+mn-ea"/>
                        </a:rPr>
                        <a:t>4</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夫と二人暮らしだが、なかなか症状の事が伝わらない。ゆ</a:t>
                      </a:r>
                      <a:r>
                        <a:rPr kumimoji="1" lang="ja-JP" altLang="en-US" sz="1600" dirty="0" err="1">
                          <a:latin typeface="+mn-ea"/>
                          <a:ea typeface="+mn-ea"/>
                        </a:rPr>
                        <a:t>えの</a:t>
                      </a:r>
                      <a:r>
                        <a:rPr kumimoji="1" lang="ja-JP" altLang="en-US" sz="1600" dirty="0">
                          <a:latin typeface="+mn-ea"/>
                          <a:ea typeface="+mn-ea"/>
                        </a:rPr>
                        <a:t>家事の介入が少ない。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66834167"/>
                  </a:ext>
                </a:extLst>
              </a:tr>
              <a:tr h="368701">
                <a:tc>
                  <a:txBody>
                    <a:bodyPr/>
                    <a:lstStyle/>
                    <a:p>
                      <a:r>
                        <a:rPr kumimoji="1" lang="en-US" altLang="ja-JP" sz="1600" dirty="0">
                          <a:latin typeface="+mn-ea"/>
                          <a:ea typeface="+mn-ea"/>
                        </a:rPr>
                        <a:t>5</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併発している病気の医師が</a:t>
                      </a:r>
                      <a:r>
                        <a:rPr kumimoji="1" lang="en-US" altLang="ja-JP" sz="1600" dirty="0" err="1">
                          <a:latin typeface="+mn-ea"/>
                          <a:ea typeface="+mn-ea"/>
                        </a:rPr>
                        <a:t>cfs</a:t>
                      </a:r>
                      <a:r>
                        <a:rPr kumimoji="1" lang="ja-JP" altLang="en-US" sz="1600" dirty="0">
                          <a:latin typeface="+mn-ea"/>
                          <a:ea typeface="+mn-ea"/>
                        </a:rPr>
                        <a:t>を知らないため、受診時に病状説明に苦労する。</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90115177"/>
                  </a:ext>
                </a:extLst>
              </a:tr>
              <a:tr h="368701">
                <a:tc>
                  <a:txBody>
                    <a:bodyPr/>
                    <a:lstStyle/>
                    <a:p>
                      <a:r>
                        <a:rPr kumimoji="1" lang="en-US" altLang="ja-JP" sz="1600" dirty="0">
                          <a:latin typeface="+mn-ea"/>
                          <a:ea typeface="+mn-ea"/>
                        </a:rPr>
                        <a:t>6</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病気に関して興味を持ってくれる、認めてくれる、勉強してくれる医師が市内に存在しない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988792496"/>
                  </a:ext>
                </a:extLst>
              </a:tr>
              <a:tr h="368701">
                <a:tc>
                  <a:txBody>
                    <a:bodyPr/>
                    <a:lstStyle/>
                    <a:p>
                      <a:r>
                        <a:rPr kumimoji="1" lang="en-US" altLang="ja-JP" sz="1600" dirty="0">
                          <a:latin typeface="+mn-ea"/>
                          <a:ea typeface="+mn-ea"/>
                        </a:rPr>
                        <a:t>7</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完治させる方法がないこと</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360712451"/>
                  </a:ext>
                </a:extLst>
              </a:tr>
              <a:tr h="368701">
                <a:tc>
                  <a:txBody>
                    <a:bodyPr/>
                    <a:lstStyle/>
                    <a:p>
                      <a:r>
                        <a:rPr kumimoji="1" lang="en-US" altLang="ja-JP" sz="1600" dirty="0">
                          <a:latin typeface="+mn-ea"/>
                          <a:ea typeface="+mn-ea"/>
                        </a:rPr>
                        <a:t>8</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n-ea"/>
                          <a:ea typeface="+mn-ea"/>
                        </a:rPr>
                        <a:t>歯科治療や他の体調不良でも医者にかかれない。人間として普通に生活を送れない。周りに理解されない。情報が少ない。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107589414"/>
                  </a:ext>
                </a:extLst>
              </a:tr>
              <a:tr h="368701">
                <a:tc>
                  <a:txBody>
                    <a:bodyPr/>
                    <a:lstStyle/>
                    <a:p>
                      <a:r>
                        <a:rPr kumimoji="1" lang="en-US" altLang="ja-JP" sz="1600" dirty="0">
                          <a:latin typeface="+mn-ea"/>
                          <a:ea typeface="+mn-ea"/>
                        </a:rPr>
                        <a:t>9</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通院・社会参加の送迎などのため、親が仕事を辞めた。</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14659263"/>
                  </a:ext>
                </a:extLst>
              </a:tr>
              <a:tr h="368701">
                <a:tc>
                  <a:txBody>
                    <a:bodyPr/>
                    <a:lstStyle/>
                    <a:p>
                      <a:r>
                        <a:rPr kumimoji="1" lang="en-US" altLang="ja-JP" sz="1600" dirty="0">
                          <a:latin typeface="+mn-ea"/>
                          <a:ea typeface="+mn-ea"/>
                        </a:rPr>
                        <a:t>10</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家族の中でも孤立</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942197909"/>
                  </a:ext>
                </a:extLst>
              </a:tr>
              <a:tr h="368701">
                <a:tc>
                  <a:txBody>
                    <a:bodyPr/>
                    <a:lstStyle/>
                    <a:p>
                      <a:r>
                        <a:rPr kumimoji="1" lang="en-US" altLang="ja-JP" sz="1600" dirty="0">
                          <a:latin typeface="+mn-ea"/>
                          <a:ea typeface="+mn-ea"/>
                        </a:rPr>
                        <a:t>11</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周りの無理解</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21555274"/>
                  </a:ext>
                </a:extLst>
              </a:tr>
              <a:tr h="368701">
                <a:tc>
                  <a:txBody>
                    <a:bodyPr/>
                    <a:lstStyle/>
                    <a:p>
                      <a:r>
                        <a:rPr kumimoji="1" lang="en-US" altLang="ja-JP" sz="1600" dirty="0">
                          <a:latin typeface="+mn-ea"/>
                          <a:ea typeface="+mn-ea"/>
                        </a:rPr>
                        <a:t>12</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日常生活が自力で成り立たない、家族の高齢化、効果ある治療がない、病名の悪さと知名度の低さ。</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58570755"/>
                  </a:ext>
                </a:extLst>
              </a:tr>
            </a:tbl>
          </a:graphicData>
        </a:graphic>
      </p:graphicFrame>
    </p:spTree>
    <p:extLst>
      <p:ext uri="{BB962C8B-B14F-4D97-AF65-F5344CB8AC3E}">
        <p14:creationId xmlns:p14="http://schemas.microsoft.com/office/powerpoint/2010/main" val="3488030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字幕 1">
            <a:extLst>
              <a:ext uri="{FF2B5EF4-FFF2-40B4-BE49-F238E27FC236}">
                <a16:creationId xmlns:a16="http://schemas.microsoft.com/office/drawing/2014/main" id="{E7CA222C-F8B0-4D0B-B78B-F7CA13BAC89A}"/>
              </a:ext>
            </a:extLst>
          </p:cNvPr>
          <p:cNvSpPr>
            <a:spLocks noGrp="1"/>
          </p:cNvSpPr>
          <p:nvPr>
            <p:ph type="subTitle" idx="1"/>
          </p:nvPr>
        </p:nvSpPr>
        <p:spPr/>
        <p:txBody>
          <a:bodyPr/>
          <a:lstStyle/>
          <a:p>
            <a:r>
              <a:rPr kumimoji="1" lang="ja-JP" altLang="en-US" dirty="0"/>
              <a:t>その他の意見②</a:t>
            </a:r>
          </a:p>
        </p:txBody>
      </p:sp>
      <p:sp>
        <p:nvSpPr>
          <p:cNvPr id="3" name="タイトル 2">
            <a:extLst>
              <a:ext uri="{FF2B5EF4-FFF2-40B4-BE49-F238E27FC236}">
                <a16:creationId xmlns:a16="http://schemas.microsoft.com/office/drawing/2014/main" id="{9F6A0B9D-E293-4611-BC81-AA37884B7054}"/>
              </a:ext>
            </a:extLst>
          </p:cNvPr>
          <p:cNvSpPr>
            <a:spLocks noGrp="1"/>
          </p:cNvSpPr>
          <p:nvPr>
            <p:ph type="title"/>
          </p:nvPr>
        </p:nvSpPr>
        <p:spPr/>
        <p:txBody>
          <a:bodyPr>
            <a:normAutofit fontScale="90000"/>
          </a:bodyPr>
          <a:lstStyle/>
          <a:p>
            <a:r>
              <a:rPr lang="ja-JP" altLang="en-US" dirty="0"/>
              <a:t>⑪患者もしくは患者家族として困っていることを教えて下さい</a:t>
            </a:r>
            <a:endParaRPr kumimoji="1" lang="ja-JP" altLang="en-US" dirty="0"/>
          </a:p>
        </p:txBody>
      </p:sp>
      <p:sp>
        <p:nvSpPr>
          <p:cNvPr id="4" name="スライド番号プレースホルダー 3">
            <a:extLst>
              <a:ext uri="{FF2B5EF4-FFF2-40B4-BE49-F238E27FC236}">
                <a16:creationId xmlns:a16="http://schemas.microsoft.com/office/drawing/2014/main" id="{DABD1E1C-1A8B-4448-8AC5-3EFC57BFC8EF}"/>
              </a:ext>
            </a:extLst>
          </p:cNvPr>
          <p:cNvSpPr>
            <a:spLocks noGrp="1"/>
          </p:cNvSpPr>
          <p:nvPr>
            <p:ph type="sldNum" sz="quarter" idx="12"/>
          </p:nvPr>
        </p:nvSpPr>
        <p:spPr/>
        <p:txBody>
          <a:bodyPr/>
          <a:lstStyle/>
          <a:p>
            <a:fld id="{F68327C5-B821-4FE9-A59A-A60D9EB59A9A}" type="slidenum">
              <a:rPr lang="en-US" smtClean="0"/>
              <a:pPr/>
              <a:t>17</a:t>
            </a:fld>
            <a:endParaRPr lang="en-US" dirty="0"/>
          </a:p>
        </p:txBody>
      </p:sp>
      <p:graphicFrame>
        <p:nvGraphicFramePr>
          <p:cNvPr id="11" name="表 10">
            <a:extLst>
              <a:ext uri="{FF2B5EF4-FFF2-40B4-BE49-F238E27FC236}">
                <a16:creationId xmlns:a16="http://schemas.microsoft.com/office/drawing/2014/main" id="{0A13BF1F-C764-49C2-91BA-C227A3EAB65D}"/>
              </a:ext>
            </a:extLst>
          </p:cNvPr>
          <p:cNvGraphicFramePr>
            <a:graphicFrameLocks noGrp="1"/>
          </p:cNvGraphicFramePr>
          <p:nvPr>
            <p:extLst>
              <p:ext uri="{D42A27DB-BD31-4B8C-83A1-F6EECF244321}">
                <p14:modId xmlns:p14="http://schemas.microsoft.com/office/powerpoint/2010/main" val="1930435691"/>
              </p:ext>
            </p:extLst>
          </p:nvPr>
        </p:nvGraphicFramePr>
        <p:xfrm>
          <a:off x="1222508" y="983452"/>
          <a:ext cx="9933066" cy="4476549"/>
        </p:xfrm>
        <a:graphic>
          <a:graphicData uri="http://schemas.openxmlformats.org/drawingml/2006/table">
            <a:tbl>
              <a:tblPr bandRow="1">
                <a:tableStyleId>{10A1B5D5-9B99-4C35-A422-299274C87663}</a:tableStyleId>
              </a:tblPr>
              <a:tblGrid>
                <a:gridCol w="467043">
                  <a:extLst>
                    <a:ext uri="{9D8B030D-6E8A-4147-A177-3AD203B41FA5}">
                      <a16:colId xmlns:a16="http://schemas.microsoft.com/office/drawing/2014/main" val="3593831288"/>
                    </a:ext>
                  </a:extLst>
                </a:gridCol>
                <a:gridCol w="9466023">
                  <a:extLst>
                    <a:ext uri="{9D8B030D-6E8A-4147-A177-3AD203B41FA5}">
                      <a16:colId xmlns:a16="http://schemas.microsoft.com/office/drawing/2014/main" val="1318080798"/>
                    </a:ext>
                  </a:extLst>
                </a:gridCol>
              </a:tblGrid>
              <a:tr h="368701">
                <a:tc>
                  <a:txBody>
                    <a:bodyPr/>
                    <a:lstStyle/>
                    <a:p>
                      <a:r>
                        <a:rPr kumimoji="1" lang="en-US" altLang="ja-JP" sz="1600" dirty="0">
                          <a:latin typeface="+mn-ea"/>
                          <a:ea typeface="+mn-ea"/>
                        </a:rPr>
                        <a:t>13</a:t>
                      </a: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通院の困難さ</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129544125"/>
                  </a:ext>
                </a:extLst>
              </a:tr>
              <a:tr h="368701">
                <a:tc>
                  <a:txBody>
                    <a:bodyPr/>
                    <a:lstStyle/>
                    <a:p>
                      <a:r>
                        <a:rPr kumimoji="1" lang="en-US" altLang="ja-JP" sz="1600" dirty="0">
                          <a:latin typeface="+mn-ea"/>
                          <a:ea typeface="+mn-ea"/>
                        </a:rPr>
                        <a:t>14</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冠婚葬祭、礼儀作法を行うだけの健康が無い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71591638"/>
                  </a:ext>
                </a:extLst>
              </a:tr>
              <a:tr h="368701">
                <a:tc>
                  <a:txBody>
                    <a:bodyPr/>
                    <a:lstStyle/>
                    <a:p>
                      <a:r>
                        <a:rPr kumimoji="1" lang="en-US" altLang="ja-JP" sz="1600" dirty="0">
                          <a:latin typeface="+mn-ea"/>
                          <a:ea typeface="+mn-ea"/>
                        </a:rPr>
                        <a:t>15</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比較的軽度のため、病気を理由に休みづらい。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788650214"/>
                  </a:ext>
                </a:extLst>
              </a:tr>
              <a:tr h="368701">
                <a:tc>
                  <a:txBody>
                    <a:bodyPr/>
                    <a:lstStyle/>
                    <a:p>
                      <a:r>
                        <a:rPr kumimoji="1" lang="en-US" altLang="ja-JP" sz="1600" dirty="0">
                          <a:latin typeface="+mn-ea"/>
                          <a:ea typeface="+mn-ea"/>
                        </a:rPr>
                        <a:t>16</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同一都道府県内に、専門医がいない。近くの医療機関でも通院が困難なので、訪問診療に切り替えたいと思ったが、訪問診療医で受け入れてくれる医師がいない。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66834167"/>
                  </a:ext>
                </a:extLst>
              </a:tr>
              <a:tr h="368701">
                <a:tc>
                  <a:txBody>
                    <a:bodyPr/>
                    <a:lstStyle/>
                    <a:p>
                      <a:r>
                        <a:rPr kumimoji="1" lang="en-US" altLang="ja-JP" sz="1600" dirty="0">
                          <a:latin typeface="+mn-ea"/>
                          <a:ea typeface="+mn-ea"/>
                        </a:rPr>
                        <a:t>17</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見てくれる病院が無い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90115177"/>
                  </a:ext>
                </a:extLst>
              </a:tr>
              <a:tr h="368701">
                <a:tc>
                  <a:txBody>
                    <a:bodyPr/>
                    <a:lstStyle/>
                    <a:p>
                      <a:r>
                        <a:rPr kumimoji="1" lang="en-US" altLang="ja-JP" sz="1600" dirty="0">
                          <a:latin typeface="+mn-ea"/>
                          <a:ea typeface="+mn-ea"/>
                        </a:rPr>
                        <a:t>6</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専門医がない。通院する体力がない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988792496"/>
                  </a:ext>
                </a:extLst>
              </a:tr>
              <a:tr h="368701">
                <a:tc>
                  <a:txBody>
                    <a:bodyPr/>
                    <a:lstStyle/>
                    <a:p>
                      <a:r>
                        <a:rPr kumimoji="1" lang="en-US" altLang="ja-JP" sz="1600" dirty="0">
                          <a:latin typeface="+mn-ea"/>
                          <a:ea typeface="+mn-ea"/>
                        </a:rPr>
                        <a:t>7</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自分で日常生活が送れない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360712451"/>
                  </a:ext>
                </a:extLst>
              </a:tr>
              <a:tr h="368701">
                <a:tc>
                  <a:txBody>
                    <a:bodyPr/>
                    <a:lstStyle/>
                    <a:p>
                      <a:r>
                        <a:rPr kumimoji="1" lang="en-US" altLang="ja-JP" sz="1600" dirty="0">
                          <a:latin typeface="+mn-ea"/>
                          <a:ea typeface="+mn-ea"/>
                        </a:rPr>
                        <a:t>8</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n-ea"/>
                          <a:ea typeface="+mn-ea"/>
                        </a:rPr>
                        <a:t>完全に治らないこと</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107589414"/>
                  </a:ext>
                </a:extLst>
              </a:tr>
              <a:tr h="368701">
                <a:tc>
                  <a:txBody>
                    <a:bodyPr/>
                    <a:lstStyle/>
                    <a:p>
                      <a:r>
                        <a:rPr kumimoji="1" lang="en-US" altLang="ja-JP" sz="1600" dirty="0">
                          <a:latin typeface="+mn-ea"/>
                          <a:ea typeface="+mn-ea"/>
                        </a:rPr>
                        <a:t>9</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寝込んだときの食事の用意</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14659263"/>
                  </a:ext>
                </a:extLst>
              </a:tr>
              <a:tr h="368701">
                <a:tc>
                  <a:txBody>
                    <a:bodyPr/>
                    <a:lstStyle/>
                    <a:p>
                      <a:r>
                        <a:rPr kumimoji="1" lang="en-US" altLang="ja-JP" sz="1600" dirty="0">
                          <a:latin typeface="+mn-ea"/>
                          <a:ea typeface="+mn-ea"/>
                        </a:rPr>
                        <a:t>10</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介助者</a:t>
                      </a:r>
                      <a:r>
                        <a:rPr kumimoji="1" lang="en-US" altLang="ja-JP" sz="1600" dirty="0">
                          <a:latin typeface="+mn-ea"/>
                          <a:ea typeface="+mn-ea"/>
                        </a:rPr>
                        <a:t>(</a:t>
                      </a:r>
                      <a:r>
                        <a:rPr kumimoji="1" lang="ja-JP" altLang="en-US" sz="1600" dirty="0">
                          <a:latin typeface="+mn-ea"/>
                          <a:ea typeface="+mn-ea"/>
                        </a:rPr>
                        <a:t>親のみ</a:t>
                      </a:r>
                      <a:r>
                        <a:rPr kumimoji="1" lang="en-US" altLang="ja-JP" sz="1600" dirty="0">
                          <a:latin typeface="+mn-ea"/>
                          <a:ea typeface="+mn-ea"/>
                        </a:rPr>
                        <a:t>)</a:t>
                      </a:r>
                      <a:r>
                        <a:rPr kumimoji="1" lang="ja-JP" altLang="en-US" sz="1600" dirty="0">
                          <a:latin typeface="+mn-ea"/>
                          <a:ea typeface="+mn-ea"/>
                        </a:rPr>
                        <a:t>に頼り切りで、大きな負担を掛けている</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942197909"/>
                  </a:ext>
                </a:extLst>
              </a:tr>
              <a:tr h="368701">
                <a:tc>
                  <a:txBody>
                    <a:bodyPr/>
                    <a:lstStyle/>
                    <a:p>
                      <a:r>
                        <a:rPr kumimoji="1" lang="en-US" altLang="ja-JP" sz="1600" dirty="0">
                          <a:latin typeface="+mn-ea"/>
                          <a:ea typeface="+mn-ea"/>
                        </a:rPr>
                        <a:t>11</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今後への不安（回復していくのかどうか）・近くの患者や家族同士の交流が欲しい（特に家族同士の集まる場が欲しい）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21555274"/>
                  </a:ext>
                </a:extLst>
              </a:tr>
            </a:tbl>
          </a:graphicData>
        </a:graphic>
      </p:graphicFrame>
    </p:spTree>
    <p:extLst>
      <p:ext uri="{BB962C8B-B14F-4D97-AF65-F5344CB8AC3E}">
        <p14:creationId xmlns:p14="http://schemas.microsoft.com/office/powerpoint/2010/main" val="33620341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36912"/>
            <a:ext cx="6156176" cy="1233090"/>
          </a:xfrm>
        </p:spPr>
        <p:txBody>
          <a:bodyPr>
            <a:normAutofit/>
          </a:bodyPr>
          <a:lstStyle/>
          <a:p>
            <a:r>
              <a:rPr lang="ja-JP" altLang="en-US" dirty="0"/>
              <a:t>訪問看護について</a:t>
            </a:r>
            <a:endParaRPr lang="en-US" dirty="0"/>
          </a:p>
        </p:txBody>
      </p:sp>
      <p:sp>
        <p:nvSpPr>
          <p:cNvPr id="5" name="Text Placeholder 4"/>
          <p:cNvSpPr>
            <a:spLocks noGrp="1"/>
          </p:cNvSpPr>
          <p:nvPr>
            <p:ph type="body" sz="quarter" idx="13"/>
          </p:nvPr>
        </p:nvSpPr>
        <p:spPr/>
        <p:txBody>
          <a:bodyPr/>
          <a:lstStyle/>
          <a:p>
            <a:r>
              <a:rPr lang="en-US" dirty="0"/>
              <a:t>0</a:t>
            </a:r>
            <a:r>
              <a:rPr lang="en-US" altLang="ja-JP" dirty="0"/>
              <a:t>3</a:t>
            </a:r>
            <a:endParaRPr lang="en-US" dirty="0"/>
          </a:p>
        </p:txBody>
      </p:sp>
      <p:sp>
        <p:nvSpPr>
          <p:cNvPr id="4" name="字幕 3">
            <a:extLst>
              <a:ext uri="{FF2B5EF4-FFF2-40B4-BE49-F238E27FC236}">
                <a16:creationId xmlns:a16="http://schemas.microsoft.com/office/drawing/2014/main" id="{A2222906-737E-49C2-A19B-A96421B16B6D}"/>
              </a:ext>
            </a:extLst>
          </p:cNvPr>
          <p:cNvSpPr>
            <a:spLocks noGrp="1"/>
          </p:cNvSpPr>
          <p:nvPr>
            <p:ph type="subTitle" idx="1"/>
          </p:nvPr>
        </p:nvSpPr>
        <p:spPr>
          <a:xfrm>
            <a:off x="3071664" y="4406007"/>
            <a:ext cx="6408712" cy="2096342"/>
          </a:xfrm>
        </p:spPr>
        <p:txBody>
          <a:bodyPr>
            <a:normAutofit/>
          </a:bodyPr>
          <a:lstStyle/>
          <a:p>
            <a:pPr marL="342900" indent="-342900">
              <a:buSzPct val="150000"/>
              <a:buBlip>
                <a:blip r:embed="rId3"/>
              </a:buBlip>
            </a:pPr>
            <a:r>
              <a:rPr lang="ja-JP" altLang="en-US" dirty="0"/>
              <a:t>訪問看護の周知度</a:t>
            </a:r>
            <a:r>
              <a:rPr lang="ja-JP" altLang="en-US" dirty="0" err="1"/>
              <a:t>ｑ</a:t>
            </a:r>
            <a:endParaRPr lang="en-US" altLang="ja-JP" dirty="0"/>
          </a:p>
          <a:p>
            <a:pPr marL="342900" indent="-342900">
              <a:buSzPct val="150000"/>
              <a:buBlip>
                <a:blip r:embed="rId3"/>
              </a:buBlip>
            </a:pPr>
            <a:r>
              <a:rPr lang="ja-JP" altLang="en-US" dirty="0"/>
              <a:t>訪問看護利用の有無</a:t>
            </a:r>
            <a:endParaRPr lang="en-US" altLang="ja-JP" dirty="0"/>
          </a:p>
          <a:p>
            <a:pPr marL="342900" indent="-342900">
              <a:buSzPct val="150000"/>
              <a:buBlip>
                <a:blip r:embed="rId3"/>
              </a:buBlip>
            </a:pPr>
            <a:r>
              <a:rPr lang="ja-JP" altLang="en-US" dirty="0"/>
              <a:t>訪問看護で利用したいサービス</a:t>
            </a:r>
            <a:endParaRPr lang="en-US" altLang="ja-JP" dirty="0"/>
          </a:p>
          <a:p>
            <a:pPr marL="342900" indent="-342900">
              <a:buSzPct val="150000"/>
              <a:buBlip>
                <a:blip r:embed="rId3"/>
              </a:buBlip>
            </a:pPr>
            <a:endParaRPr lang="ja-JP" altLang="en-US" dirty="0"/>
          </a:p>
        </p:txBody>
      </p:sp>
    </p:spTree>
    <p:extLst>
      <p:ext uri="{BB962C8B-B14F-4D97-AF65-F5344CB8AC3E}">
        <p14:creationId xmlns:p14="http://schemas.microsoft.com/office/powerpoint/2010/main" val="19022163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p:txBody>
          <a:bodyPr/>
          <a:lstStyle/>
          <a:p>
            <a:endParaRPr lang="en-US" dirty="0"/>
          </a:p>
        </p:txBody>
      </p:sp>
      <p:sp>
        <p:nvSpPr>
          <p:cNvPr id="5" name="Title 4"/>
          <p:cNvSpPr>
            <a:spLocks noGrp="1"/>
          </p:cNvSpPr>
          <p:nvPr>
            <p:ph type="title"/>
          </p:nvPr>
        </p:nvSpPr>
        <p:spPr/>
        <p:txBody>
          <a:bodyPr>
            <a:normAutofit/>
          </a:bodyPr>
          <a:lstStyle/>
          <a:p>
            <a:r>
              <a:rPr lang="ja-JP" altLang="en-US" dirty="0"/>
              <a:t>⑫訪問看護制度について聞いたことがありますか？</a:t>
            </a:r>
            <a:endParaRPr lang="en-US" dirty="0"/>
          </a:p>
        </p:txBody>
      </p:sp>
      <p:sp>
        <p:nvSpPr>
          <p:cNvPr id="2" name="Slide Number Placeholder 1"/>
          <p:cNvSpPr>
            <a:spLocks noGrp="1"/>
          </p:cNvSpPr>
          <p:nvPr>
            <p:ph type="sldNum" sz="quarter" idx="12"/>
          </p:nvPr>
        </p:nvSpPr>
        <p:spPr/>
        <p:txBody>
          <a:bodyPr/>
          <a:lstStyle/>
          <a:p>
            <a:fld id="{F68327C5-B821-4FE9-A59A-A60D9EB59A9A}" type="slidenum">
              <a:rPr lang="en-US" smtClean="0"/>
              <a:pPr/>
              <a:t>19</a:t>
            </a:fld>
            <a:endParaRPr lang="en-US" dirty="0"/>
          </a:p>
        </p:txBody>
      </p:sp>
      <p:graphicFrame>
        <p:nvGraphicFramePr>
          <p:cNvPr id="10" name="グラフ 9">
            <a:extLst>
              <a:ext uri="{FF2B5EF4-FFF2-40B4-BE49-F238E27FC236}">
                <a16:creationId xmlns:a16="http://schemas.microsoft.com/office/drawing/2014/main" id="{49F4869C-E61B-425E-AEF2-8799F41E07BE}"/>
              </a:ext>
            </a:extLst>
          </p:cNvPr>
          <p:cNvGraphicFramePr/>
          <p:nvPr>
            <p:extLst>
              <p:ext uri="{D42A27DB-BD31-4B8C-83A1-F6EECF244321}">
                <p14:modId xmlns:p14="http://schemas.microsoft.com/office/powerpoint/2010/main" val="1209476350"/>
              </p:ext>
            </p:extLst>
          </p:nvPr>
        </p:nvGraphicFramePr>
        <p:xfrm>
          <a:off x="4275181" y="278644"/>
          <a:ext cx="6660000" cy="576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5" name="表 14">
            <a:extLst>
              <a:ext uri="{FF2B5EF4-FFF2-40B4-BE49-F238E27FC236}">
                <a16:creationId xmlns:a16="http://schemas.microsoft.com/office/drawing/2014/main" id="{2A5A5CDA-8629-4E69-99B1-3EAECCE360AA}"/>
              </a:ext>
            </a:extLst>
          </p:cNvPr>
          <p:cNvGraphicFramePr>
            <a:graphicFrameLocks noGrp="1"/>
          </p:cNvGraphicFramePr>
          <p:nvPr>
            <p:extLst>
              <p:ext uri="{D42A27DB-BD31-4B8C-83A1-F6EECF244321}">
                <p14:modId xmlns:p14="http://schemas.microsoft.com/office/powerpoint/2010/main" val="2282294577"/>
              </p:ext>
            </p:extLst>
          </p:nvPr>
        </p:nvGraphicFramePr>
        <p:xfrm>
          <a:off x="250959" y="2290492"/>
          <a:ext cx="3468777" cy="2916548"/>
        </p:xfrm>
        <a:graphic>
          <a:graphicData uri="http://schemas.openxmlformats.org/drawingml/2006/table">
            <a:tbl>
              <a:tblPr>
                <a:tableStyleId>{22838BEF-8BB2-4498-84A7-C5851F593DF1}</a:tableStyleId>
              </a:tblPr>
              <a:tblGrid>
                <a:gridCol w="2390584">
                  <a:extLst>
                    <a:ext uri="{9D8B030D-6E8A-4147-A177-3AD203B41FA5}">
                      <a16:colId xmlns:a16="http://schemas.microsoft.com/office/drawing/2014/main" val="3565202595"/>
                    </a:ext>
                  </a:extLst>
                </a:gridCol>
                <a:gridCol w="1078193">
                  <a:extLst>
                    <a:ext uri="{9D8B030D-6E8A-4147-A177-3AD203B41FA5}">
                      <a16:colId xmlns:a16="http://schemas.microsoft.com/office/drawing/2014/main" val="2479618043"/>
                    </a:ext>
                  </a:extLst>
                </a:gridCol>
              </a:tblGrid>
              <a:tr h="1023461">
                <a:tc>
                  <a:txBody>
                    <a:bodyPr/>
                    <a:lstStyle/>
                    <a:p>
                      <a:pPr algn="ctr" fontAlgn="ctr"/>
                      <a:r>
                        <a:rPr lang="ja-JP" altLang="en-US" sz="1800" u="none" strike="noStrike" dirty="0">
                          <a:effectLst/>
                          <a:latin typeface="ＭＳ Ｐゴシック" panose="020B0600070205080204" pitchFamily="50" charset="-128"/>
                        </a:rPr>
                        <a:t>訪問看護制度について聞いたことがあるか？</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ctr" fontAlgn="ctr"/>
                      <a:r>
                        <a:rPr lang="ja-JP" altLang="en-US" sz="1800" u="none" strike="noStrike" dirty="0">
                          <a:effectLst/>
                          <a:latin typeface="ＭＳ Ｐゴシック" panose="020B0600070205080204" pitchFamily="50" charset="-128"/>
                        </a:rPr>
                        <a:t>人数</a:t>
                      </a:r>
                      <a:endParaRPr lang="ja-JP" altLang="en-US"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609762622"/>
                  </a:ext>
                </a:extLst>
              </a:tr>
              <a:tr h="403079">
                <a:tc>
                  <a:txBody>
                    <a:bodyPr/>
                    <a:lstStyle/>
                    <a:p>
                      <a:pPr algn="l" fontAlgn="ctr"/>
                      <a:r>
                        <a:rPr lang="ja-JP" altLang="en-US" sz="1800" u="none" strike="noStrike" dirty="0">
                          <a:effectLst/>
                          <a:latin typeface="ＭＳ Ｐゴシック" panose="020B0600070205080204" pitchFamily="50" charset="-128"/>
                        </a:rPr>
                        <a:t>内容までよく知っている</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10</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180967519"/>
                  </a:ext>
                </a:extLst>
              </a:tr>
              <a:tr h="348960">
                <a:tc>
                  <a:txBody>
                    <a:bodyPr/>
                    <a:lstStyle/>
                    <a:p>
                      <a:pPr algn="l" fontAlgn="ctr"/>
                      <a:r>
                        <a:rPr lang="ja-JP" altLang="en-US" sz="1800" u="none" strike="noStrike" dirty="0">
                          <a:effectLst/>
                          <a:latin typeface="ＭＳ Ｐゴシック" panose="020B0600070205080204" pitchFamily="50" charset="-128"/>
                        </a:rPr>
                        <a:t>知っている</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14</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2430955471"/>
                  </a:ext>
                </a:extLst>
              </a:tr>
              <a:tr h="443128">
                <a:tc>
                  <a:txBody>
                    <a:bodyPr/>
                    <a:lstStyle/>
                    <a:p>
                      <a:pPr algn="l" fontAlgn="ctr"/>
                      <a:r>
                        <a:rPr lang="ja-JP" altLang="en-US" sz="1800" u="none" strike="noStrike" dirty="0">
                          <a:effectLst/>
                          <a:latin typeface="ＭＳ Ｐゴシック" panose="020B0600070205080204" pitchFamily="50" charset="-128"/>
                        </a:rPr>
                        <a:t>聞いたことがある程度</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31</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281735716"/>
                  </a:ext>
                </a:extLst>
              </a:tr>
              <a:tr h="348960">
                <a:tc>
                  <a:txBody>
                    <a:bodyPr/>
                    <a:lstStyle/>
                    <a:p>
                      <a:pPr algn="l" fontAlgn="ctr"/>
                      <a:r>
                        <a:rPr lang="ja-JP" altLang="en-US" sz="1800" u="none" strike="noStrike" dirty="0">
                          <a:effectLst/>
                          <a:latin typeface="ＭＳ Ｐゴシック" panose="020B0600070205080204" pitchFamily="50" charset="-128"/>
                        </a:rPr>
                        <a:t>全く知らない</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4</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2735613616"/>
                  </a:ext>
                </a:extLst>
              </a:tr>
              <a:tr h="348960">
                <a:tc>
                  <a:txBody>
                    <a:bodyPr/>
                    <a:lstStyle/>
                    <a:p>
                      <a:pPr algn="r" fontAlgn="ctr"/>
                      <a:r>
                        <a:rPr lang="ja-JP" altLang="en-US" sz="1800" u="none" strike="noStrike" dirty="0">
                          <a:effectLst/>
                          <a:latin typeface="ＭＳ Ｐゴシック" panose="020B0600070205080204" pitchFamily="50" charset="-128"/>
                        </a:rPr>
                        <a:t>計</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59</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711415696"/>
                  </a:ext>
                </a:extLst>
              </a:tr>
            </a:tbl>
          </a:graphicData>
        </a:graphic>
      </p:graphicFrame>
      <p:grpSp>
        <p:nvGrpSpPr>
          <p:cNvPr id="16" name="Group 9">
            <a:extLst>
              <a:ext uri="{FF2B5EF4-FFF2-40B4-BE49-F238E27FC236}">
                <a16:creationId xmlns:a16="http://schemas.microsoft.com/office/drawing/2014/main" id="{56958F06-0164-470C-B8B3-B7BF6717AE2A}"/>
              </a:ext>
            </a:extLst>
          </p:cNvPr>
          <p:cNvGrpSpPr>
            <a:grpSpLocks noChangeAspect="1"/>
          </p:cNvGrpSpPr>
          <p:nvPr/>
        </p:nvGrpSpPr>
        <p:grpSpPr>
          <a:xfrm>
            <a:off x="2964272" y="1196752"/>
            <a:ext cx="5580000" cy="4668620"/>
            <a:chOff x="3638719" y="1826801"/>
            <a:chExt cx="4456455" cy="3728587"/>
          </a:xfrm>
        </p:grpSpPr>
        <p:grpSp>
          <p:nvGrpSpPr>
            <p:cNvPr id="17" name="Group 10">
              <a:extLst>
                <a:ext uri="{FF2B5EF4-FFF2-40B4-BE49-F238E27FC236}">
                  <a16:creationId xmlns:a16="http://schemas.microsoft.com/office/drawing/2014/main" id="{20A49331-D590-4201-9853-871F985BDCDC}"/>
                </a:ext>
              </a:extLst>
            </p:cNvPr>
            <p:cNvGrpSpPr/>
            <p:nvPr/>
          </p:nvGrpSpPr>
          <p:grpSpPr>
            <a:xfrm rot="2700000">
              <a:off x="4366586" y="4189346"/>
              <a:ext cx="638175" cy="2093910"/>
              <a:chOff x="1225452" y="3588212"/>
              <a:chExt cx="638175" cy="2093910"/>
            </a:xfrm>
          </p:grpSpPr>
          <p:sp>
            <p:nvSpPr>
              <p:cNvPr id="19" name="Freeform 12">
                <a:extLst>
                  <a:ext uri="{FF2B5EF4-FFF2-40B4-BE49-F238E27FC236}">
                    <a16:creationId xmlns:a16="http://schemas.microsoft.com/office/drawing/2014/main" id="{4A496701-F016-4729-9C40-B83592C350AC}"/>
                  </a:ext>
                </a:extLst>
              </p:cNvPr>
              <p:cNvSpPr/>
              <p:nvPr/>
            </p:nvSpPr>
            <p:spPr>
              <a:xfrm>
                <a:off x="1225452" y="3588212"/>
                <a:ext cx="638175" cy="2093910"/>
              </a:xfrm>
              <a:custGeom>
                <a:avLst/>
                <a:gdLst>
                  <a:gd name="connsiteX0" fmla="*/ 161926 w 638175"/>
                  <a:gd name="connsiteY0" fmla="*/ 0 h 2093910"/>
                  <a:gd name="connsiteX1" fmla="*/ 319090 w 638175"/>
                  <a:gd name="connsiteY1" fmla="*/ 7936 h 2093910"/>
                  <a:gd name="connsiteX2" fmla="*/ 476251 w 638175"/>
                  <a:gd name="connsiteY2" fmla="*/ 0 h 2093910"/>
                  <a:gd name="connsiteX3" fmla="*/ 476251 w 638175"/>
                  <a:gd name="connsiteY3" fmla="*/ 703260 h 2093910"/>
                  <a:gd name="connsiteX4" fmla="*/ 636095 w 638175"/>
                  <a:gd name="connsiteY4" fmla="*/ 703260 h 2093910"/>
                  <a:gd name="connsiteX5" fmla="*/ 638175 w 638175"/>
                  <a:gd name="connsiteY5" fmla="*/ 723897 h 2093910"/>
                  <a:gd name="connsiteX6" fmla="*/ 638175 w 638175"/>
                  <a:gd name="connsiteY6" fmla="*/ 1892298 h 2093910"/>
                  <a:gd name="connsiteX7" fmla="*/ 436563 w 638175"/>
                  <a:gd name="connsiteY7" fmla="*/ 2093910 h 2093910"/>
                  <a:gd name="connsiteX8" fmla="*/ 201612 w 638175"/>
                  <a:gd name="connsiteY8" fmla="*/ 2093910 h 2093910"/>
                  <a:gd name="connsiteX9" fmla="*/ 0 w 638175"/>
                  <a:gd name="connsiteY9" fmla="*/ 1892298 h 2093910"/>
                  <a:gd name="connsiteX10" fmla="*/ 0 w 638175"/>
                  <a:gd name="connsiteY10" fmla="*/ 723897 h 2093910"/>
                  <a:gd name="connsiteX11" fmla="*/ 2081 w 638175"/>
                  <a:gd name="connsiteY11" fmla="*/ 703260 h 2093910"/>
                  <a:gd name="connsiteX12" fmla="*/ 161926 w 638175"/>
                  <a:gd name="connsiteY12" fmla="*/ 703260 h 2093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38175" h="2093910">
                    <a:moveTo>
                      <a:pt x="161926" y="0"/>
                    </a:moveTo>
                    <a:lnTo>
                      <a:pt x="319090" y="7936"/>
                    </a:lnTo>
                    <a:lnTo>
                      <a:pt x="476251" y="0"/>
                    </a:lnTo>
                    <a:lnTo>
                      <a:pt x="476251" y="703260"/>
                    </a:lnTo>
                    <a:lnTo>
                      <a:pt x="636095" y="703260"/>
                    </a:lnTo>
                    <a:lnTo>
                      <a:pt x="638175" y="723897"/>
                    </a:lnTo>
                    <a:lnTo>
                      <a:pt x="638175" y="1892298"/>
                    </a:lnTo>
                    <a:cubicBezTo>
                      <a:pt x="638175" y="2003645"/>
                      <a:pt x="547910" y="2093910"/>
                      <a:pt x="436563" y="2093910"/>
                    </a:cubicBezTo>
                    <a:lnTo>
                      <a:pt x="201612" y="2093910"/>
                    </a:lnTo>
                    <a:cubicBezTo>
                      <a:pt x="90265" y="2093910"/>
                      <a:pt x="0" y="2003645"/>
                      <a:pt x="0" y="1892298"/>
                    </a:cubicBezTo>
                    <a:lnTo>
                      <a:pt x="0" y="723897"/>
                    </a:lnTo>
                    <a:lnTo>
                      <a:pt x="2081" y="703260"/>
                    </a:lnTo>
                    <a:lnTo>
                      <a:pt x="161926" y="703260"/>
                    </a:lnTo>
                    <a:close/>
                  </a:path>
                </a:pathLst>
              </a:custGeom>
              <a:solidFill>
                <a:srgbClr val="2E2E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20" name="Freeform 13">
                <a:extLst>
                  <a:ext uri="{FF2B5EF4-FFF2-40B4-BE49-F238E27FC236}">
                    <a16:creationId xmlns:a16="http://schemas.microsoft.com/office/drawing/2014/main" id="{FF8F60C5-E7DC-4F1D-AECF-5845B12AF7FC}"/>
                  </a:ext>
                </a:extLst>
              </p:cNvPr>
              <p:cNvSpPr/>
              <p:nvPr/>
            </p:nvSpPr>
            <p:spPr>
              <a:xfrm>
                <a:off x="1544539" y="3588212"/>
                <a:ext cx="319088" cy="2093910"/>
              </a:xfrm>
              <a:custGeom>
                <a:avLst/>
                <a:gdLst>
                  <a:gd name="connsiteX0" fmla="*/ 157164 w 319088"/>
                  <a:gd name="connsiteY0" fmla="*/ 0 h 2093910"/>
                  <a:gd name="connsiteX1" fmla="*/ 157164 w 319088"/>
                  <a:gd name="connsiteY1" fmla="*/ 703260 h 2093910"/>
                  <a:gd name="connsiteX2" fmla="*/ 317008 w 319088"/>
                  <a:gd name="connsiteY2" fmla="*/ 703260 h 2093910"/>
                  <a:gd name="connsiteX3" fmla="*/ 319088 w 319088"/>
                  <a:gd name="connsiteY3" fmla="*/ 723897 h 2093910"/>
                  <a:gd name="connsiteX4" fmla="*/ 319088 w 319088"/>
                  <a:gd name="connsiteY4" fmla="*/ 1892298 h 2093910"/>
                  <a:gd name="connsiteX5" fmla="*/ 117476 w 319088"/>
                  <a:gd name="connsiteY5" fmla="*/ 2093910 h 2093910"/>
                  <a:gd name="connsiteX6" fmla="*/ 0 w 319088"/>
                  <a:gd name="connsiteY6" fmla="*/ 2093910 h 2093910"/>
                  <a:gd name="connsiteX7" fmla="*/ 0 w 319088"/>
                  <a:gd name="connsiteY7" fmla="*/ 7936 h 2093910"/>
                  <a:gd name="connsiteX8" fmla="*/ 3 w 319088"/>
                  <a:gd name="connsiteY8" fmla="*/ 7936 h 2093910"/>
                  <a:gd name="connsiteX9" fmla="*/ 157164 w 319088"/>
                  <a:gd name="connsiteY9" fmla="*/ 0 h 2093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9088" h="2093910">
                    <a:moveTo>
                      <a:pt x="157164" y="0"/>
                    </a:moveTo>
                    <a:lnTo>
                      <a:pt x="157164" y="703260"/>
                    </a:lnTo>
                    <a:lnTo>
                      <a:pt x="317008" y="703260"/>
                    </a:lnTo>
                    <a:lnTo>
                      <a:pt x="319088" y="723897"/>
                    </a:lnTo>
                    <a:lnTo>
                      <a:pt x="319088" y="1892298"/>
                    </a:lnTo>
                    <a:cubicBezTo>
                      <a:pt x="319088" y="2003645"/>
                      <a:pt x="228823" y="2093910"/>
                      <a:pt x="117476" y="2093910"/>
                    </a:cubicBezTo>
                    <a:lnTo>
                      <a:pt x="0" y="2093910"/>
                    </a:lnTo>
                    <a:lnTo>
                      <a:pt x="0" y="7936"/>
                    </a:lnTo>
                    <a:lnTo>
                      <a:pt x="3" y="7936"/>
                    </a:lnTo>
                    <a:lnTo>
                      <a:pt x="157164" y="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sp>
          <p:nvSpPr>
            <p:cNvPr id="18" name="Oval 11">
              <a:extLst>
                <a:ext uri="{FF2B5EF4-FFF2-40B4-BE49-F238E27FC236}">
                  <a16:creationId xmlns:a16="http://schemas.microsoft.com/office/drawing/2014/main" id="{4927E66C-82ED-4BAE-BDCB-A853B0AF7EC4}"/>
                </a:ext>
              </a:extLst>
            </p:cNvPr>
            <p:cNvSpPr/>
            <p:nvPr/>
          </p:nvSpPr>
          <p:spPr>
            <a:xfrm rot="5400000">
              <a:off x="4961449" y="1826801"/>
              <a:ext cx="3133725" cy="3133725"/>
            </a:xfrm>
            <a:prstGeom prst="ellipse">
              <a:avLst/>
            </a:prstGeom>
            <a:noFill/>
            <a:ln w="76200">
              <a:solidFill>
                <a:srgbClr val="2E2E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spTree>
    <p:extLst>
      <p:ext uri="{BB962C8B-B14F-4D97-AF65-F5344CB8AC3E}">
        <p14:creationId xmlns:p14="http://schemas.microsoft.com/office/powerpoint/2010/main" val="2484288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2106323"/>
            <a:ext cx="12192000" cy="3446017"/>
            <a:chOff x="0" y="2106323"/>
            <a:chExt cx="12192000" cy="3446017"/>
          </a:xfrm>
        </p:grpSpPr>
        <p:sp>
          <p:nvSpPr>
            <p:cNvPr id="35" name="Freeform 34"/>
            <p:cNvSpPr/>
            <p:nvPr/>
          </p:nvSpPr>
          <p:spPr>
            <a:xfrm>
              <a:off x="0" y="2106323"/>
              <a:ext cx="978558" cy="3290911"/>
            </a:xfrm>
            <a:custGeom>
              <a:avLst/>
              <a:gdLst>
                <a:gd name="connsiteX0" fmla="*/ 0 w 978558"/>
                <a:gd name="connsiteY0" fmla="*/ 0 h 3290911"/>
                <a:gd name="connsiteX1" fmla="*/ 184694 w 978558"/>
                <a:gd name="connsiteY1" fmla="*/ 62566 h 3290911"/>
                <a:gd name="connsiteX2" fmla="*/ 819139 w 978558"/>
                <a:gd name="connsiteY2" fmla="*/ 237924 h 3290911"/>
                <a:gd name="connsiteX3" fmla="*/ 978558 w 978558"/>
                <a:gd name="connsiteY3" fmla="*/ 274237 h 3290911"/>
                <a:gd name="connsiteX4" fmla="*/ 978558 w 978558"/>
                <a:gd name="connsiteY4" fmla="*/ 3041934 h 3290911"/>
                <a:gd name="connsiteX5" fmla="*/ 839159 w 978558"/>
                <a:gd name="connsiteY5" fmla="*/ 3070797 h 3290911"/>
                <a:gd name="connsiteX6" fmla="*/ 91357 w 978558"/>
                <a:gd name="connsiteY6" fmla="*/ 3261732 h 3290911"/>
                <a:gd name="connsiteX7" fmla="*/ 0 w 978558"/>
                <a:gd name="connsiteY7" fmla="*/ 3290911 h 3290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78558" h="3290911">
                  <a:moveTo>
                    <a:pt x="0" y="0"/>
                  </a:moveTo>
                  <a:lnTo>
                    <a:pt x="184694" y="62566"/>
                  </a:lnTo>
                  <a:cubicBezTo>
                    <a:pt x="376858" y="124338"/>
                    <a:pt x="589012" y="182937"/>
                    <a:pt x="819139" y="237924"/>
                  </a:cubicBezTo>
                  <a:lnTo>
                    <a:pt x="978558" y="274237"/>
                  </a:lnTo>
                  <a:lnTo>
                    <a:pt x="978558" y="3041934"/>
                  </a:lnTo>
                  <a:lnTo>
                    <a:pt x="839159" y="3070797"/>
                  </a:lnTo>
                  <a:cubicBezTo>
                    <a:pt x="567038" y="3129894"/>
                    <a:pt x="316814" y="3193747"/>
                    <a:pt x="91357" y="3261732"/>
                  </a:cubicBezTo>
                  <a:lnTo>
                    <a:pt x="0" y="3290911"/>
                  </a:ln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36" name="Freeform 35"/>
            <p:cNvSpPr/>
            <p:nvPr/>
          </p:nvSpPr>
          <p:spPr>
            <a:xfrm>
              <a:off x="11218355" y="2106323"/>
              <a:ext cx="973645" cy="3446017"/>
            </a:xfrm>
            <a:custGeom>
              <a:avLst/>
              <a:gdLst>
                <a:gd name="connsiteX0" fmla="*/ 973645 w 973645"/>
                <a:gd name="connsiteY0" fmla="*/ 0 h 3446017"/>
                <a:gd name="connsiteX1" fmla="*/ 973645 w 973645"/>
                <a:gd name="connsiteY1" fmla="*/ 3446017 h 3446017"/>
                <a:gd name="connsiteX2" fmla="*/ 950472 w 973645"/>
                <a:gd name="connsiteY2" fmla="*/ 3435811 h 3446017"/>
                <a:gd name="connsiteX3" fmla="*/ 162543 w 973645"/>
                <a:gd name="connsiteY3" fmla="*/ 3180739 h 3446017"/>
                <a:gd name="connsiteX4" fmla="*/ 0 w 973645"/>
                <a:gd name="connsiteY4" fmla="*/ 3139987 h 3446017"/>
                <a:gd name="connsiteX5" fmla="*/ 0 w 973645"/>
                <a:gd name="connsiteY5" fmla="*/ 273118 h 3446017"/>
                <a:gd name="connsiteX6" fmla="*/ 154506 w 973645"/>
                <a:gd name="connsiteY6" fmla="*/ 237924 h 3446017"/>
                <a:gd name="connsiteX7" fmla="*/ 788952 w 973645"/>
                <a:gd name="connsiteY7" fmla="*/ 62566 h 3446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73645" h="3446017">
                  <a:moveTo>
                    <a:pt x="973645" y="0"/>
                  </a:moveTo>
                  <a:lnTo>
                    <a:pt x="973645" y="3446017"/>
                  </a:lnTo>
                  <a:lnTo>
                    <a:pt x="950472" y="3435811"/>
                  </a:lnTo>
                  <a:cubicBezTo>
                    <a:pt x="726574" y="3344993"/>
                    <a:pt x="462185" y="3259590"/>
                    <a:pt x="162543" y="3180739"/>
                  </a:cubicBezTo>
                  <a:lnTo>
                    <a:pt x="0" y="3139987"/>
                  </a:lnTo>
                  <a:lnTo>
                    <a:pt x="0" y="273118"/>
                  </a:lnTo>
                  <a:lnTo>
                    <a:pt x="154506" y="237924"/>
                  </a:lnTo>
                  <a:cubicBezTo>
                    <a:pt x="384633" y="182937"/>
                    <a:pt x="596787" y="124338"/>
                    <a:pt x="788952" y="62566"/>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6" name="Freeform 15"/>
            <p:cNvSpPr/>
            <p:nvPr/>
          </p:nvSpPr>
          <p:spPr>
            <a:xfrm>
              <a:off x="8112224" y="2455099"/>
              <a:ext cx="2746055" cy="2709076"/>
            </a:xfrm>
            <a:custGeom>
              <a:avLst/>
              <a:gdLst>
                <a:gd name="connsiteX0" fmla="*/ 2746055 w 2746055"/>
                <a:gd name="connsiteY0" fmla="*/ 0 h 2709076"/>
                <a:gd name="connsiteX1" fmla="*/ 2746055 w 2746055"/>
                <a:gd name="connsiteY1" fmla="*/ 2709076 h 2709076"/>
                <a:gd name="connsiteX2" fmla="*/ 2560991 w 2746055"/>
                <a:gd name="connsiteY2" fmla="*/ 2670758 h 2709076"/>
                <a:gd name="connsiteX3" fmla="*/ 218870 w 2746055"/>
                <a:gd name="connsiteY3" fmla="*/ 2362514 h 2709076"/>
                <a:gd name="connsiteX4" fmla="*/ 0 w 2746055"/>
                <a:gd name="connsiteY4" fmla="*/ 2346431 h 2709076"/>
                <a:gd name="connsiteX5" fmla="*/ 0 w 2746055"/>
                <a:gd name="connsiteY5" fmla="*/ 332549 h 2709076"/>
                <a:gd name="connsiteX6" fmla="*/ 103661 w 2746055"/>
                <a:gd name="connsiteY6" fmla="*/ 326760 h 2709076"/>
                <a:gd name="connsiteX7" fmla="*/ 2518350 w 2746055"/>
                <a:gd name="connsiteY7" fmla="*/ 42836 h 2709076"/>
                <a:gd name="connsiteX8" fmla="*/ 2746055 w 2746055"/>
                <a:gd name="connsiteY8" fmla="*/ 0 h 2709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6055" h="2709076">
                  <a:moveTo>
                    <a:pt x="2746055" y="0"/>
                  </a:moveTo>
                  <a:lnTo>
                    <a:pt x="2746055" y="2709076"/>
                  </a:lnTo>
                  <a:lnTo>
                    <a:pt x="2560991" y="2670758"/>
                  </a:lnTo>
                  <a:cubicBezTo>
                    <a:pt x="1885800" y="2537486"/>
                    <a:pt x="1092353" y="2431971"/>
                    <a:pt x="218870" y="2362514"/>
                  </a:cubicBezTo>
                  <a:lnTo>
                    <a:pt x="0" y="2346431"/>
                  </a:lnTo>
                  <a:lnTo>
                    <a:pt x="0" y="332549"/>
                  </a:lnTo>
                  <a:lnTo>
                    <a:pt x="103661" y="326760"/>
                  </a:lnTo>
                  <a:cubicBezTo>
                    <a:pt x="996555" y="266448"/>
                    <a:pt x="1814192" y="169039"/>
                    <a:pt x="2518350" y="42836"/>
                  </a:cubicBezTo>
                  <a:lnTo>
                    <a:pt x="2746055" y="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1" name="Freeform 10"/>
            <p:cNvSpPr/>
            <p:nvPr/>
          </p:nvSpPr>
          <p:spPr>
            <a:xfrm>
              <a:off x="1333722" y="2455100"/>
              <a:ext cx="2746055" cy="2624295"/>
            </a:xfrm>
            <a:custGeom>
              <a:avLst/>
              <a:gdLst>
                <a:gd name="connsiteX0" fmla="*/ 0 w 2746055"/>
                <a:gd name="connsiteY0" fmla="*/ 0 h 2624295"/>
                <a:gd name="connsiteX1" fmla="*/ 227704 w 2746055"/>
                <a:gd name="connsiteY1" fmla="*/ 42836 h 2624295"/>
                <a:gd name="connsiteX2" fmla="*/ 2642393 w 2746055"/>
                <a:gd name="connsiteY2" fmla="*/ 326760 h 2624295"/>
                <a:gd name="connsiteX3" fmla="*/ 2746055 w 2746055"/>
                <a:gd name="connsiteY3" fmla="*/ 332549 h 2624295"/>
                <a:gd name="connsiteX4" fmla="*/ 2746055 w 2746055"/>
                <a:gd name="connsiteY4" fmla="*/ 2320322 h 2624295"/>
                <a:gd name="connsiteX5" fmla="*/ 2426369 w 2746055"/>
                <a:gd name="connsiteY5" fmla="*/ 2338174 h 2624295"/>
                <a:gd name="connsiteX6" fmla="*/ 11680 w 2746055"/>
                <a:gd name="connsiteY6" fmla="*/ 2622098 h 2624295"/>
                <a:gd name="connsiteX7" fmla="*/ 0 w 2746055"/>
                <a:gd name="connsiteY7" fmla="*/ 2624295 h 2624295"/>
                <a:gd name="connsiteX8" fmla="*/ 0 w 2746055"/>
                <a:gd name="connsiteY8" fmla="*/ 0 h 2624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6055" h="2624295">
                  <a:moveTo>
                    <a:pt x="0" y="0"/>
                  </a:moveTo>
                  <a:lnTo>
                    <a:pt x="227704" y="42836"/>
                  </a:lnTo>
                  <a:cubicBezTo>
                    <a:pt x="931862" y="169039"/>
                    <a:pt x="1749499" y="266448"/>
                    <a:pt x="2642393" y="326760"/>
                  </a:cubicBezTo>
                  <a:lnTo>
                    <a:pt x="2746055" y="332549"/>
                  </a:lnTo>
                  <a:lnTo>
                    <a:pt x="2746055" y="2320322"/>
                  </a:lnTo>
                  <a:lnTo>
                    <a:pt x="2426369" y="2338174"/>
                  </a:lnTo>
                  <a:cubicBezTo>
                    <a:pt x="1533475" y="2398487"/>
                    <a:pt x="715838" y="2495895"/>
                    <a:pt x="11680" y="2622098"/>
                  </a:cubicBezTo>
                  <a:lnTo>
                    <a:pt x="0" y="2624295"/>
                  </a:lnTo>
                  <a:lnTo>
                    <a:pt x="0" y="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0" name="Freeform 9"/>
            <p:cNvSpPr/>
            <p:nvPr/>
          </p:nvSpPr>
          <p:spPr>
            <a:xfrm>
              <a:off x="4434941" y="2807481"/>
              <a:ext cx="3322119" cy="1972235"/>
            </a:xfrm>
            <a:custGeom>
              <a:avLst/>
              <a:gdLst>
                <a:gd name="connsiteX0" fmla="*/ 3322119 w 3322119"/>
                <a:gd name="connsiteY0" fmla="*/ 0 h 1972235"/>
                <a:gd name="connsiteX1" fmla="*/ 3322119 w 3322119"/>
                <a:gd name="connsiteY1" fmla="*/ 1972235 h 1972235"/>
                <a:gd name="connsiteX2" fmla="*/ 2881735 w 3322119"/>
                <a:gd name="connsiteY2" fmla="*/ 1947643 h 1972235"/>
                <a:gd name="connsiteX3" fmla="*/ 1445035 w 3322119"/>
                <a:gd name="connsiteY3" fmla="*/ 1916190 h 1972235"/>
                <a:gd name="connsiteX4" fmla="*/ 8335 w 3322119"/>
                <a:gd name="connsiteY4" fmla="*/ 1947643 h 1972235"/>
                <a:gd name="connsiteX5" fmla="*/ 0 w 3322119"/>
                <a:gd name="connsiteY5" fmla="*/ 1948109 h 1972235"/>
                <a:gd name="connsiteX6" fmla="*/ 0 w 3322119"/>
                <a:gd name="connsiteY6" fmla="*/ 1 h 1972235"/>
                <a:gd name="connsiteX7" fmla="*/ 224359 w 3322119"/>
                <a:gd name="connsiteY7" fmla="*/ 12529 h 1972235"/>
                <a:gd name="connsiteX8" fmla="*/ 1661059 w 3322119"/>
                <a:gd name="connsiteY8" fmla="*/ 43982 h 1972235"/>
                <a:gd name="connsiteX9" fmla="*/ 3097759 w 3322119"/>
                <a:gd name="connsiteY9" fmla="*/ 12529 h 1972235"/>
                <a:gd name="connsiteX10" fmla="*/ 3322119 w 3322119"/>
                <a:gd name="connsiteY10" fmla="*/ 0 h 197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322119" h="1972235">
                  <a:moveTo>
                    <a:pt x="3322119" y="0"/>
                  </a:moveTo>
                  <a:lnTo>
                    <a:pt x="3322119" y="1972235"/>
                  </a:lnTo>
                  <a:lnTo>
                    <a:pt x="2881735" y="1947643"/>
                  </a:lnTo>
                  <a:cubicBezTo>
                    <a:pt x="2417668" y="1927020"/>
                    <a:pt x="1937176" y="1916190"/>
                    <a:pt x="1445035" y="1916190"/>
                  </a:cubicBezTo>
                  <a:cubicBezTo>
                    <a:pt x="952895" y="1916190"/>
                    <a:pt x="472402" y="1927020"/>
                    <a:pt x="8335" y="1947643"/>
                  </a:cubicBezTo>
                  <a:lnTo>
                    <a:pt x="0" y="1948109"/>
                  </a:lnTo>
                  <a:lnTo>
                    <a:pt x="0" y="1"/>
                  </a:lnTo>
                  <a:lnTo>
                    <a:pt x="224359" y="12529"/>
                  </a:lnTo>
                  <a:cubicBezTo>
                    <a:pt x="688426" y="33152"/>
                    <a:pt x="1168919" y="43982"/>
                    <a:pt x="1661059" y="43982"/>
                  </a:cubicBezTo>
                  <a:cubicBezTo>
                    <a:pt x="2153200" y="43982"/>
                    <a:pt x="2633692" y="33152"/>
                    <a:pt x="3097759" y="12529"/>
                  </a:cubicBezTo>
                  <a:lnTo>
                    <a:pt x="3322119" y="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sp>
        <p:nvSpPr>
          <p:cNvPr id="39" name="Title 25"/>
          <p:cNvSpPr>
            <a:spLocks noGrp="1"/>
          </p:cNvSpPr>
          <p:nvPr>
            <p:ph type="ctrTitle"/>
          </p:nvPr>
        </p:nvSpPr>
        <p:spPr>
          <a:xfrm>
            <a:off x="1251279" y="141810"/>
            <a:ext cx="9689442" cy="1847030"/>
          </a:xfrm>
        </p:spPr>
        <p:txBody>
          <a:bodyPr bIns="274320">
            <a:noAutofit/>
          </a:bodyPr>
          <a:lstStyle/>
          <a:p>
            <a:r>
              <a:rPr lang="ja-JP" altLang="en-US" sz="3600" b="1" dirty="0"/>
              <a:t>訪問看護のニーズについてのアンケート</a:t>
            </a:r>
            <a:br>
              <a:rPr lang="en-US" altLang="ja-JP" sz="3600" b="1" dirty="0"/>
            </a:br>
            <a:r>
              <a:rPr lang="ja-JP" altLang="en-US" sz="3600" b="1" dirty="0"/>
              <a:t>集計結果</a:t>
            </a:r>
            <a:endParaRPr lang="en-US" sz="3600" b="1" dirty="0"/>
          </a:p>
        </p:txBody>
      </p:sp>
      <p:pic>
        <p:nvPicPr>
          <p:cNvPr id="2" name="Picture 1"/>
          <p:cNvPicPr>
            <a:picLocks noChangeAspect="1"/>
          </p:cNvPicPr>
          <p:nvPr/>
        </p:nvPicPr>
        <p:blipFill>
          <a:blip r:embed="rId3"/>
          <a:stretch>
            <a:fillRect/>
          </a:stretch>
        </p:blipFill>
        <p:spPr>
          <a:xfrm>
            <a:off x="5182701" y="3041987"/>
            <a:ext cx="1883357" cy="1383883"/>
          </a:xfrm>
          <a:prstGeom prst="rect">
            <a:avLst/>
          </a:prstGeom>
        </p:spPr>
      </p:pic>
      <p:grpSp>
        <p:nvGrpSpPr>
          <p:cNvPr id="7" name="グループ化 6">
            <a:extLst>
              <a:ext uri="{FF2B5EF4-FFF2-40B4-BE49-F238E27FC236}">
                <a16:creationId xmlns:a16="http://schemas.microsoft.com/office/drawing/2014/main" id="{F090E057-4517-47A1-B423-13DA83125BEB}"/>
              </a:ext>
            </a:extLst>
          </p:cNvPr>
          <p:cNvGrpSpPr/>
          <p:nvPr/>
        </p:nvGrpSpPr>
        <p:grpSpPr>
          <a:xfrm>
            <a:off x="8564256" y="3166494"/>
            <a:ext cx="2001904" cy="1360597"/>
            <a:chOff x="3688558" y="1916832"/>
            <a:chExt cx="4814884" cy="3272444"/>
          </a:xfrm>
        </p:grpSpPr>
        <p:grpSp>
          <p:nvGrpSpPr>
            <p:cNvPr id="17" name="Group 1">
              <a:extLst>
                <a:ext uri="{FF2B5EF4-FFF2-40B4-BE49-F238E27FC236}">
                  <a16:creationId xmlns:a16="http://schemas.microsoft.com/office/drawing/2014/main" id="{BBF5E06C-8140-434B-8413-B80F9C1BD8C1}"/>
                </a:ext>
              </a:extLst>
            </p:cNvPr>
            <p:cNvGrpSpPr/>
            <p:nvPr/>
          </p:nvGrpSpPr>
          <p:grpSpPr>
            <a:xfrm>
              <a:off x="3688558" y="1916832"/>
              <a:ext cx="4814884" cy="3272444"/>
              <a:chOff x="3504530" y="1268760"/>
              <a:chExt cx="4814884" cy="3272444"/>
            </a:xfrm>
          </p:grpSpPr>
          <p:sp>
            <p:nvSpPr>
              <p:cNvPr id="18" name="Freeform 12">
                <a:extLst>
                  <a:ext uri="{FF2B5EF4-FFF2-40B4-BE49-F238E27FC236}">
                    <a16:creationId xmlns:a16="http://schemas.microsoft.com/office/drawing/2014/main" id="{4BB441F6-01D5-477E-BCD6-818CF3522AE6}"/>
                  </a:ext>
                </a:extLst>
              </p:cNvPr>
              <p:cNvSpPr/>
              <p:nvPr/>
            </p:nvSpPr>
            <p:spPr>
              <a:xfrm rot="5400000">
                <a:off x="4678035" y="598493"/>
                <a:ext cx="2467874" cy="3808408"/>
              </a:xfrm>
              <a:custGeom>
                <a:avLst/>
                <a:gdLst>
                  <a:gd name="connsiteX0" fmla="*/ 0 w 2467874"/>
                  <a:gd name="connsiteY0" fmla="*/ 3565075 h 3808408"/>
                  <a:gd name="connsiteX1" fmla="*/ 0 w 2467874"/>
                  <a:gd name="connsiteY1" fmla="*/ 243332 h 3808408"/>
                  <a:gd name="connsiteX2" fmla="*/ 243333 w 2467874"/>
                  <a:gd name="connsiteY2" fmla="*/ 0 h 3808408"/>
                  <a:gd name="connsiteX3" fmla="*/ 2467874 w 2467874"/>
                  <a:gd name="connsiteY3" fmla="*/ 0 h 3808408"/>
                  <a:gd name="connsiteX4" fmla="*/ 2467874 w 2467874"/>
                  <a:gd name="connsiteY4" fmla="*/ 3808408 h 3808408"/>
                  <a:gd name="connsiteX5" fmla="*/ 243333 w 2467874"/>
                  <a:gd name="connsiteY5" fmla="*/ 3808408 h 3808408"/>
                  <a:gd name="connsiteX6" fmla="*/ 0 w 2467874"/>
                  <a:gd name="connsiteY6" fmla="*/ 3565075 h 3808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67874" h="3808408">
                    <a:moveTo>
                      <a:pt x="0" y="3565075"/>
                    </a:moveTo>
                    <a:lnTo>
                      <a:pt x="0" y="243332"/>
                    </a:lnTo>
                    <a:cubicBezTo>
                      <a:pt x="0" y="108944"/>
                      <a:pt x="108944" y="0"/>
                      <a:pt x="243333" y="0"/>
                    </a:cubicBezTo>
                    <a:lnTo>
                      <a:pt x="2467874" y="0"/>
                    </a:lnTo>
                    <a:lnTo>
                      <a:pt x="2467874" y="3808408"/>
                    </a:lnTo>
                    <a:lnTo>
                      <a:pt x="243333" y="3808408"/>
                    </a:lnTo>
                    <a:cubicBezTo>
                      <a:pt x="108944" y="3808408"/>
                      <a:pt x="0" y="3699464"/>
                      <a:pt x="0" y="3565075"/>
                    </a:cubicBezTo>
                    <a:close/>
                  </a:path>
                </a:pathLst>
              </a:custGeom>
              <a:solidFill>
                <a:srgbClr val="2E2E2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ＭＳ Ｐゴシック" panose="020B0600070205080204" pitchFamily="50" charset="-128"/>
                </a:endParaRPr>
              </a:p>
            </p:txBody>
          </p:sp>
          <p:sp>
            <p:nvSpPr>
              <p:cNvPr id="19" name="Rectangle 13">
                <a:extLst>
                  <a:ext uri="{FF2B5EF4-FFF2-40B4-BE49-F238E27FC236}">
                    <a16:creationId xmlns:a16="http://schemas.microsoft.com/office/drawing/2014/main" id="{650A6BC5-1737-4886-8974-6E4B71C5E3AA}"/>
                  </a:ext>
                </a:extLst>
              </p:cNvPr>
              <p:cNvSpPr/>
              <p:nvPr/>
            </p:nvSpPr>
            <p:spPr>
              <a:xfrm rot="5400000">
                <a:off x="4968203" y="920411"/>
                <a:ext cx="1887538" cy="31829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20" name="Freeform 14">
                <a:extLst>
                  <a:ext uri="{FF2B5EF4-FFF2-40B4-BE49-F238E27FC236}">
                    <a16:creationId xmlns:a16="http://schemas.microsoft.com/office/drawing/2014/main" id="{7CD519E0-01B5-41A8-BC17-9D4BEF839102}"/>
                  </a:ext>
                </a:extLst>
              </p:cNvPr>
              <p:cNvSpPr/>
              <p:nvPr/>
            </p:nvSpPr>
            <p:spPr>
              <a:xfrm>
                <a:off x="3504555" y="4383411"/>
                <a:ext cx="4814835" cy="157793"/>
              </a:xfrm>
              <a:custGeom>
                <a:avLst/>
                <a:gdLst>
                  <a:gd name="connsiteX0" fmla="*/ 0 w 4814835"/>
                  <a:gd name="connsiteY0" fmla="*/ 0 h 157793"/>
                  <a:gd name="connsiteX1" fmla="*/ 4814835 w 4814835"/>
                  <a:gd name="connsiteY1" fmla="*/ 0 h 157793"/>
                  <a:gd name="connsiteX2" fmla="*/ 4802450 w 4814835"/>
                  <a:gd name="connsiteY2" fmla="*/ 61346 h 157793"/>
                  <a:gd name="connsiteX3" fmla="*/ 4656945 w 4814835"/>
                  <a:gd name="connsiteY3" fmla="*/ 157793 h 157793"/>
                  <a:gd name="connsiteX4" fmla="*/ 157890 w 4814835"/>
                  <a:gd name="connsiteY4" fmla="*/ 157793 h 157793"/>
                  <a:gd name="connsiteX5" fmla="*/ 12385 w 4814835"/>
                  <a:gd name="connsiteY5" fmla="*/ 61346 h 157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14835" h="157793">
                    <a:moveTo>
                      <a:pt x="0" y="0"/>
                    </a:moveTo>
                    <a:lnTo>
                      <a:pt x="4814835" y="0"/>
                    </a:lnTo>
                    <a:lnTo>
                      <a:pt x="4802450" y="61346"/>
                    </a:lnTo>
                    <a:cubicBezTo>
                      <a:pt x="4778477" y="118024"/>
                      <a:pt x="4722356" y="157793"/>
                      <a:pt x="4656945" y="157793"/>
                    </a:cubicBezTo>
                    <a:lnTo>
                      <a:pt x="157890" y="157793"/>
                    </a:lnTo>
                    <a:cubicBezTo>
                      <a:pt x="92480" y="157793"/>
                      <a:pt x="36358" y="118024"/>
                      <a:pt x="12385" y="61346"/>
                    </a:cubicBezTo>
                    <a:close/>
                  </a:path>
                </a:pathLst>
              </a:custGeom>
              <a:solidFill>
                <a:srgbClr val="2E2E2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ＭＳ Ｐゴシック" panose="020B0600070205080204" pitchFamily="50" charset="-128"/>
                </a:endParaRPr>
              </a:p>
            </p:txBody>
          </p:sp>
          <p:sp>
            <p:nvSpPr>
              <p:cNvPr id="21" name="Trapezoid 15">
                <a:extLst>
                  <a:ext uri="{FF2B5EF4-FFF2-40B4-BE49-F238E27FC236}">
                    <a16:creationId xmlns:a16="http://schemas.microsoft.com/office/drawing/2014/main" id="{0F10B6D3-48F9-42BE-A26D-6FEA16B797AC}"/>
                  </a:ext>
                </a:extLst>
              </p:cNvPr>
              <p:cNvSpPr/>
              <p:nvPr/>
            </p:nvSpPr>
            <p:spPr>
              <a:xfrm>
                <a:off x="3504530" y="3788473"/>
                <a:ext cx="4814884" cy="551392"/>
              </a:xfrm>
              <a:prstGeom prst="trapezoid">
                <a:avLst>
                  <a:gd name="adj" fmla="val 91595"/>
                </a:avLst>
              </a:prstGeom>
              <a:solidFill>
                <a:srgbClr val="2E2E2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ＭＳ Ｐゴシック" panose="020B0600070205080204" pitchFamily="50" charset="-128"/>
                </a:endParaRPr>
              </a:p>
            </p:txBody>
          </p:sp>
          <p:sp>
            <p:nvSpPr>
              <p:cNvPr id="22" name="Trapezoid 16">
                <a:extLst>
                  <a:ext uri="{FF2B5EF4-FFF2-40B4-BE49-F238E27FC236}">
                    <a16:creationId xmlns:a16="http://schemas.microsoft.com/office/drawing/2014/main" id="{32CB1F69-39D4-46E7-A728-FB1EB23E1C64}"/>
                  </a:ext>
                </a:extLst>
              </p:cNvPr>
              <p:cNvSpPr/>
              <p:nvPr/>
            </p:nvSpPr>
            <p:spPr>
              <a:xfrm>
                <a:off x="5336239" y="4038602"/>
                <a:ext cx="1151466" cy="153459"/>
              </a:xfrm>
              <a:prstGeom prst="trapezoid">
                <a:avLst>
                  <a:gd name="adj" fmla="val 9633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ＭＳ Ｐゴシック" panose="020B0600070205080204" pitchFamily="50" charset="-128"/>
                </a:endParaRPr>
              </a:p>
            </p:txBody>
          </p:sp>
        </p:grpSp>
        <p:graphicFrame>
          <p:nvGraphicFramePr>
            <p:cNvPr id="23" name="Chart 7">
              <a:extLst>
                <a:ext uri="{FF2B5EF4-FFF2-40B4-BE49-F238E27FC236}">
                  <a16:creationId xmlns:a16="http://schemas.microsoft.com/office/drawing/2014/main" id="{06040641-CEF7-4A13-8455-59E6E7AD9C09}"/>
                </a:ext>
              </a:extLst>
            </p:cNvPr>
            <p:cNvGraphicFramePr/>
            <p:nvPr>
              <p:extLst>
                <p:ext uri="{D42A27DB-BD31-4B8C-83A1-F6EECF244321}">
                  <p14:modId xmlns:p14="http://schemas.microsoft.com/office/powerpoint/2010/main" val="86833013"/>
                </p:ext>
              </p:extLst>
            </p:nvPr>
          </p:nvGraphicFramePr>
          <p:xfrm>
            <a:off x="4732435" y="2341659"/>
            <a:ext cx="2727131" cy="1636582"/>
          </p:xfrm>
          <a:graphic>
            <a:graphicData uri="http://schemas.openxmlformats.org/drawingml/2006/chart">
              <c:chart xmlns:c="http://schemas.openxmlformats.org/drawingml/2006/chart" xmlns:r="http://schemas.openxmlformats.org/officeDocument/2006/relationships" r:id="rId4"/>
            </a:graphicData>
          </a:graphic>
        </p:graphicFrame>
      </p:grpSp>
      <p:pic>
        <p:nvPicPr>
          <p:cNvPr id="5" name="図 4">
            <a:extLst>
              <a:ext uri="{FF2B5EF4-FFF2-40B4-BE49-F238E27FC236}">
                <a16:creationId xmlns:a16="http://schemas.microsoft.com/office/drawing/2014/main" id="{E4894997-0E88-4DE3-8502-0E7F0BC693FE}"/>
              </a:ext>
            </a:extLst>
          </p:cNvPr>
          <p:cNvPicPr>
            <a:picLocks noChangeAspect="1"/>
          </p:cNvPicPr>
          <p:nvPr/>
        </p:nvPicPr>
        <p:blipFill>
          <a:blip r:embed="rId5"/>
          <a:stretch>
            <a:fillRect/>
          </a:stretch>
        </p:blipFill>
        <p:spPr>
          <a:xfrm>
            <a:off x="1969516" y="3022850"/>
            <a:ext cx="1737972" cy="1488793"/>
          </a:xfrm>
          <a:prstGeom prst="rect">
            <a:avLst/>
          </a:prstGeom>
        </p:spPr>
      </p:pic>
    </p:spTree>
    <p:extLst>
      <p:ext uri="{BB962C8B-B14F-4D97-AF65-F5344CB8AC3E}">
        <p14:creationId xmlns:p14="http://schemas.microsoft.com/office/powerpoint/2010/main" val="29783648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val 1"/>
          <p:cNvSpPr/>
          <p:nvPr/>
        </p:nvSpPr>
        <p:spPr>
          <a:xfrm>
            <a:off x="6598756" y="2851287"/>
            <a:ext cx="2127319" cy="2127319"/>
          </a:xfrm>
          <a:prstGeom prst="ellipse">
            <a:avLst/>
          </a:prstGeom>
          <a:solidFill>
            <a:schemeClr val="bg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7" name="字幕 6">
            <a:extLst>
              <a:ext uri="{FF2B5EF4-FFF2-40B4-BE49-F238E27FC236}">
                <a16:creationId xmlns:a16="http://schemas.microsoft.com/office/drawing/2014/main" id="{40E843D0-EE4B-4878-86B0-352BD01672FB}"/>
              </a:ext>
            </a:extLst>
          </p:cNvPr>
          <p:cNvSpPr>
            <a:spLocks noGrp="1"/>
          </p:cNvSpPr>
          <p:nvPr>
            <p:ph type="subTitle" idx="1"/>
          </p:nvPr>
        </p:nvSpPr>
        <p:spPr/>
        <p:txBody>
          <a:bodyPr/>
          <a:lstStyle/>
          <a:p>
            <a:endParaRPr lang="ja-JP" altLang="en-US" dirty="0"/>
          </a:p>
        </p:txBody>
      </p:sp>
      <p:sp>
        <p:nvSpPr>
          <p:cNvPr id="10" name="タイトル 9">
            <a:extLst>
              <a:ext uri="{FF2B5EF4-FFF2-40B4-BE49-F238E27FC236}">
                <a16:creationId xmlns:a16="http://schemas.microsoft.com/office/drawing/2014/main" id="{6DDE0A18-D079-472A-AE9C-95757258821C}"/>
              </a:ext>
            </a:extLst>
          </p:cNvPr>
          <p:cNvSpPr>
            <a:spLocks noGrp="1"/>
          </p:cNvSpPr>
          <p:nvPr>
            <p:ph type="title"/>
          </p:nvPr>
        </p:nvSpPr>
        <p:spPr>
          <a:xfrm>
            <a:off x="2135560" y="3076"/>
            <a:ext cx="9590856" cy="617612"/>
          </a:xfrm>
        </p:spPr>
        <p:txBody>
          <a:bodyPr/>
          <a:lstStyle/>
          <a:p>
            <a:r>
              <a:rPr lang="ja-JP" altLang="en-US" dirty="0"/>
              <a:t>⑬訪問看護を利用したことがありますか？</a:t>
            </a:r>
          </a:p>
        </p:txBody>
      </p:sp>
      <p:sp>
        <p:nvSpPr>
          <p:cNvPr id="14" name="Slide Number Placeholder 4">
            <a:extLst>
              <a:ext uri="{FF2B5EF4-FFF2-40B4-BE49-F238E27FC236}">
                <a16:creationId xmlns:a16="http://schemas.microsoft.com/office/drawing/2014/main" id="{DE0C6B3E-5204-45DD-A15C-B1FBC972B5A4}"/>
              </a:ext>
            </a:extLst>
          </p:cNvPr>
          <p:cNvSpPr>
            <a:spLocks noGrp="1"/>
          </p:cNvSpPr>
          <p:nvPr>
            <p:ph type="sldNum" sz="quarter" idx="12"/>
          </p:nvPr>
        </p:nvSpPr>
        <p:spPr>
          <a:xfrm>
            <a:off x="263352" y="6237312"/>
            <a:ext cx="576064" cy="390437"/>
          </a:xfrm>
        </p:spPr>
        <p:txBody>
          <a:bodyPr/>
          <a:lstStyle/>
          <a:p>
            <a:fld id="{F68327C5-B821-4FE9-A59A-A60D9EB59A9A}" type="slidenum">
              <a:rPr lang="en-US" smtClean="0"/>
              <a:pPr/>
              <a:t>20</a:t>
            </a:fld>
            <a:endParaRPr lang="en-US" dirty="0"/>
          </a:p>
        </p:txBody>
      </p:sp>
      <p:graphicFrame>
        <p:nvGraphicFramePr>
          <p:cNvPr id="16" name="Chart 18">
            <a:extLst>
              <a:ext uri="{FF2B5EF4-FFF2-40B4-BE49-F238E27FC236}">
                <a16:creationId xmlns:a16="http://schemas.microsoft.com/office/drawing/2014/main" id="{26CDB6A4-091D-4B77-B243-1E1BA2F28BD7}"/>
              </a:ext>
            </a:extLst>
          </p:cNvPr>
          <p:cNvGraphicFramePr/>
          <p:nvPr>
            <p:extLst>
              <p:ext uri="{D42A27DB-BD31-4B8C-83A1-F6EECF244321}">
                <p14:modId xmlns:p14="http://schemas.microsoft.com/office/powerpoint/2010/main" val="536631438"/>
              </p:ext>
            </p:extLst>
          </p:nvPr>
        </p:nvGraphicFramePr>
        <p:xfrm>
          <a:off x="1387755" y="2515753"/>
          <a:ext cx="8128000" cy="3595498"/>
        </p:xfrm>
        <a:graphic>
          <a:graphicData uri="http://schemas.openxmlformats.org/drawingml/2006/chart">
            <c:chart xmlns:c="http://schemas.openxmlformats.org/drawingml/2006/chart" xmlns:r="http://schemas.openxmlformats.org/officeDocument/2006/relationships" r:id="rId2"/>
          </a:graphicData>
        </a:graphic>
      </p:graphicFrame>
      <p:sp>
        <p:nvSpPr>
          <p:cNvPr id="17" name="Freeform 19">
            <a:extLst>
              <a:ext uri="{FF2B5EF4-FFF2-40B4-BE49-F238E27FC236}">
                <a16:creationId xmlns:a16="http://schemas.microsoft.com/office/drawing/2014/main" id="{201D7E08-5A60-4BA9-822B-99F10AAF41FC}"/>
              </a:ext>
            </a:extLst>
          </p:cNvPr>
          <p:cNvSpPr/>
          <p:nvPr/>
        </p:nvSpPr>
        <p:spPr>
          <a:xfrm>
            <a:off x="3535870" y="2279480"/>
            <a:ext cx="3831771" cy="3831771"/>
          </a:xfrm>
          <a:custGeom>
            <a:avLst/>
            <a:gdLst>
              <a:gd name="connsiteX0" fmla="*/ 1915886 w 3831771"/>
              <a:gd name="connsiteY0" fmla="*/ 355600 h 3831771"/>
              <a:gd name="connsiteX1" fmla="*/ 355600 w 3831771"/>
              <a:gd name="connsiteY1" fmla="*/ 1915886 h 3831771"/>
              <a:gd name="connsiteX2" fmla="*/ 1915886 w 3831771"/>
              <a:gd name="connsiteY2" fmla="*/ 3476172 h 3831771"/>
              <a:gd name="connsiteX3" fmla="*/ 3476172 w 3831771"/>
              <a:gd name="connsiteY3" fmla="*/ 1915886 h 3831771"/>
              <a:gd name="connsiteX4" fmla="*/ 1915886 w 3831771"/>
              <a:gd name="connsiteY4" fmla="*/ 355600 h 3831771"/>
              <a:gd name="connsiteX5" fmla="*/ 0 w 3831771"/>
              <a:gd name="connsiteY5" fmla="*/ 0 h 3831771"/>
              <a:gd name="connsiteX6" fmla="*/ 3831771 w 3831771"/>
              <a:gd name="connsiteY6" fmla="*/ 0 h 3831771"/>
              <a:gd name="connsiteX7" fmla="*/ 3831771 w 3831771"/>
              <a:gd name="connsiteY7" fmla="*/ 3831771 h 3831771"/>
              <a:gd name="connsiteX8" fmla="*/ 0 w 3831771"/>
              <a:gd name="connsiteY8" fmla="*/ 3831771 h 383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31771" h="3831771">
                <a:moveTo>
                  <a:pt x="1915886" y="355600"/>
                </a:moveTo>
                <a:cubicBezTo>
                  <a:pt x="1054164" y="355600"/>
                  <a:pt x="355600" y="1054164"/>
                  <a:pt x="355600" y="1915886"/>
                </a:cubicBezTo>
                <a:cubicBezTo>
                  <a:pt x="355600" y="2777608"/>
                  <a:pt x="1054164" y="3476172"/>
                  <a:pt x="1915886" y="3476172"/>
                </a:cubicBezTo>
                <a:cubicBezTo>
                  <a:pt x="2777608" y="3476172"/>
                  <a:pt x="3476172" y="2777608"/>
                  <a:pt x="3476172" y="1915886"/>
                </a:cubicBezTo>
                <a:cubicBezTo>
                  <a:pt x="3476172" y="1054164"/>
                  <a:pt x="2777608" y="355600"/>
                  <a:pt x="1915886" y="355600"/>
                </a:cubicBezTo>
                <a:close/>
                <a:moveTo>
                  <a:pt x="0" y="0"/>
                </a:moveTo>
                <a:lnTo>
                  <a:pt x="3831771" y="0"/>
                </a:lnTo>
                <a:lnTo>
                  <a:pt x="3831771" y="3831771"/>
                </a:lnTo>
                <a:lnTo>
                  <a:pt x="0" y="383177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8" name="Donut 20">
            <a:extLst>
              <a:ext uri="{FF2B5EF4-FFF2-40B4-BE49-F238E27FC236}">
                <a16:creationId xmlns:a16="http://schemas.microsoft.com/office/drawing/2014/main" id="{1872F611-22B1-4A6D-9C5A-5D3EF31F1D2B}"/>
              </a:ext>
            </a:extLst>
          </p:cNvPr>
          <p:cNvSpPr/>
          <p:nvPr/>
        </p:nvSpPr>
        <p:spPr>
          <a:xfrm>
            <a:off x="3460869" y="2227721"/>
            <a:ext cx="3981771" cy="3981771"/>
          </a:xfrm>
          <a:prstGeom prst="donut">
            <a:avLst>
              <a:gd name="adj" fmla="val 6484"/>
            </a:avLst>
          </a:prstGeom>
          <a:solidFill>
            <a:srgbClr val="BBBB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ＭＳ Ｐゴシック" panose="020B0600070205080204" pitchFamily="50" charset="-128"/>
            </a:endParaRPr>
          </a:p>
        </p:txBody>
      </p:sp>
      <p:graphicFrame>
        <p:nvGraphicFramePr>
          <p:cNvPr id="19" name="Chart 23">
            <a:extLst>
              <a:ext uri="{FF2B5EF4-FFF2-40B4-BE49-F238E27FC236}">
                <a16:creationId xmlns:a16="http://schemas.microsoft.com/office/drawing/2014/main" id="{D223B687-7C9C-4B3E-84FD-37FB2123443C}"/>
              </a:ext>
            </a:extLst>
          </p:cNvPr>
          <p:cNvGraphicFramePr/>
          <p:nvPr>
            <p:extLst>
              <p:ext uri="{D42A27DB-BD31-4B8C-83A1-F6EECF244321}">
                <p14:modId xmlns:p14="http://schemas.microsoft.com/office/powerpoint/2010/main" val="2349227302"/>
              </p:ext>
            </p:extLst>
          </p:nvPr>
        </p:nvGraphicFramePr>
        <p:xfrm>
          <a:off x="5947608" y="2515753"/>
          <a:ext cx="8128000" cy="3595498"/>
        </p:xfrm>
        <a:graphic>
          <a:graphicData uri="http://schemas.openxmlformats.org/drawingml/2006/chart">
            <c:chart xmlns:c="http://schemas.openxmlformats.org/drawingml/2006/chart" xmlns:r="http://schemas.openxmlformats.org/officeDocument/2006/relationships" r:id="rId3"/>
          </a:graphicData>
        </a:graphic>
      </p:graphicFrame>
      <p:sp>
        <p:nvSpPr>
          <p:cNvPr id="20" name="Freeform 24">
            <a:extLst>
              <a:ext uri="{FF2B5EF4-FFF2-40B4-BE49-F238E27FC236}">
                <a16:creationId xmlns:a16="http://schemas.microsoft.com/office/drawing/2014/main" id="{F85AD2A4-CDF1-488D-BA9E-1786B6CF50C3}"/>
              </a:ext>
            </a:extLst>
          </p:cNvPr>
          <p:cNvSpPr/>
          <p:nvPr/>
        </p:nvSpPr>
        <p:spPr>
          <a:xfrm>
            <a:off x="8095723" y="2279480"/>
            <a:ext cx="3831771" cy="3831771"/>
          </a:xfrm>
          <a:custGeom>
            <a:avLst/>
            <a:gdLst>
              <a:gd name="connsiteX0" fmla="*/ 1915886 w 3831771"/>
              <a:gd name="connsiteY0" fmla="*/ 355600 h 3831771"/>
              <a:gd name="connsiteX1" fmla="*/ 355600 w 3831771"/>
              <a:gd name="connsiteY1" fmla="*/ 1915886 h 3831771"/>
              <a:gd name="connsiteX2" fmla="*/ 1915886 w 3831771"/>
              <a:gd name="connsiteY2" fmla="*/ 3476172 h 3831771"/>
              <a:gd name="connsiteX3" fmla="*/ 3476172 w 3831771"/>
              <a:gd name="connsiteY3" fmla="*/ 1915886 h 3831771"/>
              <a:gd name="connsiteX4" fmla="*/ 1915886 w 3831771"/>
              <a:gd name="connsiteY4" fmla="*/ 355600 h 3831771"/>
              <a:gd name="connsiteX5" fmla="*/ 0 w 3831771"/>
              <a:gd name="connsiteY5" fmla="*/ 0 h 3831771"/>
              <a:gd name="connsiteX6" fmla="*/ 3831771 w 3831771"/>
              <a:gd name="connsiteY6" fmla="*/ 0 h 3831771"/>
              <a:gd name="connsiteX7" fmla="*/ 3831771 w 3831771"/>
              <a:gd name="connsiteY7" fmla="*/ 3831771 h 3831771"/>
              <a:gd name="connsiteX8" fmla="*/ 0 w 3831771"/>
              <a:gd name="connsiteY8" fmla="*/ 3831771 h 383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31771" h="3831771">
                <a:moveTo>
                  <a:pt x="1915886" y="355600"/>
                </a:moveTo>
                <a:cubicBezTo>
                  <a:pt x="1054164" y="355600"/>
                  <a:pt x="355600" y="1054164"/>
                  <a:pt x="355600" y="1915886"/>
                </a:cubicBezTo>
                <a:cubicBezTo>
                  <a:pt x="355600" y="2777608"/>
                  <a:pt x="1054164" y="3476172"/>
                  <a:pt x="1915886" y="3476172"/>
                </a:cubicBezTo>
                <a:cubicBezTo>
                  <a:pt x="2777608" y="3476172"/>
                  <a:pt x="3476172" y="2777608"/>
                  <a:pt x="3476172" y="1915886"/>
                </a:cubicBezTo>
                <a:cubicBezTo>
                  <a:pt x="3476172" y="1054164"/>
                  <a:pt x="2777608" y="355600"/>
                  <a:pt x="1915886" y="355600"/>
                </a:cubicBezTo>
                <a:close/>
                <a:moveTo>
                  <a:pt x="0" y="0"/>
                </a:moveTo>
                <a:lnTo>
                  <a:pt x="3831771" y="0"/>
                </a:lnTo>
                <a:lnTo>
                  <a:pt x="3831771" y="3831771"/>
                </a:lnTo>
                <a:lnTo>
                  <a:pt x="0" y="383177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21" name="Donut 25">
            <a:extLst>
              <a:ext uri="{FF2B5EF4-FFF2-40B4-BE49-F238E27FC236}">
                <a16:creationId xmlns:a16="http://schemas.microsoft.com/office/drawing/2014/main" id="{218FE9F3-AF25-4C05-B458-A066D713A627}"/>
              </a:ext>
            </a:extLst>
          </p:cNvPr>
          <p:cNvSpPr/>
          <p:nvPr/>
        </p:nvSpPr>
        <p:spPr>
          <a:xfrm>
            <a:off x="8020722" y="2227721"/>
            <a:ext cx="3981771" cy="3981771"/>
          </a:xfrm>
          <a:prstGeom prst="donut">
            <a:avLst>
              <a:gd name="adj" fmla="val 6484"/>
            </a:avLst>
          </a:prstGeom>
          <a:solidFill>
            <a:srgbClr val="BBBB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ＭＳ Ｐゴシック" panose="020B0600070205080204" pitchFamily="50" charset="-128"/>
            </a:endParaRPr>
          </a:p>
        </p:txBody>
      </p:sp>
      <p:graphicFrame>
        <p:nvGraphicFramePr>
          <p:cNvPr id="12" name="表 11">
            <a:extLst>
              <a:ext uri="{FF2B5EF4-FFF2-40B4-BE49-F238E27FC236}">
                <a16:creationId xmlns:a16="http://schemas.microsoft.com/office/drawing/2014/main" id="{F3EEEE0B-D373-4233-96A7-3E557420D19E}"/>
              </a:ext>
            </a:extLst>
          </p:cNvPr>
          <p:cNvGraphicFramePr>
            <a:graphicFrameLocks noGrp="1"/>
          </p:cNvGraphicFramePr>
          <p:nvPr>
            <p:extLst>
              <p:ext uri="{D42A27DB-BD31-4B8C-83A1-F6EECF244321}">
                <p14:modId xmlns:p14="http://schemas.microsoft.com/office/powerpoint/2010/main" val="1072027381"/>
              </p:ext>
            </p:extLst>
          </p:nvPr>
        </p:nvGraphicFramePr>
        <p:xfrm>
          <a:off x="431725" y="1226362"/>
          <a:ext cx="3070822" cy="1804672"/>
        </p:xfrm>
        <a:graphic>
          <a:graphicData uri="http://schemas.openxmlformats.org/drawingml/2006/table">
            <a:tbl>
              <a:tblPr>
                <a:tableStyleId>{22838BEF-8BB2-4498-84A7-C5851F593DF1}</a:tableStyleId>
              </a:tblPr>
              <a:tblGrid>
                <a:gridCol w="2146300">
                  <a:extLst>
                    <a:ext uri="{9D8B030D-6E8A-4147-A177-3AD203B41FA5}">
                      <a16:colId xmlns:a16="http://schemas.microsoft.com/office/drawing/2014/main" val="2577213099"/>
                    </a:ext>
                  </a:extLst>
                </a:gridCol>
                <a:gridCol w="924522">
                  <a:extLst>
                    <a:ext uri="{9D8B030D-6E8A-4147-A177-3AD203B41FA5}">
                      <a16:colId xmlns:a16="http://schemas.microsoft.com/office/drawing/2014/main" val="1329810547"/>
                    </a:ext>
                  </a:extLst>
                </a:gridCol>
              </a:tblGrid>
              <a:tr h="451168">
                <a:tc>
                  <a:txBody>
                    <a:bodyPr/>
                    <a:lstStyle/>
                    <a:p>
                      <a:pPr algn="ctr" fontAlgn="ctr"/>
                      <a:r>
                        <a:rPr lang="ja-JP" altLang="en-US" sz="1800" u="none" strike="noStrike" dirty="0">
                          <a:effectLst/>
                          <a:latin typeface="+mn-ea"/>
                          <a:ea typeface="+mn-ea"/>
                        </a:rPr>
                        <a:t>訪問看護利用の有無</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ctr" fontAlgn="ctr"/>
                      <a:r>
                        <a:rPr lang="ja-JP" altLang="en-US" sz="1800" u="none" strike="noStrike" dirty="0">
                          <a:effectLst/>
                          <a:latin typeface="+mn-ea"/>
                          <a:ea typeface="+mn-ea"/>
                        </a:rPr>
                        <a:t>人数</a:t>
                      </a:r>
                      <a:endParaRPr lang="ja-JP" altLang="en-US"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545166779"/>
                  </a:ext>
                </a:extLst>
              </a:tr>
              <a:tr h="451168">
                <a:tc>
                  <a:txBody>
                    <a:bodyPr/>
                    <a:lstStyle/>
                    <a:p>
                      <a:pPr algn="l" fontAlgn="ctr"/>
                      <a:r>
                        <a:rPr lang="ja-JP" altLang="en-US" sz="1800" u="none" strike="noStrike" dirty="0">
                          <a:effectLst/>
                          <a:latin typeface="+mn-ea"/>
                          <a:ea typeface="+mn-ea"/>
                        </a:rPr>
                        <a:t>ある</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mn-ea"/>
                          <a:ea typeface="+mn-ea"/>
                        </a:rPr>
                        <a:t>6</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4227434448"/>
                  </a:ext>
                </a:extLst>
              </a:tr>
              <a:tr h="451168">
                <a:tc>
                  <a:txBody>
                    <a:bodyPr/>
                    <a:lstStyle/>
                    <a:p>
                      <a:pPr algn="l" fontAlgn="ctr"/>
                      <a:r>
                        <a:rPr lang="ja-JP" altLang="en-US" sz="1800" u="none" strike="noStrike" dirty="0">
                          <a:effectLst/>
                          <a:latin typeface="+mn-ea"/>
                          <a:ea typeface="+mn-ea"/>
                        </a:rPr>
                        <a:t>ない</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mn-ea"/>
                          <a:ea typeface="+mn-ea"/>
                        </a:rPr>
                        <a:t>53</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753322438"/>
                  </a:ext>
                </a:extLst>
              </a:tr>
              <a:tr h="451168">
                <a:tc>
                  <a:txBody>
                    <a:bodyPr/>
                    <a:lstStyle/>
                    <a:p>
                      <a:pPr algn="r" fontAlgn="ctr"/>
                      <a:r>
                        <a:rPr lang="ja-JP" altLang="en-US" sz="1800" u="none" strike="noStrike" dirty="0">
                          <a:effectLst/>
                          <a:latin typeface="+mn-ea"/>
                          <a:ea typeface="+mn-ea"/>
                        </a:rPr>
                        <a:t>計</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mn-ea"/>
                          <a:ea typeface="+mn-ea"/>
                        </a:rPr>
                        <a:t>59</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650098309"/>
                  </a:ext>
                </a:extLst>
              </a:tr>
            </a:tbl>
          </a:graphicData>
        </a:graphic>
      </p:graphicFrame>
      <p:sp>
        <p:nvSpPr>
          <p:cNvPr id="3" name="正方形/長方形 2">
            <a:extLst>
              <a:ext uri="{FF2B5EF4-FFF2-40B4-BE49-F238E27FC236}">
                <a16:creationId xmlns:a16="http://schemas.microsoft.com/office/drawing/2014/main" id="{B417A73A-2A81-4701-9E68-D53A71AEA038}"/>
              </a:ext>
            </a:extLst>
          </p:cNvPr>
          <p:cNvSpPr/>
          <p:nvPr/>
        </p:nvSpPr>
        <p:spPr>
          <a:xfrm>
            <a:off x="3828553" y="6359628"/>
            <a:ext cx="3246402" cy="369332"/>
          </a:xfrm>
          <a:prstGeom prst="rect">
            <a:avLst/>
          </a:prstGeom>
        </p:spPr>
        <p:txBody>
          <a:bodyPr wrap="none">
            <a:spAutoFit/>
          </a:bodyPr>
          <a:lstStyle/>
          <a:p>
            <a:pPr fontAlgn="ctr"/>
            <a:r>
              <a:rPr lang="ja-JP" altLang="en-US" dirty="0">
                <a:latin typeface="+mn-ea"/>
              </a:rPr>
              <a:t>訪問看護を利用したことがない</a:t>
            </a:r>
            <a:endParaRPr lang="ja-JP" altLang="en-US" dirty="0">
              <a:solidFill>
                <a:srgbClr val="000000"/>
              </a:solidFill>
              <a:latin typeface="+mn-ea"/>
            </a:endParaRPr>
          </a:p>
        </p:txBody>
      </p:sp>
      <p:sp>
        <p:nvSpPr>
          <p:cNvPr id="4" name="正方形/長方形 3">
            <a:extLst>
              <a:ext uri="{FF2B5EF4-FFF2-40B4-BE49-F238E27FC236}">
                <a16:creationId xmlns:a16="http://schemas.microsoft.com/office/drawing/2014/main" id="{D1091454-1B8B-4FDF-AC5D-93EF54099D05}"/>
              </a:ext>
            </a:extLst>
          </p:cNvPr>
          <p:cNvSpPr/>
          <p:nvPr/>
        </p:nvSpPr>
        <p:spPr>
          <a:xfrm>
            <a:off x="8708205" y="6359628"/>
            <a:ext cx="3164649" cy="369332"/>
          </a:xfrm>
          <a:prstGeom prst="rect">
            <a:avLst/>
          </a:prstGeom>
        </p:spPr>
        <p:txBody>
          <a:bodyPr wrap="none">
            <a:spAutoFit/>
          </a:bodyPr>
          <a:lstStyle/>
          <a:p>
            <a:pPr fontAlgn="ctr"/>
            <a:r>
              <a:rPr lang="ja-JP" altLang="en-US" dirty="0">
                <a:latin typeface="+mn-ea"/>
              </a:rPr>
              <a:t>訪問看護を利用したことがある</a:t>
            </a:r>
            <a:endParaRPr lang="ja-JP" altLang="en-US" dirty="0">
              <a:solidFill>
                <a:srgbClr val="000000"/>
              </a:solidFill>
              <a:latin typeface="+mn-ea"/>
            </a:endParaRPr>
          </a:p>
        </p:txBody>
      </p:sp>
    </p:spTree>
    <p:extLst>
      <p:ext uri="{BB962C8B-B14F-4D97-AF65-F5344CB8AC3E}">
        <p14:creationId xmlns:p14="http://schemas.microsoft.com/office/powerpoint/2010/main" val="34841348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p:txBody>
          <a:bodyPr/>
          <a:lstStyle/>
          <a:p>
            <a:endParaRPr lang="en-US" dirty="0"/>
          </a:p>
        </p:txBody>
      </p:sp>
      <p:sp>
        <p:nvSpPr>
          <p:cNvPr id="5" name="Title 4"/>
          <p:cNvSpPr>
            <a:spLocks noGrp="1"/>
          </p:cNvSpPr>
          <p:nvPr>
            <p:ph type="title"/>
          </p:nvPr>
        </p:nvSpPr>
        <p:spPr>
          <a:xfrm>
            <a:off x="839416" y="3076"/>
            <a:ext cx="10742985" cy="617612"/>
          </a:xfrm>
        </p:spPr>
        <p:txBody>
          <a:bodyPr>
            <a:normAutofit fontScale="90000"/>
          </a:bodyPr>
          <a:lstStyle/>
          <a:p>
            <a:r>
              <a:rPr lang="ja-JP" altLang="en-US" dirty="0"/>
              <a:t>⑭訪問看護を利用するとしたら、どのようなものを受けたいですか？</a:t>
            </a:r>
            <a:endParaRPr lang="en-US" dirty="0"/>
          </a:p>
        </p:txBody>
      </p:sp>
      <p:sp>
        <p:nvSpPr>
          <p:cNvPr id="25" name="Slide Number Placeholder 24"/>
          <p:cNvSpPr>
            <a:spLocks noGrp="1"/>
          </p:cNvSpPr>
          <p:nvPr>
            <p:ph type="sldNum" sz="quarter" idx="12"/>
          </p:nvPr>
        </p:nvSpPr>
        <p:spPr/>
        <p:txBody>
          <a:bodyPr/>
          <a:lstStyle/>
          <a:p>
            <a:fld id="{F68327C5-B821-4FE9-A59A-A60D9EB59A9A}" type="slidenum">
              <a:rPr lang="en-US" smtClean="0"/>
              <a:pPr/>
              <a:t>21</a:t>
            </a:fld>
            <a:endParaRPr lang="en-US" dirty="0"/>
          </a:p>
        </p:txBody>
      </p:sp>
      <p:sp>
        <p:nvSpPr>
          <p:cNvPr id="7" name="Slide Number Placeholder 3"/>
          <p:cNvSpPr txBox="1">
            <a:spLocks/>
          </p:cNvSpPr>
          <p:nvPr/>
        </p:nvSpPr>
        <p:spPr>
          <a:xfrm>
            <a:off x="263352" y="6237312"/>
            <a:ext cx="576064" cy="390437"/>
          </a:xfrm>
          <a:prstGeom prst="rect">
            <a:avLst/>
          </a:prstGeom>
        </p:spPr>
        <p:txBody>
          <a:bodyPr anchor="ctr"/>
          <a:lstStyle>
            <a:defPPr>
              <a:defRPr lang="fr-FR"/>
            </a:defPPr>
            <a:lvl1pPr marL="0" algn="ctr" defTabSz="914400" rtl="0" eaLnBrk="1" latinLnBrk="0" hangingPunct="1">
              <a:defRPr sz="1400" kern="1200">
                <a:solidFill>
                  <a:srgbClr val="2F3A4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327C5-B821-4FE9-A59A-A60D9EB59A9A}" type="slidenum">
              <a:rPr lang="en-US" smtClean="0">
                <a:latin typeface="ＭＳ Ｐゴシック" panose="020B0600070205080204" pitchFamily="50" charset="-128"/>
              </a:rPr>
              <a:pPr/>
              <a:t>21</a:t>
            </a:fld>
            <a:endParaRPr lang="en-US" dirty="0">
              <a:latin typeface="ＭＳ Ｐゴシック" panose="020B0600070205080204" pitchFamily="50" charset="-128"/>
            </a:endParaRPr>
          </a:p>
        </p:txBody>
      </p:sp>
      <p:graphicFrame>
        <p:nvGraphicFramePr>
          <p:cNvPr id="4" name="グラフ 3">
            <a:extLst>
              <a:ext uri="{FF2B5EF4-FFF2-40B4-BE49-F238E27FC236}">
                <a16:creationId xmlns:a16="http://schemas.microsoft.com/office/drawing/2014/main" id="{A97B0FC4-6DBA-4661-866A-25C49654B8C6}"/>
              </a:ext>
            </a:extLst>
          </p:cNvPr>
          <p:cNvGraphicFramePr/>
          <p:nvPr>
            <p:extLst>
              <p:ext uri="{D42A27DB-BD31-4B8C-83A1-F6EECF244321}">
                <p14:modId xmlns:p14="http://schemas.microsoft.com/office/powerpoint/2010/main" val="197684519"/>
              </p:ext>
            </p:extLst>
          </p:nvPr>
        </p:nvGraphicFramePr>
        <p:xfrm>
          <a:off x="407368" y="1110104"/>
          <a:ext cx="11377264" cy="5517645"/>
        </p:xfrm>
        <a:graphic>
          <a:graphicData uri="http://schemas.openxmlformats.org/drawingml/2006/chart">
            <c:chart xmlns:c="http://schemas.openxmlformats.org/drawingml/2006/chart" xmlns:r="http://schemas.openxmlformats.org/officeDocument/2006/relationships" r:id="rId2"/>
          </a:graphicData>
        </a:graphic>
      </p:graphicFrame>
      <p:sp>
        <p:nvSpPr>
          <p:cNvPr id="23" name="正方形/長方形 22">
            <a:extLst>
              <a:ext uri="{FF2B5EF4-FFF2-40B4-BE49-F238E27FC236}">
                <a16:creationId xmlns:a16="http://schemas.microsoft.com/office/drawing/2014/main" id="{72240B2A-D323-4013-B4D9-7858F733561C}"/>
              </a:ext>
            </a:extLst>
          </p:cNvPr>
          <p:cNvSpPr/>
          <p:nvPr/>
        </p:nvSpPr>
        <p:spPr>
          <a:xfrm>
            <a:off x="263352" y="4005064"/>
            <a:ext cx="466794" cy="261610"/>
          </a:xfrm>
          <a:prstGeom prst="rect">
            <a:avLst/>
          </a:prstGeom>
        </p:spPr>
        <p:txBody>
          <a:bodyPr wrap="none">
            <a:spAutoFit/>
          </a:bodyPr>
          <a:lstStyle/>
          <a:p>
            <a:pPr fontAlgn="ctr"/>
            <a:r>
              <a:rPr lang="ja-JP" altLang="en-US" sz="1100" dirty="0">
                <a:solidFill>
                  <a:srgbClr val="000000"/>
                </a:solidFill>
                <a:latin typeface="+mn-ea"/>
              </a:rPr>
              <a:t>（人）</a:t>
            </a:r>
          </a:p>
        </p:txBody>
      </p:sp>
    </p:spTree>
    <p:extLst>
      <p:ext uri="{BB962C8B-B14F-4D97-AF65-F5344CB8AC3E}">
        <p14:creationId xmlns:p14="http://schemas.microsoft.com/office/powerpoint/2010/main" val="25785670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501003"/>
            <a:ext cx="9324528" cy="1521122"/>
          </a:xfrm>
        </p:spPr>
        <p:txBody>
          <a:bodyPr>
            <a:normAutofit fontScale="90000"/>
          </a:bodyPr>
          <a:lstStyle/>
          <a:p>
            <a:r>
              <a:rPr kumimoji="1" lang="ja-JP" altLang="en-US" dirty="0"/>
              <a:t>医療従事者や医療系学生</a:t>
            </a:r>
            <a:br>
              <a:rPr kumimoji="1" lang="en-US" altLang="ja-JP" dirty="0"/>
            </a:br>
            <a:r>
              <a:rPr kumimoji="1" lang="ja-JP" altLang="en-US" dirty="0"/>
              <a:t>　　　　　　　　　　　　　　</a:t>
            </a:r>
            <a:r>
              <a:rPr kumimoji="1" lang="ja-JP" altLang="en-US" dirty="0" err="1"/>
              <a:t>への</a:t>
            </a:r>
            <a:r>
              <a:rPr kumimoji="1" lang="ja-JP" altLang="en-US" dirty="0"/>
              <a:t>要望</a:t>
            </a:r>
            <a:endParaRPr lang="en-US" dirty="0"/>
          </a:p>
        </p:txBody>
      </p:sp>
      <p:sp>
        <p:nvSpPr>
          <p:cNvPr id="5" name="Text Placeholder 4"/>
          <p:cNvSpPr>
            <a:spLocks noGrp="1"/>
          </p:cNvSpPr>
          <p:nvPr>
            <p:ph type="body" sz="quarter" idx="13"/>
          </p:nvPr>
        </p:nvSpPr>
        <p:spPr/>
        <p:txBody>
          <a:bodyPr/>
          <a:lstStyle/>
          <a:p>
            <a:r>
              <a:rPr lang="en-US" altLang="ja-JP" dirty="0"/>
              <a:t>04</a:t>
            </a:r>
            <a:endParaRPr lang="en-US" dirty="0"/>
          </a:p>
        </p:txBody>
      </p:sp>
    </p:spTree>
    <p:extLst>
      <p:ext uri="{BB962C8B-B14F-4D97-AF65-F5344CB8AC3E}">
        <p14:creationId xmlns:p14="http://schemas.microsoft.com/office/powerpoint/2010/main" val="5758682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字幕 1">
            <a:extLst>
              <a:ext uri="{FF2B5EF4-FFF2-40B4-BE49-F238E27FC236}">
                <a16:creationId xmlns:a16="http://schemas.microsoft.com/office/drawing/2014/main" id="{E7CA222C-F8B0-4D0B-B78B-F7CA13BAC89A}"/>
              </a:ext>
            </a:extLst>
          </p:cNvPr>
          <p:cNvSpPr>
            <a:spLocks noGrp="1"/>
          </p:cNvSpPr>
          <p:nvPr>
            <p:ph type="subTitle" idx="1"/>
          </p:nvPr>
        </p:nvSpPr>
        <p:spPr/>
        <p:txBody>
          <a:bodyPr/>
          <a:lstStyle/>
          <a:p>
            <a:r>
              <a:rPr kumimoji="1" lang="ja-JP" altLang="en-US" dirty="0"/>
              <a:t>①</a:t>
            </a:r>
          </a:p>
        </p:txBody>
      </p:sp>
      <p:sp>
        <p:nvSpPr>
          <p:cNvPr id="3" name="タイトル 2">
            <a:extLst>
              <a:ext uri="{FF2B5EF4-FFF2-40B4-BE49-F238E27FC236}">
                <a16:creationId xmlns:a16="http://schemas.microsoft.com/office/drawing/2014/main" id="{9F6A0B9D-E293-4611-BC81-AA37884B7054}"/>
              </a:ext>
            </a:extLst>
          </p:cNvPr>
          <p:cNvSpPr>
            <a:spLocks noGrp="1"/>
          </p:cNvSpPr>
          <p:nvPr>
            <p:ph type="title"/>
          </p:nvPr>
        </p:nvSpPr>
        <p:spPr/>
        <p:txBody>
          <a:bodyPr/>
          <a:lstStyle/>
          <a:p>
            <a:r>
              <a:rPr kumimoji="1" lang="ja-JP" altLang="en-US" dirty="0"/>
              <a:t>⑮医療従事者や医療系学生に何を望みますか？</a:t>
            </a:r>
          </a:p>
        </p:txBody>
      </p:sp>
      <p:sp>
        <p:nvSpPr>
          <p:cNvPr id="4" name="スライド番号プレースホルダー 3">
            <a:extLst>
              <a:ext uri="{FF2B5EF4-FFF2-40B4-BE49-F238E27FC236}">
                <a16:creationId xmlns:a16="http://schemas.microsoft.com/office/drawing/2014/main" id="{DABD1E1C-1A8B-4448-8AC5-3EFC57BFC8EF}"/>
              </a:ext>
            </a:extLst>
          </p:cNvPr>
          <p:cNvSpPr>
            <a:spLocks noGrp="1"/>
          </p:cNvSpPr>
          <p:nvPr>
            <p:ph type="sldNum" sz="quarter" idx="12"/>
          </p:nvPr>
        </p:nvSpPr>
        <p:spPr/>
        <p:txBody>
          <a:bodyPr/>
          <a:lstStyle/>
          <a:p>
            <a:fld id="{F68327C5-B821-4FE9-A59A-A60D9EB59A9A}" type="slidenum">
              <a:rPr lang="en-US" smtClean="0"/>
              <a:pPr/>
              <a:t>23</a:t>
            </a:fld>
            <a:endParaRPr lang="en-US" dirty="0"/>
          </a:p>
        </p:txBody>
      </p:sp>
      <p:graphicFrame>
        <p:nvGraphicFramePr>
          <p:cNvPr id="11" name="表 10">
            <a:extLst>
              <a:ext uri="{FF2B5EF4-FFF2-40B4-BE49-F238E27FC236}">
                <a16:creationId xmlns:a16="http://schemas.microsoft.com/office/drawing/2014/main" id="{0A13BF1F-C764-49C2-91BA-C227A3EAB65D}"/>
              </a:ext>
            </a:extLst>
          </p:cNvPr>
          <p:cNvGraphicFramePr>
            <a:graphicFrameLocks noGrp="1"/>
          </p:cNvGraphicFramePr>
          <p:nvPr>
            <p:extLst>
              <p:ext uri="{D42A27DB-BD31-4B8C-83A1-F6EECF244321}">
                <p14:modId xmlns:p14="http://schemas.microsoft.com/office/powerpoint/2010/main" val="473395509"/>
              </p:ext>
            </p:extLst>
          </p:nvPr>
        </p:nvGraphicFramePr>
        <p:xfrm>
          <a:off x="1222508" y="983452"/>
          <a:ext cx="9933066" cy="5327048"/>
        </p:xfrm>
        <a:graphic>
          <a:graphicData uri="http://schemas.openxmlformats.org/drawingml/2006/table">
            <a:tbl>
              <a:tblPr bandRow="1">
                <a:tableStyleId>{10A1B5D5-9B99-4C35-A422-299274C87663}</a:tableStyleId>
              </a:tblPr>
              <a:tblGrid>
                <a:gridCol w="467043">
                  <a:extLst>
                    <a:ext uri="{9D8B030D-6E8A-4147-A177-3AD203B41FA5}">
                      <a16:colId xmlns:a16="http://schemas.microsoft.com/office/drawing/2014/main" val="3593831288"/>
                    </a:ext>
                  </a:extLst>
                </a:gridCol>
                <a:gridCol w="9466023">
                  <a:extLst>
                    <a:ext uri="{9D8B030D-6E8A-4147-A177-3AD203B41FA5}">
                      <a16:colId xmlns:a16="http://schemas.microsoft.com/office/drawing/2014/main" val="1318080798"/>
                    </a:ext>
                  </a:extLst>
                </a:gridCol>
              </a:tblGrid>
              <a:tr h="368701">
                <a:tc>
                  <a:txBody>
                    <a:bodyPr/>
                    <a:lstStyle/>
                    <a:p>
                      <a:r>
                        <a:rPr kumimoji="1" lang="en-US" altLang="ja-JP" sz="1600" dirty="0">
                          <a:latin typeface="+mn-ea"/>
                          <a:ea typeface="+mn-ea"/>
                        </a:rPr>
                        <a:t>1</a:t>
                      </a: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この筋痛性脳脊髄炎と言う病を研究してください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129544125"/>
                  </a:ext>
                </a:extLst>
              </a:tr>
              <a:tr h="368701">
                <a:tc>
                  <a:txBody>
                    <a:bodyPr/>
                    <a:lstStyle/>
                    <a:p>
                      <a:r>
                        <a:rPr kumimoji="1" lang="en-US" altLang="ja-JP" sz="1600" dirty="0">
                          <a:latin typeface="+mn-ea"/>
                          <a:ea typeface="+mn-ea"/>
                        </a:rPr>
                        <a:t>2</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社会的にまだ認知がないことがしんどい。保険がきかず医療費がかかりすぎる。</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71591638"/>
                  </a:ext>
                </a:extLst>
              </a:tr>
              <a:tr h="368701">
                <a:tc>
                  <a:txBody>
                    <a:bodyPr/>
                    <a:lstStyle/>
                    <a:p>
                      <a:r>
                        <a:rPr kumimoji="1" lang="en-US" altLang="ja-JP" sz="1600" dirty="0">
                          <a:latin typeface="+mn-ea"/>
                          <a:ea typeface="+mn-ea"/>
                        </a:rPr>
                        <a:t>3</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en-US" altLang="ja-JP" sz="1600" dirty="0">
                          <a:latin typeface="+mn-ea"/>
                          <a:ea typeface="+mn-ea"/>
                        </a:rPr>
                        <a:t>CFS(ME)</a:t>
                      </a:r>
                      <a:r>
                        <a:rPr kumimoji="1" lang="ja-JP" altLang="en-US" sz="1600" dirty="0">
                          <a:latin typeface="+mn-ea"/>
                          <a:ea typeface="+mn-ea"/>
                        </a:rPr>
                        <a:t>について理解し、研究を進めて頂きたい。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788650214"/>
                  </a:ext>
                </a:extLst>
              </a:tr>
              <a:tr h="368701">
                <a:tc>
                  <a:txBody>
                    <a:bodyPr/>
                    <a:lstStyle/>
                    <a:p>
                      <a:r>
                        <a:rPr kumimoji="1" lang="en-US" altLang="ja-JP" sz="1600" dirty="0">
                          <a:latin typeface="+mn-ea"/>
                          <a:ea typeface="+mn-ea"/>
                        </a:rPr>
                        <a:t>4</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研究者の増加</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66834167"/>
                  </a:ext>
                </a:extLst>
              </a:tr>
              <a:tr h="368701">
                <a:tc>
                  <a:txBody>
                    <a:bodyPr/>
                    <a:lstStyle/>
                    <a:p>
                      <a:r>
                        <a:rPr kumimoji="1" lang="en-US" altLang="ja-JP" sz="1600" dirty="0">
                          <a:latin typeface="+mn-ea"/>
                          <a:ea typeface="+mn-ea"/>
                        </a:rPr>
                        <a:t>5</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時折、動かないから悪くなると</a:t>
                      </a:r>
                      <a:r>
                        <a:rPr kumimoji="1" lang="ja-JP" altLang="en-US" sz="1600" dirty="0" err="1">
                          <a:latin typeface="+mn-ea"/>
                          <a:ea typeface="+mn-ea"/>
                        </a:rPr>
                        <a:t>仰る</a:t>
                      </a:r>
                      <a:r>
                        <a:rPr kumimoji="1" lang="ja-JP" altLang="en-US" sz="1600" dirty="0">
                          <a:latin typeface="+mn-ea"/>
                          <a:ea typeface="+mn-ea"/>
                        </a:rPr>
                        <a:t>方がいらっしゃいますが、「動けない」ということをまず大前提に考えていただきたいです。線維筋痛症の治療として、運動を無理矢理させられたが故に</a:t>
                      </a:r>
                      <a:r>
                        <a:rPr kumimoji="1" lang="en-US" altLang="ja-JP" sz="1600" dirty="0">
                          <a:latin typeface="+mn-ea"/>
                          <a:ea typeface="+mn-ea"/>
                        </a:rPr>
                        <a:t>ME</a:t>
                      </a:r>
                      <a:r>
                        <a:rPr kumimoji="1" lang="ja-JP" altLang="en-US" sz="1600" dirty="0">
                          <a:latin typeface="+mn-ea"/>
                          <a:ea typeface="+mn-ea"/>
                        </a:rPr>
                        <a:t>が悪化し、現在は寝たきりで痛みや胃腸症状の悪化で食事を摂ることもできません。</a:t>
                      </a:r>
                    </a:p>
                    <a:p>
                      <a:r>
                        <a:rPr kumimoji="1" lang="ja-JP" altLang="en-US" sz="1600" dirty="0">
                          <a:latin typeface="+mn-ea"/>
                          <a:ea typeface="+mn-ea"/>
                        </a:rPr>
                        <a:t>脱水で命が危ないとなった時、線維筋痛症だから、慢性疲労症候群だからという理由で、どこの病院にも受け入れてもらえず、紹介状すら書いてもらえず、結局、その体で兵庫県から埼玉県の病院まで行かざるを得ませんでした。それも、現在悪化している要因の一つです。緊急時には、専門外であっても、できることをして頂けたら嬉しいです。</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90115177"/>
                  </a:ext>
                </a:extLst>
              </a:tr>
              <a:tr h="368701">
                <a:tc>
                  <a:txBody>
                    <a:bodyPr/>
                    <a:lstStyle/>
                    <a:p>
                      <a:r>
                        <a:rPr kumimoji="1" lang="en-US" altLang="ja-JP" sz="1600" dirty="0">
                          <a:latin typeface="+mn-ea"/>
                          <a:ea typeface="+mn-ea"/>
                        </a:rPr>
                        <a:t>6</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しっかり患者の声を聞いて、どんな疾患があるのか考えて欲しい。精神的とか、自律神経失調症とかで片付けられて、効かない薬を飲んでも意味がないので。</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988792496"/>
                  </a:ext>
                </a:extLst>
              </a:tr>
              <a:tr h="368701">
                <a:tc>
                  <a:txBody>
                    <a:bodyPr/>
                    <a:lstStyle/>
                    <a:p>
                      <a:r>
                        <a:rPr kumimoji="1" lang="en-US" altLang="ja-JP" sz="1600" dirty="0">
                          <a:latin typeface="+mn-ea"/>
                          <a:ea typeface="+mn-ea"/>
                        </a:rPr>
                        <a:t>7</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研究 診療の拡大 気のせい精神的なもので片付けないでほしい。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360712451"/>
                  </a:ext>
                </a:extLst>
              </a:tr>
              <a:tr h="368701">
                <a:tc>
                  <a:txBody>
                    <a:bodyPr/>
                    <a:lstStyle/>
                    <a:p>
                      <a:r>
                        <a:rPr kumimoji="1" lang="en-US" altLang="ja-JP" sz="1600" dirty="0">
                          <a:latin typeface="+mn-ea"/>
                          <a:ea typeface="+mn-ea"/>
                        </a:rPr>
                        <a:t>8</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n-ea"/>
                          <a:ea typeface="+mn-ea"/>
                        </a:rPr>
                        <a:t>専門医を迎えて、定期的な勉強会の開催をし、病態および治療の正しい理解と周知を行ってほしい。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107589414"/>
                  </a:ext>
                </a:extLst>
              </a:tr>
              <a:tr h="368701">
                <a:tc>
                  <a:txBody>
                    <a:bodyPr/>
                    <a:lstStyle/>
                    <a:p>
                      <a:r>
                        <a:rPr kumimoji="1" lang="en-US" altLang="ja-JP" sz="1600" dirty="0">
                          <a:latin typeface="+mn-ea"/>
                          <a:ea typeface="+mn-ea"/>
                        </a:rPr>
                        <a:t>9</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病気知識レベルの向上、治療に積極的にサプリを取り入れる</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14659263"/>
                  </a:ext>
                </a:extLst>
              </a:tr>
              <a:tr h="368701">
                <a:tc>
                  <a:txBody>
                    <a:bodyPr/>
                    <a:lstStyle/>
                    <a:p>
                      <a:r>
                        <a:rPr kumimoji="1" lang="en-US" altLang="ja-JP" sz="1600" dirty="0">
                          <a:latin typeface="+mn-ea"/>
                          <a:ea typeface="+mn-ea"/>
                        </a:rPr>
                        <a:t>10</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情報の共有化</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942197909"/>
                  </a:ext>
                </a:extLst>
              </a:tr>
            </a:tbl>
          </a:graphicData>
        </a:graphic>
      </p:graphicFrame>
    </p:spTree>
    <p:extLst>
      <p:ext uri="{BB962C8B-B14F-4D97-AF65-F5344CB8AC3E}">
        <p14:creationId xmlns:p14="http://schemas.microsoft.com/office/powerpoint/2010/main" val="18391188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字幕 1">
            <a:extLst>
              <a:ext uri="{FF2B5EF4-FFF2-40B4-BE49-F238E27FC236}">
                <a16:creationId xmlns:a16="http://schemas.microsoft.com/office/drawing/2014/main" id="{E7CA222C-F8B0-4D0B-B78B-F7CA13BAC89A}"/>
              </a:ext>
            </a:extLst>
          </p:cNvPr>
          <p:cNvSpPr>
            <a:spLocks noGrp="1"/>
          </p:cNvSpPr>
          <p:nvPr>
            <p:ph type="subTitle" idx="1"/>
          </p:nvPr>
        </p:nvSpPr>
        <p:spPr/>
        <p:txBody>
          <a:bodyPr/>
          <a:lstStyle/>
          <a:p>
            <a:r>
              <a:rPr kumimoji="1" lang="ja-JP" altLang="en-US" dirty="0"/>
              <a:t>②</a:t>
            </a:r>
          </a:p>
        </p:txBody>
      </p:sp>
      <p:sp>
        <p:nvSpPr>
          <p:cNvPr id="3" name="タイトル 2">
            <a:extLst>
              <a:ext uri="{FF2B5EF4-FFF2-40B4-BE49-F238E27FC236}">
                <a16:creationId xmlns:a16="http://schemas.microsoft.com/office/drawing/2014/main" id="{9F6A0B9D-E293-4611-BC81-AA37884B7054}"/>
              </a:ext>
            </a:extLst>
          </p:cNvPr>
          <p:cNvSpPr>
            <a:spLocks noGrp="1"/>
          </p:cNvSpPr>
          <p:nvPr>
            <p:ph type="title"/>
          </p:nvPr>
        </p:nvSpPr>
        <p:spPr/>
        <p:txBody>
          <a:bodyPr/>
          <a:lstStyle/>
          <a:p>
            <a:r>
              <a:rPr kumimoji="1" lang="ja-JP" altLang="en-US" dirty="0"/>
              <a:t>⑮医療従事者や医療系学生に何を望みますか？</a:t>
            </a:r>
          </a:p>
        </p:txBody>
      </p:sp>
      <p:sp>
        <p:nvSpPr>
          <p:cNvPr id="4" name="スライド番号プレースホルダー 3">
            <a:extLst>
              <a:ext uri="{FF2B5EF4-FFF2-40B4-BE49-F238E27FC236}">
                <a16:creationId xmlns:a16="http://schemas.microsoft.com/office/drawing/2014/main" id="{DABD1E1C-1A8B-4448-8AC5-3EFC57BFC8EF}"/>
              </a:ext>
            </a:extLst>
          </p:cNvPr>
          <p:cNvSpPr>
            <a:spLocks noGrp="1"/>
          </p:cNvSpPr>
          <p:nvPr>
            <p:ph type="sldNum" sz="quarter" idx="12"/>
          </p:nvPr>
        </p:nvSpPr>
        <p:spPr/>
        <p:txBody>
          <a:bodyPr/>
          <a:lstStyle/>
          <a:p>
            <a:fld id="{F68327C5-B821-4FE9-A59A-A60D9EB59A9A}" type="slidenum">
              <a:rPr lang="en-US" smtClean="0"/>
              <a:pPr/>
              <a:t>24</a:t>
            </a:fld>
            <a:endParaRPr lang="en-US" dirty="0"/>
          </a:p>
        </p:txBody>
      </p:sp>
      <p:graphicFrame>
        <p:nvGraphicFramePr>
          <p:cNvPr id="11" name="表 10">
            <a:extLst>
              <a:ext uri="{FF2B5EF4-FFF2-40B4-BE49-F238E27FC236}">
                <a16:creationId xmlns:a16="http://schemas.microsoft.com/office/drawing/2014/main" id="{0A13BF1F-C764-49C2-91BA-C227A3EAB65D}"/>
              </a:ext>
            </a:extLst>
          </p:cNvPr>
          <p:cNvGraphicFramePr>
            <a:graphicFrameLocks noGrp="1"/>
          </p:cNvGraphicFramePr>
          <p:nvPr>
            <p:extLst>
              <p:ext uri="{D42A27DB-BD31-4B8C-83A1-F6EECF244321}">
                <p14:modId xmlns:p14="http://schemas.microsoft.com/office/powerpoint/2010/main" val="1337056765"/>
              </p:ext>
            </p:extLst>
          </p:nvPr>
        </p:nvGraphicFramePr>
        <p:xfrm>
          <a:off x="1222508" y="983452"/>
          <a:ext cx="9933066" cy="4872789"/>
        </p:xfrm>
        <a:graphic>
          <a:graphicData uri="http://schemas.openxmlformats.org/drawingml/2006/table">
            <a:tbl>
              <a:tblPr bandRow="1">
                <a:tableStyleId>{10A1B5D5-9B99-4C35-A422-299274C87663}</a:tableStyleId>
              </a:tblPr>
              <a:tblGrid>
                <a:gridCol w="467043">
                  <a:extLst>
                    <a:ext uri="{9D8B030D-6E8A-4147-A177-3AD203B41FA5}">
                      <a16:colId xmlns:a16="http://schemas.microsoft.com/office/drawing/2014/main" val="3593831288"/>
                    </a:ext>
                  </a:extLst>
                </a:gridCol>
                <a:gridCol w="9466023">
                  <a:extLst>
                    <a:ext uri="{9D8B030D-6E8A-4147-A177-3AD203B41FA5}">
                      <a16:colId xmlns:a16="http://schemas.microsoft.com/office/drawing/2014/main" val="1318080798"/>
                    </a:ext>
                  </a:extLst>
                </a:gridCol>
              </a:tblGrid>
              <a:tr h="368701">
                <a:tc>
                  <a:txBody>
                    <a:bodyPr/>
                    <a:lstStyle/>
                    <a:p>
                      <a:r>
                        <a:rPr kumimoji="1" lang="en-US" altLang="ja-JP" sz="1600" dirty="0">
                          <a:latin typeface="+mn-ea"/>
                          <a:ea typeface="+mn-ea"/>
                        </a:rPr>
                        <a:t>11</a:t>
                      </a: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n-ea"/>
                          <a:ea typeface="+mn-ea"/>
                        </a:rPr>
                        <a:t>検査（数値・画像）に異常が出ないからといって痛みや半端ない倦怠感などのツラ</a:t>
                      </a:r>
                      <a:r>
                        <a:rPr kumimoji="1" lang="ja-JP" altLang="en-US" sz="1600" dirty="0" err="1">
                          <a:latin typeface="+mn-ea"/>
                          <a:ea typeface="+mn-ea"/>
                        </a:rPr>
                        <a:t>い</a:t>
                      </a:r>
                      <a:r>
                        <a:rPr kumimoji="1" lang="ja-JP" altLang="en-US" sz="1600" dirty="0">
                          <a:latin typeface="+mn-ea"/>
                          <a:ea typeface="+mn-ea"/>
                        </a:rPr>
                        <a:t>症状の訴えを嘘だとか気のせいと安に言わないで欲しい。教科書通りの異常値や症状が揃わないと診断できない医師にはならないで下さい！また、患者の心身の痛みにも寄り添えない医師も最悪です。そのせいで病気を増やす事になりました。医師との信頼関係がないと良い方向には進まないと考えます。今後、各地に診療できる理解ある医師が増えることを願っています。また自身も患者会、インターネット、</a:t>
                      </a:r>
                      <a:r>
                        <a:rPr kumimoji="1" lang="en-US" altLang="ja-JP" sz="1600" dirty="0">
                          <a:latin typeface="+mn-ea"/>
                          <a:ea typeface="+mn-ea"/>
                        </a:rPr>
                        <a:t>SNS</a:t>
                      </a:r>
                      <a:r>
                        <a:rPr kumimoji="1" lang="ja-JP" altLang="en-US" sz="1600" dirty="0">
                          <a:latin typeface="+mn-ea"/>
                          <a:ea typeface="+mn-ea"/>
                        </a:rPr>
                        <a:t>等で治療法の情報を集め少しでも良くなる様に努力したいと思います。</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129544125"/>
                  </a:ext>
                </a:extLst>
              </a:tr>
              <a:tr h="368701">
                <a:tc>
                  <a:txBody>
                    <a:bodyPr/>
                    <a:lstStyle/>
                    <a:p>
                      <a:r>
                        <a:rPr kumimoji="1" lang="en-US" altLang="ja-JP" sz="1600" dirty="0">
                          <a:latin typeface="+mn-ea"/>
                          <a:ea typeface="+mn-ea"/>
                        </a:rPr>
                        <a:t>12</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err="1">
                          <a:latin typeface="+mn-ea"/>
                          <a:ea typeface="+mn-ea"/>
                        </a:rPr>
                        <a:t>cfs</a:t>
                      </a:r>
                      <a:r>
                        <a:rPr kumimoji="1" lang="ja-JP" altLang="en-US" sz="1600" dirty="0">
                          <a:latin typeface="+mn-ea"/>
                          <a:ea typeface="+mn-ea"/>
                        </a:rPr>
                        <a:t>の事を知り、適切なアドバイスが欲しい。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71591638"/>
                  </a:ext>
                </a:extLst>
              </a:tr>
              <a:tr h="368701">
                <a:tc>
                  <a:txBody>
                    <a:bodyPr/>
                    <a:lstStyle/>
                    <a:p>
                      <a:r>
                        <a:rPr kumimoji="1" lang="en-US" altLang="ja-JP" sz="1600" dirty="0">
                          <a:latin typeface="+mn-ea"/>
                          <a:ea typeface="+mn-ea"/>
                        </a:rPr>
                        <a:t>13</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n-ea"/>
                          <a:ea typeface="+mn-ea"/>
                        </a:rPr>
                        <a:t>医療的な知識を高めるだけではなく、人をいたわる心を学んで欲しい。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788650214"/>
                  </a:ext>
                </a:extLst>
              </a:tr>
              <a:tr h="368701">
                <a:tc>
                  <a:txBody>
                    <a:bodyPr/>
                    <a:lstStyle/>
                    <a:p>
                      <a:r>
                        <a:rPr kumimoji="1" lang="en-US" altLang="ja-JP" sz="1600" dirty="0">
                          <a:latin typeface="+mn-ea"/>
                          <a:ea typeface="+mn-ea"/>
                        </a:rPr>
                        <a:t>14</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n-ea"/>
                          <a:ea typeface="+mn-ea"/>
                        </a:rPr>
                        <a:t>専門医が各都道府県に存在するくらい、病気の認知をして欲しい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66834167"/>
                  </a:ext>
                </a:extLst>
              </a:tr>
              <a:tr h="368701">
                <a:tc>
                  <a:txBody>
                    <a:bodyPr/>
                    <a:lstStyle/>
                    <a:p>
                      <a:r>
                        <a:rPr kumimoji="1" lang="en-US" altLang="ja-JP" sz="1600" dirty="0">
                          <a:latin typeface="+mn-ea"/>
                          <a:ea typeface="+mn-ea"/>
                        </a:rPr>
                        <a:t>15</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n-ea"/>
                          <a:ea typeface="+mn-ea"/>
                        </a:rPr>
                        <a:t>患者の話を聞いて誤診を避ける努力をして欲しい</a:t>
                      </a:r>
                      <a:r>
                        <a:rPr kumimoji="1" lang="en-US" altLang="ja-JP" sz="1600" dirty="0">
                          <a:latin typeface="+mn-ea"/>
                          <a:ea typeface="+mn-ea"/>
                        </a:rPr>
                        <a:t>(</a:t>
                      </a:r>
                      <a:r>
                        <a:rPr kumimoji="1" lang="ja-JP" altLang="en-US" sz="1600" dirty="0">
                          <a:latin typeface="+mn-ea"/>
                          <a:ea typeface="+mn-ea"/>
                        </a:rPr>
                        <a:t>長年、精神科領域と間違われていたため</a:t>
                      </a:r>
                      <a:r>
                        <a:rPr kumimoji="1" lang="en-US" altLang="ja-JP" sz="1600" dirty="0">
                          <a:latin typeface="+mn-ea"/>
                          <a:ea typeface="+mn-ea"/>
                        </a:rPr>
                        <a:t>)</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90115177"/>
                  </a:ext>
                </a:extLst>
              </a:tr>
              <a:tr h="368701">
                <a:tc>
                  <a:txBody>
                    <a:bodyPr/>
                    <a:lstStyle/>
                    <a:p>
                      <a:r>
                        <a:rPr kumimoji="1" lang="en-US" altLang="ja-JP" sz="1600" dirty="0">
                          <a:latin typeface="+mn-ea"/>
                          <a:ea typeface="+mn-ea"/>
                        </a:rPr>
                        <a:t>16</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n-ea"/>
                          <a:ea typeface="+mn-ea"/>
                        </a:rPr>
                        <a:t>患者それぞれの家庭の事情も加味して治療してほしい。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988792496"/>
                  </a:ext>
                </a:extLst>
              </a:tr>
              <a:tr h="368701">
                <a:tc>
                  <a:txBody>
                    <a:bodyPr/>
                    <a:lstStyle/>
                    <a:p>
                      <a:r>
                        <a:rPr kumimoji="1" lang="en-US" altLang="ja-JP" sz="1600" dirty="0">
                          <a:latin typeface="+mn-ea"/>
                          <a:ea typeface="+mn-ea"/>
                        </a:rPr>
                        <a:t>17</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n-ea"/>
                          <a:ea typeface="+mn-ea"/>
                        </a:rPr>
                        <a:t>病気の治療法の解明  病気の理解</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360712451"/>
                  </a:ext>
                </a:extLst>
              </a:tr>
              <a:tr h="368701">
                <a:tc>
                  <a:txBody>
                    <a:bodyPr/>
                    <a:lstStyle/>
                    <a:p>
                      <a:r>
                        <a:rPr kumimoji="1" lang="en-US" altLang="ja-JP" sz="1600" dirty="0">
                          <a:latin typeface="+mn-ea"/>
                          <a:ea typeface="+mn-ea"/>
                        </a:rPr>
                        <a:t>18</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n-ea"/>
                          <a:ea typeface="+mn-ea"/>
                        </a:rPr>
                        <a:t>自分でもよく分からないこの病気の正体を治療法を見つけ理解し、治せるようにしてほしい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107589414"/>
                  </a:ext>
                </a:extLst>
              </a:tr>
              <a:tr h="368701">
                <a:tc>
                  <a:txBody>
                    <a:bodyPr/>
                    <a:lstStyle/>
                    <a:p>
                      <a:r>
                        <a:rPr kumimoji="1" lang="en-US" altLang="ja-JP" sz="1600" dirty="0">
                          <a:latin typeface="+mn-ea"/>
                          <a:ea typeface="+mn-ea"/>
                        </a:rPr>
                        <a:t>19</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n-ea"/>
                          <a:ea typeface="+mn-ea"/>
                        </a:rPr>
                        <a:t>先ずは話を聞いて欲しい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14659263"/>
                  </a:ext>
                </a:extLst>
              </a:tr>
              <a:tr h="368701">
                <a:tc>
                  <a:txBody>
                    <a:bodyPr/>
                    <a:lstStyle/>
                    <a:p>
                      <a:r>
                        <a:rPr kumimoji="1" lang="en-US" altLang="ja-JP" sz="1600" dirty="0">
                          <a:latin typeface="+mn-ea"/>
                          <a:ea typeface="+mn-ea"/>
                        </a:rPr>
                        <a:t>20</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n-ea"/>
                          <a:ea typeface="+mn-ea"/>
                        </a:rPr>
                        <a:t>香料を使用しないでほしい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942197909"/>
                  </a:ext>
                </a:extLst>
              </a:tr>
            </a:tbl>
          </a:graphicData>
        </a:graphic>
      </p:graphicFrame>
    </p:spTree>
    <p:extLst>
      <p:ext uri="{BB962C8B-B14F-4D97-AF65-F5344CB8AC3E}">
        <p14:creationId xmlns:p14="http://schemas.microsoft.com/office/powerpoint/2010/main" val="25025838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字幕 1">
            <a:extLst>
              <a:ext uri="{FF2B5EF4-FFF2-40B4-BE49-F238E27FC236}">
                <a16:creationId xmlns:a16="http://schemas.microsoft.com/office/drawing/2014/main" id="{E7CA222C-F8B0-4D0B-B78B-F7CA13BAC89A}"/>
              </a:ext>
            </a:extLst>
          </p:cNvPr>
          <p:cNvSpPr>
            <a:spLocks noGrp="1"/>
          </p:cNvSpPr>
          <p:nvPr>
            <p:ph type="subTitle" idx="1"/>
          </p:nvPr>
        </p:nvSpPr>
        <p:spPr/>
        <p:txBody>
          <a:bodyPr/>
          <a:lstStyle/>
          <a:p>
            <a:r>
              <a:rPr kumimoji="1" lang="ja-JP" altLang="en-US" dirty="0"/>
              <a:t>③</a:t>
            </a:r>
          </a:p>
        </p:txBody>
      </p:sp>
      <p:sp>
        <p:nvSpPr>
          <p:cNvPr id="3" name="タイトル 2">
            <a:extLst>
              <a:ext uri="{FF2B5EF4-FFF2-40B4-BE49-F238E27FC236}">
                <a16:creationId xmlns:a16="http://schemas.microsoft.com/office/drawing/2014/main" id="{9F6A0B9D-E293-4611-BC81-AA37884B7054}"/>
              </a:ext>
            </a:extLst>
          </p:cNvPr>
          <p:cNvSpPr>
            <a:spLocks noGrp="1"/>
          </p:cNvSpPr>
          <p:nvPr>
            <p:ph type="title"/>
          </p:nvPr>
        </p:nvSpPr>
        <p:spPr/>
        <p:txBody>
          <a:bodyPr/>
          <a:lstStyle/>
          <a:p>
            <a:r>
              <a:rPr kumimoji="1" lang="ja-JP" altLang="en-US" dirty="0"/>
              <a:t>⑮医療従事者や医療系学生に何を望みますか？</a:t>
            </a:r>
          </a:p>
        </p:txBody>
      </p:sp>
      <p:sp>
        <p:nvSpPr>
          <p:cNvPr id="4" name="スライド番号プレースホルダー 3">
            <a:extLst>
              <a:ext uri="{FF2B5EF4-FFF2-40B4-BE49-F238E27FC236}">
                <a16:creationId xmlns:a16="http://schemas.microsoft.com/office/drawing/2014/main" id="{DABD1E1C-1A8B-4448-8AC5-3EFC57BFC8EF}"/>
              </a:ext>
            </a:extLst>
          </p:cNvPr>
          <p:cNvSpPr>
            <a:spLocks noGrp="1"/>
          </p:cNvSpPr>
          <p:nvPr>
            <p:ph type="sldNum" sz="quarter" idx="12"/>
          </p:nvPr>
        </p:nvSpPr>
        <p:spPr/>
        <p:txBody>
          <a:bodyPr/>
          <a:lstStyle/>
          <a:p>
            <a:fld id="{F68327C5-B821-4FE9-A59A-A60D9EB59A9A}" type="slidenum">
              <a:rPr lang="en-US" smtClean="0"/>
              <a:pPr/>
              <a:t>25</a:t>
            </a:fld>
            <a:endParaRPr lang="en-US" dirty="0"/>
          </a:p>
        </p:txBody>
      </p:sp>
      <p:graphicFrame>
        <p:nvGraphicFramePr>
          <p:cNvPr id="11" name="表 10">
            <a:extLst>
              <a:ext uri="{FF2B5EF4-FFF2-40B4-BE49-F238E27FC236}">
                <a16:creationId xmlns:a16="http://schemas.microsoft.com/office/drawing/2014/main" id="{0A13BF1F-C764-49C2-91BA-C227A3EAB65D}"/>
              </a:ext>
            </a:extLst>
          </p:cNvPr>
          <p:cNvGraphicFramePr>
            <a:graphicFrameLocks noGrp="1"/>
          </p:cNvGraphicFramePr>
          <p:nvPr>
            <p:extLst>
              <p:ext uri="{D42A27DB-BD31-4B8C-83A1-F6EECF244321}">
                <p14:modId xmlns:p14="http://schemas.microsoft.com/office/powerpoint/2010/main" val="3456326805"/>
              </p:ext>
            </p:extLst>
          </p:nvPr>
        </p:nvGraphicFramePr>
        <p:xfrm>
          <a:off x="1222508" y="983452"/>
          <a:ext cx="9933066" cy="4724400"/>
        </p:xfrm>
        <a:graphic>
          <a:graphicData uri="http://schemas.openxmlformats.org/drawingml/2006/table">
            <a:tbl>
              <a:tblPr bandRow="1">
                <a:tableStyleId>{10A1B5D5-9B99-4C35-A422-299274C87663}</a:tableStyleId>
              </a:tblPr>
              <a:tblGrid>
                <a:gridCol w="467043">
                  <a:extLst>
                    <a:ext uri="{9D8B030D-6E8A-4147-A177-3AD203B41FA5}">
                      <a16:colId xmlns:a16="http://schemas.microsoft.com/office/drawing/2014/main" val="3593831288"/>
                    </a:ext>
                  </a:extLst>
                </a:gridCol>
                <a:gridCol w="9466023">
                  <a:extLst>
                    <a:ext uri="{9D8B030D-6E8A-4147-A177-3AD203B41FA5}">
                      <a16:colId xmlns:a16="http://schemas.microsoft.com/office/drawing/2014/main" val="1318080798"/>
                    </a:ext>
                  </a:extLst>
                </a:gridCol>
              </a:tblGrid>
              <a:tr h="368701">
                <a:tc>
                  <a:txBody>
                    <a:bodyPr/>
                    <a:lstStyle/>
                    <a:p>
                      <a:r>
                        <a:rPr kumimoji="1" lang="en-US" altLang="ja-JP" sz="1600" dirty="0">
                          <a:latin typeface="+mn-ea"/>
                          <a:ea typeface="+mn-ea"/>
                        </a:rPr>
                        <a:t>21</a:t>
                      </a: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病気についての資料を渡しても読んでもらえない。東京の病院で診断書が出ていると言っても病気自体を認めない。</a:t>
                      </a:r>
                      <a:endParaRPr kumimoji="1" lang="en-US" altLang="ja-JP" sz="1600" dirty="0">
                        <a:latin typeface="+mn-ea"/>
                        <a:ea typeface="+mn-ea"/>
                      </a:endParaRPr>
                    </a:p>
                    <a:p>
                      <a:r>
                        <a:rPr kumimoji="1" lang="ja-JP" altLang="en-US" sz="1600" dirty="0">
                          <a:latin typeface="+mn-ea"/>
                          <a:ea typeface="+mn-ea"/>
                        </a:rPr>
                        <a:t>救急搬送や入院を病名を理由に断る。体調悪化で激痛の為に痛み止めと点滴をして欲しいと言っても食塩水の点滴のみしかしてくれない病院ばかり。近所で通院している所は入院もベッド数で断られたし、夜間休日は緊急搬送も受け入れてないので、総合病院や大きな病院でこの病気を認める医師が市内に</a:t>
                      </a:r>
                      <a:r>
                        <a:rPr kumimoji="1" lang="en-US" altLang="ja-JP" sz="1600" dirty="0">
                          <a:latin typeface="+mn-ea"/>
                          <a:ea typeface="+mn-ea"/>
                        </a:rPr>
                        <a:t>1</a:t>
                      </a:r>
                      <a:r>
                        <a:rPr kumimoji="1" lang="ja-JP" altLang="en-US" sz="1600" dirty="0">
                          <a:latin typeface="+mn-ea"/>
                          <a:ea typeface="+mn-ea"/>
                        </a:rPr>
                        <a:t>人でもいて欲しい。患者の話を聞いて欲しい。病気の事を知って欲しい。わからないことを全部精神病にするのはやめて欲しい。この病気では障害者手帳は申請出来ないと嘘を</a:t>
                      </a:r>
                      <a:r>
                        <a:rPr kumimoji="1" lang="ja-JP" altLang="en-US" sz="1600" dirty="0" err="1">
                          <a:latin typeface="+mn-ea"/>
                          <a:ea typeface="+mn-ea"/>
                        </a:rPr>
                        <a:t>言うの</a:t>
                      </a:r>
                      <a:r>
                        <a:rPr kumimoji="1" lang="ja-JP" altLang="en-US" sz="1600" dirty="0">
                          <a:latin typeface="+mn-ea"/>
                          <a:ea typeface="+mn-ea"/>
                        </a:rPr>
                        <a:t>はやめて欲しい。車椅子は足だけが悪いのではなく、長く立てなかったり座位も保てない為にリクライニング機能のものがないと通院も出来ない状況を知って欲しい。手足があって歩けるなら車椅子は申請できない。</a:t>
                      </a:r>
                      <a:endParaRPr kumimoji="1" lang="en-US" altLang="ja-JP" sz="1600" dirty="0">
                        <a:latin typeface="+mn-ea"/>
                        <a:ea typeface="+mn-ea"/>
                      </a:endParaRPr>
                    </a:p>
                    <a:p>
                      <a:r>
                        <a:rPr kumimoji="1" lang="ja-JP" altLang="en-US" sz="1600" dirty="0">
                          <a:latin typeface="+mn-ea"/>
                          <a:ea typeface="+mn-ea"/>
                        </a:rPr>
                        <a:t>という認定医に意見書を断られた。障害者手帳も障害年金も車椅子も申請出来る病気である事を認めて欲しい。</a:t>
                      </a:r>
                      <a:endParaRPr kumimoji="1" lang="en-US" altLang="ja-JP" sz="1600" dirty="0">
                        <a:latin typeface="+mn-ea"/>
                        <a:ea typeface="+mn-ea"/>
                      </a:endParaRPr>
                    </a:p>
                    <a:p>
                      <a:r>
                        <a:rPr kumimoji="1" lang="ja-JP" altLang="en-US" sz="1600" dirty="0">
                          <a:latin typeface="+mn-ea"/>
                          <a:ea typeface="+mn-ea"/>
                        </a:rPr>
                        <a:t>病院へ行ける日は元気な時だと知って欲しい。そして通院したせいで数日寝込む事を知って欲しい。</a:t>
                      </a:r>
                      <a:endParaRPr kumimoji="1" lang="en-US" altLang="ja-JP" sz="1600" dirty="0">
                        <a:latin typeface="+mn-ea"/>
                        <a:ea typeface="+mn-ea"/>
                      </a:endParaRPr>
                    </a:p>
                    <a:p>
                      <a:r>
                        <a:rPr kumimoji="1" lang="ja-JP" altLang="en-US" sz="1600" dirty="0">
                          <a:latin typeface="+mn-ea"/>
                          <a:ea typeface="+mn-ea"/>
                        </a:rPr>
                        <a:t>免疫力が低下してるので通院しただけでウイルスを貰う危険性を理解して欲しい。</a:t>
                      </a:r>
                      <a:endParaRPr kumimoji="1" lang="en-US" altLang="ja-JP" sz="1600" dirty="0">
                        <a:latin typeface="+mn-ea"/>
                        <a:ea typeface="+mn-ea"/>
                      </a:endParaRPr>
                    </a:p>
                    <a:p>
                      <a:r>
                        <a:rPr kumimoji="1" lang="ja-JP" altLang="en-US" sz="1600" dirty="0">
                          <a:latin typeface="+mn-ea"/>
                          <a:ea typeface="+mn-ea"/>
                        </a:rPr>
                        <a:t>予約の日時に起き上がれる状態なのかはその日にならないとわからないが、予約がなくて待ち時間が長いと待ってる間にクラッシュしてしまう事を理解して欲しい。インフルエンザの予防接種は、受ける事で体調悪化になる恐れがあるので受けられないと言っても毎年毎月何回も勧められるが、覚えて欲しい。都道府県に各</a:t>
                      </a:r>
                      <a:r>
                        <a:rPr kumimoji="1" lang="en-US" altLang="ja-JP" sz="1600" dirty="0">
                          <a:latin typeface="+mn-ea"/>
                          <a:ea typeface="+mn-ea"/>
                        </a:rPr>
                        <a:t>1</a:t>
                      </a:r>
                      <a:r>
                        <a:rPr kumimoji="1" lang="ja-JP" altLang="en-US" sz="1600" dirty="0">
                          <a:latin typeface="+mn-ea"/>
                          <a:ea typeface="+mn-ea"/>
                        </a:rPr>
                        <a:t>人、理解してくれる医師がいて欲しい。</a:t>
                      </a:r>
                      <a:endParaRPr kumimoji="1" lang="en-US" altLang="ja-JP" sz="1600" dirty="0">
                        <a:latin typeface="+mn-ea"/>
                        <a:ea typeface="+mn-ea"/>
                      </a:endParaRPr>
                    </a:p>
                    <a:p>
                      <a:r>
                        <a:rPr kumimoji="1" lang="ja-JP" altLang="en-US" sz="1600" dirty="0">
                          <a:latin typeface="+mn-ea"/>
                          <a:ea typeface="+mn-ea"/>
                        </a:rPr>
                        <a:t>専門医の診断書を無視する事はやめて欲しい。「点滴はただの水分」とか「点滴は心臓に悪い」と言って、効果があるからお願いしてるのに点滴を認めない事をやめて欲しい。</a:t>
                      </a:r>
                      <a:endParaRPr kumimoji="1" lang="en-US" altLang="ja-JP" sz="1600" dirty="0">
                        <a:latin typeface="+mn-ea"/>
                        <a:ea typeface="+mn-ea"/>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129544125"/>
                  </a:ext>
                </a:extLst>
              </a:tr>
            </a:tbl>
          </a:graphicData>
        </a:graphic>
      </p:graphicFrame>
    </p:spTree>
    <p:extLst>
      <p:ext uri="{BB962C8B-B14F-4D97-AF65-F5344CB8AC3E}">
        <p14:creationId xmlns:p14="http://schemas.microsoft.com/office/powerpoint/2010/main" val="37657638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字幕 1">
            <a:extLst>
              <a:ext uri="{FF2B5EF4-FFF2-40B4-BE49-F238E27FC236}">
                <a16:creationId xmlns:a16="http://schemas.microsoft.com/office/drawing/2014/main" id="{E7CA222C-F8B0-4D0B-B78B-F7CA13BAC89A}"/>
              </a:ext>
            </a:extLst>
          </p:cNvPr>
          <p:cNvSpPr>
            <a:spLocks noGrp="1"/>
          </p:cNvSpPr>
          <p:nvPr>
            <p:ph type="subTitle" idx="1"/>
          </p:nvPr>
        </p:nvSpPr>
        <p:spPr/>
        <p:txBody>
          <a:bodyPr/>
          <a:lstStyle/>
          <a:p>
            <a:r>
              <a:rPr kumimoji="1" lang="ja-JP" altLang="en-US" dirty="0"/>
              <a:t>④</a:t>
            </a:r>
          </a:p>
        </p:txBody>
      </p:sp>
      <p:sp>
        <p:nvSpPr>
          <p:cNvPr id="3" name="タイトル 2">
            <a:extLst>
              <a:ext uri="{FF2B5EF4-FFF2-40B4-BE49-F238E27FC236}">
                <a16:creationId xmlns:a16="http://schemas.microsoft.com/office/drawing/2014/main" id="{9F6A0B9D-E293-4611-BC81-AA37884B7054}"/>
              </a:ext>
            </a:extLst>
          </p:cNvPr>
          <p:cNvSpPr>
            <a:spLocks noGrp="1"/>
          </p:cNvSpPr>
          <p:nvPr>
            <p:ph type="title"/>
          </p:nvPr>
        </p:nvSpPr>
        <p:spPr/>
        <p:txBody>
          <a:bodyPr/>
          <a:lstStyle/>
          <a:p>
            <a:r>
              <a:rPr kumimoji="1" lang="ja-JP" altLang="en-US" dirty="0"/>
              <a:t>⑮医療従事者や医療系学生に何を望みますか？</a:t>
            </a:r>
          </a:p>
        </p:txBody>
      </p:sp>
      <p:sp>
        <p:nvSpPr>
          <p:cNvPr id="4" name="スライド番号プレースホルダー 3">
            <a:extLst>
              <a:ext uri="{FF2B5EF4-FFF2-40B4-BE49-F238E27FC236}">
                <a16:creationId xmlns:a16="http://schemas.microsoft.com/office/drawing/2014/main" id="{DABD1E1C-1A8B-4448-8AC5-3EFC57BFC8EF}"/>
              </a:ext>
            </a:extLst>
          </p:cNvPr>
          <p:cNvSpPr>
            <a:spLocks noGrp="1"/>
          </p:cNvSpPr>
          <p:nvPr>
            <p:ph type="sldNum" sz="quarter" idx="12"/>
          </p:nvPr>
        </p:nvSpPr>
        <p:spPr/>
        <p:txBody>
          <a:bodyPr/>
          <a:lstStyle/>
          <a:p>
            <a:fld id="{F68327C5-B821-4FE9-A59A-A60D9EB59A9A}" type="slidenum">
              <a:rPr lang="en-US" smtClean="0"/>
              <a:pPr/>
              <a:t>26</a:t>
            </a:fld>
            <a:endParaRPr lang="en-US" dirty="0"/>
          </a:p>
        </p:txBody>
      </p:sp>
      <p:graphicFrame>
        <p:nvGraphicFramePr>
          <p:cNvPr id="11" name="表 10">
            <a:extLst>
              <a:ext uri="{FF2B5EF4-FFF2-40B4-BE49-F238E27FC236}">
                <a16:creationId xmlns:a16="http://schemas.microsoft.com/office/drawing/2014/main" id="{0A13BF1F-C764-49C2-91BA-C227A3EAB65D}"/>
              </a:ext>
            </a:extLst>
          </p:cNvPr>
          <p:cNvGraphicFramePr>
            <a:graphicFrameLocks noGrp="1"/>
          </p:cNvGraphicFramePr>
          <p:nvPr>
            <p:extLst>
              <p:ext uri="{D42A27DB-BD31-4B8C-83A1-F6EECF244321}">
                <p14:modId xmlns:p14="http://schemas.microsoft.com/office/powerpoint/2010/main" val="3379641484"/>
              </p:ext>
            </p:extLst>
          </p:nvPr>
        </p:nvGraphicFramePr>
        <p:xfrm>
          <a:off x="1222508" y="983452"/>
          <a:ext cx="9933066" cy="4193406"/>
        </p:xfrm>
        <a:graphic>
          <a:graphicData uri="http://schemas.openxmlformats.org/drawingml/2006/table">
            <a:tbl>
              <a:tblPr bandRow="1">
                <a:tableStyleId>{10A1B5D5-9B99-4C35-A422-299274C87663}</a:tableStyleId>
              </a:tblPr>
              <a:tblGrid>
                <a:gridCol w="467043">
                  <a:extLst>
                    <a:ext uri="{9D8B030D-6E8A-4147-A177-3AD203B41FA5}">
                      <a16:colId xmlns:a16="http://schemas.microsoft.com/office/drawing/2014/main" val="3593831288"/>
                    </a:ext>
                  </a:extLst>
                </a:gridCol>
                <a:gridCol w="9466023">
                  <a:extLst>
                    <a:ext uri="{9D8B030D-6E8A-4147-A177-3AD203B41FA5}">
                      <a16:colId xmlns:a16="http://schemas.microsoft.com/office/drawing/2014/main" val="1318080798"/>
                    </a:ext>
                  </a:extLst>
                </a:gridCol>
              </a:tblGrid>
              <a:tr h="368701">
                <a:tc>
                  <a:txBody>
                    <a:bodyPr/>
                    <a:lstStyle/>
                    <a:p>
                      <a:r>
                        <a:rPr kumimoji="1" lang="en-US" altLang="ja-JP" sz="1400" dirty="0">
                          <a:latin typeface="+mn-ea"/>
                          <a:ea typeface="+mn-ea"/>
                        </a:rPr>
                        <a:t>22</a:t>
                      </a:r>
                      <a:endParaRPr kumimoji="1" lang="ja-JP" altLang="en-US" sz="14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400" dirty="0">
                          <a:latin typeface="+mn-ea"/>
                          <a:ea typeface="+mn-ea"/>
                        </a:rPr>
                        <a:t>自分の知識が全てではない、分からない事がある。と、自覚して欲しい。知名度の低い病気・症状が世の中には一杯ある。</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90115177"/>
                  </a:ext>
                </a:extLst>
              </a:tr>
              <a:tr h="368701">
                <a:tc>
                  <a:txBody>
                    <a:bodyPr/>
                    <a:lstStyle/>
                    <a:p>
                      <a:r>
                        <a:rPr kumimoji="1" lang="en-US" altLang="ja-JP" sz="1400" dirty="0">
                          <a:latin typeface="+mn-ea"/>
                          <a:ea typeface="+mn-ea"/>
                        </a:rPr>
                        <a:t>23</a:t>
                      </a:r>
                      <a:endParaRPr kumimoji="1" lang="ja-JP" altLang="en-US" sz="14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400" dirty="0">
                          <a:latin typeface="+mn-ea"/>
                          <a:ea typeface="+mn-ea"/>
                        </a:rPr>
                        <a:t>訪問看護制度を利用しようとケアマネージャーが働きかけたが、「慢性疲労症候群を扱ったことがない」という理由で断られてしまい利用できなかった。どんな病気であっても看護は必要であるし、これまで扱ったことのない病気は勉強して対応してほしい。見捨てないで欲し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988792496"/>
                  </a:ext>
                </a:extLst>
              </a:tr>
              <a:tr h="368701">
                <a:tc>
                  <a:txBody>
                    <a:bodyPr/>
                    <a:lstStyle/>
                    <a:p>
                      <a:r>
                        <a:rPr kumimoji="1" lang="en-US" altLang="ja-JP" sz="1400" dirty="0">
                          <a:latin typeface="+mn-ea"/>
                          <a:ea typeface="+mn-ea"/>
                        </a:rPr>
                        <a:t>24</a:t>
                      </a:r>
                      <a:endParaRPr kumimoji="1" lang="ja-JP" altLang="en-US" sz="14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400" dirty="0">
                          <a:latin typeface="+mn-ea"/>
                          <a:ea typeface="+mn-ea"/>
                        </a:rPr>
                        <a:t>もっと、詳しく勉強していたたき、対応していただきたいです。</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360712451"/>
                  </a:ext>
                </a:extLst>
              </a:tr>
              <a:tr h="368701">
                <a:tc>
                  <a:txBody>
                    <a:bodyPr/>
                    <a:lstStyle/>
                    <a:p>
                      <a:r>
                        <a:rPr kumimoji="1" lang="en-US" altLang="ja-JP" sz="1400" dirty="0">
                          <a:latin typeface="+mn-ea"/>
                          <a:ea typeface="+mn-ea"/>
                        </a:rPr>
                        <a:t>25</a:t>
                      </a:r>
                      <a:endParaRPr kumimoji="1" lang="ja-JP" altLang="en-US" sz="14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400" dirty="0">
                          <a:latin typeface="+mn-ea"/>
                          <a:ea typeface="+mn-ea"/>
                        </a:rPr>
                        <a:t>病気をよく勉強してほしい。病院に行ける日は体調が良い日。家では寝ている。よく患者の体調を聞いてください。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107589414"/>
                  </a:ext>
                </a:extLst>
              </a:tr>
              <a:tr h="368701">
                <a:tc>
                  <a:txBody>
                    <a:bodyPr/>
                    <a:lstStyle/>
                    <a:p>
                      <a:r>
                        <a:rPr kumimoji="1" lang="en-US" altLang="ja-JP" sz="1400" dirty="0">
                          <a:latin typeface="+mn-ea"/>
                          <a:ea typeface="+mn-ea"/>
                        </a:rPr>
                        <a:t>26</a:t>
                      </a:r>
                      <a:endParaRPr kumimoji="1" lang="ja-JP" altLang="en-US" sz="14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400" dirty="0">
                          <a:latin typeface="+mn-ea"/>
                          <a:ea typeface="+mn-ea"/>
                        </a:rPr>
                        <a:t>いかに検査に結果が出なくとも長期間に渡りこれだけ困っている人がいること、それが最悪の場合生命に関わる事で野放しにされていてはいけないこと、</a:t>
                      </a:r>
                      <a:r>
                        <a:rPr kumimoji="1" lang="en-US" altLang="ja-JP" sz="1400" dirty="0">
                          <a:latin typeface="+mn-ea"/>
                          <a:ea typeface="+mn-ea"/>
                        </a:rPr>
                        <a:t>ME</a:t>
                      </a:r>
                      <a:r>
                        <a:rPr kumimoji="1" lang="ja-JP" altLang="en-US" sz="1400" dirty="0">
                          <a:latin typeface="+mn-ea"/>
                          <a:ea typeface="+mn-ea"/>
                        </a:rPr>
                        <a:t>の診察自体は除外診断さえできれば難しく無いこと、できれば福祉まで確実に繋げられるようにしてこそ患者を救うことになること、</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14659263"/>
                  </a:ext>
                </a:extLst>
              </a:tr>
              <a:tr h="368701">
                <a:tc>
                  <a:txBody>
                    <a:bodyPr/>
                    <a:lstStyle/>
                    <a:p>
                      <a:r>
                        <a:rPr kumimoji="1" lang="en-US" altLang="ja-JP" sz="1400" dirty="0">
                          <a:latin typeface="+mn-ea"/>
                          <a:ea typeface="+mn-ea"/>
                        </a:rPr>
                        <a:t>27</a:t>
                      </a:r>
                      <a:endParaRPr kumimoji="1" lang="ja-JP" altLang="en-US" sz="14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400" dirty="0">
                          <a:latin typeface="+mn-ea"/>
                          <a:ea typeface="+mn-ea"/>
                        </a:rPr>
                        <a:t>病気原因の究明と周知</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942197909"/>
                  </a:ext>
                </a:extLst>
              </a:tr>
              <a:tr h="368701">
                <a:tc>
                  <a:txBody>
                    <a:bodyPr/>
                    <a:lstStyle/>
                    <a:p>
                      <a:r>
                        <a:rPr kumimoji="1" lang="en-US" altLang="ja-JP" sz="1400" dirty="0">
                          <a:latin typeface="+mn-ea"/>
                          <a:ea typeface="+mn-ea"/>
                        </a:rPr>
                        <a:t>28</a:t>
                      </a:r>
                      <a:endParaRPr kumimoji="1" lang="ja-JP" altLang="en-US" sz="14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n-ea"/>
                          <a:ea typeface="+mn-ea"/>
                        </a:rPr>
                        <a:t>病気への深い理解、同性の訪問</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661300251"/>
                  </a:ext>
                </a:extLst>
              </a:tr>
              <a:tr h="368701">
                <a:tc>
                  <a:txBody>
                    <a:bodyPr/>
                    <a:lstStyle/>
                    <a:p>
                      <a:r>
                        <a:rPr kumimoji="1" lang="en-US" altLang="ja-JP" sz="1400" dirty="0">
                          <a:latin typeface="+mn-ea"/>
                          <a:ea typeface="+mn-ea"/>
                        </a:rPr>
                        <a:t>29</a:t>
                      </a:r>
                      <a:endParaRPr kumimoji="1" lang="ja-JP" altLang="en-US" sz="14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n-ea"/>
                          <a:ea typeface="+mn-ea"/>
                        </a:rPr>
                        <a:t>疑わない事</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062348810"/>
                  </a:ext>
                </a:extLst>
              </a:tr>
              <a:tr h="368701">
                <a:tc>
                  <a:txBody>
                    <a:bodyPr/>
                    <a:lstStyle/>
                    <a:p>
                      <a:r>
                        <a:rPr kumimoji="1" lang="en-US" altLang="ja-JP" sz="1400" dirty="0">
                          <a:latin typeface="+mn-ea"/>
                          <a:ea typeface="+mn-ea"/>
                        </a:rPr>
                        <a:t>30</a:t>
                      </a:r>
                      <a:endParaRPr kumimoji="1" lang="ja-JP" altLang="en-US" sz="14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t>筋痛性脳脊髄炎についての知識や理解があまりにもないので、せめて心療内科、精神科に従事している先生方達には知識を身につけて欲しい。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58519229"/>
                  </a:ext>
                </a:extLst>
              </a:tr>
            </a:tbl>
          </a:graphicData>
        </a:graphic>
      </p:graphicFrame>
    </p:spTree>
    <p:extLst>
      <p:ext uri="{BB962C8B-B14F-4D97-AF65-F5344CB8AC3E}">
        <p14:creationId xmlns:p14="http://schemas.microsoft.com/office/powerpoint/2010/main" val="34053814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字幕 1">
            <a:extLst>
              <a:ext uri="{FF2B5EF4-FFF2-40B4-BE49-F238E27FC236}">
                <a16:creationId xmlns:a16="http://schemas.microsoft.com/office/drawing/2014/main" id="{E7CA222C-F8B0-4D0B-B78B-F7CA13BAC89A}"/>
              </a:ext>
            </a:extLst>
          </p:cNvPr>
          <p:cNvSpPr>
            <a:spLocks noGrp="1"/>
          </p:cNvSpPr>
          <p:nvPr>
            <p:ph type="subTitle" idx="1"/>
          </p:nvPr>
        </p:nvSpPr>
        <p:spPr/>
        <p:txBody>
          <a:bodyPr/>
          <a:lstStyle/>
          <a:p>
            <a:r>
              <a:rPr kumimoji="1" lang="ja-JP" altLang="en-US" dirty="0"/>
              <a:t>⑤</a:t>
            </a:r>
          </a:p>
        </p:txBody>
      </p:sp>
      <p:sp>
        <p:nvSpPr>
          <p:cNvPr id="3" name="タイトル 2">
            <a:extLst>
              <a:ext uri="{FF2B5EF4-FFF2-40B4-BE49-F238E27FC236}">
                <a16:creationId xmlns:a16="http://schemas.microsoft.com/office/drawing/2014/main" id="{9F6A0B9D-E293-4611-BC81-AA37884B7054}"/>
              </a:ext>
            </a:extLst>
          </p:cNvPr>
          <p:cNvSpPr>
            <a:spLocks noGrp="1"/>
          </p:cNvSpPr>
          <p:nvPr>
            <p:ph type="title"/>
          </p:nvPr>
        </p:nvSpPr>
        <p:spPr/>
        <p:txBody>
          <a:bodyPr/>
          <a:lstStyle/>
          <a:p>
            <a:r>
              <a:rPr kumimoji="1" lang="ja-JP" altLang="en-US" dirty="0"/>
              <a:t>⑮医療従事者や医療系学生に何を望みますか？</a:t>
            </a:r>
          </a:p>
        </p:txBody>
      </p:sp>
      <p:sp>
        <p:nvSpPr>
          <p:cNvPr id="4" name="スライド番号プレースホルダー 3">
            <a:extLst>
              <a:ext uri="{FF2B5EF4-FFF2-40B4-BE49-F238E27FC236}">
                <a16:creationId xmlns:a16="http://schemas.microsoft.com/office/drawing/2014/main" id="{DABD1E1C-1A8B-4448-8AC5-3EFC57BFC8EF}"/>
              </a:ext>
            </a:extLst>
          </p:cNvPr>
          <p:cNvSpPr>
            <a:spLocks noGrp="1"/>
          </p:cNvSpPr>
          <p:nvPr>
            <p:ph type="sldNum" sz="quarter" idx="12"/>
          </p:nvPr>
        </p:nvSpPr>
        <p:spPr/>
        <p:txBody>
          <a:bodyPr/>
          <a:lstStyle/>
          <a:p>
            <a:fld id="{F68327C5-B821-4FE9-A59A-A60D9EB59A9A}" type="slidenum">
              <a:rPr lang="en-US" smtClean="0"/>
              <a:pPr/>
              <a:t>27</a:t>
            </a:fld>
            <a:endParaRPr lang="en-US" dirty="0"/>
          </a:p>
        </p:txBody>
      </p:sp>
      <p:graphicFrame>
        <p:nvGraphicFramePr>
          <p:cNvPr id="11" name="表 10">
            <a:extLst>
              <a:ext uri="{FF2B5EF4-FFF2-40B4-BE49-F238E27FC236}">
                <a16:creationId xmlns:a16="http://schemas.microsoft.com/office/drawing/2014/main" id="{0A13BF1F-C764-49C2-91BA-C227A3EAB65D}"/>
              </a:ext>
            </a:extLst>
          </p:cNvPr>
          <p:cNvGraphicFramePr>
            <a:graphicFrameLocks noGrp="1"/>
          </p:cNvGraphicFramePr>
          <p:nvPr>
            <p:extLst>
              <p:ext uri="{D42A27DB-BD31-4B8C-83A1-F6EECF244321}">
                <p14:modId xmlns:p14="http://schemas.microsoft.com/office/powerpoint/2010/main" val="374164791"/>
              </p:ext>
            </p:extLst>
          </p:nvPr>
        </p:nvGraphicFramePr>
        <p:xfrm>
          <a:off x="1222508" y="983452"/>
          <a:ext cx="9933066" cy="5223844"/>
        </p:xfrm>
        <a:graphic>
          <a:graphicData uri="http://schemas.openxmlformats.org/drawingml/2006/table">
            <a:tbl>
              <a:tblPr bandRow="1">
                <a:tableStyleId>{10A1B5D5-9B99-4C35-A422-299274C87663}</a:tableStyleId>
              </a:tblPr>
              <a:tblGrid>
                <a:gridCol w="467043">
                  <a:extLst>
                    <a:ext uri="{9D8B030D-6E8A-4147-A177-3AD203B41FA5}">
                      <a16:colId xmlns:a16="http://schemas.microsoft.com/office/drawing/2014/main" val="3593831288"/>
                    </a:ext>
                  </a:extLst>
                </a:gridCol>
                <a:gridCol w="9466023">
                  <a:extLst>
                    <a:ext uri="{9D8B030D-6E8A-4147-A177-3AD203B41FA5}">
                      <a16:colId xmlns:a16="http://schemas.microsoft.com/office/drawing/2014/main" val="1318080798"/>
                    </a:ext>
                  </a:extLst>
                </a:gridCol>
              </a:tblGrid>
              <a:tr h="368701">
                <a:tc>
                  <a:txBody>
                    <a:bodyPr/>
                    <a:lstStyle/>
                    <a:p>
                      <a:r>
                        <a:rPr kumimoji="1" lang="en-US" altLang="ja-JP" sz="1600" dirty="0">
                          <a:latin typeface="+mn-ea"/>
                          <a:ea typeface="+mn-ea"/>
                        </a:rPr>
                        <a:t>31</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latin typeface="+mn-ea"/>
                          <a:ea typeface="+mn-ea"/>
                        </a:rPr>
                        <a:t>老人福祉の介護・訪問看護の場合は、一般的にも周知が行き渡っているが、比較的若い世代の慢性疾患の患者が訪問看護を健康保険適用で受けられることは周知がほとんどされていない。</a:t>
                      </a:r>
                      <a:endParaRPr kumimoji="1" lang="en-US" altLang="ja-JP" sz="1600" dirty="0">
                        <a:latin typeface="+mn-ea"/>
                        <a:ea typeface="+mn-ea"/>
                      </a:endParaRPr>
                    </a:p>
                    <a:p>
                      <a:r>
                        <a:rPr kumimoji="1" lang="ja-JP" altLang="en-US" sz="1600" dirty="0">
                          <a:latin typeface="+mn-ea"/>
                          <a:ea typeface="+mn-ea"/>
                        </a:rPr>
                        <a:t>私の場合、通院中の病院の医師・ソーシャルワーカー・看護師で、私が訪問看護を受けられることを知っている人はいなかったため、もはや通院で点滴さえ受けられない体力になっても適切に訪問看護の導入につながるまで約</a:t>
                      </a:r>
                      <a:r>
                        <a:rPr kumimoji="1" lang="en-US" altLang="ja-JP" sz="1600" dirty="0">
                          <a:latin typeface="+mn-ea"/>
                          <a:ea typeface="+mn-ea"/>
                        </a:rPr>
                        <a:t>1</a:t>
                      </a:r>
                      <a:r>
                        <a:rPr kumimoji="1" lang="ja-JP" altLang="en-US" sz="1600" dirty="0">
                          <a:latin typeface="+mn-ea"/>
                          <a:ea typeface="+mn-ea"/>
                        </a:rPr>
                        <a:t>年かかった。</a:t>
                      </a:r>
                      <a:endParaRPr kumimoji="1" lang="en-US" altLang="ja-JP" sz="1600" dirty="0">
                        <a:latin typeface="+mn-ea"/>
                        <a:ea typeface="+mn-ea"/>
                      </a:endParaRPr>
                    </a:p>
                    <a:p>
                      <a:r>
                        <a:rPr kumimoji="1" lang="ja-JP" altLang="en-US" sz="1600" dirty="0">
                          <a:latin typeface="+mn-ea"/>
                          <a:ea typeface="+mn-ea"/>
                        </a:rPr>
                        <a:t>最終的には保健所の保健師の中で地元の訪問看護ステーションに知り合いがいて、私の訪問看護の可否を確認してくれたことがきっかけでやっと訪問看護での点滴加療となった。</a:t>
                      </a:r>
                      <a:endParaRPr kumimoji="1" lang="en-US" altLang="ja-JP" sz="1600" dirty="0">
                        <a:latin typeface="+mn-ea"/>
                        <a:ea typeface="+mn-ea"/>
                      </a:endParaRPr>
                    </a:p>
                    <a:p>
                      <a:r>
                        <a:rPr kumimoji="1" lang="ja-JP" altLang="en-US" sz="1600" dirty="0">
                          <a:latin typeface="+mn-ea"/>
                          <a:ea typeface="+mn-ea"/>
                        </a:rPr>
                        <a:t>その時点でも外来での主治医が指示書を発行での訪問看護について、医師は全く知らず、私から説明した。</a:t>
                      </a:r>
                      <a:endParaRPr kumimoji="1" lang="en-US" altLang="ja-JP" sz="1600" dirty="0">
                        <a:latin typeface="+mn-ea"/>
                        <a:ea typeface="+mn-ea"/>
                      </a:endParaRPr>
                    </a:p>
                    <a:p>
                      <a:r>
                        <a:rPr kumimoji="1" lang="ja-JP" altLang="en-US" sz="1600" dirty="0">
                          <a:latin typeface="+mn-ea"/>
                          <a:ea typeface="+mn-ea"/>
                        </a:rPr>
                        <a:t>ソーシャルワーカーも同様で、訪問看護ステーションの所長と連絡を取り合って初めて、私の訪問看護が健康保険適用で可能なことを理解した。</a:t>
                      </a:r>
                      <a:endParaRPr kumimoji="1" lang="en-US" altLang="ja-JP" sz="1600" dirty="0">
                        <a:latin typeface="+mn-ea"/>
                        <a:ea typeface="+mn-ea"/>
                      </a:endParaRPr>
                    </a:p>
                    <a:p>
                      <a:r>
                        <a:rPr kumimoji="1" lang="ja-JP" altLang="en-US" sz="1600" dirty="0">
                          <a:latin typeface="+mn-ea"/>
                          <a:ea typeface="+mn-ea"/>
                        </a:rPr>
                        <a:t>医師で老人介護の一環としての訪問看護しか知らない人は多数で、さらに残念なことはソーシャルワーカーでも介護保険適用での訪問看護しか知らない人がいる。</a:t>
                      </a:r>
                      <a:endParaRPr kumimoji="1" lang="en-US" altLang="ja-JP" sz="1600" dirty="0">
                        <a:latin typeface="+mn-ea"/>
                        <a:ea typeface="+mn-ea"/>
                      </a:endParaRPr>
                    </a:p>
                    <a:p>
                      <a:r>
                        <a:rPr kumimoji="1" lang="ja-JP" altLang="en-US" sz="1600" dirty="0">
                          <a:latin typeface="+mn-ea"/>
                          <a:ea typeface="+mn-ea"/>
                        </a:rPr>
                        <a:t>医療従事者には、慢性疲労症候群に限らず、慢性疾患にかかって在宅で医療が必要な場合、訪問診療の医師に受け入れ要請しても空きがない場合、外来主治医での訪問看護が受けられることを実行可能な知識として学んでおいてほしい。</a:t>
                      </a:r>
                      <a:endParaRPr kumimoji="1" lang="en-US" altLang="ja-JP" sz="1600" dirty="0">
                        <a:latin typeface="+mn-ea"/>
                        <a:ea typeface="+mn-ea"/>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90115177"/>
                  </a:ext>
                </a:extLst>
              </a:tr>
              <a:tr h="368701">
                <a:tc>
                  <a:txBody>
                    <a:bodyPr/>
                    <a:lstStyle/>
                    <a:p>
                      <a:r>
                        <a:rPr kumimoji="1" lang="en-US" altLang="ja-JP" sz="1600" dirty="0">
                          <a:latin typeface="+mn-ea"/>
                          <a:ea typeface="+mn-ea"/>
                        </a:rPr>
                        <a:t>32</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t>行政保健師 管理栄養士 民生委員 食生活改善委員 コミュニティソーシャルワーカーと協働出来る能力 </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767942608"/>
                  </a:ext>
                </a:extLst>
              </a:tr>
              <a:tr h="368701">
                <a:tc>
                  <a:txBody>
                    <a:bodyPr/>
                    <a:lstStyle/>
                    <a:p>
                      <a:r>
                        <a:rPr kumimoji="1" lang="en-US" altLang="ja-JP" sz="1600" dirty="0">
                          <a:latin typeface="+mn-ea"/>
                          <a:ea typeface="+mn-ea"/>
                        </a:rPr>
                        <a:t>33</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t>個人の生活に合う医療全般</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633203308"/>
                  </a:ext>
                </a:extLst>
              </a:tr>
              <a:tr h="368701">
                <a:tc>
                  <a:txBody>
                    <a:bodyPr/>
                    <a:lstStyle/>
                    <a:p>
                      <a:r>
                        <a:rPr kumimoji="1" lang="en-US" altLang="ja-JP" sz="1600" dirty="0">
                          <a:latin typeface="+mn-ea"/>
                          <a:ea typeface="+mn-ea"/>
                        </a:rPr>
                        <a:t>34</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t>患者に心底寄り添い安心を与えて欲しい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647572543"/>
                  </a:ext>
                </a:extLst>
              </a:tr>
              <a:tr h="368701">
                <a:tc>
                  <a:txBody>
                    <a:bodyPr/>
                    <a:lstStyle/>
                    <a:p>
                      <a:r>
                        <a:rPr kumimoji="1" lang="en-US" altLang="ja-JP" sz="1600" dirty="0">
                          <a:latin typeface="+mn-ea"/>
                          <a:ea typeface="+mn-ea"/>
                        </a:rPr>
                        <a:t>35</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t>医療機関と行政の連携について、教科書に載っていない疾患について 学んでほしい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01069949"/>
                  </a:ext>
                </a:extLst>
              </a:tr>
            </a:tbl>
          </a:graphicData>
        </a:graphic>
      </p:graphicFrame>
    </p:spTree>
    <p:extLst>
      <p:ext uri="{BB962C8B-B14F-4D97-AF65-F5344CB8AC3E}">
        <p14:creationId xmlns:p14="http://schemas.microsoft.com/office/powerpoint/2010/main" val="14959026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字幕 1">
            <a:extLst>
              <a:ext uri="{FF2B5EF4-FFF2-40B4-BE49-F238E27FC236}">
                <a16:creationId xmlns:a16="http://schemas.microsoft.com/office/drawing/2014/main" id="{E7CA222C-F8B0-4D0B-B78B-F7CA13BAC89A}"/>
              </a:ext>
            </a:extLst>
          </p:cNvPr>
          <p:cNvSpPr>
            <a:spLocks noGrp="1"/>
          </p:cNvSpPr>
          <p:nvPr>
            <p:ph type="subTitle" idx="1"/>
          </p:nvPr>
        </p:nvSpPr>
        <p:spPr/>
        <p:txBody>
          <a:bodyPr/>
          <a:lstStyle/>
          <a:p>
            <a:r>
              <a:rPr kumimoji="1" lang="ja-JP" altLang="en-US" dirty="0"/>
              <a:t>⑥</a:t>
            </a:r>
          </a:p>
        </p:txBody>
      </p:sp>
      <p:sp>
        <p:nvSpPr>
          <p:cNvPr id="3" name="タイトル 2">
            <a:extLst>
              <a:ext uri="{FF2B5EF4-FFF2-40B4-BE49-F238E27FC236}">
                <a16:creationId xmlns:a16="http://schemas.microsoft.com/office/drawing/2014/main" id="{9F6A0B9D-E293-4611-BC81-AA37884B7054}"/>
              </a:ext>
            </a:extLst>
          </p:cNvPr>
          <p:cNvSpPr>
            <a:spLocks noGrp="1"/>
          </p:cNvSpPr>
          <p:nvPr>
            <p:ph type="title"/>
          </p:nvPr>
        </p:nvSpPr>
        <p:spPr/>
        <p:txBody>
          <a:bodyPr/>
          <a:lstStyle/>
          <a:p>
            <a:r>
              <a:rPr kumimoji="1" lang="ja-JP" altLang="en-US" dirty="0"/>
              <a:t>⑮医療従事者や医療系学生に何を望みますか？</a:t>
            </a:r>
          </a:p>
        </p:txBody>
      </p:sp>
      <p:sp>
        <p:nvSpPr>
          <p:cNvPr id="4" name="スライド番号プレースホルダー 3">
            <a:extLst>
              <a:ext uri="{FF2B5EF4-FFF2-40B4-BE49-F238E27FC236}">
                <a16:creationId xmlns:a16="http://schemas.microsoft.com/office/drawing/2014/main" id="{DABD1E1C-1A8B-4448-8AC5-3EFC57BFC8EF}"/>
              </a:ext>
            </a:extLst>
          </p:cNvPr>
          <p:cNvSpPr>
            <a:spLocks noGrp="1"/>
          </p:cNvSpPr>
          <p:nvPr>
            <p:ph type="sldNum" sz="quarter" idx="12"/>
          </p:nvPr>
        </p:nvSpPr>
        <p:spPr/>
        <p:txBody>
          <a:bodyPr/>
          <a:lstStyle/>
          <a:p>
            <a:fld id="{F68327C5-B821-4FE9-A59A-A60D9EB59A9A}" type="slidenum">
              <a:rPr lang="en-US" smtClean="0"/>
              <a:pPr/>
              <a:t>28</a:t>
            </a:fld>
            <a:endParaRPr lang="en-US" dirty="0"/>
          </a:p>
        </p:txBody>
      </p:sp>
      <p:graphicFrame>
        <p:nvGraphicFramePr>
          <p:cNvPr id="11" name="表 10">
            <a:extLst>
              <a:ext uri="{FF2B5EF4-FFF2-40B4-BE49-F238E27FC236}">
                <a16:creationId xmlns:a16="http://schemas.microsoft.com/office/drawing/2014/main" id="{0A13BF1F-C764-49C2-91BA-C227A3EAB65D}"/>
              </a:ext>
            </a:extLst>
          </p:cNvPr>
          <p:cNvGraphicFramePr>
            <a:graphicFrameLocks noGrp="1"/>
          </p:cNvGraphicFramePr>
          <p:nvPr>
            <p:extLst>
              <p:ext uri="{D42A27DB-BD31-4B8C-83A1-F6EECF244321}">
                <p14:modId xmlns:p14="http://schemas.microsoft.com/office/powerpoint/2010/main" val="1190756230"/>
              </p:ext>
            </p:extLst>
          </p:nvPr>
        </p:nvGraphicFramePr>
        <p:xfrm>
          <a:off x="1222508" y="983452"/>
          <a:ext cx="9933066" cy="3081421"/>
        </p:xfrm>
        <a:graphic>
          <a:graphicData uri="http://schemas.openxmlformats.org/drawingml/2006/table">
            <a:tbl>
              <a:tblPr bandRow="1">
                <a:tableStyleId>{10A1B5D5-9B99-4C35-A422-299274C87663}</a:tableStyleId>
              </a:tblPr>
              <a:tblGrid>
                <a:gridCol w="467043">
                  <a:extLst>
                    <a:ext uri="{9D8B030D-6E8A-4147-A177-3AD203B41FA5}">
                      <a16:colId xmlns:a16="http://schemas.microsoft.com/office/drawing/2014/main" val="3593831288"/>
                    </a:ext>
                  </a:extLst>
                </a:gridCol>
                <a:gridCol w="9466023">
                  <a:extLst>
                    <a:ext uri="{9D8B030D-6E8A-4147-A177-3AD203B41FA5}">
                      <a16:colId xmlns:a16="http://schemas.microsoft.com/office/drawing/2014/main" val="1318080798"/>
                    </a:ext>
                  </a:extLst>
                </a:gridCol>
              </a:tblGrid>
              <a:tr h="368701">
                <a:tc>
                  <a:txBody>
                    <a:bodyPr/>
                    <a:lstStyle/>
                    <a:p>
                      <a:r>
                        <a:rPr kumimoji="1" lang="en-US" altLang="ja-JP" sz="1600" dirty="0">
                          <a:latin typeface="+mn-ea"/>
                          <a:ea typeface="+mn-ea"/>
                        </a:rPr>
                        <a:t>36</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t>病気に対する正しい知識を持って欲しい。未だに病名すら知らない医師も多い。他の病気で入院した時、自分</a:t>
                      </a:r>
                      <a:r>
                        <a:rPr kumimoji="1" lang="en-US" altLang="ja-JP" sz="1600" dirty="0"/>
                        <a:t>1</a:t>
                      </a:r>
                      <a:r>
                        <a:rPr kumimoji="1" lang="ja-JP" altLang="en-US" sz="1600" dirty="0"/>
                        <a:t>人で動けない時もあることを理解してもらえず、入院生活がとても辛かった。看護師一人ひとりに毎回事情を説明しないといけない。話すのも辛い時があるからこそ、基本的な知識だけでも持っていてくれたら大分違うのだと思う。</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66834167"/>
                  </a:ext>
                </a:extLst>
              </a:tr>
              <a:tr h="368701">
                <a:tc>
                  <a:txBody>
                    <a:bodyPr/>
                    <a:lstStyle/>
                    <a:p>
                      <a:r>
                        <a:rPr kumimoji="1" lang="en-US" altLang="ja-JP" sz="1600" dirty="0">
                          <a:latin typeface="+mn-ea"/>
                          <a:ea typeface="+mn-ea"/>
                        </a:rPr>
                        <a:t>37</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t>教科書に載っている事だけでは、病態の把握がどれ程のものかが理解しにくいと思います。先生や学生さんには、患者の生の声を聞く機会に参加したり専門医の講演会等に積極的に参加してみて欲しいと思います。</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360712451"/>
                  </a:ext>
                </a:extLst>
              </a:tr>
              <a:tr h="368701">
                <a:tc>
                  <a:txBody>
                    <a:bodyPr/>
                    <a:lstStyle/>
                    <a:p>
                      <a:r>
                        <a:rPr kumimoji="1" lang="en-US" altLang="ja-JP" sz="1600" dirty="0">
                          <a:latin typeface="+mn-ea"/>
                          <a:ea typeface="+mn-ea"/>
                        </a:rPr>
                        <a:t>38</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t>マイナーな病気</a:t>
                      </a:r>
                      <a:r>
                        <a:rPr kumimoji="1" lang="en-US" altLang="ja-JP" sz="1600" dirty="0"/>
                        <a:t>(</a:t>
                      </a:r>
                      <a:r>
                        <a:rPr kumimoji="1" lang="ja-JP" altLang="en-US" sz="1600" dirty="0"/>
                        <a:t>自分が知らない病気</a:t>
                      </a:r>
                      <a:r>
                        <a:rPr kumimoji="1" lang="en-US" altLang="ja-JP" sz="1600" dirty="0"/>
                        <a:t>)</a:t>
                      </a:r>
                      <a:r>
                        <a:rPr kumimoji="1" lang="ja-JP" altLang="en-US" sz="1600" dirty="0"/>
                        <a:t>に直面した際に病気そのものを否定することをしないでほしい。</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107589414"/>
                  </a:ext>
                </a:extLst>
              </a:tr>
              <a:tr h="368701">
                <a:tc>
                  <a:txBody>
                    <a:bodyPr/>
                    <a:lstStyle/>
                    <a:p>
                      <a:r>
                        <a:rPr kumimoji="1" lang="en-US" altLang="ja-JP" sz="1600" dirty="0">
                          <a:latin typeface="+mn-ea"/>
                          <a:ea typeface="+mn-ea"/>
                        </a:rPr>
                        <a:t>39</a:t>
                      </a:r>
                      <a:endParaRPr kumimoji="1" lang="ja-JP" altLang="en-US" sz="1600" dirty="0">
                        <a:latin typeface="+mn-ea"/>
                        <a:ea typeface="+mn-ea"/>
                      </a:endParaRPr>
                    </a:p>
                  </a:txBody>
                  <a:tcPr anchor="ctr" anchorCtr="1">
                    <a:lnR w="12700" cap="flat" cmpd="sng" algn="ctr">
                      <a:solidFill>
                        <a:schemeClr val="tx1"/>
                      </a:solidFill>
                      <a:prstDash val="solid"/>
                      <a:round/>
                      <a:headEnd type="none" w="med" len="med"/>
                      <a:tailEnd type="none" w="med" len="med"/>
                    </a:lnR>
                  </a:tcPr>
                </a:tc>
                <a:tc>
                  <a:txBody>
                    <a:bodyPr/>
                    <a:lstStyle/>
                    <a:p>
                      <a:r>
                        <a:rPr kumimoji="1" lang="ja-JP" altLang="en-US" sz="1600" dirty="0"/>
                        <a:t>まずは医療従事者の理解を早めて欲しい。世間の無理解はわかるが医師が理解していないのはどういうことなのか？休養のために入院させていただいた病院の医師が、「うつ病、うつ病」と患者に直接言われるので、「あ～あ　この先生もご存じないのだなあ」とがっかりさせられます。本人や家族は医師に対して、きちんと理解させられないし、そのエネルギーも尽きてしまっていますので、反論もできません。</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14659263"/>
                  </a:ext>
                </a:extLst>
              </a:tr>
            </a:tbl>
          </a:graphicData>
        </a:graphic>
      </p:graphicFrame>
    </p:spTree>
    <p:extLst>
      <p:ext uri="{BB962C8B-B14F-4D97-AF65-F5344CB8AC3E}">
        <p14:creationId xmlns:p14="http://schemas.microsoft.com/office/powerpoint/2010/main" val="1035177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5" name="Group 14"/>
          <p:cNvGrpSpPr/>
          <p:nvPr/>
        </p:nvGrpSpPr>
        <p:grpSpPr>
          <a:xfrm>
            <a:off x="0" y="1268760"/>
            <a:ext cx="12192000" cy="3446017"/>
            <a:chOff x="0" y="2106323"/>
            <a:chExt cx="12192000" cy="3446017"/>
          </a:xfrm>
          <a:gradFill flip="none" rotWithShape="1">
            <a:gsLst>
              <a:gs pos="0">
                <a:schemeClr val="bg1">
                  <a:alpha val="0"/>
                </a:schemeClr>
              </a:gs>
              <a:gs pos="100000">
                <a:schemeClr val="bg1">
                  <a:alpha val="0"/>
                </a:schemeClr>
              </a:gs>
              <a:gs pos="50000">
                <a:schemeClr val="bg1">
                  <a:alpha val="10000"/>
                </a:schemeClr>
              </a:gs>
            </a:gsLst>
            <a:lin ang="0" scaled="1"/>
            <a:tileRect/>
          </a:gradFill>
        </p:grpSpPr>
        <p:sp>
          <p:nvSpPr>
            <p:cNvPr id="16" name="Freeform 15"/>
            <p:cNvSpPr/>
            <p:nvPr/>
          </p:nvSpPr>
          <p:spPr>
            <a:xfrm>
              <a:off x="0" y="2106323"/>
              <a:ext cx="978558" cy="3290911"/>
            </a:xfrm>
            <a:custGeom>
              <a:avLst/>
              <a:gdLst>
                <a:gd name="connsiteX0" fmla="*/ 0 w 978558"/>
                <a:gd name="connsiteY0" fmla="*/ 0 h 3290911"/>
                <a:gd name="connsiteX1" fmla="*/ 184694 w 978558"/>
                <a:gd name="connsiteY1" fmla="*/ 62566 h 3290911"/>
                <a:gd name="connsiteX2" fmla="*/ 819139 w 978558"/>
                <a:gd name="connsiteY2" fmla="*/ 237924 h 3290911"/>
                <a:gd name="connsiteX3" fmla="*/ 978558 w 978558"/>
                <a:gd name="connsiteY3" fmla="*/ 274237 h 3290911"/>
                <a:gd name="connsiteX4" fmla="*/ 978558 w 978558"/>
                <a:gd name="connsiteY4" fmla="*/ 3041934 h 3290911"/>
                <a:gd name="connsiteX5" fmla="*/ 839159 w 978558"/>
                <a:gd name="connsiteY5" fmla="*/ 3070797 h 3290911"/>
                <a:gd name="connsiteX6" fmla="*/ 91357 w 978558"/>
                <a:gd name="connsiteY6" fmla="*/ 3261732 h 3290911"/>
                <a:gd name="connsiteX7" fmla="*/ 0 w 978558"/>
                <a:gd name="connsiteY7" fmla="*/ 3290911 h 3290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78558" h="3290911">
                  <a:moveTo>
                    <a:pt x="0" y="0"/>
                  </a:moveTo>
                  <a:lnTo>
                    <a:pt x="184694" y="62566"/>
                  </a:lnTo>
                  <a:cubicBezTo>
                    <a:pt x="376858" y="124338"/>
                    <a:pt x="589012" y="182937"/>
                    <a:pt x="819139" y="237924"/>
                  </a:cubicBezTo>
                  <a:lnTo>
                    <a:pt x="978558" y="274237"/>
                  </a:lnTo>
                  <a:lnTo>
                    <a:pt x="978558" y="3041934"/>
                  </a:lnTo>
                  <a:lnTo>
                    <a:pt x="839159" y="3070797"/>
                  </a:lnTo>
                  <a:cubicBezTo>
                    <a:pt x="567038" y="3129894"/>
                    <a:pt x="316814" y="3193747"/>
                    <a:pt x="91357" y="3261732"/>
                  </a:cubicBezTo>
                  <a:lnTo>
                    <a:pt x="0" y="329091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7" name="Freeform 16"/>
            <p:cNvSpPr/>
            <p:nvPr/>
          </p:nvSpPr>
          <p:spPr>
            <a:xfrm>
              <a:off x="11218355" y="2106323"/>
              <a:ext cx="973645" cy="3446017"/>
            </a:xfrm>
            <a:custGeom>
              <a:avLst/>
              <a:gdLst>
                <a:gd name="connsiteX0" fmla="*/ 973645 w 973645"/>
                <a:gd name="connsiteY0" fmla="*/ 0 h 3446017"/>
                <a:gd name="connsiteX1" fmla="*/ 973645 w 973645"/>
                <a:gd name="connsiteY1" fmla="*/ 3446017 h 3446017"/>
                <a:gd name="connsiteX2" fmla="*/ 950472 w 973645"/>
                <a:gd name="connsiteY2" fmla="*/ 3435811 h 3446017"/>
                <a:gd name="connsiteX3" fmla="*/ 162543 w 973645"/>
                <a:gd name="connsiteY3" fmla="*/ 3180739 h 3446017"/>
                <a:gd name="connsiteX4" fmla="*/ 0 w 973645"/>
                <a:gd name="connsiteY4" fmla="*/ 3139987 h 3446017"/>
                <a:gd name="connsiteX5" fmla="*/ 0 w 973645"/>
                <a:gd name="connsiteY5" fmla="*/ 273118 h 3446017"/>
                <a:gd name="connsiteX6" fmla="*/ 154506 w 973645"/>
                <a:gd name="connsiteY6" fmla="*/ 237924 h 3446017"/>
                <a:gd name="connsiteX7" fmla="*/ 788952 w 973645"/>
                <a:gd name="connsiteY7" fmla="*/ 62566 h 3446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73645" h="3446017">
                  <a:moveTo>
                    <a:pt x="973645" y="0"/>
                  </a:moveTo>
                  <a:lnTo>
                    <a:pt x="973645" y="3446017"/>
                  </a:lnTo>
                  <a:lnTo>
                    <a:pt x="950472" y="3435811"/>
                  </a:lnTo>
                  <a:cubicBezTo>
                    <a:pt x="726574" y="3344993"/>
                    <a:pt x="462185" y="3259590"/>
                    <a:pt x="162543" y="3180739"/>
                  </a:cubicBezTo>
                  <a:lnTo>
                    <a:pt x="0" y="3139987"/>
                  </a:lnTo>
                  <a:lnTo>
                    <a:pt x="0" y="273118"/>
                  </a:lnTo>
                  <a:lnTo>
                    <a:pt x="154506" y="237924"/>
                  </a:lnTo>
                  <a:cubicBezTo>
                    <a:pt x="384633" y="182937"/>
                    <a:pt x="596787" y="124338"/>
                    <a:pt x="788952" y="62566"/>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8" name="Freeform 17"/>
            <p:cNvSpPr/>
            <p:nvPr/>
          </p:nvSpPr>
          <p:spPr>
            <a:xfrm>
              <a:off x="8112224" y="2455099"/>
              <a:ext cx="2746055" cy="2709076"/>
            </a:xfrm>
            <a:custGeom>
              <a:avLst/>
              <a:gdLst>
                <a:gd name="connsiteX0" fmla="*/ 2746055 w 2746055"/>
                <a:gd name="connsiteY0" fmla="*/ 0 h 2709076"/>
                <a:gd name="connsiteX1" fmla="*/ 2746055 w 2746055"/>
                <a:gd name="connsiteY1" fmla="*/ 2709076 h 2709076"/>
                <a:gd name="connsiteX2" fmla="*/ 2560991 w 2746055"/>
                <a:gd name="connsiteY2" fmla="*/ 2670758 h 2709076"/>
                <a:gd name="connsiteX3" fmla="*/ 218870 w 2746055"/>
                <a:gd name="connsiteY3" fmla="*/ 2362514 h 2709076"/>
                <a:gd name="connsiteX4" fmla="*/ 0 w 2746055"/>
                <a:gd name="connsiteY4" fmla="*/ 2346431 h 2709076"/>
                <a:gd name="connsiteX5" fmla="*/ 0 w 2746055"/>
                <a:gd name="connsiteY5" fmla="*/ 332549 h 2709076"/>
                <a:gd name="connsiteX6" fmla="*/ 103661 w 2746055"/>
                <a:gd name="connsiteY6" fmla="*/ 326760 h 2709076"/>
                <a:gd name="connsiteX7" fmla="*/ 2518350 w 2746055"/>
                <a:gd name="connsiteY7" fmla="*/ 42836 h 2709076"/>
                <a:gd name="connsiteX8" fmla="*/ 2746055 w 2746055"/>
                <a:gd name="connsiteY8" fmla="*/ 0 h 2709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6055" h="2709076">
                  <a:moveTo>
                    <a:pt x="2746055" y="0"/>
                  </a:moveTo>
                  <a:lnTo>
                    <a:pt x="2746055" y="2709076"/>
                  </a:lnTo>
                  <a:lnTo>
                    <a:pt x="2560991" y="2670758"/>
                  </a:lnTo>
                  <a:cubicBezTo>
                    <a:pt x="1885800" y="2537486"/>
                    <a:pt x="1092353" y="2431971"/>
                    <a:pt x="218870" y="2362514"/>
                  </a:cubicBezTo>
                  <a:lnTo>
                    <a:pt x="0" y="2346431"/>
                  </a:lnTo>
                  <a:lnTo>
                    <a:pt x="0" y="332549"/>
                  </a:lnTo>
                  <a:lnTo>
                    <a:pt x="103661" y="326760"/>
                  </a:lnTo>
                  <a:cubicBezTo>
                    <a:pt x="996555" y="266448"/>
                    <a:pt x="1814192" y="169039"/>
                    <a:pt x="2518350" y="42836"/>
                  </a:cubicBezTo>
                  <a:lnTo>
                    <a:pt x="2746055"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9" name="Freeform 18"/>
            <p:cNvSpPr/>
            <p:nvPr/>
          </p:nvSpPr>
          <p:spPr>
            <a:xfrm>
              <a:off x="1333722" y="2455100"/>
              <a:ext cx="2746055" cy="2624295"/>
            </a:xfrm>
            <a:custGeom>
              <a:avLst/>
              <a:gdLst>
                <a:gd name="connsiteX0" fmla="*/ 0 w 2746055"/>
                <a:gd name="connsiteY0" fmla="*/ 0 h 2624295"/>
                <a:gd name="connsiteX1" fmla="*/ 227704 w 2746055"/>
                <a:gd name="connsiteY1" fmla="*/ 42836 h 2624295"/>
                <a:gd name="connsiteX2" fmla="*/ 2642393 w 2746055"/>
                <a:gd name="connsiteY2" fmla="*/ 326760 h 2624295"/>
                <a:gd name="connsiteX3" fmla="*/ 2746055 w 2746055"/>
                <a:gd name="connsiteY3" fmla="*/ 332549 h 2624295"/>
                <a:gd name="connsiteX4" fmla="*/ 2746055 w 2746055"/>
                <a:gd name="connsiteY4" fmla="*/ 2320322 h 2624295"/>
                <a:gd name="connsiteX5" fmla="*/ 2426369 w 2746055"/>
                <a:gd name="connsiteY5" fmla="*/ 2338174 h 2624295"/>
                <a:gd name="connsiteX6" fmla="*/ 11680 w 2746055"/>
                <a:gd name="connsiteY6" fmla="*/ 2622098 h 2624295"/>
                <a:gd name="connsiteX7" fmla="*/ 0 w 2746055"/>
                <a:gd name="connsiteY7" fmla="*/ 2624295 h 2624295"/>
                <a:gd name="connsiteX8" fmla="*/ 0 w 2746055"/>
                <a:gd name="connsiteY8" fmla="*/ 0 h 2624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6055" h="2624295">
                  <a:moveTo>
                    <a:pt x="0" y="0"/>
                  </a:moveTo>
                  <a:lnTo>
                    <a:pt x="227704" y="42836"/>
                  </a:lnTo>
                  <a:cubicBezTo>
                    <a:pt x="931862" y="169039"/>
                    <a:pt x="1749499" y="266448"/>
                    <a:pt x="2642393" y="326760"/>
                  </a:cubicBezTo>
                  <a:lnTo>
                    <a:pt x="2746055" y="332549"/>
                  </a:lnTo>
                  <a:lnTo>
                    <a:pt x="2746055" y="2320322"/>
                  </a:lnTo>
                  <a:lnTo>
                    <a:pt x="2426369" y="2338174"/>
                  </a:lnTo>
                  <a:cubicBezTo>
                    <a:pt x="1533475" y="2398487"/>
                    <a:pt x="715838" y="2495895"/>
                    <a:pt x="11680" y="2622098"/>
                  </a:cubicBezTo>
                  <a:lnTo>
                    <a:pt x="0" y="2624295"/>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20" name="Freeform 19"/>
            <p:cNvSpPr/>
            <p:nvPr/>
          </p:nvSpPr>
          <p:spPr>
            <a:xfrm>
              <a:off x="4434941" y="2807481"/>
              <a:ext cx="3322119" cy="1972235"/>
            </a:xfrm>
            <a:custGeom>
              <a:avLst/>
              <a:gdLst>
                <a:gd name="connsiteX0" fmla="*/ 3322119 w 3322119"/>
                <a:gd name="connsiteY0" fmla="*/ 0 h 1972235"/>
                <a:gd name="connsiteX1" fmla="*/ 3322119 w 3322119"/>
                <a:gd name="connsiteY1" fmla="*/ 1972235 h 1972235"/>
                <a:gd name="connsiteX2" fmla="*/ 2881735 w 3322119"/>
                <a:gd name="connsiteY2" fmla="*/ 1947643 h 1972235"/>
                <a:gd name="connsiteX3" fmla="*/ 1445035 w 3322119"/>
                <a:gd name="connsiteY3" fmla="*/ 1916190 h 1972235"/>
                <a:gd name="connsiteX4" fmla="*/ 8335 w 3322119"/>
                <a:gd name="connsiteY4" fmla="*/ 1947643 h 1972235"/>
                <a:gd name="connsiteX5" fmla="*/ 0 w 3322119"/>
                <a:gd name="connsiteY5" fmla="*/ 1948109 h 1972235"/>
                <a:gd name="connsiteX6" fmla="*/ 0 w 3322119"/>
                <a:gd name="connsiteY6" fmla="*/ 1 h 1972235"/>
                <a:gd name="connsiteX7" fmla="*/ 224359 w 3322119"/>
                <a:gd name="connsiteY7" fmla="*/ 12529 h 1972235"/>
                <a:gd name="connsiteX8" fmla="*/ 1661059 w 3322119"/>
                <a:gd name="connsiteY8" fmla="*/ 43982 h 1972235"/>
                <a:gd name="connsiteX9" fmla="*/ 3097759 w 3322119"/>
                <a:gd name="connsiteY9" fmla="*/ 12529 h 1972235"/>
                <a:gd name="connsiteX10" fmla="*/ 3322119 w 3322119"/>
                <a:gd name="connsiteY10" fmla="*/ 0 h 1972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322119" h="1972235">
                  <a:moveTo>
                    <a:pt x="3322119" y="0"/>
                  </a:moveTo>
                  <a:lnTo>
                    <a:pt x="3322119" y="1972235"/>
                  </a:lnTo>
                  <a:lnTo>
                    <a:pt x="2881735" y="1947643"/>
                  </a:lnTo>
                  <a:cubicBezTo>
                    <a:pt x="2417668" y="1927020"/>
                    <a:pt x="1937176" y="1916190"/>
                    <a:pt x="1445035" y="1916190"/>
                  </a:cubicBezTo>
                  <a:cubicBezTo>
                    <a:pt x="952895" y="1916190"/>
                    <a:pt x="472402" y="1927020"/>
                    <a:pt x="8335" y="1947643"/>
                  </a:cubicBezTo>
                  <a:lnTo>
                    <a:pt x="0" y="1948109"/>
                  </a:lnTo>
                  <a:lnTo>
                    <a:pt x="0" y="1"/>
                  </a:lnTo>
                  <a:lnTo>
                    <a:pt x="224359" y="12529"/>
                  </a:lnTo>
                  <a:cubicBezTo>
                    <a:pt x="688426" y="33152"/>
                    <a:pt x="1168919" y="43982"/>
                    <a:pt x="1661059" y="43982"/>
                  </a:cubicBezTo>
                  <a:cubicBezTo>
                    <a:pt x="2153200" y="43982"/>
                    <a:pt x="2633692" y="33152"/>
                    <a:pt x="3097759" y="12529"/>
                  </a:cubicBezTo>
                  <a:lnTo>
                    <a:pt x="332211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sp>
        <p:nvSpPr>
          <p:cNvPr id="5" name="Title 4"/>
          <p:cNvSpPr>
            <a:spLocks noGrp="1"/>
          </p:cNvSpPr>
          <p:nvPr>
            <p:ph type="ctrTitle"/>
          </p:nvPr>
        </p:nvSpPr>
        <p:spPr/>
        <p:txBody>
          <a:bodyPr/>
          <a:lstStyle/>
          <a:p>
            <a:r>
              <a:rPr lang="en-US" dirty="0">
                <a:solidFill>
                  <a:srgbClr val="222A35"/>
                </a:solidFill>
              </a:rPr>
              <a:t>T</a:t>
            </a:r>
            <a:r>
              <a:rPr lang="en-US" dirty="0"/>
              <a:t>hank        </a:t>
            </a:r>
            <a:r>
              <a:rPr lang="en-US" dirty="0">
                <a:solidFill>
                  <a:srgbClr val="222A35"/>
                </a:solidFill>
              </a:rPr>
              <a:t>Y</a:t>
            </a:r>
            <a:r>
              <a:rPr lang="en-US" dirty="0"/>
              <a:t>ou!</a:t>
            </a:r>
          </a:p>
        </p:txBody>
      </p:sp>
      <p:grpSp>
        <p:nvGrpSpPr>
          <p:cNvPr id="7" name="Group 6"/>
          <p:cNvGrpSpPr>
            <a:grpSpLocks noChangeAspect="1"/>
          </p:cNvGrpSpPr>
          <p:nvPr/>
        </p:nvGrpSpPr>
        <p:grpSpPr>
          <a:xfrm>
            <a:off x="2855640" y="2137173"/>
            <a:ext cx="1291827" cy="1291827"/>
            <a:chOff x="1382807" y="174388"/>
            <a:chExt cx="3025589" cy="3025588"/>
          </a:xfrm>
        </p:grpSpPr>
        <p:sp>
          <p:nvSpPr>
            <p:cNvPr id="8" name="Rectangle 7"/>
            <p:cNvSpPr/>
            <p:nvPr/>
          </p:nvSpPr>
          <p:spPr>
            <a:xfrm>
              <a:off x="1382807" y="174388"/>
              <a:ext cx="3025588" cy="3025588"/>
            </a:xfrm>
            <a:prstGeom prst="rect">
              <a:avLst/>
            </a:prstGeom>
            <a:solidFill>
              <a:srgbClr val="768615"/>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ＭＳ Ｐゴシック" panose="020B0600070205080204" pitchFamily="50" charset="-128"/>
                <a:ea typeface="+mn-ea"/>
                <a:cs typeface="+mn-cs"/>
              </a:endParaRPr>
            </a:p>
          </p:txBody>
        </p:sp>
        <p:sp>
          <p:nvSpPr>
            <p:cNvPr id="9" name="Freeform 8"/>
            <p:cNvSpPr/>
            <p:nvPr/>
          </p:nvSpPr>
          <p:spPr>
            <a:xfrm>
              <a:off x="2163311" y="784634"/>
              <a:ext cx="1468794" cy="1928720"/>
            </a:xfrm>
            <a:custGeom>
              <a:avLst/>
              <a:gdLst/>
              <a:ahLst/>
              <a:cxnLst/>
              <a:rect l="l" t="t" r="r" b="b"/>
              <a:pathLst>
                <a:path w="1468794" h="1928720">
                  <a:moveTo>
                    <a:pt x="57861" y="0"/>
                  </a:moveTo>
                  <a:lnTo>
                    <a:pt x="1410932" y="0"/>
                  </a:lnTo>
                  <a:cubicBezTo>
                    <a:pt x="1419834" y="0"/>
                    <a:pt x="1427994" y="2720"/>
                    <a:pt x="1435412" y="8160"/>
                  </a:cubicBezTo>
                  <a:cubicBezTo>
                    <a:pt x="1442830" y="13600"/>
                    <a:pt x="1449012" y="22501"/>
                    <a:pt x="1453957" y="34865"/>
                  </a:cubicBezTo>
                  <a:cubicBezTo>
                    <a:pt x="1458903" y="47229"/>
                    <a:pt x="1462612" y="63796"/>
                    <a:pt x="1465085" y="84567"/>
                  </a:cubicBezTo>
                  <a:cubicBezTo>
                    <a:pt x="1467558" y="105338"/>
                    <a:pt x="1468794" y="130559"/>
                    <a:pt x="1468794" y="160232"/>
                  </a:cubicBezTo>
                  <a:cubicBezTo>
                    <a:pt x="1468794" y="188915"/>
                    <a:pt x="1467558" y="213395"/>
                    <a:pt x="1465085" y="233672"/>
                  </a:cubicBezTo>
                  <a:cubicBezTo>
                    <a:pt x="1462612" y="253948"/>
                    <a:pt x="1458903" y="270268"/>
                    <a:pt x="1453957" y="282631"/>
                  </a:cubicBezTo>
                  <a:cubicBezTo>
                    <a:pt x="1449012" y="294995"/>
                    <a:pt x="1442830" y="304144"/>
                    <a:pt x="1435412" y="310079"/>
                  </a:cubicBezTo>
                  <a:cubicBezTo>
                    <a:pt x="1427994" y="316013"/>
                    <a:pt x="1419834" y="318980"/>
                    <a:pt x="1410932" y="318980"/>
                  </a:cubicBezTo>
                  <a:lnTo>
                    <a:pt x="930236" y="318980"/>
                  </a:lnTo>
                  <a:lnTo>
                    <a:pt x="930236" y="1866407"/>
                  </a:lnTo>
                  <a:cubicBezTo>
                    <a:pt x="930236" y="1876298"/>
                    <a:pt x="927021" y="1885200"/>
                    <a:pt x="920592" y="1893112"/>
                  </a:cubicBezTo>
                  <a:cubicBezTo>
                    <a:pt x="914163" y="1901025"/>
                    <a:pt x="903531" y="1907454"/>
                    <a:pt x="888694" y="1912400"/>
                  </a:cubicBezTo>
                  <a:cubicBezTo>
                    <a:pt x="873858" y="1917345"/>
                    <a:pt x="853829" y="1921301"/>
                    <a:pt x="828607" y="1924269"/>
                  </a:cubicBezTo>
                  <a:cubicBezTo>
                    <a:pt x="803386" y="1927236"/>
                    <a:pt x="771982" y="1928720"/>
                    <a:pt x="734397" y="1928720"/>
                  </a:cubicBezTo>
                  <a:cubicBezTo>
                    <a:pt x="696811" y="1928720"/>
                    <a:pt x="665408" y="1927236"/>
                    <a:pt x="640186" y="1924269"/>
                  </a:cubicBezTo>
                  <a:cubicBezTo>
                    <a:pt x="614964" y="1921301"/>
                    <a:pt x="594935" y="1917345"/>
                    <a:pt x="580099" y="1912400"/>
                  </a:cubicBezTo>
                  <a:cubicBezTo>
                    <a:pt x="565263" y="1907454"/>
                    <a:pt x="554630" y="1901025"/>
                    <a:pt x="548201" y="1893112"/>
                  </a:cubicBezTo>
                  <a:cubicBezTo>
                    <a:pt x="541772" y="1885200"/>
                    <a:pt x="538558" y="1876298"/>
                    <a:pt x="538558" y="1866407"/>
                  </a:cubicBezTo>
                  <a:lnTo>
                    <a:pt x="538558" y="318980"/>
                  </a:lnTo>
                  <a:lnTo>
                    <a:pt x="57861" y="318980"/>
                  </a:lnTo>
                  <a:cubicBezTo>
                    <a:pt x="47970" y="318980"/>
                    <a:pt x="39563" y="316013"/>
                    <a:pt x="32640" y="310079"/>
                  </a:cubicBezTo>
                  <a:cubicBezTo>
                    <a:pt x="25716" y="304144"/>
                    <a:pt x="19781" y="294995"/>
                    <a:pt x="14836" y="282631"/>
                  </a:cubicBezTo>
                  <a:cubicBezTo>
                    <a:pt x="9891" y="270268"/>
                    <a:pt x="6181" y="253948"/>
                    <a:pt x="3709" y="233672"/>
                  </a:cubicBezTo>
                  <a:cubicBezTo>
                    <a:pt x="1236" y="213395"/>
                    <a:pt x="0" y="188915"/>
                    <a:pt x="0" y="160232"/>
                  </a:cubicBezTo>
                  <a:cubicBezTo>
                    <a:pt x="0" y="130559"/>
                    <a:pt x="1236" y="105338"/>
                    <a:pt x="3709" y="84567"/>
                  </a:cubicBezTo>
                  <a:cubicBezTo>
                    <a:pt x="6181" y="63796"/>
                    <a:pt x="9891" y="47229"/>
                    <a:pt x="14836" y="34865"/>
                  </a:cubicBezTo>
                  <a:cubicBezTo>
                    <a:pt x="19781" y="22501"/>
                    <a:pt x="25716" y="13600"/>
                    <a:pt x="32640" y="8160"/>
                  </a:cubicBezTo>
                  <a:cubicBezTo>
                    <a:pt x="39563" y="2720"/>
                    <a:pt x="47970" y="0"/>
                    <a:pt x="57861" y="0"/>
                  </a:cubicBezTo>
                  <a:close/>
                </a:path>
              </a:pathLst>
            </a:custGeom>
            <a:solidFill>
              <a:sysClr val="window" lastClr="FFFFFF"/>
            </a:solid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ＭＳ Ｐゴシック" panose="020B0600070205080204" pitchFamily="50" charset="-128"/>
                <a:ea typeface="+mn-ea"/>
                <a:cs typeface="+mn-cs"/>
              </a:endParaRPr>
            </a:p>
          </p:txBody>
        </p:sp>
        <p:sp>
          <p:nvSpPr>
            <p:cNvPr id="10" name="TextBox 9"/>
            <p:cNvSpPr txBox="1"/>
            <p:nvPr/>
          </p:nvSpPr>
          <p:spPr>
            <a:xfrm>
              <a:off x="2198867" y="802692"/>
              <a:ext cx="2209529" cy="2397284"/>
            </a:xfrm>
            <a:custGeom>
              <a:avLst/>
              <a:gdLst>
                <a:gd name="connsiteX0" fmla="*/ 0 w 2209529"/>
                <a:gd name="connsiteY0" fmla="*/ 293050 h 2397284"/>
                <a:gd name="connsiteX1" fmla="*/ 22306 w 2209529"/>
                <a:gd name="connsiteY1" fmla="*/ 300922 h 2397284"/>
                <a:gd name="connsiteX2" fmla="*/ 503003 w 2209529"/>
                <a:gd name="connsiteY2" fmla="*/ 300922 h 2397284"/>
                <a:gd name="connsiteX3" fmla="*/ 503003 w 2209529"/>
                <a:gd name="connsiteY3" fmla="*/ 729388 h 2397284"/>
                <a:gd name="connsiteX4" fmla="*/ 1406731 w 2209529"/>
                <a:gd name="connsiteY4" fmla="*/ 0 h 2397284"/>
                <a:gd name="connsiteX5" fmla="*/ 2209529 w 2209529"/>
                <a:gd name="connsiteY5" fmla="*/ 696401 h 2397284"/>
                <a:gd name="connsiteX6" fmla="*/ 2209529 w 2209529"/>
                <a:gd name="connsiteY6" fmla="*/ 2397284 h 2397284"/>
                <a:gd name="connsiteX7" fmla="*/ 1115822 w 2209529"/>
                <a:gd name="connsiteY7" fmla="*/ 2397284 h 2397284"/>
                <a:gd name="connsiteX8" fmla="*/ 516470 w 2209529"/>
                <a:gd name="connsiteY8" fmla="*/ 1877366 h 2397284"/>
                <a:gd name="connsiteX9" fmla="*/ 544544 w 2209529"/>
                <a:gd name="connsiteY9" fmla="*/ 1894342 h 2397284"/>
                <a:gd name="connsiteX10" fmla="*/ 604631 w 2209529"/>
                <a:gd name="connsiteY10" fmla="*/ 1906211 h 2397284"/>
                <a:gd name="connsiteX11" fmla="*/ 698842 w 2209529"/>
                <a:gd name="connsiteY11" fmla="*/ 1910662 h 2397284"/>
                <a:gd name="connsiteX12" fmla="*/ 793052 w 2209529"/>
                <a:gd name="connsiteY12" fmla="*/ 1906211 h 2397284"/>
                <a:gd name="connsiteX13" fmla="*/ 853139 w 2209529"/>
                <a:gd name="connsiteY13" fmla="*/ 1894342 h 2397284"/>
                <a:gd name="connsiteX14" fmla="*/ 885037 w 2209529"/>
                <a:gd name="connsiteY14" fmla="*/ 1875054 h 2397284"/>
                <a:gd name="connsiteX15" fmla="*/ 894681 w 2209529"/>
                <a:gd name="connsiteY15" fmla="*/ 1848349 h 2397284"/>
                <a:gd name="connsiteX16" fmla="*/ 894681 w 2209529"/>
                <a:gd name="connsiteY16" fmla="*/ 300922 h 2397284"/>
                <a:gd name="connsiteX17" fmla="*/ 1375377 w 2209529"/>
                <a:gd name="connsiteY17" fmla="*/ 300922 h 2397284"/>
                <a:gd name="connsiteX18" fmla="*/ 1399857 w 2209529"/>
                <a:gd name="connsiteY18" fmla="*/ 292021 h 2397284"/>
                <a:gd name="connsiteX19" fmla="*/ 1418402 w 2209529"/>
                <a:gd name="connsiteY19" fmla="*/ 264573 h 2397284"/>
                <a:gd name="connsiteX20" fmla="*/ 1429530 w 2209529"/>
                <a:gd name="connsiteY20" fmla="*/ 215614 h 2397284"/>
                <a:gd name="connsiteX21" fmla="*/ 1433239 w 2209529"/>
                <a:gd name="connsiteY21" fmla="*/ 142174 h 2397284"/>
                <a:gd name="connsiteX22" fmla="*/ 1429530 w 2209529"/>
                <a:gd name="connsiteY22" fmla="*/ 66509 h 2397284"/>
                <a:gd name="connsiteX23" fmla="*/ 1418402 w 2209529"/>
                <a:gd name="connsiteY23" fmla="*/ 16807 h 2397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209529" h="2397284">
                  <a:moveTo>
                    <a:pt x="0" y="293050"/>
                  </a:moveTo>
                  <a:lnTo>
                    <a:pt x="22306" y="300922"/>
                  </a:lnTo>
                  <a:lnTo>
                    <a:pt x="503003" y="300922"/>
                  </a:lnTo>
                  <a:lnTo>
                    <a:pt x="503003" y="729388"/>
                  </a:lnTo>
                  <a:close/>
                  <a:moveTo>
                    <a:pt x="1406731" y="0"/>
                  </a:moveTo>
                  <a:lnTo>
                    <a:pt x="2209529" y="696401"/>
                  </a:lnTo>
                  <a:lnTo>
                    <a:pt x="2209529" y="2397284"/>
                  </a:lnTo>
                  <a:lnTo>
                    <a:pt x="1115822" y="2397284"/>
                  </a:lnTo>
                  <a:lnTo>
                    <a:pt x="516470" y="1877366"/>
                  </a:lnTo>
                  <a:lnTo>
                    <a:pt x="544544" y="1894342"/>
                  </a:lnTo>
                  <a:cubicBezTo>
                    <a:pt x="559380" y="1899287"/>
                    <a:pt x="579409" y="1903243"/>
                    <a:pt x="604631" y="1906211"/>
                  </a:cubicBezTo>
                  <a:cubicBezTo>
                    <a:pt x="629853" y="1909178"/>
                    <a:pt x="661256" y="1910662"/>
                    <a:pt x="698842" y="1910662"/>
                  </a:cubicBezTo>
                  <a:cubicBezTo>
                    <a:pt x="736427" y="1910662"/>
                    <a:pt x="767831" y="1909178"/>
                    <a:pt x="793052" y="1906211"/>
                  </a:cubicBezTo>
                  <a:cubicBezTo>
                    <a:pt x="818274" y="1903243"/>
                    <a:pt x="838303" y="1899287"/>
                    <a:pt x="853139" y="1894342"/>
                  </a:cubicBezTo>
                  <a:cubicBezTo>
                    <a:pt x="867976" y="1889396"/>
                    <a:pt x="878608" y="1882967"/>
                    <a:pt x="885037" y="1875054"/>
                  </a:cubicBezTo>
                  <a:cubicBezTo>
                    <a:pt x="891466" y="1867142"/>
                    <a:pt x="894681" y="1858240"/>
                    <a:pt x="894681" y="1848349"/>
                  </a:cubicBezTo>
                  <a:lnTo>
                    <a:pt x="894681" y="300922"/>
                  </a:lnTo>
                  <a:lnTo>
                    <a:pt x="1375377" y="300922"/>
                  </a:lnTo>
                  <a:cubicBezTo>
                    <a:pt x="1384279" y="300922"/>
                    <a:pt x="1392439" y="297955"/>
                    <a:pt x="1399857" y="292021"/>
                  </a:cubicBezTo>
                  <a:cubicBezTo>
                    <a:pt x="1407275" y="286086"/>
                    <a:pt x="1413457" y="276937"/>
                    <a:pt x="1418402" y="264573"/>
                  </a:cubicBezTo>
                  <a:cubicBezTo>
                    <a:pt x="1423348" y="252210"/>
                    <a:pt x="1427057" y="235890"/>
                    <a:pt x="1429530" y="215614"/>
                  </a:cubicBezTo>
                  <a:cubicBezTo>
                    <a:pt x="1432003" y="195337"/>
                    <a:pt x="1433239" y="170857"/>
                    <a:pt x="1433239" y="142174"/>
                  </a:cubicBezTo>
                  <a:cubicBezTo>
                    <a:pt x="1433239" y="112501"/>
                    <a:pt x="1432003" y="87280"/>
                    <a:pt x="1429530" y="66509"/>
                  </a:cubicBezTo>
                  <a:cubicBezTo>
                    <a:pt x="1427057" y="45738"/>
                    <a:pt x="1423348" y="29171"/>
                    <a:pt x="1418402" y="16807"/>
                  </a:cubicBezTo>
                  <a:close/>
                </a:path>
              </a:pathLst>
            </a:custGeom>
            <a:solidFill>
              <a:srgbClr val="000000">
                <a:alpha val="20000"/>
              </a:srgbClr>
            </a:solidFill>
            <a:ln w="12700" cap="flat" cmpd="sng" algn="ctr">
              <a:noFill/>
              <a:prstDash val="solid"/>
              <a:miter lim="800000"/>
            </a:ln>
            <a:effectLst/>
          </p:spPr>
          <p:txBody>
            <a:bodyPr wrap="square" rtlCol="0" anchor="ctr">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ＭＳ Ｐゴシック" panose="020B0600070205080204" pitchFamily="50" charset="-128"/>
                <a:ea typeface="+mn-ea"/>
                <a:cs typeface="+mn-cs"/>
              </a:endParaRPr>
            </a:p>
          </p:txBody>
        </p:sp>
      </p:grpSp>
      <p:grpSp>
        <p:nvGrpSpPr>
          <p:cNvPr id="11" name="Group 10"/>
          <p:cNvGrpSpPr>
            <a:grpSpLocks noChangeAspect="1"/>
          </p:cNvGrpSpPr>
          <p:nvPr/>
        </p:nvGrpSpPr>
        <p:grpSpPr>
          <a:xfrm>
            <a:off x="6023992" y="2137172"/>
            <a:ext cx="1291827" cy="1291827"/>
            <a:chOff x="1382807" y="174388"/>
            <a:chExt cx="3025589" cy="3025588"/>
          </a:xfrm>
        </p:grpSpPr>
        <p:sp>
          <p:nvSpPr>
            <p:cNvPr id="12" name="Rectangle 11"/>
            <p:cNvSpPr/>
            <p:nvPr/>
          </p:nvSpPr>
          <p:spPr>
            <a:xfrm>
              <a:off x="1382807" y="174388"/>
              <a:ext cx="3025588" cy="3025588"/>
            </a:xfrm>
            <a:prstGeom prst="rect">
              <a:avLst/>
            </a:prstGeom>
            <a:solidFill>
              <a:srgbClr val="A80062"/>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ＭＳ Ｐゴシック" panose="020B0600070205080204" pitchFamily="50" charset="-128"/>
                <a:ea typeface="+mn-ea"/>
                <a:cs typeface="+mn-cs"/>
              </a:endParaRPr>
            </a:p>
          </p:txBody>
        </p:sp>
        <p:sp>
          <p:nvSpPr>
            <p:cNvPr id="13" name="TextBox 12"/>
            <p:cNvSpPr txBox="1"/>
            <p:nvPr/>
          </p:nvSpPr>
          <p:spPr>
            <a:xfrm>
              <a:off x="2540121" y="810818"/>
              <a:ext cx="1868275" cy="2389158"/>
            </a:xfrm>
            <a:custGeom>
              <a:avLst/>
              <a:gdLst>
                <a:gd name="connsiteX0" fmla="*/ 0 w 1868275"/>
                <a:gd name="connsiteY0" fmla="*/ 1718 h 2389158"/>
                <a:gd name="connsiteX1" fmla="*/ 506810 w 1868275"/>
                <a:gd name="connsiteY1" fmla="*/ 441359 h 2389158"/>
                <a:gd name="connsiteX2" fmla="*/ 476232 w 1868275"/>
                <a:gd name="connsiteY2" fmla="*/ 509406 h 2389158"/>
                <a:gd name="connsiteX3" fmla="*/ 418370 w 1868275"/>
                <a:gd name="connsiteY3" fmla="*/ 653319 h 2389158"/>
                <a:gd name="connsiteX4" fmla="*/ 360509 w 1868275"/>
                <a:gd name="connsiteY4" fmla="*/ 809100 h 2389158"/>
                <a:gd name="connsiteX5" fmla="*/ 357541 w 1868275"/>
                <a:gd name="connsiteY5" fmla="*/ 809100 h 2389158"/>
                <a:gd name="connsiteX6" fmla="*/ 295971 w 1868275"/>
                <a:gd name="connsiteY6" fmla="*/ 650351 h 2389158"/>
                <a:gd name="connsiteX7" fmla="*/ 234400 w 1868275"/>
                <a:gd name="connsiteY7" fmla="*/ 506439 h 2389158"/>
                <a:gd name="connsiteX8" fmla="*/ 20757 w 1868275"/>
                <a:gd name="connsiteY8" fmla="*/ 34645 h 2389158"/>
                <a:gd name="connsiteX9" fmla="*/ 1103694 w 1868275"/>
                <a:gd name="connsiteY9" fmla="*/ 0 h 2389158"/>
                <a:gd name="connsiteX10" fmla="*/ 1868275 w 1868275"/>
                <a:gd name="connsiteY10" fmla="*/ 663249 h 2389158"/>
                <a:gd name="connsiteX11" fmla="*/ 1868275 w 1868275"/>
                <a:gd name="connsiteY11" fmla="*/ 2389158 h 2389158"/>
                <a:gd name="connsiteX12" fmla="*/ 768108 w 1868275"/>
                <a:gd name="connsiteY12" fmla="*/ 2389158 h 2389158"/>
                <a:gd name="connsiteX13" fmla="*/ 176188 w 1868275"/>
                <a:gd name="connsiteY13" fmla="*/ 1875688 h 2389158"/>
                <a:gd name="connsiteX14" fmla="*/ 193600 w 1868275"/>
                <a:gd name="connsiteY14" fmla="*/ 1886216 h 2389158"/>
                <a:gd name="connsiteX15" fmla="*/ 253687 w 1868275"/>
                <a:gd name="connsiteY15" fmla="*/ 1898085 h 2389158"/>
                <a:gd name="connsiteX16" fmla="*/ 348639 w 1868275"/>
                <a:gd name="connsiteY16" fmla="*/ 1902536 h 2389158"/>
                <a:gd name="connsiteX17" fmla="*/ 442850 w 1868275"/>
                <a:gd name="connsiteY17" fmla="*/ 1898085 h 2389158"/>
                <a:gd name="connsiteX18" fmla="*/ 502937 w 1868275"/>
                <a:gd name="connsiteY18" fmla="*/ 1886216 h 2389158"/>
                <a:gd name="connsiteX19" fmla="*/ 534835 w 1868275"/>
                <a:gd name="connsiteY19" fmla="*/ 1866928 h 2389158"/>
                <a:gd name="connsiteX20" fmla="*/ 544479 w 1868275"/>
                <a:gd name="connsiteY20" fmla="*/ 1840223 h 2389158"/>
                <a:gd name="connsiteX21" fmla="*/ 544479 w 1868275"/>
                <a:gd name="connsiteY21" fmla="*/ 1165171 h 2389158"/>
                <a:gd name="connsiteX22" fmla="*/ 1069684 w 1868275"/>
                <a:gd name="connsiteY22" fmla="*/ 119212 h 2389158"/>
                <a:gd name="connsiteX23" fmla="*/ 1105291 w 1868275"/>
                <a:gd name="connsiteY23" fmla="*/ 34645 h 2389158"/>
                <a:gd name="connsiteX24" fmla="*/ 1107702 w 1868275"/>
                <a:gd name="connsiteY24" fmla="*/ 7383 h 2389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68275" h="2389158">
                  <a:moveTo>
                    <a:pt x="0" y="1718"/>
                  </a:moveTo>
                  <a:lnTo>
                    <a:pt x="506810" y="441359"/>
                  </a:lnTo>
                  <a:lnTo>
                    <a:pt x="476232" y="509406"/>
                  </a:lnTo>
                  <a:cubicBezTo>
                    <a:pt x="457439" y="554904"/>
                    <a:pt x="438152" y="602875"/>
                    <a:pt x="418370" y="653319"/>
                  </a:cubicBezTo>
                  <a:cubicBezTo>
                    <a:pt x="398588" y="703762"/>
                    <a:pt x="379301" y="755689"/>
                    <a:pt x="360509" y="809100"/>
                  </a:cubicBezTo>
                  <a:lnTo>
                    <a:pt x="357541" y="809100"/>
                  </a:lnTo>
                  <a:cubicBezTo>
                    <a:pt x="336770" y="753711"/>
                    <a:pt x="316247" y="700795"/>
                    <a:pt x="295971" y="650351"/>
                  </a:cubicBezTo>
                  <a:cubicBezTo>
                    <a:pt x="275694" y="599908"/>
                    <a:pt x="255171" y="551937"/>
                    <a:pt x="234400" y="506439"/>
                  </a:cubicBezTo>
                  <a:lnTo>
                    <a:pt x="20757" y="34645"/>
                  </a:lnTo>
                  <a:close/>
                  <a:moveTo>
                    <a:pt x="1103694" y="0"/>
                  </a:moveTo>
                  <a:lnTo>
                    <a:pt x="1868275" y="663249"/>
                  </a:lnTo>
                  <a:lnTo>
                    <a:pt x="1868275" y="2389158"/>
                  </a:lnTo>
                  <a:lnTo>
                    <a:pt x="768108" y="2389158"/>
                  </a:lnTo>
                  <a:lnTo>
                    <a:pt x="176188" y="1875688"/>
                  </a:lnTo>
                  <a:lnTo>
                    <a:pt x="193600" y="1886216"/>
                  </a:lnTo>
                  <a:cubicBezTo>
                    <a:pt x="208931" y="1891161"/>
                    <a:pt x="228960" y="1895117"/>
                    <a:pt x="253687" y="1898085"/>
                  </a:cubicBezTo>
                  <a:cubicBezTo>
                    <a:pt x="278414" y="1901052"/>
                    <a:pt x="310065" y="1902536"/>
                    <a:pt x="348639" y="1902536"/>
                  </a:cubicBezTo>
                  <a:cubicBezTo>
                    <a:pt x="386225" y="1902536"/>
                    <a:pt x="417628" y="1901052"/>
                    <a:pt x="442850" y="1898085"/>
                  </a:cubicBezTo>
                  <a:cubicBezTo>
                    <a:pt x="468072" y="1895117"/>
                    <a:pt x="488101" y="1891161"/>
                    <a:pt x="502937" y="1886216"/>
                  </a:cubicBezTo>
                  <a:cubicBezTo>
                    <a:pt x="517773" y="1881270"/>
                    <a:pt x="528406" y="1874841"/>
                    <a:pt x="534835" y="1866928"/>
                  </a:cubicBezTo>
                  <a:cubicBezTo>
                    <a:pt x="541264" y="1859016"/>
                    <a:pt x="544479" y="1850114"/>
                    <a:pt x="544479" y="1840223"/>
                  </a:cubicBezTo>
                  <a:lnTo>
                    <a:pt x="544479" y="1165171"/>
                  </a:lnTo>
                  <a:lnTo>
                    <a:pt x="1069684" y="119212"/>
                  </a:lnTo>
                  <a:cubicBezTo>
                    <a:pt x="1087488" y="83604"/>
                    <a:pt x="1099357" y="55416"/>
                    <a:pt x="1105291" y="34645"/>
                  </a:cubicBezTo>
                  <a:cubicBezTo>
                    <a:pt x="1108259" y="24260"/>
                    <a:pt x="1109062" y="15172"/>
                    <a:pt x="1107702" y="7383"/>
                  </a:cubicBezTo>
                  <a:close/>
                </a:path>
              </a:pathLst>
            </a:custGeom>
            <a:solidFill>
              <a:srgbClr val="000000">
                <a:alpha val="20000"/>
              </a:srgbClr>
            </a:solidFill>
            <a:ln w="12700" cap="flat" cmpd="sng" algn="ctr">
              <a:noFill/>
              <a:prstDash val="solid"/>
              <a:miter lim="800000"/>
            </a:ln>
            <a:effectLst/>
          </p:spPr>
          <p:txBody>
            <a:bodyPr wrap="square" rtlCol="0" anchor="ctr">
              <a:noAutofit/>
            </a:bodyP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ＭＳ Ｐゴシック" panose="020B0600070205080204" pitchFamily="50" charset="-128"/>
                <a:ea typeface="+mn-ea"/>
                <a:cs typeface="+mn-cs"/>
              </a:endParaRPr>
            </a:p>
          </p:txBody>
        </p:sp>
        <p:sp>
          <p:nvSpPr>
            <p:cNvPr id="14" name="Freeform 13"/>
            <p:cNvSpPr/>
            <p:nvPr/>
          </p:nvSpPr>
          <p:spPr>
            <a:xfrm>
              <a:off x="2128726" y="775732"/>
              <a:ext cx="1519738" cy="1937622"/>
            </a:xfrm>
            <a:custGeom>
              <a:avLst/>
              <a:gdLst/>
              <a:ahLst/>
              <a:cxnLst/>
              <a:rect l="l" t="t" r="r" b="b"/>
              <a:pathLst>
                <a:path w="1519738" h="1937622">
                  <a:moveTo>
                    <a:pt x="202189" y="0"/>
                  </a:moveTo>
                  <a:cubicBezTo>
                    <a:pt x="247688" y="0"/>
                    <a:pt x="284036" y="989"/>
                    <a:pt x="311236" y="2967"/>
                  </a:cubicBezTo>
                  <a:cubicBezTo>
                    <a:pt x="338436" y="4946"/>
                    <a:pt x="359949" y="8655"/>
                    <a:pt x="375774" y="14095"/>
                  </a:cubicBezTo>
                  <a:cubicBezTo>
                    <a:pt x="391600" y="19534"/>
                    <a:pt x="403221" y="26705"/>
                    <a:pt x="410640" y="35607"/>
                  </a:cubicBezTo>
                  <a:cubicBezTo>
                    <a:pt x="418058" y="44509"/>
                    <a:pt x="425229" y="55883"/>
                    <a:pt x="432152" y="69731"/>
                  </a:cubicBezTo>
                  <a:lnTo>
                    <a:pt x="645795" y="541525"/>
                  </a:lnTo>
                  <a:cubicBezTo>
                    <a:pt x="666566" y="587023"/>
                    <a:pt x="687089" y="634994"/>
                    <a:pt x="707366" y="685437"/>
                  </a:cubicBezTo>
                  <a:cubicBezTo>
                    <a:pt x="727642" y="735881"/>
                    <a:pt x="748165" y="788797"/>
                    <a:pt x="768936" y="844186"/>
                  </a:cubicBezTo>
                  <a:lnTo>
                    <a:pt x="771904" y="844186"/>
                  </a:lnTo>
                  <a:cubicBezTo>
                    <a:pt x="790696" y="790775"/>
                    <a:pt x="809983" y="738848"/>
                    <a:pt x="829765" y="688405"/>
                  </a:cubicBezTo>
                  <a:cubicBezTo>
                    <a:pt x="849547" y="637961"/>
                    <a:pt x="868834" y="589990"/>
                    <a:pt x="887627" y="544492"/>
                  </a:cubicBezTo>
                  <a:lnTo>
                    <a:pt x="1098302" y="75665"/>
                  </a:lnTo>
                  <a:cubicBezTo>
                    <a:pt x="1103248" y="59840"/>
                    <a:pt x="1109430" y="47229"/>
                    <a:pt x="1116848" y="37833"/>
                  </a:cubicBezTo>
                  <a:cubicBezTo>
                    <a:pt x="1124266" y="28436"/>
                    <a:pt x="1135393" y="20771"/>
                    <a:pt x="1150229" y="14836"/>
                  </a:cubicBezTo>
                  <a:cubicBezTo>
                    <a:pt x="1165066" y="8902"/>
                    <a:pt x="1185342" y="4946"/>
                    <a:pt x="1211058" y="2967"/>
                  </a:cubicBezTo>
                  <a:cubicBezTo>
                    <a:pt x="1236774" y="989"/>
                    <a:pt x="1270898" y="0"/>
                    <a:pt x="1313429" y="0"/>
                  </a:cubicBezTo>
                  <a:cubicBezTo>
                    <a:pt x="1369807" y="0"/>
                    <a:pt x="1413574" y="1236"/>
                    <a:pt x="1444730" y="3709"/>
                  </a:cubicBezTo>
                  <a:cubicBezTo>
                    <a:pt x="1475886" y="6182"/>
                    <a:pt x="1497152" y="12611"/>
                    <a:pt x="1508526" y="22996"/>
                  </a:cubicBezTo>
                  <a:cubicBezTo>
                    <a:pt x="1519901" y="33382"/>
                    <a:pt x="1522621" y="48960"/>
                    <a:pt x="1516686" y="69731"/>
                  </a:cubicBezTo>
                  <a:cubicBezTo>
                    <a:pt x="1510752" y="90502"/>
                    <a:pt x="1498883" y="118690"/>
                    <a:pt x="1481079" y="154298"/>
                  </a:cubicBezTo>
                  <a:lnTo>
                    <a:pt x="955874" y="1200257"/>
                  </a:lnTo>
                  <a:lnTo>
                    <a:pt x="955874" y="1875309"/>
                  </a:lnTo>
                  <a:cubicBezTo>
                    <a:pt x="955874" y="1885200"/>
                    <a:pt x="952659" y="1894102"/>
                    <a:pt x="946230" y="1902014"/>
                  </a:cubicBezTo>
                  <a:cubicBezTo>
                    <a:pt x="939801" y="1909927"/>
                    <a:pt x="929168" y="1916356"/>
                    <a:pt x="914332" y="1921302"/>
                  </a:cubicBezTo>
                  <a:cubicBezTo>
                    <a:pt x="899496" y="1926247"/>
                    <a:pt x="879467" y="1930203"/>
                    <a:pt x="854245" y="1933171"/>
                  </a:cubicBezTo>
                  <a:cubicBezTo>
                    <a:pt x="829023" y="1936138"/>
                    <a:pt x="797620" y="1937622"/>
                    <a:pt x="760034" y="1937622"/>
                  </a:cubicBezTo>
                  <a:cubicBezTo>
                    <a:pt x="721460" y="1937622"/>
                    <a:pt x="689809" y="1936138"/>
                    <a:pt x="665082" y="1933171"/>
                  </a:cubicBezTo>
                  <a:cubicBezTo>
                    <a:pt x="640355" y="1930203"/>
                    <a:pt x="620326" y="1926247"/>
                    <a:pt x="604995" y="1921302"/>
                  </a:cubicBezTo>
                  <a:cubicBezTo>
                    <a:pt x="589664" y="1916356"/>
                    <a:pt x="579032" y="1909927"/>
                    <a:pt x="573097" y="1902014"/>
                  </a:cubicBezTo>
                  <a:cubicBezTo>
                    <a:pt x="567163" y="1894102"/>
                    <a:pt x="564195" y="1885200"/>
                    <a:pt x="564195" y="1875309"/>
                  </a:cubicBezTo>
                  <a:lnTo>
                    <a:pt x="564195" y="1200257"/>
                  </a:lnTo>
                  <a:lnTo>
                    <a:pt x="38990" y="154298"/>
                  </a:lnTo>
                  <a:cubicBezTo>
                    <a:pt x="20198" y="117701"/>
                    <a:pt x="8081" y="89265"/>
                    <a:pt x="2641" y="68989"/>
                  </a:cubicBezTo>
                  <a:cubicBezTo>
                    <a:pt x="-2799" y="48713"/>
                    <a:pt x="168" y="33382"/>
                    <a:pt x="11543" y="22996"/>
                  </a:cubicBezTo>
                  <a:cubicBezTo>
                    <a:pt x="22917" y="12611"/>
                    <a:pt x="43936" y="6182"/>
                    <a:pt x="74597" y="3709"/>
                  </a:cubicBezTo>
                  <a:cubicBezTo>
                    <a:pt x="105259" y="1236"/>
                    <a:pt x="147790" y="0"/>
                    <a:pt x="202189" y="0"/>
                  </a:cubicBezTo>
                  <a:close/>
                </a:path>
              </a:pathLst>
            </a:custGeom>
            <a:solidFill>
              <a:sysClr val="window" lastClr="FFFFFF"/>
            </a:solid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ＭＳ Ｐゴシック" panose="020B0600070205080204" pitchFamily="50" charset="-128"/>
                <a:ea typeface="+mn-ea"/>
                <a:cs typeface="+mn-cs"/>
              </a:endParaRPr>
            </a:p>
          </p:txBody>
        </p:sp>
      </p:grpSp>
      <p:sp>
        <p:nvSpPr>
          <p:cNvPr id="4" name="字幕 3">
            <a:extLst>
              <a:ext uri="{FF2B5EF4-FFF2-40B4-BE49-F238E27FC236}">
                <a16:creationId xmlns:a16="http://schemas.microsoft.com/office/drawing/2014/main" id="{BB71CAA2-F4A5-44A2-B874-CBA9D5ECB8CD}"/>
              </a:ext>
            </a:extLst>
          </p:cNvPr>
          <p:cNvSpPr>
            <a:spLocks noGrp="1"/>
          </p:cNvSpPr>
          <p:nvPr>
            <p:ph type="subTitle" idx="1"/>
          </p:nvPr>
        </p:nvSpPr>
        <p:spPr>
          <a:xfrm>
            <a:off x="1524000" y="4789708"/>
            <a:ext cx="9144000" cy="468092"/>
          </a:xfrm>
        </p:spPr>
        <p:txBody>
          <a:bodyPr/>
          <a:lstStyle/>
          <a:p>
            <a:r>
              <a:rPr lang="en-US" altLang="ja-JP" dirty="0">
                <a:solidFill>
                  <a:schemeClr val="accent1">
                    <a:lumMod val="60000"/>
                    <a:lumOff val="40000"/>
                  </a:schemeClr>
                </a:solidFill>
                <a:latin typeface="AR P丸ゴシック体3DM" panose="04020600000000000000" pitchFamily="18" charset="-128"/>
                <a:ea typeface="AR P丸ゴシック体3DM" panose="04020600000000000000" pitchFamily="18" charset="-128"/>
              </a:rPr>
              <a:t>© Copyright </a:t>
            </a:r>
            <a:r>
              <a:rPr lang="en-US" altLang="ja-JP" dirty="0">
                <a:solidFill>
                  <a:schemeClr val="accent1">
                    <a:lumMod val="60000"/>
                    <a:lumOff val="40000"/>
                  </a:schemeClr>
                </a:solidFill>
                <a:latin typeface="AR丸ゴシック体E" panose="020F0909000000000000" pitchFamily="49" charset="-128"/>
                <a:ea typeface="AR丸ゴシック体E" panose="020F0909000000000000" pitchFamily="49" charset="-128"/>
              </a:rPr>
              <a:t>CFS</a:t>
            </a:r>
            <a:r>
              <a:rPr lang="ja-JP" altLang="en-US" dirty="0">
                <a:solidFill>
                  <a:schemeClr val="accent1">
                    <a:lumMod val="60000"/>
                    <a:lumOff val="40000"/>
                  </a:schemeClr>
                </a:solidFill>
                <a:latin typeface="AR丸ゴシック体E" panose="020F0909000000000000" pitchFamily="49" charset="-128"/>
                <a:ea typeface="AR丸ゴシック体E" panose="020F0909000000000000" pitchFamily="49" charset="-128"/>
              </a:rPr>
              <a:t>支援ネットワーク</a:t>
            </a:r>
          </a:p>
        </p:txBody>
      </p:sp>
    </p:spTree>
    <p:extLst>
      <p:ext uri="{BB962C8B-B14F-4D97-AF65-F5344CB8AC3E}">
        <p14:creationId xmlns:p14="http://schemas.microsoft.com/office/powerpoint/2010/main" val="930141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afterEffect">
                                  <p:stCondLst>
                                    <p:cond delay="0"/>
                                  </p:stCondLst>
                                  <p:childTnLst>
                                    <p:animRot by="21600000">
                                      <p:cBhvr>
                                        <p:cTn id="6" dur="2000" fill="hold"/>
                                        <p:tgtEl>
                                          <p:spTgt spid="7"/>
                                        </p:tgtEl>
                                        <p:attrNameLst>
                                          <p:attrName>r</p:attrName>
                                        </p:attrNameLst>
                                      </p:cBhvr>
                                    </p:animRot>
                                  </p:childTnLst>
                                </p:cTn>
                              </p:par>
                            </p:childTnLst>
                          </p:cTn>
                        </p:par>
                        <p:par>
                          <p:cTn id="7" fill="hold">
                            <p:stCondLst>
                              <p:cond delay="2000"/>
                            </p:stCondLst>
                            <p:childTnLst>
                              <p:par>
                                <p:cTn id="8" presetID="8" presetClass="emph" presetSubtype="0" fill="hold" nodeType="afterEffect">
                                  <p:stCondLst>
                                    <p:cond delay="0"/>
                                  </p:stCondLst>
                                  <p:childTnLst>
                                    <p:animRot by="21600000">
                                      <p:cBhvr>
                                        <p:cTn id="9" dur="2000" fill="hold"/>
                                        <p:tgtEl>
                                          <p:spTgt spid="11"/>
                                        </p:tgtEl>
                                        <p:attrNameLst>
                                          <p:attrName>r</p:attrName>
                                        </p:attrNameLst>
                                      </p:cBhvr>
                                    </p:animRot>
                                  </p:childTnLst>
                                </p:cTn>
                              </p:par>
                            </p:childTnLst>
                          </p:cTn>
                        </p:par>
                        <p:par>
                          <p:cTn id="10" fill="hold">
                            <p:stCondLst>
                              <p:cond delay="4000"/>
                            </p:stCondLst>
                            <p:childTnLst>
                              <p:par>
                                <p:cTn id="11" presetID="8" presetClass="emph" presetSubtype="0" fill="hold" grpId="0" nodeType="afterEffect">
                                  <p:stCondLst>
                                    <p:cond delay="0"/>
                                  </p:stCondLst>
                                  <p:childTnLst>
                                    <p:animRot by="21600000">
                                      <p:cBhvr>
                                        <p:cTn id="12" dur="2000" fill="hold"/>
                                        <p:tgtEl>
                                          <p:spTgt spid="5"/>
                                        </p:tgtEl>
                                        <p:attrNameLst>
                                          <p:attrName>r</p:attrName>
                                        </p:attrNameLst>
                                      </p:cBhvr>
                                    </p:animRot>
                                  </p:childTnLst>
                                </p:cTn>
                              </p:par>
                            </p:childTnLst>
                          </p:cTn>
                        </p:par>
                        <p:par>
                          <p:cTn id="13" fill="hold">
                            <p:stCondLst>
                              <p:cond delay="6000"/>
                            </p:stCondLst>
                            <p:childTnLst>
                              <p:par>
                                <p:cTn id="14" presetID="10" presetClass="entr" presetSubtype="0" fill="hold" grpId="0" nodeType="afterEffect">
                                  <p:stCondLst>
                                    <p:cond delay="0"/>
                                  </p:stCondLst>
                                  <p:childTnLst>
                                    <p:set>
                                      <p:cBhvr>
                                        <p:cTn id="15" dur="1" fill="hold">
                                          <p:stCondLst>
                                            <p:cond delay="0"/>
                                          </p:stCondLst>
                                        </p:cTn>
                                        <p:tgtEl>
                                          <p:spTgt spid="4">
                                            <p:txEl>
                                              <p:pRg st="0" end="0"/>
                                            </p:txEl>
                                          </p:spTgt>
                                        </p:tgtEl>
                                        <p:attrNameLst>
                                          <p:attrName>style.visibility</p:attrName>
                                        </p:attrNameLst>
                                      </p:cBhvr>
                                      <p:to>
                                        <p:strVal val="visible"/>
                                      </p:to>
                                    </p:set>
                                    <p:animEffect transition="in" filter="fade">
                                      <p:cBhvr>
                                        <p:cTn id="16"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63552" y="1708092"/>
            <a:ext cx="8136904" cy="3376671"/>
          </a:xfrm>
        </p:spPr>
        <p:txBody>
          <a:bodyPr>
            <a:normAutofit/>
          </a:bodyPr>
          <a:lstStyle/>
          <a:p>
            <a:pPr>
              <a:lnSpc>
                <a:spcPts val="3600"/>
              </a:lnSpc>
            </a:pPr>
            <a:r>
              <a:rPr lang="en-US" altLang="ja-JP" sz="2400" dirty="0">
                <a:latin typeface="+mn-ea"/>
                <a:ea typeface="+mn-ea"/>
              </a:rPr>
              <a:t>2018</a:t>
            </a:r>
            <a:r>
              <a:rPr lang="ja-JP" altLang="en-US" sz="2400" dirty="0">
                <a:latin typeface="+mn-ea"/>
                <a:ea typeface="+mn-ea"/>
              </a:rPr>
              <a:t>年</a:t>
            </a:r>
            <a:r>
              <a:rPr lang="en-US" altLang="ja-JP" sz="2400" dirty="0">
                <a:latin typeface="+mn-ea"/>
                <a:ea typeface="+mn-ea"/>
              </a:rPr>
              <a:t>12</a:t>
            </a:r>
            <a:r>
              <a:rPr lang="ja-JP" altLang="en-US" sz="2400" dirty="0">
                <a:latin typeface="+mn-ea"/>
                <a:ea typeface="+mn-ea"/>
              </a:rPr>
              <a:t>月８日（土）・９（日）に開催される「第</a:t>
            </a:r>
            <a:r>
              <a:rPr lang="en-US" altLang="ja-JP" sz="2400" dirty="0">
                <a:latin typeface="+mn-ea"/>
                <a:ea typeface="+mn-ea"/>
              </a:rPr>
              <a:t>8</a:t>
            </a:r>
            <a:r>
              <a:rPr lang="ja-JP" altLang="en-US" sz="2400" dirty="0">
                <a:latin typeface="+mn-ea"/>
                <a:ea typeface="+mn-ea"/>
              </a:rPr>
              <a:t>回日本在宅看護学会学術集会」において、当事者の体験発表と共に</a:t>
            </a:r>
            <a:br>
              <a:rPr lang="en-US" altLang="ja-JP" sz="2400" dirty="0">
                <a:latin typeface="+mn-ea"/>
                <a:ea typeface="+mn-ea"/>
              </a:rPr>
            </a:br>
            <a:r>
              <a:rPr lang="ja-JP" altLang="en-US" sz="2400" dirty="0">
                <a:latin typeface="+mn-ea"/>
                <a:ea typeface="+mn-ea"/>
              </a:rPr>
              <a:t>①</a:t>
            </a:r>
            <a:r>
              <a:rPr lang="en-US" altLang="ja-JP" sz="2400" dirty="0">
                <a:latin typeface="+mn-ea"/>
                <a:ea typeface="+mn-ea"/>
              </a:rPr>
              <a:t>ME/CFS</a:t>
            </a:r>
            <a:r>
              <a:rPr lang="ja-JP" altLang="en-US" sz="2400" dirty="0">
                <a:latin typeface="+mn-ea"/>
                <a:ea typeface="+mn-ea"/>
              </a:rPr>
              <a:t>患者は何に困っているか　</a:t>
            </a:r>
            <a:br>
              <a:rPr lang="en-US" altLang="ja-JP" sz="2400" dirty="0">
                <a:latin typeface="+mn-ea"/>
                <a:ea typeface="+mn-ea"/>
              </a:rPr>
            </a:br>
            <a:r>
              <a:rPr lang="ja-JP" altLang="en-US" sz="2400" dirty="0">
                <a:latin typeface="+mn-ea"/>
                <a:ea typeface="+mn-ea"/>
              </a:rPr>
              <a:t>②訪問看護に、何を求めているか、どうしてほしいか　等</a:t>
            </a:r>
            <a:br>
              <a:rPr lang="en-US" altLang="ja-JP" sz="2400" dirty="0">
                <a:latin typeface="+mn-ea"/>
                <a:ea typeface="+mn-ea"/>
              </a:rPr>
            </a:br>
            <a:r>
              <a:rPr lang="ja-JP" altLang="en-US" sz="2400" dirty="0">
                <a:latin typeface="+mn-ea"/>
                <a:ea typeface="+mn-ea"/>
              </a:rPr>
              <a:t>学会参加者に</a:t>
            </a:r>
            <a:r>
              <a:rPr lang="en-US" altLang="ja-JP" sz="2400" dirty="0">
                <a:latin typeface="+mn-ea"/>
                <a:ea typeface="+mn-ea"/>
              </a:rPr>
              <a:t>ME/CFS</a:t>
            </a:r>
            <a:r>
              <a:rPr lang="ja-JP" altLang="en-US" sz="2400" dirty="0">
                <a:latin typeface="+mn-ea"/>
                <a:ea typeface="+mn-ea"/>
              </a:rPr>
              <a:t>患者の訪問看護の必要性や病状の理解を図る。</a:t>
            </a:r>
            <a:br>
              <a:rPr lang="en-US" altLang="ja-JP" sz="2400" dirty="0">
                <a:latin typeface="+mn-ea"/>
                <a:ea typeface="+mn-ea"/>
              </a:rPr>
            </a:br>
            <a:endParaRPr lang="en-US" sz="2400" dirty="0">
              <a:latin typeface="+mn-ea"/>
              <a:ea typeface="+mn-ea"/>
            </a:endParaRPr>
          </a:p>
        </p:txBody>
      </p:sp>
      <p:sp>
        <p:nvSpPr>
          <p:cNvPr id="5" name="Text Placeholder 4"/>
          <p:cNvSpPr>
            <a:spLocks noGrp="1"/>
          </p:cNvSpPr>
          <p:nvPr>
            <p:ph type="body" sz="quarter" idx="13"/>
          </p:nvPr>
        </p:nvSpPr>
        <p:spPr/>
        <p:txBody>
          <a:bodyPr/>
          <a:lstStyle/>
          <a:p>
            <a:r>
              <a:rPr lang="ja-JP" altLang="en-US" sz="6000" b="1" dirty="0">
                <a:latin typeface="ＭＳ Ｐゴシック" panose="020B0600070205080204" pitchFamily="50" charset="-128"/>
              </a:rPr>
              <a:t>アンケートの主旨</a:t>
            </a:r>
            <a:endParaRPr lang="en-US" sz="6000" b="1" dirty="0">
              <a:latin typeface="ＭＳ Ｐゴシック" panose="020B0600070205080204" pitchFamily="50" charset="-128"/>
            </a:endParaRPr>
          </a:p>
        </p:txBody>
      </p:sp>
      <p:sp>
        <p:nvSpPr>
          <p:cNvPr id="6" name="正方形/長方形 5">
            <a:extLst>
              <a:ext uri="{FF2B5EF4-FFF2-40B4-BE49-F238E27FC236}">
                <a16:creationId xmlns:a16="http://schemas.microsoft.com/office/drawing/2014/main" id="{1460FF74-BC79-45A5-ADC4-DB28228013F5}"/>
              </a:ext>
            </a:extLst>
          </p:cNvPr>
          <p:cNvSpPr/>
          <p:nvPr/>
        </p:nvSpPr>
        <p:spPr>
          <a:xfrm>
            <a:off x="5447928" y="5143687"/>
            <a:ext cx="6073352" cy="1384995"/>
          </a:xfrm>
          <a:prstGeom prst="rect">
            <a:avLst/>
          </a:prstGeom>
        </p:spPr>
        <p:txBody>
          <a:bodyPr wrap="square">
            <a:spAutoFit/>
          </a:bodyPr>
          <a:lstStyle/>
          <a:p>
            <a:r>
              <a:rPr lang="ja-JP" altLang="en-US" sz="2800" b="1" dirty="0">
                <a:solidFill>
                  <a:schemeClr val="accent1">
                    <a:lumMod val="50000"/>
                  </a:schemeClr>
                </a:solidFill>
                <a:latin typeface="+mn-ea"/>
              </a:rPr>
              <a:t>実施期間：</a:t>
            </a:r>
            <a:r>
              <a:rPr lang="en-US" altLang="ja-JP" sz="2800" b="1" dirty="0">
                <a:solidFill>
                  <a:schemeClr val="accent1">
                    <a:lumMod val="50000"/>
                  </a:schemeClr>
                </a:solidFill>
                <a:latin typeface="+mn-ea"/>
              </a:rPr>
              <a:t>2018/11/15</a:t>
            </a:r>
            <a:r>
              <a:rPr lang="ja-JP" altLang="en-US" sz="2800" b="1" dirty="0">
                <a:solidFill>
                  <a:schemeClr val="accent1">
                    <a:lumMod val="50000"/>
                  </a:schemeClr>
                </a:solidFill>
                <a:latin typeface="+mn-ea"/>
              </a:rPr>
              <a:t>～</a:t>
            </a:r>
            <a:r>
              <a:rPr lang="en-US" altLang="ja-JP" sz="2800" b="1" dirty="0">
                <a:solidFill>
                  <a:schemeClr val="accent1">
                    <a:lumMod val="50000"/>
                  </a:schemeClr>
                </a:solidFill>
                <a:latin typeface="+mn-ea"/>
              </a:rPr>
              <a:t>2018/11/30</a:t>
            </a:r>
            <a:br>
              <a:rPr lang="en-US" altLang="ja-JP" sz="2800" b="1" dirty="0">
                <a:solidFill>
                  <a:schemeClr val="accent1">
                    <a:lumMod val="50000"/>
                  </a:schemeClr>
                </a:solidFill>
                <a:latin typeface="+mn-ea"/>
              </a:rPr>
            </a:br>
            <a:br>
              <a:rPr lang="en-US" altLang="ja-JP" sz="2800" b="1" dirty="0">
                <a:solidFill>
                  <a:schemeClr val="accent1">
                    <a:lumMod val="50000"/>
                  </a:schemeClr>
                </a:solidFill>
                <a:latin typeface="+mn-ea"/>
              </a:rPr>
            </a:br>
            <a:r>
              <a:rPr kumimoji="1" lang="ja-JP" altLang="en-US" sz="2800" b="1" dirty="0">
                <a:solidFill>
                  <a:schemeClr val="accent1">
                    <a:lumMod val="50000"/>
                  </a:schemeClr>
                </a:solidFill>
                <a:latin typeface="+mn-ea"/>
              </a:rPr>
              <a:t>回答者数：</a:t>
            </a:r>
            <a:r>
              <a:rPr kumimoji="1" lang="en-US" altLang="ja-JP" sz="2800" b="1" dirty="0">
                <a:solidFill>
                  <a:schemeClr val="accent1">
                    <a:lumMod val="50000"/>
                  </a:schemeClr>
                </a:solidFill>
                <a:latin typeface="+mn-ea"/>
              </a:rPr>
              <a:t>59</a:t>
            </a:r>
            <a:r>
              <a:rPr kumimoji="1" lang="ja-JP" altLang="en-US" sz="2800" b="1" dirty="0">
                <a:solidFill>
                  <a:schemeClr val="accent1">
                    <a:lumMod val="50000"/>
                  </a:schemeClr>
                </a:solidFill>
                <a:latin typeface="+mn-ea"/>
              </a:rPr>
              <a:t>人</a:t>
            </a:r>
            <a:endParaRPr lang="ja-JP" altLang="en-US" sz="2800" b="1" dirty="0">
              <a:solidFill>
                <a:schemeClr val="accent1">
                  <a:lumMod val="50000"/>
                </a:schemeClr>
              </a:solidFill>
              <a:latin typeface="ＭＳ Ｐゴシック" panose="020B0600070205080204" pitchFamily="50" charset="-128"/>
            </a:endParaRPr>
          </a:p>
        </p:txBody>
      </p:sp>
    </p:spTree>
    <p:extLst>
      <p:ext uri="{BB962C8B-B14F-4D97-AF65-F5344CB8AC3E}">
        <p14:creationId xmlns:p14="http://schemas.microsoft.com/office/powerpoint/2010/main" val="1549301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par>
                          <p:cTn id="8" fill="hold">
                            <p:stCondLst>
                              <p:cond delay="284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8661922" y="6381328"/>
            <a:ext cx="3539752" cy="369332"/>
          </a:xfrm>
          <a:prstGeom prst="rect">
            <a:avLst/>
          </a:prstGeom>
        </p:spPr>
        <p:txBody>
          <a:bodyPr wrap="none">
            <a:spAutoFit/>
          </a:bodyPr>
          <a:lstStyle/>
          <a:p>
            <a:pPr>
              <a:defRPr/>
            </a:pPr>
            <a:r>
              <a:rPr lang="en-US" b="1" dirty="0">
                <a:solidFill>
                  <a:schemeClr val="accent1">
                    <a:lumMod val="75000"/>
                  </a:schemeClr>
                </a:solidFill>
                <a:latin typeface="ＭＳ Ｐゴシック" panose="020B0600070205080204" pitchFamily="50" charset="-128"/>
              </a:rPr>
              <a:t>© Copyright </a:t>
            </a:r>
            <a:r>
              <a:rPr lang="ja-JP" altLang="en-US" b="1" dirty="0">
                <a:solidFill>
                  <a:schemeClr val="accent1">
                    <a:lumMod val="75000"/>
                  </a:schemeClr>
                </a:solidFill>
                <a:latin typeface="ＭＳ Ｐゴシック" panose="020B0600070205080204" pitchFamily="50" charset="-128"/>
              </a:rPr>
              <a:t>ＣＦＳ支援ネットワーク</a:t>
            </a:r>
            <a:endParaRPr lang="en-US" b="1" dirty="0">
              <a:solidFill>
                <a:schemeClr val="accent1">
                  <a:lumMod val="75000"/>
                </a:schemeClr>
              </a:solidFill>
              <a:latin typeface="ＭＳ Ｐゴシック" panose="020B0600070205080204" pitchFamily="50" charset="-128"/>
            </a:endParaRPr>
          </a:p>
        </p:txBody>
      </p:sp>
    </p:spTree>
    <p:extLst>
      <p:ext uri="{BB962C8B-B14F-4D97-AF65-F5344CB8AC3E}">
        <p14:creationId xmlns:p14="http://schemas.microsoft.com/office/powerpoint/2010/main" val="502826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47528" y="1473830"/>
            <a:ext cx="6860976" cy="4056194"/>
          </a:xfrm>
        </p:spPr>
        <p:txBody>
          <a:bodyPr>
            <a:normAutofit fontScale="90000"/>
          </a:bodyPr>
          <a:lstStyle/>
          <a:p>
            <a:pPr>
              <a:lnSpc>
                <a:spcPct val="200000"/>
              </a:lnSpc>
              <a:buSzPct val="200000"/>
            </a:pPr>
            <a:r>
              <a:rPr lang="en-US" altLang="ja-JP" sz="3200" dirty="0">
                <a:latin typeface="+mj-ea"/>
              </a:rPr>
              <a:t>01.</a:t>
            </a:r>
            <a:r>
              <a:rPr lang="ja-JP" altLang="en-US" sz="3200" dirty="0">
                <a:latin typeface="+mj-ea"/>
              </a:rPr>
              <a:t>回答者の基本情報</a:t>
            </a:r>
            <a:br>
              <a:rPr lang="en-US" altLang="ja-JP" sz="3200" dirty="0">
                <a:latin typeface="+mj-ea"/>
              </a:rPr>
            </a:br>
            <a:r>
              <a:rPr lang="en-US" altLang="ja-JP" sz="3200" dirty="0">
                <a:latin typeface="+mj-ea"/>
              </a:rPr>
              <a:t>02.ME/CFS</a:t>
            </a:r>
            <a:r>
              <a:rPr lang="ja-JP" altLang="en-US" sz="3200" dirty="0">
                <a:latin typeface="+mj-ea"/>
              </a:rPr>
              <a:t>について</a:t>
            </a:r>
            <a:br>
              <a:rPr lang="en-US" altLang="ja-JP" sz="3200" dirty="0">
                <a:latin typeface="+mj-ea"/>
              </a:rPr>
            </a:br>
            <a:r>
              <a:rPr lang="en-US" altLang="ja-JP" sz="3200" dirty="0">
                <a:latin typeface="+mj-ea"/>
              </a:rPr>
              <a:t>03.</a:t>
            </a:r>
            <a:r>
              <a:rPr lang="ja-JP" altLang="en-US" sz="3200" dirty="0">
                <a:latin typeface="+mj-ea"/>
              </a:rPr>
              <a:t>訪問看護について</a:t>
            </a:r>
            <a:br>
              <a:rPr lang="en-US" altLang="ja-JP" sz="3200" dirty="0">
                <a:latin typeface="+mj-ea"/>
              </a:rPr>
            </a:br>
            <a:r>
              <a:rPr lang="en-US" altLang="ja-JP" sz="3200" dirty="0">
                <a:latin typeface="+mj-ea"/>
              </a:rPr>
              <a:t>04.</a:t>
            </a:r>
            <a:r>
              <a:rPr lang="ja-JP" altLang="en-US" sz="3200" dirty="0">
                <a:latin typeface="+mj-ea"/>
              </a:rPr>
              <a:t>医療従事者や医療系学生への要望</a:t>
            </a:r>
            <a:br>
              <a:rPr lang="en-US" altLang="ja-JP" sz="2400" dirty="0"/>
            </a:br>
            <a:endParaRPr lang="en-US" sz="2400" dirty="0"/>
          </a:p>
        </p:txBody>
      </p:sp>
      <p:sp>
        <p:nvSpPr>
          <p:cNvPr id="5" name="Text Placeholder 4"/>
          <p:cNvSpPr>
            <a:spLocks noGrp="1"/>
          </p:cNvSpPr>
          <p:nvPr>
            <p:ph type="body" sz="quarter" idx="13"/>
          </p:nvPr>
        </p:nvSpPr>
        <p:spPr/>
        <p:txBody>
          <a:bodyPr/>
          <a:lstStyle/>
          <a:p>
            <a:r>
              <a:rPr lang="en-US" sz="6000" b="1" dirty="0">
                <a:latin typeface="ＭＳ Ｐゴシック" panose="020B0600070205080204" pitchFamily="50" charset="-128"/>
              </a:rPr>
              <a:t>Contents</a:t>
            </a:r>
          </a:p>
        </p:txBody>
      </p:sp>
    </p:spTree>
    <p:extLst>
      <p:ext uri="{BB962C8B-B14F-4D97-AF65-F5344CB8AC3E}">
        <p14:creationId xmlns:p14="http://schemas.microsoft.com/office/powerpoint/2010/main" val="637285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iterate type="wd">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36912"/>
            <a:ext cx="6156176" cy="1233090"/>
          </a:xfrm>
        </p:spPr>
        <p:txBody>
          <a:bodyPr>
            <a:normAutofit fontScale="90000"/>
          </a:bodyPr>
          <a:lstStyle/>
          <a:p>
            <a:r>
              <a:rPr lang="ja-JP" altLang="en-US" dirty="0"/>
              <a:t>回答者の基本情報</a:t>
            </a:r>
            <a:endParaRPr lang="en-US" dirty="0"/>
          </a:p>
        </p:txBody>
      </p:sp>
      <p:sp>
        <p:nvSpPr>
          <p:cNvPr id="5" name="Text Placeholder 4"/>
          <p:cNvSpPr>
            <a:spLocks noGrp="1"/>
          </p:cNvSpPr>
          <p:nvPr>
            <p:ph type="body" sz="quarter" idx="13"/>
          </p:nvPr>
        </p:nvSpPr>
        <p:spPr/>
        <p:txBody>
          <a:bodyPr/>
          <a:lstStyle/>
          <a:p>
            <a:r>
              <a:rPr lang="en-US" dirty="0"/>
              <a:t>01</a:t>
            </a:r>
          </a:p>
        </p:txBody>
      </p:sp>
      <p:sp>
        <p:nvSpPr>
          <p:cNvPr id="4" name="字幕 3">
            <a:extLst>
              <a:ext uri="{FF2B5EF4-FFF2-40B4-BE49-F238E27FC236}">
                <a16:creationId xmlns:a16="http://schemas.microsoft.com/office/drawing/2014/main" id="{A2222906-737E-49C2-A19B-A96421B16B6D}"/>
              </a:ext>
            </a:extLst>
          </p:cNvPr>
          <p:cNvSpPr>
            <a:spLocks noGrp="1"/>
          </p:cNvSpPr>
          <p:nvPr>
            <p:ph type="subTitle" idx="1"/>
          </p:nvPr>
        </p:nvSpPr>
        <p:spPr>
          <a:xfrm>
            <a:off x="3503712" y="4733676"/>
            <a:ext cx="6408712" cy="1583754"/>
          </a:xfrm>
        </p:spPr>
        <p:txBody>
          <a:bodyPr>
            <a:normAutofit fontScale="92500" lnSpcReduction="10000"/>
          </a:bodyPr>
          <a:lstStyle/>
          <a:p>
            <a:pPr marL="342900" indent="-342900">
              <a:buSzPct val="150000"/>
              <a:buBlip>
                <a:blip r:embed="rId3"/>
              </a:buBlip>
            </a:pPr>
            <a:r>
              <a:rPr lang="ja-JP" altLang="en-US" dirty="0"/>
              <a:t>分類（ＭＥ</a:t>
            </a:r>
            <a:r>
              <a:rPr lang="en-US" altLang="ja-JP" dirty="0"/>
              <a:t>/CFS</a:t>
            </a:r>
            <a:r>
              <a:rPr lang="ja-JP" altLang="en-US" dirty="0"/>
              <a:t>患者　</a:t>
            </a:r>
            <a:r>
              <a:rPr lang="en-US" altLang="ja-JP" dirty="0"/>
              <a:t>or</a:t>
            </a:r>
            <a:r>
              <a:rPr lang="ja-JP" altLang="en-US" dirty="0"/>
              <a:t>　</a:t>
            </a:r>
            <a:r>
              <a:rPr lang="en-US" altLang="ja-JP" dirty="0"/>
              <a:t>ME/CFS</a:t>
            </a:r>
            <a:r>
              <a:rPr lang="ja-JP" altLang="en-US" dirty="0"/>
              <a:t>患者家族）</a:t>
            </a:r>
            <a:endParaRPr lang="en-US" altLang="ja-JP" dirty="0"/>
          </a:p>
          <a:p>
            <a:pPr marL="342900" indent="-342900">
              <a:buSzPct val="150000"/>
              <a:buBlip>
                <a:blip r:embed="rId3"/>
              </a:buBlip>
            </a:pPr>
            <a:r>
              <a:rPr lang="ja-JP" altLang="en-US" dirty="0"/>
              <a:t>年齢</a:t>
            </a:r>
            <a:endParaRPr lang="en-US" altLang="ja-JP" dirty="0"/>
          </a:p>
          <a:p>
            <a:pPr marL="342900" indent="-342900">
              <a:buSzPct val="150000"/>
              <a:buBlip>
                <a:blip r:embed="rId3"/>
              </a:buBlip>
            </a:pPr>
            <a:r>
              <a:rPr lang="ja-JP" altLang="en-US" dirty="0"/>
              <a:t>性別</a:t>
            </a:r>
            <a:endParaRPr lang="en-US" altLang="ja-JP" dirty="0"/>
          </a:p>
          <a:p>
            <a:pPr marL="342900" indent="-342900">
              <a:buSzPct val="150000"/>
              <a:buBlip>
                <a:blip r:embed="rId3"/>
              </a:buBlip>
            </a:pPr>
            <a:r>
              <a:rPr lang="ja-JP" altLang="en-US" dirty="0"/>
              <a:t>居住地</a:t>
            </a:r>
          </a:p>
        </p:txBody>
      </p:sp>
    </p:spTree>
    <p:extLst>
      <p:ext uri="{BB962C8B-B14F-4D97-AF65-F5344CB8AC3E}">
        <p14:creationId xmlns:p14="http://schemas.microsoft.com/office/powerpoint/2010/main" val="1896123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p:txBody>
          <a:bodyPr/>
          <a:lstStyle/>
          <a:p>
            <a:endParaRPr lang="en-US" dirty="0"/>
          </a:p>
        </p:txBody>
      </p:sp>
      <p:sp>
        <p:nvSpPr>
          <p:cNvPr id="5" name="Title 4"/>
          <p:cNvSpPr>
            <a:spLocks noGrp="1"/>
          </p:cNvSpPr>
          <p:nvPr>
            <p:ph type="title"/>
          </p:nvPr>
        </p:nvSpPr>
        <p:spPr/>
        <p:txBody>
          <a:bodyPr>
            <a:normAutofit/>
          </a:bodyPr>
          <a:lstStyle/>
          <a:p>
            <a:r>
              <a:rPr lang="ja-JP" altLang="en-US" dirty="0"/>
              <a:t>①あなたはどちらに当てはまりますか？</a:t>
            </a:r>
            <a:endParaRPr lang="en-US" dirty="0"/>
          </a:p>
        </p:txBody>
      </p:sp>
      <p:sp>
        <p:nvSpPr>
          <p:cNvPr id="4"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68327C5-B821-4FE9-A59A-A60D9EB59A9A}" type="slidenum">
              <a:rPr kumimoji="0" lang="en-US" sz="1400" b="0" i="0" u="none" strike="noStrike" kern="1200" cap="none" spc="0" normalizeH="0" baseline="0" noProof="0" smtClean="0">
                <a:ln>
                  <a:noFill/>
                </a:ln>
                <a:solidFill>
                  <a:srgbClr val="2F3A46"/>
                </a:solidFill>
                <a:effectLst/>
                <a:uLnTx/>
                <a:uFillTx/>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US" sz="1400" b="0" i="0" u="none" strike="noStrike" kern="1200" cap="none" spc="0" normalizeH="0" baseline="0" noProof="0" dirty="0">
              <a:ln>
                <a:noFill/>
              </a:ln>
              <a:solidFill>
                <a:srgbClr val="2F3A46"/>
              </a:solidFill>
              <a:effectLst/>
              <a:uLnTx/>
              <a:uFillTx/>
              <a:ea typeface="+mn-ea"/>
              <a:cs typeface="+mn-cs"/>
            </a:endParaRPr>
          </a:p>
        </p:txBody>
      </p:sp>
      <p:graphicFrame>
        <p:nvGraphicFramePr>
          <p:cNvPr id="19" name="Chart 18"/>
          <p:cNvGraphicFramePr/>
          <p:nvPr>
            <p:extLst>
              <p:ext uri="{D42A27DB-BD31-4B8C-83A1-F6EECF244321}">
                <p14:modId xmlns:p14="http://schemas.microsoft.com/office/powerpoint/2010/main" val="3015860711"/>
              </p:ext>
            </p:extLst>
          </p:nvPr>
        </p:nvGraphicFramePr>
        <p:xfrm>
          <a:off x="1541418" y="2330716"/>
          <a:ext cx="8128000" cy="3595498"/>
        </p:xfrm>
        <a:graphic>
          <a:graphicData uri="http://schemas.openxmlformats.org/drawingml/2006/chart">
            <c:chart xmlns:c="http://schemas.openxmlformats.org/drawingml/2006/chart" xmlns:r="http://schemas.openxmlformats.org/officeDocument/2006/relationships" r:id="rId2"/>
          </a:graphicData>
        </a:graphic>
      </p:graphicFrame>
      <p:sp>
        <p:nvSpPr>
          <p:cNvPr id="20" name="Freeform 19"/>
          <p:cNvSpPr/>
          <p:nvPr/>
        </p:nvSpPr>
        <p:spPr>
          <a:xfrm>
            <a:off x="3689533" y="2094443"/>
            <a:ext cx="3831771" cy="3831771"/>
          </a:xfrm>
          <a:custGeom>
            <a:avLst/>
            <a:gdLst>
              <a:gd name="connsiteX0" fmla="*/ 1915886 w 3831771"/>
              <a:gd name="connsiteY0" fmla="*/ 355600 h 3831771"/>
              <a:gd name="connsiteX1" fmla="*/ 355600 w 3831771"/>
              <a:gd name="connsiteY1" fmla="*/ 1915886 h 3831771"/>
              <a:gd name="connsiteX2" fmla="*/ 1915886 w 3831771"/>
              <a:gd name="connsiteY2" fmla="*/ 3476172 h 3831771"/>
              <a:gd name="connsiteX3" fmla="*/ 3476172 w 3831771"/>
              <a:gd name="connsiteY3" fmla="*/ 1915886 h 3831771"/>
              <a:gd name="connsiteX4" fmla="*/ 1915886 w 3831771"/>
              <a:gd name="connsiteY4" fmla="*/ 355600 h 3831771"/>
              <a:gd name="connsiteX5" fmla="*/ 0 w 3831771"/>
              <a:gd name="connsiteY5" fmla="*/ 0 h 3831771"/>
              <a:gd name="connsiteX6" fmla="*/ 3831771 w 3831771"/>
              <a:gd name="connsiteY6" fmla="*/ 0 h 3831771"/>
              <a:gd name="connsiteX7" fmla="*/ 3831771 w 3831771"/>
              <a:gd name="connsiteY7" fmla="*/ 3831771 h 3831771"/>
              <a:gd name="connsiteX8" fmla="*/ 0 w 3831771"/>
              <a:gd name="connsiteY8" fmla="*/ 3831771 h 383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31771" h="3831771">
                <a:moveTo>
                  <a:pt x="1915886" y="355600"/>
                </a:moveTo>
                <a:cubicBezTo>
                  <a:pt x="1054164" y="355600"/>
                  <a:pt x="355600" y="1054164"/>
                  <a:pt x="355600" y="1915886"/>
                </a:cubicBezTo>
                <a:cubicBezTo>
                  <a:pt x="355600" y="2777608"/>
                  <a:pt x="1054164" y="3476172"/>
                  <a:pt x="1915886" y="3476172"/>
                </a:cubicBezTo>
                <a:cubicBezTo>
                  <a:pt x="2777608" y="3476172"/>
                  <a:pt x="3476172" y="2777608"/>
                  <a:pt x="3476172" y="1915886"/>
                </a:cubicBezTo>
                <a:cubicBezTo>
                  <a:pt x="3476172" y="1054164"/>
                  <a:pt x="2777608" y="355600"/>
                  <a:pt x="1915886" y="355600"/>
                </a:cubicBezTo>
                <a:close/>
                <a:moveTo>
                  <a:pt x="0" y="0"/>
                </a:moveTo>
                <a:lnTo>
                  <a:pt x="3831771" y="0"/>
                </a:lnTo>
                <a:lnTo>
                  <a:pt x="3831771" y="3831771"/>
                </a:lnTo>
                <a:lnTo>
                  <a:pt x="0" y="383177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ＭＳ Ｐゴシック" panose="020B0600070205080204" pitchFamily="50" charset="-128"/>
              <a:ea typeface="+mn-ea"/>
              <a:cs typeface="+mn-cs"/>
            </a:endParaRPr>
          </a:p>
        </p:txBody>
      </p:sp>
      <p:sp>
        <p:nvSpPr>
          <p:cNvPr id="21" name="Donut 20"/>
          <p:cNvSpPr/>
          <p:nvPr/>
        </p:nvSpPr>
        <p:spPr>
          <a:xfrm>
            <a:off x="3614532" y="2042684"/>
            <a:ext cx="3981771" cy="3981771"/>
          </a:xfrm>
          <a:prstGeom prst="donut">
            <a:avLst>
              <a:gd name="adj" fmla="val 6484"/>
            </a:avLst>
          </a:prstGeom>
          <a:solidFill>
            <a:srgbClr val="BBBB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endParaRPr>
          </a:p>
        </p:txBody>
      </p:sp>
      <p:graphicFrame>
        <p:nvGraphicFramePr>
          <p:cNvPr id="24" name="Chart 23"/>
          <p:cNvGraphicFramePr/>
          <p:nvPr>
            <p:extLst>
              <p:ext uri="{D42A27DB-BD31-4B8C-83A1-F6EECF244321}">
                <p14:modId xmlns:p14="http://schemas.microsoft.com/office/powerpoint/2010/main" val="2143023163"/>
              </p:ext>
            </p:extLst>
          </p:nvPr>
        </p:nvGraphicFramePr>
        <p:xfrm>
          <a:off x="7257680" y="2330716"/>
          <a:ext cx="5193448" cy="3595498"/>
        </p:xfrm>
        <a:graphic>
          <a:graphicData uri="http://schemas.openxmlformats.org/drawingml/2006/chart">
            <c:chart xmlns:c="http://schemas.openxmlformats.org/drawingml/2006/chart" xmlns:r="http://schemas.openxmlformats.org/officeDocument/2006/relationships" r:id="rId3"/>
          </a:graphicData>
        </a:graphic>
      </p:graphicFrame>
      <p:sp>
        <p:nvSpPr>
          <p:cNvPr id="25" name="Freeform 24"/>
          <p:cNvSpPr/>
          <p:nvPr/>
        </p:nvSpPr>
        <p:spPr>
          <a:xfrm>
            <a:off x="7835762" y="2094443"/>
            <a:ext cx="3831771" cy="3831771"/>
          </a:xfrm>
          <a:custGeom>
            <a:avLst/>
            <a:gdLst>
              <a:gd name="connsiteX0" fmla="*/ 1915886 w 3831771"/>
              <a:gd name="connsiteY0" fmla="*/ 355600 h 3831771"/>
              <a:gd name="connsiteX1" fmla="*/ 355600 w 3831771"/>
              <a:gd name="connsiteY1" fmla="*/ 1915886 h 3831771"/>
              <a:gd name="connsiteX2" fmla="*/ 1915886 w 3831771"/>
              <a:gd name="connsiteY2" fmla="*/ 3476172 h 3831771"/>
              <a:gd name="connsiteX3" fmla="*/ 3476172 w 3831771"/>
              <a:gd name="connsiteY3" fmla="*/ 1915886 h 3831771"/>
              <a:gd name="connsiteX4" fmla="*/ 1915886 w 3831771"/>
              <a:gd name="connsiteY4" fmla="*/ 355600 h 3831771"/>
              <a:gd name="connsiteX5" fmla="*/ 0 w 3831771"/>
              <a:gd name="connsiteY5" fmla="*/ 0 h 3831771"/>
              <a:gd name="connsiteX6" fmla="*/ 3831771 w 3831771"/>
              <a:gd name="connsiteY6" fmla="*/ 0 h 3831771"/>
              <a:gd name="connsiteX7" fmla="*/ 3831771 w 3831771"/>
              <a:gd name="connsiteY7" fmla="*/ 3831771 h 3831771"/>
              <a:gd name="connsiteX8" fmla="*/ 0 w 3831771"/>
              <a:gd name="connsiteY8" fmla="*/ 3831771 h 383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31771" h="3831771">
                <a:moveTo>
                  <a:pt x="1915886" y="355600"/>
                </a:moveTo>
                <a:cubicBezTo>
                  <a:pt x="1054164" y="355600"/>
                  <a:pt x="355600" y="1054164"/>
                  <a:pt x="355600" y="1915886"/>
                </a:cubicBezTo>
                <a:cubicBezTo>
                  <a:pt x="355600" y="2777608"/>
                  <a:pt x="1054164" y="3476172"/>
                  <a:pt x="1915886" y="3476172"/>
                </a:cubicBezTo>
                <a:cubicBezTo>
                  <a:pt x="2777608" y="3476172"/>
                  <a:pt x="3476172" y="2777608"/>
                  <a:pt x="3476172" y="1915886"/>
                </a:cubicBezTo>
                <a:cubicBezTo>
                  <a:pt x="3476172" y="1054164"/>
                  <a:pt x="2777608" y="355600"/>
                  <a:pt x="1915886" y="355600"/>
                </a:cubicBezTo>
                <a:close/>
                <a:moveTo>
                  <a:pt x="0" y="0"/>
                </a:moveTo>
                <a:lnTo>
                  <a:pt x="3831771" y="0"/>
                </a:lnTo>
                <a:lnTo>
                  <a:pt x="3831771" y="3831771"/>
                </a:lnTo>
                <a:lnTo>
                  <a:pt x="0" y="383177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ＭＳ Ｐゴシック" panose="020B0600070205080204" pitchFamily="50" charset="-128"/>
              <a:ea typeface="+mn-ea"/>
              <a:cs typeface="+mn-cs"/>
            </a:endParaRPr>
          </a:p>
        </p:txBody>
      </p:sp>
      <p:sp>
        <p:nvSpPr>
          <p:cNvPr id="26" name="Donut 25"/>
          <p:cNvSpPr/>
          <p:nvPr/>
        </p:nvSpPr>
        <p:spPr>
          <a:xfrm>
            <a:off x="7760761" y="2042684"/>
            <a:ext cx="3981771" cy="3981771"/>
          </a:xfrm>
          <a:prstGeom prst="donut">
            <a:avLst>
              <a:gd name="adj" fmla="val 6484"/>
            </a:avLst>
          </a:prstGeom>
          <a:solidFill>
            <a:srgbClr val="BBBB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endParaRPr>
          </a:p>
        </p:txBody>
      </p:sp>
      <p:graphicFrame>
        <p:nvGraphicFramePr>
          <p:cNvPr id="11" name="表 10">
            <a:extLst>
              <a:ext uri="{FF2B5EF4-FFF2-40B4-BE49-F238E27FC236}">
                <a16:creationId xmlns:a16="http://schemas.microsoft.com/office/drawing/2014/main" id="{DF433825-7075-44EA-BFB6-DE147B6F2628}"/>
              </a:ext>
            </a:extLst>
          </p:cNvPr>
          <p:cNvGraphicFramePr>
            <a:graphicFrameLocks noGrp="1"/>
          </p:cNvGraphicFramePr>
          <p:nvPr>
            <p:extLst>
              <p:ext uri="{D42A27DB-BD31-4B8C-83A1-F6EECF244321}">
                <p14:modId xmlns:p14="http://schemas.microsoft.com/office/powerpoint/2010/main" val="582717951"/>
              </p:ext>
            </p:extLst>
          </p:nvPr>
        </p:nvGraphicFramePr>
        <p:xfrm>
          <a:off x="332752" y="1340719"/>
          <a:ext cx="3145415" cy="1507448"/>
        </p:xfrm>
        <a:graphic>
          <a:graphicData uri="http://schemas.openxmlformats.org/drawingml/2006/table">
            <a:tbl>
              <a:tblPr>
                <a:tableStyleId>{22838BEF-8BB2-4498-84A7-C5851F593DF1}</a:tableStyleId>
              </a:tblPr>
              <a:tblGrid>
                <a:gridCol w="2304960">
                  <a:extLst>
                    <a:ext uri="{9D8B030D-6E8A-4147-A177-3AD203B41FA5}">
                      <a16:colId xmlns:a16="http://schemas.microsoft.com/office/drawing/2014/main" val="2577213099"/>
                    </a:ext>
                  </a:extLst>
                </a:gridCol>
                <a:gridCol w="840455">
                  <a:extLst>
                    <a:ext uri="{9D8B030D-6E8A-4147-A177-3AD203B41FA5}">
                      <a16:colId xmlns:a16="http://schemas.microsoft.com/office/drawing/2014/main" val="1329810547"/>
                    </a:ext>
                  </a:extLst>
                </a:gridCol>
              </a:tblGrid>
              <a:tr h="354587">
                <a:tc>
                  <a:txBody>
                    <a:bodyPr/>
                    <a:lstStyle/>
                    <a:p>
                      <a:pPr algn="ctr" fontAlgn="ctr"/>
                      <a:r>
                        <a:rPr lang="ja-JP" altLang="en-US" sz="1800" u="none" strike="noStrike" dirty="0">
                          <a:effectLst/>
                          <a:latin typeface="ＭＳ Ｐゴシック" panose="020B0600070205080204" pitchFamily="50" charset="-128"/>
                        </a:rPr>
                        <a:t>分類</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ctr" fontAlgn="ctr"/>
                      <a:r>
                        <a:rPr lang="ja-JP" altLang="en-US" sz="1800" u="none" strike="noStrike" dirty="0">
                          <a:effectLst/>
                          <a:latin typeface="ＭＳ Ｐゴシック" panose="020B0600070205080204" pitchFamily="50" charset="-128"/>
                        </a:rPr>
                        <a:t>人数</a:t>
                      </a:r>
                      <a:endParaRPr lang="ja-JP" altLang="en-US"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545166779"/>
                  </a:ext>
                </a:extLst>
              </a:tr>
              <a:tr h="384287">
                <a:tc>
                  <a:txBody>
                    <a:bodyPr/>
                    <a:lstStyle/>
                    <a:p>
                      <a:pPr algn="l" fontAlgn="ctr"/>
                      <a:r>
                        <a:rPr lang="en-US" sz="1800" u="none" strike="noStrike" dirty="0">
                          <a:effectLst/>
                          <a:latin typeface="ＭＳ Ｐゴシック" panose="020B0600070205080204" pitchFamily="50" charset="-128"/>
                        </a:rPr>
                        <a:t>ＭＥ/ＣＦＳ</a:t>
                      </a:r>
                      <a:r>
                        <a:rPr lang="ja-JP" altLang="en-US" sz="1800" u="none" strike="noStrike" dirty="0">
                          <a:effectLst/>
                        </a:rPr>
                        <a:t>患者</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51</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4227434448"/>
                  </a:ext>
                </a:extLst>
              </a:tr>
              <a:tr h="384287">
                <a:tc>
                  <a:txBody>
                    <a:bodyPr/>
                    <a:lstStyle/>
                    <a:p>
                      <a:pPr algn="l" fontAlgn="ctr"/>
                      <a:r>
                        <a:rPr lang="en-US" sz="1800" u="none" strike="noStrike" dirty="0">
                          <a:effectLst/>
                          <a:latin typeface="ＭＳ Ｐゴシック" panose="020B0600070205080204" pitchFamily="50" charset="-128"/>
                        </a:rPr>
                        <a:t>ＭＥ/ＣＦＳ</a:t>
                      </a:r>
                      <a:r>
                        <a:rPr lang="ja-JP" altLang="en-US" sz="1800" u="none" strike="noStrike" dirty="0">
                          <a:effectLst/>
                        </a:rPr>
                        <a:t>患者家族</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8</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753322438"/>
                  </a:ext>
                </a:extLst>
              </a:tr>
              <a:tr h="384287">
                <a:tc>
                  <a:txBody>
                    <a:bodyPr/>
                    <a:lstStyle/>
                    <a:p>
                      <a:pPr algn="r" fontAlgn="ctr"/>
                      <a:r>
                        <a:rPr lang="ja-JP" altLang="en-US" sz="1800" u="none" strike="noStrike" dirty="0">
                          <a:effectLst/>
                          <a:latin typeface="ＭＳ Ｐゴシック" panose="020B0600070205080204" pitchFamily="50" charset="-128"/>
                        </a:rPr>
                        <a:t>計</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59</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650098309"/>
                  </a:ext>
                </a:extLst>
              </a:tr>
            </a:tbl>
          </a:graphicData>
        </a:graphic>
      </p:graphicFrame>
      <p:sp>
        <p:nvSpPr>
          <p:cNvPr id="2" name="正方形/長方形 1">
            <a:extLst>
              <a:ext uri="{FF2B5EF4-FFF2-40B4-BE49-F238E27FC236}">
                <a16:creationId xmlns:a16="http://schemas.microsoft.com/office/drawing/2014/main" id="{CFF55B33-709D-4A96-BD32-1D23C918604C}"/>
              </a:ext>
            </a:extLst>
          </p:cNvPr>
          <p:cNvSpPr/>
          <p:nvPr/>
        </p:nvSpPr>
        <p:spPr>
          <a:xfrm>
            <a:off x="4548076" y="6198911"/>
            <a:ext cx="1930016" cy="369332"/>
          </a:xfrm>
          <a:prstGeom prst="rect">
            <a:avLst/>
          </a:prstGeom>
        </p:spPr>
        <p:txBody>
          <a:bodyPr wrap="none" lIns="0" tIns="0" rIns="0" bIns="0">
            <a:spAutoFit/>
          </a:bodyPr>
          <a:lstStyle/>
          <a:p>
            <a:pPr fontAlgn="ctr"/>
            <a:r>
              <a:rPr lang="en-US" altLang="ja-JP" sz="2400" dirty="0">
                <a:solidFill>
                  <a:schemeClr val="tx2">
                    <a:lumMod val="90000"/>
                    <a:lumOff val="10000"/>
                  </a:schemeClr>
                </a:solidFill>
                <a:latin typeface="+mj-ea"/>
                <a:ea typeface="+mj-ea"/>
              </a:rPr>
              <a:t>ＭＥ/ＣＦＳ</a:t>
            </a:r>
            <a:r>
              <a:rPr lang="ja-JP" altLang="en-US" sz="2400" dirty="0">
                <a:solidFill>
                  <a:schemeClr val="tx2">
                    <a:lumMod val="90000"/>
                    <a:lumOff val="10000"/>
                  </a:schemeClr>
                </a:solidFill>
                <a:latin typeface="+mj-ea"/>
                <a:ea typeface="+mj-ea"/>
              </a:rPr>
              <a:t>患者</a:t>
            </a:r>
          </a:p>
        </p:txBody>
      </p:sp>
      <p:sp>
        <p:nvSpPr>
          <p:cNvPr id="13" name="正方形/長方形 12">
            <a:extLst>
              <a:ext uri="{FF2B5EF4-FFF2-40B4-BE49-F238E27FC236}">
                <a16:creationId xmlns:a16="http://schemas.microsoft.com/office/drawing/2014/main" id="{276F2CC5-9B52-4F3C-AD01-BC4B3624FB99}"/>
              </a:ext>
            </a:extLst>
          </p:cNvPr>
          <p:cNvSpPr/>
          <p:nvPr/>
        </p:nvSpPr>
        <p:spPr>
          <a:xfrm>
            <a:off x="8386528" y="6198911"/>
            <a:ext cx="2545569" cy="369332"/>
          </a:xfrm>
          <a:prstGeom prst="rect">
            <a:avLst/>
          </a:prstGeom>
        </p:spPr>
        <p:txBody>
          <a:bodyPr wrap="none" lIns="0" tIns="0" rIns="0" bIns="0">
            <a:spAutoFit/>
          </a:bodyPr>
          <a:lstStyle/>
          <a:p>
            <a:pPr fontAlgn="ctr"/>
            <a:r>
              <a:rPr lang="en-US" altLang="ja-JP" sz="2400" dirty="0">
                <a:solidFill>
                  <a:schemeClr val="tx2">
                    <a:lumMod val="90000"/>
                    <a:lumOff val="10000"/>
                  </a:schemeClr>
                </a:solidFill>
                <a:latin typeface="+mj-ea"/>
                <a:ea typeface="+mj-ea"/>
              </a:rPr>
              <a:t>ＭＥ/ＣＦＳ</a:t>
            </a:r>
            <a:r>
              <a:rPr lang="ja-JP" altLang="en-US" sz="2400" dirty="0">
                <a:solidFill>
                  <a:schemeClr val="tx2">
                    <a:lumMod val="90000"/>
                    <a:lumOff val="10000"/>
                  </a:schemeClr>
                </a:solidFill>
                <a:latin typeface="+mj-ea"/>
                <a:ea typeface="+mj-ea"/>
              </a:rPr>
              <a:t>患者家族</a:t>
            </a:r>
          </a:p>
        </p:txBody>
      </p:sp>
    </p:spTree>
    <p:extLst>
      <p:ext uri="{BB962C8B-B14F-4D97-AF65-F5344CB8AC3E}">
        <p14:creationId xmlns:p14="http://schemas.microsoft.com/office/powerpoint/2010/main" val="2108563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ja-JP" altLang="en-US" dirty="0"/>
              <a:t>②</a:t>
            </a:r>
            <a:r>
              <a:rPr lang="en-US" altLang="ja-JP" dirty="0"/>
              <a:t>ME/CFS</a:t>
            </a:r>
            <a:r>
              <a:rPr lang="ja-JP" altLang="en-US" dirty="0"/>
              <a:t>患者さんの年齢を教えて下さい</a:t>
            </a:r>
            <a:endParaRPr lang="en-US" dirty="0"/>
          </a:p>
        </p:txBody>
      </p:sp>
      <p:sp>
        <p:nvSpPr>
          <p:cNvPr id="2" name="Slide Number Placeholder 1"/>
          <p:cNvSpPr>
            <a:spLocks noGrp="1"/>
          </p:cNvSpPr>
          <p:nvPr>
            <p:ph type="sldNum" sz="quarter" idx="12"/>
          </p:nvPr>
        </p:nvSpPr>
        <p:spPr>
          <a:xfrm>
            <a:off x="259718" y="6246368"/>
            <a:ext cx="576064" cy="390437"/>
          </a:xfrm>
        </p:spPr>
        <p:txBody>
          <a:bodyPr/>
          <a:lstStyle/>
          <a:p>
            <a:fld id="{F68327C5-B821-4FE9-A59A-A60D9EB59A9A}" type="slidenum">
              <a:rPr lang="en-US" smtClean="0"/>
              <a:pPr/>
              <a:t>7</a:t>
            </a:fld>
            <a:endParaRPr lang="en-US" dirty="0"/>
          </a:p>
        </p:txBody>
      </p:sp>
      <p:graphicFrame>
        <p:nvGraphicFramePr>
          <p:cNvPr id="9" name="Chart 8"/>
          <p:cNvGraphicFramePr>
            <a:graphicFrameLocks noChangeAspect="1"/>
          </p:cNvGraphicFramePr>
          <p:nvPr>
            <p:extLst>
              <p:ext uri="{D42A27DB-BD31-4B8C-83A1-F6EECF244321}">
                <p14:modId xmlns:p14="http://schemas.microsoft.com/office/powerpoint/2010/main" val="2909527958"/>
              </p:ext>
            </p:extLst>
          </p:nvPr>
        </p:nvGraphicFramePr>
        <p:xfrm>
          <a:off x="2927648" y="836712"/>
          <a:ext cx="7992888" cy="464694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5" name="表 14">
            <a:extLst>
              <a:ext uri="{FF2B5EF4-FFF2-40B4-BE49-F238E27FC236}">
                <a16:creationId xmlns:a16="http://schemas.microsoft.com/office/drawing/2014/main" id="{24ED8ACD-E8B2-49EC-8FDA-919F765C9863}"/>
              </a:ext>
            </a:extLst>
          </p:cNvPr>
          <p:cNvGraphicFramePr>
            <a:graphicFrameLocks noGrp="1"/>
          </p:cNvGraphicFramePr>
          <p:nvPr>
            <p:extLst>
              <p:ext uri="{D42A27DB-BD31-4B8C-83A1-F6EECF244321}">
                <p14:modId xmlns:p14="http://schemas.microsoft.com/office/powerpoint/2010/main" val="3206512376"/>
              </p:ext>
            </p:extLst>
          </p:nvPr>
        </p:nvGraphicFramePr>
        <p:xfrm>
          <a:off x="538257" y="2114006"/>
          <a:ext cx="1944216" cy="3122295"/>
        </p:xfrm>
        <a:graphic>
          <a:graphicData uri="http://schemas.openxmlformats.org/drawingml/2006/table">
            <a:tbl>
              <a:tblPr>
                <a:tableStyleId>{22838BEF-8BB2-4498-84A7-C5851F593DF1}</a:tableStyleId>
              </a:tblPr>
              <a:tblGrid>
                <a:gridCol w="1008112">
                  <a:extLst>
                    <a:ext uri="{9D8B030D-6E8A-4147-A177-3AD203B41FA5}">
                      <a16:colId xmlns:a16="http://schemas.microsoft.com/office/drawing/2014/main" val="763621408"/>
                    </a:ext>
                  </a:extLst>
                </a:gridCol>
                <a:gridCol w="936104">
                  <a:extLst>
                    <a:ext uri="{9D8B030D-6E8A-4147-A177-3AD203B41FA5}">
                      <a16:colId xmlns:a16="http://schemas.microsoft.com/office/drawing/2014/main" val="488861610"/>
                    </a:ext>
                  </a:extLst>
                </a:gridCol>
              </a:tblGrid>
              <a:tr h="238125">
                <a:tc>
                  <a:txBody>
                    <a:bodyPr/>
                    <a:lstStyle/>
                    <a:p>
                      <a:pPr algn="ctr" fontAlgn="ctr"/>
                      <a:r>
                        <a:rPr lang="ja-JP" altLang="en-US" sz="1800" u="none" strike="noStrike" dirty="0">
                          <a:effectLst/>
                          <a:latin typeface="+mn-ea"/>
                          <a:ea typeface="+mn-ea"/>
                        </a:rPr>
                        <a:t>年齢</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ctr" fontAlgn="ctr"/>
                      <a:r>
                        <a:rPr lang="ja-JP" altLang="en-US" sz="1800" u="none" strike="noStrike">
                          <a:effectLst/>
                          <a:latin typeface="+mn-ea"/>
                          <a:ea typeface="+mn-ea"/>
                        </a:rPr>
                        <a:t>人数</a:t>
                      </a:r>
                      <a:endParaRPr lang="ja-JP" altLang="en-US" sz="1800" b="0" i="0" u="none" strike="noStrike">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10318979"/>
                  </a:ext>
                </a:extLst>
              </a:tr>
              <a:tr h="238125">
                <a:tc>
                  <a:txBody>
                    <a:bodyPr/>
                    <a:lstStyle/>
                    <a:p>
                      <a:pPr algn="l" fontAlgn="ctr"/>
                      <a:r>
                        <a:rPr lang="en-US" altLang="ja-JP" sz="1800" u="none" strike="noStrike">
                          <a:effectLst/>
                          <a:latin typeface="+mn-ea"/>
                          <a:ea typeface="+mn-ea"/>
                        </a:rPr>
                        <a:t>10</a:t>
                      </a:r>
                      <a:r>
                        <a:rPr lang="ja-JP" altLang="en-US" sz="1800" u="none" strike="noStrike">
                          <a:effectLst/>
                          <a:latin typeface="+mn-ea"/>
                          <a:ea typeface="+mn-ea"/>
                        </a:rPr>
                        <a:t>代未満</a:t>
                      </a:r>
                      <a:endParaRPr lang="ja-JP" altLang="en-US" sz="1800" b="0" i="0" u="none" strike="noStrike">
                        <a:solidFill>
                          <a:srgbClr val="000000"/>
                        </a:solidFill>
                        <a:effectLst/>
                        <a:latin typeface="+mn-ea"/>
                        <a:ea typeface="+mn-ea"/>
                      </a:endParaRPr>
                    </a:p>
                  </a:txBody>
                  <a:tcPr marL="9525" marR="9525" marT="9525" marB="0" anchor="ctr"/>
                </a:tc>
                <a:tc>
                  <a:txBody>
                    <a:bodyPr/>
                    <a:lstStyle/>
                    <a:p>
                      <a:pPr algn="r" fontAlgn="ctr"/>
                      <a:r>
                        <a:rPr lang="en-US" altLang="ja-JP" sz="1800" u="none" strike="noStrike">
                          <a:effectLst/>
                          <a:latin typeface="+mn-ea"/>
                          <a:ea typeface="+mn-ea"/>
                        </a:rPr>
                        <a:t>0</a:t>
                      </a:r>
                      <a:endParaRPr lang="en-US" altLang="ja-JP" sz="1800" b="0" i="0" u="none" strike="noStrike">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2852308323"/>
                  </a:ext>
                </a:extLst>
              </a:tr>
              <a:tr h="238125">
                <a:tc>
                  <a:txBody>
                    <a:bodyPr/>
                    <a:lstStyle/>
                    <a:p>
                      <a:pPr algn="l" fontAlgn="ctr"/>
                      <a:r>
                        <a:rPr lang="en-US" altLang="ja-JP" sz="1800" u="none" strike="noStrike">
                          <a:effectLst/>
                          <a:latin typeface="+mn-ea"/>
                          <a:ea typeface="+mn-ea"/>
                        </a:rPr>
                        <a:t>10</a:t>
                      </a:r>
                      <a:r>
                        <a:rPr lang="ja-JP" altLang="en-US" sz="1800" u="none" strike="noStrike">
                          <a:effectLst/>
                          <a:latin typeface="+mn-ea"/>
                          <a:ea typeface="+mn-ea"/>
                        </a:rPr>
                        <a:t>代</a:t>
                      </a:r>
                      <a:endParaRPr lang="ja-JP" altLang="en-US" sz="1800" b="0" i="0" u="none" strike="noStrike">
                        <a:solidFill>
                          <a:srgbClr val="000000"/>
                        </a:solidFill>
                        <a:effectLst/>
                        <a:latin typeface="+mn-ea"/>
                        <a:ea typeface="+mn-ea"/>
                      </a:endParaRPr>
                    </a:p>
                  </a:txBody>
                  <a:tcPr marL="9525" marR="9525" marT="9525" marB="0" anchor="ctr"/>
                </a:tc>
                <a:tc>
                  <a:txBody>
                    <a:bodyPr/>
                    <a:lstStyle/>
                    <a:p>
                      <a:pPr algn="r" fontAlgn="ctr"/>
                      <a:r>
                        <a:rPr lang="en-US" altLang="ja-JP" sz="1800" u="none" strike="noStrike">
                          <a:effectLst/>
                          <a:latin typeface="+mn-ea"/>
                          <a:ea typeface="+mn-ea"/>
                        </a:rPr>
                        <a:t>3</a:t>
                      </a:r>
                      <a:endParaRPr lang="en-US" altLang="ja-JP" sz="1800" b="0" i="0" u="none" strike="noStrike">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656018536"/>
                  </a:ext>
                </a:extLst>
              </a:tr>
              <a:tr h="238125">
                <a:tc>
                  <a:txBody>
                    <a:bodyPr/>
                    <a:lstStyle/>
                    <a:p>
                      <a:pPr algn="l" fontAlgn="ctr"/>
                      <a:r>
                        <a:rPr lang="en-US" altLang="ja-JP" sz="1800" u="none" strike="noStrike">
                          <a:effectLst/>
                          <a:latin typeface="+mn-ea"/>
                          <a:ea typeface="+mn-ea"/>
                        </a:rPr>
                        <a:t>20</a:t>
                      </a:r>
                      <a:r>
                        <a:rPr lang="ja-JP" altLang="en-US" sz="1800" u="none" strike="noStrike">
                          <a:effectLst/>
                          <a:latin typeface="+mn-ea"/>
                          <a:ea typeface="+mn-ea"/>
                        </a:rPr>
                        <a:t>代</a:t>
                      </a:r>
                      <a:endParaRPr lang="ja-JP" altLang="en-US" sz="1800" b="0" i="0" u="none" strike="noStrike">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mn-ea"/>
                          <a:ea typeface="+mn-ea"/>
                        </a:rPr>
                        <a:t>4</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4115737486"/>
                  </a:ext>
                </a:extLst>
              </a:tr>
              <a:tr h="238125">
                <a:tc>
                  <a:txBody>
                    <a:bodyPr/>
                    <a:lstStyle/>
                    <a:p>
                      <a:pPr algn="l" fontAlgn="ctr"/>
                      <a:r>
                        <a:rPr lang="en-US" altLang="ja-JP" sz="1800" u="none" strike="noStrike">
                          <a:effectLst/>
                          <a:latin typeface="+mn-ea"/>
                          <a:ea typeface="+mn-ea"/>
                        </a:rPr>
                        <a:t>30</a:t>
                      </a:r>
                      <a:r>
                        <a:rPr lang="ja-JP" altLang="en-US" sz="1800" u="none" strike="noStrike">
                          <a:effectLst/>
                          <a:latin typeface="+mn-ea"/>
                          <a:ea typeface="+mn-ea"/>
                        </a:rPr>
                        <a:t>代</a:t>
                      </a:r>
                      <a:endParaRPr lang="ja-JP" altLang="en-US" sz="1800" b="0" i="0" u="none" strike="noStrike">
                        <a:solidFill>
                          <a:srgbClr val="000000"/>
                        </a:solidFill>
                        <a:effectLst/>
                        <a:latin typeface="+mn-ea"/>
                        <a:ea typeface="+mn-ea"/>
                      </a:endParaRPr>
                    </a:p>
                  </a:txBody>
                  <a:tcPr marL="9525" marR="9525" marT="9525" marB="0" anchor="ctr"/>
                </a:tc>
                <a:tc>
                  <a:txBody>
                    <a:bodyPr/>
                    <a:lstStyle/>
                    <a:p>
                      <a:pPr algn="r" fontAlgn="ctr"/>
                      <a:r>
                        <a:rPr lang="en-US" altLang="ja-JP" sz="1800" u="none" strike="noStrike">
                          <a:effectLst/>
                          <a:latin typeface="+mn-ea"/>
                          <a:ea typeface="+mn-ea"/>
                        </a:rPr>
                        <a:t>13</a:t>
                      </a:r>
                      <a:endParaRPr lang="en-US" altLang="ja-JP" sz="1800" b="0" i="0" u="none" strike="noStrike">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676244826"/>
                  </a:ext>
                </a:extLst>
              </a:tr>
              <a:tr h="238125">
                <a:tc>
                  <a:txBody>
                    <a:bodyPr/>
                    <a:lstStyle/>
                    <a:p>
                      <a:pPr algn="l" fontAlgn="ctr"/>
                      <a:r>
                        <a:rPr lang="en-US" altLang="ja-JP" sz="1800" u="none" strike="noStrike">
                          <a:effectLst/>
                          <a:latin typeface="+mn-ea"/>
                          <a:ea typeface="+mn-ea"/>
                        </a:rPr>
                        <a:t>40</a:t>
                      </a:r>
                      <a:r>
                        <a:rPr lang="ja-JP" altLang="en-US" sz="1800" u="none" strike="noStrike">
                          <a:effectLst/>
                          <a:latin typeface="+mn-ea"/>
                          <a:ea typeface="+mn-ea"/>
                        </a:rPr>
                        <a:t>代</a:t>
                      </a:r>
                      <a:endParaRPr lang="ja-JP" altLang="en-US" sz="1800" b="0" i="0" u="none" strike="noStrike">
                        <a:solidFill>
                          <a:srgbClr val="000000"/>
                        </a:solidFill>
                        <a:effectLst/>
                        <a:latin typeface="+mn-ea"/>
                        <a:ea typeface="+mn-ea"/>
                      </a:endParaRPr>
                    </a:p>
                  </a:txBody>
                  <a:tcPr marL="9525" marR="9525" marT="9525" marB="0" anchor="ctr"/>
                </a:tc>
                <a:tc>
                  <a:txBody>
                    <a:bodyPr/>
                    <a:lstStyle/>
                    <a:p>
                      <a:pPr algn="r" fontAlgn="ctr"/>
                      <a:r>
                        <a:rPr lang="en-US" altLang="ja-JP" sz="1800" u="none" strike="noStrike">
                          <a:effectLst/>
                          <a:latin typeface="+mn-ea"/>
                          <a:ea typeface="+mn-ea"/>
                        </a:rPr>
                        <a:t>24</a:t>
                      </a:r>
                      <a:endParaRPr lang="en-US" altLang="ja-JP" sz="1800" b="0" i="0" u="none" strike="noStrike">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656979356"/>
                  </a:ext>
                </a:extLst>
              </a:tr>
              <a:tr h="238125">
                <a:tc>
                  <a:txBody>
                    <a:bodyPr/>
                    <a:lstStyle/>
                    <a:p>
                      <a:pPr algn="l" fontAlgn="ctr"/>
                      <a:r>
                        <a:rPr lang="en-US" altLang="ja-JP" sz="1800" u="none" strike="noStrike">
                          <a:effectLst/>
                          <a:latin typeface="+mn-ea"/>
                          <a:ea typeface="+mn-ea"/>
                        </a:rPr>
                        <a:t>50</a:t>
                      </a:r>
                      <a:r>
                        <a:rPr lang="ja-JP" altLang="en-US" sz="1800" u="none" strike="noStrike">
                          <a:effectLst/>
                          <a:latin typeface="+mn-ea"/>
                          <a:ea typeface="+mn-ea"/>
                        </a:rPr>
                        <a:t>代</a:t>
                      </a:r>
                      <a:endParaRPr lang="ja-JP" altLang="en-US" sz="1800" b="0" i="0" u="none" strike="noStrike">
                        <a:solidFill>
                          <a:srgbClr val="000000"/>
                        </a:solidFill>
                        <a:effectLst/>
                        <a:latin typeface="+mn-ea"/>
                        <a:ea typeface="+mn-ea"/>
                      </a:endParaRPr>
                    </a:p>
                  </a:txBody>
                  <a:tcPr marL="9525" marR="9525" marT="9525" marB="0" anchor="ctr"/>
                </a:tc>
                <a:tc>
                  <a:txBody>
                    <a:bodyPr/>
                    <a:lstStyle/>
                    <a:p>
                      <a:pPr algn="r" fontAlgn="ctr"/>
                      <a:r>
                        <a:rPr lang="en-US" altLang="ja-JP" sz="1800" u="none" strike="noStrike">
                          <a:effectLst/>
                          <a:latin typeface="+mn-ea"/>
                          <a:ea typeface="+mn-ea"/>
                        </a:rPr>
                        <a:t>14</a:t>
                      </a:r>
                      <a:endParaRPr lang="en-US" altLang="ja-JP" sz="1800" b="0" i="0" u="none" strike="noStrike">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333383074"/>
                  </a:ext>
                </a:extLst>
              </a:tr>
              <a:tr h="238125">
                <a:tc>
                  <a:txBody>
                    <a:bodyPr/>
                    <a:lstStyle/>
                    <a:p>
                      <a:pPr algn="l" fontAlgn="ctr"/>
                      <a:r>
                        <a:rPr lang="en-US" altLang="ja-JP" sz="1800" u="none" strike="noStrike">
                          <a:effectLst/>
                          <a:latin typeface="+mn-ea"/>
                          <a:ea typeface="+mn-ea"/>
                        </a:rPr>
                        <a:t>60</a:t>
                      </a:r>
                      <a:r>
                        <a:rPr lang="ja-JP" altLang="en-US" sz="1800" u="none" strike="noStrike">
                          <a:effectLst/>
                          <a:latin typeface="+mn-ea"/>
                          <a:ea typeface="+mn-ea"/>
                        </a:rPr>
                        <a:t>代</a:t>
                      </a:r>
                      <a:endParaRPr lang="ja-JP" altLang="en-US" sz="1800" b="0" i="0" u="none" strike="noStrike">
                        <a:solidFill>
                          <a:srgbClr val="000000"/>
                        </a:solidFill>
                        <a:effectLst/>
                        <a:latin typeface="+mn-ea"/>
                        <a:ea typeface="+mn-ea"/>
                      </a:endParaRPr>
                    </a:p>
                  </a:txBody>
                  <a:tcPr marL="9525" marR="9525" marT="9525" marB="0" anchor="ctr"/>
                </a:tc>
                <a:tc>
                  <a:txBody>
                    <a:bodyPr/>
                    <a:lstStyle/>
                    <a:p>
                      <a:pPr algn="r" fontAlgn="ctr"/>
                      <a:r>
                        <a:rPr lang="en-US" altLang="ja-JP" sz="1800" u="none" strike="noStrike">
                          <a:effectLst/>
                          <a:latin typeface="+mn-ea"/>
                          <a:ea typeface="+mn-ea"/>
                        </a:rPr>
                        <a:t>1</a:t>
                      </a:r>
                      <a:endParaRPr lang="en-US" altLang="ja-JP" sz="1800" b="0" i="0" u="none" strike="noStrike">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430778729"/>
                  </a:ext>
                </a:extLst>
              </a:tr>
              <a:tr h="238125">
                <a:tc>
                  <a:txBody>
                    <a:bodyPr/>
                    <a:lstStyle/>
                    <a:p>
                      <a:pPr algn="l" fontAlgn="ctr"/>
                      <a:r>
                        <a:rPr lang="en-US" altLang="ja-JP" sz="1800" u="none" strike="noStrike">
                          <a:effectLst/>
                          <a:latin typeface="+mn-ea"/>
                          <a:ea typeface="+mn-ea"/>
                        </a:rPr>
                        <a:t>70</a:t>
                      </a:r>
                      <a:r>
                        <a:rPr lang="ja-JP" altLang="en-US" sz="1800" u="none" strike="noStrike">
                          <a:effectLst/>
                          <a:latin typeface="+mn-ea"/>
                          <a:ea typeface="+mn-ea"/>
                        </a:rPr>
                        <a:t>代</a:t>
                      </a:r>
                      <a:endParaRPr lang="ja-JP" altLang="en-US" sz="1800" b="0" i="0" u="none" strike="noStrike">
                        <a:solidFill>
                          <a:srgbClr val="000000"/>
                        </a:solidFill>
                        <a:effectLst/>
                        <a:latin typeface="+mn-ea"/>
                        <a:ea typeface="+mn-ea"/>
                      </a:endParaRPr>
                    </a:p>
                  </a:txBody>
                  <a:tcPr marL="9525" marR="9525" marT="9525" marB="0" anchor="ctr"/>
                </a:tc>
                <a:tc>
                  <a:txBody>
                    <a:bodyPr/>
                    <a:lstStyle/>
                    <a:p>
                      <a:pPr algn="r" fontAlgn="ctr"/>
                      <a:r>
                        <a:rPr lang="en-US" altLang="ja-JP" sz="1800" u="none" strike="noStrike">
                          <a:effectLst/>
                          <a:latin typeface="+mn-ea"/>
                          <a:ea typeface="+mn-ea"/>
                        </a:rPr>
                        <a:t>0</a:t>
                      </a:r>
                      <a:endParaRPr lang="en-US" altLang="ja-JP" sz="1800" b="0" i="0" u="none" strike="noStrike">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379873053"/>
                  </a:ext>
                </a:extLst>
              </a:tr>
              <a:tr h="238125">
                <a:tc>
                  <a:txBody>
                    <a:bodyPr/>
                    <a:lstStyle/>
                    <a:p>
                      <a:pPr algn="l" fontAlgn="ctr"/>
                      <a:r>
                        <a:rPr lang="en-US" altLang="ja-JP" sz="1800" u="none" strike="noStrike">
                          <a:effectLst/>
                          <a:latin typeface="+mn-ea"/>
                          <a:ea typeface="+mn-ea"/>
                        </a:rPr>
                        <a:t>80</a:t>
                      </a:r>
                      <a:r>
                        <a:rPr lang="ja-JP" altLang="en-US" sz="1800" u="none" strike="noStrike">
                          <a:effectLst/>
                          <a:latin typeface="+mn-ea"/>
                          <a:ea typeface="+mn-ea"/>
                        </a:rPr>
                        <a:t>代以上</a:t>
                      </a:r>
                      <a:endParaRPr lang="ja-JP" altLang="en-US" sz="1800" b="0" i="0" u="none" strike="noStrike">
                        <a:solidFill>
                          <a:srgbClr val="000000"/>
                        </a:solidFill>
                        <a:effectLst/>
                        <a:latin typeface="+mn-ea"/>
                        <a:ea typeface="+mn-ea"/>
                      </a:endParaRPr>
                    </a:p>
                  </a:txBody>
                  <a:tcPr marL="9525" marR="9525" marT="9525" marB="0" anchor="ctr"/>
                </a:tc>
                <a:tc>
                  <a:txBody>
                    <a:bodyPr/>
                    <a:lstStyle/>
                    <a:p>
                      <a:pPr algn="r" fontAlgn="ctr"/>
                      <a:r>
                        <a:rPr lang="en-US" altLang="ja-JP" sz="1800" u="none" strike="noStrike">
                          <a:effectLst/>
                          <a:latin typeface="+mn-ea"/>
                          <a:ea typeface="+mn-ea"/>
                        </a:rPr>
                        <a:t>0</a:t>
                      </a:r>
                      <a:endParaRPr lang="en-US" altLang="ja-JP" sz="1800" b="0" i="0" u="none" strike="noStrike">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4244694151"/>
                  </a:ext>
                </a:extLst>
              </a:tr>
              <a:tr h="238125">
                <a:tc>
                  <a:txBody>
                    <a:bodyPr/>
                    <a:lstStyle/>
                    <a:p>
                      <a:pPr algn="r" fontAlgn="ctr"/>
                      <a:r>
                        <a:rPr lang="ja-JP" altLang="en-US" sz="1800" b="0" i="0" u="none" strike="noStrike" dirty="0">
                          <a:solidFill>
                            <a:srgbClr val="000000"/>
                          </a:solidFill>
                          <a:effectLst/>
                          <a:latin typeface="+mn-ea"/>
                          <a:ea typeface="+mn-ea"/>
                        </a:rPr>
                        <a:t>計</a:t>
                      </a:r>
                    </a:p>
                  </a:txBody>
                  <a:tcPr marL="9525" marR="9525" marT="9525" marB="0" anchor="ctr"/>
                </a:tc>
                <a:tc>
                  <a:txBody>
                    <a:bodyPr/>
                    <a:lstStyle/>
                    <a:p>
                      <a:pPr algn="r" fontAlgn="ctr"/>
                      <a:r>
                        <a:rPr lang="en-US" altLang="ja-JP" sz="1800" u="none" strike="noStrike" dirty="0">
                          <a:effectLst/>
                          <a:latin typeface="+mn-ea"/>
                          <a:ea typeface="+mn-ea"/>
                        </a:rPr>
                        <a:t>59</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558192883"/>
                  </a:ext>
                </a:extLst>
              </a:tr>
            </a:tbl>
          </a:graphicData>
        </a:graphic>
      </p:graphicFrame>
      <p:sp>
        <p:nvSpPr>
          <p:cNvPr id="4" name="字幕 3">
            <a:extLst>
              <a:ext uri="{FF2B5EF4-FFF2-40B4-BE49-F238E27FC236}">
                <a16:creationId xmlns:a16="http://schemas.microsoft.com/office/drawing/2014/main" id="{C95F8761-E493-4977-B9DE-D0B961497740}"/>
              </a:ext>
            </a:extLst>
          </p:cNvPr>
          <p:cNvSpPr>
            <a:spLocks noGrp="1"/>
          </p:cNvSpPr>
          <p:nvPr>
            <p:ph type="subTitle" idx="1"/>
          </p:nvPr>
        </p:nvSpPr>
        <p:spPr/>
        <p:txBody>
          <a:bodyPr/>
          <a:lstStyle/>
          <a:p>
            <a:endParaRPr lang="ja-JP" altLang="en-US"/>
          </a:p>
        </p:txBody>
      </p:sp>
      <p:grpSp>
        <p:nvGrpSpPr>
          <p:cNvPr id="16" name="Group 6">
            <a:extLst>
              <a:ext uri="{FF2B5EF4-FFF2-40B4-BE49-F238E27FC236}">
                <a16:creationId xmlns:a16="http://schemas.microsoft.com/office/drawing/2014/main" id="{4D02E749-BB2F-4268-B2EC-0E1351DC3E14}"/>
              </a:ext>
            </a:extLst>
          </p:cNvPr>
          <p:cNvGrpSpPr/>
          <p:nvPr/>
        </p:nvGrpSpPr>
        <p:grpSpPr>
          <a:xfrm>
            <a:off x="5682278" y="2258544"/>
            <a:ext cx="1800200" cy="1800200"/>
            <a:chOff x="5032340" y="2854755"/>
            <a:chExt cx="2127319" cy="2127319"/>
          </a:xfrm>
        </p:grpSpPr>
        <p:sp>
          <p:nvSpPr>
            <p:cNvPr id="17" name="Oval 1">
              <a:extLst>
                <a:ext uri="{FF2B5EF4-FFF2-40B4-BE49-F238E27FC236}">
                  <a16:creationId xmlns:a16="http://schemas.microsoft.com/office/drawing/2014/main" id="{8F2BD3EA-441F-41CB-9602-9B4DC00F4522}"/>
                </a:ext>
              </a:extLst>
            </p:cNvPr>
            <p:cNvSpPr/>
            <p:nvPr/>
          </p:nvSpPr>
          <p:spPr>
            <a:xfrm>
              <a:off x="5032340" y="2854755"/>
              <a:ext cx="2127319" cy="2127319"/>
            </a:xfrm>
            <a:prstGeom prst="ellips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8" name="Oval 2">
              <a:extLst>
                <a:ext uri="{FF2B5EF4-FFF2-40B4-BE49-F238E27FC236}">
                  <a16:creationId xmlns:a16="http://schemas.microsoft.com/office/drawing/2014/main" id="{38E3C87F-0D4C-4A75-93C5-558619E2D570}"/>
                </a:ext>
              </a:extLst>
            </p:cNvPr>
            <p:cNvSpPr/>
            <p:nvPr/>
          </p:nvSpPr>
          <p:spPr>
            <a:xfrm>
              <a:off x="5483931" y="3306346"/>
              <a:ext cx="1224136" cy="12241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grpSp>
        <p:nvGrpSpPr>
          <p:cNvPr id="19" name="Group 9">
            <a:extLst>
              <a:ext uri="{FF2B5EF4-FFF2-40B4-BE49-F238E27FC236}">
                <a16:creationId xmlns:a16="http://schemas.microsoft.com/office/drawing/2014/main" id="{787BD528-52DA-4F33-8323-DDC8D1CD9CD9}"/>
              </a:ext>
            </a:extLst>
          </p:cNvPr>
          <p:cNvGrpSpPr>
            <a:grpSpLocks noChangeAspect="1"/>
          </p:cNvGrpSpPr>
          <p:nvPr/>
        </p:nvGrpSpPr>
        <p:grpSpPr>
          <a:xfrm>
            <a:off x="2964272" y="1196752"/>
            <a:ext cx="5580000" cy="4668620"/>
            <a:chOff x="3638719" y="1826801"/>
            <a:chExt cx="4456455" cy="3728587"/>
          </a:xfrm>
        </p:grpSpPr>
        <p:grpSp>
          <p:nvGrpSpPr>
            <p:cNvPr id="20" name="Group 10">
              <a:extLst>
                <a:ext uri="{FF2B5EF4-FFF2-40B4-BE49-F238E27FC236}">
                  <a16:creationId xmlns:a16="http://schemas.microsoft.com/office/drawing/2014/main" id="{045B64B1-3A39-44B6-B39A-F03CEBFE2EF0}"/>
                </a:ext>
              </a:extLst>
            </p:cNvPr>
            <p:cNvGrpSpPr/>
            <p:nvPr/>
          </p:nvGrpSpPr>
          <p:grpSpPr>
            <a:xfrm rot="2700000">
              <a:off x="4366586" y="4189346"/>
              <a:ext cx="638175" cy="2093910"/>
              <a:chOff x="1225452" y="3588212"/>
              <a:chExt cx="638175" cy="2093910"/>
            </a:xfrm>
          </p:grpSpPr>
          <p:sp>
            <p:nvSpPr>
              <p:cNvPr id="22" name="Freeform 12">
                <a:extLst>
                  <a:ext uri="{FF2B5EF4-FFF2-40B4-BE49-F238E27FC236}">
                    <a16:creationId xmlns:a16="http://schemas.microsoft.com/office/drawing/2014/main" id="{4988309D-5745-4A92-8ADB-AC7920C4C77D}"/>
                  </a:ext>
                </a:extLst>
              </p:cNvPr>
              <p:cNvSpPr/>
              <p:nvPr/>
            </p:nvSpPr>
            <p:spPr>
              <a:xfrm>
                <a:off x="1225452" y="3588212"/>
                <a:ext cx="638175" cy="2093910"/>
              </a:xfrm>
              <a:custGeom>
                <a:avLst/>
                <a:gdLst>
                  <a:gd name="connsiteX0" fmla="*/ 161926 w 638175"/>
                  <a:gd name="connsiteY0" fmla="*/ 0 h 2093910"/>
                  <a:gd name="connsiteX1" fmla="*/ 319090 w 638175"/>
                  <a:gd name="connsiteY1" fmla="*/ 7936 h 2093910"/>
                  <a:gd name="connsiteX2" fmla="*/ 476251 w 638175"/>
                  <a:gd name="connsiteY2" fmla="*/ 0 h 2093910"/>
                  <a:gd name="connsiteX3" fmla="*/ 476251 w 638175"/>
                  <a:gd name="connsiteY3" fmla="*/ 703260 h 2093910"/>
                  <a:gd name="connsiteX4" fmla="*/ 636095 w 638175"/>
                  <a:gd name="connsiteY4" fmla="*/ 703260 h 2093910"/>
                  <a:gd name="connsiteX5" fmla="*/ 638175 w 638175"/>
                  <a:gd name="connsiteY5" fmla="*/ 723897 h 2093910"/>
                  <a:gd name="connsiteX6" fmla="*/ 638175 w 638175"/>
                  <a:gd name="connsiteY6" fmla="*/ 1892298 h 2093910"/>
                  <a:gd name="connsiteX7" fmla="*/ 436563 w 638175"/>
                  <a:gd name="connsiteY7" fmla="*/ 2093910 h 2093910"/>
                  <a:gd name="connsiteX8" fmla="*/ 201612 w 638175"/>
                  <a:gd name="connsiteY8" fmla="*/ 2093910 h 2093910"/>
                  <a:gd name="connsiteX9" fmla="*/ 0 w 638175"/>
                  <a:gd name="connsiteY9" fmla="*/ 1892298 h 2093910"/>
                  <a:gd name="connsiteX10" fmla="*/ 0 w 638175"/>
                  <a:gd name="connsiteY10" fmla="*/ 723897 h 2093910"/>
                  <a:gd name="connsiteX11" fmla="*/ 2081 w 638175"/>
                  <a:gd name="connsiteY11" fmla="*/ 703260 h 2093910"/>
                  <a:gd name="connsiteX12" fmla="*/ 161926 w 638175"/>
                  <a:gd name="connsiteY12" fmla="*/ 703260 h 2093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38175" h="2093910">
                    <a:moveTo>
                      <a:pt x="161926" y="0"/>
                    </a:moveTo>
                    <a:lnTo>
                      <a:pt x="319090" y="7936"/>
                    </a:lnTo>
                    <a:lnTo>
                      <a:pt x="476251" y="0"/>
                    </a:lnTo>
                    <a:lnTo>
                      <a:pt x="476251" y="703260"/>
                    </a:lnTo>
                    <a:lnTo>
                      <a:pt x="636095" y="703260"/>
                    </a:lnTo>
                    <a:lnTo>
                      <a:pt x="638175" y="723897"/>
                    </a:lnTo>
                    <a:lnTo>
                      <a:pt x="638175" y="1892298"/>
                    </a:lnTo>
                    <a:cubicBezTo>
                      <a:pt x="638175" y="2003645"/>
                      <a:pt x="547910" y="2093910"/>
                      <a:pt x="436563" y="2093910"/>
                    </a:cubicBezTo>
                    <a:lnTo>
                      <a:pt x="201612" y="2093910"/>
                    </a:lnTo>
                    <a:cubicBezTo>
                      <a:pt x="90265" y="2093910"/>
                      <a:pt x="0" y="2003645"/>
                      <a:pt x="0" y="1892298"/>
                    </a:cubicBezTo>
                    <a:lnTo>
                      <a:pt x="0" y="723897"/>
                    </a:lnTo>
                    <a:lnTo>
                      <a:pt x="2081" y="703260"/>
                    </a:lnTo>
                    <a:lnTo>
                      <a:pt x="161926" y="703260"/>
                    </a:lnTo>
                    <a:close/>
                  </a:path>
                </a:pathLst>
              </a:custGeom>
              <a:solidFill>
                <a:srgbClr val="2E2E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23" name="Freeform 13">
                <a:extLst>
                  <a:ext uri="{FF2B5EF4-FFF2-40B4-BE49-F238E27FC236}">
                    <a16:creationId xmlns:a16="http://schemas.microsoft.com/office/drawing/2014/main" id="{22EF59E3-A38D-428E-AD88-F23ACB21805F}"/>
                  </a:ext>
                </a:extLst>
              </p:cNvPr>
              <p:cNvSpPr/>
              <p:nvPr/>
            </p:nvSpPr>
            <p:spPr>
              <a:xfrm>
                <a:off x="1544539" y="3588212"/>
                <a:ext cx="319088" cy="2093910"/>
              </a:xfrm>
              <a:custGeom>
                <a:avLst/>
                <a:gdLst>
                  <a:gd name="connsiteX0" fmla="*/ 157164 w 319088"/>
                  <a:gd name="connsiteY0" fmla="*/ 0 h 2093910"/>
                  <a:gd name="connsiteX1" fmla="*/ 157164 w 319088"/>
                  <a:gd name="connsiteY1" fmla="*/ 703260 h 2093910"/>
                  <a:gd name="connsiteX2" fmla="*/ 317008 w 319088"/>
                  <a:gd name="connsiteY2" fmla="*/ 703260 h 2093910"/>
                  <a:gd name="connsiteX3" fmla="*/ 319088 w 319088"/>
                  <a:gd name="connsiteY3" fmla="*/ 723897 h 2093910"/>
                  <a:gd name="connsiteX4" fmla="*/ 319088 w 319088"/>
                  <a:gd name="connsiteY4" fmla="*/ 1892298 h 2093910"/>
                  <a:gd name="connsiteX5" fmla="*/ 117476 w 319088"/>
                  <a:gd name="connsiteY5" fmla="*/ 2093910 h 2093910"/>
                  <a:gd name="connsiteX6" fmla="*/ 0 w 319088"/>
                  <a:gd name="connsiteY6" fmla="*/ 2093910 h 2093910"/>
                  <a:gd name="connsiteX7" fmla="*/ 0 w 319088"/>
                  <a:gd name="connsiteY7" fmla="*/ 7936 h 2093910"/>
                  <a:gd name="connsiteX8" fmla="*/ 3 w 319088"/>
                  <a:gd name="connsiteY8" fmla="*/ 7936 h 2093910"/>
                  <a:gd name="connsiteX9" fmla="*/ 157164 w 319088"/>
                  <a:gd name="connsiteY9" fmla="*/ 0 h 2093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9088" h="2093910">
                    <a:moveTo>
                      <a:pt x="157164" y="0"/>
                    </a:moveTo>
                    <a:lnTo>
                      <a:pt x="157164" y="703260"/>
                    </a:lnTo>
                    <a:lnTo>
                      <a:pt x="317008" y="703260"/>
                    </a:lnTo>
                    <a:lnTo>
                      <a:pt x="319088" y="723897"/>
                    </a:lnTo>
                    <a:lnTo>
                      <a:pt x="319088" y="1892298"/>
                    </a:lnTo>
                    <a:cubicBezTo>
                      <a:pt x="319088" y="2003645"/>
                      <a:pt x="228823" y="2093910"/>
                      <a:pt x="117476" y="2093910"/>
                    </a:cubicBezTo>
                    <a:lnTo>
                      <a:pt x="0" y="2093910"/>
                    </a:lnTo>
                    <a:lnTo>
                      <a:pt x="0" y="7936"/>
                    </a:lnTo>
                    <a:lnTo>
                      <a:pt x="3" y="7936"/>
                    </a:lnTo>
                    <a:lnTo>
                      <a:pt x="157164" y="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sp>
          <p:nvSpPr>
            <p:cNvPr id="21" name="Oval 11">
              <a:extLst>
                <a:ext uri="{FF2B5EF4-FFF2-40B4-BE49-F238E27FC236}">
                  <a16:creationId xmlns:a16="http://schemas.microsoft.com/office/drawing/2014/main" id="{4C188288-72A1-417E-84A9-73BF7F6186BC}"/>
                </a:ext>
              </a:extLst>
            </p:cNvPr>
            <p:cNvSpPr/>
            <p:nvPr/>
          </p:nvSpPr>
          <p:spPr>
            <a:xfrm rot="5400000">
              <a:off x="4961449" y="1826801"/>
              <a:ext cx="3133725" cy="3133725"/>
            </a:xfrm>
            <a:prstGeom prst="ellipse">
              <a:avLst/>
            </a:prstGeom>
            <a:noFill/>
            <a:ln w="76200">
              <a:solidFill>
                <a:srgbClr val="2E2E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spTree>
    <p:extLst>
      <p:ext uri="{BB962C8B-B14F-4D97-AF65-F5344CB8AC3E}">
        <p14:creationId xmlns:p14="http://schemas.microsoft.com/office/powerpoint/2010/main" val="2316312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6313513" y="2038349"/>
            <a:ext cx="1611944" cy="3276600"/>
          </a:xfrm>
          <a:prstGeom prst="rect">
            <a:avLst/>
          </a:prstGeom>
          <a:solidFill>
            <a:srgbClr val="3796DA">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20" name="Rectangle 19"/>
          <p:cNvSpPr/>
          <p:nvPr/>
        </p:nvSpPr>
        <p:spPr>
          <a:xfrm>
            <a:off x="3808484" y="2033588"/>
            <a:ext cx="1611944" cy="3276600"/>
          </a:xfrm>
          <a:prstGeom prst="rect">
            <a:avLst/>
          </a:prstGeom>
          <a:solidFill>
            <a:srgbClr val="F37B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aphicFrame>
        <p:nvGraphicFramePr>
          <p:cNvPr id="4" name="Chart 3"/>
          <p:cNvGraphicFramePr/>
          <p:nvPr>
            <p:extLst>
              <p:ext uri="{D42A27DB-BD31-4B8C-83A1-F6EECF244321}">
                <p14:modId xmlns:p14="http://schemas.microsoft.com/office/powerpoint/2010/main" val="819712088"/>
              </p:ext>
            </p:extLst>
          </p:nvPr>
        </p:nvGraphicFramePr>
        <p:xfrm>
          <a:off x="2526100" y="2033587"/>
          <a:ext cx="4176712" cy="3276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6" name="Chart 15"/>
          <p:cNvGraphicFramePr/>
          <p:nvPr>
            <p:extLst>
              <p:ext uri="{D42A27DB-BD31-4B8C-83A1-F6EECF244321}">
                <p14:modId xmlns:p14="http://schemas.microsoft.com/office/powerpoint/2010/main" val="3498293104"/>
              </p:ext>
            </p:extLst>
          </p:nvPr>
        </p:nvGraphicFramePr>
        <p:xfrm>
          <a:off x="5031129" y="2033587"/>
          <a:ext cx="4176712" cy="3276600"/>
        </p:xfrm>
        <a:graphic>
          <a:graphicData uri="http://schemas.openxmlformats.org/drawingml/2006/chart">
            <c:chart xmlns:c="http://schemas.openxmlformats.org/drawingml/2006/chart" xmlns:r="http://schemas.openxmlformats.org/officeDocument/2006/relationships" r:id="rId3"/>
          </a:graphicData>
        </a:graphic>
      </p:graphicFrame>
      <p:sp>
        <p:nvSpPr>
          <p:cNvPr id="17" name="Freeform 16"/>
          <p:cNvSpPr/>
          <p:nvPr/>
        </p:nvSpPr>
        <p:spPr>
          <a:xfrm>
            <a:off x="6205085" y="1781175"/>
            <a:ext cx="1828800" cy="3781425"/>
          </a:xfrm>
          <a:custGeom>
            <a:avLst/>
            <a:gdLst>
              <a:gd name="connsiteX0" fmla="*/ 1188369 w 1828800"/>
              <a:gd name="connsiteY0" fmla="*/ 949460 h 3781425"/>
              <a:gd name="connsiteX1" fmla="*/ 637132 w 1828800"/>
              <a:gd name="connsiteY1" fmla="*/ 952753 h 3781425"/>
              <a:gd name="connsiteX2" fmla="*/ 564514 w 1828800"/>
              <a:gd name="connsiteY2" fmla="*/ 962633 h 3781425"/>
              <a:gd name="connsiteX3" fmla="*/ 501799 w 1828800"/>
              <a:gd name="connsiteY3" fmla="*/ 988978 h 3781425"/>
              <a:gd name="connsiteX4" fmla="*/ 462189 w 1828800"/>
              <a:gd name="connsiteY4" fmla="*/ 1018616 h 3781425"/>
              <a:gd name="connsiteX5" fmla="*/ 432481 w 1828800"/>
              <a:gd name="connsiteY5" fmla="*/ 1051547 h 3781425"/>
              <a:gd name="connsiteX6" fmla="*/ 402774 w 1828800"/>
              <a:gd name="connsiteY6" fmla="*/ 1084478 h 3781425"/>
              <a:gd name="connsiteX7" fmla="*/ 373067 w 1828800"/>
              <a:gd name="connsiteY7" fmla="*/ 1140462 h 3781425"/>
              <a:gd name="connsiteX8" fmla="*/ 356563 w 1828800"/>
              <a:gd name="connsiteY8" fmla="*/ 1193152 h 3781425"/>
              <a:gd name="connsiteX9" fmla="*/ 349961 w 1828800"/>
              <a:gd name="connsiteY9" fmla="*/ 1245842 h 3781425"/>
              <a:gd name="connsiteX10" fmla="*/ 346660 w 1828800"/>
              <a:gd name="connsiteY10" fmla="*/ 2026313 h 3781425"/>
              <a:gd name="connsiteX11" fmla="*/ 356563 w 1828800"/>
              <a:gd name="connsiteY11" fmla="*/ 2069123 h 3781425"/>
              <a:gd name="connsiteX12" fmla="*/ 376368 w 1828800"/>
              <a:gd name="connsiteY12" fmla="*/ 2098762 h 3781425"/>
              <a:gd name="connsiteX13" fmla="*/ 406075 w 1828800"/>
              <a:gd name="connsiteY13" fmla="*/ 2121814 h 3781425"/>
              <a:gd name="connsiteX14" fmla="*/ 439083 w 1828800"/>
              <a:gd name="connsiteY14" fmla="*/ 2128400 h 3781425"/>
              <a:gd name="connsiteX15" fmla="*/ 478693 w 1828800"/>
              <a:gd name="connsiteY15" fmla="*/ 2128400 h 3781425"/>
              <a:gd name="connsiteX16" fmla="*/ 521604 w 1828800"/>
              <a:gd name="connsiteY16" fmla="*/ 2111934 h 3781425"/>
              <a:gd name="connsiteX17" fmla="*/ 541408 w 1828800"/>
              <a:gd name="connsiteY17" fmla="*/ 2082296 h 3781425"/>
              <a:gd name="connsiteX18" fmla="*/ 557913 w 1828800"/>
              <a:gd name="connsiteY18" fmla="*/ 2052658 h 3781425"/>
              <a:gd name="connsiteX19" fmla="*/ 557913 w 1828800"/>
              <a:gd name="connsiteY19" fmla="*/ 1331463 h 3781425"/>
              <a:gd name="connsiteX20" fmla="*/ 610726 w 1828800"/>
              <a:gd name="connsiteY20" fmla="*/ 1331463 h 3781425"/>
              <a:gd name="connsiteX21" fmla="*/ 610726 w 1828800"/>
              <a:gd name="connsiteY21" fmla="*/ 3264529 h 3781425"/>
              <a:gd name="connsiteX22" fmla="*/ 627230 w 1828800"/>
              <a:gd name="connsiteY22" fmla="*/ 3317219 h 3781425"/>
              <a:gd name="connsiteX23" fmla="*/ 647035 w 1828800"/>
              <a:gd name="connsiteY23" fmla="*/ 3340271 h 3781425"/>
              <a:gd name="connsiteX24" fmla="*/ 676742 w 1828800"/>
              <a:gd name="connsiteY24" fmla="*/ 3363322 h 3781425"/>
              <a:gd name="connsiteX25" fmla="*/ 699848 w 1828800"/>
              <a:gd name="connsiteY25" fmla="*/ 3373202 h 3781425"/>
              <a:gd name="connsiteX26" fmla="*/ 739457 w 1828800"/>
              <a:gd name="connsiteY26" fmla="*/ 3379788 h 3781425"/>
              <a:gd name="connsiteX27" fmla="*/ 782368 w 1828800"/>
              <a:gd name="connsiteY27" fmla="*/ 3379788 h 3781425"/>
              <a:gd name="connsiteX28" fmla="*/ 821978 w 1828800"/>
              <a:gd name="connsiteY28" fmla="*/ 3366616 h 3781425"/>
              <a:gd name="connsiteX29" fmla="*/ 851685 w 1828800"/>
              <a:gd name="connsiteY29" fmla="*/ 3340271 h 3781425"/>
              <a:gd name="connsiteX30" fmla="*/ 874791 w 1828800"/>
              <a:gd name="connsiteY30" fmla="*/ 3313926 h 3781425"/>
              <a:gd name="connsiteX31" fmla="*/ 887994 w 1828800"/>
              <a:gd name="connsiteY31" fmla="*/ 3277701 h 3781425"/>
              <a:gd name="connsiteX32" fmla="*/ 891295 w 1828800"/>
              <a:gd name="connsiteY32" fmla="*/ 3244770 h 3781425"/>
              <a:gd name="connsiteX33" fmla="*/ 887994 w 1828800"/>
              <a:gd name="connsiteY33" fmla="*/ 2118520 h 3781425"/>
              <a:gd name="connsiteX34" fmla="*/ 940807 w 1828800"/>
              <a:gd name="connsiteY34" fmla="*/ 2121814 h 3781425"/>
              <a:gd name="connsiteX35" fmla="*/ 940807 w 1828800"/>
              <a:gd name="connsiteY35" fmla="*/ 3244770 h 3781425"/>
              <a:gd name="connsiteX36" fmla="*/ 947409 w 1828800"/>
              <a:gd name="connsiteY36" fmla="*/ 3290874 h 3781425"/>
              <a:gd name="connsiteX37" fmla="*/ 960612 w 1828800"/>
              <a:gd name="connsiteY37" fmla="*/ 3320512 h 3781425"/>
              <a:gd name="connsiteX38" fmla="*/ 980417 w 1828800"/>
              <a:gd name="connsiteY38" fmla="*/ 3343564 h 3781425"/>
              <a:gd name="connsiteX39" fmla="*/ 1010124 w 1828800"/>
              <a:gd name="connsiteY39" fmla="*/ 3366616 h 3781425"/>
              <a:gd name="connsiteX40" fmla="*/ 1046433 w 1828800"/>
              <a:gd name="connsiteY40" fmla="*/ 3379788 h 3781425"/>
              <a:gd name="connsiteX41" fmla="*/ 1079442 w 1828800"/>
              <a:gd name="connsiteY41" fmla="*/ 3379788 h 3781425"/>
              <a:gd name="connsiteX42" fmla="*/ 1119051 w 1828800"/>
              <a:gd name="connsiteY42" fmla="*/ 3379788 h 3781425"/>
              <a:gd name="connsiteX43" fmla="*/ 1152060 w 1828800"/>
              <a:gd name="connsiteY43" fmla="*/ 3366616 h 3781425"/>
              <a:gd name="connsiteX44" fmla="*/ 1175165 w 1828800"/>
              <a:gd name="connsiteY44" fmla="*/ 3350150 h 3781425"/>
              <a:gd name="connsiteX45" fmla="*/ 1194970 w 1828800"/>
              <a:gd name="connsiteY45" fmla="*/ 3327098 h 3781425"/>
              <a:gd name="connsiteX46" fmla="*/ 1211474 w 1828800"/>
              <a:gd name="connsiteY46" fmla="*/ 3297460 h 3781425"/>
              <a:gd name="connsiteX47" fmla="*/ 1221377 w 1828800"/>
              <a:gd name="connsiteY47" fmla="*/ 3257942 h 3781425"/>
              <a:gd name="connsiteX48" fmla="*/ 1221377 w 1828800"/>
              <a:gd name="connsiteY48" fmla="*/ 1334756 h 3781425"/>
              <a:gd name="connsiteX49" fmla="*/ 1270889 w 1828800"/>
              <a:gd name="connsiteY49" fmla="*/ 1334756 h 3781425"/>
              <a:gd name="connsiteX50" fmla="*/ 1267588 w 1828800"/>
              <a:gd name="connsiteY50" fmla="*/ 2029606 h 3781425"/>
              <a:gd name="connsiteX51" fmla="*/ 1280791 w 1828800"/>
              <a:gd name="connsiteY51" fmla="*/ 2075710 h 3781425"/>
              <a:gd name="connsiteX52" fmla="*/ 1303897 w 1828800"/>
              <a:gd name="connsiteY52" fmla="*/ 2105348 h 3781425"/>
              <a:gd name="connsiteX53" fmla="*/ 1330304 w 1828800"/>
              <a:gd name="connsiteY53" fmla="*/ 2121814 h 3781425"/>
              <a:gd name="connsiteX54" fmla="*/ 1360011 w 1828800"/>
              <a:gd name="connsiteY54" fmla="*/ 2128400 h 3781425"/>
              <a:gd name="connsiteX55" fmla="*/ 1396320 w 1828800"/>
              <a:gd name="connsiteY55" fmla="*/ 2128400 h 3781425"/>
              <a:gd name="connsiteX56" fmla="*/ 1429328 w 1828800"/>
              <a:gd name="connsiteY56" fmla="*/ 2121814 h 3781425"/>
              <a:gd name="connsiteX57" fmla="*/ 1449133 w 1828800"/>
              <a:gd name="connsiteY57" fmla="*/ 2098762 h 3781425"/>
              <a:gd name="connsiteX58" fmla="*/ 1472239 w 1828800"/>
              <a:gd name="connsiteY58" fmla="*/ 2072417 h 3781425"/>
              <a:gd name="connsiteX59" fmla="*/ 1482141 w 1828800"/>
              <a:gd name="connsiteY59" fmla="*/ 2029606 h 3781425"/>
              <a:gd name="connsiteX60" fmla="*/ 1482141 w 1828800"/>
              <a:gd name="connsiteY60" fmla="*/ 1259014 h 3781425"/>
              <a:gd name="connsiteX61" fmla="*/ 1472239 w 1828800"/>
              <a:gd name="connsiteY61" fmla="*/ 1186565 h 3781425"/>
              <a:gd name="connsiteX62" fmla="*/ 1452434 w 1828800"/>
              <a:gd name="connsiteY62" fmla="*/ 1137168 h 3781425"/>
              <a:gd name="connsiteX63" fmla="*/ 1416125 w 1828800"/>
              <a:gd name="connsiteY63" fmla="*/ 1071306 h 3781425"/>
              <a:gd name="connsiteX64" fmla="*/ 1379816 w 1828800"/>
              <a:gd name="connsiteY64" fmla="*/ 1031788 h 3781425"/>
              <a:gd name="connsiteX65" fmla="*/ 1333604 w 1828800"/>
              <a:gd name="connsiteY65" fmla="*/ 995564 h 3781425"/>
              <a:gd name="connsiteX66" fmla="*/ 1290694 w 1828800"/>
              <a:gd name="connsiteY66" fmla="*/ 972512 h 3781425"/>
              <a:gd name="connsiteX67" fmla="*/ 1231279 w 1828800"/>
              <a:gd name="connsiteY67" fmla="*/ 952753 h 3781425"/>
              <a:gd name="connsiteX68" fmla="*/ 914398 w 1828800"/>
              <a:gd name="connsiteY68" fmla="*/ 401637 h 3781425"/>
              <a:gd name="connsiteX69" fmla="*/ 675349 w 1828800"/>
              <a:gd name="connsiteY69" fmla="*/ 640685 h 3781425"/>
              <a:gd name="connsiteX70" fmla="*/ 914398 w 1828800"/>
              <a:gd name="connsiteY70" fmla="*/ 879734 h 3781425"/>
              <a:gd name="connsiteX71" fmla="*/ 1153446 w 1828800"/>
              <a:gd name="connsiteY71" fmla="*/ 640685 h 3781425"/>
              <a:gd name="connsiteX72" fmla="*/ 1084679 w 1828800"/>
              <a:gd name="connsiteY72" fmla="*/ 470404 h 3781425"/>
              <a:gd name="connsiteX73" fmla="*/ 914398 w 1828800"/>
              <a:gd name="connsiteY73" fmla="*/ 401637 h 3781425"/>
              <a:gd name="connsiteX74" fmla="*/ 0 w 1828800"/>
              <a:gd name="connsiteY74" fmla="*/ 0 h 3781425"/>
              <a:gd name="connsiteX75" fmla="*/ 1828800 w 1828800"/>
              <a:gd name="connsiteY75" fmla="*/ 0 h 3781425"/>
              <a:gd name="connsiteX76" fmla="*/ 1828800 w 1828800"/>
              <a:gd name="connsiteY76" fmla="*/ 3781425 h 3781425"/>
              <a:gd name="connsiteX77" fmla="*/ 0 w 1828800"/>
              <a:gd name="connsiteY77" fmla="*/ 3781425 h 3781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1828800" h="3781425">
                <a:moveTo>
                  <a:pt x="1188369" y="949460"/>
                </a:moveTo>
                <a:lnTo>
                  <a:pt x="637132" y="952753"/>
                </a:lnTo>
                <a:lnTo>
                  <a:pt x="564514" y="962633"/>
                </a:lnTo>
                <a:lnTo>
                  <a:pt x="501799" y="988978"/>
                </a:lnTo>
                <a:lnTo>
                  <a:pt x="462189" y="1018616"/>
                </a:lnTo>
                <a:lnTo>
                  <a:pt x="432481" y="1051547"/>
                </a:lnTo>
                <a:lnTo>
                  <a:pt x="402774" y="1084478"/>
                </a:lnTo>
                <a:lnTo>
                  <a:pt x="373067" y="1140462"/>
                </a:lnTo>
                <a:lnTo>
                  <a:pt x="356563" y="1193152"/>
                </a:lnTo>
                <a:lnTo>
                  <a:pt x="349961" y="1245842"/>
                </a:lnTo>
                <a:lnTo>
                  <a:pt x="346660" y="2026313"/>
                </a:lnTo>
                <a:lnTo>
                  <a:pt x="356563" y="2069123"/>
                </a:lnTo>
                <a:lnTo>
                  <a:pt x="376368" y="2098762"/>
                </a:lnTo>
                <a:lnTo>
                  <a:pt x="406075" y="2121814"/>
                </a:lnTo>
                <a:lnTo>
                  <a:pt x="439083" y="2128400"/>
                </a:lnTo>
                <a:lnTo>
                  <a:pt x="478693" y="2128400"/>
                </a:lnTo>
                <a:lnTo>
                  <a:pt x="521604" y="2111934"/>
                </a:lnTo>
                <a:lnTo>
                  <a:pt x="541408" y="2082296"/>
                </a:lnTo>
                <a:lnTo>
                  <a:pt x="557913" y="2052658"/>
                </a:lnTo>
                <a:lnTo>
                  <a:pt x="557913" y="1331463"/>
                </a:lnTo>
                <a:lnTo>
                  <a:pt x="610726" y="1331463"/>
                </a:lnTo>
                <a:lnTo>
                  <a:pt x="610726" y="3264529"/>
                </a:lnTo>
                <a:lnTo>
                  <a:pt x="627230" y="3317219"/>
                </a:lnTo>
                <a:lnTo>
                  <a:pt x="647035" y="3340271"/>
                </a:lnTo>
                <a:lnTo>
                  <a:pt x="676742" y="3363322"/>
                </a:lnTo>
                <a:lnTo>
                  <a:pt x="699848" y="3373202"/>
                </a:lnTo>
                <a:lnTo>
                  <a:pt x="739457" y="3379788"/>
                </a:lnTo>
                <a:lnTo>
                  <a:pt x="782368" y="3379788"/>
                </a:lnTo>
                <a:lnTo>
                  <a:pt x="821978" y="3366616"/>
                </a:lnTo>
                <a:lnTo>
                  <a:pt x="851685" y="3340271"/>
                </a:lnTo>
                <a:lnTo>
                  <a:pt x="874791" y="3313926"/>
                </a:lnTo>
                <a:lnTo>
                  <a:pt x="887994" y="3277701"/>
                </a:lnTo>
                <a:lnTo>
                  <a:pt x="891295" y="3244770"/>
                </a:lnTo>
                <a:lnTo>
                  <a:pt x="887994" y="2118520"/>
                </a:lnTo>
                <a:lnTo>
                  <a:pt x="940807" y="2121814"/>
                </a:lnTo>
                <a:lnTo>
                  <a:pt x="940807" y="3244770"/>
                </a:lnTo>
                <a:lnTo>
                  <a:pt x="947409" y="3290874"/>
                </a:lnTo>
                <a:lnTo>
                  <a:pt x="960612" y="3320512"/>
                </a:lnTo>
                <a:lnTo>
                  <a:pt x="980417" y="3343564"/>
                </a:lnTo>
                <a:lnTo>
                  <a:pt x="1010124" y="3366616"/>
                </a:lnTo>
                <a:lnTo>
                  <a:pt x="1046433" y="3379788"/>
                </a:lnTo>
                <a:lnTo>
                  <a:pt x="1079442" y="3379788"/>
                </a:lnTo>
                <a:lnTo>
                  <a:pt x="1119051" y="3379788"/>
                </a:lnTo>
                <a:lnTo>
                  <a:pt x="1152060" y="3366616"/>
                </a:lnTo>
                <a:lnTo>
                  <a:pt x="1175165" y="3350150"/>
                </a:lnTo>
                <a:lnTo>
                  <a:pt x="1194970" y="3327098"/>
                </a:lnTo>
                <a:lnTo>
                  <a:pt x="1211474" y="3297460"/>
                </a:lnTo>
                <a:lnTo>
                  <a:pt x="1221377" y="3257942"/>
                </a:lnTo>
                <a:lnTo>
                  <a:pt x="1221377" y="1334756"/>
                </a:lnTo>
                <a:lnTo>
                  <a:pt x="1270889" y="1334756"/>
                </a:lnTo>
                <a:lnTo>
                  <a:pt x="1267588" y="2029606"/>
                </a:lnTo>
                <a:lnTo>
                  <a:pt x="1280791" y="2075710"/>
                </a:lnTo>
                <a:lnTo>
                  <a:pt x="1303897" y="2105348"/>
                </a:lnTo>
                <a:lnTo>
                  <a:pt x="1330304" y="2121814"/>
                </a:lnTo>
                <a:lnTo>
                  <a:pt x="1360011" y="2128400"/>
                </a:lnTo>
                <a:lnTo>
                  <a:pt x="1396320" y="2128400"/>
                </a:lnTo>
                <a:lnTo>
                  <a:pt x="1429328" y="2121814"/>
                </a:lnTo>
                <a:lnTo>
                  <a:pt x="1449133" y="2098762"/>
                </a:lnTo>
                <a:lnTo>
                  <a:pt x="1472239" y="2072417"/>
                </a:lnTo>
                <a:lnTo>
                  <a:pt x="1482141" y="2029606"/>
                </a:lnTo>
                <a:lnTo>
                  <a:pt x="1482141" y="1259014"/>
                </a:lnTo>
                <a:lnTo>
                  <a:pt x="1472239" y="1186565"/>
                </a:lnTo>
                <a:lnTo>
                  <a:pt x="1452434" y="1137168"/>
                </a:lnTo>
                <a:lnTo>
                  <a:pt x="1416125" y="1071306"/>
                </a:lnTo>
                <a:lnTo>
                  <a:pt x="1379816" y="1031788"/>
                </a:lnTo>
                <a:lnTo>
                  <a:pt x="1333604" y="995564"/>
                </a:lnTo>
                <a:lnTo>
                  <a:pt x="1290694" y="972512"/>
                </a:lnTo>
                <a:lnTo>
                  <a:pt x="1231279" y="952753"/>
                </a:lnTo>
                <a:close/>
                <a:moveTo>
                  <a:pt x="914398" y="401637"/>
                </a:moveTo>
                <a:cubicBezTo>
                  <a:pt x="783412" y="401637"/>
                  <a:pt x="675349" y="506425"/>
                  <a:pt x="675349" y="640685"/>
                </a:cubicBezTo>
                <a:cubicBezTo>
                  <a:pt x="675349" y="771671"/>
                  <a:pt x="783412" y="879734"/>
                  <a:pt x="914398" y="879734"/>
                </a:cubicBezTo>
                <a:cubicBezTo>
                  <a:pt x="1048658" y="879734"/>
                  <a:pt x="1153446" y="771671"/>
                  <a:pt x="1153446" y="640685"/>
                </a:cubicBezTo>
                <a:cubicBezTo>
                  <a:pt x="1153446" y="575193"/>
                  <a:pt x="1130524" y="516249"/>
                  <a:pt x="1084679" y="470404"/>
                </a:cubicBezTo>
                <a:cubicBezTo>
                  <a:pt x="1038834" y="424559"/>
                  <a:pt x="979890" y="401637"/>
                  <a:pt x="914398" y="401637"/>
                </a:cubicBezTo>
                <a:close/>
                <a:moveTo>
                  <a:pt x="0" y="0"/>
                </a:moveTo>
                <a:lnTo>
                  <a:pt x="1828800" y="0"/>
                </a:lnTo>
                <a:lnTo>
                  <a:pt x="1828800" y="3781425"/>
                </a:lnTo>
                <a:lnTo>
                  <a:pt x="0" y="3781425"/>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18" name="Freeform 17"/>
          <p:cNvSpPr/>
          <p:nvPr/>
        </p:nvSpPr>
        <p:spPr>
          <a:xfrm>
            <a:off x="3700056" y="1781175"/>
            <a:ext cx="1828800" cy="3781425"/>
          </a:xfrm>
          <a:custGeom>
            <a:avLst/>
            <a:gdLst>
              <a:gd name="connsiteX0" fmla="*/ 727461 w 1828800"/>
              <a:gd name="connsiteY0" fmla="*/ 959420 h 3781425"/>
              <a:gd name="connsiteX1" fmla="*/ 668427 w 1828800"/>
              <a:gd name="connsiteY1" fmla="*/ 969259 h 3781425"/>
              <a:gd name="connsiteX2" fmla="*/ 612673 w 1828800"/>
              <a:gd name="connsiteY2" fmla="*/ 988935 h 3781425"/>
              <a:gd name="connsiteX3" fmla="*/ 563479 w 1828800"/>
              <a:gd name="connsiteY3" fmla="*/ 1021730 h 3781425"/>
              <a:gd name="connsiteX4" fmla="*/ 520844 w 1828800"/>
              <a:gd name="connsiteY4" fmla="*/ 1064363 h 3781425"/>
              <a:gd name="connsiteX5" fmla="*/ 484768 w 1828800"/>
              <a:gd name="connsiteY5" fmla="*/ 1113555 h 3781425"/>
              <a:gd name="connsiteX6" fmla="*/ 461810 w 1828800"/>
              <a:gd name="connsiteY6" fmla="*/ 1159468 h 3781425"/>
              <a:gd name="connsiteX7" fmla="*/ 248634 w 1828800"/>
              <a:gd name="connsiteY7" fmla="*/ 1871112 h 3781425"/>
              <a:gd name="connsiteX8" fmla="*/ 242074 w 1828800"/>
              <a:gd name="connsiteY8" fmla="*/ 1913745 h 3781425"/>
              <a:gd name="connsiteX9" fmla="*/ 245354 w 1828800"/>
              <a:gd name="connsiteY9" fmla="*/ 1956378 h 3781425"/>
              <a:gd name="connsiteX10" fmla="*/ 268311 w 1828800"/>
              <a:gd name="connsiteY10" fmla="*/ 1985893 h 3781425"/>
              <a:gd name="connsiteX11" fmla="*/ 297828 w 1828800"/>
              <a:gd name="connsiteY11" fmla="*/ 2008849 h 3781425"/>
              <a:gd name="connsiteX12" fmla="*/ 327345 w 1828800"/>
              <a:gd name="connsiteY12" fmla="*/ 2015408 h 3781425"/>
              <a:gd name="connsiteX13" fmla="*/ 369980 w 1828800"/>
              <a:gd name="connsiteY13" fmla="*/ 2015408 h 3781425"/>
              <a:gd name="connsiteX14" fmla="*/ 402777 w 1828800"/>
              <a:gd name="connsiteY14" fmla="*/ 1992452 h 3781425"/>
              <a:gd name="connsiteX15" fmla="*/ 432293 w 1828800"/>
              <a:gd name="connsiteY15" fmla="*/ 1956378 h 3781425"/>
              <a:gd name="connsiteX16" fmla="*/ 622512 w 1828800"/>
              <a:gd name="connsiteY16" fmla="*/ 1300485 h 3781425"/>
              <a:gd name="connsiteX17" fmla="*/ 674987 w 1828800"/>
              <a:gd name="connsiteY17" fmla="*/ 1300485 h 3781425"/>
              <a:gd name="connsiteX18" fmla="*/ 356862 w 1828800"/>
              <a:gd name="connsiteY18" fmla="*/ 2415503 h 3781425"/>
              <a:gd name="connsiteX19" fmla="*/ 658588 w 1828800"/>
              <a:gd name="connsiteY19" fmla="*/ 2415503 h 3781425"/>
              <a:gd name="connsiteX20" fmla="*/ 658588 w 1828800"/>
              <a:gd name="connsiteY20" fmla="*/ 3291120 h 3781425"/>
              <a:gd name="connsiteX21" fmla="*/ 674987 w 1828800"/>
              <a:gd name="connsiteY21" fmla="*/ 3333753 h 3781425"/>
              <a:gd name="connsiteX22" fmla="*/ 704503 w 1828800"/>
              <a:gd name="connsiteY22" fmla="*/ 3356709 h 3781425"/>
              <a:gd name="connsiteX23" fmla="*/ 740579 w 1828800"/>
              <a:gd name="connsiteY23" fmla="*/ 3369827 h 3781425"/>
              <a:gd name="connsiteX24" fmla="*/ 786494 w 1828800"/>
              <a:gd name="connsiteY24" fmla="*/ 3369827 h 3781425"/>
              <a:gd name="connsiteX25" fmla="*/ 825850 w 1828800"/>
              <a:gd name="connsiteY25" fmla="*/ 3359989 h 3781425"/>
              <a:gd name="connsiteX26" fmla="*/ 852087 w 1828800"/>
              <a:gd name="connsiteY26" fmla="*/ 3337032 h 3781425"/>
              <a:gd name="connsiteX27" fmla="*/ 871765 w 1828800"/>
              <a:gd name="connsiteY27" fmla="*/ 3310797 h 3781425"/>
              <a:gd name="connsiteX28" fmla="*/ 878324 w 1828800"/>
              <a:gd name="connsiteY28" fmla="*/ 3274723 h 3781425"/>
              <a:gd name="connsiteX29" fmla="*/ 878324 w 1828800"/>
              <a:gd name="connsiteY29" fmla="*/ 2415503 h 3781425"/>
              <a:gd name="connsiteX30" fmla="*/ 947197 w 1828800"/>
              <a:gd name="connsiteY30" fmla="*/ 2415503 h 3781425"/>
              <a:gd name="connsiteX31" fmla="*/ 947197 w 1828800"/>
              <a:gd name="connsiteY31" fmla="*/ 3264884 h 3781425"/>
              <a:gd name="connsiteX32" fmla="*/ 953756 w 1828800"/>
              <a:gd name="connsiteY32" fmla="*/ 3310797 h 3781425"/>
              <a:gd name="connsiteX33" fmla="*/ 970154 w 1828800"/>
              <a:gd name="connsiteY33" fmla="*/ 3340312 h 3781425"/>
              <a:gd name="connsiteX34" fmla="*/ 1002950 w 1828800"/>
              <a:gd name="connsiteY34" fmla="*/ 3359989 h 3781425"/>
              <a:gd name="connsiteX35" fmla="*/ 1032467 w 1828800"/>
              <a:gd name="connsiteY35" fmla="*/ 3369827 h 3781425"/>
              <a:gd name="connsiteX36" fmla="*/ 1088221 w 1828800"/>
              <a:gd name="connsiteY36" fmla="*/ 3369827 h 3781425"/>
              <a:gd name="connsiteX37" fmla="*/ 1127577 w 1828800"/>
              <a:gd name="connsiteY37" fmla="*/ 3353430 h 3781425"/>
              <a:gd name="connsiteX38" fmla="*/ 1150534 w 1828800"/>
              <a:gd name="connsiteY38" fmla="*/ 3327194 h 3781425"/>
              <a:gd name="connsiteX39" fmla="*/ 1166932 w 1828800"/>
              <a:gd name="connsiteY39" fmla="*/ 3291120 h 3781425"/>
              <a:gd name="connsiteX40" fmla="*/ 1170212 w 1828800"/>
              <a:gd name="connsiteY40" fmla="*/ 3264884 h 3781425"/>
              <a:gd name="connsiteX41" fmla="*/ 1170212 w 1828800"/>
              <a:gd name="connsiteY41" fmla="*/ 2415503 h 3781425"/>
              <a:gd name="connsiteX42" fmla="*/ 1471939 w 1828800"/>
              <a:gd name="connsiteY42" fmla="*/ 2415503 h 3781425"/>
              <a:gd name="connsiteX43" fmla="*/ 1147255 w 1828800"/>
              <a:gd name="connsiteY43" fmla="*/ 1300485 h 3781425"/>
              <a:gd name="connsiteX44" fmla="*/ 1203008 w 1828800"/>
              <a:gd name="connsiteY44" fmla="*/ 1300485 h 3781425"/>
              <a:gd name="connsiteX45" fmla="*/ 1396507 w 1828800"/>
              <a:gd name="connsiteY45" fmla="*/ 1956378 h 3781425"/>
              <a:gd name="connsiteX46" fmla="*/ 1419465 w 1828800"/>
              <a:gd name="connsiteY46" fmla="*/ 1989172 h 3781425"/>
              <a:gd name="connsiteX47" fmla="*/ 1455541 w 1828800"/>
              <a:gd name="connsiteY47" fmla="*/ 2012129 h 3781425"/>
              <a:gd name="connsiteX48" fmla="*/ 1488337 w 1828800"/>
              <a:gd name="connsiteY48" fmla="*/ 2018687 h 3781425"/>
              <a:gd name="connsiteX49" fmla="*/ 1527693 w 1828800"/>
              <a:gd name="connsiteY49" fmla="*/ 2015408 h 3781425"/>
              <a:gd name="connsiteX50" fmla="*/ 1557209 w 1828800"/>
              <a:gd name="connsiteY50" fmla="*/ 1992452 h 3781425"/>
              <a:gd name="connsiteX51" fmla="*/ 1576887 w 1828800"/>
              <a:gd name="connsiteY51" fmla="*/ 1959657 h 3781425"/>
              <a:gd name="connsiteX52" fmla="*/ 1586726 w 1828800"/>
              <a:gd name="connsiteY52" fmla="*/ 1923583 h 3781425"/>
              <a:gd name="connsiteX53" fmla="*/ 1586726 w 1828800"/>
              <a:gd name="connsiteY53" fmla="*/ 1887509 h 3781425"/>
              <a:gd name="connsiteX54" fmla="*/ 1393227 w 1828800"/>
              <a:gd name="connsiteY54" fmla="*/ 1231616 h 3781425"/>
              <a:gd name="connsiteX55" fmla="*/ 1370270 w 1828800"/>
              <a:gd name="connsiteY55" fmla="*/ 1159468 h 3781425"/>
              <a:gd name="connsiteX56" fmla="*/ 1344033 w 1828800"/>
              <a:gd name="connsiteY56" fmla="*/ 1110276 h 3781425"/>
              <a:gd name="connsiteX57" fmla="*/ 1301398 w 1828800"/>
              <a:gd name="connsiteY57" fmla="*/ 1057804 h 3781425"/>
              <a:gd name="connsiteX58" fmla="*/ 1268601 w 1828800"/>
              <a:gd name="connsiteY58" fmla="*/ 1028289 h 3781425"/>
              <a:gd name="connsiteX59" fmla="*/ 1216127 w 1828800"/>
              <a:gd name="connsiteY59" fmla="*/ 992215 h 3781425"/>
              <a:gd name="connsiteX60" fmla="*/ 1166932 w 1828800"/>
              <a:gd name="connsiteY60" fmla="*/ 972538 h 3781425"/>
              <a:gd name="connsiteX61" fmla="*/ 1124297 w 1828800"/>
              <a:gd name="connsiteY61" fmla="*/ 959420 h 3781425"/>
              <a:gd name="connsiteX62" fmla="*/ 909415 w 1828800"/>
              <a:gd name="connsiteY62" fmla="*/ 411597 h 3781425"/>
              <a:gd name="connsiteX63" fmla="*/ 670366 w 1828800"/>
              <a:gd name="connsiteY63" fmla="*/ 644053 h 3781425"/>
              <a:gd name="connsiteX64" fmla="*/ 909415 w 1828800"/>
              <a:gd name="connsiteY64" fmla="*/ 879737 h 3781425"/>
              <a:gd name="connsiteX65" fmla="*/ 1148463 w 1828800"/>
              <a:gd name="connsiteY65" fmla="*/ 644053 h 3781425"/>
              <a:gd name="connsiteX66" fmla="*/ 1078741 w 1828800"/>
              <a:gd name="connsiteY66" fmla="*/ 479396 h 3781425"/>
              <a:gd name="connsiteX67" fmla="*/ 909415 w 1828800"/>
              <a:gd name="connsiteY67" fmla="*/ 411597 h 3781425"/>
              <a:gd name="connsiteX68" fmla="*/ 0 w 1828800"/>
              <a:gd name="connsiteY68" fmla="*/ 0 h 3781425"/>
              <a:gd name="connsiteX69" fmla="*/ 1828800 w 1828800"/>
              <a:gd name="connsiteY69" fmla="*/ 0 h 3781425"/>
              <a:gd name="connsiteX70" fmla="*/ 1828800 w 1828800"/>
              <a:gd name="connsiteY70" fmla="*/ 3781425 h 3781425"/>
              <a:gd name="connsiteX71" fmla="*/ 0 w 1828800"/>
              <a:gd name="connsiteY71" fmla="*/ 3781425 h 3781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1828800" h="3781425">
                <a:moveTo>
                  <a:pt x="727461" y="959420"/>
                </a:moveTo>
                <a:lnTo>
                  <a:pt x="668427" y="969259"/>
                </a:lnTo>
                <a:lnTo>
                  <a:pt x="612673" y="988935"/>
                </a:lnTo>
                <a:lnTo>
                  <a:pt x="563479" y="1021730"/>
                </a:lnTo>
                <a:lnTo>
                  <a:pt x="520844" y="1064363"/>
                </a:lnTo>
                <a:lnTo>
                  <a:pt x="484768" y="1113555"/>
                </a:lnTo>
                <a:lnTo>
                  <a:pt x="461810" y="1159468"/>
                </a:lnTo>
                <a:lnTo>
                  <a:pt x="248634" y="1871112"/>
                </a:lnTo>
                <a:lnTo>
                  <a:pt x="242074" y="1913745"/>
                </a:lnTo>
                <a:lnTo>
                  <a:pt x="245354" y="1956378"/>
                </a:lnTo>
                <a:lnTo>
                  <a:pt x="268311" y="1985893"/>
                </a:lnTo>
                <a:lnTo>
                  <a:pt x="297828" y="2008849"/>
                </a:lnTo>
                <a:lnTo>
                  <a:pt x="327345" y="2015408"/>
                </a:lnTo>
                <a:lnTo>
                  <a:pt x="369980" y="2015408"/>
                </a:lnTo>
                <a:lnTo>
                  <a:pt x="402777" y="1992452"/>
                </a:lnTo>
                <a:lnTo>
                  <a:pt x="432293" y="1956378"/>
                </a:lnTo>
                <a:lnTo>
                  <a:pt x="622512" y="1300485"/>
                </a:lnTo>
                <a:lnTo>
                  <a:pt x="674987" y="1300485"/>
                </a:lnTo>
                <a:lnTo>
                  <a:pt x="356862" y="2415503"/>
                </a:lnTo>
                <a:lnTo>
                  <a:pt x="658588" y="2415503"/>
                </a:lnTo>
                <a:lnTo>
                  <a:pt x="658588" y="3291120"/>
                </a:lnTo>
                <a:lnTo>
                  <a:pt x="674987" y="3333753"/>
                </a:lnTo>
                <a:lnTo>
                  <a:pt x="704503" y="3356709"/>
                </a:lnTo>
                <a:lnTo>
                  <a:pt x="740579" y="3369827"/>
                </a:lnTo>
                <a:lnTo>
                  <a:pt x="786494" y="3369827"/>
                </a:lnTo>
                <a:lnTo>
                  <a:pt x="825850" y="3359989"/>
                </a:lnTo>
                <a:lnTo>
                  <a:pt x="852087" y="3337032"/>
                </a:lnTo>
                <a:lnTo>
                  <a:pt x="871765" y="3310797"/>
                </a:lnTo>
                <a:lnTo>
                  <a:pt x="878324" y="3274723"/>
                </a:lnTo>
                <a:lnTo>
                  <a:pt x="878324" y="2415503"/>
                </a:lnTo>
                <a:lnTo>
                  <a:pt x="947197" y="2415503"/>
                </a:lnTo>
                <a:lnTo>
                  <a:pt x="947197" y="3264884"/>
                </a:lnTo>
                <a:lnTo>
                  <a:pt x="953756" y="3310797"/>
                </a:lnTo>
                <a:lnTo>
                  <a:pt x="970154" y="3340312"/>
                </a:lnTo>
                <a:lnTo>
                  <a:pt x="1002950" y="3359989"/>
                </a:lnTo>
                <a:lnTo>
                  <a:pt x="1032467" y="3369827"/>
                </a:lnTo>
                <a:lnTo>
                  <a:pt x="1088221" y="3369827"/>
                </a:lnTo>
                <a:lnTo>
                  <a:pt x="1127577" y="3353430"/>
                </a:lnTo>
                <a:lnTo>
                  <a:pt x="1150534" y="3327194"/>
                </a:lnTo>
                <a:lnTo>
                  <a:pt x="1166932" y="3291120"/>
                </a:lnTo>
                <a:lnTo>
                  <a:pt x="1170212" y="3264884"/>
                </a:lnTo>
                <a:lnTo>
                  <a:pt x="1170212" y="2415503"/>
                </a:lnTo>
                <a:lnTo>
                  <a:pt x="1471939" y="2415503"/>
                </a:lnTo>
                <a:lnTo>
                  <a:pt x="1147255" y="1300485"/>
                </a:lnTo>
                <a:lnTo>
                  <a:pt x="1203008" y="1300485"/>
                </a:lnTo>
                <a:lnTo>
                  <a:pt x="1396507" y="1956378"/>
                </a:lnTo>
                <a:lnTo>
                  <a:pt x="1419465" y="1989172"/>
                </a:lnTo>
                <a:lnTo>
                  <a:pt x="1455541" y="2012129"/>
                </a:lnTo>
                <a:lnTo>
                  <a:pt x="1488337" y="2018687"/>
                </a:lnTo>
                <a:lnTo>
                  <a:pt x="1527693" y="2015408"/>
                </a:lnTo>
                <a:lnTo>
                  <a:pt x="1557209" y="1992452"/>
                </a:lnTo>
                <a:lnTo>
                  <a:pt x="1576887" y="1959657"/>
                </a:lnTo>
                <a:lnTo>
                  <a:pt x="1586726" y="1923583"/>
                </a:lnTo>
                <a:lnTo>
                  <a:pt x="1586726" y="1887509"/>
                </a:lnTo>
                <a:lnTo>
                  <a:pt x="1393227" y="1231616"/>
                </a:lnTo>
                <a:lnTo>
                  <a:pt x="1370270" y="1159468"/>
                </a:lnTo>
                <a:lnTo>
                  <a:pt x="1344033" y="1110276"/>
                </a:lnTo>
                <a:lnTo>
                  <a:pt x="1301398" y="1057804"/>
                </a:lnTo>
                <a:lnTo>
                  <a:pt x="1268601" y="1028289"/>
                </a:lnTo>
                <a:lnTo>
                  <a:pt x="1216127" y="992215"/>
                </a:lnTo>
                <a:lnTo>
                  <a:pt x="1166932" y="972538"/>
                </a:lnTo>
                <a:lnTo>
                  <a:pt x="1124297" y="959420"/>
                </a:lnTo>
                <a:close/>
                <a:moveTo>
                  <a:pt x="909415" y="411597"/>
                </a:moveTo>
                <a:cubicBezTo>
                  <a:pt x="776610" y="411597"/>
                  <a:pt x="670366" y="514911"/>
                  <a:pt x="670366" y="644053"/>
                </a:cubicBezTo>
                <a:cubicBezTo>
                  <a:pt x="670366" y="776423"/>
                  <a:pt x="776610" y="879737"/>
                  <a:pt x="909415" y="879737"/>
                </a:cubicBezTo>
                <a:cubicBezTo>
                  <a:pt x="1038899" y="879737"/>
                  <a:pt x="1148463" y="776423"/>
                  <a:pt x="1148463" y="644053"/>
                </a:cubicBezTo>
                <a:cubicBezTo>
                  <a:pt x="1148463" y="582710"/>
                  <a:pt x="1121902" y="524596"/>
                  <a:pt x="1078741" y="479396"/>
                </a:cubicBezTo>
                <a:cubicBezTo>
                  <a:pt x="1032259" y="434197"/>
                  <a:pt x="972497" y="411597"/>
                  <a:pt x="909415" y="411597"/>
                </a:cubicBezTo>
                <a:close/>
                <a:moveTo>
                  <a:pt x="0" y="0"/>
                </a:moveTo>
                <a:lnTo>
                  <a:pt x="1828800" y="0"/>
                </a:lnTo>
                <a:lnTo>
                  <a:pt x="1828800" y="3781425"/>
                </a:lnTo>
                <a:lnTo>
                  <a:pt x="0" y="3781425"/>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22" name="TextBox 21"/>
          <p:cNvSpPr txBox="1"/>
          <p:nvPr/>
        </p:nvSpPr>
        <p:spPr>
          <a:xfrm>
            <a:off x="4161448" y="1519565"/>
            <a:ext cx="906017" cy="523220"/>
          </a:xfrm>
          <a:prstGeom prst="rect">
            <a:avLst/>
          </a:prstGeom>
          <a:noFill/>
        </p:spPr>
        <p:txBody>
          <a:bodyPr wrap="none" rtlCol="0" anchor="ctr">
            <a:spAutoFit/>
          </a:bodyPr>
          <a:lstStyle/>
          <a:p>
            <a:pPr algn="ctr"/>
            <a:r>
              <a:rPr lang="ja-JP" altLang="en-US" sz="2800" b="1" dirty="0">
                <a:solidFill>
                  <a:schemeClr val="tx1">
                    <a:lumMod val="65000"/>
                    <a:lumOff val="35000"/>
                  </a:schemeClr>
                </a:solidFill>
                <a:latin typeface="ＭＳ Ｐゴシック" panose="020B0600070205080204" pitchFamily="50" charset="-128"/>
              </a:rPr>
              <a:t>女性</a:t>
            </a:r>
            <a:endParaRPr lang="en-US" sz="2800" b="1" dirty="0">
              <a:solidFill>
                <a:schemeClr val="tx1">
                  <a:lumMod val="65000"/>
                  <a:lumOff val="35000"/>
                </a:schemeClr>
              </a:solidFill>
              <a:latin typeface="ＭＳ Ｐゴシック" panose="020B0600070205080204" pitchFamily="50" charset="-128"/>
            </a:endParaRPr>
          </a:p>
        </p:txBody>
      </p:sp>
      <p:sp>
        <p:nvSpPr>
          <p:cNvPr id="23" name="TextBox 22"/>
          <p:cNvSpPr txBox="1"/>
          <p:nvPr/>
        </p:nvSpPr>
        <p:spPr>
          <a:xfrm>
            <a:off x="6666477" y="1519565"/>
            <a:ext cx="906017" cy="523220"/>
          </a:xfrm>
          <a:prstGeom prst="rect">
            <a:avLst/>
          </a:prstGeom>
          <a:noFill/>
        </p:spPr>
        <p:txBody>
          <a:bodyPr wrap="none" rtlCol="0" anchor="ctr">
            <a:spAutoFit/>
          </a:bodyPr>
          <a:lstStyle/>
          <a:p>
            <a:pPr algn="ctr"/>
            <a:r>
              <a:rPr lang="ja-JP" altLang="en-US" sz="2800" b="1" dirty="0">
                <a:solidFill>
                  <a:schemeClr val="tx1">
                    <a:lumMod val="65000"/>
                    <a:lumOff val="35000"/>
                  </a:schemeClr>
                </a:solidFill>
                <a:latin typeface="ＭＳ Ｐゴシック" panose="020B0600070205080204" pitchFamily="50" charset="-128"/>
              </a:rPr>
              <a:t>男性</a:t>
            </a:r>
            <a:endParaRPr lang="en-US" sz="2800" b="1" dirty="0">
              <a:solidFill>
                <a:schemeClr val="tx1">
                  <a:lumMod val="65000"/>
                  <a:lumOff val="35000"/>
                </a:schemeClr>
              </a:solidFill>
              <a:latin typeface="ＭＳ Ｐゴシック" panose="020B0600070205080204" pitchFamily="50" charset="-128"/>
            </a:endParaRPr>
          </a:p>
        </p:txBody>
      </p:sp>
      <p:sp>
        <p:nvSpPr>
          <p:cNvPr id="24" name="TextBox 23"/>
          <p:cNvSpPr txBox="1"/>
          <p:nvPr/>
        </p:nvSpPr>
        <p:spPr>
          <a:xfrm>
            <a:off x="4096527" y="5244555"/>
            <a:ext cx="1035861" cy="769441"/>
          </a:xfrm>
          <a:prstGeom prst="rect">
            <a:avLst/>
          </a:prstGeom>
          <a:noFill/>
        </p:spPr>
        <p:txBody>
          <a:bodyPr wrap="none" rtlCol="0" anchor="ctr">
            <a:spAutoFit/>
          </a:bodyPr>
          <a:lstStyle/>
          <a:p>
            <a:pPr algn="ctr"/>
            <a:r>
              <a:rPr lang="en-US" altLang="ja-JP" sz="4400" b="1" dirty="0">
                <a:solidFill>
                  <a:srgbClr val="D25C9C"/>
                </a:solidFill>
                <a:latin typeface="ＭＳ Ｐゴシック" panose="020B0600070205080204" pitchFamily="50" charset="-128"/>
              </a:rPr>
              <a:t>87</a:t>
            </a:r>
            <a:r>
              <a:rPr lang="en-US" sz="4400" b="1" dirty="0">
                <a:solidFill>
                  <a:srgbClr val="D25C9C"/>
                </a:solidFill>
                <a:latin typeface="ＭＳ Ｐゴシック" panose="020B0600070205080204" pitchFamily="50" charset="-128"/>
              </a:rPr>
              <a:t>%</a:t>
            </a:r>
          </a:p>
        </p:txBody>
      </p:sp>
      <p:sp>
        <p:nvSpPr>
          <p:cNvPr id="25" name="TextBox 24"/>
          <p:cNvSpPr txBox="1"/>
          <p:nvPr/>
        </p:nvSpPr>
        <p:spPr>
          <a:xfrm>
            <a:off x="6601555" y="5244555"/>
            <a:ext cx="1035861" cy="769441"/>
          </a:xfrm>
          <a:prstGeom prst="rect">
            <a:avLst/>
          </a:prstGeom>
          <a:noFill/>
        </p:spPr>
        <p:txBody>
          <a:bodyPr wrap="none" rtlCol="0" anchor="ctr">
            <a:spAutoFit/>
          </a:bodyPr>
          <a:lstStyle/>
          <a:p>
            <a:pPr algn="ctr"/>
            <a:r>
              <a:rPr lang="en-US" altLang="ja-JP" sz="4400" b="1" dirty="0">
                <a:solidFill>
                  <a:srgbClr val="2D7EB7"/>
                </a:solidFill>
                <a:latin typeface="ＭＳ Ｐゴシック" panose="020B0600070205080204" pitchFamily="50" charset="-128"/>
              </a:rPr>
              <a:t>1</a:t>
            </a:r>
            <a:r>
              <a:rPr lang="en-US" sz="4400" b="1" dirty="0">
                <a:solidFill>
                  <a:srgbClr val="2D7EB7"/>
                </a:solidFill>
                <a:latin typeface="ＭＳ Ｐゴシック" panose="020B0600070205080204" pitchFamily="50" charset="-128"/>
              </a:rPr>
              <a:t>0%</a:t>
            </a:r>
          </a:p>
        </p:txBody>
      </p:sp>
      <p:sp>
        <p:nvSpPr>
          <p:cNvPr id="3" name="Subtitle 2"/>
          <p:cNvSpPr>
            <a:spLocks noGrp="1"/>
          </p:cNvSpPr>
          <p:nvPr>
            <p:ph type="subTitle" idx="1"/>
          </p:nvPr>
        </p:nvSpPr>
        <p:spPr/>
        <p:txBody>
          <a:bodyPr/>
          <a:lstStyle/>
          <a:p>
            <a:endParaRPr lang="en-US" dirty="0"/>
          </a:p>
        </p:txBody>
      </p:sp>
      <p:sp>
        <p:nvSpPr>
          <p:cNvPr id="2" name="Title 1"/>
          <p:cNvSpPr>
            <a:spLocks noGrp="1"/>
          </p:cNvSpPr>
          <p:nvPr>
            <p:ph type="title"/>
          </p:nvPr>
        </p:nvSpPr>
        <p:spPr/>
        <p:txBody>
          <a:bodyPr>
            <a:normAutofit/>
          </a:bodyPr>
          <a:lstStyle/>
          <a:p>
            <a:r>
              <a:rPr lang="ja-JP" altLang="en-US" dirty="0"/>
              <a:t>③</a:t>
            </a:r>
            <a:r>
              <a:rPr lang="en-US" altLang="ja-JP" dirty="0"/>
              <a:t>ME/CFS</a:t>
            </a:r>
            <a:r>
              <a:rPr lang="ja-JP" altLang="en-US" dirty="0"/>
              <a:t>患者さんの性別を教えてください</a:t>
            </a:r>
            <a:endParaRPr lang="en-US" dirty="0"/>
          </a:p>
        </p:txBody>
      </p:sp>
      <p:sp>
        <p:nvSpPr>
          <p:cNvPr id="6" name="Slide Number Placeholder 5"/>
          <p:cNvSpPr>
            <a:spLocks noGrp="1"/>
          </p:cNvSpPr>
          <p:nvPr>
            <p:ph type="sldNum" sz="quarter" idx="12"/>
          </p:nvPr>
        </p:nvSpPr>
        <p:spPr/>
        <p:txBody>
          <a:bodyPr/>
          <a:lstStyle/>
          <a:p>
            <a:fld id="{F68327C5-B821-4FE9-A59A-A60D9EB59A9A}" type="slidenum">
              <a:rPr lang="en-US" smtClean="0"/>
              <a:pPr/>
              <a:t>8</a:t>
            </a:fld>
            <a:endParaRPr lang="en-US" dirty="0"/>
          </a:p>
        </p:txBody>
      </p:sp>
      <p:sp>
        <p:nvSpPr>
          <p:cNvPr id="27" name="Rectangle 20">
            <a:extLst>
              <a:ext uri="{FF2B5EF4-FFF2-40B4-BE49-F238E27FC236}">
                <a16:creationId xmlns:a16="http://schemas.microsoft.com/office/drawing/2014/main" id="{BFF58E86-5342-4476-9566-2DFB6A61A55A}"/>
              </a:ext>
            </a:extLst>
          </p:cNvPr>
          <p:cNvSpPr/>
          <p:nvPr/>
        </p:nvSpPr>
        <p:spPr>
          <a:xfrm>
            <a:off x="8818544" y="2062721"/>
            <a:ext cx="1611944" cy="3276600"/>
          </a:xfrm>
          <a:prstGeom prst="rect">
            <a:avLst/>
          </a:prstGeom>
          <a:solidFill>
            <a:srgbClr val="3796DA">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aphicFrame>
        <p:nvGraphicFramePr>
          <p:cNvPr id="28" name="Chart 15">
            <a:extLst>
              <a:ext uri="{FF2B5EF4-FFF2-40B4-BE49-F238E27FC236}">
                <a16:creationId xmlns:a16="http://schemas.microsoft.com/office/drawing/2014/main" id="{7767F4D6-ADBD-4537-9368-8E56FF973C5B}"/>
              </a:ext>
            </a:extLst>
          </p:cNvPr>
          <p:cNvGraphicFramePr/>
          <p:nvPr>
            <p:extLst>
              <p:ext uri="{D42A27DB-BD31-4B8C-83A1-F6EECF244321}">
                <p14:modId xmlns:p14="http://schemas.microsoft.com/office/powerpoint/2010/main" val="3545028973"/>
              </p:ext>
            </p:extLst>
          </p:nvPr>
        </p:nvGraphicFramePr>
        <p:xfrm>
          <a:off x="7536160" y="2057959"/>
          <a:ext cx="4176712" cy="3276600"/>
        </p:xfrm>
        <a:graphic>
          <a:graphicData uri="http://schemas.openxmlformats.org/drawingml/2006/chart">
            <c:chart xmlns:c="http://schemas.openxmlformats.org/drawingml/2006/chart" xmlns:r="http://schemas.openxmlformats.org/officeDocument/2006/relationships" r:id="rId4"/>
          </a:graphicData>
        </a:graphic>
      </p:graphicFrame>
      <p:sp>
        <p:nvSpPr>
          <p:cNvPr id="29" name="Freeform 16">
            <a:extLst>
              <a:ext uri="{FF2B5EF4-FFF2-40B4-BE49-F238E27FC236}">
                <a16:creationId xmlns:a16="http://schemas.microsoft.com/office/drawing/2014/main" id="{EE454352-3EF9-486F-96A2-444FE5AFA728}"/>
              </a:ext>
            </a:extLst>
          </p:cNvPr>
          <p:cNvSpPr/>
          <p:nvPr/>
        </p:nvSpPr>
        <p:spPr>
          <a:xfrm>
            <a:off x="8710116" y="1805547"/>
            <a:ext cx="1828800" cy="3781425"/>
          </a:xfrm>
          <a:custGeom>
            <a:avLst/>
            <a:gdLst>
              <a:gd name="connsiteX0" fmla="*/ 1188369 w 1828800"/>
              <a:gd name="connsiteY0" fmla="*/ 949460 h 3781425"/>
              <a:gd name="connsiteX1" fmla="*/ 637132 w 1828800"/>
              <a:gd name="connsiteY1" fmla="*/ 952753 h 3781425"/>
              <a:gd name="connsiteX2" fmla="*/ 564514 w 1828800"/>
              <a:gd name="connsiteY2" fmla="*/ 962633 h 3781425"/>
              <a:gd name="connsiteX3" fmla="*/ 501799 w 1828800"/>
              <a:gd name="connsiteY3" fmla="*/ 988978 h 3781425"/>
              <a:gd name="connsiteX4" fmla="*/ 462189 w 1828800"/>
              <a:gd name="connsiteY4" fmla="*/ 1018616 h 3781425"/>
              <a:gd name="connsiteX5" fmla="*/ 432481 w 1828800"/>
              <a:gd name="connsiteY5" fmla="*/ 1051547 h 3781425"/>
              <a:gd name="connsiteX6" fmla="*/ 402774 w 1828800"/>
              <a:gd name="connsiteY6" fmla="*/ 1084478 h 3781425"/>
              <a:gd name="connsiteX7" fmla="*/ 373067 w 1828800"/>
              <a:gd name="connsiteY7" fmla="*/ 1140462 h 3781425"/>
              <a:gd name="connsiteX8" fmla="*/ 356563 w 1828800"/>
              <a:gd name="connsiteY8" fmla="*/ 1193152 h 3781425"/>
              <a:gd name="connsiteX9" fmla="*/ 349961 w 1828800"/>
              <a:gd name="connsiteY9" fmla="*/ 1245842 h 3781425"/>
              <a:gd name="connsiteX10" fmla="*/ 346660 w 1828800"/>
              <a:gd name="connsiteY10" fmla="*/ 2026313 h 3781425"/>
              <a:gd name="connsiteX11" fmla="*/ 356563 w 1828800"/>
              <a:gd name="connsiteY11" fmla="*/ 2069123 h 3781425"/>
              <a:gd name="connsiteX12" fmla="*/ 376368 w 1828800"/>
              <a:gd name="connsiteY12" fmla="*/ 2098762 h 3781425"/>
              <a:gd name="connsiteX13" fmla="*/ 406075 w 1828800"/>
              <a:gd name="connsiteY13" fmla="*/ 2121814 h 3781425"/>
              <a:gd name="connsiteX14" fmla="*/ 439083 w 1828800"/>
              <a:gd name="connsiteY14" fmla="*/ 2128400 h 3781425"/>
              <a:gd name="connsiteX15" fmla="*/ 478693 w 1828800"/>
              <a:gd name="connsiteY15" fmla="*/ 2128400 h 3781425"/>
              <a:gd name="connsiteX16" fmla="*/ 521604 w 1828800"/>
              <a:gd name="connsiteY16" fmla="*/ 2111934 h 3781425"/>
              <a:gd name="connsiteX17" fmla="*/ 541408 w 1828800"/>
              <a:gd name="connsiteY17" fmla="*/ 2082296 h 3781425"/>
              <a:gd name="connsiteX18" fmla="*/ 557913 w 1828800"/>
              <a:gd name="connsiteY18" fmla="*/ 2052658 h 3781425"/>
              <a:gd name="connsiteX19" fmla="*/ 557913 w 1828800"/>
              <a:gd name="connsiteY19" fmla="*/ 1331463 h 3781425"/>
              <a:gd name="connsiteX20" fmla="*/ 610726 w 1828800"/>
              <a:gd name="connsiteY20" fmla="*/ 1331463 h 3781425"/>
              <a:gd name="connsiteX21" fmla="*/ 610726 w 1828800"/>
              <a:gd name="connsiteY21" fmla="*/ 3264529 h 3781425"/>
              <a:gd name="connsiteX22" fmla="*/ 627230 w 1828800"/>
              <a:gd name="connsiteY22" fmla="*/ 3317219 h 3781425"/>
              <a:gd name="connsiteX23" fmla="*/ 647035 w 1828800"/>
              <a:gd name="connsiteY23" fmla="*/ 3340271 h 3781425"/>
              <a:gd name="connsiteX24" fmla="*/ 676742 w 1828800"/>
              <a:gd name="connsiteY24" fmla="*/ 3363322 h 3781425"/>
              <a:gd name="connsiteX25" fmla="*/ 699848 w 1828800"/>
              <a:gd name="connsiteY25" fmla="*/ 3373202 h 3781425"/>
              <a:gd name="connsiteX26" fmla="*/ 739457 w 1828800"/>
              <a:gd name="connsiteY26" fmla="*/ 3379788 h 3781425"/>
              <a:gd name="connsiteX27" fmla="*/ 782368 w 1828800"/>
              <a:gd name="connsiteY27" fmla="*/ 3379788 h 3781425"/>
              <a:gd name="connsiteX28" fmla="*/ 821978 w 1828800"/>
              <a:gd name="connsiteY28" fmla="*/ 3366616 h 3781425"/>
              <a:gd name="connsiteX29" fmla="*/ 851685 w 1828800"/>
              <a:gd name="connsiteY29" fmla="*/ 3340271 h 3781425"/>
              <a:gd name="connsiteX30" fmla="*/ 874791 w 1828800"/>
              <a:gd name="connsiteY30" fmla="*/ 3313926 h 3781425"/>
              <a:gd name="connsiteX31" fmla="*/ 887994 w 1828800"/>
              <a:gd name="connsiteY31" fmla="*/ 3277701 h 3781425"/>
              <a:gd name="connsiteX32" fmla="*/ 891295 w 1828800"/>
              <a:gd name="connsiteY32" fmla="*/ 3244770 h 3781425"/>
              <a:gd name="connsiteX33" fmla="*/ 887994 w 1828800"/>
              <a:gd name="connsiteY33" fmla="*/ 2118520 h 3781425"/>
              <a:gd name="connsiteX34" fmla="*/ 940807 w 1828800"/>
              <a:gd name="connsiteY34" fmla="*/ 2121814 h 3781425"/>
              <a:gd name="connsiteX35" fmla="*/ 940807 w 1828800"/>
              <a:gd name="connsiteY35" fmla="*/ 3244770 h 3781425"/>
              <a:gd name="connsiteX36" fmla="*/ 947409 w 1828800"/>
              <a:gd name="connsiteY36" fmla="*/ 3290874 h 3781425"/>
              <a:gd name="connsiteX37" fmla="*/ 960612 w 1828800"/>
              <a:gd name="connsiteY37" fmla="*/ 3320512 h 3781425"/>
              <a:gd name="connsiteX38" fmla="*/ 980417 w 1828800"/>
              <a:gd name="connsiteY38" fmla="*/ 3343564 h 3781425"/>
              <a:gd name="connsiteX39" fmla="*/ 1010124 w 1828800"/>
              <a:gd name="connsiteY39" fmla="*/ 3366616 h 3781425"/>
              <a:gd name="connsiteX40" fmla="*/ 1046433 w 1828800"/>
              <a:gd name="connsiteY40" fmla="*/ 3379788 h 3781425"/>
              <a:gd name="connsiteX41" fmla="*/ 1079442 w 1828800"/>
              <a:gd name="connsiteY41" fmla="*/ 3379788 h 3781425"/>
              <a:gd name="connsiteX42" fmla="*/ 1119051 w 1828800"/>
              <a:gd name="connsiteY42" fmla="*/ 3379788 h 3781425"/>
              <a:gd name="connsiteX43" fmla="*/ 1152060 w 1828800"/>
              <a:gd name="connsiteY43" fmla="*/ 3366616 h 3781425"/>
              <a:gd name="connsiteX44" fmla="*/ 1175165 w 1828800"/>
              <a:gd name="connsiteY44" fmla="*/ 3350150 h 3781425"/>
              <a:gd name="connsiteX45" fmla="*/ 1194970 w 1828800"/>
              <a:gd name="connsiteY45" fmla="*/ 3327098 h 3781425"/>
              <a:gd name="connsiteX46" fmla="*/ 1211474 w 1828800"/>
              <a:gd name="connsiteY46" fmla="*/ 3297460 h 3781425"/>
              <a:gd name="connsiteX47" fmla="*/ 1221377 w 1828800"/>
              <a:gd name="connsiteY47" fmla="*/ 3257942 h 3781425"/>
              <a:gd name="connsiteX48" fmla="*/ 1221377 w 1828800"/>
              <a:gd name="connsiteY48" fmla="*/ 1334756 h 3781425"/>
              <a:gd name="connsiteX49" fmla="*/ 1270889 w 1828800"/>
              <a:gd name="connsiteY49" fmla="*/ 1334756 h 3781425"/>
              <a:gd name="connsiteX50" fmla="*/ 1267588 w 1828800"/>
              <a:gd name="connsiteY50" fmla="*/ 2029606 h 3781425"/>
              <a:gd name="connsiteX51" fmla="*/ 1280791 w 1828800"/>
              <a:gd name="connsiteY51" fmla="*/ 2075710 h 3781425"/>
              <a:gd name="connsiteX52" fmla="*/ 1303897 w 1828800"/>
              <a:gd name="connsiteY52" fmla="*/ 2105348 h 3781425"/>
              <a:gd name="connsiteX53" fmla="*/ 1330304 w 1828800"/>
              <a:gd name="connsiteY53" fmla="*/ 2121814 h 3781425"/>
              <a:gd name="connsiteX54" fmla="*/ 1360011 w 1828800"/>
              <a:gd name="connsiteY54" fmla="*/ 2128400 h 3781425"/>
              <a:gd name="connsiteX55" fmla="*/ 1396320 w 1828800"/>
              <a:gd name="connsiteY55" fmla="*/ 2128400 h 3781425"/>
              <a:gd name="connsiteX56" fmla="*/ 1429328 w 1828800"/>
              <a:gd name="connsiteY56" fmla="*/ 2121814 h 3781425"/>
              <a:gd name="connsiteX57" fmla="*/ 1449133 w 1828800"/>
              <a:gd name="connsiteY57" fmla="*/ 2098762 h 3781425"/>
              <a:gd name="connsiteX58" fmla="*/ 1472239 w 1828800"/>
              <a:gd name="connsiteY58" fmla="*/ 2072417 h 3781425"/>
              <a:gd name="connsiteX59" fmla="*/ 1482141 w 1828800"/>
              <a:gd name="connsiteY59" fmla="*/ 2029606 h 3781425"/>
              <a:gd name="connsiteX60" fmla="*/ 1482141 w 1828800"/>
              <a:gd name="connsiteY60" fmla="*/ 1259014 h 3781425"/>
              <a:gd name="connsiteX61" fmla="*/ 1472239 w 1828800"/>
              <a:gd name="connsiteY61" fmla="*/ 1186565 h 3781425"/>
              <a:gd name="connsiteX62" fmla="*/ 1452434 w 1828800"/>
              <a:gd name="connsiteY62" fmla="*/ 1137168 h 3781425"/>
              <a:gd name="connsiteX63" fmla="*/ 1416125 w 1828800"/>
              <a:gd name="connsiteY63" fmla="*/ 1071306 h 3781425"/>
              <a:gd name="connsiteX64" fmla="*/ 1379816 w 1828800"/>
              <a:gd name="connsiteY64" fmla="*/ 1031788 h 3781425"/>
              <a:gd name="connsiteX65" fmla="*/ 1333604 w 1828800"/>
              <a:gd name="connsiteY65" fmla="*/ 995564 h 3781425"/>
              <a:gd name="connsiteX66" fmla="*/ 1290694 w 1828800"/>
              <a:gd name="connsiteY66" fmla="*/ 972512 h 3781425"/>
              <a:gd name="connsiteX67" fmla="*/ 1231279 w 1828800"/>
              <a:gd name="connsiteY67" fmla="*/ 952753 h 3781425"/>
              <a:gd name="connsiteX68" fmla="*/ 914398 w 1828800"/>
              <a:gd name="connsiteY68" fmla="*/ 401637 h 3781425"/>
              <a:gd name="connsiteX69" fmla="*/ 675349 w 1828800"/>
              <a:gd name="connsiteY69" fmla="*/ 640685 h 3781425"/>
              <a:gd name="connsiteX70" fmla="*/ 914398 w 1828800"/>
              <a:gd name="connsiteY70" fmla="*/ 879734 h 3781425"/>
              <a:gd name="connsiteX71" fmla="*/ 1153446 w 1828800"/>
              <a:gd name="connsiteY71" fmla="*/ 640685 h 3781425"/>
              <a:gd name="connsiteX72" fmla="*/ 1084679 w 1828800"/>
              <a:gd name="connsiteY72" fmla="*/ 470404 h 3781425"/>
              <a:gd name="connsiteX73" fmla="*/ 914398 w 1828800"/>
              <a:gd name="connsiteY73" fmla="*/ 401637 h 3781425"/>
              <a:gd name="connsiteX74" fmla="*/ 0 w 1828800"/>
              <a:gd name="connsiteY74" fmla="*/ 0 h 3781425"/>
              <a:gd name="connsiteX75" fmla="*/ 1828800 w 1828800"/>
              <a:gd name="connsiteY75" fmla="*/ 0 h 3781425"/>
              <a:gd name="connsiteX76" fmla="*/ 1828800 w 1828800"/>
              <a:gd name="connsiteY76" fmla="*/ 3781425 h 3781425"/>
              <a:gd name="connsiteX77" fmla="*/ 0 w 1828800"/>
              <a:gd name="connsiteY77" fmla="*/ 3781425 h 3781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1828800" h="3781425">
                <a:moveTo>
                  <a:pt x="1188369" y="949460"/>
                </a:moveTo>
                <a:lnTo>
                  <a:pt x="637132" y="952753"/>
                </a:lnTo>
                <a:lnTo>
                  <a:pt x="564514" y="962633"/>
                </a:lnTo>
                <a:lnTo>
                  <a:pt x="501799" y="988978"/>
                </a:lnTo>
                <a:lnTo>
                  <a:pt x="462189" y="1018616"/>
                </a:lnTo>
                <a:lnTo>
                  <a:pt x="432481" y="1051547"/>
                </a:lnTo>
                <a:lnTo>
                  <a:pt x="402774" y="1084478"/>
                </a:lnTo>
                <a:lnTo>
                  <a:pt x="373067" y="1140462"/>
                </a:lnTo>
                <a:lnTo>
                  <a:pt x="356563" y="1193152"/>
                </a:lnTo>
                <a:lnTo>
                  <a:pt x="349961" y="1245842"/>
                </a:lnTo>
                <a:lnTo>
                  <a:pt x="346660" y="2026313"/>
                </a:lnTo>
                <a:lnTo>
                  <a:pt x="356563" y="2069123"/>
                </a:lnTo>
                <a:lnTo>
                  <a:pt x="376368" y="2098762"/>
                </a:lnTo>
                <a:lnTo>
                  <a:pt x="406075" y="2121814"/>
                </a:lnTo>
                <a:lnTo>
                  <a:pt x="439083" y="2128400"/>
                </a:lnTo>
                <a:lnTo>
                  <a:pt x="478693" y="2128400"/>
                </a:lnTo>
                <a:lnTo>
                  <a:pt x="521604" y="2111934"/>
                </a:lnTo>
                <a:lnTo>
                  <a:pt x="541408" y="2082296"/>
                </a:lnTo>
                <a:lnTo>
                  <a:pt x="557913" y="2052658"/>
                </a:lnTo>
                <a:lnTo>
                  <a:pt x="557913" y="1331463"/>
                </a:lnTo>
                <a:lnTo>
                  <a:pt x="610726" y="1331463"/>
                </a:lnTo>
                <a:lnTo>
                  <a:pt x="610726" y="3264529"/>
                </a:lnTo>
                <a:lnTo>
                  <a:pt x="627230" y="3317219"/>
                </a:lnTo>
                <a:lnTo>
                  <a:pt x="647035" y="3340271"/>
                </a:lnTo>
                <a:lnTo>
                  <a:pt x="676742" y="3363322"/>
                </a:lnTo>
                <a:lnTo>
                  <a:pt x="699848" y="3373202"/>
                </a:lnTo>
                <a:lnTo>
                  <a:pt x="739457" y="3379788"/>
                </a:lnTo>
                <a:lnTo>
                  <a:pt x="782368" y="3379788"/>
                </a:lnTo>
                <a:lnTo>
                  <a:pt x="821978" y="3366616"/>
                </a:lnTo>
                <a:lnTo>
                  <a:pt x="851685" y="3340271"/>
                </a:lnTo>
                <a:lnTo>
                  <a:pt x="874791" y="3313926"/>
                </a:lnTo>
                <a:lnTo>
                  <a:pt x="887994" y="3277701"/>
                </a:lnTo>
                <a:lnTo>
                  <a:pt x="891295" y="3244770"/>
                </a:lnTo>
                <a:lnTo>
                  <a:pt x="887994" y="2118520"/>
                </a:lnTo>
                <a:lnTo>
                  <a:pt x="940807" y="2121814"/>
                </a:lnTo>
                <a:lnTo>
                  <a:pt x="940807" y="3244770"/>
                </a:lnTo>
                <a:lnTo>
                  <a:pt x="947409" y="3290874"/>
                </a:lnTo>
                <a:lnTo>
                  <a:pt x="960612" y="3320512"/>
                </a:lnTo>
                <a:lnTo>
                  <a:pt x="980417" y="3343564"/>
                </a:lnTo>
                <a:lnTo>
                  <a:pt x="1010124" y="3366616"/>
                </a:lnTo>
                <a:lnTo>
                  <a:pt x="1046433" y="3379788"/>
                </a:lnTo>
                <a:lnTo>
                  <a:pt x="1079442" y="3379788"/>
                </a:lnTo>
                <a:lnTo>
                  <a:pt x="1119051" y="3379788"/>
                </a:lnTo>
                <a:lnTo>
                  <a:pt x="1152060" y="3366616"/>
                </a:lnTo>
                <a:lnTo>
                  <a:pt x="1175165" y="3350150"/>
                </a:lnTo>
                <a:lnTo>
                  <a:pt x="1194970" y="3327098"/>
                </a:lnTo>
                <a:lnTo>
                  <a:pt x="1211474" y="3297460"/>
                </a:lnTo>
                <a:lnTo>
                  <a:pt x="1221377" y="3257942"/>
                </a:lnTo>
                <a:lnTo>
                  <a:pt x="1221377" y="1334756"/>
                </a:lnTo>
                <a:lnTo>
                  <a:pt x="1270889" y="1334756"/>
                </a:lnTo>
                <a:lnTo>
                  <a:pt x="1267588" y="2029606"/>
                </a:lnTo>
                <a:lnTo>
                  <a:pt x="1280791" y="2075710"/>
                </a:lnTo>
                <a:lnTo>
                  <a:pt x="1303897" y="2105348"/>
                </a:lnTo>
                <a:lnTo>
                  <a:pt x="1330304" y="2121814"/>
                </a:lnTo>
                <a:lnTo>
                  <a:pt x="1360011" y="2128400"/>
                </a:lnTo>
                <a:lnTo>
                  <a:pt x="1396320" y="2128400"/>
                </a:lnTo>
                <a:lnTo>
                  <a:pt x="1429328" y="2121814"/>
                </a:lnTo>
                <a:lnTo>
                  <a:pt x="1449133" y="2098762"/>
                </a:lnTo>
                <a:lnTo>
                  <a:pt x="1472239" y="2072417"/>
                </a:lnTo>
                <a:lnTo>
                  <a:pt x="1482141" y="2029606"/>
                </a:lnTo>
                <a:lnTo>
                  <a:pt x="1482141" y="1259014"/>
                </a:lnTo>
                <a:lnTo>
                  <a:pt x="1472239" y="1186565"/>
                </a:lnTo>
                <a:lnTo>
                  <a:pt x="1452434" y="1137168"/>
                </a:lnTo>
                <a:lnTo>
                  <a:pt x="1416125" y="1071306"/>
                </a:lnTo>
                <a:lnTo>
                  <a:pt x="1379816" y="1031788"/>
                </a:lnTo>
                <a:lnTo>
                  <a:pt x="1333604" y="995564"/>
                </a:lnTo>
                <a:lnTo>
                  <a:pt x="1290694" y="972512"/>
                </a:lnTo>
                <a:lnTo>
                  <a:pt x="1231279" y="952753"/>
                </a:lnTo>
                <a:close/>
                <a:moveTo>
                  <a:pt x="914398" y="401637"/>
                </a:moveTo>
                <a:cubicBezTo>
                  <a:pt x="783412" y="401637"/>
                  <a:pt x="675349" y="506425"/>
                  <a:pt x="675349" y="640685"/>
                </a:cubicBezTo>
                <a:cubicBezTo>
                  <a:pt x="675349" y="771671"/>
                  <a:pt x="783412" y="879734"/>
                  <a:pt x="914398" y="879734"/>
                </a:cubicBezTo>
                <a:cubicBezTo>
                  <a:pt x="1048658" y="879734"/>
                  <a:pt x="1153446" y="771671"/>
                  <a:pt x="1153446" y="640685"/>
                </a:cubicBezTo>
                <a:cubicBezTo>
                  <a:pt x="1153446" y="575193"/>
                  <a:pt x="1130524" y="516249"/>
                  <a:pt x="1084679" y="470404"/>
                </a:cubicBezTo>
                <a:cubicBezTo>
                  <a:pt x="1038834" y="424559"/>
                  <a:pt x="979890" y="401637"/>
                  <a:pt x="914398" y="401637"/>
                </a:cubicBezTo>
                <a:close/>
                <a:moveTo>
                  <a:pt x="0" y="0"/>
                </a:moveTo>
                <a:lnTo>
                  <a:pt x="1828800" y="0"/>
                </a:lnTo>
                <a:lnTo>
                  <a:pt x="1828800" y="3781425"/>
                </a:lnTo>
                <a:lnTo>
                  <a:pt x="0" y="3781425"/>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32" name="TextBox 22">
            <a:extLst>
              <a:ext uri="{FF2B5EF4-FFF2-40B4-BE49-F238E27FC236}">
                <a16:creationId xmlns:a16="http://schemas.microsoft.com/office/drawing/2014/main" id="{EE89B54F-E3C2-4208-B341-1E28A5A5C798}"/>
              </a:ext>
            </a:extLst>
          </p:cNvPr>
          <p:cNvSpPr txBox="1"/>
          <p:nvPr/>
        </p:nvSpPr>
        <p:spPr>
          <a:xfrm>
            <a:off x="9005599" y="1543937"/>
            <a:ext cx="1237839" cy="523220"/>
          </a:xfrm>
          <a:prstGeom prst="rect">
            <a:avLst/>
          </a:prstGeom>
          <a:noFill/>
        </p:spPr>
        <p:txBody>
          <a:bodyPr wrap="none" rtlCol="0" anchor="ctr">
            <a:spAutoFit/>
          </a:bodyPr>
          <a:lstStyle/>
          <a:p>
            <a:pPr algn="ctr"/>
            <a:r>
              <a:rPr lang="ja-JP" altLang="en-US" sz="2800" b="1" dirty="0">
                <a:solidFill>
                  <a:schemeClr val="tx1">
                    <a:lumMod val="65000"/>
                    <a:lumOff val="35000"/>
                  </a:schemeClr>
                </a:solidFill>
                <a:latin typeface="ＭＳ Ｐゴシック" panose="020B0600070205080204" pitchFamily="50" charset="-128"/>
              </a:rPr>
              <a:t>その他</a:t>
            </a:r>
            <a:endParaRPr lang="en-US" sz="2800" b="1" dirty="0">
              <a:solidFill>
                <a:schemeClr val="tx1">
                  <a:lumMod val="65000"/>
                  <a:lumOff val="35000"/>
                </a:schemeClr>
              </a:solidFill>
              <a:latin typeface="ＭＳ Ｐゴシック" panose="020B0600070205080204" pitchFamily="50" charset="-128"/>
            </a:endParaRPr>
          </a:p>
        </p:txBody>
      </p:sp>
      <p:sp>
        <p:nvSpPr>
          <p:cNvPr id="33" name="TextBox 24">
            <a:extLst>
              <a:ext uri="{FF2B5EF4-FFF2-40B4-BE49-F238E27FC236}">
                <a16:creationId xmlns:a16="http://schemas.microsoft.com/office/drawing/2014/main" id="{8CB56C87-7A13-465D-99B4-25BE924A0C8A}"/>
              </a:ext>
            </a:extLst>
          </p:cNvPr>
          <p:cNvSpPr txBox="1"/>
          <p:nvPr/>
        </p:nvSpPr>
        <p:spPr>
          <a:xfrm>
            <a:off x="9248452" y="5268927"/>
            <a:ext cx="752129" cy="769441"/>
          </a:xfrm>
          <a:prstGeom prst="rect">
            <a:avLst/>
          </a:prstGeom>
          <a:noFill/>
        </p:spPr>
        <p:txBody>
          <a:bodyPr wrap="none" rtlCol="0" anchor="ctr">
            <a:spAutoFit/>
          </a:bodyPr>
          <a:lstStyle/>
          <a:p>
            <a:pPr algn="ctr"/>
            <a:r>
              <a:rPr lang="en-US" altLang="ja-JP" sz="4400" b="1" dirty="0">
                <a:solidFill>
                  <a:srgbClr val="2D7EB7"/>
                </a:solidFill>
                <a:latin typeface="ＭＳ Ｐゴシック" panose="020B0600070205080204" pitchFamily="50" charset="-128"/>
              </a:rPr>
              <a:t>3</a:t>
            </a:r>
            <a:r>
              <a:rPr lang="en-US" sz="4400" b="1" dirty="0">
                <a:solidFill>
                  <a:srgbClr val="2D7EB7"/>
                </a:solidFill>
                <a:latin typeface="ＭＳ Ｐゴシック" panose="020B0600070205080204" pitchFamily="50" charset="-128"/>
              </a:rPr>
              <a:t>%</a:t>
            </a:r>
          </a:p>
        </p:txBody>
      </p:sp>
      <p:graphicFrame>
        <p:nvGraphicFramePr>
          <p:cNvPr id="5" name="表 4">
            <a:extLst>
              <a:ext uri="{FF2B5EF4-FFF2-40B4-BE49-F238E27FC236}">
                <a16:creationId xmlns:a16="http://schemas.microsoft.com/office/drawing/2014/main" id="{152FF18F-CBC2-4D05-882D-6E66F5F33424}"/>
              </a:ext>
            </a:extLst>
          </p:cNvPr>
          <p:cNvGraphicFramePr>
            <a:graphicFrameLocks noGrp="1"/>
          </p:cNvGraphicFramePr>
          <p:nvPr>
            <p:extLst>
              <p:ext uri="{D42A27DB-BD31-4B8C-83A1-F6EECF244321}">
                <p14:modId xmlns:p14="http://schemas.microsoft.com/office/powerpoint/2010/main" val="1340316131"/>
              </p:ext>
            </p:extLst>
          </p:nvPr>
        </p:nvGraphicFramePr>
        <p:xfrm>
          <a:off x="610318" y="2627772"/>
          <a:ext cx="2046972" cy="2088230"/>
        </p:xfrm>
        <a:graphic>
          <a:graphicData uri="http://schemas.openxmlformats.org/drawingml/2006/table">
            <a:tbl>
              <a:tblPr>
                <a:tableStyleId>{22838BEF-8BB2-4498-84A7-C5851F593DF1}</a:tableStyleId>
              </a:tblPr>
              <a:tblGrid>
                <a:gridCol w="1210945">
                  <a:extLst>
                    <a:ext uri="{9D8B030D-6E8A-4147-A177-3AD203B41FA5}">
                      <a16:colId xmlns:a16="http://schemas.microsoft.com/office/drawing/2014/main" val="3457042432"/>
                    </a:ext>
                  </a:extLst>
                </a:gridCol>
                <a:gridCol w="836027">
                  <a:extLst>
                    <a:ext uri="{9D8B030D-6E8A-4147-A177-3AD203B41FA5}">
                      <a16:colId xmlns:a16="http://schemas.microsoft.com/office/drawing/2014/main" val="2973926453"/>
                    </a:ext>
                  </a:extLst>
                </a:gridCol>
              </a:tblGrid>
              <a:tr h="417646">
                <a:tc>
                  <a:txBody>
                    <a:bodyPr/>
                    <a:lstStyle/>
                    <a:p>
                      <a:pPr algn="ctr" fontAlgn="ctr"/>
                      <a:r>
                        <a:rPr lang="ja-JP" altLang="en-US" sz="1800" u="none" strike="noStrike" dirty="0">
                          <a:effectLst/>
                          <a:latin typeface="ＭＳ Ｐゴシック" panose="020B0600070205080204" pitchFamily="50" charset="-128"/>
                        </a:rPr>
                        <a:t>性別</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ctr" fontAlgn="ctr"/>
                      <a:r>
                        <a:rPr lang="ja-JP" altLang="en-US" sz="1800" u="none" strike="noStrike" dirty="0">
                          <a:effectLst/>
                          <a:latin typeface="ＭＳ Ｐゴシック" panose="020B0600070205080204" pitchFamily="50" charset="-128"/>
                        </a:rPr>
                        <a:t>人数</a:t>
                      </a:r>
                      <a:endParaRPr lang="ja-JP" altLang="en-US"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966846208"/>
                  </a:ext>
                </a:extLst>
              </a:tr>
              <a:tr h="417646">
                <a:tc>
                  <a:txBody>
                    <a:bodyPr/>
                    <a:lstStyle/>
                    <a:p>
                      <a:pPr algn="l" fontAlgn="ctr"/>
                      <a:r>
                        <a:rPr lang="ja-JP" altLang="en-US" sz="1800" u="none" strike="noStrike" dirty="0">
                          <a:effectLst/>
                          <a:latin typeface="ＭＳ Ｐゴシック" panose="020B0600070205080204" pitchFamily="50" charset="-128"/>
                        </a:rPr>
                        <a:t>男性</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6</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635629048"/>
                  </a:ext>
                </a:extLst>
              </a:tr>
              <a:tr h="417646">
                <a:tc>
                  <a:txBody>
                    <a:bodyPr/>
                    <a:lstStyle/>
                    <a:p>
                      <a:pPr algn="l" fontAlgn="ctr"/>
                      <a:r>
                        <a:rPr lang="ja-JP" altLang="en-US" sz="1800" u="none" strike="noStrike" dirty="0">
                          <a:effectLst/>
                          <a:latin typeface="ＭＳ Ｐゴシック" panose="020B0600070205080204" pitchFamily="50" charset="-128"/>
                        </a:rPr>
                        <a:t>女性</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51</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2312338823"/>
                  </a:ext>
                </a:extLst>
              </a:tr>
              <a:tr h="417646">
                <a:tc>
                  <a:txBody>
                    <a:bodyPr/>
                    <a:lstStyle/>
                    <a:p>
                      <a:pPr algn="l" fontAlgn="ctr"/>
                      <a:r>
                        <a:rPr lang="ja-JP" altLang="en-US" sz="1800" u="none" strike="noStrike" dirty="0">
                          <a:effectLst/>
                          <a:latin typeface="ＭＳ Ｐゴシック" panose="020B0600070205080204" pitchFamily="50" charset="-128"/>
                        </a:rPr>
                        <a:t>その他</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2</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4257947200"/>
                  </a:ext>
                </a:extLst>
              </a:tr>
              <a:tr h="417646">
                <a:tc>
                  <a:txBody>
                    <a:bodyPr/>
                    <a:lstStyle/>
                    <a:p>
                      <a:pPr algn="r" fontAlgn="ctr"/>
                      <a:r>
                        <a:rPr lang="ja-JP" altLang="en-US" sz="1800" u="none" strike="noStrike" dirty="0">
                          <a:effectLst/>
                          <a:latin typeface="ＭＳ Ｐゴシック" panose="020B0600070205080204" pitchFamily="50" charset="-128"/>
                        </a:rPr>
                        <a:t>計</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59</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449586526"/>
                  </a:ext>
                </a:extLst>
              </a:tr>
            </a:tbl>
          </a:graphicData>
        </a:graphic>
      </p:graphicFrame>
    </p:spTree>
    <p:extLst>
      <p:ext uri="{BB962C8B-B14F-4D97-AF65-F5344CB8AC3E}">
        <p14:creationId xmlns:p14="http://schemas.microsoft.com/office/powerpoint/2010/main" val="508008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p:txBody>
          <a:bodyPr/>
          <a:lstStyle/>
          <a:p>
            <a:endParaRPr lang="en-US" dirty="0"/>
          </a:p>
        </p:txBody>
      </p:sp>
      <p:sp>
        <p:nvSpPr>
          <p:cNvPr id="5" name="Title 4"/>
          <p:cNvSpPr>
            <a:spLocks noGrp="1"/>
          </p:cNvSpPr>
          <p:nvPr>
            <p:ph type="title"/>
          </p:nvPr>
        </p:nvSpPr>
        <p:spPr/>
        <p:txBody>
          <a:bodyPr>
            <a:normAutofit fontScale="90000"/>
          </a:bodyPr>
          <a:lstStyle/>
          <a:p>
            <a:r>
              <a:rPr lang="ja-JP" altLang="en-US" dirty="0"/>
              <a:t>④</a:t>
            </a:r>
            <a:r>
              <a:rPr lang="en-US" altLang="ja-JP" dirty="0"/>
              <a:t>ME/CFS</a:t>
            </a:r>
            <a:r>
              <a:rPr lang="ja-JP" altLang="en-US" dirty="0"/>
              <a:t>患者さんがお住まいの都道府県を教えてください</a:t>
            </a:r>
            <a:endParaRPr lang="en-US" dirty="0"/>
          </a:p>
        </p:txBody>
      </p:sp>
      <p:sp>
        <p:nvSpPr>
          <p:cNvPr id="9" name="Slide Number Placeholder 8"/>
          <p:cNvSpPr>
            <a:spLocks noGrp="1"/>
          </p:cNvSpPr>
          <p:nvPr>
            <p:ph type="sldNum" sz="quarter" idx="12"/>
          </p:nvPr>
        </p:nvSpPr>
        <p:spPr/>
        <p:txBody>
          <a:bodyPr/>
          <a:lstStyle/>
          <a:p>
            <a:fld id="{F68327C5-B821-4FE9-A59A-A60D9EB59A9A}" type="slidenum">
              <a:rPr lang="en-US" smtClean="0"/>
              <a:pPr/>
              <a:t>9</a:t>
            </a:fld>
            <a:endParaRPr lang="en-US" dirty="0"/>
          </a:p>
        </p:txBody>
      </p:sp>
      <p:graphicFrame>
        <p:nvGraphicFramePr>
          <p:cNvPr id="8" name="Chart 7"/>
          <p:cNvGraphicFramePr/>
          <p:nvPr>
            <p:extLst>
              <p:ext uri="{D42A27DB-BD31-4B8C-83A1-F6EECF244321}">
                <p14:modId xmlns:p14="http://schemas.microsoft.com/office/powerpoint/2010/main" val="1307756479"/>
              </p:ext>
            </p:extLst>
          </p:nvPr>
        </p:nvGraphicFramePr>
        <p:xfrm>
          <a:off x="5159896" y="836712"/>
          <a:ext cx="6660000" cy="4680000"/>
        </p:xfrm>
        <a:graphic>
          <a:graphicData uri="http://schemas.openxmlformats.org/drawingml/2006/chart">
            <c:chart xmlns:c="http://schemas.openxmlformats.org/drawingml/2006/chart" xmlns:r="http://schemas.openxmlformats.org/officeDocument/2006/relationships" r:id="rId2"/>
          </a:graphicData>
        </a:graphic>
      </p:graphicFrame>
      <p:grpSp>
        <p:nvGrpSpPr>
          <p:cNvPr id="7" name="Group 6"/>
          <p:cNvGrpSpPr/>
          <p:nvPr/>
        </p:nvGrpSpPr>
        <p:grpSpPr>
          <a:xfrm>
            <a:off x="7157822" y="2414619"/>
            <a:ext cx="1512168" cy="1512168"/>
            <a:chOff x="5032340" y="2854755"/>
            <a:chExt cx="2127319" cy="2127319"/>
          </a:xfrm>
        </p:grpSpPr>
        <p:sp>
          <p:nvSpPr>
            <p:cNvPr id="2" name="Oval 1"/>
            <p:cNvSpPr/>
            <p:nvPr/>
          </p:nvSpPr>
          <p:spPr>
            <a:xfrm>
              <a:off x="5032340" y="2854755"/>
              <a:ext cx="2127319" cy="2127319"/>
            </a:xfrm>
            <a:prstGeom prst="ellipse">
              <a:avLst/>
            </a:prstGeom>
            <a:solidFill>
              <a:schemeClr val="tx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3" name="Oval 2"/>
            <p:cNvSpPr/>
            <p:nvPr/>
          </p:nvSpPr>
          <p:spPr>
            <a:xfrm>
              <a:off x="5483931" y="3306346"/>
              <a:ext cx="1224136" cy="12241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graphicFrame>
        <p:nvGraphicFramePr>
          <p:cNvPr id="10" name="表 9">
            <a:extLst>
              <a:ext uri="{FF2B5EF4-FFF2-40B4-BE49-F238E27FC236}">
                <a16:creationId xmlns:a16="http://schemas.microsoft.com/office/drawing/2014/main" id="{C1F848B1-3D45-49D0-AA4D-3A1EE1FB45F1}"/>
              </a:ext>
            </a:extLst>
          </p:cNvPr>
          <p:cNvGraphicFramePr>
            <a:graphicFrameLocks noGrp="1"/>
          </p:cNvGraphicFramePr>
          <p:nvPr>
            <p:extLst>
              <p:ext uri="{D42A27DB-BD31-4B8C-83A1-F6EECF244321}">
                <p14:modId xmlns:p14="http://schemas.microsoft.com/office/powerpoint/2010/main" val="1866456627"/>
              </p:ext>
            </p:extLst>
          </p:nvPr>
        </p:nvGraphicFramePr>
        <p:xfrm>
          <a:off x="518015" y="1965357"/>
          <a:ext cx="2429782" cy="3816420"/>
        </p:xfrm>
        <a:graphic>
          <a:graphicData uri="http://schemas.openxmlformats.org/drawingml/2006/table">
            <a:tbl>
              <a:tblPr>
                <a:tableStyleId>{22838BEF-8BB2-4498-84A7-C5851F593DF1}</a:tableStyleId>
              </a:tblPr>
              <a:tblGrid>
                <a:gridCol w="1604414">
                  <a:extLst>
                    <a:ext uri="{9D8B030D-6E8A-4147-A177-3AD203B41FA5}">
                      <a16:colId xmlns:a16="http://schemas.microsoft.com/office/drawing/2014/main" val="3128166697"/>
                    </a:ext>
                  </a:extLst>
                </a:gridCol>
                <a:gridCol w="825368">
                  <a:extLst>
                    <a:ext uri="{9D8B030D-6E8A-4147-A177-3AD203B41FA5}">
                      <a16:colId xmlns:a16="http://schemas.microsoft.com/office/drawing/2014/main" val="14360976"/>
                    </a:ext>
                  </a:extLst>
                </a:gridCol>
              </a:tblGrid>
              <a:tr h="381642">
                <a:tc>
                  <a:txBody>
                    <a:bodyPr/>
                    <a:lstStyle/>
                    <a:p>
                      <a:pPr algn="ctr" fontAlgn="ctr"/>
                      <a:r>
                        <a:rPr lang="ja-JP" altLang="en-US" sz="1800" u="none" strike="noStrike" dirty="0">
                          <a:effectLst/>
                          <a:latin typeface="ＭＳ Ｐゴシック" panose="020B0600070205080204" pitchFamily="50" charset="-128"/>
                        </a:rPr>
                        <a:t>居住地域</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ctr" fontAlgn="ctr"/>
                      <a:r>
                        <a:rPr lang="ja-JP" altLang="en-US" sz="1800" u="none" strike="noStrike" dirty="0">
                          <a:effectLst/>
                          <a:latin typeface="ＭＳ Ｐゴシック" panose="020B0600070205080204" pitchFamily="50" charset="-128"/>
                        </a:rPr>
                        <a:t>人数</a:t>
                      </a:r>
                      <a:endParaRPr lang="ja-JP" altLang="en-US"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903136311"/>
                  </a:ext>
                </a:extLst>
              </a:tr>
              <a:tr h="381642">
                <a:tc>
                  <a:txBody>
                    <a:bodyPr/>
                    <a:lstStyle/>
                    <a:p>
                      <a:pPr algn="l" fontAlgn="ctr"/>
                      <a:r>
                        <a:rPr lang="ja-JP" altLang="en-US" sz="1800" u="none" strike="noStrike" dirty="0">
                          <a:effectLst/>
                          <a:latin typeface="ＭＳ Ｐゴシック" panose="020B0600070205080204" pitchFamily="50" charset="-128"/>
                        </a:rPr>
                        <a:t>北海道</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5</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2692129357"/>
                  </a:ext>
                </a:extLst>
              </a:tr>
              <a:tr h="381642">
                <a:tc>
                  <a:txBody>
                    <a:bodyPr/>
                    <a:lstStyle/>
                    <a:p>
                      <a:pPr algn="l" fontAlgn="ctr"/>
                      <a:r>
                        <a:rPr lang="ja-JP" altLang="en-US" sz="1800" u="none" strike="noStrike" dirty="0">
                          <a:effectLst/>
                          <a:latin typeface="ＭＳ Ｐゴシック" panose="020B0600070205080204" pitchFamily="50" charset="-128"/>
                        </a:rPr>
                        <a:t>東北</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4</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30918248"/>
                  </a:ext>
                </a:extLst>
              </a:tr>
              <a:tr h="381642">
                <a:tc>
                  <a:txBody>
                    <a:bodyPr/>
                    <a:lstStyle/>
                    <a:p>
                      <a:pPr algn="l" fontAlgn="ctr"/>
                      <a:r>
                        <a:rPr lang="ja-JP" altLang="en-US" sz="1800" u="none" strike="noStrike" dirty="0">
                          <a:effectLst/>
                          <a:latin typeface="ＭＳ Ｐゴシック" panose="020B0600070205080204" pitchFamily="50" charset="-128"/>
                        </a:rPr>
                        <a:t>関東</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17</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451948988"/>
                  </a:ext>
                </a:extLst>
              </a:tr>
              <a:tr h="381642">
                <a:tc>
                  <a:txBody>
                    <a:bodyPr/>
                    <a:lstStyle/>
                    <a:p>
                      <a:pPr algn="l" fontAlgn="ctr"/>
                      <a:r>
                        <a:rPr lang="ja-JP" altLang="en-US" sz="1800" u="none" strike="noStrike" dirty="0">
                          <a:effectLst/>
                          <a:latin typeface="ＭＳ Ｐゴシック" panose="020B0600070205080204" pitchFamily="50" charset="-128"/>
                        </a:rPr>
                        <a:t>中部</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9</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4239761532"/>
                  </a:ext>
                </a:extLst>
              </a:tr>
              <a:tr h="381642">
                <a:tc>
                  <a:txBody>
                    <a:bodyPr/>
                    <a:lstStyle/>
                    <a:p>
                      <a:pPr algn="l" fontAlgn="ctr"/>
                      <a:r>
                        <a:rPr lang="ja-JP" altLang="en-US" sz="1800" u="none" strike="noStrike" dirty="0">
                          <a:effectLst/>
                          <a:latin typeface="ＭＳ Ｐゴシック" panose="020B0600070205080204" pitchFamily="50" charset="-128"/>
                        </a:rPr>
                        <a:t>近畿</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16</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4165662"/>
                  </a:ext>
                </a:extLst>
              </a:tr>
              <a:tr h="381642">
                <a:tc>
                  <a:txBody>
                    <a:bodyPr/>
                    <a:lstStyle/>
                    <a:p>
                      <a:pPr algn="l" fontAlgn="ctr"/>
                      <a:r>
                        <a:rPr lang="ja-JP" altLang="en-US" sz="1800" u="none" strike="noStrike" dirty="0">
                          <a:effectLst/>
                          <a:latin typeface="ＭＳ Ｐゴシック" panose="020B0600070205080204" pitchFamily="50" charset="-128"/>
                        </a:rPr>
                        <a:t>中国</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2</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546470834"/>
                  </a:ext>
                </a:extLst>
              </a:tr>
              <a:tr h="381642">
                <a:tc>
                  <a:txBody>
                    <a:bodyPr/>
                    <a:lstStyle/>
                    <a:p>
                      <a:pPr algn="l" fontAlgn="ctr"/>
                      <a:r>
                        <a:rPr lang="ja-JP" altLang="en-US" sz="1800" u="none" strike="noStrike" dirty="0">
                          <a:effectLst/>
                          <a:latin typeface="ＭＳ Ｐゴシック" panose="020B0600070205080204" pitchFamily="50" charset="-128"/>
                        </a:rPr>
                        <a:t>四国</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1</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16674882"/>
                  </a:ext>
                </a:extLst>
              </a:tr>
              <a:tr h="381642">
                <a:tc>
                  <a:txBody>
                    <a:bodyPr/>
                    <a:lstStyle/>
                    <a:p>
                      <a:pPr algn="l" fontAlgn="ctr"/>
                      <a:r>
                        <a:rPr lang="ja-JP" altLang="en-US" sz="1800" u="none" strike="noStrike" dirty="0">
                          <a:effectLst/>
                          <a:latin typeface="ＭＳ Ｐゴシック" panose="020B0600070205080204" pitchFamily="50" charset="-128"/>
                        </a:rPr>
                        <a:t>九州・沖縄</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5</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2993462408"/>
                  </a:ext>
                </a:extLst>
              </a:tr>
              <a:tr h="381642">
                <a:tc>
                  <a:txBody>
                    <a:bodyPr/>
                    <a:lstStyle/>
                    <a:p>
                      <a:pPr algn="r" fontAlgn="ctr"/>
                      <a:r>
                        <a:rPr lang="ja-JP" altLang="en-US" sz="1800" u="none" strike="noStrike" dirty="0">
                          <a:effectLst/>
                          <a:latin typeface="ＭＳ Ｐゴシック" panose="020B0600070205080204" pitchFamily="50" charset="-128"/>
                        </a:rPr>
                        <a:t>計</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800" u="none" strike="noStrike" dirty="0">
                          <a:effectLst/>
                          <a:latin typeface="ＭＳ Ｐゴシック" panose="020B0600070205080204" pitchFamily="50" charset="-128"/>
                        </a:rPr>
                        <a:t>59</a:t>
                      </a:r>
                      <a:endParaRPr lang="en-US" altLang="ja-JP" sz="1800" b="0" i="0" u="none" strike="noStrike" dirty="0">
                        <a:solidFill>
                          <a:srgbClr val="000000"/>
                        </a:solidFill>
                        <a:effectLst/>
                        <a:latin typeface="+mn-ea"/>
                        <a:ea typeface="+mn-ea"/>
                      </a:endParaRPr>
                    </a:p>
                  </a:txBody>
                  <a:tcPr marL="9525" marR="9525" marT="9525" marB="0" anchor="ctr"/>
                </a:tc>
                <a:extLst>
                  <a:ext uri="{0D108BD9-81ED-4DB2-BD59-A6C34878D82A}">
                    <a16:rowId xmlns:a16="http://schemas.microsoft.com/office/drawing/2014/main" val="3891864278"/>
                  </a:ext>
                </a:extLst>
              </a:tr>
            </a:tbl>
          </a:graphicData>
        </a:graphic>
      </p:graphicFrame>
      <p:grpSp>
        <p:nvGrpSpPr>
          <p:cNvPr id="22" name="Group 9">
            <a:extLst>
              <a:ext uri="{FF2B5EF4-FFF2-40B4-BE49-F238E27FC236}">
                <a16:creationId xmlns:a16="http://schemas.microsoft.com/office/drawing/2014/main" id="{72B170F7-2F92-45A8-A9E8-7E8A2CFACB51}"/>
              </a:ext>
            </a:extLst>
          </p:cNvPr>
          <p:cNvGrpSpPr>
            <a:grpSpLocks noChangeAspect="1"/>
          </p:cNvGrpSpPr>
          <p:nvPr/>
        </p:nvGrpSpPr>
        <p:grpSpPr>
          <a:xfrm>
            <a:off x="4295800" y="1208811"/>
            <a:ext cx="5580000" cy="4668620"/>
            <a:chOff x="3638719" y="1826801"/>
            <a:chExt cx="4456455" cy="3728587"/>
          </a:xfrm>
        </p:grpSpPr>
        <p:grpSp>
          <p:nvGrpSpPr>
            <p:cNvPr id="23" name="Group 10">
              <a:extLst>
                <a:ext uri="{FF2B5EF4-FFF2-40B4-BE49-F238E27FC236}">
                  <a16:creationId xmlns:a16="http://schemas.microsoft.com/office/drawing/2014/main" id="{942B6950-F3A4-412E-9B66-76FE0D16736F}"/>
                </a:ext>
              </a:extLst>
            </p:cNvPr>
            <p:cNvGrpSpPr/>
            <p:nvPr/>
          </p:nvGrpSpPr>
          <p:grpSpPr>
            <a:xfrm rot="2700000">
              <a:off x="4366586" y="4189346"/>
              <a:ext cx="638175" cy="2093910"/>
              <a:chOff x="1225452" y="3588212"/>
              <a:chExt cx="638175" cy="2093910"/>
            </a:xfrm>
          </p:grpSpPr>
          <p:sp>
            <p:nvSpPr>
              <p:cNvPr id="25" name="Freeform 12">
                <a:extLst>
                  <a:ext uri="{FF2B5EF4-FFF2-40B4-BE49-F238E27FC236}">
                    <a16:creationId xmlns:a16="http://schemas.microsoft.com/office/drawing/2014/main" id="{403C9E90-721D-48CC-B878-D23BC73EC2C1}"/>
                  </a:ext>
                </a:extLst>
              </p:cNvPr>
              <p:cNvSpPr/>
              <p:nvPr/>
            </p:nvSpPr>
            <p:spPr>
              <a:xfrm>
                <a:off x="1225452" y="3588212"/>
                <a:ext cx="638175" cy="2093910"/>
              </a:xfrm>
              <a:custGeom>
                <a:avLst/>
                <a:gdLst>
                  <a:gd name="connsiteX0" fmla="*/ 161926 w 638175"/>
                  <a:gd name="connsiteY0" fmla="*/ 0 h 2093910"/>
                  <a:gd name="connsiteX1" fmla="*/ 319090 w 638175"/>
                  <a:gd name="connsiteY1" fmla="*/ 7936 h 2093910"/>
                  <a:gd name="connsiteX2" fmla="*/ 476251 w 638175"/>
                  <a:gd name="connsiteY2" fmla="*/ 0 h 2093910"/>
                  <a:gd name="connsiteX3" fmla="*/ 476251 w 638175"/>
                  <a:gd name="connsiteY3" fmla="*/ 703260 h 2093910"/>
                  <a:gd name="connsiteX4" fmla="*/ 636095 w 638175"/>
                  <a:gd name="connsiteY4" fmla="*/ 703260 h 2093910"/>
                  <a:gd name="connsiteX5" fmla="*/ 638175 w 638175"/>
                  <a:gd name="connsiteY5" fmla="*/ 723897 h 2093910"/>
                  <a:gd name="connsiteX6" fmla="*/ 638175 w 638175"/>
                  <a:gd name="connsiteY6" fmla="*/ 1892298 h 2093910"/>
                  <a:gd name="connsiteX7" fmla="*/ 436563 w 638175"/>
                  <a:gd name="connsiteY7" fmla="*/ 2093910 h 2093910"/>
                  <a:gd name="connsiteX8" fmla="*/ 201612 w 638175"/>
                  <a:gd name="connsiteY8" fmla="*/ 2093910 h 2093910"/>
                  <a:gd name="connsiteX9" fmla="*/ 0 w 638175"/>
                  <a:gd name="connsiteY9" fmla="*/ 1892298 h 2093910"/>
                  <a:gd name="connsiteX10" fmla="*/ 0 w 638175"/>
                  <a:gd name="connsiteY10" fmla="*/ 723897 h 2093910"/>
                  <a:gd name="connsiteX11" fmla="*/ 2081 w 638175"/>
                  <a:gd name="connsiteY11" fmla="*/ 703260 h 2093910"/>
                  <a:gd name="connsiteX12" fmla="*/ 161926 w 638175"/>
                  <a:gd name="connsiteY12" fmla="*/ 703260 h 2093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38175" h="2093910">
                    <a:moveTo>
                      <a:pt x="161926" y="0"/>
                    </a:moveTo>
                    <a:lnTo>
                      <a:pt x="319090" y="7936"/>
                    </a:lnTo>
                    <a:lnTo>
                      <a:pt x="476251" y="0"/>
                    </a:lnTo>
                    <a:lnTo>
                      <a:pt x="476251" y="703260"/>
                    </a:lnTo>
                    <a:lnTo>
                      <a:pt x="636095" y="703260"/>
                    </a:lnTo>
                    <a:lnTo>
                      <a:pt x="638175" y="723897"/>
                    </a:lnTo>
                    <a:lnTo>
                      <a:pt x="638175" y="1892298"/>
                    </a:lnTo>
                    <a:cubicBezTo>
                      <a:pt x="638175" y="2003645"/>
                      <a:pt x="547910" y="2093910"/>
                      <a:pt x="436563" y="2093910"/>
                    </a:cubicBezTo>
                    <a:lnTo>
                      <a:pt x="201612" y="2093910"/>
                    </a:lnTo>
                    <a:cubicBezTo>
                      <a:pt x="90265" y="2093910"/>
                      <a:pt x="0" y="2003645"/>
                      <a:pt x="0" y="1892298"/>
                    </a:cubicBezTo>
                    <a:lnTo>
                      <a:pt x="0" y="723897"/>
                    </a:lnTo>
                    <a:lnTo>
                      <a:pt x="2081" y="703260"/>
                    </a:lnTo>
                    <a:lnTo>
                      <a:pt x="161926" y="703260"/>
                    </a:lnTo>
                    <a:close/>
                  </a:path>
                </a:pathLst>
              </a:custGeom>
              <a:solidFill>
                <a:srgbClr val="2E2E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sp>
            <p:nvSpPr>
              <p:cNvPr id="26" name="Freeform 13">
                <a:extLst>
                  <a:ext uri="{FF2B5EF4-FFF2-40B4-BE49-F238E27FC236}">
                    <a16:creationId xmlns:a16="http://schemas.microsoft.com/office/drawing/2014/main" id="{C47BBC70-2300-455A-8B5C-90658907572D}"/>
                  </a:ext>
                </a:extLst>
              </p:cNvPr>
              <p:cNvSpPr/>
              <p:nvPr/>
            </p:nvSpPr>
            <p:spPr>
              <a:xfrm>
                <a:off x="1544539" y="3588212"/>
                <a:ext cx="319088" cy="2093910"/>
              </a:xfrm>
              <a:custGeom>
                <a:avLst/>
                <a:gdLst>
                  <a:gd name="connsiteX0" fmla="*/ 157164 w 319088"/>
                  <a:gd name="connsiteY0" fmla="*/ 0 h 2093910"/>
                  <a:gd name="connsiteX1" fmla="*/ 157164 w 319088"/>
                  <a:gd name="connsiteY1" fmla="*/ 703260 h 2093910"/>
                  <a:gd name="connsiteX2" fmla="*/ 317008 w 319088"/>
                  <a:gd name="connsiteY2" fmla="*/ 703260 h 2093910"/>
                  <a:gd name="connsiteX3" fmla="*/ 319088 w 319088"/>
                  <a:gd name="connsiteY3" fmla="*/ 723897 h 2093910"/>
                  <a:gd name="connsiteX4" fmla="*/ 319088 w 319088"/>
                  <a:gd name="connsiteY4" fmla="*/ 1892298 h 2093910"/>
                  <a:gd name="connsiteX5" fmla="*/ 117476 w 319088"/>
                  <a:gd name="connsiteY5" fmla="*/ 2093910 h 2093910"/>
                  <a:gd name="connsiteX6" fmla="*/ 0 w 319088"/>
                  <a:gd name="connsiteY6" fmla="*/ 2093910 h 2093910"/>
                  <a:gd name="connsiteX7" fmla="*/ 0 w 319088"/>
                  <a:gd name="connsiteY7" fmla="*/ 7936 h 2093910"/>
                  <a:gd name="connsiteX8" fmla="*/ 3 w 319088"/>
                  <a:gd name="connsiteY8" fmla="*/ 7936 h 2093910"/>
                  <a:gd name="connsiteX9" fmla="*/ 157164 w 319088"/>
                  <a:gd name="connsiteY9" fmla="*/ 0 h 2093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9088" h="2093910">
                    <a:moveTo>
                      <a:pt x="157164" y="0"/>
                    </a:moveTo>
                    <a:lnTo>
                      <a:pt x="157164" y="703260"/>
                    </a:lnTo>
                    <a:lnTo>
                      <a:pt x="317008" y="703260"/>
                    </a:lnTo>
                    <a:lnTo>
                      <a:pt x="319088" y="723897"/>
                    </a:lnTo>
                    <a:lnTo>
                      <a:pt x="319088" y="1892298"/>
                    </a:lnTo>
                    <a:cubicBezTo>
                      <a:pt x="319088" y="2003645"/>
                      <a:pt x="228823" y="2093910"/>
                      <a:pt x="117476" y="2093910"/>
                    </a:cubicBezTo>
                    <a:lnTo>
                      <a:pt x="0" y="2093910"/>
                    </a:lnTo>
                    <a:lnTo>
                      <a:pt x="0" y="7936"/>
                    </a:lnTo>
                    <a:lnTo>
                      <a:pt x="3" y="7936"/>
                    </a:lnTo>
                    <a:lnTo>
                      <a:pt x="157164" y="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sp>
          <p:nvSpPr>
            <p:cNvPr id="24" name="Oval 11">
              <a:extLst>
                <a:ext uri="{FF2B5EF4-FFF2-40B4-BE49-F238E27FC236}">
                  <a16:creationId xmlns:a16="http://schemas.microsoft.com/office/drawing/2014/main" id="{FD02A191-E757-453D-B9C5-1182535F0C80}"/>
                </a:ext>
              </a:extLst>
            </p:cNvPr>
            <p:cNvSpPr/>
            <p:nvPr/>
          </p:nvSpPr>
          <p:spPr>
            <a:xfrm rot="5400000">
              <a:off x="4961449" y="1826801"/>
              <a:ext cx="3133725" cy="3133725"/>
            </a:xfrm>
            <a:prstGeom prst="ellipse">
              <a:avLst/>
            </a:prstGeom>
            <a:noFill/>
            <a:ln w="76200">
              <a:solidFill>
                <a:srgbClr val="2E2E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ＭＳ Ｐゴシック" panose="020B0600070205080204" pitchFamily="50" charset="-128"/>
              </a:endParaRPr>
            </a:p>
          </p:txBody>
        </p:sp>
      </p:grpSp>
    </p:spTree>
    <p:extLst>
      <p:ext uri="{BB962C8B-B14F-4D97-AF65-F5344CB8AC3E}">
        <p14:creationId xmlns:p14="http://schemas.microsoft.com/office/powerpoint/2010/main" val="313915735"/>
      </p:ext>
    </p:extLst>
  </p:cSld>
  <p:clrMapOvr>
    <a:masterClrMapping/>
  </p:clrMapOvr>
</p:sld>
</file>

<file path=ppt/theme/theme1.xml><?xml version="1.0" encoding="utf-8"?>
<a:theme xmlns:a="http://schemas.openxmlformats.org/drawingml/2006/main" name="Blank">
  <a:themeElements>
    <a:clrScheme name="Custom 2">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ADB9CA"/>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howeet theme">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ITLE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Showeet theme">
  <a:themeElements>
    <a:clrScheme name="Showeet theme">
      <a:dk1>
        <a:sysClr val="windowText" lastClr="000000"/>
      </a:dk1>
      <a:lt1>
        <a:sysClr val="window" lastClr="FFFFFF"/>
      </a:lt1>
      <a:dk2>
        <a:srgbClr val="1D2631"/>
      </a:dk2>
      <a:lt2>
        <a:srgbClr val="EEECE1"/>
      </a:lt2>
      <a:accent1>
        <a:srgbClr val="3F4855"/>
      </a:accent1>
      <a:accent2>
        <a:srgbClr val="F1A138"/>
      </a:accent2>
      <a:accent3>
        <a:srgbClr val="CBDB23"/>
      </a:accent3>
      <a:accent4>
        <a:srgbClr val="590B4E"/>
      </a:accent4>
      <a:accent5>
        <a:srgbClr val="2CA3FC"/>
      </a:accent5>
      <a:accent6>
        <a:srgbClr val="9EB31C"/>
      </a:accent6>
      <a:hlink>
        <a:srgbClr val="B8CCE4"/>
      </a:hlink>
      <a:folHlink>
        <a:srgbClr val="B8CCE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3285</Words>
  <Application>Microsoft Office PowerPoint</Application>
  <PresentationFormat>ワイド画面</PresentationFormat>
  <Paragraphs>433</Paragraphs>
  <Slides>30</Slides>
  <Notes>10</Notes>
  <HiddenSlides>0</HiddenSlides>
  <MMClips>0</MMClips>
  <ScaleCrop>false</ScaleCrop>
  <HeadingPairs>
    <vt:vector size="6" baseType="variant">
      <vt:variant>
        <vt:lpstr>使用されているフォント</vt:lpstr>
      </vt:variant>
      <vt:variant>
        <vt:i4>9</vt:i4>
      </vt:variant>
      <vt:variant>
        <vt:lpstr>テーマ</vt:lpstr>
      </vt:variant>
      <vt:variant>
        <vt:i4>4</vt:i4>
      </vt:variant>
      <vt:variant>
        <vt:lpstr>スライド タイトル</vt:lpstr>
      </vt:variant>
      <vt:variant>
        <vt:i4>30</vt:i4>
      </vt:variant>
    </vt:vector>
  </HeadingPairs>
  <TitlesOfParts>
    <vt:vector size="43" baseType="lpstr">
      <vt:lpstr>AR P丸ゴシック体3DM</vt:lpstr>
      <vt:lpstr>AR P丸ゴシック体E</vt:lpstr>
      <vt:lpstr>AR P丸ゴシック体M</vt:lpstr>
      <vt:lpstr>AR丸ゴシック体E</vt:lpstr>
      <vt:lpstr>GeosansLight</vt:lpstr>
      <vt:lpstr>ＭＳ Ｐゴシック</vt:lpstr>
      <vt:lpstr>Arial</vt:lpstr>
      <vt:lpstr>Arial Black</vt:lpstr>
      <vt:lpstr>Calibri</vt:lpstr>
      <vt:lpstr>Blank</vt:lpstr>
      <vt:lpstr>Showeet theme</vt:lpstr>
      <vt:lpstr>TITLES</vt:lpstr>
      <vt:lpstr>1_Showeet theme</vt:lpstr>
      <vt:lpstr>PowerPoint プレゼンテーション</vt:lpstr>
      <vt:lpstr>訪問看護のニーズについてのアンケート 集計結果</vt:lpstr>
      <vt:lpstr>2018年12月８日（土）・９（日）に開催される「第8回日本在宅看護学会学術集会」において、当事者の体験発表と共に ①ME/CFS患者は何に困っているか　 ②訪問看護に、何を求めているか、どうしてほしいか　等 学会参加者にME/CFS患者の訪問看護の必要性や病状の理解を図る。 </vt:lpstr>
      <vt:lpstr>01.回答者の基本情報 02.ME/CFSについて 03.訪問看護について 04.医療従事者や医療系学生への要望 </vt:lpstr>
      <vt:lpstr>回答者の基本情報</vt:lpstr>
      <vt:lpstr>①あなたはどちらに当てはまりますか？</vt:lpstr>
      <vt:lpstr>②ME/CFS患者さんの年齢を教えて下さい</vt:lpstr>
      <vt:lpstr>③ME/CFS患者さんの性別を教えてください</vt:lpstr>
      <vt:lpstr>④ME/CFS患者さんがお住まいの都道府県を教えてください</vt:lpstr>
      <vt:lpstr>ME/CFSについて</vt:lpstr>
      <vt:lpstr>⑤ME/CFSの確定診断は受けていますか？</vt:lpstr>
      <vt:lpstr>⑥「確定診断を受けた」病院の所在地を教えて下さい</vt:lpstr>
      <vt:lpstr>⑥「現在通院中」の病院の所在地を教えて下さい</vt:lpstr>
      <vt:lpstr>⑩ME/CFS以外の併発疾患を教えてください</vt:lpstr>
      <vt:lpstr>⑪患者もしくは患者家族として困っていることを教えて下さい</vt:lpstr>
      <vt:lpstr>⑪患者もしくは患者家族として困っていることを教えて下さい</vt:lpstr>
      <vt:lpstr>⑪患者もしくは患者家族として困っていることを教えて下さい</vt:lpstr>
      <vt:lpstr>訪問看護について</vt:lpstr>
      <vt:lpstr>⑫訪問看護制度について聞いたことがありますか？</vt:lpstr>
      <vt:lpstr>⑬訪問看護を利用したことがありますか？</vt:lpstr>
      <vt:lpstr>⑭訪問看護を利用するとしたら、どのようなものを受けたいですか？</vt:lpstr>
      <vt:lpstr>医療従事者や医療系学生 　　　　　　　　　　　　　　への要望</vt:lpstr>
      <vt:lpstr>⑮医療従事者や医療系学生に何を望みますか？</vt:lpstr>
      <vt:lpstr>⑮医療従事者や医療系学生に何を望みますか？</vt:lpstr>
      <vt:lpstr>⑮医療従事者や医療系学生に何を望みますか？</vt:lpstr>
      <vt:lpstr>⑮医療従事者や医療系学生に何を望みますか？</vt:lpstr>
      <vt:lpstr>⑮医療従事者や医療系学生に何を望みますか？</vt:lpstr>
      <vt:lpstr>⑮医療従事者や医療系学生に何を望みますか？</vt:lpstr>
      <vt:lpstr>Thank        You!</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アンケート集計</dc:title>
  <dc:creator/>
  <dc:description>© Copyright CFS支援ネットワーク</dc:description>
  <cp:lastModifiedBy/>
  <cp:revision>86</cp:revision>
  <cp:lastPrinted>2015-09-17T01:32:36Z</cp:lastPrinted>
  <dcterms:created xsi:type="dcterms:W3CDTF">2011-05-09T14:18:21Z</dcterms:created>
  <dcterms:modified xsi:type="dcterms:W3CDTF">2020-09-29T07:31:49Z</dcterms:modified>
  <cp:category>Charts &amp; Diagrams</cp:category>
</cp:coreProperties>
</file>