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0"/>
  </p:notesMasterIdLst>
  <p:sldIdLst>
    <p:sldId id="257" r:id="rId2"/>
    <p:sldId id="258" r:id="rId3"/>
    <p:sldId id="270" r:id="rId4"/>
    <p:sldId id="260" r:id="rId5"/>
    <p:sldId id="269" r:id="rId6"/>
    <p:sldId id="281" r:id="rId7"/>
    <p:sldId id="280" r:id="rId8"/>
    <p:sldId id="277" r:id="rId9"/>
    <p:sldId id="282" r:id="rId10"/>
    <p:sldId id="278" r:id="rId11"/>
    <p:sldId id="279" r:id="rId12"/>
    <p:sldId id="283" r:id="rId13"/>
    <p:sldId id="262" r:id="rId14"/>
    <p:sldId id="261" r:id="rId15"/>
    <p:sldId id="275" r:id="rId16"/>
    <p:sldId id="264" r:id="rId17"/>
    <p:sldId id="274" r:id="rId18"/>
    <p:sldId id="263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/>
    <p:restoredTop sz="94659"/>
  </p:normalViewPr>
  <p:slideViewPr>
    <p:cSldViewPr snapToGrid="0" snapToObjects="1">
      <p:cViewPr varScale="1">
        <p:scale>
          <a:sx n="110" d="100"/>
          <a:sy n="110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83F5-2397-1E47-8903-BA413D3A8FF0}" type="datetimeFigureOut">
              <a:rPr kumimoji="1" lang="ja-JP" altLang="en-US" smtClean="0"/>
              <a:t>2021/1/17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FBB0F-027E-ED48-8CBB-F91726BBEB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17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46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FBB0F-027E-ED48-8CBB-F91726BBEB5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5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12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5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57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890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3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4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1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1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2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1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3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6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図 4" descr="屋外, 建物, 家, 小さい が含まれている画像&#10;&#10;自動的に生成された説明">
            <a:extLst>
              <a:ext uri="{FF2B5EF4-FFF2-40B4-BE49-F238E27FC236}">
                <a16:creationId xmlns:a16="http://schemas.microsoft.com/office/drawing/2014/main" id="{097C9F08-DE48-5844-9530-4B040DEF8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3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89F75DE-93ED-FF41-A1BF-B38984F8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397661"/>
            <a:ext cx="10905059" cy="15412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MORIUMIUS</a:t>
            </a:r>
            <a:br>
              <a:rPr kumimoji="1" lang="en-US" altLang="ja-JP" sz="3600" dirty="0">
                <a:solidFill>
                  <a:schemeClr val="bg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</a:br>
            <a:r>
              <a:rPr kumimoji="1" lang="ja-JP" altLang="en-US" sz="28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73000"/>
                    </a:srgbClr>
                  </a:outerShdw>
                  <a:reflection endPos="0" dir="5400000" sy="-100000" algn="bl" rotWithShape="0"/>
                </a:effectLst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サポートパッケージ</a:t>
            </a:r>
            <a:br>
              <a:rPr kumimoji="1" lang="en-US" altLang="ja-JP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73000"/>
                    </a:srgbClr>
                  </a:outerShdw>
                  <a:reflection endPos="0" dir="5400000" sy="-100000" algn="bl" rotWithShape="0"/>
                </a:effectLst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</a:br>
            <a:r>
              <a:rPr kumimoji="1" lang="ja-JP" altLang="en-US" sz="28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>
                    <a:schemeClr val="accent1"/>
                  </a:glow>
                  <a:outerShdw blurRad="50800" dist="50800" dir="5400000" algn="ctr" rotWithShape="0">
                    <a:srgbClr val="000000">
                      <a:alpha val="73000"/>
                    </a:srgbClr>
                  </a:outerShdw>
                  <a:reflection endPos="0" dir="5400000" sy="-100000" algn="bl" rotWithShape="0"/>
                </a:effectLst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オンラインプログラム</a:t>
            </a:r>
            <a:endParaRPr kumimoji="1" lang="en-US" altLang="ja-JP" sz="2800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>
                  <a:schemeClr val="accent1"/>
                </a:glow>
                <a:outerShdw blurRad="50800" dist="50800" dir="5400000" algn="ctr" rotWithShape="0">
                  <a:srgbClr val="000000">
                    <a:alpha val="73000"/>
                  </a:srgbClr>
                </a:outerShdw>
                <a:reflection endPos="0" dir="5400000" sy="-100000" algn="bl" rotWithShape="0"/>
              </a:effectLst>
              <a:latin typeface="Hiragino Maru Gothic ProN W4" panose="020F0400000000000000" pitchFamily="34" charset="-128"/>
              <a:ea typeface="Hiragino Maru Gothic ProN W4" panose="020F0400000000000000" pitchFamily="34" charset="-128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49385E-BE59-5C4D-B58C-4A64347F443F}"/>
              </a:ext>
            </a:extLst>
          </p:cNvPr>
          <p:cNvSpPr txBox="1"/>
          <p:nvPr/>
        </p:nvSpPr>
        <p:spPr>
          <a:xfrm>
            <a:off x="1282740" y="3136186"/>
            <a:ext cx="1016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1000"/>
                    </a:srgbClr>
                  </a:outerShdw>
                </a:effectLst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第</a:t>
            </a:r>
            <a:r>
              <a:rPr kumimoji="1" lang="en-US" altLang="ja-JP" sz="4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1000"/>
                    </a:srgbClr>
                  </a:outerShdw>
                </a:effectLst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4</a:t>
            </a:r>
            <a:r>
              <a:rPr kumimoji="1" lang="ja-JP" altLang="en-US" sz="40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1000"/>
                    </a:srgbClr>
                  </a:outerShdw>
                </a:effectLst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回</a:t>
            </a:r>
            <a:r>
              <a:rPr kumimoji="1" lang="en-US" altLang="ja-JP" sz="4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1000"/>
                    </a:srgbClr>
                  </a:outerShdw>
                </a:effectLst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 </a:t>
            </a:r>
            <a:r>
              <a:rPr kumimoji="1" lang="ja-JP" altLang="en-US" sz="40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1000"/>
                    </a:srgbClr>
                  </a:outerShdw>
                </a:effectLst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和食の文化背景と食材の盛り付け</a:t>
            </a:r>
            <a:r>
              <a:rPr kumimoji="1" lang="en-US" altLang="ja-JP" sz="4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1000"/>
                    </a:srgbClr>
                  </a:outerShdw>
                </a:effectLst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 </a:t>
            </a:r>
            <a:endParaRPr kumimoji="1" lang="ja-JP" altLang="en-US" sz="400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rgbClr val="000000">
                    <a:alpha val="91000"/>
                  </a:srgbClr>
                </a:outerShdw>
              </a:effectLst>
              <a:latin typeface="Hiragino Maru Gothic ProN W4" panose="020F0400000000000000" pitchFamily="34" charset="-128"/>
              <a:ea typeface="Hiragino Maru Gothic ProN W4" panose="020F04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122EDC-7DA4-3448-94F8-15C26CB50F34}"/>
              </a:ext>
            </a:extLst>
          </p:cNvPr>
          <p:cNvSpPr txBox="1"/>
          <p:nvPr/>
        </p:nvSpPr>
        <p:spPr>
          <a:xfrm>
            <a:off x="3458699" y="4039536"/>
            <a:ext cx="5339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bg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2021</a:t>
            </a:r>
            <a:r>
              <a:rPr kumimoji="1" lang="ja-JP" altLang="en-US" sz="2400">
                <a:solidFill>
                  <a:schemeClr val="bg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年</a:t>
            </a:r>
            <a:r>
              <a:rPr lang="en-US" altLang="ja-JP" sz="2400" dirty="0">
                <a:solidFill>
                  <a:schemeClr val="bg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01</a:t>
            </a:r>
            <a:r>
              <a:rPr kumimoji="1" lang="ja-JP" altLang="en-US" sz="2400">
                <a:solidFill>
                  <a:schemeClr val="bg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月</a:t>
            </a:r>
            <a:r>
              <a:rPr lang="en-US" altLang="ja-JP" sz="2400" dirty="0">
                <a:solidFill>
                  <a:schemeClr val="bg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17(16)</a:t>
            </a:r>
            <a:r>
              <a:rPr lang="ja-JP" altLang="en-US" sz="2400">
                <a:solidFill>
                  <a:schemeClr val="bg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日</a:t>
            </a:r>
            <a:endParaRPr lang="en-US" altLang="ja-JP" sz="2400" dirty="0">
              <a:solidFill>
                <a:schemeClr val="bg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</a:endParaRPr>
          </a:p>
        </p:txBody>
      </p:sp>
      <p:pic>
        <p:nvPicPr>
          <p:cNvPr id="1026" name="Picture 2" descr="アイコン&#10;&#10;自動的に生成された説明">
            <a:extLst>
              <a:ext uri="{FF2B5EF4-FFF2-40B4-BE49-F238E27FC236}">
                <a16:creationId xmlns:a16="http://schemas.microsoft.com/office/drawing/2014/main" id="{7B63A699-F3FA-DE45-BAD9-30B11A8C7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98" y="5194290"/>
            <a:ext cx="47879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87CDFA-C032-C744-B1BB-E9C08E95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鮭の食べるもの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BFCDF5-2E2E-D941-A26C-2A1BCCF0B81F}"/>
              </a:ext>
            </a:extLst>
          </p:cNvPr>
          <p:cNvSpPr txBox="1"/>
          <p:nvPr/>
        </p:nvSpPr>
        <p:spPr>
          <a:xfrm>
            <a:off x="2669421" y="2224665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/>
              <a:t>鮭はどんなものを食べるの？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A6AB9B-CEDE-F343-880D-86D135D5DAF7}"/>
              </a:ext>
            </a:extLst>
          </p:cNvPr>
          <p:cNvSpPr txBox="1"/>
          <p:nvPr/>
        </p:nvSpPr>
        <p:spPr>
          <a:xfrm>
            <a:off x="2252869" y="3429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川では？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96F4A7-8808-E748-88C6-71D97B13DDF6}"/>
              </a:ext>
            </a:extLst>
          </p:cNvPr>
          <p:cNvSpPr txBox="1"/>
          <p:nvPr/>
        </p:nvSpPr>
        <p:spPr>
          <a:xfrm>
            <a:off x="7865165" y="3429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海</a:t>
            </a:r>
            <a:r>
              <a:rPr kumimoji="1" lang="ja-JP" altLang="en-US"/>
              <a:t>では？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B6F0BF-DADE-6E4A-9AB7-EEC64FE8F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77" y="4728210"/>
            <a:ext cx="1496602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CD95F1-05A1-0F4B-9832-E9BEEF40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893" y="4599733"/>
            <a:ext cx="2326861" cy="13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1D7FA7E-DD2B-5F46-9B1E-09B972FCE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527" y="4928997"/>
            <a:ext cx="1669155" cy="11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E9D67AD-EF31-2D48-B268-B2893BAFE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984" y="4007126"/>
            <a:ext cx="2850874" cy="285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F85E7-D65D-D24D-98EB-0FDD708E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鮭から生まれた文化（保存・郷土料理）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BB429F2-4A91-684E-83B9-256694693CB2}"/>
              </a:ext>
            </a:extLst>
          </p:cNvPr>
          <p:cNvSpPr txBox="1"/>
          <p:nvPr/>
        </p:nvSpPr>
        <p:spPr>
          <a:xfrm>
            <a:off x="3988905" y="2721114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/>
              <a:t>別名：神の化身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B24EC2-7903-C347-A3CA-186BF7A42972}"/>
              </a:ext>
            </a:extLst>
          </p:cNvPr>
          <p:cNvSpPr txBox="1"/>
          <p:nvPr/>
        </p:nvSpPr>
        <p:spPr>
          <a:xfrm>
            <a:off x="728869" y="4448402"/>
            <a:ext cx="5032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すぐに利用するための加工を“</a:t>
            </a:r>
            <a:r>
              <a:rPr kumimoji="1" lang="ja-JP" altLang="en-US" sz="2400">
                <a:solidFill>
                  <a:srgbClr val="FF0000"/>
                </a:solidFill>
              </a:rPr>
              <a:t>料理</a:t>
            </a:r>
            <a:r>
              <a:rPr kumimoji="1" lang="ja-JP" altLang="en-US" sz="2400"/>
              <a:t>”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95645C-9DD5-3344-A110-9F2213DCE40C}"/>
              </a:ext>
            </a:extLst>
          </p:cNvPr>
          <p:cNvSpPr txBox="1"/>
          <p:nvPr/>
        </p:nvSpPr>
        <p:spPr>
          <a:xfrm>
            <a:off x="6937512" y="4421898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/>
              <a:t>将来食べるための加工を</a:t>
            </a:r>
            <a:r>
              <a:rPr kumimoji="1" lang="ja-JP" altLang="en-US" sz="2400"/>
              <a:t>“</a:t>
            </a:r>
            <a:r>
              <a:rPr kumimoji="1" lang="ja-JP" altLang="en-US" sz="2400">
                <a:solidFill>
                  <a:srgbClr val="FF0000"/>
                </a:solidFill>
              </a:rPr>
              <a:t>保存</a:t>
            </a:r>
            <a:r>
              <a:rPr kumimoji="1" lang="ja-JP" altLang="en-US" sz="2400"/>
              <a:t>”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540160C-2175-884E-9831-C3B64B2F5A43}"/>
              </a:ext>
            </a:extLst>
          </p:cNvPr>
          <p:cNvSpPr txBox="1"/>
          <p:nvPr/>
        </p:nvSpPr>
        <p:spPr>
          <a:xfrm>
            <a:off x="2491409" y="5768739"/>
            <a:ext cx="8081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</a:rPr>
              <a:t>1</a:t>
            </a:r>
            <a:r>
              <a:rPr lang="ja-JP" altLang="en-US" sz="4000">
                <a:solidFill>
                  <a:srgbClr val="FF0000"/>
                </a:solidFill>
              </a:rPr>
              <a:t>度に大量にとれるため保存が発展</a:t>
            </a:r>
            <a:endParaRPr kumimoji="1" lang="ja-JP" alt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52422657-3CD5-FE4F-BD6A-A656D854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鮭から生まれた文化</a:t>
            </a:r>
            <a:r>
              <a:rPr kumimoji="1" lang="en-US" altLang="ja-JP" dirty="0"/>
              <a:t>②</a:t>
            </a:r>
            <a:r>
              <a:rPr kumimoji="1" lang="ja-JP" altLang="en-US"/>
              <a:t>（保存・郷土料理）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3DD61A-4761-9349-B882-6CBD478127B2}"/>
              </a:ext>
            </a:extLst>
          </p:cNvPr>
          <p:cNvSpPr txBox="1"/>
          <p:nvPr/>
        </p:nvSpPr>
        <p:spPr>
          <a:xfrm>
            <a:off x="2173357" y="2389809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保存の方法ってどんなものがある？</a:t>
            </a:r>
            <a:endParaRPr kumimoji="1" lang="ja-JP" altLang="en-US" sz="40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E37242-D799-9241-AA30-0A112BD3E695}"/>
              </a:ext>
            </a:extLst>
          </p:cNvPr>
          <p:cNvSpPr txBox="1"/>
          <p:nvPr/>
        </p:nvSpPr>
        <p:spPr>
          <a:xfrm>
            <a:off x="1899979" y="3973443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/>
              <a:t>塩漬け・薫製・干す（鮭粉・乾物）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2382DB-48DA-3549-8FEF-E62DFB6C20E2}"/>
              </a:ext>
            </a:extLst>
          </p:cNvPr>
          <p:cNvSpPr txBox="1"/>
          <p:nvPr/>
        </p:nvSpPr>
        <p:spPr>
          <a:xfrm>
            <a:off x="3704224" y="5601474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/>
              <a:t>缶詰・冷凍（ルイベ）</a:t>
            </a:r>
            <a:endParaRPr kumimoji="1" lang="ja-JP" altLang="en-US" sz="4000" b="1"/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id="{F7602EA8-6E11-684D-AD77-7E53575C89D1}"/>
              </a:ext>
            </a:extLst>
          </p:cNvPr>
          <p:cNvSpPr/>
          <p:nvPr/>
        </p:nvSpPr>
        <p:spPr>
          <a:xfrm>
            <a:off x="5552661" y="4982817"/>
            <a:ext cx="646971" cy="618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05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/>
          <p:nvPr/>
        </p:nvSpPr>
        <p:spPr>
          <a:xfrm>
            <a:off x="-1759829" y="76389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45"/>
              <a:buFont typeface="Arial"/>
              <a:buNone/>
            </a:pPr>
            <a:br>
              <a:rPr lang="ja-JP" sz="3645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ja-JP" sz="3645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297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-魚の料理でつたわることば-</a:t>
            </a:r>
            <a:endParaRPr sz="297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-544046" y="261069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ja-JP" sz="5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魚は</a:t>
            </a:r>
            <a:r>
              <a:rPr lang="ja-JP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生</a:t>
            </a:r>
            <a:r>
              <a:rPr lang="ja-JP" sz="5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で食べ</a:t>
            </a:r>
            <a:endParaRPr dirty="0"/>
          </a:p>
        </p:txBody>
      </p:sp>
      <p:sp>
        <p:nvSpPr>
          <p:cNvPr id="153" name="Google Shape;153;p7"/>
          <p:cNvSpPr txBox="1"/>
          <p:nvPr/>
        </p:nvSpPr>
        <p:spPr>
          <a:xfrm>
            <a:off x="-824717" y="39111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ja-JP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焼</a:t>
            </a:r>
            <a:r>
              <a:rPr lang="ja-JP" sz="5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いて食べ</a:t>
            </a:r>
            <a:endParaRPr dirty="0"/>
          </a:p>
        </p:txBody>
      </p:sp>
      <p:sp>
        <p:nvSpPr>
          <p:cNvPr id="154" name="Google Shape;154;p7"/>
          <p:cNvSpPr txBox="1"/>
          <p:nvPr/>
        </p:nvSpPr>
        <p:spPr>
          <a:xfrm>
            <a:off x="-813313" y="5211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ja-JP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煮</a:t>
            </a:r>
            <a:r>
              <a:rPr lang="ja-JP" sz="5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て食べよ</a:t>
            </a:r>
            <a:endParaRPr dirty="0"/>
          </a:p>
        </p:txBody>
      </p:sp>
      <p:sp>
        <p:nvSpPr>
          <p:cNvPr id="156" name="Google Shape;156;p7"/>
          <p:cNvSpPr txBox="1"/>
          <p:nvPr/>
        </p:nvSpPr>
        <p:spPr>
          <a:xfrm>
            <a:off x="8071071" y="2793340"/>
            <a:ext cx="32624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魚料理の主役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7038753" y="2896873"/>
            <a:ext cx="808075" cy="50729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E47369D2-608E-6C4E-A2E8-6D652746FF44}"/>
              </a:ext>
            </a:extLst>
          </p:cNvPr>
          <p:cNvSpPr txBox="1">
            <a:spLocks/>
          </p:cNvSpPr>
          <p:nvPr/>
        </p:nvSpPr>
        <p:spPr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/>
              <a:t>日本の文化背景</a:t>
            </a:r>
          </a:p>
        </p:txBody>
      </p:sp>
    </p:spTree>
    <p:extLst>
      <p:ext uri="{BB962C8B-B14F-4D97-AF65-F5344CB8AC3E}">
        <p14:creationId xmlns:p14="http://schemas.microsoft.com/office/powerpoint/2010/main" val="214178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824345" y="7530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60"/>
              <a:buFont typeface="Arial"/>
              <a:buNone/>
            </a:pPr>
            <a:r>
              <a:rPr lang="ja-JP" sz="486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お刺身について考えよう！</a:t>
            </a:r>
            <a:br>
              <a:rPr lang="ja-JP" sz="486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ja-JP" sz="486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3959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-いつからお刺身って食べられてるの？</a:t>
            </a:r>
            <a:endParaRPr/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95" y="3360736"/>
            <a:ext cx="4492870" cy="252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7073" y="3360736"/>
            <a:ext cx="3380509" cy="253538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/>
        </p:nvSpPr>
        <p:spPr>
          <a:xfrm>
            <a:off x="2590800" y="6100059"/>
            <a:ext cx="18325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①    江戸</a:t>
            </a:r>
            <a:r>
              <a:rPr lang="ja-JP" alt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時代</a:t>
            </a:r>
            <a:endParaRPr dirty="0"/>
          </a:p>
        </p:txBody>
      </p:sp>
      <p:sp>
        <p:nvSpPr>
          <p:cNvPr id="144" name="Google Shape;144;p6"/>
          <p:cNvSpPr txBox="1"/>
          <p:nvPr/>
        </p:nvSpPr>
        <p:spPr>
          <a:xfrm>
            <a:off x="8046466" y="6100059"/>
            <a:ext cx="18325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②    昭和</a:t>
            </a:r>
            <a:r>
              <a:rPr lang="ja-JP" alt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時代</a:t>
            </a:r>
            <a:endParaRPr dirty="0"/>
          </a:p>
        </p:txBody>
      </p:sp>
      <p:sp>
        <p:nvSpPr>
          <p:cNvPr id="145" name="Google Shape;145;p6"/>
          <p:cNvSpPr txBox="1"/>
          <p:nvPr/>
        </p:nvSpPr>
        <p:spPr>
          <a:xfrm>
            <a:off x="3147299" y="5976948"/>
            <a:ext cx="4411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えど</a:t>
            </a:r>
            <a:endParaRPr/>
          </a:p>
        </p:txBody>
      </p:sp>
      <p:sp>
        <p:nvSpPr>
          <p:cNvPr id="146" name="Google Shape;146;p6"/>
          <p:cNvSpPr txBox="1"/>
          <p:nvPr/>
        </p:nvSpPr>
        <p:spPr>
          <a:xfrm>
            <a:off x="8494971" y="5952653"/>
            <a:ext cx="69762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しょうわ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81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/>
        </p:nvSpPr>
        <p:spPr>
          <a:xfrm>
            <a:off x="824345" y="7530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45"/>
              <a:buFont typeface="Arial"/>
              <a:buNone/>
            </a:pPr>
            <a:r>
              <a:rPr lang="ja-JP" sz="3645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お刺身について考えよう！</a:t>
            </a:r>
            <a:br>
              <a:rPr lang="ja-JP" sz="3645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ja-JP" sz="3645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297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-お刺身の基本-</a:t>
            </a:r>
            <a:endParaRPr sz="297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413000"/>
            <a:ext cx="6845300" cy="444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8"/>
          <p:cNvCxnSpPr/>
          <p:nvPr/>
        </p:nvCxnSpPr>
        <p:spPr>
          <a:xfrm rot="10800000" flipH="1">
            <a:off x="5556250" y="3997320"/>
            <a:ext cx="4229402" cy="1564149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" name="Google Shape;165;p8"/>
          <p:cNvCxnSpPr/>
          <p:nvPr/>
        </p:nvCxnSpPr>
        <p:spPr>
          <a:xfrm rot="10800000">
            <a:off x="1708586" y="2649875"/>
            <a:ext cx="3040912" cy="78207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8"/>
          <p:cNvCxnSpPr/>
          <p:nvPr/>
        </p:nvCxnSpPr>
        <p:spPr>
          <a:xfrm flipH="1">
            <a:off x="7365788" y="2413000"/>
            <a:ext cx="2016488" cy="1057991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p8"/>
          <p:cNvSpPr txBox="1"/>
          <p:nvPr/>
        </p:nvSpPr>
        <p:spPr>
          <a:xfrm>
            <a:off x="388083" y="2280543"/>
            <a:ext cx="15564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①</a:t>
            </a:r>
            <a:r>
              <a:rPr lang="ja-JP" alt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大根</a:t>
            </a:r>
            <a:endParaRPr dirty="0"/>
          </a:p>
        </p:txBody>
      </p:sp>
      <p:sp>
        <p:nvSpPr>
          <p:cNvPr id="168" name="Google Shape;168;p8"/>
          <p:cNvSpPr txBox="1"/>
          <p:nvPr/>
        </p:nvSpPr>
        <p:spPr>
          <a:xfrm>
            <a:off x="388083" y="2671579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（つま）</a:t>
            </a:r>
            <a:endParaRPr/>
          </a:p>
        </p:txBody>
      </p:sp>
      <p:sp>
        <p:nvSpPr>
          <p:cNvPr id="169" name="Google Shape;169;p8"/>
          <p:cNvSpPr txBox="1"/>
          <p:nvPr/>
        </p:nvSpPr>
        <p:spPr>
          <a:xfrm>
            <a:off x="9981686" y="3806456"/>
            <a:ext cx="13388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③魚</a:t>
            </a:r>
            <a:b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（さしみ）</a:t>
            </a:r>
            <a:endParaRPr/>
          </a:p>
        </p:txBody>
      </p:sp>
      <p:sp>
        <p:nvSpPr>
          <p:cNvPr id="170" name="Google Shape;170;p8"/>
          <p:cNvSpPr txBox="1"/>
          <p:nvPr/>
        </p:nvSpPr>
        <p:spPr>
          <a:xfrm>
            <a:off x="9403914" y="2172873"/>
            <a:ext cx="13388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②大葉</a:t>
            </a:r>
            <a:b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（おおば）</a:t>
            </a:r>
            <a:endParaRPr/>
          </a:p>
        </p:txBody>
      </p:sp>
      <p:sp>
        <p:nvSpPr>
          <p:cNvPr id="171" name="Google Shape;171;p8"/>
          <p:cNvSpPr txBox="1"/>
          <p:nvPr/>
        </p:nvSpPr>
        <p:spPr>
          <a:xfrm>
            <a:off x="8673088" y="5855791"/>
            <a:ext cx="35189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①②は、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お魚の消化を助けてくれる。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785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/>
        </p:nvSpPr>
        <p:spPr>
          <a:xfrm>
            <a:off x="8382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45"/>
              <a:buFont typeface="Arial"/>
              <a:buNone/>
            </a:pPr>
            <a:r>
              <a:rPr lang="ja-JP" sz="3645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お刺身について考えよう！</a:t>
            </a:r>
            <a:br>
              <a:rPr lang="ja-JP" sz="3645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ja-JP" sz="3645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297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-お刺身の盛り付け-</a:t>
            </a:r>
            <a:endParaRPr sz="297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 l="17554" t="15802" r="18962" b="16592"/>
          <a:stretch/>
        </p:blipFill>
        <p:spPr>
          <a:xfrm>
            <a:off x="659219" y="2725441"/>
            <a:ext cx="3274827" cy="261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9"/>
          <p:cNvPicPr preferRelativeResize="0"/>
          <p:nvPr/>
        </p:nvPicPr>
        <p:blipFill rotWithShape="1">
          <a:blip r:embed="rId4">
            <a:alphaModFix/>
          </a:blip>
          <a:srcRect l="18475" t="12825" r="13926" b="12826"/>
          <a:stretch/>
        </p:blipFill>
        <p:spPr>
          <a:xfrm>
            <a:off x="4869715" y="2639623"/>
            <a:ext cx="3274827" cy="2701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5">
            <a:alphaModFix/>
          </a:blip>
          <a:srcRect l="13204" t="12825" r="15167" b="9173"/>
          <a:stretch/>
        </p:blipFill>
        <p:spPr>
          <a:xfrm>
            <a:off x="8506047" y="2650344"/>
            <a:ext cx="3307609" cy="270142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/>
        </p:nvSpPr>
        <p:spPr>
          <a:xfrm>
            <a:off x="1627218" y="6066708"/>
            <a:ext cx="13388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①</a:t>
            </a:r>
            <a:r>
              <a:rPr lang="ja-JP" alt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大根</a:t>
            </a:r>
            <a:endParaRPr dirty="0"/>
          </a:p>
        </p:txBody>
      </p:sp>
      <p:sp>
        <p:nvSpPr>
          <p:cNvPr id="181" name="Google Shape;181;p9"/>
          <p:cNvSpPr txBox="1"/>
          <p:nvPr/>
        </p:nvSpPr>
        <p:spPr>
          <a:xfrm>
            <a:off x="5837714" y="5928209"/>
            <a:ext cx="13388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②大葉</a:t>
            </a:r>
            <a:b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（おおば）</a:t>
            </a:r>
            <a:endParaRPr/>
          </a:p>
        </p:txBody>
      </p:sp>
      <p:sp>
        <p:nvSpPr>
          <p:cNvPr id="182" name="Google Shape;182;p9"/>
          <p:cNvSpPr txBox="1"/>
          <p:nvPr/>
        </p:nvSpPr>
        <p:spPr>
          <a:xfrm>
            <a:off x="9490437" y="5928209"/>
            <a:ext cx="13388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③魚</a:t>
            </a:r>
            <a:b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（さしみ）</a:t>
            </a:r>
            <a:endParaRPr/>
          </a:p>
        </p:txBody>
      </p:sp>
      <p:cxnSp>
        <p:nvCxnSpPr>
          <p:cNvPr id="183" name="Google Shape;183;p9"/>
          <p:cNvCxnSpPr/>
          <p:nvPr/>
        </p:nvCxnSpPr>
        <p:spPr>
          <a:xfrm>
            <a:off x="3487479" y="6176490"/>
            <a:ext cx="138223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4" name="Google Shape;184;p9"/>
          <p:cNvCxnSpPr/>
          <p:nvPr/>
        </p:nvCxnSpPr>
        <p:spPr>
          <a:xfrm>
            <a:off x="7637723" y="6251374"/>
            <a:ext cx="138223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19182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D0DE5F-8A9B-7D4A-8D8B-97AF139B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山水盛りについて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834632-B53C-C048-8073-1992A0C0CB6D}"/>
              </a:ext>
            </a:extLst>
          </p:cNvPr>
          <p:cNvSpPr txBox="1"/>
          <p:nvPr/>
        </p:nvSpPr>
        <p:spPr>
          <a:xfrm>
            <a:off x="8008124" y="26625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和食</a:t>
            </a:r>
            <a:r>
              <a:rPr kumimoji="1" lang="ja-JP" altLang="en-US"/>
              <a:t>の法則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A1F39E-9E06-7D4B-8ECB-0D7CB67C26E3}"/>
              </a:ext>
            </a:extLst>
          </p:cNvPr>
          <p:cNvSpPr txBox="1"/>
          <p:nvPr/>
        </p:nvSpPr>
        <p:spPr>
          <a:xfrm>
            <a:off x="1639595" y="3720045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/>
              <a:t>「山水の法則」</a:t>
            </a:r>
            <a:endParaRPr kumimoji="1" lang="ja-JP" altLang="en-US" sz="28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0BCFFE-3478-1A4D-9B45-725DCEE5C77D}"/>
              </a:ext>
            </a:extLst>
          </p:cNvPr>
          <p:cNvSpPr txBox="1"/>
          <p:nvPr/>
        </p:nvSpPr>
        <p:spPr>
          <a:xfrm>
            <a:off x="861391" y="4718430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山から水が流れてくることをイメージして</a:t>
            </a:r>
            <a:endParaRPr kumimoji="1" lang="en-US" altLang="ja-JP" dirty="0"/>
          </a:p>
          <a:p>
            <a:r>
              <a:rPr kumimoji="1" lang="ja-JP" altLang="en-US"/>
              <a:t>奥を高く、手前を低く盛り付ける。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FD333D8-C2FE-7B4B-9B39-1D4E23821251}"/>
              </a:ext>
            </a:extLst>
          </p:cNvPr>
          <p:cNvSpPr txBox="1"/>
          <p:nvPr/>
        </p:nvSpPr>
        <p:spPr>
          <a:xfrm>
            <a:off x="2060218" y="26625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お刺身の法則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C0E048-6198-AA48-A71A-D28999B7D587}"/>
              </a:ext>
            </a:extLst>
          </p:cNvPr>
          <p:cNvSpPr txBox="1"/>
          <p:nvPr/>
        </p:nvSpPr>
        <p:spPr>
          <a:xfrm>
            <a:off x="7328451" y="3689267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「奇数の法則」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039894-EE20-304D-A539-3A82527EEEDD}"/>
              </a:ext>
            </a:extLst>
          </p:cNvPr>
          <p:cNvSpPr txBox="1"/>
          <p:nvPr/>
        </p:nvSpPr>
        <p:spPr>
          <a:xfrm>
            <a:off x="6656272" y="470485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和食は奇数を「陽」良いものとして</a:t>
            </a:r>
            <a:endParaRPr lang="en-US" altLang="ja-JP" dirty="0"/>
          </a:p>
          <a:p>
            <a:r>
              <a:rPr kumimoji="1" lang="ja-JP" altLang="en-US"/>
              <a:t>尊ぶので盛り付けは奇数で盛り付けられている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968259-E257-D94E-A647-E07CC3A38AB8}"/>
              </a:ext>
            </a:extLst>
          </p:cNvPr>
          <p:cNvSpPr txBox="1"/>
          <p:nvPr/>
        </p:nvSpPr>
        <p:spPr>
          <a:xfrm>
            <a:off x="3447701" y="6130067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FF0000"/>
                </a:solidFill>
              </a:rPr>
              <a:t>自然との関係をとても大事にしている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34471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69871EC-492B-CC41-AA98-FE8F4784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749803"/>
          </a:xfrm>
        </p:spPr>
        <p:txBody>
          <a:bodyPr anchor="b">
            <a:normAutofit/>
          </a:bodyPr>
          <a:lstStyle/>
          <a:p>
            <a:r>
              <a:rPr kumimoji="1" lang="ja-JP" altLang="en-US" sz="2800"/>
              <a:t>次回は</a:t>
            </a:r>
            <a:r>
              <a:rPr kumimoji="1" lang="en-US" altLang="ja-JP" sz="2800" dirty="0"/>
              <a:t>…</a:t>
            </a:r>
            <a:endParaRPr kumimoji="1" lang="ja-JP" altLang="en-US" sz="28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94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B73309-F8B3-B442-BE58-E722346F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684" y="521208"/>
            <a:ext cx="10168128" cy="1179576"/>
          </a:xfrm>
        </p:spPr>
        <p:txBody>
          <a:bodyPr>
            <a:normAutofit/>
          </a:bodyPr>
          <a:lstStyle/>
          <a:p>
            <a:r>
              <a:rPr kumimoji="1" lang="ja-JP" altLang="en-US">
                <a:solidFill>
                  <a:schemeClr val="tx1">
                    <a:lumMod val="50000"/>
                    <a:lumOff val="5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今日の流れ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371790-9072-124D-BC7E-F6F91E4AB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68" y="2276856"/>
            <a:ext cx="10168128" cy="36950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en-US" altLang="ja-JP" dirty="0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10:00(18:00)~ </a:t>
            </a:r>
            <a:r>
              <a:rPr kumimoji="1" lang="ja-JP" altLang="en-US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挨拶、説明</a:t>
            </a:r>
            <a:endParaRPr kumimoji="1" lang="en-US" altLang="ja-JP" dirty="0">
              <a:latin typeface="Hiragino Maru Gothic ProN W4" panose="020F0400000000000000" pitchFamily="34" charset="-128"/>
              <a:ea typeface="Hiragino Maru Gothic ProN W4" panose="020F04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900" dirty="0">
              <a:latin typeface="Hiragino Maru Gothic ProN W4" panose="020F0400000000000000" pitchFamily="34" charset="-128"/>
              <a:ea typeface="Hiragino Maru Gothic ProN W4" panose="020F04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＜学びパート＞</a:t>
            </a:r>
            <a:endParaRPr kumimoji="1" lang="en-US" altLang="ja-JP" dirty="0">
              <a:latin typeface="Hiragino Maru Gothic ProN W4" panose="020F0400000000000000" pitchFamily="34" charset="-128"/>
              <a:ea typeface="Hiragino Maru Gothic ProN W4" panose="020F04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en-US" altLang="ja-JP" dirty="0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10:10(18:10) ~【</a:t>
            </a:r>
            <a:r>
              <a:rPr kumimoji="1" lang="ja-JP" altLang="en-US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自然を感じる</a:t>
            </a:r>
            <a:r>
              <a:rPr kumimoji="1" lang="en-US" altLang="ja-JP" dirty="0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】</a:t>
            </a:r>
            <a:r>
              <a:rPr kumimoji="1" lang="ja-JP" altLang="en-US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モリウミアスの様子を生配信</a:t>
            </a:r>
            <a:endParaRPr kumimoji="1" lang="en-US" altLang="ja-JP" dirty="0">
              <a:latin typeface="Hiragino Maru Gothic ProN W4" panose="020F0400000000000000" pitchFamily="34" charset="-128"/>
              <a:ea typeface="Hiragino Maru Gothic ProN W4" panose="020F0400000000000000" pitchFamily="34" charset="-128"/>
            </a:endParaRPr>
          </a:p>
          <a:p>
            <a:pPr marL="2357438" indent="-2357438">
              <a:lnSpc>
                <a:spcPct val="100000"/>
              </a:lnSpc>
              <a:buNone/>
            </a:pPr>
            <a:r>
              <a:rPr kumimoji="1" lang="en-US" altLang="ja-JP" dirty="0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10:30(18:30)~【</a:t>
            </a:r>
            <a:r>
              <a:rPr kumimoji="1" lang="ja-JP" altLang="en-US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食材や文化</a:t>
            </a:r>
            <a:r>
              <a:rPr kumimoji="1" lang="en-US" altLang="ja-JP" dirty="0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】</a:t>
            </a:r>
            <a:r>
              <a:rPr kumimoji="1" lang="ja-JP" altLang="en-US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和食の文化や食材について知ろう！</a:t>
            </a:r>
            <a:endParaRPr kumimoji="1" lang="en-US" altLang="ja-JP" dirty="0">
              <a:latin typeface="Hiragino Maru Gothic ProN W4" panose="020F0400000000000000" pitchFamily="34" charset="-128"/>
              <a:ea typeface="Hiragino Maru Gothic ProN W4" panose="020F04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kumimoji="1" lang="en-US" altLang="ja-JP" sz="800" dirty="0">
              <a:latin typeface="Hiragino Maru Gothic ProN W4" panose="020F0400000000000000" pitchFamily="34" charset="-128"/>
              <a:ea typeface="Hiragino Maru Gothic ProN W4" panose="020F04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＜体験パート＞</a:t>
            </a:r>
            <a:endParaRPr kumimoji="1" lang="en-US" altLang="ja-JP" dirty="0">
              <a:latin typeface="Hiragino Maru Gothic ProN W4" panose="020F0400000000000000" pitchFamily="34" charset="-128"/>
              <a:ea typeface="Hiragino Maru Gothic ProN W4" panose="020F04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en-US" altLang="ja-JP" dirty="0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11:00()~ 【</a:t>
            </a:r>
            <a:r>
              <a:rPr kumimoji="1" lang="ja-JP" altLang="en-US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調理</a:t>
            </a:r>
            <a:r>
              <a:rPr kumimoji="1" lang="en-US" altLang="ja-JP" dirty="0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】</a:t>
            </a:r>
            <a:r>
              <a:rPr kumimoji="1" lang="ja-JP" altLang="en-US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銀鮭の刺身</a:t>
            </a:r>
            <a:r>
              <a:rPr kumimoji="1" lang="en-US" altLang="ja-JP" dirty="0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/</a:t>
            </a:r>
            <a:r>
              <a:rPr kumimoji="1" lang="ja-JP" altLang="en-US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様々な盛り付け</a:t>
            </a:r>
            <a:endParaRPr kumimoji="1" lang="en-US" altLang="ja-JP" dirty="0">
              <a:latin typeface="Hiragino Maru Gothic ProN W4" panose="020F0400000000000000" pitchFamily="34" charset="-128"/>
              <a:ea typeface="Hiragino Maru Gothic ProN W4" panose="020F0400000000000000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en-US" altLang="ja-JP" dirty="0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11:50()~ 【</a:t>
            </a:r>
            <a:r>
              <a:rPr kumimoji="1" lang="ja-JP" altLang="en-US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シェア</a:t>
            </a:r>
            <a:r>
              <a:rPr kumimoji="1" lang="en-US" altLang="ja-JP" dirty="0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】</a:t>
            </a:r>
            <a:r>
              <a:rPr kumimoji="1" lang="ja-JP" altLang="en-US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料理を食べながら感想をお互いにシェアしよう！</a:t>
            </a:r>
          </a:p>
        </p:txBody>
      </p:sp>
    </p:spTree>
    <p:extLst>
      <p:ext uri="{BB962C8B-B14F-4D97-AF65-F5344CB8AC3E}">
        <p14:creationId xmlns:p14="http://schemas.microsoft.com/office/powerpoint/2010/main" val="324197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45F41C-885D-964D-A132-652AA217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Hiragino Maru Gothic ProN W4" panose="020F0400000000000000" pitchFamily="34" charset="-128"/>
                <a:ea typeface="Hiragino Maru Gothic ProN W4" panose="020F0400000000000000" pitchFamily="34" charset="-128"/>
              </a:rPr>
              <a:t>モリウミアスの様子を生配信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E28C6-C685-4D42-9B2D-C1B519EE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5147" y="2615184"/>
            <a:ext cx="10168128" cy="3694176"/>
          </a:xfrm>
        </p:spPr>
        <p:txBody>
          <a:bodyPr>
            <a:normAutofit/>
          </a:bodyPr>
          <a:lstStyle/>
          <a:p>
            <a:r>
              <a:rPr kumimoji="1" lang="ja-JP" altLang="en-US" sz="2800"/>
              <a:t>冬のモリウミアス</a:t>
            </a:r>
            <a:endParaRPr kumimoji="1" lang="en-US" altLang="ja-JP" sz="2800" dirty="0"/>
          </a:p>
          <a:p>
            <a:r>
              <a:rPr kumimoji="1" lang="ja-JP" altLang="en-US" sz="2800"/>
              <a:t>動物たちの今</a:t>
            </a:r>
            <a:endParaRPr kumimoji="1" lang="en-US" altLang="ja-JP" sz="2800" dirty="0"/>
          </a:p>
          <a:p>
            <a:r>
              <a:rPr kumimoji="1" lang="ja-JP" altLang="en-US" sz="2800"/>
              <a:t>モリウミアススタッフ</a:t>
            </a:r>
            <a:endParaRPr kumimoji="1" lang="en-US" altLang="ja-JP" sz="2800" dirty="0"/>
          </a:p>
          <a:p>
            <a:r>
              <a:rPr kumimoji="1" lang="ja-JP" altLang="en-US" sz="2800"/>
              <a:t>漁村留学施設</a:t>
            </a:r>
          </a:p>
        </p:txBody>
      </p:sp>
    </p:spTree>
    <p:extLst>
      <p:ext uri="{BB962C8B-B14F-4D97-AF65-F5344CB8AC3E}">
        <p14:creationId xmlns:p14="http://schemas.microsoft.com/office/powerpoint/2010/main" val="71812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ja-JP" sz="5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チャレンジする料理は？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-2736273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ja-JP" sz="5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お刺身！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2082945" y="3244334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さしみ</a:t>
            </a:r>
            <a:endParaRPr/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6537" y="2135981"/>
            <a:ext cx="5232400" cy="391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2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3732" y="595309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200"/>
              <a:t>食材について</a:t>
            </a:r>
            <a:r>
              <a:rPr kumimoji="1" lang="en-US" altLang="ja-JP" sz="3200" dirty="0"/>
              <a:t>①</a:t>
            </a:r>
            <a:endParaRPr kumimoji="1" lang="ja-JP" altLang="en-US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DBFA90-7C2F-5E46-B000-8354B5BDDB4A}"/>
              </a:ext>
            </a:extLst>
          </p:cNvPr>
          <p:cNvSpPr txBox="1"/>
          <p:nvPr/>
        </p:nvSpPr>
        <p:spPr>
          <a:xfrm>
            <a:off x="3182382" y="2295756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/>
              <a:t>鮭の一生はどんな流れ？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147B97-570F-0043-ACD8-BDF1D4F827C6}"/>
              </a:ext>
            </a:extLst>
          </p:cNvPr>
          <p:cNvSpPr txBox="1"/>
          <p:nvPr/>
        </p:nvSpPr>
        <p:spPr>
          <a:xfrm>
            <a:off x="333723" y="3680750"/>
            <a:ext cx="1172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〇〇　で生まれ　〇〇　で育ち　〇〇　に帰ってくる。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E700D2-ADD4-B24A-AF56-A1C799F684C7}"/>
              </a:ext>
            </a:extLst>
          </p:cNvPr>
          <p:cNvSpPr txBox="1"/>
          <p:nvPr/>
        </p:nvSpPr>
        <p:spPr>
          <a:xfrm>
            <a:off x="471712" y="4327081"/>
            <a:ext cx="704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0000"/>
                </a:solidFill>
              </a:rPr>
              <a:t> 川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0BBA2E5-3BA8-3342-8458-E64296F8746A}"/>
              </a:ext>
            </a:extLst>
          </p:cNvPr>
          <p:cNvSpPr txBox="1"/>
          <p:nvPr/>
        </p:nvSpPr>
        <p:spPr>
          <a:xfrm>
            <a:off x="4084942" y="4327081"/>
            <a:ext cx="704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0000"/>
                </a:solidFill>
              </a:rPr>
              <a:t> 海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FC4813-903F-534D-9F67-2311B63F11D0}"/>
              </a:ext>
            </a:extLst>
          </p:cNvPr>
          <p:cNvSpPr txBox="1"/>
          <p:nvPr/>
        </p:nvSpPr>
        <p:spPr>
          <a:xfrm>
            <a:off x="7340421" y="4327081"/>
            <a:ext cx="704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0000"/>
                </a:solidFill>
              </a:rPr>
              <a:t> 川</a:t>
            </a:r>
          </a:p>
        </p:txBody>
      </p:sp>
    </p:spTree>
    <p:extLst>
      <p:ext uri="{BB962C8B-B14F-4D97-AF65-F5344CB8AC3E}">
        <p14:creationId xmlns:p14="http://schemas.microsoft.com/office/powerpoint/2010/main" val="41589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DA77BCC7-B290-E849-9055-8724D2B9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/>
              <a:t>食材について</a:t>
            </a:r>
            <a:r>
              <a:rPr kumimoji="1" lang="en-US" altLang="ja-JP" sz="3200" dirty="0"/>
              <a:t>②</a:t>
            </a:r>
            <a:endParaRPr kumimoji="1" lang="ja-JP" altLang="en-US" sz="32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FC0F092-FBE2-4548-A7BD-CEEE48D55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981" y="1622465"/>
            <a:ext cx="5881368" cy="503876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ED4662-AEC8-4148-9278-C15AE4C562C3}"/>
              </a:ext>
            </a:extLst>
          </p:cNvPr>
          <p:cNvSpPr txBox="1"/>
          <p:nvPr/>
        </p:nvSpPr>
        <p:spPr>
          <a:xfrm>
            <a:off x="7558847" y="30596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３</a:t>
            </a:r>
            <a:r>
              <a:rPr kumimoji="1" lang="en-US" altLang="ja-JP" dirty="0">
                <a:solidFill>
                  <a:srgbClr val="FF0000"/>
                </a:solidFill>
              </a:rPr>
              <a:t>〜</a:t>
            </a:r>
            <a:r>
              <a:rPr kumimoji="1" lang="ja-JP" altLang="en-US">
                <a:solidFill>
                  <a:srgbClr val="FF0000"/>
                </a:solidFill>
              </a:rPr>
              <a:t>４年で産卵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D4F905-05F0-A046-9B79-E7C05F50F185}"/>
              </a:ext>
            </a:extLst>
          </p:cNvPr>
          <p:cNvSpPr txBox="1"/>
          <p:nvPr/>
        </p:nvSpPr>
        <p:spPr>
          <a:xfrm>
            <a:off x="7266901" y="264937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孵化から産卵まで何年？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634C84-8C2D-8446-8F75-06BD396C62AD}"/>
              </a:ext>
            </a:extLst>
          </p:cNvPr>
          <p:cNvSpPr txBox="1"/>
          <p:nvPr/>
        </p:nvSpPr>
        <p:spPr>
          <a:xfrm>
            <a:off x="7798433" y="56619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母川回帰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EB0D0A-6472-894D-B0BB-84E6F0FFDDEC}"/>
              </a:ext>
            </a:extLst>
          </p:cNvPr>
          <p:cNvSpPr txBox="1"/>
          <p:nvPr/>
        </p:nvSpPr>
        <p:spPr>
          <a:xfrm>
            <a:off x="7266901" y="3825391"/>
            <a:ext cx="431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何</a:t>
            </a:r>
            <a:r>
              <a:rPr kumimoji="1" lang="en-US" altLang="ja-JP" dirty="0"/>
              <a:t>%</a:t>
            </a:r>
            <a:r>
              <a:rPr kumimoji="1" lang="ja-JP" altLang="en-US"/>
              <a:t>ぐらいの鮭が生まれた川に戻るの？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64EC363-F42A-9C47-B6A0-5E785F2E679C}"/>
              </a:ext>
            </a:extLst>
          </p:cNvPr>
          <p:cNvSpPr txBox="1"/>
          <p:nvPr/>
        </p:nvSpPr>
        <p:spPr>
          <a:xfrm>
            <a:off x="7811417" y="4406448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９８</a:t>
            </a:r>
            <a:r>
              <a:rPr lang="en-US" altLang="ja-JP" dirty="0">
                <a:solidFill>
                  <a:srgbClr val="FF0000"/>
                </a:solidFill>
              </a:rPr>
              <a:t>%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3487BB-3FC1-F343-B062-0D1BE254A8FB}"/>
              </a:ext>
            </a:extLst>
          </p:cNvPr>
          <p:cNvSpPr txBox="1"/>
          <p:nvPr/>
        </p:nvSpPr>
        <p:spPr>
          <a:xfrm>
            <a:off x="7266900" y="5080905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生まれた川に戻ることを何という？</a:t>
            </a:r>
          </a:p>
        </p:txBody>
      </p:sp>
    </p:spTree>
    <p:extLst>
      <p:ext uri="{BB962C8B-B14F-4D97-AF65-F5344CB8AC3E}">
        <p14:creationId xmlns:p14="http://schemas.microsoft.com/office/powerpoint/2010/main" val="35970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D49D9BF9-3F78-C348-B134-934DC1C8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/>
              <a:t>食材について</a:t>
            </a:r>
            <a:r>
              <a:rPr kumimoji="1" lang="en-US" altLang="ja-JP" sz="3200" dirty="0"/>
              <a:t>②</a:t>
            </a:r>
            <a:endParaRPr kumimoji="1" lang="ja-JP" altLang="en-US" sz="3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47DEE2-6FEB-A942-8C3E-658AEB4EB96D}"/>
              </a:ext>
            </a:extLst>
          </p:cNvPr>
          <p:cNvSpPr txBox="1"/>
          <p:nvPr/>
        </p:nvSpPr>
        <p:spPr>
          <a:xfrm>
            <a:off x="3182382" y="2388354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/>
              <a:t>鮭の海水魚？　淡水魚？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8CB362-ACD8-884C-9EF4-F95973706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60" y="3096240"/>
            <a:ext cx="4864100" cy="3429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A60637-A222-7941-916B-FC1939CAF23F}"/>
              </a:ext>
            </a:extLst>
          </p:cNvPr>
          <p:cNvSpPr txBox="1"/>
          <p:nvPr/>
        </p:nvSpPr>
        <p:spPr>
          <a:xfrm>
            <a:off x="6933236" y="442189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solidFill>
                  <a:srgbClr val="FF0000"/>
                </a:solidFill>
              </a:rPr>
              <a:t>淡水魚</a:t>
            </a:r>
            <a:endParaRPr kumimoji="1" lang="ja-JP" alt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8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6A5593-6AD7-9C42-A65D-A1560E78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鮭の進化について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9A14A5-7BAB-5040-8CC9-7787543E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847" y="4198202"/>
            <a:ext cx="2488943" cy="553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>
                <a:solidFill>
                  <a:srgbClr val="FF0000"/>
                </a:solidFill>
              </a:rPr>
              <a:t>約</a:t>
            </a:r>
            <a:r>
              <a:rPr kumimoji="1" lang="en-US" altLang="ja-JP" dirty="0">
                <a:solidFill>
                  <a:srgbClr val="FF0000"/>
                </a:solidFill>
              </a:rPr>
              <a:t>2500</a:t>
            </a:r>
            <a:r>
              <a:rPr kumimoji="1" lang="ja-JP" altLang="en-US">
                <a:solidFill>
                  <a:srgbClr val="FF0000"/>
                </a:solidFill>
              </a:rPr>
              <a:t>万年前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778B05-07DA-0A45-9C57-69227AEFA24E}"/>
              </a:ext>
            </a:extLst>
          </p:cNvPr>
          <p:cNvSpPr txBox="1"/>
          <p:nvPr/>
        </p:nvSpPr>
        <p:spPr>
          <a:xfrm>
            <a:off x="918799" y="2542042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/>
              <a:t>鮭が海に出るようになったのはいつから？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453E9CE-83DD-9642-8FC1-B12A7FE77825}"/>
              </a:ext>
            </a:extLst>
          </p:cNvPr>
          <p:cNvSpPr txBox="1">
            <a:spLocks/>
          </p:cNvSpPr>
          <p:nvPr/>
        </p:nvSpPr>
        <p:spPr>
          <a:xfrm>
            <a:off x="6911629" y="4182544"/>
            <a:ext cx="3255189" cy="553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>
                <a:solidFill>
                  <a:srgbClr val="FF0000"/>
                </a:solidFill>
              </a:rPr>
              <a:t>約</a:t>
            </a:r>
            <a:r>
              <a:rPr kumimoji="1" lang="en-US" altLang="ja-JP" dirty="0">
                <a:solidFill>
                  <a:srgbClr val="FF0000"/>
                </a:solidFill>
              </a:rPr>
              <a:t>250</a:t>
            </a:r>
            <a:r>
              <a:rPr kumimoji="1" lang="ja-JP" altLang="en-US">
                <a:solidFill>
                  <a:srgbClr val="FF0000"/>
                </a:solidFill>
              </a:rPr>
              <a:t>万年前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1" lang="en-US" altLang="ja-JP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4DF0E55-AEBD-244F-BC0F-F2CB9AD94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20" y="4693208"/>
            <a:ext cx="3528269" cy="195180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CBC4AB5-B470-6242-A344-0387DD348BB7}"/>
              </a:ext>
            </a:extLst>
          </p:cNvPr>
          <p:cNvSpPr/>
          <p:nvPr/>
        </p:nvSpPr>
        <p:spPr>
          <a:xfrm>
            <a:off x="7203313" y="530326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>
                <a:solidFill>
                  <a:srgbClr val="FF0000"/>
                </a:solidFill>
              </a:rPr>
              <a:t>人類誕生</a:t>
            </a:r>
          </a:p>
        </p:txBody>
      </p:sp>
    </p:spTree>
    <p:extLst>
      <p:ext uri="{BB962C8B-B14F-4D97-AF65-F5344CB8AC3E}">
        <p14:creationId xmlns:p14="http://schemas.microsoft.com/office/powerpoint/2010/main" val="415747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D2922B05-F0F8-C949-9B17-60A52A2B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鮭の進化について</a:t>
            </a:r>
            <a:r>
              <a:rPr kumimoji="1" lang="en-US" altLang="ja-JP" dirty="0"/>
              <a:t>②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FC997C-AB85-AE4D-86B5-D5A92B75A81F}"/>
              </a:ext>
            </a:extLst>
          </p:cNvPr>
          <p:cNvSpPr txBox="1"/>
          <p:nvPr/>
        </p:nvSpPr>
        <p:spPr>
          <a:xfrm>
            <a:off x="918799" y="2542042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何で川から</a:t>
            </a:r>
            <a:r>
              <a:rPr kumimoji="1" lang="ja-JP" altLang="en-US" sz="4000"/>
              <a:t>海に移動するように進化した？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F482647-B813-1342-B640-4A01B30AE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2662" y="4211454"/>
            <a:ext cx="7186675" cy="553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200">
                <a:solidFill>
                  <a:srgbClr val="FF0000"/>
                </a:solidFill>
              </a:rPr>
              <a:t>川に食べるものがなくなってきたから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52E3CE-5CDC-EA4C-9317-23CB8928425F}"/>
              </a:ext>
            </a:extLst>
          </p:cNvPr>
          <p:cNvSpPr txBox="1"/>
          <p:nvPr/>
        </p:nvSpPr>
        <p:spPr>
          <a:xfrm>
            <a:off x="1115568" y="5601474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/>
              <a:t>温暖期・氷河期・洪水・干ばつ・火山活動</a:t>
            </a:r>
          </a:p>
        </p:txBody>
      </p:sp>
    </p:spTree>
    <p:extLst>
      <p:ext uri="{BB962C8B-B14F-4D97-AF65-F5344CB8AC3E}">
        <p14:creationId xmlns:p14="http://schemas.microsoft.com/office/powerpoint/2010/main" val="10534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555</Words>
  <Application>Microsoft Macintosh PowerPoint</Application>
  <PresentationFormat>ワイド画面</PresentationFormat>
  <Paragraphs>93</Paragraphs>
  <Slides>18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Hiragino Maru Gothic ProN W4</vt:lpstr>
      <vt:lpstr>游ゴシック</vt:lpstr>
      <vt:lpstr>Arial</vt:lpstr>
      <vt:lpstr>Calibri</vt:lpstr>
      <vt:lpstr>Neue Haas Grotesk Text Pro</vt:lpstr>
      <vt:lpstr>AccentBoxVTI</vt:lpstr>
      <vt:lpstr>MORIUMIUS サポートパッケージ オンラインプログラム</vt:lpstr>
      <vt:lpstr>今日の流れ</vt:lpstr>
      <vt:lpstr>モリウミアスの様子を生配信</vt:lpstr>
      <vt:lpstr>チャレンジする料理は？</vt:lpstr>
      <vt:lpstr>食材について①</vt:lpstr>
      <vt:lpstr>食材について②</vt:lpstr>
      <vt:lpstr>食材について②</vt:lpstr>
      <vt:lpstr>鮭の進化について</vt:lpstr>
      <vt:lpstr>鮭の進化について②</vt:lpstr>
      <vt:lpstr>鮭の食べるもの</vt:lpstr>
      <vt:lpstr>鮭から生まれた文化（保存・郷土料理）</vt:lpstr>
      <vt:lpstr>鮭から生まれた文化②（保存・郷土料理）</vt:lpstr>
      <vt:lpstr>魚は生で食べ</vt:lpstr>
      <vt:lpstr>お刺身について考えよう！  -いつからお刺身って食べられてるの？</vt:lpstr>
      <vt:lpstr>PowerPoint プレゼンテーション</vt:lpstr>
      <vt:lpstr>PowerPoint プレゼンテーション</vt:lpstr>
      <vt:lpstr>山水盛りについて</vt:lpstr>
      <vt:lpstr>次回は…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MORIUMIUS サポートパッケージ オンラインプログラム</dc:title>
  <dc:creator>アナボヌ 愛香</dc:creator>
  <cp:lastModifiedBy>孝則 山口</cp:lastModifiedBy>
  <cp:revision>19</cp:revision>
  <dcterms:created xsi:type="dcterms:W3CDTF">2020-10-17T05:09:39Z</dcterms:created>
  <dcterms:modified xsi:type="dcterms:W3CDTF">2021-01-17T04:21:39Z</dcterms:modified>
</cp:coreProperties>
</file>