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6858000" cy="9906000" type="A4"/>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1554"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shi Koichiro" userId="a7af93d053adfdc4" providerId="LiveId" clId="{C6691824-5802-4DB8-A258-16C827C0BFAD}"/>
    <pc:docChg chg="undo redo custSel modSld modMainMaster">
      <pc:chgData name="Nishi Koichiro" userId="a7af93d053adfdc4" providerId="LiveId" clId="{C6691824-5802-4DB8-A258-16C827C0BFAD}" dt="2020-12-21T19:16:47.101" v="177" actId="732"/>
      <pc:docMkLst>
        <pc:docMk/>
      </pc:docMkLst>
      <pc:sldChg chg="modSp mod">
        <pc:chgData name="Nishi Koichiro" userId="a7af93d053adfdc4" providerId="LiveId" clId="{C6691824-5802-4DB8-A258-16C827C0BFAD}" dt="2020-12-21T18:47:47.822" v="31" actId="1076"/>
        <pc:sldMkLst>
          <pc:docMk/>
          <pc:sldMk cId="0" sldId="256"/>
        </pc:sldMkLst>
        <pc:spChg chg="mod">
          <ac:chgData name="Nishi Koichiro" userId="a7af93d053adfdc4" providerId="LiveId" clId="{C6691824-5802-4DB8-A258-16C827C0BFAD}" dt="2020-12-21T18:47:47.822" v="31" actId="1076"/>
          <ac:spMkLst>
            <pc:docMk/>
            <pc:sldMk cId="0" sldId="256"/>
            <ac:spMk id="24" creationId="{00000000-0000-0000-0000-000000000000}"/>
          </ac:spMkLst>
        </pc:spChg>
        <pc:graphicFrameChg chg="mod">
          <ac:chgData name="Nishi Koichiro" userId="a7af93d053adfdc4" providerId="LiveId" clId="{C6691824-5802-4DB8-A258-16C827C0BFAD}" dt="2020-12-21T18:47:47.822" v="31" actId="1076"/>
          <ac:graphicFrameMkLst>
            <pc:docMk/>
            <pc:sldMk cId="0" sldId="256"/>
            <ac:graphicFrameMk id="23" creationId="{00000000-0000-0000-0000-000000000000}"/>
          </ac:graphicFrameMkLst>
        </pc:graphicFrameChg>
      </pc:sldChg>
      <pc:sldChg chg="addSp delSp modSp mod">
        <pc:chgData name="Nishi Koichiro" userId="a7af93d053adfdc4" providerId="LiveId" clId="{C6691824-5802-4DB8-A258-16C827C0BFAD}" dt="2020-12-21T19:16:47.101" v="177" actId="732"/>
        <pc:sldMkLst>
          <pc:docMk/>
          <pc:sldMk cId="0" sldId="257"/>
        </pc:sldMkLst>
        <pc:spChg chg="add mod">
          <ac:chgData name="Nishi Koichiro" userId="a7af93d053adfdc4" providerId="LiveId" clId="{C6691824-5802-4DB8-A258-16C827C0BFAD}" dt="2020-12-21T19:10:28.393" v="168" actId="1076"/>
          <ac:spMkLst>
            <pc:docMk/>
            <pc:sldMk cId="0" sldId="257"/>
            <ac:spMk id="21" creationId="{DDC690DE-3CDF-48F3-A65C-0CE370FF78AE}"/>
          </ac:spMkLst>
        </pc:spChg>
        <pc:graphicFrameChg chg="del">
          <ac:chgData name="Nishi Koichiro" userId="a7af93d053adfdc4" providerId="LiveId" clId="{C6691824-5802-4DB8-A258-16C827C0BFAD}" dt="2020-12-21T19:08:42.565" v="130" actId="478"/>
          <ac:graphicFrameMkLst>
            <pc:docMk/>
            <pc:sldMk cId="0" sldId="257"/>
            <ac:graphicFrameMk id="28" creationId="{00000000-0000-0000-0000-000000000000}"/>
          </ac:graphicFrameMkLst>
        </pc:graphicFrameChg>
        <pc:picChg chg="add mod modCrop">
          <ac:chgData name="Nishi Koichiro" userId="a7af93d053adfdc4" providerId="LiveId" clId="{C6691824-5802-4DB8-A258-16C827C0BFAD}" dt="2020-12-21T19:16:47.101" v="177" actId="732"/>
          <ac:picMkLst>
            <pc:docMk/>
            <pc:sldMk cId="0" sldId="257"/>
            <ac:picMk id="3" creationId="{0F0C6ABE-E5ED-4A5A-B46E-038689F1ABA3}"/>
          </ac:picMkLst>
        </pc:picChg>
        <pc:picChg chg="add mod modCrop">
          <ac:chgData name="Nishi Koichiro" userId="a7af93d053adfdc4" providerId="LiveId" clId="{C6691824-5802-4DB8-A258-16C827C0BFAD}" dt="2020-12-21T19:10:23.502" v="167" actId="1076"/>
          <ac:picMkLst>
            <pc:docMk/>
            <pc:sldMk cId="0" sldId="257"/>
            <ac:picMk id="5" creationId="{422E7B07-FCEF-4E6B-8460-AA4B5F5D0F66}"/>
          </ac:picMkLst>
        </pc:picChg>
        <pc:picChg chg="add mod modCrop">
          <ac:chgData name="Nishi Koichiro" userId="a7af93d053adfdc4" providerId="LiveId" clId="{C6691824-5802-4DB8-A258-16C827C0BFAD}" dt="2020-12-21T19:16:33.911" v="176" actId="1076"/>
          <ac:picMkLst>
            <pc:docMk/>
            <pc:sldMk cId="0" sldId="257"/>
            <ac:picMk id="7" creationId="{4EB106C2-2496-4FBC-B72B-D699D92A8B7F}"/>
          </ac:picMkLst>
        </pc:picChg>
        <pc:picChg chg="add mod modCrop">
          <ac:chgData name="Nishi Koichiro" userId="a7af93d053adfdc4" providerId="LiveId" clId="{C6691824-5802-4DB8-A258-16C827C0BFAD}" dt="2020-12-21T19:10:23.502" v="167" actId="1076"/>
          <ac:picMkLst>
            <pc:docMk/>
            <pc:sldMk cId="0" sldId="257"/>
            <ac:picMk id="9" creationId="{BBD92E0B-B91A-4325-BDA0-016E47D880D3}"/>
          </ac:picMkLst>
        </pc:picChg>
        <pc:picChg chg="add del mod">
          <ac:chgData name="Nishi Koichiro" userId="a7af93d053adfdc4" providerId="LiveId" clId="{C6691824-5802-4DB8-A258-16C827C0BFAD}" dt="2020-12-21T19:01:30.913" v="49" actId="478"/>
          <ac:picMkLst>
            <pc:docMk/>
            <pc:sldMk cId="0" sldId="257"/>
            <ac:picMk id="11" creationId="{7D529C59-941A-49E1-AD7E-EC099F1DBD2D}"/>
          </ac:picMkLst>
        </pc:picChg>
        <pc:picChg chg="add mod modCrop">
          <ac:chgData name="Nishi Koichiro" userId="a7af93d053adfdc4" providerId="LiveId" clId="{C6691824-5802-4DB8-A258-16C827C0BFAD}" dt="2020-12-21T19:10:23.502" v="167" actId="1076"/>
          <ac:picMkLst>
            <pc:docMk/>
            <pc:sldMk cId="0" sldId="257"/>
            <ac:picMk id="13" creationId="{48580939-F70D-45F2-911E-710FF5F736BA}"/>
          </ac:picMkLst>
        </pc:picChg>
        <pc:picChg chg="add mod modCrop">
          <ac:chgData name="Nishi Koichiro" userId="a7af93d053adfdc4" providerId="LiveId" clId="{C6691824-5802-4DB8-A258-16C827C0BFAD}" dt="2020-12-21T19:16:32.084" v="175" actId="1076"/>
          <ac:picMkLst>
            <pc:docMk/>
            <pc:sldMk cId="0" sldId="257"/>
            <ac:picMk id="16" creationId="{FAADEC90-1C08-4516-A305-9FAF17E44516}"/>
          </ac:picMkLst>
        </pc:picChg>
        <pc:picChg chg="del">
          <ac:chgData name="Nishi Koichiro" userId="a7af93d053adfdc4" providerId="LiveId" clId="{C6691824-5802-4DB8-A258-16C827C0BFAD}" dt="2020-12-21T18:58:41.917" v="32" actId="478"/>
          <ac:picMkLst>
            <pc:docMk/>
            <pc:sldMk cId="0" sldId="257"/>
            <ac:picMk id="31" creationId="{00000000-0000-0000-0000-000000000000}"/>
          </ac:picMkLst>
        </pc:picChg>
        <pc:picChg chg="del mod">
          <ac:chgData name="Nishi Koichiro" userId="a7af93d053adfdc4" providerId="LiveId" clId="{C6691824-5802-4DB8-A258-16C827C0BFAD}" dt="2020-12-21T19:08:29.202" v="129" actId="478"/>
          <ac:picMkLst>
            <pc:docMk/>
            <pc:sldMk cId="0" sldId="257"/>
            <ac:picMk id="32" creationId="{00000000-0000-0000-0000-000000000000}"/>
          </ac:picMkLst>
        </pc:picChg>
        <pc:picChg chg="del">
          <ac:chgData name="Nishi Koichiro" userId="a7af93d053adfdc4" providerId="LiveId" clId="{C6691824-5802-4DB8-A258-16C827C0BFAD}" dt="2020-12-21T18:58:41.917" v="32" actId="478"/>
          <ac:picMkLst>
            <pc:docMk/>
            <pc:sldMk cId="0" sldId="257"/>
            <ac:picMk id="33" creationId="{00000000-0000-0000-0000-000000000000}"/>
          </ac:picMkLst>
        </pc:picChg>
      </pc:sldChg>
      <pc:sldMasterChg chg="modSp mod">
        <pc:chgData name="Nishi Koichiro" userId="a7af93d053adfdc4" providerId="LiveId" clId="{C6691824-5802-4DB8-A258-16C827C0BFAD}" dt="2020-12-21T18:47:34.323" v="29" actId="20577"/>
        <pc:sldMasterMkLst>
          <pc:docMk/>
          <pc:sldMasterMk cId="0" sldId="2147483648"/>
        </pc:sldMasterMkLst>
        <pc:spChg chg="mod">
          <ac:chgData name="Nishi Koichiro" userId="a7af93d053adfdc4" providerId="LiveId" clId="{C6691824-5802-4DB8-A258-16C827C0BFAD}" dt="2020-12-21T18:47:34.323" v="29" actId="20577"/>
          <ac:spMkLst>
            <pc:docMk/>
            <pc:sldMasterMk cId="0" sldId="2147483648"/>
            <ac:spMk id="2"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Shape 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9" name="Shape 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1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テキスト ボックス 3"/>
          <p:cNvSpPr txBox="1"/>
          <p:nvPr/>
        </p:nvSpPr>
        <p:spPr>
          <a:xfrm>
            <a:off x="85643" y="128463"/>
            <a:ext cx="5773373" cy="615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700"/>
            </a:pPr>
            <a:r>
              <a:rPr dirty="0" err="1"/>
              <a:t>PR</a:t>
            </a:r>
            <a:r>
              <a:rPr dirty="0" err="1">
                <a:latin typeface="+mj-lt"/>
                <a:ea typeface="+mj-ea"/>
                <a:cs typeface="+mj-cs"/>
                <a:sym typeface="Helvetica"/>
              </a:rPr>
              <a:t>レポート送信先：海と日本プロジェクト総合運営事務局</a:t>
            </a:r>
            <a:endParaRPr lang="en-US" dirty="0">
              <a:latin typeface="+mj-lt"/>
              <a:ea typeface="+mj-ea"/>
              <a:cs typeface="+mj-cs"/>
              <a:sym typeface="Helvetica"/>
            </a:endParaRPr>
          </a:p>
          <a:p>
            <a:pPr>
              <a:defRPr sz="1700"/>
            </a:pPr>
            <a:r>
              <a:rPr lang="en-US" dirty="0">
                <a:latin typeface="+mj-lt"/>
                <a:ea typeface="+mj-ea"/>
                <a:cs typeface="+mj-cs"/>
                <a:sym typeface="Helvetica"/>
              </a:rPr>
              <a:t>　</a:t>
            </a:r>
            <a:r>
              <a:rPr lang="en-US" dirty="0"/>
              <a:t>pr@uminohi.jp</a:t>
            </a:r>
          </a:p>
        </p:txBody>
      </p:sp>
      <p:sp>
        <p:nvSpPr>
          <p:cNvPr id="3" name="タイトルテキスト"/>
          <p:cNvSpPr txBox="1">
            <a:spLocks noGrp="1"/>
          </p:cNvSpPr>
          <p:nvPr>
            <p:ph type="title"/>
          </p:nvPr>
        </p:nvSpPr>
        <p:spPr>
          <a:xfrm>
            <a:off x="342900" y="132997"/>
            <a:ext cx="6172200" cy="21784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rPr dirty="0" err="1"/>
              <a:t>タイトルテキスト</a:t>
            </a:r>
            <a:endParaRPr dirty="0"/>
          </a:p>
        </p:txBody>
      </p:sp>
      <p:sp>
        <p:nvSpPr>
          <p:cNvPr id="4" name="本文レベル1…"/>
          <p:cNvSpPr txBox="1">
            <a:spLocks noGrp="1"/>
          </p:cNvSpPr>
          <p:nvPr>
            <p:ph type="body" idx="1"/>
          </p:nvPr>
        </p:nvSpPr>
        <p:spPr>
          <a:xfrm>
            <a:off x="342900" y="2311400"/>
            <a:ext cx="6172200" cy="7594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t>本文レベル1</a:t>
            </a:r>
          </a:p>
          <a:p>
            <a:pPr lvl="1"/>
            <a:r>
              <a:t>本文レベル2</a:t>
            </a:r>
          </a:p>
          <a:p>
            <a:pPr lvl="2"/>
            <a:r>
              <a:t>本文レベル3</a:t>
            </a:r>
          </a:p>
          <a:p>
            <a:pPr lvl="3"/>
            <a:r>
              <a:t>本文レベル4</a:t>
            </a:r>
          </a:p>
          <a:p>
            <a:pPr lvl="4"/>
            <a:r>
              <a:t>本文レベル5</a:t>
            </a:r>
          </a:p>
        </p:txBody>
      </p:sp>
      <p:sp>
        <p:nvSpPr>
          <p:cNvPr id="5" name="スライド番号"/>
          <p:cNvSpPr txBox="1">
            <a:spLocks noGrp="1"/>
          </p:cNvSpPr>
          <p:nvPr>
            <p:ph type="sldNum" sz="quarter" idx="2"/>
          </p:nvPr>
        </p:nvSpPr>
        <p:spPr>
          <a:xfrm>
            <a:off x="3314700" y="8914694"/>
            <a:ext cx="1600200" cy="5334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3"/>
          <p:cNvGraphicFramePr/>
          <p:nvPr>
            <p:extLst>
              <p:ext uri="{D42A27DB-BD31-4B8C-83A1-F6EECF244321}">
                <p14:modId xmlns:p14="http://schemas.microsoft.com/office/powerpoint/2010/main" val="424737686"/>
              </p:ext>
            </p:extLst>
          </p:nvPr>
        </p:nvGraphicFramePr>
        <p:xfrm>
          <a:off x="548679" y="2195783"/>
          <a:ext cx="5832648" cy="3566160"/>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4931">
                <a:tc>
                  <a:txBody>
                    <a:bodyPr/>
                    <a:lstStyle/>
                    <a:p>
                      <a:pPr algn="l">
                        <a:defRPr sz="1000">
                          <a:solidFill>
                            <a:srgbClr val="000000"/>
                          </a:solidFill>
                        </a:defRPr>
                      </a:pPr>
                      <a:r>
                        <a:rPr>
                          <a:latin typeface="+mj-lt"/>
                          <a:ea typeface="+mj-ea"/>
                          <a:cs typeface="+mj-cs"/>
                          <a:sym typeface="Helvetica"/>
                        </a:rPr>
                        <a:t>イベントタイトル</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sz="1000"/>
                        <a:t>第1回海辺の教室 祝！「海の日」福岡の海と人とのつながり調べ　～海と日本PROJECT～</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720079">
                <a:tc>
                  <a:txBody>
                    <a:bodyPr/>
                    <a:lstStyle/>
                    <a:p>
                      <a:pPr algn="l">
                        <a:defRPr sz="1000" b="1"/>
                      </a:pPr>
                      <a:r>
                        <a:rPr>
                          <a:latin typeface="+mj-lt"/>
                          <a:ea typeface="+mj-ea"/>
                          <a:cs typeface="+mj-cs"/>
                          <a:sym typeface="Helvetica"/>
                        </a:rPr>
                        <a:t>イベントの</a:t>
                      </a:r>
                    </a:p>
                    <a:p>
                      <a:pPr algn="l">
                        <a:defRPr sz="1000" b="1"/>
                      </a:pPr>
                      <a:r>
                        <a:rPr>
                          <a:latin typeface="+mj-lt"/>
                          <a:ea typeface="+mj-ea"/>
                          <a:cs typeface="+mj-cs"/>
                          <a:sym typeface="Helvetica"/>
                        </a:rPr>
                        <a:t>目的・ねらい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リアルイベントの実施が困難なためうみつなぎふくおかのプロジェクト紹介と「福岡の海を軸に人と海のつながり、生活に欠かせないゴミ問題に関心を持ってもらうきっかけをつくる」を目的に、鳴き砂を有する糸島の姉子浜よりオンラインでのライブ配信を実施した。併せて新しいPR方法への挑戦と経験を積むことも目的とす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184931">
                <a:tc>
                  <a:txBody>
                    <a:bodyPr/>
                    <a:lstStyle/>
                    <a:p>
                      <a:pPr algn="l">
                        <a:defRPr sz="1000" b="1"/>
                      </a:pPr>
                      <a:r>
                        <a:rPr>
                          <a:latin typeface="+mj-lt"/>
                          <a:ea typeface="+mj-ea"/>
                          <a:cs typeface="+mj-cs"/>
                          <a:sym typeface="Helvetica"/>
                        </a:rPr>
                        <a:t>日程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２０２０／７／２３</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184931">
                <a:tc>
                  <a:txBody>
                    <a:bodyPr/>
                    <a:lstStyle/>
                    <a:p>
                      <a:pPr algn="l">
                        <a:defRPr sz="1000" b="1"/>
                      </a:pPr>
                      <a:r>
                        <a:rPr>
                          <a:latin typeface="+mj-lt"/>
                          <a:ea typeface="+mj-ea"/>
                          <a:cs typeface="+mj-cs"/>
                          <a:sym typeface="Helvetica"/>
                        </a:rPr>
                        <a:t>開催場所</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姉子浜（糸島市二丈鹿野）</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r h="184931">
                <a:tc>
                  <a:txBody>
                    <a:bodyPr/>
                    <a:lstStyle/>
                    <a:p>
                      <a:pPr algn="l">
                        <a:defRPr sz="1000" b="1"/>
                      </a:pPr>
                      <a:r>
                        <a:rPr>
                          <a:latin typeface="+mj-lt"/>
                          <a:ea typeface="+mj-ea"/>
                          <a:cs typeface="+mj-cs"/>
                          <a:sym typeface="Helvetica"/>
                        </a:rPr>
                        <a:t>参加人数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dirty="0"/>
                        <a:t>２２４</a:t>
                      </a:r>
                      <a:r>
                        <a:rPr sz="1000" dirty="0" err="1"/>
                        <a:t>名（オンラインライブ配信での視聴者数：当日＋翌日アーカイブ</a:t>
                      </a:r>
                      <a:r>
                        <a:rPr sz="1000" dirty="0"/>
                        <a:t>）</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4"/>
                  </a:ext>
                </a:extLst>
              </a:tr>
              <a:tr h="184931">
                <a:tc>
                  <a:txBody>
                    <a:bodyPr/>
                    <a:lstStyle/>
                    <a:p>
                      <a:pPr algn="l">
                        <a:defRPr sz="1000" b="1"/>
                      </a:pPr>
                      <a:r>
                        <a:rPr>
                          <a:latin typeface="+mj-lt"/>
                          <a:ea typeface="+mj-ea"/>
                          <a:cs typeface="+mj-cs"/>
                          <a:sym typeface="Helvetica"/>
                        </a:rPr>
                        <a:t>主催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九州大学うみつなぎふくおか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5"/>
                  </a:ext>
                </a:extLst>
              </a:tr>
              <a:tr h="184931">
                <a:tc>
                  <a:txBody>
                    <a:bodyPr/>
                    <a:lstStyle/>
                    <a:p>
                      <a:pPr algn="l">
                        <a:defRPr sz="1000" b="1"/>
                      </a:pPr>
                      <a:r>
                        <a:rPr>
                          <a:latin typeface="+mj-lt"/>
                          <a:ea typeface="+mj-ea"/>
                          <a:cs typeface="+mj-cs"/>
                          <a:sym typeface="Helvetica"/>
                        </a:rPr>
                        <a:t>共催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6"/>
                  </a:ext>
                </a:extLst>
              </a:tr>
              <a:tr h="184931">
                <a:tc>
                  <a:txBody>
                    <a:bodyPr/>
                    <a:lstStyle/>
                    <a:p>
                      <a:pPr algn="l">
                        <a:defRPr sz="1000" b="1"/>
                      </a:pPr>
                      <a:r>
                        <a:rPr>
                          <a:latin typeface="+mj-lt"/>
                          <a:ea typeface="+mj-ea"/>
                          <a:cs typeface="+mj-cs"/>
                          <a:sym typeface="Helvetica"/>
                        </a:rPr>
                        <a:t>協力</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7"/>
                  </a:ext>
                </a:extLst>
              </a:tr>
              <a:tr h="616043">
                <a:tc>
                  <a:txBody>
                    <a:bodyPr/>
                    <a:lstStyle/>
                    <a:p>
                      <a:pPr algn="l">
                        <a:defRPr sz="1000" b="1"/>
                      </a:pPr>
                      <a:r>
                        <a:rPr>
                          <a:latin typeface="+mj-lt"/>
                          <a:ea typeface="+mj-ea"/>
                          <a:cs typeface="+mj-cs"/>
                          <a:sym typeface="Helvetica"/>
                        </a:rPr>
                        <a:t>告知方法</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WEB：九州大学うみつなぎふくおか公式WEBサイト、FBページ、海と日本プロジェクトinふくおか有料FB広告１週間
</a:t>
                      </a:r>
                      <a:r>
                        <a:rPr sz="1000" dirty="0" err="1"/>
                        <a:t>ちらし：地元小中学校</a:t>
                      </a:r>
                      <a:r>
                        <a:rPr sz="1000" dirty="0"/>
                        <a:t>、
</a:t>
                      </a:r>
                      <a:r>
                        <a:rPr sz="1000" dirty="0" err="1"/>
                        <a:t>その他：地元テレビ、ラジオ放送局へのプレスリリース、WEBプレスリリース配信</a:t>
                      </a:r>
                      <a:r>
                        <a:rPr sz="1000" dirty="0"/>
                        <a:t> 等</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8"/>
                  </a:ext>
                </a:extLst>
              </a:tr>
            </a:tbl>
          </a:graphicData>
        </a:graphic>
      </p:graphicFrame>
      <p:sp>
        <p:nvSpPr>
          <p:cNvPr id="22" name="タイトル 1"/>
          <p:cNvSpPr txBox="1"/>
          <p:nvPr/>
        </p:nvSpPr>
        <p:spPr>
          <a:xfrm>
            <a:off x="388620" y="1878795"/>
            <a:ext cx="2994661" cy="2438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12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１）オリジナルイベント開催概要</a:t>
            </a:r>
          </a:p>
        </p:txBody>
      </p:sp>
      <p:graphicFrame>
        <p:nvGraphicFramePr>
          <p:cNvPr id="23" name="表 14"/>
          <p:cNvGraphicFramePr/>
          <p:nvPr>
            <p:extLst>
              <p:ext uri="{D42A27DB-BD31-4B8C-83A1-F6EECF244321}">
                <p14:modId xmlns:p14="http://schemas.microsoft.com/office/powerpoint/2010/main" val="527049016"/>
              </p:ext>
            </p:extLst>
          </p:nvPr>
        </p:nvGraphicFramePr>
        <p:xfrm>
          <a:off x="548679" y="6564165"/>
          <a:ext cx="5832648" cy="1463040"/>
        </p:xfrm>
        <a:graphic>
          <a:graphicData uri="http://schemas.openxmlformats.org/drawingml/2006/table">
            <a:tbl>
              <a:tblPr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430286">
                <a:tc>
                  <a:txBody>
                    <a:bodyPr/>
                    <a:lstStyle/>
                    <a:p>
                      <a:pPr algn="l">
                        <a:defRPr sz="1000" b="1"/>
                      </a:pPr>
                      <a:r>
                        <a:rPr dirty="0">
                          <a:latin typeface="+mj-lt"/>
                          <a:ea typeface="+mj-ea"/>
                          <a:cs typeface="+mj-cs"/>
                          <a:sym typeface="Helvetica"/>
                        </a:rPr>
                        <a:t>イベント</a:t>
                      </a:r>
                      <a:r>
                        <a:rPr dirty="0"/>
                        <a:t>1</a:t>
                      </a:r>
                      <a:endParaRPr dirty="0">
                        <a:solidFill>
                          <a:srgbClr val="FFFFFF"/>
                        </a:solidFill>
                      </a:endParaRPr>
                    </a:p>
                    <a:p>
                      <a:pPr algn="l">
                        <a:defRPr sz="1000" b="1"/>
                      </a:pPr>
                      <a:r>
                        <a:rPr dirty="0" err="1">
                          <a:latin typeface="+mj-lt"/>
                          <a:ea typeface="+mj-ea"/>
                          <a:cs typeface="+mj-cs"/>
                          <a:sym typeface="Helvetica"/>
                        </a:rPr>
                        <a:t>内容</a:t>
                      </a:r>
                      <a:endParaRPr dirty="0">
                        <a:latin typeface="+mj-lt"/>
                        <a:ea typeface="+mj-ea"/>
                        <a:cs typeface="+mj-cs"/>
                        <a:sym typeface="Helvetica"/>
                      </a:endParaRP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defTabSz="457200">
                        <a:defRPr sz="1000"/>
                      </a:pPr>
                      <a:r>
                        <a:rPr dirty="0" err="1"/>
                        <a:t>オンラインによるライブ配信（生配信）を行いました</a:t>
                      </a:r>
                      <a:r>
                        <a:rPr dirty="0"/>
                        <a:t>。</a:t>
                      </a:r>
                    </a:p>
                    <a:p>
                      <a:pPr algn="l" defTabSz="457200">
                        <a:defRPr sz="1000"/>
                      </a:pPr>
                      <a:r>
                        <a:rPr dirty="0" err="1"/>
                        <a:t>進行に清野聡子先生（九州大学大学院工学研究院</a:t>
                      </a:r>
                      <a:r>
                        <a:rPr dirty="0"/>
                        <a:t>　</a:t>
                      </a:r>
                      <a:r>
                        <a:rPr dirty="0" err="1"/>
                        <a:t>環境社会部門</a:t>
                      </a:r>
                      <a:r>
                        <a:rPr dirty="0"/>
                        <a:t>　</a:t>
                      </a:r>
                      <a:r>
                        <a:rPr dirty="0" err="1"/>
                        <a:t>生態工学研究室）としばた</a:t>
                      </a:r>
                      <a:r>
                        <a:rPr dirty="0"/>
                        <a:t> </a:t>
                      </a:r>
                      <a:r>
                        <a:rPr dirty="0" err="1"/>
                        <a:t>みなみさん（ペイントクリエータ</a:t>
                      </a:r>
                      <a:r>
                        <a:rPr dirty="0"/>
                        <a:t>ー）</a:t>
                      </a:r>
                    </a:p>
                    <a:p>
                      <a:pPr algn="l" defTabSz="457200">
                        <a:defRPr sz="1000"/>
                      </a:pPr>
                      <a:r>
                        <a:rPr dirty="0" err="1"/>
                        <a:t>スペシャゲストにBEACH</a:t>
                      </a:r>
                      <a:r>
                        <a:rPr dirty="0"/>
                        <a:t> CAFE SUNSET　林 </a:t>
                      </a:r>
                      <a:r>
                        <a:rPr dirty="0" err="1"/>
                        <a:t>憲治</a:t>
                      </a:r>
                      <a:r>
                        <a:rPr dirty="0"/>
                        <a:t> </a:t>
                      </a:r>
                      <a:r>
                        <a:rPr dirty="0" err="1"/>
                        <a:t>様、ウェビナー講師は九州大学</a:t>
                      </a:r>
                      <a:r>
                        <a:rPr dirty="0"/>
                        <a:t> </a:t>
                      </a:r>
                      <a:r>
                        <a:rPr dirty="0" err="1"/>
                        <a:t>島岡教授（動画出演</a:t>
                      </a:r>
                      <a:r>
                        <a:rPr dirty="0"/>
                        <a:t>）　をむかえ、福岡の海および海と人とのつながりなどの視点から約1時間の生放送を実施。</a:t>
                      </a:r>
                    </a:p>
                    <a:p>
                      <a:pPr algn="l" defTabSz="457200">
                        <a:defRPr sz="1000"/>
                      </a:pPr>
                      <a:r>
                        <a:rPr dirty="0" err="1"/>
                        <a:t>Zoomによる複数カメラを活用し、スタジオトーク＋屋外中継を再現</a:t>
                      </a:r>
                      <a:r>
                        <a:rPr dirty="0"/>
                        <a:t>。</a:t>
                      </a:r>
                      <a:br>
                        <a:rPr dirty="0"/>
                      </a:br>
                      <a:r>
                        <a:rPr dirty="0" err="1"/>
                        <a:t>加えて事前収録にて作成済の収録VTRをゲストトークとウェビナーで再現</a:t>
                      </a:r>
                      <a:r>
                        <a:rPr dirty="0"/>
                        <a:t>。</a:t>
                      </a:r>
                    </a:p>
                    <a:p>
                      <a:pPr algn="l" defTabSz="457200">
                        <a:defRPr sz="1000"/>
                      </a:pPr>
                      <a:r>
                        <a:rPr dirty="0"/>
                        <a:t>1時間という短時間ながら、内容の濃い配信となりました。</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bl>
          </a:graphicData>
        </a:graphic>
      </p:graphicFrame>
      <p:sp>
        <p:nvSpPr>
          <p:cNvPr id="24" name="タイトル 1"/>
          <p:cNvSpPr txBox="1"/>
          <p:nvPr/>
        </p:nvSpPr>
        <p:spPr>
          <a:xfrm>
            <a:off x="388620" y="6068512"/>
            <a:ext cx="6163012" cy="4312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pPr defTabSz="832104">
              <a:lnSpc>
                <a:spcPct val="80000"/>
              </a:lnSpc>
              <a:defRPr sz="1092" b="1">
                <a:solidFill>
                  <a:srgbClr val="0D0D0D"/>
                </a:solidFill>
              </a:defRPr>
            </a:pPr>
            <a:r>
              <a:rPr dirty="0">
                <a:latin typeface="+mj-lt"/>
                <a:ea typeface="+mj-ea"/>
                <a:cs typeface="+mj-cs"/>
                <a:sym typeface="Helvetica"/>
              </a:rPr>
              <a:t>２）イベント内容</a:t>
            </a:r>
            <a:endParaRPr sz="1274" dirty="0"/>
          </a:p>
          <a:p>
            <a:pPr defTabSz="832104">
              <a:lnSpc>
                <a:spcPct val="80000"/>
              </a:lnSpc>
              <a:defRPr sz="1092" b="1">
                <a:solidFill>
                  <a:srgbClr val="0D0D0D"/>
                </a:solidFill>
              </a:defRPr>
            </a:pPr>
            <a:r>
              <a:rPr dirty="0">
                <a:latin typeface="+mj-lt"/>
                <a:ea typeface="+mj-ea"/>
                <a:cs typeface="+mj-cs"/>
                <a:sym typeface="Helvetica"/>
              </a:rPr>
              <a:t>　　</a:t>
            </a:r>
            <a:r>
              <a:rPr dirty="0"/>
              <a:t>※</a:t>
            </a:r>
            <a:r>
              <a:rPr dirty="0">
                <a:latin typeface="+mj-lt"/>
                <a:ea typeface="+mj-ea"/>
                <a:cs typeface="+mj-cs"/>
                <a:sym typeface="Helvetica"/>
              </a:rPr>
              <a:t>添付いただく写真画像は</a:t>
            </a:r>
            <a:r>
              <a:rPr dirty="0"/>
              <a:t>2000×2000</a:t>
            </a:r>
            <a:r>
              <a:rPr dirty="0">
                <a:latin typeface="+mj-lt"/>
                <a:ea typeface="+mj-ea"/>
                <a:cs typeface="+mj-cs"/>
                <a:sym typeface="Helvetica"/>
              </a:rPr>
              <a:t>ピクセル以上ですとキレイな表示となります</a:t>
            </a:r>
          </a:p>
        </p:txBody>
      </p:sp>
      <p:sp>
        <p:nvSpPr>
          <p:cNvPr id="25" name="テキスト ボックス 12"/>
          <p:cNvSpPr txBox="1"/>
          <p:nvPr/>
        </p:nvSpPr>
        <p:spPr>
          <a:xfrm>
            <a:off x="1746528" y="781243"/>
            <a:ext cx="46761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200"/>
            </a:pPr>
            <a:r>
              <a:rPr>
                <a:latin typeface="+mj-lt"/>
                <a:ea typeface="+mj-ea"/>
                <a:cs typeface="+mj-cs"/>
                <a:sym typeface="Helvetica"/>
              </a:rPr>
              <a:t>事業ID：2019525789</a:t>
            </a:r>
          </a:p>
          <a:p>
            <a:pPr>
              <a:defRPr sz="1200"/>
            </a:pPr>
            <a:r>
              <a:rPr>
                <a:latin typeface="+mj-lt"/>
                <a:ea typeface="+mj-ea"/>
                <a:cs typeface="+mj-cs"/>
                <a:sym typeface="Helvetica"/>
              </a:rPr>
              <a:t>事業名：「福岡の海と人のつながり調べ」海と日本2020</a:t>
            </a:r>
          </a:p>
          <a:p>
            <a:pPr>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26" name="正方形/長方形 13"/>
          <p:cNvSpPr/>
          <p:nvPr/>
        </p:nvSpPr>
        <p:spPr>
          <a:xfrm>
            <a:off x="1628799" y="728979"/>
            <a:ext cx="4968554" cy="1110369"/>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17"/>
          <p:cNvSpPr txBox="1"/>
          <p:nvPr/>
        </p:nvSpPr>
        <p:spPr>
          <a:xfrm>
            <a:off x="1746528" y="818347"/>
            <a:ext cx="4676141" cy="1259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200"/>
            </a:pPr>
            <a:r>
              <a:rPr>
                <a:latin typeface="+mj-lt"/>
                <a:ea typeface="+mj-ea"/>
                <a:cs typeface="+mj-cs"/>
                <a:sym typeface="Helvetica"/>
              </a:rPr>
              <a:t>事業ID：2019525789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30" name="正方形/長方形 18"/>
          <p:cNvSpPr/>
          <p:nvPr/>
        </p:nvSpPr>
        <p:spPr>
          <a:xfrm>
            <a:off x="1628799" y="689882"/>
            <a:ext cx="4968554" cy="1234442"/>
          </a:xfrm>
          <a:prstGeom prst="rect">
            <a:avLst/>
          </a:prstGeom>
          <a:ln w="25400">
            <a:solidFill>
              <a:srgbClr val="000000"/>
            </a:solidFill>
          </a:ln>
        </p:spPr>
        <p:txBody>
          <a:bodyPr lIns="45719" rIns="45719" anchor="ctr"/>
          <a:lstStyle/>
          <a:p>
            <a:pPr algn="ctr">
              <a:defRPr>
                <a:solidFill>
                  <a:srgbClr val="FFFFFF"/>
                </a:solidFill>
              </a:defRPr>
            </a:pPr>
            <a:endParaRPr/>
          </a:p>
        </p:txBody>
      </p:sp>
      <p:pic>
        <p:nvPicPr>
          <p:cNvPr id="3" name="図 2">
            <a:extLst>
              <a:ext uri="{FF2B5EF4-FFF2-40B4-BE49-F238E27FC236}">
                <a16:creationId xmlns:a16="http://schemas.microsoft.com/office/drawing/2014/main" id="{0F0C6ABE-E5ED-4A5A-B46E-038689F1ABA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1460" b="5604"/>
          <a:stretch/>
        </p:blipFill>
        <p:spPr>
          <a:xfrm>
            <a:off x="499639" y="4828882"/>
            <a:ext cx="2819355" cy="1753679"/>
          </a:xfrm>
          <a:prstGeom prst="rect">
            <a:avLst/>
          </a:prstGeom>
        </p:spPr>
      </p:pic>
      <p:pic>
        <p:nvPicPr>
          <p:cNvPr id="5" name="図 4">
            <a:extLst>
              <a:ext uri="{FF2B5EF4-FFF2-40B4-BE49-F238E27FC236}">
                <a16:creationId xmlns:a16="http://schemas.microsoft.com/office/drawing/2014/main" id="{422E7B07-FCEF-4E6B-8460-AA4B5F5D0F6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99" t="10235" r="299" b="4699"/>
          <a:stretch/>
        </p:blipFill>
        <p:spPr>
          <a:xfrm>
            <a:off x="499639" y="6720573"/>
            <a:ext cx="2819355" cy="1799184"/>
          </a:xfrm>
          <a:prstGeom prst="rect">
            <a:avLst/>
          </a:prstGeom>
        </p:spPr>
      </p:pic>
      <p:pic>
        <p:nvPicPr>
          <p:cNvPr id="7" name="図 6">
            <a:extLst>
              <a:ext uri="{FF2B5EF4-FFF2-40B4-BE49-F238E27FC236}">
                <a16:creationId xmlns:a16="http://schemas.microsoft.com/office/drawing/2014/main" id="{4EB106C2-2496-4FBC-B72B-D699D92A8B7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4864" b="9000"/>
          <a:stretch/>
        </p:blipFill>
        <p:spPr>
          <a:xfrm>
            <a:off x="3777864" y="6720573"/>
            <a:ext cx="2819219" cy="1821256"/>
          </a:xfrm>
          <a:prstGeom prst="rect">
            <a:avLst/>
          </a:prstGeom>
        </p:spPr>
      </p:pic>
      <p:pic>
        <p:nvPicPr>
          <p:cNvPr id="9" name="図 8">
            <a:extLst>
              <a:ext uri="{FF2B5EF4-FFF2-40B4-BE49-F238E27FC236}">
                <a16:creationId xmlns:a16="http://schemas.microsoft.com/office/drawing/2014/main" id="{BBD92E0B-B91A-4325-BDA0-016E47D880D3}"/>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5526"/>
          <a:stretch/>
        </p:blipFill>
        <p:spPr>
          <a:xfrm>
            <a:off x="3777864" y="2994792"/>
            <a:ext cx="2819489" cy="1764256"/>
          </a:xfrm>
          <a:prstGeom prst="rect">
            <a:avLst/>
          </a:prstGeom>
        </p:spPr>
      </p:pic>
      <p:pic>
        <p:nvPicPr>
          <p:cNvPr id="13" name="図 12">
            <a:extLst>
              <a:ext uri="{FF2B5EF4-FFF2-40B4-BE49-F238E27FC236}">
                <a16:creationId xmlns:a16="http://schemas.microsoft.com/office/drawing/2014/main" id="{48580939-F70D-45F2-911E-710FF5F736BA}"/>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2730" b="2795"/>
          <a:stretch/>
        </p:blipFill>
        <p:spPr>
          <a:xfrm>
            <a:off x="499505" y="2994190"/>
            <a:ext cx="2819489" cy="1764257"/>
          </a:xfrm>
          <a:prstGeom prst="rect">
            <a:avLst/>
          </a:prstGeom>
        </p:spPr>
      </p:pic>
      <p:sp>
        <p:nvSpPr>
          <p:cNvPr id="21" name="テキスト ボックス 20">
            <a:extLst>
              <a:ext uri="{FF2B5EF4-FFF2-40B4-BE49-F238E27FC236}">
                <a16:creationId xmlns:a16="http://schemas.microsoft.com/office/drawing/2014/main" id="{DDC690DE-3CDF-48F3-A65C-0CE370FF78AE}"/>
              </a:ext>
            </a:extLst>
          </p:cNvPr>
          <p:cNvSpPr txBox="1"/>
          <p:nvPr/>
        </p:nvSpPr>
        <p:spPr>
          <a:xfrm>
            <a:off x="593519" y="2512972"/>
            <a:ext cx="5829150" cy="261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ja-JP" altLang="en-US" sz="1100" dirty="0"/>
              <a:t>実施風景写真</a:t>
            </a:r>
          </a:p>
        </p:txBody>
      </p:sp>
      <p:pic>
        <p:nvPicPr>
          <p:cNvPr id="16" name="図 15">
            <a:extLst>
              <a:ext uri="{FF2B5EF4-FFF2-40B4-BE49-F238E27FC236}">
                <a16:creationId xmlns:a16="http://schemas.microsoft.com/office/drawing/2014/main" id="{FAADEC90-1C08-4516-A305-9FAF17E44516}"/>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b="11116"/>
          <a:stretch/>
        </p:blipFill>
        <p:spPr>
          <a:xfrm>
            <a:off x="3777864" y="4826624"/>
            <a:ext cx="2813448" cy="1755937"/>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表 3"/>
          <p:cNvGraphicFramePr/>
          <p:nvPr/>
        </p:nvGraphicFramePr>
        <p:xfrm>
          <a:off x="548679" y="2613309"/>
          <a:ext cx="5832648" cy="6012099"/>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907643">
                <a:tc>
                  <a:txBody>
                    <a:bodyPr/>
                    <a:lstStyle/>
                    <a:p>
                      <a:pPr algn="l">
                        <a:defRPr sz="1000">
                          <a:solidFill>
                            <a:srgbClr val="000000"/>
                          </a:solidFill>
                        </a:defRPr>
                      </a:pPr>
                      <a:r>
                        <a:rPr>
                          <a:latin typeface="+mj-lt"/>
                          <a:ea typeface="+mj-ea"/>
                          <a:cs typeface="+mj-cs"/>
                          <a:sym typeface="Helvetica"/>
                        </a:rPr>
                        <a:t>参加者の声</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sz="1000" dirty="0" err="1"/>
                        <a:t>配信中のチャットへの参加の中からのコメントを抜粋</a:t>
                      </a:r>
                      <a:r>
                        <a:rPr sz="1000" dirty="0"/>
                        <a:t>
◆</a:t>
                      </a:r>
                      <a:r>
                        <a:rPr sz="1000" dirty="0" err="1"/>
                        <a:t>配信中スタジオを出て砂浜からの中継トーク中</a:t>
                      </a:r>
                      <a:r>
                        <a:rPr sz="1000" dirty="0"/>
                        <a:t>
　→</a:t>
                      </a:r>
                      <a:r>
                        <a:rPr sz="1000" dirty="0" err="1"/>
                        <a:t>東京で糸島の海の映像見る、いいですね</a:t>
                      </a:r>
                      <a:r>
                        <a:rPr sz="1000" dirty="0"/>
                        <a:t>ー。
　→</a:t>
                      </a:r>
                      <a:r>
                        <a:rPr sz="1000" dirty="0" err="1"/>
                        <a:t>この海岸には海藻が少ないですね</a:t>
                      </a:r>
                      <a:r>
                        <a:rPr sz="1000" dirty="0"/>
                        <a:t>
　→</a:t>
                      </a:r>
                      <a:r>
                        <a:rPr sz="1000" dirty="0" err="1"/>
                        <a:t>きれいな砂浜ですね。まず車の乗り入れが、出来ない所が、いいです</a:t>
                      </a:r>
                      <a:r>
                        <a:rPr sz="1000" dirty="0"/>
                        <a:t>
　→</a:t>
                      </a:r>
                      <a:r>
                        <a:rPr sz="1000" dirty="0" err="1"/>
                        <a:t>漁網でアート、興味深かったです</a:t>
                      </a:r>
                      <a:r>
                        <a:rPr sz="1000" dirty="0"/>
                        <a:t>。
　→</a:t>
                      </a:r>
                      <a:r>
                        <a:rPr sz="1000" dirty="0" err="1"/>
                        <a:t>貴重なお話をありがとうございました</a:t>
                      </a:r>
                      <a:r>
                        <a:rPr sz="1000" dirty="0"/>
                        <a:t>。
</a:t>
                      </a:r>
                      <a:r>
                        <a:rPr sz="1000" dirty="0" err="1"/>
                        <a:t>など</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1152128">
                <a:tc>
                  <a:txBody>
                    <a:bodyPr/>
                    <a:lstStyle/>
                    <a:p>
                      <a:pPr algn="l">
                        <a:defRPr sz="1000" b="1"/>
                      </a:pPr>
                      <a:r>
                        <a:rPr>
                          <a:latin typeface="+mj-lt"/>
                          <a:ea typeface="+mj-ea"/>
                          <a:cs typeface="+mj-cs"/>
                          <a:sym typeface="Helvetica"/>
                        </a:rPr>
                        <a:t>配布資料</a:t>
                      </a:r>
                    </a:p>
                    <a:p>
                      <a:pPr algn="l">
                        <a:defRPr sz="900"/>
                      </a:pPr>
                      <a:r>
                        <a:rPr>
                          <a:latin typeface="+mj-lt"/>
                          <a:ea typeface="+mj-ea"/>
                          <a:cs typeface="+mj-cs"/>
                          <a:sym typeface="Helvetica"/>
                        </a:rPr>
                        <a:t>（資料データがある場合、レポートに添付して提出してください。）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オンライン配信のため、特に無し</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548619">
                <a:tc>
                  <a:txBody>
                    <a:bodyPr/>
                    <a:lstStyle/>
                    <a:p>
                      <a:pPr algn="l">
                        <a:defRPr sz="1000" b="1"/>
                      </a:pPr>
                      <a:r>
                        <a:rPr>
                          <a:latin typeface="+mj-lt"/>
                          <a:ea typeface="+mj-ea"/>
                          <a:cs typeface="+mj-cs"/>
                          <a:sym typeface="Helvetica"/>
                        </a:rPr>
                        <a:t>メディア掲出</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海と日本プロジェクトinふくおか（お知らせ告知）</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2403709">
                <a:tc>
                  <a:txBody>
                    <a:bodyPr/>
                    <a:lstStyle/>
                    <a:p>
                      <a:pPr algn="l">
                        <a:defRPr sz="1000" b="1"/>
                      </a:pPr>
                      <a:r>
                        <a:rPr>
                          <a:latin typeface="+mj-lt"/>
                          <a:ea typeface="+mj-ea"/>
                          <a:cs typeface="+mj-cs"/>
                          <a:sym typeface="Helvetica"/>
                        </a:rPr>
                        <a:t>その他特記事項</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r>
                        <a:rPr dirty="0"/>
                        <a:t>＜</a:t>
                      </a:r>
                      <a:r>
                        <a:rPr dirty="0" err="1"/>
                        <a:t>プロジェクトチームによる独自配信について</a:t>
                      </a:r>
                      <a:r>
                        <a:rPr dirty="0"/>
                        <a:t>＞</a:t>
                      </a:r>
                    </a:p>
                    <a:p>
                      <a:pPr algn="l">
                        <a:defRPr sz="900"/>
                      </a:pPr>
                      <a:r>
                        <a:rPr dirty="0"/>
                        <a:t>事前の周知、告知をきっちり行えた場合、ZOOMやYouTubeでの配信でも一定の効果を得ることができることがわかった。費用対効果の点からは十分な武器として活用することができることがわかった。</a:t>
                      </a:r>
                    </a:p>
                    <a:p>
                      <a:pPr algn="l">
                        <a:defRPr sz="900"/>
                      </a:pPr>
                      <a:r>
                        <a:rPr dirty="0" err="1"/>
                        <a:t>また、配信内容によっての必要な機材、配信レベルの比較ができたことは今後にとって大きな財産となった</a:t>
                      </a:r>
                      <a:r>
                        <a:rPr dirty="0"/>
                        <a:t>。</a:t>
                      </a:r>
                    </a:p>
                    <a:p>
                      <a:pPr algn="l">
                        <a:defRPr sz="900"/>
                      </a:pPr>
                      <a:endParaRPr dirty="0"/>
                    </a:p>
                    <a:p>
                      <a:pPr algn="l">
                        <a:defRPr sz="900"/>
                      </a:pPr>
                      <a:r>
                        <a:rPr dirty="0"/>
                        <a:t>配信用に作成した２つのVTR素材は今後の学習素材として利用できるものとして作成しているので、引き続き公式サイトなどを通じて配信を行い、あわせて今後の講座や授業でも活用したいと思う。</a:t>
                      </a:r>
                    </a:p>
                    <a:p>
                      <a:pPr algn="l">
                        <a:defRPr sz="900"/>
                      </a:pPr>
                      <a:endParaRPr dirty="0"/>
                    </a:p>
                    <a:p>
                      <a:pPr algn="l">
                        <a:defRPr sz="900"/>
                      </a:pPr>
                      <a:r>
                        <a:rPr dirty="0" err="1"/>
                        <a:t>今後の課題として「体験、体感という部分をオンラインでいかに補うか</a:t>
                      </a:r>
                      <a:r>
                        <a:rPr dirty="0"/>
                        <a:t>」「</a:t>
                      </a:r>
                      <a:r>
                        <a:rPr dirty="0" err="1"/>
                        <a:t>参加者との双方向コミュニケーションの具体化」などが必要と感じました</a:t>
                      </a:r>
                      <a:endParaRPr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bl>
          </a:graphicData>
        </a:graphic>
      </p:graphicFrame>
      <p:sp>
        <p:nvSpPr>
          <p:cNvPr id="36" name="タイトル 1"/>
          <p:cNvSpPr txBox="1"/>
          <p:nvPr/>
        </p:nvSpPr>
        <p:spPr>
          <a:xfrm>
            <a:off x="388620" y="2182019"/>
            <a:ext cx="2994661" cy="2628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13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３）その他</a:t>
            </a:r>
          </a:p>
        </p:txBody>
      </p:sp>
      <p:sp>
        <p:nvSpPr>
          <p:cNvPr id="37" name="テキスト ボックス 6"/>
          <p:cNvSpPr txBox="1"/>
          <p:nvPr/>
        </p:nvSpPr>
        <p:spPr>
          <a:xfrm>
            <a:off x="1746528" y="1136575"/>
            <a:ext cx="4879598" cy="12628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a:pPr>
            <a:r>
              <a:rPr>
                <a:latin typeface="+mj-lt"/>
                <a:ea typeface="+mj-ea"/>
                <a:cs typeface="+mj-cs"/>
                <a:sym typeface="Helvetica"/>
              </a:rPr>
              <a:t>事業</a:t>
            </a:r>
            <a:r>
              <a:t>ID</a:t>
            </a:r>
            <a:r>
              <a:rPr>
                <a:latin typeface="+mj-lt"/>
                <a:ea typeface="+mj-ea"/>
                <a:cs typeface="+mj-cs"/>
                <a:sym typeface="Helvetica"/>
              </a:rPr>
              <a:t>：2019525789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38" name="正方形/長方形 7"/>
          <p:cNvSpPr/>
          <p:nvPr/>
        </p:nvSpPr>
        <p:spPr>
          <a:xfrm>
            <a:off x="1628799" y="1008112"/>
            <a:ext cx="4968554" cy="1265820"/>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23</TotalTime>
  <Words>303</Words>
  <Application>Microsoft Office PowerPoint</Application>
  <PresentationFormat>A4 210 x 297 mm</PresentationFormat>
  <Paragraphs>56</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Helvetica</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南 史聡</cp:lastModifiedBy>
  <cp:revision>4</cp:revision>
  <dcterms:modified xsi:type="dcterms:W3CDTF">2021-05-11T03:41:27Z</dcterms:modified>
</cp:coreProperties>
</file>