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notesMasterIdLst>
    <p:notesMasterId r:id="rId7"/>
  </p:notesMasterIdLst>
  <p:sldIdLst>
    <p:sldId id="256" r:id="rId5"/>
    <p:sldId id="257" r:id="rId6"/>
  </p:sldIdLst>
  <p:sldSz cx="7561263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C6600"/>
    <a:srgbClr val="993300"/>
    <a:srgbClr val="FF9900"/>
    <a:srgbClr val="CCECFF"/>
    <a:srgbClr val="CC9900"/>
    <a:srgbClr val="FF9933"/>
    <a:srgbClr val="FF9966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Objects="1">
      <p:cViewPr varScale="1">
        <p:scale>
          <a:sx n="55" d="100"/>
          <a:sy n="55" d="100"/>
        </p:scale>
        <p:origin x="2544" y="67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F6934-F9B3-46EA-957F-817381486864}" type="datetimeFigureOut">
              <a:rPr kumimoji="1" lang="ja-JP" altLang="en-US" smtClean="0"/>
              <a:pPr/>
              <a:t>2023/7/7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ACB1E-30AD-456C-B8B5-6B71DBF543B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ACB1E-30AD-456C-B8B5-6B71DBF543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FC4C1-43A4-12B3-56AE-240D322E9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158" y="1750055"/>
            <a:ext cx="5670947" cy="3722887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0738211-014D-0225-429A-4B81A1751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55" indent="0" algn="ctr">
              <a:buNone/>
              <a:defRPr sz="1240"/>
            </a:lvl2pPr>
            <a:lvl3pPr marL="567111" indent="0" algn="ctr">
              <a:buNone/>
              <a:defRPr sz="1116"/>
            </a:lvl3pPr>
            <a:lvl4pPr marL="850666" indent="0" algn="ctr">
              <a:buNone/>
              <a:defRPr sz="992"/>
            </a:lvl4pPr>
            <a:lvl5pPr marL="1134222" indent="0" algn="ctr">
              <a:buNone/>
              <a:defRPr sz="992"/>
            </a:lvl5pPr>
            <a:lvl6pPr marL="1417777" indent="0" algn="ctr">
              <a:buNone/>
              <a:defRPr sz="992"/>
            </a:lvl6pPr>
            <a:lvl7pPr marL="1701333" indent="0" algn="ctr">
              <a:buNone/>
              <a:defRPr sz="992"/>
            </a:lvl7pPr>
            <a:lvl8pPr marL="1984888" indent="0" algn="ctr">
              <a:buNone/>
              <a:defRPr sz="992"/>
            </a:lvl8pPr>
            <a:lvl9pPr marL="2268444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B8A971-05F6-A424-9E45-3C44D8EB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D7070E-6B54-1046-0AF8-B3D17082D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90332D-1CAC-D1E1-9664-C88564F3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597E-6A33-4C53-8315-3368514F888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21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03B7C-4608-05F0-1868-A03C5F67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F1B38D-5DE9-06D2-0BF4-4D81D6970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1814AE-9497-06D6-0254-4B8BD961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ED2850-35C5-5B68-76E8-C307DC68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22583B-9BAC-967A-8D1A-A0FF803CB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89498-D43D-47EE-96C9-1650869EC86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08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665EC86-9F68-8F3E-5731-5BDA03EF9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E3051A-48D5-1653-B1C3-FD4FEC77D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1DFA7B-A456-0138-8DB7-F117DA54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7252AA-5621-3DB0-3C5B-F93E39518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9F5DE2-3A17-6B9F-F1A3-7F0D8C384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6474F-8251-4E12-87CB-CFA79A63A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172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1691F-6B46-C709-1E13-75B60F97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793A09-83ED-CE3B-56AF-CB1670B6A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387788-722C-DF13-F148-1A5A11F43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DF9872-0D21-0D34-3B9F-2D5F1CFF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35399E-4BC1-A560-EA72-6691436E6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5EF4E-2192-4F0F-8674-21D2C80D2A1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797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9145C4-8344-B376-9D22-B2EF2BB9A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899" y="2665925"/>
            <a:ext cx="6521589" cy="4448157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1EE34D-D15F-1F17-62A5-6662D5A2E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899" y="7156164"/>
            <a:ext cx="6521589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5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111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666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222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77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33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88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444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A6417-049D-BCDD-61BE-EE0A76D95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29125B-48AA-2679-DE44-8B371EB0F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178D91-D0DE-558D-A053-E169157F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CE991-7A11-4E08-8617-979C9F47603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1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DF07C-4930-6F4B-D629-05FAB9A0C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3FB02E-8711-53A1-5D19-89C1DB03A9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50473E-D9C7-E07D-1FDC-6656139E1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889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B043A8-3842-E775-EE51-38826869B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3DF89E-AAEC-CE9A-8244-66AF54550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47DFCE-6271-3550-0A62-D089EF870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11198-87D4-451D-8545-F8886D037D3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65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56A23-8AA2-37F6-5968-31486C54F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569326"/>
            <a:ext cx="6521589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F5FBAD-FD84-3BF2-7979-DCD7F008D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822" y="2621369"/>
            <a:ext cx="3198768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CE6523-CCDC-2090-6A78-9766161B7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822" y="3906061"/>
            <a:ext cx="3198768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10CC99C-0C20-DDB2-E869-72D2EA847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889" y="2621369"/>
            <a:ext cx="3214522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910191-94DC-7038-607B-2154E2EA2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889" y="3906061"/>
            <a:ext cx="3214522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5663F89-0FB0-E179-5668-71EC138B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36A5B54-E276-377F-D9C4-78D98068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11F8C9-D979-E6B4-A024-306051CF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11341-44FB-4716-8A2F-974E53B5A55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752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BCE924-DBFB-8462-756D-37A293EC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536783-22E1-0B30-56B0-1B8F1C19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A76738-2977-1CF1-AF19-729F3319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0E7D8B-8848-6FA1-D902-85E0CA58A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B40AF-3E38-404C-895B-F897516F782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910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F54BB12-373A-CB10-2029-8211B4E7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865A66C-521A-EF8B-3D20-FB46FAACB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E15656-AB33-695E-CBC8-B4B04A67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7469-3D8A-4E4E-A07D-C1FFF043847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707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794E6C-39DD-76D5-2437-77974CDE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2AD56C-174E-EE28-6206-AEE60C838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>
              <a:defRPr sz="1985"/>
            </a:lvl1pPr>
            <a:lvl2pPr>
              <a:defRPr sz="1737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1567AC-DE7B-099B-1DBE-9A5E5181F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521479-C05D-D9BB-FD7D-ED786994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227035-E1E4-17F9-B792-48FCEB2E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F9875A-75E3-CE70-45D2-466F0662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42DBD-191C-4D09-A8B6-38DE214F450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61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5DC8A-9B6B-5968-4C62-A554E0088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AE957F-2A30-9E9D-34A7-BDD145DA4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 marL="0" indent="0">
              <a:buNone/>
              <a:defRPr sz="1985"/>
            </a:lvl1pPr>
            <a:lvl2pPr marL="283555" indent="0">
              <a:buNone/>
              <a:defRPr sz="1737"/>
            </a:lvl2pPr>
            <a:lvl3pPr marL="567111" indent="0">
              <a:buNone/>
              <a:defRPr sz="1488"/>
            </a:lvl3pPr>
            <a:lvl4pPr marL="850666" indent="0">
              <a:buNone/>
              <a:defRPr sz="1240"/>
            </a:lvl4pPr>
            <a:lvl5pPr marL="1134222" indent="0">
              <a:buNone/>
              <a:defRPr sz="1240"/>
            </a:lvl5pPr>
            <a:lvl6pPr marL="1417777" indent="0">
              <a:buNone/>
              <a:defRPr sz="1240"/>
            </a:lvl6pPr>
            <a:lvl7pPr marL="1701333" indent="0">
              <a:buNone/>
              <a:defRPr sz="1240"/>
            </a:lvl7pPr>
            <a:lvl8pPr marL="1984888" indent="0">
              <a:buNone/>
              <a:defRPr sz="1240"/>
            </a:lvl8pPr>
            <a:lvl9pPr marL="2268444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A53BA7-71E2-3B2D-E623-D6F118FFA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246C7A-0C7A-7C2F-AE1C-7A077301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73DF1D-B15D-8084-8672-B68D0E15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C5132C-FBCD-119D-B167-594634C3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CB34-7B29-4502-B19C-E5CFF1E186F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220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C310FE9-5D0A-1115-53CE-3C23746EA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837" y="569326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0C28CB-372E-AAA9-A989-D2C285A5E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837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C8AB67-1625-9400-02EC-FC39AF33A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837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FA9B85-9987-EB8F-F773-72A5E8B4C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669" y="9911198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B299C5-9DAC-B543-4FF9-F43CF7ECAD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40142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6474F-8251-4E12-87CB-CFA79A63A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92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567111" rtl="0" eaLnBrk="1" latinLnBrk="0" hangingPunct="1">
        <a:lnSpc>
          <a:spcPct val="90000"/>
        </a:lnSpc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78" indent="-141778" algn="l" defTabSz="56711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1pPr>
      <a:lvl2pPr marL="425333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2049">
            <a:extLst>
              <a:ext uri="{FF2B5EF4-FFF2-40B4-BE49-F238E27FC236}">
                <a16:creationId xmlns:a16="http://schemas.microsoft.com/office/drawing/2014/main" id="{D234BEFD-F916-75B8-06DA-398D791F5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53139"/>
            <a:ext cx="7561263" cy="3124244"/>
          </a:xfrm>
          <a:prstGeom prst="rect">
            <a:avLst/>
          </a:prstGeom>
        </p:spPr>
      </p:pic>
      <p:pic>
        <p:nvPicPr>
          <p:cNvPr id="2051" name="図 2050">
            <a:extLst>
              <a:ext uri="{FF2B5EF4-FFF2-40B4-BE49-F238E27FC236}">
                <a16:creationId xmlns:a16="http://schemas.microsoft.com/office/drawing/2014/main" id="{014F91CF-56C7-355D-0D7A-720B0C5DA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31109" y="-843058"/>
            <a:ext cx="8064896" cy="3378237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6DD566-9459-0973-FBFE-DA77E291B1AE}"/>
              </a:ext>
            </a:extLst>
          </p:cNvPr>
          <p:cNvSpPr/>
          <p:nvPr/>
        </p:nvSpPr>
        <p:spPr>
          <a:xfrm>
            <a:off x="2234365" y="666180"/>
            <a:ext cx="3332964" cy="2937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5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5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法人ホームホスピスゆいたば</a:t>
            </a:r>
            <a:r>
              <a:rPr lang="en-US" altLang="ja-JP" sz="15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―</a:t>
            </a:r>
            <a:endParaRPr lang="en-US" altLang="ja-JP" sz="1500" b="1" cap="none" spc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C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14B2767-1A7D-36F1-6222-1145B5DC7095}"/>
              </a:ext>
            </a:extLst>
          </p:cNvPr>
          <p:cNvSpPr/>
          <p:nvPr/>
        </p:nvSpPr>
        <p:spPr>
          <a:xfrm>
            <a:off x="1254940" y="942389"/>
            <a:ext cx="5292798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メットライフ財団支援</a:t>
            </a:r>
            <a:endParaRPr lang="en-US" altLang="ja-JP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5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ホームホスピス　あんまぁの家</a:t>
            </a:r>
            <a:endParaRPr lang="en-US" altLang="ja-JP" sz="25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C0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CF7AA5D-B340-5C1E-968C-2199D6806EE4}"/>
              </a:ext>
            </a:extLst>
          </p:cNvPr>
          <p:cNvSpPr/>
          <p:nvPr/>
        </p:nvSpPr>
        <p:spPr>
          <a:xfrm>
            <a:off x="252239" y="1441056"/>
            <a:ext cx="7474912" cy="86177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lIns="91440" tIns="45720" rIns="91440" bIns="45720">
            <a:spAutoFit/>
            <a:sp3d/>
          </a:bodyPr>
          <a:lstStyle/>
          <a:p>
            <a:pPr algn="ctr"/>
            <a:r>
              <a:rPr lang="en-US" altLang="ja-JP" sz="5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5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</a:t>
            </a:r>
            <a:r>
              <a:rPr lang="ja-JP" altLang="en-US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lang="en-US" altLang="ja-JP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5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OPEN‼</a:t>
            </a:r>
            <a:r>
              <a:rPr lang="ja-JP" altLang="en-US" sz="4000" b="1" u="sng" dirty="0">
                <a:ln w="22225">
                  <a:solidFill>
                    <a:srgbClr val="FF9900"/>
                  </a:solidFill>
                  <a:prstDash val="solid"/>
                </a:ln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4000" b="1" u="sng" dirty="0">
              <a:ln w="22225">
                <a:solidFill>
                  <a:srgbClr val="FF9900"/>
                </a:solidFill>
                <a:prstDash val="solid"/>
              </a:ln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876B96B-625B-4EF2-469F-3E2E582C7883}"/>
              </a:ext>
            </a:extLst>
          </p:cNvPr>
          <p:cNvSpPr txBox="1"/>
          <p:nvPr/>
        </p:nvSpPr>
        <p:spPr>
          <a:xfrm>
            <a:off x="163653" y="9633949"/>
            <a:ext cx="3649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　所：鹿児島市吉野町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443-2</a:t>
            </a: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連絡先：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090-1197-0117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62" name="図 2061">
            <a:extLst>
              <a:ext uri="{FF2B5EF4-FFF2-40B4-BE49-F238E27FC236}">
                <a16:creationId xmlns:a16="http://schemas.microsoft.com/office/drawing/2014/main" id="{792561DD-2C7C-E654-B2B3-4E2A41F864D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1" t="25836" r="12740" b="21331"/>
          <a:stretch/>
        </p:blipFill>
        <p:spPr>
          <a:xfrm>
            <a:off x="173180" y="695316"/>
            <a:ext cx="1350271" cy="930011"/>
          </a:xfrm>
          <a:prstGeom prst="rect">
            <a:avLst/>
          </a:prstGeom>
        </p:spPr>
      </p:pic>
      <p:sp>
        <p:nvSpPr>
          <p:cNvPr id="2063" name="スクロール: 横 2062">
            <a:extLst>
              <a:ext uri="{FF2B5EF4-FFF2-40B4-BE49-F238E27FC236}">
                <a16:creationId xmlns:a16="http://schemas.microsoft.com/office/drawing/2014/main" id="{56E0AF38-5AA6-B183-CD87-453D6FBECC43}"/>
              </a:ext>
            </a:extLst>
          </p:cNvPr>
          <p:cNvSpPr/>
          <p:nvPr/>
        </p:nvSpPr>
        <p:spPr>
          <a:xfrm>
            <a:off x="135667" y="6723149"/>
            <a:ext cx="3563395" cy="2813431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～内覧会のご案内～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</a:t>
            </a:r>
            <a:r>
              <a:rPr kumimoji="1" lang="ja-JP" altLang="en-US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2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時間：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</a:p>
          <a:p>
            <a:pPr algn="ctr"/>
            <a:endParaRPr kumimoji="1" lang="ja-JP" altLang="en-US" dirty="0"/>
          </a:p>
        </p:txBody>
      </p:sp>
      <p:sp>
        <p:nvSpPr>
          <p:cNvPr id="2064" name="正方形/長方形 2063">
            <a:extLst>
              <a:ext uri="{FF2B5EF4-FFF2-40B4-BE49-F238E27FC236}">
                <a16:creationId xmlns:a16="http://schemas.microsoft.com/office/drawing/2014/main" id="{748323CA-1366-2EC5-D0BF-F375BA2E4291}"/>
              </a:ext>
            </a:extLst>
          </p:cNvPr>
          <p:cNvSpPr/>
          <p:nvPr/>
        </p:nvSpPr>
        <p:spPr>
          <a:xfrm>
            <a:off x="86351" y="2194278"/>
            <a:ext cx="7474912" cy="4770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lIns="91440" tIns="45720" rIns="91440" bIns="45720">
            <a:spAutoFit/>
            <a:sp3d/>
          </a:bodyPr>
          <a:lstStyle/>
          <a:p>
            <a:pPr algn="ctr"/>
            <a:r>
              <a:rPr lang="en-US" altLang="ja-JP" sz="2500" b="1" dirty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500" b="1" dirty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あんまぁの家の見学は</a:t>
            </a:r>
            <a:r>
              <a:rPr lang="en-US" altLang="ja-JP" sz="2500" b="1" dirty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500" b="1" dirty="0">
                <a:ln w="22225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５時～　</a:t>
            </a:r>
            <a:endParaRPr lang="en-US" altLang="ja-JP" sz="2500" b="1" dirty="0">
              <a:ln w="22225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5" name="テキスト ボックス 2064">
            <a:extLst>
              <a:ext uri="{FF2B5EF4-FFF2-40B4-BE49-F238E27FC236}">
                <a16:creationId xmlns:a16="http://schemas.microsoft.com/office/drawing/2014/main" id="{D6527DDC-4D41-9C45-E8DB-67011DDEFEDB}"/>
              </a:ext>
            </a:extLst>
          </p:cNvPr>
          <p:cNvSpPr txBox="1"/>
          <p:nvPr/>
        </p:nvSpPr>
        <p:spPr>
          <a:xfrm>
            <a:off x="3020470" y="10166814"/>
            <a:ext cx="50937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ご来場お待ちしております。</a:t>
            </a:r>
          </a:p>
        </p:txBody>
      </p:sp>
      <p:pic>
        <p:nvPicPr>
          <p:cNvPr id="2071" name="図 2070">
            <a:extLst>
              <a:ext uri="{FF2B5EF4-FFF2-40B4-BE49-F238E27FC236}">
                <a16:creationId xmlns:a16="http://schemas.microsoft.com/office/drawing/2014/main" id="{0AD316A6-6C65-84CF-6587-AAFE317802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131" y="8507754"/>
            <a:ext cx="857748" cy="857748"/>
          </a:xfrm>
          <a:prstGeom prst="rect">
            <a:avLst/>
          </a:prstGeom>
        </p:spPr>
      </p:pic>
      <p:sp>
        <p:nvSpPr>
          <p:cNvPr id="2069" name="四角形: 角を丸くする 2068">
            <a:extLst>
              <a:ext uri="{FF2B5EF4-FFF2-40B4-BE49-F238E27FC236}">
                <a16:creationId xmlns:a16="http://schemas.microsoft.com/office/drawing/2014/main" id="{636FB48C-76F5-59E2-001A-A732C2693EC7}"/>
              </a:ext>
            </a:extLst>
          </p:cNvPr>
          <p:cNvSpPr/>
          <p:nvPr/>
        </p:nvSpPr>
        <p:spPr>
          <a:xfrm>
            <a:off x="3898151" y="6723149"/>
            <a:ext cx="3480728" cy="2622336"/>
          </a:xfrm>
          <a:prstGeom prst="roundRect">
            <a:avLst/>
          </a:prstGeom>
          <a:noFill/>
          <a:ln w="53975" cmpd="dbl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あんまぁの家</a:t>
            </a:r>
            <a:r>
              <a:rPr lang="en-US" altLang="ja-JP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は、様々な理由により自宅での生活を続ける事が困難な方々が、</a:t>
            </a:r>
            <a:r>
              <a: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</a:t>
            </a:r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時間の見守りとケアを受けながら、安心して暮らせるもう一つの「我が家」です。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3327871-670D-26EB-4DA4-6774232082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6872">
            <a:off x="4747113" y="2848483"/>
            <a:ext cx="2671639" cy="2628777"/>
          </a:xfrm>
          <a:prstGeom prst="ellipse">
            <a:avLst/>
          </a:prstGeom>
          <a:ln w="63500" cap="rnd">
            <a:solidFill>
              <a:schemeClr val="accent5">
                <a:lumMod val="20000"/>
                <a:lumOff val="80000"/>
              </a:schemeClr>
            </a:solidFill>
          </a:ln>
          <a:effectLst/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DD86095-AD63-DB49-0B16-76FE332A730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16" b="4686"/>
          <a:stretch/>
        </p:blipFill>
        <p:spPr>
          <a:xfrm rot="21182247">
            <a:off x="154394" y="2769504"/>
            <a:ext cx="2690374" cy="2710995"/>
          </a:xfrm>
          <a:prstGeom prst="ellipse">
            <a:avLst/>
          </a:prstGeom>
          <a:ln w="63500" cap="rnd">
            <a:solidFill>
              <a:schemeClr val="accent5">
                <a:lumMod val="20000"/>
                <a:lumOff val="80000"/>
              </a:schemeClr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3A3F944-B4B3-DF83-F1D2-82F32416272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8" b="10701"/>
          <a:stretch/>
        </p:blipFill>
        <p:spPr>
          <a:xfrm>
            <a:off x="2375445" y="3921984"/>
            <a:ext cx="2918567" cy="2801107"/>
          </a:xfrm>
          <a:prstGeom prst="ellipse">
            <a:avLst/>
          </a:prstGeom>
          <a:ln w="63500" cap="rnd">
            <a:solidFill>
              <a:schemeClr val="accent1">
                <a:lumMod val="20000"/>
                <a:lumOff val="80000"/>
              </a:schemeClr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0ED7FD22-8561-E229-8C61-FC6153EB8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542107"/>
              </p:ext>
            </p:extLst>
          </p:nvPr>
        </p:nvGraphicFramePr>
        <p:xfrm>
          <a:off x="684287" y="2250356"/>
          <a:ext cx="6048671" cy="68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239">
                  <a:extLst>
                    <a:ext uri="{9D8B030D-6E8A-4147-A177-3AD203B41FA5}">
                      <a16:colId xmlns:a16="http://schemas.microsoft.com/office/drawing/2014/main" val="447344095"/>
                    </a:ext>
                  </a:extLst>
                </a:gridCol>
                <a:gridCol w="2058716">
                  <a:extLst>
                    <a:ext uri="{9D8B030D-6E8A-4147-A177-3AD203B41FA5}">
                      <a16:colId xmlns:a16="http://schemas.microsoft.com/office/drawing/2014/main" val="3432308843"/>
                    </a:ext>
                  </a:extLst>
                </a:gridCol>
                <a:gridCol w="2058716">
                  <a:extLst>
                    <a:ext uri="{9D8B030D-6E8A-4147-A177-3AD203B41FA5}">
                      <a16:colId xmlns:a16="http://schemas.microsoft.com/office/drawing/2014/main" val="143980189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時間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内容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場所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15232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12</a:t>
                      </a:r>
                      <a:r>
                        <a:rPr kumimoji="1" lang="ja-JP" altLang="en-US" sz="2400" dirty="0"/>
                        <a:t>時３０分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来賓受付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実方公民館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00625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13</a:t>
                      </a:r>
                      <a:r>
                        <a:rPr kumimoji="1" lang="ja-JP" altLang="en-US" sz="2400" dirty="0"/>
                        <a:t>時～</a:t>
                      </a:r>
                      <a:endParaRPr kumimoji="1" lang="en-US" altLang="ja-JP" sz="2400" dirty="0"/>
                    </a:p>
                    <a:p>
                      <a:r>
                        <a:rPr kumimoji="1" lang="en-US" altLang="ja-JP" sz="2400" dirty="0"/>
                        <a:t>13</a:t>
                      </a:r>
                      <a:r>
                        <a:rPr kumimoji="1" lang="ja-JP" altLang="en-US" sz="2400" dirty="0"/>
                        <a:t>時</a:t>
                      </a:r>
                      <a:r>
                        <a:rPr kumimoji="1" lang="en-US" altLang="ja-JP" sz="2400" dirty="0"/>
                        <a:t>30</a:t>
                      </a:r>
                      <a:r>
                        <a:rPr kumimoji="1" lang="ja-JP" altLang="en-US" sz="2400" dirty="0"/>
                        <a:t>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開所式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実方公民館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237657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13</a:t>
                      </a:r>
                      <a:r>
                        <a:rPr kumimoji="1" lang="ja-JP" altLang="en-US" sz="2400" dirty="0"/>
                        <a:t>時３０分～</a:t>
                      </a:r>
                      <a:r>
                        <a:rPr kumimoji="1" lang="en-US" altLang="ja-JP" sz="2400" dirty="0"/>
                        <a:t>13</a:t>
                      </a:r>
                      <a:r>
                        <a:rPr kumimoji="1" lang="ja-JP" altLang="en-US" sz="2400" dirty="0"/>
                        <a:t>時</a:t>
                      </a:r>
                      <a:r>
                        <a:rPr kumimoji="1" lang="en-US" altLang="ja-JP" sz="2400" dirty="0"/>
                        <a:t>45</a:t>
                      </a:r>
                      <a:r>
                        <a:rPr kumimoji="1" lang="ja-JP" altLang="en-US" sz="2400" dirty="0"/>
                        <a:t>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移動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あんまぁの家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293874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13</a:t>
                      </a:r>
                      <a:r>
                        <a:rPr kumimoji="1" lang="ja-JP" altLang="en-US" sz="2400" dirty="0"/>
                        <a:t>時</a:t>
                      </a:r>
                      <a:r>
                        <a:rPr kumimoji="1" lang="en-US" altLang="ja-JP" sz="2400" dirty="0"/>
                        <a:t>45</a:t>
                      </a:r>
                      <a:r>
                        <a:rPr kumimoji="1" lang="ja-JP" altLang="en-US" sz="2400" dirty="0"/>
                        <a:t>分～</a:t>
                      </a:r>
                      <a:r>
                        <a:rPr kumimoji="1" lang="en-US" altLang="ja-JP" sz="2400" dirty="0"/>
                        <a:t>14</a:t>
                      </a:r>
                      <a:r>
                        <a:rPr kumimoji="1" lang="ja-JP" altLang="en-US" sz="2400" dirty="0"/>
                        <a:t>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テープカット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植樹式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撮影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あんまぁの家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318164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14</a:t>
                      </a:r>
                      <a:r>
                        <a:rPr kumimoji="1" lang="ja-JP" altLang="en-US" sz="2400" dirty="0"/>
                        <a:t>時～</a:t>
                      </a:r>
                      <a:endParaRPr kumimoji="1" lang="en-US" altLang="ja-JP" sz="2400" dirty="0"/>
                    </a:p>
                    <a:p>
                      <a:r>
                        <a:rPr kumimoji="1" lang="en-US" altLang="ja-JP" sz="2400" dirty="0"/>
                        <a:t>14</a:t>
                      </a:r>
                      <a:r>
                        <a:rPr kumimoji="1" lang="ja-JP" altLang="en-US" sz="2400" dirty="0"/>
                        <a:t>時３０分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施設見学</a:t>
                      </a:r>
                      <a:endParaRPr kumimoji="1" lang="en-US" altLang="ja-JP" sz="2400" dirty="0"/>
                    </a:p>
                    <a:p>
                      <a:r>
                        <a:rPr kumimoji="1" lang="ja-JP" altLang="en-US" sz="2400" dirty="0"/>
                        <a:t>利用者インタビュー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あんまぁの家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604102"/>
                  </a:ext>
                </a:extLst>
              </a:tr>
            </a:tbl>
          </a:graphicData>
        </a:graphic>
      </p:graphicFrame>
      <p:sp>
        <p:nvSpPr>
          <p:cNvPr id="7" name="スクロール: 横 6">
            <a:extLst>
              <a:ext uri="{FF2B5EF4-FFF2-40B4-BE49-F238E27FC236}">
                <a16:creationId xmlns:a16="http://schemas.microsoft.com/office/drawing/2014/main" id="{CD67740C-50E7-EC28-56DB-93C79968C6A5}"/>
              </a:ext>
            </a:extLst>
          </p:cNvPr>
          <p:cNvSpPr/>
          <p:nvPr/>
        </p:nvSpPr>
        <p:spPr>
          <a:xfrm>
            <a:off x="468263" y="1026220"/>
            <a:ext cx="6264695" cy="1008112"/>
          </a:xfrm>
          <a:prstGeom prst="horizontalScroll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2023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年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7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月２５日開所式スケジュール予定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868DEEE-882B-E394-A8B8-12F223020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246204"/>
              </p:ext>
            </p:extLst>
          </p:nvPr>
        </p:nvGraphicFramePr>
        <p:xfrm>
          <a:off x="684286" y="9091116"/>
          <a:ext cx="6062876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84">
                  <a:extLst>
                    <a:ext uri="{9D8B030D-6E8A-4147-A177-3AD203B41FA5}">
                      <a16:colId xmlns:a16="http://schemas.microsoft.com/office/drawing/2014/main" val="2443763483"/>
                    </a:ext>
                  </a:extLst>
                </a:gridCol>
                <a:gridCol w="1997183">
                  <a:extLst>
                    <a:ext uri="{9D8B030D-6E8A-4147-A177-3AD203B41FA5}">
                      <a16:colId xmlns:a16="http://schemas.microsoft.com/office/drawing/2014/main" val="348314730"/>
                    </a:ext>
                  </a:extLst>
                </a:gridCol>
                <a:gridCol w="2068509">
                  <a:extLst>
                    <a:ext uri="{9D8B030D-6E8A-4147-A177-3AD203B41FA5}">
                      <a16:colId xmlns:a16="http://schemas.microsoft.com/office/drawing/2014/main" val="3936657410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</a:rPr>
                        <a:t>時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</a:rPr>
                        <a:t>関係者退出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90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11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イベント ポスター (秋)</TPFriendlyName>
    <NumericId xmlns="1119c2e5-8fb9-4d5f-baf1-202c530f2c34">-1</NumericId>
    <BusinessGroup xmlns="1119c2e5-8fb9-4d5f-baf1-202c530f2c34" xsi:nil="true"/>
    <SourceTitle xmlns="1119c2e5-8fb9-4d5f-baf1-202c530f2c34">イベント ポスター (秋)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209214</Value>
      <Value>447060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2009-10-22T00:29:51+00:00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TP010286513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45086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2EBA9D-3234-4193-BF6C-FD4BE787C9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B6533D-BD3C-4B25-ACA5-2C34C6B7832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5B301A-1E3B-460D-BBC7-C0DBC11B2D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186</Words>
  <Application>Microsoft Office PowerPoint</Application>
  <PresentationFormat>ユーザー設定</PresentationFormat>
  <Paragraphs>41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HG丸ｺﾞｼｯｸM-PRO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初枝 山下</dc:creator>
  <cp:lastModifiedBy>初枝 山下</cp:lastModifiedBy>
  <cp:revision>10</cp:revision>
  <cp:lastPrinted>2023-06-23T12:10:33Z</cp:lastPrinted>
  <dcterms:created xsi:type="dcterms:W3CDTF">2023-06-23T05:51:04Z</dcterms:created>
  <dcterms:modified xsi:type="dcterms:W3CDTF">2023-07-06T22:22:56Z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