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9" r:id="rId2"/>
    <p:sldId id="264" r:id="rId3"/>
    <p:sldId id="295" r:id="rId4"/>
    <p:sldId id="301" r:id="rId5"/>
  </p:sldIdLst>
  <p:sldSz cx="6858000" cy="9906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FF9900"/>
    <a:srgbClr val="000099"/>
    <a:srgbClr val="CC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2" autoAdjust="0"/>
    <p:restoredTop sz="96586" autoAdjust="0"/>
  </p:normalViewPr>
  <p:slideViewPr>
    <p:cSldViewPr>
      <p:cViewPr varScale="1">
        <p:scale>
          <a:sx n="60" d="100"/>
          <a:sy n="60" d="100"/>
        </p:scale>
        <p:origin x="2448" y="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3713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3713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EA133EB1-E6EE-438D-9BDB-37A73CCF905C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39775"/>
            <a:ext cx="25606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2" y="4686300"/>
            <a:ext cx="5389563" cy="4440238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9371013"/>
            <a:ext cx="2919413" cy="493712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F9FBAF80-EA8F-4B4C-ACA1-92911916D11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51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7546-9221-0543-B818-0C3524BF45D1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40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6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46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38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コネクタ 56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>
            <a:off x="281402" y="894418"/>
            <a:ext cx="6331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日時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■場所 ：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16</a:t>
            </a:r>
            <a:r>
              <a:rPr lang="ja-JP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道府県</a:t>
            </a:r>
            <a:r>
              <a:rPr lang="ja-JP" altLang="en-US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モデル小学校に配布</a:t>
            </a:r>
            <a:endParaRPr lang="ja-JP" altLang="ja-JP" sz="12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■内容 ：　各エリア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のワークショップ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の成果を冊子化。振り返り授業の教材として利用。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■仕様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Ａ４サイズ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ページカラー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3000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部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■ページ：（抜粋　詳細は本誌を、ご参照ください）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88640" y="119172"/>
            <a:ext cx="4947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　小冊子「海の学校　ワークショップの成果」制作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776" t="10634" r="57865" b="3367"/>
          <a:stretch/>
        </p:blipFill>
        <p:spPr>
          <a:xfrm>
            <a:off x="733934" y="2792760"/>
            <a:ext cx="2980560" cy="417646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41751" t="10430" r="20446" b="3398"/>
          <a:stretch/>
        </p:blipFill>
        <p:spPr>
          <a:xfrm>
            <a:off x="3789040" y="2792760"/>
            <a:ext cx="2931556" cy="41764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/>
          <a:srcRect l="3869" t="10542" r="20174" b="3301"/>
          <a:stretch/>
        </p:blipFill>
        <p:spPr>
          <a:xfrm>
            <a:off x="188641" y="7051036"/>
            <a:ext cx="3744416" cy="2654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70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88640" y="848544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日時場所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：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at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道府県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各モデル校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参加者　　　：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「海の学校」モデル校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の小学５年生（１クラス　または　５学年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全クラス）　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内容　　　　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小冊子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海の学校　ワークショップの成果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r>
              <a:rPr lang="ja-JP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</a:t>
            </a:r>
            <a:r>
              <a:rPr lang="ja-JP" altLang="ja-JP" sz="1200" kern="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利用</a:t>
            </a:r>
            <a:r>
              <a:rPr lang="ja-JP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した</a:t>
            </a:r>
            <a:r>
              <a:rPr lang="ja-JP" altLang="en-US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振り返り授業　</a:t>
            </a:r>
            <a:r>
              <a:rPr lang="en-US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/</a:t>
            </a:r>
            <a:r>
              <a:rPr lang="ja-JP" altLang="en-US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メディア</a:t>
            </a:r>
            <a:r>
              <a:rPr lang="ja-JP" altLang="ja-JP" sz="1200" kern="0" dirty="0" smtClean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取材</a:t>
            </a:r>
            <a:endParaRPr lang="en-US" altLang="ja-JP" sz="1200" kern="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授業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内容　：　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小冊子「海の学校　ワークショップの成果」を振り返りながら、全国の海の宝を班に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分かれて調べる。その結果を共有し、地元が全国に誇れる宝を考える。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■実施校　　 ：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331245"/>
              </p:ext>
            </p:extLst>
          </p:nvPr>
        </p:nvGraphicFramePr>
        <p:xfrm>
          <a:off x="368660" y="4662616"/>
          <a:ext cx="6228691" cy="5114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8771">
                  <a:extLst>
                    <a:ext uri="{9D8B030D-6E8A-4147-A177-3AD203B41FA5}">
                      <a16:colId xmlns:a16="http://schemas.microsoft.com/office/drawing/2014/main" xmlns="" val="1960631863"/>
                    </a:ext>
                  </a:extLst>
                </a:gridCol>
                <a:gridCol w="1771609">
                  <a:extLst>
                    <a:ext uri="{9D8B030D-6E8A-4147-A177-3AD203B41FA5}">
                      <a16:colId xmlns:a16="http://schemas.microsoft.com/office/drawing/2014/main" xmlns="" val="171222818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655170644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xmlns="" val="2834071969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エリア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小学校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参加人数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日程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4607653"/>
                  </a:ext>
                </a:extLst>
              </a:tr>
              <a:tr h="18058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北海道石狩市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石狩小学校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24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12/12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86913168"/>
                  </a:ext>
                </a:extLst>
              </a:tr>
              <a:tr h="2171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青森県野辺地町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野辺地小学校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11/29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（金）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0368913"/>
                  </a:ext>
                </a:extLst>
              </a:tr>
              <a:tr h="2537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秋田県に</a:t>
                      </a:r>
                      <a:r>
                        <a:rPr kumimoji="1" lang="ja-JP" altLang="en-US" sz="1200" dirty="0" err="1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かほ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象潟小学校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11/14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011747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山形県鶴岡市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大山小学校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65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1/14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（火）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0777153"/>
                  </a:ext>
                </a:extLst>
              </a:tr>
              <a:tr h="1332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新潟県新潟市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日和山小学校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65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1/23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72374797"/>
                  </a:ext>
                </a:extLst>
              </a:tr>
              <a:tr h="14515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石川県小松市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安宅小学校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12/18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18222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富山県富山市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岩瀬小学校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12/17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（火）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5444236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福井県敦賀市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沓見小学校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1/30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29120383"/>
                  </a:ext>
                </a:extLst>
              </a:tr>
              <a:tr h="1828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京都府宮津市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栗田小学校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10/31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4804615"/>
                  </a:ext>
                </a:extLst>
              </a:tr>
              <a:tr h="14742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大阪府大阪市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東粉浜小学校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43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1/29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8714256"/>
                  </a:ext>
                </a:extLst>
              </a:tr>
              <a:tr h="1839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兵庫県新温泉町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浜坂西小学校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10/31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45792339"/>
                  </a:ext>
                </a:extLst>
              </a:tr>
              <a:tr h="1485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鳥取県鳥取市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青谷小学校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33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10/29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（火）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4427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島根県浜田市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松原小学校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2/12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35967134"/>
                  </a:ext>
                </a:extLst>
              </a:tr>
              <a:tr h="1496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岡山県倉敷市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玉島小学校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10/31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97752132"/>
                  </a:ext>
                </a:extLst>
              </a:tr>
              <a:tr h="1862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広島県竹原市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「海の学校」公募型のため実施無し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1734569"/>
                  </a:ext>
                </a:extLst>
              </a:tr>
              <a:tr h="1348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香川県多度津町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「海の学校」公募型のため実施無し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3929250"/>
                  </a:ext>
                </a:extLst>
              </a:tr>
              <a:tr h="324544">
                <a:tc gridSpan="2">
                  <a:txBody>
                    <a:bodyPr/>
                    <a:lstStyle/>
                    <a:p>
                      <a:pPr algn="r"/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合計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493</a:t>
                      </a:r>
                      <a:r>
                        <a:rPr kumimoji="1" lang="ja-JP" altLang="en-US" sz="1200" b="1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114273"/>
                  </a:ext>
                </a:extLst>
              </a:tr>
            </a:tbl>
          </a:graphicData>
        </a:graphic>
      </p:graphicFrame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60" y="2504728"/>
            <a:ext cx="2584714" cy="18002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056" y="2504728"/>
            <a:ext cx="2808312" cy="180020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88640" y="119172"/>
            <a:ext cx="402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　小冊子</a:t>
            </a:r>
            <a:r>
              <a:rPr lang="ja-JP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を利用</a:t>
            </a:r>
            <a:r>
              <a:rPr lang="ja-JP" altLang="ja-JP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振返り</a:t>
            </a:r>
            <a:r>
              <a:rPr lang="ja-JP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授業</a:t>
            </a:r>
            <a:r>
              <a:rPr lang="ja-JP" altLang="ja-JP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実施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90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16632" y="632520"/>
            <a:ext cx="6840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■イベント名 ：　「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海でつながる こどもサミット」 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横浜市場探検隊！～北前船を通した海を体感しよう～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日時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日（土）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■場所　　　 ：　横浜市</a:t>
            </a:r>
            <a:r>
              <a:rPr lang="zh-CN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中央卸売市場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（横浜市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神奈川区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山内町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1)</a:t>
            </a: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■内容　　　 ：</a:t>
            </a:r>
            <a:r>
              <a:rPr lang="ja-JP" altLang="en-US" sz="1200" kern="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北前船寄港地と首都圏の小学生の交流から、海への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関心度と親近感を抱く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きっかけ作り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を目的に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200" kern="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横浜市場</a:t>
            </a:r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探検、海</a:t>
            </a:r>
            <a:r>
              <a:rPr lang="ja-JP" altLang="en-US" sz="1200" kern="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の学校の成果</a:t>
            </a:r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発表、意見交換の場を持つ。</a:t>
            </a:r>
            <a:endParaRPr lang="en-US" altLang="ja-JP" sz="1200" kern="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参加者　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：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エリア代表の小学生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名、都内小学生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23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lang="en-US" altLang="ja-JP" sz="1200" kern="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（</a:t>
            </a:r>
            <a:r>
              <a:rPr lang="zh-TW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保護者 </a:t>
            </a:r>
            <a:r>
              <a:rPr lang="en-US" altLang="zh-TW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zh-TW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 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/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エリアの学校</a:t>
            </a:r>
            <a:r>
              <a:rPr lang="zh-TW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先生 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zh-TW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名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スタッフ・関係者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名）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■スケジュール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88640" y="119172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　「海でつながる　こどもサミット」開催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矢印: 右 24">
            <a:extLst>
              <a:ext uri="{FF2B5EF4-FFF2-40B4-BE49-F238E27FC236}">
                <a16:creationId xmlns:a16="http://schemas.microsoft.com/office/drawing/2014/main" xmlns="" id="{2C625CBE-6E9A-4795-A908-574740B6B7FB}"/>
              </a:ext>
            </a:extLst>
          </p:cNvPr>
          <p:cNvSpPr/>
          <p:nvPr/>
        </p:nvSpPr>
        <p:spPr>
          <a:xfrm>
            <a:off x="270186" y="3597815"/>
            <a:ext cx="778731" cy="1512166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矢印: 右 32">
            <a:extLst>
              <a:ext uri="{FF2B5EF4-FFF2-40B4-BE49-F238E27FC236}">
                <a16:creationId xmlns:a16="http://schemas.microsoft.com/office/drawing/2014/main" xmlns="" id="{A19D7917-E6E6-45C8-90F2-2828B2F89E59}"/>
              </a:ext>
            </a:extLst>
          </p:cNvPr>
          <p:cNvSpPr/>
          <p:nvPr/>
        </p:nvSpPr>
        <p:spPr>
          <a:xfrm>
            <a:off x="1124466" y="3597814"/>
            <a:ext cx="2953531" cy="1512167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市場探検</a:t>
            </a:r>
            <a:endParaRPr lang="en-US" altLang="ja-JP" sz="11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</a:p>
        </p:txBody>
      </p:sp>
      <p:sp>
        <p:nvSpPr>
          <p:cNvPr id="48" name="矢印: 右 33">
            <a:extLst>
              <a:ext uri="{FF2B5EF4-FFF2-40B4-BE49-F238E27FC236}">
                <a16:creationId xmlns:a16="http://schemas.microsoft.com/office/drawing/2014/main" xmlns="" id="{D100B28B-FBAE-4803-92F8-BAE519274D4D}"/>
              </a:ext>
            </a:extLst>
          </p:cNvPr>
          <p:cNvSpPr/>
          <p:nvPr/>
        </p:nvSpPr>
        <p:spPr>
          <a:xfrm>
            <a:off x="4149080" y="3597814"/>
            <a:ext cx="2510742" cy="1512167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　活魚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水槽の見学 </a:t>
            </a: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塩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干売り場＆仲卸棟の見学 </a:t>
            </a: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　超低温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大型冷蔵庫前にて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マイナス</a:t>
            </a:r>
            <a:r>
              <a:rPr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度の気温を体感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　発泡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スチロール処理施設で流通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リサイクル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について学ぶ。 </a:t>
            </a: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⑤　関連棟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で市場の人に聞きながら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北前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船に関わる商品などを探す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矢印: 右 43">
            <a:extLst>
              <a:ext uri="{FF2B5EF4-FFF2-40B4-BE49-F238E27FC236}">
                <a16:creationId xmlns:a16="http://schemas.microsoft.com/office/drawing/2014/main" xmlns="" id="{C331C558-04E4-408C-89F2-23719F57D93B}"/>
              </a:ext>
            </a:extLst>
          </p:cNvPr>
          <p:cNvSpPr/>
          <p:nvPr/>
        </p:nvSpPr>
        <p:spPr>
          <a:xfrm>
            <a:off x="260648" y="7270222"/>
            <a:ext cx="786169" cy="1512168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矢印: 右 44">
            <a:extLst>
              <a:ext uri="{FF2B5EF4-FFF2-40B4-BE49-F238E27FC236}">
                <a16:creationId xmlns:a16="http://schemas.microsoft.com/office/drawing/2014/main" xmlns="" id="{83A1E411-CE92-4617-9F4B-44562088A2F9}"/>
              </a:ext>
            </a:extLst>
          </p:cNvPr>
          <p:cNvSpPr/>
          <p:nvPr/>
        </p:nvSpPr>
        <p:spPr>
          <a:xfrm>
            <a:off x="1124540" y="7270222"/>
            <a:ext cx="2952533" cy="1512168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「海の学校」学習成果発表会</a:t>
            </a:r>
            <a:endParaRPr lang="en-US" altLang="ja-JP" sz="11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（北前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船寄港地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小学生・都内小学生）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矢印: 右 45">
            <a:extLst>
              <a:ext uri="{FF2B5EF4-FFF2-40B4-BE49-F238E27FC236}">
                <a16:creationId xmlns:a16="http://schemas.microsoft.com/office/drawing/2014/main" xmlns="" id="{AF7E892F-D35D-4031-B5F6-84B88B18EB69}"/>
              </a:ext>
            </a:extLst>
          </p:cNvPr>
          <p:cNvSpPr/>
          <p:nvPr/>
        </p:nvSpPr>
        <p:spPr>
          <a:xfrm>
            <a:off x="4170722" y="7270222"/>
            <a:ext cx="2510742" cy="1512168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Ⅰ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海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がもたらした観光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資源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→発表者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：小松市立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安宅小学校 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Ⅱ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海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が育んだ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食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→発表者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：宮津市立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栗田小学校 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Ⅲ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海の知恵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技術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</a:t>
            </a:r>
            <a:r>
              <a:rPr lang="zh-CN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発表者</a:t>
            </a:r>
            <a:r>
              <a:rPr lang="zh-CN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zh-CN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新温泉町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立</a:t>
            </a:r>
            <a:r>
              <a:rPr lang="zh-CN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浜</a:t>
            </a:r>
            <a:r>
              <a:rPr lang="zh-CN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坂西小学校 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　　　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江戸から見る北前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船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→発表者：東京の小学生から発表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xmlns="" id="{596EADA5-3A57-4747-A16B-88530F1451C2}"/>
              </a:ext>
            </a:extLst>
          </p:cNvPr>
          <p:cNvCxnSpPr/>
          <p:nvPr/>
        </p:nvCxnSpPr>
        <p:spPr>
          <a:xfrm>
            <a:off x="280604" y="3152800"/>
            <a:ext cx="637152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矢印: 右 46">
            <a:extLst>
              <a:ext uri="{FF2B5EF4-FFF2-40B4-BE49-F238E27FC236}">
                <a16:creationId xmlns:a16="http://schemas.microsoft.com/office/drawing/2014/main" xmlns="" id="{80BA0676-C323-46A7-8270-6B3F39C719F8}"/>
              </a:ext>
            </a:extLst>
          </p:cNvPr>
          <p:cNvSpPr/>
          <p:nvPr/>
        </p:nvSpPr>
        <p:spPr>
          <a:xfrm>
            <a:off x="287598" y="3237773"/>
            <a:ext cx="754701" cy="28823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矢印: 右 50">
            <a:extLst>
              <a:ext uri="{FF2B5EF4-FFF2-40B4-BE49-F238E27FC236}">
                <a16:creationId xmlns:a16="http://schemas.microsoft.com/office/drawing/2014/main" xmlns="" id="{D6A27F50-D0FB-4BB7-83BF-197D2AEFA170}"/>
              </a:ext>
            </a:extLst>
          </p:cNvPr>
          <p:cNvSpPr/>
          <p:nvPr/>
        </p:nvSpPr>
        <p:spPr>
          <a:xfrm>
            <a:off x="1124744" y="3237773"/>
            <a:ext cx="2949731" cy="28823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オリエンテーリング　・　自己紹介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矢印: 右 51">
            <a:extLst>
              <a:ext uri="{FF2B5EF4-FFF2-40B4-BE49-F238E27FC236}">
                <a16:creationId xmlns:a16="http://schemas.microsoft.com/office/drawing/2014/main" xmlns="" id="{29F4EA8A-AE42-4B87-9CB8-E57CE39098D6}"/>
              </a:ext>
            </a:extLst>
          </p:cNvPr>
          <p:cNvSpPr/>
          <p:nvPr/>
        </p:nvSpPr>
        <p:spPr>
          <a:xfrm>
            <a:off x="4149080" y="3237774"/>
            <a:ext cx="2510742" cy="28803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「海と日本プロジェクト」について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" name="矢印: 右 39">
            <a:extLst>
              <a:ext uri="{FF2B5EF4-FFF2-40B4-BE49-F238E27FC236}">
                <a16:creationId xmlns:a16="http://schemas.microsoft.com/office/drawing/2014/main" xmlns="" id="{6B36A824-0C80-44BC-8B80-519B23337093}"/>
              </a:ext>
            </a:extLst>
          </p:cNvPr>
          <p:cNvSpPr/>
          <p:nvPr/>
        </p:nvSpPr>
        <p:spPr>
          <a:xfrm>
            <a:off x="260648" y="6550141"/>
            <a:ext cx="786169" cy="64807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矢印: 右 41">
            <a:extLst>
              <a:ext uri="{FF2B5EF4-FFF2-40B4-BE49-F238E27FC236}">
                <a16:creationId xmlns:a16="http://schemas.microsoft.com/office/drawing/2014/main" xmlns="" id="{35C2E17F-7024-484B-A780-326A9E662DA8}"/>
              </a:ext>
            </a:extLst>
          </p:cNvPr>
          <p:cNvSpPr/>
          <p:nvPr/>
        </p:nvSpPr>
        <p:spPr>
          <a:xfrm>
            <a:off x="4149080" y="6550141"/>
            <a:ext cx="2520280" cy="64807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北前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船寄港地で、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全国最大の「おぼろ昆布」の産地である福井県敦賀市の職人が昆布すきを伝授 </a:t>
            </a:r>
          </a:p>
        </p:txBody>
      </p:sp>
      <p:sp>
        <p:nvSpPr>
          <p:cNvPr id="70" name="矢印: 右 32">
            <a:extLst>
              <a:ext uri="{FF2B5EF4-FFF2-40B4-BE49-F238E27FC236}">
                <a16:creationId xmlns:a16="http://schemas.microsoft.com/office/drawing/2014/main" xmlns="" id="{A19D7917-E6E6-45C8-90F2-2828B2F89E59}"/>
              </a:ext>
            </a:extLst>
          </p:cNvPr>
          <p:cNvSpPr/>
          <p:nvPr/>
        </p:nvSpPr>
        <p:spPr>
          <a:xfrm>
            <a:off x="1121556" y="6550141"/>
            <a:ext cx="2955515" cy="637829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北前</a:t>
            </a:r>
            <a:r>
              <a:rPr lang="ja-JP" altLang="en-US" sz="1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船　体験</a:t>
            </a:r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教育 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 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昆布すき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体験～　　　　　　　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（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講師：福井県昆布商工業協同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組合）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</a:p>
        </p:txBody>
      </p:sp>
      <p:sp>
        <p:nvSpPr>
          <p:cNvPr id="71" name="矢印: 右 39">
            <a:extLst>
              <a:ext uri="{FF2B5EF4-FFF2-40B4-BE49-F238E27FC236}">
                <a16:creationId xmlns:a16="http://schemas.microsoft.com/office/drawing/2014/main" xmlns="" id="{6B36A824-0C80-44BC-8B80-519B23337093}"/>
              </a:ext>
            </a:extLst>
          </p:cNvPr>
          <p:cNvSpPr/>
          <p:nvPr/>
        </p:nvSpPr>
        <p:spPr>
          <a:xfrm>
            <a:off x="260648" y="8854397"/>
            <a:ext cx="792088" cy="649789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矢印: 右 41">
            <a:extLst>
              <a:ext uri="{FF2B5EF4-FFF2-40B4-BE49-F238E27FC236}">
                <a16:creationId xmlns:a16="http://schemas.microsoft.com/office/drawing/2014/main" xmlns="" id="{35C2E17F-7024-484B-A780-326A9E662DA8}"/>
              </a:ext>
            </a:extLst>
          </p:cNvPr>
          <p:cNvSpPr/>
          <p:nvPr/>
        </p:nvSpPr>
        <p:spPr>
          <a:xfrm>
            <a:off x="4149080" y="8854397"/>
            <a:ext cx="2520280" cy="658424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・総括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（大妻女子大学 須藤先生 ）　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・記念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撮影・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アンケート</a:t>
            </a:r>
            <a:endParaRPr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矢印: 右 32">
            <a:extLst>
              <a:ext uri="{FF2B5EF4-FFF2-40B4-BE49-F238E27FC236}">
                <a16:creationId xmlns:a16="http://schemas.microsoft.com/office/drawing/2014/main" xmlns="" id="{A19D7917-E6E6-45C8-90F2-2828B2F89E59}"/>
              </a:ext>
            </a:extLst>
          </p:cNvPr>
          <p:cNvSpPr/>
          <p:nvPr/>
        </p:nvSpPr>
        <p:spPr>
          <a:xfrm>
            <a:off x="1124744" y="8854397"/>
            <a:ext cx="2952328" cy="64807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感想文作成</a:t>
            </a:r>
            <a:r>
              <a:rPr lang="ja-JP" altLang="en-US" sz="1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・意見交換会</a:t>
            </a:r>
            <a:endParaRPr lang="en-US" altLang="ja-JP" sz="11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矢印: 右 39">
            <a:extLst>
              <a:ext uri="{FF2B5EF4-FFF2-40B4-BE49-F238E27FC236}">
                <a16:creationId xmlns:a16="http://schemas.microsoft.com/office/drawing/2014/main" xmlns="" id="{6B36A824-0C80-44BC-8B80-519B23337093}"/>
              </a:ext>
            </a:extLst>
          </p:cNvPr>
          <p:cNvSpPr/>
          <p:nvPr/>
        </p:nvSpPr>
        <p:spPr>
          <a:xfrm>
            <a:off x="260648" y="5181989"/>
            <a:ext cx="792088" cy="936104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矢印: 右 41">
            <a:extLst>
              <a:ext uri="{FF2B5EF4-FFF2-40B4-BE49-F238E27FC236}">
                <a16:creationId xmlns:a16="http://schemas.microsoft.com/office/drawing/2014/main" xmlns="" id="{35C2E17F-7024-484B-A780-326A9E662DA8}"/>
              </a:ext>
            </a:extLst>
          </p:cNvPr>
          <p:cNvSpPr/>
          <p:nvPr/>
        </p:nvSpPr>
        <p:spPr>
          <a:xfrm>
            <a:off x="4149080" y="5181988"/>
            <a:ext cx="2523044" cy="93610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・日本海・瀬戸内海の地形の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特徴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寒流・暖流の流れ） 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市場流通の流れ 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最近の海の問題 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質疑応答 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矢印: 右 32">
            <a:extLst>
              <a:ext uri="{FF2B5EF4-FFF2-40B4-BE49-F238E27FC236}">
                <a16:creationId xmlns:a16="http://schemas.microsoft.com/office/drawing/2014/main" xmlns="" id="{A19D7917-E6E6-45C8-90F2-2828B2F89E59}"/>
              </a:ext>
            </a:extLst>
          </p:cNvPr>
          <p:cNvSpPr/>
          <p:nvPr/>
        </p:nvSpPr>
        <p:spPr>
          <a:xfrm>
            <a:off x="1124540" y="5181989"/>
            <a:ext cx="2952533" cy="936104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</a:t>
            </a:r>
            <a:r>
              <a:rPr lang="ja-JP" altLang="en-US" sz="1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授業</a:t>
            </a:r>
            <a:endParaRPr lang="en-US" altLang="ja-JP" sz="11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講師：横浜丸魚　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草間さん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杉浦さん）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</a:p>
        </p:txBody>
      </p:sp>
      <p:sp>
        <p:nvSpPr>
          <p:cNvPr id="80" name="矢印: 右 39">
            <a:extLst>
              <a:ext uri="{FF2B5EF4-FFF2-40B4-BE49-F238E27FC236}">
                <a16:creationId xmlns:a16="http://schemas.microsoft.com/office/drawing/2014/main" xmlns="" id="{6B36A824-0C80-44BC-8B80-519B23337093}"/>
              </a:ext>
            </a:extLst>
          </p:cNvPr>
          <p:cNvSpPr/>
          <p:nvPr/>
        </p:nvSpPr>
        <p:spPr>
          <a:xfrm>
            <a:off x="260648" y="6190101"/>
            <a:ext cx="786169" cy="28803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矢印: 右 41">
            <a:extLst>
              <a:ext uri="{FF2B5EF4-FFF2-40B4-BE49-F238E27FC236}">
                <a16:creationId xmlns:a16="http://schemas.microsoft.com/office/drawing/2014/main" xmlns="" id="{35C2E17F-7024-484B-A780-326A9E662DA8}"/>
              </a:ext>
            </a:extLst>
          </p:cNvPr>
          <p:cNvSpPr/>
          <p:nvPr/>
        </p:nvSpPr>
        <p:spPr>
          <a:xfrm>
            <a:off x="4149080" y="6190101"/>
            <a:ext cx="2523044" cy="28803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/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矢印: 右 32">
            <a:extLst>
              <a:ext uri="{FF2B5EF4-FFF2-40B4-BE49-F238E27FC236}">
                <a16:creationId xmlns:a16="http://schemas.microsoft.com/office/drawing/2014/main" xmlns="" id="{A19D7917-E6E6-45C8-90F2-2828B2F89E59}"/>
              </a:ext>
            </a:extLst>
          </p:cNvPr>
          <p:cNvSpPr/>
          <p:nvPr/>
        </p:nvSpPr>
        <p:spPr>
          <a:xfrm>
            <a:off x="1124539" y="6190101"/>
            <a:ext cx="2952533" cy="288032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昼食</a:t>
            </a:r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21013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16632" y="643553"/>
            <a:ext cx="108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■市場体験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88640" y="119172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　「海でつながる　こどもサミット」開催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920552"/>
            <a:ext cx="2160240" cy="165618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920552"/>
            <a:ext cx="2160240" cy="165618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2648744"/>
            <a:ext cx="2160240" cy="144016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648744"/>
            <a:ext cx="2183904" cy="144016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6" y="920552"/>
            <a:ext cx="2088232" cy="165618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4376936"/>
            <a:ext cx="2160240" cy="165618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4376936"/>
            <a:ext cx="1944216" cy="165618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2" y="4376936"/>
            <a:ext cx="2279576" cy="1656184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" y="6321152"/>
            <a:ext cx="2171761" cy="172819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6321152"/>
            <a:ext cx="1944216" cy="1728192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35193"/>
          <a:stretch/>
        </p:blipFill>
        <p:spPr>
          <a:xfrm>
            <a:off x="188640" y="8121352"/>
            <a:ext cx="1117054" cy="1656184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8107636"/>
            <a:ext cx="1593995" cy="166990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8118661"/>
            <a:ext cx="3720414" cy="1658873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116632" y="4099937"/>
            <a:ext cx="108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■市場授業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293096" y="4088904"/>
            <a:ext cx="2564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■北前船体験教育～昆布すき体験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4624" y="6033120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■「海の学校」　学習成果発表会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345</Words>
  <Application>Microsoft Office PowerPoint</Application>
  <PresentationFormat>A4 210 x 297 mm</PresentationFormat>
  <Paragraphs>164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Meiryo UI</vt:lpstr>
      <vt:lpstr>ＭＳ Ｐゴシック</vt:lpstr>
      <vt:lpstr>メイリオ</vt:lpstr>
      <vt:lpstr>Arial</vt:lpstr>
      <vt:lpstr>Calibri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7DH105016</dc:creator>
  <cp:lastModifiedBy>篠原 敏夫</cp:lastModifiedBy>
  <cp:revision>227</cp:revision>
  <cp:lastPrinted>2018-11-27T03:19:24Z</cp:lastPrinted>
  <dcterms:created xsi:type="dcterms:W3CDTF">2015-04-17T04:49:30Z</dcterms:created>
  <dcterms:modified xsi:type="dcterms:W3CDTF">2020-03-27T02:44:47Z</dcterms:modified>
</cp:coreProperties>
</file>