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79" r:id="rId2"/>
    <p:sldId id="280" r:id="rId3"/>
    <p:sldId id="281" r:id="rId4"/>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8.オリジナルイベント" id="{A9D4F7E4-142E-4B2E-8C60-821DDD3745FD}">
          <p14:sldIdLst>
            <p14:sldId id="279"/>
            <p14:sldId id="280"/>
            <p14:sldId id="281"/>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1"/>
  </p:normalViewPr>
  <p:slideViewPr>
    <p:cSldViewPr>
      <p:cViewPr>
        <p:scale>
          <a:sx n="100" d="100"/>
          <a:sy n="100" d="100"/>
        </p:scale>
        <p:origin x="1236" y="72"/>
      </p:cViewPr>
      <p:guideLst>
        <p:guide orient="horz" pos="3120"/>
        <p:guide pos="2160"/>
      </p:guideLst>
    </p:cSldViewPr>
  </p:slideViewPr>
  <p:notesTextViewPr>
    <p:cViewPr>
      <p:scale>
        <a:sx n="1" d="1"/>
        <a:sy n="1" d="1"/>
      </p:scale>
      <p:origin x="0" y="0"/>
    </p:cViewPr>
  </p:notesTextViewPr>
  <p:notesViewPr>
    <p:cSldViewPr>
      <p:cViewPr varScale="1">
        <p:scale>
          <a:sx n="59" d="100"/>
          <a:sy n="59" d="100"/>
        </p:scale>
        <p:origin x="-2418" y="-78"/>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5F57F38A-40D4-4870-90EA-BD0B58993538}" type="datetimeFigureOut">
              <a:rPr kumimoji="1" lang="ja-JP" altLang="en-US" smtClean="0"/>
              <a:pPr/>
              <a:t>2020/9/18</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4154A854-1580-470C-81F4-AF8C5687A699}" type="slidenum">
              <a:rPr kumimoji="1" lang="ja-JP" altLang="en-US" smtClean="0"/>
              <a:pPr/>
              <a:t>‹#›</a:t>
            </a:fld>
            <a:endParaRPr kumimoji="1" lang="ja-JP" altLang="en-US"/>
          </a:p>
        </p:txBody>
      </p:sp>
    </p:spTree>
    <p:extLst>
      <p:ext uri="{BB962C8B-B14F-4D97-AF65-F5344CB8AC3E}">
        <p14:creationId xmlns:p14="http://schemas.microsoft.com/office/powerpoint/2010/main" val="25410587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B363652-5649-4AEE-81D8-0FE3792F6A1F}" type="datetimeFigureOut">
              <a:rPr kumimoji="1" lang="ja-JP" altLang="en-US" smtClean="0"/>
              <a:pPr/>
              <a:t>2020/9/18</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6E29C4FE-C9DA-49B2-97E3-4216686DEBF5}" type="slidenum">
              <a:rPr kumimoji="1" lang="ja-JP" altLang="en-US" smtClean="0"/>
              <a:pPr/>
              <a:t>‹#›</a:t>
            </a:fld>
            <a:endParaRPr kumimoji="1" lang="ja-JP" altLang="en-US"/>
          </a:p>
        </p:txBody>
      </p:sp>
    </p:spTree>
    <p:extLst>
      <p:ext uri="{BB962C8B-B14F-4D97-AF65-F5344CB8AC3E}">
        <p14:creationId xmlns:p14="http://schemas.microsoft.com/office/powerpoint/2010/main" val="32576630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82" dirty="0"/>
          </a:p>
        </p:txBody>
      </p:sp>
      <p:sp>
        <p:nvSpPr>
          <p:cNvPr id="4" name="スライド番号プレースホルダー 3"/>
          <p:cNvSpPr>
            <a:spLocks noGrp="1"/>
          </p:cNvSpPr>
          <p:nvPr>
            <p:ph type="sldNum" sz="quarter" idx="10"/>
          </p:nvPr>
        </p:nvSpPr>
        <p:spPr/>
        <p:txBody>
          <a:bodyPr/>
          <a:lstStyle/>
          <a:p>
            <a:fld id="{6E29C4FE-C9DA-49B2-97E3-4216686DEBF5}" type="slidenum">
              <a:rPr kumimoji="1" lang="ja-JP" altLang="en-US" smtClean="0"/>
              <a:pPr/>
              <a:t>1</a:t>
            </a:fld>
            <a:endParaRPr kumimoji="1" lang="ja-JP" altLang="en-US"/>
          </a:p>
        </p:txBody>
      </p:sp>
    </p:spTree>
    <p:extLst>
      <p:ext uri="{BB962C8B-B14F-4D97-AF65-F5344CB8AC3E}">
        <p14:creationId xmlns:p14="http://schemas.microsoft.com/office/powerpoint/2010/main" val="363015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82" dirty="0"/>
          </a:p>
        </p:txBody>
      </p:sp>
      <p:sp>
        <p:nvSpPr>
          <p:cNvPr id="4" name="スライド番号プレースホルダー 3"/>
          <p:cNvSpPr>
            <a:spLocks noGrp="1"/>
          </p:cNvSpPr>
          <p:nvPr>
            <p:ph type="sldNum" sz="quarter" idx="10"/>
          </p:nvPr>
        </p:nvSpPr>
        <p:spPr/>
        <p:txBody>
          <a:bodyPr/>
          <a:lstStyle/>
          <a:p>
            <a:fld id="{6E29C4FE-C9DA-49B2-97E3-4216686DEBF5}" type="slidenum">
              <a:rPr kumimoji="1" lang="ja-JP" altLang="en-US" smtClean="0"/>
              <a:pPr/>
              <a:t>2</a:t>
            </a:fld>
            <a:endParaRPr kumimoji="1" lang="ja-JP" altLang="en-US"/>
          </a:p>
        </p:txBody>
      </p:sp>
    </p:spTree>
    <p:extLst>
      <p:ext uri="{BB962C8B-B14F-4D97-AF65-F5344CB8AC3E}">
        <p14:creationId xmlns:p14="http://schemas.microsoft.com/office/powerpoint/2010/main" val="3630156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82" dirty="0"/>
          </a:p>
        </p:txBody>
      </p:sp>
      <p:sp>
        <p:nvSpPr>
          <p:cNvPr id="4" name="スライド番号プレースホルダー 3"/>
          <p:cNvSpPr>
            <a:spLocks noGrp="1"/>
          </p:cNvSpPr>
          <p:nvPr>
            <p:ph type="sldNum" sz="quarter" idx="10"/>
          </p:nvPr>
        </p:nvSpPr>
        <p:spPr/>
        <p:txBody>
          <a:bodyPr/>
          <a:lstStyle/>
          <a:p>
            <a:fld id="{6E29C4FE-C9DA-49B2-97E3-4216686DEBF5}" type="slidenum">
              <a:rPr kumimoji="1" lang="ja-JP" altLang="en-US" smtClean="0"/>
              <a:pPr/>
              <a:t>3</a:t>
            </a:fld>
            <a:endParaRPr kumimoji="1" lang="ja-JP" altLang="en-US"/>
          </a:p>
        </p:txBody>
      </p:sp>
    </p:spTree>
    <p:extLst>
      <p:ext uri="{BB962C8B-B14F-4D97-AF65-F5344CB8AC3E}">
        <p14:creationId xmlns:p14="http://schemas.microsoft.com/office/powerpoint/2010/main" val="3630156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日付プレースホルダー 6"/>
          <p:cNvSpPr>
            <a:spLocks noGrp="1"/>
          </p:cNvSpPr>
          <p:nvPr>
            <p:ph type="dt" sz="half" idx="10"/>
          </p:nvPr>
        </p:nvSpPr>
        <p:spPr/>
        <p:txBody>
          <a:bodyPr/>
          <a:lstStyle/>
          <a:p>
            <a:fld id="{6A740782-1C0D-48A8-8E82-0DB450E44A9E}" type="datetime1">
              <a:rPr kumimoji="1" lang="ja-JP" altLang="en-US" smtClean="0"/>
              <a:pPr/>
              <a:t>2020/9/18</a:t>
            </a:fld>
            <a:endParaRPr kumimoji="1" lang="ja-JP" altLang="en-US"/>
          </a:p>
        </p:txBody>
      </p:sp>
      <p:sp>
        <p:nvSpPr>
          <p:cNvPr id="8" name="フッター プレースホルダー 7"/>
          <p:cNvSpPr>
            <a:spLocks noGrp="1"/>
          </p:cNvSpPr>
          <p:nvPr>
            <p:ph type="ftr" sz="quarter" idx="11"/>
          </p:nvPr>
        </p:nvSpPr>
        <p:spPr>
          <a:xfrm>
            <a:off x="2420888" y="9200714"/>
            <a:ext cx="2171700" cy="527402"/>
          </a:xfrm>
        </p:spPr>
        <p:txBody>
          <a:bodyPr/>
          <a:lstStyle/>
          <a:p>
            <a:endParaRPr kumimoji="1" lang="ja-JP" altLang="en-US" dirty="0"/>
          </a:p>
        </p:txBody>
      </p:sp>
      <p:sp>
        <p:nvSpPr>
          <p:cNvPr id="4" name="テキスト ボックス 3"/>
          <p:cNvSpPr txBox="1"/>
          <p:nvPr userDrawn="1"/>
        </p:nvSpPr>
        <p:spPr>
          <a:xfrm>
            <a:off x="39924" y="128464"/>
            <a:ext cx="6805068" cy="353943"/>
          </a:xfrm>
          <a:prstGeom prst="rect">
            <a:avLst/>
          </a:prstGeom>
          <a:noFill/>
        </p:spPr>
        <p:txBody>
          <a:bodyPr wrap="none" rtlCol="0">
            <a:spAutoFit/>
          </a:bodyPr>
          <a:lstStyle/>
          <a:p>
            <a:r>
              <a:rPr kumimoji="1" lang="en-US" altLang="ja-JP" sz="1700" dirty="0"/>
              <a:t>PR</a:t>
            </a:r>
            <a:r>
              <a:rPr kumimoji="1" lang="ja-JP" altLang="en-US" sz="1700" dirty="0"/>
              <a:t>レポート送信先：海と日本プロジェクト総合運営事務局　</a:t>
            </a:r>
            <a:r>
              <a:rPr kumimoji="1" lang="en-US" altLang="ja-JP" sz="1700" dirty="0"/>
              <a:t>pr@uminohi.jp</a:t>
            </a:r>
            <a:endParaRPr kumimoji="1" lang="ja-JP" altLang="en-US" sz="1700" dirty="0"/>
          </a:p>
        </p:txBody>
      </p:sp>
    </p:spTree>
    <p:extLst>
      <p:ext uri="{BB962C8B-B14F-4D97-AF65-F5344CB8AC3E}">
        <p14:creationId xmlns:p14="http://schemas.microsoft.com/office/powerpoint/2010/main" val="351048005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正方形/長方形 9"/>
          <p:cNvSpPr/>
          <p:nvPr userDrawn="1"/>
        </p:nvSpPr>
        <p:spPr>
          <a:xfrm>
            <a:off x="332656" y="272480"/>
            <a:ext cx="61926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sz="1100" dirty="0">
              <a:solidFill>
                <a:schemeClr val="bg1">
                  <a:lumMod val="50000"/>
                </a:schemeClr>
              </a:solidFill>
              <a:latin typeface="+mn-ea"/>
              <a:ea typeface="+mn-ea"/>
            </a:endParaRP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AC3247D-DB2C-4C8F-AAD8-BDFE8DB1EF29}" type="datetime1">
              <a:rPr kumimoji="1" lang="ja-JP" altLang="en-US" smtClean="0"/>
              <a:pPr/>
              <a:t>2020/9/18</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3803243771"/>
      </p:ext>
    </p:extLst>
  </p:cSld>
  <p:clrMap bg1="lt1" tx1="dk1" bg2="lt2" tx2="dk2" accent1="accent1" accent2="accent2" accent3="accent3" accent4="accent4" accent5="accent5" accent6="accent6" hlink="hlink" folHlink="folHlink"/>
  <p:sldLayoutIdLst>
    <p:sldLayoutId id="2147483654" r:id="rId1"/>
  </p:sldLayoutIdLst>
  <p:hf hdr="0" ftr="0" dt="0"/>
  <p:txStyles>
    <p:title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414675019"/>
              </p:ext>
            </p:extLst>
          </p:nvPr>
        </p:nvGraphicFramePr>
        <p:xfrm>
          <a:off x="548680" y="2144984"/>
          <a:ext cx="5832648" cy="3096342"/>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4931">
                <a:tc>
                  <a:txBody>
                    <a:bodyPr/>
                    <a:lstStyle/>
                    <a:p>
                      <a:pPr algn="l"/>
                      <a:r>
                        <a:rPr kumimoji="1" lang="ja-JP" altLang="en-US" sz="1050" b="1" dirty="0">
                          <a:solidFill>
                            <a:schemeClr val="tx1"/>
                          </a:solidFill>
                        </a:rPr>
                        <a:t>イベントタイトル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a:t>
                      </a:r>
                      <a:r>
                        <a:rPr kumimoji="1" lang="en-US" altLang="ja-JP" sz="1050" b="0" dirty="0">
                          <a:solidFill>
                            <a:schemeClr val="tx1"/>
                          </a:solidFill>
                        </a:rPr>
                        <a:t>CHANGE FOR THE BLUE DAY</a:t>
                      </a:r>
                      <a:r>
                        <a:rPr kumimoji="1" lang="ja-JP" altLang="en-US" sz="1050" b="0"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720079">
                <a:tc>
                  <a:txBody>
                    <a:bodyPr/>
                    <a:lstStyle/>
                    <a:p>
                      <a:pPr algn="l"/>
                      <a:r>
                        <a:rPr kumimoji="1" lang="ja-JP" altLang="en-US" sz="1050" b="1" dirty="0">
                          <a:solidFill>
                            <a:schemeClr val="tx1"/>
                          </a:solidFill>
                        </a:rPr>
                        <a:t>イベントの</a:t>
                      </a:r>
                      <a:endParaRPr kumimoji="1" lang="en-US" altLang="ja-JP" sz="1050" b="1" dirty="0">
                        <a:solidFill>
                          <a:schemeClr val="tx1"/>
                        </a:solidFill>
                      </a:endParaRPr>
                    </a:p>
                    <a:p>
                      <a:pPr algn="l"/>
                      <a:r>
                        <a:rPr kumimoji="1" lang="ja-JP" altLang="en-US" sz="1050" b="1" dirty="0">
                          <a:solidFill>
                            <a:schemeClr val="tx1"/>
                          </a:solidFill>
                        </a:rPr>
                        <a:t>目的・ねらい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来場者に対して海洋ごみ問題についての知識や理解を深めてもらい、大分県の海をキレイにする活動の第一歩としてごみ拾い・分別を行ってもらう。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84931">
                <a:tc>
                  <a:txBody>
                    <a:bodyPr/>
                    <a:lstStyle/>
                    <a:p>
                      <a:pPr algn="l"/>
                      <a:r>
                        <a:rPr kumimoji="1" lang="ja-JP" altLang="en-US" sz="1050" b="1" dirty="0">
                          <a:solidFill>
                            <a:schemeClr val="tx1"/>
                          </a:solidFill>
                        </a:rPr>
                        <a:t>日程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2020</a:t>
                      </a:r>
                      <a:r>
                        <a:rPr kumimoji="1" lang="ja-JP" altLang="en-US" sz="1050" b="0" dirty="0">
                          <a:solidFill>
                            <a:schemeClr val="tx1"/>
                          </a:solidFill>
                        </a:rPr>
                        <a:t>年</a:t>
                      </a:r>
                      <a:r>
                        <a:rPr kumimoji="1" lang="en-US" altLang="ja-JP" sz="1050" b="0" dirty="0">
                          <a:solidFill>
                            <a:schemeClr val="tx1"/>
                          </a:solidFill>
                        </a:rPr>
                        <a:t>9</a:t>
                      </a:r>
                      <a:r>
                        <a:rPr kumimoji="1" lang="ja-JP" altLang="en-US" sz="1050" b="0" dirty="0">
                          <a:solidFill>
                            <a:schemeClr val="tx1"/>
                          </a:solidFill>
                        </a:rPr>
                        <a:t>月</a:t>
                      </a:r>
                      <a:r>
                        <a:rPr kumimoji="1" lang="en-US" altLang="ja-JP" sz="1050" b="0" dirty="0">
                          <a:solidFill>
                            <a:schemeClr val="tx1"/>
                          </a:solidFill>
                        </a:rPr>
                        <a:t>5</a:t>
                      </a:r>
                      <a:r>
                        <a:rPr kumimoji="1" lang="ja-JP" altLang="en-US" sz="1050" b="0" dirty="0">
                          <a:solidFill>
                            <a:schemeClr val="tx1"/>
                          </a:solidFill>
                        </a:rPr>
                        <a:t>日（土）</a:t>
                      </a:r>
                      <a:r>
                        <a:rPr kumimoji="1" lang="en-US" altLang="ja-JP" sz="1050" b="0" dirty="0">
                          <a:solidFill>
                            <a:schemeClr val="tx1"/>
                          </a:solidFill>
                        </a:rPr>
                        <a:t>15</a:t>
                      </a:r>
                      <a:r>
                        <a:rPr kumimoji="1" lang="ja-JP" altLang="en-US" sz="1050" b="0" dirty="0">
                          <a:solidFill>
                            <a:schemeClr val="tx1"/>
                          </a:solidFill>
                        </a:rPr>
                        <a:t>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84931">
                <a:tc>
                  <a:txBody>
                    <a:bodyPr/>
                    <a:lstStyle/>
                    <a:p>
                      <a:pPr algn="l"/>
                      <a:r>
                        <a:rPr kumimoji="1" lang="ja-JP" altLang="en-US" sz="1050" b="1" dirty="0">
                          <a:solidFill>
                            <a:schemeClr val="tx1"/>
                          </a:solidFill>
                        </a:rPr>
                        <a:t>開催場所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大分市・昭和電工ドーム大分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84931">
                <a:tc>
                  <a:txBody>
                    <a:bodyPr/>
                    <a:lstStyle/>
                    <a:p>
                      <a:pPr algn="l"/>
                      <a:r>
                        <a:rPr kumimoji="1" lang="ja-JP" altLang="en-US" sz="1050" b="1" dirty="0">
                          <a:solidFill>
                            <a:schemeClr val="tx1"/>
                          </a:solidFill>
                        </a:rPr>
                        <a:t>参加人数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3500</a:t>
                      </a:r>
                      <a:r>
                        <a:rPr kumimoji="1" lang="ja-JP" altLang="en-US" sz="1050" b="0" dirty="0">
                          <a:solidFill>
                            <a:schemeClr val="tx1"/>
                          </a:solidFill>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84931">
                <a:tc>
                  <a:txBody>
                    <a:bodyPr/>
                    <a:lstStyle/>
                    <a:p>
                      <a:pPr algn="l"/>
                      <a:r>
                        <a:rPr kumimoji="1" lang="ja-JP" altLang="en-US" sz="1050" b="1" dirty="0">
                          <a:solidFill>
                            <a:schemeClr val="tx1"/>
                          </a:solidFill>
                        </a:rPr>
                        <a:t>主催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CHANGE FOR THE BLUE in</a:t>
                      </a:r>
                      <a:r>
                        <a:rPr kumimoji="1" lang="ja-JP" altLang="en-US" sz="1050" b="0" dirty="0">
                          <a:solidFill>
                            <a:schemeClr val="tx1"/>
                          </a:solidFill>
                        </a:rPr>
                        <a:t>大分実行委員会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184931">
                <a:tc>
                  <a:txBody>
                    <a:bodyPr/>
                    <a:lstStyle/>
                    <a:p>
                      <a:pPr algn="l"/>
                      <a:r>
                        <a:rPr kumimoji="1" lang="ja-JP" altLang="en-US" sz="1050" b="1" dirty="0">
                          <a:solidFill>
                            <a:schemeClr val="tx1"/>
                          </a:solidFill>
                        </a:rPr>
                        <a:t>共催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a:t>
                      </a:r>
                      <a:endParaRPr kumimoji="1" lang="ja-JP" altLang="en-US"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184931">
                <a:tc>
                  <a:txBody>
                    <a:bodyPr/>
                    <a:lstStyle/>
                    <a:p>
                      <a:pPr algn="l"/>
                      <a:r>
                        <a:rPr kumimoji="1" lang="ja-JP" altLang="en-US" sz="1050" b="1" dirty="0">
                          <a:solidFill>
                            <a:schemeClr val="tx1"/>
                          </a:solidFill>
                        </a:rPr>
                        <a:t>協力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株式会社大分フットボールクラブ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616043">
                <a:tc>
                  <a:txBody>
                    <a:bodyPr/>
                    <a:lstStyle/>
                    <a:p>
                      <a:pPr algn="l"/>
                      <a:r>
                        <a:rPr kumimoji="1" lang="ja-JP" altLang="en-US" sz="1050" b="1" dirty="0">
                          <a:solidFill>
                            <a:schemeClr val="tx1"/>
                          </a:solidFill>
                        </a:rPr>
                        <a:t>告知方法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OBS</a:t>
                      </a:r>
                      <a:r>
                        <a:rPr kumimoji="1" lang="ja-JP" altLang="en-US" sz="1050" b="0" dirty="0">
                          <a:solidFill>
                            <a:schemeClr val="tx1"/>
                          </a:solidFill>
                        </a:rPr>
                        <a:t>テレビでの</a:t>
                      </a:r>
                      <a:r>
                        <a:rPr kumimoji="1" lang="en-US" altLang="ja-JP" sz="1050" b="0" dirty="0">
                          <a:solidFill>
                            <a:schemeClr val="tx1"/>
                          </a:solidFill>
                        </a:rPr>
                        <a:t>15</a:t>
                      </a:r>
                      <a:r>
                        <a:rPr kumimoji="1" lang="ja-JP" altLang="en-US" sz="1050" b="0" dirty="0">
                          <a:solidFill>
                            <a:schemeClr val="tx1"/>
                          </a:solidFill>
                        </a:rPr>
                        <a:t>秒スポット</a:t>
                      </a:r>
                      <a:r>
                        <a:rPr kumimoji="1" lang="en-US" altLang="ja-JP" sz="1050" b="0" dirty="0">
                          <a:solidFill>
                            <a:schemeClr val="tx1"/>
                          </a:solidFill>
                        </a:rPr>
                        <a:t>CM</a:t>
                      </a:r>
                      <a:r>
                        <a:rPr kumimoji="1" lang="ja-JP" altLang="en-US" sz="1050" b="0" dirty="0">
                          <a:solidFill>
                            <a:schemeClr val="tx1"/>
                          </a:solidFill>
                        </a:rPr>
                        <a:t>放送</a:t>
                      </a:r>
                      <a:endParaRPr kumimoji="1" lang="en-US" altLang="ja-JP" sz="1050" b="0" dirty="0">
                        <a:solidFill>
                          <a:schemeClr val="tx1"/>
                        </a:solidFill>
                      </a:endParaRPr>
                    </a:p>
                    <a:p>
                      <a:pPr algn="l"/>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sp>
        <p:nvSpPr>
          <p:cNvPr id="5" name="タイトル 1"/>
          <p:cNvSpPr txBox="1">
            <a:spLocks/>
          </p:cNvSpPr>
          <p:nvPr/>
        </p:nvSpPr>
        <p:spPr>
          <a:xfrm>
            <a:off x="342900" y="1713695"/>
            <a:ext cx="3086100" cy="288032"/>
          </a:xfrm>
          <a:prstGeom prst="rect">
            <a:avLst/>
          </a:prstGeom>
        </p:spPr>
        <p:txBody>
          <a:bodyPr vert="horz" lIns="91440" tIns="45720" rIns="91440" bIns="45720" rtlCol="0" anchor="t">
            <a:noAutofit/>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r>
              <a:rPr lang="ja-JP" altLang="en-US" sz="1300" b="1" dirty="0">
                <a:solidFill>
                  <a:schemeClr val="tx1">
                    <a:lumMod val="95000"/>
                    <a:lumOff val="5000"/>
                  </a:schemeClr>
                </a:solidFill>
              </a:rPr>
              <a:t>１）オリジナルイベント開催概要</a:t>
            </a:r>
            <a:endParaRPr lang="en-US" altLang="ja-JP" sz="1300" b="1" dirty="0">
              <a:solidFill>
                <a:schemeClr val="tx1">
                  <a:lumMod val="95000"/>
                  <a:lumOff val="5000"/>
                </a:schemeClr>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977747080"/>
              </p:ext>
            </p:extLst>
          </p:nvPr>
        </p:nvGraphicFramePr>
        <p:xfrm>
          <a:off x="548680" y="5996084"/>
          <a:ext cx="5832648" cy="1872206"/>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72206">
                <a:tc>
                  <a:txBody>
                    <a:bodyPr/>
                    <a:lstStyle/>
                    <a:p>
                      <a:pPr algn="l"/>
                      <a:r>
                        <a:rPr kumimoji="1" lang="ja-JP" altLang="en-US" sz="1050" b="1" dirty="0">
                          <a:solidFill>
                            <a:schemeClr val="tx1"/>
                          </a:solidFill>
                        </a:rPr>
                        <a:t>イベント</a:t>
                      </a:r>
                      <a:r>
                        <a:rPr kumimoji="1" lang="en-US" altLang="ja-JP" sz="1050" b="1" dirty="0">
                          <a:solidFill>
                            <a:schemeClr val="tx1"/>
                          </a:solidFill>
                        </a:rPr>
                        <a:t>1</a:t>
                      </a:r>
                    </a:p>
                    <a:p>
                      <a:pPr algn="l"/>
                      <a:r>
                        <a:rPr kumimoji="1" lang="ja-JP" altLang="en-US" sz="1050" b="1" dirty="0">
                          <a:solidFill>
                            <a:schemeClr val="tx1"/>
                          </a:solidFill>
                        </a:rPr>
                        <a:t>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シャトルバス乗り場付近・駐車場付近・西ゲート付近に特設ブースを設置し、イベントの周知とごみ袋・ビニール手袋の配布と啓発を行いました。来場者は</a:t>
                      </a:r>
                      <a:r>
                        <a:rPr kumimoji="1" lang="en-US" altLang="ja-JP" sz="1050" b="0" dirty="0">
                          <a:solidFill>
                            <a:schemeClr val="tx1"/>
                          </a:solidFill>
                        </a:rPr>
                        <a:t>4518</a:t>
                      </a:r>
                      <a:r>
                        <a:rPr kumimoji="1" lang="ja-JP" altLang="en-US" sz="1050" b="0" dirty="0">
                          <a:solidFill>
                            <a:schemeClr val="tx1"/>
                          </a:solidFill>
                        </a:rPr>
                        <a:t>人と今季ホーム戦最高の入場者数でした。来場者はドーム周辺でのごみ拾いを行い、ＣＨＡＮＧＥ　ＦＯＲ　ＴＨＥ　ＢＬＵＥ　仕様のごみステーションにごみを持って来て、分別して捨ててもらいました。ファミリー層も多く、子供たちも主体的に参加してくれました。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6" name="タイトル 1"/>
          <p:cNvSpPr txBox="1">
            <a:spLocks/>
          </p:cNvSpPr>
          <p:nvPr/>
        </p:nvSpPr>
        <p:spPr>
          <a:xfrm>
            <a:off x="342900" y="5493545"/>
            <a:ext cx="6254452" cy="431290"/>
          </a:xfrm>
          <a:prstGeom prst="rect">
            <a:avLst/>
          </a:prstGeom>
        </p:spPr>
        <p:txBody>
          <a:bodyPr vert="horz" lIns="91440" tIns="45720" rIns="91440" bIns="45720" rtlCol="0" anchor="t">
            <a:normAutofit fontScale="92500" lnSpcReduction="20000"/>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r>
              <a:rPr lang="ja-JP" altLang="en-US" sz="1400" b="1" dirty="0">
                <a:solidFill>
                  <a:schemeClr val="tx1">
                    <a:lumMod val="95000"/>
                    <a:lumOff val="5000"/>
                  </a:schemeClr>
                </a:solidFill>
              </a:rPr>
              <a:t>２）イベント内容</a:t>
            </a:r>
            <a:endParaRPr lang="en-US" altLang="ja-JP" sz="1400" b="1" dirty="0">
              <a:solidFill>
                <a:schemeClr val="tx1">
                  <a:lumMod val="95000"/>
                  <a:lumOff val="5000"/>
                </a:schemeClr>
              </a:solidFill>
            </a:endParaRPr>
          </a:p>
          <a:p>
            <a:r>
              <a:rPr lang="ja-JP" altLang="en-US" sz="1400" b="1" dirty="0">
                <a:solidFill>
                  <a:schemeClr val="tx1">
                    <a:lumMod val="95000"/>
                    <a:lumOff val="5000"/>
                  </a:schemeClr>
                </a:solidFill>
              </a:rPr>
              <a:t>　　</a:t>
            </a:r>
            <a:r>
              <a:rPr lang="en-US" altLang="ja-JP" sz="1400" b="1" dirty="0">
                <a:solidFill>
                  <a:schemeClr val="tx1">
                    <a:lumMod val="95000"/>
                    <a:lumOff val="5000"/>
                  </a:schemeClr>
                </a:solidFill>
              </a:rPr>
              <a:t>※</a:t>
            </a:r>
            <a:r>
              <a:rPr lang="ja-JP" altLang="en-US" sz="1400" b="1" dirty="0">
                <a:solidFill>
                  <a:schemeClr val="tx1">
                    <a:lumMod val="95000"/>
                    <a:lumOff val="5000"/>
                  </a:schemeClr>
                </a:solidFill>
              </a:rPr>
              <a:t>添付いただく写真画像は</a:t>
            </a:r>
            <a:r>
              <a:rPr lang="en-US" altLang="ja-JP" sz="1400" b="1" dirty="0">
                <a:solidFill>
                  <a:schemeClr val="tx1">
                    <a:lumMod val="95000"/>
                    <a:lumOff val="5000"/>
                  </a:schemeClr>
                </a:solidFill>
              </a:rPr>
              <a:t>2000×2000</a:t>
            </a:r>
            <a:r>
              <a:rPr lang="ja-JP" altLang="en-US" sz="1400" b="1" dirty="0">
                <a:solidFill>
                  <a:schemeClr val="tx1">
                    <a:lumMod val="95000"/>
                    <a:lumOff val="5000"/>
                  </a:schemeClr>
                </a:solidFill>
              </a:rPr>
              <a:t>ピクセル以上ですとキレイな表示となります</a:t>
            </a:r>
            <a:endParaRPr lang="en-US" altLang="ja-JP" sz="1400" b="1" dirty="0">
              <a:solidFill>
                <a:schemeClr val="tx1">
                  <a:lumMod val="95000"/>
                  <a:lumOff val="5000"/>
                </a:schemeClr>
              </a:solidFill>
            </a:endParaRPr>
          </a:p>
        </p:txBody>
      </p:sp>
      <p:sp>
        <p:nvSpPr>
          <p:cNvPr id="13" name="テキスト ボックス 12"/>
          <p:cNvSpPr txBox="1"/>
          <p:nvPr/>
        </p:nvSpPr>
        <p:spPr>
          <a:xfrm>
            <a:off x="1700808" y="857443"/>
            <a:ext cx="4814292" cy="830997"/>
          </a:xfrm>
          <a:prstGeom prst="rect">
            <a:avLst/>
          </a:prstGeom>
          <a:noFill/>
        </p:spPr>
        <p:txBody>
          <a:bodyPr wrap="square" rtlCol="0">
            <a:spAutoFit/>
          </a:bodyPr>
          <a:lstStyle/>
          <a:p>
            <a:r>
              <a:rPr kumimoji="1" lang="ja-JP" altLang="en-US" sz="1200" dirty="0"/>
              <a:t>事業</a:t>
            </a:r>
            <a:r>
              <a:rPr kumimoji="1" lang="en-US" altLang="ja-JP" sz="1200" dirty="0"/>
              <a:t>ID</a:t>
            </a:r>
            <a:r>
              <a:rPr kumimoji="1" lang="ja-JP" altLang="en-US" sz="1200" dirty="0"/>
              <a:t>：</a:t>
            </a:r>
            <a:r>
              <a:rPr kumimoji="1" lang="en-US" altLang="ja-JP" sz="1200" dirty="0"/>
              <a:t>2019522658</a:t>
            </a:r>
          </a:p>
          <a:p>
            <a:r>
              <a:rPr lang="ja-JP" altLang="en-US" sz="1200" dirty="0"/>
              <a:t>事業名：</a:t>
            </a:r>
            <a:r>
              <a:rPr lang="ja-JP" altLang="en-US" sz="1100" dirty="0"/>
              <a:t>自治体やプロスポーツチーム等と連携した海洋ごみ削減・周知啓発</a:t>
            </a:r>
          </a:p>
          <a:p>
            <a:r>
              <a:rPr lang="ja-JP" altLang="en-US" sz="1200" dirty="0"/>
              <a:t>　　　　　</a:t>
            </a:r>
            <a:r>
              <a:rPr lang="en-US" altLang="ja-JP" sz="1050" dirty="0"/>
              <a:t>(CFB</a:t>
            </a:r>
            <a:r>
              <a:rPr lang="ja-JP" altLang="en-US" sz="1050" dirty="0"/>
              <a:t>・海と日本</a:t>
            </a:r>
            <a:r>
              <a:rPr lang="en-US" altLang="ja-JP" sz="1050" dirty="0"/>
              <a:t>2020)</a:t>
            </a:r>
          </a:p>
          <a:p>
            <a:r>
              <a:rPr kumimoji="1" lang="ja-JP" altLang="en-US" sz="1200" dirty="0"/>
              <a:t>団体名：</a:t>
            </a:r>
            <a:r>
              <a:rPr kumimoji="1" lang="en-US" altLang="ja-JP" sz="1200" dirty="0"/>
              <a:t>CHANGE FOR THE BLUE in</a:t>
            </a:r>
            <a:r>
              <a:rPr kumimoji="1" lang="ja-JP" altLang="en-US" sz="1200" dirty="0"/>
              <a:t>大分実行委員会</a:t>
            </a:r>
          </a:p>
        </p:txBody>
      </p:sp>
      <p:sp>
        <p:nvSpPr>
          <p:cNvPr id="14" name="正方形/長方形 13"/>
          <p:cNvSpPr/>
          <p:nvPr/>
        </p:nvSpPr>
        <p:spPr>
          <a:xfrm>
            <a:off x="1628800" y="728979"/>
            <a:ext cx="4968552" cy="9205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descr="屋外, 道路, 草, 人 が含まれている画像&#10;&#10;自動的に生成された説明">
            <a:extLst>
              <a:ext uri="{FF2B5EF4-FFF2-40B4-BE49-F238E27FC236}">
                <a16:creationId xmlns:a16="http://schemas.microsoft.com/office/drawing/2014/main" id="{CC18B9D6-6450-4F04-8376-4BC70B5F9A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6912" y="8041499"/>
            <a:ext cx="1943961" cy="1457971"/>
          </a:xfrm>
          <a:prstGeom prst="rect">
            <a:avLst/>
          </a:prstGeom>
        </p:spPr>
      </p:pic>
      <p:pic>
        <p:nvPicPr>
          <p:cNvPr id="9" name="図 8" descr="人, 屋外, 立つ, 男 が含まれている画像&#10;&#10;自動的に生成された説明">
            <a:extLst>
              <a:ext uri="{FF2B5EF4-FFF2-40B4-BE49-F238E27FC236}">
                <a16:creationId xmlns:a16="http://schemas.microsoft.com/office/drawing/2014/main" id="{02BA83A5-1151-4E38-9F6A-2ACA528575B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2794" y="8055266"/>
            <a:ext cx="1943961" cy="1457971"/>
          </a:xfrm>
          <a:prstGeom prst="rect">
            <a:avLst/>
          </a:prstGeom>
        </p:spPr>
      </p:pic>
      <p:pic>
        <p:nvPicPr>
          <p:cNvPr id="11" name="図 10" descr="屋外, 人, 子供, 少年 が含まれている画像&#10;&#10;自動的に生成された説明">
            <a:extLst>
              <a:ext uri="{FF2B5EF4-FFF2-40B4-BE49-F238E27FC236}">
                <a16:creationId xmlns:a16="http://schemas.microsoft.com/office/drawing/2014/main" id="{ABC5D194-07FD-4456-86B5-361B672DC89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33801" y="8068883"/>
            <a:ext cx="1815182" cy="1361387"/>
          </a:xfrm>
          <a:prstGeom prst="rect">
            <a:avLst/>
          </a:prstGeom>
        </p:spPr>
      </p:pic>
    </p:spTree>
    <p:extLst>
      <p:ext uri="{BB962C8B-B14F-4D97-AF65-F5344CB8AC3E}">
        <p14:creationId xmlns:p14="http://schemas.microsoft.com/office/powerpoint/2010/main" val="115168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2332720910"/>
              </p:ext>
            </p:extLst>
          </p:nvPr>
        </p:nvGraphicFramePr>
        <p:xfrm>
          <a:off x="548680" y="5786899"/>
          <a:ext cx="5832648" cy="1872206"/>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72206">
                <a:tc>
                  <a:txBody>
                    <a:bodyPr/>
                    <a:lstStyle/>
                    <a:p>
                      <a:pPr algn="l"/>
                      <a:r>
                        <a:rPr kumimoji="1" lang="ja-JP" altLang="en-US" sz="1050" b="1" dirty="0">
                          <a:solidFill>
                            <a:schemeClr val="tx1"/>
                          </a:solidFill>
                        </a:rPr>
                        <a:t>イベント</a:t>
                      </a:r>
                      <a:r>
                        <a:rPr kumimoji="1" lang="en-US" altLang="ja-JP" sz="1050" b="1" dirty="0">
                          <a:solidFill>
                            <a:schemeClr val="tx1"/>
                          </a:solidFill>
                        </a:rPr>
                        <a:t>3</a:t>
                      </a:r>
                    </a:p>
                    <a:p>
                      <a:pPr algn="l"/>
                      <a:r>
                        <a:rPr kumimoji="1" lang="ja-JP" altLang="en-US" sz="1050" b="1" dirty="0">
                          <a:solidFill>
                            <a:schemeClr val="tx1"/>
                          </a:solidFill>
                        </a:rPr>
                        <a:t>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試合前のイベントでは、会場の皆様に向け、海洋ごみ問題について高松選手と対談形式でトークを行いました。高松選手からは皆様一人ひとりの海洋ごみ問題についての意識の向上が大分の海がキレイになることに繋がると話がありました。イベントではＣＨＡＮＧＥ　ＦＯＲ　ＴＨＥ　ＢＬＵＥ　の紹介動画のＯＡも行いました。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174592393"/>
              </p:ext>
            </p:extLst>
          </p:nvPr>
        </p:nvGraphicFramePr>
        <p:xfrm>
          <a:off x="548680" y="1826461"/>
          <a:ext cx="5832648" cy="1872206"/>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72206">
                <a:tc>
                  <a:txBody>
                    <a:bodyPr/>
                    <a:lstStyle/>
                    <a:p>
                      <a:pPr algn="l"/>
                      <a:r>
                        <a:rPr kumimoji="1" lang="ja-JP" altLang="en-US" sz="1050" b="1" dirty="0">
                          <a:solidFill>
                            <a:schemeClr val="tx1"/>
                          </a:solidFill>
                        </a:rPr>
                        <a:t>イベント</a:t>
                      </a:r>
                      <a:r>
                        <a:rPr kumimoji="1" lang="en-US" altLang="ja-JP" sz="1050" b="1" dirty="0">
                          <a:solidFill>
                            <a:schemeClr val="tx1"/>
                          </a:solidFill>
                        </a:rPr>
                        <a:t>2</a:t>
                      </a:r>
                    </a:p>
                    <a:p>
                      <a:pPr algn="l"/>
                      <a:r>
                        <a:rPr kumimoji="1" lang="ja-JP" altLang="en-US" sz="1050" b="1" dirty="0">
                          <a:solidFill>
                            <a:schemeClr val="tx1"/>
                          </a:solidFill>
                        </a:rPr>
                        <a:t>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ＣＨＡＮＧＥ　ＦＯＲ　ＴＨＥ　ＢＬＵＥ　ごみステーションと併せて設置した、「海の学び＆ふれあいブース」では、海洋ごみ問題についての理解を深めるパネル展示や、海洋ごみ問題について学べるＣＨＡＮＧＥ　ＦＯＲ　ＴＨＥ　ＢＬＵＥ　の紹介映像の放映を行いました。パネル展示では先生と生徒が掛け合い形式で海洋ごみ問題について学ぶ内容にし、子供たちも興味深く学んでくれました。また、海の生き物と触れ合えるブースは大人気で、ごみ拾いに参加し、分別のアクションまで取り組んでくれた方に対して、海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正方形/長方形 5"/>
          <p:cNvSpPr/>
          <p:nvPr/>
        </p:nvSpPr>
        <p:spPr>
          <a:xfrm>
            <a:off x="476672" y="9531315"/>
            <a:ext cx="4312399" cy="246221"/>
          </a:xfrm>
          <a:prstGeom prst="rect">
            <a:avLst/>
          </a:prstGeom>
        </p:spPr>
        <p:txBody>
          <a:bodyPr wrap="none">
            <a:spAutoFit/>
          </a:bodyPr>
          <a:lstStyle/>
          <a:p>
            <a:r>
              <a:rPr lang="en-US" altLang="ja-JP" sz="1000" dirty="0"/>
              <a:t>※</a:t>
            </a:r>
            <a:r>
              <a:rPr lang="ja-JP" altLang="en-US" sz="1000" dirty="0"/>
              <a:t>イベント内容が書ききれない場合は、記入欄をコピーして記載してください。</a:t>
            </a:r>
          </a:p>
        </p:txBody>
      </p:sp>
      <p:sp>
        <p:nvSpPr>
          <p:cNvPr id="18" name="テキスト ボックス 17"/>
          <p:cNvSpPr txBox="1"/>
          <p:nvPr/>
        </p:nvSpPr>
        <p:spPr>
          <a:xfrm>
            <a:off x="1690620" y="786175"/>
            <a:ext cx="4690708" cy="830997"/>
          </a:xfrm>
          <a:prstGeom prst="rect">
            <a:avLst/>
          </a:prstGeom>
          <a:noFill/>
        </p:spPr>
        <p:txBody>
          <a:bodyPr wrap="none" rtlCol="0">
            <a:spAutoFit/>
          </a:bodyPr>
          <a:lstStyle/>
          <a:p>
            <a:r>
              <a:rPr kumimoji="1" lang="ja-JP" altLang="en-US" sz="1200" dirty="0"/>
              <a:t>事業</a:t>
            </a:r>
            <a:r>
              <a:rPr kumimoji="1" lang="en-US" altLang="ja-JP" sz="1200" dirty="0"/>
              <a:t>ID</a:t>
            </a:r>
            <a:r>
              <a:rPr kumimoji="1" lang="ja-JP" altLang="en-US" sz="1200" dirty="0"/>
              <a:t>：</a:t>
            </a:r>
            <a:r>
              <a:rPr kumimoji="1" lang="en-US" altLang="ja-JP" sz="1200" dirty="0"/>
              <a:t>2019522658</a:t>
            </a:r>
          </a:p>
          <a:p>
            <a:r>
              <a:rPr lang="ja-JP" altLang="en-US" sz="1200" dirty="0"/>
              <a:t>事業名：</a:t>
            </a:r>
            <a:r>
              <a:rPr lang="ja-JP" altLang="en-US" sz="1100" dirty="0"/>
              <a:t>自治体やプロスポーツチーム等と連携した海洋ごみ削減・周知啓発</a:t>
            </a:r>
          </a:p>
          <a:p>
            <a:r>
              <a:rPr lang="ja-JP" altLang="en-US" sz="1200" dirty="0"/>
              <a:t>　　　　　</a:t>
            </a:r>
            <a:r>
              <a:rPr lang="en-US" altLang="ja-JP" sz="1050" dirty="0"/>
              <a:t>(CFB</a:t>
            </a:r>
            <a:r>
              <a:rPr lang="ja-JP" altLang="en-US" sz="1050" dirty="0"/>
              <a:t>・海と日本</a:t>
            </a:r>
            <a:r>
              <a:rPr lang="en-US" altLang="ja-JP" sz="1050" dirty="0"/>
              <a:t>2020)</a:t>
            </a:r>
          </a:p>
          <a:p>
            <a:r>
              <a:rPr kumimoji="1" lang="ja-JP" altLang="en-US" sz="1200" dirty="0"/>
              <a:t>団体名：</a:t>
            </a:r>
            <a:r>
              <a:rPr kumimoji="1" lang="en-US" altLang="ja-JP" sz="1200" dirty="0"/>
              <a:t>CHANGE FOR THE BLUE in</a:t>
            </a:r>
            <a:r>
              <a:rPr kumimoji="1" lang="ja-JP" altLang="en-US" sz="1200" dirty="0"/>
              <a:t>大分実行委員会</a:t>
            </a:r>
          </a:p>
        </p:txBody>
      </p:sp>
      <p:sp>
        <p:nvSpPr>
          <p:cNvPr id="19" name="正方形/長方形 18"/>
          <p:cNvSpPr/>
          <p:nvPr/>
        </p:nvSpPr>
        <p:spPr>
          <a:xfrm>
            <a:off x="1628800" y="689883"/>
            <a:ext cx="4968552" cy="9205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descr="屋外, 道路, 建物, 人 が含まれている画像&#10;&#10;自動的に生成された説明">
            <a:extLst>
              <a:ext uri="{FF2B5EF4-FFF2-40B4-BE49-F238E27FC236}">
                <a16:creationId xmlns:a16="http://schemas.microsoft.com/office/drawing/2014/main" id="{FEE1AF3A-DC36-4689-9442-97A64EE37E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398" y="3839492"/>
            <a:ext cx="1944216" cy="1493665"/>
          </a:xfrm>
          <a:prstGeom prst="rect">
            <a:avLst/>
          </a:prstGeom>
        </p:spPr>
      </p:pic>
      <p:pic>
        <p:nvPicPr>
          <p:cNvPr id="11" name="図 10" descr="立つ, 男 が含まれている画像&#10;&#10;自動的に生成された説明">
            <a:extLst>
              <a:ext uri="{FF2B5EF4-FFF2-40B4-BE49-F238E27FC236}">
                <a16:creationId xmlns:a16="http://schemas.microsoft.com/office/drawing/2014/main" id="{7B078158-53B4-426C-AA4F-9AAC9CE529E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0860" y="3839492"/>
            <a:ext cx="2008001" cy="1506001"/>
          </a:xfrm>
          <a:prstGeom prst="rect">
            <a:avLst/>
          </a:prstGeom>
        </p:spPr>
      </p:pic>
      <p:pic>
        <p:nvPicPr>
          <p:cNvPr id="13" name="図 12" descr="人, 男, 食品, 立つ が含まれている画像&#10;&#10;自動的に生成された説明">
            <a:extLst>
              <a:ext uri="{FF2B5EF4-FFF2-40B4-BE49-F238E27FC236}">
                <a16:creationId xmlns:a16="http://schemas.microsoft.com/office/drawing/2014/main" id="{19CEB91A-BD43-420F-8965-57B86A8DA4A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69960" y="3839492"/>
            <a:ext cx="1991554" cy="1493665"/>
          </a:xfrm>
          <a:prstGeom prst="rect">
            <a:avLst/>
          </a:prstGeom>
        </p:spPr>
      </p:pic>
      <p:pic>
        <p:nvPicPr>
          <p:cNvPr id="16" name="図 15" descr="人, ブルー, 男, 子供 が含まれている画像&#10;&#10;自動的に生成された説明">
            <a:extLst>
              <a:ext uri="{FF2B5EF4-FFF2-40B4-BE49-F238E27FC236}">
                <a16:creationId xmlns:a16="http://schemas.microsoft.com/office/drawing/2014/main" id="{856ABDAA-1E48-4771-8928-2905445368D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39839" y="7919227"/>
            <a:ext cx="1741489" cy="1306117"/>
          </a:xfrm>
          <a:prstGeom prst="rect">
            <a:avLst/>
          </a:prstGeom>
        </p:spPr>
      </p:pic>
      <p:pic>
        <p:nvPicPr>
          <p:cNvPr id="20" name="図 19">
            <a:extLst>
              <a:ext uri="{FF2B5EF4-FFF2-40B4-BE49-F238E27FC236}">
                <a16:creationId xmlns:a16="http://schemas.microsoft.com/office/drawing/2014/main" id="{2A14047C-58DD-4BCD-8AD6-33C23264C3F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2871" y="7919227"/>
            <a:ext cx="1855293" cy="1391470"/>
          </a:xfrm>
          <a:prstGeom prst="rect">
            <a:avLst/>
          </a:prstGeom>
        </p:spPr>
      </p:pic>
      <p:pic>
        <p:nvPicPr>
          <p:cNvPr id="22" name="図 21" descr="人, 建物, 道路, 男 が含まれている画像&#10;&#10;自動的に生成された説明">
            <a:extLst>
              <a:ext uri="{FF2B5EF4-FFF2-40B4-BE49-F238E27FC236}">
                <a16:creationId xmlns:a16="http://schemas.microsoft.com/office/drawing/2014/main" id="{8E96543B-FBCE-45D7-A90F-295D5CE0E0E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9994" y="7916895"/>
            <a:ext cx="1849966" cy="1387475"/>
          </a:xfrm>
          <a:prstGeom prst="rect">
            <a:avLst/>
          </a:prstGeom>
        </p:spPr>
      </p:pic>
    </p:spTree>
    <p:extLst>
      <p:ext uri="{BB962C8B-B14F-4D97-AF65-F5344CB8AC3E}">
        <p14:creationId xmlns:p14="http://schemas.microsoft.com/office/powerpoint/2010/main" val="407260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954927204"/>
              </p:ext>
            </p:extLst>
          </p:nvPr>
        </p:nvGraphicFramePr>
        <p:xfrm>
          <a:off x="548680" y="2613309"/>
          <a:ext cx="5832648" cy="6012099"/>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907643">
                <a:tc>
                  <a:txBody>
                    <a:bodyPr/>
                    <a:lstStyle/>
                    <a:p>
                      <a:pPr algn="l"/>
                      <a:r>
                        <a:rPr kumimoji="1" lang="ja-JP" altLang="en-US" sz="1050" b="1" dirty="0">
                          <a:solidFill>
                            <a:schemeClr val="tx1"/>
                          </a:solidFill>
                        </a:rPr>
                        <a:t>参加者の声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050" b="0" dirty="0">
                          <a:solidFill>
                            <a:schemeClr val="tx1"/>
                          </a:solidFill>
                        </a:rPr>
                        <a:t>・海のごみの問題に映像やふれあい体験など、色々なことを通じて楽しめた</a:t>
                      </a:r>
                      <a:endParaRPr kumimoji="1" lang="en-US" altLang="ja-JP" sz="1050" b="0" dirty="0">
                        <a:solidFill>
                          <a:schemeClr val="tx1"/>
                        </a:solidFill>
                      </a:endParaRPr>
                    </a:p>
                    <a:p>
                      <a:pPr algn="l"/>
                      <a:r>
                        <a:rPr kumimoji="1" lang="ja-JP" altLang="en-US" sz="1050" b="0" dirty="0">
                          <a:solidFill>
                            <a:schemeClr val="tx1"/>
                          </a:solidFill>
                        </a:rPr>
                        <a:t>・海のごみについて考える機会が無かったので、とても勉強になった</a:t>
                      </a:r>
                      <a:endParaRPr kumimoji="1" lang="en-US" altLang="ja-JP" sz="1050" b="0" dirty="0">
                        <a:solidFill>
                          <a:schemeClr val="tx1"/>
                        </a:solidFill>
                      </a:endParaRPr>
                    </a:p>
                    <a:p>
                      <a:pPr algn="l"/>
                      <a:r>
                        <a:rPr kumimoji="1" lang="ja-JP" altLang="en-US" sz="1050" b="0" dirty="0">
                          <a:solidFill>
                            <a:schemeClr val="tx1"/>
                          </a:solidFill>
                        </a:rPr>
                        <a:t>・タバコの吸い殻やペットボトルなど、意外とごみがあったことに驚いた</a:t>
                      </a:r>
                      <a:endParaRPr kumimoji="1" lang="en-US" altLang="ja-JP" sz="1050" b="0" dirty="0">
                        <a:solidFill>
                          <a:schemeClr val="tx1"/>
                        </a:solidFill>
                      </a:endParaRPr>
                    </a:p>
                    <a:p>
                      <a:pPr algn="l"/>
                      <a:r>
                        <a:rPr kumimoji="1" lang="ja-JP" altLang="en-US" sz="1050" b="0" dirty="0">
                          <a:solidFill>
                            <a:schemeClr val="tx1"/>
                          </a:solidFill>
                        </a:rPr>
                        <a:t>・入場してから試合までの時間が長かったので、家族で海のごみについて学べ</a:t>
                      </a:r>
                      <a:endParaRPr kumimoji="1" lang="en-US" altLang="ja-JP" sz="1050" b="0" dirty="0">
                        <a:solidFill>
                          <a:schemeClr val="tx1"/>
                        </a:solidFill>
                      </a:endParaRPr>
                    </a:p>
                    <a:p>
                      <a:pPr algn="l"/>
                      <a:r>
                        <a:rPr kumimoji="1" lang="ja-JP" altLang="en-US" sz="1050" b="0" dirty="0">
                          <a:solidFill>
                            <a:schemeClr val="tx1"/>
                          </a:solidFill>
                        </a:rPr>
                        <a:t>　て有意義な時間になった</a:t>
                      </a:r>
                      <a:endParaRPr kumimoji="1" lang="en-US" altLang="ja-JP"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152128">
                <a:tc>
                  <a:txBody>
                    <a:bodyPr/>
                    <a:lstStyle/>
                    <a:p>
                      <a:pPr algn="l"/>
                      <a:r>
                        <a:rPr kumimoji="1" lang="ja-JP" altLang="en-US" sz="1050" b="1" dirty="0">
                          <a:solidFill>
                            <a:schemeClr val="tx1"/>
                          </a:solidFill>
                        </a:rPr>
                        <a:t>配布資料</a:t>
                      </a:r>
                      <a:endParaRPr kumimoji="1" lang="en-US" altLang="ja-JP" sz="1050" b="1" dirty="0">
                        <a:solidFill>
                          <a:schemeClr val="tx1"/>
                        </a:solidFill>
                      </a:endParaRPr>
                    </a:p>
                    <a:p>
                      <a:pPr algn="l"/>
                      <a:r>
                        <a:rPr kumimoji="1" lang="ja-JP" altLang="en-US" sz="900" b="0" dirty="0">
                          <a:solidFill>
                            <a:schemeClr val="tx1"/>
                          </a:solidFill>
                        </a:rPr>
                        <a:t>（資料データがある場合、レポートに添付して提出してください。）</a:t>
                      </a:r>
                      <a:endParaRPr kumimoji="1" lang="en-US" altLang="ja-JP" sz="9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endParaRPr kumimoji="1" lang="ja-JP" altLang="en-US"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48619">
                <a:tc>
                  <a:txBody>
                    <a:bodyPr/>
                    <a:lstStyle/>
                    <a:p>
                      <a:pPr algn="l"/>
                      <a:r>
                        <a:rPr kumimoji="1" lang="ja-JP" altLang="en-US" sz="1050" b="1" dirty="0">
                          <a:solidFill>
                            <a:schemeClr val="tx1"/>
                          </a:solidFill>
                        </a:rPr>
                        <a:t>メディア掲出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en-US" altLang="ja-JP" sz="1050" b="0" dirty="0">
                          <a:solidFill>
                            <a:schemeClr val="tx1"/>
                          </a:solidFill>
                        </a:rPr>
                        <a:t>9/5 </a:t>
                      </a:r>
                      <a:r>
                        <a:rPr kumimoji="1" lang="ja-JP" altLang="en-US" sz="1050" b="0" dirty="0">
                          <a:solidFill>
                            <a:schemeClr val="tx1"/>
                          </a:solidFill>
                        </a:rPr>
                        <a:t>ＯＢＳテレビ「ＯＢＳイブニングニュース」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403709">
                <a:tc>
                  <a:txBody>
                    <a:bodyPr/>
                    <a:lstStyle/>
                    <a:p>
                      <a:pPr algn="l"/>
                      <a:r>
                        <a:rPr kumimoji="1" lang="ja-JP" altLang="en-US" sz="1050" b="1" dirty="0">
                          <a:solidFill>
                            <a:schemeClr val="tx1"/>
                          </a:solidFill>
                        </a:rPr>
                        <a:t>その他特記事項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5" name="タイトル 1"/>
          <p:cNvSpPr txBox="1">
            <a:spLocks/>
          </p:cNvSpPr>
          <p:nvPr/>
        </p:nvSpPr>
        <p:spPr>
          <a:xfrm>
            <a:off x="342900" y="2182020"/>
            <a:ext cx="3086100" cy="288032"/>
          </a:xfrm>
          <a:prstGeom prst="rect">
            <a:avLst/>
          </a:prstGeom>
        </p:spPr>
        <p:txBody>
          <a:bodyPr vert="horz" lIns="91440" tIns="45720" rIns="91440" bIns="45720" rtlCol="0" anchor="t">
            <a:noAutofit/>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r>
              <a:rPr lang="ja-JP" altLang="en-US" sz="1300" b="1" dirty="0">
                <a:solidFill>
                  <a:schemeClr val="tx1">
                    <a:lumMod val="95000"/>
                    <a:lumOff val="5000"/>
                  </a:schemeClr>
                </a:solidFill>
              </a:rPr>
              <a:t>３）その他</a:t>
            </a:r>
            <a:endParaRPr lang="en-US" altLang="ja-JP" sz="1300" b="1" dirty="0">
              <a:solidFill>
                <a:schemeClr val="tx1">
                  <a:lumMod val="95000"/>
                  <a:lumOff val="5000"/>
                </a:schemeClr>
              </a:solidFill>
            </a:endParaRPr>
          </a:p>
        </p:txBody>
      </p:sp>
      <p:sp>
        <p:nvSpPr>
          <p:cNvPr id="7" name="テキスト ボックス 6"/>
          <p:cNvSpPr txBox="1"/>
          <p:nvPr/>
        </p:nvSpPr>
        <p:spPr>
          <a:xfrm>
            <a:off x="1690620" y="1052889"/>
            <a:ext cx="4690708" cy="830997"/>
          </a:xfrm>
          <a:prstGeom prst="rect">
            <a:avLst/>
          </a:prstGeom>
          <a:noFill/>
        </p:spPr>
        <p:txBody>
          <a:bodyPr wrap="none" rtlCol="0">
            <a:spAutoFit/>
          </a:bodyPr>
          <a:lstStyle/>
          <a:p>
            <a:r>
              <a:rPr kumimoji="1" lang="ja-JP" altLang="en-US" sz="1200" dirty="0"/>
              <a:t>事業</a:t>
            </a:r>
            <a:r>
              <a:rPr kumimoji="1" lang="en-US" altLang="ja-JP" sz="1200" dirty="0"/>
              <a:t>ID</a:t>
            </a:r>
            <a:r>
              <a:rPr kumimoji="1" lang="ja-JP" altLang="en-US" sz="1200" dirty="0"/>
              <a:t>：</a:t>
            </a:r>
            <a:r>
              <a:rPr kumimoji="1" lang="en-US" altLang="ja-JP" sz="1200" dirty="0"/>
              <a:t>2019522658</a:t>
            </a:r>
          </a:p>
          <a:p>
            <a:r>
              <a:rPr lang="ja-JP" altLang="en-US" sz="1200" dirty="0"/>
              <a:t>事業名：</a:t>
            </a:r>
            <a:r>
              <a:rPr lang="ja-JP" altLang="en-US" sz="1100" dirty="0"/>
              <a:t>自治体やプロスポーツチーム等と連携した海洋ごみ削減・周知啓発</a:t>
            </a:r>
          </a:p>
          <a:p>
            <a:r>
              <a:rPr lang="ja-JP" altLang="en-US" sz="1200" dirty="0"/>
              <a:t>　　　　　</a:t>
            </a:r>
            <a:r>
              <a:rPr lang="en-US" altLang="ja-JP" sz="1050" dirty="0"/>
              <a:t>(CFB</a:t>
            </a:r>
            <a:r>
              <a:rPr lang="ja-JP" altLang="en-US" sz="1050" dirty="0"/>
              <a:t>・海と日本</a:t>
            </a:r>
            <a:r>
              <a:rPr lang="en-US" altLang="ja-JP" sz="1050" dirty="0"/>
              <a:t>2020)</a:t>
            </a:r>
          </a:p>
          <a:p>
            <a:r>
              <a:rPr kumimoji="1" lang="ja-JP" altLang="en-US" sz="1200" dirty="0"/>
              <a:t>団体名：</a:t>
            </a:r>
            <a:r>
              <a:rPr kumimoji="1" lang="en-US" altLang="ja-JP" sz="1200" dirty="0"/>
              <a:t>CHANGE FOR THE BLUE in</a:t>
            </a:r>
            <a:r>
              <a:rPr kumimoji="1" lang="ja-JP" altLang="en-US" sz="1200" dirty="0"/>
              <a:t>大分実行委員会</a:t>
            </a:r>
          </a:p>
        </p:txBody>
      </p:sp>
      <p:sp>
        <p:nvSpPr>
          <p:cNvPr id="8" name="正方形/長方形 7"/>
          <p:cNvSpPr/>
          <p:nvPr/>
        </p:nvSpPr>
        <p:spPr>
          <a:xfrm>
            <a:off x="1628800" y="1008112"/>
            <a:ext cx="4968552" cy="9205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432935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6429</TotalTime>
  <Words>669</Words>
  <Application>Microsoft Office PowerPoint</Application>
  <PresentationFormat>A4 210 x 297 mm</PresentationFormat>
  <Paragraphs>59</Paragraphs>
  <Slides>3</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海と日本PROJECT サポートプログラム 2017 PRレポート</dc:title>
  <dc:subject/>
  <dc:creator>TOKYO40_user</dc:creator>
  <cp:keywords/>
  <dc:description/>
  <cp:lastModifiedBy>森 春樹</cp:lastModifiedBy>
  <cp:revision>74</cp:revision>
  <cp:lastPrinted>2016-05-12T04:21:20Z</cp:lastPrinted>
  <dcterms:created xsi:type="dcterms:W3CDTF">2016-05-09T08:30:14Z</dcterms:created>
  <dcterms:modified xsi:type="dcterms:W3CDTF">2020-09-18T09:10:13Z</dcterms:modified>
  <cp:category/>
</cp:coreProperties>
</file>