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82" r:id="rId6"/>
    <p:sldId id="287" r:id="rId7"/>
    <p:sldId id="288" r:id="rId8"/>
    <p:sldId id="289" r:id="rId9"/>
    <p:sldId id="261" r:id="rId10"/>
    <p:sldId id="262" r:id="rId11"/>
    <p:sldId id="263" r:id="rId12"/>
    <p:sldId id="264" r:id="rId13"/>
    <p:sldId id="265" r:id="rId14"/>
    <p:sldId id="290" r:id="rId15"/>
    <p:sldId id="266" r:id="rId16"/>
    <p:sldId id="291" r:id="rId17"/>
    <p:sldId id="267" r:id="rId18"/>
    <p:sldId id="292" r:id="rId19"/>
    <p:sldId id="269" r:id="rId20"/>
    <p:sldId id="277" r:id="rId21"/>
    <p:sldId id="278" r:id="rId22"/>
    <p:sldId id="284" r:id="rId23"/>
    <p:sldId id="285" r:id="rId24"/>
    <p:sldId id="286" r:id="rId25"/>
    <p:sldId id="280" r:id="rId26"/>
    <p:sldId id="279" r:id="rId27"/>
    <p:sldId id="281" r:id="rId28"/>
    <p:sldId id="283" r:id="rId29"/>
    <p:sldId id="293" r:id="rId30"/>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fo" initials="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622" y="93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EF45343-6D1F-4C68-A36F-4F9983FD7761}" type="datetimeFigureOut">
              <a:rPr kumimoji="1" lang="ja-JP" altLang="en-US" smtClean="0"/>
              <a:t>2019/11/27</a:t>
            </a:fld>
            <a:endParaRPr kumimoji="1" lang="ja-JP" altLang="en-US"/>
          </a:p>
        </p:txBody>
      </p:sp>
      <p:sp>
        <p:nvSpPr>
          <p:cNvPr id="4" name="スライド イメージ プレースホルダー 3"/>
          <p:cNvSpPr>
            <a:spLocks noGrp="1" noRot="1" noChangeAspect="1"/>
          </p:cNvSpPr>
          <p:nvPr>
            <p:ph type="sldImg" idx="2"/>
          </p:nvPr>
        </p:nvSpPr>
        <p:spPr>
          <a:xfrm>
            <a:off x="1979613" y="739775"/>
            <a:ext cx="27765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AF4DB612-DEC7-4E5A-9F9D-7B100496847B}" type="slidenum">
              <a:rPr kumimoji="1" lang="ja-JP" altLang="en-US" smtClean="0"/>
              <a:t>‹#›</a:t>
            </a:fld>
            <a:endParaRPr kumimoji="1" lang="ja-JP" altLang="en-US"/>
          </a:p>
        </p:txBody>
      </p:sp>
    </p:spTree>
    <p:extLst>
      <p:ext uri="{BB962C8B-B14F-4D97-AF65-F5344CB8AC3E}">
        <p14:creationId xmlns:p14="http://schemas.microsoft.com/office/powerpoint/2010/main" val="14269129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DB612-DEC7-4E5A-9F9D-7B100496847B}" type="slidenum">
              <a:rPr kumimoji="1" lang="ja-JP" altLang="en-US" smtClean="0"/>
              <a:t>23</a:t>
            </a:fld>
            <a:endParaRPr kumimoji="1" lang="ja-JP" altLang="en-US"/>
          </a:p>
        </p:txBody>
      </p:sp>
    </p:spTree>
    <p:extLst>
      <p:ext uri="{BB962C8B-B14F-4D97-AF65-F5344CB8AC3E}">
        <p14:creationId xmlns:p14="http://schemas.microsoft.com/office/powerpoint/2010/main" val="182053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2019/11/27</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24.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4654" y="1403648"/>
            <a:ext cx="6172200" cy="864096"/>
          </a:xfrm>
        </p:spPr>
        <p:txBody>
          <a:bodyPr>
            <a:normAutofit/>
          </a:bodyPr>
          <a:lstStyle/>
          <a:p>
            <a:r>
              <a:rPr lang="ja-JP" altLang="en-US" sz="1800" b="1" dirty="0">
                <a:latin typeface="+mn-ea"/>
                <a:ea typeface="+mn-ea"/>
              </a:rPr>
              <a:t>海から見つめる子どもランドスケープ「ふくおか」プロジェクト</a:t>
            </a:r>
            <a:r>
              <a:rPr lang="en-US" altLang="ja-JP" sz="1800" b="1" dirty="0">
                <a:latin typeface="+mn-ea"/>
                <a:ea typeface="+mn-ea"/>
              </a:rPr>
              <a:t/>
            </a:r>
            <a:br>
              <a:rPr lang="en-US" altLang="ja-JP" sz="1800" b="1" dirty="0">
                <a:latin typeface="+mn-ea"/>
                <a:ea typeface="+mn-ea"/>
              </a:rPr>
            </a:br>
            <a:r>
              <a:rPr lang="en-US" altLang="ja-JP" sz="1800" b="1" dirty="0">
                <a:latin typeface="+mn-ea"/>
                <a:ea typeface="+mn-ea"/>
              </a:rPr>
              <a:t>2019</a:t>
            </a:r>
            <a:endParaRPr kumimoji="1" lang="ja-JP" altLang="en-US" sz="1800" b="1" dirty="0">
              <a:latin typeface="+mn-ea"/>
              <a:ea typeface="+mn-ea"/>
            </a:endParaRPr>
          </a:p>
        </p:txBody>
      </p:sp>
      <p:sp>
        <p:nvSpPr>
          <p:cNvPr id="4" name="タイトル 1"/>
          <p:cNvSpPr txBox="1">
            <a:spLocks/>
          </p:cNvSpPr>
          <p:nvPr/>
        </p:nvSpPr>
        <p:spPr>
          <a:xfrm>
            <a:off x="314654" y="5004048"/>
            <a:ext cx="61722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t>山王ひなた美術教室</a:t>
            </a:r>
          </a:p>
        </p:txBody>
      </p:sp>
      <p:sp>
        <p:nvSpPr>
          <p:cNvPr id="5" name="タイトル 1"/>
          <p:cNvSpPr txBox="1">
            <a:spLocks/>
          </p:cNvSpPr>
          <p:nvPr/>
        </p:nvSpPr>
        <p:spPr>
          <a:xfrm>
            <a:off x="314654" y="5940152"/>
            <a:ext cx="61722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t>公益財団日本財団</a:t>
            </a:r>
            <a:endParaRPr lang="en-US" altLang="ja-JP" sz="1800" dirty="0"/>
          </a:p>
          <a:p>
            <a:r>
              <a:rPr lang="ja-JP" altLang="en-US" sz="1800" dirty="0"/>
              <a:t>海と日本プロジェクト</a:t>
            </a:r>
            <a:r>
              <a:rPr lang="en-US" altLang="ja-JP" sz="1800" dirty="0"/>
              <a:t>2019</a:t>
            </a:r>
            <a:endParaRPr lang="ja-JP" altLang="en-US" sz="1800" dirty="0"/>
          </a:p>
        </p:txBody>
      </p:sp>
      <p:sp>
        <p:nvSpPr>
          <p:cNvPr id="6" name="タイトル 1"/>
          <p:cNvSpPr txBox="1">
            <a:spLocks/>
          </p:cNvSpPr>
          <p:nvPr/>
        </p:nvSpPr>
        <p:spPr>
          <a:xfrm>
            <a:off x="1816578" y="2411760"/>
            <a:ext cx="3168353"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t>実績報告書</a:t>
            </a:r>
          </a:p>
        </p:txBody>
      </p:sp>
    </p:spTree>
    <p:extLst>
      <p:ext uri="{BB962C8B-B14F-4D97-AF65-F5344CB8AC3E}">
        <p14:creationId xmlns:p14="http://schemas.microsoft.com/office/powerpoint/2010/main" val="329475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8680" y="395536"/>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graphicFrame>
        <p:nvGraphicFramePr>
          <p:cNvPr id="3" name="表 2">
            <a:extLst>
              <a:ext uri="{FF2B5EF4-FFF2-40B4-BE49-F238E27FC236}">
                <a16:creationId xmlns:a16="http://schemas.microsoft.com/office/drawing/2014/main" xmlns="" id="{732998B0-35F8-4AC4-A16B-7087B692FB5F}"/>
              </a:ext>
            </a:extLst>
          </p:cNvPr>
          <p:cNvGraphicFramePr>
            <a:graphicFrameLocks noGrp="1"/>
          </p:cNvGraphicFramePr>
          <p:nvPr>
            <p:extLst>
              <p:ext uri="{D42A27DB-BD31-4B8C-83A1-F6EECF244321}">
                <p14:modId xmlns:p14="http://schemas.microsoft.com/office/powerpoint/2010/main" val="2676628579"/>
              </p:ext>
            </p:extLst>
          </p:nvPr>
        </p:nvGraphicFramePr>
        <p:xfrm>
          <a:off x="546230" y="1259632"/>
          <a:ext cx="5832648" cy="1038309"/>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038309">
                <a:tc>
                  <a:txBody>
                    <a:bodyPr/>
                    <a:lstStyle/>
                    <a:p>
                      <a:pPr algn="l"/>
                      <a:r>
                        <a:rPr kumimoji="1" lang="ja-JP" altLang="en-US" sz="1050" b="1" dirty="0">
                          <a:solidFill>
                            <a:schemeClr val="bg1"/>
                          </a:solidFill>
                        </a:rPr>
                        <a:t>イベント３</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まもルーフ学習室で今日の気付きや海を考えるアイデアプラン制作</a:t>
                      </a:r>
                      <a:endParaRPr kumimoji="1" lang="en-US" altLang="ja-JP" sz="1050" b="0" dirty="0">
                        <a:solidFill>
                          <a:schemeClr val="tx1"/>
                        </a:solidFill>
                      </a:endParaRPr>
                    </a:p>
                    <a:p>
                      <a:pPr algn="l"/>
                      <a:r>
                        <a:rPr kumimoji="1" lang="ja-JP" altLang="en-US" sz="1050" b="0" dirty="0">
                          <a:solidFill>
                            <a:schemeClr val="tx1"/>
                          </a:solidFill>
                        </a:rPr>
                        <a:t>今日のクイズやまもるーむ福岡の施設を見学した後に、参加者は今日学んだことと実際の海を子どもたち自身が重ね合わせて考えてみました。気付きや学びをアイデアプランや計画書に表してみます。手を動かす制作を行うことによって子どもたちがふくおかの海を自分ごとに出来ま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5" name="字幕 2">
            <a:extLst>
              <a:ext uri="{FF2B5EF4-FFF2-40B4-BE49-F238E27FC236}">
                <a16:creationId xmlns:a16="http://schemas.microsoft.com/office/drawing/2014/main" xmlns="" id="{3E52C8D5-3F72-4E92-9403-B78B80763FA4}"/>
              </a:ext>
            </a:extLst>
          </p:cNvPr>
          <p:cNvSpPr txBox="1">
            <a:spLocks/>
          </p:cNvSpPr>
          <p:nvPr/>
        </p:nvSpPr>
        <p:spPr>
          <a:xfrm>
            <a:off x="404664" y="2771800"/>
            <a:ext cx="240030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b="1" dirty="0"/>
              <a:t>まもるーむ福岡の様子</a:t>
            </a:r>
          </a:p>
        </p:txBody>
      </p:sp>
      <p:pic>
        <p:nvPicPr>
          <p:cNvPr id="6" name="図 5">
            <a:extLst>
              <a:ext uri="{FF2B5EF4-FFF2-40B4-BE49-F238E27FC236}">
                <a16:creationId xmlns:a16="http://schemas.microsoft.com/office/drawing/2014/main" xmlns="" id="{AAD704EA-1D0D-424B-B517-C48EF1C14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664" y="3145536"/>
            <a:ext cx="2915315" cy="1943543"/>
          </a:xfrm>
          <a:prstGeom prst="rect">
            <a:avLst/>
          </a:prstGeom>
        </p:spPr>
      </p:pic>
      <p:pic>
        <p:nvPicPr>
          <p:cNvPr id="8" name="図 7">
            <a:extLst>
              <a:ext uri="{FF2B5EF4-FFF2-40B4-BE49-F238E27FC236}">
                <a16:creationId xmlns:a16="http://schemas.microsoft.com/office/drawing/2014/main" xmlns="" id="{45A9041B-2FB9-4D99-ACCD-84FFE3D9F0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1353" y="5292753"/>
            <a:ext cx="2915314" cy="1943542"/>
          </a:xfrm>
          <a:prstGeom prst="rect">
            <a:avLst/>
          </a:prstGeom>
        </p:spPr>
      </p:pic>
      <p:pic>
        <p:nvPicPr>
          <p:cNvPr id="10" name="図 9">
            <a:extLst>
              <a:ext uri="{FF2B5EF4-FFF2-40B4-BE49-F238E27FC236}">
                <a16:creationId xmlns:a16="http://schemas.microsoft.com/office/drawing/2014/main" xmlns="" id="{639B2220-E622-4549-B94C-D6E1786FB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664" y="5292753"/>
            <a:ext cx="2915316" cy="1943543"/>
          </a:xfrm>
          <a:prstGeom prst="rect">
            <a:avLst/>
          </a:prstGeom>
        </p:spPr>
      </p:pic>
      <p:pic>
        <p:nvPicPr>
          <p:cNvPr id="12" name="図 11">
            <a:extLst>
              <a:ext uri="{FF2B5EF4-FFF2-40B4-BE49-F238E27FC236}">
                <a16:creationId xmlns:a16="http://schemas.microsoft.com/office/drawing/2014/main" xmlns="" id="{063602C6-DC3D-4A99-A531-3CC59F6601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7582" y="3145537"/>
            <a:ext cx="2915754" cy="1943542"/>
          </a:xfrm>
          <a:prstGeom prst="rect">
            <a:avLst/>
          </a:prstGeom>
        </p:spPr>
      </p:pic>
    </p:spTree>
    <p:extLst>
      <p:ext uri="{BB962C8B-B14F-4D97-AF65-F5344CB8AC3E}">
        <p14:creationId xmlns:p14="http://schemas.microsoft.com/office/powerpoint/2010/main" val="88834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45281263"/>
              </p:ext>
            </p:extLst>
          </p:nvPr>
        </p:nvGraphicFramePr>
        <p:xfrm>
          <a:off x="548680" y="1627956"/>
          <a:ext cx="5832648" cy="604038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3924810">
                <a:tc>
                  <a:txBody>
                    <a:bodyPr/>
                    <a:lstStyle/>
                    <a:p>
                      <a:pPr algn="l"/>
                      <a:r>
                        <a:rPr kumimoji="1" lang="ja-JP" altLang="en-US" sz="1050" b="1" dirty="0">
                          <a:solidFill>
                            <a:schemeClr val="bg1"/>
                          </a:solidFill>
                        </a:rPr>
                        <a:t>参加者の声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900" b="0" dirty="0" smtClean="0">
                          <a:solidFill>
                            <a:schemeClr val="tx1"/>
                          </a:solidFill>
                        </a:rPr>
                        <a:t>〇クイズの仕方が楽しかった。</a:t>
                      </a:r>
                      <a:endParaRPr kumimoji="1" lang="en-US" altLang="ja-JP" sz="900" b="0" dirty="0">
                        <a:solidFill>
                          <a:schemeClr val="tx1"/>
                        </a:solidFill>
                      </a:endParaRPr>
                    </a:p>
                    <a:p>
                      <a:pPr algn="l"/>
                      <a:r>
                        <a:rPr kumimoji="1" lang="ja-JP" altLang="en-US" sz="900" b="0" dirty="0" smtClean="0">
                          <a:solidFill>
                            <a:schemeClr val="tx1"/>
                          </a:solidFill>
                        </a:rPr>
                        <a:t>〇今日はクイズではかた</a:t>
                      </a:r>
                      <a:r>
                        <a:rPr kumimoji="1" lang="ja-JP" altLang="en-US" sz="900" b="0" dirty="0" err="1" smtClean="0">
                          <a:solidFill>
                            <a:schemeClr val="tx1"/>
                          </a:solidFill>
                        </a:rPr>
                        <a:t>わんに</a:t>
                      </a:r>
                      <a:r>
                        <a:rPr kumimoji="1" lang="ja-JP" altLang="en-US" sz="900" b="0" dirty="0" smtClean="0">
                          <a:solidFill>
                            <a:schemeClr val="tx1"/>
                          </a:solidFill>
                        </a:rPr>
                        <a:t>すごくたくさんの生き物がいることや少しずつ汚れていることが分かりました。これからは海をきれいにしていきたいです。</a:t>
                      </a:r>
                      <a:endParaRPr kumimoji="1" lang="en-US" altLang="ja-JP" sz="900" b="0" dirty="0">
                        <a:solidFill>
                          <a:schemeClr val="tx1"/>
                        </a:solidFill>
                      </a:endParaRPr>
                    </a:p>
                    <a:p>
                      <a:pPr algn="l"/>
                      <a:r>
                        <a:rPr kumimoji="1" lang="ja-JP" altLang="en-US" sz="900" b="0" dirty="0" smtClean="0">
                          <a:solidFill>
                            <a:schemeClr val="tx1"/>
                          </a:solidFill>
                        </a:rPr>
                        <a:t>〇クイズで初めて知ったこともあって、そうなんだと思ったり、てんじひん</a:t>
                      </a:r>
                      <a:r>
                        <a:rPr kumimoji="1" lang="ja-JP" altLang="en-US" sz="900" b="0" dirty="0" err="1" smtClean="0">
                          <a:solidFill>
                            <a:schemeClr val="tx1"/>
                          </a:solidFill>
                        </a:rPr>
                        <a:t>も</a:t>
                      </a:r>
                      <a:r>
                        <a:rPr kumimoji="1" lang="ja-JP" altLang="en-US" sz="900" b="0" dirty="0" smtClean="0">
                          <a:solidFill>
                            <a:schemeClr val="tx1"/>
                          </a:solidFill>
                        </a:rPr>
                        <a:t>多くって天然記念物なんだと驚いたりした。</a:t>
                      </a:r>
                      <a:endParaRPr kumimoji="1" lang="en-US" altLang="ja-JP" sz="900" b="0" dirty="0">
                        <a:solidFill>
                          <a:schemeClr val="tx1"/>
                        </a:solidFill>
                      </a:endParaRPr>
                    </a:p>
                    <a:p>
                      <a:pPr algn="l"/>
                      <a:r>
                        <a:rPr kumimoji="1" lang="ja-JP" altLang="en-US" sz="900" b="0" dirty="0" smtClean="0">
                          <a:solidFill>
                            <a:schemeClr val="tx1"/>
                          </a:solidFill>
                        </a:rPr>
                        <a:t>〇海のゴミは川から来ていてそのゴミの</a:t>
                      </a:r>
                      <a:r>
                        <a:rPr kumimoji="1" lang="en-US" altLang="ja-JP" sz="900" b="0" dirty="0" smtClean="0">
                          <a:solidFill>
                            <a:schemeClr val="tx1"/>
                          </a:solidFill>
                        </a:rPr>
                        <a:t>9</a:t>
                      </a:r>
                      <a:r>
                        <a:rPr kumimoji="1" lang="ja-JP" altLang="en-US" sz="900" b="0" dirty="0" smtClean="0">
                          <a:solidFill>
                            <a:schemeClr val="tx1"/>
                          </a:solidFill>
                        </a:rPr>
                        <a:t>割は福岡県のゴミなんだと驚きました。</a:t>
                      </a:r>
                      <a:endParaRPr kumimoji="1" lang="en-US" altLang="ja-JP" sz="900" b="0" dirty="0">
                        <a:solidFill>
                          <a:schemeClr val="tx1"/>
                        </a:solidFill>
                      </a:endParaRPr>
                    </a:p>
                    <a:p>
                      <a:pPr algn="l"/>
                      <a:r>
                        <a:rPr kumimoji="1" lang="ja-JP" altLang="en-US" sz="900" b="0" dirty="0" smtClean="0">
                          <a:solidFill>
                            <a:schemeClr val="tx1"/>
                          </a:solidFill>
                        </a:rPr>
                        <a:t>〇海にも命があるんだと知った。</a:t>
                      </a:r>
                      <a:endParaRPr kumimoji="1" lang="en-US" altLang="ja-JP" sz="900" b="0" dirty="0">
                        <a:solidFill>
                          <a:schemeClr val="tx1"/>
                        </a:solidFill>
                      </a:endParaRPr>
                    </a:p>
                    <a:p>
                      <a:pPr algn="l"/>
                      <a:r>
                        <a:rPr kumimoji="1" lang="ja-JP" altLang="en-US" sz="900" b="0" dirty="0" smtClean="0">
                          <a:solidFill>
                            <a:schemeClr val="tx1"/>
                          </a:solidFill>
                        </a:rPr>
                        <a:t>〇ゴミのせいで生き物が死んでいるんだと気が付いた。</a:t>
                      </a:r>
                      <a:endParaRPr kumimoji="1" lang="en-US" altLang="ja-JP" sz="900" b="0" dirty="0">
                        <a:solidFill>
                          <a:schemeClr val="tx1"/>
                        </a:solidFill>
                      </a:endParaRPr>
                    </a:p>
                    <a:p>
                      <a:pPr algn="l"/>
                      <a:r>
                        <a:rPr kumimoji="1" lang="ja-JP" altLang="en-US" sz="900" b="0" dirty="0" smtClean="0">
                          <a:solidFill>
                            <a:schemeClr val="tx1"/>
                          </a:solidFill>
                        </a:rPr>
                        <a:t>〇クイズ大会で負けてしまったけど色んなことが学ぶことが出来たし、いっぱい遊べたから楽しかった。</a:t>
                      </a:r>
                      <a:endParaRPr kumimoji="1" lang="en-US" altLang="ja-JP" sz="900" b="0" dirty="0">
                        <a:solidFill>
                          <a:schemeClr val="tx1"/>
                        </a:solidFill>
                      </a:endParaRPr>
                    </a:p>
                    <a:p>
                      <a:pPr algn="l"/>
                      <a:r>
                        <a:rPr kumimoji="1" lang="ja-JP" altLang="en-US" sz="900" b="0" dirty="0" smtClean="0">
                          <a:solidFill>
                            <a:schemeClr val="tx1"/>
                          </a:solidFill>
                        </a:rPr>
                        <a:t>〇私は海のゴミは中国から来てると思っていたのでびっくりしました。</a:t>
                      </a:r>
                      <a:endParaRPr kumimoji="1" lang="en-US" altLang="ja-JP" sz="900" b="0" dirty="0">
                        <a:solidFill>
                          <a:schemeClr val="tx1"/>
                        </a:solidFill>
                      </a:endParaRPr>
                    </a:p>
                    <a:p>
                      <a:pPr algn="l"/>
                      <a:r>
                        <a:rPr kumimoji="1" lang="ja-JP" altLang="en-US" sz="900" b="0" dirty="0" smtClean="0">
                          <a:solidFill>
                            <a:schemeClr val="tx1"/>
                          </a:solidFill>
                        </a:rPr>
                        <a:t>〇自分が分からなくて出来なかった問題を解説する時に「そうなんだ」と驚いたりすることが出来て良かったです。</a:t>
                      </a:r>
                      <a:endParaRPr kumimoji="1" lang="en-US" altLang="ja-JP" sz="900" b="0" dirty="0">
                        <a:solidFill>
                          <a:schemeClr val="tx1"/>
                        </a:solidFill>
                      </a:endParaRPr>
                    </a:p>
                    <a:p>
                      <a:pPr algn="l"/>
                      <a:r>
                        <a:rPr kumimoji="1" lang="ja-JP" altLang="en-US" sz="900" b="0" dirty="0" smtClean="0">
                          <a:solidFill>
                            <a:schemeClr val="tx1"/>
                          </a:solidFill>
                        </a:rPr>
                        <a:t>〇いろいろな話が聞けて博多湾の現状が分かった。</a:t>
                      </a:r>
                      <a:endParaRPr kumimoji="1" lang="en-US" altLang="ja-JP" sz="900" b="0" dirty="0">
                        <a:solidFill>
                          <a:schemeClr val="tx1"/>
                        </a:solidFill>
                      </a:endParaRPr>
                    </a:p>
                    <a:p>
                      <a:pPr algn="l"/>
                      <a:r>
                        <a:rPr kumimoji="1" lang="ja-JP" altLang="en-US" sz="900" b="0" dirty="0" smtClean="0">
                          <a:solidFill>
                            <a:schemeClr val="tx1"/>
                          </a:solidFill>
                        </a:rPr>
                        <a:t>〇意外にも博多湾には日本のゴミが</a:t>
                      </a:r>
                      <a:r>
                        <a:rPr kumimoji="1" lang="en-US" altLang="ja-JP" sz="900" b="0" dirty="0" smtClean="0">
                          <a:solidFill>
                            <a:schemeClr val="tx1"/>
                          </a:solidFill>
                        </a:rPr>
                        <a:t>90</a:t>
                      </a:r>
                      <a:r>
                        <a:rPr kumimoji="1" lang="ja-JP" altLang="en-US" sz="900" b="0" dirty="0" smtClean="0">
                          <a:solidFill>
                            <a:schemeClr val="tx1"/>
                          </a:solidFill>
                        </a:rPr>
                        <a:t>％以上流れてくることが分かってびっくりした。</a:t>
                      </a:r>
                      <a:endParaRPr kumimoji="1" lang="en-US" altLang="ja-JP" sz="900" b="0" dirty="0">
                        <a:solidFill>
                          <a:schemeClr val="tx1"/>
                        </a:solidFill>
                      </a:endParaRPr>
                    </a:p>
                    <a:p>
                      <a:pPr algn="l"/>
                      <a:r>
                        <a:rPr kumimoji="1" lang="ja-JP" altLang="en-US" sz="900" b="0" dirty="0" smtClean="0">
                          <a:solidFill>
                            <a:schemeClr val="tx1"/>
                          </a:solidFill>
                        </a:rPr>
                        <a:t>〇カブトガニの血の色が青って初めて知った。博多湾のゴミが川から来てるのを初めて知った。</a:t>
                      </a:r>
                      <a:endParaRPr kumimoji="1" lang="en-US" altLang="ja-JP" sz="900" b="0" dirty="0">
                        <a:solidFill>
                          <a:schemeClr val="tx1"/>
                        </a:solidFill>
                      </a:endParaRPr>
                    </a:p>
                    <a:p>
                      <a:pPr algn="l"/>
                      <a:r>
                        <a:rPr kumimoji="1" lang="ja-JP" altLang="en-US" sz="900" b="0" dirty="0" smtClean="0">
                          <a:solidFill>
                            <a:schemeClr val="tx1"/>
                          </a:solidFill>
                        </a:rPr>
                        <a:t>〇クイズで勝てたし、想像をして絵を描けたから楽しかった。</a:t>
                      </a:r>
                      <a:endParaRPr kumimoji="1" lang="en-US" altLang="ja-JP" sz="900" b="0" dirty="0">
                        <a:solidFill>
                          <a:schemeClr val="tx1"/>
                        </a:solidFill>
                      </a:endParaRPr>
                    </a:p>
                    <a:p>
                      <a:pPr algn="l"/>
                      <a:r>
                        <a:rPr kumimoji="1" lang="ja-JP" altLang="en-US" sz="900" b="0" dirty="0" smtClean="0">
                          <a:solidFill>
                            <a:schemeClr val="tx1"/>
                          </a:solidFill>
                        </a:rPr>
                        <a:t>〇今博多湾がゴミやプランクトンなどで汚れていることを知って驚きました。</a:t>
                      </a:r>
                      <a:endParaRPr kumimoji="1" lang="en-US" altLang="ja-JP" sz="900" b="0" dirty="0">
                        <a:solidFill>
                          <a:schemeClr val="tx1"/>
                        </a:solidFill>
                      </a:endParaRPr>
                    </a:p>
                    <a:p>
                      <a:pPr algn="l"/>
                      <a:r>
                        <a:rPr kumimoji="1" lang="ja-JP" altLang="en-US" sz="900" b="0" dirty="0" smtClean="0">
                          <a:solidFill>
                            <a:schemeClr val="tx1"/>
                          </a:solidFill>
                        </a:rPr>
                        <a:t>〇ダイバーの大神さんが、ボンベを付けなくて海底まで行けるのがすごいと思いました。</a:t>
                      </a:r>
                      <a:endParaRPr kumimoji="1" lang="en-US" altLang="ja-JP" sz="900" b="0" dirty="0">
                        <a:solidFill>
                          <a:schemeClr val="tx1"/>
                        </a:solidFill>
                      </a:endParaRPr>
                    </a:p>
                    <a:p>
                      <a:pPr algn="l"/>
                      <a:r>
                        <a:rPr kumimoji="1" lang="ja-JP" altLang="en-US" sz="900" b="0" dirty="0" smtClean="0">
                          <a:solidFill>
                            <a:schemeClr val="tx1"/>
                          </a:solidFill>
                        </a:rPr>
                        <a:t>〇クイズ王になって「博多プロジェクト」のノートを貰ったのが楽しかった。</a:t>
                      </a:r>
                      <a:endParaRPr kumimoji="1" lang="en-US" altLang="ja-JP" sz="900" b="0" dirty="0">
                        <a:solidFill>
                          <a:schemeClr val="tx1"/>
                        </a:solidFill>
                      </a:endParaRPr>
                    </a:p>
                    <a:p>
                      <a:pPr algn="l"/>
                      <a:r>
                        <a:rPr kumimoji="1" lang="ja-JP" altLang="en-US" sz="900" b="0" dirty="0" smtClean="0">
                          <a:solidFill>
                            <a:schemeClr val="tx1"/>
                          </a:solidFill>
                        </a:rPr>
                        <a:t>〇とっても楽しかったからまたやりたい。</a:t>
                      </a:r>
                      <a:endParaRPr kumimoji="1" lang="en-US" altLang="ja-JP" sz="900" b="0" dirty="0">
                        <a:solidFill>
                          <a:schemeClr val="tx1"/>
                        </a:solidFill>
                      </a:endParaRPr>
                    </a:p>
                    <a:p>
                      <a:pPr algn="l"/>
                      <a:r>
                        <a:rPr kumimoji="1" lang="ja-JP" altLang="en-US" sz="900" b="0" dirty="0" smtClean="0">
                          <a:solidFill>
                            <a:schemeClr val="tx1"/>
                          </a:solidFill>
                        </a:rPr>
                        <a:t>〇大人でも初めて知る情報があった。</a:t>
                      </a:r>
                      <a:endParaRPr kumimoji="1" lang="en-US" altLang="ja-JP" sz="900" b="0" dirty="0">
                        <a:solidFill>
                          <a:schemeClr val="tx1"/>
                        </a:solidFill>
                      </a:endParaRPr>
                    </a:p>
                    <a:p>
                      <a:pPr algn="l"/>
                      <a:r>
                        <a:rPr kumimoji="1" lang="ja-JP" altLang="en-US" sz="900" b="0" dirty="0" smtClean="0">
                          <a:solidFill>
                            <a:schemeClr val="tx1"/>
                          </a:solidFill>
                        </a:rPr>
                        <a:t>〇博多湾のゴミ問題は、海外の問題ではなく身近な問題だと意識するようになった。</a:t>
                      </a:r>
                      <a:endParaRPr kumimoji="1" lang="en-US" altLang="ja-JP" sz="900" b="0" dirty="0" smtClean="0">
                        <a:solidFill>
                          <a:schemeClr val="tx1"/>
                        </a:solidFill>
                      </a:endParaRPr>
                    </a:p>
                    <a:p>
                      <a:pPr algn="l"/>
                      <a:r>
                        <a:rPr kumimoji="1" lang="ja-JP" altLang="en-US" sz="900" b="0" dirty="0" smtClean="0">
                          <a:solidFill>
                            <a:schemeClr val="tx1"/>
                          </a:solidFill>
                        </a:rPr>
                        <a:t>〇子どもが海にもっともっと興味を持った様子でした。クイズ形式だったので参加しやすかった様です。</a:t>
                      </a:r>
                      <a:endParaRPr kumimoji="1" lang="en-US" altLang="ja-JP" sz="900" b="0" dirty="0" smtClean="0">
                        <a:solidFill>
                          <a:schemeClr val="tx1"/>
                        </a:solidFill>
                      </a:endParaRPr>
                    </a:p>
                    <a:p>
                      <a:pPr algn="l"/>
                      <a:r>
                        <a:rPr kumimoji="1" lang="ja-JP" altLang="en-US" sz="900" b="0" dirty="0" smtClean="0">
                          <a:solidFill>
                            <a:schemeClr val="tx1"/>
                          </a:solidFill>
                        </a:rPr>
                        <a:t>〇キャンプ</a:t>
                      </a:r>
                      <a:r>
                        <a:rPr kumimoji="1" lang="en-US" altLang="ja-JP" sz="900" b="0" dirty="0" smtClean="0">
                          <a:solidFill>
                            <a:schemeClr val="tx1"/>
                          </a:solidFill>
                        </a:rPr>
                        <a:t>(</a:t>
                      </a:r>
                      <a:r>
                        <a:rPr kumimoji="1" lang="ja-JP" altLang="en-US" sz="900" b="0" dirty="0" smtClean="0">
                          <a:solidFill>
                            <a:schemeClr val="tx1"/>
                          </a:solidFill>
                        </a:rPr>
                        <a:t>壱岐や平戸</a:t>
                      </a:r>
                      <a:r>
                        <a:rPr kumimoji="1" lang="en-US" altLang="ja-JP" sz="900" b="0" dirty="0" smtClean="0">
                          <a:solidFill>
                            <a:schemeClr val="tx1"/>
                          </a:solidFill>
                        </a:rPr>
                        <a:t>)</a:t>
                      </a:r>
                      <a:r>
                        <a:rPr kumimoji="1" lang="ja-JP" altLang="en-US" sz="900" b="0" dirty="0" smtClean="0">
                          <a:solidFill>
                            <a:schemeClr val="tx1"/>
                          </a:solidFill>
                        </a:rPr>
                        <a:t>が一番の楽しみでしたが、一番の活動を通じて問題意識を持って参加する重要性を学べた。皆さんのこの</a:t>
                      </a:r>
                      <a:r>
                        <a:rPr kumimoji="1" lang="en-US" altLang="ja-JP" sz="900" b="0" dirty="0" smtClean="0">
                          <a:solidFill>
                            <a:schemeClr val="tx1"/>
                          </a:solidFill>
                        </a:rPr>
                        <a:t>PJ</a:t>
                      </a:r>
                      <a:r>
                        <a:rPr kumimoji="1" lang="ja-JP" altLang="en-US" sz="900" b="0" dirty="0" smtClean="0">
                          <a:solidFill>
                            <a:schemeClr val="tx1"/>
                          </a:solidFill>
                        </a:rPr>
                        <a:t>に対するご協力に感謝します。</a:t>
                      </a:r>
                      <a:endParaRPr kumimoji="1" lang="en-US" altLang="ja-JP" sz="900" b="0" dirty="0" smtClean="0">
                        <a:solidFill>
                          <a:schemeClr val="tx1"/>
                        </a:solidFill>
                      </a:endParaRPr>
                    </a:p>
                    <a:p>
                      <a:pPr algn="l"/>
                      <a:r>
                        <a:rPr kumimoji="1" lang="ja-JP" altLang="en-US" sz="900" b="0" dirty="0" smtClean="0">
                          <a:solidFill>
                            <a:schemeClr val="tx1"/>
                          </a:solidFill>
                        </a:rPr>
                        <a:t>〇スタッフの方が良く話しかけてくれたため、人見知りの息子も初めからなじんでホッとしました。</a:t>
                      </a:r>
                      <a:endParaRPr kumimoji="1" lang="en-US" altLang="ja-JP" sz="900" b="0" dirty="0" smtClean="0">
                        <a:solidFill>
                          <a:schemeClr val="tx1"/>
                        </a:solidFill>
                      </a:endParaRPr>
                    </a:p>
                    <a:p>
                      <a:pPr algn="l"/>
                      <a:r>
                        <a:rPr kumimoji="1" lang="ja-JP" altLang="en-US" sz="900" b="0" dirty="0" smtClean="0">
                          <a:solidFill>
                            <a:schemeClr val="tx1"/>
                          </a:solidFill>
                        </a:rPr>
                        <a:t>〇身近な海の魅力だけでなく、抱える問題について知ることが出来た。</a:t>
                      </a:r>
                      <a:endParaRPr kumimoji="1" lang="en-US" altLang="ja-JP" sz="900" b="0" dirty="0" smtClean="0">
                        <a:solidFill>
                          <a:schemeClr val="tx1"/>
                        </a:solidFill>
                      </a:endParaRPr>
                    </a:p>
                    <a:p>
                      <a:pPr algn="l"/>
                      <a:r>
                        <a:rPr kumimoji="1" lang="ja-JP" altLang="en-US" sz="900" b="0" dirty="0" smtClean="0">
                          <a:solidFill>
                            <a:schemeClr val="tx1"/>
                          </a:solidFill>
                        </a:rPr>
                        <a:t>〇知らなかった博多湾について色々知ることが出来た。</a:t>
                      </a:r>
                      <a:endParaRPr kumimoji="1" lang="en-US" altLang="ja-JP" sz="900" b="0" dirty="0" smtClean="0">
                        <a:solidFill>
                          <a:schemeClr val="tx1"/>
                        </a:solidFill>
                      </a:endParaRPr>
                    </a:p>
                    <a:p>
                      <a:pPr algn="l"/>
                      <a:r>
                        <a:rPr kumimoji="1" lang="ja-JP" altLang="en-US" sz="900" b="0" dirty="0" smtClean="0">
                          <a:solidFill>
                            <a:schemeClr val="tx1"/>
                          </a:solidFill>
                        </a:rPr>
                        <a:t>〇私自身とても勉強になりましたし、親子で海について話す</a:t>
                      </a:r>
                      <a:r>
                        <a:rPr kumimoji="1" lang="en-US" altLang="ja-JP" sz="900" b="0" dirty="0" smtClean="0">
                          <a:solidFill>
                            <a:schemeClr val="tx1"/>
                          </a:solidFill>
                        </a:rPr>
                        <a:t>(</a:t>
                      </a:r>
                      <a:r>
                        <a:rPr kumimoji="1" lang="ja-JP" altLang="en-US" sz="900" b="0" dirty="0" smtClean="0">
                          <a:solidFill>
                            <a:schemeClr val="tx1"/>
                          </a:solidFill>
                        </a:rPr>
                        <a:t>考える</a:t>
                      </a:r>
                      <a:r>
                        <a:rPr kumimoji="1" lang="en-US" altLang="ja-JP" sz="900" b="0" dirty="0" smtClean="0">
                          <a:solidFill>
                            <a:schemeClr val="tx1"/>
                          </a:solidFill>
                        </a:rPr>
                        <a:t>)</a:t>
                      </a:r>
                      <a:r>
                        <a:rPr kumimoji="1" lang="ja-JP" altLang="en-US" sz="900" b="0" dirty="0" smtClean="0">
                          <a:solidFill>
                            <a:schemeClr val="tx1"/>
                          </a:solidFill>
                        </a:rPr>
                        <a:t>良い機会になりました。</a:t>
                      </a:r>
                      <a:endParaRPr kumimoji="1" lang="en-US" altLang="ja-JP" sz="900" b="0" dirty="0" smtClean="0">
                        <a:solidFill>
                          <a:schemeClr val="tx1"/>
                        </a:solidFill>
                      </a:endParaRPr>
                    </a:p>
                    <a:p>
                      <a:pPr algn="l"/>
                      <a:r>
                        <a:rPr kumimoji="1" lang="ja-JP" altLang="en-US" sz="900" b="0" dirty="0" smtClean="0">
                          <a:solidFill>
                            <a:schemeClr val="tx1"/>
                          </a:solidFill>
                        </a:rPr>
                        <a:t>〇砂浜に打ち上げられたゴミが殆ど川から流れてきたものと言う事が驚きました。</a:t>
                      </a:r>
                      <a:r>
                        <a:rPr kumimoji="1" lang="en-US" altLang="ja-JP" sz="900" b="0" dirty="0" smtClean="0">
                          <a:solidFill>
                            <a:schemeClr val="tx1"/>
                          </a:solidFill>
                        </a:rPr>
                        <a:t>TV</a:t>
                      </a:r>
                      <a:r>
                        <a:rPr kumimoji="1" lang="ja-JP" altLang="en-US" sz="900" b="0" dirty="0" smtClean="0">
                          <a:solidFill>
                            <a:schemeClr val="tx1"/>
                          </a:solidFill>
                        </a:rPr>
                        <a:t>などで海外から流れて来ている様な印象を受けていたので。</a:t>
                      </a:r>
                      <a:endParaRPr kumimoji="1" lang="en-US" altLang="ja-JP" sz="900" b="0" dirty="0" smtClean="0">
                        <a:solidFill>
                          <a:schemeClr val="tx1"/>
                        </a:solidFill>
                      </a:endParaRPr>
                    </a:p>
                    <a:p>
                      <a:pPr algn="l"/>
                      <a:r>
                        <a:rPr kumimoji="1" lang="ja-JP" altLang="en-US" sz="900" b="0" dirty="0" smtClean="0">
                          <a:solidFill>
                            <a:schemeClr val="tx1"/>
                          </a:solidFill>
                        </a:rPr>
                        <a:t>〇夏休みの良い思い出になりました。親子でクイズに参加して面白かったです。</a:t>
                      </a:r>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32112">
                <a:tc>
                  <a:txBody>
                    <a:bodyPr/>
                    <a:lstStyle/>
                    <a:p>
                      <a:pPr algn="l"/>
                      <a:r>
                        <a:rPr kumimoji="1" lang="ja-JP" altLang="en-US" sz="1050" b="1" dirty="0">
                          <a:solidFill>
                            <a:schemeClr val="bg1"/>
                          </a:solidFill>
                        </a:rPr>
                        <a:t>配布資料</a:t>
                      </a:r>
                      <a:endParaRPr kumimoji="1" lang="en-US" altLang="ja-JP" sz="105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「玄海お魚絵画コンクール」」配布資料</a:t>
                      </a:r>
                      <a:r>
                        <a:rPr kumimoji="1" lang="en-US" altLang="ja-JP" sz="1050" b="0" dirty="0">
                          <a:solidFill>
                            <a:schemeClr val="tx1"/>
                          </a:solidFill>
                        </a:rPr>
                        <a:t>A4</a:t>
                      </a:r>
                      <a:r>
                        <a:rPr kumimoji="1" lang="ja-JP" altLang="en-US" sz="1050" b="0" dirty="0">
                          <a:solidFill>
                            <a:schemeClr val="tx1"/>
                          </a:solidFill>
                        </a:rPr>
                        <a:t>サイズ１ページ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32112">
                <a:tc>
                  <a:txBody>
                    <a:bodyPr/>
                    <a:lstStyle/>
                    <a:p>
                      <a:pPr algn="l"/>
                      <a:r>
                        <a:rPr kumimoji="1" lang="ja-JP" altLang="en-US" sz="1050" b="1" dirty="0">
                          <a:solidFill>
                            <a:schemeClr val="bg1"/>
                          </a:solidFill>
                        </a:rPr>
                        <a:t>メディア掲出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en-US" altLang="ja-JP" sz="1050" b="0" i="0" u="none" kern="1200" dirty="0">
                          <a:solidFill>
                            <a:schemeClr val="dk1"/>
                          </a:solidFill>
                          <a:effectLst/>
                          <a:latin typeface="+mn-lt"/>
                          <a:ea typeface="+mn-ea"/>
                          <a:cs typeface="+mn-cs"/>
                        </a:rPr>
                        <a:t>RKB</a:t>
                      </a:r>
                      <a:r>
                        <a:rPr kumimoji="1" lang="ja-JP" altLang="en-US" sz="1050" b="0" i="0" u="none" kern="1200" dirty="0">
                          <a:solidFill>
                            <a:schemeClr val="dk1"/>
                          </a:solidFill>
                          <a:effectLst/>
                          <a:latin typeface="+mn-lt"/>
                          <a:ea typeface="+mn-ea"/>
                          <a:cs typeface="+mn-cs"/>
                        </a:rPr>
                        <a:t>今日感テレビ</a:t>
                      </a:r>
                      <a:r>
                        <a:rPr kumimoji="1" lang="en-US" altLang="ja-JP" sz="1050" b="0" i="0" u="none" kern="1200" dirty="0">
                          <a:solidFill>
                            <a:schemeClr val="dk1"/>
                          </a:solidFill>
                          <a:effectLst/>
                          <a:latin typeface="+mn-lt"/>
                          <a:ea typeface="+mn-ea"/>
                          <a:cs typeface="+mn-cs"/>
                        </a:rPr>
                        <a:t>Sunday</a:t>
                      </a:r>
                      <a:r>
                        <a:rPr kumimoji="1" lang="ja-JP" altLang="en-US" sz="1050" b="0" i="0" u="none" kern="1200" dirty="0">
                          <a:solidFill>
                            <a:schemeClr val="dk1"/>
                          </a:solidFill>
                          <a:effectLst/>
                          <a:latin typeface="+mn-lt"/>
                          <a:ea typeface="+mn-ea"/>
                          <a:cs typeface="+mn-cs"/>
                        </a:rPr>
                        <a:t> 「海さん</a:t>
                      </a:r>
                      <a:r>
                        <a:rPr kumimoji="1" lang="ja-JP" altLang="en-US" sz="1050" b="0" i="0" u="none" kern="1200" dirty="0" err="1">
                          <a:solidFill>
                            <a:schemeClr val="dk1"/>
                          </a:solidFill>
                          <a:effectLst/>
                          <a:latin typeface="+mn-lt"/>
                          <a:ea typeface="+mn-ea"/>
                          <a:cs typeface="+mn-cs"/>
                        </a:rPr>
                        <a:t>ぽ</a:t>
                      </a:r>
                      <a:r>
                        <a:rPr kumimoji="1" lang="ja-JP" altLang="en-US" sz="1050" b="0" i="0" u="none" kern="1200" dirty="0">
                          <a:solidFill>
                            <a:schemeClr val="dk1"/>
                          </a:solidFill>
                          <a:effectLst/>
                          <a:latin typeface="+mn-lt"/>
                          <a:ea typeface="+mn-ea"/>
                          <a:cs typeface="+mn-cs"/>
                        </a:rPr>
                        <a:t>」放映</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8268">
                <a:tc>
                  <a:txBody>
                    <a:bodyPr/>
                    <a:lstStyle/>
                    <a:p>
                      <a:pPr algn="l"/>
                      <a:r>
                        <a:rPr kumimoji="1" lang="ja-JP" altLang="en-US" sz="1050" b="1" dirty="0">
                          <a:solidFill>
                            <a:schemeClr val="bg1"/>
                          </a:solidFill>
                        </a:rPr>
                        <a:t>その他特記事項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タイトル 1"/>
          <p:cNvSpPr txBox="1">
            <a:spLocks/>
          </p:cNvSpPr>
          <p:nvPr/>
        </p:nvSpPr>
        <p:spPr>
          <a:xfrm>
            <a:off x="342900" y="1187624"/>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6" name="テキスト ボックス 5"/>
          <p:cNvSpPr txBox="1"/>
          <p:nvPr/>
        </p:nvSpPr>
        <p:spPr>
          <a:xfrm>
            <a:off x="539286" y="395536"/>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spTree>
    <p:extLst>
      <p:ext uri="{BB962C8B-B14F-4D97-AF65-F5344CB8AC3E}">
        <p14:creationId xmlns:p14="http://schemas.microsoft.com/office/powerpoint/2010/main" val="327465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45918199"/>
              </p:ext>
            </p:extLst>
          </p:nvPr>
        </p:nvGraphicFramePr>
        <p:xfrm>
          <a:off x="548680" y="2072680"/>
          <a:ext cx="5832648" cy="5667675"/>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275289">
                <a:tc>
                  <a:txBody>
                    <a:bodyPr/>
                    <a:lstStyle/>
                    <a:p>
                      <a:pPr algn="l"/>
                      <a:r>
                        <a:rPr kumimoji="1" lang="ja-JP" altLang="en-US" sz="1050" b="1" dirty="0">
                          <a:solidFill>
                            <a:schemeClr val="bg1"/>
                          </a:solidFill>
                        </a:rPr>
                        <a:t>イベントタイトル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kern="1200" dirty="0" smtClean="0">
                          <a:solidFill>
                            <a:schemeClr val="tx1"/>
                          </a:solidFill>
                          <a:effectLst/>
                          <a:latin typeface="+mn-lt"/>
                          <a:ea typeface="+mn-ea"/>
                          <a:cs typeface="+mn-cs"/>
                        </a:rPr>
                        <a:t>壱岐</a:t>
                      </a:r>
                      <a:r>
                        <a:rPr kumimoji="1" lang="ja-JP" altLang="ja-JP" sz="1050" b="0" kern="1200" dirty="0" smtClean="0">
                          <a:solidFill>
                            <a:schemeClr val="tx1"/>
                          </a:solidFill>
                          <a:effectLst/>
                          <a:latin typeface="+mn-lt"/>
                          <a:ea typeface="+mn-ea"/>
                          <a:cs typeface="+mn-cs"/>
                        </a:rPr>
                        <a:t>：</a:t>
                      </a:r>
                      <a:r>
                        <a:rPr kumimoji="1" lang="ja-JP" altLang="ja-JP" sz="1050" b="0" kern="1200" dirty="0">
                          <a:solidFill>
                            <a:schemeClr val="tx1"/>
                          </a:solidFill>
                          <a:effectLst/>
                          <a:latin typeface="+mn-lt"/>
                          <a:ea typeface="+mn-ea"/>
                          <a:cs typeface="+mn-cs"/>
                        </a:rPr>
                        <a:t>海と子どもの学び～海と日本</a:t>
                      </a:r>
                      <a:r>
                        <a:rPr kumimoji="1" lang="en-US" altLang="ja-JP" sz="1050" b="0" kern="1200" dirty="0">
                          <a:solidFill>
                            <a:schemeClr val="tx1"/>
                          </a:solidFill>
                          <a:effectLst/>
                          <a:latin typeface="+mn-lt"/>
                          <a:ea typeface="+mn-ea"/>
                          <a:cs typeface="+mn-cs"/>
                        </a:rPr>
                        <a:t>PROJECT</a:t>
                      </a:r>
                      <a:r>
                        <a:rPr kumimoji="1" lang="ja-JP" altLang="ja-JP" sz="1050" b="0" kern="1200" dirty="0">
                          <a:solidFill>
                            <a:schemeClr val="tx1"/>
                          </a:solidFill>
                          <a:effectLst/>
                          <a:latin typeface="+mn-lt"/>
                          <a:ea typeface="+mn-ea"/>
                          <a:cs typeface="+mn-cs"/>
                        </a:rPr>
                        <a:t>～</a:t>
                      </a:r>
                      <a:endParaRPr kumimoji="1" lang="ja-JP" altLang="en-US" sz="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066229">
                <a:tc>
                  <a:txBody>
                    <a:bodyPr/>
                    <a:lstStyle/>
                    <a:p>
                      <a:pPr algn="l"/>
                      <a:r>
                        <a:rPr kumimoji="1" lang="ja-JP" altLang="en-US" sz="1050" b="1" dirty="0">
                          <a:solidFill>
                            <a:schemeClr val="bg1"/>
                          </a:solidFill>
                        </a:rPr>
                        <a:t>イベントの</a:t>
                      </a:r>
                      <a:endParaRPr kumimoji="1" lang="en-US" altLang="ja-JP" sz="1050" b="1" dirty="0">
                        <a:solidFill>
                          <a:schemeClr val="bg1"/>
                        </a:solidFill>
                      </a:endParaRPr>
                    </a:p>
                    <a:p>
                      <a:pPr algn="l"/>
                      <a:r>
                        <a:rPr kumimoji="1" lang="ja-JP" altLang="en-US" sz="1050" b="1" dirty="0">
                          <a:solidFill>
                            <a:schemeClr val="bg1"/>
                          </a:solidFill>
                        </a:rPr>
                        <a:t>目的・ねらい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baseline="0" dirty="0">
                          <a:solidFill>
                            <a:schemeClr val="dk1"/>
                          </a:solidFill>
                          <a:latin typeface="+mn-lt"/>
                          <a:ea typeface="+mn-ea"/>
                          <a:cs typeface="+mn-cs"/>
                        </a:rPr>
                        <a:t>　</a:t>
                      </a:r>
                      <a:r>
                        <a:rPr lang="ja-JP" altLang="ja-JP" sz="1050" dirty="0"/>
                        <a:t>海から見つめる子どもランドスケープ「ふくおか」プロジェク</a:t>
                      </a:r>
                      <a:r>
                        <a:rPr lang="ja-JP" altLang="en-US" sz="1050" dirty="0"/>
                        <a:t>ト</a:t>
                      </a:r>
                      <a:r>
                        <a:rPr lang="en-US" altLang="ja-JP" sz="1050" dirty="0"/>
                        <a:t>(</a:t>
                      </a:r>
                      <a:r>
                        <a:rPr lang="ja-JP" altLang="ja-JP" sz="1050" dirty="0"/>
                        <a:t>海と日本</a:t>
                      </a:r>
                      <a:r>
                        <a:rPr lang="en-US" altLang="ja-JP" sz="1050" dirty="0"/>
                        <a:t>2018)</a:t>
                      </a:r>
                      <a:r>
                        <a:rPr lang="ja-JP" altLang="en-US" sz="1050" dirty="0"/>
                        <a:t>は</a:t>
                      </a:r>
                      <a:r>
                        <a:rPr kumimoji="1" lang="ja-JP" altLang="en-US" sz="1050" b="0" i="0" u="none" strike="noStrike" kern="1200" baseline="0" dirty="0">
                          <a:solidFill>
                            <a:schemeClr val="dk1"/>
                          </a:solidFill>
                          <a:latin typeface="+mn-lt"/>
                          <a:ea typeface="+mn-ea"/>
                          <a:cs typeface="+mn-cs"/>
                        </a:rPr>
                        <a:t>、福岡の子ども達が、自分たちの住んでいる福岡を「海のことが好きになれるまち」として模型作りで提案する試みです。どんなものがあれば、海のことが好きになれるかな？見ていてワクワク・ドキドキするもの、便利なもの、形がへんてこなもの。海とつながりがあるものならなんでも</a:t>
                      </a:r>
                      <a:r>
                        <a:rPr kumimoji="1" lang="en-US" altLang="ja-JP" sz="1050" b="0" i="0" u="none" strike="noStrike" kern="1200" baseline="0" dirty="0">
                          <a:solidFill>
                            <a:schemeClr val="dk1"/>
                          </a:solidFill>
                          <a:latin typeface="+mn-lt"/>
                          <a:ea typeface="+mn-ea"/>
                          <a:cs typeface="+mn-cs"/>
                        </a:rPr>
                        <a:t>OK </a:t>
                      </a:r>
                      <a:r>
                        <a:rPr kumimoji="1" lang="ja-JP" altLang="en-US" sz="1050" b="0" i="0" u="none" strike="noStrike" kern="1200" baseline="0" dirty="0">
                          <a:solidFill>
                            <a:schemeClr val="dk1"/>
                          </a:solidFill>
                          <a:latin typeface="+mn-lt"/>
                          <a:ea typeface="+mn-ea"/>
                          <a:cs typeface="+mn-cs"/>
                        </a:rPr>
                        <a:t>です。美術教室ならではの美術制作で海の新しい可能性を子どもたちと一緒に発見します。</a:t>
                      </a:r>
                    </a:p>
                    <a:p>
                      <a:r>
                        <a:rPr kumimoji="1" lang="ja-JP" altLang="en-US" sz="1050" b="0" i="0" u="none" strike="noStrike" kern="1200" baseline="0" dirty="0">
                          <a:solidFill>
                            <a:schemeClr val="dk1"/>
                          </a:solidFill>
                          <a:latin typeface="+mn-lt"/>
                          <a:ea typeface="+mn-ea"/>
                          <a:cs typeface="+mn-cs"/>
                        </a:rPr>
                        <a:t>　第二弾の「壱岐プロジェクト」は、舞台を玄界灘に浮かぶ壱岐に移して、福岡の子ども達が経験したことのないような透き通った海に大興奮！私達の暮らしの中にこんな海が身近にあることが、どんなに素晴らしい事か実体験しました。</a:t>
                      </a:r>
                      <a:endParaRPr kumimoji="1" lang="en-US" altLang="ja-JP" sz="1050" b="0" i="0" u="none" strike="noStrike" kern="1200" baseline="0" dirty="0">
                        <a:solidFill>
                          <a:schemeClr val="dk1"/>
                        </a:solidFill>
                        <a:latin typeface="+mn-lt"/>
                        <a:ea typeface="+mn-ea"/>
                        <a:cs typeface="+mn-cs"/>
                      </a:endParaRPr>
                    </a:p>
                    <a:p>
                      <a:r>
                        <a:rPr kumimoji="1" lang="ja-JP" altLang="en-US" sz="1050" b="0" i="0" u="none" strike="noStrike" kern="1200" baseline="0" dirty="0">
                          <a:solidFill>
                            <a:schemeClr val="dk1"/>
                          </a:solidFill>
                          <a:latin typeface="+mn-lt"/>
                          <a:ea typeface="+mn-ea"/>
                          <a:cs typeface="+mn-cs"/>
                        </a:rPr>
                        <a:t>　一泊二日の壱岐の海を経験し、その海と人々の関りを歴史や文化から学び、そして今の人々の変わりのない暮らしを、壱岐の人と一緒に過ごしてみました。この経験を自分たちの暮らしている福岡のまちづくりにどのように生かしていくのか？子ども達は、自分たちが暮らしている街だからこそ、もっとこんな海と関わり合う街になってほしいと気付けたはずです。</a:t>
                      </a:r>
                      <a:endParaRPr kumimoji="1" lang="en-US" altLang="ja-JP" sz="1050" b="0" i="0" u="none" strike="noStrike" kern="1200" baseline="0" dirty="0">
                        <a:solidFill>
                          <a:schemeClr val="dk1"/>
                        </a:solidFill>
                        <a:latin typeface="+mn-lt"/>
                        <a:ea typeface="+mn-ea"/>
                        <a:cs typeface="+mn-cs"/>
                      </a:endParaRPr>
                    </a:p>
                    <a:p>
                      <a:r>
                        <a:rPr kumimoji="1" lang="ja-JP" altLang="en-US" sz="1050" b="0" i="0" u="none" strike="noStrike" kern="1200" baseline="0" dirty="0">
                          <a:solidFill>
                            <a:schemeClr val="dk1"/>
                          </a:solidFill>
                          <a:latin typeface="+mn-lt"/>
                          <a:ea typeface="+mn-ea"/>
                          <a:cs typeface="+mn-cs"/>
                        </a:rPr>
                        <a:t>　この気付きを大切に、実際に子供たちの意見やアイデアを反映させた福岡のまちづくりを行います。それがランドスケープ「ふくおか」です。福岡の海と街に愛着が子ども達の中に生まれるプロジェクトです。</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75289">
                <a:tc>
                  <a:txBody>
                    <a:bodyPr/>
                    <a:lstStyle/>
                    <a:p>
                      <a:pPr algn="l"/>
                      <a:r>
                        <a:rPr kumimoji="1" lang="ja-JP" altLang="en-US" sz="1050" b="1" dirty="0">
                          <a:solidFill>
                            <a:schemeClr val="bg1"/>
                          </a:solidFill>
                        </a:rPr>
                        <a:t>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en-US" altLang="ja-JP" sz="1000" b="0" dirty="0">
                          <a:solidFill>
                            <a:schemeClr val="tx1"/>
                          </a:solidFill>
                        </a:rPr>
                        <a:t>2019</a:t>
                      </a:r>
                      <a:r>
                        <a:rPr kumimoji="1" lang="ja-JP" altLang="en-US" sz="1000" b="0" dirty="0">
                          <a:solidFill>
                            <a:schemeClr val="tx1"/>
                          </a:solidFill>
                        </a:rPr>
                        <a:t>年</a:t>
                      </a:r>
                      <a:r>
                        <a:rPr kumimoji="1" lang="en-US" altLang="ja-JP" sz="1000" b="0" dirty="0">
                          <a:solidFill>
                            <a:schemeClr val="tx1"/>
                          </a:solidFill>
                        </a:rPr>
                        <a:t>8</a:t>
                      </a:r>
                      <a:r>
                        <a:rPr kumimoji="1" lang="ja-JP" altLang="en-US" sz="1000" b="0" dirty="0">
                          <a:solidFill>
                            <a:schemeClr val="tx1"/>
                          </a:solidFill>
                        </a:rPr>
                        <a:t>月</a:t>
                      </a:r>
                      <a:r>
                        <a:rPr kumimoji="1" lang="en-US" altLang="ja-JP" sz="1000" b="0" dirty="0">
                          <a:solidFill>
                            <a:schemeClr val="tx1"/>
                          </a:solidFill>
                        </a:rPr>
                        <a:t>17</a:t>
                      </a:r>
                      <a:r>
                        <a:rPr kumimoji="1" lang="ja-JP" altLang="en-US" sz="1000" b="0" dirty="0">
                          <a:solidFill>
                            <a:schemeClr val="tx1"/>
                          </a:solidFill>
                        </a:rPr>
                        <a:t>日</a:t>
                      </a:r>
                      <a:r>
                        <a:rPr kumimoji="1" lang="en-US" altLang="ja-JP" sz="1000" b="0" dirty="0">
                          <a:solidFill>
                            <a:schemeClr val="tx1"/>
                          </a:solidFill>
                        </a:rPr>
                        <a:t>(</a:t>
                      </a:r>
                      <a:r>
                        <a:rPr kumimoji="1" lang="ja-JP" altLang="en-US" sz="1000" b="0" dirty="0">
                          <a:solidFill>
                            <a:schemeClr val="tx1"/>
                          </a:solidFill>
                        </a:rPr>
                        <a:t>土</a:t>
                      </a:r>
                      <a:r>
                        <a:rPr kumimoji="1" lang="en-US" altLang="ja-JP" sz="1000" b="0" dirty="0">
                          <a:solidFill>
                            <a:schemeClr val="tx1"/>
                          </a:solidFill>
                        </a:rPr>
                        <a:t>),18</a:t>
                      </a:r>
                      <a:r>
                        <a:rPr kumimoji="1" lang="ja-JP" altLang="en-US" sz="1000" b="0" dirty="0">
                          <a:solidFill>
                            <a:schemeClr val="tx1"/>
                          </a:solidFill>
                        </a:rPr>
                        <a:t>日</a:t>
                      </a:r>
                      <a:r>
                        <a:rPr kumimoji="1" lang="en-US" altLang="ja-JP" sz="1000" b="0" dirty="0">
                          <a:solidFill>
                            <a:schemeClr val="tx1"/>
                          </a:solidFill>
                        </a:rPr>
                        <a:t>(</a:t>
                      </a:r>
                      <a:r>
                        <a:rPr kumimoji="1" lang="ja-JP" altLang="en-US" sz="1000" b="0" dirty="0">
                          <a:solidFill>
                            <a:schemeClr val="tx1"/>
                          </a:solidFill>
                        </a:rPr>
                        <a:t>日</a:t>
                      </a:r>
                      <a:r>
                        <a:rPr kumimoji="1" lang="en-US" altLang="ja-JP" sz="1000" b="0" dirty="0">
                          <a:solidFill>
                            <a:schemeClr val="tx1"/>
                          </a:solidFill>
                        </a:rPr>
                        <a:t>)</a:t>
                      </a:r>
                      <a:r>
                        <a:rPr kumimoji="1" lang="ja-JP" altLang="en-US" sz="1000" b="0" dirty="0">
                          <a:solidFill>
                            <a:schemeClr val="tx1"/>
                          </a:solidFill>
                        </a:rPr>
                        <a:t>の</a:t>
                      </a:r>
                      <a:r>
                        <a:rPr kumimoji="1" lang="en-US" altLang="ja-JP" sz="1000" b="0" dirty="0">
                          <a:solidFill>
                            <a:schemeClr val="tx1"/>
                          </a:solidFill>
                        </a:rPr>
                        <a:t>1</a:t>
                      </a:r>
                      <a:r>
                        <a:rPr kumimoji="1" lang="ja-JP" altLang="en-US" sz="1000" b="0" dirty="0">
                          <a:solidFill>
                            <a:schemeClr val="tx1"/>
                          </a:solidFill>
                        </a:rPr>
                        <a:t>泊</a:t>
                      </a:r>
                      <a:r>
                        <a:rPr kumimoji="1" lang="en-US" altLang="ja-JP" sz="1000" b="0" dirty="0">
                          <a:solidFill>
                            <a:schemeClr val="tx1"/>
                          </a:solidFill>
                        </a:rPr>
                        <a:t>2</a:t>
                      </a:r>
                      <a:r>
                        <a:rPr kumimoji="1" lang="ja-JP" altLang="en-US" sz="1000" b="0" dirty="0">
                          <a:solidFill>
                            <a:schemeClr val="tx1"/>
                          </a:solidFill>
                        </a:rPr>
                        <a:t>日　</a:t>
                      </a:r>
                      <a:r>
                        <a:rPr kumimoji="1" lang="en-US" altLang="ja-JP" sz="1000" b="0" dirty="0">
                          <a:solidFill>
                            <a:schemeClr val="tx1"/>
                          </a:solidFill>
                        </a:rPr>
                        <a:t>8</a:t>
                      </a:r>
                      <a:r>
                        <a:rPr kumimoji="1" lang="ja-JP" altLang="en-US" sz="1000" b="0" dirty="0">
                          <a:solidFill>
                            <a:schemeClr val="tx1"/>
                          </a:solidFill>
                        </a:rPr>
                        <a:t>月</a:t>
                      </a:r>
                      <a:r>
                        <a:rPr kumimoji="1" lang="en-US" altLang="ja-JP" sz="1000" b="0" dirty="0">
                          <a:solidFill>
                            <a:schemeClr val="tx1"/>
                          </a:solidFill>
                        </a:rPr>
                        <a:t>25</a:t>
                      </a:r>
                      <a:r>
                        <a:rPr kumimoji="1" lang="ja-JP" altLang="en-US" sz="1000" b="0" dirty="0">
                          <a:solidFill>
                            <a:schemeClr val="tx1"/>
                          </a:solidFill>
                        </a:rPr>
                        <a:t>日</a:t>
                      </a:r>
                      <a:r>
                        <a:rPr kumimoji="1" lang="en-US" altLang="ja-JP" sz="1000" b="0" dirty="0">
                          <a:solidFill>
                            <a:schemeClr val="tx1"/>
                          </a:solidFill>
                        </a:rPr>
                        <a:t>(</a:t>
                      </a:r>
                      <a:r>
                        <a:rPr kumimoji="1" lang="ja-JP" altLang="en-US" sz="1000" b="0" dirty="0">
                          <a:solidFill>
                            <a:schemeClr val="tx1"/>
                          </a:solidFill>
                        </a:rPr>
                        <a:t>日</a:t>
                      </a:r>
                      <a:r>
                        <a:rPr kumimoji="1" lang="en-US" altLang="ja-JP" sz="1000" b="0" dirty="0">
                          <a:solidFill>
                            <a:schemeClr val="tx1"/>
                          </a:solidFill>
                        </a:rPr>
                        <a:t>)</a:t>
                      </a:r>
                      <a:r>
                        <a:rPr kumimoji="1" lang="ja-JP" altLang="en-US" sz="1000" b="0" dirty="0">
                          <a:solidFill>
                            <a:schemeClr val="tx1"/>
                          </a:solidFill>
                        </a:rPr>
                        <a:t>のランドスケープ制作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75289">
                <a:tc>
                  <a:txBody>
                    <a:bodyPr/>
                    <a:lstStyle/>
                    <a:p>
                      <a:pPr algn="l"/>
                      <a:r>
                        <a:rPr kumimoji="1" lang="ja-JP" altLang="en-US" sz="1050" b="1" dirty="0">
                          <a:solidFill>
                            <a:schemeClr val="bg1"/>
                          </a:solidFill>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長崎県壱岐市芦辺町とその周辺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75289">
                <a:tc>
                  <a:txBody>
                    <a:bodyPr/>
                    <a:lstStyle/>
                    <a:p>
                      <a:pPr algn="l"/>
                      <a:r>
                        <a:rPr kumimoji="1" lang="ja-JP" altLang="en-US" sz="1050" b="1" dirty="0">
                          <a:solidFill>
                            <a:schemeClr val="bg1"/>
                          </a:solidFill>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５３名</a:t>
                      </a:r>
                      <a:r>
                        <a:rPr kumimoji="1" lang="en-US" altLang="ja-JP" sz="1000" b="0" dirty="0">
                          <a:solidFill>
                            <a:schemeClr val="tx1"/>
                          </a:solidFill>
                        </a:rPr>
                        <a:t>(</a:t>
                      </a:r>
                      <a:r>
                        <a:rPr kumimoji="1" lang="ja-JP" altLang="en-US" sz="1000" b="0" dirty="0">
                          <a:solidFill>
                            <a:schemeClr val="tx1"/>
                          </a:solidFill>
                        </a:rPr>
                        <a:t>小学生及び幼児、保護者及びスタッフ含</a:t>
                      </a:r>
                      <a:r>
                        <a:rPr kumimoji="1" lang="en-US" altLang="ja-JP" sz="1000" b="0" dirty="0">
                          <a:solidFill>
                            <a:schemeClr val="tx1"/>
                          </a:solidFill>
                        </a:rPr>
                        <a:t>)</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75289">
                <a:tc>
                  <a:txBody>
                    <a:bodyPr/>
                    <a:lstStyle/>
                    <a:p>
                      <a:pPr algn="l"/>
                      <a:r>
                        <a:rPr kumimoji="1" lang="ja-JP" altLang="en-US" sz="1050" b="1" dirty="0">
                          <a:solidFill>
                            <a:schemeClr val="bg1"/>
                          </a:solidFill>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山王ひなた美術教室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75289">
                <a:tc>
                  <a:txBody>
                    <a:bodyPr/>
                    <a:lstStyle/>
                    <a:p>
                      <a:pPr algn="l"/>
                      <a:r>
                        <a:rPr kumimoji="1" lang="ja-JP" altLang="en-US" sz="1050" b="1" dirty="0">
                          <a:solidFill>
                            <a:schemeClr val="bg1"/>
                          </a:solidFill>
                        </a:rPr>
                        <a:t>共催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75289">
                <a:tc>
                  <a:txBody>
                    <a:bodyPr/>
                    <a:lstStyle/>
                    <a:p>
                      <a:pPr algn="l"/>
                      <a:r>
                        <a:rPr kumimoji="1" lang="ja-JP" altLang="en-US" sz="1050" b="1" dirty="0">
                          <a:solidFill>
                            <a:schemeClr val="bg1"/>
                          </a:solidFill>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一般社団法人壱岐観光連盟　みなとやゲストハウス　一支国博物館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74423">
                <a:tc>
                  <a:txBody>
                    <a:bodyPr/>
                    <a:lstStyle/>
                    <a:p>
                      <a:pPr algn="l"/>
                      <a:r>
                        <a:rPr kumimoji="1" lang="ja-JP" altLang="en-US" sz="1050" b="1" dirty="0">
                          <a:solidFill>
                            <a:schemeClr val="bg1"/>
                          </a:solidFill>
                        </a:rPr>
                        <a:t>告知方法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自団体ウェブサイトおよびフェイスブック・ツイッターによる告知。福岡市及び福岡市教育委員会後援による指定小学校へのリーフレット配布</a:t>
                      </a:r>
                      <a:r>
                        <a:rPr kumimoji="1" lang="en-US" altLang="ja-JP" sz="1000" b="0" dirty="0">
                          <a:solidFill>
                            <a:schemeClr val="tx1"/>
                          </a:solidFill>
                        </a:rPr>
                        <a:t>(4,000</a:t>
                      </a:r>
                      <a:r>
                        <a:rPr kumimoji="1" lang="ja-JP" altLang="en-US" sz="1000" b="0" dirty="0">
                          <a:solidFill>
                            <a:schemeClr val="tx1"/>
                          </a:solidFill>
                        </a:rPr>
                        <a:t>枚</a:t>
                      </a:r>
                      <a:r>
                        <a:rPr kumimoji="1" lang="en-US" altLang="ja-JP" sz="1000" b="0" dirty="0">
                          <a:solidFill>
                            <a:schemeClr val="tx1"/>
                          </a:solidFill>
                        </a:rPr>
                        <a:t>)</a:t>
                      </a:r>
                      <a:r>
                        <a:rPr kumimoji="1" lang="ja-JP" altLang="en-US" sz="1000" b="0" dirty="0">
                          <a:solidFill>
                            <a:schemeClr val="tx1"/>
                          </a:solidFill>
                        </a:rPr>
                        <a:t>。福岡市中央児童会館や市役所への</a:t>
                      </a:r>
                      <a:r>
                        <a:rPr kumimoji="1" lang="en-US" altLang="ja-JP" sz="1000" b="0" dirty="0">
                          <a:solidFill>
                            <a:schemeClr val="tx1"/>
                          </a:solidFill>
                        </a:rPr>
                        <a:t>B2</a:t>
                      </a:r>
                      <a:r>
                        <a:rPr kumimoji="1" lang="ja-JP" altLang="en-US" sz="1000" b="0" dirty="0">
                          <a:solidFill>
                            <a:schemeClr val="tx1"/>
                          </a:solidFill>
                        </a:rPr>
                        <a:t>ポスター掲示。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sp>
        <p:nvSpPr>
          <p:cNvPr id="6" name="テキスト ボックス 5"/>
          <p:cNvSpPr txBox="1"/>
          <p:nvPr/>
        </p:nvSpPr>
        <p:spPr>
          <a:xfrm>
            <a:off x="548680" y="755576"/>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spTree>
    <p:extLst>
      <p:ext uri="{BB962C8B-B14F-4D97-AF65-F5344CB8AC3E}">
        <p14:creationId xmlns:p14="http://schemas.microsoft.com/office/powerpoint/2010/main" val="99270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76067997"/>
              </p:ext>
            </p:extLst>
          </p:nvPr>
        </p:nvGraphicFramePr>
        <p:xfrm>
          <a:off x="548680" y="1187624"/>
          <a:ext cx="5770034" cy="1361795"/>
        </p:xfrm>
        <a:graphic>
          <a:graphicData uri="http://schemas.openxmlformats.org/drawingml/2006/table">
            <a:tbl>
              <a:tblPr firstRow="1" bandRow="1">
                <a:tableStyleId>{5C22544A-7EE6-4342-B048-85BDC9FD1C3A}</a:tableStyleId>
              </a:tblPr>
              <a:tblGrid>
                <a:gridCol w="742368">
                  <a:extLst>
                    <a:ext uri="{9D8B030D-6E8A-4147-A177-3AD203B41FA5}">
                      <a16:colId xmlns:a16="http://schemas.microsoft.com/office/drawing/2014/main" xmlns="" val="20000"/>
                    </a:ext>
                  </a:extLst>
                </a:gridCol>
                <a:gridCol w="5027666">
                  <a:extLst>
                    <a:ext uri="{9D8B030D-6E8A-4147-A177-3AD203B41FA5}">
                      <a16:colId xmlns:a16="http://schemas.microsoft.com/office/drawing/2014/main" xmlns="" val="20001"/>
                    </a:ext>
                  </a:extLst>
                </a:gridCol>
              </a:tblGrid>
              <a:tr h="1361795">
                <a:tc>
                  <a:txBody>
                    <a:bodyPr/>
                    <a:lstStyle/>
                    <a:p>
                      <a:pPr algn="l"/>
                      <a:r>
                        <a:rPr kumimoji="1" lang="ja-JP" altLang="en-US" sz="1050" b="1" dirty="0">
                          <a:solidFill>
                            <a:schemeClr val="bg1"/>
                          </a:solidFill>
                        </a:rPr>
                        <a:t>イベント</a:t>
                      </a:r>
                      <a:r>
                        <a:rPr kumimoji="1" lang="en-US" altLang="ja-JP" sz="1050" b="1" dirty="0">
                          <a:solidFill>
                            <a:schemeClr val="bg1"/>
                          </a:solidFill>
                        </a:rPr>
                        <a:t>1</a:t>
                      </a: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900" b="0" dirty="0">
                          <a:solidFill>
                            <a:schemeClr val="tx1"/>
                          </a:solidFill>
                        </a:rPr>
                        <a:t>ゲストハウスと釣りアクティビティ</a:t>
                      </a:r>
                      <a:endParaRPr kumimoji="1" lang="en-US" altLang="ja-JP" sz="900" b="0" dirty="0">
                        <a:solidFill>
                          <a:schemeClr val="tx1"/>
                        </a:solidFill>
                      </a:endParaRPr>
                    </a:p>
                    <a:p>
                      <a:pPr algn="l"/>
                      <a:r>
                        <a:rPr kumimoji="1" lang="ja-JP" altLang="en-US" sz="900" b="0" dirty="0">
                          <a:solidFill>
                            <a:schemeClr val="tx1"/>
                          </a:solidFill>
                        </a:rPr>
                        <a:t>子ども達が宿泊するところは、壱岐の古民家を手作りで改装した「みなとやゲストハウス」です。海を楽しむだけではなく、今その海と寄り添いながら暮らしている島の人と一緒に</a:t>
                      </a:r>
                      <a:r>
                        <a:rPr kumimoji="1" lang="en-US" altLang="ja-JP" sz="900" b="0" dirty="0">
                          <a:solidFill>
                            <a:schemeClr val="tx1"/>
                          </a:solidFill>
                        </a:rPr>
                        <a:t>1</a:t>
                      </a:r>
                      <a:r>
                        <a:rPr kumimoji="1" lang="ja-JP" altLang="en-US" sz="900" b="0" dirty="0">
                          <a:solidFill>
                            <a:schemeClr val="tx1"/>
                          </a:solidFill>
                        </a:rPr>
                        <a:t>泊します。子ども達は味わいある建物の趣やご主人の人柄にすぐに慣れて一緒に島の子どもと遊びます。</a:t>
                      </a:r>
                      <a:endParaRPr kumimoji="1" lang="en-US" altLang="ja-JP" sz="900" b="0" dirty="0">
                        <a:solidFill>
                          <a:schemeClr val="tx1"/>
                        </a:solidFill>
                      </a:endParaRPr>
                    </a:p>
                    <a:p>
                      <a:pPr algn="l"/>
                      <a:r>
                        <a:rPr kumimoji="1" lang="ja-JP" altLang="en-US" sz="900" b="0" dirty="0">
                          <a:solidFill>
                            <a:schemeClr val="tx1"/>
                          </a:solidFill>
                        </a:rPr>
                        <a:t>昼過ぎからは、芦辺港の防波堤に移動して釣り体験を行いました。釣りレクチャーをしっかり聞いた後は、チームに分かれてサビキ釣りに挑戦です。最初は小さな魚しか釣れませんでしたが、徐々に魚が大きくなってきて最後にはいろんな魚が釣れてみんな大興奮！みんな大歓声！人が暮らしているそばで、こんな大きな魚が釣れるのも海が身近なのだと実感させられました。</a:t>
                      </a:r>
                    </a:p>
                    <a:p>
                      <a:pPr algn="l"/>
                      <a:endParaRPr kumimoji="1" lang="en-US" altLang="ja-JP"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6" name="テキスト ボックス 5"/>
          <p:cNvSpPr txBox="1"/>
          <p:nvPr/>
        </p:nvSpPr>
        <p:spPr>
          <a:xfrm>
            <a:off x="548680" y="467544"/>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grpSp>
        <p:nvGrpSpPr>
          <p:cNvPr id="21" name="グループ化 20">
            <a:extLst>
              <a:ext uri="{FF2B5EF4-FFF2-40B4-BE49-F238E27FC236}">
                <a16:creationId xmlns:a16="http://schemas.microsoft.com/office/drawing/2014/main" xmlns="" id="{5A26DF27-3F3C-4AC1-AAE7-351624B1EEFF}"/>
              </a:ext>
            </a:extLst>
          </p:cNvPr>
          <p:cNvGrpSpPr/>
          <p:nvPr/>
        </p:nvGrpSpPr>
        <p:grpSpPr>
          <a:xfrm>
            <a:off x="513631" y="2843808"/>
            <a:ext cx="5909268" cy="3988154"/>
            <a:chOff x="513631" y="2843808"/>
            <a:chExt cx="5909268" cy="3988154"/>
          </a:xfrm>
        </p:grpSpPr>
        <p:pic>
          <p:nvPicPr>
            <p:cNvPr id="3" name="図 2">
              <a:extLst>
                <a:ext uri="{FF2B5EF4-FFF2-40B4-BE49-F238E27FC236}">
                  <a16:creationId xmlns:a16="http://schemas.microsoft.com/office/drawing/2014/main" xmlns="" id="{6A949B49-0B5C-48F3-BFA5-E223829FAB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694" y="2843808"/>
              <a:ext cx="2849883" cy="1899922"/>
            </a:xfrm>
            <a:prstGeom prst="rect">
              <a:avLst/>
            </a:prstGeom>
          </p:spPr>
        </p:pic>
        <p:pic>
          <p:nvPicPr>
            <p:cNvPr id="14" name="図 13">
              <a:extLst>
                <a:ext uri="{FF2B5EF4-FFF2-40B4-BE49-F238E27FC236}">
                  <a16:creationId xmlns:a16="http://schemas.microsoft.com/office/drawing/2014/main" xmlns="" id="{8FD09520-1812-4B8A-85B6-245DAF781B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3016" y="2843808"/>
              <a:ext cx="2849883" cy="1899922"/>
            </a:xfrm>
            <a:prstGeom prst="rect">
              <a:avLst/>
            </a:prstGeom>
          </p:spPr>
        </p:pic>
        <p:pic>
          <p:nvPicPr>
            <p:cNvPr id="18" name="図 17">
              <a:extLst>
                <a:ext uri="{FF2B5EF4-FFF2-40B4-BE49-F238E27FC236}">
                  <a16:creationId xmlns:a16="http://schemas.microsoft.com/office/drawing/2014/main" xmlns="" id="{158411FE-DAF5-434E-AF0F-C590D05D02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631" y="4932040"/>
              <a:ext cx="2849883" cy="1899922"/>
            </a:xfrm>
            <a:prstGeom prst="rect">
              <a:avLst/>
            </a:prstGeom>
          </p:spPr>
        </p:pic>
        <p:pic>
          <p:nvPicPr>
            <p:cNvPr id="20" name="図 19">
              <a:extLst>
                <a:ext uri="{FF2B5EF4-FFF2-40B4-BE49-F238E27FC236}">
                  <a16:creationId xmlns:a16="http://schemas.microsoft.com/office/drawing/2014/main" xmlns="" id="{5EE83B5D-7431-4DB4-8A22-388870C621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3016" y="4932040"/>
              <a:ext cx="2849883" cy="1899922"/>
            </a:xfrm>
            <a:prstGeom prst="rect">
              <a:avLst/>
            </a:prstGeom>
          </p:spPr>
        </p:pic>
      </p:grpSp>
    </p:spTree>
    <p:extLst>
      <p:ext uri="{BB962C8B-B14F-4D97-AF65-F5344CB8AC3E}">
        <p14:creationId xmlns:p14="http://schemas.microsoft.com/office/powerpoint/2010/main" val="363292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xmlns="" id="{BA04F51F-49BC-4C81-8753-09A559CFE86D}"/>
              </a:ext>
            </a:extLst>
          </p:cNvPr>
          <p:cNvGraphicFramePr>
            <a:graphicFrameLocks noGrp="1"/>
          </p:cNvGraphicFramePr>
          <p:nvPr>
            <p:extLst>
              <p:ext uri="{D42A27DB-BD31-4B8C-83A1-F6EECF244321}">
                <p14:modId xmlns:p14="http://schemas.microsoft.com/office/powerpoint/2010/main" val="1498543277"/>
              </p:ext>
            </p:extLst>
          </p:nvPr>
        </p:nvGraphicFramePr>
        <p:xfrm>
          <a:off x="512676" y="107504"/>
          <a:ext cx="5832648" cy="136815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368152">
                <a:tc>
                  <a:txBody>
                    <a:bodyPr/>
                    <a:lstStyle/>
                    <a:p>
                      <a:pPr algn="l"/>
                      <a:r>
                        <a:rPr kumimoji="1" lang="ja-JP" altLang="en-US" sz="1050" b="1" dirty="0">
                          <a:solidFill>
                            <a:schemeClr val="bg1"/>
                          </a:solidFill>
                        </a:rPr>
                        <a:t>イベント</a:t>
                      </a:r>
                      <a:r>
                        <a:rPr kumimoji="1" lang="en-US" altLang="ja-JP" sz="1050" b="1" dirty="0">
                          <a:solidFill>
                            <a:schemeClr val="bg1"/>
                          </a:solidFill>
                        </a:rPr>
                        <a:t>2</a:t>
                      </a: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r>
                        <a:rPr kumimoji="1" lang="ja-JP" altLang="en-US" sz="900" b="0" dirty="0">
                          <a:solidFill>
                            <a:schemeClr val="tx1"/>
                          </a:solidFill>
                        </a:rPr>
                        <a:t>壱岐市一支国博物館見学・レクチャー・アイデアプラン制作</a:t>
                      </a:r>
                      <a:endParaRPr kumimoji="1" lang="en-US" altLang="ja-JP" sz="900" b="0" dirty="0">
                        <a:solidFill>
                          <a:schemeClr val="tx1"/>
                        </a:solidFill>
                      </a:endParaRPr>
                    </a:p>
                    <a:p>
                      <a:pPr algn="just"/>
                      <a:r>
                        <a:rPr kumimoji="1" lang="ja-JP" altLang="en-US" sz="900" b="0" dirty="0">
                          <a:solidFill>
                            <a:schemeClr val="tx1"/>
                          </a:solidFill>
                        </a:rPr>
                        <a:t>一支国博物館は、壱岐島が古代より朝鮮半島と日本の交易で栄えた島として、様々な遺跡や資料を発掘・整理している近代的な博物館です。その一支国博物館で、参加した子ども達は、古代の人たちが食べていたサザエやアワビの殻を見て、その大きさにびっくり！</a:t>
                      </a:r>
                      <a:endParaRPr kumimoji="1" lang="en-US" altLang="ja-JP" sz="900" b="0" dirty="0">
                        <a:solidFill>
                          <a:schemeClr val="tx1"/>
                        </a:solidFill>
                      </a:endParaRPr>
                    </a:p>
                    <a:p>
                      <a:pPr algn="just"/>
                      <a:r>
                        <a:rPr kumimoji="1" lang="ja-JP" altLang="en-US" sz="900" b="0" dirty="0">
                          <a:solidFill>
                            <a:schemeClr val="tx1"/>
                          </a:solidFill>
                        </a:rPr>
                        <a:t>沢山の遺物を鑑賞し、見やすく整理された古代の暮らしのジオラマをみんな楽しみました。そして体験ルームでは、現代のサザエの殻を使ってサザエキャンドル作りに挑戦しました。美術教室ならではの色使いと工夫されたデザインに、それぞれのテーブルから歓声が上がっていました。</a:t>
                      </a:r>
                      <a:endParaRPr kumimoji="1" lang="en-US" altLang="ja-JP"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pSp>
        <p:nvGrpSpPr>
          <p:cNvPr id="17" name="グループ化 16">
            <a:extLst>
              <a:ext uri="{FF2B5EF4-FFF2-40B4-BE49-F238E27FC236}">
                <a16:creationId xmlns:a16="http://schemas.microsoft.com/office/drawing/2014/main" xmlns="" id="{B79FAADD-9CE2-4B05-9E98-3FB93B903A51}"/>
              </a:ext>
            </a:extLst>
          </p:cNvPr>
          <p:cNvGrpSpPr/>
          <p:nvPr/>
        </p:nvGrpSpPr>
        <p:grpSpPr>
          <a:xfrm>
            <a:off x="620688" y="1744803"/>
            <a:ext cx="5597117" cy="5721837"/>
            <a:chOff x="681533" y="1744803"/>
            <a:chExt cx="5597117" cy="5721837"/>
          </a:xfrm>
        </p:grpSpPr>
        <p:pic>
          <p:nvPicPr>
            <p:cNvPr id="6" name="図 5">
              <a:extLst>
                <a:ext uri="{FF2B5EF4-FFF2-40B4-BE49-F238E27FC236}">
                  <a16:creationId xmlns:a16="http://schemas.microsoft.com/office/drawing/2014/main" xmlns="" id="{795A1083-B5F1-4AA3-A700-D601241F84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533" y="1744804"/>
              <a:ext cx="2674379" cy="1782919"/>
            </a:xfrm>
            <a:prstGeom prst="rect">
              <a:avLst/>
            </a:prstGeom>
          </p:spPr>
        </p:pic>
        <p:pic>
          <p:nvPicPr>
            <p:cNvPr id="8" name="図 7">
              <a:extLst>
                <a:ext uri="{FF2B5EF4-FFF2-40B4-BE49-F238E27FC236}">
                  <a16:creationId xmlns:a16="http://schemas.microsoft.com/office/drawing/2014/main" xmlns="" id="{28730B3E-DF7C-49D1-A953-B9D5160BA5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3016" y="1744803"/>
              <a:ext cx="2674379" cy="1782919"/>
            </a:xfrm>
            <a:prstGeom prst="rect">
              <a:avLst/>
            </a:prstGeom>
          </p:spPr>
        </p:pic>
        <p:pic>
          <p:nvPicPr>
            <p:cNvPr id="10" name="図 9">
              <a:extLst>
                <a:ext uri="{FF2B5EF4-FFF2-40B4-BE49-F238E27FC236}">
                  <a16:creationId xmlns:a16="http://schemas.microsoft.com/office/drawing/2014/main" xmlns="" id="{A04682A2-B199-428B-B4C6-9AE5D0F655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533" y="3711038"/>
              <a:ext cx="2674379" cy="1782919"/>
            </a:xfrm>
            <a:prstGeom prst="rect">
              <a:avLst/>
            </a:prstGeom>
          </p:spPr>
        </p:pic>
        <p:pic>
          <p:nvPicPr>
            <p:cNvPr id="12" name="図 11">
              <a:extLst>
                <a:ext uri="{FF2B5EF4-FFF2-40B4-BE49-F238E27FC236}">
                  <a16:creationId xmlns:a16="http://schemas.microsoft.com/office/drawing/2014/main" xmlns="" id="{F1F1A197-D8E4-409B-AA6E-4137C4A157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3016" y="3711038"/>
              <a:ext cx="2674379" cy="1782919"/>
            </a:xfrm>
            <a:prstGeom prst="rect">
              <a:avLst/>
            </a:prstGeom>
          </p:spPr>
        </p:pic>
        <p:pic>
          <p:nvPicPr>
            <p:cNvPr id="14" name="図 13">
              <a:extLst>
                <a:ext uri="{FF2B5EF4-FFF2-40B4-BE49-F238E27FC236}">
                  <a16:creationId xmlns:a16="http://schemas.microsoft.com/office/drawing/2014/main" xmlns="" id="{7F317711-5B5D-4F16-9199-AD9F222D9F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533" y="5683721"/>
              <a:ext cx="2674379" cy="1782919"/>
            </a:xfrm>
            <a:prstGeom prst="rect">
              <a:avLst/>
            </a:prstGeom>
          </p:spPr>
        </p:pic>
        <p:pic>
          <p:nvPicPr>
            <p:cNvPr id="16" name="図 15">
              <a:extLst>
                <a:ext uri="{FF2B5EF4-FFF2-40B4-BE49-F238E27FC236}">
                  <a16:creationId xmlns:a16="http://schemas.microsoft.com/office/drawing/2014/main" xmlns="" id="{9C36D1CB-810F-4FB9-89C1-3C0FC703C0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04271" y="5683720"/>
              <a:ext cx="2674379" cy="1782919"/>
            </a:xfrm>
            <a:prstGeom prst="rect">
              <a:avLst/>
            </a:prstGeom>
          </p:spPr>
        </p:pic>
      </p:grpSp>
    </p:spTree>
    <p:extLst>
      <p:ext uri="{BB962C8B-B14F-4D97-AF65-F5344CB8AC3E}">
        <p14:creationId xmlns:p14="http://schemas.microsoft.com/office/powerpoint/2010/main" val="392624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286" y="251520"/>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graphicFrame>
        <p:nvGraphicFramePr>
          <p:cNvPr id="5" name="表 4"/>
          <p:cNvGraphicFramePr>
            <a:graphicFrameLocks noGrp="1"/>
          </p:cNvGraphicFramePr>
          <p:nvPr>
            <p:extLst>
              <p:ext uri="{D42A27DB-BD31-4B8C-83A1-F6EECF244321}">
                <p14:modId xmlns:p14="http://schemas.microsoft.com/office/powerpoint/2010/main" val="825331135"/>
              </p:ext>
            </p:extLst>
          </p:nvPr>
        </p:nvGraphicFramePr>
        <p:xfrm>
          <a:off x="476672" y="969859"/>
          <a:ext cx="5832648" cy="10515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038309">
                <a:tc>
                  <a:txBody>
                    <a:bodyPr/>
                    <a:lstStyle/>
                    <a:p>
                      <a:pPr algn="l"/>
                      <a:r>
                        <a:rPr kumimoji="1" lang="ja-JP" altLang="en-US" sz="1050" b="1" dirty="0">
                          <a:solidFill>
                            <a:schemeClr val="bg1"/>
                          </a:solidFill>
                        </a:rPr>
                        <a:t>イベント</a:t>
                      </a:r>
                      <a:r>
                        <a:rPr kumimoji="1" lang="en-US" altLang="ja-JP" sz="1050" b="1" dirty="0">
                          <a:solidFill>
                            <a:schemeClr val="bg1"/>
                          </a:solidFill>
                        </a:rPr>
                        <a:t>3</a:t>
                      </a: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900" b="0" dirty="0">
                          <a:solidFill>
                            <a:schemeClr val="tx1"/>
                          </a:solidFill>
                        </a:rPr>
                        <a:t>大浜海水浴場で思いっきり海水浴</a:t>
                      </a:r>
                      <a:endParaRPr kumimoji="1" lang="en-US" altLang="ja-JP" sz="900" b="0" dirty="0">
                        <a:solidFill>
                          <a:schemeClr val="tx1"/>
                        </a:solidFill>
                      </a:endParaRPr>
                    </a:p>
                    <a:p>
                      <a:pPr algn="l"/>
                      <a:r>
                        <a:rPr kumimoji="1" lang="en-US" altLang="ja-JP" sz="900" b="0" dirty="0">
                          <a:solidFill>
                            <a:schemeClr val="tx1"/>
                          </a:solidFill>
                        </a:rPr>
                        <a:t>2</a:t>
                      </a:r>
                      <a:r>
                        <a:rPr kumimoji="1" lang="ja-JP" altLang="en-US" sz="900" b="0" dirty="0">
                          <a:solidFill>
                            <a:schemeClr val="tx1"/>
                          </a:solidFill>
                        </a:rPr>
                        <a:t>日目みんな元気よく朝から準備を行って、海水浴場へ。今年も大浜海水浴場は遠浅の海岸で、透き通った水質で、子ども達はすぐに波打ち際へ。しっかり準備運動を行った後、元気良く海岸で遊びました。少し今年は波が高かったので、安全面は万全に。子ども達につられて保護者の方々も一緒に海水浴を楽しみました。大人の方がこんなに海に喜んで頂き、また一緒に宿泊体験を行ったことで、子供たちみんなと一緒に遊んでいただきました。海を通じて素晴らしいコミュニケーションが取れま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pSp>
        <p:nvGrpSpPr>
          <p:cNvPr id="26" name="グループ化 25">
            <a:extLst>
              <a:ext uri="{FF2B5EF4-FFF2-40B4-BE49-F238E27FC236}">
                <a16:creationId xmlns:a16="http://schemas.microsoft.com/office/drawing/2014/main" xmlns="" id="{35EEE3D1-2DF3-45C7-9C5E-2861F48F1F3C}"/>
              </a:ext>
            </a:extLst>
          </p:cNvPr>
          <p:cNvGrpSpPr/>
          <p:nvPr/>
        </p:nvGrpSpPr>
        <p:grpSpPr>
          <a:xfrm>
            <a:off x="116632" y="2407771"/>
            <a:ext cx="6554015" cy="4472474"/>
            <a:chOff x="116632" y="2407771"/>
            <a:chExt cx="6554015" cy="4472474"/>
          </a:xfrm>
        </p:grpSpPr>
        <p:pic>
          <p:nvPicPr>
            <p:cNvPr id="3" name="図 2">
              <a:extLst>
                <a:ext uri="{FF2B5EF4-FFF2-40B4-BE49-F238E27FC236}">
                  <a16:creationId xmlns:a16="http://schemas.microsoft.com/office/drawing/2014/main" xmlns="" id="{BD620487-CD43-4096-AEFA-7EFA4DC3F6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4303" y="4716016"/>
              <a:ext cx="3246344" cy="2164229"/>
            </a:xfrm>
            <a:prstGeom prst="rect">
              <a:avLst/>
            </a:prstGeom>
          </p:spPr>
        </p:pic>
        <p:pic>
          <p:nvPicPr>
            <p:cNvPr id="13" name="図 12">
              <a:extLst>
                <a:ext uri="{FF2B5EF4-FFF2-40B4-BE49-F238E27FC236}">
                  <a16:creationId xmlns:a16="http://schemas.microsoft.com/office/drawing/2014/main" xmlns="" id="{D0BA381C-8D4F-4856-BA81-ACC3BB872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632" y="2407771"/>
              <a:ext cx="3246344" cy="2164229"/>
            </a:xfrm>
            <a:prstGeom prst="rect">
              <a:avLst/>
            </a:prstGeom>
          </p:spPr>
        </p:pic>
        <p:pic>
          <p:nvPicPr>
            <p:cNvPr id="15" name="図 14">
              <a:extLst>
                <a:ext uri="{FF2B5EF4-FFF2-40B4-BE49-F238E27FC236}">
                  <a16:creationId xmlns:a16="http://schemas.microsoft.com/office/drawing/2014/main" xmlns="" id="{FD750FF8-8043-40D4-9F6A-1DEA8F5862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4303" y="2407771"/>
              <a:ext cx="3246344" cy="2164229"/>
            </a:xfrm>
            <a:prstGeom prst="rect">
              <a:avLst/>
            </a:prstGeom>
          </p:spPr>
        </p:pic>
        <p:pic>
          <p:nvPicPr>
            <p:cNvPr id="25" name="図 24">
              <a:extLst>
                <a:ext uri="{FF2B5EF4-FFF2-40B4-BE49-F238E27FC236}">
                  <a16:creationId xmlns:a16="http://schemas.microsoft.com/office/drawing/2014/main" xmlns="" id="{D312F988-9BE7-460A-9ABA-6201637C2B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632" y="4716016"/>
              <a:ext cx="3246344" cy="2164229"/>
            </a:xfrm>
            <a:prstGeom prst="rect">
              <a:avLst/>
            </a:prstGeom>
          </p:spPr>
        </p:pic>
      </p:grpSp>
    </p:spTree>
    <p:extLst>
      <p:ext uri="{BB962C8B-B14F-4D97-AF65-F5344CB8AC3E}">
        <p14:creationId xmlns:p14="http://schemas.microsoft.com/office/powerpoint/2010/main" val="3682436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2">
            <a:extLst>
              <a:ext uri="{FF2B5EF4-FFF2-40B4-BE49-F238E27FC236}">
                <a16:creationId xmlns:a16="http://schemas.microsoft.com/office/drawing/2014/main" xmlns="" id="{44F96584-A0CA-4F99-9815-2B4DBD4ABEC7}"/>
              </a:ext>
            </a:extLst>
          </p:cNvPr>
          <p:cNvSpPr txBox="1">
            <a:spLocks/>
          </p:cNvSpPr>
          <p:nvPr/>
        </p:nvSpPr>
        <p:spPr>
          <a:xfrm>
            <a:off x="188640" y="1691680"/>
            <a:ext cx="240030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b="1" dirty="0"/>
              <a:t>みなとやゲストハウス前で集合写真</a:t>
            </a:r>
          </a:p>
        </p:txBody>
      </p:sp>
      <p:pic>
        <p:nvPicPr>
          <p:cNvPr id="4" name="図 3">
            <a:extLst>
              <a:ext uri="{FF2B5EF4-FFF2-40B4-BE49-F238E27FC236}">
                <a16:creationId xmlns:a16="http://schemas.microsoft.com/office/drawing/2014/main" xmlns="" id="{B4B39358-2C15-44A0-B9E1-0FC0751DC37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6328" y="2018034"/>
            <a:ext cx="6525344" cy="4358930"/>
          </a:xfrm>
          <a:prstGeom prst="rect">
            <a:avLst/>
          </a:prstGeom>
        </p:spPr>
      </p:pic>
    </p:spTree>
    <p:extLst>
      <p:ext uri="{BB962C8B-B14F-4D97-AF65-F5344CB8AC3E}">
        <p14:creationId xmlns:p14="http://schemas.microsoft.com/office/powerpoint/2010/main" val="148191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24683967"/>
              </p:ext>
            </p:extLst>
          </p:nvPr>
        </p:nvGraphicFramePr>
        <p:xfrm>
          <a:off x="476672" y="969859"/>
          <a:ext cx="5832648" cy="13258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038309">
                <a:tc>
                  <a:txBody>
                    <a:bodyPr/>
                    <a:lstStyle/>
                    <a:p>
                      <a:pPr algn="l"/>
                      <a:r>
                        <a:rPr kumimoji="1" lang="ja-JP" altLang="en-US" sz="1050" b="1" dirty="0">
                          <a:solidFill>
                            <a:schemeClr val="bg1"/>
                          </a:solidFill>
                        </a:rPr>
                        <a:t>イベント</a:t>
                      </a:r>
                      <a:r>
                        <a:rPr kumimoji="1" lang="en-US" altLang="ja-JP" sz="1050" b="1" dirty="0">
                          <a:solidFill>
                            <a:schemeClr val="bg1"/>
                          </a:solidFill>
                        </a:rPr>
                        <a:t>4</a:t>
                      </a: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900" b="0" dirty="0">
                          <a:solidFill>
                            <a:schemeClr val="tx1"/>
                          </a:solidFill>
                        </a:rPr>
                        <a:t>ランドスケープ模型制作</a:t>
                      </a:r>
                      <a:endParaRPr kumimoji="1" lang="en-US" altLang="ja-JP" sz="900" b="0" dirty="0">
                        <a:solidFill>
                          <a:schemeClr val="tx1"/>
                        </a:solidFill>
                      </a:endParaRPr>
                    </a:p>
                    <a:p>
                      <a:pPr algn="just"/>
                      <a:r>
                        <a:rPr kumimoji="1" lang="ja-JP" altLang="en-US" sz="900" b="0" dirty="0">
                          <a:solidFill>
                            <a:schemeClr val="tx1"/>
                          </a:solidFill>
                        </a:rPr>
                        <a:t>　「壱岐プロジェクト」体験を通じて発見できたこと、気付けたことを</a:t>
                      </a:r>
                      <a:r>
                        <a:rPr kumimoji="1" lang="en-US" altLang="ja-JP" sz="900" b="0" dirty="0">
                          <a:solidFill>
                            <a:schemeClr val="tx1"/>
                          </a:solidFill>
                        </a:rPr>
                        <a:t>8</a:t>
                      </a:r>
                      <a:r>
                        <a:rPr kumimoji="1" lang="ja-JP" altLang="en-US" sz="900" b="0" dirty="0">
                          <a:solidFill>
                            <a:schemeClr val="tx1"/>
                          </a:solidFill>
                        </a:rPr>
                        <a:t>月</a:t>
                      </a:r>
                      <a:r>
                        <a:rPr kumimoji="1" lang="en-US" altLang="ja-JP" sz="900" b="0" dirty="0">
                          <a:solidFill>
                            <a:schemeClr val="tx1"/>
                          </a:solidFill>
                        </a:rPr>
                        <a:t>25</a:t>
                      </a:r>
                      <a:r>
                        <a:rPr kumimoji="1" lang="ja-JP" altLang="en-US" sz="900" b="0" dirty="0">
                          <a:solidFill>
                            <a:schemeClr val="tx1"/>
                          </a:solidFill>
                        </a:rPr>
                        <a:t>日</a:t>
                      </a:r>
                      <a:r>
                        <a:rPr kumimoji="1" lang="en-US" altLang="ja-JP" sz="900" b="0" dirty="0">
                          <a:solidFill>
                            <a:schemeClr val="tx1"/>
                          </a:solidFill>
                        </a:rPr>
                        <a:t>(</a:t>
                      </a:r>
                      <a:r>
                        <a:rPr kumimoji="1" lang="ja-JP" altLang="en-US" sz="900" b="0" dirty="0">
                          <a:solidFill>
                            <a:schemeClr val="tx1"/>
                          </a:solidFill>
                        </a:rPr>
                        <a:t>日</a:t>
                      </a:r>
                      <a:r>
                        <a:rPr kumimoji="1" lang="en-US" altLang="ja-JP" sz="900" b="0" dirty="0">
                          <a:solidFill>
                            <a:schemeClr val="tx1"/>
                          </a:solidFill>
                        </a:rPr>
                        <a:t>)</a:t>
                      </a:r>
                      <a:r>
                        <a:rPr kumimoji="1" lang="ja-JP" altLang="en-US" sz="900" b="0" dirty="0">
                          <a:solidFill>
                            <a:schemeClr val="tx1"/>
                          </a:solidFill>
                        </a:rPr>
                        <a:t>に山王ひなた美術教室に集まって、ランドスケープ模型制作に表現しました。まだ子ども達の壱岐への思いが覚めていない様子で、沢山の海にまつわる模型をつくりながら先生と一緒に、あの</a:t>
                      </a:r>
                      <a:r>
                        <a:rPr kumimoji="1" lang="en-US" altLang="ja-JP" sz="900" b="0" dirty="0">
                          <a:solidFill>
                            <a:schemeClr val="tx1"/>
                          </a:solidFill>
                        </a:rPr>
                        <a:t>1</a:t>
                      </a:r>
                      <a:r>
                        <a:rPr kumimoji="1" lang="ja-JP" altLang="en-US" sz="900" b="0" dirty="0">
                          <a:solidFill>
                            <a:schemeClr val="tx1"/>
                          </a:solidFill>
                        </a:rPr>
                        <a:t>泊</a:t>
                      </a:r>
                      <a:r>
                        <a:rPr kumimoji="1" lang="en-US" altLang="ja-JP" sz="900" b="0" dirty="0">
                          <a:solidFill>
                            <a:schemeClr val="tx1"/>
                          </a:solidFill>
                        </a:rPr>
                        <a:t>2</a:t>
                      </a:r>
                      <a:r>
                        <a:rPr kumimoji="1" lang="ja-JP" altLang="en-US" sz="900" b="0" dirty="0">
                          <a:solidFill>
                            <a:schemeClr val="tx1"/>
                          </a:solidFill>
                        </a:rPr>
                        <a:t>日の思い出を語り合いました。アイデアプランをもう一度見直して、先生たちと一緒に秋に作る海をより良くする仕組みを立体模型にしました。</a:t>
                      </a:r>
                      <a:endParaRPr kumimoji="1" lang="en-US" altLang="ja-JP" sz="900" b="0" dirty="0">
                        <a:solidFill>
                          <a:schemeClr val="tx1"/>
                        </a:solidFill>
                      </a:endParaRPr>
                    </a:p>
                    <a:p>
                      <a:pPr algn="just"/>
                      <a:r>
                        <a:rPr kumimoji="1" lang="ja-JP" altLang="en-US" sz="900" b="0" dirty="0">
                          <a:solidFill>
                            <a:schemeClr val="tx1"/>
                          </a:solidFill>
                        </a:rPr>
                        <a:t>　福岡の街にこんな施設や、海にこんな生き物がいるともっと楽しくなるなど、ランドスケープ模型制作を通じて、アイデアが</a:t>
                      </a:r>
                      <a:r>
                        <a:rPr kumimoji="1" lang="ja-JP" altLang="en-US" sz="900" b="0" dirty="0" smtClean="0">
                          <a:solidFill>
                            <a:schemeClr val="tx1"/>
                          </a:solidFill>
                        </a:rPr>
                        <a:t>視覚化されました。秋に発表する制作展示に対して、子ども</a:t>
                      </a:r>
                      <a:r>
                        <a:rPr kumimoji="1" lang="ja-JP" altLang="en-US" sz="900" b="0" dirty="0">
                          <a:solidFill>
                            <a:schemeClr val="tx1"/>
                          </a:solidFill>
                        </a:rPr>
                        <a:t>達の海へのアイデアが止まりません！</a:t>
                      </a:r>
                      <a:endParaRPr kumimoji="1" lang="en-US" altLang="ja-JP"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5" name="テキスト ボックス 4"/>
          <p:cNvSpPr txBox="1"/>
          <p:nvPr/>
        </p:nvSpPr>
        <p:spPr>
          <a:xfrm>
            <a:off x="548680" y="251520"/>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grpSp>
        <p:nvGrpSpPr>
          <p:cNvPr id="21" name="グループ化 20">
            <a:extLst>
              <a:ext uri="{FF2B5EF4-FFF2-40B4-BE49-F238E27FC236}">
                <a16:creationId xmlns:a16="http://schemas.microsoft.com/office/drawing/2014/main" xmlns="" id="{13FA52E8-E5A5-4B1D-B217-19C29D10E536}"/>
              </a:ext>
            </a:extLst>
          </p:cNvPr>
          <p:cNvGrpSpPr/>
          <p:nvPr/>
        </p:nvGrpSpPr>
        <p:grpSpPr>
          <a:xfrm>
            <a:off x="332656" y="2619791"/>
            <a:ext cx="6196729" cy="5336585"/>
            <a:chOff x="332656" y="2482811"/>
            <a:chExt cx="6196729" cy="5336585"/>
          </a:xfrm>
        </p:grpSpPr>
        <p:pic>
          <p:nvPicPr>
            <p:cNvPr id="3" name="図 2">
              <a:extLst>
                <a:ext uri="{FF2B5EF4-FFF2-40B4-BE49-F238E27FC236}">
                  <a16:creationId xmlns:a16="http://schemas.microsoft.com/office/drawing/2014/main" xmlns="" id="{C98CF0C4-6C40-4568-B0A4-B42A802306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0812" y="2805615"/>
              <a:ext cx="2574755" cy="1931066"/>
            </a:xfrm>
            <a:prstGeom prst="rect">
              <a:avLst/>
            </a:prstGeom>
          </p:spPr>
        </p:pic>
        <p:pic>
          <p:nvPicPr>
            <p:cNvPr id="12" name="図 11">
              <a:extLst>
                <a:ext uri="{FF2B5EF4-FFF2-40B4-BE49-F238E27FC236}">
                  <a16:creationId xmlns:a16="http://schemas.microsoft.com/office/drawing/2014/main" xmlns="" id="{A157FB49-19FF-4611-8DF6-A6413D541C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135051" y="2804661"/>
              <a:ext cx="2574750" cy="1931063"/>
            </a:xfrm>
            <a:prstGeom prst="rect">
              <a:avLst/>
            </a:prstGeom>
          </p:spPr>
        </p:pic>
        <p:pic>
          <p:nvPicPr>
            <p:cNvPr id="14" name="図 13">
              <a:extLst>
                <a:ext uri="{FF2B5EF4-FFF2-40B4-BE49-F238E27FC236}">
                  <a16:creationId xmlns:a16="http://schemas.microsoft.com/office/drawing/2014/main" xmlns="" id="{1378E269-22A9-4FF1-8520-CCA73CAC8B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10812" y="5566488"/>
              <a:ext cx="2574751" cy="1931063"/>
            </a:xfrm>
            <a:prstGeom prst="rect">
              <a:avLst/>
            </a:prstGeom>
          </p:spPr>
        </p:pic>
        <p:pic>
          <p:nvPicPr>
            <p:cNvPr id="16" name="図 15">
              <a:extLst>
                <a:ext uri="{FF2B5EF4-FFF2-40B4-BE49-F238E27FC236}">
                  <a16:creationId xmlns:a16="http://schemas.microsoft.com/office/drawing/2014/main" xmlns="" id="{5CC9CA56-D21A-4AF5-8DD2-CAF7A56EA9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143642" y="5566486"/>
              <a:ext cx="2574754" cy="1931065"/>
            </a:xfrm>
            <a:prstGeom prst="rect">
              <a:avLst/>
            </a:prstGeom>
          </p:spPr>
        </p:pic>
        <p:pic>
          <p:nvPicPr>
            <p:cNvPr id="18" name="図 17">
              <a:extLst>
                <a:ext uri="{FF2B5EF4-FFF2-40B4-BE49-F238E27FC236}">
                  <a16:creationId xmlns:a16="http://schemas.microsoft.com/office/drawing/2014/main" xmlns="" id="{6814FC8D-47B4-47D4-B3D9-DE5D594385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4259284" y="2804655"/>
              <a:ext cx="2574756" cy="1931067"/>
            </a:xfrm>
            <a:prstGeom prst="rect">
              <a:avLst/>
            </a:prstGeom>
          </p:spPr>
        </p:pic>
        <p:pic>
          <p:nvPicPr>
            <p:cNvPr id="20" name="図 19">
              <a:extLst>
                <a:ext uri="{FF2B5EF4-FFF2-40B4-BE49-F238E27FC236}">
                  <a16:creationId xmlns:a16="http://schemas.microsoft.com/office/drawing/2014/main" xmlns="" id="{5AD2B610-28B6-45B1-8EA8-104471861E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276474" y="5566483"/>
              <a:ext cx="2574756" cy="1931067"/>
            </a:xfrm>
            <a:prstGeom prst="rect">
              <a:avLst/>
            </a:prstGeom>
          </p:spPr>
        </p:pic>
      </p:grpSp>
    </p:spTree>
    <p:extLst>
      <p:ext uri="{BB962C8B-B14F-4D97-AF65-F5344CB8AC3E}">
        <p14:creationId xmlns:p14="http://schemas.microsoft.com/office/powerpoint/2010/main" val="128705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C3EC62FB-7685-48D5-BFF9-910CE5030E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08720" y="585288"/>
            <a:ext cx="5040560" cy="3780420"/>
          </a:xfrm>
          <a:prstGeom prst="rect">
            <a:avLst/>
          </a:prstGeom>
        </p:spPr>
      </p:pic>
      <p:pic>
        <p:nvPicPr>
          <p:cNvPr id="7" name="図 6">
            <a:extLst>
              <a:ext uri="{FF2B5EF4-FFF2-40B4-BE49-F238E27FC236}">
                <a16:creationId xmlns:a16="http://schemas.microsoft.com/office/drawing/2014/main" xmlns="" id="{9F3A280A-C732-4A18-B005-401EEDD81E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908720" y="4680012"/>
            <a:ext cx="5040560" cy="3780420"/>
          </a:xfrm>
          <a:prstGeom prst="rect">
            <a:avLst/>
          </a:prstGeom>
        </p:spPr>
      </p:pic>
    </p:spTree>
    <p:extLst>
      <p:ext uri="{BB962C8B-B14F-4D97-AF65-F5344CB8AC3E}">
        <p14:creationId xmlns:p14="http://schemas.microsoft.com/office/powerpoint/2010/main" val="3194952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20884935"/>
              </p:ext>
            </p:extLst>
          </p:nvPr>
        </p:nvGraphicFramePr>
        <p:xfrm>
          <a:off x="548680" y="1907704"/>
          <a:ext cx="5832648" cy="6791787"/>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3741855">
                <a:tc>
                  <a:txBody>
                    <a:bodyPr/>
                    <a:lstStyle/>
                    <a:p>
                      <a:pPr algn="l"/>
                      <a:r>
                        <a:rPr kumimoji="1" lang="ja-JP" altLang="en-US" sz="1050" b="1" dirty="0">
                          <a:solidFill>
                            <a:schemeClr val="bg1"/>
                          </a:solidFill>
                        </a:rPr>
                        <a:t>参加者の声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900" b="0" dirty="0">
                          <a:solidFill>
                            <a:schemeClr val="tx1"/>
                          </a:solidFill>
                        </a:rPr>
                        <a:t>〇</a:t>
                      </a:r>
                      <a:r>
                        <a:rPr kumimoji="1" lang="ja-JP" altLang="en-US" sz="900" b="0" dirty="0" smtClean="0">
                          <a:solidFill>
                            <a:schemeClr val="tx1"/>
                          </a:solidFill>
                        </a:rPr>
                        <a:t>海もきれいだったし、部屋が広かったから</a:t>
                      </a:r>
                      <a:endParaRPr kumimoji="1" lang="en-US" altLang="ja-JP" sz="900" b="0" dirty="0">
                        <a:solidFill>
                          <a:schemeClr val="tx1"/>
                        </a:solidFill>
                      </a:endParaRPr>
                    </a:p>
                    <a:p>
                      <a:pPr algn="l"/>
                      <a:r>
                        <a:rPr kumimoji="1" lang="ja-JP" altLang="en-US" sz="900" b="0" dirty="0" smtClean="0">
                          <a:solidFill>
                            <a:schemeClr val="tx1"/>
                          </a:solidFill>
                        </a:rPr>
                        <a:t>〇海に行ったり博物館に行ったりして色々なところに行ったから楽しかった。</a:t>
                      </a:r>
                      <a:endParaRPr kumimoji="1" lang="en-US" altLang="ja-JP" sz="900" b="0" dirty="0">
                        <a:solidFill>
                          <a:schemeClr val="tx1"/>
                        </a:solidFill>
                      </a:endParaRPr>
                    </a:p>
                    <a:p>
                      <a:pPr algn="l"/>
                      <a:r>
                        <a:rPr kumimoji="1" lang="ja-JP" altLang="en-US" sz="900" b="0" dirty="0">
                          <a:solidFill>
                            <a:schemeClr val="tx1"/>
                          </a:solidFill>
                        </a:rPr>
                        <a:t>〇</a:t>
                      </a:r>
                      <a:r>
                        <a:rPr kumimoji="1" lang="ja-JP" altLang="en-US" sz="900" b="0" dirty="0" smtClean="0">
                          <a:solidFill>
                            <a:schemeClr val="tx1"/>
                          </a:solidFill>
                        </a:rPr>
                        <a:t>釣り・海水浴・博物館が楽しかった</a:t>
                      </a:r>
                      <a:endParaRPr kumimoji="1" lang="en-US" altLang="ja-JP" sz="900" b="0" dirty="0">
                        <a:solidFill>
                          <a:schemeClr val="tx1"/>
                        </a:solidFill>
                      </a:endParaRPr>
                    </a:p>
                    <a:p>
                      <a:pPr algn="l"/>
                      <a:r>
                        <a:rPr kumimoji="1" lang="ja-JP" altLang="en-US" sz="900" b="0" dirty="0" smtClean="0">
                          <a:solidFill>
                            <a:schemeClr val="tx1"/>
                          </a:solidFill>
                        </a:rPr>
                        <a:t>〇博物館で昔の壱岐島の事を学べてよかったです。また化石発掘や段ボール迷路も出来たので良かったです。</a:t>
                      </a:r>
                      <a:endParaRPr kumimoji="1" lang="en-US" altLang="ja-JP" sz="900" b="0" dirty="0">
                        <a:solidFill>
                          <a:schemeClr val="tx1"/>
                        </a:solidFill>
                      </a:endParaRPr>
                    </a:p>
                    <a:p>
                      <a:pPr algn="l"/>
                      <a:r>
                        <a:rPr kumimoji="1" lang="ja-JP" altLang="en-US" sz="900" b="0" dirty="0" smtClean="0">
                          <a:solidFill>
                            <a:schemeClr val="tx1"/>
                          </a:solidFill>
                        </a:rPr>
                        <a:t>〇博物館にいったから楽しかった。</a:t>
                      </a:r>
                      <a:endParaRPr kumimoji="1" lang="en-US" altLang="ja-JP" sz="900" b="0" dirty="0">
                        <a:solidFill>
                          <a:schemeClr val="tx1"/>
                        </a:solidFill>
                      </a:endParaRPr>
                    </a:p>
                    <a:p>
                      <a:pPr algn="l"/>
                      <a:r>
                        <a:rPr kumimoji="1" lang="ja-JP" altLang="en-US" sz="900" b="0" dirty="0" smtClean="0">
                          <a:solidFill>
                            <a:schemeClr val="tx1"/>
                          </a:solidFill>
                        </a:rPr>
                        <a:t>〇魚釣りが楽しかった。</a:t>
                      </a:r>
                      <a:endParaRPr kumimoji="1" lang="en-US" altLang="ja-JP" sz="900" b="0" dirty="0">
                        <a:solidFill>
                          <a:schemeClr val="tx1"/>
                        </a:solidFill>
                      </a:endParaRPr>
                    </a:p>
                    <a:p>
                      <a:pPr algn="l"/>
                      <a:r>
                        <a:rPr kumimoji="1" lang="ja-JP" altLang="en-US" sz="900" b="0" dirty="0" smtClean="0">
                          <a:solidFill>
                            <a:schemeClr val="tx1"/>
                          </a:solidFill>
                        </a:rPr>
                        <a:t>〇釣りをして一杯釣ったから楽しかった。</a:t>
                      </a:r>
                      <a:endParaRPr kumimoji="1" lang="en-US" altLang="ja-JP" sz="900" b="0" dirty="0">
                        <a:solidFill>
                          <a:schemeClr val="tx1"/>
                        </a:solidFill>
                      </a:endParaRPr>
                    </a:p>
                    <a:p>
                      <a:pPr algn="l"/>
                      <a:r>
                        <a:rPr kumimoji="1" lang="ja-JP" altLang="en-US" sz="900" b="0" dirty="0" smtClean="0">
                          <a:solidFill>
                            <a:schemeClr val="tx1"/>
                          </a:solidFill>
                        </a:rPr>
                        <a:t>〇絵を描くのが楽しかった。</a:t>
                      </a:r>
                      <a:endParaRPr kumimoji="1" lang="en-US" altLang="ja-JP" sz="900" b="0" dirty="0">
                        <a:solidFill>
                          <a:schemeClr val="tx1"/>
                        </a:solidFill>
                      </a:endParaRPr>
                    </a:p>
                    <a:p>
                      <a:pPr algn="l"/>
                      <a:r>
                        <a:rPr kumimoji="1" lang="ja-JP" altLang="en-US" sz="900" b="0" dirty="0" smtClean="0">
                          <a:solidFill>
                            <a:schemeClr val="tx1"/>
                          </a:solidFill>
                        </a:rPr>
                        <a:t>〇壱岐の海がとっても綺麗で驚いた。</a:t>
                      </a:r>
                      <a:endParaRPr kumimoji="1" lang="en-US" altLang="ja-JP" sz="900" b="0" dirty="0">
                        <a:solidFill>
                          <a:schemeClr val="tx1"/>
                        </a:solidFill>
                      </a:endParaRPr>
                    </a:p>
                    <a:p>
                      <a:pPr algn="l"/>
                      <a:r>
                        <a:rPr kumimoji="1" lang="ja-JP" altLang="en-US" sz="900" b="0" dirty="0" err="1" smtClean="0">
                          <a:solidFill>
                            <a:schemeClr val="tx1"/>
                          </a:solidFill>
                        </a:rPr>
                        <a:t>〇ふねに</a:t>
                      </a:r>
                      <a:r>
                        <a:rPr kumimoji="1" lang="ja-JP" altLang="en-US" sz="900" b="0" dirty="0" smtClean="0">
                          <a:solidFill>
                            <a:schemeClr val="tx1"/>
                          </a:solidFill>
                        </a:rPr>
                        <a:t>乗っていた時にゴミが少し見えたので減っていたらいいなと思いました。</a:t>
                      </a:r>
                      <a:endParaRPr kumimoji="1" lang="en-US" altLang="ja-JP" sz="900" b="0" dirty="0" smtClean="0">
                        <a:solidFill>
                          <a:schemeClr val="tx1"/>
                        </a:solidFill>
                      </a:endParaRPr>
                    </a:p>
                    <a:p>
                      <a:pPr algn="l"/>
                      <a:r>
                        <a:rPr kumimoji="1" lang="ja-JP" altLang="en-US" sz="900" b="0" dirty="0" smtClean="0">
                          <a:solidFill>
                            <a:schemeClr val="tx1"/>
                          </a:solidFill>
                        </a:rPr>
                        <a:t>〇キャンプや釣りを普段できないので、出来たのが楽しかったです。</a:t>
                      </a:r>
                      <a:endParaRPr kumimoji="1" lang="en-US" altLang="ja-JP" sz="900" b="0" dirty="0">
                        <a:solidFill>
                          <a:schemeClr val="tx1"/>
                        </a:solidFill>
                      </a:endParaRPr>
                    </a:p>
                    <a:p>
                      <a:pPr algn="l"/>
                      <a:r>
                        <a:rPr kumimoji="1" lang="ja-JP" altLang="en-US" sz="900" b="0" dirty="0" smtClean="0">
                          <a:solidFill>
                            <a:schemeClr val="tx1"/>
                          </a:solidFill>
                        </a:rPr>
                        <a:t>〇ただただ楽しかった。</a:t>
                      </a:r>
                      <a:endParaRPr kumimoji="1" lang="en-US" altLang="ja-JP" sz="900" b="0" dirty="0">
                        <a:solidFill>
                          <a:schemeClr val="tx1"/>
                        </a:solidFill>
                      </a:endParaRPr>
                    </a:p>
                    <a:p>
                      <a:pPr algn="l"/>
                      <a:r>
                        <a:rPr kumimoji="1" lang="ja-JP" altLang="en-US" sz="900" b="0" dirty="0" smtClean="0">
                          <a:solidFill>
                            <a:schemeClr val="tx1"/>
                          </a:solidFill>
                        </a:rPr>
                        <a:t>〇今よりもっと海が好きになった。</a:t>
                      </a:r>
                      <a:endParaRPr kumimoji="1" lang="en-US" altLang="ja-JP" sz="900" b="0" dirty="0">
                        <a:solidFill>
                          <a:schemeClr val="tx1"/>
                        </a:solidFill>
                      </a:endParaRPr>
                    </a:p>
                    <a:p>
                      <a:pPr algn="l"/>
                      <a:r>
                        <a:rPr kumimoji="1" lang="ja-JP" altLang="en-US" sz="900" b="0" dirty="0" smtClean="0">
                          <a:solidFill>
                            <a:schemeClr val="tx1"/>
                          </a:solidFill>
                        </a:rPr>
                        <a:t>〇友達と協力することが出来た。</a:t>
                      </a:r>
                      <a:endParaRPr kumimoji="1" lang="en-US" altLang="ja-JP" sz="900" b="0" dirty="0">
                        <a:solidFill>
                          <a:schemeClr val="tx1"/>
                        </a:solidFill>
                      </a:endParaRPr>
                    </a:p>
                    <a:p>
                      <a:pPr algn="l"/>
                      <a:r>
                        <a:rPr kumimoji="1" lang="ja-JP" altLang="en-US" sz="900" b="0" dirty="0" smtClean="0">
                          <a:solidFill>
                            <a:schemeClr val="tx1"/>
                          </a:solidFill>
                        </a:rPr>
                        <a:t>〇いっぱい友達が出来たから楽しかった。</a:t>
                      </a:r>
                      <a:endParaRPr kumimoji="1" lang="en-US" altLang="ja-JP" sz="900" b="0" dirty="0" smtClean="0">
                        <a:solidFill>
                          <a:schemeClr val="tx1"/>
                        </a:solidFill>
                      </a:endParaRPr>
                    </a:p>
                    <a:p>
                      <a:pPr algn="l"/>
                      <a:r>
                        <a:rPr kumimoji="1" lang="ja-JP" altLang="en-US" sz="900" b="0" dirty="0" smtClean="0">
                          <a:solidFill>
                            <a:schemeClr val="tx1"/>
                          </a:solidFill>
                        </a:rPr>
                        <a:t>〇このイベントに参加して良かったなと思いました。</a:t>
                      </a:r>
                      <a:endParaRPr kumimoji="1" lang="en-US" altLang="ja-JP" sz="900" b="0" dirty="0">
                        <a:solidFill>
                          <a:schemeClr val="tx1"/>
                        </a:solidFill>
                      </a:endParaRPr>
                    </a:p>
                    <a:p>
                      <a:pPr algn="l"/>
                      <a:r>
                        <a:rPr kumimoji="1" lang="ja-JP" altLang="en-US" sz="900" b="0" dirty="0" smtClean="0">
                          <a:solidFill>
                            <a:schemeClr val="tx1"/>
                          </a:solidFill>
                        </a:rPr>
                        <a:t>〇フグのお腹が可愛いなと思いました。</a:t>
                      </a:r>
                      <a:endParaRPr kumimoji="1" lang="en-US" altLang="ja-JP" sz="900" b="0" dirty="0">
                        <a:solidFill>
                          <a:schemeClr val="tx1"/>
                        </a:solidFill>
                      </a:endParaRPr>
                    </a:p>
                    <a:p>
                      <a:pPr algn="l"/>
                      <a:r>
                        <a:rPr kumimoji="1" lang="ja-JP" altLang="en-US" sz="900" b="0" dirty="0" smtClean="0">
                          <a:solidFill>
                            <a:schemeClr val="tx1"/>
                          </a:solidFill>
                        </a:rPr>
                        <a:t>〇壱岐で土器などを見て壱岐には色んな歴史の物を見ることが出来たり、弥生時代の事を知れたので良かったです。</a:t>
                      </a:r>
                      <a:endParaRPr kumimoji="1" lang="en-US" altLang="ja-JP" sz="900" b="0" dirty="0">
                        <a:solidFill>
                          <a:schemeClr val="tx1"/>
                        </a:solidFill>
                      </a:endParaRPr>
                    </a:p>
                    <a:p>
                      <a:pPr algn="l"/>
                      <a:r>
                        <a:rPr kumimoji="1" lang="ja-JP" altLang="en-US" sz="900" b="0" dirty="0" smtClean="0">
                          <a:solidFill>
                            <a:schemeClr val="tx1"/>
                          </a:solidFill>
                        </a:rPr>
                        <a:t>〇海をもっと知れてよかった</a:t>
                      </a:r>
                      <a:r>
                        <a:rPr kumimoji="1" lang="ja-JP" altLang="en-US" sz="900" b="0" dirty="0">
                          <a:solidFill>
                            <a:schemeClr val="tx1"/>
                          </a:solidFill>
                        </a:rPr>
                        <a:t>。</a:t>
                      </a:r>
                      <a:endParaRPr kumimoji="1" lang="en-US" altLang="ja-JP" sz="900" b="0" dirty="0">
                        <a:solidFill>
                          <a:schemeClr val="tx1"/>
                        </a:solidFill>
                      </a:endParaRPr>
                    </a:p>
                    <a:p>
                      <a:pPr algn="l"/>
                      <a:r>
                        <a:rPr kumimoji="1" lang="ja-JP" altLang="en-US" sz="900" b="0" dirty="0" smtClean="0">
                          <a:solidFill>
                            <a:schemeClr val="tx1"/>
                          </a:solidFill>
                        </a:rPr>
                        <a:t>〇ふくおかは水が透明じゃないけど、壱岐は透明だったから驚いた。</a:t>
                      </a:r>
                      <a:endParaRPr kumimoji="1" lang="en-US" altLang="ja-JP" sz="900" b="0" dirty="0" smtClean="0">
                        <a:solidFill>
                          <a:schemeClr val="tx1"/>
                        </a:solidFill>
                      </a:endParaRPr>
                    </a:p>
                    <a:p>
                      <a:pPr algn="l"/>
                      <a:r>
                        <a:rPr kumimoji="1" lang="ja-JP" altLang="en-US" sz="900" b="0" dirty="0" smtClean="0">
                          <a:solidFill>
                            <a:schemeClr val="tx1"/>
                          </a:solidFill>
                        </a:rPr>
                        <a:t>〇沢山友達が出来たし、釣りを楽しめたから楽しかった。</a:t>
                      </a:r>
                      <a:endParaRPr kumimoji="1" lang="en-US" altLang="ja-JP" sz="900" b="0" dirty="0">
                        <a:solidFill>
                          <a:schemeClr val="tx1"/>
                        </a:solidFill>
                      </a:endParaRPr>
                    </a:p>
                    <a:p>
                      <a:pPr algn="l"/>
                      <a:r>
                        <a:rPr kumimoji="1" lang="ja-JP" altLang="en-US" sz="900" b="0" dirty="0" smtClean="0">
                          <a:solidFill>
                            <a:schemeClr val="tx1"/>
                          </a:solidFill>
                        </a:rPr>
                        <a:t>〇海が綺麗だったし、貝殻を沢山拾ったから。</a:t>
                      </a:r>
                      <a:endParaRPr kumimoji="1" lang="en-US" altLang="ja-JP" sz="900" b="0" dirty="0" smtClean="0">
                        <a:solidFill>
                          <a:schemeClr val="tx1"/>
                        </a:solidFill>
                      </a:endParaRPr>
                    </a:p>
                    <a:p>
                      <a:pPr algn="l"/>
                      <a:r>
                        <a:rPr kumimoji="1" lang="ja-JP" altLang="en-US" sz="900" b="0" dirty="0" smtClean="0">
                          <a:solidFill>
                            <a:schemeClr val="tx1"/>
                          </a:solidFill>
                        </a:rPr>
                        <a:t>〇一支国博物館で壱岐の昔の人はこんな暮らしをしていたんだなと驚き、生活の仕方を知った。</a:t>
                      </a:r>
                      <a:endParaRPr kumimoji="1" lang="en-US" altLang="ja-JP" sz="900" b="0" dirty="0" smtClean="0">
                        <a:solidFill>
                          <a:schemeClr val="tx1"/>
                        </a:solidFill>
                      </a:endParaRPr>
                    </a:p>
                    <a:p>
                      <a:pPr algn="l"/>
                      <a:r>
                        <a:rPr kumimoji="1" lang="ja-JP" altLang="en-US" sz="900" b="0" dirty="0" smtClean="0">
                          <a:solidFill>
                            <a:schemeClr val="tx1"/>
                          </a:solidFill>
                        </a:rPr>
                        <a:t>〇壱岐の海が綺麗だから博多湾もきれいにしたいと思った。</a:t>
                      </a:r>
                      <a:endParaRPr kumimoji="1" lang="en-US" altLang="ja-JP" sz="900" b="0" dirty="0" smtClean="0">
                        <a:solidFill>
                          <a:schemeClr val="tx1"/>
                        </a:solidFill>
                      </a:endParaRPr>
                    </a:p>
                    <a:p>
                      <a:pPr algn="l"/>
                      <a:r>
                        <a:rPr kumimoji="1" lang="ja-JP" altLang="en-US" sz="900" b="0" dirty="0" smtClean="0">
                          <a:solidFill>
                            <a:schemeClr val="tx1"/>
                          </a:solidFill>
                        </a:rPr>
                        <a:t>〇先生方がおおらかで子供それぞれを尊重して下さるので子ども達も伸び伸びと自然に触れて楽しそうで良かったです。</a:t>
                      </a:r>
                      <a:endParaRPr kumimoji="1" lang="en-US" altLang="ja-JP" sz="900" b="0" dirty="0" smtClean="0">
                        <a:solidFill>
                          <a:schemeClr val="tx1"/>
                        </a:solidFill>
                      </a:endParaRPr>
                    </a:p>
                    <a:p>
                      <a:pPr algn="l"/>
                      <a:r>
                        <a:rPr kumimoji="1" lang="ja-JP" altLang="en-US" sz="900" b="0" dirty="0" smtClean="0">
                          <a:solidFill>
                            <a:schemeClr val="tx1"/>
                          </a:solidFill>
                        </a:rPr>
                        <a:t>〇初めて壱岐の海の美を知ることが出来た。</a:t>
                      </a:r>
                      <a:endParaRPr kumimoji="1" lang="en-US" altLang="ja-JP" sz="900" b="0" dirty="0" smtClean="0">
                        <a:solidFill>
                          <a:schemeClr val="tx1"/>
                        </a:solidFill>
                      </a:endParaRPr>
                    </a:p>
                    <a:p>
                      <a:pPr algn="l"/>
                      <a:r>
                        <a:rPr kumimoji="1" lang="ja-JP" altLang="en-US" sz="900" b="0" dirty="0" smtClean="0">
                          <a:solidFill>
                            <a:schemeClr val="tx1"/>
                          </a:solidFill>
                        </a:rPr>
                        <a:t>〇スタッフの熱心さが良かった</a:t>
                      </a:r>
                      <a:endParaRPr kumimoji="1" lang="en-US" altLang="ja-JP" sz="900" b="0" dirty="0" smtClean="0">
                        <a:solidFill>
                          <a:schemeClr val="tx1"/>
                        </a:solidFill>
                      </a:endParaRPr>
                    </a:p>
                    <a:p>
                      <a:pPr algn="l"/>
                      <a:r>
                        <a:rPr kumimoji="1" lang="ja-JP" altLang="en-US" sz="900" b="0" dirty="0" smtClean="0">
                          <a:solidFill>
                            <a:schemeClr val="tx1"/>
                          </a:solidFill>
                        </a:rPr>
                        <a:t>〇自分たちでは出来ないやらない体験をした。</a:t>
                      </a:r>
                      <a:endParaRPr kumimoji="1" lang="en-US" altLang="ja-JP" sz="900" b="0" dirty="0" smtClean="0">
                        <a:solidFill>
                          <a:schemeClr val="tx1"/>
                        </a:solidFill>
                      </a:endParaRPr>
                    </a:p>
                    <a:p>
                      <a:pPr algn="l"/>
                      <a:r>
                        <a:rPr kumimoji="1" lang="ja-JP" altLang="en-US" sz="900" b="0" dirty="0" smtClean="0">
                          <a:solidFill>
                            <a:schemeClr val="tx1"/>
                          </a:solidFill>
                        </a:rPr>
                        <a:t>〇スケジュールが緩やかでとっても穏やかな時間が大満足です。</a:t>
                      </a:r>
                      <a:endParaRPr kumimoji="1" lang="en-US" altLang="ja-JP" sz="900" b="0" dirty="0" smtClean="0">
                        <a:solidFill>
                          <a:schemeClr val="tx1"/>
                        </a:solidFill>
                      </a:endParaRPr>
                    </a:p>
                    <a:p>
                      <a:pPr algn="l"/>
                      <a:r>
                        <a:rPr kumimoji="1" lang="ja-JP" altLang="en-US" sz="900" b="0" dirty="0" smtClean="0">
                          <a:solidFill>
                            <a:schemeClr val="tx1"/>
                          </a:solidFill>
                        </a:rPr>
                        <a:t>〇感動的な海の美しさに触れ、改めて自然の大切さを思いました。自分自身の今の生活が自然を壊す側、加害者側に居る事にも思い至りました。</a:t>
                      </a:r>
                      <a:endParaRPr kumimoji="1" lang="en-US" altLang="ja-JP" sz="900" b="0" dirty="0" smtClean="0">
                        <a:solidFill>
                          <a:schemeClr val="tx1"/>
                        </a:solidFill>
                      </a:endParaRPr>
                    </a:p>
                    <a:p>
                      <a:pPr algn="l"/>
                      <a:r>
                        <a:rPr kumimoji="1" lang="ja-JP" altLang="en-US" sz="900" b="0" dirty="0" smtClean="0">
                          <a:solidFill>
                            <a:schemeClr val="tx1"/>
                          </a:solidFill>
                        </a:rPr>
                        <a:t>〇釣りをすることで、魚の名前を知ったり、海に沢山の生き物がいる事を体験出来たり、海の美しさを知ることが出来、博多湾もきれいになればいいなと思いました。</a:t>
                      </a:r>
                      <a:endParaRPr kumimoji="1" lang="en-US" altLang="ja-JP" sz="900" b="0" dirty="0" smtClean="0">
                        <a:solidFill>
                          <a:schemeClr val="tx1"/>
                        </a:solidFill>
                      </a:endParaRPr>
                    </a:p>
                    <a:p>
                      <a:pPr algn="l"/>
                      <a:r>
                        <a:rPr kumimoji="1" lang="ja-JP" altLang="en-US" sz="900" b="0" dirty="0" smtClean="0">
                          <a:solidFill>
                            <a:schemeClr val="tx1"/>
                          </a:solidFill>
                        </a:rPr>
                        <a:t>〇子ども達が生き生きしていました。</a:t>
                      </a:r>
                      <a:endParaRPr kumimoji="1" lang="en-US" altLang="ja-JP" sz="900" b="0" dirty="0" smtClean="0">
                        <a:solidFill>
                          <a:schemeClr val="tx1"/>
                        </a:solidFill>
                      </a:endParaRPr>
                    </a:p>
                    <a:p>
                      <a:pPr algn="l"/>
                      <a:endParaRPr kumimoji="1" lang="ja-JP" alt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76381">
                <a:tc>
                  <a:txBody>
                    <a:bodyPr/>
                    <a:lstStyle/>
                    <a:p>
                      <a:pPr algn="l"/>
                      <a:r>
                        <a:rPr kumimoji="1" lang="ja-JP" altLang="en-US" sz="1050" b="1" dirty="0">
                          <a:solidFill>
                            <a:schemeClr val="bg1"/>
                          </a:solidFill>
                        </a:rPr>
                        <a:t>配布資料</a:t>
                      </a:r>
                      <a:endParaRPr kumimoji="1" lang="en-US" altLang="ja-JP" sz="105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「壱岐プロジェクト」配布資料</a:t>
                      </a:r>
                      <a:r>
                        <a:rPr kumimoji="1" lang="en-US" altLang="ja-JP" sz="1050" b="0" dirty="0">
                          <a:solidFill>
                            <a:schemeClr val="tx1"/>
                          </a:solidFill>
                        </a:rPr>
                        <a:t>A4</a:t>
                      </a:r>
                      <a:r>
                        <a:rPr kumimoji="1" lang="ja-JP" altLang="en-US" sz="1050" b="0" dirty="0">
                          <a:solidFill>
                            <a:schemeClr val="tx1"/>
                          </a:solidFill>
                        </a:rPr>
                        <a:t>サイズ</a:t>
                      </a:r>
                      <a:r>
                        <a:rPr kumimoji="1" lang="en-US" altLang="ja-JP" sz="1050" b="0" dirty="0">
                          <a:solidFill>
                            <a:schemeClr val="tx1"/>
                          </a:solidFill>
                        </a:rPr>
                        <a:t>2</a:t>
                      </a:r>
                      <a:r>
                        <a:rPr kumimoji="1" lang="ja-JP" altLang="en-US" sz="1050" b="0" dirty="0">
                          <a:solidFill>
                            <a:schemeClr val="tx1"/>
                          </a:solidFill>
                        </a:rPr>
                        <a:t>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3675">
                <a:tc>
                  <a:txBody>
                    <a:bodyPr/>
                    <a:lstStyle/>
                    <a:p>
                      <a:pPr algn="l"/>
                      <a:r>
                        <a:rPr kumimoji="1" lang="ja-JP" altLang="en-US" sz="1050" b="1" dirty="0">
                          <a:solidFill>
                            <a:schemeClr val="bg1"/>
                          </a:solidFill>
                        </a:rPr>
                        <a:t>メディア掲出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endParaRPr kumimoji="1" lang="en-US" altLang="ja-JP" sz="1100" b="0" i="0" u="none"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11051">
                <a:tc>
                  <a:txBody>
                    <a:bodyPr/>
                    <a:lstStyle/>
                    <a:p>
                      <a:pPr algn="l"/>
                      <a:r>
                        <a:rPr kumimoji="1" lang="ja-JP" altLang="en-US" sz="1050" b="1" dirty="0">
                          <a:solidFill>
                            <a:schemeClr val="bg1"/>
                          </a:solidFill>
                        </a:rPr>
                        <a:t>その他特記事項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タイトル 1"/>
          <p:cNvSpPr txBox="1">
            <a:spLocks/>
          </p:cNvSpPr>
          <p:nvPr/>
        </p:nvSpPr>
        <p:spPr>
          <a:xfrm>
            <a:off x="342900" y="1511247"/>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6" name="テキスト ボックス 5"/>
          <p:cNvSpPr txBox="1"/>
          <p:nvPr/>
        </p:nvSpPr>
        <p:spPr>
          <a:xfrm>
            <a:off x="548680" y="613301"/>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spTree>
    <p:extLst>
      <p:ext uri="{BB962C8B-B14F-4D97-AF65-F5344CB8AC3E}">
        <p14:creationId xmlns:p14="http://schemas.microsoft.com/office/powerpoint/2010/main" val="106259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3144" y="6084168"/>
            <a:ext cx="6172200" cy="2088232"/>
          </a:xfrm>
        </p:spPr>
        <p:txBody>
          <a:bodyPr>
            <a:noAutofit/>
          </a:bodyPr>
          <a:lstStyle/>
          <a:p>
            <a:pPr marL="0" indent="0" algn="ctr">
              <a:buNone/>
            </a:pPr>
            <a:r>
              <a:rPr lang="ja-JP" altLang="en-US" sz="1400" b="1" dirty="0">
                <a:latin typeface="+mn-ea"/>
              </a:rPr>
              <a:t>参加した子ども達へ</a:t>
            </a:r>
            <a:r>
              <a:rPr lang="ja-JP" altLang="en-US" sz="1400" dirty="0">
                <a:latin typeface="+mn-ea"/>
              </a:rPr>
              <a:t>　</a:t>
            </a:r>
            <a:endParaRPr lang="en-US" altLang="ja-JP" sz="1400" dirty="0" smtClean="0">
              <a:latin typeface="+mn-ea"/>
            </a:endParaRPr>
          </a:p>
          <a:p>
            <a:pPr marL="0" indent="0" algn="ctr">
              <a:buNone/>
            </a:pPr>
            <a:endParaRPr lang="en-US" altLang="ja-JP" sz="1400" dirty="0">
              <a:latin typeface="+mn-ea"/>
            </a:endParaRPr>
          </a:p>
          <a:p>
            <a:pPr marL="0" indent="0">
              <a:buNone/>
            </a:pPr>
            <a:r>
              <a:rPr lang="ja-JP" altLang="en-US" sz="1050" dirty="0">
                <a:latin typeface="+mn-ea"/>
              </a:rPr>
              <a:t>このプロジェクトは、「海のことが好きになれるまち」を、模型作りでていあんする試みでした。どんなものがあれば、海のことが好きになれたでしょうか？見ていてワクワク・ドキドキするもの、便利なもの、形がへんてこなもの。海とつながりがあるものならなんでも</a:t>
            </a:r>
            <a:r>
              <a:rPr lang="en-US" altLang="ja-JP" sz="1050" dirty="0">
                <a:latin typeface="+mn-ea"/>
              </a:rPr>
              <a:t>OK </a:t>
            </a:r>
            <a:r>
              <a:rPr lang="ja-JP" altLang="en-US" sz="1050" dirty="0">
                <a:latin typeface="+mn-ea"/>
              </a:rPr>
              <a:t>です。みんなの力とアイデアを出し合って、これからも自分たちの住んでいる「ふくおか」のまちを考えていきましょう。</a:t>
            </a:r>
            <a:endParaRPr lang="en-US" altLang="ja-JP" sz="1050" dirty="0">
              <a:latin typeface="+mn-ea"/>
            </a:endParaRPr>
          </a:p>
          <a:p>
            <a:pPr marL="0" indent="0">
              <a:buNone/>
            </a:pPr>
            <a:r>
              <a:rPr lang="ja-JP" altLang="en-US" sz="1050" dirty="0">
                <a:latin typeface="+mn-ea"/>
              </a:rPr>
              <a:t>　今年は今も豊かな海との暮らしが息づいている「壱岐</a:t>
            </a:r>
            <a:r>
              <a:rPr lang="en-US" altLang="ja-JP" sz="1050" dirty="0">
                <a:latin typeface="+mn-ea"/>
              </a:rPr>
              <a:t>( </a:t>
            </a:r>
            <a:r>
              <a:rPr lang="ja-JP" altLang="en-US" sz="1050" dirty="0">
                <a:latin typeface="+mn-ea"/>
              </a:rPr>
              <a:t>いき</a:t>
            </a:r>
            <a:r>
              <a:rPr lang="en-US" altLang="ja-JP" sz="1050" dirty="0">
                <a:latin typeface="+mn-ea"/>
              </a:rPr>
              <a:t>)</a:t>
            </a:r>
            <a:r>
              <a:rPr lang="ja-JP" altLang="en-US" sz="1050" dirty="0">
                <a:latin typeface="+mn-ea"/>
              </a:rPr>
              <a:t>」と「平戸（ひらど）」に行ってみるプロジェクトを計画していました。残念ながら平戸は台風上陸より中止となってしまいましたが、みんなの豊かなそうぞうりょくと、体験できたさまざまな海をその目と体で確かめて、模型作りに活かすことが出来ました。これからも色んな海を一緒に体験し。ふくおかだけではなく、日本がたような海にかこまれていることに気付きましょう。</a:t>
            </a:r>
            <a:endParaRPr kumimoji="1" lang="ja-JP" altLang="en-US" sz="1050" dirty="0">
              <a:latin typeface="+mn-ea"/>
            </a:endParaRPr>
          </a:p>
        </p:txBody>
      </p:sp>
      <p:sp>
        <p:nvSpPr>
          <p:cNvPr id="4" name="タイトル 1"/>
          <p:cNvSpPr>
            <a:spLocks noGrp="1"/>
          </p:cNvSpPr>
          <p:nvPr>
            <p:ph type="title"/>
          </p:nvPr>
        </p:nvSpPr>
        <p:spPr>
          <a:xfrm>
            <a:off x="353144" y="395536"/>
            <a:ext cx="6172200" cy="864096"/>
          </a:xfrm>
        </p:spPr>
        <p:txBody>
          <a:bodyPr>
            <a:normAutofit/>
          </a:bodyPr>
          <a:lstStyle/>
          <a:p>
            <a:r>
              <a:rPr lang="ja-JP" altLang="en-US" sz="1600" b="1" dirty="0">
                <a:latin typeface="+mn-ea"/>
                <a:ea typeface="+mn-ea"/>
              </a:rPr>
              <a:t>海から見つめる子どもランドスケープ「ふくおか」プロジェクトについて</a:t>
            </a:r>
            <a:endParaRPr kumimoji="1" lang="ja-JP" altLang="en-US" sz="1600" b="1" dirty="0">
              <a:latin typeface="+mn-ea"/>
              <a:ea typeface="+mn-ea"/>
            </a:endParaRPr>
          </a:p>
        </p:txBody>
      </p:sp>
      <p:sp>
        <p:nvSpPr>
          <p:cNvPr id="5" name="コンテンツ プレースホルダー 2"/>
          <p:cNvSpPr txBox="1">
            <a:spLocks/>
          </p:cNvSpPr>
          <p:nvPr/>
        </p:nvSpPr>
        <p:spPr>
          <a:xfrm>
            <a:off x="353144" y="1331640"/>
            <a:ext cx="6172200"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200" b="1" dirty="0">
                <a:latin typeface="+mn-ea"/>
              </a:rPr>
              <a:t>プロジェクトの意義</a:t>
            </a:r>
            <a:r>
              <a:rPr lang="ja-JP" altLang="en-US" sz="1200" dirty="0">
                <a:latin typeface="+mn-ea"/>
              </a:rPr>
              <a:t>　</a:t>
            </a:r>
            <a:endParaRPr lang="en-US" altLang="ja-JP" sz="1200" dirty="0" smtClean="0">
              <a:latin typeface="+mn-ea"/>
            </a:endParaRPr>
          </a:p>
          <a:p>
            <a:pPr marL="0" indent="0" algn="ctr">
              <a:buFont typeface="Arial" pitchFamily="34" charset="0"/>
              <a:buNone/>
            </a:pPr>
            <a:endParaRPr lang="en-US" altLang="ja-JP" sz="1200" dirty="0">
              <a:latin typeface="+mn-ea"/>
            </a:endParaRPr>
          </a:p>
          <a:p>
            <a:pPr marL="0" indent="0">
              <a:lnSpc>
                <a:spcPts val="1600"/>
              </a:lnSpc>
              <a:buNone/>
            </a:pPr>
            <a:r>
              <a:rPr lang="ja-JP" altLang="en-US" sz="1050" dirty="0"/>
              <a:t>　</a:t>
            </a:r>
            <a:r>
              <a:rPr lang="ja-JP" altLang="ja-JP" sz="1050" dirty="0"/>
              <a:t>山王ひなた美術教室は、</a:t>
            </a:r>
            <a:r>
              <a:rPr lang="en-US" altLang="ja-JP" sz="1050" dirty="0"/>
              <a:t>8</a:t>
            </a:r>
            <a:r>
              <a:rPr lang="ja-JP" altLang="ja-JP" sz="1050" dirty="0"/>
              <a:t>月</a:t>
            </a:r>
            <a:r>
              <a:rPr lang="en-US" altLang="ja-JP" sz="1050" dirty="0"/>
              <a:t>10</a:t>
            </a:r>
            <a:r>
              <a:rPr lang="ja-JP" altLang="ja-JP" sz="1050" dirty="0"/>
              <a:t>日（</a:t>
            </a:r>
            <a:r>
              <a:rPr lang="ja-JP" altLang="en-US" sz="1050" dirty="0"/>
              <a:t>土</a:t>
            </a:r>
            <a:r>
              <a:rPr lang="ja-JP" altLang="ja-JP" sz="1050" dirty="0"/>
              <a:t>）～</a:t>
            </a:r>
            <a:r>
              <a:rPr lang="en-US" altLang="ja-JP" sz="1050" dirty="0"/>
              <a:t>11</a:t>
            </a:r>
            <a:r>
              <a:rPr lang="ja-JP" altLang="ja-JP" sz="1050" dirty="0"/>
              <a:t>月</a:t>
            </a:r>
            <a:r>
              <a:rPr lang="en-US" altLang="ja-JP" sz="1050" dirty="0"/>
              <a:t>4</a:t>
            </a:r>
            <a:r>
              <a:rPr lang="ja-JP" altLang="ja-JP" sz="1050" dirty="0"/>
              <a:t>日（</a:t>
            </a:r>
            <a:r>
              <a:rPr lang="ja-JP" altLang="en-US" sz="1050" dirty="0"/>
              <a:t>月・祝</a:t>
            </a:r>
            <a:r>
              <a:rPr lang="ja-JP" altLang="ja-JP" sz="1050" dirty="0"/>
              <a:t>）にかけて、「海からみつめる子どもランドスケープ『ふくおか』」を開催し</a:t>
            </a:r>
            <a:r>
              <a:rPr lang="ja-JP" altLang="en-US" sz="1050" dirty="0"/>
              <a:t>ました</a:t>
            </a:r>
            <a:r>
              <a:rPr lang="ja-JP" altLang="ja-JP" sz="1050" dirty="0"/>
              <a:t>。</a:t>
            </a:r>
            <a:endParaRPr lang="en-US" altLang="ja-JP" sz="1050" dirty="0"/>
          </a:p>
          <a:p>
            <a:pPr marL="0" indent="0">
              <a:lnSpc>
                <a:spcPts val="1600"/>
              </a:lnSpc>
              <a:buNone/>
            </a:pPr>
            <a:r>
              <a:rPr lang="ja-JP" altLang="en-US" sz="1050" dirty="0"/>
              <a:t>　</a:t>
            </a:r>
            <a:r>
              <a:rPr lang="ja-JP" altLang="ja-JP" sz="1050" dirty="0"/>
              <a:t>この取組み</a:t>
            </a:r>
            <a:r>
              <a:rPr lang="ja-JP" altLang="en-US" sz="1050" dirty="0"/>
              <a:t>は日本財団助成事業の</a:t>
            </a:r>
            <a:r>
              <a:rPr lang="en-US" altLang="ja-JP" sz="1050" dirty="0"/>
              <a:t>2</a:t>
            </a:r>
            <a:r>
              <a:rPr lang="ja-JP" altLang="en-US" sz="1050" dirty="0"/>
              <a:t>年目開催でもあり、昨年からより規模を大きく、広範囲の参加者を集めた事業となりました。</a:t>
            </a:r>
            <a:r>
              <a:rPr lang="ja-JP" altLang="ja-JP" sz="1050" dirty="0"/>
              <a:t>子ども達の未来や、福岡のまちを“海と関わり合うまち”にするために、博多・壱岐・平戸を舞台に子ども達と一緒に美しい海を思いっきり遊び、暮らしを体験し</a:t>
            </a:r>
            <a:r>
              <a:rPr lang="ja-JP" altLang="en-US" sz="1050" dirty="0"/>
              <a:t>ました</a:t>
            </a:r>
            <a:r>
              <a:rPr lang="ja-JP" altLang="ja-JP" sz="1050" dirty="0"/>
              <a:t>。このイベントは、次世代へ海を引き継ぐために、海を介して人と人とがつながる“日本財団「海と日本プロジェクト</a:t>
            </a:r>
            <a:r>
              <a:rPr lang="en-US" altLang="ja-JP" sz="1050" dirty="0"/>
              <a:t>2019</a:t>
            </a:r>
            <a:r>
              <a:rPr lang="ja-JP" altLang="ja-JP" sz="1050" dirty="0"/>
              <a:t>」”の一環です。</a:t>
            </a:r>
            <a:r>
              <a:rPr lang="en-US" altLang="ja-JP" sz="1050" dirty="0"/>
              <a:t> </a:t>
            </a:r>
          </a:p>
          <a:p>
            <a:pPr marL="0" indent="0">
              <a:lnSpc>
                <a:spcPts val="1600"/>
              </a:lnSpc>
              <a:buNone/>
            </a:pPr>
            <a:r>
              <a:rPr lang="ja-JP" altLang="en-US" sz="1050" dirty="0"/>
              <a:t>　</a:t>
            </a:r>
            <a:r>
              <a:rPr lang="ja-JP" altLang="ja-JP" sz="1050" dirty="0"/>
              <a:t>福岡市の子ども達は、ひとり親世帯・多子世帯・共働き世帯・多文化</a:t>
            </a:r>
            <a:r>
              <a:rPr lang="en-US" altLang="ja-JP" sz="1050" dirty="0"/>
              <a:t>(</a:t>
            </a:r>
            <a:r>
              <a:rPr lang="ja-JP" altLang="ja-JP" sz="1050" dirty="0"/>
              <a:t>外国籍</a:t>
            </a:r>
            <a:r>
              <a:rPr lang="en-US" altLang="ja-JP" sz="1050" dirty="0"/>
              <a:t>)</a:t>
            </a:r>
            <a:r>
              <a:rPr lang="ja-JP" altLang="ja-JP" sz="1050" dirty="0"/>
              <a:t>等多様な背景を持っています。そのような背景を持った多くの子どもたちには、「ふくおか」の文化・歴史・食が豊かな海によってもたらされていることに気付く機会が不足しています。</a:t>
            </a:r>
            <a:r>
              <a:rPr lang="ja-JP" altLang="en-US" sz="1050" dirty="0"/>
              <a:t>本</a:t>
            </a:r>
            <a:r>
              <a:rPr lang="ja-JP" altLang="ja-JP" sz="1050" dirty="0"/>
              <a:t>イベントで子ども達には、地域の人々が海と関わり合いながら生きていることを学び、その学びから福岡と海の強い結びつきを再発見してもらいま</a:t>
            </a:r>
            <a:r>
              <a:rPr lang="ja-JP" altLang="en-US" sz="1050" dirty="0"/>
              <a:t>した</a:t>
            </a:r>
            <a:r>
              <a:rPr lang="ja-JP" altLang="ja-JP" sz="1050" dirty="0"/>
              <a:t>。そしてその「学んだこと」を美術教室の強みである模型製作で新しい「福岡のまちづくり」として昇華し、広く市民の方に見ていただく展覧会を開催</a:t>
            </a:r>
            <a:r>
              <a:rPr lang="ja-JP" altLang="en-US" sz="1050" dirty="0"/>
              <a:t>することが出来ました</a:t>
            </a:r>
            <a:r>
              <a:rPr lang="ja-JP" altLang="ja-JP" sz="1050" dirty="0"/>
              <a:t>。プロジェクトを機会に海と福岡のまちを子ども達と一緒に考え</a:t>
            </a:r>
            <a:r>
              <a:rPr lang="ja-JP" altLang="en-US" sz="1050" dirty="0"/>
              <a:t>る有意義な取り組みでした</a:t>
            </a:r>
            <a:r>
              <a:rPr lang="ja-JP" altLang="ja-JP" sz="1050" dirty="0"/>
              <a:t>。 </a:t>
            </a:r>
            <a:endParaRPr lang="en-US" altLang="ja-JP" sz="1050" dirty="0"/>
          </a:p>
          <a:p>
            <a:pPr marL="0" indent="0">
              <a:lnSpc>
                <a:spcPts val="1600"/>
              </a:lnSpc>
              <a:buNone/>
            </a:pPr>
            <a:r>
              <a:rPr lang="ja-JP" altLang="en-US" sz="1050" dirty="0"/>
              <a:t>　博多の学び、壱岐の学びと充実した体験イベントを行いましたが、平戸の学びについては、残念ながら台風</a:t>
            </a:r>
            <a:r>
              <a:rPr lang="en-US" altLang="ja-JP" sz="1050" dirty="0"/>
              <a:t>17</a:t>
            </a:r>
            <a:r>
              <a:rPr lang="ja-JP" altLang="en-US" sz="1050" dirty="0"/>
              <a:t>号の自然災害の為、事業中止をせざるを得ませんでした。</a:t>
            </a:r>
            <a:endParaRPr lang="en-US" altLang="ja-JP" sz="1050" dirty="0"/>
          </a:p>
          <a:p>
            <a:pPr marL="0" indent="0">
              <a:lnSpc>
                <a:spcPts val="1600"/>
              </a:lnSpc>
              <a:buNone/>
            </a:pPr>
            <a:r>
              <a:rPr lang="ja-JP" altLang="en-US" sz="1050" dirty="0">
                <a:effectLst/>
              </a:rPr>
              <a:t>　しかし今年は特に美術教室の強みを生かした「ランドスケープ」制作をもっと展覧会として魅力ある展示発表を心掛け、様々なステークホルダーが協力し合い、魅力的な制作展示の展覧会</a:t>
            </a:r>
            <a:r>
              <a:rPr lang="ja-JP" altLang="en-US" sz="1050" dirty="0"/>
              <a:t>が開催され、多くの来場者がプロジェクトを楽しみながら海とまちの関係を開講するきっかけとなりました。</a:t>
            </a:r>
            <a:endParaRPr lang="ja-JP" altLang="ja-JP" sz="1050" dirty="0">
              <a:effectLst/>
            </a:endParaRPr>
          </a:p>
        </p:txBody>
      </p:sp>
    </p:spTree>
    <p:extLst>
      <p:ext uri="{BB962C8B-B14F-4D97-AF65-F5344CB8AC3E}">
        <p14:creationId xmlns:p14="http://schemas.microsoft.com/office/powerpoint/2010/main" val="273891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16411247"/>
              </p:ext>
            </p:extLst>
          </p:nvPr>
        </p:nvGraphicFramePr>
        <p:xfrm>
          <a:off x="548680" y="1906649"/>
          <a:ext cx="5832648" cy="624792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252444">
                <a:tc>
                  <a:txBody>
                    <a:bodyPr/>
                    <a:lstStyle/>
                    <a:p>
                      <a:pPr algn="l"/>
                      <a:r>
                        <a:rPr kumimoji="1" lang="ja-JP" altLang="en-US" sz="1050" b="1" dirty="0">
                          <a:solidFill>
                            <a:schemeClr val="bg1"/>
                          </a:solidFill>
                        </a:rPr>
                        <a:t>イベントタイトル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海から見つめる子どもランドスケープ「ふくおか」制作・展示</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294954">
                <a:tc>
                  <a:txBody>
                    <a:bodyPr/>
                    <a:lstStyle/>
                    <a:p>
                      <a:pPr algn="l"/>
                      <a:r>
                        <a:rPr kumimoji="1" lang="ja-JP" altLang="en-US" sz="1050" b="1" dirty="0">
                          <a:solidFill>
                            <a:schemeClr val="bg1"/>
                          </a:solidFill>
                        </a:rPr>
                        <a:t>イベントの</a:t>
                      </a:r>
                      <a:endParaRPr kumimoji="1" lang="en-US" altLang="ja-JP" sz="1050" b="1" dirty="0">
                        <a:solidFill>
                          <a:schemeClr val="bg1"/>
                        </a:solidFill>
                      </a:endParaRPr>
                    </a:p>
                    <a:p>
                      <a:pPr algn="l"/>
                      <a:r>
                        <a:rPr kumimoji="1" lang="ja-JP" altLang="en-US" sz="1050" b="1" dirty="0">
                          <a:solidFill>
                            <a:schemeClr val="bg1"/>
                          </a:solidFill>
                        </a:rPr>
                        <a:t>目的・ねらい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a:solidFill>
                            <a:schemeClr val="dk1"/>
                          </a:solidFill>
                          <a:latin typeface="+mn-lt"/>
                          <a:ea typeface="+mn-ea"/>
                          <a:cs typeface="+mn-cs"/>
                        </a:rPr>
                        <a:t>　</a:t>
                      </a:r>
                      <a:r>
                        <a:rPr lang="ja-JP" altLang="ja-JP" sz="1000" dirty="0"/>
                        <a:t>海から見つめる子どもランドスケープ「ふくおか」プロジェク</a:t>
                      </a:r>
                      <a:r>
                        <a:rPr lang="ja-JP" altLang="en-US" sz="1000" dirty="0"/>
                        <a:t>ト</a:t>
                      </a:r>
                      <a:r>
                        <a:rPr lang="en-US" altLang="ja-JP" sz="1000" dirty="0"/>
                        <a:t>(</a:t>
                      </a:r>
                      <a:r>
                        <a:rPr lang="ja-JP" altLang="ja-JP" sz="1000" dirty="0"/>
                        <a:t>海と日本</a:t>
                      </a:r>
                      <a:r>
                        <a:rPr lang="en-US" altLang="ja-JP" sz="1000" dirty="0"/>
                        <a:t>2018)</a:t>
                      </a:r>
                      <a:r>
                        <a:rPr lang="ja-JP" altLang="en-US" sz="1000" dirty="0"/>
                        <a:t>は</a:t>
                      </a:r>
                      <a:r>
                        <a:rPr kumimoji="1" lang="ja-JP" altLang="en-US" sz="1000" b="0" i="0" u="none" strike="noStrike" kern="1200" baseline="0" dirty="0">
                          <a:solidFill>
                            <a:schemeClr val="dk1"/>
                          </a:solidFill>
                          <a:latin typeface="+mn-lt"/>
                          <a:ea typeface="+mn-ea"/>
                          <a:cs typeface="+mn-cs"/>
                        </a:rPr>
                        <a:t>、福岡の子ども達が、自分たちの住んでいる福岡を「海のことが好きになれるまち」として模型作りで提案する試みです。どんなものがあれば、海のことが好きになれるかな？見ていてワクワク・ドキドキするもの、便利なもの、形がへんてこなもの。海とつながりがあるものならなんでも</a:t>
                      </a:r>
                      <a:r>
                        <a:rPr kumimoji="1" lang="en-US" altLang="ja-JP" sz="1000" b="0" i="0" u="none" strike="noStrike" kern="1200" baseline="0" dirty="0">
                          <a:solidFill>
                            <a:schemeClr val="dk1"/>
                          </a:solidFill>
                          <a:latin typeface="+mn-lt"/>
                          <a:ea typeface="+mn-ea"/>
                          <a:cs typeface="+mn-cs"/>
                        </a:rPr>
                        <a:t>OK </a:t>
                      </a:r>
                      <a:r>
                        <a:rPr kumimoji="1" lang="ja-JP" altLang="en-US" sz="1000" b="0" i="0" u="none" strike="noStrike" kern="1200" baseline="0" dirty="0">
                          <a:solidFill>
                            <a:schemeClr val="dk1"/>
                          </a:solidFill>
                          <a:latin typeface="+mn-lt"/>
                          <a:ea typeface="+mn-ea"/>
                          <a:cs typeface="+mn-cs"/>
                        </a:rPr>
                        <a:t>です。美術教室ならではの美術制作で海の新しい可能性を子どもたちと一緒に発見します。</a:t>
                      </a:r>
                    </a:p>
                    <a:p>
                      <a:r>
                        <a:rPr kumimoji="1" lang="ja-JP" altLang="en-US" sz="1000" b="0" i="0" u="none" strike="noStrike" kern="1200" baseline="0" dirty="0">
                          <a:solidFill>
                            <a:schemeClr val="dk1"/>
                          </a:solidFill>
                          <a:latin typeface="+mn-lt"/>
                          <a:ea typeface="+mn-ea"/>
                          <a:cs typeface="+mn-cs"/>
                        </a:rPr>
                        <a:t>　最後の企画となるランドスケープ展示会は、それぞれのプロジェクトを振り返りながら、改めて海との関りを考えてみる機会として設けました。これまでの「博多プロジェクト」「壱岐プロジェクト」「平戸プロジェクト」を通じて様々な地域の海を体験し、地域の方々とも笑顔で関わり合うことが出来ました。子どもたちにとってきっとこの体験そのものが、自分たちを取り巻く海の自然を考えるきっかけになりました。そんな体験のすべてを、子ども達のアイデアプランや記録写真を元に展示と模型制作も随時出来る様に会場を作り上げました。会場となる山王ひなた美術教室を大きなギャラリーに見立て開放し、展示物の鑑賞がスムーズに、参加しなかった方にもわかりやすいよう、会場づくりを行いました。また、当日用の</a:t>
                      </a:r>
                      <a:r>
                        <a:rPr kumimoji="1" lang="en-US" altLang="ja-JP" sz="1000" b="0" i="0" u="none" strike="noStrike" kern="1200" baseline="0" dirty="0">
                          <a:solidFill>
                            <a:schemeClr val="dk1"/>
                          </a:solidFill>
                          <a:latin typeface="+mn-lt"/>
                          <a:ea typeface="+mn-ea"/>
                          <a:cs typeface="+mn-cs"/>
                        </a:rPr>
                        <a:t>WS</a:t>
                      </a:r>
                      <a:r>
                        <a:rPr kumimoji="1" lang="ja-JP" altLang="en-US" sz="1000" b="0" i="0" u="none" strike="noStrike" kern="1200" baseline="0" dirty="0">
                          <a:solidFill>
                            <a:schemeClr val="dk1"/>
                          </a:solidFill>
                          <a:latin typeface="+mn-lt"/>
                          <a:ea typeface="+mn-ea"/>
                          <a:cs typeface="+mn-cs"/>
                        </a:rPr>
                        <a:t>コーナーも準備しました。</a:t>
                      </a:r>
                      <a:r>
                        <a:rPr kumimoji="1" lang="en-US" altLang="ja-JP" sz="1000" b="0" i="0" u="none" strike="noStrike" kern="1200" baseline="0" dirty="0">
                          <a:solidFill>
                            <a:schemeClr val="dk1"/>
                          </a:solidFill>
                          <a:latin typeface="+mn-lt"/>
                          <a:ea typeface="+mn-ea"/>
                          <a:cs typeface="+mn-cs"/>
                        </a:rPr>
                        <a:t>1</a:t>
                      </a:r>
                      <a:r>
                        <a:rPr kumimoji="1" lang="ja-JP" altLang="en-US" sz="1000" b="0" i="0" u="none" strike="noStrike" kern="1200" baseline="0" dirty="0">
                          <a:solidFill>
                            <a:schemeClr val="dk1"/>
                          </a:solidFill>
                          <a:latin typeface="+mn-lt"/>
                          <a:ea typeface="+mn-ea"/>
                          <a:cs typeface="+mn-cs"/>
                        </a:rPr>
                        <a:t>日目はプロジェクトに参加したうえで「まだつくり足りなかった！」と、思いの丈をぶつけにくる子が、</a:t>
                      </a:r>
                      <a:r>
                        <a:rPr kumimoji="1" lang="en-US" altLang="ja-JP" sz="1000" b="0" i="0" u="none" strike="noStrike" kern="1200" baseline="0" dirty="0">
                          <a:solidFill>
                            <a:schemeClr val="dk1"/>
                          </a:solidFill>
                          <a:latin typeface="+mn-lt"/>
                          <a:ea typeface="+mn-ea"/>
                          <a:cs typeface="+mn-cs"/>
                        </a:rPr>
                        <a:t>2</a:t>
                      </a:r>
                      <a:r>
                        <a:rPr kumimoji="1" lang="ja-JP" altLang="en-US" sz="1000" b="0" i="0" u="none" strike="noStrike" kern="1200" baseline="0" dirty="0">
                          <a:solidFill>
                            <a:schemeClr val="dk1"/>
                          </a:solidFill>
                          <a:latin typeface="+mn-lt"/>
                          <a:ea typeface="+mn-ea"/>
                          <a:cs typeface="+mn-cs"/>
                        </a:rPr>
                        <a:t>日目はそうして続々と増えていった成果物を見に来る家族、お友だちの方が訪れ、賑わいました。</a:t>
                      </a:r>
                      <a:endParaRPr kumimoji="1" lang="en-US" altLang="ja-JP" sz="1000" b="0" i="0" u="none" strike="noStrike" kern="1200" baseline="0" dirty="0">
                        <a:solidFill>
                          <a:schemeClr val="dk1"/>
                        </a:solidFill>
                        <a:latin typeface="+mn-lt"/>
                        <a:ea typeface="+mn-ea"/>
                        <a:cs typeface="+mn-cs"/>
                      </a:endParaRPr>
                    </a:p>
                    <a:p>
                      <a:r>
                        <a:rPr kumimoji="1" lang="ja-JP" altLang="en-US" sz="1000" b="0" i="0" u="none" strike="noStrike" kern="1200" baseline="0" dirty="0">
                          <a:solidFill>
                            <a:schemeClr val="dk1"/>
                          </a:solidFill>
                          <a:latin typeface="+mn-lt"/>
                          <a:ea typeface="+mn-ea"/>
                          <a:cs typeface="+mn-cs"/>
                        </a:rPr>
                        <a:t>　今回の事業を通じて、子ども達が積極的に模型作りに参加し、手を動かす楽しさと共に、プロジェクトで体験したことをしっかりと思い返して、福岡の海をより素晴らしいものにしようとする取り組みが出来ました。自ら考え、作り、提言する。今年の夏から秋にかけて行った、</a:t>
                      </a:r>
                      <a:r>
                        <a:rPr kumimoji="1" lang="en-US" altLang="ja-JP" sz="1000" b="0" i="0" u="none" strike="noStrike" kern="1200" baseline="0" dirty="0">
                          <a:solidFill>
                            <a:schemeClr val="dk1"/>
                          </a:solidFill>
                          <a:latin typeface="+mn-lt"/>
                          <a:ea typeface="+mn-ea"/>
                          <a:cs typeface="+mn-cs"/>
                        </a:rPr>
                        <a:t>『</a:t>
                      </a:r>
                      <a:r>
                        <a:rPr kumimoji="1" lang="ja-JP" altLang="en-US" sz="1000" b="0" i="0" u="none" strike="noStrike" kern="1200" baseline="0" dirty="0">
                          <a:solidFill>
                            <a:schemeClr val="dk1"/>
                          </a:solidFill>
                          <a:latin typeface="+mn-lt"/>
                          <a:ea typeface="+mn-ea"/>
                          <a:cs typeface="+mn-cs"/>
                        </a:rPr>
                        <a:t>海から見つめる子どもランドスケープ「ふくおか」</a:t>
                      </a:r>
                      <a:r>
                        <a:rPr kumimoji="1" lang="en-US" altLang="ja-JP" sz="1000" b="0" i="0" u="none" strike="noStrike" kern="1200" baseline="0" dirty="0">
                          <a:solidFill>
                            <a:schemeClr val="dk1"/>
                          </a:solidFill>
                          <a:latin typeface="+mn-lt"/>
                          <a:ea typeface="+mn-ea"/>
                          <a:cs typeface="+mn-cs"/>
                        </a:rPr>
                        <a:t>』</a:t>
                      </a:r>
                      <a:r>
                        <a:rPr kumimoji="1" lang="ja-JP" altLang="en-US" sz="1000" b="0" i="0" u="none" strike="noStrike" kern="1200" baseline="0" dirty="0">
                          <a:solidFill>
                            <a:schemeClr val="dk1"/>
                          </a:solidFill>
                          <a:latin typeface="+mn-lt"/>
                          <a:ea typeface="+mn-ea"/>
                          <a:cs typeface="+mn-cs"/>
                        </a:rPr>
                        <a:t>は参加した子どもたちにとってかけがえのないプロジェクトとなりました。</a:t>
                      </a:r>
                      <a:endParaRPr kumimoji="1" lang="ja-JP" altLang="en-US" sz="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52444">
                <a:tc>
                  <a:txBody>
                    <a:bodyPr/>
                    <a:lstStyle/>
                    <a:p>
                      <a:pPr algn="l"/>
                      <a:r>
                        <a:rPr kumimoji="1" lang="ja-JP" altLang="en-US" sz="1050" b="1" dirty="0">
                          <a:solidFill>
                            <a:schemeClr val="bg1"/>
                          </a:solidFill>
                        </a:rPr>
                        <a:t>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en-US" altLang="ja-JP" sz="1000" b="0" dirty="0">
                          <a:solidFill>
                            <a:schemeClr val="tx1"/>
                          </a:solidFill>
                        </a:rPr>
                        <a:t>2019</a:t>
                      </a:r>
                      <a:r>
                        <a:rPr kumimoji="1" lang="ja-JP" altLang="en-US" sz="1000" b="0" dirty="0">
                          <a:solidFill>
                            <a:schemeClr val="tx1"/>
                          </a:solidFill>
                        </a:rPr>
                        <a:t>年</a:t>
                      </a:r>
                      <a:r>
                        <a:rPr kumimoji="1" lang="en-US" altLang="ja-JP" sz="1000" b="0" dirty="0">
                          <a:solidFill>
                            <a:schemeClr val="tx1"/>
                          </a:solidFill>
                        </a:rPr>
                        <a:t>11</a:t>
                      </a:r>
                      <a:r>
                        <a:rPr kumimoji="1" lang="ja-JP" altLang="en-US" sz="1000" b="0" dirty="0">
                          <a:solidFill>
                            <a:schemeClr val="tx1"/>
                          </a:solidFill>
                        </a:rPr>
                        <a:t>月</a:t>
                      </a:r>
                      <a:r>
                        <a:rPr kumimoji="1" lang="en-US" altLang="ja-JP" sz="1000" b="0" dirty="0">
                          <a:solidFill>
                            <a:schemeClr val="tx1"/>
                          </a:solidFill>
                        </a:rPr>
                        <a:t>3</a:t>
                      </a:r>
                      <a:r>
                        <a:rPr kumimoji="1" lang="ja-JP" altLang="en-US" sz="1000" b="0" dirty="0">
                          <a:solidFill>
                            <a:schemeClr val="tx1"/>
                          </a:solidFill>
                        </a:rPr>
                        <a:t>日</a:t>
                      </a:r>
                      <a:r>
                        <a:rPr kumimoji="1" lang="en-US" altLang="ja-JP" sz="1000" b="0" dirty="0">
                          <a:solidFill>
                            <a:schemeClr val="tx1"/>
                          </a:solidFill>
                        </a:rPr>
                        <a:t>(</a:t>
                      </a:r>
                      <a:r>
                        <a:rPr kumimoji="1" lang="ja-JP" altLang="en-US" sz="1000" b="0" dirty="0">
                          <a:solidFill>
                            <a:schemeClr val="tx1"/>
                          </a:solidFill>
                        </a:rPr>
                        <a:t>日</a:t>
                      </a:r>
                      <a:r>
                        <a:rPr kumimoji="1" lang="en-US" altLang="ja-JP" sz="1000" b="0" dirty="0">
                          <a:solidFill>
                            <a:schemeClr val="tx1"/>
                          </a:solidFill>
                        </a:rPr>
                        <a:t>),4</a:t>
                      </a:r>
                      <a:r>
                        <a:rPr kumimoji="1" lang="ja-JP" altLang="en-US" sz="1000" b="0" dirty="0">
                          <a:solidFill>
                            <a:schemeClr val="tx1"/>
                          </a:solidFill>
                        </a:rPr>
                        <a:t>日</a:t>
                      </a:r>
                      <a:r>
                        <a:rPr kumimoji="1" lang="en-US" altLang="ja-JP" sz="1000" b="0" dirty="0">
                          <a:solidFill>
                            <a:schemeClr val="tx1"/>
                          </a:solidFill>
                        </a:rPr>
                        <a:t>(</a:t>
                      </a:r>
                      <a:r>
                        <a:rPr kumimoji="1" lang="ja-JP" altLang="en-US" sz="1000" b="0" dirty="0">
                          <a:solidFill>
                            <a:schemeClr val="tx1"/>
                          </a:solidFill>
                        </a:rPr>
                        <a:t>月・祝</a:t>
                      </a:r>
                      <a:r>
                        <a:rPr kumimoji="1" lang="en-US" altLang="ja-JP" sz="1000" b="0" dirty="0">
                          <a:solidFill>
                            <a:schemeClr val="tx1"/>
                          </a:solidFill>
                        </a:rPr>
                        <a:t>)</a:t>
                      </a:r>
                      <a:r>
                        <a:rPr kumimoji="1" lang="ja-JP" altLang="en-US" sz="1000" b="0" dirty="0">
                          <a:solidFill>
                            <a:schemeClr val="tx1"/>
                          </a:solidFill>
                        </a:rPr>
                        <a:t>の</a:t>
                      </a:r>
                      <a:r>
                        <a:rPr kumimoji="1" lang="en-US" altLang="ja-JP" sz="1000" b="0" dirty="0">
                          <a:solidFill>
                            <a:schemeClr val="tx1"/>
                          </a:solidFill>
                        </a:rPr>
                        <a:t>2</a:t>
                      </a:r>
                      <a:r>
                        <a:rPr kumimoji="1" lang="ja-JP" altLang="en-US" sz="1000" b="0" dirty="0">
                          <a:solidFill>
                            <a:schemeClr val="tx1"/>
                          </a:solidFill>
                        </a:rPr>
                        <a:t>日間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2444">
                <a:tc>
                  <a:txBody>
                    <a:bodyPr/>
                    <a:lstStyle/>
                    <a:p>
                      <a:pPr algn="l"/>
                      <a:r>
                        <a:rPr kumimoji="1" lang="ja-JP" altLang="en-US" sz="1050" b="1" dirty="0">
                          <a:solidFill>
                            <a:schemeClr val="bg1"/>
                          </a:solidFill>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春住小学校体育館</a:t>
                      </a:r>
                      <a:r>
                        <a:rPr kumimoji="1" lang="en-US" altLang="ja-JP" sz="1000" b="0" dirty="0">
                          <a:solidFill>
                            <a:schemeClr val="tx1"/>
                          </a:solidFill>
                        </a:rPr>
                        <a:t>(</a:t>
                      </a:r>
                      <a:r>
                        <a:rPr kumimoji="1" lang="ja-JP" altLang="en-US" sz="1000" b="0" dirty="0">
                          <a:solidFill>
                            <a:schemeClr val="tx1"/>
                          </a:solidFill>
                        </a:rPr>
                        <a:t>福岡市博多区博多駅南</a:t>
                      </a:r>
                      <a:r>
                        <a:rPr kumimoji="1" lang="en-US" altLang="ja-JP" sz="1000" b="0" dirty="0">
                          <a:solidFill>
                            <a:schemeClr val="tx1"/>
                          </a:solidFill>
                        </a:rPr>
                        <a:t>5</a:t>
                      </a:r>
                      <a:r>
                        <a:rPr kumimoji="1" lang="ja-JP" altLang="en-US" sz="1000" b="0" dirty="0">
                          <a:solidFill>
                            <a:schemeClr val="tx1"/>
                          </a:solidFill>
                        </a:rPr>
                        <a:t>丁目</a:t>
                      </a:r>
                      <a:r>
                        <a:rPr kumimoji="1" lang="en-US" altLang="ja-JP" sz="1000" b="0" dirty="0">
                          <a:solidFill>
                            <a:schemeClr val="tx1"/>
                          </a:solidFill>
                        </a:rPr>
                        <a:t>3-1)</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52444">
                <a:tc>
                  <a:txBody>
                    <a:bodyPr/>
                    <a:lstStyle/>
                    <a:p>
                      <a:pPr algn="l"/>
                      <a:r>
                        <a:rPr kumimoji="1" lang="ja-JP" altLang="en-US" sz="1050" b="1" dirty="0">
                          <a:solidFill>
                            <a:schemeClr val="bg1"/>
                          </a:solidFill>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en-US" altLang="ja-JP" sz="1000" b="0" dirty="0">
                          <a:solidFill>
                            <a:schemeClr val="tx1"/>
                          </a:solidFill>
                        </a:rPr>
                        <a:t>2</a:t>
                      </a:r>
                      <a:r>
                        <a:rPr kumimoji="1" lang="ja-JP" altLang="en-US" sz="1000" b="0" dirty="0">
                          <a:solidFill>
                            <a:schemeClr val="tx1"/>
                          </a:solidFill>
                        </a:rPr>
                        <a:t>日間で述べ</a:t>
                      </a:r>
                      <a:r>
                        <a:rPr kumimoji="1" lang="en-US" altLang="ja-JP" sz="1000" b="0" dirty="0">
                          <a:solidFill>
                            <a:schemeClr val="tx1"/>
                          </a:solidFill>
                        </a:rPr>
                        <a:t>350</a:t>
                      </a:r>
                      <a:r>
                        <a:rPr kumimoji="1" lang="ja-JP" altLang="en-US" sz="1000" b="0" dirty="0">
                          <a:solidFill>
                            <a:schemeClr val="tx1"/>
                          </a:solidFill>
                        </a:rPr>
                        <a:t>名</a:t>
                      </a:r>
                      <a:r>
                        <a:rPr kumimoji="1" lang="en-US" altLang="ja-JP" sz="1000" b="0" dirty="0">
                          <a:solidFill>
                            <a:schemeClr val="tx1"/>
                          </a:solidFill>
                        </a:rPr>
                        <a:t>(</a:t>
                      </a:r>
                      <a:r>
                        <a:rPr kumimoji="1" lang="ja-JP" altLang="en-US" sz="1000" b="0" dirty="0">
                          <a:solidFill>
                            <a:schemeClr val="tx1"/>
                          </a:solidFill>
                        </a:rPr>
                        <a:t>小学生及び幼児、保護者</a:t>
                      </a:r>
                      <a:r>
                        <a:rPr kumimoji="1" lang="en-US" altLang="ja-JP" sz="1000" b="0" dirty="0">
                          <a:solidFill>
                            <a:schemeClr val="tx1"/>
                          </a:solidFill>
                        </a:rPr>
                        <a:t>)</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2444">
                <a:tc>
                  <a:txBody>
                    <a:bodyPr/>
                    <a:lstStyle/>
                    <a:p>
                      <a:pPr algn="l"/>
                      <a:r>
                        <a:rPr kumimoji="1" lang="ja-JP" altLang="en-US" sz="1050" b="1" dirty="0">
                          <a:solidFill>
                            <a:schemeClr val="bg1"/>
                          </a:solidFill>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山王ひなた美術教室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52444">
                <a:tc>
                  <a:txBody>
                    <a:bodyPr/>
                    <a:lstStyle/>
                    <a:p>
                      <a:pPr algn="l"/>
                      <a:r>
                        <a:rPr kumimoji="1" lang="ja-JP" altLang="en-US" sz="1050" b="1" dirty="0">
                          <a:solidFill>
                            <a:schemeClr val="bg1"/>
                          </a:solidFill>
                        </a:rPr>
                        <a:t>共催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2444">
                <a:tc>
                  <a:txBody>
                    <a:bodyPr/>
                    <a:lstStyle/>
                    <a:p>
                      <a:pPr algn="l"/>
                      <a:r>
                        <a:rPr kumimoji="1" lang="ja-JP" altLang="en-US" sz="1050" b="1" dirty="0">
                          <a:solidFill>
                            <a:schemeClr val="bg1"/>
                          </a:solidFill>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九州産業大学造形短期大学部　大国ダンボール　</a:t>
                      </a:r>
                      <a:r>
                        <a:rPr kumimoji="1" lang="ja-JP" altLang="en-US" sz="1000" b="0" dirty="0" err="1">
                          <a:solidFill>
                            <a:schemeClr val="tx1"/>
                          </a:solidFill>
                        </a:rPr>
                        <a:t>ぺべ</a:t>
                      </a:r>
                      <a:r>
                        <a:rPr kumimoji="1" lang="ja-JP" altLang="en-US" sz="1000" b="0" dirty="0">
                          <a:solidFill>
                            <a:schemeClr val="tx1"/>
                          </a:solidFill>
                        </a:rPr>
                        <a:t>オジャポン　ターナー色彩等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18456">
                <a:tc>
                  <a:txBody>
                    <a:bodyPr/>
                    <a:lstStyle/>
                    <a:p>
                      <a:pPr algn="l"/>
                      <a:r>
                        <a:rPr kumimoji="1" lang="ja-JP" altLang="en-US" sz="1050" b="1" dirty="0">
                          <a:solidFill>
                            <a:schemeClr val="bg1"/>
                          </a:solidFill>
                        </a:rPr>
                        <a:t>告知方法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自団体ウェブサイトおよびフェイスブック・ツイッターによる告知。福岡市及び福岡市教育委員会後援による指定小学校へのリーフレット配布</a:t>
                      </a:r>
                      <a:r>
                        <a:rPr kumimoji="1" lang="en-US" altLang="ja-JP" sz="1000" b="0" dirty="0">
                          <a:solidFill>
                            <a:schemeClr val="tx1"/>
                          </a:solidFill>
                        </a:rPr>
                        <a:t>(</a:t>
                      </a:r>
                      <a:r>
                        <a:rPr kumimoji="1" lang="ja-JP" altLang="en-US" sz="1000" b="0" dirty="0">
                          <a:solidFill>
                            <a:schemeClr val="tx1"/>
                          </a:solidFill>
                        </a:rPr>
                        <a:t>２０００枚</a:t>
                      </a:r>
                      <a:r>
                        <a:rPr kumimoji="1" lang="en-US" altLang="ja-JP" sz="1000" b="0" dirty="0">
                          <a:solidFill>
                            <a:schemeClr val="tx1"/>
                          </a:solidFill>
                        </a:rPr>
                        <a:t>)</a:t>
                      </a:r>
                      <a:r>
                        <a:rPr kumimoji="1" lang="ja-JP" altLang="en-US" sz="1000" b="0" dirty="0" err="1">
                          <a:solidFill>
                            <a:schemeClr val="tx1"/>
                          </a:solidFill>
                        </a:rPr>
                        <a:t>。</a:t>
                      </a:r>
                      <a:r>
                        <a:rPr kumimoji="1" lang="ja-JP" altLang="en-US" sz="1000" b="0" dirty="0">
                          <a:solidFill>
                            <a:schemeClr val="tx1"/>
                          </a:solidFill>
                        </a:rPr>
                        <a:t>福岡市中央児童会館や市役所への</a:t>
                      </a:r>
                      <a:r>
                        <a:rPr kumimoji="1" lang="en-US" altLang="ja-JP" sz="1000" b="0" dirty="0">
                          <a:solidFill>
                            <a:schemeClr val="tx1"/>
                          </a:solidFill>
                        </a:rPr>
                        <a:t>B2</a:t>
                      </a:r>
                      <a:r>
                        <a:rPr kumimoji="1" lang="ja-JP" altLang="en-US" sz="1000" b="0" dirty="0">
                          <a:solidFill>
                            <a:schemeClr val="tx1"/>
                          </a:solidFill>
                        </a:rPr>
                        <a:t>ポスター掲示。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5" name="タイトル 1"/>
          <p:cNvSpPr txBox="1">
            <a:spLocks/>
          </p:cNvSpPr>
          <p:nvPr/>
        </p:nvSpPr>
        <p:spPr>
          <a:xfrm>
            <a:off x="342900" y="1547664"/>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sp>
        <p:nvSpPr>
          <p:cNvPr id="6" name="テキスト ボックス 5"/>
          <p:cNvSpPr txBox="1"/>
          <p:nvPr/>
        </p:nvSpPr>
        <p:spPr>
          <a:xfrm>
            <a:off x="548680" y="755576"/>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spTree>
    <p:extLst>
      <p:ext uri="{BB962C8B-B14F-4D97-AF65-F5344CB8AC3E}">
        <p14:creationId xmlns:p14="http://schemas.microsoft.com/office/powerpoint/2010/main" val="392969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16251259"/>
              </p:ext>
            </p:extLst>
          </p:nvPr>
        </p:nvGraphicFramePr>
        <p:xfrm>
          <a:off x="548680" y="1043012"/>
          <a:ext cx="5832648" cy="13106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110315">
                <a:tc>
                  <a:txBody>
                    <a:bodyPr/>
                    <a:lstStyle/>
                    <a:p>
                      <a:pPr algn="l"/>
                      <a:r>
                        <a:rPr kumimoji="1" lang="ja-JP" altLang="en-US" sz="1050" b="1" dirty="0">
                          <a:solidFill>
                            <a:schemeClr val="bg1"/>
                          </a:solidFill>
                        </a:rPr>
                        <a:t>イベント１</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ランドスケープ制作</a:t>
                      </a:r>
                      <a:endParaRPr kumimoji="1" lang="en-US" altLang="ja-JP" sz="1000" b="0" dirty="0">
                        <a:solidFill>
                          <a:schemeClr val="tx1"/>
                        </a:solidFill>
                      </a:endParaRPr>
                    </a:p>
                    <a:p>
                      <a:pPr algn="l"/>
                      <a:r>
                        <a:rPr kumimoji="1" lang="ja-JP" altLang="en-US" sz="1000" b="0" dirty="0">
                          <a:solidFill>
                            <a:schemeClr val="tx1"/>
                          </a:solidFill>
                        </a:rPr>
                        <a:t>教室内中央のテーブル</a:t>
                      </a:r>
                      <a:r>
                        <a:rPr kumimoji="1" lang="en-US" altLang="ja-JP" sz="1000" b="0" dirty="0">
                          <a:solidFill>
                            <a:schemeClr val="tx1"/>
                          </a:solidFill>
                        </a:rPr>
                        <a:t>(2360×1976mm)</a:t>
                      </a:r>
                      <a:r>
                        <a:rPr kumimoji="1" lang="ja-JP" altLang="en-US" sz="1000" b="0" dirty="0">
                          <a:solidFill>
                            <a:schemeClr val="tx1"/>
                          </a:solidFill>
                        </a:rPr>
                        <a:t>上に「ふくおか」の土台を準備し、各プロジェクト後に作った模型を設置しました。模型のアイデアシートをガーランドのように飾り、配置した模型と数字で紐づけ、鑑賞者が模型の機能やデザインのこだわり、詰め込んだ発想をキャプションとして楽しめるように工夫しました。自分の作った模型をみつけた本人や保護者の方からは歓声があがり、詳しい制作秘話や、ほかのお友だちとの関係性、大きさの比較や海との関りについて、話を深める場面があちらこちらで見受けられました。</a:t>
                      </a:r>
                      <a:endParaRPr kumimoji="1" lang="en-US" altLang="ja-JP"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5" name="テキスト ボックス 4"/>
          <p:cNvSpPr txBox="1"/>
          <p:nvPr/>
        </p:nvSpPr>
        <p:spPr>
          <a:xfrm>
            <a:off x="539286" y="253261"/>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grpSp>
        <p:nvGrpSpPr>
          <p:cNvPr id="19" name="グループ化 18"/>
          <p:cNvGrpSpPr/>
          <p:nvPr/>
        </p:nvGrpSpPr>
        <p:grpSpPr>
          <a:xfrm>
            <a:off x="332656" y="2845376"/>
            <a:ext cx="1935866" cy="4228646"/>
            <a:chOff x="520252" y="2845376"/>
            <a:chExt cx="1935866" cy="4228646"/>
          </a:xfrm>
        </p:grpSpPr>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286" y="2845376"/>
              <a:ext cx="1916832" cy="1277888"/>
            </a:xfrm>
            <a:prstGeom prst="rect">
              <a:avLst/>
            </a:prstGeom>
          </p:spPr>
        </p:pic>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06" y="5796136"/>
              <a:ext cx="1916612" cy="1277886"/>
            </a:xfrm>
            <a:prstGeom prst="rect">
              <a:avLst/>
            </a:prstGeom>
          </p:spPr>
        </p:pic>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252" y="4314412"/>
              <a:ext cx="1935866" cy="1290577"/>
            </a:xfrm>
            <a:prstGeom prst="rect">
              <a:avLst/>
            </a:prstGeom>
          </p:spPr>
        </p:pic>
      </p:grpSp>
      <p:grpSp>
        <p:nvGrpSpPr>
          <p:cNvPr id="20" name="グループ化 19"/>
          <p:cNvGrpSpPr/>
          <p:nvPr/>
        </p:nvGrpSpPr>
        <p:grpSpPr>
          <a:xfrm>
            <a:off x="2440224" y="2845376"/>
            <a:ext cx="1935866" cy="4241337"/>
            <a:chOff x="2636912" y="2845376"/>
            <a:chExt cx="1935866" cy="4241337"/>
          </a:xfrm>
        </p:grpSpPr>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6912" y="2845376"/>
              <a:ext cx="1935866" cy="1290577"/>
            </a:xfrm>
            <a:prstGeom prst="rect">
              <a:avLst/>
            </a:prstGeom>
          </p:spPr>
        </p:pic>
        <p:pic>
          <p:nvPicPr>
            <p:cNvPr id="11" name="図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6912" y="4320756"/>
              <a:ext cx="1935866" cy="1290577"/>
            </a:xfrm>
            <a:prstGeom prst="rect">
              <a:avLst/>
            </a:prstGeom>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36912" y="5796136"/>
              <a:ext cx="1935866" cy="1290577"/>
            </a:xfrm>
            <a:prstGeom prst="rect">
              <a:avLst/>
            </a:prstGeom>
          </p:spPr>
        </p:pic>
      </p:grpSp>
      <p:grpSp>
        <p:nvGrpSpPr>
          <p:cNvPr id="21" name="グループ化 20"/>
          <p:cNvGrpSpPr/>
          <p:nvPr/>
        </p:nvGrpSpPr>
        <p:grpSpPr>
          <a:xfrm>
            <a:off x="4547793" y="2832687"/>
            <a:ext cx="1961352" cy="4241335"/>
            <a:chOff x="4735389" y="2832687"/>
            <a:chExt cx="1961352" cy="4241335"/>
          </a:xfrm>
        </p:grpSpPr>
        <p:pic>
          <p:nvPicPr>
            <p:cNvPr id="14" name="図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60875" y="5783445"/>
              <a:ext cx="1935866" cy="1290577"/>
            </a:xfrm>
            <a:prstGeom prst="rect">
              <a:avLst/>
            </a:prstGeom>
          </p:spPr>
        </p:pic>
        <p:pic>
          <p:nvPicPr>
            <p:cNvPr id="16" name="図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35389" y="2832687"/>
              <a:ext cx="1935866" cy="1290577"/>
            </a:xfrm>
            <a:prstGeom prst="rect">
              <a:avLst/>
            </a:prstGeom>
          </p:spPr>
        </p:pic>
        <p:pic>
          <p:nvPicPr>
            <p:cNvPr id="17" name="図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60875" y="4308066"/>
              <a:ext cx="1935866" cy="1290577"/>
            </a:xfrm>
            <a:prstGeom prst="rect">
              <a:avLst/>
            </a:prstGeom>
          </p:spPr>
        </p:pic>
      </p:grpSp>
    </p:spTree>
    <p:extLst>
      <p:ext uri="{BB962C8B-B14F-4D97-AF65-F5344CB8AC3E}">
        <p14:creationId xmlns:p14="http://schemas.microsoft.com/office/powerpoint/2010/main" val="414182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481" y="4596003"/>
            <a:ext cx="3204356" cy="2136237"/>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1008" y="4596003"/>
            <a:ext cx="3204356" cy="2136237"/>
          </a:xfrm>
          <a:prstGeom prst="rect">
            <a:avLst/>
          </a:prstGeom>
        </p:spPr>
      </p:pic>
      <p:pic>
        <p:nvPicPr>
          <p:cNvPr id="6" name="図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481" y="2287481"/>
            <a:ext cx="3204356" cy="2136237"/>
          </a:xfrm>
          <a:prstGeom prst="rect">
            <a:avLst/>
          </a:prstGeom>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1008" y="2287481"/>
            <a:ext cx="3204356" cy="2136237"/>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3980066223"/>
              </p:ext>
            </p:extLst>
          </p:nvPr>
        </p:nvGraphicFramePr>
        <p:xfrm>
          <a:off x="548680" y="525056"/>
          <a:ext cx="5832648" cy="13106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110315">
                <a:tc>
                  <a:txBody>
                    <a:bodyPr/>
                    <a:lstStyle/>
                    <a:p>
                      <a:pPr algn="l"/>
                      <a:r>
                        <a:rPr kumimoji="1" lang="ja-JP" altLang="en-US" sz="1050" b="1" dirty="0">
                          <a:solidFill>
                            <a:schemeClr val="bg1"/>
                          </a:solidFill>
                        </a:rPr>
                        <a:t>イベント１</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ランドスケープ制作</a:t>
                      </a:r>
                      <a:endParaRPr kumimoji="1" lang="en-US" altLang="ja-JP" sz="1000" b="0" dirty="0">
                        <a:solidFill>
                          <a:schemeClr val="tx1"/>
                        </a:solidFill>
                      </a:endParaRPr>
                    </a:p>
                    <a:p>
                      <a:pPr algn="l"/>
                      <a:r>
                        <a:rPr kumimoji="1" lang="ja-JP" altLang="en-US" sz="1000" b="0" dirty="0">
                          <a:solidFill>
                            <a:schemeClr val="tx1"/>
                          </a:solidFill>
                        </a:rPr>
                        <a:t>教室内中央のテーブル</a:t>
                      </a:r>
                      <a:r>
                        <a:rPr kumimoji="1" lang="en-US" altLang="ja-JP" sz="1000" b="0" dirty="0">
                          <a:solidFill>
                            <a:schemeClr val="tx1"/>
                          </a:solidFill>
                        </a:rPr>
                        <a:t>(2360×1976mm)</a:t>
                      </a:r>
                      <a:r>
                        <a:rPr kumimoji="1" lang="ja-JP" altLang="en-US" sz="1000" b="0" dirty="0">
                          <a:solidFill>
                            <a:schemeClr val="tx1"/>
                          </a:solidFill>
                        </a:rPr>
                        <a:t>上に「ふくおか」の土台を準備し、各プロジェクト後に作った模型を設置しました。模型のアイデアシートをガーランドのように飾り、配置した模型と数字で紐づけ、鑑賞者が模型の機能やデザインのこだわり、詰め込んだ発想をキャプションとして楽しめるように工夫しました。自分の作った模型をみつけた本人や保護者の方からは歓声があがり、詳しい制作秘話や、ほかのお友だちとの関係性、大きさの比較や海との関りについて、話を深める場面があちらこちらで見受けられました。</a:t>
                      </a:r>
                      <a:endParaRPr kumimoji="1" lang="en-US" altLang="ja-JP"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52472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188640" y="2213921"/>
            <a:ext cx="6533313" cy="5958479"/>
            <a:chOff x="260647" y="2195736"/>
            <a:chExt cx="6533313" cy="5958479"/>
          </a:xfrm>
        </p:grpSpPr>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647" y="6732240"/>
              <a:ext cx="2132715" cy="1421974"/>
            </a:xfrm>
            <a:prstGeom prst="rect">
              <a:avLst/>
            </a:prstGeom>
          </p:spPr>
        </p:pic>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0998" y="6732240"/>
              <a:ext cx="2132962" cy="1421975"/>
            </a:xfrm>
            <a:prstGeom prst="rect">
              <a:avLst/>
            </a:prstGeom>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0699" y="6732239"/>
              <a:ext cx="2132962" cy="1421975"/>
            </a:xfrm>
            <a:prstGeom prst="rect">
              <a:avLst/>
            </a:prstGeom>
          </p:spPr>
        </p:pic>
        <p:grpSp>
          <p:nvGrpSpPr>
            <p:cNvPr id="13" name="グループ化 12"/>
            <p:cNvGrpSpPr/>
            <p:nvPr/>
          </p:nvGrpSpPr>
          <p:grpSpPr>
            <a:xfrm>
              <a:off x="260647" y="2195736"/>
              <a:ext cx="6533313" cy="4375613"/>
              <a:chOff x="260647" y="2195736"/>
              <a:chExt cx="6533313" cy="4375613"/>
            </a:xfrm>
          </p:grpSpPr>
          <p:pic>
            <p:nvPicPr>
              <p:cNvPr id="4" name="図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9603" y="4427984"/>
                <a:ext cx="3204357" cy="2136237"/>
              </a:xfrm>
              <a:prstGeom prst="rect">
                <a:avLst/>
              </a:prstGeom>
            </p:spPr>
          </p:pic>
          <p:pic>
            <p:nvPicPr>
              <p:cNvPr id="6" name="図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0647" y="4435112"/>
                <a:ext cx="3204357" cy="2136237"/>
              </a:xfrm>
              <a:prstGeom prst="rect">
                <a:avLst/>
              </a:prstGeom>
            </p:spPr>
          </p:pic>
          <p:pic>
            <p:nvPicPr>
              <p:cNvPr id="7" name="図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0647" y="2195736"/>
                <a:ext cx="3204357" cy="2136237"/>
              </a:xfrm>
              <a:prstGeom prst="rect">
                <a:avLst/>
              </a:prstGeom>
            </p:spPr>
          </p:pic>
          <p:pic>
            <p:nvPicPr>
              <p:cNvPr id="12" name="図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73016" y="2195736"/>
                <a:ext cx="3204357" cy="2136237"/>
              </a:xfrm>
              <a:prstGeom prst="rect">
                <a:avLst/>
              </a:prstGeom>
            </p:spPr>
          </p:pic>
        </p:grpSp>
      </p:grpSp>
      <p:graphicFrame>
        <p:nvGraphicFramePr>
          <p:cNvPr id="15" name="表 14"/>
          <p:cNvGraphicFramePr>
            <a:graphicFrameLocks noGrp="1"/>
          </p:cNvGraphicFramePr>
          <p:nvPr>
            <p:extLst>
              <p:ext uri="{D42A27DB-BD31-4B8C-83A1-F6EECF244321}">
                <p14:modId xmlns:p14="http://schemas.microsoft.com/office/powerpoint/2010/main" val="543827043"/>
              </p:ext>
            </p:extLst>
          </p:nvPr>
        </p:nvGraphicFramePr>
        <p:xfrm>
          <a:off x="548680" y="687257"/>
          <a:ext cx="5832648" cy="13106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110315">
                <a:tc>
                  <a:txBody>
                    <a:bodyPr/>
                    <a:lstStyle/>
                    <a:p>
                      <a:pPr algn="l"/>
                      <a:r>
                        <a:rPr kumimoji="1" lang="ja-JP" altLang="en-US" sz="1050" b="1" dirty="0">
                          <a:solidFill>
                            <a:schemeClr val="bg1"/>
                          </a:solidFill>
                        </a:rPr>
                        <a:t>イベント１</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ランドスケープ制作</a:t>
                      </a:r>
                      <a:endParaRPr kumimoji="1" lang="en-US" altLang="ja-JP" sz="1000" b="0" dirty="0">
                        <a:solidFill>
                          <a:schemeClr val="tx1"/>
                        </a:solidFill>
                      </a:endParaRPr>
                    </a:p>
                    <a:p>
                      <a:pPr algn="l"/>
                      <a:r>
                        <a:rPr kumimoji="1" lang="ja-JP" altLang="en-US" sz="1000" b="0" dirty="0">
                          <a:solidFill>
                            <a:schemeClr val="tx1"/>
                          </a:solidFill>
                        </a:rPr>
                        <a:t>教室内中央のテーブル</a:t>
                      </a:r>
                      <a:r>
                        <a:rPr kumimoji="1" lang="en-US" altLang="ja-JP" sz="1000" b="0" dirty="0">
                          <a:solidFill>
                            <a:schemeClr val="tx1"/>
                          </a:solidFill>
                        </a:rPr>
                        <a:t>(2360×1976mm)</a:t>
                      </a:r>
                      <a:r>
                        <a:rPr kumimoji="1" lang="ja-JP" altLang="en-US" sz="1000" b="0" dirty="0">
                          <a:solidFill>
                            <a:schemeClr val="tx1"/>
                          </a:solidFill>
                        </a:rPr>
                        <a:t>上に「ふくおか」の土台を準備し、各プロジェクト後に作った模型を設置しました。模型のアイデアシートをガーランドのように飾り、配置した模型と数字で紐づけ、鑑賞者が模型の機能やデザインのこだわり、詰め込んだ発想をキャプションとして楽しめるように工夫しました。自分の作った模型をみつけた本人や保護者の方からは歓声があがり、詳しい制作秘話や、ほかのお友だちとの関係性、大きさの比較や海との関りについて、話を深める場面があちらこちらで見受けられました。</a:t>
                      </a:r>
                      <a:endParaRPr kumimoji="1" lang="en-US" altLang="ja-JP"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46117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71609323"/>
              </p:ext>
            </p:extLst>
          </p:nvPr>
        </p:nvGraphicFramePr>
        <p:xfrm>
          <a:off x="548680" y="467544"/>
          <a:ext cx="5832648" cy="1110315"/>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110315">
                <a:tc>
                  <a:txBody>
                    <a:bodyPr/>
                    <a:lstStyle/>
                    <a:p>
                      <a:pPr algn="l"/>
                      <a:r>
                        <a:rPr kumimoji="1" lang="ja-JP" altLang="en-US" sz="1050" b="1" dirty="0">
                          <a:solidFill>
                            <a:schemeClr val="bg1"/>
                          </a:solidFill>
                        </a:rPr>
                        <a:t>イベント２</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ランドスケープ展示：クジラガチャポン</a:t>
                      </a:r>
                      <a:endParaRPr kumimoji="1" lang="en-US" altLang="ja-JP" sz="1000" b="0" dirty="0">
                        <a:solidFill>
                          <a:schemeClr val="tx1"/>
                        </a:solidFill>
                      </a:endParaRPr>
                    </a:p>
                    <a:p>
                      <a:pPr algn="l"/>
                      <a:r>
                        <a:rPr kumimoji="1" lang="ja-JP" altLang="en-US" sz="1000" b="0" dirty="0">
                          <a:solidFill>
                            <a:schemeClr val="tx1"/>
                          </a:solidFill>
                        </a:rPr>
                        <a:t>ランドスケープ展示会場には、クジラガチャポンが登場！今回のランドスケープ展には、今年の海を体験できなかった平戸プロジェクトの参加者や、この会場で海とまちの関りを考える方々がたくさん来場されました。そんな方々が楽しみながら海の秘密や、これからから海を大切にする約束事を入れて、みんなの中で循環するガチャガチャでした！もう大人気！</a:t>
                      </a:r>
                      <a:endParaRPr kumimoji="1" lang="en-US" altLang="ja-JP"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pSp>
        <p:nvGrpSpPr>
          <p:cNvPr id="15" name="グループ化 14">
            <a:extLst>
              <a:ext uri="{FF2B5EF4-FFF2-40B4-BE49-F238E27FC236}">
                <a16:creationId xmlns:a16="http://schemas.microsoft.com/office/drawing/2014/main" xmlns="" id="{60164B04-FD3C-491F-9D9A-825EE8A3A400}"/>
              </a:ext>
            </a:extLst>
          </p:cNvPr>
          <p:cNvGrpSpPr/>
          <p:nvPr/>
        </p:nvGrpSpPr>
        <p:grpSpPr>
          <a:xfrm>
            <a:off x="332656" y="1835696"/>
            <a:ext cx="6264696" cy="6424594"/>
            <a:chOff x="548680" y="2321242"/>
            <a:chExt cx="6264696" cy="6424594"/>
          </a:xfrm>
        </p:grpSpPr>
        <p:pic>
          <p:nvPicPr>
            <p:cNvPr id="3" name="図 2">
              <a:extLst>
                <a:ext uri="{FF2B5EF4-FFF2-40B4-BE49-F238E27FC236}">
                  <a16:creationId xmlns:a16="http://schemas.microsoft.com/office/drawing/2014/main" xmlns="" id="{7273B8BD-B0C2-49AB-B1C1-E7066E6F25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80" y="2321242"/>
              <a:ext cx="3024336" cy="2016224"/>
            </a:xfrm>
            <a:prstGeom prst="rect">
              <a:avLst/>
            </a:prstGeom>
          </p:spPr>
        </p:pic>
        <p:pic>
          <p:nvPicPr>
            <p:cNvPr id="6" name="図 5">
              <a:extLst>
                <a:ext uri="{FF2B5EF4-FFF2-40B4-BE49-F238E27FC236}">
                  <a16:creationId xmlns:a16="http://schemas.microsoft.com/office/drawing/2014/main" xmlns="" id="{0CAD31C9-05AC-4EC6-AEE5-FB624EF95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9040" y="2328744"/>
              <a:ext cx="3024336" cy="2016224"/>
            </a:xfrm>
            <a:prstGeom prst="rect">
              <a:avLst/>
            </a:prstGeom>
          </p:spPr>
        </p:pic>
        <p:pic>
          <p:nvPicPr>
            <p:cNvPr id="8" name="図 7">
              <a:extLst>
                <a:ext uri="{FF2B5EF4-FFF2-40B4-BE49-F238E27FC236}">
                  <a16:creationId xmlns:a16="http://schemas.microsoft.com/office/drawing/2014/main" xmlns="" id="{81F89D96-6E3D-41CA-B1E2-A3BD0DDF96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80" y="4525427"/>
              <a:ext cx="3024336" cy="2016224"/>
            </a:xfrm>
            <a:prstGeom prst="rect">
              <a:avLst/>
            </a:prstGeom>
          </p:spPr>
        </p:pic>
        <p:pic>
          <p:nvPicPr>
            <p:cNvPr id="10" name="図 9">
              <a:extLst>
                <a:ext uri="{FF2B5EF4-FFF2-40B4-BE49-F238E27FC236}">
                  <a16:creationId xmlns:a16="http://schemas.microsoft.com/office/drawing/2014/main" xmlns="" id="{4E51D1AC-81A8-431A-B5E7-1DC0219324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80" y="6729612"/>
              <a:ext cx="3024336" cy="2016224"/>
            </a:xfrm>
            <a:prstGeom prst="rect">
              <a:avLst/>
            </a:prstGeom>
          </p:spPr>
        </p:pic>
        <p:pic>
          <p:nvPicPr>
            <p:cNvPr id="12" name="図 11">
              <a:extLst>
                <a:ext uri="{FF2B5EF4-FFF2-40B4-BE49-F238E27FC236}">
                  <a16:creationId xmlns:a16="http://schemas.microsoft.com/office/drawing/2014/main" xmlns="" id="{878AE615-EE67-4D9D-9A10-792C421CE0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9040" y="4529178"/>
              <a:ext cx="3024336" cy="2016224"/>
            </a:xfrm>
            <a:prstGeom prst="rect">
              <a:avLst/>
            </a:prstGeom>
          </p:spPr>
        </p:pic>
        <p:pic>
          <p:nvPicPr>
            <p:cNvPr id="14" name="図 13">
              <a:extLst>
                <a:ext uri="{FF2B5EF4-FFF2-40B4-BE49-F238E27FC236}">
                  <a16:creationId xmlns:a16="http://schemas.microsoft.com/office/drawing/2014/main" xmlns="" id="{8DA8E110-B4EC-41F9-A5AD-91134F7E99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9040" y="6729612"/>
              <a:ext cx="3024336" cy="2016224"/>
            </a:xfrm>
            <a:prstGeom prst="rect">
              <a:avLst/>
            </a:prstGeom>
          </p:spPr>
        </p:pic>
      </p:grpSp>
    </p:spTree>
    <p:extLst>
      <p:ext uri="{BB962C8B-B14F-4D97-AF65-F5344CB8AC3E}">
        <p14:creationId xmlns:p14="http://schemas.microsoft.com/office/powerpoint/2010/main" val="2730744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96024527"/>
              </p:ext>
            </p:extLst>
          </p:nvPr>
        </p:nvGraphicFramePr>
        <p:xfrm>
          <a:off x="548680" y="971600"/>
          <a:ext cx="5832648" cy="1110315"/>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110315">
                <a:tc>
                  <a:txBody>
                    <a:bodyPr/>
                    <a:lstStyle/>
                    <a:p>
                      <a:pPr algn="l"/>
                      <a:r>
                        <a:rPr kumimoji="1" lang="ja-JP" altLang="en-US" sz="1050" b="1" dirty="0">
                          <a:solidFill>
                            <a:schemeClr val="bg1"/>
                          </a:solidFill>
                        </a:rPr>
                        <a:t>イベント２</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ランドスケープ展示</a:t>
                      </a:r>
                      <a:endParaRPr kumimoji="1" lang="en-US" altLang="ja-JP" sz="1000" b="0" dirty="0">
                        <a:solidFill>
                          <a:schemeClr val="tx1"/>
                        </a:solidFill>
                      </a:endParaRPr>
                    </a:p>
                    <a:p>
                      <a:pPr algn="l"/>
                      <a:r>
                        <a:rPr kumimoji="1" lang="ja-JP" altLang="en-US" sz="1000" b="0" dirty="0">
                          <a:solidFill>
                            <a:schemeClr val="tx1"/>
                          </a:solidFill>
                        </a:rPr>
                        <a:t>体育館いっぱいに広がった海。その大きさは</a:t>
                      </a:r>
                      <a:r>
                        <a:rPr kumimoji="1" lang="en-US" altLang="ja-JP" sz="1000" b="0" dirty="0">
                          <a:solidFill>
                            <a:schemeClr val="tx1"/>
                          </a:solidFill>
                        </a:rPr>
                        <a:t>12</a:t>
                      </a:r>
                      <a:r>
                        <a:rPr kumimoji="1" lang="ja-JP" altLang="en-US" sz="1000" b="0" dirty="0">
                          <a:solidFill>
                            <a:schemeClr val="tx1"/>
                          </a:solidFill>
                        </a:rPr>
                        <a:t>メートル四方！いっぱいに広がった創造の海に、未来の暮らしとまちが出現しました。それは子ども達につなぐ海の未来です。子ども達の想像力をしっかりと可視化するために、先生・スタッフ一同頑張りました。一番頑張ったのは子ども達！素晴らしいランドスケープ模型が出現しました！</a:t>
                      </a:r>
                      <a:endParaRPr kumimoji="1" lang="en-US" altLang="ja-JP"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5" name="テキスト ボックス 4"/>
          <p:cNvSpPr txBox="1"/>
          <p:nvPr/>
        </p:nvSpPr>
        <p:spPr>
          <a:xfrm>
            <a:off x="539286" y="253261"/>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pic>
        <p:nvPicPr>
          <p:cNvPr id="3" name="図 2">
            <a:extLst>
              <a:ext uri="{FF2B5EF4-FFF2-40B4-BE49-F238E27FC236}">
                <a16:creationId xmlns:a16="http://schemas.microsoft.com/office/drawing/2014/main" xmlns="" id="{0E11545E-CCF6-4A39-9A9E-6A451220CD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4440" y="2440534"/>
            <a:ext cx="4509120" cy="3006080"/>
          </a:xfrm>
          <a:prstGeom prst="rect">
            <a:avLst/>
          </a:prstGeom>
        </p:spPr>
      </p:pic>
      <p:pic>
        <p:nvPicPr>
          <p:cNvPr id="7" name="図 6">
            <a:extLst>
              <a:ext uri="{FF2B5EF4-FFF2-40B4-BE49-F238E27FC236}">
                <a16:creationId xmlns:a16="http://schemas.microsoft.com/office/drawing/2014/main" xmlns="" id="{001BC7F2-32F7-40AD-B58A-836AE555D8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967" y="5598368"/>
            <a:ext cx="4509120" cy="3006080"/>
          </a:xfrm>
          <a:prstGeom prst="rect">
            <a:avLst/>
          </a:prstGeom>
        </p:spPr>
      </p:pic>
    </p:spTree>
    <p:extLst>
      <p:ext uri="{BB962C8B-B14F-4D97-AF65-F5344CB8AC3E}">
        <p14:creationId xmlns:p14="http://schemas.microsoft.com/office/powerpoint/2010/main" val="4143426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9606B87F-2728-45E2-B204-BBFE042A39D9}"/>
              </a:ext>
            </a:extLst>
          </p:cNvPr>
          <p:cNvSpPr txBox="1">
            <a:spLocks/>
          </p:cNvSpPr>
          <p:nvPr/>
        </p:nvSpPr>
        <p:spPr>
          <a:xfrm>
            <a:off x="2924944" y="6156176"/>
            <a:ext cx="3816424" cy="360040"/>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algn="r"/>
            <a:r>
              <a:rPr lang="ja-JP" altLang="en-US" dirty="0">
                <a:solidFill>
                  <a:schemeClr val="tx1">
                    <a:lumMod val="95000"/>
                    <a:lumOff val="5000"/>
                  </a:schemeClr>
                </a:solidFill>
              </a:rPr>
              <a:t>海から見つめる子どもランドスケープ「ふくおか」全景</a:t>
            </a:r>
            <a:endParaRPr lang="en-US" altLang="ja-JP" dirty="0">
              <a:solidFill>
                <a:schemeClr val="tx1">
                  <a:lumMod val="95000"/>
                  <a:lumOff val="5000"/>
                </a:schemeClr>
              </a:solidFill>
            </a:endParaRP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016" y="1680436"/>
            <a:ext cx="6597352" cy="4403732"/>
          </a:xfrm>
          <a:prstGeom prst="rect">
            <a:avLst/>
          </a:prstGeom>
        </p:spPr>
      </p:pic>
      <p:graphicFrame>
        <p:nvGraphicFramePr>
          <p:cNvPr id="4" name="表 3">
            <a:extLst>
              <a:ext uri="{FF2B5EF4-FFF2-40B4-BE49-F238E27FC236}">
                <a16:creationId xmlns:a16="http://schemas.microsoft.com/office/drawing/2014/main" xmlns="" id="{B9F85C5A-5C22-40EC-A265-4A1D6E16A849}"/>
              </a:ext>
            </a:extLst>
          </p:cNvPr>
          <p:cNvGraphicFramePr>
            <a:graphicFrameLocks noGrp="1"/>
          </p:cNvGraphicFramePr>
          <p:nvPr>
            <p:extLst>
              <p:ext uri="{D42A27DB-BD31-4B8C-83A1-F6EECF244321}">
                <p14:modId xmlns:p14="http://schemas.microsoft.com/office/powerpoint/2010/main" val="2819513918"/>
              </p:ext>
            </p:extLst>
          </p:nvPr>
        </p:nvGraphicFramePr>
        <p:xfrm>
          <a:off x="548680" y="293333"/>
          <a:ext cx="5832648" cy="1110315"/>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110315">
                <a:tc>
                  <a:txBody>
                    <a:bodyPr/>
                    <a:lstStyle/>
                    <a:p>
                      <a:pPr algn="l"/>
                      <a:r>
                        <a:rPr kumimoji="1" lang="ja-JP" altLang="en-US" sz="1050" b="1" dirty="0">
                          <a:solidFill>
                            <a:schemeClr val="bg1"/>
                          </a:solidFill>
                        </a:rPr>
                        <a:t>イベント２</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00" b="0" dirty="0">
                          <a:solidFill>
                            <a:schemeClr val="tx1"/>
                          </a:solidFill>
                        </a:rPr>
                        <a:t>ランドスケープ展示</a:t>
                      </a:r>
                      <a:endParaRPr kumimoji="1" lang="en-US" altLang="ja-JP" sz="1000" b="0" dirty="0">
                        <a:solidFill>
                          <a:schemeClr val="tx1"/>
                        </a:solidFill>
                      </a:endParaRPr>
                    </a:p>
                    <a:p>
                      <a:pPr algn="l"/>
                      <a:r>
                        <a:rPr kumimoji="1" lang="ja-JP" altLang="en-US" sz="1000" b="0" dirty="0">
                          <a:solidFill>
                            <a:schemeClr val="tx1"/>
                          </a:solidFill>
                        </a:rPr>
                        <a:t>体育館いっぱいに広がった海。その大きさは</a:t>
                      </a:r>
                      <a:r>
                        <a:rPr kumimoji="1" lang="en-US" altLang="ja-JP" sz="1000" b="0" dirty="0">
                          <a:solidFill>
                            <a:schemeClr val="tx1"/>
                          </a:solidFill>
                        </a:rPr>
                        <a:t>12</a:t>
                      </a:r>
                      <a:r>
                        <a:rPr kumimoji="1" lang="ja-JP" altLang="en-US" sz="1000" b="0" dirty="0">
                          <a:solidFill>
                            <a:schemeClr val="tx1"/>
                          </a:solidFill>
                        </a:rPr>
                        <a:t>メートル四方！いっぱいに広がった創造の海に、未来の暮らしとまちが出現しました。それは子ども達につなぐ海の未来です。子ども達の想像力をしっかりと可視化するために、先生・スタッフ一同頑張りました。一番頑張ったのは子ども達！素晴らしいランドスケープ模型が出現しました！</a:t>
                      </a:r>
                      <a:endParaRPr kumimoji="1" lang="en-US" altLang="ja-JP"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7560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9606B87F-2728-45E2-B204-BBFE042A39D9}"/>
              </a:ext>
            </a:extLst>
          </p:cNvPr>
          <p:cNvSpPr txBox="1">
            <a:spLocks/>
          </p:cNvSpPr>
          <p:nvPr/>
        </p:nvSpPr>
        <p:spPr>
          <a:xfrm>
            <a:off x="2857493" y="6516216"/>
            <a:ext cx="3816424" cy="576064"/>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algn="r"/>
            <a:r>
              <a:rPr lang="ja-JP" altLang="en-US" dirty="0">
                <a:solidFill>
                  <a:schemeClr val="tx1">
                    <a:lumMod val="95000"/>
                    <a:lumOff val="5000"/>
                  </a:schemeClr>
                </a:solidFill>
              </a:rPr>
              <a:t>海から見つめる子どもランドスケープ「ふくおか」取材</a:t>
            </a:r>
            <a:endParaRPr lang="en-US" altLang="ja-JP" dirty="0">
              <a:solidFill>
                <a:schemeClr val="tx1">
                  <a:lumMod val="95000"/>
                  <a:lumOff val="5000"/>
                </a:schemeClr>
              </a:solidFill>
            </a:endParaRPr>
          </a:p>
          <a:p>
            <a:pPr algn="r"/>
            <a:r>
              <a:rPr lang="ja-JP" altLang="en-US" dirty="0">
                <a:solidFill>
                  <a:schemeClr val="tx1">
                    <a:lumMod val="95000"/>
                    <a:lumOff val="5000"/>
                  </a:schemeClr>
                </a:solidFill>
              </a:rPr>
              <a:t>２０１９年１１月５日読売新聞地域欄掲載</a:t>
            </a:r>
            <a:endParaRPr lang="en-US" altLang="ja-JP" dirty="0">
              <a:solidFill>
                <a:schemeClr val="tx1">
                  <a:lumMod val="95000"/>
                  <a:lumOff val="5000"/>
                </a:schemeClr>
              </a:solidFill>
            </a:endParaRPr>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648" y="1263900"/>
            <a:ext cx="6381328" cy="5257436"/>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4134956683"/>
              </p:ext>
            </p:extLst>
          </p:nvPr>
        </p:nvGraphicFramePr>
        <p:xfrm>
          <a:off x="476672" y="704528"/>
          <a:ext cx="5832648" cy="28803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288032">
                <a:tc>
                  <a:txBody>
                    <a:bodyPr/>
                    <a:lstStyle/>
                    <a:p>
                      <a:pPr algn="ctr"/>
                      <a:r>
                        <a:rPr kumimoji="1" lang="ja-JP" altLang="en-US" sz="1050" b="1" dirty="0">
                          <a:solidFill>
                            <a:schemeClr val="bg1"/>
                          </a:solidFill>
                        </a:rPr>
                        <a:t>メディア掲載内容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読売新聞地域欄</a:t>
                      </a:r>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11</a:t>
                      </a:r>
                      <a:r>
                        <a:rPr kumimoji="1" lang="ja-JP" altLang="en-US" sz="1050" b="0" dirty="0">
                          <a:solidFill>
                            <a:schemeClr val="tx1"/>
                          </a:solidFill>
                        </a:rPr>
                        <a:t>月</a:t>
                      </a:r>
                      <a:r>
                        <a:rPr kumimoji="1" lang="en-US" altLang="ja-JP" sz="1050" b="0" dirty="0">
                          <a:solidFill>
                            <a:schemeClr val="tx1"/>
                          </a:solidFill>
                        </a:rPr>
                        <a:t>5</a:t>
                      </a:r>
                      <a:r>
                        <a:rPr kumimoji="1" lang="ja-JP" altLang="en-US" sz="1050" b="0" dirty="0">
                          <a:solidFill>
                            <a:schemeClr val="tx1"/>
                          </a:solidFill>
                        </a:rPr>
                        <a:t>日</a:t>
                      </a:r>
                      <a:r>
                        <a:rPr kumimoji="1" lang="en-US" altLang="ja-JP" sz="1050" b="0" dirty="0">
                          <a:solidFill>
                            <a:schemeClr val="tx1"/>
                          </a:solidFill>
                        </a:rPr>
                        <a:t>(</a:t>
                      </a:r>
                      <a:r>
                        <a:rPr kumimoji="1" lang="ja-JP" altLang="en-US" sz="1050" b="0" dirty="0">
                          <a:solidFill>
                            <a:schemeClr val="tx1"/>
                          </a:solidFill>
                        </a:rPr>
                        <a:t>火</a:t>
                      </a:r>
                      <a:r>
                        <a:rPr kumimoji="1" lang="en-US" altLang="ja-JP" sz="1050" b="0" dirty="0">
                          <a:solidFill>
                            <a:schemeClr val="tx1"/>
                          </a:solidFill>
                        </a:rPr>
                        <a:t>)</a:t>
                      </a:r>
                      <a:r>
                        <a:rPr kumimoji="1" lang="ja-JP" altLang="en-US" sz="1050" b="0" dirty="0">
                          <a:solidFill>
                            <a:schemeClr val="tx1"/>
                          </a:solidFill>
                        </a:rPr>
                        <a:t>掲載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39128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897920675"/>
              </p:ext>
            </p:extLst>
          </p:nvPr>
        </p:nvGraphicFramePr>
        <p:xfrm>
          <a:off x="548680" y="1762929"/>
          <a:ext cx="5832648" cy="5973227"/>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3844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bg1"/>
                          </a:solidFill>
                        </a:rPr>
                        <a:t>参加者の声</a:t>
                      </a:r>
                      <a:r>
                        <a:rPr kumimoji="1" lang="en-US" altLang="ja-JP" sz="1050" b="1" dirty="0">
                          <a:solidFill>
                            <a:schemeClr val="bg1"/>
                          </a:solidFill>
                        </a:rPr>
                        <a:t>(</a:t>
                      </a:r>
                      <a:r>
                        <a:rPr kumimoji="1" lang="ja-JP" altLang="en-US" sz="1050" b="1" dirty="0">
                          <a:solidFill>
                            <a:schemeClr val="bg1"/>
                          </a:solidFill>
                        </a:rPr>
                        <a:t>大人</a:t>
                      </a:r>
                      <a:r>
                        <a:rPr kumimoji="1" lang="en-US" altLang="ja-JP" sz="1050" b="1" dirty="0">
                          <a:solidFill>
                            <a:schemeClr val="bg1"/>
                          </a:solidFill>
                        </a:rPr>
                        <a:t>)</a:t>
                      </a:r>
                      <a:endParaRPr kumimoji="1" lang="ja-JP" altLang="en-US" sz="1050" b="1" dirty="0">
                        <a:solidFill>
                          <a:schemeClr val="bg1"/>
                        </a:solidFill>
                      </a:endParaRPr>
                    </a:p>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kumimoji="1" lang="ja-JP" altLang="en-US" sz="900" b="0" kern="1200" dirty="0">
                          <a:solidFill>
                            <a:schemeClr val="tx1"/>
                          </a:solidFill>
                          <a:effectLst/>
                          <a:latin typeface="+mj-ea"/>
                          <a:ea typeface="+mj-ea"/>
                          <a:cs typeface="+mn-cs"/>
                        </a:rPr>
                        <a:t>・</a:t>
                      </a:r>
                      <a:r>
                        <a:rPr kumimoji="1" lang="ja-JP" altLang="ja-JP" sz="900" b="0" kern="1200" dirty="0">
                          <a:solidFill>
                            <a:schemeClr val="tx1"/>
                          </a:solidFill>
                          <a:effectLst/>
                          <a:latin typeface="+mj-ea"/>
                          <a:ea typeface="+mj-ea"/>
                          <a:cs typeface="+mn-cs"/>
                        </a:rPr>
                        <a:t>子どもが楽しそうに作品を作っていた。ゲームや</a:t>
                      </a:r>
                      <a:r>
                        <a:rPr kumimoji="1" lang="en-US" altLang="ja-JP" sz="900" b="0" kern="1200" dirty="0">
                          <a:solidFill>
                            <a:schemeClr val="tx1"/>
                          </a:solidFill>
                          <a:effectLst/>
                          <a:latin typeface="+mj-ea"/>
                          <a:ea typeface="+mj-ea"/>
                          <a:cs typeface="+mn-cs"/>
                        </a:rPr>
                        <a:t>TV</a:t>
                      </a:r>
                      <a:r>
                        <a:rPr kumimoji="1" lang="ja-JP" altLang="ja-JP" sz="900" b="0" kern="1200" dirty="0">
                          <a:solidFill>
                            <a:schemeClr val="tx1"/>
                          </a:solidFill>
                          <a:effectLst/>
                          <a:latin typeface="+mj-ea"/>
                          <a:ea typeface="+mj-ea"/>
                          <a:cs typeface="+mn-cs"/>
                        </a:rPr>
                        <a:t>ばかりで、想像力を使って、物を作るという体験が少しでも楽しいと気付いてほしいですね。</a:t>
                      </a:r>
                    </a:p>
                    <a:p>
                      <a:r>
                        <a:rPr kumimoji="1" lang="ja-JP" altLang="ja-JP" sz="900" b="0" kern="1200" dirty="0">
                          <a:solidFill>
                            <a:schemeClr val="tx1"/>
                          </a:solidFill>
                          <a:effectLst/>
                          <a:latin typeface="+mj-ea"/>
                          <a:ea typeface="+mj-ea"/>
                          <a:cs typeface="+mn-cs"/>
                        </a:rPr>
                        <a:t>・工作や絵が好きな子どもなので、参加させてみた。大きな作品を複数の人と協力して作っていて、嬉しそうだった。</a:t>
                      </a:r>
                    </a:p>
                    <a:p>
                      <a:r>
                        <a:rPr kumimoji="1" lang="ja-JP" altLang="ja-JP" sz="900" b="0" kern="1200" dirty="0">
                          <a:solidFill>
                            <a:schemeClr val="tx1"/>
                          </a:solidFill>
                          <a:effectLst/>
                          <a:latin typeface="+mj-ea"/>
                          <a:ea typeface="+mj-ea"/>
                          <a:cs typeface="+mn-cs"/>
                        </a:rPr>
                        <a:t>・小さい子も参加する事で沢山の作品を見て自分もやってみたいと夢中に、取り組む事が出来ました。今までない集中力でびっくりしました。家では絵具・工作と大胆に使わせてあげられないので今回参加して伸び伸び作品を作る事が出来てとても楽しかったです。</a:t>
                      </a:r>
                    </a:p>
                    <a:p>
                      <a:r>
                        <a:rPr kumimoji="1" lang="ja-JP" altLang="ja-JP" sz="900" b="0" kern="1200" dirty="0">
                          <a:solidFill>
                            <a:schemeClr val="tx1"/>
                          </a:solidFill>
                          <a:effectLst/>
                          <a:latin typeface="+mj-ea"/>
                          <a:ea typeface="+mj-ea"/>
                          <a:cs typeface="+mn-cs"/>
                        </a:rPr>
                        <a:t>・子どもが考えた事を自由に表現する事が出来たから。普段できないような体験をさせてあげる事が出来て良かった。先生や学生さん達がとても優しく親切でした。</a:t>
                      </a:r>
                    </a:p>
                    <a:p>
                      <a:r>
                        <a:rPr kumimoji="1" lang="ja-JP" altLang="ja-JP" sz="900" b="0" kern="1200" dirty="0">
                          <a:solidFill>
                            <a:schemeClr val="tx1"/>
                          </a:solidFill>
                          <a:effectLst/>
                          <a:latin typeface="+mj-ea"/>
                          <a:ea typeface="+mj-ea"/>
                          <a:cs typeface="+mn-cs"/>
                        </a:rPr>
                        <a:t>・子どもに工作を伸び伸びと体験させられた。色々な人とのコミュニケーション出来る様になり、友達も出来ていた。</a:t>
                      </a:r>
                    </a:p>
                    <a:p>
                      <a:r>
                        <a:rPr kumimoji="1" lang="ja-JP" altLang="ja-JP" sz="900" b="0" kern="1200" dirty="0">
                          <a:solidFill>
                            <a:schemeClr val="tx1"/>
                          </a:solidFill>
                          <a:effectLst/>
                          <a:latin typeface="+mj-ea"/>
                          <a:ea typeface="+mj-ea"/>
                          <a:cs typeface="+mn-cs"/>
                        </a:rPr>
                        <a:t>・子どもが来年も行きたいと言っていた。自由に自己表現することで、本人の内面が満た</a:t>
                      </a:r>
                      <a:r>
                        <a:rPr kumimoji="1" lang="ja-JP" altLang="en-US" sz="900" b="0" kern="1200" dirty="0">
                          <a:solidFill>
                            <a:schemeClr val="tx1"/>
                          </a:solidFill>
                          <a:effectLst/>
                          <a:latin typeface="+mj-ea"/>
                          <a:ea typeface="+mj-ea"/>
                          <a:cs typeface="+mn-cs"/>
                        </a:rPr>
                        <a:t>さ</a:t>
                      </a:r>
                      <a:r>
                        <a:rPr kumimoji="1" lang="ja-JP" altLang="ja-JP" sz="900" b="0" kern="1200" dirty="0">
                          <a:solidFill>
                            <a:schemeClr val="tx1"/>
                          </a:solidFill>
                          <a:effectLst/>
                          <a:latin typeface="+mj-ea"/>
                          <a:ea typeface="+mj-ea"/>
                          <a:cs typeface="+mn-cs"/>
                        </a:rPr>
                        <a:t>れたと感じた。</a:t>
                      </a:r>
                    </a:p>
                    <a:p>
                      <a:r>
                        <a:rPr kumimoji="1" lang="ja-JP" altLang="ja-JP" sz="900" b="0" kern="1200" dirty="0">
                          <a:solidFill>
                            <a:schemeClr val="tx1"/>
                          </a:solidFill>
                          <a:effectLst/>
                          <a:latin typeface="+mj-ea"/>
                          <a:ea typeface="+mj-ea"/>
                          <a:cs typeface="+mn-cs"/>
                        </a:rPr>
                        <a:t>・自分たちで考えて形ににして、とても楽しみながら学べるイベントだと思います。自宅では、材料にしても、大きさにしても、自由に作らせてあげる事に制限があるので、とても楽しそうでした。今回、キャンプにも初一人で参加して、色々と経験をさせて頂けたので、自信になったと思います。</a:t>
                      </a:r>
                    </a:p>
                    <a:p>
                      <a:r>
                        <a:rPr kumimoji="1" lang="ja-JP" altLang="ja-JP" sz="900" b="0" kern="1200" dirty="0">
                          <a:solidFill>
                            <a:schemeClr val="tx1"/>
                          </a:solidFill>
                          <a:effectLst/>
                          <a:latin typeface="+mj-ea"/>
                          <a:ea typeface="+mj-ea"/>
                          <a:cs typeface="+mn-cs"/>
                        </a:rPr>
                        <a:t>・親も子も一緒に作業し、物を作りあげる事が出来ました。</a:t>
                      </a:r>
                    </a:p>
                    <a:p>
                      <a:r>
                        <a:rPr kumimoji="1" lang="ja-JP" altLang="ja-JP" sz="900" b="0" kern="1200" dirty="0">
                          <a:solidFill>
                            <a:schemeClr val="tx1"/>
                          </a:solidFill>
                          <a:effectLst/>
                          <a:latin typeface="+mj-ea"/>
                          <a:ea typeface="+mj-ea"/>
                          <a:cs typeface="+mn-cs"/>
                        </a:rPr>
                        <a:t>・美術教室とのコラボで作品作りなど充実していました。お寺の魚の</a:t>
                      </a:r>
                      <a:r>
                        <a:rPr kumimoji="1" lang="en-US" altLang="ja-JP" sz="900" b="0" kern="1200" dirty="0">
                          <a:solidFill>
                            <a:schemeClr val="tx1"/>
                          </a:solidFill>
                          <a:effectLst/>
                          <a:latin typeface="+mj-ea"/>
                          <a:ea typeface="+mj-ea"/>
                          <a:cs typeface="+mn-cs"/>
                        </a:rPr>
                        <a:t>PT</a:t>
                      </a:r>
                      <a:r>
                        <a:rPr kumimoji="1" lang="ja-JP" altLang="ja-JP" sz="900" b="0" kern="1200" dirty="0">
                          <a:solidFill>
                            <a:schemeClr val="tx1"/>
                          </a:solidFill>
                          <a:effectLst/>
                          <a:latin typeface="+mj-ea"/>
                          <a:ea typeface="+mj-ea"/>
                          <a:cs typeface="+mn-cs"/>
                        </a:rPr>
                        <a:t>もとても良かった</a:t>
                      </a:r>
                      <a:r>
                        <a:rPr kumimoji="1" lang="ja-JP" altLang="en-US" sz="900" b="0" kern="1200" dirty="0">
                          <a:solidFill>
                            <a:schemeClr val="tx1"/>
                          </a:solidFill>
                          <a:effectLst/>
                          <a:latin typeface="+mj-ea"/>
                          <a:ea typeface="+mj-ea"/>
                          <a:cs typeface="+mn-cs"/>
                        </a:rPr>
                        <a:t>。</a:t>
                      </a:r>
                      <a:r>
                        <a:rPr kumimoji="1" lang="ja-JP" altLang="ja-JP" sz="900" b="0" kern="1200" dirty="0">
                          <a:solidFill>
                            <a:schemeClr val="tx1"/>
                          </a:solidFill>
                          <a:effectLst/>
                          <a:latin typeface="+mj-ea"/>
                          <a:ea typeface="+mj-ea"/>
                          <a:cs typeface="+mn-cs"/>
                        </a:rPr>
                        <a:t>ダイバーの方の海の中の話やクイズなど、福岡の海を沢山知る事が出来、夏休みの自由究も更に調べ学習をして提供していました。キャンプが天候不良で残念でしたが、スタッフの皆</a:t>
                      </a:r>
                      <a:r>
                        <a:rPr kumimoji="1" lang="ja-JP" altLang="en-US" sz="900" b="0" kern="1200" dirty="0">
                          <a:solidFill>
                            <a:schemeClr val="tx1"/>
                          </a:solidFill>
                          <a:effectLst/>
                          <a:latin typeface="+mj-ea"/>
                          <a:ea typeface="+mj-ea"/>
                          <a:cs typeface="+mn-cs"/>
                        </a:rPr>
                        <a:t>さ</a:t>
                      </a:r>
                      <a:r>
                        <a:rPr kumimoji="1" lang="ja-JP" altLang="ja-JP" sz="900" b="0" kern="1200" dirty="0">
                          <a:solidFill>
                            <a:schemeClr val="tx1"/>
                          </a:solidFill>
                          <a:effectLst/>
                          <a:latin typeface="+mj-ea"/>
                          <a:ea typeface="+mj-ea"/>
                          <a:cs typeface="+mn-cs"/>
                        </a:rPr>
                        <a:t>んのおかげで、どの</a:t>
                      </a:r>
                      <a:r>
                        <a:rPr kumimoji="1" lang="en-US" altLang="ja-JP" sz="900" b="0" kern="1200" dirty="0">
                          <a:solidFill>
                            <a:schemeClr val="tx1"/>
                          </a:solidFill>
                          <a:effectLst/>
                          <a:latin typeface="+mj-ea"/>
                          <a:ea typeface="+mj-ea"/>
                          <a:cs typeface="+mn-cs"/>
                        </a:rPr>
                        <a:t>PT</a:t>
                      </a:r>
                      <a:r>
                        <a:rPr kumimoji="1" lang="ja-JP" altLang="ja-JP" sz="900" b="0" kern="1200" dirty="0">
                          <a:solidFill>
                            <a:schemeClr val="tx1"/>
                          </a:solidFill>
                          <a:effectLst/>
                          <a:latin typeface="+mj-ea"/>
                          <a:ea typeface="+mj-ea"/>
                          <a:cs typeface="+mn-cs"/>
                        </a:rPr>
                        <a:t>も楽しかったです。有難うございました。</a:t>
                      </a:r>
                    </a:p>
                    <a:p>
                      <a:r>
                        <a:rPr kumimoji="1" lang="ja-JP" altLang="ja-JP" sz="900" b="0" kern="1200" dirty="0">
                          <a:solidFill>
                            <a:schemeClr val="tx1"/>
                          </a:solidFill>
                          <a:effectLst/>
                          <a:latin typeface="+mj-ea"/>
                          <a:ea typeface="+mj-ea"/>
                          <a:cs typeface="+mn-cs"/>
                        </a:rPr>
                        <a:t>・自由な雰囲気で参加出来た為</a:t>
                      </a:r>
                      <a:r>
                        <a:rPr kumimoji="1" lang="ja-JP" altLang="en-US" sz="900" b="0" kern="1200" dirty="0">
                          <a:solidFill>
                            <a:schemeClr val="tx1"/>
                          </a:solidFill>
                          <a:effectLst/>
                          <a:latin typeface="+mj-ea"/>
                          <a:ea typeface="+mj-ea"/>
                          <a:cs typeface="+mn-cs"/>
                        </a:rPr>
                        <a:t>よかったです</a:t>
                      </a:r>
                      <a:r>
                        <a:rPr kumimoji="1" lang="ja-JP" altLang="ja-JP" sz="900" b="0" kern="1200" dirty="0">
                          <a:solidFill>
                            <a:schemeClr val="tx1"/>
                          </a:solidFill>
                          <a:effectLst/>
                          <a:latin typeface="+mj-ea"/>
                          <a:ea typeface="+mj-ea"/>
                          <a:cs typeface="+mn-cs"/>
                        </a:rPr>
                        <a:t>。</a:t>
                      </a:r>
                    </a:p>
                    <a:p>
                      <a:r>
                        <a:rPr kumimoji="1" lang="ja-JP" altLang="ja-JP" sz="900" b="0" kern="1200" dirty="0">
                          <a:solidFill>
                            <a:schemeClr val="tx1"/>
                          </a:solidFill>
                          <a:effectLst/>
                          <a:latin typeface="+mj-ea"/>
                          <a:ea typeface="+mj-ea"/>
                          <a:cs typeface="+mn-cs"/>
                        </a:rPr>
                        <a:t>・家の中では大きなものを作るのが難しいので、いい経験が出来て良かったです。</a:t>
                      </a:r>
                    </a:p>
                    <a:p>
                      <a:r>
                        <a:rPr kumimoji="1" lang="ja-JP" altLang="ja-JP" sz="900" b="0" kern="1200" dirty="0">
                          <a:solidFill>
                            <a:schemeClr val="tx1"/>
                          </a:solidFill>
                          <a:effectLst/>
                          <a:latin typeface="+mj-ea"/>
                          <a:ea typeface="+mj-ea"/>
                          <a:cs typeface="+mn-cs"/>
                        </a:rPr>
                        <a:t>・子ども達が作りたいものを自由にさせて貰って、有難うございました。</a:t>
                      </a:r>
                    </a:p>
                    <a:p>
                      <a:r>
                        <a:rPr kumimoji="1" lang="ja-JP" altLang="ja-JP" sz="900" b="0" kern="1200" dirty="0">
                          <a:solidFill>
                            <a:schemeClr val="tx1"/>
                          </a:solidFill>
                          <a:effectLst/>
                          <a:latin typeface="+mj-ea"/>
                          <a:ea typeface="+mj-ea"/>
                          <a:cs typeface="+mn-cs"/>
                        </a:rPr>
                        <a:t>・子ども達が楽しんでいた。日頃、大きな作品を作ったり出来ないので、楽しそうだった。</a:t>
                      </a:r>
                    </a:p>
                    <a:p>
                      <a:r>
                        <a:rPr kumimoji="1" lang="ja-JP" altLang="ja-JP" sz="900" b="0" kern="1200" dirty="0">
                          <a:solidFill>
                            <a:schemeClr val="tx1"/>
                          </a:solidFill>
                          <a:effectLst/>
                          <a:latin typeface="+mj-ea"/>
                          <a:ea typeface="+mj-ea"/>
                          <a:cs typeface="+mn-cs"/>
                        </a:rPr>
                        <a:t>・改めて、工作が大好きという事がわかった。自由に色塗り・手形や足型までやらせて、貰いありがたいです。</a:t>
                      </a:r>
                    </a:p>
                    <a:p>
                      <a:r>
                        <a:rPr kumimoji="1" lang="ja-JP" altLang="ja-JP" sz="900" b="0" kern="1200" dirty="0">
                          <a:solidFill>
                            <a:schemeClr val="tx1"/>
                          </a:solidFill>
                          <a:effectLst/>
                          <a:latin typeface="+mj-ea"/>
                          <a:ea typeface="+mj-ea"/>
                          <a:cs typeface="+mn-cs"/>
                        </a:rPr>
                        <a:t>・沢山材料があり、スタッフさんも沢山いて楽しかったです。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26357">
                <a:tc>
                  <a:txBody>
                    <a:bodyPr/>
                    <a:lstStyle/>
                    <a:p>
                      <a:pPr algn="l"/>
                      <a:r>
                        <a:rPr kumimoji="1" lang="ja-JP" altLang="en-US" sz="1050" b="1" dirty="0">
                          <a:solidFill>
                            <a:schemeClr val="bg1"/>
                          </a:solidFill>
                        </a:rPr>
                        <a:t>配布資料</a:t>
                      </a:r>
                      <a:endParaRPr kumimoji="1" lang="en-US" altLang="ja-JP" sz="1050" b="1" dirty="0">
                        <a:solidFill>
                          <a:schemeClr val="bg1"/>
                        </a:solidFill>
                      </a:endParaRPr>
                    </a:p>
                    <a:p>
                      <a:pPr algn="l"/>
                      <a:r>
                        <a:rPr kumimoji="1" lang="ja-JP" altLang="en-US" sz="900" b="0" dirty="0">
                          <a:solidFill>
                            <a:schemeClr val="bg1"/>
                          </a:solidFill>
                        </a:rPr>
                        <a:t>（資料データがある場合、レポートに添付して提出してください。）</a:t>
                      </a:r>
                      <a:endParaRPr kumimoji="1" lang="en-US" altLang="ja-JP" sz="9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「春住小学校海こら制作展」配布チラシ</a:t>
                      </a:r>
                      <a:r>
                        <a:rPr kumimoji="1" lang="en-US" altLang="ja-JP" sz="1050" b="0" dirty="0">
                          <a:solidFill>
                            <a:schemeClr val="tx1"/>
                          </a:solidFill>
                        </a:rPr>
                        <a:t>A4</a:t>
                      </a:r>
                      <a:r>
                        <a:rPr kumimoji="1" lang="ja-JP" altLang="en-US" sz="1050" b="0" dirty="0">
                          <a:solidFill>
                            <a:schemeClr val="tx1"/>
                          </a:solidFill>
                        </a:rPr>
                        <a:t>サイズ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88773">
                <a:tc>
                  <a:txBody>
                    <a:bodyPr/>
                    <a:lstStyle/>
                    <a:p>
                      <a:pPr algn="l"/>
                      <a:r>
                        <a:rPr kumimoji="1" lang="ja-JP" altLang="en-US" sz="1050" b="1" dirty="0">
                          <a:solidFill>
                            <a:schemeClr val="bg1"/>
                          </a:solidFill>
                        </a:rPr>
                        <a:t>メディア掲出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長崎長崎県版</a:t>
                      </a:r>
                      <a:r>
                        <a:rPr kumimoji="1" lang="en-US" altLang="ja-JP" sz="1050" b="0" dirty="0">
                          <a:solidFill>
                            <a:schemeClr val="tx1"/>
                          </a:solidFill>
                        </a:rPr>
                        <a:t>11</a:t>
                      </a:r>
                      <a:r>
                        <a:rPr kumimoji="1" lang="ja-JP" altLang="en-US" sz="1050" b="0" dirty="0">
                          <a:solidFill>
                            <a:schemeClr val="tx1"/>
                          </a:solidFill>
                        </a:rPr>
                        <a:t>月</a:t>
                      </a:r>
                      <a:r>
                        <a:rPr kumimoji="1" lang="en-US" altLang="ja-JP" sz="1050" b="0" dirty="0">
                          <a:solidFill>
                            <a:schemeClr val="tx1"/>
                          </a:solidFill>
                        </a:rPr>
                        <a:t>5</a:t>
                      </a:r>
                      <a:r>
                        <a:rPr kumimoji="1" lang="ja-JP" altLang="en-US" sz="1050" b="0" dirty="0">
                          <a:solidFill>
                            <a:schemeClr val="tx1"/>
                          </a:solidFill>
                        </a:rPr>
                        <a:t>日</a:t>
                      </a:r>
                      <a:r>
                        <a:rPr kumimoji="1" lang="en-US" altLang="ja-JP" sz="1050" b="0" dirty="0">
                          <a:solidFill>
                            <a:schemeClr val="tx1"/>
                          </a:solidFill>
                        </a:rPr>
                        <a:t>(</a:t>
                      </a:r>
                      <a:r>
                        <a:rPr kumimoji="1" lang="ja-JP" altLang="en-US" sz="1050" b="0" dirty="0">
                          <a:solidFill>
                            <a:schemeClr val="tx1"/>
                          </a:solidFill>
                        </a:rPr>
                        <a:t>火</a:t>
                      </a:r>
                      <a:r>
                        <a:rPr kumimoji="1" lang="en-US" altLang="ja-JP" sz="1050" b="0" dirty="0">
                          <a:solidFill>
                            <a:schemeClr val="tx1"/>
                          </a:solidFill>
                        </a:rPr>
                        <a:t>)</a:t>
                      </a:r>
                      <a:r>
                        <a:rPr kumimoji="1" lang="ja-JP" altLang="en-US" sz="1050" b="0" dirty="0">
                          <a:solidFill>
                            <a:schemeClr val="tx1"/>
                          </a:solidFill>
                        </a:rPr>
                        <a:t>掲載</a:t>
                      </a:r>
                      <a:endParaRPr kumimoji="1"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kern="1200" dirty="0">
                          <a:solidFill>
                            <a:schemeClr val="dk1"/>
                          </a:solidFill>
                          <a:effectLst/>
                          <a:latin typeface="+mn-lt"/>
                          <a:ea typeface="+mn-ea"/>
                          <a:cs typeface="+mn-cs"/>
                        </a:rPr>
                        <a:t>読売新聞社ウェブ「福岡ふかぼりメディアささっとー」</a:t>
                      </a:r>
                      <a:endParaRPr kumimoji="1" lang="en-US" altLang="ja-JP" sz="1050" b="0" i="0" u="none"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29727">
                <a:tc>
                  <a:txBody>
                    <a:bodyPr/>
                    <a:lstStyle/>
                    <a:p>
                      <a:pPr algn="l"/>
                      <a:endParaRPr kumimoji="1" lang="ja-JP" altLang="en-US" sz="105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タイトル 1"/>
          <p:cNvSpPr txBox="1">
            <a:spLocks/>
          </p:cNvSpPr>
          <p:nvPr/>
        </p:nvSpPr>
        <p:spPr>
          <a:xfrm>
            <a:off x="342900" y="133164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6" name="テキスト ボックス 5"/>
          <p:cNvSpPr txBox="1"/>
          <p:nvPr/>
        </p:nvSpPr>
        <p:spPr>
          <a:xfrm>
            <a:off x="548680" y="611560"/>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spTree>
    <p:extLst>
      <p:ext uri="{BB962C8B-B14F-4D97-AF65-F5344CB8AC3E}">
        <p14:creationId xmlns:p14="http://schemas.microsoft.com/office/powerpoint/2010/main" val="171231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xmlns="" id="{CD59A2CE-6EF6-4FFD-9773-D5DC7D25ECF3}"/>
              </a:ext>
            </a:extLst>
          </p:cNvPr>
          <p:cNvGraphicFramePr>
            <a:graphicFrameLocks noGrp="1"/>
          </p:cNvGraphicFramePr>
          <p:nvPr>
            <p:extLst>
              <p:ext uri="{D42A27DB-BD31-4B8C-83A1-F6EECF244321}">
                <p14:modId xmlns:p14="http://schemas.microsoft.com/office/powerpoint/2010/main" val="4233324456"/>
              </p:ext>
            </p:extLst>
          </p:nvPr>
        </p:nvGraphicFramePr>
        <p:xfrm>
          <a:off x="548680" y="1856204"/>
          <a:ext cx="5832648" cy="473202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3844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bg1"/>
                          </a:solidFill>
                        </a:rPr>
                        <a:t>参加者の声</a:t>
                      </a:r>
                      <a:r>
                        <a:rPr kumimoji="1" lang="en-US" altLang="ja-JP" sz="1050" b="1" dirty="0">
                          <a:solidFill>
                            <a:schemeClr val="bg1"/>
                          </a:solidFill>
                        </a:rPr>
                        <a:t>(</a:t>
                      </a:r>
                      <a:r>
                        <a:rPr kumimoji="1" lang="ja-JP" altLang="en-US" sz="1050" b="1" dirty="0">
                          <a:solidFill>
                            <a:schemeClr val="bg1"/>
                          </a:solidFill>
                        </a:rPr>
                        <a:t>子ども</a:t>
                      </a:r>
                      <a:r>
                        <a:rPr kumimoji="1" lang="en-US" altLang="ja-JP" sz="1050" b="1" dirty="0">
                          <a:solidFill>
                            <a:schemeClr val="bg1"/>
                          </a:solidFill>
                        </a:rPr>
                        <a:t>)</a:t>
                      </a:r>
                      <a:endParaRPr kumimoji="1" lang="ja-JP" altLang="en-US" sz="1050" b="1" dirty="0">
                        <a:solidFill>
                          <a:schemeClr val="bg1"/>
                        </a:solidFill>
                      </a:endParaRPr>
                    </a:p>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kumimoji="1" lang="ja-JP" altLang="ja-JP" sz="1050" b="0" kern="1200" dirty="0">
                          <a:solidFill>
                            <a:schemeClr val="tx1"/>
                          </a:solidFill>
                          <a:effectLst/>
                          <a:latin typeface="+mn-lt"/>
                          <a:ea typeface="+mn-ea"/>
                          <a:cs typeface="+mn-cs"/>
                        </a:rPr>
                        <a:t>・海のガチャガチャを回せて楽しかった。</a:t>
                      </a:r>
                    </a:p>
                    <a:p>
                      <a:r>
                        <a:rPr kumimoji="1" lang="ja-JP" altLang="ja-JP" sz="1050" b="0" kern="1200" dirty="0">
                          <a:solidFill>
                            <a:schemeClr val="tx1"/>
                          </a:solidFill>
                          <a:effectLst/>
                          <a:latin typeface="+mn-lt"/>
                          <a:ea typeface="+mn-ea"/>
                          <a:cs typeface="+mn-cs"/>
                        </a:rPr>
                        <a:t>・ガチャガチャのしくみがすごかった。</a:t>
                      </a:r>
                    </a:p>
                    <a:p>
                      <a:r>
                        <a:rPr kumimoji="1" lang="ja-JP" altLang="ja-JP" sz="1050" b="0" kern="1200" dirty="0">
                          <a:solidFill>
                            <a:schemeClr val="tx1"/>
                          </a:solidFill>
                          <a:effectLst/>
                          <a:latin typeface="+mn-lt"/>
                          <a:ea typeface="+mn-ea"/>
                          <a:cs typeface="+mn-cs"/>
                        </a:rPr>
                        <a:t>・ガチャで海を大切にしないといけない事を勉強出来て良かったです。</a:t>
                      </a:r>
                    </a:p>
                    <a:p>
                      <a:r>
                        <a:rPr kumimoji="1" lang="ja-JP" altLang="ja-JP" sz="1050" b="0" kern="1200" dirty="0">
                          <a:solidFill>
                            <a:schemeClr val="tx1"/>
                          </a:solidFill>
                          <a:effectLst/>
                          <a:latin typeface="+mn-lt"/>
                          <a:ea typeface="+mn-ea"/>
                          <a:cs typeface="+mn-cs"/>
                        </a:rPr>
                        <a:t>・大きな作品がいっぱいあって驚きました。</a:t>
                      </a:r>
                    </a:p>
                    <a:p>
                      <a:r>
                        <a:rPr kumimoji="1" lang="ja-JP" altLang="ja-JP" sz="1050" b="0" kern="1200" dirty="0">
                          <a:solidFill>
                            <a:schemeClr val="tx1"/>
                          </a:solidFill>
                          <a:effectLst/>
                          <a:latin typeface="+mn-lt"/>
                          <a:ea typeface="+mn-ea"/>
                          <a:cs typeface="+mn-cs"/>
                        </a:rPr>
                        <a:t>・うみの制作をして、楽しかった。</a:t>
                      </a:r>
                    </a:p>
                    <a:p>
                      <a:r>
                        <a:rPr kumimoji="1" lang="ja-JP" altLang="ja-JP" sz="1050" b="0" kern="1200" dirty="0">
                          <a:solidFill>
                            <a:schemeClr val="tx1"/>
                          </a:solidFill>
                          <a:effectLst/>
                          <a:latin typeface="+mn-lt"/>
                          <a:ea typeface="+mn-ea"/>
                          <a:cs typeface="+mn-cs"/>
                        </a:rPr>
                        <a:t>・工作をして楽しかった。</a:t>
                      </a:r>
                    </a:p>
                    <a:p>
                      <a:r>
                        <a:rPr kumimoji="1" lang="ja-JP" altLang="ja-JP" sz="1050" b="0" kern="1200" dirty="0">
                          <a:solidFill>
                            <a:schemeClr val="tx1"/>
                          </a:solidFill>
                          <a:effectLst/>
                          <a:latin typeface="+mn-lt"/>
                          <a:ea typeface="+mn-ea"/>
                          <a:cs typeface="+mn-cs"/>
                        </a:rPr>
                        <a:t>・段ボールの作る工作が驚きました。</a:t>
                      </a:r>
                    </a:p>
                    <a:p>
                      <a:r>
                        <a:rPr kumimoji="1" lang="ja-JP" altLang="ja-JP" sz="1050" b="0" kern="1200" dirty="0">
                          <a:solidFill>
                            <a:schemeClr val="tx1"/>
                          </a:solidFill>
                          <a:effectLst/>
                          <a:latin typeface="+mn-lt"/>
                          <a:ea typeface="+mn-ea"/>
                          <a:cs typeface="+mn-cs"/>
                        </a:rPr>
                        <a:t>・色塗りが分かった。</a:t>
                      </a:r>
                    </a:p>
                    <a:p>
                      <a:r>
                        <a:rPr kumimoji="1" lang="ja-JP" altLang="ja-JP" sz="1050" b="0" kern="1200" dirty="0">
                          <a:solidFill>
                            <a:schemeClr val="tx1"/>
                          </a:solidFill>
                          <a:effectLst/>
                          <a:latin typeface="+mn-lt"/>
                          <a:ea typeface="+mn-ea"/>
                          <a:cs typeface="+mn-cs"/>
                        </a:rPr>
                        <a:t>・海が綺麗にしないといけない事。</a:t>
                      </a:r>
                    </a:p>
                    <a:p>
                      <a:r>
                        <a:rPr kumimoji="1" lang="ja-JP" altLang="ja-JP" sz="1050" b="0" kern="1200" dirty="0">
                          <a:solidFill>
                            <a:schemeClr val="tx1"/>
                          </a:solidFill>
                          <a:effectLst/>
                          <a:latin typeface="+mn-lt"/>
                          <a:ea typeface="+mn-ea"/>
                          <a:cs typeface="+mn-cs"/>
                        </a:rPr>
                        <a:t>・頭の中の想像を作り出すのは、とても難しかった。</a:t>
                      </a:r>
                    </a:p>
                    <a:p>
                      <a:r>
                        <a:rPr kumimoji="1" lang="ja-JP" altLang="ja-JP" sz="1050" b="0" kern="1200" dirty="0">
                          <a:solidFill>
                            <a:schemeClr val="tx1"/>
                          </a:solidFill>
                          <a:effectLst/>
                          <a:latin typeface="+mn-lt"/>
                          <a:ea typeface="+mn-ea"/>
                          <a:cs typeface="+mn-cs"/>
                        </a:rPr>
                        <a:t>・みんなの作品が見られて良かったです。</a:t>
                      </a:r>
                    </a:p>
                    <a:p>
                      <a:r>
                        <a:rPr kumimoji="1" lang="ja-JP" altLang="ja-JP" sz="1050" b="0" kern="1200" dirty="0">
                          <a:solidFill>
                            <a:schemeClr val="tx1"/>
                          </a:solidFill>
                          <a:effectLst/>
                          <a:latin typeface="+mn-lt"/>
                          <a:ea typeface="+mn-ea"/>
                          <a:cs typeface="+mn-cs"/>
                        </a:rPr>
                        <a:t>・海の生き物・海の周りの風景とても興味が湧きました。</a:t>
                      </a:r>
                    </a:p>
                    <a:p>
                      <a:r>
                        <a:rPr kumimoji="1" lang="ja-JP" altLang="ja-JP" sz="1050" b="0" kern="1200" dirty="0">
                          <a:solidFill>
                            <a:schemeClr val="tx1"/>
                          </a:solidFill>
                          <a:effectLst/>
                          <a:latin typeface="+mn-lt"/>
                          <a:ea typeface="+mn-ea"/>
                          <a:cs typeface="+mn-cs"/>
                        </a:rPr>
                        <a:t>・みんなの作品が上手ですごいなと思いました。</a:t>
                      </a:r>
                    </a:p>
                    <a:p>
                      <a:r>
                        <a:rPr kumimoji="1" lang="ja-JP" altLang="ja-JP" sz="1050" b="0" kern="1200" dirty="0">
                          <a:solidFill>
                            <a:schemeClr val="tx1"/>
                          </a:solidFill>
                          <a:effectLst/>
                          <a:latin typeface="+mn-lt"/>
                          <a:ea typeface="+mn-ea"/>
                          <a:cs typeface="+mn-cs"/>
                        </a:rPr>
                        <a:t>・段ボールでいろいろな物が作れました。</a:t>
                      </a:r>
                    </a:p>
                    <a:p>
                      <a:r>
                        <a:rPr kumimoji="1" lang="ja-JP" altLang="ja-JP" sz="1050" b="0" kern="1200" dirty="0">
                          <a:solidFill>
                            <a:schemeClr val="tx1"/>
                          </a:solidFill>
                          <a:effectLst/>
                          <a:latin typeface="+mn-lt"/>
                          <a:ea typeface="+mn-ea"/>
                          <a:cs typeface="+mn-cs"/>
                        </a:rPr>
                        <a:t>・ガチャがあって楽しかった。</a:t>
                      </a:r>
                    </a:p>
                    <a:p>
                      <a:r>
                        <a:rPr kumimoji="1" lang="ja-JP" altLang="ja-JP" sz="1050" b="0" kern="1200" dirty="0">
                          <a:solidFill>
                            <a:schemeClr val="tx1"/>
                          </a:solidFill>
                          <a:effectLst/>
                          <a:latin typeface="+mn-lt"/>
                          <a:ea typeface="+mn-ea"/>
                          <a:cs typeface="+mn-cs"/>
                        </a:rPr>
                        <a:t>・友達と力を集めると、すごい物を作れたのが驚きました。</a:t>
                      </a:r>
                    </a:p>
                    <a:p>
                      <a:r>
                        <a:rPr kumimoji="1" lang="ja-JP" altLang="ja-JP" sz="1050" b="0" kern="1200" dirty="0">
                          <a:solidFill>
                            <a:schemeClr val="tx1"/>
                          </a:solidFill>
                          <a:effectLst/>
                          <a:latin typeface="+mn-lt"/>
                          <a:ea typeface="+mn-ea"/>
                          <a:cs typeface="+mn-cs"/>
                        </a:rPr>
                        <a:t>・面白かったので、またあったら行きたいです。</a:t>
                      </a:r>
                    </a:p>
                    <a:p>
                      <a:r>
                        <a:rPr kumimoji="1" lang="ja-JP" altLang="ja-JP" sz="1050" b="0" kern="1200" dirty="0">
                          <a:solidFill>
                            <a:schemeClr val="tx1"/>
                          </a:solidFill>
                          <a:effectLst/>
                          <a:latin typeface="+mn-lt"/>
                          <a:ea typeface="+mn-ea"/>
                          <a:cs typeface="+mn-cs"/>
                        </a:rPr>
                        <a:t>・かっこいいのが出来た。</a:t>
                      </a:r>
                    </a:p>
                    <a:p>
                      <a:r>
                        <a:rPr kumimoji="1" lang="ja-JP" altLang="ja-JP" sz="1050" b="0" kern="1200" dirty="0">
                          <a:solidFill>
                            <a:schemeClr val="tx1"/>
                          </a:solidFill>
                          <a:effectLst/>
                          <a:latin typeface="+mn-lt"/>
                          <a:ea typeface="+mn-ea"/>
                          <a:cs typeface="+mn-cs"/>
                        </a:rPr>
                        <a:t>・海ではゴミを捨ててはいけないという事が分かったよ。</a:t>
                      </a:r>
                    </a:p>
                    <a:p>
                      <a:r>
                        <a:rPr kumimoji="1" lang="ja-JP" altLang="ja-JP" sz="1050" b="0" kern="1200" dirty="0">
                          <a:solidFill>
                            <a:schemeClr val="tx1"/>
                          </a:solidFill>
                          <a:effectLst/>
                          <a:latin typeface="+mn-lt"/>
                          <a:ea typeface="+mn-ea"/>
                          <a:cs typeface="+mn-cs"/>
                        </a:rPr>
                        <a:t>・段ボールでここまで作れる事が分かった。</a:t>
                      </a:r>
                    </a:p>
                    <a:p>
                      <a:r>
                        <a:rPr kumimoji="1" lang="ja-JP" altLang="ja-JP" sz="1050" b="0" kern="1200" dirty="0">
                          <a:solidFill>
                            <a:schemeClr val="tx1"/>
                          </a:solidFill>
                          <a:effectLst/>
                          <a:latin typeface="+mn-lt"/>
                          <a:ea typeface="+mn-ea"/>
                          <a:cs typeface="+mn-cs"/>
                        </a:rPr>
                        <a:t>・なんでも自由に出来て楽しかった。</a:t>
                      </a:r>
                    </a:p>
                    <a:p>
                      <a:r>
                        <a:rPr kumimoji="1" lang="ja-JP" altLang="ja-JP" sz="1050" b="0" kern="1200" dirty="0">
                          <a:solidFill>
                            <a:schemeClr val="tx1"/>
                          </a:solidFill>
                          <a:effectLst/>
                          <a:latin typeface="+mn-lt"/>
                          <a:ea typeface="+mn-ea"/>
                          <a:cs typeface="+mn-cs"/>
                        </a:rPr>
                        <a:t>・ガチャガチャで、色んな海の生き物の豆知識がわかったよ。</a:t>
                      </a:r>
                    </a:p>
                    <a:p>
                      <a:r>
                        <a:rPr kumimoji="1" lang="ja-JP" altLang="ja-JP" sz="1050" b="0" kern="1200" dirty="0">
                          <a:solidFill>
                            <a:schemeClr val="tx1"/>
                          </a:solidFill>
                          <a:effectLst/>
                          <a:latin typeface="+mn-lt"/>
                          <a:ea typeface="+mn-ea"/>
                          <a:cs typeface="+mn-cs"/>
                        </a:rPr>
                        <a:t>・ガチャガチャで海のきれいさを知った。</a:t>
                      </a:r>
                    </a:p>
                    <a:p>
                      <a:r>
                        <a:rPr kumimoji="1" lang="ja-JP" altLang="ja-JP" sz="1050" b="0" kern="1200" dirty="0">
                          <a:solidFill>
                            <a:schemeClr val="tx1"/>
                          </a:solidFill>
                          <a:effectLst/>
                          <a:latin typeface="+mn-lt"/>
                          <a:ea typeface="+mn-ea"/>
                          <a:cs typeface="+mn-cs"/>
                        </a:rPr>
                        <a:t>・海がこれからも綺麗でいて欲しいと思った。</a:t>
                      </a:r>
                    </a:p>
                    <a:p>
                      <a:r>
                        <a:rPr kumimoji="1" lang="ja-JP" altLang="ja-JP" sz="1050" b="0" kern="1200" dirty="0">
                          <a:solidFill>
                            <a:schemeClr val="tx1"/>
                          </a:solidFill>
                          <a:effectLst/>
                          <a:latin typeface="+mn-lt"/>
                          <a:ea typeface="+mn-ea"/>
                          <a:cs typeface="+mn-cs"/>
                        </a:rPr>
                        <a:t>・大きな作品を作れて楽しかったです。</a:t>
                      </a:r>
                    </a:p>
                    <a:p>
                      <a:r>
                        <a:rPr kumimoji="1" lang="ja-JP" altLang="ja-JP" sz="1050" b="0" kern="1200" dirty="0">
                          <a:solidFill>
                            <a:schemeClr val="tx1"/>
                          </a:solidFill>
                          <a:effectLst/>
                          <a:latin typeface="+mn-lt"/>
                          <a:ea typeface="+mn-ea"/>
                          <a:cs typeface="+mn-cs"/>
                        </a:rPr>
                        <a:t>・魚を塗るのが楽しかったです。</a:t>
                      </a:r>
                    </a:p>
                    <a:p>
                      <a:r>
                        <a:rPr kumimoji="1" lang="ja-JP" altLang="ja-JP" sz="1050" b="0" kern="1200" dirty="0">
                          <a:solidFill>
                            <a:schemeClr val="tx1"/>
                          </a:solidFill>
                          <a:effectLst/>
                          <a:latin typeface="+mn-lt"/>
                          <a:ea typeface="+mn-ea"/>
                          <a:cs typeface="+mn-cs"/>
                        </a:rPr>
                        <a:t>・自分でも色々なランドスケープを作れる事が分かった。</a:t>
                      </a:r>
                    </a:p>
                    <a:p>
                      <a:r>
                        <a:rPr kumimoji="1" lang="ja-JP" altLang="ja-JP" sz="1050" b="0" kern="1200" dirty="0">
                          <a:solidFill>
                            <a:schemeClr val="tx1"/>
                          </a:solidFill>
                          <a:effectLst/>
                          <a:latin typeface="+mn-lt"/>
                          <a:ea typeface="+mn-ea"/>
                          <a:cs typeface="+mn-cs"/>
                        </a:rPr>
                        <a:t>・海の事。それ以外の環境の事についても考える様になった。</a:t>
                      </a:r>
                    </a:p>
                    <a:p>
                      <a:r>
                        <a:rPr kumimoji="1" lang="ja-JP" altLang="ja-JP" sz="1050" b="0" kern="1200" dirty="0">
                          <a:solidFill>
                            <a:schemeClr val="tx1"/>
                          </a:solidFill>
                          <a:effectLst/>
                          <a:latin typeface="+mn-lt"/>
                          <a:ea typeface="+mn-ea"/>
                          <a:cs typeface="+mn-cs"/>
                        </a:rPr>
                        <a:t>・段ボールで色々な物や色を塗りました。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5" name="タイトル 1">
            <a:extLst>
              <a:ext uri="{FF2B5EF4-FFF2-40B4-BE49-F238E27FC236}">
                <a16:creationId xmlns:a16="http://schemas.microsoft.com/office/drawing/2014/main" xmlns="" id="{A93FB760-47BD-4BCE-B619-0D1E22F95F86}"/>
              </a:ext>
            </a:extLst>
          </p:cNvPr>
          <p:cNvSpPr txBox="1">
            <a:spLocks/>
          </p:cNvSpPr>
          <p:nvPr/>
        </p:nvSpPr>
        <p:spPr>
          <a:xfrm>
            <a:off x="342900" y="133164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6" name="テキスト ボックス 5">
            <a:extLst>
              <a:ext uri="{FF2B5EF4-FFF2-40B4-BE49-F238E27FC236}">
                <a16:creationId xmlns:a16="http://schemas.microsoft.com/office/drawing/2014/main" xmlns="" id="{475D8A72-C771-4C09-8BFE-7C11780AB077}"/>
              </a:ext>
            </a:extLst>
          </p:cNvPr>
          <p:cNvSpPr txBox="1"/>
          <p:nvPr/>
        </p:nvSpPr>
        <p:spPr>
          <a:xfrm>
            <a:off x="548680" y="611560"/>
            <a:ext cx="5770034" cy="646331"/>
          </a:xfrm>
          <a:prstGeom prst="rect">
            <a:avLst/>
          </a:prstGeom>
          <a:noFill/>
        </p:spPr>
        <p:txBody>
          <a:bodyPr wrap="square" rtlCol="0">
            <a:spAutoFit/>
          </a:bodyPr>
          <a:lstStyle/>
          <a:p>
            <a:r>
              <a:rPr lang="ja-JP" altLang="en-US" sz="1200" dirty="0"/>
              <a:t>事業</a:t>
            </a:r>
            <a:r>
              <a:rPr lang="en-US" altLang="ja-JP" sz="1200" dirty="0"/>
              <a:t>ID</a:t>
            </a:r>
            <a:r>
              <a:rPr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lang="ja-JP" altLang="en-US" sz="1200" dirty="0"/>
              <a:t>団体名：山王ひなた美術教室</a:t>
            </a:r>
          </a:p>
        </p:txBody>
      </p:sp>
    </p:spTree>
    <p:extLst>
      <p:ext uri="{BB962C8B-B14F-4D97-AF65-F5344CB8AC3E}">
        <p14:creationId xmlns:p14="http://schemas.microsoft.com/office/powerpoint/2010/main" val="394145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7054" y="827584"/>
            <a:ext cx="6172200" cy="30243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050" dirty="0"/>
              <a:t/>
            </a:r>
            <a:br>
              <a:rPr lang="en-US" altLang="ja-JP" sz="1050" dirty="0"/>
            </a:br>
            <a:r>
              <a:rPr lang="ja-JP" altLang="en-US" sz="1050" dirty="0"/>
              <a:t>期間：</a:t>
            </a:r>
            <a:r>
              <a:rPr lang="en-US" altLang="ja-JP" sz="1050" dirty="0"/>
              <a:t>2019</a:t>
            </a:r>
            <a:r>
              <a:rPr lang="ja-JP" altLang="ja-JP" sz="1050" dirty="0"/>
              <a:t>年</a:t>
            </a:r>
            <a:r>
              <a:rPr lang="en-US" altLang="ja-JP" sz="1050" dirty="0"/>
              <a:t>8</a:t>
            </a:r>
            <a:r>
              <a:rPr lang="ja-JP" altLang="ja-JP" sz="1050" dirty="0"/>
              <a:t>月</a:t>
            </a:r>
            <a:r>
              <a:rPr lang="en-US" altLang="ja-JP" sz="1050" dirty="0"/>
              <a:t>10</a:t>
            </a:r>
            <a:r>
              <a:rPr lang="ja-JP" altLang="ja-JP" sz="1050" dirty="0"/>
              <a:t>日</a:t>
            </a:r>
            <a:r>
              <a:rPr lang="en-US" altLang="ja-JP" sz="1050" dirty="0"/>
              <a:t>(</a:t>
            </a:r>
            <a:r>
              <a:rPr lang="ja-JP" altLang="en-US" sz="1050" dirty="0"/>
              <a:t>土</a:t>
            </a:r>
            <a:r>
              <a:rPr lang="en-US" altLang="ja-JP" sz="1050" dirty="0"/>
              <a:t>)</a:t>
            </a:r>
            <a:r>
              <a:rPr lang="ja-JP" altLang="ja-JP" sz="1050" dirty="0"/>
              <a:t>～</a:t>
            </a:r>
            <a:r>
              <a:rPr lang="en-US" altLang="ja-JP" sz="1050" dirty="0"/>
              <a:t>11</a:t>
            </a:r>
            <a:r>
              <a:rPr lang="ja-JP" altLang="ja-JP" sz="1050" dirty="0"/>
              <a:t>月</a:t>
            </a:r>
            <a:r>
              <a:rPr lang="en-US" altLang="ja-JP" sz="1050" dirty="0"/>
              <a:t>4</a:t>
            </a:r>
            <a:r>
              <a:rPr lang="ja-JP" altLang="ja-JP" sz="1050" dirty="0"/>
              <a:t>日</a:t>
            </a:r>
            <a:r>
              <a:rPr lang="en-US" altLang="ja-JP" sz="1050" dirty="0"/>
              <a:t>(</a:t>
            </a:r>
            <a:r>
              <a:rPr lang="ja-JP" altLang="en-US" sz="1050" dirty="0"/>
              <a:t>月・祝</a:t>
            </a:r>
            <a:r>
              <a:rPr lang="en-US" altLang="ja-JP" sz="1050" dirty="0"/>
              <a:t>)</a:t>
            </a:r>
          </a:p>
          <a:p>
            <a:pPr algn="l"/>
            <a:endParaRPr lang="en-US" altLang="ja-JP" sz="1050" dirty="0"/>
          </a:p>
          <a:p>
            <a:pPr algn="l"/>
            <a:r>
              <a:rPr lang="ja-JP" altLang="en-US" sz="1050" dirty="0"/>
              <a:t>対象：福岡市在住の小学生及び中学生</a:t>
            </a:r>
            <a:endParaRPr lang="en-US" altLang="ja-JP" sz="1050" dirty="0"/>
          </a:p>
          <a:p>
            <a:pPr algn="l"/>
            <a:endParaRPr lang="en-US" altLang="ja-JP" sz="1050" dirty="0"/>
          </a:p>
          <a:p>
            <a:pPr algn="l"/>
            <a:r>
              <a:rPr lang="ja-JP" altLang="en-US" sz="1050" dirty="0"/>
              <a:t>主催：山王ひなた美術教室</a:t>
            </a:r>
            <a:endParaRPr lang="en-US" altLang="ja-JP" sz="1050" dirty="0"/>
          </a:p>
          <a:p>
            <a:pPr algn="l"/>
            <a:r>
              <a:rPr lang="en-US" altLang="ja-JP" sz="1050" dirty="0"/>
              <a:t/>
            </a:r>
            <a:br>
              <a:rPr lang="en-US" altLang="ja-JP" sz="1050" dirty="0"/>
            </a:br>
            <a:r>
              <a:rPr lang="ja-JP" altLang="en-US" sz="1050" dirty="0"/>
              <a:t>助成：公益財団法人日本財団「海と日本プロジェクト」</a:t>
            </a:r>
            <a:endParaRPr lang="en-US" altLang="ja-JP" sz="1050" dirty="0"/>
          </a:p>
          <a:p>
            <a:pPr algn="l"/>
            <a:endParaRPr lang="en-US" altLang="ja-JP" sz="1050" dirty="0"/>
          </a:p>
          <a:p>
            <a:pPr algn="just">
              <a:lnSpc>
                <a:spcPct val="120000"/>
              </a:lnSpc>
            </a:pPr>
            <a:r>
              <a:rPr lang="ja-JP" altLang="en-US" sz="1050" dirty="0"/>
              <a:t>協力：一般社団法人ふくおか</a:t>
            </a:r>
            <a:r>
              <a:rPr lang="en-US" altLang="ja-JP" sz="1050" dirty="0"/>
              <a:t>FUN</a:t>
            </a:r>
            <a:r>
              <a:rPr lang="ja-JP" altLang="en-US" sz="1050" dirty="0"/>
              <a:t>　根獅子町集落機能再編協議会　みなとやゲス　　トハウス　山彦舎　一般社団法人壱岐市観光連盟　壱岐市立一支国博物館　一般社団法人平戸観光協会　九州産業大学造形短期大学部</a:t>
            </a:r>
            <a:endParaRPr lang="en-US" altLang="ja-JP" sz="1050" dirty="0"/>
          </a:p>
          <a:p>
            <a:pPr algn="just">
              <a:lnSpc>
                <a:spcPct val="120000"/>
              </a:lnSpc>
            </a:pPr>
            <a:endParaRPr lang="en-US" altLang="ja-JP" sz="1050" dirty="0"/>
          </a:p>
          <a:p>
            <a:pPr algn="just">
              <a:lnSpc>
                <a:spcPct val="120000"/>
              </a:lnSpc>
            </a:pPr>
            <a:r>
              <a:rPr lang="ja-JP" altLang="en-US" sz="1050" dirty="0"/>
              <a:t>後援：福岡市　壱岐市　平戸市　福岡市教育委員会　壱岐市教育委員会　平戸教育委員会　</a:t>
            </a:r>
            <a:r>
              <a:rPr lang="en-US" altLang="ja-JP" sz="1050" dirty="0"/>
              <a:t>(</a:t>
            </a:r>
            <a:r>
              <a:rPr lang="ja-JP" altLang="en-US" sz="1050" dirty="0"/>
              <a:t>社福</a:t>
            </a:r>
            <a:r>
              <a:rPr lang="en-US" altLang="ja-JP" sz="1050" dirty="0"/>
              <a:t>)</a:t>
            </a:r>
            <a:r>
              <a:rPr lang="ja-JP" altLang="en-US" sz="1050" dirty="0"/>
              <a:t>福岡市社会福祉協議会　</a:t>
            </a:r>
            <a:r>
              <a:rPr lang="en-US" altLang="ja-JP" sz="1050" dirty="0"/>
              <a:t>(</a:t>
            </a:r>
            <a:r>
              <a:rPr lang="ja-JP" altLang="en-US" sz="1050" dirty="0"/>
              <a:t>公財</a:t>
            </a:r>
            <a:r>
              <a:rPr lang="en-US" altLang="ja-JP" sz="1050" dirty="0"/>
              <a:t>)</a:t>
            </a:r>
            <a:r>
              <a:rPr lang="ja-JP" altLang="en-US" sz="1050" dirty="0"/>
              <a:t>福岡市文化振興財団　西日本新聞社　毎日新聞社　朝日新聞社　</a:t>
            </a:r>
            <a:r>
              <a:rPr lang="en-US" altLang="ja-JP" sz="1050" dirty="0"/>
              <a:t>RKB</a:t>
            </a:r>
            <a:r>
              <a:rPr lang="ja-JP" altLang="en-US" sz="1050" dirty="0"/>
              <a:t>　</a:t>
            </a:r>
            <a:r>
              <a:rPr lang="en-US" altLang="ja-JP" sz="1050" dirty="0"/>
              <a:t>KBC</a:t>
            </a:r>
          </a:p>
          <a:p>
            <a:pPr algn="l"/>
            <a:endParaRPr lang="en-US" altLang="ja-JP" sz="1050" dirty="0"/>
          </a:p>
          <a:p>
            <a:pPr algn="l"/>
            <a:r>
              <a:rPr lang="ja-JP" altLang="en-US" sz="1050" dirty="0"/>
              <a:t>協賛：</a:t>
            </a:r>
            <a:r>
              <a:rPr lang="ja-JP" altLang="en-US" sz="1050" dirty="0" err="1"/>
              <a:t>ぺべ</a:t>
            </a:r>
            <a:r>
              <a:rPr lang="ja-JP" altLang="en-US" sz="1050" dirty="0"/>
              <a:t>オジャポン　ペリカン　ターナー色彩</a:t>
            </a:r>
            <a:r>
              <a:rPr lang="en-US" altLang="ja-JP" sz="1050" dirty="0"/>
              <a:t/>
            </a:r>
            <a:br>
              <a:rPr lang="en-US" altLang="ja-JP" sz="1050" dirty="0"/>
            </a:br>
            <a:r>
              <a:rPr lang="en-US" altLang="ja-JP" sz="1050" dirty="0"/>
              <a:t/>
            </a:r>
            <a:br>
              <a:rPr lang="en-US" altLang="ja-JP" sz="1050" dirty="0"/>
            </a:br>
            <a:endParaRPr lang="ja-JP" altLang="en-US" sz="1050" b="1" dirty="0">
              <a:latin typeface="+mn-ea"/>
              <a:ea typeface="+mn-ea"/>
            </a:endParaRPr>
          </a:p>
        </p:txBody>
      </p:sp>
      <p:sp>
        <p:nvSpPr>
          <p:cNvPr id="8" name="タイトル 7"/>
          <p:cNvSpPr>
            <a:spLocks noGrp="1"/>
          </p:cNvSpPr>
          <p:nvPr>
            <p:ph type="title"/>
          </p:nvPr>
        </p:nvSpPr>
        <p:spPr>
          <a:xfrm>
            <a:off x="342900" y="366184"/>
            <a:ext cx="6172200" cy="533408"/>
          </a:xfrm>
        </p:spPr>
        <p:txBody>
          <a:bodyPr>
            <a:noAutofit/>
          </a:bodyPr>
          <a:lstStyle/>
          <a:p>
            <a:r>
              <a:rPr lang="ja-JP" altLang="ja-JP" sz="1800" b="1" dirty="0"/>
              <a:t>『海から見つめる子どもランドスケープ「ふくおか」』</a:t>
            </a:r>
            <a:endParaRPr kumimoji="1" lang="ja-JP" altLang="en-US" sz="1800" b="1" dirty="0"/>
          </a:p>
        </p:txBody>
      </p:sp>
      <p:sp>
        <p:nvSpPr>
          <p:cNvPr id="10" name="タイトル 7"/>
          <p:cNvSpPr txBox="1">
            <a:spLocks/>
          </p:cNvSpPr>
          <p:nvPr/>
        </p:nvSpPr>
        <p:spPr>
          <a:xfrm>
            <a:off x="692696" y="4139952"/>
            <a:ext cx="3952056" cy="5667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t>2019</a:t>
            </a:r>
            <a:r>
              <a:rPr lang="ja-JP" altLang="en-US" sz="1400" dirty="0"/>
              <a:t>年</a:t>
            </a:r>
            <a:r>
              <a:rPr lang="en-US" altLang="ja-JP" sz="1400" dirty="0"/>
              <a:t>8</a:t>
            </a:r>
            <a:r>
              <a:rPr lang="ja-JP" altLang="en-US" sz="1400" dirty="0"/>
              <a:t>月</a:t>
            </a:r>
            <a:r>
              <a:rPr lang="en-US" altLang="ja-JP" sz="1400" dirty="0"/>
              <a:t>10</a:t>
            </a:r>
            <a:r>
              <a:rPr lang="ja-JP" altLang="en-US" sz="1400" dirty="0"/>
              <a:t>日</a:t>
            </a:r>
            <a:r>
              <a:rPr lang="en-US" altLang="ja-JP" sz="1400" dirty="0"/>
              <a:t>(</a:t>
            </a:r>
            <a:r>
              <a:rPr lang="ja-JP" altLang="en-US" sz="1400" dirty="0"/>
              <a:t>日</a:t>
            </a:r>
            <a:r>
              <a:rPr lang="en-US" altLang="ja-JP" sz="1400" dirty="0"/>
              <a:t>)</a:t>
            </a:r>
          </a:p>
          <a:p>
            <a:pPr algn="l"/>
            <a:r>
              <a:rPr lang="ja-JP" altLang="en-US" sz="1400" dirty="0"/>
              <a:t>福岡市博多区山王</a:t>
            </a:r>
            <a:r>
              <a:rPr lang="en-US" altLang="ja-JP" sz="1400" dirty="0"/>
              <a:t>1</a:t>
            </a:r>
            <a:r>
              <a:rPr lang="ja-JP" altLang="en-US" sz="1400" dirty="0"/>
              <a:t>丁目</a:t>
            </a:r>
            <a:r>
              <a:rPr lang="en-US" altLang="ja-JP" sz="1400" dirty="0"/>
              <a:t>11-11</a:t>
            </a:r>
            <a:r>
              <a:rPr lang="ja-JP" altLang="en-US" sz="1400" dirty="0"/>
              <a:t>光薫寺</a:t>
            </a:r>
          </a:p>
        </p:txBody>
      </p:sp>
      <p:sp>
        <p:nvSpPr>
          <p:cNvPr id="12" name="タイトル 7"/>
          <p:cNvSpPr txBox="1">
            <a:spLocks/>
          </p:cNvSpPr>
          <p:nvPr/>
        </p:nvSpPr>
        <p:spPr>
          <a:xfrm>
            <a:off x="701080" y="5627380"/>
            <a:ext cx="395205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t>2019</a:t>
            </a:r>
            <a:r>
              <a:rPr lang="ja-JP" altLang="en-US" sz="1400" dirty="0"/>
              <a:t>年</a:t>
            </a:r>
            <a:r>
              <a:rPr lang="en-US" altLang="ja-JP" sz="1400" dirty="0"/>
              <a:t>8</a:t>
            </a:r>
            <a:r>
              <a:rPr lang="ja-JP" altLang="en-US" sz="1400" dirty="0"/>
              <a:t>月</a:t>
            </a:r>
            <a:r>
              <a:rPr lang="en-US" altLang="ja-JP" sz="1400" dirty="0"/>
              <a:t>17</a:t>
            </a:r>
            <a:r>
              <a:rPr lang="ja-JP" altLang="en-US" sz="1400" dirty="0"/>
              <a:t>日</a:t>
            </a:r>
            <a:r>
              <a:rPr lang="en-US" altLang="ja-JP" sz="1400" dirty="0"/>
              <a:t>(</a:t>
            </a:r>
            <a:r>
              <a:rPr lang="ja-JP" altLang="en-US" sz="1400" dirty="0"/>
              <a:t>土</a:t>
            </a:r>
            <a:r>
              <a:rPr lang="en-US" altLang="ja-JP" sz="1400" dirty="0"/>
              <a:t>)</a:t>
            </a:r>
            <a:r>
              <a:rPr lang="ja-JP" altLang="en-US" sz="1400" dirty="0"/>
              <a:t>～</a:t>
            </a:r>
            <a:r>
              <a:rPr lang="en-US" altLang="ja-JP" sz="1400" dirty="0"/>
              <a:t>8</a:t>
            </a:r>
            <a:r>
              <a:rPr lang="ja-JP" altLang="en-US" sz="1400" dirty="0"/>
              <a:t>月</a:t>
            </a:r>
            <a:r>
              <a:rPr lang="en-US" altLang="ja-JP" sz="1400" dirty="0"/>
              <a:t>18</a:t>
            </a:r>
            <a:r>
              <a:rPr lang="ja-JP" altLang="en-US" sz="1400" dirty="0"/>
              <a:t>日</a:t>
            </a:r>
            <a:r>
              <a:rPr lang="en-US" altLang="ja-JP" sz="1400" dirty="0"/>
              <a:t>(</a:t>
            </a:r>
            <a:r>
              <a:rPr lang="ja-JP" altLang="en-US" sz="1400" dirty="0"/>
              <a:t>日</a:t>
            </a:r>
            <a:r>
              <a:rPr lang="en-US" altLang="ja-JP" sz="1400" dirty="0"/>
              <a:t>)</a:t>
            </a:r>
            <a:r>
              <a:rPr lang="ja-JP" altLang="en-US" sz="1400" dirty="0"/>
              <a:t>・</a:t>
            </a:r>
            <a:r>
              <a:rPr lang="en-US" altLang="ja-JP" sz="1400" dirty="0"/>
              <a:t>8</a:t>
            </a:r>
            <a:r>
              <a:rPr lang="ja-JP" altLang="en-US" sz="1400" dirty="0"/>
              <a:t>月</a:t>
            </a:r>
            <a:r>
              <a:rPr lang="en-US" altLang="ja-JP" sz="1400" dirty="0"/>
              <a:t>25</a:t>
            </a:r>
            <a:r>
              <a:rPr lang="ja-JP" altLang="en-US" sz="1400" dirty="0"/>
              <a:t>日</a:t>
            </a:r>
            <a:r>
              <a:rPr lang="en-US" altLang="ja-JP" sz="1400" dirty="0"/>
              <a:t>(</a:t>
            </a:r>
            <a:r>
              <a:rPr lang="ja-JP" altLang="en-US" sz="1400" dirty="0"/>
              <a:t>日</a:t>
            </a:r>
            <a:r>
              <a:rPr lang="en-US" altLang="ja-JP" sz="1400" dirty="0"/>
              <a:t>)</a:t>
            </a:r>
          </a:p>
          <a:p>
            <a:pPr algn="l"/>
            <a:r>
              <a:rPr lang="ja-JP" altLang="en-US" sz="1400" dirty="0"/>
              <a:t>長崎県壱岐市芦辺町とその周辺、立体模型制作</a:t>
            </a:r>
          </a:p>
        </p:txBody>
      </p:sp>
      <p:sp>
        <p:nvSpPr>
          <p:cNvPr id="14" name="タイトル 7"/>
          <p:cNvSpPr txBox="1">
            <a:spLocks/>
          </p:cNvSpPr>
          <p:nvPr/>
        </p:nvSpPr>
        <p:spPr>
          <a:xfrm>
            <a:off x="701080" y="6804248"/>
            <a:ext cx="395205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t>2019</a:t>
            </a:r>
            <a:r>
              <a:rPr lang="ja-JP" altLang="en-US" sz="1400" dirty="0"/>
              <a:t>年</a:t>
            </a:r>
            <a:r>
              <a:rPr lang="en-US" altLang="ja-JP" sz="1400" dirty="0"/>
              <a:t>9</a:t>
            </a:r>
            <a:r>
              <a:rPr lang="ja-JP" altLang="en-US" sz="1400" dirty="0"/>
              <a:t>月</a:t>
            </a:r>
            <a:r>
              <a:rPr lang="en-US" altLang="ja-JP" sz="1400" dirty="0"/>
              <a:t>23</a:t>
            </a:r>
            <a:r>
              <a:rPr lang="ja-JP" altLang="en-US" sz="1400" dirty="0"/>
              <a:t>日</a:t>
            </a:r>
            <a:r>
              <a:rPr lang="en-US" altLang="ja-JP" sz="1400" dirty="0"/>
              <a:t>(</a:t>
            </a:r>
            <a:r>
              <a:rPr lang="ja-JP" altLang="en-US" sz="1400" dirty="0"/>
              <a:t>日</a:t>
            </a:r>
            <a:r>
              <a:rPr lang="en-US" altLang="ja-JP" sz="1400" dirty="0"/>
              <a:t>)</a:t>
            </a:r>
            <a:r>
              <a:rPr lang="ja-JP" altLang="en-US" sz="1400" dirty="0"/>
              <a:t>～</a:t>
            </a:r>
            <a:r>
              <a:rPr lang="en-US" altLang="ja-JP" sz="1400" dirty="0"/>
              <a:t>9</a:t>
            </a:r>
            <a:r>
              <a:rPr lang="ja-JP" altLang="en-US" sz="1400" dirty="0"/>
              <a:t>月</a:t>
            </a:r>
            <a:r>
              <a:rPr lang="en-US" altLang="ja-JP" sz="1400" dirty="0"/>
              <a:t>24</a:t>
            </a:r>
            <a:r>
              <a:rPr lang="ja-JP" altLang="en-US" sz="1400" dirty="0"/>
              <a:t>日</a:t>
            </a:r>
            <a:r>
              <a:rPr lang="en-US" altLang="ja-JP" sz="1400" dirty="0"/>
              <a:t>(</a:t>
            </a:r>
            <a:r>
              <a:rPr lang="ja-JP" altLang="en-US" sz="1400" dirty="0"/>
              <a:t>月祝</a:t>
            </a:r>
            <a:r>
              <a:rPr lang="en-US" altLang="ja-JP" sz="1400" dirty="0"/>
              <a:t>)</a:t>
            </a:r>
            <a:r>
              <a:rPr lang="ja-JP" altLang="en-US" sz="1400" dirty="0"/>
              <a:t>・</a:t>
            </a:r>
            <a:r>
              <a:rPr lang="en-US" altLang="ja-JP" sz="1400" dirty="0"/>
              <a:t>9</a:t>
            </a:r>
            <a:r>
              <a:rPr lang="ja-JP" altLang="en-US" sz="1400" dirty="0"/>
              <a:t>月</a:t>
            </a:r>
            <a:r>
              <a:rPr lang="en-US" altLang="ja-JP" sz="1400" dirty="0"/>
              <a:t>29</a:t>
            </a:r>
            <a:r>
              <a:rPr lang="ja-JP" altLang="en-US" sz="1400" dirty="0"/>
              <a:t>日</a:t>
            </a:r>
            <a:r>
              <a:rPr lang="en-US" altLang="ja-JP" sz="1400" dirty="0"/>
              <a:t>(</a:t>
            </a:r>
            <a:r>
              <a:rPr lang="ja-JP" altLang="en-US" sz="1400" dirty="0"/>
              <a:t>日</a:t>
            </a:r>
            <a:r>
              <a:rPr lang="en-US" altLang="ja-JP" sz="1400" dirty="0"/>
              <a:t>)</a:t>
            </a:r>
          </a:p>
          <a:p>
            <a:pPr algn="l"/>
            <a:r>
              <a:rPr lang="ja-JP" altLang="en-US" sz="1400" dirty="0"/>
              <a:t>長崎県平戸市と根獅子町周辺、立体模型制作</a:t>
            </a:r>
            <a:endParaRPr lang="en-US" altLang="ja-JP" sz="1400" dirty="0"/>
          </a:p>
          <a:p>
            <a:pPr algn="l"/>
            <a:r>
              <a:rPr lang="en-US" altLang="ja-JP" sz="1400" dirty="0">
                <a:solidFill>
                  <a:srgbClr val="FF0000"/>
                </a:solidFill>
              </a:rPr>
              <a:t>※</a:t>
            </a:r>
            <a:r>
              <a:rPr lang="ja-JP" altLang="en-US" sz="1400" dirty="0">
                <a:solidFill>
                  <a:srgbClr val="FF0000"/>
                </a:solidFill>
              </a:rPr>
              <a:t>台風</a:t>
            </a:r>
            <a:r>
              <a:rPr lang="en-US" altLang="ja-JP" sz="1400" dirty="0">
                <a:solidFill>
                  <a:srgbClr val="FF0000"/>
                </a:solidFill>
              </a:rPr>
              <a:t>17</a:t>
            </a:r>
            <a:r>
              <a:rPr lang="ja-JP" altLang="en-US" sz="1400" dirty="0">
                <a:solidFill>
                  <a:srgbClr val="FF0000"/>
                </a:solidFill>
              </a:rPr>
              <a:t>号上陸の為、中止事業となりました</a:t>
            </a:r>
            <a:endParaRPr lang="en-US" altLang="ja-JP" sz="1400" dirty="0">
              <a:solidFill>
                <a:srgbClr val="FF0000"/>
              </a:solidFill>
            </a:endParaRPr>
          </a:p>
        </p:txBody>
      </p:sp>
      <p:grpSp>
        <p:nvGrpSpPr>
          <p:cNvPr id="21" name="グループ化 20"/>
          <p:cNvGrpSpPr/>
          <p:nvPr/>
        </p:nvGrpSpPr>
        <p:grpSpPr>
          <a:xfrm>
            <a:off x="693844" y="7417876"/>
            <a:ext cx="4895396" cy="1186572"/>
            <a:chOff x="621836" y="7443028"/>
            <a:chExt cx="4895396" cy="1186572"/>
          </a:xfrm>
        </p:grpSpPr>
        <p:sp>
          <p:nvSpPr>
            <p:cNvPr id="19" name="タイトル 7"/>
            <p:cNvSpPr txBox="1">
              <a:spLocks/>
            </p:cNvSpPr>
            <p:nvPr/>
          </p:nvSpPr>
          <p:spPr>
            <a:xfrm>
              <a:off x="621836" y="7443028"/>
              <a:ext cx="4895396"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a:t>海から見つめる子どもランドスケープ「ふくおか」成果展</a:t>
              </a:r>
            </a:p>
          </p:txBody>
        </p:sp>
        <p:sp>
          <p:nvSpPr>
            <p:cNvPr id="20" name="タイトル 7"/>
            <p:cNvSpPr txBox="1">
              <a:spLocks/>
            </p:cNvSpPr>
            <p:nvPr/>
          </p:nvSpPr>
          <p:spPr>
            <a:xfrm>
              <a:off x="621836" y="7909520"/>
              <a:ext cx="47429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t>2019</a:t>
              </a:r>
              <a:r>
                <a:rPr lang="ja-JP" altLang="en-US" sz="1400" dirty="0"/>
                <a:t>年</a:t>
              </a:r>
              <a:r>
                <a:rPr lang="en-US" altLang="ja-JP" sz="1400" dirty="0"/>
                <a:t>11</a:t>
              </a:r>
              <a:r>
                <a:rPr lang="ja-JP" altLang="en-US" sz="1400" dirty="0"/>
                <a:t>月</a:t>
              </a:r>
              <a:r>
                <a:rPr lang="en-US" altLang="ja-JP" sz="1400" dirty="0"/>
                <a:t>3</a:t>
              </a:r>
              <a:r>
                <a:rPr lang="ja-JP" altLang="en-US" sz="1400" dirty="0"/>
                <a:t>日</a:t>
              </a:r>
              <a:r>
                <a:rPr lang="en-US" altLang="ja-JP" sz="1400" dirty="0"/>
                <a:t>(</a:t>
              </a:r>
              <a:r>
                <a:rPr lang="ja-JP" altLang="en-US" sz="1400" dirty="0"/>
                <a:t>日</a:t>
              </a:r>
              <a:r>
                <a:rPr lang="en-US" altLang="ja-JP" sz="1400" dirty="0"/>
                <a:t>)</a:t>
              </a:r>
              <a:r>
                <a:rPr lang="ja-JP" altLang="en-US" sz="1400" dirty="0"/>
                <a:t>～</a:t>
              </a:r>
              <a:r>
                <a:rPr lang="en-US" altLang="ja-JP" sz="1400" dirty="0"/>
                <a:t>11</a:t>
              </a:r>
              <a:r>
                <a:rPr lang="ja-JP" altLang="en-US" sz="1400" dirty="0"/>
                <a:t>月</a:t>
              </a:r>
              <a:r>
                <a:rPr lang="en-US" altLang="ja-JP" sz="1400" dirty="0"/>
                <a:t>4</a:t>
              </a:r>
              <a:r>
                <a:rPr lang="ja-JP" altLang="en-US" sz="1400" dirty="0"/>
                <a:t>日</a:t>
              </a:r>
              <a:r>
                <a:rPr lang="en-US" altLang="ja-JP" sz="1400" dirty="0"/>
                <a:t>(</a:t>
              </a:r>
              <a:r>
                <a:rPr lang="ja-JP" altLang="en-US" sz="1400" dirty="0"/>
                <a:t>月・祝</a:t>
              </a:r>
              <a:r>
                <a:rPr lang="en-US" altLang="ja-JP" sz="1400" dirty="0"/>
                <a:t>)</a:t>
              </a:r>
            </a:p>
            <a:p>
              <a:pPr algn="l"/>
              <a:r>
                <a:rPr lang="ja-JP" altLang="en-US" sz="1400" dirty="0"/>
                <a:t>福岡県福岡市博多区春住小学校体育館</a:t>
              </a:r>
            </a:p>
          </p:txBody>
        </p:sp>
      </p:grpSp>
      <p:sp>
        <p:nvSpPr>
          <p:cNvPr id="2" name="正方形/長方形 1"/>
          <p:cNvSpPr/>
          <p:nvPr/>
        </p:nvSpPr>
        <p:spPr>
          <a:xfrm>
            <a:off x="701080" y="3923928"/>
            <a:ext cx="5328592" cy="369332"/>
          </a:xfrm>
          <a:prstGeom prst="rect">
            <a:avLst/>
          </a:prstGeom>
        </p:spPr>
        <p:txBody>
          <a:bodyPr wrap="square">
            <a:spAutoFit/>
          </a:bodyPr>
          <a:lstStyle/>
          <a:p>
            <a:r>
              <a:rPr lang="ja-JP" altLang="ja-JP" dirty="0"/>
              <a:t>博多：海と子どもの学び～海と日本</a:t>
            </a:r>
            <a:r>
              <a:rPr lang="en-US" altLang="ja-JP" dirty="0"/>
              <a:t>PROJECT</a:t>
            </a:r>
            <a:r>
              <a:rPr lang="ja-JP" altLang="ja-JP" dirty="0"/>
              <a:t>～</a:t>
            </a:r>
            <a:endParaRPr lang="ja-JP" altLang="en-US" dirty="0"/>
          </a:p>
        </p:txBody>
      </p:sp>
      <p:sp>
        <p:nvSpPr>
          <p:cNvPr id="18" name="正方形/長方形 17"/>
          <p:cNvSpPr/>
          <p:nvPr/>
        </p:nvSpPr>
        <p:spPr>
          <a:xfrm>
            <a:off x="701080" y="5364088"/>
            <a:ext cx="5328592" cy="369332"/>
          </a:xfrm>
          <a:prstGeom prst="rect">
            <a:avLst/>
          </a:prstGeom>
        </p:spPr>
        <p:txBody>
          <a:bodyPr wrap="square">
            <a:spAutoFit/>
          </a:bodyPr>
          <a:lstStyle/>
          <a:p>
            <a:r>
              <a:rPr lang="ja-JP" altLang="en-US" dirty="0"/>
              <a:t>壱岐</a:t>
            </a:r>
            <a:r>
              <a:rPr lang="ja-JP" altLang="ja-JP" dirty="0"/>
              <a:t>：海と子どもの学び～海と日本</a:t>
            </a:r>
            <a:r>
              <a:rPr lang="en-US" altLang="ja-JP" dirty="0"/>
              <a:t>PROJECT</a:t>
            </a:r>
            <a:r>
              <a:rPr lang="ja-JP" altLang="ja-JP" dirty="0"/>
              <a:t>～</a:t>
            </a:r>
            <a:endParaRPr lang="ja-JP" altLang="en-US" dirty="0"/>
          </a:p>
        </p:txBody>
      </p:sp>
      <p:sp>
        <p:nvSpPr>
          <p:cNvPr id="22" name="正方形/長方形 21"/>
          <p:cNvSpPr/>
          <p:nvPr/>
        </p:nvSpPr>
        <p:spPr>
          <a:xfrm>
            <a:off x="701080" y="6444208"/>
            <a:ext cx="5328592" cy="369332"/>
          </a:xfrm>
          <a:prstGeom prst="rect">
            <a:avLst/>
          </a:prstGeom>
        </p:spPr>
        <p:txBody>
          <a:bodyPr wrap="square">
            <a:spAutoFit/>
          </a:bodyPr>
          <a:lstStyle/>
          <a:p>
            <a:r>
              <a:rPr lang="ja-JP" altLang="en-US" dirty="0"/>
              <a:t>平戸</a:t>
            </a:r>
            <a:r>
              <a:rPr lang="ja-JP" altLang="ja-JP" dirty="0"/>
              <a:t>：海と子どもの学び～海と日本</a:t>
            </a:r>
            <a:r>
              <a:rPr lang="en-US" altLang="ja-JP" dirty="0"/>
              <a:t>PROJECT</a:t>
            </a:r>
            <a:r>
              <a:rPr lang="ja-JP" altLang="ja-JP" dirty="0"/>
              <a:t>～</a:t>
            </a:r>
            <a:endParaRPr lang="ja-JP" altLang="en-US" dirty="0"/>
          </a:p>
        </p:txBody>
      </p:sp>
      <p:sp>
        <p:nvSpPr>
          <p:cNvPr id="23" name="タイトル 7"/>
          <p:cNvSpPr txBox="1">
            <a:spLocks/>
          </p:cNvSpPr>
          <p:nvPr/>
        </p:nvSpPr>
        <p:spPr>
          <a:xfrm>
            <a:off x="692696" y="4572000"/>
            <a:ext cx="3952056" cy="5667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dirty="0"/>
              <a:t>2019</a:t>
            </a:r>
            <a:r>
              <a:rPr lang="ja-JP" altLang="en-US" sz="1400" dirty="0"/>
              <a:t>年</a:t>
            </a:r>
            <a:r>
              <a:rPr lang="en-US" altLang="ja-JP" sz="1400" dirty="0"/>
              <a:t>8</a:t>
            </a:r>
            <a:r>
              <a:rPr lang="ja-JP" altLang="en-US" sz="1400" dirty="0"/>
              <a:t>月</a:t>
            </a:r>
            <a:r>
              <a:rPr lang="en-US" altLang="ja-JP" sz="1400" dirty="0"/>
              <a:t>12</a:t>
            </a:r>
            <a:r>
              <a:rPr lang="ja-JP" altLang="en-US" sz="1400" dirty="0"/>
              <a:t>日</a:t>
            </a:r>
            <a:r>
              <a:rPr lang="en-US" altLang="ja-JP" sz="1400" dirty="0"/>
              <a:t>(</a:t>
            </a:r>
            <a:r>
              <a:rPr lang="ja-JP" altLang="en-US" sz="1400" dirty="0"/>
              <a:t>月・祝</a:t>
            </a:r>
            <a:r>
              <a:rPr lang="en-US" altLang="ja-JP" sz="1400" dirty="0"/>
              <a:t>)</a:t>
            </a:r>
          </a:p>
          <a:p>
            <a:pPr algn="l"/>
            <a:r>
              <a:rPr lang="ja-JP" altLang="en-US" sz="1400" dirty="0"/>
              <a:t>福岡市中央区地行浜</a:t>
            </a:r>
            <a:r>
              <a:rPr lang="en-US" altLang="ja-JP" sz="1400" dirty="0"/>
              <a:t>2</a:t>
            </a:r>
            <a:r>
              <a:rPr lang="ja-JP" altLang="en-US" sz="1400" dirty="0"/>
              <a:t>－</a:t>
            </a:r>
            <a:r>
              <a:rPr lang="en-US" altLang="ja-JP" sz="1400" dirty="0"/>
              <a:t>1</a:t>
            </a:r>
            <a:r>
              <a:rPr lang="ja-JP" altLang="en-US" sz="1400" dirty="0"/>
              <a:t>－</a:t>
            </a:r>
            <a:r>
              <a:rPr lang="en-US" altLang="ja-JP" sz="1400" dirty="0"/>
              <a:t>34</a:t>
            </a:r>
            <a:r>
              <a:rPr lang="ja-JP" altLang="en-US" sz="1400" dirty="0"/>
              <a:t>　まもるー</a:t>
            </a:r>
            <a:r>
              <a:rPr lang="ja-JP" altLang="en-US" sz="1400" dirty="0" err="1"/>
              <a:t>む</a:t>
            </a:r>
            <a:r>
              <a:rPr lang="ja-JP" altLang="en-US" sz="1400" dirty="0"/>
              <a:t>福岡</a:t>
            </a:r>
          </a:p>
        </p:txBody>
      </p:sp>
    </p:spTree>
    <p:extLst>
      <p:ext uri="{BB962C8B-B14F-4D97-AF65-F5344CB8AC3E}">
        <p14:creationId xmlns:p14="http://schemas.microsoft.com/office/powerpoint/2010/main" val="187156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86744983"/>
              </p:ext>
            </p:extLst>
          </p:nvPr>
        </p:nvGraphicFramePr>
        <p:xfrm>
          <a:off x="548680" y="1330584"/>
          <a:ext cx="5832648" cy="6917829"/>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335468">
                <a:tc>
                  <a:txBody>
                    <a:bodyPr/>
                    <a:lstStyle/>
                    <a:p>
                      <a:pPr algn="l"/>
                      <a:r>
                        <a:rPr kumimoji="1" lang="ja-JP" altLang="en-US" sz="1050" b="1" dirty="0">
                          <a:solidFill>
                            <a:schemeClr val="bg1"/>
                          </a:solidFill>
                        </a:rPr>
                        <a:t>イベントタイトル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ja-JP" sz="1050" b="0" kern="1200" dirty="0">
                          <a:solidFill>
                            <a:schemeClr val="tx1"/>
                          </a:solidFill>
                          <a:effectLst/>
                          <a:latin typeface="+mn-lt"/>
                          <a:ea typeface="+mn-ea"/>
                          <a:cs typeface="+mn-cs"/>
                        </a:rPr>
                        <a:t>博多：海と子どもの学び～海と日本</a:t>
                      </a:r>
                      <a:r>
                        <a:rPr kumimoji="1" lang="en-US" altLang="ja-JP" sz="1050" b="0" kern="1200" dirty="0">
                          <a:solidFill>
                            <a:schemeClr val="tx1"/>
                          </a:solidFill>
                          <a:effectLst/>
                          <a:latin typeface="+mn-lt"/>
                          <a:ea typeface="+mn-ea"/>
                          <a:cs typeface="+mn-cs"/>
                        </a:rPr>
                        <a:t>PROJECT</a:t>
                      </a:r>
                      <a:r>
                        <a:rPr kumimoji="1" lang="ja-JP" altLang="ja-JP" sz="1050" b="0" kern="1200" dirty="0">
                          <a:solidFill>
                            <a:schemeClr val="tx1"/>
                          </a:solidFill>
                          <a:effectLst/>
                          <a:latin typeface="+mn-lt"/>
                          <a:ea typeface="+mn-ea"/>
                          <a:cs typeface="+mn-cs"/>
                        </a:rPr>
                        <a:t>～</a:t>
                      </a:r>
                      <a:endParaRPr kumimoji="1" lang="ja-JP" altLang="en-US" sz="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289519">
                <a:tc>
                  <a:txBody>
                    <a:bodyPr/>
                    <a:lstStyle/>
                    <a:p>
                      <a:pPr algn="l"/>
                      <a:r>
                        <a:rPr kumimoji="1" lang="ja-JP" altLang="en-US" sz="1050" b="1" dirty="0">
                          <a:solidFill>
                            <a:schemeClr val="bg1"/>
                          </a:solidFill>
                        </a:rPr>
                        <a:t>イベントの</a:t>
                      </a:r>
                      <a:endParaRPr kumimoji="1" lang="en-US" altLang="ja-JP" sz="1050" b="1" dirty="0">
                        <a:solidFill>
                          <a:schemeClr val="bg1"/>
                        </a:solidFill>
                      </a:endParaRPr>
                    </a:p>
                    <a:p>
                      <a:pPr algn="l"/>
                      <a:r>
                        <a:rPr kumimoji="1" lang="ja-JP" altLang="en-US" sz="1050" b="1" dirty="0">
                          <a:solidFill>
                            <a:schemeClr val="bg1"/>
                          </a:solidFill>
                        </a:rPr>
                        <a:t>目的・ねらい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a:solidFill>
                            <a:schemeClr val="dk1"/>
                          </a:solidFill>
                          <a:latin typeface="+mn-lt"/>
                          <a:ea typeface="+mn-ea"/>
                          <a:cs typeface="+mn-cs"/>
                        </a:rPr>
                        <a:t>　</a:t>
                      </a:r>
                      <a:r>
                        <a:rPr lang="ja-JP" altLang="ja-JP" sz="1050" dirty="0"/>
                        <a:t>海から見つめる子どもランドスケープ「ふくおか」プロジェク</a:t>
                      </a:r>
                      <a:r>
                        <a:rPr lang="ja-JP" altLang="en-US" sz="1050" dirty="0"/>
                        <a:t>ト</a:t>
                      </a:r>
                      <a:r>
                        <a:rPr lang="en-US" altLang="ja-JP" sz="1050" dirty="0"/>
                        <a:t>(</a:t>
                      </a:r>
                      <a:r>
                        <a:rPr lang="ja-JP" altLang="ja-JP" sz="1050" dirty="0"/>
                        <a:t>海と日本</a:t>
                      </a:r>
                      <a:r>
                        <a:rPr lang="en-US" altLang="ja-JP" sz="1050" dirty="0"/>
                        <a:t>2019)</a:t>
                      </a:r>
                      <a:r>
                        <a:rPr lang="ja-JP" altLang="en-US" sz="1050" dirty="0"/>
                        <a:t>は</a:t>
                      </a:r>
                      <a:r>
                        <a:rPr kumimoji="1" lang="ja-JP" altLang="en-US" sz="1050" b="0" i="0" u="none" strike="noStrike" kern="1200" baseline="0" dirty="0">
                          <a:solidFill>
                            <a:schemeClr val="dk1"/>
                          </a:solidFill>
                          <a:latin typeface="+mn-lt"/>
                          <a:ea typeface="+mn-ea"/>
                          <a:cs typeface="+mn-cs"/>
                        </a:rPr>
                        <a:t>、福岡の子ども達が、自分たちの住んでいる福岡を「海のことが好きになれるまち」として模型作りで提案する試みです。どんなものがあれば、海のことが好きになれるかな？見ていてワクワク・ドキドキするもの、便利なもの、形がへんてこなもの。海とつながりがあるものならなんでも</a:t>
                      </a:r>
                      <a:r>
                        <a:rPr kumimoji="1" lang="en-US" altLang="ja-JP" sz="1050" b="0" i="0" u="none" strike="noStrike" kern="1200" baseline="0" dirty="0">
                          <a:solidFill>
                            <a:schemeClr val="dk1"/>
                          </a:solidFill>
                          <a:latin typeface="+mn-lt"/>
                          <a:ea typeface="+mn-ea"/>
                          <a:cs typeface="+mn-cs"/>
                        </a:rPr>
                        <a:t>OK </a:t>
                      </a:r>
                      <a:r>
                        <a:rPr kumimoji="1" lang="ja-JP" altLang="en-US" sz="1050" b="0" i="0" u="none" strike="noStrike" kern="1200" baseline="0" dirty="0">
                          <a:solidFill>
                            <a:schemeClr val="dk1"/>
                          </a:solidFill>
                          <a:latin typeface="+mn-lt"/>
                          <a:ea typeface="+mn-ea"/>
                          <a:cs typeface="+mn-cs"/>
                        </a:rPr>
                        <a:t>です。美術教室ならではの美術制作で海の新しい可能性を子どもたちと一緒に発見します。</a:t>
                      </a:r>
                    </a:p>
                    <a:p>
                      <a:pPr algn="just"/>
                      <a:r>
                        <a:rPr kumimoji="1" lang="ja-JP" altLang="en-US" sz="1050" b="0" i="0" u="none" strike="noStrike" kern="1200" baseline="0" dirty="0">
                          <a:solidFill>
                            <a:schemeClr val="dk1"/>
                          </a:solidFill>
                          <a:latin typeface="+mn-lt"/>
                          <a:ea typeface="+mn-ea"/>
                          <a:cs typeface="+mn-cs"/>
                        </a:rPr>
                        <a:t>　第一弾の「博多プロジェクトは、まず福岡の海を知ることから。</a:t>
                      </a:r>
                      <a:endParaRPr kumimoji="1" lang="en-US" altLang="ja-JP" sz="1050" b="0" i="0" u="none" strike="noStrike" kern="1200" baseline="0" dirty="0">
                        <a:solidFill>
                          <a:schemeClr val="dk1"/>
                        </a:solidFill>
                        <a:latin typeface="+mn-lt"/>
                        <a:ea typeface="+mn-ea"/>
                        <a:cs typeface="+mn-cs"/>
                      </a:endParaRPr>
                    </a:p>
                    <a:p>
                      <a:pPr algn="just"/>
                      <a:r>
                        <a:rPr kumimoji="1" lang="ja-JP" altLang="en-US" sz="1050" b="0" i="0" u="none" strike="noStrike" kern="1200" baseline="0" dirty="0">
                          <a:solidFill>
                            <a:schemeClr val="dk1"/>
                          </a:solidFill>
                          <a:latin typeface="+mn-lt"/>
                          <a:ea typeface="+mn-ea"/>
                          <a:cs typeface="+mn-cs"/>
                        </a:rPr>
                        <a:t>皆が普段知っているお魚はどれくらいいるかな？博多区光薫寺のホールを舞台に、玄海のお魚たちがずらりと並びました。参加したみんなが観察しての、絵画コンクール制作でしっかりと海をキャッチしました。</a:t>
                      </a:r>
                      <a:endParaRPr kumimoji="1" lang="en-US" altLang="ja-JP" sz="1050" b="0" i="0" u="none" strike="noStrike" kern="1200" baseline="0" dirty="0">
                        <a:solidFill>
                          <a:schemeClr val="dk1"/>
                        </a:solidFill>
                        <a:latin typeface="+mn-lt"/>
                        <a:ea typeface="+mn-ea"/>
                        <a:cs typeface="+mn-cs"/>
                      </a:endParaRPr>
                    </a:p>
                    <a:p>
                      <a:pPr algn="just"/>
                      <a:r>
                        <a:rPr kumimoji="1" lang="ja-JP" altLang="en-US" sz="1050" b="0" i="0" u="none" strike="noStrike" kern="1200" baseline="0" dirty="0">
                          <a:solidFill>
                            <a:schemeClr val="dk1"/>
                          </a:solidFill>
                          <a:latin typeface="+mn-lt"/>
                          <a:ea typeface="+mn-ea"/>
                          <a:cs typeface="+mn-cs"/>
                        </a:rPr>
                        <a:t>　そして一般社団法人ふくおか</a:t>
                      </a:r>
                      <a:r>
                        <a:rPr kumimoji="1" lang="en-US" altLang="ja-JP" sz="1050" b="0" i="0" u="none" strike="noStrike" kern="1200" baseline="0" dirty="0">
                          <a:solidFill>
                            <a:schemeClr val="dk1"/>
                          </a:solidFill>
                          <a:latin typeface="+mn-lt"/>
                          <a:ea typeface="+mn-ea"/>
                          <a:cs typeface="+mn-cs"/>
                        </a:rPr>
                        <a:t>FUN</a:t>
                      </a:r>
                      <a:r>
                        <a:rPr kumimoji="1" lang="ja-JP" altLang="en-US" sz="1050" b="0" i="0" u="none" strike="noStrike" kern="1200" baseline="0" dirty="0">
                          <a:solidFill>
                            <a:schemeClr val="dk1"/>
                          </a:solidFill>
                          <a:latin typeface="+mn-lt"/>
                          <a:ea typeface="+mn-ea"/>
                          <a:cs typeface="+mn-cs"/>
                        </a:rPr>
                        <a:t>の協力で、「ふくおか」の海を学びました。今まで知らなかった、福岡の海、博多湾についてたくさん学びました！ふくおかの海をよく知っているダイバーから、美しいふくおかの海、そして環境を守らなくてはいけないふくおかの海をたのしくレクチャーやクイズで参加者も楽しく学ぶことが出来ました。</a:t>
                      </a:r>
                      <a:endParaRPr kumimoji="1" lang="en-US" altLang="ja-JP" sz="1050" b="0" i="0" u="none" strike="noStrike" kern="1200" baseline="0" dirty="0">
                        <a:solidFill>
                          <a:schemeClr val="dk1"/>
                        </a:solidFill>
                        <a:latin typeface="+mn-lt"/>
                        <a:ea typeface="+mn-ea"/>
                        <a:cs typeface="+mn-cs"/>
                      </a:endParaRPr>
                    </a:p>
                    <a:p>
                      <a:pPr algn="just"/>
                      <a:r>
                        <a:rPr kumimoji="1" lang="ja-JP" altLang="en-US" sz="1050" b="0" i="0" u="none" strike="noStrike" kern="1200" baseline="0" dirty="0">
                          <a:solidFill>
                            <a:schemeClr val="dk1"/>
                          </a:solidFill>
                          <a:latin typeface="+mn-lt"/>
                          <a:ea typeface="+mn-ea"/>
                          <a:cs typeface="+mn-cs"/>
                        </a:rPr>
                        <a:t>　今後は、今も豊かな海との暮らしが息づいている「壱岐</a:t>
                      </a:r>
                      <a:r>
                        <a:rPr kumimoji="1" lang="en-US" altLang="ja-JP" sz="1050" b="0" i="0" u="none" strike="noStrike" kern="1200" baseline="0" dirty="0">
                          <a:solidFill>
                            <a:schemeClr val="dk1"/>
                          </a:solidFill>
                          <a:latin typeface="+mn-lt"/>
                          <a:ea typeface="+mn-ea"/>
                          <a:cs typeface="+mn-cs"/>
                        </a:rPr>
                        <a:t>( </a:t>
                      </a:r>
                      <a:r>
                        <a:rPr kumimoji="1" lang="ja-JP" altLang="en-US" sz="1050" b="0" i="0" u="none" strike="noStrike" kern="1200" baseline="0" dirty="0">
                          <a:solidFill>
                            <a:schemeClr val="dk1"/>
                          </a:solidFill>
                          <a:latin typeface="+mn-lt"/>
                          <a:ea typeface="+mn-ea"/>
                          <a:cs typeface="+mn-cs"/>
                        </a:rPr>
                        <a:t>いき</a:t>
                      </a:r>
                      <a:r>
                        <a:rPr kumimoji="1" lang="en-US" altLang="ja-JP" sz="1050" b="0" i="0" u="none" strike="noStrike" kern="1200" baseline="0" dirty="0">
                          <a:solidFill>
                            <a:schemeClr val="dk1"/>
                          </a:solidFill>
                          <a:latin typeface="+mn-lt"/>
                          <a:ea typeface="+mn-ea"/>
                          <a:cs typeface="+mn-cs"/>
                        </a:rPr>
                        <a:t>)</a:t>
                      </a:r>
                      <a:r>
                        <a:rPr kumimoji="1" lang="ja-JP" altLang="en-US" sz="1050" b="0" i="0" u="none" strike="noStrike" kern="1200" baseline="0" dirty="0">
                          <a:solidFill>
                            <a:schemeClr val="dk1"/>
                          </a:solidFill>
                          <a:latin typeface="+mn-lt"/>
                          <a:ea typeface="+mn-ea"/>
                          <a:cs typeface="+mn-cs"/>
                        </a:rPr>
                        <a:t>」と「平戸（ひらど）」に行ってみるプロジェクトがあります。その目と体で確かめて、ランドスケープ模型作りに活かします。</a:t>
                      </a:r>
                      <a:endParaRPr kumimoji="1" lang="ja-JP" altLang="en-US" sz="7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26554">
                <a:tc>
                  <a:txBody>
                    <a:bodyPr/>
                    <a:lstStyle/>
                    <a:p>
                      <a:pPr algn="l"/>
                      <a:r>
                        <a:rPr kumimoji="1" lang="ja-JP" altLang="en-US" sz="1050" b="1" dirty="0">
                          <a:solidFill>
                            <a:schemeClr val="bg1"/>
                          </a:solidFill>
                        </a:rPr>
                        <a:t>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8</a:t>
                      </a:r>
                      <a:r>
                        <a:rPr kumimoji="1" lang="ja-JP" altLang="en-US" sz="1050" b="0" dirty="0">
                          <a:solidFill>
                            <a:schemeClr val="tx1"/>
                          </a:solidFill>
                        </a:rPr>
                        <a:t>月</a:t>
                      </a:r>
                      <a:r>
                        <a:rPr kumimoji="1" lang="en-US" altLang="ja-JP" sz="1050" b="0" dirty="0">
                          <a:solidFill>
                            <a:schemeClr val="tx1"/>
                          </a:solidFill>
                        </a:rPr>
                        <a:t>10</a:t>
                      </a:r>
                      <a:r>
                        <a:rPr kumimoji="1" lang="ja-JP" altLang="en-US" sz="1050" b="0" dirty="0">
                          <a:solidFill>
                            <a:schemeClr val="tx1"/>
                          </a:solidFill>
                        </a:rPr>
                        <a:t>日</a:t>
                      </a:r>
                      <a:r>
                        <a:rPr kumimoji="1" lang="en-US" altLang="ja-JP" sz="1050" b="0" dirty="0">
                          <a:solidFill>
                            <a:schemeClr val="tx1"/>
                          </a:solidFill>
                        </a:rPr>
                        <a:t>(</a:t>
                      </a:r>
                      <a:r>
                        <a:rPr kumimoji="1" lang="ja-JP" altLang="en-US" sz="1050" b="0" dirty="0">
                          <a:solidFill>
                            <a:schemeClr val="tx1"/>
                          </a:solidFill>
                        </a:rPr>
                        <a:t>土</a:t>
                      </a:r>
                      <a:r>
                        <a:rPr kumimoji="1" lang="en-US" altLang="ja-JP" sz="1050" b="0" dirty="0">
                          <a:solidFill>
                            <a:schemeClr val="tx1"/>
                          </a:solidFill>
                        </a:rPr>
                        <a:t>)</a:t>
                      </a:r>
                    </a:p>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8</a:t>
                      </a:r>
                      <a:r>
                        <a:rPr kumimoji="1" lang="ja-JP" altLang="en-US" sz="1050" b="0" dirty="0">
                          <a:solidFill>
                            <a:schemeClr val="tx1"/>
                          </a:solidFill>
                        </a:rPr>
                        <a:t>月</a:t>
                      </a:r>
                      <a:r>
                        <a:rPr kumimoji="1" lang="en-US" altLang="ja-JP" sz="1050" b="0" dirty="0">
                          <a:solidFill>
                            <a:schemeClr val="tx1"/>
                          </a:solidFill>
                        </a:rPr>
                        <a:t>12</a:t>
                      </a:r>
                      <a:r>
                        <a:rPr kumimoji="1" lang="ja-JP" altLang="en-US" sz="1050" b="0" dirty="0">
                          <a:solidFill>
                            <a:schemeClr val="tx1"/>
                          </a:solidFill>
                        </a:rPr>
                        <a:t>日</a:t>
                      </a:r>
                      <a:r>
                        <a:rPr kumimoji="1" lang="en-US" altLang="ja-JP" sz="1050" b="0" dirty="0">
                          <a:solidFill>
                            <a:schemeClr val="tx1"/>
                          </a:solidFill>
                        </a:rPr>
                        <a:t>(</a:t>
                      </a:r>
                      <a:r>
                        <a:rPr kumimoji="1" lang="ja-JP" altLang="en-US" sz="1050" b="0" dirty="0">
                          <a:solidFill>
                            <a:schemeClr val="tx1"/>
                          </a:solidFill>
                        </a:rPr>
                        <a:t>月・祝</a:t>
                      </a:r>
                      <a:r>
                        <a:rPr kumimoji="1" lang="en-US" altLang="ja-JP" sz="1050" b="0" dirty="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26554">
                <a:tc>
                  <a:txBody>
                    <a:bodyPr/>
                    <a:lstStyle/>
                    <a:p>
                      <a:pPr algn="l"/>
                      <a:r>
                        <a:rPr kumimoji="1" lang="ja-JP" altLang="en-US" sz="1050" b="1" dirty="0">
                          <a:solidFill>
                            <a:schemeClr val="bg1"/>
                          </a:solidFill>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福岡市博多区山王</a:t>
                      </a:r>
                      <a:r>
                        <a:rPr kumimoji="1" lang="en-US" altLang="ja-JP" sz="1050" b="0" dirty="0">
                          <a:solidFill>
                            <a:schemeClr val="tx1"/>
                          </a:solidFill>
                        </a:rPr>
                        <a:t>1</a:t>
                      </a:r>
                      <a:r>
                        <a:rPr kumimoji="1" lang="ja-JP" altLang="en-US" sz="1050" b="0" dirty="0">
                          <a:solidFill>
                            <a:schemeClr val="tx1"/>
                          </a:solidFill>
                        </a:rPr>
                        <a:t>丁目</a:t>
                      </a:r>
                      <a:r>
                        <a:rPr kumimoji="1" lang="en-US" altLang="ja-JP" sz="1050" b="0" dirty="0">
                          <a:solidFill>
                            <a:schemeClr val="tx1"/>
                          </a:solidFill>
                        </a:rPr>
                        <a:t>11-11</a:t>
                      </a:r>
                      <a:r>
                        <a:rPr kumimoji="1" lang="ja-JP" altLang="en-US" sz="1050" b="0" dirty="0">
                          <a:solidFill>
                            <a:schemeClr val="tx1"/>
                          </a:solidFill>
                        </a:rPr>
                        <a:t>光薫寺</a:t>
                      </a:r>
                      <a:endParaRPr kumimoji="1" lang="en-US" altLang="ja-JP" sz="1050" b="0" dirty="0">
                        <a:solidFill>
                          <a:schemeClr val="tx1"/>
                        </a:solidFill>
                      </a:endParaRPr>
                    </a:p>
                    <a:p>
                      <a:pPr algn="l"/>
                      <a:r>
                        <a:rPr kumimoji="1" lang="ja-JP" altLang="en-US" sz="1050" b="0" dirty="0">
                          <a:solidFill>
                            <a:schemeClr val="tx1"/>
                          </a:solidFill>
                        </a:rPr>
                        <a:t>福岡市中央区地行浜</a:t>
                      </a:r>
                      <a:r>
                        <a:rPr kumimoji="1" lang="en-US" altLang="ja-JP" sz="1050" b="0" dirty="0">
                          <a:solidFill>
                            <a:schemeClr val="tx1"/>
                          </a:solidFill>
                        </a:rPr>
                        <a:t>2</a:t>
                      </a:r>
                      <a:r>
                        <a:rPr kumimoji="1" lang="ja-JP" altLang="en-US" sz="1050" b="0" dirty="0">
                          <a:solidFill>
                            <a:schemeClr val="tx1"/>
                          </a:solidFill>
                        </a:rPr>
                        <a:t>丁目</a:t>
                      </a:r>
                      <a:r>
                        <a:rPr kumimoji="1" lang="en-US" altLang="ja-JP" sz="1050" b="0" dirty="0">
                          <a:solidFill>
                            <a:schemeClr val="tx1"/>
                          </a:solidFill>
                        </a:rPr>
                        <a:t>1-34</a:t>
                      </a:r>
                      <a:r>
                        <a:rPr kumimoji="1" lang="ja-JP" altLang="en-US" sz="1050" b="0" dirty="0">
                          <a:solidFill>
                            <a:schemeClr val="tx1"/>
                          </a:solidFill>
                        </a:rPr>
                        <a:t>まもるーむ福岡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5468">
                <a:tc>
                  <a:txBody>
                    <a:bodyPr/>
                    <a:lstStyle/>
                    <a:p>
                      <a:pPr algn="l"/>
                      <a:r>
                        <a:rPr kumimoji="1" lang="ja-JP" altLang="en-US" sz="1050" b="1" dirty="0">
                          <a:solidFill>
                            <a:schemeClr val="bg1"/>
                          </a:solidFill>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en-US" altLang="ja-JP" sz="1050" b="0" dirty="0">
                          <a:solidFill>
                            <a:schemeClr val="tx1"/>
                          </a:solidFill>
                        </a:rPr>
                        <a:t>150</a:t>
                      </a:r>
                      <a:r>
                        <a:rPr kumimoji="1" lang="ja-JP" altLang="en-US" sz="1050" b="0" dirty="0">
                          <a:solidFill>
                            <a:schemeClr val="tx1"/>
                          </a:solidFill>
                        </a:rPr>
                        <a:t>名</a:t>
                      </a:r>
                      <a:r>
                        <a:rPr kumimoji="1" lang="en-US" altLang="ja-JP" sz="1050" b="0" dirty="0">
                          <a:solidFill>
                            <a:schemeClr val="tx1"/>
                          </a:solidFill>
                        </a:rPr>
                        <a:t>(</a:t>
                      </a:r>
                      <a:r>
                        <a:rPr kumimoji="1" lang="ja-JP" altLang="en-US" sz="1050" b="0" dirty="0">
                          <a:solidFill>
                            <a:schemeClr val="tx1"/>
                          </a:solidFill>
                        </a:rPr>
                        <a:t>小学生及び幼児、保護者及びスタッフ含</a:t>
                      </a:r>
                      <a:r>
                        <a:rPr kumimoji="1" lang="en-US" altLang="ja-JP" sz="1050" b="0" dirty="0">
                          <a:solidFill>
                            <a:schemeClr val="tx1"/>
                          </a:solidFill>
                        </a:rPr>
                        <a:t>)</a:t>
                      </a:r>
                      <a:r>
                        <a:rPr kumimoji="1" lang="ja-JP" altLang="en-US" sz="1050" b="0" dirty="0">
                          <a:solidFill>
                            <a:schemeClr val="tx1"/>
                          </a:solidFill>
                        </a:rPr>
                        <a:t>　光薫寺</a:t>
                      </a:r>
                      <a:r>
                        <a:rPr kumimoji="1" lang="en-US" altLang="ja-JP" sz="1050" b="0" dirty="0">
                          <a:solidFill>
                            <a:schemeClr val="tx1"/>
                          </a:solidFill>
                        </a:rPr>
                        <a:t>97</a:t>
                      </a:r>
                      <a:r>
                        <a:rPr kumimoji="1" lang="ja-JP" altLang="en-US" sz="1050" b="0" dirty="0">
                          <a:solidFill>
                            <a:schemeClr val="tx1"/>
                          </a:solidFill>
                        </a:rPr>
                        <a:t>名　まもるーむ</a:t>
                      </a:r>
                      <a:r>
                        <a:rPr kumimoji="1" lang="en-US" altLang="ja-JP" sz="1050" b="0" dirty="0">
                          <a:solidFill>
                            <a:schemeClr val="tx1"/>
                          </a:solidFill>
                        </a:rPr>
                        <a:t>53</a:t>
                      </a:r>
                      <a:r>
                        <a:rPr kumimoji="1" lang="ja-JP" altLang="en-US" sz="1050" b="0" dirty="0">
                          <a:solidFill>
                            <a:schemeClr val="tx1"/>
                          </a:solidFil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5468">
                <a:tc>
                  <a:txBody>
                    <a:bodyPr/>
                    <a:lstStyle/>
                    <a:p>
                      <a:pPr algn="l"/>
                      <a:r>
                        <a:rPr kumimoji="1" lang="ja-JP" altLang="en-US" sz="1050" b="1" dirty="0">
                          <a:solidFill>
                            <a:schemeClr val="bg1"/>
                          </a:solidFill>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山王ひなた美術教室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5468">
                <a:tc>
                  <a:txBody>
                    <a:bodyPr/>
                    <a:lstStyle/>
                    <a:p>
                      <a:pPr algn="l"/>
                      <a:r>
                        <a:rPr kumimoji="1" lang="ja-JP" altLang="en-US" sz="1050" b="1" dirty="0">
                          <a:solidFill>
                            <a:schemeClr val="bg1"/>
                          </a:solidFill>
                        </a:rPr>
                        <a:t>共催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5468">
                <a:tc>
                  <a:txBody>
                    <a:bodyPr/>
                    <a:lstStyle/>
                    <a:p>
                      <a:pPr algn="l"/>
                      <a:r>
                        <a:rPr kumimoji="1" lang="ja-JP" altLang="en-US" sz="1050" b="1" dirty="0">
                          <a:solidFill>
                            <a:schemeClr val="bg1"/>
                          </a:solidFill>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長浜鮮魚市場　光薫寺　一般社団法人ふくおか</a:t>
                      </a:r>
                      <a:r>
                        <a:rPr kumimoji="1" lang="en-US" altLang="ja-JP" sz="1050" b="0" dirty="0">
                          <a:solidFill>
                            <a:schemeClr val="tx1"/>
                          </a:solidFill>
                        </a:rPr>
                        <a:t>FUN</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821850">
                <a:tc>
                  <a:txBody>
                    <a:bodyPr/>
                    <a:lstStyle/>
                    <a:p>
                      <a:pPr algn="l"/>
                      <a:r>
                        <a:rPr kumimoji="1" lang="ja-JP" altLang="en-US" sz="1050" b="1" dirty="0">
                          <a:solidFill>
                            <a:schemeClr val="bg1"/>
                          </a:solidFill>
                        </a:rPr>
                        <a:t>告知方法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050" b="0" dirty="0">
                          <a:solidFill>
                            <a:schemeClr val="tx1"/>
                          </a:solidFill>
                        </a:rPr>
                        <a:t>自団体ウェブサイトおよびフェイスブック・ツイッターによる告知。福岡市及び福岡市教育委員会後援による指定小学校へのリーフレット配布</a:t>
                      </a:r>
                      <a:r>
                        <a:rPr kumimoji="1" lang="en-US" altLang="ja-JP" sz="1050" b="0" dirty="0">
                          <a:solidFill>
                            <a:schemeClr val="tx1"/>
                          </a:solidFill>
                        </a:rPr>
                        <a:t>(10,000</a:t>
                      </a:r>
                      <a:r>
                        <a:rPr kumimoji="1" lang="ja-JP" altLang="en-US" sz="1050" b="0" dirty="0">
                          <a:solidFill>
                            <a:schemeClr val="tx1"/>
                          </a:solidFill>
                        </a:rPr>
                        <a:t>枚</a:t>
                      </a:r>
                      <a:r>
                        <a:rPr kumimoji="1" lang="en-US" altLang="ja-JP" sz="1050" b="0" dirty="0">
                          <a:solidFill>
                            <a:schemeClr val="tx1"/>
                          </a:solidFill>
                        </a:rPr>
                        <a:t>)</a:t>
                      </a:r>
                      <a:r>
                        <a:rPr kumimoji="1" lang="ja-JP" altLang="en-US" sz="1050" b="0" dirty="0" err="1">
                          <a:solidFill>
                            <a:schemeClr val="tx1"/>
                          </a:solidFill>
                        </a:rPr>
                        <a:t>。</a:t>
                      </a:r>
                      <a:r>
                        <a:rPr kumimoji="1" lang="ja-JP" altLang="en-US" sz="1050" b="0" dirty="0">
                          <a:solidFill>
                            <a:schemeClr val="tx1"/>
                          </a:solidFill>
                        </a:rPr>
                        <a:t>福岡市中央児童会館や市役所への</a:t>
                      </a:r>
                      <a:r>
                        <a:rPr kumimoji="1" lang="en-US" altLang="ja-JP" sz="1050" b="0" dirty="0">
                          <a:solidFill>
                            <a:schemeClr val="tx1"/>
                          </a:solidFill>
                        </a:rPr>
                        <a:t>B2</a:t>
                      </a:r>
                      <a:r>
                        <a:rPr kumimoji="1" lang="ja-JP" altLang="en-US" sz="1050" b="0" dirty="0">
                          <a:solidFill>
                            <a:schemeClr val="tx1"/>
                          </a:solidFill>
                        </a:rPr>
                        <a:t>ポスター掲示。近隣小学校区へチラシ配布</a:t>
                      </a:r>
                      <a:r>
                        <a:rPr kumimoji="1" lang="en-US" altLang="ja-JP" sz="1050" b="0" dirty="0">
                          <a:solidFill>
                            <a:schemeClr val="tx1"/>
                          </a:solidFill>
                        </a:rPr>
                        <a:t>(700</a:t>
                      </a:r>
                      <a:r>
                        <a:rPr kumimoji="1" lang="ja-JP" altLang="en-US" sz="1050" b="0" dirty="0">
                          <a:solidFill>
                            <a:schemeClr val="tx1"/>
                          </a:solidFill>
                        </a:rPr>
                        <a:t>枚</a:t>
                      </a:r>
                      <a:r>
                        <a:rPr kumimoji="1" lang="en-US" altLang="ja-JP" sz="1050" b="0" dirty="0">
                          <a:solidFill>
                            <a:schemeClr val="tx1"/>
                          </a:solidFill>
                        </a:rPr>
                        <a:t>)</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5" name="タイトル 1"/>
          <p:cNvSpPr txBox="1">
            <a:spLocks/>
          </p:cNvSpPr>
          <p:nvPr/>
        </p:nvSpPr>
        <p:spPr>
          <a:xfrm>
            <a:off x="342900" y="97160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sp>
        <p:nvSpPr>
          <p:cNvPr id="7" name="テキスト ボックス 6"/>
          <p:cNvSpPr txBox="1"/>
          <p:nvPr/>
        </p:nvSpPr>
        <p:spPr>
          <a:xfrm>
            <a:off x="548680" y="251520"/>
            <a:ext cx="5770034" cy="646331"/>
          </a:xfrm>
          <a:prstGeom prst="rect">
            <a:avLst/>
          </a:prstGeom>
          <a:noFill/>
        </p:spPr>
        <p:txBody>
          <a:bodyPr wrap="square" rtlCol="0">
            <a:spAutoFit/>
          </a:bodyPr>
          <a:lstStyle/>
          <a:p>
            <a:r>
              <a:rPr kumimoji="1" lang="ja-JP" altLang="en-US" sz="1200" dirty="0"/>
              <a:t>事業</a:t>
            </a:r>
            <a:r>
              <a:rPr kumimoji="1" lang="en-US" altLang="ja-JP" sz="1200" dirty="0"/>
              <a:t>ID</a:t>
            </a:r>
            <a:r>
              <a:rPr kumimoji="1"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kumimoji="1" lang="ja-JP" altLang="en-US" sz="1200" dirty="0"/>
              <a:t>団体名：山王ひなた美術教室</a:t>
            </a:r>
          </a:p>
        </p:txBody>
      </p:sp>
    </p:spTree>
    <p:extLst>
      <p:ext uri="{BB962C8B-B14F-4D97-AF65-F5344CB8AC3E}">
        <p14:creationId xmlns:p14="http://schemas.microsoft.com/office/powerpoint/2010/main" val="359046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44513962"/>
              </p:ext>
            </p:extLst>
          </p:nvPr>
        </p:nvGraphicFramePr>
        <p:xfrm>
          <a:off x="548680" y="467544"/>
          <a:ext cx="5832648" cy="122413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224136">
                <a:tc>
                  <a:txBody>
                    <a:bodyPr/>
                    <a:lstStyle/>
                    <a:p>
                      <a:pPr algn="l"/>
                      <a:r>
                        <a:rPr kumimoji="1" lang="ja-JP" altLang="en-US" sz="1050" b="1" dirty="0">
                          <a:solidFill>
                            <a:schemeClr val="bg1"/>
                          </a:solidFill>
                        </a:rPr>
                        <a:t>イベント１</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r>
                        <a:rPr kumimoji="1" lang="ja-JP" altLang="en-US" sz="900" b="0" dirty="0">
                          <a:solidFill>
                            <a:schemeClr val="tx1"/>
                          </a:solidFill>
                        </a:rPr>
                        <a:t>長浜鮮魚市場から集めてきた玄海のお魚を観察して、絵画制作</a:t>
                      </a:r>
                      <a:endParaRPr kumimoji="1" lang="en-US" altLang="ja-JP" sz="900" b="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rPr>
                        <a:t>福岡市の海の台所「長浜鮮魚市場」から驚くばかりのお魚さんたちが、光薫寺にやってきました。普段子ども達は料理されたお魚しか見たことがないので、自分のあたまより大きなマグロのカブトや大きなブリに大興奮しました。さあ、みんなのキラキラした目で早速お魚たちを観察です。自分の観察で写し取れたら、豊かな色彩で彩色しましょう。絵画の世界は自由で、みんな自分の色を見つけ出して素晴らしい作品に仕上がりました！想像で描くよりも、「体験」が伴うだけでこんなにも素敵な作品に出合うことが出来ました。</a:t>
                      </a:r>
                      <a:endParaRPr kumimoji="1" lang="en-US" altLang="ja-JP"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pSp>
        <p:nvGrpSpPr>
          <p:cNvPr id="11" name="グループ化 10">
            <a:extLst>
              <a:ext uri="{FF2B5EF4-FFF2-40B4-BE49-F238E27FC236}">
                <a16:creationId xmlns:a16="http://schemas.microsoft.com/office/drawing/2014/main" xmlns="" id="{96759847-6A7C-4E34-8B97-437BCA2FE7C5}"/>
              </a:ext>
            </a:extLst>
          </p:cNvPr>
          <p:cNvGrpSpPr/>
          <p:nvPr/>
        </p:nvGrpSpPr>
        <p:grpSpPr>
          <a:xfrm>
            <a:off x="188640" y="2520725"/>
            <a:ext cx="6480720" cy="4571555"/>
            <a:chOff x="260648" y="2366067"/>
            <a:chExt cx="6930006" cy="4888485"/>
          </a:xfrm>
        </p:grpSpPr>
        <p:pic>
          <p:nvPicPr>
            <p:cNvPr id="3" name="図 2">
              <a:extLst>
                <a:ext uri="{FF2B5EF4-FFF2-40B4-BE49-F238E27FC236}">
                  <a16:creationId xmlns:a16="http://schemas.microsoft.com/office/drawing/2014/main" xmlns="" id="{F683644D-00AC-4C87-8B55-7324515FD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648" y="2366067"/>
              <a:ext cx="3401614" cy="2267743"/>
            </a:xfrm>
            <a:prstGeom prst="rect">
              <a:avLst/>
            </a:prstGeom>
          </p:spPr>
        </p:pic>
        <p:pic>
          <p:nvPicPr>
            <p:cNvPr id="6" name="図 5">
              <a:extLst>
                <a:ext uri="{FF2B5EF4-FFF2-40B4-BE49-F238E27FC236}">
                  <a16:creationId xmlns:a16="http://schemas.microsoft.com/office/drawing/2014/main" xmlns="" id="{4DA7B7FA-FF6B-485B-98A2-5CD3B33EC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648" y="4986809"/>
              <a:ext cx="3401614" cy="2267743"/>
            </a:xfrm>
            <a:prstGeom prst="rect">
              <a:avLst/>
            </a:prstGeom>
          </p:spPr>
        </p:pic>
        <p:pic>
          <p:nvPicPr>
            <p:cNvPr id="8" name="図 7">
              <a:extLst>
                <a:ext uri="{FF2B5EF4-FFF2-40B4-BE49-F238E27FC236}">
                  <a16:creationId xmlns:a16="http://schemas.microsoft.com/office/drawing/2014/main" xmlns="" id="{51B45A29-F378-43FC-8B18-13E3E639BB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9040" y="4986809"/>
              <a:ext cx="3401614" cy="2267743"/>
            </a:xfrm>
            <a:prstGeom prst="rect">
              <a:avLst/>
            </a:prstGeom>
          </p:spPr>
        </p:pic>
        <p:pic>
          <p:nvPicPr>
            <p:cNvPr id="10" name="図 9">
              <a:extLst>
                <a:ext uri="{FF2B5EF4-FFF2-40B4-BE49-F238E27FC236}">
                  <a16:creationId xmlns:a16="http://schemas.microsoft.com/office/drawing/2014/main" xmlns="" id="{31F0CBDA-C075-40EA-8C8F-0442614A94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9040" y="2366067"/>
              <a:ext cx="3401614" cy="2267743"/>
            </a:xfrm>
            <a:prstGeom prst="rect">
              <a:avLst/>
            </a:prstGeom>
          </p:spPr>
        </p:pic>
      </p:grpSp>
      <p:sp>
        <p:nvSpPr>
          <p:cNvPr id="12" name="字幕 2">
            <a:extLst>
              <a:ext uri="{FF2B5EF4-FFF2-40B4-BE49-F238E27FC236}">
                <a16:creationId xmlns:a16="http://schemas.microsoft.com/office/drawing/2014/main" xmlns="" id="{0B5045C2-3BDD-4CFB-8F04-ECD284C7829A}"/>
              </a:ext>
            </a:extLst>
          </p:cNvPr>
          <p:cNvSpPr txBox="1">
            <a:spLocks/>
          </p:cNvSpPr>
          <p:nvPr/>
        </p:nvSpPr>
        <p:spPr>
          <a:xfrm>
            <a:off x="188640" y="2088677"/>
            <a:ext cx="2400300" cy="2880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b="1" dirty="0"/>
              <a:t>光薫寺お魚絵画コンクールの様子</a:t>
            </a:r>
          </a:p>
        </p:txBody>
      </p:sp>
    </p:spTree>
    <p:extLst>
      <p:ext uri="{BB962C8B-B14F-4D97-AF65-F5344CB8AC3E}">
        <p14:creationId xmlns:p14="http://schemas.microsoft.com/office/powerpoint/2010/main" val="46130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xmlns="" id="{1675007C-E14B-472C-B5F7-569142156C39}"/>
              </a:ext>
            </a:extLst>
          </p:cNvPr>
          <p:cNvGrpSpPr/>
          <p:nvPr/>
        </p:nvGrpSpPr>
        <p:grpSpPr>
          <a:xfrm>
            <a:off x="188640" y="1112393"/>
            <a:ext cx="6412122" cy="6744260"/>
            <a:chOff x="288388" y="1112393"/>
            <a:chExt cx="6412122" cy="6744260"/>
          </a:xfrm>
        </p:grpSpPr>
        <p:pic>
          <p:nvPicPr>
            <p:cNvPr id="3" name="図 2">
              <a:extLst>
                <a:ext uri="{FF2B5EF4-FFF2-40B4-BE49-F238E27FC236}">
                  <a16:creationId xmlns:a16="http://schemas.microsoft.com/office/drawing/2014/main" xmlns="" id="{68C5D711-C621-4C6A-AC43-CF4397FA5E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45024" y="1112393"/>
              <a:ext cx="3055486" cy="2036990"/>
            </a:xfrm>
            <a:prstGeom prst="rect">
              <a:avLst/>
            </a:prstGeom>
          </p:spPr>
        </p:pic>
        <p:pic>
          <p:nvPicPr>
            <p:cNvPr id="5" name="図 4">
              <a:extLst>
                <a:ext uri="{FF2B5EF4-FFF2-40B4-BE49-F238E27FC236}">
                  <a16:creationId xmlns:a16="http://schemas.microsoft.com/office/drawing/2014/main" xmlns="" id="{DDF4CD36-4F44-4ED8-A0F6-46FCD11D53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388" y="1112393"/>
              <a:ext cx="3055486" cy="2036990"/>
            </a:xfrm>
            <a:prstGeom prst="rect">
              <a:avLst/>
            </a:prstGeom>
          </p:spPr>
        </p:pic>
        <p:pic>
          <p:nvPicPr>
            <p:cNvPr id="7" name="図 6">
              <a:extLst>
                <a:ext uri="{FF2B5EF4-FFF2-40B4-BE49-F238E27FC236}">
                  <a16:creationId xmlns:a16="http://schemas.microsoft.com/office/drawing/2014/main" xmlns="" id="{85B61E28-3DCD-40A8-AC8D-F0D638AFC7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5024" y="3466028"/>
              <a:ext cx="3055486" cy="2036990"/>
            </a:xfrm>
            <a:prstGeom prst="rect">
              <a:avLst/>
            </a:prstGeom>
          </p:spPr>
        </p:pic>
        <p:pic>
          <p:nvPicPr>
            <p:cNvPr id="9" name="図 8">
              <a:extLst>
                <a:ext uri="{FF2B5EF4-FFF2-40B4-BE49-F238E27FC236}">
                  <a16:creationId xmlns:a16="http://schemas.microsoft.com/office/drawing/2014/main" xmlns="" id="{D4C6EED7-5665-4CC5-9B65-BAC717C541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5024" y="5819663"/>
              <a:ext cx="3055486" cy="2036990"/>
            </a:xfrm>
            <a:prstGeom prst="rect">
              <a:avLst/>
            </a:prstGeom>
          </p:spPr>
        </p:pic>
        <p:pic>
          <p:nvPicPr>
            <p:cNvPr id="11" name="図 10">
              <a:extLst>
                <a:ext uri="{FF2B5EF4-FFF2-40B4-BE49-F238E27FC236}">
                  <a16:creationId xmlns:a16="http://schemas.microsoft.com/office/drawing/2014/main" xmlns="" id="{0AD8B30D-79ED-4F60-B029-E97D46758F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388" y="5819663"/>
              <a:ext cx="3055486" cy="2036990"/>
            </a:xfrm>
            <a:prstGeom prst="rect">
              <a:avLst/>
            </a:prstGeom>
          </p:spPr>
        </p:pic>
        <p:pic>
          <p:nvPicPr>
            <p:cNvPr id="13" name="図 12">
              <a:extLst>
                <a:ext uri="{FF2B5EF4-FFF2-40B4-BE49-F238E27FC236}">
                  <a16:creationId xmlns:a16="http://schemas.microsoft.com/office/drawing/2014/main" xmlns="" id="{CE79CC5A-B62B-499E-BB8B-8265D3F742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8388" y="3466028"/>
              <a:ext cx="3055486" cy="2036990"/>
            </a:xfrm>
            <a:prstGeom prst="rect">
              <a:avLst/>
            </a:prstGeom>
          </p:spPr>
        </p:pic>
      </p:grpSp>
      <p:sp>
        <p:nvSpPr>
          <p:cNvPr id="15" name="字幕 2">
            <a:extLst>
              <a:ext uri="{FF2B5EF4-FFF2-40B4-BE49-F238E27FC236}">
                <a16:creationId xmlns:a16="http://schemas.microsoft.com/office/drawing/2014/main" xmlns="" id="{EA8FDDF7-0714-4882-ACF9-4AECC31D81C7}"/>
              </a:ext>
            </a:extLst>
          </p:cNvPr>
          <p:cNvSpPr txBox="1">
            <a:spLocks/>
          </p:cNvSpPr>
          <p:nvPr/>
        </p:nvSpPr>
        <p:spPr>
          <a:xfrm>
            <a:off x="188640" y="683568"/>
            <a:ext cx="2400300" cy="2880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b="1" dirty="0"/>
              <a:t>光薫寺お魚絵画コンクールの様子</a:t>
            </a:r>
          </a:p>
        </p:txBody>
      </p:sp>
    </p:spTree>
    <p:extLst>
      <p:ext uri="{BB962C8B-B14F-4D97-AF65-F5344CB8AC3E}">
        <p14:creationId xmlns:p14="http://schemas.microsoft.com/office/powerpoint/2010/main" val="39500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xmlns="" id="{8099439E-487D-4436-9491-94112CA08807}"/>
              </a:ext>
            </a:extLst>
          </p:cNvPr>
          <p:cNvSpPr>
            <a:spLocks noGrp="1"/>
          </p:cNvSpPr>
          <p:nvPr>
            <p:ph type="subTitle" idx="1"/>
          </p:nvPr>
        </p:nvSpPr>
        <p:spPr>
          <a:xfrm>
            <a:off x="116632" y="871538"/>
            <a:ext cx="2400300" cy="288032"/>
          </a:xfrm>
        </p:spPr>
        <p:txBody>
          <a:bodyPr>
            <a:normAutofit/>
          </a:bodyPr>
          <a:lstStyle/>
          <a:p>
            <a:r>
              <a:rPr kumimoji="1" lang="ja-JP" altLang="en-US" sz="1050" b="1" dirty="0">
                <a:solidFill>
                  <a:schemeClr val="tx1"/>
                </a:solidFill>
              </a:rPr>
              <a:t>光薫寺お魚絵画コンクールの様子</a:t>
            </a:r>
          </a:p>
        </p:txBody>
      </p:sp>
      <p:grpSp>
        <p:nvGrpSpPr>
          <p:cNvPr id="17" name="グループ化 16">
            <a:extLst>
              <a:ext uri="{FF2B5EF4-FFF2-40B4-BE49-F238E27FC236}">
                <a16:creationId xmlns:a16="http://schemas.microsoft.com/office/drawing/2014/main" xmlns="" id="{3D5074A1-4285-41FC-B4D2-13C7FB4C3677}"/>
              </a:ext>
            </a:extLst>
          </p:cNvPr>
          <p:cNvGrpSpPr/>
          <p:nvPr/>
        </p:nvGrpSpPr>
        <p:grpSpPr>
          <a:xfrm>
            <a:off x="223627" y="1259632"/>
            <a:ext cx="6413864" cy="6685004"/>
            <a:chOff x="223627" y="1582840"/>
            <a:chExt cx="6413864" cy="6685004"/>
          </a:xfrm>
        </p:grpSpPr>
        <p:pic>
          <p:nvPicPr>
            <p:cNvPr id="9" name="図 8">
              <a:extLst>
                <a:ext uri="{FF2B5EF4-FFF2-40B4-BE49-F238E27FC236}">
                  <a16:creationId xmlns:a16="http://schemas.microsoft.com/office/drawing/2014/main" xmlns="" id="{78F82677-FCA6-47E7-9B8C-2554231190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6327" y="6185569"/>
              <a:ext cx="3111164" cy="2074109"/>
            </a:xfrm>
            <a:prstGeom prst="rect">
              <a:avLst/>
            </a:prstGeom>
          </p:spPr>
        </p:pic>
        <p:pic>
          <p:nvPicPr>
            <p:cNvPr id="11" name="図 10">
              <a:extLst>
                <a:ext uri="{FF2B5EF4-FFF2-40B4-BE49-F238E27FC236}">
                  <a16:creationId xmlns:a16="http://schemas.microsoft.com/office/drawing/2014/main" xmlns="" id="{9A14BAA8-629F-429F-A675-5E11440983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6327" y="3884204"/>
              <a:ext cx="3111164" cy="2074109"/>
            </a:xfrm>
            <a:prstGeom prst="rect">
              <a:avLst/>
            </a:prstGeom>
          </p:spPr>
        </p:pic>
        <p:pic>
          <p:nvPicPr>
            <p:cNvPr id="13" name="図 12">
              <a:extLst>
                <a:ext uri="{FF2B5EF4-FFF2-40B4-BE49-F238E27FC236}">
                  <a16:creationId xmlns:a16="http://schemas.microsoft.com/office/drawing/2014/main" xmlns="" id="{E6008013-9D41-44E3-9EAA-AE636A273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6327" y="1582840"/>
              <a:ext cx="3111164" cy="2074109"/>
            </a:xfrm>
            <a:prstGeom prst="rect">
              <a:avLst/>
            </a:prstGeom>
          </p:spPr>
        </p:pic>
        <p:pic>
          <p:nvPicPr>
            <p:cNvPr id="5" name="図 4">
              <a:extLst>
                <a:ext uri="{FF2B5EF4-FFF2-40B4-BE49-F238E27FC236}">
                  <a16:creationId xmlns:a16="http://schemas.microsoft.com/office/drawing/2014/main" xmlns="" id="{C31D9DDA-B163-49A0-9072-A341F65AE3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627" y="3894530"/>
              <a:ext cx="3111164" cy="2074109"/>
            </a:xfrm>
            <a:prstGeom prst="rect">
              <a:avLst/>
            </a:prstGeom>
          </p:spPr>
        </p:pic>
        <p:pic>
          <p:nvPicPr>
            <p:cNvPr id="7" name="図 6">
              <a:extLst>
                <a:ext uri="{FF2B5EF4-FFF2-40B4-BE49-F238E27FC236}">
                  <a16:creationId xmlns:a16="http://schemas.microsoft.com/office/drawing/2014/main" xmlns="" id="{38E2A312-ACDC-4BE2-A91A-66FADA4646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627" y="6193735"/>
              <a:ext cx="3111164" cy="2074109"/>
            </a:xfrm>
            <a:prstGeom prst="rect">
              <a:avLst/>
            </a:prstGeom>
          </p:spPr>
        </p:pic>
        <p:pic>
          <p:nvPicPr>
            <p:cNvPr id="15" name="図 14">
              <a:extLst>
                <a:ext uri="{FF2B5EF4-FFF2-40B4-BE49-F238E27FC236}">
                  <a16:creationId xmlns:a16="http://schemas.microsoft.com/office/drawing/2014/main" xmlns="" id="{802E9ACF-D0D4-4AAD-8365-D1510F6981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3627" y="1595326"/>
              <a:ext cx="3111164" cy="2074109"/>
            </a:xfrm>
            <a:prstGeom prst="rect">
              <a:avLst/>
            </a:prstGeom>
          </p:spPr>
        </p:pic>
      </p:grpSp>
    </p:spTree>
    <p:extLst>
      <p:ext uri="{BB962C8B-B14F-4D97-AF65-F5344CB8AC3E}">
        <p14:creationId xmlns:p14="http://schemas.microsoft.com/office/powerpoint/2010/main" val="424597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xmlns="" id="{C1197266-EDD9-40A8-90FC-F00B4E42ACCA}"/>
              </a:ext>
            </a:extLst>
          </p:cNvPr>
          <p:cNvSpPr txBox="1">
            <a:spLocks/>
          </p:cNvSpPr>
          <p:nvPr/>
        </p:nvSpPr>
        <p:spPr>
          <a:xfrm>
            <a:off x="236612" y="1331640"/>
            <a:ext cx="240030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b="1" dirty="0"/>
              <a:t>光薫寺お魚絵画コンクールの様子</a:t>
            </a:r>
          </a:p>
        </p:txBody>
      </p:sp>
      <p:pic>
        <p:nvPicPr>
          <p:cNvPr id="6" name="図 5">
            <a:extLst>
              <a:ext uri="{FF2B5EF4-FFF2-40B4-BE49-F238E27FC236}">
                <a16:creationId xmlns:a16="http://schemas.microsoft.com/office/drawing/2014/main" xmlns="" id="{F0085487-FF31-4A63-819B-8B11135193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24" y="1763688"/>
            <a:ext cx="6453336" cy="4302224"/>
          </a:xfrm>
          <a:prstGeom prst="rect">
            <a:avLst/>
          </a:prstGeom>
        </p:spPr>
      </p:pic>
    </p:spTree>
    <p:extLst>
      <p:ext uri="{BB962C8B-B14F-4D97-AF65-F5344CB8AC3E}">
        <p14:creationId xmlns:p14="http://schemas.microsoft.com/office/powerpoint/2010/main" val="374755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76672" y="369998"/>
            <a:ext cx="5770034" cy="646331"/>
          </a:xfrm>
          <a:prstGeom prst="rect">
            <a:avLst/>
          </a:prstGeom>
          <a:noFill/>
        </p:spPr>
        <p:txBody>
          <a:bodyPr wrap="square" rtlCol="0">
            <a:spAutoFit/>
          </a:bodyPr>
          <a:lstStyle/>
          <a:p>
            <a:r>
              <a:rPr kumimoji="1" lang="ja-JP" altLang="en-US" sz="1200" dirty="0"/>
              <a:t>事業</a:t>
            </a:r>
            <a:r>
              <a:rPr kumimoji="1" lang="en-US" altLang="ja-JP" sz="1200" dirty="0"/>
              <a:t>ID</a:t>
            </a:r>
            <a:r>
              <a:rPr kumimoji="1" lang="ja-JP" altLang="en-US" sz="1200" dirty="0"/>
              <a:t>：</a:t>
            </a:r>
            <a:r>
              <a:rPr lang="en-US" altLang="ja-JP" sz="1200" dirty="0"/>
              <a:t>201849214</a:t>
            </a:r>
          </a:p>
          <a:p>
            <a:r>
              <a:rPr lang="ja-JP" altLang="en-US" sz="1200" dirty="0"/>
              <a:t>事業名：</a:t>
            </a:r>
            <a:r>
              <a:rPr lang="ja-JP" altLang="ja-JP" sz="1200" dirty="0"/>
              <a:t>海から見つめる子どもランドスケープ「ふくおか」プロジェク</a:t>
            </a:r>
            <a:r>
              <a:rPr lang="ja-JP" altLang="en-US" sz="1200" dirty="0"/>
              <a:t>ト</a:t>
            </a:r>
            <a:r>
              <a:rPr lang="en-US" altLang="ja-JP" sz="1200" dirty="0"/>
              <a:t>(</a:t>
            </a:r>
            <a:r>
              <a:rPr lang="ja-JP" altLang="ja-JP" sz="1200" dirty="0"/>
              <a:t>海と日本</a:t>
            </a:r>
            <a:r>
              <a:rPr lang="en-US" altLang="ja-JP" sz="1200" dirty="0"/>
              <a:t>2019)</a:t>
            </a:r>
          </a:p>
          <a:p>
            <a:r>
              <a:rPr kumimoji="1" lang="ja-JP" altLang="en-US" sz="1200" dirty="0"/>
              <a:t>団体名：山王ひなた美術教室</a:t>
            </a:r>
          </a:p>
        </p:txBody>
      </p:sp>
      <p:graphicFrame>
        <p:nvGraphicFramePr>
          <p:cNvPr id="11" name="表 10"/>
          <p:cNvGraphicFramePr>
            <a:graphicFrameLocks noGrp="1"/>
          </p:cNvGraphicFramePr>
          <p:nvPr>
            <p:extLst>
              <p:ext uri="{D42A27DB-BD31-4B8C-83A1-F6EECF244321}">
                <p14:modId xmlns:p14="http://schemas.microsoft.com/office/powerpoint/2010/main" val="2257398938"/>
              </p:ext>
            </p:extLst>
          </p:nvPr>
        </p:nvGraphicFramePr>
        <p:xfrm>
          <a:off x="548680" y="1115616"/>
          <a:ext cx="5832648" cy="1213937"/>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1213937">
                <a:tc>
                  <a:txBody>
                    <a:bodyPr/>
                    <a:lstStyle/>
                    <a:p>
                      <a:pPr algn="l"/>
                      <a:r>
                        <a:rPr kumimoji="1" lang="ja-JP" altLang="en-US" sz="1050" b="1" dirty="0">
                          <a:solidFill>
                            <a:schemeClr val="bg1"/>
                          </a:solidFill>
                        </a:rPr>
                        <a:t>イベント２</a:t>
                      </a:r>
                      <a:endParaRPr kumimoji="1" lang="en-US" altLang="ja-JP" sz="1050" b="1" dirty="0">
                        <a:solidFill>
                          <a:schemeClr val="bg1"/>
                        </a:solidFill>
                      </a:endParaRPr>
                    </a:p>
                    <a:p>
                      <a:pPr algn="l"/>
                      <a:r>
                        <a:rPr kumimoji="1" lang="ja-JP" altLang="en-US" sz="1050" b="1" dirty="0">
                          <a:solidFill>
                            <a:schemeClr val="bg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900" b="0" dirty="0">
                          <a:solidFill>
                            <a:schemeClr val="tx1"/>
                          </a:solidFill>
                        </a:rPr>
                        <a:t>一般社団法人ふくおか</a:t>
                      </a:r>
                      <a:r>
                        <a:rPr kumimoji="1" lang="en-US" altLang="ja-JP" sz="900" b="0" dirty="0">
                          <a:solidFill>
                            <a:schemeClr val="tx1"/>
                          </a:solidFill>
                        </a:rPr>
                        <a:t>FUN</a:t>
                      </a:r>
                      <a:r>
                        <a:rPr kumimoji="1" lang="ja-JP" altLang="en-US" sz="900" b="0" dirty="0">
                          <a:solidFill>
                            <a:schemeClr val="tx1"/>
                          </a:solidFill>
                        </a:rPr>
                        <a:t>による、「ふくおか」の海を知る・学ぶ・楽しむレクチャー</a:t>
                      </a:r>
                      <a:endParaRPr kumimoji="1" lang="en-US" altLang="ja-JP" sz="9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rPr>
                        <a:t>福岡市中央区地行浜にある、環境学習施設「まもるー</a:t>
                      </a:r>
                      <a:r>
                        <a:rPr kumimoji="1" lang="ja-JP" altLang="en-US" sz="900" b="0" dirty="0" err="1">
                          <a:solidFill>
                            <a:schemeClr val="tx1"/>
                          </a:solidFill>
                        </a:rPr>
                        <a:t>む</a:t>
                      </a:r>
                      <a:r>
                        <a:rPr kumimoji="1" lang="ja-JP" altLang="en-US" sz="900" b="0" dirty="0">
                          <a:solidFill>
                            <a:schemeClr val="tx1"/>
                          </a:solidFill>
                        </a:rPr>
                        <a:t>福岡」に子ども達が集まって、福岡の海を調査、保全をしているダイバーのふくおか</a:t>
                      </a:r>
                      <a:r>
                        <a:rPr kumimoji="1" lang="en-US" altLang="ja-JP" sz="900" b="0" dirty="0">
                          <a:solidFill>
                            <a:schemeClr val="tx1"/>
                          </a:solidFill>
                        </a:rPr>
                        <a:t>FUN</a:t>
                      </a:r>
                      <a:r>
                        <a:rPr kumimoji="1" lang="ja-JP" altLang="en-US" sz="900" b="0" dirty="0">
                          <a:solidFill>
                            <a:schemeClr val="tx1"/>
                          </a:solidFill>
                        </a:rPr>
                        <a:t>代表の大神弘太朗さんから、クイズ形式の福岡の海の学びを行いました。</a:t>
                      </a:r>
                      <a:endParaRPr kumimoji="1" lang="en-US" altLang="ja-JP" sz="9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rPr>
                        <a:t>福岡の海について子供たちが楽しく学びながら深く知ることが出来るレクチャーを受けました。</a:t>
                      </a:r>
                      <a:endParaRPr kumimoji="1" lang="en-US" altLang="ja-JP"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pSp>
        <p:nvGrpSpPr>
          <p:cNvPr id="28" name="グループ化 27">
            <a:extLst>
              <a:ext uri="{FF2B5EF4-FFF2-40B4-BE49-F238E27FC236}">
                <a16:creationId xmlns:a16="http://schemas.microsoft.com/office/drawing/2014/main" xmlns="" id="{EB327F5B-8AB1-4114-B8FD-DD16576D3AFD}"/>
              </a:ext>
            </a:extLst>
          </p:cNvPr>
          <p:cNvGrpSpPr/>
          <p:nvPr/>
        </p:nvGrpSpPr>
        <p:grpSpPr>
          <a:xfrm>
            <a:off x="620687" y="2795553"/>
            <a:ext cx="5760641" cy="5859396"/>
            <a:chOff x="620687" y="2795553"/>
            <a:chExt cx="5760641" cy="5859396"/>
          </a:xfrm>
        </p:grpSpPr>
        <p:pic>
          <p:nvPicPr>
            <p:cNvPr id="8" name="図 7">
              <a:extLst>
                <a:ext uri="{FF2B5EF4-FFF2-40B4-BE49-F238E27FC236}">
                  <a16:creationId xmlns:a16="http://schemas.microsoft.com/office/drawing/2014/main" xmlns="" id="{AAFBC29C-7AF2-4EFA-AD5F-91E561D372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5121" y="4305857"/>
              <a:ext cx="2040515" cy="1360343"/>
            </a:xfrm>
            <a:prstGeom prst="rect">
              <a:avLst/>
            </a:prstGeom>
          </p:spPr>
        </p:pic>
        <p:pic>
          <p:nvPicPr>
            <p:cNvPr id="10" name="図 9">
              <a:extLst>
                <a:ext uri="{FF2B5EF4-FFF2-40B4-BE49-F238E27FC236}">
                  <a16:creationId xmlns:a16="http://schemas.microsoft.com/office/drawing/2014/main" xmlns="" id="{5F4ED58E-530D-4F0C-8333-7BDA73F4E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688" y="2795553"/>
              <a:ext cx="2040515" cy="1360343"/>
            </a:xfrm>
            <a:prstGeom prst="rect">
              <a:avLst/>
            </a:prstGeom>
          </p:spPr>
        </p:pic>
        <p:pic>
          <p:nvPicPr>
            <p:cNvPr id="13" name="図 12">
              <a:extLst>
                <a:ext uri="{FF2B5EF4-FFF2-40B4-BE49-F238E27FC236}">
                  <a16:creationId xmlns:a16="http://schemas.microsoft.com/office/drawing/2014/main" xmlns="" id="{E79139DC-D613-4999-BECA-7359D77D45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5121" y="2811482"/>
              <a:ext cx="2040515" cy="1360343"/>
            </a:xfrm>
            <a:prstGeom prst="rect">
              <a:avLst/>
            </a:prstGeom>
          </p:spPr>
        </p:pic>
        <p:pic>
          <p:nvPicPr>
            <p:cNvPr id="15" name="図 14">
              <a:extLst>
                <a:ext uri="{FF2B5EF4-FFF2-40B4-BE49-F238E27FC236}">
                  <a16:creationId xmlns:a16="http://schemas.microsoft.com/office/drawing/2014/main" xmlns="" id="{A6F09CD1-FB61-4E0E-A80D-19045CD941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687" y="7294452"/>
              <a:ext cx="2040515" cy="1360497"/>
            </a:xfrm>
            <a:prstGeom prst="rect">
              <a:avLst/>
            </a:prstGeom>
          </p:spPr>
        </p:pic>
        <p:pic>
          <p:nvPicPr>
            <p:cNvPr id="17" name="図 16">
              <a:extLst>
                <a:ext uri="{FF2B5EF4-FFF2-40B4-BE49-F238E27FC236}">
                  <a16:creationId xmlns:a16="http://schemas.microsoft.com/office/drawing/2014/main" xmlns="" id="{F68A6856-B5F1-4DFC-A480-6578FCA22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5121" y="5800232"/>
              <a:ext cx="2040515" cy="1360343"/>
            </a:xfrm>
            <a:prstGeom prst="rect">
              <a:avLst/>
            </a:prstGeom>
          </p:spPr>
        </p:pic>
        <p:pic>
          <p:nvPicPr>
            <p:cNvPr id="19" name="図 18">
              <a:extLst>
                <a:ext uri="{FF2B5EF4-FFF2-40B4-BE49-F238E27FC236}">
                  <a16:creationId xmlns:a16="http://schemas.microsoft.com/office/drawing/2014/main" xmlns="" id="{86AA7CFA-B79B-4523-B412-E264723AE8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0688" y="4304734"/>
              <a:ext cx="2040515" cy="1360343"/>
            </a:xfrm>
            <a:prstGeom prst="rect">
              <a:avLst/>
            </a:prstGeom>
          </p:spPr>
        </p:pic>
        <p:pic>
          <p:nvPicPr>
            <p:cNvPr id="21" name="図 20">
              <a:extLst>
                <a:ext uri="{FF2B5EF4-FFF2-40B4-BE49-F238E27FC236}">
                  <a16:creationId xmlns:a16="http://schemas.microsoft.com/office/drawing/2014/main" xmlns="" id="{E79CA547-8403-4849-8C7C-7B95C4C0CC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0688" y="5813915"/>
              <a:ext cx="2040515" cy="1360343"/>
            </a:xfrm>
            <a:prstGeom prst="rect">
              <a:avLst/>
            </a:prstGeom>
          </p:spPr>
        </p:pic>
        <p:pic>
          <p:nvPicPr>
            <p:cNvPr id="23" name="図 22">
              <a:extLst>
                <a:ext uri="{FF2B5EF4-FFF2-40B4-BE49-F238E27FC236}">
                  <a16:creationId xmlns:a16="http://schemas.microsoft.com/office/drawing/2014/main" xmlns="" id="{761686C3-A1D1-446F-B336-B3A606FDFC0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15121" y="7294606"/>
              <a:ext cx="2040515" cy="1360343"/>
            </a:xfrm>
            <a:prstGeom prst="rect">
              <a:avLst/>
            </a:prstGeom>
          </p:spPr>
        </p:pic>
        <p:pic>
          <p:nvPicPr>
            <p:cNvPr id="25" name="図 24">
              <a:extLst>
                <a:ext uri="{FF2B5EF4-FFF2-40B4-BE49-F238E27FC236}">
                  <a16:creationId xmlns:a16="http://schemas.microsoft.com/office/drawing/2014/main" xmlns="" id="{7068DD6D-3108-4705-9C10-699066D6619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20985" y="2811482"/>
              <a:ext cx="1360343" cy="2040515"/>
            </a:xfrm>
            <a:prstGeom prst="rect">
              <a:avLst/>
            </a:prstGeom>
          </p:spPr>
        </p:pic>
        <p:pic>
          <p:nvPicPr>
            <p:cNvPr id="27" name="図 26">
              <a:extLst>
                <a:ext uri="{FF2B5EF4-FFF2-40B4-BE49-F238E27FC236}">
                  <a16:creationId xmlns:a16="http://schemas.microsoft.com/office/drawing/2014/main" xmlns="" id="{FB0FA6BB-8531-419C-B8A8-A48312CB3B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20985" y="5123773"/>
              <a:ext cx="1360343" cy="2040515"/>
            </a:xfrm>
            <a:prstGeom prst="rect">
              <a:avLst/>
            </a:prstGeom>
          </p:spPr>
        </p:pic>
      </p:grpSp>
      <p:sp>
        <p:nvSpPr>
          <p:cNvPr id="29" name="字幕 2">
            <a:extLst>
              <a:ext uri="{FF2B5EF4-FFF2-40B4-BE49-F238E27FC236}">
                <a16:creationId xmlns:a16="http://schemas.microsoft.com/office/drawing/2014/main" xmlns="" id="{C7EF7968-91C1-4B67-844F-D9D6C5650931}"/>
              </a:ext>
            </a:extLst>
          </p:cNvPr>
          <p:cNvSpPr txBox="1">
            <a:spLocks/>
          </p:cNvSpPr>
          <p:nvPr/>
        </p:nvSpPr>
        <p:spPr>
          <a:xfrm>
            <a:off x="526232" y="2517505"/>
            <a:ext cx="240030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b="1" dirty="0"/>
              <a:t>まもるーむ福岡の様子</a:t>
            </a:r>
          </a:p>
        </p:txBody>
      </p:sp>
    </p:spTree>
    <p:extLst>
      <p:ext uri="{BB962C8B-B14F-4D97-AF65-F5344CB8AC3E}">
        <p14:creationId xmlns:p14="http://schemas.microsoft.com/office/powerpoint/2010/main" val="35911322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4395</Words>
  <Application>Microsoft Office PowerPoint</Application>
  <PresentationFormat>画面に合わせる (4:3)</PresentationFormat>
  <Paragraphs>350</Paragraphs>
  <Slides>29</Slides>
  <Notes>1</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海から見つめる子どもランドスケープ「ふくおか」プロジェクト 2019</vt:lpstr>
      <vt:lpstr>海から見つめる子どもランドスケープ「ふくおか」プロジェクトについて</vt:lpstr>
      <vt:lpstr>『海から見つめる子どもランドスケープ「ふくおか」』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海から見つめる子どもランドスケープ「ふくおか」プロジェクト 2018</dc:title>
  <dc:creator>山王ひなた美術教室</dc:creator>
  <cp:lastModifiedBy>山王ひなた美術教室</cp:lastModifiedBy>
  <cp:revision>55</cp:revision>
  <cp:lastPrinted>2019-11-27T10:38:40Z</cp:lastPrinted>
  <dcterms:created xsi:type="dcterms:W3CDTF">2018-12-07T13:49:10Z</dcterms:created>
  <dcterms:modified xsi:type="dcterms:W3CDTF">2019-11-27T11:59:28Z</dcterms:modified>
</cp:coreProperties>
</file>