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1"/>
  </p:normalViewPr>
  <p:slideViewPr>
    <p:cSldViewPr>
      <p:cViewPr varScale="1">
        <p:scale>
          <a:sx n="54" d="100"/>
          <a:sy n="54" d="100"/>
        </p:scale>
        <p:origin x="2024" y="64"/>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B1263D3-0656-4882-9FED-0EE2B7F57FC6}" type="datetimeFigureOut">
              <a:rPr lang="ja-JP" altLang="en-US"/>
              <a:pPr>
                <a:defRPr/>
              </a:pPr>
              <a:t>2020/5/19</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42C9106-0BBC-4E4C-BEC5-E4CF90057400}" type="slidenum">
              <a:rPr lang="ja-JP" altLang="en-US"/>
              <a:pPr>
                <a:defRPr/>
              </a:pPr>
              <a:t>‹#›</a:t>
            </a:fld>
            <a:endParaRPr lang="ja-JP" altLang="en-US"/>
          </a:p>
        </p:txBody>
      </p:sp>
    </p:spTree>
    <p:extLst>
      <p:ext uri="{BB962C8B-B14F-4D97-AF65-F5344CB8AC3E}">
        <p14:creationId xmlns:p14="http://schemas.microsoft.com/office/powerpoint/2010/main" val="3155811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E715E4E-0269-429C-975A-D3686F0B2346}" type="datetimeFigureOut">
              <a:rPr lang="ja-JP" altLang="en-US"/>
              <a:pPr>
                <a:defRPr/>
              </a:pPr>
              <a:t>2020/5/19</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1645C4E-B166-4D60-A85D-A1495F2DA1D5}" type="slidenum">
              <a:rPr lang="ja-JP" altLang="en-US"/>
              <a:pPr>
                <a:defRPr/>
              </a:pPr>
              <a:t>‹#›</a:t>
            </a:fld>
            <a:endParaRPr lang="ja-JP" altLang="en-US"/>
          </a:p>
        </p:txBody>
      </p:sp>
    </p:spTree>
    <p:extLst>
      <p:ext uri="{BB962C8B-B14F-4D97-AF65-F5344CB8AC3E}">
        <p14:creationId xmlns:p14="http://schemas.microsoft.com/office/powerpoint/2010/main" val="15862416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61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815E5-BA64-4996-9870-326013F8F7CE}" type="slidenum">
              <a:rPr lang="ja-JP" altLang="en-US"/>
              <a:pPr fontAlgn="base">
                <a:spcBef>
                  <a:spcPct val="0"/>
                </a:spcBef>
                <a:spcAft>
                  <a:spcPct val="0"/>
                </a:spcAft>
                <a:defRPr/>
              </a:pPr>
              <a:t>1</a:t>
            </a:fld>
            <a:endParaRPr lang="en-US" altLang="ja-JP"/>
          </a:p>
        </p:txBody>
      </p:sp>
    </p:spTree>
    <p:extLst>
      <p:ext uri="{BB962C8B-B14F-4D97-AF65-F5344CB8AC3E}">
        <p14:creationId xmlns:p14="http://schemas.microsoft.com/office/powerpoint/2010/main" val="286751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819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7EF28-83B2-422F-9A54-35E429866F4A}" type="slidenum">
              <a:rPr lang="ja-JP" altLang="en-US"/>
              <a:pPr fontAlgn="base">
                <a:spcBef>
                  <a:spcPct val="0"/>
                </a:spcBef>
                <a:spcAft>
                  <a:spcPct val="0"/>
                </a:spcAft>
                <a:defRPr/>
              </a:pPr>
              <a:t>2</a:t>
            </a:fld>
            <a:endParaRPr lang="en-US" altLang="ja-JP"/>
          </a:p>
        </p:txBody>
      </p:sp>
    </p:spTree>
    <p:extLst>
      <p:ext uri="{BB962C8B-B14F-4D97-AF65-F5344CB8AC3E}">
        <p14:creationId xmlns:p14="http://schemas.microsoft.com/office/powerpoint/2010/main" val="124289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102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485F0A-3378-44DF-ADC8-1A2C4B49BE10}" type="slidenum">
              <a:rPr lang="ja-JP" altLang="en-US"/>
              <a:pPr fontAlgn="base">
                <a:spcBef>
                  <a:spcPct val="0"/>
                </a:spcBef>
                <a:spcAft>
                  <a:spcPct val="0"/>
                </a:spcAft>
                <a:defRPr/>
              </a:pPr>
              <a:t>3</a:t>
            </a:fld>
            <a:endParaRPr lang="en-US" altLang="ja-JP"/>
          </a:p>
        </p:txBody>
      </p:sp>
    </p:spTree>
    <p:extLst>
      <p:ext uri="{BB962C8B-B14F-4D97-AF65-F5344CB8AC3E}">
        <p14:creationId xmlns:p14="http://schemas.microsoft.com/office/powerpoint/2010/main" val="331721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テキスト ボックス 3"/>
          <p:cNvSpPr txBox="1"/>
          <p:nvPr userDrawn="1"/>
        </p:nvSpPr>
        <p:spPr>
          <a:xfrm>
            <a:off x="39688" y="128588"/>
            <a:ext cx="6805612" cy="354012"/>
          </a:xfrm>
          <a:prstGeom prst="rect">
            <a:avLst/>
          </a:prstGeom>
          <a:noFill/>
        </p:spPr>
        <p:txBody>
          <a:bodyPr wrap="none">
            <a:spAutoFit/>
          </a:bodyPr>
          <a:lstStyle/>
          <a:p>
            <a:pPr fontAlgn="auto">
              <a:spcBef>
                <a:spcPts val="0"/>
              </a:spcBef>
              <a:spcAft>
                <a:spcPts val="0"/>
              </a:spcAft>
              <a:defRPr/>
            </a:pPr>
            <a:r>
              <a:rPr lang="en-US" altLang="ja-JP" sz="1700" dirty="0">
                <a:latin typeface="+mn-lt"/>
                <a:ea typeface="+mn-ea"/>
              </a:rPr>
              <a:t>PR</a:t>
            </a:r>
            <a:r>
              <a:rPr lang="ja-JP" altLang="en-US" sz="1700" dirty="0">
                <a:latin typeface="+mn-lt"/>
                <a:ea typeface="+mn-ea"/>
              </a:rPr>
              <a:t>レポート送信先：海と日本プロジェクト総合運営事務局　</a:t>
            </a:r>
            <a:r>
              <a:rPr lang="en-US" altLang="ja-JP" sz="1700" dirty="0">
                <a:latin typeface="+mn-lt"/>
                <a:ea typeface="+mn-ea"/>
              </a:rPr>
              <a:t>pr@uminohi.jp</a:t>
            </a:r>
            <a:endParaRPr lang="ja-JP" altLang="en-US" sz="1700" dirty="0">
              <a:latin typeface="+mn-lt"/>
              <a:ea typeface="+mn-ea"/>
            </a:endParaRPr>
          </a:p>
        </p:txBody>
      </p:sp>
      <p:sp>
        <p:nvSpPr>
          <p:cNvPr id="3" name="日付プレースホルダー 6"/>
          <p:cNvSpPr>
            <a:spLocks noGrp="1"/>
          </p:cNvSpPr>
          <p:nvPr>
            <p:ph type="dt" sz="half" idx="10"/>
          </p:nvPr>
        </p:nvSpPr>
        <p:spPr/>
        <p:txBody>
          <a:bodyPr/>
          <a:lstStyle>
            <a:lvl1pPr>
              <a:defRPr/>
            </a:lvl1pPr>
          </a:lstStyle>
          <a:p>
            <a:pPr>
              <a:defRPr/>
            </a:pPr>
            <a:fld id="{FA82B5AF-FC03-46CE-B11D-CB2CF59529EF}" type="datetime1">
              <a:rPr lang="ja-JP" altLang="en-US"/>
              <a:pPr>
                <a:defRPr/>
              </a:pPr>
              <a:t>2020/5/19</a:t>
            </a:fld>
            <a:endParaRPr lang="ja-JP" altLang="en-US"/>
          </a:p>
        </p:txBody>
      </p:sp>
      <p:sp>
        <p:nvSpPr>
          <p:cNvPr id="4" name="フッター プレースホルダー 7"/>
          <p:cNvSpPr>
            <a:spLocks noGrp="1"/>
          </p:cNvSpPr>
          <p:nvPr>
            <p:ph type="ftr" sz="quarter" idx="11"/>
          </p:nvPr>
        </p:nvSpPr>
        <p:spPr>
          <a:xfrm>
            <a:off x="2420938" y="9201150"/>
            <a:ext cx="2171700" cy="527050"/>
          </a:xfrm>
        </p:spPr>
        <p:txBody>
          <a:bodyPr/>
          <a:lstStyle>
            <a:lvl1pPr>
              <a:defRPr/>
            </a:lvl1pPr>
          </a:lstStyle>
          <a:p>
            <a:pPr>
              <a:defRPr/>
            </a:pP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3375" y="273050"/>
            <a:ext cx="6191250"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100" dirty="0">
              <a:solidFill>
                <a:schemeClr val="bg1">
                  <a:lumMod val="50000"/>
                </a:schemeClr>
              </a:solidFill>
              <a:latin typeface="+mn-ea"/>
            </a:endParaRP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C32C751-94AD-4ABD-B9F0-98D71CA80453}" type="datetime1">
              <a:rPr lang="ja-JP" altLang="en-US"/>
              <a:pPr>
                <a:defRPr/>
              </a:pPr>
              <a:t>2020/5/19</a:t>
            </a:fld>
            <a:endParaRPr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rtl="0" eaLnBrk="0" fontAlgn="base" hangingPunct="0">
        <a:spcBef>
          <a:spcPct val="0"/>
        </a:spcBef>
        <a:spcAft>
          <a:spcPct val="0"/>
        </a:spcAft>
        <a:defRPr kumimoji="1" sz="1100" kern="1200">
          <a:solidFill>
            <a:srgbClr val="A6A6A6"/>
          </a:solidFill>
          <a:latin typeface="+mj-lt"/>
          <a:ea typeface="+mj-ea"/>
          <a:cs typeface="+mj-cs"/>
        </a:defRPr>
      </a:lvl1pPr>
      <a:lvl2pPr algn="l" rtl="0" eaLnBrk="0" fontAlgn="base" hangingPunct="0">
        <a:spcBef>
          <a:spcPct val="0"/>
        </a:spcBef>
        <a:spcAft>
          <a:spcPct val="0"/>
        </a:spcAft>
        <a:defRPr kumimoji="1" sz="1100">
          <a:solidFill>
            <a:srgbClr val="A6A6A6"/>
          </a:solidFill>
          <a:latin typeface="Calibri" pitchFamily="34" charset="0"/>
          <a:ea typeface="ＭＳ Ｐゴシック" charset="-128"/>
        </a:defRPr>
      </a:lvl2pPr>
      <a:lvl3pPr algn="l" rtl="0" eaLnBrk="0" fontAlgn="base" hangingPunct="0">
        <a:spcBef>
          <a:spcPct val="0"/>
        </a:spcBef>
        <a:spcAft>
          <a:spcPct val="0"/>
        </a:spcAft>
        <a:defRPr kumimoji="1" sz="1100">
          <a:solidFill>
            <a:srgbClr val="A6A6A6"/>
          </a:solidFill>
          <a:latin typeface="Calibri" pitchFamily="34" charset="0"/>
          <a:ea typeface="ＭＳ Ｐゴシック" charset="-128"/>
        </a:defRPr>
      </a:lvl3pPr>
      <a:lvl4pPr algn="l" rtl="0" eaLnBrk="0" fontAlgn="base" hangingPunct="0">
        <a:spcBef>
          <a:spcPct val="0"/>
        </a:spcBef>
        <a:spcAft>
          <a:spcPct val="0"/>
        </a:spcAft>
        <a:defRPr kumimoji="1" sz="1100">
          <a:solidFill>
            <a:srgbClr val="A6A6A6"/>
          </a:solidFill>
          <a:latin typeface="Calibri" pitchFamily="34" charset="0"/>
          <a:ea typeface="ＭＳ Ｐゴシック" charset="-128"/>
        </a:defRPr>
      </a:lvl4pPr>
      <a:lvl5pPr algn="l" rtl="0" eaLnBrk="0" fontAlgn="base" hangingPunct="0">
        <a:spcBef>
          <a:spcPct val="0"/>
        </a:spcBef>
        <a:spcAft>
          <a:spcPct val="0"/>
        </a:spcAft>
        <a:defRPr kumimoji="1" sz="1100">
          <a:solidFill>
            <a:srgbClr val="A6A6A6"/>
          </a:solidFill>
          <a:latin typeface="Calibri" pitchFamily="34" charset="0"/>
          <a:ea typeface="ＭＳ Ｐゴシック" charset="-128"/>
        </a:defRPr>
      </a:lvl5pPr>
      <a:lvl6pPr marL="457200" algn="l" rtl="0" fontAlgn="base">
        <a:spcBef>
          <a:spcPct val="0"/>
        </a:spcBef>
        <a:spcAft>
          <a:spcPct val="0"/>
        </a:spcAft>
        <a:defRPr kumimoji="1" sz="1100">
          <a:solidFill>
            <a:srgbClr val="A6A6A6"/>
          </a:solidFill>
          <a:latin typeface="Calibri" pitchFamily="34" charset="0"/>
          <a:ea typeface="ＭＳ Ｐゴシック" charset="-128"/>
        </a:defRPr>
      </a:lvl6pPr>
      <a:lvl7pPr marL="914400" algn="l" rtl="0" fontAlgn="base">
        <a:spcBef>
          <a:spcPct val="0"/>
        </a:spcBef>
        <a:spcAft>
          <a:spcPct val="0"/>
        </a:spcAft>
        <a:defRPr kumimoji="1" sz="1100">
          <a:solidFill>
            <a:srgbClr val="A6A6A6"/>
          </a:solidFill>
          <a:latin typeface="Calibri" pitchFamily="34" charset="0"/>
          <a:ea typeface="ＭＳ Ｐゴシック" charset="-128"/>
        </a:defRPr>
      </a:lvl7pPr>
      <a:lvl8pPr marL="1371600" algn="l" rtl="0" fontAlgn="base">
        <a:spcBef>
          <a:spcPct val="0"/>
        </a:spcBef>
        <a:spcAft>
          <a:spcPct val="0"/>
        </a:spcAft>
        <a:defRPr kumimoji="1" sz="1100">
          <a:solidFill>
            <a:srgbClr val="A6A6A6"/>
          </a:solidFill>
          <a:latin typeface="Calibri" pitchFamily="34" charset="0"/>
          <a:ea typeface="ＭＳ Ｐゴシック" charset="-128"/>
        </a:defRPr>
      </a:lvl8pPr>
      <a:lvl9pPr marL="1828800" algn="l" rtl="0" fontAlgn="base">
        <a:spcBef>
          <a:spcPct val="0"/>
        </a:spcBef>
        <a:spcAft>
          <a:spcPct val="0"/>
        </a:spcAft>
        <a:defRPr kumimoji="1" sz="1100">
          <a:solidFill>
            <a:srgbClr val="A6A6A6"/>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IMG_1476.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4" name="Group 54"/>
          <p:cNvGraphicFramePr>
            <a:graphicFrameLocks noGrp="1"/>
          </p:cNvGraphicFramePr>
          <p:nvPr/>
        </p:nvGraphicFramePr>
        <p:xfrm>
          <a:off x="549275" y="2144713"/>
          <a:ext cx="5832475" cy="3195955"/>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イベントタイトル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見て・触れて・考えよう！　カツオから学ぶかごんまの海</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～出汁について学ぶ～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イベントの</a:t>
                      </a:r>
                      <a:endParaRPr kumimoji="1" lang="en-US" altLang="ja-JP" sz="1000" b="1" i="0" u="none" strike="noStrike" cap="none" normalizeH="0" baseline="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目的・ねらい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前の学習で鹿児島の海について、海問題についてそして実際に鹿児島県の魚をみて触れる体験をした。今回の講義では、次回の鰹節工場見学の学びをより一層深いものにするために鹿児島女子短期大学の千葉准教授を迎え、出汁についての学習を実施。</a:t>
                      </a:r>
                      <a:endParaRPr kumimoji="1" lang="en-US" altLang="ja-JP" sz="1000" b="0" i="0" u="none" strike="noStrike" cap="none" normalizeH="0" baseline="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2019</a:t>
                      </a:r>
                      <a:r>
                        <a:rPr kumimoji="1" lang="ja-JP" altLang="en-US" sz="1000" b="0" i="0" u="none" strike="noStrike" cap="none" normalizeH="0" baseline="0">
                          <a:ln>
                            <a:noFill/>
                          </a:ln>
                          <a:solidFill>
                            <a:schemeClr val="tx1"/>
                          </a:solidFill>
                          <a:effectLst/>
                          <a:latin typeface="Calibri" pitchFamily="34" charset="0"/>
                          <a:ea typeface="ＭＳ Ｐゴシック" charset="-128"/>
                        </a:rPr>
                        <a:t>年</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1</a:t>
                      </a:r>
                      <a:r>
                        <a:rPr kumimoji="1" lang="ja-JP" altLang="en-US" sz="1000" b="0" i="0" u="none" strike="noStrike" cap="none" normalizeH="0" baseline="0">
                          <a:ln>
                            <a:noFill/>
                          </a:ln>
                          <a:solidFill>
                            <a:schemeClr val="tx1"/>
                          </a:solidFill>
                          <a:effectLst/>
                          <a:latin typeface="Calibri" pitchFamily="34" charset="0"/>
                          <a:ea typeface="ＭＳ Ｐゴシック" charset="-128"/>
                        </a:rPr>
                        <a:t>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開催場所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鹿児島女子短期大学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参加人数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139</a:t>
                      </a:r>
                      <a:r>
                        <a:rPr kumimoji="1" lang="ja-JP" altLang="en-US" sz="1000" b="0" i="0" u="none" strike="noStrike" cap="none" normalizeH="0" baseline="0">
                          <a:ln>
                            <a:noFill/>
                          </a:ln>
                          <a:solidFill>
                            <a:schemeClr val="tx1"/>
                          </a:solidFill>
                          <a:effectLst/>
                          <a:latin typeface="Calibri" pitchFamily="34" charset="0"/>
                          <a:ea typeface="ＭＳ Ｐゴシック" charset="-128"/>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主催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ウミ学プロジェクト実行委員会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共催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長崎文化放送・大分朝日放送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協力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鹿児島女子短期大学千葉しのぶ准教授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告知方法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ニュースリリース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2913"/>
            <a:ext cx="3086100" cy="288925"/>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nvGraphicFramePr>
        <p:xfrm>
          <a:off x="549275" y="5995988"/>
          <a:ext cx="5832475" cy="1871663"/>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ウミ学プロジェクト実行委員会は、九州</a:t>
                      </a:r>
                      <a:r>
                        <a:rPr kumimoji="1" lang="en-US" altLang="ja-JP" sz="1000" b="0" i="0" u="none" strike="noStrike" cap="none" normalizeH="0" baseline="0">
                          <a:ln>
                            <a:noFill/>
                          </a:ln>
                          <a:solidFill>
                            <a:schemeClr val="tx1"/>
                          </a:solidFill>
                          <a:effectLst/>
                          <a:latin typeface="Calibri" pitchFamily="34" charset="0"/>
                          <a:ea typeface="ＭＳ Ｐゴシック" charset="-128"/>
                        </a:rPr>
                        <a:t>3</a:t>
                      </a:r>
                      <a:r>
                        <a:rPr kumimoji="1" lang="ja-JP" altLang="en-US" sz="1000" b="0" i="0" u="none" strike="noStrike" cap="none" normalizeH="0" baseline="0">
                          <a:ln>
                            <a:noFill/>
                          </a:ln>
                          <a:solidFill>
                            <a:schemeClr val="tx1"/>
                          </a:solidFill>
                          <a:effectLst/>
                          <a:latin typeface="Calibri" pitchFamily="34" charset="0"/>
                          <a:ea typeface="ＭＳ Ｐゴシック" charset="-128"/>
                        </a:rPr>
                        <a:t>地区の小学校（長崎・大分・鹿児島）の</a:t>
                      </a:r>
                      <a:r>
                        <a:rPr kumimoji="1" lang="en-US" altLang="ja-JP" sz="1000" b="0" i="0" u="none" strike="noStrike" cap="none" normalizeH="0" baseline="0">
                          <a:ln>
                            <a:noFill/>
                          </a:ln>
                          <a:solidFill>
                            <a:schemeClr val="tx1"/>
                          </a:solidFill>
                          <a:effectLst/>
                          <a:latin typeface="Calibri" pitchFamily="34" charset="0"/>
                          <a:ea typeface="ＭＳ Ｐゴシック" charset="-128"/>
                        </a:rPr>
                        <a:t>5~6</a:t>
                      </a:r>
                      <a:r>
                        <a:rPr kumimoji="1" lang="ja-JP" altLang="en-US" sz="1000" b="0" i="0" u="none" strike="noStrike" cap="none" normalizeH="0" baseline="0">
                          <a:ln>
                            <a:noFill/>
                          </a:ln>
                          <a:solidFill>
                            <a:schemeClr val="tx1"/>
                          </a:solidFill>
                          <a:effectLst/>
                          <a:latin typeface="Calibri" pitchFamily="34" charset="0"/>
                          <a:ea typeface="ＭＳ Ｐゴシック" charset="-128"/>
                        </a:rPr>
                        <a:t>年生の児童たちに「地元の出汁」についての学習・体験を通して自分たちが住む地域の海の問題やその問題について自分たちにできるものは何か学んでもらう取り組みを開始した。これは、次世代へ海を引き継ぐやめに、海を介して人と人とをつなぐ日本財団「海と日本プロジェクト」の一環であ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鹿児島県では鹿児島市立八幡小学校で</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1</a:t>
                      </a:r>
                      <a:r>
                        <a:rPr kumimoji="1" lang="ja-JP" altLang="en-US" sz="1000" b="0" i="0" u="none" strike="noStrike" cap="none" normalizeH="0" baseline="0">
                          <a:ln>
                            <a:noFill/>
                          </a:ln>
                          <a:solidFill>
                            <a:schemeClr val="tx1"/>
                          </a:solidFill>
                          <a:effectLst/>
                          <a:latin typeface="Calibri" pitchFamily="34" charset="0"/>
                          <a:ea typeface="ＭＳ Ｐゴシック" charset="-128"/>
                        </a:rPr>
                        <a:t>日第二回座学「出汁についてまなぶ」を開催した。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鹿児島女子短期大学の千葉しのぶ准教授を講師に招き、子供達へ「出汁」に「ついての講義を行った。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494338"/>
            <a:ext cx="6254750" cy="430212"/>
          </a:xfrm>
          <a:prstGeom prst="rect">
            <a:avLst/>
          </a:prstGeom>
        </p:spPr>
        <p:txBody>
          <a:bodyPr>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a:p>
            <a:pPr fontAlgn="auto">
              <a:spcAft>
                <a:spcPts val="0"/>
              </a:spcAft>
              <a:defRPr/>
            </a:pPr>
            <a:r>
              <a:rPr lang="ja-JP" altLang="en-US" sz="1400" b="1" dirty="0">
                <a:solidFill>
                  <a:schemeClr val="tx1">
                    <a:lumMod val="95000"/>
                    <a:lumOff val="5000"/>
                  </a:schemeClr>
                </a:solidFill>
              </a:rPr>
              <a:t>　　</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添付いただく写真画像は</a:t>
            </a:r>
            <a:r>
              <a:rPr lang="en-US" altLang="ja-JP" sz="1400" b="1" dirty="0">
                <a:solidFill>
                  <a:schemeClr val="tx1">
                    <a:lumMod val="95000"/>
                    <a:lumOff val="5000"/>
                  </a:schemeClr>
                </a:solidFill>
              </a:rPr>
              <a:t>2000×2000</a:t>
            </a:r>
            <a:r>
              <a:rPr lang="ja-JP" altLang="en-US" sz="1400" b="1" dirty="0">
                <a:solidFill>
                  <a:schemeClr val="tx1">
                    <a:lumMod val="95000"/>
                    <a:lumOff val="5000"/>
                  </a:schemeClr>
                </a:solidFill>
              </a:rPr>
              <a:t>ピクセル以上ですとキレイな表示となります</a:t>
            </a:r>
            <a:endParaRPr lang="en-US" altLang="ja-JP" sz="1400" b="1" dirty="0">
              <a:solidFill>
                <a:schemeClr val="tx1">
                  <a:lumMod val="95000"/>
                  <a:lumOff val="5000"/>
                </a:schemeClr>
              </a:solidFill>
            </a:endParaRPr>
          </a:p>
        </p:txBody>
      </p:sp>
      <p:grpSp>
        <p:nvGrpSpPr>
          <p:cNvPr id="5163" name="グループ化 5"/>
          <p:cNvGrpSpPr>
            <a:grpSpLocks/>
          </p:cNvGrpSpPr>
          <p:nvPr/>
        </p:nvGrpSpPr>
        <p:grpSpPr bwMode="auto">
          <a:xfrm>
            <a:off x="549275" y="8121650"/>
            <a:ext cx="2735263" cy="1504950"/>
            <a:chOff x="548680" y="7587733"/>
            <a:chExt cx="2016224" cy="1109684"/>
          </a:xfrm>
        </p:grpSpPr>
        <p:sp>
          <p:nvSpPr>
            <p:cNvPr id="2" name="正方形/長方形 1"/>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982818" y="7790239"/>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5164" name="グループ化 16"/>
          <p:cNvGrpSpPr>
            <a:grpSpLocks/>
          </p:cNvGrpSpPr>
          <p:nvPr/>
        </p:nvGrpSpPr>
        <p:grpSpPr bwMode="auto">
          <a:xfrm>
            <a:off x="3644900" y="8128000"/>
            <a:ext cx="2736850" cy="1504950"/>
            <a:chOff x="548680" y="7587733"/>
            <a:chExt cx="2016224" cy="1109684"/>
          </a:xfrm>
        </p:grpSpPr>
        <p:sp>
          <p:nvSpPr>
            <p:cNvPr id="19" name="正方形/長方形 18"/>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正方形/長方形 19"/>
            <p:cNvSpPr/>
            <p:nvPr/>
          </p:nvSpPr>
          <p:spPr>
            <a:xfrm>
              <a:off x="983735" y="7790239"/>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14" name="正方形/長方形 13"/>
          <p:cNvSpPr/>
          <p:nvPr/>
        </p:nvSpPr>
        <p:spPr>
          <a:xfrm>
            <a:off x="1628775" y="728663"/>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66" name="テキスト ボックス 6"/>
          <p:cNvSpPr txBox="1">
            <a:spLocks noChangeArrowheads="1"/>
          </p:cNvSpPr>
          <p:nvPr/>
        </p:nvSpPr>
        <p:spPr bwMode="auto">
          <a:xfrm>
            <a:off x="1700213" y="776288"/>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pic>
        <p:nvPicPr>
          <p:cNvPr id="5167" name="Picture 55" descr="IMG_1441"/>
          <p:cNvPicPr>
            <a:picLocks noChangeAspect="1" noChangeArrowheads="1"/>
          </p:cNvPicPr>
          <p:nvPr/>
        </p:nvPicPr>
        <p:blipFill>
          <a:blip r:embed="rId4"/>
          <a:srcRect/>
          <a:stretch>
            <a:fillRect/>
          </a:stretch>
        </p:blipFill>
        <p:spPr bwMode="auto">
          <a:xfrm>
            <a:off x="549275" y="8121650"/>
            <a:ext cx="2735263" cy="1600200"/>
          </a:xfrm>
          <a:prstGeom prst="rect">
            <a:avLst/>
          </a:prstGeom>
          <a:noFill/>
          <a:ln w="9525">
            <a:noFill/>
            <a:miter lim="800000"/>
            <a:headEnd/>
            <a:tailEnd/>
          </a:ln>
        </p:spPr>
      </p:pic>
      <p:pic>
        <p:nvPicPr>
          <p:cNvPr id="5168" name="Picture 56" descr="IMG_1460"/>
          <p:cNvPicPr>
            <a:picLocks noChangeAspect="1" noChangeArrowheads="1"/>
          </p:cNvPicPr>
          <p:nvPr/>
        </p:nvPicPr>
        <p:blipFill>
          <a:blip r:embed="rId5"/>
          <a:srcRect/>
          <a:stretch>
            <a:fillRect/>
          </a:stretch>
        </p:blipFill>
        <p:spPr bwMode="auto">
          <a:xfrm>
            <a:off x="3644900" y="8121650"/>
            <a:ext cx="2736850" cy="15668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1" name="Group 33"/>
          <p:cNvGraphicFramePr>
            <a:graphicFrameLocks noGrp="1"/>
          </p:cNvGraphicFramePr>
          <p:nvPr/>
        </p:nvGraphicFramePr>
        <p:xfrm>
          <a:off x="549275" y="5816600"/>
          <a:ext cx="5832475" cy="1871663"/>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3</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本枯れ節を味わう：本枯れ節小パックを各自に配布。視覚・嗅覚・触覚・味覚を通し、</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　　　　　　　　　　　　 出汁の基となる食材を観察する。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その後、今回の授業を通して学んだことを子供達同士で共有し、発表した。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nvGraphicFramePr>
        <p:xfrm>
          <a:off x="549275" y="1827213"/>
          <a:ext cx="5975350" cy="1871663"/>
        </p:xfrm>
        <a:graphic>
          <a:graphicData uri="http://schemas.openxmlformats.org/drawingml/2006/table">
            <a:tbl>
              <a:tblPr/>
              <a:tblGrid>
                <a:gridCol w="132715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2</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講義「うまみと出汁」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①</a:t>
                      </a:r>
                      <a:r>
                        <a:rPr kumimoji="1" lang="en-US" altLang="ja-JP" sz="1000" b="0" i="0" u="none" strike="noStrike" cap="none" normalizeH="0" baseline="0">
                          <a:ln>
                            <a:noFill/>
                          </a:ln>
                          <a:solidFill>
                            <a:schemeClr val="tx1"/>
                          </a:solidFill>
                          <a:effectLst/>
                          <a:latin typeface="Calibri" pitchFamily="34" charset="0"/>
                          <a:ea typeface="ＭＳ Ｐゴシック" charset="-128"/>
                        </a:rPr>
                        <a:t>5</a:t>
                      </a:r>
                      <a:r>
                        <a:rPr kumimoji="1" lang="ja-JP" altLang="en-US" sz="1000" b="0" i="0" u="none" strike="noStrike" cap="none" normalizeH="0" baseline="0">
                          <a:ln>
                            <a:noFill/>
                          </a:ln>
                          <a:solidFill>
                            <a:schemeClr val="tx1"/>
                          </a:solidFill>
                          <a:effectLst/>
                          <a:latin typeface="Calibri" pitchFamily="34" charset="0"/>
                          <a:ea typeface="ＭＳ Ｐゴシック" charset="-128"/>
                        </a:rPr>
                        <a:t>つの基本味           ：食べ物の味とうまみについて知る</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②</a:t>
                      </a:r>
                      <a:r>
                        <a:rPr kumimoji="1" lang="ja-JP" altLang="en-US" sz="1000" b="0" i="0" u="none" strike="noStrike" cap="none" normalizeH="0" baseline="0">
                          <a:ln>
                            <a:noFill/>
                          </a:ln>
                          <a:solidFill>
                            <a:schemeClr val="tx1"/>
                          </a:solidFill>
                          <a:effectLst/>
                          <a:latin typeface="Calibri" pitchFamily="34" charset="0"/>
                          <a:ea typeface="ＭＳ Ｐゴシック" charset="-128"/>
                        </a:rPr>
                        <a:t>うまみの発見　　　  ：うまみがどのようにして発見されたか知る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③うまみと出汁　　　　：出汁と何か、いろいろな出汁について知る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④鹿児島の出汁文化：鹿児島の各地の「雑煮」を例に、食文化と出汁の関係を知る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7185" name="正方形/長方形 5"/>
          <p:cNvSpPr>
            <a:spLocks noChangeArrowheads="1"/>
          </p:cNvSpPr>
          <p:nvPr/>
        </p:nvSpPr>
        <p:spPr bwMode="auto">
          <a:xfrm>
            <a:off x="476250" y="9531350"/>
            <a:ext cx="4313238" cy="246063"/>
          </a:xfrm>
          <a:prstGeom prst="rect">
            <a:avLst/>
          </a:prstGeom>
          <a:noFill/>
          <a:ln w="9525">
            <a:noFill/>
            <a:miter lim="800000"/>
            <a:headEnd/>
            <a:tailEnd/>
          </a:ln>
        </p:spPr>
        <p:txBody>
          <a:bodyPr wrap="none">
            <a:spAutoFit/>
          </a:bodyPr>
          <a:lstStyle/>
          <a:p>
            <a:r>
              <a:rPr lang="en-US" altLang="ja-JP" sz="1000">
                <a:latin typeface="Calibri" pitchFamily="34" charset="0"/>
              </a:rPr>
              <a:t>※</a:t>
            </a:r>
            <a:r>
              <a:rPr lang="ja-JP" altLang="en-US" sz="1000">
                <a:latin typeface="Calibri" pitchFamily="34" charset="0"/>
              </a:rPr>
              <a:t>イベント内容が書ききれない場合は、記入欄をコピーして記載してください。</a:t>
            </a:r>
          </a:p>
        </p:txBody>
      </p:sp>
      <p:grpSp>
        <p:nvGrpSpPr>
          <p:cNvPr id="7186" name="グループ化 22"/>
          <p:cNvGrpSpPr>
            <a:grpSpLocks/>
          </p:cNvGrpSpPr>
          <p:nvPr/>
        </p:nvGrpSpPr>
        <p:grpSpPr bwMode="auto">
          <a:xfrm>
            <a:off x="549275" y="7799388"/>
            <a:ext cx="2735263" cy="1506537"/>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982818" y="7790025"/>
              <a:ext cx="1147948"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7" name="グループ化 25"/>
          <p:cNvGrpSpPr>
            <a:grpSpLocks/>
          </p:cNvGrpSpPr>
          <p:nvPr/>
        </p:nvGrpSpPr>
        <p:grpSpPr bwMode="auto">
          <a:xfrm>
            <a:off x="3644900" y="7799388"/>
            <a:ext cx="2736850" cy="1506537"/>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正方形/長方形 27"/>
            <p:cNvSpPr/>
            <p:nvPr/>
          </p:nvSpPr>
          <p:spPr>
            <a:xfrm>
              <a:off x="983735" y="7790025"/>
              <a:ext cx="1146113"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8" name="グループ化 28"/>
          <p:cNvGrpSpPr>
            <a:grpSpLocks/>
          </p:cNvGrpSpPr>
          <p:nvPr/>
        </p:nvGrpSpPr>
        <p:grpSpPr bwMode="auto">
          <a:xfrm>
            <a:off x="549275" y="3843338"/>
            <a:ext cx="2735263" cy="150495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rgbClr val="FFFFFF"/>
                  </a:solidFill>
                  <a:hlinkClick r:id="rId4" action="ppaction://hlinkfile"/>
                </a:rPr>
                <a:t>_1476.JPG</a:t>
              </a:r>
              <a:endParaRPr lang="ja-JP" altLang="en-US">
                <a:solidFill>
                  <a:srgbClr val="FFFFFF"/>
                </a:solidFill>
              </a:endParaRPr>
            </a:p>
          </p:txBody>
        </p:sp>
        <p:sp>
          <p:nvSpPr>
            <p:cNvPr id="31" name="正方形/長方形 30"/>
            <p:cNvSpPr/>
            <p:nvPr/>
          </p:nvSpPr>
          <p:spPr>
            <a:xfrm>
              <a:off x="982818" y="7790238"/>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9" name="グループ化 31"/>
          <p:cNvGrpSpPr>
            <a:grpSpLocks/>
          </p:cNvGrpSpPr>
          <p:nvPr/>
        </p:nvGrpSpPr>
        <p:grpSpPr bwMode="auto">
          <a:xfrm>
            <a:off x="3644900" y="3843338"/>
            <a:ext cx="2736850" cy="150495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正方形/長方形 33"/>
            <p:cNvSpPr/>
            <p:nvPr/>
          </p:nvSpPr>
          <p:spPr>
            <a:xfrm>
              <a:off x="983735" y="7790238"/>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19" name="正方形/長方形 18"/>
          <p:cNvSpPr/>
          <p:nvPr/>
        </p:nvSpPr>
        <p:spPr>
          <a:xfrm>
            <a:off x="1628775" y="690563"/>
            <a:ext cx="4968875" cy="919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91" name="テキスト ボックス 6"/>
          <p:cNvSpPr txBox="1">
            <a:spLocks noChangeArrowheads="1"/>
          </p:cNvSpPr>
          <p:nvPr/>
        </p:nvSpPr>
        <p:spPr bwMode="auto">
          <a:xfrm>
            <a:off x="1700213" y="704850"/>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pic>
        <p:nvPicPr>
          <p:cNvPr id="7194" name="Picture 39" descr="IMG_1459"/>
          <p:cNvPicPr>
            <a:picLocks noChangeAspect="1" noChangeArrowheads="1"/>
          </p:cNvPicPr>
          <p:nvPr/>
        </p:nvPicPr>
        <p:blipFill>
          <a:blip r:embed="rId5"/>
          <a:srcRect/>
          <a:stretch>
            <a:fillRect/>
          </a:stretch>
        </p:blipFill>
        <p:spPr bwMode="auto">
          <a:xfrm>
            <a:off x="3646487" y="3843338"/>
            <a:ext cx="2735263" cy="1620837"/>
          </a:xfrm>
          <a:prstGeom prst="rect">
            <a:avLst/>
          </a:prstGeom>
          <a:noFill/>
          <a:ln w="9525">
            <a:noFill/>
            <a:miter lim="800000"/>
            <a:headEnd/>
            <a:tailEnd/>
          </a:ln>
        </p:spPr>
      </p:pic>
      <p:pic>
        <p:nvPicPr>
          <p:cNvPr id="7195" name="Picture 40" descr="IMG_1461"/>
          <p:cNvPicPr>
            <a:picLocks noChangeAspect="1" noChangeArrowheads="1"/>
          </p:cNvPicPr>
          <p:nvPr/>
        </p:nvPicPr>
        <p:blipFill>
          <a:blip r:embed="rId6"/>
          <a:srcRect/>
          <a:stretch>
            <a:fillRect/>
          </a:stretch>
        </p:blipFill>
        <p:spPr bwMode="auto">
          <a:xfrm>
            <a:off x="548481" y="3813167"/>
            <a:ext cx="2736850" cy="15668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8" name="Group 22"/>
          <p:cNvGraphicFramePr>
            <a:graphicFrameLocks noGrp="1"/>
          </p:cNvGraphicFramePr>
          <p:nvPr>
            <p:extLst>
              <p:ext uri="{D42A27DB-BD31-4B8C-83A1-F6EECF244321}">
                <p14:modId xmlns:p14="http://schemas.microsoft.com/office/powerpoint/2010/main" val="2657379558"/>
              </p:ext>
            </p:extLst>
          </p:nvPr>
        </p:nvGraphicFramePr>
        <p:xfrm>
          <a:off x="549275" y="2613025"/>
          <a:ext cx="5832475" cy="6013450"/>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90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Calibri" pitchFamily="34" charset="0"/>
                          <a:ea typeface="ＭＳ Ｐゴシック" charset="-128"/>
                        </a:rPr>
                        <a:t>参加者の声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・「うま味」を発見したのが日本人だということにびっくりした。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・これまで出汁のことを考えずに料理を食べていたので、これからはしっかり味わって食べたい！</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・鰹節を使った料理を実際に作ってみたい。全国各地の出汁を使った郷土料理をもっと知りたいと思った！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・茶節を他の県の人たちにも広げたいと感じた。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・出汁が日本人の食にどれだけ必要か、今日改めて知った。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配布資料</a:t>
                      </a:r>
                      <a:endParaRPr kumimoji="1" lang="en-US" altLang="ja-JP" sz="1000" b="1" i="0" u="none" strike="noStrike" cap="none" normalizeH="0" baseline="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Calibri" pitchFamily="34" charset="0"/>
                          <a:ea typeface="ＭＳ Ｐゴシック" charset="-128"/>
                        </a:rPr>
                        <a:t>（資料データがある場合、レポートに添付して提出してください。）</a:t>
                      </a:r>
                      <a:endParaRPr kumimoji="1" lang="en-US" altLang="ja-JP" sz="900" b="0" i="0" u="none" strike="noStrike" cap="none" normalizeH="0" baseline="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メディア掲出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鹿児島放送</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1</a:t>
                      </a:r>
                      <a:r>
                        <a:rPr kumimoji="1" lang="ja-JP" altLang="en-US" sz="1000" b="0" i="0" u="none" strike="noStrike" cap="none" normalizeH="0" baseline="0">
                          <a:ln>
                            <a:noFill/>
                          </a:ln>
                          <a:solidFill>
                            <a:schemeClr val="tx1"/>
                          </a:solidFill>
                          <a:effectLst/>
                          <a:latin typeface="Calibri" pitchFamily="34" charset="0"/>
                          <a:ea typeface="ＭＳ Ｐゴシック" charset="-128"/>
                        </a:rPr>
                        <a:t>日</a:t>
                      </a:r>
                      <a:r>
                        <a:rPr kumimoji="1" lang="en-US" altLang="ja-JP" sz="1000" b="0" i="0" u="none" strike="noStrike" cap="none" normalizeH="0" baseline="0">
                          <a:ln>
                            <a:noFill/>
                          </a:ln>
                          <a:solidFill>
                            <a:schemeClr val="tx1"/>
                          </a:solidFill>
                          <a:effectLst/>
                          <a:latin typeface="Calibri" pitchFamily="34" charset="0"/>
                          <a:ea typeface="ＭＳ Ｐゴシック" charset="-128"/>
                        </a:rPr>
                        <a:t>18</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15</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18</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55</a:t>
                      </a:r>
                      <a:r>
                        <a:rPr kumimoji="1" lang="ja-JP" altLang="en-US" sz="1000" b="0" i="0" u="none" strike="noStrike" cap="none" normalizeH="0" baseline="0">
                          <a:ln>
                            <a:noFill/>
                          </a:ln>
                          <a:solidFill>
                            <a:schemeClr val="tx1"/>
                          </a:solidFill>
                          <a:effectLst/>
                          <a:latin typeface="Calibri" pitchFamily="34" charset="0"/>
                          <a:ea typeface="ＭＳ Ｐゴシック" charset="-128"/>
                        </a:rPr>
                        <a:t>放送「Ｊチャン</a:t>
                      </a:r>
                      <a:r>
                        <a:rPr kumimoji="1" lang="en-US" altLang="ja-JP" sz="1000" b="0" i="0" u="none" strike="noStrike" cap="none" normalizeH="0" baseline="0">
                          <a:ln>
                            <a:noFill/>
                          </a:ln>
                          <a:solidFill>
                            <a:schemeClr val="tx1"/>
                          </a:solidFill>
                          <a:effectLst/>
                          <a:latin typeface="Calibri" pitchFamily="34" charset="0"/>
                          <a:ea typeface="ＭＳ Ｐゴシック" charset="-128"/>
                        </a:rPr>
                        <a:t>+</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0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その他特記事項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333375" y="2216150"/>
            <a:ext cx="3086100" cy="287338"/>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9235" name="テキスト ボックス 6"/>
          <p:cNvSpPr txBox="1">
            <a:spLocks noChangeArrowheads="1"/>
          </p:cNvSpPr>
          <p:nvPr/>
        </p:nvSpPr>
        <p:spPr bwMode="auto">
          <a:xfrm>
            <a:off x="1628775" y="992188"/>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sp>
        <p:nvSpPr>
          <p:cNvPr id="8" name="正方形/長方形 7"/>
          <p:cNvSpPr/>
          <p:nvPr/>
        </p:nvSpPr>
        <p:spPr>
          <a:xfrm>
            <a:off x="1628775" y="992188"/>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6271</TotalTime>
  <Words>785</Words>
  <Application>Microsoft Office PowerPoint</Application>
  <PresentationFormat>A4 210 x 297 mm</PresentationFormat>
  <Paragraphs>75</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山﨑 大輔</dc:creator>
  <cp:keywords/>
  <dc:description/>
  <cp:lastModifiedBy>山崎 大輔</cp:lastModifiedBy>
  <cp:revision>81</cp:revision>
  <cp:lastPrinted>2016-05-12T04:21:20Z</cp:lastPrinted>
  <dcterms:created xsi:type="dcterms:W3CDTF">2016-05-09T08:30:14Z</dcterms:created>
  <dcterms:modified xsi:type="dcterms:W3CDTF">2020-05-19T05:29:21Z</dcterms:modified>
  <cp:category/>
</cp:coreProperties>
</file>