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  <p:sldMasterId id="2147483764" r:id="rId2"/>
    <p:sldMasterId id="2147483788" r:id="rId3"/>
    <p:sldMasterId id="2147483819" r:id="rId4"/>
    <p:sldMasterId id="2147483843" r:id="rId5"/>
  </p:sldMasterIdLst>
  <p:notesMasterIdLst>
    <p:notesMasterId r:id="rId14"/>
  </p:notesMasterIdLst>
  <p:sldIdLst>
    <p:sldId id="272" r:id="rId6"/>
    <p:sldId id="258" r:id="rId7"/>
    <p:sldId id="259" r:id="rId8"/>
    <p:sldId id="260" r:id="rId9"/>
    <p:sldId id="261" r:id="rId10"/>
    <p:sldId id="262" r:id="rId11"/>
    <p:sldId id="267" r:id="rId12"/>
    <p:sldId id="276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BFEA34"/>
    <a:srgbClr val="A03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45" autoAdjust="0"/>
    <p:restoredTop sz="75102" autoAdjust="0"/>
  </p:normalViewPr>
  <p:slideViewPr>
    <p:cSldViewPr snapToGrid="0">
      <p:cViewPr varScale="1">
        <p:scale>
          <a:sx n="94" d="100"/>
          <a:sy n="94" d="100"/>
        </p:scale>
        <p:origin x="18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A0DA5B11-C779-4AEA-AA7C-FA6834873A80}" type="datetimeFigureOut">
              <a:rPr kumimoji="1" lang="ja-JP" altLang="en-US" smtClean="0"/>
              <a:t>2019/12/15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3DB735DA-7F2B-494E-AD57-CBE7500E9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117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B735DA-7F2B-494E-AD57-CBE7500E99A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855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B735DA-7F2B-494E-AD57-CBE7500E99A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2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B735DA-7F2B-494E-AD57-CBE7500E99A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298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71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06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44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359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1788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492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90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00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4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75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633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9156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1909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7759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5784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68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289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731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21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20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14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32003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3575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469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103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480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5926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1567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748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659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14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82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2630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2067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8788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042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85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5732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9130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0726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8064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1211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73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940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830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419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271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55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83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7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201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84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0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38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62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05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12/15/19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7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D39D1A5-124E-4AC2-833B-7D83B182D28E}"/>
              </a:ext>
            </a:extLst>
          </p:cNvPr>
          <p:cNvSpPr txBox="1"/>
          <p:nvPr/>
        </p:nvSpPr>
        <p:spPr>
          <a:xfrm>
            <a:off x="666399" y="2919741"/>
            <a:ext cx="35358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rgbClr val="002060"/>
                </a:solidFill>
              </a:rPr>
              <a:t>おしゃべり会の</a:t>
            </a:r>
            <a:endParaRPr kumimoji="1" lang="en-US" altLang="ja-JP" sz="3600" b="1" dirty="0">
              <a:solidFill>
                <a:srgbClr val="002060"/>
              </a:solidFill>
            </a:endParaRPr>
          </a:p>
          <a:p>
            <a:pPr algn="ctr"/>
            <a:r>
              <a:rPr kumimoji="1" lang="ja-JP" altLang="en-US" sz="3600" b="1" dirty="0">
                <a:solidFill>
                  <a:srgbClr val="002060"/>
                </a:solidFill>
              </a:rPr>
              <a:t>取り組み</a:t>
            </a:r>
            <a:endParaRPr kumimoji="1" lang="en-US" altLang="ja-JP" sz="3600" b="1" dirty="0">
              <a:solidFill>
                <a:srgbClr val="002060"/>
              </a:solidFill>
            </a:endParaRPr>
          </a:p>
          <a:p>
            <a:pPr algn="ctr"/>
            <a:endParaRPr kumimoji="1" lang="en-US" altLang="ja-JP" sz="3600" b="1" dirty="0">
              <a:solidFill>
                <a:srgbClr val="002060"/>
              </a:solidFill>
            </a:endParaRPr>
          </a:p>
          <a:p>
            <a:pPr algn="ctr"/>
            <a:r>
              <a:rPr kumimoji="1" lang="en-US" altLang="ja-JP" sz="3600" b="1" dirty="0">
                <a:solidFill>
                  <a:srgbClr val="002060"/>
                </a:solidFill>
              </a:rPr>
              <a:t>20191109 </a:t>
            </a:r>
          </a:p>
          <a:p>
            <a:pPr algn="ctr"/>
            <a:r>
              <a:rPr kumimoji="1" lang="ja-JP" altLang="en-US" sz="3200" b="1" dirty="0">
                <a:solidFill>
                  <a:srgbClr val="002060"/>
                </a:solidFill>
              </a:rPr>
              <a:t>山形裕子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8D14848-66D2-4BDC-9B02-33D0BB46FFCA}"/>
              </a:ext>
            </a:extLst>
          </p:cNvPr>
          <p:cNvSpPr txBox="1"/>
          <p:nvPr/>
        </p:nvSpPr>
        <p:spPr>
          <a:xfrm>
            <a:off x="946204" y="2226648"/>
            <a:ext cx="2976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福岡パイロットチーム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biLevel thresh="75000"/>
          </a:blip>
          <a:stretch>
            <a:fillRect/>
          </a:stretch>
        </p:blipFill>
        <p:spPr>
          <a:xfrm>
            <a:off x="4714184" y="1832237"/>
            <a:ext cx="6907367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4C1346-8AE9-4FB3-A86E-EC3853E71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76" y="1419900"/>
            <a:ext cx="3801036" cy="2009100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4400" b="1" dirty="0"/>
              <a:t>5</a:t>
            </a:r>
            <a:r>
              <a:rPr kumimoji="1" lang="ja-JP" altLang="en-US" sz="4400" b="1" dirty="0"/>
              <a:t>年間の活動で</a:t>
            </a:r>
            <a:br>
              <a:rPr kumimoji="1" lang="en-US" altLang="ja-JP" sz="4400" b="1" dirty="0"/>
            </a:br>
            <a:r>
              <a:rPr kumimoji="1" lang="ja-JP" altLang="en-US" sz="4400" b="1" dirty="0"/>
              <a:t>見えてきたこと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487BA5-A734-4E4C-826C-296AD303F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4426" y="359595"/>
            <a:ext cx="7353326" cy="6112923"/>
          </a:xfrm>
        </p:spPr>
        <p:txBody>
          <a:bodyPr anchor="ctr"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・　回を重ねる毎に、各家庭の全体像が見えてくる</a:t>
            </a:r>
            <a:endParaRPr kumimoji="1" lang="en-US" altLang="ja-JP" sz="1800" b="1" dirty="0"/>
          </a:p>
          <a:p>
            <a:pPr>
              <a:lnSpc>
                <a:spcPct val="110000"/>
              </a:lnSpc>
            </a:pPr>
            <a:r>
              <a:rPr kumimoji="1" lang="ja-JP" altLang="en-US" sz="1800" b="1" dirty="0"/>
              <a:t>家族構成、里親子の性格等を把握しているので、里親の悩みを共感できる</a:t>
            </a:r>
            <a:endParaRPr kumimoji="1" lang="en-US" altLang="ja-JP" sz="1800" b="1" dirty="0"/>
          </a:p>
          <a:p>
            <a:pPr>
              <a:lnSpc>
                <a:spcPct val="110000"/>
              </a:lnSpc>
            </a:pPr>
            <a:r>
              <a:rPr lang="ja-JP" altLang="en-US" sz="1800" b="1" dirty="0"/>
              <a:t>仲間意識が高まって来た</a:t>
            </a:r>
            <a:endParaRPr lang="en-US" altLang="ja-JP" sz="1800" b="1" dirty="0"/>
          </a:p>
          <a:p>
            <a:pPr>
              <a:lnSpc>
                <a:spcPct val="110000"/>
              </a:lnSpc>
            </a:pPr>
            <a:r>
              <a:rPr lang="ja-JP" altLang="en-US" sz="1800" b="1" dirty="0"/>
              <a:t>里親だけの集まりという開放感から話しやすい</a:t>
            </a:r>
            <a:endParaRPr lang="en-US" altLang="ja-JP" sz="1800" b="1" dirty="0"/>
          </a:p>
          <a:p>
            <a:pPr>
              <a:lnSpc>
                <a:spcPct val="110000"/>
              </a:lnSpc>
            </a:pPr>
            <a:r>
              <a:rPr lang="ja-JP" altLang="en-US" sz="1800" b="1" dirty="0"/>
              <a:t>会場が里親家庭の生活の場であり、和やかな雰囲気の中、自然体で話せる</a:t>
            </a:r>
            <a:endParaRPr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>
                <a:highlight>
                  <a:srgbClr val="FFFF00"/>
                </a:highlight>
              </a:rPr>
              <a:t>しかしながら</a:t>
            </a:r>
            <a:endParaRPr kumimoji="1" lang="en-US" altLang="ja-JP" sz="1800" b="1" dirty="0"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＊２０１８年１０年ほど長期間養育した家庭で措置解除が</a:t>
            </a:r>
            <a:r>
              <a:rPr kumimoji="1" lang="en-US" altLang="ja-JP" sz="1800" b="1" dirty="0"/>
              <a:t>3</a:t>
            </a:r>
            <a:r>
              <a:rPr kumimoji="1" lang="ja-JP" altLang="en-US" sz="1800" b="1" dirty="0"/>
              <a:t>件あり、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里親同志のみのピアサポートに限界を感じる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</a:t>
            </a:r>
            <a:r>
              <a:rPr kumimoji="1" lang="ja-JP" altLang="en-US" sz="1800" b="1" dirty="0">
                <a:highlight>
                  <a:srgbClr val="FFFF00"/>
                </a:highlight>
              </a:rPr>
              <a:t>（専門的サポート、児相、行政との関わりの必要性）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＊悩みを聞いてもらいストレス発散、不満解消だけで良いのか？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＊養育に関する専門的助言、支援の必要は？　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E16D98F2-AE97-4063-9DD0-60BA01A8D9E1}"/>
              </a:ext>
            </a:extLst>
          </p:cNvPr>
          <p:cNvSpPr/>
          <p:nvPr/>
        </p:nvSpPr>
        <p:spPr>
          <a:xfrm>
            <a:off x="412376" y="3692324"/>
            <a:ext cx="3801036" cy="204508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モッキンバード・ファミリーとの出会い</a:t>
            </a:r>
          </a:p>
        </p:txBody>
      </p:sp>
    </p:spTree>
    <p:extLst>
      <p:ext uri="{BB962C8B-B14F-4D97-AF65-F5344CB8AC3E}">
        <p14:creationId xmlns:p14="http://schemas.microsoft.com/office/powerpoint/2010/main" val="152200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968A13-AFFE-4262-9EFF-4F607345A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419899"/>
            <a:ext cx="2844002" cy="4018201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4400" b="1"/>
              <a:t>モッキングバード・</a:t>
            </a:r>
            <a:br>
              <a:rPr kumimoji="1" lang="en-US" altLang="ja-JP" sz="4400" b="1"/>
            </a:br>
            <a:r>
              <a:rPr kumimoji="1" lang="ja-JP" altLang="en-US" sz="4400" b="1"/>
              <a:t>ファミリー</a:t>
            </a:r>
            <a:br>
              <a:rPr kumimoji="1" lang="en-US" altLang="ja-JP" sz="4400" b="1"/>
            </a:br>
            <a:r>
              <a:rPr kumimoji="1" lang="ja-JP" altLang="en-US" sz="4400" b="1"/>
              <a:t>との出会い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6832A5-9286-4A12-869A-CF073A7F6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104" y="300942"/>
            <a:ext cx="7210419" cy="6095375"/>
          </a:xfrm>
        </p:spPr>
        <p:txBody>
          <a:bodyPr anchor="ctr">
            <a:noAutofit/>
          </a:bodyPr>
          <a:lstStyle/>
          <a:p>
            <a:pPr>
              <a:lnSpc>
                <a:spcPct val="110000"/>
              </a:lnSpc>
            </a:pPr>
            <a:r>
              <a:rPr lang="ja-JP" altLang="en-US" sz="1800" b="1" dirty="0"/>
              <a:t>２０１３</a:t>
            </a:r>
            <a:r>
              <a:rPr kumimoji="1" lang="ja-JP" altLang="en-US" sz="1800" b="1" dirty="0"/>
              <a:t>年　</a:t>
            </a:r>
            <a:r>
              <a:rPr kumimoji="1" lang="en-US" altLang="ja-JP" sz="1800" b="1" dirty="0"/>
              <a:t>IFCO</a:t>
            </a:r>
            <a:r>
              <a:rPr kumimoji="1" lang="ja-JP" altLang="en-US" sz="1800" b="1" dirty="0"/>
              <a:t>世界大会の分科会でモッキンバードを知る</a:t>
            </a:r>
            <a:endParaRPr kumimoji="1" lang="en-US" altLang="ja-JP" sz="1800" b="1" dirty="0"/>
          </a:p>
          <a:p>
            <a:pPr>
              <a:lnSpc>
                <a:spcPct val="110000"/>
              </a:lnSpc>
            </a:pPr>
            <a:r>
              <a:rPr kumimoji="1" lang="ja-JP" altLang="en-US" sz="1800" b="1" dirty="0"/>
              <a:t>２０１６年　１１月　モッキンバード・ファミリー本部講師の講演に参加</a:t>
            </a:r>
            <a:endParaRPr kumimoji="1" lang="en-US" altLang="ja-JP" sz="1800" b="1" dirty="0"/>
          </a:p>
          <a:p>
            <a:pPr>
              <a:lnSpc>
                <a:spcPct val="110000"/>
              </a:lnSpc>
            </a:pPr>
            <a:r>
              <a:rPr kumimoji="1" lang="ja-JP" altLang="en-US" sz="1800" b="1" dirty="0"/>
              <a:t>２０１６～　　</a:t>
            </a:r>
            <a:r>
              <a:rPr lang="ja-JP" altLang="en-US" sz="1800" b="1" dirty="0"/>
              <a:t>　　　</a:t>
            </a:r>
            <a:r>
              <a:rPr kumimoji="1" lang="ja-JP" altLang="en-US" sz="1800" b="1" dirty="0"/>
              <a:t>数ヶ月毎のスカイプ学習会に参加</a:t>
            </a:r>
            <a:endParaRPr kumimoji="1" lang="en-US" altLang="ja-JP" sz="1800" b="1" dirty="0"/>
          </a:p>
          <a:p>
            <a:pPr>
              <a:lnSpc>
                <a:spcPct val="110000"/>
              </a:lnSpc>
            </a:pPr>
            <a:r>
              <a:rPr kumimoji="1" lang="ja-JP" altLang="en-US" sz="1800" b="1" dirty="0">
                <a:highlight>
                  <a:srgbClr val="FFFF00"/>
                </a:highlight>
              </a:rPr>
              <a:t>２０１８年５月　アメリカでの研修に</a:t>
            </a:r>
            <a:r>
              <a:rPr kumimoji="1" lang="en-US" altLang="ja-JP" sz="1800" b="1" dirty="0">
                <a:highlight>
                  <a:srgbClr val="FFFF00"/>
                </a:highlight>
              </a:rPr>
              <a:t>2</a:t>
            </a:r>
            <a:r>
              <a:rPr kumimoji="1" lang="ja-JP" altLang="en-US" sz="1800" b="1" dirty="0">
                <a:highlight>
                  <a:srgbClr val="FFFF00"/>
                </a:highlight>
              </a:rPr>
              <a:t>人参加</a:t>
            </a:r>
            <a:endParaRPr kumimoji="1" lang="en-US" altLang="ja-JP" sz="1800" b="1" dirty="0">
              <a:highlight>
                <a:srgbClr val="FFFF00"/>
              </a:highlight>
            </a:endParaRPr>
          </a:p>
          <a:p>
            <a:pPr>
              <a:lnSpc>
                <a:spcPct val="110000"/>
              </a:lnSpc>
            </a:pPr>
            <a:r>
              <a:rPr lang="ja-JP" altLang="en-US" sz="1800" b="1" dirty="0"/>
              <a:t>　　　　　　　　</a:t>
            </a:r>
            <a:r>
              <a:rPr kumimoji="1" lang="ja-JP" altLang="en-US" sz="1800" b="1" dirty="0"/>
              <a:t>モッキンバード的に活動することを決定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　　　　　　　　８月　中央区・南区　</a:t>
            </a:r>
            <a:r>
              <a:rPr kumimoji="1" lang="en-US" altLang="ja-JP" sz="1800" b="1" dirty="0"/>
              <a:t>Y</a:t>
            </a:r>
            <a:r>
              <a:rPr kumimoji="1" lang="ja-JP" altLang="en-US" sz="1800" b="1" dirty="0"/>
              <a:t>チームで説明会（アンケート調査）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　　　　　　　　１０月　本格的に中央・南区で活動準備　初回月例会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　　　　　　　　１１月　城南区</a:t>
            </a:r>
            <a:r>
              <a:rPr kumimoji="1" lang="en-US" altLang="ja-JP" sz="1800" b="1" dirty="0"/>
              <a:t>A</a:t>
            </a:r>
            <a:r>
              <a:rPr kumimoji="1" lang="ja-JP" altLang="en-US" sz="1800" b="1" dirty="0"/>
              <a:t>チームも活動準備に入るが、中断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1800" b="1" dirty="0"/>
              <a:t>　・　２０１９年　</a:t>
            </a:r>
            <a:endParaRPr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1800" b="1" dirty="0"/>
              <a:t>　　　　　　　　４月　　</a:t>
            </a:r>
            <a:r>
              <a:rPr lang="en-US" altLang="ja-JP" sz="1800" b="1" dirty="0"/>
              <a:t>Y</a:t>
            </a:r>
            <a:r>
              <a:rPr lang="ja-JP" altLang="en-US" sz="1800" b="1" dirty="0"/>
              <a:t>チーム　</a:t>
            </a:r>
            <a:r>
              <a:rPr lang="en-US" altLang="ja-JP" sz="1800" b="1" dirty="0"/>
              <a:t>4</a:t>
            </a:r>
            <a:r>
              <a:rPr lang="ja-JP" altLang="en-US" sz="1800" b="1" dirty="0"/>
              <a:t>家族で本格的に活動開始</a:t>
            </a:r>
            <a:endParaRPr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　　　　　　　　　　　　月例会の固定化　レスパイトの定例化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1800" b="1" dirty="0"/>
              <a:t>　　　　　　　　８月　　</a:t>
            </a:r>
            <a:r>
              <a:rPr lang="en-US" altLang="ja-JP" sz="1800" b="1" dirty="0"/>
              <a:t>O</a:t>
            </a:r>
            <a:r>
              <a:rPr lang="ja-JP" altLang="en-US" sz="1800" b="1" dirty="0"/>
              <a:t>チーム　活動準備</a:t>
            </a:r>
            <a:endParaRPr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1800" b="1" dirty="0"/>
              <a:t>　　　　　　　</a:t>
            </a:r>
            <a:r>
              <a:rPr kumimoji="1" lang="ja-JP" altLang="en-US" sz="1800" b="1" dirty="0">
                <a:solidFill>
                  <a:srgbClr val="FF0000"/>
                </a:solidFill>
              </a:rPr>
              <a:t>　８月　　Ｙチーム　５家族となり、おしゃべり会と命名</a:t>
            </a:r>
            <a:r>
              <a:rPr kumimoji="1" lang="ja-JP" altLang="en-US" sz="1800" b="1" dirty="0"/>
              <a:t>　　　　　　　　　</a:t>
            </a:r>
            <a:endParaRPr kumimoji="1" lang="en-US" altLang="ja-JP" sz="1800" b="1" dirty="0"/>
          </a:p>
          <a:p>
            <a:pPr marL="0" indent="0">
              <a:lnSpc>
                <a:spcPct val="110000"/>
              </a:lnSpc>
              <a:buNone/>
            </a:pPr>
            <a:r>
              <a:rPr lang="ja-JP" altLang="en-US" sz="1600" b="1" dirty="0"/>
              <a:t>　　</a:t>
            </a:r>
            <a:endParaRPr kumimoji="1" lang="ja-JP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224255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2AB896-BFED-4231-B31C-658768E1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17914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dirty="0"/>
              <a:t>アンケート集計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740DB9-60DF-4B50-BF0F-5D706446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906" y="1219200"/>
            <a:ext cx="11192719" cy="527419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kumimoji="1" lang="ja-JP" altLang="en-US" sz="9600" b="1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○モッキングバードについて、どう思われましたか？</a:t>
            </a:r>
            <a:endParaRPr kumimoji="1" lang="en-US" altLang="ja-JP" sz="9600" b="1" dirty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大いに期待できそう　</a:t>
            </a:r>
            <a:r>
              <a:rPr kumimoji="1" lang="en-US" altLang="ja-JP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○もし、推進するとすれば、参加しますか？</a:t>
            </a:r>
            <a:endParaRPr kumimoji="1" lang="en-US" altLang="ja-JP" sz="9600" b="1" dirty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はい　</a:t>
            </a:r>
            <a:r>
              <a:rPr kumimoji="1" lang="en-US" altLang="ja-JP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</a:t>
            </a: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　</a:t>
            </a:r>
            <a:r>
              <a:rPr kumimoji="1" lang="ja-JP" altLang="en-US" sz="96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いいえ　０％</a:t>
            </a: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9600" b="1" u="sng" dirty="0">
                <a:highlight>
                  <a:srgbClr val="FFFF00"/>
                </a:highligh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決められない　４０％</a:t>
            </a:r>
            <a:endParaRPr kumimoji="1" lang="en-US" altLang="ja-JP" sz="9600" b="1" u="sng" dirty="0">
              <a:highlight>
                <a:srgbClr val="FFFF00"/>
              </a:highligh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決められないと答えた人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＊里親同志の協力は必要で大切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＊実現すれば、ものすごい効力が期待できる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＊子ども自身、他の家庭を見る機会もないため、レスパイトで他の家を知る　ことは、里親子にとって良いと思う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＊実現できれば助かる人が多いと思う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＊みんなが協力しあって支援ができることが良い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</a:t>
            </a:r>
            <a:r>
              <a:rPr kumimoji="1" lang="ja-JP" altLang="en-US" sz="9600" b="1" u="sng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地域との繋がりも深まる</a:t>
            </a:r>
            <a:r>
              <a:rPr kumimoji="1" lang="ja-JP" altLang="en-US" sz="9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と思う</a:t>
            </a:r>
            <a:endParaRPr kumimoji="1" lang="en-US" altLang="ja-JP" sz="9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7200" dirty="0"/>
              <a:t>　　</a:t>
            </a:r>
            <a:endParaRPr kumimoji="1" lang="en-US" altLang="ja-JP" sz="7200" dirty="0"/>
          </a:p>
          <a:p>
            <a:pPr marL="0" indent="0">
              <a:buNone/>
            </a:pPr>
            <a:endParaRPr lang="en-US" altLang="ja-JP" sz="7200" dirty="0"/>
          </a:p>
          <a:p>
            <a:pPr marL="0" indent="0">
              <a:buNone/>
            </a:pPr>
            <a:endParaRPr kumimoji="1" lang="en-US" altLang="ja-JP" sz="7200" dirty="0"/>
          </a:p>
          <a:p>
            <a:pPr marL="0" indent="0">
              <a:buNone/>
            </a:pPr>
            <a:endParaRPr lang="en-US" altLang="ja-JP" sz="72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矢印: 下 3">
            <a:extLst>
              <a:ext uri="{FF2B5EF4-FFF2-40B4-BE49-F238E27FC236}">
                <a16:creationId xmlns:a16="http://schemas.microsoft.com/office/drawing/2014/main" id="{EE40A9EC-9230-49A1-B2DD-1B191F573A6E}"/>
              </a:ext>
            </a:extLst>
          </p:cNvPr>
          <p:cNvSpPr/>
          <p:nvPr/>
        </p:nvSpPr>
        <p:spPr>
          <a:xfrm rot="4052282">
            <a:off x="4870762" y="2472417"/>
            <a:ext cx="352973" cy="13272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300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B6A386-7BA1-4348-8335-6BEF069EE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3" y="364061"/>
            <a:ext cx="4518846" cy="105962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/>
              <a:t>おしゃべり会の活動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565EF2-0A06-4EBB-8E20-1FC75EF236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884" y="1128745"/>
            <a:ext cx="7076850" cy="5468825"/>
          </a:xfrm>
        </p:spPr>
        <p:txBody>
          <a:bodyPr>
            <a:normAutofit fontScale="25000" lnSpcReduction="20000"/>
          </a:bodyPr>
          <a:lstStyle/>
          <a:p>
            <a:pPr marL="914400" lvl="2" indent="0">
              <a:lnSpc>
                <a:spcPct val="110000"/>
              </a:lnSpc>
              <a:buNone/>
            </a:pPr>
            <a:endParaRPr kumimoji="1" lang="en-US" altLang="ja-JP" sz="2100" b="1" dirty="0"/>
          </a:p>
          <a:p>
            <a:pPr marL="914400" lvl="2" indent="0">
              <a:lnSpc>
                <a:spcPct val="110000"/>
              </a:lnSpc>
              <a:buNone/>
            </a:pPr>
            <a:endParaRPr lang="en-US" altLang="ja-JP" sz="5600" b="1" dirty="0"/>
          </a:p>
          <a:p>
            <a:pPr marL="914400" lvl="2" indent="0">
              <a:lnSpc>
                <a:spcPct val="110000"/>
              </a:lnSpc>
              <a:buNone/>
            </a:pPr>
            <a:r>
              <a:rPr kumimoji="1" lang="ja-JP" altLang="en-US" sz="9600" b="1" dirty="0"/>
              <a:t>応援チーム</a:t>
            </a:r>
            <a:endParaRPr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ホストエージェンシー（乳児院）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里親専門相談員　３名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</a:t>
            </a:r>
            <a:r>
              <a:rPr kumimoji="1" lang="ja-JP" altLang="en-US" sz="9600" b="1" dirty="0">
                <a:highlight>
                  <a:srgbClr val="FFFF00"/>
                </a:highlight>
              </a:rPr>
              <a:t>今年度からは児相　</a:t>
            </a:r>
            <a:endParaRPr kumimoji="1" lang="en-US" altLang="ja-JP" sz="9600" b="1" dirty="0"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>
                <a:highlight>
                  <a:srgbClr val="FFFF00"/>
                </a:highlight>
              </a:rPr>
              <a:t>　　里親係と数ヶ月ごとに会議を持つ</a:t>
            </a:r>
            <a:endParaRPr kumimoji="1" lang="en-US" altLang="ja-JP" sz="9600" b="1" dirty="0">
              <a:highlight>
                <a:srgbClr val="FFFF00"/>
              </a:highlight>
            </a:endParaRPr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　　　</a:t>
            </a:r>
            <a:r>
              <a:rPr kumimoji="1" lang="en-US" altLang="ja-JP" sz="9600" b="1" dirty="0"/>
              <a:t>Y</a:t>
            </a:r>
            <a:r>
              <a:rPr kumimoji="1" lang="ja-JP" altLang="en-US" sz="9600" b="1" dirty="0"/>
              <a:t>チームメンバー　</a:t>
            </a:r>
            <a:endParaRPr kumimoji="1" lang="en-US" altLang="ja-JP" sz="9600" b="1" dirty="0"/>
          </a:p>
          <a:p>
            <a:pPr>
              <a:lnSpc>
                <a:spcPct val="110000"/>
              </a:lnSpc>
            </a:pPr>
            <a:r>
              <a:rPr kumimoji="1" lang="ja-JP" altLang="en-US" sz="9600" b="1" dirty="0"/>
              <a:t>子ども１３人（２～</a:t>
            </a:r>
            <a:r>
              <a:rPr kumimoji="1" lang="en-US" altLang="ja-JP" sz="9600" b="1" dirty="0"/>
              <a:t>17</a:t>
            </a:r>
            <a:r>
              <a:rPr kumimoji="1" lang="ja-JP" altLang="en-US" sz="9600" b="1" dirty="0"/>
              <a:t>歳）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養育家庭（２）ファミリーホーム（１）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親族養育家庭（１）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9600" b="1" dirty="0"/>
              <a:t>　　ＦＨ補助者家庭（１）</a:t>
            </a:r>
            <a:endParaRPr kumimoji="1" lang="en-US" altLang="ja-JP" sz="9600" b="1" dirty="0"/>
          </a:p>
          <a:p>
            <a:pPr marL="0" indent="0">
              <a:lnSpc>
                <a:spcPct val="110000"/>
              </a:lnSpc>
              <a:buNone/>
            </a:pPr>
            <a:endParaRPr lang="en-US" altLang="ja-JP" sz="5600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5600" dirty="0"/>
              <a:t>　</a:t>
            </a:r>
            <a:endParaRPr kumimoji="1" lang="en-US" altLang="ja-JP" sz="5600" dirty="0"/>
          </a:p>
          <a:p>
            <a:pPr marL="0" indent="0">
              <a:lnSpc>
                <a:spcPct val="110000"/>
              </a:lnSpc>
              <a:buNone/>
            </a:pPr>
            <a:endParaRPr kumimoji="1" lang="en-US" altLang="ja-JP" sz="600" dirty="0"/>
          </a:p>
          <a:p>
            <a:pPr marL="0" indent="0">
              <a:lnSpc>
                <a:spcPct val="110000"/>
              </a:lnSpc>
              <a:buNone/>
            </a:pPr>
            <a:endParaRPr kumimoji="1" lang="en-US" altLang="ja-JP" sz="600" dirty="0"/>
          </a:p>
          <a:p>
            <a:pPr marL="0" indent="0">
              <a:lnSpc>
                <a:spcPct val="110000"/>
              </a:lnSpc>
              <a:buNone/>
            </a:pPr>
            <a:endParaRPr lang="en-US" altLang="ja-JP" sz="600" dirty="0"/>
          </a:p>
          <a:p>
            <a:pPr marL="0" indent="0">
              <a:lnSpc>
                <a:spcPct val="110000"/>
              </a:lnSpc>
              <a:buNone/>
            </a:pPr>
            <a:r>
              <a:rPr kumimoji="1" lang="ja-JP" altLang="en-US" sz="600" dirty="0"/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629543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441A3E-2270-442F-86C9-3801EB733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65044"/>
            <a:ext cx="11315884" cy="6414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600" b="1" dirty="0">
                <a:solidFill>
                  <a:srgbClr val="0070C0"/>
                </a:solidFill>
              </a:rPr>
              <a:t>《</a:t>
            </a:r>
            <a:r>
              <a:rPr lang="ja-JP" altLang="en-US" sz="2600" b="1" dirty="0">
                <a:solidFill>
                  <a:srgbClr val="0070C0"/>
                </a:solidFill>
              </a:rPr>
              <a:t>活動事例</a:t>
            </a:r>
            <a:r>
              <a:rPr lang="en-US" altLang="ja-JP" sz="2600" b="1" dirty="0">
                <a:solidFill>
                  <a:srgbClr val="0070C0"/>
                </a:solidFill>
              </a:rPr>
              <a:t>》</a:t>
            </a:r>
            <a:r>
              <a:rPr lang="ja-JP" altLang="en-US" sz="2600" dirty="0"/>
              <a:t>　</a:t>
            </a:r>
            <a:endParaRPr lang="en-US" altLang="ja-JP" sz="2600" b="1" dirty="0"/>
          </a:p>
          <a:p>
            <a:pPr marL="0" indent="0" algn="ctr">
              <a:buNone/>
            </a:pPr>
            <a:r>
              <a:rPr lang="ja-JP" altLang="en-US" sz="2600" b="1" dirty="0"/>
              <a:t>月例会にて、病弱な親族里親</a:t>
            </a:r>
            <a:r>
              <a:rPr lang="en-US" altLang="ja-JP" sz="2600" b="1" dirty="0"/>
              <a:t>T</a:t>
            </a:r>
            <a:r>
              <a:rPr lang="ja-JP" altLang="en-US" sz="2600" b="1" dirty="0" err="1"/>
              <a:t>さんが</a:t>
            </a:r>
            <a:r>
              <a:rPr lang="ja-JP" altLang="en-US" sz="2600" b="1" dirty="0">
                <a:solidFill>
                  <a:srgbClr val="FF0000"/>
                </a:solidFill>
              </a:rPr>
              <a:t>養育の困難さを語る</a:t>
            </a:r>
            <a:endParaRPr lang="en-US" altLang="ja-JP" sz="2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ja-JP" altLang="en-US" sz="2600" b="1" dirty="0"/>
              <a:t>↓</a:t>
            </a:r>
            <a:endParaRPr lang="en-US" altLang="ja-JP" sz="2600" b="1" dirty="0"/>
          </a:p>
          <a:p>
            <a:pPr marL="0" indent="0" algn="ctr">
              <a:buNone/>
            </a:pPr>
            <a:r>
              <a:rPr lang="ja-JP" altLang="en-US" sz="2600" b="1" dirty="0"/>
              <a:t>チーム内の親しい他の里親さんが、時折、連絡を取る</a:t>
            </a:r>
            <a:endParaRPr lang="en-US" altLang="ja-JP" sz="2600" b="1" dirty="0"/>
          </a:p>
          <a:p>
            <a:pPr marL="0" indent="0" algn="ctr">
              <a:buNone/>
            </a:pPr>
            <a:r>
              <a:rPr lang="ja-JP" altLang="en-US" sz="2600" b="1" dirty="0"/>
              <a:t>↓</a:t>
            </a:r>
            <a:endParaRPr lang="en-US" altLang="ja-JP" sz="2600" b="1" dirty="0"/>
          </a:p>
          <a:p>
            <a:pPr marL="0" indent="0" algn="ctr">
              <a:buNone/>
            </a:pPr>
            <a:r>
              <a:rPr lang="ja-JP" altLang="en-US" sz="2600" b="1" dirty="0">
                <a:solidFill>
                  <a:srgbClr val="FF0000"/>
                </a:solidFill>
              </a:rPr>
              <a:t>ハブホーム</a:t>
            </a:r>
            <a:r>
              <a:rPr lang="en-US" altLang="ja-JP" sz="2600" b="1" dirty="0">
                <a:solidFill>
                  <a:srgbClr val="FF0000"/>
                </a:solidFill>
              </a:rPr>
              <a:t>Y</a:t>
            </a:r>
            <a:r>
              <a:rPr lang="ja-JP" altLang="en-US" sz="2600" b="1" dirty="0">
                <a:solidFill>
                  <a:srgbClr val="FF0000"/>
                </a:solidFill>
              </a:rPr>
              <a:t>にその内容が知らされる</a:t>
            </a:r>
            <a:endParaRPr lang="en-US" altLang="ja-JP" sz="2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ja-JP" altLang="en-US" sz="2600" b="1" dirty="0"/>
              <a:t>↓</a:t>
            </a:r>
            <a:endParaRPr lang="en-US" altLang="ja-JP" sz="2600" b="1" dirty="0"/>
          </a:p>
          <a:p>
            <a:pPr marL="0" indent="0" algn="ctr">
              <a:buNone/>
            </a:pPr>
            <a:r>
              <a:rPr lang="ja-JP" altLang="en-US" sz="2600" b="1" dirty="0"/>
              <a:t>乳児院施設長、里親専門相談員、</a:t>
            </a:r>
            <a:r>
              <a:rPr lang="ja-JP" altLang="en-US" sz="2600" b="1" dirty="0">
                <a:solidFill>
                  <a:srgbClr val="FF0000"/>
                </a:solidFill>
              </a:rPr>
              <a:t>ハブホーム</a:t>
            </a:r>
            <a:r>
              <a:rPr lang="en-US" altLang="ja-JP" sz="2600" b="1" dirty="0">
                <a:solidFill>
                  <a:srgbClr val="FF0000"/>
                </a:solidFill>
              </a:rPr>
              <a:t>Y</a:t>
            </a:r>
            <a:r>
              <a:rPr lang="ja-JP" altLang="en-US" sz="2600" b="1" dirty="0">
                <a:solidFill>
                  <a:srgbClr val="FF0000"/>
                </a:solidFill>
              </a:rPr>
              <a:t>と支援会議</a:t>
            </a:r>
            <a:endParaRPr lang="en-US" altLang="ja-JP" sz="2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ja-JP" altLang="en-US" sz="2600" b="1" dirty="0"/>
              <a:t>↓</a:t>
            </a:r>
            <a:endParaRPr lang="en-US" altLang="ja-JP" sz="2600" b="1" dirty="0"/>
          </a:p>
          <a:p>
            <a:pPr marL="0" indent="0" algn="ctr">
              <a:buNone/>
            </a:pPr>
            <a:r>
              <a:rPr kumimoji="1" lang="ja-JP" altLang="en-US" sz="2600" b="1" dirty="0">
                <a:solidFill>
                  <a:srgbClr val="FF0000"/>
                </a:solidFill>
              </a:rPr>
              <a:t>児相里親係と里親専門相談員が支援内容について再検討</a:t>
            </a:r>
            <a:endParaRPr kumimoji="1" lang="en-US" altLang="ja-JP" sz="2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kumimoji="1" lang="ja-JP" altLang="en-US" sz="2600" b="1" dirty="0"/>
              <a:t>↓</a:t>
            </a:r>
            <a:endParaRPr kumimoji="1" lang="en-US" altLang="ja-JP" sz="2600" b="1" dirty="0"/>
          </a:p>
          <a:p>
            <a:pPr marL="0" indent="0" algn="ctr">
              <a:buNone/>
            </a:pPr>
            <a:r>
              <a:rPr kumimoji="1" lang="ja-JP" altLang="en-US" sz="2600" b="1" u="sng" dirty="0">
                <a:solidFill>
                  <a:srgbClr val="00B050"/>
                </a:solidFill>
              </a:rPr>
              <a:t>定期的なレスパイトの必要性を感じる</a:t>
            </a:r>
            <a:r>
              <a:rPr kumimoji="1" lang="ja-JP" altLang="en-US" sz="2600" b="1" dirty="0"/>
              <a:t>が、</a:t>
            </a:r>
            <a:endParaRPr kumimoji="1" lang="en-US" altLang="ja-JP" sz="2600" b="1" dirty="0"/>
          </a:p>
          <a:p>
            <a:pPr marL="0" indent="0" algn="ctr">
              <a:buNone/>
            </a:pPr>
            <a:r>
              <a:rPr kumimoji="1" lang="ja-JP" altLang="en-US" sz="2600" b="1" dirty="0"/>
              <a:t>本人の希望を尊重して、見守りつつ、支援する</a:t>
            </a:r>
            <a:endParaRPr kumimoji="1" lang="en-US" altLang="ja-JP" sz="2600" b="1" dirty="0"/>
          </a:p>
          <a:p>
            <a:pPr marL="0" indent="0" algn="ctr">
              <a:buNone/>
            </a:pPr>
            <a:endParaRPr lang="en-US" altLang="ja-JP" sz="2300" dirty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kumimoji="1" lang="en-US" altLang="ja-JP" dirty="0"/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2605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70495C-4AB8-4D94-92D3-561C8A9B3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965" y="197310"/>
            <a:ext cx="11586257" cy="5910470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400" b="1" dirty="0">
                <a:solidFill>
                  <a:srgbClr val="0070C0"/>
                </a:solidFill>
              </a:rPr>
              <a:t>《</a:t>
            </a:r>
            <a:r>
              <a:rPr lang="ja-JP" altLang="en-US" sz="2400" b="1" dirty="0">
                <a:solidFill>
                  <a:srgbClr val="0070C0"/>
                </a:solidFill>
              </a:rPr>
              <a:t>支援活動後</a:t>
            </a:r>
            <a:r>
              <a:rPr lang="en-US" altLang="ja-JP" sz="2400" b="1" dirty="0">
                <a:solidFill>
                  <a:srgbClr val="0070C0"/>
                </a:solidFill>
              </a:rPr>
              <a:t>》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sz="2400" dirty="0"/>
              <a:t>☆　</a:t>
            </a:r>
            <a:r>
              <a:rPr lang="ja-JP" altLang="en-US" sz="2400" b="1" dirty="0"/>
              <a:t>レスパイト申請する際、児相と直接、連絡が取りにくい場合は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　　専門相談員が仲介することも可能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☆　モッキングバード月例会後に、</a:t>
            </a:r>
            <a:r>
              <a:rPr lang="en-US" altLang="ja-JP" sz="2400" b="1" dirty="0"/>
              <a:t>T</a:t>
            </a:r>
            <a:r>
              <a:rPr lang="ja-JP" altLang="en-US" sz="2400" b="1" dirty="0" err="1"/>
              <a:t>さんが</a:t>
            </a:r>
            <a:r>
              <a:rPr lang="ja-JP" altLang="en-US" sz="2400" b="1" dirty="0"/>
              <a:t>今までにない明るい声で児相里親係と話せた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☆　ハブホーム</a:t>
            </a:r>
            <a:r>
              <a:rPr lang="en-US" altLang="ja-JP" sz="2400" b="1" dirty="0"/>
              <a:t>Y</a:t>
            </a:r>
            <a:r>
              <a:rPr lang="ja-JP" altLang="en-US" sz="2400" b="1" dirty="0"/>
              <a:t>宅に子どもを連れて、遊びに行きたいと連絡あり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☆　グループ</a:t>
            </a:r>
            <a:r>
              <a:rPr lang="en-US" altLang="ja-JP" sz="2400" b="1" dirty="0"/>
              <a:t>Line</a:t>
            </a:r>
            <a:r>
              <a:rPr lang="ja-JP" altLang="en-US" sz="2400" b="1" dirty="0"/>
              <a:t>を通じて、里親仲間が繋がり、さらに</a:t>
            </a:r>
            <a:r>
              <a:rPr lang="en-US" altLang="ja-JP" sz="2400" b="1" dirty="0"/>
              <a:t>SNS</a:t>
            </a:r>
            <a:r>
              <a:rPr lang="ja-JP" altLang="en-US" sz="2400" b="1" dirty="0"/>
              <a:t>ツール、</a:t>
            </a:r>
            <a:r>
              <a:rPr lang="en-US" altLang="ja-JP" sz="2400" b="1" dirty="0"/>
              <a:t>Line</a:t>
            </a:r>
            <a:r>
              <a:rPr lang="ja-JP" altLang="en-US" sz="2400" b="1" dirty="0"/>
              <a:t>内に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400" b="1" dirty="0"/>
              <a:t>　　　　　　　　　　　　　　　　各家庭のアルバムを作成して共有し、家族意識が芽生える</a:t>
            </a:r>
            <a:endParaRPr lang="en-US" altLang="ja-JP" sz="2400" b="1" dirty="0"/>
          </a:p>
          <a:p>
            <a:pPr marL="0" indent="0">
              <a:buNone/>
            </a:pPr>
            <a:r>
              <a:rPr lang="ja-JP" altLang="en-US" sz="2000" dirty="0"/>
              <a:t>　　　　　　　　　　　　　　　　　</a:t>
            </a: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　　</a:t>
            </a:r>
            <a:endParaRPr lang="en-US" altLang="ja-JP" sz="2000" dirty="0"/>
          </a:p>
          <a:p>
            <a:endParaRPr kumimoji="1" lang="ja-JP" altLang="en-US" dirty="0"/>
          </a:p>
        </p:txBody>
      </p:sp>
      <p:sp>
        <p:nvSpPr>
          <p:cNvPr id="5" name="Oval 9">
            <a:extLst>
              <a:ext uri="{FF2B5EF4-FFF2-40B4-BE49-F238E27FC236}">
                <a16:creationId xmlns:a16="http://schemas.microsoft.com/office/drawing/2014/main" id="{58981AE3-3BF9-421A-B118-D217FE710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42" y="4077815"/>
            <a:ext cx="4832094" cy="262900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10E036D8-5917-4E64-8B4E-4EF058A9F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56" y="3618476"/>
            <a:ext cx="880060" cy="92669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200752D0-787A-403F-BC00-F41F02F78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7007" y="3851579"/>
            <a:ext cx="784730" cy="479051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拡大家族内里親（</a:t>
            </a:r>
            <a:r>
              <a:rPr lang="ja-JP" altLang="en-US" sz="1000" dirty="0"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サテライト）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45D5AE4-BA85-42F9-8B82-82249EA26E42}"/>
              </a:ext>
            </a:extLst>
          </p:cNvPr>
          <p:cNvGrpSpPr/>
          <p:nvPr/>
        </p:nvGrpSpPr>
        <p:grpSpPr>
          <a:xfrm>
            <a:off x="968142" y="4404832"/>
            <a:ext cx="1911900" cy="1663997"/>
            <a:chOff x="720612" y="1454048"/>
            <a:chExt cx="1934172" cy="1792008"/>
          </a:xfrm>
          <a:solidFill>
            <a:srgbClr val="FFC000"/>
          </a:solidFill>
        </p:grpSpPr>
        <p:sp>
          <p:nvSpPr>
            <p:cNvPr id="14" name="Oval 7">
              <a:extLst>
                <a:ext uri="{FF2B5EF4-FFF2-40B4-BE49-F238E27FC236}">
                  <a16:creationId xmlns:a16="http://schemas.microsoft.com/office/drawing/2014/main" id="{C45CBA88-09FA-43CB-908A-2F9A2A7F2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612" y="1454048"/>
              <a:ext cx="1934172" cy="1792008"/>
            </a:xfrm>
            <a:prstGeom prst="ellipse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G創英角ｺﾞｼｯｸUB" pitchFamily="49" charset="-128"/>
                  <a:ea typeface="HG創英角ｺﾞｼｯｸUB" pitchFamily="49" charset="-128"/>
                  <a:cs typeface="ＭＳ Ｐゴシック" pitchFamily="50" charset="-128"/>
                </a:rPr>
                <a:t>里親</a:t>
              </a:r>
              <a:endParaRPr kumimoji="1" 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5" name="スマイル 14">
              <a:extLst>
                <a:ext uri="{FF2B5EF4-FFF2-40B4-BE49-F238E27FC236}">
                  <a16:creationId xmlns:a16="http://schemas.microsoft.com/office/drawing/2014/main" id="{F8B274CF-5610-40EB-92BF-CA42C4A04107}"/>
                </a:ext>
              </a:extLst>
            </p:cNvPr>
            <p:cNvSpPr/>
            <p:nvPr/>
          </p:nvSpPr>
          <p:spPr>
            <a:xfrm>
              <a:off x="1120881" y="1890748"/>
              <a:ext cx="306831" cy="290140"/>
            </a:xfrm>
            <a:prstGeom prst="smileyFace">
              <a:avLst>
                <a:gd name="adj" fmla="val -4653"/>
              </a:avLst>
            </a:prstGeom>
            <a:grp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スマイル 15">
              <a:extLst>
                <a:ext uri="{FF2B5EF4-FFF2-40B4-BE49-F238E27FC236}">
                  <a16:creationId xmlns:a16="http://schemas.microsoft.com/office/drawing/2014/main" id="{3B7E0B4F-D8C7-448C-A825-491C87591209}"/>
                </a:ext>
              </a:extLst>
            </p:cNvPr>
            <p:cNvSpPr/>
            <p:nvPr/>
          </p:nvSpPr>
          <p:spPr>
            <a:xfrm>
              <a:off x="1524819" y="2976746"/>
              <a:ext cx="272583" cy="251738"/>
            </a:xfrm>
            <a:prstGeom prst="smileyFace">
              <a:avLst>
                <a:gd name="adj" fmla="val -4653"/>
              </a:avLst>
            </a:prstGeom>
            <a:grp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Text Box 14">
              <a:extLst>
                <a:ext uri="{FF2B5EF4-FFF2-40B4-BE49-F238E27FC236}">
                  <a16:creationId xmlns:a16="http://schemas.microsoft.com/office/drawing/2014/main" id="{56EB184B-0091-48DC-98D6-DB79A3776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002" y="1577720"/>
              <a:ext cx="793524" cy="377468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10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里親宅</a:t>
              </a:r>
              <a:endParaRPr kumimoji="1" lang="en-US" altLang="ja-JP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100" b="1" dirty="0">
                  <a:solidFill>
                    <a:srgbClr val="FF0000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サテライト</a:t>
              </a:r>
              <a:endParaRPr kumimoji="1" lang="ja-JP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18" name="AutoShape 8">
              <a:extLst>
                <a:ext uri="{FF2B5EF4-FFF2-40B4-BE49-F238E27FC236}">
                  <a16:creationId xmlns:a16="http://schemas.microsoft.com/office/drawing/2014/main" id="{07C54CF5-2985-4D35-B914-06C805B60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588" y="1955189"/>
              <a:ext cx="1019080" cy="1011237"/>
            </a:xfrm>
            <a:prstGeom prst="irregularSeal1">
              <a:avLst/>
            </a:prstGeom>
            <a:grpFill/>
            <a:ln w="28575">
              <a:solidFill>
                <a:schemeClr val="tx1">
                  <a:lumMod val="95000"/>
                  <a:lumOff val="5000"/>
                </a:schemeClr>
              </a:solidFill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ja-JP" altLang="en-US" sz="105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HG正楷書体-PRO" pitchFamily="66" charset="-128"/>
                  <a:ea typeface="HG正楷書体-PRO" pitchFamily="66" charset="-128"/>
                  <a:cs typeface="ＭＳ Ｐゴシック" pitchFamily="50" charset="-128"/>
                </a:rPr>
                <a:t>家庭内不調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9" name="左右矢印 17">
            <a:extLst>
              <a:ext uri="{FF2B5EF4-FFF2-40B4-BE49-F238E27FC236}">
                <a16:creationId xmlns:a16="http://schemas.microsoft.com/office/drawing/2014/main" id="{5A49FE3B-5CFC-4EDD-BEF4-5BB0CF5AECD5}"/>
              </a:ext>
            </a:extLst>
          </p:cNvPr>
          <p:cNvSpPr/>
          <p:nvPr/>
        </p:nvSpPr>
        <p:spPr>
          <a:xfrm rot="19666816">
            <a:off x="2498576" y="4016210"/>
            <a:ext cx="1041845" cy="628840"/>
          </a:xfrm>
          <a:prstGeom prst="left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相談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共感</a:t>
            </a:r>
          </a:p>
        </p:txBody>
      </p:sp>
      <p:sp>
        <p:nvSpPr>
          <p:cNvPr id="10" name="AutoShape 16">
            <a:extLst>
              <a:ext uri="{FF2B5EF4-FFF2-40B4-BE49-F238E27FC236}">
                <a16:creationId xmlns:a16="http://schemas.microsoft.com/office/drawing/2014/main" id="{6554319E-F0E1-4A70-9DE0-DAC326E28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1916" y="4903062"/>
            <a:ext cx="1032856" cy="614093"/>
          </a:xfrm>
          <a:prstGeom prst="leftArrow">
            <a:avLst>
              <a:gd name="adj1" fmla="val 50000"/>
              <a:gd name="adj2" fmla="val 31012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知識と理解親身な支援</a:t>
            </a:r>
            <a:endParaRPr kumimoji="1" lang="ja-JP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F3796348-C530-4A0B-8B2E-1B57AB700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0888" y="4697769"/>
            <a:ext cx="1271788" cy="1172215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1DF0CA05-585C-4AE9-A676-9B78EDD2F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4772" y="5063986"/>
            <a:ext cx="1089144" cy="328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ベテラン里親</a:t>
            </a:r>
            <a:endParaRPr kumimoji="1" lang="en-US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創英角ﾎﾟｯﾌﾟ体" pitchFamily="49" charset="-128"/>
              <a:ea typeface="HG創英角ﾎﾟｯﾌﾟ体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00" dirty="0">
                <a:latin typeface="HG創英角ﾎﾟｯﾌﾟ体" pitchFamily="49" charset="-128"/>
                <a:ea typeface="HG創英角ﾎﾟｯﾌﾟ体" pitchFamily="49" charset="-128"/>
                <a:cs typeface="ＭＳ Ｐゴシック" pitchFamily="50" charset="-128"/>
              </a:rPr>
              <a:t>（ハブホーム）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122C2953-70BF-4B1D-9937-495CA43A8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620" y="3541721"/>
            <a:ext cx="1087269" cy="388878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ＭＳ Ｐゴシック" pitchFamily="50" charset="-128"/>
              </a:rPr>
              <a:t>定期的な</a:t>
            </a:r>
            <a:endParaRPr kumimoji="1" lang="en-US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ＭＳ Ｐゴシック" pitchFamily="50" charset="-128"/>
              </a:rPr>
              <a:t>里親子交流</a:t>
            </a:r>
            <a:endParaRPr kumimoji="1" 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ＭＳ Ｐゴシック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704FA46-3D08-4289-B5B1-D906841C10CC}"/>
              </a:ext>
            </a:extLst>
          </p:cNvPr>
          <p:cNvSpPr/>
          <p:nvPr/>
        </p:nvSpPr>
        <p:spPr>
          <a:xfrm>
            <a:off x="8276256" y="4113280"/>
            <a:ext cx="541447" cy="1944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児童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相談所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C9DB8D4-FD61-4842-A5C8-D2F641F29D6F}"/>
              </a:ext>
            </a:extLst>
          </p:cNvPr>
          <p:cNvSpPr/>
          <p:nvPr/>
        </p:nvSpPr>
        <p:spPr>
          <a:xfrm flipH="1">
            <a:off x="6141795" y="3829757"/>
            <a:ext cx="796361" cy="2196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/>
              <a:t>乳児院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里親支援専門員</a:t>
            </a:r>
          </a:p>
        </p:txBody>
      </p:sp>
      <p:sp>
        <p:nvSpPr>
          <p:cNvPr id="21" name="矢印: 下 20">
            <a:extLst>
              <a:ext uri="{FF2B5EF4-FFF2-40B4-BE49-F238E27FC236}">
                <a16:creationId xmlns:a16="http://schemas.microsoft.com/office/drawing/2014/main" id="{ADD765BF-3685-4E8E-90B6-BB4DA3658951}"/>
              </a:ext>
            </a:extLst>
          </p:cNvPr>
          <p:cNvSpPr/>
          <p:nvPr/>
        </p:nvSpPr>
        <p:spPr>
          <a:xfrm>
            <a:off x="3650062" y="4375445"/>
            <a:ext cx="784730" cy="704665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相談</a:t>
            </a:r>
          </a:p>
        </p:txBody>
      </p:sp>
      <p:sp>
        <p:nvSpPr>
          <p:cNvPr id="23" name="矢印: 右 22">
            <a:extLst>
              <a:ext uri="{FF2B5EF4-FFF2-40B4-BE49-F238E27FC236}">
                <a16:creationId xmlns:a16="http://schemas.microsoft.com/office/drawing/2014/main" id="{8F6B7203-5353-4427-99E7-5517F5220BC3}"/>
              </a:ext>
            </a:extLst>
          </p:cNvPr>
          <p:cNvSpPr/>
          <p:nvPr/>
        </p:nvSpPr>
        <p:spPr>
          <a:xfrm>
            <a:off x="6965102" y="4491155"/>
            <a:ext cx="1338100" cy="572831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報告検討</a:t>
            </a:r>
          </a:p>
        </p:txBody>
      </p:sp>
      <p:sp>
        <p:nvSpPr>
          <p:cNvPr id="25" name="矢印: 左右 24">
            <a:extLst>
              <a:ext uri="{FF2B5EF4-FFF2-40B4-BE49-F238E27FC236}">
                <a16:creationId xmlns:a16="http://schemas.microsoft.com/office/drawing/2014/main" id="{BB1C185A-7597-4276-B680-938399F2A590}"/>
              </a:ext>
            </a:extLst>
          </p:cNvPr>
          <p:cNvSpPr/>
          <p:nvPr/>
        </p:nvSpPr>
        <p:spPr>
          <a:xfrm>
            <a:off x="4679036" y="4508077"/>
            <a:ext cx="1638663" cy="1361907"/>
          </a:xfrm>
          <a:prstGeom prst="leftRightArrow">
            <a:avLst>
              <a:gd name="adj1" fmla="val 50000"/>
              <a:gd name="adj2" fmla="val 32645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常に連携</a:t>
            </a:r>
          </a:p>
        </p:txBody>
      </p:sp>
      <p:sp>
        <p:nvSpPr>
          <p:cNvPr id="26" name="矢印: 左 25">
            <a:extLst>
              <a:ext uri="{FF2B5EF4-FFF2-40B4-BE49-F238E27FC236}">
                <a16:creationId xmlns:a16="http://schemas.microsoft.com/office/drawing/2014/main" id="{218C7E69-8193-4160-B8AE-20ED38853096}"/>
              </a:ext>
            </a:extLst>
          </p:cNvPr>
          <p:cNvSpPr/>
          <p:nvPr/>
        </p:nvSpPr>
        <p:spPr>
          <a:xfrm>
            <a:off x="6893205" y="5426005"/>
            <a:ext cx="1338100" cy="443980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支援内容指示</a:t>
            </a:r>
          </a:p>
        </p:txBody>
      </p:sp>
    </p:spTree>
    <p:extLst>
      <p:ext uri="{BB962C8B-B14F-4D97-AF65-F5344CB8AC3E}">
        <p14:creationId xmlns:p14="http://schemas.microsoft.com/office/powerpoint/2010/main" val="271670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030A79-EBC2-4BE9-9A7F-80852D46FBFB}"/>
              </a:ext>
            </a:extLst>
          </p:cNvPr>
          <p:cNvSpPr txBox="1"/>
          <p:nvPr/>
        </p:nvSpPr>
        <p:spPr>
          <a:xfrm>
            <a:off x="1553957" y="710289"/>
            <a:ext cx="889798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高校生女児で昨年不登校、その後留年し、今年度高校</a:t>
            </a:r>
            <a:r>
              <a:rPr kumimoji="1" lang="en-US" altLang="ja-JP" sz="2000" b="1" dirty="0"/>
              <a:t>2</a:t>
            </a:r>
            <a:r>
              <a:rPr kumimoji="1" lang="ja-JP" altLang="en-US" sz="2000" b="1" dirty="0"/>
              <a:t>年に再編入</a:t>
            </a:r>
            <a:endParaRPr kumimoji="1" lang="en-US" altLang="ja-JP" sz="2000" b="1" dirty="0"/>
          </a:p>
          <a:p>
            <a:endParaRPr kumimoji="1" lang="en-US" altLang="ja-JP" sz="2000" b="1" dirty="0"/>
          </a:p>
          <a:p>
            <a:r>
              <a:rPr kumimoji="1" lang="ja-JP" altLang="en-US" sz="2000" b="1" dirty="0"/>
              <a:t>その子が</a:t>
            </a:r>
            <a:r>
              <a:rPr kumimoji="1" lang="en-US" altLang="ja-JP" sz="2000" b="1" dirty="0"/>
              <a:t>5</a:t>
            </a:r>
            <a:r>
              <a:rPr kumimoji="1" lang="ja-JP" altLang="en-US" sz="2000" b="1" dirty="0"/>
              <a:t>月、ハブホームに日中、５時間、遊びに来た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親しくない人と会話ができない上に、他人の家に一人で訪問するなどあり得ないことだった（人生初体験）</a:t>
            </a:r>
            <a:endParaRPr kumimoji="1" lang="en-US" altLang="ja-JP" sz="2000" b="1" dirty="0"/>
          </a:p>
          <a:p>
            <a:endParaRPr kumimoji="1" lang="en-US" altLang="ja-JP" sz="2000" b="1" dirty="0"/>
          </a:p>
          <a:p>
            <a:r>
              <a:rPr kumimoji="1" lang="ja-JP" altLang="en-US" sz="2000" b="1" dirty="0"/>
              <a:t>何故、ハブホームを訪問できたのか？</a:t>
            </a:r>
            <a:endParaRPr kumimoji="1" lang="en-US" altLang="ja-JP" sz="2000" b="1" dirty="0"/>
          </a:p>
          <a:p>
            <a:endParaRPr kumimoji="1" lang="en-US" altLang="ja-JP" sz="2000" b="1" dirty="0"/>
          </a:p>
          <a:p>
            <a:r>
              <a:rPr kumimoji="1" lang="ja-JP" altLang="en-US" sz="2000" b="1" dirty="0"/>
              <a:t>　　周りの大人が本気で自分のことを思ってくれていることが、　　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　　やっと、分かる年齢になったこと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　　その時に、ハブホームの人から声をかけてもらった</a:t>
            </a:r>
            <a:endParaRPr kumimoji="1" lang="en-US" altLang="ja-JP" sz="2000" b="1" dirty="0"/>
          </a:p>
          <a:p>
            <a:endParaRPr kumimoji="1" lang="en-US" altLang="ja-JP" sz="2000" b="1" dirty="0"/>
          </a:p>
          <a:p>
            <a:r>
              <a:rPr kumimoji="1" lang="ja-JP" altLang="en-US" sz="2000" b="1" dirty="0"/>
              <a:t>その後、彼女はボランティアを自ら始め、</a:t>
            </a:r>
            <a:r>
              <a:rPr kumimoji="1" lang="en-US" altLang="ja-JP" sz="2000" b="1" dirty="0"/>
              <a:t>2</a:t>
            </a:r>
            <a:r>
              <a:rPr kumimoji="1" lang="ja-JP" altLang="en-US" sz="2000" b="1" dirty="0"/>
              <a:t>度目の訪問時に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大学進学希望を熱く語る</a:t>
            </a:r>
            <a:endParaRPr kumimoji="1" lang="en-US" altLang="ja-JP" sz="2000" b="1" dirty="0"/>
          </a:p>
          <a:p>
            <a:r>
              <a:rPr kumimoji="1" lang="ja-JP" altLang="en-US" sz="1600" dirty="0"/>
              <a:t>　　　　　　　　　　　　　　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9A679C4-6645-477F-9AEC-32AEEEB0B26E}"/>
              </a:ext>
            </a:extLst>
          </p:cNvPr>
          <p:cNvSpPr txBox="1"/>
          <p:nvPr/>
        </p:nvSpPr>
        <p:spPr>
          <a:xfrm>
            <a:off x="1021521" y="297566"/>
            <a:ext cx="4783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solidFill>
                  <a:schemeClr val="accent1">
                    <a:lumMod val="50000"/>
                  </a:schemeClr>
                </a:solidFill>
              </a:rPr>
              <a:t>もう一人の</a:t>
            </a:r>
            <a:r>
              <a:rPr kumimoji="1" lang="en-US" altLang="ja-JP" sz="2400" b="1" u="sng" dirty="0">
                <a:solidFill>
                  <a:schemeClr val="accent1">
                    <a:lumMod val="50000"/>
                  </a:schemeClr>
                </a:solidFill>
              </a:rPr>
              <a:t>Y</a:t>
            </a:r>
            <a:r>
              <a:rPr kumimoji="1" lang="ja-JP" altLang="en-US" sz="2400" b="1" u="sng" dirty="0">
                <a:solidFill>
                  <a:schemeClr val="accent1">
                    <a:lumMod val="50000"/>
                  </a:schemeClr>
                </a:solidFill>
              </a:rPr>
              <a:t>さんの目覚ましい成長</a:t>
            </a:r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BBAAD5AA-C83C-4BE0-BFB1-6269321312EA}"/>
              </a:ext>
            </a:extLst>
          </p:cNvPr>
          <p:cNvSpPr/>
          <p:nvPr/>
        </p:nvSpPr>
        <p:spPr>
          <a:xfrm>
            <a:off x="4717534" y="4823167"/>
            <a:ext cx="484632" cy="4054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F48BD1EB-6AB4-4495-9BB2-B19284A86FAD}"/>
              </a:ext>
            </a:extLst>
          </p:cNvPr>
          <p:cNvSpPr/>
          <p:nvPr/>
        </p:nvSpPr>
        <p:spPr>
          <a:xfrm>
            <a:off x="2636588" y="5293872"/>
            <a:ext cx="4646525" cy="1314167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新しい大人との出会い</a:t>
            </a:r>
            <a:endParaRPr kumimoji="1" lang="en-US" altLang="ja-JP" b="1" dirty="0"/>
          </a:p>
          <a:p>
            <a:pPr algn="ctr"/>
            <a:r>
              <a:rPr kumimoji="1" lang="ja-JP" altLang="en-US" b="1" dirty="0"/>
              <a:t>他の家庭を体験するチャンス</a:t>
            </a:r>
            <a:endParaRPr kumimoji="1" lang="en-US" altLang="ja-JP" b="1" dirty="0"/>
          </a:p>
          <a:p>
            <a:pPr algn="ctr"/>
            <a:r>
              <a:rPr kumimoji="1" lang="ja-JP" altLang="en-US" b="1" dirty="0"/>
              <a:t>他の大人と良い秘密を持つ</a:t>
            </a:r>
          </a:p>
        </p:txBody>
      </p:sp>
      <p:sp>
        <p:nvSpPr>
          <p:cNvPr id="6" name="矢印: 左 5">
            <a:extLst>
              <a:ext uri="{FF2B5EF4-FFF2-40B4-BE49-F238E27FC236}">
                <a16:creationId xmlns:a16="http://schemas.microsoft.com/office/drawing/2014/main" id="{C9CB804E-252F-4A06-8102-1EF7893843B4}"/>
              </a:ext>
            </a:extLst>
          </p:cNvPr>
          <p:cNvSpPr/>
          <p:nvPr/>
        </p:nvSpPr>
        <p:spPr>
          <a:xfrm>
            <a:off x="7283113" y="562567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C48203-AACE-4D9D-A411-1E98EAC05528}"/>
              </a:ext>
            </a:extLst>
          </p:cNvPr>
          <p:cNvSpPr txBox="1"/>
          <p:nvPr/>
        </p:nvSpPr>
        <p:spPr>
          <a:xfrm>
            <a:off x="8261521" y="5597013"/>
            <a:ext cx="30585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rgbClr val="FF0000"/>
                </a:solidFill>
              </a:rPr>
              <a:t>レスパイトは子どもの権利でもある</a:t>
            </a:r>
          </a:p>
        </p:txBody>
      </p:sp>
    </p:spTree>
    <p:extLst>
      <p:ext uri="{BB962C8B-B14F-4D97-AF65-F5344CB8AC3E}">
        <p14:creationId xmlns:p14="http://schemas.microsoft.com/office/powerpoint/2010/main" val="154818475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1025</Words>
  <Application>Microsoft Macintosh PowerPoint</Application>
  <PresentationFormat>Widescreen</PresentationFormat>
  <Paragraphs>140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HG丸ｺﾞｼｯｸM-PRO</vt:lpstr>
      <vt:lpstr>HG正楷書体-PRO</vt:lpstr>
      <vt:lpstr>HG創英角ｺﾞｼｯｸUB</vt:lpstr>
      <vt:lpstr>HG創英角ﾎﾟｯﾌﾟ体</vt:lpstr>
      <vt:lpstr>ＭＳ Ｐゴシック</vt:lpstr>
      <vt:lpstr>游ゴシック</vt:lpstr>
      <vt:lpstr>Arial</vt:lpstr>
      <vt:lpstr>Calibri</vt:lpstr>
      <vt:lpstr>Calibri Light</vt:lpstr>
      <vt:lpstr>Wingdings 2</vt:lpstr>
      <vt:lpstr>HDOfficeLightV0</vt:lpstr>
      <vt:lpstr>1_HDOfficeLightV0</vt:lpstr>
      <vt:lpstr>2_HDOfficeLightV0</vt:lpstr>
      <vt:lpstr>3_HDOfficeLightV0</vt:lpstr>
      <vt:lpstr>4_HDOfficeLightV0</vt:lpstr>
      <vt:lpstr>PowerPoint Presentation</vt:lpstr>
      <vt:lpstr>5年間の活動で 見えてきたこと</vt:lpstr>
      <vt:lpstr>モッキングバード・ ファミリー との出会い</vt:lpstr>
      <vt:lpstr>アンケート集計</vt:lpstr>
      <vt:lpstr>おしゃべり会の活動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裕子 山形</dc:creator>
  <cp:lastModifiedBy>Miho Awazu</cp:lastModifiedBy>
  <cp:revision>7</cp:revision>
  <cp:lastPrinted>2019-11-08T06:01:45Z</cp:lastPrinted>
  <dcterms:created xsi:type="dcterms:W3CDTF">2019-11-05T14:19:48Z</dcterms:created>
  <dcterms:modified xsi:type="dcterms:W3CDTF">2019-12-16T08:20:44Z</dcterms:modified>
</cp:coreProperties>
</file>