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varScale="1">
        <p:scale>
          <a:sx n="148" d="100"/>
          <a:sy n="148" d="100"/>
        </p:scale>
        <p:origin x="1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426435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267729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244068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254757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265482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305808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241229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143137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5993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376774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252390-B9A4-4F32-8574-C905EF428F93}" type="datetimeFigureOut">
              <a:rPr kumimoji="1" lang="ja-JP" altLang="en-US" smtClean="0"/>
              <a:t>2022/4/9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415183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52390-B9A4-4F32-8574-C905EF428F93}" type="datetimeFigureOut">
              <a:rPr kumimoji="1" lang="ja-JP" altLang="en-US" smtClean="0"/>
              <a:t>2022/4/9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E89F6-124D-49BD-9E6B-E7BE643B771B}" type="slidenum">
              <a:rPr kumimoji="1" lang="ja-JP" altLang="en-US" smtClean="0"/>
              <a:t>‹#›</a:t>
            </a:fld>
            <a:endParaRPr kumimoji="1" lang="ja-JP" altLang="en-US"/>
          </a:p>
        </p:txBody>
      </p:sp>
    </p:spTree>
    <p:extLst>
      <p:ext uri="{BB962C8B-B14F-4D97-AF65-F5344CB8AC3E}">
        <p14:creationId xmlns:p14="http://schemas.microsoft.com/office/powerpoint/2010/main" val="1918900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2115494-D75F-4461-96BB-54B05E93AC4E}"/>
              </a:ext>
            </a:extLst>
          </p:cNvPr>
          <p:cNvSpPr>
            <a:spLocks noGrp="1"/>
          </p:cNvSpPr>
          <p:nvPr>
            <p:ph type="ctrTitle"/>
          </p:nvPr>
        </p:nvSpPr>
        <p:spPr>
          <a:xfrm>
            <a:off x="963930" y="683335"/>
            <a:ext cx="6923558" cy="3542045"/>
          </a:xfrm>
        </p:spPr>
        <p:txBody>
          <a:bodyPr anchor="b">
            <a:normAutofit/>
          </a:bodyPr>
          <a:lstStyle/>
          <a:p>
            <a:r>
              <a:rPr kumimoji="1" lang="ja-JP" altLang="en-US" sz="2500" b="1">
                <a:latin typeface="Hiragino Kaku Gothic Pro W6" panose="020B0300000000000000" pitchFamily="34" charset="-128"/>
                <a:ea typeface="Hiragino Kaku Gothic Pro W6" panose="020B0300000000000000" pitchFamily="34" charset="-128"/>
              </a:rPr>
              <a:t>第３回ＩＦＣＡリーダーシップ・シンポジウム</a:t>
            </a:r>
            <a:br>
              <a:rPr lang="en-US" altLang="ja-JP" sz="2500" b="1" dirty="0">
                <a:latin typeface="Hiragino Kaku Gothic Pro W6" panose="020B0300000000000000" pitchFamily="34" charset="-128"/>
                <a:ea typeface="Hiragino Kaku Gothic Pro W6" panose="020B0300000000000000" pitchFamily="34" charset="-128"/>
              </a:rPr>
            </a:br>
            <a:r>
              <a:rPr lang="ja-JP" altLang="en-US" sz="2000" b="1">
                <a:solidFill>
                  <a:schemeClr val="accent4">
                    <a:lumMod val="75000"/>
                  </a:schemeClr>
                </a:solidFill>
                <a:latin typeface="Hiragino Kaku Gothic Pro W6" panose="020B0300000000000000" pitchFamily="34" charset="-128"/>
                <a:ea typeface="Hiragino Kaku Gothic Pro W6" panose="020B0300000000000000" pitchFamily="34" charset="-128"/>
              </a:rPr>
              <a:t>「当事者参画をカタチにする</a:t>
            </a:r>
            <a:r>
              <a:rPr lang="en-US" altLang="ja-JP" sz="2000" b="1" dirty="0">
                <a:solidFill>
                  <a:schemeClr val="accent4">
                    <a:lumMod val="75000"/>
                  </a:schemeClr>
                </a:solidFill>
                <a:latin typeface="Hiragino Kaku Gothic Pro W6" panose="020B0300000000000000" pitchFamily="34" charset="-128"/>
                <a:ea typeface="Hiragino Kaku Gothic Pro W6" panose="020B0300000000000000" pitchFamily="34" charset="-128"/>
              </a:rPr>
              <a:t>〜</a:t>
            </a:r>
            <a:br>
              <a:rPr lang="en-US" altLang="ja-JP" sz="2000" b="1" dirty="0">
                <a:solidFill>
                  <a:schemeClr val="accent4">
                    <a:lumMod val="75000"/>
                  </a:schemeClr>
                </a:solidFill>
                <a:latin typeface="Hiragino Kaku Gothic Pro W6" panose="020B0300000000000000" pitchFamily="34" charset="-128"/>
                <a:ea typeface="Hiragino Kaku Gothic Pro W6" panose="020B0300000000000000" pitchFamily="34" charset="-128"/>
              </a:rPr>
            </a:br>
            <a:r>
              <a:rPr lang="ja-JP" altLang="en-US" sz="2000" b="1">
                <a:solidFill>
                  <a:schemeClr val="accent4">
                    <a:lumMod val="75000"/>
                  </a:schemeClr>
                </a:solidFill>
                <a:latin typeface="Hiragino Kaku Gothic Pro W6" panose="020B0300000000000000" pitchFamily="34" charset="-128"/>
                <a:ea typeface="Hiragino Kaku Gothic Pro W6" panose="020B0300000000000000" pitchFamily="34" charset="-128"/>
              </a:rPr>
              <a:t>社会的養護が必要な子ども・若者の権利を考える」</a:t>
            </a:r>
            <a:br>
              <a:rPr lang="en-US" altLang="ja-JP" sz="2500" b="1" dirty="0">
                <a:latin typeface="Hiragino Kaku Gothic Pro W6" panose="020B0300000000000000" pitchFamily="34" charset="-128"/>
                <a:ea typeface="Hiragino Kaku Gothic Pro W6" panose="020B0300000000000000" pitchFamily="34" charset="-128"/>
              </a:rPr>
            </a:br>
            <a:br>
              <a:rPr lang="en-US" altLang="ja-JP" sz="2500" b="1" dirty="0">
                <a:latin typeface="Hiragino Kaku Gothic Pro W6" panose="020B0300000000000000" pitchFamily="34" charset="-128"/>
                <a:ea typeface="Hiragino Kaku Gothic Pro W6" panose="020B0300000000000000" pitchFamily="34" charset="-128"/>
              </a:rPr>
            </a:br>
            <a:r>
              <a:rPr lang="ja-JP" altLang="en-US" sz="2000" b="1">
                <a:latin typeface="Hiragino Kaku Gothic Pro W6" panose="020B0300000000000000" pitchFamily="34" charset="-128"/>
                <a:ea typeface="Hiragino Kaku Gothic Pro W6" panose="020B0300000000000000" pitchFamily="34" charset="-128"/>
              </a:rPr>
              <a:t>２０２２年２月２６日◉ウェビナーイベント</a:t>
            </a:r>
            <a:r>
              <a:rPr kumimoji="1" lang="ja-JP" altLang="en-US" sz="2000"/>
              <a:t> </a:t>
            </a:r>
            <a:br>
              <a:rPr kumimoji="1" lang="en-US" altLang="ja-JP" sz="2500" dirty="0"/>
            </a:br>
            <a:br>
              <a:rPr kumimoji="1" lang="en-US" altLang="ja-JP" sz="2500" dirty="0"/>
            </a:br>
            <a:endParaRPr kumimoji="1" lang="ja-JP" altLang="en-US" sz="2500">
              <a:latin typeface="Toppan Bunkyu Midashi Mincho Extrabold" panose="02020900000000000000" pitchFamily="18" charset="-128"/>
              <a:ea typeface="Toppan Bunkyu Midashi Mincho Extrabold" panose="02020900000000000000" pitchFamily="18" charset="-128"/>
            </a:endParaRPr>
          </a:p>
        </p:txBody>
      </p:sp>
      <p:sp>
        <p:nvSpPr>
          <p:cNvPr id="3" name="字幕 2">
            <a:extLst>
              <a:ext uri="{FF2B5EF4-FFF2-40B4-BE49-F238E27FC236}">
                <a16:creationId xmlns:a16="http://schemas.microsoft.com/office/drawing/2014/main" id="{2CB4494D-89E6-4EEF-9F2B-06657D40913A}"/>
              </a:ext>
            </a:extLst>
          </p:cNvPr>
          <p:cNvSpPr>
            <a:spLocks noGrp="1"/>
          </p:cNvSpPr>
          <p:nvPr>
            <p:ph type="subTitle" idx="1"/>
          </p:nvPr>
        </p:nvSpPr>
        <p:spPr>
          <a:xfrm>
            <a:off x="963930" y="4582814"/>
            <a:ext cx="5349252" cy="1312657"/>
          </a:xfrm>
        </p:spPr>
        <p:txBody>
          <a:bodyPr anchor="t">
            <a:normAutofit/>
          </a:bodyPr>
          <a:lstStyle/>
          <a:p>
            <a:pPr algn="l"/>
            <a:r>
              <a:rPr lang="ja-JP" altLang="en-US">
                <a:solidFill>
                  <a:schemeClr val="tx1">
                    <a:lumMod val="65000"/>
                    <a:lumOff val="35000"/>
                  </a:schemeClr>
                </a:solidFill>
                <a:latin typeface="Toppan Bunkyu Midashi Mincho Extrabold" panose="02020900000000000000" pitchFamily="18" charset="-128"/>
                <a:ea typeface="Toppan Bunkyu Midashi Mincho Extrabold" panose="02020900000000000000" pitchFamily="18" charset="-128"/>
              </a:rPr>
              <a:t>アンケート集計結果</a:t>
            </a:r>
            <a:endParaRPr lang="en-US" altLang="ja-JP" dirty="0">
              <a:solidFill>
                <a:schemeClr val="tx1">
                  <a:lumMod val="65000"/>
                  <a:lumOff val="35000"/>
                </a:schemeClr>
              </a:solidFill>
              <a:latin typeface="Toppan Bunkyu Midashi Mincho Extrabold" panose="02020900000000000000" pitchFamily="18" charset="-128"/>
              <a:ea typeface="Toppan Bunkyu Midashi Mincho Extrabold" panose="02020900000000000000" pitchFamily="18" charset="-128"/>
            </a:endParaRPr>
          </a:p>
          <a:p>
            <a:pPr algn="l"/>
            <a:r>
              <a:rPr kumimoji="1" lang="ja-JP" altLang="en-US">
                <a:solidFill>
                  <a:schemeClr val="tx1">
                    <a:lumMod val="65000"/>
                    <a:lumOff val="35000"/>
                  </a:schemeClr>
                </a:solidFill>
                <a:latin typeface="Toppan Bunkyu Midashi Mincho Extrabold" panose="02020900000000000000" pitchFamily="18" charset="-128"/>
                <a:ea typeface="Toppan Bunkyu Midashi Mincho Extrabold" panose="02020900000000000000" pitchFamily="18" charset="-128"/>
              </a:rPr>
              <a:t>回答</a:t>
            </a:r>
            <a:r>
              <a:rPr kumimoji="1" lang="en-US" altLang="ja-JP" dirty="0">
                <a:solidFill>
                  <a:schemeClr val="tx1">
                    <a:lumMod val="65000"/>
                    <a:lumOff val="35000"/>
                  </a:schemeClr>
                </a:solidFill>
                <a:latin typeface="Toppan Bunkyu Midashi Mincho Extrabold" panose="02020900000000000000" pitchFamily="18" charset="-128"/>
                <a:ea typeface="Toppan Bunkyu Midashi Mincho Extrabold" panose="02020900000000000000" pitchFamily="18" charset="-128"/>
              </a:rPr>
              <a:t>21</a:t>
            </a:r>
            <a:r>
              <a:rPr kumimoji="1" lang="ja-JP" altLang="en-US">
                <a:solidFill>
                  <a:schemeClr val="tx1">
                    <a:lumMod val="65000"/>
                    <a:lumOff val="35000"/>
                  </a:schemeClr>
                </a:solidFill>
                <a:latin typeface="Toppan Bunkyu Midashi Mincho Extrabold" panose="02020900000000000000" pitchFamily="18" charset="-128"/>
                <a:ea typeface="Toppan Bunkyu Midashi Mincho Extrabold" panose="02020900000000000000" pitchFamily="18" charset="-128"/>
              </a:rPr>
              <a:t>名</a:t>
            </a:r>
          </a:p>
        </p:txBody>
      </p:sp>
    </p:spTree>
    <p:extLst>
      <p:ext uri="{BB962C8B-B14F-4D97-AF65-F5344CB8AC3E}">
        <p14:creationId xmlns:p14="http://schemas.microsoft.com/office/powerpoint/2010/main" val="354479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Right Triangle 67">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ext&#10;&#10;Description automatically generated with medium confidence">
            <a:extLst>
              <a:ext uri="{FF2B5EF4-FFF2-40B4-BE49-F238E27FC236}">
                <a16:creationId xmlns:a16="http://schemas.microsoft.com/office/drawing/2014/main" id="{C6EE6F5A-93B9-9143-BC4C-9CE9FD1B3BEA}"/>
              </a:ext>
            </a:extLst>
          </p:cNvPr>
          <p:cNvPicPr>
            <a:picLocks noChangeAspect="1"/>
          </p:cNvPicPr>
          <p:nvPr/>
        </p:nvPicPr>
        <p:blipFill>
          <a:blip r:embed="rId2"/>
          <a:stretch>
            <a:fillRect/>
          </a:stretch>
        </p:blipFill>
        <p:spPr>
          <a:xfrm>
            <a:off x="353683" y="519052"/>
            <a:ext cx="4146675" cy="5819896"/>
          </a:xfrm>
          <a:prstGeom prst="rect">
            <a:avLst/>
          </a:prstGeom>
          <a:ln>
            <a:solidFill>
              <a:schemeClr val="tx1">
                <a:lumMod val="50000"/>
                <a:lumOff val="50000"/>
              </a:schemeClr>
            </a:solidFill>
          </a:ln>
        </p:spPr>
      </p:pic>
      <p:sp>
        <p:nvSpPr>
          <p:cNvPr id="4" name="TextBox 3">
            <a:extLst>
              <a:ext uri="{FF2B5EF4-FFF2-40B4-BE49-F238E27FC236}">
                <a16:creationId xmlns:a16="http://schemas.microsoft.com/office/drawing/2014/main" id="{C270E98D-A353-6D4F-92B3-D1EAA1C8A475}"/>
              </a:ext>
            </a:extLst>
          </p:cNvPr>
          <p:cNvSpPr txBox="1"/>
          <p:nvPr/>
        </p:nvSpPr>
        <p:spPr>
          <a:xfrm>
            <a:off x="4612742" y="5667554"/>
            <a:ext cx="2069797" cy="369332"/>
          </a:xfrm>
          <a:prstGeom prst="rect">
            <a:avLst/>
          </a:prstGeom>
          <a:noFill/>
        </p:spPr>
        <p:txBody>
          <a:bodyPr wrap="none" rtlCol="0">
            <a:spAutoFit/>
          </a:bodyPr>
          <a:lstStyle/>
          <a:p>
            <a:r>
              <a:rPr lang="en-US" b="1" dirty="0" err="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イベントのチラシ</a:t>
            </a:r>
            <a:endParaRPr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p:txBody>
      </p:sp>
    </p:spTree>
    <p:extLst>
      <p:ext uri="{BB962C8B-B14F-4D97-AF65-F5344CB8AC3E}">
        <p14:creationId xmlns:p14="http://schemas.microsoft.com/office/powerpoint/2010/main" val="401675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フォームの回答のグラフ。質問のタイトル: １．あなたのご所属・ご専門を教えてください。。回答数: 21 件の回答。">
            <a:extLst>
              <a:ext uri="{FF2B5EF4-FFF2-40B4-BE49-F238E27FC236}">
                <a16:creationId xmlns:a16="http://schemas.microsoft.com/office/drawing/2014/main" id="{7A591251-D0C6-413A-9260-E39A5010C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79" y="1176247"/>
            <a:ext cx="8597245" cy="408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39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フォームの回答のグラフ。質問のタイトル: ２．本日のシンポジウムはどのくらい満足されましたか？。回答数: 21 件の回答。">
            <a:extLst>
              <a:ext uri="{FF2B5EF4-FFF2-40B4-BE49-F238E27FC236}">
                <a16:creationId xmlns:a16="http://schemas.microsoft.com/office/drawing/2014/main" id="{37288097-55A8-44EC-B2A4-7534FF9B4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23" y="1340851"/>
            <a:ext cx="8785781" cy="417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01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フォームの回答のグラフ。質問のタイトル: ３．各プログラムについて、どのくらい満足されましたか？。回答数: 。">
            <a:extLst>
              <a:ext uri="{FF2B5EF4-FFF2-40B4-BE49-F238E27FC236}">
                <a16:creationId xmlns:a16="http://schemas.microsoft.com/office/drawing/2014/main" id="{6D48BC98-4CFB-4301-9489-F46011A5E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2213"/>
            <a:ext cx="9144000" cy="447198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496457" y="3428206"/>
            <a:ext cx="508000" cy="369332"/>
          </a:xfrm>
          <a:prstGeom prst="rect">
            <a:avLst/>
          </a:prstGeom>
          <a:noFill/>
        </p:spPr>
        <p:txBody>
          <a:bodyPr wrap="square" rtlCol="0">
            <a:spAutoFit/>
          </a:bodyPr>
          <a:lstStyle/>
          <a:p>
            <a:r>
              <a:rPr kumimoji="1" lang="en-US" altLang="ja-JP" dirty="0">
                <a:solidFill>
                  <a:schemeClr val="bg1"/>
                </a:solidFill>
              </a:rPr>
              <a:t>17</a:t>
            </a:r>
            <a:endParaRPr kumimoji="1" lang="ja-JP" altLang="en-US" dirty="0">
              <a:solidFill>
                <a:schemeClr val="bg1"/>
              </a:solidFill>
            </a:endParaRPr>
          </a:p>
        </p:txBody>
      </p:sp>
      <p:sp>
        <p:nvSpPr>
          <p:cNvPr id="4" name="テキスト ボックス 3"/>
          <p:cNvSpPr txBox="1"/>
          <p:nvPr/>
        </p:nvSpPr>
        <p:spPr>
          <a:xfrm>
            <a:off x="5312228" y="3428206"/>
            <a:ext cx="508000" cy="369332"/>
          </a:xfrm>
          <a:prstGeom prst="rect">
            <a:avLst/>
          </a:prstGeom>
          <a:noFill/>
        </p:spPr>
        <p:txBody>
          <a:bodyPr wrap="square" rtlCol="0">
            <a:spAutoFit/>
          </a:bodyPr>
          <a:lstStyle/>
          <a:p>
            <a:r>
              <a:rPr kumimoji="1" lang="en-US" altLang="ja-JP" dirty="0">
                <a:solidFill>
                  <a:schemeClr val="bg1"/>
                </a:solidFill>
              </a:rPr>
              <a:t>19</a:t>
            </a:r>
            <a:endParaRPr kumimoji="1" lang="ja-JP" altLang="en-US" dirty="0">
              <a:solidFill>
                <a:schemeClr val="bg1"/>
              </a:solidFill>
            </a:endParaRPr>
          </a:p>
        </p:txBody>
      </p:sp>
      <p:sp>
        <p:nvSpPr>
          <p:cNvPr id="5" name="テキスト ボックス 4"/>
          <p:cNvSpPr txBox="1"/>
          <p:nvPr/>
        </p:nvSpPr>
        <p:spPr>
          <a:xfrm>
            <a:off x="8171541" y="3428206"/>
            <a:ext cx="508000" cy="369332"/>
          </a:xfrm>
          <a:prstGeom prst="rect">
            <a:avLst/>
          </a:prstGeom>
          <a:noFill/>
        </p:spPr>
        <p:txBody>
          <a:bodyPr wrap="square" rtlCol="0">
            <a:spAutoFit/>
          </a:bodyPr>
          <a:lstStyle/>
          <a:p>
            <a:r>
              <a:rPr kumimoji="1" lang="en-US" altLang="ja-JP" dirty="0">
                <a:solidFill>
                  <a:schemeClr val="bg1"/>
                </a:solidFill>
              </a:rPr>
              <a:t>13</a:t>
            </a:r>
            <a:endParaRPr kumimoji="1" lang="ja-JP" altLang="en-US" dirty="0">
              <a:solidFill>
                <a:schemeClr val="bg1"/>
              </a:solidFill>
            </a:endParaRPr>
          </a:p>
        </p:txBody>
      </p:sp>
      <p:sp>
        <p:nvSpPr>
          <p:cNvPr id="6" name="テキスト ボックス 5"/>
          <p:cNvSpPr txBox="1"/>
          <p:nvPr/>
        </p:nvSpPr>
        <p:spPr>
          <a:xfrm>
            <a:off x="7772400" y="4176871"/>
            <a:ext cx="508000" cy="369332"/>
          </a:xfrm>
          <a:prstGeom prst="rect">
            <a:avLst/>
          </a:prstGeom>
          <a:noFill/>
        </p:spPr>
        <p:txBody>
          <a:bodyPr wrap="square" rtlCol="0">
            <a:spAutoFit/>
          </a:bodyPr>
          <a:lstStyle/>
          <a:p>
            <a:r>
              <a:rPr kumimoji="1" lang="en-US" altLang="ja-JP" dirty="0">
                <a:solidFill>
                  <a:schemeClr val="bg1"/>
                </a:solidFill>
              </a:rPr>
              <a:t>7</a:t>
            </a:r>
            <a:endParaRPr kumimoji="1" lang="ja-JP" altLang="en-US" dirty="0">
              <a:solidFill>
                <a:schemeClr val="bg1"/>
              </a:solidFill>
            </a:endParaRPr>
          </a:p>
        </p:txBody>
      </p:sp>
      <p:sp>
        <p:nvSpPr>
          <p:cNvPr id="7" name="テキスト ボックス 6"/>
          <p:cNvSpPr txBox="1"/>
          <p:nvPr/>
        </p:nvSpPr>
        <p:spPr>
          <a:xfrm>
            <a:off x="2090057" y="4412331"/>
            <a:ext cx="508000" cy="369332"/>
          </a:xfrm>
          <a:prstGeom prst="rect">
            <a:avLst/>
          </a:prstGeom>
          <a:noFill/>
        </p:spPr>
        <p:txBody>
          <a:bodyPr wrap="square" rtlCol="0">
            <a:spAutoFit/>
          </a:bodyPr>
          <a:lstStyle/>
          <a:p>
            <a:r>
              <a:rPr kumimoji="1" lang="en-US" altLang="ja-JP" dirty="0">
                <a:solidFill>
                  <a:schemeClr val="bg1"/>
                </a:solidFill>
              </a:rPr>
              <a:t>3</a:t>
            </a:r>
            <a:endParaRPr kumimoji="1" lang="ja-JP" altLang="en-US" dirty="0">
              <a:solidFill>
                <a:schemeClr val="bg1"/>
              </a:solidFill>
            </a:endParaRPr>
          </a:p>
        </p:txBody>
      </p:sp>
      <p:sp>
        <p:nvSpPr>
          <p:cNvPr id="8" name="テキスト ボックス 7"/>
          <p:cNvSpPr txBox="1"/>
          <p:nvPr/>
        </p:nvSpPr>
        <p:spPr>
          <a:xfrm>
            <a:off x="4931228" y="4358294"/>
            <a:ext cx="508000" cy="276999"/>
          </a:xfrm>
          <a:prstGeom prst="rect">
            <a:avLst/>
          </a:prstGeom>
          <a:noFill/>
        </p:spPr>
        <p:txBody>
          <a:bodyPr wrap="square" rtlCol="0">
            <a:spAutoFit/>
          </a:bodyPr>
          <a:lstStyle/>
          <a:p>
            <a:r>
              <a:rPr kumimoji="1" lang="en-US" altLang="ja-JP" sz="1200" dirty="0"/>
              <a:t>1</a:t>
            </a:r>
            <a:endParaRPr kumimoji="1" lang="ja-JP" altLang="en-US" sz="1200" dirty="0"/>
          </a:p>
        </p:txBody>
      </p:sp>
      <p:sp>
        <p:nvSpPr>
          <p:cNvPr id="9" name="テキスト ボックス 8"/>
          <p:cNvSpPr txBox="1"/>
          <p:nvPr/>
        </p:nvSpPr>
        <p:spPr>
          <a:xfrm>
            <a:off x="6905171" y="4407703"/>
            <a:ext cx="508000" cy="276999"/>
          </a:xfrm>
          <a:prstGeom prst="rect">
            <a:avLst/>
          </a:prstGeom>
          <a:noFill/>
        </p:spPr>
        <p:txBody>
          <a:bodyPr wrap="square" rtlCol="0">
            <a:spAutoFit/>
          </a:bodyPr>
          <a:lstStyle/>
          <a:p>
            <a:r>
              <a:rPr kumimoji="1" lang="en-US" altLang="ja-JP" sz="1200" dirty="0"/>
              <a:t>1</a:t>
            </a:r>
            <a:endParaRPr kumimoji="1" lang="ja-JP" altLang="en-US" sz="1200" dirty="0"/>
          </a:p>
        </p:txBody>
      </p:sp>
      <p:sp>
        <p:nvSpPr>
          <p:cNvPr id="10" name="テキスト ボックス 9"/>
          <p:cNvSpPr txBox="1"/>
          <p:nvPr/>
        </p:nvSpPr>
        <p:spPr>
          <a:xfrm>
            <a:off x="4064000" y="4407702"/>
            <a:ext cx="508000" cy="276999"/>
          </a:xfrm>
          <a:prstGeom prst="rect">
            <a:avLst/>
          </a:prstGeom>
          <a:noFill/>
        </p:spPr>
        <p:txBody>
          <a:bodyPr wrap="square" rtlCol="0">
            <a:spAutoFit/>
          </a:bodyPr>
          <a:lstStyle/>
          <a:p>
            <a:r>
              <a:rPr kumimoji="1" lang="en-US" altLang="ja-JP" sz="1200" dirty="0"/>
              <a:t>1</a:t>
            </a:r>
            <a:endParaRPr kumimoji="1" lang="ja-JP" altLang="en-US" sz="1200" dirty="0"/>
          </a:p>
        </p:txBody>
      </p:sp>
      <p:sp>
        <p:nvSpPr>
          <p:cNvPr id="11" name="テキスト ボックス 10"/>
          <p:cNvSpPr txBox="1"/>
          <p:nvPr/>
        </p:nvSpPr>
        <p:spPr>
          <a:xfrm>
            <a:off x="1226457" y="4407701"/>
            <a:ext cx="508000" cy="276999"/>
          </a:xfrm>
          <a:prstGeom prst="rect">
            <a:avLst/>
          </a:prstGeom>
          <a:noFill/>
        </p:spPr>
        <p:txBody>
          <a:bodyPr wrap="square" rtlCol="0">
            <a:spAutoFit/>
          </a:bodyPr>
          <a:lstStyle/>
          <a:p>
            <a:r>
              <a:rPr kumimoji="1" lang="en-US" altLang="ja-JP" sz="1200" dirty="0"/>
              <a:t>1</a:t>
            </a:r>
            <a:endParaRPr kumimoji="1" lang="ja-JP" altLang="en-US" sz="1200" dirty="0"/>
          </a:p>
        </p:txBody>
      </p:sp>
    </p:spTree>
    <p:extLst>
      <p:ext uri="{BB962C8B-B14F-4D97-AF65-F5344CB8AC3E}">
        <p14:creationId xmlns:p14="http://schemas.microsoft.com/office/powerpoint/2010/main" val="187559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7C0B657-01B1-449C-B14D-89ECAF7832B2}"/>
              </a:ext>
            </a:extLst>
          </p:cNvPr>
          <p:cNvSpPr txBox="1"/>
          <p:nvPr/>
        </p:nvSpPr>
        <p:spPr>
          <a:xfrm>
            <a:off x="136688" y="207637"/>
            <a:ext cx="8771641" cy="646331"/>
          </a:xfrm>
          <a:prstGeom prst="rect">
            <a:avLst/>
          </a:prstGeom>
          <a:noFill/>
        </p:spPr>
        <p:txBody>
          <a:bodyPr wrap="square">
            <a:spAutoFit/>
          </a:bodyPr>
          <a:lstStyle/>
          <a:p>
            <a:r>
              <a:rPr lang="ja-JP" altLang="en-US" b="0" i="0" dirty="0">
                <a:solidFill>
                  <a:srgbClr val="202124"/>
                </a:solidFill>
                <a:effectLst/>
                <a:latin typeface="Google Sans"/>
              </a:rPr>
              <a:t>４．シンポジウムについての感想やご意見、ユースへのメッセージなどございましたらご自由にお書きください。</a:t>
            </a:r>
            <a:endParaRPr lang="ja-JP" altLang="en-US" dirty="0"/>
          </a:p>
        </p:txBody>
      </p:sp>
      <p:sp>
        <p:nvSpPr>
          <p:cNvPr id="5" name="テキスト ボックス 4">
            <a:extLst>
              <a:ext uri="{FF2B5EF4-FFF2-40B4-BE49-F238E27FC236}">
                <a16:creationId xmlns:a16="http://schemas.microsoft.com/office/drawing/2014/main" id="{375E3AFE-48EE-40CA-B9F7-7BC9DBBCD652}"/>
              </a:ext>
            </a:extLst>
          </p:cNvPr>
          <p:cNvSpPr txBox="1"/>
          <p:nvPr/>
        </p:nvSpPr>
        <p:spPr>
          <a:xfrm>
            <a:off x="224475" y="1635879"/>
            <a:ext cx="8695049" cy="4478149"/>
          </a:xfrm>
          <a:prstGeom prst="rect">
            <a:avLst/>
          </a:prstGeom>
          <a:noFill/>
        </p:spPr>
        <p:txBody>
          <a:bodyPr wrap="square">
            <a:spAutoFit/>
          </a:bodyPr>
          <a:lstStyle/>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素晴らしい構成、発信でした。エンパワメントされました。引き続き、よろしくお願いいたします。</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ユースのみなさんが声をあげてくださることで、今まだ小さなお子さんたちのおかれた状況への理解や状況の改善に少しづつでも結びついていくことと思います。私もできることで応援していければと思います。</a:t>
            </a:r>
            <a:r>
              <a:rPr lang="en-US" altLang="ja-JP" sz="1500" b="0" dirty="0">
                <a:solidFill>
                  <a:srgbClr val="202124"/>
                </a:solidFill>
                <a:effectLst/>
                <a:latin typeface="Roboto" panose="02000000000000000000" pitchFamily="2" charset="0"/>
              </a:rPr>
              <a:t>15</a:t>
            </a:r>
            <a:r>
              <a:rPr lang="ja-JP" altLang="en-US" sz="1500" b="0" dirty="0">
                <a:solidFill>
                  <a:srgbClr val="202124"/>
                </a:solidFill>
                <a:effectLst/>
                <a:latin typeface="Roboto" panose="02000000000000000000" pitchFamily="2" charset="0"/>
              </a:rPr>
              <a:t>年位前になりますが、ヘネシー澄子先生たちとオレゴン州、ワシントン州に児童虐待防止にかかる児童福祉研修に参加し現地で</a:t>
            </a:r>
            <a:r>
              <a:rPr lang="en-US" altLang="ja-JP" sz="1500" b="0" dirty="0">
                <a:solidFill>
                  <a:srgbClr val="202124"/>
                </a:solidFill>
                <a:effectLst/>
                <a:latin typeface="Roboto" panose="02000000000000000000" pitchFamily="2" charset="0"/>
              </a:rPr>
              <a:t>2</a:t>
            </a:r>
            <a:r>
              <a:rPr lang="ja-JP" altLang="en-US" sz="1500" b="0" dirty="0">
                <a:solidFill>
                  <a:srgbClr val="202124"/>
                </a:solidFill>
                <a:effectLst/>
                <a:latin typeface="Roboto" panose="02000000000000000000" pitchFamily="2" charset="0"/>
              </a:rPr>
              <a:t>回ほど学んだ経験があります。今回はたいへん勉強になりました。ありがとうございました。</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当事者の声を大切にして支援・共に歩んでいくことの重要性を改めて学ばせていただきました。貴重なシンポジウムに参加させていただきありがとうございました。</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子どもの意見が聞かれない学校体制の中で傷つく子どもたちに寄り添うことは、たたかうことでした。今アドボケイトとして活動して１年になりますが、日本の動きは感じているところですが難しさも感じます。本日</a:t>
            </a:r>
            <a:r>
              <a:rPr lang="en-US" altLang="ja-JP" sz="1500" b="0" dirty="0">
                <a:solidFill>
                  <a:srgbClr val="202124"/>
                </a:solidFill>
                <a:effectLst/>
                <a:latin typeface="Roboto" panose="02000000000000000000" pitchFamily="2" charset="0"/>
              </a:rPr>
              <a:t>IFCA</a:t>
            </a:r>
            <a:r>
              <a:rPr lang="ja-JP" altLang="en-US" sz="1500" b="0" dirty="0">
                <a:solidFill>
                  <a:srgbClr val="202124"/>
                </a:solidFill>
                <a:effectLst/>
                <a:latin typeface="Roboto" panose="02000000000000000000" pitchFamily="2" charset="0"/>
              </a:rPr>
              <a:t>の活動を知りたくさんのことを学びました。 子どもが声をあげることをあきらめないように、活動していきたいと思います。</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社会的擁護を経験した実際のユースからリアルな声、経験を聞けて具体的に日本で壁となる問題についてイメージできた。</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当事者が社会を変えていくんだと思います。応援するので自信もってビジョンに向かって進んでください。</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ユースの活動がたくさんのユースや子どもたちに知られる機会ができるとよいなあ、と思います。</a:t>
            </a:r>
          </a:p>
        </p:txBody>
      </p:sp>
    </p:spTree>
    <p:extLst>
      <p:ext uri="{BB962C8B-B14F-4D97-AF65-F5344CB8AC3E}">
        <p14:creationId xmlns:p14="http://schemas.microsoft.com/office/powerpoint/2010/main" val="282736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75E3AFE-48EE-40CA-B9F7-7BC9DBBCD652}"/>
              </a:ext>
            </a:extLst>
          </p:cNvPr>
          <p:cNvSpPr txBox="1"/>
          <p:nvPr/>
        </p:nvSpPr>
        <p:spPr>
          <a:xfrm>
            <a:off x="339365" y="633239"/>
            <a:ext cx="8465270" cy="5863144"/>
          </a:xfrm>
          <a:prstGeom prst="rect">
            <a:avLst/>
          </a:prstGeom>
          <a:noFill/>
        </p:spPr>
        <p:txBody>
          <a:bodyPr wrap="square">
            <a:spAutoFit/>
          </a:bodyPr>
          <a:lstStyle/>
          <a:p>
            <a:pPr marL="171450" indent="-171450">
              <a:buFont typeface="Arial" panose="020B0604020202020204" pitchFamily="34" charset="0"/>
              <a:buChar char="•"/>
            </a:pPr>
            <a:r>
              <a:rPr lang="ja-JP" altLang="en-US" sz="1500" b="0" dirty="0">
                <a:solidFill>
                  <a:srgbClr val="202124"/>
                </a:solidFill>
                <a:effectLst/>
                <a:latin typeface="Roboto" panose="02000000000000000000" pitchFamily="2" charset="0"/>
              </a:rPr>
              <a:t>シンポジウムお疲れさまでした。権利章典の日本版の作業やそこにユースの意見が反映されていることなどとてもわかりやすかったです。権利はあるものですが、それが当たり前に守られていけるよう、必要な関係機関や社会にも伝えていく必要性を改めて感じました。またコロナ禍におけるユースの厳しさもアンケートもそうですがメールが届かなかった人数の多さにも感じました。コロナ以前より厳しい状況にあるユースも多いと思いますが、</a:t>
            </a:r>
            <a:r>
              <a:rPr lang="en-US" altLang="ja-JP" sz="1500" b="0" dirty="0">
                <a:solidFill>
                  <a:srgbClr val="202124"/>
                </a:solidFill>
                <a:effectLst/>
                <a:latin typeface="Roboto" panose="02000000000000000000" pitchFamily="2" charset="0"/>
              </a:rPr>
              <a:t>SOS</a:t>
            </a:r>
            <a:r>
              <a:rPr lang="ja-JP" altLang="en-US" sz="1500" b="0" dirty="0">
                <a:solidFill>
                  <a:srgbClr val="202124"/>
                </a:solidFill>
                <a:effectLst/>
                <a:latin typeface="Roboto" panose="02000000000000000000" pitchFamily="2" charset="0"/>
              </a:rPr>
              <a:t>が出せる場所や人が増えていくことを願います。ありがとうございました。</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視聴させていただきありがとうございました！ 短いと時間の中で、無駄なく、わかりやすく、整理されて構成になっていて、とってもよい会でした。 またこのような勉強の機会がありましたら、ぜひ参加させてください。 </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大変貴重なお時間をありがとうございました。当事者ユースとして聴講し、当事者・当事者ユースの声には大きな力があるのだと実感することができました。どんどん声を上げていきたいと思います☺︎</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それぞれの経験に基づいた貴重なお話をありがとうございました。とてもわかりやすく、勉強になりました。日本版ができること、広まり、機能することを願って私も自分にできる活動をしていこうと思います。応援しています。</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トラウマケアは全ての里子さんが受けられるようにするべきですね。何らかの困り感を持ってて当たり前と考えて伴走する体制を整えていかなくてはと思います</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子どもたちに「権利」という言葉をどのように伝えていけば良いのかという討議を、非常に興味深く拝聴しました。社会全体で考えていかないといけない課題だと感じました。</a:t>
            </a:r>
          </a:p>
          <a:p>
            <a:pPr marL="171450" indent="-171450" algn="l">
              <a:buFont typeface="Arial" panose="020B0604020202020204" pitchFamily="34" charset="0"/>
              <a:buChar char="•"/>
            </a:pPr>
            <a:r>
              <a:rPr lang="en-US" altLang="ja-JP" sz="1500" b="0" dirty="0">
                <a:solidFill>
                  <a:srgbClr val="202124"/>
                </a:solidFill>
                <a:effectLst/>
                <a:latin typeface="Roboto" panose="02000000000000000000" pitchFamily="2" charset="0"/>
              </a:rPr>
              <a:t>IFCA</a:t>
            </a:r>
            <a:r>
              <a:rPr lang="ja-JP" altLang="en-US" sz="1500" b="0" dirty="0">
                <a:solidFill>
                  <a:srgbClr val="202124"/>
                </a:solidFill>
                <a:effectLst/>
                <a:latin typeface="Roboto" panose="02000000000000000000" pitchFamily="2" charset="0"/>
              </a:rPr>
              <a:t>の着実な活動に感謝しております。現場は、まだまだ不十分。施設や里親のところを、何の支援も与えず追い出されてしまう子ども（青年）がいることも忘れないで欲しい。</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ユースの方が自身の経験を自分の言葉で伝えてくださり、心に深く残りました。ありがとうございました。</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応援しています。</a:t>
            </a:r>
          </a:p>
          <a:p>
            <a:pPr marL="171450" indent="-171450" algn="l">
              <a:buFont typeface="Arial" panose="020B0604020202020204" pitchFamily="34" charset="0"/>
              <a:buChar char="•"/>
            </a:pPr>
            <a:r>
              <a:rPr lang="ja-JP" altLang="en-US" sz="1500" b="0" dirty="0">
                <a:solidFill>
                  <a:srgbClr val="202124"/>
                </a:solidFill>
                <a:effectLst/>
                <a:latin typeface="Roboto" panose="02000000000000000000" pitchFamily="2" charset="0"/>
              </a:rPr>
              <a:t>大変勉強になりました．ありがとうございました．</a:t>
            </a:r>
          </a:p>
        </p:txBody>
      </p:sp>
    </p:spTree>
    <p:extLst>
      <p:ext uri="{BB962C8B-B14F-4D97-AF65-F5344CB8AC3E}">
        <p14:creationId xmlns:p14="http://schemas.microsoft.com/office/powerpoint/2010/main" val="14633796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760</Words>
  <Application>Microsoft Macintosh PowerPoint</Application>
  <PresentationFormat>On-screen Show (4:3)</PresentationFormat>
  <Paragraphs>31</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Google Sans</vt:lpstr>
      <vt:lpstr>Hiragino Kaku Gothic Pro W6</vt:lpstr>
      <vt:lpstr>Toppan Bunkyu Midashi Mincho Extrabold</vt:lpstr>
      <vt:lpstr>Arial</vt:lpstr>
      <vt:lpstr>Calibri</vt:lpstr>
      <vt:lpstr>Calibri Light</vt:lpstr>
      <vt:lpstr>Roboto</vt:lpstr>
      <vt:lpstr>Office テーマ</vt:lpstr>
      <vt:lpstr>第３回ＩＦＣＡリーダーシップ・シンポジウム 「当事者参画をカタチにする〜 社会的養護が必要な子ども・若者の権利を考える」  ２０２２年２月２６日◉ウェビナーイベント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第３回ＩＦＣＡリーダーシップ・シンポジウム アンケート</dc:title>
  <dc:creator>橋本 愛美</dc:creator>
  <cp:lastModifiedBy>Miho Awazu</cp:lastModifiedBy>
  <cp:revision>3</cp:revision>
  <dcterms:created xsi:type="dcterms:W3CDTF">2022-03-31T00:28:54Z</dcterms:created>
  <dcterms:modified xsi:type="dcterms:W3CDTF">2022-04-10T05:54:25Z</dcterms:modified>
</cp:coreProperties>
</file>