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showGuides="1">
      <p:cViewPr varScale="1">
        <p:scale>
          <a:sx n="110" d="100"/>
          <a:sy n="110" d="100"/>
        </p:scale>
        <p:origin x="1680" y="184"/>
      </p:cViewPr>
      <p:guideLst>
        <p:guide orient="horz" pos="216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EE457D-D732-F845-B07D-114671D3C98E}" type="datetimeFigureOut">
              <a:rPr kumimoji="1" lang="ja-JP" altLang="en-US" smtClean="0"/>
              <a:t>2021/4/1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98E8BA-4AEE-BA4E-A4DC-8C083BBBD29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457D-D732-F845-B07D-114671D3C98E}" type="datetimeFigureOut">
              <a:rPr kumimoji="1" lang="ja-JP" altLang="en-US" smtClean="0"/>
              <a:t>2021/4/1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8E8BA-4AEE-BA4E-A4DC-8C083BBBD297}" type="slidenum">
              <a:rPr kumimoji="1" lang="ja-JP" altLang="en-US" smtClean="0"/>
              <a:t>‹#›</a:t>
            </a:fld>
            <a:endParaRPr kumimoji="1" lang="ja-JP" altLang="en-US"/>
          </a:p>
        </p:txBody>
      </p:sp>
    </p:spTree>
    <p:extLst>
      <p:ext uri="{BB962C8B-B14F-4D97-AF65-F5344CB8AC3E}">
        <p14:creationId xmlns:p14="http://schemas.microsoft.com/office/powerpoint/2010/main" val="210850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967976" y="3758372"/>
            <a:ext cx="3293008" cy="1142034"/>
            <a:chOff x="3483207" y="4686049"/>
            <a:chExt cx="3984540" cy="1381861"/>
          </a:xfrm>
        </p:grpSpPr>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3733407">
              <a:off x="3411783" y="4964503"/>
              <a:ext cx="1174831" cy="103198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5240" y="5035501"/>
              <a:ext cx="867368" cy="88998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6278" y="4686049"/>
              <a:ext cx="611469" cy="1194181"/>
            </a:xfrm>
            <a:prstGeom prst="rect">
              <a:avLst/>
            </a:prstGeom>
          </p:spPr>
        </p:pic>
      </p:grpSp>
      <p:pic>
        <p:nvPicPr>
          <p:cNvPr id="10" name="図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1333"/>
            <a:ext cx="2175967" cy="6889333"/>
          </a:xfrm>
          <a:prstGeom prst="rect">
            <a:avLst/>
          </a:prstGeom>
          <a:ln>
            <a:noFill/>
          </a:ln>
        </p:spPr>
      </p:pic>
      <p:sp>
        <p:nvSpPr>
          <p:cNvPr id="12" name="テキスト ボックス 11"/>
          <p:cNvSpPr txBox="1"/>
          <p:nvPr/>
        </p:nvSpPr>
        <p:spPr>
          <a:xfrm>
            <a:off x="2540001" y="1200184"/>
            <a:ext cx="6148958" cy="369332"/>
          </a:xfrm>
          <a:prstGeom prst="rect">
            <a:avLst/>
          </a:prstGeom>
          <a:noFill/>
        </p:spPr>
        <p:txBody>
          <a:bodyPr wrap="square" rtlCol="0">
            <a:spAutoFit/>
          </a:bodyPr>
          <a:lstStyle/>
          <a:p>
            <a:pPr algn="ctr"/>
            <a:r>
              <a:rPr kumimoji="1" lang="en-US" altLang="ja-JP" b="1" dirty="0">
                <a:latin typeface="Hiragino Kaku Gothic Pro W3" charset="-128"/>
                <a:ea typeface="Hiragino Kaku Gothic Pro W3" charset="-128"/>
                <a:cs typeface="Hiragino Kaku Gothic Pro W3" charset="-128"/>
              </a:rPr>
              <a:t>MORIUMIUS ONLINE PROGRAM GUIDELINE</a:t>
            </a:r>
            <a:endParaRPr kumimoji="1" lang="ja-JP" altLang="en-US" b="1" dirty="0">
              <a:latin typeface="Hiragino Kaku Gothic Pro W3" charset="-128"/>
              <a:ea typeface="Hiragino Kaku Gothic Pro W3" charset="-128"/>
              <a:cs typeface="Hiragino Kaku Gothic Pro W3" charset="-128"/>
            </a:endParaRPr>
          </a:p>
        </p:txBody>
      </p:sp>
      <p:sp>
        <p:nvSpPr>
          <p:cNvPr id="13" name="テキスト ボックス 12"/>
          <p:cNvSpPr txBox="1"/>
          <p:nvPr/>
        </p:nvSpPr>
        <p:spPr>
          <a:xfrm>
            <a:off x="2540001" y="5465736"/>
            <a:ext cx="6148958" cy="584775"/>
          </a:xfrm>
          <a:prstGeom prst="rect">
            <a:avLst/>
          </a:prstGeom>
          <a:noFill/>
        </p:spPr>
        <p:txBody>
          <a:bodyPr wrap="square" rtlCol="0">
            <a:spAutoFit/>
          </a:bodyPr>
          <a:lstStyle/>
          <a:p>
            <a:pPr algn="ctr"/>
            <a:r>
              <a:rPr kumimoji="1" lang="en-US" altLang="ja-JP" sz="1600" dirty="0">
                <a:latin typeface="Hiragino Kaku Gothic Pro W3" charset="-128"/>
                <a:ea typeface="Hiragino Kaku Gothic Pro W3" charset="-128"/>
                <a:cs typeface="Hiragino Kaku Gothic Pro W3" charset="-128"/>
              </a:rPr>
              <a:t>2020/10/13</a:t>
            </a:r>
          </a:p>
          <a:p>
            <a:pPr algn="ctr"/>
            <a:r>
              <a:rPr lang="ja-JP" altLang="en-US" sz="1600" dirty="0">
                <a:latin typeface="Hiragino Kaku Gothic Pro W3" charset="-128"/>
                <a:ea typeface="Hiragino Kaku Gothic Pro W3" charset="-128"/>
                <a:cs typeface="Hiragino Kaku Gothic Pro W3" charset="-128"/>
              </a:rPr>
              <a:t>公益社団法人</a:t>
            </a:r>
            <a:r>
              <a:rPr lang="en-US" altLang="ja-JP" sz="1600" dirty="0">
                <a:latin typeface="Hiragino Kaku Gothic Pro W3" charset="-128"/>
                <a:ea typeface="Hiragino Kaku Gothic Pro W3" charset="-128"/>
                <a:cs typeface="Hiragino Kaku Gothic Pro W3" charset="-128"/>
              </a:rPr>
              <a:t>MORIUMIUS</a:t>
            </a:r>
            <a:endParaRPr lang="ja-JP" altLang="en-US" sz="1600" dirty="0">
              <a:latin typeface="Hiragino Kaku Gothic Pro W3" charset="-128"/>
              <a:ea typeface="Hiragino Kaku Gothic Pro W3" charset="-128"/>
              <a:cs typeface="Hiragino Kaku Gothic Pro W3" charset="-128"/>
            </a:endParaRPr>
          </a:p>
        </p:txBody>
      </p:sp>
      <p:sp>
        <p:nvSpPr>
          <p:cNvPr id="14" name="テキスト ボックス 13"/>
          <p:cNvSpPr txBox="1"/>
          <p:nvPr/>
        </p:nvSpPr>
        <p:spPr>
          <a:xfrm>
            <a:off x="2540001" y="1958725"/>
            <a:ext cx="6148958" cy="369332"/>
          </a:xfrm>
          <a:prstGeom prst="rect">
            <a:avLst/>
          </a:prstGeom>
          <a:noFill/>
        </p:spPr>
        <p:txBody>
          <a:bodyPr wrap="square" rtlCol="0">
            <a:spAutoFit/>
          </a:bodyPr>
          <a:lstStyle/>
          <a:p>
            <a:pPr algn="ctr"/>
            <a:r>
              <a:rPr kumimoji="1" lang="ja-JP" altLang="en-US" i="1" dirty="0">
                <a:latin typeface="Hiragino Kaku Gothic Pro W3" charset="-128"/>
                <a:ea typeface="Hiragino Kaku Gothic Pro W3" charset="-128"/>
                <a:cs typeface="Hiragino Kaku Gothic Pro W3" charset="-128"/>
              </a:rPr>
              <a:t>モリウミアスらしい学びを家庭に届ける</a:t>
            </a:r>
          </a:p>
        </p:txBody>
      </p:sp>
      <p:pic>
        <p:nvPicPr>
          <p:cNvPr id="11" name="図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44409" y="6585494"/>
            <a:ext cx="1359197" cy="232265"/>
          </a:xfrm>
          <a:prstGeom prst="rect">
            <a:avLst/>
          </a:prstGeom>
        </p:spPr>
      </p:pic>
    </p:spTree>
    <p:extLst>
      <p:ext uri="{BB962C8B-B14F-4D97-AF65-F5344CB8AC3E}">
        <p14:creationId xmlns:p14="http://schemas.microsoft.com/office/powerpoint/2010/main" val="105476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867" y="444233"/>
            <a:ext cx="1569660" cy="369332"/>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まずはじめに</a:t>
            </a:r>
          </a:p>
        </p:txBody>
      </p:sp>
      <p:sp>
        <p:nvSpPr>
          <p:cNvPr id="11" name="テキスト ボックス 10"/>
          <p:cNvSpPr txBox="1"/>
          <p:nvPr/>
        </p:nvSpPr>
        <p:spPr>
          <a:xfrm>
            <a:off x="287867" y="874663"/>
            <a:ext cx="8534400" cy="1477328"/>
          </a:xfrm>
          <a:prstGeom prst="rect">
            <a:avLst/>
          </a:prstGeom>
          <a:noFill/>
        </p:spPr>
        <p:txBody>
          <a:bodyPr wrap="square" rtlCol="0">
            <a:spAutoFit/>
          </a:bodyPr>
          <a:lstStyle/>
          <a:p>
            <a:r>
              <a:rPr kumimoji="1" lang="ja-JP" altLang="en-US" dirty="0">
                <a:latin typeface="Hiragino Kaku Gothic Pro W3" charset="-128"/>
                <a:ea typeface="Hiragino Kaku Gothic Pro W3" charset="-128"/>
                <a:cs typeface="Hiragino Kaku Gothic Pro W3" charset="-128"/>
              </a:rPr>
              <a:t>新型コロナウィルスにより在宅期間が長引くこども達にモリウミアスらしい</a:t>
            </a:r>
            <a:endParaRPr kumimoji="1" lang="en-US" altLang="ja-JP" dirty="0">
              <a:latin typeface="Hiragino Kaku Gothic Pro W3" charset="-128"/>
              <a:ea typeface="Hiragino Kaku Gothic Pro W3" charset="-128"/>
              <a:cs typeface="Hiragino Kaku Gothic Pro W3" charset="-128"/>
            </a:endParaRPr>
          </a:p>
          <a:p>
            <a:r>
              <a:rPr kumimoji="1" lang="ja-JP" altLang="en-US" dirty="0">
                <a:latin typeface="Hiragino Kaku Gothic Pro W3" charset="-128"/>
                <a:ea typeface="Hiragino Kaku Gothic Pro W3" charset="-128"/>
                <a:cs typeface="Hiragino Kaku Gothic Pro W3" charset="-128"/>
              </a:rPr>
              <a:t>学びを</a:t>
            </a:r>
            <a:r>
              <a:rPr lang="ja-JP" altLang="en-US" dirty="0">
                <a:latin typeface="Hiragino Kaku Gothic Pro W3" charset="-128"/>
                <a:ea typeface="Hiragino Kaku Gothic Pro W3" charset="-128"/>
                <a:cs typeface="Hiragino Kaku Gothic Pro W3" charset="-128"/>
              </a:rPr>
              <a:t>届けるために始まったオンラインプログラム。</a:t>
            </a:r>
            <a:endParaRPr lang="en-US" altLang="ja-JP" dirty="0">
              <a:latin typeface="Hiragino Kaku Gothic Pro W3" charset="-128"/>
              <a:ea typeface="Hiragino Kaku Gothic Pro W3" charset="-128"/>
              <a:cs typeface="Hiragino Kaku Gothic Pro W3" charset="-128"/>
            </a:endParaRPr>
          </a:p>
          <a:p>
            <a:r>
              <a:rPr kumimoji="1" lang="ja-JP" altLang="en-US" dirty="0">
                <a:latin typeface="Hiragino Kaku Gothic Pro W3" charset="-128"/>
                <a:ea typeface="Hiragino Kaku Gothic Pro W3" charset="-128"/>
                <a:cs typeface="Hiragino Kaku Gothic Pro W3" charset="-128"/>
              </a:rPr>
              <a:t>モリウミアスでのリアルな体験にはかなわないけど、家にいながら自然を感じ</a:t>
            </a:r>
            <a:endParaRPr kumimoji="1" lang="en-US" altLang="ja-JP" dirty="0">
              <a:latin typeface="Hiragino Kaku Gothic Pro W3" charset="-128"/>
              <a:ea typeface="Hiragino Kaku Gothic Pro W3" charset="-128"/>
              <a:cs typeface="Hiragino Kaku Gothic Pro W3" charset="-128"/>
            </a:endParaRPr>
          </a:p>
          <a:p>
            <a:r>
              <a:rPr lang="ja-JP" altLang="en-US" dirty="0">
                <a:latin typeface="Hiragino Kaku Gothic Pro W3" charset="-128"/>
                <a:ea typeface="Hiragino Kaku Gothic Pro W3" charset="-128"/>
                <a:cs typeface="Hiragino Kaku Gothic Pro W3" charset="-128"/>
              </a:rPr>
              <a:t>循環する暮らしを少しでも体感することがこども達の未来にもつながるはず。</a:t>
            </a:r>
            <a:endParaRPr lang="en-US" altLang="ja-JP" dirty="0">
              <a:latin typeface="Hiragino Kaku Gothic Pro W3" charset="-128"/>
              <a:ea typeface="Hiragino Kaku Gothic Pro W3" charset="-128"/>
              <a:cs typeface="Hiragino Kaku Gothic Pro W3" charset="-128"/>
            </a:endParaRPr>
          </a:p>
          <a:p>
            <a:r>
              <a:rPr kumimoji="1" lang="ja-JP" altLang="en-US" dirty="0">
                <a:latin typeface="Hiragino Kaku Gothic Pro W3" charset="-128"/>
                <a:ea typeface="Hiragino Kaku Gothic Pro W3" charset="-128"/>
                <a:cs typeface="Hiragino Kaku Gothic Pro W3" charset="-128"/>
              </a:rPr>
              <a:t>こども達を支える親にとっても暮らし方や家族のあり方が変わるきっかけに</a:t>
            </a:r>
            <a:r>
              <a:rPr lang="ja-JP" altLang="en-US" dirty="0">
                <a:latin typeface="Hiragino Kaku Gothic Pro W3" charset="-128"/>
                <a:ea typeface="Hiragino Kaku Gothic Pro W3" charset="-128"/>
                <a:cs typeface="Hiragino Kaku Gothic Pro W3" charset="-128"/>
              </a:rPr>
              <a:t>！</a:t>
            </a:r>
            <a:endParaRPr kumimoji="1" lang="ja-JP" altLang="en-US" dirty="0">
              <a:latin typeface="Hiragino Kaku Gothic Pro W3" charset="-128"/>
              <a:ea typeface="Hiragino Kaku Gothic Pro W3" charset="-128"/>
              <a:cs typeface="Hiragino Kaku Gothic Pro W3" charset="-128"/>
            </a:endParaRPr>
          </a:p>
        </p:txBody>
      </p:sp>
      <p:sp>
        <p:nvSpPr>
          <p:cNvPr id="12" name="テキスト ボックス 11"/>
          <p:cNvSpPr txBox="1"/>
          <p:nvPr/>
        </p:nvSpPr>
        <p:spPr>
          <a:xfrm>
            <a:off x="287867" y="2705829"/>
            <a:ext cx="1338828" cy="369332"/>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目的として</a:t>
            </a:r>
          </a:p>
        </p:txBody>
      </p:sp>
      <p:sp>
        <p:nvSpPr>
          <p:cNvPr id="13" name="テキスト ボックス 12"/>
          <p:cNvSpPr txBox="1"/>
          <p:nvPr/>
        </p:nvSpPr>
        <p:spPr>
          <a:xfrm>
            <a:off x="287867" y="4629328"/>
            <a:ext cx="1800493" cy="369332"/>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大事にすること</a:t>
            </a:r>
          </a:p>
        </p:txBody>
      </p:sp>
      <p:sp>
        <p:nvSpPr>
          <p:cNvPr id="15" name="テキスト ボックス 14"/>
          <p:cNvSpPr txBox="1"/>
          <p:nvPr/>
        </p:nvSpPr>
        <p:spPr>
          <a:xfrm>
            <a:off x="287867" y="3075161"/>
            <a:ext cx="8534400" cy="1200329"/>
          </a:xfrm>
          <a:prstGeom prst="rect">
            <a:avLst/>
          </a:prstGeom>
          <a:noFill/>
        </p:spPr>
        <p:txBody>
          <a:bodyPr wrap="square" rtlCol="0">
            <a:spAutoFit/>
          </a:bodyPr>
          <a:lstStyle/>
          <a:p>
            <a:r>
              <a:rPr lang="en-US" altLang="ja-JP" dirty="0">
                <a:latin typeface="Hiragino Kaku Gothic Pro W3" charset="-128"/>
                <a:ea typeface="Hiragino Kaku Gothic Pro W3" charset="-128"/>
                <a:cs typeface="Hiragino Kaku Gothic Pro W3" charset="-128"/>
              </a:rPr>
              <a:t>1. </a:t>
            </a:r>
            <a:r>
              <a:rPr lang="ja-JP" altLang="en-US" dirty="0">
                <a:latin typeface="Hiragino Kaku Gothic Pro W3" charset="-128"/>
                <a:ea typeface="Hiragino Kaku Gothic Pro W3" charset="-128"/>
                <a:cs typeface="Hiragino Kaku Gothic Pro W3" charset="-128"/>
              </a:rPr>
              <a:t>東北雄勝の生産者が育て・獲った新鮮な</a:t>
            </a:r>
            <a:r>
              <a:rPr lang="ja-JP" altLang="en-US" b="1" dirty="0">
                <a:latin typeface="Hiragino Kaku Gothic Pro W3" charset="-128"/>
                <a:ea typeface="Hiragino Kaku Gothic Pro W3" charset="-128"/>
                <a:cs typeface="Hiragino Kaku Gothic Pro W3" charset="-128"/>
              </a:rPr>
              <a:t>海の幸を家庭に届ける</a:t>
            </a:r>
          </a:p>
          <a:p>
            <a:r>
              <a:rPr lang="en-US" altLang="ja-JP" dirty="0">
                <a:latin typeface="Hiragino Kaku Gothic Pro W3" charset="-128"/>
                <a:ea typeface="Hiragino Kaku Gothic Pro W3" charset="-128"/>
                <a:cs typeface="Hiragino Kaku Gothic Pro W3" charset="-128"/>
              </a:rPr>
              <a:t>2. </a:t>
            </a:r>
            <a:r>
              <a:rPr lang="ja-JP" altLang="en-US" dirty="0">
                <a:latin typeface="Hiragino Kaku Gothic Pro W3" charset="-128"/>
                <a:ea typeface="Hiragino Kaku Gothic Pro W3" charset="-128"/>
                <a:cs typeface="Hiragino Kaku Gothic Pro W3" charset="-128"/>
              </a:rPr>
              <a:t>オンラインでスタッフと繋がり、親子で食に向き合う</a:t>
            </a:r>
            <a:r>
              <a:rPr lang="ja-JP" altLang="en-US" b="1" dirty="0">
                <a:latin typeface="Hiragino Kaku Gothic Pro W3" charset="-128"/>
                <a:ea typeface="Hiragino Kaku Gothic Pro W3" charset="-128"/>
                <a:cs typeface="Hiragino Kaku Gothic Pro W3" charset="-128"/>
              </a:rPr>
              <a:t>学びの時間</a:t>
            </a:r>
            <a:r>
              <a:rPr lang="ja-JP" altLang="en-US" dirty="0">
                <a:latin typeface="Hiragino Kaku Gothic Pro W3" charset="-128"/>
                <a:ea typeface="Hiragino Kaku Gothic Pro W3" charset="-128"/>
                <a:cs typeface="Hiragino Kaku Gothic Pro W3" charset="-128"/>
              </a:rPr>
              <a:t>をつくる</a:t>
            </a:r>
          </a:p>
          <a:p>
            <a:r>
              <a:rPr lang="en-US" altLang="ja-JP" dirty="0">
                <a:latin typeface="Hiragino Kaku Gothic Pro W3" charset="-128"/>
                <a:ea typeface="Hiragino Kaku Gothic Pro W3" charset="-128"/>
                <a:cs typeface="Hiragino Kaku Gothic Pro W3" charset="-128"/>
              </a:rPr>
              <a:t>3. </a:t>
            </a:r>
            <a:r>
              <a:rPr lang="ja-JP" altLang="en-US" dirty="0">
                <a:latin typeface="Hiragino Kaku Gothic Pro W3" charset="-128"/>
                <a:ea typeface="Hiragino Kaku Gothic Pro W3" charset="-128"/>
                <a:cs typeface="Hiragino Kaku Gothic Pro W3" charset="-128"/>
              </a:rPr>
              <a:t>家にいながら豊かな</a:t>
            </a:r>
            <a:r>
              <a:rPr lang="ja-JP" altLang="en-US" b="1" dirty="0">
                <a:latin typeface="Hiragino Kaku Gothic Pro W3" charset="-128"/>
                <a:ea typeface="Hiragino Kaku Gothic Pro W3" charset="-128"/>
                <a:cs typeface="Hiragino Kaku Gothic Pro W3" charset="-128"/>
              </a:rPr>
              <a:t>自然を五感で感じる</a:t>
            </a:r>
            <a:r>
              <a:rPr lang="ja-JP" altLang="en-US" dirty="0">
                <a:latin typeface="Hiragino Kaku Gothic Pro W3" charset="-128"/>
                <a:ea typeface="Hiragino Kaku Gothic Pro W3" charset="-128"/>
                <a:cs typeface="Hiragino Kaku Gothic Pro W3" charset="-128"/>
              </a:rPr>
              <a:t>きっかけをつくる</a:t>
            </a:r>
          </a:p>
          <a:p>
            <a:r>
              <a:rPr lang="ja-JP" altLang="en-US" dirty="0">
                <a:latin typeface="Hiragino Kaku Gothic Pro W3" charset="-128"/>
                <a:ea typeface="Hiragino Kaku Gothic Pro W3" charset="-128"/>
                <a:cs typeface="Hiragino Kaku Gothic Pro W3" charset="-128"/>
              </a:rPr>
              <a:t>（ライブ映像で自然や季節感、動物たちの様子を伝える）</a:t>
            </a:r>
          </a:p>
        </p:txBody>
      </p:sp>
      <p:sp>
        <p:nvSpPr>
          <p:cNvPr id="16" name="テキスト ボックス 15"/>
          <p:cNvSpPr txBox="1"/>
          <p:nvPr/>
        </p:nvSpPr>
        <p:spPr>
          <a:xfrm>
            <a:off x="287867" y="5017158"/>
            <a:ext cx="8534400" cy="923330"/>
          </a:xfrm>
          <a:prstGeom prst="rect">
            <a:avLst/>
          </a:prstGeom>
          <a:noFill/>
        </p:spPr>
        <p:txBody>
          <a:bodyPr wrap="square" rtlCol="0">
            <a:spAutoFit/>
          </a:bodyPr>
          <a:lstStyle/>
          <a:p>
            <a:r>
              <a:rPr lang="ja-JP" altLang="en-US" dirty="0">
                <a:latin typeface="Hiragino Kaku Gothic Pro W3" charset="-128"/>
                <a:ea typeface="Hiragino Kaku Gothic Pro W3" charset="-128"/>
                <a:cs typeface="Hiragino Kaku Gothic Pro W3" charset="-128"/>
              </a:rPr>
              <a:t>・こどもが主役！自ら考えてチャレンジできるようにサポートする</a:t>
            </a:r>
            <a:endParaRPr lang="en-US" altLang="ja-JP" dirty="0">
              <a:latin typeface="Hiragino Kaku Gothic Pro W3" charset="-128"/>
              <a:ea typeface="Hiragino Kaku Gothic Pro W3" charset="-128"/>
              <a:cs typeface="Hiragino Kaku Gothic Pro W3" charset="-128"/>
            </a:endParaRPr>
          </a:p>
          <a:p>
            <a:r>
              <a:rPr lang="ja-JP" altLang="en-US" dirty="0">
                <a:latin typeface="Hiragino Kaku Gothic Pro W3" charset="-128"/>
                <a:ea typeface="Hiragino Kaku Gothic Pro W3" charset="-128"/>
                <a:cs typeface="Hiragino Kaku Gothic Pro W3" charset="-128"/>
              </a:rPr>
              <a:t>・ライブ感に溢れ、触って、嗅いで、見て、聞いて、味わう事を丁寧に</a:t>
            </a:r>
            <a:endParaRPr lang="en-US" altLang="ja-JP" dirty="0">
              <a:latin typeface="Hiragino Kaku Gothic Pro W3" charset="-128"/>
              <a:ea typeface="Hiragino Kaku Gothic Pro W3" charset="-128"/>
              <a:cs typeface="Hiragino Kaku Gothic Pro W3" charset="-128"/>
            </a:endParaRPr>
          </a:p>
          <a:p>
            <a:r>
              <a:rPr lang="ja-JP" altLang="en-US" dirty="0">
                <a:latin typeface="Hiragino Kaku Gothic Pro W3" charset="-128"/>
                <a:ea typeface="Hiragino Kaku Gothic Pro W3" charset="-128"/>
                <a:cs typeface="Hiragino Kaku Gothic Pro W3" charset="-128"/>
              </a:rPr>
              <a:t>・違う場所や自然のこと、参加するこども達、いろいろな世界や感じ方を楽しむ</a:t>
            </a:r>
          </a:p>
        </p:txBody>
      </p:sp>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5889" y="6599889"/>
            <a:ext cx="1359197" cy="232265"/>
          </a:xfrm>
          <a:prstGeom prst="rect">
            <a:avLst/>
          </a:prstGeom>
        </p:spPr>
      </p:pic>
    </p:spTree>
    <p:extLst>
      <p:ext uri="{BB962C8B-B14F-4D97-AF65-F5344CB8AC3E}">
        <p14:creationId xmlns:p14="http://schemas.microsoft.com/office/powerpoint/2010/main" val="118247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68865" y="441635"/>
            <a:ext cx="7806267" cy="1692771"/>
          </a:xfrm>
          <a:prstGeom prst="rect">
            <a:avLst/>
          </a:prstGeom>
          <a:noFill/>
        </p:spPr>
        <p:txBody>
          <a:bodyPr wrap="square" rtlCol="0">
            <a:spAutoFit/>
          </a:bodyPr>
          <a:lstStyle/>
          <a:p>
            <a:pPr algn="ctr"/>
            <a:r>
              <a:rPr lang="ja-JP" altLang="en-US" dirty="0">
                <a:latin typeface="Hiragino Kaku Gothic Pro W3" charset="-128"/>
                <a:ea typeface="Hiragino Kaku Gothic Pro W3" charset="-128"/>
                <a:cs typeface="Hiragino Kaku Gothic Pro W3" charset="-128"/>
              </a:rPr>
              <a:t>オンライン</a:t>
            </a:r>
            <a:r>
              <a:rPr lang="en-US" altLang="ja-JP" dirty="0">
                <a:latin typeface="Hiragino Kaku Gothic Pro W3" charset="-128"/>
                <a:ea typeface="Hiragino Kaku Gothic Pro W3" charset="-128"/>
                <a:cs typeface="Hiragino Kaku Gothic Pro W3" charset="-128"/>
              </a:rPr>
              <a:t> vs </a:t>
            </a:r>
            <a:r>
              <a:rPr lang="ja-JP" altLang="en-US" dirty="0">
                <a:latin typeface="Hiragino Kaku Gothic Pro W3" charset="-128"/>
                <a:ea typeface="Hiragino Kaku Gothic Pro W3" charset="-128"/>
                <a:cs typeface="Hiragino Kaku Gothic Pro W3" charset="-128"/>
              </a:rPr>
              <a:t>リアル</a:t>
            </a:r>
            <a:endParaRPr lang="en-US" altLang="ja-JP" dirty="0">
              <a:latin typeface="Hiragino Kaku Gothic Pro W3" charset="-128"/>
              <a:ea typeface="Hiragino Kaku Gothic Pro W3" charset="-128"/>
              <a:cs typeface="Hiragino Kaku Gothic Pro W3" charset="-128"/>
            </a:endParaRPr>
          </a:p>
          <a:p>
            <a:pPr algn="ctr"/>
            <a:r>
              <a:rPr lang="ja-JP" altLang="en-US" dirty="0">
                <a:latin typeface="Hiragino Kaku Gothic Pro W3" charset="-128"/>
                <a:ea typeface="Hiragino Kaku Gothic Pro W3" charset="-128"/>
                <a:cs typeface="Hiragino Kaku Gothic Pro W3" charset="-128"/>
              </a:rPr>
              <a:t>　</a:t>
            </a:r>
            <a:endParaRPr lang="en-US" altLang="ja-JP"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その場に入れば感じられることもオンラインではなかなか感じることができない。</a:t>
            </a: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限られた時間、やり直しがきかないライブの中で、どうすればいいのか？</a:t>
            </a: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当たり前のモリウミアスの環境や自然を改めて見つめ直す。</a:t>
            </a:r>
            <a:endParaRPr lang="en-US" altLang="ja-JP" sz="1400" dirty="0">
              <a:latin typeface="Hiragino Kaku Gothic Pro W3" charset="-128"/>
              <a:ea typeface="Hiragino Kaku Gothic Pro W3" charset="-128"/>
              <a:cs typeface="Hiragino Kaku Gothic Pro W3" charset="-128"/>
            </a:endParaRPr>
          </a:p>
          <a:p>
            <a:pPr algn="ctr"/>
            <a:r>
              <a:rPr lang="ja-JP" altLang="en-US" sz="1400" u="sng" dirty="0">
                <a:latin typeface="Hiragino Kaku Gothic Pro W3" charset="-128"/>
                <a:ea typeface="Hiragino Kaku Gothic Pro W3" charset="-128"/>
                <a:cs typeface="Hiragino Kaku Gothic Pro W3" charset="-128"/>
              </a:rPr>
              <a:t>見せる</a:t>
            </a:r>
            <a:r>
              <a:rPr lang="ja-JP" altLang="en-US" sz="1400" dirty="0">
                <a:latin typeface="Hiragino Kaku Gothic Pro W3" charset="-128"/>
                <a:ea typeface="Hiragino Kaku Gothic Pro W3" charset="-128"/>
                <a:cs typeface="Hiragino Kaku Gothic Pro W3" charset="-128"/>
              </a:rPr>
              <a:t>と</a:t>
            </a:r>
            <a:r>
              <a:rPr lang="ja-JP" altLang="en-US" sz="1400" u="sng" dirty="0">
                <a:latin typeface="Hiragino Kaku Gothic Pro W3" charset="-128"/>
                <a:ea typeface="Hiragino Kaku Gothic Pro W3" charset="-128"/>
                <a:cs typeface="Hiragino Kaku Gothic Pro W3" charset="-128"/>
              </a:rPr>
              <a:t>話す</a:t>
            </a:r>
            <a:r>
              <a:rPr lang="ja-JP" altLang="en-US" sz="1400" dirty="0">
                <a:latin typeface="Hiragino Kaku Gothic Pro W3" charset="-128"/>
                <a:ea typeface="Hiragino Kaku Gothic Pro W3" charset="-128"/>
                <a:cs typeface="Hiragino Kaku Gothic Pro W3" charset="-128"/>
              </a:rPr>
              <a:t>ことが中心になる中で、</a:t>
            </a:r>
            <a:r>
              <a:rPr lang="ja-JP" altLang="en-US" sz="1400" b="1" dirty="0">
                <a:latin typeface="Hiragino Kaku Gothic Pro W3" charset="-128"/>
                <a:ea typeface="Hiragino Kaku Gothic Pro W3" charset="-128"/>
                <a:cs typeface="Hiragino Kaku Gothic Pro W3" charset="-128"/>
              </a:rPr>
              <a:t>より丁寧に、正確に、わかりやすく伝えていく！</a:t>
            </a:r>
            <a:endParaRPr lang="en-US" altLang="ja-JP" sz="1400" dirty="0">
              <a:latin typeface="Hiragino Kaku Gothic Pro W3" charset="-128"/>
              <a:ea typeface="Hiragino Kaku Gothic Pro W3" charset="-128"/>
              <a:cs typeface="Hiragino Kaku Gothic Pro W3" charset="-128"/>
            </a:endParaRPr>
          </a:p>
          <a:p>
            <a:pPr algn="ctr"/>
            <a:r>
              <a:rPr kumimoji="1" lang="ja-JP" altLang="en-US" sz="1200" i="1" dirty="0">
                <a:latin typeface="Hiragino Kaku Gothic Pro W3" charset="-128"/>
                <a:ea typeface="Hiragino Kaku Gothic Pro W3" charset="-128"/>
                <a:cs typeface="Hiragino Kaku Gothic Pro W3" charset="-128"/>
              </a:rPr>
              <a:t>＊「ここ」、「こんな感じ」ではなく、</a:t>
            </a:r>
            <a:r>
              <a:rPr lang="ja-JP" altLang="en-US" sz="1200" i="1" dirty="0">
                <a:latin typeface="Hiragino Kaku Gothic Pro W3" charset="-128"/>
                <a:ea typeface="Hiragino Kaku Gothic Pro W3" charset="-128"/>
                <a:cs typeface="Hiragino Kaku Gothic Pro W3" charset="-128"/>
              </a:rPr>
              <a:t>具体的な言葉で。料理番組が参考になる？</a:t>
            </a:r>
            <a:endParaRPr lang="en-US" altLang="ja-JP" sz="1200" i="1" dirty="0">
              <a:latin typeface="Hiragino Kaku Gothic Pro W3" charset="-128"/>
              <a:ea typeface="Hiragino Kaku Gothic Pro W3" charset="-128"/>
              <a:cs typeface="Hiragino Kaku Gothic Pro W3" charset="-128"/>
            </a:endParaRPr>
          </a:p>
        </p:txBody>
      </p:sp>
      <p:sp>
        <p:nvSpPr>
          <p:cNvPr id="5" name="テキスト ボックス 4"/>
          <p:cNvSpPr txBox="1"/>
          <p:nvPr/>
        </p:nvSpPr>
        <p:spPr>
          <a:xfrm>
            <a:off x="632354" y="2508070"/>
            <a:ext cx="7806267" cy="1446550"/>
          </a:xfrm>
          <a:prstGeom prst="rect">
            <a:avLst/>
          </a:prstGeom>
          <a:noFill/>
        </p:spPr>
        <p:txBody>
          <a:bodyPr wrap="square" rtlCol="0">
            <a:spAutoFit/>
          </a:bodyPr>
          <a:lstStyle/>
          <a:p>
            <a:pPr algn="ctr"/>
            <a:r>
              <a:rPr lang="ja-JP" altLang="en-US" dirty="0">
                <a:latin typeface="Hiragino Kaku Gothic Pro W3" charset="-128"/>
                <a:ea typeface="Hiragino Kaku Gothic Pro W3" charset="-128"/>
                <a:cs typeface="Hiragino Kaku Gothic Pro W3" charset="-128"/>
              </a:rPr>
              <a:t>体験</a:t>
            </a:r>
            <a:r>
              <a:rPr lang="en-US" altLang="ja-JP" dirty="0">
                <a:latin typeface="Hiragino Kaku Gothic Pro W3" charset="-128"/>
                <a:ea typeface="Hiragino Kaku Gothic Pro W3" charset="-128"/>
                <a:cs typeface="Hiragino Kaku Gothic Pro W3" charset="-128"/>
              </a:rPr>
              <a:t> vs </a:t>
            </a:r>
            <a:r>
              <a:rPr lang="ja-JP" altLang="en-US" dirty="0">
                <a:latin typeface="Hiragino Kaku Gothic Pro W3" charset="-128"/>
                <a:ea typeface="Hiragino Kaku Gothic Pro W3" charset="-128"/>
                <a:cs typeface="Hiragino Kaku Gothic Pro W3" charset="-128"/>
              </a:rPr>
              <a:t>教育</a:t>
            </a:r>
            <a:r>
              <a:rPr lang="ja-JP" altLang="en-US" sz="1400" dirty="0">
                <a:latin typeface="Hiragino Kaku Gothic Pro W3" charset="-128"/>
                <a:ea typeface="Hiragino Kaku Gothic Pro W3" charset="-128"/>
                <a:cs typeface="Hiragino Kaku Gothic Pro W3" charset="-128"/>
              </a:rPr>
              <a:t>　</a:t>
            </a:r>
            <a:endParaRPr lang="en-US" altLang="ja-JP" sz="1400" dirty="0">
              <a:latin typeface="Hiragino Kaku Gothic Pro W3" charset="-128"/>
              <a:ea typeface="Hiragino Kaku Gothic Pro W3" charset="-128"/>
              <a:cs typeface="Hiragino Kaku Gothic Pro W3" charset="-128"/>
            </a:endParaRPr>
          </a:p>
          <a:p>
            <a:pPr algn="ct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体験こそ学びがある。でも楽しかっただけで終わらせずに！</a:t>
            </a: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感じることが難しいオンラインだからこそ、教育要素を入れていく事を心がける！</a:t>
            </a:r>
            <a:endParaRPr lang="en-US" altLang="ja-JP" sz="1400" dirty="0">
              <a:latin typeface="Hiragino Kaku Gothic Pro W3" charset="-128"/>
              <a:ea typeface="Hiragino Kaku Gothic Pro W3" charset="-128"/>
              <a:cs typeface="Hiragino Kaku Gothic Pro W3" charset="-128"/>
            </a:endParaRPr>
          </a:p>
          <a:p>
            <a:pPr algn="ctr"/>
            <a:r>
              <a:rPr lang="ja-JP" altLang="en-US" sz="1400" b="1" dirty="0">
                <a:latin typeface="Hiragino Kaku Gothic Pro W3" charset="-128"/>
                <a:ea typeface="Hiragino Kaku Gothic Pro W3" charset="-128"/>
                <a:cs typeface="Hiragino Kaku Gothic Pro W3" charset="-128"/>
              </a:rPr>
              <a:t>雄勝の場所や歴史、震災のこと、魚介の生き物としてのこと、漁師のこと、漁業のこと</a:t>
            </a:r>
            <a:r>
              <a:rPr lang="ja-JP" altLang="en-US" sz="1400" dirty="0">
                <a:latin typeface="Hiragino Kaku Gothic Pro W3" charset="-128"/>
                <a:ea typeface="Hiragino Kaku Gothic Pro W3" charset="-128"/>
                <a:cs typeface="Hiragino Kaku Gothic Pro W3" charset="-128"/>
              </a:rPr>
              <a:t>を</a:t>
            </a: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図や動画などを使って伝える！</a:t>
            </a:r>
            <a:endParaRPr kumimoji="1" lang="ja-JP" altLang="en-US" sz="1400" dirty="0">
              <a:latin typeface="Hiragino Kaku Gothic Pro W3" charset="-128"/>
              <a:ea typeface="Hiragino Kaku Gothic Pro W3" charset="-128"/>
              <a:cs typeface="Hiragino Kaku Gothic Pro W3"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5889" y="6599889"/>
            <a:ext cx="1359197" cy="232265"/>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89129" y="5656385"/>
            <a:ext cx="972005" cy="1059636"/>
          </a:xfrm>
          <a:prstGeom prst="rect">
            <a:avLst/>
          </a:prstGeom>
        </p:spPr>
      </p:pic>
      <p:sp>
        <p:nvSpPr>
          <p:cNvPr id="8" name="テキスト ボックス 7"/>
          <p:cNvSpPr txBox="1"/>
          <p:nvPr/>
        </p:nvSpPr>
        <p:spPr>
          <a:xfrm>
            <a:off x="668865" y="4328284"/>
            <a:ext cx="7806267" cy="1446550"/>
          </a:xfrm>
          <a:prstGeom prst="rect">
            <a:avLst/>
          </a:prstGeom>
          <a:noFill/>
        </p:spPr>
        <p:txBody>
          <a:bodyPr wrap="square" rtlCol="0">
            <a:spAutoFit/>
          </a:bodyPr>
          <a:lstStyle/>
          <a:p>
            <a:pPr algn="ctr"/>
            <a:r>
              <a:rPr lang="ja-JP" altLang="en-US" dirty="0">
                <a:latin typeface="Hiragino Kaku Gothic Pro W3" charset="-128"/>
                <a:ea typeface="Hiragino Kaku Gothic Pro W3" charset="-128"/>
                <a:cs typeface="Hiragino Kaku Gothic Pro W3" charset="-128"/>
              </a:rPr>
              <a:t>こどもの向き合い方</a:t>
            </a:r>
            <a:r>
              <a:rPr lang="ja-JP" altLang="en-US" sz="1400" dirty="0">
                <a:latin typeface="Hiragino Kaku Gothic Pro W3" charset="-128"/>
                <a:ea typeface="Hiragino Kaku Gothic Pro W3" charset="-128"/>
                <a:cs typeface="Hiragino Kaku Gothic Pro W3" charset="-128"/>
              </a:rPr>
              <a:t>　</a:t>
            </a:r>
            <a:endParaRPr lang="en-US" altLang="ja-JP" sz="1400" dirty="0">
              <a:latin typeface="Hiragino Kaku Gothic Pro W3" charset="-128"/>
              <a:ea typeface="Hiragino Kaku Gothic Pro W3" charset="-128"/>
              <a:cs typeface="Hiragino Kaku Gothic Pro W3" charset="-128"/>
            </a:endParaRPr>
          </a:p>
          <a:p>
            <a:pPr algn="ct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オンラインだからこそ反応が分かりづらい。</a:t>
            </a:r>
            <a:endParaRPr lang="en-US" altLang="ja-JP" sz="1400" dirty="0">
              <a:latin typeface="Hiragino Kaku Gothic Pro W3" charset="-128"/>
              <a:ea typeface="Hiragino Kaku Gothic Pro W3" charset="-128"/>
              <a:cs typeface="Hiragino Kaku Gothic Pro W3" charset="-128"/>
            </a:endParaRPr>
          </a:p>
          <a:p>
            <a:pPr algn="ctr"/>
            <a:r>
              <a:rPr kumimoji="1" lang="ja-JP" altLang="en-US" sz="1400" dirty="0">
                <a:latin typeface="Hiragino Kaku Gothic Pro W3" charset="-128"/>
                <a:ea typeface="Hiragino Kaku Gothic Pro W3" charset="-128"/>
                <a:cs typeface="Hiragino Kaku Gothic Pro W3" charset="-128"/>
              </a:rPr>
              <a:t>普段よりもゆっくり説明をして、見せる事を心がける！</a:t>
            </a:r>
            <a:endParaRPr kumimoji="1"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なによりも一人一人の様子をよく観察し、声をかける！</a:t>
            </a:r>
            <a:endParaRPr lang="en-US" altLang="ja-JP" sz="1400" dirty="0">
              <a:latin typeface="Hiragino Kaku Gothic Pro W3" charset="-128"/>
              <a:ea typeface="Hiragino Kaku Gothic Pro W3" charset="-128"/>
              <a:cs typeface="Hiragino Kaku Gothic Pro W3" charset="-128"/>
            </a:endParaRPr>
          </a:p>
          <a:p>
            <a:pPr algn="ctr"/>
            <a:r>
              <a:rPr lang="ja-JP" altLang="en-US" sz="1400" dirty="0">
                <a:latin typeface="Hiragino Kaku Gothic Pro W3" charset="-128"/>
                <a:ea typeface="Hiragino Kaku Gothic Pro W3" charset="-128"/>
                <a:cs typeface="Hiragino Kaku Gothic Pro W3" charset="-128"/>
              </a:rPr>
              <a:t>質問を投げかけたり、スタッフ同士掛け合ったり。保護者にお願いを降ることも大事！</a:t>
            </a:r>
            <a:endParaRPr kumimoji="1" lang="ja-JP" altLang="en-US" sz="1400" dirty="0">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183384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1334" y="400171"/>
            <a:ext cx="2262158" cy="369332"/>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プログラムデザイン</a:t>
            </a:r>
          </a:p>
        </p:txBody>
      </p:sp>
      <p:sp>
        <p:nvSpPr>
          <p:cNvPr id="5" name="テキスト ボックス 4"/>
          <p:cNvSpPr txBox="1"/>
          <p:nvPr/>
        </p:nvSpPr>
        <p:spPr>
          <a:xfrm>
            <a:off x="931334" y="3492575"/>
            <a:ext cx="2274982" cy="646331"/>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当日に向けての準備</a:t>
            </a:r>
            <a:endParaRPr kumimoji="1" lang="en-US" altLang="ja-JP" dirty="0">
              <a:latin typeface="Hiragino Kaku Gothic Pro W3" charset="-128"/>
              <a:ea typeface="Hiragino Kaku Gothic Pro W3" charset="-128"/>
              <a:cs typeface="Hiragino Kaku Gothic Pro W3" charset="-128"/>
            </a:endParaRPr>
          </a:p>
          <a:p>
            <a:endParaRPr kumimoji="1" lang="ja-JP" altLang="en-US" dirty="0">
              <a:latin typeface="Hiragino Kaku Gothic Pro W3" charset="-128"/>
              <a:ea typeface="Hiragino Kaku Gothic Pro W3" charset="-128"/>
              <a:cs typeface="Hiragino Kaku Gothic Pro W3" charset="-128"/>
            </a:endParaRPr>
          </a:p>
        </p:txBody>
      </p:sp>
      <p:sp>
        <p:nvSpPr>
          <p:cNvPr id="8" name="テキスト ボックス 7"/>
          <p:cNvSpPr txBox="1"/>
          <p:nvPr/>
        </p:nvSpPr>
        <p:spPr>
          <a:xfrm>
            <a:off x="931334" y="909414"/>
            <a:ext cx="7186583" cy="2677656"/>
          </a:xfrm>
          <a:prstGeom prst="rect">
            <a:avLst/>
          </a:prstGeom>
          <a:noFill/>
        </p:spPr>
        <p:txBody>
          <a:bodyPr wrap="none" rtlCol="0">
            <a:spAutoFit/>
          </a:bodyPr>
          <a:lstStyle/>
          <a:p>
            <a:r>
              <a:rPr kumimoji="1" lang="ja-JP" altLang="en-US" sz="1400" dirty="0">
                <a:latin typeface="Hiragino Kaku Gothic ProN W3" charset="-128"/>
                <a:ea typeface="Hiragino Kaku Gothic ProN W3" charset="-128"/>
                <a:cs typeface="Hiragino Kaku Gothic ProN W3" charset="-128"/>
              </a:rPr>
              <a:t>食材シート製作</a:t>
            </a:r>
            <a:endParaRPr kumimoji="1" lang="en-US" altLang="ja-JP" sz="1400" dirty="0">
              <a:latin typeface="Hiragino Kaku Gothic ProN W3" charset="-128"/>
              <a:ea typeface="Hiragino Kaku Gothic ProN W3" charset="-128"/>
              <a:cs typeface="Hiragino Kaku Gothic ProN W3" charset="-128"/>
            </a:endParaRPr>
          </a:p>
          <a:p>
            <a:r>
              <a:rPr lang="ja-JP" altLang="en-US" sz="1400" dirty="0">
                <a:latin typeface="Hiragino Kaku Gothic ProN W3" charset="-128"/>
                <a:ea typeface="Hiragino Kaku Gothic ProN W3" charset="-128"/>
                <a:cs typeface="Hiragino Kaku Gothic ProN W3" charset="-128"/>
              </a:rPr>
              <a:t>食材を選び、メニュー決め、</a:t>
            </a:r>
            <a:endParaRPr lang="en-US" altLang="ja-JP" sz="1400" dirty="0">
              <a:latin typeface="Hiragino Kaku Gothic ProN W3" charset="-128"/>
              <a:ea typeface="Hiragino Kaku Gothic ProN W3" charset="-128"/>
              <a:cs typeface="Hiragino Kaku Gothic ProN W3" charset="-128"/>
            </a:endParaRPr>
          </a:p>
          <a:p>
            <a:r>
              <a:rPr lang="ja-JP" altLang="en-US" sz="1400" dirty="0">
                <a:latin typeface="Hiragino Kaku Gothic ProN W3" charset="-128"/>
                <a:ea typeface="Hiragino Kaku Gothic ProN W3" charset="-128"/>
                <a:cs typeface="Hiragino Kaku Gothic ProN W3" charset="-128"/>
              </a:rPr>
              <a:t>調べる：</a:t>
            </a:r>
            <a:endParaRPr lang="en-US" altLang="ja-JP" sz="1400" dirty="0">
              <a:latin typeface="Hiragino Kaku Gothic ProN W3" charset="-128"/>
              <a:ea typeface="Hiragino Kaku Gothic ProN W3" charset="-128"/>
              <a:cs typeface="Hiragino Kaku Gothic ProN W3" charset="-128"/>
            </a:endParaRPr>
          </a:p>
          <a:p>
            <a:r>
              <a:rPr lang="en-US" altLang="ja-JP" sz="1400" dirty="0">
                <a:latin typeface="Hiragino Kaku Gothic ProN W3" charset="-128"/>
                <a:ea typeface="Hiragino Kaku Gothic ProN W3" charset="-128"/>
                <a:cs typeface="Hiragino Kaku Gothic ProN W3" charset="-128"/>
              </a:rPr>
              <a:t>1. </a:t>
            </a:r>
            <a:r>
              <a:rPr lang="ja-JP" altLang="en-US" sz="1400" dirty="0">
                <a:latin typeface="Hiragino Kaku Gothic ProN W3" charset="-128"/>
                <a:ea typeface="Hiragino Kaku Gothic ProN W3" charset="-128"/>
                <a:cs typeface="Hiragino Kaku Gothic ProN W3" charset="-128"/>
              </a:rPr>
              <a:t>食材</a:t>
            </a:r>
            <a:endParaRPr lang="en-US" altLang="ja-JP" sz="1400" dirty="0">
              <a:latin typeface="Hiragino Kaku Gothic ProN W3" charset="-128"/>
              <a:ea typeface="Hiragino Kaku Gothic ProN W3" charset="-128"/>
              <a:cs typeface="Hiragino Kaku Gothic ProN W3" charset="-128"/>
            </a:endParaRPr>
          </a:p>
          <a:p>
            <a:r>
              <a:rPr lang="ja-JP" altLang="en-US" sz="1400" dirty="0">
                <a:latin typeface="Hiragino Kaku Gothic ProN W3" charset="-128"/>
                <a:ea typeface="Hiragino Kaku Gothic ProN W3" charset="-128"/>
                <a:cs typeface="Hiragino Kaku Gothic ProN W3" charset="-128"/>
              </a:rPr>
              <a:t>ネットや図鑑で生き物としての構造や機能、大きさや生態系などを調べる</a:t>
            </a:r>
            <a:endParaRPr kumimoji="1" lang="en-US" altLang="ja-JP" sz="1400" dirty="0">
              <a:latin typeface="Hiragino Kaku Gothic ProN W3" charset="-128"/>
              <a:ea typeface="Hiragino Kaku Gothic ProN W3" charset="-128"/>
              <a:cs typeface="Hiragino Kaku Gothic ProN W3" charset="-128"/>
            </a:endParaRPr>
          </a:p>
          <a:p>
            <a:r>
              <a:rPr lang="en-US" altLang="ja-JP" sz="1400" dirty="0">
                <a:latin typeface="Hiragino Kaku Gothic ProN W3" charset="-128"/>
                <a:ea typeface="Hiragino Kaku Gothic ProN W3" charset="-128"/>
                <a:cs typeface="Hiragino Kaku Gothic ProN W3" charset="-128"/>
              </a:rPr>
              <a:t>2. </a:t>
            </a:r>
            <a:r>
              <a:rPr lang="ja-JP" altLang="en-US" sz="1400" dirty="0">
                <a:latin typeface="Hiragino Kaku Gothic ProN W3" charset="-128"/>
                <a:ea typeface="Hiragino Kaku Gothic ProN W3" charset="-128"/>
                <a:cs typeface="Hiragino Kaku Gothic ProN W3" charset="-128"/>
              </a:rPr>
              <a:t>生産者</a:t>
            </a:r>
            <a:endParaRPr lang="en-US" altLang="ja-JP" sz="1400" dirty="0">
              <a:latin typeface="Hiragino Kaku Gothic ProN W3" charset="-128"/>
              <a:ea typeface="Hiragino Kaku Gothic ProN W3" charset="-128"/>
              <a:cs typeface="Hiragino Kaku Gothic ProN W3" charset="-128"/>
            </a:endParaRPr>
          </a:p>
          <a:p>
            <a:r>
              <a:rPr lang="ja-JP" altLang="en-US" sz="1400" dirty="0">
                <a:latin typeface="Hiragino Kaku Gothic ProN W3" charset="-128"/>
                <a:ea typeface="Hiragino Kaku Gothic ProN W3" charset="-128"/>
                <a:cs typeface="Hiragino Kaku Gothic ProN W3" charset="-128"/>
              </a:rPr>
              <a:t>名前と年齢、どう育てる、どう食べる（地域ならでは）、歴史・文化・人をヒヤリング</a:t>
            </a:r>
            <a:endParaRPr lang="en-US" altLang="ja-JP" sz="1400" dirty="0">
              <a:latin typeface="Hiragino Kaku Gothic ProN W3" charset="-128"/>
              <a:ea typeface="Hiragino Kaku Gothic ProN W3" charset="-128"/>
              <a:cs typeface="Hiragino Kaku Gothic ProN W3" charset="-128"/>
            </a:endParaRPr>
          </a:p>
          <a:p>
            <a:r>
              <a:rPr kumimoji="1" lang="en-US" altLang="ja-JP" sz="1400" dirty="0">
                <a:latin typeface="Hiragino Kaku Gothic ProN W3" charset="-128"/>
                <a:ea typeface="Hiragino Kaku Gothic ProN W3" charset="-128"/>
                <a:cs typeface="Hiragino Kaku Gothic ProN W3" charset="-128"/>
              </a:rPr>
              <a:t>3. </a:t>
            </a:r>
            <a:r>
              <a:rPr kumimoji="1" lang="ja-JP" altLang="en-US" sz="1400" dirty="0">
                <a:latin typeface="Hiragino Kaku Gothic ProN W3" charset="-128"/>
                <a:ea typeface="Hiragino Kaku Gothic ProN W3" charset="-128"/>
                <a:cs typeface="Hiragino Kaku Gothic ProN W3" charset="-128"/>
              </a:rPr>
              <a:t>写真とイラスト</a:t>
            </a:r>
            <a:br>
              <a:rPr kumimoji="1" lang="en-US" altLang="ja-JP" sz="1400" dirty="0">
                <a:latin typeface="Hiragino Kaku Gothic ProN W3" charset="-128"/>
                <a:ea typeface="Hiragino Kaku Gothic ProN W3" charset="-128"/>
                <a:cs typeface="Hiragino Kaku Gothic ProN W3" charset="-128"/>
              </a:rPr>
            </a:br>
            <a:r>
              <a:rPr kumimoji="1" lang="ja-JP" altLang="en-US" sz="1400" dirty="0">
                <a:latin typeface="Hiragino Kaku Gothic ProN W3" charset="-128"/>
                <a:ea typeface="Hiragino Kaku Gothic ProN W3" charset="-128"/>
                <a:cs typeface="Hiragino Kaku Gothic ProN W3" charset="-128"/>
              </a:rPr>
              <a:t>食材や生産者は撮影をする。食材は単体で、浜や皿に植物と盛り付けて綺麗に</a:t>
            </a:r>
            <a:endParaRPr kumimoji="1" lang="en-US" altLang="ja-JP" sz="1400" dirty="0">
              <a:latin typeface="Hiragino Kaku Gothic ProN W3" charset="-128"/>
              <a:ea typeface="Hiragino Kaku Gothic ProN W3" charset="-128"/>
              <a:cs typeface="Hiragino Kaku Gothic ProN W3" charset="-128"/>
            </a:endParaRPr>
          </a:p>
          <a:p>
            <a:r>
              <a:rPr lang="ja-JP" altLang="en-US" sz="1400" dirty="0">
                <a:latin typeface="Hiragino Kaku Gothic ProN W3" charset="-128"/>
                <a:ea typeface="Hiragino Kaku Gothic ProN W3" charset="-128"/>
                <a:cs typeface="Hiragino Kaku Gothic ProN W3" charset="-128"/>
              </a:rPr>
              <a:t>食材のイラストはネットでクレジットを記載してつかう。</a:t>
            </a:r>
            <a:endParaRPr lang="en-US" altLang="ja-JP" sz="1400" dirty="0">
              <a:latin typeface="Hiragino Kaku Gothic ProN W3" charset="-128"/>
              <a:ea typeface="Hiragino Kaku Gothic ProN W3" charset="-128"/>
              <a:cs typeface="Hiragino Kaku Gothic ProN W3" charset="-128"/>
            </a:endParaRPr>
          </a:p>
          <a:p>
            <a:r>
              <a:rPr kumimoji="1" lang="ja-JP" altLang="ja-JP" sz="1400" dirty="0">
                <a:latin typeface="Hiragino Kaku Gothic ProN W3" charset="-128"/>
                <a:ea typeface="Hiragino Kaku Gothic ProN W3" charset="-128"/>
                <a:cs typeface="Hiragino Kaku Gothic ProN W3" charset="-128"/>
              </a:rPr>
              <a:t>4</a:t>
            </a:r>
            <a:r>
              <a:rPr kumimoji="1" lang="en-US" altLang="ja-JP" sz="1400" dirty="0">
                <a:latin typeface="Hiragino Kaku Gothic ProN W3" charset="-128"/>
                <a:ea typeface="Hiragino Kaku Gothic ProN W3" charset="-128"/>
                <a:cs typeface="Hiragino Kaku Gothic ProN W3" charset="-128"/>
              </a:rPr>
              <a:t>.</a:t>
            </a:r>
            <a:r>
              <a:rPr lang="ja-JP" altLang="en-US" sz="1400" dirty="0">
                <a:latin typeface="Hiragino Kaku Gothic ProN W3" charset="-128"/>
                <a:ea typeface="Hiragino Kaku Gothic ProN W3" charset="-128"/>
                <a:cs typeface="Hiragino Kaku Gothic ProN W3" charset="-128"/>
              </a:rPr>
              <a:t>郷土料理、応用料理</a:t>
            </a:r>
            <a:endParaRPr lang="en-US" altLang="ja-JP" sz="1400" dirty="0">
              <a:latin typeface="Hiragino Kaku Gothic ProN W3" charset="-128"/>
              <a:ea typeface="Hiragino Kaku Gothic ProN W3" charset="-128"/>
              <a:cs typeface="Hiragino Kaku Gothic ProN W3" charset="-128"/>
            </a:endParaRPr>
          </a:p>
          <a:p>
            <a:endParaRPr kumimoji="1" lang="en-US" altLang="ja-JP" sz="1400" dirty="0">
              <a:latin typeface="Hiragino Kaku Gothic ProN W3" charset="-128"/>
              <a:ea typeface="Hiragino Kaku Gothic ProN W3" charset="-128"/>
              <a:cs typeface="Hiragino Kaku Gothic ProN W3"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28378" y="5338067"/>
            <a:ext cx="895545" cy="1261822"/>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5889" y="6599889"/>
            <a:ext cx="1359197" cy="232265"/>
          </a:xfrm>
          <a:prstGeom prst="rect">
            <a:avLst/>
          </a:prstGeom>
        </p:spPr>
      </p:pic>
      <p:sp>
        <p:nvSpPr>
          <p:cNvPr id="2" name="テキスト ボックス 1"/>
          <p:cNvSpPr txBox="1"/>
          <p:nvPr/>
        </p:nvSpPr>
        <p:spPr>
          <a:xfrm>
            <a:off x="924426" y="3948307"/>
            <a:ext cx="7559174" cy="2246769"/>
          </a:xfrm>
          <a:prstGeom prst="rect">
            <a:avLst/>
          </a:prstGeom>
          <a:noFill/>
        </p:spPr>
        <p:txBody>
          <a:bodyPr wrap="square" rtlCol="0">
            <a:spAutoFit/>
          </a:bodyPr>
          <a:lstStyle/>
          <a:p>
            <a:pPr lvl="0"/>
            <a:r>
              <a:rPr lang="ja-JP" altLang="en-US" sz="1400" dirty="0">
                <a:solidFill>
                  <a:prstClr val="black"/>
                </a:solidFill>
                <a:latin typeface="Hiragino Kaku Gothic ProN W3" charset="-128"/>
                <a:ea typeface="Hiragino Kaku Gothic ProN W3" charset="-128"/>
                <a:cs typeface="Hiragino Kaku Gothic ProN W3" charset="-128"/>
              </a:rPr>
              <a:t>・</a:t>
            </a:r>
            <a:r>
              <a:rPr lang="en-US" altLang="ja-JP" sz="1400" dirty="0">
                <a:solidFill>
                  <a:prstClr val="black"/>
                </a:solidFill>
                <a:latin typeface="Hiragino Kaku Gothic ProN W3" charset="-128"/>
                <a:ea typeface="Hiragino Kaku Gothic ProN W3" charset="-128"/>
                <a:cs typeface="Hiragino Kaku Gothic ProN W3" charset="-128"/>
              </a:rPr>
              <a:t> zoom</a:t>
            </a:r>
            <a:r>
              <a:rPr lang="ja-JP" altLang="en-US" sz="1400" dirty="0">
                <a:solidFill>
                  <a:prstClr val="black"/>
                </a:solidFill>
                <a:latin typeface="Hiragino Kaku Gothic ProN W3" charset="-128"/>
                <a:ea typeface="Hiragino Kaku Gothic ProN W3" charset="-128"/>
                <a:cs typeface="Hiragino Kaku Gothic ProN W3" charset="-128"/>
              </a:rPr>
              <a:t>リンクの設定：日付・時間・ホスト</a:t>
            </a:r>
            <a:r>
              <a:rPr lang="en-US" altLang="ja-JP" sz="1400" dirty="0">
                <a:solidFill>
                  <a:prstClr val="black"/>
                </a:solidFill>
                <a:latin typeface="Hiragino Kaku Gothic ProN W3" charset="-128"/>
                <a:ea typeface="Hiragino Kaku Gothic ProN W3" charset="-128"/>
                <a:cs typeface="Hiragino Kaku Gothic ProN W3" charset="-128"/>
              </a:rPr>
              <a:t>&amp;</a:t>
            </a:r>
            <a:r>
              <a:rPr lang="ja-JP" altLang="en-US" sz="1400" dirty="0">
                <a:solidFill>
                  <a:prstClr val="black"/>
                </a:solidFill>
                <a:latin typeface="Hiragino Kaku Gothic ProN W3" charset="-128"/>
                <a:ea typeface="Hiragino Kaku Gothic ProN W3" charset="-128"/>
                <a:cs typeface="Hiragino Kaku Gothic ProN W3" charset="-128"/>
              </a:rPr>
              <a:t>ゲストのビデオオン・パスワードなし・待機室不使用・自動レコーディングをチェックにする。</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ja-JP" altLang="en-US" sz="1400" dirty="0">
                <a:solidFill>
                  <a:prstClr val="black"/>
                </a:solidFill>
                <a:latin typeface="Hiragino Kaku Gothic ProN W3" charset="-128"/>
                <a:ea typeface="Hiragino Kaku Gothic ProN W3" charset="-128"/>
                <a:cs typeface="Hiragino Kaku Gothic ProN W3" charset="-128"/>
              </a:rPr>
              <a:t>・参加家族への連絡</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ja-JP" altLang="en-US" sz="1400" dirty="0">
                <a:solidFill>
                  <a:prstClr val="black"/>
                </a:solidFill>
                <a:latin typeface="Hiragino Kaku Gothic ProN W3" charset="-128"/>
                <a:ea typeface="Hiragino Kaku Gothic ProN W3" charset="-128"/>
                <a:cs typeface="Hiragino Kaku Gothic ProN W3" charset="-128"/>
              </a:rPr>
              <a:t>メールで送付（発送日</a:t>
            </a:r>
            <a:r>
              <a:rPr lang="en-US" altLang="ja-JP" sz="1400" dirty="0">
                <a:solidFill>
                  <a:prstClr val="black"/>
                </a:solidFill>
                <a:latin typeface="Hiragino Kaku Gothic ProN W3" charset="-128"/>
                <a:ea typeface="Hiragino Kaku Gothic ProN W3" charset="-128"/>
                <a:cs typeface="Hiragino Kaku Gothic ProN W3" charset="-128"/>
              </a:rPr>
              <a:t>or</a:t>
            </a:r>
            <a:r>
              <a:rPr lang="ja-JP" altLang="en-US" sz="1400" dirty="0">
                <a:solidFill>
                  <a:prstClr val="black"/>
                </a:solidFill>
                <a:latin typeface="Hiragino Kaku Gothic ProN W3" charset="-128"/>
                <a:ea typeface="Hiragino Kaku Gothic ProN W3" charset="-128"/>
                <a:cs typeface="Hiragino Kaku Gothic ProN W3" charset="-128"/>
              </a:rPr>
              <a:t>発送前）：必要な食材や調味料、調理器具、レシピ</a:t>
            </a:r>
            <a:r>
              <a:rPr lang="en-US" altLang="ja-JP" sz="1400" dirty="0">
                <a:solidFill>
                  <a:prstClr val="black"/>
                </a:solidFill>
                <a:latin typeface="Hiragino Kaku Gothic ProN W3" charset="-128"/>
                <a:ea typeface="Hiragino Kaku Gothic ProN W3" charset="-128"/>
                <a:cs typeface="Hiragino Kaku Gothic ProN W3" charset="-128"/>
              </a:rPr>
              <a:t>or</a:t>
            </a:r>
            <a:r>
              <a:rPr lang="ja-JP" altLang="en-US" sz="1400" dirty="0">
                <a:solidFill>
                  <a:prstClr val="black"/>
                </a:solidFill>
                <a:latin typeface="Hiragino Kaku Gothic ProN W3" charset="-128"/>
                <a:ea typeface="Hiragino Kaku Gothic ProN W3" charset="-128"/>
                <a:cs typeface="Hiragino Kaku Gothic ProN W3" charset="-128"/>
              </a:rPr>
              <a:t>メニュー、</a:t>
            </a:r>
            <a:r>
              <a:rPr lang="en-US" altLang="ja-JP" sz="1400" dirty="0">
                <a:solidFill>
                  <a:prstClr val="black"/>
                </a:solidFill>
                <a:latin typeface="Hiragino Kaku Gothic ProN W3" charset="-128"/>
                <a:ea typeface="Hiragino Kaku Gothic ProN W3" charset="-128"/>
                <a:cs typeface="Hiragino Kaku Gothic ProN W3" charset="-128"/>
              </a:rPr>
              <a:t>zoom</a:t>
            </a:r>
            <a:r>
              <a:rPr lang="ja-JP" altLang="en-US" sz="1400" dirty="0">
                <a:solidFill>
                  <a:prstClr val="black"/>
                </a:solidFill>
                <a:latin typeface="Hiragino Kaku Gothic ProN W3" charset="-128"/>
                <a:ea typeface="Hiragino Kaku Gothic ProN W3" charset="-128"/>
                <a:cs typeface="Hiragino Kaku Gothic ProN W3" charset="-128"/>
              </a:rPr>
              <a:t>リンク、送付番号</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ja-JP" altLang="en-US" sz="1400" dirty="0">
                <a:solidFill>
                  <a:prstClr val="black"/>
                </a:solidFill>
                <a:latin typeface="Hiragino Kaku Gothic ProN W3" charset="-128"/>
                <a:ea typeface="Hiragino Kaku Gothic ProN W3" charset="-128"/>
                <a:cs typeface="Hiragino Kaku Gothic ProN W3" charset="-128"/>
              </a:rPr>
              <a:t>・食材を送る</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ja-JP" altLang="en-US" sz="1400" dirty="0">
                <a:solidFill>
                  <a:prstClr val="black"/>
                </a:solidFill>
                <a:latin typeface="Hiragino Kaku Gothic ProN W3" charset="-128"/>
                <a:ea typeface="Hiragino Kaku Gothic ProN W3" charset="-128"/>
                <a:cs typeface="Hiragino Kaku Gothic ProN W3" charset="-128"/>
              </a:rPr>
              <a:t>同封するもの：食材シート、レシピ、場合によってはスパイス</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ja-JP" altLang="en-US" sz="1400" dirty="0">
                <a:solidFill>
                  <a:prstClr val="black"/>
                </a:solidFill>
                <a:latin typeface="Hiragino Kaku Gothic ProN W3" charset="-128"/>
                <a:ea typeface="Hiragino Kaku Gothic ProN W3" charset="-128"/>
                <a:cs typeface="Hiragino Kaku Gothic ProN W3" charset="-128"/>
              </a:rPr>
              <a:t>・スライドを作成する</a:t>
            </a:r>
            <a:endParaRPr lang="en-US" altLang="ja-JP" sz="1400" dirty="0">
              <a:solidFill>
                <a:prstClr val="black"/>
              </a:solidFill>
              <a:latin typeface="Hiragino Kaku Gothic ProN W3" charset="-128"/>
              <a:ea typeface="Hiragino Kaku Gothic ProN W3" charset="-128"/>
              <a:cs typeface="Hiragino Kaku Gothic ProN W3" charset="-128"/>
            </a:endParaRPr>
          </a:p>
          <a:p>
            <a:pPr lvl="0"/>
            <a:r>
              <a:rPr lang="en-US" altLang="ja-JP" sz="1400" dirty="0">
                <a:solidFill>
                  <a:prstClr val="black"/>
                </a:solidFill>
                <a:latin typeface="Hiragino Kaku Gothic ProN W3" charset="-128"/>
                <a:ea typeface="Hiragino Kaku Gothic ProN W3" charset="-128"/>
                <a:cs typeface="Hiragino Kaku Gothic ProN W3" charset="-128"/>
              </a:rPr>
              <a:t>Zoom</a:t>
            </a:r>
            <a:r>
              <a:rPr lang="ja-JP" altLang="en-US" sz="1400" dirty="0">
                <a:solidFill>
                  <a:prstClr val="black"/>
                </a:solidFill>
                <a:latin typeface="Hiragino Kaku Gothic ProN W3" charset="-128"/>
                <a:ea typeface="Hiragino Kaku Gothic ProN W3" charset="-128"/>
                <a:cs typeface="Hiragino Kaku Gothic ProN W3" charset="-128"/>
              </a:rPr>
              <a:t>参加時のルール記載の待受、本日の流れ（時間配分）、モリウミアスが大切にしていること、調理工程シート、食材イラスト、水揚げの様子の画像または動画、</a:t>
            </a:r>
            <a:endParaRPr lang="en-US" altLang="ja-JP" sz="1400" dirty="0">
              <a:solidFill>
                <a:prstClr val="black"/>
              </a:solidFill>
              <a:latin typeface="Hiragino Kaku Gothic ProN W3" charset="-128"/>
              <a:ea typeface="Hiragino Kaku Gothic ProN W3" charset="-128"/>
              <a:cs typeface="Hiragino Kaku Gothic ProN W3" charset="-128"/>
            </a:endParaRPr>
          </a:p>
        </p:txBody>
      </p:sp>
    </p:spTree>
    <p:extLst>
      <p:ext uri="{BB962C8B-B14F-4D97-AF65-F5344CB8AC3E}">
        <p14:creationId xmlns:p14="http://schemas.microsoft.com/office/powerpoint/2010/main" val="19097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10449" y="5674985"/>
            <a:ext cx="989409" cy="87947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5889" y="6599889"/>
            <a:ext cx="1359197" cy="232265"/>
          </a:xfrm>
          <a:prstGeom prst="rect">
            <a:avLst/>
          </a:prstGeom>
        </p:spPr>
      </p:pic>
      <p:sp>
        <p:nvSpPr>
          <p:cNvPr id="7" name="テキスト ボックス 6"/>
          <p:cNvSpPr txBox="1"/>
          <p:nvPr/>
        </p:nvSpPr>
        <p:spPr>
          <a:xfrm>
            <a:off x="931334" y="1816444"/>
            <a:ext cx="8084264" cy="2523768"/>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運営：学びのパート</a:t>
            </a:r>
            <a:endParaRPr kumimoji="1" lang="en-US" altLang="ja-JP" dirty="0">
              <a:latin typeface="Hiragino Kaku Gothic Pro W3" charset="-128"/>
              <a:ea typeface="Hiragino Kaku Gothic Pro W3" charset="-128"/>
              <a:cs typeface="Hiragino Kaku Gothic Pro W3" charset="-128"/>
            </a:endParaRPr>
          </a:p>
          <a:p>
            <a:r>
              <a:rPr lang="en-US" altLang="ja-JP" sz="1400" dirty="0" err="1">
                <a:latin typeface="Hiragino Kaku Gothic Pro W3" charset="-128"/>
                <a:ea typeface="Hiragino Kaku Gothic Pro W3" charset="-128"/>
                <a:cs typeface="Hiragino Kaku Gothic Pro W3" charset="-128"/>
              </a:rPr>
              <a:t>Youtube</a:t>
            </a:r>
            <a:r>
              <a:rPr lang="en-US" altLang="ja-JP" sz="1400" dirty="0">
                <a:latin typeface="Hiragino Kaku Gothic Pro W3" charset="-128"/>
                <a:ea typeface="Hiragino Kaku Gothic Pro W3" charset="-128"/>
                <a:cs typeface="Hiragino Kaku Gothic Pro W3" charset="-128"/>
              </a:rPr>
              <a:t>:</a:t>
            </a:r>
            <a:r>
              <a:rPr lang="ja-JP" altLang="en-US" sz="1400" dirty="0">
                <a:latin typeface="Hiragino Kaku Gothic Pro W3" charset="-128"/>
                <a:ea typeface="Hiragino Kaku Gothic Pro W3" charset="-128"/>
                <a:cs typeface="Hiragino Kaku Gothic Pro W3" charset="-128"/>
              </a:rPr>
              <a:t>モリウミアス紹介動画で使用</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（動画共有時、コンピューターオーディオをクリックし再生必須）</a:t>
            </a:r>
            <a:endParaRPr lang="en-US" altLang="ja-JP" sz="1400" dirty="0">
              <a:latin typeface="Hiragino Kaku Gothic Pro W3" charset="-128"/>
              <a:ea typeface="Hiragino Kaku Gothic Pro W3" charset="-128"/>
              <a:cs typeface="Hiragino Kaku Gothic Pro W3" charset="-128"/>
            </a:endParaRPr>
          </a:p>
          <a:p>
            <a:r>
              <a:rPr lang="en-US" altLang="ja-JP" sz="1400" dirty="0" err="1">
                <a:latin typeface="Hiragino Kaku Gothic Pro W3" charset="-128"/>
                <a:ea typeface="Hiragino Kaku Gothic Pro W3" charset="-128"/>
                <a:cs typeface="Hiragino Kaku Gothic Pro W3" charset="-128"/>
              </a:rPr>
              <a:t>Googleearth</a:t>
            </a:r>
            <a:r>
              <a:rPr lang="en-US" altLang="ja-JP" sz="1400" dirty="0">
                <a:latin typeface="Hiragino Kaku Gothic Pro W3" charset="-128"/>
                <a:ea typeface="Hiragino Kaku Gothic Pro W3" charset="-128"/>
                <a:cs typeface="Hiragino Kaku Gothic Pro W3" charset="-128"/>
              </a:rPr>
              <a:t>:</a:t>
            </a:r>
            <a:r>
              <a:rPr lang="ja-JP" altLang="en-US" sz="1400" dirty="0">
                <a:latin typeface="Hiragino Kaku Gothic Pro W3" charset="-128"/>
                <a:ea typeface="Hiragino Kaku Gothic Pro W3" charset="-128"/>
                <a:cs typeface="Hiragino Kaku Gothic Pro W3" charset="-128"/>
              </a:rPr>
              <a:t>モリウミアスの環境を衛星画像を使用し具体的に説明</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（説明時タイムラグがあり共有されるため、位置表示時のクリック使用はゆっくりと動かす）</a:t>
            </a:r>
            <a:endParaRPr lang="en-US" altLang="ja-JP" sz="1400" dirty="0">
              <a:latin typeface="Hiragino Kaku Gothic Pro W3" charset="-128"/>
              <a:ea typeface="Hiragino Kaku Gothic Pro W3" charset="-128"/>
              <a:cs typeface="Hiragino Kaku Gothic Pro W3" charset="-128"/>
            </a:endParaRPr>
          </a:p>
          <a:p>
            <a:r>
              <a:rPr lang="en-US" altLang="en-US" sz="1400" dirty="0">
                <a:latin typeface="Hiragino Kaku Gothic Pro W3" charset="-128"/>
                <a:ea typeface="Hiragino Kaku Gothic Pro W3" charset="-128"/>
                <a:cs typeface="Hiragino Kaku Gothic Pro W3" charset="-128"/>
              </a:rPr>
              <a:t>Zoom</a:t>
            </a:r>
            <a:r>
              <a:rPr lang="ja-JP" altLang="en-US" sz="1400" dirty="0">
                <a:latin typeface="Hiragino Kaku Gothic Pro W3" charset="-128"/>
                <a:ea typeface="Hiragino Kaku Gothic Pro W3" charset="-128"/>
                <a:cs typeface="Hiragino Kaku Gothic Pro W3" charset="-128"/>
              </a:rPr>
              <a:t>：スポットライト機能使用</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（強制的に大画面で表示してくれる</a:t>
            </a:r>
            <a:r>
              <a:rPr lang="en-US" altLang="ja-JP" sz="1400" dirty="0">
                <a:latin typeface="Hiragino Kaku Gothic Pro W3" charset="-128"/>
                <a:ea typeface="Hiragino Kaku Gothic Pro W3" charset="-128"/>
                <a:cs typeface="Hiragino Kaku Gothic Pro W3" charset="-128"/>
              </a:rPr>
              <a:t>zoom</a:t>
            </a:r>
            <a:r>
              <a:rPr lang="ja-JP" altLang="en-US" sz="1400" dirty="0">
                <a:latin typeface="Hiragino Kaku Gothic Pro W3" charset="-128"/>
                <a:ea typeface="Hiragino Kaku Gothic Pro W3" charset="-128"/>
                <a:cs typeface="Hiragino Kaku Gothic Pro W3" charset="-128"/>
              </a:rPr>
              <a:t>の機能・施設案内時・調理パート時に使用）</a:t>
            </a:r>
            <a:endParaRPr lang="en-US" altLang="ja-JP" sz="1400" dirty="0">
              <a:latin typeface="Hiragino Kaku Gothic Pro W3" charset="-128"/>
              <a:ea typeface="Hiragino Kaku Gothic Pro W3" charset="-128"/>
              <a:cs typeface="Hiragino Kaku Gothic Pro W3" charset="-128"/>
            </a:endParaRPr>
          </a:p>
          <a:p>
            <a:r>
              <a:rPr lang="ja-JP" altLang="ja-JP" sz="1400" dirty="0">
                <a:latin typeface="Hiragino Kaku Gothic Pro W3" charset="-128"/>
                <a:ea typeface="Hiragino Kaku Gothic Pro W3" charset="-128"/>
                <a:cs typeface="Hiragino Kaku Gothic Pro W3" charset="-128"/>
              </a:rPr>
              <a:t>Z</a:t>
            </a:r>
            <a:r>
              <a:rPr lang="en-US" altLang="ja-JP" sz="1400" dirty="0" err="1">
                <a:latin typeface="Hiragino Kaku Gothic Pro W3" charset="-128"/>
                <a:ea typeface="Hiragino Kaku Gothic Pro W3" charset="-128"/>
                <a:cs typeface="Hiragino Kaku Gothic Pro W3" charset="-128"/>
              </a:rPr>
              <a:t>oom</a:t>
            </a:r>
            <a:r>
              <a:rPr lang="en-US" altLang="ja-JP" sz="1400" dirty="0">
                <a:latin typeface="Hiragino Kaku Gothic Pro W3" charset="-128"/>
                <a:ea typeface="Hiragino Kaku Gothic Pro W3" charset="-128"/>
                <a:cs typeface="Hiragino Kaku Gothic Pro W3" charset="-128"/>
              </a:rPr>
              <a:t>:</a:t>
            </a:r>
            <a:r>
              <a:rPr lang="ja-JP" altLang="en-US" sz="1400" dirty="0">
                <a:latin typeface="Hiragino Kaku Gothic Pro W3" charset="-128"/>
                <a:ea typeface="Hiragino Kaku Gothic Pro W3" charset="-128"/>
                <a:cs typeface="Hiragino Kaku Gothic Pro W3" charset="-128"/>
              </a:rPr>
              <a:t>チャット機能使用</a:t>
            </a:r>
            <a:endParaRPr lang="en-US" altLang="ja-JP" sz="1400" dirty="0">
              <a:latin typeface="Hiragino Kaku Gothic Pro W3" charset="-128"/>
              <a:ea typeface="Hiragino Kaku Gothic Pro W3" charset="-128"/>
              <a:cs typeface="Hiragino Kaku Gothic Pro W3" charset="-128"/>
            </a:endParaRPr>
          </a:p>
          <a:p>
            <a:r>
              <a:rPr lang="ja-JP" altLang="ja-JP" sz="1400" dirty="0">
                <a:latin typeface="Hiragino Kaku Gothic Pro W3" charset="-128"/>
                <a:ea typeface="Hiragino Kaku Gothic Pro W3" charset="-128"/>
                <a:cs typeface="Hiragino Kaku Gothic Pro W3" charset="-128"/>
              </a:rPr>
              <a:t>　</a:t>
            </a:r>
            <a:r>
              <a:rPr lang="ja-JP" altLang="en-US" sz="1400" dirty="0">
                <a:latin typeface="Hiragino Kaku Gothic Pro W3" charset="-128"/>
                <a:ea typeface="Hiragino Kaku Gothic Pro W3" charset="-128"/>
                <a:cs typeface="Hiragino Kaku Gothic Pro W3" charset="-128"/>
              </a:rPr>
              <a:t>（施設案内時の質問・コメント・メニューのリマインドに使用、コミュニケーションツール）</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食材イラスト：イラストで食材を表示</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（食事の全体像や部位ごとの認識を一致させる目的で使用・リアルだけでない頭の整理にもなる）</a:t>
            </a:r>
            <a:endParaRPr lang="en-US" altLang="ja-JP" sz="1400" dirty="0">
              <a:latin typeface="Hiragino Kaku Gothic Pro W3" charset="-128"/>
              <a:ea typeface="Hiragino Kaku Gothic Pro W3" charset="-128"/>
              <a:cs typeface="Hiragino Kaku Gothic Pro W3" charset="-128"/>
            </a:endParaRPr>
          </a:p>
        </p:txBody>
      </p:sp>
      <p:sp>
        <p:nvSpPr>
          <p:cNvPr id="8" name="テキスト ボックス 7"/>
          <p:cNvSpPr txBox="1"/>
          <p:nvPr/>
        </p:nvSpPr>
        <p:spPr>
          <a:xfrm>
            <a:off x="931334" y="4696016"/>
            <a:ext cx="7128951" cy="1661994"/>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運営：体験のパート</a:t>
            </a:r>
            <a:endParaRPr kumimoji="1" lang="en-US" altLang="ja-JP" dirty="0">
              <a:latin typeface="Hiragino Kaku Gothic Pro W3" charset="-128"/>
              <a:ea typeface="Hiragino Kaku Gothic Pro W3" charset="-128"/>
              <a:cs typeface="Hiragino Kaku Gothic Pro W3" charset="-128"/>
            </a:endParaRPr>
          </a:p>
          <a:p>
            <a:r>
              <a:rPr lang="en-US" altLang="ja-JP" sz="1400" dirty="0" err="1">
                <a:latin typeface="Hiragino Kaku Gothic Pro W3" charset="-128"/>
                <a:ea typeface="Hiragino Kaku Gothic Pro W3" charset="-128"/>
                <a:cs typeface="Hiragino Kaku Gothic Pro W3" charset="-128"/>
              </a:rPr>
              <a:t>iPad</a:t>
            </a:r>
            <a:r>
              <a:rPr lang="ja-JP" altLang="en-US" sz="1400" dirty="0">
                <a:latin typeface="Hiragino Kaku Gothic Pro W3" charset="-128"/>
                <a:ea typeface="Hiragino Kaku Gothic Pro W3" charset="-128"/>
                <a:cs typeface="Hiragino Kaku Gothic Pro W3" charset="-128"/>
              </a:rPr>
              <a:t>：調理工程の際に手元用のカメラとして使用</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（その際</a:t>
            </a:r>
            <a:r>
              <a:rPr lang="en-US" altLang="ja-JP" sz="1400" dirty="0">
                <a:latin typeface="Hiragino Kaku Gothic Pro W3" charset="-128"/>
                <a:ea typeface="Hiragino Kaku Gothic Pro W3" charset="-128"/>
                <a:cs typeface="Hiragino Kaku Gothic Pro W3" charset="-128"/>
              </a:rPr>
              <a:t>PC</a:t>
            </a:r>
            <a:r>
              <a:rPr lang="ja-JP" altLang="en-US" sz="1400" dirty="0">
                <a:latin typeface="Hiragino Kaku Gothic Pro W3" charset="-128"/>
                <a:ea typeface="Hiragino Kaku Gothic Pro W3" charset="-128"/>
                <a:cs typeface="Hiragino Kaku Gothic Pro W3" charset="-128"/>
              </a:rPr>
              <a:t>カメラから</a:t>
            </a:r>
            <a:r>
              <a:rPr lang="en-US" altLang="ja-JP" sz="1400" dirty="0" err="1">
                <a:latin typeface="Hiragino Kaku Gothic Pro W3" charset="-128"/>
                <a:ea typeface="Hiragino Kaku Gothic Pro W3" charset="-128"/>
                <a:cs typeface="Hiragino Kaku Gothic Pro W3" charset="-128"/>
              </a:rPr>
              <a:t>iPad</a:t>
            </a:r>
            <a:r>
              <a:rPr lang="ja-JP" altLang="en-US" sz="1400" dirty="0">
                <a:latin typeface="Hiragino Kaku Gothic Pro W3" charset="-128"/>
                <a:ea typeface="Hiragino Kaku Gothic Pro W3" charset="-128"/>
                <a:cs typeface="Hiragino Kaku Gothic Pro W3" charset="-128"/>
              </a:rPr>
              <a:t>カメラをメインにする作業が必要）</a:t>
            </a:r>
            <a:endParaRPr lang="en-US" altLang="ja-JP" sz="1400" dirty="0">
              <a:latin typeface="Hiragino Kaku Gothic Pro W3" charset="-128"/>
              <a:ea typeface="Hiragino Kaku Gothic Pro W3" charset="-128"/>
              <a:cs typeface="Hiragino Kaku Gothic Pro W3" charset="-128"/>
            </a:endParaRPr>
          </a:p>
          <a:p>
            <a:r>
              <a:rPr lang="en-US" altLang="en-US" sz="1400" dirty="0">
                <a:latin typeface="Hiragino Kaku Gothic Pro W3" charset="-128"/>
                <a:ea typeface="Hiragino Kaku Gothic Pro W3" charset="-128"/>
                <a:cs typeface="Hiragino Kaku Gothic Pro W3" charset="-128"/>
              </a:rPr>
              <a:t>Zoom</a:t>
            </a:r>
            <a:r>
              <a:rPr lang="ja-JP" altLang="en-US" sz="1400" dirty="0">
                <a:latin typeface="Hiragino Kaku Gothic Pro W3" charset="-128"/>
                <a:ea typeface="Hiragino Kaku Gothic Pro W3" charset="-128"/>
                <a:cs typeface="Hiragino Kaku Gothic Pro W3" charset="-128"/>
              </a:rPr>
              <a:t>：スポットライト機能使用</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（強制的に大画面で表示してくれる</a:t>
            </a:r>
            <a:r>
              <a:rPr lang="en-US" altLang="ja-JP" sz="1400" dirty="0">
                <a:latin typeface="Hiragino Kaku Gothic Pro W3" charset="-128"/>
                <a:ea typeface="Hiragino Kaku Gothic Pro W3" charset="-128"/>
                <a:cs typeface="Hiragino Kaku Gothic Pro W3" charset="-128"/>
              </a:rPr>
              <a:t>zoom</a:t>
            </a:r>
            <a:r>
              <a:rPr lang="ja-JP" altLang="en-US" sz="1400" dirty="0">
                <a:latin typeface="Hiragino Kaku Gothic Pro W3" charset="-128"/>
                <a:ea typeface="Hiragino Kaku Gothic Pro W3" charset="-128"/>
                <a:cs typeface="Hiragino Kaku Gothic Pro W3" charset="-128"/>
              </a:rPr>
              <a:t>の機能・施設案内時・調理パート時に使用）</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告知</a:t>
            </a:r>
            <a:r>
              <a:rPr lang="en-US" altLang="ja-JP" sz="1400" dirty="0" err="1">
                <a:latin typeface="Hiragino Kaku Gothic Pro W3" charset="-128"/>
                <a:ea typeface="Hiragino Kaku Gothic Pro W3" charset="-128"/>
                <a:cs typeface="Hiragino Kaku Gothic Pro W3" charset="-128"/>
              </a:rPr>
              <a:t>ppt</a:t>
            </a:r>
            <a:r>
              <a:rPr lang="ja-JP" altLang="en-US" sz="1400" dirty="0">
                <a:latin typeface="Hiragino Kaku Gothic Pro W3" charset="-128"/>
                <a:ea typeface="Hiragino Kaku Gothic Pro W3" charset="-128"/>
                <a:cs typeface="Hiragino Kaku Gothic Pro W3" charset="-128"/>
              </a:rPr>
              <a:t>：プログラム終了後モリウミアスの告知・検索方法等記載する</a:t>
            </a:r>
            <a:endParaRPr lang="en-US" altLang="ja-JP" sz="1400" dirty="0">
              <a:latin typeface="Hiragino Kaku Gothic Pro W3" charset="-128"/>
              <a:ea typeface="Hiragino Kaku Gothic Pro W3" charset="-128"/>
              <a:cs typeface="Hiragino Kaku Gothic Pro W3" charset="-128"/>
            </a:endParaRPr>
          </a:p>
          <a:p>
            <a:endParaRPr lang="en-US" altLang="ja-JP" sz="1400" dirty="0">
              <a:latin typeface="Hiragino Kaku Gothic Pro W3" charset="-128"/>
              <a:ea typeface="Hiragino Kaku Gothic Pro W3" charset="-128"/>
              <a:cs typeface="Hiragino Kaku Gothic Pro W3" charset="-128"/>
            </a:endParaRPr>
          </a:p>
        </p:txBody>
      </p:sp>
      <p:sp>
        <p:nvSpPr>
          <p:cNvPr id="9" name="テキスト ボックス 8"/>
          <p:cNvSpPr txBox="1"/>
          <p:nvPr/>
        </p:nvSpPr>
        <p:spPr>
          <a:xfrm>
            <a:off x="931334" y="607872"/>
            <a:ext cx="6647974" cy="1231106"/>
          </a:xfrm>
          <a:prstGeom prst="rect">
            <a:avLst/>
          </a:prstGeom>
          <a:noFill/>
        </p:spPr>
        <p:txBody>
          <a:bodyPr wrap="none" rtlCol="0">
            <a:spAutoFit/>
          </a:bodyPr>
          <a:lstStyle/>
          <a:p>
            <a:r>
              <a:rPr kumimoji="1" lang="ja-JP" altLang="en-US" dirty="0">
                <a:latin typeface="Hiragino Kaku Gothic Pro W3" charset="-128"/>
                <a:ea typeface="Hiragino Kaku Gothic Pro W3" charset="-128"/>
                <a:cs typeface="Hiragino Kaku Gothic Pro W3" charset="-128"/>
              </a:rPr>
              <a:t>機材</a:t>
            </a:r>
            <a:endParaRPr kumimoji="1" lang="en-US" altLang="ja-JP"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機材関係：</a:t>
            </a:r>
            <a:r>
              <a:rPr lang="en-US" altLang="ja-JP" sz="1400" dirty="0">
                <a:latin typeface="Hiragino Kaku Gothic Pro W3" charset="-128"/>
                <a:ea typeface="Hiragino Kaku Gothic Pro W3" charset="-128"/>
                <a:cs typeface="Hiragino Kaku Gothic Pro W3" charset="-128"/>
              </a:rPr>
              <a:t>PC</a:t>
            </a:r>
            <a:r>
              <a:rPr lang="ja-JP" altLang="en-US" sz="1400" dirty="0">
                <a:latin typeface="Hiragino Kaku Gothic Pro W3" charset="-128"/>
                <a:ea typeface="Hiragino Kaku Gothic Pro W3" charset="-128"/>
                <a:cs typeface="Hiragino Kaku Gothic Pro W3" charset="-128"/>
              </a:rPr>
              <a:t>と</a:t>
            </a:r>
            <a:r>
              <a:rPr lang="en-US" altLang="ja-JP" sz="1400" dirty="0">
                <a:latin typeface="Hiragino Kaku Gothic Pro W3" charset="-128"/>
                <a:ea typeface="Hiragino Kaku Gothic Pro W3" charset="-128"/>
                <a:cs typeface="Hiragino Kaku Gothic Pro W3" charset="-128"/>
              </a:rPr>
              <a:t>iPad</a:t>
            </a:r>
            <a:r>
              <a:rPr lang="ja-JP" altLang="en-US" sz="1400" dirty="0">
                <a:latin typeface="Hiragino Kaku Gothic Pro W3" charset="-128"/>
                <a:ea typeface="Hiragino Kaku Gothic Pro W3" charset="-128"/>
                <a:cs typeface="Hiragino Kaku Gothic Pro W3" charset="-128"/>
              </a:rPr>
              <a:t>、スマホ、卓上照明</a:t>
            </a:r>
            <a:endParaRPr lang="en-US" altLang="ja-JP" sz="1400" dirty="0">
              <a:latin typeface="Hiragino Kaku Gothic Pro W3" charset="-128"/>
              <a:ea typeface="Hiragino Kaku Gothic Pro W3" charset="-128"/>
              <a:cs typeface="Hiragino Kaku Gothic Pro W3" charset="-128"/>
            </a:endParaRPr>
          </a:p>
          <a:p>
            <a:r>
              <a:rPr lang="ja-JP" altLang="en-US" sz="1400" dirty="0">
                <a:latin typeface="Hiragino Kaku Gothic Pro W3" charset="-128"/>
                <a:ea typeface="Hiragino Kaku Gothic Pro W3" charset="-128"/>
                <a:cs typeface="Hiragino Kaku Gothic Pro W3" charset="-128"/>
              </a:rPr>
              <a:t>使用道具：モリウミアスパネル、ホワイトボード、指差し棒、パワーポインター</a:t>
            </a:r>
            <a:endParaRPr lang="en-US" altLang="ja-JP" sz="1400" dirty="0">
              <a:latin typeface="Hiragino Kaku Gothic Pro W3" charset="-128"/>
              <a:ea typeface="Hiragino Kaku Gothic Pro W3" charset="-128"/>
              <a:cs typeface="Hiragino Kaku Gothic Pro W3" charset="-128"/>
            </a:endParaRPr>
          </a:p>
          <a:p>
            <a:r>
              <a:rPr kumimoji="1" lang="ja-JP" altLang="en-US" sz="1400" dirty="0">
                <a:latin typeface="Hiragino Kaku Gothic Pro W3" charset="-128"/>
                <a:ea typeface="Hiragino Kaku Gothic Pro W3" charset="-128"/>
                <a:cs typeface="Hiragino Kaku Gothic Pro W3" charset="-128"/>
              </a:rPr>
              <a:t>使用アプリ：</a:t>
            </a:r>
            <a:r>
              <a:rPr kumimoji="1" lang="en-US" altLang="ja-JP" sz="1400" dirty="0">
                <a:latin typeface="Hiragino Kaku Gothic Pro W3" charset="-128"/>
                <a:ea typeface="Hiragino Kaku Gothic Pro W3" charset="-128"/>
                <a:cs typeface="Hiragino Kaku Gothic Pro W3" charset="-128"/>
              </a:rPr>
              <a:t>zoom</a:t>
            </a:r>
            <a:r>
              <a:rPr lang="ja-JP" altLang="en-US" sz="1400" dirty="0">
                <a:latin typeface="Hiragino Kaku Gothic Pro W3" charset="-128"/>
                <a:ea typeface="Hiragino Kaku Gothic Pro W3" charset="-128"/>
                <a:cs typeface="Hiragino Kaku Gothic Pro W3" charset="-128"/>
              </a:rPr>
              <a:t>、</a:t>
            </a:r>
            <a:r>
              <a:rPr lang="en-US" altLang="ja-JP" sz="1400" dirty="0" err="1">
                <a:latin typeface="Hiragino Kaku Gothic Pro W3" charset="-128"/>
                <a:ea typeface="Hiragino Kaku Gothic Pro W3" charset="-128"/>
                <a:cs typeface="Hiragino Kaku Gothic Pro W3" charset="-128"/>
              </a:rPr>
              <a:t>youtube</a:t>
            </a:r>
            <a:r>
              <a:rPr lang="ja-JP" altLang="en-US" sz="1400" dirty="0">
                <a:latin typeface="Hiragino Kaku Gothic Pro W3" charset="-128"/>
                <a:ea typeface="Hiragino Kaku Gothic Pro W3" charset="-128"/>
                <a:cs typeface="Hiragino Kaku Gothic Pro W3" charset="-128"/>
              </a:rPr>
              <a:t>、</a:t>
            </a:r>
            <a:r>
              <a:rPr lang="en-US" altLang="ja-JP" sz="1400" dirty="0" err="1">
                <a:latin typeface="Hiragino Kaku Gothic Pro W3" charset="-128"/>
                <a:ea typeface="Hiragino Kaku Gothic Pro W3" charset="-128"/>
                <a:cs typeface="Hiragino Kaku Gothic Pro W3" charset="-128"/>
              </a:rPr>
              <a:t>googleearth</a:t>
            </a:r>
            <a:r>
              <a:rPr lang="ja-JP" altLang="en-US" sz="1400" dirty="0">
                <a:latin typeface="Hiragino Kaku Gothic Pro W3" charset="-128"/>
                <a:ea typeface="Hiragino Kaku Gothic Pro W3" charset="-128"/>
                <a:cs typeface="Hiragino Kaku Gothic Pro W3" charset="-128"/>
              </a:rPr>
              <a:t>、</a:t>
            </a:r>
            <a:endParaRPr kumimoji="1" lang="en-US" altLang="ja-JP" sz="1400" dirty="0">
              <a:latin typeface="Hiragino Kaku Gothic Pro W3" charset="-128"/>
              <a:ea typeface="Hiragino Kaku Gothic Pro W3" charset="-128"/>
              <a:cs typeface="Hiragino Kaku Gothic Pro W3" charset="-128"/>
            </a:endParaRPr>
          </a:p>
          <a:p>
            <a:endParaRPr kumimoji="1" lang="ja-JP" altLang="en-US" sz="1400" dirty="0">
              <a:latin typeface="Hiragino Kaku Gothic Pro W3" charset="-128"/>
              <a:ea typeface="Hiragino Kaku Gothic Pro W3" charset="-128"/>
              <a:cs typeface="Hiragino Kaku Gothic Pro W3" charset="-128"/>
            </a:endParaRPr>
          </a:p>
        </p:txBody>
      </p:sp>
    </p:spTree>
    <p:extLst>
      <p:ext uri="{BB962C8B-B14F-4D97-AF65-F5344CB8AC3E}">
        <p14:creationId xmlns:p14="http://schemas.microsoft.com/office/powerpoint/2010/main" val="25546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1579" y="387684"/>
            <a:ext cx="2736647" cy="646331"/>
          </a:xfrm>
          <a:prstGeom prst="rect">
            <a:avLst/>
          </a:prstGeom>
          <a:noFill/>
        </p:spPr>
        <p:txBody>
          <a:bodyPr wrap="none" rtlCol="0">
            <a:spAutoFit/>
          </a:bodyPr>
          <a:lstStyle/>
          <a:p>
            <a:r>
              <a:rPr kumimoji="1" lang="ja-JP" altLang="en-US" dirty="0"/>
              <a:t>プログラム価格設定一例</a:t>
            </a:r>
            <a:endParaRPr kumimoji="1" lang="en-US" altLang="ja-JP" dirty="0"/>
          </a:p>
          <a:p>
            <a:endParaRPr kumimoji="1" lang="ja-JP" altLang="en-US" dirty="0"/>
          </a:p>
        </p:txBody>
      </p:sp>
      <p:sp>
        <p:nvSpPr>
          <p:cNvPr id="5" name="テキスト ボックス 4"/>
          <p:cNvSpPr txBox="1"/>
          <p:nvPr/>
        </p:nvSpPr>
        <p:spPr>
          <a:xfrm>
            <a:off x="708534" y="828857"/>
            <a:ext cx="2891474" cy="1169551"/>
          </a:xfrm>
          <a:prstGeom prst="rect">
            <a:avLst/>
          </a:prstGeom>
          <a:noFill/>
        </p:spPr>
        <p:txBody>
          <a:bodyPr wrap="none" rtlCol="0">
            <a:spAutoFit/>
          </a:bodyPr>
          <a:lstStyle/>
          <a:p>
            <a:r>
              <a:rPr kumimoji="1" lang="ja-JP" altLang="en-US" sz="1400" dirty="0"/>
              <a:t>銀鮭半身プログラム</a:t>
            </a:r>
            <a:r>
              <a:rPr lang="en-US" altLang="ja-JP" sz="1400" dirty="0"/>
              <a:t>6</a:t>
            </a:r>
            <a:r>
              <a:rPr kumimoji="1" lang="en-US" altLang="ja-JP" sz="1400" dirty="0"/>
              <a:t>000</a:t>
            </a:r>
            <a:r>
              <a:rPr kumimoji="1" lang="ja-JP" altLang="en-US" sz="1400" dirty="0"/>
              <a:t>円の場合</a:t>
            </a:r>
            <a:endParaRPr kumimoji="1" lang="en-US" altLang="ja-JP" sz="1400" dirty="0"/>
          </a:p>
          <a:p>
            <a:r>
              <a:rPr lang="ja-JP" altLang="en-US" sz="1400" dirty="0"/>
              <a:t>・食材費　</a:t>
            </a:r>
            <a:r>
              <a:rPr lang="en-US" altLang="ja-JP" sz="1400" dirty="0"/>
              <a:t>1400</a:t>
            </a:r>
            <a:r>
              <a:rPr lang="ja-JP" altLang="en-US" sz="1400" dirty="0"/>
              <a:t>円</a:t>
            </a:r>
            <a:endParaRPr lang="en-US" altLang="ja-JP" sz="1400" dirty="0"/>
          </a:p>
          <a:p>
            <a:r>
              <a:rPr kumimoji="1" lang="ja-JP" altLang="en-US" sz="1400" dirty="0"/>
              <a:t>・送料　　</a:t>
            </a:r>
            <a:r>
              <a:rPr kumimoji="1" lang="en-US" altLang="ja-JP" sz="1400" dirty="0"/>
              <a:t>1400</a:t>
            </a:r>
            <a:r>
              <a:rPr kumimoji="1" lang="ja-JP" altLang="en-US" sz="1400" dirty="0"/>
              <a:t>円</a:t>
            </a:r>
            <a:endParaRPr kumimoji="1" lang="en-US" altLang="ja-JP" sz="1400" dirty="0"/>
          </a:p>
          <a:p>
            <a:r>
              <a:rPr lang="ja-JP" altLang="en-US" sz="1400" dirty="0"/>
              <a:t>・梱包材　</a:t>
            </a:r>
            <a:r>
              <a:rPr lang="en-US" altLang="ja-JP" sz="1400" dirty="0"/>
              <a:t>400</a:t>
            </a:r>
            <a:r>
              <a:rPr lang="ja-JP" altLang="en-US" sz="1400" dirty="0"/>
              <a:t>円</a:t>
            </a:r>
            <a:endParaRPr lang="en-US" altLang="ja-JP" sz="1400" dirty="0"/>
          </a:p>
          <a:p>
            <a:r>
              <a:rPr kumimoji="1" lang="ja-JP" altLang="en-US" sz="1400" dirty="0"/>
              <a:t>　合計</a:t>
            </a:r>
            <a:r>
              <a:rPr kumimoji="1" lang="en-US" altLang="ja-JP" sz="1400" dirty="0"/>
              <a:t>3200</a:t>
            </a:r>
            <a:r>
              <a:rPr kumimoji="1" lang="ja-JP" altLang="en-US" sz="1400" dirty="0"/>
              <a:t>円　原価率</a:t>
            </a:r>
            <a:r>
              <a:rPr kumimoji="1" lang="en-US" altLang="ja-JP" sz="1400" dirty="0"/>
              <a:t>53%</a:t>
            </a:r>
            <a:endParaRPr kumimoji="1" lang="ja-JP" altLang="en-US" sz="1400" dirty="0"/>
          </a:p>
        </p:txBody>
      </p:sp>
      <p:sp>
        <p:nvSpPr>
          <p:cNvPr id="6" name="テキスト ボックス 5"/>
          <p:cNvSpPr txBox="1"/>
          <p:nvPr/>
        </p:nvSpPr>
        <p:spPr>
          <a:xfrm>
            <a:off x="695164" y="2419685"/>
            <a:ext cx="2031325" cy="369332"/>
          </a:xfrm>
          <a:prstGeom prst="rect">
            <a:avLst/>
          </a:prstGeom>
          <a:noFill/>
        </p:spPr>
        <p:txBody>
          <a:bodyPr wrap="none" rtlCol="0">
            <a:spAutoFit/>
          </a:bodyPr>
          <a:lstStyle/>
          <a:p>
            <a:r>
              <a:rPr kumimoji="1" lang="ja-JP" altLang="en-US" dirty="0"/>
              <a:t>プログラムリスト</a:t>
            </a:r>
          </a:p>
        </p:txBody>
      </p:sp>
      <p:sp>
        <p:nvSpPr>
          <p:cNvPr id="7" name="テキスト ボックス 6"/>
          <p:cNvSpPr txBox="1"/>
          <p:nvPr/>
        </p:nvSpPr>
        <p:spPr>
          <a:xfrm>
            <a:off x="735271" y="2967789"/>
            <a:ext cx="4685898" cy="1384995"/>
          </a:xfrm>
          <a:prstGeom prst="rect">
            <a:avLst/>
          </a:prstGeom>
          <a:noFill/>
        </p:spPr>
        <p:txBody>
          <a:bodyPr wrap="none" rtlCol="0">
            <a:spAutoFit/>
          </a:bodyPr>
          <a:lstStyle/>
          <a:p>
            <a:r>
              <a:rPr kumimoji="1" lang="ja-JP" altLang="en-US" sz="1400" dirty="0"/>
              <a:t>・</a:t>
            </a:r>
            <a:r>
              <a:rPr kumimoji="1" lang="en-US" altLang="ja-JP" sz="1400" dirty="0"/>
              <a:t>150</a:t>
            </a:r>
            <a:r>
              <a:rPr kumimoji="1" lang="ja-JP" altLang="en-US" sz="1400" dirty="0"/>
              <a:t>分　</a:t>
            </a:r>
            <a:r>
              <a:rPr kumimoji="1" lang="en-US" altLang="ja-JP" sz="1400" dirty="0"/>
              <a:t>27000</a:t>
            </a:r>
            <a:r>
              <a:rPr kumimoji="1" lang="ja-JP" altLang="en-US" sz="1400" dirty="0"/>
              <a:t>円　銀鮭一尾　包丁・エプロンセセット</a:t>
            </a:r>
            <a:endParaRPr kumimoji="1" lang="en-US" altLang="ja-JP" sz="1400" dirty="0"/>
          </a:p>
          <a:p>
            <a:r>
              <a:rPr lang="ja-JP" altLang="en-US" sz="1400" dirty="0"/>
              <a:t>・</a:t>
            </a:r>
            <a:r>
              <a:rPr lang="en-US" altLang="ja-JP" sz="1400" dirty="0"/>
              <a:t>120</a:t>
            </a:r>
            <a:r>
              <a:rPr lang="ja-JP" altLang="en-US" sz="1400" dirty="0"/>
              <a:t>分　</a:t>
            </a:r>
            <a:r>
              <a:rPr lang="en-US" altLang="ja-JP" sz="1400" dirty="0"/>
              <a:t>7000</a:t>
            </a:r>
            <a:r>
              <a:rPr lang="ja-JP" altLang="en-US" sz="1400" dirty="0"/>
              <a:t>円　</a:t>
            </a:r>
            <a:r>
              <a:rPr lang="en-US" altLang="ja-JP" sz="1400" dirty="0"/>
              <a:t>  </a:t>
            </a:r>
            <a:r>
              <a:rPr lang="ja-JP" altLang="en-US" sz="1400" dirty="0"/>
              <a:t>銀鮭半身</a:t>
            </a:r>
            <a:endParaRPr lang="en-US" altLang="ja-JP" sz="1400" dirty="0"/>
          </a:p>
          <a:p>
            <a:r>
              <a:rPr kumimoji="1" lang="ja-JP" altLang="en-US" sz="1400" dirty="0"/>
              <a:t>・</a:t>
            </a:r>
            <a:r>
              <a:rPr kumimoji="1" lang="en-US" altLang="ja-JP" sz="1400" dirty="0"/>
              <a:t>120</a:t>
            </a:r>
            <a:r>
              <a:rPr kumimoji="1" lang="ja-JP" altLang="en-US" sz="1400" dirty="0"/>
              <a:t>分　</a:t>
            </a:r>
            <a:r>
              <a:rPr kumimoji="1" lang="en-US" altLang="ja-JP" sz="1400" dirty="0"/>
              <a:t>7000</a:t>
            </a:r>
            <a:r>
              <a:rPr kumimoji="1" lang="ja-JP" altLang="en-US" sz="1400" dirty="0"/>
              <a:t>円　</a:t>
            </a:r>
            <a:r>
              <a:rPr kumimoji="1" lang="en-US" altLang="ja-JP" sz="1400" dirty="0"/>
              <a:t>  </a:t>
            </a:r>
            <a:r>
              <a:rPr kumimoji="1" lang="ja-JP" altLang="en-US" sz="1400" dirty="0"/>
              <a:t>タコカレー</a:t>
            </a:r>
            <a:endParaRPr kumimoji="1" lang="en-US" altLang="ja-JP" sz="1400" dirty="0"/>
          </a:p>
          <a:p>
            <a:r>
              <a:rPr lang="ja-JP" altLang="en-US" sz="1400" dirty="0"/>
              <a:t>・</a:t>
            </a:r>
            <a:r>
              <a:rPr lang="en-US" altLang="ja-JP" sz="1400" dirty="0"/>
              <a:t>180</a:t>
            </a:r>
            <a:r>
              <a:rPr lang="ja-JP" altLang="en-US" sz="1400" dirty="0"/>
              <a:t>分　</a:t>
            </a:r>
            <a:r>
              <a:rPr lang="en-US" altLang="ja-JP" sz="1400" dirty="0"/>
              <a:t>6000</a:t>
            </a:r>
            <a:r>
              <a:rPr lang="ja-JP" altLang="en-US" sz="1400" dirty="0"/>
              <a:t>円　</a:t>
            </a:r>
            <a:r>
              <a:rPr lang="en-US" altLang="ja-JP" sz="1400" dirty="0"/>
              <a:t>  </a:t>
            </a:r>
            <a:r>
              <a:rPr lang="ja-JP" altLang="en-US" sz="1400" dirty="0"/>
              <a:t>わかめ</a:t>
            </a:r>
            <a:endParaRPr lang="en-US" altLang="ja-JP" sz="1400" dirty="0"/>
          </a:p>
          <a:p>
            <a:r>
              <a:rPr lang="ja-JP" altLang="en-US" sz="1400" dirty="0"/>
              <a:t>・</a:t>
            </a:r>
            <a:r>
              <a:rPr lang="en-US" altLang="ja-JP" sz="1400" dirty="0"/>
              <a:t>120</a:t>
            </a:r>
            <a:r>
              <a:rPr lang="ja-JP" altLang="en-US" sz="1400" dirty="0"/>
              <a:t>分　</a:t>
            </a:r>
            <a:r>
              <a:rPr lang="en-US" altLang="ja-JP" sz="1400" dirty="0"/>
              <a:t>6000</a:t>
            </a:r>
            <a:r>
              <a:rPr lang="ja-JP" altLang="en-US" sz="1400" dirty="0"/>
              <a:t>円　</a:t>
            </a:r>
            <a:r>
              <a:rPr lang="en-US" altLang="ja-JP" sz="1400" dirty="0"/>
              <a:t>  </a:t>
            </a:r>
            <a:r>
              <a:rPr lang="ja-JP" altLang="en-US" sz="1400" dirty="0"/>
              <a:t>わかめ</a:t>
            </a:r>
            <a:endParaRPr lang="en-US" altLang="ja-JP" sz="1400" dirty="0"/>
          </a:p>
          <a:p>
            <a:r>
              <a:rPr kumimoji="1" lang="ja-JP" altLang="en-US" sz="1400" dirty="0"/>
              <a:t>・</a:t>
            </a:r>
            <a:r>
              <a:rPr kumimoji="1" lang="en-US" altLang="ja-JP" sz="1400" dirty="0"/>
              <a:t>120</a:t>
            </a:r>
            <a:r>
              <a:rPr kumimoji="1" lang="ja-JP" altLang="en-US" sz="1400" dirty="0"/>
              <a:t>分　</a:t>
            </a:r>
            <a:r>
              <a:rPr kumimoji="1" lang="en-US" altLang="ja-JP" sz="1400" dirty="0"/>
              <a:t>8000</a:t>
            </a:r>
            <a:r>
              <a:rPr kumimoji="1" lang="ja-JP" altLang="en-US" sz="1400"/>
              <a:t>円　</a:t>
            </a:r>
            <a:r>
              <a:rPr kumimoji="1" lang="en-US" altLang="ja-JP" sz="1400" dirty="0"/>
              <a:t>  </a:t>
            </a:r>
            <a:r>
              <a:rPr kumimoji="1" lang="ja-JP" altLang="en-US" sz="1400"/>
              <a:t>アワビ</a:t>
            </a:r>
            <a:endParaRPr kumimoji="1" lang="en-US" altLang="ja-JP" sz="1400" dirty="0"/>
          </a:p>
        </p:txBody>
      </p:sp>
    </p:spTree>
    <p:extLst>
      <p:ext uri="{BB962C8B-B14F-4D97-AF65-F5344CB8AC3E}">
        <p14:creationId xmlns:p14="http://schemas.microsoft.com/office/powerpoint/2010/main" val="618939637"/>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1001</Words>
  <Application>Microsoft Macintosh PowerPoint</Application>
  <PresentationFormat>画面に合わせる (4:3)</PresentationFormat>
  <Paragraphs>91</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Hiragino Kaku Gothic Pro W3</vt:lpstr>
      <vt:lpstr>Hiragino Kaku Gothic ProN W3</vt:lpstr>
      <vt:lpstr>Arial</vt:lpstr>
      <vt:lpstr>Calibri</vt:lpstr>
      <vt:lpstr>Calibri Light</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 Gentaro</dc:creator>
  <cp:lastModifiedBy>孝則 山口</cp:lastModifiedBy>
  <cp:revision>25</cp:revision>
  <dcterms:created xsi:type="dcterms:W3CDTF">2020-05-13T23:14:47Z</dcterms:created>
  <dcterms:modified xsi:type="dcterms:W3CDTF">2021-04-01T10:04:32Z</dcterms:modified>
</cp:coreProperties>
</file>