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64" r:id="rId2"/>
    <p:sldId id="265" r:id="rId3"/>
  </p:sldIdLst>
  <p:sldSz cx="9601200" cy="12801600" type="A3"/>
  <p:notesSz cx="6735763" cy="9866313"/>
  <p:defaultTextStyle>
    <a:defPPr>
      <a:defRPr lang="ja-JP"/>
    </a:defPPr>
    <a:lvl1pPr marL="0" algn="l" defTabSz="610956" rtl="0" eaLnBrk="1" latinLnBrk="0" hangingPunct="1">
      <a:defRPr kumimoji="1" sz="2405" kern="1200">
        <a:solidFill>
          <a:schemeClr val="tx1"/>
        </a:solidFill>
        <a:latin typeface="+mn-lt"/>
        <a:ea typeface="+mn-ea"/>
        <a:cs typeface="+mn-cs"/>
      </a:defRPr>
    </a:lvl1pPr>
    <a:lvl2pPr marL="610956" algn="l" defTabSz="610956" rtl="0" eaLnBrk="1" latinLnBrk="0" hangingPunct="1">
      <a:defRPr kumimoji="1" sz="2405" kern="1200">
        <a:solidFill>
          <a:schemeClr val="tx1"/>
        </a:solidFill>
        <a:latin typeface="+mn-lt"/>
        <a:ea typeface="+mn-ea"/>
        <a:cs typeface="+mn-cs"/>
      </a:defRPr>
    </a:lvl2pPr>
    <a:lvl3pPr marL="1221913" algn="l" defTabSz="610956" rtl="0" eaLnBrk="1" latinLnBrk="0" hangingPunct="1">
      <a:defRPr kumimoji="1" sz="2405" kern="1200">
        <a:solidFill>
          <a:schemeClr val="tx1"/>
        </a:solidFill>
        <a:latin typeface="+mn-lt"/>
        <a:ea typeface="+mn-ea"/>
        <a:cs typeface="+mn-cs"/>
      </a:defRPr>
    </a:lvl3pPr>
    <a:lvl4pPr marL="1832869" algn="l" defTabSz="610956" rtl="0" eaLnBrk="1" latinLnBrk="0" hangingPunct="1">
      <a:defRPr kumimoji="1" sz="2405" kern="1200">
        <a:solidFill>
          <a:schemeClr val="tx1"/>
        </a:solidFill>
        <a:latin typeface="+mn-lt"/>
        <a:ea typeface="+mn-ea"/>
        <a:cs typeface="+mn-cs"/>
      </a:defRPr>
    </a:lvl4pPr>
    <a:lvl5pPr marL="2443825" algn="l" defTabSz="610956" rtl="0" eaLnBrk="1" latinLnBrk="0" hangingPunct="1">
      <a:defRPr kumimoji="1" sz="2405" kern="1200">
        <a:solidFill>
          <a:schemeClr val="tx1"/>
        </a:solidFill>
        <a:latin typeface="+mn-lt"/>
        <a:ea typeface="+mn-ea"/>
        <a:cs typeface="+mn-cs"/>
      </a:defRPr>
    </a:lvl5pPr>
    <a:lvl6pPr marL="3054782" algn="l" defTabSz="610956" rtl="0" eaLnBrk="1" latinLnBrk="0" hangingPunct="1">
      <a:defRPr kumimoji="1" sz="2405" kern="1200">
        <a:solidFill>
          <a:schemeClr val="tx1"/>
        </a:solidFill>
        <a:latin typeface="+mn-lt"/>
        <a:ea typeface="+mn-ea"/>
        <a:cs typeface="+mn-cs"/>
      </a:defRPr>
    </a:lvl6pPr>
    <a:lvl7pPr marL="3665738" algn="l" defTabSz="610956" rtl="0" eaLnBrk="1" latinLnBrk="0" hangingPunct="1">
      <a:defRPr kumimoji="1" sz="2405" kern="1200">
        <a:solidFill>
          <a:schemeClr val="tx1"/>
        </a:solidFill>
        <a:latin typeface="+mn-lt"/>
        <a:ea typeface="+mn-ea"/>
        <a:cs typeface="+mn-cs"/>
      </a:defRPr>
    </a:lvl7pPr>
    <a:lvl8pPr marL="4276695" algn="l" defTabSz="610956" rtl="0" eaLnBrk="1" latinLnBrk="0" hangingPunct="1">
      <a:defRPr kumimoji="1" sz="2405" kern="1200">
        <a:solidFill>
          <a:schemeClr val="tx1"/>
        </a:solidFill>
        <a:latin typeface="+mn-lt"/>
        <a:ea typeface="+mn-ea"/>
        <a:cs typeface="+mn-cs"/>
      </a:defRPr>
    </a:lvl8pPr>
    <a:lvl9pPr marL="4887651" algn="l" defTabSz="610956" rtl="0" eaLnBrk="1" latinLnBrk="0" hangingPunct="1">
      <a:defRPr kumimoji="1" sz="24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22" userDrawn="1">
          <p15:clr>
            <a:srgbClr val="A4A3A4"/>
          </p15:clr>
        </p15:guide>
        <p15:guide id="2" pos="3024" userDrawn="1">
          <p15:clr>
            <a:srgbClr val="A4A3A4"/>
          </p15:clr>
        </p15:guide>
        <p15:guide id="3" orient="horz" pos="4032" userDrawn="1">
          <p15:clr>
            <a:srgbClr val="A4A3A4"/>
          </p15:clr>
        </p15:guide>
        <p15:guide id="4" pos="212" userDrawn="1">
          <p15:clr>
            <a:srgbClr val="A4A3A4"/>
          </p15:clr>
        </p15:guide>
        <p15:guide id="5" pos="585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B6"/>
    <a:srgbClr val="9FC4E2"/>
    <a:srgbClr val="3289BD"/>
    <a:srgbClr val="0066CC"/>
    <a:srgbClr val="007AB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57" autoAdjust="0"/>
    <p:restoredTop sz="94719"/>
  </p:normalViewPr>
  <p:slideViewPr>
    <p:cSldViewPr snapToGrid="0" snapToObjects="1">
      <p:cViewPr varScale="1">
        <p:scale>
          <a:sx n="64" d="100"/>
          <a:sy n="64" d="100"/>
        </p:scale>
        <p:origin x="3036" y="102"/>
      </p:cViewPr>
      <p:guideLst>
        <p:guide orient="horz" pos="3722"/>
        <p:guide pos="3024"/>
        <p:guide orient="horz" pos="4032"/>
        <p:guide pos="212"/>
        <p:guide pos="585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626" y="0"/>
            <a:ext cx="2919565" cy="493868"/>
          </a:xfrm>
          <a:prstGeom prst="rect">
            <a:avLst/>
          </a:prstGeom>
        </p:spPr>
        <p:txBody>
          <a:bodyPr vert="horz" lIns="90763" tIns="45382" rIns="90763" bIns="45382" rtlCol="0"/>
          <a:lstStyle>
            <a:lvl1pPr algn="r">
              <a:defRPr sz="1200"/>
            </a:lvl1pPr>
          </a:lstStyle>
          <a:p>
            <a:fld id="{822935A5-BA96-48D2-A14E-1269FA50F540}" type="datetimeFigureOut">
              <a:rPr kumimoji="1" lang="ja-JP" altLang="en-US" smtClean="0"/>
              <a:t>2022/2/21</a:t>
            </a:fld>
            <a:endParaRPr kumimoji="1" lang="ja-JP" altLang="en-US"/>
          </a:p>
        </p:txBody>
      </p:sp>
      <p:sp>
        <p:nvSpPr>
          <p:cNvPr id="4" name="スライド イメージ プレースホルダー 3"/>
          <p:cNvSpPr>
            <a:spLocks noGrp="1" noRot="1" noChangeAspect="1"/>
          </p:cNvSpPr>
          <p:nvPr>
            <p:ph type="sldImg" idx="2"/>
          </p:nvPr>
        </p:nvSpPr>
        <p:spPr>
          <a:xfrm>
            <a:off x="2120900" y="1233488"/>
            <a:ext cx="2493963" cy="3328987"/>
          </a:xfrm>
          <a:prstGeom prst="rect">
            <a:avLst/>
          </a:prstGeom>
          <a:noFill/>
          <a:ln w="12700">
            <a:solidFill>
              <a:prstClr val="black"/>
            </a:solidFill>
          </a:ln>
        </p:spPr>
        <p:txBody>
          <a:bodyPr vert="horz" lIns="90763" tIns="45382" rIns="90763" bIns="45382" rtlCol="0" anchor="ctr"/>
          <a:lstStyle/>
          <a:p>
            <a:endParaRPr lang="ja-JP" altLang="en-US"/>
          </a:p>
        </p:txBody>
      </p:sp>
      <p:sp>
        <p:nvSpPr>
          <p:cNvPr id="5" name="ノート プレースホルダー 4"/>
          <p:cNvSpPr>
            <a:spLocks noGrp="1"/>
          </p:cNvSpPr>
          <p:nvPr>
            <p:ph type="body" sz="quarter" idx="3"/>
          </p:nvPr>
        </p:nvSpPr>
        <p:spPr>
          <a:xfrm>
            <a:off x="673262" y="4747760"/>
            <a:ext cx="5389240" cy="3884673"/>
          </a:xfrm>
          <a:prstGeom prst="rect">
            <a:avLst/>
          </a:prstGeom>
        </p:spPr>
        <p:txBody>
          <a:bodyPr vert="horz" lIns="90763" tIns="45382" rIns="90763" bIns="4538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2445"/>
            <a:ext cx="2919565" cy="493868"/>
          </a:xfrm>
          <a:prstGeom prst="rect">
            <a:avLst/>
          </a:prstGeom>
        </p:spPr>
        <p:txBody>
          <a:bodyPr vert="horz" lIns="90763" tIns="45382" rIns="90763" bIns="4538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626" y="9372445"/>
            <a:ext cx="2919565" cy="493868"/>
          </a:xfrm>
          <a:prstGeom prst="rect">
            <a:avLst/>
          </a:prstGeom>
        </p:spPr>
        <p:txBody>
          <a:bodyPr vert="horz" lIns="90763" tIns="45382" rIns="90763" bIns="45382" rtlCol="0" anchor="b"/>
          <a:lstStyle>
            <a:lvl1pPr algn="r">
              <a:defRPr sz="1200"/>
            </a:lvl1pPr>
          </a:lstStyle>
          <a:p>
            <a:fld id="{106FD124-73C1-4391-9DEB-8C68E14C1BD3}" type="slidenum">
              <a:rPr kumimoji="1" lang="ja-JP" altLang="en-US" smtClean="0"/>
              <a:t>‹#›</a:t>
            </a:fld>
            <a:endParaRPr kumimoji="1" lang="ja-JP" altLang="en-US"/>
          </a:p>
        </p:txBody>
      </p:sp>
    </p:spTree>
    <p:extLst>
      <p:ext uri="{BB962C8B-B14F-4D97-AF65-F5344CB8AC3E}">
        <p14:creationId xmlns:p14="http://schemas.microsoft.com/office/powerpoint/2010/main" val="208596407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06FD124-73C1-4391-9DEB-8C68E14C1BD3}" type="slidenum">
              <a:rPr kumimoji="1" lang="ja-JP" altLang="en-US" smtClean="0"/>
              <a:t>1</a:t>
            </a:fld>
            <a:endParaRPr kumimoji="1" lang="ja-JP" altLang="en-US"/>
          </a:p>
        </p:txBody>
      </p:sp>
    </p:spTree>
    <p:extLst>
      <p:ext uri="{BB962C8B-B14F-4D97-AF65-F5344CB8AC3E}">
        <p14:creationId xmlns:p14="http://schemas.microsoft.com/office/powerpoint/2010/main" val="3097609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06FD124-73C1-4391-9DEB-8C68E14C1BD3}" type="slidenum">
              <a:rPr kumimoji="1" lang="ja-JP" altLang="en-US" smtClean="0"/>
              <a:t>2</a:t>
            </a:fld>
            <a:endParaRPr kumimoji="1" lang="ja-JP" altLang="en-US"/>
          </a:p>
        </p:txBody>
      </p:sp>
    </p:spTree>
    <p:extLst>
      <p:ext uri="{BB962C8B-B14F-4D97-AF65-F5344CB8AC3E}">
        <p14:creationId xmlns:p14="http://schemas.microsoft.com/office/powerpoint/2010/main" val="678080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a:xfrm>
            <a:off x="7360920" y="0"/>
            <a:ext cx="2240280" cy="378653"/>
          </a:xfrm>
        </p:spPr>
        <p:txBody>
          <a:bodyPr/>
          <a:lstStyle>
            <a:lvl1pPr>
              <a:defRPr sz="1100" b="1">
                <a:solidFill>
                  <a:schemeClr val="tx1"/>
                </a:solidFill>
              </a:defRPr>
            </a:lvl1pPr>
          </a:lstStyle>
          <a:p>
            <a:fld id="{4D6D838C-EE04-A649-9BCD-4E7BA451510B}" type="slidenum">
              <a:rPr lang="ja-JP" altLang="en-US" smtClean="0"/>
              <a:pPr/>
              <a:t>‹#›</a:t>
            </a:fld>
            <a:endParaRPr lang="ja-JP" altLang="en-US" dirty="0"/>
          </a:p>
        </p:txBody>
      </p:sp>
    </p:spTree>
    <p:extLst>
      <p:ext uri="{BB962C8B-B14F-4D97-AF65-F5344CB8AC3E}">
        <p14:creationId xmlns:p14="http://schemas.microsoft.com/office/powerpoint/2010/main" val="3814835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3514086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684532"/>
            <a:ext cx="1620203" cy="1456182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60047" y="684532"/>
            <a:ext cx="4700588" cy="1456182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11062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3502919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58429" y="8226213"/>
            <a:ext cx="8161020" cy="2542540"/>
          </a:xfrm>
        </p:spPr>
        <p:txBody>
          <a:bodyPr anchor="t"/>
          <a:lstStyle>
            <a:lvl1pPr algn="l">
              <a:defRPr sz="516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58429" y="5425866"/>
            <a:ext cx="8161020" cy="2800348"/>
          </a:xfrm>
        </p:spPr>
        <p:txBody>
          <a:bodyPr anchor="b"/>
          <a:lstStyle>
            <a:lvl1pPr marL="0" indent="0">
              <a:buNone/>
              <a:defRPr sz="2585">
                <a:solidFill>
                  <a:schemeClr val="tx1">
                    <a:tint val="75000"/>
                  </a:schemeClr>
                </a:solidFill>
              </a:defRPr>
            </a:lvl1pPr>
            <a:lvl2pPr marL="590840" indent="0">
              <a:buNone/>
              <a:defRPr sz="2326">
                <a:solidFill>
                  <a:schemeClr val="tx1">
                    <a:tint val="75000"/>
                  </a:schemeClr>
                </a:solidFill>
              </a:defRPr>
            </a:lvl2pPr>
            <a:lvl3pPr marL="1181679" indent="0">
              <a:buNone/>
              <a:defRPr sz="2068">
                <a:solidFill>
                  <a:schemeClr val="tx1">
                    <a:tint val="75000"/>
                  </a:schemeClr>
                </a:solidFill>
              </a:defRPr>
            </a:lvl3pPr>
            <a:lvl4pPr marL="1772519" indent="0">
              <a:buNone/>
              <a:defRPr sz="1809">
                <a:solidFill>
                  <a:schemeClr val="tx1">
                    <a:tint val="75000"/>
                  </a:schemeClr>
                </a:solidFill>
              </a:defRPr>
            </a:lvl4pPr>
            <a:lvl5pPr marL="2363358" indent="0">
              <a:buNone/>
              <a:defRPr sz="1809">
                <a:solidFill>
                  <a:schemeClr val="tx1">
                    <a:tint val="75000"/>
                  </a:schemeClr>
                </a:solidFill>
              </a:defRPr>
            </a:lvl5pPr>
            <a:lvl6pPr marL="2954198" indent="0">
              <a:buNone/>
              <a:defRPr sz="1809">
                <a:solidFill>
                  <a:schemeClr val="tx1">
                    <a:tint val="75000"/>
                  </a:schemeClr>
                </a:solidFill>
              </a:defRPr>
            </a:lvl6pPr>
            <a:lvl7pPr marL="3545037" indent="0">
              <a:buNone/>
              <a:defRPr sz="1809">
                <a:solidFill>
                  <a:schemeClr val="tx1">
                    <a:tint val="75000"/>
                  </a:schemeClr>
                </a:solidFill>
              </a:defRPr>
            </a:lvl7pPr>
            <a:lvl8pPr marL="4135877" indent="0">
              <a:buNone/>
              <a:defRPr sz="1809">
                <a:solidFill>
                  <a:schemeClr val="tx1">
                    <a:tint val="75000"/>
                  </a:schemeClr>
                </a:solidFill>
              </a:defRPr>
            </a:lvl8pPr>
            <a:lvl9pPr marL="4726716" indent="0">
              <a:buNone/>
              <a:defRPr sz="180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1196781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60047" y="3982721"/>
            <a:ext cx="3160395" cy="11263631"/>
          </a:xfrm>
        </p:spPr>
        <p:txBody>
          <a:bodyPr/>
          <a:lstStyle>
            <a:lvl1pPr>
              <a:defRPr sz="3618"/>
            </a:lvl1pPr>
            <a:lvl2pPr>
              <a:defRPr sz="3102"/>
            </a:lvl2pPr>
            <a:lvl3pPr>
              <a:defRPr sz="2585"/>
            </a:lvl3pPr>
            <a:lvl4pPr>
              <a:defRPr sz="2326"/>
            </a:lvl4pPr>
            <a:lvl5pPr>
              <a:defRPr sz="2326"/>
            </a:lvl5pPr>
            <a:lvl6pPr>
              <a:defRPr sz="2326"/>
            </a:lvl6pPr>
            <a:lvl7pPr>
              <a:defRPr sz="2326"/>
            </a:lvl7pPr>
            <a:lvl8pPr>
              <a:defRPr sz="2326"/>
            </a:lvl8pPr>
            <a:lvl9pPr>
              <a:defRPr sz="232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680462" y="3982721"/>
            <a:ext cx="3160395" cy="11263631"/>
          </a:xfrm>
        </p:spPr>
        <p:txBody>
          <a:bodyPr/>
          <a:lstStyle>
            <a:lvl1pPr>
              <a:defRPr sz="3618"/>
            </a:lvl1pPr>
            <a:lvl2pPr>
              <a:defRPr sz="3102"/>
            </a:lvl2pPr>
            <a:lvl3pPr>
              <a:defRPr sz="2585"/>
            </a:lvl3pPr>
            <a:lvl4pPr>
              <a:defRPr sz="2326"/>
            </a:lvl4pPr>
            <a:lvl5pPr>
              <a:defRPr sz="2326"/>
            </a:lvl5pPr>
            <a:lvl6pPr>
              <a:defRPr sz="2326"/>
            </a:lvl6pPr>
            <a:lvl7pPr>
              <a:defRPr sz="2326"/>
            </a:lvl7pPr>
            <a:lvl8pPr>
              <a:defRPr sz="2326"/>
            </a:lvl8pPr>
            <a:lvl9pPr>
              <a:defRPr sz="232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3800819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0060" y="512657"/>
            <a:ext cx="8641080" cy="21336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80061" y="2865544"/>
            <a:ext cx="4242197" cy="1194223"/>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80061" y="4059766"/>
            <a:ext cx="4242197" cy="7375738"/>
          </a:xfrm>
        </p:spPr>
        <p:txBody>
          <a:bodyPr/>
          <a:lstStyle>
            <a:lvl1pPr>
              <a:defRPr sz="3102"/>
            </a:lvl1pPr>
            <a:lvl2pPr>
              <a:defRPr sz="2585"/>
            </a:lvl2pPr>
            <a:lvl3pPr>
              <a:defRPr sz="2326"/>
            </a:lvl3pPr>
            <a:lvl4pPr>
              <a:defRPr sz="2068"/>
            </a:lvl4pPr>
            <a:lvl5pPr>
              <a:defRPr sz="2068"/>
            </a:lvl5pPr>
            <a:lvl6pPr>
              <a:defRPr sz="2068"/>
            </a:lvl6pPr>
            <a:lvl7pPr>
              <a:defRPr sz="2068"/>
            </a:lvl7pPr>
            <a:lvl8pPr>
              <a:defRPr sz="2068"/>
            </a:lvl8pPr>
            <a:lvl9pPr>
              <a:defRPr sz="206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877279" y="2865544"/>
            <a:ext cx="4243863" cy="1194223"/>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877279" y="4059766"/>
            <a:ext cx="4243863" cy="7375738"/>
          </a:xfrm>
        </p:spPr>
        <p:txBody>
          <a:bodyPr/>
          <a:lstStyle>
            <a:lvl1pPr>
              <a:defRPr sz="3102"/>
            </a:lvl1pPr>
            <a:lvl2pPr>
              <a:defRPr sz="2585"/>
            </a:lvl2pPr>
            <a:lvl3pPr>
              <a:defRPr sz="2326"/>
            </a:lvl3pPr>
            <a:lvl4pPr>
              <a:defRPr sz="2068"/>
            </a:lvl4pPr>
            <a:lvl5pPr>
              <a:defRPr sz="2068"/>
            </a:lvl5pPr>
            <a:lvl6pPr>
              <a:defRPr sz="2068"/>
            </a:lvl6pPr>
            <a:lvl7pPr>
              <a:defRPr sz="2068"/>
            </a:lvl7pPr>
            <a:lvl8pPr>
              <a:defRPr sz="2068"/>
            </a:lvl8pPr>
            <a:lvl9pPr>
              <a:defRPr sz="206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223474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2222836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1542703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0062" y="509695"/>
            <a:ext cx="3158729" cy="2169160"/>
          </a:xfrm>
        </p:spPr>
        <p:txBody>
          <a:bodyPr anchor="b"/>
          <a:lstStyle>
            <a:lvl1pPr algn="l">
              <a:defRPr sz="258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753804" y="509694"/>
            <a:ext cx="5367338" cy="10925812"/>
          </a:xfrm>
        </p:spPr>
        <p:txBody>
          <a:bodyPr/>
          <a:lstStyle>
            <a:lvl1pPr>
              <a:defRPr sz="4135"/>
            </a:lvl1pPr>
            <a:lvl2pPr>
              <a:defRPr sz="3618"/>
            </a:lvl2pPr>
            <a:lvl3pPr>
              <a:defRPr sz="3102"/>
            </a:lvl3pPr>
            <a:lvl4pPr>
              <a:defRPr sz="2585"/>
            </a:lvl4pPr>
            <a:lvl5pPr>
              <a:defRPr sz="2585"/>
            </a:lvl5pPr>
            <a:lvl6pPr>
              <a:defRPr sz="2585"/>
            </a:lvl6pPr>
            <a:lvl7pPr>
              <a:defRPr sz="2585"/>
            </a:lvl7pPr>
            <a:lvl8pPr>
              <a:defRPr sz="2585"/>
            </a:lvl8pPr>
            <a:lvl9pPr>
              <a:defRPr sz="258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80062" y="2678854"/>
            <a:ext cx="3158729" cy="8756651"/>
          </a:xfrm>
        </p:spPr>
        <p:txBody>
          <a:bodyPr/>
          <a:lstStyle>
            <a:lvl1pPr marL="0" indent="0">
              <a:buNone/>
              <a:defRPr sz="1809"/>
            </a:lvl1pPr>
            <a:lvl2pPr marL="590840" indent="0">
              <a:buNone/>
              <a:defRPr sz="1551"/>
            </a:lvl2pPr>
            <a:lvl3pPr marL="1181679" indent="0">
              <a:buNone/>
              <a:defRPr sz="1292"/>
            </a:lvl3pPr>
            <a:lvl4pPr marL="1772519" indent="0">
              <a:buNone/>
              <a:defRPr sz="1163"/>
            </a:lvl4pPr>
            <a:lvl5pPr marL="2363358" indent="0">
              <a:buNone/>
              <a:defRPr sz="1163"/>
            </a:lvl5pPr>
            <a:lvl6pPr marL="2954198" indent="0">
              <a:buNone/>
              <a:defRPr sz="1163"/>
            </a:lvl6pPr>
            <a:lvl7pPr marL="3545037" indent="0">
              <a:buNone/>
              <a:defRPr sz="1163"/>
            </a:lvl7pPr>
            <a:lvl8pPr marL="4135877" indent="0">
              <a:buNone/>
              <a:defRPr sz="1163"/>
            </a:lvl8pPr>
            <a:lvl9pPr marL="4726716" indent="0">
              <a:buNone/>
              <a:defRPr sz="11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2245630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81902" y="8961121"/>
            <a:ext cx="5760720" cy="1057912"/>
          </a:xfrm>
        </p:spPr>
        <p:txBody>
          <a:bodyPr anchor="b"/>
          <a:lstStyle>
            <a:lvl1pPr algn="l">
              <a:defRPr sz="2585" b="1"/>
            </a:lvl1pPr>
          </a:lstStyle>
          <a:p>
            <a:r>
              <a:rPr kumimoji="1" lang="ja-JP" altLang="en-US"/>
              <a:t>マスター タイトルの書式設定</a:t>
            </a:r>
          </a:p>
        </p:txBody>
      </p:sp>
      <p:sp>
        <p:nvSpPr>
          <p:cNvPr id="3" name="図プレースホルダー 2"/>
          <p:cNvSpPr>
            <a:spLocks noGrp="1"/>
          </p:cNvSpPr>
          <p:nvPr>
            <p:ph type="pic" idx="1"/>
          </p:nvPr>
        </p:nvSpPr>
        <p:spPr>
          <a:xfrm>
            <a:off x="1881902" y="1143846"/>
            <a:ext cx="5760720" cy="7680960"/>
          </a:xfrm>
        </p:spPr>
        <p:txBody>
          <a:bodyPr/>
          <a:lstStyle>
            <a:lvl1pPr marL="0" indent="0">
              <a:buNone/>
              <a:defRPr sz="4135"/>
            </a:lvl1pPr>
            <a:lvl2pPr marL="590840" indent="0">
              <a:buNone/>
              <a:defRPr sz="3618"/>
            </a:lvl2pPr>
            <a:lvl3pPr marL="1181679" indent="0">
              <a:buNone/>
              <a:defRPr sz="3102"/>
            </a:lvl3pPr>
            <a:lvl4pPr marL="1772519" indent="0">
              <a:buNone/>
              <a:defRPr sz="2585"/>
            </a:lvl4pPr>
            <a:lvl5pPr marL="2363358" indent="0">
              <a:buNone/>
              <a:defRPr sz="2585"/>
            </a:lvl5pPr>
            <a:lvl6pPr marL="2954198" indent="0">
              <a:buNone/>
              <a:defRPr sz="2585"/>
            </a:lvl6pPr>
            <a:lvl7pPr marL="3545037" indent="0">
              <a:buNone/>
              <a:defRPr sz="2585"/>
            </a:lvl7pPr>
            <a:lvl8pPr marL="4135877" indent="0">
              <a:buNone/>
              <a:defRPr sz="2585"/>
            </a:lvl8pPr>
            <a:lvl9pPr marL="4726716" indent="0">
              <a:buNone/>
              <a:defRPr sz="2585"/>
            </a:lvl9pPr>
          </a:lstStyle>
          <a:p>
            <a:endParaRPr kumimoji="1" lang="ja-JP" altLang="en-US"/>
          </a:p>
        </p:txBody>
      </p:sp>
      <p:sp>
        <p:nvSpPr>
          <p:cNvPr id="4" name="テキスト プレースホルダー 3"/>
          <p:cNvSpPr>
            <a:spLocks noGrp="1"/>
          </p:cNvSpPr>
          <p:nvPr>
            <p:ph type="body" sz="half" idx="2"/>
          </p:nvPr>
        </p:nvSpPr>
        <p:spPr>
          <a:xfrm>
            <a:off x="1881902" y="10019033"/>
            <a:ext cx="5760720" cy="1502408"/>
          </a:xfrm>
        </p:spPr>
        <p:txBody>
          <a:bodyPr/>
          <a:lstStyle>
            <a:lvl1pPr marL="0" indent="0">
              <a:buNone/>
              <a:defRPr sz="1809"/>
            </a:lvl1pPr>
            <a:lvl2pPr marL="590840" indent="0">
              <a:buNone/>
              <a:defRPr sz="1551"/>
            </a:lvl2pPr>
            <a:lvl3pPr marL="1181679" indent="0">
              <a:buNone/>
              <a:defRPr sz="1292"/>
            </a:lvl3pPr>
            <a:lvl4pPr marL="1772519" indent="0">
              <a:buNone/>
              <a:defRPr sz="1163"/>
            </a:lvl4pPr>
            <a:lvl5pPr marL="2363358" indent="0">
              <a:buNone/>
              <a:defRPr sz="1163"/>
            </a:lvl5pPr>
            <a:lvl6pPr marL="2954198" indent="0">
              <a:buNone/>
              <a:defRPr sz="1163"/>
            </a:lvl6pPr>
            <a:lvl7pPr marL="3545037" indent="0">
              <a:buNone/>
              <a:defRPr sz="1163"/>
            </a:lvl7pPr>
            <a:lvl8pPr marL="4135877" indent="0">
              <a:buNone/>
              <a:defRPr sz="1163"/>
            </a:lvl8pPr>
            <a:lvl9pPr marL="4726716" indent="0">
              <a:buNone/>
              <a:defRPr sz="11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86263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0060" y="512657"/>
            <a:ext cx="8641080" cy="21336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80060" y="2987043"/>
            <a:ext cx="8641080" cy="844846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80060" y="11865189"/>
            <a:ext cx="2240280" cy="681566"/>
          </a:xfrm>
          <a:prstGeom prst="rect">
            <a:avLst/>
          </a:prstGeom>
        </p:spPr>
        <p:txBody>
          <a:bodyPr vert="horz" lIns="91440" tIns="45720" rIns="91440" bIns="45720" rtlCol="0" anchor="ctr"/>
          <a:lstStyle>
            <a:lvl1pPr algn="l">
              <a:defRPr sz="1551">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280410" y="11865189"/>
            <a:ext cx="3040380" cy="681566"/>
          </a:xfrm>
          <a:prstGeom prst="rect">
            <a:avLst/>
          </a:prstGeom>
        </p:spPr>
        <p:txBody>
          <a:bodyPr vert="horz" lIns="91440" tIns="45720" rIns="91440" bIns="45720" rtlCol="0" anchor="ctr"/>
          <a:lstStyle>
            <a:lvl1pPr algn="ctr">
              <a:defRPr sz="1551">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880860" y="11865189"/>
            <a:ext cx="2240280" cy="681566"/>
          </a:xfrm>
          <a:prstGeom prst="rect">
            <a:avLst/>
          </a:prstGeom>
        </p:spPr>
        <p:txBody>
          <a:bodyPr vert="horz" lIns="91440" tIns="45720" rIns="91440" bIns="45720" rtlCol="0" anchor="ctr"/>
          <a:lstStyle>
            <a:lvl1pPr algn="r">
              <a:defRPr sz="1551">
                <a:solidFill>
                  <a:schemeClr val="tx1">
                    <a:tint val="75000"/>
                  </a:schemeClr>
                </a:solidFill>
              </a:defRPr>
            </a:lvl1pPr>
          </a:lstStyle>
          <a:p>
            <a:fld id="{4D6D838C-EE04-A649-9BCD-4E7BA451510B}" type="slidenum">
              <a:rPr kumimoji="1" lang="ja-JP" altLang="en-US" smtClean="0"/>
              <a:t>‹#›</a:t>
            </a:fld>
            <a:endParaRPr kumimoji="1" lang="ja-JP" altLang="en-US"/>
          </a:p>
        </p:txBody>
      </p:sp>
    </p:spTree>
    <p:extLst>
      <p:ext uri="{BB962C8B-B14F-4D97-AF65-F5344CB8AC3E}">
        <p14:creationId xmlns:p14="http://schemas.microsoft.com/office/powerpoint/2010/main" val="217369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590840" rtl="0" eaLnBrk="1" latinLnBrk="0" hangingPunct="1">
        <a:spcBef>
          <a:spcPct val="0"/>
        </a:spcBef>
        <a:buNone/>
        <a:defRPr kumimoji="1" sz="5686" kern="1200">
          <a:solidFill>
            <a:schemeClr val="tx1"/>
          </a:solidFill>
          <a:latin typeface="+mj-lt"/>
          <a:ea typeface="+mj-ea"/>
          <a:cs typeface="+mj-cs"/>
        </a:defRPr>
      </a:lvl1pPr>
    </p:titleStyle>
    <p:bodyStyle>
      <a:lvl1pPr marL="443130" indent="-443130" algn="l" defTabSz="590840" rtl="0" eaLnBrk="1" latinLnBrk="0" hangingPunct="1">
        <a:spcBef>
          <a:spcPct val="20000"/>
        </a:spcBef>
        <a:buFont typeface="Arial"/>
        <a:buChar char="•"/>
        <a:defRPr kumimoji="1" sz="4135" kern="1200">
          <a:solidFill>
            <a:schemeClr val="tx1"/>
          </a:solidFill>
          <a:latin typeface="+mn-lt"/>
          <a:ea typeface="+mn-ea"/>
          <a:cs typeface="+mn-cs"/>
        </a:defRPr>
      </a:lvl1pPr>
      <a:lvl2pPr marL="960114" indent="-369275" algn="l" defTabSz="590840" rtl="0" eaLnBrk="1" latinLnBrk="0" hangingPunct="1">
        <a:spcBef>
          <a:spcPct val="20000"/>
        </a:spcBef>
        <a:buFont typeface="Arial"/>
        <a:buChar char="–"/>
        <a:defRPr kumimoji="1" sz="3618" kern="1200">
          <a:solidFill>
            <a:schemeClr val="tx1"/>
          </a:solidFill>
          <a:latin typeface="+mn-lt"/>
          <a:ea typeface="+mn-ea"/>
          <a:cs typeface="+mn-cs"/>
        </a:defRPr>
      </a:lvl2pPr>
      <a:lvl3pPr marL="1477099" indent="-295420" algn="l" defTabSz="590840" rtl="0" eaLnBrk="1" latinLnBrk="0" hangingPunct="1">
        <a:spcBef>
          <a:spcPct val="20000"/>
        </a:spcBef>
        <a:buFont typeface="Arial"/>
        <a:buChar char="•"/>
        <a:defRPr kumimoji="1" sz="3102" kern="1200">
          <a:solidFill>
            <a:schemeClr val="tx1"/>
          </a:solidFill>
          <a:latin typeface="+mn-lt"/>
          <a:ea typeface="+mn-ea"/>
          <a:cs typeface="+mn-cs"/>
        </a:defRPr>
      </a:lvl3pPr>
      <a:lvl4pPr marL="2067938" indent="-295420" algn="l" defTabSz="590840" rtl="0" eaLnBrk="1" latinLnBrk="0" hangingPunct="1">
        <a:spcBef>
          <a:spcPct val="20000"/>
        </a:spcBef>
        <a:buFont typeface="Arial"/>
        <a:buChar char="–"/>
        <a:defRPr kumimoji="1" sz="2585" kern="1200">
          <a:solidFill>
            <a:schemeClr val="tx1"/>
          </a:solidFill>
          <a:latin typeface="+mn-lt"/>
          <a:ea typeface="+mn-ea"/>
          <a:cs typeface="+mn-cs"/>
        </a:defRPr>
      </a:lvl4pPr>
      <a:lvl5pPr marL="2658778" indent="-295420" algn="l" defTabSz="590840" rtl="0" eaLnBrk="1" latinLnBrk="0" hangingPunct="1">
        <a:spcBef>
          <a:spcPct val="20000"/>
        </a:spcBef>
        <a:buFont typeface="Arial"/>
        <a:buChar char="»"/>
        <a:defRPr kumimoji="1" sz="2585" kern="1200">
          <a:solidFill>
            <a:schemeClr val="tx1"/>
          </a:solidFill>
          <a:latin typeface="+mn-lt"/>
          <a:ea typeface="+mn-ea"/>
          <a:cs typeface="+mn-cs"/>
        </a:defRPr>
      </a:lvl5pPr>
      <a:lvl6pPr marL="3249618" indent="-295420" algn="l" defTabSz="590840" rtl="0" eaLnBrk="1" latinLnBrk="0" hangingPunct="1">
        <a:spcBef>
          <a:spcPct val="20000"/>
        </a:spcBef>
        <a:buFont typeface="Arial"/>
        <a:buChar char="•"/>
        <a:defRPr kumimoji="1" sz="2585" kern="1200">
          <a:solidFill>
            <a:schemeClr val="tx1"/>
          </a:solidFill>
          <a:latin typeface="+mn-lt"/>
          <a:ea typeface="+mn-ea"/>
          <a:cs typeface="+mn-cs"/>
        </a:defRPr>
      </a:lvl6pPr>
      <a:lvl7pPr marL="3840457" indent="-295420" algn="l" defTabSz="590840" rtl="0" eaLnBrk="1" latinLnBrk="0" hangingPunct="1">
        <a:spcBef>
          <a:spcPct val="20000"/>
        </a:spcBef>
        <a:buFont typeface="Arial"/>
        <a:buChar char="•"/>
        <a:defRPr kumimoji="1" sz="2585" kern="1200">
          <a:solidFill>
            <a:schemeClr val="tx1"/>
          </a:solidFill>
          <a:latin typeface="+mn-lt"/>
          <a:ea typeface="+mn-ea"/>
          <a:cs typeface="+mn-cs"/>
        </a:defRPr>
      </a:lvl7pPr>
      <a:lvl8pPr marL="4431297" indent="-295420" algn="l" defTabSz="590840" rtl="0" eaLnBrk="1" latinLnBrk="0" hangingPunct="1">
        <a:spcBef>
          <a:spcPct val="20000"/>
        </a:spcBef>
        <a:buFont typeface="Arial"/>
        <a:buChar char="•"/>
        <a:defRPr kumimoji="1" sz="2585" kern="1200">
          <a:solidFill>
            <a:schemeClr val="tx1"/>
          </a:solidFill>
          <a:latin typeface="+mn-lt"/>
          <a:ea typeface="+mn-ea"/>
          <a:cs typeface="+mn-cs"/>
        </a:defRPr>
      </a:lvl8pPr>
      <a:lvl9pPr marL="5022136" indent="-295420" algn="l" defTabSz="590840" rtl="0" eaLnBrk="1" latinLnBrk="0" hangingPunct="1">
        <a:spcBef>
          <a:spcPct val="20000"/>
        </a:spcBef>
        <a:buFont typeface="Arial"/>
        <a:buChar char="•"/>
        <a:defRPr kumimoji="1" sz="2585" kern="1200">
          <a:solidFill>
            <a:schemeClr val="tx1"/>
          </a:solidFill>
          <a:latin typeface="+mn-lt"/>
          <a:ea typeface="+mn-ea"/>
          <a:cs typeface="+mn-cs"/>
        </a:defRPr>
      </a:lvl9pPr>
    </p:bodyStyle>
    <p:otherStyle>
      <a:defPPr>
        <a:defRPr lang="ja-JP"/>
      </a:defPPr>
      <a:lvl1pPr marL="0" algn="l" defTabSz="590840" rtl="0" eaLnBrk="1" latinLnBrk="0" hangingPunct="1">
        <a:defRPr kumimoji="1" sz="2326" kern="1200">
          <a:solidFill>
            <a:schemeClr val="tx1"/>
          </a:solidFill>
          <a:latin typeface="+mn-lt"/>
          <a:ea typeface="+mn-ea"/>
          <a:cs typeface="+mn-cs"/>
        </a:defRPr>
      </a:lvl1pPr>
      <a:lvl2pPr marL="590840" algn="l" defTabSz="590840" rtl="0" eaLnBrk="1" latinLnBrk="0" hangingPunct="1">
        <a:defRPr kumimoji="1" sz="2326" kern="1200">
          <a:solidFill>
            <a:schemeClr val="tx1"/>
          </a:solidFill>
          <a:latin typeface="+mn-lt"/>
          <a:ea typeface="+mn-ea"/>
          <a:cs typeface="+mn-cs"/>
        </a:defRPr>
      </a:lvl2pPr>
      <a:lvl3pPr marL="1181679" algn="l" defTabSz="590840" rtl="0" eaLnBrk="1" latinLnBrk="0" hangingPunct="1">
        <a:defRPr kumimoji="1" sz="2326" kern="1200">
          <a:solidFill>
            <a:schemeClr val="tx1"/>
          </a:solidFill>
          <a:latin typeface="+mn-lt"/>
          <a:ea typeface="+mn-ea"/>
          <a:cs typeface="+mn-cs"/>
        </a:defRPr>
      </a:lvl3pPr>
      <a:lvl4pPr marL="1772519" algn="l" defTabSz="590840" rtl="0" eaLnBrk="1" latinLnBrk="0" hangingPunct="1">
        <a:defRPr kumimoji="1" sz="2326" kern="1200">
          <a:solidFill>
            <a:schemeClr val="tx1"/>
          </a:solidFill>
          <a:latin typeface="+mn-lt"/>
          <a:ea typeface="+mn-ea"/>
          <a:cs typeface="+mn-cs"/>
        </a:defRPr>
      </a:lvl4pPr>
      <a:lvl5pPr marL="2363358" algn="l" defTabSz="590840" rtl="0" eaLnBrk="1" latinLnBrk="0" hangingPunct="1">
        <a:defRPr kumimoji="1" sz="2326" kern="1200">
          <a:solidFill>
            <a:schemeClr val="tx1"/>
          </a:solidFill>
          <a:latin typeface="+mn-lt"/>
          <a:ea typeface="+mn-ea"/>
          <a:cs typeface="+mn-cs"/>
        </a:defRPr>
      </a:lvl5pPr>
      <a:lvl6pPr marL="2954198" algn="l" defTabSz="590840" rtl="0" eaLnBrk="1" latinLnBrk="0" hangingPunct="1">
        <a:defRPr kumimoji="1" sz="2326" kern="1200">
          <a:solidFill>
            <a:schemeClr val="tx1"/>
          </a:solidFill>
          <a:latin typeface="+mn-lt"/>
          <a:ea typeface="+mn-ea"/>
          <a:cs typeface="+mn-cs"/>
        </a:defRPr>
      </a:lvl6pPr>
      <a:lvl7pPr marL="3545037" algn="l" defTabSz="590840" rtl="0" eaLnBrk="1" latinLnBrk="0" hangingPunct="1">
        <a:defRPr kumimoji="1" sz="2326" kern="1200">
          <a:solidFill>
            <a:schemeClr val="tx1"/>
          </a:solidFill>
          <a:latin typeface="+mn-lt"/>
          <a:ea typeface="+mn-ea"/>
          <a:cs typeface="+mn-cs"/>
        </a:defRPr>
      </a:lvl7pPr>
      <a:lvl8pPr marL="4135877" algn="l" defTabSz="590840" rtl="0" eaLnBrk="1" latinLnBrk="0" hangingPunct="1">
        <a:defRPr kumimoji="1" sz="2326" kern="1200">
          <a:solidFill>
            <a:schemeClr val="tx1"/>
          </a:solidFill>
          <a:latin typeface="+mn-lt"/>
          <a:ea typeface="+mn-ea"/>
          <a:cs typeface="+mn-cs"/>
        </a:defRPr>
      </a:lvl8pPr>
      <a:lvl9pPr marL="4726716" algn="l" defTabSz="590840" rtl="0" eaLnBrk="1" latinLnBrk="0" hangingPunct="1">
        <a:defRPr kumimoji="1" sz="23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microsoft.com/office/2007/relationships/hdphoto" Target="../media/hdphoto1.wdp"/><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2.jpeg"/><Relationship Id="rId10" Type="http://schemas.openxmlformats.org/officeDocument/2006/relationships/image" Target="../media/image8.jpeg"/><Relationship Id="rId4" Type="http://schemas.openxmlformats.org/officeDocument/2006/relationships/image" Target="../media/image2.emf"/><Relationship Id="rId9" Type="http://schemas.openxmlformats.org/officeDocument/2006/relationships/image" Target="../media/image7.jpeg"/><Relationship Id="rId14" Type="http://schemas.openxmlformats.org/officeDocument/2006/relationships/image" Target="../media/image11.jpeg"/></Relationships>
</file>

<file path=ppt/slides/_rels/slide2.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png"/><Relationship Id="rId7" Type="http://schemas.openxmlformats.org/officeDocument/2006/relationships/image" Target="../media/image1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6000">
              <a:schemeClr val="bg1"/>
            </a:gs>
            <a:gs pos="72000">
              <a:schemeClr val="accent1">
                <a:lumMod val="45000"/>
                <a:lumOff val="55000"/>
              </a:schemeClr>
            </a:gs>
            <a:gs pos="57000">
              <a:schemeClr val="tx2">
                <a:lumMod val="20000"/>
                <a:lumOff val="80000"/>
              </a:schemeClr>
            </a:gs>
            <a:gs pos="100000">
              <a:srgbClr val="00B0F0"/>
            </a:gs>
          </a:gsLst>
          <a:lin ang="16200000" scaled="1"/>
          <a:tileRect/>
        </a:gradFill>
        <a:effectLst/>
      </p:bgPr>
    </p:bg>
    <p:spTree>
      <p:nvGrpSpPr>
        <p:cNvPr id="1" name=""/>
        <p:cNvGrpSpPr/>
        <p:nvPr/>
      </p:nvGrpSpPr>
      <p:grpSpPr>
        <a:xfrm>
          <a:off x="0" y="0"/>
          <a:ext cx="0" cy="0"/>
          <a:chOff x="0" y="0"/>
          <a:chExt cx="0" cy="0"/>
        </a:xfrm>
      </p:grpSpPr>
      <p:sp>
        <p:nvSpPr>
          <p:cNvPr id="4" name="四角形: 角を丸くする 3"/>
          <p:cNvSpPr/>
          <p:nvPr/>
        </p:nvSpPr>
        <p:spPr>
          <a:xfrm>
            <a:off x="317616" y="2223324"/>
            <a:ext cx="8894065" cy="354861"/>
          </a:xfrm>
          <a:prstGeom prst="roundRect">
            <a:avLst>
              <a:gd name="adj" fmla="val 0"/>
            </a:avLst>
          </a:prstGeom>
          <a:solidFill>
            <a:srgbClr val="007AB7">
              <a:alpha val="81961"/>
            </a:srgbClr>
          </a:solidFill>
          <a:ln>
            <a:noFill/>
          </a:ln>
          <a:effectLst>
            <a:outerShdw blurRad="254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latin typeface="Yu Gothic UI" panose="020B0500000000000000" pitchFamily="50" charset="-128"/>
                <a:ea typeface="Yu Gothic UI" panose="020B0500000000000000" pitchFamily="50" charset="-128"/>
              </a:rPr>
              <a:t>2021</a:t>
            </a:r>
            <a:r>
              <a:rPr lang="ja-JP" altLang="en-US" sz="2000" b="1" dirty="0">
                <a:latin typeface="Yu Gothic UI" panose="020B0500000000000000" pitchFamily="50" charset="-128"/>
                <a:ea typeface="Yu Gothic UI" panose="020B0500000000000000" pitchFamily="50" charset="-128"/>
              </a:rPr>
              <a:t>年度 成果　</a:t>
            </a:r>
          </a:p>
        </p:txBody>
      </p:sp>
      <p:sp>
        <p:nvSpPr>
          <p:cNvPr id="17" name="四角形: 角を丸くする 16">
            <a:extLst>
              <a:ext uri="{FF2B5EF4-FFF2-40B4-BE49-F238E27FC236}">
                <a16:creationId xmlns:a16="http://schemas.microsoft.com/office/drawing/2014/main" id="{D8101F88-0647-45B5-8FEC-35348D4B8965}"/>
              </a:ext>
            </a:extLst>
          </p:cNvPr>
          <p:cNvSpPr/>
          <p:nvPr/>
        </p:nvSpPr>
        <p:spPr>
          <a:xfrm>
            <a:off x="7845392" y="1716392"/>
            <a:ext cx="1377988" cy="303357"/>
          </a:xfrm>
          <a:prstGeom prst="roundRect">
            <a:avLst>
              <a:gd name="adj" fmla="val 7851"/>
            </a:avLst>
          </a:prstGeom>
          <a:solidFill>
            <a:schemeClr val="bg1"/>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b="1" dirty="0">
                <a:solidFill>
                  <a:schemeClr val="accent6"/>
                </a:solidFill>
                <a:latin typeface="Yu Gothic UI" panose="020B0500000000000000" pitchFamily="50" charset="-128"/>
                <a:ea typeface="Yu Gothic UI" panose="020B0500000000000000" pitchFamily="50" charset="-128"/>
              </a:rPr>
              <a:t>クラフト</a:t>
            </a:r>
          </a:p>
        </p:txBody>
      </p:sp>
      <p:sp>
        <p:nvSpPr>
          <p:cNvPr id="18" name="四角形: 角を丸くする 17">
            <a:extLst>
              <a:ext uri="{FF2B5EF4-FFF2-40B4-BE49-F238E27FC236}">
                <a16:creationId xmlns:a16="http://schemas.microsoft.com/office/drawing/2014/main" id="{AB8BEB4F-F151-4B26-B0EF-3F4E754DC075}"/>
              </a:ext>
            </a:extLst>
          </p:cNvPr>
          <p:cNvSpPr/>
          <p:nvPr/>
        </p:nvSpPr>
        <p:spPr>
          <a:xfrm>
            <a:off x="7845392" y="452854"/>
            <a:ext cx="1377988" cy="1218695"/>
          </a:xfrm>
          <a:prstGeom prst="roundRect">
            <a:avLst>
              <a:gd name="adj" fmla="val 0"/>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292" b="1" dirty="0">
              <a:effectLst>
                <a:outerShdw blurRad="50800" dist="38100" dir="2700000" algn="tl" rotWithShape="0">
                  <a:prstClr val="black">
                    <a:alpha val="40000"/>
                  </a:prstClr>
                </a:outerShdw>
              </a:effectLst>
              <a:latin typeface="Yu Gothic UI" panose="020B0500000000000000" pitchFamily="50" charset="-128"/>
              <a:ea typeface="Yu Gothic UI" panose="020B0500000000000000" pitchFamily="50" charset="-128"/>
            </a:endParaRPr>
          </a:p>
        </p:txBody>
      </p:sp>
      <p:sp>
        <p:nvSpPr>
          <p:cNvPr id="21" name="四角形: 角を丸くする 20">
            <a:extLst>
              <a:ext uri="{FF2B5EF4-FFF2-40B4-BE49-F238E27FC236}">
                <a16:creationId xmlns:a16="http://schemas.microsoft.com/office/drawing/2014/main" id="{23264F1F-9C80-4900-8AA1-1C5FD934C452}"/>
              </a:ext>
            </a:extLst>
          </p:cNvPr>
          <p:cNvSpPr/>
          <p:nvPr/>
        </p:nvSpPr>
        <p:spPr>
          <a:xfrm>
            <a:off x="342210" y="2658674"/>
            <a:ext cx="8792474" cy="1446550"/>
          </a:xfrm>
          <a:prstGeom prst="roundRect">
            <a:avLst>
              <a:gd name="adj" fmla="val 0"/>
            </a:avLst>
          </a:prstGeom>
          <a:solidFill>
            <a:schemeClr val="bg1"/>
          </a:solidFill>
          <a:ln>
            <a:solidFill>
              <a:schemeClr val="bg1">
                <a:alpha val="81961"/>
              </a:schemeClr>
            </a:solidFill>
          </a:ln>
          <a:effectLst>
            <a:outerShdw dist="50800" dir="4500000" sx="101000" sy="101000" algn="tl" rotWithShape="0">
              <a:srgbClr val="3289BD"/>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茨城県沿岸部では多くの団体、個人、企業が海岸清掃に取り組んでいる。</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CHANGE FOR THE BLUE </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いばらきの活動趣旨に賛同して一緒に清掃活動をしてくれる団体、個人と繋がることができた。</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茨城県においては海と内陸との距離感があるせいか、内陸のごみが海へ流れつくイメージが無い中、</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CHANGE FOR THE BLUE </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いばらきの活動を通じて多くの方に理解を得られたように思う。</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10</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月、緊急事態宣言明けには自治体、企業、団体から共同での取り組み依頼があり活動の意義と必要性が浸透しているように感じる。</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38" name="テキスト ボックス 37">
            <a:extLst>
              <a:ext uri="{FF2B5EF4-FFF2-40B4-BE49-F238E27FC236}">
                <a16:creationId xmlns:a16="http://schemas.microsoft.com/office/drawing/2014/main" id="{FC1ACF48-CCBA-419E-999C-6B4920014E74}"/>
              </a:ext>
            </a:extLst>
          </p:cNvPr>
          <p:cNvSpPr txBox="1"/>
          <p:nvPr/>
        </p:nvSpPr>
        <p:spPr>
          <a:xfrm>
            <a:off x="1432224" y="6411864"/>
            <a:ext cx="6736753" cy="307777"/>
          </a:xfrm>
          <a:prstGeom prst="rect">
            <a:avLst/>
          </a:prstGeom>
          <a:noFill/>
        </p:spPr>
        <p:txBody>
          <a:bodyPr wrap="square" rtlCol="0">
            <a:spAutoFit/>
          </a:bodyPr>
          <a:lstStyle/>
          <a:p>
            <a:pPr algn="ctr"/>
            <a:r>
              <a:rPr lang="ja-JP" altLang="en-US" sz="1400" b="1" dirty="0">
                <a:solidFill>
                  <a:schemeClr val="tx1">
                    <a:lumMod val="85000"/>
                    <a:lumOff val="15000"/>
                  </a:schemeClr>
                </a:solidFill>
                <a:latin typeface="Yu Gothic UI" panose="020B0500000000000000" pitchFamily="50" charset="-128"/>
                <a:ea typeface="Yu Gothic UI" panose="020B0500000000000000" pitchFamily="50" charset="-128"/>
              </a:rPr>
              <a:t>サーフィン連盟や地元奉仕団体、地元経済団体などと連携して清掃活動を実施</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grpSp>
        <p:nvGrpSpPr>
          <p:cNvPr id="3" name="グループ化 2">
            <a:extLst>
              <a:ext uri="{FF2B5EF4-FFF2-40B4-BE49-F238E27FC236}">
                <a16:creationId xmlns:a16="http://schemas.microsoft.com/office/drawing/2014/main" id="{5585064D-73D8-4298-8077-50F7EB425C9F}"/>
              </a:ext>
            </a:extLst>
          </p:cNvPr>
          <p:cNvGrpSpPr/>
          <p:nvPr/>
        </p:nvGrpSpPr>
        <p:grpSpPr>
          <a:xfrm>
            <a:off x="1386692" y="452853"/>
            <a:ext cx="6422203" cy="1566896"/>
            <a:chOff x="496631" y="275053"/>
            <a:chExt cx="7068426" cy="1566896"/>
          </a:xfrm>
        </p:grpSpPr>
        <p:sp>
          <p:nvSpPr>
            <p:cNvPr id="16" name="四角形: 角を丸くする 15">
              <a:extLst>
                <a:ext uri="{FF2B5EF4-FFF2-40B4-BE49-F238E27FC236}">
                  <a16:creationId xmlns:a16="http://schemas.microsoft.com/office/drawing/2014/main" id="{93CD24A4-B459-48E4-A877-1E87FFE696AB}"/>
                </a:ext>
              </a:extLst>
            </p:cNvPr>
            <p:cNvSpPr/>
            <p:nvPr/>
          </p:nvSpPr>
          <p:spPr>
            <a:xfrm>
              <a:off x="496631" y="275053"/>
              <a:ext cx="7028258" cy="1566896"/>
            </a:xfrm>
            <a:prstGeom prst="roundRect">
              <a:avLst>
                <a:gd name="adj" fmla="val 0"/>
              </a:avLst>
            </a:prstGeom>
            <a:solidFill>
              <a:srgbClr val="007AB7">
                <a:alpha val="81961"/>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tLang="ja-JP" sz="3108" b="1"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ABB94835-6851-4F62-8A14-5A721C2C34C1}"/>
                </a:ext>
              </a:extLst>
            </p:cNvPr>
            <p:cNvSpPr txBox="1"/>
            <p:nvPr/>
          </p:nvSpPr>
          <p:spPr>
            <a:xfrm>
              <a:off x="876521" y="529714"/>
              <a:ext cx="5868423" cy="523220"/>
            </a:xfrm>
            <a:prstGeom prst="rect">
              <a:avLst/>
            </a:prstGeom>
            <a:noFill/>
          </p:spPr>
          <p:txBody>
            <a:bodyPr wrap="none" rtlCol="0">
              <a:spAutoFit/>
            </a:bodyPr>
            <a:lstStyle/>
            <a:p>
              <a:r>
                <a:rPr kumimoji="1" lang="en-US" altLang="ja-JP" sz="2800" dirty="0">
                  <a:solidFill>
                    <a:schemeClr val="bg1"/>
                  </a:solidFill>
                  <a:latin typeface="Yu Gothic UI Semibold" panose="020B0700000000000000" pitchFamily="50" charset="-128"/>
                  <a:ea typeface="Yu Gothic UI Semibold" panose="020B0700000000000000" pitchFamily="50" charset="-128"/>
                </a:rPr>
                <a:t>CHANGE FOR THE BLUE </a:t>
              </a:r>
              <a:r>
                <a:rPr kumimoji="1" lang="ja-JP" altLang="en-US" sz="2800" dirty="0">
                  <a:solidFill>
                    <a:schemeClr val="bg1"/>
                  </a:solidFill>
                  <a:latin typeface="Yu Gothic UI Semibold" panose="020B0700000000000000" pitchFamily="50" charset="-128"/>
                  <a:ea typeface="Yu Gothic UI Semibold" panose="020B0700000000000000" pitchFamily="50" charset="-128"/>
                </a:rPr>
                <a:t>いばらき</a:t>
              </a:r>
            </a:p>
          </p:txBody>
        </p:sp>
        <p:sp>
          <p:nvSpPr>
            <p:cNvPr id="33" name="テキスト ボックス 32">
              <a:extLst>
                <a:ext uri="{FF2B5EF4-FFF2-40B4-BE49-F238E27FC236}">
                  <a16:creationId xmlns:a16="http://schemas.microsoft.com/office/drawing/2014/main" id="{E3FC5A73-5C60-4CB2-BE9A-8028C662ACB1}"/>
                </a:ext>
              </a:extLst>
            </p:cNvPr>
            <p:cNvSpPr txBox="1"/>
            <p:nvPr/>
          </p:nvSpPr>
          <p:spPr>
            <a:xfrm>
              <a:off x="1899530" y="1241496"/>
              <a:ext cx="5665527" cy="400110"/>
            </a:xfrm>
            <a:prstGeom prst="rect">
              <a:avLst/>
            </a:prstGeom>
            <a:noFill/>
          </p:spPr>
          <p:txBody>
            <a:bodyPr wrap="none" rtlCol="0">
              <a:spAutoFit/>
            </a:bodyPr>
            <a:lstStyle/>
            <a:p>
              <a:r>
                <a:rPr lang="en-US" altLang="ja-JP" sz="2000" dirty="0">
                  <a:solidFill>
                    <a:schemeClr val="bg1"/>
                  </a:solidFill>
                  <a:latin typeface="Yu Gothic UI Semibold" panose="020B0700000000000000" pitchFamily="50" charset="-128"/>
                  <a:ea typeface="Yu Gothic UI Semibold" panose="020B0700000000000000" pitchFamily="50" charset="-128"/>
                </a:rPr>
                <a:t>CHANGE FOR THE BLUE </a:t>
              </a:r>
              <a:r>
                <a:rPr lang="ja-JP" altLang="en-US" sz="2000" dirty="0">
                  <a:solidFill>
                    <a:schemeClr val="bg1"/>
                  </a:solidFill>
                  <a:latin typeface="Yu Gothic UI Semibold" panose="020B0700000000000000" pitchFamily="50" charset="-128"/>
                  <a:ea typeface="Yu Gothic UI Semibold" panose="020B0700000000000000" pitchFamily="50" charset="-128"/>
                </a:rPr>
                <a:t>いばらき実行委員会</a:t>
              </a:r>
              <a:endParaRPr kumimoji="1" lang="ja-JP" altLang="en-US" sz="2000" dirty="0">
                <a:solidFill>
                  <a:schemeClr val="bg1"/>
                </a:solidFill>
                <a:latin typeface="Yu Gothic UI Semibold" panose="020B0700000000000000" pitchFamily="50" charset="-128"/>
                <a:ea typeface="Yu Gothic UI Semibold" panose="020B0700000000000000" pitchFamily="50" charset="-128"/>
              </a:endParaRPr>
            </a:p>
          </p:txBody>
        </p:sp>
      </p:grpSp>
      <p:pic>
        <p:nvPicPr>
          <p:cNvPr id="10" name="図 9">
            <a:extLst>
              <a:ext uri="{FF2B5EF4-FFF2-40B4-BE49-F238E27FC236}">
                <a16:creationId xmlns:a16="http://schemas.microsoft.com/office/drawing/2014/main" id="{36971E3A-2497-7541-96B8-B4953231064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6014" y="454971"/>
            <a:ext cx="999719" cy="1564778"/>
          </a:xfrm>
          <a:prstGeom prst="rect">
            <a:avLst/>
          </a:prstGeom>
        </p:spPr>
      </p:pic>
      <p:sp>
        <p:nvSpPr>
          <p:cNvPr id="11" name="フリーフォーム 10">
            <a:extLst>
              <a:ext uri="{FF2B5EF4-FFF2-40B4-BE49-F238E27FC236}">
                <a16:creationId xmlns:a16="http://schemas.microsoft.com/office/drawing/2014/main" id="{6B7FEF57-A98C-BB44-BB2E-84B3FD57114C}"/>
              </a:ext>
            </a:extLst>
          </p:cNvPr>
          <p:cNvSpPr/>
          <p:nvPr/>
        </p:nvSpPr>
        <p:spPr>
          <a:xfrm rot="10800000">
            <a:off x="30480" y="-12137"/>
            <a:ext cx="9570720" cy="137931"/>
          </a:xfrm>
          <a:custGeom>
            <a:avLst/>
            <a:gdLst>
              <a:gd name="connsiteX0" fmla="*/ 0 w 9570720"/>
              <a:gd name="connsiteY0" fmla="*/ 213471 h 213471"/>
              <a:gd name="connsiteX1" fmla="*/ 1158240 w 9570720"/>
              <a:gd name="connsiteY1" fmla="*/ 15351 h 213471"/>
              <a:gd name="connsiteX2" fmla="*/ 2316480 w 9570720"/>
              <a:gd name="connsiteY2" fmla="*/ 198231 h 213471"/>
              <a:gd name="connsiteX3" fmla="*/ 3261360 w 9570720"/>
              <a:gd name="connsiteY3" fmla="*/ 111 h 213471"/>
              <a:gd name="connsiteX4" fmla="*/ 4693920 w 9570720"/>
              <a:gd name="connsiteY4" fmla="*/ 198231 h 213471"/>
              <a:gd name="connsiteX5" fmla="*/ 5730240 w 9570720"/>
              <a:gd name="connsiteY5" fmla="*/ 111 h 213471"/>
              <a:gd name="connsiteX6" fmla="*/ 7056120 w 9570720"/>
              <a:gd name="connsiteY6" fmla="*/ 167751 h 213471"/>
              <a:gd name="connsiteX7" fmla="*/ 8427720 w 9570720"/>
              <a:gd name="connsiteY7" fmla="*/ 15351 h 213471"/>
              <a:gd name="connsiteX8" fmla="*/ 9570720 w 9570720"/>
              <a:gd name="connsiteY8" fmla="*/ 198231 h 213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70720" h="213471">
                <a:moveTo>
                  <a:pt x="0" y="213471"/>
                </a:moveTo>
                <a:cubicBezTo>
                  <a:pt x="386080" y="115681"/>
                  <a:pt x="772160" y="17891"/>
                  <a:pt x="1158240" y="15351"/>
                </a:cubicBezTo>
                <a:cubicBezTo>
                  <a:pt x="1544320" y="12811"/>
                  <a:pt x="1965960" y="200771"/>
                  <a:pt x="2316480" y="198231"/>
                </a:cubicBezTo>
                <a:cubicBezTo>
                  <a:pt x="2667000" y="195691"/>
                  <a:pt x="2865120" y="111"/>
                  <a:pt x="3261360" y="111"/>
                </a:cubicBezTo>
                <a:cubicBezTo>
                  <a:pt x="3657600" y="111"/>
                  <a:pt x="4282440" y="198231"/>
                  <a:pt x="4693920" y="198231"/>
                </a:cubicBezTo>
                <a:cubicBezTo>
                  <a:pt x="5105400" y="198231"/>
                  <a:pt x="5336540" y="5191"/>
                  <a:pt x="5730240" y="111"/>
                </a:cubicBezTo>
                <a:cubicBezTo>
                  <a:pt x="6123940" y="-4969"/>
                  <a:pt x="6606540" y="165211"/>
                  <a:pt x="7056120" y="167751"/>
                </a:cubicBezTo>
                <a:cubicBezTo>
                  <a:pt x="7505700" y="170291"/>
                  <a:pt x="8008620" y="10271"/>
                  <a:pt x="8427720" y="15351"/>
                </a:cubicBezTo>
                <a:cubicBezTo>
                  <a:pt x="8846820" y="20431"/>
                  <a:pt x="9208770" y="109331"/>
                  <a:pt x="9570720" y="198231"/>
                </a:cubicBezTo>
              </a:path>
            </a:pathLst>
          </a:cu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23" name="図 22">
            <a:extLst>
              <a:ext uri="{FF2B5EF4-FFF2-40B4-BE49-F238E27FC236}">
                <a16:creationId xmlns:a16="http://schemas.microsoft.com/office/drawing/2014/main" id="{8551BF64-2370-4AE6-A1A2-92737F7303C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926851" y="979515"/>
            <a:ext cx="1207833" cy="264213"/>
          </a:xfrm>
          <a:prstGeom prst="rect">
            <a:avLst/>
          </a:prstGeom>
        </p:spPr>
      </p:pic>
      <p:sp>
        <p:nvSpPr>
          <p:cNvPr id="44" name="四角形: 角を丸くする 43">
            <a:extLst>
              <a:ext uri="{FF2B5EF4-FFF2-40B4-BE49-F238E27FC236}">
                <a16:creationId xmlns:a16="http://schemas.microsoft.com/office/drawing/2014/main" id="{2A30A129-DC36-48B4-9EB3-E2095DFC07C5}"/>
              </a:ext>
            </a:extLst>
          </p:cNvPr>
          <p:cNvSpPr/>
          <p:nvPr/>
        </p:nvSpPr>
        <p:spPr>
          <a:xfrm>
            <a:off x="497142" y="4246101"/>
            <a:ext cx="8637542" cy="397119"/>
          </a:xfrm>
          <a:prstGeom prst="roundRect">
            <a:avLst>
              <a:gd name="adj" fmla="val 0"/>
            </a:avLst>
          </a:prstGeom>
          <a:solidFill>
            <a:srgbClr val="007AB7">
              <a:alpha val="81961"/>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Yu Gothic UI" panose="020B0500000000000000" pitchFamily="50" charset="-128"/>
                <a:ea typeface="Yu Gothic UI" panose="020B0500000000000000" pitchFamily="50" charset="-128"/>
              </a:rPr>
              <a:t>清掃活動</a:t>
            </a:r>
            <a:endParaRPr lang="en-US" altLang="ja-JP" sz="2000" b="1" dirty="0">
              <a:latin typeface="Yu Gothic UI" panose="020B0500000000000000" pitchFamily="50" charset="-128"/>
              <a:ea typeface="Yu Gothic UI" panose="020B0500000000000000" pitchFamily="50" charset="-128"/>
            </a:endParaRPr>
          </a:p>
        </p:txBody>
      </p:sp>
      <p:sp>
        <p:nvSpPr>
          <p:cNvPr id="48" name="四角形: 角を丸くする 47">
            <a:extLst>
              <a:ext uri="{FF2B5EF4-FFF2-40B4-BE49-F238E27FC236}">
                <a16:creationId xmlns:a16="http://schemas.microsoft.com/office/drawing/2014/main" id="{52DFBD6D-9DC4-46E1-9320-DDE028550A4D}"/>
              </a:ext>
            </a:extLst>
          </p:cNvPr>
          <p:cNvSpPr/>
          <p:nvPr/>
        </p:nvSpPr>
        <p:spPr>
          <a:xfrm>
            <a:off x="317616" y="4246101"/>
            <a:ext cx="144581" cy="398736"/>
          </a:xfrm>
          <a:prstGeom prst="roundRect">
            <a:avLst>
              <a:gd name="adj" fmla="val 0"/>
            </a:avLst>
          </a:prstGeom>
          <a:solidFill>
            <a:srgbClr val="0066B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a:latin typeface="Yu Gothic UI" panose="020B0500000000000000" pitchFamily="50" charset="-128"/>
              <a:ea typeface="Yu Gothic UI" panose="020B0500000000000000" pitchFamily="50" charset="-128"/>
            </a:endParaRPr>
          </a:p>
        </p:txBody>
      </p:sp>
      <p:sp>
        <p:nvSpPr>
          <p:cNvPr id="49" name="四角形: 角を丸くする 48">
            <a:extLst>
              <a:ext uri="{FF2B5EF4-FFF2-40B4-BE49-F238E27FC236}">
                <a16:creationId xmlns:a16="http://schemas.microsoft.com/office/drawing/2014/main" id="{C0DA125C-7B8A-493F-833E-22598F2B01B2}"/>
              </a:ext>
            </a:extLst>
          </p:cNvPr>
          <p:cNvSpPr/>
          <p:nvPr/>
        </p:nvSpPr>
        <p:spPr>
          <a:xfrm>
            <a:off x="9172084" y="4246101"/>
            <a:ext cx="144581" cy="398736"/>
          </a:xfrm>
          <a:prstGeom prst="roundRect">
            <a:avLst>
              <a:gd name="adj" fmla="val 0"/>
            </a:avLst>
          </a:prstGeom>
          <a:solidFill>
            <a:srgbClr val="0066B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a:latin typeface="Yu Gothic UI" panose="020B0500000000000000" pitchFamily="50" charset="-128"/>
              <a:ea typeface="Yu Gothic UI" panose="020B0500000000000000" pitchFamily="50" charset="-128"/>
            </a:endParaRPr>
          </a:p>
        </p:txBody>
      </p:sp>
      <p:pic>
        <p:nvPicPr>
          <p:cNvPr id="58" name="図 57">
            <a:extLst>
              <a:ext uri="{FF2B5EF4-FFF2-40B4-BE49-F238E27FC236}">
                <a16:creationId xmlns:a16="http://schemas.microsoft.com/office/drawing/2014/main" id="{2235BC84-7A7B-419E-A2DC-C091495C9EFE}"/>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834656" y="4708401"/>
            <a:ext cx="2183829" cy="1648747"/>
          </a:xfrm>
          <a:prstGeom prst="rect">
            <a:avLst/>
          </a:prstGeom>
        </p:spPr>
      </p:pic>
      <p:pic>
        <p:nvPicPr>
          <p:cNvPr id="50" name="図 49">
            <a:extLst>
              <a:ext uri="{FF2B5EF4-FFF2-40B4-BE49-F238E27FC236}">
                <a16:creationId xmlns:a16="http://schemas.microsoft.com/office/drawing/2014/main" id="{114DC480-DA94-4840-8550-C4084AD79B5B}"/>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314391" y="4738882"/>
            <a:ext cx="2167171" cy="1659358"/>
          </a:xfrm>
          <a:prstGeom prst="rect">
            <a:avLst/>
          </a:prstGeom>
        </p:spPr>
      </p:pic>
      <p:pic>
        <p:nvPicPr>
          <p:cNvPr id="51" name="図 50">
            <a:extLst>
              <a:ext uri="{FF2B5EF4-FFF2-40B4-BE49-F238E27FC236}">
                <a16:creationId xmlns:a16="http://schemas.microsoft.com/office/drawing/2014/main" id="{1D35377B-B785-4CAB-9DDF-DC3A91582284}"/>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2568945" y="4730064"/>
            <a:ext cx="2178328" cy="1645030"/>
          </a:xfrm>
          <a:prstGeom prst="rect">
            <a:avLst/>
          </a:prstGeom>
        </p:spPr>
      </p:pic>
      <p:sp>
        <p:nvSpPr>
          <p:cNvPr id="62" name="テキスト ボックス 61">
            <a:extLst>
              <a:ext uri="{FF2B5EF4-FFF2-40B4-BE49-F238E27FC236}">
                <a16:creationId xmlns:a16="http://schemas.microsoft.com/office/drawing/2014/main" id="{BBBCB3A3-1A82-41E1-A2E0-52D49F271BC3}"/>
              </a:ext>
            </a:extLst>
          </p:cNvPr>
          <p:cNvSpPr txBox="1"/>
          <p:nvPr/>
        </p:nvSpPr>
        <p:spPr>
          <a:xfrm>
            <a:off x="359006" y="6747476"/>
            <a:ext cx="8864373" cy="461665"/>
          </a:xfrm>
          <a:prstGeom prst="rect">
            <a:avLst/>
          </a:prstGeom>
          <a:noFill/>
        </p:spPr>
        <p:txBody>
          <a:bodyPr wrap="square" rtlCol="0">
            <a:spAutoFit/>
          </a:bodyPr>
          <a:lstStyle/>
          <a:p>
            <a:pPr algn="ct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地元自治体との清掃活動は天候、コロナ禍の影響で中止になることがあったが、地元の各種団体からの連携による清掃活動を</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海側だけでなく、街なかでも実施することができた。同時に次年度に向けての連携を模索するよい機会となった。</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cxnSp>
        <p:nvCxnSpPr>
          <p:cNvPr id="8" name="直線コネクタ 7">
            <a:extLst>
              <a:ext uri="{FF2B5EF4-FFF2-40B4-BE49-F238E27FC236}">
                <a16:creationId xmlns:a16="http://schemas.microsoft.com/office/drawing/2014/main" id="{053FC65A-4B6F-494C-B476-989DDBEB7D4F}"/>
              </a:ext>
            </a:extLst>
          </p:cNvPr>
          <p:cNvCxnSpPr>
            <a:cxnSpLocks/>
          </p:cNvCxnSpPr>
          <p:nvPr/>
        </p:nvCxnSpPr>
        <p:spPr>
          <a:xfrm>
            <a:off x="326014" y="6694241"/>
            <a:ext cx="8963683" cy="0"/>
          </a:xfrm>
          <a:prstGeom prst="line">
            <a:avLst/>
          </a:prstGeom>
          <a:ln w="6350">
            <a:solidFill>
              <a:srgbClr val="0070C0"/>
            </a:solidFill>
            <a:prstDash val="sysDash"/>
          </a:ln>
        </p:spPr>
        <p:style>
          <a:lnRef idx="2">
            <a:schemeClr val="accent1"/>
          </a:lnRef>
          <a:fillRef idx="0">
            <a:schemeClr val="accent1"/>
          </a:fillRef>
          <a:effectRef idx="1">
            <a:schemeClr val="accent1"/>
          </a:effectRef>
          <a:fontRef idx="minor">
            <a:schemeClr val="tx1"/>
          </a:fontRef>
        </p:style>
      </p:cxnSp>
      <p:pic>
        <p:nvPicPr>
          <p:cNvPr id="63" name="図 62">
            <a:extLst>
              <a:ext uri="{FF2B5EF4-FFF2-40B4-BE49-F238E27FC236}">
                <a16:creationId xmlns:a16="http://schemas.microsoft.com/office/drawing/2014/main" id="{9B40E297-4FE5-4C5A-9737-E39FD3C90699}"/>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7105868" y="4718506"/>
            <a:ext cx="2183829" cy="1628535"/>
          </a:xfrm>
          <a:prstGeom prst="rect">
            <a:avLst/>
          </a:prstGeom>
        </p:spPr>
      </p:pic>
      <p:sp>
        <p:nvSpPr>
          <p:cNvPr id="64" name="四角形: 角を丸くする 63">
            <a:extLst>
              <a:ext uri="{FF2B5EF4-FFF2-40B4-BE49-F238E27FC236}">
                <a16:creationId xmlns:a16="http://schemas.microsoft.com/office/drawing/2014/main" id="{9A1E4B33-F4C7-4BF4-A37C-E40E87B5EE2A}"/>
              </a:ext>
            </a:extLst>
          </p:cNvPr>
          <p:cNvSpPr/>
          <p:nvPr/>
        </p:nvSpPr>
        <p:spPr>
          <a:xfrm>
            <a:off x="497142" y="7334124"/>
            <a:ext cx="8637542" cy="397119"/>
          </a:xfrm>
          <a:prstGeom prst="roundRect">
            <a:avLst>
              <a:gd name="adj" fmla="val 0"/>
            </a:avLst>
          </a:prstGeom>
          <a:solidFill>
            <a:srgbClr val="007AB7">
              <a:alpha val="81961"/>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Yu Gothic UI" panose="020B0500000000000000" pitchFamily="50" charset="-128"/>
                <a:ea typeface="Yu Gothic UI" panose="020B0500000000000000" pitchFamily="50" charset="-128"/>
              </a:rPr>
              <a:t>イベント実施及び自治体との連携</a:t>
            </a:r>
            <a:endParaRPr lang="en-US" altLang="ja-JP" sz="2000" b="1" dirty="0">
              <a:latin typeface="Yu Gothic UI" panose="020B0500000000000000" pitchFamily="50" charset="-128"/>
              <a:ea typeface="Yu Gothic UI" panose="020B0500000000000000" pitchFamily="50" charset="-128"/>
            </a:endParaRPr>
          </a:p>
        </p:txBody>
      </p:sp>
      <p:sp>
        <p:nvSpPr>
          <p:cNvPr id="65" name="四角形: 角を丸くする 64">
            <a:extLst>
              <a:ext uri="{FF2B5EF4-FFF2-40B4-BE49-F238E27FC236}">
                <a16:creationId xmlns:a16="http://schemas.microsoft.com/office/drawing/2014/main" id="{F2C8E167-0E49-46D3-822B-AA7467FEF0B8}"/>
              </a:ext>
            </a:extLst>
          </p:cNvPr>
          <p:cNvSpPr/>
          <p:nvPr/>
        </p:nvSpPr>
        <p:spPr>
          <a:xfrm>
            <a:off x="317616" y="7334124"/>
            <a:ext cx="144581" cy="398736"/>
          </a:xfrm>
          <a:prstGeom prst="roundRect">
            <a:avLst>
              <a:gd name="adj" fmla="val 0"/>
            </a:avLst>
          </a:prstGeom>
          <a:solidFill>
            <a:srgbClr val="0066B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a:latin typeface="Yu Gothic UI" panose="020B0500000000000000" pitchFamily="50" charset="-128"/>
              <a:ea typeface="Yu Gothic UI" panose="020B0500000000000000" pitchFamily="50" charset="-128"/>
            </a:endParaRPr>
          </a:p>
        </p:txBody>
      </p:sp>
      <p:sp>
        <p:nvSpPr>
          <p:cNvPr id="66" name="四角形: 角を丸くする 65">
            <a:extLst>
              <a:ext uri="{FF2B5EF4-FFF2-40B4-BE49-F238E27FC236}">
                <a16:creationId xmlns:a16="http://schemas.microsoft.com/office/drawing/2014/main" id="{B1270027-A00B-4D34-9FBC-BD055EA4DCEA}"/>
              </a:ext>
            </a:extLst>
          </p:cNvPr>
          <p:cNvSpPr/>
          <p:nvPr/>
        </p:nvSpPr>
        <p:spPr>
          <a:xfrm>
            <a:off x="9172084" y="7334124"/>
            <a:ext cx="144581" cy="398736"/>
          </a:xfrm>
          <a:prstGeom prst="roundRect">
            <a:avLst>
              <a:gd name="adj" fmla="val 0"/>
            </a:avLst>
          </a:prstGeom>
          <a:solidFill>
            <a:srgbClr val="0066B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a:latin typeface="Yu Gothic UI" panose="020B0500000000000000" pitchFamily="50" charset="-128"/>
              <a:ea typeface="Yu Gothic UI" panose="020B0500000000000000" pitchFamily="50" charset="-128"/>
            </a:endParaRPr>
          </a:p>
        </p:txBody>
      </p:sp>
      <p:pic>
        <p:nvPicPr>
          <p:cNvPr id="37" name="図 36">
            <a:extLst>
              <a:ext uri="{FF2B5EF4-FFF2-40B4-BE49-F238E27FC236}">
                <a16:creationId xmlns:a16="http://schemas.microsoft.com/office/drawing/2014/main" id="{CA8B0496-0E0C-463E-B139-BF856963404B}"/>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300038" y="7837832"/>
            <a:ext cx="2167171" cy="1306706"/>
          </a:xfrm>
          <a:prstGeom prst="rect">
            <a:avLst/>
          </a:prstGeom>
        </p:spPr>
      </p:pic>
      <p:pic>
        <p:nvPicPr>
          <p:cNvPr id="70" name="図 69">
            <a:extLst>
              <a:ext uri="{FF2B5EF4-FFF2-40B4-BE49-F238E27FC236}">
                <a16:creationId xmlns:a16="http://schemas.microsoft.com/office/drawing/2014/main" id="{83B9F578-14B1-46CF-BF2E-5F8E527431D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2557972" y="7851680"/>
            <a:ext cx="2321622" cy="1310447"/>
          </a:xfrm>
          <a:prstGeom prst="rect">
            <a:avLst/>
          </a:prstGeom>
        </p:spPr>
      </p:pic>
      <p:pic>
        <p:nvPicPr>
          <p:cNvPr id="72" name="図 71">
            <a:extLst>
              <a:ext uri="{FF2B5EF4-FFF2-40B4-BE49-F238E27FC236}">
                <a16:creationId xmlns:a16="http://schemas.microsoft.com/office/drawing/2014/main" id="{4E73F22F-F77C-435F-9AFA-74619834A0DF}"/>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4970357" y="7823628"/>
            <a:ext cx="2190683" cy="1338500"/>
          </a:xfrm>
          <a:prstGeom prst="rect">
            <a:avLst/>
          </a:prstGeom>
        </p:spPr>
      </p:pic>
      <p:pic>
        <p:nvPicPr>
          <p:cNvPr id="74" name="図 73">
            <a:extLst>
              <a:ext uri="{FF2B5EF4-FFF2-40B4-BE49-F238E27FC236}">
                <a16:creationId xmlns:a16="http://schemas.microsoft.com/office/drawing/2014/main" id="{1E71346F-9F2A-424D-9165-E02183C911BC}"/>
              </a:ext>
            </a:extLst>
          </p:cNvPr>
          <p:cNvPicPr>
            <a:picLocks noChangeAspect="1"/>
          </p:cNvPicPr>
          <p:nvPr/>
        </p:nvPicPr>
        <p:blipFill rotWithShape="1">
          <a:blip r:embed="rId12" cstate="screen">
            <a:extLst>
              <a:ext uri="{BEBA8EAE-BF5A-486C-A8C5-ECC9F3942E4B}">
                <a14:imgProps xmlns:a14="http://schemas.microsoft.com/office/drawing/2010/main">
                  <a14:imgLayer r:embed="rId13">
                    <a14:imgEffect>
                      <a14:brightnessContrast bright="40000" contrast="-40000"/>
                    </a14:imgEffect>
                  </a14:imgLayer>
                </a14:imgProps>
              </a:ext>
              <a:ext uri="{28A0092B-C50C-407E-A947-70E740481C1C}">
                <a14:useLocalDpi xmlns:a14="http://schemas.microsoft.com/office/drawing/2010/main"/>
              </a:ext>
            </a:extLst>
          </a:blip>
          <a:srcRect/>
          <a:stretch/>
        </p:blipFill>
        <p:spPr>
          <a:xfrm>
            <a:off x="7251803" y="7827757"/>
            <a:ext cx="2037894" cy="1304305"/>
          </a:xfrm>
          <a:prstGeom prst="rect">
            <a:avLst/>
          </a:prstGeom>
        </p:spPr>
      </p:pic>
      <p:sp>
        <p:nvSpPr>
          <p:cNvPr id="75" name="テキスト ボックス 74">
            <a:extLst>
              <a:ext uri="{FF2B5EF4-FFF2-40B4-BE49-F238E27FC236}">
                <a16:creationId xmlns:a16="http://schemas.microsoft.com/office/drawing/2014/main" id="{AC7B1427-8AEE-4C49-A807-60EC7D4EEE32}"/>
              </a:ext>
            </a:extLst>
          </p:cNvPr>
          <p:cNvSpPr txBox="1"/>
          <p:nvPr/>
        </p:nvSpPr>
        <p:spPr>
          <a:xfrm>
            <a:off x="300038" y="9194084"/>
            <a:ext cx="8989659" cy="307777"/>
          </a:xfrm>
          <a:prstGeom prst="rect">
            <a:avLst/>
          </a:prstGeom>
          <a:noFill/>
        </p:spPr>
        <p:txBody>
          <a:bodyPr wrap="square" lIns="36000" rIns="36000" rtlCol="0">
            <a:spAutoFit/>
          </a:bodyPr>
          <a:lstStyle/>
          <a:p>
            <a:pPr algn="ctr"/>
            <a:r>
              <a:rPr lang="ja-JP" altLang="en-US" sz="1400" b="1" dirty="0">
                <a:solidFill>
                  <a:schemeClr val="tx1">
                    <a:lumMod val="85000"/>
                    <a:lumOff val="15000"/>
                  </a:schemeClr>
                </a:solidFill>
                <a:latin typeface="Yu Gothic UI" panose="020B0500000000000000" pitchFamily="50" charset="-128"/>
                <a:ea typeface="Yu Gothic UI" panose="020B0500000000000000" pitchFamily="50" charset="-128"/>
              </a:rPr>
              <a:t>活動のキックオフに加えて、スポ</a:t>
            </a:r>
            <a:r>
              <a:rPr lang="en-US" altLang="ja-JP" sz="1400" b="1" dirty="0">
                <a:solidFill>
                  <a:schemeClr val="tx1">
                    <a:lumMod val="85000"/>
                    <a:lumOff val="15000"/>
                  </a:schemeClr>
                </a:solidFill>
                <a:latin typeface="Yu Gothic UI" panose="020B0500000000000000" pitchFamily="50" charset="-128"/>
                <a:ea typeface="Yu Gothic UI" panose="020B0500000000000000" pitchFamily="50" charset="-128"/>
              </a:rPr>
              <a:t>GOMI</a:t>
            </a:r>
            <a:r>
              <a:rPr lang="ja-JP" altLang="en-US" sz="1400" b="1" dirty="0">
                <a:solidFill>
                  <a:schemeClr val="tx1">
                    <a:lumMod val="85000"/>
                    <a:lumOff val="15000"/>
                  </a:schemeClr>
                </a:solidFill>
                <a:latin typeface="Yu Gothic UI" panose="020B0500000000000000" pitchFamily="50" charset="-128"/>
                <a:ea typeface="Yu Gothic UI" panose="020B0500000000000000" pitchFamily="50" charset="-128"/>
              </a:rPr>
              <a:t>甲子園茨城大会の実施。県の観光イベントと連携して参加者を募って清掃活動の実施</a:t>
            </a:r>
            <a:endParaRPr lang="en-US" altLang="ja-JP" sz="1400" b="1"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76" name="テキスト ボックス 75">
            <a:extLst>
              <a:ext uri="{FF2B5EF4-FFF2-40B4-BE49-F238E27FC236}">
                <a16:creationId xmlns:a16="http://schemas.microsoft.com/office/drawing/2014/main" id="{DE368034-D467-4FDF-A5A5-711E4FC37E35}"/>
              </a:ext>
            </a:extLst>
          </p:cNvPr>
          <p:cNvSpPr txBox="1"/>
          <p:nvPr/>
        </p:nvSpPr>
        <p:spPr>
          <a:xfrm>
            <a:off x="359006" y="9529696"/>
            <a:ext cx="8864373" cy="461665"/>
          </a:xfrm>
          <a:prstGeom prst="rect">
            <a:avLst/>
          </a:prstGeom>
          <a:noFill/>
        </p:spPr>
        <p:txBody>
          <a:bodyPr wrap="square" rtlCol="0">
            <a:spAutoFit/>
          </a:bodyPr>
          <a:lstStyle/>
          <a:p>
            <a:pPr algn="ct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茨城県初開催となるスポ</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GOMI</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は参加チーム</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30</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チームと高校生の意識の高さが伺えた。</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緊急事態宣言解除後、県主催の観光イベントと連携してビーチクリーンイベントとプロモーション映像を野外シネマにて上映。</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cxnSp>
        <p:nvCxnSpPr>
          <p:cNvPr id="77" name="直線コネクタ 76">
            <a:extLst>
              <a:ext uri="{FF2B5EF4-FFF2-40B4-BE49-F238E27FC236}">
                <a16:creationId xmlns:a16="http://schemas.microsoft.com/office/drawing/2014/main" id="{B7A6C20D-B131-43F7-B7C1-0A7607341F07}"/>
              </a:ext>
            </a:extLst>
          </p:cNvPr>
          <p:cNvCxnSpPr>
            <a:cxnSpLocks/>
          </p:cNvCxnSpPr>
          <p:nvPr/>
        </p:nvCxnSpPr>
        <p:spPr>
          <a:xfrm>
            <a:off x="326014" y="9476461"/>
            <a:ext cx="8963683" cy="0"/>
          </a:xfrm>
          <a:prstGeom prst="line">
            <a:avLst/>
          </a:prstGeom>
          <a:ln w="6350">
            <a:solidFill>
              <a:srgbClr val="0070C0"/>
            </a:solidFill>
            <a:prstDash val="sysDash"/>
          </a:ln>
        </p:spPr>
        <p:style>
          <a:lnRef idx="2">
            <a:schemeClr val="accent1"/>
          </a:lnRef>
          <a:fillRef idx="0">
            <a:schemeClr val="accent1"/>
          </a:fillRef>
          <a:effectRef idx="1">
            <a:schemeClr val="accent1"/>
          </a:effectRef>
          <a:fontRef idx="minor">
            <a:schemeClr val="tx1"/>
          </a:fontRef>
        </p:style>
      </p:cxnSp>
      <p:sp>
        <p:nvSpPr>
          <p:cNvPr id="78" name="四角形: 角を丸くする 77">
            <a:extLst>
              <a:ext uri="{FF2B5EF4-FFF2-40B4-BE49-F238E27FC236}">
                <a16:creationId xmlns:a16="http://schemas.microsoft.com/office/drawing/2014/main" id="{7CC574F0-8FB0-4845-AE6D-E0787B846153}"/>
              </a:ext>
            </a:extLst>
          </p:cNvPr>
          <p:cNvSpPr/>
          <p:nvPr/>
        </p:nvSpPr>
        <p:spPr>
          <a:xfrm>
            <a:off x="497142" y="10204601"/>
            <a:ext cx="8637542" cy="397119"/>
          </a:xfrm>
          <a:prstGeom prst="roundRect">
            <a:avLst>
              <a:gd name="adj" fmla="val 0"/>
            </a:avLst>
          </a:prstGeom>
          <a:solidFill>
            <a:srgbClr val="007AB7">
              <a:alpha val="81961"/>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Yu Gothic UI" panose="020B0500000000000000" pitchFamily="50" charset="-128"/>
                <a:ea typeface="Yu Gothic UI" panose="020B0500000000000000" pitchFamily="50" charset="-128"/>
              </a:rPr>
              <a:t>企業とのコラボレーション商品の販売</a:t>
            </a:r>
            <a:endParaRPr lang="en-US" altLang="ja-JP" sz="2000" b="1" dirty="0">
              <a:latin typeface="Yu Gothic UI" panose="020B0500000000000000" pitchFamily="50" charset="-128"/>
              <a:ea typeface="Yu Gothic UI" panose="020B0500000000000000" pitchFamily="50" charset="-128"/>
            </a:endParaRPr>
          </a:p>
        </p:txBody>
      </p:sp>
      <p:sp>
        <p:nvSpPr>
          <p:cNvPr id="79" name="四角形: 角を丸くする 78">
            <a:extLst>
              <a:ext uri="{FF2B5EF4-FFF2-40B4-BE49-F238E27FC236}">
                <a16:creationId xmlns:a16="http://schemas.microsoft.com/office/drawing/2014/main" id="{5A7F23D3-B5CC-4BCA-B9D6-800D4852D1D6}"/>
              </a:ext>
            </a:extLst>
          </p:cNvPr>
          <p:cNvSpPr/>
          <p:nvPr/>
        </p:nvSpPr>
        <p:spPr>
          <a:xfrm>
            <a:off x="317616" y="10204601"/>
            <a:ext cx="144581" cy="398736"/>
          </a:xfrm>
          <a:prstGeom prst="roundRect">
            <a:avLst>
              <a:gd name="adj" fmla="val 0"/>
            </a:avLst>
          </a:prstGeom>
          <a:solidFill>
            <a:srgbClr val="0066B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a:latin typeface="Yu Gothic UI" panose="020B0500000000000000" pitchFamily="50" charset="-128"/>
              <a:ea typeface="Yu Gothic UI" panose="020B0500000000000000" pitchFamily="50" charset="-128"/>
            </a:endParaRPr>
          </a:p>
        </p:txBody>
      </p:sp>
      <p:sp>
        <p:nvSpPr>
          <p:cNvPr id="80" name="四角形: 角を丸くする 79">
            <a:extLst>
              <a:ext uri="{FF2B5EF4-FFF2-40B4-BE49-F238E27FC236}">
                <a16:creationId xmlns:a16="http://schemas.microsoft.com/office/drawing/2014/main" id="{27BAC27E-E7AD-47FC-B8A8-457C31ABA1CE}"/>
              </a:ext>
            </a:extLst>
          </p:cNvPr>
          <p:cNvSpPr/>
          <p:nvPr/>
        </p:nvSpPr>
        <p:spPr>
          <a:xfrm>
            <a:off x="9172084" y="10204601"/>
            <a:ext cx="144581" cy="398736"/>
          </a:xfrm>
          <a:prstGeom prst="roundRect">
            <a:avLst>
              <a:gd name="adj" fmla="val 0"/>
            </a:avLst>
          </a:prstGeom>
          <a:solidFill>
            <a:srgbClr val="0066B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a:latin typeface="Yu Gothic UI" panose="020B0500000000000000" pitchFamily="50" charset="-128"/>
              <a:ea typeface="Yu Gothic UI" panose="020B0500000000000000" pitchFamily="50" charset="-128"/>
            </a:endParaRPr>
          </a:p>
        </p:txBody>
      </p:sp>
      <p:pic>
        <p:nvPicPr>
          <p:cNvPr id="82" name="図 81">
            <a:extLst>
              <a:ext uri="{FF2B5EF4-FFF2-40B4-BE49-F238E27FC236}">
                <a16:creationId xmlns:a16="http://schemas.microsoft.com/office/drawing/2014/main" id="{270B0B7E-BB4E-45DD-A3F5-92E9CF86BE4C}"/>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317616" y="10694101"/>
            <a:ext cx="2167171" cy="1445503"/>
          </a:xfrm>
          <a:prstGeom prst="rect">
            <a:avLst/>
          </a:prstGeom>
        </p:spPr>
      </p:pic>
      <p:pic>
        <p:nvPicPr>
          <p:cNvPr id="84" name="図 83">
            <a:extLst>
              <a:ext uri="{FF2B5EF4-FFF2-40B4-BE49-F238E27FC236}">
                <a16:creationId xmlns:a16="http://schemas.microsoft.com/office/drawing/2014/main" id="{A1F7D7A5-B204-4B19-8740-52F3DAD1D116}"/>
              </a:ext>
            </a:extLst>
          </p:cNvPr>
          <p:cNvPicPr>
            <a:picLocks noChangeAspect="1"/>
          </p:cNvPicPr>
          <p:nvPr/>
        </p:nvPicPr>
        <p:blipFill rotWithShape="1">
          <a:blip r:embed="rId15" cstate="screen">
            <a:extLst>
              <a:ext uri="{28A0092B-C50C-407E-A947-70E740481C1C}">
                <a14:useLocalDpi xmlns:a14="http://schemas.microsoft.com/office/drawing/2010/main"/>
              </a:ext>
            </a:extLst>
          </a:blip>
          <a:srcRect/>
          <a:stretch/>
        </p:blipFill>
        <p:spPr>
          <a:xfrm rot="5400000">
            <a:off x="4894058" y="10758610"/>
            <a:ext cx="1399986" cy="1247388"/>
          </a:xfrm>
          <a:prstGeom prst="rect">
            <a:avLst/>
          </a:prstGeom>
        </p:spPr>
      </p:pic>
      <p:sp>
        <p:nvSpPr>
          <p:cNvPr id="85" name="テキスト ボックス 84">
            <a:extLst>
              <a:ext uri="{FF2B5EF4-FFF2-40B4-BE49-F238E27FC236}">
                <a16:creationId xmlns:a16="http://schemas.microsoft.com/office/drawing/2014/main" id="{E58ABC22-6282-407A-B2AD-523DDAE8C55A}"/>
              </a:ext>
            </a:extLst>
          </p:cNvPr>
          <p:cNvSpPr txBox="1"/>
          <p:nvPr/>
        </p:nvSpPr>
        <p:spPr>
          <a:xfrm>
            <a:off x="2523655" y="10721761"/>
            <a:ext cx="2276945" cy="307777"/>
          </a:xfrm>
          <a:prstGeom prst="rect">
            <a:avLst/>
          </a:prstGeom>
          <a:noFill/>
        </p:spPr>
        <p:txBody>
          <a:bodyPr wrap="square" lIns="36000" rIns="36000" rtlCol="0">
            <a:spAutoFit/>
          </a:bodyPr>
          <a:lstStyle/>
          <a:p>
            <a:r>
              <a:rPr lang="ja-JP" altLang="en-US" sz="1400" b="1" dirty="0">
                <a:solidFill>
                  <a:schemeClr val="tx1">
                    <a:lumMod val="85000"/>
                    <a:lumOff val="15000"/>
                  </a:schemeClr>
                </a:solidFill>
                <a:latin typeface="Yu Gothic UI" panose="020B0500000000000000" pitchFamily="50" charset="-128"/>
                <a:ea typeface="Yu Gothic UI" panose="020B0500000000000000" pitchFamily="50" charset="-128"/>
              </a:rPr>
              <a:t>地元食品企業とのコラボ商品</a:t>
            </a:r>
            <a:endParaRPr lang="en-US" altLang="ja-JP" sz="1400" b="1" dirty="0">
              <a:solidFill>
                <a:schemeClr val="tx1">
                  <a:lumMod val="85000"/>
                  <a:lumOff val="15000"/>
                </a:schemeClr>
              </a:solidFill>
              <a:latin typeface="Yu Gothic UI" panose="020B0500000000000000" pitchFamily="50" charset="-128"/>
              <a:ea typeface="Yu Gothic UI" panose="020B0500000000000000" pitchFamily="50" charset="-128"/>
            </a:endParaRPr>
          </a:p>
        </p:txBody>
      </p:sp>
      <p:cxnSp>
        <p:nvCxnSpPr>
          <p:cNvPr id="86" name="直線コネクタ 85">
            <a:extLst>
              <a:ext uri="{FF2B5EF4-FFF2-40B4-BE49-F238E27FC236}">
                <a16:creationId xmlns:a16="http://schemas.microsoft.com/office/drawing/2014/main" id="{17F8DF74-B829-4237-8B8F-51E2895914AD}"/>
              </a:ext>
            </a:extLst>
          </p:cNvPr>
          <p:cNvCxnSpPr>
            <a:cxnSpLocks/>
          </p:cNvCxnSpPr>
          <p:nvPr/>
        </p:nvCxnSpPr>
        <p:spPr>
          <a:xfrm>
            <a:off x="2549631" y="11004138"/>
            <a:ext cx="2197642" cy="0"/>
          </a:xfrm>
          <a:prstGeom prst="line">
            <a:avLst/>
          </a:prstGeom>
          <a:ln w="6350">
            <a:solidFill>
              <a:srgbClr val="0070C0"/>
            </a:solidFill>
            <a:prstDash val="sysDash"/>
          </a:ln>
        </p:spPr>
        <p:style>
          <a:lnRef idx="2">
            <a:schemeClr val="accent1"/>
          </a:lnRef>
          <a:fillRef idx="0">
            <a:schemeClr val="accent1"/>
          </a:fillRef>
          <a:effectRef idx="1">
            <a:schemeClr val="accent1"/>
          </a:effectRef>
          <a:fontRef idx="minor">
            <a:schemeClr val="tx1"/>
          </a:fontRef>
        </p:style>
      </p:cxnSp>
      <p:sp>
        <p:nvSpPr>
          <p:cNvPr id="88" name="テキスト ボックス 87">
            <a:extLst>
              <a:ext uri="{FF2B5EF4-FFF2-40B4-BE49-F238E27FC236}">
                <a16:creationId xmlns:a16="http://schemas.microsoft.com/office/drawing/2014/main" id="{4BC449D7-66FA-4F82-B4D9-5867D984FE18}"/>
              </a:ext>
            </a:extLst>
          </p:cNvPr>
          <p:cNvSpPr txBox="1"/>
          <p:nvPr/>
        </p:nvSpPr>
        <p:spPr>
          <a:xfrm>
            <a:off x="2549631" y="11149579"/>
            <a:ext cx="2213152" cy="1015663"/>
          </a:xfrm>
          <a:prstGeom prst="rect">
            <a:avLst/>
          </a:prstGeom>
          <a:noFill/>
        </p:spPr>
        <p:txBody>
          <a:bodyPr wrap="square" rtlCol="0">
            <a:spAutoFit/>
          </a:bodyPr>
          <a:lstStyle/>
          <a:p>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茨城を代表する納豆メーカー「だるま納豆」との連携。</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a:p>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縁起物の「だるま」ときれいな海を残そうという「祈願」を組み合わせる。</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89" name="テキスト ボックス 88">
            <a:extLst>
              <a:ext uri="{FF2B5EF4-FFF2-40B4-BE49-F238E27FC236}">
                <a16:creationId xmlns:a16="http://schemas.microsoft.com/office/drawing/2014/main" id="{869965BD-703F-463C-97D8-780413994938}"/>
              </a:ext>
            </a:extLst>
          </p:cNvPr>
          <p:cNvSpPr txBox="1"/>
          <p:nvPr/>
        </p:nvSpPr>
        <p:spPr>
          <a:xfrm>
            <a:off x="310503" y="12230368"/>
            <a:ext cx="4436770" cy="461665"/>
          </a:xfrm>
          <a:prstGeom prst="rect">
            <a:avLst/>
          </a:prstGeom>
          <a:noFill/>
        </p:spPr>
        <p:txBody>
          <a:bodyPr wrap="square" rtlCol="0">
            <a:spAutoFit/>
          </a:bodyPr>
          <a:lstStyle/>
          <a:p>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販売期間</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】2022.1.20</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2.6</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　店頭販売および</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EC</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サイトにて販売</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a:p>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期間売上個数</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】87</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食</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90" name="テキスト ボックス 89">
            <a:extLst>
              <a:ext uri="{FF2B5EF4-FFF2-40B4-BE49-F238E27FC236}">
                <a16:creationId xmlns:a16="http://schemas.microsoft.com/office/drawing/2014/main" id="{61EB3741-D5DC-421A-82CC-7455D828C2DB}"/>
              </a:ext>
            </a:extLst>
          </p:cNvPr>
          <p:cNvSpPr txBox="1"/>
          <p:nvPr/>
        </p:nvSpPr>
        <p:spPr>
          <a:xfrm>
            <a:off x="6361526" y="10721761"/>
            <a:ext cx="2276945" cy="307777"/>
          </a:xfrm>
          <a:prstGeom prst="rect">
            <a:avLst/>
          </a:prstGeom>
          <a:noFill/>
        </p:spPr>
        <p:txBody>
          <a:bodyPr wrap="square" lIns="36000" rIns="36000" rtlCol="0">
            <a:spAutoFit/>
          </a:bodyPr>
          <a:lstStyle/>
          <a:p>
            <a:r>
              <a:rPr lang="ja-JP" altLang="en-US" sz="1400" b="1" dirty="0">
                <a:solidFill>
                  <a:schemeClr val="tx1">
                    <a:lumMod val="85000"/>
                    <a:lumOff val="15000"/>
                  </a:schemeClr>
                </a:solidFill>
                <a:latin typeface="Yu Gothic UI" panose="020B0500000000000000" pitchFamily="50" charset="-128"/>
                <a:ea typeface="Yu Gothic UI" panose="020B0500000000000000" pitchFamily="50" charset="-128"/>
              </a:rPr>
              <a:t>県産品農家とのコラボ商品</a:t>
            </a:r>
            <a:endParaRPr lang="en-US" altLang="ja-JP" sz="1400" b="1" dirty="0">
              <a:solidFill>
                <a:schemeClr val="tx1">
                  <a:lumMod val="85000"/>
                  <a:lumOff val="15000"/>
                </a:schemeClr>
              </a:solidFill>
              <a:latin typeface="Yu Gothic UI" panose="020B0500000000000000" pitchFamily="50" charset="-128"/>
              <a:ea typeface="Yu Gothic UI" panose="020B0500000000000000" pitchFamily="50" charset="-128"/>
            </a:endParaRPr>
          </a:p>
        </p:txBody>
      </p:sp>
      <p:cxnSp>
        <p:nvCxnSpPr>
          <p:cNvPr id="91" name="直線コネクタ 90">
            <a:extLst>
              <a:ext uri="{FF2B5EF4-FFF2-40B4-BE49-F238E27FC236}">
                <a16:creationId xmlns:a16="http://schemas.microsoft.com/office/drawing/2014/main" id="{358B7EB0-6F31-4FCB-AA95-3E30A779DC17}"/>
              </a:ext>
            </a:extLst>
          </p:cNvPr>
          <p:cNvCxnSpPr>
            <a:cxnSpLocks/>
          </p:cNvCxnSpPr>
          <p:nvPr/>
        </p:nvCxnSpPr>
        <p:spPr>
          <a:xfrm>
            <a:off x="6387502" y="11004138"/>
            <a:ext cx="2902195" cy="0"/>
          </a:xfrm>
          <a:prstGeom prst="line">
            <a:avLst/>
          </a:prstGeom>
          <a:ln w="6350">
            <a:solidFill>
              <a:srgbClr val="0070C0"/>
            </a:solidFill>
            <a:prstDash val="sysDash"/>
          </a:ln>
        </p:spPr>
        <p:style>
          <a:lnRef idx="2">
            <a:schemeClr val="accent1"/>
          </a:lnRef>
          <a:fillRef idx="0">
            <a:schemeClr val="accent1"/>
          </a:fillRef>
          <a:effectRef idx="1">
            <a:schemeClr val="accent1"/>
          </a:effectRef>
          <a:fontRef idx="minor">
            <a:schemeClr val="tx1"/>
          </a:fontRef>
        </p:style>
      </p:cxnSp>
      <p:sp>
        <p:nvSpPr>
          <p:cNvPr id="92" name="テキスト ボックス 91">
            <a:extLst>
              <a:ext uri="{FF2B5EF4-FFF2-40B4-BE49-F238E27FC236}">
                <a16:creationId xmlns:a16="http://schemas.microsoft.com/office/drawing/2014/main" id="{C6235750-EBE8-43A6-B5AA-541DF0D7446F}"/>
              </a:ext>
            </a:extLst>
          </p:cNvPr>
          <p:cNvSpPr txBox="1"/>
          <p:nvPr/>
        </p:nvSpPr>
        <p:spPr>
          <a:xfrm>
            <a:off x="6387501" y="11149579"/>
            <a:ext cx="2902195" cy="830997"/>
          </a:xfrm>
          <a:prstGeom prst="rect">
            <a:avLst/>
          </a:prstGeom>
          <a:noFill/>
        </p:spPr>
        <p:txBody>
          <a:bodyPr wrap="square" rtlCol="0">
            <a:spAutoFit/>
          </a:bodyPr>
          <a:lstStyle/>
          <a:p>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茨城の特産品「芋」を</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a:p>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ビーチクリーン活動に合せて、焼き芋を限定販売。</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a:p>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96" name="テキスト ボックス 95">
            <a:extLst>
              <a:ext uri="{FF2B5EF4-FFF2-40B4-BE49-F238E27FC236}">
                <a16:creationId xmlns:a16="http://schemas.microsoft.com/office/drawing/2014/main" id="{0CF22487-A5D0-47DA-8F03-FCE26ED08843}"/>
              </a:ext>
            </a:extLst>
          </p:cNvPr>
          <p:cNvSpPr txBox="1"/>
          <p:nvPr/>
        </p:nvSpPr>
        <p:spPr>
          <a:xfrm>
            <a:off x="4942655" y="12230368"/>
            <a:ext cx="4436770" cy="461665"/>
          </a:xfrm>
          <a:prstGeom prst="rect">
            <a:avLst/>
          </a:prstGeom>
          <a:noFill/>
        </p:spPr>
        <p:txBody>
          <a:bodyPr wrap="square" rtlCol="0">
            <a:spAutoFit/>
          </a:bodyPr>
          <a:lstStyle/>
          <a:p>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販売期間</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】2021.12.18</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19</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　出展販売</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a:p>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期間売上個数</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】320</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本</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5" name="スライド番号プレースホルダー 4">
            <a:extLst>
              <a:ext uri="{FF2B5EF4-FFF2-40B4-BE49-F238E27FC236}">
                <a16:creationId xmlns:a16="http://schemas.microsoft.com/office/drawing/2014/main" id="{8BAD73CC-B9FB-4D76-96DF-7BC5E4EF670D}"/>
              </a:ext>
            </a:extLst>
          </p:cNvPr>
          <p:cNvSpPr>
            <a:spLocks noGrp="1"/>
          </p:cNvSpPr>
          <p:nvPr>
            <p:ph type="sldNum" sz="quarter" idx="12"/>
          </p:nvPr>
        </p:nvSpPr>
        <p:spPr>
          <a:xfrm>
            <a:off x="7330440" y="8426"/>
            <a:ext cx="2240280" cy="398093"/>
          </a:xfrm>
        </p:spPr>
        <p:txBody>
          <a:bodyPr/>
          <a:lstStyle/>
          <a:p>
            <a:fld id="{4D6D838C-EE04-A649-9BCD-4E7BA451510B}" type="slidenum">
              <a:rPr kumimoji="1" lang="ja-JP" altLang="en-US" smtClean="0"/>
              <a:t>1</a:t>
            </a:fld>
            <a:endParaRPr kumimoji="1" lang="ja-JP" altLang="en-US" dirty="0"/>
          </a:p>
        </p:txBody>
      </p:sp>
    </p:spTree>
    <p:extLst>
      <p:ext uri="{BB962C8B-B14F-4D97-AF65-F5344CB8AC3E}">
        <p14:creationId xmlns:p14="http://schemas.microsoft.com/office/powerpoint/2010/main" val="1774843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26000">
              <a:schemeClr val="bg1"/>
            </a:gs>
            <a:gs pos="72000">
              <a:schemeClr val="accent1">
                <a:lumMod val="45000"/>
                <a:lumOff val="55000"/>
              </a:schemeClr>
            </a:gs>
            <a:gs pos="57000">
              <a:schemeClr val="tx2">
                <a:lumMod val="20000"/>
                <a:lumOff val="80000"/>
              </a:schemeClr>
            </a:gs>
            <a:gs pos="100000">
              <a:srgbClr val="00B0F0"/>
            </a:gs>
          </a:gsLst>
          <a:lin ang="16200000" scaled="1"/>
          <a:tileRect/>
        </a:gradFill>
        <a:effectLst/>
      </p:bgPr>
    </p:bg>
    <p:spTree>
      <p:nvGrpSpPr>
        <p:cNvPr id="1" name=""/>
        <p:cNvGrpSpPr/>
        <p:nvPr/>
      </p:nvGrpSpPr>
      <p:grpSpPr>
        <a:xfrm>
          <a:off x="0" y="0"/>
          <a:ext cx="0" cy="0"/>
          <a:chOff x="0" y="0"/>
          <a:chExt cx="0" cy="0"/>
        </a:xfrm>
      </p:grpSpPr>
      <p:sp>
        <p:nvSpPr>
          <p:cNvPr id="17" name="四角形: 角を丸くする 16">
            <a:extLst>
              <a:ext uri="{FF2B5EF4-FFF2-40B4-BE49-F238E27FC236}">
                <a16:creationId xmlns:a16="http://schemas.microsoft.com/office/drawing/2014/main" id="{D8101F88-0647-45B5-8FEC-35348D4B8965}"/>
              </a:ext>
            </a:extLst>
          </p:cNvPr>
          <p:cNvSpPr/>
          <p:nvPr/>
        </p:nvSpPr>
        <p:spPr>
          <a:xfrm>
            <a:off x="7845392" y="1716392"/>
            <a:ext cx="1377988" cy="303357"/>
          </a:xfrm>
          <a:prstGeom prst="roundRect">
            <a:avLst>
              <a:gd name="adj" fmla="val 7851"/>
            </a:avLst>
          </a:prstGeom>
          <a:solidFill>
            <a:schemeClr val="bg1"/>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b="1" dirty="0">
                <a:solidFill>
                  <a:schemeClr val="accent6"/>
                </a:solidFill>
                <a:latin typeface="Yu Gothic UI" panose="020B0500000000000000" pitchFamily="50" charset="-128"/>
                <a:ea typeface="Yu Gothic UI" panose="020B0500000000000000" pitchFamily="50" charset="-128"/>
              </a:rPr>
              <a:t>クラフト</a:t>
            </a:r>
          </a:p>
        </p:txBody>
      </p:sp>
      <p:sp>
        <p:nvSpPr>
          <p:cNvPr id="18" name="四角形: 角を丸くする 17">
            <a:extLst>
              <a:ext uri="{FF2B5EF4-FFF2-40B4-BE49-F238E27FC236}">
                <a16:creationId xmlns:a16="http://schemas.microsoft.com/office/drawing/2014/main" id="{AB8BEB4F-F151-4B26-B0EF-3F4E754DC075}"/>
              </a:ext>
            </a:extLst>
          </p:cNvPr>
          <p:cNvSpPr/>
          <p:nvPr/>
        </p:nvSpPr>
        <p:spPr>
          <a:xfrm>
            <a:off x="7845392" y="452854"/>
            <a:ext cx="1377988" cy="1218695"/>
          </a:xfrm>
          <a:prstGeom prst="roundRect">
            <a:avLst>
              <a:gd name="adj" fmla="val 0"/>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292" b="1" dirty="0">
              <a:effectLst>
                <a:outerShdw blurRad="50800" dist="38100" dir="2700000" algn="tl" rotWithShape="0">
                  <a:prstClr val="black">
                    <a:alpha val="40000"/>
                  </a:prstClr>
                </a:outerShdw>
              </a:effectLst>
              <a:latin typeface="Yu Gothic UI" panose="020B0500000000000000" pitchFamily="50" charset="-128"/>
              <a:ea typeface="Yu Gothic UI" panose="020B0500000000000000" pitchFamily="50" charset="-128"/>
            </a:endParaRPr>
          </a:p>
        </p:txBody>
      </p:sp>
      <p:grpSp>
        <p:nvGrpSpPr>
          <p:cNvPr id="3" name="グループ化 2">
            <a:extLst>
              <a:ext uri="{FF2B5EF4-FFF2-40B4-BE49-F238E27FC236}">
                <a16:creationId xmlns:a16="http://schemas.microsoft.com/office/drawing/2014/main" id="{5585064D-73D8-4298-8077-50F7EB425C9F}"/>
              </a:ext>
            </a:extLst>
          </p:cNvPr>
          <p:cNvGrpSpPr/>
          <p:nvPr/>
        </p:nvGrpSpPr>
        <p:grpSpPr>
          <a:xfrm>
            <a:off x="1386692" y="452853"/>
            <a:ext cx="6422203" cy="1566896"/>
            <a:chOff x="496631" y="275053"/>
            <a:chExt cx="7068426" cy="1566896"/>
          </a:xfrm>
        </p:grpSpPr>
        <p:sp>
          <p:nvSpPr>
            <p:cNvPr id="16" name="四角形: 角を丸くする 15">
              <a:extLst>
                <a:ext uri="{FF2B5EF4-FFF2-40B4-BE49-F238E27FC236}">
                  <a16:creationId xmlns:a16="http://schemas.microsoft.com/office/drawing/2014/main" id="{93CD24A4-B459-48E4-A877-1E87FFE696AB}"/>
                </a:ext>
              </a:extLst>
            </p:cNvPr>
            <p:cNvSpPr/>
            <p:nvPr/>
          </p:nvSpPr>
          <p:spPr>
            <a:xfrm>
              <a:off x="496631" y="275053"/>
              <a:ext cx="7028258" cy="1566896"/>
            </a:xfrm>
            <a:prstGeom prst="roundRect">
              <a:avLst>
                <a:gd name="adj" fmla="val 0"/>
              </a:avLst>
            </a:prstGeom>
            <a:solidFill>
              <a:srgbClr val="007AB7">
                <a:alpha val="81961"/>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tLang="ja-JP" sz="3108" b="1"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ABB94835-6851-4F62-8A14-5A721C2C34C1}"/>
                </a:ext>
              </a:extLst>
            </p:cNvPr>
            <p:cNvSpPr txBox="1"/>
            <p:nvPr/>
          </p:nvSpPr>
          <p:spPr>
            <a:xfrm>
              <a:off x="876521" y="529714"/>
              <a:ext cx="5868423" cy="523220"/>
            </a:xfrm>
            <a:prstGeom prst="rect">
              <a:avLst/>
            </a:prstGeom>
            <a:noFill/>
          </p:spPr>
          <p:txBody>
            <a:bodyPr wrap="none" rtlCol="0">
              <a:spAutoFit/>
            </a:bodyPr>
            <a:lstStyle/>
            <a:p>
              <a:r>
                <a:rPr kumimoji="1" lang="en-US" altLang="ja-JP" sz="2800" dirty="0">
                  <a:solidFill>
                    <a:schemeClr val="bg1"/>
                  </a:solidFill>
                  <a:latin typeface="Yu Gothic UI Semibold" panose="020B0700000000000000" pitchFamily="50" charset="-128"/>
                  <a:ea typeface="Yu Gothic UI Semibold" panose="020B0700000000000000" pitchFamily="50" charset="-128"/>
                </a:rPr>
                <a:t>CHANGE FOR THE BLUE </a:t>
              </a:r>
              <a:r>
                <a:rPr kumimoji="1" lang="ja-JP" altLang="en-US" sz="2800" dirty="0">
                  <a:solidFill>
                    <a:schemeClr val="bg1"/>
                  </a:solidFill>
                  <a:latin typeface="Yu Gothic UI Semibold" panose="020B0700000000000000" pitchFamily="50" charset="-128"/>
                  <a:ea typeface="Yu Gothic UI Semibold" panose="020B0700000000000000" pitchFamily="50" charset="-128"/>
                </a:rPr>
                <a:t>いばらき</a:t>
              </a:r>
            </a:p>
          </p:txBody>
        </p:sp>
        <p:sp>
          <p:nvSpPr>
            <p:cNvPr id="33" name="テキスト ボックス 32">
              <a:extLst>
                <a:ext uri="{FF2B5EF4-FFF2-40B4-BE49-F238E27FC236}">
                  <a16:creationId xmlns:a16="http://schemas.microsoft.com/office/drawing/2014/main" id="{E3FC5A73-5C60-4CB2-BE9A-8028C662ACB1}"/>
                </a:ext>
              </a:extLst>
            </p:cNvPr>
            <p:cNvSpPr txBox="1"/>
            <p:nvPr/>
          </p:nvSpPr>
          <p:spPr>
            <a:xfrm>
              <a:off x="1899530" y="1241496"/>
              <a:ext cx="5665527" cy="400110"/>
            </a:xfrm>
            <a:prstGeom prst="rect">
              <a:avLst/>
            </a:prstGeom>
            <a:noFill/>
          </p:spPr>
          <p:txBody>
            <a:bodyPr wrap="none" rtlCol="0">
              <a:spAutoFit/>
            </a:bodyPr>
            <a:lstStyle/>
            <a:p>
              <a:r>
                <a:rPr lang="en-US" altLang="ja-JP" sz="2000" dirty="0">
                  <a:solidFill>
                    <a:schemeClr val="bg1"/>
                  </a:solidFill>
                  <a:latin typeface="Yu Gothic UI Semibold" panose="020B0700000000000000" pitchFamily="50" charset="-128"/>
                  <a:ea typeface="Yu Gothic UI Semibold" panose="020B0700000000000000" pitchFamily="50" charset="-128"/>
                </a:rPr>
                <a:t>CHANGE FOR THE BLUE </a:t>
              </a:r>
              <a:r>
                <a:rPr lang="ja-JP" altLang="en-US" sz="2000" dirty="0">
                  <a:solidFill>
                    <a:schemeClr val="bg1"/>
                  </a:solidFill>
                  <a:latin typeface="Yu Gothic UI Semibold" panose="020B0700000000000000" pitchFamily="50" charset="-128"/>
                  <a:ea typeface="Yu Gothic UI Semibold" panose="020B0700000000000000" pitchFamily="50" charset="-128"/>
                </a:rPr>
                <a:t>いばらき実行委員会</a:t>
              </a:r>
              <a:endParaRPr kumimoji="1" lang="ja-JP" altLang="en-US" sz="2000" dirty="0">
                <a:solidFill>
                  <a:schemeClr val="bg1"/>
                </a:solidFill>
                <a:latin typeface="Yu Gothic UI Semibold" panose="020B0700000000000000" pitchFamily="50" charset="-128"/>
                <a:ea typeface="Yu Gothic UI Semibold" panose="020B0700000000000000" pitchFamily="50" charset="-128"/>
              </a:endParaRPr>
            </a:p>
          </p:txBody>
        </p:sp>
      </p:grpSp>
      <p:pic>
        <p:nvPicPr>
          <p:cNvPr id="10" name="図 9">
            <a:extLst>
              <a:ext uri="{FF2B5EF4-FFF2-40B4-BE49-F238E27FC236}">
                <a16:creationId xmlns:a16="http://schemas.microsoft.com/office/drawing/2014/main" id="{36971E3A-2497-7541-96B8-B4953231064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6014" y="454971"/>
            <a:ext cx="999719" cy="1564778"/>
          </a:xfrm>
          <a:prstGeom prst="rect">
            <a:avLst/>
          </a:prstGeom>
        </p:spPr>
      </p:pic>
      <p:sp>
        <p:nvSpPr>
          <p:cNvPr id="11" name="フリーフォーム 10">
            <a:extLst>
              <a:ext uri="{FF2B5EF4-FFF2-40B4-BE49-F238E27FC236}">
                <a16:creationId xmlns:a16="http://schemas.microsoft.com/office/drawing/2014/main" id="{6B7FEF57-A98C-BB44-BB2E-84B3FD57114C}"/>
              </a:ext>
            </a:extLst>
          </p:cNvPr>
          <p:cNvSpPr/>
          <p:nvPr/>
        </p:nvSpPr>
        <p:spPr>
          <a:xfrm rot="10800000">
            <a:off x="30480" y="-12137"/>
            <a:ext cx="9570720" cy="137931"/>
          </a:xfrm>
          <a:custGeom>
            <a:avLst/>
            <a:gdLst>
              <a:gd name="connsiteX0" fmla="*/ 0 w 9570720"/>
              <a:gd name="connsiteY0" fmla="*/ 213471 h 213471"/>
              <a:gd name="connsiteX1" fmla="*/ 1158240 w 9570720"/>
              <a:gd name="connsiteY1" fmla="*/ 15351 h 213471"/>
              <a:gd name="connsiteX2" fmla="*/ 2316480 w 9570720"/>
              <a:gd name="connsiteY2" fmla="*/ 198231 h 213471"/>
              <a:gd name="connsiteX3" fmla="*/ 3261360 w 9570720"/>
              <a:gd name="connsiteY3" fmla="*/ 111 h 213471"/>
              <a:gd name="connsiteX4" fmla="*/ 4693920 w 9570720"/>
              <a:gd name="connsiteY4" fmla="*/ 198231 h 213471"/>
              <a:gd name="connsiteX5" fmla="*/ 5730240 w 9570720"/>
              <a:gd name="connsiteY5" fmla="*/ 111 h 213471"/>
              <a:gd name="connsiteX6" fmla="*/ 7056120 w 9570720"/>
              <a:gd name="connsiteY6" fmla="*/ 167751 h 213471"/>
              <a:gd name="connsiteX7" fmla="*/ 8427720 w 9570720"/>
              <a:gd name="connsiteY7" fmla="*/ 15351 h 213471"/>
              <a:gd name="connsiteX8" fmla="*/ 9570720 w 9570720"/>
              <a:gd name="connsiteY8" fmla="*/ 198231 h 213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70720" h="213471">
                <a:moveTo>
                  <a:pt x="0" y="213471"/>
                </a:moveTo>
                <a:cubicBezTo>
                  <a:pt x="386080" y="115681"/>
                  <a:pt x="772160" y="17891"/>
                  <a:pt x="1158240" y="15351"/>
                </a:cubicBezTo>
                <a:cubicBezTo>
                  <a:pt x="1544320" y="12811"/>
                  <a:pt x="1965960" y="200771"/>
                  <a:pt x="2316480" y="198231"/>
                </a:cubicBezTo>
                <a:cubicBezTo>
                  <a:pt x="2667000" y="195691"/>
                  <a:pt x="2865120" y="111"/>
                  <a:pt x="3261360" y="111"/>
                </a:cubicBezTo>
                <a:cubicBezTo>
                  <a:pt x="3657600" y="111"/>
                  <a:pt x="4282440" y="198231"/>
                  <a:pt x="4693920" y="198231"/>
                </a:cubicBezTo>
                <a:cubicBezTo>
                  <a:pt x="5105400" y="198231"/>
                  <a:pt x="5336540" y="5191"/>
                  <a:pt x="5730240" y="111"/>
                </a:cubicBezTo>
                <a:cubicBezTo>
                  <a:pt x="6123940" y="-4969"/>
                  <a:pt x="6606540" y="165211"/>
                  <a:pt x="7056120" y="167751"/>
                </a:cubicBezTo>
                <a:cubicBezTo>
                  <a:pt x="7505700" y="170291"/>
                  <a:pt x="8008620" y="10271"/>
                  <a:pt x="8427720" y="15351"/>
                </a:cubicBezTo>
                <a:cubicBezTo>
                  <a:pt x="8846820" y="20431"/>
                  <a:pt x="9208770" y="109331"/>
                  <a:pt x="9570720" y="198231"/>
                </a:cubicBezTo>
              </a:path>
            </a:pathLst>
          </a:cu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23" name="図 22">
            <a:extLst>
              <a:ext uri="{FF2B5EF4-FFF2-40B4-BE49-F238E27FC236}">
                <a16:creationId xmlns:a16="http://schemas.microsoft.com/office/drawing/2014/main" id="{8551BF64-2370-4AE6-A1A2-92737F7303C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926851" y="979515"/>
            <a:ext cx="1207833" cy="264213"/>
          </a:xfrm>
          <a:prstGeom prst="rect">
            <a:avLst/>
          </a:prstGeom>
        </p:spPr>
      </p:pic>
      <p:sp>
        <p:nvSpPr>
          <p:cNvPr id="44" name="四角形: 角を丸くする 43">
            <a:extLst>
              <a:ext uri="{FF2B5EF4-FFF2-40B4-BE49-F238E27FC236}">
                <a16:creationId xmlns:a16="http://schemas.microsoft.com/office/drawing/2014/main" id="{2A30A129-DC36-48B4-9EB3-E2095DFC07C5}"/>
              </a:ext>
            </a:extLst>
          </p:cNvPr>
          <p:cNvSpPr/>
          <p:nvPr/>
        </p:nvSpPr>
        <p:spPr>
          <a:xfrm>
            <a:off x="497142" y="2358171"/>
            <a:ext cx="8637542" cy="397119"/>
          </a:xfrm>
          <a:prstGeom prst="roundRect">
            <a:avLst>
              <a:gd name="adj" fmla="val 0"/>
            </a:avLst>
          </a:prstGeom>
          <a:solidFill>
            <a:srgbClr val="007AB7">
              <a:alpha val="81961"/>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Yu Gothic UI" panose="020B0500000000000000" pitchFamily="50" charset="-128"/>
                <a:ea typeface="Yu Gothic UI" panose="020B0500000000000000" pitchFamily="50" charset="-128"/>
              </a:rPr>
              <a:t>メディア露出</a:t>
            </a:r>
            <a:endParaRPr lang="en-US" altLang="ja-JP" sz="2000" b="1" dirty="0">
              <a:latin typeface="Yu Gothic UI" panose="020B0500000000000000" pitchFamily="50" charset="-128"/>
              <a:ea typeface="Yu Gothic UI" panose="020B0500000000000000" pitchFamily="50" charset="-128"/>
            </a:endParaRPr>
          </a:p>
        </p:txBody>
      </p:sp>
      <p:sp>
        <p:nvSpPr>
          <p:cNvPr id="48" name="四角形: 角を丸くする 47">
            <a:extLst>
              <a:ext uri="{FF2B5EF4-FFF2-40B4-BE49-F238E27FC236}">
                <a16:creationId xmlns:a16="http://schemas.microsoft.com/office/drawing/2014/main" id="{52DFBD6D-9DC4-46E1-9320-DDE028550A4D}"/>
              </a:ext>
            </a:extLst>
          </p:cNvPr>
          <p:cNvSpPr/>
          <p:nvPr/>
        </p:nvSpPr>
        <p:spPr>
          <a:xfrm>
            <a:off x="317616" y="2358171"/>
            <a:ext cx="144581" cy="398736"/>
          </a:xfrm>
          <a:prstGeom prst="roundRect">
            <a:avLst>
              <a:gd name="adj" fmla="val 0"/>
            </a:avLst>
          </a:prstGeom>
          <a:solidFill>
            <a:srgbClr val="0066B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a:latin typeface="Yu Gothic UI" panose="020B0500000000000000" pitchFamily="50" charset="-128"/>
              <a:ea typeface="Yu Gothic UI" panose="020B0500000000000000" pitchFamily="50" charset="-128"/>
            </a:endParaRPr>
          </a:p>
        </p:txBody>
      </p:sp>
      <p:sp>
        <p:nvSpPr>
          <p:cNvPr id="49" name="四角形: 角を丸くする 48">
            <a:extLst>
              <a:ext uri="{FF2B5EF4-FFF2-40B4-BE49-F238E27FC236}">
                <a16:creationId xmlns:a16="http://schemas.microsoft.com/office/drawing/2014/main" id="{C0DA125C-7B8A-493F-833E-22598F2B01B2}"/>
              </a:ext>
            </a:extLst>
          </p:cNvPr>
          <p:cNvSpPr/>
          <p:nvPr/>
        </p:nvSpPr>
        <p:spPr>
          <a:xfrm>
            <a:off x="9172084" y="2358171"/>
            <a:ext cx="144581" cy="398736"/>
          </a:xfrm>
          <a:prstGeom prst="roundRect">
            <a:avLst>
              <a:gd name="adj" fmla="val 0"/>
            </a:avLst>
          </a:prstGeom>
          <a:solidFill>
            <a:srgbClr val="0066B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a:latin typeface="Yu Gothic UI" panose="020B0500000000000000" pitchFamily="50" charset="-128"/>
              <a:ea typeface="Yu Gothic UI" panose="020B0500000000000000" pitchFamily="50" charset="-128"/>
            </a:endParaRPr>
          </a:p>
        </p:txBody>
      </p:sp>
      <p:sp>
        <p:nvSpPr>
          <p:cNvPr id="62" name="テキスト ボックス 61">
            <a:extLst>
              <a:ext uri="{FF2B5EF4-FFF2-40B4-BE49-F238E27FC236}">
                <a16:creationId xmlns:a16="http://schemas.microsoft.com/office/drawing/2014/main" id="{BBBCB3A3-1A82-41E1-A2E0-52D49F271BC3}"/>
              </a:ext>
            </a:extLst>
          </p:cNvPr>
          <p:cNvSpPr txBox="1"/>
          <p:nvPr/>
        </p:nvSpPr>
        <p:spPr>
          <a:xfrm>
            <a:off x="317616" y="5136120"/>
            <a:ext cx="8864373" cy="276999"/>
          </a:xfrm>
          <a:prstGeom prst="rect">
            <a:avLst/>
          </a:prstGeom>
          <a:noFill/>
        </p:spPr>
        <p:txBody>
          <a:bodyPr wrap="square" rtlCol="0">
            <a:spAutoFit/>
          </a:bodyPr>
          <a:lstStyle/>
          <a:p>
            <a:pPr algn="ct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CATV</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と連携し、各種取材およびミニ番組制作・放送を実施。放送動画は</a:t>
            </a:r>
            <a:r>
              <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rPr>
              <a:t>YouTube</a:t>
            </a:r>
            <a:r>
              <a:rPr lang="ja-JP" altLang="en-US" sz="1200" dirty="0">
                <a:solidFill>
                  <a:schemeClr val="tx1">
                    <a:lumMod val="85000"/>
                    <a:lumOff val="15000"/>
                  </a:schemeClr>
                </a:solidFill>
                <a:latin typeface="Yu Gothic UI" panose="020B0500000000000000" pitchFamily="50" charset="-128"/>
                <a:ea typeface="Yu Gothic UI" panose="020B0500000000000000" pitchFamily="50" charset="-128"/>
              </a:rPr>
              <a:t>でも配信。</a:t>
            </a:r>
            <a:endParaRPr lang="en-US" altLang="ja-JP" sz="12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75" name="テキスト ボックス 74">
            <a:extLst>
              <a:ext uri="{FF2B5EF4-FFF2-40B4-BE49-F238E27FC236}">
                <a16:creationId xmlns:a16="http://schemas.microsoft.com/office/drawing/2014/main" id="{AC7B1427-8AEE-4C49-A807-60EC7D4EEE32}"/>
              </a:ext>
            </a:extLst>
          </p:cNvPr>
          <p:cNvSpPr txBox="1"/>
          <p:nvPr/>
        </p:nvSpPr>
        <p:spPr>
          <a:xfrm>
            <a:off x="300038" y="4812859"/>
            <a:ext cx="8989659" cy="307777"/>
          </a:xfrm>
          <a:prstGeom prst="rect">
            <a:avLst/>
          </a:prstGeom>
          <a:noFill/>
        </p:spPr>
        <p:txBody>
          <a:bodyPr wrap="square" lIns="36000" rIns="36000" rtlCol="0">
            <a:spAutoFit/>
          </a:bodyPr>
          <a:lstStyle/>
          <a:p>
            <a:pPr algn="ctr"/>
            <a:r>
              <a:rPr lang="ja-JP" altLang="en-US" sz="1400" b="1" dirty="0">
                <a:solidFill>
                  <a:schemeClr val="tx1">
                    <a:lumMod val="85000"/>
                    <a:lumOff val="15000"/>
                  </a:schemeClr>
                </a:solidFill>
                <a:latin typeface="Yu Gothic UI" panose="020B0500000000000000" pitchFamily="50" charset="-128"/>
                <a:ea typeface="Yu Gothic UI" panose="020B0500000000000000" pitchFamily="50" charset="-128"/>
              </a:rPr>
              <a:t>イベント時のニュース取材・放送、および海洋ごみ削減を促すミニ番組の制作・放送</a:t>
            </a:r>
            <a:endParaRPr lang="en-US" altLang="ja-JP" sz="1400" b="1" dirty="0">
              <a:solidFill>
                <a:schemeClr val="tx1">
                  <a:lumMod val="85000"/>
                  <a:lumOff val="15000"/>
                </a:schemeClr>
              </a:solidFill>
              <a:latin typeface="Yu Gothic UI" panose="020B0500000000000000" pitchFamily="50" charset="-128"/>
              <a:ea typeface="Yu Gothic UI" panose="020B0500000000000000" pitchFamily="50" charset="-128"/>
            </a:endParaRPr>
          </a:p>
        </p:txBody>
      </p:sp>
      <p:cxnSp>
        <p:nvCxnSpPr>
          <p:cNvPr id="77" name="直線コネクタ 76">
            <a:extLst>
              <a:ext uri="{FF2B5EF4-FFF2-40B4-BE49-F238E27FC236}">
                <a16:creationId xmlns:a16="http://schemas.microsoft.com/office/drawing/2014/main" id="{B7A6C20D-B131-43F7-B7C1-0A7607341F07}"/>
              </a:ext>
            </a:extLst>
          </p:cNvPr>
          <p:cNvCxnSpPr>
            <a:cxnSpLocks/>
          </p:cNvCxnSpPr>
          <p:nvPr/>
        </p:nvCxnSpPr>
        <p:spPr>
          <a:xfrm>
            <a:off x="326014" y="5095236"/>
            <a:ext cx="8963683" cy="0"/>
          </a:xfrm>
          <a:prstGeom prst="line">
            <a:avLst/>
          </a:prstGeom>
          <a:ln w="6350">
            <a:solidFill>
              <a:srgbClr val="0070C0"/>
            </a:solidFill>
            <a:prstDash val="sysDash"/>
          </a:ln>
        </p:spPr>
        <p:style>
          <a:lnRef idx="2">
            <a:schemeClr val="accent1"/>
          </a:lnRef>
          <a:fillRef idx="0">
            <a:schemeClr val="accent1"/>
          </a:fillRef>
          <a:effectRef idx="1">
            <a:schemeClr val="accent1"/>
          </a:effectRef>
          <a:fontRef idx="minor">
            <a:schemeClr val="tx1"/>
          </a:fontRef>
        </p:style>
      </p:cxnSp>
      <p:pic>
        <p:nvPicPr>
          <p:cNvPr id="46" name="図 45">
            <a:extLst>
              <a:ext uri="{FF2B5EF4-FFF2-40B4-BE49-F238E27FC236}">
                <a16:creationId xmlns:a16="http://schemas.microsoft.com/office/drawing/2014/main" id="{09672FCE-6250-4B9E-B631-6B2F96D72136}"/>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857870" y="2874053"/>
            <a:ext cx="2180901" cy="1228097"/>
          </a:xfrm>
          <a:prstGeom prst="rect">
            <a:avLst/>
          </a:prstGeom>
        </p:spPr>
      </p:pic>
      <p:pic>
        <p:nvPicPr>
          <p:cNvPr id="47" name="図 46">
            <a:extLst>
              <a:ext uri="{FF2B5EF4-FFF2-40B4-BE49-F238E27FC236}">
                <a16:creationId xmlns:a16="http://schemas.microsoft.com/office/drawing/2014/main" id="{D6B874B9-B910-4B00-BC0A-F05041FBD751}"/>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329502" y="2876436"/>
            <a:ext cx="2205443" cy="1241916"/>
          </a:xfrm>
          <a:prstGeom prst="rect">
            <a:avLst/>
          </a:prstGeom>
        </p:spPr>
      </p:pic>
      <p:pic>
        <p:nvPicPr>
          <p:cNvPr id="52" name="図 51">
            <a:extLst>
              <a:ext uri="{FF2B5EF4-FFF2-40B4-BE49-F238E27FC236}">
                <a16:creationId xmlns:a16="http://schemas.microsoft.com/office/drawing/2014/main" id="{89454D2E-8AE3-4F1C-A6D4-4A45E91AB1B7}"/>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7110479" y="2889206"/>
            <a:ext cx="2190684" cy="1216376"/>
          </a:xfrm>
          <a:prstGeom prst="rect">
            <a:avLst/>
          </a:prstGeom>
        </p:spPr>
      </p:pic>
      <p:pic>
        <p:nvPicPr>
          <p:cNvPr id="53" name="図 52">
            <a:extLst>
              <a:ext uri="{FF2B5EF4-FFF2-40B4-BE49-F238E27FC236}">
                <a16:creationId xmlns:a16="http://schemas.microsoft.com/office/drawing/2014/main" id="{4D64AF55-B4D2-43B4-90B9-FBE2A8FA19A0}"/>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2606654" y="2892638"/>
            <a:ext cx="2179507" cy="1209512"/>
          </a:xfrm>
          <a:prstGeom prst="rect">
            <a:avLst/>
          </a:prstGeom>
        </p:spPr>
      </p:pic>
      <p:sp>
        <p:nvSpPr>
          <p:cNvPr id="54" name="テキスト ボックス 53">
            <a:extLst>
              <a:ext uri="{FF2B5EF4-FFF2-40B4-BE49-F238E27FC236}">
                <a16:creationId xmlns:a16="http://schemas.microsoft.com/office/drawing/2014/main" id="{1699EB1D-BBC3-4CA9-8147-EF450D230186}"/>
              </a:ext>
            </a:extLst>
          </p:cNvPr>
          <p:cNvSpPr txBox="1"/>
          <p:nvPr/>
        </p:nvSpPr>
        <p:spPr>
          <a:xfrm>
            <a:off x="317616" y="4118352"/>
            <a:ext cx="2206039" cy="400110"/>
          </a:xfrm>
          <a:prstGeom prst="rect">
            <a:avLst/>
          </a:prstGeom>
          <a:noFill/>
        </p:spPr>
        <p:txBody>
          <a:bodyPr wrap="square" rtlCol="0">
            <a:spAutoFit/>
          </a:bodyPr>
          <a:lstStyle/>
          <a:p>
            <a:pPr algn="ctr"/>
            <a:r>
              <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rPr>
              <a:t>CATV3</a:t>
            </a: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局、新聞</a:t>
            </a:r>
            <a:r>
              <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rPr>
              <a:t>2</a:t>
            </a: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紙</a:t>
            </a:r>
            <a:r>
              <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rPr>
              <a:t>,</a:t>
            </a: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ラジオ</a:t>
            </a:r>
            <a:r>
              <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rPr>
              <a:t>,</a:t>
            </a:r>
          </a:p>
          <a:p>
            <a:pPr algn="ctr"/>
            <a:r>
              <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rPr>
              <a:t>WEB3</a:t>
            </a: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本</a:t>
            </a:r>
            <a:endPar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55" name="テキスト ボックス 54">
            <a:extLst>
              <a:ext uri="{FF2B5EF4-FFF2-40B4-BE49-F238E27FC236}">
                <a16:creationId xmlns:a16="http://schemas.microsoft.com/office/drawing/2014/main" id="{2EDC34EE-F8C2-4381-BE33-EBB1B74E08E8}"/>
              </a:ext>
            </a:extLst>
          </p:cNvPr>
          <p:cNvSpPr txBox="1"/>
          <p:nvPr/>
        </p:nvSpPr>
        <p:spPr>
          <a:xfrm>
            <a:off x="2606654" y="4100338"/>
            <a:ext cx="2179507" cy="246221"/>
          </a:xfrm>
          <a:prstGeom prst="rect">
            <a:avLst/>
          </a:prstGeom>
          <a:noFill/>
        </p:spPr>
        <p:txBody>
          <a:bodyPr wrap="square" rtlCol="0">
            <a:spAutoFit/>
          </a:bodyPr>
          <a:lstStyle/>
          <a:p>
            <a:pPr algn="ctr"/>
            <a:r>
              <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rPr>
              <a:t>CATV3</a:t>
            </a: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局、新聞</a:t>
            </a:r>
            <a:r>
              <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rPr>
              <a:t>1</a:t>
            </a: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紙</a:t>
            </a:r>
            <a:endPar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56" name="テキスト ボックス 55">
            <a:extLst>
              <a:ext uri="{FF2B5EF4-FFF2-40B4-BE49-F238E27FC236}">
                <a16:creationId xmlns:a16="http://schemas.microsoft.com/office/drawing/2014/main" id="{F59D8789-88B8-48F7-A948-092FD585F3E7}"/>
              </a:ext>
            </a:extLst>
          </p:cNvPr>
          <p:cNvSpPr txBox="1"/>
          <p:nvPr/>
        </p:nvSpPr>
        <p:spPr>
          <a:xfrm>
            <a:off x="4807855" y="4127094"/>
            <a:ext cx="2230916" cy="553998"/>
          </a:xfrm>
          <a:prstGeom prst="rect">
            <a:avLst/>
          </a:prstGeom>
          <a:noFill/>
        </p:spPr>
        <p:txBody>
          <a:bodyPr wrap="square" lIns="0" rIns="0" rtlCol="0">
            <a:spAutoFit/>
          </a:bodyPr>
          <a:lstStyle/>
          <a:p>
            <a:r>
              <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rPr>
              <a:t>CATV</a:t>
            </a: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制作・放送</a:t>
            </a:r>
            <a:endPar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茨城の海の恵み「シラス」</a:t>
            </a:r>
            <a:endPar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豊かな海を未来へつなぐには</a:t>
            </a:r>
            <a:endPar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57" name="テキスト ボックス 56">
            <a:extLst>
              <a:ext uri="{FF2B5EF4-FFF2-40B4-BE49-F238E27FC236}">
                <a16:creationId xmlns:a16="http://schemas.microsoft.com/office/drawing/2014/main" id="{0412925B-925E-4EC7-A174-8F8B40EE0358}"/>
              </a:ext>
            </a:extLst>
          </p:cNvPr>
          <p:cNvSpPr txBox="1"/>
          <p:nvPr/>
        </p:nvSpPr>
        <p:spPr>
          <a:xfrm>
            <a:off x="7093275" y="4148840"/>
            <a:ext cx="2295986" cy="553998"/>
          </a:xfrm>
          <a:prstGeom prst="rect">
            <a:avLst/>
          </a:prstGeom>
          <a:noFill/>
        </p:spPr>
        <p:txBody>
          <a:bodyPr wrap="square" lIns="0" rIns="0" rtlCol="0">
            <a:spAutoFit/>
          </a:bodyPr>
          <a:lstStyle/>
          <a:p>
            <a:r>
              <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rPr>
              <a:t>CATV</a:t>
            </a: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制作・放送</a:t>
            </a:r>
            <a:endPar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サーファーが守る茨城の海岸</a:t>
            </a:r>
            <a:endPar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lang="ja-JP" altLang="en-US" sz="1000" dirty="0">
                <a:solidFill>
                  <a:schemeClr val="tx1">
                    <a:lumMod val="85000"/>
                    <a:lumOff val="15000"/>
                  </a:schemeClr>
                </a:solidFill>
                <a:latin typeface="Yu Gothic UI" panose="020B0500000000000000" pitchFamily="50" charset="-128"/>
                <a:ea typeface="Yu Gothic UI" panose="020B0500000000000000" pitchFamily="50" charset="-128"/>
              </a:rPr>
              <a:t>白い砂浜と青い海に恩返し</a:t>
            </a:r>
            <a:endParaRPr lang="en-US" altLang="ja-JP" sz="10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60" name="四角形: 角を丸くする 20">
            <a:extLst>
              <a:ext uri="{FF2B5EF4-FFF2-40B4-BE49-F238E27FC236}">
                <a16:creationId xmlns:a16="http://schemas.microsoft.com/office/drawing/2014/main" id="{3E7090C9-0CB1-4CA0-8687-5158839B8C01}"/>
              </a:ext>
            </a:extLst>
          </p:cNvPr>
          <p:cNvSpPr/>
          <p:nvPr/>
        </p:nvSpPr>
        <p:spPr>
          <a:xfrm>
            <a:off x="350274" y="6430458"/>
            <a:ext cx="8852784" cy="6124399"/>
          </a:xfrm>
          <a:prstGeom prst="roundRect">
            <a:avLst>
              <a:gd name="adj" fmla="val 0"/>
            </a:avLst>
          </a:prstGeom>
          <a:solidFill>
            <a:schemeClr val="bg1"/>
          </a:solidFill>
          <a:ln>
            <a:solidFill>
              <a:schemeClr val="bg1">
                <a:alpha val="81961"/>
              </a:schemeClr>
            </a:solidFill>
          </a:ln>
          <a:effectLst>
            <a:outerShdw dist="50800" dir="4500000" sx="101000" sy="101000" algn="tl" rotWithShape="0">
              <a:srgbClr val="3289BD"/>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2021</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年度は初めて事業展開したこともあり、認知度はゼロからのスタートになりましたが実行委員による紹介</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　や活動理念に共感してくれる団体などと連携することができた。</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●県内にはプロスポーツチームが存在するため、連携を模索していたがコロナ禍や契約上の壁もあり思うような施</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　策が実施に移せなかった。次年度は視点を変えて、プロスポーツチームと連携を進めたい。</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●清掃活動については市街地</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水戸市</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、大洗町を中心にした海岸線沿いで実施でき、認知度を高めること</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　ができたた。次年度は県の海岸線の中でも漂着物や投棄ゴミの多い、県南地域へ活動を広げていきたい。　</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　川・湖沼・海のいずれもがメジャー級である茨城県において、その自然環境を有効的に活用し、海洋環境問　</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　題の訴求を図る。</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●小学生～中・高校生、大学生においては学習の場で</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SDGs</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を学んでいることから大人よりも関心が高いとい</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　える。県内小学生も学びの場を望んでいることから地元</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NPO</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法人とも連携して学び・発見のあるプログラム</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　を実施していく。子供たちやＺ世代が発信することで大人世代への問題提起を刺さるものとしていく。</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●スポ</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GOMI</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甲子園開催後から事務局への問い合わせも増え、</a:t>
            </a:r>
            <a:r>
              <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rPr>
              <a:t>CFB</a:t>
            </a: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いばらきの活動の認知度が高まったよう</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a:p>
            <a:pPr>
              <a:lnSpc>
                <a:spcPct val="150000"/>
              </a:lnSpc>
            </a:pPr>
            <a:r>
              <a:rPr lang="ja-JP" altLang="en-US" sz="1600" dirty="0">
                <a:solidFill>
                  <a:schemeClr val="tx1">
                    <a:lumMod val="85000"/>
                    <a:lumOff val="15000"/>
                  </a:schemeClr>
                </a:solidFill>
                <a:latin typeface="Yu Gothic UI" panose="020B0500000000000000" pitchFamily="50" charset="-128"/>
                <a:ea typeface="Yu Gothic UI" panose="020B0500000000000000" pitchFamily="50" charset="-128"/>
              </a:rPr>
              <a:t>　に感じる。次年度へ向けて、企業とのコラボレーションした活動を検討中。</a:t>
            </a:r>
            <a:endParaRPr lang="en-US" altLang="ja-JP" sz="1600" dirty="0">
              <a:solidFill>
                <a:schemeClr val="tx1">
                  <a:lumMod val="85000"/>
                  <a:lumOff val="15000"/>
                </a:schemeClr>
              </a:solidFill>
              <a:latin typeface="Yu Gothic UI" panose="020B0500000000000000" pitchFamily="50" charset="-128"/>
              <a:ea typeface="Yu Gothic UI" panose="020B0500000000000000" pitchFamily="50" charset="-128"/>
            </a:endParaRPr>
          </a:p>
        </p:txBody>
      </p:sp>
      <p:sp>
        <p:nvSpPr>
          <p:cNvPr id="61" name="四角形: 角を丸くする 3">
            <a:extLst>
              <a:ext uri="{FF2B5EF4-FFF2-40B4-BE49-F238E27FC236}">
                <a16:creationId xmlns:a16="http://schemas.microsoft.com/office/drawing/2014/main" id="{62DE70DD-1E0D-4674-AAED-82428545D5EB}"/>
              </a:ext>
            </a:extLst>
          </p:cNvPr>
          <p:cNvSpPr/>
          <p:nvPr/>
        </p:nvSpPr>
        <p:spPr>
          <a:xfrm>
            <a:off x="350274" y="5917798"/>
            <a:ext cx="8894065" cy="354861"/>
          </a:xfrm>
          <a:prstGeom prst="roundRect">
            <a:avLst>
              <a:gd name="adj" fmla="val 0"/>
            </a:avLst>
          </a:prstGeom>
          <a:solidFill>
            <a:srgbClr val="007AB7">
              <a:alpha val="81961"/>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latin typeface="Yu Gothic UI" panose="020B0500000000000000" pitchFamily="50" charset="-128"/>
                <a:ea typeface="Yu Gothic UI" panose="020B0500000000000000" pitchFamily="50" charset="-128"/>
              </a:rPr>
              <a:t>2021</a:t>
            </a:r>
            <a:r>
              <a:rPr lang="ja-JP" altLang="en-US" sz="2000" b="1" dirty="0">
                <a:latin typeface="Yu Gothic UI" panose="020B0500000000000000" pitchFamily="50" charset="-128"/>
                <a:ea typeface="Yu Gothic UI" panose="020B0500000000000000" pitchFamily="50" charset="-128"/>
              </a:rPr>
              <a:t>年度の課題とこれからの展望</a:t>
            </a:r>
            <a:endParaRPr lang="en-US" altLang="ja-JP" sz="2000" b="1" dirty="0">
              <a:latin typeface="Yu Gothic UI" panose="020B0500000000000000" pitchFamily="50" charset="-128"/>
              <a:ea typeface="Yu Gothic UI" panose="020B0500000000000000" pitchFamily="50" charset="-128"/>
            </a:endParaRPr>
          </a:p>
        </p:txBody>
      </p:sp>
      <p:sp>
        <p:nvSpPr>
          <p:cNvPr id="4" name="スライド番号プレースホルダー 3">
            <a:extLst>
              <a:ext uri="{FF2B5EF4-FFF2-40B4-BE49-F238E27FC236}">
                <a16:creationId xmlns:a16="http://schemas.microsoft.com/office/drawing/2014/main" id="{57368341-6D69-448D-B3F6-89BE0A44B5E9}"/>
              </a:ext>
            </a:extLst>
          </p:cNvPr>
          <p:cNvSpPr>
            <a:spLocks noGrp="1"/>
          </p:cNvSpPr>
          <p:nvPr>
            <p:ph type="sldNum" sz="quarter" idx="12"/>
          </p:nvPr>
        </p:nvSpPr>
        <p:spPr/>
        <p:txBody>
          <a:bodyPr/>
          <a:lstStyle/>
          <a:p>
            <a:fld id="{4D6D838C-EE04-A649-9BCD-4E7BA451510B}" type="slidenum">
              <a:rPr kumimoji="1" lang="ja-JP" altLang="en-US" smtClean="0"/>
              <a:t>2</a:t>
            </a:fld>
            <a:endParaRPr kumimoji="1" lang="ja-JP" altLang="en-US"/>
          </a:p>
        </p:txBody>
      </p:sp>
    </p:spTree>
    <p:extLst>
      <p:ext uri="{BB962C8B-B14F-4D97-AF65-F5344CB8AC3E}">
        <p14:creationId xmlns:p14="http://schemas.microsoft.com/office/powerpoint/2010/main" val="403669385"/>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5917</TotalTime>
  <Words>843</Words>
  <Application>Microsoft Office PowerPoint</Application>
  <PresentationFormat>A3 297x420 mm</PresentationFormat>
  <Paragraphs>58</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Yu Gothic UI</vt:lpstr>
      <vt:lpstr>Yu Gothic UI Semibold</vt:lpstr>
      <vt:lpstr>游ゴシック</vt:lpstr>
      <vt:lpstr>Arial</vt:lpstr>
      <vt:lpstr>ホワイト</vt:lpstr>
      <vt:lpstr>PowerPoint プレゼンテーション</vt:lpstr>
      <vt:lpstr>PowerPoint プレゼンテーション</vt:lpstr>
    </vt:vector>
  </TitlesOfParts>
  <Company>環境メディアフォーラム</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里村 真菜美</dc:creator>
  <cp:lastModifiedBy>Nagadomi Misato</cp:lastModifiedBy>
  <cp:revision>103</cp:revision>
  <cp:lastPrinted>2022-02-21T05:35:23Z</cp:lastPrinted>
  <dcterms:created xsi:type="dcterms:W3CDTF">2017-10-20T06:50:39Z</dcterms:created>
  <dcterms:modified xsi:type="dcterms:W3CDTF">2022-02-21T05:38:46Z</dcterms:modified>
</cp:coreProperties>
</file>