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1536" y="251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0E463C-BE2F-467B-9A29-65749286E44F}" type="datetimeFigureOut">
              <a:rPr kumimoji="1" lang="ja-JP" altLang="en-US" smtClean="0"/>
              <a:t>2019/8/6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006600" y="746125"/>
            <a:ext cx="27940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5125" cy="4471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F39170-6421-4A58-8180-008AC6259D6A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3425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96B0-BEA0-4246-B862-F839AE6654EB}" type="datetimeFigureOut">
              <a:rPr kumimoji="1" lang="ja-JP" altLang="en-US" smtClean="0"/>
              <a:t>2019/8/6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D657-9B8B-4287-AF43-F513D3E759BA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9271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96B0-BEA0-4246-B862-F839AE6654EB}" type="datetimeFigureOut">
              <a:rPr kumimoji="1" lang="ja-JP" altLang="en-US" smtClean="0"/>
              <a:t>2019/8/6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D657-9B8B-4287-AF43-F513D3E759BA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59581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96B0-BEA0-4246-B862-F839AE6654EB}" type="datetimeFigureOut">
              <a:rPr kumimoji="1" lang="ja-JP" altLang="en-US" smtClean="0"/>
              <a:t>2019/8/6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D657-9B8B-4287-AF43-F513D3E759BA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02447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96B0-BEA0-4246-B862-F839AE6654EB}" type="datetimeFigureOut">
              <a:rPr kumimoji="1" lang="ja-JP" altLang="en-US" smtClean="0"/>
              <a:t>2019/8/6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D657-9B8B-4287-AF43-F513D3E759BA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55352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96B0-BEA0-4246-B862-F839AE6654EB}" type="datetimeFigureOut">
              <a:rPr kumimoji="1" lang="ja-JP" altLang="en-US" smtClean="0"/>
              <a:t>2019/8/6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D657-9B8B-4287-AF43-F513D3E759BA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08359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96B0-BEA0-4246-B862-F839AE6654EB}" type="datetimeFigureOut">
              <a:rPr kumimoji="1" lang="ja-JP" altLang="en-US" smtClean="0"/>
              <a:t>2019/8/6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D657-9B8B-4287-AF43-F513D3E759BA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13573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96B0-BEA0-4246-B862-F839AE6654EB}" type="datetimeFigureOut">
              <a:rPr kumimoji="1" lang="ja-JP" altLang="en-US" smtClean="0"/>
              <a:t>2019/8/6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D657-9B8B-4287-AF43-F513D3E759BA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45427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96B0-BEA0-4246-B862-F839AE6654EB}" type="datetimeFigureOut">
              <a:rPr kumimoji="1" lang="ja-JP" altLang="en-US" smtClean="0"/>
              <a:t>2019/8/6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D657-9B8B-4287-AF43-F513D3E759BA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73273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96B0-BEA0-4246-B862-F839AE6654EB}" type="datetimeFigureOut">
              <a:rPr kumimoji="1" lang="ja-JP" altLang="en-US" smtClean="0"/>
              <a:t>2019/8/6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D657-9B8B-4287-AF43-F513D3E759BA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41537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96B0-BEA0-4246-B862-F839AE6654EB}" type="datetimeFigureOut">
              <a:rPr kumimoji="1" lang="ja-JP" altLang="en-US" smtClean="0"/>
              <a:t>2019/8/6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D657-9B8B-4287-AF43-F513D3E759BA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93288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96B0-BEA0-4246-B862-F839AE6654EB}" type="datetimeFigureOut">
              <a:rPr kumimoji="1" lang="ja-JP" altLang="en-US" smtClean="0"/>
              <a:t>2019/8/6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3D657-9B8B-4287-AF43-F513D3E759BA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60478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396B0-BEA0-4246-B862-F839AE6654EB}" type="datetimeFigureOut">
              <a:rPr kumimoji="1" lang="ja-JP" altLang="en-US" smtClean="0"/>
              <a:t>2019/8/6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3D657-9B8B-4287-AF43-F513D3E759BA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15063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グループ化 33"/>
          <p:cNvGrpSpPr/>
          <p:nvPr/>
        </p:nvGrpSpPr>
        <p:grpSpPr>
          <a:xfrm>
            <a:off x="144489" y="6300192"/>
            <a:ext cx="663974" cy="230832"/>
            <a:chOff x="154732" y="5013573"/>
            <a:chExt cx="663974" cy="230832"/>
          </a:xfrm>
        </p:grpSpPr>
        <p:sp>
          <p:nvSpPr>
            <p:cNvPr id="11" name="フローチャート : 端子 10"/>
            <p:cNvSpPr/>
            <p:nvPr/>
          </p:nvSpPr>
          <p:spPr>
            <a:xfrm>
              <a:off x="179891" y="5057006"/>
              <a:ext cx="576064" cy="144016"/>
            </a:xfrm>
            <a:prstGeom prst="flowChartTerminator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18" name="テキスト ボックス 17"/>
            <p:cNvSpPr txBox="1"/>
            <p:nvPr/>
          </p:nvSpPr>
          <p:spPr>
            <a:xfrm>
              <a:off x="154732" y="5013573"/>
              <a:ext cx="663974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900" dirty="0" smtClean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募集定員</a:t>
              </a:r>
              <a:endParaRPr kumimoji="1" lang="ja-JP" altLang="en-US" sz="9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sp>
        <p:nvSpPr>
          <p:cNvPr id="25" name="テキスト ボックス 24"/>
          <p:cNvSpPr txBox="1"/>
          <p:nvPr/>
        </p:nvSpPr>
        <p:spPr>
          <a:xfrm>
            <a:off x="764704" y="6013321"/>
            <a:ext cx="568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富山県内小学生（</a:t>
            </a:r>
            <a:r>
              <a:rPr kumimoji="1" lang="en-US" altLang="ja-JP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5</a:t>
            </a:r>
            <a:r>
              <a:rPr kumimoji="1"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・</a:t>
            </a:r>
            <a:r>
              <a:rPr kumimoji="1" lang="en-US" altLang="ja-JP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6</a:t>
            </a:r>
            <a:r>
              <a:rPr kumimoji="1"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年生）</a:t>
            </a:r>
            <a:endParaRPr kumimoji="1" lang="en-US" altLang="ja-JP" sz="11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44624" y="4709046"/>
            <a:ext cx="56886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８月</a:t>
            </a:r>
            <a:r>
              <a:rPr lang="en-US" altLang="ja-JP" sz="1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</a:t>
            </a:r>
            <a:r>
              <a:rPr lang="en-US" altLang="ja-JP" sz="1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6</a:t>
            </a:r>
            <a:r>
              <a:rPr lang="ja-JP" altLang="en-US" sz="1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</a:t>
            </a:r>
            <a:r>
              <a:rPr lang="en-US" altLang="ja-JP" sz="1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月</a:t>
            </a:r>
            <a:r>
              <a:rPr lang="en-US" altLang="ja-JP" sz="1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  <a:r>
              <a:rPr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・・</a:t>
            </a:r>
            <a:r>
              <a:rPr lang="ja-JP" altLang="en-US" sz="1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・</a:t>
            </a:r>
            <a:r>
              <a:rPr lang="en-US" altLang="ja-JP" sz="1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【1</a:t>
            </a:r>
            <a:r>
              <a:rPr lang="ja-JP" altLang="en-US" sz="1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日目</a:t>
            </a:r>
            <a:r>
              <a:rPr lang="en-US" altLang="ja-JP" sz="1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（午前</a:t>
            </a:r>
            <a:r>
              <a:rPr lang="en-US" altLang="ja-JP" sz="1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9:00</a:t>
            </a:r>
            <a:r>
              <a:rPr lang="ja-JP" altLang="en-US" sz="1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富山テレビ放送本社・集合）</a:t>
            </a:r>
            <a:endParaRPr lang="en-US" altLang="ja-JP" sz="10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　　　　　調査①水産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研究所 富山県農林水産総合技術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センター（滑川）</a:t>
            </a:r>
            <a:endParaRPr lang="en-US" altLang="ja-JP" sz="10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　　　　　調査②富山伏木港</a:t>
            </a:r>
            <a:r>
              <a:rPr lang="en-US" altLang="ja-JP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（射水）</a:t>
            </a:r>
            <a:r>
              <a:rPr lang="en-US" altLang="ja-JP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      </a:t>
            </a:r>
          </a:p>
          <a:p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　　　　　　</a:t>
            </a:r>
            <a:r>
              <a:rPr lang="en-US" altLang="ja-JP" sz="800" u="sng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lang="ja-JP" altLang="en-US" sz="800" u="sng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氷見市内　宿泊予定</a:t>
            </a:r>
            <a:endParaRPr lang="en-US" altLang="ja-JP" sz="800" u="sng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r>
              <a:rPr lang="en-US" altLang="ja-JP" sz="1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8</a:t>
            </a:r>
            <a:r>
              <a:rPr lang="ja-JP" altLang="en-US" sz="1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月</a:t>
            </a:r>
            <a:r>
              <a:rPr lang="en-US" altLang="ja-JP" sz="1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27</a:t>
            </a:r>
            <a:r>
              <a:rPr lang="ja-JP" altLang="en-US" sz="1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</a:t>
            </a:r>
            <a:r>
              <a:rPr lang="en-US" altLang="ja-JP" sz="1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火</a:t>
            </a:r>
            <a:r>
              <a:rPr lang="en-US" altLang="ja-JP" sz="1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  <a:r>
              <a:rPr lang="ja-JP" altLang="en-US" sz="1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・・・</a:t>
            </a:r>
            <a:r>
              <a:rPr lang="en-US" altLang="ja-JP" sz="1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【2</a:t>
            </a:r>
            <a:r>
              <a:rPr lang="ja-JP" altLang="en-US" sz="1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日目</a:t>
            </a:r>
            <a:r>
              <a:rPr lang="en-US" altLang="ja-JP" sz="1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（午後</a:t>
            </a:r>
            <a:r>
              <a:rPr lang="en-US" altLang="ja-JP" sz="1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2:30</a:t>
            </a:r>
            <a:r>
              <a:rPr lang="ja-JP" altLang="en-US" sz="1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富山テレビ放送本社・解散予定）</a:t>
            </a:r>
            <a:endParaRPr lang="en-US" altLang="ja-JP" sz="10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　　　　　調査③氷見沖　定置網船見学（氷見）</a:t>
            </a:r>
            <a:endParaRPr lang="en-US" altLang="ja-JP" sz="10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　　　　　調査④海王丸パーク（射水）</a:t>
            </a:r>
            <a:endParaRPr lang="en-US" altLang="ja-JP" sz="10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　　　　　　　　　　　 </a:t>
            </a:r>
            <a:r>
              <a:rPr lang="en-US" altLang="ja-JP" sz="800" u="sng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lang="ja-JP" altLang="en-US" sz="800" u="sng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イベント詳細（スケジュール等）は、</a:t>
            </a:r>
            <a:r>
              <a:rPr lang="en-US" altLang="ja-JP" sz="800" u="sng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800" u="sng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海と日本 富山</a:t>
            </a:r>
            <a:r>
              <a:rPr lang="en-US" altLang="ja-JP" sz="800" u="sng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800" u="sng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のＨＰに掲載いたします。</a:t>
            </a:r>
            <a:endParaRPr lang="en-US" altLang="ja-JP" sz="800" u="sng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indent="982663"/>
            <a:endParaRPr lang="en-US" altLang="ja-JP" sz="1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764704" y="6254606"/>
            <a:ext cx="56886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25</a:t>
            </a:r>
            <a:r>
              <a:rPr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名</a:t>
            </a:r>
            <a:r>
              <a:rPr lang="en-US" altLang="ja-JP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(※</a:t>
            </a:r>
            <a:r>
              <a:rPr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応募者多数の場合、抽選とさせていただきます。</a:t>
            </a:r>
            <a:r>
              <a:rPr lang="en-US" altLang="ja-JP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37" name="グループ化 36"/>
          <p:cNvGrpSpPr/>
          <p:nvPr/>
        </p:nvGrpSpPr>
        <p:grpSpPr>
          <a:xfrm>
            <a:off x="144533" y="6588224"/>
            <a:ext cx="684372" cy="230832"/>
            <a:chOff x="154732" y="5433095"/>
            <a:chExt cx="684372" cy="230832"/>
          </a:xfrm>
        </p:grpSpPr>
        <p:sp>
          <p:nvSpPr>
            <p:cNvPr id="38" name="フローチャート : 端子 37"/>
            <p:cNvSpPr/>
            <p:nvPr/>
          </p:nvSpPr>
          <p:spPr>
            <a:xfrm>
              <a:off x="183981" y="5469632"/>
              <a:ext cx="576064" cy="144016"/>
            </a:xfrm>
            <a:prstGeom prst="flowChartTerminator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39" name="テキスト ボックス 38"/>
            <p:cNvSpPr txBox="1"/>
            <p:nvPr/>
          </p:nvSpPr>
          <p:spPr>
            <a:xfrm>
              <a:off x="154732" y="5433095"/>
              <a:ext cx="684372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900" dirty="0" smtClean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応募締切</a:t>
              </a:r>
              <a:endParaRPr kumimoji="1" lang="ja-JP" altLang="en-US" sz="9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sp>
        <p:nvSpPr>
          <p:cNvPr id="40" name="テキスト ボックス 39"/>
          <p:cNvSpPr txBox="1"/>
          <p:nvPr/>
        </p:nvSpPr>
        <p:spPr>
          <a:xfrm>
            <a:off x="764704" y="6506924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8</a:t>
            </a:r>
            <a:r>
              <a:rPr lang="ja-JP" altLang="en-US" sz="14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月</a:t>
            </a:r>
            <a:r>
              <a:rPr lang="en-US" altLang="ja-JP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8</a:t>
            </a:r>
            <a:r>
              <a:rPr lang="ja-JP" altLang="en-US" sz="14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</a:t>
            </a:r>
            <a:r>
              <a:rPr lang="en-US" altLang="ja-JP" sz="14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lang="ja-JP" altLang="en-US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木</a:t>
            </a:r>
            <a:r>
              <a:rPr lang="en-US" altLang="ja-JP" sz="14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  <a:r>
              <a:rPr lang="ja-JP" altLang="en-US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r>
              <a:rPr lang="en-US" altLang="ja-JP" sz="800" b="1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※【</a:t>
            </a:r>
            <a:r>
              <a:rPr lang="ja-JP" altLang="en-US" sz="8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海と日本　富山</a:t>
            </a:r>
            <a:r>
              <a:rPr lang="en-US" altLang="ja-JP" sz="8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8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特設ページからも応募できます。</a:t>
            </a:r>
            <a:endParaRPr lang="en-US" altLang="ja-JP" sz="8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8" name="正方形/長方形 47"/>
          <p:cNvSpPr/>
          <p:nvPr/>
        </p:nvSpPr>
        <p:spPr>
          <a:xfrm>
            <a:off x="116632" y="3707904"/>
            <a:ext cx="662473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0113" lvl="0" indent="-900113"/>
            <a:r>
              <a:rPr lang="ja-JP" altLang="en-US" sz="1000" b="1" dirty="0" smtClean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en-US" altLang="ja-JP" sz="1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『</a:t>
            </a:r>
            <a:r>
              <a:rPr lang="ja-JP" altLang="en-US" sz="1000" b="1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世界が認めた美しい湾・富山</a:t>
            </a:r>
            <a:r>
              <a:rPr lang="ja-JP" altLang="en-US" sz="1000" b="1" dirty="0" smtClean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湾</a:t>
            </a:r>
            <a:r>
              <a:rPr lang="en-US" altLang="ja-JP" sz="1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』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舞台に、 記載されている課題・ミッションを様々な 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学習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・挑戦・体験で解決していく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ストー</a:t>
            </a:r>
            <a:endParaRPr lang="en-US" altLang="ja-JP" sz="10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900113" lvl="0" indent="-900113"/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リー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仕立てとなっている「</a:t>
            </a:r>
            <a:r>
              <a:rPr lang="ja-JP" altLang="en-US" sz="1000" b="1" dirty="0">
                <a:solidFill>
                  <a:srgbClr val="00B05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海の学習帳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」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。富山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湾の不思議なこと、歴史、環境保全などについて学び、 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富山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湾を身近に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感じる</a:t>
            </a:r>
            <a:endParaRPr lang="en-US" altLang="ja-JP" sz="10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900113" lvl="0" indent="-900113"/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こと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で、郷土の海に対する愛情を育んでもらいたいと製作しました。 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今年度は、富山で活躍する「船」のページを追加しました。</a:t>
            </a:r>
            <a:endParaRPr lang="en-US" altLang="ja-JP" sz="10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900113" lvl="0" indent="-900113"/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そんな富山で活躍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する「船」をテーマに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、</a:t>
            </a:r>
            <a:r>
              <a:rPr lang="en-US" altLang="ja-JP" sz="10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</a:t>
            </a:r>
            <a:r>
              <a:rPr lang="ja-JP" altLang="en-US" sz="10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泊</a:t>
            </a:r>
            <a:r>
              <a:rPr lang="en-US" altLang="ja-JP" sz="10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</a:t>
            </a:r>
            <a:r>
              <a:rPr lang="ja-JP" altLang="en-US" sz="10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日の調査体験イベント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を行います。富山湾で活躍する「船」を調査することでみえ</a:t>
            </a:r>
            <a:endParaRPr lang="en-US" altLang="ja-JP" sz="10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900113" lvl="0" indent="-900113"/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てくる、海の現状や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課題、そして謎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。今年の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夏は、「</a:t>
            </a:r>
            <a:r>
              <a:rPr lang="ja-JP" altLang="en-US" sz="1000" dirty="0">
                <a:solidFill>
                  <a:srgbClr val="00B05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</a:t>
            </a:r>
            <a:r>
              <a:rPr lang="ja-JP" altLang="en-US" sz="1000" b="1" dirty="0">
                <a:solidFill>
                  <a:srgbClr val="00B05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の学習帳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」を持って、富山で活躍する「船」を一緒に調査しよう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！</a:t>
            </a:r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2" name="正方形/長方形 51"/>
          <p:cNvSpPr/>
          <p:nvPr/>
        </p:nvSpPr>
        <p:spPr>
          <a:xfrm>
            <a:off x="4509120" y="5747935"/>
            <a:ext cx="7147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0113" lvl="0" indent="-900113">
              <a:lnSpc>
                <a:spcPct val="150000"/>
              </a:lnSpc>
              <a:tabLst>
                <a:tab pos="2328863" algn="l"/>
              </a:tabLst>
            </a:pPr>
            <a:r>
              <a:rPr lang="en-US" altLang="ja-JP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動きやすい服装と靴でお越し下さい</a:t>
            </a:r>
            <a:r>
              <a:rPr lang="ja-JP" altLang="en-US" sz="800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。</a:t>
            </a:r>
            <a:endParaRPr lang="en-US" altLang="ja-JP" sz="800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900113" lvl="0" indent="-900113">
              <a:lnSpc>
                <a:spcPct val="150000"/>
              </a:lnSpc>
              <a:tabLst>
                <a:tab pos="2328863" algn="l"/>
              </a:tabLst>
            </a:pPr>
            <a:r>
              <a:rPr lang="en-US" altLang="ja-JP" sz="800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参加が決定された方については</a:t>
            </a:r>
            <a:r>
              <a:rPr lang="ja-JP" altLang="en-US" sz="800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、事務局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より</a:t>
            </a:r>
            <a:r>
              <a:rPr lang="ja-JP" altLang="en-US" sz="800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ご連絡</a:t>
            </a:r>
            <a:endParaRPr lang="en-US" altLang="ja-JP" sz="800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900113" lvl="0" indent="-900113">
              <a:lnSpc>
                <a:spcPct val="150000"/>
              </a:lnSpc>
              <a:tabLst>
                <a:tab pos="2328863" algn="l"/>
              </a:tabLst>
            </a:pP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 </a:t>
            </a:r>
            <a:r>
              <a:rPr lang="ja-JP" altLang="en-US" sz="800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差し上げます</a:t>
            </a:r>
            <a:r>
              <a:rPr lang="ja-JP" altLang="en-US" sz="800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。</a:t>
            </a:r>
            <a:endParaRPr lang="en-US" altLang="ja-JP" sz="800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900113" lvl="0" indent="-900113">
              <a:lnSpc>
                <a:spcPct val="150000"/>
              </a:lnSpc>
              <a:tabLst>
                <a:tab pos="2328863" algn="l"/>
              </a:tabLst>
            </a:pPr>
            <a:r>
              <a:rPr lang="en-US" altLang="ja-JP" sz="800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lang="ja-JP" altLang="en-US" sz="800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当日は、取材クルーも同行させていただきます。</a:t>
            </a:r>
            <a:endParaRPr lang="en-US" altLang="ja-JP" sz="800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900113" lvl="0" indent="-900113">
              <a:lnSpc>
                <a:spcPct val="150000"/>
              </a:lnSpc>
              <a:tabLst>
                <a:tab pos="2328863" algn="l"/>
              </a:tabLst>
            </a:pP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 </a:t>
            </a:r>
            <a:r>
              <a:rPr lang="ja-JP" altLang="en-US" sz="800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ＢＢＴ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ニュース</a:t>
            </a:r>
            <a:r>
              <a:rPr lang="ja-JP" altLang="en-US" sz="800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にて放送、北日本新聞・観光るるぶ</a:t>
            </a:r>
            <a:endParaRPr lang="en-US" altLang="ja-JP" sz="800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900113" lvl="0" indent="-900113">
              <a:lnSpc>
                <a:spcPct val="150000"/>
              </a:lnSpc>
              <a:tabLst>
                <a:tab pos="2328863" algn="l"/>
              </a:tabLst>
            </a:pP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 </a:t>
            </a:r>
            <a:r>
              <a:rPr lang="ja-JP" altLang="en-US" sz="800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特集紙面掲載も予定しています。</a:t>
            </a:r>
            <a:endParaRPr lang="ja-JP" altLang="en-US" sz="8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53" name="グループ化 52"/>
          <p:cNvGrpSpPr/>
          <p:nvPr/>
        </p:nvGrpSpPr>
        <p:grpSpPr>
          <a:xfrm>
            <a:off x="4544828" y="5076636"/>
            <a:ext cx="684372" cy="215444"/>
            <a:chOff x="154732" y="5432515"/>
            <a:chExt cx="684372" cy="215444"/>
          </a:xfrm>
        </p:grpSpPr>
        <p:sp>
          <p:nvSpPr>
            <p:cNvPr id="54" name="フローチャート : 端子 53"/>
            <p:cNvSpPr/>
            <p:nvPr/>
          </p:nvSpPr>
          <p:spPr>
            <a:xfrm>
              <a:off x="183981" y="5469632"/>
              <a:ext cx="576064" cy="144016"/>
            </a:xfrm>
            <a:prstGeom prst="flowChartTerminator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154732" y="5432515"/>
              <a:ext cx="684372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800" dirty="0" smtClean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お問合わせ</a:t>
              </a:r>
              <a:endParaRPr kumimoji="1" lang="ja-JP" altLang="en-US" sz="8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sp>
        <p:nvSpPr>
          <p:cNvPr id="56" name="テキスト ボックス 55"/>
          <p:cNvSpPr txBox="1"/>
          <p:nvPr/>
        </p:nvSpPr>
        <p:spPr>
          <a:xfrm>
            <a:off x="4509120" y="5242719"/>
            <a:ext cx="56886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海と日本</a:t>
            </a:r>
            <a:r>
              <a:rPr lang="en-US" altLang="ja-JP" sz="1100" dirty="0" err="1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PROJECTin</a:t>
            </a:r>
            <a:r>
              <a:rPr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富山県事務局</a:t>
            </a:r>
            <a:endParaRPr lang="en-US" altLang="ja-JP" sz="11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en-US" altLang="ja-JP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富山テレビ放送内</a:t>
            </a:r>
            <a:r>
              <a:rPr lang="en-US" altLang="ja-JP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</a:p>
          <a:p>
            <a:r>
              <a:rPr kumimoji="1" lang="en-US" altLang="ja-JP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TEL</a:t>
            </a:r>
            <a:r>
              <a:rPr kumimoji="1"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：</a:t>
            </a:r>
            <a:r>
              <a:rPr kumimoji="1" lang="en-US" altLang="ja-JP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076-492-7146</a:t>
            </a:r>
            <a:r>
              <a:rPr lang="en-US" altLang="ja-JP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担当：小林</a:t>
            </a:r>
            <a:r>
              <a:rPr lang="en-US" altLang="ja-JP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  <a:endParaRPr kumimoji="1" lang="en-US" altLang="ja-JP" sz="11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57" name="Picture 3" descr="\\bbtfsv02\社内共有\海と日本プロジェクト\2018年度\９３.  ポスター・横断幕・ロゴ関連\in富山県　ロゴ\in富山県ロゴ\富山県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128" y="8676456"/>
            <a:ext cx="2160240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テキスト ボックス 57"/>
          <p:cNvSpPr txBox="1"/>
          <p:nvPr/>
        </p:nvSpPr>
        <p:spPr>
          <a:xfrm>
            <a:off x="4077072" y="8828092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主催：</a:t>
            </a:r>
            <a:endParaRPr kumimoji="1" lang="ja-JP" altLang="en-US" sz="10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62" name="グループ化 61"/>
          <p:cNvGrpSpPr/>
          <p:nvPr/>
        </p:nvGrpSpPr>
        <p:grpSpPr>
          <a:xfrm>
            <a:off x="167417" y="5997352"/>
            <a:ext cx="669295" cy="230832"/>
            <a:chOff x="179891" y="5013573"/>
            <a:chExt cx="669295" cy="230832"/>
          </a:xfrm>
        </p:grpSpPr>
        <p:sp>
          <p:nvSpPr>
            <p:cNvPr id="63" name="フローチャート : 端子 62"/>
            <p:cNvSpPr/>
            <p:nvPr/>
          </p:nvSpPr>
          <p:spPr>
            <a:xfrm>
              <a:off x="179891" y="5057006"/>
              <a:ext cx="576064" cy="144016"/>
            </a:xfrm>
            <a:prstGeom prst="flowChartTerminator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64" name="テキスト ボックス 63"/>
            <p:cNvSpPr txBox="1"/>
            <p:nvPr/>
          </p:nvSpPr>
          <p:spPr>
            <a:xfrm>
              <a:off x="185212" y="5013573"/>
              <a:ext cx="663974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ja-JP" altLang="en-US" sz="900" dirty="0" smtClean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対　　象</a:t>
              </a:r>
              <a:endParaRPr kumimoji="1" lang="ja-JP" altLang="en-US" sz="9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grpSp>
        <p:nvGrpSpPr>
          <p:cNvPr id="68" name="グループ化 67"/>
          <p:cNvGrpSpPr/>
          <p:nvPr/>
        </p:nvGrpSpPr>
        <p:grpSpPr>
          <a:xfrm>
            <a:off x="169648" y="4552561"/>
            <a:ext cx="669295" cy="230832"/>
            <a:chOff x="179891" y="5013569"/>
            <a:chExt cx="669295" cy="226284"/>
          </a:xfrm>
        </p:grpSpPr>
        <p:sp>
          <p:nvSpPr>
            <p:cNvPr id="69" name="フローチャート : 端子 68"/>
            <p:cNvSpPr/>
            <p:nvPr/>
          </p:nvSpPr>
          <p:spPr>
            <a:xfrm>
              <a:off x="179891" y="5057006"/>
              <a:ext cx="576064" cy="144016"/>
            </a:xfrm>
            <a:prstGeom prst="flowChartTerminator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70" name="テキスト ボックス 69"/>
            <p:cNvSpPr txBox="1"/>
            <p:nvPr/>
          </p:nvSpPr>
          <p:spPr>
            <a:xfrm>
              <a:off x="185212" y="5013569"/>
              <a:ext cx="663974" cy="22628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ja-JP" altLang="en-US" sz="900" dirty="0" smtClean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内　　容　　</a:t>
              </a:r>
              <a:endParaRPr kumimoji="1" lang="ja-JP" altLang="en-US" sz="9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pic>
        <p:nvPicPr>
          <p:cNvPr id="1026" name="Picture 2" descr="C:\Users\kobayashi\Desktop\船のこども調査隊案内文\①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7640"/>
            <a:ext cx="5112568" cy="3747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直線コネクタ 32"/>
          <p:cNvCxnSpPr/>
          <p:nvPr/>
        </p:nvCxnSpPr>
        <p:spPr>
          <a:xfrm>
            <a:off x="116" y="6948264"/>
            <a:ext cx="6858000" cy="0"/>
          </a:xfrm>
          <a:prstGeom prst="line">
            <a:avLst/>
          </a:prstGeom>
          <a:ln w="12700">
            <a:solidFill>
              <a:schemeClr val="tx1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テキスト ボックス 34"/>
          <p:cNvSpPr txBox="1"/>
          <p:nvPr/>
        </p:nvSpPr>
        <p:spPr>
          <a:xfrm>
            <a:off x="186775" y="7015916"/>
            <a:ext cx="6483518" cy="2923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00" b="1" spc="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TOYAMA</a:t>
            </a:r>
            <a:r>
              <a:rPr lang="ja-JP" altLang="en-US" sz="1300" b="1" spc="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船</a:t>
            </a:r>
            <a:r>
              <a:rPr kumimoji="1" lang="ja-JP" altLang="en-US" sz="1300" b="1" spc="20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</a:t>
            </a:r>
            <a:r>
              <a:rPr kumimoji="1" lang="ja-JP" altLang="en-US" sz="1300" b="1" spc="2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こども調査隊プロジェクト参加申込書</a:t>
            </a:r>
            <a:endParaRPr kumimoji="1" lang="ja-JP" altLang="en-US" sz="1300" b="1" spc="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71519" y="7406734"/>
            <a:ext cx="67149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●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児童氏名　　　　　　　　　　　　　　　　　　　　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　　　●学校名　　　　　　　　　　　　　　　　　　　　　学年　　　　　　年生</a:t>
            </a:r>
            <a:r>
              <a:rPr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329610" y="7308304"/>
            <a:ext cx="55472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spc="15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フリガナ</a:t>
            </a:r>
            <a:endParaRPr kumimoji="1" lang="ja-JP" altLang="en-US" sz="800" spc="15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42" name="直線コネクタ 41"/>
          <p:cNvCxnSpPr/>
          <p:nvPr/>
        </p:nvCxnSpPr>
        <p:spPr>
          <a:xfrm>
            <a:off x="187708" y="7649294"/>
            <a:ext cx="6482585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テキスト ボックス 42"/>
          <p:cNvSpPr txBox="1"/>
          <p:nvPr/>
        </p:nvSpPr>
        <p:spPr>
          <a:xfrm>
            <a:off x="71519" y="7739609"/>
            <a:ext cx="326952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43250" indent="-3143250">
              <a:tabLst>
                <a:tab pos="3143250" algn="l"/>
              </a:tabLst>
            </a:pPr>
            <a:r>
              <a:rPr lang="ja-JP" altLang="en-US" sz="11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●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生年月日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平成　　　年　　　月　　　日　●性別　男・女　　　　　　　　　　　　　　</a:t>
            </a:r>
            <a:endParaRPr kumimoji="1" lang="ja-JP" altLang="en-US" sz="10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3448050" y="7640349"/>
            <a:ext cx="6373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spc="2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フリガナ</a:t>
            </a:r>
            <a:endParaRPr kumimoji="1" lang="ja-JP" altLang="en-US" sz="800" spc="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45" name="直線コネクタ 44"/>
          <p:cNvCxnSpPr/>
          <p:nvPr/>
        </p:nvCxnSpPr>
        <p:spPr>
          <a:xfrm>
            <a:off x="187708" y="7984951"/>
            <a:ext cx="6482585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テキスト ボックス 45"/>
          <p:cNvSpPr txBox="1"/>
          <p:nvPr/>
        </p:nvSpPr>
        <p:spPr>
          <a:xfrm>
            <a:off x="71519" y="8173884"/>
            <a:ext cx="28582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●保護者住所　　　　　　　　　　　　　　</a:t>
            </a:r>
            <a:endParaRPr kumimoji="1" lang="ja-JP" altLang="en-US" sz="10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47" name="直線コネクタ 46"/>
          <p:cNvCxnSpPr/>
          <p:nvPr/>
        </p:nvCxnSpPr>
        <p:spPr>
          <a:xfrm>
            <a:off x="187708" y="8388424"/>
            <a:ext cx="6482585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テキスト ボックス 49"/>
          <p:cNvSpPr txBox="1"/>
          <p:nvPr/>
        </p:nvSpPr>
        <p:spPr>
          <a:xfrm>
            <a:off x="3217068" y="7739609"/>
            <a:ext cx="32695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36863" indent="-2836863">
              <a:tabLst>
                <a:tab pos="3143250" algn="l"/>
              </a:tabLst>
            </a:pP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●保護者氏名　　　　　　　　　　　　　　</a:t>
            </a:r>
            <a:endParaRPr kumimoji="1" lang="ja-JP" altLang="en-US" sz="10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1" name="テキスト ボックス 50"/>
          <p:cNvSpPr txBox="1"/>
          <p:nvPr/>
        </p:nvSpPr>
        <p:spPr>
          <a:xfrm>
            <a:off x="3217068" y="8028384"/>
            <a:ext cx="32695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36863" indent="-2836863">
              <a:tabLst>
                <a:tab pos="3143250" algn="l"/>
              </a:tabLst>
            </a:pP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●保護者連絡先　　　　　　　（　　　　　　　　）</a:t>
            </a:r>
            <a:endParaRPr lang="en-US" altLang="ja-JP" sz="10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2836863" indent="-2836863">
              <a:tabLst>
                <a:tab pos="3143250" algn="l"/>
              </a:tabLst>
            </a:pP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●保護者メールアドレス　　　　　　　　　　　　　　</a:t>
            </a:r>
            <a:endParaRPr kumimoji="1" lang="ja-JP" altLang="en-US" sz="10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5" name="テキスト ボックス 64"/>
          <p:cNvSpPr txBox="1"/>
          <p:nvPr/>
        </p:nvSpPr>
        <p:spPr>
          <a:xfrm>
            <a:off x="162736" y="8460432"/>
            <a:ext cx="576064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kumimoji="1" lang="en-US" altLang="ja-JP" sz="12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FAX</a:t>
            </a:r>
            <a:endParaRPr kumimoji="1" lang="ja-JP" altLang="en-US"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6" name="テキスト ボックス 65"/>
          <p:cNvSpPr txBox="1"/>
          <p:nvPr/>
        </p:nvSpPr>
        <p:spPr>
          <a:xfrm>
            <a:off x="708788" y="8460432"/>
            <a:ext cx="3105019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ja-JP" sz="1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076(422)3329</a:t>
            </a:r>
            <a:endParaRPr kumimoji="1" lang="ja-JP" altLang="en-US" sz="105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7" name="テキスト ボックス 66"/>
          <p:cNvSpPr txBox="1"/>
          <p:nvPr/>
        </p:nvSpPr>
        <p:spPr>
          <a:xfrm>
            <a:off x="162736" y="8806697"/>
            <a:ext cx="576064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郵送</a:t>
            </a:r>
            <a:endParaRPr kumimoji="1" lang="ja-JP" altLang="en-US"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71" name="テキスト ボックス 70"/>
          <p:cNvSpPr txBox="1"/>
          <p:nvPr/>
        </p:nvSpPr>
        <p:spPr>
          <a:xfrm>
            <a:off x="717463" y="8737447"/>
            <a:ext cx="3421513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kumimoji="1" lang="ja-JP" altLang="en-US" sz="105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〒</a:t>
            </a:r>
            <a:r>
              <a:rPr kumimoji="1" lang="en-US" altLang="ja-JP" sz="105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939-8550</a:t>
            </a:r>
            <a:r>
              <a:rPr kumimoji="1" lang="ja-JP" altLang="en-US" sz="105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105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富山市新根塚町</a:t>
            </a:r>
            <a:r>
              <a:rPr lang="en-US" altLang="ja-JP" sz="105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1-8-14</a:t>
            </a:r>
          </a:p>
          <a:p>
            <a:r>
              <a:rPr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海</a:t>
            </a:r>
            <a:r>
              <a:rPr lang="ja-JP" altLang="en-US" sz="105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と日本</a:t>
            </a:r>
            <a:r>
              <a:rPr lang="en-US" altLang="ja-JP" sz="1050" dirty="0" err="1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PROJECTin</a:t>
            </a:r>
            <a:r>
              <a:rPr lang="ja-JP" altLang="en-US" sz="105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富山県事務局</a:t>
            </a:r>
            <a:r>
              <a:rPr lang="en-US" altLang="ja-JP" sz="105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lang="ja-JP" altLang="en-US" sz="105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富山テレビ放送内</a:t>
            </a:r>
            <a:r>
              <a:rPr lang="en-US" altLang="ja-JP" sz="105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  <a:endParaRPr kumimoji="1" lang="ja-JP" altLang="en-US" sz="105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72" name="テキスト ボックス 71"/>
          <p:cNvSpPr txBox="1"/>
          <p:nvPr/>
        </p:nvSpPr>
        <p:spPr>
          <a:xfrm>
            <a:off x="2082185" y="8460432"/>
            <a:ext cx="576064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ja-JP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WEB</a:t>
            </a:r>
            <a:endParaRPr kumimoji="1" lang="ja-JP" altLang="en-US"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73" name="テキスト ボックス 72"/>
          <p:cNvSpPr txBox="1"/>
          <p:nvPr/>
        </p:nvSpPr>
        <p:spPr>
          <a:xfrm>
            <a:off x="2628237" y="8460432"/>
            <a:ext cx="3105019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kumimoji="1" lang="en-US" altLang="ja-JP" sz="1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www.bbt.co.jp</a:t>
            </a:r>
            <a:endParaRPr kumimoji="1" lang="ja-JP" altLang="en-US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75" name="テキスト ボックス 74"/>
          <p:cNvSpPr txBox="1"/>
          <p:nvPr/>
        </p:nvSpPr>
        <p:spPr>
          <a:xfrm>
            <a:off x="836712" y="7956376"/>
            <a:ext cx="5487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〒</a:t>
            </a:r>
            <a:r>
              <a:rPr lang="ja-JP" altLang="en-US" sz="10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　　　　　　　　</a:t>
            </a:r>
            <a:endParaRPr kumimoji="1" lang="ja-JP" altLang="en-US" sz="10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6" name="Picture 3" descr="C:\Users\kobayashi\Desktop\②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1208" y="1403648"/>
            <a:ext cx="1381657" cy="973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" descr="C:\Users\kobayashi\Desktop\①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1208" y="2555776"/>
            <a:ext cx="1368152" cy="971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正方形/長方形 1"/>
          <p:cNvSpPr/>
          <p:nvPr/>
        </p:nvSpPr>
        <p:spPr>
          <a:xfrm>
            <a:off x="116632" y="3707904"/>
            <a:ext cx="6552728" cy="86409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9" name="グループ化 58"/>
          <p:cNvGrpSpPr/>
          <p:nvPr/>
        </p:nvGrpSpPr>
        <p:grpSpPr>
          <a:xfrm>
            <a:off x="4559905" y="4557192"/>
            <a:ext cx="669295" cy="230832"/>
            <a:chOff x="179891" y="5013573"/>
            <a:chExt cx="669295" cy="230832"/>
          </a:xfrm>
        </p:grpSpPr>
        <p:sp>
          <p:nvSpPr>
            <p:cNvPr id="60" name="フローチャート : 端子 59"/>
            <p:cNvSpPr/>
            <p:nvPr/>
          </p:nvSpPr>
          <p:spPr>
            <a:xfrm>
              <a:off x="179891" y="5057006"/>
              <a:ext cx="576064" cy="144016"/>
            </a:xfrm>
            <a:prstGeom prst="flowChartTerminator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61" name="テキスト ボックス 60"/>
            <p:cNvSpPr txBox="1"/>
            <p:nvPr/>
          </p:nvSpPr>
          <p:spPr>
            <a:xfrm>
              <a:off x="185212" y="5013573"/>
              <a:ext cx="663974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ja-JP" altLang="en-US" sz="900" dirty="0" smtClean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参 加 費</a:t>
              </a:r>
              <a:endParaRPr kumimoji="1" lang="ja-JP" altLang="en-US" sz="9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sp>
        <p:nvSpPr>
          <p:cNvPr id="74" name="テキスト ボックス 73"/>
          <p:cNvSpPr txBox="1"/>
          <p:nvPr/>
        </p:nvSpPr>
        <p:spPr>
          <a:xfrm>
            <a:off x="4509120" y="4717177"/>
            <a:ext cx="568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無料</a:t>
            </a:r>
            <a:endParaRPr lang="en-US" altLang="ja-JP" sz="1400" b="1" dirty="0" smtClean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en-US" altLang="ja-JP" sz="8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lang="ja-JP" altLang="en-US" sz="8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イベント保険も</a:t>
            </a:r>
            <a:r>
              <a:rPr lang="ja-JP" altLang="en-US" sz="8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ご</a:t>
            </a:r>
            <a:r>
              <a:rPr lang="ja-JP" altLang="en-US" sz="8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加入させていただきます。</a:t>
            </a:r>
            <a:endParaRPr lang="en-US" altLang="ja-JP" sz="800" b="1" dirty="0" smtClean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3" name="Picture 2" descr="C:\Users\kobayashi\Desktop\海の学習帳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1208" y="251521"/>
            <a:ext cx="1410686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8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152</Words>
  <Application>Microsoft Office PowerPoint</Application>
  <PresentationFormat>画面に合わせる (4:3)</PresentationFormat>
  <Paragraphs>51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高松 美里</dc:creator>
  <cp:lastModifiedBy>小林 弘幸</cp:lastModifiedBy>
  <cp:revision>47</cp:revision>
  <cp:lastPrinted>2019-08-06T01:53:04Z</cp:lastPrinted>
  <dcterms:created xsi:type="dcterms:W3CDTF">2018-07-31T04:06:20Z</dcterms:created>
  <dcterms:modified xsi:type="dcterms:W3CDTF">2019-08-06T01:53:07Z</dcterms:modified>
</cp:coreProperties>
</file>