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9" r:id="rId2"/>
    <p:sldId id="260" r:id="rId3"/>
    <p:sldId id="263" r:id="rId4"/>
    <p:sldId id="269" r:id="rId5"/>
    <p:sldId id="264" r:id="rId6"/>
    <p:sldId id="265" r:id="rId7"/>
    <p:sldId id="266" r:id="rId8"/>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82621117-91D1-42E1-8262-16758B6F8F60}" type="datetimeFigureOut">
              <a:rPr kumimoji="1" lang="ja-JP" altLang="en-US" smtClean="0"/>
              <a:t>2020/3/5</a:t>
            </a:fld>
            <a:endParaRPr kumimoji="1" lang="ja-JP" altLang="en-US"/>
          </a:p>
        </p:txBody>
      </p:sp>
      <p:sp>
        <p:nvSpPr>
          <p:cNvPr id="4" name="スライド イメージ プレースホルダー 3"/>
          <p:cNvSpPr>
            <a:spLocks noGrp="1" noRot="1" noChangeAspect="1"/>
          </p:cNvSpPr>
          <p:nvPr>
            <p:ph type="sldImg" idx="2"/>
          </p:nvPr>
        </p:nvSpPr>
        <p:spPr>
          <a:xfrm>
            <a:off x="1147763" y="1233488"/>
            <a:ext cx="4440237"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DE8ECC53-EE0F-4D8F-BAE1-928C61BDDD71}" type="slidenum">
              <a:rPr kumimoji="1" lang="ja-JP" altLang="en-US" smtClean="0"/>
              <a:t>‹#›</a:t>
            </a:fld>
            <a:endParaRPr kumimoji="1" lang="ja-JP" altLang="en-US"/>
          </a:p>
        </p:txBody>
      </p:sp>
    </p:spTree>
    <p:extLst>
      <p:ext uri="{BB962C8B-B14F-4D97-AF65-F5344CB8AC3E}">
        <p14:creationId xmlns:p14="http://schemas.microsoft.com/office/powerpoint/2010/main" val="265691395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E8ECC53-EE0F-4D8F-BAE1-928C61BDDD71}" type="slidenum">
              <a:rPr kumimoji="1" lang="ja-JP" altLang="en-US" smtClean="0"/>
              <a:t>2</a:t>
            </a:fld>
            <a:endParaRPr kumimoji="1" lang="ja-JP" altLang="en-US"/>
          </a:p>
        </p:txBody>
      </p:sp>
    </p:spTree>
    <p:extLst>
      <p:ext uri="{BB962C8B-B14F-4D97-AF65-F5344CB8AC3E}">
        <p14:creationId xmlns:p14="http://schemas.microsoft.com/office/powerpoint/2010/main" val="3720064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2020/3/5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2020/3/5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2020/3/5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2020/3/5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2020/3/5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2020/3/5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t>2020/3/5</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t>2020/3/5</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t>2020/3/5</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2020/3/5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2020/3/5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kumimoji="1" lang="ja-JP" altLang="en-US" smtClean="0"/>
              <a:t>2020/3/5</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jpeg"/></Relationships>
</file>

<file path=ppt/slides/_rels/slide4.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eg"/><Relationship Id="rId4" Type="http://schemas.openxmlformats.org/officeDocument/2006/relationships/image" Target="../media/image27.jpeg"/></Relationships>
</file>

<file path=ppt/slides/_rels/slide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テキスト ボックス 124"/>
          <p:cNvSpPr txBox="1"/>
          <p:nvPr/>
        </p:nvSpPr>
        <p:spPr>
          <a:xfrm>
            <a:off x="72006" y="4270680"/>
            <a:ext cx="4428000" cy="1440000"/>
          </a:xfrm>
          <a:prstGeom prst="rect">
            <a:avLst/>
          </a:prstGeom>
          <a:noFill/>
          <a:ln w="19050">
            <a:solidFill>
              <a:schemeClr val="accent1"/>
            </a:solidFill>
          </a:ln>
        </p:spPr>
        <p:txBody>
          <a:bodyPr wrap="square" rtlCol="0" anchor="ctr" anchorCtr="0">
            <a:noAutofit/>
          </a:bodyPr>
          <a:lstStyle/>
          <a:p>
            <a:pPr>
              <a:lnSpc>
                <a:spcPts val="1500"/>
              </a:lnSpc>
            </a:pPr>
            <a:endParaRPr lang="ja-JP" altLang="en-US" sz="1000"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36004" y="17909"/>
            <a:ext cx="6019004" cy="440759"/>
          </a:xfrm>
          <a:prstGeom prst="rect">
            <a:avLst/>
          </a:prstGeom>
          <a:noFill/>
          <a:ln w="19050">
            <a:solidFill>
              <a:schemeClr val="accent1"/>
            </a:solidFill>
          </a:ln>
        </p:spPr>
        <p:txBody>
          <a:bodyPr wrap="square" rtlCol="0" anchor="ctr" anchorCtr="0">
            <a:noAutofit/>
          </a:bodyPr>
          <a:lstStyle/>
          <a:p>
            <a:r>
              <a:rPr lang="ja-JP" altLang="en-US" sz="1400" b="1" dirty="0" smtClean="0">
                <a:latin typeface="Meiryo UI" panose="020B0604030504040204" pitchFamily="50" charset="-128"/>
                <a:ea typeface="Meiryo UI" panose="020B0604030504040204" pitchFamily="50" charset="-128"/>
              </a:rPr>
              <a:t>自動車のリサイクルによる安全で豊かな海を～山形方式～（海と日本</a:t>
            </a:r>
            <a:r>
              <a:rPr lang="en-US" altLang="ja-JP" sz="1400" b="1" dirty="0" smtClean="0">
                <a:latin typeface="Meiryo UI" panose="020B0604030504040204" pitchFamily="50" charset="-128"/>
                <a:ea typeface="Meiryo UI" panose="020B0604030504040204" pitchFamily="50" charset="-128"/>
              </a:rPr>
              <a:t>2019</a:t>
            </a:r>
            <a:r>
              <a:rPr lang="ja-JP" altLang="en-US" sz="1400" b="1" dirty="0" smtClean="0">
                <a:latin typeface="Meiryo UI" panose="020B0604030504040204" pitchFamily="50" charset="-128"/>
                <a:ea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6012160" y="44624"/>
            <a:ext cx="3057784" cy="360000"/>
          </a:xfrm>
          <a:prstGeom prst="rect">
            <a:avLst/>
          </a:prstGeom>
          <a:solidFill>
            <a:srgbClr val="002060"/>
          </a:solidFill>
          <a:ln w="19050">
            <a:solidFill>
              <a:srgbClr val="002060"/>
            </a:solidFill>
          </a:ln>
        </p:spPr>
        <p:txBody>
          <a:bodyPr wrap="square" rtlCol="0" anchor="ctr" anchorCtr="0">
            <a:noAutofit/>
          </a:bodyPr>
          <a:lstStyle/>
          <a:p>
            <a:r>
              <a:rPr kumimoji="1" lang="ja-JP" altLang="en-US" sz="1200" dirty="0" smtClean="0">
                <a:solidFill>
                  <a:schemeClr val="bg1"/>
                </a:solidFill>
                <a:latin typeface="Meiryo UI" panose="020B0604030504040204" pitchFamily="50" charset="-128"/>
                <a:ea typeface="Meiryo UI" panose="020B0604030504040204" pitchFamily="50" charset="-128"/>
              </a:rPr>
              <a:t>　実施主体</a:t>
            </a:r>
            <a:r>
              <a:rPr lang="ja-JP" altLang="en-US" sz="1200" dirty="0" smtClean="0">
                <a:solidFill>
                  <a:schemeClr val="bg1"/>
                </a:solidFill>
                <a:latin typeface="Meiryo UI" panose="020B0604030504040204" pitchFamily="50" charset="-128"/>
                <a:ea typeface="Meiryo UI" panose="020B0604030504040204" pitchFamily="50" charset="-128"/>
                <a:sym typeface="Wingdings" panose="05000000000000000000" pitchFamily="2" charset="2"/>
              </a:rPr>
              <a:t>：</a:t>
            </a:r>
            <a:r>
              <a:rPr lang="ja-JP" altLang="en-US" sz="1200" dirty="0">
                <a:solidFill>
                  <a:schemeClr val="bg1"/>
                </a:solidFill>
                <a:latin typeface="Meiryo UI" panose="020B0604030504040204" pitchFamily="50" charset="-128"/>
                <a:ea typeface="Meiryo UI" panose="020B0604030504040204" pitchFamily="50" charset="-128"/>
                <a:sym typeface="Wingdings" panose="05000000000000000000" pitchFamily="2" charset="2"/>
              </a:rPr>
              <a:t>ドリームやまがた里山プロジェクト</a:t>
            </a:r>
            <a:endParaRPr kumimoji="1" lang="ja-JP" altLang="en-US" sz="1200" dirty="0">
              <a:solidFill>
                <a:schemeClr val="bg1"/>
              </a:solidFill>
              <a:latin typeface="Meiryo UI" panose="020B0604030504040204" pitchFamily="50" charset="-128"/>
              <a:ea typeface="Meiryo UI" panose="020B0604030504040204" pitchFamily="50" charset="-128"/>
            </a:endParaRPr>
          </a:p>
        </p:txBody>
      </p:sp>
      <p:sp>
        <p:nvSpPr>
          <p:cNvPr id="72" name="テキスト ボックス 71"/>
          <p:cNvSpPr txBox="1"/>
          <p:nvPr/>
        </p:nvSpPr>
        <p:spPr>
          <a:xfrm>
            <a:off x="72008" y="476632"/>
            <a:ext cx="756000" cy="900064"/>
          </a:xfrm>
          <a:prstGeom prst="rect">
            <a:avLst/>
          </a:prstGeom>
          <a:solidFill>
            <a:srgbClr val="0070C0"/>
          </a:solidFill>
          <a:ln w="19050">
            <a:solidFill>
              <a:srgbClr val="0070C0"/>
            </a:solidFill>
          </a:ln>
        </p:spPr>
        <p:txBody>
          <a:bodyPr wrap="square" rtlCol="0" anchor="ctr" anchorCtr="0">
            <a:noAutofit/>
          </a:bodyPr>
          <a:lstStyle/>
          <a:p>
            <a:pPr algn="ctr">
              <a:lnSpc>
                <a:spcPts val="2100"/>
              </a:lnSpc>
            </a:pPr>
            <a:r>
              <a:rPr kumimoji="1" lang="ja-JP" altLang="en-US" sz="1600" dirty="0" smtClean="0">
                <a:solidFill>
                  <a:schemeClr val="bg1"/>
                </a:solidFill>
                <a:latin typeface="Meiryo UI" panose="020B0604030504040204" pitchFamily="50" charset="-128"/>
                <a:ea typeface="Meiryo UI" panose="020B0604030504040204" pitchFamily="50" charset="-128"/>
              </a:rPr>
              <a:t>背景</a:t>
            </a:r>
            <a:r>
              <a:rPr kumimoji="1" lang="en-US" altLang="ja-JP" sz="1600" dirty="0" smtClean="0">
                <a:solidFill>
                  <a:schemeClr val="bg1"/>
                </a:solidFill>
                <a:latin typeface="Meiryo UI" panose="020B0604030504040204" pitchFamily="50" charset="-128"/>
                <a:ea typeface="Meiryo UI" panose="020B0604030504040204" pitchFamily="50" charset="-128"/>
              </a:rPr>
              <a:t/>
            </a:r>
            <a:br>
              <a:rPr kumimoji="1" lang="en-US" altLang="ja-JP" sz="1600" dirty="0" smtClean="0">
                <a:solidFill>
                  <a:schemeClr val="bg1"/>
                </a:solidFill>
                <a:latin typeface="Meiryo UI" panose="020B0604030504040204" pitchFamily="50" charset="-128"/>
                <a:ea typeface="Meiryo UI" panose="020B0604030504040204" pitchFamily="50" charset="-128"/>
              </a:rPr>
            </a:br>
            <a:r>
              <a:rPr kumimoji="1" lang="ja-JP" altLang="en-US" sz="1600" dirty="0" smtClean="0">
                <a:solidFill>
                  <a:schemeClr val="bg1"/>
                </a:solidFill>
                <a:latin typeface="Meiryo UI" panose="020B0604030504040204" pitchFamily="50" charset="-128"/>
                <a:ea typeface="Meiryo UI" panose="020B0604030504040204" pitchFamily="50" charset="-128"/>
              </a:rPr>
              <a:t>＆</a:t>
            </a:r>
            <a:r>
              <a:rPr kumimoji="1" lang="en-US" altLang="ja-JP" sz="1600" dirty="0" smtClean="0">
                <a:solidFill>
                  <a:schemeClr val="bg1"/>
                </a:solidFill>
                <a:latin typeface="Meiryo UI" panose="020B0604030504040204" pitchFamily="50" charset="-128"/>
                <a:ea typeface="Meiryo UI" panose="020B0604030504040204" pitchFamily="50" charset="-128"/>
              </a:rPr>
              <a:t/>
            </a:r>
            <a:br>
              <a:rPr kumimoji="1" lang="en-US" altLang="ja-JP" sz="1600" dirty="0" smtClean="0">
                <a:solidFill>
                  <a:schemeClr val="bg1"/>
                </a:solidFill>
                <a:latin typeface="Meiryo UI" panose="020B0604030504040204" pitchFamily="50" charset="-128"/>
                <a:ea typeface="Meiryo UI" panose="020B0604030504040204" pitchFamily="50" charset="-128"/>
              </a:rPr>
            </a:br>
            <a:r>
              <a:rPr kumimoji="1" lang="ja-JP" altLang="en-US" sz="1600" dirty="0" smtClean="0">
                <a:solidFill>
                  <a:schemeClr val="bg1"/>
                </a:solidFill>
                <a:latin typeface="Meiryo UI" panose="020B0604030504040204" pitchFamily="50" charset="-128"/>
                <a:ea typeface="Meiryo UI" panose="020B0604030504040204" pitchFamily="50" charset="-128"/>
              </a:rPr>
              <a:t>課題</a:t>
            </a:r>
            <a:endParaRPr kumimoji="1" lang="ja-JP" altLang="en-US" sz="1600" dirty="0">
              <a:solidFill>
                <a:schemeClr val="bg1"/>
              </a:solidFill>
              <a:latin typeface="Meiryo UI" panose="020B0604030504040204" pitchFamily="50" charset="-128"/>
              <a:ea typeface="Meiryo UI" panose="020B0604030504040204" pitchFamily="50" charset="-128"/>
            </a:endParaRPr>
          </a:p>
        </p:txBody>
      </p:sp>
      <p:sp>
        <p:nvSpPr>
          <p:cNvPr id="73" name="テキスト ボックス 72"/>
          <p:cNvSpPr txBox="1"/>
          <p:nvPr/>
        </p:nvSpPr>
        <p:spPr>
          <a:xfrm>
            <a:off x="899592" y="692696"/>
            <a:ext cx="8170354" cy="684000"/>
          </a:xfrm>
          <a:prstGeom prst="rect">
            <a:avLst/>
          </a:prstGeom>
          <a:noFill/>
          <a:ln w="19050">
            <a:solidFill>
              <a:schemeClr val="accent1"/>
            </a:solidFill>
          </a:ln>
        </p:spPr>
        <p:txBody>
          <a:bodyPr wrap="square" rtlCol="0" anchor="ctr" anchorCtr="0">
            <a:noAutofit/>
          </a:bodyPr>
          <a:lstStyle/>
          <a:p>
            <a:pPr>
              <a:lnSpc>
                <a:spcPts val="1500"/>
              </a:lnSpc>
            </a:pPr>
            <a:r>
              <a:rPr lang="ja-JP" altLang="en-US" sz="1050" b="1" dirty="0" smtClean="0">
                <a:latin typeface="Meiryo UI" panose="020B0604030504040204" pitchFamily="50" charset="-128"/>
                <a:ea typeface="Meiryo UI" panose="020B0604030504040204" pitchFamily="50" charset="-128"/>
              </a:rPr>
              <a:t>この事業の主題（自動車リサイクルによる資源活用を通じた海洋ごみ削減と、安全意識向上を図る</a:t>
            </a:r>
            <a:r>
              <a:rPr lang="ja-JP" altLang="en-US" sz="1050" b="1" dirty="0">
                <a:latin typeface="Meiryo UI" panose="020B0604030504040204" pitchFamily="50" charset="-128"/>
                <a:ea typeface="Meiryo UI" panose="020B0604030504040204" pitchFamily="50" charset="-128"/>
              </a:rPr>
              <a:t>事業</a:t>
            </a:r>
            <a:r>
              <a:rPr lang="ja-JP" altLang="en-US" sz="1050" b="1" dirty="0" smtClean="0">
                <a:latin typeface="Meiryo UI" panose="020B0604030504040204" pitchFamily="50" charset="-128"/>
                <a:ea typeface="Meiryo UI" panose="020B0604030504040204" pitchFamily="50" charset="-128"/>
              </a:rPr>
              <a:t>。）</a:t>
            </a:r>
            <a:r>
              <a:rPr lang="en-US" altLang="ja-JP" sz="1050" b="1" dirty="0" smtClean="0">
                <a:latin typeface="Meiryo UI" panose="020B0604030504040204" pitchFamily="50" charset="-128"/>
                <a:ea typeface="Meiryo UI" panose="020B0604030504040204" pitchFamily="50" charset="-128"/>
              </a:rPr>
              <a:t/>
            </a:r>
            <a:br>
              <a:rPr lang="en-US" altLang="ja-JP" sz="1050" b="1" dirty="0" smtClean="0">
                <a:latin typeface="Meiryo UI" panose="020B0604030504040204" pitchFamily="50" charset="-128"/>
                <a:ea typeface="Meiryo UI" panose="020B0604030504040204" pitchFamily="50" charset="-128"/>
              </a:rPr>
            </a:br>
            <a:r>
              <a:rPr lang="ja-JP" altLang="en-US" sz="1050" dirty="0" smtClean="0">
                <a:latin typeface="Meiryo UI" panose="020B0604030504040204" pitchFamily="50" charset="-128"/>
                <a:ea typeface="Meiryo UI" panose="020B0604030504040204" pitchFamily="50" charset="-128"/>
              </a:rPr>
              <a:t>自動車部品廃材によるリサイクル品（ライフジャケット・産卵床）研究・開発、ライフジャケット着用向上を目指したイベントの実施。</a:t>
            </a:r>
            <a:r>
              <a:rPr lang="en-US" altLang="ja-JP" sz="1000" dirty="0" smtClean="0">
                <a:latin typeface="Meiryo UI" panose="020B0604030504040204" pitchFamily="50" charset="-128"/>
                <a:ea typeface="Meiryo UI" panose="020B0604030504040204" pitchFamily="50" charset="-128"/>
              </a:rPr>
              <a:t/>
            </a:r>
            <a:br>
              <a:rPr lang="en-US" altLang="ja-JP" sz="1000" dirty="0" smtClean="0">
                <a:latin typeface="Meiryo UI" panose="020B0604030504040204" pitchFamily="50" charset="-128"/>
                <a:ea typeface="Meiryo UI" panose="020B0604030504040204" pitchFamily="50" charset="-128"/>
              </a:rPr>
            </a:br>
            <a:r>
              <a:rPr lang="ja-JP" altLang="en-US" sz="1000" dirty="0" smtClean="0">
                <a:latin typeface="Meiryo UI" panose="020B0604030504040204" pitchFamily="50" charset="-128"/>
                <a:ea typeface="Meiryo UI" panose="020B0604030504040204" pitchFamily="50" charset="-128"/>
              </a:rPr>
              <a:t>環境保全訴求のため、河川の水質測定、水生生物・外来種の調査などを実施、またそれらの成果発表及び訴求のため県主催の環境展へ参加する。</a:t>
            </a:r>
            <a:endParaRPr lang="ja-JP" altLang="en-US" sz="1000" dirty="0">
              <a:latin typeface="Meiryo UI" panose="020B0604030504040204" pitchFamily="50" charset="-128"/>
              <a:ea typeface="Meiryo UI" panose="020B0604030504040204" pitchFamily="50" charset="-128"/>
            </a:endParaRPr>
          </a:p>
        </p:txBody>
      </p:sp>
      <p:sp>
        <p:nvSpPr>
          <p:cNvPr id="77" name="テキスト ボックス 76"/>
          <p:cNvSpPr txBox="1"/>
          <p:nvPr/>
        </p:nvSpPr>
        <p:spPr>
          <a:xfrm>
            <a:off x="899592" y="476672"/>
            <a:ext cx="8170352" cy="216000"/>
          </a:xfrm>
          <a:prstGeom prst="rect">
            <a:avLst/>
          </a:prstGeom>
          <a:solidFill>
            <a:srgbClr val="0070C0"/>
          </a:solidFill>
          <a:ln w="19050">
            <a:solidFill>
              <a:schemeClr val="accent1"/>
            </a:solidFill>
          </a:ln>
        </p:spPr>
        <p:txBody>
          <a:bodyPr wrap="square" rtlCol="0" anchor="ctr" anchorCtr="0">
            <a:noAutofit/>
          </a:bodyPr>
          <a:lstStyle/>
          <a:p>
            <a:r>
              <a:rPr kumimoji="1" lang="ja-JP" altLang="en-US" sz="1200" b="1" u="sng" dirty="0" smtClean="0">
                <a:solidFill>
                  <a:schemeClr val="bg1"/>
                </a:solidFill>
                <a:latin typeface="Meiryo UI" panose="020B0604030504040204" pitchFamily="50" charset="-128"/>
                <a:ea typeface="Meiryo UI" panose="020B0604030504040204" pitchFamily="50" charset="-128"/>
              </a:rPr>
              <a:t>▼この事業の主題</a:t>
            </a:r>
            <a:r>
              <a:rPr kumimoji="1" lang="ja-JP" altLang="en-US" sz="1000" b="1" u="sng" dirty="0" smtClean="0">
                <a:solidFill>
                  <a:schemeClr val="bg1"/>
                </a:solidFill>
                <a:latin typeface="Meiryo UI" panose="020B0604030504040204" pitchFamily="50" charset="-128"/>
                <a:ea typeface="Meiryo UI" panose="020B0604030504040204" pitchFamily="50" charset="-128"/>
              </a:rPr>
              <a:t>（海のどんな課題を解決するのか、もしくは学ぶのかといった、テーマ設定と海の課題・学びポイントの整理）</a:t>
            </a:r>
            <a:endParaRPr kumimoji="1" lang="ja-JP" altLang="en-US" sz="1000" b="1" u="sng" dirty="0">
              <a:solidFill>
                <a:schemeClr val="bg1"/>
              </a:solidFill>
              <a:latin typeface="Meiryo UI" panose="020B0604030504040204" pitchFamily="50" charset="-128"/>
              <a:ea typeface="Meiryo UI" panose="020B0604030504040204" pitchFamily="50" charset="-128"/>
            </a:endParaRPr>
          </a:p>
        </p:txBody>
      </p:sp>
      <p:sp>
        <p:nvSpPr>
          <p:cNvPr id="87" name="テキスト ボックス 86"/>
          <p:cNvSpPr txBox="1"/>
          <p:nvPr/>
        </p:nvSpPr>
        <p:spPr>
          <a:xfrm>
            <a:off x="72005" y="3420224"/>
            <a:ext cx="3023337" cy="511614"/>
          </a:xfrm>
          <a:prstGeom prst="rect">
            <a:avLst/>
          </a:prstGeom>
          <a:solidFill>
            <a:srgbClr val="002060">
              <a:alpha val="50000"/>
            </a:srgbClr>
          </a:solidFill>
          <a:ln w="19050">
            <a:noFill/>
          </a:ln>
        </p:spPr>
        <p:txBody>
          <a:bodyPr wrap="square" rtlCol="0" anchor="ctr" anchorCtr="0">
            <a:noAutofit/>
          </a:bodyPr>
          <a:lstStyle/>
          <a:p>
            <a:pPr algn="ctr">
              <a:lnSpc>
                <a:spcPts val="1400"/>
              </a:lnSpc>
            </a:pPr>
            <a:r>
              <a:rPr lang="ja-JP" altLang="en-US" sz="800" b="1" dirty="0" smtClean="0">
                <a:solidFill>
                  <a:schemeClr val="bg1"/>
                </a:solidFill>
                <a:latin typeface="Meiryo UI" panose="020B0604030504040204" pitchFamily="50" charset="-128"/>
                <a:ea typeface="Meiryo UI" panose="020B0604030504040204" pitchFamily="50" charset="-128"/>
              </a:rPr>
              <a:t>国交省月山ダムのイベントにてライフジャケット着用向上を目指した訴求事業実施＜左上＞＆知的</a:t>
            </a:r>
            <a:r>
              <a:rPr lang="ja-JP" altLang="en-US" sz="800" b="1" dirty="0" err="1" smtClean="0">
                <a:solidFill>
                  <a:schemeClr val="bg1"/>
                </a:solidFill>
                <a:latin typeface="Meiryo UI" panose="020B0604030504040204" pitchFamily="50" charset="-128"/>
                <a:ea typeface="Meiryo UI" panose="020B0604030504040204" pitchFamily="50" charset="-128"/>
              </a:rPr>
              <a:t>障がい</a:t>
            </a:r>
            <a:r>
              <a:rPr lang="ja-JP" altLang="en-US" sz="800" b="1" dirty="0" smtClean="0">
                <a:solidFill>
                  <a:schemeClr val="bg1"/>
                </a:solidFill>
                <a:latin typeface="Meiryo UI" panose="020B0604030504040204" pitchFamily="50" charset="-128"/>
                <a:ea typeface="Meiryo UI" panose="020B0604030504040204" pitchFamily="50" charset="-128"/>
              </a:rPr>
              <a:t>者の海水浴＜右下＞</a:t>
            </a:r>
            <a:endParaRPr lang="en-US" altLang="ja-JP" sz="800" b="1" dirty="0">
              <a:solidFill>
                <a:schemeClr val="bg1"/>
              </a:solidFill>
              <a:latin typeface="Meiryo UI" panose="020B0604030504040204" pitchFamily="50" charset="-128"/>
              <a:ea typeface="Meiryo UI" panose="020B0604030504040204" pitchFamily="50" charset="-128"/>
            </a:endParaRPr>
          </a:p>
        </p:txBody>
      </p:sp>
      <p:sp>
        <p:nvSpPr>
          <p:cNvPr id="88" name="テキスト ボックス 87"/>
          <p:cNvSpPr txBox="1"/>
          <p:nvPr/>
        </p:nvSpPr>
        <p:spPr>
          <a:xfrm>
            <a:off x="3149116" y="3483839"/>
            <a:ext cx="2905977" cy="461856"/>
          </a:xfrm>
          <a:prstGeom prst="rect">
            <a:avLst/>
          </a:prstGeom>
          <a:solidFill>
            <a:srgbClr val="002060">
              <a:alpha val="50000"/>
            </a:srgbClr>
          </a:solidFill>
          <a:ln w="19050">
            <a:noFill/>
          </a:ln>
        </p:spPr>
        <p:txBody>
          <a:bodyPr wrap="square" rtlCol="0" anchor="ctr" anchorCtr="0">
            <a:noAutofit/>
          </a:bodyPr>
          <a:lstStyle/>
          <a:p>
            <a:pPr lvl="0" algn="ctr">
              <a:lnSpc>
                <a:spcPts val="1400"/>
              </a:lnSpc>
            </a:pPr>
            <a:r>
              <a:rPr lang="ja-JP" altLang="en-US" sz="900" b="1" dirty="0" smtClean="0">
                <a:solidFill>
                  <a:prstClr val="white"/>
                </a:solidFill>
                <a:latin typeface="Meiryo UI" panose="020B0604030504040204" pitchFamily="50" charset="-128"/>
                <a:ea typeface="Meiryo UI" panose="020B0604030504040204" pitchFamily="50" charset="-128"/>
              </a:rPr>
              <a:t>水質測定、水生生物・外来種の調査など</a:t>
            </a:r>
            <a:r>
              <a:rPr lang="en-US" altLang="ja-JP" sz="900" b="1" dirty="0">
                <a:solidFill>
                  <a:prstClr val="white"/>
                </a:solidFill>
                <a:latin typeface="Meiryo UI" panose="020B0604030504040204" pitchFamily="50" charset="-128"/>
                <a:ea typeface="Meiryo UI" panose="020B0604030504040204" pitchFamily="50" charset="-128"/>
              </a:rPr>
              <a:t/>
            </a:r>
            <a:br>
              <a:rPr lang="en-US" altLang="ja-JP" sz="900" b="1" dirty="0">
                <a:solidFill>
                  <a:prstClr val="white"/>
                </a:solidFill>
                <a:latin typeface="Meiryo UI" panose="020B0604030504040204" pitchFamily="50" charset="-128"/>
                <a:ea typeface="Meiryo UI" panose="020B0604030504040204" pitchFamily="50" charset="-128"/>
              </a:rPr>
            </a:br>
            <a:r>
              <a:rPr lang="ja-JP" altLang="en-US" sz="900" b="1" dirty="0" smtClean="0">
                <a:solidFill>
                  <a:prstClr val="white"/>
                </a:solidFill>
                <a:latin typeface="Meiryo UI" panose="020B0604030504040204" pitchFamily="50" charset="-128"/>
                <a:ea typeface="Meiryo UI" panose="020B0604030504040204" pitchFamily="50" charset="-128"/>
              </a:rPr>
              <a:t>＜山形県西川町大井沢川（上）鶴岡市内川（下）＞</a:t>
            </a:r>
            <a:endParaRPr lang="en-US" altLang="ja-JP" sz="900" b="1" dirty="0">
              <a:solidFill>
                <a:prstClr val="white"/>
              </a:solidFill>
              <a:latin typeface="Meiryo UI" panose="020B0604030504040204" pitchFamily="50" charset="-128"/>
              <a:ea typeface="Meiryo UI" panose="020B0604030504040204" pitchFamily="50" charset="-128"/>
            </a:endParaRPr>
          </a:p>
        </p:txBody>
      </p:sp>
      <p:sp>
        <p:nvSpPr>
          <p:cNvPr id="89" name="テキスト ボックス 88"/>
          <p:cNvSpPr txBox="1"/>
          <p:nvPr/>
        </p:nvSpPr>
        <p:spPr>
          <a:xfrm>
            <a:off x="6074390" y="3426361"/>
            <a:ext cx="2995553" cy="479840"/>
          </a:xfrm>
          <a:prstGeom prst="rect">
            <a:avLst/>
          </a:prstGeom>
          <a:solidFill>
            <a:srgbClr val="002060">
              <a:alpha val="50000"/>
            </a:srgbClr>
          </a:solidFill>
          <a:ln w="19050">
            <a:noFill/>
          </a:ln>
        </p:spPr>
        <p:txBody>
          <a:bodyPr wrap="square" rtlCol="0" anchor="ctr" anchorCtr="0">
            <a:noAutofit/>
          </a:bodyPr>
          <a:lstStyle/>
          <a:p>
            <a:pPr algn="ctr">
              <a:lnSpc>
                <a:spcPts val="1400"/>
              </a:lnSpc>
            </a:pPr>
            <a:r>
              <a:rPr lang="ja-JP" altLang="en-US" sz="1000" b="1" dirty="0" smtClean="0">
                <a:solidFill>
                  <a:schemeClr val="bg1"/>
                </a:solidFill>
                <a:latin typeface="Meiryo UI" panose="020B0604030504040204" pitchFamily="50" charset="-128"/>
                <a:ea typeface="Meiryo UI" panose="020B0604030504040204" pitchFamily="50" charset="-128"/>
              </a:rPr>
              <a:t>廃材を活用した産卵床の開発・設置＆表示看板設置</a:t>
            </a:r>
            <a:endParaRPr lang="en-US" altLang="ja-JP" sz="1000" b="1" dirty="0">
              <a:solidFill>
                <a:schemeClr val="bg1"/>
              </a:solidFill>
              <a:latin typeface="Meiryo UI" panose="020B0604030504040204" pitchFamily="50" charset="-128"/>
              <a:ea typeface="Meiryo UI" panose="020B0604030504040204" pitchFamily="50" charset="-128"/>
            </a:endParaRPr>
          </a:p>
          <a:p>
            <a:pPr algn="ctr">
              <a:lnSpc>
                <a:spcPts val="1400"/>
              </a:lnSpc>
            </a:pPr>
            <a:r>
              <a:rPr lang="ja-JP" altLang="en-US" sz="1000" b="1" dirty="0" smtClean="0">
                <a:solidFill>
                  <a:schemeClr val="bg1"/>
                </a:solidFill>
                <a:latin typeface="Meiryo UI" panose="020B0604030504040204" pitchFamily="50" charset="-128"/>
                <a:ea typeface="Meiryo UI" panose="020B0604030504040204" pitchFamily="50" charset="-128"/>
              </a:rPr>
              <a:t>＜山形県酒田市＞</a:t>
            </a:r>
            <a:endParaRPr lang="en-US" altLang="ja-JP" sz="1000" b="1" dirty="0" smtClean="0">
              <a:solidFill>
                <a:schemeClr val="bg1"/>
              </a:solidFill>
              <a:latin typeface="Meiryo UI" panose="020B0604030504040204" pitchFamily="50" charset="-128"/>
              <a:ea typeface="Meiryo UI" panose="020B0604030504040204" pitchFamily="50" charset="-128"/>
            </a:endParaRPr>
          </a:p>
        </p:txBody>
      </p:sp>
      <p:sp>
        <p:nvSpPr>
          <p:cNvPr id="96" name="テキスト ボックス 95"/>
          <p:cNvSpPr txBox="1"/>
          <p:nvPr/>
        </p:nvSpPr>
        <p:spPr>
          <a:xfrm>
            <a:off x="72008" y="1556792"/>
            <a:ext cx="8997935" cy="216000"/>
          </a:xfrm>
          <a:prstGeom prst="rect">
            <a:avLst/>
          </a:prstGeom>
          <a:solidFill>
            <a:srgbClr val="0070C0"/>
          </a:solidFill>
          <a:ln w="19050">
            <a:solidFill>
              <a:schemeClr val="accent1"/>
            </a:solidFill>
          </a:ln>
        </p:spPr>
        <p:txBody>
          <a:bodyPr wrap="square" rtlCol="0" anchor="ctr" anchorCtr="0">
            <a:noAutofit/>
          </a:bodyPr>
          <a:lstStyle/>
          <a:p>
            <a:pPr algn="ctr"/>
            <a:r>
              <a:rPr kumimoji="1" lang="en-US" altLang="ja-JP" sz="1200" b="1" u="sng" dirty="0" smtClean="0">
                <a:solidFill>
                  <a:schemeClr val="bg1"/>
                </a:solidFill>
                <a:latin typeface="Meiryo UI" panose="020B0604030504040204" pitchFamily="50" charset="-128"/>
                <a:ea typeface="Meiryo UI" panose="020B0604030504040204" pitchFamily="50" charset="-128"/>
              </a:rPr>
              <a:t>2019</a:t>
            </a:r>
            <a:r>
              <a:rPr kumimoji="1" lang="ja-JP" altLang="en-US" sz="1200" b="1" u="sng" dirty="0" smtClean="0">
                <a:solidFill>
                  <a:schemeClr val="bg1"/>
                </a:solidFill>
                <a:latin typeface="Meiryo UI" panose="020B0604030504040204" pitchFamily="50" charset="-128"/>
                <a:ea typeface="Meiryo UI" panose="020B0604030504040204" pitchFamily="50" charset="-128"/>
              </a:rPr>
              <a:t>年度実施内容のまとめ</a:t>
            </a:r>
            <a:endParaRPr kumimoji="1" lang="ja-JP" altLang="en-US" sz="1200" b="1" u="sng" dirty="0">
              <a:solidFill>
                <a:schemeClr val="bg1"/>
              </a:solidFill>
              <a:latin typeface="Meiryo UI" panose="020B0604030504040204" pitchFamily="50" charset="-128"/>
              <a:ea typeface="Meiryo UI" panose="020B0604030504040204" pitchFamily="50" charset="-128"/>
            </a:endParaRPr>
          </a:p>
        </p:txBody>
      </p:sp>
      <p:sp>
        <p:nvSpPr>
          <p:cNvPr id="2" name="二等辺三角形 1"/>
          <p:cNvSpPr/>
          <p:nvPr/>
        </p:nvSpPr>
        <p:spPr>
          <a:xfrm flipH="1" flipV="1">
            <a:off x="4393500" y="1340768"/>
            <a:ext cx="360040" cy="18009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テキスト ボックス 99"/>
          <p:cNvSpPr txBox="1"/>
          <p:nvPr/>
        </p:nvSpPr>
        <p:spPr>
          <a:xfrm>
            <a:off x="899595" y="5874616"/>
            <a:ext cx="3600400" cy="933650"/>
          </a:xfrm>
          <a:prstGeom prst="rect">
            <a:avLst/>
          </a:prstGeom>
          <a:solidFill>
            <a:schemeClr val="bg1">
              <a:lumMod val="65000"/>
            </a:schemeClr>
          </a:solidFill>
          <a:ln w="19050">
            <a:solidFill>
              <a:schemeClr val="bg1">
                <a:lumMod val="65000"/>
              </a:schemeClr>
            </a:solidFill>
          </a:ln>
        </p:spPr>
        <p:txBody>
          <a:bodyPr wrap="square" rtlCol="0" anchor="ctr" anchorCtr="0">
            <a:noAutofit/>
          </a:bodyPr>
          <a:lstStyle/>
          <a:p>
            <a:pPr>
              <a:lnSpc>
                <a:spcPts val="2200"/>
              </a:lnSpc>
            </a:pPr>
            <a:r>
              <a:rPr lang="ja-JP" altLang="en-US" sz="1000" dirty="0" smtClean="0">
                <a:solidFill>
                  <a:schemeClr val="bg1"/>
                </a:solidFill>
                <a:latin typeface="Meiryo UI" panose="020B0604030504040204" pitchFamily="50" charset="-128"/>
                <a:ea typeface="Meiryo UI" panose="020B0604030504040204" pitchFamily="50" charset="-128"/>
              </a:rPr>
              <a:t>ライフジャケット着用向上のために、増産し資金的に貧弱な他団体に</a:t>
            </a:r>
            <a:r>
              <a:rPr lang="en-US" altLang="ja-JP" sz="1000" dirty="0" smtClean="0">
                <a:solidFill>
                  <a:schemeClr val="bg1"/>
                </a:solidFill>
                <a:latin typeface="Meiryo UI" panose="020B0604030504040204" pitchFamily="50" charset="-128"/>
                <a:ea typeface="Meiryo UI" panose="020B0604030504040204" pitchFamily="50" charset="-128"/>
              </a:rPr>
              <a:t/>
            </a:r>
            <a:br>
              <a:rPr lang="en-US" altLang="ja-JP" sz="1000" dirty="0" smtClean="0">
                <a:solidFill>
                  <a:schemeClr val="bg1"/>
                </a:solidFill>
                <a:latin typeface="Meiryo UI" panose="020B0604030504040204" pitchFamily="50" charset="-128"/>
                <a:ea typeface="Meiryo UI" panose="020B0604030504040204" pitchFamily="50" charset="-128"/>
              </a:rPr>
            </a:br>
            <a:r>
              <a:rPr lang="ja-JP" altLang="en-US" sz="1000" dirty="0" smtClean="0">
                <a:solidFill>
                  <a:schemeClr val="bg1"/>
                </a:solidFill>
                <a:latin typeface="Meiryo UI" panose="020B0604030504040204" pitchFamily="50" charset="-128"/>
                <a:ea typeface="Meiryo UI" panose="020B0604030504040204" pitchFamily="50" charset="-128"/>
              </a:rPr>
              <a:t>寄贈し、さらなる訴求事業に展開できればと考える。</a:t>
            </a:r>
            <a:endParaRPr lang="ja-JP" altLang="en-US" sz="1000" dirty="0">
              <a:solidFill>
                <a:schemeClr val="bg1"/>
              </a:solidFill>
              <a:latin typeface="Meiryo UI" panose="020B0604030504040204" pitchFamily="50" charset="-128"/>
              <a:ea typeface="Meiryo UI" panose="020B0604030504040204" pitchFamily="50" charset="-128"/>
            </a:endParaRPr>
          </a:p>
          <a:p>
            <a:pPr>
              <a:lnSpc>
                <a:spcPts val="2200"/>
              </a:lnSpc>
            </a:pPr>
            <a:r>
              <a:rPr lang="ja-JP" altLang="en-US" sz="1000" dirty="0">
                <a:solidFill>
                  <a:schemeClr val="bg1"/>
                </a:solidFill>
                <a:latin typeface="Meiryo UI" panose="020B0604030504040204" pitchFamily="50" charset="-128"/>
                <a:ea typeface="Meiryo UI" panose="020B0604030504040204" pitchFamily="50" charset="-128"/>
              </a:rPr>
              <a:t>産卵</a:t>
            </a:r>
            <a:r>
              <a:rPr lang="ja-JP" altLang="en-US" sz="1000" dirty="0" smtClean="0">
                <a:solidFill>
                  <a:schemeClr val="bg1"/>
                </a:solidFill>
                <a:latin typeface="Meiryo UI" panose="020B0604030504040204" pitchFamily="50" charset="-128"/>
                <a:ea typeface="Meiryo UI" panose="020B0604030504040204" pitchFamily="50" charset="-128"/>
              </a:rPr>
              <a:t>床は継続する施策を検討する必要あり。</a:t>
            </a:r>
            <a:endParaRPr lang="ja-JP" altLang="en-US" sz="1000" dirty="0">
              <a:solidFill>
                <a:schemeClr val="bg1"/>
              </a:solidFill>
              <a:latin typeface="Meiryo UI" panose="020B0604030504040204" pitchFamily="50" charset="-128"/>
              <a:ea typeface="Meiryo UI" panose="020B0604030504040204" pitchFamily="50" charset="-128"/>
            </a:endParaRPr>
          </a:p>
        </p:txBody>
      </p:sp>
      <p:sp>
        <p:nvSpPr>
          <p:cNvPr id="101" name="テキスト ボックス 100"/>
          <p:cNvSpPr txBox="1"/>
          <p:nvPr/>
        </p:nvSpPr>
        <p:spPr>
          <a:xfrm>
            <a:off x="72010" y="5872162"/>
            <a:ext cx="755577" cy="936104"/>
          </a:xfrm>
          <a:prstGeom prst="rect">
            <a:avLst/>
          </a:prstGeom>
          <a:solidFill>
            <a:schemeClr val="bg1">
              <a:lumMod val="65000"/>
            </a:schemeClr>
          </a:solidFill>
          <a:ln w="19050">
            <a:solidFill>
              <a:schemeClr val="bg1">
                <a:lumMod val="65000"/>
              </a:schemeClr>
            </a:solidFill>
          </a:ln>
        </p:spPr>
        <p:txBody>
          <a:bodyPr wrap="none" rtlCol="0" anchor="ctr" anchorCtr="0">
            <a:noAutofit/>
          </a:bodyPr>
          <a:lstStyle/>
          <a:p>
            <a:pPr algn="ctr">
              <a:lnSpc>
                <a:spcPts val="2000"/>
              </a:lnSpc>
            </a:pPr>
            <a:r>
              <a:rPr kumimoji="1" lang="en-US" altLang="ja-JP" sz="1200" dirty="0" smtClean="0">
                <a:solidFill>
                  <a:schemeClr val="bg1"/>
                </a:solidFill>
                <a:latin typeface="Meiryo UI" panose="020B0604030504040204" pitchFamily="50" charset="-128"/>
                <a:ea typeface="Meiryo UI" panose="020B0604030504040204" pitchFamily="50" charset="-128"/>
              </a:rPr>
              <a:t>2019</a:t>
            </a:r>
            <a:r>
              <a:rPr kumimoji="1" lang="ja-JP" altLang="en-US" sz="1200" dirty="0" smtClean="0">
                <a:solidFill>
                  <a:schemeClr val="bg1"/>
                </a:solidFill>
                <a:latin typeface="Meiryo UI" panose="020B0604030504040204" pitchFamily="50" charset="-128"/>
                <a:ea typeface="Meiryo UI" panose="020B0604030504040204" pitchFamily="50" charset="-128"/>
              </a:rPr>
              <a:t>年度</a:t>
            </a:r>
            <a:r>
              <a:rPr kumimoji="1" lang="en-US" altLang="ja-JP" sz="1200" dirty="0" smtClean="0">
                <a:solidFill>
                  <a:schemeClr val="bg1"/>
                </a:solidFill>
                <a:latin typeface="Meiryo UI" panose="020B0604030504040204" pitchFamily="50" charset="-128"/>
                <a:ea typeface="Meiryo UI" panose="020B0604030504040204" pitchFamily="50" charset="-128"/>
              </a:rPr>
              <a:t/>
            </a:r>
            <a:br>
              <a:rPr kumimoji="1" lang="en-US" altLang="ja-JP" sz="1200" dirty="0" smtClean="0">
                <a:solidFill>
                  <a:schemeClr val="bg1"/>
                </a:solidFill>
                <a:latin typeface="Meiryo UI" panose="020B0604030504040204" pitchFamily="50" charset="-128"/>
                <a:ea typeface="Meiryo UI" panose="020B0604030504040204" pitchFamily="50" charset="-128"/>
              </a:rPr>
            </a:br>
            <a:r>
              <a:rPr lang="ja-JP" altLang="en-US" sz="1200" dirty="0" smtClean="0">
                <a:solidFill>
                  <a:schemeClr val="bg1"/>
                </a:solidFill>
                <a:latin typeface="Meiryo UI" panose="020B0604030504040204" pitchFamily="50" charset="-128"/>
                <a:ea typeface="Meiryo UI" panose="020B0604030504040204" pitchFamily="50" charset="-128"/>
              </a:rPr>
              <a:t>課題点</a:t>
            </a:r>
            <a:endParaRPr kumimoji="1" lang="en-US" altLang="ja-JP" sz="1200" dirty="0" smtClean="0">
              <a:solidFill>
                <a:schemeClr val="bg1"/>
              </a:solidFill>
              <a:latin typeface="Meiryo UI" panose="020B0604030504040204" pitchFamily="50" charset="-128"/>
              <a:ea typeface="Meiryo UI" panose="020B0604030504040204" pitchFamily="50" charset="-128"/>
            </a:endParaRPr>
          </a:p>
        </p:txBody>
      </p:sp>
      <p:sp>
        <p:nvSpPr>
          <p:cNvPr id="102" name="テキスト ボックス 101"/>
          <p:cNvSpPr txBox="1"/>
          <p:nvPr/>
        </p:nvSpPr>
        <p:spPr>
          <a:xfrm>
            <a:off x="5474659" y="5874616"/>
            <a:ext cx="3595287" cy="936104"/>
          </a:xfrm>
          <a:prstGeom prst="rect">
            <a:avLst/>
          </a:prstGeom>
          <a:solidFill>
            <a:schemeClr val="bg1">
              <a:lumMod val="65000"/>
            </a:schemeClr>
          </a:solidFill>
          <a:ln w="19050">
            <a:solidFill>
              <a:schemeClr val="bg1">
                <a:lumMod val="65000"/>
              </a:schemeClr>
            </a:solidFill>
          </a:ln>
        </p:spPr>
        <p:txBody>
          <a:bodyPr wrap="square" rtlCol="0" anchor="ctr" anchorCtr="0">
            <a:noAutofit/>
          </a:bodyPr>
          <a:lstStyle/>
          <a:p>
            <a:pPr>
              <a:lnSpc>
                <a:spcPts val="2200"/>
              </a:lnSpc>
            </a:pPr>
            <a:r>
              <a:rPr lang="ja-JP" altLang="en-US" sz="1000" dirty="0" smtClean="0">
                <a:solidFill>
                  <a:schemeClr val="bg1"/>
                </a:solidFill>
                <a:latin typeface="Meiryo UI" panose="020B0604030504040204" pitchFamily="50" charset="-128"/>
                <a:ea typeface="Meiryo UI" panose="020B0604030504040204" pitchFamily="50" charset="-128"/>
              </a:rPr>
              <a:t>県民への訴求効果向上にマスコミ報道が不可欠且つ効果大なので</a:t>
            </a:r>
            <a:endParaRPr lang="en-US" altLang="ja-JP" sz="1000" dirty="0" smtClean="0">
              <a:solidFill>
                <a:schemeClr val="bg1"/>
              </a:solidFill>
              <a:latin typeface="Meiryo UI" panose="020B0604030504040204" pitchFamily="50" charset="-128"/>
              <a:ea typeface="Meiryo UI" panose="020B0604030504040204" pitchFamily="50" charset="-128"/>
            </a:endParaRPr>
          </a:p>
          <a:p>
            <a:pPr>
              <a:lnSpc>
                <a:spcPts val="2200"/>
              </a:lnSpc>
            </a:pPr>
            <a:r>
              <a:rPr lang="ja-JP" altLang="en-US" sz="1000" dirty="0" smtClean="0">
                <a:solidFill>
                  <a:schemeClr val="bg1"/>
                </a:solidFill>
                <a:latin typeface="Meiryo UI" panose="020B0604030504040204" pitchFamily="50" charset="-128"/>
                <a:ea typeface="Meiryo UI" panose="020B0604030504040204" pitchFamily="50" charset="-128"/>
              </a:rPr>
              <a:t>マスコミうけするテーマ及び仕掛けに、さらに工夫を要する。</a:t>
            </a:r>
            <a:endParaRPr lang="ja-JP" altLang="en-US" sz="1000" dirty="0">
              <a:solidFill>
                <a:schemeClr val="bg1"/>
              </a:solidFill>
              <a:latin typeface="Meiryo UI" panose="020B0604030504040204" pitchFamily="50" charset="-128"/>
              <a:ea typeface="Meiryo UI" panose="020B0604030504040204" pitchFamily="50" charset="-128"/>
            </a:endParaRPr>
          </a:p>
        </p:txBody>
      </p:sp>
      <p:sp>
        <p:nvSpPr>
          <p:cNvPr id="103" name="テキスト ボックス 102"/>
          <p:cNvSpPr txBox="1"/>
          <p:nvPr/>
        </p:nvSpPr>
        <p:spPr>
          <a:xfrm>
            <a:off x="4641949" y="5874616"/>
            <a:ext cx="763200" cy="936104"/>
          </a:xfrm>
          <a:prstGeom prst="rect">
            <a:avLst/>
          </a:prstGeom>
          <a:solidFill>
            <a:schemeClr val="bg1">
              <a:lumMod val="65000"/>
            </a:schemeClr>
          </a:solidFill>
          <a:ln w="19050">
            <a:solidFill>
              <a:schemeClr val="bg1">
                <a:lumMod val="65000"/>
              </a:schemeClr>
            </a:solidFill>
          </a:ln>
        </p:spPr>
        <p:txBody>
          <a:bodyPr wrap="none" rtlCol="0" anchor="ctr" anchorCtr="0">
            <a:noAutofit/>
          </a:bodyPr>
          <a:lstStyle/>
          <a:p>
            <a:pPr algn="ctr">
              <a:lnSpc>
                <a:spcPts val="2000"/>
              </a:lnSpc>
            </a:pPr>
            <a:r>
              <a:rPr kumimoji="1" lang="en-US" altLang="ja-JP" sz="1200" dirty="0" smtClean="0">
                <a:solidFill>
                  <a:schemeClr val="bg1"/>
                </a:solidFill>
                <a:latin typeface="Meiryo UI" panose="020B0604030504040204" pitchFamily="50" charset="-128"/>
                <a:ea typeface="Meiryo UI" panose="020B0604030504040204" pitchFamily="50" charset="-128"/>
              </a:rPr>
              <a:t>2020</a:t>
            </a:r>
            <a:r>
              <a:rPr kumimoji="1" lang="ja-JP" altLang="en-US" sz="1200" dirty="0" smtClean="0">
                <a:solidFill>
                  <a:schemeClr val="bg1"/>
                </a:solidFill>
                <a:latin typeface="Meiryo UI" panose="020B0604030504040204" pitchFamily="50" charset="-128"/>
                <a:ea typeface="Meiryo UI" panose="020B0604030504040204" pitchFamily="50" charset="-128"/>
              </a:rPr>
              <a:t>年度</a:t>
            </a:r>
            <a:endParaRPr kumimoji="1" lang="en-US" altLang="ja-JP" sz="1200" dirty="0" smtClean="0">
              <a:solidFill>
                <a:schemeClr val="bg1"/>
              </a:solidFill>
              <a:latin typeface="Meiryo UI" panose="020B0604030504040204" pitchFamily="50" charset="-128"/>
              <a:ea typeface="Meiryo UI" panose="020B0604030504040204" pitchFamily="50" charset="-128"/>
            </a:endParaRPr>
          </a:p>
          <a:p>
            <a:pPr algn="ctr">
              <a:lnSpc>
                <a:spcPts val="2000"/>
              </a:lnSpc>
            </a:pPr>
            <a:r>
              <a:rPr kumimoji="1" lang="ja-JP" altLang="en-US" sz="1200" dirty="0" smtClean="0">
                <a:solidFill>
                  <a:schemeClr val="bg1"/>
                </a:solidFill>
                <a:latin typeface="Meiryo UI" panose="020B0604030504040204" pitchFamily="50" charset="-128"/>
                <a:ea typeface="Meiryo UI" panose="020B0604030504040204" pitchFamily="50" charset="-128"/>
              </a:rPr>
              <a:t>改善点</a:t>
            </a:r>
            <a:endParaRPr kumimoji="1" lang="en-US" altLang="ja-JP" sz="1200" dirty="0" smtClean="0">
              <a:solidFill>
                <a:schemeClr val="bg1"/>
              </a:solidFill>
              <a:latin typeface="Meiryo UI" panose="020B0604030504040204" pitchFamily="50" charset="-128"/>
              <a:ea typeface="Meiryo UI" panose="020B0604030504040204" pitchFamily="50" charset="-128"/>
            </a:endParaRPr>
          </a:p>
        </p:txBody>
      </p:sp>
      <p:cxnSp>
        <p:nvCxnSpPr>
          <p:cNvPr id="104" name="直線矢印コネクタ 103"/>
          <p:cNvCxnSpPr/>
          <p:nvPr/>
        </p:nvCxnSpPr>
        <p:spPr>
          <a:xfrm>
            <a:off x="4427987" y="6090640"/>
            <a:ext cx="2880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5" name="直線矢印コネクタ 104"/>
          <p:cNvCxnSpPr/>
          <p:nvPr/>
        </p:nvCxnSpPr>
        <p:spPr>
          <a:xfrm>
            <a:off x="4427987" y="6378672"/>
            <a:ext cx="2880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6" name="直線矢印コネクタ 105"/>
          <p:cNvCxnSpPr/>
          <p:nvPr/>
        </p:nvCxnSpPr>
        <p:spPr>
          <a:xfrm>
            <a:off x="4427987" y="6666704"/>
            <a:ext cx="2880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8" name="テキスト ボックス 107"/>
          <p:cNvSpPr txBox="1"/>
          <p:nvPr/>
        </p:nvSpPr>
        <p:spPr>
          <a:xfrm>
            <a:off x="72006" y="4054656"/>
            <a:ext cx="4428000" cy="216000"/>
          </a:xfrm>
          <a:prstGeom prst="rect">
            <a:avLst/>
          </a:prstGeom>
          <a:solidFill>
            <a:srgbClr val="0070C0"/>
          </a:solidFill>
          <a:ln w="19050">
            <a:solidFill>
              <a:schemeClr val="accent1"/>
            </a:solidFill>
          </a:ln>
        </p:spPr>
        <p:txBody>
          <a:bodyPr wrap="square" rtlCol="0" anchor="ctr" anchorCtr="0">
            <a:noAutofit/>
          </a:bodyPr>
          <a:lstStyle/>
          <a:p>
            <a:pPr algn="ctr"/>
            <a:r>
              <a:rPr kumimoji="1" lang="ja-JP" altLang="en-US" sz="1200" b="1" u="sng" dirty="0" smtClean="0">
                <a:solidFill>
                  <a:schemeClr val="bg1"/>
                </a:solidFill>
                <a:latin typeface="Meiryo UI" panose="020B0604030504040204" pitchFamily="50" charset="-128"/>
                <a:ea typeface="Meiryo UI" panose="020B0604030504040204" pitchFamily="50" charset="-128"/>
              </a:rPr>
              <a:t>量的成果（</a:t>
            </a:r>
            <a:r>
              <a:rPr lang="ja-JP" altLang="en-US" sz="1200" b="1" u="sng" dirty="0" smtClean="0">
                <a:solidFill>
                  <a:schemeClr val="bg1"/>
                </a:solidFill>
                <a:latin typeface="Meiryo UI" panose="020B0604030504040204" pitchFamily="50" charset="-128"/>
                <a:ea typeface="Meiryo UI" panose="020B0604030504040204" pitchFamily="50" charset="-128"/>
              </a:rPr>
              <a:t>事業の拡がり）</a:t>
            </a:r>
            <a:endParaRPr kumimoji="1" lang="ja-JP" altLang="en-US" sz="1200" b="1" u="sng" dirty="0">
              <a:solidFill>
                <a:schemeClr val="bg1"/>
              </a:solidFill>
              <a:latin typeface="Meiryo UI" panose="020B0604030504040204" pitchFamily="50" charset="-128"/>
              <a:ea typeface="Meiryo UI" panose="020B0604030504040204" pitchFamily="50" charset="-128"/>
            </a:endParaRPr>
          </a:p>
        </p:txBody>
      </p:sp>
      <p:sp>
        <p:nvSpPr>
          <p:cNvPr id="113" name="テキスト ボックス 112"/>
          <p:cNvSpPr txBox="1"/>
          <p:nvPr/>
        </p:nvSpPr>
        <p:spPr>
          <a:xfrm>
            <a:off x="156147" y="4342688"/>
            <a:ext cx="239828" cy="396000"/>
          </a:xfrm>
          <a:prstGeom prst="rect">
            <a:avLst/>
          </a:prstGeom>
          <a:solidFill>
            <a:srgbClr val="0070C0"/>
          </a:solidFill>
          <a:ln w="19050">
            <a:solidFill>
              <a:schemeClr val="accent1"/>
            </a:solidFill>
          </a:ln>
        </p:spPr>
        <p:txBody>
          <a:bodyPr wrap="square" rtlCol="0" anchor="ctr" anchorCtr="0">
            <a:noAutofit/>
          </a:bodyP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rPr>
              <a:t>①</a:t>
            </a:r>
            <a:endParaRPr kumimoji="1" lang="ja-JP" altLang="en-US" sz="1200" b="1" dirty="0">
              <a:solidFill>
                <a:schemeClr val="bg1"/>
              </a:solidFill>
              <a:latin typeface="Meiryo UI" panose="020B0604030504040204" pitchFamily="50" charset="-128"/>
              <a:ea typeface="Meiryo UI" panose="020B0604030504040204" pitchFamily="50" charset="-128"/>
            </a:endParaRPr>
          </a:p>
        </p:txBody>
      </p:sp>
      <p:sp>
        <p:nvSpPr>
          <p:cNvPr id="114" name="テキスト ボックス 113"/>
          <p:cNvSpPr txBox="1"/>
          <p:nvPr/>
        </p:nvSpPr>
        <p:spPr>
          <a:xfrm>
            <a:off x="431987" y="4367452"/>
            <a:ext cx="3996000" cy="396000"/>
          </a:xfrm>
          <a:prstGeom prst="rect">
            <a:avLst/>
          </a:prstGeom>
          <a:noFill/>
          <a:ln w="19050">
            <a:solidFill>
              <a:schemeClr val="accent1"/>
            </a:solidFill>
          </a:ln>
        </p:spPr>
        <p:txBody>
          <a:bodyPr wrap="square" rtlCol="0" anchor="ctr" anchorCtr="0">
            <a:noAutofit/>
          </a:bodyPr>
          <a:lstStyle/>
          <a:p>
            <a:pPr>
              <a:lnSpc>
                <a:spcPts val="1400"/>
              </a:lnSpc>
            </a:pPr>
            <a:r>
              <a:rPr lang="ja-JP" altLang="en-US" sz="1000" dirty="0" smtClean="0">
                <a:latin typeface="Meiryo UI" panose="020B0604030504040204" pitchFamily="50" charset="-128"/>
                <a:ea typeface="Meiryo UI" panose="020B0604030504040204" pitchFamily="50" charset="-128"/>
              </a:rPr>
              <a:t>ライフジャケット着用向上事業は実施事業計５８０名余へ訴求、また他事業の参加人数は１８０名余。報道延べ１２回（</a:t>
            </a:r>
            <a:r>
              <a:rPr lang="en-US" altLang="ja-JP" sz="1000" dirty="0" smtClean="0">
                <a:latin typeface="Meiryo UI" panose="020B0604030504040204" pitchFamily="50" charset="-128"/>
                <a:ea typeface="Meiryo UI" panose="020B0604030504040204" pitchFamily="50" charset="-128"/>
              </a:rPr>
              <a:t>TV</a:t>
            </a:r>
            <a:r>
              <a:rPr lang="ja-JP" altLang="en-US" sz="1000" dirty="0" smtClean="0">
                <a:latin typeface="Meiryo UI" panose="020B0604030504040204" pitchFamily="50" charset="-128"/>
                <a:ea typeface="Meiryo UI" panose="020B0604030504040204" pitchFamily="50" charset="-128"/>
              </a:rPr>
              <a:t>４局、新聞４紙）</a:t>
            </a:r>
            <a:endParaRPr lang="en-US" altLang="ja-JP" sz="1000" dirty="0" smtClean="0">
              <a:latin typeface="Meiryo UI" panose="020B0604030504040204" pitchFamily="50" charset="-128"/>
              <a:ea typeface="Meiryo UI" panose="020B0604030504040204" pitchFamily="50" charset="-128"/>
            </a:endParaRPr>
          </a:p>
        </p:txBody>
      </p:sp>
      <p:sp>
        <p:nvSpPr>
          <p:cNvPr id="115" name="テキスト ボックス 114"/>
          <p:cNvSpPr txBox="1"/>
          <p:nvPr/>
        </p:nvSpPr>
        <p:spPr>
          <a:xfrm>
            <a:off x="157671" y="4795404"/>
            <a:ext cx="239828" cy="396000"/>
          </a:xfrm>
          <a:prstGeom prst="rect">
            <a:avLst/>
          </a:prstGeom>
          <a:solidFill>
            <a:srgbClr val="0070C0"/>
          </a:solidFill>
          <a:ln w="19050">
            <a:solidFill>
              <a:schemeClr val="accent1"/>
            </a:solidFill>
          </a:ln>
        </p:spPr>
        <p:txBody>
          <a:bodyPr wrap="square" rtlCol="0" anchor="ctr" anchorCtr="0">
            <a:noAutofit/>
          </a:bodyPr>
          <a:lstStyle/>
          <a:p>
            <a:pPr algn="ctr"/>
            <a:r>
              <a:rPr lang="ja-JP" altLang="en-US" sz="1200" b="1" dirty="0">
                <a:solidFill>
                  <a:schemeClr val="bg1"/>
                </a:solidFill>
                <a:latin typeface="Meiryo UI" panose="020B0604030504040204" pitchFamily="50" charset="-128"/>
                <a:ea typeface="Meiryo UI" panose="020B0604030504040204" pitchFamily="50" charset="-128"/>
              </a:rPr>
              <a:t>②</a:t>
            </a:r>
            <a:endParaRPr kumimoji="1" lang="ja-JP" altLang="en-US" sz="1200" b="1" dirty="0">
              <a:solidFill>
                <a:schemeClr val="bg1"/>
              </a:solidFill>
              <a:latin typeface="Meiryo UI" panose="020B0604030504040204" pitchFamily="50" charset="-128"/>
              <a:ea typeface="Meiryo UI" panose="020B0604030504040204" pitchFamily="50" charset="-128"/>
            </a:endParaRPr>
          </a:p>
        </p:txBody>
      </p:sp>
      <p:sp>
        <p:nvSpPr>
          <p:cNvPr id="116" name="テキスト ボックス 115"/>
          <p:cNvSpPr txBox="1"/>
          <p:nvPr/>
        </p:nvSpPr>
        <p:spPr>
          <a:xfrm>
            <a:off x="397500" y="4795404"/>
            <a:ext cx="3996000" cy="396000"/>
          </a:xfrm>
          <a:prstGeom prst="rect">
            <a:avLst/>
          </a:prstGeom>
          <a:noFill/>
          <a:ln w="19050">
            <a:solidFill>
              <a:schemeClr val="accent1"/>
            </a:solidFill>
          </a:ln>
        </p:spPr>
        <p:txBody>
          <a:bodyPr wrap="square" rtlCol="0" anchor="ctr" anchorCtr="0">
            <a:noAutofit/>
          </a:bodyPr>
          <a:lstStyle/>
          <a:p>
            <a:pPr>
              <a:lnSpc>
                <a:spcPts val="1400"/>
              </a:lnSpc>
            </a:pPr>
            <a:r>
              <a:rPr lang="ja-JP" altLang="en-US" sz="1000" dirty="0" smtClean="0">
                <a:latin typeface="Meiryo UI" panose="020B0604030504040204" pitchFamily="50" charset="-128"/>
                <a:ea typeface="Meiryo UI" panose="020B0604030504040204" pitchFamily="50" charset="-128"/>
              </a:rPr>
              <a:t>事業報告で山形県知事への表敬を実施、県民へ訴求大。</a:t>
            </a:r>
            <a:endParaRPr lang="en-US" altLang="ja-JP" sz="1000" dirty="0">
              <a:latin typeface="Meiryo UI" panose="020B0604030504040204" pitchFamily="50" charset="-128"/>
              <a:ea typeface="Meiryo UI" panose="020B0604030504040204" pitchFamily="50" charset="-128"/>
            </a:endParaRPr>
          </a:p>
        </p:txBody>
      </p:sp>
      <p:sp>
        <p:nvSpPr>
          <p:cNvPr id="117" name="テキスト ボックス 116"/>
          <p:cNvSpPr txBox="1"/>
          <p:nvPr/>
        </p:nvSpPr>
        <p:spPr>
          <a:xfrm>
            <a:off x="157670" y="5250904"/>
            <a:ext cx="239828" cy="396000"/>
          </a:xfrm>
          <a:prstGeom prst="rect">
            <a:avLst/>
          </a:prstGeom>
          <a:solidFill>
            <a:srgbClr val="0070C0"/>
          </a:solidFill>
          <a:ln w="19050">
            <a:solidFill>
              <a:schemeClr val="accent1"/>
            </a:solidFill>
          </a:ln>
        </p:spPr>
        <p:txBody>
          <a:bodyPr wrap="square" rtlCol="0" anchor="ctr" anchorCtr="0">
            <a:noAutofit/>
          </a:bodyPr>
          <a:lstStyle/>
          <a:p>
            <a:pPr algn="ctr"/>
            <a:r>
              <a:rPr lang="ja-JP" altLang="en-US" sz="1200" b="1" dirty="0" smtClean="0">
                <a:solidFill>
                  <a:schemeClr val="bg1"/>
                </a:solidFill>
                <a:latin typeface="Meiryo UI" panose="020B0604030504040204" pitchFamily="50" charset="-128"/>
                <a:ea typeface="Meiryo UI" panose="020B0604030504040204" pitchFamily="50" charset="-128"/>
              </a:rPr>
              <a:t>③</a:t>
            </a:r>
            <a:endParaRPr kumimoji="1" lang="ja-JP" altLang="en-US" sz="1200" b="1" dirty="0">
              <a:solidFill>
                <a:schemeClr val="bg1"/>
              </a:solidFill>
              <a:latin typeface="Meiryo UI" panose="020B0604030504040204" pitchFamily="50" charset="-128"/>
              <a:ea typeface="Meiryo UI" panose="020B0604030504040204" pitchFamily="50" charset="-128"/>
            </a:endParaRPr>
          </a:p>
        </p:txBody>
      </p:sp>
      <p:sp>
        <p:nvSpPr>
          <p:cNvPr id="118" name="テキスト ボックス 117"/>
          <p:cNvSpPr txBox="1"/>
          <p:nvPr/>
        </p:nvSpPr>
        <p:spPr>
          <a:xfrm>
            <a:off x="397499" y="5250904"/>
            <a:ext cx="3996000" cy="396000"/>
          </a:xfrm>
          <a:prstGeom prst="rect">
            <a:avLst/>
          </a:prstGeom>
          <a:noFill/>
          <a:ln w="19050">
            <a:solidFill>
              <a:schemeClr val="accent1"/>
            </a:solidFill>
          </a:ln>
        </p:spPr>
        <p:txBody>
          <a:bodyPr wrap="square" rtlCol="0" anchor="ctr" anchorCtr="0">
            <a:noAutofit/>
          </a:bodyPr>
          <a:lstStyle/>
          <a:p>
            <a:pPr>
              <a:lnSpc>
                <a:spcPts val="1400"/>
              </a:lnSpc>
            </a:pPr>
            <a:r>
              <a:rPr lang="ja-JP" altLang="en-US" sz="1000" dirty="0" smtClean="0">
                <a:latin typeface="Meiryo UI" panose="020B0604030504040204" pitchFamily="50" charset="-128"/>
                <a:ea typeface="Meiryo UI" panose="020B0604030504040204" pitchFamily="50" charset="-128"/>
              </a:rPr>
              <a:t>上記の報道により、各方面より問合せ多数。行政イベントへの出展参加依頼もあり、参加し啓発訴求を実施した。</a:t>
            </a:r>
            <a:endParaRPr lang="ja-JP" altLang="en-US" sz="1000" dirty="0">
              <a:latin typeface="Meiryo UI" panose="020B0604030504040204" pitchFamily="50" charset="-128"/>
              <a:ea typeface="Meiryo UI" panose="020B0604030504040204" pitchFamily="50" charset="-128"/>
            </a:endParaRPr>
          </a:p>
        </p:txBody>
      </p:sp>
      <p:sp>
        <p:nvSpPr>
          <p:cNvPr id="126" name="テキスト ボックス 125"/>
          <p:cNvSpPr txBox="1"/>
          <p:nvPr/>
        </p:nvSpPr>
        <p:spPr>
          <a:xfrm>
            <a:off x="4641946" y="4270704"/>
            <a:ext cx="4428000" cy="1440000"/>
          </a:xfrm>
          <a:prstGeom prst="rect">
            <a:avLst/>
          </a:prstGeom>
          <a:noFill/>
          <a:ln w="19050">
            <a:solidFill>
              <a:schemeClr val="accent1"/>
            </a:solidFill>
          </a:ln>
        </p:spPr>
        <p:txBody>
          <a:bodyPr wrap="square" rtlCol="0" anchor="ctr" anchorCtr="0">
            <a:noAutofit/>
          </a:bodyPr>
          <a:lstStyle/>
          <a:p>
            <a:pPr>
              <a:lnSpc>
                <a:spcPts val="1500"/>
              </a:lnSpc>
            </a:pPr>
            <a:endParaRPr lang="ja-JP" altLang="en-US" sz="1000" dirty="0">
              <a:latin typeface="Meiryo UI" panose="020B0604030504040204" pitchFamily="50" charset="-128"/>
              <a:ea typeface="Meiryo UI" panose="020B0604030504040204" pitchFamily="50" charset="-128"/>
            </a:endParaRPr>
          </a:p>
        </p:txBody>
      </p:sp>
      <p:sp>
        <p:nvSpPr>
          <p:cNvPr id="127" name="テキスト ボックス 126"/>
          <p:cNvSpPr txBox="1"/>
          <p:nvPr/>
        </p:nvSpPr>
        <p:spPr>
          <a:xfrm>
            <a:off x="4641946" y="4054680"/>
            <a:ext cx="4428000" cy="216000"/>
          </a:xfrm>
          <a:prstGeom prst="rect">
            <a:avLst/>
          </a:prstGeom>
          <a:solidFill>
            <a:srgbClr val="0070C0"/>
          </a:solidFill>
          <a:ln w="19050">
            <a:solidFill>
              <a:schemeClr val="accent1"/>
            </a:solidFill>
          </a:ln>
        </p:spPr>
        <p:txBody>
          <a:bodyPr wrap="square" rtlCol="0" anchor="ctr" anchorCtr="0">
            <a:noAutofit/>
          </a:bodyPr>
          <a:lstStyle/>
          <a:p>
            <a:pPr algn="ctr"/>
            <a:r>
              <a:rPr lang="ja-JP" altLang="en-US" sz="1200" b="1" u="sng" dirty="0">
                <a:solidFill>
                  <a:schemeClr val="bg1"/>
                </a:solidFill>
                <a:latin typeface="Meiryo UI" panose="020B0604030504040204" pitchFamily="50" charset="-128"/>
                <a:ea typeface="Meiryo UI" panose="020B0604030504040204" pitchFamily="50" charset="-128"/>
              </a:rPr>
              <a:t>質的成果（次なる展開への芽）</a:t>
            </a:r>
          </a:p>
        </p:txBody>
      </p:sp>
      <p:sp>
        <p:nvSpPr>
          <p:cNvPr id="128" name="テキスト ボックス 127"/>
          <p:cNvSpPr txBox="1"/>
          <p:nvPr/>
        </p:nvSpPr>
        <p:spPr>
          <a:xfrm>
            <a:off x="4726087" y="4342712"/>
            <a:ext cx="239828" cy="396000"/>
          </a:xfrm>
          <a:prstGeom prst="rect">
            <a:avLst/>
          </a:prstGeom>
          <a:solidFill>
            <a:srgbClr val="0070C0"/>
          </a:solidFill>
          <a:ln w="19050">
            <a:solidFill>
              <a:schemeClr val="accent1"/>
            </a:solidFill>
          </a:ln>
        </p:spPr>
        <p:txBody>
          <a:bodyPr wrap="square" rtlCol="0" anchor="ctr" anchorCtr="0">
            <a:noAutofit/>
          </a:bodyP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rPr>
              <a:t>①</a:t>
            </a:r>
            <a:endParaRPr kumimoji="1" lang="ja-JP" altLang="en-US" sz="1200" b="1" dirty="0">
              <a:solidFill>
                <a:schemeClr val="bg1"/>
              </a:solidFill>
              <a:latin typeface="Meiryo UI" panose="020B0604030504040204" pitchFamily="50" charset="-128"/>
              <a:ea typeface="Meiryo UI" panose="020B0604030504040204" pitchFamily="50" charset="-128"/>
            </a:endParaRPr>
          </a:p>
        </p:txBody>
      </p:sp>
      <p:sp>
        <p:nvSpPr>
          <p:cNvPr id="129" name="テキスト ボックス 128"/>
          <p:cNvSpPr txBox="1"/>
          <p:nvPr/>
        </p:nvSpPr>
        <p:spPr>
          <a:xfrm>
            <a:off x="4965916" y="4342712"/>
            <a:ext cx="3996000" cy="396000"/>
          </a:xfrm>
          <a:prstGeom prst="rect">
            <a:avLst/>
          </a:prstGeom>
          <a:noFill/>
          <a:ln w="19050">
            <a:solidFill>
              <a:schemeClr val="accent1"/>
            </a:solidFill>
          </a:ln>
        </p:spPr>
        <p:txBody>
          <a:bodyPr wrap="square" rtlCol="0" anchor="ctr" anchorCtr="0">
            <a:noAutofit/>
          </a:bodyPr>
          <a:lstStyle/>
          <a:p>
            <a:pPr>
              <a:lnSpc>
                <a:spcPts val="1400"/>
              </a:lnSpc>
            </a:pPr>
            <a:r>
              <a:rPr lang="ja-JP" altLang="en-US" sz="1000" dirty="0" smtClean="0">
                <a:latin typeface="Meiryo UI" panose="020B0604030504040204" pitchFamily="50" charset="-128"/>
                <a:ea typeface="Meiryo UI" panose="020B0604030504040204" pitchFamily="50" charset="-128"/>
              </a:rPr>
              <a:t>ライフジャケットを吉村知事より、県リサイクル認定品へ登録してはどうか？と打診あり。</a:t>
            </a:r>
            <a:endParaRPr lang="en-US" altLang="ja-JP" sz="1000" dirty="0" smtClean="0">
              <a:latin typeface="Meiryo UI" panose="020B0604030504040204" pitchFamily="50" charset="-128"/>
              <a:ea typeface="Meiryo UI" panose="020B0604030504040204" pitchFamily="50" charset="-128"/>
            </a:endParaRPr>
          </a:p>
        </p:txBody>
      </p:sp>
      <p:sp>
        <p:nvSpPr>
          <p:cNvPr id="130" name="テキスト ボックス 129"/>
          <p:cNvSpPr txBox="1"/>
          <p:nvPr/>
        </p:nvSpPr>
        <p:spPr>
          <a:xfrm>
            <a:off x="4727611" y="4795428"/>
            <a:ext cx="239828" cy="396000"/>
          </a:xfrm>
          <a:prstGeom prst="rect">
            <a:avLst/>
          </a:prstGeom>
          <a:solidFill>
            <a:srgbClr val="0070C0"/>
          </a:solidFill>
          <a:ln w="19050">
            <a:solidFill>
              <a:schemeClr val="accent1"/>
            </a:solidFill>
          </a:ln>
        </p:spPr>
        <p:txBody>
          <a:bodyPr wrap="square" rtlCol="0" anchor="ctr" anchorCtr="0">
            <a:noAutofit/>
          </a:bodyPr>
          <a:lstStyle/>
          <a:p>
            <a:pPr algn="ctr"/>
            <a:r>
              <a:rPr lang="ja-JP" altLang="en-US" sz="1200" b="1" dirty="0">
                <a:solidFill>
                  <a:schemeClr val="bg1"/>
                </a:solidFill>
                <a:latin typeface="Meiryo UI" panose="020B0604030504040204" pitchFamily="50" charset="-128"/>
                <a:ea typeface="Meiryo UI" panose="020B0604030504040204" pitchFamily="50" charset="-128"/>
              </a:rPr>
              <a:t>②</a:t>
            </a:r>
            <a:endParaRPr kumimoji="1" lang="ja-JP" altLang="en-US" sz="1200" b="1" dirty="0">
              <a:solidFill>
                <a:schemeClr val="bg1"/>
              </a:solidFill>
              <a:latin typeface="Meiryo UI" panose="020B0604030504040204" pitchFamily="50" charset="-128"/>
              <a:ea typeface="Meiryo UI" panose="020B0604030504040204" pitchFamily="50" charset="-128"/>
            </a:endParaRPr>
          </a:p>
        </p:txBody>
      </p:sp>
      <p:sp>
        <p:nvSpPr>
          <p:cNvPr id="131" name="テキスト ボックス 130"/>
          <p:cNvSpPr txBox="1"/>
          <p:nvPr/>
        </p:nvSpPr>
        <p:spPr>
          <a:xfrm>
            <a:off x="4967440" y="4795428"/>
            <a:ext cx="3996000" cy="396000"/>
          </a:xfrm>
          <a:prstGeom prst="rect">
            <a:avLst/>
          </a:prstGeom>
          <a:noFill/>
          <a:ln w="19050">
            <a:solidFill>
              <a:schemeClr val="accent1"/>
            </a:solidFill>
          </a:ln>
        </p:spPr>
        <p:txBody>
          <a:bodyPr wrap="square" rtlCol="0" anchor="ctr" anchorCtr="0">
            <a:noAutofit/>
          </a:bodyPr>
          <a:lstStyle/>
          <a:p>
            <a:pPr>
              <a:lnSpc>
                <a:spcPts val="1400"/>
              </a:lnSpc>
            </a:pPr>
            <a:r>
              <a:rPr lang="ja-JP" altLang="en-US" sz="1000" dirty="0" smtClean="0">
                <a:latin typeface="Meiryo UI" panose="020B0604030504040204" pitchFamily="50" charset="-128"/>
                <a:ea typeface="Meiryo UI" panose="020B0604030504040204" pitchFamily="50" charset="-128"/>
              </a:rPr>
              <a:t>必要性を感じつつ経費的に常備できずにいた団体が、寄贈を受けることにより</a:t>
            </a:r>
            <a:r>
              <a:rPr lang="en-US" altLang="ja-JP" sz="1000" dirty="0" smtClean="0">
                <a:latin typeface="Meiryo UI" panose="020B0604030504040204" pitchFamily="50" charset="-128"/>
                <a:ea typeface="Meiryo UI" panose="020B0604030504040204" pitchFamily="50" charset="-128"/>
              </a:rPr>
              <a:t/>
            </a:r>
            <a:br>
              <a:rPr lang="en-US" altLang="ja-JP" sz="1000" dirty="0" smtClean="0">
                <a:latin typeface="Meiryo UI" panose="020B0604030504040204" pitchFamily="50" charset="-128"/>
                <a:ea typeface="Meiryo UI" panose="020B0604030504040204" pitchFamily="50" charset="-128"/>
              </a:rPr>
            </a:br>
            <a:r>
              <a:rPr lang="ja-JP" altLang="en-US" sz="1000" dirty="0">
                <a:latin typeface="Meiryo UI" panose="020B0604030504040204" pitchFamily="50" charset="-128"/>
                <a:ea typeface="Meiryo UI" panose="020B0604030504040204" pitchFamily="50" charset="-128"/>
              </a:rPr>
              <a:t>安心</a:t>
            </a:r>
            <a:r>
              <a:rPr lang="ja-JP" altLang="en-US" sz="1000" dirty="0" smtClean="0">
                <a:latin typeface="Meiryo UI" panose="020B0604030504040204" pitchFamily="50" charset="-128"/>
                <a:ea typeface="Meiryo UI" panose="020B0604030504040204" pitchFamily="50" charset="-128"/>
              </a:rPr>
              <a:t>して海・川での事業をより活発に実施できるとの声あり。</a:t>
            </a:r>
            <a:endParaRPr lang="en-US" altLang="ja-JP" sz="1000" dirty="0">
              <a:latin typeface="Meiryo UI" panose="020B0604030504040204" pitchFamily="50" charset="-128"/>
              <a:ea typeface="Meiryo UI" panose="020B0604030504040204" pitchFamily="50" charset="-128"/>
            </a:endParaRPr>
          </a:p>
        </p:txBody>
      </p:sp>
      <p:sp>
        <p:nvSpPr>
          <p:cNvPr id="132" name="テキスト ボックス 131"/>
          <p:cNvSpPr txBox="1"/>
          <p:nvPr/>
        </p:nvSpPr>
        <p:spPr>
          <a:xfrm>
            <a:off x="4727610" y="5250928"/>
            <a:ext cx="239828" cy="396000"/>
          </a:xfrm>
          <a:prstGeom prst="rect">
            <a:avLst/>
          </a:prstGeom>
          <a:solidFill>
            <a:srgbClr val="0070C0"/>
          </a:solidFill>
          <a:ln w="19050">
            <a:solidFill>
              <a:schemeClr val="accent1"/>
            </a:solidFill>
          </a:ln>
        </p:spPr>
        <p:txBody>
          <a:bodyPr wrap="square" rtlCol="0" anchor="ctr" anchorCtr="0">
            <a:noAutofit/>
          </a:bodyPr>
          <a:lstStyle/>
          <a:p>
            <a:pPr algn="ctr"/>
            <a:r>
              <a:rPr lang="ja-JP" altLang="en-US" sz="1200" b="1" dirty="0" smtClean="0">
                <a:solidFill>
                  <a:schemeClr val="bg1"/>
                </a:solidFill>
                <a:latin typeface="Meiryo UI" panose="020B0604030504040204" pitchFamily="50" charset="-128"/>
                <a:ea typeface="Meiryo UI" panose="020B0604030504040204" pitchFamily="50" charset="-128"/>
              </a:rPr>
              <a:t>③</a:t>
            </a:r>
            <a:endParaRPr kumimoji="1" lang="ja-JP" altLang="en-US" sz="1200" b="1" dirty="0">
              <a:solidFill>
                <a:schemeClr val="bg1"/>
              </a:solidFill>
              <a:latin typeface="Meiryo UI" panose="020B0604030504040204" pitchFamily="50" charset="-128"/>
              <a:ea typeface="Meiryo UI" panose="020B0604030504040204" pitchFamily="50" charset="-128"/>
            </a:endParaRPr>
          </a:p>
        </p:txBody>
      </p:sp>
      <p:sp>
        <p:nvSpPr>
          <p:cNvPr id="133" name="テキスト ボックス 132"/>
          <p:cNvSpPr txBox="1"/>
          <p:nvPr/>
        </p:nvSpPr>
        <p:spPr>
          <a:xfrm>
            <a:off x="4967439" y="5250928"/>
            <a:ext cx="3996000" cy="396000"/>
          </a:xfrm>
          <a:prstGeom prst="rect">
            <a:avLst/>
          </a:prstGeom>
          <a:noFill/>
          <a:ln w="19050">
            <a:solidFill>
              <a:schemeClr val="accent1"/>
            </a:solidFill>
          </a:ln>
        </p:spPr>
        <p:txBody>
          <a:bodyPr wrap="square" rtlCol="0" anchor="ctr" anchorCtr="0">
            <a:noAutofit/>
          </a:bodyPr>
          <a:lstStyle/>
          <a:p>
            <a:pPr>
              <a:lnSpc>
                <a:spcPts val="1400"/>
              </a:lnSpc>
            </a:pPr>
            <a:r>
              <a:rPr lang="ja-JP" altLang="en-US" sz="1000" dirty="0" smtClean="0">
                <a:latin typeface="Meiryo UI" panose="020B0604030504040204" pitchFamily="50" charset="-128"/>
                <a:ea typeface="Meiryo UI" panose="020B0604030504040204" pitchFamily="50" charset="-128"/>
              </a:rPr>
              <a:t>本事業により、県への認知度向上はもとより、医療法人・海辺の自治会・県</a:t>
            </a:r>
            <a:r>
              <a:rPr lang="en-US" altLang="ja-JP" sz="1000" dirty="0" smtClean="0">
                <a:latin typeface="Meiryo UI" panose="020B0604030504040204" pitchFamily="50" charset="-128"/>
                <a:ea typeface="Meiryo UI" panose="020B0604030504040204" pitchFamily="50" charset="-128"/>
              </a:rPr>
              <a:t/>
            </a:r>
            <a:br>
              <a:rPr lang="en-US" altLang="ja-JP" sz="1000" dirty="0" smtClean="0">
                <a:latin typeface="Meiryo UI" panose="020B0604030504040204" pitchFamily="50" charset="-128"/>
                <a:ea typeface="Meiryo UI" panose="020B0604030504040204" pitchFamily="50" charset="-128"/>
              </a:rPr>
            </a:br>
            <a:r>
              <a:rPr lang="ja-JP" altLang="en-US" sz="1000" dirty="0" smtClean="0">
                <a:latin typeface="Meiryo UI" panose="020B0604030504040204" pitchFamily="50" charset="-128"/>
                <a:ea typeface="Meiryo UI" panose="020B0604030504040204" pitchFamily="50" charset="-128"/>
              </a:rPr>
              <a:t>社会就労センター協議会などの今後につながる連携先を発掘できた。</a:t>
            </a:r>
            <a:endParaRPr lang="ja-JP" altLang="en-US" sz="1000" dirty="0">
              <a:latin typeface="Meiryo UI" panose="020B0604030504040204" pitchFamily="50" charset="-128"/>
              <a:ea typeface="Meiryo UI" panose="020B0604030504040204" pitchFamily="50" charset="-128"/>
            </a:endParaRPr>
          </a:p>
        </p:txBody>
      </p:sp>
      <p:sp>
        <p:nvSpPr>
          <p:cNvPr id="134" name="下矢印 133"/>
          <p:cNvSpPr/>
          <p:nvPr/>
        </p:nvSpPr>
        <p:spPr>
          <a:xfrm>
            <a:off x="2123752" y="5697264"/>
            <a:ext cx="216000" cy="1440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下矢印 134"/>
          <p:cNvSpPr/>
          <p:nvPr/>
        </p:nvSpPr>
        <p:spPr>
          <a:xfrm>
            <a:off x="6732264" y="5697264"/>
            <a:ext cx="216000" cy="1440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下矢印 6"/>
          <p:cNvSpPr/>
          <p:nvPr/>
        </p:nvSpPr>
        <p:spPr>
          <a:xfrm>
            <a:off x="2123752" y="3909236"/>
            <a:ext cx="216000" cy="1440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下矢印 111"/>
          <p:cNvSpPr/>
          <p:nvPr/>
        </p:nvSpPr>
        <p:spPr>
          <a:xfrm>
            <a:off x="6732264" y="3909236"/>
            <a:ext cx="216000" cy="1440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21953" y="1563977"/>
            <a:ext cx="1986260" cy="1444472"/>
          </a:xfrm>
          <a:prstGeom prst="rect">
            <a:avLst/>
          </a:prstGeom>
        </p:spPr>
      </p:pic>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7908" y="1788070"/>
            <a:ext cx="1512109" cy="1134082"/>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20561" y="1779223"/>
            <a:ext cx="1929345" cy="1447008"/>
          </a:xfrm>
          <a:prstGeom prst="rect">
            <a:avLst/>
          </a:prstGeom>
        </p:spPr>
      </p:pic>
      <p:pic>
        <p:nvPicPr>
          <p:cNvPr id="6" name="図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394085" y="2223998"/>
            <a:ext cx="1665018" cy="1248763"/>
          </a:xfrm>
          <a:prstGeom prst="rect">
            <a:avLst/>
          </a:prstGeom>
        </p:spPr>
      </p:pic>
      <p:pic>
        <p:nvPicPr>
          <p:cNvPr id="9" name="図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65762" y="2147173"/>
            <a:ext cx="1736966" cy="1302724"/>
          </a:xfrm>
          <a:prstGeom prst="rect">
            <a:avLst/>
          </a:prstGeom>
        </p:spPr>
      </p:pic>
      <p:pic>
        <p:nvPicPr>
          <p:cNvPr id="11" name="図 10"/>
          <p:cNvPicPr>
            <a:picLocks noChangeAspect="1"/>
          </p:cNvPicPr>
          <p:nvPr/>
        </p:nvPicPr>
        <p:blipFill>
          <a:blip r:embed="rId7"/>
          <a:stretch>
            <a:fillRect/>
          </a:stretch>
        </p:blipFill>
        <p:spPr>
          <a:xfrm>
            <a:off x="4390419" y="2382747"/>
            <a:ext cx="1425035" cy="1068013"/>
          </a:xfrm>
          <a:prstGeom prst="rect">
            <a:avLst/>
          </a:prstGeom>
        </p:spPr>
      </p:pic>
    </p:spTree>
    <p:extLst>
      <p:ext uri="{BB962C8B-B14F-4D97-AF65-F5344CB8AC3E}">
        <p14:creationId xmlns:p14="http://schemas.microsoft.com/office/powerpoint/2010/main" val="28517697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テキスト ボックス 50"/>
          <p:cNvSpPr txBox="1"/>
          <p:nvPr/>
        </p:nvSpPr>
        <p:spPr>
          <a:xfrm>
            <a:off x="68318" y="430710"/>
            <a:ext cx="9001000" cy="6310658"/>
          </a:xfrm>
          <a:prstGeom prst="rect">
            <a:avLst/>
          </a:prstGeom>
          <a:noFill/>
          <a:ln w="19050">
            <a:solidFill>
              <a:srgbClr val="0070C0"/>
            </a:solidFill>
          </a:ln>
        </p:spPr>
        <p:txBody>
          <a:bodyPr wrap="square" rtlCol="0" anchor="ctr" anchorCtr="0">
            <a:noAutofit/>
          </a:bodyPr>
          <a:lstStyle/>
          <a:p>
            <a:pPr>
              <a:lnSpc>
                <a:spcPts val="1400"/>
              </a:lnSpc>
            </a:pPr>
            <a:endParaRPr lang="ja-JP" altLang="en-US" sz="1050" dirty="0">
              <a:latin typeface="Meiryo UI" panose="020B0604030504040204" pitchFamily="50" charset="-128"/>
              <a:ea typeface="Meiryo UI" panose="020B0604030504040204" pitchFamily="50" charset="-128"/>
            </a:endParaRPr>
          </a:p>
        </p:txBody>
      </p:sp>
      <p:sp>
        <p:nvSpPr>
          <p:cNvPr id="52" name="テキスト ボックス 51"/>
          <p:cNvSpPr txBox="1"/>
          <p:nvPr/>
        </p:nvSpPr>
        <p:spPr>
          <a:xfrm>
            <a:off x="68609" y="116632"/>
            <a:ext cx="8996969" cy="324000"/>
          </a:xfrm>
          <a:prstGeom prst="rect">
            <a:avLst/>
          </a:prstGeom>
          <a:solidFill>
            <a:srgbClr val="0070C0"/>
          </a:solidFill>
          <a:ln w="19050">
            <a:solidFill>
              <a:srgbClr val="0070C0"/>
            </a:solidFill>
          </a:ln>
        </p:spPr>
        <p:txBody>
          <a:bodyPr wrap="square" rtlCol="0" anchor="ctr" anchorCtr="0">
            <a:noAutofit/>
          </a:bodyPr>
          <a:lstStyle/>
          <a:p>
            <a:pPr algn="ctr"/>
            <a:r>
              <a:rPr kumimoji="1" lang="ja-JP" altLang="en-US" sz="1200" b="1" u="sng" dirty="0" smtClean="0">
                <a:solidFill>
                  <a:schemeClr val="bg1"/>
                </a:solidFill>
                <a:latin typeface="Meiryo UI" panose="020B0604030504040204" pitchFamily="50" charset="-128"/>
                <a:ea typeface="Meiryo UI" panose="020B0604030504040204" pitchFamily="50" charset="-128"/>
              </a:rPr>
              <a:t>報告資料</a:t>
            </a:r>
            <a:endParaRPr kumimoji="1" lang="ja-JP" altLang="en-US" sz="1200" b="1" u="sng" dirty="0">
              <a:solidFill>
                <a:schemeClr val="bg1"/>
              </a:solidFill>
              <a:latin typeface="Meiryo UI" panose="020B0604030504040204" pitchFamily="50" charset="-128"/>
              <a:ea typeface="Meiryo UI" panose="020B0604030504040204" pitchFamily="50" charset="-128"/>
            </a:endParaRPr>
          </a:p>
        </p:txBody>
      </p:sp>
      <p:sp>
        <p:nvSpPr>
          <p:cNvPr id="54" name="テキスト ボックス 53"/>
          <p:cNvSpPr txBox="1"/>
          <p:nvPr/>
        </p:nvSpPr>
        <p:spPr>
          <a:xfrm>
            <a:off x="72968" y="3129606"/>
            <a:ext cx="3075835" cy="460345"/>
          </a:xfrm>
          <a:prstGeom prst="rect">
            <a:avLst/>
          </a:prstGeom>
          <a:solidFill>
            <a:srgbClr val="0070C0"/>
          </a:solidFill>
          <a:ln w="19050">
            <a:solidFill>
              <a:srgbClr val="0070C0"/>
            </a:solidFill>
          </a:ln>
        </p:spPr>
        <p:txBody>
          <a:bodyPr wrap="square" rtlCol="0" anchor="ctr" anchorCtr="0">
            <a:noAutofit/>
          </a:bodyPr>
          <a:lstStyle/>
          <a:p>
            <a:r>
              <a:rPr lang="ja-JP" altLang="en-US" sz="1050" dirty="0" smtClean="0">
                <a:solidFill>
                  <a:schemeClr val="bg1"/>
                </a:solidFill>
                <a:latin typeface="Meiryo UI" panose="020B0604030504040204" pitchFamily="50" charset="-128"/>
                <a:ea typeface="Meiryo UI" panose="020B0604030504040204" pitchFamily="50" charset="-128"/>
              </a:rPr>
              <a:t>知的</a:t>
            </a:r>
            <a:r>
              <a:rPr lang="ja-JP" altLang="en-US" sz="1050" dirty="0" err="1" smtClean="0">
                <a:solidFill>
                  <a:schemeClr val="bg1"/>
                </a:solidFill>
                <a:latin typeface="Meiryo UI" panose="020B0604030504040204" pitchFamily="50" charset="-128"/>
                <a:ea typeface="Meiryo UI" panose="020B0604030504040204" pitchFamily="50" charset="-128"/>
              </a:rPr>
              <a:t>障がい</a:t>
            </a:r>
            <a:r>
              <a:rPr lang="ja-JP" altLang="en-US" sz="1050" dirty="0" smtClean="0">
                <a:solidFill>
                  <a:schemeClr val="bg1"/>
                </a:solidFill>
                <a:latin typeface="Meiryo UI" panose="020B0604030504040204" pitchFamily="50" charset="-128"/>
                <a:ea typeface="Meiryo UI" panose="020B0604030504040204" pitchFamily="50" charset="-128"/>
              </a:rPr>
              <a:t>者施設利用者による発泡材のカット作業（上）県内の物づくり職人による縫製作業（下）</a:t>
            </a:r>
            <a:endParaRPr lang="ja-JP" altLang="en-US" sz="1050" dirty="0">
              <a:solidFill>
                <a:schemeClr val="bg1"/>
              </a:solidFill>
              <a:latin typeface="Meiryo UI" panose="020B0604030504040204" pitchFamily="50" charset="-128"/>
              <a:ea typeface="Meiryo UI" panose="020B0604030504040204" pitchFamily="50" charset="-128"/>
            </a:endParaRPr>
          </a:p>
        </p:txBody>
      </p:sp>
      <p:sp>
        <p:nvSpPr>
          <p:cNvPr id="65" name="テキスト ボックス 64"/>
          <p:cNvSpPr txBox="1"/>
          <p:nvPr/>
        </p:nvSpPr>
        <p:spPr>
          <a:xfrm>
            <a:off x="3198274" y="2640316"/>
            <a:ext cx="2844000" cy="583208"/>
          </a:xfrm>
          <a:prstGeom prst="rect">
            <a:avLst/>
          </a:prstGeom>
          <a:solidFill>
            <a:srgbClr val="0070C0"/>
          </a:solidFill>
          <a:ln w="19050">
            <a:solidFill>
              <a:srgbClr val="0070C0"/>
            </a:solidFill>
          </a:ln>
        </p:spPr>
        <p:txBody>
          <a:bodyPr wrap="square" rtlCol="0" anchor="ctr" anchorCtr="0">
            <a:noAutofit/>
          </a:bodyPr>
          <a:lstStyle/>
          <a:p>
            <a:r>
              <a:rPr lang="ja-JP" altLang="en-US" sz="1100" dirty="0">
                <a:solidFill>
                  <a:schemeClr val="bg1"/>
                </a:solidFill>
                <a:latin typeface="Meiryo UI" panose="020B0604030504040204" pitchFamily="50" charset="-128"/>
                <a:ea typeface="Meiryo UI" panose="020B0604030504040204" pitchFamily="50" charset="-128"/>
              </a:rPr>
              <a:t>バリアフリービーチ大作戦に協力参画、ライフジャケット着用向上訴求を実施した。（２０１９．８．４鶴岡市）</a:t>
            </a:r>
          </a:p>
        </p:txBody>
      </p:sp>
      <p:sp>
        <p:nvSpPr>
          <p:cNvPr id="66" name="テキスト ボックス 65"/>
          <p:cNvSpPr txBox="1"/>
          <p:nvPr/>
        </p:nvSpPr>
        <p:spPr>
          <a:xfrm>
            <a:off x="6123926" y="2091767"/>
            <a:ext cx="2844000" cy="617153"/>
          </a:xfrm>
          <a:prstGeom prst="rect">
            <a:avLst/>
          </a:prstGeom>
          <a:solidFill>
            <a:srgbClr val="0070C0"/>
          </a:solidFill>
          <a:ln w="19050">
            <a:solidFill>
              <a:srgbClr val="0070C0"/>
            </a:solidFill>
          </a:ln>
        </p:spPr>
        <p:txBody>
          <a:bodyPr wrap="square" rtlCol="0" anchor="ctr" anchorCtr="0">
            <a:noAutofit/>
          </a:bodyPr>
          <a:lstStyle/>
          <a:p>
            <a:r>
              <a:rPr lang="ja-JP" altLang="en-US" sz="1200" dirty="0">
                <a:solidFill>
                  <a:schemeClr val="bg1"/>
                </a:solidFill>
                <a:latin typeface="Meiryo UI" panose="020B0604030504040204" pitchFamily="50" charset="-128"/>
                <a:ea typeface="Meiryo UI" panose="020B0604030504040204" pitchFamily="50" charset="-128"/>
              </a:rPr>
              <a:t>山形放送のニュース映像でライフジャケットを着用しインタビューに応える加藤氏（２０１９．８．４鶴岡市）</a:t>
            </a:r>
          </a:p>
        </p:txBody>
      </p:sp>
      <p:sp>
        <p:nvSpPr>
          <p:cNvPr id="68" name="テキスト ボックス 67"/>
          <p:cNvSpPr txBox="1"/>
          <p:nvPr/>
        </p:nvSpPr>
        <p:spPr>
          <a:xfrm>
            <a:off x="59176" y="6278924"/>
            <a:ext cx="2961496" cy="579075"/>
          </a:xfrm>
          <a:prstGeom prst="rect">
            <a:avLst/>
          </a:prstGeom>
          <a:solidFill>
            <a:srgbClr val="0070C0"/>
          </a:solidFill>
          <a:ln w="19050">
            <a:solidFill>
              <a:srgbClr val="0070C0"/>
            </a:solidFill>
          </a:ln>
        </p:spPr>
        <p:txBody>
          <a:bodyPr wrap="square" rtlCol="0" anchor="ctr" anchorCtr="0">
            <a:noAutofit/>
          </a:bodyPr>
          <a:lstStyle/>
          <a:p>
            <a:pPr lvl="0"/>
            <a:r>
              <a:rPr lang="ja-JP" altLang="en-US" sz="1200" dirty="0">
                <a:solidFill>
                  <a:prstClr val="white"/>
                </a:solidFill>
                <a:latin typeface="Meiryo UI" panose="020B0604030504040204" pitchFamily="50" charset="-128"/>
                <a:ea typeface="Meiryo UI" panose="020B0604030504040204" pitchFamily="50" charset="-128"/>
              </a:rPr>
              <a:t>県ガールスカウト連盟の「海の安全、海難事故ゼロを目指して」講習会（２０１９．８．１０酒田市）</a:t>
            </a:r>
          </a:p>
        </p:txBody>
      </p:sp>
      <p:sp>
        <p:nvSpPr>
          <p:cNvPr id="71" name="テキスト ボックス 70"/>
          <p:cNvSpPr txBox="1"/>
          <p:nvPr/>
        </p:nvSpPr>
        <p:spPr>
          <a:xfrm>
            <a:off x="3115031" y="6191060"/>
            <a:ext cx="2958583" cy="612762"/>
          </a:xfrm>
          <a:prstGeom prst="rect">
            <a:avLst/>
          </a:prstGeom>
          <a:solidFill>
            <a:srgbClr val="0070C0"/>
          </a:solidFill>
          <a:ln w="19050">
            <a:solidFill>
              <a:srgbClr val="0070C0"/>
            </a:solidFill>
          </a:ln>
        </p:spPr>
        <p:txBody>
          <a:bodyPr wrap="square" rtlCol="0" anchor="ctr" anchorCtr="0">
            <a:noAutofit/>
          </a:bodyPr>
          <a:lstStyle/>
          <a:p>
            <a:r>
              <a:rPr lang="ja-JP" altLang="en-US" sz="1100" dirty="0">
                <a:solidFill>
                  <a:schemeClr val="bg1"/>
                </a:solidFill>
                <a:latin typeface="Meiryo UI" panose="020B0604030504040204" pitchFamily="50" charset="-128"/>
                <a:ea typeface="Meiryo UI" panose="020B0604030504040204" pitchFamily="50" charset="-128"/>
              </a:rPr>
              <a:t>事業報告のため、吉村山形県知事を表敬訪問。激励を受けた。（</a:t>
            </a:r>
            <a:r>
              <a:rPr lang="ja-JP" altLang="en-US" sz="1000" dirty="0" smtClean="0">
                <a:solidFill>
                  <a:schemeClr val="bg1"/>
                </a:solidFill>
                <a:latin typeface="Meiryo UI" panose="020B0604030504040204" pitchFamily="50" charset="-128"/>
                <a:ea typeface="Meiryo UI" panose="020B0604030504040204" pitchFamily="50" charset="-128"/>
              </a:rPr>
              <a:t>２０１９．９．１７</a:t>
            </a:r>
            <a:r>
              <a:rPr lang="ja-JP" altLang="en-US" sz="1100" dirty="0" smtClean="0">
                <a:solidFill>
                  <a:schemeClr val="bg1"/>
                </a:solidFill>
                <a:latin typeface="Meiryo UI" panose="020B0604030504040204" pitchFamily="50" charset="-128"/>
                <a:ea typeface="Meiryo UI" panose="020B0604030504040204" pitchFamily="50" charset="-128"/>
              </a:rPr>
              <a:t>知事室）</a:t>
            </a:r>
            <a:endParaRPr lang="ja-JP" altLang="en-US" sz="1100" dirty="0">
              <a:solidFill>
                <a:schemeClr val="bg1"/>
              </a:solidFill>
              <a:latin typeface="Meiryo UI" panose="020B0604030504040204" pitchFamily="50" charset="-128"/>
              <a:ea typeface="Meiryo UI" panose="020B0604030504040204" pitchFamily="50" charset="-128"/>
            </a:endParaRPr>
          </a:p>
        </p:txBody>
      </p:sp>
      <p:sp>
        <p:nvSpPr>
          <p:cNvPr id="74" name="テキスト ボックス 73"/>
          <p:cNvSpPr txBox="1"/>
          <p:nvPr/>
        </p:nvSpPr>
        <p:spPr>
          <a:xfrm>
            <a:off x="6153358" y="6124692"/>
            <a:ext cx="2912219" cy="679129"/>
          </a:xfrm>
          <a:prstGeom prst="rect">
            <a:avLst/>
          </a:prstGeom>
          <a:solidFill>
            <a:srgbClr val="0070C0"/>
          </a:solidFill>
          <a:ln w="19050">
            <a:solidFill>
              <a:srgbClr val="0070C0"/>
            </a:solidFill>
          </a:ln>
        </p:spPr>
        <p:txBody>
          <a:bodyPr wrap="square" rtlCol="0" anchor="ctr" anchorCtr="0">
            <a:noAutofit/>
          </a:bodyPr>
          <a:lstStyle/>
          <a:p>
            <a:r>
              <a:rPr lang="ja-JP" altLang="en-US" sz="1050" dirty="0" smtClean="0">
                <a:solidFill>
                  <a:schemeClr val="bg1"/>
                </a:solidFill>
                <a:latin typeface="Meiryo UI" panose="020B0604030504040204" pitchFamily="50" charset="-128"/>
                <a:ea typeface="Meiryo UI" panose="020B0604030504040204" pitchFamily="50" charset="-128"/>
              </a:rPr>
              <a:t>山形県主催の「やまがた環境展」にブース出展し、成果発表とともに、環境保全の重要性を訴求した。</a:t>
            </a:r>
            <a:endParaRPr lang="en-US" altLang="ja-JP" sz="1050" dirty="0" smtClean="0">
              <a:solidFill>
                <a:schemeClr val="bg1"/>
              </a:solidFill>
              <a:latin typeface="Meiryo UI" panose="020B0604030504040204" pitchFamily="50" charset="-128"/>
              <a:ea typeface="Meiryo UI" panose="020B0604030504040204" pitchFamily="50" charset="-128"/>
            </a:endParaRPr>
          </a:p>
          <a:p>
            <a:r>
              <a:rPr lang="ja-JP" altLang="en-US" sz="1050" dirty="0" smtClean="0">
                <a:solidFill>
                  <a:schemeClr val="bg1"/>
                </a:solidFill>
                <a:latin typeface="Meiryo UI" panose="020B0604030504040204" pitchFamily="50" charset="-128"/>
                <a:ea typeface="Meiryo UI" panose="020B0604030504040204" pitchFamily="50" charset="-128"/>
              </a:rPr>
              <a:t>（２０１９．１０．２６・２７山形市ビッグウイング</a:t>
            </a:r>
            <a:r>
              <a:rPr lang="ja-JP" altLang="en-US" sz="900" dirty="0" smtClean="0">
                <a:solidFill>
                  <a:schemeClr val="bg1"/>
                </a:solidFill>
                <a:latin typeface="Meiryo UI" panose="020B0604030504040204" pitchFamily="50" charset="-128"/>
                <a:ea typeface="Meiryo UI" panose="020B0604030504040204" pitchFamily="50" charset="-128"/>
              </a:rPr>
              <a:t>）</a:t>
            </a:r>
            <a:endParaRPr lang="ja-JP" altLang="en-US" sz="900" dirty="0">
              <a:solidFill>
                <a:schemeClr val="bg1"/>
              </a:solidFill>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6691" y="3215556"/>
            <a:ext cx="2382599" cy="1759537"/>
          </a:xfrm>
          <a:prstGeom prst="rect">
            <a:avLst/>
          </a:prstGeom>
        </p:spPr>
      </p:pic>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3913" y="438535"/>
            <a:ext cx="2924025" cy="1645407"/>
          </a:xfrm>
          <a:prstGeom prst="rect">
            <a:avLst/>
          </a:prstGeom>
        </p:spPr>
      </p:pic>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79346" y="469654"/>
            <a:ext cx="2894215" cy="2170661"/>
          </a:xfrm>
          <a:prstGeom prst="rect">
            <a:avLst/>
          </a:prstGeom>
        </p:spPr>
      </p:pic>
      <p:pic>
        <p:nvPicPr>
          <p:cNvPr id="6" name="図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0707" y="4711386"/>
            <a:ext cx="2074580" cy="1555935"/>
          </a:xfrm>
          <a:prstGeom prst="rect">
            <a:avLst/>
          </a:prstGeom>
        </p:spPr>
      </p:pic>
      <p:pic>
        <p:nvPicPr>
          <p:cNvPr id="5" name="図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6087306" y="2716745"/>
            <a:ext cx="2589615" cy="1942213"/>
          </a:xfrm>
          <a:prstGeom prst="rect">
            <a:avLst/>
          </a:prstGeom>
        </p:spPr>
      </p:pic>
      <p:pic>
        <p:nvPicPr>
          <p:cNvPr id="8" name="図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6853647" y="4467125"/>
            <a:ext cx="2199029" cy="1649271"/>
          </a:xfrm>
          <a:prstGeom prst="rect">
            <a:avLst/>
          </a:prstGeom>
        </p:spPr>
      </p:pic>
      <p:pic>
        <p:nvPicPr>
          <p:cNvPr id="12" name="図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31880" y="1597273"/>
            <a:ext cx="2035376" cy="1526532"/>
          </a:xfrm>
          <a:prstGeom prst="rect">
            <a:avLst/>
          </a:prstGeom>
        </p:spPr>
      </p:pic>
      <p:pic>
        <p:nvPicPr>
          <p:cNvPr id="13" name="図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72968" y="430710"/>
            <a:ext cx="2093475" cy="1570107"/>
          </a:xfrm>
          <a:prstGeom prst="rect">
            <a:avLst/>
          </a:prstGeom>
        </p:spPr>
      </p:pic>
      <p:pic>
        <p:nvPicPr>
          <p:cNvPr id="7" name="図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3827665" y="4792182"/>
            <a:ext cx="2164356" cy="1433535"/>
          </a:xfrm>
          <a:prstGeom prst="rect">
            <a:avLst/>
          </a:prstGeom>
        </p:spPr>
      </p:pic>
      <p:pic>
        <p:nvPicPr>
          <p:cNvPr id="9" name="図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0597" y="3575312"/>
            <a:ext cx="2098555" cy="1573916"/>
          </a:xfrm>
          <a:prstGeom prst="rect">
            <a:avLst/>
          </a:prstGeom>
        </p:spPr>
      </p:pic>
    </p:spTree>
    <p:extLst>
      <p:ext uri="{BB962C8B-B14F-4D97-AF65-F5344CB8AC3E}">
        <p14:creationId xmlns:p14="http://schemas.microsoft.com/office/powerpoint/2010/main" val="21083778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テキスト ボックス 50"/>
          <p:cNvSpPr txBox="1"/>
          <p:nvPr/>
        </p:nvSpPr>
        <p:spPr>
          <a:xfrm>
            <a:off x="55898" y="527003"/>
            <a:ext cx="9001000" cy="6310658"/>
          </a:xfrm>
          <a:prstGeom prst="rect">
            <a:avLst/>
          </a:prstGeom>
          <a:noFill/>
          <a:ln w="19050">
            <a:solidFill>
              <a:srgbClr val="0070C0"/>
            </a:solidFill>
          </a:ln>
        </p:spPr>
        <p:txBody>
          <a:bodyPr wrap="square" rtlCol="0" anchor="ctr" anchorCtr="0">
            <a:noAutofit/>
          </a:bodyPr>
          <a:lstStyle/>
          <a:p>
            <a:pPr>
              <a:lnSpc>
                <a:spcPts val="1400"/>
              </a:lnSpc>
            </a:pPr>
            <a:endParaRPr lang="ja-JP" altLang="en-US" sz="1050" dirty="0">
              <a:latin typeface="Meiryo UI" panose="020B0604030504040204" pitchFamily="50" charset="-128"/>
              <a:ea typeface="Meiryo UI" panose="020B0604030504040204" pitchFamily="50" charset="-128"/>
            </a:endParaRPr>
          </a:p>
        </p:txBody>
      </p:sp>
      <p:sp>
        <p:nvSpPr>
          <p:cNvPr id="52" name="テキスト ボックス 51"/>
          <p:cNvSpPr txBox="1"/>
          <p:nvPr/>
        </p:nvSpPr>
        <p:spPr>
          <a:xfrm>
            <a:off x="68609" y="116632"/>
            <a:ext cx="8996969" cy="324000"/>
          </a:xfrm>
          <a:prstGeom prst="rect">
            <a:avLst/>
          </a:prstGeom>
          <a:solidFill>
            <a:srgbClr val="0070C0"/>
          </a:solidFill>
          <a:ln w="19050">
            <a:solidFill>
              <a:srgbClr val="0070C0"/>
            </a:solidFill>
          </a:ln>
        </p:spPr>
        <p:txBody>
          <a:bodyPr wrap="square" rtlCol="0" anchor="ctr" anchorCtr="0">
            <a:noAutofit/>
          </a:bodyPr>
          <a:lstStyle/>
          <a:p>
            <a:pPr algn="ctr"/>
            <a:r>
              <a:rPr lang="ja-JP" altLang="en-US" sz="1200" b="1" u="sng" dirty="0">
                <a:solidFill>
                  <a:schemeClr val="bg1"/>
                </a:solidFill>
                <a:latin typeface="Meiryo UI" panose="020B0604030504040204" pitchFamily="50" charset="-128"/>
                <a:ea typeface="Meiryo UI" panose="020B0604030504040204" pitchFamily="50" charset="-128"/>
              </a:rPr>
              <a:t>２</a:t>
            </a:r>
            <a:r>
              <a:rPr kumimoji="1" lang="ja-JP" altLang="en-US" sz="1200" b="1" u="sng" dirty="0" smtClean="0">
                <a:solidFill>
                  <a:schemeClr val="bg1"/>
                </a:solidFill>
                <a:latin typeface="Meiryo UI" panose="020B0604030504040204" pitchFamily="50" charset="-128"/>
                <a:ea typeface="Meiryo UI" panose="020B0604030504040204" pitchFamily="50" charset="-128"/>
              </a:rPr>
              <a:t>次的波及報告資料（各種要請に応えた活動）</a:t>
            </a:r>
            <a:endParaRPr kumimoji="1" lang="ja-JP" altLang="en-US" sz="1200" b="1" u="sng" dirty="0">
              <a:solidFill>
                <a:schemeClr val="bg1"/>
              </a:solidFill>
              <a:latin typeface="Meiryo UI" panose="020B0604030504040204" pitchFamily="50" charset="-128"/>
              <a:ea typeface="Meiryo UI" panose="020B0604030504040204" pitchFamily="50" charset="-128"/>
            </a:endParaRPr>
          </a:p>
        </p:txBody>
      </p:sp>
      <p:sp>
        <p:nvSpPr>
          <p:cNvPr id="54" name="テキスト ボックス 53"/>
          <p:cNvSpPr txBox="1"/>
          <p:nvPr/>
        </p:nvSpPr>
        <p:spPr>
          <a:xfrm>
            <a:off x="203703" y="2933985"/>
            <a:ext cx="2844000" cy="565497"/>
          </a:xfrm>
          <a:prstGeom prst="rect">
            <a:avLst/>
          </a:prstGeom>
          <a:solidFill>
            <a:srgbClr val="0070C0"/>
          </a:solidFill>
          <a:ln w="19050">
            <a:solidFill>
              <a:srgbClr val="0070C0"/>
            </a:solidFill>
          </a:ln>
        </p:spPr>
        <p:txBody>
          <a:bodyPr wrap="square" rtlCol="0" anchor="ctr" anchorCtr="0">
            <a:noAutofit/>
          </a:bodyPr>
          <a:lstStyle/>
          <a:p>
            <a:pPr algn="ctr"/>
            <a:r>
              <a:rPr lang="ja-JP" altLang="en-US" sz="1100" dirty="0" smtClean="0">
                <a:solidFill>
                  <a:schemeClr val="bg1"/>
                </a:solidFill>
                <a:latin typeface="Meiryo UI" panose="020B0604030504040204" pitchFamily="50" charset="-128"/>
                <a:ea typeface="Meiryo UI" panose="020B0604030504040204" pitchFamily="50" charset="-128"/>
              </a:rPr>
              <a:t>鶴岡市より参加依頼要請あり、環境フェアつるおかに出展</a:t>
            </a:r>
            <a:endParaRPr lang="en-US" altLang="ja-JP" sz="1100" dirty="0" smtClean="0">
              <a:solidFill>
                <a:schemeClr val="bg1"/>
              </a:solidFill>
              <a:latin typeface="Meiryo UI" panose="020B0604030504040204" pitchFamily="50" charset="-128"/>
              <a:ea typeface="Meiryo UI" panose="020B0604030504040204" pitchFamily="50" charset="-128"/>
            </a:endParaRPr>
          </a:p>
          <a:p>
            <a:pPr algn="ctr"/>
            <a:r>
              <a:rPr lang="ja-JP" altLang="en-US" sz="1100" dirty="0" smtClean="0">
                <a:solidFill>
                  <a:schemeClr val="bg1"/>
                </a:solidFill>
                <a:latin typeface="Meiryo UI" panose="020B0604030504040204" pitchFamily="50" charset="-128"/>
                <a:ea typeface="Meiryo UI" panose="020B0604030504040204" pitchFamily="50" charset="-128"/>
              </a:rPr>
              <a:t>（２０１９．９．２９鶴岡市）</a:t>
            </a:r>
            <a:endParaRPr lang="ja-JP" altLang="en-US" sz="1100" dirty="0">
              <a:solidFill>
                <a:schemeClr val="bg1"/>
              </a:solidFill>
              <a:latin typeface="Meiryo UI" panose="020B0604030504040204" pitchFamily="50" charset="-128"/>
              <a:ea typeface="Meiryo UI" panose="020B0604030504040204" pitchFamily="50" charset="-128"/>
            </a:endParaRPr>
          </a:p>
        </p:txBody>
      </p:sp>
      <p:sp>
        <p:nvSpPr>
          <p:cNvPr id="65" name="テキスト ボックス 64"/>
          <p:cNvSpPr txBox="1"/>
          <p:nvPr/>
        </p:nvSpPr>
        <p:spPr>
          <a:xfrm>
            <a:off x="3193418" y="2827642"/>
            <a:ext cx="2844000" cy="624837"/>
          </a:xfrm>
          <a:prstGeom prst="rect">
            <a:avLst/>
          </a:prstGeom>
          <a:solidFill>
            <a:srgbClr val="0070C0"/>
          </a:solidFill>
          <a:ln w="19050">
            <a:solidFill>
              <a:srgbClr val="0070C0"/>
            </a:solidFill>
          </a:ln>
        </p:spPr>
        <p:txBody>
          <a:bodyPr wrap="square" rtlCol="0" anchor="ctr" anchorCtr="0">
            <a:noAutofit/>
          </a:bodyPr>
          <a:lstStyle/>
          <a:p>
            <a:pPr algn="ctr"/>
            <a:r>
              <a:rPr lang="ja-JP" altLang="en-US" sz="1100" dirty="0">
                <a:solidFill>
                  <a:schemeClr val="bg1"/>
                </a:solidFill>
                <a:latin typeface="Meiryo UI" panose="020B0604030504040204" pitchFamily="50" charset="-128"/>
                <a:ea typeface="Meiryo UI" panose="020B0604030504040204" pitchFamily="50" charset="-128"/>
              </a:rPr>
              <a:t>ライフジャケット寄贈希望団体への寄贈式での「小谷代表」</a:t>
            </a:r>
            <a:endParaRPr lang="en-US" altLang="ja-JP" sz="1100" dirty="0">
              <a:solidFill>
                <a:schemeClr val="bg1"/>
              </a:solidFill>
              <a:latin typeface="Meiryo UI" panose="020B0604030504040204" pitchFamily="50" charset="-128"/>
              <a:ea typeface="Meiryo UI" panose="020B0604030504040204" pitchFamily="50" charset="-128"/>
            </a:endParaRPr>
          </a:p>
          <a:p>
            <a:pPr algn="ctr"/>
            <a:r>
              <a:rPr lang="ja-JP" altLang="en-US" sz="1100" dirty="0">
                <a:solidFill>
                  <a:schemeClr val="bg1"/>
                </a:solidFill>
                <a:latin typeface="Meiryo UI" panose="020B0604030504040204" pitchFamily="50" charset="-128"/>
                <a:ea typeface="Meiryo UI" panose="020B0604030504040204" pitchFamily="50" charset="-128"/>
              </a:rPr>
              <a:t>（２０１９．１０．２０西川町大井沢川）</a:t>
            </a:r>
          </a:p>
        </p:txBody>
      </p:sp>
      <p:sp>
        <p:nvSpPr>
          <p:cNvPr id="66" name="テキスト ボックス 65"/>
          <p:cNvSpPr txBox="1"/>
          <p:nvPr/>
        </p:nvSpPr>
        <p:spPr>
          <a:xfrm>
            <a:off x="6111059" y="2861719"/>
            <a:ext cx="2844000" cy="548519"/>
          </a:xfrm>
          <a:prstGeom prst="rect">
            <a:avLst/>
          </a:prstGeom>
          <a:solidFill>
            <a:srgbClr val="0070C0"/>
          </a:solidFill>
          <a:ln w="19050">
            <a:solidFill>
              <a:srgbClr val="0070C0"/>
            </a:solidFill>
          </a:ln>
        </p:spPr>
        <p:txBody>
          <a:bodyPr wrap="square" rtlCol="0" anchor="ctr" anchorCtr="0">
            <a:noAutofit/>
          </a:bodyPr>
          <a:lstStyle/>
          <a:p>
            <a:r>
              <a:rPr lang="ja-JP" altLang="en-US" sz="1100" dirty="0">
                <a:solidFill>
                  <a:schemeClr val="bg1"/>
                </a:solidFill>
                <a:latin typeface="Meiryo UI" panose="020B0604030504040204" pitchFamily="50" charset="-128"/>
                <a:ea typeface="Meiryo UI" panose="020B0604030504040204" pitchFamily="50" charset="-128"/>
              </a:rPr>
              <a:t>ライフジャケット寄贈への謝辞を述べる</a:t>
            </a:r>
            <a:r>
              <a:rPr lang="ja-JP" altLang="en-US" sz="1100" dirty="0" smtClean="0">
                <a:solidFill>
                  <a:schemeClr val="bg1"/>
                </a:solidFill>
                <a:latin typeface="Meiryo UI" panose="020B0604030504040204" pitchFamily="50" charset="-128"/>
                <a:ea typeface="Meiryo UI" panose="020B0604030504040204" pitchFamily="50" charset="-128"/>
              </a:rPr>
              <a:t>参加者代表。</a:t>
            </a:r>
            <a:endParaRPr lang="en-US" altLang="ja-JP" sz="1100" dirty="0">
              <a:solidFill>
                <a:schemeClr val="bg1"/>
              </a:solidFill>
              <a:latin typeface="Meiryo UI" panose="020B0604030504040204" pitchFamily="50" charset="-128"/>
              <a:ea typeface="Meiryo UI" panose="020B0604030504040204" pitchFamily="50" charset="-128"/>
            </a:endParaRPr>
          </a:p>
          <a:p>
            <a:r>
              <a:rPr lang="ja-JP" altLang="en-US" sz="1100" dirty="0">
                <a:solidFill>
                  <a:schemeClr val="bg1"/>
                </a:solidFill>
                <a:latin typeface="Meiryo UI" panose="020B0604030504040204" pitchFamily="50" charset="-128"/>
                <a:ea typeface="Meiryo UI" panose="020B0604030504040204" pitchFamily="50" charset="-128"/>
              </a:rPr>
              <a:t>（２０１９．１０．２０西川町大井沢川）</a:t>
            </a:r>
          </a:p>
        </p:txBody>
      </p:sp>
      <p:sp>
        <p:nvSpPr>
          <p:cNvPr id="68" name="テキスト ボックス 67"/>
          <p:cNvSpPr txBox="1"/>
          <p:nvPr/>
        </p:nvSpPr>
        <p:spPr>
          <a:xfrm>
            <a:off x="167555" y="6156064"/>
            <a:ext cx="2844000" cy="578105"/>
          </a:xfrm>
          <a:prstGeom prst="rect">
            <a:avLst/>
          </a:prstGeom>
          <a:solidFill>
            <a:srgbClr val="0070C0"/>
          </a:solidFill>
          <a:ln w="19050">
            <a:solidFill>
              <a:srgbClr val="0070C0"/>
            </a:solidFill>
          </a:ln>
        </p:spPr>
        <p:txBody>
          <a:bodyPr wrap="square" rtlCol="0" anchor="ctr" anchorCtr="0">
            <a:noAutofit/>
          </a:bodyPr>
          <a:lstStyle/>
          <a:p>
            <a:pPr lvl="0"/>
            <a:r>
              <a:rPr lang="ja-JP" altLang="en-US" sz="1200" dirty="0">
                <a:solidFill>
                  <a:prstClr val="white"/>
                </a:solidFill>
                <a:latin typeface="Meiryo UI" panose="020B0604030504040204" pitchFamily="50" charset="-128"/>
                <a:ea typeface="Meiryo UI" panose="020B0604030504040204" pitchFamily="50" charset="-128"/>
              </a:rPr>
              <a:t>県主催「やまがた環境展」のエコカップやまがたに応募し事例発表をおこなった。（２０１９．１０．２６山形市ビッグウイング</a:t>
            </a:r>
            <a:r>
              <a:rPr lang="ja-JP" altLang="en-US" sz="1200" dirty="0" smtClean="0">
                <a:solidFill>
                  <a:prstClr val="white"/>
                </a:solidFill>
                <a:latin typeface="Meiryo UI" panose="020B0604030504040204" pitchFamily="50" charset="-128"/>
                <a:ea typeface="Meiryo UI" panose="020B0604030504040204" pitchFamily="50" charset="-128"/>
              </a:rPr>
              <a:t>）</a:t>
            </a:r>
            <a:endParaRPr lang="ja-JP" altLang="en-US" sz="1200" dirty="0">
              <a:solidFill>
                <a:prstClr val="white"/>
              </a:solidFill>
              <a:latin typeface="Meiryo UI" panose="020B0604030504040204" pitchFamily="50" charset="-128"/>
              <a:ea typeface="Meiryo UI" panose="020B0604030504040204" pitchFamily="50" charset="-128"/>
            </a:endParaRPr>
          </a:p>
        </p:txBody>
      </p:sp>
      <p:sp>
        <p:nvSpPr>
          <p:cNvPr id="71" name="テキスト ボックス 70"/>
          <p:cNvSpPr txBox="1"/>
          <p:nvPr/>
        </p:nvSpPr>
        <p:spPr>
          <a:xfrm>
            <a:off x="3267059" y="6156064"/>
            <a:ext cx="2844000" cy="387552"/>
          </a:xfrm>
          <a:prstGeom prst="rect">
            <a:avLst/>
          </a:prstGeom>
          <a:solidFill>
            <a:srgbClr val="0070C0"/>
          </a:solidFill>
          <a:ln w="19050">
            <a:solidFill>
              <a:srgbClr val="0070C0"/>
            </a:solidFill>
          </a:ln>
        </p:spPr>
        <p:txBody>
          <a:bodyPr wrap="square" rtlCol="0" anchor="ctr" anchorCtr="0">
            <a:noAutofit/>
          </a:bodyPr>
          <a:lstStyle/>
          <a:p>
            <a:r>
              <a:rPr lang="ja-JP" altLang="en-US" sz="1200" dirty="0" smtClean="0">
                <a:solidFill>
                  <a:schemeClr val="bg1"/>
                </a:solidFill>
                <a:latin typeface="Meiryo UI" panose="020B0604030504040204" pitchFamily="50" charset="-128"/>
                <a:ea typeface="Meiryo UI" panose="020B0604030504040204" pitchFamily="50" charset="-128"/>
              </a:rPr>
              <a:t>グランプリ「エコカップやまがた大賞」獲得！全国大会出場決定</a:t>
            </a:r>
            <a:endParaRPr lang="ja-JP" altLang="en-US" sz="1200" dirty="0">
              <a:solidFill>
                <a:schemeClr val="bg1"/>
              </a:solidFill>
              <a:latin typeface="Meiryo UI" panose="020B0604030504040204" pitchFamily="50" charset="-128"/>
              <a:ea typeface="Meiryo UI" panose="020B0604030504040204" pitchFamily="50" charset="-128"/>
            </a:endParaRPr>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9000" y="680883"/>
            <a:ext cx="2856059" cy="2142045"/>
          </a:xfrm>
          <a:prstGeom prst="rect">
            <a:avLst/>
          </a:prstGeom>
        </p:spPr>
      </p:pic>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21043" y="714410"/>
            <a:ext cx="2795899" cy="2096925"/>
          </a:xfrm>
          <a:prstGeom prst="rect">
            <a:avLst/>
          </a:prstGeom>
        </p:spPr>
      </p:pic>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1507" y="3599809"/>
            <a:ext cx="3167100" cy="2375326"/>
          </a:xfrm>
          <a:prstGeom prst="rect">
            <a:avLst/>
          </a:prstGeom>
        </p:spPr>
      </p:pic>
      <p:pic>
        <p:nvPicPr>
          <p:cNvPr id="3" name="図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77134" y="4932351"/>
            <a:ext cx="1570718" cy="1178039"/>
          </a:xfrm>
          <a:prstGeom prst="rect">
            <a:avLst/>
          </a:prstGeom>
        </p:spPr>
      </p:pic>
      <p:pic>
        <p:nvPicPr>
          <p:cNvPr id="4" name="図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994" y="460645"/>
            <a:ext cx="2307400" cy="1730550"/>
          </a:xfrm>
          <a:prstGeom prst="rect">
            <a:avLst/>
          </a:prstGeom>
        </p:spPr>
      </p:pic>
      <p:pic>
        <p:nvPicPr>
          <p:cNvPr id="6" name="図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153914" y="1466850"/>
            <a:ext cx="1931588" cy="1448691"/>
          </a:xfrm>
          <a:prstGeom prst="rect">
            <a:avLst/>
          </a:prstGeom>
        </p:spPr>
      </p:pic>
      <p:sp>
        <p:nvSpPr>
          <p:cNvPr id="16" name="テキスト ボックス 15"/>
          <p:cNvSpPr txBox="1"/>
          <p:nvPr/>
        </p:nvSpPr>
        <p:spPr>
          <a:xfrm>
            <a:off x="6296335" y="6049381"/>
            <a:ext cx="2839064" cy="493456"/>
          </a:xfrm>
          <a:prstGeom prst="rect">
            <a:avLst/>
          </a:prstGeom>
          <a:solidFill>
            <a:srgbClr val="0070C0"/>
          </a:solidFill>
          <a:ln w="19050">
            <a:solidFill>
              <a:srgbClr val="0070C0"/>
            </a:solidFill>
          </a:ln>
        </p:spPr>
        <p:txBody>
          <a:bodyPr wrap="square" rtlCol="0" anchor="ctr" anchorCtr="0">
            <a:noAutofit/>
          </a:bodyPr>
          <a:lstStyle/>
          <a:p>
            <a:r>
              <a:rPr lang="ja-JP" altLang="en-US" sz="1200" dirty="0" smtClean="0">
                <a:solidFill>
                  <a:schemeClr val="bg1"/>
                </a:solidFill>
                <a:latin typeface="Meiryo UI" panose="020B0604030504040204" pitchFamily="50" charset="-128"/>
                <a:ea typeface="Meiryo UI" panose="020B0604030504040204" pitchFamily="50" charset="-128"/>
              </a:rPr>
              <a:t>県より「山形県リサイクル認定品」への登録依頼あり、申請手続きする予定。</a:t>
            </a:r>
            <a:endParaRPr lang="en-US" altLang="ja-JP" sz="1200" dirty="0" smtClean="0">
              <a:solidFill>
                <a:schemeClr val="bg1"/>
              </a:solidFill>
              <a:latin typeface="Meiryo UI" panose="020B0604030504040204" pitchFamily="50" charset="-128"/>
              <a:ea typeface="Meiryo UI" panose="020B0604030504040204" pitchFamily="50" charset="-128"/>
            </a:endParaRPr>
          </a:p>
        </p:txBody>
      </p:sp>
      <p:pic>
        <p:nvPicPr>
          <p:cNvPr id="5" name="図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21251" y="4165010"/>
            <a:ext cx="2770640" cy="1958441"/>
          </a:xfrm>
          <a:prstGeom prst="rect">
            <a:avLst/>
          </a:prstGeom>
        </p:spPr>
      </p:pic>
      <p:pic>
        <p:nvPicPr>
          <p:cNvPr id="9" name="図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79554" y="3879442"/>
            <a:ext cx="3062953" cy="2165063"/>
          </a:xfrm>
          <a:prstGeom prst="rect">
            <a:avLst/>
          </a:prstGeom>
        </p:spPr>
      </p:pic>
    </p:spTree>
    <p:extLst>
      <p:ext uri="{BB962C8B-B14F-4D97-AF65-F5344CB8AC3E}">
        <p14:creationId xmlns:p14="http://schemas.microsoft.com/office/powerpoint/2010/main" val="34289836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テキスト ボックス 50"/>
          <p:cNvSpPr txBox="1"/>
          <p:nvPr/>
        </p:nvSpPr>
        <p:spPr>
          <a:xfrm>
            <a:off x="91339" y="461317"/>
            <a:ext cx="9001000" cy="6310658"/>
          </a:xfrm>
          <a:prstGeom prst="rect">
            <a:avLst/>
          </a:prstGeom>
          <a:noFill/>
          <a:ln w="19050">
            <a:solidFill>
              <a:srgbClr val="0070C0"/>
            </a:solidFill>
          </a:ln>
        </p:spPr>
        <p:txBody>
          <a:bodyPr wrap="square" rtlCol="0" anchor="ctr" anchorCtr="0">
            <a:noAutofit/>
          </a:bodyPr>
          <a:lstStyle/>
          <a:p>
            <a:pPr>
              <a:lnSpc>
                <a:spcPts val="1400"/>
              </a:lnSpc>
            </a:pPr>
            <a:endParaRPr lang="ja-JP" altLang="en-US" sz="1050" dirty="0">
              <a:latin typeface="Meiryo UI" panose="020B0604030504040204" pitchFamily="50" charset="-128"/>
              <a:ea typeface="Meiryo UI" panose="020B0604030504040204" pitchFamily="50" charset="-128"/>
            </a:endParaRPr>
          </a:p>
        </p:txBody>
      </p:sp>
      <p:sp>
        <p:nvSpPr>
          <p:cNvPr id="52" name="テキスト ボックス 51"/>
          <p:cNvSpPr txBox="1"/>
          <p:nvPr/>
        </p:nvSpPr>
        <p:spPr>
          <a:xfrm>
            <a:off x="68609" y="116632"/>
            <a:ext cx="8996969" cy="324000"/>
          </a:xfrm>
          <a:prstGeom prst="rect">
            <a:avLst/>
          </a:prstGeom>
          <a:solidFill>
            <a:srgbClr val="0070C0"/>
          </a:solidFill>
          <a:ln w="19050">
            <a:solidFill>
              <a:srgbClr val="0070C0"/>
            </a:solidFill>
          </a:ln>
        </p:spPr>
        <p:txBody>
          <a:bodyPr wrap="square" rtlCol="0" anchor="ctr" anchorCtr="0">
            <a:noAutofit/>
          </a:bodyPr>
          <a:lstStyle/>
          <a:p>
            <a:pPr algn="ctr"/>
            <a:r>
              <a:rPr lang="ja-JP" altLang="en-US" sz="1200" b="1" u="sng" dirty="0">
                <a:solidFill>
                  <a:schemeClr val="bg1"/>
                </a:solidFill>
                <a:latin typeface="Meiryo UI" panose="020B0604030504040204" pitchFamily="50" charset="-128"/>
                <a:ea typeface="Meiryo UI" panose="020B0604030504040204" pitchFamily="50" charset="-128"/>
              </a:rPr>
              <a:t>２</a:t>
            </a:r>
            <a:r>
              <a:rPr kumimoji="1" lang="ja-JP" altLang="en-US" sz="1200" b="1" u="sng" dirty="0" smtClean="0">
                <a:solidFill>
                  <a:schemeClr val="bg1"/>
                </a:solidFill>
                <a:latin typeface="Meiryo UI" panose="020B0604030504040204" pitchFamily="50" charset="-128"/>
                <a:ea typeface="Meiryo UI" panose="020B0604030504040204" pitchFamily="50" charset="-128"/>
              </a:rPr>
              <a:t>次的波及報告資料（各種要請に応えた活動）</a:t>
            </a:r>
            <a:endParaRPr kumimoji="1" lang="ja-JP" altLang="en-US" sz="1200" b="1" u="sng" dirty="0">
              <a:solidFill>
                <a:schemeClr val="bg1"/>
              </a:solidFill>
              <a:latin typeface="Meiryo UI" panose="020B0604030504040204" pitchFamily="50" charset="-128"/>
              <a:ea typeface="Meiryo UI" panose="020B0604030504040204" pitchFamily="50" charset="-128"/>
            </a:endParaRPr>
          </a:p>
        </p:txBody>
      </p:sp>
      <p:sp>
        <p:nvSpPr>
          <p:cNvPr id="65" name="テキスト ボックス 64"/>
          <p:cNvSpPr txBox="1"/>
          <p:nvPr/>
        </p:nvSpPr>
        <p:spPr>
          <a:xfrm>
            <a:off x="5817515" y="5614527"/>
            <a:ext cx="2808312" cy="360039"/>
          </a:xfrm>
          <a:prstGeom prst="rect">
            <a:avLst/>
          </a:prstGeom>
          <a:solidFill>
            <a:schemeClr val="accent2"/>
          </a:solidFill>
          <a:ln w="19050">
            <a:solidFill>
              <a:srgbClr val="0070C0"/>
            </a:solidFill>
          </a:ln>
        </p:spPr>
        <p:txBody>
          <a:bodyPr wrap="square" rtlCol="0" anchor="ctr" anchorCtr="0">
            <a:noAutofit/>
          </a:bodyPr>
          <a:lstStyle/>
          <a:p>
            <a:pPr algn="ctr"/>
            <a:endParaRPr lang="en-US" altLang="ja-JP" sz="1100" dirty="0" smtClean="0">
              <a:solidFill>
                <a:schemeClr val="bg1"/>
              </a:solidFill>
              <a:latin typeface="Meiryo UI" panose="020B0604030504040204" pitchFamily="50" charset="-128"/>
              <a:ea typeface="Meiryo UI" panose="020B0604030504040204" pitchFamily="50" charset="-128"/>
            </a:endParaRPr>
          </a:p>
          <a:p>
            <a:pPr algn="ctr"/>
            <a:r>
              <a:rPr lang="ja-JP" altLang="en-US" sz="1100" dirty="0" smtClean="0">
                <a:solidFill>
                  <a:schemeClr val="bg1"/>
                </a:solidFill>
                <a:latin typeface="Meiryo UI" panose="020B0604030504040204" pitchFamily="50" charset="-128"/>
                <a:ea typeface="Meiryo UI" panose="020B0604030504040204" pitchFamily="50" charset="-128"/>
              </a:rPr>
              <a:t>右：小宮山宏実行委員長（三菱総合研究所理事長・第２８代東大総長）</a:t>
            </a:r>
            <a:endParaRPr lang="en-US" altLang="ja-JP" sz="1100" dirty="0" smtClean="0">
              <a:solidFill>
                <a:schemeClr val="bg1"/>
              </a:solidFill>
              <a:latin typeface="Meiryo UI" panose="020B0604030504040204" pitchFamily="50" charset="-128"/>
              <a:ea typeface="Meiryo UI" panose="020B0604030504040204" pitchFamily="50" charset="-128"/>
            </a:endParaRPr>
          </a:p>
          <a:p>
            <a:pPr algn="ctr"/>
            <a:endParaRPr lang="en-US" altLang="ja-JP" sz="1100" dirty="0">
              <a:solidFill>
                <a:schemeClr val="bg1"/>
              </a:solidFill>
              <a:latin typeface="Meiryo UI" panose="020B0604030504040204" pitchFamily="50" charset="-128"/>
              <a:ea typeface="Meiryo UI" panose="020B0604030504040204" pitchFamily="50" charset="-128"/>
            </a:endParaRPr>
          </a:p>
        </p:txBody>
      </p:sp>
      <p:sp>
        <p:nvSpPr>
          <p:cNvPr id="66" name="テキスト ボックス 65"/>
          <p:cNvSpPr txBox="1"/>
          <p:nvPr/>
        </p:nvSpPr>
        <p:spPr>
          <a:xfrm>
            <a:off x="81631" y="6173750"/>
            <a:ext cx="8895880" cy="575741"/>
          </a:xfrm>
          <a:prstGeom prst="rect">
            <a:avLst/>
          </a:prstGeom>
          <a:solidFill>
            <a:srgbClr val="0070C0"/>
          </a:solidFill>
          <a:ln w="19050">
            <a:solidFill>
              <a:srgbClr val="0070C0"/>
            </a:solidFill>
          </a:ln>
        </p:spPr>
        <p:txBody>
          <a:bodyPr wrap="square" rtlCol="0" anchor="ctr" anchorCtr="0">
            <a:noAutofit/>
          </a:bodyPr>
          <a:lstStyle/>
          <a:p>
            <a:r>
              <a:rPr lang="ja-JP" altLang="en-US" sz="1100" dirty="0" smtClean="0">
                <a:solidFill>
                  <a:schemeClr val="bg1"/>
                </a:solidFill>
                <a:latin typeface="Meiryo UI" panose="020B0604030504040204" pitchFamily="50" charset="-128"/>
                <a:ea typeface="Meiryo UI" panose="020B0604030504040204" pitchFamily="50" charset="-128"/>
              </a:rPr>
              <a:t>県代表で「脱炭素チャレンジカップ２０２０」で事例発表。全国から２８事例（学校・行政・企業・団体）が出場した。＜２０２０．２．１９　於：東京大学本郷キャンパス内の伊藤謝恩ホール＞ファイナリストということで優秀賞受賞。</a:t>
            </a:r>
            <a:endParaRPr lang="en-US" altLang="ja-JP" sz="1100" dirty="0">
              <a:solidFill>
                <a:schemeClr val="bg1"/>
              </a:solidFill>
              <a:latin typeface="Meiryo UI" panose="020B0604030504040204" pitchFamily="50" charset="-128"/>
              <a:ea typeface="Meiryo UI" panose="020B0604030504040204" pitchFamily="50" charset="-128"/>
            </a:endParaRPr>
          </a:p>
        </p:txBody>
      </p:sp>
      <p:sp>
        <p:nvSpPr>
          <p:cNvPr id="74" name="テキスト ボックス 73"/>
          <p:cNvSpPr txBox="1"/>
          <p:nvPr/>
        </p:nvSpPr>
        <p:spPr>
          <a:xfrm>
            <a:off x="91339" y="2489367"/>
            <a:ext cx="2753603" cy="618281"/>
          </a:xfrm>
          <a:prstGeom prst="rect">
            <a:avLst/>
          </a:prstGeom>
          <a:solidFill>
            <a:srgbClr val="0070C0"/>
          </a:solidFill>
          <a:ln w="19050">
            <a:solidFill>
              <a:srgbClr val="0070C0"/>
            </a:solidFill>
          </a:ln>
        </p:spPr>
        <p:txBody>
          <a:bodyPr wrap="square" rtlCol="0" anchor="ctr" anchorCtr="0">
            <a:noAutofit/>
          </a:bodyPr>
          <a:lstStyle/>
          <a:p>
            <a:pPr algn="ctr"/>
            <a:r>
              <a:rPr lang="ja-JP" altLang="en-US" sz="1200" dirty="0" smtClean="0">
                <a:solidFill>
                  <a:schemeClr val="bg1"/>
                </a:solidFill>
                <a:latin typeface="Meiryo UI" panose="020B0604030504040204" pitchFamily="50" charset="-128"/>
                <a:ea typeface="Meiryo UI" panose="020B0604030504040204" pitchFamily="50" charset="-128"/>
              </a:rPr>
              <a:t>「エコプロ」出展の依頼あり、ブース出展。</a:t>
            </a:r>
            <a:endParaRPr lang="en-US" altLang="ja-JP" sz="1200" dirty="0" smtClean="0">
              <a:solidFill>
                <a:schemeClr val="bg1"/>
              </a:solidFill>
              <a:latin typeface="Meiryo UI" panose="020B0604030504040204" pitchFamily="50" charset="-128"/>
              <a:ea typeface="Meiryo UI" panose="020B0604030504040204" pitchFamily="50" charset="-128"/>
            </a:endParaRPr>
          </a:p>
          <a:p>
            <a:pPr algn="ctr"/>
            <a:r>
              <a:rPr lang="ja-JP" altLang="en-US" sz="1200" dirty="0" smtClean="0">
                <a:solidFill>
                  <a:schemeClr val="bg1"/>
                </a:solidFill>
                <a:latin typeface="Meiryo UI" panose="020B0604030504040204" pitchFamily="50" charset="-128"/>
                <a:ea typeface="Meiryo UI" panose="020B0604030504040204" pitchFamily="50" charset="-128"/>
              </a:rPr>
              <a:t>＜２０１９．１２．５・６・７東京ビッグサイト＞</a:t>
            </a:r>
            <a:endParaRPr lang="ja-JP" altLang="en-US" sz="1200" dirty="0">
              <a:solidFill>
                <a:schemeClr val="bg1"/>
              </a:solidFill>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643892" y="1098495"/>
            <a:ext cx="2693386" cy="1515030"/>
          </a:xfrm>
          <a:prstGeom prst="rect">
            <a:avLst/>
          </a:prstGeom>
        </p:spPr>
      </p:pic>
      <p:pic>
        <p:nvPicPr>
          <p:cNvPr id="12" name="図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2429" y="556666"/>
            <a:ext cx="4329028" cy="2577335"/>
          </a:xfrm>
          <a:prstGeom prst="rect">
            <a:avLst/>
          </a:prstGeom>
        </p:spPr>
      </p:pic>
      <p:pic>
        <p:nvPicPr>
          <p:cNvPr id="22" name="図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035" y="1376668"/>
            <a:ext cx="2780055" cy="1085958"/>
          </a:xfrm>
          <a:prstGeom prst="rect">
            <a:avLst/>
          </a:prstGeom>
        </p:spPr>
      </p:pic>
      <p:pic>
        <p:nvPicPr>
          <p:cNvPr id="17" name="図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2273" y="3223682"/>
            <a:ext cx="3870503" cy="2902878"/>
          </a:xfrm>
          <a:prstGeom prst="rect">
            <a:avLst/>
          </a:prstGeom>
        </p:spPr>
      </p:pic>
      <p:pic>
        <p:nvPicPr>
          <p:cNvPr id="18" name="図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3478500" y="3879753"/>
            <a:ext cx="2853291" cy="1600829"/>
          </a:xfrm>
          <a:prstGeom prst="rect">
            <a:avLst/>
          </a:prstGeom>
        </p:spPr>
      </p:pic>
      <p:pic>
        <p:nvPicPr>
          <p:cNvPr id="28" name="図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28290" y="3233593"/>
            <a:ext cx="3146999" cy="2360249"/>
          </a:xfrm>
          <a:prstGeom prst="rect">
            <a:avLst/>
          </a:prstGeom>
        </p:spPr>
      </p:pic>
    </p:spTree>
    <p:extLst>
      <p:ext uri="{BB962C8B-B14F-4D97-AF65-F5344CB8AC3E}">
        <p14:creationId xmlns:p14="http://schemas.microsoft.com/office/powerpoint/2010/main" val="39799520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332656"/>
            <a:ext cx="2880320" cy="2749331"/>
          </a:xfrm>
          <a:prstGeom prst="rect">
            <a:avLst/>
          </a:prstGeom>
        </p:spPr>
      </p:pic>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9952" y="332656"/>
            <a:ext cx="3619875" cy="2852936"/>
          </a:xfrm>
          <a:prstGeom prst="rect">
            <a:avLst/>
          </a:prstGeom>
        </p:spPr>
      </p:pic>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466" y="3724660"/>
            <a:ext cx="3840486" cy="2628134"/>
          </a:xfrm>
          <a:prstGeom prst="rect">
            <a:avLst/>
          </a:prstGeom>
        </p:spPr>
      </p:pic>
      <p:pic>
        <p:nvPicPr>
          <p:cNvPr id="5" name="図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5976" y="3211132"/>
            <a:ext cx="4559961" cy="3429000"/>
          </a:xfrm>
          <a:prstGeom prst="rect">
            <a:avLst/>
          </a:prstGeom>
        </p:spPr>
      </p:pic>
    </p:spTree>
    <p:extLst>
      <p:ext uri="{BB962C8B-B14F-4D97-AF65-F5344CB8AC3E}">
        <p14:creationId xmlns:p14="http://schemas.microsoft.com/office/powerpoint/2010/main" val="1698827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557836" y="-881307"/>
            <a:ext cx="6028327" cy="8208912"/>
          </a:xfrm>
          <a:prstGeom prst="rect">
            <a:avLst/>
          </a:prstGeom>
        </p:spPr>
      </p:pic>
    </p:spTree>
    <p:extLst>
      <p:ext uri="{BB962C8B-B14F-4D97-AF65-F5344CB8AC3E}">
        <p14:creationId xmlns:p14="http://schemas.microsoft.com/office/powerpoint/2010/main" val="279655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9" y="404664"/>
            <a:ext cx="4179916" cy="2764524"/>
          </a:xfrm>
          <a:prstGeom prst="rect">
            <a:avLst/>
          </a:prstGeom>
        </p:spPr>
      </p:pic>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6758" y="62470"/>
            <a:ext cx="3715682" cy="2636826"/>
          </a:xfrm>
          <a:prstGeom prst="rect">
            <a:avLst/>
          </a:prstGeom>
        </p:spPr>
      </p:pic>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52" y="3486711"/>
            <a:ext cx="3888432" cy="3083029"/>
          </a:xfrm>
          <a:prstGeom prst="rect">
            <a:avLst/>
          </a:prstGeom>
        </p:spPr>
      </p:pic>
      <p:pic>
        <p:nvPicPr>
          <p:cNvPr id="5" name="図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32040" y="2699296"/>
            <a:ext cx="3168352" cy="3860820"/>
          </a:xfrm>
          <a:prstGeom prst="rect">
            <a:avLst/>
          </a:prstGeom>
        </p:spPr>
      </p:pic>
    </p:spTree>
    <p:extLst>
      <p:ext uri="{BB962C8B-B14F-4D97-AF65-F5344CB8AC3E}">
        <p14:creationId xmlns:p14="http://schemas.microsoft.com/office/powerpoint/2010/main" val="418273952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637</TotalTime>
  <Words>681</Words>
  <Application>Microsoft Office PowerPoint</Application>
  <PresentationFormat>画面に合わせる (4:3)</PresentationFormat>
  <Paragraphs>56</Paragraphs>
  <Slides>7</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7</vt:i4>
      </vt:variant>
    </vt:vector>
  </HeadingPairs>
  <TitlesOfParts>
    <vt:vector size="14" baseType="lpstr">
      <vt:lpstr>Meiryo UI</vt:lpstr>
      <vt:lpstr>ＭＳ Ｐゴシック</vt:lpstr>
      <vt:lpstr>游ゴシック</vt:lpstr>
      <vt:lpstr>Arial</vt:lpstr>
      <vt:lpstr>Calibri</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emf</dc:creator>
  <cp:lastModifiedBy>user</cp:lastModifiedBy>
  <cp:revision>70</cp:revision>
  <cp:lastPrinted>2019-10-22T03:19:30Z</cp:lastPrinted>
  <dcterms:created xsi:type="dcterms:W3CDTF">2019-10-09T00:26:55Z</dcterms:created>
  <dcterms:modified xsi:type="dcterms:W3CDTF">2020-03-05T06:41:08Z</dcterms:modified>
</cp:coreProperties>
</file>