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8"/>
  </p:notesMasterIdLst>
  <p:handoutMasterIdLst>
    <p:handoutMasterId r:id="rId29"/>
  </p:handoutMasterIdLst>
  <p:sldIdLst>
    <p:sldId id="256" r:id="rId2"/>
    <p:sldId id="260" r:id="rId3"/>
    <p:sldId id="269" r:id="rId4"/>
    <p:sldId id="306" r:id="rId5"/>
    <p:sldId id="307" r:id="rId6"/>
    <p:sldId id="308" r:id="rId7"/>
    <p:sldId id="284" r:id="rId8"/>
    <p:sldId id="309" r:id="rId9"/>
    <p:sldId id="310" r:id="rId10"/>
    <p:sldId id="311" r:id="rId11"/>
    <p:sldId id="305" r:id="rId12"/>
    <p:sldId id="283" r:id="rId13"/>
    <p:sldId id="312" r:id="rId14"/>
    <p:sldId id="313" r:id="rId15"/>
    <p:sldId id="314" r:id="rId16"/>
    <p:sldId id="315" r:id="rId17"/>
    <p:sldId id="316" r:id="rId18"/>
    <p:sldId id="295" r:id="rId19"/>
    <p:sldId id="296" r:id="rId20"/>
    <p:sldId id="297" r:id="rId21"/>
    <p:sldId id="299" r:id="rId22"/>
    <p:sldId id="298" r:id="rId23"/>
    <p:sldId id="300" r:id="rId24"/>
    <p:sldId id="301" r:id="rId25"/>
    <p:sldId id="302" r:id="rId26"/>
    <p:sldId id="303" r:id="rId27"/>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8209FC6-0642-469F-8C1F-5DE152717C9A}">
          <p14:sldIdLst>
            <p14:sldId id="256"/>
            <p14:sldId id="260"/>
            <p14:sldId id="269"/>
            <p14:sldId id="306"/>
            <p14:sldId id="307"/>
            <p14:sldId id="308"/>
            <p14:sldId id="284"/>
            <p14:sldId id="309"/>
            <p14:sldId id="310"/>
            <p14:sldId id="311"/>
            <p14:sldId id="305"/>
            <p14:sldId id="283"/>
            <p14:sldId id="312"/>
            <p14:sldId id="313"/>
            <p14:sldId id="314"/>
            <p14:sldId id="315"/>
            <p14:sldId id="316"/>
            <p14:sldId id="295"/>
            <p14:sldId id="296"/>
            <p14:sldId id="297"/>
            <p14:sldId id="299"/>
            <p14:sldId id="298"/>
            <p14:sldId id="300"/>
            <p14:sldId id="301"/>
            <p14:sldId id="302"/>
            <p14:sldId id="303"/>
          </p14:sldIdLst>
        </p14:section>
      </p14:sectionLst>
    </p:ext>
    <p:ext uri="{EFAFB233-063F-42B5-8137-9DF3F51BA10A}">
      <p15:sldGuideLst xmlns:p15="http://schemas.microsoft.com/office/powerpoint/2012/main">
        <p15:guide id="1" orient="horz" pos="4299">
          <p15:clr>
            <a:srgbClr val="A4A3A4"/>
          </p15:clr>
        </p15:guide>
        <p15:guide id="2" pos="164">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晶 森" initials="晶" lastIdx="1" clrIdx="0">
    <p:extLst>
      <p:ext uri="{19B8F6BF-5375-455C-9EA6-DF929625EA0E}">
        <p15:presenceInfo xmlns:p15="http://schemas.microsoft.com/office/powerpoint/2012/main" userId="晶 森"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44" autoAdjust="0"/>
    <p:restoredTop sz="94675" autoAdjust="0"/>
  </p:normalViewPr>
  <p:slideViewPr>
    <p:cSldViewPr showGuides="1">
      <p:cViewPr>
        <p:scale>
          <a:sx n="75" d="100"/>
          <a:sy n="75" d="100"/>
        </p:scale>
        <p:origin x="1938" y="-672"/>
      </p:cViewPr>
      <p:guideLst>
        <p:guide orient="horz" pos="4299"/>
        <p:guide pos="164"/>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4" d="100"/>
          <a:sy n="84" d="100"/>
        </p:scale>
        <p:origin x="-2394" y="-78"/>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2236" tIns="46118" rIns="92236" bIns="46118" rtlCol="0"/>
          <a:lstStyle>
            <a:lvl1pPr algn="r">
              <a:defRPr sz="1200"/>
            </a:lvl1pPr>
          </a:lstStyle>
          <a:p>
            <a:fld id="{C6FFBEC2-590C-4D85-A9CC-A435DE4279EB}" type="datetimeFigureOut">
              <a:rPr kumimoji="1" lang="ja-JP" altLang="en-US" smtClean="0"/>
              <a:t>2019/2/25</a:t>
            </a:fld>
            <a:endParaRPr kumimoji="1" lang="ja-JP" altLang="en-US"/>
          </a:p>
        </p:txBody>
      </p:sp>
      <p:sp>
        <p:nvSpPr>
          <p:cNvPr id="4" name="フッター プレースホルダー 3"/>
          <p:cNvSpPr>
            <a:spLocks noGrp="1"/>
          </p:cNvSpPr>
          <p:nvPr>
            <p:ph type="ftr" sz="quarter" idx="2"/>
          </p:nvPr>
        </p:nvSpPr>
        <p:spPr>
          <a:xfrm>
            <a:off x="1" y="9440646"/>
            <a:ext cx="2949787" cy="496967"/>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2236" tIns="46118" rIns="92236" bIns="46118" rtlCol="0" anchor="b"/>
          <a:lstStyle>
            <a:lvl1pPr algn="r">
              <a:defRPr sz="1200"/>
            </a:lvl1pPr>
          </a:lstStyle>
          <a:p>
            <a:fld id="{F93C9497-9178-4E21-BFDB-A878DD81AFA6}" type="slidenum">
              <a:rPr kumimoji="1" lang="ja-JP" altLang="en-US" smtClean="0"/>
              <a:t>‹#›</a:t>
            </a:fld>
            <a:endParaRPr kumimoji="1" lang="ja-JP" altLang="en-US"/>
          </a:p>
        </p:txBody>
      </p:sp>
    </p:spTree>
    <p:extLst>
      <p:ext uri="{BB962C8B-B14F-4D97-AF65-F5344CB8AC3E}">
        <p14:creationId xmlns:p14="http://schemas.microsoft.com/office/powerpoint/2010/main" val="170028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2236" tIns="46118" rIns="92236" bIns="46118" rtlCol="0"/>
          <a:lstStyle>
            <a:lvl1pPr algn="r">
              <a:defRPr sz="1200"/>
            </a:lvl1pPr>
          </a:lstStyle>
          <a:p>
            <a:fld id="{24BB7C65-57DA-48D3-AA38-8B9157D579E4}" type="datetimeFigureOut">
              <a:rPr kumimoji="1" lang="ja-JP" altLang="en-US" smtClean="0"/>
              <a:t>2019/2/25</a:t>
            </a:fld>
            <a:endParaRPr kumimoji="1" lang="ja-JP" altLang="en-US"/>
          </a:p>
        </p:txBody>
      </p:sp>
      <p:sp>
        <p:nvSpPr>
          <p:cNvPr id="4" name="スライド イメージ プレースホルダー 3"/>
          <p:cNvSpPr>
            <a:spLocks noGrp="1" noRot="1" noChangeAspect="1"/>
          </p:cNvSpPr>
          <p:nvPr>
            <p:ph type="sldImg" idx="2"/>
          </p:nvPr>
        </p:nvSpPr>
        <p:spPr>
          <a:xfrm>
            <a:off x="2112963" y="744538"/>
            <a:ext cx="2581275" cy="3729037"/>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6"/>
            <a:ext cx="2949787" cy="496967"/>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2236" tIns="46118" rIns="92236" bIns="46118" rtlCol="0" anchor="b"/>
          <a:lstStyle>
            <a:lvl1pPr algn="r">
              <a:defRPr sz="1200"/>
            </a:lvl1pPr>
          </a:lstStyle>
          <a:p>
            <a:fld id="{5704246F-1A7C-4F62-9340-6FAB6AD4E91A}" type="slidenum">
              <a:rPr kumimoji="1" lang="ja-JP" altLang="en-US" smtClean="0"/>
              <a:t>‹#›</a:t>
            </a:fld>
            <a:endParaRPr kumimoji="1" lang="ja-JP" altLang="en-US"/>
          </a:p>
        </p:txBody>
      </p:sp>
    </p:spTree>
    <p:extLst>
      <p:ext uri="{BB962C8B-B14F-4D97-AF65-F5344CB8AC3E}">
        <p14:creationId xmlns:p14="http://schemas.microsoft.com/office/powerpoint/2010/main" val="6237195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マスター タイトルの書式設定</a:t>
            </a:r>
            <a:endParaRPr kumimoji="1" lang="ja-JP" altLang="en-US" dirty="0"/>
          </a:p>
        </p:txBody>
      </p:sp>
      <p:sp>
        <p:nvSpPr>
          <p:cNvPr id="3" name="サブタイトル 2"/>
          <p:cNvSpPr>
            <a:spLocks noGrp="1"/>
          </p:cNvSpPr>
          <p:nvPr>
            <p:ph type="subTitle" idx="1"/>
          </p:nvPr>
        </p:nvSpPr>
        <p:spPr>
          <a:xfrm>
            <a:off x="1028700" y="6201139"/>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a:xfrm>
            <a:off x="0" y="9633520"/>
            <a:ext cx="1600200" cy="272480"/>
          </a:xfrm>
        </p:spPr>
        <p:txBody>
          <a:bodyPr/>
          <a:lstStyle>
            <a:lvl1pPr>
              <a:defRPr sz="1000"/>
            </a:lvl1pPr>
          </a:lstStyle>
          <a:p>
            <a:fld id="{62833366-F9AD-4585-8B10-88C2BCB4296F}" type="datetime1">
              <a:rPr lang="ja-JP" altLang="en-US" smtClean="0"/>
              <a:t>2019/2/25</a:t>
            </a:fld>
            <a:endParaRPr lang="ja-JP" altLang="en-US"/>
          </a:p>
        </p:txBody>
      </p:sp>
      <p:sp>
        <p:nvSpPr>
          <p:cNvPr id="5" name="フッター プレースホルダー 4"/>
          <p:cNvSpPr>
            <a:spLocks noGrp="1"/>
          </p:cNvSpPr>
          <p:nvPr>
            <p:ph type="ftr" sz="quarter" idx="11"/>
          </p:nvPr>
        </p:nvSpPr>
        <p:spPr>
          <a:xfrm>
            <a:off x="2343150" y="9633520"/>
            <a:ext cx="2171700" cy="272480"/>
          </a:xfrm>
        </p:spPr>
        <p:txBody>
          <a:bodyPr/>
          <a:lstStyle>
            <a:lvl1pPr>
              <a:defRPr sz="1000"/>
            </a:lvl1pPr>
          </a:lstStyle>
          <a:p>
            <a:endParaRPr lang="ja-JP" altLang="en-US"/>
          </a:p>
        </p:txBody>
      </p:sp>
      <p:sp>
        <p:nvSpPr>
          <p:cNvPr id="6" name="スライド番号プレースホルダー 5"/>
          <p:cNvSpPr>
            <a:spLocks noGrp="1"/>
          </p:cNvSpPr>
          <p:nvPr>
            <p:ph type="sldNum" sz="quarter" idx="12"/>
          </p:nvPr>
        </p:nvSpPr>
        <p:spPr>
          <a:xfrm>
            <a:off x="5257800" y="9633520"/>
            <a:ext cx="1600200" cy="272480"/>
          </a:xfrm>
        </p:spPr>
        <p:txBody>
          <a:bodyPr/>
          <a:lstStyle>
            <a:lvl1pPr>
              <a:defRPr sz="1000"/>
            </a:lvl1pPr>
          </a:lstStyle>
          <a:p>
            <a:fld id="{1D0F43BC-2402-4A78-9C9B-0DA246FFBC26}" type="slidenum">
              <a:rPr lang="ja-JP" altLang="en-US" smtClean="0"/>
              <a:pPr/>
              <a:t>‹#›</a:t>
            </a:fld>
            <a:endParaRPr lang="ja-JP" altLang="en-US"/>
          </a:p>
        </p:txBody>
      </p:sp>
    </p:spTree>
    <p:extLst>
      <p:ext uri="{BB962C8B-B14F-4D97-AF65-F5344CB8AC3E}">
        <p14:creationId xmlns:p14="http://schemas.microsoft.com/office/powerpoint/2010/main" val="169871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1339F72-C775-4587-BA9B-C9C1E1773F33}" type="datetime1">
              <a:rPr kumimoji="1" lang="ja-JP" altLang="en-US" smtClean="0"/>
              <a:t>2019/2/25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160452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96700"/>
            <a:ext cx="4514850" cy="845220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D7E45F2-DB7D-4459-A8F4-1EFAEFF534B5}" type="datetime1">
              <a:rPr kumimoji="1" lang="ja-JP" altLang="en-US" smtClean="0"/>
              <a:t>2019/2/25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4172895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26342" y="247446"/>
            <a:ext cx="6172200" cy="625419"/>
          </a:xfrm>
        </p:spPr>
        <p:txBody>
          <a:bodyPr>
            <a:normAutofit/>
          </a:bodyPr>
          <a:lstStyle>
            <a:lvl1pPr algn="l">
              <a:defRPr sz="1800"/>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116632" y="1136576"/>
            <a:ext cx="6642166" cy="8352928"/>
          </a:xfrm>
        </p:spPr>
        <p:txBody>
          <a:bodyPr>
            <a:normAutofit/>
          </a:bodyPr>
          <a:lstStyle>
            <a:lvl1pPr marL="179388" indent="-179388">
              <a:defRPr sz="1200"/>
            </a:lvl1pPr>
            <a:lvl2pPr marL="360363" indent="-82550">
              <a:defRPr sz="1100"/>
            </a:lvl2pPr>
            <a:lvl3pPr marL="539750" indent="-69850">
              <a:defRPr sz="1050"/>
            </a:lvl3pPr>
            <a:lvl4pPr marL="720725" indent="-69850">
              <a:defRPr sz="1000"/>
            </a:lvl4pPr>
            <a:lvl5pPr marL="900113" indent="-55563">
              <a:defRPr sz="100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3E94F0FD-4A45-4343-80C2-CB42AE34E4EE}" type="datetime1">
              <a:rPr kumimoji="1" lang="ja-JP" altLang="en-US" smtClean="0"/>
              <a:t>2019/2/25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2952532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normAutofit/>
          </a:bodyPr>
          <a:lstStyle>
            <a:lvl1pPr algn="l">
              <a:defRPr sz="3200" b="0" cap="all"/>
            </a:lvl1pPr>
          </a:lstStyle>
          <a:p>
            <a:r>
              <a:rPr kumimoji="1" lang="ja-JP" altLang="en-US"/>
              <a:t>マスター タイトルの書式設定</a:t>
            </a:r>
            <a:endParaRPr kumimoji="1" lang="ja-JP" altLang="en-US" dirty="0"/>
          </a:p>
        </p:txBody>
      </p:sp>
      <p:sp>
        <p:nvSpPr>
          <p:cNvPr id="3" name="テキスト プレースホルダー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48C30E8-8958-47AF-8EBF-2A26C7C5066E}" type="datetime1">
              <a:rPr kumimoji="1" lang="ja-JP" altLang="en-US" smtClean="0"/>
              <a:t>2019/2/25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2093274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311401"/>
            <a:ext cx="3028950" cy="6537502"/>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4" name="コンテンツ プレースホルダー 3"/>
          <p:cNvSpPr>
            <a:spLocks noGrp="1"/>
          </p:cNvSpPr>
          <p:nvPr>
            <p:ph sz="half" idx="2"/>
          </p:nvPr>
        </p:nvSpPr>
        <p:spPr>
          <a:xfrm>
            <a:off x="3486150" y="2311401"/>
            <a:ext cx="3028950" cy="6537502"/>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4282201-A25A-4108-B885-91D1CD589084}" type="datetime1">
              <a:rPr kumimoji="1" lang="ja-JP" altLang="en-US" smtClean="0"/>
              <a:t>2019/2/25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215560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A1DA5F3-F316-4112-81D4-EA359FFCB301}" type="datetime1">
              <a:rPr kumimoji="1" lang="ja-JP" altLang="en-US" smtClean="0"/>
              <a:t>2019/2/25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1696382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0A45409-C2E9-40F2-B6D0-A68A712C0D04}" type="datetime1">
              <a:rPr kumimoji="1" lang="ja-JP" altLang="en-US" smtClean="0"/>
              <a:t>2019/2/25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119644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4A049F1-9E59-4E17-AB2E-E858CED9506B}" type="datetime1">
              <a:rPr kumimoji="1" lang="ja-JP" altLang="en-US" smtClean="0"/>
              <a:t>2019/2/25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127684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0"/>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94406"/>
            <a:ext cx="3833813" cy="8454497"/>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ABD606C-C922-4227-BA47-5B9B0B56E258}" type="datetime1">
              <a:rPr kumimoji="1" lang="ja-JP" altLang="en-US" smtClean="0"/>
              <a:t>2019/2/25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257843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0"/>
            </a:lvl1pPr>
          </a:lstStyle>
          <a:p>
            <a:r>
              <a:rPr kumimoji="1" lang="ja-JP" altLang="en-US"/>
              <a:t>マスター タイトルの書式設定</a:t>
            </a:r>
            <a:endParaRPr kumimoji="1" lang="ja-JP" altLang="en-US" dirty="0"/>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A31680F-E452-4CD0-976C-D970A8F2D9A9}" type="datetime1">
              <a:rPr kumimoji="1" lang="ja-JP" altLang="en-US" smtClean="0"/>
              <a:t>2019/2/25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D0F43BC-2402-4A78-9C9B-0DA246FFBC26}" type="slidenum">
              <a:rPr kumimoji="1" lang="ja-JP" altLang="en-US" smtClean="0"/>
              <a:t>‹#›</a:t>
            </a:fld>
            <a:endParaRPr kumimoji="1" lang="ja-JP" altLang="en-US"/>
          </a:p>
        </p:txBody>
      </p:sp>
    </p:spTree>
    <p:extLst>
      <p:ext uri="{BB962C8B-B14F-4D97-AF65-F5344CB8AC3E}">
        <p14:creationId xmlns:p14="http://schemas.microsoft.com/office/powerpoint/2010/main" val="904137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0" y="9630773"/>
            <a:ext cx="1600200" cy="275226"/>
          </a:xfrm>
          <a:prstGeom prst="rect">
            <a:avLst/>
          </a:prstGeom>
        </p:spPr>
        <p:txBody>
          <a:bodyPr vert="horz" lIns="91440" tIns="45720" rIns="91440" bIns="45720" rtlCol="0" anchor="ctr"/>
          <a:lstStyle>
            <a:lvl1pPr algn="l">
              <a:defRPr sz="1000">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fld id="{8C2255B4-F063-42CB-AD82-A4E3D1AC6F8E}" type="datetime1">
              <a:rPr lang="ja-JP" altLang="en-US" smtClean="0"/>
              <a:t>2019/2/25</a:t>
            </a:fld>
            <a:endParaRPr lang="ja-JP" altLang="en-US"/>
          </a:p>
        </p:txBody>
      </p:sp>
      <p:sp>
        <p:nvSpPr>
          <p:cNvPr id="5" name="フッター プレースホルダー 4"/>
          <p:cNvSpPr>
            <a:spLocks noGrp="1"/>
          </p:cNvSpPr>
          <p:nvPr>
            <p:ph type="ftr" sz="quarter" idx="3"/>
          </p:nvPr>
        </p:nvSpPr>
        <p:spPr>
          <a:xfrm>
            <a:off x="2343150" y="9633519"/>
            <a:ext cx="2171700" cy="275226"/>
          </a:xfrm>
          <a:prstGeom prst="rect">
            <a:avLst/>
          </a:prstGeom>
        </p:spPr>
        <p:txBody>
          <a:bodyPr vert="horz" lIns="91440" tIns="45720" rIns="91440" bIns="45720" rtlCol="0" anchor="ctr"/>
          <a:lstStyle>
            <a:lvl1pPr algn="ctr">
              <a:defRPr sz="1000">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endParaRPr lang="ja-JP" altLang="en-US"/>
          </a:p>
        </p:txBody>
      </p:sp>
      <p:sp>
        <p:nvSpPr>
          <p:cNvPr id="6" name="スライド番号プレースホルダー 5"/>
          <p:cNvSpPr>
            <a:spLocks noGrp="1"/>
          </p:cNvSpPr>
          <p:nvPr>
            <p:ph type="sldNum" sz="quarter" idx="4"/>
          </p:nvPr>
        </p:nvSpPr>
        <p:spPr>
          <a:xfrm>
            <a:off x="5274760" y="9630773"/>
            <a:ext cx="1600200" cy="275226"/>
          </a:xfrm>
          <a:prstGeom prst="rect">
            <a:avLst/>
          </a:prstGeom>
        </p:spPr>
        <p:txBody>
          <a:bodyPr vert="horz" lIns="91440" tIns="45720" rIns="91440" bIns="45720" rtlCol="0" anchor="ctr"/>
          <a:lstStyle>
            <a:lvl1pPr algn="r">
              <a:defRPr sz="1000">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fld id="{1D0F43BC-2402-4A78-9C9B-0DA246FFBC26}" type="slidenum">
              <a:rPr lang="ja-JP" altLang="en-US" smtClean="0"/>
              <a:pPr/>
              <a:t>‹#›</a:t>
            </a:fld>
            <a:endParaRPr lang="ja-JP" altLang="en-US"/>
          </a:p>
        </p:txBody>
      </p:sp>
    </p:spTree>
    <p:extLst>
      <p:ext uri="{BB962C8B-B14F-4D97-AF65-F5344CB8AC3E}">
        <p14:creationId xmlns:p14="http://schemas.microsoft.com/office/powerpoint/2010/main" val="550920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32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342900" indent="-342900" algn="l" defTabSz="914400" rtl="0" eaLnBrk="1" latinLnBrk="0" hangingPunct="1">
        <a:spcBef>
          <a:spcPct val="20000"/>
        </a:spcBef>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anose="020B0604020202020204" pitchFamily="34" charset="0"/>
        <a:buChar char="–"/>
        <a:defRPr kumimoji="1" sz="18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spcBef>
          <a:spcPct val="20000"/>
        </a:spcBef>
        <a:buFont typeface="Arial" panose="020B0604020202020204" pitchFamily="34" charset="0"/>
        <a:buChar char="•"/>
        <a:defRPr kumimoji="1" sz="16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spcBef>
          <a:spcPct val="20000"/>
        </a:spcBef>
        <a:buFont typeface="Arial" panose="020B0604020202020204" pitchFamily="34" charset="0"/>
        <a:buChar char="–"/>
        <a:defRPr kumimoji="1" sz="1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spcBef>
          <a:spcPct val="20000"/>
        </a:spcBef>
        <a:buFont typeface="Arial" panose="020B0604020202020204" pitchFamily="34" charset="0"/>
        <a:buChar char="»"/>
        <a:defRPr kumimoji="1" sz="1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11" Type="http://schemas.openxmlformats.org/officeDocument/2006/relationships/image" Target="../media/image67.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1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1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jpeg"/></Relationships>
</file>

<file path=ppt/slides/_rels/slide1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1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g"/><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2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2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5" Type="http://schemas.openxmlformats.org/officeDocument/2006/relationships/image" Target="../media/image106.jpeg"/><Relationship Id="rId4" Type="http://schemas.openxmlformats.org/officeDocument/2006/relationships/image" Target="../media/image105.jpeg"/></Relationships>
</file>

<file path=ppt/slides/_rels/slide2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pn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_rels/slide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s>
</file>

<file path=ppt/slides/_rels/slide9.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p:cNvSpPr txBox="1"/>
          <p:nvPr/>
        </p:nvSpPr>
        <p:spPr>
          <a:xfrm>
            <a:off x="1613238" y="8841432"/>
            <a:ext cx="3647152" cy="584775"/>
          </a:xfrm>
          <a:prstGeom prst="rect">
            <a:avLst/>
          </a:prstGeom>
          <a:noFill/>
        </p:spPr>
        <p:txBody>
          <a:bodyPr wrap="none" rtlCol="0">
            <a:spAutoFit/>
          </a:bodyPr>
          <a:lstStyle/>
          <a:p>
            <a:pPr algn="ct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新潟開港</a:t>
            </a:r>
            <a:r>
              <a:rPr lang="en-US" altLang="ja-JP" sz="1600" b="1" dirty="0">
                <a:latin typeface="メイリオ" panose="020B0604030504040204" pitchFamily="50" charset="-128"/>
                <a:ea typeface="メイリオ" panose="020B0604030504040204" pitchFamily="50" charset="-128"/>
                <a:cs typeface="メイリオ" panose="020B0604030504040204" pitchFamily="50" charset="-128"/>
              </a:rPr>
              <a:t>150</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周年記念事業実行委員会</a:t>
            </a:r>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sz="16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テキスト ボックス 4"/>
          <p:cNvSpPr txBox="1"/>
          <p:nvPr/>
        </p:nvSpPr>
        <p:spPr>
          <a:xfrm>
            <a:off x="375937" y="2360712"/>
            <a:ext cx="6120680" cy="954107"/>
          </a:xfrm>
          <a:prstGeom prst="rect">
            <a:avLst/>
          </a:prstGeom>
          <a:noFill/>
        </p:spPr>
        <p:txBody>
          <a:bodyPr wrap="square" rtlCol="0">
            <a:spAutoFit/>
          </a:bodyPr>
          <a:lstStyle/>
          <a:p>
            <a:pPr algn="ctr"/>
            <a:r>
              <a:rPr kumimoji="1" lang="ja-JP" altLang="en-US" sz="2800" b="1" dirty="0">
                <a:latin typeface="メイリオ" panose="020B0604030504040204" pitchFamily="50" charset="-128"/>
                <a:ea typeface="メイリオ" panose="020B0604030504040204" pitchFamily="50" charset="-128"/>
                <a:cs typeface="メイリオ" panose="020B0604030504040204" pitchFamily="50" charset="-128"/>
              </a:rPr>
              <a:t>海と日本プロジェクト２０１８</a:t>
            </a:r>
            <a:endParaRPr kumimoji="1" lang="en-US" altLang="ja-JP" sz="280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800" b="1" dirty="0">
                <a:latin typeface="メイリオ" panose="020B0604030504040204" pitchFamily="50" charset="-128"/>
                <a:ea typeface="メイリオ" panose="020B0604030504040204" pitchFamily="50" charset="-128"/>
                <a:cs typeface="メイリオ" panose="020B0604030504040204" pitchFamily="50" charset="-128"/>
              </a:rPr>
              <a:t>子ども流域連携体験交流事業</a:t>
            </a:r>
            <a:endParaRPr kumimoji="1" lang="ja-JP" altLang="en-US" sz="28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テキスト ボックス 5"/>
          <p:cNvSpPr txBox="1"/>
          <p:nvPr/>
        </p:nvSpPr>
        <p:spPr>
          <a:xfrm>
            <a:off x="1772816" y="3656856"/>
            <a:ext cx="3326922" cy="400110"/>
          </a:xfrm>
          <a:prstGeom prst="rect">
            <a:avLst/>
          </a:prstGeom>
          <a:noFill/>
        </p:spPr>
        <p:txBody>
          <a:bodyPr wrap="square" rtlCol="0">
            <a:spAutoFit/>
          </a:bodyPr>
          <a:lstStyle/>
          <a:p>
            <a:pPr algn="ctr"/>
            <a:r>
              <a:rPr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事業</a:t>
            </a:r>
            <a:r>
              <a:rPr kumimoji="1" lang="ja-JP" altLang="en-US" sz="2000" b="1" dirty="0" smtClean="0">
                <a:latin typeface="メイリオ" panose="020B0604030504040204" pitchFamily="50" charset="-128"/>
                <a:ea typeface="メイリオ" panose="020B0604030504040204" pitchFamily="50" charset="-128"/>
                <a:cs typeface="メイリオ" panose="020B0604030504040204" pitchFamily="50" charset="-128"/>
              </a:rPr>
              <a:t>報告書</a:t>
            </a:r>
            <a:endPar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 name="図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9678" y="344488"/>
            <a:ext cx="1678658" cy="1080120"/>
          </a:xfrm>
          <a:prstGeom prst="rect">
            <a:avLst/>
          </a:prstGeom>
        </p:spPr>
      </p:pic>
      <p:pic>
        <p:nvPicPr>
          <p:cNvPr id="8" name="図 7">
            <a:extLst>
              <a:ext uri="{FF2B5EF4-FFF2-40B4-BE49-F238E27FC236}">
                <a16:creationId xmlns="" xmlns:a16="http://schemas.microsoft.com/office/drawing/2014/main" id="{0A9E35A4-E1DC-4BE3-A801-8479591AF3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8174" y="4138169"/>
            <a:ext cx="3135647" cy="2132520"/>
          </a:xfrm>
          <a:prstGeom prst="rect">
            <a:avLst/>
          </a:prstGeom>
        </p:spPr>
      </p:pic>
      <p:pic>
        <p:nvPicPr>
          <p:cNvPr id="9" name="図 8">
            <a:extLst>
              <a:ext uri="{FF2B5EF4-FFF2-40B4-BE49-F238E27FC236}">
                <a16:creationId xmlns="" xmlns:a16="http://schemas.microsoft.com/office/drawing/2014/main" id="{C4143768-9CEE-4653-8E7E-ADAF9FB18E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0075" y="4138169"/>
            <a:ext cx="3198780" cy="2132520"/>
          </a:xfrm>
          <a:prstGeom prst="rect">
            <a:avLst/>
          </a:prstGeom>
        </p:spPr>
      </p:pic>
      <p:pic>
        <p:nvPicPr>
          <p:cNvPr id="10" name="図 9">
            <a:extLst>
              <a:ext uri="{FF2B5EF4-FFF2-40B4-BE49-F238E27FC236}">
                <a16:creationId xmlns="" xmlns:a16="http://schemas.microsoft.com/office/drawing/2014/main" id="{84758FD8-8967-46A7-A92B-C2ACB2A5FA0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40075" y="6315367"/>
            <a:ext cx="3198780" cy="2094017"/>
          </a:xfrm>
          <a:prstGeom prst="rect">
            <a:avLst/>
          </a:prstGeom>
        </p:spPr>
      </p:pic>
      <p:pic>
        <p:nvPicPr>
          <p:cNvPr id="11" name="図 10">
            <a:extLst>
              <a:ext uri="{FF2B5EF4-FFF2-40B4-BE49-F238E27FC236}">
                <a16:creationId xmlns="" xmlns:a16="http://schemas.microsoft.com/office/drawing/2014/main" id="{FFB7DA45-B01F-49BA-B4A2-7314AEF2E1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8174" y="6315366"/>
            <a:ext cx="3135647" cy="2094017"/>
          </a:xfrm>
          <a:prstGeom prst="rect">
            <a:avLst/>
          </a:prstGeom>
        </p:spPr>
      </p:pic>
    </p:spTree>
    <p:extLst>
      <p:ext uri="{BB962C8B-B14F-4D97-AF65-F5344CB8AC3E}">
        <p14:creationId xmlns:p14="http://schemas.microsoft.com/office/powerpoint/2010/main" val="85320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9</a:t>
            </a:fld>
            <a:endParaRPr kumimoji="1" lang="ja-JP" altLang="en-US" dirty="0"/>
          </a:p>
        </p:txBody>
      </p:sp>
      <p:sp>
        <p:nvSpPr>
          <p:cNvPr id="10" name="テキスト ボックス 9">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土</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福島</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舟運と地域の体験学習ツアー</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鉄コース</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7" name="図 6">
            <a:extLst>
              <a:ext uri="{FF2B5EF4-FFF2-40B4-BE49-F238E27FC236}">
                <a16:creationId xmlns:a16="http://schemas.microsoft.com/office/drawing/2014/main" xmlns="" id="{2B9F07EB-E32C-4779-B724-9DC07CA330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59585" y="2555246"/>
            <a:ext cx="2304000" cy="1535041"/>
          </a:xfrm>
          <a:prstGeom prst="rect">
            <a:avLst/>
          </a:prstGeom>
        </p:spPr>
      </p:pic>
      <p:pic>
        <p:nvPicPr>
          <p:cNvPr id="12" name="図 11">
            <a:extLst>
              <a:ext uri="{FF2B5EF4-FFF2-40B4-BE49-F238E27FC236}">
                <a16:creationId xmlns:a16="http://schemas.microsoft.com/office/drawing/2014/main" xmlns="" id="{7F3891AE-375C-49FC-AF3C-2496FA41AC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59585" y="6256682"/>
            <a:ext cx="2304000" cy="1535040"/>
          </a:xfrm>
          <a:prstGeom prst="rect">
            <a:avLst/>
          </a:prstGeom>
        </p:spPr>
      </p:pic>
      <p:pic>
        <p:nvPicPr>
          <p:cNvPr id="20" name="図 19">
            <a:extLst>
              <a:ext uri="{FF2B5EF4-FFF2-40B4-BE49-F238E27FC236}">
                <a16:creationId xmlns:a16="http://schemas.microsoft.com/office/drawing/2014/main" xmlns="" id="{BAEE6ECF-0983-4AD4-87F4-3EABA70FB4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59585" y="4376936"/>
            <a:ext cx="2304000" cy="1535041"/>
          </a:xfrm>
          <a:prstGeom prst="rect">
            <a:avLst/>
          </a:prstGeom>
        </p:spPr>
      </p:pic>
      <p:pic>
        <p:nvPicPr>
          <p:cNvPr id="2" name="図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59585" y="8078372"/>
            <a:ext cx="2304000" cy="1536000"/>
          </a:xfrm>
          <a:prstGeom prst="rect">
            <a:avLst/>
          </a:prstGeom>
        </p:spPr>
      </p:pic>
      <p:pic>
        <p:nvPicPr>
          <p:cNvPr id="4" name="図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0790" y="733556"/>
            <a:ext cx="2304000" cy="1536000"/>
          </a:xfrm>
          <a:prstGeom prst="rect">
            <a:avLst/>
          </a:prstGeom>
        </p:spPr>
      </p:pic>
      <p:pic>
        <p:nvPicPr>
          <p:cNvPr id="6" name="図 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59586" y="733556"/>
            <a:ext cx="2304000" cy="1511338"/>
          </a:xfrm>
          <a:prstGeom prst="rect">
            <a:avLst/>
          </a:prstGeom>
        </p:spPr>
      </p:pic>
      <p:pic>
        <p:nvPicPr>
          <p:cNvPr id="9" name="図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0790" y="2555246"/>
            <a:ext cx="2304000" cy="1536000"/>
          </a:xfrm>
          <a:prstGeom prst="rect">
            <a:avLst/>
          </a:prstGeom>
        </p:spPr>
      </p:pic>
      <p:pic>
        <p:nvPicPr>
          <p:cNvPr id="15" name="図 1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20790" y="6256682"/>
            <a:ext cx="2304000" cy="1536000"/>
          </a:xfrm>
          <a:prstGeom prst="rect">
            <a:avLst/>
          </a:prstGeom>
        </p:spPr>
      </p:pic>
      <p:pic>
        <p:nvPicPr>
          <p:cNvPr id="16" name="図 1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20790" y="4376936"/>
            <a:ext cx="2304000" cy="1536000"/>
          </a:xfrm>
          <a:prstGeom prst="rect">
            <a:avLst/>
          </a:prstGeom>
        </p:spPr>
      </p:pic>
      <p:pic>
        <p:nvPicPr>
          <p:cNvPr id="21" name="図 20"/>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20790" y="8078372"/>
            <a:ext cx="2304000" cy="1536000"/>
          </a:xfrm>
          <a:prstGeom prst="rect">
            <a:avLst/>
          </a:prstGeom>
        </p:spPr>
      </p:pic>
      <p:sp>
        <p:nvSpPr>
          <p:cNvPr id="22" name="テキスト ボックス 21">
            <a:extLst>
              <a:ext uri="{FF2B5EF4-FFF2-40B4-BE49-F238E27FC236}">
                <a16:creationId xmlns:a16="http://schemas.microsoft.com/office/drawing/2014/main" xmlns="" id="{715BE44F-5DA4-411A-9465-F7D1543C2EF5}"/>
              </a:ext>
            </a:extLst>
          </p:cNvPr>
          <p:cNvSpPr txBox="1"/>
          <p:nvPr/>
        </p:nvSpPr>
        <p:spPr>
          <a:xfrm>
            <a:off x="548526" y="2226724"/>
            <a:ext cx="2322001" cy="230832"/>
          </a:xfrm>
          <a:prstGeom prst="rect">
            <a:avLst/>
          </a:prstGeom>
          <a:noFill/>
        </p:spPr>
        <p:txBody>
          <a:bodyPr wrap="square"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新潟市の参加者</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テキスト ボックス 22">
            <a:extLst>
              <a:ext uri="{FF2B5EF4-FFF2-40B4-BE49-F238E27FC236}">
                <a16:creationId xmlns:a16="http://schemas.microsoft.com/office/drawing/2014/main" xmlns="" id="{8DB1726C-C60E-43B5-8CB9-C113FEE32F8A}"/>
              </a:ext>
            </a:extLst>
          </p:cNvPr>
          <p:cNvSpPr txBox="1"/>
          <p:nvPr/>
        </p:nvSpPr>
        <p:spPr>
          <a:xfrm>
            <a:off x="3669070" y="2229794"/>
            <a:ext cx="2640250"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新潟市歴史博物館みなとぴあ</a:t>
            </a:r>
          </a:p>
        </p:txBody>
      </p:sp>
      <p:sp>
        <p:nvSpPr>
          <p:cNvPr id="24" name="テキスト ボックス 23">
            <a:extLst>
              <a:ext uri="{FF2B5EF4-FFF2-40B4-BE49-F238E27FC236}">
                <a16:creationId xmlns:a16="http://schemas.microsoft.com/office/drawing/2014/main" xmlns="" id="{977D9223-022F-4FB2-B1ED-6A73EBC56106}"/>
              </a:ext>
            </a:extLst>
          </p:cNvPr>
          <p:cNvSpPr txBox="1"/>
          <p:nvPr/>
        </p:nvSpPr>
        <p:spPr>
          <a:xfrm>
            <a:off x="476518" y="4088610"/>
            <a:ext cx="2522707"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会津と新潟・日本海の舟運を学びました</a:t>
            </a:r>
          </a:p>
        </p:txBody>
      </p:sp>
      <p:sp>
        <p:nvSpPr>
          <p:cNvPr id="25" name="テキスト ボックス 24">
            <a:extLst>
              <a:ext uri="{FF2B5EF4-FFF2-40B4-BE49-F238E27FC236}">
                <a16:creationId xmlns:a16="http://schemas.microsoft.com/office/drawing/2014/main" xmlns="" id="{67F9FA02-8581-48E0-B4C3-F21C8BE0B962}"/>
              </a:ext>
            </a:extLst>
          </p:cNvPr>
          <p:cNvSpPr txBox="1"/>
          <p:nvPr/>
        </p:nvSpPr>
        <p:spPr>
          <a:xfrm>
            <a:off x="3741078" y="4088610"/>
            <a:ext cx="2304256" cy="2308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全員</a:t>
            </a:r>
            <a:r>
              <a:rPr lang="ja-JP" altLang="en-US" sz="900" spc="-90" dirty="0" smtClean="0">
                <a:latin typeface="メイリオ" panose="020B0604030504040204" pitchFamily="50" charset="-128"/>
                <a:ea typeface="メイリオ" panose="020B0604030504040204" pitchFamily="50" charset="-128"/>
                <a:cs typeface="メイリオ" panose="020B0604030504040204" pitchFamily="50" charset="-128"/>
              </a:rPr>
              <a:t>で集合</a:t>
            </a: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写真</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テキスト ボックス 25">
            <a:extLst>
              <a:ext uri="{FF2B5EF4-FFF2-40B4-BE49-F238E27FC236}">
                <a16:creationId xmlns:a16="http://schemas.microsoft.com/office/drawing/2014/main" xmlns="" id="{EFC891F2-F73F-4E1E-B304-DEFA9EE4EE73}"/>
              </a:ext>
            </a:extLst>
          </p:cNvPr>
          <p:cNvSpPr txBox="1"/>
          <p:nvPr/>
        </p:nvSpPr>
        <p:spPr>
          <a:xfrm>
            <a:off x="514618" y="5874296"/>
            <a:ext cx="2522707" cy="369332"/>
          </a:xfrm>
          <a:prstGeom prst="rect">
            <a:avLst/>
          </a:prstGeom>
          <a:noFill/>
        </p:spPr>
        <p:txBody>
          <a:bodyPr wrap="square" lIns="0" rIns="0" rtlCol="0">
            <a:spAutoFit/>
          </a:bodyPr>
          <a:lstStyle/>
          <a:p>
            <a:pPr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日本</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全国の農機具を</a:t>
            </a: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取り扱う相田合同工場で、</a:t>
            </a:r>
            <a:endParaRPr lang="en-US" altLang="ja-JP" sz="90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福島と新潟のつながりの説明を聞きました</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テキスト ボックス 27">
            <a:extLst>
              <a:ext uri="{FF2B5EF4-FFF2-40B4-BE49-F238E27FC236}">
                <a16:creationId xmlns:a16="http://schemas.microsoft.com/office/drawing/2014/main" xmlns="" id="{77AD73A6-E574-4F05-81E9-9F8402D948D8}"/>
              </a:ext>
            </a:extLst>
          </p:cNvPr>
          <p:cNvSpPr txBox="1"/>
          <p:nvPr/>
        </p:nvSpPr>
        <p:spPr>
          <a:xfrm>
            <a:off x="3741078" y="5914504"/>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相田</a:t>
            </a: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合同工場の見学</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テキスト ボックス 29">
            <a:extLst>
              <a:ext uri="{FF2B5EF4-FFF2-40B4-BE49-F238E27FC236}">
                <a16:creationId xmlns:a16="http://schemas.microsoft.com/office/drawing/2014/main" xmlns="" id="{389CC0D1-81EB-4A67-A58C-C936F90D8C9F}"/>
              </a:ext>
            </a:extLst>
          </p:cNvPr>
          <p:cNvSpPr txBox="1"/>
          <p:nvPr/>
        </p:nvSpPr>
        <p:spPr>
          <a:xfrm>
            <a:off x="332501" y="7751946"/>
            <a:ext cx="2785225" cy="2308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かつての舟運と、鉄についてワークショップ</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テキスト ボックス 31">
            <a:extLst>
              <a:ext uri="{FF2B5EF4-FFF2-40B4-BE49-F238E27FC236}">
                <a16:creationId xmlns:a16="http://schemas.microsoft.com/office/drawing/2014/main" xmlns="" id="{57909531-7D76-431E-AE20-F314FD7E22C3}"/>
              </a:ext>
            </a:extLst>
          </p:cNvPr>
          <p:cNvSpPr txBox="1"/>
          <p:nvPr/>
        </p:nvSpPr>
        <p:spPr>
          <a:xfrm>
            <a:off x="509198" y="9596940"/>
            <a:ext cx="2487600"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うまくできたかな･･･？</a:t>
            </a:r>
          </a:p>
        </p:txBody>
      </p:sp>
      <p:sp>
        <p:nvSpPr>
          <p:cNvPr id="36" name="テキスト ボックス 35">
            <a:extLst>
              <a:ext uri="{FF2B5EF4-FFF2-40B4-BE49-F238E27FC236}">
                <a16:creationId xmlns:a16="http://schemas.microsoft.com/office/drawing/2014/main" xmlns="" id="{7BB07228-C73C-47E4-9FF6-004395CBCD79}"/>
              </a:ext>
            </a:extLst>
          </p:cNvPr>
          <p:cNvSpPr txBox="1"/>
          <p:nvPr/>
        </p:nvSpPr>
        <p:spPr>
          <a:xfrm>
            <a:off x="3669070" y="9584240"/>
            <a:ext cx="2487600"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全員</a:t>
            </a: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で集合</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写真</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テキスト ボックス 36">
            <a:extLst>
              <a:ext uri="{FF2B5EF4-FFF2-40B4-BE49-F238E27FC236}">
                <a16:creationId xmlns:a16="http://schemas.microsoft.com/office/drawing/2014/main" xmlns="" id="{F86D8BCC-672F-45BD-A90B-CA0435CA6916}"/>
              </a:ext>
            </a:extLst>
          </p:cNvPr>
          <p:cNvSpPr txBox="1"/>
          <p:nvPr/>
        </p:nvSpPr>
        <p:spPr>
          <a:xfrm>
            <a:off x="3669070" y="7790046"/>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鍛冶道場でのペーパーナイフづくり体験</a:t>
            </a:r>
          </a:p>
        </p:txBody>
      </p:sp>
    </p:spTree>
    <p:extLst>
      <p:ext uri="{BB962C8B-B14F-4D97-AF65-F5344CB8AC3E}">
        <p14:creationId xmlns:p14="http://schemas.microsoft.com/office/powerpoint/2010/main" val="3777082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10</a:t>
            </a:fld>
            <a:endParaRPr kumimoji="1" lang="ja-JP" altLang="en-US"/>
          </a:p>
        </p:txBody>
      </p:sp>
      <p:sp>
        <p:nvSpPr>
          <p:cNvPr id="8" name="正方形/長方形 7">
            <a:extLst>
              <a:ext uri="{FF2B5EF4-FFF2-40B4-BE49-F238E27FC236}">
                <a16:creationId xmlns="" xmlns:a16="http://schemas.microsoft.com/office/drawing/2014/main" id="{471F22E9-7C44-4E4E-81D0-092B65419377}"/>
              </a:ext>
            </a:extLst>
          </p:cNvPr>
          <p:cNvSpPr>
            <a:spLocks noChangeArrowheads="1"/>
          </p:cNvSpPr>
          <p:nvPr/>
        </p:nvSpPr>
        <p:spPr bwMode="auto">
          <a:xfrm>
            <a:off x="125060" y="704528"/>
            <a:ext cx="6695377" cy="8838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鉄や水が日本や新潟、福島に関わりが深いことが分かりました。自分だけのペーパーナイフ作りができ</a:t>
            </a:r>
            <a:r>
              <a:rPr lang="ja-JP" altLang="en-US" sz="1100" dirty="0">
                <a:latin typeface="メイリオ" panose="020B0604030504040204" pitchFamily="50" charset="-128"/>
                <a:ea typeface="メイリオ" panose="020B0604030504040204" pitchFamily="50" charset="-128"/>
              </a:rPr>
              <a:t>て、とても楽しかったです。　</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うみにもぐったりして、海に親しみを感じれた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つりができてよかった。家族では、あまり海に行ったりつりをしたりしないから。</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海水をくんで塩を作ったこと。塩作りの大変さをしった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新潟県の人だけでなく、福島県の人とも合流できたこと。</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アジの食べ方こう</a:t>
            </a:r>
            <a:r>
              <a:rPr lang="ja-JP" altLang="en-US" sz="1100" dirty="0" err="1">
                <a:latin typeface="メイリオ" panose="020B0604030504040204" pitchFamily="50" charset="-128"/>
                <a:ea typeface="メイリオ" panose="020B0604030504040204" pitchFamily="50" charset="-128"/>
              </a:rPr>
              <a:t>ざ</a:t>
            </a:r>
            <a:r>
              <a:rPr lang="ja-JP" altLang="en-US" sz="1100" dirty="0">
                <a:latin typeface="メイリオ" panose="020B0604030504040204" pitchFamily="50" charset="-128"/>
                <a:ea typeface="メイリオ" panose="020B0604030504040204" pitchFamily="50" charset="-128"/>
              </a:rPr>
              <a:t>。アジの食べ方を知れば、ほかの魚の食べ方も分かる</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にいがたの海。波が冬は、５～６ｍくらいいくなんてすごい！！</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海の鳴る砂は、色々なじょうけんが、そろわないといけないことをしってよかった。　なぜなら、砂が細かかったらなると思っていたから。</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波のことをしらなかったから波のことが分かってよかった。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お魚マイスターの人にアジの上手な食べ方を教わってお母さんに教えて家でもやってみたい。</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海や（川）にゴミがおちていた。てきぱきとうごくこと</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魚を食べるときどこに骨があるかを考えながら食べるといいことが分かった。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新潟県や長野県の川のこと</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水理実験場で、鳴り砂がすごかった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さどの海にはいろんな種類の魚がいること。</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つりをやっても大変なのに、昔の人はどうやっていたのだろうと考えた。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海は楽しいこともあるけれど、こわいこともあることが分かった。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魚がえさを食べると「ビクッ」となるのがおもしろかった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会津と新潟のつながりについて理解が進んだようです。鉄の原料を山陰から海上輸送で得ていたことに驚きました。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新潟と会津のつながりについて、知ってなかったです。となりの県としてだけでなくい</a:t>
            </a:r>
            <a:r>
              <a:rPr lang="ja-JP" altLang="en-US" sz="1100" dirty="0" err="1">
                <a:latin typeface="メイリオ" panose="020B0604030504040204" pitchFamily="50" charset="-128"/>
                <a:ea typeface="メイリオ" panose="020B0604030504040204" pitchFamily="50" charset="-128"/>
              </a:rPr>
              <a:t>ろん</a:t>
            </a:r>
            <a:r>
              <a:rPr lang="ja-JP" altLang="en-US" sz="1100" dirty="0">
                <a:latin typeface="メイリオ" panose="020B0604030504040204" pitchFamily="50" charset="-128"/>
                <a:ea typeface="メイリオ" panose="020B0604030504040204" pitchFamily="50" charset="-128"/>
              </a:rPr>
              <a:t>ないみでつながりがあると知り、よかったです。</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新潟の巷の発生から、今日まで役割と福島県とのつながりを知ることが出来ました。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みなとぴあでの説明→新潟と福島のつながり。相田合同工場でのお話し→初めて知ったことだらけ！！</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会津のしおが新潟からはこんできていたことや、</a:t>
            </a:r>
            <a:r>
              <a:rPr lang="ja-JP" altLang="en-US" sz="1100" dirty="0" err="1">
                <a:latin typeface="メイリオ" panose="020B0604030504040204" pitchFamily="50" charset="-128"/>
                <a:ea typeface="メイリオ" panose="020B0604030504040204" pitchFamily="50" charset="-128"/>
              </a:rPr>
              <a:t>くわは</a:t>
            </a:r>
            <a:r>
              <a:rPr lang="ja-JP" altLang="en-US" sz="1100" dirty="0">
                <a:latin typeface="メイリオ" panose="020B0604030504040204" pitchFamily="50" charset="-128"/>
                <a:ea typeface="メイリオ" panose="020B0604030504040204" pitchFamily="50" charset="-128"/>
              </a:rPr>
              <a:t>会津のものが使われていたことにおどろきました。</a:t>
            </a:r>
            <a:endParaRPr lang="en-US" altLang="ja-JP" sz="1100" dirty="0">
              <a:latin typeface="メイリオ" panose="020B0604030504040204" pitchFamily="50" charset="-128"/>
              <a:ea typeface="メイリオ" panose="020B0604030504040204" pitchFamily="50" charset="-128"/>
            </a:endParaRPr>
          </a:p>
          <a:p>
            <a:pPr marL="171450" indent="-171450">
              <a:lnSpc>
                <a:spcPts val="1700"/>
              </a:lnSpc>
              <a:spcBef>
                <a:spcPct val="0"/>
              </a:spcBef>
              <a:spcAft>
                <a:spcPts val="600"/>
              </a:spcAft>
              <a:buFont typeface="Wingdings" panose="05000000000000000000" pitchFamily="2" charset="2"/>
              <a:buChar char="l"/>
            </a:pPr>
            <a:r>
              <a:rPr lang="ja-JP" altLang="en-US" sz="1100" dirty="0">
                <a:latin typeface="メイリオ" panose="020B0604030504040204" pitchFamily="50" charset="-128"/>
                <a:ea typeface="メイリオ" panose="020B0604030504040204" pitchFamily="50" charset="-128"/>
              </a:rPr>
              <a:t>新潟と会津が古くから交流があること、それに川が深くかかわっていたことに気づかされました。今、使っている道具を大切にしようと思いました。</a:t>
            </a:r>
            <a:endParaRPr lang="en-US" altLang="ja-JP" sz="11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 xmlns:a16="http://schemas.microsoft.com/office/drawing/2014/main" id="{479A6F4A-2D1B-4716-8A6B-21AF4173B3AE}"/>
              </a:ext>
            </a:extLst>
          </p:cNvPr>
          <p:cNvSpPr txBox="1"/>
          <p:nvPr/>
        </p:nvSpPr>
        <p:spPr>
          <a:xfrm>
            <a:off x="189360" y="211505"/>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川も</a:t>
            </a:r>
            <a:r>
              <a:rPr lang="ja-JP" altLang="en-US" sz="1400" b="1" dirty="0" err="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海もりプロジェクト　参加者の声　</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アンケートより抜粋</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924005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11</a:t>
            </a:fld>
            <a:endParaRPr kumimoji="1" lang="ja-JP" altLang="en-US"/>
          </a:p>
        </p:txBody>
      </p:sp>
      <p:sp>
        <p:nvSpPr>
          <p:cNvPr id="10" name="テキスト ボックス 9">
            <a:extLst>
              <a:ext uri="{FF2B5EF4-FFF2-40B4-BE49-F238E27FC236}">
                <a16:creationId xmlns="" xmlns:a16="http://schemas.microsoft.com/office/drawing/2014/main" id="{479A6F4A-2D1B-4716-8A6B-21AF4173B3AE}"/>
              </a:ext>
            </a:extLst>
          </p:cNvPr>
          <p:cNvSpPr txBox="1"/>
          <p:nvPr/>
        </p:nvSpPr>
        <p:spPr>
          <a:xfrm>
            <a:off x="116632" y="139497"/>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３．情報発信　</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 name="図 1" descr="画面の領域"/>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5684" y="7689304"/>
            <a:ext cx="2633090" cy="1738135"/>
          </a:xfrm>
          <a:prstGeom prst="rect">
            <a:avLst/>
          </a:prstGeom>
        </p:spPr>
      </p:pic>
      <p:pic>
        <p:nvPicPr>
          <p:cNvPr id="3" name="図 2" descr="画面の領域"/>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45024" y="7689304"/>
            <a:ext cx="2670717" cy="1792276"/>
          </a:xfrm>
          <a:prstGeom prst="rect">
            <a:avLst/>
          </a:prstGeom>
        </p:spPr>
      </p:pic>
      <p:pic>
        <p:nvPicPr>
          <p:cNvPr id="4" name="図 3" descr="画面の領域"/>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4478" y="5419291"/>
            <a:ext cx="2627760" cy="1909973"/>
          </a:xfrm>
          <a:prstGeom prst="rect">
            <a:avLst/>
          </a:prstGeom>
        </p:spPr>
      </p:pic>
      <p:pic>
        <p:nvPicPr>
          <p:cNvPr id="6" name="図 5" descr="画面の領域"/>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45024" y="5419292"/>
            <a:ext cx="2670717" cy="1909972"/>
          </a:xfrm>
          <a:prstGeom prst="rect">
            <a:avLst/>
          </a:prstGeom>
        </p:spPr>
      </p:pic>
      <p:sp>
        <p:nvSpPr>
          <p:cNvPr id="9" name="正方形/長方形 8">
            <a:extLst>
              <a:ext uri="{FF2B5EF4-FFF2-40B4-BE49-F238E27FC236}">
                <a16:creationId xmlns="" xmlns:a16="http://schemas.microsoft.com/office/drawing/2014/main" id="{76A544D3-872A-444A-AB02-E24BA34B8A47}"/>
              </a:ext>
            </a:extLst>
          </p:cNvPr>
          <p:cNvSpPr>
            <a:spLocks noChangeArrowheads="1"/>
          </p:cNvSpPr>
          <p:nvPr/>
        </p:nvSpPr>
        <p:spPr bwMode="auto">
          <a:xfrm>
            <a:off x="216024" y="440373"/>
            <a:ext cx="6099717"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○時期</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342900" indent="-257175">
              <a:spcBef>
                <a:spcPct val="0"/>
              </a:spcBef>
              <a:buFont typeface="+mj-ea"/>
              <a:buAutoNum type="circleNumDbPlain"/>
            </a:pPr>
            <a:r>
              <a:rPr lang="en-US" altLang="ja-JP" sz="1400" dirty="0">
                <a:latin typeface="メイリオ" panose="020B0604030504040204" pitchFamily="50" charset="-128"/>
                <a:ea typeface="メイリオ" panose="020B0604030504040204" pitchFamily="50" charset="-128"/>
              </a:rPr>
              <a:t>WEB</a:t>
            </a:r>
            <a:r>
              <a:rPr lang="ja-JP" altLang="en-US" sz="1400" dirty="0">
                <a:latin typeface="メイリオ" panose="020B0604030504040204" pitchFamily="50" charset="-128"/>
                <a:ea typeface="メイリオ" panose="020B0604030504040204" pitchFamily="50" charset="-128"/>
              </a:rPr>
              <a:t>サイト運営　</a:t>
            </a: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10</a:t>
            </a:r>
            <a:r>
              <a:rPr lang="ja-JP" altLang="en-US" sz="1400" dirty="0">
                <a:latin typeface="メイリオ" panose="020B0604030504040204" pitchFamily="50" charset="-128"/>
                <a:ea typeface="メイリオ" panose="020B0604030504040204" pitchFamily="50" charset="-128"/>
              </a:rPr>
              <a:t>日～</a:t>
            </a:r>
          </a:p>
          <a:p>
            <a:pPr marL="342900" indent="-257175">
              <a:spcBef>
                <a:spcPct val="0"/>
              </a:spcBef>
              <a:buFont typeface="+mj-ea"/>
              <a:buAutoNum type="circleNumDbPlain"/>
            </a:pPr>
            <a:r>
              <a:rPr lang="ja-JP" altLang="en-US" sz="1400" dirty="0">
                <a:latin typeface="メイリオ" panose="020B0604030504040204" pitchFamily="50" charset="-128"/>
                <a:ea typeface="メイリオ" panose="020B0604030504040204" pitchFamily="50" charset="-128"/>
              </a:rPr>
              <a:t>冊子の制作、小学校への寄贈　</a:t>
            </a: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9</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12</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31</a:t>
            </a:r>
            <a:r>
              <a:rPr lang="ja-JP" altLang="en-US" sz="1400" dirty="0">
                <a:latin typeface="メイリオ" panose="020B0604030504040204" pitchFamily="50" charset="-128"/>
                <a:ea typeface="メイリオ" panose="020B0604030504040204" pitchFamily="50" charset="-128"/>
              </a:rPr>
              <a:t>日</a:t>
            </a:r>
          </a:p>
          <a:p>
            <a:pPr marL="85725" indent="271463">
              <a:spcBef>
                <a:spcPct val="0"/>
              </a:spcBef>
              <a:buNone/>
            </a:pPr>
            <a:r>
              <a:rPr lang="ja-JP" altLang="en-US" sz="1400" dirty="0">
                <a:latin typeface="メイリオ" panose="020B0604030504040204" pitchFamily="50" charset="-128"/>
                <a:ea typeface="メイリオ" panose="020B0604030504040204" pitchFamily="50" charset="-128"/>
              </a:rPr>
              <a:t>会津若松市長への寄贈　</a:t>
            </a: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12</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3</a:t>
            </a:r>
            <a:r>
              <a:rPr lang="ja-JP" altLang="en-US" sz="1400" dirty="0">
                <a:latin typeface="メイリオ" panose="020B0604030504040204" pitchFamily="50" charset="-128"/>
                <a:ea typeface="メイリオ" panose="020B0604030504040204" pitchFamily="50" charset="-128"/>
              </a:rPr>
              <a:t>日（月）</a:t>
            </a:r>
          </a:p>
          <a:p>
            <a:pPr marL="85725" indent="271463">
              <a:spcBef>
                <a:spcPct val="0"/>
              </a:spcBef>
              <a:buNone/>
            </a:pPr>
            <a:r>
              <a:rPr lang="ja-JP" altLang="en-US" sz="1400" dirty="0">
                <a:latin typeface="メイリオ" panose="020B0604030504040204" pitchFamily="50" charset="-128"/>
                <a:ea typeface="メイリオ" panose="020B0604030504040204" pitchFamily="50" charset="-128"/>
              </a:rPr>
              <a:t>新潟市教育長への寄贈　</a:t>
            </a: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12</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5</a:t>
            </a:r>
            <a:r>
              <a:rPr lang="ja-JP" altLang="en-US" sz="1400" dirty="0">
                <a:latin typeface="メイリオ" panose="020B0604030504040204" pitchFamily="50" charset="-128"/>
                <a:ea typeface="メイリオ" panose="020B0604030504040204" pitchFamily="50" charset="-128"/>
              </a:rPr>
              <a:t>日（水）</a:t>
            </a:r>
          </a:p>
          <a:p>
            <a:pPr marL="85725" indent="271463">
              <a:spcBef>
                <a:spcPct val="0"/>
              </a:spcBef>
              <a:buNone/>
            </a:pPr>
            <a:r>
              <a:rPr lang="ja-JP" altLang="en-US" sz="1400" dirty="0">
                <a:latin typeface="メイリオ" panose="020B0604030504040204" pitchFamily="50" charset="-128"/>
                <a:ea typeface="メイリオ" panose="020B0604030504040204" pitchFamily="50" charset="-128"/>
              </a:rPr>
              <a:t>新潟市立新潟小学校への出前授業　</a:t>
            </a:r>
            <a:r>
              <a:rPr lang="en-US" altLang="ja-JP" sz="1400" dirty="0">
                <a:latin typeface="メイリオ" panose="020B0604030504040204" pitchFamily="50" charset="-128"/>
                <a:ea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rPr>
              <a:t>12</a:t>
            </a:r>
            <a:r>
              <a:rPr lang="ja-JP" altLang="en-US" sz="1400" dirty="0">
                <a:latin typeface="メイリオ" panose="020B0604030504040204" pitchFamily="50" charset="-128"/>
                <a:ea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日（木）</a:t>
            </a:r>
            <a:endParaRPr lang="en-US" altLang="ja-JP" sz="1400" dirty="0">
              <a:latin typeface="メイリオ" panose="020B0604030504040204" pitchFamily="50" charset="-128"/>
              <a:ea typeface="メイリオ" panose="020B0604030504040204" pitchFamily="50" charset="-128"/>
            </a:endParaRPr>
          </a:p>
          <a:p>
            <a:pPr>
              <a:spcBef>
                <a:spcPct val="0"/>
              </a:spcBef>
              <a:buNone/>
            </a:pP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場所</a:t>
            </a:r>
            <a:r>
              <a:rPr lang="ja-JP" altLang="en-US" sz="1600" u="none"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600" u="none"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②会津若松市、新潟市</a:t>
            </a:r>
            <a:endParaRPr lang="en-US" altLang="zh-TW"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〇参加者</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会津若松市：会津若松市長、新潟市地域</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魅力創造部次長、福島民報社、</a:t>
            </a:r>
            <a:endParaRPr lang="en-US" altLang="zh-TW"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a:t>
            </a: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新潟日報社</a:t>
            </a:r>
          </a:p>
          <a:p>
            <a:pPr marL="174625">
              <a:spcBef>
                <a:spcPct val="0"/>
              </a:spcBef>
              <a:buFontTx/>
              <a:buNone/>
            </a:pP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新潟市：新潟市教育長、新潟市副市長、新潟小学校</a:t>
            </a:r>
            <a:r>
              <a:rPr lang="en-US" altLang="zh-TW" sz="1200" dirty="0">
                <a:latin typeface="メイリオ" panose="020B0604030504040204" pitchFamily="50" charset="-128"/>
                <a:ea typeface="メイリオ" panose="020B0604030504040204" pitchFamily="50" charset="-128"/>
                <a:cs typeface="メイリオ" panose="020B0604030504040204" pitchFamily="50" charset="-128"/>
              </a:rPr>
              <a:t>6</a:t>
            </a: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年生</a:t>
            </a:r>
            <a:r>
              <a:rPr lang="en-US" altLang="zh-TW" sz="1200" dirty="0">
                <a:latin typeface="メイリオ" panose="020B0604030504040204" pitchFamily="50" charset="-128"/>
                <a:ea typeface="メイリオ" panose="020B0604030504040204" pitchFamily="50" charset="-128"/>
                <a:cs typeface="メイリオ" panose="020B0604030504040204" pitchFamily="50" charset="-128"/>
              </a:rPr>
              <a:t>101</a:t>
            </a: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名、</a:t>
            </a:r>
            <a:endParaRPr lang="en-US" altLang="zh-TW"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a:t>
            </a:r>
            <a:r>
              <a:rPr lang="zh-TW" altLang="en-US" sz="1200" dirty="0">
                <a:latin typeface="メイリオ" panose="020B0604030504040204" pitchFamily="50" charset="-128"/>
                <a:ea typeface="メイリオ" panose="020B0604030504040204" pitchFamily="50" charset="-128"/>
                <a:cs typeface="メイリオ" panose="020B0604030504040204" pitchFamily="50" charset="-128"/>
              </a:rPr>
              <a:t>新潟日報社、新潟放送</a:t>
            </a:r>
            <a:endParaRPr lang="en-US" altLang="zh-TW" sz="12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None/>
            </a:pPr>
            <a:endParaRPr lang="en-US" altLang="ja-JP" sz="7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〇内容</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342900" indent="-257175">
              <a:spcBef>
                <a:spcPct val="0"/>
              </a:spcBef>
              <a:buFont typeface="+mj-ea"/>
              <a:buAutoNum type="circleNumDbPlain"/>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信濃川、阿賀野川と日本海の繋がりを学ぶ情報集積サイトを制作、体験交流の学習成果を発信した。</a:t>
            </a:r>
          </a:p>
          <a:p>
            <a:pPr marL="342900" indent="-257175">
              <a:spcBef>
                <a:spcPct val="0"/>
              </a:spcBef>
              <a:buFont typeface="+mj-ea"/>
              <a:buAutoNum type="circleNumDbPlain"/>
            </a:pPr>
            <a:r>
              <a:rPr lang="ja-JP" altLang="en-US" sz="1400" dirty="0">
                <a:latin typeface="メイリオ" panose="020B0604030504040204" pitchFamily="50" charset="-128"/>
                <a:ea typeface="メイリオ" panose="020B0604030504040204" pitchFamily="50" charset="-128"/>
              </a:rPr>
              <a:t>体験交流の学習成果をもとにした冊子「知ろう　学ぼう　私たちの海と川と港」を制作し、新潟県の信濃川、阿賀野川流域の小学校</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年生、長野市、会津若松市の小学校</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年生</a:t>
            </a:r>
            <a:r>
              <a:rPr lang="en-US" altLang="ja-JP" sz="1400" dirty="0">
                <a:latin typeface="メイリオ" panose="020B0604030504040204" pitchFamily="50" charset="-128"/>
                <a:ea typeface="メイリオ" panose="020B0604030504040204" pitchFamily="50" charset="-128"/>
              </a:rPr>
              <a:t>18,000</a:t>
            </a:r>
            <a:r>
              <a:rPr lang="ja-JP" altLang="en-US" sz="1400" dirty="0">
                <a:latin typeface="メイリオ" panose="020B0604030504040204" pitchFamily="50" charset="-128"/>
                <a:ea typeface="メイリオ" panose="020B0604030504040204" pitchFamily="50" charset="-128"/>
              </a:rPr>
              <a:t>名に配布した。新潟小学校では冊子の寄贈と出前授業を行い、</a:t>
            </a:r>
            <a:r>
              <a:rPr lang="en-US" altLang="ja-JP" sz="1400" dirty="0">
                <a:latin typeface="メイリオ" panose="020B0604030504040204" pitchFamily="50" charset="-128"/>
                <a:ea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rPr>
              <a:t>年生</a:t>
            </a:r>
            <a:r>
              <a:rPr lang="en-US" altLang="ja-JP" sz="1400" dirty="0">
                <a:latin typeface="メイリオ" panose="020B0604030504040204" pitchFamily="50" charset="-128"/>
                <a:ea typeface="メイリオ" panose="020B0604030504040204" pitchFamily="50" charset="-128"/>
              </a:rPr>
              <a:t>101</a:t>
            </a:r>
            <a:r>
              <a:rPr lang="ja-JP" altLang="en-US" sz="1400" dirty="0">
                <a:latin typeface="メイリオ" panose="020B0604030504040204" pitchFamily="50" charset="-128"/>
                <a:ea typeface="メイリオ" panose="020B0604030504040204" pitchFamily="50" charset="-128"/>
              </a:rPr>
              <a:t>名が参加した。</a:t>
            </a:r>
          </a:p>
        </p:txBody>
      </p:sp>
    </p:spTree>
    <p:extLst>
      <p:ext uri="{BB962C8B-B14F-4D97-AF65-F5344CB8AC3E}">
        <p14:creationId xmlns:p14="http://schemas.microsoft.com/office/powerpoint/2010/main" val="3233032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xmlns="" id="{11E0C311-8CFF-456F-8A32-BE166B0122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1806" y="5879268"/>
            <a:ext cx="2771782" cy="3914924"/>
          </a:xfrm>
          <a:prstGeom prst="rect">
            <a:avLst/>
          </a:prstGeom>
        </p:spPr>
      </p:pic>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12</a:t>
            </a:fld>
            <a:endParaRPr kumimoji="1" lang="ja-JP" altLang="en-US" dirty="0"/>
          </a:p>
        </p:txBody>
      </p:sp>
      <p:sp>
        <p:nvSpPr>
          <p:cNvPr id="16" name="テキスト ボックス 15">
            <a:extLst>
              <a:ext uri="{FF2B5EF4-FFF2-40B4-BE49-F238E27FC236}">
                <a16:creationId xmlns:a16="http://schemas.microsoft.com/office/drawing/2014/main" xmlns="" id="{B00F217A-BED2-40D6-8283-5BE5F482129F}"/>
              </a:ext>
            </a:extLst>
          </p:cNvPr>
          <p:cNvSpPr txBox="1"/>
          <p:nvPr/>
        </p:nvSpPr>
        <p:spPr>
          <a:xfrm>
            <a:off x="263765" y="630575"/>
            <a:ext cx="3105510" cy="492443"/>
          </a:xfrm>
          <a:prstGeom prst="rect">
            <a:avLst/>
          </a:prstGeom>
          <a:noFill/>
        </p:spPr>
        <p:txBody>
          <a:bodyPr wrap="square" lIns="0" tIns="0" rIns="0" bIns="0" rtlCol="0">
            <a:spAutoFit/>
          </a:bodyPr>
          <a:lstStyle/>
          <a:p>
            <a:pPr marL="109728" indent="0">
              <a:buNone/>
            </a:pP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参加者募集チラシ　</a:t>
            </a:r>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09728" indent="0">
              <a:buNone/>
            </a:pP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A</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４表裏　●●部</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6" name="図 5">
            <a:extLst>
              <a:ext uri="{FF2B5EF4-FFF2-40B4-BE49-F238E27FC236}">
                <a16:creationId xmlns:a16="http://schemas.microsoft.com/office/drawing/2014/main" xmlns="" id="{513FA200-5F74-43F6-BDC1-37D66DB792E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780" y="1116516"/>
            <a:ext cx="2884196" cy="4062890"/>
          </a:xfrm>
          <a:prstGeom prst="rect">
            <a:avLst/>
          </a:prstGeom>
        </p:spPr>
      </p:pic>
      <p:pic>
        <p:nvPicPr>
          <p:cNvPr id="9" name="図 8">
            <a:extLst>
              <a:ext uri="{FF2B5EF4-FFF2-40B4-BE49-F238E27FC236}">
                <a16:creationId xmlns:a16="http://schemas.microsoft.com/office/drawing/2014/main" xmlns="" id="{6E2AE94E-0D1A-48FB-8712-FB345D5CB2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13156" y="1074835"/>
            <a:ext cx="2884196" cy="4094189"/>
          </a:xfrm>
          <a:prstGeom prst="rect">
            <a:avLst/>
          </a:prstGeom>
        </p:spPr>
      </p:pic>
      <p:sp>
        <p:nvSpPr>
          <p:cNvPr id="17" name="テキスト ボックス 16">
            <a:extLst>
              <a:ext uri="{FF2B5EF4-FFF2-40B4-BE49-F238E27FC236}">
                <a16:creationId xmlns:a16="http://schemas.microsoft.com/office/drawing/2014/main" xmlns="" id="{CE12032A-9FE7-4A7E-B92D-C929997FC5A1}"/>
              </a:ext>
            </a:extLst>
          </p:cNvPr>
          <p:cNvSpPr txBox="1"/>
          <p:nvPr/>
        </p:nvSpPr>
        <p:spPr>
          <a:xfrm>
            <a:off x="175486" y="5510991"/>
            <a:ext cx="1885362" cy="246221"/>
          </a:xfrm>
          <a:prstGeom prst="rect">
            <a:avLst/>
          </a:prstGeom>
          <a:noFill/>
        </p:spPr>
        <p:txBody>
          <a:bodyPr wrap="square" lIns="0" tIns="0" rIns="0" bIns="0" rtlCol="0">
            <a:spAutoFit/>
          </a:bodyPr>
          <a:lstStyle/>
          <a:p>
            <a:pPr marL="109728" indent="0">
              <a:buNone/>
            </a:pP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参加者配布しおり</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テキスト ボックス 19">
            <a:extLst>
              <a:ext uri="{FF2B5EF4-FFF2-40B4-BE49-F238E27FC236}">
                <a16:creationId xmlns:a16="http://schemas.microsoft.com/office/drawing/2014/main" xmlns="" id="{EDE1CB64-BB69-4724-A439-E830AED18E3C}"/>
              </a:ext>
            </a:extLst>
          </p:cNvPr>
          <p:cNvSpPr txBox="1"/>
          <p:nvPr/>
        </p:nvSpPr>
        <p:spPr>
          <a:xfrm>
            <a:off x="2060848" y="5510991"/>
            <a:ext cx="1652308" cy="246221"/>
          </a:xfrm>
          <a:prstGeom prst="rect">
            <a:avLst/>
          </a:prstGeom>
          <a:noFill/>
        </p:spPr>
        <p:txBody>
          <a:bodyPr wrap="square" lIns="0" tIns="0" rIns="0" bIns="0" rtlCol="0">
            <a:spAutoFit/>
          </a:bodyPr>
          <a:lstStyle/>
          <a:p>
            <a:pPr marL="109728" indent="0">
              <a:buNone/>
            </a:pPr>
            <a:r>
              <a:rPr kumimoji="1"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B5</a:t>
            </a:r>
            <a:r>
              <a:rPr lang="ja-JP" altLang="en-US" sz="1600" dirty="0" err="1">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14</a:t>
            </a:r>
            <a:r>
              <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rPr>
              <a:t>ページ</a:t>
            </a:r>
          </a:p>
        </p:txBody>
      </p:sp>
      <p:pic>
        <p:nvPicPr>
          <p:cNvPr id="22" name="図 21">
            <a:extLst>
              <a:ext uri="{FF2B5EF4-FFF2-40B4-BE49-F238E27FC236}">
                <a16:creationId xmlns:a16="http://schemas.microsoft.com/office/drawing/2014/main" xmlns="" id="{B808363C-E3B1-4DDB-BFBB-D2361A55C33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53255" y="5723384"/>
            <a:ext cx="2752721" cy="3888000"/>
          </a:xfrm>
          <a:prstGeom prst="rect">
            <a:avLst/>
          </a:prstGeom>
        </p:spPr>
      </p:pic>
      <p:sp>
        <p:nvSpPr>
          <p:cNvPr id="10" name="テキスト ボックス 9">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制作物＝</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川も</a:t>
            </a:r>
            <a:r>
              <a:rPr lang="ja-JP" altLang="en-US" sz="1400" b="1" dirty="0" err="1">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海もりプロジェクト長野</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①</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335173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13</a:t>
            </a:fld>
            <a:endParaRPr kumimoji="1" lang="ja-JP" altLang="en-US" dirty="0"/>
          </a:p>
        </p:txBody>
      </p:sp>
      <p:sp>
        <p:nvSpPr>
          <p:cNvPr id="7" name="テキスト ボックス 6"/>
          <p:cNvSpPr txBox="1"/>
          <p:nvPr/>
        </p:nvSpPr>
        <p:spPr>
          <a:xfrm>
            <a:off x="107467" y="1118881"/>
            <a:ext cx="3029752"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フリーペーパー</a:t>
            </a:r>
            <a:r>
              <a:rPr lang="en-US" altLang="ja-JP" sz="1600" dirty="0" err="1">
                <a:latin typeface="メイリオ" panose="020B0604030504040204" pitchFamily="50" charset="-128"/>
                <a:ea typeface="メイリオ" panose="020B0604030504040204" pitchFamily="50" charset="-128"/>
                <a:cs typeface="メイリオ" panose="020B0604030504040204" pitchFamily="50" charset="-128"/>
              </a:rPr>
              <a:t>assh</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半</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4</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制作物＝</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川も</a:t>
            </a:r>
            <a:r>
              <a:rPr lang="ja-JP" altLang="en-US" sz="1400" b="1" dirty="0" err="1">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海もりプロジェクト長野</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②</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4" name="図 3">
            <a:extLst>
              <a:ext uri="{FF2B5EF4-FFF2-40B4-BE49-F238E27FC236}">
                <a16:creationId xmlns:a16="http://schemas.microsoft.com/office/drawing/2014/main" xmlns="" id="{14A81852-84D2-427B-A0B6-C204C98F379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1712" y="1367200"/>
            <a:ext cx="3005507" cy="3055134"/>
          </a:xfrm>
          <a:prstGeom prst="rect">
            <a:avLst/>
          </a:prstGeom>
        </p:spPr>
      </p:pic>
      <p:sp>
        <p:nvSpPr>
          <p:cNvPr id="13" name="テキスト ボックス 12">
            <a:extLst>
              <a:ext uri="{FF2B5EF4-FFF2-40B4-BE49-F238E27FC236}">
                <a16:creationId xmlns:a16="http://schemas.microsoft.com/office/drawing/2014/main" xmlns="" id="{99EE45E5-D273-4968-86FE-96417A50B262}"/>
              </a:ext>
            </a:extLst>
          </p:cNvPr>
          <p:cNvSpPr txBox="1"/>
          <p:nvPr/>
        </p:nvSpPr>
        <p:spPr>
          <a:xfrm>
            <a:off x="3428999" y="1091317"/>
            <a:ext cx="3260264"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新潟日報朝刊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段１／２カラー</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4" name="図 13">
            <a:extLst>
              <a:ext uri="{FF2B5EF4-FFF2-40B4-BE49-F238E27FC236}">
                <a16:creationId xmlns:a16="http://schemas.microsoft.com/office/drawing/2014/main" xmlns="" id="{E1B17028-1065-47C8-86AE-95BC9A7603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28999" y="1365102"/>
            <a:ext cx="3260264" cy="2988575"/>
          </a:xfrm>
          <a:prstGeom prst="rect">
            <a:avLst/>
          </a:prstGeom>
        </p:spPr>
      </p:pic>
      <p:sp>
        <p:nvSpPr>
          <p:cNvPr id="19" name="テキスト ボックス 18">
            <a:extLst>
              <a:ext uri="{FF2B5EF4-FFF2-40B4-BE49-F238E27FC236}">
                <a16:creationId xmlns:a16="http://schemas.microsoft.com/office/drawing/2014/main" xmlns="" id="{43985510-248E-464A-BAD4-16570BE72C90}"/>
              </a:ext>
            </a:extLst>
          </p:cNvPr>
          <p:cNvSpPr txBox="1"/>
          <p:nvPr/>
        </p:nvSpPr>
        <p:spPr>
          <a:xfrm>
            <a:off x="107466" y="5390612"/>
            <a:ext cx="2808313"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信濃毎日新聞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段１／２</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1" name="図 20">
            <a:extLst>
              <a:ext uri="{FF2B5EF4-FFF2-40B4-BE49-F238E27FC236}">
                <a16:creationId xmlns:a16="http://schemas.microsoft.com/office/drawing/2014/main" xmlns="" id="{C12BB822-58E6-4FEA-9618-F74E92096A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729" y="5652526"/>
            <a:ext cx="3305917" cy="2972882"/>
          </a:xfrm>
          <a:prstGeom prst="rect">
            <a:avLst/>
          </a:prstGeom>
        </p:spPr>
      </p:pic>
      <p:sp>
        <p:nvSpPr>
          <p:cNvPr id="22" name="テキスト ボックス 21">
            <a:extLst>
              <a:ext uri="{FF2B5EF4-FFF2-40B4-BE49-F238E27FC236}">
                <a16:creationId xmlns:a16="http://schemas.microsoft.com/office/drawing/2014/main" xmlns="" id="{9078E6C4-DF78-4A10-BA71-D39DFABB1D37}"/>
              </a:ext>
            </a:extLst>
          </p:cNvPr>
          <p:cNvSpPr txBox="1"/>
          <p:nvPr/>
        </p:nvSpPr>
        <p:spPr>
          <a:xfrm>
            <a:off x="3321536" y="5363048"/>
            <a:ext cx="3428998"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信濃毎日新聞５段１／２</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締切延長</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3" name="図 22">
            <a:extLst>
              <a:ext uri="{FF2B5EF4-FFF2-40B4-BE49-F238E27FC236}">
                <a16:creationId xmlns:a16="http://schemas.microsoft.com/office/drawing/2014/main" xmlns="" id="{00059722-C5AF-45DC-AEB2-BC1CC2CC01F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81104" y="5667273"/>
            <a:ext cx="3260264" cy="2927695"/>
          </a:xfrm>
          <a:prstGeom prst="rect">
            <a:avLst/>
          </a:prstGeom>
          <a:ln>
            <a:solidFill>
              <a:schemeClr val="tx1"/>
            </a:solidFill>
          </a:ln>
        </p:spPr>
      </p:pic>
      <p:sp>
        <p:nvSpPr>
          <p:cNvPr id="12" name="テキスト ボックス 11">
            <a:extLst>
              <a:ext uri="{FF2B5EF4-FFF2-40B4-BE49-F238E27FC236}">
                <a16:creationId xmlns:a16="http://schemas.microsoft.com/office/drawing/2014/main" xmlns="" id="{5BFED77C-A7BF-4B99-BA70-4F28D75A05B0}"/>
              </a:ext>
            </a:extLst>
          </p:cNvPr>
          <p:cNvSpPr txBox="1"/>
          <p:nvPr/>
        </p:nvSpPr>
        <p:spPr>
          <a:xfrm>
            <a:off x="3428999" y="744097"/>
            <a:ext cx="2952329" cy="246221"/>
          </a:xfrm>
          <a:prstGeom prst="rect">
            <a:avLst/>
          </a:prstGeom>
          <a:noFill/>
        </p:spPr>
        <p:txBody>
          <a:bodyPr wrap="square" lIns="0" tIns="0" rIns="0" bIns="0" rtlCol="0">
            <a:spAutoFit/>
          </a:bodyPr>
          <a:lstStyle/>
          <a:p>
            <a:pPr marL="109728" indent="0" algn="r">
              <a:buNone/>
            </a:pPr>
            <a:r>
              <a:rPr kumimoji="1" lang="en-US" altLang="ja-JP" sz="1600" dirty="0">
                <a:latin typeface="メイリオ" panose="020B0604030504040204" pitchFamily="50" charset="-128"/>
                <a:ea typeface="メイリオ" panose="020B0604030504040204" pitchFamily="50" charset="-128"/>
                <a:cs typeface="メイリオ" panose="020B0604030504040204" pitchFamily="50" charset="-128"/>
              </a:rPr>
              <a:t>43</a:t>
            </a:r>
            <a:r>
              <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rPr>
              <a:t>万部</a:t>
            </a:r>
          </a:p>
        </p:txBody>
      </p:sp>
    </p:spTree>
    <p:extLst>
      <p:ext uri="{BB962C8B-B14F-4D97-AF65-F5344CB8AC3E}">
        <p14:creationId xmlns:p14="http://schemas.microsoft.com/office/powerpoint/2010/main" val="2945447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14</a:t>
            </a:fld>
            <a:endParaRPr kumimoji="1" lang="ja-JP" altLang="en-US" dirty="0"/>
          </a:p>
        </p:txBody>
      </p:sp>
      <p:pic>
        <p:nvPicPr>
          <p:cNvPr id="3" name="図 2">
            <a:extLst>
              <a:ext uri="{FF2B5EF4-FFF2-40B4-BE49-F238E27FC236}">
                <a16:creationId xmlns:a16="http://schemas.microsoft.com/office/drawing/2014/main" xmlns="" id="{099BBA02-8A33-4D8A-BC50-59CC56DADE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4014" y="1111001"/>
            <a:ext cx="6251004" cy="4441637"/>
          </a:xfrm>
          <a:prstGeom prst="rect">
            <a:avLst/>
          </a:prstGeom>
        </p:spPr>
      </p:pic>
      <p:sp>
        <p:nvSpPr>
          <p:cNvPr id="13" name="テキスト ボックス 12">
            <a:extLst>
              <a:ext uri="{FF2B5EF4-FFF2-40B4-BE49-F238E27FC236}">
                <a16:creationId xmlns:a16="http://schemas.microsoft.com/office/drawing/2014/main" xmlns="" id="{7D07CBF0-4D97-4420-A3C1-45E4BC0EFC74}"/>
              </a:ext>
            </a:extLst>
          </p:cNvPr>
          <p:cNvSpPr txBox="1"/>
          <p:nvPr/>
        </p:nvSpPr>
        <p:spPr>
          <a:xfrm>
            <a:off x="269767" y="769100"/>
            <a:ext cx="4032448" cy="246221"/>
          </a:xfrm>
          <a:prstGeom prst="rect">
            <a:avLst/>
          </a:prstGeom>
          <a:noFill/>
        </p:spPr>
        <p:txBody>
          <a:bodyPr wrap="square" lIns="0" tIns="0" rIns="0" bIns="0" rtlCol="0">
            <a:spAutoFit/>
          </a:bodyPr>
          <a:lstStyle/>
          <a:p>
            <a:pPr marL="109728" indent="0">
              <a:buNone/>
            </a:pP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参加者募集チラシ</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A4</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表裏　</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5,000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部</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5" name="図 14">
            <a:extLst>
              <a:ext uri="{FF2B5EF4-FFF2-40B4-BE49-F238E27FC236}">
                <a16:creationId xmlns:a16="http://schemas.microsoft.com/office/drawing/2014/main" xmlns="" id="{302EDE80-35D0-4BFF-88D7-FD5E358117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9767" y="5967277"/>
            <a:ext cx="2724042" cy="3843701"/>
          </a:xfrm>
          <a:prstGeom prst="rect">
            <a:avLst/>
          </a:prstGeom>
        </p:spPr>
      </p:pic>
      <p:sp>
        <p:nvSpPr>
          <p:cNvPr id="14" name="テキスト ボックス 13">
            <a:extLst>
              <a:ext uri="{FF2B5EF4-FFF2-40B4-BE49-F238E27FC236}">
                <a16:creationId xmlns:a16="http://schemas.microsoft.com/office/drawing/2014/main" xmlns="" id="{0A0755BD-3386-458D-8031-53CA4523ECEB}"/>
              </a:ext>
            </a:extLst>
          </p:cNvPr>
          <p:cNvSpPr txBox="1"/>
          <p:nvPr/>
        </p:nvSpPr>
        <p:spPr>
          <a:xfrm>
            <a:off x="112732" y="5645738"/>
            <a:ext cx="3133047"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参加者配布しおり</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塩</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テキスト ボックス 16">
            <a:extLst>
              <a:ext uri="{FF2B5EF4-FFF2-40B4-BE49-F238E27FC236}">
                <a16:creationId xmlns:a16="http://schemas.microsoft.com/office/drawing/2014/main" xmlns="" id="{452F4CD7-6E36-4120-9486-7A20E9D28307}"/>
              </a:ext>
            </a:extLst>
          </p:cNvPr>
          <p:cNvSpPr txBox="1"/>
          <p:nvPr/>
        </p:nvSpPr>
        <p:spPr>
          <a:xfrm>
            <a:off x="2161019" y="5648318"/>
            <a:ext cx="3133047" cy="246221"/>
          </a:xfrm>
          <a:prstGeom prst="rect">
            <a:avLst/>
          </a:prstGeom>
          <a:noFill/>
        </p:spPr>
        <p:txBody>
          <a:bodyPr wrap="square" lIns="0" tIns="0" rIns="0" bIns="0" rtlCol="0">
            <a:spAutoFit/>
          </a:bodyPr>
          <a:lstStyle/>
          <a:p>
            <a:pPr marL="109728" indent="0">
              <a:buNone/>
            </a:pPr>
            <a:r>
              <a:rPr kumimoji="1" lang="en-US" altLang="ja-JP" sz="1600" dirty="0">
                <a:latin typeface="メイリオ" panose="020B0604030504040204" pitchFamily="50" charset="-128"/>
                <a:ea typeface="メイリオ" panose="020B0604030504040204" pitchFamily="50" charset="-128"/>
                <a:cs typeface="メイリオ" panose="020B0604030504040204" pitchFamily="50" charset="-128"/>
              </a:rPr>
              <a:t>B5</a:t>
            </a:r>
            <a:r>
              <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600" dirty="0">
                <a:latin typeface="メイリオ" panose="020B0604030504040204" pitchFamily="50" charset="-128"/>
                <a:ea typeface="メイリオ" panose="020B0604030504040204" pitchFamily="50" charset="-128"/>
                <a:cs typeface="メイリオ" panose="020B0604030504040204" pitchFamily="50" charset="-128"/>
              </a:rPr>
              <a:t>12</a:t>
            </a:r>
            <a:r>
              <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rPr>
              <a:t>ページ　</a:t>
            </a:r>
          </a:p>
        </p:txBody>
      </p:sp>
      <p:pic>
        <p:nvPicPr>
          <p:cNvPr id="19" name="図 18">
            <a:extLst>
              <a:ext uri="{FF2B5EF4-FFF2-40B4-BE49-F238E27FC236}">
                <a16:creationId xmlns:a16="http://schemas.microsoft.com/office/drawing/2014/main" xmlns="" id="{C46805F3-9F45-43AD-954B-FEA1A8A771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73016" y="5967277"/>
            <a:ext cx="2701744" cy="3816000"/>
          </a:xfrm>
          <a:prstGeom prst="rect">
            <a:avLst/>
          </a:prstGeom>
        </p:spPr>
      </p:pic>
      <p:sp>
        <p:nvSpPr>
          <p:cNvPr id="9" name="テキスト ボックス 8">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制作物＝</a:t>
            </a:r>
            <a:r>
              <a:rPr lang="en-US" altLang="ja-JP" sz="14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塩と鉄の体験交流</a:t>
            </a:r>
            <a:r>
              <a:rPr lang="en-US" altLang="ja-JP" sz="14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①</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104816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15</a:t>
            </a:fld>
            <a:endParaRPr kumimoji="1" lang="ja-JP" altLang="en-US" dirty="0"/>
          </a:p>
        </p:txBody>
      </p:sp>
      <p:sp>
        <p:nvSpPr>
          <p:cNvPr id="16" name="テキスト ボックス 15">
            <a:extLst>
              <a:ext uri="{FF2B5EF4-FFF2-40B4-BE49-F238E27FC236}">
                <a16:creationId xmlns:a16="http://schemas.microsoft.com/office/drawing/2014/main" xmlns="" id="{B00F217A-BED2-40D6-8283-5BE5F482129F}"/>
              </a:ext>
            </a:extLst>
          </p:cNvPr>
          <p:cNvSpPr txBox="1"/>
          <p:nvPr/>
        </p:nvSpPr>
        <p:spPr>
          <a:xfrm>
            <a:off x="398137" y="746339"/>
            <a:ext cx="3174879"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参加者配布しおり</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鉄　</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B5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４</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P</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7" name="図 6">
            <a:extLst>
              <a:ext uri="{FF2B5EF4-FFF2-40B4-BE49-F238E27FC236}">
                <a16:creationId xmlns:a16="http://schemas.microsoft.com/office/drawing/2014/main" xmlns="" id="{8AB1A632-9050-4E4C-899F-8E3B8D628E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9937" y="1176252"/>
            <a:ext cx="5693390" cy="4025104"/>
          </a:xfrm>
          <a:prstGeom prst="rect">
            <a:avLst/>
          </a:prstGeom>
        </p:spPr>
      </p:pic>
      <p:pic>
        <p:nvPicPr>
          <p:cNvPr id="11" name="図 10">
            <a:extLst>
              <a:ext uri="{FF2B5EF4-FFF2-40B4-BE49-F238E27FC236}">
                <a16:creationId xmlns:a16="http://schemas.microsoft.com/office/drawing/2014/main" xmlns="" id="{8075FD59-4301-4BA2-934B-A51E347B4A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8137" y="5385048"/>
            <a:ext cx="5693391" cy="4026951"/>
          </a:xfrm>
          <a:prstGeom prst="rect">
            <a:avLst/>
          </a:prstGeom>
        </p:spPr>
      </p:pic>
      <p:sp>
        <p:nvSpPr>
          <p:cNvPr id="6" name="テキスト ボックス 5">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制作物</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塩と鉄の体験交流</a:t>
            </a:r>
            <a:r>
              <a:rPr lang="en-US" altLang="ja-JP" sz="14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②</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4276820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16</a:t>
            </a:fld>
            <a:endParaRPr kumimoji="1" lang="ja-JP" altLang="en-US" dirty="0"/>
          </a:p>
        </p:txBody>
      </p:sp>
      <p:sp>
        <p:nvSpPr>
          <p:cNvPr id="10" name="テキスト ボックス 9">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制作物</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塩と鉄の体験交流</a:t>
            </a:r>
            <a:r>
              <a:rPr lang="en-US" altLang="ja-JP" sz="14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③</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テキスト ボックス 14">
            <a:extLst>
              <a:ext uri="{FF2B5EF4-FFF2-40B4-BE49-F238E27FC236}">
                <a16:creationId xmlns:a16="http://schemas.microsoft.com/office/drawing/2014/main" xmlns="" id="{31CD68C3-DF20-4881-9EC6-08E45290CF8D}"/>
              </a:ext>
            </a:extLst>
          </p:cNvPr>
          <p:cNvSpPr txBox="1"/>
          <p:nvPr/>
        </p:nvSpPr>
        <p:spPr>
          <a:xfrm>
            <a:off x="133320" y="776536"/>
            <a:ext cx="3295679"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新潟日報朝刊　全</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段カラー</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7" name="図 16">
            <a:extLst>
              <a:ext uri="{FF2B5EF4-FFF2-40B4-BE49-F238E27FC236}">
                <a16:creationId xmlns:a16="http://schemas.microsoft.com/office/drawing/2014/main" xmlns="" id="{F893092A-9827-4DE1-BC80-FA69270170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6632" y="1022757"/>
            <a:ext cx="6213123" cy="2834056"/>
          </a:xfrm>
          <a:prstGeom prst="rect">
            <a:avLst/>
          </a:prstGeom>
        </p:spPr>
      </p:pic>
      <p:pic>
        <p:nvPicPr>
          <p:cNvPr id="3" name="図 2">
            <a:extLst>
              <a:ext uri="{FF2B5EF4-FFF2-40B4-BE49-F238E27FC236}">
                <a16:creationId xmlns:a16="http://schemas.microsoft.com/office/drawing/2014/main" xmlns="" id="{EA8740A1-1529-4690-87E6-9F77CDAB7C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0362" y="5761971"/>
            <a:ext cx="6159394" cy="2740862"/>
          </a:xfrm>
          <a:prstGeom prst="rect">
            <a:avLst/>
          </a:prstGeom>
        </p:spPr>
      </p:pic>
      <p:sp>
        <p:nvSpPr>
          <p:cNvPr id="18" name="テキスト ボックス 17">
            <a:extLst>
              <a:ext uri="{FF2B5EF4-FFF2-40B4-BE49-F238E27FC236}">
                <a16:creationId xmlns:a16="http://schemas.microsoft.com/office/drawing/2014/main" xmlns="" id="{37FBB7D8-5E0A-4077-BDF8-3549B1E69DD7}"/>
              </a:ext>
            </a:extLst>
          </p:cNvPr>
          <p:cNvSpPr txBox="1"/>
          <p:nvPr/>
        </p:nvSpPr>
        <p:spPr>
          <a:xfrm>
            <a:off x="116632" y="5347785"/>
            <a:ext cx="2979893" cy="246221"/>
          </a:xfrm>
          <a:prstGeom prst="rect">
            <a:avLst/>
          </a:prstGeom>
          <a:noFill/>
        </p:spPr>
        <p:txBody>
          <a:bodyPr wrap="square" lIns="0" tIns="0" rIns="0" bIns="0" rtlCol="0">
            <a:spAutoFit/>
          </a:bodyPr>
          <a:lstStyle/>
          <a:p>
            <a:pPr marL="109728" indent="0">
              <a:buNone/>
            </a:pP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福島民報朝刊　全５段カラー</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571286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5274760" y="9630773"/>
            <a:ext cx="1600200" cy="275226"/>
          </a:xfrm>
        </p:spPr>
        <p:txBody>
          <a:bodyPr/>
          <a:lstStyle/>
          <a:p>
            <a:fld id="{1D0F43BC-2402-4A78-9C9B-0DA246FFBC26}" type="slidenum">
              <a:rPr kumimoji="1" lang="ja-JP" altLang="en-US" smtClean="0"/>
              <a:t>17</a:t>
            </a:fld>
            <a:endParaRPr kumimoji="1" lang="ja-JP" altLang="en-US" dirty="0"/>
          </a:p>
        </p:txBody>
      </p:sp>
      <p:sp>
        <p:nvSpPr>
          <p:cNvPr id="10" name="テキスト ボックス 9">
            <a:extLst>
              <a:ext uri="{FF2B5EF4-FFF2-40B4-BE49-F238E27FC236}">
                <a16:creationId xmlns="" xmlns:a16="http://schemas.microsoft.com/office/drawing/2014/main" id="{B4664B26-EB40-4AA3-9921-A80BE285E8D3}"/>
              </a:ext>
            </a:extLst>
          </p:cNvPr>
          <p:cNvSpPr txBox="1"/>
          <p:nvPr/>
        </p:nvSpPr>
        <p:spPr>
          <a:xfrm>
            <a:off x="189360" y="200472"/>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記事掲載＝信濃毎日新聞社</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_1</a:t>
            </a:r>
          </a:p>
        </p:txBody>
      </p:sp>
      <p:sp>
        <p:nvSpPr>
          <p:cNvPr id="16" name="テキスト ボックス 15">
            <a:extLst>
              <a:ext uri="{FF2B5EF4-FFF2-40B4-BE49-F238E27FC236}">
                <a16:creationId xmlns="" xmlns:a16="http://schemas.microsoft.com/office/drawing/2014/main" id="{B00F217A-BED2-40D6-8283-5BE5F482129F}"/>
              </a:ext>
            </a:extLst>
          </p:cNvPr>
          <p:cNvSpPr txBox="1"/>
          <p:nvPr/>
        </p:nvSpPr>
        <p:spPr>
          <a:xfrm>
            <a:off x="123337" y="563765"/>
            <a:ext cx="5354682" cy="430887"/>
          </a:xfrm>
          <a:prstGeom prst="rect">
            <a:avLst/>
          </a:prstGeom>
          <a:noFill/>
        </p:spPr>
        <p:txBody>
          <a:bodyPr wrap="square" lIns="0" tIns="0" rIns="0" bIns="0" rtlCol="0">
            <a:spAutoFit/>
          </a:bodyPr>
          <a:lstStyle/>
          <a:p>
            <a:pPr marL="109728" indent="0">
              <a:buNone/>
            </a:pP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日付 </a:t>
            </a: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参加者募集</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広告</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09728" indent="0">
              <a:buNone/>
            </a:pP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他、６月８、９、</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13</a:t>
            </a:r>
            <a:r>
              <a:rPr lang="ja-JP" altLang="en-US" sz="1400"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400"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18</a:t>
            </a:r>
            <a:r>
              <a:rPr lang="ja-JP" altLang="en-US" sz="1400"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23</a:t>
            </a:r>
            <a:r>
              <a:rPr lang="ja-JP" altLang="en-US" sz="1400"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日に掲載）</a:t>
            </a:r>
            <a:endPar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テキスト ボックス 20">
            <a:extLst>
              <a:ext uri="{FF2B5EF4-FFF2-40B4-BE49-F238E27FC236}">
                <a16:creationId xmlns="" xmlns:a16="http://schemas.microsoft.com/office/drawing/2014/main" id="{7F8348A2-0111-49AA-8925-6D3257B1EB11}"/>
              </a:ext>
            </a:extLst>
          </p:cNvPr>
          <p:cNvSpPr txBox="1"/>
          <p:nvPr/>
        </p:nvSpPr>
        <p:spPr>
          <a:xfrm>
            <a:off x="189360" y="5685570"/>
            <a:ext cx="5825943" cy="246221"/>
          </a:xfrm>
          <a:prstGeom prst="rect">
            <a:avLst/>
          </a:prstGeom>
          <a:noFill/>
        </p:spPr>
        <p:txBody>
          <a:bodyPr wrap="square" lIns="0" tIns="0" rIns="0" bIns="0" rtlCol="0">
            <a:spAutoFit/>
          </a:bodyPr>
          <a:lstStyle/>
          <a:p>
            <a:pPr marL="109728" indent="0">
              <a:buNone/>
            </a:pPr>
            <a:r>
              <a:rPr lang="en-US" altLang="zh-CN"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CN" sz="1600" dirty="0">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CN" sz="16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日付朝刊</a:t>
            </a:r>
            <a:r>
              <a:rPr lang="zh-CN" altLang="en-US" sz="1600" dirty="0">
                <a:latin typeface="メイリオ" panose="020B0604030504040204" pitchFamily="50" charset="-128"/>
                <a:ea typeface="メイリオ" panose="020B0604030504040204" pitchFamily="50" charset="-128"/>
                <a:cs typeface="メイリオ" panose="020B0604030504040204" pitchFamily="50" charset="-128"/>
              </a:rPr>
              <a:t>参加者募集</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 name="図 2">
            <a:extLst>
              <a:ext uri="{FF2B5EF4-FFF2-40B4-BE49-F238E27FC236}">
                <a16:creationId xmlns="" xmlns:a16="http://schemas.microsoft.com/office/drawing/2014/main" id="{98B9D8E4-A637-4D93-88BB-AD0076F4078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9091" y="1268610"/>
            <a:ext cx="4268928" cy="3864016"/>
          </a:xfrm>
          <a:prstGeom prst="rect">
            <a:avLst/>
          </a:prstGeom>
        </p:spPr>
      </p:pic>
      <p:pic>
        <p:nvPicPr>
          <p:cNvPr id="7" name="図 6">
            <a:extLst>
              <a:ext uri="{FF2B5EF4-FFF2-40B4-BE49-F238E27FC236}">
                <a16:creationId xmlns="" xmlns:a16="http://schemas.microsoft.com/office/drawing/2014/main" id="{4888DC84-B546-4696-B6C2-4F73EEFAD72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26030" y="6484735"/>
            <a:ext cx="1752600" cy="2857500"/>
          </a:xfrm>
          <a:prstGeom prst="rect">
            <a:avLst/>
          </a:prstGeom>
        </p:spPr>
      </p:pic>
    </p:spTree>
    <p:extLst>
      <p:ext uri="{BB962C8B-B14F-4D97-AF65-F5344CB8AC3E}">
        <p14:creationId xmlns:p14="http://schemas.microsoft.com/office/powerpoint/2010/main" val="2234364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35BA8017-2976-432D-AFAB-B48D2AE12BF6}"/>
              </a:ext>
            </a:extLst>
          </p:cNvPr>
          <p:cNvSpPr>
            <a:spLocks noGrp="1"/>
          </p:cNvSpPr>
          <p:nvPr>
            <p:ph type="sldNum" sz="quarter" idx="12"/>
          </p:nvPr>
        </p:nvSpPr>
        <p:spPr/>
        <p:txBody>
          <a:bodyPr/>
          <a:lstStyle/>
          <a:p>
            <a:fld id="{1D0F43BC-2402-4A78-9C9B-0DA246FFBC26}" type="slidenum">
              <a:rPr kumimoji="1" lang="ja-JP" altLang="en-US" smtClean="0"/>
              <a:t>18</a:t>
            </a:fld>
            <a:endParaRPr kumimoji="1" lang="ja-JP" altLang="en-US"/>
          </a:p>
        </p:txBody>
      </p:sp>
      <p:sp>
        <p:nvSpPr>
          <p:cNvPr id="7" name="テキスト ボックス 6">
            <a:extLst>
              <a:ext uri="{FF2B5EF4-FFF2-40B4-BE49-F238E27FC236}">
                <a16:creationId xmlns="" xmlns:a16="http://schemas.microsoft.com/office/drawing/2014/main" id="{A22D382B-0FD3-4CE2-ACC5-11EDE979365B}"/>
              </a:ext>
            </a:extLst>
          </p:cNvPr>
          <p:cNvSpPr txBox="1"/>
          <p:nvPr/>
        </p:nvSpPr>
        <p:spPr>
          <a:xfrm>
            <a:off x="506839" y="607403"/>
            <a:ext cx="4155823" cy="246221"/>
          </a:xfrm>
          <a:prstGeom prst="rect">
            <a:avLst/>
          </a:prstGeom>
          <a:noFill/>
        </p:spPr>
        <p:txBody>
          <a:bodyPr wrap="square" lIns="0" tIns="0" rIns="0" bIns="0" rtlCol="0">
            <a:spAutoFit/>
          </a:bodyPr>
          <a:lstStyle/>
          <a:p>
            <a:pPr marL="109728" indent="0">
              <a:buNone/>
            </a:pP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 事前学習会記事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ボックス 7">
            <a:extLst>
              <a:ext uri="{FF2B5EF4-FFF2-40B4-BE49-F238E27FC236}">
                <a16:creationId xmlns="" xmlns:a16="http://schemas.microsoft.com/office/drawing/2014/main" id="{38708C5D-7129-449C-8831-83A81099ABC9}"/>
              </a:ext>
            </a:extLst>
          </p:cNvPr>
          <p:cNvSpPr txBox="1"/>
          <p:nvPr/>
        </p:nvSpPr>
        <p:spPr>
          <a:xfrm>
            <a:off x="362823" y="4459049"/>
            <a:ext cx="4155823"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体験交流</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日目記事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テキスト ボックス 8">
            <a:extLst>
              <a:ext uri="{FF2B5EF4-FFF2-40B4-BE49-F238E27FC236}">
                <a16:creationId xmlns="" xmlns:a16="http://schemas.microsoft.com/office/drawing/2014/main" id="{ACEFAB7D-DB46-4AB6-950A-F218351C5B11}"/>
              </a:ext>
            </a:extLst>
          </p:cNvPr>
          <p:cNvSpPr txBox="1"/>
          <p:nvPr/>
        </p:nvSpPr>
        <p:spPr>
          <a:xfrm>
            <a:off x="189360" y="200472"/>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記事掲載＝信濃毎日新聞社</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_2</a:t>
            </a:r>
          </a:p>
        </p:txBody>
      </p:sp>
      <p:pic>
        <p:nvPicPr>
          <p:cNvPr id="6" name="図 5">
            <a:extLst>
              <a:ext uri="{FF2B5EF4-FFF2-40B4-BE49-F238E27FC236}">
                <a16:creationId xmlns="" xmlns:a16="http://schemas.microsoft.com/office/drawing/2014/main" id="{DD0E751E-CD1C-4EC0-BD99-CA1D4D23FDC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2762" y="1640632"/>
            <a:ext cx="3936874" cy="2232248"/>
          </a:xfrm>
          <a:prstGeom prst="rect">
            <a:avLst/>
          </a:prstGeom>
        </p:spPr>
      </p:pic>
      <p:pic>
        <p:nvPicPr>
          <p:cNvPr id="11" name="図 10">
            <a:extLst>
              <a:ext uri="{FF2B5EF4-FFF2-40B4-BE49-F238E27FC236}">
                <a16:creationId xmlns="" xmlns:a16="http://schemas.microsoft.com/office/drawing/2014/main" id="{8940786A-AC1E-4D49-9801-27FF7FEB17A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2696" y="4953000"/>
            <a:ext cx="2091298" cy="3895790"/>
          </a:xfrm>
          <a:prstGeom prst="rect">
            <a:avLst/>
          </a:prstGeom>
        </p:spPr>
      </p:pic>
      <p:pic>
        <p:nvPicPr>
          <p:cNvPr id="13" name="図 12">
            <a:extLst>
              <a:ext uri="{FF2B5EF4-FFF2-40B4-BE49-F238E27FC236}">
                <a16:creationId xmlns="" xmlns:a16="http://schemas.microsoft.com/office/drawing/2014/main" id="{39621917-9DDD-406F-B5CD-28B6A2BC98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85853" y="6025156"/>
            <a:ext cx="2305050" cy="3362325"/>
          </a:xfrm>
          <a:prstGeom prst="rect">
            <a:avLst/>
          </a:prstGeom>
        </p:spPr>
      </p:pic>
      <p:sp>
        <p:nvSpPr>
          <p:cNvPr id="14" name="テキスト ボックス 13">
            <a:extLst>
              <a:ext uri="{FF2B5EF4-FFF2-40B4-BE49-F238E27FC236}">
                <a16:creationId xmlns="" xmlns:a16="http://schemas.microsoft.com/office/drawing/2014/main" id="{DCC64AB4-9270-4913-B93A-CBC7EF2FFC65}"/>
              </a:ext>
            </a:extLst>
          </p:cNvPr>
          <p:cNvSpPr txBox="1"/>
          <p:nvPr/>
        </p:nvSpPr>
        <p:spPr>
          <a:xfrm>
            <a:off x="2946011" y="5414549"/>
            <a:ext cx="3645025"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体験交流</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日目記事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559433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1</a:t>
            </a:fld>
            <a:endParaRPr kumimoji="1" lang="ja-JP" altLang="en-US" dirty="0"/>
          </a:p>
        </p:txBody>
      </p:sp>
      <p:sp>
        <p:nvSpPr>
          <p:cNvPr id="7" name="テキスト ボックス 6"/>
          <p:cNvSpPr txBox="1"/>
          <p:nvPr/>
        </p:nvSpPr>
        <p:spPr>
          <a:xfrm>
            <a:off x="116632" y="688424"/>
            <a:ext cx="6273727" cy="1169551"/>
          </a:xfrm>
          <a:prstGeom prst="rect">
            <a:avLst/>
          </a:prstGeom>
          <a:noFill/>
        </p:spPr>
        <p:txBody>
          <a:bodyPr wrap="square" rtlCol="0">
            <a:spAutoFit/>
          </a:bodyPr>
          <a:lstStyle/>
          <a:p>
            <a:pPr marL="109728"/>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400" dirty="0">
                <a:latin typeface="+mn-ea"/>
                <a:cs typeface="メイリオ" panose="020B0604030504040204" pitchFamily="50" charset="-128"/>
              </a:rPr>
              <a:t>2019</a:t>
            </a:r>
            <a:r>
              <a:rPr lang="ja-JP" altLang="en-US" sz="1400" dirty="0">
                <a:latin typeface="+mn-ea"/>
                <a:cs typeface="メイリオ" panose="020B0604030504040204" pitchFamily="50" charset="-128"/>
              </a:rPr>
              <a:t>年</a:t>
            </a:r>
            <a:r>
              <a:rPr lang="en-US" altLang="ja-JP" sz="1400" dirty="0">
                <a:latin typeface="+mn-ea"/>
                <a:cs typeface="メイリオ" panose="020B0604030504040204" pitchFamily="50" charset="-128"/>
              </a:rPr>
              <a:t>1</a:t>
            </a:r>
            <a:r>
              <a:rPr lang="ja-JP" altLang="en-US" sz="1400" dirty="0">
                <a:latin typeface="+mn-ea"/>
                <a:cs typeface="メイリオ" panose="020B0604030504040204" pitchFamily="50" charset="-128"/>
              </a:rPr>
              <a:t>月</a:t>
            </a:r>
            <a:r>
              <a:rPr lang="en-US" altLang="ja-JP" sz="1400" dirty="0">
                <a:latin typeface="+mn-ea"/>
                <a:cs typeface="メイリオ" panose="020B0604030504040204" pitchFamily="50" charset="-128"/>
              </a:rPr>
              <a:t>1</a:t>
            </a:r>
            <a:r>
              <a:rPr lang="ja-JP" altLang="en-US" sz="1400" dirty="0">
                <a:latin typeface="+mn-ea"/>
                <a:cs typeface="メイリオ" panose="020B0604030504040204" pitchFamily="50" charset="-128"/>
              </a:rPr>
              <a:t>日に開港</a:t>
            </a:r>
            <a:r>
              <a:rPr lang="en-US" altLang="ja-JP" sz="1400" dirty="0">
                <a:latin typeface="+mn-ea"/>
                <a:cs typeface="メイリオ" panose="020B0604030504040204" pitchFamily="50" charset="-128"/>
              </a:rPr>
              <a:t>150</a:t>
            </a:r>
            <a:r>
              <a:rPr lang="ja-JP" altLang="en-US" sz="1400" dirty="0">
                <a:latin typeface="+mn-ea"/>
                <a:cs typeface="メイリオ" panose="020B0604030504040204" pitchFamily="50" charset="-128"/>
              </a:rPr>
              <a:t>周年を迎える新潟港。日本海に注ぐ日本一の大河信濃川と、流域面積</a:t>
            </a:r>
            <a:r>
              <a:rPr lang="en-US" altLang="ja-JP" sz="1400" dirty="0">
                <a:latin typeface="+mn-ea"/>
                <a:cs typeface="メイリオ" panose="020B0604030504040204" pitchFamily="50" charset="-128"/>
              </a:rPr>
              <a:t>1</a:t>
            </a:r>
            <a:r>
              <a:rPr lang="ja-JP" altLang="en-US" sz="1400" dirty="0">
                <a:latin typeface="+mn-ea"/>
                <a:cs typeface="メイリオ" panose="020B0604030504040204" pitchFamily="50" charset="-128"/>
              </a:rPr>
              <a:t>位の阿賀野川。二つの</a:t>
            </a:r>
            <a:r>
              <a:rPr lang="ja-JP" altLang="ja-JP" sz="1400" dirty="0">
                <a:latin typeface="+mn-ea"/>
              </a:rPr>
              <a:t>河川流域に暮らす子どもたちに、地域の繋がりの学習や海との触れ合いの場を提供し、環境や文化を守る意識を育むことを目的に、以下の事業を実施した</a:t>
            </a:r>
            <a:r>
              <a:rPr lang="ja-JP" altLang="ja-JP" sz="1400" dirty="0"/>
              <a:t>。</a:t>
            </a:r>
          </a:p>
          <a:p>
            <a:pPr marL="109728" indent="0">
              <a:buNone/>
            </a:pPr>
            <a:endPar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ボックス 7">
            <a:extLst>
              <a:ext uri="{FF2B5EF4-FFF2-40B4-BE49-F238E27FC236}">
                <a16:creationId xmlns="" xmlns:a16="http://schemas.microsoft.com/office/drawing/2014/main" id="{909B4E43-B930-4702-AB78-4FF8A99127B0}"/>
              </a:ext>
            </a:extLst>
          </p:cNvPr>
          <p:cNvSpPr txBox="1"/>
          <p:nvPr/>
        </p:nvSpPr>
        <p:spPr>
          <a:xfrm>
            <a:off x="116632" y="2146269"/>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概要</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 xmlns:a16="http://schemas.microsoft.com/office/drawing/2014/main"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ねらい</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p:cNvSpPr txBox="1"/>
          <p:nvPr/>
        </p:nvSpPr>
        <p:spPr>
          <a:xfrm>
            <a:off x="260648" y="2696649"/>
            <a:ext cx="6335984" cy="3539430"/>
          </a:xfrm>
          <a:prstGeom prst="rect">
            <a:avLst/>
          </a:prstGeom>
          <a:noFill/>
        </p:spPr>
        <p:txBody>
          <a:bodyPr wrap="square" rtlCol="0">
            <a:spAutoFit/>
          </a:bodyPr>
          <a:lstStyle/>
          <a:p>
            <a:r>
              <a:rPr lang="ja-JP" altLang="ja-JP" sz="1400" dirty="0"/>
              <a:t>１．日本海体験交流の実施（川も</a:t>
            </a:r>
            <a:r>
              <a:rPr lang="ja-JP" altLang="ja-JP" sz="1400" dirty="0" err="1"/>
              <a:t>り</a:t>
            </a:r>
            <a:r>
              <a:rPr lang="ja-JP" altLang="ja-JP" sz="1400" dirty="0"/>
              <a:t>海もりプロジェクト・新潟</a:t>
            </a:r>
            <a:r>
              <a:rPr lang="en-US" altLang="ja-JP" sz="1400" dirty="0"/>
              <a:t>×</a:t>
            </a:r>
            <a:r>
              <a:rPr lang="ja-JP" altLang="ja-JP" sz="1400" dirty="0"/>
              <a:t>長野連携）</a:t>
            </a:r>
            <a:r>
              <a:rPr lang="ja-JP" altLang="en-US" sz="1400" dirty="0"/>
              <a:t>・・・</a:t>
            </a:r>
            <a:r>
              <a:rPr lang="en-US" altLang="ja-JP" sz="1400" dirty="0"/>
              <a:t>2P</a:t>
            </a:r>
          </a:p>
          <a:p>
            <a:r>
              <a:rPr lang="zh-CN" altLang="en-US" sz="1400" dirty="0">
                <a:latin typeface="ＭＳ Ｐゴシック" panose="020B0600070205080204" pitchFamily="50" charset="-128"/>
                <a:ea typeface="ＭＳ Ｐゴシック" panose="020B0600070205080204" pitchFamily="50" charset="-128"/>
              </a:rPr>
              <a:t>①事前学習会：</a:t>
            </a:r>
            <a:r>
              <a:rPr lang="en-US" altLang="zh-CN" sz="1400" dirty="0">
                <a:latin typeface="ＭＳ Ｐゴシック" panose="020B0600070205080204" pitchFamily="50" charset="-128"/>
                <a:ea typeface="ＭＳ Ｐゴシック" panose="020B0600070205080204" pitchFamily="50" charset="-128"/>
              </a:rPr>
              <a:t>7</a:t>
            </a:r>
            <a:r>
              <a:rPr lang="zh-CN" altLang="en-US" sz="1400" dirty="0">
                <a:latin typeface="ＭＳ Ｐゴシック" panose="020B0600070205080204" pitchFamily="50" charset="-128"/>
                <a:ea typeface="ＭＳ Ｐゴシック" panose="020B0600070205080204" pitchFamily="50" charset="-128"/>
              </a:rPr>
              <a:t>月</a:t>
            </a:r>
            <a:r>
              <a:rPr lang="en-US" altLang="zh-CN" sz="1400" dirty="0">
                <a:latin typeface="ＭＳ Ｐゴシック" panose="020B0600070205080204" pitchFamily="50" charset="-128"/>
                <a:ea typeface="ＭＳ Ｐゴシック" panose="020B0600070205080204" pitchFamily="50" charset="-128"/>
              </a:rPr>
              <a:t>21</a:t>
            </a:r>
            <a:r>
              <a:rPr lang="zh-CN" altLang="en-US" sz="1400" dirty="0">
                <a:latin typeface="ＭＳ Ｐゴシック" panose="020B0600070205080204" pitchFamily="50" charset="-128"/>
                <a:ea typeface="ＭＳ Ｐゴシック" panose="020B0600070205080204" pitchFamily="50" charset="-128"/>
              </a:rPr>
              <a:t>日（土）</a:t>
            </a:r>
          </a:p>
          <a:p>
            <a:r>
              <a:rPr lang="zh-CN" altLang="en-US" sz="1400" dirty="0">
                <a:latin typeface="ＭＳ Ｐゴシック" panose="020B0600070205080204" pitchFamily="50" charset="-128"/>
                <a:ea typeface="ＭＳ Ｐゴシック" panose="020B0600070205080204" pitchFamily="50" charset="-128"/>
              </a:rPr>
              <a:t>②体験交流会：</a:t>
            </a:r>
            <a:r>
              <a:rPr lang="en-US" altLang="zh-CN" sz="1400" dirty="0">
                <a:latin typeface="ＭＳ Ｐゴシック" panose="020B0600070205080204" pitchFamily="50" charset="-128"/>
                <a:ea typeface="ＭＳ Ｐゴシック" panose="020B0600070205080204" pitchFamily="50" charset="-128"/>
              </a:rPr>
              <a:t>8</a:t>
            </a:r>
            <a:r>
              <a:rPr lang="zh-CN" altLang="en-US" sz="1400" dirty="0">
                <a:latin typeface="ＭＳ Ｐゴシック" panose="020B0600070205080204" pitchFamily="50" charset="-128"/>
                <a:ea typeface="ＭＳ Ｐゴシック" panose="020B0600070205080204" pitchFamily="50" charset="-128"/>
              </a:rPr>
              <a:t>月</a:t>
            </a:r>
            <a:r>
              <a:rPr lang="en-US" altLang="zh-CN" sz="1400" dirty="0">
                <a:latin typeface="ＭＳ Ｐゴシック" panose="020B0600070205080204" pitchFamily="50" charset="-128"/>
                <a:ea typeface="ＭＳ Ｐゴシック" panose="020B0600070205080204" pitchFamily="50" charset="-128"/>
              </a:rPr>
              <a:t>1</a:t>
            </a:r>
            <a:r>
              <a:rPr lang="zh-CN" altLang="en-US" sz="1400" dirty="0">
                <a:latin typeface="ＭＳ Ｐゴシック" panose="020B0600070205080204" pitchFamily="50" charset="-128"/>
                <a:ea typeface="ＭＳ Ｐゴシック" panose="020B0600070205080204" pitchFamily="50" charset="-128"/>
              </a:rPr>
              <a:t>日（水）、</a:t>
            </a:r>
            <a:r>
              <a:rPr lang="en-US" altLang="zh-CN" sz="1400" dirty="0">
                <a:latin typeface="ＭＳ Ｐゴシック" panose="020B0600070205080204" pitchFamily="50" charset="-128"/>
                <a:ea typeface="ＭＳ Ｐゴシック" panose="020B0600070205080204" pitchFamily="50" charset="-128"/>
              </a:rPr>
              <a:t>2</a:t>
            </a:r>
            <a:r>
              <a:rPr lang="zh-CN" altLang="en-US" sz="1400" dirty="0">
                <a:latin typeface="ＭＳ Ｐゴシック" panose="020B0600070205080204" pitchFamily="50" charset="-128"/>
                <a:ea typeface="ＭＳ Ｐゴシック" panose="020B0600070205080204" pitchFamily="50" charset="-128"/>
              </a:rPr>
              <a:t>日（木）</a:t>
            </a:r>
          </a:p>
          <a:p>
            <a:endParaRPr lang="ja-JP" altLang="ja-JP" sz="1400" dirty="0"/>
          </a:p>
          <a:p>
            <a:r>
              <a:rPr lang="ja-JP" altLang="ja-JP" sz="1400" dirty="0"/>
              <a:t>　　　　　　</a:t>
            </a:r>
          </a:p>
          <a:p>
            <a:r>
              <a:rPr lang="ja-JP" altLang="ja-JP" sz="1400" dirty="0"/>
              <a:t>２．舟運と地域の体験学習ツアー（塩と鉄の体験交流）の開催</a:t>
            </a:r>
            <a:r>
              <a:rPr lang="ja-JP" altLang="en-US" sz="1400" dirty="0"/>
              <a:t>・・・</a:t>
            </a:r>
            <a:r>
              <a:rPr lang="en-US" altLang="ja-JP" sz="1400" dirty="0"/>
              <a:t>6P</a:t>
            </a:r>
            <a:endParaRPr lang="ja-JP" altLang="ja-JP" sz="1400" dirty="0"/>
          </a:p>
          <a:p>
            <a:endParaRPr lang="ja-JP" altLang="ja-JP" sz="1400" dirty="0"/>
          </a:p>
          <a:p>
            <a:r>
              <a:rPr lang="ja-JP" altLang="ja-JP" sz="1400" dirty="0"/>
              <a:t>①塩と鉄の体験交流（塩コース）：</a:t>
            </a:r>
            <a:r>
              <a:rPr lang="en-US" altLang="ja-JP" sz="1400" dirty="0"/>
              <a:t>8</a:t>
            </a:r>
            <a:r>
              <a:rPr lang="ja-JP" altLang="ja-JP" sz="1400" dirty="0"/>
              <a:t>月</a:t>
            </a:r>
            <a:r>
              <a:rPr lang="en-US" altLang="ja-JP" sz="1400" dirty="0"/>
              <a:t>18</a:t>
            </a:r>
            <a:r>
              <a:rPr lang="ja-JP" altLang="ja-JP" sz="1400" dirty="0"/>
              <a:t>日（土）、</a:t>
            </a:r>
            <a:r>
              <a:rPr lang="en-US" altLang="ja-JP" sz="1400" dirty="0"/>
              <a:t>19</a:t>
            </a:r>
            <a:r>
              <a:rPr lang="ja-JP" altLang="ja-JP" sz="1400" dirty="0"/>
              <a:t>日（日）</a:t>
            </a:r>
          </a:p>
          <a:p>
            <a:r>
              <a:rPr lang="ja-JP" altLang="ja-JP" sz="1400" dirty="0"/>
              <a:t>②塩と鉄の体験交流（鉄コース）：</a:t>
            </a:r>
            <a:r>
              <a:rPr lang="en-US" altLang="ja-JP" sz="1400" dirty="0"/>
              <a:t>8</a:t>
            </a:r>
            <a:r>
              <a:rPr lang="ja-JP" altLang="ja-JP" sz="1400" dirty="0"/>
              <a:t>月</a:t>
            </a:r>
            <a:r>
              <a:rPr lang="en-US" altLang="ja-JP" sz="1400" dirty="0"/>
              <a:t>25</a:t>
            </a:r>
            <a:r>
              <a:rPr lang="ja-JP" altLang="ja-JP" sz="1400" dirty="0"/>
              <a:t>日（土）</a:t>
            </a:r>
            <a:endParaRPr lang="en-US" altLang="ja-JP" sz="1400" dirty="0"/>
          </a:p>
          <a:p>
            <a:endParaRPr lang="ja-JP" altLang="ja-JP" sz="1400" dirty="0"/>
          </a:p>
          <a:p>
            <a:r>
              <a:rPr lang="ja-JP" altLang="ja-JP" sz="1400" dirty="0"/>
              <a:t>３．情報発信</a:t>
            </a:r>
            <a:r>
              <a:rPr lang="ja-JP" altLang="en-US" sz="1400" dirty="0"/>
              <a:t>　　・・・</a:t>
            </a:r>
            <a:r>
              <a:rPr lang="en-US" altLang="ja-JP" sz="1400" dirty="0"/>
              <a:t>11P</a:t>
            </a:r>
            <a:endParaRPr lang="ja-JP" altLang="ja-JP" sz="1400" dirty="0"/>
          </a:p>
          <a:p>
            <a:r>
              <a:rPr lang="ja-JP" altLang="ja-JP" sz="1400" dirty="0"/>
              <a:t>①</a:t>
            </a:r>
            <a:r>
              <a:rPr lang="en-US" altLang="ja-JP" sz="1400" dirty="0"/>
              <a:t>WEB</a:t>
            </a:r>
            <a:r>
              <a:rPr lang="ja-JP" altLang="ja-JP" sz="1400" dirty="0"/>
              <a:t>サイト運営　</a:t>
            </a:r>
            <a:r>
              <a:rPr lang="en-US" altLang="ja-JP" sz="1400" dirty="0"/>
              <a:t>2018</a:t>
            </a:r>
            <a:r>
              <a:rPr lang="ja-JP" altLang="ja-JP" sz="1400" dirty="0"/>
              <a:t>年</a:t>
            </a:r>
            <a:r>
              <a:rPr lang="en-US" altLang="ja-JP" sz="1400" dirty="0"/>
              <a:t>6</a:t>
            </a:r>
            <a:r>
              <a:rPr lang="ja-JP" altLang="ja-JP" sz="1400" dirty="0"/>
              <a:t>月</a:t>
            </a:r>
            <a:r>
              <a:rPr lang="en-US" altLang="ja-JP" sz="1400" dirty="0"/>
              <a:t>10</a:t>
            </a:r>
            <a:r>
              <a:rPr lang="ja-JP" altLang="ja-JP" sz="1400" dirty="0"/>
              <a:t>日～</a:t>
            </a:r>
          </a:p>
          <a:p>
            <a:r>
              <a:rPr lang="ja-JP" altLang="ja-JP" sz="1400" dirty="0"/>
              <a:t>②冊子の制作、小学校への寄贈　</a:t>
            </a:r>
            <a:r>
              <a:rPr lang="en-US" altLang="ja-JP" sz="1400" dirty="0"/>
              <a:t>2018</a:t>
            </a:r>
            <a:r>
              <a:rPr lang="ja-JP" altLang="ja-JP" sz="1400" dirty="0"/>
              <a:t>年</a:t>
            </a:r>
            <a:r>
              <a:rPr lang="en-US" altLang="ja-JP" sz="1400" dirty="0"/>
              <a:t>9</a:t>
            </a:r>
            <a:r>
              <a:rPr lang="ja-JP" altLang="ja-JP" sz="1400" dirty="0"/>
              <a:t>月～</a:t>
            </a:r>
            <a:r>
              <a:rPr lang="en-US" altLang="ja-JP" sz="1400" dirty="0"/>
              <a:t>2018</a:t>
            </a:r>
            <a:r>
              <a:rPr lang="ja-JP" altLang="ja-JP" sz="1400" dirty="0"/>
              <a:t>年</a:t>
            </a:r>
            <a:r>
              <a:rPr lang="en-US" altLang="ja-JP" sz="1400" dirty="0"/>
              <a:t>12</a:t>
            </a:r>
            <a:r>
              <a:rPr lang="ja-JP" altLang="ja-JP" sz="1400" dirty="0"/>
              <a:t>月</a:t>
            </a:r>
            <a:r>
              <a:rPr lang="en-US" altLang="ja-JP" sz="1400" dirty="0"/>
              <a:t>31</a:t>
            </a:r>
            <a:r>
              <a:rPr lang="ja-JP" altLang="ja-JP" sz="1400" dirty="0"/>
              <a:t>日</a:t>
            </a:r>
          </a:p>
          <a:p>
            <a:r>
              <a:rPr lang="ja-JP" altLang="ja-JP" sz="1400" dirty="0"/>
              <a:t>　会津若松市長への寄贈　</a:t>
            </a:r>
            <a:r>
              <a:rPr lang="en-US" altLang="ja-JP" sz="1400" dirty="0"/>
              <a:t>2018</a:t>
            </a:r>
            <a:r>
              <a:rPr lang="ja-JP" altLang="ja-JP" sz="1400" dirty="0"/>
              <a:t>年</a:t>
            </a:r>
            <a:r>
              <a:rPr lang="en-US" altLang="ja-JP" sz="1400" dirty="0"/>
              <a:t>12</a:t>
            </a:r>
            <a:r>
              <a:rPr lang="ja-JP" altLang="ja-JP" sz="1400" dirty="0"/>
              <a:t>月</a:t>
            </a:r>
            <a:r>
              <a:rPr lang="en-US" altLang="ja-JP" sz="1400" dirty="0"/>
              <a:t>3</a:t>
            </a:r>
            <a:r>
              <a:rPr lang="ja-JP" altLang="ja-JP" sz="1400" dirty="0"/>
              <a:t>日（月）</a:t>
            </a:r>
          </a:p>
          <a:p>
            <a:r>
              <a:rPr lang="ja-JP" altLang="ja-JP" sz="1400" dirty="0"/>
              <a:t>　新潟市教育長への寄贈　</a:t>
            </a:r>
            <a:r>
              <a:rPr lang="en-US" altLang="ja-JP" sz="1400" dirty="0"/>
              <a:t>2018</a:t>
            </a:r>
            <a:r>
              <a:rPr lang="ja-JP" altLang="ja-JP" sz="1400" dirty="0"/>
              <a:t>年</a:t>
            </a:r>
            <a:r>
              <a:rPr lang="en-US" altLang="ja-JP" sz="1400" dirty="0"/>
              <a:t>12</a:t>
            </a:r>
            <a:r>
              <a:rPr lang="ja-JP" altLang="ja-JP" sz="1400" dirty="0"/>
              <a:t>月</a:t>
            </a:r>
            <a:r>
              <a:rPr lang="en-US" altLang="ja-JP" sz="1400" dirty="0"/>
              <a:t>5</a:t>
            </a:r>
            <a:r>
              <a:rPr lang="ja-JP" altLang="ja-JP" sz="1400" dirty="0"/>
              <a:t>日（水）</a:t>
            </a:r>
          </a:p>
          <a:p>
            <a:r>
              <a:rPr lang="ja-JP" altLang="ja-JP" sz="1400" dirty="0"/>
              <a:t>　新潟小学校への出前授業　</a:t>
            </a:r>
            <a:r>
              <a:rPr lang="en-US" altLang="ja-JP" sz="1400" dirty="0"/>
              <a:t>2018</a:t>
            </a:r>
            <a:r>
              <a:rPr lang="ja-JP" altLang="ja-JP" sz="1400" dirty="0"/>
              <a:t>年</a:t>
            </a:r>
            <a:r>
              <a:rPr lang="en-US" altLang="ja-JP" sz="1400" dirty="0"/>
              <a:t>12</a:t>
            </a:r>
            <a:r>
              <a:rPr lang="ja-JP" altLang="ja-JP" sz="1400" dirty="0"/>
              <a:t>月</a:t>
            </a:r>
            <a:r>
              <a:rPr lang="en-US" altLang="ja-JP" sz="1400" dirty="0"/>
              <a:t>6</a:t>
            </a:r>
            <a:r>
              <a:rPr lang="ja-JP" altLang="ja-JP" sz="1400" dirty="0"/>
              <a:t>日（木）</a:t>
            </a:r>
            <a:endPar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 name="図 2" descr="画面の領域"/>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59160" y="6643093"/>
            <a:ext cx="2231199" cy="2699386"/>
          </a:xfrm>
          <a:prstGeom prst="rect">
            <a:avLst/>
          </a:prstGeom>
        </p:spPr>
      </p:pic>
      <p:pic>
        <p:nvPicPr>
          <p:cNvPr id="4" name="図 3" descr="画面の領域"/>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80" y="6643093"/>
            <a:ext cx="3456384" cy="2760519"/>
          </a:xfrm>
          <a:prstGeom prst="rect">
            <a:avLst/>
          </a:prstGeom>
        </p:spPr>
      </p:pic>
    </p:spTree>
    <p:extLst>
      <p:ext uri="{BB962C8B-B14F-4D97-AF65-F5344CB8AC3E}">
        <p14:creationId xmlns:p14="http://schemas.microsoft.com/office/powerpoint/2010/main" val="798080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F5A0A355-06C8-40D6-8FE5-E1014598B688}"/>
              </a:ext>
            </a:extLst>
          </p:cNvPr>
          <p:cNvSpPr>
            <a:spLocks noGrp="1"/>
          </p:cNvSpPr>
          <p:nvPr>
            <p:ph type="sldNum" sz="quarter" idx="12"/>
          </p:nvPr>
        </p:nvSpPr>
        <p:spPr/>
        <p:txBody>
          <a:bodyPr/>
          <a:lstStyle/>
          <a:p>
            <a:fld id="{1D0F43BC-2402-4A78-9C9B-0DA246FFBC26}" type="slidenum">
              <a:rPr kumimoji="1" lang="ja-JP" altLang="en-US" smtClean="0"/>
              <a:t>19</a:t>
            </a:fld>
            <a:endParaRPr kumimoji="1" lang="ja-JP" altLang="en-US"/>
          </a:p>
        </p:txBody>
      </p:sp>
      <p:sp>
        <p:nvSpPr>
          <p:cNvPr id="5" name="テキスト ボックス 4">
            <a:extLst>
              <a:ext uri="{FF2B5EF4-FFF2-40B4-BE49-F238E27FC236}">
                <a16:creationId xmlns="" xmlns:a16="http://schemas.microsoft.com/office/drawing/2014/main" id="{5B696551-E68A-4718-BDC2-EB866212A7EF}"/>
              </a:ext>
            </a:extLst>
          </p:cNvPr>
          <p:cNvSpPr txBox="1"/>
          <p:nvPr/>
        </p:nvSpPr>
        <p:spPr>
          <a:xfrm>
            <a:off x="506839" y="646314"/>
            <a:ext cx="4155823" cy="246221"/>
          </a:xfrm>
          <a:prstGeom prst="rect">
            <a:avLst/>
          </a:prstGeom>
          <a:noFill/>
        </p:spPr>
        <p:txBody>
          <a:bodyPr wrap="square" lIns="0" tIns="0" rIns="0" bIns="0" rtlCol="0">
            <a:spAutoFit/>
          </a:bodyPr>
          <a:lstStyle/>
          <a:p>
            <a:pPr marL="109728" indent="0">
              <a:buNone/>
            </a:pP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29</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再録記事</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10</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段</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テキスト ボックス 5">
            <a:extLst>
              <a:ext uri="{FF2B5EF4-FFF2-40B4-BE49-F238E27FC236}">
                <a16:creationId xmlns="" xmlns:a16="http://schemas.microsoft.com/office/drawing/2014/main" id="{5428ED51-EAB8-40A9-AFA2-3E55F3DAA6D7}"/>
              </a:ext>
            </a:extLst>
          </p:cNvPr>
          <p:cNvSpPr txBox="1"/>
          <p:nvPr/>
        </p:nvSpPr>
        <p:spPr>
          <a:xfrm>
            <a:off x="506839" y="5826968"/>
            <a:ext cx="4155823"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冊子寄贈学校取材記事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6">
            <a:extLst>
              <a:ext uri="{FF2B5EF4-FFF2-40B4-BE49-F238E27FC236}">
                <a16:creationId xmlns="" xmlns:a16="http://schemas.microsoft.com/office/drawing/2014/main" id="{DE1DB690-5289-4808-8184-5678505C08B2}"/>
              </a:ext>
            </a:extLst>
          </p:cNvPr>
          <p:cNvSpPr txBox="1"/>
          <p:nvPr/>
        </p:nvSpPr>
        <p:spPr>
          <a:xfrm>
            <a:off x="189360" y="128464"/>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記事掲載＝信濃毎日新聞社</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_3</a:t>
            </a:r>
          </a:p>
        </p:txBody>
      </p:sp>
      <p:pic>
        <p:nvPicPr>
          <p:cNvPr id="9" name="図 8">
            <a:extLst>
              <a:ext uri="{FF2B5EF4-FFF2-40B4-BE49-F238E27FC236}">
                <a16:creationId xmlns="" xmlns:a16="http://schemas.microsoft.com/office/drawing/2014/main" id="{6AAED7E6-A36C-4800-BDBA-25151C1098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6886" y="956604"/>
            <a:ext cx="5184402" cy="4644468"/>
          </a:xfrm>
          <a:prstGeom prst="rect">
            <a:avLst/>
          </a:prstGeom>
        </p:spPr>
      </p:pic>
      <p:pic>
        <p:nvPicPr>
          <p:cNvPr id="11" name="図 10">
            <a:extLst>
              <a:ext uri="{FF2B5EF4-FFF2-40B4-BE49-F238E27FC236}">
                <a16:creationId xmlns="" xmlns:a16="http://schemas.microsoft.com/office/drawing/2014/main" id="{1BFCC245-88DE-4C87-8AEA-BC64B5F1D21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47465" y="6317948"/>
            <a:ext cx="2615198" cy="3229770"/>
          </a:xfrm>
          <a:prstGeom prst="rect">
            <a:avLst/>
          </a:prstGeom>
        </p:spPr>
      </p:pic>
    </p:spTree>
    <p:extLst>
      <p:ext uri="{BB962C8B-B14F-4D97-AF65-F5344CB8AC3E}">
        <p14:creationId xmlns:p14="http://schemas.microsoft.com/office/powerpoint/2010/main" val="3375182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8D7106C6-4483-41D5-B08F-029AEBDC4247}"/>
              </a:ext>
            </a:extLst>
          </p:cNvPr>
          <p:cNvSpPr>
            <a:spLocks noGrp="1"/>
          </p:cNvSpPr>
          <p:nvPr>
            <p:ph type="sldNum" sz="quarter" idx="12"/>
          </p:nvPr>
        </p:nvSpPr>
        <p:spPr/>
        <p:txBody>
          <a:bodyPr/>
          <a:lstStyle/>
          <a:p>
            <a:fld id="{1D0F43BC-2402-4A78-9C9B-0DA246FFBC26}" type="slidenum">
              <a:rPr kumimoji="1" lang="ja-JP" altLang="en-US" smtClean="0"/>
              <a:t>20</a:t>
            </a:fld>
            <a:endParaRPr kumimoji="1" lang="ja-JP" altLang="en-US"/>
          </a:p>
        </p:txBody>
      </p:sp>
      <p:pic>
        <p:nvPicPr>
          <p:cNvPr id="20" name="図 19">
            <a:extLst>
              <a:ext uri="{FF2B5EF4-FFF2-40B4-BE49-F238E27FC236}">
                <a16:creationId xmlns="" xmlns:a16="http://schemas.microsoft.com/office/drawing/2014/main" id="{A077C3CF-65F3-4FE9-88A2-986423E4A3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8720" y="697976"/>
            <a:ext cx="5004899" cy="3494243"/>
          </a:xfrm>
          <a:prstGeom prst="rect">
            <a:avLst/>
          </a:prstGeom>
        </p:spPr>
      </p:pic>
      <p:sp>
        <p:nvSpPr>
          <p:cNvPr id="11" name="テキスト ボックス 10">
            <a:extLst>
              <a:ext uri="{FF2B5EF4-FFF2-40B4-BE49-F238E27FC236}">
                <a16:creationId xmlns="" xmlns:a16="http://schemas.microsoft.com/office/drawing/2014/main" id="{506688D1-E8A2-43A5-86A6-A2A47AB4BC60}"/>
              </a:ext>
            </a:extLst>
          </p:cNvPr>
          <p:cNvSpPr txBox="1"/>
          <p:nvPr/>
        </p:nvSpPr>
        <p:spPr>
          <a:xfrm>
            <a:off x="1351089" y="500072"/>
            <a:ext cx="4562530"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福島民報参加者募集告知記事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5" name="図 14">
            <a:extLst>
              <a:ext uri="{FF2B5EF4-FFF2-40B4-BE49-F238E27FC236}">
                <a16:creationId xmlns="" xmlns:a16="http://schemas.microsoft.com/office/drawing/2014/main" id="{025DDBB2-0BFC-4F1A-9021-3AAB7E6F88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80" y="4902008"/>
            <a:ext cx="2294858" cy="4935652"/>
          </a:xfrm>
          <a:prstGeom prst="rect">
            <a:avLst/>
          </a:prstGeom>
        </p:spPr>
      </p:pic>
      <p:sp>
        <p:nvSpPr>
          <p:cNvPr id="19" name="テキスト ボックス 18">
            <a:extLst>
              <a:ext uri="{FF2B5EF4-FFF2-40B4-BE49-F238E27FC236}">
                <a16:creationId xmlns="" xmlns:a16="http://schemas.microsoft.com/office/drawing/2014/main" id="{4D5E9D00-EA69-4913-B0E5-5DE0D738A803}"/>
              </a:ext>
            </a:extLst>
          </p:cNvPr>
          <p:cNvSpPr txBox="1"/>
          <p:nvPr/>
        </p:nvSpPr>
        <p:spPr>
          <a:xfrm>
            <a:off x="188640" y="51306"/>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福島民報</a:t>
            </a:r>
            <a:r>
              <a:rPr lang="en-US" altLang="zh-TW" sz="1400" b="1" dirty="0">
                <a:latin typeface="メイリオ" panose="020B0604030504040204" pitchFamily="50" charset="-128"/>
                <a:ea typeface="メイリオ" panose="020B0604030504040204" pitchFamily="50" charset="-128"/>
                <a:cs typeface="メイリオ" panose="020B0604030504040204" pitchFamily="50" charset="-128"/>
              </a:rPr>
              <a:t>_1</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テキスト ボックス 22">
            <a:extLst>
              <a:ext uri="{FF2B5EF4-FFF2-40B4-BE49-F238E27FC236}">
                <a16:creationId xmlns="" xmlns:a16="http://schemas.microsoft.com/office/drawing/2014/main" id="{4B2D389B-8E7D-4F54-BBF5-2B1DB393E1FA}"/>
              </a:ext>
            </a:extLst>
          </p:cNvPr>
          <p:cNvSpPr txBox="1"/>
          <p:nvPr/>
        </p:nvSpPr>
        <p:spPr>
          <a:xfrm>
            <a:off x="260648" y="4610207"/>
            <a:ext cx="4104455"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19</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福島民報実施記事①</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6" name="図 5">
            <a:extLst>
              <a:ext uri="{FF2B5EF4-FFF2-40B4-BE49-F238E27FC236}">
                <a16:creationId xmlns="" xmlns:a16="http://schemas.microsoft.com/office/drawing/2014/main" id="{678D449E-5E5E-4473-BFEB-10788B3045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89915" y="6053935"/>
            <a:ext cx="3579445" cy="3750970"/>
          </a:xfrm>
          <a:prstGeom prst="rect">
            <a:avLst/>
          </a:prstGeom>
        </p:spPr>
      </p:pic>
      <p:sp>
        <p:nvSpPr>
          <p:cNvPr id="25" name="テキスト ボックス 24">
            <a:extLst>
              <a:ext uri="{FF2B5EF4-FFF2-40B4-BE49-F238E27FC236}">
                <a16:creationId xmlns="" xmlns:a16="http://schemas.microsoft.com/office/drawing/2014/main" id="{F0C5972E-BE78-42B9-A88F-B815A3852863}"/>
              </a:ext>
            </a:extLst>
          </p:cNvPr>
          <p:cNvSpPr txBox="1"/>
          <p:nvPr/>
        </p:nvSpPr>
        <p:spPr>
          <a:xfrm>
            <a:off x="3077187" y="5930824"/>
            <a:ext cx="3578725"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福島民報施記事②</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304994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8D7106C6-4483-41D5-B08F-029AEBDC4247}"/>
              </a:ext>
            </a:extLst>
          </p:cNvPr>
          <p:cNvSpPr>
            <a:spLocks noGrp="1"/>
          </p:cNvSpPr>
          <p:nvPr>
            <p:ph type="sldNum" sz="quarter" idx="12"/>
          </p:nvPr>
        </p:nvSpPr>
        <p:spPr/>
        <p:txBody>
          <a:bodyPr/>
          <a:lstStyle/>
          <a:p>
            <a:fld id="{1D0F43BC-2402-4A78-9C9B-0DA246FFBC26}" type="slidenum">
              <a:rPr kumimoji="1" lang="ja-JP" altLang="en-US" smtClean="0"/>
              <a:t>21</a:t>
            </a:fld>
            <a:endParaRPr kumimoji="1" lang="ja-JP" altLang="en-US"/>
          </a:p>
        </p:txBody>
      </p:sp>
      <p:pic>
        <p:nvPicPr>
          <p:cNvPr id="16" name="図 15">
            <a:extLst>
              <a:ext uri="{FF2B5EF4-FFF2-40B4-BE49-F238E27FC236}">
                <a16:creationId xmlns="" xmlns:a16="http://schemas.microsoft.com/office/drawing/2014/main" id="{1F81CAA0-41A2-4275-ABEC-B380044BDF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10" y="5385048"/>
            <a:ext cx="3114296" cy="4153678"/>
          </a:xfrm>
          <a:prstGeom prst="rect">
            <a:avLst/>
          </a:prstGeom>
        </p:spPr>
      </p:pic>
      <p:sp>
        <p:nvSpPr>
          <p:cNvPr id="31" name="テキスト ボックス 30">
            <a:extLst>
              <a:ext uri="{FF2B5EF4-FFF2-40B4-BE49-F238E27FC236}">
                <a16:creationId xmlns="" xmlns:a16="http://schemas.microsoft.com/office/drawing/2014/main" id="{8097A274-9A65-4533-A47E-DB22966C3695}"/>
              </a:ext>
            </a:extLst>
          </p:cNvPr>
          <p:cNvSpPr txBox="1"/>
          <p:nvPr/>
        </p:nvSpPr>
        <p:spPr>
          <a:xfrm>
            <a:off x="3600403" y="6105128"/>
            <a:ext cx="2931687"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24</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募集広告①</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テキスト ボックス 31">
            <a:extLst>
              <a:ext uri="{FF2B5EF4-FFF2-40B4-BE49-F238E27FC236}">
                <a16:creationId xmlns="" xmlns:a16="http://schemas.microsoft.com/office/drawing/2014/main" id="{B41A94E0-BE93-438E-A536-47EEE9571BE7}"/>
              </a:ext>
            </a:extLst>
          </p:cNvPr>
          <p:cNvSpPr txBox="1"/>
          <p:nvPr/>
        </p:nvSpPr>
        <p:spPr>
          <a:xfrm>
            <a:off x="3600403" y="6777297"/>
            <a:ext cx="2931687"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募集広告②</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テキスト ボックス 35">
            <a:extLst>
              <a:ext uri="{FF2B5EF4-FFF2-40B4-BE49-F238E27FC236}">
                <a16:creationId xmlns="" xmlns:a16="http://schemas.microsoft.com/office/drawing/2014/main" id="{015110FF-FEF8-41D8-BFAA-8599EBA3EDD4}"/>
              </a:ext>
            </a:extLst>
          </p:cNvPr>
          <p:cNvSpPr txBox="1"/>
          <p:nvPr/>
        </p:nvSpPr>
        <p:spPr>
          <a:xfrm>
            <a:off x="3600403" y="7530058"/>
            <a:ext cx="3140965"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募集広告③</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テキスト ボックス 36">
            <a:extLst>
              <a:ext uri="{FF2B5EF4-FFF2-40B4-BE49-F238E27FC236}">
                <a16:creationId xmlns="" xmlns:a16="http://schemas.microsoft.com/office/drawing/2014/main" id="{2F4AA544-8B82-4AD8-B709-048833857C12}"/>
              </a:ext>
            </a:extLst>
          </p:cNvPr>
          <p:cNvSpPr txBox="1"/>
          <p:nvPr/>
        </p:nvSpPr>
        <p:spPr>
          <a:xfrm>
            <a:off x="3600403" y="8466162"/>
            <a:ext cx="3140965"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21</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募集広告④</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40" name="図 39">
            <a:extLst>
              <a:ext uri="{FF2B5EF4-FFF2-40B4-BE49-F238E27FC236}">
                <a16:creationId xmlns="" xmlns:a16="http://schemas.microsoft.com/office/drawing/2014/main" id="{F0C5EC8C-4F26-4C22-B126-F8C9E520E9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6561" y="868851"/>
            <a:ext cx="3600400" cy="4171255"/>
          </a:xfrm>
          <a:prstGeom prst="rect">
            <a:avLst/>
          </a:prstGeom>
        </p:spPr>
      </p:pic>
      <p:sp>
        <p:nvSpPr>
          <p:cNvPr id="41" name="テキスト ボックス 40">
            <a:extLst>
              <a:ext uri="{FF2B5EF4-FFF2-40B4-BE49-F238E27FC236}">
                <a16:creationId xmlns="" xmlns:a16="http://schemas.microsoft.com/office/drawing/2014/main" id="{671888D0-FB0A-4EF1-98CE-7CE5ABAE9D74}"/>
              </a:ext>
            </a:extLst>
          </p:cNvPr>
          <p:cNvSpPr txBox="1"/>
          <p:nvPr/>
        </p:nvSpPr>
        <p:spPr>
          <a:xfrm>
            <a:off x="1564362" y="540176"/>
            <a:ext cx="3304798"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冊子寄贈記事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 xmlns:a16="http://schemas.microsoft.com/office/drawing/2014/main" id="{B981536E-2C3B-43BE-A2E9-4B4FF067090D}"/>
              </a:ext>
            </a:extLst>
          </p:cNvPr>
          <p:cNvSpPr txBox="1"/>
          <p:nvPr/>
        </p:nvSpPr>
        <p:spPr>
          <a:xfrm>
            <a:off x="189360" y="51306"/>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福島民報</a:t>
            </a:r>
            <a:r>
              <a:rPr lang="en-US" altLang="zh-TW" sz="1400" b="1" dirty="0">
                <a:latin typeface="メイリオ" panose="020B0604030504040204" pitchFamily="50" charset="-128"/>
                <a:ea typeface="メイリオ" panose="020B0604030504040204" pitchFamily="50" charset="-128"/>
                <a:cs typeface="メイリオ" panose="020B0604030504040204" pitchFamily="50" charset="-128"/>
              </a:rPr>
              <a:t>_2</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631215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8D7106C6-4483-41D5-B08F-029AEBDC4247}"/>
              </a:ext>
            </a:extLst>
          </p:cNvPr>
          <p:cNvSpPr>
            <a:spLocks noGrp="1"/>
          </p:cNvSpPr>
          <p:nvPr>
            <p:ph type="sldNum" sz="quarter" idx="12"/>
          </p:nvPr>
        </p:nvSpPr>
        <p:spPr/>
        <p:txBody>
          <a:bodyPr/>
          <a:lstStyle/>
          <a:p>
            <a:fld id="{1D0F43BC-2402-4A78-9C9B-0DA246FFBC26}" type="slidenum">
              <a:rPr kumimoji="1" lang="ja-JP" altLang="en-US" smtClean="0"/>
              <a:t>22</a:t>
            </a:fld>
            <a:endParaRPr kumimoji="1" lang="ja-JP" altLang="en-US"/>
          </a:p>
        </p:txBody>
      </p:sp>
      <p:pic>
        <p:nvPicPr>
          <p:cNvPr id="30" name="図 29">
            <a:extLst>
              <a:ext uri="{FF2B5EF4-FFF2-40B4-BE49-F238E27FC236}">
                <a16:creationId xmlns="" xmlns:a16="http://schemas.microsoft.com/office/drawing/2014/main" id="{852D819D-4F82-4AC5-B39F-D0909FF50D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680" y="1367928"/>
            <a:ext cx="5869703" cy="7833544"/>
          </a:xfrm>
          <a:prstGeom prst="rect">
            <a:avLst/>
          </a:prstGeom>
        </p:spPr>
      </p:pic>
      <p:sp>
        <p:nvSpPr>
          <p:cNvPr id="11" name="テキスト ボックス 10">
            <a:extLst>
              <a:ext uri="{FF2B5EF4-FFF2-40B4-BE49-F238E27FC236}">
                <a16:creationId xmlns="" xmlns:a16="http://schemas.microsoft.com/office/drawing/2014/main" id="{4219E9C1-924F-4BC7-A306-FB2954AE4DF0}"/>
              </a:ext>
            </a:extLst>
          </p:cNvPr>
          <p:cNvSpPr txBox="1"/>
          <p:nvPr/>
        </p:nvSpPr>
        <p:spPr>
          <a:xfrm>
            <a:off x="620688" y="938627"/>
            <a:ext cx="2808312"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 </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採録特集</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テキスト ボックス 4">
            <a:extLst>
              <a:ext uri="{FF2B5EF4-FFF2-40B4-BE49-F238E27FC236}">
                <a16:creationId xmlns="" xmlns:a16="http://schemas.microsoft.com/office/drawing/2014/main" id="{6FCD5F35-BB4B-4B16-B973-10F8D50C2A23}"/>
              </a:ext>
            </a:extLst>
          </p:cNvPr>
          <p:cNvSpPr txBox="1"/>
          <p:nvPr/>
        </p:nvSpPr>
        <p:spPr>
          <a:xfrm>
            <a:off x="189360" y="51306"/>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福島民報</a:t>
            </a:r>
            <a:r>
              <a:rPr lang="en-US" altLang="zh-TW" sz="1400" b="1" dirty="0">
                <a:latin typeface="メイリオ" panose="020B0604030504040204" pitchFamily="50" charset="-128"/>
                <a:ea typeface="メイリオ" panose="020B0604030504040204" pitchFamily="50" charset="-128"/>
                <a:cs typeface="メイリオ" panose="020B0604030504040204" pitchFamily="50" charset="-128"/>
              </a:rPr>
              <a:t>_3</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4192479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948C1926-0A1B-4839-A44F-CAA6CF5626A5}"/>
              </a:ext>
            </a:extLst>
          </p:cNvPr>
          <p:cNvSpPr>
            <a:spLocks noGrp="1"/>
          </p:cNvSpPr>
          <p:nvPr>
            <p:ph type="sldNum" sz="quarter" idx="12"/>
          </p:nvPr>
        </p:nvSpPr>
        <p:spPr/>
        <p:txBody>
          <a:bodyPr/>
          <a:lstStyle/>
          <a:p>
            <a:fld id="{1D0F43BC-2402-4A78-9C9B-0DA246FFBC26}" type="slidenum">
              <a:rPr kumimoji="1" lang="ja-JP" altLang="en-US" smtClean="0"/>
              <a:t>23</a:t>
            </a:fld>
            <a:endParaRPr kumimoji="1" lang="ja-JP" altLang="en-US"/>
          </a:p>
        </p:txBody>
      </p:sp>
      <p:sp>
        <p:nvSpPr>
          <p:cNvPr id="3" name="テキスト ボックス 2">
            <a:extLst>
              <a:ext uri="{FF2B5EF4-FFF2-40B4-BE49-F238E27FC236}">
                <a16:creationId xmlns="" xmlns:a16="http://schemas.microsoft.com/office/drawing/2014/main" id="{26FBAE8E-9104-43A5-8D28-B59EE5183158}"/>
              </a:ext>
            </a:extLst>
          </p:cNvPr>
          <p:cNvSpPr txBox="1"/>
          <p:nvPr/>
        </p:nvSpPr>
        <p:spPr>
          <a:xfrm>
            <a:off x="260648" y="104545"/>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記事掲載＝新潟日報社</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_1</a:t>
            </a:r>
          </a:p>
        </p:txBody>
      </p:sp>
      <p:pic>
        <p:nvPicPr>
          <p:cNvPr id="5" name="図 4">
            <a:extLst>
              <a:ext uri="{FF2B5EF4-FFF2-40B4-BE49-F238E27FC236}">
                <a16:creationId xmlns="" xmlns:a16="http://schemas.microsoft.com/office/drawing/2014/main" id="{728C539B-61EB-4BE3-B561-C9399254AED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85204" y="4813556"/>
            <a:ext cx="4228172" cy="3307796"/>
          </a:xfrm>
          <a:prstGeom prst="rect">
            <a:avLst/>
          </a:prstGeom>
        </p:spPr>
      </p:pic>
      <p:pic>
        <p:nvPicPr>
          <p:cNvPr id="7" name="図 6">
            <a:extLst>
              <a:ext uri="{FF2B5EF4-FFF2-40B4-BE49-F238E27FC236}">
                <a16:creationId xmlns="" xmlns:a16="http://schemas.microsoft.com/office/drawing/2014/main" id="{AA47FCD7-7EC9-4C11-A514-B880AC1D0F1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
          <a:stretch/>
        </p:blipFill>
        <p:spPr>
          <a:xfrm>
            <a:off x="188640" y="744225"/>
            <a:ext cx="2808312" cy="3976735"/>
          </a:xfrm>
          <a:prstGeom prst="rect">
            <a:avLst/>
          </a:prstGeom>
        </p:spPr>
      </p:pic>
      <p:pic>
        <p:nvPicPr>
          <p:cNvPr id="12" name="図 11">
            <a:extLst>
              <a:ext uri="{FF2B5EF4-FFF2-40B4-BE49-F238E27FC236}">
                <a16:creationId xmlns="" xmlns:a16="http://schemas.microsoft.com/office/drawing/2014/main" id="{55856D18-BE53-48C7-96D1-BD1D44DD2BD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6632" y="6427517"/>
            <a:ext cx="3839310" cy="3307796"/>
          </a:xfrm>
          <a:prstGeom prst="rect">
            <a:avLst/>
          </a:prstGeom>
        </p:spPr>
      </p:pic>
      <p:sp>
        <p:nvSpPr>
          <p:cNvPr id="13" name="テキスト ボックス 12">
            <a:extLst>
              <a:ext uri="{FF2B5EF4-FFF2-40B4-BE49-F238E27FC236}">
                <a16:creationId xmlns="" xmlns:a16="http://schemas.microsoft.com/office/drawing/2014/main" id="{F8B8442A-349B-4946-92DA-8BF4AD514F4B}"/>
              </a:ext>
            </a:extLst>
          </p:cNvPr>
          <p:cNvSpPr txBox="1"/>
          <p:nvPr/>
        </p:nvSpPr>
        <p:spPr>
          <a:xfrm>
            <a:off x="323598" y="488504"/>
            <a:ext cx="4228172"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朝刊</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参加者募集記事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テキスト ボックス 13">
            <a:extLst>
              <a:ext uri="{FF2B5EF4-FFF2-40B4-BE49-F238E27FC236}">
                <a16:creationId xmlns="" xmlns:a16="http://schemas.microsoft.com/office/drawing/2014/main" id="{6B74F76B-6A60-4C92-ACF6-34391547B646}"/>
              </a:ext>
            </a:extLst>
          </p:cNvPr>
          <p:cNvSpPr txBox="1"/>
          <p:nvPr/>
        </p:nvSpPr>
        <p:spPr>
          <a:xfrm>
            <a:off x="2780928" y="4599637"/>
            <a:ext cx="3839310"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朝刊</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事前学習会記事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テキスト ボックス 14">
            <a:extLst>
              <a:ext uri="{FF2B5EF4-FFF2-40B4-BE49-F238E27FC236}">
                <a16:creationId xmlns="" xmlns:a16="http://schemas.microsoft.com/office/drawing/2014/main" id="{D1816D29-3B93-4BD1-8EA0-2F36B1064D8C}"/>
              </a:ext>
            </a:extLst>
          </p:cNvPr>
          <p:cNvSpPr txBox="1"/>
          <p:nvPr/>
        </p:nvSpPr>
        <p:spPr>
          <a:xfrm>
            <a:off x="182310" y="6181296"/>
            <a:ext cx="3606730"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朝刊</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体験講習会記事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718720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 xmlns:a16="http://schemas.microsoft.com/office/drawing/2014/main" id="{80C0F40E-AF9C-481B-A18B-10CCF994A0C1}"/>
              </a:ext>
            </a:extLst>
          </p:cNvPr>
          <p:cNvSpPr>
            <a:spLocks noGrp="1"/>
          </p:cNvSpPr>
          <p:nvPr>
            <p:ph type="sldNum" sz="quarter" idx="12"/>
          </p:nvPr>
        </p:nvSpPr>
        <p:spPr/>
        <p:txBody>
          <a:bodyPr/>
          <a:lstStyle/>
          <a:p>
            <a:fld id="{1D0F43BC-2402-4A78-9C9B-0DA246FFBC26}" type="slidenum">
              <a:rPr kumimoji="1" lang="ja-JP" altLang="en-US" smtClean="0"/>
              <a:t>24</a:t>
            </a:fld>
            <a:endParaRPr kumimoji="1" lang="ja-JP" altLang="en-US"/>
          </a:p>
        </p:txBody>
      </p:sp>
      <p:pic>
        <p:nvPicPr>
          <p:cNvPr id="8" name="図 7">
            <a:extLst>
              <a:ext uri="{FF2B5EF4-FFF2-40B4-BE49-F238E27FC236}">
                <a16:creationId xmlns="" xmlns:a16="http://schemas.microsoft.com/office/drawing/2014/main" id="{E9B1F5BE-8E28-4DCB-B36C-1C3B898C4F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75446" y="3176033"/>
            <a:ext cx="2904071" cy="3997114"/>
          </a:xfrm>
          <a:prstGeom prst="rect">
            <a:avLst/>
          </a:prstGeom>
        </p:spPr>
      </p:pic>
      <p:pic>
        <p:nvPicPr>
          <p:cNvPr id="6" name="図 5">
            <a:extLst>
              <a:ext uri="{FF2B5EF4-FFF2-40B4-BE49-F238E27FC236}">
                <a16:creationId xmlns="" xmlns:a16="http://schemas.microsoft.com/office/drawing/2014/main" id="{1CF689E5-B6E3-4A6B-BCED-1AB8A2737ED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92997" y="375242"/>
            <a:ext cx="2861871" cy="2339270"/>
          </a:xfrm>
          <a:prstGeom prst="rect">
            <a:avLst/>
          </a:prstGeom>
        </p:spPr>
      </p:pic>
      <p:sp>
        <p:nvSpPr>
          <p:cNvPr id="9" name="テキスト ボックス 8">
            <a:extLst>
              <a:ext uri="{FF2B5EF4-FFF2-40B4-BE49-F238E27FC236}">
                <a16:creationId xmlns="" xmlns:a16="http://schemas.microsoft.com/office/drawing/2014/main" id="{913B354B-50A3-4126-9FD8-316491428860}"/>
              </a:ext>
            </a:extLst>
          </p:cNvPr>
          <p:cNvSpPr txBox="1"/>
          <p:nvPr/>
        </p:nvSpPr>
        <p:spPr>
          <a:xfrm>
            <a:off x="296293" y="624310"/>
            <a:ext cx="3204355"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日付</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朝刊 佐渡</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 xmlns:a16="http://schemas.microsoft.com/office/drawing/2014/main" id="{847CC0C8-9650-4823-9832-CB029F35FC6D}"/>
              </a:ext>
            </a:extLst>
          </p:cNvPr>
          <p:cNvSpPr txBox="1"/>
          <p:nvPr/>
        </p:nvSpPr>
        <p:spPr>
          <a:xfrm>
            <a:off x="354354" y="2978587"/>
            <a:ext cx="3578702"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19</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朝刊</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塩コース記事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2" name="図 11">
            <a:extLst>
              <a:ext uri="{FF2B5EF4-FFF2-40B4-BE49-F238E27FC236}">
                <a16:creationId xmlns="" xmlns:a16="http://schemas.microsoft.com/office/drawing/2014/main" id="{B59068D0-726D-42D3-A7CA-9439102DC09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67589" y="3872880"/>
            <a:ext cx="3379413" cy="4718171"/>
          </a:xfrm>
          <a:prstGeom prst="rect">
            <a:avLst/>
          </a:prstGeom>
        </p:spPr>
      </p:pic>
      <p:sp>
        <p:nvSpPr>
          <p:cNvPr id="13" name="テキスト ボックス 12">
            <a:extLst>
              <a:ext uri="{FF2B5EF4-FFF2-40B4-BE49-F238E27FC236}">
                <a16:creationId xmlns="" xmlns:a16="http://schemas.microsoft.com/office/drawing/2014/main" id="{6199F874-0B68-44BB-B22D-C17FA591FF27}"/>
              </a:ext>
            </a:extLst>
          </p:cNvPr>
          <p:cNvSpPr txBox="1"/>
          <p:nvPr/>
        </p:nvSpPr>
        <p:spPr>
          <a:xfrm>
            <a:off x="3300609" y="3621558"/>
            <a:ext cx="3446393"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朝刊</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鉄コース記事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1" name="図 10">
            <a:extLst>
              <a:ext uri="{FF2B5EF4-FFF2-40B4-BE49-F238E27FC236}">
                <a16:creationId xmlns="" xmlns:a16="http://schemas.microsoft.com/office/drawing/2014/main" id="{4B32B4DD-9085-4CB9-BBD0-D34C56C4260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3022" y="7860200"/>
            <a:ext cx="5839763" cy="1941255"/>
          </a:xfrm>
          <a:prstGeom prst="rect">
            <a:avLst/>
          </a:prstGeom>
        </p:spPr>
      </p:pic>
      <p:sp>
        <p:nvSpPr>
          <p:cNvPr id="14" name="テキスト ボックス 13">
            <a:extLst>
              <a:ext uri="{FF2B5EF4-FFF2-40B4-BE49-F238E27FC236}">
                <a16:creationId xmlns="" xmlns:a16="http://schemas.microsoft.com/office/drawing/2014/main" id="{47832692-324D-49AB-96A5-7E56C511A2BA}"/>
              </a:ext>
            </a:extLst>
          </p:cNvPr>
          <p:cNvSpPr txBox="1"/>
          <p:nvPr/>
        </p:nvSpPr>
        <p:spPr>
          <a:xfrm>
            <a:off x="202365" y="7507586"/>
            <a:ext cx="4621939" cy="246221"/>
          </a:xfrm>
          <a:prstGeom prst="rect">
            <a:avLst/>
          </a:prstGeom>
          <a:noFill/>
        </p:spPr>
        <p:txBody>
          <a:bodyPr wrap="square" lIns="0" tIns="0" rIns="0" bIns="0" rtlCol="0">
            <a:spAutoFit/>
          </a:bodyPr>
          <a:lstStyle/>
          <a:p>
            <a:pPr marL="109728" indent="0">
              <a:buNone/>
            </a:pP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zh-TW" sz="1600" dirty="0">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latin typeface="メイリオ" panose="020B0604030504040204" pitchFamily="50" charset="-128"/>
                <a:ea typeface="メイリオ" panose="020B0604030504040204" pitchFamily="50" charset="-128"/>
                <a:cs typeface="メイリオ" panose="020B0604030504040204" pitchFamily="50" charset="-128"/>
              </a:rPr>
              <a:t>活動冊子完成</a:t>
            </a:r>
            <a:r>
              <a:rPr lang="ja-JP" altLang="en-US" sz="1600" dirty="0" err="1">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出前授業記事</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テキスト ボックス 14">
            <a:extLst>
              <a:ext uri="{FF2B5EF4-FFF2-40B4-BE49-F238E27FC236}">
                <a16:creationId xmlns="" xmlns:a16="http://schemas.microsoft.com/office/drawing/2014/main" id="{0B3734A8-FF42-4DA8-B04A-30941DF22B47}"/>
              </a:ext>
            </a:extLst>
          </p:cNvPr>
          <p:cNvSpPr txBox="1"/>
          <p:nvPr/>
        </p:nvSpPr>
        <p:spPr>
          <a:xfrm>
            <a:off x="260648" y="104545"/>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記事掲載＝新潟日報社</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_2</a:t>
            </a:r>
          </a:p>
        </p:txBody>
      </p:sp>
    </p:spTree>
    <p:extLst>
      <p:ext uri="{BB962C8B-B14F-4D97-AF65-F5344CB8AC3E}">
        <p14:creationId xmlns:p14="http://schemas.microsoft.com/office/powerpoint/2010/main" val="57762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 xmlns:a16="http://schemas.microsoft.com/office/drawing/2014/main" id="{9AA1CC9D-B162-49CF-A906-091DFC06107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1219045" y="-65267"/>
            <a:ext cx="4275894" cy="6048672"/>
          </a:xfrm>
          <a:prstGeom prst="rect">
            <a:avLst/>
          </a:prstGeom>
        </p:spPr>
      </p:pic>
      <p:sp>
        <p:nvSpPr>
          <p:cNvPr id="2" name="スライド番号プレースホルダー 1">
            <a:extLst>
              <a:ext uri="{FF2B5EF4-FFF2-40B4-BE49-F238E27FC236}">
                <a16:creationId xmlns="" xmlns:a16="http://schemas.microsoft.com/office/drawing/2014/main" id="{973913F9-4107-4645-A26E-FFCD7735029E}"/>
              </a:ext>
            </a:extLst>
          </p:cNvPr>
          <p:cNvSpPr>
            <a:spLocks noGrp="1"/>
          </p:cNvSpPr>
          <p:nvPr>
            <p:ph type="sldNum" sz="quarter" idx="12"/>
          </p:nvPr>
        </p:nvSpPr>
        <p:spPr/>
        <p:txBody>
          <a:bodyPr/>
          <a:lstStyle/>
          <a:p>
            <a:fld id="{1D0F43BC-2402-4A78-9C9B-0DA246FFBC26}" type="slidenum">
              <a:rPr kumimoji="1" lang="ja-JP" altLang="en-US" smtClean="0"/>
              <a:t>25</a:t>
            </a:fld>
            <a:endParaRPr kumimoji="1" lang="ja-JP" altLang="en-US"/>
          </a:p>
        </p:txBody>
      </p:sp>
      <p:sp>
        <p:nvSpPr>
          <p:cNvPr id="8" name="テキスト ボックス 7">
            <a:extLst>
              <a:ext uri="{FF2B5EF4-FFF2-40B4-BE49-F238E27FC236}">
                <a16:creationId xmlns="" xmlns:a16="http://schemas.microsoft.com/office/drawing/2014/main" id="{69E2E89E-6175-4AC4-9FA3-8E1487E7C98D}"/>
              </a:ext>
            </a:extLst>
          </p:cNvPr>
          <p:cNvSpPr txBox="1"/>
          <p:nvPr/>
        </p:nvSpPr>
        <p:spPr>
          <a:xfrm>
            <a:off x="332654" y="502893"/>
            <a:ext cx="6192689" cy="246221"/>
          </a:xfrm>
          <a:prstGeom prst="rect">
            <a:avLst/>
          </a:prstGeom>
          <a:noFill/>
        </p:spPr>
        <p:txBody>
          <a:bodyPr wrap="square" lIns="0" tIns="0" rIns="0" bIns="0" rtlCol="0">
            <a:spAutoFit/>
          </a:bodyPr>
          <a:lstStyle/>
          <a:p>
            <a:pPr marL="109728" indent="0">
              <a:buNone/>
            </a:pP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600">
                <a:latin typeface="メイリオ" panose="020B0604030504040204" pitchFamily="50" charset="-128"/>
                <a:ea typeface="メイリオ" panose="020B0604030504040204" pitchFamily="50" charset="-128"/>
                <a:cs typeface="メイリオ" panose="020B0604030504040204" pitchFamily="50" charset="-128"/>
              </a:rPr>
              <a:t>朝刊 子ども</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新聞</a:t>
            </a:r>
            <a:r>
              <a:rPr lang="ja-JP" altLang="en-US" sz="1600" dirty="0" err="1">
                <a:latin typeface="メイリオ" panose="020B0604030504040204" pitchFamily="50" charset="-128"/>
                <a:ea typeface="メイリオ" panose="020B0604030504040204" pitchFamily="50" charset="-128"/>
                <a:cs typeface="メイリオ" panose="020B0604030504040204" pitchFamily="50" charset="-128"/>
              </a:rPr>
              <a:t>ふむふむ</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川も</a:t>
            </a:r>
            <a:r>
              <a:rPr lang="ja-JP" altLang="en-US" sz="1600" dirty="0" err="1">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海もり採録</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9" name="図 8">
            <a:extLst>
              <a:ext uri="{FF2B5EF4-FFF2-40B4-BE49-F238E27FC236}">
                <a16:creationId xmlns="" xmlns:a16="http://schemas.microsoft.com/office/drawing/2014/main" id="{BE0FFBA2-EE47-4A31-B7B0-F7A94148D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1363633" y="4575409"/>
            <a:ext cx="4275420" cy="6048000"/>
          </a:xfrm>
          <a:prstGeom prst="rect">
            <a:avLst/>
          </a:prstGeom>
        </p:spPr>
      </p:pic>
      <p:sp>
        <p:nvSpPr>
          <p:cNvPr id="11" name="テキスト ボックス 10">
            <a:extLst>
              <a:ext uri="{FF2B5EF4-FFF2-40B4-BE49-F238E27FC236}">
                <a16:creationId xmlns="" xmlns:a16="http://schemas.microsoft.com/office/drawing/2014/main" id="{D7E5F9E5-B253-4B73-A238-F71BE412D42F}"/>
              </a:ext>
            </a:extLst>
          </p:cNvPr>
          <p:cNvSpPr txBox="1"/>
          <p:nvPr/>
        </p:nvSpPr>
        <p:spPr>
          <a:xfrm>
            <a:off x="476671" y="5197200"/>
            <a:ext cx="5903985" cy="246221"/>
          </a:xfrm>
          <a:prstGeom prst="rect">
            <a:avLst/>
          </a:prstGeom>
          <a:noFill/>
        </p:spPr>
        <p:txBody>
          <a:bodyPr wrap="square" lIns="0" tIns="0" rIns="0" bIns="0" rtlCol="0">
            <a:spAutoFit/>
          </a:bodyPr>
          <a:lstStyle/>
          <a:p>
            <a:pPr marL="109728" indent="0">
              <a:buNone/>
            </a:pP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600" dirty="0">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朝刊 子ども新聞</a:t>
            </a:r>
            <a:r>
              <a:rPr lang="ja-JP" altLang="en-US" sz="1600" dirty="0" err="1">
                <a:latin typeface="メイリオ" panose="020B0604030504040204" pitchFamily="50" charset="-128"/>
                <a:ea typeface="メイリオ" panose="020B0604030504040204" pitchFamily="50" charset="-128"/>
                <a:cs typeface="メイリオ" panose="020B0604030504040204" pitchFamily="50" charset="-128"/>
              </a:rPr>
              <a:t>ふむふむ</a:t>
            </a:r>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塩と鉄採録</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6">
            <a:extLst>
              <a:ext uri="{FF2B5EF4-FFF2-40B4-BE49-F238E27FC236}">
                <a16:creationId xmlns="" xmlns:a16="http://schemas.microsoft.com/office/drawing/2014/main" id="{E41C54D6-8B80-4EF6-BA80-CCE6AFD5748F}"/>
              </a:ext>
            </a:extLst>
          </p:cNvPr>
          <p:cNvSpPr txBox="1"/>
          <p:nvPr/>
        </p:nvSpPr>
        <p:spPr>
          <a:xfrm>
            <a:off x="260648" y="104545"/>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記事掲載＝新潟日報社</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_3</a:t>
            </a:r>
          </a:p>
        </p:txBody>
      </p:sp>
    </p:spTree>
    <p:extLst>
      <p:ext uri="{BB962C8B-B14F-4D97-AF65-F5344CB8AC3E}">
        <p14:creationId xmlns:p14="http://schemas.microsoft.com/office/powerpoint/2010/main" val="4250543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p:cNvSpPr txBox="1"/>
          <p:nvPr/>
        </p:nvSpPr>
        <p:spPr>
          <a:xfrm>
            <a:off x="116632" y="344488"/>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１．日本海体験交流の実施（川も</a:t>
            </a:r>
            <a:r>
              <a:rPr lang="ja-JP" altLang="en-US" sz="1400" b="1" dirty="0" err="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海もりプロジェクト・新潟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長野連携）</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2</a:t>
            </a:fld>
            <a:endParaRPr kumimoji="1" lang="ja-JP" altLang="en-US"/>
          </a:p>
        </p:txBody>
      </p:sp>
      <p:sp>
        <p:nvSpPr>
          <p:cNvPr id="6" name="正方形/長方形 7">
            <a:extLst>
              <a:ext uri="{FF2B5EF4-FFF2-40B4-BE49-F238E27FC236}">
                <a16:creationId xmlns="" xmlns:a16="http://schemas.microsoft.com/office/drawing/2014/main" id="{B43823F9-DA07-4D47-A541-B22A85057AA8}"/>
              </a:ext>
            </a:extLst>
          </p:cNvPr>
          <p:cNvSpPr>
            <a:spLocks noChangeArrowheads="1"/>
          </p:cNvSpPr>
          <p:nvPr/>
        </p:nvSpPr>
        <p:spPr bwMode="auto">
          <a:xfrm>
            <a:off x="204068" y="674475"/>
            <a:ext cx="6305128" cy="9356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○時期</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①事前学習会：</a:t>
            </a:r>
            <a:r>
              <a:rPr lang="en-US" altLang="zh-CN" sz="1400" dirty="0">
                <a:latin typeface="メイリオ" panose="020B0604030504040204" pitchFamily="50" charset="-128"/>
                <a:ea typeface="メイリオ" panose="020B0604030504040204" pitchFamily="50" charset="-128"/>
                <a:cs typeface="メイリオ" panose="020B0604030504040204" pitchFamily="50" charset="-128"/>
              </a:rPr>
              <a:t>7</a:t>
            </a: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CN" sz="1400" dirty="0">
                <a:latin typeface="メイリオ" panose="020B0604030504040204" pitchFamily="50" charset="-128"/>
                <a:ea typeface="メイリオ" panose="020B0604030504040204" pitchFamily="50" charset="-128"/>
                <a:cs typeface="メイリオ" panose="020B0604030504040204" pitchFamily="50" charset="-128"/>
              </a:rPr>
              <a:t>21</a:t>
            </a: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日（土）</a:t>
            </a:r>
          </a:p>
          <a:p>
            <a:pPr marL="174625">
              <a:spcBef>
                <a:spcPct val="0"/>
              </a:spcBef>
              <a:buFontTx/>
              <a:buNone/>
            </a:pP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②体験交流会：</a:t>
            </a:r>
            <a:r>
              <a:rPr lang="en-US" altLang="zh-CN" sz="1400" dirty="0">
                <a:latin typeface="メイリオ" panose="020B0604030504040204" pitchFamily="50" charset="-128"/>
                <a:ea typeface="メイリオ" panose="020B0604030504040204" pitchFamily="50" charset="-128"/>
                <a:cs typeface="メイリオ" panose="020B0604030504040204" pitchFamily="50" charset="-128"/>
              </a:rPr>
              <a:t>8</a:t>
            </a: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zh-CN" sz="1400" dirty="0">
                <a:latin typeface="メイリオ" panose="020B0604030504040204" pitchFamily="50" charset="-128"/>
                <a:ea typeface="メイリオ" panose="020B0604030504040204" pitchFamily="50" charset="-128"/>
                <a:cs typeface="メイリオ" panose="020B0604030504040204" pitchFamily="50" charset="-128"/>
              </a:rPr>
              <a:t>1</a:t>
            </a: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日（水）</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zh-CN" sz="1400" dirty="0">
                <a:latin typeface="メイリオ" panose="020B0604030504040204" pitchFamily="50" charset="-128"/>
                <a:ea typeface="メイリオ" panose="020B0604030504040204" pitchFamily="50" charset="-128"/>
                <a:cs typeface="メイリオ" panose="020B0604030504040204" pitchFamily="50" charset="-128"/>
              </a:rPr>
              <a:t>2</a:t>
            </a:r>
            <a:r>
              <a:rPr lang="zh-CN" altLang="en-US" sz="1400" dirty="0">
                <a:latin typeface="メイリオ" panose="020B0604030504040204" pitchFamily="50" charset="-128"/>
                <a:ea typeface="メイリオ" panose="020B0604030504040204" pitchFamily="50" charset="-128"/>
                <a:cs typeface="メイリオ" panose="020B0604030504040204" pitchFamily="50" charset="-128"/>
              </a:rPr>
              <a:t>日（木）</a:t>
            </a:r>
            <a:endParaRPr lang="en-US" altLang="zh-CN"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b="1" dirty="0">
              <a:latin typeface="メイリオ" panose="020B0604030504040204" pitchFamily="50" charset="-128"/>
              <a:ea typeface="メイリオ" panose="020B0604030504040204" pitchFamily="50" charset="-128"/>
            </a:endParaRPr>
          </a:p>
          <a:p>
            <a:pPr>
              <a:spcBef>
                <a:spcPct val="0"/>
              </a:spcBef>
              <a:buFontTx/>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b="1" dirty="0">
                <a:solidFill>
                  <a:schemeClr val="tx2"/>
                </a:solidFill>
                <a:latin typeface="メイリオ" panose="020B0604030504040204" pitchFamily="50" charset="-128"/>
                <a:ea typeface="メイリオ" panose="020B0604030504040204" pitchFamily="50" charset="-128"/>
              </a:rPr>
              <a:t>場所</a:t>
            </a:r>
            <a:r>
              <a:rPr lang="ja-JP" altLang="en-US" sz="1600" u="none"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600" u="none"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①新潟市、長野市</a:t>
            </a:r>
          </a:p>
          <a:p>
            <a:pPr marL="174625">
              <a:spcBef>
                <a:spcPct val="0"/>
              </a:spcBef>
              <a:buFontTx/>
              <a:buNone/>
            </a:pP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②新潟市</a:t>
            </a:r>
            <a:r>
              <a:rPr lang="ja-JP" altLang="en-US" sz="1400" u="none"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400" u="none"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ja-JP" altLang="en-US" sz="1600" u="none"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〇</a:t>
            </a:r>
            <a:r>
              <a:rPr lang="ja-JP" altLang="en-US" sz="1600" b="1" u="none"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参加</a:t>
            </a: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者：（①・②共通）</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公募で集まった新潟・長野両県の小学校</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5,6</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年生</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42</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名</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ja-JP" altLang="en-US" sz="1600"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〇</a:t>
            </a: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内容</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本一の大河・信濃川でつながる新潟県と長野県。上流、中流、下流、そして新潟港と日本海。千曲川・信濃川流域の子どもたちが、水でつながっているけれど以外に知らないお互いのことを、川の終着点である海、港で浜遊びやバーベキュー等の体験交流を通じて学んだ。体験の成果は後日レポートで提出してもらい、冊子や新聞紙面で掲載した。</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400"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① 事前学習会</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長野、新潟両会場で、信濃川河川事務所、</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NPO</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法人</a:t>
            </a:r>
            <a:r>
              <a:rPr lang="ja-JP" altLang="en-US" sz="1400" dirty="0" err="1">
                <a:latin typeface="メイリオ" panose="020B0604030504040204" pitchFamily="50" charset="-128"/>
                <a:ea typeface="メイリオ" panose="020B0604030504040204" pitchFamily="50" charset="-128"/>
                <a:cs typeface="メイリオ" panose="020B0604030504040204" pitchFamily="50" charset="-128"/>
              </a:rPr>
              <a:t>みら</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いず</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works</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の協力により、信濃川、日本海について学び、クイズを作成。スカイプで交流した。</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② 体験交流会</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新潟、長野各県から合計</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42</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名が信濃川の河口がある新潟市に集合し、浜遊びやバーベキュー、魚の食べ方講座等を体験。地域の</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NPO</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等様々な団体の協力も得ながらお互いの地域を学び、海と親しんだ。</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indent="357188">
              <a:spcBef>
                <a:spcPct val="0"/>
              </a:spcBef>
              <a:buFontTx/>
              <a:buNone/>
            </a:pP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▶８月１日（水）</a:t>
            </a:r>
            <a:endParaRPr lang="en-US" altLang="ja-JP"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indent="357188">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長野から信濃川沿いを通り新潟市に集合</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信濃川河口の新潟西港を見学</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新潟市歴史博物館みなとぴあ　旧新潟税関庁舎見学</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新潟市芸術創造村・国際青少年センター「ゆい</a:t>
            </a:r>
            <a:r>
              <a:rPr lang="ja-JP" altLang="en-US" sz="1200" dirty="0" err="1">
                <a:latin typeface="メイリオ" panose="020B0604030504040204" pitchFamily="50" charset="-128"/>
                <a:ea typeface="メイリオ" panose="020B0604030504040204" pitchFamily="50" charset="-128"/>
                <a:cs typeface="メイリオ" panose="020B0604030504040204" pitchFamily="50" charset="-128"/>
              </a:rPr>
              <a:t>ぽ</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ーと」で事前学習会の</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発表会</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新潟市日和山浜で釣り、海水浴、生き物探し、バーベキュー等の浜遊び</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新潟市芸術創造村・国際青少年センター「ゆい</a:t>
            </a:r>
            <a:r>
              <a:rPr lang="ja-JP" altLang="en-US" sz="1200" dirty="0" err="1">
                <a:latin typeface="メイリオ" panose="020B0604030504040204" pitchFamily="50" charset="-128"/>
                <a:ea typeface="メイリオ" panose="020B0604030504040204" pitchFamily="50" charset="-128"/>
                <a:cs typeface="メイリオ" panose="020B0604030504040204" pitchFamily="50" charset="-128"/>
              </a:rPr>
              <a:t>ぽ</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ーと」で宿泊</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p>
            <a:pPr indent="357188">
              <a:spcBef>
                <a:spcPct val="0"/>
              </a:spcBef>
              <a:buFontTx/>
              <a:buNone/>
            </a:pP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▶８月２日（木）</a:t>
            </a:r>
            <a:endParaRPr lang="en-US" altLang="ja-JP"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indent="357188">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朝の海岸散歩</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新潟港湾空港技術調査事務所の水理実験場見学、浚渫船「白山」の説明</a:t>
            </a: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「ゆい</a:t>
            </a:r>
            <a:r>
              <a:rPr lang="ja-JP" altLang="en-US" sz="1200" dirty="0" err="1">
                <a:latin typeface="メイリオ" panose="020B0604030504040204" pitchFamily="50" charset="-128"/>
                <a:ea typeface="メイリオ" panose="020B0604030504040204" pitchFamily="50" charset="-128"/>
                <a:cs typeface="メイリオ" panose="020B0604030504040204" pitchFamily="50" charset="-128"/>
              </a:rPr>
              <a:t>ぽ</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ーと」で、おさかなマイスターによる「お魚講座・アジの食べ方</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講座」</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2</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日間の学びをグループでまとめて発表</a:t>
            </a:r>
          </a:p>
          <a:p>
            <a:pPr>
              <a:spcBef>
                <a:spcPct val="0"/>
              </a:spcBef>
              <a:buFontTx/>
              <a:buNone/>
            </a:pPr>
            <a:endParaRPr lang="en-US" altLang="ja-JP" sz="1600" u="none"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190802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3</a:t>
            </a:fld>
            <a:endParaRPr kumimoji="1" lang="ja-JP" altLang="en-US" dirty="0"/>
          </a:p>
        </p:txBody>
      </p:sp>
      <p:sp>
        <p:nvSpPr>
          <p:cNvPr id="10" name="テキスト ボックス 9">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21</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土</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長野 川</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も</a:t>
            </a:r>
            <a:r>
              <a:rPr lang="ja-JP" altLang="en-US" sz="1400" b="1" dirty="0" err="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海もりプロジェクト事前学習会</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 name="図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1014" y="8085528"/>
            <a:ext cx="2322000" cy="1548000"/>
          </a:xfrm>
          <a:prstGeom prst="rect">
            <a:avLst/>
          </a:prstGeom>
        </p:spPr>
      </p:pic>
      <p:pic>
        <p:nvPicPr>
          <p:cNvPr id="4" name="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1014" y="704528"/>
            <a:ext cx="2322000" cy="1548000"/>
          </a:xfrm>
          <a:prstGeom prst="rect">
            <a:avLst/>
          </a:prstGeom>
        </p:spPr>
      </p:pic>
      <p:pic>
        <p:nvPicPr>
          <p:cNvPr id="6" name="図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34673" y="704528"/>
            <a:ext cx="2322001" cy="1548000"/>
          </a:xfrm>
          <a:prstGeom prst="rect">
            <a:avLst/>
          </a:prstGeom>
        </p:spPr>
      </p:pic>
      <p:pic>
        <p:nvPicPr>
          <p:cNvPr id="7" name="図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34673" y="4395704"/>
            <a:ext cx="2322000" cy="1548000"/>
          </a:xfrm>
          <a:prstGeom prst="rect">
            <a:avLst/>
          </a:prstGeom>
        </p:spPr>
      </p:pic>
      <p:pic>
        <p:nvPicPr>
          <p:cNvPr id="8" name="図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5626" y="6258861"/>
            <a:ext cx="2322000" cy="1548000"/>
          </a:xfrm>
          <a:prstGeom prst="rect">
            <a:avLst/>
          </a:prstGeom>
        </p:spPr>
      </p:pic>
      <p:pic>
        <p:nvPicPr>
          <p:cNvPr id="9" name="図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834673" y="2540904"/>
            <a:ext cx="2322000" cy="1548000"/>
          </a:xfrm>
          <a:prstGeom prst="rect">
            <a:avLst/>
          </a:prstGeom>
        </p:spPr>
      </p:pic>
      <p:pic>
        <p:nvPicPr>
          <p:cNvPr id="11" name="図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1014" y="4395704"/>
            <a:ext cx="2322000" cy="1548000"/>
          </a:xfrm>
          <a:prstGeom prst="rect">
            <a:avLst/>
          </a:prstGeom>
        </p:spPr>
      </p:pic>
      <p:pic>
        <p:nvPicPr>
          <p:cNvPr id="12" name="図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81014" y="2540904"/>
            <a:ext cx="2322000" cy="1548000"/>
          </a:xfrm>
          <a:prstGeom prst="rect">
            <a:avLst/>
          </a:prstGeom>
        </p:spPr>
      </p:pic>
      <p:pic>
        <p:nvPicPr>
          <p:cNvPr id="13" name="図 1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34673" y="8085528"/>
            <a:ext cx="2322000" cy="1548000"/>
          </a:xfrm>
          <a:prstGeom prst="rect">
            <a:avLst/>
          </a:prstGeom>
        </p:spPr>
      </p:pic>
      <p:pic>
        <p:nvPicPr>
          <p:cNvPr id="14" name="図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34673" y="6258861"/>
            <a:ext cx="2322000" cy="1548000"/>
          </a:xfrm>
          <a:prstGeom prst="rect">
            <a:avLst/>
          </a:prstGeom>
        </p:spPr>
      </p:pic>
      <p:sp>
        <p:nvSpPr>
          <p:cNvPr id="15" name="テキスト ボックス 14">
            <a:extLst>
              <a:ext uri="{FF2B5EF4-FFF2-40B4-BE49-F238E27FC236}">
                <a16:creationId xmlns:a16="http://schemas.microsoft.com/office/drawing/2014/main" xmlns="" id="{3C8EA801-9DD6-4FA2-8E84-59CB3AE93271}"/>
              </a:ext>
            </a:extLst>
          </p:cNvPr>
          <p:cNvSpPr txBox="1"/>
          <p:nvPr/>
        </p:nvSpPr>
        <p:spPr>
          <a:xfrm>
            <a:off x="581012" y="2252528"/>
            <a:ext cx="2322001" cy="230832"/>
          </a:xfrm>
          <a:prstGeom prst="rect">
            <a:avLst/>
          </a:prstGeom>
          <a:noFill/>
        </p:spPr>
        <p:txBody>
          <a:bodyPr wrap="square" rtlCol="0">
            <a:spAutoFit/>
          </a:bodyPr>
          <a:lstStyle/>
          <a:p>
            <a:pPr algn="ctr"/>
            <a:r>
              <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rPr>
              <a:t>Skype</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で長野会場を中継</a:t>
            </a:r>
          </a:p>
        </p:txBody>
      </p:sp>
      <p:sp>
        <p:nvSpPr>
          <p:cNvPr id="16" name="テキスト ボックス 15">
            <a:extLst>
              <a:ext uri="{FF2B5EF4-FFF2-40B4-BE49-F238E27FC236}">
                <a16:creationId xmlns:a16="http://schemas.microsoft.com/office/drawing/2014/main" xmlns="" id="{F5C028A3-67B1-4745-98DC-31CB07D12205}"/>
              </a:ext>
            </a:extLst>
          </p:cNvPr>
          <p:cNvSpPr txBox="1"/>
          <p:nvPr/>
        </p:nvSpPr>
        <p:spPr>
          <a:xfrm>
            <a:off x="3835576" y="2238239"/>
            <a:ext cx="2322001" cy="369332"/>
          </a:xfrm>
          <a:prstGeom prst="rect">
            <a:avLst/>
          </a:prstGeom>
          <a:noFill/>
        </p:spPr>
        <p:txBody>
          <a:bodyPr wrap="square" lIns="0" rIns="0" rtlCol="0">
            <a:spAutoFit/>
          </a:bodyPr>
          <a:lstStyle/>
          <a:p>
            <a:pPr algn="ctr"/>
            <a:r>
              <a:rPr kumimoji="1"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長野会場とあいさつして</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学習会が</a:t>
            </a:r>
            <a:r>
              <a:rPr kumimoji="1"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スタート</a:t>
            </a:r>
            <a:endParaRPr kumimoji="1" lang="en-US" altLang="ja-JP" sz="90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（写真は新潟会場）</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テキスト ボックス 16">
            <a:extLst>
              <a:ext uri="{FF2B5EF4-FFF2-40B4-BE49-F238E27FC236}">
                <a16:creationId xmlns:a16="http://schemas.microsoft.com/office/drawing/2014/main" xmlns="" id="{F81AC252-F7EF-4CDA-BCDA-D569605A8491}"/>
              </a:ext>
            </a:extLst>
          </p:cNvPr>
          <p:cNvSpPr txBox="1"/>
          <p:nvPr/>
        </p:nvSpPr>
        <p:spPr>
          <a:xfrm>
            <a:off x="483145" y="4078370"/>
            <a:ext cx="2496237" cy="230832"/>
          </a:xfrm>
          <a:prstGeom prst="rect">
            <a:avLst/>
          </a:prstGeom>
          <a:noFill/>
        </p:spPr>
        <p:txBody>
          <a:bodyPr wrap="square" rtlCol="0">
            <a:spAutoFit/>
          </a:bodyPr>
          <a:lstStyle/>
          <a:p>
            <a:pPr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「海フェスタにいがた」海</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の総合展を見学</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テキスト ボックス 17">
            <a:extLst>
              <a:ext uri="{FF2B5EF4-FFF2-40B4-BE49-F238E27FC236}">
                <a16:creationId xmlns:a16="http://schemas.microsoft.com/office/drawing/2014/main" xmlns="" id="{642804DF-49F4-4179-B661-7527B0F596DA}"/>
              </a:ext>
            </a:extLst>
          </p:cNvPr>
          <p:cNvSpPr txBox="1"/>
          <p:nvPr/>
        </p:nvSpPr>
        <p:spPr>
          <a:xfrm>
            <a:off x="3827287" y="4097561"/>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グループごとにテーマを決めます</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テキスト ボックス 18">
            <a:extLst>
              <a:ext uri="{FF2B5EF4-FFF2-40B4-BE49-F238E27FC236}">
                <a16:creationId xmlns:a16="http://schemas.microsoft.com/office/drawing/2014/main" xmlns="" id="{488D370C-4E21-4628-B40D-B2BE2969F138}"/>
              </a:ext>
            </a:extLst>
          </p:cNvPr>
          <p:cNvSpPr txBox="1"/>
          <p:nvPr/>
        </p:nvSpPr>
        <p:spPr>
          <a:xfrm>
            <a:off x="578553" y="5938828"/>
            <a:ext cx="2322001" cy="230832"/>
          </a:xfrm>
          <a:prstGeom prst="rect">
            <a:avLst/>
          </a:prstGeom>
          <a:noFill/>
        </p:spPr>
        <p:txBody>
          <a:bodyPr wrap="square"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新潟港の歴史について調べます</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テキスト ボックス 19">
            <a:extLst>
              <a:ext uri="{FF2B5EF4-FFF2-40B4-BE49-F238E27FC236}">
                <a16:creationId xmlns:a16="http://schemas.microsoft.com/office/drawing/2014/main" xmlns="" id="{731DBEC5-3B02-4089-8A14-6F0E14FE8878}"/>
              </a:ext>
            </a:extLst>
          </p:cNvPr>
          <p:cNvSpPr txBox="1"/>
          <p:nvPr/>
        </p:nvSpPr>
        <p:spPr>
          <a:xfrm>
            <a:off x="3879246" y="5922538"/>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調べたことからクイズを作成</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テキスト ボックス 20">
            <a:extLst>
              <a:ext uri="{FF2B5EF4-FFF2-40B4-BE49-F238E27FC236}">
                <a16:creationId xmlns:a16="http://schemas.microsoft.com/office/drawing/2014/main" xmlns="" id="{FDF4A510-E8B6-4340-B481-3DD31A437B57}"/>
              </a:ext>
            </a:extLst>
          </p:cNvPr>
          <p:cNvSpPr txBox="1"/>
          <p:nvPr/>
        </p:nvSpPr>
        <p:spPr>
          <a:xfrm>
            <a:off x="570264" y="7790504"/>
            <a:ext cx="2322001" cy="230832"/>
          </a:xfrm>
          <a:prstGeom prst="rect">
            <a:avLst/>
          </a:prstGeom>
          <a:noFill/>
        </p:spPr>
        <p:txBody>
          <a:bodyPr wrap="square"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出題者を決めます</a:t>
            </a:r>
          </a:p>
        </p:txBody>
      </p:sp>
      <p:sp>
        <p:nvSpPr>
          <p:cNvPr id="22" name="テキスト ボックス 21">
            <a:extLst>
              <a:ext uri="{FF2B5EF4-FFF2-40B4-BE49-F238E27FC236}">
                <a16:creationId xmlns:a16="http://schemas.microsoft.com/office/drawing/2014/main" xmlns="" id="{4402E6B2-64E6-49D4-B25A-9EAD7D5F6850}"/>
              </a:ext>
            </a:extLst>
          </p:cNvPr>
          <p:cNvSpPr txBox="1"/>
          <p:nvPr/>
        </p:nvSpPr>
        <p:spPr>
          <a:xfrm>
            <a:off x="3824828" y="7790504"/>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長野は千曲川についてのクイズを出題</a:t>
            </a:r>
          </a:p>
        </p:txBody>
      </p:sp>
      <p:sp>
        <p:nvSpPr>
          <p:cNvPr id="23" name="テキスト ボックス 22">
            <a:extLst>
              <a:ext uri="{FF2B5EF4-FFF2-40B4-BE49-F238E27FC236}">
                <a16:creationId xmlns:a16="http://schemas.microsoft.com/office/drawing/2014/main" xmlns="" id="{711BC7EA-38AC-4118-BBA8-23F554F4FF9C}"/>
              </a:ext>
            </a:extLst>
          </p:cNvPr>
          <p:cNvSpPr txBox="1"/>
          <p:nvPr/>
        </p:nvSpPr>
        <p:spPr>
          <a:xfrm>
            <a:off x="578553" y="9616247"/>
            <a:ext cx="2322001" cy="230832"/>
          </a:xfrm>
          <a:prstGeom prst="rect">
            <a:avLst/>
          </a:prstGeom>
          <a:noFill/>
        </p:spPr>
        <p:txBody>
          <a:bodyPr wrap="square"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両会場とも積極的に発言</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テキスト ボックス 23">
            <a:extLst>
              <a:ext uri="{FF2B5EF4-FFF2-40B4-BE49-F238E27FC236}">
                <a16:creationId xmlns:a16="http://schemas.microsoft.com/office/drawing/2014/main" xmlns="" id="{66847770-6522-432F-8C4B-E483CEB525BF}"/>
              </a:ext>
            </a:extLst>
          </p:cNvPr>
          <p:cNvSpPr txBox="1"/>
          <p:nvPr/>
        </p:nvSpPr>
        <p:spPr>
          <a:xfrm>
            <a:off x="3833117" y="9616247"/>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新潟はしゅんせつについて出題しました</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800799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4</a:t>
            </a:fld>
            <a:endParaRPr kumimoji="1" lang="ja-JP" altLang="en-US" dirty="0"/>
          </a:p>
        </p:txBody>
      </p:sp>
      <p:pic>
        <p:nvPicPr>
          <p:cNvPr id="2" name="図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0556" y="779172"/>
            <a:ext cx="2322000" cy="1538520"/>
          </a:xfrm>
          <a:prstGeom prst="rect">
            <a:avLst/>
          </a:prstGeom>
        </p:spPr>
      </p:pic>
      <p:pic>
        <p:nvPicPr>
          <p:cNvPr id="8" name="図 7"/>
          <p:cNvPicPr>
            <a:picLocks noChangeAspect="1"/>
          </p:cNvPicPr>
          <p:nvPr/>
        </p:nvPicPr>
        <p:blipFill rotWithShape="1">
          <a:blip r:embed="rId3" cstate="email">
            <a:extLst>
              <a:ext uri="{28A0092B-C50C-407E-A947-70E740481C1C}">
                <a14:useLocalDpi xmlns:a14="http://schemas.microsoft.com/office/drawing/2010/main"/>
              </a:ext>
            </a:extLst>
          </a:blip>
          <a:srcRect b="2315"/>
          <a:stretch/>
        </p:blipFill>
        <p:spPr>
          <a:xfrm>
            <a:off x="3814989" y="779172"/>
            <a:ext cx="2336309" cy="1512168"/>
          </a:xfrm>
          <a:prstGeom prst="rect">
            <a:avLst/>
          </a:prstGeom>
        </p:spPr>
      </p:pic>
      <p:pic>
        <p:nvPicPr>
          <p:cNvPr id="13" name="図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4988" y="2573029"/>
            <a:ext cx="2336310" cy="1548000"/>
          </a:xfrm>
          <a:prstGeom prst="rect">
            <a:avLst/>
          </a:prstGeom>
        </p:spPr>
      </p:pic>
      <p:pic>
        <p:nvPicPr>
          <p:cNvPr id="15" name="図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0556" y="4414466"/>
            <a:ext cx="2336308" cy="1548000"/>
          </a:xfrm>
          <a:prstGeom prst="rect">
            <a:avLst/>
          </a:prstGeom>
        </p:spPr>
      </p:pic>
      <p:pic>
        <p:nvPicPr>
          <p:cNvPr id="17" name="図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0556" y="6179703"/>
            <a:ext cx="2336308" cy="1548000"/>
          </a:xfrm>
          <a:prstGeom prst="rect">
            <a:avLst/>
          </a:prstGeom>
        </p:spPr>
      </p:pic>
      <p:pic>
        <p:nvPicPr>
          <p:cNvPr id="19" name="図 1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814989" y="4414466"/>
            <a:ext cx="2336309" cy="1548000"/>
          </a:xfrm>
          <a:prstGeom prst="rect">
            <a:avLst/>
          </a:prstGeom>
        </p:spPr>
      </p:pic>
      <p:pic>
        <p:nvPicPr>
          <p:cNvPr id="21" name="図 2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0556" y="7983042"/>
            <a:ext cx="2336308" cy="1548000"/>
          </a:xfrm>
          <a:prstGeom prst="rect">
            <a:avLst/>
          </a:prstGeom>
        </p:spPr>
      </p:pic>
      <p:sp>
        <p:nvSpPr>
          <p:cNvPr id="33" name="テキスト ボックス 32">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１</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水</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長野　川も</a:t>
            </a:r>
            <a:r>
              <a:rPr lang="ja-JP" altLang="en-US" sz="1400" b="1" dirty="0" err="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海もりプロジェクト体験交流１日目</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4" name="図 33">
            <a:extLst>
              <a:ext uri="{FF2B5EF4-FFF2-40B4-BE49-F238E27FC236}">
                <a16:creationId xmlns:a16="http://schemas.microsoft.com/office/drawing/2014/main" xmlns="" id="{CB268F8C-0A76-4842-8678-9607D5441B9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0556" y="2573029"/>
            <a:ext cx="2323452" cy="1548000"/>
          </a:xfrm>
          <a:prstGeom prst="rect">
            <a:avLst/>
          </a:prstGeom>
        </p:spPr>
      </p:pic>
      <p:pic>
        <p:nvPicPr>
          <p:cNvPr id="43" name="図 42">
            <a:extLst>
              <a:ext uri="{FF2B5EF4-FFF2-40B4-BE49-F238E27FC236}">
                <a16:creationId xmlns:a16="http://schemas.microsoft.com/office/drawing/2014/main" xmlns="" id="{50AB42C5-10FE-42F8-B362-8CD09656293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27846" y="7983042"/>
            <a:ext cx="2323452" cy="1548000"/>
          </a:xfrm>
          <a:prstGeom prst="rect">
            <a:avLst/>
          </a:prstGeom>
        </p:spPr>
      </p:pic>
      <p:pic>
        <p:nvPicPr>
          <p:cNvPr id="23" name="図 2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29298" y="6179703"/>
            <a:ext cx="2322000" cy="1548000"/>
          </a:xfrm>
          <a:prstGeom prst="rect">
            <a:avLst/>
          </a:prstGeom>
        </p:spPr>
      </p:pic>
      <p:sp>
        <p:nvSpPr>
          <p:cNvPr id="24" name="テキスト ボックス 23">
            <a:extLst>
              <a:ext uri="{FF2B5EF4-FFF2-40B4-BE49-F238E27FC236}">
                <a16:creationId xmlns:a16="http://schemas.microsoft.com/office/drawing/2014/main" xmlns="" id="{36BC2B12-7211-4A29-88A4-2E213F58739A}"/>
              </a:ext>
            </a:extLst>
          </p:cNvPr>
          <p:cNvSpPr txBox="1"/>
          <p:nvPr/>
        </p:nvSpPr>
        <p:spPr>
          <a:xfrm>
            <a:off x="535291" y="2294410"/>
            <a:ext cx="2322001" cy="230832"/>
          </a:xfrm>
          <a:prstGeom prst="rect">
            <a:avLst/>
          </a:prstGeom>
          <a:noFill/>
        </p:spPr>
        <p:txBody>
          <a:bodyPr wrap="square"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長野駅にて長野県の参加者</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テキスト ボックス 24">
            <a:extLst>
              <a:ext uri="{FF2B5EF4-FFF2-40B4-BE49-F238E27FC236}">
                <a16:creationId xmlns:a16="http://schemas.microsoft.com/office/drawing/2014/main" xmlns="" id="{933A6E55-DCDD-4182-80CC-9827D0679A4C}"/>
              </a:ext>
            </a:extLst>
          </p:cNvPr>
          <p:cNvSpPr txBox="1"/>
          <p:nvPr/>
        </p:nvSpPr>
        <p:spPr>
          <a:xfrm>
            <a:off x="3727689" y="2275410"/>
            <a:ext cx="2513980"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新潟市歴史博物館みなとぴあで両県の参加者が合流</a:t>
            </a:r>
          </a:p>
        </p:txBody>
      </p:sp>
      <p:sp>
        <p:nvSpPr>
          <p:cNvPr id="26" name="テキスト ボックス 25">
            <a:extLst>
              <a:ext uri="{FF2B5EF4-FFF2-40B4-BE49-F238E27FC236}">
                <a16:creationId xmlns:a16="http://schemas.microsoft.com/office/drawing/2014/main" xmlns="" id="{AF5178D8-4ADA-4AA4-BD0E-3FEF4194D699}"/>
              </a:ext>
            </a:extLst>
          </p:cNvPr>
          <p:cNvSpPr txBox="1"/>
          <p:nvPr/>
        </p:nvSpPr>
        <p:spPr>
          <a:xfrm>
            <a:off x="470903" y="4094968"/>
            <a:ext cx="2522707" cy="3693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信濃川河口、新潟西港で佐渡汽船</a:t>
            </a:r>
            <a:r>
              <a:rPr lang="ja-JP" altLang="en-US" sz="900" spc="-90" dirty="0" smtClean="0">
                <a:latin typeface="メイリオ" panose="020B0604030504040204" pitchFamily="50" charset="-128"/>
                <a:ea typeface="メイリオ" panose="020B0604030504040204" pitchFamily="50" charset="-128"/>
                <a:cs typeface="メイリオ" panose="020B0604030504040204" pitchFamily="50" charset="-128"/>
              </a:rPr>
              <a:t>フェリーの</a:t>
            </a:r>
            <a:endParaRPr lang="en-US" altLang="ja-JP" sz="900" spc="-9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900" spc="-90" dirty="0" smtClean="0">
                <a:latin typeface="メイリオ" panose="020B0604030504040204" pitchFamily="50" charset="-128"/>
                <a:ea typeface="メイリオ" panose="020B0604030504040204" pitchFamily="50" charset="-128"/>
                <a:cs typeface="メイリオ" panose="020B0604030504040204" pitchFamily="50" charset="-128"/>
              </a:rPr>
              <a:t>出航（大回頭）を</a:t>
            </a: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見学</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テキスト ボックス 27">
            <a:extLst>
              <a:ext uri="{FF2B5EF4-FFF2-40B4-BE49-F238E27FC236}">
                <a16:creationId xmlns:a16="http://schemas.microsoft.com/office/drawing/2014/main" xmlns="" id="{E80A5474-D8D8-43AC-9FFD-789A893FC90F}"/>
              </a:ext>
            </a:extLst>
          </p:cNvPr>
          <p:cNvSpPr txBox="1"/>
          <p:nvPr/>
        </p:nvSpPr>
        <p:spPr>
          <a:xfrm>
            <a:off x="3559627" y="4094610"/>
            <a:ext cx="2808312"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ゆい</a:t>
            </a:r>
            <a:r>
              <a:rPr kumimoji="1" lang="ja-JP" altLang="en-US" sz="900" spc="-90" dirty="0" err="1">
                <a:latin typeface="メイリオ" panose="020B0604030504040204" pitchFamily="50" charset="-128"/>
                <a:ea typeface="メイリオ" panose="020B0604030504040204" pitchFamily="50" charset="-128"/>
                <a:cs typeface="メイリオ" panose="020B0604030504040204" pitchFamily="50" charset="-128"/>
              </a:rPr>
              <a:t>ぽ</a:t>
            </a: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ーとに</a:t>
            </a:r>
            <a:r>
              <a:rPr kumimoji="1" lang="ja-JP" altLang="en-US" sz="900" spc="-90" dirty="0" err="1">
                <a:latin typeface="メイリオ" panose="020B0604030504040204" pitchFamily="50" charset="-128"/>
                <a:ea typeface="メイリオ" panose="020B0604030504040204" pitchFamily="50" charset="-128"/>
                <a:cs typeface="メイリオ" panose="020B0604030504040204" pitchFamily="50" charset="-128"/>
              </a:rPr>
              <a:t>て</a:t>
            </a: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、信濃川･日本海について調べたことを発表</a:t>
            </a:r>
          </a:p>
        </p:txBody>
      </p:sp>
      <p:sp>
        <p:nvSpPr>
          <p:cNvPr id="29" name="テキスト ボックス 28">
            <a:extLst>
              <a:ext uri="{FF2B5EF4-FFF2-40B4-BE49-F238E27FC236}">
                <a16:creationId xmlns:a16="http://schemas.microsoft.com/office/drawing/2014/main" xmlns="" id="{95349E42-5848-47A6-87BD-D58A7ABFDF86}"/>
              </a:ext>
            </a:extLst>
          </p:cNvPr>
          <p:cNvSpPr txBox="1"/>
          <p:nvPr/>
        </p:nvSpPr>
        <p:spPr>
          <a:xfrm>
            <a:off x="556874" y="5932910"/>
            <a:ext cx="2322001" cy="230832"/>
          </a:xfrm>
          <a:prstGeom prst="rect">
            <a:avLst/>
          </a:prstGeom>
          <a:noFill/>
        </p:spPr>
        <p:txBody>
          <a:bodyPr wrap="square" lIns="0" rIns="0" rtlCol="0">
            <a:spAutoFit/>
          </a:bodyPr>
          <a:lstStyle/>
          <a:p>
            <a:pPr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砂浜で記念撮影</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テキスト ボックス 29">
            <a:extLst>
              <a:ext uri="{FF2B5EF4-FFF2-40B4-BE49-F238E27FC236}">
                <a16:creationId xmlns:a16="http://schemas.microsoft.com/office/drawing/2014/main" xmlns="" id="{F96FFB2B-577E-407E-8B19-2EEC1433743E}"/>
              </a:ext>
            </a:extLst>
          </p:cNvPr>
          <p:cNvSpPr txBox="1"/>
          <p:nvPr/>
        </p:nvSpPr>
        <p:spPr>
          <a:xfrm>
            <a:off x="3845154" y="5944390"/>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マメアジなどたくさんつれました！</a:t>
            </a:r>
          </a:p>
        </p:txBody>
      </p:sp>
      <p:sp>
        <p:nvSpPr>
          <p:cNvPr id="31" name="テキスト ボックス 30">
            <a:extLst>
              <a:ext uri="{FF2B5EF4-FFF2-40B4-BE49-F238E27FC236}">
                <a16:creationId xmlns:a16="http://schemas.microsoft.com/office/drawing/2014/main" xmlns="" id="{ABF43F2A-2A49-4354-8BC0-2374B8D934D7}"/>
              </a:ext>
            </a:extLst>
          </p:cNvPr>
          <p:cNvSpPr txBox="1"/>
          <p:nvPr/>
        </p:nvSpPr>
        <p:spPr>
          <a:xfrm>
            <a:off x="556875" y="7695010"/>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アオサなどの海藻や貝が</a:t>
            </a:r>
            <a:r>
              <a:rPr kumimoji="1" lang="ja-JP" altLang="en-US" sz="900" dirty="0" err="1">
                <a:latin typeface="メイリオ" panose="020B0604030504040204" pitchFamily="50" charset="-128"/>
                <a:ea typeface="メイリオ" panose="020B0604030504040204" pitchFamily="50" charset="-128"/>
                <a:cs typeface="メイリオ" panose="020B0604030504040204" pitchFamily="50" charset="-128"/>
              </a:rPr>
              <a:t>ら</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などを拾いました</a:t>
            </a:r>
          </a:p>
        </p:txBody>
      </p:sp>
      <p:sp>
        <p:nvSpPr>
          <p:cNvPr id="44" name="テキスト ボックス 43">
            <a:extLst>
              <a:ext uri="{FF2B5EF4-FFF2-40B4-BE49-F238E27FC236}">
                <a16:creationId xmlns:a16="http://schemas.microsoft.com/office/drawing/2014/main" xmlns="" id="{D2B167DB-0CA9-42CF-9C3A-48D48F59A85F}"/>
              </a:ext>
            </a:extLst>
          </p:cNvPr>
          <p:cNvSpPr txBox="1"/>
          <p:nvPr/>
        </p:nvSpPr>
        <p:spPr>
          <a:xfrm>
            <a:off x="495963" y="9541720"/>
            <a:ext cx="2487600" cy="2308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マグロのカブト焼きの大きさにびっくり</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テキスト ボックス 44">
            <a:extLst>
              <a:ext uri="{FF2B5EF4-FFF2-40B4-BE49-F238E27FC236}">
                <a16:creationId xmlns:a16="http://schemas.microsoft.com/office/drawing/2014/main" xmlns="" id="{963E418D-CDC4-4998-B80A-8EE2FE3CF20C}"/>
              </a:ext>
            </a:extLst>
          </p:cNvPr>
          <p:cNvSpPr txBox="1"/>
          <p:nvPr/>
        </p:nvSpPr>
        <p:spPr>
          <a:xfrm>
            <a:off x="3741743" y="9518070"/>
            <a:ext cx="2487600"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全員でキャンプファイヤーで交流を深めました</a:t>
            </a:r>
          </a:p>
        </p:txBody>
      </p:sp>
      <p:sp>
        <p:nvSpPr>
          <p:cNvPr id="46" name="テキスト ボックス 45">
            <a:extLst>
              <a:ext uri="{FF2B5EF4-FFF2-40B4-BE49-F238E27FC236}">
                <a16:creationId xmlns:a16="http://schemas.microsoft.com/office/drawing/2014/main" xmlns="" id="{ACB10CAC-BF2A-413B-A8BC-9DBEDDACC4D1}"/>
              </a:ext>
            </a:extLst>
          </p:cNvPr>
          <p:cNvSpPr txBox="1"/>
          <p:nvPr/>
        </p:nvSpPr>
        <p:spPr>
          <a:xfrm>
            <a:off x="3798739" y="7709358"/>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消波ブロックの陰には生きものがいっぱい</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635925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5</a:t>
            </a:fld>
            <a:endParaRPr kumimoji="1" lang="ja-JP" altLang="en-US" dirty="0"/>
          </a:p>
        </p:txBody>
      </p:sp>
      <p:sp>
        <p:nvSpPr>
          <p:cNvPr id="10" name="テキスト ボックス 9">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２</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木</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長野　川も</a:t>
            </a:r>
            <a:r>
              <a:rPr lang="ja-JP" altLang="en-US" sz="1400" b="1" dirty="0" err="1">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り</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海もりプロジェクト体験交流２日目</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0" name="図 19">
            <a:extLst>
              <a:ext uri="{FF2B5EF4-FFF2-40B4-BE49-F238E27FC236}">
                <a16:creationId xmlns:a16="http://schemas.microsoft.com/office/drawing/2014/main" xmlns="" id="{E3F849D0-D2C3-4A4A-BA50-6316EDFBA1B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2280" y="2541124"/>
            <a:ext cx="2304000" cy="1519570"/>
          </a:xfrm>
          <a:prstGeom prst="rect">
            <a:avLst/>
          </a:prstGeom>
        </p:spPr>
      </p:pic>
      <p:pic>
        <p:nvPicPr>
          <p:cNvPr id="7" name="図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2280" y="680072"/>
            <a:ext cx="2322000" cy="1538520"/>
          </a:xfrm>
          <a:prstGeom prst="rect">
            <a:avLst/>
          </a:prstGeom>
        </p:spPr>
      </p:pic>
      <p:pic>
        <p:nvPicPr>
          <p:cNvPr id="8" name="図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84838" y="680072"/>
            <a:ext cx="2336311" cy="1548000"/>
          </a:xfrm>
          <a:prstGeom prst="rect">
            <a:avLst/>
          </a:prstGeom>
        </p:spPr>
      </p:pic>
      <p:pic>
        <p:nvPicPr>
          <p:cNvPr id="13" name="図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2280" y="4383226"/>
            <a:ext cx="2322000" cy="1538519"/>
          </a:xfrm>
          <a:prstGeom prst="rect">
            <a:avLst/>
          </a:prstGeom>
        </p:spPr>
      </p:pic>
      <p:pic>
        <p:nvPicPr>
          <p:cNvPr id="15" name="図 1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280" y="6244277"/>
            <a:ext cx="2322000" cy="1538519"/>
          </a:xfrm>
          <a:prstGeom prst="rect">
            <a:avLst/>
          </a:prstGeom>
        </p:spPr>
      </p:pic>
      <p:pic>
        <p:nvPicPr>
          <p:cNvPr id="17" name="図 1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84838" y="6253753"/>
            <a:ext cx="2322000" cy="1538518"/>
          </a:xfrm>
          <a:prstGeom prst="rect">
            <a:avLst/>
          </a:prstGeom>
        </p:spPr>
      </p:pic>
      <p:pic>
        <p:nvPicPr>
          <p:cNvPr id="19" name="図 1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784838" y="8105327"/>
            <a:ext cx="2322000" cy="1538519"/>
          </a:xfrm>
          <a:prstGeom prst="rect">
            <a:avLst/>
          </a:prstGeom>
        </p:spPr>
      </p:pic>
      <p:pic>
        <p:nvPicPr>
          <p:cNvPr id="21" name="図 2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2280" y="8105327"/>
            <a:ext cx="2322000" cy="1538519"/>
          </a:xfrm>
          <a:prstGeom prst="rect">
            <a:avLst/>
          </a:prstGeom>
        </p:spPr>
      </p:pic>
      <p:pic>
        <p:nvPicPr>
          <p:cNvPr id="23" name="図 2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784838" y="4402180"/>
            <a:ext cx="2322000" cy="1538519"/>
          </a:xfrm>
          <a:prstGeom prst="rect">
            <a:avLst/>
          </a:prstGeom>
        </p:spPr>
      </p:pic>
      <p:pic>
        <p:nvPicPr>
          <p:cNvPr id="25" name="図 24"/>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784838" y="2541126"/>
            <a:ext cx="2322000" cy="1548000"/>
          </a:xfrm>
          <a:prstGeom prst="rect">
            <a:avLst/>
          </a:prstGeom>
        </p:spPr>
      </p:pic>
      <p:sp>
        <p:nvSpPr>
          <p:cNvPr id="24" name="テキスト ボックス 23">
            <a:extLst>
              <a:ext uri="{FF2B5EF4-FFF2-40B4-BE49-F238E27FC236}">
                <a16:creationId xmlns:a16="http://schemas.microsoft.com/office/drawing/2014/main" xmlns="" id="{DE188E1D-2AD5-4E44-AB6D-81822A5A4527}"/>
              </a:ext>
            </a:extLst>
          </p:cNvPr>
          <p:cNvSpPr txBox="1"/>
          <p:nvPr/>
        </p:nvSpPr>
        <p:spPr>
          <a:xfrm>
            <a:off x="679307" y="2215529"/>
            <a:ext cx="2322001" cy="230832"/>
          </a:xfrm>
          <a:prstGeom prst="rect">
            <a:avLst/>
          </a:prstGeom>
          <a:noFill/>
        </p:spPr>
        <p:txBody>
          <a:bodyPr wrap="square"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朝の海岸を散歩</a:t>
            </a:r>
          </a:p>
        </p:txBody>
      </p:sp>
      <p:sp>
        <p:nvSpPr>
          <p:cNvPr id="26" name="テキスト ボックス 25">
            <a:extLst>
              <a:ext uri="{FF2B5EF4-FFF2-40B4-BE49-F238E27FC236}">
                <a16:creationId xmlns:a16="http://schemas.microsoft.com/office/drawing/2014/main" xmlns="" id="{E0CA4102-EAB2-4BCD-9679-D57AD55CF284}"/>
              </a:ext>
            </a:extLst>
          </p:cNvPr>
          <p:cNvSpPr txBox="1"/>
          <p:nvPr/>
        </p:nvSpPr>
        <p:spPr>
          <a:xfrm>
            <a:off x="3791676" y="2215529"/>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昨日の体験から学んだことを発表</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テキスト ボックス 27">
            <a:extLst>
              <a:ext uri="{FF2B5EF4-FFF2-40B4-BE49-F238E27FC236}">
                <a16:creationId xmlns:a16="http://schemas.microsoft.com/office/drawing/2014/main" xmlns="" id="{3C95B178-F6E6-4B4A-9A24-06BB6CD4DAEC}"/>
              </a:ext>
            </a:extLst>
          </p:cNvPr>
          <p:cNvSpPr txBox="1"/>
          <p:nvPr/>
        </p:nvSpPr>
        <p:spPr>
          <a:xfrm>
            <a:off x="674775" y="4063354"/>
            <a:ext cx="2322001" cy="230832"/>
          </a:xfrm>
          <a:prstGeom prst="rect">
            <a:avLst/>
          </a:prstGeom>
          <a:noFill/>
        </p:spPr>
        <p:txBody>
          <a:bodyPr wrap="square"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水利実験場で波のおこるしくみを学ぶ</a:t>
            </a:r>
          </a:p>
        </p:txBody>
      </p:sp>
      <p:sp>
        <p:nvSpPr>
          <p:cNvPr id="29" name="テキスト ボックス 28">
            <a:extLst>
              <a:ext uri="{FF2B5EF4-FFF2-40B4-BE49-F238E27FC236}">
                <a16:creationId xmlns:a16="http://schemas.microsoft.com/office/drawing/2014/main" xmlns="" id="{4BACFB7E-B0E9-47B6-84CF-DA948E5F6CF8}"/>
              </a:ext>
            </a:extLst>
          </p:cNvPr>
          <p:cNvSpPr txBox="1"/>
          <p:nvPr/>
        </p:nvSpPr>
        <p:spPr>
          <a:xfrm>
            <a:off x="3791676" y="4063696"/>
            <a:ext cx="2322001"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大型しゅんせつ兼油回収船</a:t>
            </a:r>
            <a:r>
              <a:rPr kumimoji="1" lang="en-US" altLang="ja-JP" sz="900" spc="-9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白山</a:t>
            </a:r>
            <a:r>
              <a:rPr kumimoji="1" lang="en-US" altLang="ja-JP" sz="900" spc="-9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の仕組みを学ぶ</a:t>
            </a:r>
          </a:p>
        </p:txBody>
      </p:sp>
      <p:sp>
        <p:nvSpPr>
          <p:cNvPr id="30" name="テキスト ボックス 29">
            <a:extLst>
              <a:ext uri="{FF2B5EF4-FFF2-40B4-BE49-F238E27FC236}">
                <a16:creationId xmlns:a16="http://schemas.microsoft.com/office/drawing/2014/main" xmlns="" id="{08B0247F-FF34-4D80-AF2C-6FBEB59B07CC}"/>
              </a:ext>
            </a:extLst>
          </p:cNvPr>
          <p:cNvSpPr txBox="1"/>
          <p:nvPr/>
        </p:nvSpPr>
        <p:spPr>
          <a:xfrm>
            <a:off x="661562" y="5906987"/>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日本海の水産資源をお魚マイスターから学ぶ</a:t>
            </a:r>
          </a:p>
        </p:txBody>
      </p:sp>
      <p:sp>
        <p:nvSpPr>
          <p:cNvPr id="31" name="テキスト ボックス 30">
            <a:extLst>
              <a:ext uri="{FF2B5EF4-FFF2-40B4-BE49-F238E27FC236}">
                <a16:creationId xmlns:a16="http://schemas.microsoft.com/office/drawing/2014/main" xmlns="" id="{638E278C-A57C-49C9-BF47-39A8DC359A24}"/>
              </a:ext>
            </a:extLst>
          </p:cNvPr>
          <p:cNvSpPr txBox="1"/>
          <p:nvPr/>
        </p:nvSpPr>
        <p:spPr>
          <a:xfrm>
            <a:off x="3784836" y="5927758"/>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アジを</a:t>
            </a:r>
            <a:r>
              <a:rPr kumimoji="1" lang="ja-JP" altLang="en-US" sz="900" dirty="0" err="1">
                <a:latin typeface="メイリオ" panose="020B0604030504040204" pitchFamily="50" charset="-128"/>
                <a:ea typeface="メイリオ" panose="020B0604030504040204" pitchFamily="50" charset="-128"/>
                <a:cs typeface="メイリオ" panose="020B0604030504040204" pitchFamily="50" charset="-128"/>
              </a:rPr>
              <a:t>さわるの</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初めて！</a:t>
            </a:r>
          </a:p>
        </p:txBody>
      </p:sp>
      <p:sp>
        <p:nvSpPr>
          <p:cNvPr id="32" name="テキスト ボックス 31">
            <a:extLst>
              <a:ext uri="{FF2B5EF4-FFF2-40B4-BE49-F238E27FC236}">
                <a16:creationId xmlns:a16="http://schemas.microsoft.com/office/drawing/2014/main" xmlns="" id="{D6F79EDE-07AD-4529-B27C-0B690FDEBADE}"/>
              </a:ext>
            </a:extLst>
          </p:cNvPr>
          <p:cNvSpPr txBox="1"/>
          <p:nvPr/>
        </p:nvSpPr>
        <p:spPr>
          <a:xfrm>
            <a:off x="700891" y="7779195"/>
            <a:ext cx="2322001" cy="230832"/>
          </a:xfrm>
          <a:prstGeom prst="rect">
            <a:avLst/>
          </a:prstGeom>
          <a:noFill/>
        </p:spPr>
        <p:txBody>
          <a:bodyPr wrap="square"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きれいな食べ方を学んで実践！</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a:extLst>
              <a:ext uri="{FF2B5EF4-FFF2-40B4-BE49-F238E27FC236}">
                <a16:creationId xmlns:a16="http://schemas.microsoft.com/office/drawing/2014/main" xmlns="" id="{8FAE9B49-9A03-4A59-B708-02B209C6620B}"/>
              </a:ext>
            </a:extLst>
          </p:cNvPr>
          <p:cNvSpPr txBox="1"/>
          <p:nvPr/>
        </p:nvSpPr>
        <p:spPr>
          <a:xfrm>
            <a:off x="3791676" y="7792184"/>
            <a:ext cx="2322001" cy="230832"/>
          </a:xfrm>
          <a:prstGeom prst="rect">
            <a:avLst/>
          </a:prstGeom>
          <a:noFill/>
        </p:spPr>
        <p:txBody>
          <a:bodyPr wrap="square" lIns="0" rIns="0" rtlCol="0">
            <a:spAutoFit/>
          </a:bodyPr>
          <a:lstStyle/>
          <a:p>
            <a:pPr algn="ctr"/>
            <a:r>
              <a:rPr lang="en-US" altLang="ja-JP" sz="900"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日間の体験のふりかえり</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テキスト ボックス 33">
            <a:extLst>
              <a:ext uri="{FF2B5EF4-FFF2-40B4-BE49-F238E27FC236}">
                <a16:creationId xmlns:a16="http://schemas.microsoft.com/office/drawing/2014/main" xmlns="" id="{6E24DAE2-C763-40E4-BACA-7E02092C458B}"/>
              </a:ext>
            </a:extLst>
          </p:cNvPr>
          <p:cNvSpPr txBox="1"/>
          <p:nvPr/>
        </p:nvSpPr>
        <p:spPr>
          <a:xfrm>
            <a:off x="567971" y="9632353"/>
            <a:ext cx="2487600"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みらいの川、海を守っていくために何ができるかな</a:t>
            </a:r>
          </a:p>
        </p:txBody>
      </p:sp>
      <p:sp>
        <p:nvSpPr>
          <p:cNvPr id="43" name="テキスト ボックス 42">
            <a:extLst>
              <a:ext uri="{FF2B5EF4-FFF2-40B4-BE49-F238E27FC236}">
                <a16:creationId xmlns:a16="http://schemas.microsoft.com/office/drawing/2014/main" xmlns="" id="{7305F6A8-5A33-4BC5-B01B-5A5F5B6ADBC2}"/>
              </a:ext>
            </a:extLst>
          </p:cNvPr>
          <p:cNvSpPr txBox="1"/>
          <p:nvPr/>
        </p:nvSpPr>
        <p:spPr>
          <a:xfrm>
            <a:off x="3784837" y="9632337"/>
            <a:ext cx="2322001" cy="230832"/>
          </a:xfrm>
          <a:prstGeom prst="rect">
            <a:avLst/>
          </a:prstGeom>
          <a:noFill/>
        </p:spPr>
        <p:txBody>
          <a:bodyPr wrap="square" lIns="0" rIns="0" rtlCol="0">
            <a:spAutoFit/>
          </a:bodyPr>
          <a:lstStyle/>
          <a:p>
            <a:pPr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全員で集合写真</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496470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6</a:t>
            </a:fld>
            <a:endParaRPr kumimoji="1" lang="ja-JP" altLang="en-US" dirty="0"/>
          </a:p>
        </p:txBody>
      </p:sp>
      <p:sp>
        <p:nvSpPr>
          <p:cNvPr id="6" name="テキスト ボックス 5">
            <a:extLst>
              <a:ext uri="{FF2B5EF4-FFF2-40B4-BE49-F238E27FC236}">
                <a16:creationId xmlns="" xmlns:a16="http://schemas.microsoft.com/office/drawing/2014/main" id="{33AC3A1A-50AC-4D77-A334-47CDBA4B670D}"/>
              </a:ext>
            </a:extLst>
          </p:cNvPr>
          <p:cNvSpPr txBox="1"/>
          <p:nvPr/>
        </p:nvSpPr>
        <p:spPr>
          <a:xfrm>
            <a:off x="116632" y="344488"/>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２．舟運と地域の体験学習ツアー（塩と鉄の体験交流）の開催</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a:extLst>
              <a:ext uri="{FF2B5EF4-FFF2-40B4-BE49-F238E27FC236}">
                <a16:creationId xmlns="" xmlns:a16="http://schemas.microsoft.com/office/drawing/2014/main" id="{6CC1F73C-3171-47D5-BEB3-7DEF8FEAD353}"/>
              </a:ext>
            </a:extLst>
          </p:cNvPr>
          <p:cNvSpPr>
            <a:spLocks noChangeArrowheads="1"/>
          </p:cNvSpPr>
          <p:nvPr/>
        </p:nvSpPr>
        <p:spPr bwMode="auto">
          <a:xfrm>
            <a:off x="228939" y="813858"/>
            <a:ext cx="6637784" cy="864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○時期</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①塩と鉄の体験交流（塩コース）：</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18</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日（土）・</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19</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日（日）</a:t>
            </a: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②塩と鉄の体験交流（鉄コース）：</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日（土）</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b="1" dirty="0">
              <a:latin typeface="メイリオ" panose="020B0604030504040204" pitchFamily="50" charset="-128"/>
              <a:ea typeface="メイリオ" panose="020B0604030504040204" pitchFamily="50" charset="-128"/>
            </a:endParaRPr>
          </a:p>
          <a:p>
            <a:pPr>
              <a:spcBef>
                <a:spcPct val="0"/>
              </a:spcBef>
              <a:buFontTx/>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場所</a:t>
            </a:r>
            <a:r>
              <a:rPr lang="ja-JP" altLang="en-US" sz="1600" u="none"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600" u="none"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①新潟市、佐渡市</a:t>
            </a:r>
          </a:p>
          <a:p>
            <a:pPr marL="174625">
              <a:spcBef>
                <a:spcPct val="0"/>
              </a:spcBef>
              <a:buFontTx/>
              <a:buNone/>
            </a:pP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②新潟市、三条市</a:t>
            </a:r>
            <a:r>
              <a:rPr lang="ja-JP" altLang="en-US" sz="1400" u="none"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400" u="none"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〇参加者</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①塩コース：公募で集まった新潟・福島両県の小学校</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5,6</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年生</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０名</a:t>
            </a: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②鉄コース：</a:t>
            </a:r>
            <a:r>
              <a:rPr lang="ja-JP" altLang="en-US" sz="1400" spc="-150" dirty="0">
                <a:latin typeface="メイリオ" panose="020B0604030504040204" pitchFamily="50" charset="-128"/>
                <a:ea typeface="メイリオ" panose="020B0604030504040204" pitchFamily="50" charset="-128"/>
                <a:cs typeface="メイリオ" panose="020B0604030504040204" pitchFamily="50" charset="-128"/>
              </a:rPr>
              <a:t>公募で集まった新潟・福島両県の小学校</a:t>
            </a:r>
            <a:r>
              <a:rPr lang="en-US" altLang="ja-JP" sz="1400" spc="-15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400" spc="-150" dirty="0">
                <a:latin typeface="メイリオ" panose="020B0604030504040204" pitchFamily="50" charset="-128"/>
                <a:ea typeface="メイリオ" panose="020B0604030504040204" pitchFamily="50" charset="-128"/>
                <a:cs typeface="メイリオ" panose="020B0604030504040204" pitchFamily="50" charset="-128"/>
              </a:rPr>
              <a:t>年生以上とその保護者</a:t>
            </a:r>
            <a:r>
              <a:rPr lang="en-US" altLang="ja-JP" sz="1400" spc="-15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400" spc="-150" dirty="0">
                <a:latin typeface="メイリオ" panose="020B0604030504040204" pitchFamily="50" charset="-128"/>
                <a:ea typeface="メイリオ" panose="020B0604030504040204" pitchFamily="50" charset="-128"/>
                <a:cs typeface="メイリオ" panose="020B0604030504040204" pitchFamily="50" charset="-128"/>
              </a:rPr>
              <a:t>０名</a:t>
            </a:r>
            <a:endParaRPr lang="en-US" altLang="ja-JP" sz="1600" spc="-15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None/>
            </a:pPr>
            <a:r>
              <a:rPr lang="ja-JP" altLang="en-US"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〇内容</a:t>
            </a:r>
            <a:endParaRPr lang="en-US" altLang="ja-JP" sz="16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indent="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その昔、阿賀野川の舟運で深くつながっていた新潟と会津の絆をたどり、</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indent="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やりとりされていた塩と鉄について学ぶ２つの体験交流を実施した。</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buFontTx/>
              <a:buNone/>
            </a:pP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① 塩コース</a:t>
            </a: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阿賀野川の河口日本海から佐渡にわたり、今も行われている塩作り体験や</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海遊び、釣り、海の生き物講座を１泊２日で実施。新潟市歴史博物館みなと</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ぴあで阿賀野川の舟運を学んだ。</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endPar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　▶８月</a:t>
            </a:r>
            <a:r>
              <a:rPr lang="en-US" altLang="ja-JP"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18</a:t>
            </a: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日（土）</a:t>
            </a:r>
          </a:p>
          <a:p>
            <a:pPr marL="174625">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阿賀野川河口を見学後、佐渡汽船ジェットフォイルで佐渡へ</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p>
          <a:p>
            <a:pPr marL="174625">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塩つくり工房の見学と塩作り体験、おにぎり作り</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真野海水浴場で海あそび　ライフジャケットの装着実習、バナナボート、</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ジェットスキー体験</a:t>
            </a:r>
          </a:p>
          <a:p>
            <a:pPr marL="174625">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潮津の里</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で宿泊。夜の星空観察、肝試し等の</a:t>
            </a:r>
            <a:r>
              <a:rPr lang="ja-JP" altLang="en-US" sz="1200" spc="-150" dirty="0">
                <a:latin typeface="メイリオ" panose="020B0604030504040204" pitchFamily="50" charset="-128"/>
                <a:ea typeface="メイリオ" panose="020B0604030504040204" pitchFamily="50" charset="-128"/>
                <a:cs typeface="メイリオ" panose="020B0604030504040204" pitchFamily="50" charset="-128"/>
              </a:rPr>
              <a:t>レクリエーション実施</a:t>
            </a:r>
            <a:endParaRPr lang="en-US" altLang="ja-JP" sz="1200" spc="-15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　▶８月</a:t>
            </a:r>
            <a:r>
              <a:rPr lang="en-US" altLang="ja-JP"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19</a:t>
            </a: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日（日）</a:t>
            </a:r>
          </a:p>
          <a:p>
            <a:pPr marL="174625">
              <a:spcBef>
                <a:spcPct val="0"/>
              </a:spcBef>
              <a:buFontTx/>
              <a:buNone/>
            </a:pP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佐渡でみられる海の生き物講座、釣り体験後フェリーで新潟へ</a:t>
            </a:r>
          </a:p>
          <a:p>
            <a:pPr marL="174625">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新潟市歴史博物館みなとぴあを見学後解散</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endParaRPr lang="en-US" altLang="ja-JP" sz="1200"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② 鉄コース</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新潟市歴史博物館みなとぴあを見学したあと、江戸時代から続く金物のまち</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三条で鍛冶体験と農機具を作る工場見学を行った。</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74625">
              <a:spcBef>
                <a:spcPct val="0"/>
              </a:spcBef>
              <a:buFontTx/>
              <a:buNone/>
            </a:pP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　▶８月</a:t>
            </a:r>
            <a:r>
              <a:rPr lang="en-US" altLang="ja-JP"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日（土）</a:t>
            </a:r>
            <a:endParaRPr lang="en-US" altLang="ja-JP" sz="12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74625" indent="622300">
              <a:spcBef>
                <a:spcPct val="0"/>
              </a:spcBef>
              <a:buFontTx/>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新潟市集合、新潟市歴史博物館みなとぴあを見学後バスで三条市へ。</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indent="622300">
              <a:spcBef>
                <a:spcPct val="0"/>
              </a:spcBef>
              <a:buNone/>
            </a:pPr>
            <a:r>
              <a:rPr lang="ja-JP" altLang="en-US" sz="1200" dirty="0">
                <a:latin typeface="メイリオ" panose="020B0604030504040204" pitchFamily="50" charset="-128"/>
                <a:ea typeface="メイリオ" panose="020B0604030504040204" pitchFamily="50" charset="-128"/>
              </a:rPr>
              <a:t>　三条鍛冶道場で会津・新潟の交流ワークショップ後、ペーパーナイフ作りを</a:t>
            </a:r>
            <a:endParaRPr lang="en-US" altLang="ja-JP" sz="1200" dirty="0">
              <a:latin typeface="メイリオ" panose="020B0604030504040204" pitchFamily="50" charset="-128"/>
              <a:ea typeface="メイリオ" panose="020B0604030504040204" pitchFamily="50" charset="-128"/>
            </a:endParaRPr>
          </a:p>
          <a:p>
            <a:pPr marL="174625" indent="622300">
              <a:spcBef>
                <a:spcPct val="0"/>
              </a:spcBef>
              <a:buNone/>
            </a:pPr>
            <a:r>
              <a:rPr lang="ja-JP" altLang="en-US" sz="1200" dirty="0">
                <a:latin typeface="メイリオ" panose="020B0604030504040204" pitchFamily="50" charset="-128"/>
                <a:ea typeface="メイリオ" panose="020B0604030504040204" pitchFamily="50" charset="-128"/>
              </a:rPr>
              <a:t>　体験。また、くわやすきなどを製造している相田</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合同工場を見学し、</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4625" indent="622300">
              <a:spcBef>
                <a:spcPct val="0"/>
              </a:spcBef>
              <a:buNone/>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農機具の歴史について学んだ。</a:t>
            </a:r>
            <a:endParaRPr lang="en-US" altLang="ja-JP" sz="1200" u="none"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79450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a:xfrm>
            <a:off x="5274760" y="9643473"/>
            <a:ext cx="1600200" cy="275226"/>
          </a:xfrm>
        </p:spPr>
        <p:txBody>
          <a:bodyPr/>
          <a:lstStyle/>
          <a:p>
            <a:fld id="{1D0F43BC-2402-4A78-9C9B-0DA246FFBC26}" type="slidenum">
              <a:rPr kumimoji="1" lang="ja-JP" altLang="en-US" smtClean="0"/>
              <a:t>7</a:t>
            </a:fld>
            <a:endParaRPr kumimoji="1" lang="ja-JP" altLang="en-US" dirty="0"/>
          </a:p>
        </p:txBody>
      </p:sp>
      <p:pic>
        <p:nvPicPr>
          <p:cNvPr id="4" name="図 3">
            <a:extLst>
              <a:ext uri="{FF2B5EF4-FFF2-40B4-BE49-F238E27FC236}">
                <a16:creationId xmlns:a16="http://schemas.microsoft.com/office/drawing/2014/main" xmlns="" id="{C8E39071-F860-47C5-B01B-A05B741CCC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935" y="813615"/>
            <a:ext cx="2304000" cy="1535048"/>
          </a:xfrm>
          <a:prstGeom prst="rect">
            <a:avLst/>
          </a:prstGeom>
        </p:spPr>
      </p:pic>
      <p:pic>
        <p:nvPicPr>
          <p:cNvPr id="8" name="図 7">
            <a:extLst>
              <a:ext uri="{FF2B5EF4-FFF2-40B4-BE49-F238E27FC236}">
                <a16:creationId xmlns:a16="http://schemas.microsoft.com/office/drawing/2014/main" xmlns="" id="{A006BD02-9ED6-46F5-8BC5-CA873E8354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935" y="2622335"/>
            <a:ext cx="2304000" cy="1535040"/>
          </a:xfrm>
          <a:prstGeom prst="rect">
            <a:avLst/>
          </a:prstGeom>
        </p:spPr>
      </p:pic>
      <p:pic>
        <p:nvPicPr>
          <p:cNvPr id="11" name="図 10">
            <a:extLst>
              <a:ext uri="{FF2B5EF4-FFF2-40B4-BE49-F238E27FC236}">
                <a16:creationId xmlns:a16="http://schemas.microsoft.com/office/drawing/2014/main" xmlns="" id="{37169F8D-10F9-4018-8205-1F3514B31AF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89040" y="2623049"/>
            <a:ext cx="2304000" cy="1535040"/>
          </a:xfrm>
          <a:prstGeom prst="rect">
            <a:avLst/>
          </a:prstGeom>
        </p:spPr>
      </p:pic>
      <p:pic>
        <p:nvPicPr>
          <p:cNvPr id="15" name="図 14">
            <a:extLst>
              <a:ext uri="{FF2B5EF4-FFF2-40B4-BE49-F238E27FC236}">
                <a16:creationId xmlns:a16="http://schemas.microsoft.com/office/drawing/2014/main" xmlns="" id="{CB3B26A0-C969-45B7-A12F-F4A42A19B2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2935" y="4405647"/>
            <a:ext cx="2304000" cy="1535040"/>
          </a:xfrm>
          <a:prstGeom prst="rect">
            <a:avLst/>
          </a:prstGeom>
        </p:spPr>
      </p:pic>
      <p:pic>
        <p:nvPicPr>
          <p:cNvPr id="19" name="図 18">
            <a:extLst>
              <a:ext uri="{FF2B5EF4-FFF2-40B4-BE49-F238E27FC236}">
                <a16:creationId xmlns:a16="http://schemas.microsoft.com/office/drawing/2014/main" xmlns="" id="{5E45A209-4811-41CD-AD95-FA41ACB9B0D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89040" y="4406123"/>
            <a:ext cx="2304000" cy="1535040"/>
          </a:xfrm>
          <a:prstGeom prst="rect">
            <a:avLst/>
          </a:prstGeom>
        </p:spPr>
      </p:pic>
      <p:sp>
        <p:nvSpPr>
          <p:cNvPr id="25" name="テキスト ボックス 24">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土）新潟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福島　</a:t>
            </a:r>
            <a:r>
              <a:rPr lang="ja-JP" altLang="en-US" sz="1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舟運と地域の体験学習ツアー１日目</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 name="図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89040" y="813615"/>
            <a:ext cx="2304000" cy="1536000"/>
          </a:xfrm>
          <a:prstGeom prst="rect">
            <a:avLst/>
          </a:prstGeom>
        </p:spPr>
      </p:pic>
      <p:pic>
        <p:nvPicPr>
          <p:cNvPr id="9" name="図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2935" y="8049433"/>
            <a:ext cx="2304000" cy="1536000"/>
          </a:xfrm>
          <a:prstGeom prst="rect">
            <a:avLst/>
          </a:prstGeom>
        </p:spPr>
      </p:pic>
      <p:pic>
        <p:nvPicPr>
          <p:cNvPr id="12" name="図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789040" y="8049433"/>
            <a:ext cx="2304000" cy="1536000"/>
          </a:xfrm>
          <a:prstGeom prst="rect">
            <a:avLst/>
          </a:prstGeom>
        </p:spPr>
      </p:pic>
      <p:pic>
        <p:nvPicPr>
          <p:cNvPr id="13" name="図 12"/>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22935" y="6227059"/>
            <a:ext cx="2304000" cy="1536000"/>
          </a:xfrm>
          <a:prstGeom prst="rect">
            <a:avLst/>
          </a:prstGeom>
        </p:spPr>
      </p:pic>
      <p:pic>
        <p:nvPicPr>
          <p:cNvPr id="14" name="図 1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789040" y="6227297"/>
            <a:ext cx="2304000" cy="1536000"/>
          </a:xfrm>
          <a:prstGeom prst="rect">
            <a:avLst/>
          </a:prstGeom>
        </p:spPr>
      </p:pic>
      <p:sp>
        <p:nvSpPr>
          <p:cNvPr id="26" name="テキスト ボックス 25">
            <a:extLst>
              <a:ext uri="{FF2B5EF4-FFF2-40B4-BE49-F238E27FC236}">
                <a16:creationId xmlns:a16="http://schemas.microsoft.com/office/drawing/2014/main" xmlns="" id="{22824130-61F7-4F3A-9B5C-2BABF619A243}"/>
              </a:ext>
            </a:extLst>
          </p:cNvPr>
          <p:cNvSpPr txBox="1"/>
          <p:nvPr/>
        </p:nvSpPr>
        <p:spPr>
          <a:xfrm>
            <a:off x="548680" y="2329101"/>
            <a:ext cx="2322001" cy="230832"/>
          </a:xfrm>
          <a:prstGeom prst="rect">
            <a:avLst/>
          </a:prstGeom>
          <a:noFill/>
        </p:spPr>
        <p:txBody>
          <a:bodyPr wrap="square"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金井の食堂で海鮮丼昼食</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7" name="テキスト ボックス 26">
            <a:extLst>
              <a:ext uri="{FF2B5EF4-FFF2-40B4-BE49-F238E27FC236}">
                <a16:creationId xmlns:a16="http://schemas.microsoft.com/office/drawing/2014/main" xmlns="" id="{3648A2E2-3654-46BC-B1D2-F3162E808756}"/>
              </a:ext>
            </a:extLst>
          </p:cNvPr>
          <p:cNvSpPr txBox="1"/>
          <p:nvPr/>
        </p:nvSpPr>
        <p:spPr>
          <a:xfrm>
            <a:off x="3573016" y="2332171"/>
            <a:ext cx="2640250"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佐渡汽船ターミナルで</a:t>
            </a:r>
            <a:r>
              <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rPr>
              <a:t>2</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日間の行動班にわかれます</a:t>
            </a:r>
          </a:p>
        </p:txBody>
      </p:sp>
      <p:sp>
        <p:nvSpPr>
          <p:cNvPr id="28" name="テキスト ボックス 27">
            <a:extLst>
              <a:ext uri="{FF2B5EF4-FFF2-40B4-BE49-F238E27FC236}">
                <a16:creationId xmlns:a16="http://schemas.microsoft.com/office/drawing/2014/main" xmlns="" id="{AEF3CA31-AB70-4DCD-8474-67276C882323}"/>
              </a:ext>
            </a:extLst>
          </p:cNvPr>
          <p:cNvSpPr txBox="1"/>
          <p:nvPr/>
        </p:nvSpPr>
        <p:spPr>
          <a:xfrm>
            <a:off x="476672" y="4129301"/>
            <a:ext cx="2522707"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海水をバケツでくみあげ工房へ運びます</a:t>
            </a:r>
          </a:p>
        </p:txBody>
      </p:sp>
      <p:sp>
        <p:nvSpPr>
          <p:cNvPr id="29" name="テキスト ボックス 28">
            <a:extLst>
              <a:ext uri="{FF2B5EF4-FFF2-40B4-BE49-F238E27FC236}">
                <a16:creationId xmlns:a16="http://schemas.microsoft.com/office/drawing/2014/main" xmlns="" id="{812A9D1A-52A6-4907-8C59-8EEB89A37A0F}"/>
              </a:ext>
            </a:extLst>
          </p:cNvPr>
          <p:cNvSpPr txBox="1"/>
          <p:nvPr/>
        </p:nvSpPr>
        <p:spPr>
          <a:xfrm>
            <a:off x="3501008" y="4129301"/>
            <a:ext cx="2808312" cy="2308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昔ながらの塩づくり製法を学びます</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テキスト ボックス 29">
            <a:extLst>
              <a:ext uri="{FF2B5EF4-FFF2-40B4-BE49-F238E27FC236}">
                <a16:creationId xmlns:a16="http://schemas.microsoft.com/office/drawing/2014/main" xmlns="" id="{F91943DF-1254-4741-BBAD-C9CD74AC1393}"/>
              </a:ext>
            </a:extLst>
          </p:cNvPr>
          <p:cNvSpPr txBox="1"/>
          <p:nvPr/>
        </p:nvSpPr>
        <p:spPr>
          <a:xfrm>
            <a:off x="570263" y="5913471"/>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海水浴を前にライフジャケットの装着</a:t>
            </a:r>
          </a:p>
        </p:txBody>
      </p:sp>
      <p:sp>
        <p:nvSpPr>
          <p:cNvPr id="31" name="テキスト ボックス 30">
            <a:extLst>
              <a:ext uri="{FF2B5EF4-FFF2-40B4-BE49-F238E27FC236}">
                <a16:creationId xmlns:a16="http://schemas.microsoft.com/office/drawing/2014/main" xmlns="" id="{123C616D-AE99-4192-AC77-E09A77CEE71A}"/>
              </a:ext>
            </a:extLst>
          </p:cNvPr>
          <p:cNvSpPr txBox="1"/>
          <p:nvPr/>
        </p:nvSpPr>
        <p:spPr>
          <a:xfrm>
            <a:off x="3771295" y="5932571"/>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バナナボートに</a:t>
            </a: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大歓声</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テキスト ボックス 31">
            <a:extLst>
              <a:ext uri="{FF2B5EF4-FFF2-40B4-BE49-F238E27FC236}">
                <a16:creationId xmlns:a16="http://schemas.microsoft.com/office/drawing/2014/main" xmlns="" id="{D77E2265-E0F1-4A2E-BC10-263BBA9AFDCA}"/>
              </a:ext>
            </a:extLst>
          </p:cNvPr>
          <p:cNvSpPr txBox="1"/>
          <p:nvPr/>
        </p:nvSpPr>
        <p:spPr>
          <a:xfrm>
            <a:off x="621064" y="7764471"/>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ジェットスキーの速さにびっくり</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テキスト ボックス 33">
            <a:extLst>
              <a:ext uri="{FF2B5EF4-FFF2-40B4-BE49-F238E27FC236}">
                <a16:creationId xmlns:a16="http://schemas.microsoft.com/office/drawing/2014/main" xmlns="" id="{7C7CE741-0B9D-4D2A-ACC4-F5BC2E30876A}"/>
              </a:ext>
            </a:extLst>
          </p:cNvPr>
          <p:cNvSpPr txBox="1"/>
          <p:nvPr/>
        </p:nvSpPr>
        <p:spPr>
          <a:xfrm>
            <a:off x="509352" y="9573179"/>
            <a:ext cx="2487600"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夕日をバックに</a:t>
            </a:r>
            <a:r>
              <a:rPr kumimoji="1" lang="ja-JP" altLang="en-US" sz="900" spc="-90" dirty="0" smtClean="0">
                <a:latin typeface="メイリオ" panose="020B0604030504040204" pitchFamily="50" charset="-128"/>
                <a:ea typeface="メイリオ" panose="020B0604030504040204" pitchFamily="50" charset="-128"/>
                <a:cs typeface="メイリオ" panose="020B0604030504040204" pitchFamily="50" charset="-128"/>
              </a:rPr>
              <a:t>記念撮影</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テキスト ボックス 34">
            <a:extLst>
              <a:ext uri="{FF2B5EF4-FFF2-40B4-BE49-F238E27FC236}">
                <a16:creationId xmlns:a16="http://schemas.microsoft.com/office/drawing/2014/main" xmlns="" id="{AF602D58-32F8-4B20-96A7-0D7434C53036}"/>
              </a:ext>
            </a:extLst>
          </p:cNvPr>
          <p:cNvSpPr txBox="1"/>
          <p:nvPr/>
        </p:nvSpPr>
        <p:spPr>
          <a:xfrm>
            <a:off x="3645024" y="9564671"/>
            <a:ext cx="2487600"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カニまるごと一匹に挑戦</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テキスト ボックス 35">
            <a:extLst>
              <a:ext uri="{FF2B5EF4-FFF2-40B4-BE49-F238E27FC236}">
                <a16:creationId xmlns:a16="http://schemas.microsoft.com/office/drawing/2014/main" xmlns="" id="{566B7914-3C2C-49F9-8E9B-E207EE39B842}"/>
              </a:ext>
            </a:extLst>
          </p:cNvPr>
          <p:cNvSpPr txBox="1"/>
          <p:nvPr/>
        </p:nvSpPr>
        <p:spPr>
          <a:xfrm>
            <a:off x="3765520" y="7753419"/>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遠浅の水中に魚や貝などを発見</a:t>
            </a:r>
          </a:p>
        </p:txBody>
      </p:sp>
    </p:spTree>
    <p:extLst>
      <p:ext uri="{BB962C8B-B14F-4D97-AF65-F5344CB8AC3E}">
        <p14:creationId xmlns:p14="http://schemas.microsoft.com/office/powerpoint/2010/main" val="344220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1D0F43BC-2402-4A78-9C9B-0DA246FFBC26}" type="slidenum">
              <a:rPr kumimoji="1" lang="ja-JP" altLang="en-US" smtClean="0"/>
              <a:t>8</a:t>
            </a:fld>
            <a:endParaRPr kumimoji="1" lang="ja-JP" altLang="en-US" dirty="0"/>
          </a:p>
        </p:txBody>
      </p:sp>
      <p:pic>
        <p:nvPicPr>
          <p:cNvPr id="32" name="図 31">
            <a:extLst>
              <a:ext uri="{FF2B5EF4-FFF2-40B4-BE49-F238E27FC236}">
                <a16:creationId xmlns:a16="http://schemas.microsoft.com/office/drawing/2014/main" xmlns="" id="{10E7FD91-0C69-48A3-8203-FB7316CDE6E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23204" y="6163484"/>
            <a:ext cx="2304000" cy="1535040"/>
          </a:xfrm>
          <a:prstGeom prst="rect">
            <a:avLst/>
          </a:prstGeom>
        </p:spPr>
      </p:pic>
      <p:sp>
        <p:nvSpPr>
          <p:cNvPr id="24" name="テキスト ボックス 23">
            <a:extLst>
              <a:ext uri="{FF2B5EF4-FFF2-40B4-BE49-F238E27FC236}">
                <a16:creationId xmlns:a16="http://schemas.microsoft.com/office/drawing/2014/main" xmlns="" id="{B4664B26-EB40-4AA3-9921-A80BE285E8D3}"/>
              </a:ext>
            </a:extLst>
          </p:cNvPr>
          <p:cNvSpPr txBox="1"/>
          <p:nvPr/>
        </p:nvSpPr>
        <p:spPr>
          <a:xfrm>
            <a:off x="116632" y="266963"/>
            <a:ext cx="6480000" cy="27699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noAutofit/>
          </a:bodyPr>
          <a:lstStyle/>
          <a:p>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2018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19</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日）新潟</a:t>
            </a:r>
            <a:r>
              <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福島　</a:t>
            </a:r>
            <a:r>
              <a:rPr lang="ja-JP" altLang="en-US"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舟運と地域の体験学習ツアー２日目</a:t>
            </a:r>
            <a:endParaRPr lang="en-US" altLang="ja-JP" sz="1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 name="図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0783" y="721926"/>
            <a:ext cx="2304000" cy="1536000"/>
          </a:xfrm>
          <a:prstGeom prst="rect">
            <a:avLst/>
          </a:prstGeom>
        </p:spPr>
      </p:pic>
      <p:pic>
        <p:nvPicPr>
          <p:cNvPr id="3" name="図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23204" y="721926"/>
            <a:ext cx="2304000" cy="1536001"/>
          </a:xfrm>
          <a:prstGeom prst="rect">
            <a:avLst/>
          </a:prstGeom>
        </p:spPr>
      </p:pic>
      <p:pic>
        <p:nvPicPr>
          <p:cNvPr id="6" name="図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0783" y="2535779"/>
            <a:ext cx="2304000" cy="1536000"/>
          </a:xfrm>
          <a:prstGeom prst="rect">
            <a:avLst/>
          </a:prstGeom>
        </p:spPr>
      </p:pic>
      <p:pic>
        <p:nvPicPr>
          <p:cNvPr id="7" name="図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0783" y="4349632"/>
            <a:ext cx="2304000" cy="1535999"/>
          </a:xfrm>
          <a:prstGeom prst="rect">
            <a:avLst/>
          </a:prstGeom>
        </p:spPr>
      </p:pic>
      <p:pic>
        <p:nvPicPr>
          <p:cNvPr id="9" name="図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0783" y="6163484"/>
            <a:ext cx="2304000" cy="1536000"/>
          </a:xfrm>
          <a:prstGeom prst="rect">
            <a:avLst/>
          </a:prstGeom>
        </p:spPr>
      </p:pic>
      <p:pic>
        <p:nvPicPr>
          <p:cNvPr id="12" name="図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0783" y="7977336"/>
            <a:ext cx="2304000" cy="1536000"/>
          </a:xfrm>
          <a:prstGeom prst="rect">
            <a:avLst/>
          </a:prstGeom>
        </p:spPr>
      </p:pic>
      <p:pic>
        <p:nvPicPr>
          <p:cNvPr id="13" name="図 1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823204" y="4349632"/>
            <a:ext cx="2304000" cy="1536000"/>
          </a:xfrm>
          <a:prstGeom prst="rect">
            <a:avLst/>
          </a:prstGeom>
        </p:spPr>
      </p:pic>
      <p:pic>
        <p:nvPicPr>
          <p:cNvPr id="14" name="図 1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23204" y="2535779"/>
            <a:ext cx="2304000" cy="1535999"/>
          </a:xfrm>
          <a:prstGeom prst="rect">
            <a:avLst/>
          </a:prstGeom>
        </p:spPr>
      </p:pic>
      <p:pic>
        <p:nvPicPr>
          <p:cNvPr id="16" name="図 15"/>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23204" y="7977336"/>
            <a:ext cx="2304000" cy="1536000"/>
          </a:xfrm>
          <a:prstGeom prst="rect">
            <a:avLst/>
          </a:prstGeom>
        </p:spPr>
      </p:pic>
      <p:sp>
        <p:nvSpPr>
          <p:cNvPr id="37" name="テキスト ボックス 36">
            <a:extLst>
              <a:ext uri="{FF2B5EF4-FFF2-40B4-BE49-F238E27FC236}">
                <a16:creationId xmlns:a16="http://schemas.microsoft.com/office/drawing/2014/main" xmlns="" id="{491E331F-2C50-45F8-93A7-EFB09AD3F963}"/>
              </a:ext>
            </a:extLst>
          </p:cNvPr>
          <p:cNvSpPr txBox="1"/>
          <p:nvPr/>
        </p:nvSpPr>
        <p:spPr>
          <a:xfrm>
            <a:off x="640783" y="2275769"/>
            <a:ext cx="2322001" cy="230832"/>
          </a:xfrm>
          <a:prstGeom prst="rect">
            <a:avLst/>
          </a:prstGeom>
          <a:noFill/>
        </p:spPr>
        <p:txBody>
          <a:bodyPr wrap="square"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佐渡の生きものについて学びました</a:t>
            </a:r>
          </a:p>
        </p:txBody>
      </p:sp>
      <p:sp>
        <p:nvSpPr>
          <p:cNvPr id="47" name="テキスト ボックス 46">
            <a:extLst>
              <a:ext uri="{FF2B5EF4-FFF2-40B4-BE49-F238E27FC236}">
                <a16:creationId xmlns:a16="http://schemas.microsoft.com/office/drawing/2014/main" xmlns="" id="{79D5D63E-BAC6-416A-8AA0-920AD5BCA8D4}"/>
              </a:ext>
            </a:extLst>
          </p:cNvPr>
          <p:cNvSpPr txBox="1"/>
          <p:nvPr/>
        </p:nvSpPr>
        <p:spPr>
          <a:xfrm>
            <a:off x="3750940" y="2276966"/>
            <a:ext cx="2640250"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何がつれるかな</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テキスト ボックス 47">
            <a:extLst>
              <a:ext uri="{FF2B5EF4-FFF2-40B4-BE49-F238E27FC236}">
                <a16:creationId xmlns:a16="http://schemas.microsoft.com/office/drawing/2014/main" xmlns="" id="{50ED8828-22D9-4A7D-8C3B-8E88230532AB}"/>
              </a:ext>
            </a:extLst>
          </p:cNvPr>
          <p:cNvSpPr txBox="1"/>
          <p:nvPr/>
        </p:nvSpPr>
        <p:spPr>
          <a:xfrm>
            <a:off x="514772" y="4074096"/>
            <a:ext cx="2522707" cy="2308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イソギンポなどがつれました</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 name="テキスト ボックス 48">
            <a:extLst>
              <a:ext uri="{FF2B5EF4-FFF2-40B4-BE49-F238E27FC236}">
                <a16:creationId xmlns:a16="http://schemas.microsoft.com/office/drawing/2014/main" xmlns="" id="{54A11E04-777A-4EE5-86AD-E9FF00684CFE}"/>
              </a:ext>
            </a:extLst>
          </p:cNvPr>
          <p:cNvSpPr txBox="1"/>
          <p:nvPr/>
        </p:nvSpPr>
        <p:spPr>
          <a:xfrm>
            <a:off x="3822948" y="4074096"/>
            <a:ext cx="2304256" cy="230832"/>
          </a:xfrm>
          <a:prstGeom prst="rect">
            <a:avLst/>
          </a:prstGeom>
          <a:noFill/>
        </p:spPr>
        <p:txBody>
          <a:bodyPr wrap="square" lIns="0" rIns="0" rtlCol="0">
            <a:spAutoFit/>
          </a:bodyPr>
          <a:lstStyle/>
          <a:p>
            <a:pPr algn="ctr"/>
            <a:r>
              <a:rPr kumimoji="1" lang="en-US" altLang="ja-JP" sz="900" spc="-90" dirty="0">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人で</a:t>
            </a:r>
            <a:r>
              <a:rPr kumimoji="1" lang="en-US" altLang="ja-JP" sz="900" spc="-90" dirty="0">
                <a:latin typeface="メイリオ" panose="020B0604030504040204" pitchFamily="50" charset="-128"/>
                <a:ea typeface="メイリオ" panose="020B0604030504040204" pitchFamily="50" charset="-128"/>
                <a:cs typeface="メイリオ" panose="020B0604030504040204" pitchFamily="50" charset="-128"/>
              </a:rPr>
              <a:t>4</a:t>
            </a: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匹もつれた人も！！</a:t>
            </a:r>
          </a:p>
        </p:txBody>
      </p:sp>
      <p:sp>
        <p:nvSpPr>
          <p:cNvPr id="50" name="テキスト ボックス 49">
            <a:extLst>
              <a:ext uri="{FF2B5EF4-FFF2-40B4-BE49-F238E27FC236}">
                <a16:creationId xmlns:a16="http://schemas.microsoft.com/office/drawing/2014/main" xmlns="" id="{D15A9420-CED3-42E4-A266-3D6A3E721538}"/>
              </a:ext>
            </a:extLst>
          </p:cNvPr>
          <p:cNvSpPr txBox="1"/>
          <p:nvPr/>
        </p:nvSpPr>
        <p:spPr>
          <a:xfrm>
            <a:off x="608363" y="5874296"/>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佐渡</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汽船の船内を見学</a:t>
            </a:r>
          </a:p>
        </p:txBody>
      </p:sp>
      <p:sp>
        <p:nvSpPr>
          <p:cNvPr id="51" name="テキスト ボックス 50">
            <a:extLst>
              <a:ext uri="{FF2B5EF4-FFF2-40B4-BE49-F238E27FC236}">
                <a16:creationId xmlns:a16="http://schemas.microsoft.com/office/drawing/2014/main" xmlns="" id="{97FA80BC-1400-416A-BE78-60926C69EECB}"/>
              </a:ext>
            </a:extLst>
          </p:cNvPr>
          <p:cNvSpPr txBox="1"/>
          <p:nvPr/>
        </p:nvSpPr>
        <p:spPr>
          <a:xfrm>
            <a:off x="3822948" y="5877366"/>
            <a:ext cx="2322001" cy="230832"/>
          </a:xfrm>
          <a:prstGeom prst="rect">
            <a:avLst/>
          </a:prstGeom>
          <a:noFill/>
        </p:spPr>
        <p:txBody>
          <a:bodyPr wrap="square" lIns="0" rIns="0" rtlCol="0">
            <a:spAutoFit/>
          </a:bodyPr>
          <a:lstStyle/>
          <a:p>
            <a:pPr algn="ct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カモメへの</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エサやりに挑戦</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テキスト ボックス 51">
            <a:extLst>
              <a:ext uri="{FF2B5EF4-FFF2-40B4-BE49-F238E27FC236}">
                <a16:creationId xmlns:a16="http://schemas.microsoft.com/office/drawing/2014/main" xmlns="" id="{CA68F069-DFDD-4E6D-990A-74466C612C4D}"/>
              </a:ext>
            </a:extLst>
          </p:cNvPr>
          <p:cNvSpPr txBox="1"/>
          <p:nvPr/>
        </p:nvSpPr>
        <p:spPr>
          <a:xfrm>
            <a:off x="370755" y="7689304"/>
            <a:ext cx="2785225" cy="230832"/>
          </a:xfrm>
          <a:prstGeom prst="rect">
            <a:avLst/>
          </a:prstGeom>
          <a:noFill/>
        </p:spPr>
        <p:txBody>
          <a:bodyPr wrap="square" lIns="0" rIns="0" rtlCol="0">
            <a:spAutoFit/>
          </a:bodyPr>
          <a:lstStyle/>
          <a:p>
            <a:pPr algn="ctr"/>
            <a:r>
              <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新潟市歴史博物館みなとぴあで新潟港の歴史を学びました</a:t>
            </a:r>
          </a:p>
        </p:txBody>
      </p:sp>
      <p:sp>
        <p:nvSpPr>
          <p:cNvPr id="53" name="テキスト ボックス 52">
            <a:extLst>
              <a:ext uri="{FF2B5EF4-FFF2-40B4-BE49-F238E27FC236}">
                <a16:creationId xmlns:a16="http://schemas.microsoft.com/office/drawing/2014/main" xmlns="" id="{C57FF836-B5E1-4654-9A81-C8374C071134}"/>
              </a:ext>
            </a:extLst>
          </p:cNvPr>
          <p:cNvSpPr txBox="1"/>
          <p:nvPr/>
        </p:nvSpPr>
        <p:spPr>
          <a:xfrm>
            <a:off x="547452" y="9492574"/>
            <a:ext cx="2487600" cy="230832"/>
          </a:xfrm>
          <a:prstGeom prst="rect">
            <a:avLst/>
          </a:prstGeom>
          <a:noFill/>
        </p:spPr>
        <p:txBody>
          <a:bodyPr wrap="square" lIns="0" rIns="0" rtlCol="0">
            <a:spAutoFit/>
          </a:bodyPr>
          <a:lstStyle/>
          <a:p>
            <a:pPr algn="ct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濃密な</a:t>
            </a:r>
            <a:r>
              <a:rPr lang="en-US" altLang="ja-JP" sz="900" spc="-90"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900" spc="-90" dirty="0">
                <a:latin typeface="メイリオ" panose="020B0604030504040204" pitchFamily="50" charset="-128"/>
                <a:ea typeface="メイリオ" panose="020B0604030504040204" pitchFamily="50" charset="-128"/>
                <a:cs typeface="メイリオ" panose="020B0604030504040204" pitchFamily="50" charset="-128"/>
              </a:rPr>
              <a:t>日間でたくさんの経験をしました</a:t>
            </a:r>
            <a:endParaRPr kumimoji="1" lang="ja-JP" altLang="en-US" sz="9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テキスト ボックス 53">
            <a:extLst>
              <a:ext uri="{FF2B5EF4-FFF2-40B4-BE49-F238E27FC236}">
                <a16:creationId xmlns:a16="http://schemas.microsoft.com/office/drawing/2014/main" xmlns="" id="{913B94C3-B09C-452E-BC75-08C17EE7243C}"/>
              </a:ext>
            </a:extLst>
          </p:cNvPr>
          <p:cNvSpPr txBox="1"/>
          <p:nvPr/>
        </p:nvSpPr>
        <p:spPr>
          <a:xfrm>
            <a:off x="3750940" y="9499079"/>
            <a:ext cx="2487600" cy="230832"/>
          </a:xfrm>
          <a:prstGeom prst="rect">
            <a:avLst/>
          </a:prstGeom>
          <a:noFill/>
        </p:spPr>
        <p:txBody>
          <a:bodyPr wrap="square" lIns="0" rIns="0" rtlCol="0">
            <a:spAutoFit/>
          </a:bodyPr>
          <a:lstStyle/>
          <a:p>
            <a:pPr algn="ctr"/>
            <a:r>
              <a:rPr kumimoji="1"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福島</a:t>
            </a: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参加者の見送り</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5" name="テキスト ボックス 54">
            <a:extLst>
              <a:ext uri="{FF2B5EF4-FFF2-40B4-BE49-F238E27FC236}">
                <a16:creationId xmlns:a16="http://schemas.microsoft.com/office/drawing/2014/main" xmlns="" id="{DBD81BE7-F0FE-479F-A2CF-256DDF6E79BA}"/>
              </a:ext>
            </a:extLst>
          </p:cNvPr>
          <p:cNvSpPr txBox="1"/>
          <p:nvPr/>
        </p:nvSpPr>
        <p:spPr>
          <a:xfrm>
            <a:off x="3750940" y="7674496"/>
            <a:ext cx="2322001" cy="230832"/>
          </a:xfrm>
          <a:prstGeom prst="rect">
            <a:avLst/>
          </a:prstGeom>
          <a:noFill/>
        </p:spPr>
        <p:txBody>
          <a:bodyPr wrap="square" lIns="0" rIns="0" rtlCol="0">
            <a:spAutoFit/>
          </a:bodyPr>
          <a:lstStyle/>
          <a:p>
            <a:pPr algn="ct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北前船が運んだもの、文化について</a:t>
            </a:r>
            <a:endPar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93792403"/>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1"/>
          </a:solidFill>
        </a:ln>
      </a:spPr>
      <a:bodyPr rtlCol="0" anchor="ctr"/>
      <a:lstStyle>
        <a:defPPr algn="ctr">
          <a:defRPr kumimoji="1" sz="12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kumimoji="1" sz="1200" dirty="0" smtClean="0">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23761</TotalTime>
  <Words>1274</Words>
  <Application>Microsoft Office PowerPoint</Application>
  <PresentationFormat>A4 210 x 297 mm</PresentationFormat>
  <Paragraphs>295</Paragraphs>
  <Slides>26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26</vt:i4>
      </vt:variant>
    </vt:vector>
  </HeadingPairs>
  <TitlesOfParts>
    <vt:vector size="32" baseType="lpstr">
      <vt:lpstr>ＭＳ Ｐゴシック</vt:lpstr>
      <vt:lpstr>メイリオ</vt:lpstr>
      <vt:lpstr>Arial</vt:lpstr>
      <vt:lpstr>Calibri</vt:lpstr>
      <vt:lpstr>Wingdings</vt:lpstr>
      <vt:lpstr>blank</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長浜歩美</dc:creator>
  <cp:lastModifiedBy>岡本　景子</cp:lastModifiedBy>
  <cp:revision>234</cp:revision>
  <cp:lastPrinted>2019-02-25T01:11:21Z</cp:lastPrinted>
  <dcterms:created xsi:type="dcterms:W3CDTF">2016-12-08T01:51:10Z</dcterms:created>
  <dcterms:modified xsi:type="dcterms:W3CDTF">2019-02-25T01:11:26Z</dcterms:modified>
</cp:coreProperties>
</file>