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8"/>
  </p:notesMasterIdLst>
  <p:handoutMasterIdLst>
    <p:handoutMasterId r:id="rId29"/>
  </p:handoutMasterIdLst>
  <p:sldIdLst>
    <p:sldId id="256" r:id="rId2"/>
    <p:sldId id="260" r:id="rId3"/>
    <p:sldId id="269" r:id="rId4"/>
    <p:sldId id="306" r:id="rId5"/>
    <p:sldId id="307" r:id="rId6"/>
    <p:sldId id="308" r:id="rId7"/>
    <p:sldId id="284" r:id="rId8"/>
    <p:sldId id="309" r:id="rId9"/>
    <p:sldId id="310" r:id="rId10"/>
    <p:sldId id="311" r:id="rId11"/>
    <p:sldId id="305" r:id="rId12"/>
    <p:sldId id="283" r:id="rId13"/>
    <p:sldId id="312" r:id="rId14"/>
    <p:sldId id="313" r:id="rId15"/>
    <p:sldId id="314" r:id="rId16"/>
    <p:sldId id="315" r:id="rId17"/>
    <p:sldId id="316" r:id="rId18"/>
    <p:sldId id="295" r:id="rId19"/>
    <p:sldId id="296" r:id="rId20"/>
    <p:sldId id="297" r:id="rId21"/>
    <p:sldId id="299" r:id="rId22"/>
    <p:sldId id="298" r:id="rId23"/>
    <p:sldId id="300" r:id="rId24"/>
    <p:sldId id="301" r:id="rId25"/>
    <p:sldId id="302" r:id="rId26"/>
    <p:sldId id="303" r:id="rId27"/>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8209FC6-0642-469F-8C1F-5DE152717C9A}">
          <p14:sldIdLst>
            <p14:sldId id="256"/>
            <p14:sldId id="260"/>
            <p14:sldId id="269"/>
            <p14:sldId id="306"/>
            <p14:sldId id="307"/>
            <p14:sldId id="308"/>
            <p14:sldId id="284"/>
            <p14:sldId id="309"/>
            <p14:sldId id="310"/>
            <p14:sldId id="311"/>
            <p14:sldId id="305"/>
            <p14:sldId id="283"/>
            <p14:sldId id="312"/>
            <p14:sldId id="313"/>
            <p14:sldId id="314"/>
            <p14:sldId id="315"/>
            <p14:sldId id="316"/>
            <p14:sldId id="295"/>
            <p14:sldId id="296"/>
            <p14:sldId id="297"/>
            <p14:sldId id="299"/>
            <p14:sldId id="298"/>
            <p14:sldId id="300"/>
            <p14:sldId id="301"/>
            <p14:sldId id="302"/>
            <p14:sldId id="303"/>
          </p14:sldIdLst>
        </p14:section>
      </p14:sectionLst>
    </p:ext>
    <p:ext uri="{EFAFB233-063F-42B5-8137-9DF3F51BA10A}">
      <p15:sldGuideLst xmlns:p15="http://schemas.microsoft.com/office/powerpoint/2012/main">
        <p15:guide id="1" orient="horz" pos="4299">
          <p15:clr>
            <a:srgbClr val="A4A3A4"/>
          </p15:clr>
        </p15:guide>
        <p15:guide id="2" pos="16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晶 森" initials="晶" lastIdx="1" clrIdx="0">
    <p:extLst>
      <p:ext uri="{19B8F6BF-5375-455C-9EA6-DF929625EA0E}">
        <p15:presenceInfo xmlns:p15="http://schemas.microsoft.com/office/powerpoint/2012/main" userId="晶 森"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75" autoAdjust="0"/>
  </p:normalViewPr>
  <p:slideViewPr>
    <p:cSldViewPr showGuides="1">
      <p:cViewPr>
        <p:scale>
          <a:sx n="75" d="100"/>
          <a:sy n="75" d="100"/>
        </p:scale>
        <p:origin x="1938" y="-672"/>
      </p:cViewPr>
      <p:guideLst>
        <p:guide orient="horz" pos="4299"/>
        <p:guide pos="16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4" d="100"/>
          <a:sy n="84" d="100"/>
        </p:scale>
        <p:origin x="-2394"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C6FFBEC2-590C-4D85-A9CC-A435DE4279EB}" type="datetimeFigureOut">
              <a:rPr kumimoji="1" lang="ja-JP" altLang="en-US" smtClean="0"/>
              <a:t>2019/2/25</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F93C9497-9178-4E21-BFDB-A878DD81AFA6}" type="slidenum">
              <a:rPr kumimoji="1" lang="ja-JP" altLang="en-US" smtClean="0"/>
              <a:t>‹#›</a:t>
            </a:fld>
            <a:endParaRPr kumimoji="1" lang="ja-JP" altLang="en-US"/>
          </a:p>
        </p:txBody>
      </p:sp>
    </p:spTree>
    <p:extLst>
      <p:ext uri="{BB962C8B-B14F-4D97-AF65-F5344CB8AC3E}">
        <p14:creationId xmlns:p14="http://schemas.microsoft.com/office/powerpoint/2010/main" val="170028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24BB7C65-57DA-48D3-AA38-8B9157D579E4}" type="datetimeFigureOut">
              <a:rPr kumimoji="1" lang="ja-JP" altLang="en-US" smtClean="0"/>
              <a:t>2019/2/25</a:t>
            </a:fld>
            <a:endParaRPr kumimoji="1" lang="ja-JP" altLang="en-US"/>
          </a:p>
        </p:txBody>
      </p:sp>
      <p:sp>
        <p:nvSpPr>
          <p:cNvPr id="4" name="スライド イメージ プレースホルダー 3"/>
          <p:cNvSpPr>
            <a:spLocks noGrp="1" noRot="1" noChangeAspect="1"/>
          </p:cNvSpPr>
          <p:nvPr>
            <p:ph type="sldImg" idx="2"/>
          </p:nvPr>
        </p:nvSpPr>
        <p:spPr>
          <a:xfrm>
            <a:off x="2112963" y="744538"/>
            <a:ext cx="2581275"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704246F-1A7C-4F62-9340-6FAB6AD4E91A}" type="slidenum">
              <a:rPr kumimoji="1" lang="ja-JP" altLang="en-US" smtClean="0"/>
              <a:t>‹#›</a:t>
            </a:fld>
            <a:endParaRPr kumimoji="1" lang="ja-JP" altLang="en-US"/>
          </a:p>
        </p:txBody>
      </p:sp>
    </p:spTree>
    <p:extLst>
      <p:ext uri="{BB962C8B-B14F-4D97-AF65-F5344CB8AC3E}">
        <p14:creationId xmlns:p14="http://schemas.microsoft.com/office/powerpoint/2010/main" val="6237195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028700" y="6201139"/>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0" y="9633520"/>
            <a:ext cx="1600200" cy="272480"/>
          </a:xfrm>
        </p:spPr>
        <p:txBody>
          <a:bodyPr/>
          <a:lstStyle>
            <a:lvl1pPr>
              <a:defRPr sz="1000"/>
            </a:lvl1pPr>
          </a:lstStyle>
          <a:p>
            <a:fld id="{62833366-F9AD-4585-8B10-88C2BCB4296F}" type="datetime1">
              <a:rPr lang="ja-JP" altLang="en-US" smtClean="0"/>
              <a:t>2019/2/25</a:t>
            </a:fld>
            <a:endParaRPr lang="ja-JP" altLang="en-US"/>
          </a:p>
        </p:txBody>
      </p:sp>
      <p:sp>
        <p:nvSpPr>
          <p:cNvPr id="5" name="フッター プレースホルダー 4"/>
          <p:cNvSpPr>
            <a:spLocks noGrp="1"/>
          </p:cNvSpPr>
          <p:nvPr>
            <p:ph type="ftr" sz="quarter" idx="11"/>
          </p:nvPr>
        </p:nvSpPr>
        <p:spPr>
          <a:xfrm>
            <a:off x="2343150" y="9633520"/>
            <a:ext cx="2171700" cy="272480"/>
          </a:xfrm>
        </p:spPr>
        <p:txBody>
          <a:bodyPr/>
          <a:lstStyle>
            <a:lvl1pPr>
              <a:defRPr sz="1000"/>
            </a:lvl1pPr>
          </a:lstStyle>
          <a:p>
            <a:endParaRPr lang="ja-JP" altLang="en-US"/>
          </a:p>
        </p:txBody>
      </p:sp>
      <p:sp>
        <p:nvSpPr>
          <p:cNvPr id="6" name="スライド番号プレースホルダー 5"/>
          <p:cNvSpPr>
            <a:spLocks noGrp="1"/>
          </p:cNvSpPr>
          <p:nvPr>
            <p:ph type="sldNum" sz="quarter" idx="12"/>
          </p:nvPr>
        </p:nvSpPr>
        <p:spPr>
          <a:xfrm>
            <a:off x="5257800" y="9633520"/>
            <a:ext cx="1600200" cy="272480"/>
          </a:xfrm>
        </p:spPr>
        <p:txBody>
          <a:bodyPr/>
          <a:lstStyle>
            <a:lvl1pPr>
              <a:defRPr sz="1000"/>
            </a:lvl1pPr>
          </a:lstStyle>
          <a:p>
            <a:fld id="{1D0F43BC-2402-4A78-9C9B-0DA246FFBC26}" type="slidenum">
              <a:rPr lang="ja-JP" altLang="en-US" smtClean="0"/>
              <a:pPr/>
              <a:t>‹#›</a:t>
            </a:fld>
            <a:endParaRPr lang="ja-JP" altLang="en-US"/>
          </a:p>
        </p:txBody>
      </p:sp>
    </p:spTree>
    <p:extLst>
      <p:ext uri="{BB962C8B-B14F-4D97-AF65-F5344CB8AC3E}">
        <p14:creationId xmlns:p14="http://schemas.microsoft.com/office/powerpoint/2010/main" val="16987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339F72-C775-4587-BA9B-C9C1E1773F33}" type="datetime1">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160452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7E45F2-DB7D-4459-A8F4-1EFAEFF534B5}" type="datetime1">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417289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6342" y="247446"/>
            <a:ext cx="6172200" cy="625419"/>
          </a:xfrm>
        </p:spPr>
        <p:txBody>
          <a:bodyPr>
            <a:normAutofit/>
          </a:bodyPr>
          <a:lstStyle>
            <a:lvl1pPr algn="l">
              <a:defRPr sz="1800"/>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16632" y="1136576"/>
            <a:ext cx="6642166" cy="8352928"/>
          </a:xfrm>
        </p:spPr>
        <p:txBody>
          <a:bodyPr>
            <a:normAutofit/>
          </a:bodyPr>
          <a:lstStyle>
            <a:lvl1pPr marL="179388" indent="-179388">
              <a:defRPr sz="1200"/>
            </a:lvl1pPr>
            <a:lvl2pPr marL="360363" indent="-82550">
              <a:defRPr sz="1100"/>
            </a:lvl2pPr>
            <a:lvl3pPr marL="539750" indent="-69850">
              <a:defRPr sz="1050"/>
            </a:lvl3pPr>
            <a:lvl4pPr marL="720725" indent="-69850">
              <a:defRPr sz="1000"/>
            </a:lvl4pPr>
            <a:lvl5pPr marL="900113" indent="-55563">
              <a:defRPr sz="10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3E94F0FD-4A45-4343-80C2-CB42AE34E4EE}" type="datetime1">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295253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normAutofit/>
          </a:bodyPr>
          <a:lstStyle>
            <a:lvl1pPr algn="l">
              <a:defRPr sz="3200" b="0" cap="all"/>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8C30E8-8958-47AF-8EBF-2A26C7C5066E}" type="datetime1">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209327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3486150" y="2311401"/>
            <a:ext cx="3028950" cy="653750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4282201-A25A-4108-B885-91D1CD589084}" type="datetime1">
              <a:rPr kumimoji="1" lang="ja-JP" altLang="en-US" smtClean="0"/>
              <a:t>2019/2/25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215560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A1DA5F3-F316-4112-81D4-EA359FFCB301}" type="datetime1">
              <a:rPr kumimoji="1" lang="ja-JP" altLang="en-US" smtClean="0"/>
              <a:t>2019/2/25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169638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A45409-C2E9-40F2-B6D0-A68A712C0D04}" type="datetime1">
              <a:rPr kumimoji="1" lang="ja-JP" altLang="en-US" smtClean="0"/>
              <a:t>2019/2/25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11964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A049F1-9E59-4E17-AB2E-E858CED9506B}" type="datetime1">
              <a:rPr kumimoji="1" lang="ja-JP" altLang="en-US" smtClean="0"/>
              <a:t>2019/2/25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127684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0"/>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BD606C-C922-4227-BA47-5B9B0B56E258}" type="datetime1">
              <a:rPr kumimoji="1" lang="ja-JP" altLang="en-US" smtClean="0"/>
              <a:t>2019/2/25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25784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0"/>
            </a:lvl1pPr>
          </a:lstStyle>
          <a:p>
            <a:r>
              <a:rPr kumimoji="1" lang="ja-JP" altLang="en-US"/>
              <a:t>マスター タイトルの書式設定</a:t>
            </a:r>
            <a:endParaRPr kumimoji="1" lang="ja-JP" altLang="en-US" dirty="0"/>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31680F-E452-4CD0-976C-D970A8F2D9A9}" type="datetime1">
              <a:rPr kumimoji="1" lang="ja-JP" altLang="en-US" smtClean="0"/>
              <a:t>2019/2/25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0F43BC-2402-4A78-9C9B-0DA246FFBC26}" type="slidenum">
              <a:rPr kumimoji="1" lang="ja-JP" altLang="en-US" smtClean="0"/>
              <a:t>‹#›</a:t>
            </a:fld>
            <a:endParaRPr kumimoji="1" lang="ja-JP" altLang="en-US"/>
          </a:p>
        </p:txBody>
      </p:sp>
    </p:spTree>
    <p:extLst>
      <p:ext uri="{BB962C8B-B14F-4D97-AF65-F5344CB8AC3E}">
        <p14:creationId xmlns:p14="http://schemas.microsoft.com/office/powerpoint/2010/main" val="90413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0" y="9630773"/>
            <a:ext cx="1600200" cy="275226"/>
          </a:xfrm>
          <a:prstGeom prst="rect">
            <a:avLst/>
          </a:prstGeom>
        </p:spPr>
        <p:txBody>
          <a:bodyPr vert="horz" lIns="91440" tIns="45720" rIns="91440" bIns="45720" rtlCol="0" anchor="ctr"/>
          <a:lstStyle>
            <a:lvl1pPr algn="l">
              <a:defRPr sz="1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8C2255B4-F063-42CB-AD82-A4E3D1AC6F8E}" type="datetime1">
              <a:rPr lang="ja-JP" altLang="en-US" smtClean="0"/>
              <a:t>2019/2/25</a:t>
            </a:fld>
            <a:endParaRPr lang="ja-JP" altLang="en-US"/>
          </a:p>
        </p:txBody>
      </p:sp>
      <p:sp>
        <p:nvSpPr>
          <p:cNvPr id="5" name="フッター プレースホルダー 4"/>
          <p:cNvSpPr>
            <a:spLocks noGrp="1"/>
          </p:cNvSpPr>
          <p:nvPr>
            <p:ph type="ftr" sz="quarter" idx="3"/>
          </p:nvPr>
        </p:nvSpPr>
        <p:spPr>
          <a:xfrm>
            <a:off x="2343150" y="9633519"/>
            <a:ext cx="2171700" cy="275226"/>
          </a:xfrm>
          <a:prstGeom prst="rect">
            <a:avLst/>
          </a:prstGeom>
        </p:spPr>
        <p:txBody>
          <a:bodyPr vert="horz" lIns="91440" tIns="45720" rIns="91440" bIns="45720" rtlCol="0" anchor="ctr"/>
          <a:lstStyle>
            <a:lvl1pPr algn="ctr">
              <a:defRPr sz="1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5274760" y="9630773"/>
            <a:ext cx="1600200" cy="275226"/>
          </a:xfrm>
          <a:prstGeom prst="rect">
            <a:avLst/>
          </a:prstGeom>
        </p:spPr>
        <p:txBody>
          <a:bodyPr vert="horz" lIns="91440" tIns="45720" rIns="91440" bIns="45720" rtlCol="0" anchor="ctr"/>
          <a:lstStyle>
            <a:lvl1pPr algn="r">
              <a:defRPr sz="1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D0F43BC-2402-4A78-9C9B-0DA246FFBC26}" type="slidenum">
              <a:rPr lang="ja-JP" altLang="en-US" smtClean="0"/>
              <a:pPr/>
              <a:t>‹#›</a:t>
            </a:fld>
            <a:endParaRPr lang="ja-JP" altLang="en-US"/>
          </a:p>
        </p:txBody>
      </p:sp>
    </p:spTree>
    <p:extLst>
      <p:ext uri="{BB962C8B-B14F-4D97-AF65-F5344CB8AC3E}">
        <p14:creationId xmlns:p14="http://schemas.microsoft.com/office/powerpoint/2010/main" val="55092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1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1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 Id="rId4" Type="http://schemas.openxmlformats.org/officeDocument/2006/relationships/image" Target="../media/image102.jpeg"/></Relationships>
</file>

<file path=ppt/slides/_rels/slide2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5" Type="http://schemas.openxmlformats.org/officeDocument/2006/relationships/image" Target="../media/image106.jpeg"/><Relationship Id="rId4" Type="http://schemas.openxmlformats.org/officeDocument/2006/relationships/image" Target="../media/image105.jpeg"/></Relationships>
</file>

<file path=ppt/slides/_rels/slide2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613238" y="8841432"/>
            <a:ext cx="3647152" cy="584775"/>
          </a:xfrm>
          <a:prstGeom prst="rect">
            <a:avLst/>
          </a:prstGeom>
          <a:noFill/>
        </p:spPr>
        <p:txBody>
          <a:bodyPr wrap="none" rtlCol="0">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新潟開港</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周年記念事業実行委員会</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75937" y="2360712"/>
            <a:ext cx="6120680" cy="954107"/>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海と日本プロジェクト２０１８</a:t>
            </a:r>
            <a:endParaRPr kumimoji="1"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子ども流域連携体験交流事業</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772816" y="3656856"/>
            <a:ext cx="3326922" cy="400110"/>
          </a:xfrm>
          <a:prstGeom prst="rect">
            <a:avLst/>
          </a:prstGeom>
          <a:noFill/>
        </p:spPr>
        <p:txBody>
          <a:bodyPr wrap="square" rtlCol="0">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事業</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報告書</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678" y="344488"/>
            <a:ext cx="1678658" cy="1080120"/>
          </a:xfrm>
          <a:prstGeom prst="rect">
            <a:avLst/>
          </a:prstGeom>
        </p:spPr>
      </p:pic>
      <p:pic>
        <p:nvPicPr>
          <p:cNvPr id="8" name="図 7">
            <a:extLst>
              <a:ext uri="{FF2B5EF4-FFF2-40B4-BE49-F238E27FC236}">
                <a16:creationId xmlns="" xmlns:a16="http://schemas.microsoft.com/office/drawing/2014/main" id="{0A9E35A4-E1DC-4BE3-A801-8479591AF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174" y="4138169"/>
            <a:ext cx="3135647" cy="2132520"/>
          </a:xfrm>
          <a:prstGeom prst="rect">
            <a:avLst/>
          </a:prstGeom>
        </p:spPr>
      </p:pic>
      <p:pic>
        <p:nvPicPr>
          <p:cNvPr id="9" name="図 8">
            <a:extLst>
              <a:ext uri="{FF2B5EF4-FFF2-40B4-BE49-F238E27FC236}">
                <a16:creationId xmlns="" xmlns:a16="http://schemas.microsoft.com/office/drawing/2014/main" id="{C4143768-9CEE-4653-8E7E-ADAF9FB18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0075" y="4138169"/>
            <a:ext cx="3198780" cy="2132520"/>
          </a:xfrm>
          <a:prstGeom prst="rect">
            <a:avLst/>
          </a:prstGeom>
        </p:spPr>
      </p:pic>
      <p:pic>
        <p:nvPicPr>
          <p:cNvPr id="10" name="図 9">
            <a:extLst>
              <a:ext uri="{FF2B5EF4-FFF2-40B4-BE49-F238E27FC236}">
                <a16:creationId xmlns="" xmlns:a16="http://schemas.microsoft.com/office/drawing/2014/main" id="{84758FD8-8967-46A7-A92B-C2ACB2A5FA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0075" y="6315367"/>
            <a:ext cx="3198780" cy="2094017"/>
          </a:xfrm>
          <a:prstGeom prst="rect">
            <a:avLst/>
          </a:prstGeom>
        </p:spPr>
      </p:pic>
      <p:pic>
        <p:nvPicPr>
          <p:cNvPr id="11" name="図 10">
            <a:extLst>
              <a:ext uri="{FF2B5EF4-FFF2-40B4-BE49-F238E27FC236}">
                <a16:creationId xmlns="" xmlns:a16="http://schemas.microsoft.com/office/drawing/2014/main" id="{FFB7DA45-B01F-49BA-B4A2-7314AEF2E1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174" y="6315366"/>
            <a:ext cx="3135647" cy="2094017"/>
          </a:xfrm>
          <a:prstGeom prst="rect">
            <a:avLst/>
          </a:prstGeom>
        </p:spPr>
      </p:pic>
    </p:spTree>
    <p:extLst>
      <p:ext uri="{BB962C8B-B14F-4D97-AF65-F5344CB8AC3E}">
        <p14:creationId xmlns:p14="http://schemas.microsoft.com/office/powerpoint/2010/main" val="8532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9</a:t>
            </a:fld>
            <a:endParaRPr kumimoji="1" lang="ja-JP" altLang="en-US" dirty="0"/>
          </a:p>
        </p:txBody>
      </p:sp>
      <p:sp>
        <p:nvSpPr>
          <p:cNvPr id="10" name="テキスト ボックス 9">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福島</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舟運と地域の体験学習ツアー</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鉄コース</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xmlns="" id="{2B9F07EB-E32C-4779-B724-9DC07CA330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9585" y="2555246"/>
            <a:ext cx="2304000" cy="1535041"/>
          </a:xfrm>
          <a:prstGeom prst="rect">
            <a:avLst/>
          </a:prstGeom>
        </p:spPr>
      </p:pic>
      <p:pic>
        <p:nvPicPr>
          <p:cNvPr id="12" name="図 11">
            <a:extLst>
              <a:ext uri="{FF2B5EF4-FFF2-40B4-BE49-F238E27FC236}">
                <a16:creationId xmlns:a16="http://schemas.microsoft.com/office/drawing/2014/main" xmlns="" id="{7F3891AE-375C-49FC-AF3C-2496FA41A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585" y="6256682"/>
            <a:ext cx="2304000" cy="1535040"/>
          </a:xfrm>
          <a:prstGeom prst="rect">
            <a:avLst/>
          </a:prstGeom>
        </p:spPr>
      </p:pic>
      <p:pic>
        <p:nvPicPr>
          <p:cNvPr id="20" name="図 19">
            <a:extLst>
              <a:ext uri="{FF2B5EF4-FFF2-40B4-BE49-F238E27FC236}">
                <a16:creationId xmlns:a16="http://schemas.microsoft.com/office/drawing/2014/main" xmlns="" id="{BAEE6ECF-0983-4AD4-87F4-3EABA70FB4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585" y="4376936"/>
            <a:ext cx="2304000" cy="1535041"/>
          </a:xfrm>
          <a:prstGeom prst="rect">
            <a:avLst/>
          </a:prstGeom>
        </p:spPr>
      </p:pic>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9585" y="8078372"/>
            <a:ext cx="2304000" cy="1536000"/>
          </a:xfrm>
          <a:prstGeom prst="rect">
            <a:avLst/>
          </a:prstGeom>
        </p:spPr>
      </p:pic>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790" y="733556"/>
            <a:ext cx="2304000" cy="1536000"/>
          </a:xfrm>
          <a:prstGeom prst="rect">
            <a:avLst/>
          </a:prstGeom>
        </p:spPr>
      </p:pic>
      <p:pic>
        <p:nvPicPr>
          <p:cNvPr id="6" name="図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9586" y="733556"/>
            <a:ext cx="2304000" cy="1511338"/>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790" y="2555246"/>
            <a:ext cx="2304000" cy="1536000"/>
          </a:xfrm>
          <a:prstGeom prst="rect">
            <a:avLst/>
          </a:prstGeom>
        </p:spPr>
      </p:pic>
      <p:pic>
        <p:nvPicPr>
          <p:cNvPr id="15" name="図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0790" y="6256682"/>
            <a:ext cx="2304000" cy="1536000"/>
          </a:xfrm>
          <a:prstGeom prst="rect">
            <a:avLst/>
          </a:prstGeom>
        </p:spPr>
      </p:pic>
      <p:pic>
        <p:nvPicPr>
          <p:cNvPr id="16" name="図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0790" y="4376936"/>
            <a:ext cx="2304000" cy="1536000"/>
          </a:xfrm>
          <a:prstGeom prst="rect">
            <a:avLst/>
          </a:prstGeom>
        </p:spPr>
      </p:pic>
      <p:pic>
        <p:nvPicPr>
          <p:cNvPr id="21" name="図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0790" y="8078372"/>
            <a:ext cx="2304000" cy="1536000"/>
          </a:xfrm>
          <a:prstGeom prst="rect">
            <a:avLst/>
          </a:prstGeom>
        </p:spPr>
      </p:pic>
      <p:sp>
        <p:nvSpPr>
          <p:cNvPr id="22" name="テキスト ボックス 21">
            <a:extLst>
              <a:ext uri="{FF2B5EF4-FFF2-40B4-BE49-F238E27FC236}">
                <a16:creationId xmlns:a16="http://schemas.microsoft.com/office/drawing/2014/main" xmlns="" id="{715BE44F-5DA4-411A-9465-F7D1543C2EF5}"/>
              </a:ext>
            </a:extLst>
          </p:cNvPr>
          <p:cNvSpPr txBox="1"/>
          <p:nvPr/>
        </p:nvSpPr>
        <p:spPr>
          <a:xfrm>
            <a:off x="548526" y="2226724"/>
            <a:ext cx="2322001" cy="2308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新潟市の参加者</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xmlns="" id="{8DB1726C-C60E-43B5-8CB9-C113FEE32F8A}"/>
              </a:ext>
            </a:extLst>
          </p:cNvPr>
          <p:cNvSpPr txBox="1"/>
          <p:nvPr/>
        </p:nvSpPr>
        <p:spPr>
          <a:xfrm>
            <a:off x="3669070" y="2229794"/>
            <a:ext cx="2640250"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新潟市歴史博物館みなとぴあ</a:t>
            </a:r>
          </a:p>
        </p:txBody>
      </p:sp>
      <p:sp>
        <p:nvSpPr>
          <p:cNvPr id="24" name="テキスト ボックス 23">
            <a:extLst>
              <a:ext uri="{FF2B5EF4-FFF2-40B4-BE49-F238E27FC236}">
                <a16:creationId xmlns:a16="http://schemas.microsoft.com/office/drawing/2014/main" xmlns="" id="{977D9223-022F-4FB2-B1ED-6A73EBC56106}"/>
              </a:ext>
            </a:extLst>
          </p:cNvPr>
          <p:cNvSpPr txBox="1"/>
          <p:nvPr/>
        </p:nvSpPr>
        <p:spPr>
          <a:xfrm>
            <a:off x="476518" y="4088610"/>
            <a:ext cx="2522707"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会津と新潟・日本海の舟運を学びました</a:t>
            </a:r>
          </a:p>
        </p:txBody>
      </p:sp>
      <p:sp>
        <p:nvSpPr>
          <p:cNvPr id="25" name="テキスト ボックス 24">
            <a:extLst>
              <a:ext uri="{FF2B5EF4-FFF2-40B4-BE49-F238E27FC236}">
                <a16:creationId xmlns:a16="http://schemas.microsoft.com/office/drawing/2014/main" xmlns="" id="{67F9FA02-8581-48E0-B4C3-F21C8BE0B962}"/>
              </a:ext>
            </a:extLst>
          </p:cNvPr>
          <p:cNvSpPr txBox="1"/>
          <p:nvPr/>
        </p:nvSpPr>
        <p:spPr>
          <a:xfrm>
            <a:off x="3741078" y="4088610"/>
            <a:ext cx="2304256" cy="2308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全員</a:t>
            </a:r>
            <a:r>
              <a:rPr lang="ja-JP" altLang="en-US" sz="900" spc="-90" dirty="0" smtClean="0">
                <a:latin typeface="メイリオ" panose="020B0604030504040204" pitchFamily="50" charset="-128"/>
                <a:ea typeface="メイリオ" panose="020B0604030504040204" pitchFamily="50" charset="-128"/>
                <a:cs typeface="メイリオ" panose="020B0604030504040204" pitchFamily="50" charset="-128"/>
              </a:rPr>
              <a:t>で集合</a:t>
            </a: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写真</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xmlns="" id="{EFC891F2-F73F-4E1E-B304-DEFA9EE4EE73}"/>
              </a:ext>
            </a:extLst>
          </p:cNvPr>
          <p:cNvSpPr txBox="1"/>
          <p:nvPr/>
        </p:nvSpPr>
        <p:spPr>
          <a:xfrm>
            <a:off x="514618" y="5874296"/>
            <a:ext cx="2522707" cy="369332"/>
          </a:xfrm>
          <a:prstGeom prst="rect">
            <a:avLst/>
          </a:prstGeom>
          <a:noFill/>
        </p:spPr>
        <p:txBody>
          <a:bodyPr wrap="square" lIns="0" rIns="0"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全国の農機具を</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取り扱う相田合同工場で、</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福島と新潟のつながりの説明を聞きました</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xmlns="" id="{77AD73A6-E574-4F05-81E9-9F8402D948D8}"/>
              </a:ext>
            </a:extLst>
          </p:cNvPr>
          <p:cNvSpPr txBox="1"/>
          <p:nvPr/>
        </p:nvSpPr>
        <p:spPr>
          <a:xfrm>
            <a:off x="3741078" y="5914504"/>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相田</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合同工場の見学</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xmlns="" id="{389CC0D1-81EB-4A67-A58C-C936F90D8C9F}"/>
              </a:ext>
            </a:extLst>
          </p:cNvPr>
          <p:cNvSpPr txBox="1"/>
          <p:nvPr/>
        </p:nvSpPr>
        <p:spPr>
          <a:xfrm>
            <a:off x="332501" y="7751946"/>
            <a:ext cx="2785225" cy="2308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かつての舟運と、鉄についてワークショップ</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xmlns="" id="{57909531-7D76-431E-AE20-F314FD7E22C3}"/>
              </a:ext>
            </a:extLst>
          </p:cNvPr>
          <p:cNvSpPr txBox="1"/>
          <p:nvPr/>
        </p:nvSpPr>
        <p:spPr>
          <a:xfrm>
            <a:off x="509198" y="9596940"/>
            <a:ext cx="2487600"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うまくできたかな･･･？</a:t>
            </a:r>
          </a:p>
        </p:txBody>
      </p:sp>
      <p:sp>
        <p:nvSpPr>
          <p:cNvPr id="36" name="テキスト ボックス 35">
            <a:extLst>
              <a:ext uri="{FF2B5EF4-FFF2-40B4-BE49-F238E27FC236}">
                <a16:creationId xmlns:a16="http://schemas.microsoft.com/office/drawing/2014/main" xmlns="" id="{7BB07228-C73C-47E4-9FF6-004395CBCD79}"/>
              </a:ext>
            </a:extLst>
          </p:cNvPr>
          <p:cNvSpPr txBox="1"/>
          <p:nvPr/>
        </p:nvSpPr>
        <p:spPr>
          <a:xfrm>
            <a:off x="3669070" y="9584240"/>
            <a:ext cx="2487600"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全員</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で集合</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写真</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xmlns="" id="{F86D8BCC-672F-45BD-A90B-CA0435CA6916}"/>
              </a:ext>
            </a:extLst>
          </p:cNvPr>
          <p:cNvSpPr txBox="1"/>
          <p:nvPr/>
        </p:nvSpPr>
        <p:spPr>
          <a:xfrm>
            <a:off x="3669070" y="7790046"/>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鍛冶道場でのペーパーナイフづくり体験</a:t>
            </a:r>
          </a:p>
        </p:txBody>
      </p:sp>
    </p:spTree>
    <p:extLst>
      <p:ext uri="{BB962C8B-B14F-4D97-AF65-F5344CB8AC3E}">
        <p14:creationId xmlns:p14="http://schemas.microsoft.com/office/powerpoint/2010/main" val="377708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10</a:t>
            </a:fld>
            <a:endParaRPr kumimoji="1" lang="ja-JP" altLang="en-US"/>
          </a:p>
        </p:txBody>
      </p:sp>
      <p:sp>
        <p:nvSpPr>
          <p:cNvPr id="8" name="正方形/長方形 7">
            <a:extLst>
              <a:ext uri="{FF2B5EF4-FFF2-40B4-BE49-F238E27FC236}">
                <a16:creationId xmlns="" xmlns:a16="http://schemas.microsoft.com/office/drawing/2014/main" id="{471F22E9-7C44-4E4E-81D0-092B65419377}"/>
              </a:ext>
            </a:extLst>
          </p:cNvPr>
          <p:cNvSpPr>
            <a:spLocks noChangeArrowheads="1"/>
          </p:cNvSpPr>
          <p:nvPr/>
        </p:nvSpPr>
        <p:spPr bwMode="auto">
          <a:xfrm>
            <a:off x="125060" y="704528"/>
            <a:ext cx="6695377" cy="883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鉄や水が日本や新潟、福島に関わりが深いことが分かりました。自分だけのペーパーナイフ作りができ</a:t>
            </a:r>
            <a:r>
              <a:rPr lang="ja-JP" altLang="en-US" sz="1100" dirty="0">
                <a:latin typeface="メイリオ" panose="020B0604030504040204" pitchFamily="50" charset="-128"/>
                <a:ea typeface="メイリオ" panose="020B0604030504040204" pitchFamily="50" charset="-128"/>
              </a:rPr>
              <a:t>て、とても楽しかったです。　</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うみにもぐったりして、海に親しみを感じれた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つりができてよかった。家族では、あまり海に行ったりつりをしたりしないから。</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海水をくんで塩を作ったこと。塩作りの大変さをしった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新潟県の人だけでなく、福島県の人とも合流できたこと。</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アジの食べ方こう</a:t>
            </a:r>
            <a:r>
              <a:rPr lang="ja-JP" altLang="en-US" sz="1100" dirty="0" err="1">
                <a:latin typeface="メイリオ" panose="020B0604030504040204" pitchFamily="50" charset="-128"/>
                <a:ea typeface="メイリオ" panose="020B0604030504040204" pitchFamily="50" charset="-128"/>
              </a:rPr>
              <a:t>ざ</a:t>
            </a:r>
            <a:r>
              <a:rPr lang="ja-JP" altLang="en-US" sz="1100" dirty="0">
                <a:latin typeface="メイリオ" panose="020B0604030504040204" pitchFamily="50" charset="-128"/>
                <a:ea typeface="メイリオ" panose="020B0604030504040204" pitchFamily="50" charset="-128"/>
              </a:rPr>
              <a:t>。アジの食べ方を知れば、ほかの魚の食べ方も分かる</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にいがたの海。波が冬は、５～６ｍくらいいくなんてすごい！！</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海の鳴る砂は、色々なじょうけんが、そろわないといけないことをしってよかった。　なぜなら、砂が細かかったらなると思っていたから。</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波のことをしらなかったから波のことが分かってよかった。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お魚マイスターの人にアジの上手な食べ方を教わってお母さんに教えて家でもやってみたい。</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海や（川）にゴミがおちていた。てきぱきとうごくこと</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魚を食べるときどこに骨があるかを考えながら食べるといいことが分かった。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新潟県や長野県の川のこと</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水理実験場で、鳴り砂がすごかった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さどの海にはいろんな種類の魚がいること。</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つりをやっても大変なのに、昔の人はどうやっていたのだろうと考えた。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海は楽しいこともあるけれど、こわいこともあることが分かった。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魚がえさを食べると「ビクッ」となるのがおもしろかった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会津と新潟のつながりについて理解が進んだようです。鉄の原料を山陰から海上輸送で得ていたことに驚きました。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新潟と会津のつながりについて、知ってなかったです。となりの県としてだけでなくい</a:t>
            </a:r>
            <a:r>
              <a:rPr lang="ja-JP" altLang="en-US" sz="1100" dirty="0" err="1">
                <a:latin typeface="メイリオ" panose="020B0604030504040204" pitchFamily="50" charset="-128"/>
                <a:ea typeface="メイリオ" panose="020B0604030504040204" pitchFamily="50" charset="-128"/>
              </a:rPr>
              <a:t>ろん</a:t>
            </a:r>
            <a:r>
              <a:rPr lang="ja-JP" altLang="en-US" sz="1100" dirty="0">
                <a:latin typeface="メイリオ" panose="020B0604030504040204" pitchFamily="50" charset="-128"/>
                <a:ea typeface="メイリオ" panose="020B0604030504040204" pitchFamily="50" charset="-128"/>
              </a:rPr>
              <a:t>ないみでつながりがあると知り、よかったです。</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新潟の巷の発生から、今日まで役割と福島県とのつながりを知ることが出来ました。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みなとぴあでの説明→新潟と福島のつながり。相田合同工場でのお話し→初めて知ったことだらけ！！</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会津のしおが新潟からはこんできていたことや、</a:t>
            </a:r>
            <a:r>
              <a:rPr lang="ja-JP" altLang="en-US" sz="1100" dirty="0" err="1">
                <a:latin typeface="メイリオ" panose="020B0604030504040204" pitchFamily="50" charset="-128"/>
                <a:ea typeface="メイリオ" panose="020B0604030504040204" pitchFamily="50" charset="-128"/>
              </a:rPr>
              <a:t>くわは</a:t>
            </a:r>
            <a:r>
              <a:rPr lang="ja-JP" altLang="en-US" sz="1100" dirty="0">
                <a:latin typeface="メイリオ" panose="020B0604030504040204" pitchFamily="50" charset="-128"/>
                <a:ea typeface="メイリオ" panose="020B0604030504040204" pitchFamily="50" charset="-128"/>
              </a:rPr>
              <a:t>会津のものが使われていたことにおどろきました。</a:t>
            </a:r>
            <a:endParaRPr lang="en-US" altLang="ja-JP" sz="1100" dirty="0">
              <a:latin typeface="メイリオ" panose="020B0604030504040204" pitchFamily="50" charset="-128"/>
              <a:ea typeface="メイリオ" panose="020B0604030504040204" pitchFamily="50" charset="-128"/>
            </a:endParaRPr>
          </a:p>
          <a:p>
            <a:pPr marL="171450" indent="-171450">
              <a:lnSpc>
                <a:spcPts val="1700"/>
              </a:lnSpc>
              <a:spcBef>
                <a:spcPct val="0"/>
              </a:spcBef>
              <a:spcAft>
                <a:spcPts val="600"/>
              </a:spcAft>
              <a:buFont typeface="Wingdings" panose="05000000000000000000" pitchFamily="2" charset="2"/>
              <a:buChar char="l"/>
            </a:pPr>
            <a:r>
              <a:rPr lang="ja-JP" altLang="en-US" sz="1100" dirty="0">
                <a:latin typeface="メイリオ" panose="020B0604030504040204" pitchFamily="50" charset="-128"/>
                <a:ea typeface="メイリオ" panose="020B0604030504040204" pitchFamily="50" charset="-128"/>
              </a:rPr>
              <a:t>新潟と会津が古くから交流があること、それに川が深くかかわっていたことに気づかされました。今、使っている道具を大切にしようと思いました。</a:t>
            </a:r>
            <a:endParaRPr lang="en-US" altLang="ja-JP" sz="11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 xmlns:a16="http://schemas.microsoft.com/office/drawing/2014/main" id="{479A6F4A-2D1B-4716-8A6B-21AF4173B3AE}"/>
              </a:ext>
            </a:extLst>
          </p:cNvPr>
          <p:cNvSpPr txBox="1"/>
          <p:nvPr/>
        </p:nvSpPr>
        <p:spPr>
          <a:xfrm>
            <a:off x="189360" y="211505"/>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川も</a:t>
            </a:r>
            <a:r>
              <a:rPr lang="ja-JP" altLang="en-US" sz="14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海もりプロジェクト　参加者の声　</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アンケートより抜粋</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2400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11</a:t>
            </a:fld>
            <a:endParaRPr kumimoji="1" lang="ja-JP" altLang="en-US"/>
          </a:p>
        </p:txBody>
      </p:sp>
      <p:sp>
        <p:nvSpPr>
          <p:cNvPr id="10" name="テキスト ボックス 9">
            <a:extLst>
              <a:ext uri="{FF2B5EF4-FFF2-40B4-BE49-F238E27FC236}">
                <a16:creationId xmlns="" xmlns:a16="http://schemas.microsoft.com/office/drawing/2014/main" id="{479A6F4A-2D1B-4716-8A6B-21AF4173B3AE}"/>
              </a:ext>
            </a:extLst>
          </p:cNvPr>
          <p:cNvSpPr txBox="1"/>
          <p:nvPr/>
        </p:nvSpPr>
        <p:spPr>
          <a:xfrm>
            <a:off x="116632" y="139497"/>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３．情報発信　</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descr="画面の領域"/>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684" y="7689304"/>
            <a:ext cx="2633090" cy="1738135"/>
          </a:xfrm>
          <a:prstGeom prst="rect">
            <a:avLst/>
          </a:prstGeom>
        </p:spPr>
      </p:pic>
      <p:pic>
        <p:nvPicPr>
          <p:cNvPr id="3" name="図 2"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5024" y="7689304"/>
            <a:ext cx="2670717" cy="1792276"/>
          </a:xfrm>
          <a:prstGeom prst="rect">
            <a:avLst/>
          </a:prstGeom>
        </p:spPr>
      </p:pic>
      <p:pic>
        <p:nvPicPr>
          <p:cNvPr id="4" name="図 3" descr="画面の領域"/>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478" y="5419291"/>
            <a:ext cx="2627760" cy="1909973"/>
          </a:xfrm>
          <a:prstGeom prst="rect">
            <a:avLst/>
          </a:prstGeom>
        </p:spPr>
      </p:pic>
      <p:pic>
        <p:nvPicPr>
          <p:cNvPr id="6" name="図 5" descr="画面の領域"/>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5024" y="5419292"/>
            <a:ext cx="2670717" cy="1909972"/>
          </a:xfrm>
          <a:prstGeom prst="rect">
            <a:avLst/>
          </a:prstGeom>
        </p:spPr>
      </p:pic>
      <p:sp>
        <p:nvSpPr>
          <p:cNvPr id="9" name="正方形/長方形 8">
            <a:extLst>
              <a:ext uri="{FF2B5EF4-FFF2-40B4-BE49-F238E27FC236}">
                <a16:creationId xmlns="" xmlns:a16="http://schemas.microsoft.com/office/drawing/2014/main" id="{76A544D3-872A-444A-AB02-E24BA34B8A47}"/>
              </a:ext>
            </a:extLst>
          </p:cNvPr>
          <p:cNvSpPr>
            <a:spLocks noChangeArrowheads="1"/>
          </p:cNvSpPr>
          <p:nvPr/>
        </p:nvSpPr>
        <p:spPr bwMode="auto">
          <a:xfrm>
            <a:off x="216024" y="440373"/>
            <a:ext cx="6099717"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○時期</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257175">
              <a:spcBef>
                <a:spcPct val="0"/>
              </a:spcBef>
              <a:buFont typeface="+mj-ea"/>
              <a:buAutoNum type="circleNumDbPlain"/>
            </a:pPr>
            <a:r>
              <a:rPr lang="en-US" altLang="ja-JP" sz="1400" dirty="0">
                <a:latin typeface="メイリオ" panose="020B0604030504040204" pitchFamily="50" charset="-128"/>
                <a:ea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rPr>
              <a:t>サイト運営　</a:t>
            </a:r>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日～</a:t>
            </a:r>
          </a:p>
          <a:p>
            <a:pPr marL="342900" indent="-257175">
              <a:spcBef>
                <a:spcPct val="0"/>
              </a:spcBef>
              <a:buFont typeface="+mj-ea"/>
              <a:buAutoNum type="circleNumDbPlain"/>
            </a:pPr>
            <a:r>
              <a:rPr lang="ja-JP" altLang="en-US" sz="1400" dirty="0">
                <a:latin typeface="メイリオ" panose="020B0604030504040204" pitchFamily="50" charset="-128"/>
                <a:ea typeface="メイリオ" panose="020B0604030504040204" pitchFamily="50" charset="-128"/>
              </a:rPr>
              <a:t>冊子の制作、小学校への寄贈　</a:t>
            </a:r>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rPr>
              <a:t>日</a:t>
            </a:r>
          </a:p>
          <a:p>
            <a:pPr marL="85725" indent="271463">
              <a:spcBef>
                <a:spcPct val="0"/>
              </a:spcBef>
              <a:buNone/>
            </a:pPr>
            <a:r>
              <a:rPr lang="ja-JP" altLang="en-US" sz="1400" dirty="0">
                <a:latin typeface="メイリオ" panose="020B0604030504040204" pitchFamily="50" charset="-128"/>
                <a:ea typeface="メイリオ" panose="020B0604030504040204" pitchFamily="50" charset="-128"/>
              </a:rPr>
              <a:t>会津若松市長への寄贈　</a:t>
            </a:r>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日（月）</a:t>
            </a:r>
          </a:p>
          <a:p>
            <a:pPr marL="85725" indent="271463">
              <a:spcBef>
                <a:spcPct val="0"/>
              </a:spcBef>
              <a:buNone/>
            </a:pPr>
            <a:r>
              <a:rPr lang="ja-JP" altLang="en-US" sz="1400" dirty="0">
                <a:latin typeface="メイリオ" panose="020B0604030504040204" pitchFamily="50" charset="-128"/>
                <a:ea typeface="メイリオ" panose="020B0604030504040204" pitchFamily="50" charset="-128"/>
              </a:rPr>
              <a:t>新潟市教育長への寄贈　</a:t>
            </a:r>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日（水）</a:t>
            </a:r>
          </a:p>
          <a:p>
            <a:pPr marL="85725" indent="271463">
              <a:spcBef>
                <a:spcPct val="0"/>
              </a:spcBef>
              <a:buNone/>
            </a:pPr>
            <a:r>
              <a:rPr lang="ja-JP" altLang="en-US" sz="1400" dirty="0">
                <a:latin typeface="メイリオ" panose="020B0604030504040204" pitchFamily="50" charset="-128"/>
                <a:ea typeface="メイリオ" panose="020B0604030504040204" pitchFamily="50" charset="-128"/>
              </a:rPr>
              <a:t>新潟市立新潟小学校への出前授業　</a:t>
            </a:r>
            <a:r>
              <a:rPr lang="en-US" altLang="ja-JP" sz="1400" dirty="0">
                <a:latin typeface="メイリオ" panose="020B0604030504040204" pitchFamily="50" charset="-128"/>
                <a:ea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日（木）</a:t>
            </a:r>
            <a:endParaRPr lang="en-US" altLang="ja-JP" sz="1400" dirty="0">
              <a:latin typeface="メイリオ" panose="020B0604030504040204" pitchFamily="50" charset="-128"/>
              <a:ea typeface="メイリオ" panose="020B0604030504040204" pitchFamily="50" charset="-128"/>
            </a:endParaRPr>
          </a:p>
          <a:p>
            <a:pPr>
              <a:spcBef>
                <a:spcPct val="0"/>
              </a:spcBef>
              <a:buNone/>
            </a:pP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場所</a:t>
            </a:r>
            <a:r>
              <a:rPr lang="ja-JP" altLang="en-US" sz="1600" u="none"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u="none"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②会津若松市、新潟市</a:t>
            </a:r>
            <a:endParaRPr lang="en-US" altLang="zh-TW"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〇参加者</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会津若松市：会津若松市長、新潟市地域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魅力創造部次長、福島民報社、</a:t>
            </a:r>
            <a:endParaRPr lang="en-US" altLang="zh-TW"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新潟日報社</a:t>
            </a:r>
          </a:p>
          <a:p>
            <a:pPr marL="174625">
              <a:spcBef>
                <a:spcPct val="0"/>
              </a:spcBef>
              <a:buFontTx/>
              <a:buNone/>
            </a:pP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新潟市：新潟市教育長、新潟市副市長、新潟小学校</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6</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年生</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101</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zh-TW"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新潟日報社、新潟放送</a:t>
            </a:r>
            <a:endParaRPr lang="en-US" altLang="zh-TW"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endParaRPr lang="en-US" altLang="ja-JP" sz="7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〇内容</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257175">
              <a:spcBef>
                <a:spcPct val="0"/>
              </a:spcBef>
              <a:buFont typeface="+mj-ea"/>
              <a:buAutoNum type="circleNumDbPlain"/>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信濃川、阿賀野川と日本海の繋がりを学ぶ情報集積サイトを制作、体験交流の学習成果を発信した。</a:t>
            </a:r>
          </a:p>
          <a:p>
            <a:pPr marL="342900" indent="-257175">
              <a:spcBef>
                <a:spcPct val="0"/>
              </a:spcBef>
              <a:buFont typeface="+mj-ea"/>
              <a:buAutoNum type="circleNumDbPlain"/>
            </a:pPr>
            <a:r>
              <a:rPr lang="ja-JP" altLang="en-US" sz="1400" dirty="0">
                <a:latin typeface="メイリオ" panose="020B0604030504040204" pitchFamily="50" charset="-128"/>
                <a:ea typeface="メイリオ" panose="020B0604030504040204" pitchFamily="50" charset="-128"/>
              </a:rPr>
              <a:t>体験交流の学習成果をもとにした冊子「知ろう　学ぼう　私たちの海と川と港」を制作し、新潟県の信濃川、阿賀野川流域の小学校</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年生、長野市、会津若松市の小学校</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年生</a:t>
            </a:r>
            <a:r>
              <a:rPr lang="en-US" altLang="ja-JP" sz="1400" dirty="0">
                <a:latin typeface="メイリオ" panose="020B0604030504040204" pitchFamily="50" charset="-128"/>
                <a:ea typeface="メイリオ" panose="020B0604030504040204" pitchFamily="50" charset="-128"/>
              </a:rPr>
              <a:t>18,000</a:t>
            </a:r>
            <a:r>
              <a:rPr lang="ja-JP" altLang="en-US" sz="1400" dirty="0">
                <a:latin typeface="メイリオ" panose="020B0604030504040204" pitchFamily="50" charset="-128"/>
                <a:ea typeface="メイリオ" panose="020B0604030504040204" pitchFamily="50" charset="-128"/>
              </a:rPr>
              <a:t>名に配布した。新潟小学校では冊子の寄贈と出前授業を行い、</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年生</a:t>
            </a:r>
            <a:r>
              <a:rPr lang="en-US" altLang="ja-JP" sz="1400" dirty="0">
                <a:latin typeface="メイリオ" panose="020B0604030504040204" pitchFamily="50" charset="-128"/>
                <a:ea typeface="メイリオ" panose="020B0604030504040204" pitchFamily="50" charset="-128"/>
              </a:rPr>
              <a:t>101</a:t>
            </a:r>
            <a:r>
              <a:rPr lang="ja-JP" altLang="en-US" sz="1400" dirty="0">
                <a:latin typeface="メイリオ" panose="020B0604030504040204" pitchFamily="50" charset="-128"/>
                <a:ea typeface="メイリオ" panose="020B0604030504040204" pitchFamily="50" charset="-128"/>
              </a:rPr>
              <a:t>名が参加した。</a:t>
            </a:r>
          </a:p>
        </p:txBody>
      </p:sp>
    </p:spTree>
    <p:extLst>
      <p:ext uri="{BB962C8B-B14F-4D97-AF65-F5344CB8AC3E}">
        <p14:creationId xmlns:p14="http://schemas.microsoft.com/office/powerpoint/2010/main" val="323303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xmlns="" id="{11E0C311-8CFF-456F-8A32-BE166B0122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806" y="5879268"/>
            <a:ext cx="2771782" cy="3914924"/>
          </a:xfrm>
          <a:prstGeom prst="rect">
            <a:avLst/>
          </a:prstGeom>
        </p:spPr>
      </p:pic>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12</a:t>
            </a:fld>
            <a:endParaRPr kumimoji="1" lang="ja-JP" altLang="en-US" dirty="0"/>
          </a:p>
        </p:txBody>
      </p:sp>
      <p:sp>
        <p:nvSpPr>
          <p:cNvPr id="16" name="テキスト ボックス 15">
            <a:extLst>
              <a:ext uri="{FF2B5EF4-FFF2-40B4-BE49-F238E27FC236}">
                <a16:creationId xmlns:a16="http://schemas.microsoft.com/office/drawing/2014/main" xmlns="" id="{B00F217A-BED2-40D6-8283-5BE5F482129F}"/>
              </a:ext>
            </a:extLst>
          </p:cNvPr>
          <p:cNvSpPr txBox="1"/>
          <p:nvPr/>
        </p:nvSpPr>
        <p:spPr>
          <a:xfrm>
            <a:off x="263765" y="630575"/>
            <a:ext cx="3105510" cy="492443"/>
          </a:xfrm>
          <a:prstGeom prst="rect">
            <a:avLst/>
          </a:prstGeom>
          <a:noFill/>
        </p:spPr>
        <p:txBody>
          <a:bodyPr wrap="square" lIns="0" tIns="0" rIns="0" bIns="0" rtlCol="0">
            <a:spAutoFit/>
          </a:bodyPr>
          <a:lstStyle/>
          <a:p>
            <a:pPr marL="109728"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参加者募集チラシ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28" indent="0">
              <a:buNone/>
            </a:pP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４表裏　●●部</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xmlns="" id="{513FA200-5F74-43F6-BDC1-37D66DB792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80" y="1116516"/>
            <a:ext cx="2884196" cy="4062890"/>
          </a:xfrm>
          <a:prstGeom prst="rect">
            <a:avLst/>
          </a:prstGeom>
        </p:spPr>
      </p:pic>
      <p:pic>
        <p:nvPicPr>
          <p:cNvPr id="9" name="図 8">
            <a:extLst>
              <a:ext uri="{FF2B5EF4-FFF2-40B4-BE49-F238E27FC236}">
                <a16:creationId xmlns:a16="http://schemas.microsoft.com/office/drawing/2014/main" xmlns="" id="{6E2AE94E-0D1A-48FB-8712-FB345D5CB2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3156" y="1074835"/>
            <a:ext cx="2884196" cy="4094189"/>
          </a:xfrm>
          <a:prstGeom prst="rect">
            <a:avLst/>
          </a:prstGeom>
        </p:spPr>
      </p:pic>
      <p:sp>
        <p:nvSpPr>
          <p:cNvPr id="17" name="テキスト ボックス 16">
            <a:extLst>
              <a:ext uri="{FF2B5EF4-FFF2-40B4-BE49-F238E27FC236}">
                <a16:creationId xmlns:a16="http://schemas.microsoft.com/office/drawing/2014/main" xmlns="" id="{CE12032A-9FE7-4A7E-B92D-C929997FC5A1}"/>
              </a:ext>
            </a:extLst>
          </p:cNvPr>
          <p:cNvSpPr txBox="1"/>
          <p:nvPr/>
        </p:nvSpPr>
        <p:spPr>
          <a:xfrm>
            <a:off x="175486" y="5510991"/>
            <a:ext cx="1885362" cy="246221"/>
          </a:xfrm>
          <a:prstGeom prst="rect">
            <a:avLst/>
          </a:prstGeom>
          <a:noFill/>
        </p:spPr>
        <p:txBody>
          <a:bodyPr wrap="square" lIns="0" tIns="0" rIns="0" bIns="0" rtlCol="0">
            <a:spAutoFit/>
          </a:bodyPr>
          <a:lstStyle/>
          <a:p>
            <a:pPr marL="109728"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参加者配布しおり</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xmlns="" id="{EDE1CB64-BB69-4724-A439-E830AED18E3C}"/>
              </a:ext>
            </a:extLst>
          </p:cNvPr>
          <p:cNvSpPr txBox="1"/>
          <p:nvPr/>
        </p:nvSpPr>
        <p:spPr>
          <a:xfrm>
            <a:off x="2060848" y="5510991"/>
            <a:ext cx="1652308" cy="246221"/>
          </a:xfrm>
          <a:prstGeom prst="rect">
            <a:avLst/>
          </a:prstGeom>
          <a:noFill/>
        </p:spPr>
        <p:txBody>
          <a:bodyPr wrap="square" lIns="0" tIns="0" rIns="0" bIns="0" rtlCol="0">
            <a:spAutoFit/>
          </a:bodyPr>
          <a:lstStyle/>
          <a:p>
            <a:pPr marL="109728" indent="0">
              <a:buNone/>
            </a:pP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B5</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ページ</a:t>
            </a:r>
          </a:p>
        </p:txBody>
      </p:sp>
      <p:pic>
        <p:nvPicPr>
          <p:cNvPr id="22" name="図 21">
            <a:extLst>
              <a:ext uri="{FF2B5EF4-FFF2-40B4-BE49-F238E27FC236}">
                <a16:creationId xmlns:a16="http://schemas.microsoft.com/office/drawing/2014/main" xmlns="" id="{B808363C-E3B1-4DDB-BFBB-D2361A55C3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3255" y="5723384"/>
            <a:ext cx="2752721" cy="3888000"/>
          </a:xfrm>
          <a:prstGeom prst="rect">
            <a:avLst/>
          </a:prstGeom>
        </p:spPr>
      </p:pic>
      <p:sp>
        <p:nvSpPr>
          <p:cNvPr id="10" name="テキスト ボックス 9">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制作物＝</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川も</a:t>
            </a:r>
            <a:r>
              <a:rPr lang="ja-JP" altLang="en-US" sz="1400" b="1" dirty="0" err="1">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海もりプロジェクト長野</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517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13</a:t>
            </a:fld>
            <a:endParaRPr kumimoji="1" lang="ja-JP" altLang="en-US" dirty="0"/>
          </a:p>
        </p:txBody>
      </p:sp>
      <p:sp>
        <p:nvSpPr>
          <p:cNvPr id="7" name="テキスト ボックス 6"/>
          <p:cNvSpPr txBox="1"/>
          <p:nvPr/>
        </p:nvSpPr>
        <p:spPr>
          <a:xfrm>
            <a:off x="107467" y="1118881"/>
            <a:ext cx="3029752"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フリーペーパー</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assh</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半</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制作物＝</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川も</a:t>
            </a:r>
            <a:r>
              <a:rPr lang="ja-JP" altLang="en-US" sz="1400" b="1" dirty="0" err="1">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海もりプロジェクト長野</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xmlns="" id="{14A81852-84D2-427B-A0B6-C204C98F37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712" y="1367200"/>
            <a:ext cx="3005507" cy="3055134"/>
          </a:xfrm>
          <a:prstGeom prst="rect">
            <a:avLst/>
          </a:prstGeom>
        </p:spPr>
      </p:pic>
      <p:sp>
        <p:nvSpPr>
          <p:cNvPr id="13" name="テキスト ボックス 12">
            <a:extLst>
              <a:ext uri="{FF2B5EF4-FFF2-40B4-BE49-F238E27FC236}">
                <a16:creationId xmlns:a16="http://schemas.microsoft.com/office/drawing/2014/main" xmlns="" id="{99EE45E5-D273-4968-86FE-96417A50B262}"/>
              </a:ext>
            </a:extLst>
          </p:cNvPr>
          <p:cNvSpPr txBox="1"/>
          <p:nvPr/>
        </p:nvSpPr>
        <p:spPr>
          <a:xfrm>
            <a:off x="3428999" y="1091317"/>
            <a:ext cx="3260264"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新潟日報朝刊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段１／２カラー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a:extLst>
              <a:ext uri="{FF2B5EF4-FFF2-40B4-BE49-F238E27FC236}">
                <a16:creationId xmlns:a16="http://schemas.microsoft.com/office/drawing/2014/main" xmlns="" id="{E1B17028-1065-47C8-86AE-95BC9A7603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8999" y="1365102"/>
            <a:ext cx="3260264" cy="2988575"/>
          </a:xfrm>
          <a:prstGeom prst="rect">
            <a:avLst/>
          </a:prstGeom>
        </p:spPr>
      </p:pic>
      <p:sp>
        <p:nvSpPr>
          <p:cNvPr id="19" name="テキスト ボックス 18">
            <a:extLst>
              <a:ext uri="{FF2B5EF4-FFF2-40B4-BE49-F238E27FC236}">
                <a16:creationId xmlns:a16="http://schemas.microsoft.com/office/drawing/2014/main" xmlns="" id="{43985510-248E-464A-BAD4-16570BE72C90}"/>
              </a:ext>
            </a:extLst>
          </p:cNvPr>
          <p:cNvSpPr txBox="1"/>
          <p:nvPr/>
        </p:nvSpPr>
        <p:spPr>
          <a:xfrm>
            <a:off x="107466" y="5390612"/>
            <a:ext cx="2808313"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信濃毎日新聞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段１／２</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20">
            <a:extLst>
              <a:ext uri="{FF2B5EF4-FFF2-40B4-BE49-F238E27FC236}">
                <a16:creationId xmlns:a16="http://schemas.microsoft.com/office/drawing/2014/main" xmlns="" id="{C12BB822-58E6-4FEA-9618-F74E92096A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29" y="5652526"/>
            <a:ext cx="3305917" cy="2972882"/>
          </a:xfrm>
          <a:prstGeom prst="rect">
            <a:avLst/>
          </a:prstGeom>
        </p:spPr>
      </p:pic>
      <p:sp>
        <p:nvSpPr>
          <p:cNvPr id="22" name="テキスト ボックス 21">
            <a:extLst>
              <a:ext uri="{FF2B5EF4-FFF2-40B4-BE49-F238E27FC236}">
                <a16:creationId xmlns:a16="http://schemas.microsoft.com/office/drawing/2014/main" xmlns="" id="{9078E6C4-DF78-4A10-BA71-D39DFABB1D37}"/>
              </a:ext>
            </a:extLst>
          </p:cNvPr>
          <p:cNvSpPr txBox="1"/>
          <p:nvPr/>
        </p:nvSpPr>
        <p:spPr>
          <a:xfrm>
            <a:off x="3321536" y="5363048"/>
            <a:ext cx="3428998"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信濃毎日新聞５段１／２</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締切延長</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a:extLst>
              <a:ext uri="{FF2B5EF4-FFF2-40B4-BE49-F238E27FC236}">
                <a16:creationId xmlns:a16="http://schemas.microsoft.com/office/drawing/2014/main" xmlns="" id="{00059722-C5AF-45DC-AEB2-BC1CC2CC01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1104" y="5667273"/>
            <a:ext cx="3260264" cy="2927695"/>
          </a:xfrm>
          <a:prstGeom prst="rect">
            <a:avLst/>
          </a:prstGeom>
          <a:ln>
            <a:solidFill>
              <a:schemeClr val="tx1"/>
            </a:solidFill>
          </a:ln>
        </p:spPr>
      </p:pic>
      <p:sp>
        <p:nvSpPr>
          <p:cNvPr id="12" name="テキスト ボックス 11">
            <a:extLst>
              <a:ext uri="{FF2B5EF4-FFF2-40B4-BE49-F238E27FC236}">
                <a16:creationId xmlns:a16="http://schemas.microsoft.com/office/drawing/2014/main" xmlns="" id="{5BFED77C-A7BF-4B99-BA70-4F28D75A05B0}"/>
              </a:ext>
            </a:extLst>
          </p:cNvPr>
          <p:cNvSpPr txBox="1"/>
          <p:nvPr/>
        </p:nvSpPr>
        <p:spPr>
          <a:xfrm>
            <a:off x="3428999" y="744097"/>
            <a:ext cx="2952329" cy="246221"/>
          </a:xfrm>
          <a:prstGeom prst="rect">
            <a:avLst/>
          </a:prstGeom>
          <a:noFill/>
        </p:spPr>
        <p:txBody>
          <a:bodyPr wrap="square" lIns="0" tIns="0" rIns="0" bIns="0" rtlCol="0">
            <a:spAutoFit/>
          </a:bodyPr>
          <a:lstStyle/>
          <a:p>
            <a:pPr marL="109728" indent="0" algn="r">
              <a:buNone/>
            </a:pP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43</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万部</a:t>
            </a:r>
          </a:p>
        </p:txBody>
      </p:sp>
    </p:spTree>
    <p:extLst>
      <p:ext uri="{BB962C8B-B14F-4D97-AF65-F5344CB8AC3E}">
        <p14:creationId xmlns:p14="http://schemas.microsoft.com/office/powerpoint/2010/main" val="294544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14</a:t>
            </a:fld>
            <a:endParaRPr kumimoji="1" lang="ja-JP" altLang="en-US" dirty="0"/>
          </a:p>
        </p:txBody>
      </p:sp>
      <p:pic>
        <p:nvPicPr>
          <p:cNvPr id="3" name="図 2">
            <a:extLst>
              <a:ext uri="{FF2B5EF4-FFF2-40B4-BE49-F238E27FC236}">
                <a16:creationId xmlns:a16="http://schemas.microsoft.com/office/drawing/2014/main" xmlns="" id="{099BBA02-8A33-4D8A-BC50-59CC56DADE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014" y="1111001"/>
            <a:ext cx="6251004" cy="4441637"/>
          </a:xfrm>
          <a:prstGeom prst="rect">
            <a:avLst/>
          </a:prstGeom>
        </p:spPr>
      </p:pic>
      <p:sp>
        <p:nvSpPr>
          <p:cNvPr id="13" name="テキスト ボックス 12">
            <a:extLst>
              <a:ext uri="{FF2B5EF4-FFF2-40B4-BE49-F238E27FC236}">
                <a16:creationId xmlns:a16="http://schemas.microsoft.com/office/drawing/2014/main" xmlns="" id="{7D07CBF0-4D97-4420-A3C1-45E4BC0EFC74}"/>
              </a:ext>
            </a:extLst>
          </p:cNvPr>
          <p:cNvSpPr txBox="1"/>
          <p:nvPr/>
        </p:nvSpPr>
        <p:spPr>
          <a:xfrm>
            <a:off x="269767" y="769100"/>
            <a:ext cx="4032448" cy="246221"/>
          </a:xfrm>
          <a:prstGeom prst="rect">
            <a:avLst/>
          </a:prstGeom>
          <a:noFill/>
        </p:spPr>
        <p:txBody>
          <a:bodyPr wrap="square" lIns="0" tIns="0" rIns="0" bIns="0" rtlCol="0">
            <a:spAutoFit/>
          </a:bodyPr>
          <a:lstStyle/>
          <a:p>
            <a:pPr marL="109728" indent="0">
              <a:buNone/>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参加者募集チラシ</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A4</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表裏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部</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xmlns="" id="{302EDE80-35D0-4BFF-88D7-FD5E358117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67" y="5967277"/>
            <a:ext cx="2724042" cy="3843701"/>
          </a:xfrm>
          <a:prstGeom prst="rect">
            <a:avLst/>
          </a:prstGeom>
        </p:spPr>
      </p:pic>
      <p:sp>
        <p:nvSpPr>
          <p:cNvPr id="14" name="テキスト ボックス 13">
            <a:extLst>
              <a:ext uri="{FF2B5EF4-FFF2-40B4-BE49-F238E27FC236}">
                <a16:creationId xmlns:a16="http://schemas.microsoft.com/office/drawing/2014/main" xmlns="" id="{0A0755BD-3386-458D-8031-53CA4523ECEB}"/>
              </a:ext>
            </a:extLst>
          </p:cNvPr>
          <p:cNvSpPr txBox="1"/>
          <p:nvPr/>
        </p:nvSpPr>
        <p:spPr>
          <a:xfrm>
            <a:off x="112732" y="5645738"/>
            <a:ext cx="3133047"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参加者配布しおり</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塩</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xmlns="" id="{452F4CD7-6E36-4120-9486-7A20E9D28307}"/>
              </a:ext>
            </a:extLst>
          </p:cNvPr>
          <p:cNvSpPr txBox="1"/>
          <p:nvPr/>
        </p:nvSpPr>
        <p:spPr>
          <a:xfrm>
            <a:off x="2161019" y="5648318"/>
            <a:ext cx="3133047" cy="246221"/>
          </a:xfrm>
          <a:prstGeom prst="rect">
            <a:avLst/>
          </a:prstGeom>
          <a:noFill/>
        </p:spPr>
        <p:txBody>
          <a:bodyPr wrap="square" lIns="0" tIns="0" rIns="0" bIns="0" rtlCol="0">
            <a:spAutoFit/>
          </a:bodyPr>
          <a:lstStyle/>
          <a:p>
            <a:pPr marL="109728" indent="0">
              <a:buNone/>
            </a:pP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B5</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ページ　</a:t>
            </a:r>
          </a:p>
        </p:txBody>
      </p:sp>
      <p:pic>
        <p:nvPicPr>
          <p:cNvPr id="19" name="図 18">
            <a:extLst>
              <a:ext uri="{FF2B5EF4-FFF2-40B4-BE49-F238E27FC236}">
                <a16:creationId xmlns:a16="http://schemas.microsoft.com/office/drawing/2014/main" xmlns="" id="{C46805F3-9F45-43AD-954B-FEA1A8A771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3016" y="5967277"/>
            <a:ext cx="2701744" cy="3816000"/>
          </a:xfrm>
          <a:prstGeom prst="rect">
            <a:avLst/>
          </a:prstGeom>
        </p:spPr>
      </p:pic>
      <p:sp>
        <p:nvSpPr>
          <p:cNvPr id="9" name="テキスト ボックス 8">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制作物＝</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塩と鉄の体験交流</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0481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15</a:t>
            </a:fld>
            <a:endParaRPr kumimoji="1" lang="ja-JP" altLang="en-US" dirty="0"/>
          </a:p>
        </p:txBody>
      </p:sp>
      <p:sp>
        <p:nvSpPr>
          <p:cNvPr id="16" name="テキスト ボックス 15">
            <a:extLst>
              <a:ext uri="{FF2B5EF4-FFF2-40B4-BE49-F238E27FC236}">
                <a16:creationId xmlns:a16="http://schemas.microsoft.com/office/drawing/2014/main" xmlns="" id="{B00F217A-BED2-40D6-8283-5BE5F482129F}"/>
              </a:ext>
            </a:extLst>
          </p:cNvPr>
          <p:cNvSpPr txBox="1"/>
          <p:nvPr/>
        </p:nvSpPr>
        <p:spPr>
          <a:xfrm>
            <a:off x="398137" y="746339"/>
            <a:ext cx="3174879"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参加者配布しおり</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鉄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B5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xmlns="" id="{8AB1A632-9050-4E4C-899F-8E3B8D628E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37" y="1176252"/>
            <a:ext cx="5693390" cy="4025104"/>
          </a:xfrm>
          <a:prstGeom prst="rect">
            <a:avLst/>
          </a:prstGeom>
        </p:spPr>
      </p:pic>
      <p:pic>
        <p:nvPicPr>
          <p:cNvPr id="11" name="図 10">
            <a:extLst>
              <a:ext uri="{FF2B5EF4-FFF2-40B4-BE49-F238E27FC236}">
                <a16:creationId xmlns:a16="http://schemas.microsoft.com/office/drawing/2014/main" xmlns="" id="{8075FD59-4301-4BA2-934B-A51E347B4A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137" y="5385048"/>
            <a:ext cx="5693391" cy="4026951"/>
          </a:xfrm>
          <a:prstGeom prst="rect">
            <a:avLst/>
          </a:prstGeom>
        </p:spPr>
      </p:pic>
      <p:sp>
        <p:nvSpPr>
          <p:cNvPr id="6" name="テキスト ボックス 5">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制作物</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塩と鉄の体験交流</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7682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16</a:t>
            </a:fld>
            <a:endParaRPr kumimoji="1" lang="ja-JP" altLang="en-US" dirty="0"/>
          </a:p>
        </p:txBody>
      </p:sp>
      <p:sp>
        <p:nvSpPr>
          <p:cNvPr id="10" name="テキスト ボックス 9">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制作物</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塩と鉄の体験交流</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xmlns="" id="{31CD68C3-DF20-4881-9EC6-08E45290CF8D}"/>
              </a:ext>
            </a:extLst>
          </p:cNvPr>
          <p:cNvSpPr txBox="1"/>
          <p:nvPr/>
        </p:nvSpPr>
        <p:spPr>
          <a:xfrm>
            <a:off x="133320" y="776536"/>
            <a:ext cx="3295679"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新潟日報朝刊　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段カラー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a:extLst>
              <a:ext uri="{FF2B5EF4-FFF2-40B4-BE49-F238E27FC236}">
                <a16:creationId xmlns:a16="http://schemas.microsoft.com/office/drawing/2014/main" xmlns="" id="{F893092A-9827-4DE1-BC80-FA69270170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632" y="1022757"/>
            <a:ext cx="6213123" cy="2834056"/>
          </a:xfrm>
          <a:prstGeom prst="rect">
            <a:avLst/>
          </a:prstGeom>
        </p:spPr>
      </p:pic>
      <p:pic>
        <p:nvPicPr>
          <p:cNvPr id="3" name="図 2">
            <a:extLst>
              <a:ext uri="{FF2B5EF4-FFF2-40B4-BE49-F238E27FC236}">
                <a16:creationId xmlns:a16="http://schemas.microsoft.com/office/drawing/2014/main" xmlns="" id="{EA8740A1-1529-4690-87E6-9F77CDAB7C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362" y="5761971"/>
            <a:ext cx="6159394" cy="2740862"/>
          </a:xfrm>
          <a:prstGeom prst="rect">
            <a:avLst/>
          </a:prstGeom>
        </p:spPr>
      </p:pic>
      <p:sp>
        <p:nvSpPr>
          <p:cNvPr id="18" name="テキスト ボックス 17">
            <a:extLst>
              <a:ext uri="{FF2B5EF4-FFF2-40B4-BE49-F238E27FC236}">
                <a16:creationId xmlns:a16="http://schemas.microsoft.com/office/drawing/2014/main" xmlns="" id="{37FBB7D8-5E0A-4077-BDF8-3549B1E69DD7}"/>
              </a:ext>
            </a:extLst>
          </p:cNvPr>
          <p:cNvSpPr txBox="1"/>
          <p:nvPr/>
        </p:nvSpPr>
        <p:spPr>
          <a:xfrm>
            <a:off x="116632" y="5347785"/>
            <a:ext cx="2979893" cy="246221"/>
          </a:xfrm>
          <a:prstGeom prst="rect">
            <a:avLst/>
          </a:prstGeom>
          <a:noFill/>
        </p:spPr>
        <p:txBody>
          <a:bodyPr wrap="square" lIns="0" tIns="0" rIns="0" bIns="0" rtlCol="0">
            <a:spAutoFit/>
          </a:bodyPr>
          <a:lstStyle/>
          <a:p>
            <a:pPr marL="109728" indent="0">
              <a:buNone/>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福島民報朝刊　全５段カラー</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7128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5274760" y="9630773"/>
            <a:ext cx="1600200" cy="275226"/>
          </a:xfrm>
        </p:spPr>
        <p:txBody>
          <a:bodyPr/>
          <a:lstStyle/>
          <a:p>
            <a:fld id="{1D0F43BC-2402-4A78-9C9B-0DA246FFBC26}" type="slidenum">
              <a:rPr kumimoji="1" lang="ja-JP" altLang="en-US" smtClean="0"/>
              <a:t>17</a:t>
            </a:fld>
            <a:endParaRPr kumimoji="1" lang="ja-JP" altLang="en-US" dirty="0"/>
          </a:p>
        </p:txBody>
      </p:sp>
      <p:sp>
        <p:nvSpPr>
          <p:cNvPr id="10" name="テキスト ボックス 9">
            <a:extLst>
              <a:ext uri="{FF2B5EF4-FFF2-40B4-BE49-F238E27FC236}">
                <a16:creationId xmlns="" xmlns:a16="http://schemas.microsoft.com/office/drawing/2014/main" id="{B4664B26-EB40-4AA3-9921-A80BE285E8D3}"/>
              </a:ext>
            </a:extLst>
          </p:cNvPr>
          <p:cNvSpPr txBox="1"/>
          <p:nvPr/>
        </p:nvSpPr>
        <p:spPr>
          <a:xfrm>
            <a:off x="189360" y="200472"/>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記事掲載＝信濃毎日新聞社</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_1</a:t>
            </a:r>
          </a:p>
        </p:txBody>
      </p:sp>
      <p:sp>
        <p:nvSpPr>
          <p:cNvPr id="16" name="テキスト ボックス 15">
            <a:extLst>
              <a:ext uri="{FF2B5EF4-FFF2-40B4-BE49-F238E27FC236}">
                <a16:creationId xmlns="" xmlns:a16="http://schemas.microsoft.com/office/drawing/2014/main" id="{B00F217A-BED2-40D6-8283-5BE5F482129F}"/>
              </a:ext>
            </a:extLst>
          </p:cNvPr>
          <p:cNvSpPr txBox="1"/>
          <p:nvPr/>
        </p:nvSpPr>
        <p:spPr>
          <a:xfrm>
            <a:off x="123337" y="563765"/>
            <a:ext cx="5354682" cy="430887"/>
          </a:xfrm>
          <a:prstGeom prst="rect">
            <a:avLst/>
          </a:prstGeom>
          <a:noFill/>
        </p:spPr>
        <p:txBody>
          <a:bodyPr wrap="square" lIns="0" tIns="0" rIns="0" bIns="0" rtlCol="0">
            <a:spAutoFit/>
          </a:bodyPr>
          <a:lstStyle/>
          <a:p>
            <a:pPr marL="109728" indent="0">
              <a:buNone/>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日付 </a:t>
            </a: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参加者募集</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広告</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09728" indent="0">
              <a:buNone/>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他、６月８、９、</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日に掲載）</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 xmlns:a16="http://schemas.microsoft.com/office/drawing/2014/main" id="{7F8348A2-0111-49AA-8925-6D3257B1EB11}"/>
              </a:ext>
            </a:extLst>
          </p:cNvPr>
          <p:cNvSpPr txBox="1"/>
          <p:nvPr/>
        </p:nvSpPr>
        <p:spPr>
          <a:xfrm>
            <a:off x="189360" y="5685570"/>
            <a:ext cx="5825943" cy="246221"/>
          </a:xfrm>
          <a:prstGeom prst="rect">
            <a:avLst/>
          </a:prstGeom>
          <a:noFill/>
        </p:spPr>
        <p:txBody>
          <a:bodyPr wrap="square" lIns="0" tIns="0" rIns="0" bIns="0" rtlCol="0">
            <a:spAutoFit/>
          </a:bodyPr>
          <a:lstStyle/>
          <a:p>
            <a:pPr marL="109728" indent="0">
              <a:buNone/>
            </a:pPr>
            <a:r>
              <a:rPr lang="en-US" altLang="zh-CN"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CN" sz="16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CN" sz="16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日付朝刊</a:t>
            </a:r>
            <a:r>
              <a:rPr lang="zh-CN" altLang="en-US" sz="1600" dirty="0">
                <a:latin typeface="メイリオ" panose="020B0604030504040204" pitchFamily="50" charset="-128"/>
                <a:ea typeface="メイリオ" panose="020B0604030504040204" pitchFamily="50" charset="-128"/>
                <a:cs typeface="メイリオ" panose="020B0604030504040204" pitchFamily="50" charset="-128"/>
              </a:rPr>
              <a:t>参加者募集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 xmlns:a16="http://schemas.microsoft.com/office/drawing/2014/main" id="{98B9D8E4-A637-4D93-88BB-AD0076F407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9091" y="1268610"/>
            <a:ext cx="4268928" cy="3864016"/>
          </a:xfrm>
          <a:prstGeom prst="rect">
            <a:avLst/>
          </a:prstGeom>
        </p:spPr>
      </p:pic>
      <p:pic>
        <p:nvPicPr>
          <p:cNvPr id="7" name="図 6">
            <a:extLst>
              <a:ext uri="{FF2B5EF4-FFF2-40B4-BE49-F238E27FC236}">
                <a16:creationId xmlns="" xmlns:a16="http://schemas.microsoft.com/office/drawing/2014/main" id="{4888DC84-B546-4696-B6C2-4F73EEFAD7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030" y="6484735"/>
            <a:ext cx="1752600" cy="2857500"/>
          </a:xfrm>
          <a:prstGeom prst="rect">
            <a:avLst/>
          </a:prstGeom>
        </p:spPr>
      </p:pic>
    </p:spTree>
    <p:extLst>
      <p:ext uri="{BB962C8B-B14F-4D97-AF65-F5344CB8AC3E}">
        <p14:creationId xmlns:p14="http://schemas.microsoft.com/office/powerpoint/2010/main" val="223436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35BA8017-2976-432D-AFAB-B48D2AE12BF6}"/>
              </a:ext>
            </a:extLst>
          </p:cNvPr>
          <p:cNvSpPr>
            <a:spLocks noGrp="1"/>
          </p:cNvSpPr>
          <p:nvPr>
            <p:ph type="sldNum" sz="quarter" idx="12"/>
          </p:nvPr>
        </p:nvSpPr>
        <p:spPr/>
        <p:txBody>
          <a:bodyPr/>
          <a:lstStyle/>
          <a:p>
            <a:fld id="{1D0F43BC-2402-4A78-9C9B-0DA246FFBC26}" type="slidenum">
              <a:rPr kumimoji="1" lang="ja-JP" altLang="en-US" smtClean="0"/>
              <a:t>18</a:t>
            </a:fld>
            <a:endParaRPr kumimoji="1" lang="ja-JP" altLang="en-US"/>
          </a:p>
        </p:txBody>
      </p:sp>
      <p:sp>
        <p:nvSpPr>
          <p:cNvPr id="7" name="テキスト ボックス 6">
            <a:extLst>
              <a:ext uri="{FF2B5EF4-FFF2-40B4-BE49-F238E27FC236}">
                <a16:creationId xmlns="" xmlns:a16="http://schemas.microsoft.com/office/drawing/2014/main" id="{A22D382B-0FD3-4CE2-ACC5-11EDE979365B}"/>
              </a:ext>
            </a:extLst>
          </p:cNvPr>
          <p:cNvSpPr txBox="1"/>
          <p:nvPr/>
        </p:nvSpPr>
        <p:spPr>
          <a:xfrm>
            <a:off x="506839" y="607403"/>
            <a:ext cx="4155823" cy="246221"/>
          </a:xfrm>
          <a:prstGeom prst="rect">
            <a:avLst/>
          </a:prstGeom>
          <a:noFill/>
        </p:spPr>
        <p:txBody>
          <a:bodyPr wrap="square" lIns="0" tIns="0" rIns="0" bIns="0" rtlCol="0">
            <a:spAutoFit/>
          </a:bodyPr>
          <a:lstStyle/>
          <a:p>
            <a:pPr marL="109728" indent="0">
              <a:buNone/>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 事前学習会記事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 xmlns:a16="http://schemas.microsoft.com/office/drawing/2014/main" id="{38708C5D-7129-449C-8831-83A81099ABC9}"/>
              </a:ext>
            </a:extLst>
          </p:cNvPr>
          <p:cNvSpPr txBox="1"/>
          <p:nvPr/>
        </p:nvSpPr>
        <p:spPr>
          <a:xfrm>
            <a:off x="362823" y="4459049"/>
            <a:ext cx="4155823"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体験交流</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日目記事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 xmlns:a16="http://schemas.microsoft.com/office/drawing/2014/main" id="{ACEFAB7D-DB46-4AB6-950A-F218351C5B11}"/>
              </a:ext>
            </a:extLst>
          </p:cNvPr>
          <p:cNvSpPr txBox="1"/>
          <p:nvPr/>
        </p:nvSpPr>
        <p:spPr>
          <a:xfrm>
            <a:off x="189360" y="200472"/>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記事掲載＝信濃毎日新聞社</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_2</a:t>
            </a:r>
          </a:p>
        </p:txBody>
      </p:sp>
      <p:pic>
        <p:nvPicPr>
          <p:cNvPr id="6" name="図 5">
            <a:extLst>
              <a:ext uri="{FF2B5EF4-FFF2-40B4-BE49-F238E27FC236}">
                <a16:creationId xmlns="" xmlns:a16="http://schemas.microsoft.com/office/drawing/2014/main" id="{DD0E751E-CD1C-4EC0-BD99-CA1D4D23FD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2762" y="1640632"/>
            <a:ext cx="3936874" cy="2232248"/>
          </a:xfrm>
          <a:prstGeom prst="rect">
            <a:avLst/>
          </a:prstGeom>
        </p:spPr>
      </p:pic>
      <p:pic>
        <p:nvPicPr>
          <p:cNvPr id="11" name="図 10">
            <a:extLst>
              <a:ext uri="{FF2B5EF4-FFF2-40B4-BE49-F238E27FC236}">
                <a16:creationId xmlns="" xmlns:a16="http://schemas.microsoft.com/office/drawing/2014/main" id="{8940786A-AC1E-4D49-9801-27FF7FEB17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696" y="4953000"/>
            <a:ext cx="2091298" cy="3895790"/>
          </a:xfrm>
          <a:prstGeom prst="rect">
            <a:avLst/>
          </a:prstGeom>
        </p:spPr>
      </p:pic>
      <p:pic>
        <p:nvPicPr>
          <p:cNvPr id="13" name="図 12">
            <a:extLst>
              <a:ext uri="{FF2B5EF4-FFF2-40B4-BE49-F238E27FC236}">
                <a16:creationId xmlns="" xmlns:a16="http://schemas.microsoft.com/office/drawing/2014/main" id="{39621917-9DDD-406F-B5CD-28B6A2BC98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5853" y="6025156"/>
            <a:ext cx="2305050" cy="3362325"/>
          </a:xfrm>
          <a:prstGeom prst="rect">
            <a:avLst/>
          </a:prstGeom>
        </p:spPr>
      </p:pic>
      <p:sp>
        <p:nvSpPr>
          <p:cNvPr id="14" name="テキスト ボックス 13">
            <a:extLst>
              <a:ext uri="{FF2B5EF4-FFF2-40B4-BE49-F238E27FC236}">
                <a16:creationId xmlns="" xmlns:a16="http://schemas.microsoft.com/office/drawing/2014/main" id="{DCC64AB4-9270-4913-B93A-CBC7EF2FFC65}"/>
              </a:ext>
            </a:extLst>
          </p:cNvPr>
          <p:cNvSpPr txBox="1"/>
          <p:nvPr/>
        </p:nvSpPr>
        <p:spPr>
          <a:xfrm>
            <a:off x="2946011" y="5414549"/>
            <a:ext cx="3645025"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体験交流</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日目記事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5943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1</a:t>
            </a:fld>
            <a:endParaRPr kumimoji="1" lang="ja-JP" altLang="en-US" dirty="0"/>
          </a:p>
        </p:txBody>
      </p:sp>
      <p:sp>
        <p:nvSpPr>
          <p:cNvPr id="7" name="テキスト ボックス 6"/>
          <p:cNvSpPr txBox="1"/>
          <p:nvPr/>
        </p:nvSpPr>
        <p:spPr>
          <a:xfrm>
            <a:off x="116632" y="688424"/>
            <a:ext cx="6273727" cy="1169551"/>
          </a:xfrm>
          <a:prstGeom prst="rect">
            <a:avLst/>
          </a:prstGeom>
          <a:noFill/>
        </p:spPr>
        <p:txBody>
          <a:bodyPr wrap="square" rtlCol="0">
            <a:spAutoFit/>
          </a:bodyPr>
          <a:lstStyle/>
          <a:p>
            <a:pPr marL="109728"/>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mn-ea"/>
                <a:cs typeface="メイリオ" panose="020B0604030504040204" pitchFamily="50" charset="-128"/>
              </a:rPr>
              <a:t>2019</a:t>
            </a:r>
            <a:r>
              <a:rPr lang="ja-JP" altLang="en-US" sz="1400" dirty="0">
                <a:latin typeface="+mn-ea"/>
                <a:cs typeface="メイリオ" panose="020B0604030504040204" pitchFamily="50" charset="-128"/>
              </a:rPr>
              <a:t>年</a:t>
            </a:r>
            <a:r>
              <a:rPr lang="en-US" altLang="ja-JP" sz="1400" dirty="0">
                <a:latin typeface="+mn-ea"/>
                <a:cs typeface="メイリオ" panose="020B0604030504040204" pitchFamily="50" charset="-128"/>
              </a:rPr>
              <a:t>1</a:t>
            </a:r>
            <a:r>
              <a:rPr lang="ja-JP" altLang="en-US" sz="1400" dirty="0">
                <a:latin typeface="+mn-ea"/>
                <a:cs typeface="メイリオ" panose="020B0604030504040204" pitchFamily="50" charset="-128"/>
              </a:rPr>
              <a:t>月</a:t>
            </a:r>
            <a:r>
              <a:rPr lang="en-US" altLang="ja-JP" sz="1400" dirty="0">
                <a:latin typeface="+mn-ea"/>
                <a:cs typeface="メイリオ" panose="020B0604030504040204" pitchFamily="50" charset="-128"/>
              </a:rPr>
              <a:t>1</a:t>
            </a:r>
            <a:r>
              <a:rPr lang="ja-JP" altLang="en-US" sz="1400" dirty="0">
                <a:latin typeface="+mn-ea"/>
                <a:cs typeface="メイリオ" panose="020B0604030504040204" pitchFamily="50" charset="-128"/>
              </a:rPr>
              <a:t>日に開港</a:t>
            </a:r>
            <a:r>
              <a:rPr lang="en-US" altLang="ja-JP" sz="1400" dirty="0">
                <a:latin typeface="+mn-ea"/>
                <a:cs typeface="メイリオ" panose="020B0604030504040204" pitchFamily="50" charset="-128"/>
              </a:rPr>
              <a:t>150</a:t>
            </a:r>
            <a:r>
              <a:rPr lang="ja-JP" altLang="en-US" sz="1400" dirty="0">
                <a:latin typeface="+mn-ea"/>
                <a:cs typeface="メイリオ" panose="020B0604030504040204" pitchFamily="50" charset="-128"/>
              </a:rPr>
              <a:t>周年を迎える新潟港。日本海に注ぐ日本一の大河信濃川と、流域面積</a:t>
            </a:r>
            <a:r>
              <a:rPr lang="en-US" altLang="ja-JP" sz="1400" dirty="0">
                <a:latin typeface="+mn-ea"/>
                <a:cs typeface="メイリオ" panose="020B0604030504040204" pitchFamily="50" charset="-128"/>
              </a:rPr>
              <a:t>1</a:t>
            </a:r>
            <a:r>
              <a:rPr lang="ja-JP" altLang="en-US" sz="1400" dirty="0">
                <a:latin typeface="+mn-ea"/>
                <a:cs typeface="メイリオ" panose="020B0604030504040204" pitchFamily="50" charset="-128"/>
              </a:rPr>
              <a:t>位の阿賀野川。二つの</a:t>
            </a:r>
            <a:r>
              <a:rPr lang="ja-JP" altLang="ja-JP" sz="1400" dirty="0">
                <a:latin typeface="+mn-ea"/>
              </a:rPr>
              <a:t>河川流域に暮らす子どもたちに、地域の繋がりの学習や海との触れ合いの場を提供し、環境や文化を守る意識を育むことを目的に、以下の事業を実施した</a:t>
            </a:r>
            <a:r>
              <a:rPr lang="ja-JP" altLang="ja-JP" sz="1400" dirty="0"/>
              <a:t>。</a:t>
            </a:r>
          </a:p>
          <a:p>
            <a:pPr marL="109728" indent="0">
              <a:buNone/>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 xmlns:a16="http://schemas.microsoft.com/office/drawing/2014/main" id="{909B4E43-B930-4702-AB78-4FF8A99127B0}"/>
              </a:ext>
            </a:extLst>
          </p:cNvPr>
          <p:cNvSpPr txBox="1"/>
          <p:nvPr/>
        </p:nvSpPr>
        <p:spPr>
          <a:xfrm>
            <a:off x="116632" y="2146269"/>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 xmlns:a16="http://schemas.microsoft.com/office/drawing/2014/main"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ねらい</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60648" y="2696649"/>
            <a:ext cx="6335984" cy="3539430"/>
          </a:xfrm>
          <a:prstGeom prst="rect">
            <a:avLst/>
          </a:prstGeom>
          <a:noFill/>
        </p:spPr>
        <p:txBody>
          <a:bodyPr wrap="square" rtlCol="0">
            <a:spAutoFit/>
          </a:bodyPr>
          <a:lstStyle/>
          <a:p>
            <a:r>
              <a:rPr lang="ja-JP" altLang="ja-JP" sz="1400" dirty="0"/>
              <a:t>１．日本海体験交流の実施（川も</a:t>
            </a:r>
            <a:r>
              <a:rPr lang="ja-JP" altLang="ja-JP" sz="1400" dirty="0" err="1"/>
              <a:t>り</a:t>
            </a:r>
            <a:r>
              <a:rPr lang="ja-JP" altLang="ja-JP" sz="1400" dirty="0"/>
              <a:t>海もりプロジェクト・新潟</a:t>
            </a:r>
            <a:r>
              <a:rPr lang="en-US" altLang="ja-JP" sz="1400" dirty="0"/>
              <a:t>×</a:t>
            </a:r>
            <a:r>
              <a:rPr lang="ja-JP" altLang="ja-JP" sz="1400" dirty="0"/>
              <a:t>長野連携）</a:t>
            </a:r>
            <a:r>
              <a:rPr lang="ja-JP" altLang="en-US" sz="1400" dirty="0"/>
              <a:t>・・・</a:t>
            </a:r>
            <a:r>
              <a:rPr lang="en-US" altLang="ja-JP" sz="1400" dirty="0"/>
              <a:t>2P</a:t>
            </a:r>
          </a:p>
          <a:p>
            <a:r>
              <a:rPr lang="zh-CN" altLang="en-US" sz="1400" dirty="0">
                <a:latin typeface="ＭＳ Ｐゴシック" panose="020B0600070205080204" pitchFamily="50" charset="-128"/>
                <a:ea typeface="ＭＳ Ｐゴシック" panose="020B0600070205080204" pitchFamily="50" charset="-128"/>
              </a:rPr>
              <a:t>①事前学習会：</a:t>
            </a:r>
            <a:r>
              <a:rPr lang="en-US" altLang="zh-CN" sz="1400" dirty="0">
                <a:latin typeface="ＭＳ Ｐゴシック" panose="020B0600070205080204" pitchFamily="50" charset="-128"/>
                <a:ea typeface="ＭＳ Ｐゴシック" panose="020B0600070205080204" pitchFamily="50" charset="-128"/>
              </a:rPr>
              <a:t>7</a:t>
            </a:r>
            <a:r>
              <a:rPr lang="zh-CN" altLang="en-US" sz="1400" dirty="0">
                <a:latin typeface="ＭＳ Ｐゴシック" panose="020B0600070205080204" pitchFamily="50" charset="-128"/>
                <a:ea typeface="ＭＳ Ｐゴシック" panose="020B0600070205080204" pitchFamily="50" charset="-128"/>
              </a:rPr>
              <a:t>月</a:t>
            </a:r>
            <a:r>
              <a:rPr lang="en-US" altLang="zh-CN" sz="1400" dirty="0">
                <a:latin typeface="ＭＳ Ｐゴシック" panose="020B0600070205080204" pitchFamily="50" charset="-128"/>
                <a:ea typeface="ＭＳ Ｐゴシック" panose="020B0600070205080204" pitchFamily="50" charset="-128"/>
              </a:rPr>
              <a:t>21</a:t>
            </a:r>
            <a:r>
              <a:rPr lang="zh-CN" altLang="en-US" sz="1400" dirty="0">
                <a:latin typeface="ＭＳ Ｐゴシック" panose="020B0600070205080204" pitchFamily="50" charset="-128"/>
                <a:ea typeface="ＭＳ Ｐゴシック" panose="020B0600070205080204" pitchFamily="50" charset="-128"/>
              </a:rPr>
              <a:t>日（土）</a:t>
            </a:r>
          </a:p>
          <a:p>
            <a:r>
              <a:rPr lang="zh-CN" altLang="en-US" sz="1400" dirty="0">
                <a:latin typeface="ＭＳ Ｐゴシック" panose="020B0600070205080204" pitchFamily="50" charset="-128"/>
                <a:ea typeface="ＭＳ Ｐゴシック" panose="020B0600070205080204" pitchFamily="50" charset="-128"/>
              </a:rPr>
              <a:t>②体験交流会：</a:t>
            </a:r>
            <a:r>
              <a:rPr lang="en-US" altLang="zh-CN" sz="1400" dirty="0">
                <a:latin typeface="ＭＳ Ｐゴシック" panose="020B0600070205080204" pitchFamily="50" charset="-128"/>
                <a:ea typeface="ＭＳ Ｐゴシック" panose="020B0600070205080204" pitchFamily="50" charset="-128"/>
              </a:rPr>
              <a:t>8</a:t>
            </a:r>
            <a:r>
              <a:rPr lang="zh-CN" altLang="en-US" sz="1400" dirty="0">
                <a:latin typeface="ＭＳ Ｐゴシック" panose="020B0600070205080204" pitchFamily="50" charset="-128"/>
                <a:ea typeface="ＭＳ Ｐゴシック" panose="020B0600070205080204" pitchFamily="50" charset="-128"/>
              </a:rPr>
              <a:t>月</a:t>
            </a:r>
            <a:r>
              <a:rPr lang="en-US" altLang="zh-CN" sz="1400" dirty="0">
                <a:latin typeface="ＭＳ Ｐゴシック" panose="020B0600070205080204" pitchFamily="50" charset="-128"/>
                <a:ea typeface="ＭＳ Ｐゴシック" panose="020B0600070205080204" pitchFamily="50" charset="-128"/>
              </a:rPr>
              <a:t>1</a:t>
            </a:r>
            <a:r>
              <a:rPr lang="zh-CN" altLang="en-US" sz="1400" dirty="0">
                <a:latin typeface="ＭＳ Ｐゴシック" panose="020B0600070205080204" pitchFamily="50" charset="-128"/>
                <a:ea typeface="ＭＳ Ｐゴシック" panose="020B0600070205080204" pitchFamily="50" charset="-128"/>
              </a:rPr>
              <a:t>日（水）、</a:t>
            </a:r>
            <a:r>
              <a:rPr lang="en-US" altLang="zh-CN" sz="1400" dirty="0">
                <a:latin typeface="ＭＳ Ｐゴシック" panose="020B0600070205080204" pitchFamily="50" charset="-128"/>
                <a:ea typeface="ＭＳ Ｐゴシック" panose="020B0600070205080204" pitchFamily="50" charset="-128"/>
              </a:rPr>
              <a:t>2</a:t>
            </a:r>
            <a:r>
              <a:rPr lang="zh-CN" altLang="en-US" sz="1400" dirty="0">
                <a:latin typeface="ＭＳ Ｐゴシック" panose="020B0600070205080204" pitchFamily="50" charset="-128"/>
                <a:ea typeface="ＭＳ Ｐゴシック" panose="020B0600070205080204" pitchFamily="50" charset="-128"/>
              </a:rPr>
              <a:t>日（木）</a:t>
            </a:r>
          </a:p>
          <a:p>
            <a:endParaRPr lang="ja-JP" altLang="ja-JP" sz="1400" dirty="0"/>
          </a:p>
          <a:p>
            <a:r>
              <a:rPr lang="ja-JP" altLang="ja-JP" sz="1400" dirty="0"/>
              <a:t>　　　　　　</a:t>
            </a:r>
          </a:p>
          <a:p>
            <a:r>
              <a:rPr lang="ja-JP" altLang="ja-JP" sz="1400" dirty="0"/>
              <a:t>２．舟運と地域の体験学習ツアー（塩と鉄の体験交流）の開催</a:t>
            </a:r>
            <a:r>
              <a:rPr lang="ja-JP" altLang="en-US" sz="1400" dirty="0"/>
              <a:t>・・・</a:t>
            </a:r>
            <a:r>
              <a:rPr lang="en-US" altLang="ja-JP" sz="1400" dirty="0"/>
              <a:t>6P</a:t>
            </a:r>
            <a:endParaRPr lang="ja-JP" altLang="ja-JP" sz="1400" dirty="0"/>
          </a:p>
          <a:p>
            <a:endParaRPr lang="ja-JP" altLang="ja-JP" sz="1400" dirty="0"/>
          </a:p>
          <a:p>
            <a:r>
              <a:rPr lang="ja-JP" altLang="ja-JP" sz="1400" dirty="0"/>
              <a:t>①塩と鉄の体験交流（塩コース）：</a:t>
            </a:r>
            <a:r>
              <a:rPr lang="en-US" altLang="ja-JP" sz="1400" dirty="0"/>
              <a:t>8</a:t>
            </a:r>
            <a:r>
              <a:rPr lang="ja-JP" altLang="ja-JP" sz="1400" dirty="0"/>
              <a:t>月</a:t>
            </a:r>
            <a:r>
              <a:rPr lang="en-US" altLang="ja-JP" sz="1400" dirty="0"/>
              <a:t>18</a:t>
            </a:r>
            <a:r>
              <a:rPr lang="ja-JP" altLang="ja-JP" sz="1400" dirty="0"/>
              <a:t>日（土）、</a:t>
            </a:r>
            <a:r>
              <a:rPr lang="en-US" altLang="ja-JP" sz="1400" dirty="0"/>
              <a:t>19</a:t>
            </a:r>
            <a:r>
              <a:rPr lang="ja-JP" altLang="ja-JP" sz="1400" dirty="0"/>
              <a:t>日（日）</a:t>
            </a:r>
          </a:p>
          <a:p>
            <a:r>
              <a:rPr lang="ja-JP" altLang="ja-JP" sz="1400" dirty="0"/>
              <a:t>②塩と鉄の体験交流（鉄コース）：</a:t>
            </a:r>
            <a:r>
              <a:rPr lang="en-US" altLang="ja-JP" sz="1400" dirty="0"/>
              <a:t>8</a:t>
            </a:r>
            <a:r>
              <a:rPr lang="ja-JP" altLang="ja-JP" sz="1400" dirty="0"/>
              <a:t>月</a:t>
            </a:r>
            <a:r>
              <a:rPr lang="en-US" altLang="ja-JP" sz="1400" dirty="0"/>
              <a:t>25</a:t>
            </a:r>
            <a:r>
              <a:rPr lang="ja-JP" altLang="ja-JP" sz="1400" dirty="0"/>
              <a:t>日（土）</a:t>
            </a:r>
            <a:endParaRPr lang="en-US" altLang="ja-JP" sz="1400" dirty="0"/>
          </a:p>
          <a:p>
            <a:endParaRPr lang="ja-JP" altLang="ja-JP" sz="1400" dirty="0"/>
          </a:p>
          <a:p>
            <a:r>
              <a:rPr lang="ja-JP" altLang="ja-JP" sz="1400" dirty="0"/>
              <a:t>３．情報発信</a:t>
            </a:r>
            <a:r>
              <a:rPr lang="ja-JP" altLang="en-US" sz="1400" dirty="0"/>
              <a:t>　　・・・</a:t>
            </a:r>
            <a:r>
              <a:rPr lang="en-US" altLang="ja-JP" sz="1400" dirty="0"/>
              <a:t>11P</a:t>
            </a:r>
            <a:endParaRPr lang="ja-JP" altLang="ja-JP" sz="1400" dirty="0"/>
          </a:p>
          <a:p>
            <a:r>
              <a:rPr lang="ja-JP" altLang="ja-JP" sz="1400" dirty="0"/>
              <a:t>①</a:t>
            </a:r>
            <a:r>
              <a:rPr lang="en-US" altLang="ja-JP" sz="1400" dirty="0"/>
              <a:t>WEB</a:t>
            </a:r>
            <a:r>
              <a:rPr lang="ja-JP" altLang="ja-JP" sz="1400" dirty="0"/>
              <a:t>サイト運営　</a:t>
            </a:r>
            <a:r>
              <a:rPr lang="en-US" altLang="ja-JP" sz="1400" dirty="0"/>
              <a:t>2018</a:t>
            </a:r>
            <a:r>
              <a:rPr lang="ja-JP" altLang="ja-JP" sz="1400" dirty="0"/>
              <a:t>年</a:t>
            </a:r>
            <a:r>
              <a:rPr lang="en-US" altLang="ja-JP" sz="1400" dirty="0"/>
              <a:t>6</a:t>
            </a:r>
            <a:r>
              <a:rPr lang="ja-JP" altLang="ja-JP" sz="1400" dirty="0"/>
              <a:t>月</a:t>
            </a:r>
            <a:r>
              <a:rPr lang="en-US" altLang="ja-JP" sz="1400" dirty="0"/>
              <a:t>10</a:t>
            </a:r>
            <a:r>
              <a:rPr lang="ja-JP" altLang="ja-JP" sz="1400" dirty="0"/>
              <a:t>日～</a:t>
            </a:r>
          </a:p>
          <a:p>
            <a:r>
              <a:rPr lang="ja-JP" altLang="ja-JP" sz="1400" dirty="0"/>
              <a:t>②冊子の制作、小学校への寄贈　</a:t>
            </a:r>
            <a:r>
              <a:rPr lang="en-US" altLang="ja-JP" sz="1400" dirty="0"/>
              <a:t>2018</a:t>
            </a:r>
            <a:r>
              <a:rPr lang="ja-JP" altLang="ja-JP" sz="1400" dirty="0"/>
              <a:t>年</a:t>
            </a:r>
            <a:r>
              <a:rPr lang="en-US" altLang="ja-JP" sz="1400" dirty="0"/>
              <a:t>9</a:t>
            </a:r>
            <a:r>
              <a:rPr lang="ja-JP" altLang="ja-JP" sz="1400" dirty="0"/>
              <a:t>月～</a:t>
            </a:r>
            <a:r>
              <a:rPr lang="en-US" altLang="ja-JP" sz="1400" dirty="0"/>
              <a:t>2018</a:t>
            </a:r>
            <a:r>
              <a:rPr lang="ja-JP" altLang="ja-JP" sz="1400" dirty="0"/>
              <a:t>年</a:t>
            </a:r>
            <a:r>
              <a:rPr lang="en-US" altLang="ja-JP" sz="1400" dirty="0"/>
              <a:t>12</a:t>
            </a:r>
            <a:r>
              <a:rPr lang="ja-JP" altLang="ja-JP" sz="1400" dirty="0"/>
              <a:t>月</a:t>
            </a:r>
            <a:r>
              <a:rPr lang="en-US" altLang="ja-JP" sz="1400" dirty="0"/>
              <a:t>31</a:t>
            </a:r>
            <a:r>
              <a:rPr lang="ja-JP" altLang="ja-JP" sz="1400" dirty="0"/>
              <a:t>日</a:t>
            </a:r>
          </a:p>
          <a:p>
            <a:r>
              <a:rPr lang="ja-JP" altLang="ja-JP" sz="1400" dirty="0"/>
              <a:t>　会津若松市長への寄贈　</a:t>
            </a:r>
            <a:r>
              <a:rPr lang="en-US" altLang="ja-JP" sz="1400" dirty="0"/>
              <a:t>2018</a:t>
            </a:r>
            <a:r>
              <a:rPr lang="ja-JP" altLang="ja-JP" sz="1400" dirty="0"/>
              <a:t>年</a:t>
            </a:r>
            <a:r>
              <a:rPr lang="en-US" altLang="ja-JP" sz="1400" dirty="0"/>
              <a:t>12</a:t>
            </a:r>
            <a:r>
              <a:rPr lang="ja-JP" altLang="ja-JP" sz="1400" dirty="0"/>
              <a:t>月</a:t>
            </a:r>
            <a:r>
              <a:rPr lang="en-US" altLang="ja-JP" sz="1400" dirty="0"/>
              <a:t>3</a:t>
            </a:r>
            <a:r>
              <a:rPr lang="ja-JP" altLang="ja-JP" sz="1400" dirty="0"/>
              <a:t>日（月）</a:t>
            </a:r>
          </a:p>
          <a:p>
            <a:r>
              <a:rPr lang="ja-JP" altLang="ja-JP" sz="1400" dirty="0"/>
              <a:t>　新潟市教育長への寄贈　</a:t>
            </a:r>
            <a:r>
              <a:rPr lang="en-US" altLang="ja-JP" sz="1400" dirty="0"/>
              <a:t>2018</a:t>
            </a:r>
            <a:r>
              <a:rPr lang="ja-JP" altLang="ja-JP" sz="1400" dirty="0"/>
              <a:t>年</a:t>
            </a:r>
            <a:r>
              <a:rPr lang="en-US" altLang="ja-JP" sz="1400" dirty="0"/>
              <a:t>12</a:t>
            </a:r>
            <a:r>
              <a:rPr lang="ja-JP" altLang="ja-JP" sz="1400" dirty="0"/>
              <a:t>月</a:t>
            </a:r>
            <a:r>
              <a:rPr lang="en-US" altLang="ja-JP" sz="1400" dirty="0"/>
              <a:t>5</a:t>
            </a:r>
            <a:r>
              <a:rPr lang="ja-JP" altLang="ja-JP" sz="1400" dirty="0"/>
              <a:t>日（水）</a:t>
            </a:r>
          </a:p>
          <a:p>
            <a:r>
              <a:rPr lang="ja-JP" altLang="ja-JP" sz="1400" dirty="0"/>
              <a:t>　新潟小学校への出前授業　</a:t>
            </a:r>
            <a:r>
              <a:rPr lang="en-US" altLang="ja-JP" sz="1400" dirty="0"/>
              <a:t>2018</a:t>
            </a:r>
            <a:r>
              <a:rPr lang="ja-JP" altLang="ja-JP" sz="1400" dirty="0"/>
              <a:t>年</a:t>
            </a:r>
            <a:r>
              <a:rPr lang="en-US" altLang="ja-JP" sz="1400" dirty="0"/>
              <a:t>12</a:t>
            </a:r>
            <a:r>
              <a:rPr lang="ja-JP" altLang="ja-JP" sz="1400" dirty="0"/>
              <a:t>月</a:t>
            </a:r>
            <a:r>
              <a:rPr lang="en-US" altLang="ja-JP" sz="1400" dirty="0"/>
              <a:t>6</a:t>
            </a:r>
            <a:r>
              <a:rPr lang="ja-JP" altLang="ja-JP" sz="1400" dirty="0"/>
              <a:t>日（木）</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descr="画面の領域"/>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9160" y="6643093"/>
            <a:ext cx="2231199" cy="2699386"/>
          </a:xfrm>
          <a:prstGeom prst="rect">
            <a:avLst/>
          </a:prstGeom>
        </p:spPr>
      </p:pic>
      <p:pic>
        <p:nvPicPr>
          <p:cNvPr id="4" name="図 3"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80" y="6643093"/>
            <a:ext cx="3456384" cy="2760519"/>
          </a:xfrm>
          <a:prstGeom prst="rect">
            <a:avLst/>
          </a:prstGeom>
        </p:spPr>
      </p:pic>
    </p:spTree>
    <p:extLst>
      <p:ext uri="{BB962C8B-B14F-4D97-AF65-F5344CB8AC3E}">
        <p14:creationId xmlns:p14="http://schemas.microsoft.com/office/powerpoint/2010/main" val="79808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F5A0A355-06C8-40D6-8FE5-E1014598B688}"/>
              </a:ext>
            </a:extLst>
          </p:cNvPr>
          <p:cNvSpPr>
            <a:spLocks noGrp="1"/>
          </p:cNvSpPr>
          <p:nvPr>
            <p:ph type="sldNum" sz="quarter" idx="12"/>
          </p:nvPr>
        </p:nvSpPr>
        <p:spPr/>
        <p:txBody>
          <a:bodyPr/>
          <a:lstStyle/>
          <a:p>
            <a:fld id="{1D0F43BC-2402-4A78-9C9B-0DA246FFBC26}" type="slidenum">
              <a:rPr kumimoji="1" lang="ja-JP" altLang="en-US" smtClean="0"/>
              <a:t>19</a:t>
            </a:fld>
            <a:endParaRPr kumimoji="1" lang="ja-JP" altLang="en-US"/>
          </a:p>
        </p:txBody>
      </p:sp>
      <p:sp>
        <p:nvSpPr>
          <p:cNvPr id="5" name="テキスト ボックス 4">
            <a:extLst>
              <a:ext uri="{FF2B5EF4-FFF2-40B4-BE49-F238E27FC236}">
                <a16:creationId xmlns="" xmlns:a16="http://schemas.microsoft.com/office/drawing/2014/main" id="{5B696551-E68A-4718-BDC2-EB866212A7EF}"/>
              </a:ext>
            </a:extLst>
          </p:cNvPr>
          <p:cNvSpPr txBox="1"/>
          <p:nvPr/>
        </p:nvSpPr>
        <p:spPr>
          <a:xfrm>
            <a:off x="506839" y="646314"/>
            <a:ext cx="4155823" cy="246221"/>
          </a:xfrm>
          <a:prstGeom prst="rect">
            <a:avLst/>
          </a:prstGeom>
          <a:noFill/>
        </p:spPr>
        <p:txBody>
          <a:bodyPr wrap="square" lIns="0" tIns="0" rIns="0" bIns="0" rtlCol="0">
            <a:spAutoFit/>
          </a:bodyPr>
          <a:lstStyle/>
          <a:p>
            <a:pPr marL="109728" indent="0">
              <a:buNone/>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再録記事</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10</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段</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 xmlns:a16="http://schemas.microsoft.com/office/drawing/2014/main" id="{5428ED51-EAB8-40A9-AFA2-3E55F3DAA6D7}"/>
              </a:ext>
            </a:extLst>
          </p:cNvPr>
          <p:cNvSpPr txBox="1"/>
          <p:nvPr/>
        </p:nvSpPr>
        <p:spPr>
          <a:xfrm>
            <a:off x="506839" y="5826968"/>
            <a:ext cx="4155823"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冊子寄贈学校取材記事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 xmlns:a16="http://schemas.microsoft.com/office/drawing/2014/main" id="{DE1DB690-5289-4808-8184-5678505C08B2}"/>
              </a:ext>
            </a:extLst>
          </p:cNvPr>
          <p:cNvSpPr txBox="1"/>
          <p:nvPr/>
        </p:nvSpPr>
        <p:spPr>
          <a:xfrm>
            <a:off x="189360" y="128464"/>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記事掲載＝信濃毎日新聞社</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_3</a:t>
            </a:r>
          </a:p>
        </p:txBody>
      </p:sp>
      <p:pic>
        <p:nvPicPr>
          <p:cNvPr id="9" name="図 8">
            <a:extLst>
              <a:ext uri="{FF2B5EF4-FFF2-40B4-BE49-F238E27FC236}">
                <a16:creationId xmlns="" xmlns:a16="http://schemas.microsoft.com/office/drawing/2014/main" id="{6AAED7E6-A36C-4800-BDBA-25151C1098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886" y="956604"/>
            <a:ext cx="5184402" cy="4644468"/>
          </a:xfrm>
          <a:prstGeom prst="rect">
            <a:avLst/>
          </a:prstGeom>
        </p:spPr>
      </p:pic>
      <p:pic>
        <p:nvPicPr>
          <p:cNvPr id="11" name="図 10">
            <a:extLst>
              <a:ext uri="{FF2B5EF4-FFF2-40B4-BE49-F238E27FC236}">
                <a16:creationId xmlns="" xmlns:a16="http://schemas.microsoft.com/office/drawing/2014/main" id="{1BFCC245-88DE-4C87-8AEA-BC64B5F1D2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7465" y="6317948"/>
            <a:ext cx="2615198" cy="3229770"/>
          </a:xfrm>
          <a:prstGeom prst="rect">
            <a:avLst/>
          </a:prstGeom>
        </p:spPr>
      </p:pic>
    </p:spTree>
    <p:extLst>
      <p:ext uri="{BB962C8B-B14F-4D97-AF65-F5344CB8AC3E}">
        <p14:creationId xmlns:p14="http://schemas.microsoft.com/office/powerpoint/2010/main" val="337518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8D7106C6-4483-41D5-B08F-029AEBDC4247}"/>
              </a:ext>
            </a:extLst>
          </p:cNvPr>
          <p:cNvSpPr>
            <a:spLocks noGrp="1"/>
          </p:cNvSpPr>
          <p:nvPr>
            <p:ph type="sldNum" sz="quarter" idx="12"/>
          </p:nvPr>
        </p:nvSpPr>
        <p:spPr/>
        <p:txBody>
          <a:bodyPr/>
          <a:lstStyle/>
          <a:p>
            <a:fld id="{1D0F43BC-2402-4A78-9C9B-0DA246FFBC26}" type="slidenum">
              <a:rPr kumimoji="1" lang="ja-JP" altLang="en-US" smtClean="0"/>
              <a:t>20</a:t>
            </a:fld>
            <a:endParaRPr kumimoji="1" lang="ja-JP" altLang="en-US"/>
          </a:p>
        </p:txBody>
      </p:sp>
      <p:pic>
        <p:nvPicPr>
          <p:cNvPr id="20" name="図 19">
            <a:extLst>
              <a:ext uri="{FF2B5EF4-FFF2-40B4-BE49-F238E27FC236}">
                <a16:creationId xmlns="" xmlns:a16="http://schemas.microsoft.com/office/drawing/2014/main" id="{A077C3CF-65F3-4FE9-88A2-986423E4A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720" y="697976"/>
            <a:ext cx="5004899" cy="3494243"/>
          </a:xfrm>
          <a:prstGeom prst="rect">
            <a:avLst/>
          </a:prstGeom>
        </p:spPr>
      </p:pic>
      <p:sp>
        <p:nvSpPr>
          <p:cNvPr id="11" name="テキスト ボックス 10">
            <a:extLst>
              <a:ext uri="{FF2B5EF4-FFF2-40B4-BE49-F238E27FC236}">
                <a16:creationId xmlns="" xmlns:a16="http://schemas.microsoft.com/office/drawing/2014/main" id="{506688D1-E8A2-43A5-86A6-A2A47AB4BC60}"/>
              </a:ext>
            </a:extLst>
          </p:cNvPr>
          <p:cNvSpPr txBox="1"/>
          <p:nvPr/>
        </p:nvSpPr>
        <p:spPr>
          <a:xfrm>
            <a:off x="1351089" y="500072"/>
            <a:ext cx="4562530"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福島民報参加者募集告知記事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 xmlns:a16="http://schemas.microsoft.com/office/drawing/2014/main" id="{025DDBB2-0BFC-4F1A-9021-3AAB7E6F8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80" y="4902008"/>
            <a:ext cx="2294858" cy="4935652"/>
          </a:xfrm>
          <a:prstGeom prst="rect">
            <a:avLst/>
          </a:prstGeom>
        </p:spPr>
      </p:pic>
      <p:sp>
        <p:nvSpPr>
          <p:cNvPr id="19" name="テキスト ボックス 18">
            <a:extLst>
              <a:ext uri="{FF2B5EF4-FFF2-40B4-BE49-F238E27FC236}">
                <a16:creationId xmlns="" xmlns:a16="http://schemas.microsoft.com/office/drawing/2014/main" id="{4D5E9D00-EA69-4913-B0E5-5DE0D738A803}"/>
              </a:ext>
            </a:extLst>
          </p:cNvPr>
          <p:cNvSpPr txBox="1"/>
          <p:nvPr/>
        </p:nvSpPr>
        <p:spPr>
          <a:xfrm>
            <a:off x="188640" y="51306"/>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a:t>
            </a:r>
            <a:r>
              <a:rPr lang="zh-TW" altLang="en-US" sz="1400" b="1" dirty="0">
                <a:latin typeface="メイリオ" panose="020B0604030504040204" pitchFamily="50" charset="-128"/>
                <a:ea typeface="メイリオ" panose="020B0604030504040204" pitchFamily="50" charset="-128"/>
                <a:cs typeface="メイリオ" panose="020B0604030504040204" pitchFamily="50" charset="-128"/>
              </a:rPr>
              <a:t>福島民報</a:t>
            </a:r>
            <a:r>
              <a:rPr lang="en-US" altLang="zh-TW" sz="1400" b="1" dirty="0">
                <a:latin typeface="メイリオ" panose="020B0604030504040204" pitchFamily="50" charset="-128"/>
                <a:ea typeface="メイリオ" panose="020B0604030504040204" pitchFamily="50" charset="-128"/>
                <a:cs typeface="メイリオ" panose="020B0604030504040204" pitchFamily="50" charset="-128"/>
              </a:rPr>
              <a:t>_1</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 xmlns:a16="http://schemas.microsoft.com/office/drawing/2014/main" id="{4B2D389B-8E7D-4F54-BBF5-2B1DB393E1FA}"/>
              </a:ext>
            </a:extLst>
          </p:cNvPr>
          <p:cNvSpPr txBox="1"/>
          <p:nvPr/>
        </p:nvSpPr>
        <p:spPr>
          <a:xfrm>
            <a:off x="260648" y="4610207"/>
            <a:ext cx="4104455"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福島民報実施記事①</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 xmlns:a16="http://schemas.microsoft.com/office/drawing/2014/main" id="{678D449E-5E5E-4473-BFEB-10788B304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9915" y="6053935"/>
            <a:ext cx="3579445" cy="3750970"/>
          </a:xfrm>
          <a:prstGeom prst="rect">
            <a:avLst/>
          </a:prstGeom>
        </p:spPr>
      </p:pic>
      <p:sp>
        <p:nvSpPr>
          <p:cNvPr id="25" name="テキスト ボックス 24">
            <a:extLst>
              <a:ext uri="{FF2B5EF4-FFF2-40B4-BE49-F238E27FC236}">
                <a16:creationId xmlns="" xmlns:a16="http://schemas.microsoft.com/office/drawing/2014/main" id="{F0C5972E-BE78-42B9-A88F-B815A3852863}"/>
              </a:ext>
            </a:extLst>
          </p:cNvPr>
          <p:cNvSpPr txBox="1"/>
          <p:nvPr/>
        </p:nvSpPr>
        <p:spPr>
          <a:xfrm>
            <a:off x="3077187" y="5930824"/>
            <a:ext cx="3578725"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福島民報施記事②</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0499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8D7106C6-4483-41D5-B08F-029AEBDC4247}"/>
              </a:ext>
            </a:extLst>
          </p:cNvPr>
          <p:cNvSpPr>
            <a:spLocks noGrp="1"/>
          </p:cNvSpPr>
          <p:nvPr>
            <p:ph type="sldNum" sz="quarter" idx="12"/>
          </p:nvPr>
        </p:nvSpPr>
        <p:spPr/>
        <p:txBody>
          <a:bodyPr/>
          <a:lstStyle/>
          <a:p>
            <a:fld id="{1D0F43BC-2402-4A78-9C9B-0DA246FFBC26}" type="slidenum">
              <a:rPr kumimoji="1" lang="ja-JP" altLang="en-US" smtClean="0"/>
              <a:t>21</a:t>
            </a:fld>
            <a:endParaRPr kumimoji="1" lang="ja-JP" altLang="en-US"/>
          </a:p>
        </p:txBody>
      </p:sp>
      <p:pic>
        <p:nvPicPr>
          <p:cNvPr id="16" name="図 15">
            <a:extLst>
              <a:ext uri="{FF2B5EF4-FFF2-40B4-BE49-F238E27FC236}">
                <a16:creationId xmlns="" xmlns:a16="http://schemas.microsoft.com/office/drawing/2014/main" id="{1F81CAA0-41A2-4275-ABEC-B380044BD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10" y="5385048"/>
            <a:ext cx="3114296" cy="4153678"/>
          </a:xfrm>
          <a:prstGeom prst="rect">
            <a:avLst/>
          </a:prstGeom>
        </p:spPr>
      </p:pic>
      <p:sp>
        <p:nvSpPr>
          <p:cNvPr id="31" name="テキスト ボックス 30">
            <a:extLst>
              <a:ext uri="{FF2B5EF4-FFF2-40B4-BE49-F238E27FC236}">
                <a16:creationId xmlns="" xmlns:a16="http://schemas.microsoft.com/office/drawing/2014/main" id="{8097A274-9A65-4533-A47E-DB22966C3695}"/>
              </a:ext>
            </a:extLst>
          </p:cNvPr>
          <p:cNvSpPr txBox="1"/>
          <p:nvPr/>
        </p:nvSpPr>
        <p:spPr>
          <a:xfrm>
            <a:off x="3600403" y="6105128"/>
            <a:ext cx="2931687"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募集広告①</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 xmlns:a16="http://schemas.microsoft.com/office/drawing/2014/main" id="{B41A94E0-BE93-438E-A536-47EEE9571BE7}"/>
              </a:ext>
            </a:extLst>
          </p:cNvPr>
          <p:cNvSpPr txBox="1"/>
          <p:nvPr/>
        </p:nvSpPr>
        <p:spPr>
          <a:xfrm>
            <a:off x="3600403" y="6777297"/>
            <a:ext cx="2931687"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募集広告②</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a:extLst>
              <a:ext uri="{FF2B5EF4-FFF2-40B4-BE49-F238E27FC236}">
                <a16:creationId xmlns="" xmlns:a16="http://schemas.microsoft.com/office/drawing/2014/main" id="{015110FF-FEF8-41D8-BFAA-8599EBA3EDD4}"/>
              </a:ext>
            </a:extLst>
          </p:cNvPr>
          <p:cNvSpPr txBox="1"/>
          <p:nvPr/>
        </p:nvSpPr>
        <p:spPr>
          <a:xfrm>
            <a:off x="3600403" y="7530058"/>
            <a:ext cx="3140965"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募集広告③</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 xmlns:a16="http://schemas.microsoft.com/office/drawing/2014/main" id="{2F4AA544-8B82-4AD8-B709-048833857C12}"/>
              </a:ext>
            </a:extLst>
          </p:cNvPr>
          <p:cNvSpPr txBox="1"/>
          <p:nvPr/>
        </p:nvSpPr>
        <p:spPr>
          <a:xfrm>
            <a:off x="3600403" y="8466162"/>
            <a:ext cx="3140965"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募集広告④</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a:extLst>
              <a:ext uri="{FF2B5EF4-FFF2-40B4-BE49-F238E27FC236}">
                <a16:creationId xmlns="" xmlns:a16="http://schemas.microsoft.com/office/drawing/2014/main" id="{F0C5EC8C-4F26-4C22-B126-F8C9E520E9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6561" y="868851"/>
            <a:ext cx="3600400" cy="4171255"/>
          </a:xfrm>
          <a:prstGeom prst="rect">
            <a:avLst/>
          </a:prstGeom>
        </p:spPr>
      </p:pic>
      <p:sp>
        <p:nvSpPr>
          <p:cNvPr id="41" name="テキスト ボックス 40">
            <a:extLst>
              <a:ext uri="{FF2B5EF4-FFF2-40B4-BE49-F238E27FC236}">
                <a16:creationId xmlns="" xmlns:a16="http://schemas.microsoft.com/office/drawing/2014/main" id="{671888D0-FB0A-4EF1-98CE-7CE5ABAE9D74}"/>
              </a:ext>
            </a:extLst>
          </p:cNvPr>
          <p:cNvSpPr txBox="1"/>
          <p:nvPr/>
        </p:nvSpPr>
        <p:spPr>
          <a:xfrm>
            <a:off x="1564362" y="540176"/>
            <a:ext cx="3304798"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冊子寄贈記事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 xmlns:a16="http://schemas.microsoft.com/office/drawing/2014/main" id="{B981536E-2C3B-43BE-A2E9-4B4FF067090D}"/>
              </a:ext>
            </a:extLst>
          </p:cNvPr>
          <p:cNvSpPr txBox="1"/>
          <p:nvPr/>
        </p:nvSpPr>
        <p:spPr>
          <a:xfrm>
            <a:off x="189360" y="51306"/>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a:t>
            </a:r>
            <a:r>
              <a:rPr lang="zh-TW" altLang="en-US" sz="1400" b="1" dirty="0">
                <a:latin typeface="メイリオ" panose="020B0604030504040204" pitchFamily="50" charset="-128"/>
                <a:ea typeface="メイリオ" panose="020B0604030504040204" pitchFamily="50" charset="-128"/>
                <a:cs typeface="メイリオ" panose="020B0604030504040204" pitchFamily="50" charset="-128"/>
              </a:rPr>
              <a:t>福島民報</a:t>
            </a:r>
            <a:r>
              <a:rPr lang="en-US" altLang="zh-TW" sz="1400" b="1" dirty="0">
                <a:latin typeface="メイリオ" panose="020B0604030504040204" pitchFamily="50" charset="-128"/>
                <a:ea typeface="メイリオ" panose="020B0604030504040204" pitchFamily="50" charset="-128"/>
                <a:cs typeface="メイリオ" panose="020B0604030504040204" pitchFamily="50" charset="-128"/>
              </a:rPr>
              <a:t>_2</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3121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8D7106C6-4483-41D5-B08F-029AEBDC4247}"/>
              </a:ext>
            </a:extLst>
          </p:cNvPr>
          <p:cNvSpPr>
            <a:spLocks noGrp="1"/>
          </p:cNvSpPr>
          <p:nvPr>
            <p:ph type="sldNum" sz="quarter" idx="12"/>
          </p:nvPr>
        </p:nvSpPr>
        <p:spPr/>
        <p:txBody>
          <a:bodyPr/>
          <a:lstStyle/>
          <a:p>
            <a:fld id="{1D0F43BC-2402-4A78-9C9B-0DA246FFBC26}" type="slidenum">
              <a:rPr kumimoji="1" lang="ja-JP" altLang="en-US" smtClean="0"/>
              <a:t>22</a:t>
            </a:fld>
            <a:endParaRPr kumimoji="1" lang="ja-JP" altLang="en-US"/>
          </a:p>
        </p:txBody>
      </p:sp>
      <p:pic>
        <p:nvPicPr>
          <p:cNvPr id="30" name="図 29">
            <a:extLst>
              <a:ext uri="{FF2B5EF4-FFF2-40B4-BE49-F238E27FC236}">
                <a16:creationId xmlns="" xmlns:a16="http://schemas.microsoft.com/office/drawing/2014/main" id="{852D819D-4F82-4AC5-B39F-D0909FF50D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80" y="1367928"/>
            <a:ext cx="5869703" cy="7833544"/>
          </a:xfrm>
          <a:prstGeom prst="rect">
            <a:avLst/>
          </a:prstGeom>
        </p:spPr>
      </p:pic>
      <p:sp>
        <p:nvSpPr>
          <p:cNvPr id="11" name="テキスト ボックス 10">
            <a:extLst>
              <a:ext uri="{FF2B5EF4-FFF2-40B4-BE49-F238E27FC236}">
                <a16:creationId xmlns="" xmlns:a16="http://schemas.microsoft.com/office/drawing/2014/main" id="{4219E9C1-924F-4BC7-A306-FB2954AE4DF0}"/>
              </a:ext>
            </a:extLst>
          </p:cNvPr>
          <p:cNvSpPr txBox="1"/>
          <p:nvPr/>
        </p:nvSpPr>
        <p:spPr>
          <a:xfrm>
            <a:off x="620688" y="938627"/>
            <a:ext cx="2808312"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 </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採録特集</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 xmlns:a16="http://schemas.microsoft.com/office/drawing/2014/main" id="{6FCD5F35-BB4B-4B16-B973-10F8D50C2A23}"/>
              </a:ext>
            </a:extLst>
          </p:cNvPr>
          <p:cNvSpPr txBox="1"/>
          <p:nvPr/>
        </p:nvSpPr>
        <p:spPr>
          <a:xfrm>
            <a:off x="189360" y="51306"/>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a:t>
            </a:r>
            <a:r>
              <a:rPr lang="zh-TW" altLang="en-US" sz="1400" b="1" dirty="0">
                <a:latin typeface="メイリオ" panose="020B0604030504040204" pitchFamily="50" charset="-128"/>
                <a:ea typeface="メイリオ" panose="020B0604030504040204" pitchFamily="50" charset="-128"/>
                <a:cs typeface="メイリオ" panose="020B0604030504040204" pitchFamily="50" charset="-128"/>
              </a:rPr>
              <a:t>福島民報</a:t>
            </a:r>
            <a:r>
              <a:rPr lang="en-US" altLang="zh-TW" sz="1400" b="1" dirty="0">
                <a:latin typeface="メイリオ" panose="020B0604030504040204" pitchFamily="50" charset="-128"/>
                <a:ea typeface="メイリオ" panose="020B0604030504040204" pitchFamily="50" charset="-128"/>
                <a:cs typeface="メイリオ" panose="020B0604030504040204" pitchFamily="50" charset="-128"/>
              </a:rPr>
              <a:t>_3</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9247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948C1926-0A1B-4839-A44F-CAA6CF5626A5}"/>
              </a:ext>
            </a:extLst>
          </p:cNvPr>
          <p:cNvSpPr>
            <a:spLocks noGrp="1"/>
          </p:cNvSpPr>
          <p:nvPr>
            <p:ph type="sldNum" sz="quarter" idx="12"/>
          </p:nvPr>
        </p:nvSpPr>
        <p:spPr/>
        <p:txBody>
          <a:bodyPr/>
          <a:lstStyle/>
          <a:p>
            <a:fld id="{1D0F43BC-2402-4A78-9C9B-0DA246FFBC26}" type="slidenum">
              <a:rPr kumimoji="1" lang="ja-JP" altLang="en-US" smtClean="0"/>
              <a:t>23</a:t>
            </a:fld>
            <a:endParaRPr kumimoji="1" lang="ja-JP" altLang="en-US"/>
          </a:p>
        </p:txBody>
      </p:sp>
      <p:sp>
        <p:nvSpPr>
          <p:cNvPr id="3" name="テキスト ボックス 2">
            <a:extLst>
              <a:ext uri="{FF2B5EF4-FFF2-40B4-BE49-F238E27FC236}">
                <a16:creationId xmlns="" xmlns:a16="http://schemas.microsoft.com/office/drawing/2014/main" id="{26FBAE8E-9104-43A5-8D28-B59EE5183158}"/>
              </a:ext>
            </a:extLst>
          </p:cNvPr>
          <p:cNvSpPr txBox="1"/>
          <p:nvPr/>
        </p:nvSpPr>
        <p:spPr>
          <a:xfrm>
            <a:off x="260648" y="104545"/>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記事掲載＝新潟日報社</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_1</a:t>
            </a:r>
          </a:p>
        </p:txBody>
      </p:sp>
      <p:pic>
        <p:nvPicPr>
          <p:cNvPr id="5" name="図 4">
            <a:extLst>
              <a:ext uri="{FF2B5EF4-FFF2-40B4-BE49-F238E27FC236}">
                <a16:creationId xmlns="" xmlns:a16="http://schemas.microsoft.com/office/drawing/2014/main" id="{728C539B-61EB-4BE3-B561-C9399254AE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85204" y="4813556"/>
            <a:ext cx="4228172" cy="3307796"/>
          </a:xfrm>
          <a:prstGeom prst="rect">
            <a:avLst/>
          </a:prstGeom>
        </p:spPr>
      </p:pic>
      <p:pic>
        <p:nvPicPr>
          <p:cNvPr id="7" name="図 6">
            <a:extLst>
              <a:ext uri="{FF2B5EF4-FFF2-40B4-BE49-F238E27FC236}">
                <a16:creationId xmlns="" xmlns:a16="http://schemas.microsoft.com/office/drawing/2014/main" id="{AA47FCD7-7EC9-4C11-A514-B880AC1D0F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88640" y="744225"/>
            <a:ext cx="2808312" cy="3976735"/>
          </a:xfrm>
          <a:prstGeom prst="rect">
            <a:avLst/>
          </a:prstGeom>
        </p:spPr>
      </p:pic>
      <p:pic>
        <p:nvPicPr>
          <p:cNvPr id="12" name="図 11">
            <a:extLst>
              <a:ext uri="{FF2B5EF4-FFF2-40B4-BE49-F238E27FC236}">
                <a16:creationId xmlns="" xmlns:a16="http://schemas.microsoft.com/office/drawing/2014/main" id="{55856D18-BE53-48C7-96D1-BD1D44DD2B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632" y="6427517"/>
            <a:ext cx="3839310" cy="3307796"/>
          </a:xfrm>
          <a:prstGeom prst="rect">
            <a:avLst/>
          </a:prstGeom>
        </p:spPr>
      </p:pic>
      <p:sp>
        <p:nvSpPr>
          <p:cNvPr id="13" name="テキスト ボックス 12">
            <a:extLst>
              <a:ext uri="{FF2B5EF4-FFF2-40B4-BE49-F238E27FC236}">
                <a16:creationId xmlns="" xmlns:a16="http://schemas.microsoft.com/office/drawing/2014/main" id="{F8B8442A-349B-4946-92DA-8BF4AD514F4B}"/>
              </a:ext>
            </a:extLst>
          </p:cNvPr>
          <p:cNvSpPr txBox="1"/>
          <p:nvPr/>
        </p:nvSpPr>
        <p:spPr>
          <a:xfrm>
            <a:off x="323598" y="488504"/>
            <a:ext cx="4228172"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朝刊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参加者募集記事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 xmlns:a16="http://schemas.microsoft.com/office/drawing/2014/main" id="{6B74F76B-6A60-4C92-ACF6-34391547B646}"/>
              </a:ext>
            </a:extLst>
          </p:cNvPr>
          <p:cNvSpPr txBox="1"/>
          <p:nvPr/>
        </p:nvSpPr>
        <p:spPr>
          <a:xfrm>
            <a:off x="2780928" y="4599637"/>
            <a:ext cx="3839310"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朝刊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事前学習会記事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 xmlns:a16="http://schemas.microsoft.com/office/drawing/2014/main" id="{D1816D29-3B93-4BD1-8EA0-2F36B1064D8C}"/>
              </a:ext>
            </a:extLst>
          </p:cNvPr>
          <p:cNvSpPr txBox="1"/>
          <p:nvPr/>
        </p:nvSpPr>
        <p:spPr>
          <a:xfrm>
            <a:off x="182310" y="6181296"/>
            <a:ext cx="3606730"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朝刊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体験講習会記事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8720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80C0F40E-AF9C-481B-A18B-10CCF994A0C1}"/>
              </a:ext>
            </a:extLst>
          </p:cNvPr>
          <p:cNvSpPr>
            <a:spLocks noGrp="1"/>
          </p:cNvSpPr>
          <p:nvPr>
            <p:ph type="sldNum" sz="quarter" idx="12"/>
          </p:nvPr>
        </p:nvSpPr>
        <p:spPr/>
        <p:txBody>
          <a:bodyPr/>
          <a:lstStyle/>
          <a:p>
            <a:fld id="{1D0F43BC-2402-4A78-9C9B-0DA246FFBC26}" type="slidenum">
              <a:rPr kumimoji="1" lang="ja-JP" altLang="en-US" smtClean="0"/>
              <a:t>24</a:t>
            </a:fld>
            <a:endParaRPr kumimoji="1" lang="ja-JP" altLang="en-US"/>
          </a:p>
        </p:txBody>
      </p:sp>
      <p:pic>
        <p:nvPicPr>
          <p:cNvPr id="8" name="図 7">
            <a:extLst>
              <a:ext uri="{FF2B5EF4-FFF2-40B4-BE49-F238E27FC236}">
                <a16:creationId xmlns="" xmlns:a16="http://schemas.microsoft.com/office/drawing/2014/main" id="{E9B1F5BE-8E28-4DCB-B36C-1C3B898C4F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5446" y="3176033"/>
            <a:ext cx="2904071" cy="3997114"/>
          </a:xfrm>
          <a:prstGeom prst="rect">
            <a:avLst/>
          </a:prstGeom>
        </p:spPr>
      </p:pic>
      <p:pic>
        <p:nvPicPr>
          <p:cNvPr id="6" name="図 5">
            <a:extLst>
              <a:ext uri="{FF2B5EF4-FFF2-40B4-BE49-F238E27FC236}">
                <a16:creationId xmlns="" xmlns:a16="http://schemas.microsoft.com/office/drawing/2014/main" id="{1CF689E5-B6E3-4A6B-BCED-1AB8A2737E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2997" y="375242"/>
            <a:ext cx="2861871" cy="2339270"/>
          </a:xfrm>
          <a:prstGeom prst="rect">
            <a:avLst/>
          </a:prstGeom>
        </p:spPr>
      </p:pic>
      <p:sp>
        <p:nvSpPr>
          <p:cNvPr id="9" name="テキスト ボックス 8">
            <a:extLst>
              <a:ext uri="{FF2B5EF4-FFF2-40B4-BE49-F238E27FC236}">
                <a16:creationId xmlns="" xmlns:a16="http://schemas.microsoft.com/office/drawing/2014/main" id="{913B354B-50A3-4126-9FD8-316491428860}"/>
              </a:ext>
            </a:extLst>
          </p:cNvPr>
          <p:cNvSpPr txBox="1"/>
          <p:nvPr/>
        </p:nvSpPr>
        <p:spPr>
          <a:xfrm>
            <a:off x="296293" y="624310"/>
            <a:ext cx="3204355"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日付</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朝刊 佐渡</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 xmlns:a16="http://schemas.microsoft.com/office/drawing/2014/main" id="{847CC0C8-9650-4823-9832-CB029F35FC6D}"/>
              </a:ext>
            </a:extLst>
          </p:cNvPr>
          <p:cNvSpPr txBox="1"/>
          <p:nvPr/>
        </p:nvSpPr>
        <p:spPr>
          <a:xfrm>
            <a:off x="354354" y="2978587"/>
            <a:ext cx="3578702"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朝刊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塩コース記事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 xmlns:a16="http://schemas.microsoft.com/office/drawing/2014/main" id="{B59068D0-726D-42D3-A7CA-9439102DC0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7589" y="3872880"/>
            <a:ext cx="3379413" cy="4718171"/>
          </a:xfrm>
          <a:prstGeom prst="rect">
            <a:avLst/>
          </a:prstGeom>
        </p:spPr>
      </p:pic>
      <p:sp>
        <p:nvSpPr>
          <p:cNvPr id="13" name="テキスト ボックス 12">
            <a:extLst>
              <a:ext uri="{FF2B5EF4-FFF2-40B4-BE49-F238E27FC236}">
                <a16:creationId xmlns="" xmlns:a16="http://schemas.microsoft.com/office/drawing/2014/main" id="{6199F874-0B68-44BB-B22D-C17FA591FF27}"/>
              </a:ext>
            </a:extLst>
          </p:cNvPr>
          <p:cNvSpPr txBox="1"/>
          <p:nvPr/>
        </p:nvSpPr>
        <p:spPr>
          <a:xfrm>
            <a:off x="3300609" y="3621558"/>
            <a:ext cx="3446393"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朝刊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鉄コース記事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a:extLst>
              <a:ext uri="{FF2B5EF4-FFF2-40B4-BE49-F238E27FC236}">
                <a16:creationId xmlns="" xmlns:a16="http://schemas.microsoft.com/office/drawing/2014/main" id="{4B32B4DD-9085-4CB9-BBD0-D34C56C426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022" y="7860200"/>
            <a:ext cx="5839763" cy="1941255"/>
          </a:xfrm>
          <a:prstGeom prst="rect">
            <a:avLst/>
          </a:prstGeom>
        </p:spPr>
      </p:pic>
      <p:sp>
        <p:nvSpPr>
          <p:cNvPr id="14" name="テキスト ボックス 13">
            <a:extLst>
              <a:ext uri="{FF2B5EF4-FFF2-40B4-BE49-F238E27FC236}">
                <a16:creationId xmlns="" xmlns:a16="http://schemas.microsoft.com/office/drawing/2014/main" id="{47832692-324D-49AB-96A5-7E56C511A2BA}"/>
              </a:ext>
            </a:extLst>
          </p:cNvPr>
          <p:cNvSpPr txBox="1"/>
          <p:nvPr/>
        </p:nvSpPr>
        <p:spPr>
          <a:xfrm>
            <a:off x="202365" y="7507586"/>
            <a:ext cx="4621939" cy="246221"/>
          </a:xfrm>
          <a:prstGeom prst="rect">
            <a:avLst/>
          </a:prstGeom>
          <a:noFill/>
        </p:spPr>
        <p:txBody>
          <a:bodyPr wrap="square" lIns="0" tIns="0" rIns="0" bIns="0" rtlCol="0">
            <a:spAutoFit/>
          </a:bodyPr>
          <a:lstStyle/>
          <a:p>
            <a:pPr marL="109728" indent="0">
              <a:buNone/>
            </a:pP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zh-TW" sz="1600" dirty="0">
                <a:latin typeface="メイリオ" panose="020B0604030504040204" pitchFamily="50" charset="-128"/>
                <a:ea typeface="メイリオ" panose="020B0604030504040204" pitchFamily="50" charset="-128"/>
                <a:cs typeface="メイリオ" panose="020B0604030504040204" pitchFamily="50" charset="-128"/>
              </a:rPr>
              <a:t>_</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活動冊子完成</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出前授業記事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 xmlns:a16="http://schemas.microsoft.com/office/drawing/2014/main" id="{0B3734A8-FF42-4DA8-B04A-30941DF22B47}"/>
              </a:ext>
            </a:extLst>
          </p:cNvPr>
          <p:cNvSpPr txBox="1"/>
          <p:nvPr/>
        </p:nvSpPr>
        <p:spPr>
          <a:xfrm>
            <a:off x="260648" y="104545"/>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記事掲載＝新潟日報社</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_2</a:t>
            </a:r>
          </a:p>
        </p:txBody>
      </p:sp>
    </p:spTree>
    <p:extLst>
      <p:ext uri="{BB962C8B-B14F-4D97-AF65-F5344CB8AC3E}">
        <p14:creationId xmlns:p14="http://schemas.microsoft.com/office/powerpoint/2010/main" val="57762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9AA1CC9D-B162-49CF-A906-091DFC0610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219045" y="-65267"/>
            <a:ext cx="4275894" cy="6048672"/>
          </a:xfrm>
          <a:prstGeom prst="rect">
            <a:avLst/>
          </a:prstGeom>
        </p:spPr>
      </p:pic>
      <p:sp>
        <p:nvSpPr>
          <p:cNvPr id="2" name="スライド番号プレースホルダー 1">
            <a:extLst>
              <a:ext uri="{FF2B5EF4-FFF2-40B4-BE49-F238E27FC236}">
                <a16:creationId xmlns="" xmlns:a16="http://schemas.microsoft.com/office/drawing/2014/main" id="{973913F9-4107-4645-A26E-FFCD7735029E}"/>
              </a:ext>
            </a:extLst>
          </p:cNvPr>
          <p:cNvSpPr>
            <a:spLocks noGrp="1"/>
          </p:cNvSpPr>
          <p:nvPr>
            <p:ph type="sldNum" sz="quarter" idx="12"/>
          </p:nvPr>
        </p:nvSpPr>
        <p:spPr/>
        <p:txBody>
          <a:bodyPr/>
          <a:lstStyle/>
          <a:p>
            <a:fld id="{1D0F43BC-2402-4A78-9C9B-0DA246FFBC26}" type="slidenum">
              <a:rPr kumimoji="1" lang="ja-JP" altLang="en-US" smtClean="0"/>
              <a:t>25</a:t>
            </a:fld>
            <a:endParaRPr kumimoji="1" lang="ja-JP" altLang="en-US"/>
          </a:p>
        </p:txBody>
      </p:sp>
      <p:sp>
        <p:nvSpPr>
          <p:cNvPr id="8" name="テキスト ボックス 7">
            <a:extLst>
              <a:ext uri="{FF2B5EF4-FFF2-40B4-BE49-F238E27FC236}">
                <a16:creationId xmlns="" xmlns:a16="http://schemas.microsoft.com/office/drawing/2014/main" id="{69E2E89E-6175-4AC4-9FA3-8E1487E7C98D}"/>
              </a:ext>
            </a:extLst>
          </p:cNvPr>
          <p:cNvSpPr txBox="1"/>
          <p:nvPr/>
        </p:nvSpPr>
        <p:spPr>
          <a:xfrm>
            <a:off x="332654" y="502893"/>
            <a:ext cx="6192689" cy="246221"/>
          </a:xfrm>
          <a:prstGeom prst="rect">
            <a:avLst/>
          </a:prstGeom>
          <a:noFill/>
        </p:spPr>
        <p:txBody>
          <a:bodyPr wrap="square" lIns="0" tIns="0" rIns="0" bIns="0" rtlCol="0">
            <a:spAutoFit/>
          </a:bodyPr>
          <a:lstStyle/>
          <a:p>
            <a:pPr marL="109728" indent="0">
              <a:buNone/>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600">
                <a:latin typeface="メイリオ" panose="020B0604030504040204" pitchFamily="50" charset="-128"/>
                <a:ea typeface="メイリオ" panose="020B0604030504040204" pitchFamily="50" charset="-128"/>
                <a:cs typeface="メイリオ" panose="020B0604030504040204" pitchFamily="50" charset="-128"/>
              </a:rPr>
              <a:t>朝刊 子ども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新聞</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ふむふむ</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川も</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海もり採録</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 xmlns:a16="http://schemas.microsoft.com/office/drawing/2014/main" id="{BE0FFBA2-EE47-4A31-B7B0-F7A94148D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363633" y="4575409"/>
            <a:ext cx="4275420" cy="6048000"/>
          </a:xfrm>
          <a:prstGeom prst="rect">
            <a:avLst/>
          </a:prstGeom>
        </p:spPr>
      </p:pic>
      <p:sp>
        <p:nvSpPr>
          <p:cNvPr id="11" name="テキスト ボックス 10">
            <a:extLst>
              <a:ext uri="{FF2B5EF4-FFF2-40B4-BE49-F238E27FC236}">
                <a16:creationId xmlns="" xmlns:a16="http://schemas.microsoft.com/office/drawing/2014/main" id="{D7E5F9E5-B253-4B73-A238-F71BE412D42F}"/>
              </a:ext>
            </a:extLst>
          </p:cNvPr>
          <p:cNvSpPr txBox="1"/>
          <p:nvPr/>
        </p:nvSpPr>
        <p:spPr>
          <a:xfrm>
            <a:off x="476671" y="5197200"/>
            <a:ext cx="5903985" cy="246221"/>
          </a:xfrm>
          <a:prstGeom prst="rect">
            <a:avLst/>
          </a:prstGeom>
          <a:noFill/>
        </p:spPr>
        <p:txBody>
          <a:bodyPr wrap="square" lIns="0" tIns="0" rIns="0" bIns="0" rtlCol="0">
            <a:spAutoFit/>
          </a:bodyPr>
          <a:lstStyle/>
          <a:p>
            <a:pPr marL="109728" indent="0">
              <a:buNone/>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朝刊 子ども新聞</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ふむふむ</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塩と鉄採録</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 xmlns:a16="http://schemas.microsoft.com/office/drawing/2014/main" id="{E41C54D6-8B80-4EF6-BA80-CCE6AFD5748F}"/>
              </a:ext>
            </a:extLst>
          </p:cNvPr>
          <p:cNvSpPr txBox="1"/>
          <p:nvPr/>
        </p:nvSpPr>
        <p:spPr>
          <a:xfrm>
            <a:off x="260648" y="104545"/>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記事掲載＝新潟日報社</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_3</a:t>
            </a:r>
          </a:p>
        </p:txBody>
      </p:sp>
    </p:spTree>
    <p:extLst>
      <p:ext uri="{BB962C8B-B14F-4D97-AF65-F5344CB8AC3E}">
        <p14:creationId xmlns:p14="http://schemas.microsoft.com/office/powerpoint/2010/main" val="425054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116632" y="344488"/>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１．日本海体験交流の実施（川も</a:t>
            </a:r>
            <a:r>
              <a:rPr lang="ja-JP" altLang="en-US" sz="14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海もりプロジェクト・新潟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長野連携）</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2</a:t>
            </a:fld>
            <a:endParaRPr kumimoji="1" lang="ja-JP" altLang="en-US"/>
          </a:p>
        </p:txBody>
      </p:sp>
      <p:sp>
        <p:nvSpPr>
          <p:cNvPr id="6" name="正方形/長方形 7">
            <a:extLst>
              <a:ext uri="{FF2B5EF4-FFF2-40B4-BE49-F238E27FC236}">
                <a16:creationId xmlns="" xmlns:a16="http://schemas.microsoft.com/office/drawing/2014/main" id="{B43823F9-DA07-4D47-A541-B22A85057AA8}"/>
              </a:ext>
            </a:extLst>
          </p:cNvPr>
          <p:cNvSpPr>
            <a:spLocks noChangeArrowheads="1"/>
          </p:cNvSpPr>
          <p:nvPr/>
        </p:nvSpPr>
        <p:spPr bwMode="auto">
          <a:xfrm>
            <a:off x="204068" y="674475"/>
            <a:ext cx="6305128" cy="93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○時期</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①事前学習会：</a:t>
            </a:r>
            <a:r>
              <a:rPr lang="en-US" altLang="zh-CN" sz="1400" dirty="0">
                <a:latin typeface="メイリオ" panose="020B0604030504040204" pitchFamily="50" charset="-128"/>
                <a:ea typeface="メイリオ" panose="020B0604030504040204" pitchFamily="50" charset="-128"/>
                <a:cs typeface="メイリオ" panose="020B0604030504040204" pitchFamily="50" charset="-128"/>
              </a:rPr>
              <a:t>7</a:t>
            </a: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CN" sz="1400" dirty="0">
                <a:latin typeface="メイリオ" panose="020B0604030504040204" pitchFamily="50" charset="-128"/>
                <a:ea typeface="メイリオ" panose="020B0604030504040204" pitchFamily="50" charset="-128"/>
                <a:cs typeface="メイリオ" panose="020B0604030504040204" pitchFamily="50" charset="-128"/>
              </a:rPr>
              <a:t>21</a:t>
            </a: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日（土）</a:t>
            </a:r>
          </a:p>
          <a:p>
            <a:pPr marL="174625">
              <a:spcBef>
                <a:spcPct val="0"/>
              </a:spcBef>
              <a:buFontTx/>
              <a:buNone/>
            </a:pP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②体験交流会：</a:t>
            </a:r>
            <a:r>
              <a:rPr lang="en-US" altLang="zh-CN" sz="1400" dirty="0">
                <a:latin typeface="メイリオ" panose="020B0604030504040204" pitchFamily="50" charset="-128"/>
                <a:ea typeface="メイリオ" panose="020B0604030504040204" pitchFamily="50" charset="-128"/>
                <a:cs typeface="メイリオ" panose="020B0604030504040204" pitchFamily="50" charset="-128"/>
              </a:rPr>
              <a:t>8</a:t>
            </a: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CN" sz="1400" dirty="0">
                <a:latin typeface="メイリオ" panose="020B0604030504040204" pitchFamily="50" charset="-128"/>
                <a:ea typeface="メイリオ" panose="020B0604030504040204" pitchFamily="50" charset="-128"/>
                <a:cs typeface="メイリオ" panose="020B0604030504040204" pitchFamily="50" charset="-128"/>
              </a:rPr>
              <a:t>1</a:t>
            </a: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日（水）</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zh-CN" sz="1400" dirty="0">
                <a:latin typeface="メイリオ" panose="020B0604030504040204" pitchFamily="50" charset="-128"/>
                <a:ea typeface="メイリオ" panose="020B0604030504040204" pitchFamily="50" charset="-128"/>
                <a:cs typeface="メイリオ" panose="020B0604030504040204" pitchFamily="50" charset="-128"/>
              </a:rPr>
              <a:t>2</a:t>
            </a:r>
            <a:r>
              <a:rPr lang="zh-CN" altLang="en-US" sz="1400" dirty="0">
                <a:latin typeface="メイリオ" panose="020B0604030504040204" pitchFamily="50" charset="-128"/>
                <a:ea typeface="メイリオ" panose="020B0604030504040204" pitchFamily="50" charset="-128"/>
                <a:cs typeface="メイリオ" panose="020B0604030504040204" pitchFamily="50" charset="-128"/>
              </a:rPr>
              <a:t>日（木）</a:t>
            </a:r>
            <a:endParaRPr lang="en-US" altLang="zh-CN"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b="1" dirty="0">
              <a:latin typeface="メイリオ" panose="020B0604030504040204" pitchFamily="50" charset="-128"/>
              <a:ea typeface="メイリオ" panose="020B0604030504040204" pitchFamily="50" charset="-128"/>
            </a:endParaRPr>
          </a:p>
          <a:p>
            <a:pPr>
              <a:spcBef>
                <a:spcPct val="0"/>
              </a:spcBef>
              <a:buFontTx/>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solidFill>
                  <a:schemeClr val="tx2"/>
                </a:solidFill>
                <a:latin typeface="メイリオ" panose="020B0604030504040204" pitchFamily="50" charset="-128"/>
                <a:ea typeface="メイリオ" panose="020B0604030504040204" pitchFamily="50" charset="-128"/>
              </a:rPr>
              <a:t>場所</a:t>
            </a:r>
            <a:r>
              <a:rPr lang="ja-JP" altLang="en-US" sz="1600" u="none"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u="none"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①新潟市、長野市</a:t>
            </a:r>
          </a:p>
          <a:p>
            <a:pPr marL="174625">
              <a:spcBef>
                <a:spcPct val="0"/>
              </a:spcBef>
              <a:buFontTx/>
              <a:buNone/>
            </a:pP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②新潟市</a:t>
            </a:r>
            <a:r>
              <a:rPr lang="ja-JP" altLang="en-US" sz="1400" u="none"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none"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600" u="none"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1600" b="1" u="none"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者：（①・②共通）</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公募で集まった新潟・長野両県の小学校</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本一の大河・信濃川でつながる新潟県と長野県。上流、中流、下流、そして新潟港と日本海。千曲川・信濃川流域の子どもたちが、水でつながっているけれど以外に知らないお互いのことを、川の終着点である海、港で浜遊びやバーベキュー等の体験交流を通じて学んだ。体験の成果は後日レポートで提出してもらい、冊子や新聞紙面で掲載した。</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① 事前学習会</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長野、新潟両会場で、信濃川河川事務所、</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法人</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みら</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いず</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works</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の協力により、信濃川、日本海について学び、クイズを作成。スカイプで交流した。</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② 体験交流会</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新潟、長野各県から合計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名が信濃川の河口がある新潟市に集合し、浜遊びやバーベキュー、魚の食べ方講座等を体験。地域の</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等様々な団体の協力も得ながらお互いの地域を学び、海と親しんだ。</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indent="357188">
              <a:spcBef>
                <a:spcPct val="0"/>
              </a:spcBef>
              <a:buFontTx/>
              <a:buNone/>
            </a:pP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▶８月１日（水）</a:t>
            </a: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indent="357188">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長野から信濃川沿いを通り新潟市に集合</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信濃川河口の新潟西港を見学</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新潟市歴史博物館みなとぴあ　旧新潟税関庁舎見学</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新潟市芸術創造村・国際青少年センター「ゆい</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ぽ</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ーと」で事前学習会の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発表会</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新潟市日和山浜で釣り、海水浴、生き物探し、バーベキュー等の浜遊び</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新潟市芸術創造村・国際青少年センター「ゆい</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ぽ</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ーと」で宿泊</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indent="357188">
              <a:spcBef>
                <a:spcPct val="0"/>
              </a:spcBef>
              <a:buFontTx/>
              <a:buNone/>
            </a:pP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▶８月２日（木）</a:t>
            </a: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indent="357188">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朝の海岸散歩</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新潟港湾空港技術調査事務所の水理実験場見学、浚渫船「白山」の説明</a:t>
            </a: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「ゆい</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ぽ</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ーと」で、おさかなマイスターによる「お魚講座・アジの食べ方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講座」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日間の学びをグループでまとめて発表</a:t>
            </a:r>
          </a:p>
          <a:p>
            <a:pPr>
              <a:spcBef>
                <a:spcPct val="0"/>
              </a:spcBef>
              <a:buFontTx/>
              <a:buNone/>
            </a:pPr>
            <a:endParaRPr lang="en-US" altLang="ja-JP" sz="1600" u="none"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9080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3</a:t>
            </a:fld>
            <a:endParaRPr kumimoji="1" lang="ja-JP" altLang="en-US" dirty="0"/>
          </a:p>
        </p:txBody>
      </p:sp>
      <p:sp>
        <p:nvSpPr>
          <p:cNvPr id="10" name="テキスト ボックス 9">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長野 川</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も</a:t>
            </a:r>
            <a:r>
              <a:rPr lang="ja-JP" altLang="en-US" sz="14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海もりプロジェクト事前学習会</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014" y="8085528"/>
            <a:ext cx="2322000" cy="1548000"/>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014" y="704528"/>
            <a:ext cx="2322000" cy="1548000"/>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4673" y="704528"/>
            <a:ext cx="2322001" cy="1548000"/>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4673" y="4395704"/>
            <a:ext cx="2322000" cy="1548000"/>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626" y="6258861"/>
            <a:ext cx="2322000" cy="1548000"/>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34673" y="2540904"/>
            <a:ext cx="2322000" cy="1548000"/>
          </a:xfrm>
          <a:prstGeom prst="rect">
            <a:avLst/>
          </a:prstGeom>
        </p:spPr>
      </p:pic>
      <p:pic>
        <p:nvPicPr>
          <p:cNvPr id="11" name="図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1014" y="4395704"/>
            <a:ext cx="2322000" cy="1548000"/>
          </a:xfrm>
          <a:prstGeom prst="rect">
            <a:avLst/>
          </a:prstGeom>
        </p:spPr>
      </p:pic>
      <p:pic>
        <p:nvPicPr>
          <p:cNvPr id="12" name="図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1014" y="2540904"/>
            <a:ext cx="2322000" cy="1548000"/>
          </a:xfrm>
          <a:prstGeom prst="rect">
            <a:avLst/>
          </a:prstGeom>
        </p:spPr>
      </p:pic>
      <p:pic>
        <p:nvPicPr>
          <p:cNvPr id="13" name="図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34673" y="8085528"/>
            <a:ext cx="2322000" cy="1548000"/>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34673" y="6258861"/>
            <a:ext cx="2322000" cy="1548000"/>
          </a:xfrm>
          <a:prstGeom prst="rect">
            <a:avLst/>
          </a:prstGeom>
        </p:spPr>
      </p:pic>
      <p:sp>
        <p:nvSpPr>
          <p:cNvPr id="15" name="テキスト ボックス 14">
            <a:extLst>
              <a:ext uri="{FF2B5EF4-FFF2-40B4-BE49-F238E27FC236}">
                <a16:creationId xmlns:a16="http://schemas.microsoft.com/office/drawing/2014/main" xmlns="" id="{3C8EA801-9DD6-4FA2-8E84-59CB3AE93271}"/>
              </a:ext>
            </a:extLst>
          </p:cNvPr>
          <p:cNvSpPr txBox="1"/>
          <p:nvPr/>
        </p:nvSpPr>
        <p:spPr>
          <a:xfrm>
            <a:off x="581012" y="2252528"/>
            <a:ext cx="2322001" cy="230832"/>
          </a:xfrm>
          <a:prstGeom prst="rect">
            <a:avLst/>
          </a:prstGeom>
          <a:noFill/>
        </p:spPr>
        <p:txBody>
          <a:bodyPr wrap="square" rtlCol="0">
            <a:spAutoFit/>
          </a:bodyPr>
          <a:lstStyle/>
          <a:p>
            <a:pPr algn="ct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Skype</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で長野会場を中継</a:t>
            </a:r>
          </a:p>
        </p:txBody>
      </p:sp>
      <p:sp>
        <p:nvSpPr>
          <p:cNvPr id="16" name="テキスト ボックス 15">
            <a:extLst>
              <a:ext uri="{FF2B5EF4-FFF2-40B4-BE49-F238E27FC236}">
                <a16:creationId xmlns:a16="http://schemas.microsoft.com/office/drawing/2014/main" xmlns="" id="{F5C028A3-67B1-4745-98DC-31CB07D12205}"/>
              </a:ext>
            </a:extLst>
          </p:cNvPr>
          <p:cNvSpPr txBox="1"/>
          <p:nvPr/>
        </p:nvSpPr>
        <p:spPr>
          <a:xfrm>
            <a:off x="3835576" y="2238239"/>
            <a:ext cx="2322001" cy="369332"/>
          </a:xfrm>
          <a:prstGeom prst="rect">
            <a:avLst/>
          </a:prstGeom>
          <a:noFill/>
        </p:spPr>
        <p:txBody>
          <a:bodyPr wrap="square" lIns="0" rIns="0" rtlCol="0">
            <a:spAutoFit/>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長野会場とあいさつして</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学習会が</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スタート</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（写真は新潟会場）</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xmlns="" id="{F81AC252-F7EF-4CDA-BCDA-D569605A8491}"/>
              </a:ext>
            </a:extLst>
          </p:cNvPr>
          <p:cNvSpPr txBox="1"/>
          <p:nvPr/>
        </p:nvSpPr>
        <p:spPr>
          <a:xfrm>
            <a:off x="483145" y="4078370"/>
            <a:ext cx="2496237" cy="230832"/>
          </a:xfrm>
          <a:prstGeom prst="rect">
            <a:avLst/>
          </a:prstGeom>
          <a:noFill/>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「海フェスタにいがた」海</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の総合展を見学</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xmlns="" id="{642804DF-49F4-4179-B661-7527B0F596DA}"/>
              </a:ext>
            </a:extLst>
          </p:cNvPr>
          <p:cNvSpPr txBox="1"/>
          <p:nvPr/>
        </p:nvSpPr>
        <p:spPr>
          <a:xfrm>
            <a:off x="3827287" y="4097561"/>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グループごとにテーマを決めます</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xmlns="" id="{488D370C-4E21-4628-B40D-B2BE2969F138}"/>
              </a:ext>
            </a:extLst>
          </p:cNvPr>
          <p:cNvSpPr txBox="1"/>
          <p:nvPr/>
        </p:nvSpPr>
        <p:spPr>
          <a:xfrm>
            <a:off x="578553" y="5938828"/>
            <a:ext cx="2322001" cy="2308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新潟港の歴史について調べます</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xmlns="" id="{731DBEC5-3B02-4089-8A14-6F0E14FE8878}"/>
              </a:ext>
            </a:extLst>
          </p:cNvPr>
          <p:cNvSpPr txBox="1"/>
          <p:nvPr/>
        </p:nvSpPr>
        <p:spPr>
          <a:xfrm>
            <a:off x="3879246" y="5922538"/>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調べたことからクイズを作成</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xmlns="" id="{FDF4A510-E8B6-4340-B481-3DD31A437B57}"/>
              </a:ext>
            </a:extLst>
          </p:cNvPr>
          <p:cNvSpPr txBox="1"/>
          <p:nvPr/>
        </p:nvSpPr>
        <p:spPr>
          <a:xfrm>
            <a:off x="570264" y="7790504"/>
            <a:ext cx="2322001"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出題者を決めます</a:t>
            </a:r>
          </a:p>
        </p:txBody>
      </p:sp>
      <p:sp>
        <p:nvSpPr>
          <p:cNvPr id="22" name="テキスト ボックス 21">
            <a:extLst>
              <a:ext uri="{FF2B5EF4-FFF2-40B4-BE49-F238E27FC236}">
                <a16:creationId xmlns:a16="http://schemas.microsoft.com/office/drawing/2014/main" xmlns="" id="{4402E6B2-64E6-49D4-B25A-9EAD7D5F6850}"/>
              </a:ext>
            </a:extLst>
          </p:cNvPr>
          <p:cNvSpPr txBox="1"/>
          <p:nvPr/>
        </p:nvSpPr>
        <p:spPr>
          <a:xfrm>
            <a:off x="3824828" y="7790504"/>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長野は千曲川についてのクイズを出題</a:t>
            </a:r>
          </a:p>
        </p:txBody>
      </p:sp>
      <p:sp>
        <p:nvSpPr>
          <p:cNvPr id="23" name="テキスト ボックス 22">
            <a:extLst>
              <a:ext uri="{FF2B5EF4-FFF2-40B4-BE49-F238E27FC236}">
                <a16:creationId xmlns:a16="http://schemas.microsoft.com/office/drawing/2014/main" xmlns="" id="{711BC7EA-38AC-4118-BBA8-23F554F4FF9C}"/>
              </a:ext>
            </a:extLst>
          </p:cNvPr>
          <p:cNvSpPr txBox="1"/>
          <p:nvPr/>
        </p:nvSpPr>
        <p:spPr>
          <a:xfrm>
            <a:off x="578553" y="9616247"/>
            <a:ext cx="2322001" cy="2308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両会場とも積極的に発言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xmlns="" id="{66847770-6522-432F-8C4B-E483CEB525BF}"/>
              </a:ext>
            </a:extLst>
          </p:cNvPr>
          <p:cNvSpPr txBox="1"/>
          <p:nvPr/>
        </p:nvSpPr>
        <p:spPr>
          <a:xfrm>
            <a:off x="3833117" y="9616247"/>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新潟はしゅんせつについて出題しました</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0079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4</a:t>
            </a:fld>
            <a:endParaRPr kumimoji="1" lang="ja-JP" altLang="en-US" dirty="0"/>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6" y="779172"/>
            <a:ext cx="2322000" cy="1538520"/>
          </a:xfrm>
          <a:prstGeom prst="rect">
            <a:avLst/>
          </a:prstGeom>
        </p:spPr>
      </p:pic>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b="2315"/>
          <a:stretch/>
        </p:blipFill>
        <p:spPr>
          <a:xfrm>
            <a:off x="3814989" y="779172"/>
            <a:ext cx="2336309" cy="1512168"/>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4988" y="2573029"/>
            <a:ext cx="2336310" cy="1548000"/>
          </a:xfrm>
          <a:prstGeom prst="rect">
            <a:avLst/>
          </a:prstGeom>
        </p:spPr>
      </p:pic>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556" y="4414466"/>
            <a:ext cx="2336308" cy="1548000"/>
          </a:xfrm>
          <a:prstGeom prst="rect">
            <a:avLst/>
          </a:prstGeom>
        </p:spPr>
      </p:pic>
      <p:pic>
        <p:nvPicPr>
          <p:cNvPr id="17" name="図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0556" y="6179703"/>
            <a:ext cx="2336308" cy="1548000"/>
          </a:xfrm>
          <a:prstGeom prst="rect">
            <a:avLst/>
          </a:prstGeom>
        </p:spPr>
      </p:pic>
      <p:pic>
        <p:nvPicPr>
          <p:cNvPr id="19" name="図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4989" y="4414466"/>
            <a:ext cx="2336309" cy="1548000"/>
          </a:xfrm>
          <a:prstGeom prst="rect">
            <a:avLst/>
          </a:prstGeom>
        </p:spPr>
      </p:pic>
      <p:pic>
        <p:nvPicPr>
          <p:cNvPr id="21" name="図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0556" y="7983042"/>
            <a:ext cx="2336308" cy="1548000"/>
          </a:xfrm>
          <a:prstGeom prst="rect">
            <a:avLst/>
          </a:prstGeom>
        </p:spPr>
      </p:pic>
      <p:sp>
        <p:nvSpPr>
          <p:cNvPr id="33" name="テキスト ボックス 32">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水</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長野　川も</a:t>
            </a:r>
            <a:r>
              <a:rPr lang="ja-JP" altLang="en-US" sz="14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海もりプロジェクト体験交流１日目</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図 33">
            <a:extLst>
              <a:ext uri="{FF2B5EF4-FFF2-40B4-BE49-F238E27FC236}">
                <a16:creationId xmlns:a16="http://schemas.microsoft.com/office/drawing/2014/main" xmlns="" id="{CB268F8C-0A76-4842-8678-9607D5441B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0556" y="2573029"/>
            <a:ext cx="2323452" cy="1548000"/>
          </a:xfrm>
          <a:prstGeom prst="rect">
            <a:avLst/>
          </a:prstGeom>
        </p:spPr>
      </p:pic>
      <p:pic>
        <p:nvPicPr>
          <p:cNvPr id="43" name="図 42">
            <a:extLst>
              <a:ext uri="{FF2B5EF4-FFF2-40B4-BE49-F238E27FC236}">
                <a16:creationId xmlns:a16="http://schemas.microsoft.com/office/drawing/2014/main" xmlns="" id="{50AB42C5-10FE-42F8-B362-8CD0965629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27846" y="7983042"/>
            <a:ext cx="2323452" cy="1548000"/>
          </a:xfrm>
          <a:prstGeom prst="rect">
            <a:avLst/>
          </a:prstGeom>
        </p:spPr>
      </p:pic>
      <p:pic>
        <p:nvPicPr>
          <p:cNvPr id="23" name="図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29298" y="6179703"/>
            <a:ext cx="2322000" cy="1548000"/>
          </a:xfrm>
          <a:prstGeom prst="rect">
            <a:avLst/>
          </a:prstGeom>
        </p:spPr>
      </p:pic>
      <p:sp>
        <p:nvSpPr>
          <p:cNvPr id="24" name="テキスト ボックス 23">
            <a:extLst>
              <a:ext uri="{FF2B5EF4-FFF2-40B4-BE49-F238E27FC236}">
                <a16:creationId xmlns:a16="http://schemas.microsoft.com/office/drawing/2014/main" xmlns="" id="{36BC2B12-7211-4A29-88A4-2E213F58739A}"/>
              </a:ext>
            </a:extLst>
          </p:cNvPr>
          <p:cNvSpPr txBox="1"/>
          <p:nvPr/>
        </p:nvSpPr>
        <p:spPr>
          <a:xfrm>
            <a:off x="535291" y="2294410"/>
            <a:ext cx="2322001" cy="2308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長野駅にて長野県の参加者</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xmlns="" id="{933A6E55-DCDD-4182-80CC-9827D0679A4C}"/>
              </a:ext>
            </a:extLst>
          </p:cNvPr>
          <p:cNvSpPr txBox="1"/>
          <p:nvPr/>
        </p:nvSpPr>
        <p:spPr>
          <a:xfrm>
            <a:off x="3727689" y="2275410"/>
            <a:ext cx="2513980"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新潟市歴史博物館みなとぴあで両県の参加者が合流</a:t>
            </a:r>
          </a:p>
        </p:txBody>
      </p:sp>
      <p:sp>
        <p:nvSpPr>
          <p:cNvPr id="26" name="テキスト ボックス 25">
            <a:extLst>
              <a:ext uri="{FF2B5EF4-FFF2-40B4-BE49-F238E27FC236}">
                <a16:creationId xmlns:a16="http://schemas.microsoft.com/office/drawing/2014/main" xmlns="" id="{AF5178D8-4ADA-4AA4-BD0E-3FEF4194D699}"/>
              </a:ext>
            </a:extLst>
          </p:cNvPr>
          <p:cNvSpPr txBox="1"/>
          <p:nvPr/>
        </p:nvSpPr>
        <p:spPr>
          <a:xfrm>
            <a:off x="470903" y="4094968"/>
            <a:ext cx="2522707" cy="3693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信濃川河口、新潟西港で佐渡汽船</a:t>
            </a:r>
            <a:r>
              <a:rPr lang="ja-JP" altLang="en-US" sz="900" spc="-90" dirty="0" smtClean="0">
                <a:latin typeface="メイリオ" panose="020B0604030504040204" pitchFamily="50" charset="-128"/>
                <a:ea typeface="メイリオ" panose="020B0604030504040204" pitchFamily="50" charset="-128"/>
                <a:cs typeface="メイリオ" panose="020B0604030504040204" pitchFamily="50" charset="-128"/>
              </a:rPr>
              <a:t>フェリーの</a:t>
            </a:r>
            <a:endParaRPr lang="en-US" altLang="ja-JP" sz="900" spc="-9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spc="-90" dirty="0" smtClean="0">
                <a:latin typeface="メイリオ" panose="020B0604030504040204" pitchFamily="50" charset="-128"/>
                <a:ea typeface="メイリオ" panose="020B0604030504040204" pitchFamily="50" charset="-128"/>
                <a:cs typeface="メイリオ" panose="020B0604030504040204" pitchFamily="50" charset="-128"/>
              </a:rPr>
              <a:t>出航（大回頭）を</a:t>
            </a: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見学</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xmlns="" id="{E80A5474-D8D8-43AC-9FFD-789A893FC90F}"/>
              </a:ext>
            </a:extLst>
          </p:cNvPr>
          <p:cNvSpPr txBox="1"/>
          <p:nvPr/>
        </p:nvSpPr>
        <p:spPr>
          <a:xfrm>
            <a:off x="3559627" y="4094610"/>
            <a:ext cx="2808312"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ゆい</a:t>
            </a:r>
            <a:r>
              <a:rPr kumimoji="1" lang="ja-JP" altLang="en-US" sz="900" spc="-90" dirty="0" err="1">
                <a:latin typeface="メイリオ" panose="020B0604030504040204" pitchFamily="50" charset="-128"/>
                <a:ea typeface="メイリオ" panose="020B0604030504040204" pitchFamily="50" charset="-128"/>
                <a:cs typeface="メイリオ" panose="020B0604030504040204" pitchFamily="50" charset="-128"/>
              </a:rPr>
              <a:t>ぽ</a:t>
            </a: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ーとに</a:t>
            </a:r>
            <a:r>
              <a:rPr kumimoji="1" lang="ja-JP" altLang="en-US" sz="900" spc="-90" dirty="0" err="1">
                <a:latin typeface="メイリオ" panose="020B0604030504040204" pitchFamily="50" charset="-128"/>
                <a:ea typeface="メイリオ" panose="020B0604030504040204" pitchFamily="50" charset="-128"/>
                <a:cs typeface="メイリオ" panose="020B0604030504040204" pitchFamily="50" charset="-128"/>
              </a:rPr>
              <a:t>て</a:t>
            </a: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、信濃川･日本海について調べたことを発表</a:t>
            </a:r>
          </a:p>
        </p:txBody>
      </p:sp>
      <p:sp>
        <p:nvSpPr>
          <p:cNvPr id="29" name="テキスト ボックス 28">
            <a:extLst>
              <a:ext uri="{FF2B5EF4-FFF2-40B4-BE49-F238E27FC236}">
                <a16:creationId xmlns:a16="http://schemas.microsoft.com/office/drawing/2014/main" xmlns="" id="{95349E42-5848-47A6-87BD-D58A7ABFDF86}"/>
              </a:ext>
            </a:extLst>
          </p:cNvPr>
          <p:cNvSpPr txBox="1"/>
          <p:nvPr/>
        </p:nvSpPr>
        <p:spPr>
          <a:xfrm>
            <a:off x="556874" y="5932910"/>
            <a:ext cx="2322001" cy="230832"/>
          </a:xfrm>
          <a:prstGeom prst="rect">
            <a:avLst/>
          </a:prstGeom>
          <a:noFill/>
        </p:spPr>
        <p:txBody>
          <a:bodyPr wrap="square" lIns="0" rIns="0"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砂浜で記念撮影</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xmlns="" id="{F96FFB2B-577E-407E-8B19-2EEC1433743E}"/>
              </a:ext>
            </a:extLst>
          </p:cNvPr>
          <p:cNvSpPr txBox="1"/>
          <p:nvPr/>
        </p:nvSpPr>
        <p:spPr>
          <a:xfrm>
            <a:off x="3845154" y="5944390"/>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マメアジなどたくさんつれました！</a:t>
            </a:r>
          </a:p>
        </p:txBody>
      </p:sp>
      <p:sp>
        <p:nvSpPr>
          <p:cNvPr id="31" name="テキスト ボックス 30">
            <a:extLst>
              <a:ext uri="{FF2B5EF4-FFF2-40B4-BE49-F238E27FC236}">
                <a16:creationId xmlns:a16="http://schemas.microsoft.com/office/drawing/2014/main" xmlns="" id="{ABF43F2A-2A49-4354-8BC0-2374B8D934D7}"/>
              </a:ext>
            </a:extLst>
          </p:cNvPr>
          <p:cNvSpPr txBox="1"/>
          <p:nvPr/>
        </p:nvSpPr>
        <p:spPr>
          <a:xfrm>
            <a:off x="556875" y="7695010"/>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アオサなどの海藻や貝が</a:t>
            </a:r>
            <a:r>
              <a:rPr kumimoji="1" lang="ja-JP" altLang="en-US" sz="900" dirty="0" err="1">
                <a:latin typeface="メイリオ" panose="020B0604030504040204" pitchFamily="50" charset="-128"/>
                <a:ea typeface="メイリオ" panose="020B0604030504040204" pitchFamily="50" charset="-128"/>
                <a:cs typeface="メイリオ" panose="020B0604030504040204" pitchFamily="50" charset="-128"/>
              </a:rPr>
              <a:t>ら</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などを拾いました</a:t>
            </a:r>
          </a:p>
        </p:txBody>
      </p:sp>
      <p:sp>
        <p:nvSpPr>
          <p:cNvPr id="44" name="テキスト ボックス 43">
            <a:extLst>
              <a:ext uri="{FF2B5EF4-FFF2-40B4-BE49-F238E27FC236}">
                <a16:creationId xmlns:a16="http://schemas.microsoft.com/office/drawing/2014/main" xmlns="" id="{D2B167DB-0CA9-42CF-9C3A-48D48F59A85F}"/>
              </a:ext>
            </a:extLst>
          </p:cNvPr>
          <p:cNvSpPr txBox="1"/>
          <p:nvPr/>
        </p:nvSpPr>
        <p:spPr>
          <a:xfrm>
            <a:off x="495963" y="9541720"/>
            <a:ext cx="2487600" cy="2308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マグロのカブト焼きの大きさにびっくり</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a:extLst>
              <a:ext uri="{FF2B5EF4-FFF2-40B4-BE49-F238E27FC236}">
                <a16:creationId xmlns:a16="http://schemas.microsoft.com/office/drawing/2014/main" xmlns="" id="{963E418D-CDC4-4998-B80A-8EE2FE3CF20C}"/>
              </a:ext>
            </a:extLst>
          </p:cNvPr>
          <p:cNvSpPr txBox="1"/>
          <p:nvPr/>
        </p:nvSpPr>
        <p:spPr>
          <a:xfrm>
            <a:off x="3741743" y="9518070"/>
            <a:ext cx="2487600"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全員でキャンプファイヤーで交流を深めました</a:t>
            </a:r>
          </a:p>
        </p:txBody>
      </p:sp>
      <p:sp>
        <p:nvSpPr>
          <p:cNvPr id="46" name="テキスト ボックス 45">
            <a:extLst>
              <a:ext uri="{FF2B5EF4-FFF2-40B4-BE49-F238E27FC236}">
                <a16:creationId xmlns:a16="http://schemas.microsoft.com/office/drawing/2014/main" xmlns="" id="{ACB10CAC-BF2A-413B-A8BC-9DBEDDACC4D1}"/>
              </a:ext>
            </a:extLst>
          </p:cNvPr>
          <p:cNvSpPr txBox="1"/>
          <p:nvPr/>
        </p:nvSpPr>
        <p:spPr>
          <a:xfrm>
            <a:off x="3798739" y="7709358"/>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消波ブロックの陰には生きものがいっぱい</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3592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5</a:t>
            </a:fld>
            <a:endParaRPr kumimoji="1" lang="ja-JP" altLang="en-US" dirty="0"/>
          </a:p>
        </p:txBody>
      </p:sp>
      <p:sp>
        <p:nvSpPr>
          <p:cNvPr id="10" name="テキスト ボックス 9">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木</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長野　川も</a:t>
            </a:r>
            <a:r>
              <a:rPr lang="ja-JP" altLang="en-US" sz="1400" b="1"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海もりプロジェクト体験交流２日目</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a:extLst>
              <a:ext uri="{FF2B5EF4-FFF2-40B4-BE49-F238E27FC236}">
                <a16:creationId xmlns:a16="http://schemas.microsoft.com/office/drawing/2014/main" xmlns="" id="{E3F849D0-D2C3-4A4A-BA50-6316EDFBA1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2280" y="2541124"/>
            <a:ext cx="2304000" cy="1519570"/>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280" y="680072"/>
            <a:ext cx="2322000" cy="1538520"/>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4838" y="680072"/>
            <a:ext cx="2336311" cy="1548000"/>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280" y="4383226"/>
            <a:ext cx="2322000" cy="1538519"/>
          </a:xfrm>
          <a:prstGeom prst="rect">
            <a:avLst/>
          </a:prstGeom>
        </p:spPr>
      </p:pic>
      <p:pic>
        <p:nvPicPr>
          <p:cNvPr id="15" name="図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280" y="6244277"/>
            <a:ext cx="2322000" cy="1538519"/>
          </a:xfrm>
          <a:prstGeom prst="rect">
            <a:avLst/>
          </a:prstGeom>
        </p:spPr>
      </p:pic>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4838" y="6253753"/>
            <a:ext cx="2322000" cy="1538518"/>
          </a:xfrm>
          <a:prstGeom prst="rect">
            <a:avLst/>
          </a:prstGeom>
        </p:spPr>
      </p:pic>
      <p:pic>
        <p:nvPicPr>
          <p:cNvPr id="19" name="図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84838" y="8105327"/>
            <a:ext cx="2322000" cy="1538519"/>
          </a:xfrm>
          <a:prstGeom prst="rect">
            <a:avLst/>
          </a:prstGeom>
        </p:spPr>
      </p:pic>
      <p:pic>
        <p:nvPicPr>
          <p:cNvPr id="21" name="図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280" y="8105327"/>
            <a:ext cx="2322000" cy="1538519"/>
          </a:xfrm>
          <a:prstGeom prst="rect">
            <a:avLst/>
          </a:prstGeom>
        </p:spPr>
      </p:pic>
      <p:pic>
        <p:nvPicPr>
          <p:cNvPr id="23" name="図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84838" y="4402180"/>
            <a:ext cx="2322000" cy="1538519"/>
          </a:xfrm>
          <a:prstGeom prst="rect">
            <a:avLst/>
          </a:prstGeom>
        </p:spPr>
      </p:pic>
      <p:pic>
        <p:nvPicPr>
          <p:cNvPr id="25" name="図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84838" y="2541126"/>
            <a:ext cx="2322000" cy="1548000"/>
          </a:xfrm>
          <a:prstGeom prst="rect">
            <a:avLst/>
          </a:prstGeom>
        </p:spPr>
      </p:pic>
      <p:sp>
        <p:nvSpPr>
          <p:cNvPr id="24" name="テキスト ボックス 23">
            <a:extLst>
              <a:ext uri="{FF2B5EF4-FFF2-40B4-BE49-F238E27FC236}">
                <a16:creationId xmlns:a16="http://schemas.microsoft.com/office/drawing/2014/main" xmlns="" id="{DE188E1D-2AD5-4E44-AB6D-81822A5A4527}"/>
              </a:ext>
            </a:extLst>
          </p:cNvPr>
          <p:cNvSpPr txBox="1"/>
          <p:nvPr/>
        </p:nvSpPr>
        <p:spPr>
          <a:xfrm>
            <a:off x="679307" y="2215529"/>
            <a:ext cx="2322001"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朝の海岸を散歩</a:t>
            </a:r>
          </a:p>
        </p:txBody>
      </p:sp>
      <p:sp>
        <p:nvSpPr>
          <p:cNvPr id="26" name="テキスト ボックス 25">
            <a:extLst>
              <a:ext uri="{FF2B5EF4-FFF2-40B4-BE49-F238E27FC236}">
                <a16:creationId xmlns:a16="http://schemas.microsoft.com/office/drawing/2014/main" xmlns="" id="{E0CA4102-EAB2-4BCD-9679-D57AD55CF284}"/>
              </a:ext>
            </a:extLst>
          </p:cNvPr>
          <p:cNvSpPr txBox="1"/>
          <p:nvPr/>
        </p:nvSpPr>
        <p:spPr>
          <a:xfrm>
            <a:off x="3791676" y="2215529"/>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昨日の体験から学んだことを発表</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xmlns="" id="{3C95B178-F6E6-4B4A-9A24-06BB6CD4DAEC}"/>
              </a:ext>
            </a:extLst>
          </p:cNvPr>
          <p:cNvSpPr txBox="1"/>
          <p:nvPr/>
        </p:nvSpPr>
        <p:spPr>
          <a:xfrm>
            <a:off x="674775" y="4063354"/>
            <a:ext cx="2322001"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水利実験場で波のおこるしくみを学ぶ</a:t>
            </a:r>
          </a:p>
        </p:txBody>
      </p:sp>
      <p:sp>
        <p:nvSpPr>
          <p:cNvPr id="29" name="テキスト ボックス 28">
            <a:extLst>
              <a:ext uri="{FF2B5EF4-FFF2-40B4-BE49-F238E27FC236}">
                <a16:creationId xmlns:a16="http://schemas.microsoft.com/office/drawing/2014/main" xmlns="" id="{4BACFB7E-B0E9-47B6-84CF-DA948E5F6CF8}"/>
              </a:ext>
            </a:extLst>
          </p:cNvPr>
          <p:cNvSpPr txBox="1"/>
          <p:nvPr/>
        </p:nvSpPr>
        <p:spPr>
          <a:xfrm>
            <a:off x="3791676" y="4063696"/>
            <a:ext cx="2322001"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大型しゅんせつ兼油回収船</a:t>
            </a:r>
            <a:r>
              <a:rPr kumimoji="1" lang="en-US" altLang="ja-JP" sz="900" spc="-9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白山</a:t>
            </a:r>
            <a:r>
              <a:rPr kumimoji="1" lang="en-US" altLang="ja-JP" sz="900" spc="-9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の仕組みを学ぶ</a:t>
            </a:r>
          </a:p>
        </p:txBody>
      </p:sp>
      <p:sp>
        <p:nvSpPr>
          <p:cNvPr id="30" name="テキスト ボックス 29">
            <a:extLst>
              <a:ext uri="{FF2B5EF4-FFF2-40B4-BE49-F238E27FC236}">
                <a16:creationId xmlns:a16="http://schemas.microsoft.com/office/drawing/2014/main" xmlns="" id="{08B0247F-FF34-4D80-AF2C-6FBEB59B07CC}"/>
              </a:ext>
            </a:extLst>
          </p:cNvPr>
          <p:cNvSpPr txBox="1"/>
          <p:nvPr/>
        </p:nvSpPr>
        <p:spPr>
          <a:xfrm>
            <a:off x="661562" y="5906987"/>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日本海の水産資源をお魚マイスターから学ぶ</a:t>
            </a:r>
          </a:p>
        </p:txBody>
      </p:sp>
      <p:sp>
        <p:nvSpPr>
          <p:cNvPr id="31" name="テキスト ボックス 30">
            <a:extLst>
              <a:ext uri="{FF2B5EF4-FFF2-40B4-BE49-F238E27FC236}">
                <a16:creationId xmlns:a16="http://schemas.microsoft.com/office/drawing/2014/main" xmlns="" id="{638E278C-A57C-49C9-BF47-39A8DC359A24}"/>
              </a:ext>
            </a:extLst>
          </p:cNvPr>
          <p:cNvSpPr txBox="1"/>
          <p:nvPr/>
        </p:nvSpPr>
        <p:spPr>
          <a:xfrm>
            <a:off x="3784836" y="5927758"/>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アジを</a:t>
            </a:r>
            <a:r>
              <a:rPr kumimoji="1" lang="ja-JP" altLang="en-US" sz="900" dirty="0" err="1">
                <a:latin typeface="メイリオ" panose="020B0604030504040204" pitchFamily="50" charset="-128"/>
                <a:ea typeface="メイリオ" panose="020B0604030504040204" pitchFamily="50" charset="-128"/>
                <a:cs typeface="メイリオ" panose="020B0604030504040204" pitchFamily="50" charset="-128"/>
              </a:rPr>
              <a:t>さわるの</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初めて！</a:t>
            </a:r>
          </a:p>
        </p:txBody>
      </p:sp>
      <p:sp>
        <p:nvSpPr>
          <p:cNvPr id="32" name="テキスト ボックス 31">
            <a:extLst>
              <a:ext uri="{FF2B5EF4-FFF2-40B4-BE49-F238E27FC236}">
                <a16:creationId xmlns:a16="http://schemas.microsoft.com/office/drawing/2014/main" xmlns="" id="{D6F79EDE-07AD-4529-B27C-0B690FDEBADE}"/>
              </a:ext>
            </a:extLst>
          </p:cNvPr>
          <p:cNvSpPr txBox="1"/>
          <p:nvPr/>
        </p:nvSpPr>
        <p:spPr>
          <a:xfrm>
            <a:off x="700891" y="7779195"/>
            <a:ext cx="2322001" cy="2308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きれいな食べ方を学んで実践！</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xmlns="" id="{8FAE9B49-9A03-4A59-B708-02B209C6620B}"/>
              </a:ext>
            </a:extLst>
          </p:cNvPr>
          <p:cNvSpPr txBox="1"/>
          <p:nvPr/>
        </p:nvSpPr>
        <p:spPr>
          <a:xfrm>
            <a:off x="3791676" y="7792184"/>
            <a:ext cx="2322001" cy="230832"/>
          </a:xfrm>
          <a:prstGeom prst="rect">
            <a:avLst/>
          </a:prstGeom>
          <a:noFill/>
        </p:spPr>
        <p:txBody>
          <a:bodyPr wrap="square" lIns="0" rIns="0" rtlCol="0">
            <a:spAutoFit/>
          </a:bodyPr>
          <a:lstStyle/>
          <a:p>
            <a:pPr algn="ct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日間の体験のふりかえり</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xmlns="" id="{6E24DAE2-C763-40E4-BACA-7E02092C458B}"/>
              </a:ext>
            </a:extLst>
          </p:cNvPr>
          <p:cNvSpPr txBox="1"/>
          <p:nvPr/>
        </p:nvSpPr>
        <p:spPr>
          <a:xfrm>
            <a:off x="567971" y="9632353"/>
            <a:ext cx="2487600"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みらいの川、海を守っていくために何ができるかな</a:t>
            </a:r>
          </a:p>
        </p:txBody>
      </p:sp>
      <p:sp>
        <p:nvSpPr>
          <p:cNvPr id="43" name="テキスト ボックス 42">
            <a:extLst>
              <a:ext uri="{FF2B5EF4-FFF2-40B4-BE49-F238E27FC236}">
                <a16:creationId xmlns:a16="http://schemas.microsoft.com/office/drawing/2014/main" xmlns="" id="{7305F6A8-5A33-4BC5-B01B-5A5F5B6ADBC2}"/>
              </a:ext>
            </a:extLst>
          </p:cNvPr>
          <p:cNvSpPr txBox="1"/>
          <p:nvPr/>
        </p:nvSpPr>
        <p:spPr>
          <a:xfrm>
            <a:off x="3784837" y="9632337"/>
            <a:ext cx="2322001" cy="230832"/>
          </a:xfrm>
          <a:prstGeom prst="rect">
            <a:avLst/>
          </a:prstGeom>
          <a:noFill/>
        </p:spPr>
        <p:txBody>
          <a:bodyPr wrap="square" lIns="0" rIns="0"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全員で集合写真</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9647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6</a:t>
            </a:fld>
            <a:endParaRPr kumimoji="1" lang="ja-JP" altLang="en-US" dirty="0"/>
          </a:p>
        </p:txBody>
      </p:sp>
      <p:sp>
        <p:nvSpPr>
          <p:cNvPr id="6" name="テキスト ボックス 5">
            <a:extLst>
              <a:ext uri="{FF2B5EF4-FFF2-40B4-BE49-F238E27FC236}">
                <a16:creationId xmlns="" xmlns:a16="http://schemas.microsoft.com/office/drawing/2014/main" id="{33AC3A1A-50AC-4D77-A334-47CDBA4B670D}"/>
              </a:ext>
            </a:extLst>
          </p:cNvPr>
          <p:cNvSpPr txBox="1"/>
          <p:nvPr/>
        </p:nvSpPr>
        <p:spPr>
          <a:xfrm>
            <a:off x="116632" y="344488"/>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２．舟運と地域の体験学習ツアー（塩と鉄の体験交流）の開催</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 xmlns:a16="http://schemas.microsoft.com/office/drawing/2014/main" id="{6CC1F73C-3171-47D5-BEB3-7DEF8FEAD353}"/>
              </a:ext>
            </a:extLst>
          </p:cNvPr>
          <p:cNvSpPr>
            <a:spLocks noChangeArrowheads="1"/>
          </p:cNvSpPr>
          <p:nvPr/>
        </p:nvSpPr>
        <p:spPr bwMode="auto">
          <a:xfrm>
            <a:off x="228939" y="813858"/>
            <a:ext cx="6637784" cy="86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○時期</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①塩と鉄の体験交流（塩コース）：</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日（日）</a:t>
            </a: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②塩と鉄の体験交流（鉄コース）：</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日（土）</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b="1" dirty="0">
              <a:latin typeface="メイリオ" panose="020B0604030504040204" pitchFamily="50" charset="-128"/>
              <a:ea typeface="メイリオ" panose="020B0604030504040204" pitchFamily="50" charset="-128"/>
            </a:endParaRPr>
          </a:p>
          <a:p>
            <a:pPr>
              <a:spcBef>
                <a:spcPct val="0"/>
              </a:spcBef>
              <a:buFontTx/>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場所</a:t>
            </a:r>
            <a:r>
              <a:rPr lang="ja-JP" altLang="en-US" sz="1600" u="none"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u="none"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①新潟市、佐渡市</a:t>
            </a:r>
          </a:p>
          <a:p>
            <a:pPr marL="174625">
              <a:spcBef>
                <a:spcPct val="0"/>
              </a:spcBef>
              <a:buFontTx/>
              <a:buNone/>
            </a:pPr>
            <a:r>
              <a:rPr lang="zh-TW" altLang="en-US" sz="1400" dirty="0">
                <a:latin typeface="メイリオ" panose="020B0604030504040204" pitchFamily="50" charset="-128"/>
                <a:ea typeface="メイリオ" panose="020B0604030504040204" pitchFamily="50" charset="-128"/>
                <a:cs typeface="メイリオ" panose="020B0604030504040204" pitchFamily="50" charset="-128"/>
              </a:rPr>
              <a:t>②新潟市、三条市</a:t>
            </a:r>
            <a:r>
              <a:rPr lang="ja-JP" altLang="en-US" sz="1400" u="none"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none"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〇参加者</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①塩コース：公募で集まった新潟・福島両県の小学校</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０名</a:t>
            </a: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②鉄コース：</a:t>
            </a:r>
            <a:r>
              <a:rPr lang="ja-JP" altLang="en-US" sz="1400" spc="-150" dirty="0">
                <a:latin typeface="メイリオ" panose="020B0604030504040204" pitchFamily="50" charset="-128"/>
                <a:ea typeface="メイリオ" panose="020B0604030504040204" pitchFamily="50" charset="-128"/>
                <a:cs typeface="メイリオ" panose="020B0604030504040204" pitchFamily="50" charset="-128"/>
              </a:rPr>
              <a:t>公募で集まった新潟・福島両県の小学校</a:t>
            </a:r>
            <a:r>
              <a:rPr lang="en-US" altLang="ja-JP" sz="1400" spc="-15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spc="-150" dirty="0">
                <a:latin typeface="メイリオ" panose="020B0604030504040204" pitchFamily="50" charset="-128"/>
                <a:ea typeface="メイリオ" panose="020B0604030504040204" pitchFamily="50" charset="-128"/>
                <a:cs typeface="メイリオ" panose="020B0604030504040204" pitchFamily="50" charset="-128"/>
              </a:rPr>
              <a:t>年生以上とその保護者</a:t>
            </a:r>
            <a:r>
              <a:rPr lang="en-US" altLang="ja-JP" sz="1400" spc="-15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spc="-150" dirty="0">
                <a:latin typeface="メイリオ" panose="020B0604030504040204" pitchFamily="50" charset="-128"/>
                <a:ea typeface="メイリオ" panose="020B0604030504040204" pitchFamily="50" charset="-128"/>
                <a:cs typeface="メイリオ" panose="020B0604030504040204" pitchFamily="50" charset="-128"/>
              </a:rPr>
              <a:t>０名</a:t>
            </a:r>
            <a:endParaRPr lang="en-US" altLang="ja-JP" sz="1600" spc="-15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〇内容</a:t>
            </a:r>
            <a:endParaRPr lang="en-US" altLang="ja-JP" sz="1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indent="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その昔、阿賀野川の舟運で深くつながっていた新潟と会津の絆をたどり、</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indent="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やりとりされていた塩と鉄について学ぶ２つの体験交流を実施した。</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① 塩コース</a:t>
            </a: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阿賀野川の河口日本海から佐渡にわたり、今も行われている塩作り体験や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海遊び、釣り、海の生き物講座を１泊２日で実施。新潟市歴史博物館みなと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ぴあで阿賀野川の舟運を学んだ。</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endPar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▶８月</a:t>
            </a:r>
            <a:r>
              <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日（土）</a:t>
            </a:r>
          </a:p>
          <a:p>
            <a:pPr marL="174625">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阿賀野川河口を見学後、佐渡汽船ジェットフォイルで佐渡へ</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p>
          <a:p>
            <a:pPr marL="174625">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塩つくり工房の見学と塩作り体験、おにぎり作り</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真野海水浴場で海あそび　ライフジャケットの装着実習、バナナボート、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ジェットスキー体験</a:t>
            </a:r>
          </a:p>
          <a:p>
            <a:pPr marL="174625">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潮津の里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で宿泊。夜の星空観察、肝試し等の</a:t>
            </a:r>
            <a:r>
              <a:rPr lang="ja-JP" altLang="en-US" sz="1200" spc="-150" dirty="0">
                <a:latin typeface="メイリオ" panose="020B0604030504040204" pitchFamily="50" charset="-128"/>
                <a:ea typeface="メイリオ" panose="020B0604030504040204" pitchFamily="50" charset="-128"/>
                <a:cs typeface="メイリオ" panose="020B0604030504040204" pitchFamily="50" charset="-128"/>
              </a:rPr>
              <a:t>レクリエーション実施</a:t>
            </a:r>
            <a:endParaRPr lang="en-US" altLang="ja-JP" sz="1200" spc="-15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▶８月</a:t>
            </a:r>
            <a:r>
              <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日（日）</a:t>
            </a:r>
          </a:p>
          <a:p>
            <a:pPr marL="174625">
              <a:spcBef>
                <a:spcPct val="0"/>
              </a:spcBef>
              <a:buFontTx/>
              <a:buNone/>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佐渡でみられる海の生き物講座、釣り体験後フェリーで新潟へ</a:t>
            </a:r>
          </a:p>
          <a:p>
            <a:pPr marL="174625">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新潟市歴史博物館みなとぴあを見学後解散</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endPar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② 鉄コース</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新潟市歴史博物館みなとぴあを見学したあと、江戸時代から続く金物のまち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三条で鍛冶体験と農機具を作る工場見学を行った。</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4625">
              <a:spcBef>
                <a:spcPct val="0"/>
              </a:spcBef>
              <a:buFontTx/>
              <a:buNone/>
            </a:pP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▶８月</a:t>
            </a:r>
            <a:r>
              <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日（土）</a:t>
            </a: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622300">
              <a:spcBef>
                <a:spcPct val="0"/>
              </a:spcBef>
              <a:buFontTx/>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新潟市集合、新潟市歴史博物館みなとぴあを見学後バスで三条市へ。</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622300">
              <a:spcBef>
                <a:spcPct val="0"/>
              </a:spcBef>
              <a:buNone/>
            </a:pPr>
            <a:r>
              <a:rPr lang="ja-JP" altLang="en-US" sz="1200" dirty="0">
                <a:latin typeface="メイリオ" panose="020B0604030504040204" pitchFamily="50" charset="-128"/>
                <a:ea typeface="メイリオ" panose="020B0604030504040204" pitchFamily="50" charset="-128"/>
              </a:rPr>
              <a:t>　三条鍛冶道場で会津・新潟の交流ワークショップ後、ペーパーナイフ作りを</a:t>
            </a:r>
            <a:endParaRPr lang="en-US" altLang="ja-JP" sz="1200" dirty="0">
              <a:latin typeface="メイリオ" panose="020B0604030504040204" pitchFamily="50" charset="-128"/>
              <a:ea typeface="メイリオ" panose="020B0604030504040204" pitchFamily="50" charset="-128"/>
            </a:endParaRPr>
          </a:p>
          <a:p>
            <a:pPr marL="174625" indent="622300">
              <a:spcBef>
                <a:spcPct val="0"/>
              </a:spcBef>
              <a:buNone/>
            </a:pPr>
            <a:r>
              <a:rPr lang="ja-JP" altLang="en-US" sz="1200" dirty="0">
                <a:latin typeface="メイリオ" panose="020B0604030504040204" pitchFamily="50" charset="-128"/>
                <a:ea typeface="メイリオ" panose="020B0604030504040204" pitchFamily="50" charset="-128"/>
              </a:rPr>
              <a:t>　体験。また、くわやすきなどを製造している相田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合同工場を見学し、</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622300">
              <a:spcBef>
                <a:spcPct val="0"/>
              </a:spcBef>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農機具の歴史について学んだ。</a:t>
            </a:r>
            <a:endParaRPr lang="en-US" altLang="ja-JP" sz="1200" u="none"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450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5274760" y="9643473"/>
            <a:ext cx="1600200" cy="275226"/>
          </a:xfrm>
        </p:spPr>
        <p:txBody>
          <a:bodyPr/>
          <a:lstStyle/>
          <a:p>
            <a:fld id="{1D0F43BC-2402-4A78-9C9B-0DA246FFBC26}" type="slidenum">
              <a:rPr kumimoji="1" lang="ja-JP" altLang="en-US" smtClean="0"/>
              <a:t>7</a:t>
            </a:fld>
            <a:endParaRPr kumimoji="1" lang="ja-JP" altLang="en-US" dirty="0"/>
          </a:p>
        </p:txBody>
      </p:sp>
      <p:pic>
        <p:nvPicPr>
          <p:cNvPr id="4" name="図 3">
            <a:extLst>
              <a:ext uri="{FF2B5EF4-FFF2-40B4-BE49-F238E27FC236}">
                <a16:creationId xmlns:a16="http://schemas.microsoft.com/office/drawing/2014/main" xmlns="" id="{C8E39071-F860-47C5-B01B-A05B741CC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935" y="813615"/>
            <a:ext cx="2304000" cy="1535048"/>
          </a:xfrm>
          <a:prstGeom prst="rect">
            <a:avLst/>
          </a:prstGeom>
        </p:spPr>
      </p:pic>
      <p:pic>
        <p:nvPicPr>
          <p:cNvPr id="8" name="図 7">
            <a:extLst>
              <a:ext uri="{FF2B5EF4-FFF2-40B4-BE49-F238E27FC236}">
                <a16:creationId xmlns:a16="http://schemas.microsoft.com/office/drawing/2014/main" xmlns="" id="{A006BD02-9ED6-46F5-8BC5-CA873E8354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935" y="2622335"/>
            <a:ext cx="2304000" cy="1535040"/>
          </a:xfrm>
          <a:prstGeom prst="rect">
            <a:avLst/>
          </a:prstGeom>
        </p:spPr>
      </p:pic>
      <p:pic>
        <p:nvPicPr>
          <p:cNvPr id="11" name="図 10">
            <a:extLst>
              <a:ext uri="{FF2B5EF4-FFF2-40B4-BE49-F238E27FC236}">
                <a16:creationId xmlns:a16="http://schemas.microsoft.com/office/drawing/2014/main" xmlns="" id="{37169F8D-10F9-4018-8205-1F3514B31A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9040" y="2623049"/>
            <a:ext cx="2304000" cy="1535040"/>
          </a:xfrm>
          <a:prstGeom prst="rect">
            <a:avLst/>
          </a:prstGeom>
        </p:spPr>
      </p:pic>
      <p:pic>
        <p:nvPicPr>
          <p:cNvPr id="15" name="図 14">
            <a:extLst>
              <a:ext uri="{FF2B5EF4-FFF2-40B4-BE49-F238E27FC236}">
                <a16:creationId xmlns:a16="http://schemas.microsoft.com/office/drawing/2014/main" xmlns="" id="{CB3B26A0-C969-45B7-A12F-F4A42A19B2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935" y="4405647"/>
            <a:ext cx="2304000" cy="1535040"/>
          </a:xfrm>
          <a:prstGeom prst="rect">
            <a:avLst/>
          </a:prstGeom>
        </p:spPr>
      </p:pic>
      <p:pic>
        <p:nvPicPr>
          <p:cNvPr id="19" name="図 18">
            <a:extLst>
              <a:ext uri="{FF2B5EF4-FFF2-40B4-BE49-F238E27FC236}">
                <a16:creationId xmlns:a16="http://schemas.microsoft.com/office/drawing/2014/main" xmlns="" id="{5E45A209-4811-41CD-AD95-FA41ACB9B0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9040" y="4406123"/>
            <a:ext cx="2304000" cy="1535040"/>
          </a:xfrm>
          <a:prstGeom prst="rect">
            <a:avLst/>
          </a:prstGeom>
        </p:spPr>
      </p:pic>
      <p:sp>
        <p:nvSpPr>
          <p:cNvPr id="25" name="テキスト ボックス 24">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福島　</a:t>
            </a: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舟運と地域の体験学習ツアー１日目</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9040" y="813615"/>
            <a:ext cx="2304000" cy="1536000"/>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2935" y="8049433"/>
            <a:ext cx="2304000" cy="1536000"/>
          </a:xfrm>
          <a:prstGeom prst="rect">
            <a:avLst/>
          </a:prstGeom>
        </p:spPr>
      </p:pic>
      <p:pic>
        <p:nvPicPr>
          <p:cNvPr id="12" name="図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9040" y="8049433"/>
            <a:ext cx="2304000" cy="1536000"/>
          </a:xfrm>
          <a:prstGeom prst="rect">
            <a:avLst/>
          </a:prstGeom>
        </p:spPr>
      </p:pic>
      <p:pic>
        <p:nvPicPr>
          <p:cNvPr id="13" name="図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2935" y="6227059"/>
            <a:ext cx="2304000" cy="1536000"/>
          </a:xfrm>
          <a:prstGeom prst="rect">
            <a:avLst/>
          </a:prstGeom>
        </p:spPr>
      </p:pic>
      <p:pic>
        <p:nvPicPr>
          <p:cNvPr id="14" name="図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89040" y="6227297"/>
            <a:ext cx="2304000" cy="1536000"/>
          </a:xfrm>
          <a:prstGeom prst="rect">
            <a:avLst/>
          </a:prstGeom>
        </p:spPr>
      </p:pic>
      <p:sp>
        <p:nvSpPr>
          <p:cNvPr id="26" name="テキスト ボックス 25">
            <a:extLst>
              <a:ext uri="{FF2B5EF4-FFF2-40B4-BE49-F238E27FC236}">
                <a16:creationId xmlns:a16="http://schemas.microsoft.com/office/drawing/2014/main" xmlns="" id="{22824130-61F7-4F3A-9B5C-2BABF619A243}"/>
              </a:ext>
            </a:extLst>
          </p:cNvPr>
          <p:cNvSpPr txBox="1"/>
          <p:nvPr/>
        </p:nvSpPr>
        <p:spPr>
          <a:xfrm>
            <a:off x="548680" y="2329101"/>
            <a:ext cx="2322001" cy="2308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金井の食堂で海鮮丼昼食</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xmlns="" id="{3648A2E2-3654-46BC-B1D2-F3162E808756}"/>
              </a:ext>
            </a:extLst>
          </p:cNvPr>
          <p:cNvSpPr txBox="1"/>
          <p:nvPr/>
        </p:nvSpPr>
        <p:spPr>
          <a:xfrm>
            <a:off x="3573016" y="2332171"/>
            <a:ext cx="2640250"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佐渡汽船ターミナルで</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日間の行動班にわかれます</a:t>
            </a:r>
          </a:p>
        </p:txBody>
      </p:sp>
      <p:sp>
        <p:nvSpPr>
          <p:cNvPr id="28" name="テキスト ボックス 27">
            <a:extLst>
              <a:ext uri="{FF2B5EF4-FFF2-40B4-BE49-F238E27FC236}">
                <a16:creationId xmlns:a16="http://schemas.microsoft.com/office/drawing/2014/main" xmlns="" id="{AEF3CA31-AB70-4DCD-8474-67276C882323}"/>
              </a:ext>
            </a:extLst>
          </p:cNvPr>
          <p:cNvSpPr txBox="1"/>
          <p:nvPr/>
        </p:nvSpPr>
        <p:spPr>
          <a:xfrm>
            <a:off x="476672" y="4129301"/>
            <a:ext cx="2522707"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海水をバケツでくみあげ工房へ運びます</a:t>
            </a:r>
          </a:p>
        </p:txBody>
      </p:sp>
      <p:sp>
        <p:nvSpPr>
          <p:cNvPr id="29" name="テキスト ボックス 28">
            <a:extLst>
              <a:ext uri="{FF2B5EF4-FFF2-40B4-BE49-F238E27FC236}">
                <a16:creationId xmlns:a16="http://schemas.microsoft.com/office/drawing/2014/main" xmlns="" id="{812A9D1A-52A6-4907-8C59-8EEB89A37A0F}"/>
              </a:ext>
            </a:extLst>
          </p:cNvPr>
          <p:cNvSpPr txBox="1"/>
          <p:nvPr/>
        </p:nvSpPr>
        <p:spPr>
          <a:xfrm>
            <a:off x="3501008" y="4129301"/>
            <a:ext cx="2808312" cy="2308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昔ながらの塩づくり製法を学びます</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xmlns="" id="{F91943DF-1254-4741-BBAD-C9CD74AC1393}"/>
              </a:ext>
            </a:extLst>
          </p:cNvPr>
          <p:cNvSpPr txBox="1"/>
          <p:nvPr/>
        </p:nvSpPr>
        <p:spPr>
          <a:xfrm>
            <a:off x="570263" y="5913471"/>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海水浴を前にライフジャケットの装着</a:t>
            </a:r>
          </a:p>
        </p:txBody>
      </p:sp>
      <p:sp>
        <p:nvSpPr>
          <p:cNvPr id="31" name="テキスト ボックス 30">
            <a:extLst>
              <a:ext uri="{FF2B5EF4-FFF2-40B4-BE49-F238E27FC236}">
                <a16:creationId xmlns:a16="http://schemas.microsoft.com/office/drawing/2014/main" xmlns="" id="{123C616D-AE99-4192-AC77-E09A77CEE71A}"/>
              </a:ext>
            </a:extLst>
          </p:cNvPr>
          <p:cNvSpPr txBox="1"/>
          <p:nvPr/>
        </p:nvSpPr>
        <p:spPr>
          <a:xfrm>
            <a:off x="3771295" y="5932571"/>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バナナボートに</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大歓声</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xmlns="" id="{D77E2265-E0F1-4A2E-BC10-263BBA9AFDCA}"/>
              </a:ext>
            </a:extLst>
          </p:cNvPr>
          <p:cNvSpPr txBox="1"/>
          <p:nvPr/>
        </p:nvSpPr>
        <p:spPr>
          <a:xfrm>
            <a:off x="621064" y="7764471"/>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ジェットスキーの速さにびっくり</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xmlns="" id="{7C7CE741-0B9D-4D2A-ACC4-F5BC2E30876A}"/>
              </a:ext>
            </a:extLst>
          </p:cNvPr>
          <p:cNvSpPr txBox="1"/>
          <p:nvPr/>
        </p:nvSpPr>
        <p:spPr>
          <a:xfrm>
            <a:off x="509352" y="9573179"/>
            <a:ext cx="2487600"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夕日をバックに</a:t>
            </a:r>
            <a:r>
              <a:rPr kumimoji="1" lang="ja-JP" altLang="en-US" sz="900" spc="-90" dirty="0" smtClean="0">
                <a:latin typeface="メイリオ" panose="020B0604030504040204" pitchFamily="50" charset="-128"/>
                <a:ea typeface="メイリオ" panose="020B0604030504040204" pitchFamily="50" charset="-128"/>
                <a:cs typeface="メイリオ" panose="020B0604030504040204" pitchFamily="50" charset="-128"/>
              </a:rPr>
              <a:t>記念撮影</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a:extLst>
              <a:ext uri="{FF2B5EF4-FFF2-40B4-BE49-F238E27FC236}">
                <a16:creationId xmlns:a16="http://schemas.microsoft.com/office/drawing/2014/main" xmlns="" id="{AF602D58-32F8-4B20-96A7-0D7434C53036}"/>
              </a:ext>
            </a:extLst>
          </p:cNvPr>
          <p:cNvSpPr txBox="1"/>
          <p:nvPr/>
        </p:nvSpPr>
        <p:spPr>
          <a:xfrm>
            <a:off x="3645024" y="9564671"/>
            <a:ext cx="2487600"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カニまるごと一匹に挑戦</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xmlns="" id="{566B7914-3C2C-49F9-8E9B-E207EE39B842}"/>
              </a:ext>
            </a:extLst>
          </p:cNvPr>
          <p:cNvSpPr txBox="1"/>
          <p:nvPr/>
        </p:nvSpPr>
        <p:spPr>
          <a:xfrm>
            <a:off x="3765520" y="7753419"/>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遠浅の水中に魚や貝などを発見</a:t>
            </a:r>
          </a:p>
        </p:txBody>
      </p:sp>
    </p:spTree>
    <p:extLst>
      <p:ext uri="{BB962C8B-B14F-4D97-AF65-F5344CB8AC3E}">
        <p14:creationId xmlns:p14="http://schemas.microsoft.com/office/powerpoint/2010/main" val="344220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1D0F43BC-2402-4A78-9C9B-0DA246FFBC26}" type="slidenum">
              <a:rPr kumimoji="1" lang="ja-JP" altLang="en-US" smtClean="0"/>
              <a:t>8</a:t>
            </a:fld>
            <a:endParaRPr kumimoji="1" lang="ja-JP" altLang="en-US" dirty="0"/>
          </a:p>
        </p:txBody>
      </p:sp>
      <p:pic>
        <p:nvPicPr>
          <p:cNvPr id="32" name="図 31">
            <a:extLst>
              <a:ext uri="{FF2B5EF4-FFF2-40B4-BE49-F238E27FC236}">
                <a16:creationId xmlns:a16="http://schemas.microsoft.com/office/drawing/2014/main" xmlns="" id="{10E7FD91-0C69-48A3-8203-FB7316CDE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3204" y="6163484"/>
            <a:ext cx="2304000" cy="1535040"/>
          </a:xfrm>
          <a:prstGeom prst="rect">
            <a:avLst/>
          </a:prstGeom>
        </p:spPr>
      </p:pic>
      <p:sp>
        <p:nvSpPr>
          <p:cNvPr id="24" name="テキスト ボックス 23">
            <a:extLst>
              <a:ext uri="{FF2B5EF4-FFF2-40B4-BE49-F238E27FC236}">
                <a16:creationId xmlns:a16="http://schemas.microsoft.com/office/drawing/2014/main" xmlns="" id="{B4664B26-EB40-4AA3-9921-A80BE285E8D3}"/>
              </a:ext>
            </a:extLst>
          </p:cNvPr>
          <p:cNvSpPr txBox="1"/>
          <p:nvPr/>
        </p:nvSpPr>
        <p:spPr>
          <a:xfrm>
            <a:off x="116632" y="266963"/>
            <a:ext cx="6480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noAutofit/>
          </a:bodyPr>
          <a:lstStyle/>
          <a:p>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日）新潟</a:t>
            </a:r>
            <a:r>
              <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福島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舟運と地域の体験学習ツアー２日目</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783" y="721926"/>
            <a:ext cx="2304000" cy="1536000"/>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3204" y="721926"/>
            <a:ext cx="2304000" cy="1536001"/>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783" y="2535779"/>
            <a:ext cx="2304000" cy="153600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783" y="4349632"/>
            <a:ext cx="2304000" cy="1535999"/>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783" y="6163484"/>
            <a:ext cx="2304000" cy="1536000"/>
          </a:xfrm>
          <a:prstGeom prst="rect">
            <a:avLst/>
          </a:prstGeom>
        </p:spPr>
      </p:pic>
      <p:pic>
        <p:nvPicPr>
          <p:cNvPr id="12" name="図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0783" y="7977336"/>
            <a:ext cx="2304000" cy="1536000"/>
          </a:xfrm>
          <a:prstGeom prst="rect">
            <a:avLst/>
          </a:prstGeom>
        </p:spPr>
      </p:pic>
      <p:pic>
        <p:nvPicPr>
          <p:cNvPr id="13" name="図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23204" y="4349632"/>
            <a:ext cx="2304000" cy="1536000"/>
          </a:xfrm>
          <a:prstGeom prst="rect">
            <a:avLst/>
          </a:prstGeom>
        </p:spPr>
      </p:pic>
      <p:pic>
        <p:nvPicPr>
          <p:cNvPr id="14" name="図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23204" y="2535779"/>
            <a:ext cx="2304000" cy="1535999"/>
          </a:xfrm>
          <a:prstGeom prst="rect">
            <a:avLst/>
          </a:prstGeom>
        </p:spPr>
      </p:pic>
      <p:pic>
        <p:nvPicPr>
          <p:cNvPr id="16" name="図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23204" y="7977336"/>
            <a:ext cx="2304000" cy="1536000"/>
          </a:xfrm>
          <a:prstGeom prst="rect">
            <a:avLst/>
          </a:prstGeom>
        </p:spPr>
      </p:pic>
      <p:sp>
        <p:nvSpPr>
          <p:cNvPr id="37" name="テキスト ボックス 36">
            <a:extLst>
              <a:ext uri="{FF2B5EF4-FFF2-40B4-BE49-F238E27FC236}">
                <a16:creationId xmlns:a16="http://schemas.microsoft.com/office/drawing/2014/main" xmlns="" id="{491E331F-2C50-45F8-93A7-EFB09AD3F963}"/>
              </a:ext>
            </a:extLst>
          </p:cNvPr>
          <p:cNvSpPr txBox="1"/>
          <p:nvPr/>
        </p:nvSpPr>
        <p:spPr>
          <a:xfrm>
            <a:off x="640783" y="2275769"/>
            <a:ext cx="2322001"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佐渡の生きものについて学びました</a:t>
            </a:r>
          </a:p>
        </p:txBody>
      </p:sp>
      <p:sp>
        <p:nvSpPr>
          <p:cNvPr id="47" name="テキスト ボックス 46">
            <a:extLst>
              <a:ext uri="{FF2B5EF4-FFF2-40B4-BE49-F238E27FC236}">
                <a16:creationId xmlns:a16="http://schemas.microsoft.com/office/drawing/2014/main" xmlns="" id="{79D5D63E-BAC6-416A-8AA0-920AD5BCA8D4}"/>
              </a:ext>
            </a:extLst>
          </p:cNvPr>
          <p:cNvSpPr txBox="1"/>
          <p:nvPr/>
        </p:nvSpPr>
        <p:spPr>
          <a:xfrm>
            <a:off x="3750940" y="2276966"/>
            <a:ext cx="2640250"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何がつれるかな</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xmlns="" id="{50ED8828-22D9-4A7D-8C3B-8E88230532AB}"/>
              </a:ext>
            </a:extLst>
          </p:cNvPr>
          <p:cNvSpPr txBox="1"/>
          <p:nvPr/>
        </p:nvSpPr>
        <p:spPr>
          <a:xfrm>
            <a:off x="514772" y="4074096"/>
            <a:ext cx="2522707" cy="2308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イソギンポなどがつれました</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xmlns="" id="{54A11E04-777A-4EE5-86AD-E9FF00684CFE}"/>
              </a:ext>
            </a:extLst>
          </p:cNvPr>
          <p:cNvSpPr txBox="1"/>
          <p:nvPr/>
        </p:nvSpPr>
        <p:spPr>
          <a:xfrm>
            <a:off x="3822948" y="4074096"/>
            <a:ext cx="2304256" cy="230832"/>
          </a:xfrm>
          <a:prstGeom prst="rect">
            <a:avLst/>
          </a:prstGeom>
          <a:noFill/>
        </p:spPr>
        <p:txBody>
          <a:bodyPr wrap="square" lIns="0" rIns="0" rtlCol="0">
            <a:spAutoFit/>
          </a:bodyPr>
          <a:lstStyle/>
          <a:p>
            <a:pPr algn="ctr"/>
            <a:r>
              <a:rPr kumimoji="1" lang="en-US" altLang="ja-JP" sz="900" spc="-9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人で</a:t>
            </a:r>
            <a:r>
              <a:rPr kumimoji="1" lang="en-US" altLang="ja-JP" sz="900" spc="-9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匹もつれた人も！！</a:t>
            </a:r>
          </a:p>
        </p:txBody>
      </p:sp>
      <p:sp>
        <p:nvSpPr>
          <p:cNvPr id="50" name="テキスト ボックス 49">
            <a:extLst>
              <a:ext uri="{FF2B5EF4-FFF2-40B4-BE49-F238E27FC236}">
                <a16:creationId xmlns:a16="http://schemas.microsoft.com/office/drawing/2014/main" xmlns="" id="{D15A9420-CED3-42E4-A266-3D6A3E721538}"/>
              </a:ext>
            </a:extLst>
          </p:cNvPr>
          <p:cNvSpPr txBox="1"/>
          <p:nvPr/>
        </p:nvSpPr>
        <p:spPr>
          <a:xfrm>
            <a:off x="608363" y="5874296"/>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佐渡</a:t>
            </a: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汽船の船内を見学</a:t>
            </a:r>
          </a:p>
        </p:txBody>
      </p:sp>
      <p:sp>
        <p:nvSpPr>
          <p:cNvPr id="51" name="テキスト ボックス 50">
            <a:extLst>
              <a:ext uri="{FF2B5EF4-FFF2-40B4-BE49-F238E27FC236}">
                <a16:creationId xmlns:a16="http://schemas.microsoft.com/office/drawing/2014/main" xmlns="" id="{97FA80BC-1400-416A-BE78-60926C69EECB}"/>
              </a:ext>
            </a:extLst>
          </p:cNvPr>
          <p:cNvSpPr txBox="1"/>
          <p:nvPr/>
        </p:nvSpPr>
        <p:spPr>
          <a:xfrm>
            <a:off x="3822948" y="5877366"/>
            <a:ext cx="2322001" cy="230832"/>
          </a:xfrm>
          <a:prstGeom prst="rect">
            <a:avLst/>
          </a:prstGeom>
          <a:noFill/>
        </p:spPr>
        <p:txBody>
          <a:bodyPr wrap="square" lIns="0" rIns="0" rtlCol="0">
            <a:spAutoFit/>
          </a:bodyPr>
          <a:lstStyle/>
          <a:p>
            <a:pPr algn="ctr"/>
            <a:r>
              <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rPr>
              <a:t>カモメへの</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エサやりに挑戦</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a:extLst>
              <a:ext uri="{FF2B5EF4-FFF2-40B4-BE49-F238E27FC236}">
                <a16:creationId xmlns:a16="http://schemas.microsoft.com/office/drawing/2014/main" xmlns="" id="{CA68F069-DFDD-4E6D-990A-74466C612C4D}"/>
              </a:ext>
            </a:extLst>
          </p:cNvPr>
          <p:cNvSpPr txBox="1"/>
          <p:nvPr/>
        </p:nvSpPr>
        <p:spPr>
          <a:xfrm>
            <a:off x="370755" y="7689304"/>
            <a:ext cx="2785225" cy="230832"/>
          </a:xfrm>
          <a:prstGeom prst="rect">
            <a:avLst/>
          </a:prstGeom>
          <a:noFill/>
        </p:spPr>
        <p:txBody>
          <a:bodyPr wrap="square" lIns="0" rIns="0" rtlCol="0">
            <a:spAutoFit/>
          </a:bodyPr>
          <a:lstStyle/>
          <a:p>
            <a:pPr algn="ctr"/>
            <a:r>
              <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新潟市歴史博物館みなとぴあで新潟港の歴史を学びました</a:t>
            </a:r>
          </a:p>
        </p:txBody>
      </p:sp>
      <p:sp>
        <p:nvSpPr>
          <p:cNvPr id="53" name="テキスト ボックス 52">
            <a:extLst>
              <a:ext uri="{FF2B5EF4-FFF2-40B4-BE49-F238E27FC236}">
                <a16:creationId xmlns:a16="http://schemas.microsoft.com/office/drawing/2014/main" xmlns="" id="{C57FF836-B5E1-4654-9A81-C8374C071134}"/>
              </a:ext>
            </a:extLst>
          </p:cNvPr>
          <p:cNvSpPr txBox="1"/>
          <p:nvPr/>
        </p:nvSpPr>
        <p:spPr>
          <a:xfrm>
            <a:off x="547452" y="9492574"/>
            <a:ext cx="2487600" cy="230832"/>
          </a:xfrm>
          <a:prstGeom prst="rect">
            <a:avLst/>
          </a:prstGeom>
          <a:noFill/>
        </p:spPr>
        <p:txBody>
          <a:bodyPr wrap="square" lIns="0" rIns="0" rtlCol="0">
            <a:spAutoFit/>
          </a:bodyPr>
          <a:lstStyle/>
          <a:p>
            <a:pPr algn="ct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濃密な</a:t>
            </a:r>
            <a:r>
              <a:rPr lang="en-US" altLang="ja-JP" sz="900" spc="-9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spc="-90" dirty="0">
                <a:latin typeface="メイリオ" panose="020B0604030504040204" pitchFamily="50" charset="-128"/>
                <a:ea typeface="メイリオ" panose="020B0604030504040204" pitchFamily="50" charset="-128"/>
                <a:cs typeface="メイリオ" panose="020B0604030504040204" pitchFamily="50" charset="-128"/>
              </a:rPr>
              <a:t>日間でたくさんの経験をしました</a:t>
            </a:r>
            <a:endParaRPr kumimoji="1" lang="ja-JP" altLang="en-US" sz="900" spc="-9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xmlns="" id="{913B94C3-B09C-452E-BC75-08C17EE7243C}"/>
              </a:ext>
            </a:extLst>
          </p:cNvPr>
          <p:cNvSpPr txBox="1"/>
          <p:nvPr/>
        </p:nvSpPr>
        <p:spPr>
          <a:xfrm>
            <a:off x="3750940" y="9499079"/>
            <a:ext cx="2487600" cy="230832"/>
          </a:xfrm>
          <a:prstGeom prst="rect">
            <a:avLst/>
          </a:prstGeom>
          <a:noFill/>
        </p:spPr>
        <p:txBody>
          <a:bodyPr wrap="square" lIns="0" rIns="0" rtlCol="0">
            <a:spAutoFit/>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福島</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参加者の見送り</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xmlns="" id="{DBD81BE7-F0FE-479F-A2CF-256DDF6E79BA}"/>
              </a:ext>
            </a:extLst>
          </p:cNvPr>
          <p:cNvSpPr txBox="1"/>
          <p:nvPr/>
        </p:nvSpPr>
        <p:spPr>
          <a:xfrm>
            <a:off x="3750940" y="7674496"/>
            <a:ext cx="2322001" cy="230832"/>
          </a:xfrm>
          <a:prstGeom prst="rect">
            <a:avLst/>
          </a:prstGeom>
          <a:noFill/>
        </p:spPr>
        <p:txBody>
          <a:bodyPr wrap="square" lIns="0" rIns="0"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北前船が運んだもの、文化について</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79240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spPr>
      <a:bodyPr rtlCol="0" anchor="ctr"/>
      <a:lstStyle>
        <a:defPPr algn="ctr">
          <a:defRPr kumimoji="1"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2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23761</TotalTime>
  <Words>1274</Words>
  <Application>Microsoft Office PowerPoint</Application>
  <PresentationFormat>A4 210 x 297 mm</PresentationFormat>
  <Paragraphs>295</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ＭＳ Ｐゴシック</vt:lpstr>
      <vt:lpstr>メイリオ</vt:lpstr>
      <vt:lpstr>Arial</vt:lpstr>
      <vt:lpstr>Calibri</vt:lpstr>
      <vt:lpstr>Wingdings</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長浜歩美</dc:creator>
  <cp:lastModifiedBy>岡本　景子</cp:lastModifiedBy>
  <cp:revision>234</cp:revision>
  <cp:lastPrinted>2019-02-25T01:11:21Z</cp:lastPrinted>
  <dcterms:created xsi:type="dcterms:W3CDTF">2016-12-08T01:51:10Z</dcterms:created>
  <dcterms:modified xsi:type="dcterms:W3CDTF">2019-02-25T01:11:26Z</dcterms:modified>
</cp:coreProperties>
</file>