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505" r:id="rId2"/>
  </p:sldIdLst>
  <p:sldSz cx="9601200" cy="12801600" type="A3"/>
  <p:notesSz cx="6858000" cy="9144000"/>
  <p:defaultTextStyle>
    <a:defPPr>
      <a:defRPr lang="ja-JP"/>
    </a:defPPr>
    <a:lvl1pPr marL="0" algn="l" defTabSz="610956" rtl="0" eaLnBrk="1" latinLnBrk="0" hangingPunct="1">
      <a:defRPr kumimoji="1" sz="2405" kern="1200">
        <a:solidFill>
          <a:schemeClr val="tx1"/>
        </a:solidFill>
        <a:latin typeface="+mn-lt"/>
        <a:ea typeface="+mn-ea"/>
        <a:cs typeface="+mn-cs"/>
      </a:defRPr>
    </a:lvl1pPr>
    <a:lvl2pPr marL="610956" algn="l" defTabSz="610956" rtl="0" eaLnBrk="1" latinLnBrk="0" hangingPunct="1">
      <a:defRPr kumimoji="1" sz="2405" kern="1200">
        <a:solidFill>
          <a:schemeClr val="tx1"/>
        </a:solidFill>
        <a:latin typeface="+mn-lt"/>
        <a:ea typeface="+mn-ea"/>
        <a:cs typeface="+mn-cs"/>
      </a:defRPr>
    </a:lvl2pPr>
    <a:lvl3pPr marL="1221913" algn="l" defTabSz="610956" rtl="0" eaLnBrk="1" latinLnBrk="0" hangingPunct="1">
      <a:defRPr kumimoji="1" sz="2405" kern="1200">
        <a:solidFill>
          <a:schemeClr val="tx1"/>
        </a:solidFill>
        <a:latin typeface="+mn-lt"/>
        <a:ea typeface="+mn-ea"/>
        <a:cs typeface="+mn-cs"/>
      </a:defRPr>
    </a:lvl3pPr>
    <a:lvl4pPr marL="1832869" algn="l" defTabSz="610956" rtl="0" eaLnBrk="1" latinLnBrk="0" hangingPunct="1">
      <a:defRPr kumimoji="1" sz="2405" kern="1200">
        <a:solidFill>
          <a:schemeClr val="tx1"/>
        </a:solidFill>
        <a:latin typeface="+mn-lt"/>
        <a:ea typeface="+mn-ea"/>
        <a:cs typeface="+mn-cs"/>
      </a:defRPr>
    </a:lvl4pPr>
    <a:lvl5pPr marL="2443825" algn="l" defTabSz="610956" rtl="0" eaLnBrk="1" latinLnBrk="0" hangingPunct="1">
      <a:defRPr kumimoji="1" sz="2405" kern="1200">
        <a:solidFill>
          <a:schemeClr val="tx1"/>
        </a:solidFill>
        <a:latin typeface="+mn-lt"/>
        <a:ea typeface="+mn-ea"/>
        <a:cs typeface="+mn-cs"/>
      </a:defRPr>
    </a:lvl5pPr>
    <a:lvl6pPr marL="3054782" algn="l" defTabSz="610956" rtl="0" eaLnBrk="1" latinLnBrk="0" hangingPunct="1">
      <a:defRPr kumimoji="1" sz="2405" kern="1200">
        <a:solidFill>
          <a:schemeClr val="tx1"/>
        </a:solidFill>
        <a:latin typeface="+mn-lt"/>
        <a:ea typeface="+mn-ea"/>
        <a:cs typeface="+mn-cs"/>
      </a:defRPr>
    </a:lvl6pPr>
    <a:lvl7pPr marL="3665738" algn="l" defTabSz="610956" rtl="0" eaLnBrk="1" latinLnBrk="0" hangingPunct="1">
      <a:defRPr kumimoji="1" sz="2405" kern="1200">
        <a:solidFill>
          <a:schemeClr val="tx1"/>
        </a:solidFill>
        <a:latin typeface="+mn-lt"/>
        <a:ea typeface="+mn-ea"/>
        <a:cs typeface="+mn-cs"/>
      </a:defRPr>
    </a:lvl7pPr>
    <a:lvl8pPr marL="4276695" algn="l" defTabSz="610956" rtl="0" eaLnBrk="1" latinLnBrk="0" hangingPunct="1">
      <a:defRPr kumimoji="1" sz="2405" kern="1200">
        <a:solidFill>
          <a:schemeClr val="tx1"/>
        </a:solidFill>
        <a:latin typeface="+mn-lt"/>
        <a:ea typeface="+mn-ea"/>
        <a:cs typeface="+mn-cs"/>
      </a:defRPr>
    </a:lvl8pPr>
    <a:lvl9pPr marL="4887651" algn="l" defTabSz="610956" rtl="0" eaLnBrk="1" latinLnBrk="0" hangingPunct="1">
      <a:defRPr kumimoji="1" sz="24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2" userDrawn="1">
          <p15:clr>
            <a:srgbClr val="A4A3A4"/>
          </p15:clr>
        </p15:guide>
        <p15:guide id="2" pos="3024" userDrawn="1">
          <p15:clr>
            <a:srgbClr val="A4A3A4"/>
          </p15:clr>
        </p15:guide>
        <p15:guide id="3" orient="horz"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4"/>
    <p:restoredTop sz="94674"/>
  </p:normalViewPr>
  <p:slideViewPr>
    <p:cSldViewPr snapToGrid="0" snapToObjects="1">
      <p:cViewPr>
        <p:scale>
          <a:sx n="112" d="100"/>
          <a:sy n="112" d="100"/>
        </p:scale>
        <p:origin x="634" y="-5050"/>
      </p:cViewPr>
      <p:guideLst>
        <p:guide orient="horz" pos="3722"/>
        <p:guide pos="3024"/>
        <p:guide orient="horz" pos="403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5649F-A0D4-4F5E-8FEC-08E5FAC81B68}" type="datetimeFigureOut">
              <a:rPr kumimoji="1" lang="ja-JP" altLang="en-US" smtClean="0"/>
              <a:t>2024/11/15</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0D3BD-4340-4730-8AB6-8D3C3509F1BE}" type="slidenum">
              <a:rPr kumimoji="1" lang="ja-JP" altLang="en-US" smtClean="0"/>
              <a:t>‹#›</a:t>
            </a:fld>
            <a:endParaRPr kumimoji="1" lang="ja-JP" altLang="en-US"/>
          </a:p>
        </p:txBody>
      </p:sp>
    </p:spTree>
    <p:extLst>
      <p:ext uri="{BB962C8B-B14F-4D97-AF65-F5344CB8AC3E}">
        <p14:creationId xmlns:p14="http://schemas.microsoft.com/office/powerpoint/2010/main" val="36110368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610956" rtl="0" eaLnBrk="1" fontAlgn="auto" latinLnBrk="0" hangingPunct="1">
              <a:lnSpc>
                <a:spcPct val="100000"/>
              </a:lnSpc>
              <a:spcBef>
                <a:spcPts val="0"/>
              </a:spcBef>
              <a:spcAft>
                <a:spcPts val="0"/>
              </a:spcAft>
              <a:buClrTx/>
              <a:buSzTx/>
              <a:buFontTx/>
              <a:buNone/>
              <a:tabLst/>
              <a:defRPr/>
            </a:pPr>
            <a:fld id="{106FD124-73C1-4391-9DEB-8C68E14C1BD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610956"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370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四角形: 角を丸くする 21">
            <a:extLst>
              <a:ext uri="{FF2B5EF4-FFF2-40B4-BE49-F238E27FC236}">
                <a16:creationId xmlns:a16="http://schemas.microsoft.com/office/drawing/2014/main" id="{64E72661-0241-6D79-21E3-EE8FCF2AE0E1}"/>
              </a:ext>
            </a:extLst>
          </p:cNvPr>
          <p:cNvSpPr/>
          <p:nvPr userDrawn="1"/>
        </p:nvSpPr>
        <p:spPr>
          <a:xfrm rot="1510601">
            <a:off x="34513" y="3111906"/>
            <a:ext cx="3105498" cy="521397"/>
          </a:xfrm>
          <a:prstGeom prst="roundRect">
            <a:avLst>
              <a:gd name="adj" fmla="val 0"/>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3938"/>
            <a:endParaRPr lang="en-US" altLang="ja-JP" sz="2400" b="1" dirty="0">
              <a:solidFill>
                <a:schemeClr val="bg1"/>
              </a:solidFill>
              <a:latin typeface="Yu Gothic UI" panose="020B0500000000000000" pitchFamily="50" charset="-128"/>
              <a:ea typeface="Yu Gothic UI" panose="020B0500000000000000" pitchFamily="50" charset="-128"/>
            </a:endParaRPr>
          </a:p>
        </p:txBody>
      </p:sp>
      <p:sp>
        <p:nvSpPr>
          <p:cNvPr id="2" name="タイトル 1"/>
          <p:cNvSpPr>
            <a:spLocks noGrp="1"/>
          </p:cNvSpPr>
          <p:nvPr>
            <p:ph type="ctrTitle"/>
          </p:nvPr>
        </p:nvSpPr>
        <p:spPr>
          <a:xfrm>
            <a:off x="720090" y="3976798"/>
            <a:ext cx="8161020" cy="274404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545370" indent="0" algn="ctr">
              <a:buNone/>
              <a:defRPr>
                <a:solidFill>
                  <a:schemeClr val="tx1">
                    <a:tint val="75000"/>
                  </a:schemeClr>
                </a:solidFill>
              </a:defRPr>
            </a:lvl2pPr>
            <a:lvl3pPr marL="1090739" indent="0" algn="ctr">
              <a:buNone/>
              <a:defRPr>
                <a:solidFill>
                  <a:schemeClr val="tx1">
                    <a:tint val="75000"/>
                  </a:schemeClr>
                </a:solidFill>
              </a:defRPr>
            </a:lvl3pPr>
            <a:lvl4pPr marL="1636109" indent="0" algn="ctr">
              <a:buNone/>
              <a:defRPr>
                <a:solidFill>
                  <a:schemeClr val="tx1">
                    <a:tint val="75000"/>
                  </a:schemeClr>
                </a:solidFill>
              </a:defRPr>
            </a:lvl4pPr>
            <a:lvl5pPr marL="2181477" indent="0" algn="ctr">
              <a:buNone/>
              <a:defRPr>
                <a:solidFill>
                  <a:schemeClr val="tx1">
                    <a:tint val="75000"/>
                  </a:schemeClr>
                </a:solidFill>
              </a:defRPr>
            </a:lvl5pPr>
            <a:lvl6pPr marL="2726847" indent="0" algn="ctr">
              <a:buNone/>
              <a:defRPr>
                <a:solidFill>
                  <a:schemeClr val="tx1">
                    <a:tint val="75000"/>
                  </a:schemeClr>
                </a:solidFill>
              </a:defRPr>
            </a:lvl6pPr>
            <a:lvl7pPr marL="3272216" indent="0" algn="ctr">
              <a:buNone/>
              <a:defRPr>
                <a:solidFill>
                  <a:schemeClr val="tx1">
                    <a:tint val="75000"/>
                  </a:schemeClr>
                </a:solidFill>
              </a:defRPr>
            </a:lvl7pPr>
            <a:lvl8pPr marL="3817586" indent="0" algn="ctr">
              <a:buNone/>
              <a:defRPr>
                <a:solidFill>
                  <a:schemeClr val="tx1">
                    <a:tint val="75000"/>
                  </a:schemeClr>
                </a:solidFill>
              </a:defRPr>
            </a:lvl8pPr>
            <a:lvl9pPr marL="436295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
        <p:nvSpPr>
          <p:cNvPr id="7" name="フリーフォーム 10">
            <a:extLst>
              <a:ext uri="{FF2B5EF4-FFF2-40B4-BE49-F238E27FC236}">
                <a16:creationId xmlns:a16="http://schemas.microsoft.com/office/drawing/2014/main" id="{C65F912C-D737-23AD-B659-141DF4DE9994}"/>
              </a:ext>
            </a:extLst>
          </p:cNvPr>
          <p:cNvSpPr/>
          <p:nvPr userDrawn="1"/>
        </p:nvSpPr>
        <p:spPr>
          <a:xfrm rot="10800000">
            <a:off x="-1" y="-16605"/>
            <a:ext cx="9601200" cy="271450"/>
          </a:xfrm>
          <a:custGeom>
            <a:avLst/>
            <a:gdLst>
              <a:gd name="connsiteX0" fmla="*/ 0 w 9570720"/>
              <a:gd name="connsiteY0" fmla="*/ 213471 h 213471"/>
              <a:gd name="connsiteX1" fmla="*/ 1158240 w 9570720"/>
              <a:gd name="connsiteY1" fmla="*/ 15351 h 213471"/>
              <a:gd name="connsiteX2" fmla="*/ 2316480 w 9570720"/>
              <a:gd name="connsiteY2" fmla="*/ 198231 h 213471"/>
              <a:gd name="connsiteX3" fmla="*/ 3261360 w 9570720"/>
              <a:gd name="connsiteY3" fmla="*/ 111 h 213471"/>
              <a:gd name="connsiteX4" fmla="*/ 4693920 w 9570720"/>
              <a:gd name="connsiteY4" fmla="*/ 198231 h 213471"/>
              <a:gd name="connsiteX5" fmla="*/ 5730240 w 9570720"/>
              <a:gd name="connsiteY5" fmla="*/ 111 h 213471"/>
              <a:gd name="connsiteX6" fmla="*/ 7056120 w 9570720"/>
              <a:gd name="connsiteY6" fmla="*/ 167751 h 213471"/>
              <a:gd name="connsiteX7" fmla="*/ 8427720 w 9570720"/>
              <a:gd name="connsiteY7" fmla="*/ 15351 h 213471"/>
              <a:gd name="connsiteX8" fmla="*/ 9570720 w 9570720"/>
              <a:gd name="connsiteY8" fmla="*/ 198231 h 21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0720" h="213471">
                <a:moveTo>
                  <a:pt x="0" y="213471"/>
                </a:moveTo>
                <a:cubicBezTo>
                  <a:pt x="386080" y="115681"/>
                  <a:pt x="772160" y="17891"/>
                  <a:pt x="1158240" y="15351"/>
                </a:cubicBezTo>
                <a:cubicBezTo>
                  <a:pt x="1544320" y="12811"/>
                  <a:pt x="1965960" y="200771"/>
                  <a:pt x="2316480" y="198231"/>
                </a:cubicBezTo>
                <a:cubicBezTo>
                  <a:pt x="2667000" y="195691"/>
                  <a:pt x="2865120" y="111"/>
                  <a:pt x="3261360" y="111"/>
                </a:cubicBezTo>
                <a:cubicBezTo>
                  <a:pt x="3657600" y="111"/>
                  <a:pt x="4282440" y="198231"/>
                  <a:pt x="4693920" y="198231"/>
                </a:cubicBezTo>
                <a:cubicBezTo>
                  <a:pt x="5105400" y="198231"/>
                  <a:pt x="5336540" y="5191"/>
                  <a:pt x="5730240" y="111"/>
                </a:cubicBezTo>
                <a:cubicBezTo>
                  <a:pt x="6123940" y="-4969"/>
                  <a:pt x="6606540" y="165211"/>
                  <a:pt x="7056120" y="167751"/>
                </a:cubicBezTo>
                <a:cubicBezTo>
                  <a:pt x="7505700" y="170291"/>
                  <a:pt x="8008620" y="10271"/>
                  <a:pt x="8427720" y="15351"/>
                </a:cubicBezTo>
                <a:cubicBezTo>
                  <a:pt x="8846820" y="20431"/>
                  <a:pt x="9208770" y="109331"/>
                  <a:pt x="9570720" y="198231"/>
                </a:cubicBez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3938"/>
            <a:endParaRPr lang="ja-JP" altLang="en-US" sz="2220" dirty="0">
              <a:solidFill>
                <a:prstClr val="white"/>
              </a:solidFill>
              <a:latin typeface="Meiryo UI"/>
              <a:ea typeface="Meiryo UI"/>
            </a:endParaRPr>
          </a:p>
        </p:txBody>
      </p:sp>
      <p:sp>
        <p:nvSpPr>
          <p:cNvPr id="8" name="正方形/長方形 7">
            <a:extLst>
              <a:ext uri="{FF2B5EF4-FFF2-40B4-BE49-F238E27FC236}">
                <a16:creationId xmlns:a16="http://schemas.microsoft.com/office/drawing/2014/main" id="{020899B4-EEB5-61AC-266F-54564A6EA2E8}"/>
              </a:ext>
            </a:extLst>
          </p:cNvPr>
          <p:cNvSpPr/>
          <p:nvPr userDrawn="1"/>
        </p:nvSpPr>
        <p:spPr>
          <a:xfrm>
            <a:off x="249368" y="2241583"/>
            <a:ext cx="9072364" cy="10305172"/>
          </a:xfrm>
          <a:prstGeom prst="rect">
            <a:avLst/>
          </a:prstGeom>
          <a:solidFill>
            <a:schemeClr val="bg1"/>
          </a:solidFill>
          <a:ln w="19050" cmpd="sng">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四角形: 角を丸くする 21">
            <a:extLst>
              <a:ext uri="{FF2B5EF4-FFF2-40B4-BE49-F238E27FC236}">
                <a16:creationId xmlns:a16="http://schemas.microsoft.com/office/drawing/2014/main" id="{EF9DD174-2EA2-D414-8BD5-09355B3E1AE6}"/>
              </a:ext>
            </a:extLst>
          </p:cNvPr>
          <p:cNvSpPr/>
          <p:nvPr userDrawn="1"/>
        </p:nvSpPr>
        <p:spPr>
          <a:xfrm>
            <a:off x="71120" y="2420967"/>
            <a:ext cx="3105498" cy="521397"/>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3938"/>
            <a:r>
              <a:rPr lang="ja-JP" altLang="en-US" sz="2400" b="1">
                <a:solidFill>
                  <a:schemeClr val="bg1"/>
                </a:solidFill>
                <a:latin typeface="Yu Gothic UI" panose="020B0500000000000000" pitchFamily="50" charset="-128"/>
                <a:ea typeface="Yu Gothic UI" panose="020B0500000000000000" pitchFamily="50" charset="-128"/>
              </a:rPr>
              <a:t> </a:t>
            </a:r>
            <a:r>
              <a:rPr lang="en-US" altLang="ja-JP" sz="2400" b="1" dirty="0">
                <a:solidFill>
                  <a:schemeClr val="bg1"/>
                </a:solidFill>
                <a:latin typeface="Yu Gothic UI" panose="020B0500000000000000" pitchFamily="50" charset="-128"/>
                <a:ea typeface="Yu Gothic UI" panose="020B0500000000000000" pitchFamily="50" charset="-128"/>
              </a:rPr>
              <a:t>2024</a:t>
            </a:r>
            <a:r>
              <a:rPr lang="ja-JP" altLang="en-US" sz="2400" b="1">
                <a:solidFill>
                  <a:schemeClr val="bg1"/>
                </a:solidFill>
                <a:latin typeface="Yu Gothic UI" panose="020B0500000000000000" pitchFamily="50" charset="-128"/>
                <a:ea typeface="Yu Gothic UI" panose="020B0500000000000000" pitchFamily="50" charset="-128"/>
              </a:rPr>
              <a:t>年度 実施概要</a:t>
            </a:r>
            <a:endParaRPr lang="en-US" altLang="ja-JP" sz="2400" b="1" dirty="0">
              <a:solidFill>
                <a:schemeClr val="bg1"/>
              </a:solidFill>
              <a:latin typeface="Yu Gothic UI" panose="020B0500000000000000" pitchFamily="50" charset="-128"/>
              <a:ea typeface="Yu Gothic UI" panose="020B0500000000000000" pitchFamily="50" charset="-128"/>
            </a:endParaRPr>
          </a:p>
        </p:txBody>
      </p:sp>
      <p:sp>
        <p:nvSpPr>
          <p:cNvPr id="10" name="角丸四角形 9">
            <a:extLst>
              <a:ext uri="{FF2B5EF4-FFF2-40B4-BE49-F238E27FC236}">
                <a16:creationId xmlns:a16="http://schemas.microsoft.com/office/drawing/2014/main" id="{9F6A7E3A-4DC6-1AFD-6A44-1B3F939D102F}"/>
              </a:ext>
            </a:extLst>
          </p:cNvPr>
          <p:cNvSpPr/>
          <p:nvPr userDrawn="1"/>
        </p:nvSpPr>
        <p:spPr>
          <a:xfrm>
            <a:off x="434067" y="9907360"/>
            <a:ext cx="8668683" cy="2389488"/>
          </a:xfrm>
          <a:prstGeom prst="roundRect">
            <a:avLst>
              <a:gd name="adj" fmla="val 6314"/>
            </a:avLst>
          </a:prstGeom>
          <a:solidFill>
            <a:schemeClr val="bg1"/>
          </a:solidFill>
          <a:ln w="25400" cmpd="sng">
            <a:solidFill>
              <a:srgbClr val="FFC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4C087A9C-17D0-9F78-013B-6FAAEDB69BFC}"/>
              </a:ext>
            </a:extLst>
          </p:cNvPr>
          <p:cNvGrpSpPr/>
          <p:nvPr userDrawn="1"/>
        </p:nvGrpSpPr>
        <p:grpSpPr>
          <a:xfrm>
            <a:off x="415677" y="9726642"/>
            <a:ext cx="3100032" cy="393121"/>
            <a:chOff x="264305" y="9726642"/>
            <a:chExt cx="3100032" cy="393121"/>
          </a:xfrm>
        </p:grpSpPr>
        <p:sp>
          <p:nvSpPr>
            <p:cNvPr id="12" name="円/楕円 11">
              <a:extLst>
                <a:ext uri="{FF2B5EF4-FFF2-40B4-BE49-F238E27FC236}">
                  <a16:creationId xmlns:a16="http://schemas.microsoft.com/office/drawing/2014/main" id="{9C334D39-6646-7E6D-FB0E-8914B1AF0F09}"/>
                </a:ext>
              </a:extLst>
            </p:cNvPr>
            <p:cNvSpPr/>
            <p:nvPr/>
          </p:nvSpPr>
          <p:spPr>
            <a:xfrm>
              <a:off x="2971942" y="9726642"/>
              <a:ext cx="392395" cy="393121"/>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四角形: 角を丸くする 21">
              <a:extLst>
                <a:ext uri="{FF2B5EF4-FFF2-40B4-BE49-F238E27FC236}">
                  <a16:creationId xmlns:a16="http://schemas.microsoft.com/office/drawing/2014/main" id="{9737036A-F029-E9F1-24F5-1BE9B2E33F66}"/>
                </a:ext>
              </a:extLst>
            </p:cNvPr>
            <p:cNvSpPr/>
            <p:nvPr/>
          </p:nvSpPr>
          <p:spPr>
            <a:xfrm>
              <a:off x="264305" y="9726642"/>
              <a:ext cx="2912313" cy="390881"/>
            </a:xfrm>
            <a:prstGeom prst="roundRect">
              <a:avLst>
                <a:gd name="adj" fmla="val 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3938"/>
              <a:r>
                <a:rPr lang="ja-JP" altLang="en-US" sz="1800" b="1">
                  <a:solidFill>
                    <a:schemeClr val="bg1"/>
                  </a:solidFill>
                  <a:latin typeface="Yu Gothic UI" panose="020B0500000000000000" pitchFamily="50" charset="-128"/>
                  <a:ea typeface="Yu Gothic UI" panose="020B0500000000000000" pitchFamily="50" charset="-128"/>
                </a:rPr>
                <a:t> これまでの課題と今後の展望</a:t>
              </a:r>
              <a:endParaRPr lang="en-US" altLang="ja-JP" sz="1800" b="1" dirty="0">
                <a:solidFill>
                  <a:schemeClr val="bg1"/>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249536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92646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3" y="684532"/>
            <a:ext cx="1620203" cy="1456182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60047" y="684532"/>
            <a:ext cx="4700588" cy="1456182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145172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97357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8429" y="8226213"/>
            <a:ext cx="8161020" cy="2542540"/>
          </a:xfrm>
        </p:spPr>
        <p:txBody>
          <a:bodyPr anchor="t"/>
          <a:lstStyle>
            <a:lvl1pPr algn="l">
              <a:defRPr sz="4771"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8429" y="5425866"/>
            <a:ext cx="8161020" cy="2800348"/>
          </a:xfrm>
        </p:spPr>
        <p:txBody>
          <a:bodyPr anchor="b"/>
          <a:lstStyle>
            <a:lvl1pPr marL="0" indent="0">
              <a:buNone/>
              <a:defRPr sz="2386">
                <a:solidFill>
                  <a:schemeClr val="tx1">
                    <a:tint val="75000"/>
                  </a:schemeClr>
                </a:solidFill>
              </a:defRPr>
            </a:lvl1pPr>
            <a:lvl2pPr marL="545370" indent="0">
              <a:buNone/>
              <a:defRPr sz="2148">
                <a:solidFill>
                  <a:schemeClr val="tx1">
                    <a:tint val="75000"/>
                  </a:schemeClr>
                </a:solidFill>
              </a:defRPr>
            </a:lvl2pPr>
            <a:lvl3pPr marL="1090739" indent="0">
              <a:buNone/>
              <a:defRPr sz="1909">
                <a:solidFill>
                  <a:schemeClr val="tx1">
                    <a:tint val="75000"/>
                  </a:schemeClr>
                </a:solidFill>
              </a:defRPr>
            </a:lvl3pPr>
            <a:lvl4pPr marL="1636109" indent="0">
              <a:buNone/>
              <a:defRPr sz="1670">
                <a:solidFill>
                  <a:schemeClr val="tx1">
                    <a:tint val="75000"/>
                  </a:schemeClr>
                </a:solidFill>
              </a:defRPr>
            </a:lvl4pPr>
            <a:lvl5pPr marL="2181477" indent="0">
              <a:buNone/>
              <a:defRPr sz="1670">
                <a:solidFill>
                  <a:schemeClr val="tx1">
                    <a:tint val="75000"/>
                  </a:schemeClr>
                </a:solidFill>
              </a:defRPr>
            </a:lvl5pPr>
            <a:lvl6pPr marL="2726847" indent="0">
              <a:buNone/>
              <a:defRPr sz="1670">
                <a:solidFill>
                  <a:schemeClr val="tx1">
                    <a:tint val="75000"/>
                  </a:schemeClr>
                </a:solidFill>
              </a:defRPr>
            </a:lvl6pPr>
            <a:lvl7pPr marL="3272216" indent="0">
              <a:buNone/>
              <a:defRPr sz="1670">
                <a:solidFill>
                  <a:schemeClr val="tx1">
                    <a:tint val="75000"/>
                  </a:schemeClr>
                </a:solidFill>
              </a:defRPr>
            </a:lvl7pPr>
            <a:lvl8pPr marL="3817586" indent="0">
              <a:buNone/>
              <a:defRPr sz="1670">
                <a:solidFill>
                  <a:schemeClr val="tx1">
                    <a:tint val="75000"/>
                  </a:schemeClr>
                </a:solidFill>
              </a:defRPr>
            </a:lvl8pPr>
            <a:lvl9pPr marL="4362955" indent="0">
              <a:buNone/>
              <a:defRPr sz="167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88061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60049" y="3982722"/>
            <a:ext cx="3160395" cy="11263631"/>
          </a:xfrm>
        </p:spPr>
        <p:txBody>
          <a:bodyPr/>
          <a:lstStyle>
            <a:lvl1pPr>
              <a:defRPr sz="3339"/>
            </a:lvl1pPr>
            <a:lvl2pPr>
              <a:defRPr sz="2864"/>
            </a:lvl2pPr>
            <a:lvl3pPr>
              <a:defRPr sz="2386"/>
            </a:lvl3pPr>
            <a:lvl4pPr>
              <a:defRPr sz="2148"/>
            </a:lvl4pPr>
            <a:lvl5pPr>
              <a:defRPr sz="2148"/>
            </a:lvl5pPr>
            <a:lvl6pPr>
              <a:defRPr sz="2148"/>
            </a:lvl6pPr>
            <a:lvl7pPr>
              <a:defRPr sz="2148"/>
            </a:lvl7pPr>
            <a:lvl8pPr>
              <a:defRPr sz="2148"/>
            </a:lvl8pPr>
            <a:lvl9pPr>
              <a:defRPr sz="214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680464" y="3982722"/>
            <a:ext cx="3160395" cy="11263631"/>
          </a:xfrm>
        </p:spPr>
        <p:txBody>
          <a:bodyPr/>
          <a:lstStyle>
            <a:lvl1pPr>
              <a:defRPr sz="3339"/>
            </a:lvl1pPr>
            <a:lvl2pPr>
              <a:defRPr sz="2864"/>
            </a:lvl2pPr>
            <a:lvl3pPr>
              <a:defRPr sz="2386"/>
            </a:lvl3pPr>
            <a:lvl4pPr>
              <a:defRPr sz="2148"/>
            </a:lvl4pPr>
            <a:lvl5pPr>
              <a:defRPr sz="2148"/>
            </a:lvl5pPr>
            <a:lvl6pPr>
              <a:defRPr sz="2148"/>
            </a:lvl6pPr>
            <a:lvl7pPr>
              <a:defRPr sz="2148"/>
            </a:lvl7pPr>
            <a:lvl8pPr>
              <a:defRPr sz="2148"/>
            </a:lvl8pPr>
            <a:lvl9pPr>
              <a:defRPr sz="214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81162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0" y="512657"/>
            <a:ext cx="8641080" cy="21336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2" y="2865544"/>
            <a:ext cx="4242197" cy="1194223"/>
          </a:xfrm>
        </p:spPr>
        <p:txBody>
          <a:bodyPr anchor="b"/>
          <a:lstStyle>
            <a:lvl1pPr marL="0" indent="0">
              <a:buNone/>
              <a:defRPr sz="2864" b="1"/>
            </a:lvl1pPr>
            <a:lvl2pPr marL="545370" indent="0">
              <a:buNone/>
              <a:defRPr sz="2386" b="1"/>
            </a:lvl2pPr>
            <a:lvl3pPr marL="1090739" indent="0">
              <a:buNone/>
              <a:defRPr sz="2148" b="1"/>
            </a:lvl3pPr>
            <a:lvl4pPr marL="1636109" indent="0">
              <a:buNone/>
              <a:defRPr sz="1909" b="1"/>
            </a:lvl4pPr>
            <a:lvl5pPr marL="2181477" indent="0">
              <a:buNone/>
              <a:defRPr sz="1909" b="1"/>
            </a:lvl5pPr>
            <a:lvl6pPr marL="2726847" indent="0">
              <a:buNone/>
              <a:defRPr sz="1909" b="1"/>
            </a:lvl6pPr>
            <a:lvl7pPr marL="3272216" indent="0">
              <a:buNone/>
              <a:defRPr sz="1909" b="1"/>
            </a:lvl7pPr>
            <a:lvl8pPr marL="3817586" indent="0">
              <a:buNone/>
              <a:defRPr sz="1909" b="1"/>
            </a:lvl8pPr>
            <a:lvl9pPr marL="4362955" indent="0">
              <a:buNone/>
              <a:defRPr sz="1909"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0062" y="4059766"/>
            <a:ext cx="4242197" cy="7375739"/>
          </a:xfrm>
        </p:spPr>
        <p:txBody>
          <a:bodyPr/>
          <a:lstStyle>
            <a:lvl1pPr>
              <a:defRPr sz="2864"/>
            </a:lvl1pPr>
            <a:lvl2pPr>
              <a:defRPr sz="2386"/>
            </a:lvl2pPr>
            <a:lvl3pPr>
              <a:defRPr sz="2148"/>
            </a:lvl3pPr>
            <a:lvl4pPr>
              <a:defRPr sz="1909"/>
            </a:lvl4pPr>
            <a:lvl5pPr>
              <a:defRPr sz="1909"/>
            </a:lvl5pPr>
            <a:lvl6pPr>
              <a:defRPr sz="1909"/>
            </a:lvl6pPr>
            <a:lvl7pPr>
              <a:defRPr sz="1909"/>
            </a:lvl7pPr>
            <a:lvl8pPr>
              <a:defRPr sz="1909"/>
            </a:lvl8pPr>
            <a:lvl9pPr>
              <a:defRPr sz="190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77280" y="2865544"/>
            <a:ext cx="4243863" cy="1194223"/>
          </a:xfrm>
        </p:spPr>
        <p:txBody>
          <a:bodyPr anchor="b"/>
          <a:lstStyle>
            <a:lvl1pPr marL="0" indent="0">
              <a:buNone/>
              <a:defRPr sz="2864" b="1"/>
            </a:lvl1pPr>
            <a:lvl2pPr marL="545370" indent="0">
              <a:buNone/>
              <a:defRPr sz="2386" b="1"/>
            </a:lvl2pPr>
            <a:lvl3pPr marL="1090739" indent="0">
              <a:buNone/>
              <a:defRPr sz="2148" b="1"/>
            </a:lvl3pPr>
            <a:lvl4pPr marL="1636109" indent="0">
              <a:buNone/>
              <a:defRPr sz="1909" b="1"/>
            </a:lvl4pPr>
            <a:lvl5pPr marL="2181477" indent="0">
              <a:buNone/>
              <a:defRPr sz="1909" b="1"/>
            </a:lvl5pPr>
            <a:lvl6pPr marL="2726847" indent="0">
              <a:buNone/>
              <a:defRPr sz="1909" b="1"/>
            </a:lvl6pPr>
            <a:lvl7pPr marL="3272216" indent="0">
              <a:buNone/>
              <a:defRPr sz="1909" b="1"/>
            </a:lvl7pPr>
            <a:lvl8pPr marL="3817586" indent="0">
              <a:buNone/>
              <a:defRPr sz="1909" b="1"/>
            </a:lvl8pPr>
            <a:lvl9pPr marL="4362955" indent="0">
              <a:buNone/>
              <a:defRPr sz="1909"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77280" y="4059766"/>
            <a:ext cx="4243863" cy="7375739"/>
          </a:xfrm>
        </p:spPr>
        <p:txBody>
          <a:bodyPr/>
          <a:lstStyle>
            <a:lvl1pPr>
              <a:defRPr sz="2864"/>
            </a:lvl1pPr>
            <a:lvl2pPr>
              <a:defRPr sz="2386"/>
            </a:lvl2pPr>
            <a:lvl3pPr>
              <a:defRPr sz="2148"/>
            </a:lvl3pPr>
            <a:lvl4pPr>
              <a:defRPr sz="1909"/>
            </a:lvl4pPr>
            <a:lvl5pPr>
              <a:defRPr sz="1909"/>
            </a:lvl5pPr>
            <a:lvl6pPr>
              <a:defRPr sz="1909"/>
            </a:lvl6pPr>
            <a:lvl7pPr>
              <a:defRPr sz="1909"/>
            </a:lvl7pPr>
            <a:lvl8pPr>
              <a:defRPr sz="1909"/>
            </a:lvl8pPr>
            <a:lvl9pPr>
              <a:defRPr sz="190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10867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37648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40167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4" y="509696"/>
            <a:ext cx="3158729" cy="2169160"/>
          </a:xfrm>
        </p:spPr>
        <p:txBody>
          <a:bodyPr anchor="b"/>
          <a:lstStyle>
            <a:lvl1pPr algn="l">
              <a:defRPr sz="238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753805" y="509694"/>
            <a:ext cx="5367338" cy="10925812"/>
          </a:xfrm>
        </p:spPr>
        <p:txBody>
          <a:bodyPr/>
          <a:lstStyle>
            <a:lvl1pPr>
              <a:defRPr sz="3817"/>
            </a:lvl1pPr>
            <a:lvl2pPr>
              <a:defRPr sz="3339"/>
            </a:lvl2pPr>
            <a:lvl3pPr>
              <a:defRPr sz="2864"/>
            </a:lvl3pPr>
            <a:lvl4pPr>
              <a:defRPr sz="2386"/>
            </a:lvl4pPr>
            <a:lvl5pPr>
              <a:defRPr sz="2386"/>
            </a:lvl5pPr>
            <a:lvl6pPr>
              <a:defRPr sz="2386"/>
            </a:lvl6pPr>
            <a:lvl7pPr>
              <a:defRPr sz="2386"/>
            </a:lvl7pPr>
            <a:lvl8pPr>
              <a:defRPr sz="2386"/>
            </a:lvl8pPr>
            <a:lvl9pPr>
              <a:defRPr sz="23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0064" y="2678854"/>
            <a:ext cx="3158729" cy="8756651"/>
          </a:xfrm>
        </p:spPr>
        <p:txBody>
          <a:bodyPr/>
          <a:lstStyle>
            <a:lvl1pPr marL="0" indent="0">
              <a:buNone/>
              <a:defRPr sz="1670"/>
            </a:lvl1pPr>
            <a:lvl2pPr marL="545370" indent="0">
              <a:buNone/>
              <a:defRPr sz="1432"/>
            </a:lvl2pPr>
            <a:lvl3pPr marL="1090739" indent="0">
              <a:buNone/>
              <a:defRPr sz="1193"/>
            </a:lvl3pPr>
            <a:lvl4pPr marL="1636109" indent="0">
              <a:buNone/>
              <a:defRPr sz="1074"/>
            </a:lvl4pPr>
            <a:lvl5pPr marL="2181477" indent="0">
              <a:buNone/>
              <a:defRPr sz="1074"/>
            </a:lvl5pPr>
            <a:lvl6pPr marL="2726847" indent="0">
              <a:buNone/>
              <a:defRPr sz="1074"/>
            </a:lvl6pPr>
            <a:lvl7pPr marL="3272216" indent="0">
              <a:buNone/>
              <a:defRPr sz="1074"/>
            </a:lvl7pPr>
            <a:lvl8pPr marL="3817586" indent="0">
              <a:buNone/>
              <a:defRPr sz="1074"/>
            </a:lvl8pPr>
            <a:lvl9pPr marL="4362955" indent="0">
              <a:buNone/>
              <a:defRPr sz="1074"/>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99824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81902" y="8961121"/>
            <a:ext cx="5760720" cy="1057912"/>
          </a:xfrm>
        </p:spPr>
        <p:txBody>
          <a:bodyPr anchor="b"/>
          <a:lstStyle>
            <a:lvl1pPr algn="l">
              <a:defRPr sz="2386" b="1"/>
            </a:lvl1pPr>
          </a:lstStyle>
          <a:p>
            <a:r>
              <a:rPr kumimoji="1" lang="ja-JP" altLang="en-US"/>
              <a:t>マスター タイトルの書式設定</a:t>
            </a:r>
          </a:p>
        </p:txBody>
      </p:sp>
      <p:sp>
        <p:nvSpPr>
          <p:cNvPr id="3" name="図プレースホルダー 2"/>
          <p:cNvSpPr>
            <a:spLocks noGrp="1"/>
          </p:cNvSpPr>
          <p:nvPr>
            <p:ph type="pic" idx="1"/>
          </p:nvPr>
        </p:nvSpPr>
        <p:spPr>
          <a:xfrm>
            <a:off x="1881902" y="1143846"/>
            <a:ext cx="5760720" cy="7680960"/>
          </a:xfrm>
        </p:spPr>
        <p:txBody>
          <a:bodyPr/>
          <a:lstStyle>
            <a:lvl1pPr marL="0" indent="0">
              <a:buNone/>
              <a:defRPr sz="3817"/>
            </a:lvl1pPr>
            <a:lvl2pPr marL="545370" indent="0">
              <a:buNone/>
              <a:defRPr sz="3339"/>
            </a:lvl2pPr>
            <a:lvl3pPr marL="1090739" indent="0">
              <a:buNone/>
              <a:defRPr sz="2864"/>
            </a:lvl3pPr>
            <a:lvl4pPr marL="1636109" indent="0">
              <a:buNone/>
              <a:defRPr sz="2386"/>
            </a:lvl4pPr>
            <a:lvl5pPr marL="2181477" indent="0">
              <a:buNone/>
              <a:defRPr sz="2386"/>
            </a:lvl5pPr>
            <a:lvl6pPr marL="2726847" indent="0">
              <a:buNone/>
              <a:defRPr sz="2386"/>
            </a:lvl6pPr>
            <a:lvl7pPr marL="3272216" indent="0">
              <a:buNone/>
              <a:defRPr sz="2386"/>
            </a:lvl7pPr>
            <a:lvl8pPr marL="3817586" indent="0">
              <a:buNone/>
              <a:defRPr sz="2386"/>
            </a:lvl8pPr>
            <a:lvl9pPr marL="4362955" indent="0">
              <a:buNone/>
              <a:defRPr sz="2386"/>
            </a:lvl9pPr>
          </a:lstStyle>
          <a:p>
            <a:endParaRPr kumimoji="1" lang="ja-JP" altLang="en-US"/>
          </a:p>
        </p:txBody>
      </p:sp>
      <p:sp>
        <p:nvSpPr>
          <p:cNvPr id="4" name="テキスト プレースホルダー 3"/>
          <p:cNvSpPr>
            <a:spLocks noGrp="1"/>
          </p:cNvSpPr>
          <p:nvPr>
            <p:ph type="body" sz="half" idx="2"/>
          </p:nvPr>
        </p:nvSpPr>
        <p:spPr>
          <a:xfrm>
            <a:off x="1881902" y="10019033"/>
            <a:ext cx="5760720" cy="1502408"/>
          </a:xfrm>
        </p:spPr>
        <p:txBody>
          <a:bodyPr/>
          <a:lstStyle>
            <a:lvl1pPr marL="0" indent="0">
              <a:buNone/>
              <a:defRPr sz="1670"/>
            </a:lvl1pPr>
            <a:lvl2pPr marL="545370" indent="0">
              <a:buNone/>
              <a:defRPr sz="1432"/>
            </a:lvl2pPr>
            <a:lvl3pPr marL="1090739" indent="0">
              <a:buNone/>
              <a:defRPr sz="1193"/>
            </a:lvl3pPr>
            <a:lvl4pPr marL="1636109" indent="0">
              <a:buNone/>
              <a:defRPr sz="1074"/>
            </a:lvl4pPr>
            <a:lvl5pPr marL="2181477" indent="0">
              <a:buNone/>
              <a:defRPr sz="1074"/>
            </a:lvl5pPr>
            <a:lvl6pPr marL="2726847" indent="0">
              <a:buNone/>
              <a:defRPr sz="1074"/>
            </a:lvl6pPr>
            <a:lvl7pPr marL="3272216" indent="0">
              <a:buNone/>
              <a:defRPr sz="1074"/>
            </a:lvl7pPr>
            <a:lvl8pPr marL="3817586" indent="0">
              <a:buNone/>
              <a:defRPr sz="1074"/>
            </a:lvl8pPr>
            <a:lvl9pPr marL="4362955" indent="0">
              <a:buNone/>
              <a:defRPr sz="1074"/>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C5FB31-47B9-4049-BE3F-31EE6A82D0A3}" type="datetimeFigureOut">
              <a:rPr kumimoji="1" lang="ja-JP" altLang="en-US" smtClean="0"/>
              <a:t>2024/11/15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344736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0060" y="512657"/>
            <a:ext cx="8641080" cy="21336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0" y="2987044"/>
            <a:ext cx="8641080" cy="844846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0060" y="11865189"/>
            <a:ext cx="2240280" cy="681566"/>
          </a:xfrm>
          <a:prstGeom prst="rect">
            <a:avLst/>
          </a:prstGeom>
        </p:spPr>
        <p:txBody>
          <a:bodyPr vert="horz" lIns="91440" tIns="45720" rIns="91440" bIns="45720" rtlCol="0" anchor="ctr"/>
          <a:lstStyle>
            <a:lvl1pPr algn="l">
              <a:defRPr sz="1432">
                <a:solidFill>
                  <a:schemeClr val="tx1">
                    <a:tint val="75000"/>
                  </a:schemeClr>
                </a:solidFill>
              </a:defRPr>
            </a:lvl1pPr>
          </a:lstStyle>
          <a:p>
            <a:fld id="{2DC5FB31-47B9-4049-BE3F-31EE6A82D0A3}" type="datetimeFigureOut">
              <a:rPr kumimoji="1" lang="ja-JP" altLang="en-US" smtClean="0"/>
              <a:t>2024/11/15</a:t>
            </a:fld>
            <a:endParaRPr kumimoji="1" lang="ja-JP" altLang="en-US"/>
          </a:p>
        </p:txBody>
      </p:sp>
      <p:sp>
        <p:nvSpPr>
          <p:cNvPr id="5" name="フッター プレースホルダー 4"/>
          <p:cNvSpPr>
            <a:spLocks noGrp="1"/>
          </p:cNvSpPr>
          <p:nvPr>
            <p:ph type="ftr" sz="quarter" idx="3"/>
          </p:nvPr>
        </p:nvSpPr>
        <p:spPr>
          <a:xfrm>
            <a:off x="3280410" y="11865189"/>
            <a:ext cx="3040380" cy="681566"/>
          </a:xfrm>
          <a:prstGeom prst="rect">
            <a:avLst/>
          </a:prstGeom>
        </p:spPr>
        <p:txBody>
          <a:bodyPr vert="horz" lIns="91440" tIns="45720" rIns="91440" bIns="45720" rtlCol="0" anchor="ctr"/>
          <a:lstStyle>
            <a:lvl1pPr algn="ctr">
              <a:defRPr sz="143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80860" y="11865189"/>
            <a:ext cx="2240280" cy="681566"/>
          </a:xfrm>
          <a:prstGeom prst="rect">
            <a:avLst/>
          </a:prstGeom>
        </p:spPr>
        <p:txBody>
          <a:bodyPr vert="horz" lIns="91440" tIns="45720" rIns="91440" bIns="45720" rtlCol="0" anchor="ctr"/>
          <a:lstStyle>
            <a:lvl1pPr algn="r">
              <a:defRPr sz="1432">
                <a:solidFill>
                  <a:schemeClr val="tx1">
                    <a:tint val="75000"/>
                  </a:schemeClr>
                </a:solidFill>
              </a:defRPr>
            </a:lvl1pPr>
          </a:lstStyle>
          <a:p>
            <a:fld id="{4D6D838C-EE04-A649-9BCD-4E7BA451510B}" type="slidenum">
              <a:rPr kumimoji="1" lang="ja-JP" altLang="en-US" smtClean="0"/>
              <a:t>‹#›</a:t>
            </a:fld>
            <a:endParaRPr kumimoji="1" lang="ja-JP" altLang="en-US"/>
          </a:p>
        </p:txBody>
      </p:sp>
    </p:spTree>
    <p:extLst>
      <p:ext uri="{BB962C8B-B14F-4D97-AF65-F5344CB8AC3E}">
        <p14:creationId xmlns:p14="http://schemas.microsoft.com/office/powerpoint/2010/main" val="2252384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45370" rtl="0" eaLnBrk="1" latinLnBrk="0" hangingPunct="1">
        <a:spcBef>
          <a:spcPct val="0"/>
        </a:spcBef>
        <a:buNone/>
        <a:defRPr kumimoji="1" sz="5248" kern="1200">
          <a:solidFill>
            <a:schemeClr val="tx1"/>
          </a:solidFill>
          <a:latin typeface="+mj-lt"/>
          <a:ea typeface="+mj-ea"/>
          <a:cs typeface="+mj-cs"/>
        </a:defRPr>
      </a:lvl1pPr>
    </p:titleStyle>
    <p:bodyStyle>
      <a:lvl1pPr marL="409027" indent="-409027" algn="l" defTabSz="545370" rtl="0" eaLnBrk="1" latinLnBrk="0" hangingPunct="1">
        <a:spcBef>
          <a:spcPct val="20000"/>
        </a:spcBef>
        <a:buFont typeface="Arial"/>
        <a:buChar char="•"/>
        <a:defRPr kumimoji="1" sz="3817" kern="1200">
          <a:solidFill>
            <a:schemeClr val="tx1"/>
          </a:solidFill>
          <a:latin typeface="+mn-lt"/>
          <a:ea typeface="+mn-ea"/>
          <a:cs typeface="+mn-cs"/>
        </a:defRPr>
      </a:lvl1pPr>
      <a:lvl2pPr marL="886226" indent="-340856" algn="l" defTabSz="545370" rtl="0" eaLnBrk="1" latinLnBrk="0" hangingPunct="1">
        <a:spcBef>
          <a:spcPct val="20000"/>
        </a:spcBef>
        <a:buFont typeface="Arial"/>
        <a:buChar char="–"/>
        <a:defRPr kumimoji="1" sz="3339" kern="1200">
          <a:solidFill>
            <a:schemeClr val="tx1"/>
          </a:solidFill>
          <a:latin typeface="+mn-lt"/>
          <a:ea typeface="+mn-ea"/>
          <a:cs typeface="+mn-cs"/>
        </a:defRPr>
      </a:lvl2pPr>
      <a:lvl3pPr marL="1363423" indent="-272684" algn="l" defTabSz="545370" rtl="0" eaLnBrk="1" latinLnBrk="0" hangingPunct="1">
        <a:spcBef>
          <a:spcPct val="20000"/>
        </a:spcBef>
        <a:buFont typeface="Arial"/>
        <a:buChar char="•"/>
        <a:defRPr kumimoji="1" sz="2864" kern="1200">
          <a:solidFill>
            <a:schemeClr val="tx1"/>
          </a:solidFill>
          <a:latin typeface="+mn-lt"/>
          <a:ea typeface="+mn-ea"/>
          <a:cs typeface="+mn-cs"/>
        </a:defRPr>
      </a:lvl3pPr>
      <a:lvl4pPr marL="1908793" indent="-272684" algn="l" defTabSz="545370" rtl="0" eaLnBrk="1" latinLnBrk="0" hangingPunct="1">
        <a:spcBef>
          <a:spcPct val="20000"/>
        </a:spcBef>
        <a:buFont typeface="Arial"/>
        <a:buChar char="–"/>
        <a:defRPr kumimoji="1" sz="2386" kern="1200">
          <a:solidFill>
            <a:schemeClr val="tx1"/>
          </a:solidFill>
          <a:latin typeface="+mn-lt"/>
          <a:ea typeface="+mn-ea"/>
          <a:cs typeface="+mn-cs"/>
        </a:defRPr>
      </a:lvl4pPr>
      <a:lvl5pPr marL="2454162" indent="-272684" algn="l" defTabSz="545370" rtl="0" eaLnBrk="1" latinLnBrk="0" hangingPunct="1">
        <a:spcBef>
          <a:spcPct val="20000"/>
        </a:spcBef>
        <a:buFont typeface="Arial"/>
        <a:buChar char="»"/>
        <a:defRPr kumimoji="1" sz="2386" kern="1200">
          <a:solidFill>
            <a:schemeClr val="tx1"/>
          </a:solidFill>
          <a:latin typeface="+mn-lt"/>
          <a:ea typeface="+mn-ea"/>
          <a:cs typeface="+mn-cs"/>
        </a:defRPr>
      </a:lvl5pPr>
      <a:lvl6pPr marL="2999532" indent="-272684" algn="l" defTabSz="545370" rtl="0" eaLnBrk="1" latinLnBrk="0" hangingPunct="1">
        <a:spcBef>
          <a:spcPct val="20000"/>
        </a:spcBef>
        <a:buFont typeface="Arial"/>
        <a:buChar char="•"/>
        <a:defRPr kumimoji="1" sz="2386" kern="1200">
          <a:solidFill>
            <a:schemeClr val="tx1"/>
          </a:solidFill>
          <a:latin typeface="+mn-lt"/>
          <a:ea typeface="+mn-ea"/>
          <a:cs typeface="+mn-cs"/>
        </a:defRPr>
      </a:lvl6pPr>
      <a:lvl7pPr marL="3544900" indent="-272684" algn="l" defTabSz="545370" rtl="0" eaLnBrk="1" latinLnBrk="0" hangingPunct="1">
        <a:spcBef>
          <a:spcPct val="20000"/>
        </a:spcBef>
        <a:buFont typeface="Arial"/>
        <a:buChar char="•"/>
        <a:defRPr kumimoji="1" sz="2386" kern="1200">
          <a:solidFill>
            <a:schemeClr val="tx1"/>
          </a:solidFill>
          <a:latin typeface="+mn-lt"/>
          <a:ea typeface="+mn-ea"/>
          <a:cs typeface="+mn-cs"/>
        </a:defRPr>
      </a:lvl7pPr>
      <a:lvl8pPr marL="4090270" indent="-272684" algn="l" defTabSz="545370" rtl="0" eaLnBrk="1" latinLnBrk="0" hangingPunct="1">
        <a:spcBef>
          <a:spcPct val="20000"/>
        </a:spcBef>
        <a:buFont typeface="Arial"/>
        <a:buChar char="•"/>
        <a:defRPr kumimoji="1" sz="2386" kern="1200">
          <a:solidFill>
            <a:schemeClr val="tx1"/>
          </a:solidFill>
          <a:latin typeface="+mn-lt"/>
          <a:ea typeface="+mn-ea"/>
          <a:cs typeface="+mn-cs"/>
        </a:defRPr>
      </a:lvl8pPr>
      <a:lvl9pPr marL="4635639" indent="-272684" algn="l" defTabSz="545370" rtl="0" eaLnBrk="1" latinLnBrk="0" hangingPunct="1">
        <a:spcBef>
          <a:spcPct val="20000"/>
        </a:spcBef>
        <a:buFont typeface="Arial"/>
        <a:buChar char="•"/>
        <a:defRPr kumimoji="1" sz="2386" kern="1200">
          <a:solidFill>
            <a:schemeClr val="tx1"/>
          </a:solidFill>
          <a:latin typeface="+mn-lt"/>
          <a:ea typeface="+mn-ea"/>
          <a:cs typeface="+mn-cs"/>
        </a:defRPr>
      </a:lvl9pPr>
    </p:bodyStyle>
    <p:otherStyle>
      <a:defPPr>
        <a:defRPr lang="ja-JP"/>
      </a:defPPr>
      <a:lvl1pPr marL="0" algn="l" defTabSz="545370" rtl="0" eaLnBrk="1" latinLnBrk="0" hangingPunct="1">
        <a:defRPr kumimoji="1" sz="2148" kern="1200">
          <a:solidFill>
            <a:schemeClr val="tx1"/>
          </a:solidFill>
          <a:latin typeface="+mn-lt"/>
          <a:ea typeface="+mn-ea"/>
          <a:cs typeface="+mn-cs"/>
        </a:defRPr>
      </a:lvl1pPr>
      <a:lvl2pPr marL="545370" algn="l" defTabSz="545370" rtl="0" eaLnBrk="1" latinLnBrk="0" hangingPunct="1">
        <a:defRPr kumimoji="1" sz="2148" kern="1200">
          <a:solidFill>
            <a:schemeClr val="tx1"/>
          </a:solidFill>
          <a:latin typeface="+mn-lt"/>
          <a:ea typeface="+mn-ea"/>
          <a:cs typeface="+mn-cs"/>
        </a:defRPr>
      </a:lvl2pPr>
      <a:lvl3pPr marL="1090739" algn="l" defTabSz="545370" rtl="0" eaLnBrk="1" latinLnBrk="0" hangingPunct="1">
        <a:defRPr kumimoji="1" sz="2148" kern="1200">
          <a:solidFill>
            <a:schemeClr val="tx1"/>
          </a:solidFill>
          <a:latin typeface="+mn-lt"/>
          <a:ea typeface="+mn-ea"/>
          <a:cs typeface="+mn-cs"/>
        </a:defRPr>
      </a:lvl3pPr>
      <a:lvl4pPr marL="1636109" algn="l" defTabSz="545370" rtl="0" eaLnBrk="1" latinLnBrk="0" hangingPunct="1">
        <a:defRPr kumimoji="1" sz="2148" kern="1200">
          <a:solidFill>
            <a:schemeClr val="tx1"/>
          </a:solidFill>
          <a:latin typeface="+mn-lt"/>
          <a:ea typeface="+mn-ea"/>
          <a:cs typeface="+mn-cs"/>
        </a:defRPr>
      </a:lvl4pPr>
      <a:lvl5pPr marL="2181477" algn="l" defTabSz="545370" rtl="0" eaLnBrk="1" latinLnBrk="0" hangingPunct="1">
        <a:defRPr kumimoji="1" sz="2148" kern="1200">
          <a:solidFill>
            <a:schemeClr val="tx1"/>
          </a:solidFill>
          <a:latin typeface="+mn-lt"/>
          <a:ea typeface="+mn-ea"/>
          <a:cs typeface="+mn-cs"/>
        </a:defRPr>
      </a:lvl5pPr>
      <a:lvl6pPr marL="2726847" algn="l" defTabSz="545370" rtl="0" eaLnBrk="1" latinLnBrk="0" hangingPunct="1">
        <a:defRPr kumimoji="1" sz="2148" kern="1200">
          <a:solidFill>
            <a:schemeClr val="tx1"/>
          </a:solidFill>
          <a:latin typeface="+mn-lt"/>
          <a:ea typeface="+mn-ea"/>
          <a:cs typeface="+mn-cs"/>
        </a:defRPr>
      </a:lvl6pPr>
      <a:lvl7pPr marL="3272216" algn="l" defTabSz="545370" rtl="0" eaLnBrk="1" latinLnBrk="0" hangingPunct="1">
        <a:defRPr kumimoji="1" sz="2148" kern="1200">
          <a:solidFill>
            <a:schemeClr val="tx1"/>
          </a:solidFill>
          <a:latin typeface="+mn-lt"/>
          <a:ea typeface="+mn-ea"/>
          <a:cs typeface="+mn-cs"/>
        </a:defRPr>
      </a:lvl7pPr>
      <a:lvl8pPr marL="3817586" algn="l" defTabSz="545370" rtl="0" eaLnBrk="1" latinLnBrk="0" hangingPunct="1">
        <a:defRPr kumimoji="1" sz="2148" kern="1200">
          <a:solidFill>
            <a:schemeClr val="tx1"/>
          </a:solidFill>
          <a:latin typeface="+mn-lt"/>
          <a:ea typeface="+mn-ea"/>
          <a:cs typeface="+mn-cs"/>
        </a:defRPr>
      </a:lvl8pPr>
      <a:lvl9pPr marL="4362955" algn="l" defTabSz="545370" rtl="0" eaLnBrk="1" latinLnBrk="0" hangingPunct="1">
        <a:defRPr kumimoji="1" sz="2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8000">
              <a:srgbClr val="6ECFF2"/>
            </a:gs>
            <a:gs pos="0">
              <a:schemeClr val="accent5">
                <a:lumMod val="20000"/>
                <a:lumOff val="80000"/>
              </a:schemeClr>
            </a:gs>
            <a:gs pos="100000">
              <a:srgbClr val="0070C0"/>
            </a:gs>
            <a:gs pos="78000">
              <a:srgbClr val="00B0F0"/>
            </a:gs>
          </a:gsLst>
          <a:lin ang="16200000" scaled="1"/>
        </a:gradFill>
        <a:effectLst/>
      </p:bgPr>
    </p:bg>
    <p:spTree>
      <p:nvGrpSpPr>
        <p:cNvPr id="1" name=""/>
        <p:cNvGrpSpPr/>
        <p:nvPr/>
      </p:nvGrpSpPr>
      <p:grpSpPr>
        <a:xfrm>
          <a:off x="0" y="0"/>
          <a:ext cx="0" cy="0"/>
          <a:chOff x="0" y="0"/>
          <a:chExt cx="0" cy="0"/>
        </a:xfrm>
      </p:grpSpPr>
      <p:grpSp>
        <p:nvGrpSpPr>
          <p:cNvPr id="109" name="グループ化 108">
            <a:extLst>
              <a:ext uri="{FF2B5EF4-FFF2-40B4-BE49-F238E27FC236}">
                <a16:creationId xmlns:a16="http://schemas.microsoft.com/office/drawing/2014/main" id="{64901925-FF0F-A718-A1F1-CF8383E346A6}"/>
              </a:ext>
            </a:extLst>
          </p:cNvPr>
          <p:cNvGrpSpPr/>
          <p:nvPr/>
        </p:nvGrpSpPr>
        <p:grpSpPr>
          <a:xfrm>
            <a:off x="-16068" y="488560"/>
            <a:ext cx="9437630" cy="1553740"/>
            <a:chOff x="-16068" y="488560"/>
            <a:chExt cx="9437630" cy="1553740"/>
          </a:xfrm>
        </p:grpSpPr>
        <p:sp>
          <p:nvSpPr>
            <p:cNvPr id="5" name="正方形/長方形 4">
              <a:extLst>
                <a:ext uri="{FF2B5EF4-FFF2-40B4-BE49-F238E27FC236}">
                  <a16:creationId xmlns:a16="http://schemas.microsoft.com/office/drawing/2014/main" id="{361A2E39-6E45-0058-8B3E-5433085533B1}"/>
                </a:ext>
              </a:extLst>
            </p:cNvPr>
            <p:cNvSpPr/>
            <p:nvPr/>
          </p:nvSpPr>
          <p:spPr>
            <a:xfrm>
              <a:off x="-16068" y="491423"/>
              <a:ext cx="8717054" cy="15508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円/楕円 28">
              <a:extLst>
                <a:ext uri="{FF2B5EF4-FFF2-40B4-BE49-F238E27FC236}">
                  <a16:creationId xmlns:a16="http://schemas.microsoft.com/office/drawing/2014/main" id="{9B374FE8-998A-382A-EA58-7FED49F49ADB}"/>
                </a:ext>
              </a:extLst>
            </p:cNvPr>
            <p:cNvSpPr/>
            <p:nvPr/>
          </p:nvSpPr>
          <p:spPr>
            <a:xfrm>
              <a:off x="7874850" y="488560"/>
              <a:ext cx="1546712" cy="154957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 name="四角形: 角を丸くする 20">
            <a:extLst>
              <a:ext uri="{FF2B5EF4-FFF2-40B4-BE49-F238E27FC236}">
                <a16:creationId xmlns:a16="http://schemas.microsoft.com/office/drawing/2014/main" id="{3B5209FE-A33F-F3C2-B317-4785C1587A63}"/>
              </a:ext>
            </a:extLst>
          </p:cNvPr>
          <p:cNvSpPr/>
          <p:nvPr/>
        </p:nvSpPr>
        <p:spPr>
          <a:xfrm>
            <a:off x="-4932080" y="894180"/>
            <a:ext cx="4426461" cy="616911"/>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t"/>
          <a:lstStyle/>
          <a:p>
            <a:endParaRPr kumimoji="1" lang="en-US" altLang="ja-JP" sz="1800" b="1" dirty="0">
              <a:solidFill>
                <a:srgbClr val="FF0000"/>
              </a:solidFill>
              <a:highlight>
                <a:srgbClr val="FFFF00"/>
              </a:highlight>
              <a:latin typeface="Meiryo UI" pitchFamily="50" charset="-128"/>
              <a:ea typeface="Meiryo UI" pitchFamily="50" charset="-128"/>
            </a:endParaRPr>
          </a:p>
        </p:txBody>
      </p:sp>
      <p:grpSp>
        <p:nvGrpSpPr>
          <p:cNvPr id="21" name="グループ化 20">
            <a:extLst>
              <a:ext uri="{FF2B5EF4-FFF2-40B4-BE49-F238E27FC236}">
                <a16:creationId xmlns:a16="http://schemas.microsoft.com/office/drawing/2014/main" id="{B630B895-CA89-E29C-A050-2008071ACE8A}"/>
              </a:ext>
            </a:extLst>
          </p:cNvPr>
          <p:cNvGrpSpPr/>
          <p:nvPr/>
        </p:nvGrpSpPr>
        <p:grpSpPr>
          <a:xfrm>
            <a:off x="9272512" y="10309717"/>
            <a:ext cx="5686136" cy="2018847"/>
            <a:chOff x="9272512" y="10309717"/>
            <a:chExt cx="5686136" cy="2018847"/>
          </a:xfrm>
        </p:grpSpPr>
        <p:sp>
          <p:nvSpPr>
            <p:cNvPr id="89" name="四角形: 角を丸くする 20">
              <a:extLst>
                <a:ext uri="{FF2B5EF4-FFF2-40B4-BE49-F238E27FC236}">
                  <a16:creationId xmlns:a16="http://schemas.microsoft.com/office/drawing/2014/main" id="{351AB573-17AF-4E81-C4A7-58A27ABDF269}"/>
                </a:ext>
              </a:extLst>
            </p:cNvPr>
            <p:cNvSpPr/>
            <p:nvPr/>
          </p:nvSpPr>
          <p:spPr>
            <a:xfrm>
              <a:off x="10124951" y="10517697"/>
              <a:ext cx="4775332" cy="1810867"/>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ja-JP" altLang="en-US" sz="1800" b="1">
                  <a:solidFill>
                    <a:srgbClr val="FF0000"/>
                  </a:solidFill>
                  <a:latin typeface="Meiryo UI" pitchFamily="50" charset="-128"/>
                  <a:ea typeface="Meiryo UI" pitchFamily="50" charset="-128"/>
                </a:rPr>
                <a:t>▶これまでの課題と来期</a:t>
              </a:r>
              <a:r>
                <a:rPr lang="ja-JP" altLang="en-US" sz="1800" b="1" dirty="0">
                  <a:solidFill>
                    <a:srgbClr val="FF0000"/>
                  </a:solidFill>
                  <a:latin typeface="Meiryo UI" pitchFamily="50" charset="-128"/>
                  <a:ea typeface="Meiryo UI" pitchFamily="50" charset="-128"/>
                </a:rPr>
                <a:t>への展望</a:t>
              </a:r>
              <a:endParaRPr lang="en-US" altLang="ja-JP" sz="1800" b="1" dirty="0">
                <a:solidFill>
                  <a:srgbClr val="FF0000"/>
                </a:solidFill>
                <a:latin typeface="Meiryo UI" pitchFamily="50" charset="-128"/>
                <a:ea typeface="Meiryo UI" pitchFamily="50" charset="-128"/>
              </a:endParaRPr>
            </a:p>
            <a:p>
              <a:r>
                <a:rPr lang="ja-JP" altLang="en-US" sz="1800">
                  <a:solidFill>
                    <a:srgbClr val="FF0000"/>
                  </a:solidFill>
                  <a:latin typeface="Meiryo UI" pitchFamily="50" charset="-128"/>
                  <a:ea typeface="Meiryo UI" pitchFamily="50" charset="-128"/>
                </a:rPr>
                <a:t>これまで事業をやってきた中での課題と、今年度の成果</a:t>
              </a:r>
              <a:r>
                <a:rPr lang="ja-JP" altLang="en-US" sz="1800" dirty="0">
                  <a:solidFill>
                    <a:srgbClr val="FF0000"/>
                  </a:solidFill>
                  <a:latin typeface="Meiryo UI" pitchFamily="50" charset="-128"/>
                  <a:ea typeface="Meiryo UI" pitchFamily="50" charset="-128"/>
                </a:rPr>
                <a:t>を踏まえた来期の展望を記載して</a:t>
              </a:r>
              <a:r>
                <a:rPr lang="ja-JP" altLang="en-US" sz="1800">
                  <a:solidFill>
                    <a:srgbClr val="FF0000"/>
                  </a:solidFill>
                  <a:latin typeface="Meiryo UI" pitchFamily="50" charset="-128"/>
                  <a:ea typeface="Meiryo UI" pitchFamily="50" charset="-128"/>
                </a:rPr>
                <a:t>ください。</a:t>
              </a:r>
              <a:endParaRPr lang="en-US" altLang="ja-JP" sz="1800" dirty="0">
                <a:solidFill>
                  <a:srgbClr val="FF0000"/>
                </a:solidFill>
                <a:latin typeface="Meiryo UI" pitchFamily="50" charset="-128"/>
                <a:ea typeface="Meiryo UI" pitchFamily="50" charset="-128"/>
              </a:endParaRPr>
            </a:p>
            <a:p>
              <a:r>
                <a:rPr lang="ja-JP" altLang="en-US" sz="1800">
                  <a:solidFill>
                    <a:srgbClr val="FF0000"/>
                  </a:solidFill>
                  <a:latin typeface="Meiryo UI" pitchFamily="50" charset="-128"/>
                  <a:ea typeface="Meiryo UI" pitchFamily="50" charset="-128"/>
                </a:rPr>
                <a:t>フォントサイズ</a:t>
              </a:r>
              <a:r>
                <a:rPr lang="en-US" altLang="ja-JP" sz="1800" dirty="0">
                  <a:solidFill>
                    <a:srgbClr val="FF0000"/>
                  </a:solidFill>
                  <a:latin typeface="Meiryo UI" pitchFamily="50" charset="-128"/>
                  <a:ea typeface="Meiryo UI" pitchFamily="50" charset="-128"/>
                </a:rPr>
                <a:t>14〜16pt</a:t>
              </a:r>
              <a:r>
                <a:rPr lang="ja-JP" altLang="en-US" sz="1800">
                  <a:solidFill>
                    <a:srgbClr val="FF0000"/>
                  </a:solidFill>
                  <a:latin typeface="Meiryo UI" pitchFamily="50" charset="-128"/>
                  <a:ea typeface="Meiryo UI" pitchFamily="50" charset="-128"/>
                </a:rPr>
                <a:t>程度。</a:t>
              </a:r>
              <a:endParaRPr lang="en-US" altLang="ja-JP" sz="1800" dirty="0">
                <a:solidFill>
                  <a:srgbClr val="FF0000"/>
                </a:solidFill>
                <a:latin typeface="Meiryo UI" pitchFamily="50" charset="-128"/>
                <a:ea typeface="Meiryo UI" pitchFamily="50" charset="-128"/>
              </a:endParaRPr>
            </a:p>
          </p:txBody>
        </p:sp>
        <p:sp>
          <p:nvSpPr>
            <p:cNvPr id="98" name="正方形/長方形 97">
              <a:extLst>
                <a:ext uri="{FF2B5EF4-FFF2-40B4-BE49-F238E27FC236}">
                  <a16:creationId xmlns:a16="http://schemas.microsoft.com/office/drawing/2014/main" id="{78A40576-5D52-53B3-73DC-DA7F200109BC}"/>
                </a:ext>
              </a:extLst>
            </p:cNvPr>
            <p:cNvSpPr/>
            <p:nvPr/>
          </p:nvSpPr>
          <p:spPr>
            <a:xfrm>
              <a:off x="9941171" y="10309717"/>
              <a:ext cx="5017477" cy="160043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817DC995-A226-4075-70F2-C31252A6F70D}"/>
                </a:ext>
              </a:extLst>
            </p:cNvPr>
            <p:cNvCxnSpPr>
              <a:cxnSpLocks/>
            </p:cNvCxnSpPr>
            <p:nvPr/>
          </p:nvCxnSpPr>
          <p:spPr>
            <a:xfrm flipH="1">
              <a:off x="9272512" y="11144909"/>
              <a:ext cx="668659" cy="0"/>
            </a:xfrm>
            <a:prstGeom prst="line">
              <a:avLst/>
            </a:prstGeom>
            <a:ln w="38100" cap="rnd">
              <a:solidFill>
                <a:srgbClr val="FF0000"/>
              </a:solidFill>
              <a:tailEnd type="oval"/>
            </a:ln>
          </p:spPr>
          <p:style>
            <a:lnRef idx="1">
              <a:schemeClr val="accent6"/>
            </a:lnRef>
            <a:fillRef idx="0">
              <a:schemeClr val="accent6"/>
            </a:fillRef>
            <a:effectRef idx="0">
              <a:schemeClr val="accent6"/>
            </a:effectRef>
            <a:fontRef idx="minor">
              <a:schemeClr val="tx1"/>
            </a:fontRef>
          </p:style>
        </p:cxnSp>
      </p:grpSp>
      <p:sp>
        <p:nvSpPr>
          <p:cNvPr id="6" name="四角形: 角を丸くする 20">
            <a:extLst>
              <a:ext uri="{FF2B5EF4-FFF2-40B4-BE49-F238E27FC236}">
                <a16:creationId xmlns:a16="http://schemas.microsoft.com/office/drawing/2014/main" id="{3D2C22DF-EBC6-5700-E792-91FDBE59FDE4}"/>
              </a:ext>
            </a:extLst>
          </p:cNvPr>
          <p:cNvSpPr/>
          <p:nvPr/>
        </p:nvSpPr>
        <p:spPr>
          <a:xfrm>
            <a:off x="243380" y="572249"/>
            <a:ext cx="6492338" cy="428240"/>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defTabSz="563938"/>
            <a:r>
              <a:rPr lang="ja-JP" altLang="en-US" sz="1650" b="1" dirty="0">
                <a:solidFill>
                  <a:srgbClr val="0070C0"/>
                </a:solidFill>
                <a:latin typeface="Yu Gothic UI" panose="020B0500000000000000" pitchFamily="50" charset="-128"/>
                <a:ea typeface="Yu Gothic UI" panose="020B0500000000000000" pitchFamily="50" charset="-128"/>
              </a:rPr>
              <a:t>一般社団法人 海と日本プロジェクト</a:t>
            </a:r>
            <a:r>
              <a:rPr lang="en-US" altLang="ja-JP" sz="1650" b="1" dirty="0">
                <a:solidFill>
                  <a:srgbClr val="0070C0"/>
                </a:solidFill>
                <a:latin typeface="Yu Gothic UI" panose="020B0500000000000000" pitchFamily="50" charset="-128"/>
                <a:ea typeface="Yu Gothic UI" panose="020B0500000000000000" pitchFamily="50" charset="-128"/>
              </a:rPr>
              <a:t>in</a:t>
            </a:r>
            <a:r>
              <a:rPr lang="ja-JP" altLang="en-US" sz="1650" b="1" dirty="0">
                <a:solidFill>
                  <a:srgbClr val="0070C0"/>
                </a:solidFill>
                <a:latin typeface="Yu Gothic UI" panose="020B0500000000000000" pitchFamily="50" charset="-128"/>
                <a:ea typeface="Yu Gothic UI" panose="020B0500000000000000" pitchFamily="50" charset="-128"/>
              </a:rPr>
              <a:t>新潟実行委員会</a:t>
            </a:r>
          </a:p>
        </p:txBody>
      </p:sp>
      <p:sp>
        <p:nvSpPr>
          <p:cNvPr id="36" name="四角形: 角を丸くする 20">
            <a:extLst>
              <a:ext uri="{FF2B5EF4-FFF2-40B4-BE49-F238E27FC236}">
                <a16:creationId xmlns:a16="http://schemas.microsoft.com/office/drawing/2014/main" id="{2F02CBB0-5E10-FFEE-2DCC-7E5C1A9B66DB}"/>
              </a:ext>
            </a:extLst>
          </p:cNvPr>
          <p:cNvSpPr/>
          <p:nvPr/>
        </p:nvSpPr>
        <p:spPr>
          <a:xfrm>
            <a:off x="435915" y="3008047"/>
            <a:ext cx="8717054" cy="1130102"/>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defTabSz="563938"/>
            <a:r>
              <a:rPr lang="ja-JP" altLang="en-US" sz="1600" b="1" dirty="0">
                <a:solidFill>
                  <a:schemeClr val="tx1">
                    <a:lumMod val="85000"/>
                    <a:lumOff val="15000"/>
                  </a:schemeClr>
                </a:solidFill>
                <a:latin typeface="Yu Gothic UI" panose="020B0500000000000000" pitchFamily="50" charset="-128"/>
                <a:ea typeface="Yu Gothic UI" panose="020B0500000000000000" pitchFamily="50" charset="-128"/>
              </a:rPr>
              <a:t>本年度は「海ファンを増やし、魅力を伝播」をテーマに、海を地域の魅力の核とした行政による街興し事業や、漁港の担い手減少の解決策を探る協議会に海と日本プロジェクトとして参加。また、オリジナル体験学習イベントをきっかけに校区内に海がある複数の小学校での出張授業を積極的に行い、放送や</a:t>
            </a:r>
            <a:r>
              <a:rPr lang="en-US" altLang="ja-JP" sz="1600" b="1" dirty="0">
                <a:solidFill>
                  <a:schemeClr val="tx1">
                    <a:lumMod val="85000"/>
                    <a:lumOff val="15000"/>
                  </a:schemeClr>
                </a:solidFill>
                <a:latin typeface="Yu Gothic UI" panose="020B0500000000000000" pitchFamily="50" charset="-128"/>
                <a:ea typeface="Yu Gothic UI" panose="020B0500000000000000" pitchFamily="50" charset="-128"/>
              </a:rPr>
              <a:t>SNS</a:t>
            </a:r>
            <a:r>
              <a:rPr lang="ja-JP" altLang="en-US" sz="1600" b="1" dirty="0">
                <a:solidFill>
                  <a:schemeClr val="tx1">
                    <a:lumMod val="85000"/>
                    <a:lumOff val="15000"/>
                  </a:schemeClr>
                </a:solidFill>
                <a:latin typeface="Yu Gothic UI" panose="020B0500000000000000" pitchFamily="50" charset="-128"/>
                <a:ea typeface="Yu Gothic UI" panose="020B0500000000000000" pitchFamily="50" charset="-128"/>
              </a:rPr>
              <a:t>による活動報告に加えて直接に訴え、発信する機会を多く得ることができた。</a:t>
            </a:r>
          </a:p>
        </p:txBody>
      </p:sp>
      <p:sp>
        <p:nvSpPr>
          <p:cNvPr id="50" name="四角形: 角を丸くする 20">
            <a:extLst>
              <a:ext uri="{FF2B5EF4-FFF2-40B4-BE49-F238E27FC236}">
                <a16:creationId xmlns:a16="http://schemas.microsoft.com/office/drawing/2014/main" id="{3084F98C-C2C7-4B79-6AD1-5F4C2087ED88}"/>
              </a:ext>
            </a:extLst>
          </p:cNvPr>
          <p:cNvSpPr/>
          <p:nvPr/>
        </p:nvSpPr>
        <p:spPr>
          <a:xfrm>
            <a:off x="435915" y="4184475"/>
            <a:ext cx="8642771" cy="678316"/>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defTabSz="563938"/>
            <a:r>
              <a:rPr lang="ja-JP" altLang="en-US" sz="1600" b="1" dirty="0">
                <a:solidFill>
                  <a:srgbClr val="0070C0"/>
                </a:solidFill>
                <a:latin typeface="Yu Gothic UI" panose="020B0500000000000000" pitchFamily="50" charset="-128"/>
                <a:ea typeface="Yu Gothic UI" panose="020B0500000000000000" pitchFamily="50" charset="-128"/>
              </a:rPr>
              <a:t>オリジナル体験学習イベント</a:t>
            </a:r>
            <a:r>
              <a:rPr lang="ja-JP" altLang="en-US" sz="1800" b="1" dirty="0">
                <a:solidFill>
                  <a:srgbClr val="0070C0"/>
                </a:solidFill>
                <a:latin typeface="Yu Gothic UI" panose="020B0500000000000000" pitchFamily="50" charset="-128"/>
                <a:ea typeface="Yu Gothic UI" panose="020B0500000000000000" pitchFamily="50" charset="-128"/>
              </a:rPr>
              <a:t> </a:t>
            </a:r>
            <a:endParaRPr lang="en-US" altLang="ja-JP" sz="1800" b="1" dirty="0">
              <a:solidFill>
                <a:srgbClr val="0070C0"/>
              </a:solidFill>
              <a:latin typeface="Yu Gothic UI" panose="020B0500000000000000" pitchFamily="50" charset="-128"/>
              <a:ea typeface="Yu Gothic UI" panose="020B0500000000000000" pitchFamily="50" charset="-128"/>
            </a:endParaRPr>
          </a:p>
          <a:p>
            <a:pPr defTabSz="563938"/>
            <a:r>
              <a:rPr lang="ja-JP" altLang="en-US" sz="2400" b="1" dirty="0">
                <a:solidFill>
                  <a:srgbClr val="0070C0"/>
                </a:solidFill>
                <a:latin typeface="Yu Gothic UI" panose="020B0500000000000000" pitchFamily="50" charset="-128"/>
                <a:ea typeface="Yu Gothic UI" panose="020B0500000000000000" pitchFamily="50" charset="-128"/>
              </a:rPr>
              <a:t>新潟の海を守り隊！</a:t>
            </a:r>
            <a:r>
              <a:rPr lang="en-US" altLang="ja-JP" sz="2400" b="1" dirty="0">
                <a:solidFill>
                  <a:srgbClr val="0070C0"/>
                </a:solidFill>
                <a:latin typeface="Yu Gothic UI" panose="020B0500000000000000" pitchFamily="50" charset="-128"/>
                <a:ea typeface="Yu Gothic UI" panose="020B0500000000000000" pitchFamily="50" charset="-128"/>
              </a:rPr>
              <a:t>〜</a:t>
            </a:r>
            <a:r>
              <a:rPr lang="ja-JP" altLang="en-US" sz="2400" b="1" dirty="0">
                <a:solidFill>
                  <a:srgbClr val="0070C0"/>
                </a:solidFill>
                <a:latin typeface="Yu Gothic UI" panose="020B0500000000000000" pitchFamily="50" charset="-128"/>
                <a:ea typeface="Yu Gothic UI" panose="020B0500000000000000" pitchFamily="50" charset="-128"/>
              </a:rPr>
              <a:t>日本海誕生から現代の海までを徹底調査</a:t>
            </a:r>
            <a:r>
              <a:rPr lang="en-US" altLang="ja-JP" sz="2400" b="1" dirty="0">
                <a:solidFill>
                  <a:srgbClr val="0070C0"/>
                </a:solidFill>
                <a:latin typeface="Yu Gothic UI" panose="020B0500000000000000" pitchFamily="50" charset="-128"/>
                <a:ea typeface="Yu Gothic UI" panose="020B0500000000000000" pitchFamily="50" charset="-128"/>
              </a:rPr>
              <a:t>〜</a:t>
            </a:r>
            <a:endParaRPr lang="ja-JP" altLang="en-US" sz="2400" b="1" dirty="0">
              <a:solidFill>
                <a:srgbClr val="0070C0"/>
              </a:solidFill>
              <a:latin typeface="Yu Gothic UI" panose="020B0500000000000000" pitchFamily="50" charset="-128"/>
              <a:ea typeface="Yu Gothic UI" panose="020B0500000000000000" pitchFamily="50" charset="-128"/>
            </a:endParaRPr>
          </a:p>
        </p:txBody>
      </p:sp>
      <p:sp>
        <p:nvSpPr>
          <p:cNvPr id="20" name="四角形: 角を丸くする 20">
            <a:extLst>
              <a:ext uri="{FF2B5EF4-FFF2-40B4-BE49-F238E27FC236}">
                <a16:creationId xmlns:a16="http://schemas.microsoft.com/office/drawing/2014/main" id="{B825C460-3331-952F-8DC1-B37D4FD74AA5}"/>
              </a:ext>
            </a:extLst>
          </p:cNvPr>
          <p:cNvSpPr/>
          <p:nvPr/>
        </p:nvSpPr>
        <p:spPr>
          <a:xfrm>
            <a:off x="596766" y="4936384"/>
            <a:ext cx="4523781" cy="3032375"/>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algn="just" defTabSz="563938"/>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日本海に囲まれた佐渡島を舞台に、公募で選ばれた小学</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5</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6</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年生</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20</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人が日本海の成り立ちから現在の海の生態系までを学び、佐渡のきれいな海を未来に残すために何ができるのか考えた。イベントは</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7</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月</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24</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日・</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25</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日、世界遺産登録を控えた佐渡島が舞台、初日は、佐渡市ジオパーク推進室の学芸員を講師に日本海の誕生以前、島が海の底にあった時代にさかのぼった後、現在の岸壁で海の生き物を採集して海洋環境の現状を確認。</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2</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日目は、佐渡を象徴する入り組んだ岩礁に残る古代の痕跡や狭い湾から生まれた伝統漁具「はんぎり」で</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20</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メートルの透明度を実感、環境を守る意義を確認した。調査の締めくくりとして気づきやアイデアをまとめ「海のために何ができるか」未来へのメッセージを発表、学びの成果の拡散施策として新潟交通㈱と連携し、</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11</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月から</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25</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年</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1</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月まで新潟市と佐渡市を運行する路線バス</a:t>
            </a:r>
            <a:r>
              <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rPr>
              <a:t>50</a:t>
            </a:r>
            <a:r>
              <a:rPr lang="ja-JP" altLang="en-US" sz="1400" dirty="0">
                <a:solidFill>
                  <a:schemeClr val="tx1">
                    <a:lumMod val="85000"/>
                    <a:lumOff val="15000"/>
                  </a:schemeClr>
                </a:solidFill>
                <a:latin typeface="Yu Gothic UI" panose="020B0500000000000000" pitchFamily="50" charset="-128"/>
                <a:ea typeface="Yu Gothic UI" panose="020B0500000000000000" pitchFamily="50" charset="-128"/>
              </a:rPr>
              <a:t>台にメッセージ・イラストを掲出予定。</a:t>
            </a:r>
            <a:endParaRPr lang="en-US" altLang="ja-JP" sz="1400" dirty="0">
              <a:solidFill>
                <a:schemeClr val="tx1">
                  <a:lumMod val="85000"/>
                  <a:lumOff val="15000"/>
                </a:schemeClr>
              </a:solidFill>
              <a:latin typeface="Yu Gothic UI" panose="020B0500000000000000" pitchFamily="50" charset="-128"/>
              <a:ea typeface="Yu Gothic UI" panose="020B0500000000000000" pitchFamily="50" charset="-128"/>
            </a:endParaRPr>
          </a:p>
        </p:txBody>
      </p:sp>
      <p:grpSp>
        <p:nvGrpSpPr>
          <p:cNvPr id="99" name="グループ化 98">
            <a:extLst>
              <a:ext uri="{FF2B5EF4-FFF2-40B4-BE49-F238E27FC236}">
                <a16:creationId xmlns:a16="http://schemas.microsoft.com/office/drawing/2014/main" id="{FE073CF2-DB0E-0D35-E9E1-44E59C39E77C}"/>
              </a:ext>
            </a:extLst>
          </p:cNvPr>
          <p:cNvGrpSpPr/>
          <p:nvPr/>
        </p:nvGrpSpPr>
        <p:grpSpPr>
          <a:xfrm>
            <a:off x="644715" y="8012659"/>
            <a:ext cx="1817924" cy="469464"/>
            <a:chOff x="726475" y="8016123"/>
            <a:chExt cx="1817924" cy="469464"/>
          </a:xfrm>
        </p:grpSpPr>
        <p:grpSp>
          <p:nvGrpSpPr>
            <p:cNvPr id="73" name="グラフィックス 1160">
              <a:extLst>
                <a:ext uri="{FF2B5EF4-FFF2-40B4-BE49-F238E27FC236}">
                  <a16:creationId xmlns:a16="http://schemas.microsoft.com/office/drawing/2014/main" id="{CFDA4440-D518-3677-D13A-15F5CE451872}"/>
                </a:ext>
              </a:extLst>
            </p:cNvPr>
            <p:cNvGrpSpPr/>
            <p:nvPr/>
          </p:nvGrpSpPr>
          <p:grpSpPr>
            <a:xfrm>
              <a:off x="726475" y="8023364"/>
              <a:ext cx="1817924" cy="462223"/>
              <a:chOff x="3187120" y="4224077"/>
              <a:chExt cx="1071212" cy="272365"/>
            </a:xfrm>
            <a:noFill/>
          </p:grpSpPr>
          <p:sp>
            <p:nvSpPr>
              <p:cNvPr id="74" name="フリーフォーム: 図形 1204">
                <a:extLst>
                  <a:ext uri="{FF2B5EF4-FFF2-40B4-BE49-F238E27FC236}">
                    <a16:creationId xmlns:a16="http://schemas.microsoft.com/office/drawing/2014/main" id="{D9C2ED2E-25AD-137D-B02D-B2D0A76DBE71}"/>
                  </a:ext>
                </a:extLst>
              </p:cNvPr>
              <p:cNvSpPr/>
              <p:nvPr/>
            </p:nvSpPr>
            <p:spPr>
              <a:xfrm>
                <a:off x="3440368" y="4224077"/>
                <a:ext cx="817964" cy="185342"/>
              </a:xfrm>
              <a:custGeom>
                <a:avLst/>
                <a:gdLst>
                  <a:gd name="connsiteX0" fmla="*/ 0 w 817964"/>
                  <a:gd name="connsiteY0" fmla="*/ 0 h 185342"/>
                  <a:gd name="connsiteX1" fmla="*/ 737149 w 817964"/>
                  <a:gd name="connsiteY1" fmla="*/ 0 h 185342"/>
                  <a:gd name="connsiteX2" fmla="*/ 817965 w 817964"/>
                  <a:gd name="connsiteY2" fmla="*/ 88140 h 185342"/>
                  <a:gd name="connsiteX3" fmla="*/ 817965 w 817964"/>
                  <a:gd name="connsiteY3" fmla="*/ 97202 h 185342"/>
                  <a:gd name="connsiteX4" fmla="*/ 737149 w 817964"/>
                  <a:gd name="connsiteY4" fmla="*/ 185343 h 185342"/>
                  <a:gd name="connsiteX5" fmla="*/ 588428 w 817964"/>
                  <a:gd name="connsiteY5" fmla="*/ 185343 h 18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964" h="185342">
                    <a:moveTo>
                      <a:pt x="0" y="0"/>
                    </a:moveTo>
                    <a:lnTo>
                      <a:pt x="737149" y="0"/>
                    </a:lnTo>
                    <a:cubicBezTo>
                      <a:pt x="781592" y="0"/>
                      <a:pt x="817965" y="39601"/>
                      <a:pt x="817965" y="88140"/>
                    </a:cubicBezTo>
                    <a:lnTo>
                      <a:pt x="817965" y="97202"/>
                    </a:lnTo>
                    <a:cubicBezTo>
                      <a:pt x="817965" y="145617"/>
                      <a:pt x="781592" y="185343"/>
                      <a:pt x="737149" y="185343"/>
                    </a:cubicBezTo>
                    <a:lnTo>
                      <a:pt x="588428" y="185343"/>
                    </a:lnTo>
                  </a:path>
                </a:pathLst>
              </a:custGeom>
              <a:noFill/>
              <a:ln w="28575" cap="rnd">
                <a:solidFill>
                  <a:srgbClr val="0070C0"/>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5" name="フリーフォーム: 図形 1205">
                <a:extLst>
                  <a:ext uri="{FF2B5EF4-FFF2-40B4-BE49-F238E27FC236}">
                    <a16:creationId xmlns:a16="http://schemas.microsoft.com/office/drawing/2014/main" id="{27057ED0-FC95-39A5-7210-E7C47509A08D}"/>
                  </a:ext>
                </a:extLst>
              </p:cNvPr>
              <p:cNvSpPr/>
              <p:nvPr/>
            </p:nvSpPr>
            <p:spPr>
              <a:xfrm>
                <a:off x="3187120" y="4224077"/>
                <a:ext cx="849993" cy="272365"/>
              </a:xfrm>
              <a:custGeom>
                <a:avLst/>
                <a:gdLst>
                  <a:gd name="connsiteX0" fmla="*/ 201108 w 849993"/>
                  <a:gd name="connsiteY0" fmla="*/ 0 h 272365"/>
                  <a:gd name="connsiteX1" fmla="*/ 80816 w 849993"/>
                  <a:gd name="connsiteY1" fmla="*/ 0 h 272365"/>
                  <a:gd name="connsiteX2" fmla="*/ 0 w 849993"/>
                  <a:gd name="connsiteY2" fmla="*/ 88140 h 272365"/>
                  <a:gd name="connsiteX3" fmla="*/ 0 w 849993"/>
                  <a:gd name="connsiteY3" fmla="*/ 97202 h 272365"/>
                  <a:gd name="connsiteX4" fmla="*/ 80816 w 849993"/>
                  <a:gd name="connsiteY4" fmla="*/ 185343 h 272365"/>
                  <a:gd name="connsiteX5" fmla="*/ 789537 w 849993"/>
                  <a:gd name="connsiteY5" fmla="*/ 185343 h 272365"/>
                  <a:gd name="connsiteX6" fmla="*/ 849994 w 849993"/>
                  <a:gd name="connsiteY6" fmla="*/ 272365 h 27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993" h="272365">
                    <a:moveTo>
                      <a:pt x="201108" y="0"/>
                    </a:moveTo>
                    <a:lnTo>
                      <a:pt x="80816" y="0"/>
                    </a:lnTo>
                    <a:cubicBezTo>
                      <a:pt x="36373" y="0"/>
                      <a:pt x="0" y="39601"/>
                      <a:pt x="0" y="88140"/>
                    </a:cubicBezTo>
                    <a:lnTo>
                      <a:pt x="0" y="97202"/>
                    </a:lnTo>
                    <a:cubicBezTo>
                      <a:pt x="0" y="145617"/>
                      <a:pt x="36373" y="185343"/>
                      <a:pt x="80816" y="185343"/>
                    </a:cubicBezTo>
                    <a:lnTo>
                      <a:pt x="789537" y="185343"/>
                    </a:lnTo>
                    <a:lnTo>
                      <a:pt x="849994" y="272365"/>
                    </a:lnTo>
                  </a:path>
                </a:pathLst>
              </a:custGeom>
              <a:noFill/>
              <a:ln w="28575" cap="rnd">
                <a:solidFill>
                  <a:srgbClr val="0070C0"/>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sp>
          <p:nvSpPr>
            <p:cNvPr id="76" name="テキスト ボックス 75">
              <a:extLst>
                <a:ext uri="{FF2B5EF4-FFF2-40B4-BE49-F238E27FC236}">
                  <a16:creationId xmlns:a16="http://schemas.microsoft.com/office/drawing/2014/main" id="{9E8A0F45-C418-FF8E-E983-EBD41882B80E}"/>
                </a:ext>
              </a:extLst>
            </p:cNvPr>
            <p:cNvSpPr txBox="1"/>
            <p:nvPr/>
          </p:nvSpPr>
          <p:spPr>
            <a:xfrm>
              <a:off x="1011354" y="8016123"/>
              <a:ext cx="1155761" cy="336182"/>
            </a:xfrm>
            <a:prstGeom prst="rect">
              <a:avLst/>
            </a:prstGeom>
            <a:noFill/>
          </p:spPr>
          <p:txBody>
            <a:bodyPr wrap="square">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rPr>
                <a:t>WEB</a:t>
              </a:r>
              <a:r>
                <a:rPr kumimoji="1" lang="ja-JP" altLang="en-US" sz="1600" b="1" i="0" u="none" strike="noStrike" kern="1200" cap="none" spc="0" normalizeH="0" baseline="0" noProof="0">
                  <a:ln>
                    <a:noFill/>
                  </a:ln>
                  <a:solidFill>
                    <a:srgbClr val="0070C0"/>
                  </a:solidFill>
                  <a:effectLst/>
                  <a:uLnTx/>
                  <a:uFillTx/>
                  <a:latin typeface="Meiryo UI" panose="020B0604030504040204" pitchFamily="34" charset="-128"/>
                  <a:ea typeface="Meiryo UI" panose="020B0604030504040204" pitchFamily="34" charset="-128"/>
                  <a:cs typeface="+mn-cs"/>
                </a:rPr>
                <a:t>運営</a:t>
              </a:r>
            </a:p>
          </p:txBody>
        </p:sp>
      </p:grpSp>
      <p:sp>
        <p:nvSpPr>
          <p:cNvPr id="79" name="テキスト ボックス 78">
            <a:extLst>
              <a:ext uri="{FF2B5EF4-FFF2-40B4-BE49-F238E27FC236}">
                <a16:creationId xmlns:a16="http://schemas.microsoft.com/office/drawing/2014/main" id="{08818826-8E01-C4AD-60C3-1E8127DE0762}"/>
              </a:ext>
            </a:extLst>
          </p:cNvPr>
          <p:cNvSpPr txBox="1"/>
          <p:nvPr/>
        </p:nvSpPr>
        <p:spPr>
          <a:xfrm>
            <a:off x="596765" y="8348849"/>
            <a:ext cx="2524905" cy="1092607"/>
          </a:xfrm>
          <a:prstGeom prst="rect">
            <a:avLst/>
          </a:prstGeom>
          <a:noFill/>
        </p:spPr>
        <p:txBody>
          <a:bodyPr wrap="square" rtlCol="0">
            <a:spAutoFit/>
          </a:bodyPr>
          <a:lstStyle/>
          <a:p>
            <a:pPr defTabSz="563938"/>
            <a:r>
              <a:rPr lang="en-US" altLang="ja-JP" sz="1300" dirty="0">
                <a:solidFill>
                  <a:srgbClr val="0070C0"/>
                </a:solidFill>
                <a:latin typeface="+mn-ea"/>
              </a:rPr>
              <a:t>24</a:t>
            </a:r>
            <a:r>
              <a:rPr lang="ja-JP" altLang="en-US" sz="1300" dirty="0">
                <a:solidFill>
                  <a:srgbClr val="0070C0"/>
                </a:solidFill>
                <a:latin typeface="+mn-ea"/>
              </a:rPr>
              <a:t>年</a:t>
            </a:r>
            <a:r>
              <a:rPr lang="en-US" altLang="ja-JP" sz="1300" dirty="0">
                <a:solidFill>
                  <a:srgbClr val="0070C0"/>
                </a:solidFill>
                <a:latin typeface="+mn-ea"/>
              </a:rPr>
              <a:t>11</a:t>
            </a:r>
            <a:r>
              <a:rPr lang="ja-JP" altLang="en-US" sz="1300" dirty="0">
                <a:solidFill>
                  <a:srgbClr val="0070C0"/>
                </a:solidFill>
                <a:latin typeface="+mn-ea"/>
              </a:rPr>
              <a:t>月時点で</a:t>
            </a:r>
            <a:endParaRPr lang="en-US" altLang="ja-JP" sz="1300" dirty="0">
              <a:solidFill>
                <a:srgbClr val="0070C0"/>
              </a:solidFill>
              <a:latin typeface="+mn-ea"/>
            </a:endParaRPr>
          </a:p>
          <a:p>
            <a:pPr defTabSz="563938"/>
            <a:r>
              <a:rPr lang="ja-JP" altLang="en-US" sz="1300" dirty="0">
                <a:solidFill>
                  <a:srgbClr val="0070C0"/>
                </a:solidFill>
                <a:latin typeface="+mn-ea"/>
              </a:rPr>
              <a:t>ニュースサイト</a:t>
            </a:r>
            <a:r>
              <a:rPr lang="en-US" altLang="ja-JP" sz="1300" dirty="0">
                <a:solidFill>
                  <a:srgbClr val="0070C0"/>
                </a:solidFill>
                <a:latin typeface="+mn-ea"/>
              </a:rPr>
              <a:t>PV</a:t>
            </a:r>
            <a:r>
              <a:rPr lang="ja-JP" altLang="en-US" sz="1300" dirty="0">
                <a:solidFill>
                  <a:srgbClr val="0070C0"/>
                </a:solidFill>
                <a:latin typeface="+mn-ea"/>
              </a:rPr>
              <a:t>数 </a:t>
            </a:r>
            <a:r>
              <a:rPr lang="en-US" altLang="ja-JP" sz="1300" dirty="0">
                <a:solidFill>
                  <a:srgbClr val="0070C0"/>
                </a:solidFill>
                <a:latin typeface="+mn-ea"/>
              </a:rPr>
              <a:t>93,248PV</a:t>
            </a:r>
            <a:r>
              <a:rPr lang="ja-JP" altLang="en-US" sz="1300" dirty="0">
                <a:solidFill>
                  <a:srgbClr val="0070C0"/>
                </a:solidFill>
                <a:latin typeface="+mn-ea"/>
              </a:rPr>
              <a:t>、</a:t>
            </a:r>
            <a:endParaRPr lang="en-US" altLang="ja-JP" sz="1300" dirty="0">
              <a:solidFill>
                <a:srgbClr val="0070C0"/>
              </a:solidFill>
              <a:latin typeface="+mn-ea"/>
            </a:endParaRPr>
          </a:p>
          <a:p>
            <a:pPr defTabSz="563938"/>
            <a:r>
              <a:rPr lang="ja-JP" altLang="en-US" sz="1300" dirty="0">
                <a:solidFill>
                  <a:srgbClr val="0070C0"/>
                </a:solidFill>
                <a:latin typeface="+mn-ea"/>
              </a:rPr>
              <a:t>ニュースサイト記事数</a:t>
            </a:r>
            <a:r>
              <a:rPr lang="en-US" altLang="ja-JP" sz="1300" dirty="0">
                <a:solidFill>
                  <a:srgbClr val="0070C0"/>
                </a:solidFill>
                <a:latin typeface="+mn-ea"/>
              </a:rPr>
              <a:t>85</a:t>
            </a:r>
            <a:r>
              <a:rPr lang="ja-JP" altLang="en-US" sz="1300" dirty="0">
                <a:solidFill>
                  <a:srgbClr val="0070C0"/>
                </a:solidFill>
                <a:latin typeface="+mn-ea"/>
              </a:rPr>
              <a:t>本を達成。</a:t>
            </a:r>
            <a:endParaRPr lang="en-US" altLang="ja-JP" sz="1300" dirty="0">
              <a:solidFill>
                <a:srgbClr val="0070C0"/>
              </a:solidFill>
              <a:latin typeface="+mn-ea"/>
            </a:endParaRPr>
          </a:p>
          <a:p>
            <a:pPr defTabSz="563938"/>
            <a:r>
              <a:rPr lang="ja-JP" altLang="en-US" sz="1300" dirty="0">
                <a:solidFill>
                  <a:srgbClr val="0070C0"/>
                </a:solidFill>
                <a:latin typeface="+mn-ea"/>
              </a:rPr>
              <a:t>その他、海のキッズサポーターによる寄稿記事等で情報発信に努めた。</a:t>
            </a:r>
            <a:endParaRPr lang="en-US" altLang="ja-JP" sz="1300" dirty="0">
              <a:solidFill>
                <a:srgbClr val="0070C0"/>
              </a:solidFill>
              <a:latin typeface="+mn-ea"/>
            </a:endParaRPr>
          </a:p>
        </p:txBody>
      </p:sp>
      <p:sp>
        <p:nvSpPr>
          <p:cNvPr id="88" name="テキスト ボックス 87">
            <a:extLst>
              <a:ext uri="{FF2B5EF4-FFF2-40B4-BE49-F238E27FC236}">
                <a16:creationId xmlns:a16="http://schemas.microsoft.com/office/drawing/2014/main" id="{E7A99927-D8F3-2D29-9B01-106A843455F8}"/>
              </a:ext>
            </a:extLst>
          </p:cNvPr>
          <p:cNvSpPr txBox="1"/>
          <p:nvPr/>
        </p:nvSpPr>
        <p:spPr>
          <a:xfrm>
            <a:off x="3322656" y="8348849"/>
            <a:ext cx="2834109" cy="1092607"/>
          </a:xfrm>
          <a:prstGeom prst="rect">
            <a:avLst/>
          </a:prstGeom>
          <a:noFill/>
        </p:spPr>
        <p:txBody>
          <a:bodyPr wrap="square" rtlCol="0">
            <a:spAutoFit/>
          </a:bodyPr>
          <a:lstStyle/>
          <a:p>
            <a:pPr defTabSz="563938"/>
            <a:r>
              <a:rPr lang="ja-JP" altLang="en-US" sz="1300" dirty="0">
                <a:solidFill>
                  <a:srgbClr val="0070C0"/>
                </a:solidFill>
                <a:latin typeface="+mn-ea"/>
              </a:rPr>
              <a:t>県内想定視聴者</a:t>
            </a:r>
            <a:endParaRPr lang="en-US" altLang="ja-JP" sz="1300" dirty="0">
              <a:solidFill>
                <a:srgbClr val="0070C0"/>
              </a:solidFill>
              <a:latin typeface="+mn-ea"/>
            </a:endParaRPr>
          </a:p>
          <a:p>
            <a:pPr defTabSz="563938"/>
            <a:r>
              <a:rPr lang="en-US" altLang="ja-JP" sz="1300" dirty="0">
                <a:solidFill>
                  <a:srgbClr val="0070C0"/>
                </a:solidFill>
                <a:latin typeface="+mn-ea"/>
              </a:rPr>
              <a:t>5</a:t>
            </a:r>
            <a:r>
              <a:rPr lang="ja-JP" altLang="en-US" sz="1300" dirty="0">
                <a:solidFill>
                  <a:srgbClr val="0070C0"/>
                </a:solidFill>
                <a:latin typeface="+mn-ea"/>
              </a:rPr>
              <a:t>万３千人</a:t>
            </a:r>
            <a:r>
              <a:rPr lang="en-US" altLang="ja-JP" sz="1300" dirty="0">
                <a:solidFill>
                  <a:srgbClr val="0070C0"/>
                </a:solidFill>
                <a:latin typeface="+mn-ea"/>
              </a:rPr>
              <a:t>(</a:t>
            </a:r>
            <a:r>
              <a:rPr lang="ja-JP" altLang="en-US" sz="1300" dirty="0">
                <a:solidFill>
                  <a:srgbClr val="0070C0"/>
                </a:solidFill>
                <a:latin typeface="+mn-ea"/>
              </a:rPr>
              <a:t>各回</a:t>
            </a:r>
            <a:r>
              <a:rPr lang="en-US" altLang="ja-JP" sz="1300" dirty="0">
                <a:solidFill>
                  <a:srgbClr val="0070C0"/>
                </a:solidFill>
                <a:latin typeface="+mn-ea"/>
              </a:rPr>
              <a:t>)</a:t>
            </a:r>
            <a:r>
              <a:rPr lang="ja-JP" altLang="en-US" sz="1300" dirty="0">
                <a:solidFill>
                  <a:srgbClr val="0070C0"/>
                </a:solidFill>
                <a:latin typeface="+mn-ea"/>
              </a:rPr>
              <a:t>に向け、海に関するニュースやプロジェクト本体の活動、一般助成事業の活動を計</a:t>
            </a:r>
            <a:r>
              <a:rPr lang="en-US" altLang="ja-JP" sz="1300" dirty="0">
                <a:solidFill>
                  <a:srgbClr val="0070C0"/>
                </a:solidFill>
                <a:latin typeface="+mn-ea"/>
              </a:rPr>
              <a:t>18</a:t>
            </a:r>
            <a:r>
              <a:rPr lang="ja-JP" altLang="en-US" sz="1300" dirty="0">
                <a:solidFill>
                  <a:srgbClr val="0070C0"/>
                </a:solidFill>
                <a:latin typeface="+mn-ea"/>
              </a:rPr>
              <a:t>本放送。</a:t>
            </a:r>
            <a:endParaRPr lang="en-US" altLang="ja-JP" sz="1300" dirty="0">
              <a:solidFill>
                <a:srgbClr val="0070C0"/>
              </a:solidFill>
              <a:latin typeface="+mn-ea"/>
            </a:endParaRPr>
          </a:p>
          <a:p>
            <a:pPr defTabSz="563938"/>
            <a:r>
              <a:rPr lang="ja-JP" altLang="en-US" sz="1300" dirty="0">
                <a:solidFill>
                  <a:srgbClr val="0070C0"/>
                </a:solidFill>
                <a:latin typeface="+mn-ea"/>
              </a:rPr>
              <a:t>（</a:t>
            </a:r>
            <a:r>
              <a:rPr lang="en-US" altLang="ja-JP" sz="1300" dirty="0">
                <a:solidFill>
                  <a:srgbClr val="0070C0"/>
                </a:solidFill>
                <a:latin typeface="+mn-ea"/>
              </a:rPr>
              <a:t>24</a:t>
            </a:r>
            <a:r>
              <a:rPr lang="ja-JP" altLang="en-US" sz="1300" dirty="0">
                <a:solidFill>
                  <a:srgbClr val="0070C0"/>
                </a:solidFill>
                <a:latin typeface="+mn-ea"/>
              </a:rPr>
              <a:t>年</a:t>
            </a:r>
            <a:r>
              <a:rPr lang="en-US" altLang="ja-JP" sz="1300" dirty="0">
                <a:solidFill>
                  <a:srgbClr val="0070C0"/>
                </a:solidFill>
                <a:latin typeface="+mn-ea"/>
              </a:rPr>
              <a:t>11</a:t>
            </a:r>
            <a:r>
              <a:rPr lang="ja-JP" altLang="en-US" sz="1300" dirty="0">
                <a:solidFill>
                  <a:srgbClr val="0070C0"/>
                </a:solidFill>
                <a:latin typeface="+mn-ea"/>
              </a:rPr>
              <a:t>月時点）</a:t>
            </a:r>
            <a:endParaRPr lang="en-US" altLang="ja-JP" sz="1300" dirty="0">
              <a:solidFill>
                <a:srgbClr val="0070C0"/>
              </a:solidFill>
              <a:latin typeface="+mn-ea"/>
            </a:endParaRPr>
          </a:p>
        </p:txBody>
      </p:sp>
      <p:grpSp>
        <p:nvGrpSpPr>
          <p:cNvPr id="101" name="グループ化 100">
            <a:extLst>
              <a:ext uri="{FF2B5EF4-FFF2-40B4-BE49-F238E27FC236}">
                <a16:creationId xmlns:a16="http://schemas.microsoft.com/office/drawing/2014/main" id="{2BAC71ED-EB1A-C4B6-B9C3-F30C029119A1}"/>
              </a:ext>
            </a:extLst>
          </p:cNvPr>
          <p:cNvGrpSpPr/>
          <p:nvPr/>
        </p:nvGrpSpPr>
        <p:grpSpPr>
          <a:xfrm>
            <a:off x="3370606" y="8012659"/>
            <a:ext cx="1817924" cy="469464"/>
            <a:chOff x="3553486" y="8016123"/>
            <a:chExt cx="1817924" cy="469464"/>
          </a:xfrm>
        </p:grpSpPr>
        <p:grpSp>
          <p:nvGrpSpPr>
            <p:cNvPr id="80" name="グラフィックス 1160">
              <a:extLst>
                <a:ext uri="{FF2B5EF4-FFF2-40B4-BE49-F238E27FC236}">
                  <a16:creationId xmlns:a16="http://schemas.microsoft.com/office/drawing/2014/main" id="{19C56620-B7F8-5925-AE22-D50ADD921470}"/>
                </a:ext>
              </a:extLst>
            </p:cNvPr>
            <p:cNvGrpSpPr/>
            <p:nvPr/>
          </p:nvGrpSpPr>
          <p:grpSpPr>
            <a:xfrm>
              <a:off x="3553486" y="8023364"/>
              <a:ext cx="1817924" cy="462223"/>
              <a:chOff x="3187120" y="4224077"/>
              <a:chExt cx="1071212" cy="272365"/>
            </a:xfrm>
            <a:noFill/>
          </p:grpSpPr>
          <p:sp>
            <p:nvSpPr>
              <p:cNvPr id="81" name="フリーフォーム: 図形 1204">
                <a:extLst>
                  <a:ext uri="{FF2B5EF4-FFF2-40B4-BE49-F238E27FC236}">
                    <a16:creationId xmlns:a16="http://schemas.microsoft.com/office/drawing/2014/main" id="{DE91557B-9E92-08AA-0B39-E38CFF9500C8}"/>
                  </a:ext>
                </a:extLst>
              </p:cNvPr>
              <p:cNvSpPr/>
              <p:nvPr/>
            </p:nvSpPr>
            <p:spPr>
              <a:xfrm>
                <a:off x="3440368" y="4224077"/>
                <a:ext cx="817964" cy="185342"/>
              </a:xfrm>
              <a:custGeom>
                <a:avLst/>
                <a:gdLst>
                  <a:gd name="connsiteX0" fmla="*/ 0 w 817964"/>
                  <a:gd name="connsiteY0" fmla="*/ 0 h 185342"/>
                  <a:gd name="connsiteX1" fmla="*/ 737149 w 817964"/>
                  <a:gd name="connsiteY1" fmla="*/ 0 h 185342"/>
                  <a:gd name="connsiteX2" fmla="*/ 817965 w 817964"/>
                  <a:gd name="connsiteY2" fmla="*/ 88140 h 185342"/>
                  <a:gd name="connsiteX3" fmla="*/ 817965 w 817964"/>
                  <a:gd name="connsiteY3" fmla="*/ 97202 h 185342"/>
                  <a:gd name="connsiteX4" fmla="*/ 737149 w 817964"/>
                  <a:gd name="connsiteY4" fmla="*/ 185343 h 185342"/>
                  <a:gd name="connsiteX5" fmla="*/ 588428 w 817964"/>
                  <a:gd name="connsiteY5" fmla="*/ 185343 h 18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964" h="185342">
                    <a:moveTo>
                      <a:pt x="0" y="0"/>
                    </a:moveTo>
                    <a:lnTo>
                      <a:pt x="737149" y="0"/>
                    </a:lnTo>
                    <a:cubicBezTo>
                      <a:pt x="781592" y="0"/>
                      <a:pt x="817965" y="39601"/>
                      <a:pt x="817965" y="88140"/>
                    </a:cubicBezTo>
                    <a:lnTo>
                      <a:pt x="817965" y="97202"/>
                    </a:lnTo>
                    <a:cubicBezTo>
                      <a:pt x="817965" y="145617"/>
                      <a:pt x="781592" y="185343"/>
                      <a:pt x="737149" y="185343"/>
                    </a:cubicBezTo>
                    <a:lnTo>
                      <a:pt x="588428" y="185343"/>
                    </a:lnTo>
                  </a:path>
                </a:pathLst>
              </a:custGeom>
              <a:noFill/>
              <a:ln w="28575" cap="rnd">
                <a:solidFill>
                  <a:srgbClr val="0070C0"/>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2" name="フリーフォーム: 図形 1205">
                <a:extLst>
                  <a:ext uri="{FF2B5EF4-FFF2-40B4-BE49-F238E27FC236}">
                    <a16:creationId xmlns:a16="http://schemas.microsoft.com/office/drawing/2014/main" id="{C0519C4C-ACC2-29C6-73DD-7F910B76A739}"/>
                  </a:ext>
                </a:extLst>
              </p:cNvPr>
              <p:cNvSpPr/>
              <p:nvPr/>
            </p:nvSpPr>
            <p:spPr>
              <a:xfrm>
                <a:off x="3187120" y="4224077"/>
                <a:ext cx="849993" cy="272365"/>
              </a:xfrm>
              <a:custGeom>
                <a:avLst/>
                <a:gdLst>
                  <a:gd name="connsiteX0" fmla="*/ 201108 w 849993"/>
                  <a:gd name="connsiteY0" fmla="*/ 0 h 272365"/>
                  <a:gd name="connsiteX1" fmla="*/ 80816 w 849993"/>
                  <a:gd name="connsiteY1" fmla="*/ 0 h 272365"/>
                  <a:gd name="connsiteX2" fmla="*/ 0 w 849993"/>
                  <a:gd name="connsiteY2" fmla="*/ 88140 h 272365"/>
                  <a:gd name="connsiteX3" fmla="*/ 0 w 849993"/>
                  <a:gd name="connsiteY3" fmla="*/ 97202 h 272365"/>
                  <a:gd name="connsiteX4" fmla="*/ 80816 w 849993"/>
                  <a:gd name="connsiteY4" fmla="*/ 185343 h 272365"/>
                  <a:gd name="connsiteX5" fmla="*/ 789537 w 849993"/>
                  <a:gd name="connsiteY5" fmla="*/ 185343 h 272365"/>
                  <a:gd name="connsiteX6" fmla="*/ 849994 w 849993"/>
                  <a:gd name="connsiteY6" fmla="*/ 272365 h 27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993" h="272365">
                    <a:moveTo>
                      <a:pt x="201108" y="0"/>
                    </a:moveTo>
                    <a:lnTo>
                      <a:pt x="80816" y="0"/>
                    </a:lnTo>
                    <a:cubicBezTo>
                      <a:pt x="36373" y="0"/>
                      <a:pt x="0" y="39601"/>
                      <a:pt x="0" y="88140"/>
                    </a:cubicBezTo>
                    <a:lnTo>
                      <a:pt x="0" y="97202"/>
                    </a:lnTo>
                    <a:cubicBezTo>
                      <a:pt x="0" y="145617"/>
                      <a:pt x="36373" y="185343"/>
                      <a:pt x="80816" y="185343"/>
                    </a:cubicBezTo>
                    <a:lnTo>
                      <a:pt x="789537" y="185343"/>
                    </a:lnTo>
                    <a:lnTo>
                      <a:pt x="849994" y="272365"/>
                    </a:lnTo>
                  </a:path>
                </a:pathLst>
              </a:custGeom>
              <a:noFill/>
              <a:ln w="28575" cap="rnd">
                <a:solidFill>
                  <a:srgbClr val="0070C0"/>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sp>
          <p:nvSpPr>
            <p:cNvPr id="90" name="テキスト ボックス 89">
              <a:extLst>
                <a:ext uri="{FF2B5EF4-FFF2-40B4-BE49-F238E27FC236}">
                  <a16:creationId xmlns:a16="http://schemas.microsoft.com/office/drawing/2014/main" id="{D3775298-3339-4579-ED64-97F18DD5707A}"/>
                </a:ext>
              </a:extLst>
            </p:cNvPr>
            <p:cNvSpPr txBox="1"/>
            <p:nvPr/>
          </p:nvSpPr>
          <p:spPr>
            <a:xfrm>
              <a:off x="3642291" y="8016123"/>
              <a:ext cx="1594786" cy="336182"/>
            </a:xfrm>
            <a:prstGeom prst="rect">
              <a:avLst/>
            </a:prstGeom>
            <a:noFill/>
          </p:spPr>
          <p:txBody>
            <a:bodyPr wrap="square">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70C0"/>
                  </a:solidFill>
                  <a:effectLst/>
                  <a:uLnTx/>
                  <a:uFillTx/>
                  <a:latin typeface="Meiryo UI" panose="020B0604030504040204" pitchFamily="34" charset="-128"/>
                  <a:ea typeface="Meiryo UI" panose="020B0604030504040204" pitchFamily="34" charset="-128"/>
                  <a:cs typeface="+mn-cs"/>
                </a:rPr>
                <a:t>海の取材動画</a:t>
              </a:r>
            </a:p>
          </p:txBody>
        </p:sp>
      </p:grpSp>
      <p:sp>
        <p:nvSpPr>
          <p:cNvPr id="94" name="テキスト ボックス 93">
            <a:extLst>
              <a:ext uri="{FF2B5EF4-FFF2-40B4-BE49-F238E27FC236}">
                <a16:creationId xmlns:a16="http://schemas.microsoft.com/office/drawing/2014/main" id="{8E2A0A66-F341-F321-DC17-EF1AC563BBC3}"/>
              </a:ext>
            </a:extLst>
          </p:cNvPr>
          <p:cNvSpPr txBox="1"/>
          <p:nvPr/>
        </p:nvSpPr>
        <p:spPr>
          <a:xfrm>
            <a:off x="6162808" y="8348849"/>
            <a:ext cx="2834109" cy="1092607"/>
          </a:xfrm>
          <a:prstGeom prst="rect">
            <a:avLst/>
          </a:prstGeom>
          <a:noFill/>
        </p:spPr>
        <p:txBody>
          <a:bodyPr wrap="square" rtlCol="0">
            <a:spAutoFit/>
          </a:bodyPr>
          <a:lstStyle/>
          <a:p>
            <a:pPr defTabSz="563938"/>
            <a:r>
              <a:rPr lang="ja-JP" altLang="en-US" sz="1300" dirty="0">
                <a:solidFill>
                  <a:srgbClr val="0070C0"/>
                </a:solidFill>
                <a:latin typeface="+mn-ea"/>
              </a:rPr>
              <a:t>プロジェクト本体の</a:t>
            </a:r>
            <a:endParaRPr lang="en-US" altLang="ja-JP" sz="1300" dirty="0">
              <a:solidFill>
                <a:srgbClr val="0070C0"/>
              </a:solidFill>
              <a:latin typeface="+mn-ea"/>
            </a:endParaRPr>
          </a:p>
          <a:p>
            <a:pPr defTabSz="563938"/>
            <a:r>
              <a:rPr lang="ja-JP" altLang="en-US" sz="1300" dirty="0">
                <a:solidFill>
                  <a:srgbClr val="0070C0"/>
                </a:solidFill>
                <a:latin typeface="+mn-ea"/>
              </a:rPr>
              <a:t>山場に合わせた連携広報として、海ごみゼロウィーク訴求動画、海とごちそうウィーク訴求動画、海と灯台ウィーク訴求動画を各</a:t>
            </a:r>
            <a:r>
              <a:rPr lang="en-US" altLang="ja-JP" sz="1300" dirty="0">
                <a:solidFill>
                  <a:srgbClr val="0070C0"/>
                </a:solidFill>
                <a:latin typeface="+mn-ea"/>
              </a:rPr>
              <a:t>15</a:t>
            </a:r>
            <a:r>
              <a:rPr lang="ja-JP" altLang="en-US" sz="1300" dirty="0">
                <a:solidFill>
                  <a:srgbClr val="0070C0"/>
                </a:solidFill>
                <a:latin typeface="+mn-ea"/>
              </a:rPr>
              <a:t>秒計</a:t>
            </a:r>
            <a:r>
              <a:rPr lang="en-US" altLang="ja-JP" sz="1300" dirty="0">
                <a:solidFill>
                  <a:srgbClr val="0070C0"/>
                </a:solidFill>
                <a:latin typeface="+mn-ea"/>
              </a:rPr>
              <a:t>200</a:t>
            </a:r>
            <a:r>
              <a:rPr lang="ja-JP" altLang="en-US" sz="1300" dirty="0">
                <a:solidFill>
                  <a:srgbClr val="0070C0"/>
                </a:solidFill>
                <a:latin typeface="+mn-ea"/>
              </a:rPr>
              <a:t>本放送。</a:t>
            </a:r>
            <a:endParaRPr lang="en-US" altLang="ja-JP" sz="1300" dirty="0">
              <a:solidFill>
                <a:srgbClr val="0070C0"/>
              </a:solidFill>
              <a:latin typeface="+mn-ea"/>
            </a:endParaRPr>
          </a:p>
        </p:txBody>
      </p:sp>
      <p:grpSp>
        <p:nvGrpSpPr>
          <p:cNvPr id="102" name="グループ化 101">
            <a:extLst>
              <a:ext uri="{FF2B5EF4-FFF2-40B4-BE49-F238E27FC236}">
                <a16:creationId xmlns:a16="http://schemas.microsoft.com/office/drawing/2014/main" id="{2CFB6C8A-08C1-FEB4-A949-96B71ACE91AC}"/>
              </a:ext>
            </a:extLst>
          </p:cNvPr>
          <p:cNvGrpSpPr/>
          <p:nvPr/>
        </p:nvGrpSpPr>
        <p:grpSpPr>
          <a:xfrm>
            <a:off x="6210760" y="8012659"/>
            <a:ext cx="2626123" cy="469464"/>
            <a:chOff x="6432000" y="8016123"/>
            <a:chExt cx="2626123" cy="469464"/>
          </a:xfrm>
        </p:grpSpPr>
        <p:grpSp>
          <p:nvGrpSpPr>
            <p:cNvPr id="91" name="グラフィックス 1160">
              <a:extLst>
                <a:ext uri="{FF2B5EF4-FFF2-40B4-BE49-F238E27FC236}">
                  <a16:creationId xmlns:a16="http://schemas.microsoft.com/office/drawing/2014/main" id="{722F2568-F404-3D0C-687D-A8D2766CD129}"/>
                </a:ext>
              </a:extLst>
            </p:cNvPr>
            <p:cNvGrpSpPr/>
            <p:nvPr/>
          </p:nvGrpSpPr>
          <p:grpSpPr>
            <a:xfrm>
              <a:off x="6432000" y="8023364"/>
              <a:ext cx="2626123" cy="462223"/>
              <a:chOff x="3187120" y="4224077"/>
              <a:chExt cx="1547443" cy="272365"/>
            </a:xfrm>
            <a:noFill/>
          </p:grpSpPr>
          <p:sp>
            <p:nvSpPr>
              <p:cNvPr id="92" name="フリーフォーム: 図形 1204">
                <a:extLst>
                  <a:ext uri="{FF2B5EF4-FFF2-40B4-BE49-F238E27FC236}">
                    <a16:creationId xmlns:a16="http://schemas.microsoft.com/office/drawing/2014/main" id="{FEAE5170-8013-9ACB-78FA-4A463D0760DB}"/>
                  </a:ext>
                </a:extLst>
              </p:cNvPr>
              <p:cNvSpPr/>
              <p:nvPr/>
            </p:nvSpPr>
            <p:spPr>
              <a:xfrm>
                <a:off x="3738936" y="4224077"/>
                <a:ext cx="995627" cy="185343"/>
              </a:xfrm>
              <a:custGeom>
                <a:avLst/>
                <a:gdLst>
                  <a:gd name="connsiteX0" fmla="*/ 0 w 817964"/>
                  <a:gd name="connsiteY0" fmla="*/ 0 h 185342"/>
                  <a:gd name="connsiteX1" fmla="*/ 737149 w 817964"/>
                  <a:gd name="connsiteY1" fmla="*/ 0 h 185342"/>
                  <a:gd name="connsiteX2" fmla="*/ 817965 w 817964"/>
                  <a:gd name="connsiteY2" fmla="*/ 88140 h 185342"/>
                  <a:gd name="connsiteX3" fmla="*/ 817965 w 817964"/>
                  <a:gd name="connsiteY3" fmla="*/ 97202 h 185342"/>
                  <a:gd name="connsiteX4" fmla="*/ 737149 w 817964"/>
                  <a:gd name="connsiteY4" fmla="*/ 185343 h 185342"/>
                  <a:gd name="connsiteX5" fmla="*/ 588428 w 817964"/>
                  <a:gd name="connsiteY5" fmla="*/ 185343 h 185342"/>
                  <a:gd name="connsiteX0" fmla="*/ 0 w 817965"/>
                  <a:gd name="connsiteY0" fmla="*/ 0 h 185343"/>
                  <a:gd name="connsiteX1" fmla="*/ 737149 w 817965"/>
                  <a:gd name="connsiteY1" fmla="*/ 0 h 185343"/>
                  <a:gd name="connsiteX2" fmla="*/ 817965 w 817965"/>
                  <a:gd name="connsiteY2" fmla="*/ 88140 h 185343"/>
                  <a:gd name="connsiteX3" fmla="*/ 817965 w 817965"/>
                  <a:gd name="connsiteY3" fmla="*/ 97202 h 185343"/>
                  <a:gd name="connsiteX4" fmla="*/ 737149 w 817965"/>
                  <a:gd name="connsiteY4" fmla="*/ 185343 h 185343"/>
                  <a:gd name="connsiteX5" fmla="*/ 113692 w 817965"/>
                  <a:gd name="connsiteY5" fmla="*/ 179518 h 185343"/>
                  <a:gd name="connsiteX0" fmla="*/ 0 w 995627"/>
                  <a:gd name="connsiteY0" fmla="*/ 0 h 185343"/>
                  <a:gd name="connsiteX1" fmla="*/ 914811 w 995627"/>
                  <a:gd name="connsiteY1" fmla="*/ 0 h 185343"/>
                  <a:gd name="connsiteX2" fmla="*/ 995627 w 995627"/>
                  <a:gd name="connsiteY2" fmla="*/ 88140 h 185343"/>
                  <a:gd name="connsiteX3" fmla="*/ 995627 w 995627"/>
                  <a:gd name="connsiteY3" fmla="*/ 97202 h 185343"/>
                  <a:gd name="connsiteX4" fmla="*/ 914811 w 995627"/>
                  <a:gd name="connsiteY4" fmla="*/ 185343 h 185343"/>
                  <a:gd name="connsiteX5" fmla="*/ 291354 w 995627"/>
                  <a:gd name="connsiteY5" fmla="*/ 179518 h 1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627" h="185343">
                    <a:moveTo>
                      <a:pt x="0" y="0"/>
                    </a:moveTo>
                    <a:lnTo>
                      <a:pt x="914811" y="0"/>
                    </a:lnTo>
                    <a:cubicBezTo>
                      <a:pt x="959254" y="0"/>
                      <a:pt x="995627" y="39601"/>
                      <a:pt x="995627" y="88140"/>
                    </a:cubicBezTo>
                    <a:lnTo>
                      <a:pt x="995627" y="97202"/>
                    </a:lnTo>
                    <a:cubicBezTo>
                      <a:pt x="995627" y="145617"/>
                      <a:pt x="959254" y="185343"/>
                      <a:pt x="914811" y="185343"/>
                    </a:cubicBezTo>
                    <a:lnTo>
                      <a:pt x="291354" y="179518"/>
                    </a:lnTo>
                  </a:path>
                </a:pathLst>
              </a:custGeom>
              <a:noFill/>
              <a:ln w="28575" cap="rnd">
                <a:solidFill>
                  <a:srgbClr val="0070C0"/>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3" name="フリーフォーム: 図形 1205">
                <a:extLst>
                  <a:ext uri="{FF2B5EF4-FFF2-40B4-BE49-F238E27FC236}">
                    <a16:creationId xmlns:a16="http://schemas.microsoft.com/office/drawing/2014/main" id="{22A5EBE9-B3C6-ED0E-DB84-60B459DA7BCF}"/>
                  </a:ext>
                </a:extLst>
              </p:cNvPr>
              <p:cNvSpPr/>
              <p:nvPr/>
            </p:nvSpPr>
            <p:spPr>
              <a:xfrm>
                <a:off x="3187120" y="4224077"/>
                <a:ext cx="849994" cy="272365"/>
              </a:xfrm>
              <a:custGeom>
                <a:avLst/>
                <a:gdLst>
                  <a:gd name="connsiteX0" fmla="*/ 201108 w 849993"/>
                  <a:gd name="connsiteY0" fmla="*/ 0 h 272365"/>
                  <a:gd name="connsiteX1" fmla="*/ 80816 w 849993"/>
                  <a:gd name="connsiteY1" fmla="*/ 0 h 272365"/>
                  <a:gd name="connsiteX2" fmla="*/ 0 w 849993"/>
                  <a:gd name="connsiteY2" fmla="*/ 88140 h 272365"/>
                  <a:gd name="connsiteX3" fmla="*/ 0 w 849993"/>
                  <a:gd name="connsiteY3" fmla="*/ 97202 h 272365"/>
                  <a:gd name="connsiteX4" fmla="*/ 80816 w 849993"/>
                  <a:gd name="connsiteY4" fmla="*/ 185343 h 272365"/>
                  <a:gd name="connsiteX5" fmla="*/ 789537 w 849993"/>
                  <a:gd name="connsiteY5" fmla="*/ 185343 h 272365"/>
                  <a:gd name="connsiteX6" fmla="*/ 849994 w 849993"/>
                  <a:gd name="connsiteY6" fmla="*/ 272365 h 272365"/>
                  <a:gd name="connsiteX0" fmla="*/ 463232 w 849994"/>
                  <a:gd name="connsiteY0" fmla="*/ 0 h 272365"/>
                  <a:gd name="connsiteX1" fmla="*/ 80816 w 849994"/>
                  <a:gd name="connsiteY1" fmla="*/ 0 h 272365"/>
                  <a:gd name="connsiteX2" fmla="*/ 0 w 849994"/>
                  <a:gd name="connsiteY2" fmla="*/ 88140 h 272365"/>
                  <a:gd name="connsiteX3" fmla="*/ 0 w 849994"/>
                  <a:gd name="connsiteY3" fmla="*/ 97202 h 272365"/>
                  <a:gd name="connsiteX4" fmla="*/ 80816 w 849994"/>
                  <a:gd name="connsiteY4" fmla="*/ 185343 h 272365"/>
                  <a:gd name="connsiteX5" fmla="*/ 789537 w 849994"/>
                  <a:gd name="connsiteY5" fmla="*/ 185343 h 272365"/>
                  <a:gd name="connsiteX6" fmla="*/ 849994 w 849994"/>
                  <a:gd name="connsiteY6" fmla="*/ 272365 h 27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994" h="272365">
                    <a:moveTo>
                      <a:pt x="463232" y="0"/>
                    </a:moveTo>
                    <a:lnTo>
                      <a:pt x="80816" y="0"/>
                    </a:lnTo>
                    <a:cubicBezTo>
                      <a:pt x="36373" y="0"/>
                      <a:pt x="0" y="39601"/>
                      <a:pt x="0" y="88140"/>
                    </a:cubicBezTo>
                    <a:lnTo>
                      <a:pt x="0" y="97202"/>
                    </a:lnTo>
                    <a:cubicBezTo>
                      <a:pt x="0" y="145617"/>
                      <a:pt x="36373" y="185343"/>
                      <a:pt x="80816" y="185343"/>
                    </a:cubicBezTo>
                    <a:lnTo>
                      <a:pt x="789537" y="185343"/>
                    </a:lnTo>
                    <a:lnTo>
                      <a:pt x="849994" y="272365"/>
                    </a:lnTo>
                  </a:path>
                </a:pathLst>
              </a:custGeom>
              <a:noFill/>
              <a:ln w="28575" cap="rnd">
                <a:solidFill>
                  <a:srgbClr val="0070C0"/>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sp>
          <p:nvSpPr>
            <p:cNvPr id="95" name="テキスト ボックス 94">
              <a:extLst>
                <a:ext uri="{FF2B5EF4-FFF2-40B4-BE49-F238E27FC236}">
                  <a16:creationId xmlns:a16="http://schemas.microsoft.com/office/drawing/2014/main" id="{D9449449-CEB7-F5FA-D034-501F6478DAC7}"/>
                </a:ext>
              </a:extLst>
            </p:cNvPr>
            <p:cNvSpPr txBox="1"/>
            <p:nvPr/>
          </p:nvSpPr>
          <p:spPr>
            <a:xfrm>
              <a:off x="6703872" y="8016123"/>
              <a:ext cx="2123985" cy="336182"/>
            </a:xfrm>
            <a:prstGeom prst="rect">
              <a:avLst/>
            </a:prstGeom>
            <a:noFill/>
          </p:spPr>
          <p:txBody>
            <a:bodyPr wrap="square">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lang="ja-JP" altLang="en-US" sz="1600" b="1">
                  <a:solidFill>
                    <a:srgbClr val="0070C0"/>
                  </a:solidFill>
                  <a:latin typeface="Meiryo UI" panose="020B0604030504040204" pitchFamily="34" charset="-128"/>
                  <a:ea typeface="Meiryo UI" panose="020B0604030504040204" pitchFamily="34" charset="-128"/>
                </a:rPr>
                <a:t>プロジェクト</a:t>
              </a:r>
              <a:r>
                <a:rPr kumimoji="1" lang="ja-JP" altLang="en-US" sz="1600" b="1" i="0" u="none" strike="noStrike" kern="1200" cap="none" spc="0" normalizeH="0" baseline="0" noProof="0">
                  <a:ln>
                    <a:noFill/>
                  </a:ln>
                  <a:solidFill>
                    <a:srgbClr val="0070C0"/>
                  </a:solidFill>
                  <a:effectLst/>
                  <a:uLnTx/>
                  <a:uFillTx/>
                  <a:latin typeface="Meiryo UI" panose="020B0604030504040204" pitchFamily="34" charset="-128"/>
                  <a:ea typeface="Meiryo UI" panose="020B0604030504040204" pitchFamily="34" charset="-128"/>
                  <a:cs typeface="+mn-cs"/>
                </a:rPr>
                <a:t>訴求動画</a:t>
              </a:r>
            </a:p>
          </p:txBody>
        </p:sp>
      </p:grpSp>
      <p:sp>
        <p:nvSpPr>
          <p:cNvPr id="103" name="円/楕円 102">
            <a:extLst>
              <a:ext uri="{FF2B5EF4-FFF2-40B4-BE49-F238E27FC236}">
                <a16:creationId xmlns:a16="http://schemas.microsoft.com/office/drawing/2014/main" id="{338E3A1B-CD4F-560C-10E0-CE0C6EAD7F79}"/>
              </a:ext>
            </a:extLst>
          </p:cNvPr>
          <p:cNvSpPr/>
          <p:nvPr/>
        </p:nvSpPr>
        <p:spPr>
          <a:xfrm rot="1179267">
            <a:off x="5486967" y="10214709"/>
            <a:ext cx="402798" cy="403544"/>
          </a:xfrm>
          <a:prstGeom prst="ellipse">
            <a:avLst/>
          </a:prstGeom>
          <a:solidFill>
            <a:srgbClr val="FFC000"/>
          </a:solidFill>
          <a:ln w="139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b="1" dirty="0">
                <a:solidFill>
                  <a:schemeClr val="bg1"/>
                </a:solidFill>
                <a:latin typeface="+mj-lt"/>
              </a:rPr>
              <a:t>✔</a:t>
            </a:r>
            <a:endParaRPr kumimoji="1" lang="ja-JP" altLang="en-US" sz="2400" b="1">
              <a:solidFill>
                <a:schemeClr val="bg1"/>
              </a:solidFill>
              <a:latin typeface="+mj-lt"/>
            </a:endParaRPr>
          </a:p>
        </p:txBody>
      </p:sp>
      <p:sp>
        <p:nvSpPr>
          <p:cNvPr id="104" name="テキスト ボックス 103">
            <a:extLst>
              <a:ext uri="{FF2B5EF4-FFF2-40B4-BE49-F238E27FC236}">
                <a16:creationId xmlns:a16="http://schemas.microsoft.com/office/drawing/2014/main" id="{7D682A25-1207-B29F-1480-2C4B45DFC524}"/>
              </a:ext>
            </a:extLst>
          </p:cNvPr>
          <p:cNvSpPr txBox="1"/>
          <p:nvPr/>
        </p:nvSpPr>
        <p:spPr>
          <a:xfrm>
            <a:off x="5922078" y="10029687"/>
            <a:ext cx="3368551" cy="1148712"/>
          </a:xfrm>
          <a:prstGeom prst="rect">
            <a:avLst/>
          </a:prstGeom>
          <a:noFill/>
        </p:spPr>
        <p:txBody>
          <a:bodyPr wrap="square">
            <a:sp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lang="ja-JP" altLang="en-US" sz="1600" b="1" dirty="0">
                <a:solidFill>
                  <a:srgbClr val="0070C0"/>
                </a:solidFill>
                <a:latin typeface="Meiryo UI" panose="020B0604030504040204" pitchFamily="34" charset="-128"/>
                <a:ea typeface="Meiryo UI" panose="020B0604030504040204" pitchFamily="34" charset="-128"/>
              </a:rPr>
              <a:t>校区内に海がある</a:t>
            </a: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rPr>
              <a:t>小学校</a:t>
            </a:r>
            <a:r>
              <a:rPr lang="ja-JP" altLang="en-US" sz="1600" b="1" dirty="0">
                <a:solidFill>
                  <a:srgbClr val="0070C0"/>
                </a:solidFill>
                <a:latin typeface="Meiryo UI" panose="020B0604030504040204" pitchFamily="34" charset="-128"/>
                <a:ea typeface="Meiryo UI" panose="020B0604030504040204" pitchFamily="34" charset="-128"/>
              </a:rPr>
              <a:t>での</a:t>
            </a: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rPr>
              <a:t>総合学習の出張授業を拡大</a:t>
            </a:r>
            <a:r>
              <a:rPr lang="ja-JP" altLang="en-US" sz="1600" b="1" dirty="0">
                <a:solidFill>
                  <a:srgbClr val="0070C0"/>
                </a:solidFill>
                <a:latin typeface="Meiryo UI" panose="020B0604030504040204" pitchFamily="34" charset="-128"/>
                <a:ea typeface="Meiryo UI" panose="020B0604030504040204" pitchFamily="34" charset="-128"/>
              </a:rPr>
              <a:t>すると共に県内各地で水難事故にそなえた海の教室を実施し、海体験の機会をつくりたい。</a:t>
            </a:r>
            <a:endParaRPr kumimoji="1" lang="ja-JP" altLang="en-US" sz="16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endParaRPr>
          </a:p>
        </p:txBody>
      </p:sp>
      <p:sp>
        <p:nvSpPr>
          <p:cNvPr id="105" name="円/楕円 104">
            <a:extLst>
              <a:ext uri="{FF2B5EF4-FFF2-40B4-BE49-F238E27FC236}">
                <a16:creationId xmlns:a16="http://schemas.microsoft.com/office/drawing/2014/main" id="{4124D656-6D77-6DC5-7AA1-9AA3ADB3FE4F}"/>
              </a:ext>
            </a:extLst>
          </p:cNvPr>
          <p:cNvSpPr/>
          <p:nvPr/>
        </p:nvSpPr>
        <p:spPr>
          <a:xfrm rot="1179267">
            <a:off x="5486967" y="11420447"/>
            <a:ext cx="402798" cy="403544"/>
          </a:xfrm>
          <a:prstGeom prst="ellipse">
            <a:avLst/>
          </a:prstGeom>
          <a:solidFill>
            <a:srgbClr val="FFC000"/>
          </a:solidFill>
          <a:ln w="139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b="1" dirty="0">
                <a:solidFill>
                  <a:schemeClr val="bg1"/>
                </a:solidFill>
                <a:latin typeface="+mj-lt"/>
              </a:rPr>
              <a:t>✔</a:t>
            </a:r>
            <a:endParaRPr kumimoji="1" lang="ja-JP" altLang="en-US" sz="2400" b="1" dirty="0">
              <a:solidFill>
                <a:schemeClr val="bg1"/>
              </a:solidFill>
              <a:latin typeface="+mj-lt"/>
            </a:endParaRPr>
          </a:p>
        </p:txBody>
      </p:sp>
      <p:sp>
        <p:nvSpPr>
          <p:cNvPr id="115" name="テキスト ボックス 114">
            <a:extLst>
              <a:ext uri="{FF2B5EF4-FFF2-40B4-BE49-F238E27FC236}">
                <a16:creationId xmlns:a16="http://schemas.microsoft.com/office/drawing/2014/main" id="{4FA73638-6AAD-4144-C668-B3EFE199E447}"/>
              </a:ext>
            </a:extLst>
          </p:cNvPr>
          <p:cNvSpPr txBox="1"/>
          <p:nvPr/>
        </p:nvSpPr>
        <p:spPr>
          <a:xfrm>
            <a:off x="1533295" y="10105517"/>
            <a:ext cx="3190306" cy="1148712"/>
          </a:xfrm>
          <a:prstGeom prst="rect">
            <a:avLst/>
          </a:prstGeom>
          <a:noFill/>
        </p:spPr>
        <p:txBody>
          <a:bodyPr wrap="square">
            <a:spAutoFit/>
          </a:bodyPr>
          <a:lstStyle/>
          <a:p>
            <a:pPr defTabSz="457200">
              <a:lnSpc>
                <a:spcPct val="110000"/>
              </a:lnSpc>
              <a:defRPr/>
            </a:pPr>
            <a:r>
              <a:rPr lang="ja-JP" altLang="en-US" sz="1600" b="1" dirty="0">
                <a:solidFill>
                  <a:srgbClr val="0070C0"/>
                </a:solidFill>
                <a:latin typeface="Meiryo UI" panose="020B0604030504040204" pitchFamily="34" charset="-128"/>
                <a:ea typeface="Meiryo UI" panose="020B0604030504040204" pitchFamily="34" charset="-128"/>
              </a:rPr>
              <a:t>市街地と海が近い新潟県でも家庭や学校が海に連れて行きにくい現状がある。海の魅力をもっと多くの児童らに訴えられないか。</a:t>
            </a:r>
            <a:endParaRPr kumimoji="1" lang="en-US" altLang="ja-JP" sz="16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endParaRPr>
          </a:p>
        </p:txBody>
      </p:sp>
      <p:sp>
        <p:nvSpPr>
          <p:cNvPr id="117" name="四角形: 角を丸くする 21">
            <a:extLst>
              <a:ext uri="{FF2B5EF4-FFF2-40B4-BE49-F238E27FC236}">
                <a16:creationId xmlns:a16="http://schemas.microsoft.com/office/drawing/2014/main" id="{FFAC93CC-D985-F1ED-AF47-79A0E266A1B5}"/>
              </a:ext>
            </a:extLst>
          </p:cNvPr>
          <p:cNvSpPr/>
          <p:nvPr/>
        </p:nvSpPr>
        <p:spPr>
          <a:xfrm>
            <a:off x="637462" y="10307233"/>
            <a:ext cx="836199" cy="364310"/>
          </a:xfrm>
          <a:prstGeom prst="roundRect">
            <a:avLst>
              <a:gd name="adj" fmla="val 0"/>
            </a:avLst>
          </a:prstGeom>
          <a:solidFill>
            <a:srgbClr val="0070C0">
              <a:alpha val="90285"/>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3938"/>
            <a:r>
              <a:rPr lang="ja-JP" altLang="en-US" sz="1600" b="1">
                <a:solidFill>
                  <a:schemeClr val="bg1"/>
                </a:solidFill>
                <a:latin typeface="Yu Gothic UI" panose="020B0500000000000000" pitchFamily="50" charset="-128"/>
                <a:ea typeface="Yu Gothic UI" panose="020B0500000000000000" pitchFamily="50" charset="-128"/>
              </a:rPr>
              <a:t>課題１</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119" name="四角形: 角を丸くする 21">
            <a:extLst>
              <a:ext uri="{FF2B5EF4-FFF2-40B4-BE49-F238E27FC236}">
                <a16:creationId xmlns:a16="http://schemas.microsoft.com/office/drawing/2014/main" id="{29279EE4-E76A-CD4A-7B0F-9C4627B86D69}"/>
              </a:ext>
            </a:extLst>
          </p:cNvPr>
          <p:cNvSpPr/>
          <p:nvPr/>
        </p:nvSpPr>
        <p:spPr>
          <a:xfrm>
            <a:off x="637462" y="11296626"/>
            <a:ext cx="836199" cy="364310"/>
          </a:xfrm>
          <a:prstGeom prst="roundRect">
            <a:avLst>
              <a:gd name="adj" fmla="val 0"/>
            </a:avLst>
          </a:prstGeom>
          <a:solidFill>
            <a:srgbClr val="0070C0">
              <a:alpha val="90285"/>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3938"/>
            <a:r>
              <a:rPr lang="ja-JP" altLang="en-US" sz="1600" b="1">
                <a:solidFill>
                  <a:schemeClr val="bg1"/>
                </a:solidFill>
                <a:latin typeface="Yu Gothic UI" panose="020B0500000000000000" pitchFamily="50" charset="-128"/>
                <a:ea typeface="Yu Gothic UI" panose="020B0500000000000000" pitchFamily="50" charset="-128"/>
              </a:rPr>
              <a:t>課題２</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nvGrpSpPr>
          <p:cNvPr id="126" name="グループ化 125">
            <a:extLst>
              <a:ext uri="{FF2B5EF4-FFF2-40B4-BE49-F238E27FC236}">
                <a16:creationId xmlns:a16="http://schemas.microsoft.com/office/drawing/2014/main" id="{6425AC1D-43E9-15A7-F688-B50D07DBBD93}"/>
              </a:ext>
            </a:extLst>
          </p:cNvPr>
          <p:cNvGrpSpPr/>
          <p:nvPr/>
        </p:nvGrpSpPr>
        <p:grpSpPr>
          <a:xfrm>
            <a:off x="4727010" y="10793090"/>
            <a:ext cx="627677" cy="684596"/>
            <a:chOff x="4701210" y="10709962"/>
            <a:chExt cx="627677" cy="684596"/>
          </a:xfrm>
        </p:grpSpPr>
        <p:sp>
          <p:nvSpPr>
            <p:cNvPr id="122" name="山形 121">
              <a:extLst>
                <a:ext uri="{FF2B5EF4-FFF2-40B4-BE49-F238E27FC236}">
                  <a16:creationId xmlns:a16="http://schemas.microsoft.com/office/drawing/2014/main" id="{FEFD3705-B905-8500-591B-FD3C899FD82E}"/>
                </a:ext>
              </a:extLst>
            </p:cNvPr>
            <p:cNvSpPr/>
            <p:nvPr/>
          </p:nvSpPr>
          <p:spPr>
            <a:xfrm>
              <a:off x="4701210" y="10709962"/>
              <a:ext cx="253597" cy="684596"/>
            </a:xfrm>
            <a:prstGeom prst="chevron">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3" name="山形 122">
              <a:extLst>
                <a:ext uri="{FF2B5EF4-FFF2-40B4-BE49-F238E27FC236}">
                  <a16:creationId xmlns:a16="http://schemas.microsoft.com/office/drawing/2014/main" id="{F51B4376-0834-A394-2C1F-61F5E3E4C190}"/>
                </a:ext>
              </a:extLst>
            </p:cNvPr>
            <p:cNvSpPr/>
            <p:nvPr/>
          </p:nvSpPr>
          <p:spPr>
            <a:xfrm>
              <a:off x="4888250" y="10709962"/>
              <a:ext cx="253597" cy="684596"/>
            </a:xfrm>
            <a:prstGeom prst="chevron">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4" name="山形 123">
              <a:extLst>
                <a:ext uri="{FF2B5EF4-FFF2-40B4-BE49-F238E27FC236}">
                  <a16:creationId xmlns:a16="http://schemas.microsoft.com/office/drawing/2014/main" id="{C813DEB2-681D-4C2B-F6D2-6B053C790E6C}"/>
                </a:ext>
              </a:extLst>
            </p:cNvPr>
            <p:cNvSpPr/>
            <p:nvPr/>
          </p:nvSpPr>
          <p:spPr>
            <a:xfrm>
              <a:off x="5075290" y="10709962"/>
              <a:ext cx="253597" cy="684596"/>
            </a:xfrm>
            <a:prstGeom prst="chevron">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2" name="図 1">
            <a:extLst>
              <a:ext uri="{FF2B5EF4-FFF2-40B4-BE49-F238E27FC236}">
                <a16:creationId xmlns:a16="http://schemas.microsoft.com/office/drawing/2014/main" id="{099FF893-180C-98BD-1D72-742E4B9DD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73" y="801119"/>
            <a:ext cx="6767347" cy="1057398"/>
          </a:xfrm>
          <a:prstGeom prst="rect">
            <a:avLst/>
          </a:prstGeom>
        </p:spPr>
      </p:pic>
      <p:pic>
        <p:nvPicPr>
          <p:cNvPr id="3" name="図 2">
            <a:extLst>
              <a:ext uri="{FF2B5EF4-FFF2-40B4-BE49-F238E27FC236}">
                <a16:creationId xmlns:a16="http://schemas.microsoft.com/office/drawing/2014/main" id="{6B28D63D-E107-BC32-3F9E-041BF6870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682" y="524598"/>
            <a:ext cx="1546712" cy="1145713"/>
          </a:xfrm>
          <a:prstGeom prst="rect">
            <a:avLst/>
          </a:prstGeom>
        </p:spPr>
      </p:pic>
      <p:sp>
        <p:nvSpPr>
          <p:cNvPr id="7" name="正方形/長方形 6">
            <a:extLst>
              <a:ext uri="{FF2B5EF4-FFF2-40B4-BE49-F238E27FC236}">
                <a16:creationId xmlns:a16="http://schemas.microsoft.com/office/drawing/2014/main" id="{7FA6595D-97EC-AA6A-F6FE-DD563CBB0FEA}"/>
              </a:ext>
            </a:extLst>
          </p:cNvPr>
          <p:cNvSpPr/>
          <p:nvPr/>
        </p:nvSpPr>
        <p:spPr>
          <a:xfrm>
            <a:off x="7042311" y="1644174"/>
            <a:ext cx="1690855" cy="30335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chemeClr val="tx1"/>
                </a:solidFill>
              </a:rPr>
              <a:t>新潟放送</a:t>
            </a:r>
            <a:r>
              <a:rPr lang="en-US" altLang="ja-JP" sz="1600" dirty="0">
                <a:solidFill>
                  <a:schemeClr val="tx1"/>
                </a:solidFill>
              </a:rPr>
              <a:t>(J)</a:t>
            </a:r>
            <a:endParaRPr lang="ja-JP" altLang="en-US" sz="1600" dirty="0">
              <a:solidFill>
                <a:schemeClr val="tx1"/>
              </a:solidFill>
            </a:endParaRPr>
          </a:p>
        </p:txBody>
      </p:sp>
      <p:pic>
        <p:nvPicPr>
          <p:cNvPr id="9" name="図 8" descr="人, 屋外, 男, 持つ が含まれている画像&#10;&#10;自動的に生成された説明">
            <a:extLst>
              <a:ext uri="{FF2B5EF4-FFF2-40B4-BE49-F238E27FC236}">
                <a16:creationId xmlns:a16="http://schemas.microsoft.com/office/drawing/2014/main" id="{3F8540CD-B636-7B3F-6DEA-EE159BC9A3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4687" y="4859398"/>
            <a:ext cx="1723995" cy="1292996"/>
          </a:xfrm>
          <a:prstGeom prst="rect">
            <a:avLst/>
          </a:prstGeom>
          <a:noFill/>
          <a:ln>
            <a:noFill/>
          </a:ln>
        </p:spPr>
      </p:pic>
      <p:pic>
        <p:nvPicPr>
          <p:cNvPr id="10" name="図 9" descr="川でボートに乗っている人たち&#10;&#10;中程度の精度で自動的に生成された説明">
            <a:extLst>
              <a:ext uri="{FF2B5EF4-FFF2-40B4-BE49-F238E27FC236}">
                <a16:creationId xmlns:a16="http://schemas.microsoft.com/office/drawing/2014/main" id="{5D4791F9-AFAF-C0B6-3724-29AF6EECCC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249" y="4859398"/>
            <a:ext cx="1723995" cy="1292996"/>
          </a:xfrm>
          <a:prstGeom prst="rect">
            <a:avLst/>
          </a:prstGeom>
          <a:noFill/>
          <a:ln>
            <a:noFill/>
          </a:ln>
        </p:spPr>
      </p:pic>
      <p:pic>
        <p:nvPicPr>
          <p:cNvPr id="11" name="図 10" descr="岩の上を歩いている人たち&#10;&#10;中程度の精度で自動的に生成された説明">
            <a:extLst>
              <a:ext uri="{FF2B5EF4-FFF2-40B4-BE49-F238E27FC236}">
                <a16:creationId xmlns:a16="http://schemas.microsoft.com/office/drawing/2014/main" id="{357D2A0B-F37E-EE25-83F4-239A77D2F1D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8796" y="6204935"/>
            <a:ext cx="1723995" cy="1292996"/>
          </a:xfrm>
          <a:prstGeom prst="rect">
            <a:avLst/>
          </a:prstGeom>
          <a:noFill/>
          <a:ln>
            <a:noFill/>
          </a:ln>
        </p:spPr>
      </p:pic>
      <p:pic>
        <p:nvPicPr>
          <p:cNvPr id="12" name="図 11">
            <a:extLst>
              <a:ext uri="{FF2B5EF4-FFF2-40B4-BE49-F238E27FC236}">
                <a16:creationId xmlns:a16="http://schemas.microsoft.com/office/drawing/2014/main" id="{76E92272-E8F2-CCB0-B2D5-B5ACD52DEBD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58937" y="6212103"/>
            <a:ext cx="1723994" cy="1292996"/>
          </a:xfrm>
          <a:prstGeom prst="rect">
            <a:avLst/>
          </a:prstGeom>
          <a:noFill/>
          <a:ln>
            <a:noFill/>
          </a:ln>
        </p:spPr>
      </p:pic>
      <p:sp>
        <p:nvSpPr>
          <p:cNvPr id="14" name="テキスト ボックス 13">
            <a:extLst>
              <a:ext uri="{FF2B5EF4-FFF2-40B4-BE49-F238E27FC236}">
                <a16:creationId xmlns:a16="http://schemas.microsoft.com/office/drawing/2014/main" id="{7CC61F5B-00F2-E093-BDBC-1DC56E455DB5}"/>
              </a:ext>
            </a:extLst>
          </p:cNvPr>
          <p:cNvSpPr txBox="1"/>
          <p:nvPr/>
        </p:nvSpPr>
        <p:spPr>
          <a:xfrm>
            <a:off x="1528743" y="11220089"/>
            <a:ext cx="3190306" cy="1148712"/>
          </a:xfrm>
          <a:prstGeom prst="rect">
            <a:avLst/>
          </a:prstGeom>
          <a:noFill/>
        </p:spPr>
        <p:txBody>
          <a:bodyPr wrap="square">
            <a:spAutoFit/>
          </a:bodyPr>
          <a:lstStyle/>
          <a:p>
            <a:pPr defTabSz="457200">
              <a:lnSpc>
                <a:spcPct val="110000"/>
              </a:lnSpc>
              <a:defRPr/>
            </a:pP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rPr>
              <a:t>海の課題や取り組みの取材を通して環境問題は海だけで解決できることでないと実感する。陸に住む</a:t>
            </a:r>
            <a:r>
              <a:rPr kumimoji="1" lang="ja-JP" altLang="en-US" sz="1600" b="1" i="0" u="none" strike="noStrike" kern="1200" cap="none" spc="0" normalizeH="0" baseline="0" noProof="0">
                <a:ln>
                  <a:noFill/>
                </a:ln>
                <a:solidFill>
                  <a:srgbClr val="0070C0"/>
                </a:solidFill>
                <a:effectLst/>
                <a:uLnTx/>
                <a:uFillTx/>
                <a:latin typeface="Meiryo UI" panose="020B0604030504040204" pitchFamily="34" charset="-128"/>
                <a:ea typeface="Meiryo UI" panose="020B0604030504040204" pitchFamily="34" charset="-128"/>
                <a:cs typeface="+mn-cs"/>
              </a:rPr>
              <a:t>人も海と結びついていること</a:t>
            </a:r>
            <a:r>
              <a:rPr kumimoji="1" lang="ja-JP" altLang="en-US" sz="16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rPr>
              <a:t>を知らしめたい。</a:t>
            </a:r>
            <a:endParaRPr kumimoji="1" lang="en-US" altLang="ja-JP" sz="16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endParaRPr>
          </a:p>
        </p:txBody>
      </p:sp>
      <p:sp>
        <p:nvSpPr>
          <p:cNvPr id="15" name="テキスト ボックス 14">
            <a:extLst>
              <a:ext uri="{FF2B5EF4-FFF2-40B4-BE49-F238E27FC236}">
                <a16:creationId xmlns:a16="http://schemas.microsoft.com/office/drawing/2014/main" id="{BF1EAFEF-304E-A19C-32D2-1DA3494C6DEF}"/>
              </a:ext>
            </a:extLst>
          </p:cNvPr>
          <p:cNvSpPr txBox="1"/>
          <p:nvPr/>
        </p:nvSpPr>
        <p:spPr>
          <a:xfrm>
            <a:off x="5917526" y="11171551"/>
            <a:ext cx="3368551" cy="1148712"/>
          </a:xfrm>
          <a:prstGeom prst="rect">
            <a:avLst/>
          </a:prstGeom>
          <a:noFill/>
        </p:spPr>
        <p:txBody>
          <a:bodyPr wrap="square">
            <a:sp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lang="ja-JP" altLang="en-US" sz="1600" b="1" dirty="0">
                <a:solidFill>
                  <a:srgbClr val="0070C0"/>
                </a:solidFill>
                <a:latin typeface="Meiryo UI" panose="020B0604030504040204" pitchFamily="34" charset="-128"/>
                <a:ea typeface="Meiryo UI" panose="020B0604030504040204" pitchFamily="34" charset="-128"/>
              </a:rPr>
              <a:t>森の豊かな栄養分が川を伝い海に流れ込んでいる。県最大の林野を持つ県北部・村上市を舞台に豊かな海のための森づくりなどの取り組みを企画。</a:t>
            </a:r>
            <a:endParaRPr kumimoji="1" lang="ja-JP" altLang="en-US" sz="1600" b="1" i="0" u="none" strike="noStrike" kern="1200" cap="none" spc="0" normalizeH="0" baseline="0" noProof="0" dirty="0">
              <a:ln>
                <a:noFill/>
              </a:ln>
              <a:solidFill>
                <a:srgbClr val="0070C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797307798"/>
      </p:ext>
    </p:extLst>
  </p:cSld>
  <p:clrMapOvr>
    <a:masterClrMapping/>
  </p:clrMapOvr>
</p:sld>
</file>

<file path=ppt/theme/theme1.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4842</TotalTime>
  <Words>686</Words>
  <Application>Microsoft Office PowerPoint</Application>
  <PresentationFormat>A3 297x420 mm</PresentationFormat>
  <Paragraphs>30</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Yu Gothic UI</vt:lpstr>
      <vt:lpstr>游ゴシック</vt:lpstr>
      <vt:lpstr>Arial</vt:lpstr>
      <vt:lpstr>Calibri</vt:lpstr>
      <vt:lpstr>1_ホワイト</vt:lpstr>
      <vt:lpstr>PowerPoint プレゼンテーション</vt:lpstr>
    </vt:vector>
  </TitlesOfParts>
  <Company>環境メディアフォーラム</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里村 真菜美</dc:creator>
  <cp:lastModifiedBy>西山  一樹</cp:lastModifiedBy>
  <cp:revision>155</cp:revision>
  <cp:lastPrinted>2017-10-23T01:26:18Z</cp:lastPrinted>
  <dcterms:created xsi:type="dcterms:W3CDTF">2017-10-20T06:50:39Z</dcterms:created>
  <dcterms:modified xsi:type="dcterms:W3CDTF">2024-11-15T06:54:24Z</dcterms:modified>
</cp:coreProperties>
</file>