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6" r:id="rId1"/>
  </p:sldMasterIdLst>
  <p:notesMasterIdLst>
    <p:notesMasterId r:id="rId3"/>
  </p:notesMasterIdLst>
  <p:sldIdLst>
    <p:sldId id="264" r:id="rId2"/>
  </p:sldIdLst>
  <p:sldSz cx="7775575" cy="10907713"/>
  <p:notesSz cx="6794500" cy="9925050"/>
  <p:defaultTextStyle>
    <a:defPPr>
      <a:defRPr lang="ja-JP"/>
    </a:defPPr>
    <a:lvl1pPr marL="0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1pPr>
    <a:lvl2pPr marL="509504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2pPr>
    <a:lvl3pPr marL="1019007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3pPr>
    <a:lvl4pPr marL="1528511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4pPr>
    <a:lvl5pPr marL="2038015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5pPr>
    <a:lvl6pPr marL="2547518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6pPr>
    <a:lvl7pPr marL="3057022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7pPr>
    <a:lvl8pPr marL="3566526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8pPr>
    <a:lvl9pPr marL="4076029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6600"/>
    <a:srgbClr val="FFCC00"/>
    <a:srgbClr val="663300"/>
    <a:srgbClr val="FFFFCC"/>
    <a:srgbClr val="7B9D97"/>
    <a:srgbClr val="89A7A1"/>
    <a:srgbClr val="896545"/>
    <a:srgbClr val="DD7669"/>
    <a:srgbClr val="274B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00" d="100"/>
          <a:sy n="100" d="100"/>
        </p:scale>
        <p:origin x="-960" y="2388"/>
      </p:cViewPr>
      <p:guideLst>
        <p:guide orient="horz" pos="3435"/>
        <p:guide pos="244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4283" cy="49797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48646" y="0"/>
            <a:ext cx="2944283" cy="49797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70F99883-74AE-4A2C-81B7-5B86A08198C0}" type="datetimeFigureOut">
              <a:rPr kumimoji="1" lang="ja-JP" altLang="en-US" smtClean="0"/>
              <a:t>2017/11/27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03450" y="1239838"/>
            <a:ext cx="23876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450" y="4776431"/>
            <a:ext cx="5435600" cy="3907988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27077"/>
            <a:ext cx="2944283" cy="49797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48646" y="9427077"/>
            <a:ext cx="2944283" cy="49797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ACD93CC5-A9B8-46A1-B8C3-70AA73E05D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0022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1pPr>
    <a:lvl2pPr marL="509504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2pPr>
    <a:lvl3pPr marL="1019007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3pPr>
    <a:lvl4pPr marL="1528511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4pPr>
    <a:lvl5pPr marL="2038015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5pPr>
    <a:lvl6pPr marL="2547518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6pPr>
    <a:lvl7pPr marL="3057022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7pPr>
    <a:lvl8pPr marL="3566526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8pPr>
    <a:lvl9pPr marL="4076029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3168" y="1785129"/>
            <a:ext cx="6609239" cy="3797500"/>
          </a:xfrm>
        </p:spPr>
        <p:txBody>
          <a:bodyPr anchor="b"/>
          <a:lstStyle>
            <a:lvl1pPr algn="ctr">
              <a:defRPr sz="5102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947" y="5729075"/>
            <a:ext cx="5831681" cy="2633505"/>
          </a:xfrm>
        </p:spPr>
        <p:txBody>
          <a:bodyPr/>
          <a:lstStyle>
            <a:lvl1pPr marL="0" indent="0" algn="ctr">
              <a:buNone/>
              <a:defRPr sz="2041"/>
            </a:lvl1pPr>
            <a:lvl2pPr marL="388757" indent="0" algn="ctr">
              <a:buNone/>
              <a:defRPr sz="1701"/>
            </a:lvl2pPr>
            <a:lvl3pPr marL="777514" indent="0" algn="ctr">
              <a:buNone/>
              <a:defRPr sz="1531"/>
            </a:lvl3pPr>
            <a:lvl4pPr marL="1166271" indent="0" algn="ctr">
              <a:buNone/>
              <a:defRPr sz="1360"/>
            </a:lvl4pPr>
            <a:lvl5pPr marL="1555029" indent="0" algn="ctr">
              <a:buNone/>
              <a:defRPr sz="1360"/>
            </a:lvl5pPr>
            <a:lvl6pPr marL="1943786" indent="0" algn="ctr">
              <a:buNone/>
              <a:defRPr sz="1360"/>
            </a:lvl6pPr>
            <a:lvl7pPr marL="2332543" indent="0" algn="ctr">
              <a:buNone/>
              <a:defRPr sz="1360"/>
            </a:lvl7pPr>
            <a:lvl8pPr marL="2721300" indent="0" algn="ctr">
              <a:buNone/>
              <a:defRPr sz="1360"/>
            </a:lvl8pPr>
            <a:lvl9pPr marL="3110057" indent="0" algn="ctr">
              <a:buNone/>
              <a:defRPr sz="136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4A3B7E-DD21-4048-88F3-59665D8E8CD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11/27/2017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903F17-9641-4B84-A974-7D55D06F189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768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294DBB-917B-4186-A703-7409F7CF8E5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11/27/2017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B72EE-4B45-425F-B500-026DA88CB77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309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4396" y="580735"/>
            <a:ext cx="1676608" cy="9243783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571" y="580735"/>
            <a:ext cx="4932630" cy="9243783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4D20DD-EE55-4DDE-BB8B-8D151B9371C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11/27/2017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0586A-009D-4946-86B1-6BEB0D580BF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9653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4755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E7DE13-46BE-4B37-9FBB-8FA2A87D722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11/27/2017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7FC707-0A99-4B85-9C38-B64E72987C1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532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522" y="2719357"/>
            <a:ext cx="6706433" cy="4537305"/>
          </a:xfrm>
        </p:spPr>
        <p:txBody>
          <a:bodyPr anchor="b"/>
          <a:lstStyle>
            <a:lvl1pPr>
              <a:defRPr sz="5102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522" y="7299586"/>
            <a:ext cx="6706433" cy="2386061"/>
          </a:xfrm>
        </p:spPr>
        <p:txBody>
          <a:bodyPr/>
          <a:lstStyle>
            <a:lvl1pPr marL="0" indent="0">
              <a:buNone/>
              <a:defRPr sz="2041">
                <a:solidFill>
                  <a:schemeClr val="tx1"/>
                </a:solidFill>
              </a:defRPr>
            </a:lvl1pPr>
            <a:lvl2pPr marL="388757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2pPr>
            <a:lvl3pPr marL="777514" indent="0">
              <a:buNone/>
              <a:defRPr sz="1531">
                <a:solidFill>
                  <a:schemeClr val="tx1">
                    <a:tint val="75000"/>
                  </a:schemeClr>
                </a:solidFill>
              </a:defRPr>
            </a:lvl3pPr>
            <a:lvl4pPr marL="1166271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5029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786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2543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13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10057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84D596-71CB-401C-BE2A-FF96587D8E9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11/27/2017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9CCBC2-8C21-4C9A-A2A0-C4F7CFD13B6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184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71" y="2903673"/>
            <a:ext cx="3304619" cy="6920844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6385" y="2903673"/>
            <a:ext cx="3304619" cy="6920844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FDC24-657B-46BD-9F76-F6EB56EE60B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11/27/2017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8B99DA-1B7B-4D03-B44C-EA0B6BFD2A8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361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580737"/>
            <a:ext cx="6706433" cy="210832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584" y="2673905"/>
            <a:ext cx="3289432" cy="1310440"/>
          </a:xfrm>
        </p:spPr>
        <p:txBody>
          <a:bodyPr anchor="b"/>
          <a:lstStyle>
            <a:lvl1pPr marL="0" indent="0">
              <a:buNone/>
              <a:defRPr sz="2041" b="1"/>
            </a:lvl1pPr>
            <a:lvl2pPr marL="388757" indent="0">
              <a:buNone/>
              <a:defRPr sz="1701" b="1"/>
            </a:lvl2pPr>
            <a:lvl3pPr marL="777514" indent="0">
              <a:buNone/>
              <a:defRPr sz="1531" b="1"/>
            </a:lvl3pPr>
            <a:lvl4pPr marL="1166271" indent="0">
              <a:buNone/>
              <a:defRPr sz="1360" b="1"/>
            </a:lvl4pPr>
            <a:lvl5pPr marL="1555029" indent="0">
              <a:buNone/>
              <a:defRPr sz="1360" b="1"/>
            </a:lvl5pPr>
            <a:lvl6pPr marL="1943786" indent="0">
              <a:buNone/>
              <a:defRPr sz="1360" b="1"/>
            </a:lvl6pPr>
            <a:lvl7pPr marL="2332543" indent="0">
              <a:buNone/>
              <a:defRPr sz="1360" b="1"/>
            </a:lvl7pPr>
            <a:lvl8pPr marL="2721300" indent="0">
              <a:buNone/>
              <a:defRPr sz="1360" b="1"/>
            </a:lvl8pPr>
            <a:lvl9pPr marL="3110057" indent="0">
              <a:buNone/>
              <a:defRPr sz="136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584" y="3984345"/>
            <a:ext cx="3289432" cy="586037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6385" y="2673905"/>
            <a:ext cx="3305632" cy="1310440"/>
          </a:xfrm>
        </p:spPr>
        <p:txBody>
          <a:bodyPr anchor="b"/>
          <a:lstStyle>
            <a:lvl1pPr marL="0" indent="0">
              <a:buNone/>
              <a:defRPr sz="2041" b="1"/>
            </a:lvl1pPr>
            <a:lvl2pPr marL="388757" indent="0">
              <a:buNone/>
              <a:defRPr sz="1701" b="1"/>
            </a:lvl2pPr>
            <a:lvl3pPr marL="777514" indent="0">
              <a:buNone/>
              <a:defRPr sz="1531" b="1"/>
            </a:lvl3pPr>
            <a:lvl4pPr marL="1166271" indent="0">
              <a:buNone/>
              <a:defRPr sz="1360" b="1"/>
            </a:lvl4pPr>
            <a:lvl5pPr marL="1555029" indent="0">
              <a:buNone/>
              <a:defRPr sz="1360" b="1"/>
            </a:lvl5pPr>
            <a:lvl6pPr marL="1943786" indent="0">
              <a:buNone/>
              <a:defRPr sz="1360" b="1"/>
            </a:lvl6pPr>
            <a:lvl7pPr marL="2332543" indent="0">
              <a:buNone/>
              <a:defRPr sz="1360" b="1"/>
            </a:lvl7pPr>
            <a:lvl8pPr marL="2721300" indent="0">
              <a:buNone/>
              <a:defRPr sz="1360" b="1"/>
            </a:lvl8pPr>
            <a:lvl9pPr marL="3110057" indent="0">
              <a:buNone/>
              <a:defRPr sz="136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6385" y="3984345"/>
            <a:ext cx="3305632" cy="586037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244564-11C5-49CA-A6C6-0EFA5B9EEF5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11/27/2017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FB411-F8C4-4E71-AA2F-EFB8BA58573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8792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3C5F0A-E814-4F5B-8509-4826EF6EAFA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11/27/2017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C3135D-753B-4641-9B40-F5C756AB03B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776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49F838-D727-4C3D-981F-C91357BA972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11/27/2017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37CFDE-7B0F-4037-894D-A6CABA6358C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294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727181"/>
            <a:ext cx="2507825" cy="2545133"/>
          </a:xfrm>
        </p:spPr>
        <p:txBody>
          <a:bodyPr anchor="b"/>
          <a:lstStyle>
            <a:lvl1pPr>
              <a:defRPr sz="2721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5632" y="1570511"/>
            <a:ext cx="3936385" cy="7751546"/>
          </a:xfrm>
        </p:spPr>
        <p:txBody>
          <a:bodyPr/>
          <a:lstStyle>
            <a:lvl1pPr>
              <a:defRPr sz="2721"/>
            </a:lvl1pPr>
            <a:lvl2pPr>
              <a:defRPr sz="2381"/>
            </a:lvl2pPr>
            <a:lvl3pPr>
              <a:defRPr sz="2041"/>
            </a:lvl3pPr>
            <a:lvl4pPr>
              <a:defRPr sz="1701"/>
            </a:lvl4pPr>
            <a:lvl5pPr>
              <a:defRPr sz="1701"/>
            </a:lvl5pPr>
            <a:lvl6pPr>
              <a:defRPr sz="1701"/>
            </a:lvl6pPr>
            <a:lvl7pPr>
              <a:defRPr sz="1701"/>
            </a:lvl7pPr>
            <a:lvl8pPr>
              <a:defRPr sz="1701"/>
            </a:lvl8pPr>
            <a:lvl9pPr>
              <a:defRPr sz="170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584" y="3272314"/>
            <a:ext cx="2507825" cy="6062366"/>
          </a:xfrm>
        </p:spPr>
        <p:txBody>
          <a:bodyPr/>
          <a:lstStyle>
            <a:lvl1pPr marL="0" indent="0">
              <a:buNone/>
              <a:defRPr sz="1360"/>
            </a:lvl1pPr>
            <a:lvl2pPr marL="388757" indent="0">
              <a:buNone/>
              <a:defRPr sz="1190"/>
            </a:lvl2pPr>
            <a:lvl3pPr marL="777514" indent="0">
              <a:buNone/>
              <a:defRPr sz="1020"/>
            </a:lvl3pPr>
            <a:lvl4pPr marL="1166271" indent="0">
              <a:buNone/>
              <a:defRPr sz="850"/>
            </a:lvl4pPr>
            <a:lvl5pPr marL="1555029" indent="0">
              <a:buNone/>
              <a:defRPr sz="850"/>
            </a:lvl5pPr>
            <a:lvl6pPr marL="1943786" indent="0">
              <a:buNone/>
              <a:defRPr sz="850"/>
            </a:lvl6pPr>
            <a:lvl7pPr marL="2332543" indent="0">
              <a:buNone/>
              <a:defRPr sz="850"/>
            </a:lvl7pPr>
            <a:lvl8pPr marL="2721300" indent="0">
              <a:buNone/>
              <a:defRPr sz="850"/>
            </a:lvl8pPr>
            <a:lvl9pPr marL="3110057" indent="0">
              <a:buNone/>
              <a:defRPr sz="8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78700-CC02-43A7-8D67-617F0C9B34C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11/27/2017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7CBD56-090A-4AA6-BB18-0A87B6BE424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505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727181"/>
            <a:ext cx="2507825" cy="2545133"/>
          </a:xfrm>
        </p:spPr>
        <p:txBody>
          <a:bodyPr anchor="b"/>
          <a:lstStyle>
            <a:lvl1pPr>
              <a:defRPr sz="2721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5632" y="1570511"/>
            <a:ext cx="3936385" cy="7751546"/>
          </a:xfrm>
        </p:spPr>
        <p:txBody>
          <a:bodyPr anchor="t"/>
          <a:lstStyle>
            <a:lvl1pPr marL="0" indent="0">
              <a:buNone/>
              <a:defRPr sz="2721"/>
            </a:lvl1pPr>
            <a:lvl2pPr marL="388757" indent="0">
              <a:buNone/>
              <a:defRPr sz="2381"/>
            </a:lvl2pPr>
            <a:lvl3pPr marL="777514" indent="0">
              <a:buNone/>
              <a:defRPr sz="2041"/>
            </a:lvl3pPr>
            <a:lvl4pPr marL="1166271" indent="0">
              <a:buNone/>
              <a:defRPr sz="1701"/>
            </a:lvl4pPr>
            <a:lvl5pPr marL="1555029" indent="0">
              <a:buNone/>
              <a:defRPr sz="1701"/>
            </a:lvl5pPr>
            <a:lvl6pPr marL="1943786" indent="0">
              <a:buNone/>
              <a:defRPr sz="1701"/>
            </a:lvl6pPr>
            <a:lvl7pPr marL="2332543" indent="0">
              <a:buNone/>
              <a:defRPr sz="1701"/>
            </a:lvl7pPr>
            <a:lvl8pPr marL="2721300" indent="0">
              <a:buNone/>
              <a:defRPr sz="1701"/>
            </a:lvl8pPr>
            <a:lvl9pPr marL="3110057" indent="0">
              <a:buNone/>
              <a:defRPr sz="1701"/>
            </a:lvl9pPr>
          </a:lstStyle>
          <a:p>
            <a:pPr lvl="0"/>
            <a:r>
              <a:rPr lang="ja-JP" altLang="en-US" noProof="0" smtClean="0"/>
              <a:t>図を追加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584" y="3272314"/>
            <a:ext cx="2507825" cy="6062366"/>
          </a:xfrm>
        </p:spPr>
        <p:txBody>
          <a:bodyPr/>
          <a:lstStyle>
            <a:lvl1pPr marL="0" indent="0">
              <a:buNone/>
              <a:defRPr sz="1360"/>
            </a:lvl1pPr>
            <a:lvl2pPr marL="388757" indent="0">
              <a:buNone/>
              <a:defRPr sz="1190"/>
            </a:lvl2pPr>
            <a:lvl3pPr marL="777514" indent="0">
              <a:buNone/>
              <a:defRPr sz="1020"/>
            </a:lvl3pPr>
            <a:lvl4pPr marL="1166271" indent="0">
              <a:buNone/>
              <a:defRPr sz="850"/>
            </a:lvl4pPr>
            <a:lvl5pPr marL="1555029" indent="0">
              <a:buNone/>
              <a:defRPr sz="850"/>
            </a:lvl5pPr>
            <a:lvl6pPr marL="1943786" indent="0">
              <a:buNone/>
              <a:defRPr sz="850"/>
            </a:lvl6pPr>
            <a:lvl7pPr marL="2332543" indent="0">
              <a:buNone/>
              <a:defRPr sz="850"/>
            </a:lvl7pPr>
            <a:lvl8pPr marL="2721300" indent="0">
              <a:buNone/>
              <a:defRPr sz="850"/>
            </a:lvl8pPr>
            <a:lvl9pPr marL="3110057" indent="0">
              <a:buNone/>
              <a:defRPr sz="8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CF08AA-2110-42CD-8773-E3A4EF59A3C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11/27/2017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69A334-02AD-4810-8742-6DB93C5EA25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649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988" y="581025"/>
            <a:ext cx="6705600" cy="210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988" y="2903538"/>
            <a:ext cx="6705600" cy="6921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1019007" fontAlgn="auto">
              <a:spcBef>
                <a:spcPts val="0"/>
              </a:spcBef>
              <a:spcAft>
                <a:spcPts val="0"/>
              </a:spcAft>
              <a:defRPr sz="102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F884F0B2-B493-4BF7-8ECE-6909FFB28D8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11/27/2017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1019007" fontAlgn="auto">
              <a:spcBef>
                <a:spcPts val="0"/>
              </a:spcBef>
              <a:spcAft>
                <a:spcPts val="0"/>
              </a:spcAft>
              <a:defRPr sz="102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1019007" fontAlgn="auto">
              <a:spcBef>
                <a:spcPts val="0"/>
              </a:spcBef>
              <a:spcAft>
                <a:spcPts val="0"/>
              </a:spcAft>
              <a:defRPr sz="102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74A00B5-3BCE-4728-91D6-CDCA4B0AE92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0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txStyles>
    <p:titleStyle>
      <a:lvl1pPr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2pPr>
      <a:lvl3pPr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3pPr>
      <a:lvl4pPr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4pPr>
      <a:lvl5pPr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5pPr>
      <a:lvl6pPr marL="457200"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6pPr>
      <a:lvl7pPr marL="914400"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7pPr>
      <a:lvl8pPr marL="1371600"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8pPr>
      <a:lvl9pPr marL="1828800"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9pPr>
    </p:titleStyle>
    <p:bodyStyle>
      <a:lvl1pPr marL="193675" indent="-193675" algn="l" defTabSz="776288" rtl="0" fontAlgn="base">
        <a:lnSpc>
          <a:spcPct val="90000"/>
        </a:lnSpc>
        <a:spcBef>
          <a:spcPts val="850"/>
        </a:spcBef>
        <a:spcAft>
          <a:spcPct val="0"/>
        </a:spcAft>
        <a:buFont typeface="Arial" pitchFamily="34" charset="0"/>
        <a:buChar char="•"/>
        <a:defRPr kumimoji="1"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582613" indent="-193675" algn="l" defTabSz="776288" rtl="0" fontAlgn="base">
        <a:lnSpc>
          <a:spcPct val="90000"/>
        </a:lnSpc>
        <a:spcBef>
          <a:spcPts val="425"/>
        </a:spcBef>
        <a:spcAft>
          <a:spcPct val="0"/>
        </a:spcAft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3675" algn="l" defTabSz="776288" rtl="0" fontAlgn="base">
        <a:lnSpc>
          <a:spcPct val="90000"/>
        </a:lnSpc>
        <a:spcBef>
          <a:spcPts val="425"/>
        </a:spcBef>
        <a:spcAft>
          <a:spcPct val="0"/>
        </a:spcAft>
        <a:buFont typeface="Arial" pitchFamily="34" charset="0"/>
        <a:buChar char="•"/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488" indent="-193675" algn="l" defTabSz="776288" rtl="0" fontAlgn="base">
        <a:lnSpc>
          <a:spcPct val="90000"/>
        </a:lnSpc>
        <a:spcBef>
          <a:spcPts val="425"/>
        </a:spcBef>
        <a:spcAft>
          <a:spcPct val="0"/>
        </a:spcAft>
        <a:buFont typeface="Arial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47838" indent="-193675" algn="l" defTabSz="776288" rtl="0" fontAlgn="base">
        <a:lnSpc>
          <a:spcPct val="90000"/>
        </a:lnSpc>
        <a:spcBef>
          <a:spcPts val="425"/>
        </a:spcBef>
        <a:spcAft>
          <a:spcPct val="0"/>
        </a:spcAft>
        <a:buFont typeface="Arial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38164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6pPr>
      <a:lvl7pPr marL="2526922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7pPr>
      <a:lvl8pPr marL="2915679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8pPr>
      <a:lvl9pPr marL="3304436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1pPr>
      <a:lvl2pPr marL="388757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2pPr>
      <a:lvl3pPr marL="777514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3pPr>
      <a:lvl4pPr marL="1166271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4pPr>
      <a:lvl5pPr marL="1555029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5pPr>
      <a:lvl6pPr marL="1943786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6pPr>
      <a:lvl7pPr marL="2332543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7pPr>
      <a:lvl8pPr marL="2721300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8pPr>
      <a:lvl9pPr marL="3110057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atacheck\Desktop\ChamSoc\bg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0"/>
            <a:ext cx="7775575" cy="1091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datacheck\Desktop\ChamSoc\b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6008" y="824760"/>
            <a:ext cx="8323263" cy="169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atacheck\Desktop\ChamSoc\bgg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" y="267752"/>
            <a:ext cx="7756525" cy="361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datacheck\Desktop\ChamSoc\bg-van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" y="823745"/>
            <a:ext cx="7753350" cy="952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833962" y="824760"/>
            <a:ext cx="4152099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ja-JP" altLang="en-US" sz="2800" b="1" dirty="0">
                <a:solidFill>
                  <a:srgbClr val="E83E31"/>
                </a:solidFill>
                <a:effectLst>
                  <a:glow rad="63500">
                    <a:schemeClr val="bg1"/>
                  </a:glow>
                </a:effectLst>
                <a:latin typeface="HGSｺﾞｼｯｸE" pitchFamily="50" charset="-128"/>
                <a:ea typeface="HGSｺﾞｼｯｸE" pitchFamily="50" charset="-128"/>
              </a:rPr>
              <a:t>児童養護施設等を</a:t>
            </a:r>
            <a:r>
              <a:rPr lang="ja-JP" altLang="en-US" sz="2800" b="1" dirty="0" smtClean="0">
                <a:solidFill>
                  <a:srgbClr val="E83E31"/>
                </a:solidFill>
                <a:effectLst>
                  <a:glow rad="63500">
                    <a:schemeClr val="bg1"/>
                  </a:glow>
                </a:effectLst>
                <a:latin typeface="HGSｺﾞｼｯｸE" pitchFamily="50" charset="-128"/>
                <a:ea typeface="HGSｺﾞｼｯｸE" pitchFamily="50" charset="-128"/>
              </a:rPr>
              <a:t>巣立つ</a:t>
            </a:r>
            <a:endParaRPr lang="en-US" altLang="ja-JP" sz="2800" b="1" dirty="0" smtClean="0">
              <a:solidFill>
                <a:srgbClr val="E83E31"/>
              </a:solidFill>
              <a:effectLst>
                <a:glow rad="63500">
                  <a:schemeClr val="bg1"/>
                </a:glow>
              </a:effectLst>
              <a:latin typeface="HGSｺﾞｼｯｸE" pitchFamily="50" charset="-128"/>
              <a:ea typeface="HGSｺﾞｼｯｸE" pitchFamily="50" charset="-128"/>
            </a:endParaRPr>
          </a:p>
          <a:p>
            <a:pPr algn="ctr"/>
            <a:r>
              <a:rPr lang="ja-JP" altLang="en-US" sz="2800" b="1" dirty="0" smtClean="0">
                <a:solidFill>
                  <a:srgbClr val="E83E31"/>
                </a:solidFill>
                <a:effectLst>
                  <a:glow rad="63500">
                    <a:schemeClr val="bg1"/>
                  </a:glow>
                </a:effectLst>
                <a:latin typeface="HGSｺﾞｼｯｸE" pitchFamily="50" charset="-128"/>
                <a:ea typeface="HGSｺﾞｼｯｸE" pitchFamily="50" charset="-128"/>
              </a:rPr>
              <a:t>子ども</a:t>
            </a:r>
            <a:r>
              <a:rPr lang="ja-JP" altLang="en-US" sz="2800" b="1" dirty="0">
                <a:solidFill>
                  <a:srgbClr val="E83E31"/>
                </a:solidFill>
                <a:effectLst>
                  <a:glow rad="63500">
                    <a:schemeClr val="bg1"/>
                  </a:glow>
                </a:effectLst>
                <a:latin typeface="HGSｺﾞｼｯｸE" pitchFamily="50" charset="-128"/>
                <a:ea typeface="HGSｺﾞｼｯｸE" pitchFamily="50" charset="-128"/>
              </a:rPr>
              <a:t>達の将来のために</a:t>
            </a:r>
          </a:p>
        </p:txBody>
      </p:sp>
      <p:sp>
        <p:nvSpPr>
          <p:cNvPr id="7" name="Rectangle 6"/>
          <p:cNvSpPr/>
          <p:nvPr/>
        </p:nvSpPr>
        <p:spPr>
          <a:xfrm>
            <a:off x="1475925" y="228010"/>
            <a:ext cx="48205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ja-JP" altLang="en-US" sz="2400" b="1" dirty="0">
                <a:solidFill>
                  <a:schemeClr val="bg1"/>
                </a:solidFill>
                <a:latin typeface="小塚ゴシック Pro B" pitchFamily="34" charset="-128"/>
                <a:ea typeface="小塚ゴシック Pro B" pitchFamily="34" charset="-128"/>
              </a:rPr>
              <a:t>若者に「活躍の場」と「未来」をつくる</a:t>
            </a:r>
          </a:p>
        </p:txBody>
      </p:sp>
      <p:sp>
        <p:nvSpPr>
          <p:cNvPr id="9" name="Rectangle 8"/>
          <p:cNvSpPr/>
          <p:nvPr/>
        </p:nvSpPr>
        <p:spPr>
          <a:xfrm>
            <a:off x="333375" y="1751351"/>
            <a:ext cx="711835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000"/>
              </a:lnSpc>
            </a:pPr>
            <a:r>
              <a:rPr lang="ja-JP" altLang="en-US" sz="1600" dirty="0">
                <a:solidFill>
                  <a:schemeClr val="bg2">
                    <a:lumMod val="25000"/>
                  </a:schemeClr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児童養護施設等を巣立つ</a:t>
            </a:r>
            <a:r>
              <a:rPr lang="ja-JP" altLang="en-US" sz="1600" dirty="0" smtClean="0">
                <a:solidFill>
                  <a:schemeClr val="bg2">
                    <a:lumMod val="25000"/>
                  </a:schemeClr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子ども達の将来のため</a:t>
            </a:r>
            <a:r>
              <a:rPr lang="ja-JP" altLang="en-US" sz="1600" dirty="0">
                <a:solidFill>
                  <a:schemeClr val="bg2">
                    <a:lumMod val="25000"/>
                  </a:schemeClr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に</a:t>
            </a:r>
            <a:r>
              <a:rPr lang="ja-JP" altLang="en-US" sz="1600" dirty="0" smtClean="0">
                <a:solidFill>
                  <a:schemeClr val="bg2">
                    <a:lumMod val="25000"/>
                  </a:schemeClr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、</a:t>
            </a:r>
            <a:endParaRPr lang="en-US" altLang="ja-JP" sz="1600" dirty="0" smtClean="0">
              <a:solidFill>
                <a:schemeClr val="bg2">
                  <a:lumMod val="25000"/>
                </a:schemeClr>
              </a:solidFill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 algn="ctr">
              <a:lnSpc>
                <a:spcPts val="2000"/>
              </a:lnSpc>
            </a:pPr>
            <a:r>
              <a:rPr lang="ja-JP" altLang="en-US" sz="1600" dirty="0" smtClean="0">
                <a:solidFill>
                  <a:schemeClr val="bg2">
                    <a:lumMod val="25000"/>
                  </a:schemeClr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入所中</a:t>
            </a:r>
            <a:r>
              <a:rPr lang="ja-JP" altLang="en-US" sz="1600" dirty="0">
                <a:solidFill>
                  <a:schemeClr val="bg2">
                    <a:lumMod val="25000"/>
                  </a:schemeClr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、退所時、退所後、</a:t>
            </a:r>
            <a:r>
              <a:rPr lang="ja-JP" altLang="en-US" sz="1600" dirty="0" smtClean="0">
                <a:solidFill>
                  <a:schemeClr val="bg2">
                    <a:lumMod val="25000"/>
                  </a:schemeClr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と「</a:t>
            </a:r>
            <a:r>
              <a:rPr lang="ja-JP" altLang="en-US" sz="1600" dirty="0">
                <a:solidFill>
                  <a:schemeClr val="bg2">
                    <a:lumMod val="25000"/>
                  </a:schemeClr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就労支援」という形でサポートを行います</a:t>
            </a:r>
            <a:r>
              <a:rPr lang="ja-JP" altLang="en-US" sz="1600" dirty="0" smtClean="0">
                <a:solidFill>
                  <a:schemeClr val="bg2">
                    <a:lumMod val="25000"/>
                  </a:schemeClr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。</a:t>
            </a:r>
            <a:endParaRPr lang="ja-JP" altLang="en-US" sz="1600" dirty="0">
              <a:solidFill>
                <a:schemeClr val="bg2">
                  <a:lumMod val="25000"/>
                </a:schemeClr>
              </a:solidFill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solidFill>
                  <a:schemeClr val="bg2">
                    <a:lumMod val="25000"/>
                  </a:schemeClr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※</a:t>
            </a:r>
            <a:r>
              <a:rPr lang="ja-JP" altLang="en-US" sz="1200" dirty="0">
                <a:solidFill>
                  <a:schemeClr val="bg2">
                    <a:lumMod val="25000"/>
                  </a:schemeClr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児童養護施設等と</a:t>
            </a:r>
            <a:r>
              <a:rPr lang="ja-JP" altLang="en-US" sz="1200" dirty="0" smtClean="0">
                <a:solidFill>
                  <a:schemeClr val="bg2">
                    <a:lumMod val="25000"/>
                  </a:schemeClr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はファミリーホーム、里親を含みます</a:t>
            </a:r>
            <a:r>
              <a:rPr lang="ja-JP" altLang="en-US" sz="1200" dirty="0">
                <a:solidFill>
                  <a:schemeClr val="bg2">
                    <a:lumMod val="25000"/>
                  </a:schemeClr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。</a:t>
            </a:r>
          </a:p>
        </p:txBody>
      </p:sp>
      <p:sp>
        <p:nvSpPr>
          <p:cNvPr id="10" name="Rectangle 9"/>
          <p:cNvSpPr/>
          <p:nvPr/>
        </p:nvSpPr>
        <p:spPr>
          <a:xfrm>
            <a:off x="463550" y="2833644"/>
            <a:ext cx="6858000" cy="178598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5" name="Rectangle 24"/>
          <p:cNvSpPr/>
          <p:nvPr/>
        </p:nvSpPr>
        <p:spPr>
          <a:xfrm>
            <a:off x="454024" y="4731388"/>
            <a:ext cx="6858000" cy="293210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Rectangle 26"/>
          <p:cNvSpPr/>
          <p:nvPr/>
        </p:nvSpPr>
        <p:spPr>
          <a:xfrm>
            <a:off x="454023" y="7722642"/>
            <a:ext cx="6858000" cy="170569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35" name="Picture 11" descr="C:\Users\datacheck\Desktop\ChamSoc\tit2-b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764" y="2963822"/>
            <a:ext cx="1927762" cy="38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1" descr="C:\Users\datacheck\Desktop\ChamSoc\tit2-b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042" y="4838970"/>
            <a:ext cx="3336541" cy="42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1" descr="C:\Users\datacheck\Desktop\ChamSoc\tit2-b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044" y="7922727"/>
            <a:ext cx="1719056" cy="38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886801" y="2952693"/>
            <a:ext cx="13292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800" dirty="0" smtClean="0">
                <a:solidFill>
                  <a:schemeClr val="bg1"/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IT</a:t>
            </a:r>
            <a:r>
              <a:rPr lang="ja-JP" altLang="en-US" sz="1800" dirty="0" smtClean="0">
                <a:solidFill>
                  <a:schemeClr val="bg1"/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基礎</a:t>
            </a:r>
            <a:r>
              <a:rPr lang="ja-JP" altLang="en-US" sz="1800" dirty="0">
                <a:solidFill>
                  <a:schemeClr val="bg1"/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講座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00595" y="4866236"/>
            <a:ext cx="28696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800" dirty="0" smtClean="0">
                <a:solidFill>
                  <a:schemeClr val="bg1"/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ＳＳＴ＆ビジネスマナー講座</a:t>
            </a:r>
            <a:endParaRPr lang="ja-JP" altLang="en-US" sz="1800" dirty="0">
              <a:solidFill>
                <a:schemeClr val="bg1"/>
              </a:solidFill>
              <a:latin typeface="HGP明朝E" panose="02020900000000000000" pitchFamily="18" charset="-128"/>
              <a:ea typeface="HGP明朝E" panose="02020900000000000000" pitchFamily="18" charset="-128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900595" y="7922727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800" dirty="0" smtClean="0">
                <a:solidFill>
                  <a:schemeClr val="bg1"/>
                </a:solidFill>
                <a:latin typeface="HGP明朝E" pitchFamily="18" charset="-128"/>
                <a:ea typeface="HGP明朝E" pitchFamily="18" charset="-128"/>
              </a:rPr>
              <a:t>職場体験</a:t>
            </a:r>
            <a:endParaRPr lang="ja-JP" altLang="en-US" sz="1800" dirty="0">
              <a:solidFill>
                <a:schemeClr val="bg1"/>
              </a:solidFill>
              <a:latin typeface="HGP明朝E" pitchFamily="18" charset="-128"/>
              <a:ea typeface="HGP明朝E" pitchFamily="18" charset="-128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06312" y="3366588"/>
            <a:ext cx="6214948" cy="1118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ja-JP" sz="1200" dirty="0" smtClean="0">
                <a:solidFill>
                  <a:schemeClr val="bg2">
                    <a:lumMod val="25000"/>
                  </a:schemeClr>
                </a:solidFill>
                <a:latin typeface="HGP明朝E" pitchFamily="18" charset="-128"/>
                <a:ea typeface="HGP明朝E" pitchFamily="18" charset="-128"/>
              </a:rPr>
              <a:t>Word</a:t>
            </a:r>
            <a:r>
              <a:rPr lang="ja-JP" altLang="en-US" sz="1200" dirty="0" smtClean="0">
                <a:solidFill>
                  <a:schemeClr val="bg2">
                    <a:lumMod val="25000"/>
                  </a:schemeClr>
                </a:solidFill>
                <a:latin typeface="HGP明朝E" pitchFamily="18" charset="-128"/>
                <a:ea typeface="HGP明朝E" pitchFamily="18" charset="-128"/>
              </a:rPr>
              <a:t>・</a:t>
            </a:r>
            <a:r>
              <a:rPr lang="en-US" altLang="ja-JP" sz="1200" dirty="0" smtClean="0">
                <a:solidFill>
                  <a:schemeClr val="bg2">
                    <a:lumMod val="25000"/>
                  </a:schemeClr>
                </a:solidFill>
                <a:latin typeface="HGP明朝E" pitchFamily="18" charset="-128"/>
                <a:ea typeface="HGP明朝E" pitchFamily="18" charset="-128"/>
              </a:rPr>
              <a:t>Excel</a:t>
            </a:r>
            <a:r>
              <a:rPr lang="ja-JP" altLang="en-US" sz="1200" dirty="0">
                <a:solidFill>
                  <a:schemeClr val="bg2">
                    <a:lumMod val="25000"/>
                  </a:schemeClr>
                </a:solidFill>
                <a:latin typeface="HGP明朝E" pitchFamily="18" charset="-128"/>
                <a:ea typeface="HGP明朝E" pitchFamily="18" charset="-128"/>
              </a:rPr>
              <a:t>などの</a:t>
            </a:r>
            <a:r>
              <a:rPr lang="en-US" altLang="ja-JP" sz="1200" dirty="0">
                <a:solidFill>
                  <a:schemeClr val="bg2">
                    <a:lumMod val="25000"/>
                  </a:schemeClr>
                </a:solidFill>
                <a:latin typeface="HGP明朝E" pitchFamily="18" charset="-128"/>
                <a:ea typeface="HGP明朝E" pitchFamily="18" charset="-128"/>
              </a:rPr>
              <a:t>office</a:t>
            </a:r>
            <a:r>
              <a:rPr lang="ja-JP" altLang="en-US" sz="1200" dirty="0">
                <a:solidFill>
                  <a:schemeClr val="bg2">
                    <a:lumMod val="25000"/>
                  </a:schemeClr>
                </a:solidFill>
                <a:latin typeface="HGP明朝E" pitchFamily="18" charset="-128"/>
                <a:ea typeface="HGP明朝E" pitchFamily="18" charset="-128"/>
              </a:rPr>
              <a:t>系ソフトのスキル習得を目的として、タイピング練習、</a:t>
            </a:r>
            <a:r>
              <a:rPr lang="en-US" altLang="ja-JP" sz="1200" dirty="0" smtClean="0">
                <a:solidFill>
                  <a:schemeClr val="bg2">
                    <a:lumMod val="25000"/>
                  </a:schemeClr>
                </a:solidFill>
                <a:latin typeface="HGP明朝E" pitchFamily="18" charset="-128"/>
                <a:ea typeface="HGP明朝E" pitchFamily="18" charset="-128"/>
              </a:rPr>
              <a:t>Word</a:t>
            </a:r>
            <a:r>
              <a:rPr lang="ja-JP" altLang="en-US" sz="1200" dirty="0" err="1">
                <a:solidFill>
                  <a:schemeClr val="bg2">
                    <a:lumMod val="25000"/>
                  </a:schemeClr>
                </a:solidFill>
                <a:latin typeface="HGP明朝E" pitchFamily="18" charset="-128"/>
                <a:ea typeface="HGP明朝E" pitchFamily="18" charset="-128"/>
              </a:rPr>
              <a:t>・</a:t>
            </a:r>
            <a:r>
              <a:rPr lang="en-US" altLang="ja-JP" sz="1200" dirty="0" smtClean="0">
                <a:solidFill>
                  <a:schemeClr val="bg2">
                    <a:lumMod val="25000"/>
                  </a:schemeClr>
                </a:solidFill>
                <a:latin typeface="HGP明朝E" pitchFamily="18" charset="-128"/>
                <a:ea typeface="HGP明朝E" pitchFamily="18" charset="-128"/>
              </a:rPr>
              <a:t>Excel</a:t>
            </a:r>
            <a:r>
              <a:rPr lang="ja-JP" altLang="en-US" sz="1200" dirty="0">
                <a:solidFill>
                  <a:schemeClr val="bg2">
                    <a:lumMod val="25000"/>
                  </a:schemeClr>
                </a:solidFill>
                <a:latin typeface="HGP明朝E" pitchFamily="18" charset="-128"/>
                <a:ea typeface="HGP明朝E" pitchFamily="18" charset="-128"/>
              </a:rPr>
              <a:t>の課題、そして全体的な学習を終えた後には、ビジネス文書やチラシ、表やグラフが作れるようになれば、一般事務の仕事に役立ちます。また、軽作業であっても、出退勤や記録をパソコンで入力することもありますので、パソコンに慣れておくと仕事の選択の幅が広がります</a:t>
            </a:r>
            <a:r>
              <a:rPr lang="ja-JP" altLang="en-US" sz="1200" dirty="0" smtClean="0">
                <a:solidFill>
                  <a:schemeClr val="bg2">
                    <a:lumMod val="25000"/>
                  </a:schemeClr>
                </a:solidFill>
                <a:latin typeface="HGP明朝E" pitchFamily="18" charset="-128"/>
                <a:ea typeface="HGP明朝E" pitchFamily="18" charset="-128"/>
              </a:rPr>
              <a:t>。</a:t>
            </a:r>
            <a:endParaRPr lang="ja-JP" altLang="en-US" sz="1200" dirty="0">
              <a:solidFill>
                <a:schemeClr val="bg2">
                  <a:lumMod val="25000"/>
                </a:schemeClr>
              </a:solidFill>
              <a:latin typeface="HGP明朝E" pitchFamily="18" charset="-128"/>
              <a:ea typeface="HGP明朝E" pitchFamily="18" charset="-128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731042" y="5262833"/>
            <a:ext cx="637635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ja-JP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SST</a:t>
            </a:r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（ソーシャル・スキル・トレーニング）は、コミュニケーションの基本である日常会話をテーマに、会話の基本的スキルを学習し、習得を目指します</a:t>
            </a:r>
            <a:r>
              <a:rPr lang="ja-JP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。会話</a:t>
            </a:r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の基本である「話す」・「聞く」のスキル向上を中心に取り組み、参加者の力と課題に合わせて、具体的な練習場面やテーマを設定しています。取り上げたテーマの例としては、人に話しかけるタイミングや話題の選び方、話を聞くときのあいづちなどがあります</a:t>
            </a:r>
            <a:r>
              <a:rPr lang="ja-JP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。</a:t>
            </a:r>
            <a:endParaRPr lang="en-US" altLang="ja-JP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>
              <a:lnSpc>
                <a:spcPts val="2000"/>
              </a:lnSpc>
            </a:pPr>
            <a:r>
              <a:rPr lang="ja-JP" altLang="en-US" sz="1200" dirty="0" smtClean="0">
                <a:solidFill>
                  <a:schemeClr val="bg2">
                    <a:lumMod val="25000"/>
                  </a:schemeClr>
                </a:solidFill>
                <a:latin typeface="HGP明朝E" pitchFamily="18" charset="-128"/>
                <a:ea typeface="HGP明朝E" pitchFamily="18" charset="-128"/>
              </a:rPr>
              <a:t>ビジネスマナーや就職</a:t>
            </a:r>
            <a:r>
              <a:rPr lang="ja-JP" altLang="en-US" sz="1200" dirty="0">
                <a:solidFill>
                  <a:schemeClr val="bg2">
                    <a:lumMod val="25000"/>
                  </a:schemeClr>
                </a:solidFill>
                <a:latin typeface="HGP明朝E" pitchFamily="18" charset="-128"/>
                <a:ea typeface="HGP明朝E" pitchFamily="18" charset="-128"/>
              </a:rPr>
              <a:t>活動及び就労に必要な知識を学習し、履歴書作成、模擬面接を通じて就職に向けた準備を進めるプログラムです。就職活動に向けて、自分がどのような働き方をしたいかを考えます。また、就職活動のための知識として、ハローワークの利用の仕方、求人票の見方などを知ります。講座を通じて自分の長所や短所を考えて整理し、履歴書を作成します</a:t>
            </a:r>
            <a:r>
              <a:rPr lang="ja-JP" altLang="en-US" sz="1200" dirty="0" smtClean="0">
                <a:solidFill>
                  <a:schemeClr val="bg2">
                    <a:lumMod val="25000"/>
                  </a:schemeClr>
                </a:solidFill>
                <a:latin typeface="HGP明朝E" pitchFamily="18" charset="-128"/>
                <a:ea typeface="HGP明朝E" pitchFamily="18" charset="-128"/>
              </a:rPr>
              <a:t>。</a:t>
            </a:r>
            <a:endParaRPr lang="ja-JP" altLang="en-US" sz="1200" dirty="0">
              <a:solidFill>
                <a:schemeClr val="bg2">
                  <a:lumMod val="25000"/>
                </a:schemeClr>
              </a:solidFill>
              <a:latin typeface="HGP明朝E" pitchFamily="18" charset="-128"/>
              <a:ea typeface="HGP明朝E" pitchFamily="18" charset="-128"/>
            </a:endParaRPr>
          </a:p>
        </p:txBody>
      </p:sp>
      <p:pic>
        <p:nvPicPr>
          <p:cNvPr id="1048" name="Picture 24" descr="C:\Users\datacheck\Desktop\footer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" y="10291978"/>
            <a:ext cx="7777163" cy="660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図 6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061" y="10291978"/>
            <a:ext cx="1301749" cy="356566"/>
          </a:xfrm>
          <a:prstGeom prst="rect">
            <a:avLst/>
          </a:prstGeom>
        </p:spPr>
      </p:pic>
      <p:sp>
        <p:nvSpPr>
          <p:cNvPr id="65" name="テキスト ボックス 64"/>
          <p:cNvSpPr txBox="1"/>
          <p:nvPr/>
        </p:nvSpPr>
        <p:spPr>
          <a:xfrm>
            <a:off x="397682" y="9478090"/>
            <a:ext cx="3221818" cy="964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altLang="ja-JP" sz="1400" b="1" dirty="0" smtClean="0">
                <a:solidFill>
                  <a:srgbClr val="0066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TEL   090-1952-2551</a:t>
            </a:r>
          </a:p>
          <a:p>
            <a:pPr>
              <a:lnSpc>
                <a:spcPts val="1700"/>
              </a:lnSpc>
            </a:pPr>
            <a:r>
              <a:rPr lang="en-US" altLang="ja-JP" sz="1400" b="1" dirty="0" smtClean="0">
                <a:solidFill>
                  <a:srgbClr val="0066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FAX   0744-47-4764</a:t>
            </a:r>
            <a:r>
              <a:rPr lang="ja-JP" altLang="en-US" sz="1400" b="1" dirty="0">
                <a:solidFill>
                  <a:srgbClr val="0066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lang="en-US" altLang="ja-JP" sz="1400" b="1" dirty="0">
              <a:solidFill>
                <a:srgbClr val="0066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ts val="1700"/>
              </a:lnSpc>
            </a:pPr>
            <a:r>
              <a:rPr lang="en-US" altLang="ja-JP" sz="1400" b="1" dirty="0" smtClean="0">
                <a:solidFill>
                  <a:srgbClr val="0066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Mail</a:t>
            </a:r>
            <a:r>
              <a:rPr lang="ja-JP" altLang="en-US" sz="1400" b="1" dirty="0">
                <a:solidFill>
                  <a:srgbClr val="0066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ja-JP" altLang="en-US" sz="1400" b="1" dirty="0" smtClean="0">
                <a:solidFill>
                  <a:srgbClr val="0066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 </a:t>
            </a:r>
            <a:r>
              <a:rPr lang="en-US" altLang="ja-JP" sz="1400" b="1" dirty="0" smtClean="0">
                <a:solidFill>
                  <a:srgbClr val="0066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sparkle-mate@vport.org</a:t>
            </a:r>
            <a:endParaRPr lang="en-US" altLang="ja-JP" sz="1400" b="1" u="sng" dirty="0" smtClean="0">
              <a:solidFill>
                <a:srgbClr val="0066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ts val="1700"/>
              </a:lnSpc>
            </a:pPr>
            <a:r>
              <a:rPr lang="en-US" altLang="ja-JP" sz="1400" b="1" dirty="0" smtClean="0">
                <a:solidFill>
                  <a:srgbClr val="0066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URL</a:t>
            </a:r>
            <a:r>
              <a:rPr lang="ja-JP" altLang="en-US" sz="1400" b="1" dirty="0">
                <a:solidFill>
                  <a:srgbClr val="0066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ja-JP" altLang="en-US" sz="1400" b="1" dirty="0" smtClean="0">
                <a:solidFill>
                  <a:srgbClr val="0066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 </a:t>
            </a:r>
            <a:r>
              <a:rPr lang="en-US" altLang="ja-JP" sz="1400" b="1" dirty="0" smtClean="0">
                <a:solidFill>
                  <a:srgbClr val="0066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http</a:t>
            </a:r>
            <a:r>
              <a:rPr lang="en-US" altLang="ja-JP" sz="1400" b="1" dirty="0">
                <a:solidFill>
                  <a:srgbClr val="0066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://</a:t>
            </a:r>
            <a:r>
              <a:rPr lang="en-US" altLang="ja-JP" sz="1400" b="1" dirty="0" smtClean="0">
                <a:solidFill>
                  <a:srgbClr val="0066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probono.vport.org</a:t>
            </a:r>
          </a:p>
        </p:txBody>
      </p:sp>
      <p:sp>
        <p:nvSpPr>
          <p:cNvPr id="66" name="テキスト ボックス 65"/>
          <p:cNvSpPr txBox="1"/>
          <p:nvPr/>
        </p:nvSpPr>
        <p:spPr>
          <a:xfrm>
            <a:off x="3839903" y="9819770"/>
            <a:ext cx="295855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800" b="1" dirty="0" smtClean="0">
                <a:solidFill>
                  <a:srgbClr val="0066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社会福祉法人</a:t>
            </a:r>
            <a:r>
              <a:rPr lang="ja-JP" altLang="en-US" sz="1800" b="1" dirty="0" err="1" smtClean="0">
                <a:solidFill>
                  <a:srgbClr val="0066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ぷろぼの</a:t>
            </a:r>
            <a:r>
              <a:rPr lang="ja-JP" altLang="en-US" sz="1400" b="1" dirty="0" smtClean="0">
                <a:solidFill>
                  <a:srgbClr val="0066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lang="en-US" altLang="ja-JP" sz="1400" b="1" dirty="0" smtClean="0">
              <a:solidFill>
                <a:srgbClr val="0066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200" b="1" dirty="0" smtClean="0">
                <a:solidFill>
                  <a:srgbClr val="0066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若者に「活躍の場」と「未来」をつくる</a:t>
            </a:r>
            <a:endParaRPr lang="en-US" altLang="ja-JP" sz="1200" b="1" dirty="0" smtClean="0">
              <a:solidFill>
                <a:srgbClr val="0066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200" b="1" dirty="0" smtClean="0">
                <a:solidFill>
                  <a:srgbClr val="0066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相談センター　担当：平井　</a:t>
            </a:r>
            <a:endParaRPr lang="en-US" altLang="ja-JP" sz="1400" b="1" dirty="0" smtClean="0">
              <a:solidFill>
                <a:srgbClr val="0066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" name="円/楕円 2"/>
          <p:cNvSpPr/>
          <p:nvPr/>
        </p:nvSpPr>
        <p:spPr>
          <a:xfrm rot="20575892">
            <a:off x="511112" y="802560"/>
            <a:ext cx="1325292" cy="914400"/>
          </a:xfrm>
          <a:prstGeom prst="ellipse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２０１７年度</a:t>
            </a:r>
            <a:endParaRPr kumimoji="1" lang="ja-JP" altLang="en-US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27" y="396042"/>
            <a:ext cx="954067" cy="1000180"/>
          </a:xfrm>
          <a:prstGeom prst="rect">
            <a:avLst/>
          </a:prstGeom>
        </p:spPr>
      </p:pic>
      <p:sp>
        <p:nvSpPr>
          <p:cNvPr id="32" name="テキスト ボックス 31"/>
          <p:cNvSpPr txBox="1"/>
          <p:nvPr/>
        </p:nvSpPr>
        <p:spPr>
          <a:xfrm>
            <a:off x="3706563" y="9478090"/>
            <a:ext cx="36054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dirty="0">
                <a:solidFill>
                  <a:srgbClr val="008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〒</a:t>
            </a:r>
            <a:r>
              <a:rPr lang="en-US" altLang="ja-JP" sz="1100" dirty="0">
                <a:solidFill>
                  <a:srgbClr val="008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634-0005 </a:t>
            </a:r>
          </a:p>
          <a:p>
            <a:r>
              <a:rPr lang="ja-JP" altLang="en-US" sz="1100" dirty="0">
                <a:solidFill>
                  <a:srgbClr val="008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奈良県橿原市北八木町</a:t>
            </a:r>
            <a:r>
              <a:rPr lang="en-US" altLang="ja-JP" sz="1100" dirty="0">
                <a:solidFill>
                  <a:srgbClr val="008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</a:t>
            </a:r>
            <a:r>
              <a:rPr lang="ja-JP" altLang="en-US" sz="1100" dirty="0">
                <a:solidFill>
                  <a:srgbClr val="008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丁目</a:t>
            </a:r>
            <a:r>
              <a:rPr lang="en-US" altLang="ja-JP" sz="1100" dirty="0" smtClean="0">
                <a:solidFill>
                  <a:srgbClr val="008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1-8</a:t>
            </a:r>
            <a:r>
              <a:rPr lang="ja-JP" altLang="en-US" sz="1100" dirty="0" smtClean="0">
                <a:solidFill>
                  <a:srgbClr val="008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橿原</a:t>
            </a:r>
            <a:r>
              <a:rPr lang="ja-JP" altLang="en-US" sz="1100" dirty="0">
                <a:solidFill>
                  <a:srgbClr val="008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中央ビル</a:t>
            </a:r>
            <a:r>
              <a:rPr lang="en-US" altLang="ja-JP" sz="1100" dirty="0">
                <a:solidFill>
                  <a:srgbClr val="008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3</a:t>
            </a:r>
            <a:r>
              <a:rPr lang="ja-JP" altLang="en-US" sz="1100" dirty="0">
                <a:solidFill>
                  <a:srgbClr val="008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階</a:t>
            </a:r>
            <a:endParaRPr lang="en-US" altLang="ja-JP" sz="1100" dirty="0">
              <a:solidFill>
                <a:srgbClr val="008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388370" y="10411093"/>
            <a:ext cx="14639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b="1" dirty="0" smtClean="0">
                <a:solidFill>
                  <a:srgbClr val="0066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助成：日本財団</a:t>
            </a:r>
            <a:endParaRPr lang="en-US" altLang="ja-JP" sz="1400" b="1" dirty="0">
              <a:solidFill>
                <a:srgbClr val="0066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4" name="Rectangle 16"/>
          <p:cNvSpPr/>
          <p:nvPr/>
        </p:nvSpPr>
        <p:spPr>
          <a:xfrm>
            <a:off x="724113" y="8297368"/>
            <a:ext cx="6349573" cy="1118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ja-JP" altLang="ja-JP" sz="1200" dirty="0" smtClean="0">
                <a:solidFill>
                  <a:schemeClr val="bg2">
                    <a:lumMod val="10000"/>
                  </a:schemeClr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職場</a:t>
            </a:r>
            <a:r>
              <a:rPr lang="ja-JP" altLang="ja-JP" sz="1200" dirty="0" smtClean="0">
                <a:solidFill>
                  <a:schemeClr val="bg2">
                    <a:lumMod val="10000"/>
                  </a:schemeClr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体験</a:t>
            </a:r>
            <a:r>
              <a:rPr lang="ja-JP" altLang="en-US" sz="1200" dirty="0">
                <a:solidFill>
                  <a:schemeClr val="bg2">
                    <a:lumMod val="10000"/>
                  </a:schemeClr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によって</a:t>
            </a:r>
            <a:r>
              <a:rPr lang="ja-JP" altLang="ja-JP" sz="1200" dirty="0" smtClean="0">
                <a:solidFill>
                  <a:schemeClr val="bg2">
                    <a:lumMod val="10000"/>
                  </a:schemeClr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成功</a:t>
            </a:r>
            <a:r>
              <a:rPr lang="ja-JP" altLang="ja-JP" sz="1200" dirty="0">
                <a:solidFill>
                  <a:schemeClr val="bg2">
                    <a:lumMod val="10000"/>
                  </a:schemeClr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体験を重ねること</a:t>
            </a:r>
            <a:r>
              <a:rPr lang="ja-JP" altLang="ja-JP" sz="1200" dirty="0" smtClean="0">
                <a:solidFill>
                  <a:schemeClr val="bg2">
                    <a:lumMod val="10000"/>
                  </a:schemeClr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で</a:t>
            </a:r>
            <a:r>
              <a:rPr lang="ja-JP" altLang="en-US" sz="1200" dirty="0" smtClean="0">
                <a:solidFill>
                  <a:schemeClr val="bg2">
                    <a:lumMod val="10000"/>
                  </a:schemeClr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、</a:t>
            </a:r>
            <a:r>
              <a:rPr lang="ja-JP" altLang="ja-JP" sz="1200" dirty="0" smtClean="0">
                <a:solidFill>
                  <a:schemeClr val="bg2">
                    <a:lumMod val="10000"/>
                  </a:schemeClr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子ども</a:t>
            </a:r>
            <a:r>
              <a:rPr lang="ja-JP" altLang="ja-JP" sz="1200" dirty="0">
                <a:solidFill>
                  <a:schemeClr val="bg2">
                    <a:lumMod val="10000"/>
                  </a:schemeClr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達の自己肯定感を育むことができます</a:t>
            </a:r>
            <a:r>
              <a:rPr lang="ja-JP" altLang="ja-JP" sz="1200" dirty="0" smtClean="0">
                <a:solidFill>
                  <a:schemeClr val="bg2">
                    <a:lumMod val="10000"/>
                  </a:schemeClr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。</a:t>
            </a:r>
            <a:endParaRPr lang="en-US" altLang="ja-JP" sz="1200" dirty="0" smtClean="0">
              <a:solidFill>
                <a:schemeClr val="bg2">
                  <a:lumMod val="10000"/>
                </a:schemeClr>
              </a:solidFill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>
              <a:lnSpc>
                <a:spcPts val="2000"/>
              </a:lnSpc>
            </a:pPr>
            <a:r>
              <a:rPr lang="ja-JP" altLang="en-US" sz="1200" dirty="0" smtClean="0">
                <a:solidFill>
                  <a:schemeClr val="bg2">
                    <a:lumMod val="10000"/>
                  </a:schemeClr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また、</a:t>
            </a:r>
            <a:r>
              <a:rPr lang="ja-JP" altLang="ja-JP" sz="1200" dirty="0" smtClean="0">
                <a:solidFill>
                  <a:schemeClr val="bg2">
                    <a:lumMod val="10000"/>
                  </a:schemeClr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子ども</a:t>
            </a:r>
            <a:r>
              <a:rPr lang="ja-JP" altLang="ja-JP" sz="1200" dirty="0">
                <a:solidFill>
                  <a:schemeClr val="bg2">
                    <a:lumMod val="10000"/>
                  </a:schemeClr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達は</a:t>
            </a:r>
            <a:r>
              <a:rPr lang="ja-JP" altLang="ja-JP" sz="1200" dirty="0" smtClean="0">
                <a:solidFill>
                  <a:schemeClr val="bg2">
                    <a:lumMod val="10000"/>
                  </a:schemeClr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各企業に受け入れて</a:t>
            </a:r>
            <a:r>
              <a:rPr lang="ja-JP" altLang="ja-JP" sz="1200" dirty="0">
                <a:solidFill>
                  <a:schemeClr val="bg2">
                    <a:lumMod val="10000"/>
                  </a:schemeClr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もらえることにより、社会や大人に対して信頼する気持ちを抱くことができるように</a:t>
            </a:r>
            <a:r>
              <a:rPr lang="ja-JP" altLang="ja-JP" sz="1200" dirty="0" smtClean="0">
                <a:solidFill>
                  <a:schemeClr val="bg2">
                    <a:lumMod val="10000"/>
                  </a:schemeClr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な</a:t>
            </a:r>
            <a:r>
              <a:rPr lang="ja-JP" altLang="en-US" sz="1200" dirty="0" smtClean="0">
                <a:solidFill>
                  <a:schemeClr val="bg2">
                    <a:lumMod val="10000"/>
                  </a:schemeClr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ります。</a:t>
            </a:r>
            <a:endParaRPr lang="en-US" altLang="ja-JP" sz="1200" dirty="0" smtClean="0">
              <a:solidFill>
                <a:schemeClr val="bg2">
                  <a:lumMod val="10000"/>
                </a:schemeClr>
              </a:solidFill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>
              <a:lnSpc>
                <a:spcPts val="2000"/>
              </a:lnSpc>
            </a:pPr>
            <a:r>
              <a:rPr lang="ja-JP" altLang="ja-JP" sz="1200" dirty="0" smtClean="0">
                <a:solidFill>
                  <a:schemeClr val="bg2">
                    <a:lumMod val="10000"/>
                  </a:schemeClr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子ども</a:t>
            </a:r>
            <a:r>
              <a:rPr lang="ja-JP" altLang="ja-JP" sz="1200" dirty="0">
                <a:solidFill>
                  <a:schemeClr val="bg2">
                    <a:lumMod val="10000"/>
                  </a:schemeClr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達が、スムーズに社会と繋がり自立していける</a:t>
            </a:r>
            <a:r>
              <a:rPr lang="ja-JP" altLang="ja-JP" sz="1200" dirty="0" smtClean="0">
                <a:solidFill>
                  <a:schemeClr val="bg2">
                    <a:lumMod val="10000"/>
                  </a:schemeClr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よう</a:t>
            </a:r>
            <a:r>
              <a:rPr lang="ja-JP" altLang="en-US" sz="1200" dirty="0" smtClean="0">
                <a:solidFill>
                  <a:schemeClr val="bg2">
                    <a:lumMod val="10000"/>
                  </a:schemeClr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、企業の皆さまにご協力いただいています。</a:t>
            </a:r>
            <a:endParaRPr lang="ja-JP" altLang="ja-JP" sz="1200" dirty="0">
              <a:solidFill>
                <a:schemeClr val="bg2">
                  <a:lumMod val="10000"/>
                </a:schemeClr>
              </a:solidFill>
              <a:latin typeface="HGP明朝E" panose="02020900000000000000" pitchFamily="18" charset="-128"/>
              <a:ea typeface="HGP明朝E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59189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ガイド入りテンプレートサンプル20130531三木さん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5.potx" id="{3F8E5C06-014F-4A13-A3C7-E133BECAFD1E}" vid="{BD152B00-4CFD-4022-8208-530F7579D794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074_クリスマス</Template>
  <TotalTime>0</TotalTime>
  <Words>449</Words>
  <Application>Microsoft Office PowerPoint</Application>
  <PresentationFormat>ユーザー設定</PresentationFormat>
  <Paragraphs>26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ガイド入りテンプレートサンプル20130531三木さん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2014-07-29T12:15:42Z</dcterms:created>
  <dcterms:modified xsi:type="dcterms:W3CDTF">2017-11-27T00:13:25Z</dcterms:modified>
</cp:coreProperties>
</file>