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
  </p:notesMasterIdLst>
  <p:sldIdLst>
    <p:sldId id="256" r:id="rId2"/>
    <p:sldId id="257" r:id="rId3"/>
    <p:sldId id="259" r:id="rId4"/>
    <p:sldId id="260" r:id="rId5"/>
  </p:sldIdLst>
  <p:sldSz cx="6858000" cy="9906000" type="A4"/>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5B0AB05-E821-704D-8B06-A0E22DB01AFA}" v="7" dt="2021-04-03T17:24:17.466"/>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49"/>
    <p:restoredTop sz="94635"/>
  </p:normalViewPr>
  <p:slideViewPr>
    <p:cSldViewPr snapToGrid="0" showGuides="1">
      <p:cViewPr varScale="1">
        <p:scale>
          <a:sx n="70" d="100"/>
          <a:sy n="70" d="100"/>
        </p:scale>
        <p:origin x="1464" y="60"/>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shi Koichiro" userId="a7af93d053adfdc4" providerId="LiveId" clId="{65B0AB05-E821-704D-8B06-A0E22DB01AFA}"/>
    <pc:docChg chg="undo custSel addSld delSld modSld">
      <pc:chgData name="Nishi Koichiro" userId="a7af93d053adfdc4" providerId="LiveId" clId="{65B0AB05-E821-704D-8B06-A0E22DB01AFA}" dt="2021-04-03T17:28:56.005" v="263" actId="20577"/>
      <pc:docMkLst>
        <pc:docMk/>
      </pc:docMkLst>
      <pc:sldChg chg="modSp mod">
        <pc:chgData name="Nishi Koichiro" userId="a7af93d053adfdc4" providerId="LiveId" clId="{65B0AB05-E821-704D-8B06-A0E22DB01AFA}" dt="2021-04-03T17:28:56.005" v="263" actId="20577"/>
        <pc:sldMkLst>
          <pc:docMk/>
          <pc:sldMk cId="0" sldId="256"/>
        </pc:sldMkLst>
        <pc:graphicFrameChg chg="modGraphic">
          <ac:chgData name="Nishi Koichiro" userId="a7af93d053adfdc4" providerId="LiveId" clId="{65B0AB05-E821-704D-8B06-A0E22DB01AFA}" dt="2021-04-03T17:28:56.005" v="263" actId="20577"/>
          <ac:graphicFrameMkLst>
            <pc:docMk/>
            <pc:sldMk cId="0" sldId="256"/>
            <ac:graphicFrameMk id="21" creationId="{00000000-0000-0000-0000-000000000000}"/>
          </ac:graphicFrameMkLst>
        </pc:graphicFrameChg>
      </pc:sldChg>
      <pc:sldChg chg="del">
        <pc:chgData name="Nishi Koichiro" userId="a7af93d053adfdc4" providerId="LiveId" clId="{65B0AB05-E821-704D-8B06-A0E22DB01AFA}" dt="2021-04-03T16:01:41.382" v="1" actId="2696"/>
        <pc:sldMkLst>
          <pc:docMk/>
          <pc:sldMk cId="0" sldId="258"/>
        </pc:sldMkLst>
      </pc:sldChg>
      <pc:sldChg chg="addSp delSp modSp add mod">
        <pc:chgData name="Nishi Koichiro" userId="a7af93d053adfdc4" providerId="LiveId" clId="{65B0AB05-E821-704D-8B06-A0E22DB01AFA}" dt="2021-04-03T17:27:25.793" v="258" actId="2165"/>
        <pc:sldMkLst>
          <pc:docMk/>
          <pc:sldMk cId="0" sldId="259"/>
        </pc:sldMkLst>
        <pc:graphicFrameChg chg="add del mod modGraphic">
          <ac:chgData name="Nishi Koichiro" userId="a7af93d053adfdc4" providerId="LiveId" clId="{65B0AB05-E821-704D-8B06-A0E22DB01AFA}" dt="2021-04-03T17:27:25.793" v="258" actId="2165"/>
          <ac:graphicFrameMkLst>
            <pc:docMk/>
            <pc:sldMk cId="0" sldId="259"/>
            <ac:graphicFrameMk id="37" creationId="{00000000-0000-0000-0000-000000000000}"/>
          </ac:graphicFrameMkLst>
        </pc:graphicFrameChg>
      </pc:sldChg>
      <pc:sldChg chg="modSp add mod">
        <pc:chgData name="Nishi Koichiro" userId="a7af93d053adfdc4" providerId="LiveId" clId="{65B0AB05-E821-704D-8B06-A0E22DB01AFA}" dt="2021-04-03T17:27:52.810" v="261" actId="113"/>
        <pc:sldMkLst>
          <pc:docMk/>
          <pc:sldMk cId="795250627" sldId="260"/>
        </pc:sldMkLst>
        <pc:graphicFrameChg chg="modGraphic">
          <ac:chgData name="Nishi Koichiro" userId="a7af93d053adfdc4" providerId="LiveId" clId="{65B0AB05-E821-704D-8B06-A0E22DB01AFA}" dt="2021-04-03T17:27:52.810" v="261" actId="113"/>
          <ac:graphicFrameMkLst>
            <pc:docMk/>
            <pc:sldMk cId="795250627" sldId="260"/>
            <ac:graphicFrameMk id="37" creationId="{00000000-0000-0000-0000-000000000000}"/>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8" name="Shape 18"/>
          <p:cNvSpPr>
            <a:spLocks noGrp="1" noRot="1" noChangeAspect="1"/>
          </p:cNvSpPr>
          <p:nvPr>
            <p:ph type="sldImg"/>
          </p:nvPr>
        </p:nvSpPr>
        <p:spPr>
          <a:xfrm>
            <a:off x="1143000" y="685800"/>
            <a:ext cx="4572000" cy="3429000"/>
          </a:xfrm>
          <a:prstGeom prst="rect">
            <a:avLst/>
          </a:prstGeom>
        </p:spPr>
        <p:txBody>
          <a:bodyPr/>
          <a:lstStyle/>
          <a:p>
            <a:endParaRPr/>
          </a:p>
        </p:txBody>
      </p:sp>
      <p:sp>
        <p:nvSpPr>
          <p:cNvPr id="19" name="Shape 19"/>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タイトルのみ">
    <p:spTree>
      <p:nvGrpSpPr>
        <p:cNvPr id="1" name=""/>
        <p:cNvGrpSpPr/>
        <p:nvPr/>
      </p:nvGrpSpPr>
      <p:grpSpPr>
        <a:xfrm>
          <a:off x="0" y="0"/>
          <a:ext cx="0" cy="0"/>
          <a:chOff x="0" y="0"/>
          <a:chExt cx="0" cy="0"/>
        </a:xfrm>
      </p:grpSpPr>
      <p:sp>
        <p:nvSpPr>
          <p:cNvPr id="12"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テキスト ボックス 3"/>
          <p:cNvSpPr txBox="1"/>
          <p:nvPr/>
        </p:nvSpPr>
        <p:spPr>
          <a:xfrm>
            <a:off x="85643" y="128463"/>
            <a:ext cx="5773373" cy="61555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9" rIns="45719">
            <a:spAutoFit/>
          </a:bodyPr>
          <a:lstStyle/>
          <a:p>
            <a:pPr>
              <a:defRPr sz="1700"/>
            </a:pPr>
            <a:r>
              <a:rPr dirty="0" err="1"/>
              <a:t>PR</a:t>
            </a:r>
            <a:r>
              <a:rPr dirty="0" err="1">
                <a:latin typeface="+mj-lt"/>
                <a:ea typeface="+mj-ea"/>
                <a:cs typeface="+mj-cs"/>
                <a:sym typeface="Helvetica"/>
              </a:rPr>
              <a:t>レポート送信先：海と日本プロジェクト総合運営事務局</a:t>
            </a:r>
            <a:endParaRPr lang="en-US" dirty="0">
              <a:latin typeface="+mj-lt"/>
              <a:ea typeface="+mj-ea"/>
              <a:cs typeface="+mj-cs"/>
              <a:sym typeface="Helvetica"/>
            </a:endParaRPr>
          </a:p>
          <a:p>
            <a:pPr>
              <a:defRPr sz="1700"/>
            </a:pPr>
            <a:r>
              <a:rPr dirty="0">
                <a:latin typeface="+mj-lt"/>
                <a:ea typeface="+mj-ea"/>
                <a:cs typeface="+mj-cs"/>
                <a:sym typeface="Helvetica"/>
              </a:rPr>
              <a:t>　</a:t>
            </a:r>
            <a:r>
              <a:rPr dirty="0"/>
              <a:t>pr@uminohi.jp</a:t>
            </a:r>
          </a:p>
        </p:txBody>
      </p:sp>
      <p:sp>
        <p:nvSpPr>
          <p:cNvPr id="3" name="タイトルテキスト"/>
          <p:cNvSpPr txBox="1">
            <a:spLocks noGrp="1"/>
          </p:cNvSpPr>
          <p:nvPr>
            <p:ph type="title"/>
          </p:nvPr>
        </p:nvSpPr>
        <p:spPr>
          <a:xfrm>
            <a:off x="342900" y="132997"/>
            <a:ext cx="6172200" cy="217840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lstStyle/>
          <a:p>
            <a:r>
              <a:rPr dirty="0" err="1"/>
              <a:t>タイトルテキスト</a:t>
            </a:r>
            <a:endParaRPr dirty="0"/>
          </a:p>
        </p:txBody>
      </p:sp>
      <p:sp>
        <p:nvSpPr>
          <p:cNvPr id="4" name="本文レベル1…"/>
          <p:cNvSpPr txBox="1">
            <a:spLocks noGrp="1"/>
          </p:cNvSpPr>
          <p:nvPr>
            <p:ph type="body" idx="1"/>
          </p:nvPr>
        </p:nvSpPr>
        <p:spPr>
          <a:xfrm>
            <a:off x="342900" y="2311400"/>
            <a:ext cx="6172200" cy="75946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lstStyle/>
          <a:p>
            <a:r>
              <a:t>本文レベル1</a:t>
            </a:r>
          </a:p>
          <a:p>
            <a:pPr lvl="1"/>
            <a:r>
              <a:t>本文レベル2</a:t>
            </a:r>
          </a:p>
          <a:p>
            <a:pPr lvl="2"/>
            <a:r>
              <a:t>本文レベル3</a:t>
            </a:r>
          </a:p>
          <a:p>
            <a:pPr lvl="3"/>
            <a:r>
              <a:t>本文レベル4</a:t>
            </a:r>
          </a:p>
          <a:p>
            <a:pPr lvl="4"/>
            <a:r>
              <a:t>本文レベル5</a:t>
            </a:r>
          </a:p>
        </p:txBody>
      </p:sp>
      <p:sp>
        <p:nvSpPr>
          <p:cNvPr id="5" name="スライド番号"/>
          <p:cNvSpPr txBox="1">
            <a:spLocks noGrp="1"/>
          </p:cNvSpPr>
          <p:nvPr>
            <p:ph type="sldNum" sz="quarter" idx="2"/>
          </p:nvPr>
        </p:nvSpPr>
        <p:spPr>
          <a:xfrm>
            <a:off x="3314700" y="8914694"/>
            <a:ext cx="1600200" cy="533401"/>
          </a:xfrm>
          <a:prstGeom prst="rect">
            <a:avLst/>
          </a:prstGeom>
          <a:ln w="12700">
            <a:miter lim="400000"/>
          </a:ln>
        </p:spPr>
        <p:txBody>
          <a:bodyPr wrap="none" lIns="45719" rIns="45719" anchor="ctr">
            <a:spAutoFit/>
          </a:bodyPr>
          <a:lstStyle>
            <a:lvl1pPr algn="r">
              <a:defRPr sz="1200"/>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Lst>
  <p:transition spd="med"/>
  <p:txStyles>
    <p:titleStyle>
      <a:lvl1pPr marL="0" marR="0" indent="0" algn="l" defTabSz="914400" rtl="0" latinLnBrk="0">
        <a:lnSpc>
          <a:spcPct val="100000"/>
        </a:lnSpc>
        <a:spcBef>
          <a:spcPts val="0"/>
        </a:spcBef>
        <a:spcAft>
          <a:spcPts val="0"/>
        </a:spcAft>
        <a:buClrTx/>
        <a:buSzTx/>
        <a:buFontTx/>
        <a:buNone/>
        <a:tabLst/>
        <a:defRPr sz="1100" b="0" i="0" u="none" strike="noStrike" cap="none" spc="0" baseline="0">
          <a:solidFill>
            <a:srgbClr val="A6A6A6"/>
          </a:solidFill>
          <a:uFillTx/>
          <a:latin typeface="+mn-lt"/>
          <a:ea typeface="+mn-ea"/>
          <a:cs typeface="+mn-cs"/>
          <a:sym typeface="Calibri"/>
        </a:defRPr>
      </a:lvl1pPr>
      <a:lvl2pPr marL="0" marR="0" indent="0" algn="l" defTabSz="914400" rtl="0" latinLnBrk="0">
        <a:lnSpc>
          <a:spcPct val="100000"/>
        </a:lnSpc>
        <a:spcBef>
          <a:spcPts val="0"/>
        </a:spcBef>
        <a:spcAft>
          <a:spcPts val="0"/>
        </a:spcAft>
        <a:buClrTx/>
        <a:buSzTx/>
        <a:buFontTx/>
        <a:buNone/>
        <a:tabLst/>
        <a:defRPr sz="1100" b="0" i="0" u="none" strike="noStrike" cap="none" spc="0" baseline="0">
          <a:solidFill>
            <a:srgbClr val="A6A6A6"/>
          </a:solidFill>
          <a:uFillTx/>
          <a:latin typeface="+mn-lt"/>
          <a:ea typeface="+mn-ea"/>
          <a:cs typeface="+mn-cs"/>
          <a:sym typeface="Calibri"/>
        </a:defRPr>
      </a:lvl2pPr>
      <a:lvl3pPr marL="0" marR="0" indent="0" algn="l" defTabSz="914400" rtl="0" latinLnBrk="0">
        <a:lnSpc>
          <a:spcPct val="100000"/>
        </a:lnSpc>
        <a:spcBef>
          <a:spcPts val="0"/>
        </a:spcBef>
        <a:spcAft>
          <a:spcPts val="0"/>
        </a:spcAft>
        <a:buClrTx/>
        <a:buSzTx/>
        <a:buFontTx/>
        <a:buNone/>
        <a:tabLst/>
        <a:defRPr sz="1100" b="0" i="0" u="none" strike="noStrike" cap="none" spc="0" baseline="0">
          <a:solidFill>
            <a:srgbClr val="A6A6A6"/>
          </a:solidFill>
          <a:uFillTx/>
          <a:latin typeface="+mn-lt"/>
          <a:ea typeface="+mn-ea"/>
          <a:cs typeface="+mn-cs"/>
          <a:sym typeface="Calibri"/>
        </a:defRPr>
      </a:lvl3pPr>
      <a:lvl4pPr marL="0" marR="0" indent="0" algn="l" defTabSz="914400" rtl="0" latinLnBrk="0">
        <a:lnSpc>
          <a:spcPct val="100000"/>
        </a:lnSpc>
        <a:spcBef>
          <a:spcPts val="0"/>
        </a:spcBef>
        <a:spcAft>
          <a:spcPts val="0"/>
        </a:spcAft>
        <a:buClrTx/>
        <a:buSzTx/>
        <a:buFontTx/>
        <a:buNone/>
        <a:tabLst/>
        <a:defRPr sz="1100" b="0" i="0" u="none" strike="noStrike" cap="none" spc="0" baseline="0">
          <a:solidFill>
            <a:srgbClr val="A6A6A6"/>
          </a:solidFill>
          <a:uFillTx/>
          <a:latin typeface="+mn-lt"/>
          <a:ea typeface="+mn-ea"/>
          <a:cs typeface="+mn-cs"/>
          <a:sym typeface="Calibri"/>
        </a:defRPr>
      </a:lvl4pPr>
      <a:lvl5pPr marL="0" marR="0" indent="0" algn="l" defTabSz="914400" rtl="0" latinLnBrk="0">
        <a:lnSpc>
          <a:spcPct val="100000"/>
        </a:lnSpc>
        <a:spcBef>
          <a:spcPts val="0"/>
        </a:spcBef>
        <a:spcAft>
          <a:spcPts val="0"/>
        </a:spcAft>
        <a:buClrTx/>
        <a:buSzTx/>
        <a:buFontTx/>
        <a:buNone/>
        <a:tabLst/>
        <a:defRPr sz="1100" b="0" i="0" u="none" strike="noStrike" cap="none" spc="0" baseline="0">
          <a:solidFill>
            <a:srgbClr val="A6A6A6"/>
          </a:solidFill>
          <a:uFillTx/>
          <a:latin typeface="+mn-lt"/>
          <a:ea typeface="+mn-ea"/>
          <a:cs typeface="+mn-cs"/>
          <a:sym typeface="Calibri"/>
        </a:defRPr>
      </a:lvl5pPr>
      <a:lvl6pPr marL="0" marR="0" indent="0" algn="l" defTabSz="914400" rtl="0" latinLnBrk="0">
        <a:lnSpc>
          <a:spcPct val="100000"/>
        </a:lnSpc>
        <a:spcBef>
          <a:spcPts val="0"/>
        </a:spcBef>
        <a:spcAft>
          <a:spcPts val="0"/>
        </a:spcAft>
        <a:buClrTx/>
        <a:buSzTx/>
        <a:buFontTx/>
        <a:buNone/>
        <a:tabLst/>
        <a:defRPr sz="1100" b="0" i="0" u="none" strike="noStrike" cap="none" spc="0" baseline="0">
          <a:solidFill>
            <a:srgbClr val="A6A6A6"/>
          </a:solidFill>
          <a:uFillTx/>
          <a:latin typeface="+mn-lt"/>
          <a:ea typeface="+mn-ea"/>
          <a:cs typeface="+mn-cs"/>
          <a:sym typeface="Calibri"/>
        </a:defRPr>
      </a:lvl6pPr>
      <a:lvl7pPr marL="0" marR="0" indent="0" algn="l" defTabSz="914400" rtl="0" latinLnBrk="0">
        <a:lnSpc>
          <a:spcPct val="100000"/>
        </a:lnSpc>
        <a:spcBef>
          <a:spcPts val="0"/>
        </a:spcBef>
        <a:spcAft>
          <a:spcPts val="0"/>
        </a:spcAft>
        <a:buClrTx/>
        <a:buSzTx/>
        <a:buFontTx/>
        <a:buNone/>
        <a:tabLst/>
        <a:defRPr sz="1100" b="0" i="0" u="none" strike="noStrike" cap="none" spc="0" baseline="0">
          <a:solidFill>
            <a:srgbClr val="A6A6A6"/>
          </a:solidFill>
          <a:uFillTx/>
          <a:latin typeface="+mn-lt"/>
          <a:ea typeface="+mn-ea"/>
          <a:cs typeface="+mn-cs"/>
          <a:sym typeface="Calibri"/>
        </a:defRPr>
      </a:lvl7pPr>
      <a:lvl8pPr marL="0" marR="0" indent="0" algn="l" defTabSz="914400" rtl="0" latinLnBrk="0">
        <a:lnSpc>
          <a:spcPct val="100000"/>
        </a:lnSpc>
        <a:spcBef>
          <a:spcPts val="0"/>
        </a:spcBef>
        <a:spcAft>
          <a:spcPts val="0"/>
        </a:spcAft>
        <a:buClrTx/>
        <a:buSzTx/>
        <a:buFontTx/>
        <a:buNone/>
        <a:tabLst/>
        <a:defRPr sz="1100" b="0" i="0" u="none" strike="noStrike" cap="none" spc="0" baseline="0">
          <a:solidFill>
            <a:srgbClr val="A6A6A6"/>
          </a:solidFill>
          <a:uFillTx/>
          <a:latin typeface="+mn-lt"/>
          <a:ea typeface="+mn-ea"/>
          <a:cs typeface="+mn-cs"/>
          <a:sym typeface="Calibri"/>
        </a:defRPr>
      </a:lvl8pPr>
      <a:lvl9pPr marL="0" marR="0" indent="0" algn="l" defTabSz="914400" rtl="0" latinLnBrk="0">
        <a:lnSpc>
          <a:spcPct val="100000"/>
        </a:lnSpc>
        <a:spcBef>
          <a:spcPts val="0"/>
        </a:spcBef>
        <a:spcAft>
          <a:spcPts val="0"/>
        </a:spcAft>
        <a:buClrTx/>
        <a:buSzTx/>
        <a:buFontTx/>
        <a:buNone/>
        <a:tabLst/>
        <a:defRPr sz="1100" b="0" i="0" u="none" strike="noStrike" cap="none" spc="0" baseline="0">
          <a:solidFill>
            <a:srgbClr val="A6A6A6"/>
          </a:solidFill>
          <a:uFillTx/>
          <a:latin typeface="+mn-lt"/>
          <a:ea typeface="+mn-ea"/>
          <a:cs typeface="+mn-cs"/>
          <a:sym typeface="Calibri"/>
        </a:defRPr>
      </a:lvl9pPr>
    </p:titleStyle>
    <p:bodyStyle>
      <a:lvl1pPr marL="342900" marR="0" indent="-34290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1pPr>
      <a:lvl2pPr marL="783771" marR="0" indent="-326571"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2pPr>
      <a:lvl3pPr marL="1219200" marR="0" indent="-30480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3pPr>
      <a:lvl4pPr marL="17373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4pPr>
      <a:lvl5pPr marL="21945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5pPr>
      <a:lvl6pPr marL="26517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6pPr>
      <a:lvl7pPr marL="31089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7pPr>
      <a:lvl8pPr marL="35661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8pPr>
      <a:lvl9pPr marL="40233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表 3"/>
          <p:cNvGraphicFramePr/>
          <p:nvPr>
            <p:extLst>
              <p:ext uri="{D42A27DB-BD31-4B8C-83A1-F6EECF244321}">
                <p14:modId xmlns:p14="http://schemas.microsoft.com/office/powerpoint/2010/main" val="2804181533"/>
              </p:ext>
            </p:extLst>
          </p:nvPr>
        </p:nvGraphicFramePr>
        <p:xfrm>
          <a:off x="543556" y="2785939"/>
          <a:ext cx="5832648" cy="3938363"/>
        </p:xfrm>
        <a:graphic>
          <a:graphicData uri="http://schemas.openxmlformats.org/drawingml/2006/table">
            <a:tbl>
              <a:tblPr firstRow="1" bandRow="1">
                <a:tableStyleId>{4C3C2611-4C71-4FC5-86AE-919BDF0F9419}</a:tableStyleId>
              </a:tblPr>
              <a:tblGrid>
                <a:gridCol w="1296144">
                  <a:extLst>
                    <a:ext uri="{9D8B030D-6E8A-4147-A177-3AD203B41FA5}">
                      <a16:colId xmlns:a16="http://schemas.microsoft.com/office/drawing/2014/main" val="20000"/>
                    </a:ext>
                  </a:extLst>
                </a:gridCol>
                <a:gridCol w="4536504">
                  <a:extLst>
                    <a:ext uri="{9D8B030D-6E8A-4147-A177-3AD203B41FA5}">
                      <a16:colId xmlns:a16="http://schemas.microsoft.com/office/drawing/2014/main" val="20001"/>
                    </a:ext>
                  </a:extLst>
                </a:gridCol>
              </a:tblGrid>
              <a:tr h="0">
                <a:tc>
                  <a:txBody>
                    <a:bodyPr/>
                    <a:lstStyle/>
                    <a:p>
                      <a:pPr algn="l">
                        <a:defRPr sz="1000">
                          <a:solidFill>
                            <a:srgbClr val="000000"/>
                          </a:solidFill>
                        </a:defRPr>
                      </a:pPr>
                      <a:r>
                        <a:rPr>
                          <a:latin typeface="+mj-lt"/>
                          <a:ea typeface="+mj-ea"/>
                          <a:cs typeface="+mj-cs"/>
                          <a:sym typeface="Helvetica"/>
                        </a:rPr>
                        <a:t>イベントタイトル</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a:defRPr sz="1800" b="0">
                          <a:solidFill>
                            <a:srgbClr val="000000"/>
                          </a:solidFill>
                        </a:defRPr>
                      </a:pPr>
                      <a:r>
                        <a:rPr lang="ja-JP" altLang="en-US" sz="1000" dirty="0"/>
                        <a:t>海ごみシンポ</a:t>
                      </a:r>
                      <a:r>
                        <a:rPr lang="en-US" altLang="ja-JP" sz="1000" dirty="0"/>
                        <a:t>2021</a:t>
                      </a:r>
                      <a:r>
                        <a:rPr lang="ja-JP" altLang="en-US" sz="1000" dirty="0"/>
                        <a:t>　コロナ禍でもどげんかせんばぁ！福岡・九州の海</a:t>
                      </a:r>
                    </a:p>
                    <a:p>
                      <a:pPr algn="l">
                        <a:defRPr sz="1800" b="0">
                          <a:solidFill>
                            <a:srgbClr val="000000"/>
                          </a:solidFill>
                        </a:defRPr>
                      </a:pPr>
                      <a:r>
                        <a:rPr lang="ja-JP" altLang="en-US" sz="1000" dirty="0"/>
                        <a:t>つながる人の環が海ごみゼロを実現するキックオフミーティング</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0"/>
                  </a:ext>
                </a:extLst>
              </a:tr>
              <a:tr h="720079">
                <a:tc>
                  <a:txBody>
                    <a:bodyPr/>
                    <a:lstStyle/>
                    <a:p>
                      <a:pPr algn="l">
                        <a:defRPr sz="1000" b="1"/>
                      </a:pPr>
                      <a:r>
                        <a:rPr>
                          <a:latin typeface="+mj-lt"/>
                          <a:ea typeface="+mj-ea"/>
                          <a:cs typeface="+mj-cs"/>
                          <a:sym typeface="Helvetica"/>
                        </a:rPr>
                        <a:t>イベントの</a:t>
                      </a:r>
                    </a:p>
                    <a:p>
                      <a:pPr algn="l">
                        <a:defRPr sz="1000" b="1"/>
                      </a:pPr>
                      <a:r>
                        <a:rPr>
                          <a:latin typeface="+mj-lt"/>
                          <a:ea typeface="+mj-ea"/>
                          <a:cs typeface="+mj-cs"/>
                          <a:sym typeface="Helvetica"/>
                        </a:rPr>
                        <a:t>目的・ねらい</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a:defRPr sz="1800"/>
                      </a:pPr>
                      <a:r>
                        <a:rPr lang="ja-JP" altLang="en-US" sz="1000" dirty="0"/>
                        <a:t>コロナ禍で辛い日々。また、海岸には多くの漂着ごみ。そんな中、この１年は海ごみについて、多くの工夫を凝らしたイベントや遠隔をよりどころに共に考える時間ともなりました。しかし、このような制約された中でも、なお強まった福岡・九州での海を起点とした“人のつながり”が、海ごみゼロへの行動に発展していっています。このたび、海への感謝の気持ちを新たに、さまざまな実践や工夫をどのようにつなげ、今後、海とどのように関わっていくことができるのか、地域を起点に活動の在り方を展望します</a:t>
                      </a:r>
                      <a:endParaRPr lang="en-US" altLang="ja-JP" sz="1000" dirty="0"/>
                    </a:p>
                    <a:p>
                      <a:pPr algn="l">
                        <a:defRPr sz="1800"/>
                      </a:pPr>
                      <a:endParaRPr lang="en-US" sz="1000" dirty="0"/>
                    </a:p>
                    <a:p>
                      <a:pPr algn="l">
                        <a:defRPr sz="1800"/>
                      </a:pPr>
                      <a:endParaRPr sz="1000" dirty="0"/>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1"/>
                  </a:ext>
                </a:extLst>
              </a:tr>
              <a:tr h="184931">
                <a:tc>
                  <a:txBody>
                    <a:bodyPr/>
                    <a:lstStyle/>
                    <a:p>
                      <a:pPr algn="l">
                        <a:defRPr sz="1000" b="1"/>
                      </a:pPr>
                      <a:r>
                        <a:rPr>
                          <a:latin typeface="+mj-lt"/>
                          <a:ea typeface="+mj-ea"/>
                          <a:cs typeface="+mj-cs"/>
                          <a:sym typeface="Helvetica"/>
                        </a:rPr>
                        <a:t>日程</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a:defRPr sz="1800"/>
                      </a:pPr>
                      <a:r>
                        <a:rPr sz="1000" dirty="0"/>
                        <a:t>２０２</a:t>
                      </a:r>
                      <a:r>
                        <a:rPr lang="ja-JP" altLang="en-US" sz="1000"/>
                        <a:t>１</a:t>
                      </a:r>
                      <a:r>
                        <a:rPr sz="1000" dirty="0"/>
                        <a:t>／</a:t>
                      </a:r>
                      <a:r>
                        <a:rPr lang="ja-JP" altLang="en-US" sz="1000"/>
                        <a:t>３</a:t>
                      </a:r>
                      <a:r>
                        <a:rPr sz="1000" dirty="0"/>
                        <a:t>／</a:t>
                      </a:r>
                      <a:r>
                        <a:rPr lang="ja-JP" altLang="en-US" sz="1000"/>
                        <a:t>５</a:t>
                      </a:r>
                      <a:endParaRPr sz="1000" dirty="0"/>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2"/>
                  </a:ext>
                </a:extLst>
              </a:tr>
              <a:tr h="184931">
                <a:tc>
                  <a:txBody>
                    <a:bodyPr/>
                    <a:lstStyle/>
                    <a:p>
                      <a:pPr algn="l">
                        <a:defRPr sz="1000" b="1"/>
                      </a:pPr>
                      <a:r>
                        <a:rPr>
                          <a:latin typeface="+mj-lt"/>
                          <a:ea typeface="+mj-ea"/>
                          <a:cs typeface="+mj-cs"/>
                          <a:sym typeface="Helvetica"/>
                        </a:rPr>
                        <a:t>開催場所</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a:defRPr sz="1800"/>
                      </a:pPr>
                      <a:r>
                        <a:rPr lang="en-US" altLang="ja-JP" sz="1000" dirty="0"/>
                        <a:t>Zoom</a:t>
                      </a:r>
                      <a:r>
                        <a:rPr lang="ja-JP" altLang="en-US" sz="1000"/>
                        <a:t> ウェビナー</a:t>
                      </a:r>
                      <a:endParaRPr sz="1000" dirty="0"/>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3"/>
                  </a:ext>
                </a:extLst>
              </a:tr>
              <a:tr h="184931">
                <a:tc>
                  <a:txBody>
                    <a:bodyPr/>
                    <a:lstStyle/>
                    <a:p>
                      <a:pPr algn="l">
                        <a:defRPr sz="1000" b="1"/>
                      </a:pPr>
                      <a:r>
                        <a:rPr>
                          <a:latin typeface="+mj-lt"/>
                          <a:ea typeface="+mj-ea"/>
                          <a:cs typeface="+mj-cs"/>
                          <a:sym typeface="Helvetica"/>
                        </a:rPr>
                        <a:t>参加人数</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a:defRPr sz="1800"/>
                      </a:pPr>
                      <a:r>
                        <a:rPr lang="ja-JP" altLang="en-US" sz="1000"/>
                        <a:t>８６</a:t>
                      </a:r>
                      <a:r>
                        <a:rPr sz="1000" dirty="0" err="1"/>
                        <a:t>名</a:t>
                      </a:r>
                      <a:endParaRPr sz="1000" dirty="0"/>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4"/>
                  </a:ext>
                </a:extLst>
              </a:tr>
              <a:tr h="184931">
                <a:tc>
                  <a:txBody>
                    <a:bodyPr/>
                    <a:lstStyle/>
                    <a:p>
                      <a:pPr algn="l">
                        <a:defRPr sz="1000" b="1"/>
                      </a:pPr>
                      <a:r>
                        <a:rPr>
                          <a:latin typeface="+mj-lt"/>
                          <a:ea typeface="+mj-ea"/>
                          <a:cs typeface="+mj-cs"/>
                          <a:sym typeface="Helvetica"/>
                        </a:rPr>
                        <a:t>主催</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a:defRPr sz="1800"/>
                      </a:pPr>
                      <a:r>
                        <a:rPr sz="1000"/>
                        <a:t>九州大学うみつなぎふくおか</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5"/>
                  </a:ext>
                </a:extLst>
              </a:tr>
              <a:tr h="184931">
                <a:tc>
                  <a:txBody>
                    <a:bodyPr/>
                    <a:lstStyle/>
                    <a:p>
                      <a:pPr algn="l">
                        <a:defRPr sz="1000" b="1"/>
                      </a:pPr>
                      <a:r>
                        <a:rPr>
                          <a:latin typeface="+mj-lt"/>
                          <a:ea typeface="+mj-ea"/>
                          <a:cs typeface="+mj-cs"/>
                          <a:sym typeface="Helvetica"/>
                        </a:rPr>
                        <a:t>共催</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a:defRPr sz="1000"/>
                      </a:pPr>
                      <a:r>
                        <a:rPr lang="ja-JP" altLang="ja-JP" sz="1000" b="0" i="0" u="none" strike="noStrike" cap="none" spc="0" baseline="0">
                          <a:solidFill>
                            <a:srgbClr val="000000"/>
                          </a:solidFill>
                          <a:effectLst/>
                          <a:uFillTx/>
                          <a:latin typeface="+mn-lt"/>
                          <a:ea typeface="+mn-ea"/>
                          <a:cs typeface="+mn-cs"/>
                          <a:sym typeface="Calibri"/>
                        </a:rPr>
                        <a:t>笹川平和財団 海洋政策研究所</a:t>
                      </a:r>
                      <a:r>
                        <a:rPr lang="ja-JP" altLang="ja-JP">
                          <a:effectLst/>
                        </a:rPr>
                        <a:t> </a:t>
                      </a:r>
                      <a:endParaRPr dirty="0"/>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6"/>
                  </a:ext>
                </a:extLst>
              </a:tr>
              <a:tr h="184931">
                <a:tc>
                  <a:txBody>
                    <a:bodyPr/>
                    <a:lstStyle/>
                    <a:p>
                      <a:pPr algn="l">
                        <a:defRPr sz="1000" b="1"/>
                      </a:pPr>
                      <a:r>
                        <a:rPr dirty="0" err="1">
                          <a:latin typeface="+mj-lt"/>
                          <a:ea typeface="+mj-ea"/>
                          <a:cs typeface="+mj-cs"/>
                          <a:sym typeface="Helvetica"/>
                        </a:rPr>
                        <a:t>協力</a:t>
                      </a:r>
                      <a:r>
                        <a:rPr lang="ja-JP" altLang="en-US">
                          <a:latin typeface="+mj-lt"/>
                          <a:ea typeface="+mj-ea"/>
                          <a:cs typeface="+mj-cs"/>
                          <a:sym typeface="Helvetica"/>
                        </a:rPr>
                        <a:t>（後援）</a:t>
                      </a:r>
                      <a:endParaRPr dirty="0">
                        <a:latin typeface="+mj-lt"/>
                        <a:ea typeface="+mj-ea"/>
                        <a:cs typeface="+mj-cs"/>
                        <a:sym typeface="Helvetica"/>
                      </a:endParaRP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a:defRPr sz="1000"/>
                      </a:pPr>
                      <a:r>
                        <a:rPr lang="en-US" altLang="ja-JP" sz="1000" b="0" i="0" u="none" strike="noStrike" cap="none" spc="0" baseline="0" dirty="0">
                          <a:solidFill>
                            <a:srgbClr val="000000"/>
                          </a:solidFill>
                          <a:effectLst/>
                          <a:uFillTx/>
                          <a:latin typeface="+mn-lt"/>
                          <a:ea typeface="+mn-ea"/>
                          <a:cs typeface="+mn-cs"/>
                          <a:sym typeface="Calibri"/>
                        </a:rPr>
                        <a:t>ESRI</a:t>
                      </a:r>
                      <a:r>
                        <a:rPr lang="ja-JP" altLang="ja-JP" sz="1000" b="0" i="0" u="none" strike="noStrike" cap="none" spc="0" baseline="0">
                          <a:solidFill>
                            <a:srgbClr val="000000"/>
                          </a:solidFill>
                          <a:effectLst/>
                          <a:uFillTx/>
                          <a:latin typeface="+mn-lt"/>
                          <a:ea typeface="+mn-ea"/>
                          <a:cs typeface="+mn-cs"/>
                          <a:sym typeface="Calibri"/>
                        </a:rPr>
                        <a:t>ジャパン、内外地図株式会社、</a:t>
                      </a:r>
                      <a:r>
                        <a:rPr lang="en-US" altLang="ja-JP" sz="1000" b="0" i="0" u="none" strike="noStrike" cap="none" spc="0" baseline="0" dirty="0">
                          <a:solidFill>
                            <a:srgbClr val="000000"/>
                          </a:solidFill>
                          <a:effectLst/>
                          <a:uFillTx/>
                          <a:latin typeface="+mn-lt"/>
                          <a:ea typeface="+mn-ea"/>
                          <a:cs typeface="+mn-cs"/>
                          <a:sym typeface="Calibri"/>
                        </a:rPr>
                        <a:t>BC-ROBOP</a:t>
                      </a:r>
                      <a:r>
                        <a:rPr lang="ja-JP" altLang="ja-JP" sz="1000" b="0" i="0" u="none" strike="noStrike" cap="none" spc="0" baseline="0">
                          <a:solidFill>
                            <a:srgbClr val="000000"/>
                          </a:solidFill>
                          <a:effectLst/>
                          <a:uFillTx/>
                          <a:latin typeface="+mn-lt"/>
                          <a:ea typeface="+mn-ea"/>
                          <a:cs typeface="+mn-cs"/>
                          <a:sym typeface="Calibri"/>
                        </a:rPr>
                        <a:t>海岸工学会</a:t>
                      </a:r>
                      <a:r>
                        <a:rPr lang="ja-JP" altLang="ja-JP">
                          <a:effectLst/>
                        </a:rPr>
                        <a:t> </a:t>
                      </a:r>
                      <a:endParaRPr dirty="0"/>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7"/>
                  </a:ext>
                </a:extLst>
              </a:tr>
              <a:tr h="616043">
                <a:tc>
                  <a:txBody>
                    <a:bodyPr/>
                    <a:lstStyle/>
                    <a:p>
                      <a:pPr algn="l">
                        <a:defRPr sz="1000" b="1"/>
                      </a:pPr>
                      <a:r>
                        <a:rPr>
                          <a:latin typeface="+mj-lt"/>
                          <a:ea typeface="+mj-ea"/>
                          <a:cs typeface="+mj-cs"/>
                          <a:sym typeface="Helvetica"/>
                        </a:rPr>
                        <a:t>告知方法</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a:defRPr sz="1800"/>
                      </a:pPr>
                      <a:r>
                        <a:rPr sz="1000" dirty="0" err="1"/>
                        <a:t>WEB：九州大学うみつなぎふくおか公式WEBサイト、FBページ、海</a:t>
                      </a:r>
                      <a:r>
                        <a:rPr lang="ja-JP" altLang="en-US" sz="1000" dirty="0"/>
                        <a:t>と</a:t>
                      </a:r>
                      <a:r>
                        <a:rPr sz="1000" dirty="0" err="1"/>
                        <a:t>日本プロジェクトinふくおか</a:t>
                      </a:r>
                      <a:r>
                        <a:rPr lang="ja-JP" altLang="en-US" sz="1000" dirty="0"/>
                        <a:t>　</a:t>
                      </a:r>
                      <a:r>
                        <a:rPr sz="1000" dirty="0"/>
                        <a:t>有料FB広告１週間</a:t>
                      </a:r>
                      <a:r>
                        <a:rPr lang="ja-JP" altLang="en-US" sz="1000" dirty="0"/>
                        <a:t>
その他：ちらし掲出、</a:t>
                      </a:r>
                      <a:r>
                        <a:rPr sz="1000" dirty="0" err="1"/>
                        <a:t>地元テレビ、ラジオ放送局へのプレスリリース</a:t>
                      </a:r>
                      <a:r>
                        <a:rPr sz="1000" dirty="0"/>
                        <a:t> </a:t>
                      </a:r>
                      <a:r>
                        <a:rPr lang="ja-JP" altLang="en-US" sz="1000" dirty="0"/>
                        <a:t>等</a:t>
                      </a:r>
                      <a:endParaRPr sz="1000" dirty="0"/>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8"/>
                  </a:ext>
                </a:extLst>
              </a:tr>
            </a:tbl>
          </a:graphicData>
        </a:graphic>
      </p:graphicFrame>
      <p:sp>
        <p:nvSpPr>
          <p:cNvPr id="22" name="タイトル 1"/>
          <p:cNvSpPr txBox="1"/>
          <p:nvPr/>
        </p:nvSpPr>
        <p:spPr>
          <a:xfrm>
            <a:off x="383497" y="2189551"/>
            <a:ext cx="2994661" cy="24384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1200" b="1">
                <a:solidFill>
                  <a:srgbClr val="0D0D0D"/>
                </a:solidFill>
                <a:latin typeface="+mj-lt"/>
                <a:ea typeface="+mj-ea"/>
                <a:cs typeface="+mj-cs"/>
                <a:sym typeface="Helvetica"/>
              </a:defRPr>
            </a:lvl1pPr>
          </a:lstStyle>
          <a:p>
            <a:pPr>
              <a:defRPr>
                <a:latin typeface="+mn-lt"/>
                <a:ea typeface="+mn-ea"/>
                <a:cs typeface="+mn-cs"/>
                <a:sym typeface="Calibri"/>
              </a:defRPr>
            </a:pPr>
            <a:r>
              <a:rPr dirty="0">
                <a:latin typeface="+mj-lt"/>
                <a:ea typeface="+mj-ea"/>
                <a:cs typeface="+mj-cs"/>
                <a:sym typeface="Helvetica"/>
              </a:rPr>
              <a:t>１）オリジナルイベント開催概要</a:t>
            </a:r>
          </a:p>
        </p:txBody>
      </p:sp>
      <p:graphicFrame>
        <p:nvGraphicFramePr>
          <p:cNvPr id="23" name="表 14"/>
          <p:cNvGraphicFramePr/>
          <p:nvPr>
            <p:extLst>
              <p:ext uri="{D42A27DB-BD31-4B8C-83A1-F6EECF244321}">
                <p14:modId xmlns:p14="http://schemas.microsoft.com/office/powerpoint/2010/main" val="1197964030"/>
              </p:ext>
            </p:extLst>
          </p:nvPr>
        </p:nvGraphicFramePr>
        <p:xfrm>
          <a:off x="512676" y="7316144"/>
          <a:ext cx="5832648" cy="1430286"/>
        </p:xfrm>
        <a:graphic>
          <a:graphicData uri="http://schemas.openxmlformats.org/drawingml/2006/table">
            <a:tbl>
              <a:tblPr bandRow="1">
                <a:tableStyleId>{4C3C2611-4C71-4FC5-86AE-919BDF0F9419}</a:tableStyleId>
              </a:tblPr>
              <a:tblGrid>
                <a:gridCol w="1296144">
                  <a:extLst>
                    <a:ext uri="{9D8B030D-6E8A-4147-A177-3AD203B41FA5}">
                      <a16:colId xmlns:a16="http://schemas.microsoft.com/office/drawing/2014/main" val="20000"/>
                    </a:ext>
                  </a:extLst>
                </a:gridCol>
                <a:gridCol w="4536504">
                  <a:extLst>
                    <a:ext uri="{9D8B030D-6E8A-4147-A177-3AD203B41FA5}">
                      <a16:colId xmlns:a16="http://schemas.microsoft.com/office/drawing/2014/main" val="20001"/>
                    </a:ext>
                  </a:extLst>
                </a:gridCol>
              </a:tblGrid>
              <a:tr h="1430286">
                <a:tc>
                  <a:txBody>
                    <a:bodyPr/>
                    <a:lstStyle/>
                    <a:p>
                      <a:pPr algn="l">
                        <a:defRPr sz="1000" b="1"/>
                      </a:pPr>
                      <a:r>
                        <a:rPr dirty="0">
                          <a:latin typeface="+mj-lt"/>
                          <a:ea typeface="+mj-ea"/>
                          <a:cs typeface="+mj-cs"/>
                          <a:sym typeface="Helvetica"/>
                        </a:rPr>
                        <a:t>イベント</a:t>
                      </a:r>
                      <a:r>
                        <a:rPr dirty="0"/>
                        <a:t>1</a:t>
                      </a:r>
                      <a:endParaRPr dirty="0">
                        <a:solidFill>
                          <a:srgbClr val="FFFFFF"/>
                        </a:solidFill>
                      </a:endParaRPr>
                    </a:p>
                    <a:p>
                      <a:pPr algn="l">
                        <a:defRPr sz="1000" b="1"/>
                      </a:pPr>
                      <a:r>
                        <a:rPr dirty="0" err="1">
                          <a:latin typeface="+mj-lt"/>
                          <a:ea typeface="+mj-ea"/>
                          <a:cs typeface="+mj-cs"/>
                          <a:sym typeface="Helvetica"/>
                        </a:rPr>
                        <a:t>内容</a:t>
                      </a:r>
                      <a:endParaRPr dirty="0">
                        <a:latin typeface="+mj-lt"/>
                        <a:ea typeface="+mj-ea"/>
                        <a:cs typeface="+mj-cs"/>
                        <a:sym typeface="Helvetica"/>
                      </a:endParaRP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defTabSz="457200">
                        <a:defRPr sz="1000"/>
                      </a:pPr>
                      <a:r>
                        <a:rPr lang="ja-JP" altLang="en-US"/>
                        <a:t>ビーチクリーン、海と関わる人々の活動等の紹介</a:t>
                      </a:r>
                      <a:r>
                        <a:rPr lang="en-US" altLang="ja-JP" dirty="0"/>
                        <a:t>VTR</a:t>
                      </a:r>
                    </a:p>
                    <a:p>
                      <a:pPr algn="l" defTabSz="457200">
                        <a:defRPr sz="1000"/>
                      </a:pPr>
                      <a:r>
                        <a:rPr lang="ja-JP" altLang="en-US"/>
                        <a:t>各地で活動する方々の発表（</a:t>
                      </a:r>
                      <a:r>
                        <a:rPr lang="en-US" altLang="ja-JP" dirty="0"/>
                        <a:t>LIVE</a:t>
                      </a:r>
                      <a:r>
                        <a:rPr lang="ja-JP" altLang="en-US"/>
                        <a:t>、動画含）</a:t>
                      </a:r>
                      <a:endParaRPr lang="en-US" altLang="ja-JP" dirty="0"/>
                    </a:p>
                    <a:p>
                      <a:pPr algn="l" defTabSz="457200">
                        <a:defRPr sz="1000"/>
                      </a:pPr>
                      <a:r>
                        <a:rPr lang="ja-JP" altLang="en-US"/>
                        <a:t>パネリスト同士の自由討議</a:t>
                      </a:r>
                      <a:endParaRPr lang="en-US" altLang="ja-JP" dirty="0"/>
                    </a:p>
                    <a:p>
                      <a:pPr algn="l" defTabSz="457200">
                        <a:defRPr sz="1000"/>
                      </a:pPr>
                      <a:r>
                        <a:rPr lang="ja-JP" altLang="en-US"/>
                        <a:t>視聴参加者からの</a:t>
                      </a:r>
                      <a:r>
                        <a:rPr lang="en-US" altLang="ja-JP" dirty="0"/>
                        <a:t>Q&amp;A</a:t>
                      </a:r>
                      <a:r>
                        <a:rPr lang="ja-JP" altLang="en-US"/>
                        <a:t>対応</a:t>
                      </a:r>
                      <a:endParaRPr lang="en-US" altLang="ja-JP" dirty="0"/>
                    </a:p>
                    <a:p>
                      <a:pPr algn="l" defTabSz="457200">
                        <a:defRPr sz="1000"/>
                      </a:pPr>
                      <a:endParaRPr lang="en-US" dirty="0"/>
                    </a:p>
                    <a:p>
                      <a:pPr algn="l" defTabSz="457200">
                        <a:defRPr sz="1000"/>
                      </a:pPr>
                      <a:r>
                        <a:rPr lang="en-US" altLang="ja-JP" dirty="0"/>
                        <a:t>※</a:t>
                      </a:r>
                      <a:r>
                        <a:rPr lang="ja-JP" altLang="en-US"/>
                        <a:t>プログラム詳細は別途案内チラシ参照</a:t>
                      </a:r>
                      <a:endParaRPr dirty="0"/>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0"/>
                  </a:ext>
                </a:extLst>
              </a:tr>
            </a:tbl>
          </a:graphicData>
        </a:graphic>
      </p:graphicFrame>
      <p:sp>
        <p:nvSpPr>
          <p:cNvPr id="24" name="タイトル 1"/>
          <p:cNvSpPr txBox="1"/>
          <p:nvPr/>
        </p:nvSpPr>
        <p:spPr>
          <a:xfrm>
            <a:off x="347494" y="6807293"/>
            <a:ext cx="6163012" cy="43129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ormAutofit/>
          </a:bodyPr>
          <a:lstStyle/>
          <a:p>
            <a:pPr defTabSz="832104">
              <a:lnSpc>
                <a:spcPct val="80000"/>
              </a:lnSpc>
              <a:defRPr sz="1092" b="1">
                <a:solidFill>
                  <a:srgbClr val="0D0D0D"/>
                </a:solidFill>
              </a:defRPr>
            </a:pPr>
            <a:r>
              <a:rPr dirty="0">
                <a:latin typeface="+mj-lt"/>
                <a:ea typeface="+mj-ea"/>
                <a:cs typeface="+mj-cs"/>
                <a:sym typeface="Helvetica"/>
              </a:rPr>
              <a:t>２）イベント内容</a:t>
            </a:r>
            <a:endParaRPr sz="1274" dirty="0"/>
          </a:p>
          <a:p>
            <a:pPr defTabSz="832104">
              <a:lnSpc>
                <a:spcPct val="80000"/>
              </a:lnSpc>
              <a:defRPr sz="1092" b="1">
                <a:solidFill>
                  <a:srgbClr val="0D0D0D"/>
                </a:solidFill>
              </a:defRPr>
            </a:pPr>
            <a:r>
              <a:rPr dirty="0">
                <a:latin typeface="+mj-lt"/>
                <a:ea typeface="+mj-ea"/>
                <a:cs typeface="+mj-cs"/>
                <a:sym typeface="Helvetica"/>
              </a:rPr>
              <a:t>　　</a:t>
            </a:r>
            <a:r>
              <a:rPr dirty="0"/>
              <a:t>※</a:t>
            </a:r>
            <a:r>
              <a:rPr dirty="0">
                <a:latin typeface="+mj-lt"/>
                <a:ea typeface="+mj-ea"/>
                <a:cs typeface="+mj-cs"/>
                <a:sym typeface="Helvetica"/>
              </a:rPr>
              <a:t>添付いただく写真画像は</a:t>
            </a:r>
            <a:r>
              <a:rPr dirty="0"/>
              <a:t>2000×2000</a:t>
            </a:r>
            <a:r>
              <a:rPr dirty="0">
                <a:latin typeface="+mj-lt"/>
                <a:ea typeface="+mj-ea"/>
                <a:cs typeface="+mj-cs"/>
                <a:sym typeface="Helvetica"/>
              </a:rPr>
              <a:t>ピクセル以上ですとキレイな表示となります</a:t>
            </a:r>
          </a:p>
        </p:txBody>
      </p:sp>
      <p:sp>
        <p:nvSpPr>
          <p:cNvPr id="25" name="テキスト ボックス 12"/>
          <p:cNvSpPr txBox="1"/>
          <p:nvPr/>
        </p:nvSpPr>
        <p:spPr>
          <a:xfrm>
            <a:off x="1746528" y="781243"/>
            <a:ext cx="4676141" cy="10058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9" rIns="45719">
            <a:spAutoFit/>
          </a:bodyPr>
          <a:lstStyle/>
          <a:p>
            <a:pPr>
              <a:defRPr sz="1200"/>
            </a:pPr>
            <a:r>
              <a:rPr dirty="0">
                <a:latin typeface="+mj-lt"/>
                <a:ea typeface="+mj-ea"/>
                <a:cs typeface="+mj-cs"/>
                <a:sym typeface="Helvetica"/>
              </a:rPr>
              <a:t>事業ID：2019525789</a:t>
            </a:r>
          </a:p>
          <a:p>
            <a:pPr>
              <a:defRPr sz="1200"/>
            </a:pPr>
            <a:r>
              <a:rPr dirty="0" err="1">
                <a:latin typeface="+mj-lt"/>
                <a:ea typeface="+mj-ea"/>
                <a:cs typeface="+mj-cs"/>
                <a:sym typeface="Helvetica"/>
              </a:rPr>
              <a:t>事業名</a:t>
            </a:r>
            <a:r>
              <a:rPr dirty="0">
                <a:latin typeface="+mj-lt"/>
                <a:ea typeface="+mj-ea"/>
                <a:cs typeface="+mj-cs"/>
                <a:sym typeface="Helvetica"/>
              </a:rPr>
              <a:t>：「福岡の海と人のつながり調べ」海と日本2020</a:t>
            </a:r>
          </a:p>
          <a:p>
            <a:pPr>
              <a:defRPr sz="1200"/>
            </a:pPr>
            <a:r>
              <a:rPr dirty="0">
                <a:latin typeface="+mj-lt"/>
                <a:ea typeface="+mj-ea"/>
                <a:cs typeface="+mj-cs"/>
                <a:sym typeface="Helvetica"/>
              </a:rPr>
              <a:t>　 九州大学環境工学教室2020</a:t>
            </a:r>
          </a:p>
          <a:p>
            <a:pPr>
              <a:defRPr sz="1200"/>
            </a:pPr>
            <a:r>
              <a:rPr dirty="0" err="1">
                <a:latin typeface="+mj-lt"/>
                <a:ea typeface="+mj-ea"/>
                <a:cs typeface="+mj-cs"/>
                <a:sym typeface="Helvetica"/>
              </a:rPr>
              <a:t>団体名：九州大学大学院工学研究院附属環境工学研究教育センタ</a:t>
            </a:r>
            <a:r>
              <a:rPr dirty="0">
                <a:latin typeface="+mj-lt"/>
                <a:ea typeface="+mj-ea"/>
                <a:cs typeface="+mj-cs"/>
                <a:sym typeface="Helvetica"/>
              </a:rPr>
              <a:t>ー</a:t>
            </a:r>
          </a:p>
        </p:txBody>
      </p:sp>
      <p:sp>
        <p:nvSpPr>
          <p:cNvPr id="26" name="正方形/長方形 13"/>
          <p:cNvSpPr/>
          <p:nvPr/>
        </p:nvSpPr>
        <p:spPr>
          <a:xfrm>
            <a:off x="1628799" y="728979"/>
            <a:ext cx="4968554" cy="1110369"/>
          </a:xfrm>
          <a:prstGeom prst="rect">
            <a:avLst/>
          </a:prstGeom>
          <a:ln w="25400">
            <a:solidFill>
              <a:srgbClr val="000000"/>
            </a:solidFill>
          </a:ln>
        </p:spPr>
        <p:txBody>
          <a:bodyPr lIns="45719" rIns="45719" anchor="ctr"/>
          <a:lstStyle/>
          <a:p>
            <a:pPr algn="ctr">
              <a:defRPr>
                <a:solidFill>
                  <a:srgbClr val="FFFFFF"/>
                </a:solidFill>
              </a:defRPr>
            </a:pPr>
            <a:endParaRP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テキスト ボックス 17"/>
          <p:cNvSpPr txBox="1"/>
          <p:nvPr/>
        </p:nvSpPr>
        <p:spPr>
          <a:xfrm>
            <a:off x="1746528" y="818347"/>
            <a:ext cx="4676141" cy="12598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9" rIns="45719">
            <a:spAutoFit/>
          </a:bodyPr>
          <a:lstStyle/>
          <a:p>
            <a:pPr>
              <a:defRPr sz="1200"/>
            </a:pPr>
            <a:r>
              <a:rPr>
                <a:latin typeface="+mj-lt"/>
                <a:ea typeface="+mj-ea"/>
                <a:cs typeface="+mj-cs"/>
                <a:sym typeface="Helvetica"/>
              </a:rPr>
              <a:t>事業ID：2019525789</a:t>
            </a:r>
          </a:p>
          <a:p>
            <a:pPr>
              <a:defRPr sz="1200"/>
            </a:pPr>
            <a:r>
              <a:rPr>
                <a:latin typeface="+mj-lt"/>
                <a:ea typeface="+mj-ea"/>
                <a:cs typeface="+mj-cs"/>
                <a:sym typeface="Helvetica"/>
              </a:rPr>
              <a:t>事業名：「福岡の海と人のつながり調べ」海と日本2020</a:t>
            </a:r>
          </a:p>
          <a:p>
            <a:pPr lvl="1">
              <a:defRPr sz="1200"/>
            </a:pPr>
            <a:r>
              <a:rPr>
                <a:latin typeface="+mj-lt"/>
                <a:ea typeface="+mj-ea"/>
                <a:cs typeface="+mj-cs"/>
                <a:sym typeface="Helvetica"/>
              </a:rPr>
              <a:t>　 九州大学環境工学教室2020</a:t>
            </a:r>
          </a:p>
          <a:p>
            <a:pPr>
              <a:defRPr sz="1200"/>
            </a:pPr>
            <a:r>
              <a:rPr>
                <a:latin typeface="+mj-lt"/>
                <a:ea typeface="+mj-ea"/>
                <a:cs typeface="+mj-cs"/>
                <a:sym typeface="Helvetica"/>
              </a:rPr>
              <a:t>団体名：九州大学大学院工学研究院附属環境工学研究教育センター</a:t>
            </a:r>
          </a:p>
        </p:txBody>
      </p:sp>
      <p:sp>
        <p:nvSpPr>
          <p:cNvPr id="32" name="正方形/長方形 18"/>
          <p:cNvSpPr/>
          <p:nvPr/>
        </p:nvSpPr>
        <p:spPr>
          <a:xfrm>
            <a:off x="1628799" y="689882"/>
            <a:ext cx="4968554" cy="1234442"/>
          </a:xfrm>
          <a:prstGeom prst="rect">
            <a:avLst/>
          </a:prstGeom>
          <a:ln w="25400">
            <a:solidFill>
              <a:srgbClr val="000000"/>
            </a:solidFill>
          </a:ln>
        </p:spPr>
        <p:txBody>
          <a:bodyPr lIns="45719" rIns="45719" anchor="ctr"/>
          <a:lstStyle/>
          <a:p>
            <a:pPr algn="ctr">
              <a:defRPr>
                <a:solidFill>
                  <a:srgbClr val="FFFFFF"/>
                </a:solidFill>
              </a:defRPr>
            </a:pPr>
            <a:endParaRPr/>
          </a:p>
        </p:txBody>
      </p:sp>
      <p:sp>
        <p:nvSpPr>
          <p:cNvPr id="10" name="タイトル 1">
            <a:extLst>
              <a:ext uri="{FF2B5EF4-FFF2-40B4-BE49-F238E27FC236}">
                <a16:creationId xmlns:a16="http://schemas.microsoft.com/office/drawing/2014/main" id="{AE7F48D4-B979-0547-A4F4-FB7F7CD4BA20}"/>
              </a:ext>
            </a:extLst>
          </p:cNvPr>
          <p:cNvSpPr txBox="1"/>
          <p:nvPr/>
        </p:nvSpPr>
        <p:spPr>
          <a:xfrm>
            <a:off x="434341" y="2138976"/>
            <a:ext cx="6163012" cy="29024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ormAutofit/>
          </a:bodyPr>
          <a:lstStyle/>
          <a:p>
            <a:pPr defTabSz="832104">
              <a:lnSpc>
                <a:spcPct val="80000"/>
              </a:lnSpc>
              <a:defRPr sz="1092" b="1">
                <a:solidFill>
                  <a:srgbClr val="0D0D0D"/>
                </a:solidFill>
              </a:defRPr>
            </a:pPr>
            <a:r>
              <a:rPr lang="ja-JP" altLang="en-US">
                <a:latin typeface="+mj-lt"/>
                <a:ea typeface="+mj-ea"/>
                <a:cs typeface="+mj-cs"/>
                <a:sym typeface="Helvetica"/>
              </a:rPr>
              <a:t>実施風景</a:t>
            </a:r>
            <a:r>
              <a:rPr lang="ja-JP" altLang="en-US" sz="1274" dirty="0">
                <a:latin typeface="+mj-lt"/>
                <a:ea typeface="+mj-ea"/>
                <a:cs typeface="+mj-cs"/>
                <a:sym typeface="Helvetica"/>
              </a:rPr>
              <a:t>　</a:t>
            </a:r>
            <a:r>
              <a:rPr dirty="0"/>
              <a:t>※</a:t>
            </a:r>
            <a:r>
              <a:rPr dirty="0">
                <a:latin typeface="+mj-lt"/>
                <a:ea typeface="+mj-ea"/>
                <a:cs typeface="+mj-cs"/>
                <a:sym typeface="Helvetica"/>
              </a:rPr>
              <a:t>添付いただく写真画像は</a:t>
            </a:r>
            <a:r>
              <a:rPr dirty="0"/>
              <a:t>2000×2000</a:t>
            </a:r>
            <a:r>
              <a:rPr dirty="0">
                <a:latin typeface="+mj-lt"/>
                <a:ea typeface="+mj-ea"/>
                <a:cs typeface="+mj-cs"/>
                <a:sym typeface="Helvetica"/>
              </a:rPr>
              <a:t>ピクセル以上ですとキレイな表示となります</a:t>
            </a:r>
          </a:p>
        </p:txBody>
      </p:sp>
      <p:pic>
        <p:nvPicPr>
          <p:cNvPr id="4" name="図 3" descr="机の上のノートパソコンとモニター&#10;&#10;自動的に生成された説明">
            <a:extLst>
              <a:ext uri="{FF2B5EF4-FFF2-40B4-BE49-F238E27FC236}">
                <a16:creationId xmlns:a16="http://schemas.microsoft.com/office/drawing/2014/main" id="{42942C26-DF59-47D7-B407-86CB246F09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947" y="2562594"/>
            <a:ext cx="2591162" cy="1619476"/>
          </a:xfrm>
          <a:prstGeom prst="rect">
            <a:avLst/>
          </a:prstGeom>
        </p:spPr>
      </p:pic>
      <p:pic>
        <p:nvPicPr>
          <p:cNvPr id="8" name="図 7" descr="デスクの上のパソコンと女性&#10;&#10;中程度の精度で自動的に生成された説明">
            <a:extLst>
              <a:ext uri="{FF2B5EF4-FFF2-40B4-BE49-F238E27FC236}">
                <a16:creationId xmlns:a16="http://schemas.microsoft.com/office/drawing/2014/main" id="{1324AF54-097B-44CE-A69D-7CC5F0834D4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01349" y="2564042"/>
            <a:ext cx="2896004" cy="1629002"/>
          </a:xfrm>
          <a:prstGeom prst="rect">
            <a:avLst/>
          </a:prstGeom>
        </p:spPr>
      </p:pic>
      <p:pic>
        <p:nvPicPr>
          <p:cNvPr id="11" name="図 10" descr="写真, 異なる, テレビ, ポーズ が含まれている画像&#10;&#10;自動的に生成された説明">
            <a:extLst>
              <a:ext uri="{FF2B5EF4-FFF2-40B4-BE49-F238E27FC236}">
                <a16:creationId xmlns:a16="http://schemas.microsoft.com/office/drawing/2014/main" id="{65C38E12-A2B9-4777-9C18-E0A6A3C7B54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0947" y="4337842"/>
            <a:ext cx="3029373" cy="1886213"/>
          </a:xfrm>
          <a:prstGeom prst="rect">
            <a:avLst/>
          </a:prstGeom>
        </p:spPr>
      </p:pic>
      <p:pic>
        <p:nvPicPr>
          <p:cNvPr id="15" name="図 14" descr="写真, 展示, 電子機器, ショー が含まれている画像&#10;&#10;自動的に生成された説明">
            <a:extLst>
              <a:ext uri="{FF2B5EF4-FFF2-40B4-BE49-F238E27FC236}">
                <a16:creationId xmlns:a16="http://schemas.microsoft.com/office/drawing/2014/main" id="{2BEADA0A-2355-42D8-B6B6-BC14BCA5EDC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691823" y="4352855"/>
            <a:ext cx="2905530" cy="1810003"/>
          </a:xfrm>
          <a:prstGeom prst="rect">
            <a:avLst/>
          </a:prstGeom>
        </p:spPr>
      </p:pic>
      <p:pic>
        <p:nvPicPr>
          <p:cNvPr id="18" name="図 17" descr="机の上のノートパソコンとモニター&#10;&#10;自動的に生成された説明">
            <a:extLst>
              <a:ext uri="{FF2B5EF4-FFF2-40B4-BE49-F238E27FC236}">
                <a16:creationId xmlns:a16="http://schemas.microsoft.com/office/drawing/2014/main" id="{8C44B106-91DC-4021-9ECD-5B62835E783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50947" y="6379827"/>
            <a:ext cx="2391109" cy="1762371"/>
          </a:xfrm>
          <a:prstGeom prst="rect">
            <a:avLst/>
          </a:prstGeom>
        </p:spPr>
      </p:pic>
      <p:pic>
        <p:nvPicPr>
          <p:cNvPr id="20" name="図 19" descr="写真, 屋内, モニター, 画面 が含まれている画像&#10;&#10;自動的に生成された説明">
            <a:extLst>
              <a:ext uri="{FF2B5EF4-FFF2-40B4-BE49-F238E27FC236}">
                <a16:creationId xmlns:a16="http://schemas.microsoft.com/office/drawing/2014/main" id="{22F3DC62-B452-47A8-B4EF-88B9E967291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691823" y="6322669"/>
            <a:ext cx="2905530" cy="1819529"/>
          </a:xfrm>
          <a:prstGeom prst="rect">
            <a:avLst/>
          </a:prstGeom>
        </p:spPr>
      </p:pic>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 name="表 3"/>
          <p:cNvGraphicFramePr/>
          <p:nvPr>
            <p:extLst>
              <p:ext uri="{D42A27DB-BD31-4B8C-83A1-F6EECF244321}">
                <p14:modId xmlns:p14="http://schemas.microsoft.com/office/powerpoint/2010/main" val="2898187534"/>
              </p:ext>
            </p:extLst>
          </p:nvPr>
        </p:nvGraphicFramePr>
        <p:xfrm>
          <a:off x="548679" y="2613309"/>
          <a:ext cx="5832648" cy="5547339"/>
        </p:xfrm>
        <a:graphic>
          <a:graphicData uri="http://schemas.openxmlformats.org/drawingml/2006/table">
            <a:tbl>
              <a:tblPr firstRow="1" bandRow="1">
                <a:tableStyleId>{4C3C2611-4C71-4FC5-86AE-919BDF0F9419}</a:tableStyleId>
              </a:tblPr>
              <a:tblGrid>
                <a:gridCol w="1296144">
                  <a:extLst>
                    <a:ext uri="{9D8B030D-6E8A-4147-A177-3AD203B41FA5}">
                      <a16:colId xmlns:a16="http://schemas.microsoft.com/office/drawing/2014/main" val="20000"/>
                    </a:ext>
                  </a:extLst>
                </a:gridCol>
                <a:gridCol w="4536504">
                  <a:extLst>
                    <a:ext uri="{9D8B030D-6E8A-4147-A177-3AD203B41FA5}">
                      <a16:colId xmlns:a16="http://schemas.microsoft.com/office/drawing/2014/main" val="20001"/>
                    </a:ext>
                  </a:extLst>
                </a:gridCol>
              </a:tblGrid>
              <a:tr h="1907643">
                <a:tc>
                  <a:txBody>
                    <a:bodyPr/>
                    <a:lstStyle/>
                    <a:p>
                      <a:pPr algn="l">
                        <a:defRPr sz="1000">
                          <a:solidFill>
                            <a:srgbClr val="000000"/>
                          </a:solidFill>
                        </a:defRPr>
                      </a:pPr>
                      <a:r>
                        <a:rPr dirty="0" err="1">
                          <a:latin typeface="+mj-lt"/>
                          <a:ea typeface="+mj-ea"/>
                          <a:cs typeface="+mj-cs"/>
                          <a:sym typeface="Helvetica"/>
                        </a:rPr>
                        <a:t>参加者の声</a:t>
                      </a:r>
                      <a:endParaRPr dirty="0">
                        <a:latin typeface="+mj-lt"/>
                        <a:ea typeface="+mj-ea"/>
                        <a:cs typeface="+mj-cs"/>
                        <a:sym typeface="Helvetica"/>
                      </a:endParaRP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a:defRPr sz="1800" b="0">
                          <a:solidFill>
                            <a:srgbClr val="000000"/>
                          </a:solidFill>
                        </a:defRPr>
                      </a:pPr>
                      <a:r>
                        <a:rPr lang="ja-JP" altLang="en-US" sz="1000"/>
                        <a:t>＜パネリスト高校生＞</a:t>
                      </a:r>
                      <a:endParaRPr lang="en-US" altLang="ja-JP" sz="1000" dirty="0"/>
                    </a:p>
                    <a:p>
                      <a:pPr algn="l">
                        <a:defRPr sz="1800" b="0">
                          <a:solidFill>
                            <a:srgbClr val="000000"/>
                          </a:solidFill>
                        </a:defRPr>
                      </a:pPr>
                      <a:r>
                        <a:rPr lang="ja-JP" altLang="en-US" sz="1000"/>
                        <a:t>・身近なところが大きなことにつながっていることを実感した。多くの人が環境問題に対して考えるきっかけを作っていきたいと思った。</a:t>
                      </a:r>
                    </a:p>
                    <a:p>
                      <a:pPr algn="l">
                        <a:defRPr sz="1800" b="0">
                          <a:solidFill>
                            <a:srgbClr val="000000"/>
                          </a:solidFill>
                        </a:defRPr>
                      </a:pPr>
                      <a:r>
                        <a:rPr lang="ja-JP" altLang="en-US" sz="1000"/>
                        <a:t>・自分たちの清掃活動を通じて、中高生に今の川海ゴミの現状をもっと身近に感じて欲しいと思った。</a:t>
                      </a:r>
                    </a:p>
                    <a:p>
                      <a:pPr algn="l">
                        <a:defRPr sz="1800" b="0">
                          <a:solidFill>
                            <a:srgbClr val="000000"/>
                          </a:solidFill>
                        </a:defRPr>
                      </a:pPr>
                      <a:r>
                        <a:rPr lang="ja-JP" altLang="en-US" sz="1000"/>
                        <a:t>・今回学んだことを地域の人達に伝えていき正しくゴミを捨ててもらうことで海、川ゴミ問題に貢献していきたい。</a:t>
                      </a:r>
                    </a:p>
                    <a:p>
                      <a:pPr algn="l">
                        <a:defRPr sz="1800" b="0">
                          <a:solidFill>
                            <a:srgbClr val="000000"/>
                          </a:solidFill>
                        </a:defRPr>
                      </a:pPr>
                      <a:r>
                        <a:rPr lang="ja-JP" altLang="en-US" sz="1000"/>
                        <a:t>・今回の清掃活動で今の状況の深刻さを体感出来たので自分たちがこれから今の問題に真剣に取り組むべきだと思った・こういったローカルの取り組みを全国で視聴できるのは、とても良いことだと思います。　ぜひ、これを継続して欲しいと思います。</a:t>
                      </a:r>
                      <a:endParaRPr lang="en-US" altLang="ja-JP" sz="1000" dirty="0"/>
                    </a:p>
                    <a:p>
                      <a:pPr algn="l">
                        <a:defRPr sz="1800" b="0">
                          <a:solidFill>
                            <a:srgbClr val="000000"/>
                          </a:solidFill>
                        </a:defRPr>
                      </a:pPr>
                      <a:r>
                        <a:rPr lang="ja-JP" altLang="en-US" sz="1000"/>
                        <a:t>＜一般視聴者より＞</a:t>
                      </a:r>
                    </a:p>
                    <a:p>
                      <a:pPr algn="l">
                        <a:defRPr sz="1800" b="0">
                          <a:solidFill>
                            <a:srgbClr val="000000"/>
                          </a:solidFill>
                        </a:defRPr>
                      </a:pPr>
                      <a:r>
                        <a:rPr lang="ja-JP" altLang="en-US" sz="1000"/>
                        <a:t>・このジャンルは、どうしてもボランティア色が強いカテゴリの取り組みになってしまいがちなので、関係する研究テーマや研究者が面的に繋がる概念を創出して欲しいです。</a:t>
                      </a:r>
                    </a:p>
                    <a:p>
                      <a:pPr algn="l">
                        <a:defRPr sz="1800" b="0">
                          <a:solidFill>
                            <a:srgbClr val="000000"/>
                          </a:solidFill>
                        </a:defRPr>
                      </a:pPr>
                      <a:r>
                        <a:rPr lang="ja-JP" altLang="en-US" sz="1000"/>
                        <a:t>・何か大きな概念に各テーマをマッピングするような、ジグソーパズルのピースを集めていくようなまとまりイメージがあるといいですね。</a:t>
                      </a:r>
                    </a:p>
                    <a:p>
                      <a:pPr algn="l">
                        <a:defRPr sz="1800" b="0">
                          <a:solidFill>
                            <a:srgbClr val="000000"/>
                          </a:solidFill>
                        </a:defRPr>
                      </a:pPr>
                      <a:r>
                        <a:rPr lang="ja-JP" altLang="en-US" sz="1000"/>
                        <a:t>・海は世界中繋がっています。この取り組みがどんどん広い世界に繋がって、可視化されていくことを期待しています。</a:t>
                      </a:r>
                      <a:endParaRPr lang="en-US" altLang="ja-JP" sz="1000" dirty="0"/>
                    </a:p>
                    <a:p>
                      <a:pPr algn="l">
                        <a:defRPr sz="1800" b="0">
                          <a:solidFill>
                            <a:srgbClr val="000000"/>
                          </a:solidFill>
                        </a:defRPr>
                      </a:pPr>
                      <a:endParaRPr lang="en-US" altLang="ja-JP" sz="1000" dirty="0"/>
                    </a:p>
                    <a:p>
                      <a:pPr algn="l">
                        <a:defRPr sz="1800" b="0">
                          <a:solidFill>
                            <a:srgbClr val="000000"/>
                          </a:solidFill>
                        </a:defRPr>
                      </a:pPr>
                      <a:r>
                        <a:rPr lang="ja-JP" altLang="en-US" sz="1000"/>
                        <a:t>＜参加状況＞</a:t>
                      </a:r>
                      <a:endParaRPr lang="en-US" altLang="ja-JP" sz="1000" dirty="0"/>
                    </a:p>
                    <a:p>
                      <a:pPr algn="l">
                        <a:defRPr sz="1800" b="0">
                          <a:solidFill>
                            <a:srgbClr val="000000"/>
                          </a:solidFill>
                        </a:defRPr>
                      </a:pPr>
                      <a:r>
                        <a:rPr lang="ja-JP" altLang="en-US" sz="1000"/>
                        <a:t>パネリスト　</a:t>
                      </a:r>
                      <a:r>
                        <a:rPr lang="en-US" altLang="ja-JP" sz="1000" dirty="0"/>
                        <a:t>20</a:t>
                      </a:r>
                      <a:r>
                        <a:rPr lang="ja-JP" altLang="en-US" sz="1000"/>
                        <a:t>名</a:t>
                      </a:r>
                    </a:p>
                    <a:p>
                      <a:pPr algn="l">
                        <a:defRPr sz="1800" b="0">
                          <a:solidFill>
                            <a:srgbClr val="000000"/>
                          </a:solidFill>
                        </a:defRPr>
                      </a:pPr>
                      <a:r>
                        <a:rPr lang="ja-JP" altLang="en-US" sz="1000"/>
                        <a:t>事前申請（グーグルフォームにて）　</a:t>
                      </a:r>
                      <a:r>
                        <a:rPr lang="en-US" altLang="ja-JP" sz="1000" dirty="0"/>
                        <a:t>105</a:t>
                      </a:r>
                      <a:r>
                        <a:rPr lang="ja-JP" altLang="en-US" sz="1000"/>
                        <a:t>名</a:t>
                      </a:r>
                    </a:p>
                    <a:p>
                      <a:pPr algn="l">
                        <a:defRPr sz="1800" b="0">
                          <a:solidFill>
                            <a:srgbClr val="000000"/>
                          </a:solidFill>
                        </a:defRPr>
                      </a:pPr>
                      <a:r>
                        <a:rPr lang="ja-JP" altLang="en-US" sz="1000"/>
                        <a:t>参加登録（</a:t>
                      </a:r>
                      <a:r>
                        <a:rPr lang="en" sz="1000" dirty="0"/>
                        <a:t>Zoom</a:t>
                      </a:r>
                      <a:r>
                        <a:rPr lang="ja-JP" altLang="en-US" sz="1000"/>
                        <a:t>本登録） 　  　　</a:t>
                      </a:r>
                      <a:r>
                        <a:rPr lang="en-US" altLang="ja-JP" sz="1000" dirty="0"/>
                        <a:t>95</a:t>
                      </a:r>
                      <a:r>
                        <a:rPr lang="ja-JP" altLang="en-US" sz="1000"/>
                        <a:t>名</a:t>
                      </a:r>
                    </a:p>
                    <a:p>
                      <a:pPr algn="l">
                        <a:defRPr sz="1800" b="0">
                          <a:solidFill>
                            <a:srgbClr val="000000"/>
                          </a:solidFill>
                        </a:defRPr>
                      </a:pPr>
                      <a:r>
                        <a:rPr lang="ja-JP" altLang="en-US" sz="1000"/>
                        <a:t>当日ユニーク</a:t>
                      </a:r>
                      <a:r>
                        <a:rPr lang="en-US" altLang="ja-JP" sz="1000" dirty="0"/>
                        <a:t>(*)</a:t>
                      </a:r>
                      <a:r>
                        <a:rPr lang="ja-JP" altLang="en-US" sz="1000"/>
                        <a:t>視聴者数　　　　　  </a:t>
                      </a:r>
                      <a:r>
                        <a:rPr lang="en-US" altLang="ja-JP" sz="1000" dirty="0"/>
                        <a:t>86</a:t>
                      </a:r>
                      <a:r>
                        <a:rPr lang="ja-JP" altLang="en-US" sz="1000"/>
                        <a:t>名（＊重複のない視聴者数）</a:t>
                      </a:r>
                    </a:p>
                    <a:p>
                      <a:pPr algn="l">
                        <a:defRPr sz="1800" b="0">
                          <a:solidFill>
                            <a:srgbClr val="000000"/>
                          </a:solidFill>
                        </a:defRPr>
                      </a:pPr>
                      <a:r>
                        <a:rPr lang="ja-JP" altLang="en-US" sz="1000"/>
                        <a:t>最大同時視聴数　　</a:t>
                      </a:r>
                      <a:r>
                        <a:rPr lang="en-US" altLang="ja-JP" sz="1000" dirty="0"/>
                        <a:t>76</a:t>
                      </a:r>
                      <a:r>
                        <a:rPr lang="ja-JP" altLang="en-US" sz="1000"/>
                        <a:t>名</a:t>
                      </a:r>
                    </a:p>
                    <a:p>
                      <a:pPr algn="l">
                        <a:defRPr sz="1800" b="0">
                          <a:solidFill>
                            <a:srgbClr val="000000"/>
                          </a:solidFill>
                        </a:defRPr>
                      </a:pPr>
                      <a:r>
                        <a:rPr lang="ja-JP" altLang="en-US" sz="1000"/>
                        <a:t>参加者平均視聴時間（分）　</a:t>
                      </a:r>
                      <a:r>
                        <a:rPr lang="en-US" altLang="ja-JP" sz="1000" dirty="0"/>
                        <a:t>163.3</a:t>
                      </a:r>
                      <a:r>
                        <a:rPr lang="ja-JP" altLang="en-US" sz="1000"/>
                        <a:t>分</a:t>
                      </a:r>
                      <a:endParaRPr sz="1000" dirty="0"/>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0"/>
                  </a:ext>
                </a:extLst>
              </a:tr>
              <a:tr h="783518">
                <a:tc>
                  <a:txBody>
                    <a:bodyPr/>
                    <a:lstStyle/>
                    <a:p>
                      <a:pPr algn="l">
                        <a:defRPr sz="1000" b="1"/>
                      </a:pPr>
                      <a:r>
                        <a:rPr lang="ja-JP" altLang="en-US">
                          <a:latin typeface="+mj-lt"/>
                          <a:ea typeface="+mj-ea"/>
                          <a:cs typeface="+mj-cs"/>
                          <a:sym typeface="Helvetica"/>
                        </a:rPr>
                        <a:t>配布資料</a:t>
                      </a:r>
                    </a:p>
                    <a:p>
                      <a:pPr algn="l">
                        <a:defRPr sz="900"/>
                      </a:pPr>
                      <a:r>
                        <a:rPr lang="ja-JP" altLang="en-US">
                          <a:latin typeface="+mj-lt"/>
                          <a:ea typeface="+mj-ea"/>
                          <a:cs typeface="+mj-cs"/>
                          <a:sym typeface="Helvetica"/>
                        </a:rPr>
                        <a:t>（資料データがある場合、レポートに添付して提出してください。）</a:t>
                      </a:r>
                      <a:endParaRPr lang="ja-JP" altLang="en-US" dirty="0">
                        <a:latin typeface="+mj-lt"/>
                        <a:ea typeface="+mj-ea"/>
                        <a:cs typeface="+mj-cs"/>
                        <a:sym typeface="Helvetica"/>
                      </a:endParaRP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a:defRPr sz="1800"/>
                      </a:pPr>
                      <a:r>
                        <a:rPr lang="ja-JP" altLang="en-US" sz="1000"/>
                        <a:t>・告知案内フライヤー</a:t>
                      </a:r>
                    </a:p>
                    <a:p>
                      <a:pPr algn="l">
                        <a:defRPr sz="1800"/>
                      </a:pPr>
                      <a:r>
                        <a:rPr lang="ja-JP" altLang="en-US" sz="1000"/>
                        <a:t>・オンラインのため当日の配布資料無し</a:t>
                      </a:r>
                      <a:endParaRPr lang="ja-JP" altLang="en-US" sz="1000" dirty="0"/>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1"/>
                  </a:ext>
                </a:extLst>
              </a:tr>
              <a:tr h="548619">
                <a:tc>
                  <a:txBody>
                    <a:bodyPr/>
                    <a:lstStyle/>
                    <a:p>
                      <a:pPr algn="l">
                        <a:defRPr sz="1000" b="1"/>
                      </a:pPr>
                      <a:r>
                        <a:rPr lang="ja-JP" altLang="en-US">
                          <a:latin typeface="+mj-lt"/>
                          <a:ea typeface="+mj-ea"/>
                          <a:cs typeface="+mj-cs"/>
                          <a:sym typeface="Helvetica"/>
                        </a:rPr>
                        <a:t>メディア掲出</a:t>
                      </a:r>
                      <a:endParaRPr lang="ja-JP" altLang="en-US" dirty="0">
                        <a:latin typeface="+mj-lt"/>
                        <a:ea typeface="+mj-ea"/>
                        <a:cs typeface="+mj-cs"/>
                        <a:sym typeface="Helvetica"/>
                      </a:endParaRPr>
                    </a:p>
                  </a:txBody>
                  <a:tcPr marL="45720" marR="45720" horzOverflow="overflow">
                    <a:lnL w="12700">
                      <a:solidFill>
                        <a:srgbClr val="000000"/>
                      </a:solid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a:solidFill>
                        <a:srgbClr val="000000"/>
                      </a:solidFill>
                    </a:lnB>
                    <a:solidFill>
                      <a:srgbClr val="C6D9F1"/>
                    </a:solidFill>
                  </a:tcPr>
                </a:tc>
                <a:tc>
                  <a:txBody>
                    <a:bodyPr/>
                    <a:lstStyle/>
                    <a:p>
                      <a:pPr algn="l">
                        <a:defRPr sz="1800"/>
                      </a:pPr>
                      <a:r>
                        <a:rPr lang="ja-JP" altLang="en-US" sz="1000"/>
                        <a:t>海と日本プロジェクト</a:t>
                      </a:r>
                      <a:r>
                        <a:rPr lang="en" sz="1000" dirty="0"/>
                        <a:t>in</a:t>
                      </a:r>
                      <a:r>
                        <a:rPr lang="ja-JP" altLang="en-US" sz="1000"/>
                        <a:t>ふくおか（掲載済）</a:t>
                      </a:r>
                      <a:endParaRPr lang="ja-JP" altLang="en-US" sz="1000" dirty="0"/>
                    </a:p>
                  </a:txBody>
                  <a:tcPr marL="45720" marR="45720" anchor="ctr" horzOverflow="overflow">
                    <a:lnL w="12700" cap="flat" cmpd="sng" algn="ctr">
                      <a:solidFill>
                        <a:srgbClr val="000000"/>
                      </a:solidFill>
                      <a:prstDash val="solid"/>
                      <a:round/>
                      <a:headEnd type="none" w="med" len="med"/>
                      <a:tailEnd type="none" w="med" len="med"/>
                    </a:lnL>
                    <a:lnR w="12700">
                      <a:solidFill>
                        <a:srgbClr val="000000"/>
                      </a:solidFill>
                    </a:lnR>
                    <a:lnT w="12700" cap="flat" cmpd="sng" algn="ctr">
                      <a:solidFill>
                        <a:srgbClr val="000000"/>
                      </a:solidFill>
                      <a:prstDash val="solid"/>
                      <a:round/>
                      <a:headEnd type="none" w="med" len="med"/>
                      <a:tailEnd type="none" w="med" len="med"/>
                    </a:lnT>
                    <a:lnB w="12700">
                      <a:solidFill>
                        <a:srgbClr val="000000"/>
                      </a:solidFill>
                    </a:lnB>
                    <a:solidFill>
                      <a:srgbClr val="FFFFFF"/>
                    </a:solidFill>
                  </a:tcPr>
                </a:tc>
                <a:extLst>
                  <a:ext uri="{0D108BD9-81ED-4DB2-BD59-A6C34878D82A}">
                    <a16:rowId xmlns:a16="http://schemas.microsoft.com/office/drawing/2014/main" val="10002"/>
                  </a:ext>
                </a:extLst>
              </a:tr>
            </a:tbl>
          </a:graphicData>
        </a:graphic>
      </p:graphicFrame>
      <p:sp>
        <p:nvSpPr>
          <p:cNvPr id="38" name="タイトル 1"/>
          <p:cNvSpPr txBox="1"/>
          <p:nvPr/>
        </p:nvSpPr>
        <p:spPr>
          <a:xfrm>
            <a:off x="388620" y="2182019"/>
            <a:ext cx="2994661" cy="26289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1300" b="1">
                <a:solidFill>
                  <a:srgbClr val="0D0D0D"/>
                </a:solidFill>
                <a:latin typeface="+mj-lt"/>
                <a:ea typeface="+mj-ea"/>
                <a:cs typeface="+mj-cs"/>
                <a:sym typeface="Helvetica"/>
              </a:defRPr>
            </a:lvl1pPr>
          </a:lstStyle>
          <a:p>
            <a:pPr>
              <a:defRPr>
                <a:latin typeface="+mn-lt"/>
                <a:ea typeface="+mn-ea"/>
                <a:cs typeface="+mn-cs"/>
                <a:sym typeface="Calibri"/>
              </a:defRPr>
            </a:pPr>
            <a:r>
              <a:rPr>
                <a:latin typeface="+mj-lt"/>
                <a:ea typeface="+mj-ea"/>
                <a:cs typeface="+mj-cs"/>
                <a:sym typeface="Helvetica"/>
              </a:rPr>
              <a:t>３）その他</a:t>
            </a:r>
          </a:p>
        </p:txBody>
      </p:sp>
      <p:sp>
        <p:nvSpPr>
          <p:cNvPr id="39" name="テキスト ボックス 6"/>
          <p:cNvSpPr txBox="1"/>
          <p:nvPr/>
        </p:nvSpPr>
        <p:spPr>
          <a:xfrm>
            <a:off x="1746528" y="1136575"/>
            <a:ext cx="4879598" cy="126289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1200"/>
            </a:pPr>
            <a:r>
              <a:rPr>
                <a:latin typeface="+mj-lt"/>
                <a:ea typeface="+mj-ea"/>
                <a:cs typeface="+mj-cs"/>
                <a:sym typeface="Helvetica"/>
              </a:rPr>
              <a:t>事業</a:t>
            </a:r>
            <a:r>
              <a:t>ID</a:t>
            </a:r>
            <a:r>
              <a:rPr>
                <a:latin typeface="+mj-lt"/>
                <a:ea typeface="+mj-ea"/>
                <a:cs typeface="+mj-cs"/>
                <a:sym typeface="Helvetica"/>
              </a:rPr>
              <a:t>：2019525789</a:t>
            </a:r>
          </a:p>
          <a:p>
            <a:pPr>
              <a:defRPr sz="1200"/>
            </a:pPr>
            <a:r>
              <a:rPr>
                <a:latin typeface="+mj-lt"/>
                <a:ea typeface="+mj-ea"/>
                <a:cs typeface="+mj-cs"/>
                <a:sym typeface="Helvetica"/>
              </a:rPr>
              <a:t>事業名：「福岡の海と人のつながり調べ」海と日本2020</a:t>
            </a:r>
          </a:p>
          <a:p>
            <a:pPr lvl="1">
              <a:defRPr sz="1200"/>
            </a:pPr>
            <a:r>
              <a:rPr>
                <a:latin typeface="+mj-lt"/>
                <a:ea typeface="+mj-ea"/>
                <a:cs typeface="+mj-cs"/>
                <a:sym typeface="Helvetica"/>
              </a:rPr>
              <a:t>　 九州大学環境工学教室2020</a:t>
            </a:r>
          </a:p>
          <a:p>
            <a:pPr>
              <a:defRPr sz="1200"/>
            </a:pPr>
            <a:r>
              <a:rPr>
                <a:latin typeface="+mj-lt"/>
                <a:ea typeface="+mj-ea"/>
                <a:cs typeface="+mj-cs"/>
                <a:sym typeface="Helvetica"/>
              </a:rPr>
              <a:t>団体名：九州大学大学院工学研究院附属環境工学研究教育センター</a:t>
            </a:r>
          </a:p>
        </p:txBody>
      </p:sp>
      <p:sp>
        <p:nvSpPr>
          <p:cNvPr id="40" name="正方形/長方形 7"/>
          <p:cNvSpPr/>
          <p:nvPr/>
        </p:nvSpPr>
        <p:spPr>
          <a:xfrm>
            <a:off x="1628799" y="1008112"/>
            <a:ext cx="4968554" cy="1265820"/>
          </a:xfrm>
          <a:prstGeom prst="rect">
            <a:avLst/>
          </a:prstGeom>
          <a:ln w="25400">
            <a:solidFill>
              <a:srgbClr val="000000"/>
            </a:solidFill>
          </a:ln>
        </p:spPr>
        <p:txBody>
          <a:bodyPr lIns="45719" rIns="45719" anchor="ctr"/>
          <a:lstStyle/>
          <a:p>
            <a:pPr algn="ctr">
              <a:defRPr>
                <a:solidFill>
                  <a:srgbClr val="FFFFFF"/>
                </a:solidFill>
              </a:defRPr>
            </a:pPr>
            <a:endParaRP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 name="表 3"/>
          <p:cNvGraphicFramePr/>
          <p:nvPr>
            <p:extLst>
              <p:ext uri="{D42A27DB-BD31-4B8C-83A1-F6EECF244321}">
                <p14:modId xmlns:p14="http://schemas.microsoft.com/office/powerpoint/2010/main" val="1939533540"/>
              </p:ext>
            </p:extLst>
          </p:nvPr>
        </p:nvGraphicFramePr>
        <p:xfrm>
          <a:off x="548679" y="2613309"/>
          <a:ext cx="5832648" cy="2403709"/>
        </p:xfrm>
        <a:graphic>
          <a:graphicData uri="http://schemas.openxmlformats.org/drawingml/2006/table">
            <a:tbl>
              <a:tblPr firstRow="1" bandRow="1">
                <a:tableStyleId>{4C3C2611-4C71-4FC5-86AE-919BDF0F9419}</a:tableStyleId>
              </a:tblPr>
              <a:tblGrid>
                <a:gridCol w="1296144">
                  <a:extLst>
                    <a:ext uri="{9D8B030D-6E8A-4147-A177-3AD203B41FA5}">
                      <a16:colId xmlns:a16="http://schemas.microsoft.com/office/drawing/2014/main" val="20000"/>
                    </a:ext>
                  </a:extLst>
                </a:gridCol>
                <a:gridCol w="4536504">
                  <a:extLst>
                    <a:ext uri="{9D8B030D-6E8A-4147-A177-3AD203B41FA5}">
                      <a16:colId xmlns:a16="http://schemas.microsoft.com/office/drawing/2014/main" val="20001"/>
                    </a:ext>
                  </a:extLst>
                </a:gridCol>
              </a:tblGrid>
              <a:tr h="2403709">
                <a:tc>
                  <a:txBody>
                    <a:bodyPr/>
                    <a:lstStyle/>
                    <a:p>
                      <a:pPr algn="l">
                        <a:defRPr sz="1000" b="1"/>
                      </a:pPr>
                      <a:r>
                        <a:rPr dirty="0" err="1">
                          <a:solidFill>
                            <a:schemeClr val="tx1"/>
                          </a:solidFill>
                          <a:latin typeface="+mj-lt"/>
                          <a:ea typeface="+mj-ea"/>
                          <a:cs typeface="+mj-cs"/>
                          <a:sym typeface="Helvetica"/>
                        </a:rPr>
                        <a:t>その他特記事項</a:t>
                      </a:r>
                      <a:endParaRPr dirty="0">
                        <a:solidFill>
                          <a:schemeClr val="tx1"/>
                        </a:solidFill>
                        <a:latin typeface="+mj-lt"/>
                        <a:ea typeface="+mj-ea"/>
                        <a:cs typeface="+mj-cs"/>
                        <a:sym typeface="Helvetica"/>
                      </a:endParaRPr>
                    </a:p>
                  </a:txBody>
                  <a:tcPr marL="45720" marR="45720" horzOverflow="overflow">
                    <a:lnL w="12700">
                      <a:solidFill>
                        <a:srgbClr val="000000"/>
                      </a:solidFill>
                    </a:lnL>
                    <a:lnR w="12700" cap="flat" cmpd="sng" algn="ctr">
                      <a:solidFill>
                        <a:srgbClr val="000000"/>
                      </a:solidFill>
                      <a:prstDash val="solid"/>
                      <a:round/>
                      <a:headEnd type="none" w="med" len="med"/>
                      <a:tailEnd type="none" w="med" len="med"/>
                    </a:lnR>
                    <a:lnT w="12700">
                      <a:solidFill>
                        <a:srgbClr val="000000"/>
                      </a:solidFill>
                    </a:lnT>
                    <a:lnB w="12700">
                      <a:solidFill>
                        <a:srgbClr val="000000"/>
                      </a:solidFill>
                    </a:lnB>
                    <a:solidFill>
                      <a:srgbClr val="C6D9F1"/>
                    </a:solidFill>
                  </a:tcPr>
                </a:tc>
                <a:tc>
                  <a:txBody>
                    <a:bodyPr/>
                    <a:lstStyle/>
                    <a:p>
                      <a:pPr algn="l">
                        <a:defRPr sz="1000"/>
                      </a:pPr>
                      <a:r>
                        <a:rPr b="0" dirty="0">
                          <a:solidFill>
                            <a:schemeClr val="tx1"/>
                          </a:solidFill>
                        </a:rPr>
                        <a:t>＜</a:t>
                      </a:r>
                      <a:r>
                        <a:rPr b="0" dirty="0" err="1">
                          <a:solidFill>
                            <a:schemeClr val="tx1"/>
                          </a:solidFill>
                        </a:rPr>
                        <a:t>告知活動についての特記事項</a:t>
                      </a:r>
                      <a:r>
                        <a:rPr b="0" dirty="0">
                          <a:solidFill>
                            <a:schemeClr val="tx1"/>
                          </a:solidFill>
                        </a:rPr>
                        <a:t>＞</a:t>
                      </a:r>
                      <a:endParaRPr lang="en-US" b="0" dirty="0">
                        <a:solidFill>
                          <a:schemeClr val="tx1"/>
                        </a:solidFill>
                      </a:endParaRPr>
                    </a:p>
                    <a:p>
                      <a:pPr algn="l">
                        <a:defRPr sz="1000"/>
                      </a:pPr>
                      <a:r>
                        <a:rPr lang="en-US" altLang="ja-JP" b="0" dirty="0" err="1">
                          <a:solidFill>
                            <a:schemeClr val="tx1"/>
                          </a:solidFill>
                        </a:rPr>
                        <a:t>facebook</a:t>
                      </a:r>
                      <a:r>
                        <a:rPr lang="ja-JP" altLang="en-US" b="0" dirty="0">
                          <a:solidFill>
                            <a:schemeClr val="tx1"/>
                          </a:solidFill>
                        </a:rPr>
                        <a:t>（以下</a:t>
                      </a:r>
                      <a:r>
                        <a:rPr lang="en-US" altLang="ja-JP" b="0" dirty="0">
                          <a:solidFill>
                            <a:schemeClr val="tx1"/>
                          </a:solidFill>
                        </a:rPr>
                        <a:t>fb</a:t>
                      </a:r>
                      <a:r>
                        <a:rPr lang="ja-JP" altLang="en-US" b="0" dirty="0">
                          <a:solidFill>
                            <a:schemeClr val="tx1"/>
                          </a:solidFill>
                        </a:rPr>
                        <a:t>）の有料宣伝を</a:t>
                      </a:r>
                      <a:r>
                        <a:rPr lang="en-US" altLang="ja-JP" b="0" dirty="0">
                          <a:solidFill>
                            <a:schemeClr val="tx1"/>
                          </a:solidFill>
                        </a:rPr>
                        <a:t>2</a:t>
                      </a:r>
                      <a:r>
                        <a:rPr lang="ja-JP" altLang="en-US" b="0" dirty="0">
                          <a:solidFill>
                            <a:schemeClr val="tx1"/>
                          </a:solidFill>
                        </a:rPr>
                        <a:t>月</a:t>
                      </a:r>
                      <a:r>
                        <a:rPr lang="en-US" altLang="ja-JP" b="0" dirty="0">
                          <a:solidFill>
                            <a:schemeClr val="tx1"/>
                          </a:solidFill>
                        </a:rPr>
                        <a:t>25</a:t>
                      </a:r>
                      <a:r>
                        <a:rPr lang="ja-JP" altLang="en-US" b="0" dirty="0">
                          <a:solidFill>
                            <a:schemeClr val="tx1"/>
                          </a:solidFill>
                        </a:rPr>
                        <a:t>日から、イベント本番前日の</a:t>
                      </a:r>
                      <a:r>
                        <a:rPr lang="en-US" altLang="ja-JP" b="0" dirty="0">
                          <a:solidFill>
                            <a:schemeClr val="tx1"/>
                          </a:solidFill>
                        </a:rPr>
                        <a:t>3</a:t>
                      </a:r>
                      <a:r>
                        <a:rPr lang="ja-JP" altLang="en-US" b="0" dirty="0">
                          <a:solidFill>
                            <a:schemeClr val="tx1"/>
                          </a:solidFill>
                        </a:rPr>
                        <a:t>月</a:t>
                      </a:r>
                      <a:r>
                        <a:rPr lang="en-US" altLang="ja-JP" b="0" dirty="0">
                          <a:solidFill>
                            <a:schemeClr val="tx1"/>
                          </a:solidFill>
                        </a:rPr>
                        <a:t>4</a:t>
                      </a:r>
                      <a:r>
                        <a:rPr lang="ja-JP" altLang="en-US" b="0" dirty="0">
                          <a:solidFill>
                            <a:schemeClr val="tx1"/>
                          </a:solidFill>
                        </a:rPr>
                        <a:t>日の期間で実施しました。</a:t>
                      </a:r>
                      <a:r>
                        <a:rPr lang="en-US" altLang="ja-JP" b="0" dirty="0">
                          <a:solidFill>
                            <a:schemeClr val="tx1"/>
                          </a:solidFill>
                        </a:rPr>
                        <a:t>5</a:t>
                      </a:r>
                      <a:r>
                        <a:rPr lang="ja-JP" altLang="en-US" b="0" dirty="0">
                          <a:solidFill>
                            <a:schemeClr val="tx1"/>
                          </a:solidFill>
                        </a:rPr>
                        <a:t>日当日を含んだ集計では有料宣伝のリーチ数</a:t>
                      </a:r>
                      <a:r>
                        <a:rPr lang="en-US" altLang="ja-JP" b="0" dirty="0">
                          <a:solidFill>
                            <a:schemeClr val="tx1"/>
                          </a:solidFill>
                        </a:rPr>
                        <a:t>9,802</a:t>
                      </a:r>
                      <a:r>
                        <a:rPr lang="ja-JP" altLang="en-US" b="0" dirty="0">
                          <a:solidFill>
                            <a:schemeClr val="tx1"/>
                          </a:solidFill>
                        </a:rPr>
                        <a:t>人とオーガニックリーチ</a:t>
                      </a:r>
                      <a:r>
                        <a:rPr lang="en-US" altLang="ja-JP" b="0" dirty="0">
                          <a:solidFill>
                            <a:schemeClr val="tx1"/>
                          </a:solidFill>
                        </a:rPr>
                        <a:t>3,651</a:t>
                      </a:r>
                      <a:r>
                        <a:rPr lang="ja-JP" altLang="en-US" b="0" dirty="0">
                          <a:solidFill>
                            <a:schemeClr val="tx1"/>
                          </a:solidFill>
                        </a:rPr>
                        <a:t>人で総数が</a:t>
                      </a:r>
                      <a:r>
                        <a:rPr lang="en-US" altLang="ja-JP" b="0" dirty="0">
                          <a:solidFill>
                            <a:schemeClr val="tx1"/>
                          </a:solidFill>
                        </a:rPr>
                        <a:t>13,453</a:t>
                      </a:r>
                      <a:r>
                        <a:rPr lang="ja-JP" altLang="en-US" b="0" dirty="0">
                          <a:solidFill>
                            <a:schemeClr val="tx1"/>
                          </a:solidFill>
                        </a:rPr>
                        <a:t>人でした。有料の宣伝効果については、無償のオーガニックリーチの</a:t>
                      </a:r>
                      <a:r>
                        <a:rPr lang="en-US" altLang="ja-JP" b="0" dirty="0">
                          <a:solidFill>
                            <a:schemeClr val="tx1"/>
                          </a:solidFill>
                        </a:rPr>
                        <a:t>3</a:t>
                      </a:r>
                      <a:r>
                        <a:rPr lang="ja-JP" altLang="en-US" b="0" dirty="0">
                          <a:solidFill>
                            <a:schemeClr val="tx1"/>
                          </a:solidFill>
                        </a:rPr>
                        <a:t>倍強あったため、費用対効果では有効でした。</a:t>
                      </a:r>
                      <a:endParaRPr lang="en-US" altLang="ja-JP" b="0" dirty="0">
                        <a:solidFill>
                          <a:schemeClr val="tx1"/>
                        </a:solidFill>
                      </a:endParaRPr>
                    </a:p>
                    <a:p>
                      <a:pPr algn="l">
                        <a:defRPr sz="1000"/>
                      </a:pPr>
                      <a:endParaRPr lang="en-US" altLang="ja-JP" b="0" dirty="0">
                        <a:solidFill>
                          <a:schemeClr val="tx1"/>
                        </a:solidFill>
                      </a:endParaRPr>
                    </a:p>
                    <a:p>
                      <a:pPr algn="l">
                        <a:defRPr sz="1000"/>
                      </a:pPr>
                      <a:r>
                        <a:rPr lang="en-US" altLang="ja-JP" b="0" dirty="0">
                          <a:solidFill>
                            <a:schemeClr val="tx1"/>
                          </a:solidFill>
                        </a:rPr>
                        <a:t>web</a:t>
                      </a:r>
                      <a:r>
                        <a:rPr lang="ja-JP" altLang="en-US" b="0" dirty="0">
                          <a:solidFill>
                            <a:schemeClr val="tx1"/>
                          </a:solidFill>
                        </a:rPr>
                        <a:t>についてはページビューのピークが</a:t>
                      </a:r>
                      <a:r>
                        <a:rPr lang="en-US" altLang="ja-JP" b="0" dirty="0">
                          <a:solidFill>
                            <a:schemeClr val="tx1"/>
                          </a:solidFill>
                        </a:rPr>
                        <a:t>7,892</a:t>
                      </a:r>
                      <a:r>
                        <a:rPr lang="ja-JP" altLang="en-US" b="0" dirty="0">
                          <a:solidFill>
                            <a:schemeClr val="tx1"/>
                          </a:solidFill>
                        </a:rPr>
                        <a:t>人を記録しており、</a:t>
                      </a:r>
                      <a:r>
                        <a:rPr lang="en-US" altLang="ja-JP" b="0" dirty="0">
                          <a:solidFill>
                            <a:schemeClr val="tx1"/>
                          </a:solidFill>
                        </a:rPr>
                        <a:t>fb</a:t>
                      </a:r>
                      <a:r>
                        <a:rPr lang="ja-JP" altLang="en-US" b="0" dirty="0">
                          <a:solidFill>
                            <a:schemeClr val="tx1"/>
                          </a:solidFill>
                        </a:rPr>
                        <a:t>から</a:t>
                      </a:r>
                      <a:r>
                        <a:rPr lang="en-US" altLang="ja-JP" b="0" dirty="0">
                          <a:solidFill>
                            <a:schemeClr val="tx1"/>
                          </a:solidFill>
                        </a:rPr>
                        <a:t>web</a:t>
                      </a:r>
                      <a:r>
                        <a:rPr lang="ja-JP" altLang="en-US" b="0" dirty="0">
                          <a:solidFill>
                            <a:schemeClr val="tx1"/>
                          </a:solidFill>
                        </a:rPr>
                        <a:t>ページへのリンク誘導がうまく機能しました。</a:t>
                      </a:r>
                      <a:endParaRPr lang="en-US" altLang="ja-JP" b="0" dirty="0">
                        <a:solidFill>
                          <a:schemeClr val="tx1"/>
                        </a:solidFill>
                      </a:endParaRPr>
                    </a:p>
                    <a:p>
                      <a:pPr algn="l">
                        <a:defRPr sz="1000"/>
                      </a:pPr>
                      <a:endParaRPr lang="en-US" altLang="ja-JP" b="0" dirty="0">
                        <a:solidFill>
                          <a:schemeClr val="tx1"/>
                        </a:solidFill>
                      </a:endParaRPr>
                    </a:p>
                    <a:p>
                      <a:pPr algn="l">
                        <a:defRPr sz="1000"/>
                      </a:pPr>
                      <a:r>
                        <a:rPr lang="ja-JP" altLang="en-US" b="0" dirty="0">
                          <a:solidFill>
                            <a:schemeClr val="tx1"/>
                          </a:solidFill>
                        </a:rPr>
                        <a:t>今回制作したフライヤーはテーマと開催内容が優しいデザインでうまく訴求できていてとても好評でした。</a:t>
                      </a:r>
                      <a:endParaRPr lang="en-US" altLang="ja-JP" b="0" dirty="0">
                        <a:solidFill>
                          <a:schemeClr val="tx1"/>
                        </a:solidFill>
                      </a:endParaRPr>
                    </a:p>
                    <a:p>
                      <a:pPr algn="l">
                        <a:defRPr sz="1000"/>
                      </a:pPr>
                      <a:endParaRPr lang="en-US" altLang="ja-JP" b="0" dirty="0">
                        <a:solidFill>
                          <a:schemeClr val="tx1"/>
                        </a:solidFill>
                      </a:endParaRPr>
                    </a:p>
                    <a:p>
                      <a:pPr algn="l">
                        <a:defRPr sz="1000"/>
                      </a:pPr>
                      <a:r>
                        <a:rPr lang="ja-JP" altLang="en-US" b="0" dirty="0">
                          <a:solidFill>
                            <a:schemeClr val="tx1"/>
                          </a:solidFill>
                        </a:rPr>
                        <a:t>今回の告知活動の結果は、これまで築いてきた人的ネットワークをフル活用した情報拡散が功を奏した結果となりました。</a:t>
                      </a:r>
                      <a:endParaRPr b="0" dirty="0">
                        <a:solidFill>
                          <a:schemeClr val="tx1"/>
                        </a:solidFill>
                      </a:endParaRPr>
                    </a:p>
                  </a:txBody>
                  <a:tcPr marL="45720" marR="45720" horzOverflow="overflow">
                    <a:lnL w="12700" cap="flat" cmpd="sng" algn="ctr">
                      <a:solidFill>
                        <a:srgbClr val="000000"/>
                      </a:solidFill>
                      <a:prstDash val="solid"/>
                      <a:round/>
                      <a:headEnd type="none" w="med" len="med"/>
                      <a:tailEnd type="none" w="med" len="med"/>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3"/>
                  </a:ext>
                </a:extLst>
              </a:tr>
            </a:tbl>
          </a:graphicData>
        </a:graphic>
      </p:graphicFrame>
      <p:sp>
        <p:nvSpPr>
          <p:cNvPr id="38" name="タイトル 1"/>
          <p:cNvSpPr txBox="1"/>
          <p:nvPr/>
        </p:nvSpPr>
        <p:spPr>
          <a:xfrm>
            <a:off x="388620" y="2182019"/>
            <a:ext cx="2994661" cy="26289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1300" b="1">
                <a:solidFill>
                  <a:srgbClr val="0D0D0D"/>
                </a:solidFill>
                <a:latin typeface="+mj-lt"/>
                <a:ea typeface="+mj-ea"/>
                <a:cs typeface="+mj-cs"/>
                <a:sym typeface="Helvetica"/>
              </a:defRPr>
            </a:lvl1pPr>
          </a:lstStyle>
          <a:p>
            <a:pPr>
              <a:defRPr>
                <a:latin typeface="+mn-lt"/>
                <a:ea typeface="+mn-ea"/>
                <a:cs typeface="+mn-cs"/>
                <a:sym typeface="Calibri"/>
              </a:defRPr>
            </a:pPr>
            <a:r>
              <a:rPr>
                <a:latin typeface="+mj-lt"/>
                <a:ea typeface="+mj-ea"/>
                <a:cs typeface="+mj-cs"/>
                <a:sym typeface="Helvetica"/>
              </a:rPr>
              <a:t>３）その他</a:t>
            </a:r>
          </a:p>
        </p:txBody>
      </p:sp>
      <p:sp>
        <p:nvSpPr>
          <p:cNvPr id="39" name="テキスト ボックス 6"/>
          <p:cNvSpPr txBox="1"/>
          <p:nvPr/>
        </p:nvSpPr>
        <p:spPr>
          <a:xfrm>
            <a:off x="1746528" y="1136575"/>
            <a:ext cx="4879598" cy="126289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1200"/>
            </a:pPr>
            <a:r>
              <a:rPr>
                <a:latin typeface="+mj-lt"/>
                <a:ea typeface="+mj-ea"/>
                <a:cs typeface="+mj-cs"/>
                <a:sym typeface="Helvetica"/>
              </a:rPr>
              <a:t>事業</a:t>
            </a:r>
            <a:r>
              <a:t>ID</a:t>
            </a:r>
            <a:r>
              <a:rPr>
                <a:latin typeface="+mj-lt"/>
                <a:ea typeface="+mj-ea"/>
                <a:cs typeface="+mj-cs"/>
                <a:sym typeface="Helvetica"/>
              </a:rPr>
              <a:t>：2019525789</a:t>
            </a:r>
          </a:p>
          <a:p>
            <a:pPr>
              <a:defRPr sz="1200"/>
            </a:pPr>
            <a:r>
              <a:rPr>
                <a:latin typeface="+mj-lt"/>
                <a:ea typeface="+mj-ea"/>
                <a:cs typeface="+mj-cs"/>
                <a:sym typeface="Helvetica"/>
              </a:rPr>
              <a:t>事業名：「福岡の海と人のつながり調べ」海と日本2020</a:t>
            </a:r>
          </a:p>
          <a:p>
            <a:pPr lvl="1">
              <a:defRPr sz="1200"/>
            </a:pPr>
            <a:r>
              <a:rPr>
                <a:latin typeface="+mj-lt"/>
                <a:ea typeface="+mj-ea"/>
                <a:cs typeface="+mj-cs"/>
                <a:sym typeface="Helvetica"/>
              </a:rPr>
              <a:t>　 九州大学環境工学教室2020</a:t>
            </a:r>
          </a:p>
          <a:p>
            <a:pPr>
              <a:defRPr sz="1200"/>
            </a:pPr>
            <a:r>
              <a:rPr>
                <a:latin typeface="+mj-lt"/>
                <a:ea typeface="+mj-ea"/>
                <a:cs typeface="+mj-cs"/>
                <a:sym typeface="Helvetica"/>
              </a:rPr>
              <a:t>団体名：九州大学大学院工学研究院附属環境工学研究教育センター</a:t>
            </a:r>
          </a:p>
        </p:txBody>
      </p:sp>
      <p:sp>
        <p:nvSpPr>
          <p:cNvPr id="40" name="正方形/長方形 7"/>
          <p:cNvSpPr/>
          <p:nvPr/>
        </p:nvSpPr>
        <p:spPr>
          <a:xfrm>
            <a:off x="1628799" y="1008112"/>
            <a:ext cx="4968554" cy="1265820"/>
          </a:xfrm>
          <a:prstGeom prst="rect">
            <a:avLst/>
          </a:prstGeom>
          <a:ln w="25400">
            <a:solidFill>
              <a:srgbClr val="000000"/>
            </a:solidFill>
          </a:ln>
        </p:spPr>
        <p:txBody>
          <a:bodyPr lIns="45719" rIns="45719" anchor="ctr"/>
          <a:lstStyle/>
          <a:p>
            <a:pPr algn="ctr">
              <a:defRPr>
                <a:solidFill>
                  <a:srgbClr val="FFFFFF"/>
                </a:solidFill>
              </a:defRPr>
            </a:pPr>
            <a:endParaRPr/>
          </a:p>
        </p:txBody>
      </p:sp>
    </p:spTree>
    <p:extLst>
      <p:ext uri="{BB962C8B-B14F-4D97-AF65-F5344CB8AC3E}">
        <p14:creationId xmlns:p14="http://schemas.microsoft.com/office/powerpoint/2010/main" val="795250627"/>
      </p:ext>
    </p:extLst>
  </p:cSld>
  <p:clrMapOvr>
    <a:masterClrMapping/>
  </p:clrMapOvr>
  <p:transition spd="med"/>
</p:sld>
</file>

<file path=ppt/theme/theme1.xml><?xml version="1.0" encoding="utf-8"?>
<a:theme xmlns:a="http://schemas.openxmlformats.org/drawingml/2006/main" name="Office ​​テーマ">
  <a:themeElements>
    <a:clrScheme name="Office ​​テーマ">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テーマ">
      <a:majorFont>
        <a:latin typeface="Helvetica"/>
        <a:ea typeface="Helvetica"/>
        <a:cs typeface="Helvetica"/>
      </a:majorFont>
      <a:minorFont>
        <a:latin typeface="Calibri"/>
        <a:ea typeface="Calibri"/>
        <a:cs typeface="Calibri"/>
      </a:minorFont>
    </a:fontScheme>
    <a:fmtScheme name="Office ​​テーマ">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テーマ">
  <a:themeElements>
    <a:clrScheme name="Office ​​テーマ">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テーマ">
      <a:majorFont>
        <a:latin typeface="Helvetica"/>
        <a:ea typeface="Helvetica"/>
        <a:cs typeface="Helvetica"/>
      </a:majorFont>
      <a:minorFont>
        <a:latin typeface="Calibri"/>
        <a:ea typeface="Calibri"/>
        <a:cs typeface="Calibri"/>
      </a:minorFont>
    </a:fontScheme>
    <a:fmtScheme name="Office ​​テーマ">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172</TotalTime>
  <Words>872</Words>
  <Application>Microsoft Office PowerPoint</Application>
  <PresentationFormat>A4 210 x 297 mm</PresentationFormat>
  <Paragraphs>83</Paragraphs>
  <Slides>4</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4</vt:i4>
      </vt:variant>
    </vt:vector>
  </HeadingPairs>
  <TitlesOfParts>
    <vt:vector size="8" baseType="lpstr">
      <vt:lpstr>Arial</vt:lpstr>
      <vt:lpstr>Calibri</vt:lpstr>
      <vt:lpstr>Helvetica</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Koichiro Nishi</dc:creator>
  <cp:lastModifiedBy>南 史聡</cp:lastModifiedBy>
  <cp:revision>9</cp:revision>
  <dcterms:modified xsi:type="dcterms:W3CDTF">2021-05-13T10:21:03Z</dcterms:modified>
</cp:coreProperties>
</file>