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72" d="100"/>
          <a:sy n="72" d="100"/>
        </p:scale>
        <p:origin x="618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D61A3E-AC6E-4B60-95A4-C1B3371851F9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0A3E0-14E8-4BE6-85AB-5C5385A62A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34F6E-DEEE-400C-92A1-19923C75B907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3A1E1-D89E-4D9F-ACC7-724568FAD5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4/11/2025</a:t>
            </a:fld>
            <a:endParaRPr 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フッター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ja-JP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>
            <a:lvl1pPr marL="228600" indent="-228600">
              <a:defRPr kumimoji="1" lang="ja-JP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defRPr kumimoji="1" lang="ja-JP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kumimoji="1" lang="ja-JP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>
              <a:defRPr kumimoji="1" lang="ja-JP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>
              <a:defRPr kumimoji="1" lang="ja-JP" alt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マスター テキストの書式設定</a:t>
            </a:r>
          </a:p>
          <a:p>
            <a:pPr marL="6858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2 レベル</a:t>
            </a:r>
          </a:p>
          <a:p>
            <a:pPr marL="11430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marL="160020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marL="20574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altLang="ja-JP" smtClean="0"/>
              <a:t>4/11/2025</a:t>
            </a:fld>
            <a:endParaRPr 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altLang="ja-JP" smtClean="0"/>
              <a:t>‹#›</a:t>
            </a:fld>
            <a:endParaRPr 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5B98E-B881-44C6-965E-C4CBF4BD5DE0}" type="datetimeFigureOut">
              <a:rPr kumimoji="1" lang="ja-JP" altLang="en-US" smtClean="0"/>
              <a:t>2025/4/11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1B85B-3F11-4807-BF0A-089ABAB91E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2121082" y="235249"/>
            <a:ext cx="7758068" cy="612062"/>
          </a:xfrm>
        </p:spPr>
        <p:txBody>
          <a:bodyPr>
            <a:normAutofit/>
          </a:bodyPr>
          <a:lstStyle/>
          <a:p>
            <a:r>
              <a:rPr lang="ja-JP" altLang="en-US" sz="32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江戸川ベース</a:t>
            </a:r>
            <a:r>
              <a:rPr lang="en-US" altLang="ja-JP" sz="3200" dirty="0" err="1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nappa</a:t>
            </a:r>
            <a:r>
              <a:rPr lang="en-US" altLang="ja-JP" sz="32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 1</a:t>
            </a:r>
            <a:r>
              <a:rPr lang="ja-JP" altLang="en-US" sz="32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月イベントのご案内</a:t>
            </a:r>
            <a:endParaRPr kumimoji="1" lang="ja-JP" altLang="en-US" sz="36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9" name="対角する2つの角を切り取った四角形 1"/>
          <p:cNvSpPr/>
          <p:nvPr/>
        </p:nvSpPr>
        <p:spPr>
          <a:xfrm>
            <a:off x="359474" y="966834"/>
            <a:ext cx="3471806" cy="1843825"/>
          </a:xfrm>
          <a:prstGeom prst="snipRound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760" dirty="0"/>
          </a:p>
        </p:txBody>
      </p:sp>
      <p:grpSp>
        <p:nvGrpSpPr>
          <p:cNvPr id="60" name="グループ化 59"/>
          <p:cNvGrpSpPr/>
          <p:nvPr/>
        </p:nvGrpSpPr>
        <p:grpSpPr>
          <a:xfrm>
            <a:off x="360045" y="871220"/>
            <a:ext cx="3470910" cy="1844040"/>
            <a:chOff x="566" y="1523"/>
            <a:chExt cx="5466" cy="2904"/>
          </a:xfrm>
        </p:grpSpPr>
        <p:sp>
          <p:nvSpPr>
            <p:cNvPr id="6" name="対角する2つの角を切り取った四角形 1"/>
            <p:cNvSpPr/>
            <p:nvPr/>
          </p:nvSpPr>
          <p:spPr>
            <a:xfrm>
              <a:off x="566" y="1523"/>
              <a:ext cx="5467" cy="2904"/>
            </a:xfrm>
            <a:prstGeom prst="snip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760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1101" y="1624"/>
              <a:ext cx="4080" cy="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2200" u="sng" dirty="0" err="1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nappa</a:t>
              </a:r>
              <a:r>
                <a:rPr lang="ja-JP" altLang="en-US" sz="2200" u="sng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カレー食堂</a:t>
              </a:r>
            </a:p>
          </p:txBody>
        </p:sp>
        <p:sp>
          <p:nvSpPr>
            <p:cNvPr id="11" name="テキストボックス 6"/>
            <p:cNvSpPr txBox="1"/>
            <p:nvPr/>
          </p:nvSpPr>
          <p:spPr>
            <a:xfrm>
              <a:off x="648" y="2335"/>
              <a:ext cx="5333" cy="1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ja-JP" altLang="en-US" sz="1600" u="sng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予約不要</a:t>
              </a:r>
              <a:endParaRPr lang="en-US" altLang="ja-JP" sz="1600" u="sng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A00000000000000" pitchFamily="34" charset="-128"/>
                <a:ea typeface="HGP創英角ｺﾞｼｯｸUB" panose="020B0A00000000000000" pitchFamily="34" charset="-128"/>
                <a:sym typeface="+mn-ea"/>
              </a:endParaRPr>
            </a:p>
            <a:p>
              <a:pPr algn="ctr">
                <a:spcAft>
                  <a:spcPts val="600"/>
                </a:spcAft>
              </a:pPr>
              <a:r>
                <a:rPr lang="ja-JP" altLang="en-US" sz="16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料金：子ども </a:t>
              </a:r>
              <a:r>
                <a:rPr lang="en-US" altLang="ja-JP" sz="16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100</a:t>
              </a:r>
              <a:r>
                <a:rPr lang="ja-JP" altLang="en-US" sz="16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円 おとな </a:t>
              </a:r>
              <a:r>
                <a:rPr lang="en-US" altLang="ja-JP" sz="16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300</a:t>
              </a:r>
              <a:r>
                <a:rPr lang="ja-JP" altLang="en-US" sz="16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円</a:t>
              </a:r>
              <a:endParaRPr lang="en-US" altLang="ja-JP" sz="160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A00000000000000" pitchFamily="34" charset="-128"/>
                <a:ea typeface="HGP創英角ｺﾞｼｯｸUB" panose="020B0A00000000000000" pitchFamily="34" charset="-128"/>
                <a:sym typeface="+mn-ea"/>
              </a:endParaRP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636" y="3291"/>
              <a:ext cx="2747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1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月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12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日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(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日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)</a:t>
              </a:r>
            </a:p>
            <a:p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1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月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26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日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(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日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)</a:t>
              </a: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2813" y="3508"/>
              <a:ext cx="2964" cy="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12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：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00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～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13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：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00</a:t>
              </a:r>
              <a:endParaRPr kumimoji="1" lang="ja-JP" altLang="en-US" dirty="0">
                <a:latin typeface="HGP創英角ｺﾞｼｯｸUB" panose="020B0A00000000000000" pitchFamily="34" charset="-128"/>
                <a:ea typeface="HGP創英角ｺﾞｼｯｸUB" panose="020B0A00000000000000" pitchFamily="34" charset="-128"/>
              </a:endParaRPr>
            </a:p>
          </p:txBody>
        </p:sp>
      </p:grpSp>
      <p:grpSp>
        <p:nvGrpSpPr>
          <p:cNvPr id="61" name="グループ化 60"/>
          <p:cNvGrpSpPr/>
          <p:nvPr/>
        </p:nvGrpSpPr>
        <p:grpSpPr>
          <a:xfrm>
            <a:off x="4161155" y="882015"/>
            <a:ext cx="3677920" cy="1912620"/>
            <a:chOff x="6232" y="1458"/>
            <a:chExt cx="5792" cy="3012"/>
          </a:xfrm>
        </p:grpSpPr>
        <p:sp>
          <p:nvSpPr>
            <p:cNvPr id="15" name="対角する2つの角を切り取った四角形 2"/>
            <p:cNvSpPr/>
            <p:nvPr/>
          </p:nvSpPr>
          <p:spPr>
            <a:xfrm>
              <a:off x="6371" y="1458"/>
              <a:ext cx="5595" cy="3012"/>
            </a:xfrm>
            <a:prstGeom prst="snip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760"/>
            </a:p>
          </p:txBody>
        </p:sp>
        <p:sp>
          <p:nvSpPr>
            <p:cNvPr id="16" name="テキストボックス 5"/>
            <p:cNvSpPr txBox="1"/>
            <p:nvPr/>
          </p:nvSpPr>
          <p:spPr>
            <a:xfrm>
              <a:off x="6232" y="1578"/>
              <a:ext cx="5792" cy="2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ja-JP" altLang="en-US" u="sng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sym typeface="+mn-ea"/>
                </a:rPr>
                <a:t>子ども理容室</a:t>
              </a:r>
              <a:r>
                <a:rPr lang="ja-JP" altLang="en-US" u="sng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（小学生対象）  </a:t>
              </a:r>
            </a:p>
            <a:p>
              <a:pPr algn="ctr">
                <a:lnSpc>
                  <a:spcPct val="150000"/>
                </a:lnSpc>
                <a:spcAft>
                  <a:spcPts val="600"/>
                </a:spcAft>
              </a:pPr>
              <a:r>
                <a:rPr lang="en-US" altLang="ja-JP" u="sng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※</a:t>
              </a:r>
              <a:r>
                <a:rPr lang="ja-JP" altLang="en-US" u="sng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要予約　</a:t>
              </a:r>
              <a:r>
                <a:rPr lang="ja-JP" altLang="en-US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料金：</a:t>
              </a:r>
              <a:r>
                <a:rPr lang="en-US" altLang="ja-JP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500</a:t>
              </a:r>
              <a:r>
                <a:rPr lang="ja-JP" altLang="en-US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円</a:t>
              </a:r>
              <a:endParaRPr lang="ja-JP" alt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A00000000000000" pitchFamily="34" charset="-128"/>
                <a:ea typeface="HGP創英角ｺﾞｼｯｸUB" panose="020B0A00000000000000" pitchFamily="34" charset="-128"/>
                <a:sym typeface="+mn-ea"/>
              </a:endParaRPr>
            </a:p>
            <a:p>
              <a:r>
                <a:rPr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　</a:t>
              </a:r>
              <a:r>
                <a:rPr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1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月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8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日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(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水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)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１６</a:t>
              </a:r>
              <a:r>
                <a:rPr lang="ja-JP" altLang="en-US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：</a:t>
              </a:r>
              <a:r>
                <a:rPr lang="en-US" altLang="ja-JP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00</a:t>
              </a:r>
              <a:r>
                <a:rPr lang="ja-JP" altLang="en-US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～</a:t>
              </a:r>
              <a:r>
                <a:rPr lang="en-US" altLang="ja-JP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19</a:t>
              </a:r>
              <a:r>
                <a:rPr lang="ja-JP" altLang="en-US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：</a:t>
              </a:r>
              <a:r>
                <a:rPr lang="en-US" altLang="ja-JP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00</a:t>
              </a:r>
            </a:p>
            <a:p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　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1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月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13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日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(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月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)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１６</a:t>
              </a:r>
              <a:r>
                <a:rPr lang="ja-JP" altLang="en-US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：</a:t>
              </a:r>
              <a:r>
                <a:rPr lang="en-US" altLang="ja-JP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00</a:t>
              </a:r>
              <a:r>
                <a:rPr lang="ja-JP" altLang="en-US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～</a:t>
              </a:r>
              <a:r>
                <a:rPr lang="en-US" altLang="ja-JP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19</a:t>
              </a:r>
              <a:r>
                <a:rPr lang="ja-JP" altLang="en-US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：</a:t>
              </a:r>
              <a:r>
                <a:rPr lang="en-US" altLang="ja-JP" sz="20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00</a:t>
              </a:r>
            </a:p>
          </p:txBody>
        </p:sp>
      </p:grpSp>
      <p:grpSp>
        <p:nvGrpSpPr>
          <p:cNvPr id="62" name="グループ化 61"/>
          <p:cNvGrpSpPr/>
          <p:nvPr/>
        </p:nvGrpSpPr>
        <p:grpSpPr>
          <a:xfrm>
            <a:off x="8159750" y="1024255"/>
            <a:ext cx="3665220" cy="1625600"/>
            <a:chOff x="547" y="4648"/>
            <a:chExt cx="5772" cy="2560"/>
          </a:xfrm>
        </p:grpSpPr>
        <p:grpSp>
          <p:nvGrpSpPr>
            <p:cNvPr id="26" name="グループ化 25"/>
            <p:cNvGrpSpPr/>
            <p:nvPr/>
          </p:nvGrpSpPr>
          <p:grpSpPr>
            <a:xfrm>
              <a:off x="547" y="4648"/>
              <a:ext cx="5772" cy="2560"/>
              <a:chOff x="4507382" y="5200034"/>
              <a:chExt cx="3635652" cy="1547065"/>
            </a:xfrm>
          </p:grpSpPr>
          <p:sp>
            <p:nvSpPr>
              <p:cNvPr id="27" name="四角形: 1 つの角を切り取り 1 つの角を丸める 26"/>
              <p:cNvSpPr/>
              <p:nvPr/>
            </p:nvSpPr>
            <p:spPr>
              <a:xfrm>
                <a:off x="4507382" y="5200034"/>
                <a:ext cx="3443269" cy="1547065"/>
              </a:xfrm>
              <a:prstGeom prst="snipRoundRect">
                <a:avLst/>
              </a:prstGeom>
              <a:solidFill>
                <a:srgbClr val="A2FCB1"/>
              </a:solidFill>
              <a:ln w="9525">
                <a:solidFill>
                  <a:schemeClr val="tx1"/>
                </a:solidFill>
              </a:ln>
            </p:spPr>
            <p:style>
              <a:lnRef idx="3">
                <a:schemeClr val="lt1"/>
              </a:lnRef>
              <a:fillRef idx="1">
                <a:schemeClr val="accent4"/>
              </a:fillRef>
              <a:effectRef idx="1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en-US" altLang="ja-JP" dirty="0"/>
              </a:p>
              <a:p>
                <a:pPr algn="ctr"/>
                <a:endParaRPr kumimoji="1" lang="ja-JP" altLang="en-US" dirty="0"/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4988500" y="5266284"/>
                <a:ext cx="2840602" cy="35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u="sng" dirty="0">
                    <a:latin typeface="HGP創英角ﾎﾟｯﾌﾟ体" panose="040B0A00000000000000" pitchFamily="50" charset="-128"/>
                    <a:ea typeface="HGP創英角ﾎﾟｯﾌﾟ体" panose="040B0A00000000000000" pitchFamily="50" charset="-128"/>
                  </a:rPr>
                  <a:t>日本語と英語で遊ぼう</a:t>
                </a:r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>
                <a:off x="4988355" y="5616957"/>
                <a:ext cx="3118377" cy="3505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u="sng" dirty="0">
                    <a:solidFill>
                      <a:srgbClr val="FF0000"/>
                    </a:solidFill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※</a:t>
                </a:r>
                <a:r>
                  <a:rPr kumimoji="1" lang="ja-JP" altLang="en-US" u="sng" dirty="0">
                    <a:solidFill>
                      <a:srgbClr val="FF0000"/>
                    </a:solidFill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要予約　</a:t>
                </a:r>
                <a:r>
                  <a:rPr kumimoji="1" lang="ja-JP" altLang="en-US" dirty="0">
                    <a:solidFill>
                      <a:srgbClr val="FF0000"/>
                    </a:solidFill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料金：無料</a:t>
                </a:r>
              </a:p>
            </p:txBody>
          </p:sp>
          <p:sp>
            <p:nvSpPr>
              <p:cNvPr id="30" name="テキスト ボックス 29"/>
              <p:cNvSpPr txBox="1"/>
              <p:nvPr/>
            </p:nvSpPr>
            <p:spPr>
              <a:xfrm>
                <a:off x="4569567" y="5967495"/>
                <a:ext cx="3573467" cy="379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1</a:t>
                </a:r>
                <a:r>
                  <a:rPr kumimoji="1" lang="ja-JP" altLang="en-US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月</a:t>
                </a:r>
                <a:r>
                  <a:rPr kumimoji="1" lang="en-US" altLang="ja-JP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12</a:t>
                </a:r>
                <a:r>
                  <a:rPr kumimoji="1" lang="ja-JP" altLang="en-US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日</a:t>
                </a:r>
                <a:r>
                  <a:rPr kumimoji="1" lang="en-US" altLang="ja-JP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(</a:t>
                </a:r>
                <a:r>
                  <a:rPr kumimoji="1" lang="ja-JP" altLang="en-US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日</a:t>
                </a:r>
                <a:r>
                  <a:rPr kumimoji="1" lang="en-US" altLang="ja-JP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)15:30</a:t>
                </a:r>
                <a:r>
                  <a:rPr kumimoji="1" lang="ja-JP" altLang="en-US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～</a:t>
                </a:r>
                <a:r>
                  <a:rPr kumimoji="1" lang="en-US" altLang="ja-JP" sz="2000" dirty="0">
                    <a:latin typeface="HGP創英角ｺﾞｼｯｸUB" panose="020B0A00000000000000" pitchFamily="34" charset="-128"/>
                    <a:ea typeface="HGP創英角ｺﾞｼｯｸUB" panose="020B0A00000000000000" pitchFamily="34" charset="-128"/>
                  </a:rPr>
                  <a:t>16:30</a:t>
                </a:r>
              </a:p>
            </p:txBody>
          </p:sp>
        </p:grpSp>
        <p:sp>
          <p:nvSpPr>
            <p:cNvPr id="8" name="テキストボックス 7"/>
            <p:cNvSpPr txBox="1"/>
            <p:nvPr/>
          </p:nvSpPr>
          <p:spPr>
            <a:xfrm>
              <a:off x="754" y="6483"/>
              <a:ext cx="52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200"/>
                <a:t>英語と日本語を使って簡単なゲームをしたり歌を歌ったり🎵</a:t>
              </a:r>
            </a:p>
          </p:txBody>
        </p:sp>
      </p:grpSp>
      <p:grpSp>
        <p:nvGrpSpPr>
          <p:cNvPr id="63" name="グループ化 62"/>
          <p:cNvGrpSpPr/>
          <p:nvPr/>
        </p:nvGrpSpPr>
        <p:grpSpPr>
          <a:xfrm>
            <a:off x="518160" y="2908300"/>
            <a:ext cx="3642360" cy="1892935"/>
            <a:chOff x="891" y="7424"/>
            <a:chExt cx="5736" cy="2981"/>
          </a:xfrm>
        </p:grpSpPr>
        <p:sp>
          <p:nvSpPr>
            <p:cNvPr id="18" name="対角する2つの角を切り取った四角形 9"/>
            <p:cNvSpPr/>
            <p:nvPr/>
          </p:nvSpPr>
          <p:spPr>
            <a:xfrm>
              <a:off x="891" y="7424"/>
              <a:ext cx="4846" cy="2790"/>
            </a:xfrm>
            <a:prstGeom prst="snip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760"/>
            </a:p>
          </p:txBody>
        </p:sp>
        <p:sp>
          <p:nvSpPr>
            <p:cNvPr id="19" name="テキストボックス 11"/>
            <p:cNvSpPr txBox="1"/>
            <p:nvPr/>
          </p:nvSpPr>
          <p:spPr>
            <a:xfrm>
              <a:off x="905" y="7736"/>
              <a:ext cx="4641" cy="2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ja-JP" altLang="en-US" sz="2000" u="sng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HGP創英角ﾎﾟｯﾌﾟ体" panose="040B0A00000000000000" pitchFamily="50" charset="-128"/>
                </a:rPr>
                <a:t>きっずポート</a:t>
              </a:r>
              <a:endParaRPr lang="ja-JP" altLang="en-US" sz="2000" u="sng" dirty="0">
                <a:latin typeface="HGP創英角ｺﾞｼｯｸUB" panose="020B0A00000000000000" pitchFamily="34" charset="-128"/>
                <a:ea typeface="HGP創英角ｺﾞｼｯｸUB" panose="020B0A00000000000000" pitchFamily="34" charset="-128"/>
                <a:cs typeface="HGP創英角ｺﾞｼｯｸUB" panose="020B0A00000000000000" pitchFamily="34" charset="-128"/>
              </a:endParaRPr>
            </a:p>
            <a:p>
              <a:pPr algn="ctr">
                <a:spcAft>
                  <a:spcPts val="600"/>
                </a:spcAft>
              </a:pPr>
              <a:r>
                <a:rPr lang="ja-JP" altLang="en-US" sz="16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料金：無料（おやつ付）</a:t>
              </a:r>
              <a:endParaRPr lang="ja-JP" altLang="en-US" sz="1400" dirty="0"/>
            </a:p>
            <a:p>
              <a:pPr>
                <a:spcAft>
                  <a:spcPts val="600"/>
                </a:spcAft>
              </a:pP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　　毎週月・火・木・金曜日</a:t>
              </a:r>
            </a:p>
            <a:p>
              <a:pPr>
                <a:spcAft>
                  <a:spcPts val="600"/>
                </a:spcAft>
              </a:pP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　　　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15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：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00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～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17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：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00</a:t>
              </a:r>
            </a:p>
            <a:p>
              <a:pPr>
                <a:spcAft>
                  <a:spcPts val="600"/>
                </a:spcAft>
              </a:pPr>
              <a:r>
                <a:rPr lang="ja-JP" altLang="en-US" sz="1600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　　　　</a:t>
              </a:r>
              <a:endParaRPr lang="ja-JP" altLang="en-US" sz="1400" dirty="0">
                <a:solidFill>
                  <a:srgbClr val="FF0000"/>
                </a:solidFill>
                <a:latin typeface="HGP創英角ｺﾞｼｯｸUB" panose="020B0A00000000000000" pitchFamily="34" charset="-128"/>
                <a:ea typeface="HGP創英角ｺﾞｼｯｸUB" panose="020B0A00000000000000" pitchFamily="34" charset="-128"/>
                <a:cs typeface="HGP創英角ｺﾞｼｯｸUB" panose="020B0A00000000000000" pitchFamily="34" charset="-128"/>
              </a:endParaRPr>
            </a:p>
          </p:txBody>
        </p:sp>
        <p:pic>
          <p:nvPicPr>
            <p:cNvPr id="20" name="図形 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51" y="9303"/>
              <a:ext cx="2077" cy="1102"/>
            </a:xfrm>
            <a:prstGeom prst="rect">
              <a:avLst/>
            </a:prstGeom>
          </p:spPr>
        </p:pic>
      </p:grpSp>
      <p:grpSp>
        <p:nvGrpSpPr>
          <p:cNvPr id="65" name="グループ化 64"/>
          <p:cNvGrpSpPr/>
          <p:nvPr/>
        </p:nvGrpSpPr>
        <p:grpSpPr>
          <a:xfrm>
            <a:off x="4272915" y="2916555"/>
            <a:ext cx="3949700" cy="1804035"/>
            <a:chOff x="6163" y="4671"/>
            <a:chExt cx="6220" cy="2841"/>
          </a:xfrm>
        </p:grpSpPr>
        <p:sp>
          <p:nvSpPr>
            <p:cNvPr id="22" name="対角する2つの角を切り取った四角形 2"/>
            <p:cNvSpPr/>
            <p:nvPr/>
          </p:nvSpPr>
          <p:spPr>
            <a:xfrm>
              <a:off x="6163" y="4671"/>
              <a:ext cx="6220" cy="2841"/>
            </a:xfrm>
            <a:prstGeom prst="snip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760"/>
            </a:p>
          </p:txBody>
        </p:sp>
        <p:sp>
          <p:nvSpPr>
            <p:cNvPr id="23" name="テキストボックス 19"/>
            <p:cNvSpPr txBox="1"/>
            <p:nvPr/>
          </p:nvSpPr>
          <p:spPr>
            <a:xfrm>
              <a:off x="7034" y="4755"/>
              <a:ext cx="5025" cy="58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b="1" u="sng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電子工作教室</a:t>
              </a:r>
              <a:r>
                <a:rPr lang="en-US" altLang="ja-JP" b="1" u="sng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  <a:sym typeface="+mn-ea"/>
                </a:rPr>
                <a:t>※</a:t>
              </a:r>
              <a:r>
                <a:rPr lang="ja-JP" altLang="en-US" b="1" u="sng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  <a:sym typeface="+mn-ea"/>
                </a:rPr>
                <a:t>要予約</a:t>
              </a:r>
              <a:endParaRPr lang="ja-JP" altLang="en-US" b="1" u="sng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  <p:sp>
          <p:nvSpPr>
            <p:cNvPr id="24" name="テキストボックス 46"/>
            <p:cNvSpPr txBox="1"/>
            <p:nvPr/>
          </p:nvSpPr>
          <p:spPr>
            <a:xfrm>
              <a:off x="7137" y="5279"/>
              <a:ext cx="4634" cy="5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sz="1600" b="1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料金：</a:t>
              </a:r>
              <a:r>
                <a:rPr lang="en-US" altLang="ja-JP" sz="1600" b="1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1000</a:t>
              </a:r>
              <a:r>
                <a:rPr lang="ja-JP" altLang="en-US" sz="1600" b="1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円～</a:t>
              </a:r>
              <a:r>
                <a:rPr lang="en-US" altLang="ja-JP" sz="1600" b="1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1500</a:t>
              </a:r>
              <a:r>
                <a:rPr lang="ja-JP" altLang="en-US" sz="1600" b="1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円</a:t>
              </a:r>
            </a:p>
          </p:txBody>
        </p:sp>
        <p:sp>
          <p:nvSpPr>
            <p:cNvPr id="25" name="テキストボックス 47"/>
            <p:cNvSpPr txBox="1"/>
            <p:nvPr/>
          </p:nvSpPr>
          <p:spPr>
            <a:xfrm>
              <a:off x="6210" y="6110"/>
              <a:ext cx="6130" cy="11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月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12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日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(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日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)1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３</a:t>
              </a:r>
              <a:r>
                <a:rPr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:00</a:t>
              </a:r>
              <a:r>
                <a:rPr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～</a:t>
              </a:r>
              <a:r>
                <a:rPr lang="en-US" altLang="ja-JP" sz="12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(2</a:t>
              </a:r>
              <a:r>
                <a:rPr lang="ja-JP" altLang="en-US" sz="12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時間程度かかります</a:t>
              </a:r>
              <a:r>
                <a:rPr lang="en-US" altLang="ja-JP" sz="12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)</a:t>
              </a:r>
            </a:p>
            <a:p>
              <a:r>
                <a:rPr lang="ja-JP" altLang="en-US" sz="12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電子サイコロやうそ発見器など、将来に役立つ知識が学べて、作った後も楽しめる題材をご用意しております。</a:t>
              </a:r>
            </a:p>
          </p:txBody>
        </p:sp>
        <p:sp>
          <p:nvSpPr>
            <p:cNvPr id="31" name="テキストボックス 30"/>
            <p:cNvSpPr txBox="1"/>
            <p:nvPr/>
          </p:nvSpPr>
          <p:spPr>
            <a:xfrm>
              <a:off x="7706" y="5684"/>
              <a:ext cx="3549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4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対象年齢</a:t>
              </a:r>
              <a:r>
                <a:rPr lang="en-US" altLang="ja-JP" sz="14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:10</a:t>
              </a:r>
              <a:r>
                <a:rPr lang="ja-JP" altLang="en-US" sz="14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歳以上</a:t>
              </a:r>
            </a:p>
          </p:txBody>
        </p:sp>
      </p:grpSp>
      <p:grpSp>
        <p:nvGrpSpPr>
          <p:cNvPr id="32" name="グループ化 31"/>
          <p:cNvGrpSpPr/>
          <p:nvPr/>
        </p:nvGrpSpPr>
        <p:grpSpPr>
          <a:xfrm>
            <a:off x="8460820" y="2501350"/>
            <a:ext cx="3364237" cy="1887339"/>
            <a:chOff x="4625639" y="4794434"/>
            <a:chExt cx="3405274" cy="2037785"/>
          </a:xfrm>
        </p:grpSpPr>
        <p:sp>
          <p:nvSpPr>
            <p:cNvPr id="33" name="対角する2つの角を切り取った四角形 4"/>
            <p:cNvSpPr/>
            <p:nvPr/>
          </p:nvSpPr>
          <p:spPr>
            <a:xfrm>
              <a:off x="4651089" y="5070385"/>
              <a:ext cx="3379824" cy="1761834"/>
            </a:xfrm>
            <a:prstGeom prst="snip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760" dirty="0"/>
            </a:p>
          </p:txBody>
        </p:sp>
        <p:sp>
          <p:nvSpPr>
            <p:cNvPr id="34" name="テキストボックス 12"/>
            <p:cNvSpPr txBox="1"/>
            <p:nvPr/>
          </p:nvSpPr>
          <p:spPr>
            <a:xfrm>
              <a:off x="4625639" y="4794434"/>
              <a:ext cx="3368747" cy="1959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endParaRPr lang="en-US" altLang="ja-JP" sz="2000" u="sng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HGP創英角ﾎﾟｯﾌﾟ体" panose="040B0A00000000000000" pitchFamily="50" charset="-128"/>
              </a:endParaRPr>
            </a:p>
            <a:p>
              <a:pPr algn="ctr">
                <a:spcAft>
                  <a:spcPts val="600"/>
                </a:spcAft>
              </a:pPr>
              <a:r>
                <a:rPr lang="ja-JP" altLang="en-US" u="sng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HGP創英角ﾎﾟｯﾌﾟ体" panose="040B0A00000000000000" pitchFamily="50" charset="-128"/>
                </a:rPr>
                <a:t>必要な方へ</a:t>
              </a:r>
              <a:endParaRPr lang="en-US" altLang="ja-JP" u="sng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HGP創英角ﾎﾟｯﾌﾟ体" panose="040B0A00000000000000" pitchFamily="50" charset="-128"/>
              </a:endParaRPr>
            </a:p>
            <a:p>
              <a:pPr algn="ctr">
                <a:spcAft>
                  <a:spcPts val="600"/>
                </a:spcAft>
              </a:pPr>
              <a:r>
                <a:rPr lang="en-US" altLang="ja-JP" u="sng" dirty="0" err="1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HGP創英角ﾎﾟｯﾌﾟ体" panose="040B0A00000000000000" pitchFamily="50" charset="-128"/>
                </a:rPr>
                <a:t>nappa</a:t>
              </a:r>
              <a:r>
                <a:rPr lang="ja-JP" altLang="en-US" sz="2000" u="sng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HGP創英角ﾎﾟｯﾌﾟ体" panose="040B0A00000000000000" pitchFamily="50" charset="-128"/>
                </a:rPr>
                <a:t>フードパントリー</a:t>
              </a:r>
            </a:p>
            <a:p>
              <a:pPr algn="ctr">
                <a:spcAft>
                  <a:spcPts val="600"/>
                </a:spcAft>
              </a:pPr>
              <a:r>
                <a:rPr lang="en-US" altLang="ja-JP" sz="1400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※</a:t>
              </a:r>
              <a:r>
                <a:rPr lang="ja-JP" altLang="en-US" sz="1400" u="sng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要予約</a:t>
              </a:r>
              <a:r>
                <a:rPr lang="ja-JP" altLang="en-US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cs typeface="HGP創英角ﾎﾟｯﾌﾟ体" panose="040B0A00000000000000" pitchFamily="50" charset="-128"/>
                </a:rPr>
                <a:t> </a:t>
              </a:r>
              <a:r>
                <a:rPr lang="ja-JP" altLang="en-US" sz="1400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 </a:t>
              </a:r>
              <a:r>
                <a:rPr lang="ja-JP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食材無料配布</a:t>
              </a:r>
            </a:p>
            <a:p>
              <a:pPr algn="ctr" fontAlgn="auto"/>
              <a:r>
                <a:rPr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</a:t>
              </a:r>
              <a:r>
                <a:rPr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月２</a:t>
              </a:r>
              <a:r>
                <a:rPr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6</a:t>
              </a:r>
              <a:r>
                <a:rPr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日（日）</a:t>
              </a:r>
              <a:r>
                <a:rPr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14</a:t>
              </a:r>
              <a:r>
                <a:rPr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：</a:t>
              </a:r>
              <a:r>
                <a:rPr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00</a:t>
              </a:r>
              <a:r>
                <a:rPr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～</a:t>
              </a:r>
              <a:r>
                <a:rPr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16</a:t>
              </a:r>
              <a:r>
                <a:rPr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：</a:t>
              </a:r>
              <a:r>
                <a:rPr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00</a:t>
              </a:r>
              <a:endParaRPr lang="en-US" altLang="ja-JP" dirty="0">
                <a:latin typeface="HGP創英角ｺﾞｼｯｸUB" panose="020B0A00000000000000" pitchFamily="34" charset="-128"/>
                <a:ea typeface="HGP創英角ｺﾞｼｯｸUB" panose="020B0A00000000000000" pitchFamily="34" charset="-128"/>
                <a:cs typeface="HGP創英角ｺﾞｼｯｸUB" panose="020B0A00000000000000" pitchFamily="34" charset="-128"/>
              </a:endParaRPr>
            </a:p>
          </p:txBody>
        </p:sp>
      </p:grpSp>
      <p:grpSp>
        <p:nvGrpSpPr>
          <p:cNvPr id="35" name="グループ化 34"/>
          <p:cNvGrpSpPr/>
          <p:nvPr/>
        </p:nvGrpSpPr>
        <p:grpSpPr>
          <a:xfrm>
            <a:off x="359410" y="5036185"/>
            <a:ext cx="3964940" cy="1550035"/>
            <a:chOff x="4114657" y="6356863"/>
            <a:chExt cx="3854622" cy="1757097"/>
          </a:xfrm>
        </p:grpSpPr>
        <p:sp>
          <p:nvSpPr>
            <p:cNvPr id="36" name="四角形: 1 つの角を切り取り 1 つの角を丸める 34"/>
            <p:cNvSpPr/>
            <p:nvPr/>
          </p:nvSpPr>
          <p:spPr>
            <a:xfrm>
              <a:off x="4269130" y="6356863"/>
              <a:ext cx="3321038" cy="1757097"/>
            </a:xfrm>
            <a:prstGeom prst="snip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ja-JP" altLang="en-US" sz="18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 </a:t>
              </a:r>
            </a:p>
          </p:txBody>
        </p:sp>
        <p:sp>
          <p:nvSpPr>
            <p:cNvPr id="37" name="テキストボックス 8"/>
            <p:cNvSpPr txBox="1"/>
            <p:nvPr/>
          </p:nvSpPr>
          <p:spPr>
            <a:xfrm>
              <a:off x="4114657" y="6491979"/>
              <a:ext cx="3529582" cy="8616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ja-JP" altLang="en-US" sz="1600" u="sng" dirty="0"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  <a:sym typeface="+mn-ea"/>
                </a:rPr>
                <a:t>レゴ・プログラミング教室　</a:t>
              </a:r>
              <a:r>
                <a:rPr lang="en-US" altLang="ja-JP" sz="1200" u="sng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※</a:t>
              </a:r>
              <a:r>
                <a:rPr lang="ja-JP" altLang="en-US" sz="1200" u="sng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要予約</a:t>
              </a:r>
              <a:endParaRPr lang="ja-JP" altLang="en-US" sz="1600" u="sng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A00000000000000" pitchFamily="34" charset="-128"/>
                <a:ea typeface="HGP創英角ｺﾞｼｯｸUB" panose="020B0A00000000000000" pitchFamily="34" charset="-128"/>
                <a:sym typeface="+mn-ea"/>
              </a:endParaRPr>
            </a:p>
            <a:p>
              <a:pPr algn="ctr">
                <a:spcAft>
                  <a:spcPts val="600"/>
                </a:spcAft>
              </a:pPr>
              <a:r>
                <a:rPr lang="ja-JP" altLang="en-US" sz="12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料金：</a:t>
              </a:r>
              <a:r>
                <a:rPr lang="en-US" altLang="ja-JP" sz="12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2,000</a:t>
              </a:r>
              <a:r>
                <a:rPr lang="ja-JP" altLang="en-US" sz="12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円（月</a:t>
              </a:r>
              <a:r>
                <a:rPr lang="en-US" altLang="ja-JP" sz="12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2</a:t>
              </a:r>
              <a:r>
                <a:rPr lang="ja-JP" altLang="en-US" sz="12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回</a:t>
              </a:r>
              <a:r>
                <a:rPr lang="en-US" altLang="ja-JP" sz="1200" dirty="0">
                  <a:solidFill>
                    <a:srgbClr val="FF000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sym typeface="+mn-ea"/>
                </a:rPr>
                <a:t>)</a:t>
              </a:r>
              <a:endParaRPr lang="ja-JP" altLang="en-US" sz="16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A00000000000000" pitchFamily="34" charset="-128"/>
                <a:ea typeface="HGP創英角ｺﾞｼｯｸUB" panose="020B0A00000000000000" pitchFamily="34" charset="-128"/>
                <a:sym typeface="+mn-ea"/>
              </a:endParaRPr>
            </a:p>
            <a:p>
              <a:pPr>
                <a:lnSpc>
                  <a:spcPct val="30000"/>
                </a:lnSpc>
                <a:spcAft>
                  <a:spcPts val="600"/>
                </a:spcAft>
              </a:pPr>
              <a:endParaRPr lang="ja-JP" altLang="en-US" sz="1825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GP創英角ｺﾞｼｯｸUB" panose="020B0A00000000000000" pitchFamily="34" charset="-128"/>
                <a:ea typeface="HGP創英角ｺﾞｼｯｸUB" panose="020B0A00000000000000" pitchFamily="34" charset="-128"/>
                <a:sym typeface="+mn-ea"/>
              </a:endParaRPr>
            </a:p>
          </p:txBody>
        </p:sp>
        <p:sp>
          <p:nvSpPr>
            <p:cNvPr id="38" name="テキスト ボックス 36"/>
            <p:cNvSpPr txBox="1"/>
            <p:nvPr/>
          </p:nvSpPr>
          <p:spPr>
            <a:xfrm>
              <a:off x="4321527" y="7224908"/>
              <a:ext cx="1672851" cy="731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月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15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日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(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水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)</a:t>
              </a:r>
            </a:p>
            <a:p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1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月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29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日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(</a:t>
              </a:r>
              <a:r>
                <a:rPr kumimoji="1" lang="ja-JP" altLang="en-US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水</a:t>
              </a:r>
              <a:r>
                <a:rPr kumimoji="1" lang="en-US" altLang="ja-JP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)</a:t>
              </a:r>
            </a:p>
          </p:txBody>
        </p:sp>
        <p:sp>
          <p:nvSpPr>
            <p:cNvPr id="39" name="テキスト ボックス 37"/>
            <p:cNvSpPr txBox="1"/>
            <p:nvPr/>
          </p:nvSpPr>
          <p:spPr>
            <a:xfrm>
              <a:off x="5620276" y="7253102"/>
              <a:ext cx="2349003" cy="661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第</a:t>
              </a:r>
              <a:r>
                <a:rPr kumimoji="1" lang="en-US" altLang="ja-JP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1</a:t>
              </a:r>
              <a:r>
                <a:rPr kumimoji="1" lang="ja-JP" altLang="en-US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部</a:t>
              </a:r>
              <a:r>
                <a:rPr kumimoji="1" lang="en-US" altLang="ja-JP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15:30</a:t>
              </a:r>
              <a:r>
                <a:rPr kumimoji="1" lang="ja-JP" altLang="en-US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～</a:t>
              </a:r>
              <a:r>
                <a:rPr kumimoji="1" lang="en-US" altLang="ja-JP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16:20</a:t>
              </a:r>
            </a:p>
            <a:p>
              <a:r>
                <a:rPr kumimoji="1" lang="ja-JP" altLang="en-US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第</a:t>
              </a:r>
              <a:r>
                <a:rPr kumimoji="1" lang="en-US" altLang="ja-JP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2</a:t>
              </a:r>
              <a:r>
                <a:rPr kumimoji="1" lang="ja-JP" altLang="en-US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部</a:t>
              </a:r>
              <a:r>
                <a:rPr kumimoji="1" lang="en-US" altLang="ja-JP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16:30</a:t>
              </a:r>
              <a:r>
                <a:rPr kumimoji="1" lang="ja-JP" altLang="en-US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～</a:t>
              </a:r>
              <a:r>
                <a:rPr kumimoji="1" lang="en-US" altLang="ja-JP" sz="1600" dirty="0">
                  <a:latin typeface="HGS創英角ｺﾞｼｯｸUB" panose="020B0A00000000000000" pitchFamily="50" charset="-128"/>
                  <a:ea typeface="HGS創英角ｺﾞｼｯｸUB" panose="020B0A00000000000000" pitchFamily="50" charset="-128"/>
                </a:rPr>
                <a:t>17:20</a:t>
              </a:r>
              <a:endParaRPr kumimoji="1" lang="ja-JP" altLang="en-US" sz="1600" dirty="0">
                <a:latin typeface="HGS創英角ｺﾞｼｯｸUB" panose="020B0A00000000000000" pitchFamily="50" charset="-128"/>
                <a:ea typeface="HGS創英角ｺﾞｼｯｸUB" panose="020B0A00000000000000" pitchFamily="50" charset="-128"/>
              </a:endParaRPr>
            </a:p>
          </p:txBody>
        </p:sp>
      </p:grpSp>
      <p:grpSp>
        <p:nvGrpSpPr>
          <p:cNvPr id="68" name="グループ化 67"/>
          <p:cNvGrpSpPr/>
          <p:nvPr/>
        </p:nvGrpSpPr>
        <p:grpSpPr>
          <a:xfrm>
            <a:off x="4274185" y="4975225"/>
            <a:ext cx="4104005" cy="1516380"/>
            <a:chOff x="6559" y="10555"/>
            <a:chExt cx="6463" cy="2388"/>
          </a:xfrm>
        </p:grpSpPr>
        <p:sp>
          <p:nvSpPr>
            <p:cNvPr id="40" name="四角形: 1 つの角を切り取り 1 つの角を丸める 1"/>
            <p:cNvSpPr/>
            <p:nvPr/>
          </p:nvSpPr>
          <p:spPr>
            <a:xfrm>
              <a:off x="6559" y="10555"/>
              <a:ext cx="5732" cy="2388"/>
            </a:xfrm>
            <a:prstGeom prst="snipRoundRect">
              <a:avLst/>
            </a:prstGeom>
            <a:solidFill>
              <a:srgbClr val="FEFE7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highlight>
                  <a:srgbClr val="FFFF00"/>
                </a:highlight>
              </a:endParaRPr>
            </a:p>
          </p:txBody>
        </p:sp>
        <p:sp>
          <p:nvSpPr>
            <p:cNvPr id="41" name="テキスト ボックス 2"/>
            <p:cNvSpPr txBox="1"/>
            <p:nvPr/>
          </p:nvSpPr>
          <p:spPr>
            <a:xfrm>
              <a:off x="7199" y="10651"/>
              <a:ext cx="4156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u="sng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ひだまり</a:t>
              </a:r>
              <a:r>
                <a:rPr kumimoji="1" lang="en-US" altLang="ja-JP" sz="2000" u="sng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cafe </a:t>
              </a:r>
              <a:r>
                <a:rPr kumimoji="1" lang="en-US" altLang="ja-JP" sz="2000" u="sng" dirty="0" err="1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nappa</a:t>
              </a:r>
              <a:endParaRPr kumimoji="1" lang="ja-JP" altLang="en-US" sz="2000" u="sng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</p:txBody>
        </p:sp>
        <p:sp>
          <p:nvSpPr>
            <p:cNvPr id="42" name="テキスト ボックス 3"/>
            <p:cNvSpPr txBox="1"/>
            <p:nvPr/>
          </p:nvSpPr>
          <p:spPr>
            <a:xfrm>
              <a:off x="7632" y="11170"/>
              <a:ext cx="4196" cy="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5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ヤングケアラーの居場所</a:t>
              </a:r>
            </a:p>
          </p:txBody>
        </p:sp>
        <p:sp>
          <p:nvSpPr>
            <p:cNvPr id="43" name="テキスト ボックス 5"/>
            <p:cNvSpPr txBox="1"/>
            <p:nvPr/>
          </p:nvSpPr>
          <p:spPr>
            <a:xfrm>
              <a:off x="8236" y="11578"/>
              <a:ext cx="4196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400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※</a:t>
              </a:r>
              <a:r>
                <a:rPr kumimoji="1" lang="ja-JP" altLang="en-US" sz="1400" dirty="0">
                  <a:solidFill>
                    <a:srgbClr val="FF0000"/>
                  </a:solidFill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参加無料</a:t>
              </a:r>
            </a:p>
          </p:txBody>
        </p:sp>
        <p:sp>
          <p:nvSpPr>
            <p:cNvPr id="44" name="テキスト ボックス 6"/>
            <p:cNvSpPr txBox="1"/>
            <p:nvPr/>
          </p:nvSpPr>
          <p:spPr>
            <a:xfrm>
              <a:off x="7199" y="11928"/>
              <a:ext cx="4674" cy="5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毎週日曜日　</a:t>
              </a:r>
              <a:r>
                <a:rPr kumimoji="1"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12</a:t>
              </a:r>
              <a:r>
                <a:rPr kumimoji="1"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：</a:t>
              </a:r>
              <a:r>
                <a:rPr kumimoji="1"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00</a:t>
              </a:r>
              <a:r>
                <a:rPr kumimoji="1" lang="ja-JP" altLang="en-US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～</a:t>
              </a:r>
              <a:r>
                <a:rPr kumimoji="1" lang="en-US" altLang="ja-JP" sz="1600" dirty="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18:00</a:t>
              </a:r>
              <a:endParaRPr kumimoji="1" lang="ja-JP" altLang="en-US" sz="1600" dirty="0">
                <a:latin typeface="HGP創英角ｺﾞｼｯｸUB" panose="020B0A00000000000000" pitchFamily="34" charset="-128"/>
                <a:ea typeface="HGP創英角ｺﾞｼｯｸUB" panose="020B0A00000000000000" pitchFamily="34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6586" y="12436"/>
              <a:ext cx="6437" cy="4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00" dirty="0"/>
                <a:t>お話をしながら食事をしたり、イベントに参加したり♪</a:t>
              </a:r>
            </a:p>
          </p:txBody>
        </p:sp>
      </p:grpSp>
      <p:grpSp>
        <p:nvGrpSpPr>
          <p:cNvPr id="48" name="グループ化 47"/>
          <p:cNvGrpSpPr/>
          <p:nvPr/>
        </p:nvGrpSpPr>
        <p:grpSpPr>
          <a:xfrm>
            <a:off x="8234680" y="4716780"/>
            <a:ext cx="706120" cy="775335"/>
            <a:chOff x="7799705" y="4651375"/>
            <a:chExt cx="953770" cy="899795"/>
          </a:xfrm>
        </p:grpSpPr>
        <p:sp>
          <p:nvSpPr>
            <p:cNvPr id="49" name="四角形 42"/>
            <p:cNvSpPr/>
            <p:nvPr/>
          </p:nvSpPr>
          <p:spPr>
            <a:xfrm>
              <a:off x="7799705" y="4651375"/>
              <a:ext cx="953770" cy="89979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50" name="図形 41" descr="nappaHP QR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91145" y="4716145"/>
              <a:ext cx="770255" cy="770255"/>
            </a:xfrm>
            <a:prstGeom prst="rect">
              <a:avLst/>
            </a:prstGeom>
          </p:spPr>
        </p:pic>
      </p:grpSp>
      <p:sp>
        <p:nvSpPr>
          <p:cNvPr id="51" name="テキストボックス 50"/>
          <p:cNvSpPr txBox="1"/>
          <p:nvPr/>
        </p:nvSpPr>
        <p:spPr>
          <a:xfrm>
            <a:off x="8302625" y="5576570"/>
            <a:ext cx="131635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↑</a:t>
            </a:r>
            <a:r>
              <a:rPr lang="ja-JP" altLang="en-US" sz="1200">
                <a:latin typeface="HGP創英角ｺﾞｼｯｸUB" panose="020B0A00000000000000" pitchFamily="34" charset="-128"/>
                <a:ea typeface="HGP創英角ｺﾞｼｯｸUB" panose="020B0A00000000000000" pitchFamily="34" charset="-128"/>
              </a:rPr>
              <a:t>【ホームページ】</a:t>
            </a:r>
          </a:p>
        </p:txBody>
      </p:sp>
      <p:grpSp>
        <p:nvGrpSpPr>
          <p:cNvPr id="52" name="グループ化 51"/>
          <p:cNvGrpSpPr/>
          <p:nvPr/>
        </p:nvGrpSpPr>
        <p:grpSpPr>
          <a:xfrm>
            <a:off x="8116570" y="5915660"/>
            <a:ext cx="1258570" cy="640080"/>
            <a:chOff x="12111" y="9448"/>
            <a:chExt cx="1982" cy="1008"/>
          </a:xfrm>
        </p:grpSpPr>
        <p:sp>
          <p:nvSpPr>
            <p:cNvPr id="53" name="四角形 52"/>
            <p:cNvSpPr/>
            <p:nvPr/>
          </p:nvSpPr>
          <p:spPr>
            <a:xfrm>
              <a:off x="12131" y="9448"/>
              <a:ext cx="1806" cy="1008"/>
            </a:xfrm>
            <a:prstGeom prst="rect">
              <a:avLst/>
            </a:prstGeom>
            <a:solidFill>
              <a:srgbClr val="FBFFC8"/>
            </a:solidFill>
            <a:ln>
              <a:solidFill>
                <a:srgbClr val="FBFF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54" name="テキストボックス 53"/>
            <p:cNvSpPr txBox="1"/>
            <p:nvPr/>
          </p:nvSpPr>
          <p:spPr>
            <a:xfrm>
              <a:off x="12237" y="9629"/>
              <a:ext cx="1848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【</a:t>
              </a:r>
              <a:r>
                <a:rPr lang="en-US" altLang="ja-JP" sz="10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X(</a:t>
              </a:r>
              <a:r>
                <a:rPr lang="ja-JP" altLang="en-US" sz="10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旧</a:t>
              </a:r>
              <a:r>
                <a:rPr lang="en-US" altLang="ja-JP" sz="10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Twitter)</a:t>
              </a:r>
              <a:r>
                <a:rPr lang="ja-JP" altLang="en-US" sz="10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】</a:t>
              </a:r>
            </a:p>
          </p:txBody>
        </p:sp>
        <p:sp>
          <p:nvSpPr>
            <p:cNvPr id="56" name="テキストボックス 55"/>
            <p:cNvSpPr txBox="1"/>
            <p:nvPr/>
          </p:nvSpPr>
          <p:spPr>
            <a:xfrm>
              <a:off x="12111" y="9964"/>
              <a:ext cx="1983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0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  <a:cs typeface="HGP創英角ｺﾞｼｯｸUB" panose="020B0A00000000000000" pitchFamily="34" charset="-128"/>
                </a:rPr>
                <a:t>@nappa09614462</a:t>
              </a:r>
            </a:p>
          </p:txBody>
        </p:sp>
      </p:grpSp>
      <p:grpSp>
        <p:nvGrpSpPr>
          <p:cNvPr id="57" name="グループ化 56"/>
          <p:cNvGrpSpPr/>
          <p:nvPr/>
        </p:nvGrpSpPr>
        <p:grpSpPr>
          <a:xfrm>
            <a:off x="9529445" y="5915660"/>
            <a:ext cx="2259278" cy="805763"/>
            <a:chOff x="14228" y="9224"/>
            <a:chExt cx="3873" cy="1381"/>
          </a:xfrm>
        </p:grpSpPr>
        <p:sp>
          <p:nvSpPr>
            <p:cNvPr id="58" name="四角形 57"/>
            <p:cNvSpPr/>
            <p:nvPr/>
          </p:nvSpPr>
          <p:spPr>
            <a:xfrm>
              <a:off x="14228" y="9224"/>
              <a:ext cx="1438" cy="1380"/>
            </a:xfrm>
            <a:prstGeom prst="rect">
              <a:avLst/>
            </a:prstGeom>
            <a:solidFill>
              <a:srgbClr val="CDF0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59" name="図形 58" descr="nappaインスタ　QR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369" y="9336"/>
              <a:ext cx="1156" cy="1119"/>
            </a:xfrm>
            <a:prstGeom prst="rect">
              <a:avLst/>
            </a:prstGeom>
          </p:spPr>
        </p:pic>
        <p:sp>
          <p:nvSpPr>
            <p:cNvPr id="64" name="テキストボックス 63"/>
            <p:cNvSpPr txBox="1"/>
            <p:nvPr/>
          </p:nvSpPr>
          <p:spPr>
            <a:xfrm>
              <a:off x="15636" y="10133"/>
              <a:ext cx="2465" cy="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2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← </a:t>
              </a:r>
              <a:r>
                <a:rPr lang="ja-JP" altLang="en-US" sz="1200">
                  <a:latin typeface="HGP創英角ｺﾞｼｯｸUB" panose="020B0A00000000000000" pitchFamily="34" charset="-128"/>
                  <a:ea typeface="HGP創英角ｺﾞｼｯｸUB" panose="020B0A00000000000000" pitchFamily="34" charset="-128"/>
                </a:rPr>
                <a:t>【インスタグラム】</a:t>
              </a:r>
            </a:p>
          </p:txBody>
        </p:sp>
      </p:grpSp>
      <p:sp>
        <p:nvSpPr>
          <p:cNvPr id="66" name="正方形/長方形 39"/>
          <p:cNvSpPr/>
          <p:nvPr/>
        </p:nvSpPr>
        <p:spPr>
          <a:xfrm>
            <a:off x="9618980" y="4535170"/>
            <a:ext cx="2312670" cy="1266825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chemeClr val="tx1"/>
                </a:solidFill>
                <a:latin typeface="HGS創英角ｺﾞｼｯｸUB" panose="020B0A00000000000000" pitchFamily="50" charset="-128"/>
                <a:ea typeface="HGS創英角ｺﾞｼｯｸUB" panose="020B0A00000000000000" pitchFamily="50" charset="-128"/>
              </a:rPr>
              <a:t>学校や塾で英語を教えていた経験のある先生が、英語の予習復習をサポートします！</a:t>
            </a:r>
            <a:endParaRPr kumimoji="1" lang="en-US" altLang="ja-JP" sz="1200" dirty="0">
              <a:solidFill>
                <a:schemeClr val="tx1"/>
              </a:solidFill>
              <a:latin typeface="HGS創英角ｺﾞｼｯｸUB" panose="020B0A00000000000000" pitchFamily="50" charset="-128"/>
              <a:ea typeface="HGS創英角ｺﾞｼｯｸUB" panose="020B0A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HGS創英角ｺﾞｼｯｸUB" panose="020B0A00000000000000" pitchFamily="50" charset="-128"/>
                <a:ea typeface="HGS創英角ｺﾞｼｯｸUB" panose="020B0A00000000000000" pitchFamily="50" charset="-128"/>
              </a:rPr>
              <a:t>頻度や日時は、生徒さんと相談しながら決めます。</a:t>
            </a:r>
            <a:endParaRPr kumimoji="1" lang="en-US" altLang="ja-JP" sz="1200" dirty="0">
              <a:solidFill>
                <a:schemeClr val="tx1"/>
              </a:solidFill>
              <a:latin typeface="HGS創英角ｺﾞｼｯｸUB" panose="020B0A00000000000000" pitchFamily="50" charset="-128"/>
              <a:ea typeface="HGS創英角ｺﾞｼｯｸUB" panose="020B0A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HGS創英角ｺﾞｼｯｸUB" panose="020B0A00000000000000" pitchFamily="50" charset="-128"/>
                <a:ea typeface="HGS創英角ｺﾞｼｯｸUB" panose="020B0A00000000000000" pitchFamily="50" charset="-128"/>
              </a:rPr>
              <a:t>英語にお困りの方はお電話ください！</a:t>
            </a:r>
            <a:endParaRPr kumimoji="1" lang="en-US" altLang="ja-JP" sz="1200" dirty="0">
              <a:solidFill>
                <a:schemeClr val="tx1"/>
              </a:solidFill>
              <a:latin typeface="HGS創英角ｺﾞｼｯｸUB" panose="020B0A00000000000000" pitchFamily="50" charset="-128"/>
              <a:ea typeface="HGS創英角ｺﾞｼｯｸUB" panose="020B0A00000000000000" pitchFamily="50" charset="-128"/>
            </a:endParaRPr>
          </a:p>
        </p:txBody>
      </p:sp>
      <p:pic>
        <p:nvPicPr>
          <p:cNvPr id="2" name="図形 15">
            <a:extLst>
              <a:ext uri="{FF2B5EF4-FFF2-40B4-BE49-F238E27FC236}">
                <a16:creationId xmlns:a16="http://schemas.microsoft.com/office/drawing/2014/main" id="{B3C1E6D6-ADD5-9F23-C124-D14271F1C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0918" y="48380"/>
            <a:ext cx="896803" cy="8968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コンテンツプレースホルダ 2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5180" y="161925"/>
            <a:ext cx="10419715" cy="65436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S P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S P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</Words>
  <Application>Microsoft Office PowerPoint</Application>
  <PresentationFormat>ワイド画面</PresentationFormat>
  <Paragraphs>49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HGP創英角ｺﾞｼｯｸUB</vt:lpstr>
      <vt:lpstr>HGP創英角ﾎﾟｯﾌﾟ体</vt:lpstr>
      <vt:lpstr>HGS創英角ｺﾞｼｯｸUB</vt:lpstr>
      <vt:lpstr>HGS創英角ﾎﾟｯﾌﾟ体</vt:lpstr>
      <vt:lpstr>MS PGothic</vt:lpstr>
      <vt:lpstr>Arial</vt:lpstr>
      <vt:lpstr>Calibri</vt:lpstr>
      <vt:lpstr>Office テーマ</vt:lpstr>
      <vt:lpstr>江戸川ベースnappa 1月イベントのご案内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江戸川ベースnappa 1月イベントのご案内</dc:title>
  <dc:creator>USER</dc:creator>
  <cp:lastModifiedBy>Shiori09041219gik@outlook.jp</cp:lastModifiedBy>
  <cp:revision>2</cp:revision>
  <dcterms:created xsi:type="dcterms:W3CDTF">2025-01-06T08:10:48Z</dcterms:created>
  <dcterms:modified xsi:type="dcterms:W3CDTF">2025-04-11T09:38:13Z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1041-11.8.2.10334</vt:lpwstr>
  </property>
</Properties>
</file>