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56" r:id="rId2"/>
    <p:sldId id="257" r:id="rId3"/>
    <p:sldId id="258" r:id="rId4"/>
    <p:sldId id="259" r:id="rId5"/>
    <p:sldId id="260" r:id="rId6"/>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70" d="100"/>
          <a:sy n="70" d="100"/>
        </p:scale>
        <p:origin x="536"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51715B-9696-4EE4-B2A5-3E578F2A9C5F}" type="datetimeFigureOut">
              <a:rPr kumimoji="1" lang="ja-JP" altLang="en-US" smtClean="0"/>
              <a:t>2026/4/3</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02F0D20-45C2-4912-B768-57C34A214E9F}" type="slidenum">
              <a:rPr kumimoji="1" lang="ja-JP" altLang="en-US" smtClean="0"/>
              <a:t>‹#›</a:t>
            </a:fld>
            <a:endParaRPr kumimoji="1" lang="ja-JP" altLang="en-US"/>
          </a:p>
        </p:txBody>
      </p:sp>
    </p:spTree>
    <p:extLst>
      <p:ext uri="{BB962C8B-B14F-4D97-AF65-F5344CB8AC3E}">
        <p14:creationId xmlns:p14="http://schemas.microsoft.com/office/powerpoint/2010/main" val="2629670093"/>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AAB772D-C2D9-8645-4343-550F7C4CD3B5}"/>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522AA59E-958A-A378-707E-A25C72CAE8E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EA4525E9-1C22-4851-9CBE-AD30BD873D2E}"/>
              </a:ext>
            </a:extLst>
          </p:cNvPr>
          <p:cNvSpPr>
            <a:spLocks noGrp="1"/>
          </p:cNvSpPr>
          <p:nvPr>
            <p:ph type="dt" sz="half" idx="10"/>
          </p:nvPr>
        </p:nvSpPr>
        <p:spPr/>
        <p:txBody>
          <a:bodyPr/>
          <a:lstStyle/>
          <a:p>
            <a:r>
              <a:rPr kumimoji="1" lang="en-US" altLang="ja-JP"/>
              <a:t>2026/4/3</a:t>
            </a:r>
            <a:endParaRPr kumimoji="1" lang="ja-JP" altLang="en-US"/>
          </a:p>
        </p:txBody>
      </p:sp>
      <p:sp>
        <p:nvSpPr>
          <p:cNvPr id="5" name="フッター プレースホルダー 4">
            <a:extLst>
              <a:ext uri="{FF2B5EF4-FFF2-40B4-BE49-F238E27FC236}">
                <a16:creationId xmlns:a16="http://schemas.microsoft.com/office/drawing/2014/main" id="{1B408EE2-F438-8F24-2B0B-358B36A7E809}"/>
              </a:ext>
            </a:extLst>
          </p:cNvPr>
          <p:cNvSpPr>
            <a:spLocks noGrp="1"/>
          </p:cNvSpPr>
          <p:nvPr>
            <p:ph type="ftr" sz="quarter" idx="11"/>
          </p:nvPr>
        </p:nvSpPr>
        <p:spPr/>
        <p:txBody>
          <a:bodyPr/>
          <a:lstStyle/>
          <a:p>
            <a:r>
              <a:rPr kumimoji="1" lang="ja-JP" altLang="en-US"/>
              <a:t>日本財団</a:t>
            </a:r>
            <a:r>
              <a:rPr kumimoji="1" lang="en-US" altLang="ja-JP"/>
              <a:t>2024</a:t>
            </a:r>
            <a:r>
              <a:rPr kumimoji="1" lang="ja-JP" altLang="en-US"/>
              <a:t>年総括　概要版　</a:t>
            </a:r>
            <a:r>
              <a:rPr kumimoji="1" lang="en-US" altLang="ja-JP"/>
              <a:t>vfoster</a:t>
            </a:r>
            <a:endParaRPr kumimoji="1" lang="ja-JP" altLang="en-US"/>
          </a:p>
        </p:txBody>
      </p:sp>
      <p:sp>
        <p:nvSpPr>
          <p:cNvPr id="6" name="スライド番号プレースホルダー 5">
            <a:extLst>
              <a:ext uri="{FF2B5EF4-FFF2-40B4-BE49-F238E27FC236}">
                <a16:creationId xmlns:a16="http://schemas.microsoft.com/office/drawing/2014/main" id="{AE4978E3-3A5F-BC57-3199-F4719D4FBB4F}"/>
              </a:ext>
            </a:extLst>
          </p:cNvPr>
          <p:cNvSpPr>
            <a:spLocks noGrp="1"/>
          </p:cNvSpPr>
          <p:nvPr>
            <p:ph type="sldNum" sz="quarter" idx="12"/>
          </p:nvPr>
        </p:nvSpPr>
        <p:spPr/>
        <p:txBody>
          <a:bodyPr/>
          <a:lstStyle/>
          <a:p>
            <a:fld id="{720995C1-D562-4C9A-8FD7-D6E3FAC0DD2C}" type="slidenum">
              <a:rPr kumimoji="1" lang="ja-JP" altLang="en-US" smtClean="0"/>
              <a:t>‹#›</a:t>
            </a:fld>
            <a:endParaRPr kumimoji="1" lang="ja-JP" altLang="en-US"/>
          </a:p>
        </p:txBody>
      </p:sp>
    </p:spTree>
    <p:extLst>
      <p:ext uri="{BB962C8B-B14F-4D97-AF65-F5344CB8AC3E}">
        <p14:creationId xmlns:p14="http://schemas.microsoft.com/office/powerpoint/2010/main" val="5138876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2C67D65-3965-8C14-048A-6560DB3C9864}"/>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1348A242-9D4C-00FF-27EA-840FB4960EED}"/>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39A166EC-F56C-179A-8D84-8BDC357A7C72}"/>
              </a:ext>
            </a:extLst>
          </p:cNvPr>
          <p:cNvSpPr>
            <a:spLocks noGrp="1"/>
          </p:cNvSpPr>
          <p:nvPr>
            <p:ph type="dt" sz="half" idx="10"/>
          </p:nvPr>
        </p:nvSpPr>
        <p:spPr/>
        <p:txBody>
          <a:bodyPr/>
          <a:lstStyle/>
          <a:p>
            <a:r>
              <a:rPr kumimoji="1" lang="en-US" altLang="ja-JP"/>
              <a:t>2026/4/3</a:t>
            </a:r>
            <a:endParaRPr kumimoji="1" lang="ja-JP" altLang="en-US"/>
          </a:p>
        </p:txBody>
      </p:sp>
      <p:sp>
        <p:nvSpPr>
          <p:cNvPr id="5" name="フッター プレースホルダー 4">
            <a:extLst>
              <a:ext uri="{FF2B5EF4-FFF2-40B4-BE49-F238E27FC236}">
                <a16:creationId xmlns:a16="http://schemas.microsoft.com/office/drawing/2014/main" id="{78E6FE3D-2717-0F1F-4B75-A8C469E1B12A}"/>
              </a:ext>
            </a:extLst>
          </p:cNvPr>
          <p:cNvSpPr>
            <a:spLocks noGrp="1"/>
          </p:cNvSpPr>
          <p:nvPr>
            <p:ph type="ftr" sz="quarter" idx="11"/>
          </p:nvPr>
        </p:nvSpPr>
        <p:spPr/>
        <p:txBody>
          <a:bodyPr/>
          <a:lstStyle/>
          <a:p>
            <a:r>
              <a:rPr kumimoji="1" lang="ja-JP" altLang="en-US"/>
              <a:t>日本財団</a:t>
            </a:r>
            <a:r>
              <a:rPr kumimoji="1" lang="en-US" altLang="ja-JP"/>
              <a:t>2024</a:t>
            </a:r>
            <a:r>
              <a:rPr kumimoji="1" lang="ja-JP" altLang="en-US"/>
              <a:t>年総括　概要版　</a:t>
            </a:r>
            <a:r>
              <a:rPr kumimoji="1" lang="en-US" altLang="ja-JP"/>
              <a:t>vfoster</a:t>
            </a:r>
            <a:endParaRPr kumimoji="1" lang="ja-JP" altLang="en-US"/>
          </a:p>
        </p:txBody>
      </p:sp>
      <p:sp>
        <p:nvSpPr>
          <p:cNvPr id="6" name="スライド番号プレースホルダー 5">
            <a:extLst>
              <a:ext uri="{FF2B5EF4-FFF2-40B4-BE49-F238E27FC236}">
                <a16:creationId xmlns:a16="http://schemas.microsoft.com/office/drawing/2014/main" id="{E713D2B5-B5A7-44E8-FE74-43690AFFEC3F}"/>
              </a:ext>
            </a:extLst>
          </p:cNvPr>
          <p:cNvSpPr>
            <a:spLocks noGrp="1"/>
          </p:cNvSpPr>
          <p:nvPr>
            <p:ph type="sldNum" sz="quarter" idx="12"/>
          </p:nvPr>
        </p:nvSpPr>
        <p:spPr/>
        <p:txBody>
          <a:bodyPr/>
          <a:lstStyle/>
          <a:p>
            <a:fld id="{720995C1-D562-4C9A-8FD7-D6E3FAC0DD2C}" type="slidenum">
              <a:rPr kumimoji="1" lang="ja-JP" altLang="en-US" smtClean="0"/>
              <a:t>‹#›</a:t>
            </a:fld>
            <a:endParaRPr kumimoji="1" lang="ja-JP" altLang="en-US"/>
          </a:p>
        </p:txBody>
      </p:sp>
    </p:spTree>
    <p:extLst>
      <p:ext uri="{BB962C8B-B14F-4D97-AF65-F5344CB8AC3E}">
        <p14:creationId xmlns:p14="http://schemas.microsoft.com/office/powerpoint/2010/main" val="29172116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A5AC26A5-E7BF-5DAB-DF68-A0BAB0EDE82F}"/>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4B8DAFB8-8EBF-0EB5-1AFC-C240FBB18D0A}"/>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B35CD5A2-6423-1AB7-93BF-0A2E9DD6043D}"/>
              </a:ext>
            </a:extLst>
          </p:cNvPr>
          <p:cNvSpPr>
            <a:spLocks noGrp="1"/>
          </p:cNvSpPr>
          <p:nvPr>
            <p:ph type="dt" sz="half" idx="10"/>
          </p:nvPr>
        </p:nvSpPr>
        <p:spPr/>
        <p:txBody>
          <a:bodyPr/>
          <a:lstStyle/>
          <a:p>
            <a:r>
              <a:rPr kumimoji="1" lang="en-US" altLang="ja-JP"/>
              <a:t>2026/4/3</a:t>
            </a:r>
            <a:endParaRPr kumimoji="1" lang="ja-JP" altLang="en-US"/>
          </a:p>
        </p:txBody>
      </p:sp>
      <p:sp>
        <p:nvSpPr>
          <p:cNvPr id="5" name="フッター プレースホルダー 4">
            <a:extLst>
              <a:ext uri="{FF2B5EF4-FFF2-40B4-BE49-F238E27FC236}">
                <a16:creationId xmlns:a16="http://schemas.microsoft.com/office/drawing/2014/main" id="{E2B6C683-C65B-3362-1BC5-427CA68C6A4D}"/>
              </a:ext>
            </a:extLst>
          </p:cNvPr>
          <p:cNvSpPr>
            <a:spLocks noGrp="1"/>
          </p:cNvSpPr>
          <p:nvPr>
            <p:ph type="ftr" sz="quarter" idx="11"/>
          </p:nvPr>
        </p:nvSpPr>
        <p:spPr/>
        <p:txBody>
          <a:bodyPr/>
          <a:lstStyle/>
          <a:p>
            <a:r>
              <a:rPr kumimoji="1" lang="ja-JP" altLang="en-US"/>
              <a:t>日本財団</a:t>
            </a:r>
            <a:r>
              <a:rPr kumimoji="1" lang="en-US" altLang="ja-JP"/>
              <a:t>2024</a:t>
            </a:r>
            <a:r>
              <a:rPr kumimoji="1" lang="ja-JP" altLang="en-US"/>
              <a:t>年総括　概要版　</a:t>
            </a:r>
            <a:r>
              <a:rPr kumimoji="1" lang="en-US" altLang="ja-JP"/>
              <a:t>vfoster</a:t>
            </a:r>
            <a:endParaRPr kumimoji="1" lang="ja-JP" altLang="en-US"/>
          </a:p>
        </p:txBody>
      </p:sp>
      <p:sp>
        <p:nvSpPr>
          <p:cNvPr id="6" name="スライド番号プレースホルダー 5">
            <a:extLst>
              <a:ext uri="{FF2B5EF4-FFF2-40B4-BE49-F238E27FC236}">
                <a16:creationId xmlns:a16="http://schemas.microsoft.com/office/drawing/2014/main" id="{0EC190FD-468F-3694-E46C-D65FCCD3D31F}"/>
              </a:ext>
            </a:extLst>
          </p:cNvPr>
          <p:cNvSpPr>
            <a:spLocks noGrp="1"/>
          </p:cNvSpPr>
          <p:nvPr>
            <p:ph type="sldNum" sz="quarter" idx="12"/>
          </p:nvPr>
        </p:nvSpPr>
        <p:spPr/>
        <p:txBody>
          <a:bodyPr/>
          <a:lstStyle/>
          <a:p>
            <a:fld id="{720995C1-D562-4C9A-8FD7-D6E3FAC0DD2C}" type="slidenum">
              <a:rPr kumimoji="1" lang="ja-JP" altLang="en-US" smtClean="0"/>
              <a:t>‹#›</a:t>
            </a:fld>
            <a:endParaRPr kumimoji="1" lang="ja-JP" altLang="en-US"/>
          </a:p>
        </p:txBody>
      </p:sp>
    </p:spTree>
    <p:extLst>
      <p:ext uri="{BB962C8B-B14F-4D97-AF65-F5344CB8AC3E}">
        <p14:creationId xmlns:p14="http://schemas.microsoft.com/office/powerpoint/2010/main" val="22092133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5E9E951-BEB0-8299-B1F1-430DA3194734}"/>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C7B7709A-AF0A-A265-2EE3-9DEEADAF66AC}"/>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BCA73009-6D12-09C3-735C-BBD5E17B8274}"/>
              </a:ext>
            </a:extLst>
          </p:cNvPr>
          <p:cNvSpPr>
            <a:spLocks noGrp="1"/>
          </p:cNvSpPr>
          <p:nvPr>
            <p:ph type="dt" sz="half" idx="10"/>
          </p:nvPr>
        </p:nvSpPr>
        <p:spPr/>
        <p:txBody>
          <a:bodyPr/>
          <a:lstStyle/>
          <a:p>
            <a:r>
              <a:rPr kumimoji="1" lang="en-US" altLang="ja-JP"/>
              <a:t>2026/4/3</a:t>
            </a:r>
            <a:endParaRPr kumimoji="1" lang="ja-JP" altLang="en-US"/>
          </a:p>
        </p:txBody>
      </p:sp>
      <p:sp>
        <p:nvSpPr>
          <p:cNvPr id="5" name="フッター プレースホルダー 4">
            <a:extLst>
              <a:ext uri="{FF2B5EF4-FFF2-40B4-BE49-F238E27FC236}">
                <a16:creationId xmlns:a16="http://schemas.microsoft.com/office/drawing/2014/main" id="{06B63506-D226-E5F6-CA99-F4A93EF5B11E}"/>
              </a:ext>
            </a:extLst>
          </p:cNvPr>
          <p:cNvSpPr>
            <a:spLocks noGrp="1"/>
          </p:cNvSpPr>
          <p:nvPr>
            <p:ph type="ftr" sz="quarter" idx="11"/>
          </p:nvPr>
        </p:nvSpPr>
        <p:spPr/>
        <p:txBody>
          <a:bodyPr/>
          <a:lstStyle/>
          <a:p>
            <a:r>
              <a:rPr kumimoji="1" lang="ja-JP" altLang="en-US"/>
              <a:t>日本財団</a:t>
            </a:r>
            <a:r>
              <a:rPr kumimoji="1" lang="en-US" altLang="ja-JP"/>
              <a:t>2024</a:t>
            </a:r>
            <a:r>
              <a:rPr kumimoji="1" lang="ja-JP" altLang="en-US"/>
              <a:t>年総括　概要版　</a:t>
            </a:r>
            <a:r>
              <a:rPr kumimoji="1" lang="en-US" altLang="ja-JP"/>
              <a:t>vfoster</a:t>
            </a:r>
            <a:endParaRPr kumimoji="1" lang="ja-JP" altLang="en-US"/>
          </a:p>
        </p:txBody>
      </p:sp>
      <p:sp>
        <p:nvSpPr>
          <p:cNvPr id="6" name="スライド番号プレースホルダー 5">
            <a:extLst>
              <a:ext uri="{FF2B5EF4-FFF2-40B4-BE49-F238E27FC236}">
                <a16:creationId xmlns:a16="http://schemas.microsoft.com/office/drawing/2014/main" id="{E35A3BE2-C31D-04A3-1382-9223D8D35CB2}"/>
              </a:ext>
            </a:extLst>
          </p:cNvPr>
          <p:cNvSpPr>
            <a:spLocks noGrp="1"/>
          </p:cNvSpPr>
          <p:nvPr>
            <p:ph type="sldNum" sz="quarter" idx="12"/>
          </p:nvPr>
        </p:nvSpPr>
        <p:spPr/>
        <p:txBody>
          <a:bodyPr/>
          <a:lstStyle/>
          <a:p>
            <a:fld id="{720995C1-D562-4C9A-8FD7-D6E3FAC0DD2C}" type="slidenum">
              <a:rPr kumimoji="1" lang="ja-JP" altLang="en-US" smtClean="0"/>
              <a:t>‹#›</a:t>
            </a:fld>
            <a:endParaRPr kumimoji="1" lang="ja-JP" altLang="en-US"/>
          </a:p>
        </p:txBody>
      </p:sp>
    </p:spTree>
    <p:extLst>
      <p:ext uri="{BB962C8B-B14F-4D97-AF65-F5344CB8AC3E}">
        <p14:creationId xmlns:p14="http://schemas.microsoft.com/office/powerpoint/2010/main" val="6651115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48AD120-ACE1-21FD-F8CF-FCAD352CC278}"/>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081252A6-802B-39CD-D6F4-E6C83C1A647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C7D72431-2DA5-9A45-9BE7-B816D5A49C3E}"/>
              </a:ext>
            </a:extLst>
          </p:cNvPr>
          <p:cNvSpPr>
            <a:spLocks noGrp="1"/>
          </p:cNvSpPr>
          <p:nvPr>
            <p:ph type="dt" sz="half" idx="10"/>
          </p:nvPr>
        </p:nvSpPr>
        <p:spPr/>
        <p:txBody>
          <a:bodyPr/>
          <a:lstStyle/>
          <a:p>
            <a:r>
              <a:rPr kumimoji="1" lang="en-US" altLang="ja-JP"/>
              <a:t>2026/4/3</a:t>
            </a:r>
            <a:endParaRPr kumimoji="1" lang="ja-JP" altLang="en-US"/>
          </a:p>
        </p:txBody>
      </p:sp>
      <p:sp>
        <p:nvSpPr>
          <p:cNvPr id="5" name="フッター プレースホルダー 4">
            <a:extLst>
              <a:ext uri="{FF2B5EF4-FFF2-40B4-BE49-F238E27FC236}">
                <a16:creationId xmlns:a16="http://schemas.microsoft.com/office/drawing/2014/main" id="{95FFC27F-E17D-A0EF-712D-339EBAD10624}"/>
              </a:ext>
            </a:extLst>
          </p:cNvPr>
          <p:cNvSpPr>
            <a:spLocks noGrp="1"/>
          </p:cNvSpPr>
          <p:nvPr>
            <p:ph type="ftr" sz="quarter" idx="11"/>
          </p:nvPr>
        </p:nvSpPr>
        <p:spPr/>
        <p:txBody>
          <a:bodyPr/>
          <a:lstStyle/>
          <a:p>
            <a:r>
              <a:rPr kumimoji="1" lang="ja-JP" altLang="en-US"/>
              <a:t>日本財団</a:t>
            </a:r>
            <a:r>
              <a:rPr kumimoji="1" lang="en-US" altLang="ja-JP"/>
              <a:t>2024</a:t>
            </a:r>
            <a:r>
              <a:rPr kumimoji="1" lang="ja-JP" altLang="en-US"/>
              <a:t>年総括　概要版　</a:t>
            </a:r>
            <a:r>
              <a:rPr kumimoji="1" lang="en-US" altLang="ja-JP"/>
              <a:t>vfoster</a:t>
            </a:r>
            <a:endParaRPr kumimoji="1" lang="ja-JP" altLang="en-US"/>
          </a:p>
        </p:txBody>
      </p:sp>
      <p:sp>
        <p:nvSpPr>
          <p:cNvPr id="6" name="スライド番号プレースホルダー 5">
            <a:extLst>
              <a:ext uri="{FF2B5EF4-FFF2-40B4-BE49-F238E27FC236}">
                <a16:creationId xmlns:a16="http://schemas.microsoft.com/office/drawing/2014/main" id="{EECB52D2-5D82-7440-E9F1-A9A28FD456B7}"/>
              </a:ext>
            </a:extLst>
          </p:cNvPr>
          <p:cNvSpPr>
            <a:spLocks noGrp="1"/>
          </p:cNvSpPr>
          <p:nvPr>
            <p:ph type="sldNum" sz="quarter" idx="12"/>
          </p:nvPr>
        </p:nvSpPr>
        <p:spPr/>
        <p:txBody>
          <a:bodyPr/>
          <a:lstStyle/>
          <a:p>
            <a:fld id="{720995C1-D562-4C9A-8FD7-D6E3FAC0DD2C}" type="slidenum">
              <a:rPr kumimoji="1" lang="ja-JP" altLang="en-US" smtClean="0"/>
              <a:t>‹#›</a:t>
            </a:fld>
            <a:endParaRPr kumimoji="1" lang="ja-JP" altLang="en-US"/>
          </a:p>
        </p:txBody>
      </p:sp>
    </p:spTree>
    <p:extLst>
      <p:ext uri="{BB962C8B-B14F-4D97-AF65-F5344CB8AC3E}">
        <p14:creationId xmlns:p14="http://schemas.microsoft.com/office/powerpoint/2010/main" val="3396391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FDF480C-2293-F8BC-1C00-BE779EDE1134}"/>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497D462F-F7D1-B5B9-ADBE-D8CBEA2A5759}"/>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E4337B97-B4E2-6308-A54B-5FB564DCB597}"/>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B8D8BD53-A50E-000A-CF3C-E5D9E3D9945B}"/>
              </a:ext>
            </a:extLst>
          </p:cNvPr>
          <p:cNvSpPr>
            <a:spLocks noGrp="1"/>
          </p:cNvSpPr>
          <p:nvPr>
            <p:ph type="dt" sz="half" idx="10"/>
          </p:nvPr>
        </p:nvSpPr>
        <p:spPr/>
        <p:txBody>
          <a:bodyPr/>
          <a:lstStyle/>
          <a:p>
            <a:r>
              <a:rPr kumimoji="1" lang="en-US" altLang="ja-JP"/>
              <a:t>2026/4/3</a:t>
            </a:r>
            <a:endParaRPr kumimoji="1" lang="ja-JP" altLang="en-US"/>
          </a:p>
        </p:txBody>
      </p:sp>
      <p:sp>
        <p:nvSpPr>
          <p:cNvPr id="6" name="フッター プレースホルダー 5">
            <a:extLst>
              <a:ext uri="{FF2B5EF4-FFF2-40B4-BE49-F238E27FC236}">
                <a16:creationId xmlns:a16="http://schemas.microsoft.com/office/drawing/2014/main" id="{1BF34ACC-7107-A37C-5BFB-4B11B01673D9}"/>
              </a:ext>
            </a:extLst>
          </p:cNvPr>
          <p:cNvSpPr>
            <a:spLocks noGrp="1"/>
          </p:cNvSpPr>
          <p:nvPr>
            <p:ph type="ftr" sz="quarter" idx="11"/>
          </p:nvPr>
        </p:nvSpPr>
        <p:spPr/>
        <p:txBody>
          <a:bodyPr/>
          <a:lstStyle/>
          <a:p>
            <a:r>
              <a:rPr kumimoji="1" lang="ja-JP" altLang="en-US"/>
              <a:t>日本財団</a:t>
            </a:r>
            <a:r>
              <a:rPr kumimoji="1" lang="en-US" altLang="ja-JP"/>
              <a:t>2024</a:t>
            </a:r>
            <a:r>
              <a:rPr kumimoji="1" lang="ja-JP" altLang="en-US"/>
              <a:t>年総括　概要版　</a:t>
            </a:r>
            <a:r>
              <a:rPr kumimoji="1" lang="en-US" altLang="ja-JP"/>
              <a:t>vfoster</a:t>
            </a:r>
            <a:endParaRPr kumimoji="1" lang="ja-JP" altLang="en-US"/>
          </a:p>
        </p:txBody>
      </p:sp>
      <p:sp>
        <p:nvSpPr>
          <p:cNvPr id="7" name="スライド番号プレースホルダー 6">
            <a:extLst>
              <a:ext uri="{FF2B5EF4-FFF2-40B4-BE49-F238E27FC236}">
                <a16:creationId xmlns:a16="http://schemas.microsoft.com/office/drawing/2014/main" id="{795DB247-CA83-F039-7574-9C7D6EC35BC5}"/>
              </a:ext>
            </a:extLst>
          </p:cNvPr>
          <p:cNvSpPr>
            <a:spLocks noGrp="1"/>
          </p:cNvSpPr>
          <p:nvPr>
            <p:ph type="sldNum" sz="quarter" idx="12"/>
          </p:nvPr>
        </p:nvSpPr>
        <p:spPr/>
        <p:txBody>
          <a:bodyPr/>
          <a:lstStyle/>
          <a:p>
            <a:fld id="{720995C1-D562-4C9A-8FD7-D6E3FAC0DD2C}" type="slidenum">
              <a:rPr kumimoji="1" lang="ja-JP" altLang="en-US" smtClean="0"/>
              <a:t>‹#›</a:t>
            </a:fld>
            <a:endParaRPr kumimoji="1" lang="ja-JP" altLang="en-US"/>
          </a:p>
        </p:txBody>
      </p:sp>
    </p:spTree>
    <p:extLst>
      <p:ext uri="{BB962C8B-B14F-4D97-AF65-F5344CB8AC3E}">
        <p14:creationId xmlns:p14="http://schemas.microsoft.com/office/powerpoint/2010/main" val="32125203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8283201-32DE-551C-976F-A27051AC99B1}"/>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231280D6-C3AD-00C1-F0A9-A1938A135FA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F52D0D57-6D70-9318-721A-C8F14BF4D30D}"/>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ED94A428-1BD3-3763-733C-2FCA79AF61A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7F962AEB-6BA8-DF1B-6131-C624BB82B37D}"/>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2A308E60-5733-C650-1778-F1C3EECB0650}"/>
              </a:ext>
            </a:extLst>
          </p:cNvPr>
          <p:cNvSpPr>
            <a:spLocks noGrp="1"/>
          </p:cNvSpPr>
          <p:nvPr>
            <p:ph type="dt" sz="half" idx="10"/>
          </p:nvPr>
        </p:nvSpPr>
        <p:spPr/>
        <p:txBody>
          <a:bodyPr/>
          <a:lstStyle/>
          <a:p>
            <a:r>
              <a:rPr kumimoji="1" lang="en-US" altLang="ja-JP"/>
              <a:t>2026/4/3</a:t>
            </a:r>
            <a:endParaRPr kumimoji="1" lang="ja-JP" altLang="en-US"/>
          </a:p>
        </p:txBody>
      </p:sp>
      <p:sp>
        <p:nvSpPr>
          <p:cNvPr id="8" name="フッター プレースホルダー 7">
            <a:extLst>
              <a:ext uri="{FF2B5EF4-FFF2-40B4-BE49-F238E27FC236}">
                <a16:creationId xmlns:a16="http://schemas.microsoft.com/office/drawing/2014/main" id="{08B5A67E-23AC-505C-BED4-25F6AF0A9651}"/>
              </a:ext>
            </a:extLst>
          </p:cNvPr>
          <p:cNvSpPr>
            <a:spLocks noGrp="1"/>
          </p:cNvSpPr>
          <p:nvPr>
            <p:ph type="ftr" sz="quarter" idx="11"/>
          </p:nvPr>
        </p:nvSpPr>
        <p:spPr/>
        <p:txBody>
          <a:bodyPr/>
          <a:lstStyle/>
          <a:p>
            <a:r>
              <a:rPr kumimoji="1" lang="ja-JP" altLang="en-US"/>
              <a:t>日本財団</a:t>
            </a:r>
            <a:r>
              <a:rPr kumimoji="1" lang="en-US" altLang="ja-JP"/>
              <a:t>2024</a:t>
            </a:r>
            <a:r>
              <a:rPr kumimoji="1" lang="ja-JP" altLang="en-US"/>
              <a:t>年総括　概要版　</a:t>
            </a:r>
            <a:r>
              <a:rPr kumimoji="1" lang="en-US" altLang="ja-JP"/>
              <a:t>vfoster</a:t>
            </a:r>
            <a:endParaRPr kumimoji="1" lang="ja-JP" altLang="en-US"/>
          </a:p>
        </p:txBody>
      </p:sp>
      <p:sp>
        <p:nvSpPr>
          <p:cNvPr id="9" name="スライド番号プレースホルダー 8">
            <a:extLst>
              <a:ext uri="{FF2B5EF4-FFF2-40B4-BE49-F238E27FC236}">
                <a16:creationId xmlns:a16="http://schemas.microsoft.com/office/drawing/2014/main" id="{44267855-79B5-B787-23AB-434F09512574}"/>
              </a:ext>
            </a:extLst>
          </p:cNvPr>
          <p:cNvSpPr>
            <a:spLocks noGrp="1"/>
          </p:cNvSpPr>
          <p:nvPr>
            <p:ph type="sldNum" sz="quarter" idx="12"/>
          </p:nvPr>
        </p:nvSpPr>
        <p:spPr/>
        <p:txBody>
          <a:bodyPr/>
          <a:lstStyle/>
          <a:p>
            <a:fld id="{720995C1-D562-4C9A-8FD7-D6E3FAC0DD2C}" type="slidenum">
              <a:rPr kumimoji="1" lang="ja-JP" altLang="en-US" smtClean="0"/>
              <a:t>‹#›</a:t>
            </a:fld>
            <a:endParaRPr kumimoji="1" lang="ja-JP" altLang="en-US"/>
          </a:p>
        </p:txBody>
      </p:sp>
    </p:spTree>
    <p:extLst>
      <p:ext uri="{BB962C8B-B14F-4D97-AF65-F5344CB8AC3E}">
        <p14:creationId xmlns:p14="http://schemas.microsoft.com/office/powerpoint/2010/main" val="19677605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512169A-4F60-50A1-E876-76E2557E1419}"/>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41D6F3BD-D351-5A9A-536C-1D92BCEC155D}"/>
              </a:ext>
            </a:extLst>
          </p:cNvPr>
          <p:cNvSpPr>
            <a:spLocks noGrp="1"/>
          </p:cNvSpPr>
          <p:nvPr>
            <p:ph type="dt" sz="half" idx="10"/>
          </p:nvPr>
        </p:nvSpPr>
        <p:spPr/>
        <p:txBody>
          <a:bodyPr/>
          <a:lstStyle/>
          <a:p>
            <a:r>
              <a:rPr kumimoji="1" lang="en-US" altLang="ja-JP"/>
              <a:t>2026/4/3</a:t>
            </a:r>
            <a:endParaRPr kumimoji="1" lang="ja-JP" altLang="en-US"/>
          </a:p>
        </p:txBody>
      </p:sp>
      <p:sp>
        <p:nvSpPr>
          <p:cNvPr id="4" name="フッター プレースホルダー 3">
            <a:extLst>
              <a:ext uri="{FF2B5EF4-FFF2-40B4-BE49-F238E27FC236}">
                <a16:creationId xmlns:a16="http://schemas.microsoft.com/office/drawing/2014/main" id="{4CC64A95-04EA-BABD-D3D6-58167DDA2B9B}"/>
              </a:ext>
            </a:extLst>
          </p:cNvPr>
          <p:cNvSpPr>
            <a:spLocks noGrp="1"/>
          </p:cNvSpPr>
          <p:nvPr>
            <p:ph type="ftr" sz="quarter" idx="11"/>
          </p:nvPr>
        </p:nvSpPr>
        <p:spPr/>
        <p:txBody>
          <a:bodyPr/>
          <a:lstStyle/>
          <a:p>
            <a:r>
              <a:rPr kumimoji="1" lang="ja-JP" altLang="en-US"/>
              <a:t>日本財団</a:t>
            </a:r>
            <a:r>
              <a:rPr kumimoji="1" lang="en-US" altLang="ja-JP"/>
              <a:t>2024</a:t>
            </a:r>
            <a:r>
              <a:rPr kumimoji="1" lang="ja-JP" altLang="en-US"/>
              <a:t>年総括　概要版　</a:t>
            </a:r>
            <a:r>
              <a:rPr kumimoji="1" lang="en-US" altLang="ja-JP"/>
              <a:t>vfoster</a:t>
            </a:r>
            <a:endParaRPr kumimoji="1" lang="ja-JP" altLang="en-US"/>
          </a:p>
        </p:txBody>
      </p:sp>
      <p:sp>
        <p:nvSpPr>
          <p:cNvPr id="5" name="スライド番号プレースホルダー 4">
            <a:extLst>
              <a:ext uri="{FF2B5EF4-FFF2-40B4-BE49-F238E27FC236}">
                <a16:creationId xmlns:a16="http://schemas.microsoft.com/office/drawing/2014/main" id="{BAD21710-B912-B9F8-462B-ED256E6BCFD5}"/>
              </a:ext>
            </a:extLst>
          </p:cNvPr>
          <p:cNvSpPr>
            <a:spLocks noGrp="1"/>
          </p:cNvSpPr>
          <p:nvPr>
            <p:ph type="sldNum" sz="quarter" idx="12"/>
          </p:nvPr>
        </p:nvSpPr>
        <p:spPr/>
        <p:txBody>
          <a:bodyPr/>
          <a:lstStyle/>
          <a:p>
            <a:fld id="{720995C1-D562-4C9A-8FD7-D6E3FAC0DD2C}" type="slidenum">
              <a:rPr kumimoji="1" lang="ja-JP" altLang="en-US" smtClean="0"/>
              <a:t>‹#›</a:t>
            </a:fld>
            <a:endParaRPr kumimoji="1" lang="ja-JP" altLang="en-US"/>
          </a:p>
        </p:txBody>
      </p:sp>
    </p:spTree>
    <p:extLst>
      <p:ext uri="{BB962C8B-B14F-4D97-AF65-F5344CB8AC3E}">
        <p14:creationId xmlns:p14="http://schemas.microsoft.com/office/powerpoint/2010/main" val="23216534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88AF39FB-16D3-A8A3-ACF5-1B688CFE8872}"/>
              </a:ext>
            </a:extLst>
          </p:cNvPr>
          <p:cNvSpPr>
            <a:spLocks noGrp="1"/>
          </p:cNvSpPr>
          <p:nvPr>
            <p:ph type="dt" sz="half" idx="10"/>
          </p:nvPr>
        </p:nvSpPr>
        <p:spPr/>
        <p:txBody>
          <a:bodyPr/>
          <a:lstStyle/>
          <a:p>
            <a:r>
              <a:rPr kumimoji="1" lang="en-US" altLang="ja-JP"/>
              <a:t>2026/4/3</a:t>
            </a:r>
            <a:endParaRPr kumimoji="1" lang="ja-JP" altLang="en-US"/>
          </a:p>
        </p:txBody>
      </p:sp>
      <p:sp>
        <p:nvSpPr>
          <p:cNvPr id="3" name="フッター プレースホルダー 2">
            <a:extLst>
              <a:ext uri="{FF2B5EF4-FFF2-40B4-BE49-F238E27FC236}">
                <a16:creationId xmlns:a16="http://schemas.microsoft.com/office/drawing/2014/main" id="{EC14D236-8DD6-7AE8-822B-5B339C47F91D}"/>
              </a:ext>
            </a:extLst>
          </p:cNvPr>
          <p:cNvSpPr>
            <a:spLocks noGrp="1"/>
          </p:cNvSpPr>
          <p:nvPr>
            <p:ph type="ftr" sz="quarter" idx="11"/>
          </p:nvPr>
        </p:nvSpPr>
        <p:spPr/>
        <p:txBody>
          <a:bodyPr/>
          <a:lstStyle/>
          <a:p>
            <a:r>
              <a:rPr kumimoji="1" lang="ja-JP" altLang="en-US"/>
              <a:t>日本財団</a:t>
            </a:r>
            <a:r>
              <a:rPr kumimoji="1" lang="en-US" altLang="ja-JP"/>
              <a:t>2024</a:t>
            </a:r>
            <a:r>
              <a:rPr kumimoji="1" lang="ja-JP" altLang="en-US"/>
              <a:t>年総括　概要版　</a:t>
            </a:r>
            <a:r>
              <a:rPr kumimoji="1" lang="en-US" altLang="ja-JP"/>
              <a:t>vfoster</a:t>
            </a:r>
            <a:endParaRPr kumimoji="1" lang="ja-JP" altLang="en-US"/>
          </a:p>
        </p:txBody>
      </p:sp>
      <p:sp>
        <p:nvSpPr>
          <p:cNvPr id="4" name="スライド番号プレースホルダー 3">
            <a:extLst>
              <a:ext uri="{FF2B5EF4-FFF2-40B4-BE49-F238E27FC236}">
                <a16:creationId xmlns:a16="http://schemas.microsoft.com/office/drawing/2014/main" id="{A01B2330-6C9E-5B2C-E0C6-E1C1BFF042A8}"/>
              </a:ext>
            </a:extLst>
          </p:cNvPr>
          <p:cNvSpPr>
            <a:spLocks noGrp="1"/>
          </p:cNvSpPr>
          <p:nvPr>
            <p:ph type="sldNum" sz="quarter" idx="12"/>
          </p:nvPr>
        </p:nvSpPr>
        <p:spPr/>
        <p:txBody>
          <a:bodyPr/>
          <a:lstStyle/>
          <a:p>
            <a:fld id="{720995C1-D562-4C9A-8FD7-D6E3FAC0DD2C}" type="slidenum">
              <a:rPr kumimoji="1" lang="ja-JP" altLang="en-US" smtClean="0"/>
              <a:t>‹#›</a:t>
            </a:fld>
            <a:endParaRPr kumimoji="1" lang="ja-JP" altLang="en-US"/>
          </a:p>
        </p:txBody>
      </p:sp>
    </p:spTree>
    <p:extLst>
      <p:ext uri="{BB962C8B-B14F-4D97-AF65-F5344CB8AC3E}">
        <p14:creationId xmlns:p14="http://schemas.microsoft.com/office/powerpoint/2010/main" val="40727171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E606A6E-31A5-EA7D-1742-FD9EE1C66FEA}"/>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CEE4BDCA-ED4E-3BA2-6760-504627DA867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D5F3ED25-23EA-0F87-97E2-BD372BD27F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18721E7B-4E00-8AD4-7567-E8AEF313414E}"/>
              </a:ext>
            </a:extLst>
          </p:cNvPr>
          <p:cNvSpPr>
            <a:spLocks noGrp="1"/>
          </p:cNvSpPr>
          <p:nvPr>
            <p:ph type="dt" sz="half" idx="10"/>
          </p:nvPr>
        </p:nvSpPr>
        <p:spPr/>
        <p:txBody>
          <a:bodyPr/>
          <a:lstStyle/>
          <a:p>
            <a:r>
              <a:rPr kumimoji="1" lang="en-US" altLang="ja-JP"/>
              <a:t>2026/4/3</a:t>
            </a:r>
            <a:endParaRPr kumimoji="1" lang="ja-JP" altLang="en-US"/>
          </a:p>
        </p:txBody>
      </p:sp>
      <p:sp>
        <p:nvSpPr>
          <p:cNvPr id="6" name="フッター プレースホルダー 5">
            <a:extLst>
              <a:ext uri="{FF2B5EF4-FFF2-40B4-BE49-F238E27FC236}">
                <a16:creationId xmlns:a16="http://schemas.microsoft.com/office/drawing/2014/main" id="{19701DB3-C0F4-EEB5-227F-6A066ACD4FF6}"/>
              </a:ext>
            </a:extLst>
          </p:cNvPr>
          <p:cNvSpPr>
            <a:spLocks noGrp="1"/>
          </p:cNvSpPr>
          <p:nvPr>
            <p:ph type="ftr" sz="quarter" idx="11"/>
          </p:nvPr>
        </p:nvSpPr>
        <p:spPr/>
        <p:txBody>
          <a:bodyPr/>
          <a:lstStyle/>
          <a:p>
            <a:r>
              <a:rPr kumimoji="1" lang="ja-JP" altLang="en-US"/>
              <a:t>日本財団</a:t>
            </a:r>
            <a:r>
              <a:rPr kumimoji="1" lang="en-US" altLang="ja-JP"/>
              <a:t>2024</a:t>
            </a:r>
            <a:r>
              <a:rPr kumimoji="1" lang="ja-JP" altLang="en-US"/>
              <a:t>年総括　概要版　</a:t>
            </a:r>
            <a:r>
              <a:rPr kumimoji="1" lang="en-US" altLang="ja-JP"/>
              <a:t>vfoster</a:t>
            </a:r>
            <a:endParaRPr kumimoji="1" lang="ja-JP" altLang="en-US"/>
          </a:p>
        </p:txBody>
      </p:sp>
      <p:sp>
        <p:nvSpPr>
          <p:cNvPr id="7" name="スライド番号プレースホルダー 6">
            <a:extLst>
              <a:ext uri="{FF2B5EF4-FFF2-40B4-BE49-F238E27FC236}">
                <a16:creationId xmlns:a16="http://schemas.microsoft.com/office/drawing/2014/main" id="{4A885762-6894-235E-5EBA-9E881DB356F1}"/>
              </a:ext>
            </a:extLst>
          </p:cNvPr>
          <p:cNvSpPr>
            <a:spLocks noGrp="1"/>
          </p:cNvSpPr>
          <p:nvPr>
            <p:ph type="sldNum" sz="quarter" idx="12"/>
          </p:nvPr>
        </p:nvSpPr>
        <p:spPr/>
        <p:txBody>
          <a:bodyPr/>
          <a:lstStyle/>
          <a:p>
            <a:fld id="{720995C1-D562-4C9A-8FD7-D6E3FAC0DD2C}" type="slidenum">
              <a:rPr kumimoji="1" lang="ja-JP" altLang="en-US" smtClean="0"/>
              <a:t>‹#›</a:t>
            </a:fld>
            <a:endParaRPr kumimoji="1" lang="ja-JP" altLang="en-US"/>
          </a:p>
        </p:txBody>
      </p:sp>
    </p:spTree>
    <p:extLst>
      <p:ext uri="{BB962C8B-B14F-4D97-AF65-F5344CB8AC3E}">
        <p14:creationId xmlns:p14="http://schemas.microsoft.com/office/powerpoint/2010/main" val="14655328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D2B76E1-25F5-F02A-4376-F7373A614648}"/>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966858D4-5B95-6700-DF8C-1B746851A88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0EFD1E74-4F81-D179-D616-CAF6AEA238C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D753B098-A9DD-5FEE-852D-E2F798513954}"/>
              </a:ext>
            </a:extLst>
          </p:cNvPr>
          <p:cNvSpPr>
            <a:spLocks noGrp="1"/>
          </p:cNvSpPr>
          <p:nvPr>
            <p:ph type="dt" sz="half" idx="10"/>
          </p:nvPr>
        </p:nvSpPr>
        <p:spPr/>
        <p:txBody>
          <a:bodyPr/>
          <a:lstStyle/>
          <a:p>
            <a:r>
              <a:rPr kumimoji="1" lang="en-US" altLang="ja-JP"/>
              <a:t>2026/4/3</a:t>
            </a:r>
            <a:endParaRPr kumimoji="1" lang="ja-JP" altLang="en-US"/>
          </a:p>
        </p:txBody>
      </p:sp>
      <p:sp>
        <p:nvSpPr>
          <p:cNvPr id="6" name="フッター プレースホルダー 5">
            <a:extLst>
              <a:ext uri="{FF2B5EF4-FFF2-40B4-BE49-F238E27FC236}">
                <a16:creationId xmlns:a16="http://schemas.microsoft.com/office/drawing/2014/main" id="{B4EA870E-99E8-74A1-520F-A8B6CD170180}"/>
              </a:ext>
            </a:extLst>
          </p:cNvPr>
          <p:cNvSpPr>
            <a:spLocks noGrp="1"/>
          </p:cNvSpPr>
          <p:nvPr>
            <p:ph type="ftr" sz="quarter" idx="11"/>
          </p:nvPr>
        </p:nvSpPr>
        <p:spPr/>
        <p:txBody>
          <a:bodyPr/>
          <a:lstStyle/>
          <a:p>
            <a:r>
              <a:rPr kumimoji="1" lang="ja-JP" altLang="en-US"/>
              <a:t>日本財団</a:t>
            </a:r>
            <a:r>
              <a:rPr kumimoji="1" lang="en-US" altLang="ja-JP"/>
              <a:t>2024</a:t>
            </a:r>
            <a:r>
              <a:rPr kumimoji="1" lang="ja-JP" altLang="en-US"/>
              <a:t>年総括　概要版　</a:t>
            </a:r>
            <a:r>
              <a:rPr kumimoji="1" lang="en-US" altLang="ja-JP"/>
              <a:t>vfoster</a:t>
            </a:r>
            <a:endParaRPr kumimoji="1" lang="ja-JP" altLang="en-US"/>
          </a:p>
        </p:txBody>
      </p:sp>
      <p:sp>
        <p:nvSpPr>
          <p:cNvPr id="7" name="スライド番号プレースホルダー 6">
            <a:extLst>
              <a:ext uri="{FF2B5EF4-FFF2-40B4-BE49-F238E27FC236}">
                <a16:creationId xmlns:a16="http://schemas.microsoft.com/office/drawing/2014/main" id="{36043F15-41F0-B7B9-BBDC-35FCF9BA9CFD}"/>
              </a:ext>
            </a:extLst>
          </p:cNvPr>
          <p:cNvSpPr>
            <a:spLocks noGrp="1"/>
          </p:cNvSpPr>
          <p:nvPr>
            <p:ph type="sldNum" sz="quarter" idx="12"/>
          </p:nvPr>
        </p:nvSpPr>
        <p:spPr/>
        <p:txBody>
          <a:bodyPr/>
          <a:lstStyle/>
          <a:p>
            <a:fld id="{720995C1-D562-4C9A-8FD7-D6E3FAC0DD2C}" type="slidenum">
              <a:rPr kumimoji="1" lang="ja-JP" altLang="en-US" smtClean="0"/>
              <a:t>‹#›</a:t>
            </a:fld>
            <a:endParaRPr kumimoji="1" lang="ja-JP" altLang="en-US"/>
          </a:p>
        </p:txBody>
      </p:sp>
    </p:spTree>
    <p:extLst>
      <p:ext uri="{BB962C8B-B14F-4D97-AF65-F5344CB8AC3E}">
        <p14:creationId xmlns:p14="http://schemas.microsoft.com/office/powerpoint/2010/main" val="20602654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104A009B-D14C-02FD-F4BC-0C7C32A3784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684B0C4A-DD11-D9A8-66E8-CCB02831168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B20B98D7-A31F-3516-287C-5AE11F5D8D3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r>
              <a:rPr kumimoji="1" lang="en-US" altLang="ja-JP"/>
              <a:t>2026/4/3</a:t>
            </a:r>
            <a:endParaRPr kumimoji="1" lang="ja-JP" altLang="en-US"/>
          </a:p>
        </p:txBody>
      </p:sp>
      <p:sp>
        <p:nvSpPr>
          <p:cNvPr id="5" name="フッター プレースホルダー 4">
            <a:extLst>
              <a:ext uri="{FF2B5EF4-FFF2-40B4-BE49-F238E27FC236}">
                <a16:creationId xmlns:a16="http://schemas.microsoft.com/office/drawing/2014/main" id="{3805CB0A-25EF-A2E2-7F98-30CB263F5D3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kumimoji="1" lang="ja-JP" altLang="en-US"/>
              <a:t>日本財団</a:t>
            </a:r>
            <a:r>
              <a:rPr kumimoji="1" lang="en-US" altLang="ja-JP"/>
              <a:t>2024</a:t>
            </a:r>
            <a:r>
              <a:rPr kumimoji="1" lang="ja-JP" altLang="en-US"/>
              <a:t>年総括　概要版　</a:t>
            </a:r>
            <a:r>
              <a:rPr kumimoji="1" lang="en-US" altLang="ja-JP"/>
              <a:t>vfoster</a:t>
            </a:r>
            <a:endParaRPr kumimoji="1" lang="ja-JP" altLang="en-US"/>
          </a:p>
        </p:txBody>
      </p:sp>
      <p:sp>
        <p:nvSpPr>
          <p:cNvPr id="6" name="スライド番号プレースホルダー 5">
            <a:extLst>
              <a:ext uri="{FF2B5EF4-FFF2-40B4-BE49-F238E27FC236}">
                <a16:creationId xmlns:a16="http://schemas.microsoft.com/office/drawing/2014/main" id="{4DDBC464-7740-8237-50CE-B73350A9337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20995C1-D562-4C9A-8FD7-D6E3FAC0DD2C}" type="slidenum">
              <a:rPr kumimoji="1" lang="ja-JP" altLang="en-US" smtClean="0"/>
              <a:t>‹#›</a:t>
            </a:fld>
            <a:endParaRPr kumimoji="1" lang="ja-JP" altLang="en-US"/>
          </a:p>
        </p:txBody>
      </p:sp>
    </p:spTree>
    <p:extLst>
      <p:ext uri="{BB962C8B-B14F-4D97-AF65-F5344CB8AC3E}">
        <p14:creationId xmlns:p14="http://schemas.microsoft.com/office/powerpoint/2010/main" val="9894258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E55E3346-0E29-0A3E-CE88-F7E9DB29E2E2}"/>
              </a:ext>
            </a:extLst>
          </p:cNvPr>
          <p:cNvSpPr txBox="1"/>
          <p:nvPr/>
        </p:nvSpPr>
        <p:spPr>
          <a:xfrm>
            <a:off x="1222248" y="1456188"/>
            <a:ext cx="9747504" cy="3680366"/>
          </a:xfrm>
          <a:prstGeom prst="rect">
            <a:avLst/>
          </a:prstGeom>
          <a:noFill/>
        </p:spPr>
        <p:txBody>
          <a:bodyPr wrap="square">
            <a:spAutoFit/>
          </a:bodyPr>
          <a:lstStyle/>
          <a:p>
            <a:pPr lvl="0" algn="ctr" fontAlgn="base">
              <a:lnSpc>
                <a:spcPct val="114000"/>
              </a:lnSpc>
              <a:buClr>
                <a:srgbClr val="000000"/>
              </a:buClr>
              <a:buSzPts val="1100"/>
            </a:pPr>
            <a:r>
              <a:rPr lang="en-US" altLang="ja-JP" sz="3200"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2024-2025</a:t>
            </a:r>
            <a:r>
              <a:rPr lang="ja-JP" altLang="ja-JP" sz="3200"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年度 日本財団助成事業総括と</a:t>
            </a:r>
            <a:endParaRPr lang="en-US" altLang="ja-JP" sz="3200" u="none" strike="noStrike" dirty="0">
              <a:solidFill>
                <a:srgbClr val="1F1F1F"/>
              </a:solidFill>
              <a:effectLst/>
              <a:latin typeface="BIZ UDPゴシック" panose="020B0400000000000000" pitchFamily="50" charset="-128"/>
              <a:ea typeface="BIZ UDPゴシック" panose="020B0400000000000000" pitchFamily="50" charset="-128"/>
              <a:cs typeface="Google Sans"/>
            </a:endParaRPr>
          </a:p>
          <a:p>
            <a:pPr lvl="0" algn="ctr" fontAlgn="base">
              <a:lnSpc>
                <a:spcPct val="114000"/>
              </a:lnSpc>
              <a:buClr>
                <a:srgbClr val="000000"/>
              </a:buClr>
              <a:buSzPts val="1100"/>
            </a:pPr>
            <a:r>
              <a:rPr lang="en-US" altLang="ja-JP" sz="3200"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2026</a:t>
            </a:r>
            <a:r>
              <a:rPr lang="ja-JP" altLang="ja-JP" sz="3200"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年度事業計画</a:t>
            </a:r>
            <a:br>
              <a:rPr lang="en-US" altLang="ja-JP" sz="3200" u="none" strike="noStrike" dirty="0">
                <a:solidFill>
                  <a:srgbClr val="000000"/>
                </a:solidFill>
                <a:effectLst/>
                <a:latin typeface="BIZ UDPゴシック" panose="020B0400000000000000" pitchFamily="50" charset="-128"/>
                <a:ea typeface="BIZ UDPゴシック" panose="020B0400000000000000" pitchFamily="50" charset="-128"/>
                <a:cs typeface="Arial" panose="020B0604020202020204" pitchFamily="34" charset="0"/>
              </a:rPr>
            </a:br>
            <a:endParaRPr lang="en-US" altLang="ja-JP" sz="3200" dirty="0">
              <a:latin typeface="BIZ UDPゴシック" panose="020B0400000000000000" pitchFamily="50" charset="-128"/>
              <a:ea typeface="BIZ UDPゴシック" panose="020B0400000000000000" pitchFamily="50" charset="-128"/>
              <a:cs typeface="Arial" panose="020B0604020202020204" pitchFamily="34" charset="0"/>
            </a:endParaRPr>
          </a:p>
          <a:p>
            <a:pPr lvl="0" algn="ctr" fontAlgn="base">
              <a:lnSpc>
                <a:spcPct val="114000"/>
              </a:lnSpc>
              <a:buClr>
                <a:srgbClr val="000000"/>
              </a:buClr>
              <a:buSzPts val="1100"/>
            </a:pPr>
            <a:r>
              <a:rPr lang="en-US" altLang="ja-JP" sz="3200"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 </a:t>
            </a:r>
            <a:r>
              <a:rPr lang="ja-JP" altLang="ja-JP" sz="2400" u="none" strike="noStrike" dirty="0">
                <a:solidFill>
                  <a:srgbClr val="FF0000"/>
                </a:solidFill>
                <a:effectLst/>
                <a:latin typeface="BIZ UDPゴシック" panose="020B0400000000000000" pitchFamily="50" charset="-128"/>
                <a:ea typeface="BIZ UDPゴシック" panose="020B0400000000000000" pitchFamily="50" charset="-128"/>
                <a:cs typeface="Google Sans"/>
              </a:rPr>
              <a:t>全国地域の中小企業における障害者雇用促進モデルの構築に向けて</a:t>
            </a:r>
            <a:br>
              <a:rPr lang="en-US" altLang="ja-JP" sz="3200" u="none" strike="noStrike" dirty="0">
                <a:solidFill>
                  <a:srgbClr val="000000"/>
                </a:solidFill>
                <a:effectLst/>
                <a:latin typeface="BIZ UDPゴシック" panose="020B0400000000000000" pitchFamily="50" charset="-128"/>
                <a:ea typeface="BIZ UDPゴシック" panose="020B0400000000000000" pitchFamily="50" charset="-128"/>
                <a:cs typeface="Arial" panose="020B0604020202020204" pitchFamily="34" charset="0"/>
              </a:rPr>
            </a:br>
            <a:endParaRPr lang="en-US" altLang="ja-JP" sz="3200" dirty="0">
              <a:latin typeface="BIZ UDPゴシック" panose="020B0400000000000000" pitchFamily="50" charset="-128"/>
              <a:ea typeface="BIZ UDPゴシック" panose="020B0400000000000000" pitchFamily="50" charset="-128"/>
              <a:cs typeface="Arial" panose="020B0604020202020204" pitchFamily="34" charset="0"/>
            </a:endParaRPr>
          </a:p>
          <a:p>
            <a:pPr lvl="0" algn="r" fontAlgn="base">
              <a:lnSpc>
                <a:spcPct val="114000"/>
              </a:lnSpc>
              <a:buClr>
                <a:srgbClr val="000000"/>
              </a:buClr>
              <a:buSzPts val="1100"/>
            </a:pPr>
            <a:r>
              <a:rPr lang="en-US" altLang="ja-JP" sz="2400"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NPO</a:t>
            </a:r>
            <a:r>
              <a:rPr lang="zh-TW" altLang="ja-JP" sz="2400"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法人 全国精神保健職親会 理事長 中川 均</a:t>
            </a:r>
            <a:br>
              <a:rPr lang="en-US" altLang="ja-JP" sz="2400" u="none" strike="noStrike" dirty="0">
                <a:solidFill>
                  <a:srgbClr val="000000"/>
                </a:solidFill>
                <a:effectLst/>
                <a:latin typeface="BIZ UDPゴシック" panose="020B0400000000000000" pitchFamily="50" charset="-128"/>
                <a:ea typeface="BIZ UDPゴシック" panose="020B0400000000000000" pitchFamily="50" charset="-128"/>
                <a:cs typeface="Arial" panose="020B0604020202020204" pitchFamily="34" charset="0"/>
              </a:rPr>
            </a:br>
            <a:endParaRPr lang="ja-JP" altLang="ja-JP" sz="2400" u="none" strike="noStrike" dirty="0">
              <a:effectLst/>
              <a:latin typeface="BIZ UDPゴシック" panose="020B0400000000000000" pitchFamily="50" charset="-128"/>
              <a:ea typeface="BIZ UDPゴシック" panose="020B0400000000000000" pitchFamily="50" charset="-128"/>
              <a:cs typeface="Arial" panose="020B0604020202020204" pitchFamily="34" charset="0"/>
            </a:endParaRPr>
          </a:p>
        </p:txBody>
      </p:sp>
      <p:sp>
        <p:nvSpPr>
          <p:cNvPr id="6" name="日付プレースホルダー 5">
            <a:extLst>
              <a:ext uri="{FF2B5EF4-FFF2-40B4-BE49-F238E27FC236}">
                <a16:creationId xmlns:a16="http://schemas.microsoft.com/office/drawing/2014/main" id="{E2C58ACA-D846-2B0D-9DC8-5C512897551C}"/>
              </a:ext>
            </a:extLst>
          </p:cNvPr>
          <p:cNvSpPr>
            <a:spLocks noGrp="1"/>
          </p:cNvSpPr>
          <p:nvPr>
            <p:ph type="dt" sz="half" idx="10"/>
          </p:nvPr>
        </p:nvSpPr>
        <p:spPr/>
        <p:txBody>
          <a:bodyPr/>
          <a:lstStyle/>
          <a:p>
            <a:r>
              <a:rPr kumimoji="1" lang="en-US" altLang="ja-JP"/>
              <a:t>2026/4/3</a:t>
            </a:r>
            <a:endParaRPr kumimoji="1" lang="ja-JP" altLang="en-US"/>
          </a:p>
        </p:txBody>
      </p:sp>
      <p:sp>
        <p:nvSpPr>
          <p:cNvPr id="7" name="フッター プレースホルダー 6">
            <a:extLst>
              <a:ext uri="{FF2B5EF4-FFF2-40B4-BE49-F238E27FC236}">
                <a16:creationId xmlns:a16="http://schemas.microsoft.com/office/drawing/2014/main" id="{82C64533-B292-6A99-9121-56CB7BD6C0C2}"/>
              </a:ext>
            </a:extLst>
          </p:cNvPr>
          <p:cNvSpPr>
            <a:spLocks noGrp="1"/>
          </p:cNvSpPr>
          <p:nvPr>
            <p:ph type="ftr" sz="quarter" idx="11"/>
          </p:nvPr>
        </p:nvSpPr>
        <p:spPr/>
        <p:txBody>
          <a:bodyPr/>
          <a:lstStyle/>
          <a:p>
            <a:r>
              <a:rPr kumimoji="1" lang="ja-JP" altLang="en-US"/>
              <a:t>日本財団</a:t>
            </a:r>
            <a:r>
              <a:rPr kumimoji="1" lang="en-US" altLang="ja-JP"/>
              <a:t>2024</a:t>
            </a:r>
            <a:r>
              <a:rPr kumimoji="1" lang="ja-JP" altLang="en-US"/>
              <a:t>年総括　概要版　</a:t>
            </a:r>
            <a:r>
              <a:rPr kumimoji="1" lang="en-US" altLang="ja-JP"/>
              <a:t>vfoster</a:t>
            </a:r>
            <a:endParaRPr kumimoji="1" lang="ja-JP" altLang="en-US"/>
          </a:p>
        </p:txBody>
      </p:sp>
      <p:sp>
        <p:nvSpPr>
          <p:cNvPr id="8" name="スライド番号プレースホルダー 7">
            <a:extLst>
              <a:ext uri="{FF2B5EF4-FFF2-40B4-BE49-F238E27FC236}">
                <a16:creationId xmlns:a16="http://schemas.microsoft.com/office/drawing/2014/main" id="{C0C6E159-B14D-8B43-A1DA-5FF023614CF9}"/>
              </a:ext>
            </a:extLst>
          </p:cNvPr>
          <p:cNvSpPr>
            <a:spLocks noGrp="1"/>
          </p:cNvSpPr>
          <p:nvPr>
            <p:ph type="sldNum" sz="quarter" idx="12"/>
          </p:nvPr>
        </p:nvSpPr>
        <p:spPr/>
        <p:txBody>
          <a:bodyPr/>
          <a:lstStyle/>
          <a:p>
            <a:fld id="{720995C1-D562-4C9A-8FD7-D6E3FAC0DD2C}" type="slidenum">
              <a:rPr kumimoji="1" lang="ja-JP" altLang="en-US" smtClean="0"/>
              <a:t>1</a:t>
            </a:fld>
            <a:endParaRPr kumimoji="1" lang="ja-JP" altLang="en-US"/>
          </a:p>
        </p:txBody>
      </p:sp>
    </p:spTree>
    <p:extLst>
      <p:ext uri="{BB962C8B-B14F-4D97-AF65-F5344CB8AC3E}">
        <p14:creationId xmlns:p14="http://schemas.microsoft.com/office/powerpoint/2010/main" val="17234932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D6FEA26D-E16B-B2CF-2832-BA147916B73D}"/>
              </a:ext>
            </a:extLst>
          </p:cNvPr>
          <p:cNvSpPr txBox="1"/>
          <p:nvPr/>
        </p:nvSpPr>
        <p:spPr>
          <a:xfrm>
            <a:off x="758952" y="518107"/>
            <a:ext cx="10863072" cy="5571910"/>
          </a:xfrm>
          <a:prstGeom prst="rect">
            <a:avLst/>
          </a:prstGeom>
          <a:noFill/>
        </p:spPr>
        <p:txBody>
          <a:bodyPr wrap="square">
            <a:spAutoFit/>
          </a:bodyPr>
          <a:lstStyle/>
          <a:p>
            <a:pPr>
              <a:lnSpc>
                <a:spcPct val="114000"/>
              </a:lnSpc>
              <a:spcBef>
                <a:spcPts val="600"/>
              </a:spcBef>
              <a:spcAft>
                <a:spcPts val="600"/>
              </a:spcAft>
              <a:buNone/>
            </a:pPr>
            <a:r>
              <a:rPr lang="ja-JP" altLang="ja-JP" sz="3200" b="1" dirty="0">
                <a:solidFill>
                  <a:srgbClr val="FF0000"/>
                </a:solidFill>
                <a:effectLst/>
                <a:latin typeface="BIZ UDPゴシック" panose="020B0400000000000000" pitchFamily="50" charset="-128"/>
                <a:ea typeface="BIZ UDPゴシック" panose="020B0400000000000000" pitchFamily="50" charset="-128"/>
                <a:cs typeface="Google Sans"/>
              </a:rPr>
              <a:t>事業の目的と背景</a:t>
            </a:r>
            <a:endParaRPr lang="en-US" altLang="ja-JP" sz="3200" b="1" dirty="0">
              <a:solidFill>
                <a:srgbClr val="FF0000"/>
              </a:solidFill>
              <a:effectLst/>
              <a:latin typeface="BIZ UDPゴシック" panose="020B0400000000000000" pitchFamily="50" charset="-128"/>
              <a:ea typeface="BIZ UDPゴシック" panose="020B0400000000000000" pitchFamily="50" charset="-128"/>
              <a:cs typeface="Google Sans"/>
            </a:endParaRPr>
          </a:p>
          <a:p>
            <a:pPr marL="342900" lvl="0" indent="-342900" fontAlgn="base">
              <a:lnSpc>
                <a:spcPct val="114000"/>
              </a:lnSpc>
              <a:buClr>
                <a:srgbClr val="000000"/>
              </a:buClr>
              <a:buSzPts val="1100"/>
              <a:buFont typeface="Arial" panose="020B0604020202020204" pitchFamily="34" charset="0"/>
              <a:buChar char="●"/>
            </a:pPr>
            <a:r>
              <a:rPr lang="ja-JP" altLang="ja-JP" sz="2800" b="1" u="sng" strike="noStrike" dirty="0">
                <a:solidFill>
                  <a:srgbClr val="1F1F1F"/>
                </a:solidFill>
                <a:effectLst/>
                <a:latin typeface="BIZ UDPゴシック" panose="020B0400000000000000" pitchFamily="50" charset="-128"/>
                <a:ea typeface="BIZ UDPゴシック" panose="020B0400000000000000" pitchFamily="50" charset="-128"/>
                <a:cs typeface="Google Sans"/>
              </a:rPr>
              <a:t>本質的課題</a:t>
            </a:r>
            <a:r>
              <a:rPr lang="en-US" altLang="ja-JP" sz="2800"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 </a:t>
            </a:r>
            <a:r>
              <a:rPr lang="ja-JP" altLang="ja-JP" sz="2800"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専門スタッフ配置が困難な中小企業における精神・発達障害者雇用の推進</a:t>
            </a:r>
            <a:br>
              <a:rPr lang="en-US" altLang="ja-JP" sz="2800" u="none" strike="noStrike" dirty="0">
                <a:solidFill>
                  <a:srgbClr val="000000"/>
                </a:solidFill>
                <a:effectLst/>
                <a:latin typeface="BIZ UDPゴシック" panose="020B0400000000000000" pitchFamily="50" charset="-128"/>
                <a:ea typeface="BIZ UDPゴシック" panose="020B0400000000000000" pitchFamily="50" charset="-128"/>
                <a:cs typeface="Arial" panose="020B0604020202020204" pitchFamily="34" charset="0"/>
              </a:rPr>
            </a:br>
            <a:endParaRPr lang="ja-JP" altLang="ja-JP" sz="2800" u="none" strike="noStrike" dirty="0">
              <a:effectLst/>
              <a:latin typeface="BIZ UDPゴシック" panose="020B0400000000000000" pitchFamily="50" charset="-128"/>
              <a:ea typeface="BIZ UDPゴシック" panose="020B0400000000000000" pitchFamily="50" charset="-128"/>
              <a:cs typeface="Arial" panose="020B0604020202020204" pitchFamily="34" charset="0"/>
            </a:endParaRPr>
          </a:p>
          <a:p>
            <a:pPr marL="342900" lvl="0" indent="-342900" fontAlgn="base">
              <a:lnSpc>
                <a:spcPct val="114000"/>
              </a:lnSpc>
              <a:buClr>
                <a:srgbClr val="000000"/>
              </a:buClr>
              <a:buSzPts val="1100"/>
              <a:buFont typeface="Arial" panose="020B0604020202020204" pitchFamily="34" charset="0"/>
              <a:buChar char="●"/>
            </a:pPr>
            <a:r>
              <a:rPr lang="ja-JP" altLang="ja-JP" sz="2800" b="1" u="sng" strike="noStrike" dirty="0">
                <a:solidFill>
                  <a:srgbClr val="1F1F1F"/>
                </a:solidFill>
                <a:effectLst/>
                <a:latin typeface="BIZ UDPゴシック" panose="020B0400000000000000" pitchFamily="50" charset="-128"/>
                <a:ea typeface="BIZ UDPゴシック" panose="020B0400000000000000" pitchFamily="50" charset="-128"/>
                <a:cs typeface="Google Sans"/>
              </a:rPr>
              <a:t>解決アプローチ</a:t>
            </a:r>
            <a:r>
              <a:rPr lang="en-US" altLang="ja-JP" sz="2800"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a:t>
            </a:r>
            <a:endParaRPr lang="ja-JP" altLang="ja-JP" sz="2800" u="none" strike="noStrike" dirty="0">
              <a:effectLst/>
              <a:latin typeface="BIZ UDPゴシック" panose="020B0400000000000000" pitchFamily="50" charset="-128"/>
              <a:ea typeface="BIZ UDPゴシック" panose="020B0400000000000000" pitchFamily="50" charset="-128"/>
              <a:cs typeface="Arial" panose="020B0604020202020204" pitchFamily="34" charset="0"/>
            </a:endParaRPr>
          </a:p>
          <a:p>
            <a:pPr marL="742950" lvl="1" indent="-285750" fontAlgn="base">
              <a:lnSpc>
                <a:spcPct val="114000"/>
              </a:lnSpc>
              <a:buClr>
                <a:srgbClr val="000000"/>
              </a:buClr>
              <a:buSzPts val="1100"/>
              <a:buFont typeface="+mj-lt"/>
              <a:buAutoNum type="arabicPeriod"/>
            </a:pPr>
            <a:r>
              <a:rPr lang="ja-JP" altLang="ja-JP" sz="2800" b="1"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医療と雇用の連携</a:t>
            </a:r>
            <a:r>
              <a:rPr lang="en-US" altLang="ja-JP" sz="2800"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 </a:t>
            </a:r>
            <a:r>
              <a:rPr lang="ja-JP" altLang="ja-JP" sz="2800"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伴走型個別就労支援モデル（</a:t>
            </a:r>
            <a:r>
              <a:rPr lang="en-US" altLang="ja-JP" sz="2800"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IPS</a:t>
            </a:r>
            <a:r>
              <a:rPr lang="ja-JP" altLang="ja-JP" sz="2800"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）の普及</a:t>
            </a:r>
            <a:endParaRPr lang="ja-JP" altLang="ja-JP" sz="2800" u="none" strike="noStrike" dirty="0">
              <a:effectLst/>
              <a:latin typeface="BIZ UDPゴシック" panose="020B0400000000000000" pitchFamily="50" charset="-128"/>
              <a:ea typeface="BIZ UDPゴシック" panose="020B0400000000000000" pitchFamily="50" charset="-128"/>
              <a:cs typeface="Arial" panose="020B0604020202020204" pitchFamily="34" charset="0"/>
            </a:endParaRPr>
          </a:p>
          <a:p>
            <a:pPr marL="742950" lvl="1" indent="-285750" fontAlgn="base">
              <a:lnSpc>
                <a:spcPct val="114000"/>
              </a:lnSpc>
              <a:buClr>
                <a:srgbClr val="000000"/>
              </a:buClr>
              <a:buSzPts val="1100"/>
              <a:buFont typeface="+mj-lt"/>
              <a:buAutoNum type="arabicPeriod"/>
            </a:pPr>
            <a:r>
              <a:rPr lang="ja-JP" altLang="ja-JP" sz="2800" b="1"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地域ネットワーク</a:t>
            </a:r>
            <a:r>
              <a:rPr lang="en-US" altLang="ja-JP" sz="2800"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 </a:t>
            </a:r>
            <a:r>
              <a:rPr lang="ja-JP" altLang="ja-JP" sz="2800"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中小企業の障害者雇用ネットワーク（</a:t>
            </a:r>
            <a:r>
              <a:rPr lang="en-US" altLang="ja-JP" sz="2800"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New</a:t>
            </a:r>
            <a:r>
              <a:rPr lang="ja-JP" altLang="ja-JP" sz="2800"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職親会）の構築</a:t>
            </a:r>
            <a:br>
              <a:rPr lang="en-US" altLang="ja-JP" sz="2800" u="none" strike="noStrike" dirty="0">
                <a:solidFill>
                  <a:srgbClr val="000000"/>
                </a:solidFill>
                <a:effectLst/>
                <a:latin typeface="BIZ UDPゴシック" panose="020B0400000000000000" pitchFamily="50" charset="-128"/>
                <a:ea typeface="BIZ UDPゴシック" panose="020B0400000000000000" pitchFamily="50" charset="-128"/>
                <a:cs typeface="Arial" panose="020B0604020202020204" pitchFamily="34" charset="0"/>
              </a:rPr>
            </a:br>
            <a:endParaRPr lang="ja-JP" altLang="ja-JP" sz="2800" u="none" strike="noStrike" dirty="0">
              <a:effectLst/>
              <a:latin typeface="BIZ UDPゴシック" panose="020B0400000000000000" pitchFamily="50" charset="-128"/>
              <a:ea typeface="BIZ UDPゴシック" panose="020B0400000000000000" pitchFamily="50" charset="-128"/>
              <a:cs typeface="Arial" panose="020B0604020202020204" pitchFamily="34" charset="0"/>
            </a:endParaRPr>
          </a:p>
          <a:p>
            <a:pPr marL="342900" lvl="0" indent="-342900" fontAlgn="base">
              <a:lnSpc>
                <a:spcPct val="114000"/>
              </a:lnSpc>
              <a:spcAft>
                <a:spcPts val="600"/>
              </a:spcAft>
              <a:buClr>
                <a:srgbClr val="000000"/>
              </a:buClr>
              <a:buSzPts val="1100"/>
              <a:buFont typeface="Arial" panose="020B0604020202020204" pitchFamily="34" charset="0"/>
              <a:buChar char="●"/>
            </a:pPr>
            <a:r>
              <a:rPr lang="ja-JP" altLang="ja-JP" sz="2800" b="1" u="sng" strike="noStrike" dirty="0">
                <a:solidFill>
                  <a:srgbClr val="1F1F1F"/>
                </a:solidFill>
                <a:effectLst/>
                <a:latin typeface="BIZ UDPゴシック" panose="020B0400000000000000" pitchFamily="50" charset="-128"/>
                <a:ea typeface="BIZ UDPゴシック" panose="020B0400000000000000" pitchFamily="50" charset="-128"/>
                <a:cs typeface="Google Sans"/>
              </a:rPr>
              <a:t>狙い</a:t>
            </a:r>
            <a:r>
              <a:rPr lang="en-US" altLang="ja-JP" sz="2800"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 IPS</a:t>
            </a:r>
            <a:r>
              <a:rPr lang="ja-JP" altLang="ja-JP" sz="2800"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サービスを利用することで、中小企業でも着実な雇用を実現できる一体型モデルの構築</a:t>
            </a:r>
            <a:endParaRPr lang="ja-JP" altLang="ja-JP" sz="2800" u="none" strike="noStrike" dirty="0">
              <a:effectLst/>
              <a:latin typeface="BIZ UDPゴシック" panose="020B0400000000000000" pitchFamily="50" charset="-128"/>
              <a:ea typeface="BIZ UDPゴシック" panose="020B0400000000000000" pitchFamily="50" charset="-128"/>
              <a:cs typeface="Arial" panose="020B0604020202020204" pitchFamily="34" charset="0"/>
            </a:endParaRPr>
          </a:p>
        </p:txBody>
      </p:sp>
      <p:sp>
        <p:nvSpPr>
          <p:cNvPr id="4" name="日付プレースホルダー 3">
            <a:extLst>
              <a:ext uri="{FF2B5EF4-FFF2-40B4-BE49-F238E27FC236}">
                <a16:creationId xmlns:a16="http://schemas.microsoft.com/office/drawing/2014/main" id="{A896995D-F633-5C90-0554-FCBAE1D4A707}"/>
              </a:ext>
            </a:extLst>
          </p:cNvPr>
          <p:cNvSpPr>
            <a:spLocks noGrp="1"/>
          </p:cNvSpPr>
          <p:nvPr>
            <p:ph type="dt" sz="half" idx="10"/>
          </p:nvPr>
        </p:nvSpPr>
        <p:spPr/>
        <p:txBody>
          <a:bodyPr/>
          <a:lstStyle/>
          <a:p>
            <a:r>
              <a:rPr kumimoji="1" lang="en-US" altLang="ja-JP"/>
              <a:t>2026/4/3</a:t>
            </a:r>
            <a:endParaRPr kumimoji="1" lang="ja-JP" altLang="en-US"/>
          </a:p>
        </p:txBody>
      </p:sp>
      <p:sp>
        <p:nvSpPr>
          <p:cNvPr id="5" name="フッター プレースホルダー 4">
            <a:extLst>
              <a:ext uri="{FF2B5EF4-FFF2-40B4-BE49-F238E27FC236}">
                <a16:creationId xmlns:a16="http://schemas.microsoft.com/office/drawing/2014/main" id="{BCF5AED2-0FB4-D41A-3D24-90067956DAA6}"/>
              </a:ext>
            </a:extLst>
          </p:cNvPr>
          <p:cNvSpPr>
            <a:spLocks noGrp="1"/>
          </p:cNvSpPr>
          <p:nvPr>
            <p:ph type="ftr" sz="quarter" idx="11"/>
          </p:nvPr>
        </p:nvSpPr>
        <p:spPr/>
        <p:txBody>
          <a:bodyPr/>
          <a:lstStyle/>
          <a:p>
            <a:r>
              <a:rPr kumimoji="1" lang="ja-JP" altLang="en-US"/>
              <a:t>日本財団</a:t>
            </a:r>
            <a:r>
              <a:rPr kumimoji="1" lang="en-US" altLang="ja-JP"/>
              <a:t>2024</a:t>
            </a:r>
            <a:r>
              <a:rPr kumimoji="1" lang="ja-JP" altLang="en-US"/>
              <a:t>年総括　概要版　</a:t>
            </a:r>
            <a:r>
              <a:rPr kumimoji="1" lang="en-US" altLang="ja-JP"/>
              <a:t>vfoster</a:t>
            </a:r>
            <a:endParaRPr kumimoji="1" lang="ja-JP" altLang="en-US"/>
          </a:p>
        </p:txBody>
      </p:sp>
      <p:sp>
        <p:nvSpPr>
          <p:cNvPr id="6" name="スライド番号プレースホルダー 5">
            <a:extLst>
              <a:ext uri="{FF2B5EF4-FFF2-40B4-BE49-F238E27FC236}">
                <a16:creationId xmlns:a16="http://schemas.microsoft.com/office/drawing/2014/main" id="{31108B4D-E97D-0E2D-7689-DB0C2422C870}"/>
              </a:ext>
            </a:extLst>
          </p:cNvPr>
          <p:cNvSpPr>
            <a:spLocks noGrp="1"/>
          </p:cNvSpPr>
          <p:nvPr>
            <p:ph type="sldNum" sz="quarter" idx="12"/>
          </p:nvPr>
        </p:nvSpPr>
        <p:spPr/>
        <p:txBody>
          <a:bodyPr/>
          <a:lstStyle/>
          <a:p>
            <a:fld id="{720995C1-D562-4C9A-8FD7-D6E3FAC0DD2C}" type="slidenum">
              <a:rPr kumimoji="1" lang="ja-JP" altLang="en-US" smtClean="0"/>
              <a:t>2</a:t>
            </a:fld>
            <a:endParaRPr kumimoji="1" lang="ja-JP" altLang="en-US"/>
          </a:p>
        </p:txBody>
      </p:sp>
    </p:spTree>
    <p:extLst>
      <p:ext uri="{BB962C8B-B14F-4D97-AF65-F5344CB8AC3E}">
        <p14:creationId xmlns:p14="http://schemas.microsoft.com/office/powerpoint/2010/main" val="34625121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B4AF2E6F-1BB4-1A9C-27ED-A419A071C860}"/>
              </a:ext>
            </a:extLst>
          </p:cNvPr>
          <p:cNvSpPr txBox="1"/>
          <p:nvPr/>
        </p:nvSpPr>
        <p:spPr>
          <a:xfrm>
            <a:off x="784479" y="630936"/>
            <a:ext cx="10623042" cy="5322034"/>
          </a:xfrm>
          <a:prstGeom prst="rect">
            <a:avLst/>
          </a:prstGeom>
          <a:noFill/>
        </p:spPr>
        <p:txBody>
          <a:bodyPr wrap="square">
            <a:spAutoFit/>
          </a:bodyPr>
          <a:lstStyle/>
          <a:p>
            <a:pPr>
              <a:lnSpc>
                <a:spcPct val="114000"/>
              </a:lnSpc>
              <a:spcBef>
                <a:spcPts val="600"/>
              </a:spcBef>
              <a:spcAft>
                <a:spcPts val="600"/>
              </a:spcAft>
              <a:buNone/>
            </a:pPr>
            <a:r>
              <a:rPr lang="en-US" altLang="ja-JP" sz="3200" b="1" dirty="0">
                <a:solidFill>
                  <a:srgbClr val="FF0000"/>
                </a:solidFill>
                <a:effectLst/>
                <a:latin typeface="BIZ UDPゴシック" panose="020B0400000000000000" pitchFamily="50" charset="-128"/>
                <a:ea typeface="BIZ UDPゴシック" panose="020B0400000000000000" pitchFamily="50" charset="-128"/>
                <a:cs typeface="Google Sans"/>
              </a:rPr>
              <a:t>2024-2025</a:t>
            </a:r>
            <a:r>
              <a:rPr lang="ja-JP" altLang="ja-JP" sz="3200" b="1" dirty="0">
                <a:solidFill>
                  <a:srgbClr val="FF0000"/>
                </a:solidFill>
                <a:effectLst/>
                <a:latin typeface="BIZ UDPゴシック" panose="020B0400000000000000" pitchFamily="50" charset="-128"/>
                <a:ea typeface="BIZ UDPゴシック" panose="020B0400000000000000" pitchFamily="50" charset="-128"/>
                <a:cs typeface="Google Sans"/>
              </a:rPr>
              <a:t>年度 事業総括</a:t>
            </a:r>
            <a:endParaRPr lang="ja-JP" altLang="ja-JP" sz="3200" b="1" dirty="0">
              <a:solidFill>
                <a:srgbClr val="FF0000"/>
              </a:solidFill>
              <a:effectLst/>
              <a:latin typeface="BIZ UDPゴシック" panose="020B0400000000000000" pitchFamily="50" charset="-128"/>
              <a:ea typeface="BIZ UDPゴシック" panose="020B0400000000000000" pitchFamily="50" charset="-128"/>
            </a:endParaRPr>
          </a:p>
          <a:p>
            <a:pPr marL="342900" lvl="0" indent="-342900" fontAlgn="base">
              <a:lnSpc>
                <a:spcPct val="114000"/>
              </a:lnSpc>
              <a:buClr>
                <a:srgbClr val="000000"/>
              </a:buClr>
              <a:buSzPts val="1100"/>
              <a:buFont typeface="Arial" panose="020B0604020202020204" pitchFamily="34" charset="0"/>
              <a:buChar char="●"/>
            </a:pPr>
            <a:r>
              <a:rPr lang="ja-JP" altLang="ja-JP" sz="2400" b="1" u="sng" strike="noStrike" dirty="0">
                <a:solidFill>
                  <a:srgbClr val="1F1F1F"/>
                </a:solidFill>
                <a:effectLst/>
                <a:latin typeface="BIZ UDPゴシック" panose="020B0400000000000000" pitchFamily="50" charset="-128"/>
                <a:ea typeface="BIZ UDPゴシック" panose="020B0400000000000000" pitchFamily="50" charset="-128"/>
                <a:cs typeface="Google Sans"/>
              </a:rPr>
              <a:t>進行状況</a:t>
            </a:r>
            <a:r>
              <a:rPr lang="en-US" altLang="ja-JP" sz="2400"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 2024</a:t>
            </a:r>
            <a:r>
              <a:rPr lang="ja-JP" altLang="ja-JP" sz="2400"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年度に一部遅延が生じたものの、</a:t>
            </a:r>
            <a:r>
              <a:rPr lang="en-US" altLang="ja-JP" sz="2400"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2025</a:t>
            </a:r>
            <a:r>
              <a:rPr lang="ja-JP" altLang="ja-JP" sz="2400"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年度を含む</a:t>
            </a:r>
            <a:r>
              <a:rPr lang="en-US" altLang="ja-JP" sz="2400"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2</a:t>
            </a:r>
            <a:r>
              <a:rPr lang="ja-JP" altLang="ja-JP" sz="2400"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年間でタスクを再設定し、着実な成果を達成</a:t>
            </a:r>
            <a:br>
              <a:rPr lang="en-US" altLang="ja-JP" sz="2400" u="none" strike="noStrike" dirty="0">
                <a:solidFill>
                  <a:srgbClr val="000000"/>
                </a:solidFill>
                <a:effectLst/>
                <a:latin typeface="BIZ UDPゴシック" panose="020B0400000000000000" pitchFamily="50" charset="-128"/>
                <a:ea typeface="BIZ UDPゴシック" panose="020B0400000000000000" pitchFamily="50" charset="-128"/>
                <a:cs typeface="Arial" panose="020B0604020202020204" pitchFamily="34" charset="0"/>
              </a:rPr>
            </a:br>
            <a:endParaRPr lang="ja-JP" altLang="ja-JP" sz="2400" u="none" strike="noStrike" dirty="0">
              <a:effectLst/>
              <a:latin typeface="BIZ UDPゴシック" panose="020B0400000000000000" pitchFamily="50" charset="-128"/>
              <a:ea typeface="BIZ UDPゴシック" panose="020B0400000000000000" pitchFamily="50" charset="-128"/>
              <a:cs typeface="Arial" panose="020B0604020202020204" pitchFamily="34" charset="0"/>
            </a:endParaRPr>
          </a:p>
          <a:p>
            <a:pPr marL="342900" lvl="0" indent="-342900" fontAlgn="base">
              <a:lnSpc>
                <a:spcPct val="114000"/>
              </a:lnSpc>
              <a:buClr>
                <a:srgbClr val="000000"/>
              </a:buClr>
              <a:buSzPts val="1100"/>
              <a:buFont typeface="Arial" panose="020B0604020202020204" pitchFamily="34" charset="0"/>
              <a:buChar char="●"/>
            </a:pPr>
            <a:r>
              <a:rPr lang="ja-JP" altLang="ja-JP" sz="2400" b="1" u="sng" strike="noStrike" dirty="0">
                <a:solidFill>
                  <a:srgbClr val="1F1F1F"/>
                </a:solidFill>
                <a:effectLst/>
                <a:latin typeface="BIZ UDPゴシック" panose="020B0400000000000000" pitchFamily="50" charset="-128"/>
                <a:ea typeface="BIZ UDPゴシック" panose="020B0400000000000000" pitchFamily="50" charset="-128"/>
                <a:cs typeface="Google Sans"/>
              </a:rPr>
              <a:t>主要成果（テーマ</a:t>
            </a:r>
            <a:r>
              <a:rPr lang="en-US" altLang="ja-JP" sz="2400" b="1" u="sng" strike="noStrike" dirty="0">
                <a:solidFill>
                  <a:srgbClr val="1F1F1F"/>
                </a:solidFill>
                <a:effectLst/>
                <a:latin typeface="BIZ UDPゴシック" panose="020B0400000000000000" pitchFamily="50" charset="-128"/>
                <a:ea typeface="BIZ UDPゴシック" panose="020B0400000000000000" pitchFamily="50" charset="-128"/>
                <a:cs typeface="Google Sans"/>
              </a:rPr>
              <a:t>1</a:t>
            </a:r>
            <a:r>
              <a:rPr lang="ja-JP" altLang="ja-JP" sz="2400" b="1" u="sng" strike="noStrike" dirty="0">
                <a:solidFill>
                  <a:srgbClr val="1F1F1F"/>
                </a:solidFill>
                <a:effectLst/>
                <a:latin typeface="BIZ UDPゴシック" panose="020B0400000000000000" pitchFamily="50" charset="-128"/>
                <a:ea typeface="BIZ UDPゴシック" panose="020B0400000000000000" pitchFamily="50" charset="-128"/>
                <a:cs typeface="Google Sans"/>
              </a:rPr>
              <a:t>：医療と雇用連携）</a:t>
            </a:r>
            <a:r>
              <a:rPr lang="en-US" altLang="ja-JP" sz="2400"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a:t>
            </a:r>
            <a:endParaRPr lang="ja-JP" altLang="ja-JP" sz="2400" u="none" strike="noStrike" dirty="0">
              <a:effectLst/>
              <a:latin typeface="BIZ UDPゴシック" panose="020B0400000000000000" pitchFamily="50" charset="-128"/>
              <a:ea typeface="BIZ UDPゴシック" panose="020B0400000000000000" pitchFamily="50" charset="-128"/>
              <a:cs typeface="Arial" panose="020B0604020202020204" pitchFamily="34" charset="0"/>
            </a:endParaRPr>
          </a:p>
          <a:p>
            <a:pPr marL="742950" lvl="1" indent="-285750" fontAlgn="base">
              <a:lnSpc>
                <a:spcPct val="114000"/>
              </a:lnSpc>
              <a:buClr>
                <a:srgbClr val="000000"/>
              </a:buClr>
              <a:buSzPts val="1100"/>
              <a:buFont typeface="Arial" panose="020B0604020202020204" pitchFamily="34" charset="0"/>
              <a:buChar char="○"/>
            </a:pPr>
            <a:r>
              <a:rPr lang="en-US" altLang="ja-JP" sz="2400" b="1"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e</a:t>
            </a:r>
            <a:r>
              <a:rPr lang="ja-JP" altLang="ja-JP" sz="2400" b="1"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ラーニング教材</a:t>
            </a:r>
            <a:r>
              <a:rPr lang="en-US" altLang="ja-JP" sz="2400"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 </a:t>
            </a:r>
            <a:r>
              <a:rPr lang="ja-JP" altLang="ja-JP" sz="2400"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全</a:t>
            </a:r>
            <a:r>
              <a:rPr lang="en-US" altLang="ja-JP" sz="2400"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53</a:t>
            </a:r>
            <a:r>
              <a:rPr lang="ja-JP" altLang="ja-JP" sz="2400"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本の動画を完成（</a:t>
            </a:r>
            <a:r>
              <a:rPr lang="en-US" altLang="ja-JP" sz="2400"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2025</a:t>
            </a:r>
            <a:r>
              <a:rPr lang="ja-JP" altLang="ja-JP" sz="2400"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年度</a:t>
            </a:r>
            <a:r>
              <a:rPr lang="en-US" altLang="ja-JP" sz="2400"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Q1</a:t>
            </a:r>
            <a:r>
              <a:rPr lang="ja-JP" altLang="ja-JP" sz="2400"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まで）</a:t>
            </a:r>
            <a:endParaRPr lang="ja-JP" altLang="ja-JP" sz="2400" u="none" strike="noStrike" dirty="0">
              <a:effectLst/>
              <a:latin typeface="BIZ UDPゴシック" panose="020B0400000000000000" pitchFamily="50" charset="-128"/>
              <a:ea typeface="BIZ UDPゴシック" panose="020B0400000000000000" pitchFamily="50" charset="-128"/>
              <a:cs typeface="Arial" panose="020B0604020202020204" pitchFamily="34" charset="0"/>
            </a:endParaRPr>
          </a:p>
          <a:p>
            <a:pPr marL="742950" lvl="1" indent="-285750" fontAlgn="base">
              <a:lnSpc>
                <a:spcPct val="114000"/>
              </a:lnSpc>
              <a:buClr>
                <a:srgbClr val="000000"/>
              </a:buClr>
              <a:buSzPts val="1100"/>
              <a:buFont typeface="Arial" panose="020B0604020202020204" pitchFamily="34" charset="0"/>
              <a:buChar char="○"/>
            </a:pPr>
            <a:r>
              <a:rPr lang="ja-JP" altLang="ja-JP" sz="2400" b="1"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研修実績</a:t>
            </a:r>
            <a:r>
              <a:rPr lang="en-US" altLang="ja-JP" sz="2400"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 </a:t>
            </a:r>
            <a:r>
              <a:rPr lang="ja-JP" altLang="ja-JP" sz="2400"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京都・東京の研修会にて各</a:t>
            </a:r>
            <a:r>
              <a:rPr lang="en-US" altLang="ja-JP" sz="2400"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60</a:t>
            </a:r>
            <a:r>
              <a:rPr lang="ja-JP" altLang="ja-JP" sz="2400"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名超の参加。高い関心を証明</a:t>
            </a:r>
            <a:br>
              <a:rPr lang="en-US" altLang="ja-JP" sz="2400" u="none" strike="noStrike" dirty="0">
                <a:solidFill>
                  <a:srgbClr val="000000"/>
                </a:solidFill>
                <a:effectLst/>
                <a:latin typeface="BIZ UDPゴシック" panose="020B0400000000000000" pitchFamily="50" charset="-128"/>
                <a:ea typeface="BIZ UDPゴシック" panose="020B0400000000000000" pitchFamily="50" charset="-128"/>
                <a:cs typeface="Arial" panose="020B0604020202020204" pitchFamily="34" charset="0"/>
              </a:rPr>
            </a:br>
            <a:endParaRPr lang="ja-JP" altLang="ja-JP" sz="2400" u="none" strike="noStrike" dirty="0">
              <a:effectLst/>
              <a:latin typeface="BIZ UDPゴシック" panose="020B0400000000000000" pitchFamily="50" charset="-128"/>
              <a:ea typeface="BIZ UDPゴシック" panose="020B0400000000000000" pitchFamily="50" charset="-128"/>
              <a:cs typeface="Arial" panose="020B0604020202020204" pitchFamily="34" charset="0"/>
            </a:endParaRPr>
          </a:p>
          <a:p>
            <a:pPr marL="342900" lvl="0" indent="-342900" fontAlgn="base">
              <a:lnSpc>
                <a:spcPct val="114000"/>
              </a:lnSpc>
              <a:buClr>
                <a:srgbClr val="000000"/>
              </a:buClr>
              <a:buSzPts val="1100"/>
              <a:buFont typeface="Arial" panose="020B0604020202020204" pitchFamily="34" charset="0"/>
              <a:buChar char="●"/>
            </a:pPr>
            <a:r>
              <a:rPr lang="ja-JP" altLang="ja-JP" sz="2400" b="1" u="sng" strike="noStrike" dirty="0">
                <a:solidFill>
                  <a:srgbClr val="1F1F1F"/>
                </a:solidFill>
                <a:effectLst/>
                <a:latin typeface="BIZ UDPゴシック" panose="020B0400000000000000" pitchFamily="50" charset="-128"/>
                <a:ea typeface="BIZ UDPゴシック" panose="020B0400000000000000" pitchFamily="50" charset="-128"/>
                <a:cs typeface="Google Sans"/>
              </a:rPr>
              <a:t>主要成果（テーマ</a:t>
            </a:r>
            <a:r>
              <a:rPr lang="en-US" altLang="ja-JP" sz="2400" b="1" u="sng" strike="noStrike" dirty="0">
                <a:solidFill>
                  <a:srgbClr val="1F1F1F"/>
                </a:solidFill>
                <a:effectLst/>
                <a:latin typeface="BIZ UDPゴシック" panose="020B0400000000000000" pitchFamily="50" charset="-128"/>
                <a:ea typeface="BIZ UDPゴシック" panose="020B0400000000000000" pitchFamily="50" charset="-128"/>
                <a:cs typeface="Google Sans"/>
              </a:rPr>
              <a:t>2</a:t>
            </a:r>
            <a:r>
              <a:rPr lang="ja-JP" altLang="ja-JP" sz="2400" b="1" u="sng" strike="noStrike" dirty="0">
                <a:solidFill>
                  <a:srgbClr val="1F1F1F"/>
                </a:solidFill>
                <a:effectLst/>
                <a:latin typeface="BIZ UDPゴシック" panose="020B0400000000000000" pitchFamily="50" charset="-128"/>
                <a:ea typeface="BIZ UDPゴシック" panose="020B0400000000000000" pitchFamily="50" charset="-128"/>
                <a:cs typeface="Google Sans"/>
              </a:rPr>
              <a:t>：中小企業雇用モデル）</a:t>
            </a:r>
            <a:r>
              <a:rPr lang="en-US" altLang="ja-JP" sz="2400"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a:t>
            </a:r>
            <a:endParaRPr lang="ja-JP" altLang="ja-JP" sz="2400" u="none" strike="noStrike" dirty="0">
              <a:effectLst/>
              <a:latin typeface="BIZ UDPゴシック" panose="020B0400000000000000" pitchFamily="50" charset="-128"/>
              <a:ea typeface="BIZ UDPゴシック" panose="020B0400000000000000" pitchFamily="50" charset="-128"/>
              <a:cs typeface="Arial" panose="020B0604020202020204" pitchFamily="34" charset="0"/>
            </a:endParaRPr>
          </a:p>
          <a:p>
            <a:pPr marL="742950" lvl="1" indent="-285750" fontAlgn="base">
              <a:lnSpc>
                <a:spcPct val="114000"/>
              </a:lnSpc>
              <a:buClr>
                <a:srgbClr val="000000"/>
              </a:buClr>
              <a:buSzPts val="1100"/>
              <a:buFont typeface="Arial" panose="020B0604020202020204" pitchFamily="34" charset="0"/>
              <a:buChar char="○"/>
            </a:pPr>
            <a:r>
              <a:rPr lang="ja-JP" altLang="ja-JP" sz="2400" b="1"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方針</a:t>
            </a:r>
            <a:r>
              <a:rPr lang="en-US" altLang="ja-JP" sz="2400"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 </a:t>
            </a:r>
            <a:r>
              <a:rPr lang="ja-JP" altLang="ja-JP" sz="2400"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事業協同組合モデルから、企業と福祉の対話を重視する「</a:t>
            </a:r>
            <a:r>
              <a:rPr lang="en-US" altLang="ja-JP" sz="2400"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New</a:t>
            </a:r>
            <a:r>
              <a:rPr lang="ja-JP" altLang="ja-JP" sz="2400"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職親会」モデルへ</a:t>
            </a:r>
            <a:endParaRPr lang="ja-JP" altLang="ja-JP" sz="2400" u="none" strike="noStrike" dirty="0">
              <a:effectLst/>
              <a:latin typeface="BIZ UDPゴシック" panose="020B0400000000000000" pitchFamily="50" charset="-128"/>
              <a:ea typeface="BIZ UDPゴシック" panose="020B0400000000000000" pitchFamily="50" charset="-128"/>
              <a:cs typeface="Arial" panose="020B0604020202020204" pitchFamily="34" charset="0"/>
            </a:endParaRPr>
          </a:p>
          <a:p>
            <a:pPr marL="742950" lvl="1" indent="-285750" fontAlgn="base">
              <a:lnSpc>
                <a:spcPct val="114000"/>
              </a:lnSpc>
              <a:spcAft>
                <a:spcPts val="600"/>
              </a:spcAft>
              <a:buClr>
                <a:srgbClr val="000000"/>
              </a:buClr>
              <a:buSzPts val="1100"/>
              <a:buFont typeface="Arial" panose="020B0604020202020204" pitchFamily="34" charset="0"/>
              <a:buChar char="○"/>
            </a:pPr>
            <a:r>
              <a:rPr lang="ja-JP" altLang="ja-JP" sz="2400" b="1"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拠点設立</a:t>
            </a:r>
            <a:r>
              <a:rPr lang="en-US" altLang="ja-JP" sz="2400"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 </a:t>
            </a:r>
            <a:r>
              <a:rPr lang="ja-JP" altLang="ja-JP" sz="2400"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石川県金沢市にて「しごと未来研究会（</a:t>
            </a:r>
            <a:r>
              <a:rPr lang="en-US" altLang="ja-JP" sz="2400"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18</a:t>
            </a:r>
            <a:r>
              <a:rPr lang="ja-JP" altLang="ja-JP" sz="2400"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社）」を設立</a:t>
            </a:r>
            <a:endParaRPr lang="ja-JP" altLang="ja-JP" sz="2400" u="none" strike="noStrike" dirty="0">
              <a:effectLst/>
              <a:latin typeface="Arial" panose="020B0604020202020204" pitchFamily="34" charset="0"/>
              <a:ea typeface="Arial" panose="020B0604020202020204" pitchFamily="34" charset="0"/>
              <a:cs typeface="Arial" panose="020B0604020202020204" pitchFamily="34" charset="0"/>
            </a:endParaRPr>
          </a:p>
        </p:txBody>
      </p:sp>
      <p:sp>
        <p:nvSpPr>
          <p:cNvPr id="4" name="日付プレースホルダー 3">
            <a:extLst>
              <a:ext uri="{FF2B5EF4-FFF2-40B4-BE49-F238E27FC236}">
                <a16:creationId xmlns:a16="http://schemas.microsoft.com/office/drawing/2014/main" id="{07A6F470-6639-2413-AF97-2BE583CD096A}"/>
              </a:ext>
            </a:extLst>
          </p:cNvPr>
          <p:cNvSpPr>
            <a:spLocks noGrp="1"/>
          </p:cNvSpPr>
          <p:nvPr>
            <p:ph type="dt" sz="half" idx="10"/>
          </p:nvPr>
        </p:nvSpPr>
        <p:spPr/>
        <p:txBody>
          <a:bodyPr/>
          <a:lstStyle/>
          <a:p>
            <a:r>
              <a:rPr kumimoji="1" lang="en-US" altLang="ja-JP"/>
              <a:t>2026/4/3</a:t>
            </a:r>
            <a:endParaRPr kumimoji="1" lang="ja-JP" altLang="en-US"/>
          </a:p>
        </p:txBody>
      </p:sp>
      <p:sp>
        <p:nvSpPr>
          <p:cNvPr id="5" name="フッター プレースホルダー 4">
            <a:extLst>
              <a:ext uri="{FF2B5EF4-FFF2-40B4-BE49-F238E27FC236}">
                <a16:creationId xmlns:a16="http://schemas.microsoft.com/office/drawing/2014/main" id="{4AE47A70-8F98-BB60-1408-A2F09A177F62}"/>
              </a:ext>
            </a:extLst>
          </p:cNvPr>
          <p:cNvSpPr>
            <a:spLocks noGrp="1"/>
          </p:cNvSpPr>
          <p:nvPr>
            <p:ph type="ftr" sz="quarter" idx="11"/>
          </p:nvPr>
        </p:nvSpPr>
        <p:spPr/>
        <p:txBody>
          <a:bodyPr/>
          <a:lstStyle/>
          <a:p>
            <a:r>
              <a:rPr kumimoji="1" lang="ja-JP" altLang="en-US"/>
              <a:t>日本財団</a:t>
            </a:r>
            <a:r>
              <a:rPr kumimoji="1" lang="en-US" altLang="ja-JP"/>
              <a:t>2024</a:t>
            </a:r>
            <a:r>
              <a:rPr kumimoji="1" lang="ja-JP" altLang="en-US"/>
              <a:t>年総括　概要版　</a:t>
            </a:r>
            <a:r>
              <a:rPr kumimoji="1" lang="en-US" altLang="ja-JP"/>
              <a:t>vfoster</a:t>
            </a:r>
            <a:endParaRPr kumimoji="1" lang="ja-JP" altLang="en-US"/>
          </a:p>
        </p:txBody>
      </p:sp>
      <p:sp>
        <p:nvSpPr>
          <p:cNvPr id="6" name="スライド番号プレースホルダー 5">
            <a:extLst>
              <a:ext uri="{FF2B5EF4-FFF2-40B4-BE49-F238E27FC236}">
                <a16:creationId xmlns:a16="http://schemas.microsoft.com/office/drawing/2014/main" id="{97A229F6-479D-1A78-4134-C9E522624091}"/>
              </a:ext>
            </a:extLst>
          </p:cNvPr>
          <p:cNvSpPr>
            <a:spLocks noGrp="1"/>
          </p:cNvSpPr>
          <p:nvPr>
            <p:ph type="sldNum" sz="quarter" idx="12"/>
          </p:nvPr>
        </p:nvSpPr>
        <p:spPr/>
        <p:txBody>
          <a:bodyPr/>
          <a:lstStyle/>
          <a:p>
            <a:fld id="{720995C1-D562-4C9A-8FD7-D6E3FAC0DD2C}" type="slidenum">
              <a:rPr kumimoji="1" lang="ja-JP" altLang="en-US" smtClean="0"/>
              <a:t>3</a:t>
            </a:fld>
            <a:endParaRPr kumimoji="1" lang="ja-JP" altLang="en-US"/>
          </a:p>
        </p:txBody>
      </p:sp>
    </p:spTree>
    <p:extLst>
      <p:ext uri="{BB962C8B-B14F-4D97-AF65-F5344CB8AC3E}">
        <p14:creationId xmlns:p14="http://schemas.microsoft.com/office/powerpoint/2010/main" val="16303423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2BFCB8D6-D2A1-A78E-D353-F5CF2F44DE14}"/>
              </a:ext>
            </a:extLst>
          </p:cNvPr>
          <p:cNvSpPr txBox="1"/>
          <p:nvPr/>
        </p:nvSpPr>
        <p:spPr>
          <a:xfrm>
            <a:off x="944118" y="568888"/>
            <a:ext cx="10476738" cy="5571910"/>
          </a:xfrm>
          <a:prstGeom prst="rect">
            <a:avLst/>
          </a:prstGeom>
          <a:noFill/>
        </p:spPr>
        <p:txBody>
          <a:bodyPr wrap="square">
            <a:spAutoFit/>
          </a:bodyPr>
          <a:lstStyle/>
          <a:p>
            <a:pPr>
              <a:lnSpc>
                <a:spcPct val="114000"/>
              </a:lnSpc>
              <a:spcBef>
                <a:spcPts val="600"/>
              </a:spcBef>
              <a:spcAft>
                <a:spcPts val="600"/>
              </a:spcAft>
              <a:buNone/>
            </a:pPr>
            <a:r>
              <a:rPr lang="ja-JP" altLang="ja-JP" sz="3200" b="1" dirty="0">
                <a:solidFill>
                  <a:srgbClr val="FF0000"/>
                </a:solidFill>
                <a:effectLst/>
                <a:latin typeface="BIZ UDPゴシック" panose="020B0400000000000000" pitchFamily="50" charset="-128"/>
                <a:ea typeface="BIZ UDPゴシック" panose="020B0400000000000000" pitchFamily="50" charset="-128"/>
                <a:cs typeface="Google Sans"/>
              </a:rPr>
              <a:t>活動実績データ（数値報告）</a:t>
            </a:r>
            <a:endParaRPr lang="ja-JP" altLang="ja-JP" sz="3200" b="1" dirty="0">
              <a:solidFill>
                <a:srgbClr val="FF0000"/>
              </a:solidFill>
              <a:effectLst/>
              <a:latin typeface="BIZ UDPゴシック" panose="020B0400000000000000" pitchFamily="50" charset="-128"/>
              <a:ea typeface="BIZ UDPゴシック" panose="020B0400000000000000" pitchFamily="50" charset="-128"/>
            </a:endParaRPr>
          </a:p>
          <a:p>
            <a:pPr marL="342900" lvl="0" indent="-342900" fontAlgn="base">
              <a:lnSpc>
                <a:spcPct val="114000"/>
              </a:lnSpc>
              <a:buClr>
                <a:srgbClr val="000000"/>
              </a:buClr>
              <a:buSzPts val="1100"/>
              <a:buFont typeface="Arial" panose="020B0604020202020204" pitchFamily="34" charset="0"/>
              <a:buChar char="●"/>
            </a:pPr>
            <a:r>
              <a:rPr lang="ja-JP" altLang="ja-JP" sz="2800" b="1" u="sng" strike="noStrike" dirty="0">
                <a:solidFill>
                  <a:srgbClr val="1F1F1F"/>
                </a:solidFill>
                <a:effectLst/>
                <a:latin typeface="BIZ UDPゴシック" panose="020B0400000000000000" pitchFamily="50" charset="-128"/>
                <a:ea typeface="BIZ UDPゴシック" panose="020B0400000000000000" pitchFamily="50" charset="-128"/>
                <a:cs typeface="Google Sans"/>
              </a:rPr>
              <a:t>イベント開催実績（</a:t>
            </a:r>
            <a:r>
              <a:rPr lang="en-US" altLang="ja-JP" sz="2800" b="1" u="sng" strike="noStrike" dirty="0">
                <a:solidFill>
                  <a:srgbClr val="1F1F1F"/>
                </a:solidFill>
                <a:effectLst/>
                <a:latin typeface="BIZ UDPゴシック" panose="020B0400000000000000" pitchFamily="50" charset="-128"/>
                <a:ea typeface="BIZ UDPゴシック" panose="020B0400000000000000" pitchFamily="50" charset="-128"/>
                <a:cs typeface="Google Sans"/>
              </a:rPr>
              <a:t>2024-2025</a:t>
            </a:r>
            <a:r>
              <a:rPr lang="ja-JP" altLang="ja-JP" sz="2800" b="1" u="sng" strike="noStrike" dirty="0">
                <a:solidFill>
                  <a:srgbClr val="1F1F1F"/>
                </a:solidFill>
                <a:effectLst/>
                <a:latin typeface="BIZ UDPゴシック" panose="020B0400000000000000" pitchFamily="50" charset="-128"/>
                <a:ea typeface="BIZ UDPゴシック" panose="020B0400000000000000" pitchFamily="50" charset="-128"/>
                <a:cs typeface="Google Sans"/>
              </a:rPr>
              <a:t>年度）</a:t>
            </a:r>
            <a:r>
              <a:rPr lang="en-US" altLang="ja-JP" sz="2800"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  </a:t>
            </a:r>
          </a:p>
          <a:p>
            <a:pPr lvl="0" fontAlgn="base">
              <a:lnSpc>
                <a:spcPct val="114000"/>
              </a:lnSpc>
              <a:buClr>
                <a:srgbClr val="000000"/>
              </a:buClr>
              <a:buSzPts val="1100"/>
            </a:pPr>
            <a:r>
              <a:rPr lang="en-US" altLang="ja-JP" sz="2800" b="1"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IPS</a:t>
            </a:r>
            <a:r>
              <a:rPr lang="ja-JP" altLang="ja-JP" sz="2800" b="1"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関連（セミナー・研修）</a:t>
            </a:r>
            <a:r>
              <a:rPr lang="en-US" altLang="ja-JP" sz="2800"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 | 12</a:t>
            </a:r>
            <a:r>
              <a:rPr lang="ja-JP" altLang="ja-JP" sz="2800"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回</a:t>
            </a:r>
            <a:r>
              <a:rPr lang="en-US" altLang="ja-JP" sz="2800"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 | 492</a:t>
            </a:r>
            <a:r>
              <a:rPr lang="ja-JP" altLang="ja-JP" sz="2800"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名</a:t>
            </a:r>
            <a:r>
              <a:rPr lang="en-US" altLang="ja-JP" sz="2800"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 | </a:t>
            </a:r>
          </a:p>
          <a:p>
            <a:pPr lvl="0" fontAlgn="base">
              <a:lnSpc>
                <a:spcPct val="114000"/>
              </a:lnSpc>
              <a:buClr>
                <a:srgbClr val="000000"/>
              </a:buClr>
              <a:buSzPts val="1100"/>
            </a:pPr>
            <a:r>
              <a:rPr lang="ja-JP" altLang="ja-JP" sz="2800" b="1"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職親会関連（</a:t>
            </a:r>
            <a:r>
              <a:rPr lang="en-US" altLang="ja-JP" sz="2800" b="1"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WS</a:t>
            </a:r>
            <a:r>
              <a:rPr lang="ja-JP" altLang="ja-JP" sz="2800" b="1"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・勉強会）</a:t>
            </a:r>
            <a:r>
              <a:rPr lang="en-US" altLang="ja-JP" sz="2800"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 | 21</a:t>
            </a:r>
            <a:r>
              <a:rPr lang="ja-JP" altLang="ja-JP" sz="2800"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回</a:t>
            </a:r>
            <a:r>
              <a:rPr lang="en-US" altLang="ja-JP" sz="2800"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 | 1,044</a:t>
            </a:r>
            <a:r>
              <a:rPr lang="ja-JP" altLang="ja-JP" sz="2800"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名</a:t>
            </a:r>
            <a:r>
              <a:rPr lang="en-US" altLang="ja-JP" sz="2800"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 | </a:t>
            </a:r>
          </a:p>
          <a:p>
            <a:pPr lvl="0" fontAlgn="base">
              <a:lnSpc>
                <a:spcPct val="114000"/>
              </a:lnSpc>
              <a:buClr>
                <a:srgbClr val="000000"/>
              </a:buClr>
              <a:buSzPts val="1100"/>
            </a:pPr>
            <a:r>
              <a:rPr lang="ja-JP" altLang="en-US" sz="2800" dirty="0">
                <a:solidFill>
                  <a:srgbClr val="1F1F1F"/>
                </a:solidFill>
                <a:latin typeface="BIZ UDPゴシック" panose="020B0400000000000000" pitchFamily="50" charset="-128"/>
                <a:ea typeface="BIZ UDPゴシック" panose="020B0400000000000000" pitchFamily="50" charset="-128"/>
                <a:cs typeface="Google Sans"/>
              </a:rPr>
              <a:t>　　　　　　                </a:t>
            </a:r>
            <a:r>
              <a:rPr lang="ja-JP" altLang="ja-JP" sz="2800" b="1"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合計</a:t>
            </a:r>
            <a:r>
              <a:rPr lang="en-US" altLang="ja-JP" sz="2800"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 | </a:t>
            </a:r>
            <a:r>
              <a:rPr lang="en-US" altLang="ja-JP" sz="2800" b="1"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33</a:t>
            </a:r>
            <a:r>
              <a:rPr lang="ja-JP" altLang="ja-JP" sz="2800" b="1"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回</a:t>
            </a:r>
            <a:r>
              <a:rPr lang="en-US" altLang="ja-JP" sz="2800"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 | </a:t>
            </a:r>
            <a:r>
              <a:rPr lang="en-US" altLang="ja-JP" sz="2800" b="1"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1,536</a:t>
            </a:r>
            <a:r>
              <a:rPr lang="ja-JP" altLang="ja-JP" sz="2800" b="1"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名</a:t>
            </a:r>
            <a:r>
              <a:rPr lang="en-US" altLang="ja-JP" sz="2800"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 |</a:t>
            </a:r>
            <a:br>
              <a:rPr lang="en-US" altLang="ja-JP" sz="2800" u="none" strike="noStrike" dirty="0">
                <a:solidFill>
                  <a:srgbClr val="000000"/>
                </a:solidFill>
                <a:effectLst/>
                <a:latin typeface="BIZ UDPゴシック" panose="020B0400000000000000" pitchFamily="50" charset="-128"/>
                <a:ea typeface="BIZ UDPゴシック" panose="020B0400000000000000" pitchFamily="50" charset="-128"/>
                <a:cs typeface="Arial" panose="020B0604020202020204" pitchFamily="34" charset="0"/>
              </a:rPr>
            </a:br>
            <a:endParaRPr lang="ja-JP" altLang="ja-JP" sz="2800" u="none" strike="noStrike" dirty="0">
              <a:effectLst/>
              <a:latin typeface="BIZ UDPゴシック" panose="020B0400000000000000" pitchFamily="50" charset="-128"/>
              <a:ea typeface="BIZ UDPゴシック" panose="020B0400000000000000" pitchFamily="50" charset="-128"/>
              <a:cs typeface="Arial" panose="020B0604020202020204" pitchFamily="34" charset="0"/>
            </a:endParaRPr>
          </a:p>
          <a:p>
            <a:pPr marL="342900" lvl="0" indent="-342900" fontAlgn="base">
              <a:lnSpc>
                <a:spcPct val="114000"/>
              </a:lnSpc>
              <a:buClr>
                <a:srgbClr val="000000"/>
              </a:buClr>
              <a:buSzPts val="1100"/>
              <a:buFont typeface="Arial" panose="020B0604020202020204" pitchFamily="34" charset="0"/>
              <a:buChar char="●"/>
            </a:pPr>
            <a:r>
              <a:rPr lang="ja-JP" altLang="ja-JP" sz="2800" b="1" u="sng" strike="noStrike" dirty="0">
                <a:solidFill>
                  <a:srgbClr val="1F1F1F"/>
                </a:solidFill>
                <a:effectLst/>
                <a:latin typeface="BIZ UDPゴシック" panose="020B0400000000000000" pitchFamily="50" charset="-128"/>
                <a:ea typeface="BIZ UDPゴシック" panose="020B0400000000000000" pitchFamily="50" charset="-128"/>
                <a:cs typeface="Google Sans"/>
              </a:rPr>
              <a:t>特筆すべき活動</a:t>
            </a:r>
            <a:r>
              <a:rPr lang="en-US" altLang="ja-JP" sz="2800"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a:t>
            </a:r>
            <a:endParaRPr lang="ja-JP" altLang="ja-JP" sz="2800" u="none" strike="noStrike" dirty="0">
              <a:effectLst/>
              <a:latin typeface="BIZ UDPゴシック" panose="020B0400000000000000" pitchFamily="50" charset="-128"/>
              <a:ea typeface="BIZ UDPゴシック" panose="020B0400000000000000" pitchFamily="50" charset="-128"/>
              <a:cs typeface="Arial" panose="020B0604020202020204" pitchFamily="34" charset="0"/>
            </a:endParaRPr>
          </a:p>
          <a:p>
            <a:pPr marL="742950" lvl="1" indent="-285750" fontAlgn="base">
              <a:lnSpc>
                <a:spcPct val="114000"/>
              </a:lnSpc>
              <a:buClr>
                <a:srgbClr val="000000"/>
              </a:buClr>
              <a:buSzPts val="1100"/>
              <a:buFont typeface="Arial" panose="020B0604020202020204" pitchFamily="34" charset="0"/>
              <a:buChar char="○"/>
            </a:pPr>
            <a:r>
              <a:rPr lang="ja-JP" altLang="ja-JP" sz="2800"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厚生労働省幹部を招いた勉強会を</a:t>
            </a:r>
            <a:r>
              <a:rPr lang="en-US" altLang="ja-JP" sz="2800"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3</a:t>
            </a:r>
            <a:r>
              <a:rPr lang="ja-JP" altLang="ja-JP" sz="2800"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回実施し、行政との連携を強化</a:t>
            </a:r>
            <a:endParaRPr lang="ja-JP" altLang="ja-JP" sz="2800" u="none" strike="noStrike" dirty="0">
              <a:effectLst/>
              <a:latin typeface="BIZ UDPゴシック" panose="020B0400000000000000" pitchFamily="50" charset="-128"/>
              <a:ea typeface="BIZ UDPゴシック" panose="020B0400000000000000" pitchFamily="50" charset="-128"/>
              <a:cs typeface="Arial" panose="020B0604020202020204" pitchFamily="34" charset="0"/>
            </a:endParaRPr>
          </a:p>
          <a:p>
            <a:pPr marL="742950" lvl="1" indent="-285750" fontAlgn="base">
              <a:lnSpc>
                <a:spcPct val="114000"/>
              </a:lnSpc>
              <a:spcAft>
                <a:spcPts val="600"/>
              </a:spcAft>
              <a:buClr>
                <a:srgbClr val="000000"/>
              </a:buClr>
              <a:buSzPts val="1100"/>
              <a:buFont typeface="Arial" panose="020B0604020202020204" pitchFamily="34" charset="0"/>
              <a:buChar char="○"/>
            </a:pPr>
            <a:r>
              <a:rPr lang="ja-JP" altLang="ja-JP" sz="2800"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いわき市での「全国職親会サミット」に</a:t>
            </a:r>
            <a:r>
              <a:rPr lang="en-US" altLang="ja-JP" sz="2800"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100</a:t>
            </a:r>
            <a:r>
              <a:rPr lang="ja-JP" altLang="ja-JP" sz="2800"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名超が参加</a:t>
            </a:r>
            <a:br>
              <a:rPr lang="en-US" altLang="ja-JP" sz="2800" u="none" strike="noStrike" dirty="0">
                <a:solidFill>
                  <a:srgbClr val="000000"/>
                </a:solidFill>
                <a:effectLst/>
                <a:latin typeface="BIZ UDPゴシック" panose="020B0400000000000000" pitchFamily="50" charset="-128"/>
                <a:ea typeface="BIZ UDPゴシック" panose="020B0400000000000000" pitchFamily="50" charset="-128"/>
                <a:cs typeface="Arial" panose="020B0604020202020204" pitchFamily="34" charset="0"/>
              </a:rPr>
            </a:br>
            <a:endParaRPr lang="ja-JP" altLang="ja-JP" sz="2800" u="none" strike="noStrike" dirty="0">
              <a:effectLst/>
              <a:latin typeface="BIZ UDPゴシック" panose="020B0400000000000000" pitchFamily="50" charset="-128"/>
              <a:ea typeface="BIZ UDPゴシック" panose="020B0400000000000000" pitchFamily="50" charset="-128"/>
              <a:cs typeface="Arial" panose="020B0604020202020204" pitchFamily="34" charset="0"/>
            </a:endParaRPr>
          </a:p>
        </p:txBody>
      </p:sp>
      <p:sp>
        <p:nvSpPr>
          <p:cNvPr id="4" name="日付プレースホルダー 3">
            <a:extLst>
              <a:ext uri="{FF2B5EF4-FFF2-40B4-BE49-F238E27FC236}">
                <a16:creationId xmlns:a16="http://schemas.microsoft.com/office/drawing/2014/main" id="{89072E86-7E4E-B782-F286-059F39229FBE}"/>
              </a:ext>
            </a:extLst>
          </p:cNvPr>
          <p:cNvSpPr>
            <a:spLocks noGrp="1"/>
          </p:cNvSpPr>
          <p:nvPr>
            <p:ph type="dt" sz="half" idx="10"/>
          </p:nvPr>
        </p:nvSpPr>
        <p:spPr/>
        <p:txBody>
          <a:bodyPr/>
          <a:lstStyle/>
          <a:p>
            <a:r>
              <a:rPr kumimoji="1" lang="en-US" altLang="ja-JP"/>
              <a:t>2026/4/3</a:t>
            </a:r>
            <a:endParaRPr kumimoji="1" lang="ja-JP" altLang="en-US"/>
          </a:p>
        </p:txBody>
      </p:sp>
      <p:sp>
        <p:nvSpPr>
          <p:cNvPr id="5" name="フッター プレースホルダー 4">
            <a:extLst>
              <a:ext uri="{FF2B5EF4-FFF2-40B4-BE49-F238E27FC236}">
                <a16:creationId xmlns:a16="http://schemas.microsoft.com/office/drawing/2014/main" id="{60012A38-6DC0-9556-79DC-169A49F88916}"/>
              </a:ext>
            </a:extLst>
          </p:cNvPr>
          <p:cNvSpPr>
            <a:spLocks noGrp="1"/>
          </p:cNvSpPr>
          <p:nvPr>
            <p:ph type="ftr" sz="quarter" idx="11"/>
          </p:nvPr>
        </p:nvSpPr>
        <p:spPr/>
        <p:txBody>
          <a:bodyPr/>
          <a:lstStyle/>
          <a:p>
            <a:r>
              <a:rPr kumimoji="1" lang="ja-JP" altLang="en-US"/>
              <a:t>日本財団</a:t>
            </a:r>
            <a:r>
              <a:rPr kumimoji="1" lang="en-US" altLang="ja-JP"/>
              <a:t>2024</a:t>
            </a:r>
            <a:r>
              <a:rPr kumimoji="1" lang="ja-JP" altLang="en-US"/>
              <a:t>年総括　概要版　</a:t>
            </a:r>
            <a:r>
              <a:rPr kumimoji="1" lang="en-US" altLang="ja-JP"/>
              <a:t>vfoster</a:t>
            </a:r>
            <a:endParaRPr kumimoji="1" lang="ja-JP" altLang="en-US"/>
          </a:p>
        </p:txBody>
      </p:sp>
      <p:sp>
        <p:nvSpPr>
          <p:cNvPr id="6" name="スライド番号プレースホルダー 5">
            <a:extLst>
              <a:ext uri="{FF2B5EF4-FFF2-40B4-BE49-F238E27FC236}">
                <a16:creationId xmlns:a16="http://schemas.microsoft.com/office/drawing/2014/main" id="{4CE87D10-2653-F5C5-90BD-32444523EFE0}"/>
              </a:ext>
            </a:extLst>
          </p:cNvPr>
          <p:cNvSpPr>
            <a:spLocks noGrp="1"/>
          </p:cNvSpPr>
          <p:nvPr>
            <p:ph type="sldNum" sz="quarter" idx="12"/>
          </p:nvPr>
        </p:nvSpPr>
        <p:spPr/>
        <p:txBody>
          <a:bodyPr/>
          <a:lstStyle/>
          <a:p>
            <a:fld id="{720995C1-D562-4C9A-8FD7-D6E3FAC0DD2C}" type="slidenum">
              <a:rPr kumimoji="1" lang="ja-JP" altLang="en-US" smtClean="0"/>
              <a:t>4</a:t>
            </a:fld>
            <a:endParaRPr kumimoji="1" lang="ja-JP" altLang="en-US"/>
          </a:p>
        </p:txBody>
      </p:sp>
    </p:spTree>
    <p:extLst>
      <p:ext uri="{BB962C8B-B14F-4D97-AF65-F5344CB8AC3E}">
        <p14:creationId xmlns:p14="http://schemas.microsoft.com/office/powerpoint/2010/main" val="42461782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57ED8BE4-422B-DCE2-CD75-89B288A0F0AE}"/>
              </a:ext>
            </a:extLst>
          </p:cNvPr>
          <p:cNvSpPr txBox="1"/>
          <p:nvPr/>
        </p:nvSpPr>
        <p:spPr>
          <a:xfrm>
            <a:off x="670178" y="378014"/>
            <a:ext cx="11281029" cy="6063135"/>
          </a:xfrm>
          <a:prstGeom prst="rect">
            <a:avLst/>
          </a:prstGeom>
          <a:noFill/>
        </p:spPr>
        <p:txBody>
          <a:bodyPr wrap="square">
            <a:spAutoFit/>
          </a:bodyPr>
          <a:lstStyle/>
          <a:p>
            <a:pPr>
              <a:lnSpc>
                <a:spcPct val="114000"/>
              </a:lnSpc>
              <a:spcBef>
                <a:spcPts val="600"/>
              </a:spcBef>
              <a:spcAft>
                <a:spcPts val="600"/>
              </a:spcAft>
              <a:buNone/>
            </a:pPr>
            <a:r>
              <a:rPr lang="en-US" altLang="ja-JP" sz="3200" b="1" dirty="0">
                <a:solidFill>
                  <a:srgbClr val="FF0000"/>
                </a:solidFill>
                <a:effectLst/>
                <a:latin typeface="BIZ UDPゴシック" panose="020B0400000000000000" pitchFamily="50" charset="-128"/>
                <a:ea typeface="BIZ UDPゴシック" panose="020B0400000000000000" pitchFamily="50" charset="-128"/>
                <a:cs typeface="Google Sans"/>
              </a:rPr>
              <a:t>2026</a:t>
            </a:r>
            <a:r>
              <a:rPr lang="ja-JP" altLang="ja-JP" sz="3200" b="1" dirty="0">
                <a:solidFill>
                  <a:srgbClr val="FF0000"/>
                </a:solidFill>
                <a:effectLst/>
                <a:latin typeface="BIZ UDPゴシック" panose="020B0400000000000000" pitchFamily="50" charset="-128"/>
                <a:ea typeface="BIZ UDPゴシック" panose="020B0400000000000000" pitchFamily="50" charset="-128"/>
                <a:cs typeface="Google Sans"/>
              </a:rPr>
              <a:t>年度 事業展開計画</a:t>
            </a:r>
            <a:endParaRPr lang="ja-JP" altLang="ja-JP" sz="3200" b="1" dirty="0">
              <a:solidFill>
                <a:srgbClr val="FF0000"/>
              </a:solidFill>
              <a:effectLst/>
              <a:latin typeface="BIZ UDPゴシック" panose="020B0400000000000000" pitchFamily="50" charset="-128"/>
              <a:ea typeface="BIZ UDPゴシック" panose="020B0400000000000000" pitchFamily="50" charset="-128"/>
            </a:endParaRPr>
          </a:p>
          <a:p>
            <a:pPr marL="342900" lvl="0" indent="-342900" fontAlgn="base">
              <a:lnSpc>
                <a:spcPct val="114000"/>
              </a:lnSpc>
              <a:buClr>
                <a:srgbClr val="000000"/>
              </a:buClr>
              <a:buSzPts val="1100"/>
              <a:buFont typeface="Arial" panose="020B0604020202020204" pitchFamily="34" charset="0"/>
              <a:buChar char="●"/>
            </a:pPr>
            <a:r>
              <a:rPr lang="ja-JP" altLang="ja-JP" sz="2800" b="1"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重点施策</a:t>
            </a:r>
            <a:r>
              <a:rPr lang="en-US" altLang="ja-JP" sz="2800" b="1"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①</a:t>
            </a:r>
            <a:r>
              <a:rPr lang="ja-JP" altLang="ja-JP" sz="2800" b="1"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a:t>
            </a:r>
            <a:r>
              <a:rPr lang="en-US" altLang="ja-JP" sz="2800" b="1"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ES</a:t>
            </a:r>
            <a:r>
              <a:rPr lang="ja-JP" altLang="ja-JP" sz="2800" b="1"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（就労支援員）育成の継続</a:t>
            </a:r>
            <a:endParaRPr lang="ja-JP" altLang="ja-JP" sz="2800" u="none" strike="noStrike" dirty="0">
              <a:effectLst/>
              <a:latin typeface="BIZ UDPゴシック" panose="020B0400000000000000" pitchFamily="50" charset="-128"/>
              <a:ea typeface="BIZ UDPゴシック" panose="020B0400000000000000" pitchFamily="50" charset="-128"/>
              <a:cs typeface="Arial" panose="020B0604020202020204" pitchFamily="34" charset="0"/>
            </a:endParaRPr>
          </a:p>
          <a:p>
            <a:pPr marL="742950" lvl="1" indent="-285750" fontAlgn="base">
              <a:lnSpc>
                <a:spcPct val="114000"/>
              </a:lnSpc>
              <a:buClr>
                <a:srgbClr val="000000"/>
              </a:buClr>
              <a:buSzPts val="1100"/>
              <a:buFont typeface="Arial" panose="020B0604020202020204" pitchFamily="34" charset="0"/>
              <a:buChar char="○"/>
            </a:pPr>
            <a:r>
              <a:rPr lang="en-US" altLang="ja-JP" sz="2800"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e</a:t>
            </a:r>
            <a:r>
              <a:rPr lang="ja-JP" altLang="ja-JP" sz="2800"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ラーニング教材の普及と、全国</a:t>
            </a:r>
            <a:r>
              <a:rPr lang="en-US" altLang="ja-JP" sz="2800"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3</a:t>
            </a:r>
            <a:r>
              <a:rPr lang="ja-JP" altLang="ja-JP" sz="2800"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カ所での研修開催（延べ</a:t>
            </a:r>
            <a:r>
              <a:rPr lang="en-US" altLang="ja-JP" sz="2800"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180</a:t>
            </a:r>
            <a:r>
              <a:rPr lang="ja-JP" altLang="ja-JP" sz="2800"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名）</a:t>
            </a:r>
            <a:br>
              <a:rPr lang="en-US" altLang="ja-JP" sz="2800" u="none" strike="noStrike" dirty="0">
                <a:solidFill>
                  <a:srgbClr val="000000"/>
                </a:solidFill>
                <a:effectLst/>
                <a:latin typeface="BIZ UDPゴシック" panose="020B0400000000000000" pitchFamily="50" charset="-128"/>
                <a:ea typeface="BIZ UDPゴシック" panose="020B0400000000000000" pitchFamily="50" charset="-128"/>
                <a:cs typeface="Arial" panose="020B0604020202020204" pitchFamily="34" charset="0"/>
              </a:rPr>
            </a:br>
            <a:endParaRPr lang="ja-JP" altLang="ja-JP" sz="2800" u="none" strike="noStrike" dirty="0">
              <a:effectLst/>
              <a:latin typeface="BIZ UDPゴシック" panose="020B0400000000000000" pitchFamily="50" charset="-128"/>
              <a:ea typeface="BIZ UDPゴシック" panose="020B0400000000000000" pitchFamily="50" charset="-128"/>
              <a:cs typeface="Arial" panose="020B0604020202020204" pitchFamily="34" charset="0"/>
            </a:endParaRPr>
          </a:p>
          <a:p>
            <a:pPr marL="342900" lvl="0" indent="-342900" fontAlgn="base">
              <a:lnSpc>
                <a:spcPct val="114000"/>
              </a:lnSpc>
              <a:buClr>
                <a:srgbClr val="000000"/>
              </a:buClr>
              <a:buSzPts val="1100"/>
              <a:buFont typeface="Arial" panose="020B0604020202020204" pitchFamily="34" charset="0"/>
              <a:buChar char="●"/>
            </a:pPr>
            <a:r>
              <a:rPr lang="ja-JP" altLang="ja-JP" sz="2800" b="1"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重点施策</a:t>
            </a:r>
            <a:r>
              <a:rPr lang="en-US" altLang="ja-JP" sz="2800" b="1"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②</a:t>
            </a:r>
            <a:r>
              <a:rPr lang="ja-JP" altLang="ja-JP" sz="2800" b="1"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：医療と雇用の連携拠点展開</a:t>
            </a:r>
            <a:endParaRPr lang="ja-JP" altLang="ja-JP" sz="2800" u="none" strike="noStrike" dirty="0">
              <a:effectLst/>
              <a:latin typeface="BIZ UDPゴシック" panose="020B0400000000000000" pitchFamily="50" charset="-128"/>
              <a:ea typeface="BIZ UDPゴシック" panose="020B0400000000000000" pitchFamily="50" charset="-128"/>
              <a:cs typeface="Arial" panose="020B0604020202020204" pitchFamily="34" charset="0"/>
            </a:endParaRPr>
          </a:p>
          <a:p>
            <a:pPr marL="742950" lvl="1" indent="-285750" fontAlgn="base">
              <a:lnSpc>
                <a:spcPct val="114000"/>
              </a:lnSpc>
              <a:buClr>
                <a:srgbClr val="000000"/>
              </a:buClr>
              <a:buSzPts val="1100"/>
              <a:buFont typeface="Arial" panose="020B0604020202020204" pitchFamily="34" charset="0"/>
              <a:buChar char="○"/>
            </a:pPr>
            <a:r>
              <a:rPr lang="ja-JP" altLang="ja-JP" sz="2800"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島根県浜田市・京都市をパイロット拠点とし、エビデンスを収集</a:t>
            </a:r>
            <a:br>
              <a:rPr lang="en-US" altLang="ja-JP" sz="2800" u="none" strike="noStrike" dirty="0">
                <a:solidFill>
                  <a:srgbClr val="000000"/>
                </a:solidFill>
                <a:effectLst/>
                <a:latin typeface="BIZ UDPゴシック" panose="020B0400000000000000" pitchFamily="50" charset="-128"/>
                <a:ea typeface="BIZ UDPゴシック" panose="020B0400000000000000" pitchFamily="50" charset="-128"/>
                <a:cs typeface="Arial" panose="020B0604020202020204" pitchFamily="34" charset="0"/>
              </a:rPr>
            </a:br>
            <a:endParaRPr lang="ja-JP" altLang="ja-JP" sz="2800" u="none" strike="noStrike" dirty="0">
              <a:effectLst/>
              <a:latin typeface="BIZ UDPゴシック" panose="020B0400000000000000" pitchFamily="50" charset="-128"/>
              <a:ea typeface="BIZ UDPゴシック" panose="020B0400000000000000" pitchFamily="50" charset="-128"/>
              <a:cs typeface="Arial" panose="020B0604020202020204" pitchFamily="34" charset="0"/>
            </a:endParaRPr>
          </a:p>
          <a:p>
            <a:pPr marL="342900" lvl="0" indent="-342900" fontAlgn="base">
              <a:lnSpc>
                <a:spcPct val="114000"/>
              </a:lnSpc>
              <a:buClr>
                <a:srgbClr val="000000"/>
              </a:buClr>
              <a:buSzPts val="1100"/>
              <a:buFont typeface="Arial" panose="020B0604020202020204" pitchFamily="34" charset="0"/>
              <a:buChar char="●"/>
            </a:pPr>
            <a:r>
              <a:rPr lang="ja-JP" altLang="ja-JP" sz="2800" b="1"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重点施策</a:t>
            </a:r>
            <a:r>
              <a:rPr lang="en-US" altLang="ja-JP" sz="2800" b="1"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③</a:t>
            </a:r>
            <a:r>
              <a:rPr lang="ja-JP" altLang="ja-JP" sz="2800" b="1"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a:t>
            </a:r>
            <a:r>
              <a:rPr lang="en-US" altLang="ja-JP" sz="2800" b="1"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New</a:t>
            </a:r>
            <a:r>
              <a:rPr lang="ja-JP" altLang="ja-JP" sz="2800" b="1"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職親会活動の地域拡大</a:t>
            </a:r>
            <a:endParaRPr lang="ja-JP" altLang="ja-JP" sz="2800" u="none" strike="noStrike" dirty="0">
              <a:effectLst/>
              <a:latin typeface="BIZ UDPゴシック" panose="020B0400000000000000" pitchFamily="50" charset="-128"/>
              <a:ea typeface="BIZ UDPゴシック" panose="020B0400000000000000" pitchFamily="50" charset="-128"/>
              <a:cs typeface="Arial" panose="020B0604020202020204" pitchFamily="34" charset="0"/>
            </a:endParaRPr>
          </a:p>
          <a:p>
            <a:pPr marL="742950" lvl="1" indent="-285750" fontAlgn="base">
              <a:lnSpc>
                <a:spcPct val="114000"/>
              </a:lnSpc>
              <a:buClr>
                <a:srgbClr val="000000"/>
              </a:buClr>
              <a:buSzPts val="1100"/>
              <a:buFont typeface="Arial" panose="020B0604020202020204" pitchFamily="34" charset="0"/>
              <a:buChar char="○"/>
            </a:pPr>
            <a:r>
              <a:rPr lang="ja-JP" altLang="ja-JP" sz="2800"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既存の金沢・いわきに加え、福島・青森・北九州・東京などへ拡大</a:t>
            </a:r>
            <a:br>
              <a:rPr lang="en-US" altLang="ja-JP" sz="2800" u="none" strike="noStrike" dirty="0">
                <a:solidFill>
                  <a:srgbClr val="000000"/>
                </a:solidFill>
                <a:effectLst/>
                <a:latin typeface="BIZ UDPゴシック" panose="020B0400000000000000" pitchFamily="50" charset="-128"/>
                <a:ea typeface="BIZ UDPゴシック" panose="020B0400000000000000" pitchFamily="50" charset="-128"/>
                <a:cs typeface="Arial" panose="020B0604020202020204" pitchFamily="34" charset="0"/>
              </a:rPr>
            </a:br>
            <a:endParaRPr lang="ja-JP" altLang="ja-JP" sz="2800" u="none" strike="noStrike" dirty="0">
              <a:effectLst/>
              <a:latin typeface="BIZ UDPゴシック" panose="020B0400000000000000" pitchFamily="50" charset="-128"/>
              <a:ea typeface="BIZ UDPゴシック" panose="020B0400000000000000" pitchFamily="50" charset="-128"/>
              <a:cs typeface="Arial" panose="020B0604020202020204" pitchFamily="34" charset="0"/>
            </a:endParaRPr>
          </a:p>
          <a:p>
            <a:pPr marL="342900" lvl="0" indent="-342900" fontAlgn="base">
              <a:lnSpc>
                <a:spcPct val="114000"/>
              </a:lnSpc>
              <a:buClr>
                <a:srgbClr val="000000"/>
              </a:buClr>
              <a:buSzPts val="1100"/>
              <a:buFont typeface="Arial" panose="020B0604020202020204" pitchFamily="34" charset="0"/>
              <a:buChar char="●"/>
            </a:pPr>
            <a:r>
              <a:rPr lang="ja-JP" altLang="ja-JP" sz="2800" b="1"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重点施策</a:t>
            </a:r>
            <a:r>
              <a:rPr lang="en-US" altLang="ja-JP" sz="2800" b="1"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④</a:t>
            </a:r>
            <a:r>
              <a:rPr lang="ja-JP" altLang="ja-JP" sz="2800" b="1"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：全国職親会サミット（神奈川）</a:t>
            </a:r>
            <a:endParaRPr lang="ja-JP" altLang="ja-JP" sz="2800" u="none" strike="noStrike" dirty="0">
              <a:effectLst/>
              <a:latin typeface="BIZ UDPゴシック" panose="020B0400000000000000" pitchFamily="50" charset="-128"/>
              <a:ea typeface="BIZ UDPゴシック" panose="020B0400000000000000" pitchFamily="50" charset="-128"/>
              <a:cs typeface="Arial" panose="020B0604020202020204" pitchFamily="34" charset="0"/>
            </a:endParaRPr>
          </a:p>
          <a:p>
            <a:pPr marL="742950" lvl="1" indent="-285750" fontAlgn="base">
              <a:lnSpc>
                <a:spcPct val="114000"/>
              </a:lnSpc>
              <a:spcAft>
                <a:spcPts val="600"/>
              </a:spcAft>
              <a:buClr>
                <a:srgbClr val="000000"/>
              </a:buClr>
              <a:buSzPts val="1100"/>
              <a:buFont typeface="Arial" panose="020B0604020202020204" pitchFamily="34" charset="0"/>
              <a:buChar char="○"/>
            </a:pPr>
            <a:r>
              <a:rPr lang="en-US" altLang="ja-JP" sz="2800"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8</a:t>
            </a:r>
            <a:r>
              <a:rPr lang="ja-JP" altLang="ja-JP" sz="2800" u="none" strike="noStrike" dirty="0">
                <a:solidFill>
                  <a:srgbClr val="1F1F1F"/>
                </a:solidFill>
                <a:effectLst/>
                <a:latin typeface="BIZ UDPゴシック" panose="020B0400000000000000" pitchFamily="50" charset="-128"/>
                <a:ea typeface="BIZ UDPゴシック" panose="020B0400000000000000" pitchFamily="50" charset="-128"/>
                <a:cs typeface="Google Sans"/>
              </a:rPr>
              <a:t>地域参加規模で開催し、現場の声を反映した政策提言を実施</a:t>
            </a:r>
            <a:endParaRPr lang="ja-JP" altLang="ja-JP" sz="2800" u="none" strike="noStrike" dirty="0">
              <a:effectLst/>
              <a:latin typeface="BIZ UDPゴシック" panose="020B0400000000000000" pitchFamily="50" charset="-128"/>
              <a:ea typeface="BIZ UDPゴシック" panose="020B0400000000000000" pitchFamily="50" charset="-128"/>
              <a:cs typeface="Arial" panose="020B0604020202020204" pitchFamily="34" charset="0"/>
            </a:endParaRPr>
          </a:p>
        </p:txBody>
      </p:sp>
      <p:sp>
        <p:nvSpPr>
          <p:cNvPr id="4" name="日付プレースホルダー 3">
            <a:extLst>
              <a:ext uri="{FF2B5EF4-FFF2-40B4-BE49-F238E27FC236}">
                <a16:creationId xmlns:a16="http://schemas.microsoft.com/office/drawing/2014/main" id="{4986F93B-73C9-B777-98DD-F8A11CAD0AD0}"/>
              </a:ext>
            </a:extLst>
          </p:cNvPr>
          <p:cNvSpPr>
            <a:spLocks noGrp="1"/>
          </p:cNvSpPr>
          <p:nvPr>
            <p:ph type="dt" sz="half" idx="10"/>
          </p:nvPr>
        </p:nvSpPr>
        <p:spPr/>
        <p:txBody>
          <a:bodyPr/>
          <a:lstStyle/>
          <a:p>
            <a:r>
              <a:rPr kumimoji="1" lang="en-US" altLang="ja-JP"/>
              <a:t>2026/4/3</a:t>
            </a:r>
            <a:endParaRPr kumimoji="1" lang="ja-JP" altLang="en-US"/>
          </a:p>
        </p:txBody>
      </p:sp>
      <p:sp>
        <p:nvSpPr>
          <p:cNvPr id="5" name="フッター プレースホルダー 4">
            <a:extLst>
              <a:ext uri="{FF2B5EF4-FFF2-40B4-BE49-F238E27FC236}">
                <a16:creationId xmlns:a16="http://schemas.microsoft.com/office/drawing/2014/main" id="{2F1D8017-F1E7-05CE-90C9-B68411DAF66D}"/>
              </a:ext>
            </a:extLst>
          </p:cNvPr>
          <p:cNvSpPr>
            <a:spLocks noGrp="1"/>
          </p:cNvSpPr>
          <p:nvPr>
            <p:ph type="ftr" sz="quarter" idx="11"/>
          </p:nvPr>
        </p:nvSpPr>
        <p:spPr/>
        <p:txBody>
          <a:bodyPr/>
          <a:lstStyle/>
          <a:p>
            <a:r>
              <a:rPr kumimoji="1" lang="ja-JP" altLang="en-US"/>
              <a:t>日本財団</a:t>
            </a:r>
            <a:r>
              <a:rPr kumimoji="1" lang="en-US" altLang="ja-JP"/>
              <a:t>2024</a:t>
            </a:r>
            <a:r>
              <a:rPr kumimoji="1" lang="ja-JP" altLang="en-US"/>
              <a:t>年総括　概要版　</a:t>
            </a:r>
            <a:r>
              <a:rPr kumimoji="1" lang="en-US" altLang="ja-JP"/>
              <a:t>vfoster</a:t>
            </a:r>
            <a:endParaRPr kumimoji="1" lang="ja-JP" altLang="en-US"/>
          </a:p>
        </p:txBody>
      </p:sp>
      <p:sp>
        <p:nvSpPr>
          <p:cNvPr id="6" name="スライド番号プレースホルダー 5">
            <a:extLst>
              <a:ext uri="{FF2B5EF4-FFF2-40B4-BE49-F238E27FC236}">
                <a16:creationId xmlns:a16="http://schemas.microsoft.com/office/drawing/2014/main" id="{781BFB51-AB63-BEBA-7849-6A8B8CF0AB61}"/>
              </a:ext>
            </a:extLst>
          </p:cNvPr>
          <p:cNvSpPr>
            <a:spLocks noGrp="1"/>
          </p:cNvSpPr>
          <p:nvPr>
            <p:ph type="sldNum" sz="quarter" idx="12"/>
          </p:nvPr>
        </p:nvSpPr>
        <p:spPr/>
        <p:txBody>
          <a:bodyPr/>
          <a:lstStyle/>
          <a:p>
            <a:fld id="{720995C1-D562-4C9A-8FD7-D6E3FAC0DD2C}" type="slidenum">
              <a:rPr kumimoji="1" lang="ja-JP" altLang="en-US" smtClean="0"/>
              <a:t>5</a:t>
            </a:fld>
            <a:endParaRPr kumimoji="1" lang="ja-JP" altLang="en-US"/>
          </a:p>
        </p:txBody>
      </p:sp>
    </p:spTree>
    <p:extLst>
      <p:ext uri="{BB962C8B-B14F-4D97-AF65-F5344CB8AC3E}">
        <p14:creationId xmlns:p14="http://schemas.microsoft.com/office/powerpoint/2010/main" val="4027053628"/>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TotalTime>
  <Words>520</Words>
  <Application>Microsoft Office PowerPoint</Application>
  <PresentationFormat>ワイド画面</PresentationFormat>
  <Paragraphs>50</Paragraphs>
  <Slides>5</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5</vt:i4>
      </vt:variant>
    </vt:vector>
  </HeadingPairs>
  <TitlesOfParts>
    <vt:vector size="10" baseType="lpstr">
      <vt:lpstr>BIZ UDPゴシック</vt:lpstr>
      <vt:lpstr>游ゴシック</vt:lpstr>
      <vt:lpstr>游ゴシック Light</vt:lpstr>
      <vt:lpstr>Arial</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均 中川</dc:creator>
  <cp:lastModifiedBy>均 中川</cp:lastModifiedBy>
  <cp:revision>1</cp:revision>
  <dcterms:created xsi:type="dcterms:W3CDTF">2026-04-03T12:21:04Z</dcterms:created>
  <dcterms:modified xsi:type="dcterms:W3CDTF">2026-04-03T12:22:15Z</dcterms:modified>
</cp:coreProperties>
</file>