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304" r:id="rId4"/>
    <p:sldId id="257" r:id="rId5"/>
    <p:sldId id="294" r:id="rId6"/>
    <p:sldId id="289" r:id="rId7"/>
    <p:sldId id="288" r:id="rId8"/>
    <p:sldId id="296" r:id="rId9"/>
    <p:sldId id="300" r:id="rId10"/>
    <p:sldId id="297" r:id="rId11"/>
    <p:sldId id="299" r:id="rId12"/>
    <p:sldId id="307" r:id="rId13"/>
    <p:sldId id="291" r:id="rId1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F4F6"/>
    <a:srgbClr val="E2C849"/>
    <a:srgbClr val="E1A164"/>
    <a:srgbClr val="ECBEE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49"/>
    <p:restoredTop sz="95498" autoAdjust="0"/>
  </p:normalViewPr>
  <p:slideViewPr>
    <p:cSldViewPr>
      <p:cViewPr varScale="1">
        <p:scale>
          <a:sx n="127" d="100"/>
          <a:sy n="127" d="100"/>
        </p:scale>
        <p:origin x="2112" y="-24"/>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D:\Dropbox\%23%23%23%23%23%23&#215;&#215;&#215;&#215;&#36914;&#34892;&#24418;&#12501;&#12457;&#12523;&#12480;&#9733;&#9734;&#9733;&#9734;\20240719&#12288;&#33256;&#24202;&#25937;&#24613;&#21307;&#23398;&#20250;&#65288;ACT&#65289;\&#9733;20240426&#12288;&#33021;&#30331;&#22320;&#38663;ACT&#12288;&#12414;&#12392;&#12417;.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D:\Dropbox\%23%23%23%23%23%23&#215;&#215;&#215;&#215;&#36914;&#34892;&#24418;&#12501;&#12457;&#12523;&#12480;&#9733;&#9734;&#9733;&#9734;\20240719&#12288;&#33256;&#24202;&#25937;&#24613;&#21307;&#23398;&#20250;&#65288;ACT&#65289;\&#9733;20240426&#12288;&#33021;&#30331;&#22320;&#38663;ACT&#12288;&#12414;&#12392;&#1241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Dropbox\%23%23%23%23%23%23&#215;&#215;&#215;&#215;&#36914;&#34892;&#24418;&#12501;&#12457;&#12523;&#12480;&#9733;&#9734;&#9733;&#9734;\20240719&#12288;&#33256;&#24202;&#25937;&#24613;&#21307;&#23398;&#20250;&#65288;ACT&#65289;\&#9733;20240426&#12288;&#33021;&#30331;&#22320;&#38663;ACT&#12288;&#12414;&#12392;&#12417;.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752-4038-BBB1-5845D2E84B6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752-4038-BBB1-5845D2E84B6D}"/>
              </c:ext>
            </c:extLst>
          </c:dPt>
          <c:dPt>
            <c:idx val="2"/>
            <c:bubble3D val="0"/>
            <c:spPr>
              <a:solidFill>
                <a:schemeClr val="accent6">
                  <a:lumMod val="75000"/>
                </a:schemeClr>
              </a:solidFill>
              <a:ln w="19050">
                <a:solidFill>
                  <a:schemeClr val="lt1"/>
                </a:solidFill>
              </a:ln>
              <a:effectLst/>
            </c:spPr>
            <c:extLst>
              <c:ext xmlns:c16="http://schemas.microsoft.com/office/drawing/2014/chart" uri="{C3380CC4-5D6E-409C-BE32-E72D297353CC}">
                <c16:uniqueId val="{00000005-C752-4038-BBB1-5845D2E84B6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752-4038-BBB1-5845D2E84B6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752-4038-BBB1-5845D2E84B6D}"/>
              </c:ext>
            </c:extLst>
          </c:dPt>
          <c:dPt>
            <c:idx val="5"/>
            <c:bubble3D val="0"/>
            <c:spPr>
              <a:solidFill>
                <a:srgbClr val="70AD47"/>
              </a:solidFill>
              <a:ln w="19050">
                <a:solidFill>
                  <a:schemeClr val="lt1"/>
                </a:solidFill>
              </a:ln>
              <a:effectLst/>
            </c:spPr>
            <c:extLst>
              <c:ext xmlns:c16="http://schemas.microsoft.com/office/drawing/2014/chart" uri="{C3380CC4-5D6E-409C-BE32-E72D297353CC}">
                <c16:uniqueId val="{0000000B-C752-4038-BBB1-5845D2E84B6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6B8-4D1A-9773-850F56D1A558}"/>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E6B8-4D1A-9773-850F56D1A558}"/>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E6B8-4D1A-9773-850F56D1A558}"/>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E6B8-4D1A-9773-850F56D1A558}"/>
              </c:ext>
            </c:extLst>
          </c:dPt>
          <c:dLbls>
            <c:dLbl>
              <c:idx val="0"/>
              <c:layout>
                <c:manualLayout>
                  <c:x val="-0.15800273403324586"/>
                  <c:y val="0.13118382956236918"/>
                </c:manualLayout>
              </c:layout>
              <c:tx>
                <c:rich>
                  <a:bodyPr/>
                  <a:lstStyle/>
                  <a:p>
                    <a:r>
                      <a:rPr lang="zh-TW" altLang="en-US" sz="2000" dirty="0"/>
                      <a:t>避難所</a:t>
                    </a:r>
                  </a:p>
                  <a:p>
                    <a:fld id="{F690ACE0-2E27-41F7-B713-954C1C28DFAF}" type="VALUE">
                      <a:rPr lang="en-US" altLang="zh-TW" sz="2000" smtClean="0"/>
                      <a:pPr/>
                      <a:t>[値]</a:t>
                    </a:fld>
                    <a:r>
                      <a:rPr lang="zh-TW" altLang="en-US" sz="2000" dirty="0"/>
                      <a:t>台</a:t>
                    </a:r>
                  </a:p>
                  <a:p>
                    <a:r>
                      <a:rPr lang="zh-TW" altLang="en-US" dirty="0"/>
                      <a:t>（</a:t>
                    </a:r>
                    <a:r>
                      <a:rPr lang="en-US" altLang="zh-TW" dirty="0"/>
                      <a:t>34.8</a:t>
                    </a:r>
                    <a:r>
                      <a:rPr lang="zh-TW" alt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752-4038-BBB1-5845D2E84B6D}"/>
                </c:ext>
              </c:extLst>
            </c:dLbl>
            <c:dLbl>
              <c:idx val="1"/>
              <c:layout>
                <c:manualLayout>
                  <c:x val="-9.500076077446841E-2"/>
                  <c:y val="-0.12433206700972185"/>
                </c:manualLayout>
              </c:layout>
              <c:tx>
                <c:rich>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Meiryo UI" panose="020B0604030504040204" pitchFamily="50" charset="-128"/>
                        <a:ea typeface="Meiryo UI" panose="020B0604030504040204" pitchFamily="50" charset="-128"/>
                        <a:cs typeface="+mn-cs"/>
                      </a:defRPr>
                    </a:pPr>
                    <a:r>
                      <a:rPr lang="zh-TW" altLang="en-US" sz="1400" dirty="0"/>
                      <a:t>介護福祉施設</a:t>
                    </a:r>
                  </a:p>
                  <a:p>
                    <a:pPr>
                      <a:defRPr sz="1400" b="1">
                        <a:solidFill>
                          <a:schemeClr val="bg1"/>
                        </a:solidFill>
                        <a:latin typeface="Meiryo UI" panose="020B0604030504040204" pitchFamily="50" charset="-128"/>
                        <a:ea typeface="Meiryo UI" panose="020B0604030504040204" pitchFamily="50" charset="-128"/>
                      </a:defRPr>
                    </a:pPr>
                    <a:fld id="{0AA943B0-9487-4D48-98A0-29BC67AE7C5B}" type="VALUE">
                      <a:rPr lang="en-US" altLang="zh-TW" sz="1400" smtClean="0"/>
                      <a:pPr>
                        <a:defRPr sz="1400" b="1">
                          <a:solidFill>
                            <a:schemeClr val="bg1"/>
                          </a:solidFill>
                          <a:latin typeface="Meiryo UI" panose="020B0604030504040204" pitchFamily="50" charset="-128"/>
                          <a:ea typeface="Meiryo UI" panose="020B0604030504040204" pitchFamily="50" charset="-128"/>
                        </a:defRPr>
                      </a:pPr>
                      <a:t>[値]</a:t>
                    </a:fld>
                    <a:r>
                      <a:rPr lang="zh-TW" altLang="en-US" sz="1400" dirty="0"/>
                      <a:t>台</a:t>
                    </a:r>
                  </a:p>
                  <a:p>
                    <a:pPr>
                      <a:defRPr sz="1400" b="1">
                        <a:solidFill>
                          <a:schemeClr val="bg1"/>
                        </a:solidFill>
                        <a:latin typeface="Meiryo UI" panose="020B0604030504040204" pitchFamily="50" charset="-128"/>
                        <a:ea typeface="Meiryo UI" panose="020B0604030504040204" pitchFamily="50" charset="-128"/>
                      </a:defRPr>
                    </a:pPr>
                    <a:r>
                      <a:rPr lang="zh-TW" altLang="en-US" sz="1400" dirty="0"/>
                      <a:t>（</a:t>
                    </a:r>
                    <a:r>
                      <a:rPr lang="en-US" altLang="zh-TW" sz="1400" dirty="0"/>
                      <a:t>22.1%</a:t>
                    </a:r>
                    <a:r>
                      <a:rPr lang="zh-TW" altLang="en-US" sz="1400" dirty="0"/>
                      <a:t>）</a:t>
                    </a:r>
                  </a:p>
                </c:rich>
              </c:tx>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15"/>
                      <c:h val="0.23512208280096134"/>
                    </c:manualLayout>
                  </c15:layout>
                  <c15:dlblFieldTable/>
                  <c15:showDataLabelsRange val="0"/>
                </c:ext>
                <c:ext xmlns:c16="http://schemas.microsoft.com/office/drawing/2014/chart" uri="{C3380CC4-5D6E-409C-BE32-E72D297353CC}">
                  <c16:uniqueId val="{00000003-C752-4038-BBB1-5845D2E84B6D}"/>
                </c:ext>
              </c:extLst>
            </c:dLbl>
            <c:dLbl>
              <c:idx val="2"/>
              <c:layout>
                <c:manualLayout>
                  <c:x val="0.14009186351706038"/>
                  <c:y val="-0.14130345132600283"/>
                </c:manualLayout>
              </c:layout>
              <c:tx>
                <c:rich>
                  <a:bodyPr/>
                  <a:lstStyle/>
                  <a:p>
                    <a:r>
                      <a:rPr lang="zh-TW" altLang="en-US" sz="1800" dirty="0"/>
                      <a:t>医療機関</a:t>
                    </a:r>
                  </a:p>
                  <a:p>
                    <a:fld id="{5F8D9E22-E1A1-4F02-B193-F4A7B47B0F98}" type="VALUE">
                      <a:rPr lang="en-US" altLang="zh-TW" smtClean="0"/>
                      <a:pPr/>
                      <a:t>[値]</a:t>
                    </a:fld>
                    <a:r>
                      <a:rPr lang="zh-TW" altLang="en-US" dirty="0"/>
                      <a:t>台</a:t>
                    </a:r>
                  </a:p>
                  <a:p>
                    <a:r>
                      <a:rPr lang="zh-TW" altLang="en-US" dirty="0"/>
                      <a:t>（</a:t>
                    </a:r>
                    <a:r>
                      <a:rPr lang="en-US" altLang="zh-TW" dirty="0"/>
                      <a:t>20.3%</a:t>
                    </a:r>
                    <a:r>
                      <a:rPr lang="zh-TW" alt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C752-4038-BBB1-5845D2E84B6D}"/>
                </c:ext>
              </c:extLst>
            </c:dLbl>
            <c:dLbl>
              <c:idx val="3"/>
              <c:layout>
                <c:manualLayout>
                  <c:x val="0.12309241032370953"/>
                  <c:y val="0.180131866575552"/>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eiryo UI" panose="020B0604030504040204" pitchFamily="50" charset="-128"/>
                        <a:ea typeface="Meiryo UI" panose="020B0604030504040204" pitchFamily="50" charset="-128"/>
                        <a:cs typeface="+mn-cs"/>
                      </a:defRPr>
                    </a:pPr>
                    <a:r>
                      <a:rPr lang="zh-TW" altLang="en-US" sz="1200" dirty="0">
                        <a:solidFill>
                          <a:schemeClr val="bg1"/>
                        </a:solidFill>
                      </a:rPr>
                      <a:t>教育・保育施設</a:t>
                    </a:r>
                  </a:p>
                  <a:p>
                    <a:pPr>
                      <a:defRPr sz="1200" b="1">
                        <a:solidFill>
                          <a:schemeClr val="bg1"/>
                        </a:solidFill>
                        <a:latin typeface="Meiryo UI" panose="020B0604030504040204" pitchFamily="50" charset="-128"/>
                        <a:ea typeface="Meiryo UI" panose="020B0604030504040204" pitchFamily="50" charset="-128"/>
                      </a:defRPr>
                    </a:pPr>
                    <a:fld id="{67CDD314-62C8-48AF-9F7A-9C334E2E92EF}" type="VALUE">
                      <a:rPr lang="en-US" altLang="zh-TW" sz="1200" smtClean="0">
                        <a:solidFill>
                          <a:schemeClr val="bg1"/>
                        </a:solidFill>
                      </a:rPr>
                      <a:pPr>
                        <a:defRPr sz="1200" b="1">
                          <a:solidFill>
                            <a:schemeClr val="bg1"/>
                          </a:solidFill>
                          <a:latin typeface="Meiryo UI" panose="020B0604030504040204" pitchFamily="50" charset="-128"/>
                          <a:ea typeface="Meiryo UI" panose="020B0604030504040204" pitchFamily="50" charset="-128"/>
                        </a:defRPr>
                      </a:pPr>
                      <a:t>[値]</a:t>
                    </a:fld>
                    <a:r>
                      <a:rPr lang="zh-TW" altLang="en-US" sz="1200" dirty="0">
                        <a:solidFill>
                          <a:schemeClr val="bg1"/>
                        </a:solidFill>
                      </a:rPr>
                      <a:t>台</a:t>
                    </a:r>
                  </a:p>
                  <a:p>
                    <a:pPr>
                      <a:defRPr sz="1200" b="1">
                        <a:solidFill>
                          <a:schemeClr val="bg1"/>
                        </a:solidFill>
                        <a:latin typeface="Meiryo UI" panose="020B0604030504040204" pitchFamily="50" charset="-128"/>
                        <a:ea typeface="Meiryo UI" panose="020B0604030504040204" pitchFamily="50" charset="-128"/>
                      </a:defRPr>
                    </a:pPr>
                    <a:r>
                      <a:rPr lang="en-US" altLang="zh-TW" sz="1200" dirty="0">
                        <a:solidFill>
                          <a:schemeClr val="bg1"/>
                        </a:solidFill>
                      </a:rPr>
                      <a:t>16.4%</a:t>
                    </a:r>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11805555555555555"/>
                      <c:h val="0.18001940586772694"/>
                    </c:manualLayout>
                  </c15:layout>
                  <c15:dlblFieldTable/>
                  <c15:showDataLabelsRange val="0"/>
                </c:ext>
                <c:ext xmlns:c16="http://schemas.microsoft.com/office/drawing/2014/chart" uri="{C3380CC4-5D6E-409C-BE32-E72D297353CC}">
                  <c16:uniqueId val="{00000007-C752-4038-BBB1-5845D2E84B6D}"/>
                </c:ext>
              </c:extLst>
            </c:dLbl>
            <c:dLbl>
              <c:idx val="4"/>
              <c:layout>
                <c:manualLayout>
                  <c:x val="-0.10705266461257558"/>
                  <c:y val="3.5561910220131415E-2"/>
                </c:manualLayout>
              </c:layout>
              <c:tx>
                <c:rich>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eiryo UI" panose="020B0604030504040204" pitchFamily="50" charset="-128"/>
                        <a:ea typeface="Meiryo UI" panose="020B0604030504040204" pitchFamily="50" charset="-128"/>
                        <a:cs typeface="+mn-cs"/>
                      </a:defRPr>
                    </a:pPr>
                    <a:r>
                      <a:rPr lang="zh-TW" altLang="en-US" dirty="0"/>
                      <a:t>公共施設　</a:t>
                    </a:r>
                    <a:fld id="{A8404733-8901-409E-8401-648623B770AB}" type="VALUE">
                      <a:rPr lang="en-US" altLang="zh-TW" smtClean="0"/>
                      <a:pPr>
                        <a:defRPr sz="1600" b="1">
                          <a:solidFill>
                            <a:schemeClr val="tx1"/>
                          </a:solidFill>
                          <a:latin typeface="Meiryo UI" panose="020B0604030504040204" pitchFamily="50" charset="-128"/>
                          <a:ea typeface="Meiryo UI" panose="020B0604030504040204" pitchFamily="50" charset="-128"/>
                        </a:defRPr>
                      </a:pPr>
                      <a:t>[値]</a:t>
                    </a:fld>
                    <a:r>
                      <a:rPr lang="zh-TW" altLang="en-US" dirty="0"/>
                      <a:t>台</a:t>
                    </a:r>
                  </a:p>
                  <a:p>
                    <a:pPr>
                      <a:defRPr sz="1600" b="1">
                        <a:solidFill>
                          <a:schemeClr val="tx1"/>
                        </a:solidFill>
                        <a:latin typeface="Meiryo UI" panose="020B0604030504040204" pitchFamily="50" charset="-128"/>
                        <a:ea typeface="Meiryo UI" panose="020B0604030504040204" pitchFamily="50" charset="-128"/>
                      </a:defRPr>
                    </a:pPr>
                    <a:r>
                      <a:rPr lang="zh-TW" altLang="en-US" dirty="0"/>
                      <a:t>（</a:t>
                    </a:r>
                    <a:r>
                      <a:rPr lang="en-US" altLang="zh-TW" dirty="0"/>
                      <a:t>3.6</a:t>
                    </a:r>
                    <a:r>
                      <a:rPr lang="zh-TW" altLang="en-US" dirty="0"/>
                      <a:t>％）</a:t>
                    </a:r>
                  </a:p>
                </c:rich>
              </c:tx>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C752-4038-BBB1-5845D2E84B6D}"/>
                </c:ext>
              </c:extLst>
            </c:dLbl>
            <c:dLbl>
              <c:idx val="5"/>
              <c:layout>
                <c:manualLayout>
                  <c:x val="0.22463777625622883"/>
                  <c:y val="6.4931339109577403E-4"/>
                </c:manualLayout>
              </c:layout>
              <c:tx>
                <c:rich>
                  <a:bodyPr rot="0" spcFirstLastPara="1" vertOverflow="ellipsis" vert="horz" wrap="square" lIns="38100" tIns="19050" rIns="38100" bIns="19050" anchor="ctr" anchorCtr="1">
                    <a:noAutofit/>
                  </a:bodyPr>
                  <a:lstStyle/>
                  <a:p>
                    <a:pPr>
                      <a:defRPr sz="1400" b="1" i="0" u="none" strike="noStrike" kern="1200" baseline="0">
                        <a:solidFill>
                          <a:schemeClr val="tx1"/>
                        </a:solidFill>
                        <a:latin typeface="Meiryo UI" panose="020B0604030504040204" pitchFamily="50" charset="-128"/>
                        <a:ea typeface="Meiryo UI" panose="020B0604030504040204" pitchFamily="50" charset="-128"/>
                        <a:cs typeface="+mn-cs"/>
                      </a:defRPr>
                    </a:pPr>
                    <a:r>
                      <a:rPr lang="ja-JP" altLang="en-US" sz="1400" dirty="0"/>
                      <a:t>その他　</a:t>
                    </a:r>
                    <a:fld id="{442E0343-D67F-49F9-B7BB-50773A79CE58}" type="VALUE">
                      <a:rPr lang="en-US" altLang="ja-JP" sz="1400" smtClean="0"/>
                      <a:pPr>
                        <a:defRPr sz="1400" b="1">
                          <a:solidFill>
                            <a:schemeClr val="tx1"/>
                          </a:solidFill>
                          <a:latin typeface="Meiryo UI" panose="020B0604030504040204" pitchFamily="50" charset="-128"/>
                          <a:ea typeface="Meiryo UI" panose="020B0604030504040204" pitchFamily="50" charset="-128"/>
                        </a:defRPr>
                      </a:pPr>
                      <a:t>[値]</a:t>
                    </a:fld>
                    <a:r>
                      <a:rPr lang="ja-JP" altLang="en-US" sz="1400" dirty="0"/>
                      <a:t>台（</a:t>
                    </a:r>
                    <a:r>
                      <a:rPr lang="en-US" altLang="ja-JP" sz="1400" dirty="0"/>
                      <a:t>2.8</a:t>
                    </a:r>
                    <a:r>
                      <a:rPr lang="ja-JP" altLang="en-US" sz="1400" dirty="0"/>
                      <a:t>％）</a:t>
                    </a:r>
                  </a:p>
                </c:rich>
              </c:tx>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0.23158212560386474"/>
                      <c:h val="7.491207611800306E-2"/>
                    </c:manualLayout>
                  </c15:layout>
                  <c15:dlblFieldTable/>
                  <c15:showDataLabelsRange val="0"/>
                </c:ext>
                <c:ext xmlns:c16="http://schemas.microsoft.com/office/drawing/2014/chart" uri="{C3380CC4-5D6E-409C-BE32-E72D297353CC}">
                  <c16:uniqueId val="{0000000B-C752-4038-BBB1-5845D2E84B6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Sheet1!$I$209:$R$209</c:f>
              <c:strCache>
                <c:ptCount val="6"/>
                <c:pt idx="0">
                  <c:v>避難所</c:v>
                </c:pt>
                <c:pt idx="1">
                  <c:v>介護福祉施設</c:v>
                </c:pt>
                <c:pt idx="2">
                  <c:v>医療機関</c:v>
                </c:pt>
                <c:pt idx="3">
                  <c:v>教育保育施設</c:v>
                </c:pt>
                <c:pt idx="4">
                  <c:v>公共施設</c:v>
                </c:pt>
                <c:pt idx="5">
                  <c:v>その他</c:v>
                </c:pt>
              </c:strCache>
            </c:strRef>
          </c:cat>
          <c:val>
            <c:numRef>
              <c:f>Sheet1!$I$210:$R$210</c:f>
              <c:numCache>
                <c:formatCode>General</c:formatCode>
                <c:ptCount val="10"/>
                <c:pt idx="0">
                  <c:v>202</c:v>
                </c:pt>
                <c:pt idx="1">
                  <c:v>128</c:v>
                </c:pt>
                <c:pt idx="2">
                  <c:v>118</c:v>
                </c:pt>
                <c:pt idx="3">
                  <c:v>95</c:v>
                </c:pt>
                <c:pt idx="4">
                  <c:v>21</c:v>
                </c:pt>
                <c:pt idx="5">
                  <c:v>16</c:v>
                </c:pt>
              </c:numCache>
            </c:numRef>
          </c:val>
          <c:extLst>
            <c:ext xmlns:c16="http://schemas.microsoft.com/office/drawing/2014/chart" uri="{C3380CC4-5D6E-409C-BE32-E72D297353CC}">
              <c16:uniqueId val="{0000000C-C752-4038-BBB1-5845D2E84B6D}"/>
            </c:ext>
          </c:extLst>
        </c:ser>
        <c:dLbls>
          <c:showLegendKey val="0"/>
          <c:showVal val="0"/>
          <c:showCatName val="0"/>
          <c:showSerName val="0"/>
          <c:showPercent val="0"/>
          <c:showBubbleSize val="0"/>
          <c:showLeaderLines val="1"/>
        </c:dLbls>
        <c:firstSliceAng val="0"/>
      </c:pieChart>
      <c:spPr>
        <a:noFill/>
        <a:ln>
          <a:noFill/>
        </a:ln>
        <a:effectLst/>
      </c:spPr>
    </c:plotArea>
    <c:legend>
      <c:legendPos val="r"/>
      <c:legendEntry>
        <c:idx val="6"/>
        <c:delete val="1"/>
      </c:legendEntry>
      <c:legendEntry>
        <c:idx val="7"/>
        <c:delete val="1"/>
      </c:legendEntry>
      <c:legendEntry>
        <c:idx val="8"/>
        <c:delete val="1"/>
      </c:legendEntry>
      <c:legendEntry>
        <c:idx val="9"/>
        <c:delete val="1"/>
      </c:legendEntry>
      <c:layout>
        <c:manualLayout>
          <c:xMode val="edge"/>
          <c:yMode val="edge"/>
          <c:x val="0.71913287401574788"/>
          <c:y val="0.18144547722737181"/>
          <c:w val="0.27956550743657044"/>
          <c:h val="0.54490456803320231"/>
        </c:manualLayout>
      </c:layout>
      <c:overlay val="1"/>
      <c:spPr>
        <a:noFill/>
        <a:ln>
          <a:noFill/>
        </a:ln>
        <a:effectLst/>
      </c:spPr>
      <c:txPr>
        <a:bodyPr rot="0" spcFirstLastPara="1" vertOverflow="ellipsis" vert="horz" wrap="square" anchor="ctr" anchorCtr="1"/>
        <a:lstStyle/>
        <a:p>
          <a:pPr>
            <a:defRPr sz="2400" b="1"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numRef>
              <c:f>Sheet1!$BB$8:$BB$200</c:f>
              <c:numCache>
                <c:formatCode>m"月"d"日";@</c:formatCode>
                <c:ptCount val="193"/>
                <c:pt idx="0">
                  <c:v>45296</c:v>
                </c:pt>
                <c:pt idx="1">
                  <c:v>45297</c:v>
                </c:pt>
                <c:pt idx="2">
                  <c:v>45298</c:v>
                </c:pt>
                <c:pt idx="3">
                  <c:v>45299</c:v>
                </c:pt>
                <c:pt idx="4">
                  <c:v>45300</c:v>
                </c:pt>
                <c:pt idx="5">
                  <c:v>45301</c:v>
                </c:pt>
                <c:pt idx="6">
                  <c:v>45302</c:v>
                </c:pt>
                <c:pt idx="7">
                  <c:v>45303</c:v>
                </c:pt>
                <c:pt idx="8">
                  <c:v>45304</c:v>
                </c:pt>
                <c:pt idx="9">
                  <c:v>45305</c:v>
                </c:pt>
                <c:pt idx="10">
                  <c:v>45306</c:v>
                </c:pt>
                <c:pt idx="11">
                  <c:v>45307</c:v>
                </c:pt>
                <c:pt idx="12">
                  <c:v>45308</c:v>
                </c:pt>
                <c:pt idx="13">
                  <c:v>45309</c:v>
                </c:pt>
                <c:pt idx="14">
                  <c:v>45310</c:v>
                </c:pt>
                <c:pt idx="15">
                  <c:v>45311</c:v>
                </c:pt>
                <c:pt idx="16">
                  <c:v>45312</c:v>
                </c:pt>
                <c:pt idx="17">
                  <c:v>45313</c:v>
                </c:pt>
                <c:pt idx="18">
                  <c:v>45314</c:v>
                </c:pt>
                <c:pt idx="19">
                  <c:v>45315</c:v>
                </c:pt>
                <c:pt idx="20">
                  <c:v>45316</c:v>
                </c:pt>
                <c:pt idx="21">
                  <c:v>45317</c:v>
                </c:pt>
                <c:pt idx="22">
                  <c:v>45318</c:v>
                </c:pt>
                <c:pt idx="23">
                  <c:v>45319</c:v>
                </c:pt>
                <c:pt idx="24">
                  <c:v>45320</c:v>
                </c:pt>
                <c:pt idx="25">
                  <c:v>45321</c:v>
                </c:pt>
                <c:pt idx="26">
                  <c:v>45322</c:v>
                </c:pt>
                <c:pt idx="27">
                  <c:v>45323</c:v>
                </c:pt>
                <c:pt idx="28">
                  <c:v>45324</c:v>
                </c:pt>
                <c:pt idx="29">
                  <c:v>45325</c:v>
                </c:pt>
                <c:pt idx="30">
                  <c:v>45326</c:v>
                </c:pt>
                <c:pt idx="31">
                  <c:v>45327</c:v>
                </c:pt>
                <c:pt idx="32">
                  <c:v>45328</c:v>
                </c:pt>
                <c:pt idx="33">
                  <c:v>45329</c:v>
                </c:pt>
                <c:pt idx="34">
                  <c:v>45330</c:v>
                </c:pt>
                <c:pt idx="35">
                  <c:v>45331</c:v>
                </c:pt>
                <c:pt idx="36">
                  <c:v>45332</c:v>
                </c:pt>
                <c:pt idx="37">
                  <c:v>45333</c:v>
                </c:pt>
                <c:pt idx="38">
                  <c:v>45334</c:v>
                </c:pt>
                <c:pt idx="39">
                  <c:v>45335</c:v>
                </c:pt>
                <c:pt idx="40">
                  <c:v>45336</c:v>
                </c:pt>
                <c:pt idx="41">
                  <c:v>45337</c:v>
                </c:pt>
                <c:pt idx="42">
                  <c:v>45338</c:v>
                </c:pt>
                <c:pt idx="43">
                  <c:v>45339</c:v>
                </c:pt>
                <c:pt idx="44">
                  <c:v>45340</c:v>
                </c:pt>
                <c:pt idx="45">
                  <c:v>45341</c:v>
                </c:pt>
                <c:pt idx="46">
                  <c:v>45342</c:v>
                </c:pt>
                <c:pt idx="47">
                  <c:v>45343</c:v>
                </c:pt>
                <c:pt idx="48">
                  <c:v>45344</c:v>
                </c:pt>
                <c:pt idx="49">
                  <c:v>45345</c:v>
                </c:pt>
                <c:pt idx="50">
                  <c:v>45346</c:v>
                </c:pt>
                <c:pt idx="51">
                  <c:v>45347</c:v>
                </c:pt>
                <c:pt idx="52">
                  <c:v>45348</c:v>
                </c:pt>
                <c:pt idx="53">
                  <c:v>45349</c:v>
                </c:pt>
                <c:pt idx="54">
                  <c:v>45350</c:v>
                </c:pt>
                <c:pt idx="55">
                  <c:v>45351</c:v>
                </c:pt>
                <c:pt idx="56">
                  <c:v>45352</c:v>
                </c:pt>
                <c:pt idx="57">
                  <c:v>45353</c:v>
                </c:pt>
                <c:pt idx="58">
                  <c:v>45354</c:v>
                </c:pt>
                <c:pt idx="59">
                  <c:v>45355</c:v>
                </c:pt>
                <c:pt idx="60">
                  <c:v>45356</c:v>
                </c:pt>
                <c:pt idx="61">
                  <c:v>45357</c:v>
                </c:pt>
                <c:pt idx="62">
                  <c:v>45358</c:v>
                </c:pt>
                <c:pt idx="63">
                  <c:v>45359</c:v>
                </c:pt>
                <c:pt idx="64">
                  <c:v>45360</c:v>
                </c:pt>
                <c:pt idx="65">
                  <c:v>45361</c:v>
                </c:pt>
                <c:pt idx="66">
                  <c:v>45362</c:v>
                </c:pt>
                <c:pt idx="67">
                  <c:v>45363</c:v>
                </c:pt>
                <c:pt idx="68">
                  <c:v>45364</c:v>
                </c:pt>
                <c:pt idx="69">
                  <c:v>45365</c:v>
                </c:pt>
                <c:pt idx="70">
                  <c:v>45366</c:v>
                </c:pt>
                <c:pt idx="71">
                  <c:v>45367</c:v>
                </c:pt>
                <c:pt idx="72">
                  <c:v>45368</c:v>
                </c:pt>
                <c:pt idx="73">
                  <c:v>45369</c:v>
                </c:pt>
                <c:pt idx="74">
                  <c:v>45370</c:v>
                </c:pt>
                <c:pt idx="75">
                  <c:v>45371</c:v>
                </c:pt>
                <c:pt idx="76">
                  <c:v>45372</c:v>
                </c:pt>
                <c:pt idx="77">
                  <c:v>45373</c:v>
                </c:pt>
                <c:pt idx="78">
                  <c:v>45374</c:v>
                </c:pt>
                <c:pt idx="79">
                  <c:v>45375</c:v>
                </c:pt>
                <c:pt idx="80">
                  <c:v>45376</c:v>
                </c:pt>
                <c:pt idx="81">
                  <c:v>45377</c:v>
                </c:pt>
                <c:pt idx="82">
                  <c:v>45378</c:v>
                </c:pt>
                <c:pt idx="83">
                  <c:v>45379</c:v>
                </c:pt>
                <c:pt idx="84">
                  <c:v>45380</c:v>
                </c:pt>
                <c:pt idx="85">
                  <c:v>45381</c:v>
                </c:pt>
                <c:pt idx="86">
                  <c:v>45382</c:v>
                </c:pt>
                <c:pt idx="87">
                  <c:v>45383</c:v>
                </c:pt>
                <c:pt idx="88">
                  <c:v>45384</c:v>
                </c:pt>
                <c:pt idx="89">
                  <c:v>45385</c:v>
                </c:pt>
                <c:pt idx="90">
                  <c:v>45386</c:v>
                </c:pt>
                <c:pt idx="91">
                  <c:v>45387</c:v>
                </c:pt>
                <c:pt idx="92">
                  <c:v>45388</c:v>
                </c:pt>
                <c:pt idx="93">
                  <c:v>45389</c:v>
                </c:pt>
                <c:pt idx="94">
                  <c:v>45390</c:v>
                </c:pt>
                <c:pt idx="95">
                  <c:v>45391</c:v>
                </c:pt>
                <c:pt idx="96">
                  <c:v>45392</c:v>
                </c:pt>
                <c:pt idx="97">
                  <c:v>45393</c:v>
                </c:pt>
                <c:pt idx="98">
                  <c:v>45394</c:v>
                </c:pt>
                <c:pt idx="99">
                  <c:v>45395</c:v>
                </c:pt>
                <c:pt idx="100">
                  <c:v>45396</c:v>
                </c:pt>
                <c:pt idx="101">
                  <c:v>45397</c:v>
                </c:pt>
                <c:pt idx="102">
                  <c:v>45398</c:v>
                </c:pt>
                <c:pt idx="103">
                  <c:v>45399</c:v>
                </c:pt>
                <c:pt idx="104">
                  <c:v>45400</c:v>
                </c:pt>
                <c:pt idx="105">
                  <c:v>45401</c:v>
                </c:pt>
                <c:pt idx="106">
                  <c:v>45402</c:v>
                </c:pt>
                <c:pt idx="107">
                  <c:v>45403</c:v>
                </c:pt>
                <c:pt idx="108">
                  <c:v>45404</c:v>
                </c:pt>
                <c:pt idx="109">
                  <c:v>45405</c:v>
                </c:pt>
                <c:pt idx="110">
                  <c:v>45406</c:v>
                </c:pt>
                <c:pt idx="111">
                  <c:v>45407</c:v>
                </c:pt>
                <c:pt idx="112">
                  <c:v>45408</c:v>
                </c:pt>
                <c:pt idx="113">
                  <c:v>45409</c:v>
                </c:pt>
                <c:pt idx="114">
                  <c:v>45410</c:v>
                </c:pt>
                <c:pt idx="115">
                  <c:v>45411</c:v>
                </c:pt>
                <c:pt idx="116">
                  <c:v>45412</c:v>
                </c:pt>
                <c:pt idx="117">
                  <c:v>45413</c:v>
                </c:pt>
                <c:pt idx="118">
                  <c:v>45414</c:v>
                </c:pt>
                <c:pt idx="119">
                  <c:v>45415</c:v>
                </c:pt>
                <c:pt idx="120">
                  <c:v>45416</c:v>
                </c:pt>
                <c:pt idx="121">
                  <c:v>45417</c:v>
                </c:pt>
                <c:pt idx="122">
                  <c:v>45418</c:v>
                </c:pt>
                <c:pt idx="123">
                  <c:v>45419</c:v>
                </c:pt>
                <c:pt idx="124">
                  <c:v>45420</c:v>
                </c:pt>
                <c:pt idx="125">
                  <c:v>45421</c:v>
                </c:pt>
                <c:pt idx="126">
                  <c:v>45422</c:v>
                </c:pt>
                <c:pt idx="127">
                  <c:v>45423</c:v>
                </c:pt>
                <c:pt idx="128">
                  <c:v>45424</c:v>
                </c:pt>
                <c:pt idx="129">
                  <c:v>45425</c:v>
                </c:pt>
                <c:pt idx="130">
                  <c:v>45426</c:v>
                </c:pt>
                <c:pt idx="131">
                  <c:v>45427</c:v>
                </c:pt>
                <c:pt idx="132">
                  <c:v>45428</c:v>
                </c:pt>
                <c:pt idx="133">
                  <c:v>45429</c:v>
                </c:pt>
                <c:pt idx="134">
                  <c:v>45430</c:v>
                </c:pt>
                <c:pt idx="135">
                  <c:v>45431</c:v>
                </c:pt>
                <c:pt idx="136">
                  <c:v>45432</c:v>
                </c:pt>
                <c:pt idx="137">
                  <c:v>45433</c:v>
                </c:pt>
                <c:pt idx="138">
                  <c:v>45434</c:v>
                </c:pt>
                <c:pt idx="139">
                  <c:v>45435</c:v>
                </c:pt>
                <c:pt idx="140">
                  <c:v>45436</c:v>
                </c:pt>
                <c:pt idx="141">
                  <c:v>45437</c:v>
                </c:pt>
                <c:pt idx="142">
                  <c:v>45438</c:v>
                </c:pt>
                <c:pt idx="143">
                  <c:v>45439</c:v>
                </c:pt>
                <c:pt idx="144">
                  <c:v>45440</c:v>
                </c:pt>
                <c:pt idx="145">
                  <c:v>45441</c:v>
                </c:pt>
                <c:pt idx="146">
                  <c:v>45442</c:v>
                </c:pt>
                <c:pt idx="147">
                  <c:v>45443</c:v>
                </c:pt>
                <c:pt idx="148">
                  <c:v>45444</c:v>
                </c:pt>
                <c:pt idx="149">
                  <c:v>45445</c:v>
                </c:pt>
                <c:pt idx="150">
                  <c:v>45446</c:v>
                </c:pt>
                <c:pt idx="151">
                  <c:v>45447</c:v>
                </c:pt>
                <c:pt idx="152">
                  <c:v>45448</c:v>
                </c:pt>
                <c:pt idx="153">
                  <c:v>45449</c:v>
                </c:pt>
                <c:pt idx="154">
                  <c:v>45450</c:v>
                </c:pt>
                <c:pt idx="155">
                  <c:v>45451</c:v>
                </c:pt>
                <c:pt idx="156">
                  <c:v>45452</c:v>
                </c:pt>
                <c:pt idx="157">
                  <c:v>45453</c:v>
                </c:pt>
                <c:pt idx="158">
                  <c:v>45454</c:v>
                </c:pt>
                <c:pt idx="159">
                  <c:v>45455</c:v>
                </c:pt>
                <c:pt idx="160">
                  <c:v>45456</c:v>
                </c:pt>
                <c:pt idx="161">
                  <c:v>45457</c:v>
                </c:pt>
                <c:pt idx="162">
                  <c:v>45458</c:v>
                </c:pt>
                <c:pt idx="163">
                  <c:v>45459</c:v>
                </c:pt>
                <c:pt idx="164">
                  <c:v>45460</c:v>
                </c:pt>
                <c:pt idx="165">
                  <c:v>45461</c:v>
                </c:pt>
                <c:pt idx="166">
                  <c:v>45462</c:v>
                </c:pt>
                <c:pt idx="167">
                  <c:v>45463</c:v>
                </c:pt>
                <c:pt idx="168">
                  <c:v>45464</c:v>
                </c:pt>
                <c:pt idx="169">
                  <c:v>45465</c:v>
                </c:pt>
                <c:pt idx="170">
                  <c:v>45466</c:v>
                </c:pt>
                <c:pt idx="171">
                  <c:v>45467</c:v>
                </c:pt>
                <c:pt idx="172">
                  <c:v>45468</c:v>
                </c:pt>
                <c:pt idx="173">
                  <c:v>45469</c:v>
                </c:pt>
                <c:pt idx="174">
                  <c:v>45470</c:v>
                </c:pt>
                <c:pt idx="175">
                  <c:v>45471</c:v>
                </c:pt>
                <c:pt idx="176">
                  <c:v>45472</c:v>
                </c:pt>
                <c:pt idx="177">
                  <c:v>45473</c:v>
                </c:pt>
                <c:pt idx="178">
                  <c:v>45474</c:v>
                </c:pt>
                <c:pt idx="179">
                  <c:v>45475</c:v>
                </c:pt>
                <c:pt idx="180">
                  <c:v>45476</c:v>
                </c:pt>
                <c:pt idx="181">
                  <c:v>45477</c:v>
                </c:pt>
                <c:pt idx="182">
                  <c:v>45478</c:v>
                </c:pt>
                <c:pt idx="183">
                  <c:v>45479</c:v>
                </c:pt>
                <c:pt idx="184">
                  <c:v>45480</c:v>
                </c:pt>
                <c:pt idx="185">
                  <c:v>45481</c:v>
                </c:pt>
                <c:pt idx="186">
                  <c:v>45482</c:v>
                </c:pt>
                <c:pt idx="187">
                  <c:v>45483</c:v>
                </c:pt>
                <c:pt idx="188">
                  <c:v>45484</c:v>
                </c:pt>
                <c:pt idx="189">
                  <c:v>45485</c:v>
                </c:pt>
                <c:pt idx="190">
                  <c:v>45486</c:v>
                </c:pt>
                <c:pt idx="191">
                  <c:v>45487</c:v>
                </c:pt>
                <c:pt idx="192">
                  <c:v>45488</c:v>
                </c:pt>
              </c:numCache>
            </c:numRef>
          </c:cat>
          <c:val>
            <c:numRef>
              <c:f>Sheet1!$BO$8:$BO$200</c:f>
              <c:numCache>
                <c:formatCode>General</c:formatCode>
                <c:ptCount val="193"/>
                <c:pt idx="0">
                  <c:v>44</c:v>
                </c:pt>
                <c:pt idx="1">
                  <c:v>78</c:v>
                </c:pt>
                <c:pt idx="2">
                  <c:v>115</c:v>
                </c:pt>
                <c:pt idx="3">
                  <c:v>158</c:v>
                </c:pt>
                <c:pt idx="4">
                  <c:v>189</c:v>
                </c:pt>
                <c:pt idx="5">
                  <c:v>222</c:v>
                </c:pt>
                <c:pt idx="6">
                  <c:v>256</c:v>
                </c:pt>
                <c:pt idx="7">
                  <c:v>319</c:v>
                </c:pt>
                <c:pt idx="8">
                  <c:v>328</c:v>
                </c:pt>
                <c:pt idx="9">
                  <c:v>347</c:v>
                </c:pt>
                <c:pt idx="10">
                  <c:v>352</c:v>
                </c:pt>
                <c:pt idx="11">
                  <c:v>369</c:v>
                </c:pt>
                <c:pt idx="12">
                  <c:v>382</c:v>
                </c:pt>
                <c:pt idx="13">
                  <c:v>407</c:v>
                </c:pt>
                <c:pt idx="14">
                  <c:v>417</c:v>
                </c:pt>
                <c:pt idx="15">
                  <c:v>420</c:v>
                </c:pt>
                <c:pt idx="16">
                  <c:v>432</c:v>
                </c:pt>
                <c:pt idx="17">
                  <c:v>444</c:v>
                </c:pt>
                <c:pt idx="18">
                  <c:v>447</c:v>
                </c:pt>
                <c:pt idx="19">
                  <c:v>454</c:v>
                </c:pt>
                <c:pt idx="20">
                  <c:v>458</c:v>
                </c:pt>
                <c:pt idx="21">
                  <c:v>453</c:v>
                </c:pt>
                <c:pt idx="22">
                  <c:v>460</c:v>
                </c:pt>
                <c:pt idx="23">
                  <c:v>465</c:v>
                </c:pt>
                <c:pt idx="24">
                  <c:v>471</c:v>
                </c:pt>
                <c:pt idx="25">
                  <c:v>478</c:v>
                </c:pt>
                <c:pt idx="26">
                  <c:v>479</c:v>
                </c:pt>
                <c:pt idx="27">
                  <c:v>487</c:v>
                </c:pt>
                <c:pt idx="28">
                  <c:v>499</c:v>
                </c:pt>
                <c:pt idx="29">
                  <c:v>506</c:v>
                </c:pt>
                <c:pt idx="30">
                  <c:v>508</c:v>
                </c:pt>
                <c:pt idx="31">
                  <c:v>503</c:v>
                </c:pt>
                <c:pt idx="32">
                  <c:v>505</c:v>
                </c:pt>
                <c:pt idx="33">
                  <c:v>507</c:v>
                </c:pt>
                <c:pt idx="34">
                  <c:v>503</c:v>
                </c:pt>
                <c:pt idx="35">
                  <c:v>503</c:v>
                </c:pt>
                <c:pt idx="36">
                  <c:v>510</c:v>
                </c:pt>
                <c:pt idx="37">
                  <c:v>513</c:v>
                </c:pt>
                <c:pt idx="38">
                  <c:v>517</c:v>
                </c:pt>
                <c:pt idx="39">
                  <c:v>513</c:v>
                </c:pt>
                <c:pt idx="40">
                  <c:v>506</c:v>
                </c:pt>
                <c:pt idx="41">
                  <c:v>505</c:v>
                </c:pt>
                <c:pt idx="42">
                  <c:v>503</c:v>
                </c:pt>
                <c:pt idx="43">
                  <c:v>491</c:v>
                </c:pt>
                <c:pt idx="44">
                  <c:v>490</c:v>
                </c:pt>
                <c:pt idx="45">
                  <c:v>488</c:v>
                </c:pt>
                <c:pt idx="46">
                  <c:v>487</c:v>
                </c:pt>
                <c:pt idx="47">
                  <c:v>479</c:v>
                </c:pt>
                <c:pt idx="48">
                  <c:v>478</c:v>
                </c:pt>
                <c:pt idx="49">
                  <c:v>476</c:v>
                </c:pt>
                <c:pt idx="50">
                  <c:v>480</c:v>
                </c:pt>
                <c:pt idx="51">
                  <c:v>477</c:v>
                </c:pt>
                <c:pt idx="52">
                  <c:v>472</c:v>
                </c:pt>
                <c:pt idx="53">
                  <c:v>471</c:v>
                </c:pt>
                <c:pt idx="54">
                  <c:v>468</c:v>
                </c:pt>
                <c:pt idx="55">
                  <c:v>466</c:v>
                </c:pt>
                <c:pt idx="56">
                  <c:v>467</c:v>
                </c:pt>
                <c:pt idx="57">
                  <c:v>438</c:v>
                </c:pt>
                <c:pt idx="58">
                  <c:v>438</c:v>
                </c:pt>
                <c:pt idx="59">
                  <c:v>437</c:v>
                </c:pt>
                <c:pt idx="60">
                  <c:v>437</c:v>
                </c:pt>
                <c:pt idx="61">
                  <c:v>437</c:v>
                </c:pt>
                <c:pt idx="62">
                  <c:v>432</c:v>
                </c:pt>
                <c:pt idx="63">
                  <c:v>435</c:v>
                </c:pt>
                <c:pt idx="64">
                  <c:v>435</c:v>
                </c:pt>
                <c:pt idx="65">
                  <c:v>438</c:v>
                </c:pt>
                <c:pt idx="66">
                  <c:v>438</c:v>
                </c:pt>
                <c:pt idx="67">
                  <c:v>438</c:v>
                </c:pt>
                <c:pt idx="68">
                  <c:v>438</c:v>
                </c:pt>
                <c:pt idx="69">
                  <c:v>429</c:v>
                </c:pt>
                <c:pt idx="70">
                  <c:v>429</c:v>
                </c:pt>
                <c:pt idx="71">
                  <c:v>427</c:v>
                </c:pt>
                <c:pt idx="72">
                  <c:v>427</c:v>
                </c:pt>
                <c:pt idx="73">
                  <c:v>414</c:v>
                </c:pt>
                <c:pt idx="74">
                  <c:v>411</c:v>
                </c:pt>
                <c:pt idx="75">
                  <c:v>407</c:v>
                </c:pt>
                <c:pt idx="76">
                  <c:v>407</c:v>
                </c:pt>
                <c:pt idx="77">
                  <c:v>401</c:v>
                </c:pt>
                <c:pt idx="78">
                  <c:v>390</c:v>
                </c:pt>
                <c:pt idx="79">
                  <c:v>388</c:v>
                </c:pt>
                <c:pt idx="80">
                  <c:v>387</c:v>
                </c:pt>
                <c:pt idx="81">
                  <c:v>363</c:v>
                </c:pt>
                <c:pt idx="82">
                  <c:v>358</c:v>
                </c:pt>
                <c:pt idx="83">
                  <c:v>355</c:v>
                </c:pt>
                <c:pt idx="84">
                  <c:v>354</c:v>
                </c:pt>
                <c:pt idx="85">
                  <c:v>351</c:v>
                </c:pt>
                <c:pt idx="86">
                  <c:v>351</c:v>
                </c:pt>
                <c:pt idx="87">
                  <c:v>351</c:v>
                </c:pt>
                <c:pt idx="88">
                  <c:v>351</c:v>
                </c:pt>
                <c:pt idx="89">
                  <c:v>351</c:v>
                </c:pt>
                <c:pt idx="90">
                  <c:v>351</c:v>
                </c:pt>
                <c:pt idx="91">
                  <c:v>345</c:v>
                </c:pt>
                <c:pt idx="92">
                  <c:v>328</c:v>
                </c:pt>
                <c:pt idx="93">
                  <c:v>316</c:v>
                </c:pt>
                <c:pt idx="94">
                  <c:v>316</c:v>
                </c:pt>
                <c:pt idx="95">
                  <c:v>309</c:v>
                </c:pt>
                <c:pt idx="96">
                  <c:v>306</c:v>
                </c:pt>
                <c:pt idx="97">
                  <c:v>306</c:v>
                </c:pt>
                <c:pt idx="98">
                  <c:v>300</c:v>
                </c:pt>
                <c:pt idx="99">
                  <c:v>289</c:v>
                </c:pt>
                <c:pt idx="100">
                  <c:v>280</c:v>
                </c:pt>
                <c:pt idx="101">
                  <c:v>280</c:v>
                </c:pt>
                <c:pt idx="102">
                  <c:v>280</c:v>
                </c:pt>
                <c:pt idx="103">
                  <c:v>280</c:v>
                </c:pt>
                <c:pt idx="104">
                  <c:v>277</c:v>
                </c:pt>
                <c:pt idx="105">
                  <c:v>277</c:v>
                </c:pt>
                <c:pt idx="106">
                  <c:v>276</c:v>
                </c:pt>
                <c:pt idx="107">
                  <c:v>264</c:v>
                </c:pt>
                <c:pt idx="108">
                  <c:v>264</c:v>
                </c:pt>
                <c:pt idx="109">
                  <c:v>264</c:v>
                </c:pt>
                <c:pt idx="110">
                  <c:v>264</c:v>
                </c:pt>
                <c:pt idx="111">
                  <c:v>264</c:v>
                </c:pt>
                <c:pt idx="112">
                  <c:v>261</c:v>
                </c:pt>
                <c:pt idx="113">
                  <c:v>246</c:v>
                </c:pt>
                <c:pt idx="114">
                  <c:v>238</c:v>
                </c:pt>
                <c:pt idx="115">
                  <c:v>238</c:v>
                </c:pt>
                <c:pt idx="116">
                  <c:v>238</c:v>
                </c:pt>
                <c:pt idx="117">
                  <c:v>238</c:v>
                </c:pt>
                <c:pt idx="118">
                  <c:v>238</c:v>
                </c:pt>
                <c:pt idx="119">
                  <c:v>238</c:v>
                </c:pt>
                <c:pt idx="120">
                  <c:v>238</c:v>
                </c:pt>
                <c:pt idx="121">
                  <c:v>237</c:v>
                </c:pt>
                <c:pt idx="122">
                  <c:v>237</c:v>
                </c:pt>
                <c:pt idx="123">
                  <c:v>236</c:v>
                </c:pt>
                <c:pt idx="124">
                  <c:v>222</c:v>
                </c:pt>
                <c:pt idx="125">
                  <c:v>217</c:v>
                </c:pt>
                <c:pt idx="126">
                  <c:v>216</c:v>
                </c:pt>
                <c:pt idx="127">
                  <c:v>216</c:v>
                </c:pt>
                <c:pt idx="128">
                  <c:v>216</c:v>
                </c:pt>
                <c:pt idx="129">
                  <c:v>216</c:v>
                </c:pt>
                <c:pt idx="130">
                  <c:v>216</c:v>
                </c:pt>
                <c:pt idx="131">
                  <c:v>216</c:v>
                </c:pt>
                <c:pt idx="132">
                  <c:v>216</c:v>
                </c:pt>
                <c:pt idx="133">
                  <c:v>190</c:v>
                </c:pt>
                <c:pt idx="134">
                  <c:v>136</c:v>
                </c:pt>
                <c:pt idx="135">
                  <c:v>135</c:v>
                </c:pt>
                <c:pt idx="136">
                  <c:v>135</c:v>
                </c:pt>
                <c:pt idx="137">
                  <c:v>135</c:v>
                </c:pt>
                <c:pt idx="138">
                  <c:v>135</c:v>
                </c:pt>
                <c:pt idx="139">
                  <c:v>135</c:v>
                </c:pt>
                <c:pt idx="140">
                  <c:v>132</c:v>
                </c:pt>
                <c:pt idx="141">
                  <c:v>127</c:v>
                </c:pt>
                <c:pt idx="142">
                  <c:v>124</c:v>
                </c:pt>
                <c:pt idx="143">
                  <c:v>124</c:v>
                </c:pt>
                <c:pt idx="144">
                  <c:v>124</c:v>
                </c:pt>
                <c:pt idx="145">
                  <c:v>123</c:v>
                </c:pt>
                <c:pt idx="146">
                  <c:v>123</c:v>
                </c:pt>
                <c:pt idx="147">
                  <c:v>123</c:v>
                </c:pt>
                <c:pt idx="148">
                  <c:v>123</c:v>
                </c:pt>
                <c:pt idx="149">
                  <c:v>123</c:v>
                </c:pt>
                <c:pt idx="150">
                  <c:v>123</c:v>
                </c:pt>
                <c:pt idx="151">
                  <c:v>123</c:v>
                </c:pt>
                <c:pt idx="152">
                  <c:v>123</c:v>
                </c:pt>
                <c:pt idx="153">
                  <c:v>123</c:v>
                </c:pt>
                <c:pt idx="154">
                  <c:v>123</c:v>
                </c:pt>
                <c:pt idx="155">
                  <c:v>123</c:v>
                </c:pt>
                <c:pt idx="156">
                  <c:v>123</c:v>
                </c:pt>
                <c:pt idx="157">
                  <c:v>123</c:v>
                </c:pt>
                <c:pt idx="158">
                  <c:v>123</c:v>
                </c:pt>
                <c:pt idx="159">
                  <c:v>123</c:v>
                </c:pt>
                <c:pt idx="160">
                  <c:v>123</c:v>
                </c:pt>
                <c:pt idx="161">
                  <c:v>123</c:v>
                </c:pt>
                <c:pt idx="162">
                  <c:v>123</c:v>
                </c:pt>
                <c:pt idx="163">
                  <c:v>123</c:v>
                </c:pt>
                <c:pt idx="164">
                  <c:v>123</c:v>
                </c:pt>
                <c:pt idx="165">
                  <c:v>123</c:v>
                </c:pt>
                <c:pt idx="166">
                  <c:v>123</c:v>
                </c:pt>
                <c:pt idx="167">
                  <c:v>123</c:v>
                </c:pt>
                <c:pt idx="168">
                  <c:v>123</c:v>
                </c:pt>
                <c:pt idx="169">
                  <c:v>123</c:v>
                </c:pt>
                <c:pt idx="170">
                  <c:v>123</c:v>
                </c:pt>
                <c:pt idx="171">
                  <c:v>123</c:v>
                </c:pt>
                <c:pt idx="172">
                  <c:v>123</c:v>
                </c:pt>
                <c:pt idx="173">
                  <c:v>123</c:v>
                </c:pt>
                <c:pt idx="174">
                  <c:v>123</c:v>
                </c:pt>
                <c:pt idx="175">
                  <c:v>123</c:v>
                </c:pt>
                <c:pt idx="176">
                  <c:v>123</c:v>
                </c:pt>
                <c:pt idx="177">
                  <c:v>123</c:v>
                </c:pt>
                <c:pt idx="178">
                  <c:v>123</c:v>
                </c:pt>
                <c:pt idx="179">
                  <c:v>123</c:v>
                </c:pt>
                <c:pt idx="180">
                  <c:v>123</c:v>
                </c:pt>
                <c:pt idx="181">
                  <c:v>123</c:v>
                </c:pt>
                <c:pt idx="182">
                  <c:v>123</c:v>
                </c:pt>
                <c:pt idx="183">
                  <c:v>123</c:v>
                </c:pt>
                <c:pt idx="184">
                  <c:v>123</c:v>
                </c:pt>
                <c:pt idx="185">
                  <c:v>123</c:v>
                </c:pt>
                <c:pt idx="186">
                  <c:v>123</c:v>
                </c:pt>
                <c:pt idx="187">
                  <c:v>123</c:v>
                </c:pt>
                <c:pt idx="188">
                  <c:v>123</c:v>
                </c:pt>
                <c:pt idx="189">
                  <c:v>123</c:v>
                </c:pt>
                <c:pt idx="190">
                  <c:v>107</c:v>
                </c:pt>
                <c:pt idx="191">
                  <c:v>92</c:v>
                </c:pt>
                <c:pt idx="192">
                  <c:v>92</c:v>
                </c:pt>
              </c:numCache>
            </c:numRef>
          </c:val>
          <c:extLst>
            <c:ext xmlns:c16="http://schemas.microsoft.com/office/drawing/2014/chart" uri="{C3380CC4-5D6E-409C-BE32-E72D297353CC}">
              <c16:uniqueId val="{00000000-7382-490F-9B7E-0350F1031AEB}"/>
            </c:ext>
          </c:extLst>
        </c:ser>
        <c:dLbls>
          <c:showLegendKey val="0"/>
          <c:showVal val="0"/>
          <c:showCatName val="0"/>
          <c:showSerName val="0"/>
          <c:showPercent val="0"/>
          <c:showBubbleSize val="0"/>
        </c:dLbls>
        <c:gapWidth val="219"/>
        <c:overlap val="-27"/>
        <c:axId val="1134187455"/>
        <c:axId val="1134186015"/>
      </c:barChart>
      <c:dateAx>
        <c:axId val="1134187455"/>
        <c:scaling>
          <c:orientation val="minMax"/>
        </c:scaling>
        <c:delete val="0"/>
        <c:axPos val="b"/>
        <c:numFmt formatCode="m&quot;月&quot;d&quot;日&quot;;@"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crossAx val="1134186015"/>
        <c:crosses val="autoZero"/>
        <c:auto val="1"/>
        <c:lblOffset val="100"/>
        <c:baseTimeUnit val="days"/>
      </c:dateAx>
      <c:valAx>
        <c:axId val="11341860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341874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50692304766252E-2"/>
          <c:y val="3.5322876981206515E-2"/>
          <c:w val="0.92220805279774809"/>
          <c:h val="0.93409875604177861"/>
        </c:manualLayout>
      </c:layout>
      <c:lineChart>
        <c:grouping val="standard"/>
        <c:varyColors val="0"/>
        <c:ser>
          <c:idx val="0"/>
          <c:order val="0"/>
          <c:tx>
            <c:strRef>
              <c:f>Sheet1!$BC$2</c:f>
              <c:strCache>
                <c:ptCount val="1"/>
                <c:pt idx="0">
                  <c:v>医療機関</c:v>
                </c:pt>
              </c:strCache>
            </c:strRef>
          </c:tx>
          <c:spPr>
            <a:ln w="28575" cap="rnd">
              <a:solidFill>
                <a:schemeClr val="bg1">
                  <a:lumMod val="50000"/>
                </a:schemeClr>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Sheet1!$BC$3:$BC$200</c:f>
              <c:numCache>
                <c:formatCode>0_);[Red]\(0\)</c:formatCode>
                <c:ptCount val="198"/>
                <c:pt idx="1">
                  <c:v>0</c:v>
                </c:pt>
                <c:pt idx="2">
                  <c:v>0</c:v>
                </c:pt>
                <c:pt idx="3">
                  <c:v>0</c:v>
                </c:pt>
                <c:pt idx="4">
                  <c:v>0</c:v>
                </c:pt>
                <c:pt idx="5">
                  <c:v>21</c:v>
                </c:pt>
                <c:pt idx="6">
                  <c:v>29</c:v>
                </c:pt>
                <c:pt idx="7">
                  <c:v>29</c:v>
                </c:pt>
                <c:pt idx="8">
                  <c:v>52</c:v>
                </c:pt>
                <c:pt idx="9">
                  <c:v>58</c:v>
                </c:pt>
                <c:pt idx="10">
                  <c:v>63</c:v>
                </c:pt>
                <c:pt idx="11">
                  <c:v>63</c:v>
                </c:pt>
                <c:pt idx="12">
                  <c:v>65</c:v>
                </c:pt>
                <c:pt idx="13">
                  <c:v>65</c:v>
                </c:pt>
                <c:pt idx="14">
                  <c:v>69</c:v>
                </c:pt>
                <c:pt idx="15">
                  <c:v>70</c:v>
                </c:pt>
                <c:pt idx="16">
                  <c:v>70</c:v>
                </c:pt>
                <c:pt idx="17">
                  <c:v>81</c:v>
                </c:pt>
                <c:pt idx="18">
                  <c:v>94</c:v>
                </c:pt>
                <c:pt idx="19">
                  <c:v>94</c:v>
                </c:pt>
                <c:pt idx="20">
                  <c:v>94</c:v>
                </c:pt>
                <c:pt idx="21">
                  <c:v>94</c:v>
                </c:pt>
                <c:pt idx="22">
                  <c:v>96</c:v>
                </c:pt>
                <c:pt idx="23">
                  <c:v>97</c:v>
                </c:pt>
                <c:pt idx="24">
                  <c:v>102</c:v>
                </c:pt>
                <c:pt idx="25">
                  <c:v>104</c:v>
                </c:pt>
                <c:pt idx="26">
                  <c:v>104</c:v>
                </c:pt>
                <c:pt idx="27">
                  <c:v>105</c:v>
                </c:pt>
                <c:pt idx="28">
                  <c:v>105</c:v>
                </c:pt>
                <c:pt idx="29">
                  <c:v>105</c:v>
                </c:pt>
                <c:pt idx="30">
                  <c:v>112</c:v>
                </c:pt>
                <c:pt idx="31">
                  <c:v>112</c:v>
                </c:pt>
                <c:pt idx="32">
                  <c:v>112</c:v>
                </c:pt>
                <c:pt idx="33">
                  <c:v>114</c:v>
                </c:pt>
                <c:pt idx="34">
                  <c:v>114</c:v>
                </c:pt>
                <c:pt idx="35">
                  <c:v>114</c:v>
                </c:pt>
                <c:pt idx="36">
                  <c:v>114</c:v>
                </c:pt>
                <c:pt idx="37">
                  <c:v>115</c:v>
                </c:pt>
                <c:pt idx="38">
                  <c:v>115</c:v>
                </c:pt>
                <c:pt idx="39">
                  <c:v>115</c:v>
                </c:pt>
                <c:pt idx="40">
                  <c:v>115</c:v>
                </c:pt>
                <c:pt idx="41">
                  <c:v>115</c:v>
                </c:pt>
                <c:pt idx="42">
                  <c:v>115</c:v>
                </c:pt>
                <c:pt idx="43">
                  <c:v>115</c:v>
                </c:pt>
                <c:pt idx="44">
                  <c:v>115</c:v>
                </c:pt>
                <c:pt idx="45">
                  <c:v>115</c:v>
                </c:pt>
                <c:pt idx="46">
                  <c:v>115</c:v>
                </c:pt>
                <c:pt idx="47">
                  <c:v>115</c:v>
                </c:pt>
                <c:pt idx="48">
                  <c:v>115</c:v>
                </c:pt>
                <c:pt idx="49">
                  <c:v>115</c:v>
                </c:pt>
                <c:pt idx="50">
                  <c:v>115</c:v>
                </c:pt>
                <c:pt idx="51">
                  <c:v>115</c:v>
                </c:pt>
                <c:pt idx="52">
                  <c:v>117</c:v>
                </c:pt>
                <c:pt idx="53">
                  <c:v>117</c:v>
                </c:pt>
                <c:pt idx="54">
                  <c:v>117</c:v>
                </c:pt>
                <c:pt idx="55">
                  <c:v>117</c:v>
                </c:pt>
                <c:pt idx="56">
                  <c:v>117</c:v>
                </c:pt>
                <c:pt idx="57">
                  <c:v>117</c:v>
                </c:pt>
                <c:pt idx="58">
                  <c:v>117</c:v>
                </c:pt>
                <c:pt idx="59">
                  <c:v>117</c:v>
                </c:pt>
                <c:pt idx="60">
                  <c:v>117</c:v>
                </c:pt>
                <c:pt idx="61">
                  <c:v>117</c:v>
                </c:pt>
                <c:pt idx="62">
                  <c:v>103</c:v>
                </c:pt>
                <c:pt idx="63">
                  <c:v>103</c:v>
                </c:pt>
                <c:pt idx="64">
                  <c:v>103</c:v>
                </c:pt>
                <c:pt idx="65">
                  <c:v>103</c:v>
                </c:pt>
                <c:pt idx="66">
                  <c:v>103</c:v>
                </c:pt>
                <c:pt idx="67">
                  <c:v>103</c:v>
                </c:pt>
                <c:pt idx="68">
                  <c:v>103</c:v>
                </c:pt>
                <c:pt idx="69">
                  <c:v>103</c:v>
                </c:pt>
                <c:pt idx="70">
                  <c:v>103</c:v>
                </c:pt>
                <c:pt idx="71">
                  <c:v>103</c:v>
                </c:pt>
                <c:pt idx="72">
                  <c:v>103</c:v>
                </c:pt>
                <c:pt idx="73">
                  <c:v>103</c:v>
                </c:pt>
                <c:pt idx="74">
                  <c:v>95</c:v>
                </c:pt>
                <c:pt idx="75">
                  <c:v>95</c:v>
                </c:pt>
                <c:pt idx="76">
                  <c:v>95</c:v>
                </c:pt>
                <c:pt idx="77">
                  <c:v>95</c:v>
                </c:pt>
                <c:pt idx="78">
                  <c:v>95</c:v>
                </c:pt>
                <c:pt idx="79">
                  <c:v>95</c:v>
                </c:pt>
                <c:pt idx="80">
                  <c:v>95</c:v>
                </c:pt>
                <c:pt idx="81">
                  <c:v>95</c:v>
                </c:pt>
                <c:pt idx="82">
                  <c:v>95</c:v>
                </c:pt>
                <c:pt idx="83">
                  <c:v>95</c:v>
                </c:pt>
                <c:pt idx="84">
                  <c:v>95</c:v>
                </c:pt>
                <c:pt idx="85">
                  <c:v>95</c:v>
                </c:pt>
                <c:pt idx="86">
                  <c:v>71</c:v>
                </c:pt>
                <c:pt idx="87">
                  <c:v>69</c:v>
                </c:pt>
                <c:pt idx="88">
                  <c:v>69</c:v>
                </c:pt>
                <c:pt idx="89">
                  <c:v>69</c:v>
                </c:pt>
                <c:pt idx="90">
                  <c:v>69</c:v>
                </c:pt>
                <c:pt idx="91">
                  <c:v>69</c:v>
                </c:pt>
                <c:pt idx="92">
                  <c:v>69</c:v>
                </c:pt>
                <c:pt idx="93">
                  <c:v>69</c:v>
                </c:pt>
                <c:pt idx="94">
                  <c:v>69</c:v>
                </c:pt>
                <c:pt idx="95">
                  <c:v>69</c:v>
                </c:pt>
                <c:pt idx="96">
                  <c:v>65</c:v>
                </c:pt>
                <c:pt idx="97">
                  <c:v>65</c:v>
                </c:pt>
                <c:pt idx="98">
                  <c:v>65</c:v>
                </c:pt>
                <c:pt idx="99">
                  <c:v>65</c:v>
                </c:pt>
                <c:pt idx="100">
                  <c:v>65</c:v>
                </c:pt>
                <c:pt idx="101">
                  <c:v>65</c:v>
                </c:pt>
                <c:pt idx="102">
                  <c:v>65</c:v>
                </c:pt>
                <c:pt idx="103">
                  <c:v>61</c:v>
                </c:pt>
                <c:pt idx="104">
                  <c:v>59</c:v>
                </c:pt>
                <c:pt idx="105">
                  <c:v>59</c:v>
                </c:pt>
                <c:pt idx="106">
                  <c:v>59</c:v>
                </c:pt>
                <c:pt idx="107">
                  <c:v>59</c:v>
                </c:pt>
                <c:pt idx="108">
                  <c:v>59</c:v>
                </c:pt>
                <c:pt idx="109">
                  <c:v>59</c:v>
                </c:pt>
                <c:pt idx="110">
                  <c:v>59</c:v>
                </c:pt>
                <c:pt idx="111">
                  <c:v>59</c:v>
                </c:pt>
                <c:pt idx="112">
                  <c:v>49</c:v>
                </c:pt>
                <c:pt idx="113">
                  <c:v>49</c:v>
                </c:pt>
                <c:pt idx="114">
                  <c:v>49</c:v>
                </c:pt>
                <c:pt idx="115">
                  <c:v>49</c:v>
                </c:pt>
                <c:pt idx="116">
                  <c:v>49</c:v>
                </c:pt>
                <c:pt idx="117">
                  <c:v>49</c:v>
                </c:pt>
                <c:pt idx="118">
                  <c:v>44</c:v>
                </c:pt>
                <c:pt idx="119">
                  <c:v>44</c:v>
                </c:pt>
                <c:pt idx="120">
                  <c:v>44</c:v>
                </c:pt>
                <c:pt idx="121">
                  <c:v>44</c:v>
                </c:pt>
                <c:pt idx="122">
                  <c:v>44</c:v>
                </c:pt>
                <c:pt idx="123">
                  <c:v>44</c:v>
                </c:pt>
                <c:pt idx="124">
                  <c:v>44</c:v>
                </c:pt>
                <c:pt idx="125">
                  <c:v>44</c:v>
                </c:pt>
                <c:pt idx="126">
                  <c:v>44</c:v>
                </c:pt>
                <c:pt idx="127">
                  <c:v>44</c:v>
                </c:pt>
                <c:pt idx="128">
                  <c:v>44</c:v>
                </c:pt>
                <c:pt idx="129">
                  <c:v>41</c:v>
                </c:pt>
                <c:pt idx="130">
                  <c:v>41</c:v>
                </c:pt>
                <c:pt idx="131">
                  <c:v>41</c:v>
                </c:pt>
                <c:pt idx="132">
                  <c:v>41</c:v>
                </c:pt>
                <c:pt idx="133">
                  <c:v>41</c:v>
                </c:pt>
                <c:pt idx="134">
                  <c:v>41</c:v>
                </c:pt>
                <c:pt idx="135">
                  <c:v>41</c:v>
                </c:pt>
                <c:pt idx="136">
                  <c:v>41</c:v>
                </c:pt>
                <c:pt idx="137">
                  <c:v>41</c:v>
                </c:pt>
                <c:pt idx="138">
                  <c:v>33</c:v>
                </c:pt>
                <c:pt idx="139">
                  <c:v>20</c:v>
                </c:pt>
                <c:pt idx="140">
                  <c:v>20</c:v>
                </c:pt>
                <c:pt idx="141">
                  <c:v>20</c:v>
                </c:pt>
                <c:pt idx="142">
                  <c:v>20</c:v>
                </c:pt>
                <c:pt idx="143">
                  <c:v>20</c:v>
                </c:pt>
                <c:pt idx="144">
                  <c:v>20</c:v>
                </c:pt>
                <c:pt idx="145">
                  <c:v>20</c:v>
                </c:pt>
                <c:pt idx="146">
                  <c:v>20</c:v>
                </c:pt>
                <c:pt idx="147">
                  <c:v>20</c:v>
                </c:pt>
                <c:pt idx="148">
                  <c:v>20</c:v>
                </c:pt>
                <c:pt idx="149">
                  <c:v>20</c:v>
                </c:pt>
                <c:pt idx="150">
                  <c:v>20</c:v>
                </c:pt>
                <c:pt idx="151">
                  <c:v>20</c:v>
                </c:pt>
                <c:pt idx="152">
                  <c:v>20</c:v>
                </c:pt>
                <c:pt idx="153">
                  <c:v>20</c:v>
                </c:pt>
                <c:pt idx="154">
                  <c:v>20</c:v>
                </c:pt>
                <c:pt idx="155">
                  <c:v>20</c:v>
                </c:pt>
                <c:pt idx="156">
                  <c:v>20</c:v>
                </c:pt>
                <c:pt idx="157">
                  <c:v>20</c:v>
                </c:pt>
                <c:pt idx="158">
                  <c:v>20</c:v>
                </c:pt>
                <c:pt idx="159">
                  <c:v>20</c:v>
                </c:pt>
                <c:pt idx="160">
                  <c:v>20</c:v>
                </c:pt>
                <c:pt idx="161">
                  <c:v>20</c:v>
                </c:pt>
                <c:pt idx="162">
                  <c:v>20</c:v>
                </c:pt>
                <c:pt idx="163">
                  <c:v>20</c:v>
                </c:pt>
                <c:pt idx="164">
                  <c:v>20</c:v>
                </c:pt>
                <c:pt idx="165">
                  <c:v>20</c:v>
                </c:pt>
                <c:pt idx="166">
                  <c:v>20</c:v>
                </c:pt>
                <c:pt idx="167">
                  <c:v>20</c:v>
                </c:pt>
                <c:pt idx="168">
                  <c:v>20</c:v>
                </c:pt>
                <c:pt idx="169">
                  <c:v>20</c:v>
                </c:pt>
                <c:pt idx="170">
                  <c:v>20</c:v>
                </c:pt>
                <c:pt idx="171">
                  <c:v>20</c:v>
                </c:pt>
                <c:pt idx="172">
                  <c:v>20</c:v>
                </c:pt>
                <c:pt idx="173">
                  <c:v>20</c:v>
                </c:pt>
                <c:pt idx="174">
                  <c:v>20</c:v>
                </c:pt>
                <c:pt idx="175">
                  <c:v>20</c:v>
                </c:pt>
                <c:pt idx="176">
                  <c:v>20</c:v>
                </c:pt>
                <c:pt idx="177">
                  <c:v>20</c:v>
                </c:pt>
                <c:pt idx="178">
                  <c:v>20</c:v>
                </c:pt>
                <c:pt idx="179">
                  <c:v>20</c:v>
                </c:pt>
                <c:pt idx="180">
                  <c:v>20</c:v>
                </c:pt>
                <c:pt idx="181">
                  <c:v>20</c:v>
                </c:pt>
                <c:pt idx="182">
                  <c:v>20</c:v>
                </c:pt>
                <c:pt idx="183">
                  <c:v>20</c:v>
                </c:pt>
                <c:pt idx="184">
                  <c:v>20</c:v>
                </c:pt>
                <c:pt idx="185">
                  <c:v>20</c:v>
                </c:pt>
                <c:pt idx="186">
                  <c:v>20</c:v>
                </c:pt>
                <c:pt idx="187">
                  <c:v>20</c:v>
                </c:pt>
                <c:pt idx="188">
                  <c:v>20</c:v>
                </c:pt>
                <c:pt idx="189">
                  <c:v>20</c:v>
                </c:pt>
                <c:pt idx="190">
                  <c:v>20</c:v>
                </c:pt>
                <c:pt idx="191">
                  <c:v>20</c:v>
                </c:pt>
                <c:pt idx="192">
                  <c:v>20</c:v>
                </c:pt>
                <c:pt idx="193">
                  <c:v>20</c:v>
                </c:pt>
                <c:pt idx="194">
                  <c:v>20</c:v>
                </c:pt>
                <c:pt idx="195">
                  <c:v>12</c:v>
                </c:pt>
                <c:pt idx="196">
                  <c:v>12</c:v>
                </c:pt>
                <c:pt idx="197">
                  <c:v>16</c:v>
                </c:pt>
              </c:numCache>
            </c:numRef>
          </c:val>
          <c:smooth val="0"/>
          <c:extLst>
            <c:ext xmlns:c16="http://schemas.microsoft.com/office/drawing/2014/chart" uri="{C3380CC4-5D6E-409C-BE32-E72D297353CC}">
              <c16:uniqueId val="{00000000-E3D2-4728-B47F-070FC5C8A216}"/>
            </c:ext>
          </c:extLst>
        </c:ser>
        <c:ser>
          <c:idx val="1"/>
          <c:order val="1"/>
          <c:tx>
            <c:strRef>
              <c:f>Sheet1!$BD$2</c:f>
              <c:strCache>
                <c:ptCount val="1"/>
                <c:pt idx="0">
                  <c:v>介護福祉施設</c:v>
                </c:pt>
              </c:strCache>
            </c:strRef>
          </c:tx>
          <c:spPr>
            <a:ln w="28575" cap="rnd">
              <a:solidFill>
                <a:schemeClr val="accent2"/>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Sheet1!$BD$3:$BD$200</c:f>
              <c:numCache>
                <c:formatCode>0_);[Red]\(0\)</c:formatCode>
                <c:ptCount val="198"/>
                <c:pt idx="1">
                  <c:v>0</c:v>
                </c:pt>
                <c:pt idx="2">
                  <c:v>0</c:v>
                </c:pt>
                <c:pt idx="3">
                  <c:v>0</c:v>
                </c:pt>
                <c:pt idx="4">
                  <c:v>0</c:v>
                </c:pt>
                <c:pt idx="5">
                  <c:v>10</c:v>
                </c:pt>
                <c:pt idx="6">
                  <c:v>26</c:v>
                </c:pt>
                <c:pt idx="7">
                  <c:v>30</c:v>
                </c:pt>
                <c:pt idx="8">
                  <c:v>44</c:v>
                </c:pt>
                <c:pt idx="9">
                  <c:v>62</c:v>
                </c:pt>
                <c:pt idx="10">
                  <c:v>70</c:v>
                </c:pt>
                <c:pt idx="11">
                  <c:v>84</c:v>
                </c:pt>
                <c:pt idx="12">
                  <c:v>96</c:v>
                </c:pt>
                <c:pt idx="13">
                  <c:v>99</c:v>
                </c:pt>
                <c:pt idx="14">
                  <c:v>99</c:v>
                </c:pt>
                <c:pt idx="15">
                  <c:v>100</c:v>
                </c:pt>
                <c:pt idx="16">
                  <c:v>101</c:v>
                </c:pt>
                <c:pt idx="17">
                  <c:v>102</c:v>
                </c:pt>
                <c:pt idx="18">
                  <c:v>102</c:v>
                </c:pt>
                <c:pt idx="19">
                  <c:v>103</c:v>
                </c:pt>
                <c:pt idx="20">
                  <c:v>103</c:v>
                </c:pt>
                <c:pt idx="21">
                  <c:v>103</c:v>
                </c:pt>
                <c:pt idx="22">
                  <c:v>103</c:v>
                </c:pt>
                <c:pt idx="23">
                  <c:v>103</c:v>
                </c:pt>
                <c:pt idx="24">
                  <c:v>103</c:v>
                </c:pt>
                <c:pt idx="25">
                  <c:v>104</c:v>
                </c:pt>
                <c:pt idx="26">
                  <c:v>102</c:v>
                </c:pt>
                <c:pt idx="27">
                  <c:v>102</c:v>
                </c:pt>
                <c:pt idx="28">
                  <c:v>102</c:v>
                </c:pt>
                <c:pt idx="29">
                  <c:v>103</c:v>
                </c:pt>
                <c:pt idx="30">
                  <c:v>103</c:v>
                </c:pt>
                <c:pt idx="31">
                  <c:v>104</c:v>
                </c:pt>
                <c:pt idx="32">
                  <c:v>112</c:v>
                </c:pt>
                <c:pt idx="33">
                  <c:v>112</c:v>
                </c:pt>
                <c:pt idx="34">
                  <c:v>112</c:v>
                </c:pt>
                <c:pt idx="35">
                  <c:v>112</c:v>
                </c:pt>
                <c:pt idx="36">
                  <c:v>109</c:v>
                </c:pt>
                <c:pt idx="37">
                  <c:v>111</c:v>
                </c:pt>
                <c:pt idx="38">
                  <c:v>111</c:v>
                </c:pt>
                <c:pt idx="39">
                  <c:v>111</c:v>
                </c:pt>
                <c:pt idx="40">
                  <c:v>111</c:v>
                </c:pt>
                <c:pt idx="41">
                  <c:v>111</c:v>
                </c:pt>
                <c:pt idx="42">
                  <c:v>111</c:v>
                </c:pt>
                <c:pt idx="43">
                  <c:v>111</c:v>
                </c:pt>
                <c:pt idx="44">
                  <c:v>111</c:v>
                </c:pt>
                <c:pt idx="45">
                  <c:v>111</c:v>
                </c:pt>
                <c:pt idx="46">
                  <c:v>111</c:v>
                </c:pt>
                <c:pt idx="47">
                  <c:v>109</c:v>
                </c:pt>
                <c:pt idx="48">
                  <c:v>105</c:v>
                </c:pt>
                <c:pt idx="49">
                  <c:v>106</c:v>
                </c:pt>
                <c:pt idx="50">
                  <c:v>106</c:v>
                </c:pt>
                <c:pt idx="51">
                  <c:v>108</c:v>
                </c:pt>
                <c:pt idx="52">
                  <c:v>105</c:v>
                </c:pt>
                <c:pt idx="53">
                  <c:v>104</c:v>
                </c:pt>
                <c:pt idx="54">
                  <c:v>102</c:v>
                </c:pt>
                <c:pt idx="55">
                  <c:v>102</c:v>
                </c:pt>
                <c:pt idx="56">
                  <c:v>102</c:v>
                </c:pt>
                <c:pt idx="57">
                  <c:v>100</c:v>
                </c:pt>
                <c:pt idx="58">
                  <c:v>100</c:v>
                </c:pt>
                <c:pt idx="59">
                  <c:v>100</c:v>
                </c:pt>
                <c:pt idx="60">
                  <c:v>101</c:v>
                </c:pt>
                <c:pt idx="61">
                  <c:v>103</c:v>
                </c:pt>
                <c:pt idx="62">
                  <c:v>101</c:v>
                </c:pt>
                <c:pt idx="63">
                  <c:v>101</c:v>
                </c:pt>
                <c:pt idx="64">
                  <c:v>100</c:v>
                </c:pt>
                <c:pt idx="65">
                  <c:v>100</c:v>
                </c:pt>
                <c:pt idx="66">
                  <c:v>100</c:v>
                </c:pt>
                <c:pt idx="67">
                  <c:v>96</c:v>
                </c:pt>
                <c:pt idx="68">
                  <c:v>96</c:v>
                </c:pt>
                <c:pt idx="69">
                  <c:v>96</c:v>
                </c:pt>
                <c:pt idx="70">
                  <c:v>96</c:v>
                </c:pt>
                <c:pt idx="71">
                  <c:v>96</c:v>
                </c:pt>
                <c:pt idx="72">
                  <c:v>96</c:v>
                </c:pt>
                <c:pt idx="73">
                  <c:v>96</c:v>
                </c:pt>
                <c:pt idx="74">
                  <c:v>96</c:v>
                </c:pt>
                <c:pt idx="75">
                  <c:v>95</c:v>
                </c:pt>
                <c:pt idx="76">
                  <c:v>93</c:v>
                </c:pt>
                <c:pt idx="77">
                  <c:v>93</c:v>
                </c:pt>
                <c:pt idx="78">
                  <c:v>86</c:v>
                </c:pt>
                <c:pt idx="79">
                  <c:v>85</c:v>
                </c:pt>
                <c:pt idx="80">
                  <c:v>85</c:v>
                </c:pt>
                <c:pt idx="81">
                  <c:v>85</c:v>
                </c:pt>
                <c:pt idx="82">
                  <c:v>85</c:v>
                </c:pt>
                <c:pt idx="83">
                  <c:v>75</c:v>
                </c:pt>
                <c:pt idx="84">
                  <c:v>75</c:v>
                </c:pt>
                <c:pt idx="85">
                  <c:v>75</c:v>
                </c:pt>
                <c:pt idx="86">
                  <c:v>75</c:v>
                </c:pt>
                <c:pt idx="87">
                  <c:v>75</c:v>
                </c:pt>
                <c:pt idx="88">
                  <c:v>75</c:v>
                </c:pt>
                <c:pt idx="89">
                  <c:v>75</c:v>
                </c:pt>
                <c:pt idx="90">
                  <c:v>75</c:v>
                </c:pt>
                <c:pt idx="91">
                  <c:v>75</c:v>
                </c:pt>
                <c:pt idx="92">
                  <c:v>75</c:v>
                </c:pt>
                <c:pt idx="93">
                  <c:v>75</c:v>
                </c:pt>
                <c:pt idx="94">
                  <c:v>75</c:v>
                </c:pt>
                <c:pt idx="95">
                  <c:v>75</c:v>
                </c:pt>
                <c:pt idx="96">
                  <c:v>75</c:v>
                </c:pt>
                <c:pt idx="97">
                  <c:v>75</c:v>
                </c:pt>
                <c:pt idx="98">
                  <c:v>75</c:v>
                </c:pt>
                <c:pt idx="99">
                  <c:v>75</c:v>
                </c:pt>
                <c:pt idx="100">
                  <c:v>74</c:v>
                </c:pt>
                <c:pt idx="101">
                  <c:v>74</c:v>
                </c:pt>
                <c:pt idx="102">
                  <c:v>74</c:v>
                </c:pt>
                <c:pt idx="103">
                  <c:v>72</c:v>
                </c:pt>
                <c:pt idx="104">
                  <c:v>71</c:v>
                </c:pt>
                <c:pt idx="105">
                  <c:v>71</c:v>
                </c:pt>
                <c:pt idx="106">
                  <c:v>71</c:v>
                </c:pt>
                <c:pt idx="107">
                  <c:v>71</c:v>
                </c:pt>
                <c:pt idx="108">
                  <c:v>71</c:v>
                </c:pt>
                <c:pt idx="109">
                  <c:v>68</c:v>
                </c:pt>
                <c:pt idx="110">
                  <c:v>68</c:v>
                </c:pt>
                <c:pt idx="111">
                  <c:v>68</c:v>
                </c:pt>
                <c:pt idx="112">
                  <c:v>66</c:v>
                </c:pt>
                <c:pt idx="113">
                  <c:v>66</c:v>
                </c:pt>
                <c:pt idx="114">
                  <c:v>66</c:v>
                </c:pt>
                <c:pt idx="115">
                  <c:v>66</c:v>
                </c:pt>
                <c:pt idx="116">
                  <c:v>66</c:v>
                </c:pt>
                <c:pt idx="117">
                  <c:v>66</c:v>
                </c:pt>
                <c:pt idx="118">
                  <c:v>60</c:v>
                </c:pt>
                <c:pt idx="119">
                  <c:v>52</c:v>
                </c:pt>
                <c:pt idx="120">
                  <c:v>52</c:v>
                </c:pt>
                <c:pt idx="121">
                  <c:v>52</c:v>
                </c:pt>
                <c:pt idx="122">
                  <c:v>52</c:v>
                </c:pt>
                <c:pt idx="123">
                  <c:v>52</c:v>
                </c:pt>
                <c:pt idx="124">
                  <c:v>52</c:v>
                </c:pt>
                <c:pt idx="125">
                  <c:v>52</c:v>
                </c:pt>
                <c:pt idx="126">
                  <c:v>52</c:v>
                </c:pt>
                <c:pt idx="127">
                  <c:v>52</c:v>
                </c:pt>
                <c:pt idx="128">
                  <c:v>52</c:v>
                </c:pt>
                <c:pt idx="129">
                  <c:v>49</c:v>
                </c:pt>
                <c:pt idx="130">
                  <c:v>48</c:v>
                </c:pt>
                <c:pt idx="131">
                  <c:v>48</c:v>
                </c:pt>
                <c:pt idx="132">
                  <c:v>48</c:v>
                </c:pt>
                <c:pt idx="133">
                  <c:v>48</c:v>
                </c:pt>
                <c:pt idx="134">
                  <c:v>48</c:v>
                </c:pt>
                <c:pt idx="135">
                  <c:v>48</c:v>
                </c:pt>
                <c:pt idx="136">
                  <c:v>48</c:v>
                </c:pt>
                <c:pt idx="137">
                  <c:v>48</c:v>
                </c:pt>
                <c:pt idx="138">
                  <c:v>44</c:v>
                </c:pt>
                <c:pt idx="139">
                  <c:v>21</c:v>
                </c:pt>
                <c:pt idx="140">
                  <c:v>20</c:v>
                </c:pt>
                <c:pt idx="141">
                  <c:v>20</c:v>
                </c:pt>
                <c:pt idx="142">
                  <c:v>20</c:v>
                </c:pt>
                <c:pt idx="143">
                  <c:v>20</c:v>
                </c:pt>
                <c:pt idx="144">
                  <c:v>20</c:v>
                </c:pt>
                <c:pt idx="145">
                  <c:v>20</c:v>
                </c:pt>
                <c:pt idx="146">
                  <c:v>20</c:v>
                </c:pt>
                <c:pt idx="147">
                  <c:v>20</c:v>
                </c:pt>
                <c:pt idx="148">
                  <c:v>20</c:v>
                </c:pt>
                <c:pt idx="149">
                  <c:v>20</c:v>
                </c:pt>
                <c:pt idx="150">
                  <c:v>19</c:v>
                </c:pt>
                <c:pt idx="151">
                  <c:v>19</c:v>
                </c:pt>
                <c:pt idx="152">
                  <c:v>19</c:v>
                </c:pt>
                <c:pt idx="153">
                  <c:v>19</c:v>
                </c:pt>
                <c:pt idx="154">
                  <c:v>19</c:v>
                </c:pt>
                <c:pt idx="155">
                  <c:v>19</c:v>
                </c:pt>
                <c:pt idx="156">
                  <c:v>19</c:v>
                </c:pt>
                <c:pt idx="157">
                  <c:v>19</c:v>
                </c:pt>
                <c:pt idx="158">
                  <c:v>19</c:v>
                </c:pt>
                <c:pt idx="159">
                  <c:v>19</c:v>
                </c:pt>
                <c:pt idx="160">
                  <c:v>19</c:v>
                </c:pt>
                <c:pt idx="161">
                  <c:v>19</c:v>
                </c:pt>
                <c:pt idx="162">
                  <c:v>19</c:v>
                </c:pt>
                <c:pt idx="163">
                  <c:v>19</c:v>
                </c:pt>
                <c:pt idx="164">
                  <c:v>19</c:v>
                </c:pt>
                <c:pt idx="165">
                  <c:v>19</c:v>
                </c:pt>
                <c:pt idx="166">
                  <c:v>19</c:v>
                </c:pt>
                <c:pt idx="167">
                  <c:v>19</c:v>
                </c:pt>
                <c:pt idx="168">
                  <c:v>19</c:v>
                </c:pt>
                <c:pt idx="169">
                  <c:v>19</c:v>
                </c:pt>
                <c:pt idx="170">
                  <c:v>19</c:v>
                </c:pt>
                <c:pt idx="171">
                  <c:v>19</c:v>
                </c:pt>
                <c:pt idx="172">
                  <c:v>19</c:v>
                </c:pt>
                <c:pt idx="173">
                  <c:v>19</c:v>
                </c:pt>
                <c:pt idx="174">
                  <c:v>19</c:v>
                </c:pt>
                <c:pt idx="175">
                  <c:v>19</c:v>
                </c:pt>
                <c:pt idx="176">
                  <c:v>19</c:v>
                </c:pt>
                <c:pt idx="177">
                  <c:v>19</c:v>
                </c:pt>
                <c:pt idx="178">
                  <c:v>19</c:v>
                </c:pt>
                <c:pt idx="179">
                  <c:v>19</c:v>
                </c:pt>
                <c:pt idx="180">
                  <c:v>19</c:v>
                </c:pt>
                <c:pt idx="181">
                  <c:v>19</c:v>
                </c:pt>
                <c:pt idx="182">
                  <c:v>19</c:v>
                </c:pt>
                <c:pt idx="183">
                  <c:v>19</c:v>
                </c:pt>
                <c:pt idx="184">
                  <c:v>19</c:v>
                </c:pt>
                <c:pt idx="185">
                  <c:v>19</c:v>
                </c:pt>
                <c:pt idx="186">
                  <c:v>19</c:v>
                </c:pt>
                <c:pt idx="187">
                  <c:v>19</c:v>
                </c:pt>
                <c:pt idx="188">
                  <c:v>19</c:v>
                </c:pt>
                <c:pt idx="189">
                  <c:v>19</c:v>
                </c:pt>
                <c:pt idx="190">
                  <c:v>19</c:v>
                </c:pt>
                <c:pt idx="191">
                  <c:v>19</c:v>
                </c:pt>
                <c:pt idx="192">
                  <c:v>19</c:v>
                </c:pt>
                <c:pt idx="193">
                  <c:v>19</c:v>
                </c:pt>
                <c:pt idx="194">
                  <c:v>19</c:v>
                </c:pt>
                <c:pt idx="195">
                  <c:v>19</c:v>
                </c:pt>
                <c:pt idx="196">
                  <c:v>13</c:v>
                </c:pt>
                <c:pt idx="197">
                  <c:v>13</c:v>
                </c:pt>
              </c:numCache>
            </c:numRef>
          </c:val>
          <c:smooth val="0"/>
          <c:extLst>
            <c:ext xmlns:c16="http://schemas.microsoft.com/office/drawing/2014/chart" uri="{C3380CC4-5D6E-409C-BE32-E72D297353CC}">
              <c16:uniqueId val="{00000001-E3D2-4728-B47F-070FC5C8A216}"/>
            </c:ext>
          </c:extLst>
        </c:ser>
        <c:ser>
          <c:idx val="2"/>
          <c:order val="2"/>
          <c:tx>
            <c:strRef>
              <c:f>Sheet1!$BE$2</c:f>
              <c:strCache>
                <c:ptCount val="1"/>
                <c:pt idx="0">
                  <c:v>教育保育施設</c:v>
                </c:pt>
              </c:strCache>
            </c:strRef>
          </c:tx>
          <c:spPr>
            <a:ln w="28575" cap="rnd">
              <a:solidFill>
                <a:schemeClr val="accent4"/>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Sheet1!$BE$3:$BE$200</c:f>
              <c:numCache>
                <c:formatCode>0_);[Red]\(0\)</c:formatCode>
                <c:ptCount val="198"/>
                <c:pt idx="1">
                  <c:v>0</c:v>
                </c:pt>
                <c:pt idx="2">
                  <c:v>0</c:v>
                </c:pt>
                <c:pt idx="3">
                  <c:v>0</c:v>
                </c:pt>
                <c:pt idx="4">
                  <c:v>0</c:v>
                </c:pt>
                <c:pt idx="5">
                  <c:v>0</c:v>
                </c:pt>
                <c:pt idx="6">
                  <c:v>0</c:v>
                </c:pt>
                <c:pt idx="7">
                  <c:v>12</c:v>
                </c:pt>
                <c:pt idx="8">
                  <c:v>12</c:v>
                </c:pt>
                <c:pt idx="9">
                  <c:v>12</c:v>
                </c:pt>
                <c:pt idx="10">
                  <c:v>32</c:v>
                </c:pt>
                <c:pt idx="11">
                  <c:v>32</c:v>
                </c:pt>
                <c:pt idx="12">
                  <c:v>50</c:v>
                </c:pt>
                <c:pt idx="13">
                  <c:v>56</c:v>
                </c:pt>
                <c:pt idx="14">
                  <c:v>58</c:v>
                </c:pt>
                <c:pt idx="15">
                  <c:v>58</c:v>
                </c:pt>
                <c:pt idx="16">
                  <c:v>58</c:v>
                </c:pt>
                <c:pt idx="17">
                  <c:v>58</c:v>
                </c:pt>
                <c:pt idx="18">
                  <c:v>64</c:v>
                </c:pt>
                <c:pt idx="19">
                  <c:v>67</c:v>
                </c:pt>
                <c:pt idx="20">
                  <c:v>67</c:v>
                </c:pt>
                <c:pt idx="21">
                  <c:v>67</c:v>
                </c:pt>
                <c:pt idx="22">
                  <c:v>67</c:v>
                </c:pt>
                <c:pt idx="23">
                  <c:v>69</c:v>
                </c:pt>
                <c:pt idx="24">
                  <c:v>69</c:v>
                </c:pt>
                <c:pt idx="25">
                  <c:v>69</c:v>
                </c:pt>
                <c:pt idx="26">
                  <c:v>71</c:v>
                </c:pt>
                <c:pt idx="27">
                  <c:v>75</c:v>
                </c:pt>
                <c:pt idx="28">
                  <c:v>75</c:v>
                </c:pt>
                <c:pt idx="29">
                  <c:v>80</c:v>
                </c:pt>
                <c:pt idx="30">
                  <c:v>80</c:v>
                </c:pt>
                <c:pt idx="31">
                  <c:v>80</c:v>
                </c:pt>
                <c:pt idx="32">
                  <c:v>80</c:v>
                </c:pt>
                <c:pt idx="33">
                  <c:v>81</c:v>
                </c:pt>
                <c:pt idx="34">
                  <c:v>81</c:v>
                </c:pt>
                <c:pt idx="35">
                  <c:v>81</c:v>
                </c:pt>
                <c:pt idx="36">
                  <c:v>81</c:v>
                </c:pt>
                <c:pt idx="37">
                  <c:v>81</c:v>
                </c:pt>
                <c:pt idx="38">
                  <c:v>81</c:v>
                </c:pt>
                <c:pt idx="39">
                  <c:v>81</c:v>
                </c:pt>
                <c:pt idx="40">
                  <c:v>81</c:v>
                </c:pt>
                <c:pt idx="41">
                  <c:v>81</c:v>
                </c:pt>
                <c:pt idx="42">
                  <c:v>83</c:v>
                </c:pt>
                <c:pt idx="43">
                  <c:v>85</c:v>
                </c:pt>
                <c:pt idx="44">
                  <c:v>85</c:v>
                </c:pt>
                <c:pt idx="45">
                  <c:v>85</c:v>
                </c:pt>
                <c:pt idx="46">
                  <c:v>85</c:v>
                </c:pt>
                <c:pt idx="47">
                  <c:v>85</c:v>
                </c:pt>
                <c:pt idx="48">
                  <c:v>85</c:v>
                </c:pt>
                <c:pt idx="49">
                  <c:v>85</c:v>
                </c:pt>
                <c:pt idx="50">
                  <c:v>84</c:v>
                </c:pt>
                <c:pt idx="51">
                  <c:v>84</c:v>
                </c:pt>
                <c:pt idx="52">
                  <c:v>80</c:v>
                </c:pt>
                <c:pt idx="53">
                  <c:v>80</c:v>
                </c:pt>
                <c:pt idx="54">
                  <c:v>80</c:v>
                </c:pt>
                <c:pt idx="55">
                  <c:v>81</c:v>
                </c:pt>
                <c:pt idx="56">
                  <c:v>81</c:v>
                </c:pt>
                <c:pt idx="57">
                  <c:v>81</c:v>
                </c:pt>
                <c:pt idx="58">
                  <c:v>81</c:v>
                </c:pt>
                <c:pt idx="59">
                  <c:v>78</c:v>
                </c:pt>
                <c:pt idx="60">
                  <c:v>75</c:v>
                </c:pt>
                <c:pt idx="61">
                  <c:v>75</c:v>
                </c:pt>
                <c:pt idx="62">
                  <c:v>74</c:v>
                </c:pt>
                <c:pt idx="63">
                  <c:v>74</c:v>
                </c:pt>
                <c:pt idx="64">
                  <c:v>74</c:v>
                </c:pt>
                <c:pt idx="65">
                  <c:v>74</c:v>
                </c:pt>
                <c:pt idx="66">
                  <c:v>74</c:v>
                </c:pt>
                <c:pt idx="67">
                  <c:v>74</c:v>
                </c:pt>
                <c:pt idx="68">
                  <c:v>77</c:v>
                </c:pt>
                <c:pt idx="69">
                  <c:v>77</c:v>
                </c:pt>
                <c:pt idx="70">
                  <c:v>80</c:v>
                </c:pt>
                <c:pt idx="71">
                  <c:v>80</c:v>
                </c:pt>
                <c:pt idx="72">
                  <c:v>80</c:v>
                </c:pt>
                <c:pt idx="73">
                  <c:v>80</c:v>
                </c:pt>
                <c:pt idx="74">
                  <c:v>80</c:v>
                </c:pt>
                <c:pt idx="75">
                  <c:v>80</c:v>
                </c:pt>
                <c:pt idx="76">
                  <c:v>80</c:v>
                </c:pt>
                <c:pt idx="77">
                  <c:v>80</c:v>
                </c:pt>
                <c:pt idx="78">
                  <c:v>80</c:v>
                </c:pt>
                <c:pt idx="79">
                  <c:v>80</c:v>
                </c:pt>
                <c:pt idx="80">
                  <c:v>80</c:v>
                </c:pt>
                <c:pt idx="81">
                  <c:v>80</c:v>
                </c:pt>
                <c:pt idx="82">
                  <c:v>80</c:v>
                </c:pt>
                <c:pt idx="83">
                  <c:v>80</c:v>
                </c:pt>
                <c:pt idx="84">
                  <c:v>80</c:v>
                </c:pt>
                <c:pt idx="85">
                  <c:v>79</c:v>
                </c:pt>
                <c:pt idx="86">
                  <c:v>79</c:v>
                </c:pt>
                <c:pt idx="87">
                  <c:v>79</c:v>
                </c:pt>
                <c:pt idx="88">
                  <c:v>78</c:v>
                </c:pt>
                <c:pt idx="89">
                  <c:v>78</c:v>
                </c:pt>
                <c:pt idx="90">
                  <c:v>78</c:v>
                </c:pt>
                <c:pt idx="91">
                  <c:v>78</c:v>
                </c:pt>
                <c:pt idx="92">
                  <c:v>78</c:v>
                </c:pt>
                <c:pt idx="93">
                  <c:v>78</c:v>
                </c:pt>
                <c:pt idx="94">
                  <c:v>78</c:v>
                </c:pt>
                <c:pt idx="95">
                  <c:v>78</c:v>
                </c:pt>
                <c:pt idx="96">
                  <c:v>78</c:v>
                </c:pt>
                <c:pt idx="97">
                  <c:v>73</c:v>
                </c:pt>
                <c:pt idx="98">
                  <c:v>73</c:v>
                </c:pt>
                <c:pt idx="99">
                  <c:v>73</c:v>
                </c:pt>
                <c:pt idx="100">
                  <c:v>73</c:v>
                </c:pt>
                <c:pt idx="101">
                  <c:v>73</c:v>
                </c:pt>
                <c:pt idx="102">
                  <c:v>73</c:v>
                </c:pt>
                <c:pt idx="103">
                  <c:v>73</c:v>
                </c:pt>
                <c:pt idx="104">
                  <c:v>74</c:v>
                </c:pt>
                <c:pt idx="105">
                  <c:v>74</c:v>
                </c:pt>
                <c:pt idx="106">
                  <c:v>74</c:v>
                </c:pt>
                <c:pt idx="107">
                  <c:v>74</c:v>
                </c:pt>
                <c:pt idx="108">
                  <c:v>74</c:v>
                </c:pt>
                <c:pt idx="109">
                  <c:v>74</c:v>
                </c:pt>
                <c:pt idx="110">
                  <c:v>74</c:v>
                </c:pt>
                <c:pt idx="111">
                  <c:v>74</c:v>
                </c:pt>
                <c:pt idx="112">
                  <c:v>74</c:v>
                </c:pt>
                <c:pt idx="113">
                  <c:v>74</c:v>
                </c:pt>
                <c:pt idx="114">
                  <c:v>74</c:v>
                </c:pt>
                <c:pt idx="115">
                  <c:v>74</c:v>
                </c:pt>
                <c:pt idx="116">
                  <c:v>74</c:v>
                </c:pt>
                <c:pt idx="117">
                  <c:v>73</c:v>
                </c:pt>
                <c:pt idx="118">
                  <c:v>73</c:v>
                </c:pt>
                <c:pt idx="119">
                  <c:v>73</c:v>
                </c:pt>
                <c:pt idx="120">
                  <c:v>73</c:v>
                </c:pt>
                <c:pt idx="121">
                  <c:v>73</c:v>
                </c:pt>
                <c:pt idx="122">
                  <c:v>73</c:v>
                </c:pt>
                <c:pt idx="123">
                  <c:v>73</c:v>
                </c:pt>
                <c:pt idx="124">
                  <c:v>73</c:v>
                </c:pt>
                <c:pt idx="125">
                  <c:v>73</c:v>
                </c:pt>
                <c:pt idx="126">
                  <c:v>73</c:v>
                </c:pt>
                <c:pt idx="127">
                  <c:v>73</c:v>
                </c:pt>
                <c:pt idx="128">
                  <c:v>73</c:v>
                </c:pt>
                <c:pt idx="129">
                  <c:v>73</c:v>
                </c:pt>
                <c:pt idx="130">
                  <c:v>73</c:v>
                </c:pt>
                <c:pt idx="131">
                  <c:v>73</c:v>
                </c:pt>
                <c:pt idx="132">
                  <c:v>73</c:v>
                </c:pt>
                <c:pt idx="133">
                  <c:v>73</c:v>
                </c:pt>
                <c:pt idx="134">
                  <c:v>73</c:v>
                </c:pt>
                <c:pt idx="135">
                  <c:v>73</c:v>
                </c:pt>
                <c:pt idx="136">
                  <c:v>73</c:v>
                </c:pt>
                <c:pt idx="137">
                  <c:v>73</c:v>
                </c:pt>
                <c:pt idx="138">
                  <c:v>67</c:v>
                </c:pt>
                <c:pt idx="139">
                  <c:v>63</c:v>
                </c:pt>
                <c:pt idx="140">
                  <c:v>63</c:v>
                </c:pt>
                <c:pt idx="141">
                  <c:v>63</c:v>
                </c:pt>
                <c:pt idx="142">
                  <c:v>63</c:v>
                </c:pt>
                <c:pt idx="143">
                  <c:v>63</c:v>
                </c:pt>
                <c:pt idx="144">
                  <c:v>63</c:v>
                </c:pt>
                <c:pt idx="145">
                  <c:v>63</c:v>
                </c:pt>
                <c:pt idx="146">
                  <c:v>63</c:v>
                </c:pt>
                <c:pt idx="147">
                  <c:v>63</c:v>
                </c:pt>
                <c:pt idx="148">
                  <c:v>63</c:v>
                </c:pt>
                <c:pt idx="149">
                  <c:v>63</c:v>
                </c:pt>
                <c:pt idx="150">
                  <c:v>63</c:v>
                </c:pt>
                <c:pt idx="151">
                  <c:v>63</c:v>
                </c:pt>
                <c:pt idx="152">
                  <c:v>63</c:v>
                </c:pt>
                <c:pt idx="153">
                  <c:v>63</c:v>
                </c:pt>
                <c:pt idx="154">
                  <c:v>63</c:v>
                </c:pt>
                <c:pt idx="155">
                  <c:v>63</c:v>
                </c:pt>
                <c:pt idx="156">
                  <c:v>63</c:v>
                </c:pt>
                <c:pt idx="157">
                  <c:v>63</c:v>
                </c:pt>
                <c:pt idx="158">
                  <c:v>63</c:v>
                </c:pt>
                <c:pt idx="159">
                  <c:v>63</c:v>
                </c:pt>
                <c:pt idx="160">
                  <c:v>63</c:v>
                </c:pt>
                <c:pt idx="161">
                  <c:v>63</c:v>
                </c:pt>
                <c:pt idx="162">
                  <c:v>63</c:v>
                </c:pt>
                <c:pt idx="163">
                  <c:v>63</c:v>
                </c:pt>
                <c:pt idx="164">
                  <c:v>63</c:v>
                </c:pt>
                <c:pt idx="165">
                  <c:v>63</c:v>
                </c:pt>
                <c:pt idx="166">
                  <c:v>63</c:v>
                </c:pt>
                <c:pt idx="167">
                  <c:v>63</c:v>
                </c:pt>
                <c:pt idx="168">
                  <c:v>63</c:v>
                </c:pt>
                <c:pt idx="169">
                  <c:v>63</c:v>
                </c:pt>
                <c:pt idx="170">
                  <c:v>63</c:v>
                </c:pt>
                <c:pt idx="171">
                  <c:v>63</c:v>
                </c:pt>
                <c:pt idx="172">
                  <c:v>63</c:v>
                </c:pt>
                <c:pt idx="173">
                  <c:v>63</c:v>
                </c:pt>
                <c:pt idx="174">
                  <c:v>63</c:v>
                </c:pt>
                <c:pt idx="175">
                  <c:v>63</c:v>
                </c:pt>
                <c:pt idx="176">
                  <c:v>63</c:v>
                </c:pt>
                <c:pt idx="177">
                  <c:v>63</c:v>
                </c:pt>
                <c:pt idx="178">
                  <c:v>63</c:v>
                </c:pt>
                <c:pt idx="179">
                  <c:v>63</c:v>
                </c:pt>
                <c:pt idx="180">
                  <c:v>63</c:v>
                </c:pt>
                <c:pt idx="181">
                  <c:v>63</c:v>
                </c:pt>
                <c:pt idx="182">
                  <c:v>63</c:v>
                </c:pt>
                <c:pt idx="183">
                  <c:v>63</c:v>
                </c:pt>
                <c:pt idx="184">
                  <c:v>63</c:v>
                </c:pt>
                <c:pt idx="185">
                  <c:v>63</c:v>
                </c:pt>
                <c:pt idx="186">
                  <c:v>63</c:v>
                </c:pt>
                <c:pt idx="187">
                  <c:v>63</c:v>
                </c:pt>
                <c:pt idx="188">
                  <c:v>63</c:v>
                </c:pt>
                <c:pt idx="189">
                  <c:v>63</c:v>
                </c:pt>
                <c:pt idx="190">
                  <c:v>63</c:v>
                </c:pt>
                <c:pt idx="191">
                  <c:v>63</c:v>
                </c:pt>
                <c:pt idx="192">
                  <c:v>63</c:v>
                </c:pt>
                <c:pt idx="193">
                  <c:v>63</c:v>
                </c:pt>
                <c:pt idx="194">
                  <c:v>63</c:v>
                </c:pt>
                <c:pt idx="195">
                  <c:v>63</c:v>
                </c:pt>
                <c:pt idx="196">
                  <c:v>61</c:v>
                </c:pt>
                <c:pt idx="197">
                  <c:v>61</c:v>
                </c:pt>
              </c:numCache>
            </c:numRef>
          </c:val>
          <c:smooth val="0"/>
          <c:extLst>
            <c:ext xmlns:c16="http://schemas.microsoft.com/office/drawing/2014/chart" uri="{C3380CC4-5D6E-409C-BE32-E72D297353CC}">
              <c16:uniqueId val="{00000002-E3D2-4728-B47F-070FC5C8A216}"/>
            </c:ext>
          </c:extLst>
        </c:ser>
        <c:ser>
          <c:idx val="3"/>
          <c:order val="3"/>
          <c:tx>
            <c:strRef>
              <c:f>Sheet1!$BF$2</c:f>
              <c:strCache>
                <c:ptCount val="1"/>
                <c:pt idx="0">
                  <c:v>公共施設</c:v>
                </c:pt>
              </c:strCache>
            </c:strRef>
          </c:tx>
          <c:spPr>
            <a:ln w="28575" cap="rnd">
              <a:solidFill>
                <a:schemeClr val="accent1">
                  <a:lumMod val="60000"/>
                  <a:lumOff val="40000"/>
                </a:schemeClr>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Sheet1!$BF$3:$BF$200</c:f>
              <c:numCache>
                <c:formatCode>0_);[Red]\(0\)</c:formatCode>
                <c:ptCount val="198"/>
                <c:pt idx="1">
                  <c:v>0</c:v>
                </c:pt>
                <c:pt idx="2">
                  <c:v>0</c:v>
                </c:pt>
                <c:pt idx="3">
                  <c:v>0</c:v>
                </c:pt>
                <c:pt idx="4">
                  <c:v>0</c:v>
                </c:pt>
                <c:pt idx="5">
                  <c:v>6</c:v>
                </c:pt>
                <c:pt idx="6">
                  <c:v>6</c:v>
                </c:pt>
                <c:pt idx="7">
                  <c:v>6</c:v>
                </c:pt>
                <c:pt idx="8">
                  <c:v>6</c:v>
                </c:pt>
                <c:pt idx="9">
                  <c:v>6</c:v>
                </c:pt>
                <c:pt idx="10">
                  <c:v>6</c:v>
                </c:pt>
                <c:pt idx="11">
                  <c:v>9</c:v>
                </c:pt>
                <c:pt idx="12">
                  <c:v>16</c:v>
                </c:pt>
                <c:pt idx="13">
                  <c:v>16</c:v>
                </c:pt>
                <c:pt idx="14">
                  <c:v>16</c:v>
                </c:pt>
                <c:pt idx="15">
                  <c:v>16</c:v>
                </c:pt>
                <c:pt idx="16">
                  <c:v>18</c:v>
                </c:pt>
                <c:pt idx="17">
                  <c:v>18</c:v>
                </c:pt>
                <c:pt idx="18">
                  <c:v>18</c:v>
                </c:pt>
                <c:pt idx="19">
                  <c:v>18</c:v>
                </c:pt>
                <c:pt idx="20">
                  <c:v>18</c:v>
                </c:pt>
                <c:pt idx="21">
                  <c:v>18</c:v>
                </c:pt>
                <c:pt idx="22">
                  <c:v>18</c:v>
                </c:pt>
                <c:pt idx="23">
                  <c:v>18</c:v>
                </c:pt>
                <c:pt idx="24">
                  <c:v>18</c:v>
                </c:pt>
                <c:pt idx="25">
                  <c:v>18</c:v>
                </c:pt>
                <c:pt idx="26">
                  <c:v>18</c:v>
                </c:pt>
                <c:pt idx="27">
                  <c:v>18</c:v>
                </c:pt>
                <c:pt idx="28">
                  <c:v>18</c:v>
                </c:pt>
                <c:pt idx="29">
                  <c:v>18</c:v>
                </c:pt>
                <c:pt idx="30">
                  <c:v>18</c:v>
                </c:pt>
                <c:pt idx="31">
                  <c:v>18</c:v>
                </c:pt>
                <c:pt idx="32">
                  <c:v>18</c:v>
                </c:pt>
                <c:pt idx="33">
                  <c:v>18</c:v>
                </c:pt>
                <c:pt idx="34">
                  <c:v>18</c:v>
                </c:pt>
                <c:pt idx="35">
                  <c:v>18</c:v>
                </c:pt>
                <c:pt idx="36">
                  <c:v>18</c:v>
                </c:pt>
                <c:pt idx="37">
                  <c:v>21</c:v>
                </c:pt>
                <c:pt idx="38">
                  <c:v>20</c:v>
                </c:pt>
                <c:pt idx="39">
                  <c:v>20</c:v>
                </c:pt>
                <c:pt idx="40">
                  <c:v>20</c:v>
                </c:pt>
                <c:pt idx="41">
                  <c:v>20</c:v>
                </c:pt>
                <c:pt idx="42">
                  <c:v>20</c:v>
                </c:pt>
                <c:pt idx="43">
                  <c:v>20</c:v>
                </c:pt>
                <c:pt idx="44">
                  <c:v>20</c:v>
                </c:pt>
                <c:pt idx="45">
                  <c:v>14</c:v>
                </c:pt>
                <c:pt idx="46">
                  <c:v>14</c:v>
                </c:pt>
                <c:pt idx="47">
                  <c:v>14</c:v>
                </c:pt>
                <c:pt idx="48">
                  <c:v>12</c:v>
                </c:pt>
                <c:pt idx="49">
                  <c:v>12</c:v>
                </c:pt>
                <c:pt idx="50">
                  <c:v>12</c:v>
                </c:pt>
                <c:pt idx="51">
                  <c:v>12</c:v>
                </c:pt>
                <c:pt idx="52">
                  <c:v>12</c:v>
                </c:pt>
                <c:pt idx="53">
                  <c:v>12</c:v>
                </c:pt>
                <c:pt idx="54">
                  <c:v>12</c:v>
                </c:pt>
                <c:pt idx="55">
                  <c:v>12</c:v>
                </c:pt>
                <c:pt idx="56">
                  <c:v>12</c:v>
                </c:pt>
                <c:pt idx="57">
                  <c:v>12</c:v>
                </c:pt>
                <c:pt idx="58">
                  <c:v>11</c:v>
                </c:pt>
                <c:pt idx="59">
                  <c:v>11</c:v>
                </c:pt>
                <c:pt idx="60">
                  <c:v>11</c:v>
                </c:pt>
                <c:pt idx="61">
                  <c:v>11</c:v>
                </c:pt>
                <c:pt idx="62">
                  <c:v>11</c:v>
                </c:pt>
                <c:pt idx="63">
                  <c:v>11</c:v>
                </c:pt>
                <c:pt idx="64">
                  <c:v>11</c:v>
                </c:pt>
                <c:pt idx="65">
                  <c:v>11</c:v>
                </c:pt>
                <c:pt idx="66">
                  <c:v>11</c:v>
                </c:pt>
                <c:pt idx="67">
                  <c:v>10</c:v>
                </c:pt>
                <c:pt idx="68">
                  <c:v>10</c:v>
                </c:pt>
                <c:pt idx="69">
                  <c:v>10</c:v>
                </c:pt>
                <c:pt idx="70">
                  <c:v>10</c:v>
                </c:pt>
                <c:pt idx="71">
                  <c:v>10</c:v>
                </c:pt>
                <c:pt idx="72">
                  <c:v>10</c:v>
                </c:pt>
                <c:pt idx="73">
                  <c:v>10</c:v>
                </c:pt>
                <c:pt idx="74">
                  <c:v>10</c:v>
                </c:pt>
                <c:pt idx="75">
                  <c:v>10</c:v>
                </c:pt>
                <c:pt idx="76">
                  <c:v>10</c:v>
                </c:pt>
                <c:pt idx="77">
                  <c:v>10</c:v>
                </c:pt>
                <c:pt idx="78">
                  <c:v>10</c:v>
                </c:pt>
                <c:pt idx="79">
                  <c:v>10</c:v>
                </c:pt>
                <c:pt idx="80">
                  <c:v>10</c:v>
                </c:pt>
                <c:pt idx="81">
                  <c:v>10</c:v>
                </c:pt>
                <c:pt idx="82">
                  <c:v>10</c:v>
                </c:pt>
                <c:pt idx="83">
                  <c:v>9</c:v>
                </c:pt>
                <c:pt idx="84">
                  <c:v>9</c:v>
                </c:pt>
                <c:pt idx="85">
                  <c:v>9</c:v>
                </c:pt>
                <c:pt idx="86">
                  <c:v>9</c:v>
                </c:pt>
                <c:pt idx="87">
                  <c:v>9</c:v>
                </c:pt>
                <c:pt idx="88">
                  <c:v>9</c:v>
                </c:pt>
                <c:pt idx="89">
                  <c:v>9</c:v>
                </c:pt>
                <c:pt idx="90">
                  <c:v>9</c:v>
                </c:pt>
                <c:pt idx="91">
                  <c:v>9</c:v>
                </c:pt>
                <c:pt idx="92">
                  <c:v>9</c:v>
                </c:pt>
                <c:pt idx="93">
                  <c:v>9</c:v>
                </c:pt>
                <c:pt idx="94">
                  <c:v>9</c:v>
                </c:pt>
                <c:pt idx="95">
                  <c:v>9</c:v>
                </c:pt>
                <c:pt idx="96">
                  <c:v>9</c:v>
                </c:pt>
                <c:pt idx="97">
                  <c:v>9</c:v>
                </c:pt>
                <c:pt idx="98">
                  <c:v>9</c:v>
                </c:pt>
                <c:pt idx="99">
                  <c:v>9</c:v>
                </c:pt>
                <c:pt idx="100">
                  <c:v>9</c:v>
                </c:pt>
                <c:pt idx="101">
                  <c:v>7</c:v>
                </c:pt>
                <c:pt idx="102">
                  <c:v>7</c:v>
                </c:pt>
                <c:pt idx="103">
                  <c:v>7</c:v>
                </c:pt>
                <c:pt idx="104">
                  <c:v>7</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-3</c:v>
                </c:pt>
                <c:pt idx="129">
                  <c:v>-4</c:v>
                </c:pt>
                <c:pt idx="130">
                  <c:v>-4</c:v>
                </c:pt>
                <c:pt idx="131">
                  <c:v>-4</c:v>
                </c:pt>
                <c:pt idx="132">
                  <c:v>-4</c:v>
                </c:pt>
                <c:pt idx="133">
                  <c:v>-4</c:v>
                </c:pt>
                <c:pt idx="134">
                  <c:v>-4</c:v>
                </c:pt>
                <c:pt idx="135">
                  <c:v>-4</c:v>
                </c:pt>
                <c:pt idx="136">
                  <c:v>-4</c:v>
                </c:pt>
                <c:pt idx="137">
                  <c:v>-4</c:v>
                </c:pt>
                <c:pt idx="138">
                  <c:v>-7</c:v>
                </c:pt>
                <c:pt idx="139">
                  <c:v>-8</c:v>
                </c:pt>
                <c:pt idx="140">
                  <c:v>-8</c:v>
                </c:pt>
                <c:pt idx="141">
                  <c:v>-8</c:v>
                </c:pt>
                <c:pt idx="142">
                  <c:v>-8</c:v>
                </c:pt>
                <c:pt idx="143">
                  <c:v>-8</c:v>
                </c:pt>
                <c:pt idx="144">
                  <c:v>-8</c:v>
                </c:pt>
                <c:pt idx="145">
                  <c:v>-11</c:v>
                </c:pt>
                <c:pt idx="146">
                  <c:v>-11</c:v>
                </c:pt>
                <c:pt idx="147">
                  <c:v>-11</c:v>
                </c:pt>
                <c:pt idx="148">
                  <c:v>-11</c:v>
                </c:pt>
                <c:pt idx="149">
                  <c:v>-11</c:v>
                </c:pt>
                <c:pt idx="150">
                  <c:v>-11</c:v>
                </c:pt>
                <c:pt idx="151">
                  <c:v>-11</c:v>
                </c:pt>
                <c:pt idx="152">
                  <c:v>-11</c:v>
                </c:pt>
                <c:pt idx="153">
                  <c:v>-11</c:v>
                </c:pt>
                <c:pt idx="154">
                  <c:v>-11</c:v>
                </c:pt>
                <c:pt idx="155">
                  <c:v>-11</c:v>
                </c:pt>
                <c:pt idx="156">
                  <c:v>-11</c:v>
                </c:pt>
                <c:pt idx="157">
                  <c:v>-11</c:v>
                </c:pt>
                <c:pt idx="158">
                  <c:v>-11</c:v>
                </c:pt>
                <c:pt idx="159">
                  <c:v>-11</c:v>
                </c:pt>
                <c:pt idx="160">
                  <c:v>-11</c:v>
                </c:pt>
                <c:pt idx="161">
                  <c:v>-11</c:v>
                </c:pt>
                <c:pt idx="162">
                  <c:v>-11</c:v>
                </c:pt>
                <c:pt idx="163">
                  <c:v>-11</c:v>
                </c:pt>
                <c:pt idx="164">
                  <c:v>-11</c:v>
                </c:pt>
                <c:pt idx="165">
                  <c:v>-11</c:v>
                </c:pt>
                <c:pt idx="166">
                  <c:v>-11</c:v>
                </c:pt>
                <c:pt idx="167">
                  <c:v>-11</c:v>
                </c:pt>
                <c:pt idx="168">
                  <c:v>-11</c:v>
                </c:pt>
                <c:pt idx="169">
                  <c:v>-11</c:v>
                </c:pt>
                <c:pt idx="170">
                  <c:v>-11</c:v>
                </c:pt>
                <c:pt idx="171">
                  <c:v>-11</c:v>
                </c:pt>
                <c:pt idx="172">
                  <c:v>-11</c:v>
                </c:pt>
                <c:pt idx="173">
                  <c:v>-11</c:v>
                </c:pt>
                <c:pt idx="174">
                  <c:v>-11</c:v>
                </c:pt>
                <c:pt idx="175">
                  <c:v>-11</c:v>
                </c:pt>
                <c:pt idx="176">
                  <c:v>-11</c:v>
                </c:pt>
                <c:pt idx="177">
                  <c:v>-11</c:v>
                </c:pt>
                <c:pt idx="178">
                  <c:v>-11</c:v>
                </c:pt>
                <c:pt idx="179">
                  <c:v>-11</c:v>
                </c:pt>
                <c:pt idx="180">
                  <c:v>-11</c:v>
                </c:pt>
                <c:pt idx="181">
                  <c:v>-11</c:v>
                </c:pt>
                <c:pt idx="182">
                  <c:v>-11</c:v>
                </c:pt>
                <c:pt idx="183">
                  <c:v>-11</c:v>
                </c:pt>
                <c:pt idx="184">
                  <c:v>-11</c:v>
                </c:pt>
                <c:pt idx="185">
                  <c:v>-11</c:v>
                </c:pt>
                <c:pt idx="186">
                  <c:v>-11</c:v>
                </c:pt>
                <c:pt idx="187">
                  <c:v>-11</c:v>
                </c:pt>
                <c:pt idx="188">
                  <c:v>-11</c:v>
                </c:pt>
                <c:pt idx="189">
                  <c:v>-11</c:v>
                </c:pt>
                <c:pt idx="190">
                  <c:v>-11</c:v>
                </c:pt>
                <c:pt idx="191">
                  <c:v>-11</c:v>
                </c:pt>
                <c:pt idx="192">
                  <c:v>-11</c:v>
                </c:pt>
                <c:pt idx="193">
                  <c:v>-11</c:v>
                </c:pt>
                <c:pt idx="194">
                  <c:v>-11</c:v>
                </c:pt>
                <c:pt idx="195">
                  <c:v>-11</c:v>
                </c:pt>
                <c:pt idx="196">
                  <c:v>-11</c:v>
                </c:pt>
                <c:pt idx="197">
                  <c:v>-11</c:v>
                </c:pt>
              </c:numCache>
            </c:numRef>
          </c:val>
          <c:smooth val="0"/>
          <c:extLst>
            <c:ext xmlns:c16="http://schemas.microsoft.com/office/drawing/2014/chart" uri="{C3380CC4-5D6E-409C-BE32-E72D297353CC}">
              <c16:uniqueId val="{00000003-E3D2-4728-B47F-070FC5C8A216}"/>
            </c:ext>
          </c:extLst>
        </c:ser>
        <c:ser>
          <c:idx val="4"/>
          <c:order val="4"/>
          <c:tx>
            <c:strRef>
              <c:f>Sheet1!$BG$2</c:f>
              <c:strCache>
                <c:ptCount val="1"/>
                <c:pt idx="0">
                  <c:v>避難所</c:v>
                </c:pt>
              </c:strCache>
            </c:strRef>
          </c:tx>
          <c:spPr>
            <a:ln w="28575" cap="rnd">
              <a:solidFill>
                <a:srgbClr val="4472C4"/>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Sheet1!$BG$3:$BG$200</c:f>
              <c:numCache>
                <c:formatCode>0_);[Red]\(0\)</c:formatCode>
                <c:ptCount val="198"/>
                <c:pt idx="1">
                  <c:v>0</c:v>
                </c:pt>
                <c:pt idx="2">
                  <c:v>0</c:v>
                </c:pt>
                <c:pt idx="3">
                  <c:v>0</c:v>
                </c:pt>
                <c:pt idx="4">
                  <c:v>0</c:v>
                </c:pt>
                <c:pt idx="5">
                  <c:v>7</c:v>
                </c:pt>
                <c:pt idx="6">
                  <c:v>17</c:v>
                </c:pt>
                <c:pt idx="7">
                  <c:v>38</c:v>
                </c:pt>
                <c:pt idx="8">
                  <c:v>44</c:v>
                </c:pt>
                <c:pt idx="9">
                  <c:v>51</c:v>
                </c:pt>
                <c:pt idx="10">
                  <c:v>51</c:v>
                </c:pt>
                <c:pt idx="11">
                  <c:v>68</c:v>
                </c:pt>
                <c:pt idx="12">
                  <c:v>92</c:v>
                </c:pt>
                <c:pt idx="13">
                  <c:v>92</c:v>
                </c:pt>
                <c:pt idx="14">
                  <c:v>105</c:v>
                </c:pt>
                <c:pt idx="15">
                  <c:v>108</c:v>
                </c:pt>
                <c:pt idx="16">
                  <c:v>122</c:v>
                </c:pt>
                <c:pt idx="17">
                  <c:v>123</c:v>
                </c:pt>
                <c:pt idx="18">
                  <c:v>129</c:v>
                </c:pt>
                <c:pt idx="19">
                  <c:v>135</c:v>
                </c:pt>
                <c:pt idx="20">
                  <c:v>138</c:v>
                </c:pt>
                <c:pt idx="21">
                  <c:v>150</c:v>
                </c:pt>
                <c:pt idx="22">
                  <c:v>160</c:v>
                </c:pt>
                <c:pt idx="23">
                  <c:v>160</c:v>
                </c:pt>
                <c:pt idx="24">
                  <c:v>162</c:v>
                </c:pt>
                <c:pt idx="25">
                  <c:v>163</c:v>
                </c:pt>
                <c:pt idx="26">
                  <c:v>158</c:v>
                </c:pt>
                <c:pt idx="27">
                  <c:v>160</c:v>
                </c:pt>
                <c:pt idx="28">
                  <c:v>165</c:v>
                </c:pt>
                <c:pt idx="29">
                  <c:v>165</c:v>
                </c:pt>
                <c:pt idx="30">
                  <c:v>165</c:v>
                </c:pt>
                <c:pt idx="31">
                  <c:v>165</c:v>
                </c:pt>
                <c:pt idx="32">
                  <c:v>165</c:v>
                </c:pt>
                <c:pt idx="33">
                  <c:v>170</c:v>
                </c:pt>
                <c:pt idx="34">
                  <c:v>169</c:v>
                </c:pt>
                <c:pt idx="35">
                  <c:v>171</c:v>
                </c:pt>
                <c:pt idx="36">
                  <c:v>169</c:v>
                </c:pt>
                <c:pt idx="37">
                  <c:v>165</c:v>
                </c:pt>
                <c:pt idx="38">
                  <c:v>168</c:v>
                </c:pt>
                <c:pt idx="39">
                  <c:v>164</c:v>
                </c:pt>
                <c:pt idx="40">
                  <c:v>164</c:v>
                </c:pt>
                <c:pt idx="41">
                  <c:v>171</c:v>
                </c:pt>
                <c:pt idx="42">
                  <c:v>172</c:v>
                </c:pt>
                <c:pt idx="43">
                  <c:v>174</c:v>
                </c:pt>
                <c:pt idx="44">
                  <c:v>170</c:v>
                </c:pt>
                <c:pt idx="45">
                  <c:v>169</c:v>
                </c:pt>
                <c:pt idx="46">
                  <c:v>168</c:v>
                </c:pt>
                <c:pt idx="47">
                  <c:v>168</c:v>
                </c:pt>
                <c:pt idx="48">
                  <c:v>167</c:v>
                </c:pt>
                <c:pt idx="49">
                  <c:v>165</c:v>
                </c:pt>
                <c:pt idx="50">
                  <c:v>164</c:v>
                </c:pt>
                <c:pt idx="51">
                  <c:v>161</c:v>
                </c:pt>
                <c:pt idx="52">
                  <c:v>158</c:v>
                </c:pt>
                <c:pt idx="53">
                  <c:v>158</c:v>
                </c:pt>
                <c:pt idx="54">
                  <c:v>158</c:v>
                </c:pt>
                <c:pt idx="55">
                  <c:v>158</c:v>
                </c:pt>
                <c:pt idx="56">
                  <c:v>155</c:v>
                </c:pt>
                <c:pt idx="57">
                  <c:v>152</c:v>
                </c:pt>
                <c:pt idx="58">
                  <c:v>152</c:v>
                </c:pt>
                <c:pt idx="59">
                  <c:v>152</c:v>
                </c:pt>
                <c:pt idx="60">
                  <c:v>152</c:v>
                </c:pt>
                <c:pt idx="61">
                  <c:v>151</c:v>
                </c:pt>
                <c:pt idx="62">
                  <c:v>139</c:v>
                </c:pt>
                <c:pt idx="63">
                  <c:v>139</c:v>
                </c:pt>
                <c:pt idx="64">
                  <c:v>139</c:v>
                </c:pt>
                <c:pt idx="65">
                  <c:v>139</c:v>
                </c:pt>
                <c:pt idx="66">
                  <c:v>139</c:v>
                </c:pt>
                <c:pt idx="67">
                  <c:v>139</c:v>
                </c:pt>
                <c:pt idx="68">
                  <c:v>139</c:v>
                </c:pt>
                <c:pt idx="69">
                  <c:v>139</c:v>
                </c:pt>
                <c:pt idx="70">
                  <c:v>139</c:v>
                </c:pt>
                <c:pt idx="71">
                  <c:v>139</c:v>
                </c:pt>
                <c:pt idx="72">
                  <c:v>139</c:v>
                </c:pt>
                <c:pt idx="73">
                  <c:v>139</c:v>
                </c:pt>
                <c:pt idx="74">
                  <c:v>138</c:v>
                </c:pt>
                <c:pt idx="75">
                  <c:v>138</c:v>
                </c:pt>
                <c:pt idx="76">
                  <c:v>138</c:v>
                </c:pt>
                <c:pt idx="77">
                  <c:v>138</c:v>
                </c:pt>
                <c:pt idx="78">
                  <c:v>136</c:v>
                </c:pt>
                <c:pt idx="79">
                  <c:v>134</c:v>
                </c:pt>
                <c:pt idx="80">
                  <c:v>130</c:v>
                </c:pt>
                <c:pt idx="81">
                  <c:v>130</c:v>
                </c:pt>
                <c:pt idx="82">
                  <c:v>124</c:v>
                </c:pt>
                <c:pt idx="83">
                  <c:v>124</c:v>
                </c:pt>
                <c:pt idx="84">
                  <c:v>122</c:v>
                </c:pt>
                <c:pt idx="85">
                  <c:v>122</c:v>
                </c:pt>
                <c:pt idx="86">
                  <c:v>122</c:v>
                </c:pt>
                <c:pt idx="87">
                  <c:v>119</c:v>
                </c:pt>
                <c:pt idx="88">
                  <c:v>117</c:v>
                </c:pt>
                <c:pt idx="89">
                  <c:v>116</c:v>
                </c:pt>
                <c:pt idx="90">
                  <c:v>113</c:v>
                </c:pt>
                <c:pt idx="91">
                  <c:v>113</c:v>
                </c:pt>
                <c:pt idx="92">
                  <c:v>113</c:v>
                </c:pt>
                <c:pt idx="93">
                  <c:v>113</c:v>
                </c:pt>
                <c:pt idx="94">
                  <c:v>113</c:v>
                </c:pt>
                <c:pt idx="95">
                  <c:v>113</c:v>
                </c:pt>
                <c:pt idx="96">
                  <c:v>111</c:v>
                </c:pt>
                <c:pt idx="97">
                  <c:v>99</c:v>
                </c:pt>
                <c:pt idx="98">
                  <c:v>87</c:v>
                </c:pt>
                <c:pt idx="99">
                  <c:v>87</c:v>
                </c:pt>
                <c:pt idx="100">
                  <c:v>81</c:v>
                </c:pt>
                <c:pt idx="101">
                  <c:v>80</c:v>
                </c:pt>
                <c:pt idx="102">
                  <c:v>80</c:v>
                </c:pt>
                <c:pt idx="103">
                  <c:v>80</c:v>
                </c:pt>
                <c:pt idx="104">
                  <c:v>76</c:v>
                </c:pt>
                <c:pt idx="105">
                  <c:v>76</c:v>
                </c:pt>
                <c:pt idx="106">
                  <c:v>76</c:v>
                </c:pt>
                <c:pt idx="107">
                  <c:v>76</c:v>
                </c:pt>
                <c:pt idx="108">
                  <c:v>76</c:v>
                </c:pt>
                <c:pt idx="109">
                  <c:v>76</c:v>
                </c:pt>
                <c:pt idx="110">
                  <c:v>76</c:v>
                </c:pt>
                <c:pt idx="111">
                  <c:v>75</c:v>
                </c:pt>
                <c:pt idx="112">
                  <c:v>75</c:v>
                </c:pt>
                <c:pt idx="113">
                  <c:v>75</c:v>
                </c:pt>
                <c:pt idx="114">
                  <c:v>75</c:v>
                </c:pt>
                <c:pt idx="115">
                  <c:v>75</c:v>
                </c:pt>
                <c:pt idx="116">
                  <c:v>75</c:v>
                </c:pt>
                <c:pt idx="117">
                  <c:v>73</c:v>
                </c:pt>
                <c:pt idx="118">
                  <c:v>69</c:v>
                </c:pt>
                <c:pt idx="119">
                  <c:v>69</c:v>
                </c:pt>
                <c:pt idx="120">
                  <c:v>69</c:v>
                </c:pt>
                <c:pt idx="121">
                  <c:v>69</c:v>
                </c:pt>
                <c:pt idx="122">
                  <c:v>69</c:v>
                </c:pt>
                <c:pt idx="123">
                  <c:v>69</c:v>
                </c:pt>
                <c:pt idx="124">
                  <c:v>69</c:v>
                </c:pt>
                <c:pt idx="125">
                  <c:v>69</c:v>
                </c:pt>
                <c:pt idx="126">
                  <c:v>68</c:v>
                </c:pt>
                <c:pt idx="127">
                  <c:v>68</c:v>
                </c:pt>
                <c:pt idx="128">
                  <c:v>68</c:v>
                </c:pt>
                <c:pt idx="129">
                  <c:v>61</c:v>
                </c:pt>
                <c:pt idx="130">
                  <c:v>57</c:v>
                </c:pt>
                <c:pt idx="131">
                  <c:v>56</c:v>
                </c:pt>
                <c:pt idx="132">
                  <c:v>56</c:v>
                </c:pt>
                <c:pt idx="133">
                  <c:v>56</c:v>
                </c:pt>
                <c:pt idx="134">
                  <c:v>56</c:v>
                </c:pt>
                <c:pt idx="135">
                  <c:v>56</c:v>
                </c:pt>
                <c:pt idx="136">
                  <c:v>56</c:v>
                </c:pt>
                <c:pt idx="137">
                  <c:v>56</c:v>
                </c:pt>
                <c:pt idx="138">
                  <c:v>51</c:v>
                </c:pt>
                <c:pt idx="139">
                  <c:v>44</c:v>
                </c:pt>
                <c:pt idx="140">
                  <c:v>44</c:v>
                </c:pt>
                <c:pt idx="141">
                  <c:v>44</c:v>
                </c:pt>
                <c:pt idx="142">
                  <c:v>44</c:v>
                </c:pt>
                <c:pt idx="143">
                  <c:v>44</c:v>
                </c:pt>
                <c:pt idx="144">
                  <c:v>44</c:v>
                </c:pt>
                <c:pt idx="145">
                  <c:v>44</c:v>
                </c:pt>
                <c:pt idx="146">
                  <c:v>39</c:v>
                </c:pt>
                <c:pt idx="147">
                  <c:v>36</c:v>
                </c:pt>
                <c:pt idx="148">
                  <c:v>36</c:v>
                </c:pt>
                <c:pt idx="149">
                  <c:v>36</c:v>
                </c:pt>
                <c:pt idx="150">
                  <c:v>36</c:v>
                </c:pt>
                <c:pt idx="151">
                  <c:v>36</c:v>
                </c:pt>
                <c:pt idx="152">
                  <c:v>36</c:v>
                </c:pt>
                <c:pt idx="153">
                  <c:v>36</c:v>
                </c:pt>
                <c:pt idx="154">
                  <c:v>36</c:v>
                </c:pt>
                <c:pt idx="155">
                  <c:v>36</c:v>
                </c:pt>
                <c:pt idx="156">
                  <c:v>36</c:v>
                </c:pt>
                <c:pt idx="157">
                  <c:v>36</c:v>
                </c:pt>
                <c:pt idx="158">
                  <c:v>36</c:v>
                </c:pt>
                <c:pt idx="159">
                  <c:v>36</c:v>
                </c:pt>
                <c:pt idx="160">
                  <c:v>36</c:v>
                </c:pt>
                <c:pt idx="161">
                  <c:v>36</c:v>
                </c:pt>
                <c:pt idx="162">
                  <c:v>36</c:v>
                </c:pt>
                <c:pt idx="163">
                  <c:v>36</c:v>
                </c:pt>
                <c:pt idx="164">
                  <c:v>36</c:v>
                </c:pt>
                <c:pt idx="165">
                  <c:v>36</c:v>
                </c:pt>
                <c:pt idx="166">
                  <c:v>36</c:v>
                </c:pt>
                <c:pt idx="167">
                  <c:v>36</c:v>
                </c:pt>
                <c:pt idx="168">
                  <c:v>36</c:v>
                </c:pt>
                <c:pt idx="169">
                  <c:v>36</c:v>
                </c:pt>
                <c:pt idx="170">
                  <c:v>36</c:v>
                </c:pt>
                <c:pt idx="171">
                  <c:v>36</c:v>
                </c:pt>
                <c:pt idx="172">
                  <c:v>36</c:v>
                </c:pt>
                <c:pt idx="173">
                  <c:v>36</c:v>
                </c:pt>
                <c:pt idx="174">
                  <c:v>36</c:v>
                </c:pt>
                <c:pt idx="175">
                  <c:v>36</c:v>
                </c:pt>
                <c:pt idx="176">
                  <c:v>36</c:v>
                </c:pt>
                <c:pt idx="177">
                  <c:v>36</c:v>
                </c:pt>
                <c:pt idx="178">
                  <c:v>36</c:v>
                </c:pt>
                <c:pt idx="179">
                  <c:v>36</c:v>
                </c:pt>
                <c:pt idx="180">
                  <c:v>36</c:v>
                </c:pt>
                <c:pt idx="181">
                  <c:v>36</c:v>
                </c:pt>
                <c:pt idx="182">
                  <c:v>36</c:v>
                </c:pt>
                <c:pt idx="183">
                  <c:v>36</c:v>
                </c:pt>
                <c:pt idx="184">
                  <c:v>36</c:v>
                </c:pt>
                <c:pt idx="185">
                  <c:v>36</c:v>
                </c:pt>
                <c:pt idx="186">
                  <c:v>36</c:v>
                </c:pt>
                <c:pt idx="187">
                  <c:v>36</c:v>
                </c:pt>
                <c:pt idx="188">
                  <c:v>36</c:v>
                </c:pt>
                <c:pt idx="189">
                  <c:v>36</c:v>
                </c:pt>
                <c:pt idx="190">
                  <c:v>36</c:v>
                </c:pt>
                <c:pt idx="191">
                  <c:v>36</c:v>
                </c:pt>
                <c:pt idx="192">
                  <c:v>36</c:v>
                </c:pt>
                <c:pt idx="193">
                  <c:v>36</c:v>
                </c:pt>
                <c:pt idx="194">
                  <c:v>36</c:v>
                </c:pt>
                <c:pt idx="195">
                  <c:v>28</c:v>
                </c:pt>
                <c:pt idx="196">
                  <c:v>21</c:v>
                </c:pt>
                <c:pt idx="197">
                  <c:v>21</c:v>
                </c:pt>
              </c:numCache>
            </c:numRef>
          </c:val>
          <c:smooth val="0"/>
          <c:extLst>
            <c:ext xmlns:c16="http://schemas.microsoft.com/office/drawing/2014/chart" uri="{C3380CC4-5D6E-409C-BE32-E72D297353CC}">
              <c16:uniqueId val="{00000004-E3D2-4728-B47F-070FC5C8A216}"/>
            </c:ext>
          </c:extLst>
        </c:ser>
        <c:ser>
          <c:idx val="5"/>
          <c:order val="5"/>
          <c:tx>
            <c:strRef>
              <c:f>Sheet1!$BH$2</c:f>
              <c:strCache>
                <c:ptCount val="1"/>
                <c:pt idx="0">
                  <c:v>その他</c:v>
                </c:pt>
              </c:strCache>
            </c:strRef>
          </c:tx>
          <c:spPr>
            <a:ln w="28575" cap="rnd">
              <a:solidFill>
                <a:schemeClr val="accent6"/>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Sheet1!$BH$3:$BH$200</c:f>
              <c:numCache>
                <c:formatCode>0_);[Red]\(0\)</c:formatCode>
                <c:ptCount val="198"/>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4</c:v>
                </c:pt>
                <c:pt idx="34">
                  <c:v>12</c:v>
                </c:pt>
                <c:pt idx="35">
                  <c:v>12</c:v>
                </c:pt>
                <c:pt idx="36">
                  <c:v>12</c:v>
                </c:pt>
                <c:pt idx="37">
                  <c:v>12</c:v>
                </c:pt>
                <c:pt idx="38">
                  <c:v>12</c:v>
                </c:pt>
                <c:pt idx="39">
                  <c:v>12</c:v>
                </c:pt>
                <c:pt idx="40">
                  <c:v>12</c:v>
                </c:pt>
                <c:pt idx="41">
                  <c:v>12</c:v>
                </c:pt>
                <c:pt idx="42">
                  <c:v>12</c:v>
                </c:pt>
                <c:pt idx="43">
                  <c:v>12</c:v>
                </c:pt>
                <c:pt idx="44">
                  <c:v>12</c:v>
                </c:pt>
                <c:pt idx="45">
                  <c:v>12</c:v>
                </c:pt>
                <c:pt idx="46">
                  <c:v>12</c:v>
                </c:pt>
                <c:pt idx="47">
                  <c:v>12</c:v>
                </c:pt>
                <c:pt idx="48">
                  <c:v>7</c:v>
                </c:pt>
                <c:pt idx="49">
                  <c:v>7</c:v>
                </c:pt>
                <c:pt idx="50">
                  <c:v>7</c:v>
                </c:pt>
                <c:pt idx="51">
                  <c:v>7</c:v>
                </c:pt>
                <c:pt idx="52">
                  <c:v>7</c:v>
                </c:pt>
                <c:pt idx="53">
                  <c:v>7</c:v>
                </c:pt>
                <c:pt idx="54">
                  <c:v>7</c:v>
                </c:pt>
                <c:pt idx="55">
                  <c:v>10</c:v>
                </c:pt>
                <c:pt idx="56">
                  <c:v>10</c:v>
                </c:pt>
                <c:pt idx="57">
                  <c:v>10</c:v>
                </c:pt>
                <c:pt idx="58">
                  <c:v>10</c:v>
                </c:pt>
                <c:pt idx="59">
                  <c:v>10</c:v>
                </c:pt>
                <c:pt idx="60">
                  <c:v>10</c:v>
                </c:pt>
                <c:pt idx="61">
                  <c:v>10</c:v>
                </c:pt>
                <c:pt idx="62">
                  <c:v>10</c:v>
                </c:pt>
                <c:pt idx="63">
                  <c:v>10</c:v>
                </c:pt>
                <c:pt idx="64">
                  <c:v>10</c:v>
                </c:pt>
                <c:pt idx="65">
                  <c:v>10</c:v>
                </c:pt>
                <c:pt idx="66">
                  <c:v>10</c:v>
                </c:pt>
                <c:pt idx="67">
                  <c:v>10</c:v>
                </c:pt>
                <c:pt idx="68">
                  <c:v>10</c:v>
                </c:pt>
                <c:pt idx="69">
                  <c:v>10</c:v>
                </c:pt>
                <c:pt idx="70">
                  <c:v>10</c:v>
                </c:pt>
                <c:pt idx="71">
                  <c:v>10</c:v>
                </c:pt>
                <c:pt idx="72">
                  <c:v>10</c:v>
                </c:pt>
                <c:pt idx="73">
                  <c:v>10</c:v>
                </c:pt>
                <c:pt idx="74">
                  <c:v>10</c:v>
                </c:pt>
                <c:pt idx="75">
                  <c:v>11</c:v>
                </c:pt>
                <c:pt idx="76">
                  <c:v>11</c:v>
                </c:pt>
                <c:pt idx="77">
                  <c:v>11</c:v>
                </c:pt>
                <c:pt idx="78">
                  <c:v>7</c:v>
                </c:pt>
                <c:pt idx="79">
                  <c:v>7</c:v>
                </c:pt>
                <c:pt idx="80">
                  <c:v>7</c:v>
                </c:pt>
                <c:pt idx="81">
                  <c:v>7</c:v>
                </c:pt>
                <c:pt idx="82">
                  <c:v>7</c:v>
                </c:pt>
                <c:pt idx="83">
                  <c:v>7</c:v>
                </c:pt>
                <c:pt idx="84">
                  <c:v>7</c:v>
                </c:pt>
                <c:pt idx="85">
                  <c:v>7</c:v>
                </c:pt>
                <c:pt idx="86">
                  <c:v>7</c:v>
                </c:pt>
                <c:pt idx="87">
                  <c:v>7</c:v>
                </c:pt>
                <c:pt idx="88">
                  <c:v>7</c:v>
                </c:pt>
                <c:pt idx="89">
                  <c:v>7</c:v>
                </c:pt>
                <c:pt idx="90">
                  <c:v>7</c:v>
                </c:pt>
                <c:pt idx="91">
                  <c:v>7</c:v>
                </c:pt>
                <c:pt idx="92">
                  <c:v>7</c:v>
                </c:pt>
                <c:pt idx="93">
                  <c:v>7</c:v>
                </c:pt>
                <c:pt idx="94">
                  <c:v>7</c:v>
                </c:pt>
                <c:pt idx="95">
                  <c:v>7</c:v>
                </c:pt>
                <c:pt idx="96">
                  <c:v>7</c:v>
                </c:pt>
                <c:pt idx="97">
                  <c:v>7</c:v>
                </c:pt>
                <c:pt idx="98">
                  <c:v>7</c:v>
                </c:pt>
                <c:pt idx="99">
                  <c:v>7</c:v>
                </c:pt>
                <c:pt idx="100">
                  <c:v>7</c:v>
                </c:pt>
                <c:pt idx="101">
                  <c:v>7</c:v>
                </c:pt>
                <c:pt idx="102">
                  <c:v>7</c:v>
                </c:pt>
                <c:pt idx="103">
                  <c:v>7</c:v>
                </c:pt>
                <c:pt idx="104">
                  <c:v>2</c:v>
                </c:pt>
                <c:pt idx="105">
                  <c:v>2</c:v>
                </c:pt>
                <c:pt idx="106">
                  <c:v>2</c:v>
                </c:pt>
                <c:pt idx="107">
                  <c:v>2</c:v>
                </c:pt>
                <c:pt idx="108">
                  <c:v>2</c:v>
                </c:pt>
                <c:pt idx="109">
                  <c:v>2</c:v>
                </c:pt>
                <c:pt idx="110">
                  <c:v>2</c:v>
                </c:pt>
                <c:pt idx="111">
                  <c:v>2</c:v>
                </c:pt>
                <c:pt idx="112">
                  <c:v>2</c:v>
                </c:pt>
                <c:pt idx="113">
                  <c:v>2</c:v>
                </c:pt>
                <c:pt idx="114">
                  <c:v>2</c:v>
                </c:pt>
                <c:pt idx="115">
                  <c:v>2</c:v>
                </c:pt>
                <c:pt idx="116">
                  <c:v>2</c:v>
                </c:pt>
                <c:pt idx="117">
                  <c:v>2</c:v>
                </c:pt>
                <c:pt idx="118">
                  <c:v>2</c:v>
                </c:pt>
                <c:pt idx="119">
                  <c:v>2</c:v>
                </c:pt>
                <c:pt idx="120">
                  <c:v>2</c:v>
                </c:pt>
                <c:pt idx="121">
                  <c:v>2</c:v>
                </c:pt>
                <c:pt idx="122">
                  <c:v>2</c:v>
                </c:pt>
                <c:pt idx="123">
                  <c:v>2</c:v>
                </c:pt>
                <c:pt idx="124">
                  <c:v>2</c:v>
                </c:pt>
                <c:pt idx="125">
                  <c:v>2</c:v>
                </c:pt>
                <c:pt idx="126">
                  <c:v>2</c:v>
                </c:pt>
                <c:pt idx="127">
                  <c:v>2</c:v>
                </c:pt>
                <c:pt idx="128">
                  <c:v>2</c:v>
                </c:pt>
                <c:pt idx="129">
                  <c:v>2</c:v>
                </c:pt>
                <c:pt idx="130">
                  <c:v>2</c:v>
                </c:pt>
                <c:pt idx="131">
                  <c:v>2</c:v>
                </c:pt>
                <c:pt idx="132">
                  <c:v>2</c:v>
                </c:pt>
                <c:pt idx="133">
                  <c:v>2</c:v>
                </c:pt>
                <c:pt idx="134">
                  <c:v>2</c:v>
                </c:pt>
                <c:pt idx="135">
                  <c:v>2</c:v>
                </c:pt>
                <c:pt idx="136">
                  <c:v>2</c:v>
                </c:pt>
                <c:pt idx="137">
                  <c:v>2</c:v>
                </c:pt>
                <c:pt idx="138">
                  <c:v>2</c:v>
                </c:pt>
                <c:pt idx="139">
                  <c:v>-4</c:v>
                </c:pt>
                <c:pt idx="140">
                  <c:v>-4</c:v>
                </c:pt>
                <c:pt idx="141">
                  <c:v>-4</c:v>
                </c:pt>
                <c:pt idx="142">
                  <c:v>-4</c:v>
                </c:pt>
                <c:pt idx="143">
                  <c:v>-4</c:v>
                </c:pt>
                <c:pt idx="144">
                  <c:v>-4</c:v>
                </c:pt>
                <c:pt idx="145">
                  <c:v>-4</c:v>
                </c:pt>
                <c:pt idx="146">
                  <c:v>-4</c:v>
                </c:pt>
                <c:pt idx="147">
                  <c:v>-4</c:v>
                </c:pt>
                <c:pt idx="148">
                  <c:v>-4</c:v>
                </c:pt>
                <c:pt idx="149">
                  <c:v>-4</c:v>
                </c:pt>
                <c:pt idx="150">
                  <c:v>-4</c:v>
                </c:pt>
                <c:pt idx="151">
                  <c:v>-4</c:v>
                </c:pt>
                <c:pt idx="152">
                  <c:v>-4</c:v>
                </c:pt>
                <c:pt idx="153">
                  <c:v>-4</c:v>
                </c:pt>
                <c:pt idx="154">
                  <c:v>-4</c:v>
                </c:pt>
                <c:pt idx="155">
                  <c:v>-4</c:v>
                </c:pt>
                <c:pt idx="156">
                  <c:v>-4</c:v>
                </c:pt>
                <c:pt idx="157">
                  <c:v>-4</c:v>
                </c:pt>
                <c:pt idx="158">
                  <c:v>-4</c:v>
                </c:pt>
                <c:pt idx="159">
                  <c:v>-4</c:v>
                </c:pt>
                <c:pt idx="160">
                  <c:v>-4</c:v>
                </c:pt>
                <c:pt idx="161">
                  <c:v>-4</c:v>
                </c:pt>
                <c:pt idx="162">
                  <c:v>-4</c:v>
                </c:pt>
                <c:pt idx="163">
                  <c:v>-4</c:v>
                </c:pt>
                <c:pt idx="164">
                  <c:v>-4</c:v>
                </c:pt>
                <c:pt idx="165">
                  <c:v>-4</c:v>
                </c:pt>
                <c:pt idx="166">
                  <c:v>-4</c:v>
                </c:pt>
                <c:pt idx="167">
                  <c:v>-4</c:v>
                </c:pt>
                <c:pt idx="168">
                  <c:v>-4</c:v>
                </c:pt>
                <c:pt idx="169">
                  <c:v>-4</c:v>
                </c:pt>
                <c:pt idx="170">
                  <c:v>-4</c:v>
                </c:pt>
                <c:pt idx="171">
                  <c:v>-4</c:v>
                </c:pt>
                <c:pt idx="172">
                  <c:v>-4</c:v>
                </c:pt>
                <c:pt idx="173">
                  <c:v>-4</c:v>
                </c:pt>
                <c:pt idx="174">
                  <c:v>-4</c:v>
                </c:pt>
                <c:pt idx="175">
                  <c:v>-4</c:v>
                </c:pt>
                <c:pt idx="176">
                  <c:v>-4</c:v>
                </c:pt>
                <c:pt idx="177">
                  <c:v>-4</c:v>
                </c:pt>
                <c:pt idx="178">
                  <c:v>-4</c:v>
                </c:pt>
                <c:pt idx="179">
                  <c:v>-4</c:v>
                </c:pt>
                <c:pt idx="180">
                  <c:v>-4</c:v>
                </c:pt>
                <c:pt idx="181">
                  <c:v>-4</c:v>
                </c:pt>
                <c:pt idx="182">
                  <c:v>-4</c:v>
                </c:pt>
                <c:pt idx="183">
                  <c:v>-4</c:v>
                </c:pt>
                <c:pt idx="184">
                  <c:v>-4</c:v>
                </c:pt>
                <c:pt idx="185">
                  <c:v>-4</c:v>
                </c:pt>
                <c:pt idx="186">
                  <c:v>-4</c:v>
                </c:pt>
                <c:pt idx="187">
                  <c:v>-4</c:v>
                </c:pt>
                <c:pt idx="188">
                  <c:v>-4</c:v>
                </c:pt>
                <c:pt idx="189">
                  <c:v>-4</c:v>
                </c:pt>
                <c:pt idx="190">
                  <c:v>-4</c:v>
                </c:pt>
                <c:pt idx="191">
                  <c:v>-4</c:v>
                </c:pt>
                <c:pt idx="192">
                  <c:v>-4</c:v>
                </c:pt>
                <c:pt idx="193">
                  <c:v>-4</c:v>
                </c:pt>
                <c:pt idx="194">
                  <c:v>-4</c:v>
                </c:pt>
                <c:pt idx="195">
                  <c:v>-4</c:v>
                </c:pt>
                <c:pt idx="196">
                  <c:v>-4</c:v>
                </c:pt>
                <c:pt idx="197">
                  <c:v>-4</c:v>
                </c:pt>
              </c:numCache>
            </c:numRef>
          </c:val>
          <c:smooth val="0"/>
          <c:extLst>
            <c:ext xmlns:c16="http://schemas.microsoft.com/office/drawing/2014/chart" uri="{C3380CC4-5D6E-409C-BE32-E72D297353CC}">
              <c16:uniqueId val="{00000005-E3D2-4728-B47F-070FC5C8A216}"/>
            </c:ext>
          </c:extLst>
        </c:ser>
        <c:ser>
          <c:idx val="6"/>
          <c:order val="6"/>
          <c:tx>
            <c:strRef>
              <c:f>Sheet1!$BI$2</c:f>
              <c:strCache>
                <c:ptCount val="1"/>
                <c:pt idx="0">
                  <c:v>医療機関</c:v>
                </c:pt>
              </c:strCache>
            </c:strRef>
          </c:tx>
          <c:spPr>
            <a:ln w="28575" cap="rnd">
              <a:solidFill>
                <a:schemeClr val="accent1">
                  <a:lumMod val="60000"/>
                </a:schemeClr>
              </a:solidFill>
              <a:round/>
            </a:ln>
            <a:effectLst/>
          </c:spPr>
          <c:marker>
            <c:symbol val="none"/>
          </c:marker>
          <c:cat>
            <c:numRef>
              <c:f>Sheet1!$BB$3:$BB$200</c:f>
              <c:numCache>
                <c:formatCode>m"月"d"日";@</c:formatCode>
                <c:ptCount val="198"/>
                <c:pt idx="1">
                  <c:v>45292</c:v>
                </c:pt>
                <c:pt idx="2">
                  <c:v>45293</c:v>
                </c:pt>
                <c:pt idx="3">
                  <c:v>45294</c:v>
                </c:pt>
                <c:pt idx="4">
                  <c:v>45295</c:v>
                </c:pt>
                <c:pt idx="5">
                  <c:v>45296</c:v>
                </c:pt>
                <c:pt idx="6">
                  <c:v>45297</c:v>
                </c:pt>
                <c:pt idx="7">
                  <c:v>45298</c:v>
                </c:pt>
                <c:pt idx="8">
                  <c:v>45299</c:v>
                </c:pt>
                <c:pt idx="9">
                  <c:v>45300</c:v>
                </c:pt>
                <c:pt idx="10">
                  <c:v>45301</c:v>
                </c:pt>
                <c:pt idx="11">
                  <c:v>45302</c:v>
                </c:pt>
                <c:pt idx="12">
                  <c:v>45303</c:v>
                </c:pt>
                <c:pt idx="13">
                  <c:v>45304</c:v>
                </c:pt>
                <c:pt idx="14">
                  <c:v>45305</c:v>
                </c:pt>
                <c:pt idx="15">
                  <c:v>45306</c:v>
                </c:pt>
                <c:pt idx="16">
                  <c:v>45307</c:v>
                </c:pt>
                <c:pt idx="17">
                  <c:v>45308</c:v>
                </c:pt>
                <c:pt idx="18">
                  <c:v>45309</c:v>
                </c:pt>
                <c:pt idx="19">
                  <c:v>45310</c:v>
                </c:pt>
                <c:pt idx="20">
                  <c:v>45311</c:v>
                </c:pt>
                <c:pt idx="21">
                  <c:v>45312</c:v>
                </c:pt>
                <c:pt idx="22">
                  <c:v>45313</c:v>
                </c:pt>
                <c:pt idx="23">
                  <c:v>45314</c:v>
                </c:pt>
                <c:pt idx="24">
                  <c:v>45315</c:v>
                </c:pt>
                <c:pt idx="25">
                  <c:v>45316</c:v>
                </c:pt>
                <c:pt idx="26">
                  <c:v>45317</c:v>
                </c:pt>
                <c:pt idx="27">
                  <c:v>45318</c:v>
                </c:pt>
                <c:pt idx="28">
                  <c:v>45319</c:v>
                </c:pt>
                <c:pt idx="29">
                  <c:v>45320</c:v>
                </c:pt>
                <c:pt idx="30">
                  <c:v>45321</c:v>
                </c:pt>
                <c:pt idx="31">
                  <c:v>45322</c:v>
                </c:pt>
                <c:pt idx="32">
                  <c:v>45323</c:v>
                </c:pt>
                <c:pt idx="33">
                  <c:v>45324</c:v>
                </c:pt>
                <c:pt idx="34">
                  <c:v>45325</c:v>
                </c:pt>
                <c:pt idx="35">
                  <c:v>45326</c:v>
                </c:pt>
                <c:pt idx="36">
                  <c:v>45327</c:v>
                </c:pt>
                <c:pt idx="37">
                  <c:v>45328</c:v>
                </c:pt>
                <c:pt idx="38">
                  <c:v>45329</c:v>
                </c:pt>
                <c:pt idx="39">
                  <c:v>45330</c:v>
                </c:pt>
                <c:pt idx="40">
                  <c:v>45331</c:v>
                </c:pt>
                <c:pt idx="41">
                  <c:v>45332</c:v>
                </c:pt>
                <c:pt idx="42">
                  <c:v>45333</c:v>
                </c:pt>
                <c:pt idx="43">
                  <c:v>45334</c:v>
                </c:pt>
                <c:pt idx="44">
                  <c:v>45335</c:v>
                </c:pt>
                <c:pt idx="45">
                  <c:v>45336</c:v>
                </c:pt>
                <c:pt idx="46">
                  <c:v>45337</c:v>
                </c:pt>
                <c:pt idx="47">
                  <c:v>45338</c:v>
                </c:pt>
                <c:pt idx="48">
                  <c:v>45339</c:v>
                </c:pt>
                <c:pt idx="49">
                  <c:v>45340</c:v>
                </c:pt>
                <c:pt idx="50">
                  <c:v>45341</c:v>
                </c:pt>
                <c:pt idx="51">
                  <c:v>45342</c:v>
                </c:pt>
                <c:pt idx="52">
                  <c:v>45343</c:v>
                </c:pt>
                <c:pt idx="53">
                  <c:v>45344</c:v>
                </c:pt>
                <c:pt idx="54">
                  <c:v>45345</c:v>
                </c:pt>
                <c:pt idx="55">
                  <c:v>45346</c:v>
                </c:pt>
                <c:pt idx="56">
                  <c:v>45347</c:v>
                </c:pt>
                <c:pt idx="57">
                  <c:v>45348</c:v>
                </c:pt>
                <c:pt idx="58">
                  <c:v>45349</c:v>
                </c:pt>
                <c:pt idx="59">
                  <c:v>45350</c:v>
                </c:pt>
                <c:pt idx="60">
                  <c:v>45351</c:v>
                </c:pt>
                <c:pt idx="61">
                  <c:v>45352</c:v>
                </c:pt>
                <c:pt idx="62">
                  <c:v>45353</c:v>
                </c:pt>
                <c:pt idx="63">
                  <c:v>45354</c:v>
                </c:pt>
                <c:pt idx="64">
                  <c:v>45355</c:v>
                </c:pt>
                <c:pt idx="65">
                  <c:v>45356</c:v>
                </c:pt>
                <c:pt idx="66">
                  <c:v>45357</c:v>
                </c:pt>
                <c:pt idx="67">
                  <c:v>45358</c:v>
                </c:pt>
                <c:pt idx="68">
                  <c:v>45359</c:v>
                </c:pt>
                <c:pt idx="69">
                  <c:v>45360</c:v>
                </c:pt>
                <c:pt idx="70">
                  <c:v>45361</c:v>
                </c:pt>
                <c:pt idx="71">
                  <c:v>45362</c:v>
                </c:pt>
                <c:pt idx="72">
                  <c:v>45363</c:v>
                </c:pt>
                <c:pt idx="73">
                  <c:v>45364</c:v>
                </c:pt>
                <c:pt idx="74">
                  <c:v>45365</c:v>
                </c:pt>
                <c:pt idx="75">
                  <c:v>45366</c:v>
                </c:pt>
                <c:pt idx="76">
                  <c:v>45367</c:v>
                </c:pt>
                <c:pt idx="77">
                  <c:v>45368</c:v>
                </c:pt>
                <c:pt idx="78">
                  <c:v>45369</c:v>
                </c:pt>
                <c:pt idx="79">
                  <c:v>45370</c:v>
                </c:pt>
                <c:pt idx="80">
                  <c:v>45371</c:v>
                </c:pt>
                <c:pt idx="81">
                  <c:v>45372</c:v>
                </c:pt>
                <c:pt idx="82">
                  <c:v>45373</c:v>
                </c:pt>
                <c:pt idx="83">
                  <c:v>45374</c:v>
                </c:pt>
                <c:pt idx="84">
                  <c:v>45375</c:v>
                </c:pt>
                <c:pt idx="85">
                  <c:v>45376</c:v>
                </c:pt>
                <c:pt idx="86">
                  <c:v>45377</c:v>
                </c:pt>
                <c:pt idx="87">
                  <c:v>45378</c:v>
                </c:pt>
                <c:pt idx="88">
                  <c:v>45379</c:v>
                </c:pt>
                <c:pt idx="89">
                  <c:v>45380</c:v>
                </c:pt>
                <c:pt idx="90">
                  <c:v>45381</c:v>
                </c:pt>
                <c:pt idx="91">
                  <c:v>45382</c:v>
                </c:pt>
                <c:pt idx="92">
                  <c:v>45383</c:v>
                </c:pt>
                <c:pt idx="93">
                  <c:v>45384</c:v>
                </c:pt>
                <c:pt idx="94">
                  <c:v>45385</c:v>
                </c:pt>
                <c:pt idx="95">
                  <c:v>45386</c:v>
                </c:pt>
                <c:pt idx="96">
                  <c:v>45387</c:v>
                </c:pt>
                <c:pt idx="97">
                  <c:v>45388</c:v>
                </c:pt>
                <c:pt idx="98">
                  <c:v>45389</c:v>
                </c:pt>
                <c:pt idx="99">
                  <c:v>45390</c:v>
                </c:pt>
                <c:pt idx="100">
                  <c:v>45391</c:v>
                </c:pt>
                <c:pt idx="101">
                  <c:v>45392</c:v>
                </c:pt>
                <c:pt idx="102">
                  <c:v>45393</c:v>
                </c:pt>
                <c:pt idx="103">
                  <c:v>45394</c:v>
                </c:pt>
                <c:pt idx="104">
                  <c:v>45395</c:v>
                </c:pt>
                <c:pt idx="105">
                  <c:v>45396</c:v>
                </c:pt>
                <c:pt idx="106">
                  <c:v>45397</c:v>
                </c:pt>
                <c:pt idx="107">
                  <c:v>45398</c:v>
                </c:pt>
                <c:pt idx="108">
                  <c:v>45399</c:v>
                </c:pt>
                <c:pt idx="109">
                  <c:v>45400</c:v>
                </c:pt>
                <c:pt idx="110">
                  <c:v>45401</c:v>
                </c:pt>
                <c:pt idx="111">
                  <c:v>45402</c:v>
                </c:pt>
                <c:pt idx="112">
                  <c:v>45403</c:v>
                </c:pt>
                <c:pt idx="113">
                  <c:v>45404</c:v>
                </c:pt>
                <c:pt idx="114">
                  <c:v>45405</c:v>
                </c:pt>
                <c:pt idx="115">
                  <c:v>45406</c:v>
                </c:pt>
                <c:pt idx="116">
                  <c:v>45407</c:v>
                </c:pt>
                <c:pt idx="117">
                  <c:v>45408</c:v>
                </c:pt>
                <c:pt idx="118">
                  <c:v>45409</c:v>
                </c:pt>
                <c:pt idx="119">
                  <c:v>45410</c:v>
                </c:pt>
                <c:pt idx="120">
                  <c:v>45411</c:v>
                </c:pt>
                <c:pt idx="121">
                  <c:v>45412</c:v>
                </c:pt>
                <c:pt idx="122">
                  <c:v>45413</c:v>
                </c:pt>
                <c:pt idx="123">
                  <c:v>45414</c:v>
                </c:pt>
                <c:pt idx="124">
                  <c:v>45415</c:v>
                </c:pt>
                <c:pt idx="125">
                  <c:v>45416</c:v>
                </c:pt>
                <c:pt idx="126">
                  <c:v>45417</c:v>
                </c:pt>
                <c:pt idx="127">
                  <c:v>45418</c:v>
                </c:pt>
                <c:pt idx="128">
                  <c:v>45419</c:v>
                </c:pt>
                <c:pt idx="129">
                  <c:v>45420</c:v>
                </c:pt>
                <c:pt idx="130">
                  <c:v>45421</c:v>
                </c:pt>
                <c:pt idx="131">
                  <c:v>45422</c:v>
                </c:pt>
                <c:pt idx="132">
                  <c:v>45423</c:v>
                </c:pt>
                <c:pt idx="133">
                  <c:v>45424</c:v>
                </c:pt>
                <c:pt idx="134">
                  <c:v>45425</c:v>
                </c:pt>
                <c:pt idx="135">
                  <c:v>45426</c:v>
                </c:pt>
                <c:pt idx="136">
                  <c:v>45427</c:v>
                </c:pt>
                <c:pt idx="137">
                  <c:v>45428</c:v>
                </c:pt>
                <c:pt idx="138">
                  <c:v>45429</c:v>
                </c:pt>
                <c:pt idx="139">
                  <c:v>45430</c:v>
                </c:pt>
                <c:pt idx="140">
                  <c:v>45431</c:v>
                </c:pt>
                <c:pt idx="141">
                  <c:v>45432</c:v>
                </c:pt>
                <c:pt idx="142">
                  <c:v>45433</c:v>
                </c:pt>
                <c:pt idx="143">
                  <c:v>45434</c:v>
                </c:pt>
                <c:pt idx="144">
                  <c:v>45435</c:v>
                </c:pt>
                <c:pt idx="145">
                  <c:v>45436</c:v>
                </c:pt>
                <c:pt idx="146">
                  <c:v>45437</c:v>
                </c:pt>
                <c:pt idx="147">
                  <c:v>45438</c:v>
                </c:pt>
                <c:pt idx="148">
                  <c:v>45439</c:v>
                </c:pt>
                <c:pt idx="149">
                  <c:v>45440</c:v>
                </c:pt>
                <c:pt idx="150">
                  <c:v>45441</c:v>
                </c:pt>
                <c:pt idx="151">
                  <c:v>45442</c:v>
                </c:pt>
                <c:pt idx="152">
                  <c:v>45443</c:v>
                </c:pt>
                <c:pt idx="153">
                  <c:v>45444</c:v>
                </c:pt>
                <c:pt idx="154">
                  <c:v>45445</c:v>
                </c:pt>
                <c:pt idx="155">
                  <c:v>45446</c:v>
                </c:pt>
                <c:pt idx="156">
                  <c:v>45447</c:v>
                </c:pt>
                <c:pt idx="157">
                  <c:v>45448</c:v>
                </c:pt>
                <c:pt idx="158">
                  <c:v>45449</c:v>
                </c:pt>
                <c:pt idx="159">
                  <c:v>45450</c:v>
                </c:pt>
                <c:pt idx="160">
                  <c:v>45451</c:v>
                </c:pt>
                <c:pt idx="161">
                  <c:v>45452</c:v>
                </c:pt>
                <c:pt idx="162">
                  <c:v>45453</c:v>
                </c:pt>
                <c:pt idx="163">
                  <c:v>45454</c:v>
                </c:pt>
                <c:pt idx="164">
                  <c:v>45455</c:v>
                </c:pt>
                <c:pt idx="165">
                  <c:v>45456</c:v>
                </c:pt>
                <c:pt idx="166">
                  <c:v>45457</c:v>
                </c:pt>
                <c:pt idx="167">
                  <c:v>45458</c:v>
                </c:pt>
                <c:pt idx="168">
                  <c:v>45459</c:v>
                </c:pt>
                <c:pt idx="169">
                  <c:v>45460</c:v>
                </c:pt>
                <c:pt idx="170">
                  <c:v>45461</c:v>
                </c:pt>
                <c:pt idx="171">
                  <c:v>45462</c:v>
                </c:pt>
                <c:pt idx="172">
                  <c:v>45463</c:v>
                </c:pt>
                <c:pt idx="173">
                  <c:v>45464</c:v>
                </c:pt>
                <c:pt idx="174">
                  <c:v>45465</c:v>
                </c:pt>
                <c:pt idx="175">
                  <c:v>45466</c:v>
                </c:pt>
                <c:pt idx="176">
                  <c:v>45467</c:v>
                </c:pt>
                <c:pt idx="177">
                  <c:v>45468</c:v>
                </c:pt>
                <c:pt idx="178">
                  <c:v>45469</c:v>
                </c:pt>
                <c:pt idx="179">
                  <c:v>45470</c:v>
                </c:pt>
                <c:pt idx="180">
                  <c:v>45471</c:v>
                </c:pt>
                <c:pt idx="181">
                  <c:v>45472</c:v>
                </c:pt>
                <c:pt idx="182">
                  <c:v>45473</c:v>
                </c:pt>
                <c:pt idx="183">
                  <c:v>45474</c:v>
                </c:pt>
                <c:pt idx="184">
                  <c:v>45475</c:v>
                </c:pt>
                <c:pt idx="185">
                  <c:v>45476</c:v>
                </c:pt>
                <c:pt idx="186">
                  <c:v>45477</c:v>
                </c:pt>
                <c:pt idx="187">
                  <c:v>45478</c:v>
                </c:pt>
                <c:pt idx="188">
                  <c:v>45479</c:v>
                </c:pt>
                <c:pt idx="189">
                  <c:v>45480</c:v>
                </c:pt>
                <c:pt idx="190">
                  <c:v>45481</c:v>
                </c:pt>
                <c:pt idx="191">
                  <c:v>45482</c:v>
                </c:pt>
                <c:pt idx="192">
                  <c:v>45483</c:v>
                </c:pt>
                <c:pt idx="193">
                  <c:v>45484</c:v>
                </c:pt>
                <c:pt idx="194">
                  <c:v>45485</c:v>
                </c:pt>
                <c:pt idx="195">
                  <c:v>45486</c:v>
                </c:pt>
                <c:pt idx="196">
                  <c:v>45487</c:v>
                </c:pt>
                <c:pt idx="197">
                  <c:v>45488</c:v>
                </c:pt>
              </c:numCache>
            </c:numRef>
          </c:cat>
          <c:val>
            <c:numRef>
              <c:f>Sheet1!$BI$3:$BI$200</c:f>
              <c:numCache>
                <c:formatCode>General</c:formatCode>
                <c:ptCount val="198"/>
                <c:pt idx="5">
                  <c:v>0</c:v>
                </c:pt>
              </c:numCache>
            </c:numRef>
          </c:val>
          <c:smooth val="0"/>
          <c:extLst>
            <c:ext xmlns:c16="http://schemas.microsoft.com/office/drawing/2014/chart" uri="{C3380CC4-5D6E-409C-BE32-E72D297353CC}">
              <c16:uniqueId val="{00000006-E3D2-4728-B47F-070FC5C8A216}"/>
            </c:ext>
          </c:extLst>
        </c:ser>
        <c:dLbls>
          <c:showLegendKey val="0"/>
          <c:showVal val="0"/>
          <c:showCatName val="0"/>
          <c:showSerName val="0"/>
          <c:showPercent val="0"/>
          <c:showBubbleSize val="0"/>
        </c:dLbls>
        <c:smooth val="0"/>
        <c:axId val="1128597439"/>
        <c:axId val="1128594079"/>
      </c:lineChart>
      <c:dateAx>
        <c:axId val="1128597439"/>
        <c:scaling>
          <c:orientation val="minMax"/>
        </c:scaling>
        <c:delete val="0"/>
        <c:axPos val="b"/>
        <c:numFmt formatCode="m&quot;月&quot;d&quot;日&quot;;@"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28594079"/>
        <c:crosses val="autoZero"/>
        <c:auto val="1"/>
        <c:lblOffset val="100"/>
        <c:baseTimeUnit val="days"/>
      </c:dateAx>
      <c:valAx>
        <c:axId val="112859407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1128597439"/>
        <c:crosses val="autoZero"/>
        <c:crossBetween val="between"/>
      </c:valAx>
      <c:spPr>
        <a:noFill/>
        <a:ln>
          <a:noFill/>
        </a:ln>
        <a:effectLst/>
      </c:spPr>
    </c:plotArea>
    <c:legend>
      <c:legendPos val="b"/>
      <c:layout>
        <c:manualLayout>
          <c:xMode val="edge"/>
          <c:yMode val="edge"/>
          <c:x val="0.59951690821256032"/>
          <c:y val="8.1660488841435466E-2"/>
          <c:w val="0.4"/>
          <c:h val="0.21852428554030259"/>
        </c:manualLayout>
      </c:layout>
      <c:overlay val="1"/>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58180572528978E-2"/>
          <c:y val="1.4814618165986164E-2"/>
          <c:w val="0.94190228863459613"/>
          <c:h val="0.90584418687380863"/>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Sheet1!$B$3:$V$3</c:f>
              <c:strCache>
                <c:ptCount val="21"/>
                <c:pt idx="0">
                  <c:v>1月１W</c:v>
                </c:pt>
                <c:pt idx="1">
                  <c:v>1月２W</c:v>
                </c:pt>
                <c:pt idx="2">
                  <c:v>1月３W</c:v>
                </c:pt>
                <c:pt idx="3">
                  <c:v>1月４W</c:v>
                </c:pt>
                <c:pt idx="4">
                  <c:v>2月１W</c:v>
                </c:pt>
                <c:pt idx="5">
                  <c:v>2月２W</c:v>
                </c:pt>
                <c:pt idx="6">
                  <c:v>2月３W</c:v>
                </c:pt>
                <c:pt idx="7">
                  <c:v>2月４W</c:v>
                </c:pt>
                <c:pt idx="8">
                  <c:v>3月１W</c:v>
                </c:pt>
                <c:pt idx="9">
                  <c:v>3月２W</c:v>
                </c:pt>
                <c:pt idx="10">
                  <c:v>3月３W</c:v>
                </c:pt>
                <c:pt idx="11">
                  <c:v>3月４W</c:v>
                </c:pt>
                <c:pt idx="12">
                  <c:v>4月１W</c:v>
                </c:pt>
                <c:pt idx="13">
                  <c:v>4月２W</c:v>
                </c:pt>
                <c:pt idx="14">
                  <c:v>4月３W</c:v>
                </c:pt>
                <c:pt idx="15">
                  <c:v>4月４W</c:v>
                </c:pt>
                <c:pt idx="16">
                  <c:v>5月１W</c:v>
                </c:pt>
                <c:pt idx="17">
                  <c:v>5月２W</c:v>
                </c:pt>
                <c:pt idx="18">
                  <c:v>5月３W</c:v>
                </c:pt>
                <c:pt idx="19">
                  <c:v>5月４W</c:v>
                </c:pt>
                <c:pt idx="20">
                  <c:v>7月２W</c:v>
                </c:pt>
              </c:strCache>
            </c:strRef>
          </c:cat>
          <c:val>
            <c:numRef>
              <c:f>Sheet1!$B$4:$V$4</c:f>
              <c:numCache>
                <c:formatCode>General</c:formatCode>
                <c:ptCount val="21"/>
                <c:pt idx="0">
                  <c:v>33</c:v>
                </c:pt>
                <c:pt idx="1">
                  <c:v>107</c:v>
                </c:pt>
                <c:pt idx="2">
                  <c:v>93</c:v>
                </c:pt>
                <c:pt idx="3">
                  <c:v>67</c:v>
                </c:pt>
                <c:pt idx="4">
                  <c:v>40</c:v>
                </c:pt>
                <c:pt idx="5">
                  <c:v>39</c:v>
                </c:pt>
                <c:pt idx="6">
                  <c:v>29</c:v>
                </c:pt>
                <c:pt idx="7">
                  <c:v>29</c:v>
                </c:pt>
                <c:pt idx="8">
                  <c:v>32</c:v>
                </c:pt>
                <c:pt idx="9">
                  <c:v>23</c:v>
                </c:pt>
                <c:pt idx="10">
                  <c:v>14</c:v>
                </c:pt>
                <c:pt idx="11">
                  <c:v>15</c:v>
                </c:pt>
                <c:pt idx="12">
                  <c:v>15</c:v>
                </c:pt>
                <c:pt idx="13">
                  <c:v>6</c:v>
                </c:pt>
                <c:pt idx="14">
                  <c:v>13</c:v>
                </c:pt>
                <c:pt idx="15">
                  <c:v>6</c:v>
                </c:pt>
                <c:pt idx="16">
                  <c:v>7</c:v>
                </c:pt>
                <c:pt idx="17">
                  <c:v>11</c:v>
                </c:pt>
                <c:pt idx="18">
                  <c:v>9</c:v>
                </c:pt>
                <c:pt idx="19">
                  <c:v>7</c:v>
                </c:pt>
                <c:pt idx="20">
                  <c:v>12</c:v>
                </c:pt>
              </c:numCache>
            </c:numRef>
          </c:val>
          <c:extLst>
            <c:ext xmlns:c16="http://schemas.microsoft.com/office/drawing/2014/chart" uri="{C3380CC4-5D6E-409C-BE32-E72D297353CC}">
              <c16:uniqueId val="{00000000-DE05-324D-9EE4-3EBFB79880FB}"/>
            </c:ext>
          </c:extLst>
        </c:ser>
        <c:dLbls>
          <c:dLblPos val="outEnd"/>
          <c:showLegendKey val="0"/>
          <c:showVal val="1"/>
          <c:showCatName val="0"/>
          <c:showSerName val="0"/>
          <c:showPercent val="0"/>
          <c:showBubbleSize val="0"/>
        </c:dLbls>
        <c:gapWidth val="219"/>
        <c:overlap val="-27"/>
        <c:axId val="1048082815"/>
        <c:axId val="1048084527"/>
      </c:barChart>
      <c:catAx>
        <c:axId val="10480828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048084527"/>
        <c:crosses val="autoZero"/>
        <c:auto val="1"/>
        <c:lblAlgn val="ctr"/>
        <c:lblOffset val="100"/>
        <c:noMultiLvlLbl val="0"/>
      </c:catAx>
      <c:valAx>
        <c:axId val="10480845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104808281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6.png"/></Relationships>
</file>

<file path=ppt/drawings/drawing1.xml><?xml version="1.0" encoding="utf-8"?>
<c:userShapes xmlns:c="http://schemas.openxmlformats.org/drawingml/2006/chart">
  <cdr:relSizeAnchor xmlns:cdr="http://schemas.openxmlformats.org/drawingml/2006/chartDrawing">
    <cdr:from>
      <cdr:x>0.71111</cdr:x>
      <cdr:y>0</cdr:y>
    </cdr:from>
    <cdr:to>
      <cdr:x>1</cdr:x>
      <cdr:y>0.17415</cdr:y>
    </cdr:to>
    <cdr:pic>
      <cdr:nvPicPr>
        <cdr:cNvPr id="2" name="chart">
          <a:extLst xmlns:a="http://schemas.openxmlformats.org/drawingml/2006/main">
            <a:ext uri="{FF2B5EF4-FFF2-40B4-BE49-F238E27FC236}">
              <a16:creationId xmlns:a16="http://schemas.microsoft.com/office/drawing/2014/main" id="{3C3630F0-F4F7-9573-C2BB-E15AD1B0B533}"/>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6502400" y="0"/>
          <a:ext cx="2641600" cy="850900"/>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C96B2E09-0DE5-4ADB-B542-1B52374912C3}" type="datetimeFigureOut">
              <a:rPr kumimoji="1" lang="ja-JP" altLang="en-US" smtClean="0"/>
              <a:pPr/>
              <a:t>2025/1/16</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2D068C12-A0C6-42E9-B294-D52C08692E9A}" type="slidenum">
              <a:rPr kumimoji="1" lang="ja-JP" altLang="en-US" smtClean="0"/>
              <a:pPr/>
              <a:t>‹#›</a:t>
            </a:fld>
            <a:endParaRPr kumimoji="1" lang="ja-JP" altLang="en-US"/>
          </a:p>
        </p:txBody>
      </p:sp>
    </p:spTree>
    <p:extLst>
      <p:ext uri="{BB962C8B-B14F-4D97-AF65-F5344CB8AC3E}">
        <p14:creationId xmlns:p14="http://schemas.microsoft.com/office/powerpoint/2010/main" val="8425162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2A1FADE-AC98-4B23-844B-5B942ECE9E8A}" type="slidenum">
              <a:rPr kumimoji="1" lang="ja-JP" altLang="en-US" smtClean="0"/>
              <a:t>5</a:t>
            </a:fld>
            <a:endParaRPr kumimoji="1" lang="ja-JP" altLang="en-US"/>
          </a:p>
        </p:txBody>
      </p:sp>
    </p:spTree>
    <p:extLst>
      <p:ext uri="{BB962C8B-B14F-4D97-AF65-F5344CB8AC3E}">
        <p14:creationId xmlns:p14="http://schemas.microsoft.com/office/powerpoint/2010/main" val="201379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0031CE8-CF99-4A06-8297-24A5FF4C72CD}" type="datetimeFigureOut">
              <a:rPr kumimoji="1" lang="ja-JP" altLang="en-US" smtClean="0"/>
              <a:pPr/>
              <a:t>2025/1/16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D571432-9751-4BF4-8D40-FEE8A796EB1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031CE8-CF99-4A06-8297-24A5FF4C72CD}" type="datetimeFigureOut">
              <a:rPr kumimoji="1" lang="ja-JP" altLang="en-US" smtClean="0"/>
              <a:pPr/>
              <a:t>2025/1/16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71432-9751-4BF4-8D40-FEE8A796EB10}" type="slidenum">
              <a:rPr kumimoji="1" lang="ja-JP" altLang="en-US" smtClean="0"/>
              <a:pPr/>
              <a:t>‹#›</a:t>
            </a:fld>
            <a:endParaRPr kumimoji="1" lang="ja-JP" altLang="en-US"/>
          </a:p>
        </p:txBody>
      </p:sp>
      <p:pic>
        <p:nvPicPr>
          <p:cNvPr id="7" name="図 6" descr="新フッターVer2 のコピー.png"/>
          <p:cNvPicPr>
            <a:picLocks noChangeAspect="1"/>
          </p:cNvPicPr>
          <p:nvPr userDrawn="1"/>
        </p:nvPicPr>
        <p:blipFill>
          <a:blip r:embed="rId13" cstate="print"/>
          <a:stretch>
            <a:fillRect/>
          </a:stretch>
        </p:blipFill>
        <p:spPr>
          <a:xfrm>
            <a:off x="8028384" y="6453336"/>
            <a:ext cx="940598" cy="317310"/>
          </a:xfrm>
          <a:prstGeom prst="rect">
            <a:avLst/>
          </a:prstGeom>
        </p:spPr>
      </p:pic>
      <p:sp>
        <p:nvSpPr>
          <p:cNvPr id="9" name="テキスト ボックス 8"/>
          <p:cNvSpPr txBox="1"/>
          <p:nvPr userDrawn="1"/>
        </p:nvSpPr>
        <p:spPr>
          <a:xfrm>
            <a:off x="2830286" y="6809619"/>
            <a:ext cx="184666" cy="369332"/>
          </a:xfrm>
          <a:prstGeom prst="rect">
            <a:avLst/>
          </a:prstGeom>
          <a:noFill/>
        </p:spPr>
        <p:txBody>
          <a:bodyPr wrap="none" rtlCol="0">
            <a:spAutoFit/>
          </a:bodyPr>
          <a:lstStyle/>
          <a:p>
            <a:endParaRPr kumimoji="1" lang="ja-JP" altLang="en-US" dirty="0"/>
          </a:p>
        </p:txBody>
      </p:sp>
      <p:sp>
        <p:nvSpPr>
          <p:cNvPr id="10" name="正方形/長方形 9"/>
          <p:cNvSpPr/>
          <p:nvPr userDrawn="1"/>
        </p:nvSpPr>
        <p:spPr>
          <a:xfrm>
            <a:off x="2339752" y="6589179"/>
            <a:ext cx="4572000" cy="261610"/>
          </a:xfrm>
          <a:prstGeom prst="rect">
            <a:avLst/>
          </a:prstGeom>
        </p:spPr>
        <p:txBody>
          <a:bodyPr>
            <a:spAutoFit/>
          </a:bodyPr>
          <a:lstStyle/>
          <a:p>
            <a:pPr eaLnBrk="1" hangingPunct="1"/>
            <a:r>
              <a:rPr lang="ja-JP" altLang="en-US" sz="1100" dirty="0">
                <a:latin typeface="メイリオ" charset="0"/>
                <a:ea typeface="メイリオ" charset="0"/>
                <a:cs typeface="メイリオ" charset="0"/>
              </a:rPr>
              <a:t>（</a:t>
            </a:r>
            <a:r>
              <a:rPr lang="en-US" altLang="ja-JP" sz="1100" dirty="0">
                <a:latin typeface="メイリオ" charset="0"/>
                <a:ea typeface="メイリオ" charset="0"/>
                <a:cs typeface="メイリオ" charset="0"/>
              </a:rPr>
              <a:t>C</a:t>
            </a:r>
            <a:r>
              <a:rPr lang="ja-JP" altLang="en-US" sz="1100" dirty="0">
                <a:latin typeface="メイリオ" charset="0"/>
                <a:ea typeface="メイリオ" charset="0"/>
                <a:cs typeface="メイリオ" charset="0"/>
              </a:rPr>
              <a:t>）</a:t>
            </a:r>
            <a:r>
              <a:rPr lang="en-US" altLang="ja-JP" sz="1100" dirty="0">
                <a:latin typeface="メイリオ" charset="0"/>
                <a:ea typeface="メイリオ" charset="0"/>
                <a:cs typeface="メイリオ" charset="0"/>
              </a:rPr>
              <a:t>ACT Institute of Disaster Medicine all rights reserved.</a:t>
            </a:r>
            <a:endParaRPr lang="ja-JP" altLang="en-US" sz="1100" dirty="0">
              <a:latin typeface="メイリオ" charset="0"/>
              <a:ea typeface="メイリオ" charset="0"/>
              <a:cs typeface="メイリオ"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878855"/>
            <a:ext cx="7990656" cy="1470025"/>
          </a:xfrm>
        </p:spPr>
        <p:txBody>
          <a:bodyPr>
            <a:noAutofit/>
          </a:bodyPr>
          <a:lstStyle/>
          <a:p>
            <a:r>
              <a:rPr lang="ja-JP" altLang="en-US" sz="2800" b="1">
                <a:effectLst/>
                <a:latin typeface="Meiryo" panose="020B0604030504040204" pitchFamily="34" charset="-128"/>
                <a:ea typeface="Meiryo" panose="020B0604030504040204" pitchFamily="34" charset="-128"/>
              </a:rPr>
              <a:t>令和</a:t>
            </a:r>
            <a:r>
              <a:rPr lang="en-US" altLang="ja-JP" sz="2800" b="1" dirty="0">
                <a:effectLst/>
                <a:latin typeface="Meiryo" panose="020B0604030504040204" pitchFamily="34" charset="-128"/>
                <a:ea typeface="Meiryo" panose="020B0604030504040204" pitchFamily="34" charset="-128"/>
              </a:rPr>
              <a:t>6</a:t>
            </a:r>
            <a:r>
              <a:rPr lang="ja-JP" altLang="en-US" sz="2800" b="1">
                <a:effectLst/>
                <a:latin typeface="Meiryo" panose="020B0604030504040204" pitchFamily="34" charset="-128"/>
                <a:ea typeface="Meiryo" panose="020B0604030504040204" pitchFamily="34" charset="-128"/>
              </a:rPr>
              <a:t>年能登半島地震に関わる支援活動</a:t>
            </a:r>
            <a:br>
              <a:rPr lang="en-US" altLang="ja-JP" sz="2800" b="1" dirty="0">
                <a:effectLst/>
                <a:latin typeface="Meiryo" panose="020B0604030504040204" pitchFamily="34" charset="-128"/>
                <a:ea typeface="Meiryo" panose="020B0604030504040204" pitchFamily="34" charset="-128"/>
              </a:rPr>
            </a:br>
            <a:r>
              <a:rPr lang="ja-JP" altLang="en-US" sz="2800" b="1">
                <a:effectLst/>
                <a:latin typeface="Meiryo" panose="020B0604030504040204" pitchFamily="34" charset="-128"/>
                <a:ea typeface="Meiryo" panose="020B0604030504040204" pitchFamily="34" charset="-128"/>
              </a:rPr>
              <a:t>報告書</a:t>
            </a:r>
            <a:endParaRPr kumimoji="1" lang="ja-JP" altLang="en-US" sz="6000" b="1" dirty="0">
              <a:latin typeface="Meiryo" panose="020B0604030504040204" pitchFamily="34" charset="-128"/>
              <a:ea typeface="Meiryo" panose="020B0604030504040204" pitchFamily="34" charset="-128"/>
              <a:cs typeface="メイリオ"/>
            </a:endParaRPr>
          </a:p>
        </p:txBody>
      </p:sp>
      <p:sp>
        <p:nvSpPr>
          <p:cNvPr id="3" name="サブタイトル 2"/>
          <p:cNvSpPr>
            <a:spLocks noGrp="1"/>
          </p:cNvSpPr>
          <p:nvPr>
            <p:ph type="subTitle" idx="1"/>
          </p:nvPr>
        </p:nvSpPr>
        <p:spPr>
          <a:xfrm>
            <a:off x="1403648" y="4149080"/>
            <a:ext cx="6400800" cy="1656184"/>
          </a:xfrm>
        </p:spPr>
        <p:txBody>
          <a:bodyPr anchor="ctr"/>
          <a:lstStyle/>
          <a:p>
            <a:r>
              <a:rPr kumimoji="1" lang="ja-JP" altLang="en-US" b="1" dirty="0">
                <a:latin typeface="メイリオ"/>
                <a:ea typeface="メイリオ"/>
                <a:cs typeface="メイリオ"/>
              </a:rPr>
              <a:t>災害医療</a:t>
            </a:r>
            <a:r>
              <a:rPr kumimoji="1" lang="en-US" altLang="ja-JP" b="1" dirty="0">
                <a:latin typeface="メイリオ"/>
                <a:ea typeface="メイリオ"/>
                <a:cs typeface="メイリオ"/>
              </a:rPr>
              <a:t>ACT</a:t>
            </a:r>
            <a:r>
              <a:rPr kumimoji="1" lang="ja-JP" altLang="en-US" b="1" dirty="0">
                <a:latin typeface="メイリオ"/>
                <a:ea typeface="メイリオ"/>
                <a:cs typeface="メイリオ"/>
              </a:rPr>
              <a:t>研究所</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5E5534-A748-DF50-048D-7390CD962D7E}"/>
              </a:ext>
            </a:extLst>
          </p:cNvPr>
          <p:cNvSpPr>
            <a:spLocks noGrp="1"/>
          </p:cNvSpPr>
          <p:nvPr>
            <p:ph type="title"/>
          </p:nvPr>
        </p:nvSpPr>
        <p:spPr/>
        <p:txBody>
          <a:bodyPr>
            <a:normAutofit fontScale="90000"/>
          </a:bodyPr>
          <a:lstStyle/>
          <a:p>
            <a:r>
              <a:rPr lang="en-US" altLang="ja-JP" sz="3200" b="1" dirty="0">
                <a:latin typeface="Meiryo" panose="020B0604030504040204" pitchFamily="34" charset="-128"/>
                <a:ea typeface="Meiryo" panose="020B0604030504040204" pitchFamily="34" charset="-128"/>
              </a:rPr>
              <a:t>2-6. 2024</a:t>
            </a:r>
            <a:r>
              <a:rPr lang="ja-JP" altLang="en-US" sz="3200" b="1">
                <a:latin typeface="Meiryo" panose="020B0604030504040204" pitchFamily="34" charset="-128"/>
                <a:ea typeface="Meiryo" panose="020B0604030504040204" pitchFamily="34" charset="-128"/>
              </a:rPr>
              <a:t>年能登半島地震における</a:t>
            </a:r>
            <a:br>
              <a:rPr lang="en-US" altLang="ja-JP" sz="3200" b="1" dirty="0">
                <a:latin typeface="Meiryo" panose="020B0604030504040204" pitchFamily="34" charset="-128"/>
                <a:ea typeface="Meiryo" panose="020B0604030504040204" pitchFamily="34" charset="-128"/>
              </a:rPr>
            </a:br>
            <a:r>
              <a:rPr lang="ja-JP" altLang="en-US" sz="3200" b="1">
                <a:latin typeface="Meiryo" panose="020B0604030504040204" pitchFamily="34" charset="-128"/>
                <a:ea typeface="Meiryo" panose="020B0604030504040204" pitchFamily="34" charset="-128"/>
              </a:rPr>
              <a:t>屋内設置型自動ラップ式トイレ</a:t>
            </a:r>
            <a:r>
              <a:rPr kumimoji="1" lang="ja-JP" altLang="en-US" sz="3200" b="1">
                <a:latin typeface="Meiryo" panose="020B0604030504040204" pitchFamily="34" charset="-128"/>
                <a:ea typeface="Meiryo" panose="020B0604030504040204" pitchFamily="34" charset="-128"/>
              </a:rPr>
              <a:t>消耗品の消費</a:t>
            </a:r>
          </a:p>
        </p:txBody>
      </p:sp>
      <p:graphicFrame>
        <p:nvGraphicFramePr>
          <p:cNvPr id="4" name="コンテンツ プレースホルダー 3">
            <a:extLst>
              <a:ext uri="{FF2B5EF4-FFF2-40B4-BE49-F238E27FC236}">
                <a16:creationId xmlns:a16="http://schemas.microsoft.com/office/drawing/2014/main" id="{F8EB85CA-0EC4-B00F-17B4-18FBA4717E60}"/>
              </a:ext>
            </a:extLst>
          </p:cNvPr>
          <p:cNvGraphicFramePr>
            <a:graphicFrameLocks noGrp="1"/>
          </p:cNvGraphicFramePr>
          <p:nvPr>
            <p:ph idx="1"/>
            <p:extLst>
              <p:ext uri="{D42A27DB-BD31-4B8C-83A1-F6EECF244321}">
                <p14:modId xmlns:p14="http://schemas.microsoft.com/office/powerpoint/2010/main" val="99574964"/>
              </p:ext>
            </p:extLst>
          </p:nvPr>
        </p:nvGraphicFramePr>
        <p:xfrm>
          <a:off x="457200" y="1600200"/>
          <a:ext cx="8229600" cy="4565107"/>
        </p:xfrm>
        <a:graphic>
          <a:graphicData uri="http://schemas.openxmlformats.org/drawingml/2006/table">
            <a:tbl>
              <a:tblPr firstRow="1" bandRow="1">
                <a:tableStyleId>{5C22544A-7EE6-4342-B048-85BDC9FD1C3A}</a:tableStyleId>
              </a:tblPr>
              <a:tblGrid>
                <a:gridCol w="1573932">
                  <a:extLst>
                    <a:ext uri="{9D8B030D-6E8A-4147-A177-3AD203B41FA5}">
                      <a16:colId xmlns:a16="http://schemas.microsoft.com/office/drawing/2014/main" val="2969648372"/>
                    </a:ext>
                  </a:extLst>
                </a:gridCol>
                <a:gridCol w="2540868">
                  <a:extLst>
                    <a:ext uri="{9D8B030D-6E8A-4147-A177-3AD203B41FA5}">
                      <a16:colId xmlns:a16="http://schemas.microsoft.com/office/drawing/2014/main" val="1299178820"/>
                    </a:ext>
                  </a:extLst>
                </a:gridCol>
                <a:gridCol w="2057400">
                  <a:extLst>
                    <a:ext uri="{9D8B030D-6E8A-4147-A177-3AD203B41FA5}">
                      <a16:colId xmlns:a16="http://schemas.microsoft.com/office/drawing/2014/main" val="2904450381"/>
                    </a:ext>
                  </a:extLst>
                </a:gridCol>
                <a:gridCol w="2057400">
                  <a:extLst>
                    <a:ext uri="{9D8B030D-6E8A-4147-A177-3AD203B41FA5}">
                      <a16:colId xmlns:a16="http://schemas.microsoft.com/office/drawing/2014/main" val="1179658266"/>
                    </a:ext>
                  </a:extLst>
                </a:gridCol>
              </a:tblGrid>
              <a:tr h="494348">
                <a:tc>
                  <a:txBody>
                    <a:bodyPr/>
                    <a:lstStyle/>
                    <a:p>
                      <a:pPr algn="ctr"/>
                      <a:r>
                        <a:rPr kumimoji="1" lang="ja-JP" altLang="en-US">
                          <a:latin typeface="Meiryo" panose="020B0604030504040204" pitchFamily="34" charset="-128"/>
                          <a:ea typeface="Meiryo" panose="020B0604030504040204" pitchFamily="34" charset="-128"/>
                        </a:rPr>
                        <a:t>購入月</a:t>
                      </a:r>
                    </a:p>
                  </a:txBody>
                  <a:tcPr/>
                </a:tc>
                <a:tc>
                  <a:txBody>
                    <a:bodyPr/>
                    <a:lstStyle/>
                    <a:p>
                      <a:pPr algn="ctr"/>
                      <a:r>
                        <a:rPr kumimoji="1" lang="ja-JP" altLang="en-US">
                          <a:latin typeface="Meiryo" panose="020B0604030504040204" pitchFamily="34" charset="-128"/>
                          <a:ea typeface="Meiryo" panose="020B0604030504040204" pitchFamily="34" charset="-128"/>
                        </a:rPr>
                        <a:t>セット数</a:t>
                      </a:r>
                    </a:p>
                  </a:txBody>
                  <a:tcPr/>
                </a:tc>
                <a:tc>
                  <a:txBody>
                    <a:bodyPr/>
                    <a:lstStyle/>
                    <a:p>
                      <a:pPr algn="ctr"/>
                      <a:r>
                        <a:rPr kumimoji="1" lang="ja-JP" altLang="en-US">
                          <a:latin typeface="Meiryo" panose="020B0604030504040204" pitchFamily="34" charset="-128"/>
                          <a:ea typeface="Meiryo" panose="020B0604030504040204" pitchFamily="34" charset="-128"/>
                        </a:rPr>
                        <a:t>箱（</a:t>
                      </a:r>
                      <a:r>
                        <a:rPr kumimoji="1" lang="en-US" altLang="ja-JP" dirty="0">
                          <a:latin typeface="Meiryo" panose="020B0604030504040204" pitchFamily="34" charset="-128"/>
                          <a:ea typeface="Meiryo" panose="020B0604030504040204" pitchFamily="34" charset="-128"/>
                        </a:rPr>
                        <a:t>6</a:t>
                      </a:r>
                      <a:r>
                        <a:rPr kumimoji="1" lang="ja-JP" altLang="en-US">
                          <a:latin typeface="Meiryo" panose="020B0604030504040204" pitchFamily="34" charset="-128"/>
                          <a:ea typeface="Meiryo" panose="020B0604030504040204" pitchFamily="34" charset="-128"/>
                        </a:rPr>
                        <a:t>セット）数</a:t>
                      </a:r>
                      <a:endParaRPr kumimoji="1" lang="en-US" altLang="ja-JP" dirty="0">
                        <a:latin typeface="Meiryo" panose="020B0604030504040204" pitchFamily="34" charset="-128"/>
                        <a:ea typeface="Meiryo" panose="020B0604030504040204" pitchFamily="34" charset="-128"/>
                      </a:endParaRPr>
                    </a:p>
                  </a:txBody>
                  <a:tcPr/>
                </a:tc>
                <a:tc>
                  <a:txBody>
                    <a:bodyPr/>
                    <a:lstStyle/>
                    <a:p>
                      <a:pPr algn="ctr"/>
                      <a:r>
                        <a:rPr kumimoji="1" lang="ja-JP" altLang="en-US">
                          <a:latin typeface="Meiryo" panose="020B0604030504040204" pitchFamily="34" charset="-128"/>
                          <a:ea typeface="Meiryo" panose="020B0604030504040204" pitchFamily="34" charset="-128"/>
                        </a:rPr>
                        <a:t>金額</a:t>
                      </a:r>
                      <a:endParaRPr kumimoji="1" lang="en-US" altLang="ja-JP" dirty="0">
                        <a:latin typeface="Meiryo" panose="020B0604030504040204" pitchFamily="34" charset="-128"/>
                        <a:ea typeface="Meiryo" panose="020B0604030504040204" pitchFamily="34" charset="-128"/>
                      </a:endParaRPr>
                    </a:p>
                  </a:txBody>
                  <a:tcPr/>
                </a:tc>
                <a:extLst>
                  <a:ext uri="{0D108BD9-81ED-4DB2-BD59-A6C34878D82A}">
                    <a16:rowId xmlns:a16="http://schemas.microsoft.com/office/drawing/2014/main" val="2012789852"/>
                  </a:ext>
                </a:extLst>
              </a:tr>
              <a:tr h="581537">
                <a:tc rowSpan="2">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1</a:t>
                      </a:r>
                      <a:r>
                        <a:rPr lang="ja-JP" altLang="en-US" sz="2800" b="0" i="0" u="none" strike="noStrike">
                          <a:solidFill>
                            <a:srgbClr val="000000"/>
                          </a:solidFill>
                          <a:effectLst/>
                          <a:latin typeface="Meiryo" panose="020B0604030504040204" pitchFamily="34" charset="-128"/>
                          <a:ea typeface="Meiryo" panose="020B0604030504040204" pitchFamily="34" charset="-128"/>
                        </a:rPr>
                        <a:t>月</a:t>
                      </a:r>
                    </a:p>
                  </a:txBody>
                  <a:tcPr marL="9525" marR="9525" marT="9525" marB="0" anchor="ctr"/>
                </a:tc>
                <a:tc>
                  <a:txBody>
                    <a:bodyPr/>
                    <a:lstStyle/>
                    <a:p>
                      <a:pPr algn="ctr" fontAlgn="ctr"/>
                      <a:r>
                        <a:rPr lang="en-US" altLang="ja-JP" sz="2800" b="0" i="0" u="none" strike="noStrike">
                          <a:solidFill>
                            <a:srgbClr val="000000"/>
                          </a:solidFill>
                          <a:effectLst/>
                          <a:latin typeface="Meiryo" panose="020B0604030504040204" pitchFamily="34" charset="-128"/>
                          <a:ea typeface="Meiryo" panose="020B0604030504040204" pitchFamily="34" charset="-128"/>
                        </a:rPr>
                        <a:t>960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160</a:t>
                      </a: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2400" kern="1200" dirty="0">
                          <a:solidFill>
                            <a:schemeClr val="dk1"/>
                          </a:solidFill>
                          <a:effectLst/>
                          <a:latin typeface="Meiryo" panose="020B0604030504040204" pitchFamily="34" charset="-128"/>
                          <a:ea typeface="Meiryo" panose="020B0604030504040204" pitchFamily="34" charset="-128"/>
                          <a:cs typeface="+mn-cs"/>
                        </a:rPr>
                        <a:t>4,646,400</a:t>
                      </a:r>
                    </a:p>
                  </a:txBody>
                  <a:tcPr marL="9525" marR="9525" marT="9525" marB="0" anchor="ctr"/>
                </a:tc>
                <a:extLst>
                  <a:ext uri="{0D108BD9-81ED-4DB2-BD59-A6C34878D82A}">
                    <a16:rowId xmlns:a16="http://schemas.microsoft.com/office/drawing/2014/main" val="3779457027"/>
                  </a:ext>
                </a:extLst>
              </a:tr>
              <a:tr h="581537">
                <a:tc vMerge="1">
                  <a:txBody>
                    <a:bodyPr/>
                    <a:lstStyle/>
                    <a:p>
                      <a:pPr algn="ctr" fontAlgn="ctr"/>
                      <a:endParaRPr lang="ja-JP" altLang="en-US" sz="2800" b="0" i="0" u="none" strike="noStrike">
                        <a:solidFill>
                          <a:srgbClr val="000000"/>
                        </a:solidFill>
                        <a:effectLst/>
                        <a:latin typeface="游ゴシック" panose="020B0400000000000000" pitchFamily="34" charset="-128"/>
                        <a:ea typeface="游ゴシック" panose="020B0400000000000000" pitchFamily="34" charset="-128"/>
                      </a:endParaRPr>
                    </a:p>
                  </a:txBody>
                  <a:tcPr marL="9525" marR="9525" marT="9525" marB="0" anchor="ctr"/>
                </a:tc>
                <a:tc>
                  <a:txBody>
                    <a:bodyPr/>
                    <a:lstStyle/>
                    <a:p>
                      <a:pPr algn="ctr" fontAlgn="ctr"/>
                      <a:r>
                        <a:rPr lang="en-US" altLang="ja-JP" sz="2800" b="0" i="0" u="none" strike="noStrike">
                          <a:solidFill>
                            <a:srgbClr val="000000"/>
                          </a:solidFill>
                          <a:effectLst/>
                          <a:latin typeface="Meiryo" panose="020B0604030504040204" pitchFamily="34" charset="-128"/>
                          <a:ea typeface="Meiryo" panose="020B0604030504040204" pitchFamily="34" charset="-128"/>
                        </a:rPr>
                        <a:t>960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160</a:t>
                      </a: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2400" kern="1200" dirty="0">
                          <a:solidFill>
                            <a:schemeClr val="dk1"/>
                          </a:solidFill>
                          <a:effectLst/>
                          <a:latin typeface="Meiryo" panose="020B0604030504040204" pitchFamily="34" charset="-128"/>
                          <a:ea typeface="Meiryo" panose="020B0604030504040204" pitchFamily="34" charset="-128"/>
                          <a:cs typeface="+mn-cs"/>
                        </a:rPr>
                        <a:t>4,646,400</a:t>
                      </a:r>
                    </a:p>
                  </a:txBody>
                  <a:tcPr marL="9525" marR="9525" marT="9525" marB="0" anchor="ctr"/>
                </a:tc>
                <a:extLst>
                  <a:ext uri="{0D108BD9-81ED-4DB2-BD59-A6C34878D82A}">
                    <a16:rowId xmlns:a16="http://schemas.microsoft.com/office/drawing/2014/main" val="99711315"/>
                  </a:ext>
                </a:extLst>
              </a:tr>
              <a:tr h="581537">
                <a:tc rowSpan="2">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2</a:t>
                      </a:r>
                      <a:r>
                        <a:rPr lang="ja-JP" altLang="en-US" sz="2800" b="0" i="0" u="none" strike="noStrike">
                          <a:solidFill>
                            <a:srgbClr val="000000"/>
                          </a:solidFill>
                          <a:effectLst/>
                          <a:latin typeface="Meiryo" panose="020B0604030504040204" pitchFamily="34" charset="-128"/>
                          <a:ea typeface="Meiryo" panose="020B0604030504040204" pitchFamily="34" charset="-128"/>
                        </a:rPr>
                        <a:t>月</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360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60</a:t>
                      </a:r>
                    </a:p>
                  </a:txBody>
                  <a:tcPr marL="9525" marR="9525" marT="9525" marB="0" anchor="ctr"/>
                </a:tc>
                <a:tc>
                  <a:txBody>
                    <a:bodyPr/>
                    <a:lstStyle/>
                    <a:p>
                      <a:pPr algn="ctr" fontAlgn="ctr"/>
                      <a:r>
                        <a:rPr lang="en-US" altLang="ja-JP" sz="2400" b="0" i="0" u="none" strike="noStrike" dirty="0">
                          <a:solidFill>
                            <a:srgbClr val="000000"/>
                          </a:solidFill>
                          <a:effectLst/>
                          <a:latin typeface="Meiryo" panose="020B0604030504040204" pitchFamily="34" charset="-128"/>
                          <a:ea typeface="Meiryo" panose="020B0604030504040204" pitchFamily="34" charset="-128"/>
                        </a:rPr>
                        <a:t>2,904,000</a:t>
                      </a:r>
                    </a:p>
                  </a:txBody>
                  <a:tcPr marL="9525" marR="9525" marT="9525" marB="0" anchor="ctr"/>
                </a:tc>
                <a:extLst>
                  <a:ext uri="{0D108BD9-81ED-4DB2-BD59-A6C34878D82A}">
                    <a16:rowId xmlns:a16="http://schemas.microsoft.com/office/drawing/2014/main" val="3227970181"/>
                  </a:ext>
                </a:extLst>
              </a:tr>
              <a:tr h="581537">
                <a:tc vMerge="1">
                  <a:txBody>
                    <a:bodyPr/>
                    <a:lstStyle/>
                    <a:p>
                      <a:pPr algn="ctr" fontAlgn="ctr"/>
                      <a:endParaRPr lang="ja-JP" altLang="en-US" sz="2800" b="0" i="0" u="none" strike="noStrike">
                        <a:solidFill>
                          <a:srgbClr val="000000"/>
                        </a:solidFill>
                        <a:effectLst/>
                        <a:latin typeface="游ゴシック" panose="020B0400000000000000" pitchFamily="34" charset="-128"/>
                        <a:ea typeface="游ゴシック" panose="020B0400000000000000" pitchFamily="34" charset="-128"/>
                      </a:endParaRPr>
                    </a:p>
                  </a:txBody>
                  <a:tcPr marL="9525" marR="9525" marT="9525" marB="0" anchor="ctr"/>
                </a:tc>
                <a:tc>
                  <a:txBody>
                    <a:bodyPr/>
                    <a:lstStyle/>
                    <a:p>
                      <a:pPr algn="ctr" fontAlgn="ctr"/>
                      <a:r>
                        <a:rPr lang="en-US" altLang="ja-JP" sz="2800" b="0" i="0" u="none" strike="noStrike">
                          <a:solidFill>
                            <a:srgbClr val="000000"/>
                          </a:solidFill>
                          <a:effectLst/>
                          <a:latin typeface="Meiryo" panose="020B0604030504040204" pitchFamily="34" charset="-128"/>
                          <a:ea typeface="Meiryo" panose="020B0604030504040204" pitchFamily="34" charset="-128"/>
                        </a:rPr>
                        <a:t>240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40</a:t>
                      </a:r>
                    </a:p>
                  </a:txBody>
                  <a:tcPr marL="9525" marR="9525" marT="9525" marB="0" anchor="ctr"/>
                </a:tc>
                <a:tc>
                  <a:txBody>
                    <a:bodyPr/>
                    <a:lstStyle/>
                    <a:p>
                      <a:pPr algn="ctr" fontAlgn="ctr"/>
                      <a:r>
                        <a:rPr lang="en-US" altLang="ja-JP" sz="2400" b="0" i="0" u="none" strike="noStrike" dirty="0">
                          <a:solidFill>
                            <a:srgbClr val="000000"/>
                          </a:solidFill>
                          <a:effectLst/>
                          <a:latin typeface="Meiryo" panose="020B0604030504040204" pitchFamily="34" charset="-128"/>
                          <a:ea typeface="Meiryo" panose="020B0604030504040204" pitchFamily="34" charset="-128"/>
                        </a:rPr>
                        <a:t>1,392,000</a:t>
                      </a:r>
                    </a:p>
                  </a:txBody>
                  <a:tcPr marL="9525" marR="9525" marT="9525" marB="0" anchor="ctr"/>
                </a:tc>
                <a:extLst>
                  <a:ext uri="{0D108BD9-81ED-4DB2-BD59-A6C34878D82A}">
                    <a16:rowId xmlns:a16="http://schemas.microsoft.com/office/drawing/2014/main" val="3093205916"/>
                  </a:ext>
                </a:extLst>
              </a:tr>
              <a:tr h="581537">
                <a:tc rowSpan="2">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3</a:t>
                      </a:r>
                      <a:r>
                        <a:rPr lang="ja-JP" altLang="en-US" sz="2800" b="0" i="0" u="none" strike="noStrike">
                          <a:solidFill>
                            <a:srgbClr val="000000"/>
                          </a:solidFill>
                          <a:effectLst/>
                          <a:latin typeface="Meiryo" panose="020B0604030504040204" pitchFamily="34" charset="-128"/>
                          <a:ea typeface="Meiryo" panose="020B0604030504040204" pitchFamily="34" charset="-128"/>
                        </a:rPr>
                        <a:t>月</a:t>
                      </a:r>
                    </a:p>
                  </a:txBody>
                  <a:tcPr marL="9525" marR="9525" marT="9525" marB="0" anchor="ctr"/>
                </a:tc>
                <a:tc>
                  <a:txBody>
                    <a:bodyPr/>
                    <a:lstStyle/>
                    <a:p>
                      <a:pPr algn="ctr" fontAlgn="ctr"/>
                      <a:r>
                        <a:rPr lang="en-US" altLang="ja-JP" sz="2800" b="0" i="0" u="none" strike="noStrike">
                          <a:solidFill>
                            <a:srgbClr val="000000"/>
                          </a:solidFill>
                          <a:effectLst/>
                          <a:latin typeface="Meiryo" panose="020B0604030504040204" pitchFamily="34" charset="-128"/>
                          <a:ea typeface="Meiryo" panose="020B0604030504040204" pitchFamily="34" charset="-128"/>
                        </a:rPr>
                        <a:t>240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40</a:t>
                      </a:r>
                    </a:p>
                  </a:txBody>
                  <a:tcPr marL="9525" marR="9525" marT="9525" marB="0" anchor="ctr"/>
                </a:tc>
                <a:tc>
                  <a:txBody>
                    <a:bodyPr/>
                    <a:lstStyle/>
                    <a:p>
                      <a:pPr algn="ctr" fontAlgn="ctr"/>
                      <a:r>
                        <a:rPr lang="en-US" altLang="ja-JP" sz="2400" b="0" i="0" u="none" strike="noStrike" dirty="0">
                          <a:solidFill>
                            <a:srgbClr val="000000"/>
                          </a:solidFill>
                          <a:effectLst/>
                          <a:latin typeface="Meiryo" panose="020B0604030504040204" pitchFamily="34" charset="-128"/>
                          <a:ea typeface="Meiryo" panose="020B0604030504040204" pitchFamily="34" charset="-128"/>
                        </a:rPr>
                        <a:t>1,161,600</a:t>
                      </a:r>
                    </a:p>
                  </a:txBody>
                  <a:tcPr marL="9525" marR="9525" marT="9525" marB="0" anchor="ctr"/>
                </a:tc>
                <a:extLst>
                  <a:ext uri="{0D108BD9-81ED-4DB2-BD59-A6C34878D82A}">
                    <a16:rowId xmlns:a16="http://schemas.microsoft.com/office/drawing/2014/main" val="227729915"/>
                  </a:ext>
                </a:extLst>
              </a:tr>
              <a:tr h="581537">
                <a:tc vMerge="1">
                  <a:txBody>
                    <a:bodyPr/>
                    <a:lstStyle/>
                    <a:p>
                      <a:pPr algn="ctr" fontAlgn="ctr"/>
                      <a:endParaRPr lang="ja-JP" altLang="en-US" sz="2800" b="0" i="0" u="none" strike="noStrike">
                        <a:solidFill>
                          <a:srgbClr val="000000"/>
                        </a:solidFill>
                        <a:effectLst/>
                        <a:latin typeface="游ゴシック" panose="020B0400000000000000" pitchFamily="34" charset="-128"/>
                        <a:ea typeface="游ゴシック" panose="020B0400000000000000" pitchFamily="34" charset="-128"/>
                      </a:endParaRPr>
                    </a:p>
                  </a:txBody>
                  <a:tcPr marL="9525" marR="9525" marT="9525" marB="0" anchor="ctr"/>
                </a:tc>
                <a:tc>
                  <a:txBody>
                    <a:bodyPr/>
                    <a:lstStyle/>
                    <a:p>
                      <a:pPr algn="ctr" fontAlgn="ctr"/>
                      <a:r>
                        <a:rPr lang="en-US" altLang="ja-JP" sz="2800" b="0" i="0" u="none" strike="noStrike">
                          <a:solidFill>
                            <a:srgbClr val="000000"/>
                          </a:solidFill>
                          <a:effectLst/>
                          <a:latin typeface="Meiryo" panose="020B0604030504040204" pitchFamily="34" charset="-128"/>
                          <a:ea typeface="Meiryo" panose="020B0604030504040204" pitchFamily="34" charset="-128"/>
                        </a:rPr>
                        <a:t>300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50</a:t>
                      </a:r>
                    </a:p>
                  </a:txBody>
                  <a:tcPr marL="9525" marR="9525" marT="9525" marB="0" anchor="ctr"/>
                </a:tc>
                <a:tc>
                  <a:txBody>
                    <a:bodyPr/>
                    <a:lstStyle/>
                    <a:p>
                      <a:pPr algn="ctr" fontAlgn="ctr"/>
                      <a:r>
                        <a:rPr lang="en-US" altLang="ja-JP" sz="2400" b="0" i="0" u="none" strike="noStrike" dirty="0">
                          <a:solidFill>
                            <a:srgbClr val="000000"/>
                          </a:solidFill>
                          <a:effectLst/>
                          <a:latin typeface="Meiryo" panose="020B0604030504040204" pitchFamily="34" charset="-128"/>
                          <a:ea typeface="Meiryo" panose="020B0604030504040204" pitchFamily="34" charset="-128"/>
                        </a:rPr>
                        <a:t>1,452,000</a:t>
                      </a:r>
                    </a:p>
                  </a:txBody>
                  <a:tcPr marL="9525" marR="9525" marT="9525" marB="0" anchor="ctr"/>
                </a:tc>
                <a:extLst>
                  <a:ext uri="{0D108BD9-81ED-4DB2-BD59-A6C34878D82A}">
                    <a16:rowId xmlns:a16="http://schemas.microsoft.com/office/drawing/2014/main" val="939995201"/>
                  </a:ext>
                </a:extLst>
              </a:tr>
              <a:tr h="581537">
                <a:tc>
                  <a:txBody>
                    <a:bodyPr/>
                    <a:lstStyle/>
                    <a:p>
                      <a:pPr algn="ctr" fontAlgn="ctr"/>
                      <a:r>
                        <a:rPr lang="ja-JP" altLang="en-US" sz="2800" b="0" i="0" u="none" strike="noStrike">
                          <a:solidFill>
                            <a:srgbClr val="000000"/>
                          </a:solidFill>
                          <a:effectLst/>
                          <a:latin typeface="Meiryo" panose="020B0604030504040204" pitchFamily="34" charset="-128"/>
                          <a:ea typeface="Meiryo" panose="020B0604030504040204" pitchFamily="34" charset="-128"/>
                        </a:rPr>
                        <a:t>合計</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3,060</a:t>
                      </a:r>
                    </a:p>
                  </a:txBody>
                  <a:tcPr marL="9525" marR="9525" marT="9525" marB="0" anchor="ctr"/>
                </a:tc>
                <a:tc>
                  <a:txBody>
                    <a:bodyPr/>
                    <a:lstStyle/>
                    <a:p>
                      <a:pPr algn="ctr" fontAlgn="ctr"/>
                      <a:r>
                        <a:rPr lang="en-US" altLang="ja-JP" sz="2800" b="0" i="0" u="none" strike="noStrike" dirty="0">
                          <a:solidFill>
                            <a:srgbClr val="000000"/>
                          </a:solidFill>
                          <a:effectLst/>
                          <a:latin typeface="Meiryo" panose="020B0604030504040204" pitchFamily="34" charset="-128"/>
                          <a:ea typeface="Meiryo" panose="020B0604030504040204" pitchFamily="34" charset="-128"/>
                        </a:rPr>
                        <a:t>510</a:t>
                      </a:r>
                    </a:p>
                  </a:txBody>
                  <a:tcPr marL="9525" marR="9525" marT="9525" marB="0" anchor="ctr"/>
                </a:tc>
                <a:tc>
                  <a:txBody>
                    <a:bodyPr/>
                    <a:lstStyle/>
                    <a:p>
                      <a:pPr algn="ctr" fontAlgn="ctr"/>
                      <a:r>
                        <a:rPr lang="en-US" altLang="ja-JP" sz="2400" b="0" i="0" u="none" strike="noStrike" dirty="0">
                          <a:solidFill>
                            <a:srgbClr val="000000"/>
                          </a:solidFill>
                          <a:effectLst/>
                          <a:latin typeface="Meiryo" panose="020B0604030504040204" pitchFamily="34" charset="-128"/>
                          <a:ea typeface="Meiryo" panose="020B0604030504040204" pitchFamily="34" charset="-128"/>
                        </a:rPr>
                        <a:t>20,828,800</a:t>
                      </a:r>
                    </a:p>
                  </a:txBody>
                  <a:tcPr marL="9525" marR="9525" marT="9525" marB="0" anchor="ctr"/>
                </a:tc>
                <a:extLst>
                  <a:ext uri="{0D108BD9-81ED-4DB2-BD59-A6C34878D82A}">
                    <a16:rowId xmlns:a16="http://schemas.microsoft.com/office/drawing/2014/main" val="4293648593"/>
                  </a:ext>
                </a:extLst>
              </a:tr>
            </a:tbl>
          </a:graphicData>
        </a:graphic>
      </p:graphicFrame>
    </p:spTree>
    <p:extLst>
      <p:ext uri="{BB962C8B-B14F-4D97-AF65-F5344CB8AC3E}">
        <p14:creationId xmlns:p14="http://schemas.microsoft.com/office/powerpoint/2010/main" val="232384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A2FDB9-5D18-4858-1C30-4B3767A9A811}"/>
              </a:ext>
            </a:extLst>
          </p:cNvPr>
          <p:cNvSpPr>
            <a:spLocks noGrp="1"/>
          </p:cNvSpPr>
          <p:nvPr>
            <p:ph type="title"/>
          </p:nvPr>
        </p:nvSpPr>
        <p:spPr>
          <a:xfrm>
            <a:off x="323528" y="476672"/>
            <a:ext cx="8568952" cy="1143000"/>
          </a:xfrm>
        </p:spPr>
        <p:txBody>
          <a:bodyPr>
            <a:normAutofit fontScale="90000"/>
          </a:bodyPr>
          <a:lstStyle/>
          <a:p>
            <a:r>
              <a:rPr lang="en-US" altLang="ja-JP" sz="4400" b="1" dirty="0">
                <a:latin typeface="Meiryo" panose="020B0604030504040204" pitchFamily="34" charset="-128"/>
                <a:ea typeface="Meiryo" panose="020B0604030504040204" pitchFamily="34" charset="-128"/>
              </a:rPr>
              <a:t>2-7. </a:t>
            </a:r>
            <a:r>
              <a:rPr lang="ja-JP" altLang="en-US" sz="4400" b="1">
                <a:latin typeface="Meiryo" panose="020B0604030504040204" pitchFamily="34" charset="-128"/>
                <a:ea typeface="Meiryo" panose="020B0604030504040204" pitchFamily="34" charset="-128"/>
              </a:rPr>
              <a:t>屋内設置型自動ラップ式トイレ</a:t>
            </a:r>
            <a:br>
              <a:rPr lang="en-US" altLang="ja-JP" sz="4400" b="1" dirty="0">
                <a:latin typeface="Meiryo" panose="020B0604030504040204" pitchFamily="34" charset="-128"/>
                <a:ea typeface="Meiryo" panose="020B0604030504040204" pitchFamily="34" charset="-128"/>
              </a:rPr>
            </a:br>
            <a:r>
              <a:rPr lang="ja-JP" altLang="en-US" sz="4400" b="1">
                <a:latin typeface="Meiryo" panose="020B0604030504040204" pitchFamily="34" charset="-128"/>
                <a:ea typeface="Meiryo" panose="020B0604030504040204" pitchFamily="34" charset="-128"/>
              </a:rPr>
              <a:t>設置後</a:t>
            </a:r>
            <a:r>
              <a:rPr kumimoji="1" lang="ja-JP" altLang="en-US" b="1">
                <a:latin typeface="Meiryo" panose="020B0604030504040204" pitchFamily="34" charset="-128"/>
                <a:ea typeface="Meiryo" panose="020B0604030504040204" pitchFamily="34" charset="-128"/>
              </a:rPr>
              <a:t>回収台数</a:t>
            </a:r>
          </a:p>
        </p:txBody>
      </p:sp>
      <p:graphicFrame>
        <p:nvGraphicFramePr>
          <p:cNvPr id="4" name="コンテンツ プレースホルダー 3">
            <a:extLst>
              <a:ext uri="{FF2B5EF4-FFF2-40B4-BE49-F238E27FC236}">
                <a16:creationId xmlns:a16="http://schemas.microsoft.com/office/drawing/2014/main" id="{B29B7B8B-01CD-B748-12EA-FFC7793976C8}"/>
              </a:ext>
            </a:extLst>
          </p:cNvPr>
          <p:cNvGraphicFramePr>
            <a:graphicFrameLocks noGrp="1"/>
          </p:cNvGraphicFramePr>
          <p:nvPr>
            <p:ph idx="1"/>
            <p:extLst>
              <p:ext uri="{D42A27DB-BD31-4B8C-83A1-F6EECF244321}">
                <p14:modId xmlns:p14="http://schemas.microsoft.com/office/powerpoint/2010/main" val="1723987961"/>
              </p:ext>
            </p:extLst>
          </p:nvPr>
        </p:nvGraphicFramePr>
        <p:xfrm>
          <a:off x="323528" y="2286000"/>
          <a:ext cx="8229600" cy="182880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3819493036"/>
                    </a:ext>
                  </a:extLst>
                </a:gridCol>
                <a:gridCol w="1645920">
                  <a:extLst>
                    <a:ext uri="{9D8B030D-6E8A-4147-A177-3AD203B41FA5}">
                      <a16:colId xmlns:a16="http://schemas.microsoft.com/office/drawing/2014/main" val="2360974853"/>
                    </a:ext>
                  </a:extLst>
                </a:gridCol>
                <a:gridCol w="1645920">
                  <a:extLst>
                    <a:ext uri="{9D8B030D-6E8A-4147-A177-3AD203B41FA5}">
                      <a16:colId xmlns:a16="http://schemas.microsoft.com/office/drawing/2014/main" val="402087643"/>
                    </a:ext>
                  </a:extLst>
                </a:gridCol>
                <a:gridCol w="1645920">
                  <a:extLst>
                    <a:ext uri="{9D8B030D-6E8A-4147-A177-3AD203B41FA5}">
                      <a16:colId xmlns:a16="http://schemas.microsoft.com/office/drawing/2014/main" val="1984034156"/>
                    </a:ext>
                  </a:extLst>
                </a:gridCol>
                <a:gridCol w="1645920">
                  <a:extLst>
                    <a:ext uri="{9D8B030D-6E8A-4147-A177-3AD203B41FA5}">
                      <a16:colId xmlns:a16="http://schemas.microsoft.com/office/drawing/2014/main" val="393975448"/>
                    </a:ext>
                  </a:extLst>
                </a:gridCol>
              </a:tblGrid>
              <a:tr h="914400">
                <a:tc>
                  <a:txBody>
                    <a:bodyPr/>
                    <a:lstStyle/>
                    <a:p>
                      <a:endParaRPr kumimoji="1" lang="ja-JP" altLang="en-US" sz="3600"/>
                    </a:p>
                  </a:txBody>
                  <a:tcPr/>
                </a:tc>
                <a:tc>
                  <a:txBody>
                    <a:bodyPr/>
                    <a:lstStyle/>
                    <a:p>
                      <a:pPr algn="ctr"/>
                      <a:r>
                        <a:rPr kumimoji="1" lang="ja-JP" altLang="en-US" sz="3600"/>
                        <a:t>設置</a:t>
                      </a:r>
                    </a:p>
                  </a:txBody>
                  <a:tcPr/>
                </a:tc>
                <a:tc>
                  <a:txBody>
                    <a:bodyPr/>
                    <a:lstStyle/>
                    <a:p>
                      <a:pPr algn="ctr"/>
                      <a:r>
                        <a:rPr kumimoji="1" lang="ja-JP" altLang="en-US" sz="3600"/>
                        <a:t>回収</a:t>
                      </a:r>
                    </a:p>
                  </a:txBody>
                  <a:tcPr/>
                </a:tc>
                <a:tc>
                  <a:txBody>
                    <a:bodyPr/>
                    <a:lstStyle/>
                    <a:p>
                      <a:pPr algn="ctr"/>
                      <a:r>
                        <a:rPr kumimoji="1" lang="ja-JP" altLang="en-US" sz="3600"/>
                        <a:t>廃棄</a:t>
                      </a:r>
                    </a:p>
                  </a:txBody>
                  <a:tcPr/>
                </a:tc>
                <a:tc>
                  <a:txBody>
                    <a:bodyPr/>
                    <a:lstStyle/>
                    <a:p>
                      <a:pPr algn="ctr"/>
                      <a:r>
                        <a:rPr kumimoji="1" lang="ja-JP" altLang="en-US" sz="3600"/>
                        <a:t>使用中</a:t>
                      </a:r>
                    </a:p>
                  </a:txBody>
                  <a:tcPr/>
                </a:tc>
                <a:extLst>
                  <a:ext uri="{0D108BD9-81ED-4DB2-BD59-A6C34878D82A}">
                    <a16:rowId xmlns:a16="http://schemas.microsoft.com/office/drawing/2014/main" val="1482227907"/>
                  </a:ext>
                </a:extLst>
              </a:tr>
              <a:tr h="914400">
                <a:tc>
                  <a:txBody>
                    <a:bodyPr/>
                    <a:lstStyle/>
                    <a:p>
                      <a:pPr algn="ctr"/>
                      <a:r>
                        <a:rPr kumimoji="1" lang="ja-JP" altLang="en-US" sz="3600"/>
                        <a:t>回収</a:t>
                      </a:r>
                      <a:endParaRPr kumimoji="1" lang="en-US" altLang="ja-JP" sz="3600" dirty="0"/>
                    </a:p>
                  </a:txBody>
                  <a:tcPr/>
                </a:tc>
                <a:tc>
                  <a:txBody>
                    <a:bodyPr/>
                    <a:lstStyle/>
                    <a:p>
                      <a:pPr algn="ctr"/>
                      <a:r>
                        <a:rPr kumimoji="1" lang="en-US" altLang="ja-JP" sz="3600" dirty="0"/>
                        <a:t>578</a:t>
                      </a:r>
                      <a:endParaRPr kumimoji="1" lang="ja-JP" altLang="en-US" sz="3600"/>
                    </a:p>
                  </a:txBody>
                  <a:tcPr/>
                </a:tc>
                <a:tc>
                  <a:txBody>
                    <a:bodyPr/>
                    <a:lstStyle/>
                    <a:p>
                      <a:pPr algn="ctr"/>
                      <a:r>
                        <a:rPr kumimoji="1" lang="en-US" altLang="ja-JP" sz="3600" dirty="0"/>
                        <a:t>566</a:t>
                      </a:r>
                      <a:endParaRPr kumimoji="1" lang="ja-JP" altLang="en-US" sz="3600"/>
                    </a:p>
                  </a:txBody>
                  <a:tcPr/>
                </a:tc>
                <a:tc>
                  <a:txBody>
                    <a:bodyPr/>
                    <a:lstStyle/>
                    <a:p>
                      <a:pPr algn="ctr"/>
                      <a:r>
                        <a:rPr kumimoji="1" lang="en-US" altLang="ja-JP" sz="3600" dirty="0"/>
                        <a:t>34</a:t>
                      </a:r>
                      <a:endParaRPr kumimoji="1" lang="ja-JP" altLang="en-US" sz="3600"/>
                    </a:p>
                  </a:txBody>
                  <a:tcPr/>
                </a:tc>
                <a:tc>
                  <a:txBody>
                    <a:bodyPr/>
                    <a:lstStyle/>
                    <a:p>
                      <a:pPr algn="ctr"/>
                      <a:r>
                        <a:rPr kumimoji="1" lang="en-US" altLang="ja-JP" sz="3600" dirty="0"/>
                        <a:t>12</a:t>
                      </a:r>
                      <a:endParaRPr kumimoji="1" lang="ja-JP" altLang="en-US" sz="3600"/>
                    </a:p>
                  </a:txBody>
                  <a:tcPr/>
                </a:tc>
                <a:extLst>
                  <a:ext uri="{0D108BD9-81ED-4DB2-BD59-A6C34878D82A}">
                    <a16:rowId xmlns:a16="http://schemas.microsoft.com/office/drawing/2014/main" val="66081866"/>
                  </a:ext>
                </a:extLst>
              </a:tr>
            </a:tbl>
          </a:graphicData>
        </a:graphic>
      </p:graphicFrame>
      <p:sp>
        <p:nvSpPr>
          <p:cNvPr id="3" name="テキスト ボックス 2">
            <a:extLst>
              <a:ext uri="{FF2B5EF4-FFF2-40B4-BE49-F238E27FC236}">
                <a16:creationId xmlns:a16="http://schemas.microsoft.com/office/drawing/2014/main" id="{3ED34A5E-1C94-F8B4-1F08-0EC74DD2A163}"/>
              </a:ext>
            </a:extLst>
          </p:cNvPr>
          <p:cNvSpPr txBox="1"/>
          <p:nvPr/>
        </p:nvSpPr>
        <p:spPr>
          <a:xfrm>
            <a:off x="6317848" y="1636686"/>
            <a:ext cx="2371162" cy="369332"/>
          </a:xfrm>
          <a:prstGeom prst="rect">
            <a:avLst/>
          </a:prstGeom>
          <a:noFill/>
        </p:spPr>
        <p:txBody>
          <a:bodyPr wrap="none" rtlCol="0">
            <a:spAutoFit/>
          </a:bodyPr>
          <a:lstStyle/>
          <a:p>
            <a:r>
              <a:rPr lang="en-US" altLang="ja-JP" sz="1800" dirty="0">
                <a:latin typeface="Meiryo" panose="020B0604030504040204" pitchFamily="34" charset="-128"/>
                <a:ea typeface="Meiryo" panose="020B0604030504040204" pitchFamily="34" charset="-128"/>
              </a:rPr>
              <a:t>2024</a:t>
            </a:r>
            <a:r>
              <a:rPr lang="ja-JP" altLang="en-US" sz="1800">
                <a:latin typeface="Meiryo" panose="020B0604030504040204" pitchFamily="34" charset="-128"/>
                <a:ea typeface="Meiryo" panose="020B0604030504040204" pitchFamily="34" charset="-128"/>
              </a:rPr>
              <a:t>年能登半島地震</a:t>
            </a:r>
            <a:endParaRPr kumimoji="1" lang="ja-JP" altLang="en-US">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6FA61D15-4B08-FF95-B607-D0DA903F1C9D}"/>
              </a:ext>
            </a:extLst>
          </p:cNvPr>
          <p:cNvSpPr txBox="1"/>
          <p:nvPr/>
        </p:nvSpPr>
        <p:spPr>
          <a:xfrm>
            <a:off x="6660232" y="4596462"/>
            <a:ext cx="1963999" cy="369332"/>
          </a:xfrm>
          <a:prstGeom prst="rect">
            <a:avLst/>
          </a:prstGeom>
          <a:noFill/>
        </p:spPr>
        <p:txBody>
          <a:bodyPr wrap="none" rtlCol="0">
            <a:spAutoFit/>
          </a:bodyPr>
          <a:lstStyle/>
          <a:p>
            <a:r>
              <a:rPr kumimoji="1" lang="en-US" altLang="ja-JP" dirty="0">
                <a:latin typeface="Meiryo" panose="020B0604030504040204" pitchFamily="34" charset="-128"/>
                <a:ea typeface="Meiryo" panose="020B0604030504040204" pitchFamily="34" charset="-128"/>
              </a:rPr>
              <a:t>2024</a:t>
            </a:r>
            <a:r>
              <a:rPr kumimoji="1" lang="ja-JP" altLang="en-US">
                <a:latin typeface="Meiryo" panose="020B0604030504040204" pitchFamily="34" charset="-128"/>
                <a:ea typeface="Meiryo" panose="020B0604030504040204" pitchFamily="34" charset="-128"/>
              </a:rPr>
              <a:t>年</a:t>
            </a:r>
            <a:r>
              <a:rPr lang="en-US" altLang="ja-JP" dirty="0">
                <a:latin typeface="Meiryo" panose="020B0604030504040204" pitchFamily="34" charset="-128"/>
                <a:ea typeface="Meiryo" panose="020B0604030504040204" pitchFamily="34" charset="-128"/>
              </a:rPr>
              <a:t>10</a:t>
            </a:r>
            <a:r>
              <a:rPr kumimoji="1" lang="ja-JP" altLang="en-US">
                <a:latin typeface="Meiryo" panose="020B0604030504040204" pitchFamily="34" charset="-128"/>
                <a:ea typeface="Meiryo" panose="020B0604030504040204" pitchFamily="34" charset="-128"/>
              </a:rPr>
              <a:t>月現在</a:t>
            </a:r>
          </a:p>
        </p:txBody>
      </p:sp>
    </p:spTree>
    <p:extLst>
      <p:ext uri="{BB962C8B-B14F-4D97-AF65-F5344CB8AC3E}">
        <p14:creationId xmlns:p14="http://schemas.microsoft.com/office/powerpoint/2010/main" val="3407980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60F1B-061F-DCA4-C44B-20EEF87A68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269937B-50C8-5E1A-D20B-29CFB4C3AFD4}"/>
              </a:ext>
            </a:extLst>
          </p:cNvPr>
          <p:cNvSpPr>
            <a:spLocks noGrp="1"/>
          </p:cNvSpPr>
          <p:nvPr>
            <p:ph type="title"/>
          </p:nvPr>
        </p:nvSpPr>
        <p:spPr>
          <a:xfrm>
            <a:off x="107504" y="260648"/>
            <a:ext cx="8784976" cy="1143000"/>
          </a:xfrm>
        </p:spPr>
        <p:txBody>
          <a:bodyPr>
            <a:normAutofit/>
          </a:bodyPr>
          <a:lstStyle/>
          <a:p>
            <a:r>
              <a:rPr lang="en-US" altLang="ja-JP" sz="3200" b="1" dirty="0">
                <a:latin typeface="Meiryo" panose="020B0604030504040204" pitchFamily="34" charset="-128"/>
                <a:ea typeface="Meiryo" panose="020B0604030504040204" pitchFamily="34" charset="-128"/>
                <a:cs typeface="メイリオ"/>
              </a:rPr>
              <a:t>6.</a:t>
            </a:r>
            <a:r>
              <a:rPr lang="ja-JP" altLang="en-US" sz="3200" b="1">
                <a:latin typeface="Meiryo" panose="020B0604030504040204" pitchFamily="34" charset="-128"/>
                <a:ea typeface="Meiryo" panose="020B0604030504040204" pitchFamily="34" charset="-128"/>
                <a:cs typeface="メイリオ"/>
              </a:rPr>
              <a:t>　</a:t>
            </a:r>
            <a:r>
              <a:rPr lang="en-US" altLang="ja-JP" sz="3200" b="1" dirty="0">
                <a:latin typeface="Meiryo" panose="020B0604030504040204" pitchFamily="34" charset="-128"/>
                <a:ea typeface="Meiryo" panose="020B0604030504040204" pitchFamily="34" charset="-128"/>
              </a:rPr>
              <a:t> 2024</a:t>
            </a:r>
            <a:r>
              <a:rPr lang="ja-JP" altLang="en-US" sz="3200" b="1">
                <a:latin typeface="Meiryo" panose="020B0604030504040204" pitchFamily="34" charset="-128"/>
                <a:ea typeface="Meiryo" panose="020B0604030504040204" pitchFamily="34" charset="-128"/>
              </a:rPr>
              <a:t>年能登半島地震支援の振返り</a:t>
            </a:r>
            <a:endParaRPr kumimoji="1" lang="ja-JP" altLang="en-US" sz="3200" b="1" dirty="0">
              <a:latin typeface="メイリオ"/>
              <a:ea typeface="メイリオ"/>
              <a:cs typeface="メイリオ"/>
            </a:endParaRPr>
          </a:p>
        </p:txBody>
      </p:sp>
      <p:sp>
        <p:nvSpPr>
          <p:cNvPr id="3" name="コンテンツ プレースホルダ 2">
            <a:extLst>
              <a:ext uri="{FF2B5EF4-FFF2-40B4-BE49-F238E27FC236}">
                <a16:creationId xmlns:a16="http://schemas.microsoft.com/office/drawing/2014/main" id="{CAE57F24-E959-2067-34F7-738352CE1464}"/>
              </a:ext>
            </a:extLst>
          </p:cNvPr>
          <p:cNvSpPr>
            <a:spLocks noGrp="1"/>
          </p:cNvSpPr>
          <p:nvPr>
            <p:ph idx="1"/>
          </p:nvPr>
        </p:nvSpPr>
        <p:spPr>
          <a:xfrm>
            <a:off x="107504" y="1484784"/>
            <a:ext cx="8928992" cy="4824536"/>
          </a:xfrm>
        </p:spPr>
        <p:txBody>
          <a:bodyPr>
            <a:normAutofit/>
          </a:bodyPr>
          <a:lstStyle/>
          <a:p>
            <a:pPr marL="0" indent="0">
              <a:buNone/>
            </a:pPr>
            <a:r>
              <a:rPr lang="ja-JP" altLang="en-US" sz="2400">
                <a:latin typeface="メイリオ"/>
                <a:ea typeface="メイリオ"/>
                <a:cs typeface="メイリオ"/>
              </a:rPr>
              <a:t>　</a:t>
            </a:r>
            <a:r>
              <a:rPr lang="ja-JP" altLang="en-US" sz="2400">
                <a:latin typeface="Meiryo" panose="020B0604030504040204" pitchFamily="34" charset="-128"/>
                <a:ea typeface="Meiryo" panose="020B0604030504040204" pitchFamily="34" charset="-128"/>
                <a:cs typeface="メイリオ"/>
              </a:rPr>
              <a:t>災害支援活動における災害医療</a:t>
            </a:r>
            <a:r>
              <a:rPr lang="en-US" altLang="ja-JP" sz="2400" dirty="0">
                <a:latin typeface="Meiryo" panose="020B0604030504040204" pitchFamily="34" charset="-128"/>
                <a:ea typeface="Meiryo" panose="020B0604030504040204" pitchFamily="34" charset="-128"/>
                <a:cs typeface="メイリオ"/>
              </a:rPr>
              <a:t>ACT</a:t>
            </a:r>
            <a:r>
              <a:rPr lang="ja-JP" altLang="en-US" sz="2400">
                <a:latin typeface="Meiryo" panose="020B0604030504040204" pitchFamily="34" charset="-128"/>
                <a:ea typeface="Meiryo" panose="020B0604030504040204" pitchFamily="34" charset="-128"/>
                <a:cs typeface="メイリオ"/>
              </a:rPr>
              <a:t>研究所の課題には、解決できない継続課題と、新たに生じた課題がある。前者は設立後から続く、活動に従事する人員不足で、特に要となる事務局員の不足による影響は深刻である。後者は今回の活動の長期化に伴い生じた活動資金不足であるが、いずれも資金不足を伴う。</a:t>
            </a:r>
            <a:endParaRPr lang="en-US" altLang="ja-JP" sz="2400" dirty="0">
              <a:latin typeface="Meiryo" panose="020B0604030504040204" pitchFamily="34" charset="-128"/>
              <a:ea typeface="Meiryo" panose="020B0604030504040204" pitchFamily="34" charset="-128"/>
              <a:cs typeface="メイリオ"/>
            </a:endParaRPr>
          </a:p>
          <a:p>
            <a:pPr marL="0" indent="0">
              <a:buNone/>
            </a:pPr>
            <a:r>
              <a:rPr lang="ja-JP" altLang="en-US" sz="2400">
                <a:latin typeface="Meiryo" panose="020B0604030504040204" pitchFamily="34" charset="-128"/>
                <a:ea typeface="Meiryo" panose="020B0604030504040204" pitchFamily="34" charset="-128"/>
                <a:cs typeface="メイリオ"/>
              </a:rPr>
              <a:t>　今回の活動では、日本財団からの追加支援に加え、クラウドファンディングによる資金確保を行なったが、その開始にあたり脆弱な事務局人員体制のもと苦労し、また資金確保としては十分とはいえなかった。また、災害救助法の適用となる支援した消耗品に関し、被災市町村に求償を求めるよう依頼するも求償されなかったことから、今後、初動時に理解を求めるべく説明を行う必要がある。</a:t>
            </a:r>
            <a:endParaRPr lang="en-US" altLang="ja-JP" sz="2400" dirty="0">
              <a:latin typeface="Meiryo" panose="020B0604030504040204" pitchFamily="34" charset="-128"/>
              <a:ea typeface="Meiryo" panose="020B0604030504040204" pitchFamily="34" charset="-128"/>
              <a:cs typeface="メイリオ"/>
            </a:endParaRPr>
          </a:p>
        </p:txBody>
      </p:sp>
    </p:spTree>
    <p:extLst>
      <p:ext uri="{BB962C8B-B14F-4D97-AF65-F5344CB8AC3E}">
        <p14:creationId xmlns:p14="http://schemas.microsoft.com/office/powerpoint/2010/main" val="3114395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AC6022-9B8C-2AB2-CD5B-DBFAB6262464}"/>
              </a:ext>
            </a:extLst>
          </p:cNvPr>
          <p:cNvSpPr>
            <a:spLocks noGrp="1"/>
          </p:cNvSpPr>
          <p:nvPr>
            <p:ph type="title"/>
          </p:nvPr>
        </p:nvSpPr>
        <p:spPr>
          <a:xfrm>
            <a:off x="118847" y="0"/>
            <a:ext cx="8701625" cy="1340767"/>
          </a:xfrm>
        </p:spPr>
        <p:txBody>
          <a:bodyPr>
            <a:normAutofit/>
          </a:bodyPr>
          <a:lstStyle/>
          <a:p>
            <a:r>
              <a:rPr lang="en-US" altLang="ja-JP" sz="2800" b="1" dirty="0">
                <a:latin typeface="Meiryo" panose="020B0604030504040204" pitchFamily="34" charset="-128"/>
                <a:ea typeface="Meiryo" panose="020B0604030504040204" pitchFamily="34" charset="-128"/>
              </a:rPr>
              <a:t>6-1.</a:t>
            </a:r>
            <a:r>
              <a:rPr lang="ja-JP" altLang="en-US" sz="2800" b="1">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2024</a:t>
            </a:r>
            <a:r>
              <a:rPr lang="ja-JP" altLang="en-US" sz="2800" b="1">
                <a:latin typeface="Meiryo" panose="020B0604030504040204" pitchFamily="34" charset="-128"/>
                <a:ea typeface="Meiryo" panose="020B0604030504040204" pitchFamily="34" charset="-128"/>
              </a:rPr>
              <a:t>年能登半島地震支援からみえた課題項目</a:t>
            </a:r>
            <a:endParaRPr kumimoji="1" lang="ja-JP" altLang="en-US" sz="2800" b="1">
              <a:latin typeface="Meiryo" panose="020B0604030504040204" pitchFamily="34" charset="-128"/>
              <a:ea typeface="Meiryo" panose="020B0604030504040204" pitchFamily="34" charset="-128"/>
            </a:endParaRPr>
          </a:p>
        </p:txBody>
      </p:sp>
      <p:sp>
        <p:nvSpPr>
          <p:cNvPr id="3" name="コンテンツ プレースホルダー 2">
            <a:extLst>
              <a:ext uri="{FF2B5EF4-FFF2-40B4-BE49-F238E27FC236}">
                <a16:creationId xmlns:a16="http://schemas.microsoft.com/office/drawing/2014/main" id="{5ADF64EC-B90D-BCC0-1BD8-D577F6B9C218}"/>
              </a:ext>
            </a:extLst>
          </p:cNvPr>
          <p:cNvSpPr>
            <a:spLocks noGrp="1"/>
          </p:cNvSpPr>
          <p:nvPr>
            <p:ph idx="1"/>
          </p:nvPr>
        </p:nvSpPr>
        <p:spPr>
          <a:xfrm>
            <a:off x="118847" y="1447396"/>
            <a:ext cx="8906304" cy="4722479"/>
          </a:xfrm>
        </p:spPr>
        <p:txBody>
          <a:bodyPr anchor="ctr">
            <a:normAutofit fontScale="92500" lnSpcReduction="20000"/>
          </a:bodyPr>
          <a:lstStyle/>
          <a:p>
            <a:pPr marL="474796" indent="-474796">
              <a:buFont typeface="+mj-lt"/>
              <a:buAutoNum type="arabicPeriod"/>
            </a:pPr>
            <a:r>
              <a:rPr lang="ja-JP" altLang="en-US">
                <a:latin typeface="Meiryo" panose="020B0604030504040204" pitchFamily="34" charset="-128"/>
                <a:ea typeface="Meiryo" panose="020B0604030504040204" pitchFamily="34" charset="-128"/>
              </a:rPr>
              <a:t>事務局機能強化（専従者確保）</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活動人員の確保（実働会員の確保）</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活動の効率性を高めるための組織体制</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活動に係る情報の共有（記録、機器所在）</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移動・搬送手段の確保</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備蓄量の多寡と支援のあり方</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クラウドファンディングの活用方法</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手洗い用器具の支援</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災害救助法に基づいた市町村への求償</a:t>
            </a:r>
            <a:endParaRPr lang="en-US" altLang="ja-JP" dirty="0">
              <a:latin typeface="Meiryo" panose="020B0604030504040204" pitchFamily="34" charset="-128"/>
              <a:ea typeface="Meiryo" panose="020B0604030504040204" pitchFamily="34" charset="-128"/>
            </a:endParaRPr>
          </a:p>
          <a:p>
            <a:pPr marL="474796" indent="-474796">
              <a:buFont typeface="+mj-lt"/>
              <a:buAutoNum type="arabicPeriod"/>
            </a:pPr>
            <a:r>
              <a:rPr lang="ja-JP" altLang="en-US">
                <a:latin typeface="Meiryo" panose="020B0604030504040204" pitchFamily="34" charset="-128"/>
                <a:ea typeface="Meiryo" panose="020B0604030504040204" pitchFamily="34" charset="-128"/>
              </a:rPr>
              <a:t>活動長期化と資金確保</a:t>
            </a:r>
            <a:endParaRPr lang="en-US" altLang="ja-JP"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708019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1143000"/>
          </a:xfrm>
        </p:spPr>
        <p:txBody>
          <a:bodyPr/>
          <a:lstStyle/>
          <a:p>
            <a:pPr algn="l"/>
            <a:r>
              <a:rPr kumimoji="1" lang="ja-JP" altLang="en-US" b="1" dirty="0">
                <a:latin typeface="Meiryo" panose="020B0604030504040204" pitchFamily="34" charset="-128"/>
                <a:ea typeface="Meiryo" panose="020B0604030504040204" pitchFamily="34" charset="-128"/>
                <a:cs typeface="メイリオ"/>
              </a:rPr>
              <a:t>事業目的</a:t>
            </a:r>
          </a:p>
        </p:txBody>
      </p:sp>
      <p:sp>
        <p:nvSpPr>
          <p:cNvPr id="3" name="コンテンツ プレースホルダ 2"/>
          <p:cNvSpPr>
            <a:spLocks noGrp="1"/>
          </p:cNvSpPr>
          <p:nvPr>
            <p:ph idx="1"/>
          </p:nvPr>
        </p:nvSpPr>
        <p:spPr>
          <a:xfrm>
            <a:off x="179512" y="1268760"/>
            <a:ext cx="8856984" cy="4857403"/>
          </a:xfrm>
        </p:spPr>
        <p:txBody>
          <a:bodyPr>
            <a:normAutofit/>
          </a:bodyPr>
          <a:lstStyle/>
          <a:p>
            <a:pPr>
              <a:buNone/>
            </a:pPr>
            <a:r>
              <a:rPr lang="ja-JP" altLang="en-US">
                <a:latin typeface="Meiryo" panose="020B0604030504040204" pitchFamily="34" charset="-128"/>
                <a:ea typeface="Meiryo" panose="020B0604030504040204" pitchFamily="34" charset="-128"/>
                <a:cs typeface="メイリオ"/>
              </a:rPr>
              <a:t>　　</a:t>
            </a:r>
            <a:r>
              <a:rPr lang="en-US" altLang="ja-JP" dirty="0">
                <a:latin typeface="Meiryo" panose="020B0604030504040204" pitchFamily="34" charset="-128"/>
                <a:ea typeface="Meiryo" panose="020B0604030504040204" pitchFamily="34" charset="-128"/>
                <a:cs typeface="メイリオ"/>
              </a:rPr>
              <a:t>2020</a:t>
            </a:r>
            <a:r>
              <a:rPr lang="ja-JP" altLang="en-US">
                <a:latin typeface="Meiryo" panose="020B0604030504040204" pitchFamily="34" charset="-128"/>
                <a:ea typeface="Meiryo" panose="020B0604030504040204" pitchFamily="34" charset="-128"/>
                <a:cs typeface="メイリオ"/>
              </a:rPr>
              <a:t>年からの日本財団助成事業「災害発生時における被災者への屋内設置型自動ラップ式トイレの設置」は、</a:t>
            </a:r>
            <a:r>
              <a:rPr lang="en-US" altLang="ja-JP" dirty="0">
                <a:latin typeface="Meiryo" panose="020B0604030504040204" pitchFamily="34" charset="-128"/>
                <a:ea typeface="Meiryo" panose="020B0604030504040204" pitchFamily="34" charset="-128"/>
                <a:cs typeface="メイリオ"/>
              </a:rPr>
              <a:t> 2024</a:t>
            </a:r>
            <a:r>
              <a:rPr lang="ja-JP" altLang="en-US">
                <a:latin typeface="Meiryo" panose="020B0604030504040204" pitchFamily="34" charset="-128"/>
                <a:ea typeface="Meiryo" panose="020B0604030504040204" pitchFamily="34" charset="-128"/>
                <a:cs typeface="メイリオ"/>
              </a:rPr>
              <a:t>年能登半島地震においても被災者から多くの感謝の言葉をいただいた。今回、追加支援として「</a:t>
            </a:r>
            <a:r>
              <a:rPr lang="ja-JP" altLang="en-US" sz="3200" b="1">
                <a:effectLst/>
                <a:latin typeface="Meiryo" panose="020B0604030504040204" pitchFamily="34" charset="-128"/>
                <a:ea typeface="Meiryo" panose="020B0604030504040204" pitchFamily="34" charset="-128"/>
              </a:rPr>
              <a:t>令和</a:t>
            </a:r>
            <a:r>
              <a:rPr lang="en-US" altLang="ja-JP" sz="3200" b="1" dirty="0">
                <a:effectLst/>
                <a:latin typeface="Meiryo" panose="020B0604030504040204" pitchFamily="34" charset="-128"/>
                <a:ea typeface="Meiryo" panose="020B0604030504040204" pitchFamily="34" charset="-128"/>
              </a:rPr>
              <a:t>6</a:t>
            </a:r>
            <a:r>
              <a:rPr lang="ja-JP" altLang="en-US" sz="3200" b="1">
                <a:effectLst/>
                <a:latin typeface="Meiryo" panose="020B0604030504040204" pitchFamily="34" charset="-128"/>
                <a:ea typeface="Meiryo" panose="020B0604030504040204" pitchFamily="34" charset="-128"/>
              </a:rPr>
              <a:t>年能登半島地震に関わる支援活動」</a:t>
            </a:r>
            <a:r>
              <a:rPr lang="ja-JP" altLang="en-US" sz="3200">
                <a:effectLst/>
                <a:latin typeface="Meiryo" panose="020B0604030504040204" pitchFamily="34" charset="-128"/>
                <a:ea typeface="Meiryo" panose="020B0604030504040204" pitchFamily="34" charset="-128"/>
              </a:rPr>
              <a:t>を助成していただき、発災から継続した支援活動を実施すると共に、今後の災害に向けて回収作業を開始することを目的とする。</a:t>
            </a:r>
            <a:endParaRPr kumimoji="1" lang="en-US" altLang="ja-JP" dirty="0">
              <a:latin typeface="Meiryo" panose="020B0604030504040204" pitchFamily="34" charset="-128"/>
              <a:ea typeface="Meiryo" panose="020B0604030504040204" pitchFamily="34" charset="-128"/>
              <a:cs typeface="メイリオ"/>
            </a:endParaRPr>
          </a:p>
          <a:p>
            <a:pPr>
              <a:buNone/>
            </a:pPr>
            <a:endParaRPr kumimoji="1" lang="ja-JP" altLang="en-US" dirty="0">
              <a:latin typeface="Meiryo" panose="020B0604030504040204" pitchFamily="34" charset="-128"/>
              <a:ea typeface="Meiryo" panose="020B0604030504040204" pitchFamily="34" charset="-128"/>
              <a:cs typeface="メイリオ"/>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30210-7833-49F7-97D9-81BBD6B3E0E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A024AA6-1D02-88E6-586E-9F9489229A81}"/>
              </a:ext>
            </a:extLst>
          </p:cNvPr>
          <p:cNvSpPr>
            <a:spLocks noGrp="1"/>
          </p:cNvSpPr>
          <p:nvPr>
            <p:ph type="title"/>
          </p:nvPr>
        </p:nvSpPr>
        <p:spPr>
          <a:xfrm>
            <a:off x="251520" y="274638"/>
            <a:ext cx="8568952" cy="1143000"/>
          </a:xfrm>
        </p:spPr>
        <p:txBody>
          <a:bodyPr>
            <a:normAutofit/>
          </a:bodyPr>
          <a:lstStyle/>
          <a:p>
            <a:r>
              <a:rPr lang="ja-JP" altLang="en-US" sz="3200" b="1">
                <a:latin typeface="Meiryo" panose="020B0604030504040204" pitchFamily="34" charset="-128"/>
                <a:ea typeface="Meiryo" panose="020B0604030504040204" pitchFamily="34" charset="-128"/>
              </a:rPr>
              <a:t>１</a:t>
            </a:r>
            <a:r>
              <a:rPr lang="en-US" altLang="ja-JP" sz="3200" b="1" dirty="0">
                <a:latin typeface="Meiryo" panose="020B0604030504040204" pitchFamily="34" charset="-128"/>
                <a:ea typeface="Meiryo" panose="020B0604030504040204" pitchFamily="34" charset="-128"/>
              </a:rPr>
              <a:t>.</a:t>
            </a:r>
            <a:r>
              <a:rPr lang="ja-JP" altLang="en-US" sz="3200" b="1">
                <a:latin typeface="Meiryo" panose="020B0604030504040204" pitchFamily="34" charset="-128"/>
                <a:ea typeface="Meiryo" panose="020B0604030504040204" pitchFamily="34" charset="-128"/>
              </a:rPr>
              <a:t>　</a:t>
            </a:r>
            <a:r>
              <a:rPr kumimoji="1" lang="en-US" altLang="ja-JP" sz="3200" b="1" dirty="0">
                <a:latin typeface="Meiryo" panose="020B0604030504040204" pitchFamily="34" charset="-128"/>
                <a:ea typeface="Meiryo" panose="020B0604030504040204" pitchFamily="34" charset="-128"/>
              </a:rPr>
              <a:t>2024</a:t>
            </a:r>
            <a:r>
              <a:rPr kumimoji="1" lang="ja-JP" altLang="en-US" sz="3200" b="1">
                <a:latin typeface="Meiryo" panose="020B0604030504040204" pitchFamily="34" charset="-128"/>
                <a:ea typeface="Meiryo" panose="020B0604030504040204" pitchFamily="34" charset="-128"/>
              </a:rPr>
              <a:t>年能登半島地震の</a:t>
            </a:r>
            <a:r>
              <a:rPr lang="ja-JP" altLang="en-US" sz="3200" b="1">
                <a:latin typeface="Meiryo" panose="020B0604030504040204" pitchFamily="34" charset="-128"/>
                <a:ea typeface="Meiryo" panose="020B0604030504040204" pitchFamily="34" charset="-128"/>
              </a:rPr>
              <a:t>支援</a:t>
            </a:r>
            <a:r>
              <a:rPr kumimoji="1" lang="ja-JP" altLang="en-US" sz="3200" b="1">
                <a:latin typeface="Meiryo" panose="020B0604030504040204" pitchFamily="34" charset="-128"/>
                <a:ea typeface="Meiryo" panose="020B0604030504040204" pitchFamily="34" charset="-128"/>
              </a:rPr>
              <a:t>活動の概要</a:t>
            </a:r>
          </a:p>
        </p:txBody>
      </p:sp>
      <p:sp>
        <p:nvSpPr>
          <p:cNvPr id="3" name="コンテンツ プレースホルダー 2">
            <a:extLst>
              <a:ext uri="{FF2B5EF4-FFF2-40B4-BE49-F238E27FC236}">
                <a16:creationId xmlns:a16="http://schemas.microsoft.com/office/drawing/2014/main" id="{1502D6FC-8487-9A43-5084-691A62C4C871}"/>
              </a:ext>
            </a:extLst>
          </p:cNvPr>
          <p:cNvSpPr>
            <a:spLocks noGrp="1"/>
          </p:cNvSpPr>
          <p:nvPr>
            <p:ph idx="1"/>
          </p:nvPr>
        </p:nvSpPr>
        <p:spPr>
          <a:xfrm>
            <a:off x="179512" y="1600201"/>
            <a:ext cx="8856984" cy="2332856"/>
          </a:xfrm>
        </p:spPr>
        <p:txBody>
          <a:bodyPr>
            <a:normAutofit fontScale="85000" lnSpcReduction="10000"/>
          </a:bodyPr>
          <a:lstStyle/>
          <a:p>
            <a:pPr marL="0" indent="0">
              <a:buNone/>
            </a:pPr>
            <a:r>
              <a:rPr lang="ja-JP" altLang="en-US">
                <a:latin typeface="Meiryo" panose="020B0604030504040204" pitchFamily="34" charset="-128"/>
                <a:ea typeface="Meiryo" panose="020B0604030504040204" pitchFamily="34" charset="-128"/>
              </a:rPr>
              <a:t>（</a:t>
            </a:r>
            <a:r>
              <a:rPr lang="en-US" altLang="ja-JP" dirty="0">
                <a:latin typeface="Meiryo" panose="020B0604030504040204" pitchFamily="34" charset="-128"/>
                <a:ea typeface="Meiryo" panose="020B0604030504040204" pitchFamily="34" charset="-128"/>
              </a:rPr>
              <a:t>1</a:t>
            </a:r>
            <a:r>
              <a:rPr lang="ja-JP" altLang="en-US">
                <a:latin typeface="Meiryo" panose="020B0604030504040204" pitchFamily="34" charset="-128"/>
                <a:ea typeface="Meiryo" panose="020B0604030504040204" pitchFamily="34" charset="-128"/>
              </a:rPr>
              <a:t>）</a:t>
            </a:r>
            <a:r>
              <a:rPr kumimoji="1" lang="ja-JP" altLang="en-US">
                <a:latin typeface="Meiryo" panose="020B0604030504040204" pitchFamily="34" charset="-128"/>
                <a:ea typeface="Meiryo" panose="020B0604030504040204" pitchFamily="34" charset="-128"/>
              </a:rPr>
              <a:t>全国</a:t>
            </a:r>
            <a:r>
              <a:rPr kumimoji="1" lang="en-US" altLang="ja-JP" dirty="0">
                <a:latin typeface="Meiryo" panose="020B0604030504040204" pitchFamily="34" charset="-128"/>
                <a:ea typeface="Meiryo" panose="020B0604030504040204" pitchFamily="34" charset="-128"/>
              </a:rPr>
              <a:t>9</a:t>
            </a:r>
            <a:r>
              <a:rPr kumimoji="1" lang="ja-JP" altLang="en-US">
                <a:latin typeface="Meiryo" panose="020B0604030504040204" pitchFamily="34" charset="-128"/>
                <a:ea typeface="Meiryo" panose="020B0604030504040204" pitchFamily="34" charset="-128"/>
              </a:rPr>
              <a:t>ブロックに備蓄した</a:t>
            </a:r>
            <a:r>
              <a:rPr kumimoji="1" lang="en-US" altLang="ja-JP" dirty="0">
                <a:latin typeface="Meiryo" panose="020B0604030504040204" pitchFamily="34" charset="-128"/>
                <a:ea typeface="Meiryo" panose="020B0604030504040204" pitchFamily="34" charset="-128"/>
              </a:rPr>
              <a:t>600</a:t>
            </a:r>
            <a:r>
              <a:rPr kumimoji="1" lang="ja-JP" altLang="en-US">
                <a:latin typeface="Meiryo" panose="020B0604030504040204" pitchFamily="34" charset="-128"/>
                <a:ea typeface="Meiryo" panose="020B0604030504040204" pitchFamily="34" charset="-128"/>
              </a:rPr>
              <a:t>台のトイレのうち、</a:t>
            </a:r>
            <a:r>
              <a:rPr kumimoji="1" lang="en-US" altLang="ja-JP" dirty="0">
                <a:latin typeface="Meiryo" panose="020B0604030504040204" pitchFamily="34" charset="-128"/>
                <a:ea typeface="Meiryo" panose="020B0604030504040204" pitchFamily="34" charset="-128"/>
              </a:rPr>
              <a:t>580</a:t>
            </a:r>
            <a:r>
              <a:rPr kumimoji="1" lang="ja-JP" altLang="en-US">
                <a:latin typeface="Meiryo" panose="020B0604030504040204" pitchFamily="34" charset="-128"/>
                <a:ea typeface="Meiryo" panose="020B0604030504040204" pitchFamily="34" charset="-128"/>
              </a:rPr>
              <a:t>台（</a:t>
            </a:r>
            <a:r>
              <a:rPr kumimoji="1" lang="en-US" altLang="ja-JP" dirty="0">
                <a:latin typeface="Meiryo" panose="020B0604030504040204" pitchFamily="34" charset="-128"/>
                <a:ea typeface="Meiryo" panose="020B0604030504040204" pitchFamily="34" charset="-128"/>
              </a:rPr>
              <a:t>97</a:t>
            </a:r>
            <a:r>
              <a:rPr kumimoji="1" lang="ja-JP" altLang="en-US">
                <a:latin typeface="Meiryo" panose="020B0604030504040204" pitchFamily="34" charset="-128"/>
                <a:ea typeface="Meiryo" panose="020B0604030504040204" pitchFamily="34" charset="-128"/>
              </a:rPr>
              <a:t>％）を使用した。</a:t>
            </a:r>
            <a:endParaRPr kumimoji="1" lang="en-US" altLang="ja-JP" dirty="0">
              <a:latin typeface="Meiryo" panose="020B0604030504040204" pitchFamily="34" charset="-128"/>
              <a:ea typeface="Meiryo" panose="020B0604030504040204" pitchFamily="34" charset="-128"/>
            </a:endParaRPr>
          </a:p>
          <a:p>
            <a:pPr marL="0" indent="0">
              <a:buNone/>
            </a:pPr>
            <a:r>
              <a:rPr lang="ja-JP" altLang="en-US">
                <a:latin typeface="Meiryo" panose="020B0604030504040204" pitchFamily="34" charset="-128"/>
                <a:ea typeface="Meiryo" panose="020B0604030504040204" pitchFamily="34" charset="-128"/>
              </a:rPr>
              <a:t>（</a:t>
            </a:r>
            <a:r>
              <a:rPr lang="en-US" altLang="ja-JP" dirty="0">
                <a:latin typeface="Meiryo" panose="020B0604030504040204" pitchFamily="34" charset="-128"/>
                <a:ea typeface="Meiryo" panose="020B0604030504040204" pitchFamily="34" charset="-128"/>
              </a:rPr>
              <a:t>2</a:t>
            </a:r>
            <a:r>
              <a:rPr lang="ja-JP" altLang="en-US">
                <a:latin typeface="Meiryo" panose="020B0604030504040204" pitchFamily="34" charset="-128"/>
                <a:ea typeface="Meiryo" panose="020B0604030504040204" pitchFamily="34" charset="-128"/>
              </a:rPr>
              <a:t>）</a:t>
            </a:r>
            <a:r>
              <a:rPr lang="en-US" altLang="ja-JP" dirty="0">
                <a:latin typeface="Meiryo" panose="020B0604030504040204" pitchFamily="34" charset="-128"/>
                <a:ea typeface="Meiryo" panose="020B0604030504040204" pitchFamily="34" charset="-128"/>
              </a:rPr>
              <a:t>1</a:t>
            </a:r>
            <a:r>
              <a:rPr lang="ja-JP" altLang="en-US">
                <a:latin typeface="Meiryo" panose="020B0604030504040204" pitchFamily="34" charset="-128"/>
                <a:ea typeface="Meiryo" panose="020B0604030504040204" pitchFamily="34" charset="-128"/>
              </a:rPr>
              <a:t>月第</a:t>
            </a:r>
            <a:r>
              <a:rPr lang="en-US" altLang="ja-JP" dirty="0">
                <a:latin typeface="Meiryo" panose="020B0604030504040204" pitchFamily="34" charset="-128"/>
                <a:ea typeface="Meiryo" panose="020B0604030504040204" pitchFamily="34" charset="-128"/>
              </a:rPr>
              <a:t>1</a:t>
            </a:r>
            <a:r>
              <a:rPr lang="ja-JP" altLang="en-US">
                <a:latin typeface="Meiryo" panose="020B0604030504040204" pitchFamily="34" charset="-128"/>
                <a:ea typeface="Meiryo" panose="020B0604030504040204" pitchFamily="34" charset="-128"/>
              </a:rPr>
              <a:t>週から</a:t>
            </a:r>
            <a:r>
              <a:rPr lang="en-US" altLang="ja-JP" dirty="0">
                <a:latin typeface="Meiryo" panose="020B0604030504040204" pitchFamily="34" charset="-128"/>
                <a:ea typeface="Meiryo" panose="020B0604030504040204" pitchFamily="34" charset="-128"/>
              </a:rPr>
              <a:t>7</a:t>
            </a:r>
            <a:r>
              <a:rPr lang="ja-JP" altLang="en-US">
                <a:latin typeface="Meiryo" panose="020B0604030504040204" pitchFamily="34" charset="-128"/>
                <a:ea typeface="Meiryo" panose="020B0604030504040204" pitchFamily="34" charset="-128"/>
              </a:rPr>
              <a:t>月第</a:t>
            </a:r>
            <a:r>
              <a:rPr lang="en-US" altLang="ja-JP" dirty="0">
                <a:latin typeface="Meiryo" panose="020B0604030504040204" pitchFamily="34" charset="-128"/>
                <a:ea typeface="Meiryo" panose="020B0604030504040204" pitchFamily="34" charset="-128"/>
              </a:rPr>
              <a:t>2</a:t>
            </a:r>
            <a:r>
              <a:rPr lang="ja-JP" altLang="en-US">
                <a:latin typeface="Meiryo" panose="020B0604030504040204" pitchFamily="34" charset="-128"/>
                <a:ea typeface="Meiryo" panose="020B0604030504040204" pitchFamily="34" charset="-128"/>
              </a:rPr>
              <a:t>週までの間、延べ</a:t>
            </a:r>
            <a:r>
              <a:rPr lang="en-US" altLang="ja-JP" dirty="0">
                <a:latin typeface="Meiryo" panose="020B0604030504040204" pitchFamily="34" charset="-128"/>
                <a:ea typeface="Meiryo" panose="020B0604030504040204" pitchFamily="34" charset="-128"/>
              </a:rPr>
              <a:t>607</a:t>
            </a:r>
            <a:r>
              <a:rPr lang="ja-JP" altLang="en-US">
                <a:latin typeface="Meiryo" panose="020B0604030504040204" pitchFamily="34" charset="-128"/>
                <a:ea typeface="Meiryo" panose="020B0604030504040204" pitchFamily="34" charset="-128"/>
              </a:rPr>
              <a:t>名の会員が活動した。風水害も加わり活動は</a:t>
            </a:r>
            <a:r>
              <a:rPr lang="en-US" altLang="ja-JP" dirty="0">
                <a:latin typeface="Meiryo" panose="020B0604030504040204" pitchFamily="34" charset="-128"/>
                <a:ea typeface="Meiryo" panose="020B0604030504040204" pitchFamily="34" charset="-128"/>
              </a:rPr>
              <a:t>10</a:t>
            </a:r>
            <a:r>
              <a:rPr lang="ja-JP" altLang="en-US">
                <a:latin typeface="Meiryo" panose="020B0604030504040204" pitchFamily="34" charset="-128"/>
                <a:ea typeface="Meiryo" panose="020B0604030504040204" pitchFamily="34" charset="-128"/>
              </a:rPr>
              <a:t>月まで継続した。</a:t>
            </a:r>
            <a:endParaRPr lang="en-US" altLang="ja-JP" dirty="0">
              <a:latin typeface="Meiryo" panose="020B0604030504040204" pitchFamily="34" charset="-128"/>
              <a:ea typeface="Meiryo" panose="020B0604030504040204" pitchFamily="34" charset="-128"/>
            </a:endParaRPr>
          </a:p>
          <a:p>
            <a:pPr marL="0" indent="0">
              <a:buNone/>
            </a:pPr>
            <a:r>
              <a:rPr lang="ja-JP" altLang="en-US">
                <a:latin typeface="Meiryo" panose="020B0604030504040204" pitchFamily="34" charset="-128"/>
                <a:ea typeface="Meiryo" panose="020B0604030504040204" pitchFamily="34" charset="-128"/>
              </a:rPr>
              <a:t>（</a:t>
            </a:r>
            <a:r>
              <a:rPr lang="en-US" altLang="ja-JP" dirty="0">
                <a:latin typeface="Meiryo" panose="020B0604030504040204" pitchFamily="34" charset="-128"/>
                <a:ea typeface="Meiryo" panose="020B0604030504040204" pitchFamily="34" charset="-128"/>
              </a:rPr>
              <a:t>3</a:t>
            </a:r>
            <a:r>
              <a:rPr lang="ja-JP" altLang="en-US">
                <a:latin typeface="Meiryo" panose="020B0604030504040204" pitchFamily="34" charset="-128"/>
                <a:ea typeface="Meiryo" panose="020B0604030504040204" pitchFamily="34" charset="-128"/>
              </a:rPr>
              <a:t>）主な</a:t>
            </a:r>
            <a:r>
              <a:rPr kumimoji="1" lang="ja-JP" altLang="en-US">
                <a:latin typeface="Meiryo" panose="020B0604030504040204" pitchFamily="34" charset="-128"/>
                <a:ea typeface="Meiryo" panose="020B0604030504040204" pitchFamily="34" charset="-128"/>
              </a:rPr>
              <a:t>初回設置先を表</a:t>
            </a:r>
            <a:r>
              <a:rPr kumimoji="1" lang="en-US" altLang="ja-JP" dirty="0">
                <a:latin typeface="Meiryo" panose="020B0604030504040204" pitchFamily="34" charset="-128"/>
                <a:ea typeface="Meiryo" panose="020B0604030504040204" pitchFamily="34" charset="-128"/>
              </a:rPr>
              <a:t>1</a:t>
            </a:r>
            <a:r>
              <a:rPr kumimoji="1" lang="ja-JP" altLang="en-US">
                <a:latin typeface="Meiryo" panose="020B0604030504040204" pitchFamily="34" charset="-128"/>
                <a:ea typeface="Meiryo" panose="020B0604030504040204" pitchFamily="34" charset="-128"/>
              </a:rPr>
              <a:t>に示す。</a:t>
            </a:r>
            <a:endParaRPr lang="en-US" altLang="ja-JP" sz="3200" b="0" i="0" u="none" strike="noStrike" dirty="0">
              <a:solidFill>
                <a:srgbClr val="000000"/>
              </a:solidFill>
              <a:effectLst/>
              <a:latin typeface="Meiryo" panose="020B0604030504040204" pitchFamily="34" charset="-128"/>
              <a:ea typeface="Meiryo" panose="020B0604030504040204" pitchFamily="34" charset="-128"/>
            </a:endParaRPr>
          </a:p>
          <a:p>
            <a:pPr marL="0" indent="0">
              <a:buNone/>
            </a:pPr>
            <a:endParaRPr lang="en-US" altLang="ja-JP" sz="3200" b="0" i="0" u="none" strike="noStrike" dirty="0">
              <a:solidFill>
                <a:srgbClr val="000000"/>
              </a:solidFill>
              <a:effectLst/>
              <a:latin typeface="Meiryo" panose="020B0604030504040204" pitchFamily="34" charset="-128"/>
              <a:ea typeface="Meiryo" panose="020B0604030504040204" pitchFamily="34" charset="-128"/>
            </a:endParaRPr>
          </a:p>
          <a:p>
            <a:pPr marL="0" indent="0">
              <a:buNone/>
            </a:pPr>
            <a:endParaRPr kumimoji="1" lang="en-US" altLang="ja-JP" dirty="0">
              <a:latin typeface="Meiryo" panose="020B0604030504040204" pitchFamily="34" charset="-128"/>
              <a:ea typeface="Meiryo" panose="020B0604030504040204" pitchFamily="34" charset="-128"/>
            </a:endParaRPr>
          </a:p>
        </p:txBody>
      </p:sp>
      <p:graphicFrame>
        <p:nvGraphicFramePr>
          <p:cNvPr id="4" name="表 3">
            <a:extLst>
              <a:ext uri="{FF2B5EF4-FFF2-40B4-BE49-F238E27FC236}">
                <a16:creationId xmlns:a16="http://schemas.microsoft.com/office/drawing/2014/main" id="{4480E74A-E0C1-C563-B5A6-1198698CC191}"/>
              </a:ext>
            </a:extLst>
          </p:cNvPr>
          <p:cNvGraphicFramePr>
            <a:graphicFrameLocks noGrp="1"/>
          </p:cNvGraphicFramePr>
          <p:nvPr>
            <p:extLst>
              <p:ext uri="{D42A27DB-BD31-4B8C-83A1-F6EECF244321}">
                <p14:modId xmlns:p14="http://schemas.microsoft.com/office/powerpoint/2010/main" val="1566182056"/>
              </p:ext>
            </p:extLst>
          </p:nvPr>
        </p:nvGraphicFramePr>
        <p:xfrm>
          <a:off x="863588" y="4548186"/>
          <a:ext cx="7488831" cy="1419225"/>
        </p:xfrm>
        <a:graphic>
          <a:graphicData uri="http://schemas.openxmlformats.org/drawingml/2006/table">
            <a:tbl>
              <a:tblPr>
                <a:tableStyleId>{5C22544A-7EE6-4342-B048-85BDC9FD1C3A}</a:tableStyleId>
              </a:tblPr>
              <a:tblGrid>
                <a:gridCol w="2496277">
                  <a:extLst>
                    <a:ext uri="{9D8B030D-6E8A-4147-A177-3AD203B41FA5}">
                      <a16:colId xmlns:a16="http://schemas.microsoft.com/office/drawing/2014/main" val="682060700"/>
                    </a:ext>
                  </a:extLst>
                </a:gridCol>
                <a:gridCol w="2496277">
                  <a:extLst>
                    <a:ext uri="{9D8B030D-6E8A-4147-A177-3AD203B41FA5}">
                      <a16:colId xmlns:a16="http://schemas.microsoft.com/office/drawing/2014/main" val="3220728987"/>
                    </a:ext>
                  </a:extLst>
                </a:gridCol>
                <a:gridCol w="2496277">
                  <a:extLst>
                    <a:ext uri="{9D8B030D-6E8A-4147-A177-3AD203B41FA5}">
                      <a16:colId xmlns:a16="http://schemas.microsoft.com/office/drawing/2014/main" val="2255327484"/>
                    </a:ext>
                  </a:extLst>
                </a:gridCol>
              </a:tblGrid>
              <a:tr h="228600">
                <a:tc>
                  <a:txBody>
                    <a:bodyPr/>
                    <a:lstStyle/>
                    <a:p>
                      <a:pPr algn="ctr" fontAlgn="ctr"/>
                      <a:r>
                        <a:rPr lang="ja-JP" altLang="en-US" sz="1800" u="none" strike="noStrike">
                          <a:effectLst/>
                          <a:latin typeface="Meiryo" panose="020B0604030504040204" pitchFamily="34" charset="-128"/>
                          <a:ea typeface="Meiryo" panose="020B0604030504040204" pitchFamily="34" charset="-128"/>
                        </a:rPr>
                        <a:t>主な設置場所</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800" u="none" strike="noStrike">
                          <a:effectLst/>
                          <a:latin typeface="Meiryo" panose="020B0604030504040204" pitchFamily="34" charset="-128"/>
                          <a:ea typeface="Meiryo" panose="020B0604030504040204" pitchFamily="34" charset="-128"/>
                        </a:rPr>
                        <a:t>台数</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1800" u="none" strike="noStrike">
                          <a:effectLst/>
                          <a:latin typeface="Meiryo" panose="020B0604030504040204" pitchFamily="34" charset="-128"/>
                          <a:ea typeface="Meiryo" panose="020B0604030504040204" pitchFamily="34" charset="-128"/>
                        </a:rPr>
                        <a:t>割合（％）</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635523"/>
                  </a:ext>
                </a:extLst>
              </a:tr>
              <a:tr h="228600">
                <a:tc>
                  <a:txBody>
                    <a:bodyPr/>
                    <a:lstStyle/>
                    <a:p>
                      <a:pPr algn="l" fontAlgn="ctr"/>
                      <a:r>
                        <a:rPr lang="ja-JP" altLang="en-US" sz="1800" u="none" strike="noStrike">
                          <a:effectLst/>
                          <a:latin typeface="Meiryo" panose="020B0604030504040204" pitchFamily="34" charset="-128"/>
                          <a:ea typeface="Meiryo" panose="020B0604030504040204" pitchFamily="34" charset="-128"/>
                        </a:rPr>
                        <a:t>避難所</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202</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34.8</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7301679"/>
                  </a:ext>
                </a:extLst>
              </a:tr>
              <a:tr h="228600">
                <a:tc>
                  <a:txBody>
                    <a:bodyPr/>
                    <a:lstStyle/>
                    <a:p>
                      <a:pPr algn="l" fontAlgn="ctr"/>
                      <a:r>
                        <a:rPr lang="ja-JP" altLang="en-US" sz="1800" u="none" strike="noStrike">
                          <a:effectLst/>
                          <a:latin typeface="Meiryo" panose="020B0604030504040204" pitchFamily="34" charset="-128"/>
                          <a:ea typeface="Meiryo" panose="020B0604030504040204" pitchFamily="34" charset="-128"/>
                        </a:rPr>
                        <a:t>介護福祉施設</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128</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22.1</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5393907"/>
                  </a:ext>
                </a:extLst>
              </a:tr>
              <a:tr h="228600">
                <a:tc>
                  <a:txBody>
                    <a:bodyPr/>
                    <a:lstStyle/>
                    <a:p>
                      <a:pPr algn="l" fontAlgn="ctr"/>
                      <a:r>
                        <a:rPr lang="ja-JP" altLang="en-US" sz="1800" u="none" strike="noStrike">
                          <a:effectLst/>
                          <a:latin typeface="Meiryo" panose="020B0604030504040204" pitchFamily="34" charset="-128"/>
                          <a:ea typeface="Meiryo" panose="020B0604030504040204" pitchFamily="34" charset="-128"/>
                        </a:rPr>
                        <a:t>医療機関</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118</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20.3</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4430580"/>
                  </a:ext>
                </a:extLst>
              </a:tr>
              <a:tr h="228600">
                <a:tc>
                  <a:txBody>
                    <a:bodyPr/>
                    <a:lstStyle/>
                    <a:p>
                      <a:pPr algn="l" fontAlgn="ctr"/>
                      <a:r>
                        <a:rPr lang="ja-JP" altLang="en-US" sz="1800" u="none" strike="noStrike">
                          <a:effectLst/>
                          <a:latin typeface="Meiryo" panose="020B0604030504040204" pitchFamily="34" charset="-128"/>
                          <a:ea typeface="Meiryo" panose="020B0604030504040204" pitchFamily="34" charset="-128"/>
                        </a:rPr>
                        <a:t>教育・保育施設</a:t>
                      </a:r>
                      <a:r>
                        <a:rPr lang="en-US" altLang="ja-JP" sz="1800" u="none" strike="noStrike">
                          <a:effectLst/>
                          <a:latin typeface="Meiryo" panose="020B0604030504040204" pitchFamily="34" charset="-128"/>
                          <a:ea typeface="Meiryo" panose="020B0604030504040204" pitchFamily="34" charset="-128"/>
                        </a:rPr>
                        <a:t>95</a:t>
                      </a:r>
                      <a:r>
                        <a:rPr lang="ja-JP" altLang="en-US" sz="1800" u="none" strike="noStrike">
                          <a:effectLst/>
                          <a:latin typeface="Meiryo" panose="020B0604030504040204" pitchFamily="34" charset="-128"/>
                          <a:ea typeface="Meiryo" panose="020B0604030504040204" pitchFamily="34" charset="-128"/>
                        </a:rPr>
                        <a:t>台</a:t>
                      </a:r>
                      <a:endParaRPr lang="ja-JP" altLang="en-US"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a:effectLst/>
                          <a:latin typeface="Meiryo" panose="020B0604030504040204" pitchFamily="34" charset="-128"/>
                          <a:ea typeface="Meiryo" panose="020B0604030504040204" pitchFamily="34" charset="-128"/>
                        </a:rPr>
                        <a:t>95</a:t>
                      </a:r>
                      <a:endParaRPr lang="en-US" altLang="ja-JP" sz="1800" b="0" i="0" u="none" strike="noStrike">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800" u="none" strike="noStrike" dirty="0">
                          <a:effectLst/>
                          <a:latin typeface="Meiryo" panose="020B0604030504040204" pitchFamily="34" charset="-128"/>
                          <a:ea typeface="Meiryo" panose="020B0604030504040204" pitchFamily="34" charset="-128"/>
                        </a:rPr>
                        <a:t>16.4</a:t>
                      </a:r>
                      <a:endParaRPr lang="en-US" altLang="ja-JP" sz="1800" b="0" i="0" u="none" strike="noStrike" dirty="0">
                        <a:solidFill>
                          <a:srgbClr val="000000"/>
                        </a:solidFill>
                        <a:effectLst/>
                        <a:latin typeface="Meiryo" panose="020B0604030504040204" pitchFamily="34" charset="-128"/>
                        <a:ea typeface="Meiryo" panose="020B0604030504040204" pitchFamily="34"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0303809"/>
                  </a:ext>
                </a:extLst>
              </a:tr>
            </a:tbl>
          </a:graphicData>
        </a:graphic>
      </p:graphicFrame>
      <p:sp>
        <p:nvSpPr>
          <p:cNvPr id="5" name="テキスト ボックス 4">
            <a:extLst>
              <a:ext uri="{FF2B5EF4-FFF2-40B4-BE49-F238E27FC236}">
                <a16:creationId xmlns:a16="http://schemas.microsoft.com/office/drawing/2014/main" id="{CD26DD64-9A98-33CE-870C-74095689D5A3}"/>
              </a:ext>
            </a:extLst>
          </p:cNvPr>
          <p:cNvSpPr txBox="1"/>
          <p:nvPr/>
        </p:nvSpPr>
        <p:spPr>
          <a:xfrm>
            <a:off x="421419" y="4134678"/>
            <a:ext cx="532518" cy="369332"/>
          </a:xfrm>
          <a:prstGeom prst="rect">
            <a:avLst/>
          </a:prstGeom>
          <a:noFill/>
        </p:spPr>
        <p:txBody>
          <a:bodyPr wrap="none" rtlCol="0">
            <a:spAutoFit/>
          </a:bodyPr>
          <a:lstStyle/>
          <a:p>
            <a:r>
              <a:rPr kumimoji="1" lang="ja-JP" altLang="en-US"/>
              <a:t>表</a:t>
            </a:r>
            <a:r>
              <a:rPr kumimoji="1" lang="en-US" altLang="ja-JP" dirty="0"/>
              <a:t>1</a:t>
            </a:r>
            <a:endParaRPr kumimoji="1" lang="ja-JP" altLang="en-US"/>
          </a:p>
        </p:txBody>
      </p:sp>
    </p:spTree>
    <p:extLst>
      <p:ext uri="{BB962C8B-B14F-4D97-AF65-F5344CB8AC3E}">
        <p14:creationId xmlns:p14="http://schemas.microsoft.com/office/powerpoint/2010/main" val="1903425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5475" y="207808"/>
            <a:ext cx="8420511" cy="562398"/>
          </a:xfrm>
        </p:spPr>
        <p:txBody>
          <a:bodyPr>
            <a:noAutofit/>
          </a:bodyPr>
          <a:lstStyle/>
          <a:p>
            <a:pPr algn="l"/>
            <a:r>
              <a:rPr lang="ja-JP" altLang="en-US" sz="3323" b="1">
                <a:latin typeface="メイリオ"/>
                <a:ea typeface="メイリオ"/>
                <a:cs typeface="メイリオ"/>
              </a:rPr>
              <a:t>災害支援備蓄拠点</a:t>
            </a:r>
            <a:r>
              <a:rPr lang="en-US" altLang="ja-JP" sz="3323" b="1" dirty="0">
                <a:latin typeface="メイリオ"/>
                <a:ea typeface="メイリオ"/>
                <a:cs typeface="メイリオ"/>
              </a:rPr>
              <a:t> (2020</a:t>
            </a:r>
            <a:r>
              <a:rPr lang="ja-JP" altLang="en-US" sz="3323" b="1">
                <a:latin typeface="メイリオ"/>
                <a:ea typeface="メイリオ"/>
                <a:cs typeface="メイリオ"/>
              </a:rPr>
              <a:t>年</a:t>
            </a:r>
            <a:r>
              <a:rPr lang="en-US" altLang="ja-JP" sz="3323" b="1" dirty="0">
                <a:latin typeface="メイリオ"/>
                <a:ea typeface="メイリオ"/>
                <a:cs typeface="メイリオ"/>
              </a:rPr>
              <a:t>)</a:t>
            </a:r>
            <a:endParaRPr lang="ja-JP" altLang="en-US" sz="2215" b="1" dirty="0">
              <a:latin typeface="メイリオ"/>
              <a:ea typeface="メイリオ"/>
              <a:cs typeface="メイリオ"/>
            </a:endParaRPr>
          </a:p>
        </p:txBody>
      </p:sp>
      <p:pic>
        <p:nvPicPr>
          <p:cNvPr id="1026" name="Picture 2" descr="C:\Users\ishiniseki\Desktop\bc2b0c284297ce19b01f83bdc7707c69.gif"/>
          <p:cNvPicPr>
            <a:picLocks noChangeAspect="1" noChangeArrowheads="1"/>
          </p:cNvPicPr>
          <p:nvPr/>
        </p:nvPicPr>
        <p:blipFill>
          <a:blip r:embed="rId2" cstate="print"/>
          <a:srcRect/>
          <a:stretch>
            <a:fillRect/>
          </a:stretch>
        </p:blipFill>
        <p:spPr bwMode="auto">
          <a:xfrm>
            <a:off x="2111939" y="2288938"/>
            <a:ext cx="4779547" cy="3758632"/>
          </a:xfrm>
          <a:prstGeom prst="rect">
            <a:avLst/>
          </a:prstGeom>
          <a:solidFill>
            <a:schemeClr val="bg1"/>
          </a:solidFill>
        </p:spPr>
      </p:pic>
      <p:sp>
        <p:nvSpPr>
          <p:cNvPr id="6" name="角丸四角形吹き出し 5"/>
          <p:cNvSpPr/>
          <p:nvPr/>
        </p:nvSpPr>
        <p:spPr>
          <a:xfrm>
            <a:off x="6821199" y="188640"/>
            <a:ext cx="1968049" cy="1515786"/>
          </a:xfrm>
          <a:prstGeom prst="wedgeRoundRectCallout">
            <a:avLst>
              <a:gd name="adj1" fmla="val -82414"/>
              <a:gd name="adj2" fmla="val 107822"/>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北海道ブロック</a:t>
            </a:r>
            <a:r>
              <a:rPr lang="en-US" altLang="ja-JP" sz="1292" dirty="0">
                <a:solidFill>
                  <a:schemeClr val="tx1"/>
                </a:solidFill>
                <a:latin typeface="メイリオ"/>
                <a:ea typeface="メイリオ"/>
                <a:cs typeface="メイリオ"/>
              </a:rPr>
              <a:t>】</a:t>
            </a:r>
          </a:p>
          <a:p>
            <a:pPr algn="ctr"/>
            <a:r>
              <a:rPr lang="ja-JP" altLang="en-US" sz="1292" dirty="0">
                <a:solidFill>
                  <a:schemeClr val="tx1"/>
                </a:solidFill>
                <a:latin typeface="メイリオ"/>
                <a:ea typeface="メイリオ"/>
                <a:cs typeface="メイリオ"/>
              </a:rPr>
              <a:t>日本赤十字</a:t>
            </a:r>
            <a:endParaRPr lang="en-US" altLang="ja-JP" sz="1292" dirty="0">
              <a:solidFill>
                <a:schemeClr val="tx1"/>
              </a:solidFill>
              <a:latin typeface="メイリオ"/>
              <a:ea typeface="メイリオ"/>
              <a:cs typeface="メイリオ"/>
            </a:endParaRPr>
          </a:p>
          <a:p>
            <a:pPr algn="ctr"/>
            <a:r>
              <a:rPr lang="ja-JP" altLang="en-US" sz="1292" dirty="0">
                <a:solidFill>
                  <a:schemeClr val="tx1"/>
                </a:solidFill>
                <a:latin typeface="メイリオ"/>
                <a:ea typeface="メイリオ"/>
                <a:cs typeface="メイリオ"/>
              </a:rPr>
              <a:t>北海道</a:t>
            </a:r>
            <a:r>
              <a:rPr lang="ja-JP" altLang="en-US" sz="1292">
                <a:solidFill>
                  <a:schemeClr val="tx1"/>
                </a:solidFill>
                <a:latin typeface="メイリオ"/>
                <a:ea typeface="メイリオ"/>
                <a:cs typeface="メイリオ"/>
              </a:rPr>
              <a:t>看護大学</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多目的テント</a:t>
            </a:r>
            <a:r>
              <a:rPr lang="en-US" altLang="ja-JP" sz="1292" dirty="0">
                <a:solidFill>
                  <a:schemeClr val="tx1"/>
                </a:solidFill>
                <a:latin typeface="メイリオ"/>
                <a:ea typeface="メイリオ"/>
                <a:cs typeface="メイリオ"/>
              </a:rPr>
              <a:t>20</a:t>
            </a:r>
            <a:r>
              <a:rPr lang="ja-JP" altLang="en-US" sz="1292">
                <a:solidFill>
                  <a:schemeClr val="tx1"/>
                </a:solidFill>
                <a:latin typeface="メイリオ"/>
                <a:ea typeface="メイリオ"/>
                <a:cs typeface="メイリオ"/>
              </a:rPr>
              <a:t>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個人用テント５張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箱</a:t>
            </a:r>
            <a:endParaRPr lang="ja-JP" altLang="en-US" sz="1292" dirty="0">
              <a:solidFill>
                <a:schemeClr val="tx1"/>
              </a:solidFill>
              <a:latin typeface="メイリオ"/>
              <a:ea typeface="メイリオ"/>
              <a:cs typeface="メイリオ"/>
            </a:endParaRPr>
          </a:p>
        </p:txBody>
      </p:sp>
      <p:sp>
        <p:nvSpPr>
          <p:cNvPr id="7" name="角丸四角形吹き出し 6"/>
          <p:cNvSpPr/>
          <p:nvPr/>
        </p:nvSpPr>
        <p:spPr>
          <a:xfrm>
            <a:off x="6961774" y="2121810"/>
            <a:ext cx="1968049" cy="1024499"/>
          </a:xfrm>
          <a:prstGeom prst="wedgeRoundRectCallout">
            <a:avLst>
              <a:gd name="adj1" fmla="val -81673"/>
              <a:gd name="adj2" fmla="val 100031"/>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東北ブロック</a:t>
            </a:r>
            <a:r>
              <a:rPr lang="en-US" altLang="ja-JP" sz="1292" dirty="0">
                <a:solidFill>
                  <a:schemeClr val="tx1"/>
                </a:solidFill>
                <a:latin typeface="メイリオ"/>
                <a:ea typeface="メイリオ"/>
                <a:cs typeface="メイリオ"/>
              </a:rPr>
              <a:t>】</a:t>
            </a:r>
          </a:p>
          <a:p>
            <a:pPr algn="ctr"/>
            <a:r>
              <a:rPr lang="ja-JP" altLang="en-US" sz="1292" dirty="0">
                <a:solidFill>
                  <a:schemeClr val="tx1"/>
                </a:solidFill>
                <a:latin typeface="メイリオ"/>
                <a:ea typeface="メイリオ"/>
                <a:cs typeface="メイリオ"/>
              </a:rPr>
              <a:t>日本セイフティ</a:t>
            </a:r>
            <a:endParaRPr lang="en-US" altLang="ja-JP" sz="1292" dirty="0">
              <a:solidFill>
                <a:schemeClr val="tx1"/>
              </a:solidFill>
              <a:latin typeface="メイリオ"/>
              <a:ea typeface="メイリオ"/>
              <a:cs typeface="メイリオ"/>
            </a:endParaRPr>
          </a:p>
          <a:p>
            <a:pPr algn="ctr"/>
            <a:r>
              <a:rPr lang="ja-JP" altLang="en-US" sz="1292" dirty="0">
                <a:solidFill>
                  <a:schemeClr val="tx1"/>
                </a:solidFill>
                <a:latin typeface="メイリオ"/>
                <a:ea typeface="メイリオ"/>
                <a:cs typeface="メイリオ"/>
              </a:rPr>
              <a:t>花巻</a:t>
            </a:r>
            <a:r>
              <a:rPr lang="en-US" altLang="ja-JP" sz="1292" dirty="0">
                <a:solidFill>
                  <a:schemeClr val="tx1"/>
                </a:solidFill>
                <a:latin typeface="メイリオ"/>
                <a:ea typeface="メイリオ"/>
                <a:cs typeface="メイリオ"/>
              </a:rPr>
              <a:t>LS</a:t>
            </a:r>
            <a:r>
              <a:rPr lang="ja-JP" altLang="en-US" sz="1292">
                <a:solidFill>
                  <a:schemeClr val="tx1"/>
                </a:solidFill>
                <a:latin typeface="メイリオ"/>
                <a:ea typeface="メイリオ"/>
                <a:cs typeface="メイリオ"/>
              </a:rPr>
              <a:t>センター</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箱</a:t>
            </a:r>
            <a:endParaRPr lang="en-US" altLang="ja-JP" sz="1292" dirty="0">
              <a:solidFill>
                <a:schemeClr val="tx1"/>
              </a:solidFill>
              <a:latin typeface="メイリオ"/>
              <a:ea typeface="メイリオ"/>
              <a:cs typeface="メイリオ"/>
            </a:endParaRPr>
          </a:p>
        </p:txBody>
      </p:sp>
      <p:sp>
        <p:nvSpPr>
          <p:cNvPr id="8" name="角丸四角形吹き出し 7"/>
          <p:cNvSpPr/>
          <p:nvPr/>
        </p:nvSpPr>
        <p:spPr>
          <a:xfrm>
            <a:off x="6891485" y="3532937"/>
            <a:ext cx="2038337" cy="1048191"/>
          </a:xfrm>
          <a:prstGeom prst="wedgeRoundRectCallout">
            <a:avLst>
              <a:gd name="adj1" fmla="val -84417"/>
              <a:gd name="adj2" fmla="val 64533"/>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関東ブロック</a:t>
            </a:r>
            <a:r>
              <a:rPr lang="en-US" altLang="ja-JP" sz="1292" dirty="0">
                <a:solidFill>
                  <a:schemeClr val="tx1"/>
                </a:solidFill>
                <a:latin typeface="メイリオ"/>
                <a:ea typeface="メイリオ"/>
                <a:cs typeface="メイリオ"/>
              </a:rPr>
              <a:t>1】</a:t>
            </a:r>
          </a:p>
          <a:p>
            <a:pPr algn="ctr"/>
            <a:r>
              <a:rPr lang="ja-JP" altLang="en-US" sz="1292" dirty="0">
                <a:solidFill>
                  <a:schemeClr val="tx1"/>
                </a:solidFill>
                <a:latin typeface="メイリオ"/>
                <a:ea typeface="メイリオ"/>
                <a:cs typeface="メイリオ"/>
              </a:rPr>
              <a:t>日本セイフティ</a:t>
            </a:r>
            <a:endParaRPr lang="en-US" altLang="ja-JP" sz="1292" dirty="0">
              <a:solidFill>
                <a:schemeClr val="tx1"/>
              </a:solidFill>
              <a:latin typeface="メイリオ"/>
              <a:ea typeface="メイリオ"/>
              <a:cs typeface="メイリオ"/>
            </a:endParaRPr>
          </a:p>
          <a:p>
            <a:pPr algn="ctr"/>
            <a:r>
              <a:rPr lang="ja-JP" altLang="en-US" sz="1292" dirty="0">
                <a:solidFill>
                  <a:schemeClr val="tx1"/>
                </a:solidFill>
                <a:latin typeface="メイリオ"/>
                <a:ea typeface="メイリオ"/>
                <a:cs typeface="メイリオ"/>
              </a:rPr>
              <a:t>狭山</a:t>
            </a:r>
            <a:r>
              <a:rPr lang="ja-JP" altLang="en-US" sz="1292">
                <a:solidFill>
                  <a:schemeClr val="tx1"/>
                </a:solidFill>
                <a:latin typeface="メイリオ"/>
                <a:ea typeface="メイリオ"/>
                <a:cs typeface="メイリオ"/>
              </a:rPr>
              <a:t>機材センター</a:t>
            </a:r>
            <a:endParaRPr lang="en-US" altLang="ja-JP" sz="1292" dirty="0">
              <a:solidFill>
                <a:schemeClr val="tx1"/>
              </a:solidFill>
              <a:latin typeface="メイリオ"/>
              <a:ea typeface="メイリオ"/>
              <a:cs typeface="メイリオ"/>
            </a:endParaRPr>
          </a:p>
          <a:p>
            <a:pPr algn="ctr"/>
            <a:r>
              <a:rPr lang="ja-JP" altLang="en-US" sz="1292">
                <a:solidFill>
                  <a:srgbClr val="FF0000"/>
                </a:solidFill>
                <a:latin typeface="メイリオ"/>
                <a:ea typeface="メイリオ"/>
                <a:cs typeface="メイリオ"/>
              </a:rPr>
              <a:t>ラップポン</a:t>
            </a:r>
            <a:r>
              <a:rPr lang="en-US" altLang="ja-JP" sz="1292" dirty="0">
                <a:solidFill>
                  <a:srgbClr val="FF0000"/>
                </a:solidFill>
                <a:latin typeface="メイリオ"/>
                <a:ea typeface="メイリオ"/>
                <a:cs typeface="メイリオ"/>
              </a:rPr>
              <a:t>100</a:t>
            </a:r>
            <a:r>
              <a:rPr lang="ja-JP" altLang="en-US" sz="1292">
                <a:solidFill>
                  <a:srgbClr val="FF0000"/>
                </a:solidFill>
                <a:latin typeface="メイリオ"/>
                <a:ea typeface="メイリオ"/>
                <a:cs typeface="メイリオ"/>
              </a:rPr>
              <a:t>台</a:t>
            </a:r>
            <a:endParaRPr lang="en-US" altLang="ja-JP" sz="1292" dirty="0">
              <a:solidFill>
                <a:srgbClr val="FF0000"/>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箱</a:t>
            </a:r>
            <a:endParaRPr lang="en-US" altLang="ja-JP" sz="1292" dirty="0">
              <a:solidFill>
                <a:schemeClr val="tx1"/>
              </a:solidFill>
              <a:latin typeface="メイリオ"/>
              <a:ea typeface="メイリオ"/>
              <a:cs typeface="メイリオ"/>
            </a:endParaRPr>
          </a:p>
        </p:txBody>
      </p:sp>
      <p:sp>
        <p:nvSpPr>
          <p:cNvPr id="9" name="角丸四角形吹き出し 8"/>
          <p:cNvSpPr/>
          <p:nvPr/>
        </p:nvSpPr>
        <p:spPr>
          <a:xfrm>
            <a:off x="214176" y="3973322"/>
            <a:ext cx="1686900" cy="1345184"/>
          </a:xfrm>
          <a:prstGeom prst="wedgeRoundRectCallout">
            <a:avLst>
              <a:gd name="adj1" fmla="val 97125"/>
              <a:gd name="adj2" fmla="val 16777"/>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九州ブロック</a:t>
            </a:r>
            <a:r>
              <a:rPr lang="en-US" altLang="ja-JP" sz="1292" dirty="0">
                <a:solidFill>
                  <a:schemeClr val="tx1"/>
                </a:solidFill>
                <a:latin typeface="メイリオ"/>
                <a:ea typeface="メイリオ"/>
                <a:cs typeface="メイリオ"/>
              </a:rPr>
              <a:t>】</a:t>
            </a:r>
          </a:p>
          <a:p>
            <a:pPr algn="ctr"/>
            <a:r>
              <a:rPr lang="ja-JP" altLang="en-US" sz="1292" dirty="0">
                <a:solidFill>
                  <a:schemeClr val="tx1"/>
                </a:solidFill>
                <a:latin typeface="メイリオ"/>
                <a:ea typeface="メイリオ"/>
                <a:cs typeface="メイリオ"/>
              </a:rPr>
              <a:t>福岡</a:t>
            </a:r>
            <a:r>
              <a:rPr lang="ja-JP" altLang="en-US" sz="1292">
                <a:solidFill>
                  <a:schemeClr val="tx1"/>
                </a:solidFill>
                <a:latin typeface="メイリオ"/>
                <a:ea typeface="メイリオ"/>
                <a:cs typeface="メイリオ"/>
              </a:rPr>
              <a:t>大学病院</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多目的テント</a:t>
            </a:r>
            <a:r>
              <a:rPr lang="en-US" altLang="ja-JP" sz="1292" dirty="0">
                <a:solidFill>
                  <a:schemeClr val="tx1"/>
                </a:solidFill>
                <a:latin typeface="メイリオ"/>
                <a:ea typeface="メイリオ"/>
                <a:cs typeface="メイリオ"/>
              </a:rPr>
              <a:t>20</a:t>
            </a:r>
            <a:r>
              <a:rPr lang="ja-JP" altLang="en-US" sz="1292">
                <a:solidFill>
                  <a:schemeClr val="tx1"/>
                </a:solidFill>
                <a:latin typeface="メイリオ"/>
                <a:ea typeface="メイリオ"/>
                <a:cs typeface="メイリオ"/>
              </a:rPr>
              <a:t>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個人用テント５張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箱</a:t>
            </a:r>
          </a:p>
        </p:txBody>
      </p:sp>
      <p:sp>
        <p:nvSpPr>
          <p:cNvPr id="10" name="角丸四角形吹き出し 9"/>
          <p:cNvSpPr/>
          <p:nvPr/>
        </p:nvSpPr>
        <p:spPr>
          <a:xfrm>
            <a:off x="969185" y="2400104"/>
            <a:ext cx="2460062" cy="1469513"/>
          </a:xfrm>
          <a:prstGeom prst="wedgeRoundRectCallout">
            <a:avLst>
              <a:gd name="adj1" fmla="val 76006"/>
              <a:gd name="adj2" fmla="val 125487"/>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近畿</a:t>
            </a:r>
            <a:r>
              <a:rPr lang="ja-JP" altLang="en-US"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中国ブロック</a:t>
            </a:r>
            <a:r>
              <a:rPr lang="en-US" altLang="ja-JP" sz="1292" dirty="0">
                <a:solidFill>
                  <a:schemeClr val="tx1"/>
                </a:solidFill>
                <a:latin typeface="メイリオ"/>
                <a:ea typeface="メイリオ"/>
                <a:cs typeface="メイリオ"/>
              </a:rPr>
              <a:t>】</a:t>
            </a:r>
          </a:p>
          <a:p>
            <a:pPr algn="ctr"/>
            <a:r>
              <a:rPr lang="ja-JP" altLang="en-US" sz="1292" dirty="0">
                <a:solidFill>
                  <a:schemeClr val="tx1"/>
                </a:solidFill>
                <a:latin typeface="メイリオ"/>
                <a:ea typeface="メイリオ"/>
                <a:cs typeface="メイリオ"/>
              </a:rPr>
              <a:t>日本赤十字社兵庫県支部</a:t>
            </a:r>
            <a:endParaRPr lang="en-US" altLang="ja-JP" sz="1292" dirty="0">
              <a:solidFill>
                <a:schemeClr val="tx1"/>
              </a:solidFill>
              <a:latin typeface="メイリオ"/>
              <a:ea typeface="メイリオ"/>
              <a:cs typeface="メイリオ"/>
            </a:endParaRPr>
          </a:p>
          <a:p>
            <a:pPr algn="ctr"/>
            <a:r>
              <a:rPr lang="ja-JP" altLang="en-US" sz="1292" dirty="0">
                <a:solidFill>
                  <a:schemeClr val="tx1"/>
                </a:solidFill>
                <a:latin typeface="メイリオ"/>
                <a:ea typeface="メイリオ"/>
                <a:cs typeface="メイリオ"/>
              </a:rPr>
              <a:t>三木災害救護</a:t>
            </a:r>
            <a:r>
              <a:rPr lang="ja-JP" altLang="en-US" sz="1292">
                <a:solidFill>
                  <a:schemeClr val="tx1"/>
                </a:solidFill>
                <a:latin typeface="メイリオ"/>
                <a:ea typeface="メイリオ"/>
                <a:cs typeface="メイリオ"/>
              </a:rPr>
              <a:t>支援センター</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多目的テント</a:t>
            </a:r>
            <a:r>
              <a:rPr lang="en-US" altLang="ja-JP" sz="1292" dirty="0">
                <a:solidFill>
                  <a:schemeClr val="tx1"/>
                </a:solidFill>
                <a:latin typeface="メイリオ"/>
                <a:ea typeface="メイリオ"/>
                <a:cs typeface="メイリオ"/>
              </a:rPr>
              <a:t>20</a:t>
            </a:r>
            <a:r>
              <a:rPr lang="ja-JP" altLang="en-US" sz="1292">
                <a:solidFill>
                  <a:schemeClr val="tx1"/>
                </a:solidFill>
                <a:latin typeface="メイリオ"/>
                <a:ea typeface="メイリオ"/>
                <a:cs typeface="メイリオ"/>
              </a:rPr>
              <a:t>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個人用テント５張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箱</a:t>
            </a:r>
          </a:p>
        </p:txBody>
      </p:sp>
      <p:sp>
        <p:nvSpPr>
          <p:cNvPr id="11" name="角丸四角形吹き出し 10"/>
          <p:cNvSpPr/>
          <p:nvPr/>
        </p:nvSpPr>
        <p:spPr>
          <a:xfrm>
            <a:off x="214177" y="5520966"/>
            <a:ext cx="1870378" cy="1148393"/>
          </a:xfrm>
          <a:prstGeom prst="wedgeRoundRectCallout">
            <a:avLst>
              <a:gd name="adj1" fmla="val 81912"/>
              <a:gd name="adj2" fmla="val -22246"/>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沖縄ブロック</a:t>
            </a:r>
            <a:r>
              <a:rPr lang="en-US" altLang="ja-JP" sz="1292" dirty="0">
                <a:solidFill>
                  <a:schemeClr val="tx1"/>
                </a:solidFill>
                <a:latin typeface="メイリオ"/>
                <a:ea typeface="メイリオ"/>
                <a:cs typeface="メイリオ"/>
              </a:rPr>
              <a:t>】</a:t>
            </a:r>
          </a:p>
          <a:p>
            <a:pPr algn="ctr"/>
            <a:r>
              <a:rPr lang="ja-JP" altLang="en-US" sz="1292">
                <a:solidFill>
                  <a:schemeClr val="tx1"/>
                </a:solidFill>
                <a:latin typeface="メイリオ"/>
                <a:ea typeface="メイリオ"/>
                <a:cs typeface="メイリオ"/>
              </a:rPr>
              <a:t>日本赤十字社</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沖縄県支部</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20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箱</a:t>
            </a:r>
            <a:endParaRPr lang="en-US" altLang="ja-JP" sz="1292" dirty="0">
              <a:solidFill>
                <a:schemeClr val="tx1"/>
              </a:solidFill>
              <a:latin typeface="メイリオ"/>
              <a:ea typeface="メイリオ"/>
              <a:cs typeface="メイリオ"/>
            </a:endParaRPr>
          </a:p>
        </p:txBody>
      </p:sp>
      <p:sp>
        <p:nvSpPr>
          <p:cNvPr id="12" name="角丸四角形吹き出し 11"/>
          <p:cNvSpPr/>
          <p:nvPr/>
        </p:nvSpPr>
        <p:spPr>
          <a:xfrm>
            <a:off x="4009698" y="5605376"/>
            <a:ext cx="2038337" cy="912465"/>
          </a:xfrm>
          <a:prstGeom prst="wedgeRoundRectCallout">
            <a:avLst>
              <a:gd name="adj1" fmla="val -54193"/>
              <a:gd name="adj2" fmla="val -117137"/>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四国ブロック</a:t>
            </a:r>
            <a:r>
              <a:rPr lang="en-US" altLang="ja-JP" sz="1292" dirty="0">
                <a:solidFill>
                  <a:schemeClr val="tx1"/>
                </a:solidFill>
                <a:latin typeface="メイリオ"/>
                <a:ea typeface="メイリオ"/>
                <a:cs typeface="メイリオ"/>
              </a:rPr>
              <a:t>】</a:t>
            </a:r>
          </a:p>
          <a:p>
            <a:pPr algn="ctr"/>
            <a:r>
              <a:rPr lang="ja-JP" altLang="en-US" sz="1292">
                <a:solidFill>
                  <a:schemeClr val="tx1"/>
                </a:solidFill>
                <a:latin typeface="メイリオ"/>
                <a:ea typeface="メイリオ"/>
                <a:cs typeface="メイリオ"/>
              </a:rPr>
              <a:t>回生病院</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箱</a:t>
            </a:r>
            <a:endParaRPr lang="en-US" altLang="ja-JP" sz="1292" dirty="0">
              <a:solidFill>
                <a:schemeClr val="tx1"/>
              </a:solidFill>
              <a:latin typeface="メイリオ"/>
              <a:ea typeface="メイリオ"/>
              <a:cs typeface="メイリオ"/>
            </a:endParaRPr>
          </a:p>
        </p:txBody>
      </p:sp>
      <p:sp>
        <p:nvSpPr>
          <p:cNvPr id="13" name="角丸四角形吹き出し 12"/>
          <p:cNvSpPr/>
          <p:nvPr/>
        </p:nvSpPr>
        <p:spPr>
          <a:xfrm>
            <a:off x="3643210" y="1736387"/>
            <a:ext cx="1775338" cy="1515786"/>
          </a:xfrm>
          <a:prstGeom prst="wedgeRoundRectCallout">
            <a:avLst>
              <a:gd name="adj1" fmla="val 36166"/>
              <a:gd name="adj2" fmla="val 178203"/>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中部ブロック</a:t>
            </a:r>
            <a:r>
              <a:rPr lang="en-US" altLang="ja-JP" sz="1292" dirty="0">
                <a:solidFill>
                  <a:schemeClr val="tx1"/>
                </a:solidFill>
                <a:latin typeface="メイリオ"/>
                <a:ea typeface="メイリオ"/>
                <a:cs typeface="メイリオ"/>
              </a:rPr>
              <a:t>】</a:t>
            </a:r>
          </a:p>
          <a:p>
            <a:pPr algn="ctr"/>
            <a:r>
              <a:rPr lang="ja-JP" altLang="en-US" sz="1292">
                <a:solidFill>
                  <a:schemeClr val="tx1"/>
                </a:solidFill>
                <a:latin typeface="メイリオ"/>
                <a:ea typeface="メイリオ"/>
                <a:cs typeface="メイリオ"/>
              </a:rPr>
              <a:t>日本赤十字社</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愛知県支部</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多目的テント</a:t>
            </a:r>
            <a:r>
              <a:rPr lang="en-US" altLang="ja-JP" sz="1292" dirty="0">
                <a:solidFill>
                  <a:schemeClr val="tx1"/>
                </a:solidFill>
                <a:latin typeface="メイリオ"/>
                <a:ea typeface="メイリオ"/>
                <a:cs typeface="メイリオ"/>
              </a:rPr>
              <a:t>20</a:t>
            </a:r>
            <a:r>
              <a:rPr lang="ja-JP" altLang="en-US" sz="1292">
                <a:solidFill>
                  <a:schemeClr val="tx1"/>
                </a:solidFill>
                <a:latin typeface="メイリオ"/>
                <a:ea typeface="メイリオ"/>
                <a:cs typeface="メイリオ"/>
              </a:rPr>
              <a:t>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個人用テント５張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50</a:t>
            </a:r>
            <a:r>
              <a:rPr lang="ja-JP" altLang="en-US" sz="1292">
                <a:solidFill>
                  <a:schemeClr val="tx1"/>
                </a:solidFill>
                <a:latin typeface="メイリオ"/>
                <a:ea typeface="メイリオ"/>
                <a:cs typeface="メイリオ"/>
              </a:rPr>
              <a:t>箱</a:t>
            </a:r>
          </a:p>
        </p:txBody>
      </p:sp>
      <p:sp>
        <p:nvSpPr>
          <p:cNvPr id="14" name="角丸四角形吹き出し 13">
            <a:extLst>
              <a:ext uri="{FF2B5EF4-FFF2-40B4-BE49-F238E27FC236}">
                <a16:creationId xmlns:a16="http://schemas.microsoft.com/office/drawing/2014/main" id="{7B38FEDC-9313-A945-81CF-D06FEDF14623}"/>
              </a:ext>
            </a:extLst>
          </p:cNvPr>
          <p:cNvSpPr/>
          <p:nvPr/>
        </p:nvSpPr>
        <p:spPr>
          <a:xfrm>
            <a:off x="6715767" y="4699198"/>
            <a:ext cx="2178912" cy="1466106"/>
          </a:xfrm>
          <a:prstGeom prst="wedgeRoundRectCallout">
            <a:avLst>
              <a:gd name="adj1" fmla="val -77690"/>
              <a:gd name="adj2" fmla="val -35148"/>
              <a:gd name="adj3" fmla="val 16667"/>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ja-JP" sz="1292" dirty="0">
                <a:solidFill>
                  <a:schemeClr val="tx1"/>
                </a:solidFill>
                <a:latin typeface="メイリオ"/>
                <a:ea typeface="メイリオ"/>
                <a:cs typeface="メイリオ"/>
              </a:rPr>
              <a:t>【</a:t>
            </a:r>
            <a:r>
              <a:rPr lang="ja-JP" altLang="en-US" sz="1292">
                <a:solidFill>
                  <a:schemeClr val="tx1"/>
                </a:solidFill>
                <a:latin typeface="メイリオ"/>
                <a:ea typeface="メイリオ"/>
                <a:cs typeface="メイリオ"/>
              </a:rPr>
              <a:t>関東ブロック</a:t>
            </a:r>
            <a:r>
              <a:rPr lang="en-US" altLang="ja-JP" sz="1292" dirty="0">
                <a:solidFill>
                  <a:schemeClr val="tx1"/>
                </a:solidFill>
                <a:latin typeface="メイリオ"/>
                <a:ea typeface="メイリオ"/>
                <a:cs typeface="メイリオ"/>
              </a:rPr>
              <a:t>2】</a:t>
            </a:r>
          </a:p>
          <a:p>
            <a:pPr algn="ctr"/>
            <a:r>
              <a:rPr lang="ja-JP" altLang="en-US" sz="1292">
                <a:solidFill>
                  <a:schemeClr val="tx1"/>
                </a:solidFill>
                <a:latin typeface="メイリオ"/>
                <a:ea typeface="メイリオ"/>
                <a:cs typeface="メイリオ"/>
              </a:rPr>
              <a:t>日本赤十字社</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東京都支部　立川倉庫</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ラップポン</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台</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多目的テント</a:t>
            </a:r>
            <a:r>
              <a:rPr lang="en-US" altLang="ja-JP" sz="1292" dirty="0">
                <a:solidFill>
                  <a:schemeClr val="tx1"/>
                </a:solidFill>
                <a:latin typeface="メイリオ"/>
                <a:ea typeface="メイリオ"/>
                <a:cs typeface="メイリオ"/>
              </a:rPr>
              <a:t>37</a:t>
            </a:r>
            <a:r>
              <a:rPr lang="ja-JP" altLang="en-US" sz="1292">
                <a:solidFill>
                  <a:schemeClr val="tx1"/>
                </a:solidFill>
                <a:latin typeface="メイリオ"/>
                <a:ea typeface="メイリオ"/>
                <a:cs typeface="メイリオ"/>
              </a:rPr>
              <a:t>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個人用テント</a:t>
            </a:r>
            <a:r>
              <a:rPr lang="en-US" altLang="ja-JP" sz="1292" dirty="0">
                <a:solidFill>
                  <a:schemeClr val="tx1"/>
                </a:solidFill>
                <a:latin typeface="メイリオ"/>
                <a:ea typeface="メイリオ"/>
                <a:cs typeface="メイリオ"/>
              </a:rPr>
              <a:t>10</a:t>
            </a:r>
            <a:r>
              <a:rPr lang="ja-JP" altLang="en-US" sz="1292">
                <a:solidFill>
                  <a:schemeClr val="tx1"/>
                </a:solidFill>
                <a:latin typeface="メイリオ"/>
                <a:ea typeface="メイリオ"/>
                <a:cs typeface="メイリオ"/>
              </a:rPr>
              <a:t>張</a:t>
            </a:r>
            <a:endParaRPr lang="en-US" altLang="ja-JP" sz="1292" dirty="0">
              <a:solidFill>
                <a:schemeClr val="tx1"/>
              </a:solidFill>
              <a:latin typeface="メイリオ"/>
              <a:ea typeface="メイリオ"/>
              <a:cs typeface="メイリオ"/>
            </a:endParaRPr>
          </a:p>
          <a:p>
            <a:pPr algn="ctr"/>
            <a:r>
              <a:rPr lang="ja-JP" altLang="en-US" sz="1292">
                <a:solidFill>
                  <a:schemeClr val="tx1"/>
                </a:solidFill>
                <a:latin typeface="メイリオ"/>
                <a:ea typeface="メイリオ"/>
                <a:cs typeface="メイリオ"/>
              </a:rPr>
              <a:t>消耗品</a:t>
            </a:r>
            <a:r>
              <a:rPr lang="en-US" altLang="ja-JP" sz="1292" dirty="0">
                <a:solidFill>
                  <a:schemeClr val="tx1"/>
                </a:solidFill>
                <a:latin typeface="メイリオ"/>
                <a:ea typeface="メイリオ"/>
                <a:cs typeface="メイリオ"/>
              </a:rPr>
              <a:t>100</a:t>
            </a:r>
            <a:r>
              <a:rPr lang="ja-JP" altLang="en-US" sz="1292">
                <a:solidFill>
                  <a:schemeClr val="tx1"/>
                </a:solidFill>
                <a:latin typeface="メイリオ"/>
                <a:ea typeface="メイリオ"/>
                <a:cs typeface="メイリオ"/>
              </a:rPr>
              <a:t>箱</a:t>
            </a:r>
            <a:endParaRPr lang="en-US" altLang="ja-JP" sz="1292" dirty="0">
              <a:solidFill>
                <a:schemeClr val="tx1"/>
              </a:solidFill>
              <a:latin typeface="メイリオ"/>
              <a:ea typeface="メイリオ"/>
              <a:cs typeface="メイリオ"/>
            </a:endParaRPr>
          </a:p>
        </p:txBody>
      </p:sp>
      <p:pic>
        <p:nvPicPr>
          <p:cNvPr id="16" name="図 15">
            <a:extLst>
              <a:ext uri="{FF2B5EF4-FFF2-40B4-BE49-F238E27FC236}">
                <a16:creationId xmlns:a16="http://schemas.microsoft.com/office/drawing/2014/main" id="{CCBD7F90-B9B1-6A45-8E02-F7B6A08FB3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176" y="836712"/>
            <a:ext cx="1419729" cy="1515786"/>
          </a:xfrm>
          <a:prstGeom prst="rect">
            <a:avLst/>
          </a:prstGeom>
        </p:spPr>
      </p:pic>
      <p:sp>
        <p:nvSpPr>
          <p:cNvPr id="15" name="テキスト ボックス 14">
            <a:extLst>
              <a:ext uri="{FF2B5EF4-FFF2-40B4-BE49-F238E27FC236}">
                <a16:creationId xmlns:a16="http://schemas.microsoft.com/office/drawing/2014/main" id="{E5ED39B2-CD20-084B-9F75-51D71E1911D4}"/>
              </a:ext>
            </a:extLst>
          </p:cNvPr>
          <p:cNvSpPr txBox="1"/>
          <p:nvPr/>
        </p:nvSpPr>
        <p:spPr>
          <a:xfrm>
            <a:off x="1820153" y="1155155"/>
            <a:ext cx="4929555" cy="660437"/>
          </a:xfrm>
          <a:prstGeom prst="rect">
            <a:avLst/>
          </a:prstGeom>
          <a:noFill/>
        </p:spPr>
        <p:txBody>
          <a:bodyPr wrap="none" rtlCol="0">
            <a:spAutoFit/>
          </a:bodyPr>
          <a:lstStyle/>
          <a:p>
            <a:r>
              <a:rPr lang="ja-JP" altLang="en-US" sz="1846">
                <a:latin typeface="Meiryo" panose="020B0604030504040204" pitchFamily="34" charset="-128"/>
                <a:ea typeface="Meiryo" panose="020B0604030504040204" pitchFamily="34" charset="-128"/>
              </a:rPr>
              <a:t>各拠点と協定をむすび、</a:t>
            </a:r>
            <a:endParaRPr lang="en-US" altLang="ja-JP" sz="1846" dirty="0">
              <a:latin typeface="Meiryo" panose="020B0604030504040204" pitchFamily="34" charset="-128"/>
              <a:ea typeface="Meiryo" panose="020B0604030504040204" pitchFamily="34" charset="-128"/>
            </a:endParaRPr>
          </a:p>
          <a:p>
            <a:r>
              <a:rPr lang="ja-JP" altLang="en-US" sz="1846">
                <a:latin typeface="Meiryo" panose="020B0604030504040204" pitchFamily="34" charset="-128"/>
                <a:ea typeface="Meiryo" panose="020B0604030504040204" pitchFamily="34" charset="-128"/>
              </a:rPr>
              <a:t>　被災地近隣の拠点から迅速に搬入します！</a:t>
            </a:r>
          </a:p>
        </p:txBody>
      </p:sp>
    </p:spTree>
    <p:extLst>
      <p:ext uri="{BB962C8B-B14F-4D97-AF65-F5344CB8AC3E}">
        <p14:creationId xmlns:p14="http://schemas.microsoft.com/office/powerpoint/2010/main" val="15773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マップ&#10;&#10;自動的に生成された説明">
            <a:extLst>
              <a:ext uri="{FF2B5EF4-FFF2-40B4-BE49-F238E27FC236}">
                <a16:creationId xmlns:a16="http://schemas.microsoft.com/office/drawing/2014/main" id="{D09F1CC0-2824-9F2C-D00E-C6B63FB264DF}"/>
              </a:ext>
            </a:extLst>
          </p:cNvPr>
          <p:cNvPicPr>
            <a:picLocks noChangeAspect="1"/>
          </p:cNvPicPr>
          <p:nvPr/>
        </p:nvPicPr>
        <p:blipFill>
          <a:blip r:embed="rId3"/>
          <a:stretch>
            <a:fillRect/>
          </a:stretch>
        </p:blipFill>
        <p:spPr>
          <a:xfrm>
            <a:off x="4099355" y="2098477"/>
            <a:ext cx="2922421" cy="3535769"/>
          </a:xfrm>
          <a:prstGeom prst="rect">
            <a:avLst/>
          </a:prstGeom>
        </p:spPr>
      </p:pic>
      <p:sp>
        <p:nvSpPr>
          <p:cNvPr id="13" name="四角形: 角を丸くする 12">
            <a:extLst>
              <a:ext uri="{FF2B5EF4-FFF2-40B4-BE49-F238E27FC236}">
                <a16:creationId xmlns:a16="http://schemas.microsoft.com/office/drawing/2014/main" id="{CCD0F405-4BE2-A19F-9F0E-6C188CF7D279}"/>
              </a:ext>
            </a:extLst>
          </p:cNvPr>
          <p:cNvSpPr/>
          <p:nvPr/>
        </p:nvSpPr>
        <p:spPr>
          <a:xfrm>
            <a:off x="3824839" y="1944585"/>
            <a:ext cx="1504952" cy="867390"/>
          </a:xfrm>
          <a:prstGeom prst="roundRect">
            <a:avLst/>
          </a:prstGeom>
          <a:solidFill>
            <a:schemeClr val="bg1"/>
          </a:solidFill>
          <a:ln w="28575">
            <a:solidFill>
              <a:srgbClr val="0070C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en-US" altLang="ja-JP" b="1" dirty="0">
                <a:solidFill>
                  <a:schemeClr val="tx1"/>
                </a:solidFill>
                <a:latin typeface="Meiryo" panose="020B0604030504040204" pitchFamily="34" charset="-128"/>
                <a:ea typeface="Meiryo" panose="020B0604030504040204" pitchFamily="34" charset="-128"/>
              </a:rPr>
              <a:t>197</a:t>
            </a:r>
            <a:r>
              <a:rPr lang="ja-JP" altLang="en-US" b="1" dirty="0">
                <a:solidFill>
                  <a:schemeClr val="tx1"/>
                </a:solidFill>
                <a:latin typeface="Meiryo" panose="020B0604030504040204" pitchFamily="34" charset="-128"/>
                <a:ea typeface="Meiryo" panose="020B0604030504040204" pitchFamily="34" charset="-128"/>
              </a:rPr>
              <a:t>台</a:t>
            </a:r>
            <a:endParaRPr lang="en-US" altLang="ja-JP" b="1" dirty="0">
              <a:solidFill>
                <a:schemeClr val="tx1"/>
              </a:solidFill>
              <a:latin typeface="Meiryo" panose="020B0604030504040204" pitchFamily="34" charset="-128"/>
              <a:ea typeface="Meiryo" panose="020B0604030504040204" pitchFamily="34" charset="-128"/>
            </a:endParaRPr>
          </a:p>
          <a:p>
            <a:pPr algn="ctr"/>
            <a:r>
              <a:rPr lang="ja-JP" altLang="en-US" b="1" dirty="0">
                <a:solidFill>
                  <a:schemeClr val="tx1"/>
                </a:solidFill>
                <a:latin typeface="Meiryo" panose="020B0604030504040204" pitchFamily="34" charset="-128"/>
                <a:ea typeface="Meiryo" panose="020B0604030504040204" pitchFamily="34" charset="-128"/>
              </a:rPr>
              <a:t>（</a:t>
            </a:r>
            <a:r>
              <a:rPr lang="en-US" altLang="ja-JP" b="1" dirty="0">
                <a:solidFill>
                  <a:schemeClr val="tx1"/>
                </a:solidFill>
                <a:latin typeface="Meiryo" panose="020B0604030504040204" pitchFamily="34" charset="-128"/>
                <a:ea typeface="Meiryo" panose="020B0604030504040204" pitchFamily="34" charset="-128"/>
              </a:rPr>
              <a:t>71</a:t>
            </a:r>
            <a:r>
              <a:rPr lang="ja-JP" altLang="en-US" b="1" dirty="0">
                <a:solidFill>
                  <a:schemeClr val="tx1"/>
                </a:solidFill>
                <a:latin typeface="Meiryo" panose="020B0604030504040204" pitchFamily="34" charset="-128"/>
                <a:ea typeface="Meiryo" panose="020B0604030504040204" pitchFamily="34" charset="-128"/>
              </a:rPr>
              <a:t>施設）</a:t>
            </a:r>
          </a:p>
        </p:txBody>
      </p:sp>
      <p:sp>
        <p:nvSpPr>
          <p:cNvPr id="2" name="タイトル 1">
            <a:extLst>
              <a:ext uri="{FF2B5EF4-FFF2-40B4-BE49-F238E27FC236}">
                <a16:creationId xmlns:a16="http://schemas.microsoft.com/office/drawing/2014/main" id="{098E8964-72CE-A9BB-DF21-134700FC689F}"/>
              </a:ext>
            </a:extLst>
          </p:cNvPr>
          <p:cNvSpPr>
            <a:spLocks noGrp="1"/>
          </p:cNvSpPr>
          <p:nvPr>
            <p:ph type="title"/>
          </p:nvPr>
        </p:nvSpPr>
        <p:spPr>
          <a:xfrm>
            <a:off x="360073" y="375036"/>
            <a:ext cx="8330525" cy="689608"/>
          </a:xfrm>
        </p:spPr>
        <p:txBody>
          <a:bodyPr>
            <a:noAutofit/>
          </a:bodyPr>
          <a:lstStyle/>
          <a:p>
            <a:r>
              <a:rPr lang="en-US" altLang="ja-JP" sz="2700" b="1" dirty="0">
                <a:latin typeface="Meiryo" panose="020B0604030504040204" pitchFamily="34" charset="-128"/>
                <a:ea typeface="Meiryo" panose="020B0604030504040204" pitchFamily="34" charset="-128"/>
              </a:rPr>
              <a:t>2-1. 2024</a:t>
            </a:r>
            <a:r>
              <a:rPr lang="ja-JP" altLang="en-US" sz="2700" b="1">
                <a:latin typeface="Meiryo" panose="020B0604030504040204" pitchFamily="34" charset="-128"/>
                <a:ea typeface="Meiryo" panose="020B0604030504040204" pitchFamily="34" charset="-128"/>
              </a:rPr>
              <a:t>年能登</a:t>
            </a:r>
            <a:r>
              <a:rPr lang="ja-JP" altLang="en-US" sz="2700" b="1" dirty="0">
                <a:latin typeface="Meiryo" panose="020B0604030504040204" pitchFamily="34" charset="-128"/>
                <a:ea typeface="Meiryo" panose="020B0604030504040204" pitchFamily="34" charset="-128"/>
              </a:rPr>
              <a:t>半島地震</a:t>
            </a:r>
            <a:r>
              <a:rPr lang="ja-JP" altLang="en-US" sz="2700" b="1">
                <a:latin typeface="Meiryo" panose="020B0604030504040204" pitchFamily="34" charset="-128"/>
                <a:ea typeface="Meiryo" panose="020B0604030504040204" pitchFamily="34" charset="-128"/>
              </a:rPr>
              <a:t>における</a:t>
            </a:r>
            <a:br>
              <a:rPr lang="en-US" altLang="ja-JP" sz="2700" b="1" dirty="0">
                <a:latin typeface="Meiryo" panose="020B0604030504040204" pitchFamily="34" charset="-128"/>
                <a:ea typeface="Meiryo" panose="020B0604030504040204" pitchFamily="34" charset="-128"/>
              </a:rPr>
            </a:br>
            <a:r>
              <a:rPr lang="ja-JP" altLang="en-US" sz="2700" b="1">
                <a:latin typeface="Meiryo" panose="020B0604030504040204" pitchFamily="34" charset="-128"/>
                <a:ea typeface="Meiryo" panose="020B0604030504040204" pitchFamily="34" charset="-128"/>
              </a:rPr>
              <a:t>屋内設置型自動ラップ式トイレの市町村別設置状況</a:t>
            </a:r>
            <a:endParaRPr lang="ja-JP" altLang="en-US" sz="2700" b="1" dirty="0">
              <a:latin typeface="Meiryo" panose="020B0604030504040204" pitchFamily="34" charset="-128"/>
              <a:ea typeface="Meiryo" panose="020B0604030504040204" pitchFamily="34" charset="-128"/>
            </a:endParaRPr>
          </a:p>
        </p:txBody>
      </p:sp>
      <p:sp>
        <p:nvSpPr>
          <p:cNvPr id="12" name="四角形: 角を丸くする 11">
            <a:extLst>
              <a:ext uri="{FF2B5EF4-FFF2-40B4-BE49-F238E27FC236}">
                <a16:creationId xmlns:a16="http://schemas.microsoft.com/office/drawing/2014/main" id="{88A501F6-E9B7-D3A1-24AD-A2A366257F16}"/>
              </a:ext>
            </a:extLst>
          </p:cNvPr>
          <p:cNvSpPr/>
          <p:nvPr/>
        </p:nvSpPr>
        <p:spPr>
          <a:xfrm>
            <a:off x="3679226" y="1780532"/>
            <a:ext cx="1025611" cy="342098"/>
          </a:xfrm>
          <a:prstGeom prst="roundRect">
            <a:avLst>
              <a:gd name="adj" fmla="val 5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panose="020B0604030504040204" pitchFamily="34" charset="-128"/>
                <a:ea typeface="Meiryo" panose="020B0604030504040204" pitchFamily="34" charset="-128"/>
              </a:rPr>
              <a:t>輪島市</a:t>
            </a:r>
          </a:p>
        </p:txBody>
      </p:sp>
      <p:cxnSp>
        <p:nvCxnSpPr>
          <p:cNvPr id="4" name="直線コネクタ 3">
            <a:extLst>
              <a:ext uri="{FF2B5EF4-FFF2-40B4-BE49-F238E27FC236}">
                <a16:creationId xmlns:a16="http://schemas.microsoft.com/office/drawing/2014/main" id="{269D7834-3270-B214-F744-479BFFB1A485}"/>
              </a:ext>
            </a:extLst>
          </p:cNvPr>
          <p:cNvCxnSpPr>
            <a:cxnSpLocks/>
            <a:stCxn id="13" idx="2"/>
            <a:endCxn id="3" idx="1"/>
          </p:cNvCxnSpPr>
          <p:nvPr/>
        </p:nvCxnSpPr>
        <p:spPr>
          <a:xfrm>
            <a:off x="4577315" y="2811975"/>
            <a:ext cx="221548" cy="370240"/>
          </a:xfrm>
          <a:prstGeom prst="line">
            <a:avLst/>
          </a:prstGeom>
          <a:ln w="28575">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8" name="四角形: 角を丸くする 7">
            <a:extLst>
              <a:ext uri="{FF2B5EF4-FFF2-40B4-BE49-F238E27FC236}">
                <a16:creationId xmlns:a16="http://schemas.microsoft.com/office/drawing/2014/main" id="{2C523346-A148-4C7C-DA88-6E35DF716017}"/>
              </a:ext>
            </a:extLst>
          </p:cNvPr>
          <p:cNvSpPr/>
          <p:nvPr/>
        </p:nvSpPr>
        <p:spPr>
          <a:xfrm>
            <a:off x="7540759" y="2080569"/>
            <a:ext cx="1504952" cy="867390"/>
          </a:xfrm>
          <a:prstGeom prst="roundRect">
            <a:avLst/>
          </a:prstGeom>
          <a:solidFill>
            <a:schemeClr val="bg1"/>
          </a:solidFill>
          <a:ln w="28575">
            <a:solidFill>
              <a:srgbClr val="0070C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en-US" altLang="ja-JP" b="1" dirty="0">
                <a:solidFill>
                  <a:schemeClr val="tx1"/>
                </a:solidFill>
                <a:latin typeface="Meiryo" panose="020B0604030504040204" pitchFamily="34" charset="-128"/>
                <a:ea typeface="Meiryo" panose="020B0604030504040204" pitchFamily="34" charset="-128"/>
              </a:rPr>
              <a:t>92</a:t>
            </a:r>
            <a:r>
              <a:rPr lang="ja-JP" altLang="en-US" b="1" dirty="0">
                <a:solidFill>
                  <a:schemeClr val="tx1"/>
                </a:solidFill>
                <a:latin typeface="Meiryo" panose="020B0604030504040204" pitchFamily="34" charset="-128"/>
                <a:ea typeface="Meiryo" panose="020B0604030504040204" pitchFamily="34" charset="-128"/>
              </a:rPr>
              <a:t>台</a:t>
            </a:r>
            <a:endParaRPr lang="en-US" altLang="ja-JP" b="1" dirty="0">
              <a:solidFill>
                <a:schemeClr val="tx1"/>
              </a:solidFill>
              <a:latin typeface="Meiryo" panose="020B0604030504040204" pitchFamily="34" charset="-128"/>
              <a:ea typeface="Meiryo" panose="020B0604030504040204" pitchFamily="34" charset="-128"/>
            </a:endParaRPr>
          </a:p>
          <a:p>
            <a:pPr algn="ctr"/>
            <a:r>
              <a:rPr lang="ja-JP" altLang="en-US" b="1" dirty="0">
                <a:solidFill>
                  <a:schemeClr val="tx1"/>
                </a:solidFill>
                <a:latin typeface="Meiryo" panose="020B0604030504040204" pitchFamily="34" charset="-128"/>
                <a:ea typeface="Meiryo" panose="020B0604030504040204" pitchFamily="34" charset="-128"/>
              </a:rPr>
              <a:t>（</a:t>
            </a:r>
            <a:r>
              <a:rPr lang="en-US" altLang="ja-JP" b="1" dirty="0">
                <a:solidFill>
                  <a:schemeClr val="tx1"/>
                </a:solidFill>
                <a:latin typeface="Meiryo" panose="020B0604030504040204" pitchFamily="34" charset="-128"/>
                <a:ea typeface="Meiryo" panose="020B0604030504040204" pitchFamily="34" charset="-128"/>
              </a:rPr>
              <a:t>34</a:t>
            </a:r>
            <a:r>
              <a:rPr lang="ja-JP" altLang="en-US" b="1" dirty="0">
                <a:solidFill>
                  <a:schemeClr val="tx1"/>
                </a:solidFill>
                <a:latin typeface="Meiryo" panose="020B0604030504040204" pitchFamily="34" charset="-128"/>
                <a:ea typeface="Meiryo" panose="020B0604030504040204" pitchFamily="34" charset="-128"/>
              </a:rPr>
              <a:t>施設）</a:t>
            </a:r>
          </a:p>
        </p:txBody>
      </p:sp>
      <p:sp>
        <p:nvSpPr>
          <p:cNvPr id="10" name="四角形: 角を丸くする 9">
            <a:extLst>
              <a:ext uri="{FF2B5EF4-FFF2-40B4-BE49-F238E27FC236}">
                <a16:creationId xmlns:a16="http://schemas.microsoft.com/office/drawing/2014/main" id="{12A61697-763A-5D96-E22E-B274E54D65C3}"/>
              </a:ext>
            </a:extLst>
          </p:cNvPr>
          <p:cNvSpPr/>
          <p:nvPr/>
        </p:nvSpPr>
        <p:spPr>
          <a:xfrm>
            <a:off x="7373943" y="1934425"/>
            <a:ext cx="1025611" cy="342098"/>
          </a:xfrm>
          <a:prstGeom prst="roundRect">
            <a:avLst>
              <a:gd name="adj" fmla="val 5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panose="020B0604030504040204" pitchFamily="34" charset="-128"/>
                <a:ea typeface="Meiryo" panose="020B0604030504040204" pitchFamily="34" charset="-128"/>
              </a:rPr>
              <a:t>珠洲市</a:t>
            </a:r>
          </a:p>
        </p:txBody>
      </p:sp>
      <p:sp>
        <p:nvSpPr>
          <p:cNvPr id="11" name="四角形: 角を丸くする 10">
            <a:extLst>
              <a:ext uri="{FF2B5EF4-FFF2-40B4-BE49-F238E27FC236}">
                <a16:creationId xmlns:a16="http://schemas.microsoft.com/office/drawing/2014/main" id="{0D045D78-35E1-0F4B-1FCC-4F8EC62F7E58}"/>
              </a:ext>
            </a:extLst>
          </p:cNvPr>
          <p:cNvSpPr/>
          <p:nvPr/>
        </p:nvSpPr>
        <p:spPr>
          <a:xfrm>
            <a:off x="7540759" y="3323801"/>
            <a:ext cx="1504952" cy="867390"/>
          </a:xfrm>
          <a:prstGeom prst="roundRect">
            <a:avLst/>
          </a:prstGeom>
          <a:solidFill>
            <a:schemeClr val="bg1"/>
          </a:solidFill>
          <a:ln w="28575">
            <a:solidFill>
              <a:srgbClr val="0070C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en-US" altLang="ja-JP" b="1" dirty="0">
                <a:solidFill>
                  <a:schemeClr val="tx1"/>
                </a:solidFill>
                <a:latin typeface="Meiryo" panose="020B0604030504040204" pitchFamily="34" charset="-128"/>
                <a:ea typeface="Meiryo" panose="020B0604030504040204" pitchFamily="34" charset="-128"/>
              </a:rPr>
              <a:t>100</a:t>
            </a:r>
            <a:r>
              <a:rPr lang="ja-JP" altLang="en-US" b="1" dirty="0">
                <a:solidFill>
                  <a:schemeClr val="tx1"/>
                </a:solidFill>
                <a:latin typeface="Meiryo" panose="020B0604030504040204" pitchFamily="34" charset="-128"/>
                <a:ea typeface="Meiryo" panose="020B0604030504040204" pitchFamily="34" charset="-128"/>
              </a:rPr>
              <a:t>台</a:t>
            </a:r>
            <a:endParaRPr lang="en-US" altLang="ja-JP" b="1" dirty="0">
              <a:solidFill>
                <a:schemeClr val="tx1"/>
              </a:solidFill>
              <a:latin typeface="Meiryo" panose="020B0604030504040204" pitchFamily="34" charset="-128"/>
              <a:ea typeface="Meiryo" panose="020B0604030504040204" pitchFamily="34" charset="-128"/>
            </a:endParaRPr>
          </a:p>
          <a:p>
            <a:pPr algn="ctr"/>
            <a:r>
              <a:rPr lang="ja-JP" altLang="en-US" b="1" dirty="0">
                <a:solidFill>
                  <a:schemeClr val="tx1"/>
                </a:solidFill>
                <a:latin typeface="Meiryo" panose="020B0604030504040204" pitchFamily="34" charset="-128"/>
                <a:ea typeface="Meiryo" panose="020B0604030504040204" pitchFamily="34" charset="-128"/>
              </a:rPr>
              <a:t>（</a:t>
            </a:r>
            <a:r>
              <a:rPr lang="en-US" altLang="ja-JP" b="1" dirty="0">
                <a:solidFill>
                  <a:schemeClr val="tx1"/>
                </a:solidFill>
                <a:latin typeface="Meiryo" panose="020B0604030504040204" pitchFamily="34" charset="-128"/>
                <a:ea typeface="Meiryo" panose="020B0604030504040204" pitchFamily="34" charset="-128"/>
              </a:rPr>
              <a:t>43</a:t>
            </a:r>
            <a:r>
              <a:rPr lang="ja-JP" altLang="en-US" b="1" dirty="0">
                <a:solidFill>
                  <a:schemeClr val="tx1"/>
                </a:solidFill>
                <a:latin typeface="Meiryo" panose="020B0604030504040204" pitchFamily="34" charset="-128"/>
                <a:ea typeface="Meiryo" panose="020B0604030504040204" pitchFamily="34" charset="-128"/>
              </a:rPr>
              <a:t>施設）</a:t>
            </a:r>
          </a:p>
        </p:txBody>
      </p:sp>
      <p:sp>
        <p:nvSpPr>
          <p:cNvPr id="14" name="四角形: 角を丸くする 13">
            <a:extLst>
              <a:ext uri="{FF2B5EF4-FFF2-40B4-BE49-F238E27FC236}">
                <a16:creationId xmlns:a16="http://schemas.microsoft.com/office/drawing/2014/main" id="{448C4EF5-2AFB-0873-9D2D-30664BECB745}"/>
              </a:ext>
            </a:extLst>
          </p:cNvPr>
          <p:cNvSpPr/>
          <p:nvPr/>
        </p:nvSpPr>
        <p:spPr>
          <a:xfrm>
            <a:off x="7373943" y="3167617"/>
            <a:ext cx="1025611" cy="342098"/>
          </a:xfrm>
          <a:prstGeom prst="roundRect">
            <a:avLst>
              <a:gd name="adj" fmla="val 5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panose="020B0604030504040204" pitchFamily="34" charset="-128"/>
                <a:ea typeface="Meiryo" panose="020B0604030504040204" pitchFamily="34" charset="-128"/>
              </a:rPr>
              <a:t>能登町</a:t>
            </a:r>
          </a:p>
        </p:txBody>
      </p:sp>
      <p:sp>
        <p:nvSpPr>
          <p:cNvPr id="15" name="四角形: 角を丸くする 14">
            <a:extLst>
              <a:ext uri="{FF2B5EF4-FFF2-40B4-BE49-F238E27FC236}">
                <a16:creationId xmlns:a16="http://schemas.microsoft.com/office/drawing/2014/main" id="{C538D523-B203-5EAA-1C3D-3E2B047AF9E8}"/>
              </a:ext>
            </a:extLst>
          </p:cNvPr>
          <p:cNvSpPr/>
          <p:nvPr/>
        </p:nvSpPr>
        <p:spPr>
          <a:xfrm>
            <a:off x="6958189" y="4495310"/>
            <a:ext cx="1504952" cy="867390"/>
          </a:xfrm>
          <a:prstGeom prst="roundRect">
            <a:avLst/>
          </a:prstGeom>
          <a:solidFill>
            <a:schemeClr val="bg1"/>
          </a:solidFill>
          <a:ln w="28575">
            <a:solidFill>
              <a:srgbClr val="0070C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en-US" altLang="ja-JP" b="1" dirty="0">
                <a:solidFill>
                  <a:schemeClr val="tx1"/>
                </a:solidFill>
                <a:latin typeface="Meiryo" panose="020B0604030504040204" pitchFamily="34" charset="-128"/>
                <a:ea typeface="Meiryo" panose="020B0604030504040204" pitchFamily="34" charset="-128"/>
              </a:rPr>
              <a:t>182</a:t>
            </a:r>
            <a:r>
              <a:rPr lang="ja-JP" altLang="en-US" b="1" dirty="0">
                <a:solidFill>
                  <a:schemeClr val="tx1"/>
                </a:solidFill>
                <a:latin typeface="Meiryo" panose="020B0604030504040204" pitchFamily="34" charset="-128"/>
                <a:ea typeface="Meiryo" panose="020B0604030504040204" pitchFamily="34" charset="-128"/>
              </a:rPr>
              <a:t>台</a:t>
            </a:r>
            <a:endParaRPr lang="en-US" altLang="ja-JP" b="1" dirty="0">
              <a:solidFill>
                <a:schemeClr val="tx1"/>
              </a:solidFill>
              <a:latin typeface="Meiryo" panose="020B0604030504040204" pitchFamily="34" charset="-128"/>
              <a:ea typeface="Meiryo" panose="020B0604030504040204" pitchFamily="34" charset="-128"/>
            </a:endParaRPr>
          </a:p>
          <a:p>
            <a:pPr algn="ctr"/>
            <a:r>
              <a:rPr lang="ja-JP" altLang="en-US" b="1" dirty="0">
                <a:solidFill>
                  <a:schemeClr val="tx1"/>
                </a:solidFill>
                <a:latin typeface="Meiryo" panose="020B0604030504040204" pitchFamily="34" charset="-128"/>
                <a:ea typeface="Meiryo" panose="020B0604030504040204" pitchFamily="34" charset="-128"/>
              </a:rPr>
              <a:t>（</a:t>
            </a:r>
            <a:r>
              <a:rPr lang="en-US" altLang="ja-JP" b="1" dirty="0">
                <a:solidFill>
                  <a:schemeClr val="tx1"/>
                </a:solidFill>
                <a:latin typeface="Meiryo" panose="020B0604030504040204" pitchFamily="34" charset="-128"/>
                <a:ea typeface="Meiryo" panose="020B0604030504040204" pitchFamily="34" charset="-128"/>
              </a:rPr>
              <a:t>60</a:t>
            </a:r>
            <a:r>
              <a:rPr lang="ja-JP" altLang="en-US" b="1" dirty="0">
                <a:solidFill>
                  <a:schemeClr val="tx1"/>
                </a:solidFill>
                <a:latin typeface="Meiryo" panose="020B0604030504040204" pitchFamily="34" charset="-128"/>
                <a:ea typeface="Meiryo" panose="020B0604030504040204" pitchFamily="34" charset="-128"/>
              </a:rPr>
              <a:t>施設）</a:t>
            </a:r>
          </a:p>
        </p:txBody>
      </p:sp>
      <p:sp>
        <p:nvSpPr>
          <p:cNvPr id="16" name="四角形: 角を丸くする 15">
            <a:extLst>
              <a:ext uri="{FF2B5EF4-FFF2-40B4-BE49-F238E27FC236}">
                <a16:creationId xmlns:a16="http://schemas.microsoft.com/office/drawing/2014/main" id="{07EBB4A4-4B88-7491-F52D-7713C690A9B4}"/>
              </a:ext>
            </a:extLst>
          </p:cNvPr>
          <p:cNvSpPr/>
          <p:nvPr/>
        </p:nvSpPr>
        <p:spPr>
          <a:xfrm>
            <a:off x="6791373" y="4339126"/>
            <a:ext cx="1025611" cy="342098"/>
          </a:xfrm>
          <a:prstGeom prst="roundRect">
            <a:avLst>
              <a:gd name="adj" fmla="val 5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panose="020B0604030504040204" pitchFamily="34" charset="-128"/>
                <a:ea typeface="Meiryo" panose="020B0604030504040204" pitchFamily="34" charset="-128"/>
              </a:rPr>
              <a:t>七尾市</a:t>
            </a:r>
          </a:p>
        </p:txBody>
      </p:sp>
      <p:sp>
        <p:nvSpPr>
          <p:cNvPr id="17" name="四角形: 角を丸くする 16">
            <a:extLst>
              <a:ext uri="{FF2B5EF4-FFF2-40B4-BE49-F238E27FC236}">
                <a16:creationId xmlns:a16="http://schemas.microsoft.com/office/drawing/2014/main" id="{BC272610-B6DD-698F-19E5-5D61F2951578}"/>
              </a:ext>
            </a:extLst>
          </p:cNvPr>
          <p:cNvSpPr/>
          <p:nvPr/>
        </p:nvSpPr>
        <p:spPr>
          <a:xfrm>
            <a:off x="2721576" y="4548326"/>
            <a:ext cx="1504952" cy="867390"/>
          </a:xfrm>
          <a:prstGeom prst="roundRect">
            <a:avLst/>
          </a:prstGeom>
          <a:solidFill>
            <a:schemeClr val="bg1"/>
          </a:solidFill>
          <a:ln w="28575">
            <a:solidFill>
              <a:srgbClr val="0070C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en-US" altLang="ja-JP" b="1" dirty="0">
                <a:solidFill>
                  <a:schemeClr val="tx1"/>
                </a:solidFill>
                <a:latin typeface="Meiryo" panose="020B0604030504040204" pitchFamily="34" charset="-128"/>
                <a:ea typeface="Meiryo" panose="020B0604030504040204" pitchFamily="34" charset="-128"/>
              </a:rPr>
              <a:t>27</a:t>
            </a:r>
            <a:r>
              <a:rPr lang="ja-JP" altLang="en-US" b="1" dirty="0">
                <a:solidFill>
                  <a:schemeClr val="tx1"/>
                </a:solidFill>
                <a:latin typeface="Meiryo" panose="020B0604030504040204" pitchFamily="34" charset="-128"/>
                <a:ea typeface="Meiryo" panose="020B0604030504040204" pitchFamily="34" charset="-128"/>
              </a:rPr>
              <a:t>台</a:t>
            </a:r>
            <a:endParaRPr lang="en-US" altLang="ja-JP" b="1" dirty="0">
              <a:solidFill>
                <a:schemeClr val="tx1"/>
              </a:solidFill>
              <a:latin typeface="Meiryo" panose="020B0604030504040204" pitchFamily="34" charset="-128"/>
              <a:ea typeface="Meiryo" panose="020B0604030504040204" pitchFamily="34" charset="-128"/>
            </a:endParaRPr>
          </a:p>
          <a:p>
            <a:pPr algn="ctr"/>
            <a:r>
              <a:rPr lang="ja-JP" altLang="en-US" b="1" dirty="0">
                <a:solidFill>
                  <a:schemeClr val="tx1"/>
                </a:solidFill>
                <a:latin typeface="Meiryo" panose="020B0604030504040204" pitchFamily="34" charset="-128"/>
                <a:ea typeface="Meiryo" panose="020B0604030504040204" pitchFamily="34" charset="-128"/>
              </a:rPr>
              <a:t>（</a:t>
            </a:r>
            <a:r>
              <a:rPr lang="en-US" altLang="ja-JP" b="1" dirty="0">
                <a:solidFill>
                  <a:schemeClr val="tx1"/>
                </a:solidFill>
                <a:latin typeface="Meiryo" panose="020B0604030504040204" pitchFamily="34" charset="-128"/>
                <a:ea typeface="Meiryo" panose="020B0604030504040204" pitchFamily="34" charset="-128"/>
              </a:rPr>
              <a:t>14</a:t>
            </a:r>
            <a:r>
              <a:rPr lang="ja-JP" altLang="en-US" b="1" dirty="0">
                <a:solidFill>
                  <a:schemeClr val="tx1"/>
                </a:solidFill>
                <a:latin typeface="Meiryo" panose="020B0604030504040204" pitchFamily="34" charset="-128"/>
                <a:ea typeface="Meiryo" panose="020B0604030504040204" pitchFamily="34" charset="-128"/>
              </a:rPr>
              <a:t>施設）</a:t>
            </a:r>
          </a:p>
        </p:txBody>
      </p:sp>
      <p:sp>
        <p:nvSpPr>
          <p:cNvPr id="18" name="四角形: 角を丸くする 17">
            <a:extLst>
              <a:ext uri="{FF2B5EF4-FFF2-40B4-BE49-F238E27FC236}">
                <a16:creationId xmlns:a16="http://schemas.microsoft.com/office/drawing/2014/main" id="{FF1E7FD0-80AC-E374-4CC3-39ED9A3B3A39}"/>
              </a:ext>
            </a:extLst>
          </p:cNvPr>
          <p:cNvSpPr/>
          <p:nvPr/>
        </p:nvSpPr>
        <p:spPr>
          <a:xfrm>
            <a:off x="2554761" y="4392142"/>
            <a:ext cx="1025611" cy="342098"/>
          </a:xfrm>
          <a:prstGeom prst="roundRect">
            <a:avLst>
              <a:gd name="adj" fmla="val 5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panose="020B0604030504040204" pitchFamily="34" charset="-128"/>
                <a:ea typeface="Meiryo" panose="020B0604030504040204" pitchFamily="34" charset="-128"/>
              </a:rPr>
              <a:t>志賀町</a:t>
            </a:r>
          </a:p>
        </p:txBody>
      </p:sp>
      <p:sp>
        <p:nvSpPr>
          <p:cNvPr id="26" name="四角形: 角を丸くする 25">
            <a:extLst>
              <a:ext uri="{FF2B5EF4-FFF2-40B4-BE49-F238E27FC236}">
                <a16:creationId xmlns:a16="http://schemas.microsoft.com/office/drawing/2014/main" id="{01F72195-61B2-5928-6AD5-7F51638DB1A8}"/>
              </a:ext>
            </a:extLst>
          </p:cNvPr>
          <p:cNvSpPr/>
          <p:nvPr/>
        </p:nvSpPr>
        <p:spPr>
          <a:xfrm>
            <a:off x="2638168" y="3267542"/>
            <a:ext cx="1504952" cy="867390"/>
          </a:xfrm>
          <a:prstGeom prst="roundRect">
            <a:avLst/>
          </a:prstGeom>
          <a:solidFill>
            <a:schemeClr val="bg1"/>
          </a:solidFill>
          <a:ln w="28575">
            <a:solidFill>
              <a:srgbClr val="0070C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b" anchorCtr="0"/>
          <a:lstStyle/>
          <a:p>
            <a:pPr algn="ctr"/>
            <a:r>
              <a:rPr lang="en-US" altLang="ja-JP" b="1" dirty="0">
                <a:solidFill>
                  <a:schemeClr val="tx1"/>
                </a:solidFill>
                <a:latin typeface="Meiryo" panose="020B0604030504040204" pitchFamily="34" charset="-128"/>
                <a:ea typeface="Meiryo" panose="020B0604030504040204" pitchFamily="34" charset="-128"/>
              </a:rPr>
              <a:t>45</a:t>
            </a:r>
            <a:r>
              <a:rPr lang="ja-JP" altLang="en-US" b="1" dirty="0">
                <a:solidFill>
                  <a:schemeClr val="tx1"/>
                </a:solidFill>
                <a:latin typeface="Meiryo" panose="020B0604030504040204" pitchFamily="34" charset="-128"/>
                <a:ea typeface="Meiryo" panose="020B0604030504040204" pitchFamily="34" charset="-128"/>
              </a:rPr>
              <a:t>台</a:t>
            </a:r>
            <a:endParaRPr lang="en-US" altLang="ja-JP" b="1" dirty="0">
              <a:solidFill>
                <a:schemeClr val="tx1"/>
              </a:solidFill>
              <a:latin typeface="Meiryo" panose="020B0604030504040204" pitchFamily="34" charset="-128"/>
              <a:ea typeface="Meiryo" panose="020B0604030504040204" pitchFamily="34" charset="-128"/>
            </a:endParaRPr>
          </a:p>
          <a:p>
            <a:pPr algn="ctr"/>
            <a:r>
              <a:rPr lang="ja-JP" altLang="en-US" b="1" dirty="0">
                <a:solidFill>
                  <a:schemeClr val="tx1"/>
                </a:solidFill>
                <a:latin typeface="Meiryo" panose="020B0604030504040204" pitchFamily="34" charset="-128"/>
                <a:ea typeface="Meiryo" panose="020B0604030504040204" pitchFamily="34" charset="-128"/>
              </a:rPr>
              <a:t>（</a:t>
            </a:r>
            <a:r>
              <a:rPr lang="en-US" altLang="ja-JP" b="1" dirty="0">
                <a:solidFill>
                  <a:schemeClr val="tx1"/>
                </a:solidFill>
                <a:latin typeface="Meiryo" panose="020B0604030504040204" pitchFamily="34" charset="-128"/>
                <a:ea typeface="Meiryo" panose="020B0604030504040204" pitchFamily="34" charset="-128"/>
              </a:rPr>
              <a:t>16</a:t>
            </a:r>
            <a:r>
              <a:rPr lang="ja-JP" altLang="en-US" b="1" dirty="0">
                <a:solidFill>
                  <a:schemeClr val="tx1"/>
                </a:solidFill>
                <a:latin typeface="Meiryo" panose="020B0604030504040204" pitchFamily="34" charset="-128"/>
                <a:ea typeface="Meiryo" panose="020B0604030504040204" pitchFamily="34" charset="-128"/>
              </a:rPr>
              <a:t>施設）</a:t>
            </a:r>
          </a:p>
        </p:txBody>
      </p:sp>
      <p:sp>
        <p:nvSpPr>
          <p:cNvPr id="27" name="四角形: 角を丸くする 26">
            <a:extLst>
              <a:ext uri="{FF2B5EF4-FFF2-40B4-BE49-F238E27FC236}">
                <a16:creationId xmlns:a16="http://schemas.microsoft.com/office/drawing/2014/main" id="{146819AE-7C23-DBB5-6216-983A2AE944E1}"/>
              </a:ext>
            </a:extLst>
          </p:cNvPr>
          <p:cNvSpPr/>
          <p:nvPr/>
        </p:nvSpPr>
        <p:spPr>
          <a:xfrm>
            <a:off x="2471353" y="3111358"/>
            <a:ext cx="1025611" cy="342098"/>
          </a:xfrm>
          <a:prstGeom prst="roundRect">
            <a:avLst>
              <a:gd name="adj" fmla="val 50000"/>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panose="020B0604030504040204" pitchFamily="34" charset="-128"/>
                <a:ea typeface="Meiryo" panose="020B0604030504040204" pitchFamily="34" charset="-128"/>
              </a:rPr>
              <a:t>穴水町</a:t>
            </a:r>
          </a:p>
        </p:txBody>
      </p:sp>
      <p:cxnSp>
        <p:nvCxnSpPr>
          <p:cNvPr id="29" name="直線コネクタ 28">
            <a:extLst>
              <a:ext uri="{FF2B5EF4-FFF2-40B4-BE49-F238E27FC236}">
                <a16:creationId xmlns:a16="http://schemas.microsoft.com/office/drawing/2014/main" id="{F98766A0-BED5-7087-674C-2B71F5AFB58B}"/>
              </a:ext>
            </a:extLst>
          </p:cNvPr>
          <p:cNvCxnSpPr>
            <a:cxnSpLocks/>
            <a:stCxn id="26" idx="3"/>
            <a:endCxn id="28" idx="2"/>
          </p:cNvCxnSpPr>
          <p:nvPr/>
        </p:nvCxnSpPr>
        <p:spPr>
          <a:xfrm flipV="1">
            <a:off x="4143120" y="3697933"/>
            <a:ext cx="954835" cy="3304"/>
          </a:xfrm>
          <a:prstGeom prst="line">
            <a:avLst/>
          </a:prstGeom>
          <a:ln w="28575">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A0FEAB5C-EEB4-204D-8D62-05892E4D2973}"/>
              </a:ext>
            </a:extLst>
          </p:cNvPr>
          <p:cNvSpPr/>
          <p:nvPr/>
        </p:nvSpPr>
        <p:spPr>
          <a:xfrm>
            <a:off x="4773220" y="3156573"/>
            <a:ext cx="175097" cy="175097"/>
          </a:xfrm>
          <a:prstGeom prst="ellipse">
            <a:avLst/>
          </a:prstGeom>
          <a:solidFill>
            <a:srgbClr val="FC8C04"/>
          </a:solidFill>
          <a:ln w="57150">
            <a:solidFill>
              <a:schemeClr val="bg1"/>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500">
              <a:latin typeface="Meiryo" panose="020B0604030504040204" pitchFamily="34" charset="-128"/>
              <a:ea typeface="Meiryo" panose="020B0604030504040204" pitchFamily="34" charset="-128"/>
            </a:endParaRPr>
          </a:p>
        </p:txBody>
      </p:sp>
      <p:sp>
        <p:nvSpPr>
          <p:cNvPr id="28" name="楕円 27">
            <a:extLst>
              <a:ext uri="{FF2B5EF4-FFF2-40B4-BE49-F238E27FC236}">
                <a16:creationId xmlns:a16="http://schemas.microsoft.com/office/drawing/2014/main" id="{C81C9E05-D68A-CB4A-BC59-BB90F9D8CA96}"/>
              </a:ext>
            </a:extLst>
          </p:cNvPr>
          <p:cNvSpPr/>
          <p:nvPr/>
        </p:nvSpPr>
        <p:spPr>
          <a:xfrm>
            <a:off x="5097955" y="3610384"/>
            <a:ext cx="175097" cy="175097"/>
          </a:xfrm>
          <a:prstGeom prst="ellipse">
            <a:avLst/>
          </a:prstGeom>
          <a:solidFill>
            <a:srgbClr val="FC8C04"/>
          </a:solidFill>
          <a:ln w="57150">
            <a:solidFill>
              <a:schemeClr val="bg1"/>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500">
              <a:latin typeface="Meiryo" panose="020B0604030504040204" pitchFamily="34" charset="-128"/>
              <a:ea typeface="Meiryo" panose="020B0604030504040204" pitchFamily="34" charset="-128"/>
            </a:endParaRPr>
          </a:p>
        </p:txBody>
      </p:sp>
      <p:cxnSp>
        <p:nvCxnSpPr>
          <p:cNvPr id="32" name="直線コネクタ 31">
            <a:extLst>
              <a:ext uri="{FF2B5EF4-FFF2-40B4-BE49-F238E27FC236}">
                <a16:creationId xmlns:a16="http://schemas.microsoft.com/office/drawing/2014/main" id="{E4C9AABF-D5F8-FA24-E537-BE5AF3728BE2}"/>
              </a:ext>
            </a:extLst>
          </p:cNvPr>
          <p:cNvCxnSpPr>
            <a:cxnSpLocks/>
            <a:stCxn id="17" idx="3"/>
            <a:endCxn id="31" idx="3"/>
          </p:cNvCxnSpPr>
          <p:nvPr/>
        </p:nvCxnSpPr>
        <p:spPr>
          <a:xfrm flipV="1">
            <a:off x="4226528" y="4572043"/>
            <a:ext cx="328854" cy="409979"/>
          </a:xfrm>
          <a:prstGeom prst="line">
            <a:avLst/>
          </a:prstGeom>
          <a:ln w="28575">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1" name="楕円 30">
            <a:extLst>
              <a:ext uri="{FF2B5EF4-FFF2-40B4-BE49-F238E27FC236}">
                <a16:creationId xmlns:a16="http://schemas.microsoft.com/office/drawing/2014/main" id="{D8619789-5BC8-A6FF-9980-178A254F938E}"/>
              </a:ext>
            </a:extLst>
          </p:cNvPr>
          <p:cNvSpPr/>
          <p:nvPr/>
        </p:nvSpPr>
        <p:spPr>
          <a:xfrm>
            <a:off x="4529740" y="4422589"/>
            <a:ext cx="175097" cy="175097"/>
          </a:xfrm>
          <a:prstGeom prst="ellipse">
            <a:avLst/>
          </a:prstGeom>
          <a:solidFill>
            <a:srgbClr val="FC8C04"/>
          </a:solidFill>
          <a:ln w="57150">
            <a:solidFill>
              <a:schemeClr val="bg1"/>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500">
              <a:latin typeface="Meiryo" panose="020B0604030504040204" pitchFamily="34" charset="-128"/>
              <a:ea typeface="Meiryo" panose="020B0604030504040204" pitchFamily="34" charset="-128"/>
            </a:endParaRPr>
          </a:p>
        </p:txBody>
      </p:sp>
      <p:cxnSp>
        <p:nvCxnSpPr>
          <p:cNvPr id="38" name="直線コネクタ 37">
            <a:extLst>
              <a:ext uri="{FF2B5EF4-FFF2-40B4-BE49-F238E27FC236}">
                <a16:creationId xmlns:a16="http://schemas.microsoft.com/office/drawing/2014/main" id="{C64B8B67-21FF-15E3-1EF8-C1F80856E618}"/>
              </a:ext>
            </a:extLst>
          </p:cNvPr>
          <p:cNvCxnSpPr>
            <a:cxnSpLocks/>
            <a:stCxn id="15" idx="1"/>
            <a:endCxn id="37" idx="6"/>
          </p:cNvCxnSpPr>
          <p:nvPr/>
        </p:nvCxnSpPr>
        <p:spPr>
          <a:xfrm flipH="1" flipV="1">
            <a:off x="5350008" y="4510138"/>
            <a:ext cx="1608181" cy="418868"/>
          </a:xfrm>
          <a:prstGeom prst="line">
            <a:avLst/>
          </a:prstGeom>
          <a:ln w="28575">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6F87B1D8-BA92-1536-3E6C-F6C3009E2734}"/>
              </a:ext>
            </a:extLst>
          </p:cNvPr>
          <p:cNvCxnSpPr>
            <a:cxnSpLocks/>
            <a:stCxn id="11" idx="1"/>
            <a:endCxn id="42" idx="6"/>
          </p:cNvCxnSpPr>
          <p:nvPr/>
        </p:nvCxnSpPr>
        <p:spPr>
          <a:xfrm flipH="1" flipV="1">
            <a:off x="6044739" y="3445970"/>
            <a:ext cx="1496019" cy="311526"/>
          </a:xfrm>
          <a:prstGeom prst="line">
            <a:avLst/>
          </a:prstGeom>
          <a:ln w="28575">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B9BDAE30-F60D-46AE-6DA4-19735E9B02E5}"/>
              </a:ext>
            </a:extLst>
          </p:cNvPr>
          <p:cNvCxnSpPr>
            <a:cxnSpLocks/>
            <a:stCxn id="8" idx="1"/>
          </p:cNvCxnSpPr>
          <p:nvPr/>
        </p:nvCxnSpPr>
        <p:spPr>
          <a:xfrm flipH="1">
            <a:off x="6743472" y="2514264"/>
            <a:ext cx="797287" cy="133421"/>
          </a:xfrm>
          <a:prstGeom prst="line">
            <a:avLst/>
          </a:prstGeom>
          <a:ln w="28575">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2" name="楕円 41">
            <a:extLst>
              <a:ext uri="{FF2B5EF4-FFF2-40B4-BE49-F238E27FC236}">
                <a16:creationId xmlns:a16="http://schemas.microsoft.com/office/drawing/2014/main" id="{0D004F08-C55A-F197-5053-2ED6D4D6C043}"/>
              </a:ext>
            </a:extLst>
          </p:cNvPr>
          <p:cNvSpPr/>
          <p:nvPr/>
        </p:nvSpPr>
        <p:spPr>
          <a:xfrm>
            <a:off x="5869642" y="3358421"/>
            <a:ext cx="175097" cy="175097"/>
          </a:xfrm>
          <a:prstGeom prst="ellipse">
            <a:avLst/>
          </a:prstGeom>
          <a:solidFill>
            <a:srgbClr val="FC8C04"/>
          </a:solidFill>
          <a:ln w="57150">
            <a:solidFill>
              <a:schemeClr val="bg1"/>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500">
              <a:latin typeface="Meiryo" panose="020B0604030504040204" pitchFamily="34" charset="-128"/>
              <a:ea typeface="Meiryo" panose="020B0604030504040204" pitchFamily="34" charset="-128"/>
            </a:endParaRPr>
          </a:p>
        </p:txBody>
      </p:sp>
      <p:sp>
        <p:nvSpPr>
          <p:cNvPr id="46" name="楕円 45">
            <a:extLst>
              <a:ext uri="{FF2B5EF4-FFF2-40B4-BE49-F238E27FC236}">
                <a16:creationId xmlns:a16="http://schemas.microsoft.com/office/drawing/2014/main" id="{297A7294-21EF-2FA3-61C9-80437A7E185A}"/>
              </a:ext>
            </a:extLst>
          </p:cNvPr>
          <p:cNvSpPr/>
          <p:nvPr/>
        </p:nvSpPr>
        <p:spPr>
          <a:xfrm>
            <a:off x="6580396" y="2577518"/>
            <a:ext cx="175097" cy="175097"/>
          </a:xfrm>
          <a:prstGeom prst="ellipse">
            <a:avLst/>
          </a:prstGeom>
          <a:solidFill>
            <a:srgbClr val="FC8C04"/>
          </a:solidFill>
          <a:ln w="57150">
            <a:solidFill>
              <a:schemeClr val="bg1"/>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500">
              <a:latin typeface="Meiryo" panose="020B0604030504040204" pitchFamily="34" charset="-128"/>
              <a:ea typeface="Meiryo" panose="020B0604030504040204" pitchFamily="34" charset="-128"/>
            </a:endParaRPr>
          </a:p>
        </p:txBody>
      </p:sp>
      <p:sp>
        <p:nvSpPr>
          <p:cNvPr id="37" name="楕円 36">
            <a:extLst>
              <a:ext uri="{FF2B5EF4-FFF2-40B4-BE49-F238E27FC236}">
                <a16:creationId xmlns:a16="http://schemas.microsoft.com/office/drawing/2014/main" id="{7766D351-D392-9960-2186-763448522158}"/>
              </a:ext>
            </a:extLst>
          </p:cNvPr>
          <p:cNvSpPr/>
          <p:nvPr/>
        </p:nvSpPr>
        <p:spPr>
          <a:xfrm>
            <a:off x="5174911" y="4422589"/>
            <a:ext cx="175097" cy="175097"/>
          </a:xfrm>
          <a:prstGeom prst="ellipse">
            <a:avLst/>
          </a:prstGeom>
          <a:solidFill>
            <a:srgbClr val="FC8C04"/>
          </a:solidFill>
          <a:ln w="57150">
            <a:solidFill>
              <a:schemeClr val="bg1"/>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sz="1500">
              <a:latin typeface="Meiryo" panose="020B0604030504040204" pitchFamily="34" charset="-128"/>
              <a:ea typeface="Meiryo" panose="020B0604030504040204" pitchFamily="34" charset="-128"/>
            </a:endParaRPr>
          </a:p>
        </p:txBody>
      </p:sp>
      <p:sp>
        <p:nvSpPr>
          <p:cNvPr id="50" name="テキスト ボックス 49">
            <a:extLst>
              <a:ext uri="{FF2B5EF4-FFF2-40B4-BE49-F238E27FC236}">
                <a16:creationId xmlns:a16="http://schemas.microsoft.com/office/drawing/2014/main" id="{69861CBC-7640-62FB-6684-3FAD8D8E5021}"/>
              </a:ext>
            </a:extLst>
          </p:cNvPr>
          <p:cNvSpPr txBox="1"/>
          <p:nvPr/>
        </p:nvSpPr>
        <p:spPr>
          <a:xfrm>
            <a:off x="324006" y="1989813"/>
            <a:ext cx="2031326" cy="1431161"/>
          </a:xfrm>
          <a:prstGeom prst="rect">
            <a:avLst/>
          </a:prstGeom>
          <a:solidFill>
            <a:schemeClr val="bg1"/>
          </a:solidFill>
          <a:ln w="28575">
            <a:solidFill>
              <a:srgbClr val="0000FF"/>
            </a:solidFill>
          </a:ln>
        </p:spPr>
        <p:txBody>
          <a:bodyPr wrap="none" rtlCol="0">
            <a:spAutoFit/>
          </a:bodyPr>
          <a:lstStyle/>
          <a:p>
            <a:pPr algn="ctr"/>
            <a:r>
              <a:rPr lang="ja-JP" altLang="en-US" sz="1200" b="1" dirty="0">
                <a:latin typeface="Meiryo" panose="020B0604030504040204" pitchFamily="34" charset="-128"/>
                <a:ea typeface="Meiryo" panose="020B0604030504040204" pitchFamily="34" charset="-128"/>
              </a:rPr>
              <a:t>（</a:t>
            </a:r>
            <a:r>
              <a:rPr lang="en-US" altLang="ja-JP" sz="1200" b="1" dirty="0">
                <a:latin typeface="Meiryo" panose="020B0604030504040204" pitchFamily="34" charset="-128"/>
                <a:ea typeface="Meiryo" panose="020B0604030504040204" pitchFamily="34" charset="-128"/>
              </a:rPr>
              <a:t>1</a:t>
            </a:r>
            <a:r>
              <a:rPr lang="ja-JP" altLang="en-US" sz="1200" b="1" dirty="0">
                <a:latin typeface="Meiryo" panose="020B0604030504040204" pitchFamily="34" charset="-128"/>
                <a:ea typeface="Meiryo" panose="020B0604030504040204" pitchFamily="34" charset="-128"/>
              </a:rPr>
              <a:t>月</a:t>
            </a:r>
            <a:r>
              <a:rPr lang="en-US" altLang="ja-JP" sz="1200" b="1" dirty="0">
                <a:latin typeface="Meiryo" panose="020B0604030504040204" pitchFamily="34" charset="-128"/>
                <a:ea typeface="Meiryo" panose="020B0604030504040204" pitchFamily="34" charset="-128"/>
              </a:rPr>
              <a:t>5</a:t>
            </a:r>
            <a:r>
              <a:rPr lang="ja-JP" altLang="en-US" sz="1200" b="1" dirty="0">
                <a:latin typeface="Meiryo" panose="020B0604030504040204" pitchFamily="34" charset="-128"/>
                <a:ea typeface="Meiryo" panose="020B0604030504040204" pitchFamily="34" charset="-128"/>
              </a:rPr>
              <a:t>日</a:t>
            </a:r>
            <a:r>
              <a:rPr lang="en-US" altLang="ja-JP" sz="1200" b="1" dirty="0">
                <a:latin typeface="Meiryo" panose="020B0604030504040204" pitchFamily="34" charset="-128"/>
                <a:ea typeface="Meiryo" panose="020B0604030504040204" pitchFamily="34" charset="-128"/>
              </a:rPr>
              <a:t>-7</a:t>
            </a:r>
            <a:r>
              <a:rPr lang="ja-JP" altLang="en-US" sz="1200" b="1" dirty="0">
                <a:latin typeface="Meiryo" panose="020B0604030504040204" pitchFamily="34" charset="-128"/>
                <a:ea typeface="Meiryo" panose="020B0604030504040204" pitchFamily="34" charset="-128"/>
              </a:rPr>
              <a:t>月</a:t>
            </a:r>
            <a:r>
              <a:rPr lang="en-US" altLang="ja-JP" sz="1200" b="1" dirty="0">
                <a:latin typeface="Meiryo" panose="020B0604030504040204" pitchFamily="34" charset="-128"/>
                <a:ea typeface="Meiryo" panose="020B0604030504040204" pitchFamily="34" charset="-128"/>
              </a:rPr>
              <a:t>15</a:t>
            </a:r>
            <a:r>
              <a:rPr lang="ja-JP" altLang="en-US" sz="1200" b="1" dirty="0">
                <a:latin typeface="Meiryo" panose="020B0604030504040204" pitchFamily="34" charset="-128"/>
                <a:ea typeface="Meiryo" panose="020B0604030504040204" pitchFamily="34" charset="-128"/>
              </a:rPr>
              <a:t>日）</a:t>
            </a:r>
          </a:p>
          <a:p>
            <a:pPr algn="ctr"/>
            <a:r>
              <a:rPr lang="en-US" altLang="ja-JP" sz="3000" b="1" dirty="0">
                <a:solidFill>
                  <a:srgbClr val="0000FF"/>
                </a:solidFill>
                <a:latin typeface="Meiryo" panose="020B0604030504040204" pitchFamily="34" charset="-128"/>
                <a:ea typeface="Meiryo" panose="020B0604030504040204" pitchFamily="34" charset="-128"/>
              </a:rPr>
              <a:t>643</a:t>
            </a:r>
            <a:r>
              <a:rPr lang="ja-JP" altLang="en-US" b="1" dirty="0">
                <a:latin typeface="Meiryo" panose="020B0604030504040204" pitchFamily="34" charset="-128"/>
                <a:ea typeface="Meiryo" panose="020B0604030504040204" pitchFamily="34" charset="-128"/>
              </a:rPr>
              <a:t>台</a:t>
            </a:r>
            <a:endParaRPr lang="en-US" altLang="ja-JP" b="1" dirty="0">
              <a:latin typeface="Meiryo" panose="020B0604030504040204" pitchFamily="34" charset="-128"/>
              <a:ea typeface="Meiryo" panose="020B0604030504040204" pitchFamily="34" charset="-128"/>
            </a:endParaRPr>
          </a:p>
          <a:p>
            <a:pPr algn="ctr"/>
            <a:r>
              <a:rPr lang="en-US" altLang="ja-JP" sz="2700" b="1" dirty="0">
                <a:solidFill>
                  <a:srgbClr val="0000FF"/>
                </a:solidFill>
                <a:latin typeface="Meiryo" panose="020B0604030504040204" pitchFamily="34" charset="-128"/>
                <a:ea typeface="Meiryo" panose="020B0604030504040204" pitchFamily="34" charset="-128"/>
              </a:rPr>
              <a:t>238</a:t>
            </a:r>
            <a:r>
              <a:rPr lang="ja-JP" altLang="en-US" sz="1500" b="1" dirty="0">
                <a:latin typeface="Meiryo" panose="020B0604030504040204" pitchFamily="34" charset="-128"/>
                <a:ea typeface="Meiryo" panose="020B0604030504040204" pitchFamily="34" charset="-128"/>
              </a:rPr>
              <a:t>施設</a:t>
            </a:r>
            <a:endParaRPr lang="en-US" altLang="ja-JP" sz="2700" b="1" dirty="0">
              <a:latin typeface="Meiryo" panose="020B0604030504040204" pitchFamily="34" charset="-128"/>
              <a:ea typeface="Meiryo" panose="020B0604030504040204" pitchFamily="34" charset="-128"/>
            </a:endParaRPr>
          </a:p>
          <a:p>
            <a:pPr algn="ctr"/>
            <a:r>
              <a:rPr lang="ja-JP" altLang="en-US" b="1" dirty="0">
                <a:latin typeface="Meiryo" panose="020B0604030504040204" pitchFamily="34" charset="-128"/>
                <a:ea typeface="Meiryo" panose="020B0604030504040204" pitchFamily="34" charset="-128"/>
              </a:rPr>
              <a:t>（</a:t>
            </a:r>
            <a:r>
              <a:rPr lang="ja-JP" altLang="en-US" b="1" dirty="0">
                <a:solidFill>
                  <a:srgbClr val="FF0000"/>
                </a:solidFill>
                <a:latin typeface="Meiryo" panose="020B0604030504040204" pitchFamily="34" charset="-128"/>
                <a:ea typeface="Meiryo" panose="020B0604030504040204" pitchFamily="34" charset="-128"/>
              </a:rPr>
              <a:t>移設分を含む</a:t>
            </a:r>
            <a:r>
              <a:rPr lang="ja-JP" altLang="en-US" b="1" dirty="0">
                <a:latin typeface="Meiryo" panose="020B0604030504040204" pitchFamily="34" charset="-128"/>
                <a:ea typeface="Meiryo" panose="020B0604030504040204" pitchFamily="34" charset="-128"/>
              </a:rPr>
              <a:t>）</a:t>
            </a:r>
            <a:endParaRPr lang="en-US" altLang="ja-JP" b="1" dirty="0">
              <a:latin typeface="Meiryo" panose="020B0604030504040204" pitchFamily="34" charset="-128"/>
              <a:ea typeface="Meiryo" panose="020B0604030504040204" pitchFamily="34" charset="-128"/>
            </a:endParaRPr>
          </a:p>
        </p:txBody>
      </p:sp>
      <p:pic>
        <p:nvPicPr>
          <p:cNvPr id="5" name="図 4">
            <a:extLst>
              <a:ext uri="{FF2B5EF4-FFF2-40B4-BE49-F238E27FC236}">
                <a16:creationId xmlns:a16="http://schemas.microsoft.com/office/drawing/2014/main" id="{1007E6C2-DD6A-A6F3-AA10-2E92ACC84B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0621" y="4028248"/>
            <a:ext cx="1185547" cy="1541516"/>
          </a:xfrm>
          <a:prstGeom prst="rect">
            <a:avLst/>
          </a:prstGeom>
        </p:spPr>
      </p:pic>
    </p:spTree>
    <p:extLst>
      <p:ext uri="{BB962C8B-B14F-4D97-AF65-F5344CB8AC3E}">
        <p14:creationId xmlns:p14="http://schemas.microsoft.com/office/powerpoint/2010/main" val="3987987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851028-D7E7-7C28-0E01-20818E20700F}"/>
              </a:ext>
            </a:extLst>
          </p:cNvPr>
          <p:cNvSpPr>
            <a:spLocks noGrp="1"/>
          </p:cNvSpPr>
          <p:nvPr>
            <p:ph type="title"/>
          </p:nvPr>
        </p:nvSpPr>
        <p:spPr>
          <a:xfrm>
            <a:off x="390364" y="374095"/>
            <a:ext cx="8363272" cy="1143000"/>
          </a:xfrm>
        </p:spPr>
        <p:txBody>
          <a:bodyPr>
            <a:noAutofit/>
          </a:bodyPr>
          <a:lstStyle/>
          <a:p>
            <a:r>
              <a:rPr lang="en-US" altLang="ja-JP" sz="3200" b="1" dirty="0">
                <a:latin typeface="Meiryo" panose="020B0604030504040204" pitchFamily="34" charset="-128"/>
                <a:ea typeface="Meiryo" panose="020B0604030504040204" pitchFamily="34" charset="-128"/>
              </a:rPr>
              <a:t>2-2. 2024</a:t>
            </a:r>
            <a:r>
              <a:rPr lang="ja-JP" altLang="en-US" sz="3200" b="1">
                <a:latin typeface="Meiryo" panose="020B0604030504040204" pitchFamily="34" charset="-128"/>
                <a:ea typeface="Meiryo" panose="020B0604030504040204" pitchFamily="34" charset="-128"/>
              </a:rPr>
              <a:t>年能登半島地震における</a:t>
            </a:r>
            <a:br>
              <a:rPr lang="en-US" altLang="ja-JP" sz="3200" b="1" dirty="0">
                <a:latin typeface="Meiryo" panose="020B0604030504040204" pitchFamily="34" charset="-128"/>
                <a:ea typeface="Meiryo" panose="020B0604030504040204" pitchFamily="34" charset="-128"/>
              </a:rPr>
            </a:br>
            <a:r>
              <a:rPr lang="ja-JP" altLang="en-US" sz="3200" b="1">
                <a:latin typeface="Meiryo" panose="020B0604030504040204" pitchFamily="34" charset="-128"/>
                <a:ea typeface="Meiryo" panose="020B0604030504040204" pitchFamily="34" charset="-128"/>
              </a:rPr>
              <a:t>屋内設置型自動ラップ式トイレ</a:t>
            </a:r>
            <a:r>
              <a:rPr kumimoji="1" lang="ja-JP" altLang="en-US" sz="3200" b="1">
                <a:latin typeface="Meiryo" panose="020B0604030504040204" pitchFamily="34" charset="-128"/>
                <a:ea typeface="Meiryo" panose="020B0604030504040204" pitchFamily="34" charset="-128"/>
              </a:rPr>
              <a:t>初回設置場所</a:t>
            </a:r>
            <a:endParaRPr kumimoji="1" lang="ja-JP" altLang="en-US" sz="3200" b="1" dirty="0">
              <a:latin typeface="Meiryo" panose="020B0604030504040204" pitchFamily="34" charset="-128"/>
              <a:ea typeface="Meiryo" panose="020B0604030504040204" pitchFamily="34" charset="-128"/>
            </a:endParaRPr>
          </a:p>
        </p:txBody>
      </p:sp>
      <p:graphicFrame>
        <p:nvGraphicFramePr>
          <p:cNvPr id="4" name="コンテンツ プレースホルダー 3">
            <a:extLst>
              <a:ext uri="{FF2B5EF4-FFF2-40B4-BE49-F238E27FC236}">
                <a16:creationId xmlns:a16="http://schemas.microsoft.com/office/drawing/2014/main" id="{17722A76-9AC5-3177-9404-EA1716A2975D}"/>
              </a:ext>
            </a:extLst>
          </p:cNvPr>
          <p:cNvGraphicFramePr>
            <a:graphicFrameLocks noGrp="1"/>
          </p:cNvGraphicFramePr>
          <p:nvPr>
            <p:ph idx="1"/>
            <p:extLst>
              <p:ext uri="{D42A27DB-BD31-4B8C-83A1-F6EECF244321}">
                <p14:modId xmlns:p14="http://schemas.microsoft.com/office/powerpoint/2010/main" val="145509854"/>
              </p:ext>
            </p:extLst>
          </p:nvPr>
        </p:nvGraphicFramePr>
        <p:xfrm>
          <a:off x="-390364" y="1571024"/>
          <a:ext cx="9144000" cy="4886151"/>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4">
            <a:extLst>
              <a:ext uri="{FF2B5EF4-FFF2-40B4-BE49-F238E27FC236}">
                <a16:creationId xmlns:a16="http://schemas.microsoft.com/office/drawing/2014/main" id="{780BB1CF-80A8-8021-DB2B-955D5D53246B}"/>
              </a:ext>
            </a:extLst>
          </p:cNvPr>
          <p:cNvSpPr txBox="1"/>
          <p:nvPr/>
        </p:nvSpPr>
        <p:spPr>
          <a:xfrm>
            <a:off x="5580112" y="5589240"/>
            <a:ext cx="3461204" cy="738664"/>
          </a:xfrm>
          <a:prstGeom prst="rect">
            <a:avLst/>
          </a:prstGeom>
          <a:noFill/>
        </p:spPr>
        <p:txBody>
          <a:bodyPr wrap="none" rtlCol="0">
            <a:spAutoFit/>
          </a:bodyPr>
          <a:lstStyle/>
          <a:p>
            <a:r>
              <a:rPr lang="en-US" altLang="ja-JP" sz="1400" dirty="0">
                <a:latin typeface="Meiryo" panose="020B0604030504040204" pitchFamily="34" charset="-128"/>
                <a:ea typeface="Meiryo" panose="020B0604030504040204" pitchFamily="34" charset="-128"/>
              </a:rPr>
              <a:t>※</a:t>
            </a:r>
          </a:p>
          <a:p>
            <a:r>
              <a:rPr lang="en-US" altLang="ja-JP" sz="1400" dirty="0">
                <a:latin typeface="Meiryo" panose="020B0604030504040204" pitchFamily="34" charset="-128"/>
                <a:ea typeface="Meiryo" panose="020B0604030504040204" pitchFamily="34" charset="-128"/>
              </a:rPr>
              <a:t>1</a:t>
            </a:r>
            <a:r>
              <a:rPr lang="ja-JP" altLang="en-US" sz="1400">
                <a:latin typeface="Meiryo" panose="020B0604030504040204" pitchFamily="34" charset="-128"/>
                <a:ea typeface="Meiryo" panose="020B0604030504040204" pitchFamily="34" charset="-128"/>
              </a:rPr>
              <a:t>）設置後</a:t>
            </a:r>
            <a:r>
              <a:rPr lang="ja-JP" altLang="en-US" sz="1400" dirty="0">
                <a:latin typeface="Meiryo" panose="020B0604030504040204" pitchFamily="34" charset="-128"/>
                <a:ea typeface="Meiryo" panose="020B0604030504040204" pitchFamily="34" charset="-128"/>
              </a:rPr>
              <a:t>、</a:t>
            </a:r>
            <a:r>
              <a:rPr lang="ja-JP" altLang="en-US" sz="1400">
                <a:latin typeface="Meiryo" panose="020B0604030504040204" pitchFamily="34" charset="-128"/>
                <a:ea typeface="Meiryo" panose="020B0604030504040204" pitchFamily="34" charset="-128"/>
              </a:rPr>
              <a:t>移設された場合を除く</a:t>
            </a:r>
            <a:endParaRPr lang="en-US" altLang="ja-JP" sz="1400" dirty="0">
              <a:latin typeface="Meiryo" panose="020B0604030504040204" pitchFamily="34" charset="-128"/>
              <a:ea typeface="Meiryo" panose="020B0604030504040204" pitchFamily="34" charset="-128"/>
            </a:endParaRPr>
          </a:p>
          <a:p>
            <a:r>
              <a:rPr lang="en-US" altLang="ja-JP" sz="1400" dirty="0">
                <a:latin typeface="Meiryo" panose="020B0604030504040204" pitchFamily="34" charset="-128"/>
                <a:ea typeface="Meiryo" panose="020B0604030504040204" pitchFamily="34" charset="-128"/>
              </a:rPr>
              <a:t>2</a:t>
            </a:r>
            <a:r>
              <a:rPr lang="ja-JP" altLang="en-US" sz="1400">
                <a:latin typeface="Meiryo" panose="020B0604030504040204" pitchFamily="34" charset="-128"/>
                <a:ea typeface="Meiryo" panose="020B0604030504040204" pitchFamily="34" charset="-128"/>
              </a:rPr>
              <a:t>）「その他」に備蓄外からの</a:t>
            </a:r>
            <a:r>
              <a:rPr lang="en-US" altLang="ja-JP" sz="1400" dirty="0">
                <a:latin typeface="Meiryo" panose="020B0604030504040204" pitchFamily="34" charset="-128"/>
                <a:ea typeface="Meiryo" panose="020B0604030504040204" pitchFamily="34" charset="-128"/>
              </a:rPr>
              <a:t>2</a:t>
            </a:r>
            <a:r>
              <a:rPr lang="ja-JP" altLang="en-US" sz="1400">
                <a:latin typeface="Meiryo" panose="020B0604030504040204" pitchFamily="34" charset="-128"/>
                <a:ea typeface="Meiryo" panose="020B0604030504040204" pitchFamily="34" charset="-128"/>
              </a:rPr>
              <a:t>台を含む</a:t>
            </a:r>
            <a:endParaRPr lang="ja-JP" altLang="en-US" sz="1400"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1073720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0A34C6-E28C-866D-06F6-A657B528D5B6}"/>
              </a:ext>
            </a:extLst>
          </p:cNvPr>
          <p:cNvSpPr>
            <a:spLocks noGrp="1"/>
          </p:cNvSpPr>
          <p:nvPr>
            <p:ph type="title"/>
          </p:nvPr>
        </p:nvSpPr>
        <p:spPr>
          <a:xfrm>
            <a:off x="179512" y="274638"/>
            <a:ext cx="8884418" cy="1143000"/>
          </a:xfrm>
        </p:spPr>
        <p:txBody>
          <a:bodyPr>
            <a:normAutofit/>
          </a:bodyPr>
          <a:lstStyle/>
          <a:p>
            <a:r>
              <a:rPr lang="en-US" altLang="ja-JP" sz="3600" b="1" dirty="0">
                <a:latin typeface="Meiryo" panose="020B0604030504040204" pitchFamily="34" charset="-128"/>
                <a:ea typeface="Meiryo" panose="020B0604030504040204" pitchFamily="34" charset="-128"/>
              </a:rPr>
              <a:t>2-3.</a:t>
            </a:r>
            <a:r>
              <a:rPr kumimoji="1" lang="ja-JP" altLang="en-US" sz="3600" b="1">
                <a:latin typeface="Meiryo" panose="020B0604030504040204" pitchFamily="34" charset="-128"/>
                <a:ea typeface="Meiryo" panose="020B0604030504040204" pitchFamily="34" charset="-128"/>
              </a:rPr>
              <a:t>時系列でみた設置台数</a:t>
            </a:r>
            <a:r>
              <a:rPr lang="ja-JP" altLang="en-US" sz="2700" b="1">
                <a:latin typeface="Meiryo" panose="020B0604030504040204" pitchFamily="34" charset="-128"/>
                <a:ea typeface="Meiryo" panose="020B0604030504040204" pitchFamily="34" charset="-128"/>
              </a:rPr>
              <a:t>（</a:t>
            </a:r>
            <a:r>
              <a:rPr lang="ja-JP" altLang="en-US" sz="2700" b="1" dirty="0">
                <a:latin typeface="Meiryo" panose="020B0604030504040204" pitchFamily="34" charset="-128"/>
                <a:ea typeface="Meiryo" panose="020B0604030504040204" pitchFamily="34" charset="-128"/>
              </a:rPr>
              <a:t>設置数</a:t>
            </a:r>
            <a:r>
              <a:rPr lang="en-US" altLang="ja-JP" sz="2700" b="1" dirty="0">
                <a:latin typeface="Meiryo" panose="020B0604030504040204" pitchFamily="34" charset="-128"/>
                <a:ea typeface="Meiryo" panose="020B0604030504040204" pitchFamily="34" charset="-128"/>
              </a:rPr>
              <a:t>-</a:t>
            </a:r>
            <a:r>
              <a:rPr lang="ja-JP" altLang="en-US" sz="2700" b="1" dirty="0">
                <a:latin typeface="Meiryo" panose="020B0604030504040204" pitchFamily="34" charset="-128"/>
                <a:ea typeface="Meiryo" panose="020B0604030504040204" pitchFamily="34" charset="-128"/>
              </a:rPr>
              <a:t>回収数）</a:t>
            </a:r>
            <a:endParaRPr kumimoji="1" lang="ja-JP" altLang="en-US" b="1" dirty="0">
              <a:latin typeface="Meiryo" panose="020B0604030504040204" pitchFamily="34" charset="-128"/>
              <a:ea typeface="Meiryo" panose="020B0604030504040204" pitchFamily="34" charset="-128"/>
            </a:endParaRPr>
          </a:p>
        </p:txBody>
      </p:sp>
      <p:graphicFrame>
        <p:nvGraphicFramePr>
          <p:cNvPr id="9" name="コンテンツ プレースホルダー 8">
            <a:extLst>
              <a:ext uri="{FF2B5EF4-FFF2-40B4-BE49-F238E27FC236}">
                <a16:creationId xmlns:a16="http://schemas.microsoft.com/office/drawing/2014/main" id="{6C9D03F6-DA95-AE54-61B7-FE9F3B8FE32C}"/>
              </a:ext>
            </a:extLst>
          </p:cNvPr>
          <p:cNvGraphicFramePr>
            <a:graphicFrameLocks noGrp="1"/>
          </p:cNvGraphicFramePr>
          <p:nvPr>
            <p:ph idx="1"/>
            <p:extLst>
              <p:ext uri="{D42A27DB-BD31-4B8C-83A1-F6EECF244321}">
                <p14:modId xmlns:p14="http://schemas.microsoft.com/office/powerpoint/2010/main" val="3286845358"/>
              </p:ext>
            </p:extLst>
          </p:nvPr>
        </p:nvGraphicFramePr>
        <p:xfrm>
          <a:off x="251520" y="1832372"/>
          <a:ext cx="8606730" cy="3900884"/>
        </p:xfrm>
        <a:graphic>
          <a:graphicData uri="http://schemas.openxmlformats.org/drawingml/2006/chart">
            <c:chart xmlns:c="http://schemas.openxmlformats.org/drawingml/2006/chart" xmlns:r="http://schemas.openxmlformats.org/officeDocument/2006/relationships" r:id="rId2"/>
          </a:graphicData>
        </a:graphic>
      </p:graphicFrame>
      <p:sp>
        <p:nvSpPr>
          <p:cNvPr id="10" name="矢印: 下 9">
            <a:extLst>
              <a:ext uri="{FF2B5EF4-FFF2-40B4-BE49-F238E27FC236}">
                <a16:creationId xmlns:a16="http://schemas.microsoft.com/office/drawing/2014/main" id="{10B4523D-6790-2643-0A83-A1358CDF2E3E}"/>
              </a:ext>
            </a:extLst>
          </p:cNvPr>
          <p:cNvSpPr/>
          <p:nvPr/>
        </p:nvSpPr>
        <p:spPr>
          <a:xfrm>
            <a:off x="8285533" y="4176884"/>
            <a:ext cx="145916" cy="1896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Meiryo" panose="020B0604030504040204" pitchFamily="34" charset="-128"/>
              <a:ea typeface="Meiryo" panose="020B0604030504040204" pitchFamily="34" charset="-128"/>
            </a:endParaRPr>
          </a:p>
        </p:txBody>
      </p:sp>
      <p:sp>
        <p:nvSpPr>
          <p:cNvPr id="11" name="四角形: 角を丸くする 10">
            <a:extLst>
              <a:ext uri="{FF2B5EF4-FFF2-40B4-BE49-F238E27FC236}">
                <a16:creationId xmlns:a16="http://schemas.microsoft.com/office/drawing/2014/main" id="{FF66B072-629B-EEA6-C31C-8AA3A590BBFB}"/>
              </a:ext>
            </a:extLst>
          </p:cNvPr>
          <p:cNvSpPr/>
          <p:nvPr/>
        </p:nvSpPr>
        <p:spPr>
          <a:xfrm>
            <a:off x="7694578" y="3933616"/>
            <a:ext cx="1327826" cy="240760"/>
          </a:xfrm>
          <a:prstGeom prst="roundRect">
            <a:avLst>
              <a:gd name="adj" fmla="val 50000"/>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350" dirty="0">
                <a:solidFill>
                  <a:srgbClr val="0000FF"/>
                </a:solidFill>
                <a:latin typeface="Meiryo" panose="020B0604030504040204" pitchFamily="34" charset="-128"/>
                <a:ea typeface="Meiryo" panose="020B0604030504040204" pitchFamily="34" charset="-128"/>
              </a:rPr>
              <a:t>7/14</a:t>
            </a:r>
            <a:r>
              <a:rPr lang="ja-JP" altLang="en-US" sz="1350" dirty="0">
                <a:solidFill>
                  <a:srgbClr val="0000FF"/>
                </a:solidFill>
                <a:latin typeface="Meiryo" panose="020B0604030504040204" pitchFamily="34" charset="-128"/>
                <a:ea typeface="Meiryo" panose="020B0604030504040204" pitchFamily="34" charset="-128"/>
              </a:rPr>
              <a:t>　</a:t>
            </a:r>
            <a:r>
              <a:rPr lang="en-US" altLang="ja-JP" sz="1350" dirty="0">
                <a:solidFill>
                  <a:srgbClr val="0000FF"/>
                </a:solidFill>
                <a:latin typeface="Meiryo" panose="020B0604030504040204" pitchFamily="34" charset="-128"/>
                <a:ea typeface="Meiryo" panose="020B0604030504040204" pitchFamily="34" charset="-128"/>
              </a:rPr>
              <a:t>92</a:t>
            </a:r>
            <a:r>
              <a:rPr lang="ja-JP" altLang="en-US" sz="1350" dirty="0">
                <a:solidFill>
                  <a:srgbClr val="0000FF"/>
                </a:solidFill>
                <a:latin typeface="Meiryo" panose="020B0604030504040204" pitchFamily="34" charset="-128"/>
                <a:ea typeface="Meiryo" panose="020B0604030504040204" pitchFamily="34" charset="-128"/>
              </a:rPr>
              <a:t>台</a:t>
            </a:r>
          </a:p>
        </p:txBody>
      </p:sp>
      <p:sp>
        <p:nvSpPr>
          <p:cNvPr id="5" name="矢印: 下 4">
            <a:extLst>
              <a:ext uri="{FF2B5EF4-FFF2-40B4-BE49-F238E27FC236}">
                <a16:creationId xmlns:a16="http://schemas.microsoft.com/office/drawing/2014/main" id="{F63EDC1E-76CC-202D-4EFD-42C08973557E}"/>
              </a:ext>
            </a:extLst>
          </p:cNvPr>
          <p:cNvSpPr/>
          <p:nvPr/>
        </p:nvSpPr>
        <p:spPr>
          <a:xfrm>
            <a:off x="2121828" y="2114620"/>
            <a:ext cx="145916" cy="1896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Meiryo" panose="020B0604030504040204" pitchFamily="34" charset="-128"/>
              <a:ea typeface="Meiryo" panose="020B0604030504040204" pitchFamily="34" charset="-128"/>
            </a:endParaRPr>
          </a:p>
        </p:txBody>
      </p:sp>
      <p:sp>
        <p:nvSpPr>
          <p:cNvPr id="6" name="四角形: 角を丸くする 5">
            <a:extLst>
              <a:ext uri="{FF2B5EF4-FFF2-40B4-BE49-F238E27FC236}">
                <a16:creationId xmlns:a16="http://schemas.microsoft.com/office/drawing/2014/main" id="{A5008F32-26BE-3012-C8C0-7978EED68CFA}"/>
              </a:ext>
            </a:extLst>
          </p:cNvPr>
          <p:cNvSpPr/>
          <p:nvPr/>
        </p:nvSpPr>
        <p:spPr>
          <a:xfrm>
            <a:off x="1331640" y="1871352"/>
            <a:ext cx="1327826" cy="240760"/>
          </a:xfrm>
          <a:prstGeom prst="roundRect">
            <a:avLst>
              <a:gd name="adj" fmla="val 50000"/>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350" dirty="0">
                <a:solidFill>
                  <a:srgbClr val="0000FF"/>
                </a:solidFill>
                <a:latin typeface="Meiryo" panose="020B0604030504040204" pitchFamily="34" charset="-128"/>
                <a:ea typeface="Meiryo" panose="020B0604030504040204" pitchFamily="34" charset="-128"/>
              </a:rPr>
              <a:t>2/12</a:t>
            </a:r>
            <a:r>
              <a:rPr lang="ja-JP" altLang="en-US" sz="1350" dirty="0">
                <a:solidFill>
                  <a:srgbClr val="0000FF"/>
                </a:solidFill>
                <a:latin typeface="Meiryo" panose="020B0604030504040204" pitchFamily="34" charset="-128"/>
                <a:ea typeface="Meiryo" panose="020B0604030504040204" pitchFamily="34" charset="-128"/>
              </a:rPr>
              <a:t>　</a:t>
            </a:r>
            <a:r>
              <a:rPr lang="en-US" altLang="ja-JP" sz="1350" dirty="0">
                <a:solidFill>
                  <a:srgbClr val="0000FF"/>
                </a:solidFill>
                <a:latin typeface="Meiryo" panose="020B0604030504040204" pitchFamily="34" charset="-128"/>
                <a:ea typeface="Meiryo" panose="020B0604030504040204" pitchFamily="34" charset="-128"/>
              </a:rPr>
              <a:t>517</a:t>
            </a:r>
            <a:r>
              <a:rPr lang="ja-JP" altLang="en-US" sz="1350" dirty="0">
                <a:solidFill>
                  <a:srgbClr val="0000FF"/>
                </a:solidFill>
                <a:latin typeface="Meiryo" panose="020B0604030504040204" pitchFamily="34" charset="-128"/>
                <a:ea typeface="Meiryo" panose="020B0604030504040204" pitchFamily="34" charset="-128"/>
              </a:rPr>
              <a:t>台</a:t>
            </a:r>
          </a:p>
        </p:txBody>
      </p:sp>
      <p:sp>
        <p:nvSpPr>
          <p:cNvPr id="13" name="テキスト ボックス 12">
            <a:extLst>
              <a:ext uri="{FF2B5EF4-FFF2-40B4-BE49-F238E27FC236}">
                <a16:creationId xmlns:a16="http://schemas.microsoft.com/office/drawing/2014/main" id="{511FF76C-159D-83F3-4522-7BF52FD70A04}"/>
              </a:ext>
            </a:extLst>
          </p:cNvPr>
          <p:cNvSpPr txBox="1"/>
          <p:nvPr/>
        </p:nvSpPr>
        <p:spPr>
          <a:xfrm>
            <a:off x="6319333" y="2094515"/>
            <a:ext cx="1915909" cy="300082"/>
          </a:xfrm>
          <a:prstGeom prst="rect">
            <a:avLst/>
          </a:prstGeom>
          <a:noFill/>
        </p:spPr>
        <p:txBody>
          <a:bodyPr wrap="none" rtlCol="0">
            <a:spAutoFit/>
          </a:bodyPr>
          <a:lstStyle/>
          <a:p>
            <a:r>
              <a:rPr lang="en-US" altLang="ja-JP" sz="1350" dirty="0">
                <a:latin typeface="Meiryo" panose="020B0604030504040204" pitchFamily="34" charset="-128"/>
                <a:ea typeface="Meiryo" panose="020B0604030504040204" pitchFamily="34" charset="-128"/>
              </a:rPr>
              <a:t>※</a:t>
            </a:r>
            <a:r>
              <a:rPr lang="ja-JP" altLang="en-US" sz="1350" dirty="0">
                <a:latin typeface="Meiryo" panose="020B0604030504040204" pitchFamily="34" charset="-128"/>
                <a:ea typeface="Meiryo" panose="020B0604030504040204" pitchFamily="34" charset="-128"/>
              </a:rPr>
              <a:t>設置後移設分は除く</a:t>
            </a:r>
          </a:p>
        </p:txBody>
      </p:sp>
      <p:sp>
        <p:nvSpPr>
          <p:cNvPr id="3" name="テキスト ボックス 2">
            <a:extLst>
              <a:ext uri="{FF2B5EF4-FFF2-40B4-BE49-F238E27FC236}">
                <a16:creationId xmlns:a16="http://schemas.microsoft.com/office/drawing/2014/main" id="{E28B48BB-30DD-2375-AB31-8A8083C5D856}"/>
              </a:ext>
            </a:extLst>
          </p:cNvPr>
          <p:cNvSpPr txBox="1"/>
          <p:nvPr/>
        </p:nvSpPr>
        <p:spPr>
          <a:xfrm>
            <a:off x="6083596" y="1310449"/>
            <a:ext cx="2371162" cy="369332"/>
          </a:xfrm>
          <a:prstGeom prst="rect">
            <a:avLst/>
          </a:prstGeom>
          <a:noFill/>
        </p:spPr>
        <p:txBody>
          <a:bodyPr wrap="none" rtlCol="0">
            <a:spAutoFit/>
          </a:bodyPr>
          <a:lstStyle/>
          <a:p>
            <a:r>
              <a:rPr lang="en-US" altLang="ja-JP" sz="1800" dirty="0">
                <a:latin typeface="Meiryo" panose="020B0604030504040204" pitchFamily="34" charset="-128"/>
                <a:ea typeface="Meiryo" panose="020B0604030504040204" pitchFamily="34" charset="-128"/>
              </a:rPr>
              <a:t>2024</a:t>
            </a:r>
            <a:r>
              <a:rPr lang="ja-JP" altLang="en-US" sz="1800">
                <a:latin typeface="Meiryo" panose="020B0604030504040204" pitchFamily="34" charset="-128"/>
                <a:ea typeface="Meiryo" panose="020B0604030504040204" pitchFamily="34" charset="-128"/>
              </a:rPr>
              <a:t>年能登半島地震</a:t>
            </a:r>
            <a:endParaRPr kumimoji="1" lang="ja-JP" altLang="en-US">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569212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155A33-B623-8434-9DFF-C625E4887ACC}"/>
              </a:ext>
            </a:extLst>
          </p:cNvPr>
          <p:cNvSpPr>
            <a:spLocks noGrp="1"/>
          </p:cNvSpPr>
          <p:nvPr>
            <p:ph type="title"/>
          </p:nvPr>
        </p:nvSpPr>
        <p:spPr>
          <a:xfrm>
            <a:off x="102262" y="125760"/>
            <a:ext cx="8502186" cy="1143000"/>
          </a:xfrm>
        </p:spPr>
        <p:txBody>
          <a:bodyPr>
            <a:normAutofit fontScale="90000"/>
          </a:bodyPr>
          <a:lstStyle/>
          <a:p>
            <a:r>
              <a:rPr lang="en-US" altLang="ja-JP" sz="4400" b="1" dirty="0">
                <a:latin typeface="Meiryo" panose="020B0604030504040204" pitchFamily="34" charset="-128"/>
                <a:ea typeface="Meiryo" panose="020B0604030504040204" pitchFamily="34" charset="-128"/>
              </a:rPr>
              <a:t>2-4. </a:t>
            </a:r>
            <a:r>
              <a:rPr lang="ja-JP" altLang="en-US" sz="4400" b="1">
                <a:latin typeface="Meiryo" panose="020B0604030504040204" pitchFamily="34" charset="-128"/>
                <a:ea typeface="Meiryo" panose="020B0604030504040204" pitchFamily="34" charset="-128"/>
              </a:rPr>
              <a:t>時系列からみた</a:t>
            </a:r>
            <a:r>
              <a:rPr kumimoji="1" lang="ja-JP" altLang="en-US" b="1">
                <a:latin typeface="Meiryo" panose="020B0604030504040204" pitchFamily="34" charset="-128"/>
                <a:ea typeface="Meiryo" panose="020B0604030504040204" pitchFamily="34" charset="-128"/>
              </a:rPr>
              <a:t>施設別設置数</a:t>
            </a:r>
            <a:endParaRPr kumimoji="1" lang="ja-JP" altLang="en-US" b="1" dirty="0">
              <a:latin typeface="Meiryo" panose="020B0604030504040204" pitchFamily="34" charset="-128"/>
              <a:ea typeface="Meiryo" panose="020B0604030504040204" pitchFamily="34" charset="-128"/>
            </a:endParaRPr>
          </a:p>
        </p:txBody>
      </p:sp>
      <p:graphicFrame>
        <p:nvGraphicFramePr>
          <p:cNvPr id="4" name="コンテンツ プレースホルダー 3">
            <a:extLst>
              <a:ext uri="{FF2B5EF4-FFF2-40B4-BE49-F238E27FC236}">
                <a16:creationId xmlns:a16="http://schemas.microsoft.com/office/drawing/2014/main" id="{6D466ED0-8506-1EC2-778C-BEBACAE3DFBB}"/>
              </a:ext>
            </a:extLst>
          </p:cNvPr>
          <p:cNvGraphicFramePr>
            <a:graphicFrameLocks noGrp="1"/>
          </p:cNvGraphicFramePr>
          <p:nvPr>
            <p:ph idx="1"/>
            <p:extLst>
              <p:ext uri="{D42A27DB-BD31-4B8C-83A1-F6EECF244321}">
                <p14:modId xmlns:p14="http://schemas.microsoft.com/office/powerpoint/2010/main" val="3380118511"/>
              </p:ext>
            </p:extLst>
          </p:nvPr>
        </p:nvGraphicFramePr>
        <p:xfrm>
          <a:off x="628650" y="1645890"/>
          <a:ext cx="7886700" cy="4427818"/>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1">
            <a:extLst>
              <a:ext uri="{FF2B5EF4-FFF2-40B4-BE49-F238E27FC236}">
                <a16:creationId xmlns:a16="http://schemas.microsoft.com/office/drawing/2014/main" id="{2E12276F-B561-38F7-E3E4-468ACCCE901E}"/>
              </a:ext>
            </a:extLst>
          </p:cNvPr>
          <p:cNvSpPr txBox="1"/>
          <p:nvPr/>
        </p:nvSpPr>
        <p:spPr>
          <a:xfrm>
            <a:off x="2335855" y="3900445"/>
            <a:ext cx="1160024" cy="21157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dirty="0">
                <a:latin typeface="Meiryo" panose="020B0604030504040204" pitchFamily="34" charset="-128"/>
                <a:ea typeface="Meiryo" panose="020B0604030504040204" pitchFamily="34" charset="-128"/>
              </a:rPr>
              <a:t>教育保育施設</a:t>
            </a:r>
          </a:p>
        </p:txBody>
      </p:sp>
      <p:sp>
        <p:nvSpPr>
          <p:cNvPr id="6" name="テキスト ボックス 1">
            <a:extLst>
              <a:ext uri="{FF2B5EF4-FFF2-40B4-BE49-F238E27FC236}">
                <a16:creationId xmlns:a16="http://schemas.microsoft.com/office/drawing/2014/main" id="{7E70EB4D-D700-7F5F-797D-858032BFA207}"/>
              </a:ext>
            </a:extLst>
          </p:cNvPr>
          <p:cNvSpPr txBox="1"/>
          <p:nvPr/>
        </p:nvSpPr>
        <p:spPr>
          <a:xfrm>
            <a:off x="2221555" y="1953875"/>
            <a:ext cx="1160024" cy="21157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dirty="0">
                <a:latin typeface="Meiryo" panose="020B0604030504040204" pitchFamily="34" charset="-128"/>
                <a:ea typeface="Meiryo" panose="020B0604030504040204" pitchFamily="34" charset="-128"/>
              </a:rPr>
              <a:t>避難所</a:t>
            </a:r>
          </a:p>
        </p:txBody>
      </p:sp>
      <p:sp>
        <p:nvSpPr>
          <p:cNvPr id="7" name="テキスト ボックス 1">
            <a:extLst>
              <a:ext uri="{FF2B5EF4-FFF2-40B4-BE49-F238E27FC236}">
                <a16:creationId xmlns:a16="http://schemas.microsoft.com/office/drawing/2014/main" id="{61311BAF-B921-E32B-B734-AD7F492F1346}"/>
              </a:ext>
            </a:extLst>
          </p:cNvPr>
          <p:cNvSpPr txBox="1"/>
          <p:nvPr/>
        </p:nvSpPr>
        <p:spPr>
          <a:xfrm>
            <a:off x="2435563" y="2927160"/>
            <a:ext cx="1160024" cy="21157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dirty="0">
                <a:latin typeface="Meiryo" panose="020B0604030504040204" pitchFamily="34" charset="-128"/>
                <a:ea typeface="Meiryo" panose="020B0604030504040204" pitchFamily="34" charset="-128"/>
              </a:rPr>
              <a:t>医療機関</a:t>
            </a:r>
            <a:endParaRPr lang="en-US" altLang="ja-JP" sz="1200" b="1" dirty="0">
              <a:latin typeface="Meiryo" panose="020B0604030504040204" pitchFamily="34" charset="-128"/>
              <a:ea typeface="Meiryo" panose="020B0604030504040204" pitchFamily="34" charset="-128"/>
            </a:endParaRPr>
          </a:p>
        </p:txBody>
      </p:sp>
      <p:sp>
        <p:nvSpPr>
          <p:cNvPr id="8" name="テキスト ボックス 1">
            <a:extLst>
              <a:ext uri="{FF2B5EF4-FFF2-40B4-BE49-F238E27FC236}">
                <a16:creationId xmlns:a16="http://schemas.microsoft.com/office/drawing/2014/main" id="{E43AB3B7-8CBC-8278-920F-1AEDAF386A9C}"/>
              </a:ext>
            </a:extLst>
          </p:cNvPr>
          <p:cNvSpPr txBox="1"/>
          <p:nvPr/>
        </p:nvSpPr>
        <p:spPr>
          <a:xfrm>
            <a:off x="2221555" y="3429000"/>
            <a:ext cx="1160024" cy="21157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dirty="0">
                <a:latin typeface="Meiryo" panose="020B0604030504040204" pitchFamily="34" charset="-128"/>
                <a:ea typeface="Meiryo" panose="020B0604030504040204" pitchFamily="34" charset="-128"/>
              </a:rPr>
              <a:t>医療介護施設</a:t>
            </a:r>
            <a:endParaRPr lang="en-US" altLang="ja-JP" sz="1200" b="1" dirty="0">
              <a:latin typeface="Meiryo" panose="020B0604030504040204" pitchFamily="34" charset="-128"/>
              <a:ea typeface="Meiryo" panose="020B0604030504040204" pitchFamily="34" charset="-128"/>
            </a:endParaRPr>
          </a:p>
        </p:txBody>
      </p:sp>
      <p:sp>
        <p:nvSpPr>
          <p:cNvPr id="9" name="テキスト ボックス 1">
            <a:extLst>
              <a:ext uri="{FF2B5EF4-FFF2-40B4-BE49-F238E27FC236}">
                <a16:creationId xmlns:a16="http://schemas.microsoft.com/office/drawing/2014/main" id="{077E4F99-BB1A-0EC8-24A4-51AF4E7D5A70}"/>
              </a:ext>
            </a:extLst>
          </p:cNvPr>
          <p:cNvSpPr txBox="1"/>
          <p:nvPr/>
        </p:nvSpPr>
        <p:spPr>
          <a:xfrm>
            <a:off x="1755843" y="4479071"/>
            <a:ext cx="1160024" cy="21157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b="1" dirty="0">
                <a:latin typeface="Meiryo" panose="020B0604030504040204" pitchFamily="34" charset="-128"/>
                <a:ea typeface="Meiryo" panose="020B0604030504040204" pitchFamily="34" charset="-128"/>
              </a:rPr>
              <a:t>公共施設</a:t>
            </a:r>
            <a:endParaRPr lang="en-US" altLang="ja-JP" sz="1200" b="1" dirty="0">
              <a:latin typeface="Meiryo" panose="020B0604030504040204" pitchFamily="34" charset="-128"/>
              <a:ea typeface="Meiryo" panose="020B0604030504040204" pitchFamily="34" charset="-128"/>
            </a:endParaRPr>
          </a:p>
          <a:p>
            <a:endParaRPr lang="en-US" altLang="ja-JP" sz="1200" b="1" dirty="0">
              <a:latin typeface="Meiryo" panose="020B0604030504040204" pitchFamily="34" charset="-128"/>
              <a:ea typeface="Meiryo" panose="020B0604030504040204" pitchFamily="34" charset="-128"/>
            </a:endParaRPr>
          </a:p>
        </p:txBody>
      </p:sp>
      <p:sp>
        <p:nvSpPr>
          <p:cNvPr id="10" name="テキスト ボックス 9">
            <a:extLst>
              <a:ext uri="{FF2B5EF4-FFF2-40B4-BE49-F238E27FC236}">
                <a16:creationId xmlns:a16="http://schemas.microsoft.com/office/drawing/2014/main" id="{EFF9BBF2-B823-57B0-6F57-36FECC984191}"/>
              </a:ext>
            </a:extLst>
          </p:cNvPr>
          <p:cNvSpPr txBox="1"/>
          <p:nvPr/>
        </p:nvSpPr>
        <p:spPr>
          <a:xfrm>
            <a:off x="6588224" y="1162432"/>
            <a:ext cx="2371162" cy="369332"/>
          </a:xfrm>
          <a:prstGeom prst="rect">
            <a:avLst/>
          </a:prstGeom>
          <a:noFill/>
        </p:spPr>
        <p:txBody>
          <a:bodyPr wrap="none" rtlCol="0">
            <a:spAutoFit/>
          </a:bodyPr>
          <a:lstStyle/>
          <a:p>
            <a:r>
              <a:rPr lang="en-US" altLang="ja-JP" sz="1800" dirty="0">
                <a:latin typeface="Meiryo" panose="020B0604030504040204" pitchFamily="34" charset="-128"/>
                <a:ea typeface="Meiryo" panose="020B0604030504040204" pitchFamily="34" charset="-128"/>
              </a:rPr>
              <a:t>2024</a:t>
            </a:r>
            <a:r>
              <a:rPr lang="ja-JP" altLang="en-US" sz="1800">
                <a:latin typeface="Meiryo" panose="020B0604030504040204" pitchFamily="34" charset="-128"/>
                <a:ea typeface="Meiryo" panose="020B0604030504040204" pitchFamily="34" charset="-128"/>
              </a:rPr>
              <a:t>年能登半島地震</a:t>
            </a:r>
            <a:endParaRPr kumimoji="1" lang="ja-JP" altLang="en-US">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532231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A6B1B7-EA4D-45BA-4E51-8E480FD82060}"/>
              </a:ext>
            </a:extLst>
          </p:cNvPr>
          <p:cNvSpPr>
            <a:spLocks noGrp="1"/>
          </p:cNvSpPr>
          <p:nvPr>
            <p:ph type="title"/>
          </p:nvPr>
        </p:nvSpPr>
        <p:spPr>
          <a:xfrm>
            <a:off x="457200" y="116632"/>
            <a:ext cx="8229600" cy="1354162"/>
          </a:xfrm>
        </p:spPr>
        <p:txBody>
          <a:bodyPr>
            <a:normAutofit fontScale="90000"/>
          </a:bodyPr>
          <a:lstStyle/>
          <a:p>
            <a:r>
              <a:rPr lang="en-US" altLang="ja-JP" sz="3200" b="1" dirty="0">
                <a:latin typeface="Meiryo" panose="020B0604030504040204" pitchFamily="34" charset="-128"/>
                <a:ea typeface="Meiryo" panose="020B0604030504040204" pitchFamily="34" charset="-128"/>
              </a:rPr>
              <a:t>2-5. 2024</a:t>
            </a:r>
            <a:r>
              <a:rPr lang="ja-JP" altLang="en-US" sz="3200" b="1">
                <a:latin typeface="Meiryo" panose="020B0604030504040204" pitchFamily="34" charset="-128"/>
                <a:ea typeface="Meiryo" panose="020B0604030504040204" pitchFamily="34" charset="-128"/>
              </a:rPr>
              <a:t>年能登半島地震における</a:t>
            </a:r>
            <a:br>
              <a:rPr lang="en-US" altLang="ja-JP" sz="3200" b="1" dirty="0">
                <a:latin typeface="Meiryo" panose="020B0604030504040204" pitchFamily="34" charset="-128"/>
                <a:ea typeface="Meiryo" panose="020B0604030504040204" pitchFamily="34" charset="-128"/>
              </a:rPr>
            </a:br>
            <a:r>
              <a:rPr lang="ja-JP" altLang="en-US" sz="3200" b="1">
                <a:latin typeface="Meiryo" panose="020B0604030504040204" pitchFamily="34" charset="-128"/>
                <a:ea typeface="Meiryo" panose="020B0604030504040204" pitchFamily="34" charset="-128"/>
              </a:rPr>
              <a:t>災害医療</a:t>
            </a:r>
            <a:r>
              <a:rPr lang="en-US" altLang="ja-JP" sz="3200" b="1" dirty="0">
                <a:latin typeface="Meiryo" panose="020B0604030504040204" pitchFamily="34" charset="-128"/>
                <a:ea typeface="Meiryo" panose="020B0604030504040204" pitchFamily="34" charset="-128"/>
              </a:rPr>
              <a:t>ACT</a:t>
            </a:r>
            <a:r>
              <a:rPr lang="ja-JP" altLang="en-US" sz="3200" b="1">
                <a:latin typeface="Meiryo" panose="020B0604030504040204" pitchFamily="34" charset="-128"/>
                <a:ea typeface="Meiryo" panose="020B0604030504040204" pitchFamily="34" charset="-128"/>
              </a:rPr>
              <a:t>研究所の</a:t>
            </a:r>
            <a:r>
              <a:rPr kumimoji="1" lang="ja-JP" altLang="en-US" sz="3200" b="1">
                <a:latin typeface="Meiryo" panose="020B0604030504040204" pitchFamily="34" charset="-128"/>
                <a:ea typeface="Meiryo" panose="020B0604030504040204" pitchFamily="34" charset="-128"/>
              </a:rPr>
              <a:t>活動延べ人数</a:t>
            </a:r>
            <a:br>
              <a:rPr kumimoji="1" lang="en-US" altLang="ja-JP" sz="3200" b="1" dirty="0">
                <a:latin typeface="Meiryo" panose="020B0604030504040204" pitchFamily="34" charset="-128"/>
                <a:ea typeface="Meiryo" panose="020B0604030504040204" pitchFamily="34" charset="-128"/>
              </a:rPr>
            </a:br>
            <a:r>
              <a:rPr kumimoji="1" lang="ja-JP" altLang="en-US" sz="3200" b="1">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1</a:t>
            </a:r>
            <a:r>
              <a:rPr lang="ja-JP" altLang="en-US" sz="3200" b="1">
                <a:latin typeface="Meiryo" panose="020B0604030504040204" pitchFamily="34" charset="-128"/>
                <a:ea typeface="Meiryo" panose="020B0604030504040204" pitchFamily="34" charset="-128"/>
              </a:rPr>
              <a:t>月第</a:t>
            </a:r>
            <a:r>
              <a:rPr lang="en-US" altLang="ja-JP" sz="3200" b="1" dirty="0">
                <a:latin typeface="Meiryo" panose="020B0604030504040204" pitchFamily="34" charset="-128"/>
                <a:ea typeface="Meiryo" panose="020B0604030504040204" pitchFamily="34" charset="-128"/>
              </a:rPr>
              <a:t>1</a:t>
            </a:r>
            <a:r>
              <a:rPr lang="ja-JP" altLang="en-US" sz="3200" b="1">
                <a:latin typeface="Meiryo" panose="020B0604030504040204" pitchFamily="34" charset="-128"/>
                <a:ea typeface="Meiryo" panose="020B0604030504040204" pitchFamily="34" charset="-128"/>
              </a:rPr>
              <a:t>週から</a:t>
            </a:r>
            <a:r>
              <a:rPr lang="en-US" altLang="ja-JP" sz="3200" b="1" dirty="0">
                <a:latin typeface="Meiryo" panose="020B0604030504040204" pitchFamily="34" charset="-128"/>
                <a:ea typeface="Meiryo" panose="020B0604030504040204" pitchFamily="34" charset="-128"/>
              </a:rPr>
              <a:t>7</a:t>
            </a:r>
            <a:r>
              <a:rPr lang="ja-JP" altLang="en-US" sz="3200" b="1">
                <a:latin typeface="Meiryo" panose="020B0604030504040204" pitchFamily="34" charset="-128"/>
                <a:ea typeface="Meiryo" panose="020B0604030504040204" pitchFamily="34" charset="-128"/>
              </a:rPr>
              <a:t>月第</a:t>
            </a:r>
            <a:r>
              <a:rPr lang="en-US" altLang="ja-JP" sz="3200" b="1" dirty="0">
                <a:latin typeface="Meiryo" panose="020B0604030504040204" pitchFamily="34" charset="-128"/>
                <a:ea typeface="Meiryo" panose="020B0604030504040204" pitchFamily="34" charset="-128"/>
              </a:rPr>
              <a:t>2</a:t>
            </a:r>
            <a:r>
              <a:rPr lang="ja-JP" altLang="en-US" sz="3200" b="1">
                <a:latin typeface="Meiryo" panose="020B0604030504040204" pitchFamily="34" charset="-128"/>
                <a:ea typeface="Meiryo" panose="020B0604030504040204" pitchFamily="34" charset="-128"/>
              </a:rPr>
              <a:t>週まで）</a:t>
            </a:r>
            <a:endParaRPr kumimoji="1" lang="ja-JP" altLang="en-US" sz="3200" b="1">
              <a:latin typeface="Meiryo" panose="020B0604030504040204" pitchFamily="34" charset="-128"/>
              <a:ea typeface="Meiryo" panose="020B0604030504040204" pitchFamily="34" charset="-128"/>
            </a:endParaRPr>
          </a:p>
        </p:txBody>
      </p:sp>
      <p:graphicFrame>
        <p:nvGraphicFramePr>
          <p:cNvPr id="4" name="コンテンツ プレースホルダー 3">
            <a:extLst>
              <a:ext uri="{FF2B5EF4-FFF2-40B4-BE49-F238E27FC236}">
                <a16:creationId xmlns:a16="http://schemas.microsoft.com/office/drawing/2014/main" id="{D36F0710-DE16-F26A-2F01-0DFBD739DBEF}"/>
              </a:ext>
            </a:extLst>
          </p:cNvPr>
          <p:cNvGraphicFramePr>
            <a:graphicFrameLocks noGrp="1"/>
          </p:cNvGraphicFramePr>
          <p:nvPr>
            <p:ph idx="1"/>
            <p:extLst>
              <p:ext uri="{D42A27DB-BD31-4B8C-83A1-F6EECF244321}">
                <p14:modId xmlns:p14="http://schemas.microsoft.com/office/powerpoint/2010/main" val="1003952388"/>
              </p:ext>
            </p:extLst>
          </p:nvPr>
        </p:nvGraphicFramePr>
        <p:xfrm>
          <a:off x="251520" y="1700808"/>
          <a:ext cx="8640960" cy="4680520"/>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7C9512D8-AF5E-5FEF-86E5-C9F8F021C07B}"/>
              </a:ext>
            </a:extLst>
          </p:cNvPr>
          <p:cNvSpPr txBox="1"/>
          <p:nvPr/>
        </p:nvSpPr>
        <p:spPr>
          <a:xfrm>
            <a:off x="109330" y="1172817"/>
            <a:ext cx="415498" cy="369332"/>
          </a:xfrm>
          <a:prstGeom prst="rect">
            <a:avLst/>
          </a:prstGeom>
          <a:noFill/>
        </p:spPr>
        <p:txBody>
          <a:bodyPr wrap="none" rtlCol="0">
            <a:spAutoFit/>
          </a:bodyPr>
          <a:lstStyle/>
          <a:p>
            <a:r>
              <a:rPr kumimoji="1" lang="ja-JP" altLang="en-US"/>
              <a:t>人</a:t>
            </a:r>
          </a:p>
        </p:txBody>
      </p:sp>
    </p:spTree>
    <p:extLst>
      <p:ext uri="{BB962C8B-B14F-4D97-AF65-F5344CB8AC3E}">
        <p14:creationId xmlns:p14="http://schemas.microsoft.com/office/powerpoint/2010/main" val="35415482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2568</TotalTime>
  <Words>1046</Words>
  <Application>Microsoft Macintosh PowerPoint</Application>
  <PresentationFormat>画面に合わせる (4:3)</PresentationFormat>
  <Paragraphs>193</Paragraphs>
  <Slides>13</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Meiryo</vt:lpstr>
      <vt:lpstr>Meiryo</vt:lpstr>
      <vt:lpstr>Arial</vt:lpstr>
      <vt:lpstr>Calibri</vt:lpstr>
      <vt:lpstr>Office テーマ</vt:lpstr>
      <vt:lpstr>令和6年能登半島地震に関わる支援活動 報告書</vt:lpstr>
      <vt:lpstr>事業目的</vt:lpstr>
      <vt:lpstr>１.　2024年能登半島地震の支援活動の概要</vt:lpstr>
      <vt:lpstr>災害支援備蓄拠点 (2020年)</vt:lpstr>
      <vt:lpstr>2-1. 2024年能登半島地震における 屋内設置型自動ラップ式トイレの市町村別設置状況</vt:lpstr>
      <vt:lpstr>2-2. 2024年能登半島地震における 屋内設置型自動ラップ式トイレ初回設置場所</vt:lpstr>
      <vt:lpstr>2-3.時系列でみた設置台数（設置数-回収数）</vt:lpstr>
      <vt:lpstr>2-4. 時系列からみた施設別設置数</vt:lpstr>
      <vt:lpstr>2-5. 2024年能登半島地震における 災害医療ACT研究所の活動延べ人数 （1月第1週から7月第2週まで）</vt:lpstr>
      <vt:lpstr>2-6. 2024年能登半島地震における 屋内設置型自動ラップ式トイレ消耗品の消費</vt:lpstr>
      <vt:lpstr>2-7. 屋内設置型自動ラップ式トイレ 設置後回収台数</vt:lpstr>
      <vt:lpstr>6.　 2024年能登半島地震支援の振返り</vt:lpstr>
      <vt:lpstr>6-1.　2024年能登半島地震支援からみえた課題項目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避難所支援事業 ラップポン®</dc:title>
  <dc:creator>ishiniseki</dc:creator>
  <cp:lastModifiedBy>拓也 魚住</cp:lastModifiedBy>
  <cp:revision>415</cp:revision>
  <dcterms:created xsi:type="dcterms:W3CDTF">2019-01-30T23:49:23Z</dcterms:created>
  <dcterms:modified xsi:type="dcterms:W3CDTF">2025-01-16T06:40:08Z</dcterms:modified>
</cp:coreProperties>
</file>