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9" r:id="rId2"/>
    <p:sldId id="282" r:id="rId3"/>
    <p:sldId id="283" r:id="rId4"/>
    <p:sldId id="280" r:id="rId5"/>
    <p:sldId id="284" r:id="rId6"/>
    <p:sldId id="285" r:id="rId7"/>
    <p:sldId id="286" r:id="rId8"/>
    <p:sldId id="287" r:id="rId9"/>
    <p:sldId id="288" r:id="rId10"/>
    <p:sldId id="281" r:id="rId11"/>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8.オリジナルイベント" id="{A9D4F7E4-142E-4B2E-8C60-821DDD3745FD}">
          <p14:sldIdLst>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p:scale>
          <a:sx n="100" d="100"/>
          <a:sy n="100" d="100"/>
        </p:scale>
        <p:origin x="-1182" y="3186"/>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5F57F38A-40D4-4870-90EA-BD0B58993538}" type="datetimeFigureOut">
              <a:rPr kumimoji="1" lang="ja-JP" altLang="en-US" smtClean="0"/>
              <a:pPr/>
              <a:t>2016/8/17</a:t>
            </a:fld>
            <a:endParaRPr kumimoji="1" lang="ja-JP" altLang="en-US"/>
          </a:p>
        </p:txBody>
      </p:sp>
      <p:sp>
        <p:nvSpPr>
          <p:cNvPr id="4" name="フッター プレースホルダー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4154A854-1580-470C-81F4-AF8C5687A699}" type="slidenum">
              <a:rPr kumimoji="1" lang="ja-JP" altLang="en-US" smtClean="0"/>
              <a:pPr/>
              <a:t>&lt;#&gt;</a:t>
            </a:fld>
            <a:endParaRPr kumimoji="1" lang="ja-JP" altLang="en-US"/>
          </a:p>
        </p:txBody>
      </p:sp>
    </p:spTree>
    <p:extLst>
      <p:ext uri="{BB962C8B-B14F-4D97-AF65-F5344CB8AC3E}">
        <p14:creationId xmlns=""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9B363652-5649-4AEE-81D8-0FE3792F6A1F}" type="datetimeFigureOut">
              <a:rPr kumimoji="1" lang="ja-JP" altLang="en-US" smtClean="0"/>
              <a:pPr/>
              <a:t>2016/8/17</a:t>
            </a:fld>
            <a:endParaRPr kumimoji="1" lang="ja-JP" altLang="en-US"/>
          </a:p>
        </p:txBody>
      </p:sp>
      <p:sp>
        <p:nvSpPr>
          <p:cNvPr id="4" name="スライド イメージ プレースホルダー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6E29C4FE-C9DA-49B2-97E3-4216686DEBF5}" type="slidenum">
              <a:rPr kumimoji="1" lang="ja-JP" altLang="en-US" smtClean="0"/>
              <a:pPr/>
              <a:t>&lt;#&gt;</a:t>
            </a:fld>
            <a:endParaRPr kumimoji="1" lang="ja-JP" altLang="en-US"/>
          </a:p>
        </p:txBody>
      </p:sp>
    </p:spTree>
    <p:extLst>
      <p:ext uri="{BB962C8B-B14F-4D97-AF65-F5344CB8AC3E}">
        <p14:creationId xmlns=""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4</a:t>
            </a:fld>
            <a:endParaRPr kumimoji="1" lang="ja-JP" altLang="en-US"/>
          </a:p>
        </p:txBody>
      </p:sp>
    </p:spTree>
    <p:extLst>
      <p:ext uri="{BB962C8B-B14F-4D97-AF65-F5344CB8AC3E}">
        <p14:creationId xmlns="" xmlns:p14="http://schemas.microsoft.com/office/powerpoint/2010/main" val="36301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5</a:t>
            </a:fld>
            <a:endParaRPr kumimoji="1" lang="ja-JP" altLang="en-US"/>
          </a:p>
        </p:txBody>
      </p:sp>
    </p:spTree>
    <p:extLst>
      <p:ext uri="{BB962C8B-B14F-4D97-AF65-F5344CB8AC3E}">
        <p14:creationId xmlns="" xmlns:p14="http://schemas.microsoft.com/office/powerpoint/2010/main" val="363015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6</a:t>
            </a:fld>
            <a:endParaRPr kumimoji="1" lang="ja-JP" altLang="en-US"/>
          </a:p>
        </p:txBody>
      </p:sp>
    </p:spTree>
    <p:extLst>
      <p:ext uri="{BB962C8B-B14F-4D97-AF65-F5344CB8AC3E}">
        <p14:creationId xmlns="" xmlns:p14="http://schemas.microsoft.com/office/powerpoint/2010/main" val="363015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10</a:t>
            </a:fld>
            <a:endParaRPr kumimoji="1" lang="ja-JP" altLang="en-US"/>
          </a:p>
        </p:txBody>
      </p:sp>
    </p:spTree>
    <p:extLst>
      <p:ext uri="{BB962C8B-B14F-4D97-AF65-F5344CB8AC3E}">
        <p14:creationId xmlns="" xmlns:p14="http://schemas.microsoft.com/office/powerpoint/2010/main" val="36301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2016/8/17</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
        <p:nvSpPr>
          <p:cNvPr id="4" name="テキスト ボックス 3"/>
          <p:cNvSpPr txBox="1"/>
          <p:nvPr userDrawn="1"/>
        </p:nvSpPr>
        <p:spPr>
          <a:xfrm>
            <a:off x="39924" y="128464"/>
            <a:ext cx="6805068" cy="353943"/>
          </a:xfrm>
          <a:prstGeom prst="rect">
            <a:avLst/>
          </a:prstGeom>
          <a:noFill/>
        </p:spPr>
        <p:txBody>
          <a:bodyPr wrap="none" rtlCol="0">
            <a:spAutoFit/>
          </a:bodyPr>
          <a:lstStyle/>
          <a:p>
            <a:r>
              <a:rPr kumimoji="1" lang="en-US" altLang="ja-JP" sz="1700" dirty="0" smtClean="0"/>
              <a:t>PR</a:t>
            </a:r>
            <a:r>
              <a:rPr kumimoji="1" lang="ja-JP" altLang="en-US" sz="1700" dirty="0" smtClean="0"/>
              <a:t>レポート送信先：海と日本プロジェクト総合運営事務局　</a:t>
            </a:r>
            <a:r>
              <a:rPr kumimoji="1" lang="en-US" altLang="ja-JP" sz="1700" dirty="0" smtClean="0"/>
              <a:t>pr@uminohi.jp</a:t>
            </a:r>
            <a:endParaRPr kumimoji="1" lang="ja-JP" altLang="en-US" sz="1700" dirty="0"/>
          </a:p>
        </p:txBody>
      </p:sp>
    </p:spTree>
    <p:extLst>
      <p:ext uri="{BB962C8B-B14F-4D97-AF65-F5344CB8AC3E}">
        <p14:creationId xmlns="" xmlns:p14="http://schemas.microsoft.com/office/powerpoint/2010/main" val="3510480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2016/8/17</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 xmlns:p14="http://schemas.microsoft.com/office/powerpoint/2010/main" val="515846534"/>
              </p:ext>
            </p:extLst>
          </p:nvPr>
        </p:nvGraphicFramePr>
        <p:xfrm>
          <a:off x="548680" y="2000673"/>
          <a:ext cx="5904656" cy="3542179"/>
        </p:xfrm>
        <a:graphic>
          <a:graphicData uri="http://schemas.openxmlformats.org/drawingml/2006/table">
            <a:tbl>
              <a:tblPr firstRow="1" bandRow="1">
                <a:tableStyleId>{5C22544A-7EE6-4342-B048-85BDC9FD1C3A}</a:tableStyleId>
              </a:tblPr>
              <a:tblGrid>
                <a:gridCol w="1312146"/>
                <a:gridCol w="4592510"/>
              </a:tblGrid>
              <a:tr h="250342">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b="0" dirty="0" smtClean="0">
                          <a:solidFill>
                            <a:schemeClr val="tx1"/>
                          </a:solidFill>
                        </a:rPr>
                        <a:t>４県合同・関東海</a:t>
                      </a:r>
                      <a:r>
                        <a:rPr kumimoji="1" lang="ja-JP" altLang="en-US" sz="1050" b="0" dirty="0" err="1" smtClean="0">
                          <a:solidFill>
                            <a:schemeClr val="tx1"/>
                          </a:solidFill>
                        </a:rPr>
                        <a:t>っ</a:t>
                      </a:r>
                      <a:r>
                        <a:rPr kumimoji="1" lang="ja-JP" altLang="en-US" sz="1050" b="0" dirty="0" smtClean="0">
                          <a:solidFill>
                            <a:schemeClr val="tx1"/>
                          </a:solidFill>
                        </a:rPr>
                        <a:t>娘塾</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3435">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800" kern="1200" dirty="0" smtClean="0">
                          <a:solidFill>
                            <a:schemeClr val="dk1"/>
                          </a:solidFill>
                          <a:latin typeface="+mn-lt"/>
                          <a:ea typeface="+mn-ea"/>
                          <a:cs typeface="+mn-cs"/>
                        </a:rPr>
                        <a:t>関東地区の栃木、群馬、埼玉、山梨の４県は四方を山に囲まれた内陸に位置しているため、この４県の子供達は、普段から海に接することができない。</a:t>
                      </a:r>
                      <a:r>
                        <a:rPr kumimoji="1" lang="ja-JP" altLang="en-US" sz="800" kern="1200" dirty="0" smtClean="0">
                          <a:solidFill>
                            <a:schemeClr val="dk1"/>
                          </a:solidFill>
                          <a:latin typeface="+mn-lt"/>
                          <a:ea typeface="+mn-ea"/>
                          <a:cs typeface="+mn-cs"/>
                        </a:rPr>
                        <a:t>さらに</a:t>
                      </a:r>
                      <a:r>
                        <a:rPr kumimoji="1" lang="ja-JP" altLang="ja-JP" sz="800" kern="1200" dirty="0" smtClean="0">
                          <a:solidFill>
                            <a:schemeClr val="dk1"/>
                          </a:solidFill>
                          <a:latin typeface="+mn-lt"/>
                          <a:ea typeface="+mn-ea"/>
                          <a:cs typeface="+mn-cs"/>
                        </a:rPr>
                        <a:t>、臨海学校等具体的に海に触れ、海で学ぶ機会が減少している。このため、海なし４県の子供達を日本有数の貿易港である横浜港</a:t>
                      </a:r>
                      <a:r>
                        <a:rPr kumimoji="1" lang="ja-JP" altLang="en-US" sz="800" kern="1200" dirty="0" smtClean="0">
                          <a:solidFill>
                            <a:schemeClr val="dk1"/>
                          </a:solidFill>
                          <a:latin typeface="+mn-lt"/>
                          <a:ea typeface="+mn-ea"/>
                          <a:cs typeface="+mn-cs"/>
                        </a:rPr>
                        <a:t>で</a:t>
                      </a:r>
                      <a:r>
                        <a:rPr kumimoji="1" lang="ja-JP" altLang="ja-JP" sz="800" kern="1200" dirty="0" smtClean="0">
                          <a:solidFill>
                            <a:schemeClr val="dk1"/>
                          </a:solidFill>
                          <a:latin typeface="+mn-lt"/>
                          <a:ea typeface="+mn-ea"/>
                          <a:cs typeface="+mn-cs"/>
                        </a:rPr>
                        <a:t>、港の役割、海上貿易を通じた世界との繋がり海の仕事への理解を深め、海の素晴らしさ、船の大きさを実感するプログラムを提供</a:t>
                      </a:r>
                      <a:r>
                        <a:rPr kumimoji="1" lang="ja-JP" altLang="en-US" sz="800" kern="1200" dirty="0" smtClean="0">
                          <a:solidFill>
                            <a:schemeClr val="dk1"/>
                          </a:solidFill>
                          <a:latin typeface="+mn-lt"/>
                          <a:ea typeface="+mn-ea"/>
                          <a:cs typeface="+mn-cs"/>
                        </a:rPr>
                        <a:t>する。また</a:t>
                      </a:r>
                      <a:r>
                        <a:rPr kumimoji="1" lang="ja-JP" altLang="ja-JP" sz="800" kern="1200" dirty="0" smtClean="0">
                          <a:solidFill>
                            <a:schemeClr val="dk1"/>
                          </a:solidFill>
                          <a:latin typeface="+mn-lt"/>
                          <a:ea typeface="+mn-ea"/>
                          <a:cs typeface="+mn-cs"/>
                        </a:rPr>
                        <a:t>、将来的にこのプログラムを海なし県の夏の定例行事として定着させることを目的とする。</a:t>
                      </a:r>
                      <a:r>
                        <a:rPr kumimoji="1" lang="ja-JP" altLang="en-US" sz="800" kern="1200" dirty="0" smtClean="0">
                          <a:solidFill>
                            <a:schemeClr val="dk1"/>
                          </a:solidFill>
                          <a:latin typeface="+mn-lt"/>
                          <a:ea typeface="+mn-ea"/>
                          <a:cs typeface="+mn-cs"/>
                        </a:rPr>
                        <a:t>参加者へのアンケートを実施し、興味や理解度を測定し</a:t>
                      </a:r>
                      <a:r>
                        <a:rPr kumimoji="1" lang="en-US" altLang="ja-JP" sz="800" kern="1200" dirty="0" smtClean="0">
                          <a:solidFill>
                            <a:schemeClr val="dk1"/>
                          </a:solidFill>
                          <a:latin typeface="+mn-lt"/>
                          <a:ea typeface="+mn-ea"/>
                          <a:cs typeface="+mn-cs"/>
                        </a:rPr>
                        <a:t>70</a:t>
                      </a:r>
                      <a:r>
                        <a:rPr kumimoji="1" lang="ja-JP" altLang="en-US" sz="800" kern="1200" dirty="0" smtClean="0">
                          <a:solidFill>
                            <a:schemeClr val="dk1"/>
                          </a:solidFill>
                          <a:latin typeface="+mn-lt"/>
                          <a:ea typeface="+mn-ea"/>
                          <a:cs typeface="+mn-cs"/>
                        </a:rPr>
                        <a:t>％以上の参加者から「貴重な体験が出来た」・「港・船の知識の取得が出来た」との評価を得ることを目標設定し、事業実施後には、今年度の本事業の結果報告を４県の教育委員会に実施し、来年度以降の具体的な連携方法について検討するための「各県の教育委員会との検討の場」を設ける。</a:t>
                      </a:r>
                      <a:endParaRPr kumimoji="1" lang="ja-JP" altLang="en-US" sz="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342">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smtClean="0">
                          <a:solidFill>
                            <a:schemeClr val="tx1"/>
                          </a:solidFill>
                        </a:rPr>
                        <a:t>７月２４日～２５日（山梨県</a:t>
                      </a:r>
                      <a:r>
                        <a:rPr kumimoji="1" lang="en-US" altLang="ja-JP" sz="1000" b="0" dirty="0" smtClean="0">
                          <a:solidFill>
                            <a:schemeClr val="tx1"/>
                          </a:solidFill>
                        </a:rPr>
                        <a:t>/</a:t>
                      </a:r>
                      <a:r>
                        <a:rPr kumimoji="1" lang="ja-JP" altLang="en-US" sz="1000" b="0" dirty="0" smtClean="0">
                          <a:solidFill>
                            <a:schemeClr val="tx1"/>
                          </a:solidFill>
                        </a:rPr>
                        <a:t>群馬県）、７月２５日～２６日（栃木県</a:t>
                      </a:r>
                      <a:r>
                        <a:rPr kumimoji="1" lang="en-US" altLang="ja-JP" sz="1000" b="0" dirty="0" smtClean="0">
                          <a:solidFill>
                            <a:schemeClr val="tx1"/>
                          </a:solidFill>
                        </a:rPr>
                        <a:t>/</a:t>
                      </a:r>
                      <a:r>
                        <a:rPr kumimoji="1" lang="ja-JP" altLang="en-US" sz="1000" b="0" dirty="0" smtClean="0">
                          <a:solidFill>
                            <a:schemeClr val="tx1"/>
                          </a:solidFill>
                        </a:rPr>
                        <a:t>埼玉県）</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342">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b="0" dirty="0" smtClean="0">
                          <a:solidFill>
                            <a:schemeClr val="tx1"/>
                          </a:solidFill>
                        </a:rPr>
                        <a:t>横浜港周辺</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342">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smtClean="0">
                          <a:solidFill>
                            <a:schemeClr val="tx1"/>
                          </a:solidFill>
                        </a:rPr>
                        <a:t>ガールスカウト連盟（栃木・群馬・埼玉・山梨県）所属の小・中・高校生（学生</a:t>
                      </a:r>
                      <a:r>
                        <a:rPr kumimoji="1" lang="en-US" altLang="ja-JP" sz="900" b="0" dirty="0" smtClean="0">
                          <a:solidFill>
                            <a:schemeClr val="tx1"/>
                          </a:solidFill>
                        </a:rPr>
                        <a:t>115</a:t>
                      </a:r>
                      <a:r>
                        <a:rPr kumimoji="1" lang="ja-JP" altLang="en-US" sz="900" b="0" dirty="0" smtClean="0">
                          <a:solidFill>
                            <a:schemeClr val="tx1"/>
                          </a:solidFill>
                        </a:rPr>
                        <a:t>名引率</a:t>
                      </a:r>
                      <a:r>
                        <a:rPr kumimoji="1" lang="en-US" altLang="ja-JP" sz="900" b="0" dirty="0" smtClean="0">
                          <a:solidFill>
                            <a:schemeClr val="tx1"/>
                          </a:solidFill>
                        </a:rPr>
                        <a:t>17</a:t>
                      </a:r>
                      <a:r>
                        <a:rPr kumimoji="1" lang="ja-JP" altLang="en-US" sz="900" b="0" dirty="0" smtClean="0">
                          <a:solidFill>
                            <a:schemeClr val="tx1"/>
                          </a:solidFill>
                        </a:rPr>
                        <a:t>名）</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342">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b="0" dirty="0" smtClean="0">
                          <a:solidFill>
                            <a:schemeClr val="tx1"/>
                          </a:solidFill>
                        </a:rPr>
                        <a:t>関東地区海</a:t>
                      </a:r>
                      <a:r>
                        <a:rPr kumimoji="1" lang="ja-JP" altLang="en-US" sz="1050" b="0" dirty="0" err="1" smtClean="0">
                          <a:solidFill>
                            <a:schemeClr val="tx1"/>
                          </a:solidFill>
                        </a:rPr>
                        <a:t>っ</a:t>
                      </a:r>
                      <a:r>
                        <a:rPr kumimoji="1" lang="ja-JP" altLang="en-US" sz="1050" b="0" dirty="0" smtClean="0">
                          <a:solidFill>
                            <a:schemeClr val="tx1"/>
                          </a:solidFill>
                        </a:rPr>
                        <a:t>子塾実行委員会</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342">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2065">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050" kern="1200" dirty="0" smtClean="0">
                          <a:solidFill>
                            <a:schemeClr val="dk1"/>
                          </a:solidFill>
                          <a:latin typeface="+mn-lt"/>
                          <a:ea typeface="+mn-ea"/>
                          <a:cs typeface="+mn-cs"/>
                        </a:rPr>
                        <a:t>第三管区海上保安本部</a:t>
                      </a:r>
                      <a:r>
                        <a:rPr kumimoji="1" lang="ja-JP" altLang="en-US" sz="1050" kern="1200" dirty="0" smtClean="0">
                          <a:solidFill>
                            <a:schemeClr val="dk1"/>
                          </a:solidFill>
                          <a:latin typeface="+mn-lt"/>
                          <a:ea typeface="+mn-ea"/>
                          <a:cs typeface="+mn-cs"/>
                        </a:rPr>
                        <a:t>横浜海上防災基地、</a:t>
                      </a:r>
                      <a:r>
                        <a:rPr kumimoji="1" lang="ja-JP" altLang="ja-JP" sz="1000" kern="1200" dirty="0" smtClean="0">
                          <a:solidFill>
                            <a:schemeClr val="dk1"/>
                          </a:solidFill>
                          <a:latin typeface="+mn-lt"/>
                          <a:ea typeface="+mn-ea"/>
                          <a:cs typeface="+mn-cs"/>
                        </a:rPr>
                        <a:t>ジャパンマリンユナイテッド（株）横浜事業所</a:t>
                      </a:r>
                      <a:r>
                        <a:rPr kumimoji="1" lang="ja-JP" altLang="en-US" sz="1000" kern="1200" dirty="0" smtClean="0">
                          <a:solidFill>
                            <a:schemeClr val="dk1"/>
                          </a:solidFill>
                          <a:latin typeface="+mn-lt"/>
                          <a:ea typeface="+mn-ea"/>
                          <a:cs typeface="+mn-cs"/>
                        </a:rPr>
                        <a:t>　磯子工場</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0839">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b="0" dirty="0" smtClean="0">
                          <a:solidFill>
                            <a:schemeClr val="tx1"/>
                          </a:solidFill>
                        </a:rPr>
                        <a:t>平成２８年７月１５日（金）「４県合同・関東海</a:t>
                      </a:r>
                      <a:r>
                        <a:rPr kumimoji="1" lang="ja-JP" altLang="en-US" sz="1050" b="0" dirty="0" err="1" smtClean="0">
                          <a:solidFill>
                            <a:schemeClr val="tx1"/>
                          </a:solidFill>
                        </a:rPr>
                        <a:t>っ</a:t>
                      </a:r>
                      <a:r>
                        <a:rPr kumimoji="1" lang="ja-JP" altLang="en-US" sz="1050" b="0" dirty="0" smtClean="0">
                          <a:solidFill>
                            <a:schemeClr val="tx1"/>
                          </a:solidFill>
                        </a:rPr>
                        <a:t>娘塾の開催について」プレスリリース</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 xmlns:p14="http://schemas.microsoft.com/office/powerpoint/2010/main" val="1212151938"/>
              </p:ext>
            </p:extLst>
          </p:nvPr>
        </p:nvGraphicFramePr>
        <p:xfrm>
          <a:off x="548680" y="6105128"/>
          <a:ext cx="5832648" cy="1691640"/>
        </p:xfrm>
        <a:graphic>
          <a:graphicData uri="http://schemas.openxmlformats.org/drawingml/2006/table">
            <a:tbl>
              <a:tblPr firstRow="1" bandRow="1">
                <a:tableStyleId>{5C22544A-7EE6-4342-B048-85BDC9FD1C3A}</a:tableStyleId>
              </a:tblPr>
              <a:tblGrid>
                <a:gridCol w="1296144"/>
                <a:gridCol w="4536504"/>
              </a:tblGrid>
              <a:tr h="1621212">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平成２８年７月２５日（月）１０：００～１２：１５</a:t>
                      </a:r>
                      <a:endParaRPr kumimoji="1" lang="en-US" altLang="ja-JP" sz="1050" b="0" dirty="0" smtClean="0">
                        <a:solidFill>
                          <a:schemeClr val="tx1"/>
                        </a:solidFill>
                      </a:endParaRPr>
                    </a:p>
                    <a:p>
                      <a:pPr algn="l"/>
                      <a:r>
                        <a:rPr kumimoji="1" lang="ja-JP" altLang="en-US" sz="1050" b="0" dirty="0" smtClean="0">
                          <a:solidFill>
                            <a:schemeClr val="tx1"/>
                          </a:solidFill>
                        </a:rPr>
                        <a:t>４県合同交流集会（ＭＭ２１地区ワールドポーターズイベントホールＢ）</a:t>
                      </a:r>
                      <a:endParaRPr kumimoji="1" lang="en-US" altLang="ja-JP" sz="1050" b="0" dirty="0" smtClean="0">
                        <a:solidFill>
                          <a:schemeClr val="tx1"/>
                        </a:solidFill>
                      </a:endParaRPr>
                    </a:p>
                    <a:p>
                      <a:pPr algn="l"/>
                      <a:r>
                        <a:rPr kumimoji="1" lang="ja-JP" altLang="en-US" sz="1050" b="0" dirty="0" smtClean="0">
                          <a:solidFill>
                            <a:schemeClr val="tx1"/>
                          </a:solidFill>
                        </a:rPr>
                        <a:t>１．講話①「海への誘い」：講師　郵船クルーズ（株）調査役　下田　眞平　氏</a:t>
                      </a:r>
                      <a:endParaRPr kumimoji="1" lang="en-US" altLang="ja-JP" sz="1050" b="0" dirty="0" smtClean="0">
                        <a:solidFill>
                          <a:schemeClr val="tx1"/>
                        </a:solidFill>
                      </a:endParaRPr>
                    </a:p>
                    <a:p>
                      <a:pPr algn="l"/>
                      <a:r>
                        <a:rPr kumimoji="1" lang="ja-JP" altLang="en-US" sz="1050" b="0" dirty="0" smtClean="0">
                          <a:solidFill>
                            <a:schemeClr val="tx1"/>
                          </a:solidFill>
                        </a:rPr>
                        <a:t>２．講話②「女性船員による講話３話」</a:t>
                      </a:r>
                      <a:endParaRPr kumimoji="1" lang="en-US" altLang="ja-JP" sz="1050" b="0" dirty="0" smtClean="0">
                        <a:solidFill>
                          <a:schemeClr val="tx1"/>
                        </a:solidFill>
                      </a:endParaRPr>
                    </a:p>
                    <a:p>
                      <a:pPr algn="l"/>
                      <a:r>
                        <a:rPr kumimoji="1" lang="ja-JP" altLang="en-US" sz="1050" b="0" dirty="0" smtClean="0">
                          <a:solidFill>
                            <a:schemeClr val="tx1"/>
                          </a:solidFill>
                        </a:rPr>
                        <a:t>　１話：講師　郵船クルーズ（株）飛鳥</a:t>
                      </a:r>
                      <a:r>
                        <a:rPr kumimoji="1" lang="en-US" altLang="ja-JP" sz="1050" b="0" dirty="0" smtClean="0">
                          <a:solidFill>
                            <a:schemeClr val="tx1"/>
                          </a:solidFill>
                        </a:rPr>
                        <a:t>Ⅱ</a:t>
                      </a:r>
                      <a:r>
                        <a:rPr kumimoji="1" lang="ja-JP" altLang="en-US" sz="1050" b="0" dirty="0" smtClean="0">
                          <a:solidFill>
                            <a:schemeClr val="tx1"/>
                          </a:solidFill>
                        </a:rPr>
                        <a:t>アシスタントパーサー　本庄　幸絵　氏</a:t>
                      </a:r>
                      <a:endParaRPr kumimoji="1" lang="en-US" altLang="ja-JP" sz="1050" b="0" dirty="0" smtClean="0">
                        <a:solidFill>
                          <a:schemeClr val="tx1"/>
                        </a:solidFill>
                      </a:endParaRPr>
                    </a:p>
                    <a:p>
                      <a:pPr algn="l"/>
                      <a:r>
                        <a:rPr kumimoji="1" lang="ja-JP" altLang="en-US" sz="1050" b="0" dirty="0" smtClean="0">
                          <a:solidFill>
                            <a:schemeClr val="tx1"/>
                          </a:solidFill>
                        </a:rPr>
                        <a:t>　２話：講師　関東運輸局海上安全環境部海技試験官　山﨑　紗衣子　氏</a:t>
                      </a:r>
                      <a:endParaRPr kumimoji="1" lang="en-US" altLang="ja-JP" sz="1050" b="0" dirty="0" smtClean="0">
                        <a:solidFill>
                          <a:schemeClr val="tx1"/>
                        </a:solidFill>
                      </a:endParaRPr>
                    </a:p>
                    <a:p>
                      <a:pPr algn="l"/>
                      <a:r>
                        <a:rPr kumimoji="1" lang="ja-JP" altLang="en-US" sz="1050" b="0" dirty="0" smtClean="0">
                          <a:solidFill>
                            <a:schemeClr val="tx1"/>
                          </a:solidFill>
                        </a:rPr>
                        <a:t>　３話：講師　独立行政法人海技教育機構機関科教官　角　　 真紀　氏</a:t>
                      </a:r>
                      <a:endParaRPr kumimoji="1" lang="en-US" altLang="ja-JP" sz="1050" b="0" dirty="0" smtClean="0">
                        <a:solidFill>
                          <a:schemeClr val="tx1"/>
                        </a:solidFill>
                      </a:endParaRPr>
                    </a:p>
                    <a:p>
                      <a:pPr algn="l"/>
                      <a:r>
                        <a:rPr kumimoji="1" lang="ja-JP" altLang="en-US" sz="1050" b="0" dirty="0" smtClean="0">
                          <a:solidFill>
                            <a:schemeClr val="tx1"/>
                          </a:solidFill>
                        </a:rPr>
                        <a:t>３．各県ガールスカウトからのアピール　</a:t>
                      </a:r>
                      <a:endParaRPr kumimoji="1" lang="en-US" altLang="ja-JP" sz="1050" b="0" dirty="0" smtClean="0">
                        <a:solidFill>
                          <a:schemeClr val="tx1"/>
                        </a:solidFill>
                      </a:endParaRPr>
                    </a:p>
                    <a:p>
                      <a:pPr algn="l"/>
                      <a:r>
                        <a:rPr kumimoji="1" lang="ja-JP" altLang="en-US" sz="1050" b="0" dirty="0" smtClean="0">
                          <a:solidFill>
                            <a:schemeClr val="tx1"/>
                          </a:solidFill>
                        </a:rPr>
                        <a:t>イベント参加者：４県ガールスカウト連盟所属の小・中・高校生１１５名、引率者１７名、合計１３２名参加　</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601071"/>
            <a:ext cx="6254452" cy="432049"/>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r>
              <a:rPr lang="en-US" altLang="ja-JP" sz="1400" b="1" dirty="0" smtClean="0">
                <a:solidFill>
                  <a:schemeClr val="tx1">
                    <a:lumMod val="95000"/>
                    <a:lumOff val="5000"/>
                  </a:schemeClr>
                </a:solidFill>
              </a:rPr>
              <a:t>※</a:t>
            </a:r>
            <a:r>
              <a:rPr lang="ja-JP" altLang="en-US" sz="1400" b="1" dirty="0" smtClean="0">
                <a:solidFill>
                  <a:schemeClr val="tx1">
                    <a:lumMod val="95000"/>
                    <a:lumOff val="5000"/>
                  </a:schemeClr>
                </a:solidFill>
              </a:rPr>
              <a:t>添付いただく写真画像は</a:t>
            </a:r>
            <a:r>
              <a:rPr lang="en-US" altLang="ja-JP" sz="1400" b="1" dirty="0" smtClean="0">
                <a:solidFill>
                  <a:schemeClr val="tx1">
                    <a:lumMod val="95000"/>
                    <a:lumOff val="5000"/>
                  </a:schemeClr>
                </a:solidFill>
              </a:rPr>
              <a:t>2000×2000</a:t>
            </a:r>
            <a:r>
              <a:rPr lang="ja-JP" altLang="en-US" sz="1400" b="1" dirty="0" smtClean="0">
                <a:solidFill>
                  <a:schemeClr val="tx1">
                    <a:lumMod val="95000"/>
                    <a:lumOff val="5000"/>
                  </a:schemeClr>
                </a:solidFill>
              </a:rPr>
              <a:t>ピクセル以上ですとキレイな表示となります</a:t>
            </a:r>
            <a:endParaRPr lang="en-US" altLang="ja-JP" sz="1400" b="1" dirty="0" smtClean="0">
              <a:solidFill>
                <a:schemeClr val="tx1">
                  <a:lumMod val="95000"/>
                  <a:lumOff val="5000"/>
                </a:schemeClr>
              </a:solidFill>
            </a:endParaRPr>
          </a:p>
        </p:txBody>
      </p:sp>
      <p:grpSp>
        <p:nvGrpSpPr>
          <p:cNvPr id="6" name="グループ化 5"/>
          <p:cNvGrpSpPr/>
          <p:nvPr/>
        </p:nvGrpSpPr>
        <p:grpSpPr>
          <a:xfrm>
            <a:off x="548679" y="8127520"/>
            <a:ext cx="2736305" cy="1506000"/>
            <a:chOff x="548680" y="7587733"/>
            <a:chExt cx="2016224" cy="1109684"/>
          </a:xfrm>
        </p:grpSpPr>
        <p:sp>
          <p:nvSpPr>
            <p:cNvPr id="2" name="正方形/長方形 1"/>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7" name="グループ化 16"/>
          <p:cNvGrpSpPr/>
          <p:nvPr/>
        </p:nvGrpSpPr>
        <p:grpSpPr>
          <a:xfrm>
            <a:off x="3645024" y="8127520"/>
            <a:ext cx="2736305" cy="1506000"/>
            <a:chOff x="548680" y="7587733"/>
            <a:chExt cx="2016224" cy="1109684"/>
          </a:xfrm>
        </p:grpSpPr>
        <p:sp>
          <p:nvSpPr>
            <p:cNvPr id="19" name="正方形/長方形 18"/>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sp>
        <p:nvSpPr>
          <p:cNvPr id="13" name="テキスト ボックス 12"/>
          <p:cNvSpPr txBox="1"/>
          <p:nvPr/>
        </p:nvSpPr>
        <p:spPr>
          <a:xfrm>
            <a:off x="2492896" y="848544"/>
            <a:ext cx="3744416" cy="646331"/>
          </a:xfrm>
          <a:prstGeom prst="rect">
            <a:avLst/>
          </a:prstGeom>
          <a:noFill/>
        </p:spPr>
        <p:txBody>
          <a:bodyPr wrap="square" rtlCol="0">
            <a:spAutoFit/>
          </a:bodyPr>
          <a:lstStyle/>
          <a:p>
            <a:r>
              <a:rPr kumimoji="1" lang="en-US" altLang="ja-JP" sz="1200" dirty="0" smtClean="0"/>
              <a:t>2015328506</a:t>
            </a:r>
          </a:p>
          <a:p>
            <a:r>
              <a:rPr lang="ja-JP" altLang="en-US" sz="1200" dirty="0" smtClean="0"/>
              <a:t>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関東地区海</a:t>
            </a:r>
            <a:r>
              <a:rPr kumimoji="1" lang="ja-JP" altLang="en-US" sz="1200" dirty="0" err="1" smtClean="0"/>
              <a:t>っ</a:t>
            </a:r>
            <a:r>
              <a:rPr kumimoji="1" lang="ja-JP" altLang="en-US" sz="1200" dirty="0" smtClean="0"/>
              <a:t>子塾実行委員会</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17" descr="W:\00部共通\13 2016海の日サポートプログラム\関東地区海っ子塾実行委員会\2016 関東海っ娘塾\関東海っ娘塾写真\山梨県\DSC09946.JPG"/>
          <p:cNvPicPr>
            <a:picLocks noChangeAspect="1" noChangeArrowheads="1"/>
          </p:cNvPicPr>
          <p:nvPr/>
        </p:nvPicPr>
        <p:blipFill>
          <a:blip r:embed="rId4" cstate="print"/>
          <a:srcRect/>
          <a:stretch>
            <a:fillRect/>
          </a:stretch>
        </p:blipFill>
        <p:spPr bwMode="auto">
          <a:xfrm>
            <a:off x="1052736" y="8265368"/>
            <a:ext cx="1728192" cy="1296144"/>
          </a:xfrm>
          <a:prstGeom prst="rect">
            <a:avLst/>
          </a:prstGeom>
          <a:noFill/>
        </p:spPr>
      </p:pic>
      <p:pic>
        <p:nvPicPr>
          <p:cNvPr id="22" name="Picture 7" descr="W:\00部共通\13 2016海の日サポートプログラム\関東地区海っ子塾実行委員会\2016 関東海っ娘塾\関東海っ娘塾写真\群馬県\IMG_0015.JPG"/>
          <p:cNvPicPr>
            <a:picLocks noChangeAspect="1" noChangeArrowheads="1"/>
          </p:cNvPicPr>
          <p:nvPr/>
        </p:nvPicPr>
        <p:blipFill>
          <a:blip r:embed="rId5" cstate="print"/>
          <a:srcRect/>
          <a:stretch>
            <a:fillRect/>
          </a:stretch>
        </p:blipFill>
        <p:spPr bwMode="auto">
          <a:xfrm>
            <a:off x="4077072" y="8265368"/>
            <a:ext cx="1728192" cy="1296144"/>
          </a:xfrm>
          <a:prstGeom prst="rect">
            <a:avLst/>
          </a:prstGeom>
          <a:noFill/>
        </p:spPr>
      </p:pic>
      <p:sp>
        <p:nvSpPr>
          <p:cNvPr id="23" name="テキスト ボックス 22"/>
          <p:cNvSpPr txBox="1"/>
          <p:nvPr/>
        </p:nvSpPr>
        <p:spPr>
          <a:xfrm>
            <a:off x="548680" y="7833320"/>
            <a:ext cx="2664296" cy="246221"/>
          </a:xfrm>
          <a:prstGeom prst="rect">
            <a:avLst/>
          </a:prstGeom>
          <a:noFill/>
        </p:spPr>
        <p:txBody>
          <a:bodyPr wrap="square" rtlCol="0">
            <a:spAutoFit/>
          </a:bodyPr>
          <a:lstStyle/>
          <a:p>
            <a:r>
              <a:rPr kumimoji="1" lang="ja-JP" altLang="en-US" sz="1000" dirty="0" smtClean="0"/>
              <a:t>事務局からの４県合同交流集会開会の挨拶</a:t>
            </a:r>
            <a:endParaRPr kumimoji="1" lang="ja-JP" altLang="en-US" sz="1000" dirty="0"/>
          </a:p>
        </p:txBody>
      </p:sp>
      <p:sp>
        <p:nvSpPr>
          <p:cNvPr id="24" name="テキスト ボックス 23"/>
          <p:cNvSpPr txBox="1"/>
          <p:nvPr/>
        </p:nvSpPr>
        <p:spPr>
          <a:xfrm>
            <a:off x="3789040" y="7833320"/>
            <a:ext cx="2237477" cy="246221"/>
          </a:xfrm>
          <a:prstGeom prst="rect">
            <a:avLst/>
          </a:prstGeom>
          <a:noFill/>
        </p:spPr>
        <p:txBody>
          <a:bodyPr wrap="square" rtlCol="0">
            <a:spAutoFit/>
          </a:bodyPr>
          <a:lstStyle/>
          <a:p>
            <a:r>
              <a:rPr kumimoji="1" lang="ja-JP" altLang="en-US" sz="1000" dirty="0" smtClean="0"/>
              <a:t>４県のガールスカウト連盟代表者挨拶</a:t>
            </a:r>
            <a:endParaRPr kumimoji="1" lang="ja-JP" altLang="en-US" sz="1000" dirty="0"/>
          </a:p>
        </p:txBody>
      </p:sp>
      <p:sp>
        <p:nvSpPr>
          <p:cNvPr id="25" name="テキスト ボックス 24"/>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Tree>
    <p:extLst>
      <p:ext uri="{BB962C8B-B14F-4D97-AF65-F5344CB8AC3E}">
        <p14:creationId xmlns="" xmlns:p14="http://schemas.microsoft.com/office/powerpoint/2010/main" val="115168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 xmlns:p14="http://schemas.microsoft.com/office/powerpoint/2010/main" val="3484566096"/>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別添「関東海</a:t>
                      </a:r>
                      <a:r>
                        <a:rPr kumimoji="1" lang="ja-JP" altLang="en-US" sz="1050" b="0" dirty="0" err="1" smtClean="0">
                          <a:solidFill>
                            <a:schemeClr val="tx1"/>
                          </a:solidFill>
                        </a:rPr>
                        <a:t>っ</a:t>
                      </a:r>
                      <a:r>
                        <a:rPr kumimoji="1" lang="ja-JP" altLang="en-US" sz="1050" b="0" dirty="0" smtClean="0">
                          <a:solidFill>
                            <a:schemeClr val="tx1"/>
                          </a:solidFill>
                        </a:rPr>
                        <a:t>娘塾　参加者アンケート結果」参照</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交流集会パワポ講師資料添付</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別添　日刊海事新聞、日本海事</a:t>
                      </a:r>
                      <a:r>
                        <a:rPr kumimoji="1" lang="ja-JP" altLang="en-US" sz="1050" b="0" dirty="0" smtClean="0">
                          <a:solidFill>
                            <a:schemeClr val="tx1"/>
                          </a:solidFill>
                        </a:rPr>
                        <a:t>新聞　記事</a:t>
                      </a:r>
                      <a:r>
                        <a:rPr kumimoji="1" lang="ja-JP" altLang="en-US" sz="1050" b="0" dirty="0" smtClean="0">
                          <a:solidFill>
                            <a:schemeClr val="tx1"/>
                          </a:solidFill>
                        </a:rPr>
                        <a:t>ＰＤＦ参照</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目標の達成度（参加者７０％以上から評価を得ること。）</a:t>
                      </a:r>
                      <a:endParaRPr kumimoji="1" lang="en-US" altLang="ja-JP" sz="1050" b="0" dirty="0" smtClean="0">
                        <a:solidFill>
                          <a:schemeClr val="tx1"/>
                        </a:solidFill>
                      </a:endParaRPr>
                    </a:p>
                    <a:p>
                      <a:pPr algn="l"/>
                      <a:r>
                        <a:rPr kumimoji="1" lang="en-US" altLang="ja-JP" sz="1050" b="0" dirty="0" smtClean="0">
                          <a:solidFill>
                            <a:schemeClr val="tx1"/>
                          </a:solidFill>
                        </a:rPr>
                        <a:t>【</a:t>
                      </a:r>
                      <a:r>
                        <a:rPr kumimoji="1" lang="ja-JP" altLang="en-US" sz="1050" b="0" dirty="0" smtClean="0">
                          <a:solidFill>
                            <a:schemeClr val="tx1"/>
                          </a:solidFill>
                        </a:rPr>
                        <a:t>アンケート結果</a:t>
                      </a:r>
                      <a:r>
                        <a:rPr kumimoji="1" lang="en-US" altLang="ja-JP" sz="1050" b="0" dirty="0" smtClean="0">
                          <a:solidFill>
                            <a:schemeClr val="tx1"/>
                          </a:solidFill>
                        </a:rPr>
                        <a:t>】</a:t>
                      </a:r>
                    </a:p>
                    <a:p>
                      <a:pPr algn="l"/>
                      <a:r>
                        <a:rPr kumimoji="1" lang="ja-JP" altLang="en-US" sz="1050" b="0" dirty="0" smtClean="0">
                          <a:solidFill>
                            <a:schemeClr val="tx1"/>
                          </a:solidFill>
                        </a:rPr>
                        <a:t>１．海</a:t>
                      </a:r>
                      <a:r>
                        <a:rPr kumimoji="1" lang="ja-JP" altLang="en-US" sz="1050" b="0" dirty="0" err="1" smtClean="0">
                          <a:solidFill>
                            <a:schemeClr val="tx1"/>
                          </a:solidFill>
                        </a:rPr>
                        <a:t>っ</a:t>
                      </a:r>
                      <a:r>
                        <a:rPr kumimoji="1" lang="ja-JP" altLang="en-US" sz="1050" b="0" dirty="0" smtClean="0">
                          <a:solidFill>
                            <a:schemeClr val="tx1"/>
                          </a:solidFill>
                        </a:rPr>
                        <a:t>娘塾に参加してよかった。　　　　９５％</a:t>
                      </a:r>
                      <a:endParaRPr kumimoji="1" lang="en-US" altLang="ja-JP" sz="1050" b="0" dirty="0" smtClean="0">
                        <a:solidFill>
                          <a:schemeClr val="tx1"/>
                        </a:solidFill>
                      </a:endParaRPr>
                    </a:p>
                    <a:p>
                      <a:pPr algn="l"/>
                      <a:r>
                        <a:rPr kumimoji="1" lang="ja-JP" altLang="en-US" sz="1050" b="0" dirty="0" smtClean="0">
                          <a:solidFill>
                            <a:schemeClr val="tx1"/>
                          </a:solidFill>
                        </a:rPr>
                        <a:t>２．「海」に関する興味が湧いた。　　　　  ８９％</a:t>
                      </a:r>
                      <a:endParaRPr kumimoji="1" lang="en-US" altLang="ja-JP" sz="1050" b="0" dirty="0" smtClean="0">
                        <a:solidFill>
                          <a:schemeClr val="tx1"/>
                        </a:solidFill>
                      </a:endParaRPr>
                    </a:p>
                    <a:p>
                      <a:pPr algn="l"/>
                      <a:r>
                        <a:rPr kumimoji="1" lang="ja-JP" altLang="en-US" sz="1050" b="0" dirty="0" smtClean="0">
                          <a:solidFill>
                            <a:schemeClr val="tx1"/>
                          </a:solidFill>
                        </a:rPr>
                        <a:t>３．港や船のことが学べた。　　　　　　　　９５％</a:t>
                      </a:r>
                      <a:endParaRPr kumimoji="1" lang="en-US" altLang="ja-JP" sz="1050" b="0" dirty="0" smtClean="0">
                        <a:solidFill>
                          <a:schemeClr val="tx1"/>
                        </a:solidFill>
                      </a:endParaRPr>
                    </a:p>
                    <a:p>
                      <a:pPr algn="l"/>
                      <a:r>
                        <a:rPr kumimoji="1" lang="ja-JP" altLang="en-US" sz="1050" b="0" dirty="0" smtClean="0">
                          <a:solidFill>
                            <a:schemeClr val="tx1"/>
                          </a:solidFill>
                        </a:rPr>
                        <a:t>４．海の仕事について学べた。　　　　　　９６％</a:t>
                      </a:r>
                      <a:endParaRPr kumimoji="1" lang="en-US" altLang="ja-JP" sz="1050" b="0" dirty="0" smtClean="0">
                        <a:solidFill>
                          <a:schemeClr val="tx1"/>
                        </a:solidFill>
                      </a:endParaRPr>
                    </a:p>
                    <a:p>
                      <a:pPr algn="l"/>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アンケート結果により目標は達成しました。</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今後の予定</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latin typeface="+mn-lt"/>
                          <a:ea typeface="+mn-ea"/>
                          <a:cs typeface="+mn-cs"/>
                        </a:rPr>
                        <a:t>事業実施後には、今年度の本事業の結果報告を４県の教育委員会に実施し、来年度以降の具体的な連携方法について検討するための「各県の教育委員会との検討の場」を設ける。</a:t>
                      </a:r>
                      <a:endParaRPr kumimoji="1" lang="en-US" altLang="ja-JP" sz="1050" b="0" dirty="0" smtClean="0">
                        <a:solidFill>
                          <a:schemeClr val="tx1"/>
                        </a:solidFill>
                      </a:endParaRPr>
                    </a:p>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7" name="テキスト ボックス 6"/>
          <p:cNvSpPr txBox="1"/>
          <p:nvPr/>
        </p:nvSpPr>
        <p:spPr>
          <a:xfrm>
            <a:off x="1700808" y="1136576"/>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420888" y="1136576"/>
            <a:ext cx="3744416"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2015328506</a:t>
            </a:r>
          </a:p>
          <a:p>
            <a:r>
              <a:rPr lang="ja-JP" altLang="en-US" sz="1200" dirty="0" smtClean="0"/>
              <a:t>事業名：４県合同・関東海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団体名：関東地区海</a:t>
            </a:r>
            <a:r>
              <a:rPr kumimoji="1" lang="ja-JP" altLang="en-US" sz="1200" dirty="0" err="1" smtClean="0"/>
              <a:t>っ</a:t>
            </a:r>
            <a:r>
              <a:rPr kumimoji="1" lang="ja-JP" altLang="en-US" sz="1200" dirty="0" smtClean="0"/>
              <a:t>子塾実行委員会</a:t>
            </a:r>
            <a:endParaRPr kumimoji="1" lang="ja-JP" altLang="en-US" sz="1200" dirty="0"/>
          </a:p>
        </p:txBody>
      </p:sp>
    </p:spTree>
    <p:extLst>
      <p:ext uri="{BB962C8B-B14F-4D97-AF65-F5344CB8AC3E}">
        <p14:creationId xmlns="" xmlns:p14="http://schemas.microsoft.com/office/powerpoint/2010/main" val="294329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48680" y="8049344"/>
            <a:ext cx="2736305" cy="1506000"/>
            <a:chOff x="548680" y="7587733"/>
            <a:chExt cx="2016224" cy="1109684"/>
          </a:xfrm>
        </p:grpSpPr>
        <p:sp>
          <p:nvSpPr>
            <p:cNvPr id="3" name="正方形/長方形 2"/>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1" name="グループ化 10"/>
          <p:cNvGrpSpPr/>
          <p:nvPr/>
        </p:nvGrpSpPr>
        <p:grpSpPr>
          <a:xfrm>
            <a:off x="476672" y="2288704"/>
            <a:ext cx="2736305" cy="1506000"/>
            <a:chOff x="548680" y="7587733"/>
            <a:chExt cx="2016224" cy="1109684"/>
          </a:xfrm>
        </p:grpSpPr>
        <p:sp>
          <p:nvSpPr>
            <p:cNvPr id="12" name="正方形/長方形 11"/>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4" name="グループ化 13"/>
          <p:cNvGrpSpPr/>
          <p:nvPr/>
        </p:nvGrpSpPr>
        <p:grpSpPr>
          <a:xfrm>
            <a:off x="3645024" y="2288704"/>
            <a:ext cx="2736305" cy="1506000"/>
            <a:chOff x="548680" y="7587733"/>
            <a:chExt cx="2016224" cy="1109684"/>
          </a:xfrm>
        </p:grpSpPr>
        <p:sp>
          <p:nvSpPr>
            <p:cNvPr id="15" name="正方形/長方形 14"/>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7" name="グループ化 16"/>
          <p:cNvGrpSpPr/>
          <p:nvPr/>
        </p:nvGrpSpPr>
        <p:grpSpPr>
          <a:xfrm>
            <a:off x="476672" y="4160912"/>
            <a:ext cx="2736305" cy="1506000"/>
            <a:chOff x="548680" y="7587733"/>
            <a:chExt cx="2016224" cy="1109684"/>
          </a:xfrm>
        </p:grpSpPr>
        <p:sp>
          <p:nvSpPr>
            <p:cNvPr id="18" name="正方形/長方形 17"/>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0" name="グループ化 19"/>
          <p:cNvGrpSpPr/>
          <p:nvPr/>
        </p:nvGrpSpPr>
        <p:grpSpPr>
          <a:xfrm>
            <a:off x="3645024" y="4160912"/>
            <a:ext cx="2736305" cy="1506000"/>
            <a:chOff x="548680" y="7587733"/>
            <a:chExt cx="2016224" cy="1109684"/>
          </a:xfrm>
        </p:grpSpPr>
        <p:sp>
          <p:nvSpPr>
            <p:cNvPr id="21" name="正方形/長方形 20"/>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3" name="グループ化 22"/>
          <p:cNvGrpSpPr/>
          <p:nvPr/>
        </p:nvGrpSpPr>
        <p:grpSpPr>
          <a:xfrm>
            <a:off x="476672" y="6105128"/>
            <a:ext cx="2736305" cy="1506000"/>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6" name="グループ化 25"/>
          <p:cNvGrpSpPr/>
          <p:nvPr/>
        </p:nvGrpSpPr>
        <p:grpSpPr>
          <a:xfrm>
            <a:off x="3645024" y="6105128"/>
            <a:ext cx="2736305" cy="1506000"/>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9" name="グループ化 28"/>
          <p:cNvGrpSpPr/>
          <p:nvPr/>
        </p:nvGrpSpPr>
        <p:grpSpPr>
          <a:xfrm>
            <a:off x="3645024" y="8049344"/>
            <a:ext cx="2736305" cy="150600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32" name="Picture 8" descr="W:\00部共通\13 2016海の日サポートプログラム\関東地区海っ子塾実行委員会\2016 関東海っ娘塾\関東海っ娘塾写真\群馬県\IMG_0021.JPG"/>
          <p:cNvPicPr>
            <a:picLocks noChangeAspect="1" noChangeArrowheads="1"/>
          </p:cNvPicPr>
          <p:nvPr/>
        </p:nvPicPr>
        <p:blipFill>
          <a:blip r:embed="rId3" cstate="print"/>
          <a:srcRect/>
          <a:stretch>
            <a:fillRect/>
          </a:stretch>
        </p:blipFill>
        <p:spPr bwMode="auto">
          <a:xfrm>
            <a:off x="980728" y="2360712"/>
            <a:ext cx="1811693" cy="1358770"/>
          </a:xfrm>
          <a:prstGeom prst="rect">
            <a:avLst/>
          </a:prstGeom>
          <a:noFill/>
        </p:spPr>
      </p:pic>
      <p:pic>
        <p:nvPicPr>
          <p:cNvPr id="33" name="Picture 12" descr="W:\00部共通\13 2016海の日サポートプログラム\関東地区海っ子塾実行委員会\2016 関東海っ娘塾\関東海っ娘塾写真\群馬県\IMG_0022.JPG"/>
          <p:cNvPicPr>
            <a:picLocks noChangeAspect="1" noChangeArrowheads="1"/>
          </p:cNvPicPr>
          <p:nvPr/>
        </p:nvPicPr>
        <p:blipFill>
          <a:blip r:embed="rId4" cstate="print"/>
          <a:srcRect/>
          <a:stretch>
            <a:fillRect/>
          </a:stretch>
        </p:blipFill>
        <p:spPr bwMode="auto">
          <a:xfrm>
            <a:off x="4077072" y="2360712"/>
            <a:ext cx="1824200" cy="1368205"/>
          </a:xfrm>
          <a:prstGeom prst="rect">
            <a:avLst/>
          </a:prstGeom>
          <a:noFill/>
        </p:spPr>
      </p:pic>
      <p:sp>
        <p:nvSpPr>
          <p:cNvPr id="34" name="テキスト ボックス 33"/>
          <p:cNvSpPr txBox="1"/>
          <p:nvPr/>
        </p:nvSpPr>
        <p:spPr>
          <a:xfrm>
            <a:off x="476672" y="1856656"/>
            <a:ext cx="2808312" cy="400110"/>
          </a:xfrm>
          <a:prstGeom prst="rect">
            <a:avLst/>
          </a:prstGeom>
          <a:noFill/>
        </p:spPr>
        <p:txBody>
          <a:bodyPr wrap="square" rtlCol="0">
            <a:spAutoFit/>
          </a:bodyPr>
          <a:lstStyle/>
          <a:p>
            <a:r>
              <a:rPr kumimoji="1" lang="ja-JP" altLang="en-US" sz="1000" dirty="0" smtClean="0"/>
              <a:t>郵船クルーズ（株）調査役　下田　眞平　氏による講話（ショット１）</a:t>
            </a:r>
            <a:endParaRPr kumimoji="1" lang="ja-JP" altLang="en-US" sz="1000" dirty="0"/>
          </a:p>
        </p:txBody>
      </p:sp>
      <p:pic>
        <p:nvPicPr>
          <p:cNvPr id="36" name="Picture 10" descr="W:\00部共通\13 2016海の日サポートプログラム\関東地区海っ子塾実行委員会\2016 関東海っ娘塾\関東海っ娘塾写真\群馬県\IMG_0031.JPG"/>
          <p:cNvPicPr>
            <a:picLocks noChangeAspect="1" noChangeArrowheads="1"/>
          </p:cNvPicPr>
          <p:nvPr/>
        </p:nvPicPr>
        <p:blipFill>
          <a:blip r:embed="rId5" cstate="print"/>
          <a:srcRect/>
          <a:stretch>
            <a:fillRect/>
          </a:stretch>
        </p:blipFill>
        <p:spPr bwMode="auto">
          <a:xfrm>
            <a:off x="980728" y="4232920"/>
            <a:ext cx="1800200" cy="1350150"/>
          </a:xfrm>
          <a:prstGeom prst="rect">
            <a:avLst/>
          </a:prstGeom>
          <a:noFill/>
        </p:spPr>
      </p:pic>
      <p:pic>
        <p:nvPicPr>
          <p:cNvPr id="37" name="Picture 9" descr="W:\00部共通\13 2016海の日サポートプログラム\関東地区海っ子塾実行委員会\2016 関東海っ娘塾\関東海っ娘塾写真\群馬県\IMG_0037.JPG"/>
          <p:cNvPicPr>
            <a:picLocks noChangeAspect="1" noChangeArrowheads="1"/>
          </p:cNvPicPr>
          <p:nvPr/>
        </p:nvPicPr>
        <p:blipFill>
          <a:blip r:embed="rId6" cstate="print"/>
          <a:srcRect/>
          <a:stretch>
            <a:fillRect/>
          </a:stretch>
        </p:blipFill>
        <p:spPr bwMode="auto">
          <a:xfrm>
            <a:off x="4077072" y="4232920"/>
            <a:ext cx="1800200" cy="1350150"/>
          </a:xfrm>
          <a:prstGeom prst="rect">
            <a:avLst/>
          </a:prstGeom>
          <a:noFill/>
        </p:spPr>
      </p:pic>
      <p:sp>
        <p:nvSpPr>
          <p:cNvPr id="38" name="テキスト ボックス 37"/>
          <p:cNvSpPr txBox="1"/>
          <p:nvPr/>
        </p:nvSpPr>
        <p:spPr>
          <a:xfrm>
            <a:off x="1340768" y="3872880"/>
            <a:ext cx="864096" cy="246221"/>
          </a:xfrm>
          <a:prstGeom prst="rect">
            <a:avLst/>
          </a:prstGeom>
          <a:noFill/>
        </p:spPr>
        <p:txBody>
          <a:bodyPr wrap="square" rtlCol="0">
            <a:spAutoFit/>
          </a:bodyPr>
          <a:lstStyle/>
          <a:p>
            <a:r>
              <a:rPr kumimoji="1" lang="ja-JP" altLang="en-US" sz="1000" dirty="0" smtClean="0"/>
              <a:t>クイズです。</a:t>
            </a:r>
            <a:endParaRPr kumimoji="1" lang="ja-JP" altLang="en-US" sz="1000" dirty="0"/>
          </a:p>
        </p:txBody>
      </p:sp>
      <p:sp>
        <p:nvSpPr>
          <p:cNvPr id="39" name="テキスト ボックス 38"/>
          <p:cNvSpPr txBox="1"/>
          <p:nvPr/>
        </p:nvSpPr>
        <p:spPr>
          <a:xfrm>
            <a:off x="3645024" y="3872880"/>
            <a:ext cx="2714205" cy="246221"/>
          </a:xfrm>
          <a:prstGeom prst="rect">
            <a:avLst/>
          </a:prstGeom>
          <a:noFill/>
        </p:spPr>
        <p:txBody>
          <a:bodyPr wrap="none" rtlCol="0">
            <a:spAutoFit/>
          </a:bodyPr>
          <a:lstStyle/>
          <a:p>
            <a:r>
              <a:rPr kumimoji="1" lang="ja-JP" altLang="en-US" sz="1000" dirty="0" smtClean="0"/>
              <a:t>「船の速さ」の単位はノットである・・・○か</a:t>
            </a:r>
            <a:r>
              <a:rPr kumimoji="1" lang="en-US" altLang="ja-JP" sz="1000" dirty="0" smtClean="0"/>
              <a:t>×</a:t>
            </a:r>
            <a:r>
              <a:rPr kumimoji="1" lang="ja-JP" altLang="en-US" sz="1000" dirty="0" smtClean="0"/>
              <a:t>か。</a:t>
            </a:r>
            <a:endParaRPr kumimoji="1" lang="ja-JP" altLang="en-US" sz="1000" dirty="0"/>
          </a:p>
        </p:txBody>
      </p:sp>
      <p:pic>
        <p:nvPicPr>
          <p:cNvPr id="40" name="Picture 13" descr="W:\00部共通\13 2016海の日サポートプログラム\関東地区海っ子塾実行委員会\2016 関東海っ娘塾\関東海っ娘塾写真\群馬県\IMG_0046.JPG"/>
          <p:cNvPicPr>
            <a:picLocks noChangeAspect="1" noChangeArrowheads="1"/>
          </p:cNvPicPr>
          <p:nvPr/>
        </p:nvPicPr>
        <p:blipFill>
          <a:blip r:embed="rId7" cstate="print"/>
          <a:srcRect/>
          <a:stretch>
            <a:fillRect/>
          </a:stretch>
        </p:blipFill>
        <p:spPr bwMode="auto">
          <a:xfrm>
            <a:off x="980728" y="6177136"/>
            <a:ext cx="1763688" cy="1322766"/>
          </a:xfrm>
          <a:prstGeom prst="rect">
            <a:avLst/>
          </a:prstGeom>
          <a:noFill/>
        </p:spPr>
      </p:pic>
      <p:sp>
        <p:nvSpPr>
          <p:cNvPr id="41" name="テキスト ボックス 40"/>
          <p:cNvSpPr txBox="1"/>
          <p:nvPr/>
        </p:nvSpPr>
        <p:spPr>
          <a:xfrm>
            <a:off x="692696" y="5817096"/>
            <a:ext cx="2226892" cy="246221"/>
          </a:xfrm>
          <a:prstGeom prst="rect">
            <a:avLst/>
          </a:prstGeom>
          <a:noFill/>
        </p:spPr>
        <p:txBody>
          <a:bodyPr wrap="none" rtlCol="0">
            <a:spAutoFit/>
          </a:bodyPr>
          <a:lstStyle/>
          <a:p>
            <a:r>
              <a:rPr kumimoji="1" lang="ja-JP" altLang="en-US" sz="1000" dirty="0" smtClean="0"/>
              <a:t>クイズ正解者にちょっとしたプレゼント</a:t>
            </a:r>
            <a:endParaRPr kumimoji="1" lang="ja-JP" altLang="en-US" sz="1000" dirty="0"/>
          </a:p>
        </p:txBody>
      </p:sp>
      <p:sp>
        <p:nvSpPr>
          <p:cNvPr id="42" name="テキスト ボックス 41"/>
          <p:cNvSpPr txBox="1"/>
          <p:nvPr/>
        </p:nvSpPr>
        <p:spPr>
          <a:xfrm>
            <a:off x="3645024" y="1856656"/>
            <a:ext cx="2808312" cy="400110"/>
          </a:xfrm>
          <a:prstGeom prst="rect">
            <a:avLst/>
          </a:prstGeom>
          <a:noFill/>
        </p:spPr>
        <p:txBody>
          <a:bodyPr wrap="square" rtlCol="0">
            <a:spAutoFit/>
          </a:bodyPr>
          <a:lstStyle/>
          <a:p>
            <a:r>
              <a:rPr kumimoji="1" lang="ja-JP" altLang="en-US" sz="1000" dirty="0" smtClean="0"/>
              <a:t>郵船クルーズ（株）調査役　下田　眞平　氏による講話（ショット２）</a:t>
            </a:r>
            <a:endParaRPr kumimoji="1" lang="ja-JP" altLang="en-US" sz="1000" dirty="0"/>
          </a:p>
        </p:txBody>
      </p:sp>
      <p:pic>
        <p:nvPicPr>
          <p:cNvPr id="43" name="Picture 14" descr="W:\00部共通\13 2016海の日サポートプログラム\関東地区海っ子塾実行委員会\2016 関東海っ娘塾\関東海っ娘塾写真\群馬県\IMG_0049.JPG"/>
          <p:cNvPicPr>
            <a:picLocks noChangeAspect="1" noChangeArrowheads="1"/>
          </p:cNvPicPr>
          <p:nvPr/>
        </p:nvPicPr>
        <p:blipFill>
          <a:blip r:embed="rId8" cstate="print"/>
          <a:srcRect/>
          <a:stretch>
            <a:fillRect/>
          </a:stretch>
        </p:blipFill>
        <p:spPr bwMode="auto">
          <a:xfrm>
            <a:off x="4149080" y="6249144"/>
            <a:ext cx="1688413" cy="1266311"/>
          </a:xfrm>
          <a:prstGeom prst="rect">
            <a:avLst/>
          </a:prstGeom>
          <a:noFill/>
        </p:spPr>
      </p:pic>
      <p:sp>
        <p:nvSpPr>
          <p:cNvPr id="44" name="テキスト ボックス 43"/>
          <p:cNvSpPr txBox="1"/>
          <p:nvPr/>
        </p:nvSpPr>
        <p:spPr>
          <a:xfrm>
            <a:off x="3645024" y="5673080"/>
            <a:ext cx="2736304" cy="400110"/>
          </a:xfrm>
          <a:prstGeom prst="rect">
            <a:avLst/>
          </a:prstGeom>
          <a:noFill/>
        </p:spPr>
        <p:txBody>
          <a:bodyPr wrap="square" rtlCol="0">
            <a:spAutoFit/>
          </a:bodyPr>
          <a:lstStyle/>
          <a:p>
            <a:r>
              <a:rPr kumimoji="1" lang="ja-JP" altLang="en-US" sz="1000" dirty="0" smtClean="0"/>
              <a:t>郵船クルーズ（株）飛鳥</a:t>
            </a:r>
            <a:r>
              <a:rPr kumimoji="1" lang="en-US" altLang="ja-JP" sz="1000" dirty="0" smtClean="0"/>
              <a:t>Ⅱ</a:t>
            </a:r>
            <a:r>
              <a:rPr kumimoji="1" lang="ja-JP" altLang="en-US" sz="1000" dirty="0" smtClean="0"/>
              <a:t>アシスタントパ</a:t>
            </a:r>
            <a:r>
              <a:rPr kumimoji="1" lang="en-US" altLang="ja-JP" sz="1000" dirty="0" smtClean="0"/>
              <a:t>―</a:t>
            </a:r>
            <a:r>
              <a:rPr kumimoji="1" lang="ja-JP" altLang="en-US" sz="1000" dirty="0" smtClean="0"/>
              <a:t>サ</a:t>
            </a:r>
            <a:r>
              <a:rPr kumimoji="1" lang="en-US" altLang="ja-JP" sz="1000" dirty="0" smtClean="0"/>
              <a:t>―</a:t>
            </a:r>
          </a:p>
          <a:p>
            <a:r>
              <a:rPr lang="ja-JP" altLang="en-US" sz="1000" dirty="0" smtClean="0"/>
              <a:t>本庄　幸絵　氏による講話</a:t>
            </a:r>
            <a:endParaRPr kumimoji="1" lang="ja-JP" altLang="en-US" sz="1000" dirty="0"/>
          </a:p>
        </p:txBody>
      </p:sp>
      <p:pic>
        <p:nvPicPr>
          <p:cNvPr id="45" name="Picture 18" descr="W:\00部共通\13 2016海の日サポートプログラム\関東地区海っ子塾実行委員会\2016 関東海っ娘塾\関東海っ娘塾写真\群馬県\IMG_0060.JPG"/>
          <p:cNvPicPr>
            <a:picLocks noChangeAspect="1" noChangeArrowheads="1"/>
          </p:cNvPicPr>
          <p:nvPr/>
        </p:nvPicPr>
        <p:blipFill>
          <a:blip r:embed="rId9" cstate="print"/>
          <a:srcRect/>
          <a:stretch>
            <a:fillRect/>
          </a:stretch>
        </p:blipFill>
        <p:spPr bwMode="auto">
          <a:xfrm>
            <a:off x="980728" y="8121352"/>
            <a:ext cx="1824202" cy="1368152"/>
          </a:xfrm>
          <a:prstGeom prst="rect">
            <a:avLst/>
          </a:prstGeom>
          <a:noFill/>
        </p:spPr>
      </p:pic>
      <p:sp>
        <p:nvSpPr>
          <p:cNvPr id="46" name="テキスト ボックス 45"/>
          <p:cNvSpPr txBox="1"/>
          <p:nvPr/>
        </p:nvSpPr>
        <p:spPr>
          <a:xfrm>
            <a:off x="980728" y="7401272"/>
            <a:ext cx="184731" cy="246221"/>
          </a:xfrm>
          <a:prstGeom prst="rect">
            <a:avLst/>
          </a:prstGeom>
          <a:noFill/>
        </p:spPr>
        <p:txBody>
          <a:bodyPr wrap="none" rtlCol="0">
            <a:spAutoFit/>
          </a:bodyPr>
          <a:lstStyle/>
          <a:p>
            <a:endParaRPr kumimoji="1" lang="ja-JP" altLang="en-US" sz="1000" dirty="0"/>
          </a:p>
        </p:txBody>
      </p:sp>
      <p:sp>
        <p:nvSpPr>
          <p:cNvPr id="47" name="テキスト ボックス 46"/>
          <p:cNvSpPr txBox="1"/>
          <p:nvPr/>
        </p:nvSpPr>
        <p:spPr>
          <a:xfrm>
            <a:off x="620688" y="7617296"/>
            <a:ext cx="2592288" cy="400110"/>
          </a:xfrm>
          <a:prstGeom prst="rect">
            <a:avLst/>
          </a:prstGeom>
          <a:noFill/>
        </p:spPr>
        <p:txBody>
          <a:bodyPr wrap="square" rtlCol="0">
            <a:spAutoFit/>
          </a:bodyPr>
          <a:lstStyle/>
          <a:p>
            <a:r>
              <a:rPr kumimoji="1" lang="ja-JP" altLang="en-US" sz="1000" dirty="0" smtClean="0"/>
              <a:t>関東運輸局海上安全環境部海技試験官</a:t>
            </a:r>
            <a:endParaRPr kumimoji="1" lang="en-US" altLang="ja-JP" sz="1000" dirty="0" smtClean="0"/>
          </a:p>
          <a:p>
            <a:r>
              <a:rPr kumimoji="1" lang="ja-JP" altLang="en-US" sz="1000" dirty="0" smtClean="0"/>
              <a:t>山﨑　紗衣子　氏による講話</a:t>
            </a:r>
            <a:endParaRPr kumimoji="1" lang="ja-JP" altLang="en-US" sz="1000" dirty="0"/>
          </a:p>
        </p:txBody>
      </p:sp>
      <p:pic>
        <p:nvPicPr>
          <p:cNvPr id="48" name="Picture 4" descr="W:\00部共通\13 2016海の日サポートプログラム\関東地区海っ子塾実行委員会\2016 関東海っ娘塾\関東海っ娘塾写真\群馬県\IMG_0063.JPG"/>
          <p:cNvPicPr>
            <a:picLocks noChangeAspect="1" noChangeArrowheads="1"/>
          </p:cNvPicPr>
          <p:nvPr/>
        </p:nvPicPr>
        <p:blipFill>
          <a:blip r:embed="rId10" cstate="print"/>
          <a:srcRect/>
          <a:stretch>
            <a:fillRect/>
          </a:stretch>
        </p:blipFill>
        <p:spPr bwMode="auto">
          <a:xfrm>
            <a:off x="4149080" y="8121352"/>
            <a:ext cx="1811693" cy="1358770"/>
          </a:xfrm>
          <a:prstGeom prst="rect">
            <a:avLst/>
          </a:prstGeom>
          <a:noFill/>
        </p:spPr>
      </p:pic>
      <p:sp>
        <p:nvSpPr>
          <p:cNvPr id="49" name="テキスト ボックス 48"/>
          <p:cNvSpPr txBox="1"/>
          <p:nvPr/>
        </p:nvSpPr>
        <p:spPr>
          <a:xfrm>
            <a:off x="3933056" y="7617296"/>
            <a:ext cx="2160240" cy="400110"/>
          </a:xfrm>
          <a:prstGeom prst="rect">
            <a:avLst/>
          </a:prstGeom>
          <a:noFill/>
        </p:spPr>
        <p:txBody>
          <a:bodyPr wrap="square" rtlCol="0">
            <a:spAutoFit/>
          </a:bodyPr>
          <a:lstStyle/>
          <a:p>
            <a:r>
              <a:rPr kumimoji="1" lang="ja-JP" altLang="en-US" sz="1000" dirty="0" smtClean="0"/>
              <a:t>これが「南極の氷」です。興味津々な子供たち</a:t>
            </a:r>
            <a:endParaRPr kumimoji="1" lang="ja-JP" altLang="en-US" sz="1000" dirty="0"/>
          </a:p>
        </p:txBody>
      </p:sp>
      <p:sp>
        <p:nvSpPr>
          <p:cNvPr id="50" name="正方形/長方形 49"/>
          <p:cNvSpPr/>
          <p:nvPr/>
        </p:nvSpPr>
        <p:spPr>
          <a:xfrm>
            <a:off x="1484784" y="704528"/>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420888" y="848544"/>
            <a:ext cx="3744416" cy="646331"/>
          </a:xfrm>
          <a:prstGeom prst="rect">
            <a:avLst/>
          </a:prstGeom>
          <a:noFill/>
        </p:spPr>
        <p:txBody>
          <a:bodyPr wrap="square" rtlCol="0">
            <a:spAutoFit/>
          </a:bodyPr>
          <a:lstStyle/>
          <a:p>
            <a:r>
              <a:rPr kumimoji="1" lang="en-US" altLang="ja-JP" sz="1200" dirty="0" smtClean="0"/>
              <a:t>2015328506</a:t>
            </a:r>
          </a:p>
          <a:p>
            <a:r>
              <a:rPr lang="ja-JP" altLang="en-US" sz="1200" dirty="0" smtClean="0"/>
              <a:t>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関東地区海</a:t>
            </a:r>
            <a:r>
              <a:rPr kumimoji="1" lang="ja-JP" altLang="en-US" sz="1200" dirty="0" err="1" smtClean="0"/>
              <a:t>っ</a:t>
            </a:r>
            <a:r>
              <a:rPr kumimoji="1" lang="ja-JP" altLang="en-US" sz="1200" dirty="0" smtClean="0"/>
              <a:t>子塾実行委員会</a:t>
            </a:r>
            <a:endParaRPr kumimoji="1" lang="ja-JP" altLang="en-US" sz="1200" dirty="0"/>
          </a:p>
        </p:txBody>
      </p:sp>
      <p:sp>
        <p:nvSpPr>
          <p:cNvPr id="52" name="テキスト ボックス 51"/>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48680" y="2000672"/>
            <a:ext cx="2736305" cy="1506000"/>
            <a:chOff x="548680" y="7587733"/>
            <a:chExt cx="2016224" cy="1109684"/>
          </a:xfrm>
        </p:grpSpPr>
        <p:sp>
          <p:nvSpPr>
            <p:cNvPr id="3" name="正方形/長方形 2"/>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5" name="グループ化 4"/>
          <p:cNvGrpSpPr/>
          <p:nvPr/>
        </p:nvGrpSpPr>
        <p:grpSpPr>
          <a:xfrm>
            <a:off x="548680" y="3944888"/>
            <a:ext cx="2736305" cy="1506000"/>
            <a:chOff x="548680" y="7587733"/>
            <a:chExt cx="2016224" cy="1109684"/>
          </a:xfrm>
        </p:grpSpPr>
        <p:sp>
          <p:nvSpPr>
            <p:cNvPr id="6" name="正方形/長方形 5"/>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8" name="グループ化 7"/>
          <p:cNvGrpSpPr/>
          <p:nvPr/>
        </p:nvGrpSpPr>
        <p:grpSpPr>
          <a:xfrm>
            <a:off x="3717032" y="2000672"/>
            <a:ext cx="2736305" cy="1506000"/>
            <a:chOff x="548680" y="7587733"/>
            <a:chExt cx="2016224" cy="1109684"/>
          </a:xfrm>
        </p:grpSpPr>
        <p:sp>
          <p:nvSpPr>
            <p:cNvPr id="9" name="正方形/長方形 8"/>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1" name="グループ化 10"/>
          <p:cNvGrpSpPr/>
          <p:nvPr/>
        </p:nvGrpSpPr>
        <p:grpSpPr>
          <a:xfrm>
            <a:off x="3717032" y="3944888"/>
            <a:ext cx="2736305" cy="1506000"/>
            <a:chOff x="548680" y="7587733"/>
            <a:chExt cx="2016224" cy="1109684"/>
          </a:xfrm>
        </p:grpSpPr>
        <p:sp>
          <p:nvSpPr>
            <p:cNvPr id="12" name="正方形/長方形 11"/>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7" name="グループ化 16"/>
          <p:cNvGrpSpPr/>
          <p:nvPr/>
        </p:nvGrpSpPr>
        <p:grpSpPr>
          <a:xfrm>
            <a:off x="548680" y="5817096"/>
            <a:ext cx="2736305" cy="1506000"/>
            <a:chOff x="548680" y="7587733"/>
            <a:chExt cx="2016224" cy="1109684"/>
          </a:xfrm>
        </p:grpSpPr>
        <p:sp>
          <p:nvSpPr>
            <p:cNvPr id="18" name="正方形/長方形 17"/>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0" name="グループ化 19"/>
          <p:cNvGrpSpPr/>
          <p:nvPr/>
        </p:nvGrpSpPr>
        <p:grpSpPr>
          <a:xfrm>
            <a:off x="3717032" y="5817096"/>
            <a:ext cx="2736305" cy="1506000"/>
            <a:chOff x="548680" y="7587733"/>
            <a:chExt cx="2016224" cy="1109684"/>
          </a:xfrm>
        </p:grpSpPr>
        <p:sp>
          <p:nvSpPr>
            <p:cNvPr id="21" name="正方形/長方形 20"/>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3" name="グループ化 22"/>
          <p:cNvGrpSpPr/>
          <p:nvPr/>
        </p:nvGrpSpPr>
        <p:grpSpPr>
          <a:xfrm>
            <a:off x="548680" y="7761312"/>
            <a:ext cx="2736305" cy="1512168"/>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6" name="グループ化 25"/>
          <p:cNvGrpSpPr/>
          <p:nvPr/>
        </p:nvGrpSpPr>
        <p:grpSpPr>
          <a:xfrm>
            <a:off x="3717032" y="7761312"/>
            <a:ext cx="2736305" cy="1506000"/>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sp>
        <p:nvSpPr>
          <p:cNvPr id="30" name="テキスト ボックス 29"/>
          <p:cNvSpPr txBox="1"/>
          <p:nvPr/>
        </p:nvSpPr>
        <p:spPr>
          <a:xfrm>
            <a:off x="476672" y="1568624"/>
            <a:ext cx="2880320" cy="400110"/>
          </a:xfrm>
          <a:prstGeom prst="rect">
            <a:avLst/>
          </a:prstGeom>
          <a:noFill/>
        </p:spPr>
        <p:txBody>
          <a:bodyPr wrap="square" rtlCol="0">
            <a:spAutoFit/>
          </a:bodyPr>
          <a:lstStyle/>
          <a:p>
            <a:r>
              <a:rPr kumimoji="1" lang="ja-JP" altLang="en-US" sz="1000" dirty="0" smtClean="0"/>
              <a:t>海技教育機構　次席一等機関士　角　　　真紀　氏</a:t>
            </a:r>
            <a:endParaRPr kumimoji="1" lang="en-US" altLang="ja-JP" sz="1000" dirty="0" smtClean="0"/>
          </a:p>
          <a:p>
            <a:r>
              <a:rPr lang="ja-JP" altLang="en-US" sz="1000" dirty="0" smtClean="0"/>
              <a:t>による講話</a:t>
            </a:r>
            <a:endParaRPr kumimoji="1" lang="ja-JP" altLang="en-US" sz="1000" dirty="0"/>
          </a:p>
        </p:txBody>
      </p:sp>
      <p:pic>
        <p:nvPicPr>
          <p:cNvPr id="31" name="Picture 7" descr="W:\00部共通\13 2016海の日サポートプログラム\関東地区海っ子塾実行委員会\2016 関東海っ娘塾\関東海っ娘塾写真\山梨県\DSC09978.JPG"/>
          <p:cNvPicPr>
            <a:picLocks noChangeAspect="1" noChangeArrowheads="1"/>
          </p:cNvPicPr>
          <p:nvPr/>
        </p:nvPicPr>
        <p:blipFill>
          <a:blip r:embed="rId3" cstate="print"/>
          <a:srcRect/>
          <a:stretch>
            <a:fillRect/>
          </a:stretch>
        </p:blipFill>
        <p:spPr bwMode="auto">
          <a:xfrm>
            <a:off x="4149080" y="2072680"/>
            <a:ext cx="1800200" cy="1350150"/>
          </a:xfrm>
          <a:prstGeom prst="rect">
            <a:avLst/>
          </a:prstGeom>
          <a:noFill/>
        </p:spPr>
      </p:pic>
      <p:sp>
        <p:nvSpPr>
          <p:cNvPr id="32" name="テキスト ボックス 31"/>
          <p:cNvSpPr txBox="1"/>
          <p:nvPr/>
        </p:nvSpPr>
        <p:spPr>
          <a:xfrm>
            <a:off x="3789040" y="1568624"/>
            <a:ext cx="2304256" cy="400110"/>
          </a:xfrm>
          <a:prstGeom prst="rect">
            <a:avLst/>
          </a:prstGeom>
          <a:noFill/>
        </p:spPr>
        <p:txBody>
          <a:bodyPr wrap="square" rtlCol="0">
            <a:spAutoFit/>
          </a:bodyPr>
          <a:lstStyle/>
          <a:p>
            <a:r>
              <a:rPr kumimoji="1" lang="ja-JP" altLang="en-US" sz="1000" dirty="0" smtClean="0"/>
              <a:t>各県ガールスカウトによる交流集会</a:t>
            </a:r>
            <a:endParaRPr kumimoji="1" lang="en-US" altLang="ja-JP" sz="1000" dirty="0" smtClean="0"/>
          </a:p>
          <a:p>
            <a:r>
              <a:rPr lang="ja-JP" altLang="en-US" sz="1000" dirty="0" smtClean="0"/>
              <a:t>アピール（山梨県ガールスカウト連盟）</a:t>
            </a:r>
            <a:endParaRPr kumimoji="1" lang="ja-JP" altLang="en-US" sz="1000" dirty="0"/>
          </a:p>
        </p:txBody>
      </p:sp>
      <p:pic>
        <p:nvPicPr>
          <p:cNvPr id="33" name="Picture 10" descr="W:\00部共通\13 2016海の日サポートプログラム\関東地区海っ子塾実行委員会\2016 関東海っ娘塾\関東海っ娘塾写真\群馬県\IMG_0091.JPG"/>
          <p:cNvPicPr>
            <a:picLocks noChangeAspect="1" noChangeArrowheads="1"/>
          </p:cNvPicPr>
          <p:nvPr/>
        </p:nvPicPr>
        <p:blipFill>
          <a:blip r:embed="rId4" cstate="print"/>
          <a:srcRect/>
          <a:stretch>
            <a:fillRect/>
          </a:stretch>
        </p:blipFill>
        <p:spPr bwMode="auto">
          <a:xfrm>
            <a:off x="980728" y="4016896"/>
            <a:ext cx="1728192" cy="1296144"/>
          </a:xfrm>
          <a:prstGeom prst="rect">
            <a:avLst/>
          </a:prstGeom>
          <a:noFill/>
        </p:spPr>
      </p:pic>
      <p:sp>
        <p:nvSpPr>
          <p:cNvPr id="34" name="テキスト ボックス 33"/>
          <p:cNvSpPr txBox="1"/>
          <p:nvPr/>
        </p:nvSpPr>
        <p:spPr>
          <a:xfrm>
            <a:off x="692696" y="3512840"/>
            <a:ext cx="2304256" cy="400110"/>
          </a:xfrm>
          <a:prstGeom prst="rect">
            <a:avLst/>
          </a:prstGeom>
          <a:noFill/>
        </p:spPr>
        <p:txBody>
          <a:bodyPr wrap="square" rtlCol="0">
            <a:spAutoFit/>
          </a:bodyPr>
          <a:lstStyle/>
          <a:p>
            <a:r>
              <a:rPr kumimoji="1" lang="ja-JP" altLang="en-US" sz="1000" dirty="0" smtClean="0"/>
              <a:t>各県ガールスカウトによる交流集会</a:t>
            </a:r>
            <a:endParaRPr kumimoji="1" lang="en-US" altLang="ja-JP" sz="1000" dirty="0" smtClean="0"/>
          </a:p>
          <a:p>
            <a:r>
              <a:rPr lang="ja-JP" altLang="en-US" sz="1000" dirty="0" smtClean="0"/>
              <a:t>アピール（群馬県ガールスカウト連盟）</a:t>
            </a:r>
            <a:endParaRPr kumimoji="1" lang="ja-JP" altLang="en-US" sz="1000" dirty="0"/>
          </a:p>
        </p:txBody>
      </p:sp>
      <p:pic>
        <p:nvPicPr>
          <p:cNvPr id="37" name="Picture 13" descr="W:\00部共通\13 2016海の日サポートプログラム\関東地区海っ子塾実行委員会\2016 関東海っ娘塾\関東海っ娘塾写真\埼玉県\IMG_0023.JPG"/>
          <p:cNvPicPr>
            <a:picLocks noChangeAspect="1" noChangeArrowheads="1"/>
          </p:cNvPicPr>
          <p:nvPr/>
        </p:nvPicPr>
        <p:blipFill>
          <a:blip r:embed="rId5" cstate="print"/>
          <a:srcRect/>
          <a:stretch>
            <a:fillRect/>
          </a:stretch>
        </p:blipFill>
        <p:spPr bwMode="auto">
          <a:xfrm>
            <a:off x="980728" y="5889104"/>
            <a:ext cx="1822624" cy="1366968"/>
          </a:xfrm>
          <a:prstGeom prst="rect">
            <a:avLst/>
          </a:prstGeom>
          <a:noFill/>
        </p:spPr>
      </p:pic>
      <p:sp>
        <p:nvSpPr>
          <p:cNvPr id="38" name="テキスト ボックス 37"/>
          <p:cNvSpPr txBox="1"/>
          <p:nvPr/>
        </p:nvSpPr>
        <p:spPr>
          <a:xfrm>
            <a:off x="548680" y="5457056"/>
            <a:ext cx="2672526" cy="400110"/>
          </a:xfrm>
          <a:prstGeom prst="rect">
            <a:avLst/>
          </a:prstGeom>
          <a:noFill/>
        </p:spPr>
        <p:txBody>
          <a:bodyPr wrap="none" rtlCol="0">
            <a:spAutoFit/>
          </a:bodyPr>
          <a:lstStyle/>
          <a:p>
            <a:r>
              <a:rPr kumimoji="1" lang="ja-JP" altLang="en-US" sz="1000" dirty="0" smtClean="0"/>
              <a:t>交流集会会場前でランドマークタワー</a:t>
            </a:r>
            <a:r>
              <a:rPr lang="ja-JP" altLang="en-US" sz="1000" dirty="0" smtClean="0"/>
              <a:t>を背景に</a:t>
            </a:r>
            <a:endParaRPr lang="en-US" altLang="ja-JP" sz="1000" dirty="0" smtClean="0"/>
          </a:p>
          <a:p>
            <a:r>
              <a:rPr lang="ja-JP" altLang="en-US" sz="1000" dirty="0" smtClean="0"/>
              <a:t>集合写真（群馬県ガールスカウト連盟）</a:t>
            </a:r>
            <a:endParaRPr kumimoji="1" lang="ja-JP" altLang="en-US" sz="1000" dirty="0"/>
          </a:p>
        </p:txBody>
      </p:sp>
      <p:pic>
        <p:nvPicPr>
          <p:cNvPr id="39" name="Picture 2" descr="W:\00部共通\13 2016海の日サポートプログラム\関東地区海っ子塾実行委員会\2016 関東海っ娘塾\関東海っ娘塾写真\栃木県\IMG_7002.JPG"/>
          <p:cNvPicPr>
            <a:picLocks noChangeAspect="1" noChangeArrowheads="1"/>
          </p:cNvPicPr>
          <p:nvPr/>
        </p:nvPicPr>
        <p:blipFill>
          <a:blip r:embed="rId6" cstate="print"/>
          <a:srcRect/>
          <a:stretch>
            <a:fillRect/>
          </a:stretch>
        </p:blipFill>
        <p:spPr bwMode="auto">
          <a:xfrm>
            <a:off x="4221088" y="4016896"/>
            <a:ext cx="1824203" cy="1368152"/>
          </a:xfrm>
          <a:prstGeom prst="rect">
            <a:avLst/>
          </a:prstGeom>
          <a:noFill/>
        </p:spPr>
      </p:pic>
      <p:sp>
        <p:nvSpPr>
          <p:cNvPr id="40" name="テキスト ボックス 39"/>
          <p:cNvSpPr txBox="1"/>
          <p:nvPr/>
        </p:nvSpPr>
        <p:spPr>
          <a:xfrm>
            <a:off x="3789040" y="3512840"/>
            <a:ext cx="2672526" cy="400110"/>
          </a:xfrm>
          <a:prstGeom prst="rect">
            <a:avLst/>
          </a:prstGeom>
          <a:noFill/>
        </p:spPr>
        <p:txBody>
          <a:bodyPr wrap="none" rtlCol="0">
            <a:spAutoFit/>
          </a:bodyPr>
          <a:lstStyle/>
          <a:p>
            <a:r>
              <a:rPr kumimoji="1" lang="ja-JP" altLang="en-US" sz="1000" dirty="0" smtClean="0"/>
              <a:t>交流集会会場前でランドマークタワー</a:t>
            </a:r>
            <a:r>
              <a:rPr lang="ja-JP" altLang="en-US" sz="1000" dirty="0" smtClean="0"/>
              <a:t>を背景に</a:t>
            </a:r>
            <a:endParaRPr lang="en-US" altLang="ja-JP" sz="1000" dirty="0" smtClean="0"/>
          </a:p>
          <a:p>
            <a:r>
              <a:rPr lang="ja-JP" altLang="en-US" sz="1000" dirty="0" smtClean="0"/>
              <a:t>集合写真（栃木県ガールスカウト連盟）</a:t>
            </a:r>
            <a:endParaRPr kumimoji="1" lang="ja-JP" altLang="en-US" sz="1000" dirty="0"/>
          </a:p>
        </p:txBody>
      </p:sp>
      <p:pic>
        <p:nvPicPr>
          <p:cNvPr id="41" name="Picture 4" descr="W:\00部共通\13 2016海の日サポートプログラム\関東地区海っ子塾実行委員会\2016 関東海っ娘塾\関東海っ娘塾写真\栃木県\IMG_6999.JPG"/>
          <p:cNvPicPr>
            <a:picLocks noChangeAspect="1" noChangeArrowheads="1"/>
          </p:cNvPicPr>
          <p:nvPr/>
        </p:nvPicPr>
        <p:blipFill>
          <a:blip r:embed="rId7" cstate="print"/>
          <a:srcRect/>
          <a:stretch>
            <a:fillRect/>
          </a:stretch>
        </p:blipFill>
        <p:spPr bwMode="auto">
          <a:xfrm>
            <a:off x="4221088" y="5889104"/>
            <a:ext cx="1800200" cy="1350150"/>
          </a:xfrm>
          <a:prstGeom prst="rect">
            <a:avLst/>
          </a:prstGeom>
          <a:noFill/>
        </p:spPr>
      </p:pic>
      <p:sp>
        <p:nvSpPr>
          <p:cNvPr id="42" name="テキスト ボックス 41"/>
          <p:cNvSpPr txBox="1"/>
          <p:nvPr/>
        </p:nvSpPr>
        <p:spPr>
          <a:xfrm>
            <a:off x="3789040" y="5457056"/>
            <a:ext cx="2672526" cy="400110"/>
          </a:xfrm>
          <a:prstGeom prst="rect">
            <a:avLst/>
          </a:prstGeom>
          <a:noFill/>
        </p:spPr>
        <p:txBody>
          <a:bodyPr wrap="none" rtlCol="0">
            <a:spAutoFit/>
          </a:bodyPr>
          <a:lstStyle/>
          <a:p>
            <a:r>
              <a:rPr kumimoji="1" lang="ja-JP" altLang="en-US" sz="1000" dirty="0" smtClean="0"/>
              <a:t>交流集会会場前でランドマークタワー</a:t>
            </a:r>
            <a:r>
              <a:rPr lang="ja-JP" altLang="en-US" sz="1000" dirty="0" smtClean="0"/>
              <a:t>を背景に</a:t>
            </a:r>
            <a:endParaRPr lang="en-US" altLang="ja-JP" sz="1000" dirty="0" smtClean="0"/>
          </a:p>
          <a:p>
            <a:r>
              <a:rPr lang="ja-JP" altLang="en-US" sz="1000" dirty="0" smtClean="0"/>
              <a:t>集合写真（埼玉県ガールスカウト連盟）</a:t>
            </a:r>
            <a:endParaRPr kumimoji="1" lang="ja-JP" altLang="en-US" sz="1000" dirty="0"/>
          </a:p>
        </p:txBody>
      </p:sp>
      <p:pic>
        <p:nvPicPr>
          <p:cNvPr id="43" name="Picture 12" descr="W:\00部共通\13 2016海の日サポートプログラム\関東地区海っ子塾実行委員会\2016 関東海っ娘塾\関東海っ娘塾写真\群馬県\IMG_0094.JPG"/>
          <p:cNvPicPr>
            <a:picLocks noChangeAspect="1" noChangeArrowheads="1"/>
          </p:cNvPicPr>
          <p:nvPr/>
        </p:nvPicPr>
        <p:blipFill>
          <a:blip r:embed="rId8" cstate="print"/>
          <a:srcRect/>
          <a:stretch>
            <a:fillRect/>
          </a:stretch>
        </p:blipFill>
        <p:spPr bwMode="auto">
          <a:xfrm>
            <a:off x="980728" y="7833320"/>
            <a:ext cx="1835695" cy="1376771"/>
          </a:xfrm>
          <a:prstGeom prst="rect">
            <a:avLst/>
          </a:prstGeom>
          <a:noFill/>
        </p:spPr>
      </p:pic>
      <p:sp>
        <p:nvSpPr>
          <p:cNvPr id="44" name="テキスト ボックス 43"/>
          <p:cNvSpPr txBox="1"/>
          <p:nvPr/>
        </p:nvSpPr>
        <p:spPr>
          <a:xfrm>
            <a:off x="692696" y="7329264"/>
            <a:ext cx="1749197" cy="400110"/>
          </a:xfrm>
          <a:prstGeom prst="rect">
            <a:avLst/>
          </a:prstGeom>
          <a:noFill/>
        </p:spPr>
        <p:txBody>
          <a:bodyPr wrap="none" rtlCol="0">
            <a:spAutoFit/>
          </a:bodyPr>
          <a:lstStyle/>
          <a:p>
            <a:r>
              <a:rPr kumimoji="1" lang="ja-JP" altLang="en-US" sz="1000" dirty="0" smtClean="0"/>
              <a:t>交流集会会場前で</a:t>
            </a:r>
            <a:r>
              <a:rPr lang="ja-JP" altLang="en-US" sz="1000" dirty="0" smtClean="0"/>
              <a:t>集合写真</a:t>
            </a:r>
            <a:endParaRPr lang="en-US" altLang="ja-JP" sz="1000" dirty="0" smtClean="0"/>
          </a:p>
          <a:p>
            <a:r>
              <a:rPr lang="ja-JP" altLang="en-US" sz="1000" dirty="0" smtClean="0"/>
              <a:t>（山梨県ガールスカウト連盟）</a:t>
            </a:r>
            <a:endParaRPr kumimoji="1" lang="ja-JP" altLang="en-US" sz="1000" dirty="0"/>
          </a:p>
        </p:txBody>
      </p:sp>
      <p:pic>
        <p:nvPicPr>
          <p:cNvPr id="45" name="Picture 5" descr="W:\00部共通\13 2016海の日サポートプログラム\関東地区海っ子塾実行委員会\2016 関東海っ娘塾\関東海っ娘塾写真\栃木県\IMG_7004.JPG"/>
          <p:cNvPicPr>
            <a:picLocks noChangeAspect="1" noChangeArrowheads="1"/>
          </p:cNvPicPr>
          <p:nvPr/>
        </p:nvPicPr>
        <p:blipFill>
          <a:blip r:embed="rId9" cstate="print"/>
          <a:srcRect/>
          <a:stretch>
            <a:fillRect/>
          </a:stretch>
        </p:blipFill>
        <p:spPr bwMode="auto">
          <a:xfrm>
            <a:off x="4221088" y="7833320"/>
            <a:ext cx="1819847" cy="1338429"/>
          </a:xfrm>
          <a:prstGeom prst="rect">
            <a:avLst/>
          </a:prstGeom>
          <a:noFill/>
        </p:spPr>
      </p:pic>
      <p:sp>
        <p:nvSpPr>
          <p:cNvPr id="46" name="テキスト ボックス 45"/>
          <p:cNvSpPr txBox="1"/>
          <p:nvPr/>
        </p:nvSpPr>
        <p:spPr>
          <a:xfrm>
            <a:off x="3717032" y="7329264"/>
            <a:ext cx="2672526" cy="400110"/>
          </a:xfrm>
          <a:prstGeom prst="rect">
            <a:avLst/>
          </a:prstGeom>
          <a:noFill/>
        </p:spPr>
        <p:txBody>
          <a:bodyPr wrap="none" rtlCol="0">
            <a:spAutoFit/>
          </a:bodyPr>
          <a:lstStyle/>
          <a:p>
            <a:r>
              <a:rPr kumimoji="1" lang="ja-JP" altLang="en-US" sz="1000" dirty="0" smtClean="0"/>
              <a:t>交流集会会場前でランドマークタワー</a:t>
            </a:r>
            <a:r>
              <a:rPr lang="ja-JP" altLang="en-US" sz="1000" dirty="0" smtClean="0"/>
              <a:t>を背景に</a:t>
            </a:r>
            <a:endParaRPr lang="en-US" altLang="ja-JP" sz="1000" dirty="0" smtClean="0"/>
          </a:p>
          <a:p>
            <a:r>
              <a:rPr lang="ja-JP" altLang="en-US" sz="1000" dirty="0" smtClean="0"/>
              <a:t>４県合同の集合写真</a:t>
            </a:r>
            <a:endParaRPr kumimoji="1" lang="ja-JP" altLang="en-US" sz="1000" dirty="0"/>
          </a:p>
        </p:txBody>
      </p:sp>
      <p:sp>
        <p:nvSpPr>
          <p:cNvPr id="47" name="正方形/長方形 46"/>
          <p:cNvSpPr/>
          <p:nvPr/>
        </p:nvSpPr>
        <p:spPr>
          <a:xfrm>
            <a:off x="1556792" y="5605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492896" y="632520"/>
            <a:ext cx="3744416" cy="646331"/>
          </a:xfrm>
          <a:prstGeom prst="rect">
            <a:avLst/>
          </a:prstGeom>
          <a:noFill/>
        </p:spPr>
        <p:txBody>
          <a:bodyPr wrap="square" rtlCol="0">
            <a:spAutoFit/>
          </a:bodyPr>
          <a:lstStyle/>
          <a:p>
            <a:r>
              <a:rPr kumimoji="1" lang="en-US" altLang="ja-JP" sz="1200" dirty="0" smtClean="0"/>
              <a:t>2015328506</a:t>
            </a:r>
          </a:p>
          <a:p>
            <a:r>
              <a:rPr lang="ja-JP" altLang="en-US" sz="1200" dirty="0" smtClean="0"/>
              <a:t>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関東地区海</a:t>
            </a:r>
            <a:r>
              <a:rPr kumimoji="1" lang="ja-JP" altLang="en-US" sz="1200" dirty="0" err="1" smtClean="0"/>
              <a:t>っ</a:t>
            </a:r>
            <a:r>
              <a:rPr kumimoji="1" lang="ja-JP" altLang="en-US" sz="1200" dirty="0" smtClean="0"/>
              <a:t>子塾実行委員会</a:t>
            </a:r>
            <a:endParaRPr kumimoji="1" lang="ja-JP" altLang="en-US" sz="1200" dirty="0"/>
          </a:p>
        </p:txBody>
      </p:sp>
      <p:sp>
        <p:nvSpPr>
          <p:cNvPr id="49" name="テキスト ボックス 48"/>
          <p:cNvSpPr txBox="1"/>
          <p:nvPr/>
        </p:nvSpPr>
        <p:spPr>
          <a:xfrm>
            <a:off x="1628800" y="632520"/>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pic>
        <p:nvPicPr>
          <p:cNvPr id="50" name="Picture 2" descr="W:\00部共通\13 2016海の日サポートプログラム\関東地区海っ子塾実行委員会\2016 関東海っ娘塾\関東海っ娘塾写真\山梨県\DSC09976.JPG"/>
          <p:cNvPicPr>
            <a:picLocks noChangeAspect="1" noChangeArrowheads="1"/>
          </p:cNvPicPr>
          <p:nvPr/>
        </p:nvPicPr>
        <p:blipFill>
          <a:blip r:embed="rId10" cstate="print"/>
          <a:srcRect/>
          <a:stretch>
            <a:fillRect/>
          </a:stretch>
        </p:blipFill>
        <p:spPr bwMode="auto">
          <a:xfrm>
            <a:off x="1052736" y="2072680"/>
            <a:ext cx="1728192" cy="1296144"/>
          </a:xfrm>
          <a:prstGeom prst="rect">
            <a:avLst/>
          </a:prstGeom>
          <a:noFill/>
        </p:spPr>
      </p:pic>
      <p:sp>
        <p:nvSpPr>
          <p:cNvPr id="51" name="テキスト ボックス 50"/>
          <p:cNvSpPr txBox="1"/>
          <p:nvPr/>
        </p:nvSpPr>
        <p:spPr>
          <a:xfrm>
            <a:off x="692696" y="9345488"/>
            <a:ext cx="5679760" cy="400110"/>
          </a:xfrm>
          <a:prstGeom prst="rect">
            <a:avLst/>
          </a:prstGeom>
          <a:noFill/>
        </p:spPr>
        <p:txBody>
          <a:bodyPr wrap="square" rtlCol="0">
            <a:spAutoFit/>
          </a:bodyPr>
          <a:lstStyle/>
          <a:p>
            <a:r>
              <a:rPr kumimoji="1" lang="en-US" altLang="ja-JP" sz="1000" dirty="0" smtClean="0"/>
              <a:t>※</a:t>
            </a:r>
            <a:r>
              <a:rPr kumimoji="1" lang="ja-JP" altLang="en-US" sz="1000" dirty="0" smtClean="0"/>
              <a:t>４県合同交流集会では、</a:t>
            </a:r>
            <a:r>
              <a:rPr lang="ja-JP" altLang="ja-JP" sz="1000" dirty="0" smtClean="0"/>
              <a:t>女性船員の講話を通じて海の仕事について理解を深めることができたという</a:t>
            </a:r>
            <a:endParaRPr lang="en-US" altLang="ja-JP" sz="1000" dirty="0" smtClean="0"/>
          </a:p>
          <a:p>
            <a:r>
              <a:rPr lang="ja-JP" altLang="ja-JP" sz="1000" dirty="0" smtClean="0"/>
              <a:t>感想をいただきました。</a:t>
            </a:r>
            <a:endParaRPr kumimoji="1" lang="ja-JP" alt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 xmlns:p14="http://schemas.microsoft.com/office/powerpoint/2010/main" val="2776046429"/>
              </p:ext>
            </p:extLst>
          </p:nvPr>
        </p:nvGraphicFramePr>
        <p:xfrm>
          <a:off x="548680" y="1826461"/>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2</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施設見学</a:t>
                      </a:r>
                      <a:r>
                        <a:rPr kumimoji="1" lang="en-US" altLang="ja-JP" sz="1050" b="0" dirty="0" smtClean="0">
                          <a:solidFill>
                            <a:schemeClr val="tx1"/>
                          </a:solidFill>
                        </a:rPr>
                        <a:t>【</a:t>
                      </a:r>
                      <a:r>
                        <a:rPr kumimoji="1" lang="ja-JP" altLang="ja-JP" sz="1050" b="0" kern="1200" dirty="0" smtClean="0">
                          <a:solidFill>
                            <a:schemeClr val="dk1"/>
                          </a:solidFill>
                          <a:latin typeface="+mn-lt"/>
                          <a:ea typeface="+mn-ea"/>
                          <a:cs typeface="+mn-cs"/>
                        </a:rPr>
                        <a:t>第三管区海上保安本部</a:t>
                      </a:r>
                      <a:r>
                        <a:rPr kumimoji="1" lang="ja-JP" altLang="en-US" sz="1050" b="0" dirty="0" smtClean="0">
                          <a:solidFill>
                            <a:schemeClr val="tx1"/>
                          </a:solidFill>
                        </a:rPr>
                        <a:t>横浜海上防災基地</a:t>
                      </a:r>
                      <a:r>
                        <a:rPr kumimoji="1" lang="en-US" altLang="ja-JP" sz="1050" b="0" dirty="0" smtClean="0">
                          <a:solidFill>
                            <a:schemeClr val="tx1"/>
                          </a:solidFill>
                        </a:rPr>
                        <a:t>】</a:t>
                      </a:r>
                    </a:p>
                    <a:p>
                      <a:pPr algn="l"/>
                      <a:r>
                        <a:rPr kumimoji="1" lang="ja-JP" altLang="en-US" sz="1050" b="0" dirty="0" smtClean="0">
                          <a:solidFill>
                            <a:schemeClr val="tx1"/>
                          </a:solidFill>
                        </a:rPr>
                        <a:t>１回目　平成２８年７月２５日（月）１３：１５～１４：４５　</a:t>
                      </a:r>
                      <a:endParaRPr kumimoji="1" lang="en-US" altLang="ja-JP" sz="1050" b="0" dirty="0" smtClean="0">
                        <a:solidFill>
                          <a:schemeClr val="tx1"/>
                        </a:solidFill>
                      </a:endParaRPr>
                    </a:p>
                    <a:p>
                      <a:pPr algn="l"/>
                      <a:r>
                        <a:rPr kumimoji="1" lang="ja-JP" altLang="en-US" sz="1050" b="0" dirty="0" smtClean="0">
                          <a:solidFill>
                            <a:schemeClr val="tx1"/>
                          </a:solidFill>
                        </a:rPr>
                        <a:t>　　　　　群馬県ガールスカウト連盟所属の小・中・高校生３２名、引率者６名</a:t>
                      </a:r>
                      <a:endParaRPr kumimoji="1" lang="en-US" altLang="ja-JP" sz="1050" b="0" dirty="0" smtClean="0">
                        <a:solidFill>
                          <a:schemeClr val="tx1"/>
                        </a:solidFill>
                      </a:endParaRPr>
                    </a:p>
                    <a:p>
                      <a:pPr algn="l"/>
                      <a:r>
                        <a:rPr kumimoji="1" lang="ja-JP" altLang="en-US" sz="1050" b="0" dirty="0" smtClean="0">
                          <a:solidFill>
                            <a:schemeClr val="tx1"/>
                          </a:solidFill>
                        </a:rPr>
                        <a:t>２回目　平成２８年７月２６日（火）１３：１５～１４：４５</a:t>
                      </a:r>
                      <a:endParaRPr kumimoji="1" lang="en-US" altLang="ja-JP" sz="1050" b="0" dirty="0" smtClean="0">
                        <a:solidFill>
                          <a:schemeClr val="tx1"/>
                        </a:solidFill>
                      </a:endParaRPr>
                    </a:p>
                    <a:p>
                      <a:pPr algn="l"/>
                      <a:r>
                        <a:rPr kumimoji="1" lang="ja-JP" altLang="en-US" sz="1050" b="0" dirty="0" smtClean="0">
                          <a:solidFill>
                            <a:schemeClr val="tx1"/>
                          </a:solidFill>
                        </a:rPr>
                        <a:t>　　　　　栃木県ガールスカウト連盟所属の中・高校生１４名、引率者４名</a:t>
                      </a:r>
                      <a:endParaRPr kumimoji="1" lang="en-US" altLang="ja-JP" sz="1050" b="0" dirty="0" smtClean="0">
                        <a:solidFill>
                          <a:schemeClr val="tx1"/>
                        </a:solidFill>
                      </a:endParaRPr>
                    </a:p>
                    <a:p>
                      <a:pPr algn="l"/>
                      <a:r>
                        <a:rPr kumimoji="1" lang="ja-JP" altLang="en-US" sz="1050" b="0" dirty="0" smtClean="0">
                          <a:solidFill>
                            <a:schemeClr val="tx1"/>
                          </a:solidFill>
                        </a:rPr>
                        <a:t>３回目　平成２８年７月２６日（火）１５：１５～１６：４５</a:t>
                      </a:r>
                      <a:endParaRPr kumimoji="1" lang="en-US" altLang="ja-JP" sz="1050" b="0" dirty="0" smtClean="0">
                        <a:solidFill>
                          <a:schemeClr val="tx1"/>
                        </a:solidFill>
                      </a:endParaRPr>
                    </a:p>
                    <a:p>
                      <a:pPr algn="l"/>
                      <a:r>
                        <a:rPr kumimoji="1" lang="ja-JP" altLang="en-US" sz="1050" b="0" dirty="0" smtClean="0">
                          <a:solidFill>
                            <a:schemeClr val="tx1"/>
                          </a:solidFill>
                        </a:rPr>
                        <a:t>　　　　　埼玉県ガールスカウト連盟所属の小・中・高校生３４名、引率者４名</a:t>
                      </a:r>
                      <a:endParaRPr kumimoji="1" lang="en-US" altLang="ja-JP" sz="1050" b="0" dirty="0" smtClean="0">
                        <a:solidFill>
                          <a:schemeClr val="tx1"/>
                        </a:solidFill>
                      </a:endParaRPr>
                    </a:p>
                    <a:p>
                      <a:pPr algn="l"/>
                      <a:r>
                        <a:rPr kumimoji="1" lang="ja-JP" altLang="en-US" sz="1050" b="0" dirty="0" smtClean="0">
                          <a:solidFill>
                            <a:schemeClr val="tx1"/>
                          </a:solidFill>
                        </a:rPr>
                        <a:t>　　　　　　　　　　　　　　　　　　　　　　　　　　　　　　　　　　　　・・・合計９４名</a:t>
                      </a:r>
                      <a:endParaRPr kumimoji="1" lang="en-US" altLang="ja-JP" sz="1050" b="0" dirty="0" smtClean="0">
                        <a:solidFill>
                          <a:schemeClr val="tx1"/>
                        </a:solidFill>
                      </a:endParaRPr>
                    </a:p>
                    <a:p>
                      <a:pPr algn="l"/>
                      <a:r>
                        <a:rPr kumimoji="1" lang="ja-JP" altLang="en-US" sz="1050" b="0" dirty="0" smtClean="0">
                          <a:solidFill>
                            <a:schemeClr val="tx1"/>
                          </a:solidFill>
                        </a:rPr>
                        <a:t>海上保安部の役割・仕事の講話、横浜海上防災基地（海猿）の役割・仕事の講話、施設内の見学、ロープワーク教室でストラップを作成　　　</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476672" y="9531315"/>
            <a:ext cx="4312399" cy="246221"/>
          </a:xfrm>
          <a:prstGeom prst="rect">
            <a:avLst/>
          </a:prstGeom>
        </p:spPr>
        <p:txBody>
          <a:bodyPr wrap="none">
            <a:spAutoFit/>
          </a:bodyPr>
          <a:lstStyle/>
          <a:p>
            <a:r>
              <a:rPr lang="en-US" altLang="ja-JP" sz="1000" dirty="0" smtClean="0"/>
              <a:t>※</a:t>
            </a:r>
            <a:r>
              <a:rPr lang="ja-JP" altLang="en-US" sz="1000" dirty="0" smtClean="0"/>
              <a:t>イベント内容が書ききれない場合は、記入欄をコピーして記載してください。</a:t>
            </a:r>
            <a:endParaRPr lang="ja-JP" altLang="en-US" sz="1000" dirty="0"/>
          </a:p>
        </p:txBody>
      </p:sp>
      <p:grpSp>
        <p:nvGrpSpPr>
          <p:cNvPr id="23" name="グループ化 22"/>
          <p:cNvGrpSpPr/>
          <p:nvPr/>
        </p:nvGrpSpPr>
        <p:grpSpPr>
          <a:xfrm>
            <a:off x="548680" y="7905328"/>
            <a:ext cx="2736305" cy="1506000"/>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6" name="グループ化 25"/>
          <p:cNvGrpSpPr/>
          <p:nvPr/>
        </p:nvGrpSpPr>
        <p:grpSpPr>
          <a:xfrm>
            <a:off x="3645024" y="7905328"/>
            <a:ext cx="2736305" cy="1506000"/>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9" name="グループ化 28"/>
          <p:cNvGrpSpPr/>
          <p:nvPr/>
        </p:nvGrpSpPr>
        <p:grpSpPr>
          <a:xfrm>
            <a:off x="620688" y="4088904"/>
            <a:ext cx="2736305" cy="150600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32" name="グループ化 31"/>
          <p:cNvGrpSpPr/>
          <p:nvPr/>
        </p:nvGrpSpPr>
        <p:grpSpPr>
          <a:xfrm>
            <a:off x="3645024" y="4088904"/>
            <a:ext cx="2736305" cy="1506000"/>
            <a:chOff x="548680" y="7587733"/>
            <a:chExt cx="2016224" cy="1109684"/>
          </a:xfrm>
        </p:grpSpPr>
        <p:sp>
          <p:nvSpPr>
            <p:cNvPr id="33" name="正方形/長方形 32"/>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sp>
        <p:nvSpPr>
          <p:cNvPr id="18" name="テキスト ボックス 17"/>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492896" y="848544"/>
            <a:ext cx="3744416" cy="646331"/>
          </a:xfrm>
          <a:prstGeom prst="rect">
            <a:avLst/>
          </a:prstGeom>
          <a:noFill/>
        </p:spPr>
        <p:txBody>
          <a:bodyPr wrap="square" rtlCol="0">
            <a:spAutoFit/>
          </a:bodyPr>
          <a:lstStyle/>
          <a:p>
            <a:r>
              <a:rPr kumimoji="1" lang="en-US" altLang="ja-JP" sz="1200" dirty="0" smtClean="0"/>
              <a:t>2015328506</a:t>
            </a:r>
          </a:p>
          <a:p>
            <a:r>
              <a:rPr lang="ja-JP" altLang="en-US" sz="1200" dirty="0" smtClean="0"/>
              <a:t>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関東地区海</a:t>
            </a:r>
            <a:r>
              <a:rPr kumimoji="1" lang="ja-JP" altLang="en-US" sz="1200" dirty="0" err="1" smtClean="0"/>
              <a:t>っ</a:t>
            </a:r>
            <a:r>
              <a:rPr kumimoji="1" lang="ja-JP" altLang="en-US" sz="1200" dirty="0" smtClean="0"/>
              <a:t>子塾実行委員会</a:t>
            </a:r>
            <a:endParaRPr kumimoji="1" lang="ja-JP" altLang="en-US" sz="1200" dirty="0"/>
          </a:p>
        </p:txBody>
      </p:sp>
      <p:grpSp>
        <p:nvGrpSpPr>
          <p:cNvPr id="21" name="グループ化 20"/>
          <p:cNvGrpSpPr/>
          <p:nvPr/>
        </p:nvGrpSpPr>
        <p:grpSpPr>
          <a:xfrm>
            <a:off x="548680" y="5961112"/>
            <a:ext cx="2736305" cy="1506000"/>
            <a:chOff x="548680" y="7587733"/>
            <a:chExt cx="2016224" cy="1109684"/>
          </a:xfrm>
        </p:grpSpPr>
        <p:sp>
          <p:nvSpPr>
            <p:cNvPr id="22" name="正方形/長方形 21"/>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36" name="グループ化 35"/>
          <p:cNvGrpSpPr/>
          <p:nvPr/>
        </p:nvGrpSpPr>
        <p:grpSpPr>
          <a:xfrm>
            <a:off x="3645024" y="5961112"/>
            <a:ext cx="2736305" cy="1506000"/>
            <a:chOff x="548680" y="7587733"/>
            <a:chExt cx="2016224" cy="1109684"/>
          </a:xfrm>
        </p:grpSpPr>
        <p:sp>
          <p:nvSpPr>
            <p:cNvPr id="37" name="正方形/長方形 36"/>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39" name="Picture 2" descr="W:\00部共通\13 2016海の日サポートプログラム\関東地区海っ子塾実行委員会\2016 関東海っ娘塾\関東海っ娘塾写真\群馬県\IMG_0147.JPG"/>
          <p:cNvPicPr>
            <a:picLocks noChangeAspect="1" noChangeArrowheads="1"/>
          </p:cNvPicPr>
          <p:nvPr/>
        </p:nvPicPr>
        <p:blipFill>
          <a:blip r:embed="rId4" cstate="print"/>
          <a:srcRect/>
          <a:stretch>
            <a:fillRect/>
          </a:stretch>
        </p:blipFill>
        <p:spPr bwMode="auto">
          <a:xfrm>
            <a:off x="980728" y="4160912"/>
            <a:ext cx="1835696" cy="1376772"/>
          </a:xfrm>
          <a:prstGeom prst="rect">
            <a:avLst/>
          </a:prstGeom>
          <a:noFill/>
        </p:spPr>
      </p:pic>
      <p:pic>
        <p:nvPicPr>
          <p:cNvPr id="40" name="Picture 3" descr="W:\00部共通\13 2016海の日サポートプログラム\関東地区海っ子塾実行委員会\2016 関東海っ娘塾\関東海っ娘塾写真\栃木県\IMG_7035.JPG"/>
          <p:cNvPicPr>
            <a:picLocks noChangeAspect="1" noChangeArrowheads="1"/>
          </p:cNvPicPr>
          <p:nvPr/>
        </p:nvPicPr>
        <p:blipFill>
          <a:blip r:embed="rId5" cstate="print"/>
          <a:srcRect/>
          <a:stretch>
            <a:fillRect/>
          </a:stretch>
        </p:blipFill>
        <p:spPr bwMode="auto">
          <a:xfrm>
            <a:off x="4149080" y="4160912"/>
            <a:ext cx="1776198" cy="1332148"/>
          </a:xfrm>
          <a:prstGeom prst="rect">
            <a:avLst/>
          </a:prstGeom>
          <a:noFill/>
        </p:spPr>
      </p:pic>
      <p:sp>
        <p:nvSpPr>
          <p:cNvPr id="42" name="テキスト ボックス 41"/>
          <p:cNvSpPr txBox="1"/>
          <p:nvPr/>
        </p:nvSpPr>
        <p:spPr>
          <a:xfrm>
            <a:off x="836712" y="3800872"/>
            <a:ext cx="2448272" cy="246221"/>
          </a:xfrm>
          <a:prstGeom prst="rect">
            <a:avLst/>
          </a:prstGeom>
          <a:noFill/>
        </p:spPr>
        <p:txBody>
          <a:bodyPr wrap="square" rtlCol="0">
            <a:spAutoFit/>
          </a:bodyPr>
          <a:lstStyle/>
          <a:p>
            <a:r>
              <a:rPr kumimoji="1" lang="ja-JP" altLang="en-US" sz="1000" dirty="0" smtClean="0"/>
              <a:t>海上保安部の役割・仕事についての講話</a:t>
            </a:r>
            <a:endParaRPr kumimoji="1" lang="ja-JP" altLang="en-US" sz="1000" dirty="0"/>
          </a:p>
        </p:txBody>
      </p:sp>
      <p:sp>
        <p:nvSpPr>
          <p:cNvPr id="43" name="テキスト ボックス 42"/>
          <p:cNvSpPr txBox="1"/>
          <p:nvPr/>
        </p:nvSpPr>
        <p:spPr>
          <a:xfrm>
            <a:off x="3429000" y="3800872"/>
            <a:ext cx="3096344" cy="246221"/>
          </a:xfrm>
          <a:prstGeom prst="rect">
            <a:avLst/>
          </a:prstGeom>
          <a:noFill/>
        </p:spPr>
        <p:txBody>
          <a:bodyPr wrap="square" rtlCol="0">
            <a:spAutoFit/>
          </a:bodyPr>
          <a:lstStyle/>
          <a:p>
            <a:r>
              <a:rPr kumimoji="1" lang="ja-JP" altLang="en-US" sz="1000" dirty="0" smtClean="0"/>
              <a:t>ここが海猿の基地だと知って皆さん驚いていました。</a:t>
            </a:r>
            <a:endParaRPr kumimoji="1" lang="ja-JP" altLang="en-US" sz="1000" dirty="0"/>
          </a:p>
        </p:txBody>
      </p:sp>
      <p:pic>
        <p:nvPicPr>
          <p:cNvPr id="44" name="Picture 4" descr="W:\00部共通\13 2016海の日サポートプログラム\関東地区海っ子塾実行委員会\2016 関東海っ娘塾\関東海っ娘塾写真\群馬県\IMG_0113.JPG"/>
          <p:cNvPicPr>
            <a:picLocks noChangeAspect="1" noChangeArrowheads="1"/>
          </p:cNvPicPr>
          <p:nvPr/>
        </p:nvPicPr>
        <p:blipFill>
          <a:blip r:embed="rId6" cstate="print"/>
          <a:srcRect/>
          <a:stretch>
            <a:fillRect/>
          </a:stretch>
        </p:blipFill>
        <p:spPr bwMode="auto">
          <a:xfrm>
            <a:off x="980728" y="6033120"/>
            <a:ext cx="1776120" cy="1332144"/>
          </a:xfrm>
          <a:prstGeom prst="rect">
            <a:avLst/>
          </a:prstGeom>
          <a:noFill/>
        </p:spPr>
      </p:pic>
      <p:pic>
        <p:nvPicPr>
          <p:cNvPr id="45" name="Picture 6" descr="W:\00部共通\13 2016海の日サポートプログラム\関東地区海っ子塾実行委員会\2016 関東海っ娘塾\関東海っ娘塾写真\栃木県\IMG_7046.JPG"/>
          <p:cNvPicPr>
            <a:picLocks noChangeAspect="1" noChangeArrowheads="1"/>
          </p:cNvPicPr>
          <p:nvPr/>
        </p:nvPicPr>
        <p:blipFill>
          <a:blip r:embed="rId7" cstate="print"/>
          <a:srcRect/>
          <a:stretch>
            <a:fillRect/>
          </a:stretch>
        </p:blipFill>
        <p:spPr bwMode="auto">
          <a:xfrm>
            <a:off x="4221088" y="6033120"/>
            <a:ext cx="1739686" cy="1304764"/>
          </a:xfrm>
          <a:prstGeom prst="rect">
            <a:avLst/>
          </a:prstGeom>
          <a:noFill/>
        </p:spPr>
      </p:pic>
      <p:sp>
        <p:nvSpPr>
          <p:cNvPr id="41" name="テキスト ボックス 40"/>
          <p:cNvSpPr txBox="1"/>
          <p:nvPr/>
        </p:nvSpPr>
        <p:spPr>
          <a:xfrm>
            <a:off x="548680" y="5601072"/>
            <a:ext cx="3134191" cy="400110"/>
          </a:xfrm>
          <a:prstGeom prst="rect">
            <a:avLst/>
          </a:prstGeom>
          <a:noFill/>
        </p:spPr>
        <p:txBody>
          <a:bodyPr wrap="none" rtlCol="0">
            <a:spAutoFit/>
          </a:bodyPr>
          <a:lstStyle/>
          <a:p>
            <a:r>
              <a:rPr kumimoji="1" lang="ja-JP" altLang="en-US" sz="1000" dirty="0" smtClean="0"/>
              <a:t>レスキュー隊員訓練用プール（潜水用）の説明を受ける</a:t>
            </a:r>
            <a:endParaRPr kumimoji="1" lang="en-US" altLang="ja-JP" sz="1000" dirty="0" smtClean="0"/>
          </a:p>
          <a:p>
            <a:r>
              <a:rPr kumimoji="1" lang="ja-JP" altLang="en-US" sz="1000" dirty="0" smtClean="0"/>
              <a:t>子供達</a:t>
            </a:r>
            <a:endParaRPr kumimoji="1" lang="ja-JP" altLang="en-US" sz="1000" dirty="0"/>
          </a:p>
        </p:txBody>
      </p:sp>
      <p:sp>
        <p:nvSpPr>
          <p:cNvPr id="46" name="テキスト ボックス 45"/>
          <p:cNvSpPr txBox="1"/>
          <p:nvPr/>
        </p:nvSpPr>
        <p:spPr>
          <a:xfrm>
            <a:off x="3573016" y="5601072"/>
            <a:ext cx="2920992" cy="400110"/>
          </a:xfrm>
          <a:prstGeom prst="rect">
            <a:avLst/>
          </a:prstGeom>
          <a:noFill/>
        </p:spPr>
        <p:txBody>
          <a:bodyPr wrap="none" rtlCol="0">
            <a:spAutoFit/>
          </a:bodyPr>
          <a:lstStyle/>
          <a:p>
            <a:r>
              <a:rPr kumimoji="1" lang="ja-JP" altLang="en-US" sz="1000" dirty="0" smtClean="0"/>
              <a:t>レスキュー隊員訓練用プール（波浪対策用）の説明</a:t>
            </a:r>
            <a:endParaRPr kumimoji="1" lang="en-US" altLang="ja-JP" sz="1000" dirty="0" smtClean="0"/>
          </a:p>
          <a:p>
            <a:r>
              <a:rPr kumimoji="1" lang="ja-JP" altLang="en-US" sz="1000" dirty="0" smtClean="0"/>
              <a:t>を受ける子供達</a:t>
            </a:r>
            <a:endParaRPr kumimoji="1" lang="ja-JP" altLang="en-US" sz="1000" dirty="0"/>
          </a:p>
        </p:txBody>
      </p:sp>
      <p:pic>
        <p:nvPicPr>
          <p:cNvPr id="47" name="Picture 2" descr="W:\00部共通\13 2016海の日サポートプログラム\関東地区海っ子塾実行委員会\2016 関東海っ娘塾\関東海っ娘塾写真\群馬県\IMG_0121.JPG"/>
          <p:cNvPicPr>
            <a:picLocks noChangeAspect="1" noChangeArrowheads="1"/>
          </p:cNvPicPr>
          <p:nvPr/>
        </p:nvPicPr>
        <p:blipFill>
          <a:blip r:embed="rId8" cstate="print"/>
          <a:srcRect/>
          <a:stretch>
            <a:fillRect/>
          </a:stretch>
        </p:blipFill>
        <p:spPr bwMode="auto">
          <a:xfrm>
            <a:off x="980728" y="7905328"/>
            <a:ext cx="1752194" cy="1314146"/>
          </a:xfrm>
          <a:prstGeom prst="rect">
            <a:avLst/>
          </a:prstGeom>
          <a:noFill/>
        </p:spPr>
      </p:pic>
      <p:sp>
        <p:nvSpPr>
          <p:cNvPr id="48" name="テキスト ボックス 47"/>
          <p:cNvSpPr txBox="1"/>
          <p:nvPr/>
        </p:nvSpPr>
        <p:spPr>
          <a:xfrm>
            <a:off x="548680" y="7473280"/>
            <a:ext cx="2997937" cy="400110"/>
          </a:xfrm>
          <a:prstGeom prst="rect">
            <a:avLst/>
          </a:prstGeom>
          <a:noFill/>
        </p:spPr>
        <p:txBody>
          <a:bodyPr wrap="none" rtlCol="0">
            <a:spAutoFit/>
          </a:bodyPr>
          <a:lstStyle/>
          <a:p>
            <a:r>
              <a:rPr kumimoji="1" lang="ja-JP" altLang="en-US" sz="1000" dirty="0" smtClean="0"/>
              <a:t>ロッククライミング用にも見えますが、レスキュー隊員</a:t>
            </a:r>
            <a:endParaRPr kumimoji="1" lang="en-US" altLang="ja-JP" sz="1000" dirty="0" smtClean="0"/>
          </a:p>
          <a:p>
            <a:r>
              <a:rPr kumimoji="1" lang="ja-JP" altLang="en-US" sz="1000" dirty="0" smtClean="0"/>
              <a:t>の船体登坂訓練用の壁です。</a:t>
            </a:r>
            <a:endParaRPr kumimoji="1" lang="ja-JP" altLang="en-US" sz="1000" dirty="0"/>
          </a:p>
        </p:txBody>
      </p:sp>
      <p:pic>
        <p:nvPicPr>
          <p:cNvPr id="49" name="Picture 4" descr="W:\00部共通\13 2016海の日サポートプログラム\関東地区海っ子塾実行委員会\2016 関東海っ娘塾\関東海っ娘塾写真\群馬県\IMG_0129.JPG"/>
          <p:cNvPicPr>
            <a:picLocks noChangeAspect="1" noChangeArrowheads="1"/>
          </p:cNvPicPr>
          <p:nvPr/>
        </p:nvPicPr>
        <p:blipFill>
          <a:blip r:embed="rId9" cstate="print"/>
          <a:srcRect/>
          <a:stretch>
            <a:fillRect/>
          </a:stretch>
        </p:blipFill>
        <p:spPr bwMode="auto">
          <a:xfrm>
            <a:off x="4221088" y="7977336"/>
            <a:ext cx="1811693" cy="1358770"/>
          </a:xfrm>
          <a:prstGeom prst="rect">
            <a:avLst/>
          </a:prstGeom>
          <a:noFill/>
        </p:spPr>
      </p:pic>
      <p:sp>
        <p:nvSpPr>
          <p:cNvPr id="50" name="テキスト ボックス 49"/>
          <p:cNvSpPr txBox="1"/>
          <p:nvPr/>
        </p:nvSpPr>
        <p:spPr>
          <a:xfrm>
            <a:off x="3717032" y="7617296"/>
            <a:ext cx="2632452" cy="246221"/>
          </a:xfrm>
          <a:prstGeom prst="rect">
            <a:avLst/>
          </a:prstGeom>
          <a:noFill/>
        </p:spPr>
        <p:txBody>
          <a:bodyPr wrap="none" rtlCol="0">
            <a:spAutoFit/>
          </a:bodyPr>
          <a:lstStyle/>
          <a:p>
            <a:r>
              <a:rPr kumimoji="1" lang="ja-JP" altLang="en-US" sz="1000" dirty="0" smtClean="0"/>
              <a:t>海上保安部で一番大きい巡視船「あきつしま」</a:t>
            </a:r>
            <a:endParaRPr kumimoji="1" lang="ja-JP" altLang="en-US" sz="1000" dirty="0"/>
          </a:p>
        </p:txBody>
      </p:sp>
    </p:spTree>
    <p:extLst>
      <p:ext uri="{BB962C8B-B14F-4D97-AF65-F5344CB8AC3E}">
        <p14:creationId xmlns="" xmlns:p14="http://schemas.microsoft.com/office/powerpoint/2010/main" val="407260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6672" y="9531315"/>
            <a:ext cx="4312399" cy="246221"/>
          </a:xfrm>
          <a:prstGeom prst="rect">
            <a:avLst/>
          </a:prstGeom>
        </p:spPr>
        <p:txBody>
          <a:bodyPr wrap="none">
            <a:spAutoFit/>
          </a:bodyPr>
          <a:lstStyle/>
          <a:p>
            <a:r>
              <a:rPr lang="en-US" altLang="ja-JP" sz="1000" dirty="0" smtClean="0"/>
              <a:t>※</a:t>
            </a:r>
            <a:r>
              <a:rPr lang="ja-JP" altLang="en-US" sz="1000" dirty="0" smtClean="0"/>
              <a:t>イベント内容が書ききれない場合は、記入欄をコピーして記載してください。</a:t>
            </a:r>
            <a:endParaRPr lang="ja-JP" altLang="en-US" sz="1000" dirty="0"/>
          </a:p>
        </p:txBody>
      </p:sp>
      <p:grpSp>
        <p:nvGrpSpPr>
          <p:cNvPr id="2" name="グループ化 22"/>
          <p:cNvGrpSpPr/>
          <p:nvPr/>
        </p:nvGrpSpPr>
        <p:grpSpPr>
          <a:xfrm>
            <a:off x="620688" y="7977336"/>
            <a:ext cx="2736305" cy="1506000"/>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3" name="グループ化 25"/>
          <p:cNvGrpSpPr/>
          <p:nvPr/>
        </p:nvGrpSpPr>
        <p:grpSpPr>
          <a:xfrm>
            <a:off x="3645024" y="7977336"/>
            <a:ext cx="2736305" cy="1506000"/>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4" name="グループ化 28"/>
          <p:cNvGrpSpPr/>
          <p:nvPr/>
        </p:nvGrpSpPr>
        <p:grpSpPr>
          <a:xfrm>
            <a:off x="620688" y="4160912"/>
            <a:ext cx="2736305" cy="150600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5" name="グループ化 31"/>
          <p:cNvGrpSpPr/>
          <p:nvPr/>
        </p:nvGrpSpPr>
        <p:grpSpPr>
          <a:xfrm>
            <a:off x="3645024" y="4160912"/>
            <a:ext cx="2736305" cy="1506000"/>
            <a:chOff x="548680" y="7587733"/>
            <a:chExt cx="2016224" cy="1109684"/>
          </a:xfrm>
        </p:grpSpPr>
        <p:sp>
          <p:nvSpPr>
            <p:cNvPr id="33" name="正方形/長方形 32"/>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7" name="グループ化 20"/>
          <p:cNvGrpSpPr/>
          <p:nvPr/>
        </p:nvGrpSpPr>
        <p:grpSpPr>
          <a:xfrm>
            <a:off x="620688" y="6105128"/>
            <a:ext cx="2736305" cy="1506000"/>
            <a:chOff x="548680" y="7587733"/>
            <a:chExt cx="2016224" cy="1109684"/>
          </a:xfrm>
        </p:grpSpPr>
        <p:sp>
          <p:nvSpPr>
            <p:cNvPr id="22" name="正方形/長方形 21"/>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8" name="グループ化 35"/>
          <p:cNvGrpSpPr/>
          <p:nvPr/>
        </p:nvGrpSpPr>
        <p:grpSpPr>
          <a:xfrm>
            <a:off x="3645024" y="6105128"/>
            <a:ext cx="2736305" cy="1506000"/>
            <a:chOff x="548680" y="7587733"/>
            <a:chExt cx="2016224" cy="1109684"/>
          </a:xfrm>
        </p:grpSpPr>
        <p:sp>
          <p:nvSpPr>
            <p:cNvPr id="37" name="正方形/長方形 36"/>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6" name="グループ化 28"/>
          <p:cNvGrpSpPr/>
          <p:nvPr/>
        </p:nvGrpSpPr>
        <p:grpSpPr>
          <a:xfrm>
            <a:off x="620688" y="2288704"/>
            <a:ext cx="2736305" cy="1506000"/>
            <a:chOff x="548680" y="7587733"/>
            <a:chExt cx="2016224" cy="1109684"/>
          </a:xfrm>
        </p:grpSpPr>
        <p:sp>
          <p:nvSpPr>
            <p:cNvPr id="29" name="正方形/長方形 28"/>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36" name="グループ化 28"/>
          <p:cNvGrpSpPr/>
          <p:nvPr/>
        </p:nvGrpSpPr>
        <p:grpSpPr>
          <a:xfrm>
            <a:off x="3645024" y="2288704"/>
            <a:ext cx="2736305" cy="1506000"/>
            <a:chOff x="548680" y="7587732"/>
            <a:chExt cx="2016224" cy="1109684"/>
          </a:xfrm>
        </p:grpSpPr>
        <p:sp>
          <p:nvSpPr>
            <p:cNvPr id="39" name="正方形/長方形 38"/>
            <p:cNvSpPr/>
            <p:nvPr/>
          </p:nvSpPr>
          <p:spPr>
            <a:xfrm>
              <a:off x="548680" y="7587732"/>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41" name="Picture 2" descr="W:\00部共通\13 2016海の日サポートプログラム\関東地区海っ子塾実行委員会\2016 関東海っ娘塾\関東海っ娘塾写真\群馬県\IMG_0145.JPG"/>
          <p:cNvPicPr>
            <a:picLocks noChangeAspect="1" noChangeArrowheads="1"/>
          </p:cNvPicPr>
          <p:nvPr/>
        </p:nvPicPr>
        <p:blipFill>
          <a:blip r:embed="rId4" cstate="print"/>
          <a:srcRect/>
          <a:stretch>
            <a:fillRect/>
          </a:stretch>
        </p:blipFill>
        <p:spPr bwMode="auto">
          <a:xfrm>
            <a:off x="1052736" y="2360712"/>
            <a:ext cx="1787691" cy="1340768"/>
          </a:xfrm>
          <a:prstGeom prst="rect">
            <a:avLst/>
          </a:prstGeom>
          <a:noFill/>
        </p:spPr>
      </p:pic>
      <p:sp>
        <p:nvSpPr>
          <p:cNvPr id="42" name="テキスト ボックス 41"/>
          <p:cNvSpPr txBox="1"/>
          <p:nvPr/>
        </p:nvSpPr>
        <p:spPr>
          <a:xfrm>
            <a:off x="548680" y="2000672"/>
            <a:ext cx="3009157" cy="246221"/>
          </a:xfrm>
          <a:prstGeom prst="rect">
            <a:avLst/>
          </a:prstGeom>
          <a:noFill/>
        </p:spPr>
        <p:txBody>
          <a:bodyPr wrap="none" rtlCol="0">
            <a:spAutoFit/>
          </a:bodyPr>
          <a:lstStyle/>
          <a:p>
            <a:r>
              <a:rPr kumimoji="1" lang="ja-JP" altLang="en-US" sz="1000" dirty="0" smtClean="0"/>
              <a:t>レスキュー隊員（海猿）の装備を見せてもらいました。</a:t>
            </a:r>
            <a:endParaRPr kumimoji="1" lang="ja-JP" altLang="en-US" sz="1000" dirty="0"/>
          </a:p>
        </p:txBody>
      </p:sp>
      <p:pic>
        <p:nvPicPr>
          <p:cNvPr id="43" name="Picture 6" descr="W:\00部共通\13 2016海の日サポートプログラム\関東地区海っ子塾実行委員会\2016 関東海っ娘塾\関東海っ娘塾写真\栃木県\IMG_7063.JPG"/>
          <p:cNvPicPr>
            <a:picLocks noChangeAspect="1" noChangeArrowheads="1"/>
          </p:cNvPicPr>
          <p:nvPr/>
        </p:nvPicPr>
        <p:blipFill>
          <a:blip r:embed="rId5" cstate="print"/>
          <a:srcRect/>
          <a:stretch>
            <a:fillRect/>
          </a:stretch>
        </p:blipFill>
        <p:spPr bwMode="auto">
          <a:xfrm>
            <a:off x="4077072" y="2360712"/>
            <a:ext cx="1752195" cy="1314146"/>
          </a:xfrm>
          <a:prstGeom prst="rect">
            <a:avLst/>
          </a:prstGeom>
          <a:noFill/>
        </p:spPr>
      </p:pic>
      <p:sp>
        <p:nvSpPr>
          <p:cNvPr id="44" name="テキスト ボックス 43"/>
          <p:cNvSpPr txBox="1"/>
          <p:nvPr/>
        </p:nvSpPr>
        <p:spPr>
          <a:xfrm>
            <a:off x="3717032" y="1856656"/>
            <a:ext cx="2505814" cy="400110"/>
          </a:xfrm>
          <a:prstGeom prst="rect">
            <a:avLst/>
          </a:prstGeom>
          <a:noFill/>
        </p:spPr>
        <p:txBody>
          <a:bodyPr wrap="none" rtlCol="0">
            <a:spAutoFit/>
          </a:bodyPr>
          <a:lstStyle/>
          <a:p>
            <a:r>
              <a:rPr kumimoji="1" lang="ja-JP" altLang="en-US" sz="1000" dirty="0" smtClean="0"/>
              <a:t>酸素ボンベを背負ってみました。</a:t>
            </a:r>
            <a:endParaRPr kumimoji="1" lang="en-US" altLang="ja-JP" sz="1000" dirty="0" smtClean="0"/>
          </a:p>
          <a:p>
            <a:r>
              <a:rPr kumimoji="1" lang="ja-JP" altLang="en-US" sz="1000" dirty="0" smtClean="0"/>
              <a:t>実際かなり重いとの感想をいただきました。</a:t>
            </a:r>
            <a:endParaRPr kumimoji="1" lang="ja-JP" altLang="en-US" sz="1000" dirty="0"/>
          </a:p>
        </p:txBody>
      </p:sp>
      <p:pic>
        <p:nvPicPr>
          <p:cNvPr id="45" name="Picture 4" descr="W:\00部共通\13 2016海の日サポートプログラム\関東地区海っ子塾実行委員会\2016 関東海っ娘塾\関東海っ娘塾写真\栃木県\IMG_7059.JPG"/>
          <p:cNvPicPr>
            <a:picLocks noChangeAspect="1" noChangeArrowheads="1"/>
          </p:cNvPicPr>
          <p:nvPr/>
        </p:nvPicPr>
        <p:blipFill>
          <a:blip r:embed="rId6" cstate="print"/>
          <a:srcRect/>
          <a:stretch>
            <a:fillRect/>
          </a:stretch>
        </p:blipFill>
        <p:spPr bwMode="auto">
          <a:xfrm>
            <a:off x="1052736" y="4232920"/>
            <a:ext cx="1811693" cy="1358770"/>
          </a:xfrm>
          <a:prstGeom prst="rect">
            <a:avLst/>
          </a:prstGeom>
          <a:noFill/>
        </p:spPr>
      </p:pic>
      <p:sp>
        <p:nvSpPr>
          <p:cNvPr id="46" name="テキスト ボックス 45"/>
          <p:cNvSpPr txBox="1"/>
          <p:nvPr/>
        </p:nvSpPr>
        <p:spPr>
          <a:xfrm>
            <a:off x="548680" y="3872880"/>
            <a:ext cx="3041217" cy="246221"/>
          </a:xfrm>
          <a:prstGeom prst="rect">
            <a:avLst/>
          </a:prstGeom>
          <a:noFill/>
        </p:spPr>
        <p:txBody>
          <a:bodyPr wrap="none" rtlCol="0">
            <a:spAutoFit/>
          </a:bodyPr>
          <a:lstStyle/>
          <a:p>
            <a:r>
              <a:rPr kumimoji="1" lang="ja-JP" altLang="en-US" sz="1000" dirty="0" smtClean="0"/>
              <a:t>レスキュー隊員（海猿）の潜水具を羽織ってみました。</a:t>
            </a:r>
            <a:endParaRPr kumimoji="1" lang="ja-JP" altLang="en-US" sz="1000" dirty="0"/>
          </a:p>
        </p:txBody>
      </p:sp>
      <p:pic>
        <p:nvPicPr>
          <p:cNvPr id="47" name="Picture 5" descr="W:\00部共通\13 2016海の日サポートプログラム\関東地区海っ子塾実行委員会\2016 関東海っ娘塾\関東海っ娘塾写真\栃木県\IMG_7064.JPG"/>
          <p:cNvPicPr>
            <a:picLocks noChangeAspect="1" noChangeArrowheads="1"/>
          </p:cNvPicPr>
          <p:nvPr/>
        </p:nvPicPr>
        <p:blipFill>
          <a:blip r:embed="rId7" cstate="print"/>
          <a:srcRect/>
          <a:stretch>
            <a:fillRect/>
          </a:stretch>
        </p:blipFill>
        <p:spPr bwMode="auto">
          <a:xfrm>
            <a:off x="4077072" y="4232920"/>
            <a:ext cx="1835696" cy="1376772"/>
          </a:xfrm>
          <a:prstGeom prst="rect">
            <a:avLst/>
          </a:prstGeom>
          <a:noFill/>
        </p:spPr>
      </p:pic>
      <p:sp>
        <p:nvSpPr>
          <p:cNvPr id="48" name="テキスト ボックス 47"/>
          <p:cNvSpPr txBox="1"/>
          <p:nvPr/>
        </p:nvSpPr>
        <p:spPr>
          <a:xfrm>
            <a:off x="3645024" y="3872880"/>
            <a:ext cx="2626040" cy="246221"/>
          </a:xfrm>
          <a:prstGeom prst="rect">
            <a:avLst/>
          </a:prstGeom>
          <a:noFill/>
        </p:spPr>
        <p:txBody>
          <a:bodyPr wrap="none" rtlCol="0">
            <a:spAutoFit/>
          </a:bodyPr>
          <a:lstStyle/>
          <a:p>
            <a:r>
              <a:rPr kumimoji="1" lang="ja-JP" altLang="en-US" sz="1000" dirty="0" smtClean="0"/>
              <a:t>消火用作業着を装備してシャドウトレーニング</a:t>
            </a:r>
            <a:endParaRPr kumimoji="1" lang="ja-JP" altLang="en-US" sz="1000" dirty="0"/>
          </a:p>
        </p:txBody>
      </p:sp>
      <p:pic>
        <p:nvPicPr>
          <p:cNvPr id="49" name="Picture 8" descr="W:\00部共通\13 2016海の日サポートプログラム\関東地区海っ子塾実行委員会\2016 関東海っ娘塾\関東海っ娘塾写真\栃木県\IMG_7056.JPG"/>
          <p:cNvPicPr>
            <a:picLocks noChangeAspect="1" noChangeArrowheads="1"/>
          </p:cNvPicPr>
          <p:nvPr/>
        </p:nvPicPr>
        <p:blipFill>
          <a:blip r:embed="rId8" cstate="print"/>
          <a:srcRect/>
          <a:stretch>
            <a:fillRect/>
          </a:stretch>
        </p:blipFill>
        <p:spPr bwMode="auto">
          <a:xfrm>
            <a:off x="1052736" y="6177136"/>
            <a:ext cx="1824145" cy="1368152"/>
          </a:xfrm>
          <a:prstGeom prst="rect">
            <a:avLst/>
          </a:prstGeom>
          <a:noFill/>
        </p:spPr>
      </p:pic>
      <p:pic>
        <p:nvPicPr>
          <p:cNvPr id="50" name="Picture 7" descr="W:\00部共通\13 2016海の日サポートプログラム\関東地区海っ子塾実行委員会\2016 関東海っ娘塾\関東海っ娘塾写真\群馬県\IMG_0153.JPG"/>
          <p:cNvPicPr>
            <a:picLocks noChangeAspect="1" noChangeArrowheads="1"/>
          </p:cNvPicPr>
          <p:nvPr/>
        </p:nvPicPr>
        <p:blipFill>
          <a:blip r:embed="rId9" cstate="print"/>
          <a:srcRect/>
          <a:stretch>
            <a:fillRect/>
          </a:stretch>
        </p:blipFill>
        <p:spPr bwMode="auto">
          <a:xfrm>
            <a:off x="4149080" y="6177136"/>
            <a:ext cx="1824203" cy="1368152"/>
          </a:xfrm>
          <a:prstGeom prst="rect">
            <a:avLst/>
          </a:prstGeom>
          <a:noFill/>
        </p:spPr>
      </p:pic>
      <p:sp>
        <p:nvSpPr>
          <p:cNvPr id="51" name="テキスト ボックス 50"/>
          <p:cNvSpPr txBox="1"/>
          <p:nvPr/>
        </p:nvSpPr>
        <p:spPr>
          <a:xfrm>
            <a:off x="836712" y="5673080"/>
            <a:ext cx="2379177" cy="400110"/>
          </a:xfrm>
          <a:prstGeom prst="rect">
            <a:avLst/>
          </a:prstGeom>
          <a:noFill/>
        </p:spPr>
        <p:txBody>
          <a:bodyPr wrap="none" rtlCol="0">
            <a:spAutoFit/>
          </a:bodyPr>
          <a:lstStyle/>
          <a:p>
            <a:r>
              <a:rPr kumimoji="1" lang="ja-JP" altLang="en-US" sz="1000" dirty="0" smtClean="0"/>
              <a:t>ロープワークを教えてもらい、ストラップを</a:t>
            </a:r>
            <a:endParaRPr kumimoji="1" lang="en-US" altLang="ja-JP" sz="1000" dirty="0" smtClean="0"/>
          </a:p>
          <a:p>
            <a:r>
              <a:rPr lang="ja-JP" altLang="en-US" sz="1000" dirty="0" smtClean="0"/>
              <a:t>作成しています。</a:t>
            </a:r>
            <a:endParaRPr kumimoji="1" lang="ja-JP" altLang="en-US" sz="1000" dirty="0"/>
          </a:p>
        </p:txBody>
      </p:sp>
      <p:sp>
        <p:nvSpPr>
          <p:cNvPr id="52" name="テキスト ボックス 51"/>
          <p:cNvSpPr txBox="1"/>
          <p:nvPr/>
        </p:nvSpPr>
        <p:spPr>
          <a:xfrm>
            <a:off x="4077072" y="5673080"/>
            <a:ext cx="1907895" cy="400110"/>
          </a:xfrm>
          <a:prstGeom prst="rect">
            <a:avLst/>
          </a:prstGeom>
          <a:noFill/>
        </p:spPr>
        <p:txBody>
          <a:bodyPr wrap="none" rtlCol="0">
            <a:spAutoFit/>
          </a:bodyPr>
          <a:lstStyle/>
          <a:p>
            <a:r>
              <a:rPr kumimoji="1" lang="ja-JP" altLang="en-US" sz="1000" dirty="0" smtClean="0"/>
              <a:t>「叶結び」というんだそうですが、</a:t>
            </a:r>
            <a:endParaRPr kumimoji="1" lang="en-US" altLang="ja-JP" sz="1000" dirty="0" smtClean="0"/>
          </a:p>
          <a:p>
            <a:r>
              <a:rPr kumimoji="1" lang="ja-JP" altLang="en-US" sz="1000" dirty="0" smtClean="0"/>
              <a:t>なかなか難しそう。</a:t>
            </a:r>
            <a:endParaRPr kumimoji="1" lang="ja-JP" altLang="en-US" sz="1000" dirty="0"/>
          </a:p>
        </p:txBody>
      </p:sp>
      <p:pic>
        <p:nvPicPr>
          <p:cNvPr id="53" name="Picture 9" descr="W:\00部共通\13 2016海の日サポートプログラム\関東地区海っ子塾実行委員会\2016 関東海っ娘塾\関東海っ娘塾写真\群馬県\IMG_0163.JPG"/>
          <p:cNvPicPr>
            <a:picLocks noChangeAspect="1" noChangeArrowheads="1"/>
          </p:cNvPicPr>
          <p:nvPr/>
        </p:nvPicPr>
        <p:blipFill>
          <a:blip r:embed="rId10" cstate="print"/>
          <a:srcRect/>
          <a:stretch>
            <a:fillRect/>
          </a:stretch>
        </p:blipFill>
        <p:spPr bwMode="auto">
          <a:xfrm>
            <a:off x="1052736" y="8049344"/>
            <a:ext cx="1776120" cy="1332144"/>
          </a:xfrm>
          <a:prstGeom prst="rect">
            <a:avLst/>
          </a:prstGeom>
          <a:noFill/>
        </p:spPr>
      </p:pic>
      <p:sp>
        <p:nvSpPr>
          <p:cNvPr id="54" name="テキスト ボックス 53"/>
          <p:cNvSpPr txBox="1"/>
          <p:nvPr/>
        </p:nvSpPr>
        <p:spPr>
          <a:xfrm>
            <a:off x="476672" y="7689304"/>
            <a:ext cx="3018775" cy="246221"/>
          </a:xfrm>
          <a:prstGeom prst="rect">
            <a:avLst/>
          </a:prstGeom>
          <a:noFill/>
        </p:spPr>
        <p:txBody>
          <a:bodyPr wrap="none" rtlCol="0">
            <a:spAutoFit/>
          </a:bodyPr>
          <a:lstStyle/>
          <a:p>
            <a:r>
              <a:rPr kumimoji="1" lang="ja-JP" altLang="en-US" sz="1000" dirty="0" smtClean="0"/>
              <a:t>救命胴衣の着用についてのレクチャーも受けました。</a:t>
            </a:r>
            <a:endParaRPr kumimoji="1" lang="ja-JP" altLang="en-US" sz="1000" dirty="0"/>
          </a:p>
        </p:txBody>
      </p:sp>
      <p:pic>
        <p:nvPicPr>
          <p:cNvPr id="55" name="Picture 10" descr="W:\00部共通\13 2016海の日サポートプログラム\関東地区海っ子塾実行委員会\2016 関東海っ娘塾\関東海っ娘塾写真\群馬県\IMG_0164.JPG"/>
          <p:cNvPicPr>
            <a:picLocks noChangeAspect="1" noChangeArrowheads="1"/>
          </p:cNvPicPr>
          <p:nvPr/>
        </p:nvPicPr>
        <p:blipFill>
          <a:blip r:embed="rId11" cstate="print"/>
          <a:srcRect/>
          <a:stretch>
            <a:fillRect/>
          </a:stretch>
        </p:blipFill>
        <p:spPr bwMode="auto">
          <a:xfrm>
            <a:off x="4221088" y="8049344"/>
            <a:ext cx="1824129" cy="1368152"/>
          </a:xfrm>
          <a:prstGeom prst="rect">
            <a:avLst/>
          </a:prstGeom>
          <a:noFill/>
        </p:spPr>
      </p:pic>
      <p:sp>
        <p:nvSpPr>
          <p:cNvPr id="56" name="テキスト ボックス 55"/>
          <p:cNvSpPr txBox="1"/>
          <p:nvPr/>
        </p:nvSpPr>
        <p:spPr>
          <a:xfrm>
            <a:off x="3861048" y="7617296"/>
            <a:ext cx="2347117" cy="400110"/>
          </a:xfrm>
          <a:prstGeom prst="rect">
            <a:avLst/>
          </a:prstGeom>
          <a:noFill/>
        </p:spPr>
        <p:txBody>
          <a:bodyPr wrap="square" rtlCol="0">
            <a:spAutoFit/>
          </a:bodyPr>
          <a:lstStyle/>
          <a:p>
            <a:r>
              <a:rPr kumimoji="1" lang="ja-JP" altLang="en-US" sz="1000" dirty="0" smtClean="0"/>
              <a:t>現場担当の海上保安官との記念撮影</a:t>
            </a:r>
            <a:endParaRPr kumimoji="1" lang="en-US" altLang="ja-JP" sz="1000" dirty="0" smtClean="0"/>
          </a:p>
          <a:p>
            <a:r>
              <a:rPr lang="ja-JP" altLang="en-US" sz="1000" dirty="0" smtClean="0"/>
              <a:t>保安部の皆さんありがとうございました。</a:t>
            </a:r>
            <a:endParaRPr kumimoji="1" lang="ja-JP" altLang="en-US" sz="1000" dirty="0"/>
          </a:p>
        </p:txBody>
      </p:sp>
      <p:sp>
        <p:nvSpPr>
          <p:cNvPr id="57" name="正方形/長方形 56"/>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59" name="テキスト ボックス 58"/>
          <p:cNvSpPr txBox="1"/>
          <p:nvPr/>
        </p:nvSpPr>
        <p:spPr>
          <a:xfrm>
            <a:off x="2420888" y="848544"/>
            <a:ext cx="3744416" cy="646331"/>
          </a:xfrm>
          <a:prstGeom prst="rect">
            <a:avLst/>
          </a:prstGeom>
          <a:noFill/>
        </p:spPr>
        <p:txBody>
          <a:bodyPr wrap="square" rtlCol="0">
            <a:spAutoFit/>
          </a:bodyPr>
          <a:lstStyle/>
          <a:p>
            <a:r>
              <a:rPr kumimoji="1" lang="en-US" altLang="ja-JP" sz="1200" dirty="0" smtClean="0"/>
              <a:t>2015328506</a:t>
            </a:r>
          </a:p>
          <a:p>
            <a:r>
              <a:rPr lang="ja-JP" altLang="en-US" sz="1200" dirty="0" smtClean="0"/>
              <a:t>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関東地区海</a:t>
            </a:r>
            <a:r>
              <a:rPr kumimoji="1" lang="ja-JP" altLang="en-US" sz="1200" dirty="0" err="1" smtClean="0"/>
              <a:t>っ</a:t>
            </a:r>
            <a:r>
              <a:rPr kumimoji="1" lang="ja-JP" altLang="en-US" sz="1200" dirty="0" smtClean="0"/>
              <a:t>子塾実行委員会</a:t>
            </a:r>
            <a:endParaRPr kumimoji="1" lang="ja-JP" altLang="en-US" sz="1200" dirty="0"/>
          </a:p>
        </p:txBody>
      </p:sp>
    </p:spTree>
    <p:extLst>
      <p:ext uri="{BB962C8B-B14F-4D97-AF65-F5344CB8AC3E}">
        <p14:creationId xmlns="" xmlns:p14="http://schemas.microsoft.com/office/powerpoint/2010/main" val="407260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 xmlns:p14="http://schemas.microsoft.com/office/powerpoint/2010/main" val="2776046429"/>
              </p:ext>
            </p:extLst>
          </p:nvPr>
        </p:nvGraphicFramePr>
        <p:xfrm>
          <a:off x="548680" y="1826461"/>
          <a:ext cx="5832648" cy="1038307"/>
        </p:xfrm>
        <a:graphic>
          <a:graphicData uri="http://schemas.openxmlformats.org/drawingml/2006/table">
            <a:tbl>
              <a:tblPr firstRow="1" bandRow="1">
                <a:tableStyleId>{5C22544A-7EE6-4342-B048-85BDC9FD1C3A}</a:tableStyleId>
              </a:tblPr>
              <a:tblGrid>
                <a:gridCol w="1296144"/>
                <a:gridCol w="4536504"/>
              </a:tblGrid>
              <a:tr h="1038307">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3</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施設見学</a:t>
                      </a:r>
                      <a:r>
                        <a:rPr kumimoji="1" lang="en-US" altLang="ja-JP" sz="1050" b="0" dirty="0" smtClean="0">
                          <a:solidFill>
                            <a:schemeClr val="tx1"/>
                          </a:solidFill>
                        </a:rPr>
                        <a:t>【</a:t>
                      </a:r>
                      <a:r>
                        <a:rPr kumimoji="1" lang="ja-JP" altLang="en-US" sz="1050" b="0" dirty="0" smtClean="0">
                          <a:solidFill>
                            <a:schemeClr val="tx1"/>
                          </a:solidFill>
                        </a:rPr>
                        <a:t>ジャパンマリンユナイテッド（株）横浜事業所磯子工場</a:t>
                      </a:r>
                      <a:r>
                        <a:rPr kumimoji="1" lang="en-US" altLang="ja-JP" sz="1050" b="0" dirty="0" smtClean="0">
                          <a:solidFill>
                            <a:schemeClr val="tx1"/>
                          </a:solidFill>
                        </a:rPr>
                        <a:t>】</a:t>
                      </a:r>
                    </a:p>
                    <a:p>
                      <a:pPr algn="l"/>
                      <a:r>
                        <a:rPr kumimoji="1" lang="ja-JP" altLang="en-US" sz="1050" b="0" dirty="0" smtClean="0">
                          <a:solidFill>
                            <a:schemeClr val="tx1"/>
                          </a:solidFill>
                        </a:rPr>
                        <a:t>平成２８年７月２５日（月）１３：１５～１４：４５　</a:t>
                      </a:r>
                      <a:endParaRPr kumimoji="1" lang="en-US" altLang="ja-JP" sz="1050" b="0" dirty="0" smtClean="0">
                        <a:solidFill>
                          <a:schemeClr val="tx1"/>
                        </a:solidFill>
                      </a:endParaRPr>
                    </a:p>
                    <a:p>
                      <a:pPr algn="l"/>
                      <a:r>
                        <a:rPr kumimoji="1" lang="ja-JP" altLang="en-US" sz="1050" b="0" dirty="0" smtClean="0">
                          <a:solidFill>
                            <a:schemeClr val="tx1"/>
                          </a:solidFill>
                        </a:rPr>
                        <a:t>　　　　　山梨県ガールスカウト連盟所属の小・中・高校生３５名、引率者３名</a:t>
                      </a:r>
                      <a:endParaRPr kumimoji="1" lang="en-US" altLang="ja-JP" sz="1050" b="0" dirty="0" smtClean="0">
                        <a:solidFill>
                          <a:schemeClr val="tx1"/>
                        </a:solidFill>
                      </a:endParaRPr>
                    </a:p>
                    <a:p>
                      <a:pPr algn="l"/>
                      <a:r>
                        <a:rPr kumimoji="1" lang="ja-JP" altLang="en-US" sz="1050" b="0" dirty="0" smtClean="0">
                          <a:solidFill>
                            <a:schemeClr val="tx1"/>
                          </a:solidFill>
                        </a:rPr>
                        <a:t>　　　　　　　　　　　　　　　　　　　　　　　　　　　　　　　　　　　　・・・合計３８名</a:t>
                      </a:r>
                      <a:endParaRPr kumimoji="1" lang="en-US" altLang="ja-JP" sz="1050" b="0" dirty="0" smtClean="0">
                        <a:solidFill>
                          <a:schemeClr val="tx1"/>
                        </a:solidFill>
                      </a:endParaRPr>
                    </a:p>
                    <a:p>
                      <a:pPr algn="l"/>
                      <a:r>
                        <a:rPr kumimoji="1" lang="ja-JP" altLang="en-US" sz="1050" b="0" dirty="0" smtClean="0">
                          <a:solidFill>
                            <a:schemeClr val="tx1"/>
                          </a:solidFill>
                        </a:rPr>
                        <a:t>造船業の講話、造船所現場見学　　　</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476672" y="9531315"/>
            <a:ext cx="4312399" cy="246221"/>
          </a:xfrm>
          <a:prstGeom prst="rect">
            <a:avLst/>
          </a:prstGeom>
        </p:spPr>
        <p:txBody>
          <a:bodyPr wrap="none">
            <a:spAutoFit/>
          </a:bodyPr>
          <a:lstStyle/>
          <a:p>
            <a:r>
              <a:rPr lang="en-US" altLang="ja-JP" sz="1000" dirty="0" smtClean="0"/>
              <a:t>※</a:t>
            </a:r>
            <a:r>
              <a:rPr lang="ja-JP" altLang="en-US" sz="1000" dirty="0" smtClean="0"/>
              <a:t>イベント内容が書ききれない場合は、記入欄をコピーして記載してください。</a:t>
            </a:r>
            <a:endParaRPr lang="ja-JP" altLang="en-US" sz="1000" dirty="0"/>
          </a:p>
        </p:txBody>
      </p:sp>
      <p:grpSp>
        <p:nvGrpSpPr>
          <p:cNvPr id="2" name="グループ化 22"/>
          <p:cNvGrpSpPr/>
          <p:nvPr/>
        </p:nvGrpSpPr>
        <p:grpSpPr>
          <a:xfrm>
            <a:off x="548679" y="7799930"/>
            <a:ext cx="2736305" cy="1506000"/>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3" name="グループ化 25"/>
          <p:cNvGrpSpPr/>
          <p:nvPr/>
        </p:nvGrpSpPr>
        <p:grpSpPr>
          <a:xfrm>
            <a:off x="3645024" y="7799930"/>
            <a:ext cx="2736305" cy="1506000"/>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4" name="グループ化 28"/>
          <p:cNvGrpSpPr/>
          <p:nvPr/>
        </p:nvGrpSpPr>
        <p:grpSpPr>
          <a:xfrm>
            <a:off x="548680" y="3296816"/>
            <a:ext cx="2736305" cy="150600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5" name="グループ化 31"/>
          <p:cNvGrpSpPr/>
          <p:nvPr/>
        </p:nvGrpSpPr>
        <p:grpSpPr>
          <a:xfrm>
            <a:off x="3645024" y="3296816"/>
            <a:ext cx="2736305" cy="1506000"/>
            <a:chOff x="548680" y="7587733"/>
            <a:chExt cx="2016224" cy="1109684"/>
          </a:xfrm>
        </p:grpSpPr>
        <p:sp>
          <p:nvSpPr>
            <p:cNvPr id="33" name="正方形/長方形 32"/>
            <p:cNvSpPr/>
            <p:nvPr/>
          </p:nvSpPr>
          <p:spPr>
            <a:xfrm>
              <a:off x="548680" y="7587733"/>
              <a:ext cx="2016224" cy="110968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sp>
        <p:nvSpPr>
          <p:cNvPr id="18" name="テキスト ボックス 17"/>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276872" y="848544"/>
            <a:ext cx="3744416"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2015328506</a:t>
            </a:r>
          </a:p>
          <a:p>
            <a:r>
              <a:rPr lang="ja-JP" altLang="en-US" sz="1200" dirty="0" smtClean="0"/>
              <a:t>事業名：４県合同・関東海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団体名：関東地区海</a:t>
            </a:r>
            <a:r>
              <a:rPr kumimoji="1" lang="ja-JP" altLang="en-US" sz="1200" dirty="0" err="1" smtClean="0"/>
              <a:t>っ</a:t>
            </a:r>
            <a:r>
              <a:rPr kumimoji="1" lang="ja-JP" altLang="en-US" sz="1200" dirty="0" smtClean="0"/>
              <a:t>子塾実行委員会</a:t>
            </a:r>
            <a:endParaRPr kumimoji="1" lang="ja-JP" altLang="en-US" sz="1200" dirty="0"/>
          </a:p>
        </p:txBody>
      </p:sp>
      <p:pic>
        <p:nvPicPr>
          <p:cNvPr id="26" name="Picture 11" descr="W:\00部共通\13 2016海の日サポートプログラム\関東地区海っ子塾実行委員会\2016 関東海っ娘塾\関東海っ娘塾写真\山梨県\DSC09985.JPG"/>
          <p:cNvPicPr>
            <a:picLocks noChangeAspect="1" noChangeArrowheads="1"/>
          </p:cNvPicPr>
          <p:nvPr/>
        </p:nvPicPr>
        <p:blipFill>
          <a:blip r:embed="rId4" cstate="print"/>
          <a:srcRect/>
          <a:stretch>
            <a:fillRect/>
          </a:stretch>
        </p:blipFill>
        <p:spPr bwMode="auto">
          <a:xfrm>
            <a:off x="1052736" y="3368824"/>
            <a:ext cx="1752194" cy="1314146"/>
          </a:xfrm>
          <a:prstGeom prst="rect">
            <a:avLst/>
          </a:prstGeom>
          <a:noFill/>
        </p:spPr>
      </p:pic>
      <p:pic>
        <p:nvPicPr>
          <p:cNvPr id="29" name="Picture 12" descr="W:\00部共通\13 2016海の日サポートプログラム\関東地区海っ子塾実行委員会\2016 関東海っ娘塾\関東海っ娘塾写真\山梨県\DSC09986.JPG"/>
          <p:cNvPicPr>
            <a:picLocks noChangeAspect="1" noChangeArrowheads="1"/>
          </p:cNvPicPr>
          <p:nvPr/>
        </p:nvPicPr>
        <p:blipFill>
          <a:blip r:embed="rId5" cstate="print"/>
          <a:srcRect/>
          <a:stretch>
            <a:fillRect/>
          </a:stretch>
        </p:blipFill>
        <p:spPr bwMode="auto">
          <a:xfrm>
            <a:off x="4149080" y="3368824"/>
            <a:ext cx="1799523" cy="1349642"/>
          </a:xfrm>
          <a:prstGeom prst="rect">
            <a:avLst/>
          </a:prstGeom>
          <a:noFill/>
        </p:spPr>
      </p:pic>
      <p:sp>
        <p:nvSpPr>
          <p:cNvPr id="32" name="テキスト ボックス 31"/>
          <p:cNvSpPr txBox="1"/>
          <p:nvPr/>
        </p:nvSpPr>
        <p:spPr>
          <a:xfrm>
            <a:off x="620688" y="3008784"/>
            <a:ext cx="2670924" cy="246221"/>
          </a:xfrm>
          <a:prstGeom prst="rect">
            <a:avLst/>
          </a:prstGeom>
          <a:noFill/>
        </p:spPr>
        <p:txBody>
          <a:bodyPr wrap="none" rtlCol="0">
            <a:spAutoFit/>
          </a:bodyPr>
          <a:lstStyle/>
          <a:p>
            <a:r>
              <a:rPr kumimoji="1" lang="ja-JP" altLang="en-US" sz="1000" dirty="0" smtClean="0"/>
              <a:t>造船所のお仕事について、講義を受けました。</a:t>
            </a:r>
            <a:endParaRPr kumimoji="1" lang="ja-JP" altLang="en-US" sz="1000" dirty="0"/>
          </a:p>
        </p:txBody>
      </p:sp>
      <p:sp>
        <p:nvSpPr>
          <p:cNvPr id="36" name="テキスト ボックス 35"/>
          <p:cNvSpPr txBox="1"/>
          <p:nvPr/>
        </p:nvSpPr>
        <p:spPr>
          <a:xfrm>
            <a:off x="3501008" y="2864768"/>
            <a:ext cx="2860078" cy="400110"/>
          </a:xfrm>
          <a:prstGeom prst="rect">
            <a:avLst/>
          </a:prstGeom>
          <a:noFill/>
        </p:spPr>
        <p:txBody>
          <a:bodyPr wrap="none" rtlCol="0">
            <a:spAutoFit/>
          </a:bodyPr>
          <a:lstStyle/>
          <a:p>
            <a:r>
              <a:rPr kumimoji="1" lang="ja-JP" altLang="en-US" sz="1000" dirty="0" smtClean="0"/>
              <a:t>ヘルメットを被って、造船所内を見学にバスで出発</a:t>
            </a:r>
            <a:endParaRPr kumimoji="1" lang="en-US" altLang="ja-JP" sz="1000" dirty="0" smtClean="0"/>
          </a:p>
          <a:p>
            <a:r>
              <a:rPr lang="ja-JP" altLang="en-US" sz="1000" dirty="0" smtClean="0"/>
              <a:t>（ものすごく広い敷地のため）</a:t>
            </a:r>
            <a:endParaRPr kumimoji="1" lang="ja-JP" altLang="en-US" sz="1000" dirty="0"/>
          </a:p>
        </p:txBody>
      </p:sp>
      <p:sp>
        <p:nvSpPr>
          <p:cNvPr id="39" name="テキスト ボックス 38"/>
          <p:cNvSpPr txBox="1"/>
          <p:nvPr/>
        </p:nvSpPr>
        <p:spPr>
          <a:xfrm>
            <a:off x="476672" y="4880992"/>
            <a:ext cx="5904656" cy="553998"/>
          </a:xfrm>
          <a:prstGeom prst="rect">
            <a:avLst/>
          </a:prstGeom>
          <a:noFill/>
        </p:spPr>
        <p:txBody>
          <a:bodyPr wrap="square" rtlCol="0">
            <a:spAutoFit/>
          </a:bodyPr>
          <a:lstStyle/>
          <a:p>
            <a:r>
              <a:rPr kumimoji="1" lang="en-US" altLang="ja-JP" sz="1000" dirty="0" smtClean="0"/>
              <a:t>※</a:t>
            </a:r>
            <a:r>
              <a:rPr kumimoji="1" lang="ja-JP" altLang="en-US" sz="1000" dirty="0" smtClean="0"/>
              <a:t>造船所内は機密保持（巡視船、自衛艦建造中）のため撮影禁止なので写真撮影ができませんでしたが、子供達からは船や工場の大きさを間近に感じ、</a:t>
            </a:r>
            <a:r>
              <a:rPr lang="ja-JP" altLang="ja-JP" sz="1000" dirty="0" smtClean="0"/>
              <a:t>また、巨大な鉄板を職人の手で加工する「もの作り」に触れることができ、感動したという感想</a:t>
            </a:r>
            <a:r>
              <a:rPr lang="ja-JP" altLang="en-US" sz="1000" dirty="0" smtClean="0"/>
              <a:t>をいただきました。</a:t>
            </a:r>
            <a:endParaRPr kumimoji="1" lang="ja-JP" altLang="en-US" sz="1000" dirty="0"/>
          </a:p>
        </p:txBody>
      </p:sp>
      <p:graphicFrame>
        <p:nvGraphicFramePr>
          <p:cNvPr id="40" name="表 39"/>
          <p:cNvGraphicFramePr>
            <a:graphicFrameLocks noGrp="1"/>
          </p:cNvGraphicFramePr>
          <p:nvPr>
            <p:extLst>
              <p:ext uri="{D42A27DB-BD31-4B8C-83A1-F6EECF244321}">
                <p14:modId xmlns="" xmlns:p14="http://schemas.microsoft.com/office/powerpoint/2010/main" val="4190676962"/>
              </p:ext>
            </p:extLst>
          </p:nvPr>
        </p:nvGraphicFramePr>
        <p:xfrm>
          <a:off x="476672" y="5529064"/>
          <a:ext cx="5832648" cy="1800200"/>
        </p:xfrm>
        <a:graphic>
          <a:graphicData uri="http://schemas.openxmlformats.org/drawingml/2006/table">
            <a:tbl>
              <a:tblPr firstRow="1" bandRow="1">
                <a:tableStyleId>{5C22544A-7EE6-4342-B048-85BDC9FD1C3A}</a:tableStyleId>
              </a:tblPr>
              <a:tblGrid>
                <a:gridCol w="1296144"/>
                <a:gridCol w="4536504"/>
              </a:tblGrid>
              <a:tr h="1800200">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4</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施設見学</a:t>
                      </a:r>
                      <a:r>
                        <a:rPr kumimoji="1" lang="en-US" altLang="ja-JP" sz="1050" b="0" dirty="0" smtClean="0">
                          <a:solidFill>
                            <a:schemeClr val="tx1"/>
                          </a:solidFill>
                        </a:rPr>
                        <a:t>【</a:t>
                      </a:r>
                      <a:r>
                        <a:rPr kumimoji="1" lang="ja-JP" altLang="en-US" sz="1050" b="0" dirty="0" smtClean="0">
                          <a:solidFill>
                            <a:schemeClr val="tx1"/>
                          </a:solidFill>
                        </a:rPr>
                        <a:t>三菱みなとみらい技術館</a:t>
                      </a:r>
                      <a:r>
                        <a:rPr kumimoji="1" lang="en-US" altLang="ja-JP" sz="1050" b="0" dirty="0" smtClean="0">
                          <a:solidFill>
                            <a:schemeClr val="tx1"/>
                          </a:solidFill>
                        </a:rPr>
                        <a:t>】</a:t>
                      </a:r>
                    </a:p>
                    <a:p>
                      <a:pPr algn="l"/>
                      <a:r>
                        <a:rPr kumimoji="1" lang="ja-JP" altLang="en-US" sz="1050" b="0" dirty="0" smtClean="0">
                          <a:solidFill>
                            <a:schemeClr val="tx1"/>
                          </a:solidFill>
                        </a:rPr>
                        <a:t>平成２８年７月２４日（日）１０：００～１１：３０　</a:t>
                      </a:r>
                      <a:endParaRPr kumimoji="1" lang="en-US" altLang="ja-JP" sz="1050" b="0" dirty="0" smtClean="0">
                        <a:solidFill>
                          <a:schemeClr val="tx1"/>
                        </a:solidFill>
                      </a:endParaRPr>
                    </a:p>
                    <a:p>
                      <a:pPr algn="l"/>
                      <a:r>
                        <a:rPr kumimoji="1" lang="ja-JP" altLang="en-US" sz="1050" b="0" dirty="0" smtClean="0">
                          <a:solidFill>
                            <a:schemeClr val="tx1"/>
                          </a:solidFill>
                        </a:rPr>
                        <a:t>　　　　　山梨県ガールスカウト連盟所属の小・中・高校生３５名、引率者３名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平成２８年７月２４日（日）１５：１５～１６：４５</a:t>
                      </a:r>
                      <a:endParaRPr kumimoji="1" lang="en-US" altLang="ja-JP" sz="1050" b="0" dirty="0" smtClean="0">
                        <a:solidFill>
                          <a:schemeClr val="tx1"/>
                        </a:solidFill>
                      </a:endParaRPr>
                    </a:p>
                    <a:p>
                      <a:pPr algn="l"/>
                      <a:r>
                        <a:rPr kumimoji="1" lang="ja-JP" altLang="en-US" sz="1050" b="0" dirty="0" smtClean="0">
                          <a:solidFill>
                            <a:schemeClr val="tx1"/>
                          </a:solidFill>
                        </a:rPr>
                        <a:t>　　　　　群馬県ガールスカウト連盟所属の小・中・高校生３２名、引率者６名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平成２８年７月２５日（月）１４：４５～１６：３０</a:t>
                      </a:r>
                      <a:endParaRPr kumimoji="1" lang="en-US" altLang="ja-JP" sz="1050" b="0" dirty="0" smtClean="0">
                        <a:solidFill>
                          <a:schemeClr val="tx1"/>
                        </a:solidFill>
                      </a:endParaRPr>
                    </a:p>
                    <a:p>
                      <a:pPr algn="l"/>
                      <a:r>
                        <a:rPr kumimoji="1" lang="ja-JP" altLang="en-US" sz="1050" b="0" dirty="0" smtClean="0">
                          <a:solidFill>
                            <a:schemeClr val="tx1"/>
                          </a:solidFill>
                        </a:rPr>
                        <a:t>　　　　　埼玉県ガールスカウト連盟所属の小・中・高校生３４名、引率者４名</a:t>
                      </a:r>
                      <a:endParaRPr kumimoji="1" lang="en-US" altLang="ja-JP" sz="1050" b="0" dirty="0" smtClean="0">
                        <a:solidFill>
                          <a:schemeClr val="tx1"/>
                        </a:solidFill>
                      </a:endParaRPr>
                    </a:p>
                    <a:p>
                      <a:pPr algn="l"/>
                      <a:r>
                        <a:rPr kumimoji="1" lang="ja-JP" altLang="en-US" sz="1050" b="0" dirty="0" smtClean="0">
                          <a:solidFill>
                            <a:schemeClr val="tx1"/>
                          </a:solidFill>
                        </a:rPr>
                        <a:t>　　　　　栃木県ガールスカウト連盟所属の中・高校生１４名、引率者４名</a:t>
                      </a:r>
                      <a:endParaRPr kumimoji="1" lang="en-US" altLang="ja-JP" sz="1050" b="0" dirty="0" smtClean="0">
                        <a:solidFill>
                          <a:schemeClr val="tx1"/>
                        </a:solidFill>
                      </a:endParaRPr>
                    </a:p>
                    <a:p>
                      <a:pPr algn="l"/>
                      <a:r>
                        <a:rPr kumimoji="1" lang="ja-JP" altLang="en-US" sz="1050" b="0" dirty="0" smtClean="0">
                          <a:solidFill>
                            <a:schemeClr val="tx1"/>
                          </a:solidFill>
                        </a:rPr>
                        <a:t>　　　　　　　　　　　　　　　　　　　　　　　　　　　　　　　　　　　　・・・合計１３２名</a:t>
                      </a:r>
                      <a:endParaRPr kumimoji="1" lang="en-US" altLang="ja-JP" sz="1050" b="0" dirty="0" smtClean="0">
                        <a:solidFill>
                          <a:schemeClr val="tx1"/>
                        </a:solidFill>
                      </a:endParaRPr>
                    </a:p>
                    <a:p>
                      <a:pPr algn="l"/>
                      <a:r>
                        <a:rPr kumimoji="1" lang="ja-JP" altLang="en-US" sz="1050" b="0" dirty="0" smtClean="0">
                          <a:solidFill>
                            <a:schemeClr val="tx1"/>
                          </a:solidFill>
                        </a:rPr>
                        <a:t>施設内自由見学</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3" name="テキスト ボックス 42"/>
          <p:cNvSpPr txBox="1"/>
          <p:nvPr/>
        </p:nvSpPr>
        <p:spPr>
          <a:xfrm>
            <a:off x="3501008" y="7401272"/>
            <a:ext cx="3168352" cy="400110"/>
          </a:xfrm>
          <a:prstGeom prst="rect">
            <a:avLst/>
          </a:prstGeom>
          <a:noFill/>
        </p:spPr>
        <p:txBody>
          <a:bodyPr wrap="square" rtlCol="0">
            <a:spAutoFit/>
          </a:bodyPr>
          <a:lstStyle/>
          <a:p>
            <a:r>
              <a:rPr kumimoji="1" lang="ja-JP" altLang="en-US" sz="1000" dirty="0" smtClean="0"/>
              <a:t>乗り物のシュミレーター、大人も子供も行列で並んでおり、</a:t>
            </a:r>
            <a:endParaRPr kumimoji="1" lang="en-US" altLang="ja-JP" sz="1000" dirty="0" smtClean="0"/>
          </a:p>
          <a:p>
            <a:r>
              <a:rPr kumimoji="1" lang="ja-JP" altLang="en-US" sz="1000" dirty="0" smtClean="0"/>
              <a:t>大人気でした。</a:t>
            </a:r>
            <a:endParaRPr kumimoji="1" lang="ja-JP" altLang="en-US" sz="1000" dirty="0"/>
          </a:p>
        </p:txBody>
      </p:sp>
      <p:pic>
        <p:nvPicPr>
          <p:cNvPr id="44" name="Picture 15" descr="W:\00部共通\13 2016海の日サポートプログラム\関東地区海っ子塾実行委員会\2016 関東海っ娘塾\関東海っ娘塾写真\山梨県\DSC09898.JPG"/>
          <p:cNvPicPr>
            <a:picLocks noChangeAspect="1" noChangeArrowheads="1"/>
          </p:cNvPicPr>
          <p:nvPr/>
        </p:nvPicPr>
        <p:blipFill>
          <a:blip r:embed="rId6" cstate="print"/>
          <a:srcRect/>
          <a:stretch>
            <a:fillRect/>
          </a:stretch>
        </p:blipFill>
        <p:spPr bwMode="auto">
          <a:xfrm>
            <a:off x="4149080" y="7905328"/>
            <a:ext cx="1752195" cy="1314146"/>
          </a:xfrm>
          <a:prstGeom prst="rect">
            <a:avLst/>
          </a:prstGeom>
          <a:noFill/>
        </p:spPr>
      </p:pic>
      <p:pic>
        <p:nvPicPr>
          <p:cNvPr id="35" name="Picture 2" descr="W:\00部共通\13 2016海の日サポートプログラム\関東地区海っ子塾実行委員会\2016 関東海っ娘塾\関東海っ娘塾写真\埼玉県\IMG_0043.JPG"/>
          <p:cNvPicPr>
            <a:picLocks noChangeAspect="1" noChangeArrowheads="1"/>
          </p:cNvPicPr>
          <p:nvPr/>
        </p:nvPicPr>
        <p:blipFill>
          <a:blip r:embed="rId7" cstate="print"/>
          <a:srcRect/>
          <a:stretch>
            <a:fillRect/>
          </a:stretch>
        </p:blipFill>
        <p:spPr bwMode="auto">
          <a:xfrm>
            <a:off x="1052736" y="7905328"/>
            <a:ext cx="1728192" cy="1296144"/>
          </a:xfrm>
          <a:prstGeom prst="rect">
            <a:avLst/>
          </a:prstGeom>
          <a:noFill/>
        </p:spPr>
      </p:pic>
      <p:sp>
        <p:nvSpPr>
          <p:cNvPr id="37" name="テキスト ボックス 36"/>
          <p:cNvSpPr txBox="1"/>
          <p:nvPr/>
        </p:nvSpPr>
        <p:spPr>
          <a:xfrm>
            <a:off x="404664" y="7401272"/>
            <a:ext cx="2952328" cy="400110"/>
          </a:xfrm>
          <a:prstGeom prst="rect">
            <a:avLst/>
          </a:prstGeom>
          <a:noFill/>
        </p:spPr>
        <p:txBody>
          <a:bodyPr wrap="square" rtlCol="0">
            <a:spAutoFit/>
          </a:bodyPr>
          <a:lstStyle/>
          <a:p>
            <a:r>
              <a:rPr kumimoji="1" lang="ja-JP" altLang="en-US" sz="1000" dirty="0" smtClean="0"/>
              <a:t>三菱みなとみらい技術館に到着、係の人に施設の説明を</a:t>
            </a:r>
            <a:r>
              <a:rPr lang="ja-JP" altLang="en-US" sz="1000" dirty="0" smtClean="0"/>
              <a:t>受けているところ。</a:t>
            </a:r>
            <a:endParaRPr kumimoji="1" lang="ja-JP" altLang="en-US" sz="1000" dirty="0"/>
          </a:p>
        </p:txBody>
      </p:sp>
    </p:spTree>
    <p:extLst>
      <p:ext uri="{BB962C8B-B14F-4D97-AF65-F5344CB8AC3E}">
        <p14:creationId xmlns="" xmlns:p14="http://schemas.microsoft.com/office/powerpoint/2010/main" val="4072607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2"/>
          <p:cNvGrpSpPr/>
          <p:nvPr/>
        </p:nvGrpSpPr>
        <p:grpSpPr>
          <a:xfrm>
            <a:off x="548680" y="2144688"/>
            <a:ext cx="2736305" cy="1506000"/>
            <a:chOff x="548680" y="7587733"/>
            <a:chExt cx="2016224" cy="1109684"/>
          </a:xfrm>
        </p:grpSpPr>
        <p:sp>
          <p:nvSpPr>
            <p:cNvPr id="3" name="正方形/長方形 2"/>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5" name="グループ化 22"/>
          <p:cNvGrpSpPr/>
          <p:nvPr/>
        </p:nvGrpSpPr>
        <p:grpSpPr>
          <a:xfrm>
            <a:off x="3645024" y="2144688"/>
            <a:ext cx="2736305" cy="1506000"/>
            <a:chOff x="548680" y="7587733"/>
            <a:chExt cx="2016224" cy="1109684"/>
          </a:xfrm>
        </p:grpSpPr>
        <p:sp>
          <p:nvSpPr>
            <p:cNvPr id="6" name="正方形/長方形 5"/>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sp>
        <p:nvSpPr>
          <p:cNvPr id="10" name="テキスト ボックス 9"/>
          <p:cNvSpPr txBox="1"/>
          <p:nvPr/>
        </p:nvSpPr>
        <p:spPr>
          <a:xfrm>
            <a:off x="3789040" y="1784648"/>
            <a:ext cx="2304256" cy="246221"/>
          </a:xfrm>
          <a:prstGeom prst="rect">
            <a:avLst/>
          </a:prstGeom>
          <a:noFill/>
        </p:spPr>
        <p:txBody>
          <a:bodyPr wrap="square" rtlCol="0">
            <a:spAutoFit/>
          </a:bodyPr>
          <a:lstStyle/>
          <a:p>
            <a:r>
              <a:rPr kumimoji="1" lang="ja-JP" altLang="en-US" sz="1000" dirty="0" smtClean="0"/>
              <a:t>タッチパネルで深海生物を検索中</a:t>
            </a:r>
            <a:endParaRPr kumimoji="1" lang="ja-JP" altLang="en-US" sz="1000" dirty="0"/>
          </a:p>
        </p:txBody>
      </p:sp>
      <p:pic>
        <p:nvPicPr>
          <p:cNvPr id="11" name="Picture 16" descr="W:\00部共通\13 2016海の日サポートプログラム\関東地区海っ子塾実行委員会\2016 関東海っ娘塾\関東海っ娘塾写真\山梨県\DSC09887.JPG"/>
          <p:cNvPicPr>
            <a:picLocks noChangeAspect="1" noChangeArrowheads="1"/>
          </p:cNvPicPr>
          <p:nvPr/>
        </p:nvPicPr>
        <p:blipFill>
          <a:blip r:embed="rId3" cstate="print"/>
          <a:srcRect/>
          <a:stretch>
            <a:fillRect/>
          </a:stretch>
        </p:blipFill>
        <p:spPr bwMode="auto">
          <a:xfrm>
            <a:off x="1052736" y="2216696"/>
            <a:ext cx="1763688" cy="1322766"/>
          </a:xfrm>
          <a:prstGeom prst="rect">
            <a:avLst/>
          </a:prstGeom>
          <a:noFill/>
        </p:spPr>
      </p:pic>
      <p:sp>
        <p:nvSpPr>
          <p:cNvPr id="12" name="テキスト ボックス 11"/>
          <p:cNvSpPr txBox="1"/>
          <p:nvPr/>
        </p:nvSpPr>
        <p:spPr>
          <a:xfrm>
            <a:off x="620688" y="1856656"/>
            <a:ext cx="2722220" cy="246221"/>
          </a:xfrm>
          <a:prstGeom prst="rect">
            <a:avLst/>
          </a:prstGeom>
          <a:noFill/>
        </p:spPr>
        <p:txBody>
          <a:bodyPr wrap="none" rtlCol="0">
            <a:spAutoFit/>
          </a:bodyPr>
          <a:lstStyle/>
          <a:p>
            <a:r>
              <a:rPr kumimoji="1" lang="ja-JP" altLang="en-US" sz="1000" dirty="0" smtClean="0"/>
              <a:t>地球深部探査船「ちきゅう」のコーナーを見学中</a:t>
            </a:r>
            <a:endParaRPr kumimoji="1" lang="ja-JP" altLang="en-US" sz="1000" dirty="0"/>
          </a:p>
        </p:txBody>
      </p:sp>
      <p:graphicFrame>
        <p:nvGraphicFramePr>
          <p:cNvPr id="13" name="表 12"/>
          <p:cNvGraphicFramePr>
            <a:graphicFrameLocks noGrp="1"/>
          </p:cNvGraphicFramePr>
          <p:nvPr>
            <p:extLst>
              <p:ext uri="{D42A27DB-BD31-4B8C-83A1-F6EECF244321}">
                <p14:modId xmlns="" xmlns:p14="http://schemas.microsoft.com/office/powerpoint/2010/main" val="4190676962"/>
              </p:ext>
            </p:extLst>
          </p:nvPr>
        </p:nvGraphicFramePr>
        <p:xfrm>
          <a:off x="476672" y="3872880"/>
          <a:ext cx="5832648" cy="1296144"/>
        </p:xfrm>
        <a:graphic>
          <a:graphicData uri="http://schemas.openxmlformats.org/drawingml/2006/table">
            <a:tbl>
              <a:tblPr firstRow="1" bandRow="1">
                <a:tableStyleId>{5C22544A-7EE6-4342-B048-85BDC9FD1C3A}</a:tableStyleId>
              </a:tblPr>
              <a:tblGrid>
                <a:gridCol w="1296144"/>
                <a:gridCol w="4536504"/>
              </a:tblGrid>
              <a:tr h="1296144">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5</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施設見学</a:t>
                      </a:r>
                      <a:r>
                        <a:rPr kumimoji="1" lang="en-US" altLang="ja-JP" sz="1050" b="0" dirty="0" smtClean="0">
                          <a:solidFill>
                            <a:schemeClr val="tx1"/>
                          </a:solidFill>
                        </a:rPr>
                        <a:t>【</a:t>
                      </a:r>
                      <a:r>
                        <a:rPr kumimoji="1" lang="ja-JP" altLang="en-US" sz="1050" b="0" dirty="0" smtClean="0">
                          <a:solidFill>
                            <a:schemeClr val="tx1"/>
                          </a:solidFill>
                        </a:rPr>
                        <a:t>日本郵船歴史博物館</a:t>
                      </a:r>
                      <a:r>
                        <a:rPr kumimoji="1" lang="en-US" altLang="ja-JP" sz="1050" b="0" dirty="0" smtClean="0">
                          <a:solidFill>
                            <a:schemeClr val="tx1"/>
                          </a:solidFill>
                        </a:rPr>
                        <a:t>】</a:t>
                      </a:r>
                    </a:p>
                    <a:p>
                      <a:pPr algn="l"/>
                      <a:r>
                        <a:rPr kumimoji="1" lang="ja-JP" altLang="en-US" sz="1050" b="0" dirty="0" smtClean="0">
                          <a:solidFill>
                            <a:schemeClr val="tx1"/>
                          </a:solidFill>
                        </a:rPr>
                        <a:t>平成２８年７月２４日（日）１３：１５～１４：４５　</a:t>
                      </a:r>
                      <a:endParaRPr kumimoji="1" lang="en-US" altLang="ja-JP" sz="1050" b="0" dirty="0" smtClean="0">
                        <a:solidFill>
                          <a:schemeClr val="tx1"/>
                        </a:solidFill>
                      </a:endParaRPr>
                    </a:p>
                    <a:p>
                      <a:pPr algn="l"/>
                      <a:r>
                        <a:rPr kumimoji="1" lang="ja-JP" altLang="en-US" sz="1050" b="0" dirty="0" smtClean="0">
                          <a:solidFill>
                            <a:schemeClr val="tx1"/>
                          </a:solidFill>
                        </a:rPr>
                        <a:t>　　　　　山梨県ガールスカウト連盟所属の小・中・高校生３５名、引率者３名</a:t>
                      </a:r>
                      <a:endParaRPr kumimoji="1" lang="en-US" altLang="ja-JP" sz="1050" b="0" dirty="0" smtClean="0">
                        <a:solidFill>
                          <a:schemeClr val="tx1"/>
                        </a:solidFill>
                      </a:endParaRPr>
                    </a:p>
                    <a:p>
                      <a:pPr algn="l"/>
                      <a:r>
                        <a:rPr kumimoji="1" lang="ja-JP" altLang="en-US" sz="1050" b="0" dirty="0" smtClean="0">
                          <a:solidFill>
                            <a:schemeClr val="tx1"/>
                          </a:solidFill>
                        </a:rPr>
                        <a:t>　　　　　　　　　　　　　　　　　　　　　　　　　　　　　　　　　　　　・・・合計３８名</a:t>
                      </a:r>
                      <a:endParaRPr kumimoji="1" lang="en-US" altLang="ja-JP" sz="1050" b="0" dirty="0" smtClean="0">
                        <a:solidFill>
                          <a:schemeClr val="tx1"/>
                        </a:solidFill>
                      </a:endParaRPr>
                    </a:p>
                    <a:p>
                      <a:pPr algn="l"/>
                      <a:r>
                        <a:rPr kumimoji="1" lang="ja-JP" altLang="en-US" sz="1050" b="0" dirty="0" smtClean="0">
                          <a:solidFill>
                            <a:schemeClr val="tx1"/>
                          </a:solidFill>
                        </a:rPr>
                        <a:t>日本郵船の歴史についての講話、施設内自由見学</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正方形/長方形 13"/>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16" name="テキスト ボックス 15"/>
          <p:cNvSpPr txBox="1"/>
          <p:nvPr/>
        </p:nvSpPr>
        <p:spPr>
          <a:xfrm>
            <a:off x="2348880" y="848544"/>
            <a:ext cx="3744416"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2015328506</a:t>
            </a:r>
          </a:p>
          <a:p>
            <a:r>
              <a:rPr lang="ja-JP" altLang="en-US" sz="1200" dirty="0" smtClean="0"/>
              <a:t>事業名：４県合同・関東海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団体名：関東地区海</a:t>
            </a:r>
            <a:r>
              <a:rPr kumimoji="1" lang="ja-JP" altLang="en-US" sz="1200" dirty="0" err="1" smtClean="0"/>
              <a:t>っ</a:t>
            </a:r>
            <a:r>
              <a:rPr kumimoji="1" lang="ja-JP" altLang="en-US" sz="1200" dirty="0" smtClean="0"/>
              <a:t>子塾実行委員会</a:t>
            </a:r>
            <a:endParaRPr kumimoji="1" lang="ja-JP" altLang="en-US" sz="1200" dirty="0"/>
          </a:p>
        </p:txBody>
      </p:sp>
      <p:grpSp>
        <p:nvGrpSpPr>
          <p:cNvPr id="17" name="グループ化 22"/>
          <p:cNvGrpSpPr/>
          <p:nvPr/>
        </p:nvGrpSpPr>
        <p:grpSpPr>
          <a:xfrm>
            <a:off x="476672" y="5601072"/>
            <a:ext cx="2736305" cy="1506000"/>
            <a:chOff x="548680" y="7587733"/>
            <a:chExt cx="2016224" cy="1109684"/>
          </a:xfrm>
        </p:grpSpPr>
        <p:sp>
          <p:nvSpPr>
            <p:cNvPr id="18" name="正方形/長方形 17"/>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0" name="グループ化 22"/>
          <p:cNvGrpSpPr/>
          <p:nvPr/>
        </p:nvGrpSpPr>
        <p:grpSpPr>
          <a:xfrm>
            <a:off x="3573016" y="5601072"/>
            <a:ext cx="2736305" cy="1506000"/>
            <a:chOff x="548680" y="7587733"/>
            <a:chExt cx="2016224" cy="1109684"/>
          </a:xfrm>
        </p:grpSpPr>
        <p:sp>
          <p:nvSpPr>
            <p:cNvPr id="21" name="正方形/長方形 20"/>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23" name="Picture 17" descr="W:\00部共通\13 2016海の日サポートプログラム\関東地区海っ子塾実行委員会\2016 関東海っ娘塾\関東海っ娘塾写真\山梨県\DSC09908.JPG"/>
          <p:cNvPicPr>
            <a:picLocks noChangeAspect="1" noChangeArrowheads="1"/>
          </p:cNvPicPr>
          <p:nvPr/>
        </p:nvPicPr>
        <p:blipFill>
          <a:blip r:embed="rId4" cstate="print"/>
          <a:srcRect/>
          <a:stretch>
            <a:fillRect/>
          </a:stretch>
        </p:blipFill>
        <p:spPr bwMode="auto">
          <a:xfrm>
            <a:off x="980728" y="5673080"/>
            <a:ext cx="1824203" cy="1368152"/>
          </a:xfrm>
          <a:prstGeom prst="rect">
            <a:avLst/>
          </a:prstGeom>
          <a:noFill/>
        </p:spPr>
      </p:pic>
      <p:pic>
        <p:nvPicPr>
          <p:cNvPr id="24" name="Picture 18" descr="W:\00部共通\13 2016海の日サポートプログラム\関東地区海っ子塾実行委員会\2016 関東海っ娘塾\関東海っ娘塾写真\山梨県\DSC09906.JPG"/>
          <p:cNvPicPr>
            <a:picLocks noChangeAspect="1" noChangeArrowheads="1"/>
          </p:cNvPicPr>
          <p:nvPr/>
        </p:nvPicPr>
        <p:blipFill>
          <a:blip r:embed="rId5" cstate="print"/>
          <a:srcRect/>
          <a:stretch>
            <a:fillRect/>
          </a:stretch>
        </p:blipFill>
        <p:spPr bwMode="auto">
          <a:xfrm>
            <a:off x="4005064" y="5673080"/>
            <a:ext cx="1835696" cy="1376772"/>
          </a:xfrm>
          <a:prstGeom prst="rect">
            <a:avLst/>
          </a:prstGeom>
          <a:noFill/>
        </p:spPr>
      </p:pic>
      <p:sp>
        <p:nvSpPr>
          <p:cNvPr id="25" name="テキスト ボックス 24"/>
          <p:cNvSpPr txBox="1"/>
          <p:nvPr/>
        </p:nvSpPr>
        <p:spPr>
          <a:xfrm>
            <a:off x="692696" y="5169024"/>
            <a:ext cx="2304256" cy="400110"/>
          </a:xfrm>
          <a:prstGeom prst="rect">
            <a:avLst/>
          </a:prstGeom>
          <a:noFill/>
        </p:spPr>
        <p:txBody>
          <a:bodyPr wrap="square" rtlCol="0">
            <a:spAutoFit/>
          </a:bodyPr>
          <a:lstStyle/>
          <a:p>
            <a:r>
              <a:rPr kumimoji="1" lang="ja-JP" altLang="en-US" sz="1000" dirty="0" smtClean="0"/>
              <a:t>ヒヤリングルームで日本郵船の歴史についてレクチャー</a:t>
            </a:r>
            <a:endParaRPr kumimoji="1" lang="ja-JP" altLang="en-US" sz="1000" dirty="0"/>
          </a:p>
        </p:txBody>
      </p:sp>
      <p:sp>
        <p:nvSpPr>
          <p:cNvPr id="26" name="テキスト ボックス 25"/>
          <p:cNvSpPr txBox="1"/>
          <p:nvPr/>
        </p:nvSpPr>
        <p:spPr>
          <a:xfrm>
            <a:off x="4365104" y="5313040"/>
            <a:ext cx="569387" cy="246221"/>
          </a:xfrm>
          <a:prstGeom prst="rect">
            <a:avLst/>
          </a:prstGeom>
          <a:noFill/>
        </p:spPr>
        <p:txBody>
          <a:bodyPr wrap="none" rtlCol="0">
            <a:spAutoFit/>
          </a:bodyPr>
          <a:lstStyle/>
          <a:p>
            <a:r>
              <a:rPr kumimoji="1" lang="ja-JP" altLang="en-US" sz="1000" dirty="0" smtClean="0"/>
              <a:t>静聴中</a:t>
            </a:r>
            <a:endParaRPr kumimoji="1" lang="ja-JP" altLang="en-US" sz="1000" dirty="0"/>
          </a:p>
        </p:txBody>
      </p:sp>
      <p:sp>
        <p:nvSpPr>
          <p:cNvPr id="27" name="テキスト ボックス 26"/>
          <p:cNvSpPr txBox="1"/>
          <p:nvPr/>
        </p:nvSpPr>
        <p:spPr>
          <a:xfrm>
            <a:off x="764704" y="7185248"/>
            <a:ext cx="5256584" cy="246221"/>
          </a:xfrm>
          <a:prstGeom prst="rect">
            <a:avLst/>
          </a:prstGeom>
          <a:noFill/>
        </p:spPr>
        <p:txBody>
          <a:bodyPr wrap="square" rtlCol="0">
            <a:spAutoFit/>
          </a:bodyPr>
          <a:lstStyle/>
          <a:p>
            <a:r>
              <a:rPr kumimoji="1" lang="en-US" altLang="ja-JP" sz="1000" dirty="0" smtClean="0"/>
              <a:t>※</a:t>
            </a:r>
            <a:r>
              <a:rPr kumimoji="1" lang="ja-JP" altLang="en-US" sz="1000" dirty="0" smtClean="0"/>
              <a:t>博物館内写真撮影禁止のため、展示品を見学している写真撮影はできませんでした。</a:t>
            </a:r>
            <a:endParaRPr kumimoji="1" lang="ja-JP" altLang="en-US" sz="1000" dirty="0"/>
          </a:p>
        </p:txBody>
      </p:sp>
      <p:graphicFrame>
        <p:nvGraphicFramePr>
          <p:cNvPr id="28" name="表 27"/>
          <p:cNvGraphicFramePr>
            <a:graphicFrameLocks noGrp="1"/>
          </p:cNvGraphicFramePr>
          <p:nvPr>
            <p:extLst>
              <p:ext uri="{D42A27DB-BD31-4B8C-83A1-F6EECF244321}">
                <p14:modId xmlns="" xmlns:p14="http://schemas.microsoft.com/office/powerpoint/2010/main" val="4190676962"/>
              </p:ext>
            </p:extLst>
          </p:nvPr>
        </p:nvGraphicFramePr>
        <p:xfrm>
          <a:off x="476672" y="7473280"/>
          <a:ext cx="5832648" cy="2016224"/>
        </p:xfrm>
        <a:graphic>
          <a:graphicData uri="http://schemas.openxmlformats.org/drawingml/2006/table">
            <a:tbl>
              <a:tblPr firstRow="1" bandRow="1">
                <a:tableStyleId>{5C22544A-7EE6-4342-B048-85BDC9FD1C3A}</a:tableStyleId>
              </a:tblPr>
              <a:tblGrid>
                <a:gridCol w="1296144"/>
                <a:gridCol w="4536504"/>
              </a:tblGrid>
              <a:tr h="2016224">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6</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施設見学</a:t>
                      </a:r>
                      <a:r>
                        <a:rPr kumimoji="1" lang="en-US" altLang="ja-JP" sz="1050" b="0" dirty="0" smtClean="0">
                          <a:solidFill>
                            <a:schemeClr val="tx1"/>
                          </a:solidFill>
                        </a:rPr>
                        <a:t>【</a:t>
                      </a:r>
                      <a:r>
                        <a:rPr kumimoji="1" lang="ja-JP" altLang="en-US" sz="1050" b="0" dirty="0" smtClean="0">
                          <a:solidFill>
                            <a:schemeClr val="tx1"/>
                          </a:solidFill>
                        </a:rPr>
                        <a:t>日本郵船「氷川丸」</a:t>
                      </a:r>
                      <a:r>
                        <a:rPr kumimoji="1" lang="en-US" altLang="ja-JP" sz="1050" b="0" dirty="0" smtClean="0">
                          <a:solidFill>
                            <a:schemeClr val="tx1"/>
                          </a:solidFill>
                        </a:rPr>
                        <a:t>】</a:t>
                      </a:r>
                    </a:p>
                    <a:p>
                      <a:pPr algn="l"/>
                      <a:r>
                        <a:rPr kumimoji="1" lang="ja-JP" altLang="en-US" sz="1050" b="0" dirty="0" smtClean="0">
                          <a:solidFill>
                            <a:schemeClr val="tx1"/>
                          </a:solidFill>
                        </a:rPr>
                        <a:t>平成２８年７月２４日（日）１０：００～１１：３０</a:t>
                      </a:r>
                      <a:endParaRPr kumimoji="1" lang="en-US" altLang="ja-JP" sz="1050" b="0" dirty="0" smtClean="0">
                        <a:solidFill>
                          <a:schemeClr val="tx1"/>
                        </a:solidFill>
                      </a:endParaRPr>
                    </a:p>
                    <a:p>
                      <a:pPr algn="l"/>
                      <a:r>
                        <a:rPr kumimoji="1" lang="ja-JP" altLang="en-US" sz="1050" b="0" dirty="0" smtClean="0">
                          <a:solidFill>
                            <a:schemeClr val="tx1"/>
                          </a:solidFill>
                        </a:rPr>
                        <a:t>　　　　　群馬県ガールスカウト連盟所属の中・高校生３２名、引率者６名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平成２８年７月２４日（日）１５：１５～１６：４５　</a:t>
                      </a:r>
                      <a:endParaRPr kumimoji="1" lang="en-US" altLang="ja-JP" sz="1050" b="0" dirty="0" smtClean="0">
                        <a:solidFill>
                          <a:schemeClr val="tx1"/>
                        </a:solidFill>
                      </a:endParaRPr>
                    </a:p>
                    <a:p>
                      <a:pPr algn="l"/>
                      <a:r>
                        <a:rPr kumimoji="1" lang="ja-JP" altLang="en-US" sz="1050" b="0" dirty="0" smtClean="0">
                          <a:solidFill>
                            <a:schemeClr val="tx1"/>
                          </a:solidFill>
                        </a:rPr>
                        <a:t>　　　　　山梨県ガールスカウト連盟所属の小・中・高校生３５名、引率者３名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平成２８年７月２６日（火）１０：００～１１：３０</a:t>
                      </a:r>
                      <a:endParaRPr kumimoji="1" lang="en-US" altLang="ja-JP" sz="1050" b="0" dirty="0" smtClean="0">
                        <a:solidFill>
                          <a:schemeClr val="tx1"/>
                        </a:solidFill>
                      </a:endParaRPr>
                    </a:p>
                    <a:p>
                      <a:pPr algn="l"/>
                      <a:r>
                        <a:rPr kumimoji="1" lang="ja-JP" altLang="en-US" sz="1050" b="0" dirty="0" smtClean="0">
                          <a:solidFill>
                            <a:schemeClr val="tx1"/>
                          </a:solidFill>
                        </a:rPr>
                        <a:t>　　　　　栃木県ガールスカウト連盟所属の中・高校生１４名、引率者４名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平成２８年７月２６日（火）１３：１５～１４：４５</a:t>
                      </a:r>
                      <a:endParaRPr kumimoji="1" lang="en-US" altLang="ja-JP" sz="1050" b="0" dirty="0" smtClean="0">
                        <a:solidFill>
                          <a:schemeClr val="tx1"/>
                        </a:solidFill>
                      </a:endParaRPr>
                    </a:p>
                    <a:p>
                      <a:pPr algn="l"/>
                      <a:r>
                        <a:rPr kumimoji="1" lang="ja-JP" altLang="en-US" sz="1050" b="0" dirty="0" smtClean="0">
                          <a:solidFill>
                            <a:schemeClr val="tx1"/>
                          </a:solidFill>
                        </a:rPr>
                        <a:t>　　　　　埼玉県ガールスカウト連盟所属の小・中・高校生３４名、引率者４名</a:t>
                      </a:r>
                      <a:endParaRPr kumimoji="1" lang="en-US" altLang="ja-JP" sz="1050" b="0" dirty="0" smtClean="0">
                        <a:solidFill>
                          <a:schemeClr val="tx1"/>
                        </a:solidFill>
                      </a:endParaRPr>
                    </a:p>
                    <a:p>
                      <a:pPr algn="l"/>
                      <a:r>
                        <a:rPr kumimoji="1" lang="ja-JP" altLang="en-US" sz="1050" b="0" dirty="0" smtClean="0">
                          <a:solidFill>
                            <a:schemeClr val="tx1"/>
                          </a:solidFill>
                        </a:rPr>
                        <a:t>　　　　　　　　　　　　　　　　　　　　　　　　　　　　　　　　　　　　・・・合計１３２名</a:t>
                      </a:r>
                      <a:endParaRPr kumimoji="1" lang="en-US" altLang="ja-JP" sz="1050" b="0" dirty="0" smtClean="0">
                        <a:solidFill>
                          <a:schemeClr val="tx1"/>
                        </a:solidFill>
                      </a:endParaRPr>
                    </a:p>
                    <a:p>
                      <a:pPr algn="l"/>
                      <a:r>
                        <a:rPr kumimoji="1" lang="ja-JP" altLang="en-US" sz="1050" b="0" dirty="0" smtClean="0">
                          <a:solidFill>
                            <a:schemeClr val="tx1"/>
                          </a:solidFill>
                        </a:rPr>
                        <a:t>氷川丸の歴史についてのＤＶＤ視聴、施設内自由見学</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9" name="Picture 2" descr="W:\00部共通\13 2016海の日サポートプログラム\関東地区海っ子塾実行委員会\2016 関東海っ娘塾\関東海っ娘塾写真\山梨県\DSC09886.JPG"/>
          <p:cNvPicPr>
            <a:picLocks noChangeAspect="1" noChangeArrowheads="1"/>
          </p:cNvPicPr>
          <p:nvPr/>
        </p:nvPicPr>
        <p:blipFill>
          <a:blip r:embed="rId6" cstate="print"/>
          <a:srcRect/>
          <a:stretch>
            <a:fillRect/>
          </a:stretch>
        </p:blipFill>
        <p:spPr bwMode="auto">
          <a:xfrm>
            <a:off x="4149080" y="2216696"/>
            <a:ext cx="1787691" cy="13407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4" name="テキスト ボックス 3"/>
          <p:cNvSpPr txBox="1"/>
          <p:nvPr/>
        </p:nvSpPr>
        <p:spPr>
          <a:xfrm>
            <a:off x="2348880" y="848544"/>
            <a:ext cx="3744416"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2015328506</a:t>
            </a:r>
          </a:p>
          <a:p>
            <a:r>
              <a:rPr lang="ja-JP" altLang="en-US" sz="1200" dirty="0" smtClean="0"/>
              <a:t>事業名：４県合同・関東海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団体名：関東地区海</a:t>
            </a:r>
            <a:r>
              <a:rPr kumimoji="1" lang="ja-JP" altLang="en-US" sz="1200" dirty="0" err="1" smtClean="0"/>
              <a:t>っ</a:t>
            </a:r>
            <a:r>
              <a:rPr kumimoji="1" lang="ja-JP" altLang="en-US" sz="1200" dirty="0" smtClean="0"/>
              <a:t>子塾実行委員会</a:t>
            </a:r>
            <a:endParaRPr kumimoji="1" lang="ja-JP" altLang="en-US" sz="1200" dirty="0"/>
          </a:p>
        </p:txBody>
      </p:sp>
      <p:grpSp>
        <p:nvGrpSpPr>
          <p:cNvPr id="5" name="グループ化 22"/>
          <p:cNvGrpSpPr/>
          <p:nvPr/>
        </p:nvGrpSpPr>
        <p:grpSpPr>
          <a:xfrm>
            <a:off x="404664" y="2144688"/>
            <a:ext cx="2736305" cy="1506000"/>
            <a:chOff x="548680" y="7587733"/>
            <a:chExt cx="2016224" cy="1109684"/>
          </a:xfrm>
        </p:grpSpPr>
        <p:sp>
          <p:nvSpPr>
            <p:cNvPr id="6" name="正方形/長方形 5"/>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8" name="グループ化 22"/>
          <p:cNvGrpSpPr/>
          <p:nvPr/>
        </p:nvGrpSpPr>
        <p:grpSpPr>
          <a:xfrm>
            <a:off x="3645024" y="2144688"/>
            <a:ext cx="2736305" cy="1506000"/>
            <a:chOff x="548680" y="7587733"/>
            <a:chExt cx="2016224" cy="1109684"/>
          </a:xfrm>
        </p:grpSpPr>
        <p:sp>
          <p:nvSpPr>
            <p:cNvPr id="9" name="正方形/長方形 8"/>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1" name="グループ化 22"/>
          <p:cNvGrpSpPr/>
          <p:nvPr/>
        </p:nvGrpSpPr>
        <p:grpSpPr>
          <a:xfrm>
            <a:off x="404664" y="4016896"/>
            <a:ext cx="2736305" cy="1506000"/>
            <a:chOff x="548680" y="7587733"/>
            <a:chExt cx="2016224" cy="1109684"/>
          </a:xfrm>
        </p:grpSpPr>
        <p:sp>
          <p:nvSpPr>
            <p:cNvPr id="12" name="正方形/長方形 11"/>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4" name="グループ化 22"/>
          <p:cNvGrpSpPr/>
          <p:nvPr/>
        </p:nvGrpSpPr>
        <p:grpSpPr>
          <a:xfrm>
            <a:off x="3645024" y="4016896"/>
            <a:ext cx="2736305" cy="1506000"/>
            <a:chOff x="548680" y="7587733"/>
            <a:chExt cx="2016224" cy="1109684"/>
          </a:xfrm>
        </p:grpSpPr>
        <p:sp>
          <p:nvSpPr>
            <p:cNvPr id="15" name="正方形/長方形 14"/>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17" name="Picture 4" descr="W:\00部共通\13 2016海の日サポートプログラム\関東地区海っ子塾実行委員会\2016 関東海っ娘塾\関東海っ娘塾写真\山梨県\DSC09935.JPG"/>
          <p:cNvPicPr>
            <a:picLocks noChangeAspect="1" noChangeArrowheads="1"/>
          </p:cNvPicPr>
          <p:nvPr/>
        </p:nvPicPr>
        <p:blipFill>
          <a:blip r:embed="rId3" cstate="print"/>
          <a:srcRect/>
          <a:stretch>
            <a:fillRect/>
          </a:stretch>
        </p:blipFill>
        <p:spPr bwMode="auto">
          <a:xfrm>
            <a:off x="4077072" y="2216696"/>
            <a:ext cx="1835696" cy="1376772"/>
          </a:xfrm>
          <a:prstGeom prst="rect">
            <a:avLst/>
          </a:prstGeom>
          <a:noFill/>
        </p:spPr>
      </p:pic>
      <p:pic>
        <p:nvPicPr>
          <p:cNvPr id="18" name="Picture 2" descr="W:\00部共通\13 2016海の日サポートプログラム\関東地区海っ子塾実行委員会\2016 関東海っ娘塾\関東海っ娘塾写真\山梨県\DSC09928.JPG"/>
          <p:cNvPicPr>
            <a:picLocks noChangeAspect="1" noChangeArrowheads="1"/>
          </p:cNvPicPr>
          <p:nvPr/>
        </p:nvPicPr>
        <p:blipFill>
          <a:blip r:embed="rId4" cstate="print"/>
          <a:srcRect/>
          <a:stretch>
            <a:fillRect/>
          </a:stretch>
        </p:blipFill>
        <p:spPr bwMode="auto">
          <a:xfrm>
            <a:off x="836712" y="2216696"/>
            <a:ext cx="1824202" cy="1368152"/>
          </a:xfrm>
          <a:prstGeom prst="rect">
            <a:avLst/>
          </a:prstGeom>
          <a:noFill/>
        </p:spPr>
      </p:pic>
      <p:sp>
        <p:nvSpPr>
          <p:cNvPr id="19" name="テキスト ボックス 18"/>
          <p:cNvSpPr txBox="1"/>
          <p:nvPr/>
        </p:nvSpPr>
        <p:spPr>
          <a:xfrm>
            <a:off x="620688" y="1784648"/>
            <a:ext cx="2232248" cy="246221"/>
          </a:xfrm>
          <a:prstGeom prst="rect">
            <a:avLst/>
          </a:prstGeom>
          <a:noFill/>
        </p:spPr>
        <p:txBody>
          <a:bodyPr wrap="square" rtlCol="0">
            <a:spAutoFit/>
          </a:bodyPr>
          <a:lstStyle/>
          <a:p>
            <a:r>
              <a:rPr kumimoji="1" lang="ja-JP" altLang="en-US" sz="1000" dirty="0" smtClean="0"/>
              <a:t>船内で氷川丸の歴史をＤＶＤで視聴</a:t>
            </a:r>
            <a:endParaRPr kumimoji="1" lang="ja-JP" altLang="en-US" sz="1000" dirty="0"/>
          </a:p>
        </p:txBody>
      </p:sp>
      <p:sp>
        <p:nvSpPr>
          <p:cNvPr id="20" name="テキスト ボックス 19"/>
          <p:cNvSpPr txBox="1"/>
          <p:nvPr/>
        </p:nvSpPr>
        <p:spPr>
          <a:xfrm>
            <a:off x="3789040" y="1784648"/>
            <a:ext cx="2232248" cy="246221"/>
          </a:xfrm>
          <a:prstGeom prst="rect">
            <a:avLst/>
          </a:prstGeom>
          <a:noFill/>
        </p:spPr>
        <p:txBody>
          <a:bodyPr wrap="square" rtlCol="0">
            <a:spAutoFit/>
          </a:bodyPr>
          <a:lstStyle/>
          <a:p>
            <a:r>
              <a:rPr kumimoji="1" lang="ja-JP" altLang="en-US" sz="1000" dirty="0" smtClean="0"/>
              <a:t>船内の昔の喫煙ルームで一休み</a:t>
            </a:r>
            <a:endParaRPr kumimoji="1" lang="ja-JP" altLang="en-US" sz="1000" dirty="0"/>
          </a:p>
        </p:txBody>
      </p:sp>
      <p:pic>
        <p:nvPicPr>
          <p:cNvPr id="21" name="Picture 5" descr="W:\00部共通\13 2016海の日サポートプログラム\関東地区海っ子塾実行委員会\2016 関東海っ娘塾\関東海っ娘塾写真\埼玉県\IMG_0052.JPG"/>
          <p:cNvPicPr>
            <a:picLocks noChangeAspect="1" noChangeArrowheads="1"/>
          </p:cNvPicPr>
          <p:nvPr/>
        </p:nvPicPr>
        <p:blipFill>
          <a:blip r:embed="rId5" cstate="print"/>
          <a:srcRect/>
          <a:stretch>
            <a:fillRect/>
          </a:stretch>
        </p:blipFill>
        <p:spPr bwMode="auto">
          <a:xfrm>
            <a:off x="836712" y="4088904"/>
            <a:ext cx="1759744" cy="1319808"/>
          </a:xfrm>
          <a:prstGeom prst="rect">
            <a:avLst/>
          </a:prstGeom>
          <a:noFill/>
        </p:spPr>
      </p:pic>
      <p:sp>
        <p:nvSpPr>
          <p:cNvPr id="22" name="テキスト ボックス 21"/>
          <p:cNvSpPr txBox="1"/>
          <p:nvPr/>
        </p:nvSpPr>
        <p:spPr>
          <a:xfrm>
            <a:off x="620688" y="3728864"/>
            <a:ext cx="2304256" cy="246221"/>
          </a:xfrm>
          <a:prstGeom prst="rect">
            <a:avLst/>
          </a:prstGeom>
          <a:noFill/>
        </p:spPr>
        <p:txBody>
          <a:bodyPr wrap="square" rtlCol="0">
            <a:spAutoFit/>
          </a:bodyPr>
          <a:lstStyle/>
          <a:p>
            <a:r>
              <a:rPr kumimoji="1" lang="ja-JP" altLang="en-US" sz="1000" dirty="0" smtClean="0"/>
              <a:t>船内販売の何かのグッズに人気が</a:t>
            </a:r>
            <a:endParaRPr kumimoji="1" lang="ja-JP" altLang="en-US" sz="1000" dirty="0"/>
          </a:p>
        </p:txBody>
      </p:sp>
      <p:pic>
        <p:nvPicPr>
          <p:cNvPr id="23" name="Picture 6" descr="W:\00部共通\13 2016海の日サポートプログラム\関東地区海っ子塾実行委員会\2016 関東海っ娘塾\関東海っ娘塾写真\埼玉県\IMG_0055.JPG"/>
          <p:cNvPicPr>
            <a:picLocks noChangeAspect="1" noChangeArrowheads="1"/>
          </p:cNvPicPr>
          <p:nvPr/>
        </p:nvPicPr>
        <p:blipFill>
          <a:blip r:embed="rId6" cstate="print"/>
          <a:srcRect/>
          <a:stretch>
            <a:fillRect/>
          </a:stretch>
        </p:blipFill>
        <p:spPr bwMode="auto">
          <a:xfrm>
            <a:off x="4149080" y="4088904"/>
            <a:ext cx="1848205" cy="1386154"/>
          </a:xfrm>
          <a:prstGeom prst="rect">
            <a:avLst/>
          </a:prstGeom>
          <a:noFill/>
        </p:spPr>
      </p:pic>
      <p:sp>
        <p:nvSpPr>
          <p:cNvPr id="24" name="テキスト ボックス 23"/>
          <p:cNvSpPr txBox="1"/>
          <p:nvPr/>
        </p:nvSpPr>
        <p:spPr>
          <a:xfrm>
            <a:off x="3356992" y="3728864"/>
            <a:ext cx="3096344" cy="246221"/>
          </a:xfrm>
          <a:prstGeom prst="rect">
            <a:avLst/>
          </a:prstGeom>
          <a:noFill/>
        </p:spPr>
        <p:txBody>
          <a:bodyPr wrap="square" rtlCol="0">
            <a:spAutoFit/>
          </a:bodyPr>
          <a:lstStyle/>
          <a:p>
            <a:r>
              <a:rPr kumimoji="1" lang="ja-JP" altLang="en-US" sz="1000" dirty="0" smtClean="0"/>
              <a:t>何カ所も施設を廻っていますが、まだ元気な様子です。</a:t>
            </a:r>
            <a:endParaRPr kumimoji="1" lang="ja-JP" altLang="en-US" sz="1000" dirty="0"/>
          </a:p>
        </p:txBody>
      </p:sp>
      <p:grpSp>
        <p:nvGrpSpPr>
          <p:cNvPr id="25" name="グループ化 22"/>
          <p:cNvGrpSpPr/>
          <p:nvPr/>
        </p:nvGrpSpPr>
        <p:grpSpPr>
          <a:xfrm>
            <a:off x="404664" y="5889104"/>
            <a:ext cx="2736305" cy="1506000"/>
            <a:chOff x="548680" y="7587733"/>
            <a:chExt cx="2016224" cy="1109684"/>
          </a:xfrm>
        </p:grpSpPr>
        <p:sp>
          <p:nvSpPr>
            <p:cNvPr id="26" name="正方形/長方形 25"/>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8" name="グループ化 22"/>
          <p:cNvGrpSpPr/>
          <p:nvPr/>
        </p:nvGrpSpPr>
        <p:grpSpPr>
          <a:xfrm>
            <a:off x="3645024" y="5889104"/>
            <a:ext cx="2736305" cy="1506000"/>
            <a:chOff x="548680" y="7587733"/>
            <a:chExt cx="2016224" cy="1109684"/>
          </a:xfrm>
        </p:grpSpPr>
        <p:sp>
          <p:nvSpPr>
            <p:cNvPr id="29" name="正方形/長方形 28"/>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31" name="Picture 7" descr="W:\00部共通\13 2016海の日サポートプログラム\関東地区海っ子塾実行委員会\2016 関東海っ娘塾\関東海っ娘塾写真\栃木県\IMG_7025.JPG"/>
          <p:cNvPicPr>
            <a:picLocks noChangeAspect="1" noChangeArrowheads="1"/>
          </p:cNvPicPr>
          <p:nvPr/>
        </p:nvPicPr>
        <p:blipFill>
          <a:blip r:embed="rId7" cstate="print"/>
          <a:srcRect/>
          <a:stretch>
            <a:fillRect/>
          </a:stretch>
        </p:blipFill>
        <p:spPr bwMode="auto">
          <a:xfrm>
            <a:off x="836712" y="5961112"/>
            <a:ext cx="1787691" cy="1340768"/>
          </a:xfrm>
          <a:prstGeom prst="rect">
            <a:avLst/>
          </a:prstGeom>
          <a:noFill/>
        </p:spPr>
      </p:pic>
      <p:pic>
        <p:nvPicPr>
          <p:cNvPr id="33" name="Picture 9" descr="W:\00部共通\13 2016海の日サポートプログラム\関東地区海っ子塾実行委員会\2016 関東海っ娘塾\関東海っ娘塾写真\山梨県\DSC10005.JPG"/>
          <p:cNvPicPr>
            <a:picLocks noChangeAspect="1" noChangeArrowheads="1"/>
          </p:cNvPicPr>
          <p:nvPr/>
        </p:nvPicPr>
        <p:blipFill>
          <a:blip r:embed="rId8" cstate="print"/>
          <a:srcRect/>
          <a:stretch>
            <a:fillRect/>
          </a:stretch>
        </p:blipFill>
        <p:spPr bwMode="auto">
          <a:xfrm>
            <a:off x="4149080" y="5961112"/>
            <a:ext cx="1776197" cy="1332148"/>
          </a:xfrm>
          <a:prstGeom prst="rect">
            <a:avLst/>
          </a:prstGeom>
          <a:noFill/>
        </p:spPr>
      </p:pic>
      <p:sp>
        <p:nvSpPr>
          <p:cNvPr id="34" name="テキスト ボックス 33"/>
          <p:cNvSpPr txBox="1"/>
          <p:nvPr/>
        </p:nvSpPr>
        <p:spPr>
          <a:xfrm>
            <a:off x="908720" y="5601072"/>
            <a:ext cx="1636987" cy="246221"/>
          </a:xfrm>
          <a:prstGeom prst="rect">
            <a:avLst/>
          </a:prstGeom>
          <a:noFill/>
        </p:spPr>
        <p:txBody>
          <a:bodyPr wrap="none" rtlCol="0">
            <a:spAutoFit/>
          </a:bodyPr>
          <a:lstStyle/>
          <a:p>
            <a:r>
              <a:rPr kumimoji="1" lang="ja-JP" altLang="en-US" sz="1000" dirty="0" smtClean="0"/>
              <a:t>氷川丸をバックに記念撮影</a:t>
            </a:r>
            <a:endParaRPr kumimoji="1" lang="ja-JP" altLang="en-US" sz="1000" dirty="0"/>
          </a:p>
        </p:txBody>
      </p:sp>
      <p:sp>
        <p:nvSpPr>
          <p:cNvPr id="35" name="テキスト ボックス 34"/>
          <p:cNvSpPr txBox="1"/>
          <p:nvPr/>
        </p:nvSpPr>
        <p:spPr>
          <a:xfrm>
            <a:off x="3717032" y="5601072"/>
            <a:ext cx="2658100" cy="246221"/>
          </a:xfrm>
          <a:prstGeom prst="rect">
            <a:avLst/>
          </a:prstGeom>
          <a:noFill/>
        </p:spPr>
        <p:txBody>
          <a:bodyPr wrap="none" rtlCol="0">
            <a:spAutoFit/>
          </a:bodyPr>
          <a:lstStyle/>
          <a:p>
            <a:r>
              <a:rPr kumimoji="1" lang="ja-JP" altLang="en-US" sz="1000" dirty="0" smtClean="0"/>
              <a:t>氷川丸とガールスカウト像をバックに記念撮影</a:t>
            </a:r>
            <a:endParaRPr kumimoji="1" lang="ja-JP" altLang="en-US" sz="1000" dirty="0"/>
          </a:p>
        </p:txBody>
      </p:sp>
      <p:graphicFrame>
        <p:nvGraphicFramePr>
          <p:cNvPr id="36" name="表 35"/>
          <p:cNvGraphicFramePr>
            <a:graphicFrameLocks noGrp="1"/>
          </p:cNvGraphicFramePr>
          <p:nvPr>
            <p:extLst>
              <p:ext uri="{D42A27DB-BD31-4B8C-83A1-F6EECF244321}">
                <p14:modId xmlns="" xmlns:p14="http://schemas.microsoft.com/office/powerpoint/2010/main" val="4190676962"/>
              </p:ext>
            </p:extLst>
          </p:nvPr>
        </p:nvGraphicFramePr>
        <p:xfrm>
          <a:off x="476672" y="7545288"/>
          <a:ext cx="5832648" cy="2016224"/>
        </p:xfrm>
        <a:graphic>
          <a:graphicData uri="http://schemas.openxmlformats.org/drawingml/2006/table">
            <a:tbl>
              <a:tblPr firstRow="1" bandRow="1">
                <a:tableStyleId>{5C22544A-7EE6-4342-B048-85BDC9FD1C3A}</a:tableStyleId>
              </a:tblPr>
              <a:tblGrid>
                <a:gridCol w="1296144"/>
                <a:gridCol w="4536504"/>
              </a:tblGrid>
              <a:tr h="2016224">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7</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施設見学</a:t>
                      </a:r>
                      <a:r>
                        <a:rPr kumimoji="1" lang="en-US" altLang="ja-JP" sz="1050" b="0" dirty="0" smtClean="0">
                          <a:solidFill>
                            <a:schemeClr val="tx1"/>
                          </a:solidFill>
                        </a:rPr>
                        <a:t>【</a:t>
                      </a:r>
                      <a:r>
                        <a:rPr kumimoji="1" lang="ja-JP" altLang="en-US" sz="1050" b="0" dirty="0" smtClean="0">
                          <a:solidFill>
                            <a:schemeClr val="tx1"/>
                          </a:solidFill>
                        </a:rPr>
                        <a:t>帆船日本丸・横浜みなと博物館</a:t>
                      </a:r>
                      <a:r>
                        <a:rPr kumimoji="1" lang="en-US" altLang="ja-JP" sz="1050" b="0" dirty="0" smtClean="0">
                          <a:solidFill>
                            <a:schemeClr val="tx1"/>
                          </a:solidFill>
                        </a:rPr>
                        <a:t>】</a:t>
                      </a:r>
                    </a:p>
                    <a:p>
                      <a:pPr algn="l"/>
                      <a:r>
                        <a:rPr kumimoji="1" lang="ja-JP" altLang="en-US" sz="1050" b="0" dirty="0" smtClean="0">
                          <a:solidFill>
                            <a:schemeClr val="tx1"/>
                          </a:solidFill>
                        </a:rPr>
                        <a:t>平成２８年７月２４日（日）１５：１５～１６：４５</a:t>
                      </a:r>
                      <a:endParaRPr kumimoji="1" lang="en-US" altLang="ja-JP" sz="1050" b="0" dirty="0" smtClean="0">
                        <a:solidFill>
                          <a:schemeClr val="tx1"/>
                        </a:solidFill>
                      </a:endParaRPr>
                    </a:p>
                    <a:p>
                      <a:pPr algn="l"/>
                      <a:r>
                        <a:rPr kumimoji="1" lang="ja-JP" altLang="en-US" sz="1050" b="0" dirty="0" smtClean="0">
                          <a:solidFill>
                            <a:schemeClr val="tx1"/>
                          </a:solidFill>
                        </a:rPr>
                        <a:t>　　　　　群馬県ガールスカウト連盟所属の中・高校生３２名、引率者６名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平成２８年７月２６日（火）１０：００～１１：３０</a:t>
                      </a:r>
                      <a:endParaRPr kumimoji="1" lang="en-US" altLang="ja-JP" sz="1050" b="0" dirty="0" smtClean="0">
                        <a:solidFill>
                          <a:schemeClr val="tx1"/>
                        </a:solidFill>
                      </a:endParaRPr>
                    </a:p>
                    <a:p>
                      <a:pPr algn="l"/>
                      <a:r>
                        <a:rPr kumimoji="1" lang="ja-JP" altLang="en-US" sz="1050" b="0" dirty="0" smtClean="0">
                          <a:solidFill>
                            <a:schemeClr val="tx1"/>
                          </a:solidFill>
                        </a:rPr>
                        <a:t>　　　　　埼玉県ガールスカウト連盟所属の小・中・高校生３４名、引率者４名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平成２８年７月２６日（火）１５：００～１６：３０</a:t>
                      </a:r>
                      <a:endParaRPr kumimoji="1" lang="en-US" altLang="ja-JP" sz="1050" b="0" dirty="0" smtClean="0">
                        <a:solidFill>
                          <a:schemeClr val="tx1"/>
                        </a:solidFill>
                      </a:endParaRPr>
                    </a:p>
                    <a:p>
                      <a:pPr algn="l"/>
                      <a:r>
                        <a:rPr kumimoji="1" lang="ja-JP" altLang="en-US" sz="1050" b="0" dirty="0" smtClean="0">
                          <a:solidFill>
                            <a:schemeClr val="tx1"/>
                          </a:solidFill>
                        </a:rPr>
                        <a:t>　　　　　栃木県ガールスカウト連盟所属の中・高校生１４名、引率者４名</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　　　　　　　　　　　　　　　　　　　　　　　　　　　　　　　　　　　　・・・合計９４名</a:t>
                      </a:r>
                      <a:endParaRPr kumimoji="1" lang="en-US" altLang="ja-JP" sz="1050" b="0" dirty="0" smtClean="0">
                        <a:solidFill>
                          <a:schemeClr val="tx1"/>
                        </a:solidFill>
                      </a:endParaRPr>
                    </a:p>
                    <a:p>
                      <a:pPr algn="l"/>
                      <a:r>
                        <a:rPr kumimoji="1" lang="ja-JP" altLang="en-US" sz="1050" b="0" dirty="0" smtClean="0">
                          <a:solidFill>
                            <a:schemeClr val="tx1"/>
                          </a:solidFill>
                        </a:rPr>
                        <a:t>施設内自由見学</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00808" y="818347"/>
            <a:ext cx="723275"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endParaRPr kumimoji="1" lang="en-US" altLang="ja-JP" sz="1200" dirty="0" smtClean="0"/>
          </a:p>
          <a:p>
            <a:r>
              <a:rPr lang="ja-JP" altLang="en-US" sz="1200" dirty="0" smtClean="0"/>
              <a:t>事業名：</a:t>
            </a:r>
            <a:endParaRPr lang="en-US" altLang="ja-JP" sz="1200" dirty="0" smtClean="0"/>
          </a:p>
          <a:p>
            <a:r>
              <a:rPr kumimoji="1" lang="ja-JP" altLang="en-US" sz="1200" dirty="0" smtClean="0"/>
              <a:t>団体名：</a:t>
            </a:r>
            <a:endParaRPr kumimoji="1" lang="ja-JP" altLang="en-US" sz="1200" dirty="0"/>
          </a:p>
        </p:txBody>
      </p:sp>
      <p:sp>
        <p:nvSpPr>
          <p:cNvPr id="4" name="テキスト ボックス 3"/>
          <p:cNvSpPr txBox="1"/>
          <p:nvPr/>
        </p:nvSpPr>
        <p:spPr>
          <a:xfrm>
            <a:off x="2348880" y="848544"/>
            <a:ext cx="3744416"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2015328506</a:t>
            </a:r>
          </a:p>
          <a:p>
            <a:r>
              <a:rPr lang="ja-JP" altLang="en-US" sz="1200" dirty="0" smtClean="0"/>
              <a:t>事業名：４県合同・関東海</a:t>
            </a:r>
            <a:r>
              <a:rPr lang="ja-JP" altLang="en-US" sz="1200" dirty="0" err="1" smtClean="0"/>
              <a:t>っ</a:t>
            </a:r>
            <a:r>
              <a:rPr lang="ja-JP" altLang="en-US" sz="1200" dirty="0" smtClean="0"/>
              <a:t>娘塾の開催（海でつながる）</a:t>
            </a:r>
            <a:endParaRPr lang="en-US" altLang="ja-JP" sz="1200" dirty="0" smtClean="0"/>
          </a:p>
          <a:p>
            <a:r>
              <a:rPr kumimoji="1" lang="ja-JP" altLang="en-US" sz="1200" dirty="0" smtClean="0"/>
              <a:t>団体名：関東地区海</a:t>
            </a:r>
            <a:r>
              <a:rPr kumimoji="1" lang="ja-JP" altLang="en-US" sz="1200" dirty="0" err="1" smtClean="0"/>
              <a:t>っ</a:t>
            </a:r>
            <a:r>
              <a:rPr kumimoji="1" lang="ja-JP" altLang="en-US" sz="1200" dirty="0" smtClean="0"/>
              <a:t>子塾実行委員会</a:t>
            </a:r>
            <a:endParaRPr kumimoji="1" lang="ja-JP" altLang="en-US" sz="1200" dirty="0"/>
          </a:p>
        </p:txBody>
      </p:sp>
      <p:grpSp>
        <p:nvGrpSpPr>
          <p:cNvPr id="5" name="グループ化 22"/>
          <p:cNvGrpSpPr/>
          <p:nvPr/>
        </p:nvGrpSpPr>
        <p:grpSpPr>
          <a:xfrm>
            <a:off x="3645024" y="2072680"/>
            <a:ext cx="2736305" cy="1506000"/>
            <a:chOff x="548680" y="7587733"/>
            <a:chExt cx="2016224" cy="1109684"/>
          </a:xfrm>
        </p:grpSpPr>
        <p:sp>
          <p:nvSpPr>
            <p:cNvPr id="6" name="正方形/長方形 5"/>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8" name="グループ化 22"/>
          <p:cNvGrpSpPr/>
          <p:nvPr/>
        </p:nvGrpSpPr>
        <p:grpSpPr>
          <a:xfrm>
            <a:off x="476672" y="2072680"/>
            <a:ext cx="2736305" cy="1506000"/>
            <a:chOff x="548680" y="7587733"/>
            <a:chExt cx="2016224" cy="1109684"/>
          </a:xfrm>
        </p:grpSpPr>
        <p:sp>
          <p:nvSpPr>
            <p:cNvPr id="9" name="正方形/長方形 8"/>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1" name="グループ化 22"/>
          <p:cNvGrpSpPr/>
          <p:nvPr/>
        </p:nvGrpSpPr>
        <p:grpSpPr>
          <a:xfrm>
            <a:off x="476672" y="6105128"/>
            <a:ext cx="2736305" cy="1506000"/>
            <a:chOff x="548680" y="7587733"/>
            <a:chExt cx="2016224" cy="1109684"/>
          </a:xfrm>
        </p:grpSpPr>
        <p:sp>
          <p:nvSpPr>
            <p:cNvPr id="12" name="正方形/長方形 11"/>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14" name="グループ化 22"/>
          <p:cNvGrpSpPr/>
          <p:nvPr/>
        </p:nvGrpSpPr>
        <p:grpSpPr>
          <a:xfrm>
            <a:off x="3573016" y="6105128"/>
            <a:ext cx="2736305" cy="1506000"/>
            <a:chOff x="548680" y="7587733"/>
            <a:chExt cx="2016224" cy="1109684"/>
          </a:xfrm>
        </p:grpSpPr>
        <p:sp>
          <p:nvSpPr>
            <p:cNvPr id="15" name="正方形/長方形 14"/>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pic>
        <p:nvPicPr>
          <p:cNvPr id="17" name="Picture 10" descr="W:\00部共通\13 2016海の日サポートプログラム\関東地区海っ子塾実行委員会\2016 関東海っ娘塾\関東海っ娘塾写真\埼玉県\IMG_0050.JPG"/>
          <p:cNvPicPr>
            <a:picLocks noChangeAspect="1" noChangeArrowheads="1"/>
          </p:cNvPicPr>
          <p:nvPr/>
        </p:nvPicPr>
        <p:blipFill>
          <a:blip r:embed="rId3" cstate="print"/>
          <a:srcRect/>
          <a:stretch>
            <a:fillRect/>
          </a:stretch>
        </p:blipFill>
        <p:spPr bwMode="auto">
          <a:xfrm>
            <a:off x="980728" y="2144688"/>
            <a:ext cx="1776197" cy="1332148"/>
          </a:xfrm>
          <a:prstGeom prst="rect">
            <a:avLst/>
          </a:prstGeom>
          <a:noFill/>
        </p:spPr>
      </p:pic>
      <p:pic>
        <p:nvPicPr>
          <p:cNvPr id="18" name="Picture 11" descr="W:\00部共通\13 2016海の日サポートプログラム\関東地区海っ子塾実行委員会\2016 関東海っ娘塾\関東海っ娘塾写真\埼玉県\IMG_0049.JPG"/>
          <p:cNvPicPr>
            <a:picLocks noChangeAspect="1" noChangeArrowheads="1"/>
          </p:cNvPicPr>
          <p:nvPr/>
        </p:nvPicPr>
        <p:blipFill>
          <a:blip r:embed="rId4" cstate="print"/>
          <a:srcRect/>
          <a:stretch>
            <a:fillRect/>
          </a:stretch>
        </p:blipFill>
        <p:spPr bwMode="auto">
          <a:xfrm>
            <a:off x="4149080" y="2144688"/>
            <a:ext cx="1800200" cy="1350150"/>
          </a:xfrm>
          <a:prstGeom prst="rect">
            <a:avLst/>
          </a:prstGeom>
          <a:noFill/>
        </p:spPr>
      </p:pic>
      <p:sp>
        <p:nvSpPr>
          <p:cNvPr id="19" name="テキスト ボックス 18"/>
          <p:cNvSpPr txBox="1"/>
          <p:nvPr/>
        </p:nvSpPr>
        <p:spPr>
          <a:xfrm>
            <a:off x="620688" y="1640632"/>
            <a:ext cx="2160240" cy="400110"/>
          </a:xfrm>
          <a:prstGeom prst="rect">
            <a:avLst/>
          </a:prstGeom>
          <a:noFill/>
        </p:spPr>
        <p:txBody>
          <a:bodyPr wrap="square" rtlCol="0">
            <a:spAutoFit/>
          </a:bodyPr>
          <a:lstStyle/>
          <a:p>
            <a:r>
              <a:rPr kumimoji="1" lang="ja-JP" altLang="en-US" sz="1000" dirty="0" smtClean="0"/>
              <a:t>横浜みなと博物館の見学を終え、</a:t>
            </a:r>
            <a:endParaRPr kumimoji="1" lang="en-US" altLang="ja-JP" sz="1000" dirty="0" smtClean="0"/>
          </a:p>
          <a:p>
            <a:r>
              <a:rPr kumimoji="1" lang="ja-JP" altLang="en-US" sz="1000" dirty="0" smtClean="0"/>
              <a:t>帆船日本丸へ向かうところ。</a:t>
            </a:r>
            <a:endParaRPr kumimoji="1" lang="ja-JP" altLang="en-US" sz="1000" dirty="0"/>
          </a:p>
        </p:txBody>
      </p:sp>
      <p:sp>
        <p:nvSpPr>
          <p:cNvPr id="20" name="テキスト ボックス 19"/>
          <p:cNvSpPr txBox="1"/>
          <p:nvPr/>
        </p:nvSpPr>
        <p:spPr>
          <a:xfrm>
            <a:off x="3789040" y="1640632"/>
            <a:ext cx="2454518" cy="400110"/>
          </a:xfrm>
          <a:prstGeom prst="rect">
            <a:avLst/>
          </a:prstGeom>
          <a:noFill/>
        </p:spPr>
        <p:txBody>
          <a:bodyPr wrap="none" rtlCol="0">
            <a:spAutoFit/>
          </a:bodyPr>
          <a:lstStyle/>
          <a:p>
            <a:r>
              <a:rPr kumimoji="1" lang="ja-JP" altLang="en-US" sz="1000" dirty="0" smtClean="0"/>
              <a:t>帆船日本丸の舳先で映画「タイタニック」の</a:t>
            </a:r>
            <a:endParaRPr kumimoji="1" lang="en-US" altLang="ja-JP" sz="1000" dirty="0" smtClean="0"/>
          </a:p>
          <a:p>
            <a:r>
              <a:rPr lang="ja-JP" altLang="en-US" sz="1000" dirty="0" smtClean="0"/>
              <a:t>ワンシーンを真似ているところでしょうか。</a:t>
            </a:r>
            <a:endParaRPr kumimoji="1" lang="ja-JP" altLang="en-US" sz="1000" dirty="0"/>
          </a:p>
        </p:txBody>
      </p:sp>
      <p:graphicFrame>
        <p:nvGraphicFramePr>
          <p:cNvPr id="21" name="表 20"/>
          <p:cNvGraphicFramePr>
            <a:graphicFrameLocks noGrp="1"/>
          </p:cNvGraphicFramePr>
          <p:nvPr>
            <p:extLst>
              <p:ext uri="{D42A27DB-BD31-4B8C-83A1-F6EECF244321}">
                <p14:modId xmlns="" xmlns:p14="http://schemas.microsoft.com/office/powerpoint/2010/main" val="4190676962"/>
              </p:ext>
            </p:extLst>
          </p:nvPr>
        </p:nvGraphicFramePr>
        <p:xfrm>
          <a:off x="548680" y="3728864"/>
          <a:ext cx="5832648" cy="1851660"/>
        </p:xfrm>
        <a:graphic>
          <a:graphicData uri="http://schemas.openxmlformats.org/drawingml/2006/table">
            <a:tbl>
              <a:tblPr firstRow="1" bandRow="1">
                <a:tableStyleId>{5C22544A-7EE6-4342-B048-85BDC9FD1C3A}</a:tableStyleId>
              </a:tblPr>
              <a:tblGrid>
                <a:gridCol w="1296144"/>
                <a:gridCol w="4536504"/>
              </a:tblGrid>
              <a:tr h="1800200">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8</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横浜港港内遊覧</a:t>
                      </a:r>
                      <a:r>
                        <a:rPr kumimoji="1" lang="en-US" altLang="ja-JP" sz="1050" b="0" dirty="0" smtClean="0">
                          <a:solidFill>
                            <a:schemeClr val="tx1"/>
                          </a:solidFill>
                        </a:rPr>
                        <a:t>【</a:t>
                      </a:r>
                      <a:r>
                        <a:rPr kumimoji="1" lang="ja-JP" altLang="en-US" sz="1050" b="0" dirty="0" smtClean="0">
                          <a:solidFill>
                            <a:schemeClr val="tx1"/>
                          </a:solidFill>
                        </a:rPr>
                        <a:t>ポートサービス（株）　「マリンシャトル」乗船</a:t>
                      </a:r>
                      <a:r>
                        <a:rPr kumimoji="1" lang="en-US" altLang="ja-JP" sz="1050" b="0" dirty="0" smtClean="0">
                          <a:solidFill>
                            <a:schemeClr val="tx1"/>
                          </a:solidFill>
                        </a:rPr>
                        <a:t>】</a:t>
                      </a:r>
                    </a:p>
                    <a:p>
                      <a:pPr algn="l"/>
                      <a:r>
                        <a:rPr kumimoji="1" lang="ja-JP" altLang="en-US" sz="1050" b="0" dirty="0" smtClean="0">
                          <a:solidFill>
                            <a:schemeClr val="tx1"/>
                          </a:solidFill>
                        </a:rPr>
                        <a:t>平成２８年７月２５日（月）１５：３０～１６：３０</a:t>
                      </a:r>
                      <a:endParaRPr kumimoji="1" lang="en-US" altLang="ja-JP" sz="1050" b="0" dirty="0" smtClean="0">
                        <a:solidFill>
                          <a:schemeClr val="tx1"/>
                        </a:solidFill>
                      </a:endParaRPr>
                    </a:p>
                    <a:p>
                      <a:pPr algn="l"/>
                      <a:r>
                        <a:rPr kumimoji="1" lang="ja-JP" altLang="en-US" sz="1050" b="0" dirty="0" smtClean="0">
                          <a:solidFill>
                            <a:schemeClr val="tx1"/>
                          </a:solidFill>
                        </a:rPr>
                        <a:t>　　　　　山梨県ガールスカウト連盟所属の小・中・高校生３５名、引率者３名</a:t>
                      </a:r>
                      <a:endParaRPr kumimoji="1" lang="en-US" altLang="ja-JP" sz="1050" b="0" dirty="0" smtClean="0">
                        <a:solidFill>
                          <a:schemeClr val="tx1"/>
                        </a:solidFill>
                      </a:endParaRPr>
                    </a:p>
                    <a:p>
                      <a:pPr algn="l"/>
                      <a:r>
                        <a:rPr kumimoji="1" lang="ja-JP" altLang="en-US" sz="1050" b="0" dirty="0" smtClean="0">
                          <a:solidFill>
                            <a:schemeClr val="tx1"/>
                          </a:solidFill>
                        </a:rPr>
                        <a:t>　　　　　群馬県ガールスカウト連盟所属の中・高校生３２名、引率者６名</a:t>
                      </a:r>
                      <a:endParaRPr kumimoji="1" lang="en-US" altLang="ja-JP" sz="1050" b="0" dirty="0" smtClean="0">
                        <a:solidFill>
                          <a:schemeClr val="tx1"/>
                        </a:solidFill>
                      </a:endParaRPr>
                    </a:p>
                    <a:p>
                      <a:pPr algn="l"/>
                      <a:r>
                        <a:rPr kumimoji="1" lang="ja-JP" altLang="en-US" sz="1050" b="0" dirty="0" smtClean="0">
                          <a:solidFill>
                            <a:schemeClr val="tx1"/>
                          </a:solidFill>
                        </a:rPr>
                        <a:t>平成２８年７月２６日（火）１３：３０～１４：３０</a:t>
                      </a:r>
                      <a:endParaRPr kumimoji="1" lang="en-US" altLang="ja-JP" sz="1050" b="0" dirty="0" smtClean="0">
                        <a:solidFill>
                          <a:schemeClr val="tx1"/>
                        </a:solidFill>
                      </a:endParaRPr>
                    </a:p>
                    <a:p>
                      <a:pPr algn="l"/>
                      <a:r>
                        <a:rPr kumimoji="1" lang="ja-JP" altLang="en-US" sz="1050" b="0" dirty="0" smtClean="0">
                          <a:solidFill>
                            <a:schemeClr val="tx1"/>
                          </a:solidFill>
                        </a:rPr>
                        <a:t>　　　　　埼玉県ガールスカウト連盟所属の小・中・高校生３４名、引率者４名</a:t>
                      </a:r>
                      <a:endParaRPr kumimoji="1" lang="en-US" altLang="ja-JP" sz="1050" b="0" dirty="0" smtClean="0">
                        <a:solidFill>
                          <a:schemeClr val="tx1"/>
                        </a:solidFill>
                      </a:endParaRPr>
                    </a:p>
                    <a:p>
                      <a:pPr algn="l"/>
                      <a:r>
                        <a:rPr kumimoji="1" lang="ja-JP" altLang="en-US" sz="1050" b="0" dirty="0" smtClean="0">
                          <a:solidFill>
                            <a:schemeClr val="tx1"/>
                          </a:solidFill>
                        </a:rPr>
                        <a:t>　　　　　栃木県ガールスカウト連盟所属の中・高校生１４名、引率者４名</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　　　　　　　　　　　　　　　　　　　　　　　　　　　　　　　　　　　　・・・合計１３２名</a:t>
                      </a:r>
                      <a:endParaRPr kumimoji="1" lang="en-US" altLang="ja-JP" sz="1050" b="0" dirty="0" smtClean="0">
                        <a:solidFill>
                          <a:schemeClr val="tx1"/>
                        </a:solidFill>
                      </a:endParaRPr>
                    </a:p>
                    <a:p>
                      <a:pPr algn="l"/>
                      <a:r>
                        <a:rPr kumimoji="1" lang="ja-JP" altLang="en-US" sz="1050" b="0" dirty="0" smtClean="0">
                          <a:solidFill>
                            <a:schemeClr val="tx1"/>
                          </a:solidFill>
                        </a:rPr>
                        <a:t>港内遊覧船乗船</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2" name="グループ化 22"/>
          <p:cNvGrpSpPr/>
          <p:nvPr/>
        </p:nvGrpSpPr>
        <p:grpSpPr>
          <a:xfrm>
            <a:off x="476672" y="8121352"/>
            <a:ext cx="2736305" cy="1506000"/>
            <a:chOff x="548680" y="7587733"/>
            <a:chExt cx="2016224" cy="1109684"/>
          </a:xfrm>
        </p:grpSpPr>
        <p:sp>
          <p:nvSpPr>
            <p:cNvPr id="23" name="正方形/長方形 22"/>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grpSp>
        <p:nvGrpSpPr>
          <p:cNvPr id="25" name="グループ化 22"/>
          <p:cNvGrpSpPr/>
          <p:nvPr/>
        </p:nvGrpSpPr>
        <p:grpSpPr>
          <a:xfrm>
            <a:off x="3573016" y="8121352"/>
            <a:ext cx="2736305" cy="1506000"/>
            <a:chOff x="548680" y="7587733"/>
            <a:chExt cx="2016224" cy="1109684"/>
          </a:xfrm>
        </p:grpSpPr>
        <p:sp>
          <p:nvSpPr>
            <p:cNvPr id="26" name="正方形/長方形 25"/>
            <p:cNvSpPr/>
            <p:nvPr/>
          </p:nvSpPr>
          <p:spPr>
            <a:xfrm>
              <a:off x="548680" y="7587733"/>
              <a:ext cx="2016224" cy="1109684"/>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83289" y="7790596"/>
              <a:ext cx="1147006" cy="70395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srgbClr val="FF0000"/>
                  </a:solidFill>
                </a:rPr>
                <a:t>イベント</a:t>
              </a:r>
              <a:r>
                <a:rPr lang="ja-JP" altLang="en-US" sz="1000" dirty="0" smtClean="0">
                  <a:solidFill>
                    <a:srgbClr val="FF0000"/>
                  </a:solidFill>
                </a:rPr>
                <a:t>の写真を貼る</a:t>
              </a:r>
              <a:endParaRPr kumimoji="1" lang="en-US" altLang="ja-JP" sz="1000" dirty="0" smtClean="0">
                <a:solidFill>
                  <a:srgbClr val="FF0000"/>
                </a:solidFill>
              </a:endParaRPr>
            </a:p>
          </p:txBody>
        </p:sp>
      </p:grpSp>
      <p:sp>
        <p:nvSpPr>
          <p:cNvPr id="29" name="テキスト ボックス 28"/>
          <p:cNvSpPr txBox="1"/>
          <p:nvPr/>
        </p:nvSpPr>
        <p:spPr>
          <a:xfrm>
            <a:off x="404664" y="5745088"/>
            <a:ext cx="3201517" cy="246221"/>
          </a:xfrm>
          <a:prstGeom prst="rect">
            <a:avLst/>
          </a:prstGeom>
          <a:noFill/>
        </p:spPr>
        <p:txBody>
          <a:bodyPr wrap="none" rtlCol="0">
            <a:spAutoFit/>
          </a:bodyPr>
          <a:lstStyle/>
          <a:p>
            <a:r>
              <a:rPr kumimoji="1" lang="ja-JP" altLang="en-US" sz="1000" dirty="0" smtClean="0"/>
              <a:t>遊覧船からクルーズ船「ダイヤモンドプリンセス」を望む。</a:t>
            </a:r>
            <a:endParaRPr kumimoji="1" lang="ja-JP" altLang="en-US" sz="1000" dirty="0"/>
          </a:p>
        </p:txBody>
      </p:sp>
      <p:pic>
        <p:nvPicPr>
          <p:cNvPr id="30" name="Picture 13" descr="W:\00部共通\13 2016海の日サポートプログラム\関東地区海っ子塾実行委員会\2016 関東海っ娘塾\関東海っ娘塾写真\栃木県\IMG_7009.JPG"/>
          <p:cNvPicPr>
            <a:picLocks noChangeAspect="1" noChangeArrowheads="1"/>
          </p:cNvPicPr>
          <p:nvPr/>
        </p:nvPicPr>
        <p:blipFill>
          <a:blip r:embed="rId5" cstate="print"/>
          <a:srcRect/>
          <a:stretch>
            <a:fillRect/>
          </a:stretch>
        </p:blipFill>
        <p:spPr bwMode="auto">
          <a:xfrm>
            <a:off x="908720" y="6177136"/>
            <a:ext cx="1824202" cy="1368152"/>
          </a:xfrm>
          <a:prstGeom prst="rect">
            <a:avLst/>
          </a:prstGeom>
          <a:noFill/>
        </p:spPr>
      </p:pic>
      <p:pic>
        <p:nvPicPr>
          <p:cNvPr id="33" name="Picture 15" descr="W:\00部共通\13 2016海の日サポートプログラム\関東地区海っ子塾実行委員会\2016 関東海っ娘塾\関東海っ娘塾写真\栃木県\IMG_7010.JPG"/>
          <p:cNvPicPr>
            <a:picLocks noChangeAspect="1" noChangeArrowheads="1"/>
          </p:cNvPicPr>
          <p:nvPr/>
        </p:nvPicPr>
        <p:blipFill>
          <a:blip r:embed="rId6" cstate="print"/>
          <a:srcRect/>
          <a:stretch>
            <a:fillRect/>
          </a:stretch>
        </p:blipFill>
        <p:spPr bwMode="auto">
          <a:xfrm>
            <a:off x="4077072" y="6177136"/>
            <a:ext cx="1728192" cy="1296144"/>
          </a:xfrm>
          <a:prstGeom prst="rect">
            <a:avLst/>
          </a:prstGeom>
          <a:noFill/>
        </p:spPr>
      </p:pic>
      <p:sp>
        <p:nvSpPr>
          <p:cNvPr id="34" name="テキスト ボックス 33"/>
          <p:cNvSpPr txBox="1"/>
          <p:nvPr/>
        </p:nvSpPr>
        <p:spPr>
          <a:xfrm>
            <a:off x="3861048" y="5745088"/>
            <a:ext cx="2836033" cy="246221"/>
          </a:xfrm>
          <a:prstGeom prst="rect">
            <a:avLst/>
          </a:prstGeom>
          <a:noFill/>
        </p:spPr>
        <p:txBody>
          <a:bodyPr wrap="none" rtlCol="0">
            <a:spAutoFit/>
          </a:bodyPr>
          <a:lstStyle/>
          <a:p>
            <a:r>
              <a:rPr kumimoji="1" lang="ja-JP" altLang="en-US" sz="1000" dirty="0" smtClean="0"/>
              <a:t>タブレット端末を使って撮影しているのでしょうか。</a:t>
            </a:r>
            <a:endParaRPr kumimoji="1" lang="ja-JP" altLang="en-US" sz="1000" dirty="0"/>
          </a:p>
        </p:txBody>
      </p:sp>
      <p:pic>
        <p:nvPicPr>
          <p:cNvPr id="35" name="Picture 16" descr="W:\00部共通\13 2016海の日サポートプログラム\関東地区海っ子塾実行委員会\2016 関東海っ娘塾\関東海っ娘塾写真\埼玉県\IMG_0034.JPG"/>
          <p:cNvPicPr>
            <a:picLocks noChangeAspect="1" noChangeArrowheads="1"/>
          </p:cNvPicPr>
          <p:nvPr/>
        </p:nvPicPr>
        <p:blipFill>
          <a:blip r:embed="rId7" cstate="print"/>
          <a:srcRect/>
          <a:stretch>
            <a:fillRect/>
          </a:stretch>
        </p:blipFill>
        <p:spPr bwMode="auto">
          <a:xfrm>
            <a:off x="980728" y="8193360"/>
            <a:ext cx="1800199" cy="1350149"/>
          </a:xfrm>
          <a:prstGeom prst="rect">
            <a:avLst/>
          </a:prstGeom>
          <a:noFill/>
        </p:spPr>
      </p:pic>
      <p:pic>
        <p:nvPicPr>
          <p:cNvPr id="36" name="Picture 14" descr="W:\00部共通\13 2016海の日サポートプログラム\関東地区海っ子塾実行委員会\2016 関東海っ娘塾\関東海っ娘塾写真\栃木県\IMG_7034.JPG"/>
          <p:cNvPicPr>
            <a:picLocks noChangeAspect="1" noChangeArrowheads="1"/>
          </p:cNvPicPr>
          <p:nvPr/>
        </p:nvPicPr>
        <p:blipFill>
          <a:blip r:embed="rId8" cstate="print"/>
          <a:srcRect/>
          <a:stretch>
            <a:fillRect/>
          </a:stretch>
        </p:blipFill>
        <p:spPr bwMode="auto">
          <a:xfrm>
            <a:off x="4077072" y="8193360"/>
            <a:ext cx="1835696" cy="1376772"/>
          </a:xfrm>
          <a:prstGeom prst="rect">
            <a:avLst/>
          </a:prstGeom>
          <a:noFill/>
        </p:spPr>
      </p:pic>
      <p:sp>
        <p:nvSpPr>
          <p:cNvPr id="38" name="テキスト ボックス 37"/>
          <p:cNvSpPr txBox="1"/>
          <p:nvPr/>
        </p:nvSpPr>
        <p:spPr>
          <a:xfrm>
            <a:off x="692696" y="7689304"/>
            <a:ext cx="2876108" cy="400110"/>
          </a:xfrm>
          <a:prstGeom prst="rect">
            <a:avLst/>
          </a:prstGeom>
          <a:noFill/>
        </p:spPr>
        <p:txBody>
          <a:bodyPr wrap="none" rtlCol="0">
            <a:spAutoFit/>
          </a:bodyPr>
          <a:lstStyle/>
          <a:p>
            <a:r>
              <a:rPr kumimoji="1" lang="ja-JP" altLang="en-US" sz="1000" dirty="0" smtClean="0"/>
              <a:t>遊覧船から見る風景はとても新鮮のようで、皆さん</a:t>
            </a:r>
            <a:endParaRPr kumimoji="1" lang="en-US" altLang="ja-JP" sz="1000" dirty="0" smtClean="0"/>
          </a:p>
          <a:p>
            <a:r>
              <a:rPr lang="ja-JP" altLang="en-US" sz="1000" dirty="0" smtClean="0"/>
              <a:t>スマホで写真撮影をしていました。</a:t>
            </a:r>
            <a:endParaRPr kumimoji="1" lang="ja-JP" altLang="en-US" sz="1000" dirty="0"/>
          </a:p>
        </p:txBody>
      </p:sp>
      <p:sp>
        <p:nvSpPr>
          <p:cNvPr id="39" name="テキスト ボックス 38"/>
          <p:cNvSpPr txBox="1"/>
          <p:nvPr/>
        </p:nvSpPr>
        <p:spPr>
          <a:xfrm>
            <a:off x="3861048" y="7761312"/>
            <a:ext cx="2262158" cy="246221"/>
          </a:xfrm>
          <a:prstGeom prst="rect">
            <a:avLst/>
          </a:prstGeom>
          <a:noFill/>
        </p:spPr>
        <p:txBody>
          <a:bodyPr wrap="none" rtlCol="0">
            <a:spAutoFit/>
          </a:bodyPr>
          <a:lstStyle/>
          <a:p>
            <a:r>
              <a:rPr kumimoji="1" lang="ja-JP" altLang="en-US" sz="1000" dirty="0" smtClean="0"/>
              <a:t>遊覧船からＭＭ２１地区方面を望む。</a:t>
            </a:r>
            <a:endParaRPr kumimoji="1" lang="ja-JP" altLang="en-US" sz="10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7069</TotalTime>
  <Words>1987</Words>
  <Application>Microsoft Office PowerPoint</Application>
  <PresentationFormat>A4 210 x 297 mm</PresentationFormat>
  <Paragraphs>325</Paragraphs>
  <Slides>10</Slides>
  <Notes>5</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海でつながる○○県 実施報告書（案）</dc:title>
  <dc:creator>ソーシャルアクションリング</dc:creator>
  <cp:lastModifiedBy>国土交通省</cp:lastModifiedBy>
  <cp:revision>159</cp:revision>
  <cp:lastPrinted>2016-05-12T04:21:20Z</cp:lastPrinted>
  <dcterms:created xsi:type="dcterms:W3CDTF">2016-05-09T08:30:14Z</dcterms:created>
  <dcterms:modified xsi:type="dcterms:W3CDTF">2016-08-17T05:37:52Z</dcterms:modified>
</cp:coreProperties>
</file>