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5"/>
  </p:notesMasterIdLst>
  <p:sldIdLst>
    <p:sldId id="258" r:id="rId2"/>
    <p:sldId id="403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2" r:id="rId14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8" autoAdjust="0"/>
    <p:restoredTop sz="94660"/>
  </p:normalViewPr>
  <p:slideViewPr>
    <p:cSldViewPr snapToGrid="0">
      <p:cViewPr>
        <p:scale>
          <a:sx n="80" d="100"/>
          <a:sy n="80" d="100"/>
        </p:scale>
        <p:origin x="-1758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"/>
    </p:cViewPr>
  </p:sorterViewPr>
  <p:notesViewPr>
    <p:cSldViewPr snapToGrid="0">
      <p:cViewPr varScale="1">
        <p:scale>
          <a:sx n="80" d="100"/>
          <a:sy n="80" d="100"/>
        </p:scale>
        <p:origin x="-2022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300"/>
            </a:lvl1pPr>
          </a:lstStyle>
          <a:p>
            <a:fld id="{36F5F8AE-4515-4C73-9A67-F69151608211}" type="datetimeFigureOut">
              <a:rPr kumimoji="1" lang="ja-JP" altLang="en-US" smtClean="0"/>
              <a:pPr/>
              <a:t>2016/4/16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2"/>
            <a:ext cx="5388610" cy="3884862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1" cy="495028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300"/>
            </a:lvl1pPr>
          </a:lstStyle>
          <a:p>
            <a:fld id="{EAA27D74-5BA1-4548-8458-986BDCEEBC1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6269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>
            <a:normAutofit/>
          </a:bodyPr>
          <a:lstStyle>
            <a:lvl1pPr algn="ctr">
              <a:defRPr sz="24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202944"/>
            <a:ext cx="5143500" cy="2391656"/>
          </a:xfrm>
        </p:spPr>
        <p:txBody>
          <a:bodyPr>
            <a:normAutofit/>
          </a:bodyPr>
          <a:lstStyle>
            <a:lvl1pPr marL="342900" indent="-342900" algn="l">
              <a:buFont typeface="+mj-ea"/>
              <a:buAutoNum type="circleNumDbPlain"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62445" y="5095347"/>
            <a:ext cx="5933110" cy="0"/>
          </a:xfrm>
          <a:prstGeom prst="line">
            <a:avLst/>
          </a:prstGeom>
          <a:ln w="41275" cmpd="dbl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685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7175" y="131165"/>
            <a:ext cx="6401027" cy="430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n"/>
            </a:pPr>
            <a:endParaRPr lang="en-US" sz="1600" dirty="0"/>
          </a:p>
        </p:txBody>
      </p:sp>
      <p:grpSp>
        <p:nvGrpSpPr>
          <p:cNvPr id="14" name="グループ化 13"/>
          <p:cNvGrpSpPr/>
          <p:nvPr userDrawn="1"/>
        </p:nvGrpSpPr>
        <p:grpSpPr>
          <a:xfrm>
            <a:off x="223519" y="168995"/>
            <a:ext cx="6434683" cy="335280"/>
            <a:chOff x="723900" y="1059180"/>
            <a:chExt cx="4427220" cy="335280"/>
          </a:xfrm>
        </p:grpSpPr>
        <p:cxnSp>
          <p:nvCxnSpPr>
            <p:cNvPr id="11" name="直線コネクタ 10"/>
            <p:cNvCxnSpPr/>
            <p:nvPr userDrawn="1"/>
          </p:nvCxnSpPr>
          <p:spPr>
            <a:xfrm>
              <a:off x="723900" y="1059180"/>
              <a:ext cx="0" cy="33528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 userDrawn="1"/>
          </p:nvCxnSpPr>
          <p:spPr>
            <a:xfrm>
              <a:off x="723900" y="1394460"/>
              <a:ext cx="4427220" cy="0"/>
            </a:xfrm>
            <a:prstGeom prst="line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テキスト プレースホルダー 18"/>
          <p:cNvSpPr>
            <a:spLocks noGrp="1"/>
          </p:cNvSpPr>
          <p:nvPr>
            <p:ph type="body" sz="quarter" idx="13"/>
          </p:nvPr>
        </p:nvSpPr>
        <p:spPr>
          <a:xfrm>
            <a:off x="257175" y="168995"/>
            <a:ext cx="6718300" cy="595862"/>
          </a:xfrm>
        </p:spPr>
        <p:txBody>
          <a:bodyPr>
            <a:normAutofit/>
          </a:bodyPr>
          <a:lstStyle>
            <a:lvl1pPr marL="457200" indent="-457200">
              <a:buFont typeface="+mj-ea"/>
              <a:buAutoNum type="circleNumDbPlain"/>
              <a:defRPr sz="1800">
                <a:latin typeface="+mj-ea"/>
                <a:ea typeface="+mj-ea"/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4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4206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57475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E962-8231-4BC7-9DF1-5D9DF9EB2382}" type="slidenum">
              <a:rPr lang="ja-JP" altLang="en-US" smtClean="0"/>
              <a:pPr/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81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5214" y="1495629"/>
            <a:ext cx="5829300" cy="1470404"/>
          </a:xfrm>
        </p:spPr>
        <p:txBody>
          <a:bodyPr>
            <a:normAutofit fontScale="90000"/>
          </a:bodyPr>
          <a:lstStyle/>
          <a:p>
            <a:r>
              <a:rPr lang="ja-JP" altLang="en-US" sz="18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日本財団　海でつながるプロジェクト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海洋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観光大学瀬戸内キャンパス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～次世代教育クルーズ（広島）～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lang="ja-JP" altLang="en-US" sz="2000" dirty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実施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報告書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平成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28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年</a:t>
            </a: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3</a:t>
            </a:r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月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</a:br>
            <a:endParaRPr lang="ja-JP" altLang="en-US" dirty="0"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411" y="2966032"/>
            <a:ext cx="2812687" cy="200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8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２日目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日（金）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319363"/>
              </p:ext>
            </p:extLst>
          </p:nvPr>
        </p:nvGraphicFramePr>
        <p:xfrm>
          <a:off x="342653" y="806898"/>
          <a:ext cx="6302828" cy="8095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2296638"/>
                <a:gridCol w="2607871"/>
              </a:tblGrid>
              <a:tr h="269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62336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17:00</a:t>
                      </a:r>
                    </a:p>
                    <a:p>
                      <a:r>
                        <a:rPr kumimoji="1" lang="en-US" altLang="ja-JP" sz="1050" dirty="0" smtClean="0"/>
                        <a:t>〜18:15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（研修室）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グループプレゼンテーション準備①　　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テーマ：「</a:t>
                      </a:r>
                      <a:r>
                        <a:rPr kumimoji="1" lang="en-US" altLang="ja-JP" sz="1050" dirty="0" smtClean="0"/>
                        <a:t>SETOUCHI</a:t>
                      </a:r>
                      <a:r>
                        <a:rPr kumimoji="1" lang="ja-JP" altLang="en-US" sz="1050" dirty="0" smtClean="0"/>
                        <a:t>の魅力を世界へ」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留学生リーダーと協働で、グループごとに地域魅力発信カタログを作成する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海外売り込み戦略の策定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グローバルな視点から地域の存在と発展、貢献について考える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・学びと体験、成果の可視化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7867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18:15</a:t>
                      </a:r>
                    </a:p>
                    <a:p>
                      <a:r>
                        <a:rPr kumimoji="1" lang="en-US" altLang="ja-JP" sz="1050" dirty="0" smtClean="0"/>
                        <a:t>〜19:30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レストラン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地元のごちそうを頂く（夕食）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すきやき会席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・生卵は</a:t>
                      </a:r>
                      <a:r>
                        <a:rPr kumimoji="1" lang="en-US" altLang="ja-JP" sz="1050" dirty="0" smtClean="0"/>
                        <a:t>NG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・ベジタリアンはすきやきの肉なしにて用意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622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19:30</a:t>
                      </a:r>
                    </a:p>
                    <a:p>
                      <a:r>
                        <a:rPr kumimoji="1" lang="en-US" altLang="ja-JP" sz="1050" dirty="0" smtClean="0"/>
                        <a:t>〜20:00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（研修室）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グループプレゼンテーション準備②　　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プレゼンテーション準備の続き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7619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20:00</a:t>
                      </a:r>
                    </a:p>
                    <a:p>
                      <a:r>
                        <a:rPr kumimoji="1" lang="en-US" altLang="ja-JP" sz="1050" dirty="0" smtClean="0"/>
                        <a:t>〜21:40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（研修室）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平和講話＋ワークショップ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知識をどう活かすか。主体的に実践している方の話を聴く。情報発信手段について考え、自分たちのプレゼンテーションに反映させる。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①保田麻友さんの活動について講義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・語部伝承事業を始めたきっかけ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②浅田千明さんの活動について講義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・自身のグローバル活動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③日本人生徒と留学生に分かれて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平和について議論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④それぞれのグループで出た意見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について発表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講師：保田麻友さん、浅田千明さん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日本人はなぜ発言しないのか？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→日本の教育過程では、あらゆることに対し自分事ではなく他人事になる。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日本人生徒と留学生のグループに分けてディスカッションすることで、そのスタイルに歴然とした違いを客観的に見る事ができた。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普段、見たり聞いたりすることを自分事として捉えているため、自分の意見が自然と出来ている。ディスカッションにおいても、発言が活発になる。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平和活動を自分事としてとらえ、積極的に活動している２人を目の当たりにし、主体的な姿勢とは何かを実感する。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3599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入浴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就寝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大浴場</a:t>
                      </a:r>
                      <a:r>
                        <a:rPr kumimoji="1" lang="en-US" altLang="ja-JP" sz="1050" dirty="0" smtClean="0"/>
                        <a:t>〜23:00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女子部屋：大広間</a:t>
                      </a:r>
                      <a:r>
                        <a:rPr kumimoji="1" lang="en-US" altLang="ja-JP" sz="1050" dirty="0" smtClean="0"/>
                        <a:t>101</a:t>
                      </a:r>
                      <a:r>
                        <a:rPr kumimoji="1" lang="ja-JP" altLang="en-US" sz="1050" dirty="0" smtClean="0"/>
                        <a:t>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日本人生徒＋留学生リーダー合同部屋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男子部屋：小広間</a:t>
                      </a:r>
                      <a:r>
                        <a:rPr kumimoji="1" lang="en-US" altLang="ja-JP" sz="1050" dirty="0" smtClean="0"/>
                        <a:t>102</a:t>
                      </a:r>
                      <a:r>
                        <a:rPr kumimoji="1" lang="ja-JP" altLang="en-US" sz="1050" dirty="0" smtClean="0"/>
                        <a:t>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日本人生徒＋留学生リーダー合同部屋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スタッフ部屋：</a:t>
                      </a:r>
                      <a:r>
                        <a:rPr kumimoji="1" lang="en-US" altLang="ja-JP" sz="1050" dirty="0" smtClean="0"/>
                        <a:t>201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202</a:t>
                      </a:r>
                      <a:r>
                        <a:rPr kumimoji="1" lang="ja-JP" altLang="en-US" sz="1050" dirty="0" err="1" smtClean="0"/>
                        <a:t>、</a:t>
                      </a:r>
                      <a:r>
                        <a:rPr kumimoji="1" lang="en-US" altLang="ja-JP" sz="1050" dirty="0" smtClean="0"/>
                        <a:t>203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656" y="8055290"/>
            <a:ext cx="1296143" cy="7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846" y="8101658"/>
            <a:ext cx="1206994" cy="71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892" y="9013371"/>
            <a:ext cx="1219791" cy="7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949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３日目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日（土）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5527284"/>
              </p:ext>
            </p:extLst>
          </p:nvPr>
        </p:nvGraphicFramePr>
        <p:xfrm>
          <a:off x="366404" y="936339"/>
          <a:ext cx="6302828" cy="579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2296638"/>
                <a:gridCol w="2607871"/>
              </a:tblGrid>
              <a:tr h="2238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2248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7:30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レストラン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地元のごちそうを頂く（朝食）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和定食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971">
                <a:tc rowSpan="3"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9:00</a:t>
                      </a:r>
                    </a:p>
                    <a:p>
                      <a:r>
                        <a:rPr kumimoji="1" lang="en-US" altLang="ja-JP" sz="1050" dirty="0" smtClean="0"/>
                        <a:t>〜12:00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（研修室）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ポスター制作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err="1" smtClean="0"/>
                        <a:t>うみぽすに</a:t>
                      </a:r>
                      <a:r>
                        <a:rPr kumimoji="1" lang="ja-JP" altLang="en-US" sz="1050" dirty="0" smtClean="0"/>
                        <a:t>投稿するため、海をアピールできるようなポスター制作をグループに依頼。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3971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プレゼンテーションリハーサル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英語で効果的なプレゼンテーションを行う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・パブリックスピーキング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・プレゼン補助ツール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・課題発見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・説得力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・独創性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◆反省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周防大島でのフィールドワークが一番印象が強かったためか、ポスターを海に関することにしたためか、全てのグループのプレゼンが「周防大島」についてだった。瀬戸内全体をアピールできるようにするためには、やはり知識と情報と時間が足らず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27751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グループプレゼンテーション発表</a:t>
                      </a:r>
                      <a:r>
                        <a:rPr kumimoji="1" lang="en-US" altLang="ja-JP" sz="1050" dirty="0" smtClean="0"/>
                        <a:t>40</a:t>
                      </a:r>
                      <a:r>
                        <a:rPr kumimoji="1" lang="ja-JP" altLang="en-US" sz="1050" dirty="0" smtClean="0"/>
                        <a:t>分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テーマ：「</a:t>
                      </a:r>
                      <a:r>
                        <a:rPr kumimoji="1" lang="en-US" altLang="ja-JP" sz="1050" dirty="0" smtClean="0"/>
                        <a:t>SETOUCHI</a:t>
                      </a:r>
                      <a:r>
                        <a:rPr kumimoji="1" lang="ja-JP" altLang="en-US" sz="1050" dirty="0" smtClean="0"/>
                        <a:t>の魅力を世界へ」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（英語）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プレゼンツール：ポスター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評価方法：スタッフから一言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表彰：ポスター部門とプレゼン部門で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の優勝チームを表彰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全員にポストイットで一番良かった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と思うグループへ投票する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914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12:00</a:t>
                      </a:r>
                    </a:p>
                    <a:p>
                      <a:r>
                        <a:rPr kumimoji="1" lang="en-US" altLang="ja-JP" sz="1050" dirty="0" smtClean="0"/>
                        <a:t>〜12:30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レストラン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地元のごちそうを頂く（昼食）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スタミナ丼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53" y="6954998"/>
            <a:ext cx="1830533" cy="108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496" y="6968851"/>
            <a:ext cx="1669872" cy="110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2915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３日目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日（土）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1159615"/>
              </p:ext>
            </p:extLst>
          </p:nvPr>
        </p:nvGraphicFramePr>
        <p:xfrm>
          <a:off x="366404" y="936339"/>
          <a:ext cx="6302828" cy="3205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2985407"/>
                <a:gridCol w="1919102"/>
              </a:tblGrid>
              <a:tr h="2238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22248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12:30</a:t>
                      </a:r>
                    </a:p>
                    <a:p>
                      <a:r>
                        <a:rPr kumimoji="1" lang="en-US" altLang="ja-JP" sz="1050" dirty="0" smtClean="0"/>
                        <a:t>〜13:20</a:t>
                      </a:r>
                    </a:p>
                    <a:p>
                      <a:endParaRPr kumimoji="1" lang="en-US" altLang="ja-JP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r>
                        <a:rPr kumimoji="1" lang="ja-JP" altLang="en-US" sz="1050" dirty="0" smtClean="0"/>
                        <a:t>（研修室）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修了式　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グループプレゼンテーションの表彰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ファシリテーターによる研修全体の振り返り、総評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参加者および留学生のコメント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アンケート記入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片付け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全体記念撮影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52283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13:30</a:t>
                      </a:r>
                    </a:p>
                    <a:p>
                      <a:r>
                        <a:rPr kumimoji="1" lang="en-US" altLang="ja-JP" sz="1050" dirty="0" smtClean="0"/>
                        <a:t>〜15:00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バス車内</a:t>
                      </a:r>
                    </a:p>
                    <a:p>
                      <a:endParaRPr kumimoji="1" lang="ja-JP" altLang="en-US" sz="1050" dirty="0" smtClean="0"/>
                    </a:p>
                    <a:p>
                      <a:endParaRPr kumimoji="1" lang="ja-JP" altLang="en-US" sz="1050" dirty="0" smtClean="0"/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留学生リーダーと自由交流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行動宣言（アクションプラン）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3</a:t>
                      </a:r>
                      <a:r>
                        <a:rPr kumimoji="1" lang="ja-JP" altLang="en-US" sz="1050" dirty="0" smtClean="0"/>
                        <a:t>日間の体験で得た学びを今後どう行動に変化させるのか、各自で行動宣言（計画）を記入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具体的行動への移行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・継続的学び、成長への意識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914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15:00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広島駅</a:t>
                      </a:r>
                    </a:p>
                    <a:p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広島駅到着・解散！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376" y="4131060"/>
            <a:ext cx="2475799" cy="141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614" y="4115222"/>
            <a:ext cx="2397929" cy="142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445" y="5705094"/>
            <a:ext cx="2439730" cy="135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613" y="5705093"/>
            <a:ext cx="2397929" cy="135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908" y="7233066"/>
            <a:ext cx="312365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72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④コーディネーター報告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6957" y="776176"/>
            <a:ext cx="658155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008DB5"/>
                </a:solidFill>
                <a:latin typeface="HiraMinProN-W6"/>
              </a:rPr>
              <a:t>感動した</a:t>
            </a:r>
            <a:r>
              <a:rPr lang="ja-JP" altLang="en-US" sz="2400" dirty="0" smtClean="0">
                <a:solidFill>
                  <a:srgbClr val="008DB5"/>
                </a:solidFill>
                <a:latin typeface="HiraMinProN-W6"/>
              </a:rPr>
              <a:t>こと　</a:t>
            </a:r>
            <a:r>
              <a:rPr lang="en-US" altLang="ja-JP" sz="2400" dirty="0" smtClean="0">
                <a:solidFill>
                  <a:srgbClr val="008DB5"/>
                </a:solidFill>
                <a:latin typeface="HiraMinProN-W3"/>
              </a:rPr>
              <a:t>impressive </a:t>
            </a:r>
            <a:r>
              <a:rPr lang="en-US" altLang="ja-JP" sz="2400" dirty="0">
                <a:solidFill>
                  <a:srgbClr val="008DB5"/>
                </a:solidFill>
                <a:latin typeface="HiraMinProN-W3"/>
              </a:rPr>
              <a:t>experience</a:t>
            </a:r>
          </a:p>
          <a:p>
            <a:endParaRPr lang="en-US" altLang="ja-JP" sz="1200" dirty="0" smtClean="0">
              <a:solidFill>
                <a:srgbClr val="000000"/>
              </a:solidFill>
              <a:latin typeface="HiraMinProN-W6"/>
            </a:endParaRPr>
          </a:p>
          <a:p>
            <a:pPr marL="228600" indent="-228600">
              <a:buAutoNum type="arabicPeriod"/>
            </a:pPr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民泊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受け入れを行った家庭が、普段受け入れている日本人の中高生より、積極的に質問</a:t>
            </a:r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等　を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行う留学生の方が楽しいという感想が聞けたこと。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2.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銀河でクルーズしながらプログラムを実施するのは、瀬戸内の島々に囲まれ、</a:t>
            </a:r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ラグジュア　リーな部屋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で実施できるので付加価値（ブランド）に十分なると思った。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3.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日本人だけでなく複数の国の方々と、日本の平和についてディスカッションすることこそ</a:t>
            </a:r>
          </a:p>
          <a:p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　　が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平和学習になると思った。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4.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日本人の中高生と留学生とで考案した、周防大島の課題を解決するプランは、自治体</a:t>
            </a:r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や</a:t>
            </a:r>
            <a:endParaRPr lang="en-US" altLang="ja-JP" sz="1200" dirty="0" smtClean="0">
              <a:solidFill>
                <a:srgbClr val="000000"/>
              </a:solidFill>
              <a:latin typeface="HiraMinProN-W3"/>
            </a:endParaRPr>
          </a:p>
          <a:p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　　観光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協会等にとって非常に参考になると思った。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5.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この二泊三日こそグローカル教育そのもの。地域の課題をグローバルな視点から解決する</a:t>
            </a:r>
          </a:p>
          <a:p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　手法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をプレゼンテーションすることは、次期学習指導要領（</a:t>
            </a:r>
            <a:r>
              <a:rPr lang="en-US" altLang="ja-JP" sz="1200" dirty="0">
                <a:solidFill>
                  <a:srgbClr val="000000"/>
                </a:solidFill>
                <a:latin typeface="HiraMinProN-W3"/>
              </a:rPr>
              <a:t>2020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年度～）に合致する教育</a:t>
            </a:r>
          </a:p>
          <a:p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　　プログラム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だと思う。</a:t>
            </a:r>
          </a:p>
          <a:p>
            <a:endParaRPr lang="en-US" altLang="ja-JP" sz="2400" dirty="0" smtClean="0">
              <a:solidFill>
                <a:srgbClr val="008DB5"/>
              </a:solidFill>
              <a:latin typeface="HiraMinProN-W6"/>
            </a:endParaRPr>
          </a:p>
          <a:p>
            <a:endParaRPr lang="en-US" altLang="ja-JP" sz="2400" dirty="0" smtClean="0">
              <a:solidFill>
                <a:srgbClr val="008DB5"/>
              </a:solidFill>
              <a:latin typeface="HiraMinProN-W6"/>
            </a:endParaRPr>
          </a:p>
          <a:p>
            <a:r>
              <a:rPr lang="ja-JP" altLang="en-US" sz="2400" dirty="0" smtClean="0">
                <a:solidFill>
                  <a:srgbClr val="008DB5"/>
                </a:solidFill>
                <a:latin typeface="HiraMinProN-W6"/>
              </a:rPr>
              <a:t>課題</a:t>
            </a:r>
            <a:r>
              <a:rPr lang="ja-JP" altLang="en-US" sz="2400" dirty="0">
                <a:solidFill>
                  <a:srgbClr val="008DB5"/>
                </a:solidFill>
                <a:latin typeface="HiraMinProN-W6"/>
              </a:rPr>
              <a:t>に感じた</a:t>
            </a:r>
            <a:r>
              <a:rPr lang="ja-JP" altLang="en-US" sz="2400" dirty="0" smtClean="0">
                <a:solidFill>
                  <a:srgbClr val="008DB5"/>
                </a:solidFill>
                <a:latin typeface="HiraMinProN-W6"/>
              </a:rPr>
              <a:t>こと　</a:t>
            </a:r>
            <a:r>
              <a:rPr lang="en-US" altLang="ja-JP" sz="2400" dirty="0" smtClean="0">
                <a:solidFill>
                  <a:srgbClr val="008DB5"/>
                </a:solidFill>
                <a:latin typeface="HiraMinProN-W3"/>
              </a:rPr>
              <a:t>problem</a:t>
            </a:r>
            <a:endParaRPr lang="en-US" altLang="ja-JP" sz="2400" dirty="0">
              <a:solidFill>
                <a:srgbClr val="008DB5"/>
              </a:solidFill>
              <a:latin typeface="HiraMinProN-W3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HiraMinProN-W6"/>
            </a:endParaRPr>
          </a:p>
          <a:p>
            <a:r>
              <a:rPr lang="en-US" altLang="ja-JP" sz="1200" dirty="0" smtClean="0">
                <a:solidFill>
                  <a:srgbClr val="000000"/>
                </a:solidFill>
                <a:latin typeface="HiraMinProN-W6"/>
              </a:rPr>
              <a:t>1</a:t>
            </a:r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潜在的にいるはずの顧客（中高生）に情報を届けられず集客目標を達成できなかった。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2.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プログラム内容の品質からすると二泊三日で</a:t>
            </a:r>
            <a:r>
              <a:rPr lang="en-US" altLang="ja-JP" sz="1200" dirty="0">
                <a:solidFill>
                  <a:srgbClr val="000000"/>
                </a:solidFill>
                <a:latin typeface="HiraMinProN-W3"/>
              </a:rPr>
              <a:t>35,000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円は安い。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3. </a:t>
            </a:r>
            <a:r>
              <a:rPr lang="en-US" altLang="ja-JP" sz="1200" dirty="0" err="1">
                <a:solidFill>
                  <a:srgbClr val="000000"/>
                </a:solidFill>
                <a:latin typeface="HiraMinProN-W3"/>
              </a:rPr>
              <a:t>LbE</a:t>
            </a:r>
            <a:r>
              <a:rPr lang="ja-JP" altLang="en-US" sz="1200" dirty="0" err="1">
                <a:solidFill>
                  <a:srgbClr val="000000"/>
                </a:solidFill>
                <a:latin typeface="HiraMinProN-W3"/>
              </a:rPr>
              <a:t>、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事務局、ジブンノオトの立ち位置と役割が曖昧。</a:t>
            </a:r>
          </a:p>
          <a:p>
            <a:endParaRPr lang="en-US" altLang="ja-JP" sz="2400" dirty="0" smtClean="0">
              <a:solidFill>
                <a:srgbClr val="008DB5"/>
              </a:solidFill>
              <a:latin typeface="HiraMinProN-W6"/>
            </a:endParaRPr>
          </a:p>
          <a:p>
            <a:endParaRPr lang="en-US" altLang="ja-JP" sz="2400" dirty="0" smtClean="0">
              <a:solidFill>
                <a:srgbClr val="008DB5"/>
              </a:solidFill>
              <a:latin typeface="HiraMinProN-W6"/>
            </a:endParaRPr>
          </a:p>
          <a:p>
            <a:r>
              <a:rPr lang="ja-JP" altLang="en-US" sz="2400" dirty="0" smtClean="0">
                <a:solidFill>
                  <a:srgbClr val="008DB5"/>
                </a:solidFill>
                <a:latin typeface="HiraMinProN-W6"/>
              </a:rPr>
              <a:t>解決</a:t>
            </a:r>
            <a:r>
              <a:rPr lang="ja-JP" altLang="en-US" sz="2400" dirty="0">
                <a:solidFill>
                  <a:srgbClr val="008DB5"/>
                </a:solidFill>
                <a:latin typeface="HiraMinProN-W6"/>
              </a:rPr>
              <a:t>する</a:t>
            </a:r>
            <a:r>
              <a:rPr lang="ja-JP" altLang="en-US" sz="2400" dirty="0" smtClean="0">
                <a:solidFill>
                  <a:srgbClr val="008DB5"/>
                </a:solidFill>
                <a:latin typeface="HiraMinProN-W6"/>
              </a:rPr>
              <a:t>手法　</a:t>
            </a:r>
            <a:r>
              <a:rPr lang="en-US" altLang="ja-JP" sz="2400" dirty="0" smtClean="0">
                <a:solidFill>
                  <a:srgbClr val="008DB5"/>
                </a:solidFill>
                <a:latin typeface="HiraMinProN-W3"/>
              </a:rPr>
              <a:t>solution</a:t>
            </a:r>
            <a:endParaRPr lang="en-US" altLang="ja-JP" sz="2400" dirty="0">
              <a:solidFill>
                <a:srgbClr val="008DB5"/>
              </a:solidFill>
              <a:latin typeface="HiraMinProN-W3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HiraMinProN-W6"/>
            </a:endParaRPr>
          </a:p>
          <a:p>
            <a:r>
              <a:rPr lang="en-US" altLang="ja-JP" sz="1200" dirty="0" smtClean="0">
                <a:solidFill>
                  <a:srgbClr val="000000"/>
                </a:solidFill>
                <a:latin typeface="HiraMinProN-W6"/>
              </a:rPr>
              <a:t>1</a:t>
            </a:r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学校の教職員向け説明会と個別相談　　　→　中高生の集客</a:t>
            </a:r>
          </a:p>
          <a:p>
            <a:r>
              <a:rPr lang="en-US" altLang="ja-JP" sz="1200" dirty="0">
                <a:solidFill>
                  <a:srgbClr val="FFFFFF"/>
                </a:solidFill>
                <a:latin typeface="HiraMinProN-W6"/>
              </a:rPr>
              <a:t>5.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進学塾（中高一貫、英語等）との連携　　→　中高生の集客</a:t>
            </a:r>
          </a:p>
          <a:p>
            <a:r>
              <a:rPr lang="en-US" altLang="ja-JP" sz="1200" dirty="0">
                <a:solidFill>
                  <a:srgbClr val="FFFFFF"/>
                </a:solidFill>
                <a:latin typeface="HiraMinProN-W6"/>
              </a:rPr>
              <a:t>5.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今回参加した中高生のプレゼンイベント　→　マスコミからの集客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2.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二泊三日</a:t>
            </a:r>
            <a:r>
              <a:rPr lang="en-US" altLang="ja-JP" sz="1200" dirty="0">
                <a:solidFill>
                  <a:srgbClr val="000000"/>
                </a:solidFill>
                <a:latin typeface="HiraMinProN-W3"/>
              </a:rPr>
              <a:t>35,000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円　→　二泊三日</a:t>
            </a:r>
            <a:r>
              <a:rPr lang="en-US" altLang="ja-JP" sz="1200" dirty="0">
                <a:solidFill>
                  <a:srgbClr val="000000"/>
                </a:solidFill>
                <a:latin typeface="HiraMinProN-W3"/>
              </a:rPr>
              <a:t>65,000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円～</a:t>
            </a:r>
            <a:r>
              <a:rPr lang="en-US" altLang="ja-JP" sz="1200" dirty="0">
                <a:solidFill>
                  <a:srgbClr val="000000"/>
                </a:solidFill>
                <a:latin typeface="HiraMinProN-W3"/>
              </a:rPr>
              <a:t>70,000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円程度</a:t>
            </a:r>
          </a:p>
          <a:p>
            <a:r>
              <a:rPr lang="en-US" altLang="ja-JP" sz="1200" dirty="0">
                <a:solidFill>
                  <a:srgbClr val="000000"/>
                </a:solidFill>
                <a:latin typeface="HiraMinProN-W6"/>
              </a:rPr>
              <a:t>3. </a:t>
            </a:r>
            <a:r>
              <a:rPr lang="ja-JP" altLang="en-US" sz="1200" dirty="0">
                <a:solidFill>
                  <a:srgbClr val="000000"/>
                </a:solidFill>
                <a:latin typeface="HiraMinProN-W3"/>
              </a:rPr>
              <a:t>三者で集まりふりかえり次回のプログラムを開発する、来春に開催する</a:t>
            </a:r>
            <a:r>
              <a:rPr lang="ja-JP" altLang="en-US" sz="1200" dirty="0" smtClean="0">
                <a:solidFill>
                  <a:srgbClr val="000000"/>
                </a:solidFill>
                <a:latin typeface="HiraMinProN-W3"/>
              </a:rPr>
              <a:t>。</a:t>
            </a:r>
            <a:endParaRPr lang="en-US" altLang="ja-JP" sz="1200" dirty="0" smtClean="0">
              <a:solidFill>
                <a:srgbClr val="000000"/>
              </a:solidFill>
              <a:latin typeface="HiraMinProN-W3"/>
            </a:endParaRPr>
          </a:p>
          <a:p>
            <a:endParaRPr lang="en-US" altLang="ja-JP" sz="1200" dirty="0">
              <a:solidFill>
                <a:srgbClr val="000000"/>
              </a:solidFill>
              <a:latin typeface="HiraMinProN-W3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HiraMinProN-W3"/>
            </a:endParaRPr>
          </a:p>
          <a:p>
            <a:endParaRPr lang="en-US" altLang="ja-JP" sz="1200" dirty="0">
              <a:solidFill>
                <a:srgbClr val="000000"/>
              </a:solidFill>
              <a:latin typeface="HiraMinProN-W3"/>
            </a:endParaRPr>
          </a:p>
          <a:p>
            <a:endParaRPr lang="en-US" altLang="ja-JP" sz="1200" dirty="0" smtClean="0">
              <a:solidFill>
                <a:srgbClr val="000000"/>
              </a:solidFill>
              <a:latin typeface="HiraMinProN-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02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3333" y="391224"/>
            <a:ext cx="5200568" cy="60630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8/7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　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 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+mn-cs"/>
              </a:rPr>
              <a:t>中国新聞</a:t>
            </a:r>
            <a:endParaRPr lang="ja-JP" altLang="en-US" dirty="0">
              <a:latin typeface="HGP創英角ｺﾞｼｯｸUB" pitchFamily="50" charset="-128"/>
              <a:ea typeface="HGP創英角ｺﾞｼｯｸUB" pitchFamily="50" charset="-128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323" b="12535"/>
          <a:stretch>
            <a:fillRect/>
          </a:stretch>
        </p:blipFill>
        <p:spPr bwMode="auto">
          <a:xfrm>
            <a:off x="154380" y="1805052"/>
            <a:ext cx="6543304" cy="779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183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8" name="テキスト プレースホルダ 8"/>
          <p:cNvSpPr txBox="1">
            <a:spLocks/>
          </p:cNvSpPr>
          <p:nvPr/>
        </p:nvSpPr>
        <p:spPr>
          <a:xfrm>
            <a:off x="197756" y="159654"/>
            <a:ext cx="6718300" cy="5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57200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①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参加者情報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81759"/>
            <a:ext cx="6614556" cy="626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②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実施日程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　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／全日程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6400" y="682171"/>
            <a:ext cx="595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200" dirty="0" smtClean="0"/>
              <a:t>ご旅行先： </a:t>
            </a:r>
            <a:r>
              <a:rPr lang="ja-JP" altLang="en-US" sz="1200" dirty="0" smtClean="0"/>
              <a:t>周防大島・県民の浜</a:t>
            </a:r>
            <a:r>
              <a:rPr lang="ja-JP" altLang="ja-JP" sz="1200" dirty="0" smtClean="0"/>
              <a:t>方面</a:t>
            </a:r>
            <a:r>
              <a:rPr lang="en-US" altLang="ja-JP" sz="1200" dirty="0" smtClean="0"/>
              <a:t>   2</a:t>
            </a:r>
            <a:r>
              <a:rPr lang="ja-JP" altLang="ja-JP" sz="1200" dirty="0" smtClean="0"/>
              <a:t>泊</a:t>
            </a:r>
            <a:r>
              <a:rPr lang="en-US" altLang="ja-JP" sz="1200" dirty="0" smtClean="0"/>
              <a:t>  3</a:t>
            </a:r>
            <a:r>
              <a:rPr lang="ja-JP" altLang="ja-JP" sz="1200" dirty="0" smtClean="0"/>
              <a:t>日</a:t>
            </a:r>
            <a:r>
              <a:rPr lang="en-US" altLang="ja-JP" sz="1200" dirty="0" smtClean="0"/>
              <a:t>                </a:t>
            </a:r>
            <a:endParaRPr lang="ja-JP" altLang="ja-JP" sz="1200" dirty="0" smtClean="0"/>
          </a:p>
          <a:p>
            <a:r>
              <a:rPr lang="ja-JP" altLang="ja-JP" sz="1200" dirty="0" smtClean="0"/>
              <a:t>旅行期間： 　</a:t>
            </a:r>
            <a:r>
              <a:rPr lang="ja-JP" altLang="en-US" sz="1200" dirty="0" smtClean="0"/>
              <a:t>平成</a:t>
            </a:r>
            <a:r>
              <a:rPr lang="en-US" altLang="ja-JP" sz="1200" dirty="0" smtClean="0"/>
              <a:t>27</a:t>
            </a:r>
            <a:r>
              <a:rPr lang="ja-JP" altLang="ja-JP" sz="1200" dirty="0" smtClean="0"/>
              <a:t>年 </a:t>
            </a:r>
            <a:r>
              <a:rPr lang="en-US" altLang="ja-JP" sz="1200" dirty="0"/>
              <a:t>8</a:t>
            </a:r>
            <a:r>
              <a:rPr lang="ja-JP" altLang="ja-JP" sz="1200" dirty="0" smtClean="0"/>
              <a:t>月 </a:t>
            </a:r>
            <a:r>
              <a:rPr lang="en-US" altLang="ja-JP" sz="1200" dirty="0" smtClean="0"/>
              <a:t>6</a:t>
            </a:r>
            <a:r>
              <a:rPr lang="ja-JP" altLang="ja-JP" sz="1200" dirty="0" smtClean="0"/>
              <a:t>日（</a:t>
            </a:r>
            <a:r>
              <a:rPr lang="ja-JP" altLang="en-US" sz="1200" dirty="0" smtClean="0"/>
              <a:t>木</a:t>
            </a:r>
            <a:r>
              <a:rPr lang="ja-JP" altLang="ja-JP" sz="1200" dirty="0" smtClean="0"/>
              <a:t>）～ </a:t>
            </a:r>
            <a:r>
              <a:rPr lang="ja-JP" altLang="en-US" sz="1200" dirty="0" smtClean="0"/>
              <a:t>平成</a:t>
            </a:r>
            <a:r>
              <a:rPr lang="en-US" altLang="ja-JP" sz="1200" dirty="0" smtClean="0"/>
              <a:t>27</a:t>
            </a:r>
            <a:r>
              <a:rPr lang="ja-JP" altLang="ja-JP" sz="1200" dirty="0" smtClean="0"/>
              <a:t>年 </a:t>
            </a:r>
            <a:r>
              <a:rPr lang="en-US" altLang="ja-JP" sz="1200" dirty="0"/>
              <a:t>8</a:t>
            </a:r>
            <a:r>
              <a:rPr lang="ja-JP" altLang="ja-JP" sz="1200" dirty="0" smtClean="0"/>
              <a:t>月 </a:t>
            </a:r>
            <a:r>
              <a:rPr lang="en-US" altLang="ja-JP" sz="1200" dirty="0" smtClean="0"/>
              <a:t>8</a:t>
            </a:r>
            <a:r>
              <a:rPr lang="ja-JP" altLang="ja-JP" sz="1200" dirty="0" smtClean="0"/>
              <a:t>日（</a:t>
            </a:r>
            <a:r>
              <a:rPr lang="ja-JP" altLang="en-US" sz="1200" dirty="0" smtClean="0"/>
              <a:t>土</a:t>
            </a:r>
            <a:r>
              <a:rPr lang="ja-JP" altLang="ja-JP" sz="1200" dirty="0" smtClean="0"/>
              <a:t>）</a:t>
            </a:r>
          </a:p>
          <a:p>
            <a:r>
              <a:rPr lang="ja-JP" altLang="ja-JP" sz="1200" dirty="0" smtClean="0"/>
              <a:t>参加人員： 　</a:t>
            </a:r>
            <a:r>
              <a:rPr lang="en-US" altLang="ja-JP" sz="1200" dirty="0" smtClean="0"/>
              <a:t>27</a:t>
            </a:r>
            <a:r>
              <a:rPr lang="ja-JP" altLang="ja-JP" sz="1200" dirty="0" smtClean="0"/>
              <a:t>名様　（生徒　</a:t>
            </a:r>
            <a:r>
              <a:rPr lang="en-US" altLang="ja-JP" sz="1200" dirty="0" smtClean="0"/>
              <a:t>13</a:t>
            </a:r>
            <a:r>
              <a:rPr lang="ja-JP" altLang="ja-JP" sz="1200" dirty="0" smtClean="0"/>
              <a:t>名　</a:t>
            </a:r>
            <a:r>
              <a:rPr lang="ja-JP" altLang="en-US" sz="1200" dirty="0" smtClean="0"/>
              <a:t>留学生リーダー　</a:t>
            </a:r>
            <a:r>
              <a:rPr lang="en-US" altLang="ja-JP" sz="1200" dirty="0"/>
              <a:t>10</a:t>
            </a:r>
            <a:r>
              <a:rPr lang="ja-JP" altLang="en-US" sz="1200" dirty="0" smtClean="0"/>
              <a:t>名　スタッフ</a:t>
            </a:r>
            <a:r>
              <a:rPr lang="en-US" altLang="ja-JP" sz="1200" dirty="0"/>
              <a:t>4</a:t>
            </a:r>
            <a:r>
              <a:rPr lang="ja-JP" altLang="ja-JP" sz="1200" dirty="0" smtClean="0"/>
              <a:t>名）　添乗員</a:t>
            </a:r>
            <a:r>
              <a:rPr lang="en-US" altLang="ja-JP" sz="1200" dirty="0" smtClean="0"/>
              <a:t>1</a:t>
            </a:r>
            <a:r>
              <a:rPr lang="ja-JP" altLang="ja-JP" sz="1200" dirty="0" smtClean="0"/>
              <a:t>名</a:t>
            </a:r>
          </a:p>
          <a:p>
            <a:endParaRPr kumimoji="1" lang="ja-JP" altLang="en-US" sz="1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2" y="1501291"/>
            <a:ext cx="6764337" cy="786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84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１日目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8877300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6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日（木）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2505378"/>
              </p:ext>
            </p:extLst>
          </p:nvPr>
        </p:nvGraphicFramePr>
        <p:xfrm>
          <a:off x="342222" y="936339"/>
          <a:ext cx="6302828" cy="662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1900052"/>
                <a:gridCol w="3004457"/>
              </a:tblGrid>
              <a:tr h="1918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8644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8/5</a:t>
                      </a:r>
                      <a:r>
                        <a:rPr kumimoji="1" lang="ja-JP" altLang="en-US" sz="1050" dirty="0" smtClean="0"/>
                        <a:t>（水）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21:00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〜22:00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広島市内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留学生リーダー</a:t>
                      </a:r>
                      <a:r>
                        <a:rPr kumimoji="1" lang="en-US" altLang="ja-JP" sz="1050" dirty="0" smtClean="0"/>
                        <a:t>10</a:t>
                      </a:r>
                      <a:r>
                        <a:rPr kumimoji="1" lang="ja-JP" altLang="en-US" sz="1050" dirty="0" smtClean="0"/>
                        <a:t>名と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スタッフ</a:t>
                      </a:r>
                      <a:r>
                        <a:rPr kumimoji="1" lang="en-US" altLang="ja-JP" sz="1050" dirty="0" smtClean="0"/>
                        <a:t>2</a:t>
                      </a:r>
                      <a:r>
                        <a:rPr kumimoji="1" lang="ja-JP" altLang="en-US" sz="1050" dirty="0" smtClean="0"/>
                        <a:t>名前泊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（コンフォートイン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広島平和大通り）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3</a:t>
                      </a:r>
                      <a:r>
                        <a:rPr kumimoji="1" lang="ja-JP" altLang="en-US" sz="1050" dirty="0" smtClean="0"/>
                        <a:t>日間について打合せ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ツイン</a:t>
                      </a:r>
                      <a:r>
                        <a:rPr kumimoji="1" lang="en-US" altLang="ja-JP" sz="1050" dirty="0" smtClean="0"/>
                        <a:t>×</a:t>
                      </a:r>
                      <a:r>
                        <a:rPr kumimoji="1" lang="ja-JP" altLang="en-US" sz="1050" dirty="0" smtClean="0"/>
                        <a:t>５、シングル</a:t>
                      </a:r>
                      <a:r>
                        <a:rPr kumimoji="1" lang="en-US" altLang="ja-JP" sz="1050" dirty="0" smtClean="0"/>
                        <a:t>×</a:t>
                      </a:r>
                      <a:r>
                        <a:rPr kumimoji="1" lang="ja-JP" altLang="en-US" sz="1050" dirty="0" smtClean="0"/>
                        <a:t>２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err="1" smtClean="0"/>
                        <a:t>LbE</a:t>
                      </a:r>
                      <a:r>
                        <a:rPr kumimoji="1" lang="ja-JP" altLang="en-US" sz="1050" dirty="0" smtClean="0"/>
                        <a:t>（古賀・片山）、</a:t>
                      </a:r>
                      <a:r>
                        <a:rPr kumimoji="1" lang="en-US" altLang="ja-JP" sz="1050" dirty="0" smtClean="0"/>
                        <a:t>JTB</a:t>
                      </a:r>
                      <a:r>
                        <a:rPr kumimoji="1" lang="ja-JP" altLang="en-US" sz="1050" dirty="0" smtClean="0"/>
                        <a:t>（南）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30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9:30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10:00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広島港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広島港集合！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留学生リーダーによる歓迎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開会の言葉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記念撮影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広島港出発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市電にて広島港へ移動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民泊班毎に個々で自己紹介やアイスブレイク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留学生統括リーダー・アイリンよりあいさつ（英語）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・プログラム参加にあたって</a:t>
                      </a:r>
                      <a:r>
                        <a:rPr kumimoji="1" lang="en-US" altLang="ja-JP" sz="1050" dirty="0" smtClean="0"/>
                        <a:t>3</a:t>
                      </a:r>
                      <a:r>
                        <a:rPr kumimoji="1" lang="ja-JP" altLang="en-US" sz="1050" dirty="0" err="1" smtClean="0"/>
                        <a:t>つの</a:t>
                      </a:r>
                      <a:r>
                        <a:rPr kumimoji="1" lang="ja-JP" altLang="en-US" sz="1050" dirty="0" smtClean="0"/>
                        <a:t>約束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①</a:t>
                      </a:r>
                      <a:r>
                        <a:rPr kumimoji="1" lang="en-US" altLang="ja-JP" sz="1050" dirty="0" smtClean="0"/>
                        <a:t>Don’t be shy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②Mistakes are OK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③Take it easy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保護者お見送りあり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0090"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10:15</a:t>
                      </a:r>
                    </a:p>
                    <a:p>
                      <a:r>
                        <a:rPr kumimoji="1" lang="ja-JP" altLang="en-US" sz="1050" dirty="0" smtClean="0"/>
                        <a:t>～</a:t>
                      </a:r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11:40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はやしお</a:t>
                      </a:r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（船内）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プログラムオリエンテーション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・プログラムの趣旨・目的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の説明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・各自自己紹介（英語）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・チーム分け発表（</a:t>
                      </a:r>
                      <a:r>
                        <a:rPr kumimoji="1" lang="en-US" altLang="ja-JP" sz="1050" dirty="0" smtClean="0"/>
                        <a:t>4</a:t>
                      </a:r>
                      <a:r>
                        <a:rPr kumimoji="1" lang="ja-JP" altLang="en-US" sz="1050" dirty="0" smtClean="0"/>
                        <a:t>グループ）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・配布物</a:t>
                      </a:r>
                      <a:r>
                        <a:rPr kumimoji="1" lang="en-US" altLang="ja-JP" sz="1050" dirty="0" smtClean="0"/>
                        <a:t>/</a:t>
                      </a:r>
                      <a:r>
                        <a:rPr kumimoji="1" lang="ja-JP" altLang="en-US" sz="1050" dirty="0" smtClean="0"/>
                        <a:t>ファイル、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　　ワークブック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チーム名のアイデアフラッシュ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・グループ毎アイスブレイク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・グループ毎ディスカッション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・看板作成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チーム名発表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留学生統括リーダー・アイリンより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プログラム主旨説明（英語）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・フィールドワーク時の視点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→周防大島の魅力、課題を発見すること。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・課題の観点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→過疎化が進む周防大島に人を呼ぶために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何が必要か？（旅行者、移住者）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・最終的なプログラムのゴールイメージ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→周防大島で発見した課題などをグループで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共有し、解決策を検討し、プレゼン発表する。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名前、ニックネーム、好きなもの（こと）を英語で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自己紹介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留学生リーダーの誘導で、グループ事に船内にてディスカッション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携帯ホワイトボードを利用し、チーム名を検討。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画用紙にてチーム名の看板作成。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再集合し、チーム名を発表。理由も（英語）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402" y="7746152"/>
            <a:ext cx="1610466" cy="110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57" y="7775750"/>
            <a:ext cx="1640976" cy="107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005" y="7694641"/>
            <a:ext cx="1698172" cy="11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220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１日目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6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日（木）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5269714"/>
              </p:ext>
            </p:extLst>
          </p:nvPr>
        </p:nvGraphicFramePr>
        <p:xfrm>
          <a:off x="365972" y="1055091"/>
          <a:ext cx="6302828" cy="462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1900052"/>
                <a:gridCol w="3004457"/>
              </a:tblGrid>
              <a:tr h="2992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63884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12:00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12:10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〜12:40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伊保田港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油田農村環境改善センター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伊保田港到着。荷物を持って油田農村環境改善センターへ移動。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周防大島のごちそうを頂く（昼食・弁当）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中国新聞社取材あり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油田農村環境改善センター（収容</a:t>
                      </a:r>
                      <a:r>
                        <a:rPr kumimoji="1" lang="en-US" altLang="ja-JP" sz="1050" dirty="0" smtClean="0"/>
                        <a:t>100</a:t>
                      </a:r>
                      <a:r>
                        <a:rPr kumimoji="1" lang="ja-JP" altLang="en-US" sz="1050" dirty="0" smtClean="0"/>
                        <a:t>名程度）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12:40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〜13:20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油田農村環境改善センター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地域活動のプレゼン聴講①　　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・大野さんの自己紹介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・大野さんの夢紹介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・地域活性化の視点から、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過去・現在・未来への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歩みと課題、取組みに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ついて紹介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・フィールドワークについて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</a:t>
                      </a:r>
                      <a:r>
                        <a:rPr kumimoji="1" lang="en-US" altLang="ja-JP" sz="1050" dirty="0" smtClean="0"/>
                        <a:t>Mission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</a:t>
                      </a:r>
                      <a:r>
                        <a:rPr kumimoji="1" lang="en-US" altLang="ja-JP" sz="1050" dirty="0" smtClean="0"/>
                        <a:t>→Walk, Look, Ask and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</a:t>
                      </a:r>
                      <a:r>
                        <a:rPr kumimoji="1" lang="en-US" altLang="ja-JP" sz="1050" dirty="0" smtClean="0"/>
                        <a:t>Discovery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・ワークシートについて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・質疑応答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プレゼンター：大野圭司さん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　　　　　（キャリア教育デザイナー）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サポート：山口大学生２名（主には通訳補助）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◆ポイント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周防大島が直面する課題について一般的な情報の共有。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英単語とジェスチャーを入れて、大きな声で迷うことなく堂々プレゼン。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プログラム参加にあたっての</a:t>
                      </a:r>
                      <a:r>
                        <a:rPr kumimoji="1" lang="en-US" altLang="ja-JP" sz="1050" dirty="0" smtClean="0"/>
                        <a:t>3</a:t>
                      </a:r>
                      <a:r>
                        <a:rPr kumimoji="1" lang="ja-JP" altLang="en-US" sz="1050" dirty="0" err="1" smtClean="0"/>
                        <a:t>つの</a:t>
                      </a:r>
                      <a:r>
                        <a:rPr kumimoji="1" lang="ja-JP" altLang="en-US" sz="1050" dirty="0" smtClean="0"/>
                        <a:t>約束を体現することで、おとなしい日本人生徒へ刺激を与える。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人を惹き付けるプレゼンを実践。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ワークシート／フィールドワークで発見したことを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　　　　　　何でも書いておく。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631" y="6261203"/>
            <a:ext cx="4054886" cy="21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91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１日目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6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日（木）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9845829"/>
              </p:ext>
            </p:extLst>
          </p:nvPr>
        </p:nvGraphicFramePr>
        <p:xfrm>
          <a:off x="342653" y="936339"/>
          <a:ext cx="6302828" cy="647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1900052"/>
                <a:gridCol w="3004457"/>
              </a:tblGrid>
              <a:tr h="2571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767882"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13:30</a:t>
                      </a:r>
                    </a:p>
                    <a:p>
                      <a:r>
                        <a:rPr kumimoji="1" lang="en-US" altLang="ja-JP" sz="1050" dirty="0" smtClean="0"/>
                        <a:t>〜13:45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油田農村環境改善センター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入村式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・事務局より開会の言葉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・生徒代表挨拶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・受入家庭代表挨拶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・事務局より閉会の言葉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・諸注意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生徒代表：留学生統括リーダー・アイリン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民泊家庭：</a:t>
                      </a:r>
                      <a:r>
                        <a:rPr kumimoji="1" lang="en-US" altLang="ja-JP" sz="1050" dirty="0" smtClean="0"/>
                        <a:t>7</a:t>
                      </a:r>
                      <a:r>
                        <a:rPr kumimoji="1" lang="ja-JP" altLang="en-US" sz="1050" dirty="0" smtClean="0"/>
                        <a:t>家庭。班割は別紙。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翌日の振り返り等で利用する可能性があるため、各自体験の様子の写真を撮っておくようお願い。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民泊班分の</a:t>
                      </a:r>
                      <a:r>
                        <a:rPr kumimoji="1" lang="en-US" altLang="ja-JP" sz="1050" dirty="0" smtClean="0"/>
                        <a:t>IPad</a:t>
                      </a:r>
                      <a:r>
                        <a:rPr kumimoji="1" lang="ja-JP" altLang="en-US" sz="1050" dirty="0" smtClean="0"/>
                        <a:t>を用意するか、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予め必要な持ち物としてデジカメ等を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持参物に入れる必要有り。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7374"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14:00</a:t>
                      </a:r>
                    </a:p>
                    <a:p>
                      <a:r>
                        <a:rPr kumimoji="1" lang="en-US" altLang="ja-JP" sz="1050" dirty="0" smtClean="0"/>
                        <a:t>〜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周防大島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フィールドワーク①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　感動☆島体験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瀬戸内の魅力について調査し、考える（衣食住・自然環境・歴史・地域文化）自然と暮らしとの繋がり、地域の文化から自分のルーツについて考える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体験内容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・魚釣り　・船釣り　　・ビーチ散策　・花火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・料理作り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夏は農業体験が少なく、お盆等の関係で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受入家庭が少ない。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9670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zh-TW" sz="1050" dirty="0" smtClean="0"/>
                    </a:p>
                    <a:p>
                      <a:endParaRPr kumimoji="1" lang="en-US" altLang="zh-TW" sz="1050" dirty="0" smtClean="0"/>
                    </a:p>
                    <a:p>
                      <a:endParaRPr kumimoji="1" lang="en-US" altLang="zh-TW" sz="1050" dirty="0" smtClean="0"/>
                    </a:p>
                    <a:p>
                      <a:endParaRPr kumimoji="1" lang="en-US" altLang="zh-TW" sz="1050" dirty="0" smtClean="0"/>
                    </a:p>
                    <a:p>
                      <a:endParaRPr kumimoji="1" lang="en-US" altLang="zh-TW" sz="1050" dirty="0" smtClean="0"/>
                    </a:p>
                    <a:p>
                      <a:r>
                        <a:rPr kumimoji="1" lang="zh-TW" altLang="en-US" sz="1050" dirty="0" smtClean="0"/>
                        <a:t>周防大島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民泊体験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猫アレルギー情報漏れあり。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双方事前調査精度あげる必要有り。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→アレルギー薬を購入し、問題発生せず。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ベジタリアン、宗教上の食事制限等、アレルギー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以外での対応に不安の声あり。（受入家庭より）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→結果、問題発生せず。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言葉について、不安の声あり。（受入家庭より）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→結果、問題発生せず。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・日本の生徒も同じ班にいることで安心感が増した。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・コミュニケーションは言葉だけではないという理解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が受入家庭にも広がりつつある？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・周防大島のグローバル化につながるいい機会？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403" y="7633909"/>
            <a:ext cx="1913660" cy="96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5867" y="7626898"/>
            <a:ext cx="1855509" cy="99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612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２日目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日（金）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2572464"/>
              </p:ext>
            </p:extLst>
          </p:nvPr>
        </p:nvGraphicFramePr>
        <p:xfrm>
          <a:off x="342653" y="936339"/>
          <a:ext cx="6302828" cy="7023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1900052"/>
                <a:gridCol w="3004457"/>
              </a:tblGrid>
              <a:tr h="2571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767882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朝食</a:t>
                      </a:r>
                    </a:p>
                    <a:p>
                      <a:endParaRPr kumimoji="1" lang="ja-JP" altLang="en-US" sz="1050" dirty="0" smtClean="0"/>
                    </a:p>
                    <a:p>
                      <a:r>
                        <a:rPr kumimoji="1" lang="en-US" altLang="ja-JP" sz="1050" dirty="0" smtClean="0"/>
                        <a:t>8:30</a:t>
                      </a:r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9:15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050" dirty="0" smtClean="0"/>
                        <a:t>周防大島</a:t>
                      </a:r>
                    </a:p>
                    <a:p>
                      <a:endParaRPr kumimoji="1" lang="zh-TW" altLang="en-US" sz="1050" dirty="0" smtClean="0"/>
                    </a:p>
                    <a:p>
                      <a:r>
                        <a:rPr kumimoji="1" lang="zh-TW" altLang="en-US" sz="1050" dirty="0" smtClean="0"/>
                        <a:t>伊保田港</a:t>
                      </a:r>
                    </a:p>
                    <a:p>
                      <a:endParaRPr kumimoji="1" lang="zh-TW" altLang="en-US" sz="1050" dirty="0" smtClean="0"/>
                    </a:p>
                    <a:p>
                      <a:endParaRPr kumimoji="1" lang="zh-TW" altLang="en-US" sz="1050" dirty="0" smtClean="0"/>
                    </a:p>
                    <a:p>
                      <a:endParaRPr kumimoji="1" lang="zh-TW" altLang="en-US" sz="1050" dirty="0" smtClean="0"/>
                    </a:p>
                    <a:p>
                      <a:endParaRPr kumimoji="1" lang="zh-TW" altLang="en-US" sz="1050" dirty="0" smtClean="0"/>
                    </a:p>
                    <a:p>
                      <a:endParaRPr kumimoji="1" lang="zh-TW" altLang="en-US" sz="1050" dirty="0" smtClean="0"/>
                    </a:p>
                    <a:p>
                      <a:endParaRPr kumimoji="1" lang="zh-TW" altLang="en-US" sz="1050" dirty="0" smtClean="0"/>
                    </a:p>
                    <a:p>
                      <a:endParaRPr kumimoji="1" lang="en-US" altLang="zh-TW" sz="1050" dirty="0" smtClean="0"/>
                    </a:p>
                    <a:p>
                      <a:r>
                        <a:rPr kumimoji="1" lang="zh-TW" altLang="en-US" sz="1050" dirty="0" smtClean="0"/>
                        <a:t>伊保田港出発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周防大島のごちそうを頂く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伊保田港集合・離村式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・事務局より開会の言葉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・生徒代表あいさつ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・受入家庭代表あいさつ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・事務局より閉会の言葉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記念撮影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船内へ移動。荷物を置き、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甲板へ移動。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船上より紙テープでお別れ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生徒代表：今川玲奈さん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紙テープは事務局で用意。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銀河３</a:t>
                      </a:r>
                      <a:r>
                        <a:rPr kumimoji="1" lang="en-US" altLang="ja-JP" sz="1050" dirty="0" smtClean="0"/>
                        <a:t>F</a:t>
                      </a:r>
                      <a:r>
                        <a:rPr kumimoji="1" lang="ja-JP" altLang="en-US" sz="1050" dirty="0" smtClean="0"/>
                        <a:t>より合図とともに投げる。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7374">
                <a:tc rowSpan="3"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9:30</a:t>
                      </a:r>
                    </a:p>
                    <a:p>
                      <a:r>
                        <a:rPr kumimoji="1" lang="en-US" altLang="ja-JP" sz="1050" dirty="0" smtClean="0"/>
                        <a:t>〜12:15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銀河</a:t>
                      </a:r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（船内）</a:t>
                      </a:r>
                    </a:p>
                    <a:p>
                      <a:r>
                        <a:rPr kumimoji="1" lang="ja-JP" altLang="en-US" sz="1050" dirty="0" smtClean="0"/>
                        <a:t>２</a:t>
                      </a:r>
                      <a:r>
                        <a:rPr kumimoji="1" lang="en-US" altLang="ja-JP" sz="1050" dirty="0" smtClean="0"/>
                        <a:t>F</a:t>
                      </a:r>
                    </a:p>
                    <a:p>
                      <a:r>
                        <a:rPr kumimoji="1" lang="ja-JP" altLang="en-US" sz="1050" dirty="0" smtClean="0"/>
                        <a:t>メインレストラン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テーブルセッティング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（</a:t>
                      </a:r>
                      <a:r>
                        <a:rPr kumimoji="1" lang="en-US" altLang="ja-JP" sz="1050" dirty="0" smtClean="0"/>
                        <a:t>4</a:t>
                      </a:r>
                      <a:r>
                        <a:rPr kumimoji="1" lang="ja-JP" altLang="en-US" sz="1050" dirty="0" err="1" smtClean="0"/>
                        <a:t>つの</a:t>
                      </a:r>
                      <a:r>
                        <a:rPr kumimoji="1" lang="ja-JP" altLang="en-US" sz="1050" dirty="0" smtClean="0"/>
                        <a:t>島）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周防大島での体験振り返り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オピニオンエクスチェンジ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ミニプレゼンテーション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民泊体験の振り返りを発表。（英語）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各班</a:t>
                      </a:r>
                      <a:r>
                        <a:rPr kumimoji="1" lang="en-US" altLang="ja-JP" sz="1050" dirty="0" smtClean="0"/>
                        <a:t>10</a:t>
                      </a:r>
                      <a:r>
                        <a:rPr kumimoji="1" lang="ja-JP" altLang="en-US" sz="1050" dirty="0" smtClean="0"/>
                        <a:t>分程度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写真スライドショーあり。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マイク</a:t>
                      </a:r>
                      <a:r>
                        <a:rPr kumimoji="1" lang="en-US" altLang="ja-JP" sz="1050" dirty="0" smtClean="0"/>
                        <a:t>3</a:t>
                      </a:r>
                      <a:r>
                        <a:rPr kumimoji="1" lang="ja-JP" altLang="en-US" sz="1050" dirty="0" smtClean="0"/>
                        <a:t>本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スクリーン常設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プロジェクター常設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PC</a:t>
                      </a:r>
                      <a:r>
                        <a:rPr kumimoji="1" lang="ja-JP" altLang="en-US" sz="1050" dirty="0" smtClean="0"/>
                        <a:t>持込要。プロジェクター端子は</a:t>
                      </a:r>
                      <a:r>
                        <a:rPr kumimoji="1" lang="en-US" altLang="ja-JP" sz="1050" dirty="0" smtClean="0"/>
                        <a:t>HDMI</a:t>
                      </a:r>
                      <a:r>
                        <a:rPr kumimoji="1" lang="ja-JP" altLang="en-US" sz="1050" dirty="0" err="1" smtClean="0"/>
                        <a:t>。</a:t>
                      </a: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感想：魚釣りの印象が強い生徒が多かった。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2457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zh-TW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「世界探訪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　　　</a:t>
                      </a:r>
                      <a:r>
                        <a:rPr kumimoji="1" lang="en-US" altLang="ja-JP" sz="1050" dirty="0" smtClean="0"/>
                        <a:t>Explore the World</a:t>
                      </a:r>
                      <a:r>
                        <a:rPr kumimoji="1" lang="ja-JP" altLang="en-US" sz="1050" dirty="0" smtClean="0"/>
                        <a:t>」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留学生の母国の文化、歴史、民族、地理等の側面から、平和への課題と歩み（過去・現在・未来）について紹介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※15</a:t>
                      </a:r>
                      <a:r>
                        <a:rPr kumimoji="1" lang="ja-JP" altLang="en-US" sz="1050" dirty="0" smtClean="0"/>
                        <a:t>分</a:t>
                      </a:r>
                      <a:r>
                        <a:rPr kumimoji="1" lang="en-US" altLang="ja-JP" sz="1050" dirty="0" smtClean="0"/>
                        <a:t>×2</a:t>
                      </a:r>
                      <a:r>
                        <a:rPr kumimoji="1" lang="ja-JP" altLang="en-US" sz="1050" dirty="0" smtClean="0"/>
                        <a:t>名の留学生による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発表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※</a:t>
                      </a:r>
                      <a:r>
                        <a:rPr kumimoji="1" lang="ja-JP" altLang="en-US" sz="1050" dirty="0" smtClean="0"/>
                        <a:t>質疑応答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水のセルフサービスあり（注文要）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船長の衣装貸し出しあり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日本人生徒が事前に留学生の国情報を持っておく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とさらに活発な質疑応答が期待できる。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51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「ゲーム」 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①ピールバナナ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②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チームビルディングの効果が高いので、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もっと早い段階で取り入れても良い。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50" y="8180094"/>
            <a:ext cx="1474271" cy="8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2247" y="8252699"/>
            <a:ext cx="1510350" cy="82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2630" y="8292357"/>
            <a:ext cx="1517521" cy="84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7E962-8231-4BC7-9DF1-5D9DF9EB2382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15" name="テキスト プレースホルダー 2"/>
          <p:cNvSpPr>
            <a:spLocks noGrp="1"/>
          </p:cNvSpPr>
          <p:nvPr>
            <p:ph type="body" sz="quarter" idx="13"/>
          </p:nvPr>
        </p:nvSpPr>
        <p:spPr>
          <a:xfrm>
            <a:off x="257175" y="159470"/>
            <a:ext cx="6718300" cy="3929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Ⅲ</a:t>
            </a:r>
            <a:r>
              <a:rPr lang="en-US" altLang="ja-JP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.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</a:rPr>
              <a:t>付属広島校　</a:t>
            </a:r>
            <a:r>
              <a:rPr lang="ja-JP" altLang="en-US" dirty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③</a:t>
            </a:r>
            <a:r>
              <a:rPr lang="ja-JP" altLang="en-US" dirty="0" smtClean="0">
                <a:solidFill>
                  <a:schemeClr val="accent5"/>
                </a:solidFill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添乗員報告　　２日目</a:t>
            </a:r>
            <a:endParaRPr lang="ja-JP" altLang="en-US" dirty="0">
              <a:solidFill>
                <a:schemeClr val="accent5"/>
              </a:solidFill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7650" y="9215854"/>
            <a:ext cx="605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写真提供：ＪＴＢ中国四国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弊社より提出いたしました企画書における写真･イラスト等に関しましては転用をお断りいたします</a:t>
            </a:r>
            <a:endParaRPr kumimoji="1" lang="ja-JP" altLang="en-US" sz="800" dirty="0"/>
          </a:p>
        </p:txBody>
      </p:sp>
      <p:sp>
        <p:nvSpPr>
          <p:cNvPr id="13" name="テキスト プレースホルダー 2"/>
          <p:cNvSpPr txBox="1">
            <a:spLocks/>
          </p:cNvSpPr>
          <p:nvPr/>
        </p:nvSpPr>
        <p:spPr>
          <a:xfrm>
            <a:off x="5076702" y="543359"/>
            <a:ext cx="1738810" cy="39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ea"/>
              <a:buAutoNum type="circleNumDbPlain"/>
              <a:defRPr kumimoji="1" sz="180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ea"/>
              <a:buNone/>
            </a:pP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平成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27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年</a:t>
            </a:r>
            <a:r>
              <a:rPr lang="en-US" altLang="ja-JP" sz="1200" dirty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8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月</a:t>
            </a: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7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  <a:cs typeface="メイリオ" pitchFamily="50" charset="-128"/>
              </a:rPr>
              <a:t>日（金）</a:t>
            </a:r>
            <a:endParaRPr lang="ja-JP" altLang="en-US" sz="1200" dirty="0">
              <a:latin typeface="HGP創英角ｺﾞｼｯｸUB" pitchFamily="50" charset="-128"/>
              <a:ea typeface="HGP創英角ｺﾞｼｯｸUB" pitchFamily="50" charset="-128"/>
              <a:cs typeface="メイリオ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1336881"/>
              </p:ext>
            </p:extLst>
          </p:nvPr>
        </p:nvGraphicFramePr>
        <p:xfrm>
          <a:off x="342653" y="936339"/>
          <a:ext cx="6302828" cy="642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174"/>
                <a:gridCol w="748145"/>
                <a:gridCol w="2296638"/>
                <a:gridCol w="2607871"/>
              </a:tblGrid>
              <a:tr h="26951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日時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場所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活動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 smtClean="0"/>
                        <a:t>備考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430471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12:20</a:t>
                      </a:r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12:45</a:t>
                      </a:r>
                    </a:p>
                    <a:p>
                      <a:r>
                        <a:rPr kumimoji="1" lang="en-US" altLang="ja-JP" sz="1050" dirty="0" smtClean="0"/>
                        <a:t>〜13:20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呉中央</a:t>
                      </a:r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桟橋到着</a:t>
                      </a:r>
                    </a:p>
                    <a:p>
                      <a:endParaRPr kumimoji="1" lang="ja-JP" altLang="en-US" sz="1050" dirty="0" smtClean="0"/>
                    </a:p>
                    <a:p>
                      <a:endParaRPr kumimoji="1" lang="ja-JP" altLang="en-US" sz="1050" dirty="0" smtClean="0"/>
                    </a:p>
                    <a:p>
                      <a:endParaRPr kumimoji="1" lang="ja-JP" altLang="en-US" sz="1050" dirty="0" smtClean="0"/>
                    </a:p>
                    <a:p>
                      <a:r>
                        <a:rPr kumimoji="1" lang="ja-JP" altLang="en-US" sz="1050" dirty="0" smtClean="0"/>
                        <a:t>呉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徒歩にて大和ミュージアムへ移動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大きな荷物一時保管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徒歩にて昼食会場へ移動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呉のごちそうを頂く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（昼食：日招きの里にてカレー）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食後、徒歩にて大和ミュージアムへ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４</a:t>
                      </a:r>
                      <a:r>
                        <a:rPr kumimoji="1" lang="en-US" altLang="ja-JP" sz="1050" dirty="0" smtClean="0"/>
                        <a:t>F</a:t>
                      </a:r>
                      <a:r>
                        <a:rPr kumimoji="1" lang="ja-JP" altLang="en-US" sz="1050" dirty="0" smtClean="0"/>
                        <a:t>研修ホール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海軍金曜日のカレーについて説明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カレーの量少な目。男子はおかわり必要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4345"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en-US" altLang="ja-JP" sz="1050" dirty="0" smtClean="0"/>
                        <a:t>13:45</a:t>
                      </a:r>
                    </a:p>
                    <a:p>
                      <a:r>
                        <a:rPr kumimoji="1" lang="en-US" altLang="ja-JP" sz="1050" dirty="0" smtClean="0"/>
                        <a:t>〜14:20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dirty="0" smtClean="0"/>
                    </a:p>
                    <a:p>
                      <a:endParaRPr kumimoji="1" lang="en-US" altLang="ja-JP" sz="1050" dirty="0" smtClean="0"/>
                    </a:p>
                    <a:p>
                      <a:r>
                        <a:rPr kumimoji="1" lang="ja-JP" altLang="en-US" sz="1050" dirty="0" smtClean="0"/>
                        <a:t>呉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大和ミュージアム学芸員より講義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・呉の歴史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・戦艦大和について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・大和ミュージアムの役割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日本の生徒が通訳役として留学生リーダーの間に座る。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講義は日本語。日本人学生の通訳等で留学生もだいたいは理解できたため、質疑も活発にでる。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大和ミュージアムは、戦争遺産の展示に終わらず、世界に誇る日本の技術を次世代に伝える役割を担っている。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0209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14:20</a:t>
                      </a:r>
                    </a:p>
                    <a:p>
                      <a:r>
                        <a:rPr kumimoji="1" lang="en-US" altLang="ja-JP" sz="1050" dirty="0" smtClean="0"/>
                        <a:t>〜15:30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呉</a:t>
                      </a:r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フィールドワーク②　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　　大和ミュージアム見学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呉の歴史から、平和と環境を考える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瀬戸内の魅力について調査し、考える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（衣食住・自然環境・歴史・地域文化）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en-US" altLang="ja-JP" sz="1050" dirty="0" smtClean="0"/>
                        <a:t>4F</a:t>
                      </a:r>
                      <a:r>
                        <a:rPr kumimoji="1" lang="ja-JP" altLang="en-US" sz="1050" dirty="0" smtClean="0"/>
                        <a:t>研修ホールに集合後、バス駐車場まで徒歩移動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地域を知る活動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・歴史、環境学習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・課題探究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事前の講義もあり、かなり充実した見学だった。</a:t>
                      </a:r>
                      <a:r>
                        <a:rPr kumimoji="1" lang="en-US" altLang="ja-JP" sz="1050" dirty="0" smtClean="0"/>
                        <a:t>1</a:t>
                      </a:r>
                      <a:r>
                        <a:rPr kumimoji="1" lang="ja-JP" altLang="en-US" sz="1050" dirty="0" smtClean="0"/>
                        <a:t>時間は短すぎるとの声あり。</a:t>
                      </a:r>
                      <a:endParaRPr kumimoji="1" lang="en-US" altLang="ja-JP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最低</a:t>
                      </a:r>
                      <a:r>
                        <a:rPr kumimoji="1" lang="en-US" altLang="ja-JP" sz="1050" dirty="0" smtClean="0"/>
                        <a:t>1</a:t>
                      </a:r>
                      <a:r>
                        <a:rPr kumimoji="1" lang="ja-JP" altLang="en-US" sz="1050" dirty="0" smtClean="0"/>
                        <a:t>時間</a:t>
                      </a:r>
                      <a:r>
                        <a:rPr kumimoji="1" lang="en-US" altLang="ja-JP" sz="1050" dirty="0" smtClean="0"/>
                        <a:t>30</a:t>
                      </a:r>
                      <a:r>
                        <a:rPr kumimoji="1" lang="ja-JP" altLang="en-US" sz="1050" dirty="0" smtClean="0"/>
                        <a:t>分は確保が必要。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2731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/>
                        <a:t>15:50</a:t>
                      </a:r>
                    </a:p>
                    <a:p>
                      <a:r>
                        <a:rPr kumimoji="1" lang="en-US" altLang="ja-JP" sz="1050" dirty="0" smtClean="0"/>
                        <a:t>〜16:40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dirty="0" smtClean="0"/>
                        <a:t>貸切バス</a:t>
                      </a:r>
                    </a:p>
                    <a:p>
                      <a:endParaRPr kumimoji="1" lang="ja-JP" altLang="en-US" sz="1050" dirty="0" smtClean="0"/>
                    </a:p>
                    <a:p>
                      <a:r>
                        <a:rPr kumimoji="1" lang="ja-JP" altLang="en-US" sz="1050" dirty="0" smtClean="0"/>
                        <a:t>県民の浜</a:t>
                      </a:r>
                    </a:p>
                    <a:p>
                      <a:endParaRPr kumimoji="1" lang="ja-JP" altLang="en-US" sz="1050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休憩時間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県民の浜に到着後、荷物を宿泊部屋へ置き、研修室へ移動</a:t>
                      </a:r>
                    </a:p>
                    <a:p>
                      <a:pPr>
                        <a:lnSpc>
                          <a:spcPts val="1200"/>
                        </a:lnSpc>
                      </a:pPr>
                      <a:endParaRPr kumimoji="1" lang="ja-JP" altLang="en-US" sz="1050" dirty="0" smtClean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kumimoji="1" lang="ja-JP" altLang="en-US" sz="1050" dirty="0" smtClean="0"/>
                        <a:t>車窓よりとびしま海道の景色を見てもらう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40" y="7623312"/>
            <a:ext cx="2173982" cy="104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481" y="7635834"/>
            <a:ext cx="2146533" cy="102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459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JTB2">
      <a:dk1>
        <a:sysClr val="windowText" lastClr="000000"/>
      </a:dk1>
      <a:lt1>
        <a:sysClr val="window" lastClr="FFFFFF"/>
      </a:lt1>
      <a:dk2>
        <a:srgbClr val="242852"/>
      </a:dk2>
      <a:lt2>
        <a:srgbClr val="DDDDDD"/>
      </a:lt2>
      <a:accent1>
        <a:srgbClr val="FF0000"/>
      </a:accent1>
      <a:accent2>
        <a:srgbClr val="FF5050"/>
      </a:accent2>
      <a:accent3>
        <a:srgbClr val="B2B2B2"/>
      </a:accent3>
      <a:accent4>
        <a:srgbClr val="7F8FA9"/>
      </a:accent4>
      <a:accent5>
        <a:srgbClr val="0000FF"/>
      </a:accent5>
      <a:accent6>
        <a:srgbClr val="9D90A0"/>
      </a:accent6>
      <a:hlink>
        <a:srgbClr val="9454C3"/>
      </a:hlink>
      <a:folHlink>
        <a:srgbClr val="3EBBF0"/>
      </a:folHlink>
    </a:clrScheme>
    <a:fontScheme name="ユーザー定義 1">
      <a:majorFont>
        <a:latin typeface="ヒラギノ角ゴ Pro W6"/>
        <a:ea typeface="ヒラギノ角ゴ Pro W6"/>
        <a:cs typeface=""/>
      </a:majorFont>
      <a:minorFont>
        <a:latin typeface="ヒラギノ明朝 Pro W3"/>
        <a:ea typeface="ヒラギノ角ゴ Pro W3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1500</Words>
  <Application>Microsoft Office PowerPoint</Application>
  <PresentationFormat>A4 210 x 297 mm</PresentationFormat>
  <Paragraphs>631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日本財団　海でつながるプロジェクト 海洋観光大学瀬戸内キャンパス ～次世代教育クルーズ（広島）～  実施報告書 平成28年3月 </vt:lpstr>
      <vt:lpstr>8/7　 中国新聞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Masako Yanagihara</dc:creator>
  <cp:lastModifiedBy>Administrator</cp:lastModifiedBy>
  <cp:revision>341</cp:revision>
  <cp:lastPrinted>2015-09-02T03:18:04Z</cp:lastPrinted>
  <dcterms:created xsi:type="dcterms:W3CDTF">2014-11-20T00:07:38Z</dcterms:created>
  <dcterms:modified xsi:type="dcterms:W3CDTF">2016-04-16T04:39:48Z</dcterms:modified>
</cp:coreProperties>
</file>