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
  </p:notesMasterIdLst>
  <p:sldIdLst>
    <p:sldId id="286" r:id="rId2"/>
    <p:sldId id="263" r:id="rId3"/>
    <p:sldId id="276" r:id="rId4"/>
    <p:sldId id="300" r:id="rId5"/>
  </p:sldIdLst>
  <p:sldSz cx="6858000" cy="9906000" type="A4"/>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2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a:srgbClr val="FFFF00"/>
    <a:srgbClr val="FF9900"/>
    <a:srgbClr val="000099"/>
    <a:srgbClr val="CCFFCC"/>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7262" autoAdjust="0"/>
    <p:restoredTop sz="96586" autoAdjust="0"/>
  </p:normalViewPr>
  <p:slideViewPr>
    <p:cSldViewPr>
      <p:cViewPr varScale="1">
        <p:scale>
          <a:sx n="60" d="100"/>
          <a:sy n="60" d="100"/>
        </p:scale>
        <p:origin x="2448" y="78"/>
      </p:cViewPr>
      <p:guideLst>
        <p:guide orient="horz" pos="3120"/>
        <p:guide pos="216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2" y="2"/>
            <a:ext cx="2919413" cy="493713"/>
          </a:xfrm>
          <a:prstGeom prst="rect">
            <a:avLst/>
          </a:prstGeom>
        </p:spPr>
        <p:txBody>
          <a:bodyPr vert="horz" lIns="91411" tIns="45705" rIns="91411" bIns="45705" rtlCol="0"/>
          <a:lstStyle>
            <a:lvl1pPr algn="l">
              <a:defRPr sz="1200"/>
            </a:lvl1pPr>
          </a:lstStyle>
          <a:p>
            <a:endParaRPr kumimoji="1" lang="ja-JP" altLang="en-US"/>
          </a:p>
        </p:txBody>
      </p:sp>
      <p:sp>
        <p:nvSpPr>
          <p:cNvPr id="3" name="日付プレースホルダ 2"/>
          <p:cNvSpPr>
            <a:spLocks noGrp="1"/>
          </p:cNvSpPr>
          <p:nvPr>
            <p:ph type="dt" idx="1"/>
          </p:nvPr>
        </p:nvSpPr>
        <p:spPr>
          <a:xfrm>
            <a:off x="3814763" y="2"/>
            <a:ext cx="2919412" cy="493713"/>
          </a:xfrm>
          <a:prstGeom prst="rect">
            <a:avLst/>
          </a:prstGeom>
        </p:spPr>
        <p:txBody>
          <a:bodyPr vert="horz" lIns="91411" tIns="45705" rIns="91411" bIns="45705" rtlCol="0"/>
          <a:lstStyle>
            <a:lvl1pPr algn="r">
              <a:defRPr sz="1200"/>
            </a:lvl1pPr>
          </a:lstStyle>
          <a:p>
            <a:fld id="{EA133EB1-E6EE-438D-9BDB-37A73CCF905C}" type="datetimeFigureOut">
              <a:rPr kumimoji="1" lang="ja-JP" altLang="en-US" smtClean="0"/>
              <a:pPr/>
              <a:t>2020/3/27</a:t>
            </a:fld>
            <a:endParaRPr kumimoji="1" lang="ja-JP" altLang="en-US"/>
          </a:p>
        </p:txBody>
      </p:sp>
      <p:sp>
        <p:nvSpPr>
          <p:cNvPr id="4" name="スライド イメージ プレースホルダ 3"/>
          <p:cNvSpPr>
            <a:spLocks noGrp="1" noRot="1" noChangeAspect="1"/>
          </p:cNvSpPr>
          <p:nvPr>
            <p:ph type="sldImg" idx="2"/>
          </p:nvPr>
        </p:nvSpPr>
        <p:spPr>
          <a:xfrm>
            <a:off x="2087563" y="739775"/>
            <a:ext cx="2560637" cy="3700463"/>
          </a:xfrm>
          <a:prstGeom prst="rect">
            <a:avLst/>
          </a:prstGeom>
          <a:noFill/>
          <a:ln w="12700">
            <a:solidFill>
              <a:prstClr val="black"/>
            </a:solidFill>
          </a:ln>
        </p:spPr>
        <p:txBody>
          <a:bodyPr vert="horz" lIns="91411" tIns="45705" rIns="91411" bIns="45705" rtlCol="0" anchor="ctr"/>
          <a:lstStyle/>
          <a:p>
            <a:endParaRPr lang="ja-JP" altLang="en-US"/>
          </a:p>
        </p:txBody>
      </p:sp>
      <p:sp>
        <p:nvSpPr>
          <p:cNvPr id="5" name="ノート プレースホルダ 4"/>
          <p:cNvSpPr>
            <a:spLocks noGrp="1"/>
          </p:cNvSpPr>
          <p:nvPr>
            <p:ph type="body" sz="quarter" idx="3"/>
          </p:nvPr>
        </p:nvSpPr>
        <p:spPr>
          <a:xfrm>
            <a:off x="673102" y="4686300"/>
            <a:ext cx="5389563" cy="4440238"/>
          </a:xfrm>
          <a:prstGeom prst="rect">
            <a:avLst/>
          </a:prstGeom>
        </p:spPr>
        <p:txBody>
          <a:bodyPr vert="horz" lIns="91411" tIns="45705" rIns="91411" bIns="45705"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 5"/>
          <p:cNvSpPr>
            <a:spLocks noGrp="1"/>
          </p:cNvSpPr>
          <p:nvPr>
            <p:ph type="ftr" sz="quarter" idx="4"/>
          </p:nvPr>
        </p:nvSpPr>
        <p:spPr>
          <a:xfrm>
            <a:off x="2" y="9371013"/>
            <a:ext cx="2919413" cy="493712"/>
          </a:xfrm>
          <a:prstGeom prst="rect">
            <a:avLst/>
          </a:prstGeom>
        </p:spPr>
        <p:txBody>
          <a:bodyPr vert="horz" lIns="91411" tIns="45705" rIns="91411" bIns="45705" rtlCol="0" anchor="b"/>
          <a:lstStyle>
            <a:lvl1pPr algn="l">
              <a:defRPr sz="1200"/>
            </a:lvl1pPr>
          </a:lstStyle>
          <a:p>
            <a:endParaRPr kumimoji="1" lang="ja-JP" altLang="en-US"/>
          </a:p>
        </p:txBody>
      </p:sp>
      <p:sp>
        <p:nvSpPr>
          <p:cNvPr id="7" name="スライド番号プレースホルダ 6"/>
          <p:cNvSpPr>
            <a:spLocks noGrp="1"/>
          </p:cNvSpPr>
          <p:nvPr>
            <p:ph type="sldNum" sz="quarter" idx="5"/>
          </p:nvPr>
        </p:nvSpPr>
        <p:spPr>
          <a:xfrm>
            <a:off x="3814763" y="9371013"/>
            <a:ext cx="2919412" cy="493712"/>
          </a:xfrm>
          <a:prstGeom prst="rect">
            <a:avLst/>
          </a:prstGeom>
        </p:spPr>
        <p:txBody>
          <a:bodyPr vert="horz" lIns="91411" tIns="45705" rIns="91411" bIns="45705" rtlCol="0" anchor="b"/>
          <a:lstStyle>
            <a:lvl1pPr algn="r">
              <a:defRPr sz="1200"/>
            </a:lvl1pPr>
          </a:lstStyle>
          <a:p>
            <a:fld id="{F9FBAF80-EA8F-4B4C-ACA1-92911916D112}" type="slidenum">
              <a:rPr kumimoji="1" lang="ja-JP" altLang="en-US" smtClean="0"/>
              <a:pPr/>
              <a:t>‹#›</a:t>
            </a:fld>
            <a:endParaRPr kumimoji="1" lang="ja-JP" altLang="en-US"/>
          </a:p>
        </p:txBody>
      </p:sp>
    </p:spTree>
    <p:extLst>
      <p:ext uri="{BB962C8B-B14F-4D97-AF65-F5344CB8AC3E}">
        <p14:creationId xmlns:p14="http://schemas.microsoft.com/office/powerpoint/2010/main" val="285251660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F9FBAF80-EA8F-4B4C-ACA1-92911916D112}" type="slidenum">
              <a:rPr kumimoji="1" lang="ja-JP" altLang="en-US" smtClean="0"/>
              <a:pPr/>
              <a:t>1</a:t>
            </a:fld>
            <a:endParaRPr kumimoji="1" lang="ja-JP" altLang="en-US"/>
          </a:p>
        </p:txBody>
      </p:sp>
    </p:spTree>
    <p:extLst>
      <p:ext uri="{BB962C8B-B14F-4D97-AF65-F5344CB8AC3E}">
        <p14:creationId xmlns:p14="http://schemas.microsoft.com/office/powerpoint/2010/main" val="22785044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normAutofit/>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F9FBAF80-EA8F-4B4C-ACA1-92911916D112}" type="slidenum">
              <a:rPr kumimoji="1" lang="ja-JP" altLang="en-US" smtClean="0"/>
              <a:pPr/>
              <a:t>2</a:t>
            </a:fld>
            <a:endParaRPr kumimoji="1" lang="ja-JP" altLang="en-US"/>
          </a:p>
        </p:txBody>
      </p:sp>
    </p:spTree>
    <p:extLst>
      <p:ext uri="{BB962C8B-B14F-4D97-AF65-F5344CB8AC3E}">
        <p14:creationId xmlns:p14="http://schemas.microsoft.com/office/powerpoint/2010/main" val="38220008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F9FBAF80-EA8F-4B4C-ACA1-92911916D112}" type="slidenum">
              <a:rPr kumimoji="1" lang="ja-JP" altLang="en-US" smtClean="0"/>
              <a:pPr/>
              <a:t>3</a:t>
            </a:fld>
            <a:endParaRPr kumimoji="1" lang="ja-JP" altLang="en-US"/>
          </a:p>
        </p:txBody>
      </p:sp>
    </p:spTree>
    <p:extLst>
      <p:ext uri="{BB962C8B-B14F-4D97-AF65-F5344CB8AC3E}">
        <p14:creationId xmlns:p14="http://schemas.microsoft.com/office/powerpoint/2010/main" val="41117300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F9FBAF80-EA8F-4B4C-ACA1-92911916D112}" type="slidenum">
              <a:rPr kumimoji="1" lang="ja-JP" altLang="en-US" smtClean="0"/>
              <a:pPr/>
              <a:t>4</a:t>
            </a:fld>
            <a:endParaRPr kumimoji="1" lang="ja-JP" altLang="en-US"/>
          </a:p>
        </p:txBody>
      </p:sp>
    </p:spTree>
    <p:extLst>
      <p:ext uri="{BB962C8B-B14F-4D97-AF65-F5344CB8AC3E}">
        <p14:creationId xmlns:p14="http://schemas.microsoft.com/office/powerpoint/2010/main" val="21065950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514350" y="3077282"/>
            <a:ext cx="5829300" cy="2123369"/>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028700" y="5613400"/>
            <a:ext cx="4800600" cy="2531533"/>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pPr/>
              <a:t>2020/3/27</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pPr/>
              <a:t>2020/3/27</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4972050" y="396700"/>
            <a:ext cx="1543050" cy="8452203"/>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342900" y="396700"/>
            <a:ext cx="4514850" cy="8452203"/>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pPr/>
              <a:t>2020/3/27</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pPr/>
              <a:t>2020/3/27</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541735" y="6365523"/>
            <a:ext cx="5829300" cy="1967442"/>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541735" y="4198586"/>
            <a:ext cx="5829300" cy="216693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pPr/>
              <a:t>2020/3/27</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342900" y="2311401"/>
            <a:ext cx="3028950" cy="653750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3486150" y="2311401"/>
            <a:ext cx="3028950" cy="653750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E90ED720-0104-4369-84BC-D37694168613}" type="datetimeFigureOut">
              <a:rPr kumimoji="1" lang="ja-JP" altLang="en-US" smtClean="0"/>
              <a:pPr/>
              <a:t>2020/3/27</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342900" y="2217385"/>
            <a:ext cx="3030141" cy="92410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342900" y="3141486"/>
            <a:ext cx="3030141" cy="570741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3483769" y="2217385"/>
            <a:ext cx="3031331" cy="92410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3483769" y="3141486"/>
            <a:ext cx="3031331" cy="570741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E90ED720-0104-4369-84BC-D37694168613}" type="datetimeFigureOut">
              <a:rPr kumimoji="1" lang="ja-JP" altLang="en-US" smtClean="0"/>
              <a:pPr/>
              <a:t>2020/3/27</a:t>
            </a:fld>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E90ED720-0104-4369-84BC-D37694168613}" type="datetimeFigureOut">
              <a:rPr kumimoji="1" lang="ja-JP" altLang="en-US" smtClean="0"/>
              <a:pPr/>
              <a:t>2020/3/27</a:t>
            </a:fld>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E90ED720-0104-4369-84BC-D37694168613}" type="datetimeFigureOut">
              <a:rPr kumimoji="1" lang="ja-JP" altLang="en-US" smtClean="0"/>
              <a:pPr/>
              <a:t>2020/3/27</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42900" y="394405"/>
            <a:ext cx="2256235" cy="1678517"/>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2681287" y="394406"/>
            <a:ext cx="3833813" cy="845449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342900" y="2072923"/>
            <a:ext cx="2256235" cy="677598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E90ED720-0104-4369-84BC-D37694168613}" type="datetimeFigureOut">
              <a:rPr kumimoji="1" lang="ja-JP" altLang="en-US" smtClean="0"/>
              <a:pPr/>
              <a:t>2020/3/27</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344216" y="6934200"/>
            <a:ext cx="4114800" cy="818622"/>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344216" y="885119"/>
            <a:ext cx="4114800" cy="5943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344216" y="7752822"/>
            <a:ext cx="4114800" cy="116257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E90ED720-0104-4369-84BC-D37694168613}" type="datetimeFigureOut">
              <a:rPr kumimoji="1" lang="ja-JP" altLang="en-US" smtClean="0"/>
              <a:pPr/>
              <a:t>2020/3/27</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342900" y="396699"/>
            <a:ext cx="6172200" cy="1651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342900" y="2311401"/>
            <a:ext cx="6172200" cy="6537502"/>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342900" y="9181395"/>
            <a:ext cx="1600200" cy="527403"/>
          </a:xfrm>
          <a:prstGeom prst="rect">
            <a:avLst/>
          </a:prstGeom>
        </p:spPr>
        <p:txBody>
          <a:bodyPr vert="horz" lIns="91440" tIns="45720" rIns="91440" bIns="45720" rtlCol="0" anchor="ctr"/>
          <a:lstStyle>
            <a:lvl1pPr algn="l">
              <a:defRPr sz="1200">
                <a:solidFill>
                  <a:schemeClr val="tx1">
                    <a:tint val="75000"/>
                  </a:schemeClr>
                </a:solidFill>
              </a:defRPr>
            </a:lvl1pPr>
          </a:lstStyle>
          <a:p>
            <a:fld id="{E90ED720-0104-4369-84BC-D37694168613}" type="datetimeFigureOut">
              <a:rPr kumimoji="1" lang="ja-JP" altLang="en-US" smtClean="0"/>
              <a:pPr/>
              <a:t>2020/3/27</a:t>
            </a:fld>
            <a:endParaRPr kumimoji="1" lang="ja-JP" altLang="en-US"/>
          </a:p>
        </p:txBody>
      </p:sp>
      <p:sp>
        <p:nvSpPr>
          <p:cNvPr id="5" name="フッター プレースホルダ 4"/>
          <p:cNvSpPr>
            <a:spLocks noGrp="1"/>
          </p:cNvSpPr>
          <p:nvPr>
            <p:ph type="ftr" sz="quarter" idx="3"/>
          </p:nvPr>
        </p:nvSpPr>
        <p:spPr>
          <a:xfrm>
            <a:off x="2343150" y="9181395"/>
            <a:ext cx="2171700" cy="52740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 5"/>
          <p:cNvSpPr>
            <a:spLocks noGrp="1"/>
          </p:cNvSpPr>
          <p:nvPr>
            <p:ph type="sldNum" sz="quarter" idx="4"/>
          </p:nvPr>
        </p:nvSpPr>
        <p:spPr>
          <a:xfrm>
            <a:off x="4914900" y="9181395"/>
            <a:ext cx="1600200" cy="527403"/>
          </a:xfrm>
          <a:prstGeom prst="rect">
            <a:avLst/>
          </a:prstGeom>
        </p:spPr>
        <p:txBody>
          <a:bodyPr vert="horz" lIns="91440" tIns="45720" rIns="91440" bIns="45720" rtlCol="0" anchor="ctr"/>
          <a:lstStyle>
            <a:lvl1pPr algn="r">
              <a:defRPr sz="1200">
                <a:solidFill>
                  <a:schemeClr val="tx1">
                    <a:tint val="75000"/>
                  </a:schemeClr>
                </a:solidFill>
              </a:defRPr>
            </a:lvl1pPr>
          </a:lstStyle>
          <a:p>
            <a:fld id="{D2D8002D-B5B0-4BAC-B1F6-782DDCCE6D9C}" type="slidenum">
              <a:rPr kumimoji="1" lang="ja-JP" altLang="en-US" smtClean="0"/>
              <a:pPr/>
              <a:t>‹#›</a:t>
            </a:fld>
            <a:endParaRPr kumimoji="1"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188640" y="692029"/>
            <a:ext cx="6331669" cy="276999"/>
          </a:xfrm>
          <a:prstGeom prst="rect">
            <a:avLst/>
          </a:prstGeom>
        </p:spPr>
        <p:txBody>
          <a:bodyPr wrap="square">
            <a:spAutoFit/>
          </a:bodyPr>
          <a:lstStyle/>
          <a:p>
            <a:r>
              <a:rPr lang="ja-JP" altLang="en-US" sz="1200" dirty="0" smtClean="0">
                <a:latin typeface="Meiryo UI" panose="020B0604030504040204" pitchFamily="50" charset="-128"/>
                <a:ea typeface="Meiryo UI" panose="020B0604030504040204" pitchFamily="50" charset="-128"/>
              </a:rPr>
              <a:t>■チラシ</a:t>
            </a:r>
            <a:r>
              <a:rPr lang="ja-JP" altLang="en-US" sz="1200" dirty="0">
                <a:latin typeface="Meiryo UI" panose="020B0604030504040204" pitchFamily="50" charset="-128"/>
                <a:ea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rPr>
              <a:t>裏面</a:t>
            </a:r>
            <a:r>
              <a:rPr lang="ja-JP" altLang="en-US" sz="1200" dirty="0">
                <a:latin typeface="Meiryo UI" panose="020B0604030504040204" pitchFamily="50" charset="-128"/>
                <a:ea typeface="Meiryo UI" panose="020B0604030504040204" pitchFamily="50" charset="-128"/>
              </a:rPr>
              <a:t>　　　　　　　　　</a:t>
            </a:r>
            <a:endParaRPr lang="en-US" altLang="ja-JP" sz="1200" dirty="0">
              <a:latin typeface="Meiryo UI" panose="020B0604030504040204" pitchFamily="50" charset="-128"/>
              <a:ea typeface="Meiryo UI" panose="020B0604030504040204" pitchFamily="50" charset="-128"/>
            </a:endParaRPr>
          </a:p>
        </p:txBody>
      </p:sp>
      <p:sp>
        <p:nvSpPr>
          <p:cNvPr id="11" name="正方形/長方形 10"/>
          <p:cNvSpPr/>
          <p:nvPr/>
        </p:nvSpPr>
        <p:spPr>
          <a:xfrm>
            <a:off x="0" y="0"/>
            <a:ext cx="6858000" cy="41649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3" name="直線コネクタ 12"/>
          <p:cNvCxnSpPr/>
          <p:nvPr/>
        </p:nvCxnSpPr>
        <p:spPr>
          <a:xfrm>
            <a:off x="0" y="488504"/>
            <a:ext cx="6858000" cy="0"/>
          </a:xfrm>
          <a:prstGeom prst="line">
            <a:avLst/>
          </a:prstGeom>
          <a:ln w="85725">
            <a:solidFill>
              <a:srgbClr val="0070C0"/>
            </a:solidFill>
          </a:ln>
        </p:spPr>
        <p:style>
          <a:lnRef idx="1">
            <a:schemeClr val="accent1"/>
          </a:lnRef>
          <a:fillRef idx="0">
            <a:schemeClr val="accent1"/>
          </a:fillRef>
          <a:effectRef idx="0">
            <a:schemeClr val="accent1"/>
          </a:effectRef>
          <a:fontRef idx="minor">
            <a:schemeClr val="tx1"/>
          </a:fontRef>
        </p:style>
      </p:cxnSp>
      <p:sp>
        <p:nvSpPr>
          <p:cNvPr id="15" name="正方形/長方形 14"/>
          <p:cNvSpPr/>
          <p:nvPr/>
        </p:nvSpPr>
        <p:spPr>
          <a:xfrm>
            <a:off x="188640" y="119172"/>
            <a:ext cx="4709944" cy="369332"/>
          </a:xfrm>
          <a:prstGeom prst="rect">
            <a:avLst/>
          </a:prstGeom>
        </p:spPr>
        <p:txBody>
          <a:bodyPr wrap="none">
            <a:spAutoFit/>
          </a:bodyPr>
          <a:lstStyle/>
          <a:p>
            <a:r>
              <a:rPr lang="ja-JP" altLang="en-US" b="1" dirty="0" smtClean="0">
                <a:solidFill>
                  <a:schemeClr val="bg1"/>
                </a:solidFill>
                <a:latin typeface="Meiryo UI" panose="020B0604030504040204" pitchFamily="50" charset="-128"/>
                <a:ea typeface="Meiryo UI" panose="020B0604030504040204" pitchFamily="50" charset="-128"/>
              </a:rPr>
              <a:t>①　市町</a:t>
            </a:r>
            <a:r>
              <a:rPr lang="ja-JP" altLang="en-US" b="1" dirty="0">
                <a:solidFill>
                  <a:schemeClr val="bg1"/>
                </a:solidFill>
                <a:latin typeface="Meiryo UI" panose="020B0604030504040204" pitchFamily="50" charset="-128"/>
                <a:ea typeface="Meiryo UI" panose="020B0604030504040204" pitchFamily="50" charset="-128"/>
              </a:rPr>
              <a:t>と連携した海洋教育ネットワークの</a:t>
            </a:r>
            <a:r>
              <a:rPr lang="ja-JP" altLang="en-US" b="1" dirty="0" smtClean="0">
                <a:solidFill>
                  <a:schemeClr val="bg1"/>
                </a:solidFill>
                <a:latin typeface="Meiryo UI" panose="020B0604030504040204" pitchFamily="50" charset="-128"/>
                <a:ea typeface="Meiryo UI" panose="020B0604030504040204" pitchFamily="50" charset="-128"/>
              </a:rPr>
              <a:t>構築</a:t>
            </a:r>
            <a:endParaRPr lang="en-US" altLang="ja-JP" b="1" dirty="0">
              <a:solidFill>
                <a:schemeClr val="bg1"/>
              </a:solidFill>
              <a:latin typeface="Meiryo UI" panose="020B0604030504040204" pitchFamily="50" charset="-128"/>
              <a:ea typeface="Meiryo UI" panose="020B0604030504040204" pitchFamily="50" charset="-128"/>
            </a:endParaRPr>
          </a:p>
        </p:txBody>
      </p:sp>
      <p:pic>
        <p:nvPicPr>
          <p:cNvPr id="2" name="図 1"/>
          <p:cNvPicPr>
            <a:picLocks noChangeAspect="1"/>
          </p:cNvPicPr>
          <p:nvPr/>
        </p:nvPicPr>
        <p:blipFill rotWithShape="1">
          <a:blip r:embed="rId3"/>
          <a:srcRect l="25259" t="13593" r="39587" b="6406"/>
          <a:stretch/>
        </p:blipFill>
        <p:spPr>
          <a:xfrm>
            <a:off x="476672" y="1064568"/>
            <a:ext cx="6074546" cy="8639944"/>
          </a:xfrm>
          <a:prstGeom prst="rect">
            <a:avLst/>
          </a:prstGeom>
          <a:ln>
            <a:solidFill>
              <a:schemeClr val="bg1">
                <a:lumMod val="75000"/>
              </a:schemeClr>
            </a:solidFill>
          </a:ln>
        </p:spPr>
      </p:pic>
    </p:spTree>
    <p:extLst>
      <p:ext uri="{BB962C8B-B14F-4D97-AF65-F5344CB8AC3E}">
        <p14:creationId xmlns:p14="http://schemas.microsoft.com/office/powerpoint/2010/main" val="418044868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a:xfrm>
            <a:off x="0" y="0"/>
            <a:ext cx="6858000" cy="41649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9" name="直線コネクタ 8"/>
          <p:cNvCxnSpPr/>
          <p:nvPr/>
        </p:nvCxnSpPr>
        <p:spPr>
          <a:xfrm>
            <a:off x="0" y="488504"/>
            <a:ext cx="6858000" cy="0"/>
          </a:xfrm>
          <a:prstGeom prst="line">
            <a:avLst/>
          </a:prstGeom>
          <a:ln w="85725">
            <a:solidFill>
              <a:srgbClr val="0070C0"/>
            </a:solidFill>
          </a:ln>
        </p:spPr>
        <p:style>
          <a:lnRef idx="1">
            <a:schemeClr val="accent1"/>
          </a:lnRef>
          <a:fillRef idx="0">
            <a:schemeClr val="accent1"/>
          </a:fillRef>
          <a:effectRef idx="0">
            <a:schemeClr val="accent1"/>
          </a:effectRef>
          <a:fontRef idx="minor">
            <a:schemeClr val="tx1"/>
          </a:fontRef>
        </p:style>
      </p:cxnSp>
      <p:sp>
        <p:nvSpPr>
          <p:cNvPr id="12" name="正方形/長方形 11"/>
          <p:cNvSpPr/>
          <p:nvPr/>
        </p:nvSpPr>
        <p:spPr>
          <a:xfrm>
            <a:off x="181834" y="737334"/>
            <a:ext cx="6480720" cy="9325630"/>
          </a:xfrm>
          <a:prstGeom prst="rect">
            <a:avLst/>
          </a:prstGeom>
        </p:spPr>
        <p:txBody>
          <a:bodyPr wrap="square">
            <a:spAutoFit/>
          </a:bodyPr>
          <a:lstStyle/>
          <a:p>
            <a:r>
              <a:rPr lang="ja-JP" altLang="en-US" sz="1200" dirty="0" smtClean="0">
                <a:latin typeface="Meiryo UI" panose="020B0604030504040204" pitchFamily="50" charset="-128"/>
                <a:ea typeface="Meiryo UI" panose="020B0604030504040204" pitchFamily="50" charset="-128"/>
              </a:rPr>
              <a:t>■</a:t>
            </a:r>
            <a:r>
              <a:rPr lang="ja-JP" altLang="ja-JP" sz="1200" dirty="0">
                <a:latin typeface="Meiryo UI" panose="020B0604030504040204" pitchFamily="50" charset="-128"/>
                <a:ea typeface="Meiryo UI" panose="020B0604030504040204" pitchFamily="50" charset="-128"/>
              </a:rPr>
              <a:t>日時場所　</a:t>
            </a:r>
            <a:r>
              <a:rPr lang="en-US" altLang="ja-JP" sz="1200" dirty="0">
                <a:latin typeface="Meiryo UI" panose="020B0604030504040204" pitchFamily="50" charset="-128"/>
                <a:ea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rPr>
              <a:t>：　</a:t>
            </a:r>
            <a:r>
              <a:rPr lang="en-US" altLang="ja-JP" sz="1200" dirty="0" smtClean="0">
                <a:latin typeface="Meiryo UI" panose="020B0604030504040204" pitchFamily="50" charset="-128"/>
                <a:ea typeface="Meiryo UI" panose="020B0604030504040204" pitchFamily="50" charset="-128"/>
              </a:rPr>
              <a:t>2019</a:t>
            </a:r>
            <a:r>
              <a:rPr lang="ja-JP" altLang="ja-JP" sz="1200" dirty="0" smtClean="0">
                <a:latin typeface="Meiryo UI" panose="020B0604030504040204" pitchFamily="50" charset="-128"/>
                <a:ea typeface="Meiryo UI" panose="020B0604030504040204" pitchFamily="50" charset="-128"/>
              </a:rPr>
              <a:t>年</a:t>
            </a:r>
            <a:r>
              <a:rPr lang="en-US" altLang="ja-JP" sz="1200" dirty="0">
                <a:latin typeface="Meiryo UI" panose="020B0604030504040204" pitchFamily="50" charset="-128"/>
                <a:ea typeface="Meiryo UI" panose="020B0604030504040204" pitchFamily="50" charset="-128"/>
              </a:rPr>
              <a:t>7</a:t>
            </a:r>
            <a:r>
              <a:rPr lang="ja-JP" altLang="ja-JP" sz="1200" dirty="0">
                <a:latin typeface="Meiryo UI" panose="020B0604030504040204" pitchFamily="50" charset="-128"/>
                <a:ea typeface="Meiryo UI" panose="020B0604030504040204" pitchFamily="50" charset="-128"/>
              </a:rPr>
              <a:t>～</a:t>
            </a:r>
            <a:r>
              <a:rPr lang="en-US" altLang="ja-JP" sz="1200" dirty="0">
                <a:latin typeface="Meiryo UI" panose="020B0604030504040204" pitchFamily="50" charset="-128"/>
                <a:ea typeface="Meiryo UI" panose="020B0604030504040204" pitchFamily="50" charset="-128"/>
              </a:rPr>
              <a:t>8</a:t>
            </a:r>
            <a:r>
              <a:rPr lang="ja-JP" altLang="ja-JP" sz="1200" dirty="0">
                <a:latin typeface="Meiryo UI" panose="020B0604030504040204" pitchFamily="50" charset="-128"/>
                <a:ea typeface="Meiryo UI" panose="020B0604030504040204" pitchFamily="50" charset="-128"/>
              </a:rPr>
              <a:t>月　</a:t>
            </a:r>
            <a:r>
              <a:rPr lang="ja-JP" altLang="en-US" sz="1200" dirty="0">
                <a:latin typeface="Meiryo UI" panose="020B0604030504040204" pitchFamily="50" charset="-128"/>
                <a:ea typeface="Meiryo UI" panose="020B0604030504040204" pitchFamily="50" charset="-128"/>
              </a:rPr>
              <a:t>　</a:t>
            </a:r>
            <a:r>
              <a:rPr lang="en-US" altLang="ja-JP" sz="1200" dirty="0">
                <a:latin typeface="Meiryo UI" panose="020B0604030504040204" pitchFamily="50" charset="-128"/>
                <a:ea typeface="Meiryo UI" panose="020B0604030504040204" pitchFamily="50" charset="-128"/>
              </a:rPr>
              <a:t>at</a:t>
            </a:r>
            <a:r>
              <a:rPr lang="ja-JP" altLang="ja-JP" sz="1200" dirty="0">
                <a:latin typeface="Meiryo UI" panose="020B0604030504040204" pitchFamily="50" charset="-128"/>
                <a:ea typeface="Meiryo UI" panose="020B0604030504040204" pitchFamily="50" charset="-128"/>
              </a:rPr>
              <a:t>　</a:t>
            </a:r>
            <a:r>
              <a:rPr lang="en-US" altLang="ja-JP" sz="1200" dirty="0" smtClean="0">
                <a:latin typeface="Meiryo UI" panose="020B0604030504040204" pitchFamily="50" charset="-128"/>
                <a:ea typeface="Meiryo UI" panose="020B0604030504040204" pitchFamily="50" charset="-128"/>
              </a:rPr>
              <a:t>1</a:t>
            </a:r>
            <a:r>
              <a:rPr lang="ja-JP" altLang="en-US" sz="1200" dirty="0" smtClean="0">
                <a:latin typeface="Meiryo UI" panose="020B0604030504040204" pitchFamily="50" charset="-128"/>
                <a:ea typeface="Meiryo UI" panose="020B0604030504040204" pitchFamily="50" charset="-128"/>
              </a:rPr>
              <a:t>６</a:t>
            </a:r>
            <a:r>
              <a:rPr lang="ja-JP" altLang="ja-JP" sz="1200" dirty="0" smtClean="0">
                <a:latin typeface="Meiryo UI" panose="020B0604030504040204" pitchFamily="50" charset="-128"/>
                <a:ea typeface="Meiryo UI" panose="020B0604030504040204" pitchFamily="50" charset="-128"/>
              </a:rPr>
              <a:t>道</a:t>
            </a:r>
            <a:r>
              <a:rPr lang="ja-JP" altLang="ja-JP" sz="1200" dirty="0">
                <a:latin typeface="Meiryo UI" panose="020B0604030504040204" pitchFamily="50" charset="-128"/>
                <a:ea typeface="Meiryo UI" panose="020B0604030504040204" pitchFamily="50" charset="-128"/>
              </a:rPr>
              <a:t>府県各モデル校</a:t>
            </a:r>
            <a:r>
              <a:rPr lang="ja-JP" altLang="en-US" sz="1200" dirty="0" smtClean="0">
                <a:latin typeface="Meiryo UI" panose="020B0604030504040204" pitchFamily="50" charset="-128"/>
                <a:ea typeface="Meiryo UI" panose="020B0604030504040204" pitchFamily="50" charset="-128"/>
              </a:rPr>
              <a:t>で</a:t>
            </a:r>
            <a:r>
              <a:rPr lang="ja-JP" altLang="en-US" sz="1200" dirty="0">
                <a:latin typeface="Meiryo UI" panose="020B0604030504040204" pitchFamily="50" charset="-128"/>
                <a:ea typeface="Meiryo UI" panose="020B0604030504040204" pitchFamily="50" charset="-128"/>
              </a:rPr>
              <a:t>１回</a:t>
            </a:r>
            <a:endParaRPr lang="en-US" altLang="ja-JP" sz="1200" dirty="0">
              <a:latin typeface="Meiryo UI" panose="020B0604030504040204" pitchFamily="50" charset="-128"/>
              <a:ea typeface="Meiryo UI" panose="020B0604030504040204" pitchFamily="50" charset="-128"/>
            </a:endParaRPr>
          </a:p>
          <a:p>
            <a:endParaRPr lang="en-US" altLang="ja-JP" sz="1200" dirty="0" smtClean="0">
              <a:latin typeface="Meiryo UI" panose="020B0604030504040204" pitchFamily="50" charset="-128"/>
              <a:ea typeface="Meiryo UI" panose="020B0604030504040204" pitchFamily="50" charset="-128"/>
            </a:endParaRPr>
          </a:p>
          <a:p>
            <a:r>
              <a:rPr lang="ja-JP" altLang="en-US" sz="1200" dirty="0" smtClean="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参加者　　　：　</a:t>
            </a:r>
            <a:r>
              <a:rPr lang="ja-JP" altLang="en-US" sz="1200" dirty="0" smtClean="0">
                <a:latin typeface="Meiryo UI" panose="020B0604030504040204" pitchFamily="50" charset="-128"/>
                <a:ea typeface="Meiryo UI" panose="020B0604030504040204" pitchFamily="50" charset="-128"/>
              </a:rPr>
              <a:t>モデル校</a:t>
            </a:r>
            <a:r>
              <a:rPr lang="ja-JP" altLang="en-US" sz="1200" dirty="0">
                <a:latin typeface="Meiryo UI" panose="020B0604030504040204" pitchFamily="50" charset="-128"/>
                <a:ea typeface="Meiryo UI" panose="020B0604030504040204" pitchFamily="50" charset="-128"/>
              </a:rPr>
              <a:t>の小学５年生（１クラス　または　５学年</a:t>
            </a:r>
            <a:r>
              <a:rPr lang="ja-JP" altLang="en-US" sz="1200" dirty="0" smtClean="0">
                <a:latin typeface="Meiryo UI" panose="020B0604030504040204" pitchFamily="50" charset="-128"/>
                <a:ea typeface="Meiryo UI" panose="020B0604030504040204" pitchFamily="50" charset="-128"/>
              </a:rPr>
              <a:t>全クラス　</a:t>
            </a:r>
            <a:r>
              <a:rPr lang="en-US" altLang="ja-JP" sz="1200" dirty="0" smtClean="0">
                <a:latin typeface="Meiryo UI" panose="020B0604030504040204" pitchFamily="50" charset="-128"/>
                <a:ea typeface="Meiryo UI" panose="020B0604030504040204" pitchFamily="50" charset="-128"/>
                <a:cs typeface="Times New Roman" panose="02020603050405020304" pitchFamily="18" charset="0"/>
              </a:rPr>
              <a:t>20</a:t>
            </a:r>
            <a:r>
              <a:rPr lang="ja-JP" altLang="ja-JP" sz="1200" dirty="0">
                <a:latin typeface="Meiryo UI" panose="020B0604030504040204" pitchFamily="50" charset="-128"/>
                <a:ea typeface="Meiryo UI" panose="020B0604030504040204" pitchFamily="50" charset="-128"/>
                <a:cs typeface="Times New Roman" panose="02020603050405020304" pitchFamily="18" charset="0"/>
              </a:rPr>
              <a:t>名</a:t>
            </a:r>
            <a:r>
              <a:rPr lang="ja-JP" altLang="ja-JP" sz="1200" dirty="0" smtClean="0">
                <a:latin typeface="Meiryo UI" panose="020B0604030504040204" pitchFamily="50" charset="-128"/>
                <a:ea typeface="Meiryo UI" panose="020B0604030504040204" pitchFamily="50" charset="-128"/>
                <a:cs typeface="Times New Roman" panose="02020603050405020304" pitchFamily="18" charset="0"/>
              </a:rPr>
              <a:t>以上</a:t>
            </a:r>
            <a:r>
              <a:rPr lang="ja-JP" altLang="en-US" sz="1200" dirty="0" smtClean="0">
                <a:latin typeface="Meiryo UI" panose="020B0604030504040204" pitchFamily="50" charset="-128"/>
                <a:ea typeface="Meiryo UI" panose="020B0604030504040204" pitchFamily="50" charset="-128"/>
              </a:rPr>
              <a:t>）　</a:t>
            </a:r>
            <a:endParaRPr lang="en-US" altLang="ja-JP" sz="1200" dirty="0" smtClean="0">
              <a:latin typeface="Meiryo UI" panose="020B0604030504040204" pitchFamily="50" charset="-128"/>
              <a:ea typeface="Meiryo UI" panose="020B0604030504040204" pitchFamily="50" charset="-128"/>
            </a:endParaRPr>
          </a:p>
          <a:p>
            <a:endParaRPr lang="en-US" altLang="ja-JP" sz="1200" dirty="0">
              <a:latin typeface="Meiryo UI" panose="020B0604030504040204" pitchFamily="50" charset="-128"/>
              <a:ea typeface="Meiryo UI" panose="020B0604030504040204" pitchFamily="50" charset="-128"/>
            </a:endParaRPr>
          </a:p>
          <a:p>
            <a:r>
              <a:rPr lang="ja-JP" altLang="en-US" sz="1200" dirty="0" smtClean="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内容　　　　　</a:t>
            </a: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　</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16</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エリア　各モデル校で「海の学校」ワークショップを実施。（</a:t>
            </a:r>
            <a:r>
              <a:rPr lang="en-US" altLang="ja-JP" sz="1200" dirty="0">
                <a:latin typeface="Meiryo UI" panose="020B0604030504040204" pitchFamily="50" charset="-128"/>
                <a:ea typeface="Meiryo UI" panose="020B0604030504040204" pitchFamily="50" charset="-128"/>
              </a:rPr>
              <a:t>4-5</a:t>
            </a:r>
            <a:r>
              <a:rPr lang="ja-JP" altLang="ja-JP" sz="1200" dirty="0">
                <a:latin typeface="Meiryo UI" panose="020B0604030504040204" pitchFamily="50" charset="-128"/>
                <a:ea typeface="Meiryo UI" panose="020B0604030504040204" pitchFamily="50" charset="-128"/>
              </a:rPr>
              <a:t>時間目安　昼食付）</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■役割　　　　　：　</a:t>
            </a:r>
            <a:r>
              <a:rPr lang="ja-JP" altLang="ja-JP" sz="1200" dirty="0">
                <a:latin typeface="Meiryo UI" panose="020B0604030504040204" pitchFamily="50" charset="-128"/>
                <a:ea typeface="Meiryo UI" panose="020B0604030504040204" pitchFamily="50" charset="-128"/>
              </a:rPr>
              <a:t>講師　</a:t>
            </a:r>
            <a:r>
              <a:rPr lang="ja-JP" altLang="en-US" sz="1200" dirty="0">
                <a:latin typeface="Meiryo UI" panose="020B0604030504040204" pitchFamily="50" charset="-128"/>
                <a:ea typeface="Meiryo UI" panose="020B0604030504040204" pitchFamily="50" charset="-128"/>
              </a:rPr>
              <a:t>　 </a:t>
            </a:r>
            <a:r>
              <a:rPr lang="ja-JP" altLang="ja-JP" sz="1200" dirty="0">
                <a:latin typeface="Meiryo UI" panose="020B0604030504040204" pitchFamily="50" charset="-128"/>
                <a:ea typeface="Meiryo UI" panose="020B0604030504040204" pitchFamily="50" charset="-128"/>
              </a:rPr>
              <a:t>（北前船の講義</a:t>
            </a:r>
            <a:r>
              <a:rPr lang="ja-JP" altLang="ja-JP" sz="1200" dirty="0" smtClean="0">
                <a:latin typeface="Meiryo UI" panose="020B0604030504040204" pitchFamily="50" charset="-128"/>
                <a:ea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rPr>
              <a:t>海の</a:t>
            </a:r>
            <a:r>
              <a:rPr lang="ja-JP" altLang="ja-JP" sz="1200" dirty="0" smtClean="0">
                <a:latin typeface="Meiryo UI" panose="020B0604030504040204" pitchFamily="50" charset="-128"/>
                <a:ea typeface="Meiryo UI" panose="020B0604030504040204" pitchFamily="50" charset="-128"/>
              </a:rPr>
              <a:t>フィールドワーク</a:t>
            </a:r>
            <a:r>
              <a:rPr lang="ja-JP" altLang="ja-JP" sz="1200" dirty="0">
                <a:latin typeface="Meiryo UI" panose="020B0604030504040204" pitchFamily="50" charset="-128"/>
                <a:ea typeface="Meiryo UI" panose="020B0604030504040204" pitchFamily="50" charset="-128"/>
              </a:rPr>
              <a:t>）</a:t>
            </a:r>
          </a:p>
          <a:p>
            <a:r>
              <a:rPr lang="en-US" altLang="ja-JP" sz="1200" dirty="0">
                <a:latin typeface="Meiryo UI" panose="020B0604030504040204" pitchFamily="50" charset="-128"/>
                <a:ea typeface="Meiryo UI" panose="020B0604030504040204" pitchFamily="50" charset="-128"/>
              </a:rPr>
              <a:t>                       </a:t>
            </a:r>
            <a:r>
              <a:rPr lang="en-US" altLang="ja-JP" sz="1200" dirty="0" smtClean="0">
                <a:latin typeface="Meiryo UI" panose="020B0604030504040204" pitchFamily="50" charset="-128"/>
                <a:ea typeface="Meiryo UI" panose="020B0604030504040204" pitchFamily="50" charset="-128"/>
              </a:rPr>
              <a:t>  ※</a:t>
            </a:r>
            <a:r>
              <a:rPr lang="ja-JP" altLang="ja-JP" sz="1200" dirty="0" smtClean="0">
                <a:latin typeface="Meiryo UI" panose="020B0604030504040204" pitchFamily="50" charset="-128"/>
                <a:ea typeface="Meiryo UI" panose="020B0604030504040204" pitchFamily="50" charset="-128"/>
              </a:rPr>
              <a:t>北前</a:t>
            </a:r>
            <a:r>
              <a:rPr lang="ja-JP" altLang="ja-JP" sz="1200" dirty="0">
                <a:latin typeface="Meiryo UI" panose="020B0604030504040204" pitchFamily="50" charset="-128"/>
                <a:ea typeface="Meiryo UI" panose="020B0604030504040204" pitchFamily="50" charset="-128"/>
              </a:rPr>
              <a:t>船交流拡大機構と市町教育委員会で協議をして</a:t>
            </a:r>
            <a:r>
              <a:rPr lang="ja-JP" altLang="ja-JP" sz="1200" dirty="0" smtClean="0">
                <a:latin typeface="Meiryo UI" panose="020B0604030504040204" pitchFamily="50" charset="-128"/>
                <a:ea typeface="Meiryo UI" panose="020B0604030504040204" pitchFamily="50" charset="-128"/>
              </a:rPr>
              <a:t>、地元有識者</a:t>
            </a:r>
            <a:r>
              <a:rPr lang="ja-JP" altLang="en-US" sz="1200" dirty="0" smtClean="0">
                <a:latin typeface="Meiryo UI" panose="020B0604030504040204" pitchFamily="50" charset="-128"/>
                <a:ea typeface="Meiryo UI" panose="020B0604030504040204" pitchFamily="50" charset="-128"/>
              </a:rPr>
              <a:t>など</a:t>
            </a:r>
            <a:r>
              <a:rPr lang="ja-JP" altLang="ja-JP" sz="1200" dirty="0" smtClean="0">
                <a:latin typeface="Meiryo UI" panose="020B0604030504040204" pitchFamily="50" charset="-128"/>
                <a:ea typeface="Meiryo UI" panose="020B0604030504040204" pitchFamily="50" charset="-128"/>
              </a:rPr>
              <a:t>に</a:t>
            </a:r>
            <a:r>
              <a:rPr lang="ja-JP" altLang="ja-JP" sz="1200" dirty="0">
                <a:latin typeface="Meiryo UI" panose="020B0604030504040204" pitchFamily="50" charset="-128"/>
                <a:ea typeface="Meiryo UI" panose="020B0604030504040204" pitchFamily="50" charset="-128"/>
              </a:rPr>
              <a:t>依頼</a:t>
            </a:r>
            <a:r>
              <a:rPr lang="ja-JP" altLang="en-US" sz="1200" dirty="0" smtClean="0">
                <a:latin typeface="Meiryo UI" panose="020B0604030504040204" pitchFamily="50" charset="-128"/>
                <a:ea typeface="Meiryo UI" panose="020B0604030504040204" pitchFamily="50" charset="-128"/>
              </a:rPr>
              <a:t>。</a:t>
            </a:r>
            <a:endParaRPr lang="en-US"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rPr>
              <a:t>エリア</a:t>
            </a:r>
            <a:r>
              <a:rPr lang="ja-JP" altLang="en-US" sz="1200" dirty="0">
                <a:latin typeface="Meiryo UI" panose="020B0604030504040204" pitchFamily="50" charset="-128"/>
                <a:ea typeface="Meiryo UI" panose="020B0604030504040204" pitchFamily="50" charset="-128"/>
              </a:rPr>
              <a:t>事務局　（</a:t>
            </a:r>
            <a:r>
              <a:rPr lang="ja-JP" altLang="ja-JP" sz="1200" dirty="0">
                <a:latin typeface="Meiryo UI" panose="020B0604030504040204" pitchFamily="50" charset="-128"/>
                <a:ea typeface="Meiryo UI" panose="020B0604030504040204" pitchFamily="50" charset="-128"/>
              </a:rPr>
              <a:t>ワークショップ運営、冊子化の材料とりまとめ、進行役手配</a:t>
            </a:r>
            <a:r>
              <a:rPr lang="ja-JP" altLang="en-US" sz="1200" dirty="0">
                <a:latin typeface="Meiryo UI" panose="020B0604030504040204" pitchFamily="50" charset="-128"/>
                <a:ea typeface="Meiryo UI" panose="020B0604030504040204" pitchFamily="50" charset="-128"/>
              </a:rPr>
              <a:t>）</a:t>
            </a:r>
            <a:endParaRPr lang="en-US"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　　　　　　　　　　　</a:t>
            </a:r>
            <a:endParaRPr lang="en-US" altLang="ja-JP" sz="1200" dirty="0">
              <a:latin typeface="Meiryo UI" panose="020B0604030504040204" pitchFamily="50" charset="-128"/>
              <a:ea typeface="Meiryo UI" panose="020B0604030504040204" pitchFamily="50" charset="-128"/>
            </a:endParaRPr>
          </a:p>
          <a:p>
            <a:r>
              <a:rPr lang="ja-JP" altLang="en-US" sz="1200" dirty="0" smtClean="0">
                <a:latin typeface="Meiryo UI" panose="020B0604030504040204" pitchFamily="50" charset="-128"/>
                <a:ea typeface="Meiryo UI" panose="020B0604030504040204" pitchFamily="50" charset="-128"/>
              </a:rPr>
              <a:t>■実施フォーマット</a:t>
            </a:r>
            <a:r>
              <a:rPr lang="ja-JP" altLang="en-US" sz="1200" dirty="0">
                <a:latin typeface="Meiryo UI" panose="020B0604030504040204" pitchFamily="50" charset="-128"/>
                <a:ea typeface="Meiryo UI" panose="020B0604030504040204" pitchFamily="50" charset="-128"/>
              </a:rPr>
              <a:t>　 ：　</a:t>
            </a:r>
            <a:endParaRPr lang="en-US" altLang="ja-JP" sz="1200" dirty="0" smtClean="0">
              <a:latin typeface="Meiryo UI" panose="020B0604030504040204" pitchFamily="50" charset="-128"/>
              <a:ea typeface="Meiryo UI" panose="020B0604030504040204" pitchFamily="50" charset="-128"/>
            </a:endParaRPr>
          </a:p>
          <a:p>
            <a:endParaRPr lang="en-US" altLang="ja-JP" sz="1200" dirty="0" smtClean="0">
              <a:latin typeface="Meiryo UI" panose="020B0604030504040204" pitchFamily="50" charset="-128"/>
              <a:ea typeface="Meiryo UI" panose="020B0604030504040204" pitchFamily="50" charset="-128"/>
            </a:endParaRPr>
          </a:p>
          <a:p>
            <a:endParaRPr lang="en-US" altLang="ja-JP" sz="1200" dirty="0">
              <a:latin typeface="Meiryo UI" panose="020B0604030504040204" pitchFamily="50" charset="-128"/>
              <a:ea typeface="Meiryo UI" panose="020B0604030504040204" pitchFamily="50" charset="-128"/>
            </a:endParaRPr>
          </a:p>
          <a:p>
            <a:endParaRPr lang="en-US" altLang="ja-JP" sz="1200" dirty="0" smtClean="0">
              <a:latin typeface="Meiryo UI" panose="020B0604030504040204" pitchFamily="50" charset="-128"/>
              <a:ea typeface="Meiryo UI" panose="020B0604030504040204" pitchFamily="50" charset="-128"/>
            </a:endParaRPr>
          </a:p>
          <a:p>
            <a:endParaRPr lang="en-US" altLang="ja-JP" sz="1200" dirty="0">
              <a:latin typeface="Meiryo UI" panose="020B0604030504040204" pitchFamily="50" charset="-128"/>
              <a:ea typeface="Meiryo UI" panose="020B0604030504040204" pitchFamily="50" charset="-128"/>
            </a:endParaRPr>
          </a:p>
          <a:p>
            <a:endParaRPr lang="en-US" altLang="ja-JP" sz="1200" dirty="0" smtClean="0">
              <a:latin typeface="Meiryo UI" panose="020B0604030504040204" pitchFamily="50" charset="-128"/>
              <a:ea typeface="Meiryo UI" panose="020B0604030504040204" pitchFamily="50" charset="-128"/>
            </a:endParaRPr>
          </a:p>
          <a:p>
            <a:endParaRPr lang="en-US" altLang="ja-JP" sz="1200" dirty="0">
              <a:latin typeface="Meiryo UI" panose="020B0604030504040204" pitchFamily="50" charset="-128"/>
              <a:ea typeface="Meiryo UI" panose="020B0604030504040204" pitchFamily="50" charset="-128"/>
            </a:endParaRPr>
          </a:p>
          <a:p>
            <a:endParaRPr lang="en-US" altLang="ja-JP" sz="1200" dirty="0" smtClean="0">
              <a:latin typeface="Meiryo UI" panose="020B0604030504040204" pitchFamily="50" charset="-128"/>
              <a:ea typeface="Meiryo UI" panose="020B0604030504040204" pitchFamily="50" charset="-128"/>
            </a:endParaRPr>
          </a:p>
          <a:p>
            <a:endParaRPr lang="en-US" altLang="ja-JP" sz="1200" dirty="0">
              <a:latin typeface="Meiryo UI" panose="020B0604030504040204" pitchFamily="50" charset="-128"/>
              <a:ea typeface="Meiryo UI" panose="020B0604030504040204" pitchFamily="50" charset="-128"/>
            </a:endParaRPr>
          </a:p>
          <a:p>
            <a:endParaRPr lang="en-US" altLang="ja-JP" sz="1200" dirty="0" smtClean="0">
              <a:latin typeface="Meiryo UI" panose="020B0604030504040204" pitchFamily="50" charset="-128"/>
              <a:ea typeface="Meiryo UI" panose="020B0604030504040204" pitchFamily="50" charset="-128"/>
            </a:endParaRPr>
          </a:p>
          <a:p>
            <a:endParaRPr lang="en-US" altLang="ja-JP" sz="1200" dirty="0">
              <a:latin typeface="Meiryo UI" panose="020B0604030504040204" pitchFamily="50" charset="-128"/>
              <a:ea typeface="Meiryo UI" panose="020B0604030504040204" pitchFamily="50" charset="-128"/>
            </a:endParaRPr>
          </a:p>
          <a:p>
            <a:endParaRPr lang="en-US" altLang="ja-JP" sz="1200" dirty="0">
              <a:latin typeface="Meiryo UI" panose="020B0604030504040204" pitchFamily="50" charset="-128"/>
              <a:ea typeface="Meiryo UI" panose="020B0604030504040204" pitchFamily="50" charset="-128"/>
            </a:endParaRPr>
          </a:p>
          <a:p>
            <a:endParaRPr lang="en-US" altLang="ja-JP" sz="1200" dirty="0" smtClean="0">
              <a:latin typeface="Meiryo UI" panose="020B0604030504040204" pitchFamily="50" charset="-128"/>
              <a:ea typeface="Meiryo UI" panose="020B0604030504040204" pitchFamily="50" charset="-128"/>
            </a:endParaRPr>
          </a:p>
          <a:p>
            <a:endParaRPr lang="en-US" altLang="ja-JP" sz="1200" dirty="0">
              <a:latin typeface="Meiryo UI" panose="020B0604030504040204" pitchFamily="50" charset="-128"/>
              <a:ea typeface="Meiryo UI" panose="020B0604030504040204" pitchFamily="50" charset="-128"/>
            </a:endParaRPr>
          </a:p>
          <a:p>
            <a:endParaRPr lang="en-US" altLang="ja-JP" sz="1200" dirty="0" smtClean="0">
              <a:latin typeface="Meiryo UI" panose="020B0604030504040204" pitchFamily="50" charset="-128"/>
              <a:ea typeface="Meiryo UI" panose="020B0604030504040204" pitchFamily="50" charset="-128"/>
            </a:endParaRPr>
          </a:p>
          <a:p>
            <a:endParaRPr lang="en-US" altLang="ja-JP" sz="1200" dirty="0">
              <a:latin typeface="Meiryo UI" panose="020B0604030504040204" pitchFamily="50" charset="-128"/>
              <a:ea typeface="Meiryo UI" panose="020B0604030504040204" pitchFamily="50" charset="-128"/>
            </a:endParaRPr>
          </a:p>
          <a:p>
            <a:endParaRPr lang="en-US" altLang="ja-JP" sz="1200" dirty="0" smtClean="0">
              <a:latin typeface="Meiryo UI" panose="020B0604030504040204" pitchFamily="50" charset="-128"/>
              <a:ea typeface="Meiryo UI" panose="020B0604030504040204" pitchFamily="50" charset="-128"/>
            </a:endParaRPr>
          </a:p>
          <a:p>
            <a:endParaRPr lang="en-US" altLang="ja-JP" sz="1200" dirty="0">
              <a:latin typeface="Meiryo UI" panose="020B0604030504040204" pitchFamily="50" charset="-128"/>
              <a:ea typeface="Meiryo UI" panose="020B0604030504040204" pitchFamily="50" charset="-128"/>
            </a:endParaRPr>
          </a:p>
          <a:p>
            <a:endParaRPr lang="en-US" altLang="ja-JP" sz="1200" dirty="0" smtClean="0">
              <a:latin typeface="Meiryo UI" panose="020B0604030504040204" pitchFamily="50" charset="-128"/>
              <a:ea typeface="Meiryo UI" panose="020B0604030504040204" pitchFamily="50" charset="-128"/>
            </a:endParaRPr>
          </a:p>
          <a:p>
            <a:endParaRPr lang="en-US" altLang="ja-JP" sz="1200" dirty="0">
              <a:latin typeface="Meiryo UI" panose="020B0604030504040204" pitchFamily="50" charset="-128"/>
              <a:ea typeface="Meiryo UI" panose="020B0604030504040204" pitchFamily="50" charset="-128"/>
            </a:endParaRPr>
          </a:p>
          <a:p>
            <a:endParaRPr lang="en-US" altLang="ja-JP" sz="1200" dirty="0" smtClean="0">
              <a:latin typeface="Meiryo UI" panose="020B0604030504040204" pitchFamily="50" charset="-128"/>
              <a:ea typeface="Meiryo UI" panose="020B0604030504040204" pitchFamily="50" charset="-128"/>
            </a:endParaRPr>
          </a:p>
          <a:p>
            <a:endParaRPr lang="en-US" altLang="ja-JP" sz="1200" dirty="0" smtClean="0">
              <a:latin typeface="Meiryo UI" panose="020B0604030504040204" pitchFamily="50" charset="-128"/>
              <a:ea typeface="Meiryo UI" panose="020B0604030504040204" pitchFamily="50" charset="-128"/>
            </a:endParaRPr>
          </a:p>
          <a:p>
            <a:endParaRPr lang="en-US" altLang="ja-JP" sz="1200" dirty="0">
              <a:latin typeface="Meiryo UI" panose="020B0604030504040204" pitchFamily="50" charset="-128"/>
              <a:ea typeface="Meiryo UI" panose="020B0604030504040204" pitchFamily="50" charset="-128"/>
            </a:endParaRPr>
          </a:p>
          <a:p>
            <a:endParaRPr lang="en-US" altLang="ja-JP" sz="1200" dirty="0" smtClean="0">
              <a:latin typeface="Meiryo UI" panose="020B0604030504040204" pitchFamily="50" charset="-128"/>
              <a:ea typeface="Meiryo UI" panose="020B0604030504040204" pitchFamily="50" charset="-128"/>
            </a:endParaRPr>
          </a:p>
          <a:p>
            <a:endParaRPr lang="en-US" altLang="ja-JP" sz="1200" dirty="0">
              <a:latin typeface="Meiryo UI" panose="020B0604030504040204" pitchFamily="50" charset="-128"/>
              <a:ea typeface="Meiryo UI" panose="020B0604030504040204" pitchFamily="50" charset="-128"/>
            </a:endParaRPr>
          </a:p>
          <a:p>
            <a:endParaRPr lang="en-US" altLang="ja-JP" sz="1200" dirty="0" smtClean="0">
              <a:latin typeface="Meiryo UI" panose="020B0604030504040204" pitchFamily="50" charset="-128"/>
              <a:ea typeface="Meiryo UI" panose="020B0604030504040204" pitchFamily="50" charset="-128"/>
            </a:endParaRPr>
          </a:p>
          <a:p>
            <a:endParaRPr lang="en-US" altLang="ja-JP" sz="1200" dirty="0">
              <a:latin typeface="Meiryo UI" panose="020B0604030504040204" pitchFamily="50" charset="-128"/>
              <a:ea typeface="Meiryo UI" panose="020B0604030504040204" pitchFamily="50" charset="-128"/>
            </a:endParaRPr>
          </a:p>
          <a:p>
            <a:endParaRPr lang="en-US" altLang="ja-JP" sz="1200" dirty="0" smtClean="0">
              <a:latin typeface="Meiryo UI" panose="020B0604030504040204" pitchFamily="50" charset="-128"/>
              <a:ea typeface="Meiryo UI" panose="020B0604030504040204" pitchFamily="50" charset="-128"/>
            </a:endParaRPr>
          </a:p>
          <a:p>
            <a:endParaRPr lang="en-US" altLang="ja-JP" sz="1200" dirty="0">
              <a:latin typeface="Meiryo UI" panose="020B0604030504040204" pitchFamily="50" charset="-128"/>
              <a:ea typeface="Meiryo UI" panose="020B0604030504040204" pitchFamily="50" charset="-128"/>
            </a:endParaRPr>
          </a:p>
          <a:p>
            <a:endParaRPr lang="en-US" altLang="ja-JP" sz="1200" dirty="0" smtClean="0">
              <a:latin typeface="Meiryo UI" panose="020B0604030504040204" pitchFamily="50" charset="-128"/>
              <a:ea typeface="Meiryo UI" panose="020B0604030504040204" pitchFamily="50" charset="-128"/>
            </a:endParaRPr>
          </a:p>
          <a:p>
            <a:endParaRPr lang="en-US" altLang="ja-JP" sz="1200" dirty="0">
              <a:latin typeface="Meiryo UI" panose="020B0604030504040204" pitchFamily="50" charset="-128"/>
              <a:ea typeface="Meiryo UI" panose="020B0604030504040204" pitchFamily="50" charset="-128"/>
            </a:endParaRPr>
          </a:p>
          <a:p>
            <a:endParaRPr lang="en-US" altLang="ja-JP" sz="1200" dirty="0" smtClean="0">
              <a:latin typeface="Meiryo UI" panose="020B0604030504040204" pitchFamily="50" charset="-128"/>
              <a:ea typeface="Meiryo UI" panose="020B0604030504040204" pitchFamily="50" charset="-128"/>
            </a:endParaRPr>
          </a:p>
          <a:p>
            <a:endParaRPr lang="en-US" altLang="ja-JP" sz="1200" dirty="0">
              <a:latin typeface="Meiryo UI" panose="020B0604030504040204" pitchFamily="50" charset="-128"/>
              <a:ea typeface="Meiryo UI" panose="020B0604030504040204" pitchFamily="50" charset="-128"/>
            </a:endParaRPr>
          </a:p>
          <a:p>
            <a:endParaRPr lang="en-US" altLang="ja-JP" sz="1200" dirty="0" smtClean="0">
              <a:latin typeface="Meiryo UI" panose="020B0604030504040204" pitchFamily="50" charset="-128"/>
              <a:ea typeface="Meiryo UI" panose="020B0604030504040204" pitchFamily="50" charset="-128"/>
            </a:endParaRPr>
          </a:p>
          <a:p>
            <a:endParaRPr lang="en-US" altLang="ja-JP" sz="1200" dirty="0">
              <a:latin typeface="Meiryo UI" panose="020B0604030504040204" pitchFamily="50" charset="-128"/>
              <a:ea typeface="Meiryo UI" panose="020B0604030504040204" pitchFamily="50" charset="-128"/>
            </a:endParaRPr>
          </a:p>
          <a:p>
            <a:endParaRPr lang="en-US" altLang="ja-JP" sz="1200" dirty="0" smtClean="0">
              <a:latin typeface="Meiryo UI" panose="020B0604030504040204" pitchFamily="50" charset="-128"/>
              <a:ea typeface="Meiryo UI" panose="020B0604030504040204" pitchFamily="50" charset="-128"/>
            </a:endParaRPr>
          </a:p>
          <a:p>
            <a:endParaRPr lang="en-US" altLang="ja-JP" sz="1200" dirty="0">
              <a:latin typeface="Meiryo UI" panose="020B0604030504040204" pitchFamily="50" charset="-128"/>
              <a:ea typeface="Meiryo UI" panose="020B0604030504040204" pitchFamily="50" charset="-128"/>
            </a:endParaRPr>
          </a:p>
          <a:p>
            <a:endParaRPr lang="en-US" altLang="ja-JP" sz="1200" dirty="0" smtClean="0">
              <a:latin typeface="Meiryo UI" panose="020B0604030504040204" pitchFamily="50" charset="-128"/>
              <a:ea typeface="Meiryo UI" panose="020B0604030504040204" pitchFamily="50" charset="-128"/>
            </a:endParaRPr>
          </a:p>
          <a:p>
            <a:r>
              <a:rPr lang="ja-JP" altLang="en-US" sz="1200" dirty="0" smtClean="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成果物　　　：　海の宝を伝えるための動画（各エリア２分尺</a:t>
            </a:r>
            <a:r>
              <a:rPr lang="en-US" altLang="ja-JP" sz="1200" dirty="0">
                <a:latin typeface="Meiryo UI" panose="020B0604030504040204" pitchFamily="50" charset="-128"/>
                <a:ea typeface="Meiryo UI" panose="020B0604030504040204" pitchFamily="50" charset="-128"/>
              </a:rPr>
              <a:t>×16</a:t>
            </a:r>
            <a:r>
              <a:rPr lang="ja-JP" altLang="en-US" sz="1200" dirty="0">
                <a:latin typeface="Meiryo UI" panose="020B0604030504040204" pitchFamily="50" charset="-128"/>
                <a:ea typeface="Meiryo UI" panose="020B0604030504040204" pitchFamily="50" charset="-128"/>
              </a:rPr>
              <a:t>エリア）</a:t>
            </a: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冊子制作用</a:t>
            </a:r>
            <a:r>
              <a:rPr lang="ja-JP" altLang="en-US" sz="1200" dirty="0" smtClean="0">
                <a:latin typeface="Meiryo UI" panose="020B0604030504040204" pitchFamily="50" charset="-128"/>
                <a:ea typeface="Meiryo UI" panose="020B0604030504040204" pitchFamily="50" charset="-128"/>
              </a:rPr>
              <a:t>資料</a:t>
            </a:r>
            <a:endParaRPr lang="ja-JP" altLang="en-US" sz="1200" dirty="0">
              <a:latin typeface="Meiryo UI" panose="020B0604030504040204" pitchFamily="50" charset="-128"/>
              <a:ea typeface="Meiryo UI" panose="020B0604030504040204" pitchFamily="50" charset="-128"/>
            </a:endParaRPr>
          </a:p>
        </p:txBody>
      </p:sp>
      <p:sp>
        <p:nvSpPr>
          <p:cNvPr id="13" name="正方形/長方形 12">
            <a:extLst>
              <a:ext uri="{FF2B5EF4-FFF2-40B4-BE49-F238E27FC236}">
                <a16:creationId xmlns="" xmlns:a16="http://schemas.microsoft.com/office/drawing/2014/main" id="{12416BB6-F70B-4D7F-93AE-043B3E3E7414}"/>
              </a:ext>
            </a:extLst>
          </p:cNvPr>
          <p:cNvSpPr/>
          <p:nvPr/>
        </p:nvSpPr>
        <p:spPr>
          <a:xfrm>
            <a:off x="182756" y="2787982"/>
            <a:ext cx="2503400" cy="436100"/>
          </a:xfrm>
          <a:prstGeom prst="rect">
            <a:avLst/>
          </a:prstGeom>
          <a:noFill/>
          <a:ln w="3175">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ja-JP" altLang="en-US" sz="1050" dirty="0">
              <a:solidFill>
                <a:schemeClr val="tx1"/>
              </a:solidFill>
              <a:latin typeface="Meiryo UI" panose="020B0604030504040204" pitchFamily="50" charset="-128"/>
              <a:ea typeface="Meiryo UI" panose="020B0604030504040204" pitchFamily="50" charset="-128"/>
            </a:endParaRPr>
          </a:p>
        </p:txBody>
      </p:sp>
      <p:cxnSp>
        <p:nvCxnSpPr>
          <p:cNvPr id="14" name="直線コネクタ 13">
            <a:extLst>
              <a:ext uri="{FF2B5EF4-FFF2-40B4-BE49-F238E27FC236}">
                <a16:creationId xmlns="" xmlns:a16="http://schemas.microsoft.com/office/drawing/2014/main" id="{596EADA5-3A57-4747-A16B-88530F1451C2}"/>
              </a:ext>
            </a:extLst>
          </p:cNvPr>
          <p:cNvCxnSpPr/>
          <p:nvPr/>
        </p:nvCxnSpPr>
        <p:spPr>
          <a:xfrm>
            <a:off x="285183" y="2861746"/>
            <a:ext cx="6371528" cy="0"/>
          </a:xfrm>
          <a:prstGeom prst="line">
            <a:avLst/>
          </a:prstGeom>
          <a:ln>
            <a:prstDash val="sysDot"/>
          </a:ln>
        </p:spPr>
        <p:style>
          <a:lnRef idx="2">
            <a:schemeClr val="accent1"/>
          </a:lnRef>
          <a:fillRef idx="0">
            <a:schemeClr val="accent1"/>
          </a:fillRef>
          <a:effectRef idx="1">
            <a:schemeClr val="accent1"/>
          </a:effectRef>
          <a:fontRef idx="minor">
            <a:schemeClr val="tx1"/>
          </a:fontRef>
        </p:style>
      </p:cxnSp>
      <p:sp>
        <p:nvSpPr>
          <p:cNvPr id="15" name="矢印: 右 24">
            <a:extLst>
              <a:ext uri="{FF2B5EF4-FFF2-40B4-BE49-F238E27FC236}">
                <a16:creationId xmlns="" xmlns:a16="http://schemas.microsoft.com/office/drawing/2014/main" id="{2C625CBE-6E9A-4795-A908-574740B6B7FB}"/>
              </a:ext>
            </a:extLst>
          </p:cNvPr>
          <p:cNvSpPr/>
          <p:nvPr/>
        </p:nvSpPr>
        <p:spPr>
          <a:xfrm>
            <a:off x="284835" y="3576771"/>
            <a:ext cx="967760" cy="540638"/>
          </a:xfrm>
          <a:prstGeom prst="rightArrow">
            <a:avLst>
              <a:gd name="adj1" fmla="val 100000"/>
              <a:gd name="adj2" fmla="val 0"/>
            </a:avLst>
          </a:prstGeom>
          <a:solidFill>
            <a:schemeClr val="tx2">
              <a:lumMod val="40000"/>
              <a:lumOff val="60000"/>
            </a:schemeClr>
          </a:solidFill>
          <a:ln w="158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050" b="1" dirty="0">
                <a:solidFill>
                  <a:schemeClr val="bg1"/>
                </a:solidFill>
                <a:latin typeface="Meiryo UI" panose="020B0604030504040204" pitchFamily="50" charset="-128"/>
                <a:ea typeface="Meiryo UI" panose="020B0604030504040204" pitchFamily="50" charset="-128"/>
              </a:rPr>
              <a:t>開会式</a:t>
            </a:r>
            <a:endParaRPr lang="en-US" altLang="ja-JP" sz="1050" b="1" dirty="0">
              <a:solidFill>
                <a:schemeClr val="bg1"/>
              </a:solidFill>
              <a:latin typeface="Meiryo UI" panose="020B0604030504040204" pitchFamily="50" charset="-128"/>
              <a:ea typeface="Meiryo UI" panose="020B0604030504040204" pitchFamily="50" charset="-128"/>
            </a:endParaRPr>
          </a:p>
        </p:txBody>
      </p:sp>
      <p:sp>
        <p:nvSpPr>
          <p:cNvPr id="16" name="矢印: 右 32">
            <a:extLst>
              <a:ext uri="{FF2B5EF4-FFF2-40B4-BE49-F238E27FC236}">
                <a16:creationId xmlns="" xmlns:a16="http://schemas.microsoft.com/office/drawing/2014/main" id="{A19D7917-E6E6-45C8-90F2-2828B2F89E59}"/>
              </a:ext>
            </a:extLst>
          </p:cNvPr>
          <p:cNvSpPr/>
          <p:nvPr/>
        </p:nvSpPr>
        <p:spPr>
          <a:xfrm>
            <a:off x="1399550" y="3576771"/>
            <a:ext cx="2672162" cy="540638"/>
          </a:xfrm>
          <a:prstGeom prst="rightArrow">
            <a:avLst>
              <a:gd name="adj1" fmla="val 100000"/>
              <a:gd name="adj2" fmla="val 0"/>
            </a:avLst>
          </a:prstGeom>
          <a:solidFill>
            <a:schemeClr val="tx2">
              <a:lumMod val="40000"/>
              <a:lumOff val="60000"/>
            </a:schemeClr>
          </a:solidFill>
          <a:ln w="15875">
            <a:solidFill>
              <a:schemeClr val="accent1">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ja-JP" altLang="en-US" sz="825" dirty="0">
                <a:solidFill>
                  <a:schemeClr val="bg1"/>
                </a:solidFill>
                <a:latin typeface="Meiryo UI" panose="020B0604030504040204" pitchFamily="50" charset="-128"/>
                <a:ea typeface="Meiryo UI" panose="020B0604030504040204" pitchFamily="50" charset="-128"/>
              </a:rPr>
              <a:t>・開会挨拶</a:t>
            </a:r>
            <a:endParaRPr lang="en-US" altLang="ja-JP" sz="825" dirty="0">
              <a:solidFill>
                <a:schemeClr val="bg1"/>
              </a:solidFill>
              <a:latin typeface="Meiryo UI" panose="020B0604030504040204" pitchFamily="50" charset="-128"/>
              <a:ea typeface="Meiryo UI" panose="020B0604030504040204" pitchFamily="50" charset="-128"/>
            </a:endParaRPr>
          </a:p>
          <a:p>
            <a:r>
              <a:rPr lang="ja-JP" altLang="en-US" sz="825" dirty="0">
                <a:solidFill>
                  <a:schemeClr val="bg1"/>
                </a:solidFill>
                <a:latin typeface="Meiryo UI" panose="020B0604030504040204" pitchFamily="50" charset="-128"/>
                <a:ea typeface="Meiryo UI" panose="020B0604030504040204" pitchFamily="50" charset="-128"/>
              </a:rPr>
              <a:t>・海と日本プロジェクトの意義・趣旨説明</a:t>
            </a:r>
            <a:endParaRPr lang="en-US" altLang="ja-JP" sz="825" dirty="0">
              <a:solidFill>
                <a:schemeClr val="bg1"/>
              </a:solidFill>
              <a:latin typeface="Meiryo UI" panose="020B0604030504040204" pitchFamily="50" charset="-128"/>
              <a:ea typeface="Meiryo UI" panose="020B0604030504040204" pitchFamily="50" charset="-128"/>
            </a:endParaRPr>
          </a:p>
          <a:p>
            <a:r>
              <a:rPr lang="ja-JP" altLang="en-US" sz="825" dirty="0">
                <a:solidFill>
                  <a:schemeClr val="bg1"/>
                </a:solidFill>
                <a:latin typeface="Meiryo UI" panose="020B0604030504040204" pitchFamily="50" charset="-128"/>
                <a:ea typeface="Meiryo UI" panose="020B0604030504040204" pitchFamily="50" charset="-128"/>
              </a:rPr>
              <a:t>・北前船、そして本プログラム</a:t>
            </a:r>
            <a:r>
              <a:rPr lang="en-US" altLang="ja-JP" sz="825" dirty="0">
                <a:solidFill>
                  <a:schemeClr val="bg1"/>
                </a:solidFill>
                <a:latin typeface="Meiryo UI" panose="020B0604030504040204" pitchFamily="50" charset="-128"/>
                <a:ea typeface="Meiryo UI" panose="020B0604030504040204" pitchFamily="50" charset="-128"/>
              </a:rPr>
              <a:t>/</a:t>
            </a:r>
            <a:r>
              <a:rPr lang="ja-JP" altLang="en-US" sz="825" dirty="0">
                <a:solidFill>
                  <a:schemeClr val="bg1"/>
                </a:solidFill>
                <a:latin typeface="Meiryo UI" panose="020B0604030504040204" pitchFamily="50" charset="-128"/>
                <a:ea typeface="Meiryo UI" panose="020B0604030504040204" pitchFamily="50" charset="-128"/>
              </a:rPr>
              <a:t>ワークショップについて</a:t>
            </a:r>
            <a:endParaRPr lang="en-US" altLang="ja-JP" sz="825" dirty="0">
              <a:solidFill>
                <a:schemeClr val="bg1"/>
              </a:solidFill>
              <a:latin typeface="Meiryo UI" panose="020B0604030504040204" pitchFamily="50" charset="-128"/>
              <a:ea typeface="Meiryo UI" panose="020B0604030504040204" pitchFamily="50" charset="-128"/>
            </a:endParaRPr>
          </a:p>
          <a:p>
            <a:r>
              <a:rPr lang="en-US" altLang="ja-JP" sz="825" dirty="0">
                <a:solidFill>
                  <a:schemeClr val="bg1"/>
                </a:solidFill>
                <a:latin typeface="Meiryo UI" panose="020B0604030504040204" pitchFamily="50" charset="-128"/>
                <a:ea typeface="Meiryo UI" panose="020B0604030504040204" pitchFamily="50" charset="-128"/>
              </a:rPr>
              <a:t>※</a:t>
            </a:r>
            <a:r>
              <a:rPr lang="ja-JP" altLang="en-US" sz="825" dirty="0">
                <a:solidFill>
                  <a:schemeClr val="bg1"/>
                </a:solidFill>
                <a:latin typeface="Meiryo UI" panose="020B0604030504040204" pitchFamily="50" charset="-128"/>
                <a:ea typeface="Meiryo UI" panose="020B0604030504040204" pitchFamily="50" charset="-128"/>
              </a:rPr>
              <a:t>アンケートを配布　</a:t>
            </a:r>
            <a:endParaRPr lang="en-US" altLang="ja-JP" sz="825" dirty="0">
              <a:solidFill>
                <a:srgbClr val="FF0000"/>
              </a:solidFill>
              <a:latin typeface="Meiryo UI" panose="020B0604030504040204" pitchFamily="50" charset="-128"/>
              <a:ea typeface="Meiryo UI" panose="020B0604030504040204" pitchFamily="50" charset="-128"/>
            </a:endParaRPr>
          </a:p>
        </p:txBody>
      </p:sp>
      <p:sp>
        <p:nvSpPr>
          <p:cNvPr id="17" name="矢印: 右 33">
            <a:extLst>
              <a:ext uri="{FF2B5EF4-FFF2-40B4-BE49-F238E27FC236}">
                <a16:creationId xmlns="" xmlns:a16="http://schemas.microsoft.com/office/drawing/2014/main" id="{D100B28B-FBAE-4803-92F8-BAE519274D4D}"/>
              </a:ext>
            </a:extLst>
          </p:cNvPr>
          <p:cNvSpPr/>
          <p:nvPr/>
        </p:nvSpPr>
        <p:spPr>
          <a:xfrm>
            <a:off x="4146317" y="3576771"/>
            <a:ext cx="2510742" cy="540638"/>
          </a:xfrm>
          <a:prstGeom prst="rightArrow">
            <a:avLst>
              <a:gd name="adj1" fmla="val 100000"/>
              <a:gd name="adj2" fmla="val 0"/>
            </a:avLst>
          </a:prstGeom>
          <a:solidFill>
            <a:schemeClr val="bg1"/>
          </a:solidFill>
          <a:ln w="15875">
            <a:solidFill>
              <a:schemeClr val="accent1">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ja-JP" altLang="en-US" sz="788" dirty="0" smtClean="0">
                <a:solidFill>
                  <a:schemeClr val="tx1"/>
                </a:solidFill>
                <a:latin typeface="Meiryo UI" panose="020B0604030504040204" pitchFamily="50" charset="-128"/>
                <a:ea typeface="Meiryo UI" panose="020B0604030504040204" pitchFamily="50" charset="-128"/>
              </a:rPr>
              <a:t>・</a:t>
            </a:r>
            <a:r>
              <a:rPr lang="ja-JP" altLang="en-US" sz="788" dirty="0">
                <a:solidFill>
                  <a:schemeClr val="tx1"/>
                </a:solidFill>
                <a:latin typeface="Meiryo UI" panose="020B0604030504040204" pitchFamily="50" charset="-128"/>
                <a:ea typeface="Meiryo UI" panose="020B0604030504040204" pitchFamily="50" charset="-128"/>
              </a:rPr>
              <a:t>進行役を誰にするのか（例：エリアキャスター、等）</a:t>
            </a:r>
            <a:endParaRPr lang="en-US" altLang="ja-JP" sz="788" dirty="0">
              <a:solidFill>
                <a:schemeClr val="tx1"/>
              </a:solidFill>
              <a:latin typeface="Meiryo UI" panose="020B0604030504040204" pitchFamily="50" charset="-128"/>
              <a:ea typeface="Meiryo UI" panose="020B0604030504040204" pitchFamily="50" charset="-128"/>
            </a:endParaRPr>
          </a:p>
          <a:p>
            <a:r>
              <a:rPr lang="ja-JP" altLang="en-US" sz="788" dirty="0">
                <a:solidFill>
                  <a:schemeClr val="tx1"/>
                </a:solidFill>
                <a:latin typeface="Meiryo UI" panose="020B0604030504040204" pitchFamily="50" charset="-128"/>
                <a:ea typeface="Meiryo UI" panose="020B0604030504040204" pitchFamily="50" charset="-128"/>
              </a:rPr>
              <a:t>・実施場所選定（例：北前船セミナー施設、学校など）</a:t>
            </a:r>
            <a:endParaRPr lang="en-US" altLang="ja-JP" sz="788" dirty="0">
              <a:solidFill>
                <a:schemeClr val="tx1"/>
              </a:solidFill>
              <a:latin typeface="Meiryo UI" panose="020B0604030504040204" pitchFamily="50" charset="-128"/>
              <a:ea typeface="Meiryo UI" panose="020B0604030504040204" pitchFamily="50" charset="-128"/>
            </a:endParaRPr>
          </a:p>
        </p:txBody>
      </p:sp>
      <p:sp>
        <p:nvSpPr>
          <p:cNvPr id="18" name="矢印: 右 39">
            <a:extLst>
              <a:ext uri="{FF2B5EF4-FFF2-40B4-BE49-F238E27FC236}">
                <a16:creationId xmlns="" xmlns:a16="http://schemas.microsoft.com/office/drawing/2014/main" id="{6B36A824-0C80-44BC-8B80-519B23337093}"/>
              </a:ext>
            </a:extLst>
          </p:cNvPr>
          <p:cNvSpPr/>
          <p:nvPr/>
        </p:nvSpPr>
        <p:spPr>
          <a:xfrm>
            <a:off x="284835" y="4187703"/>
            <a:ext cx="967760" cy="540638"/>
          </a:xfrm>
          <a:prstGeom prst="rightArrow">
            <a:avLst>
              <a:gd name="adj1" fmla="val 100000"/>
              <a:gd name="adj2" fmla="val 0"/>
            </a:avLst>
          </a:prstGeom>
          <a:solidFill>
            <a:schemeClr val="tx2">
              <a:lumMod val="40000"/>
              <a:lumOff val="60000"/>
            </a:schemeClr>
          </a:solidFill>
          <a:ln w="158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050" b="1" dirty="0" smtClean="0">
                <a:solidFill>
                  <a:schemeClr val="bg1"/>
                </a:solidFill>
                <a:latin typeface="Meiryo UI" panose="020B0604030504040204" pitchFamily="50" charset="-128"/>
                <a:ea typeface="Meiryo UI" panose="020B0604030504040204" pitchFamily="50" charset="-128"/>
              </a:rPr>
              <a:t>共通課題（</a:t>
            </a:r>
            <a:r>
              <a:rPr lang="ja-JP" altLang="en-US" sz="1050" b="1" dirty="0">
                <a:solidFill>
                  <a:schemeClr val="bg1"/>
                </a:solidFill>
                <a:latin typeface="Meiryo UI" panose="020B0604030504040204" pitchFamily="50" charset="-128"/>
                <a:ea typeface="Meiryo UI" panose="020B0604030504040204" pitchFamily="50" charset="-128"/>
              </a:rPr>
              <a:t>座学）</a:t>
            </a:r>
            <a:endParaRPr lang="en-US" altLang="ja-JP" sz="1050" b="1" dirty="0">
              <a:solidFill>
                <a:schemeClr val="bg1"/>
              </a:solidFill>
              <a:latin typeface="Meiryo UI" panose="020B0604030504040204" pitchFamily="50" charset="-128"/>
              <a:ea typeface="Meiryo UI" panose="020B0604030504040204" pitchFamily="50" charset="-128"/>
            </a:endParaRPr>
          </a:p>
        </p:txBody>
      </p:sp>
      <p:sp>
        <p:nvSpPr>
          <p:cNvPr id="19" name="矢印: 右 40">
            <a:extLst>
              <a:ext uri="{FF2B5EF4-FFF2-40B4-BE49-F238E27FC236}">
                <a16:creationId xmlns="" xmlns:a16="http://schemas.microsoft.com/office/drawing/2014/main" id="{21940115-AE1A-438D-A9D6-4F9DD346B579}"/>
              </a:ext>
            </a:extLst>
          </p:cNvPr>
          <p:cNvSpPr/>
          <p:nvPr/>
        </p:nvSpPr>
        <p:spPr>
          <a:xfrm>
            <a:off x="1412776" y="4490485"/>
            <a:ext cx="2672162" cy="246491"/>
          </a:xfrm>
          <a:prstGeom prst="rightArrow">
            <a:avLst>
              <a:gd name="adj1" fmla="val 100000"/>
              <a:gd name="adj2" fmla="val 0"/>
            </a:avLst>
          </a:prstGeom>
          <a:solidFill>
            <a:schemeClr val="tx2">
              <a:lumMod val="40000"/>
              <a:lumOff val="60000"/>
            </a:schemeClr>
          </a:solidFill>
          <a:ln w="15875">
            <a:solidFill>
              <a:schemeClr val="accent1">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t" anchorCtr="0"/>
          <a:lstStyle/>
          <a:p>
            <a:r>
              <a:rPr lang="ja-JP" altLang="en-US" sz="825" b="1" dirty="0" smtClean="0">
                <a:solidFill>
                  <a:schemeClr val="bg1"/>
                </a:solidFill>
                <a:latin typeface="Meiryo UI" panose="020B0604030504040204" pitchFamily="50" charset="-128"/>
                <a:ea typeface="Meiryo UI" panose="020B0604030504040204" pitchFamily="50" charset="-128"/>
              </a:rPr>
              <a:t>②　地元の海が私たちの暮らしにもたらしたもの</a:t>
            </a:r>
            <a:endParaRPr lang="en-US" altLang="ja-JP" sz="825" dirty="0">
              <a:solidFill>
                <a:schemeClr val="bg1"/>
              </a:solidFill>
              <a:latin typeface="Meiryo UI" panose="020B0604030504040204" pitchFamily="50" charset="-128"/>
              <a:ea typeface="Meiryo UI" panose="020B0604030504040204" pitchFamily="50" charset="-128"/>
            </a:endParaRPr>
          </a:p>
        </p:txBody>
      </p:sp>
      <p:sp>
        <p:nvSpPr>
          <p:cNvPr id="20" name="矢印: 右 41">
            <a:extLst>
              <a:ext uri="{FF2B5EF4-FFF2-40B4-BE49-F238E27FC236}">
                <a16:creationId xmlns="" xmlns:a16="http://schemas.microsoft.com/office/drawing/2014/main" id="{35C2E17F-7024-484B-A780-326A9E662DA8}"/>
              </a:ext>
            </a:extLst>
          </p:cNvPr>
          <p:cNvSpPr/>
          <p:nvPr/>
        </p:nvSpPr>
        <p:spPr>
          <a:xfrm>
            <a:off x="4149080" y="4160912"/>
            <a:ext cx="2523044" cy="576064"/>
          </a:xfrm>
          <a:prstGeom prst="rightArrow">
            <a:avLst>
              <a:gd name="adj1" fmla="val 100000"/>
              <a:gd name="adj2" fmla="val 0"/>
            </a:avLst>
          </a:prstGeom>
          <a:solidFill>
            <a:schemeClr val="bg1"/>
          </a:solidFill>
          <a:ln w="15875">
            <a:solidFill>
              <a:schemeClr val="accent1">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ja-JP" altLang="en-US" sz="800" dirty="0" smtClean="0">
                <a:solidFill>
                  <a:srgbClr val="C00000"/>
                </a:solidFill>
                <a:latin typeface="Meiryo UI" panose="020B0604030504040204" pitchFamily="50" charset="-128"/>
                <a:ea typeface="Meiryo UI" panose="020B0604030504040204" pitchFamily="50" charset="-128"/>
              </a:rPr>
              <a:t>（学びポイント）</a:t>
            </a:r>
            <a:r>
              <a:rPr lang="ja-JP" altLang="en-US" sz="800" dirty="0">
                <a:solidFill>
                  <a:srgbClr val="C00000"/>
                </a:solidFill>
                <a:latin typeface="Meiryo UI" panose="020B0604030504040204" pitchFamily="50" charset="-128"/>
                <a:ea typeface="Meiryo UI" panose="020B0604030504040204" pitchFamily="50" charset="-128"/>
              </a:rPr>
              <a:t>　</a:t>
            </a:r>
            <a:endParaRPr lang="en-US" altLang="ja-JP" sz="800" dirty="0" smtClean="0">
              <a:solidFill>
                <a:srgbClr val="C00000"/>
              </a:solidFill>
              <a:latin typeface="Meiryo UI" panose="020B0604030504040204" pitchFamily="50" charset="-128"/>
              <a:ea typeface="Meiryo UI" panose="020B0604030504040204" pitchFamily="50" charset="-128"/>
            </a:endParaRPr>
          </a:p>
          <a:p>
            <a:r>
              <a:rPr lang="ja-JP" altLang="en-US" sz="800" dirty="0" smtClean="0">
                <a:solidFill>
                  <a:srgbClr val="C00000"/>
                </a:solidFill>
                <a:latin typeface="Meiryo UI" panose="020B0604030504040204" pitchFamily="50" charset="-128"/>
                <a:ea typeface="Meiryo UI" panose="020B0604030504040204" pitchFamily="50" charset="-128"/>
              </a:rPr>
              <a:t>■日本</a:t>
            </a:r>
            <a:r>
              <a:rPr lang="ja-JP" altLang="en-US" sz="800" dirty="0">
                <a:solidFill>
                  <a:srgbClr val="C00000"/>
                </a:solidFill>
                <a:latin typeface="Meiryo UI" panose="020B0604030504040204" pitchFamily="50" charset="-128"/>
                <a:ea typeface="Meiryo UI" panose="020B0604030504040204" pitchFamily="50" charset="-128"/>
              </a:rPr>
              <a:t>遺産に認定された地元の海の恩恵について</a:t>
            </a:r>
          </a:p>
          <a:p>
            <a:r>
              <a:rPr lang="ja-JP" altLang="en-US" sz="800" dirty="0" smtClean="0">
                <a:solidFill>
                  <a:srgbClr val="C00000"/>
                </a:solidFill>
                <a:latin typeface="Meiryo UI" panose="020B0604030504040204" pitchFamily="50" charset="-128"/>
                <a:ea typeface="Meiryo UI" panose="020B0604030504040204" pitchFamily="50" charset="-128"/>
              </a:rPr>
              <a:t>■地元</a:t>
            </a:r>
            <a:r>
              <a:rPr lang="ja-JP" altLang="en-US" sz="800" dirty="0">
                <a:solidFill>
                  <a:srgbClr val="C00000"/>
                </a:solidFill>
                <a:latin typeface="Meiryo UI" panose="020B0604030504040204" pitchFamily="50" charset="-128"/>
                <a:ea typeface="Meiryo UI" panose="020B0604030504040204" pitchFamily="50" charset="-128"/>
              </a:rPr>
              <a:t>の豊かな海を受け継ぐ人、技術、文化に</a:t>
            </a:r>
            <a:r>
              <a:rPr lang="ja-JP" altLang="en-US" sz="800" dirty="0" smtClean="0">
                <a:solidFill>
                  <a:srgbClr val="C00000"/>
                </a:solidFill>
                <a:latin typeface="Meiryo UI" panose="020B0604030504040204" pitchFamily="50" charset="-128"/>
                <a:ea typeface="Meiryo UI" panose="020B0604030504040204" pitchFamily="50" charset="-128"/>
              </a:rPr>
              <a:t>ついて</a:t>
            </a:r>
            <a:endParaRPr lang="en-US" altLang="ja-JP" sz="800" dirty="0" smtClean="0">
              <a:solidFill>
                <a:srgbClr val="C00000"/>
              </a:solidFill>
              <a:latin typeface="Meiryo UI" panose="020B0604030504040204" pitchFamily="50" charset="-128"/>
              <a:ea typeface="Meiryo UI" panose="020B0604030504040204" pitchFamily="50" charset="-128"/>
            </a:endParaRPr>
          </a:p>
          <a:p>
            <a:r>
              <a:rPr lang="ja-JP" altLang="en-US" sz="800" dirty="0" smtClean="0">
                <a:solidFill>
                  <a:srgbClr val="C00000"/>
                </a:solidFill>
                <a:latin typeface="Meiryo UI" panose="020B0604030504040204" pitchFamily="50" charset="-128"/>
                <a:ea typeface="Meiryo UI" panose="020B0604030504040204" pitchFamily="50" charset="-128"/>
              </a:rPr>
              <a:t>■海</a:t>
            </a:r>
            <a:r>
              <a:rPr lang="ja-JP" altLang="en-US" sz="800" dirty="0">
                <a:solidFill>
                  <a:srgbClr val="C00000"/>
                </a:solidFill>
                <a:latin typeface="Meiryo UI" panose="020B0604030504040204" pitchFamily="50" charset="-128"/>
                <a:ea typeface="Meiryo UI" panose="020B0604030504040204" pitchFamily="50" charset="-128"/>
              </a:rPr>
              <a:t>と日本プロジェクトについて</a:t>
            </a:r>
          </a:p>
        </p:txBody>
      </p:sp>
      <p:sp>
        <p:nvSpPr>
          <p:cNvPr id="21" name="矢印: 右 43">
            <a:extLst>
              <a:ext uri="{FF2B5EF4-FFF2-40B4-BE49-F238E27FC236}">
                <a16:creationId xmlns="" xmlns:a16="http://schemas.microsoft.com/office/drawing/2014/main" id="{C331C558-04E4-408C-89F2-23719F57D93B}"/>
              </a:ext>
            </a:extLst>
          </p:cNvPr>
          <p:cNvSpPr/>
          <p:nvPr/>
        </p:nvSpPr>
        <p:spPr>
          <a:xfrm>
            <a:off x="284835" y="4798632"/>
            <a:ext cx="967760" cy="3250712"/>
          </a:xfrm>
          <a:prstGeom prst="rightArrow">
            <a:avLst>
              <a:gd name="adj1" fmla="val 100000"/>
              <a:gd name="adj2" fmla="val 0"/>
            </a:avLst>
          </a:prstGeom>
          <a:solidFill>
            <a:schemeClr val="tx2">
              <a:lumMod val="40000"/>
              <a:lumOff val="60000"/>
            </a:schemeClr>
          </a:solidFill>
          <a:ln w="158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050" b="1" dirty="0">
                <a:solidFill>
                  <a:schemeClr val="bg1"/>
                </a:solidFill>
                <a:latin typeface="Meiryo UI" panose="020B0604030504040204" pitchFamily="50" charset="-128"/>
                <a:ea typeface="Meiryo UI" panose="020B0604030504040204" pitchFamily="50" charset="-128"/>
              </a:rPr>
              <a:t>フィールド</a:t>
            </a:r>
            <a:endParaRPr lang="en-US" altLang="ja-JP" sz="1050" b="1" dirty="0">
              <a:solidFill>
                <a:schemeClr val="bg1"/>
              </a:solidFill>
              <a:latin typeface="Meiryo UI" panose="020B0604030504040204" pitchFamily="50" charset="-128"/>
              <a:ea typeface="Meiryo UI" panose="020B0604030504040204" pitchFamily="50" charset="-128"/>
            </a:endParaRPr>
          </a:p>
          <a:p>
            <a:pPr algn="ctr"/>
            <a:r>
              <a:rPr lang="ja-JP" altLang="en-US" sz="1050" b="1" dirty="0">
                <a:solidFill>
                  <a:schemeClr val="bg1"/>
                </a:solidFill>
                <a:latin typeface="Meiryo UI" panose="020B0604030504040204" pitchFamily="50" charset="-128"/>
                <a:ea typeface="Meiryo UI" panose="020B0604030504040204" pitchFamily="50" charset="-128"/>
              </a:rPr>
              <a:t>ワーク</a:t>
            </a:r>
            <a:endParaRPr lang="en-US" altLang="ja-JP" sz="1050" b="1" dirty="0">
              <a:solidFill>
                <a:schemeClr val="bg1"/>
              </a:solidFill>
              <a:latin typeface="Meiryo UI" panose="020B0604030504040204" pitchFamily="50" charset="-128"/>
              <a:ea typeface="Meiryo UI" panose="020B0604030504040204" pitchFamily="50" charset="-128"/>
            </a:endParaRPr>
          </a:p>
        </p:txBody>
      </p:sp>
      <p:sp>
        <p:nvSpPr>
          <p:cNvPr id="22" name="矢印: 右 44">
            <a:extLst>
              <a:ext uri="{FF2B5EF4-FFF2-40B4-BE49-F238E27FC236}">
                <a16:creationId xmlns="" xmlns:a16="http://schemas.microsoft.com/office/drawing/2014/main" id="{83A1E411-CE92-4617-9F4B-44562088A2F9}"/>
              </a:ext>
            </a:extLst>
          </p:cNvPr>
          <p:cNvSpPr/>
          <p:nvPr/>
        </p:nvSpPr>
        <p:spPr>
          <a:xfrm>
            <a:off x="1399550" y="4808984"/>
            <a:ext cx="2672162" cy="3250712"/>
          </a:xfrm>
          <a:prstGeom prst="rightArrow">
            <a:avLst>
              <a:gd name="adj1" fmla="val 100000"/>
              <a:gd name="adj2" fmla="val 0"/>
            </a:avLst>
          </a:prstGeom>
          <a:solidFill>
            <a:schemeClr val="tx2">
              <a:lumMod val="40000"/>
              <a:lumOff val="60000"/>
            </a:schemeClr>
          </a:solidFill>
          <a:ln w="15875">
            <a:solidFill>
              <a:schemeClr val="accent1">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t"/>
          <a:lstStyle/>
          <a:p>
            <a:r>
              <a:rPr lang="ja-JP" altLang="en-US" sz="800" dirty="0">
                <a:latin typeface="Meiryo UI" panose="020B0604030504040204" pitchFamily="50" charset="-128"/>
                <a:ea typeface="Meiryo UI" panose="020B0604030504040204" pitchFamily="50" charset="-128"/>
              </a:rPr>
              <a:t>「海の個別テーマ」をエリアごとにフィールドワークで</a:t>
            </a:r>
            <a:r>
              <a:rPr lang="ja-JP" altLang="en-US" sz="800" dirty="0" smtClean="0">
                <a:latin typeface="Meiryo UI" panose="020B0604030504040204" pitchFamily="50" charset="-128"/>
                <a:ea typeface="Meiryo UI" panose="020B0604030504040204" pitchFamily="50" charset="-128"/>
              </a:rPr>
              <a:t>学ぶ</a:t>
            </a:r>
            <a:endParaRPr lang="en-US" altLang="ja-JP" sz="800" dirty="0" smtClean="0">
              <a:latin typeface="Meiryo UI" panose="020B0604030504040204" pitchFamily="50" charset="-128"/>
              <a:ea typeface="Meiryo UI" panose="020B0604030504040204" pitchFamily="50" charset="-128"/>
            </a:endParaRPr>
          </a:p>
          <a:p>
            <a:r>
              <a:rPr lang="ja-JP" altLang="en-US" sz="800" dirty="0" smtClean="0">
                <a:latin typeface="Meiryo UI" panose="020B0604030504040204" pitchFamily="50" charset="-128"/>
                <a:ea typeface="Meiryo UI" panose="020B0604030504040204" pitchFamily="50" charset="-128"/>
              </a:rPr>
              <a:t>　　　　　　　　　　（個別</a:t>
            </a:r>
            <a:r>
              <a:rPr lang="ja-JP" altLang="en-US" sz="800" dirty="0">
                <a:latin typeface="Meiryo UI" panose="020B0604030504040204" pitchFamily="50" charset="-128"/>
                <a:ea typeface="Meiryo UI" panose="020B0604030504040204" pitchFamily="50" charset="-128"/>
              </a:rPr>
              <a:t>課題</a:t>
            </a:r>
            <a:r>
              <a:rPr lang="ja-JP" altLang="en-US" sz="800" dirty="0" smtClean="0">
                <a:latin typeface="Meiryo UI" panose="020B0604030504040204" pitchFamily="50" charset="-128"/>
                <a:ea typeface="Meiryo UI" panose="020B0604030504040204" pitchFamily="50" charset="-128"/>
              </a:rPr>
              <a:t>は下記から</a:t>
            </a:r>
            <a:r>
              <a:rPr lang="ja-JP" altLang="en-US" sz="800" dirty="0">
                <a:latin typeface="Meiryo UI" panose="020B0604030504040204" pitchFamily="50" charset="-128"/>
                <a:ea typeface="Meiryo UI" panose="020B0604030504040204" pitchFamily="50" charset="-128"/>
              </a:rPr>
              <a:t>各エリア１つ</a:t>
            </a:r>
            <a:r>
              <a:rPr lang="ja-JP" altLang="en-US" sz="800" dirty="0" smtClean="0">
                <a:latin typeface="Meiryo UI" panose="020B0604030504040204" pitchFamily="50" charset="-128"/>
                <a:ea typeface="Meiryo UI" panose="020B0604030504040204" pitchFamily="50" charset="-128"/>
              </a:rPr>
              <a:t>選定）</a:t>
            </a:r>
            <a:endParaRPr lang="en-US" altLang="ja-JP" sz="800" dirty="0" smtClean="0">
              <a:latin typeface="Meiryo UI" panose="020B0604030504040204" pitchFamily="50" charset="-128"/>
              <a:ea typeface="Meiryo UI" panose="020B0604030504040204" pitchFamily="50" charset="-128"/>
            </a:endParaRPr>
          </a:p>
          <a:p>
            <a:r>
              <a:rPr lang="ja-JP" altLang="en-US" sz="800" dirty="0">
                <a:latin typeface="Meiryo UI" panose="020B0604030504040204" pitchFamily="50" charset="-128"/>
                <a:ea typeface="Meiryo UI" panose="020B0604030504040204" pitchFamily="50" charset="-128"/>
              </a:rPr>
              <a:t>　</a:t>
            </a:r>
            <a:endParaRPr lang="en-US" altLang="ja-JP" sz="800" dirty="0">
              <a:latin typeface="Meiryo UI" panose="020B0604030504040204" pitchFamily="50" charset="-128"/>
              <a:ea typeface="Meiryo UI" panose="020B0604030504040204" pitchFamily="50" charset="-128"/>
            </a:endParaRPr>
          </a:p>
        </p:txBody>
      </p:sp>
      <p:sp>
        <p:nvSpPr>
          <p:cNvPr id="23" name="矢印: 右 45">
            <a:extLst>
              <a:ext uri="{FF2B5EF4-FFF2-40B4-BE49-F238E27FC236}">
                <a16:creationId xmlns="" xmlns:a16="http://schemas.microsoft.com/office/drawing/2014/main" id="{AF7E892F-D35D-4031-B5F6-84B88B18EB69}"/>
              </a:ext>
            </a:extLst>
          </p:cNvPr>
          <p:cNvSpPr/>
          <p:nvPr/>
        </p:nvSpPr>
        <p:spPr>
          <a:xfrm>
            <a:off x="4146317" y="4798632"/>
            <a:ext cx="2510742" cy="3250711"/>
          </a:xfrm>
          <a:prstGeom prst="rightArrow">
            <a:avLst>
              <a:gd name="adj1" fmla="val 100000"/>
              <a:gd name="adj2" fmla="val 0"/>
            </a:avLst>
          </a:prstGeom>
          <a:solidFill>
            <a:schemeClr val="bg1"/>
          </a:solidFill>
          <a:ln w="15875">
            <a:solidFill>
              <a:schemeClr val="accent1">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ja-JP" altLang="en-US" sz="800" dirty="0" smtClean="0">
                <a:solidFill>
                  <a:schemeClr val="tx1"/>
                </a:solidFill>
                <a:latin typeface="Meiryo UI" panose="020B0604030504040204" pitchFamily="50" charset="-128"/>
                <a:ea typeface="Meiryo UI" panose="020B0604030504040204" pitchFamily="50" charset="-128"/>
              </a:rPr>
              <a:t>（留意点）</a:t>
            </a:r>
            <a:endParaRPr lang="en-US" altLang="ja-JP" sz="800" dirty="0" smtClean="0">
              <a:solidFill>
                <a:schemeClr val="tx1"/>
              </a:solidFill>
              <a:latin typeface="Meiryo UI" panose="020B0604030504040204" pitchFamily="50" charset="-128"/>
              <a:ea typeface="Meiryo UI" panose="020B0604030504040204" pitchFamily="50" charset="-128"/>
            </a:endParaRPr>
          </a:p>
          <a:p>
            <a:r>
              <a:rPr lang="ja-JP" altLang="en-US" sz="800" dirty="0" smtClean="0">
                <a:solidFill>
                  <a:schemeClr val="tx1"/>
                </a:solidFill>
                <a:latin typeface="Meiryo UI" panose="020B0604030504040204" pitchFamily="50" charset="-128"/>
                <a:ea typeface="Meiryo UI" panose="020B0604030504040204" pitchFamily="50" charset="-128"/>
              </a:rPr>
              <a:t>・</a:t>
            </a:r>
            <a:r>
              <a:rPr lang="ja-JP" altLang="en-US" sz="800" dirty="0">
                <a:solidFill>
                  <a:schemeClr val="tx1"/>
                </a:solidFill>
                <a:latin typeface="Meiryo UI" panose="020B0604030504040204" pitchFamily="50" charset="-128"/>
                <a:ea typeface="Meiryo UI" panose="020B0604030504040204" pitchFamily="50" charset="-128"/>
              </a:rPr>
              <a:t>フィールドワーク　：２～３か所</a:t>
            </a:r>
            <a:endParaRPr lang="en-US" altLang="ja-JP" sz="800" dirty="0">
              <a:solidFill>
                <a:schemeClr val="tx1"/>
              </a:solidFill>
              <a:latin typeface="Meiryo UI" panose="020B0604030504040204" pitchFamily="50" charset="-128"/>
              <a:ea typeface="Meiryo UI" panose="020B0604030504040204" pitchFamily="50" charset="-128"/>
            </a:endParaRPr>
          </a:p>
          <a:p>
            <a:r>
              <a:rPr lang="ja-JP" altLang="en-US" sz="800" dirty="0" smtClean="0">
                <a:solidFill>
                  <a:schemeClr val="tx1"/>
                </a:solidFill>
                <a:latin typeface="Meiryo UI" panose="020B0604030504040204" pitchFamily="50" charset="-128"/>
                <a:ea typeface="Meiryo UI" panose="020B0604030504040204" pitchFamily="50" charset="-128"/>
              </a:rPr>
              <a:t>・個別テーマ：監修</a:t>
            </a:r>
            <a:r>
              <a:rPr lang="ja-JP" altLang="en-US" sz="800" dirty="0">
                <a:solidFill>
                  <a:schemeClr val="tx1"/>
                </a:solidFill>
                <a:latin typeface="Meiryo UI" panose="020B0604030504040204" pitchFamily="50" charset="-128"/>
                <a:ea typeface="Meiryo UI" panose="020B0604030504040204" pitchFamily="50" charset="-128"/>
              </a:rPr>
              <a:t>　小樽商科大学　高野先生</a:t>
            </a:r>
            <a:endParaRPr lang="en-US" altLang="ja-JP" sz="800" dirty="0" smtClean="0">
              <a:solidFill>
                <a:schemeClr val="tx1"/>
              </a:solidFill>
              <a:latin typeface="Meiryo UI" panose="020B0604030504040204" pitchFamily="50" charset="-128"/>
              <a:ea typeface="Meiryo UI" panose="020B0604030504040204" pitchFamily="50" charset="-128"/>
            </a:endParaRPr>
          </a:p>
          <a:p>
            <a:r>
              <a:rPr lang="ja-JP" altLang="en-US" sz="800" dirty="0" smtClean="0">
                <a:solidFill>
                  <a:schemeClr val="tx1"/>
                </a:solidFill>
                <a:latin typeface="Meiryo UI" panose="020B0604030504040204" pitchFamily="50" charset="-128"/>
                <a:ea typeface="Meiryo UI" panose="020B0604030504040204" pitchFamily="50" charset="-128"/>
              </a:rPr>
              <a:t>・体験</a:t>
            </a:r>
            <a:r>
              <a:rPr lang="ja-JP" altLang="en-US" sz="800" dirty="0">
                <a:solidFill>
                  <a:schemeClr val="tx1"/>
                </a:solidFill>
                <a:latin typeface="Meiryo UI" panose="020B0604030504040204" pitchFamily="50" charset="-128"/>
                <a:ea typeface="Meiryo UI" panose="020B0604030504040204" pitchFamily="50" charset="-128"/>
              </a:rPr>
              <a:t>・見学など、</a:t>
            </a:r>
            <a:r>
              <a:rPr lang="ja-JP" altLang="en-US" sz="800" dirty="0">
                <a:solidFill>
                  <a:schemeClr val="tx1"/>
                </a:solidFill>
                <a:latin typeface="Meiryo UI" panose="020B0604030504040204" pitchFamily="50" charset="-128"/>
                <a:ea typeface="Meiryo UI" panose="020B0604030504040204" pitchFamily="50" charset="-128"/>
                <a:cs typeface="Meiryo UI" pitchFamily="50" charset="-128"/>
              </a:rPr>
              <a:t>子どもが主体的に取り組めるプログラム</a:t>
            </a:r>
            <a:endParaRPr lang="en-US" altLang="ja-JP" sz="800" dirty="0" smtClean="0">
              <a:solidFill>
                <a:schemeClr val="tx1"/>
              </a:solidFill>
              <a:latin typeface="Meiryo UI" panose="020B0604030504040204" pitchFamily="50" charset="-128"/>
              <a:ea typeface="Meiryo UI" panose="020B0604030504040204" pitchFamily="50" charset="-128"/>
            </a:endParaRPr>
          </a:p>
          <a:p>
            <a:r>
              <a:rPr lang="ja-JP" altLang="en-US" sz="800" dirty="0" smtClean="0">
                <a:solidFill>
                  <a:schemeClr val="tx1"/>
                </a:solidFill>
                <a:latin typeface="Meiryo UI" panose="020B0604030504040204" pitchFamily="50" charset="-128"/>
                <a:ea typeface="Meiryo UI" panose="020B0604030504040204" pitchFamily="50" charset="-128"/>
              </a:rPr>
              <a:t>・</a:t>
            </a:r>
            <a:r>
              <a:rPr lang="ja-JP" altLang="en-US" sz="800" dirty="0">
                <a:solidFill>
                  <a:schemeClr val="tx1"/>
                </a:solidFill>
                <a:latin typeface="Meiryo UI" panose="020B0604030504040204" pitchFamily="50" charset="-128"/>
                <a:ea typeface="Meiryo UI" panose="020B0604030504040204" pitchFamily="50" charset="-128"/>
              </a:rPr>
              <a:t>「海の学校」を通し、最終的に地域それぞれの海が自分たちの暮らしにどう関わっているかを楽しく学べること。</a:t>
            </a:r>
            <a:endParaRPr lang="en-US" altLang="ja-JP" sz="800" dirty="0">
              <a:solidFill>
                <a:schemeClr val="tx1"/>
              </a:solidFill>
              <a:latin typeface="Meiryo UI" panose="020B0604030504040204" pitchFamily="50" charset="-128"/>
              <a:ea typeface="Meiryo UI" panose="020B0604030504040204" pitchFamily="50" charset="-128"/>
            </a:endParaRPr>
          </a:p>
          <a:p>
            <a:r>
              <a:rPr lang="ja-JP" altLang="en-US" sz="800" dirty="0" smtClean="0">
                <a:solidFill>
                  <a:schemeClr val="tx1"/>
                </a:solidFill>
                <a:latin typeface="Meiryo UI" panose="020B0604030504040204" pitchFamily="50" charset="-128"/>
                <a:ea typeface="Meiryo UI" panose="020B0604030504040204" pitchFamily="50" charset="-128"/>
                <a:cs typeface="Meiryo UI" pitchFamily="50" charset="-128"/>
              </a:rPr>
              <a:t>・</a:t>
            </a:r>
            <a:r>
              <a:rPr lang="ja-JP" altLang="en-US" sz="800" dirty="0">
                <a:solidFill>
                  <a:schemeClr val="tx1"/>
                </a:solidFill>
                <a:latin typeface="Meiryo UI" panose="020B0604030504040204" pitchFamily="50" charset="-128"/>
                <a:ea typeface="Meiryo UI" panose="020B0604030504040204" pitchFamily="50" charset="-128"/>
                <a:cs typeface="Meiryo UI" pitchFamily="50" charset="-128"/>
              </a:rPr>
              <a:t>地域の海について学び、体験する</a:t>
            </a:r>
            <a:r>
              <a:rPr lang="ja-JP" altLang="en-US" sz="800" dirty="0" smtClean="0">
                <a:solidFill>
                  <a:schemeClr val="tx1"/>
                </a:solidFill>
                <a:latin typeface="Meiryo UI" panose="020B0604030504040204" pitchFamily="50" charset="-128"/>
                <a:ea typeface="Meiryo UI" panose="020B0604030504040204" pitchFamily="50" charset="-128"/>
                <a:cs typeface="Meiryo UI" pitchFamily="50" charset="-128"/>
              </a:rPr>
              <a:t>イベント</a:t>
            </a:r>
            <a:endParaRPr lang="en-US" altLang="ja-JP" sz="800" dirty="0" smtClean="0">
              <a:solidFill>
                <a:schemeClr val="tx1"/>
              </a:solidFill>
              <a:latin typeface="Meiryo UI" panose="020B0604030504040204" pitchFamily="50" charset="-128"/>
              <a:ea typeface="Meiryo UI" panose="020B0604030504040204" pitchFamily="50" charset="-128"/>
              <a:cs typeface="Meiryo UI" pitchFamily="50" charset="-128"/>
            </a:endParaRPr>
          </a:p>
          <a:p>
            <a:r>
              <a:rPr lang="ja-JP" altLang="en-US" sz="800" dirty="0" smtClean="0">
                <a:solidFill>
                  <a:schemeClr val="tx1"/>
                </a:solidFill>
                <a:latin typeface="Meiryo UI" panose="020B0604030504040204" pitchFamily="50" charset="-128"/>
                <a:ea typeface="Meiryo UI" panose="020B0604030504040204" pitchFamily="50" charset="-128"/>
              </a:rPr>
              <a:t>・</a:t>
            </a:r>
            <a:r>
              <a:rPr lang="ja-JP" altLang="ja-JP" sz="800" dirty="0" smtClean="0">
                <a:solidFill>
                  <a:schemeClr val="tx1"/>
                </a:solidFill>
                <a:latin typeface="Meiryo UI" panose="020B0604030504040204" pitchFamily="50" charset="-128"/>
                <a:ea typeface="Meiryo UI" panose="020B0604030504040204" pitchFamily="50" charset="-128"/>
              </a:rPr>
              <a:t>講師</a:t>
            </a:r>
            <a:r>
              <a:rPr lang="ja-JP" altLang="en-US" sz="800" dirty="0">
                <a:solidFill>
                  <a:schemeClr val="tx1"/>
                </a:solidFill>
                <a:latin typeface="Meiryo UI" panose="020B0604030504040204" pitchFamily="50" charset="-128"/>
                <a:ea typeface="Meiryo UI" panose="020B0604030504040204" pitchFamily="50" charset="-128"/>
              </a:rPr>
              <a:t>は、</a:t>
            </a:r>
            <a:r>
              <a:rPr lang="ja-JP" altLang="en-US" sz="800" dirty="0">
                <a:solidFill>
                  <a:schemeClr val="tx1"/>
                </a:solidFill>
                <a:latin typeface="Meiryo UI" panose="020B0604030504040204" pitchFamily="50" charset="-128"/>
                <a:ea typeface="Meiryo UI" panose="020B0604030504040204" pitchFamily="50" charset="-128"/>
                <a:cs typeface="Meiryo UI" pitchFamily="50" charset="-128"/>
              </a:rPr>
              <a:t>小学生に合わせた話者を</a:t>
            </a:r>
            <a:r>
              <a:rPr lang="ja-JP" altLang="ja-JP" sz="800" dirty="0">
                <a:solidFill>
                  <a:schemeClr val="tx1"/>
                </a:solidFill>
                <a:latin typeface="Meiryo UI" panose="020B0604030504040204" pitchFamily="50" charset="-128"/>
                <a:ea typeface="Meiryo UI" panose="020B0604030504040204" pitchFamily="50" charset="-128"/>
              </a:rPr>
              <a:t>北前船交流拡大機構</a:t>
            </a:r>
            <a:r>
              <a:rPr lang="ja-JP" altLang="en-US" sz="800" dirty="0">
                <a:solidFill>
                  <a:schemeClr val="tx1"/>
                </a:solidFill>
                <a:latin typeface="Meiryo UI" panose="020B0604030504040204" pitchFamily="50" charset="-128"/>
                <a:ea typeface="Meiryo UI" panose="020B0604030504040204" pitchFamily="50" charset="-128"/>
              </a:rPr>
              <a:t>とエリア事務局、</a:t>
            </a:r>
            <a:r>
              <a:rPr lang="ja-JP" altLang="ja-JP" sz="800" dirty="0">
                <a:solidFill>
                  <a:schemeClr val="tx1"/>
                </a:solidFill>
                <a:latin typeface="Meiryo UI" panose="020B0604030504040204" pitchFamily="50" charset="-128"/>
                <a:ea typeface="Meiryo UI" panose="020B0604030504040204" pitchFamily="50" charset="-128"/>
              </a:rPr>
              <a:t>市町教育委員会で</a:t>
            </a:r>
            <a:r>
              <a:rPr lang="ja-JP" altLang="en-US" sz="800" dirty="0">
                <a:solidFill>
                  <a:schemeClr val="tx1"/>
                </a:solidFill>
                <a:latin typeface="Meiryo UI" panose="020B0604030504040204" pitchFamily="50" charset="-128"/>
                <a:ea typeface="Meiryo UI" panose="020B0604030504040204" pitchFamily="50" charset="-128"/>
              </a:rPr>
              <a:t>選定</a:t>
            </a:r>
            <a:endParaRPr lang="ja-JP" altLang="ja-JP" sz="800" dirty="0">
              <a:solidFill>
                <a:schemeClr val="tx1"/>
              </a:solidFill>
              <a:latin typeface="Meiryo UI" panose="020B0604030504040204" pitchFamily="50" charset="-128"/>
              <a:ea typeface="Meiryo UI" panose="020B0604030504040204" pitchFamily="50" charset="-128"/>
            </a:endParaRPr>
          </a:p>
          <a:p>
            <a:r>
              <a:rPr lang="ja-JP" altLang="en-US" sz="800" dirty="0" smtClean="0">
                <a:solidFill>
                  <a:schemeClr val="tx1"/>
                </a:solidFill>
                <a:latin typeface="Meiryo UI" panose="020B0604030504040204" pitchFamily="50" charset="-128"/>
                <a:ea typeface="Meiryo UI" panose="020B0604030504040204" pitchFamily="50" charset="-128"/>
                <a:cs typeface="Meiryo UI" pitchFamily="50" charset="-128"/>
              </a:rPr>
              <a:t>・</a:t>
            </a:r>
            <a:r>
              <a:rPr lang="ja-JP" altLang="en-US" sz="800" dirty="0">
                <a:solidFill>
                  <a:schemeClr val="tx1"/>
                </a:solidFill>
                <a:latin typeface="Meiryo UI" panose="020B0604030504040204" pitchFamily="50" charset="-128"/>
                <a:ea typeface="Meiryo UI" panose="020B0604030504040204" pitchFamily="50" charset="-128"/>
                <a:cs typeface="Meiryo UI" pitchFamily="50" charset="-128"/>
              </a:rPr>
              <a:t>水辺や乗船体験等では、</a:t>
            </a:r>
            <a:r>
              <a:rPr lang="ja-JP" altLang="en-US" sz="800" u="sng" dirty="0">
                <a:solidFill>
                  <a:schemeClr val="tx1"/>
                </a:solidFill>
                <a:latin typeface="Meiryo UI" panose="020B0604030504040204" pitchFamily="50" charset="-128"/>
                <a:ea typeface="Meiryo UI" panose="020B0604030504040204" pitchFamily="50" charset="-128"/>
                <a:cs typeface="Meiryo UI" pitchFamily="50" charset="-128"/>
              </a:rPr>
              <a:t>必ずライフジャケットの着用</a:t>
            </a:r>
            <a:endParaRPr lang="en-US" altLang="ja-JP" sz="800" dirty="0">
              <a:solidFill>
                <a:schemeClr val="tx1"/>
              </a:solidFill>
              <a:latin typeface="Meiryo UI" panose="020B0604030504040204" pitchFamily="50" charset="-128"/>
              <a:ea typeface="Meiryo UI" panose="020B0604030504040204" pitchFamily="50" charset="-128"/>
              <a:cs typeface="Meiryo UI" pitchFamily="50" charset="-128"/>
            </a:endParaRPr>
          </a:p>
          <a:p>
            <a:r>
              <a:rPr lang="ja-JP" altLang="en-US" sz="800" dirty="0" smtClean="0">
                <a:solidFill>
                  <a:schemeClr val="tx1"/>
                </a:solidFill>
                <a:latin typeface="Meiryo UI" panose="020B0604030504040204" pitchFamily="50" charset="-128"/>
                <a:ea typeface="Meiryo UI" panose="020B0604030504040204" pitchFamily="50" charset="-128"/>
                <a:cs typeface="Meiryo UI" pitchFamily="50" charset="-128"/>
              </a:rPr>
              <a:t>・</a:t>
            </a:r>
            <a:r>
              <a:rPr lang="ja-JP" altLang="en-US" sz="800" dirty="0">
                <a:solidFill>
                  <a:schemeClr val="tx1"/>
                </a:solidFill>
                <a:latin typeface="Meiryo UI" panose="020B0604030504040204" pitchFamily="50" charset="-128"/>
                <a:ea typeface="Meiryo UI" panose="020B0604030504040204" pitchFamily="50" charset="-128"/>
                <a:cs typeface="Meiryo UI" pitchFamily="50" charset="-128"/>
              </a:rPr>
              <a:t>受付、利用施設への</a:t>
            </a:r>
            <a:r>
              <a:rPr lang="ja-JP" altLang="en-US" sz="800" u="sng" dirty="0">
                <a:solidFill>
                  <a:schemeClr val="tx1"/>
                </a:solidFill>
                <a:latin typeface="Meiryo UI" panose="020B0604030504040204" pitchFamily="50" charset="-128"/>
                <a:ea typeface="Meiryo UI" panose="020B0604030504040204" pitchFamily="50" charset="-128"/>
                <a:cs typeface="Meiryo UI" pitchFamily="50" charset="-128"/>
              </a:rPr>
              <a:t>ポスター、のぼり、横断幕の</a:t>
            </a:r>
            <a:r>
              <a:rPr lang="ja-JP" altLang="en-US" sz="800" u="sng" dirty="0" smtClean="0">
                <a:solidFill>
                  <a:schemeClr val="tx1"/>
                </a:solidFill>
                <a:latin typeface="Meiryo UI" panose="020B0604030504040204" pitchFamily="50" charset="-128"/>
                <a:ea typeface="Meiryo UI" panose="020B0604030504040204" pitchFamily="50" charset="-128"/>
                <a:cs typeface="Meiryo UI" pitchFamily="50" charset="-128"/>
              </a:rPr>
              <a:t>掲出</a:t>
            </a:r>
            <a:endParaRPr lang="en-US" altLang="ja-JP" sz="800" u="sng" dirty="0">
              <a:solidFill>
                <a:schemeClr val="tx1"/>
              </a:solidFill>
              <a:latin typeface="Meiryo UI" panose="020B0604030504040204" pitchFamily="50" charset="-128"/>
              <a:ea typeface="Meiryo UI" panose="020B0604030504040204" pitchFamily="50" charset="-128"/>
              <a:cs typeface="Meiryo UI" pitchFamily="50" charset="-128"/>
            </a:endParaRPr>
          </a:p>
        </p:txBody>
      </p:sp>
      <p:sp>
        <p:nvSpPr>
          <p:cNvPr id="24" name="矢印: 右 47">
            <a:extLst>
              <a:ext uri="{FF2B5EF4-FFF2-40B4-BE49-F238E27FC236}">
                <a16:creationId xmlns="" xmlns:a16="http://schemas.microsoft.com/office/drawing/2014/main" id="{310B06FD-14C5-402E-928B-D0A9687A4701}"/>
              </a:ext>
            </a:extLst>
          </p:cNvPr>
          <p:cNvSpPr/>
          <p:nvPr/>
        </p:nvSpPr>
        <p:spPr>
          <a:xfrm>
            <a:off x="284835" y="8121352"/>
            <a:ext cx="967760" cy="540638"/>
          </a:xfrm>
          <a:prstGeom prst="rightArrow">
            <a:avLst>
              <a:gd name="adj1" fmla="val 100000"/>
              <a:gd name="adj2" fmla="val 0"/>
            </a:avLst>
          </a:prstGeom>
          <a:solidFill>
            <a:schemeClr val="tx2">
              <a:lumMod val="40000"/>
              <a:lumOff val="60000"/>
            </a:schemeClr>
          </a:solidFill>
          <a:ln w="158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050" b="1" dirty="0">
                <a:solidFill>
                  <a:schemeClr val="bg1"/>
                </a:solidFill>
                <a:latin typeface="Meiryo UI" panose="020B0604030504040204" pitchFamily="50" charset="-128"/>
                <a:ea typeface="Meiryo UI" panose="020B0604030504040204" pitchFamily="50" charset="-128"/>
              </a:rPr>
              <a:t>まとめ</a:t>
            </a:r>
            <a:endParaRPr lang="en-US" altLang="ja-JP" sz="1050" b="1" dirty="0">
              <a:solidFill>
                <a:schemeClr val="bg1"/>
              </a:solidFill>
              <a:latin typeface="Meiryo UI" panose="020B0604030504040204" pitchFamily="50" charset="-128"/>
              <a:ea typeface="Meiryo UI" panose="020B0604030504040204" pitchFamily="50" charset="-128"/>
            </a:endParaRPr>
          </a:p>
          <a:p>
            <a:pPr algn="ctr"/>
            <a:r>
              <a:rPr lang="ja-JP" altLang="en-US" sz="900" b="1" dirty="0">
                <a:solidFill>
                  <a:schemeClr val="bg1"/>
                </a:solidFill>
                <a:latin typeface="Meiryo UI" panose="020B0604030504040204" pitchFamily="50" charset="-128"/>
                <a:ea typeface="Meiryo UI" panose="020B0604030504040204" pitchFamily="50" charset="-128"/>
              </a:rPr>
              <a:t>（アウトプット）</a:t>
            </a:r>
            <a:endParaRPr lang="en-US" altLang="ja-JP" sz="900" b="1" dirty="0">
              <a:solidFill>
                <a:schemeClr val="bg1"/>
              </a:solidFill>
              <a:latin typeface="Meiryo UI" panose="020B0604030504040204" pitchFamily="50" charset="-128"/>
              <a:ea typeface="Meiryo UI" panose="020B0604030504040204" pitchFamily="50" charset="-128"/>
            </a:endParaRPr>
          </a:p>
        </p:txBody>
      </p:sp>
      <p:sp>
        <p:nvSpPr>
          <p:cNvPr id="25" name="矢印: 右 48">
            <a:extLst>
              <a:ext uri="{FF2B5EF4-FFF2-40B4-BE49-F238E27FC236}">
                <a16:creationId xmlns="" xmlns:a16="http://schemas.microsoft.com/office/drawing/2014/main" id="{83E60860-679B-42A8-98C7-2370915DF2F8}"/>
              </a:ext>
            </a:extLst>
          </p:cNvPr>
          <p:cNvSpPr/>
          <p:nvPr/>
        </p:nvSpPr>
        <p:spPr>
          <a:xfrm>
            <a:off x="1399550" y="8121352"/>
            <a:ext cx="2672162" cy="540638"/>
          </a:xfrm>
          <a:prstGeom prst="rightArrow">
            <a:avLst>
              <a:gd name="adj1" fmla="val 100000"/>
              <a:gd name="adj2" fmla="val 0"/>
            </a:avLst>
          </a:prstGeom>
          <a:solidFill>
            <a:schemeClr val="tx2">
              <a:lumMod val="40000"/>
              <a:lumOff val="60000"/>
            </a:schemeClr>
          </a:solidFill>
          <a:ln w="15875">
            <a:solidFill>
              <a:schemeClr val="accent1">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ja-JP" altLang="ja-JP" sz="800" dirty="0">
                <a:latin typeface="Meiryo UI" panose="020B0604030504040204" pitchFamily="50" charset="-128"/>
                <a:ea typeface="Meiryo UI" panose="020B0604030504040204" pitchFamily="50" charset="-128"/>
              </a:rPr>
              <a:t>調べたことを参加者で発表しあ</a:t>
            </a:r>
            <a:r>
              <a:rPr lang="ja-JP" altLang="en-US" sz="800" dirty="0">
                <a:latin typeface="Meiryo UI" panose="020B0604030504040204" pitchFamily="50" charset="-128"/>
                <a:ea typeface="Meiryo UI" panose="020B0604030504040204" pitchFamily="50" charset="-128"/>
              </a:rPr>
              <a:t>い</a:t>
            </a:r>
            <a:r>
              <a:rPr lang="ja-JP" altLang="ja-JP" sz="800" dirty="0">
                <a:latin typeface="Meiryo UI" panose="020B0604030504040204" pitchFamily="50" charset="-128"/>
                <a:ea typeface="Meiryo UI" panose="020B0604030504040204" pitchFamily="50" charset="-128"/>
              </a:rPr>
              <a:t>、みんなの意見をまとめ</a:t>
            </a:r>
            <a:r>
              <a:rPr lang="ja-JP" altLang="en-US" sz="800" dirty="0">
                <a:latin typeface="Meiryo UI" panose="020B0604030504040204" pitchFamily="50" charset="-128"/>
                <a:ea typeface="Meiryo UI" panose="020B0604030504040204" pitchFamily="50" charset="-128"/>
              </a:rPr>
              <a:t>る。</a:t>
            </a:r>
            <a:r>
              <a:rPr lang="ja-JP" altLang="en-US" sz="800" dirty="0">
                <a:solidFill>
                  <a:srgbClr val="FF0000"/>
                </a:solidFill>
                <a:latin typeface="Meiryo UI" panose="020B0604030504040204" pitchFamily="50" charset="-128"/>
                <a:ea typeface="Meiryo UI" panose="020B0604030504040204" pitchFamily="50" charset="-128"/>
              </a:rPr>
              <a:t>　</a:t>
            </a:r>
            <a:endParaRPr lang="en-US" altLang="ja-JP" sz="800" dirty="0">
              <a:solidFill>
                <a:srgbClr val="FF0000"/>
              </a:solidFill>
              <a:latin typeface="Meiryo UI" panose="020B0604030504040204" pitchFamily="50" charset="-128"/>
              <a:ea typeface="Meiryo UI" panose="020B0604030504040204" pitchFamily="50" charset="-128"/>
            </a:endParaRPr>
          </a:p>
          <a:p>
            <a:r>
              <a:rPr lang="ja-JP" altLang="en-US" sz="800" dirty="0" smtClean="0">
                <a:solidFill>
                  <a:schemeClr val="bg1"/>
                </a:solidFill>
                <a:latin typeface="Meiryo UI" panose="020B0604030504040204" pitchFamily="50" charset="-128"/>
                <a:ea typeface="Meiryo UI" panose="020B0604030504040204" pitchFamily="50" charset="-128"/>
              </a:rPr>
              <a:t>→</a:t>
            </a:r>
            <a:r>
              <a:rPr lang="ja-JP" altLang="en-US" sz="800" dirty="0">
                <a:solidFill>
                  <a:schemeClr val="bg1"/>
                </a:solidFill>
                <a:latin typeface="Meiryo UI" panose="020B0604030504040204" pitchFamily="50" charset="-128"/>
                <a:ea typeface="Meiryo UI" panose="020B0604030504040204" pitchFamily="50" charset="-128"/>
              </a:rPr>
              <a:t>この日本遺産の海を残していくために、自分たちができること、すべきこと。を画用紙にメッセージを記載。発表　　　</a:t>
            </a:r>
            <a:r>
              <a:rPr lang="ja-JP" altLang="en-US" sz="800" dirty="0">
                <a:solidFill>
                  <a:srgbClr val="FF0000"/>
                </a:solidFill>
                <a:latin typeface="Meiryo UI" panose="020B0604030504040204" pitchFamily="50" charset="-128"/>
                <a:ea typeface="Meiryo UI" panose="020B0604030504040204" pitchFamily="50" charset="-128"/>
              </a:rPr>
              <a:t>　　　　　　　　</a:t>
            </a:r>
            <a:endParaRPr lang="en-US" altLang="ja-JP" sz="788" dirty="0">
              <a:solidFill>
                <a:schemeClr val="bg1"/>
              </a:solidFill>
              <a:latin typeface="Meiryo UI" panose="020B0604030504040204" pitchFamily="50" charset="-128"/>
              <a:ea typeface="Meiryo UI" panose="020B0604030504040204" pitchFamily="50" charset="-128"/>
            </a:endParaRPr>
          </a:p>
        </p:txBody>
      </p:sp>
      <p:sp>
        <p:nvSpPr>
          <p:cNvPr id="26" name="矢印: 右 49">
            <a:extLst>
              <a:ext uri="{FF2B5EF4-FFF2-40B4-BE49-F238E27FC236}">
                <a16:creationId xmlns="" xmlns:a16="http://schemas.microsoft.com/office/drawing/2014/main" id="{AED4CCD5-D33C-4F3B-AAB0-CC3AEAA334A4}"/>
              </a:ext>
            </a:extLst>
          </p:cNvPr>
          <p:cNvSpPr/>
          <p:nvPr/>
        </p:nvSpPr>
        <p:spPr>
          <a:xfrm>
            <a:off x="4146317" y="8121352"/>
            <a:ext cx="2510742" cy="540638"/>
          </a:xfrm>
          <a:prstGeom prst="rightArrow">
            <a:avLst>
              <a:gd name="adj1" fmla="val 100000"/>
              <a:gd name="adj2" fmla="val 0"/>
            </a:avLst>
          </a:prstGeom>
          <a:solidFill>
            <a:schemeClr val="bg1"/>
          </a:solidFill>
          <a:ln w="15875">
            <a:solidFill>
              <a:schemeClr val="accent1">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ja-JP" altLang="en-US" sz="788" dirty="0">
                <a:solidFill>
                  <a:schemeClr val="tx1"/>
                </a:solidFill>
                <a:latin typeface="Meiryo UI" panose="020B0604030504040204" pitchFamily="50" charset="-128"/>
                <a:ea typeface="Meiryo UI" panose="020B0604030504040204" pitchFamily="50" charset="-128"/>
              </a:rPr>
              <a:t>・発表の場をどのように行うのか　（班分けするか）</a:t>
            </a:r>
            <a:endParaRPr lang="en-US" altLang="ja-JP" sz="788" dirty="0">
              <a:solidFill>
                <a:schemeClr val="tx1"/>
              </a:solidFill>
              <a:latin typeface="Meiryo UI" panose="020B0604030504040204" pitchFamily="50" charset="-128"/>
              <a:ea typeface="Meiryo UI" panose="020B0604030504040204" pitchFamily="50" charset="-128"/>
            </a:endParaRPr>
          </a:p>
          <a:p>
            <a:r>
              <a:rPr lang="ja-JP" altLang="en-US" sz="788" dirty="0">
                <a:solidFill>
                  <a:schemeClr val="tx1"/>
                </a:solidFill>
                <a:latin typeface="Meiryo UI" panose="020B0604030504040204" pitchFamily="50" charset="-128"/>
                <a:ea typeface="Meiryo UI" panose="020B0604030504040204" pitchFamily="50" charset="-128"/>
              </a:rPr>
              <a:t>・</a:t>
            </a:r>
            <a:r>
              <a:rPr lang="en-US" altLang="ja-JP" sz="788" dirty="0">
                <a:solidFill>
                  <a:schemeClr val="tx1"/>
                </a:solidFill>
                <a:latin typeface="Meiryo UI" panose="020B0604030504040204" pitchFamily="50" charset="-128"/>
                <a:ea typeface="Meiryo UI" panose="020B0604030504040204" pitchFamily="50" charset="-128"/>
              </a:rPr>
              <a:t>”</a:t>
            </a:r>
            <a:r>
              <a:rPr lang="ja-JP" altLang="en-US" sz="788" dirty="0">
                <a:solidFill>
                  <a:schemeClr val="tx1"/>
                </a:solidFill>
                <a:latin typeface="Meiryo UI" panose="020B0604030504040204" pitchFamily="50" charset="-128"/>
                <a:ea typeface="Meiryo UI" panose="020B0604030504040204" pitchFamily="50" charset="-128"/>
              </a:rPr>
              <a:t>楽しむ</a:t>
            </a:r>
            <a:r>
              <a:rPr lang="en-US" altLang="ja-JP" sz="788" dirty="0">
                <a:solidFill>
                  <a:schemeClr val="tx1"/>
                </a:solidFill>
                <a:latin typeface="Meiryo UI" panose="020B0604030504040204" pitchFamily="50" charset="-128"/>
                <a:ea typeface="Meiryo UI" panose="020B0604030504040204" pitchFamily="50" charset="-128"/>
              </a:rPr>
              <a:t>”</a:t>
            </a:r>
            <a:r>
              <a:rPr lang="ja-JP" altLang="en-US" sz="788" dirty="0">
                <a:solidFill>
                  <a:schemeClr val="tx1"/>
                </a:solidFill>
                <a:latin typeface="Meiryo UI" panose="020B0604030504040204" pitchFamily="50" charset="-128"/>
                <a:ea typeface="Meiryo UI" panose="020B0604030504040204" pitchFamily="50" charset="-128"/>
              </a:rPr>
              <a:t>要素をどのように行うか検討</a:t>
            </a:r>
            <a:endParaRPr lang="en-US" altLang="ja-JP" sz="788" dirty="0">
              <a:solidFill>
                <a:schemeClr val="tx1"/>
              </a:solidFill>
              <a:latin typeface="Meiryo UI" panose="020B0604030504040204" pitchFamily="50" charset="-128"/>
              <a:ea typeface="Meiryo UI" panose="020B0604030504040204" pitchFamily="50" charset="-128"/>
            </a:endParaRPr>
          </a:p>
          <a:p>
            <a:r>
              <a:rPr lang="en-US" altLang="ja-JP" sz="788" dirty="0">
                <a:solidFill>
                  <a:schemeClr val="tx1"/>
                </a:solidFill>
                <a:latin typeface="Meiryo UI" panose="020B0604030504040204" pitchFamily="50" charset="-128"/>
                <a:ea typeface="Meiryo UI" panose="020B0604030504040204" pitchFamily="50" charset="-128"/>
              </a:rPr>
              <a:t>※</a:t>
            </a:r>
            <a:r>
              <a:rPr lang="ja-JP" altLang="en-US" sz="788" dirty="0">
                <a:solidFill>
                  <a:schemeClr val="tx1"/>
                </a:solidFill>
                <a:latin typeface="Meiryo UI" panose="020B0604030504040204" pitchFamily="50" charset="-128"/>
                <a:ea typeface="Meiryo UI" panose="020B0604030504040204" pitchFamily="50" charset="-128"/>
              </a:rPr>
              <a:t>実施場所選定（例：北前船セミナー施設、学校など）</a:t>
            </a:r>
            <a:endParaRPr lang="en-US" altLang="ja-JP" sz="788" dirty="0">
              <a:solidFill>
                <a:schemeClr val="tx1"/>
              </a:solidFill>
              <a:latin typeface="Meiryo UI" panose="020B0604030504040204" pitchFamily="50" charset="-128"/>
              <a:ea typeface="Meiryo UI" panose="020B0604030504040204" pitchFamily="50" charset="-128"/>
            </a:endParaRPr>
          </a:p>
        </p:txBody>
      </p:sp>
      <p:sp>
        <p:nvSpPr>
          <p:cNvPr id="27" name="矢印: 右 46">
            <a:extLst>
              <a:ext uri="{FF2B5EF4-FFF2-40B4-BE49-F238E27FC236}">
                <a16:creationId xmlns="" xmlns:a16="http://schemas.microsoft.com/office/drawing/2014/main" id="{80BA0676-C323-46A7-8270-6B3F39C719F8}"/>
              </a:ext>
            </a:extLst>
          </p:cNvPr>
          <p:cNvSpPr/>
          <p:nvPr/>
        </p:nvSpPr>
        <p:spPr>
          <a:xfrm>
            <a:off x="292177" y="2946719"/>
            <a:ext cx="967760" cy="554726"/>
          </a:xfrm>
          <a:prstGeom prst="rightArrow">
            <a:avLst>
              <a:gd name="adj1" fmla="val 100000"/>
              <a:gd name="adj2" fmla="val 0"/>
            </a:avLst>
          </a:prstGeom>
          <a:solidFill>
            <a:schemeClr val="tx2">
              <a:lumMod val="20000"/>
              <a:lumOff val="80000"/>
            </a:schemeClr>
          </a:solidFill>
          <a:ln w="158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050" b="1" dirty="0">
                <a:solidFill>
                  <a:schemeClr val="tx1"/>
                </a:solidFill>
                <a:latin typeface="Meiryo UI" panose="020B0604030504040204" pitchFamily="50" charset="-128"/>
                <a:ea typeface="Meiryo UI" panose="020B0604030504040204" pitchFamily="50" charset="-128"/>
              </a:rPr>
              <a:t>事前準備</a:t>
            </a:r>
            <a:endParaRPr lang="en-US" altLang="ja-JP" sz="1050" b="1" dirty="0">
              <a:solidFill>
                <a:schemeClr val="tx1"/>
              </a:solidFill>
              <a:latin typeface="Meiryo UI" panose="020B0604030504040204" pitchFamily="50" charset="-128"/>
              <a:ea typeface="Meiryo UI" panose="020B0604030504040204" pitchFamily="50" charset="-128"/>
            </a:endParaRPr>
          </a:p>
        </p:txBody>
      </p:sp>
      <p:sp>
        <p:nvSpPr>
          <p:cNvPr id="28" name="矢印: 右 50">
            <a:extLst>
              <a:ext uri="{FF2B5EF4-FFF2-40B4-BE49-F238E27FC236}">
                <a16:creationId xmlns="" xmlns:a16="http://schemas.microsoft.com/office/drawing/2014/main" id="{D6A27F50-D0FB-4BB7-83BF-197D2AEFA170}"/>
              </a:ext>
            </a:extLst>
          </p:cNvPr>
          <p:cNvSpPr/>
          <p:nvPr/>
        </p:nvSpPr>
        <p:spPr>
          <a:xfrm>
            <a:off x="1406892" y="2946719"/>
            <a:ext cx="2672162" cy="554726"/>
          </a:xfrm>
          <a:prstGeom prst="rightArrow">
            <a:avLst>
              <a:gd name="adj1" fmla="val 100000"/>
              <a:gd name="adj2" fmla="val 0"/>
            </a:avLst>
          </a:prstGeom>
          <a:solidFill>
            <a:schemeClr val="tx2">
              <a:lumMod val="20000"/>
              <a:lumOff val="80000"/>
            </a:schemeClr>
          </a:solidFill>
          <a:ln w="15875">
            <a:solidFill>
              <a:schemeClr val="accent1">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ja-JP" altLang="en-US" sz="825" dirty="0" smtClean="0">
                <a:solidFill>
                  <a:schemeClr val="tx1"/>
                </a:solidFill>
                <a:latin typeface="Meiryo UI" panose="020B0604030504040204" pitchFamily="50" charset="-128"/>
                <a:ea typeface="Meiryo UI" panose="020B0604030504040204" pitchFamily="50" charset="-128"/>
              </a:rPr>
              <a:t>学習プログラム</a:t>
            </a:r>
            <a:r>
              <a:rPr lang="ja-JP" altLang="en-US" sz="825" dirty="0">
                <a:solidFill>
                  <a:schemeClr val="tx1"/>
                </a:solidFill>
                <a:latin typeface="Meiryo UI" panose="020B0604030504040204" pitchFamily="50" charset="-128"/>
                <a:ea typeface="Meiryo UI" panose="020B0604030504040204" pitchFamily="50" charset="-128"/>
              </a:rPr>
              <a:t>開発</a:t>
            </a:r>
            <a:r>
              <a:rPr lang="en-US" altLang="ja-JP" sz="825" dirty="0">
                <a:solidFill>
                  <a:schemeClr val="tx1"/>
                </a:solidFill>
                <a:latin typeface="Meiryo UI" panose="020B0604030504040204" pitchFamily="50" charset="-128"/>
                <a:ea typeface="Meiryo UI" panose="020B0604030504040204" pitchFamily="50" charset="-128"/>
              </a:rPr>
              <a:t>/</a:t>
            </a:r>
            <a:r>
              <a:rPr lang="ja-JP" altLang="en-US" sz="825" dirty="0">
                <a:solidFill>
                  <a:schemeClr val="tx1"/>
                </a:solidFill>
                <a:latin typeface="Meiryo UI" panose="020B0604030504040204" pitchFamily="50" charset="-128"/>
                <a:ea typeface="Meiryo UI" panose="020B0604030504040204" pitchFamily="50" charset="-128"/>
              </a:rPr>
              <a:t>モデル校との調整</a:t>
            </a:r>
            <a:r>
              <a:rPr lang="en-US" altLang="ja-JP" sz="825" dirty="0">
                <a:solidFill>
                  <a:schemeClr val="tx1"/>
                </a:solidFill>
                <a:latin typeface="Meiryo UI" panose="020B0604030504040204" pitchFamily="50" charset="-128"/>
                <a:ea typeface="Meiryo UI" panose="020B0604030504040204" pitchFamily="50" charset="-128"/>
              </a:rPr>
              <a:t>/</a:t>
            </a:r>
            <a:r>
              <a:rPr lang="ja-JP" altLang="en-US" sz="825" dirty="0">
                <a:solidFill>
                  <a:schemeClr val="tx1"/>
                </a:solidFill>
                <a:latin typeface="Meiryo UI" panose="020B0604030504040204" pitchFamily="50" charset="-128"/>
                <a:ea typeface="Meiryo UI" panose="020B0604030504040204" pitchFamily="50" charset="-128"/>
              </a:rPr>
              <a:t>キャスティング</a:t>
            </a:r>
            <a:endParaRPr lang="en-US" altLang="ja-JP" sz="825" dirty="0">
              <a:solidFill>
                <a:schemeClr val="tx1"/>
              </a:solidFill>
              <a:latin typeface="Meiryo UI" panose="020B0604030504040204" pitchFamily="50" charset="-128"/>
              <a:ea typeface="Meiryo UI" panose="020B0604030504040204" pitchFamily="50" charset="-128"/>
            </a:endParaRPr>
          </a:p>
        </p:txBody>
      </p:sp>
      <p:sp>
        <p:nvSpPr>
          <p:cNvPr id="29" name="矢印: 右 51">
            <a:extLst>
              <a:ext uri="{FF2B5EF4-FFF2-40B4-BE49-F238E27FC236}">
                <a16:creationId xmlns="" xmlns:a16="http://schemas.microsoft.com/office/drawing/2014/main" id="{29F4EA8A-AE42-4B87-9CB8-E57CE39098D6}"/>
              </a:ext>
            </a:extLst>
          </p:cNvPr>
          <p:cNvSpPr/>
          <p:nvPr/>
        </p:nvSpPr>
        <p:spPr>
          <a:xfrm>
            <a:off x="4153659" y="2946719"/>
            <a:ext cx="2510742" cy="554726"/>
          </a:xfrm>
          <a:prstGeom prst="rightArrow">
            <a:avLst>
              <a:gd name="adj1" fmla="val 100000"/>
              <a:gd name="adj2" fmla="val 0"/>
            </a:avLst>
          </a:prstGeom>
          <a:solidFill>
            <a:schemeClr val="bg1"/>
          </a:solidFill>
          <a:ln w="15875">
            <a:solidFill>
              <a:schemeClr val="accent1">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ja-JP" altLang="en-US" sz="788" dirty="0">
                <a:solidFill>
                  <a:schemeClr val="tx1"/>
                </a:solidFill>
                <a:latin typeface="Meiryo UI" panose="020B0604030504040204" pitchFamily="50" charset="-128"/>
                <a:ea typeface="Meiryo UI" panose="020B0604030504040204" pitchFamily="50" charset="-128"/>
              </a:rPr>
              <a:t>自治体、モデル校担当の先生とプログラムを開発</a:t>
            </a:r>
            <a:endParaRPr lang="en-US" altLang="ja-JP" sz="788" dirty="0">
              <a:solidFill>
                <a:schemeClr val="tx1"/>
              </a:solidFill>
              <a:latin typeface="Meiryo UI" panose="020B0604030504040204" pitchFamily="50" charset="-128"/>
              <a:ea typeface="Meiryo UI" panose="020B0604030504040204" pitchFamily="50" charset="-128"/>
            </a:endParaRPr>
          </a:p>
        </p:txBody>
      </p:sp>
      <p:sp>
        <p:nvSpPr>
          <p:cNvPr id="30" name="矢印: 右 52">
            <a:extLst>
              <a:ext uri="{FF2B5EF4-FFF2-40B4-BE49-F238E27FC236}">
                <a16:creationId xmlns="" xmlns:a16="http://schemas.microsoft.com/office/drawing/2014/main" id="{2306BE54-CF9A-4512-AA6C-CE7004E90AEF}"/>
              </a:ext>
            </a:extLst>
          </p:cNvPr>
          <p:cNvSpPr/>
          <p:nvPr/>
        </p:nvSpPr>
        <p:spPr>
          <a:xfrm>
            <a:off x="285183" y="8744908"/>
            <a:ext cx="967760" cy="554726"/>
          </a:xfrm>
          <a:prstGeom prst="rightArrow">
            <a:avLst>
              <a:gd name="adj1" fmla="val 100000"/>
              <a:gd name="adj2" fmla="val 0"/>
            </a:avLst>
          </a:prstGeom>
          <a:solidFill>
            <a:schemeClr val="tx2">
              <a:lumMod val="60000"/>
              <a:lumOff val="40000"/>
            </a:schemeClr>
          </a:solidFill>
          <a:ln w="158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050" b="1" dirty="0">
                <a:solidFill>
                  <a:schemeClr val="bg1"/>
                </a:solidFill>
                <a:latin typeface="Meiryo UI" panose="020B0604030504040204" pitchFamily="50" charset="-128"/>
                <a:ea typeface="Meiryo UI" panose="020B0604030504040204" pitchFamily="50" charset="-128"/>
              </a:rPr>
              <a:t>事後作業</a:t>
            </a:r>
            <a:endParaRPr lang="en-US" altLang="ja-JP" sz="900" b="1" dirty="0">
              <a:solidFill>
                <a:schemeClr val="bg1"/>
              </a:solidFill>
              <a:latin typeface="Meiryo UI" panose="020B0604030504040204" pitchFamily="50" charset="-128"/>
              <a:ea typeface="Meiryo UI" panose="020B0604030504040204" pitchFamily="50" charset="-128"/>
            </a:endParaRPr>
          </a:p>
        </p:txBody>
      </p:sp>
      <p:sp>
        <p:nvSpPr>
          <p:cNvPr id="31" name="矢印: 右 53">
            <a:extLst>
              <a:ext uri="{FF2B5EF4-FFF2-40B4-BE49-F238E27FC236}">
                <a16:creationId xmlns="" xmlns:a16="http://schemas.microsoft.com/office/drawing/2014/main" id="{79BAD623-917E-4B2A-916F-880877EEC47A}"/>
              </a:ext>
            </a:extLst>
          </p:cNvPr>
          <p:cNvSpPr/>
          <p:nvPr/>
        </p:nvSpPr>
        <p:spPr>
          <a:xfrm>
            <a:off x="1399898" y="8744908"/>
            <a:ext cx="2672162" cy="554726"/>
          </a:xfrm>
          <a:prstGeom prst="rightArrow">
            <a:avLst>
              <a:gd name="adj1" fmla="val 100000"/>
              <a:gd name="adj2" fmla="val 0"/>
            </a:avLst>
          </a:prstGeom>
          <a:solidFill>
            <a:schemeClr val="tx2">
              <a:lumMod val="60000"/>
              <a:lumOff val="40000"/>
            </a:schemeClr>
          </a:solidFill>
          <a:ln w="15875">
            <a:solidFill>
              <a:schemeClr val="accent1">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ja-JP" altLang="en-US" sz="788" dirty="0">
                <a:solidFill>
                  <a:schemeClr val="bg1"/>
                </a:solidFill>
                <a:latin typeface="Meiryo UI" panose="020B0604030504040204" pitchFamily="50" charset="-128"/>
                <a:ea typeface="Meiryo UI" panose="020B0604030504040204" pitchFamily="50" charset="-128"/>
              </a:rPr>
              <a:t>記録映像</a:t>
            </a:r>
            <a:r>
              <a:rPr lang="en-US" altLang="ja-JP" sz="788" dirty="0">
                <a:solidFill>
                  <a:schemeClr val="bg1"/>
                </a:solidFill>
                <a:latin typeface="Meiryo UI" panose="020B0604030504040204" pitchFamily="50" charset="-128"/>
                <a:ea typeface="Meiryo UI" panose="020B0604030504040204" pitchFamily="50" charset="-128"/>
              </a:rPr>
              <a:t>/</a:t>
            </a:r>
            <a:r>
              <a:rPr lang="ja-JP" altLang="en-US" sz="788" dirty="0">
                <a:solidFill>
                  <a:schemeClr val="bg1"/>
                </a:solidFill>
                <a:latin typeface="Meiryo UI" panose="020B0604030504040204" pitchFamily="50" charset="-128"/>
                <a:ea typeface="Meiryo UI" panose="020B0604030504040204" pitchFamily="50" charset="-128"/>
              </a:rPr>
              <a:t>写真</a:t>
            </a:r>
            <a:r>
              <a:rPr lang="en-US" altLang="ja-JP" sz="788" dirty="0">
                <a:solidFill>
                  <a:schemeClr val="bg1"/>
                </a:solidFill>
                <a:latin typeface="Meiryo UI" panose="020B0604030504040204" pitchFamily="50" charset="-128"/>
                <a:ea typeface="Meiryo UI" panose="020B0604030504040204" pitchFamily="50" charset="-128"/>
              </a:rPr>
              <a:t>/</a:t>
            </a:r>
            <a:r>
              <a:rPr lang="ja-JP" altLang="en-US" sz="788" dirty="0">
                <a:solidFill>
                  <a:schemeClr val="bg1"/>
                </a:solidFill>
                <a:latin typeface="Meiryo UI" panose="020B0604030504040204" pitchFamily="50" charset="-128"/>
                <a:ea typeface="Meiryo UI" panose="020B0604030504040204" pitchFamily="50" charset="-128"/>
              </a:rPr>
              <a:t>レポート</a:t>
            </a:r>
            <a:r>
              <a:rPr lang="en-US" altLang="ja-JP" sz="788" dirty="0">
                <a:solidFill>
                  <a:schemeClr val="bg1"/>
                </a:solidFill>
                <a:latin typeface="Meiryo UI" panose="020B0604030504040204" pitchFamily="50" charset="-128"/>
                <a:ea typeface="Meiryo UI" panose="020B0604030504040204" pitchFamily="50" charset="-128"/>
              </a:rPr>
              <a:t>/</a:t>
            </a:r>
            <a:r>
              <a:rPr lang="ja-JP" altLang="en-US" sz="788" dirty="0">
                <a:solidFill>
                  <a:schemeClr val="bg1"/>
                </a:solidFill>
                <a:latin typeface="Meiryo UI" panose="020B0604030504040204" pitchFamily="50" charset="-128"/>
                <a:ea typeface="Meiryo UI" panose="020B0604030504040204" pitchFamily="50" charset="-128"/>
              </a:rPr>
              <a:t>アンケートなどを納品</a:t>
            </a:r>
            <a:endParaRPr lang="en-US" altLang="ja-JP" sz="788" dirty="0">
              <a:solidFill>
                <a:schemeClr val="bg1"/>
              </a:solidFill>
              <a:latin typeface="Meiryo UI" panose="020B0604030504040204" pitchFamily="50" charset="-128"/>
              <a:ea typeface="Meiryo UI" panose="020B0604030504040204" pitchFamily="50" charset="-128"/>
            </a:endParaRPr>
          </a:p>
        </p:txBody>
      </p:sp>
      <p:sp>
        <p:nvSpPr>
          <p:cNvPr id="32" name="矢印: 右 54">
            <a:extLst>
              <a:ext uri="{FF2B5EF4-FFF2-40B4-BE49-F238E27FC236}">
                <a16:creationId xmlns="" xmlns:a16="http://schemas.microsoft.com/office/drawing/2014/main" id="{0A203494-8707-4914-BB11-B26B5C5F30B0}"/>
              </a:ext>
            </a:extLst>
          </p:cNvPr>
          <p:cNvSpPr/>
          <p:nvPr/>
        </p:nvSpPr>
        <p:spPr>
          <a:xfrm>
            <a:off x="4146665" y="8744908"/>
            <a:ext cx="2510742" cy="554726"/>
          </a:xfrm>
          <a:prstGeom prst="rightArrow">
            <a:avLst>
              <a:gd name="adj1" fmla="val 100000"/>
              <a:gd name="adj2" fmla="val 0"/>
            </a:avLst>
          </a:prstGeom>
          <a:solidFill>
            <a:schemeClr val="bg1"/>
          </a:solidFill>
          <a:ln w="15875">
            <a:solidFill>
              <a:schemeClr val="accent1">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ja-JP" altLang="en-US" sz="788" dirty="0">
                <a:solidFill>
                  <a:schemeClr val="tx1"/>
                </a:solidFill>
                <a:latin typeface="Meiryo UI" panose="020B0604030504040204" pitchFamily="50" charset="-128"/>
                <a:ea typeface="Meiryo UI" panose="020B0604030504040204" pitchFamily="50" charset="-128"/>
              </a:rPr>
              <a:t>ワークショップの模様を収めた映像、写真、イベントレポート</a:t>
            </a:r>
            <a:endParaRPr lang="en-US" altLang="ja-JP" sz="788" dirty="0">
              <a:solidFill>
                <a:schemeClr val="tx1"/>
              </a:solidFill>
              <a:latin typeface="Meiryo UI" panose="020B0604030504040204" pitchFamily="50" charset="-128"/>
              <a:ea typeface="Meiryo UI" panose="020B0604030504040204" pitchFamily="50" charset="-128"/>
            </a:endParaRPr>
          </a:p>
          <a:p>
            <a:r>
              <a:rPr lang="ja-JP" altLang="en-US" sz="788" dirty="0">
                <a:solidFill>
                  <a:schemeClr val="tx1"/>
                </a:solidFill>
                <a:latin typeface="Meiryo UI" panose="020B0604030504040204" pitchFamily="50" charset="-128"/>
                <a:ea typeface="Meiryo UI" panose="020B0604030504040204" pitchFamily="50" charset="-128"/>
              </a:rPr>
              <a:t>アンケートを納品いただく。</a:t>
            </a:r>
            <a:endParaRPr lang="en-US" altLang="ja-JP" sz="788" dirty="0">
              <a:solidFill>
                <a:schemeClr val="tx1"/>
              </a:solidFill>
              <a:latin typeface="Meiryo UI" panose="020B0604030504040204" pitchFamily="50" charset="-128"/>
              <a:ea typeface="Meiryo UI" panose="020B0604030504040204" pitchFamily="50" charset="-128"/>
            </a:endParaRPr>
          </a:p>
        </p:txBody>
      </p:sp>
      <p:sp>
        <p:nvSpPr>
          <p:cNvPr id="33" name="矢印: 右 55">
            <a:extLst>
              <a:ext uri="{FF2B5EF4-FFF2-40B4-BE49-F238E27FC236}">
                <a16:creationId xmlns="" xmlns:a16="http://schemas.microsoft.com/office/drawing/2014/main" id="{4B66FAF7-D38A-4A61-A0F0-3D5A27F56F9F}"/>
              </a:ext>
            </a:extLst>
          </p:cNvPr>
          <p:cNvSpPr/>
          <p:nvPr/>
        </p:nvSpPr>
        <p:spPr>
          <a:xfrm>
            <a:off x="1412776" y="4202453"/>
            <a:ext cx="2672162" cy="246491"/>
          </a:xfrm>
          <a:prstGeom prst="rightArrow">
            <a:avLst>
              <a:gd name="adj1" fmla="val 100000"/>
              <a:gd name="adj2" fmla="val 0"/>
            </a:avLst>
          </a:prstGeom>
          <a:solidFill>
            <a:schemeClr val="tx2">
              <a:lumMod val="40000"/>
              <a:lumOff val="60000"/>
            </a:schemeClr>
          </a:solidFill>
          <a:ln w="15875">
            <a:solidFill>
              <a:schemeClr val="accent1">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t" anchorCtr="0"/>
          <a:lstStyle/>
          <a:p>
            <a:r>
              <a:rPr lang="ja-JP" altLang="en-US" sz="825" b="1" dirty="0" smtClean="0">
                <a:solidFill>
                  <a:schemeClr val="bg1"/>
                </a:solidFill>
                <a:latin typeface="Meiryo UI" panose="020B0604030504040204" pitchFamily="50" charset="-128"/>
                <a:ea typeface="Meiryo UI" panose="020B0604030504040204" pitchFamily="50" charset="-128"/>
              </a:rPr>
              <a:t>①　「</a:t>
            </a:r>
            <a:r>
              <a:rPr lang="ja-JP" altLang="en-US" sz="825" b="1" dirty="0">
                <a:solidFill>
                  <a:schemeClr val="bg1"/>
                </a:solidFill>
                <a:latin typeface="Meiryo UI" panose="020B0604030504040204" pitchFamily="50" charset="-128"/>
                <a:ea typeface="Meiryo UI" panose="020B0604030504040204" pitchFamily="50" charset="-128"/>
              </a:rPr>
              <a:t>北前船」が地域にもたらしたもの</a:t>
            </a:r>
            <a:endParaRPr lang="en-US" altLang="ja-JP" sz="825" b="1" dirty="0">
              <a:solidFill>
                <a:schemeClr val="bg1"/>
              </a:solidFill>
              <a:latin typeface="Meiryo UI" panose="020B0604030504040204" pitchFamily="50" charset="-128"/>
              <a:ea typeface="Meiryo UI" panose="020B0604030504040204" pitchFamily="50" charset="-128"/>
            </a:endParaRPr>
          </a:p>
          <a:p>
            <a:endParaRPr lang="en-US" altLang="ja-JP" sz="825" dirty="0">
              <a:solidFill>
                <a:schemeClr val="bg1"/>
              </a:solidFill>
              <a:latin typeface="Meiryo UI" panose="020B0604030504040204" pitchFamily="50" charset="-128"/>
              <a:ea typeface="Meiryo UI" panose="020B0604030504040204" pitchFamily="50" charset="-128"/>
            </a:endParaRPr>
          </a:p>
        </p:txBody>
      </p:sp>
      <p:sp>
        <p:nvSpPr>
          <p:cNvPr id="35" name="正方形/長方形 34"/>
          <p:cNvSpPr/>
          <p:nvPr/>
        </p:nvSpPr>
        <p:spPr>
          <a:xfrm>
            <a:off x="188640" y="119172"/>
            <a:ext cx="3836307" cy="369332"/>
          </a:xfrm>
          <a:prstGeom prst="rect">
            <a:avLst/>
          </a:prstGeom>
        </p:spPr>
        <p:txBody>
          <a:bodyPr wrap="none">
            <a:spAutoFit/>
          </a:bodyPr>
          <a:lstStyle/>
          <a:p>
            <a:r>
              <a:rPr lang="ja-JP" altLang="en-US" b="1" dirty="0" smtClean="0">
                <a:solidFill>
                  <a:schemeClr val="bg1"/>
                </a:solidFill>
                <a:latin typeface="Meiryo UI" panose="020B0604030504040204" pitchFamily="50" charset="-128"/>
                <a:ea typeface="Meiryo UI" panose="020B0604030504040204" pitchFamily="50" charset="-128"/>
              </a:rPr>
              <a:t>②　海洋教育事業　「海の学校」　実施</a:t>
            </a:r>
            <a:endParaRPr lang="en-US" altLang="ja-JP" b="1" dirty="0">
              <a:solidFill>
                <a:schemeClr val="bg1"/>
              </a:solidFill>
              <a:latin typeface="Meiryo UI" panose="020B0604030504040204" pitchFamily="50" charset="-128"/>
              <a:ea typeface="Meiryo UI" panose="020B0604030504040204" pitchFamily="50" charset="-128"/>
            </a:endParaRPr>
          </a:p>
        </p:txBody>
      </p:sp>
      <p:sp>
        <p:nvSpPr>
          <p:cNvPr id="36" name="矢印: 右 45">
            <a:extLst>
              <a:ext uri="{FF2B5EF4-FFF2-40B4-BE49-F238E27FC236}">
                <a16:creationId xmlns="" xmlns:a16="http://schemas.microsoft.com/office/drawing/2014/main" id="{AF7E892F-D35D-4031-B5F6-84B88B18EB69}"/>
              </a:ext>
            </a:extLst>
          </p:cNvPr>
          <p:cNvSpPr/>
          <p:nvPr/>
        </p:nvSpPr>
        <p:spPr>
          <a:xfrm>
            <a:off x="1484784" y="5169024"/>
            <a:ext cx="2510742" cy="720080"/>
          </a:xfrm>
          <a:prstGeom prst="rightArrow">
            <a:avLst>
              <a:gd name="adj1" fmla="val 100000"/>
              <a:gd name="adj2" fmla="val 0"/>
            </a:avLst>
          </a:prstGeom>
          <a:solidFill>
            <a:schemeClr val="bg1"/>
          </a:solidFill>
          <a:ln w="15875">
            <a:solidFill>
              <a:schemeClr val="accent1">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altLang="ja-JP" sz="800" dirty="0" smtClean="0">
                <a:solidFill>
                  <a:schemeClr val="tx1"/>
                </a:solidFill>
                <a:latin typeface="Meiryo UI" panose="020B0604030504040204" pitchFamily="50" charset="-128"/>
                <a:ea typeface="Meiryo UI" panose="020B0604030504040204" pitchFamily="50" charset="-128"/>
              </a:rPr>
              <a:t>【</a:t>
            </a:r>
            <a:r>
              <a:rPr lang="ja-JP" altLang="en-US" sz="800" dirty="0" smtClean="0">
                <a:solidFill>
                  <a:schemeClr val="tx1"/>
                </a:solidFill>
                <a:latin typeface="Meiryo UI" panose="020B0604030504040204" pitchFamily="50" charset="-128"/>
                <a:ea typeface="Meiryo UI" panose="020B0604030504040204" pitchFamily="50" charset="-128"/>
              </a:rPr>
              <a:t>個別テーマ</a:t>
            </a:r>
            <a:r>
              <a:rPr lang="en-US" altLang="ja-JP" sz="800" kern="100" dirty="0" smtClean="0">
                <a:solidFill>
                  <a:schemeClr val="tx1"/>
                </a:solidFill>
                <a:latin typeface="Meiryo UI" panose="020B0604030504040204" pitchFamily="50" charset="-128"/>
                <a:ea typeface="Meiryo UI" panose="020B0604030504040204" pitchFamily="50" charset="-128"/>
                <a:cs typeface="Times New Roman" panose="02020603050405020304" pitchFamily="18" charset="0"/>
              </a:rPr>
              <a:t>Ⅰ</a:t>
            </a:r>
            <a:r>
              <a:rPr lang="ja-JP" altLang="en-US" sz="800"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　</a:t>
            </a:r>
            <a:r>
              <a:rPr lang="ja-JP" altLang="en-US" sz="800" b="1" kern="100" dirty="0" smtClean="0">
                <a:solidFill>
                  <a:schemeClr val="tx1"/>
                </a:solidFill>
                <a:latin typeface="Meiryo UI" panose="020B0604030504040204" pitchFamily="50" charset="-128"/>
                <a:ea typeface="Meiryo UI" panose="020B0604030504040204" pitchFamily="50" charset="-128"/>
                <a:cs typeface="Times New Roman" panose="02020603050405020304" pitchFamily="18" charset="0"/>
              </a:rPr>
              <a:t>海</a:t>
            </a:r>
            <a:r>
              <a:rPr lang="ja-JP" altLang="en-US" sz="800" b="1"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がもたらした観光</a:t>
            </a:r>
            <a:r>
              <a:rPr lang="ja-JP" altLang="en-US" sz="800" b="1" kern="100" dirty="0" smtClean="0">
                <a:solidFill>
                  <a:schemeClr val="tx1"/>
                </a:solidFill>
                <a:latin typeface="Meiryo UI" panose="020B0604030504040204" pitchFamily="50" charset="-128"/>
                <a:ea typeface="Meiryo UI" panose="020B0604030504040204" pitchFamily="50" charset="-128"/>
                <a:cs typeface="Times New Roman" panose="02020603050405020304" pitchFamily="18" charset="0"/>
              </a:rPr>
              <a:t>資源</a:t>
            </a:r>
            <a:r>
              <a:rPr lang="en-US" altLang="ja-JP" sz="800" kern="100" dirty="0" smtClean="0">
                <a:solidFill>
                  <a:schemeClr val="tx1"/>
                </a:solidFill>
                <a:latin typeface="Meiryo UI" panose="020B0604030504040204" pitchFamily="50" charset="-128"/>
                <a:ea typeface="Meiryo UI" panose="020B0604030504040204" pitchFamily="50" charset="-128"/>
                <a:cs typeface="Times New Roman" panose="02020603050405020304" pitchFamily="18" charset="0"/>
              </a:rPr>
              <a:t>】</a:t>
            </a:r>
          </a:p>
          <a:p>
            <a:r>
              <a:rPr lang="ja-JP" altLang="en-US" sz="800" kern="100" dirty="0" smtClean="0">
                <a:solidFill>
                  <a:srgbClr val="C00000"/>
                </a:solidFill>
                <a:latin typeface="Meiryo UI" panose="020B0604030504040204" pitchFamily="50" charset="-128"/>
                <a:ea typeface="Meiryo UI" panose="020B0604030504040204" pitchFamily="50" charset="-128"/>
                <a:cs typeface="Times New Roman" panose="02020603050405020304" pitchFamily="18" charset="0"/>
              </a:rPr>
              <a:t>（学びポイント）</a:t>
            </a:r>
            <a:endParaRPr lang="en-US" altLang="ja-JP" sz="800" kern="100" dirty="0" smtClean="0">
              <a:solidFill>
                <a:srgbClr val="C00000"/>
              </a:solidFill>
              <a:latin typeface="Meiryo UI" panose="020B0604030504040204" pitchFamily="50" charset="-128"/>
              <a:ea typeface="Meiryo UI" panose="020B0604030504040204" pitchFamily="50" charset="-128"/>
              <a:cs typeface="Times New Roman" panose="02020603050405020304" pitchFamily="18" charset="0"/>
            </a:endParaRPr>
          </a:p>
          <a:p>
            <a:r>
              <a:rPr lang="ja-JP" altLang="en-US" sz="800" kern="100" dirty="0">
                <a:solidFill>
                  <a:srgbClr val="C00000"/>
                </a:solidFill>
                <a:latin typeface="Meiryo UI" panose="020B0604030504040204" pitchFamily="50" charset="-128"/>
                <a:ea typeface="Meiryo UI" panose="020B0604030504040204" pitchFamily="50" charset="-128"/>
                <a:cs typeface="Times New Roman" panose="02020603050405020304" pitchFamily="18" charset="0"/>
              </a:rPr>
              <a:t>■</a:t>
            </a:r>
            <a:r>
              <a:rPr lang="ja-JP" altLang="en-US" sz="800" dirty="0" smtClean="0">
                <a:solidFill>
                  <a:srgbClr val="C00000"/>
                </a:solidFill>
                <a:latin typeface="Meiryo UI" panose="020B0604030504040204" pitchFamily="50" charset="-128"/>
                <a:ea typeface="Meiryo UI" panose="020B0604030504040204" pitchFamily="50" charset="-128"/>
              </a:rPr>
              <a:t>海</a:t>
            </a:r>
            <a:r>
              <a:rPr lang="ja-JP" altLang="en-US" sz="800" dirty="0">
                <a:solidFill>
                  <a:srgbClr val="C00000"/>
                </a:solidFill>
                <a:latin typeface="Meiryo UI" panose="020B0604030504040204" pitchFamily="50" charset="-128"/>
                <a:ea typeface="Meiryo UI" panose="020B0604030504040204" pitchFamily="50" charset="-128"/>
              </a:rPr>
              <a:t>がもたらした街並みや伝統文化の魅力を知ろう</a:t>
            </a:r>
            <a:r>
              <a:rPr lang="ja-JP" altLang="en-US" sz="800" dirty="0" smtClean="0">
                <a:solidFill>
                  <a:srgbClr val="C00000"/>
                </a:solidFill>
                <a:latin typeface="Meiryo UI" panose="020B0604030504040204" pitchFamily="50" charset="-128"/>
                <a:ea typeface="Meiryo UI" panose="020B0604030504040204" pitchFamily="50" charset="-128"/>
              </a:rPr>
              <a:t>！</a:t>
            </a:r>
            <a:r>
              <a:rPr lang="ja-JP" altLang="en-US" sz="800" dirty="0">
                <a:solidFill>
                  <a:srgbClr val="C00000"/>
                </a:solidFill>
                <a:latin typeface="Meiryo UI" panose="020B0604030504040204" pitchFamily="50" charset="-128"/>
                <a:ea typeface="Meiryo UI" panose="020B0604030504040204" pitchFamily="50" charset="-128"/>
              </a:rPr>
              <a:t>　</a:t>
            </a:r>
            <a:endParaRPr lang="en-US" altLang="ja-JP" sz="800" dirty="0" smtClean="0">
              <a:solidFill>
                <a:srgbClr val="C00000"/>
              </a:solidFill>
              <a:latin typeface="Meiryo UI" panose="020B0604030504040204" pitchFamily="50" charset="-128"/>
              <a:ea typeface="Meiryo UI" panose="020B0604030504040204" pitchFamily="50" charset="-128"/>
            </a:endParaRPr>
          </a:p>
          <a:p>
            <a:r>
              <a:rPr lang="ja-JP" altLang="en-US" sz="800" dirty="0">
                <a:solidFill>
                  <a:srgbClr val="C00000"/>
                </a:solidFill>
                <a:latin typeface="Meiryo UI" panose="020B0604030504040204" pitchFamily="50" charset="-128"/>
                <a:ea typeface="Meiryo UI" panose="020B0604030504040204" pitchFamily="50" charset="-128"/>
              </a:rPr>
              <a:t>■</a:t>
            </a:r>
            <a:r>
              <a:rPr lang="ja-JP" altLang="en-US" sz="800" kern="100" dirty="0" smtClean="0">
                <a:solidFill>
                  <a:srgbClr val="C00000"/>
                </a:solidFill>
                <a:latin typeface="Meiryo UI" panose="020B0604030504040204" pitchFamily="50" charset="-128"/>
                <a:ea typeface="Meiryo UI" panose="020B0604030504040204" pitchFamily="50" charset="-128"/>
                <a:cs typeface="Times New Roman" panose="02020603050405020304" pitchFamily="18" charset="0"/>
              </a:rPr>
              <a:t>海</a:t>
            </a:r>
            <a:r>
              <a:rPr lang="ja-JP" altLang="en-US" sz="800" kern="100" dirty="0">
                <a:solidFill>
                  <a:srgbClr val="C00000"/>
                </a:solidFill>
                <a:latin typeface="Meiryo UI" panose="020B0604030504040204" pitchFamily="50" charset="-128"/>
                <a:ea typeface="Meiryo UI" panose="020B0604030504040204" pitchFamily="50" charset="-128"/>
                <a:cs typeface="Times New Roman" panose="02020603050405020304" pitchFamily="18" charset="0"/>
              </a:rPr>
              <a:t>の魅力を守る</a:t>
            </a:r>
            <a:r>
              <a:rPr lang="ja-JP" altLang="en-US" sz="800" dirty="0">
                <a:solidFill>
                  <a:srgbClr val="C00000"/>
                </a:solidFill>
                <a:latin typeface="Meiryo UI" panose="020B0604030504040204" pitchFamily="50" charset="-128"/>
                <a:ea typeface="Meiryo UI" panose="020B0604030504040204" pitchFamily="50" charset="-128"/>
              </a:rPr>
              <a:t>ために活動している人を知ろう</a:t>
            </a:r>
            <a:r>
              <a:rPr lang="ja-JP" altLang="en-US" sz="800" dirty="0" smtClean="0">
                <a:solidFill>
                  <a:srgbClr val="C00000"/>
                </a:solidFill>
                <a:latin typeface="Meiryo UI" panose="020B0604030504040204" pitchFamily="50" charset="-128"/>
                <a:ea typeface="Meiryo UI" panose="020B0604030504040204" pitchFamily="50" charset="-128"/>
              </a:rPr>
              <a:t>。</a:t>
            </a:r>
            <a:endParaRPr lang="en-US" altLang="ja-JP" sz="800" dirty="0" smtClean="0">
              <a:solidFill>
                <a:srgbClr val="C00000"/>
              </a:solidFill>
              <a:latin typeface="Meiryo UI" panose="020B0604030504040204" pitchFamily="50" charset="-128"/>
              <a:ea typeface="Meiryo UI" panose="020B0604030504040204" pitchFamily="50" charset="-128"/>
            </a:endParaRPr>
          </a:p>
          <a:p>
            <a:r>
              <a:rPr lang="ja-JP" altLang="en-US" sz="800" dirty="0">
                <a:solidFill>
                  <a:srgbClr val="C00000"/>
                </a:solidFill>
                <a:latin typeface="Meiryo UI" panose="020B0604030504040204" pitchFamily="50" charset="-128"/>
                <a:ea typeface="Meiryo UI" panose="020B0604030504040204" pitchFamily="50" charset="-128"/>
              </a:rPr>
              <a:t>■</a:t>
            </a:r>
            <a:r>
              <a:rPr lang="ja-JP" altLang="en-US" sz="800" dirty="0" smtClean="0">
                <a:solidFill>
                  <a:srgbClr val="C00000"/>
                </a:solidFill>
                <a:latin typeface="Meiryo UI" panose="020B0604030504040204" pitchFamily="50" charset="-128"/>
                <a:ea typeface="Meiryo UI" panose="020B0604030504040204" pitchFamily="50" charset="-128"/>
              </a:rPr>
              <a:t>祭り</a:t>
            </a:r>
            <a:r>
              <a:rPr lang="ja-JP" altLang="en-US" sz="800" dirty="0">
                <a:solidFill>
                  <a:srgbClr val="C00000"/>
                </a:solidFill>
                <a:latin typeface="Meiryo UI" panose="020B0604030504040204" pitchFamily="50" charset="-128"/>
                <a:ea typeface="Meiryo UI" panose="020B0604030504040204" pitchFamily="50" charset="-128"/>
              </a:rPr>
              <a:t>や伝承に込められた海の教訓を学んで伝えよう！</a:t>
            </a:r>
            <a:endParaRPr lang="en-US" altLang="ja-JP" sz="800" dirty="0">
              <a:solidFill>
                <a:srgbClr val="C00000"/>
              </a:solidFill>
              <a:latin typeface="Meiryo UI" panose="020B0604030504040204" pitchFamily="50" charset="-128"/>
              <a:ea typeface="Meiryo UI" panose="020B0604030504040204" pitchFamily="50" charset="-128"/>
            </a:endParaRPr>
          </a:p>
        </p:txBody>
      </p:sp>
      <p:sp>
        <p:nvSpPr>
          <p:cNvPr id="37" name="矢印: 右 45">
            <a:extLst>
              <a:ext uri="{FF2B5EF4-FFF2-40B4-BE49-F238E27FC236}">
                <a16:creationId xmlns="" xmlns:a16="http://schemas.microsoft.com/office/drawing/2014/main" id="{AF7E892F-D35D-4031-B5F6-84B88B18EB69}"/>
              </a:ext>
            </a:extLst>
          </p:cNvPr>
          <p:cNvSpPr/>
          <p:nvPr/>
        </p:nvSpPr>
        <p:spPr>
          <a:xfrm>
            <a:off x="1484784" y="5961112"/>
            <a:ext cx="2510742" cy="936104"/>
          </a:xfrm>
          <a:prstGeom prst="rightArrow">
            <a:avLst>
              <a:gd name="adj1" fmla="val 100000"/>
              <a:gd name="adj2" fmla="val 0"/>
            </a:avLst>
          </a:prstGeom>
          <a:solidFill>
            <a:schemeClr val="bg1"/>
          </a:solidFill>
          <a:ln w="15875">
            <a:solidFill>
              <a:schemeClr val="accent1">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lvl="0">
              <a:defRPr/>
            </a:pPr>
            <a:r>
              <a:rPr lang="en-US" altLang="ja-JP" sz="800" kern="100" dirty="0" smtClean="0">
                <a:solidFill>
                  <a:schemeClr val="tx1"/>
                </a:solidFill>
                <a:latin typeface="Meiryo UI" panose="020B0604030504040204" pitchFamily="50" charset="-128"/>
                <a:ea typeface="Meiryo UI" panose="020B0604030504040204" pitchFamily="50" charset="-128"/>
                <a:cs typeface="Times New Roman" panose="02020603050405020304" pitchFamily="18" charset="0"/>
              </a:rPr>
              <a:t>【</a:t>
            </a:r>
            <a:r>
              <a:rPr lang="ja-JP" altLang="en-US" sz="800" kern="100" dirty="0" smtClean="0">
                <a:solidFill>
                  <a:schemeClr val="tx1"/>
                </a:solidFill>
                <a:latin typeface="Meiryo UI" panose="020B0604030504040204" pitchFamily="50" charset="-128"/>
                <a:ea typeface="Meiryo UI" panose="020B0604030504040204" pitchFamily="50" charset="-128"/>
                <a:cs typeface="Times New Roman" panose="02020603050405020304" pitchFamily="18" charset="0"/>
              </a:rPr>
              <a:t>個別テーマ</a:t>
            </a:r>
            <a:r>
              <a:rPr lang="en-US" altLang="ja-JP" sz="800" kern="100" dirty="0" smtClean="0">
                <a:solidFill>
                  <a:schemeClr val="tx1"/>
                </a:solidFill>
                <a:latin typeface="Meiryo UI" panose="020B0604030504040204" pitchFamily="50" charset="-128"/>
                <a:ea typeface="Meiryo UI" panose="020B0604030504040204" pitchFamily="50" charset="-128"/>
                <a:cs typeface="Times New Roman" panose="02020603050405020304" pitchFamily="18" charset="0"/>
              </a:rPr>
              <a:t>Ⅱ</a:t>
            </a:r>
            <a:r>
              <a:rPr lang="ja-JP" altLang="en-US" sz="800" kern="100" dirty="0" smtClean="0">
                <a:solidFill>
                  <a:schemeClr val="tx1"/>
                </a:solidFill>
                <a:latin typeface="Meiryo UI" panose="020B0604030504040204" pitchFamily="50" charset="-128"/>
                <a:ea typeface="Meiryo UI" panose="020B0604030504040204" pitchFamily="50" charset="-128"/>
                <a:cs typeface="Times New Roman" panose="02020603050405020304" pitchFamily="18" charset="0"/>
              </a:rPr>
              <a:t>　</a:t>
            </a:r>
            <a:r>
              <a:rPr lang="ja-JP" altLang="en-US" sz="800" b="1" kern="100" dirty="0" smtClean="0">
                <a:solidFill>
                  <a:schemeClr val="tx1"/>
                </a:solidFill>
                <a:latin typeface="Meiryo UI" panose="020B0604030504040204" pitchFamily="50" charset="-128"/>
                <a:ea typeface="Meiryo UI" panose="020B0604030504040204" pitchFamily="50" charset="-128"/>
                <a:cs typeface="Times New Roman" panose="02020603050405020304" pitchFamily="18" charset="0"/>
              </a:rPr>
              <a:t>海</a:t>
            </a:r>
            <a:r>
              <a:rPr lang="ja-JP" altLang="en-US" sz="800" b="1"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が育んだ　「</a:t>
            </a:r>
            <a:r>
              <a:rPr lang="ja-JP" altLang="ja-JP" sz="800" b="1"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食</a:t>
            </a:r>
            <a:r>
              <a:rPr lang="ja-JP" altLang="en-US" sz="800" b="1" kern="100" dirty="0" smtClean="0">
                <a:solidFill>
                  <a:schemeClr val="tx1"/>
                </a:solidFill>
                <a:latin typeface="Meiryo UI" panose="020B0604030504040204" pitchFamily="50" charset="-128"/>
                <a:ea typeface="Meiryo UI" panose="020B0604030504040204" pitchFamily="50" charset="-128"/>
                <a:cs typeface="Times New Roman" panose="02020603050405020304" pitchFamily="18" charset="0"/>
              </a:rPr>
              <a:t>」</a:t>
            </a:r>
            <a:r>
              <a:rPr lang="en-US" altLang="ja-JP" sz="800" kern="100" dirty="0" smtClean="0">
                <a:solidFill>
                  <a:schemeClr val="tx1"/>
                </a:solidFill>
                <a:latin typeface="Meiryo UI" panose="020B0604030504040204" pitchFamily="50" charset="-128"/>
                <a:ea typeface="Meiryo UI" panose="020B0604030504040204" pitchFamily="50" charset="-128"/>
                <a:cs typeface="Times New Roman" panose="02020603050405020304" pitchFamily="18" charset="0"/>
              </a:rPr>
              <a:t>】</a:t>
            </a:r>
            <a:endParaRPr lang="en-US" altLang="ja-JP" sz="800"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endParaRPr>
          </a:p>
          <a:p>
            <a:r>
              <a:rPr lang="ja-JP" altLang="en-US" sz="800" kern="100" dirty="0" smtClean="0">
                <a:solidFill>
                  <a:srgbClr val="C00000"/>
                </a:solidFill>
                <a:latin typeface="Meiryo UI" panose="020B0604030504040204" pitchFamily="50" charset="-128"/>
                <a:ea typeface="Meiryo UI" panose="020B0604030504040204" pitchFamily="50" charset="-128"/>
                <a:cs typeface="Times New Roman" panose="02020603050405020304" pitchFamily="18" charset="0"/>
              </a:rPr>
              <a:t>（学びポイント）</a:t>
            </a:r>
            <a:endParaRPr lang="en-US" altLang="ja-JP" sz="800" kern="100" dirty="0" smtClean="0">
              <a:solidFill>
                <a:srgbClr val="C00000"/>
              </a:solidFill>
              <a:latin typeface="Meiryo UI" panose="020B0604030504040204" pitchFamily="50" charset="-128"/>
              <a:ea typeface="Meiryo UI" panose="020B0604030504040204" pitchFamily="50" charset="-128"/>
              <a:cs typeface="Times New Roman" panose="02020603050405020304" pitchFamily="18" charset="0"/>
            </a:endParaRPr>
          </a:p>
          <a:p>
            <a:r>
              <a:rPr lang="ja-JP" altLang="en-US" sz="800" kern="100" dirty="0" smtClean="0">
                <a:solidFill>
                  <a:srgbClr val="C00000"/>
                </a:solidFill>
                <a:latin typeface="Meiryo UI" panose="020B0604030504040204" pitchFamily="50" charset="-128"/>
                <a:ea typeface="Meiryo UI" panose="020B0604030504040204" pitchFamily="50" charset="-128"/>
                <a:cs typeface="Times New Roman" panose="02020603050405020304" pitchFamily="18" charset="0"/>
              </a:rPr>
              <a:t>■</a:t>
            </a:r>
            <a:r>
              <a:rPr lang="ja-JP" altLang="en-US" sz="800" dirty="0" smtClean="0">
                <a:solidFill>
                  <a:srgbClr val="C00000"/>
                </a:solidFill>
                <a:latin typeface="Meiryo UI" panose="020B0604030504040204" pitchFamily="50" charset="-128"/>
                <a:ea typeface="Meiryo UI" panose="020B0604030504040204" pitchFamily="50" charset="-128"/>
              </a:rPr>
              <a:t>限られた</a:t>
            </a:r>
            <a:r>
              <a:rPr lang="ja-JP" altLang="en-US" sz="800" dirty="0">
                <a:solidFill>
                  <a:srgbClr val="C00000"/>
                </a:solidFill>
                <a:latin typeface="Meiryo UI" panose="020B0604030504040204" pitchFamily="50" charset="-128"/>
                <a:ea typeface="Meiryo UI" panose="020B0604030504040204" pitchFamily="50" charset="-128"/>
              </a:rPr>
              <a:t>海の恩恵を感謝して味わい</a:t>
            </a:r>
            <a:r>
              <a:rPr lang="ja-JP" altLang="en-US" sz="800" dirty="0" smtClean="0">
                <a:solidFill>
                  <a:srgbClr val="C00000"/>
                </a:solidFill>
                <a:latin typeface="Meiryo UI" panose="020B0604030504040204" pitchFamily="50" charset="-128"/>
                <a:ea typeface="Meiryo UI" panose="020B0604030504040204" pitchFamily="50" charset="-128"/>
              </a:rPr>
              <a:t>、</a:t>
            </a:r>
            <a:endParaRPr lang="en-US" altLang="ja-JP" sz="800" dirty="0" smtClean="0">
              <a:solidFill>
                <a:srgbClr val="C00000"/>
              </a:solidFill>
              <a:latin typeface="Meiryo UI" panose="020B0604030504040204" pitchFamily="50" charset="-128"/>
              <a:ea typeface="Meiryo UI" panose="020B0604030504040204" pitchFamily="50" charset="-128"/>
            </a:endParaRPr>
          </a:p>
          <a:p>
            <a:r>
              <a:rPr lang="ja-JP" altLang="en-US" sz="800" dirty="0">
                <a:solidFill>
                  <a:srgbClr val="C00000"/>
                </a:solidFill>
                <a:latin typeface="Meiryo UI" panose="020B0604030504040204" pitchFamily="50" charset="-128"/>
                <a:ea typeface="Meiryo UI" panose="020B0604030504040204" pitchFamily="50" charset="-128"/>
              </a:rPr>
              <a:t>　</a:t>
            </a:r>
            <a:r>
              <a:rPr lang="ja-JP" altLang="en-US" sz="800" dirty="0" smtClean="0">
                <a:solidFill>
                  <a:srgbClr val="C00000"/>
                </a:solidFill>
                <a:latin typeface="Meiryo UI" panose="020B0604030504040204" pitchFamily="50" charset="-128"/>
                <a:ea typeface="Meiryo UI" panose="020B0604030504040204" pitchFamily="50" charset="-128"/>
              </a:rPr>
              <a:t> その</a:t>
            </a:r>
            <a:r>
              <a:rPr lang="ja-JP" altLang="en-US" sz="800" dirty="0">
                <a:solidFill>
                  <a:srgbClr val="C00000"/>
                </a:solidFill>
                <a:latin typeface="Meiryo UI" panose="020B0604030504040204" pitchFamily="50" charset="-128"/>
                <a:ea typeface="Meiryo UI" panose="020B0604030504040204" pitchFamily="50" charset="-128"/>
              </a:rPr>
              <a:t>食文化を</a:t>
            </a:r>
            <a:r>
              <a:rPr lang="ja-JP" altLang="en-US" sz="800" kern="100" dirty="0">
                <a:solidFill>
                  <a:srgbClr val="C00000"/>
                </a:solidFill>
                <a:latin typeface="Meiryo UI" panose="020B0604030504040204" pitchFamily="50" charset="-128"/>
                <a:ea typeface="Meiryo UI" panose="020B0604030504040204" pitchFamily="50" charset="-128"/>
                <a:cs typeface="Times New Roman" panose="02020603050405020304" pitchFamily="18" charset="0"/>
              </a:rPr>
              <a:t>後世につなげよう</a:t>
            </a:r>
            <a:r>
              <a:rPr lang="ja-JP" altLang="en-US" sz="800" dirty="0" smtClean="0">
                <a:solidFill>
                  <a:srgbClr val="C00000"/>
                </a:solidFill>
                <a:latin typeface="Meiryo UI" panose="020B0604030504040204" pitchFamily="50" charset="-128"/>
                <a:ea typeface="Meiryo UI" panose="020B0604030504040204" pitchFamily="50" charset="-128"/>
              </a:rPr>
              <a:t>！</a:t>
            </a:r>
            <a:r>
              <a:rPr lang="ja-JP" altLang="en-US" sz="800" dirty="0">
                <a:solidFill>
                  <a:srgbClr val="C00000"/>
                </a:solidFill>
                <a:latin typeface="Meiryo UI" panose="020B0604030504040204" pitchFamily="50" charset="-128"/>
                <a:ea typeface="Meiryo UI" panose="020B0604030504040204" pitchFamily="50" charset="-128"/>
              </a:rPr>
              <a:t>　　　　　　　　　　　　　　　　　　　　　　　</a:t>
            </a:r>
            <a:r>
              <a:rPr lang="ja-JP" altLang="en-US" sz="800" dirty="0" smtClean="0">
                <a:solidFill>
                  <a:srgbClr val="C00000"/>
                </a:solidFill>
                <a:latin typeface="Meiryo UI" panose="020B0604030504040204" pitchFamily="50" charset="-128"/>
                <a:ea typeface="Meiryo UI" panose="020B0604030504040204" pitchFamily="50" charset="-128"/>
              </a:rPr>
              <a:t>■海</a:t>
            </a:r>
            <a:r>
              <a:rPr lang="ja-JP" altLang="en-US" sz="800" dirty="0">
                <a:solidFill>
                  <a:srgbClr val="C00000"/>
                </a:solidFill>
                <a:latin typeface="Meiryo UI" panose="020B0604030504040204" pitchFamily="50" charset="-128"/>
                <a:ea typeface="Meiryo UI" panose="020B0604030504040204" pitchFamily="50" charset="-128"/>
              </a:rPr>
              <a:t>の資源を守るためにできることは</a:t>
            </a:r>
            <a:r>
              <a:rPr lang="ja-JP" altLang="en-US" sz="800" dirty="0" smtClean="0">
                <a:solidFill>
                  <a:srgbClr val="C00000"/>
                </a:solidFill>
                <a:latin typeface="Meiryo UI" panose="020B0604030504040204" pitchFamily="50" charset="-128"/>
                <a:ea typeface="Meiryo UI" panose="020B0604030504040204" pitchFamily="50" charset="-128"/>
              </a:rPr>
              <a:t>？</a:t>
            </a:r>
            <a:endParaRPr lang="en-US" altLang="ja-JP" sz="800" dirty="0" smtClean="0">
              <a:solidFill>
                <a:srgbClr val="C00000"/>
              </a:solidFill>
              <a:latin typeface="Meiryo UI" panose="020B0604030504040204" pitchFamily="50" charset="-128"/>
              <a:ea typeface="Meiryo UI" panose="020B0604030504040204" pitchFamily="50" charset="-128"/>
            </a:endParaRPr>
          </a:p>
          <a:p>
            <a:r>
              <a:rPr lang="ja-JP" altLang="en-US" sz="800" dirty="0">
                <a:solidFill>
                  <a:srgbClr val="C00000"/>
                </a:solidFill>
                <a:latin typeface="Meiryo UI" panose="020B0604030504040204" pitchFamily="50" charset="-128"/>
                <a:ea typeface="Meiryo UI" panose="020B0604030504040204" pitchFamily="50" charset="-128"/>
              </a:rPr>
              <a:t>　</a:t>
            </a:r>
            <a:r>
              <a:rPr lang="ja-JP" altLang="en-US" sz="800" dirty="0" smtClean="0">
                <a:solidFill>
                  <a:srgbClr val="C00000"/>
                </a:solidFill>
                <a:latin typeface="Meiryo UI" panose="020B0604030504040204" pitchFamily="50" charset="-128"/>
                <a:ea typeface="Meiryo UI" panose="020B0604030504040204" pitchFamily="50" charset="-128"/>
              </a:rPr>
              <a:t> 水産</a:t>
            </a:r>
            <a:r>
              <a:rPr lang="ja-JP" altLang="en-US" sz="800" dirty="0">
                <a:solidFill>
                  <a:srgbClr val="C00000"/>
                </a:solidFill>
                <a:latin typeface="Meiryo UI" panose="020B0604030504040204" pitchFamily="50" charset="-128"/>
                <a:ea typeface="Meiryo UI" panose="020B0604030504040204" pitchFamily="50" charset="-128"/>
              </a:rPr>
              <a:t>資源の未来を考えよう</a:t>
            </a:r>
            <a:r>
              <a:rPr lang="ja-JP" altLang="en-US" sz="800" dirty="0" smtClean="0">
                <a:solidFill>
                  <a:srgbClr val="C00000"/>
                </a:solidFill>
                <a:latin typeface="Meiryo UI" panose="020B0604030504040204" pitchFamily="50" charset="-128"/>
                <a:ea typeface="Meiryo UI" panose="020B0604030504040204" pitchFamily="50" charset="-128"/>
              </a:rPr>
              <a:t>！</a:t>
            </a:r>
            <a:r>
              <a:rPr lang="ja-JP" altLang="en-US" sz="800" kern="100" dirty="0">
                <a:solidFill>
                  <a:srgbClr val="C00000"/>
                </a:solidFill>
                <a:latin typeface="Meiryo UI" panose="020B0604030504040204" pitchFamily="50" charset="-128"/>
                <a:ea typeface="Meiryo UI" panose="020B0604030504040204" pitchFamily="50" charset="-128"/>
                <a:cs typeface="Times New Roman" panose="02020603050405020304" pitchFamily="18" charset="0"/>
              </a:rPr>
              <a:t>　　　　　　　　　　　　　　　　　　　　　　　　　　　　</a:t>
            </a:r>
            <a:r>
              <a:rPr lang="ja-JP" altLang="en-US" sz="800" kern="100" dirty="0" smtClean="0">
                <a:solidFill>
                  <a:srgbClr val="C00000"/>
                </a:solidFill>
                <a:latin typeface="Meiryo UI" panose="020B0604030504040204" pitchFamily="50" charset="-128"/>
                <a:ea typeface="Meiryo UI" panose="020B0604030504040204" pitchFamily="50" charset="-128"/>
                <a:cs typeface="Times New Roman" panose="02020603050405020304" pitchFamily="18" charset="0"/>
              </a:rPr>
              <a:t>■</a:t>
            </a:r>
            <a:r>
              <a:rPr lang="ja-JP" altLang="en-US" sz="800" dirty="0" smtClean="0">
                <a:solidFill>
                  <a:srgbClr val="C00000"/>
                </a:solidFill>
                <a:latin typeface="Meiryo UI" panose="020B0604030504040204" pitchFamily="50" charset="-128"/>
                <a:ea typeface="Meiryo UI" panose="020B0604030504040204" pitchFamily="50" charset="-128"/>
              </a:rPr>
              <a:t>キレイ</a:t>
            </a:r>
            <a:r>
              <a:rPr lang="ja-JP" altLang="en-US" sz="800" dirty="0">
                <a:solidFill>
                  <a:srgbClr val="C00000"/>
                </a:solidFill>
                <a:latin typeface="Meiryo UI" panose="020B0604030504040204" pitchFamily="50" charset="-128"/>
                <a:ea typeface="Meiryo UI" panose="020B0604030504040204" pitchFamily="50" charset="-128"/>
              </a:rPr>
              <a:t>に見えても地元で起こっている海の変化を知ろう！</a:t>
            </a:r>
            <a:endParaRPr lang="en-US" altLang="ja-JP" sz="800" dirty="0">
              <a:solidFill>
                <a:srgbClr val="C00000"/>
              </a:solidFill>
              <a:latin typeface="Meiryo UI" panose="020B0604030504040204" pitchFamily="50" charset="-128"/>
              <a:ea typeface="Meiryo UI" panose="020B0604030504040204" pitchFamily="50" charset="-128"/>
            </a:endParaRPr>
          </a:p>
        </p:txBody>
      </p:sp>
      <p:sp>
        <p:nvSpPr>
          <p:cNvPr id="38" name="矢印: 右 45">
            <a:extLst>
              <a:ext uri="{FF2B5EF4-FFF2-40B4-BE49-F238E27FC236}">
                <a16:creationId xmlns="" xmlns:a16="http://schemas.microsoft.com/office/drawing/2014/main" id="{AF7E892F-D35D-4031-B5F6-84B88B18EB69}"/>
              </a:ext>
            </a:extLst>
          </p:cNvPr>
          <p:cNvSpPr/>
          <p:nvPr/>
        </p:nvSpPr>
        <p:spPr>
          <a:xfrm>
            <a:off x="1484784" y="6969224"/>
            <a:ext cx="2510742" cy="1008112"/>
          </a:xfrm>
          <a:prstGeom prst="rightArrow">
            <a:avLst>
              <a:gd name="adj1" fmla="val 100000"/>
              <a:gd name="adj2" fmla="val 0"/>
            </a:avLst>
          </a:prstGeom>
          <a:solidFill>
            <a:schemeClr val="bg1"/>
          </a:solidFill>
          <a:ln w="15875">
            <a:solidFill>
              <a:schemeClr val="accent1">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lvl="0">
              <a:defRPr/>
            </a:pPr>
            <a:r>
              <a:rPr lang="en-US" altLang="ja-JP" sz="800" kern="100" dirty="0" smtClean="0">
                <a:solidFill>
                  <a:schemeClr val="tx1"/>
                </a:solidFill>
                <a:latin typeface="Meiryo UI" panose="020B0604030504040204" pitchFamily="50" charset="-128"/>
                <a:ea typeface="Meiryo UI" panose="020B0604030504040204" pitchFamily="50" charset="-128"/>
                <a:cs typeface="Times New Roman" panose="02020603050405020304" pitchFamily="18" charset="0"/>
              </a:rPr>
              <a:t>【</a:t>
            </a:r>
            <a:r>
              <a:rPr lang="ja-JP" altLang="en-US" sz="800" kern="100" dirty="0" smtClean="0">
                <a:solidFill>
                  <a:schemeClr val="tx1"/>
                </a:solidFill>
                <a:latin typeface="Meiryo UI" panose="020B0604030504040204" pitchFamily="50" charset="-128"/>
                <a:ea typeface="Meiryo UI" panose="020B0604030504040204" pitchFamily="50" charset="-128"/>
                <a:cs typeface="Times New Roman" panose="02020603050405020304" pitchFamily="18" charset="0"/>
              </a:rPr>
              <a:t>個別テーマ</a:t>
            </a:r>
            <a:r>
              <a:rPr lang="en-US" altLang="ja-JP" sz="800" kern="100" dirty="0" smtClean="0">
                <a:solidFill>
                  <a:schemeClr val="tx1"/>
                </a:solidFill>
                <a:latin typeface="Meiryo UI" panose="020B0604030504040204" pitchFamily="50" charset="-128"/>
                <a:ea typeface="Meiryo UI" panose="020B0604030504040204" pitchFamily="50" charset="-128"/>
                <a:cs typeface="Times New Roman" panose="02020603050405020304" pitchFamily="18" charset="0"/>
              </a:rPr>
              <a:t>Ⅲ</a:t>
            </a:r>
            <a:r>
              <a:rPr lang="ja-JP" altLang="en-US" sz="800" kern="100" dirty="0" smtClean="0">
                <a:solidFill>
                  <a:schemeClr val="tx1"/>
                </a:solidFill>
                <a:latin typeface="Meiryo UI" panose="020B0604030504040204" pitchFamily="50" charset="-128"/>
                <a:ea typeface="Meiryo UI" panose="020B0604030504040204" pitchFamily="50" charset="-128"/>
                <a:cs typeface="Times New Roman" panose="02020603050405020304" pitchFamily="18" charset="0"/>
              </a:rPr>
              <a:t>　</a:t>
            </a:r>
            <a:r>
              <a:rPr lang="ja-JP" altLang="en-US" sz="800" b="1" kern="100" dirty="0" smtClean="0">
                <a:solidFill>
                  <a:schemeClr val="tx1"/>
                </a:solidFill>
                <a:latin typeface="Meiryo UI" panose="020B0604030504040204" pitchFamily="50" charset="-128"/>
                <a:ea typeface="Meiryo UI" panose="020B0604030504040204" pitchFamily="50" charset="-128"/>
                <a:cs typeface="Times New Roman" panose="02020603050405020304" pitchFamily="18" charset="0"/>
              </a:rPr>
              <a:t>海</a:t>
            </a:r>
            <a:r>
              <a:rPr lang="ja-JP" altLang="en-US" sz="800" b="1"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の知恵・技術</a:t>
            </a:r>
            <a:r>
              <a:rPr lang="ja-JP" altLang="en-US" sz="800"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（漁法、</a:t>
            </a:r>
            <a:r>
              <a:rPr lang="ja-JP" altLang="ja-JP" sz="800"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潮の流れ</a:t>
            </a:r>
            <a:r>
              <a:rPr lang="ja-JP" altLang="en-US" sz="800"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等）</a:t>
            </a:r>
            <a:r>
              <a:rPr lang="en-US" altLang="ja-JP" sz="800" kern="100" dirty="0" smtClean="0">
                <a:solidFill>
                  <a:schemeClr val="tx1"/>
                </a:solidFill>
                <a:latin typeface="Meiryo UI" panose="020B0604030504040204" pitchFamily="50" charset="-128"/>
                <a:ea typeface="Meiryo UI" panose="020B0604030504040204" pitchFamily="50" charset="-128"/>
                <a:cs typeface="Times New Roman" panose="02020603050405020304" pitchFamily="18" charset="0"/>
              </a:rPr>
              <a:t>】</a:t>
            </a:r>
            <a:r>
              <a:rPr lang="ja-JP" altLang="en-US" sz="800" kern="100" dirty="0" smtClean="0">
                <a:solidFill>
                  <a:srgbClr val="C00000"/>
                </a:solidFill>
                <a:latin typeface="Meiryo UI" panose="020B0604030504040204" pitchFamily="50" charset="-128"/>
                <a:ea typeface="Meiryo UI" panose="020B0604030504040204" pitchFamily="50" charset="-128"/>
                <a:cs typeface="Times New Roman" panose="02020603050405020304" pitchFamily="18" charset="0"/>
              </a:rPr>
              <a:t>（</a:t>
            </a:r>
            <a:r>
              <a:rPr lang="ja-JP" altLang="en-US" sz="800" dirty="0" smtClean="0">
                <a:solidFill>
                  <a:srgbClr val="C00000"/>
                </a:solidFill>
                <a:latin typeface="Meiryo UI" panose="020B0604030504040204" pitchFamily="50" charset="-128"/>
                <a:ea typeface="Meiryo UI" panose="020B0604030504040204" pitchFamily="50" charset="-128"/>
              </a:rPr>
              <a:t>学びポイント）</a:t>
            </a:r>
            <a:endParaRPr lang="en-US" altLang="ja-JP" sz="800" dirty="0" smtClean="0">
              <a:solidFill>
                <a:srgbClr val="C00000"/>
              </a:solidFill>
              <a:latin typeface="Meiryo UI" panose="020B0604030504040204" pitchFamily="50" charset="-128"/>
              <a:ea typeface="Meiryo UI" panose="020B0604030504040204" pitchFamily="50" charset="-128"/>
            </a:endParaRPr>
          </a:p>
          <a:p>
            <a:pPr lvl="0">
              <a:defRPr/>
            </a:pPr>
            <a:r>
              <a:rPr lang="ja-JP" altLang="en-US" sz="800" dirty="0">
                <a:solidFill>
                  <a:srgbClr val="C00000"/>
                </a:solidFill>
                <a:latin typeface="Meiryo UI" panose="020B0604030504040204" pitchFamily="50" charset="-128"/>
                <a:ea typeface="Meiryo UI" panose="020B0604030504040204" pitchFamily="50" charset="-128"/>
              </a:rPr>
              <a:t>■</a:t>
            </a:r>
            <a:r>
              <a:rPr lang="ja-JP" altLang="en-US" sz="800" dirty="0" smtClean="0">
                <a:solidFill>
                  <a:srgbClr val="C00000"/>
                </a:solidFill>
                <a:latin typeface="Meiryo UI" panose="020B0604030504040204" pitchFamily="50" charset="-128"/>
                <a:ea typeface="Meiryo UI" panose="020B0604030504040204" pitchFamily="50" charset="-128"/>
              </a:rPr>
              <a:t>暮らし</a:t>
            </a:r>
            <a:r>
              <a:rPr lang="ja-JP" altLang="en-US" sz="800" dirty="0">
                <a:solidFill>
                  <a:srgbClr val="C00000"/>
                </a:solidFill>
                <a:latin typeface="Meiryo UI" panose="020B0604030504040204" pitchFamily="50" charset="-128"/>
                <a:ea typeface="Meiryo UI" panose="020B0604030504040204" pitchFamily="50" charset="-128"/>
              </a:rPr>
              <a:t>を支える漁業、造船など海で働く人々の工夫</a:t>
            </a:r>
            <a:r>
              <a:rPr lang="ja-JP" altLang="en-US" sz="800" dirty="0" smtClean="0">
                <a:solidFill>
                  <a:srgbClr val="C00000"/>
                </a:solidFill>
                <a:latin typeface="Meiryo UI" panose="020B0604030504040204" pitchFamily="50" charset="-128"/>
                <a:ea typeface="Meiryo UI" panose="020B0604030504040204" pitchFamily="50" charset="-128"/>
              </a:rPr>
              <a:t>や</a:t>
            </a:r>
            <a:endParaRPr lang="en-US" altLang="ja-JP" sz="800" dirty="0" smtClean="0">
              <a:solidFill>
                <a:srgbClr val="C00000"/>
              </a:solidFill>
              <a:latin typeface="Meiryo UI" panose="020B0604030504040204" pitchFamily="50" charset="-128"/>
              <a:ea typeface="Meiryo UI" panose="020B0604030504040204" pitchFamily="50" charset="-128"/>
            </a:endParaRPr>
          </a:p>
          <a:p>
            <a:pPr lvl="0">
              <a:defRPr/>
            </a:pPr>
            <a:r>
              <a:rPr lang="ja-JP" altLang="en-US" sz="800" dirty="0">
                <a:solidFill>
                  <a:srgbClr val="C00000"/>
                </a:solidFill>
                <a:latin typeface="Meiryo UI" panose="020B0604030504040204" pitchFamily="50" charset="-128"/>
                <a:ea typeface="Meiryo UI" panose="020B0604030504040204" pitchFamily="50" charset="-128"/>
              </a:rPr>
              <a:t>　</a:t>
            </a:r>
            <a:r>
              <a:rPr lang="ja-JP" altLang="en-US" sz="800" dirty="0" smtClean="0">
                <a:solidFill>
                  <a:srgbClr val="C00000"/>
                </a:solidFill>
                <a:latin typeface="Meiryo UI" panose="020B0604030504040204" pitchFamily="50" charset="-128"/>
                <a:ea typeface="Meiryo UI" panose="020B0604030504040204" pitchFamily="50" charset="-128"/>
              </a:rPr>
              <a:t> 努力</a:t>
            </a:r>
            <a:r>
              <a:rPr lang="ja-JP" altLang="en-US" sz="800" dirty="0">
                <a:solidFill>
                  <a:srgbClr val="C00000"/>
                </a:solidFill>
                <a:latin typeface="Meiryo UI" panose="020B0604030504040204" pitchFamily="50" charset="-128"/>
                <a:ea typeface="Meiryo UI" panose="020B0604030504040204" pitchFamily="50" charset="-128"/>
              </a:rPr>
              <a:t>を知ろう</a:t>
            </a:r>
            <a:r>
              <a:rPr lang="ja-JP" altLang="en-US" sz="800" dirty="0" smtClean="0">
                <a:solidFill>
                  <a:srgbClr val="C00000"/>
                </a:solidFill>
                <a:latin typeface="Meiryo UI" panose="020B0604030504040204" pitchFamily="50" charset="-128"/>
                <a:ea typeface="Meiryo UI" panose="020B0604030504040204" pitchFamily="50" charset="-128"/>
              </a:rPr>
              <a:t>！</a:t>
            </a:r>
            <a:endParaRPr lang="en-US" altLang="ja-JP" sz="800" dirty="0" smtClean="0">
              <a:solidFill>
                <a:srgbClr val="C00000"/>
              </a:solidFill>
              <a:latin typeface="Meiryo UI" panose="020B0604030504040204" pitchFamily="50" charset="-128"/>
              <a:ea typeface="Meiryo UI" panose="020B0604030504040204" pitchFamily="50" charset="-128"/>
            </a:endParaRPr>
          </a:p>
          <a:p>
            <a:pPr lvl="0">
              <a:defRPr/>
            </a:pPr>
            <a:r>
              <a:rPr lang="ja-JP" altLang="en-US" sz="800" dirty="0">
                <a:solidFill>
                  <a:srgbClr val="C00000"/>
                </a:solidFill>
                <a:latin typeface="Meiryo UI" panose="020B0604030504040204" pitchFamily="50" charset="-128"/>
                <a:ea typeface="Meiryo UI" panose="020B0604030504040204" pitchFamily="50" charset="-128"/>
              </a:rPr>
              <a:t>■</a:t>
            </a:r>
            <a:r>
              <a:rPr lang="ja-JP" altLang="en-US" sz="800" dirty="0" smtClean="0">
                <a:solidFill>
                  <a:srgbClr val="C00000"/>
                </a:solidFill>
                <a:latin typeface="Meiryo UI" panose="020B0604030504040204" pitchFamily="50" charset="-128"/>
                <a:ea typeface="Meiryo UI" panose="020B0604030504040204" pitchFamily="50" charset="-128"/>
              </a:rPr>
              <a:t>海</a:t>
            </a:r>
            <a:r>
              <a:rPr lang="ja-JP" altLang="en-US" sz="800" dirty="0">
                <a:solidFill>
                  <a:srgbClr val="C00000"/>
                </a:solidFill>
                <a:latin typeface="Meiryo UI" panose="020B0604030504040204" pitchFamily="50" charset="-128"/>
                <a:ea typeface="Meiryo UI" panose="020B0604030504040204" pitchFamily="50" charset="-128"/>
              </a:rPr>
              <a:t>を守るための環境整備や、海での安全はどう</a:t>
            </a:r>
            <a:r>
              <a:rPr lang="ja-JP" altLang="en-US" sz="800" dirty="0" smtClean="0">
                <a:solidFill>
                  <a:srgbClr val="C00000"/>
                </a:solidFill>
                <a:latin typeface="Meiryo UI" panose="020B0604030504040204" pitchFamily="50" charset="-128"/>
                <a:ea typeface="Meiryo UI" panose="020B0604030504040204" pitchFamily="50" charset="-128"/>
              </a:rPr>
              <a:t>守られて</a:t>
            </a:r>
            <a:endParaRPr lang="en-US" altLang="ja-JP" sz="800" dirty="0" smtClean="0">
              <a:solidFill>
                <a:srgbClr val="C00000"/>
              </a:solidFill>
              <a:latin typeface="Meiryo UI" panose="020B0604030504040204" pitchFamily="50" charset="-128"/>
              <a:ea typeface="Meiryo UI" panose="020B0604030504040204" pitchFamily="50" charset="-128"/>
            </a:endParaRPr>
          </a:p>
          <a:p>
            <a:pPr lvl="0">
              <a:defRPr/>
            </a:pPr>
            <a:r>
              <a:rPr lang="ja-JP" altLang="en-US" sz="800" dirty="0">
                <a:solidFill>
                  <a:srgbClr val="C00000"/>
                </a:solidFill>
                <a:latin typeface="Meiryo UI" panose="020B0604030504040204" pitchFamily="50" charset="-128"/>
                <a:ea typeface="Meiryo UI" panose="020B0604030504040204" pitchFamily="50" charset="-128"/>
              </a:rPr>
              <a:t>　</a:t>
            </a:r>
            <a:r>
              <a:rPr lang="ja-JP" altLang="en-US" sz="800" dirty="0" smtClean="0">
                <a:solidFill>
                  <a:srgbClr val="C00000"/>
                </a:solidFill>
                <a:latin typeface="Meiryo UI" panose="020B0604030504040204" pitchFamily="50" charset="-128"/>
                <a:ea typeface="Meiryo UI" panose="020B0604030504040204" pitchFamily="50" charset="-128"/>
              </a:rPr>
              <a:t> いる</a:t>
            </a:r>
            <a:r>
              <a:rPr lang="ja-JP" altLang="en-US" sz="800" dirty="0">
                <a:solidFill>
                  <a:srgbClr val="C00000"/>
                </a:solidFill>
                <a:latin typeface="Meiryo UI" panose="020B0604030504040204" pitchFamily="50" charset="-128"/>
                <a:ea typeface="Meiryo UI" panose="020B0604030504040204" pitchFamily="50" charset="-128"/>
              </a:rPr>
              <a:t>のか知ろう</a:t>
            </a:r>
            <a:r>
              <a:rPr lang="ja-JP" altLang="en-US" sz="800" dirty="0" smtClean="0">
                <a:solidFill>
                  <a:srgbClr val="C00000"/>
                </a:solidFill>
                <a:latin typeface="Meiryo UI" panose="020B0604030504040204" pitchFamily="50" charset="-128"/>
                <a:ea typeface="Meiryo UI" panose="020B0604030504040204" pitchFamily="50" charset="-128"/>
              </a:rPr>
              <a:t>！</a:t>
            </a:r>
            <a:endParaRPr lang="en-US" altLang="ja-JP" sz="800" dirty="0" smtClean="0">
              <a:solidFill>
                <a:srgbClr val="C00000"/>
              </a:solidFill>
              <a:latin typeface="Meiryo UI" panose="020B0604030504040204" pitchFamily="50" charset="-128"/>
              <a:ea typeface="Meiryo UI" panose="020B0604030504040204" pitchFamily="50" charset="-128"/>
            </a:endParaRPr>
          </a:p>
          <a:p>
            <a:pPr lvl="0">
              <a:defRPr/>
            </a:pPr>
            <a:r>
              <a:rPr lang="ja-JP" altLang="en-US" sz="800" dirty="0">
                <a:solidFill>
                  <a:srgbClr val="C00000"/>
                </a:solidFill>
                <a:latin typeface="Meiryo UI" panose="020B0604030504040204" pitchFamily="50" charset="-128"/>
                <a:ea typeface="Meiryo UI" panose="020B0604030504040204" pitchFamily="50" charset="-128"/>
              </a:rPr>
              <a:t>■</a:t>
            </a:r>
            <a:r>
              <a:rPr lang="ja-JP" altLang="en-US" sz="800" dirty="0" smtClean="0">
                <a:solidFill>
                  <a:srgbClr val="C00000"/>
                </a:solidFill>
                <a:latin typeface="Meiryo UI" panose="020B0604030504040204" pitchFamily="50" charset="-128"/>
                <a:ea typeface="Meiryo UI" panose="020B0604030504040204" pitchFamily="50" charset="-128"/>
              </a:rPr>
              <a:t>海</a:t>
            </a:r>
            <a:r>
              <a:rPr lang="ja-JP" altLang="en-US" sz="800" dirty="0">
                <a:solidFill>
                  <a:srgbClr val="C00000"/>
                </a:solidFill>
                <a:latin typeface="Meiryo UI" panose="020B0604030504040204" pitchFamily="50" charset="-128"/>
                <a:ea typeface="Meiryo UI" panose="020B0604030504040204" pitchFamily="50" charset="-128"/>
              </a:rPr>
              <a:t>との共存から生まれた海の文化や知恵を発見しよう</a:t>
            </a:r>
            <a:r>
              <a:rPr lang="ja-JP" altLang="en-US" sz="800" dirty="0" smtClean="0">
                <a:solidFill>
                  <a:srgbClr val="C00000"/>
                </a:solidFill>
                <a:latin typeface="Meiryo UI" panose="020B0604030504040204" pitchFamily="50" charset="-128"/>
                <a:ea typeface="Meiryo UI" panose="020B0604030504040204" pitchFamily="50" charset="-128"/>
              </a:rPr>
              <a:t>！</a:t>
            </a:r>
            <a:endParaRPr lang="en-US" altLang="ja-JP" sz="800" dirty="0">
              <a:solidFill>
                <a:srgbClr val="C00000"/>
              </a:solidFill>
              <a:latin typeface="Meiryo UI" panose="020B0604030504040204" pitchFamily="50" charset="-128"/>
              <a:ea typeface="Meiryo UI" panose="020B0604030504040204" pitchFamily="50" charset="-128"/>
            </a:endParaRPr>
          </a:p>
        </p:txBody>
      </p:sp>
      <p:cxnSp>
        <p:nvCxnSpPr>
          <p:cNvPr id="39" name="直線コネクタ 38">
            <a:extLst>
              <a:ext uri="{FF2B5EF4-FFF2-40B4-BE49-F238E27FC236}">
                <a16:creationId xmlns="" xmlns:a16="http://schemas.microsoft.com/office/drawing/2014/main" id="{596EADA5-3A57-4747-A16B-88530F1451C2}"/>
              </a:ext>
            </a:extLst>
          </p:cNvPr>
          <p:cNvCxnSpPr/>
          <p:nvPr/>
        </p:nvCxnSpPr>
        <p:spPr>
          <a:xfrm>
            <a:off x="260648" y="9345488"/>
            <a:ext cx="6371528" cy="0"/>
          </a:xfrm>
          <a:prstGeom prst="line">
            <a:avLst/>
          </a:prstGeom>
          <a:ln>
            <a:prstDash val="sysDot"/>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03741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116632" y="715561"/>
            <a:ext cx="6475684" cy="276999"/>
          </a:xfrm>
          <a:prstGeom prst="rect">
            <a:avLst/>
          </a:prstGeom>
        </p:spPr>
        <p:txBody>
          <a:bodyPr wrap="square">
            <a:spAutoFit/>
          </a:bodyPr>
          <a:lstStyle/>
          <a:p>
            <a:r>
              <a:rPr lang="ja-JP" altLang="en-US" sz="1200" dirty="0" smtClean="0">
                <a:latin typeface="Meiryo UI" panose="020B0604030504040204" pitchFamily="50" charset="-128"/>
                <a:ea typeface="Meiryo UI" panose="020B0604030504040204" pitchFamily="50" charset="-128"/>
              </a:rPr>
              <a:t>■海洋教育授業「海の学校」を実施した小学校</a:t>
            </a:r>
            <a:endParaRPr lang="ja-JP" altLang="en-US" sz="1200" dirty="0">
              <a:latin typeface="Meiryo UI" panose="020B0604030504040204" pitchFamily="50" charset="-128"/>
              <a:ea typeface="Meiryo UI" panose="020B0604030504040204" pitchFamily="50" charset="-128"/>
            </a:endParaRPr>
          </a:p>
        </p:txBody>
      </p:sp>
      <p:graphicFrame>
        <p:nvGraphicFramePr>
          <p:cNvPr id="5" name="表 4"/>
          <p:cNvGraphicFramePr>
            <a:graphicFrameLocks noGrp="1"/>
          </p:cNvGraphicFramePr>
          <p:nvPr>
            <p:extLst>
              <p:ext uri="{D42A27DB-BD31-4B8C-83A1-F6EECF244321}">
                <p14:modId xmlns:p14="http://schemas.microsoft.com/office/powerpoint/2010/main" val="3809241275"/>
              </p:ext>
            </p:extLst>
          </p:nvPr>
        </p:nvGraphicFramePr>
        <p:xfrm>
          <a:off x="188640" y="992560"/>
          <a:ext cx="6571953" cy="8784976"/>
        </p:xfrm>
        <a:graphic>
          <a:graphicData uri="http://schemas.openxmlformats.org/drawingml/2006/table">
            <a:tbl>
              <a:tblPr firstRow="1" bandRow="1">
                <a:tableStyleId>{5940675A-B579-460E-94D1-54222C63F5DA}</a:tableStyleId>
              </a:tblPr>
              <a:tblGrid>
                <a:gridCol w="803239">
                  <a:extLst>
                    <a:ext uri="{9D8B030D-6E8A-4147-A177-3AD203B41FA5}">
                      <a16:colId xmlns="" xmlns:a16="http://schemas.microsoft.com/office/drawing/2014/main" val="1960631863"/>
                    </a:ext>
                  </a:extLst>
                </a:gridCol>
                <a:gridCol w="1068969">
                  <a:extLst>
                    <a:ext uri="{9D8B030D-6E8A-4147-A177-3AD203B41FA5}">
                      <a16:colId xmlns="" xmlns:a16="http://schemas.microsoft.com/office/drawing/2014/main" val="1712228182"/>
                    </a:ext>
                  </a:extLst>
                </a:gridCol>
                <a:gridCol w="648072">
                  <a:extLst>
                    <a:ext uri="{9D8B030D-6E8A-4147-A177-3AD203B41FA5}">
                      <a16:colId xmlns="" xmlns:a16="http://schemas.microsoft.com/office/drawing/2014/main" val="73861285"/>
                    </a:ext>
                  </a:extLst>
                </a:gridCol>
                <a:gridCol w="1152128">
                  <a:extLst>
                    <a:ext uri="{9D8B030D-6E8A-4147-A177-3AD203B41FA5}">
                      <a16:colId xmlns="" xmlns:a16="http://schemas.microsoft.com/office/drawing/2014/main" val="1864117174"/>
                    </a:ext>
                  </a:extLst>
                </a:gridCol>
                <a:gridCol w="2899545">
                  <a:extLst>
                    <a:ext uri="{9D8B030D-6E8A-4147-A177-3AD203B41FA5}">
                      <a16:colId xmlns="" xmlns:a16="http://schemas.microsoft.com/office/drawing/2014/main" val="467736675"/>
                    </a:ext>
                  </a:extLst>
                </a:gridCol>
              </a:tblGrid>
              <a:tr h="360040">
                <a:tc>
                  <a:txBody>
                    <a:bodyPr/>
                    <a:lstStyle/>
                    <a:p>
                      <a:pPr algn="ctr"/>
                      <a:r>
                        <a:rPr kumimoji="1" lang="ja-JP" altLang="en-US" sz="1100" dirty="0" smtClean="0">
                          <a:solidFill>
                            <a:schemeClr val="bg1"/>
                          </a:solidFill>
                          <a:latin typeface="Meiryo UI" panose="020B0604030504040204" pitchFamily="50" charset="-128"/>
                          <a:ea typeface="Meiryo UI" panose="020B0604030504040204" pitchFamily="50" charset="-128"/>
                        </a:rPr>
                        <a:t>エリア</a:t>
                      </a:r>
                      <a:endParaRPr kumimoji="1" lang="ja-JP" altLang="en-US" sz="1100" dirty="0">
                        <a:solidFill>
                          <a:schemeClr val="bg1"/>
                        </a:solidFill>
                        <a:latin typeface="Meiryo UI" panose="020B0604030504040204" pitchFamily="50" charset="-128"/>
                        <a:ea typeface="Meiryo UI" panose="020B0604030504040204" pitchFamily="50" charset="-128"/>
                      </a:endParaRPr>
                    </a:p>
                  </a:txBody>
                  <a:tcPr anchor="ctr" anchorCtr="1">
                    <a:solidFill>
                      <a:schemeClr val="bg1">
                        <a:lumMod val="50000"/>
                      </a:schemeClr>
                    </a:solidFill>
                  </a:tcPr>
                </a:tc>
                <a:tc>
                  <a:txBody>
                    <a:bodyPr/>
                    <a:lstStyle/>
                    <a:p>
                      <a:pPr algn="ctr"/>
                      <a:r>
                        <a:rPr kumimoji="1" lang="ja-JP" altLang="en-US" sz="1100" dirty="0" smtClean="0">
                          <a:solidFill>
                            <a:schemeClr val="bg1"/>
                          </a:solidFill>
                          <a:latin typeface="Meiryo UI" panose="020B0604030504040204" pitchFamily="50" charset="-128"/>
                          <a:ea typeface="Meiryo UI" panose="020B0604030504040204" pitchFamily="50" charset="-128"/>
                        </a:rPr>
                        <a:t>小学校</a:t>
                      </a:r>
                      <a:endParaRPr kumimoji="1" lang="ja-JP" altLang="en-US" sz="1100" dirty="0">
                        <a:solidFill>
                          <a:schemeClr val="bg1"/>
                        </a:solidFill>
                        <a:latin typeface="Meiryo UI" panose="020B0604030504040204" pitchFamily="50" charset="-128"/>
                        <a:ea typeface="Meiryo UI" panose="020B0604030504040204" pitchFamily="50" charset="-128"/>
                      </a:endParaRPr>
                    </a:p>
                  </a:txBody>
                  <a:tcPr anchor="ctr" anchorCtr="1">
                    <a:solidFill>
                      <a:schemeClr val="bg1">
                        <a:lumMod val="50000"/>
                      </a:schemeClr>
                    </a:solidFill>
                  </a:tcPr>
                </a:tc>
                <a:tc>
                  <a:txBody>
                    <a:bodyPr/>
                    <a:lstStyle/>
                    <a:p>
                      <a:pPr algn="ctr"/>
                      <a:r>
                        <a:rPr kumimoji="1" lang="ja-JP" altLang="en-US" sz="1100" dirty="0" smtClean="0">
                          <a:solidFill>
                            <a:schemeClr val="bg1"/>
                          </a:solidFill>
                          <a:latin typeface="Meiryo UI" panose="020B0604030504040204" pitchFamily="50" charset="-128"/>
                          <a:ea typeface="Meiryo UI" panose="020B0604030504040204" pitchFamily="50" charset="-128"/>
                        </a:rPr>
                        <a:t>参加</a:t>
                      </a:r>
                      <a:endParaRPr kumimoji="1" lang="ja-JP" altLang="en-US" sz="1100" dirty="0">
                        <a:solidFill>
                          <a:schemeClr val="bg1"/>
                        </a:solidFill>
                        <a:latin typeface="Meiryo UI" panose="020B0604030504040204" pitchFamily="50" charset="-128"/>
                        <a:ea typeface="Meiryo UI" panose="020B0604030504040204" pitchFamily="50" charset="-128"/>
                      </a:endParaRPr>
                    </a:p>
                  </a:txBody>
                  <a:tcPr anchor="ctr" anchorCtr="1">
                    <a:solidFill>
                      <a:schemeClr val="bg1">
                        <a:lumMod val="50000"/>
                      </a:schemeClr>
                    </a:solidFill>
                  </a:tcPr>
                </a:tc>
                <a:tc>
                  <a:txBody>
                    <a:bodyPr/>
                    <a:lstStyle/>
                    <a:p>
                      <a:pPr algn="ctr"/>
                      <a:r>
                        <a:rPr kumimoji="1" lang="ja-JP" altLang="en-US" sz="1100" dirty="0" smtClean="0">
                          <a:solidFill>
                            <a:schemeClr val="bg1"/>
                          </a:solidFill>
                          <a:latin typeface="Meiryo UI" panose="020B0604030504040204" pitchFamily="50" charset="-128"/>
                          <a:ea typeface="Meiryo UI" panose="020B0604030504040204" pitchFamily="50" charset="-128"/>
                        </a:rPr>
                        <a:t>日程</a:t>
                      </a:r>
                      <a:endParaRPr kumimoji="1" lang="ja-JP" altLang="en-US" sz="1100" dirty="0">
                        <a:solidFill>
                          <a:schemeClr val="bg1"/>
                        </a:solidFill>
                        <a:latin typeface="Meiryo UI" panose="020B0604030504040204" pitchFamily="50" charset="-128"/>
                        <a:ea typeface="Meiryo UI" panose="020B0604030504040204" pitchFamily="50" charset="-128"/>
                      </a:endParaRPr>
                    </a:p>
                  </a:txBody>
                  <a:tcPr anchor="ctr" anchorCtr="1">
                    <a:solidFill>
                      <a:schemeClr val="bg1">
                        <a:lumMod val="50000"/>
                      </a:schemeClr>
                    </a:solidFill>
                  </a:tcPr>
                </a:tc>
                <a:tc>
                  <a:txBody>
                    <a:bodyPr/>
                    <a:lstStyle/>
                    <a:p>
                      <a:pPr algn="ctr"/>
                      <a:r>
                        <a:rPr kumimoji="1" lang="ja-JP" altLang="en-US" sz="1100" dirty="0" smtClean="0">
                          <a:solidFill>
                            <a:schemeClr val="bg1"/>
                          </a:solidFill>
                          <a:latin typeface="Meiryo UI" panose="020B0604030504040204" pitchFamily="50" charset="-128"/>
                          <a:ea typeface="Meiryo UI" panose="020B0604030504040204" pitchFamily="50" charset="-128"/>
                        </a:rPr>
                        <a:t>個別テーマ</a:t>
                      </a:r>
                      <a:endParaRPr kumimoji="1" lang="ja-JP" altLang="en-US" sz="1100" dirty="0">
                        <a:solidFill>
                          <a:schemeClr val="bg1"/>
                        </a:solidFill>
                        <a:latin typeface="Meiryo UI" panose="020B0604030504040204" pitchFamily="50" charset="-128"/>
                        <a:ea typeface="Meiryo UI" panose="020B0604030504040204" pitchFamily="50" charset="-128"/>
                      </a:endParaRPr>
                    </a:p>
                  </a:txBody>
                  <a:tcPr anchor="ctr" anchorCtr="1">
                    <a:solidFill>
                      <a:schemeClr val="bg1">
                        <a:lumMod val="50000"/>
                      </a:schemeClr>
                    </a:solidFill>
                  </a:tcPr>
                </a:tc>
                <a:extLst>
                  <a:ext uri="{0D108BD9-81ED-4DB2-BD59-A6C34878D82A}">
                    <a16:rowId xmlns="" xmlns:a16="http://schemas.microsoft.com/office/drawing/2014/main" val="884607653"/>
                  </a:ext>
                </a:extLst>
              </a:tr>
              <a:tr h="504056">
                <a:tc>
                  <a:txBody>
                    <a:bodyPr/>
                    <a:lstStyle/>
                    <a:p>
                      <a:pPr algn="ctr"/>
                      <a:r>
                        <a:rPr kumimoji="1" lang="ja-JP" altLang="en-US" sz="1100" dirty="0" smtClean="0">
                          <a:latin typeface="Meiryo UI" panose="020B0604030504040204" pitchFamily="50" charset="-128"/>
                          <a:ea typeface="Meiryo UI" panose="020B0604030504040204" pitchFamily="50" charset="-128"/>
                        </a:rPr>
                        <a:t>北海道</a:t>
                      </a:r>
                      <a:endParaRPr kumimoji="1" lang="en-US" altLang="ja-JP" sz="1100" dirty="0" smtClean="0">
                        <a:latin typeface="Meiryo UI" panose="020B0604030504040204" pitchFamily="50" charset="-128"/>
                        <a:ea typeface="Meiryo UI" panose="020B0604030504040204" pitchFamily="50" charset="-128"/>
                      </a:endParaRPr>
                    </a:p>
                    <a:p>
                      <a:pPr algn="ctr"/>
                      <a:r>
                        <a:rPr kumimoji="1" lang="ja-JP" altLang="en-US" sz="1100" dirty="0" smtClean="0">
                          <a:latin typeface="Meiryo UI" panose="020B0604030504040204" pitchFamily="50" charset="-128"/>
                          <a:ea typeface="Meiryo UI" panose="020B0604030504040204" pitchFamily="50" charset="-128"/>
                        </a:rPr>
                        <a:t>石狩市</a:t>
                      </a:r>
                      <a:endParaRPr kumimoji="1" lang="ja-JP" altLang="en-US" sz="1100" dirty="0">
                        <a:latin typeface="Meiryo UI" panose="020B0604030504040204" pitchFamily="50" charset="-128"/>
                        <a:ea typeface="Meiryo UI" panose="020B0604030504040204" pitchFamily="50" charset="-128"/>
                      </a:endParaRPr>
                    </a:p>
                  </a:txBody>
                  <a:tcPr anchor="ctr"/>
                </a:tc>
                <a:tc>
                  <a:txBody>
                    <a:bodyPr/>
                    <a:lstStyle/>
                    <a:p>
                      <a:pPr algn="ctr"/>
                      <a:r>
                        <a:rPr kumimoji="1" lang="ja-JP" altLang="en-US" sz="1100" dirty="0" smtClean="0">
                          <a:latin typeface="Meiryo UI" panose="020B0604030504040204" pitchFamily="50" charset="-128"/>
                          <a:ea typeface="Meiryo UI" panose="020B0604030504040204" pitchFamily="50" charset="-128"/>
                        </a:rPr>
                        <a:t>石狩小学校</a:t>
                      </a:r>
                      <a:endParaRPr kumimoji="1" lang="ja-JP" altLang="en-US" sz="1100"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100" dirty="0" smtClean="0">
                          <a:latin typeface="Meiryo UI" panose="020B0604030504040204" pitchFamily="50" charset="-128"/>
                          <a:ea typeface="Meiryo UI" panose="020B0604030504040204" pitchFamily="50" charset="-128"/>
                        </a:rPr>
                        <a:t>23</a:t>
                      </a:r>
                      <a:r>
                        <a:rPr kumimoji="1" lang="ja-JP" altLang="en-US" sz="1100" dirty="0" smtClean="0">
                          <a:latin typeface="Meiryo UI" panose="020B0604030504040204" pitchFamily="50" charset="-128"/>
                          <a:ea typeface="Meiryo UI" panose="020B0604030504040204" pitchFamily="50" charset="-128"/>
                        </a:rPr>
                        <a:t>名</a:t>
                      </a:r>
                      <a:endParaRPr kumimoji="1" lang="en-US" altLang="ja-JP" sz="1100" dirty="0" smtClean="0">
                        <a:latin typeface="Meiryo UI" panose="020B0604030504040204" pitchFamily="50" charset="-128"/>
                        <a:ea typeface="Meiryo UI" panose="020B0604030504040204" pitchFamily="50" charset="-128"/>
                      </a:endParaRP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altLang="ja-JP" sz="1100" dirty="0" smtClean="0">
                          <a:latin typeface="Meiryo UI" panose="020B0604030504040204" pitchFamily="50" charset="-128"/>
                          <a:ea typeface="Meiryo UI" panose="020B0604030504040204" pitchFamily="50" charset="-128"/>
                        </a:rPr>
                        <a:t>7/24</a:t>
                      </a:r>
                      <a:r>
                        <a:rPr lang="ja-JP" altLang="en-US" sz="1100" dirty="0" smtClean="0">
                          <a:latin typeface="Meiryo UI" panose="020B0604030504040204" pitchFamily="50" charset="-128"/>
                          <a:ea typeface="Meiryo UI" panose="020B0604030504040204" pitchFamily="50" charset="-128"/>
                        </a:rPr>
                        <a:t>（水）</a:t>
                      </a:r>
                    </a:p>
                  </a:txBody>
                  <a:tcPr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altLang="ja-JP" sz="1100" dirty="0" smtClean="0">
                          <a:latin typeface="Meiryo UI" panose="020B0604030504040204" pitchFamily="50" charset="-128"/>
                          <a:ea typeface="Meiryo UI" panose="020B0604030504040204" pitchFamily="50" charset="-128"/>
                        </a:rPr>
                        <a:t>Ⅱ</a:t>
                      </a:r>
                      <a:r>
                        <a:rPr lang="ja-JP" altLang="en-US" sz="1100" dirty="0" smtClean="0">
                          <a:latin typeface="Meiryo UI" panose="020B0604030504040204" pitchFamily="50" charset="-128"/>
                          <a:ea typeface="Meiryo UI" panose="020B0604030504040204" pitchFamily="50" charset="-128"/>
                        </a:rPr>
                        <a:t>　「石狩鍋・鮭と海との関わり」</a:t>
                      </a:r>
                    </a:p>
                  </a:txBody>
                  <a:tcPr anchor="ctr"/>
                </a:tc>
                <a:extLst>
                  <a:ext uri="{0D108BD9-81ED-4DB2-BD59-A6C34878D82A}">
                    <a16:rowId xmlns="" xmlns:a16="http://schemas.microsoft.com/office/drawing/2014/main" val="2991175177"/>
                  </a:ext>
                </a:extLst>
              </a:tr>
              <a:tr h="504056">
                <a:tc>
                  <a:txBody>
                    <a:bodyPr/>
                    <a:lstStyle/>
                    <a:p>
                      <a:pPr algn="ctr"/>
                      <a:r>
                        <a:rPr kumimoji="1" lang="ja-JP" altLang="en-US" sz="1100" dirty="0" smtClean="0">
                          <a:latin typeface="Meiryo UI" panose="020B0604030504040204" pitchFamily="50" charset="-128"/>
                          <a:ea typeface="Meiryo UI" panose="020B0604030504040204" pitchFamily="50" charset="-128"/>
                        </a:rPr>
                        <a:t>青森県</a:t>
                      </a:r>
                      <a:endParaRPr kumimoji="1" lang="en-US" altLang="ja-JP" sz="1100" dirty="0" smtClean="0">
                        <a:latin typeface="Meiryo UI" panose="020B0604030504040204" pitchFamily="50" charset="-128"/>
                        <a:ea typeface="Meiryo UI" panose="020B0604030504040204" pitchFamily="50" charset="-128"/>
                      </a:endParaRPr>
                    </a:p>
                    <a:p>
                      <a:pPr algn="ctr"/>
                      <a:r>
                        <a:rPr kumimoji="1" lang="ja-JP" altLang="en-US" sz="1100" dirty="0" smtClean="0">
                          <a:latin typeface="Meiryo UI" panose="020B0604030504040204" pitchFamily="50" charset="-128"/>
                          <a:ea typeface="Meiryo UI" panose="020B0604030504040204" pitchFamily="50" charset="-128"/>
                        </a:rPr>
                        <a:t>野辺地町</a:t>
                      </a:r>
                      <a:endParaRPr kumimoji="1" lang="ja-JP" altLang="en-US" sz="1100" dirty="0">
                        <a:latin typeface="Meiryo UI" panose="020B0604030504040204" pitchFamily="50" charset="-128"/>
                        <a:ea typeface="Meiryo UI" panose="020B0604030504040204" pitchFamily="50" charset="-128"/>
                      </a:endParaRPr>
                    </a:p>
                  </a:txBody>
                  <a:tcPr anchor="ctr"/>
                </a:tc>
                <a:tc>
                  <a:txBody>
                    <a:bodyPr/>
                    <a:lstStyle/>
                    <a:p>
                      <a:pPr algn="ctr"/>
                      <a:r>
                        <a:rPr kumimoji="1" lang="zh-CN" altLang="en-US" sz="1100" dirty="0" smtClean="0">
                          <a:latin typeface="Meiryo UI" panose="020B0604030504040204" pitchFamily="50" charset="-128"/>
                          <a:ea typeface="Meiryo UI" panose="020B0604030504040204" pitchFamily="50" charset="-128"/>
                        </a:rPr>
                        <a:t>野辺地小学校</a:t>
                      </a:r>
                      <a:endParaRPr kumimoji="1" lang="ja-JP" altLang="en-US" sz="1100"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100" dirty="0" smtClean="0">
                          <a:latin typeface="Meiryo UI" panose="020B0604030504040204" pitchFamily="50" charset="-128"/>
                          <a:ea typeface="Meiryo UI" panose="020B0604030504040204" pitchFamily="50" charset="-128"/>
                        </a:rPr>
                        <a:t>40</a:t>
                      </a:r>
                      <a:r>
                        <a:rPr kumimoji="1" lang="ja-JP" altLang="en-US" sz="1100" dirty="0" smtClean="0">
                          <a:latin typeface="Meiryo UI" panose="020B0604030504040204" pitchFamily="50" charset="-128"/>
                          <a:ea typeface="Meiryo UI" panose="020B0604030504040204" pitchFamily="50" charset="-128"/>
                        </a:rPr>
                        <a:t>名</a:t>
                      </a:r>
                      <a:endParaRPr kumimoji="1" lang="ja-JP" altLang="en-US" sz="1100" dirty="0">
                        <a:latin typeface="Meiryo UI" panose="020B0604030504040204" pitchFamily="50" charset="-128"/>
                        <a:ea typeface="Meiryo UI" panose="020B0604030504040204" pitchFamily="50" charset="-128"/>
                      </a:endParaRP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altLang="ja-JP" sz="1100" dirty="0" smtClean="0">
                          <a:latin typeface="Meiryo UI" panose="020B0604030504040204" pitchFamily="50" charset="-128"/>
                          <a:ea typeface="Meiryo UI" panose="020B0604030504040204" pitchFamily="50" charset="-128"/>
                        </a:rPr>
                        <a:t>8/21</a:t>
                      </a:r>
                      <a:r>
                        <a:rPr lang="ja-JP" altLang="en-US" sz="1100" dirty="0" smtClean="0">
                          <a:latin typeface="Meiryo UI" panose="020B0604030504040204" pitchFamily="50" charset="-128"/>
                          <a:ea typeface="Meiryo UI" panose="020B0604030504040204" pitchFamily="50" charset="-128"/>
                        </a:rPr>
                        <a:t>（水）</a:t>
                      </a:r>
                    </a:p>
                  </a:txBody>
                  <a:tcPr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altLang="ja-JP" sz="1100" dirty="0" smtClean="0">
                          <a:latin typeface="Meiryo UI" panose="020B0604030504040204" pitchFamily="50" charset="-128"/>
                          <a:ea typeface="Meiryo UI" panose="020B0604030504040204" pitchFamily="50" charset="-128"/>
                        </a:rPr>
                        <a:t>Ⅰ</a:t>
                      </a:r>
                      <a:r>
                        <a:rPr lang="ja-JP" altLang="en-US" sz="1100" dirty="0" smtClean="0">
                          <a:latin typeface="Meiryo UI" panose="020B0604030504040204" pitchFamily="50" charset="-128"/>
                          <a:ea typeface="Meiryo UI" panose="020B0604030504040204" pitchFamily="50" charset="-128"/>
                        </a:rPr>
                        <a:t>　「のへ</a:t>
                      </a:r>
                      <a:r>
                        <a:rPr lang="ja-JP" altLang="en-US" sz="1100" dirty="0" err="1" smtClean="0">
                          <a:latin typeface="Meiryo UI" panose="020B0604030504040204" pitchFamily="50" charset="-128"/>
                          <a:ea typeface="Meiryo UI" panose="020B0604030504040204" pitchFamily="50" charset="-128"/>
                        </a:rPr>
                        <a:t>じ</a:t>
                      </a:r>
                      <a:r>
                        <a:rPr lang="ja-JP" altLang="en-US" sz="1100" dirty="0" smtClean="0">
                          <a:latin typeface="Meiryo UI" panose="020B0604030504040204" pitchFamily="50" charset="-128"/>
                          <a:ea typeface="Meiryo UI" panose="020B0604030504040204" pitchFamily="50" charset="-128"/>
                        </a:rPr>
                        <a:t>祇園まつり」</a:t>
                      </a:r>
                    </a:p>
                  </a:txBody>
                  <a:tcPr anchor="ctr"/>
                </a:tc>
                <a:extLst>
                  <a:ext uri="{0D108BD9-81ED-4DB2-BD59-A6C34878D82A}">
                    <a16:rowId xmlns="" xmlns:a16="http://schemas.microsoft.com/office/drawing/2014/main" val="143381173"/>
                  </a:ext>
                </a:extLst>
              </a:tr>
              <a:tr h="504056">
                <a:tc>
                  <a:txBody>
                    <a:bodyPr/>
                    <a:lstStyle/>
                    <a:p>
                      <a:pPr algn="ctr"/>
                      <a:r>
                        <a:rPr kumimoji="1" lang="ja-JP" altLang="en-US" sz="1100" dirty="0" smtClean="0">
                          <a:latin typeface="Meiryo UI" panose="020B0604030504040204" pitchFamily="50" charset="-128"/>
                          <a:ea typeface="Meiryo UI" panose="020B0604030504040204" pitchFamily="50" charset="-128"/>
                        </a:rPr>
                        <a:t>秋田県</a:t>
                      </a:r>
                      <a:endParaRPr kumimoji="1" lang="en-US" altLang="ja-JP" sz="1100" dirty="0" smtClean="0">
                        <a:latin typeface="Meiryo UI" panose="020B0604030504040204" pitchFamily="50" charset="-128"/>
                        <a:ea typeface="Meiryo UI" panose="020B0604030504040204" pitchFamily="50" charset="-128"/>
                      </a:endParaRPr>
                    </a:p>
                    <a:p>
                      <a:pPr algn="ctr"/>
                      <a:r>
                        <a:rPr kumimoji="1" lang="ja-JP" altLang="en-US" sz="1100" dirty="0" err="1" smtClean="0">
                          <a:latin typeface="Meiryo UI" panose="020B0604030504040204" pitchFamily="50" charset="-128"/>
                          <a:ea typeface="Meiryo UI" panose="020B0604030504040204" pitchFamily="50" charset="-128"/>
                        </a:rPr>
                        <a:t>にかほ</a:t>
                      </a:r>
                      <a:r>
                        <a:rPr kumimoji="1" lang="ja-JP" altLang="en-US" sz="1100" dirty="0" smtClean="0">
                          <a:latin typeface="Meiryo UI" panose="020B0604030504040204" pitchFamily="50" charset="-128"/>
                          <a:ea typeface="Meiryo UI" panose="020B0604030504040204" pitchFamily="50" charset="-128"/>
                        </a:rPr>
                        <a:t>市</a:t>
                      </a:r>
                      <a:endParaRPr kumimoji="1" lang="ja-JP" altLang="en-US" sz="1100" dirty="0">
                        <a:latin typeface="Meiryo UI" panose="020B0604030504040204" pitchFamily="50" charset="-128"/>
                        <a:ea typeface="Meiryo UI" panose="020B0604030504040204" pitchFamily="50" charset="-128"/>
                      </a:endParaRPr>
                    </a:p>
                  </a:txBody>
                  <a:tcPr anchor="ctr"/>
                </a:tc>
                <a:tc>
                  <a:txBody>
                    <a:bodyPr/>
                    <a:lstStyle/>
                    <a:p>
                      <a:pPr algn="ctr"/>
                      <a:r>
                        <a:rPr kumimoji="1" lang="ja-JP" altLang="en-US" sz="1100" dirty="0" smtClean="0">
                          <a:latin typeface="Meiryo UI" panose="020B0604030504040204" pitchFamily="50" charset="-128"/>
                          <a:ea typeface="Meiryo UI" panose="020B0604030504040204" pitchFamily="50" charset="-128"/>
                        </a:rPr>
                        <a:t>象潟（きさかた）小学校</a:t>
                      </a:r>
                      <a:endParaRPr kumimoji="1" lang="ja-JP" altLang="en-US" sz="1100"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100" dirty="0" smtClean="0">
                          <a:latin typeface="Meiryo UI" panose="020B0604030504040204" pitchFamily="50" charset="-128"/>
                          <a:ea typeface="Meiryo UI" panose="020B0604030504040204" pitchFamily="50" charset="-128"/>
                        </a:rPr>
                        <a:t>18</a:t>
                      </a:r>
                      <a:r>
                        <a:rPr kumimoji="1" lang="ja-JP" altLang="en-US" sz="1100" dirty="0" smtClean="0">
                          <a:latin typeface="Meiryo UI" panose="020B0604030504040204" pitchFamily="50" charset="-128"/>
                          <a:ea typeface="Meiryo UI" panose="020B0604030504040204" pitchFamily="50" charset="-128"/>
                        </a:rPr>
                        <a:t>名</a:t>
                      </a:r>
                      <a:endParaRPr kumimoji="1" lang="ja-JP" altLang="en-US" sz="1100" dirty="0">
                        <a:latin typeface="Meiryo UI" panose="020B0604030504040204" pitchFamily="50" charset="-128"/>
                        <a:ea typeface="Meiryo UI" panose="020B0604030504040204" pitchFamily="50" charset="-128"/>
                      </a:endParaRP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altLang="ja-JP" sz="1100" dirty="0" smtClean="0">
                          <a:latin typeface="Meiryo UI" panose="020B0604030504040204" pitchFamily="50" charset="-128"/>
                          <a:ea typeface="Meiryo UI" panose="020B0604030504040204" pitchFamily="50" charset="-128"/>
                        </a:rPr>
                        <a:t>8/8</a:t>
                      </a:r>
                      <a:r>
                        <a:rPr lang="ja-JP" altLang="en-US" sz="1100" dirty="0" smtClean="0">
                          <a:latin typeface="Meiryo UI" panose="020B0604030504040204" pitchFamily="50" charset="-128"/>
                          <a:ea typeface="Meiryo UI" panose="020B0604030504040204" pitchFamily="50" charset="-128"/>
                        </a:rPr>
                        <a:t>（木）</a:t>
                      </a:r>
                    </a:p>
                  </a:txBody>
                  <a:tcPr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altLang="ja-JP" sz="1100" dirty="0" smtClean="0">
                          <a:latin typeface="Meiryo UI" panose="020B0604030504040204" pitchFamily="50" charset="-128"/>
                          <a:ea typeface="Meiryo UI" panose="020B0604030504040204" pitchFamily="50" charset="-128"/>
                        </a:rPr>
                        <a:t>Ⅰ</a:t>
                      </a:r>
                      <a:r>
                        <a:rPr lang="ja-JP" altLang="en-US" sz="1100" dirty="0" smtClean="0">
                          <a:latin typeface="Meiryo UI" panose="020B0604030504040204" pitchFamily="50" charset="-128"/>
                          <a:ea typeface="Meiryo UI" panose="020B0604030504040204" pitchFamily="50" charset="-128"/>
                        </a:rPr>
                        <a:t>　「塩越湊の役割と地域とのかかわり」</a:t>
                      </a:r>
                    </a:p>
                  </a:txBody>
                  <a:tcPr anchor="ctr"/>
                </a:tc>
                <a:extLst>
                  <a:ext uri="{0D108BD9-81ED-4DB2-BD59-A6C34878D82A}">
                    <a16:rowId xmlns="" xmlns:a16="http://schemas.microsoft.com/office/drawing/2014/main" val="3580447929"/>
                  </a:ext>
                </a:extLst>
              </a:tr>
              <a:tr h="504056">
                <a:tc>
                  <a:txBody>
                    <a:bodyPr/>
                    <a:lstStyle/>
                    <a:p>
                      <a:pPr algn="ctr"/>
                      <a:r>
                        <a:rPr kumimoji="1" lang="ja-JP" altLang="en-US" sz="1100" dirty="0" smtClean="0">
                          <a:latin typeface="Meiryo UI" panose="020B0604030504040204" pitchFamily="50" charset="-128"/>
                          <a:ea typeface="Meiryo UI" panose="020B0604030504040204" pitchFamily="50" charset="-128"/>
                        </a:rPr>
                        <a:t>山形県</a:t>
                      </a:r>
                      <a:endParaRPr kumimoji="1" lang="en-US" altLang="ja-JP" sz="1100" dirty="0" smtClean="0">
                        <a:latin typeface="Meiryo UI" panose="020B0604030504040204" pitchFamily="50" charset="-128"/>
                        <a:ea typeface="Meiryo UI" panose="020B0604030504040204" pitchFamily="50" charset="-128"/>
                      </a:endParaRPr>
                    </a:p>
                    <a:p>
                      <a:pPr algn="ctr"/>
                      <a:r>
                        <a:rPr kumimoji="1" lang="ja-JP" altLang="en-US" sz="1100" dirty="0" smtClean="0">
                          <a:latin typeface="Meiryo UI" panose="020B0604030504040204" pitchFamily="50" charset="-128"/>
                          <a:ea typeface="Meiryo UI" panose="020B0604030504040204" pitchFamily="50" charset="-128"/>
                        </a:rPr>
                        <a:t>鶴岡市</a:t>
                      </a:r>
                      <a:endParaRPr kumimoji="1" lang="ja-JP" altLang="en-US" sz="1100" dirty="0">
                        <a:latin typeface="Meiryo UI" panose="020B0604030504040204" pitchFamily="50" charset="-128"/>
                        <a:ea typeface="Meiryo UI" panose="020B0604030504040204" pitchFamily="50" charset="-128"/>
                      </a:endParaRPr>
                    </a:p>
                  </a:txBody>
                  <a:tcPr anchor="ctr"/>
                </a:tc>
                <a:tc>
                  <a:txBody>
                    <a:bodyPr/>
                    <a:lstStyle/>
                    <a:p>
                      <a:pPr algn="ctr"/>
                      <a:r>
                        <a:rPr kumimoji="1" lang="ja-JP" altLang="en-US" sz="1100" dirty="0" smtClean="0">
                          <a:latin typeface="Meiryo UI" panose="020B0604030504040204" pitchFamily="50" charset="-128"/>
                          <a:ea typeface="Meiryo UI" panose="020B0604030504040204" pitchFamily="50" charset="-128"/>
                        </a:rPr>
                        <a:t>大山小学校</a:t>
                      </a:r>
                      <a:endParaRPr kumimoji="1" lang="ja-JP" altLang="en-US" sz="1100"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100" dirty="0" smtClean="0">
                          <a:latin typeface="Meiryo UI" panose="020B0604030504040204" pitchFamily="50" charset="-128"/>
                          <a:ea typeface="Meiryo UI" panose="020B0604030504040204" pitchFamily="50" charset="-128"/>
                        </a:rPr>
                        <a:t>61</a:t>
                      </a:r>
                      <a:r>
                        <a:rPr kumimoji="1" lang="ja-JP" altLang="en-US" sz="1100" dirty="0" smtClean="0">
                          <a:latin typeface="Meiryo UI" panose="020B0604030504040204" pitchFamily="50" charset="-128"/>
                          <a:ea typeface="Meiryo UI" panose="020B0604030504040204" pitchFamily="50" charset="-128"/>
                        </a:rPr>
                        <a:t>名</a:t>
                      </a:r>
                      <a:endParaRPr kumimoji="1" lang="ja-JP" altLang="en-US" sz="1100" dirty="0">
                        <a:latin typeface="Meiryo UI" panose="020B0604030504040204" pitchFamily="50" charset="-128"/>
                        <a:ea typeface="Meiryo UI" panose="020B0604030504040204" pitchFamily="50" charset="-128"/>
                      </a:endParaRP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altLang="zh-CN" sz="1100" dirty="0" smtClean="0">
                          <a:latin typeface="Meiryo UI" panose="020B0604030504040204" pitchFamily="50" charset="-128"/>
                          <a:ea typeface="Meiryo UI" panose="020B0604030504040204" pitchFamily="50" charset="-128"/>
                        </a:rPr>
                        <a:t>8/29</a:t>
                      </a:r>
                      <a:r>
                        <a:rPr lang="zh-CN" altLang="en-US" sz="1100" dirty="0" smtClean="0">
                          <a:latin typeface="Meiryo UI" panose="020B0604030504040204" pitchFamily="50" charset="-128"/>
                          <a:ea typeface="Meiryo UI" panose="020B0604030504040204" pitchFamily="50" charset="-128"/>
                        </a:rPr>
                        <a:t>（木）</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altLang="zh-CN" sz="1100" dirty="0" smtClean="0">
                          <a:latin typeface="Meiryo UI" panose="020B0604030504040204" pitchFamily="50" charset="-128"/>
                          <a:ea typeface="Meiryo UI" panose="020B0604030504040204" pitchFamily="50" charset="-128"/>
                        </a:rPr>
                        <a:t>8/30</a:t>
                      </a:r>
                      <a:r>
                        <a:rPr lang="zh-CN" altLang="en-US" sz="1100" dirty="0" smtClean="0">
                          <a:latin typeface="Meiryo UI" panose="020B0604030504040204" pitchFamily="50" charset="-128"/>
                          <a:ea typeface="Meiryo UI" panose="020B0604030504040204" pitchFamily="50" charset="-128"/>
                        </a:rPr>
                        <a:t>（金）</a:t>
                      </a:r>
                      <a:endParaRPr lang="ja-JP" altLang="en-US" sz="1100" dirty="0" smtClean="0">
                        <a:latin typeface="Meiryo UI" panose="020B0604030504040204" pitchFamily="50" charset="-128"/>
                        <a:ea typeface="Meiryo UI" panose="020B0604030504040204" pitchFamily="50" charset="-128"/>
                      </a:endParaRPr>
                    </a:p>
                  </a:txBody>
                  <a:tcPr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altLang="ja-JP" sz="1100" dirty="0" smtClean="0">
                          <a:latin typeface="Meiryo UI" panose="020B0604030504040204" pitchFamily="50" charset="-128"/>
                          <a:ea typeface="Meiryo UI" panose="020B0604030504040204" pitchFamily="50" charset="-128"/>
                        </a:rPr>
                        <a:t>Ⅰ</a:t>
                      </a:r>
                      <a:r>
                        <a:rPr lang="ja-JP" altLang="en-US" sz="1100" dirty="0" smtClean="0">
                          <a:latin typeface="Meiryo UI" panose="020B0604030504040204" pitchFamily="50" charset="-128"/>
                          <a:ea typeface="Meiryo UI" panose="020B0604030504040204" pitchFamily="50" charset="-128"/>
                        </a:rPr>
                        <a:t>　「加茂港を介してもたらされ、</a:t>
                      </a:r>
                      <a:endParaRPr lang="en-US" altLang="ja-JP" sz="1100" dirty="0" smtClean="0">
                        <a:latin typeface="Meiryo UI" panose="020B0604030504040204" pitchFamily="50" charset="-128"/>
                        <a:ea typeface="Meiryo UI" panose="020B0604030504040204"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ja-JP" altLang="en-US" sz="1100" dirty="0" smtClean="0">
                          <a:latin typeface="Meiryo UI" panose="020B0604030504040204" pitchFamily="50" charset="-128"/>
                          <a:ea typeface="Meiryo UI" panose="020B0604030504040204" pitchFamily="50" charset="-128"/>
                        </a:rPr>
                        <a:t>　　　　　　　育まれてきた地域の文化。」</a:t>
                      </a:r>
                    </a:p>
                  </a:txBody>
                  <a:tcPr anchor="ctr"/>
                </a:tc>
                <a:extLst>
                  <a:ext uri="{0D108BD9-81ED-4DB2-BD59-A6C34878D82A}">
                    <a16:rowId xmlns="" xmlns:a16="http://schemas.microsoft.com/office/drawing/2014/main" val="347474654"/>
                  </a:ext>
                </a:extLst>
              </a:tr>
              <a:tr h="504056">
                <a:tc>
                  <a:txBody>
                    <a:bodyPr/>
                    <a:lstStyle/>
                    <a:p>
                      <a:pPr algn="ctr"/>
                      <a:r>
                        <a:rPr kumimoji="1" lang="ja-JP" altLang="en-US" sz="1100" dirty="0" smtClean="0">
                          <a:latin typeface="Meiryo UI" panose="020B0604030504040204" pitchFamily="50" charset="-128"/>
                          <a:ea typeface="Meiryo UI" panose="020B0604030504040204" pitchFamily="50" charset="-128"/>
                        </a:rPr>
                        <a:t>新潟県</a:t>
                      </a:r>
                      <a:endParaRPr kumimoji="1" lang="en-US" altLang="ja-JP" sz="1100" dirty="0" smtClean="0">
                        <a:latin typeface="Meiryo UI" panose="020B0604030504040204" pitchFamily="50" charset="-128"/>
                        <a:ea typeface="Meiryo UI" panose="020B0604030504040204" pitchFamily="50" charset="-128"/>
                      </a:endParaRPr>
                    </a:p>
                    <a:p>
                      <a:pPr algn="ctr"/>
                      <a:r>
                        <a:rPr kumimoji="1" lang="ja-JP" altLang="en-US" sz="1100" dirty="0" smtClean="0">
                          <a:latin typeface="Meiryo UI" panose="020B0604030504040204" pitchFamily="50" charset="-128"/>
                          <a:ea typeface="Meiryo UI" panose="020B0604030504040204" pitchFamily="50" charset="-128"/>
                        </a:rPr>
                        <a:t>新潟市</a:t>
                      </a:r>
                      <a:endParaRPr kumimoji="1" lang="ja-JP" altLang="en-US" sz="1100" dirty="0">
                        <a:latin typeface="Meiryo UI" panose="020B0604030504040204" pitchFamily="50" charset="-128"/>
                        <a:ea typeface="Meiryo UI" panose="020B0604030504040204" pitchFamily="50" charset="-128"/>
                      </a:endParaRPr>
                    </a:p>
                  </a:txBody>
                  <a:tcPr anchor="ctr"/>
                </a:tc>
                <a:tc>
                  <a:txBody>
                    <a:bodyPr/>
                    <a:lstStyle/>
                    <a:p>
                      <a:pPr algn="ctr"/>
                      <a:r>
                        <a:rPr kumimoji="1" lang="zh-CN" altLang="en-US" sz="1100" dirty="0" smtClean="0">
                          <a:latin typeface="Meiryo UI" panose="020B0604030504040204" pitchFamily="50" charset="-128"/>
                          <a:ea typeface="Meiryo UI" panose="020B0604030504040204" pitchFamily="50" charset="-128"/>
                        </a:rPr>
                        <a:t>日和山小学校</a:t>
                      </a:r>
                      <a:endParaRPr kumimoji="1" lang="ja-JP" altLang="en-US" sz="1100"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100" dirty="0" smtClean="0">
                          <a:latin typeface="Meiryo UI" panose="020B0604030504040204" pitchFamily="50" charset="-128"/>
                          <a:ea typeface="Meiryo UI" panose="020B0604030504040204" pitchFamily="50" charset="-128"/>
                        </a:rPr>
                        <a:t>53</a:t>
                      </a:r>
                      <a:r>
                        <a:rPr kumimoji="1" lang="ja-JP" altLang="en-US" sz="1100" dirty="0" smtClean="0">
                          <a:latin typeface="Meiryo UI" panose="020B0604030504040204" pitchFamily="50" charset="-128"/>
                          <a:ea typeface="Meiryo UI" panose="020B0604030504040204" pitchFamily="50" charset="-128"/>
                        </a:rPr>
                        <a:t>名</a:t>
                      </a:r>
                      <a:endParaRPr kumimoji="1" lang="ja-JP" altLang="en-US" sz="1100" dirty="0">
                        <a:latin typeface="Meiryo UI" panose="020B0604030504040204" pitchFamily="50" charset="-128"/>
                        <a:ea typeface="Meiryo UI" panose="020B0604030504040204" pitchFamily="50" charset="-128"/>
                      </a:endParaRP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altLang="ja-JP" sz="1100" dirty="0" smtClean="0">
                          <a:latin typeface="Meiryo UI" panose="020B0604030504040204" pitchFamily="50" charset="-128"/>
                          <a:ea typeface="Meiryo UI" panose="020B0604030504040204" pitchFamily="50" charset="-128"/>
                        </a:rPr>
                        <a:t>9/24</a:t>
                      </a:r>
                      <a:r>
                        <a:rPr lang="ja-JP" altLang="en-US" sz="1100" dirty="0" smtClean="0">
                          <a:latin typeface="Meiryo UI" panose="020B0604030504040204" pitchFamily="50" charset="-128"/>
                          <a:ea typeface="Meiryo UI" panose="020B0604030504040204" pitchFamily="50" charset="-128"/>
                        </a:rPr>
                        <a:t>（火）</a:t>
                      </a:r>
                    </a:p>
                  </a:txBody>
                  <a:tcPr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altLang="ja-JP" sz="1100" dirty="0" smtClean="0">
                          <a:latin typeface="Meiryo UI" panose="020B0604030504040204" pitchFamily="50" charset="-128"/>
                          <a:ea typeface="Meiryo UI" panose="020B0604030504040204" pitchFamily="50" charset="-128"/>
                        </a:rPr>
                        <a:t>Ⅲ</a:t>
                      </a:r>
                      <a:r>
                        <a:rPr lang="ja-JP" altLang="en-US" sz="1100" dirty="0" smtClean="0">
                          <a:latin typeface="Meiryo UI" panose="020B0604030504040204" pitchFamily="50" charset="-128"/>
                          <a:ea typeface="Meiryo UI" panose="020B0604030504040204" pitchFamily="50" charset="-128"/>
                        </a:rPr>
                        <a:t>　「海から望む新潟湊・日和山」</a:t>
                      </a:r>
                    </a:p>
                  </a:txBody>
                  <a:tcPr anchor="ctr"/>
                </a:tc>
                <a:extLst>
                  <a:ext uri="{0D108BD9-81ED-4DB2-BD59-A6C34878D82A}">
                    <a16:rowId xmlns="" xmlns:a16="http://schemas.microsoft.com/office/drawing/2014/main" val="4122388041"/>
                  </a:ext>
                </a:extLst>
              </a:tr>
              <a:tr h="504056">
                <a:tc>
                  <a:txBody>
                    <a:bodyPr/>
                    <a:lstStyle/>
                    <a:p>
                      <a:pPr algn="ctr"/>
                      <a:r>
                        <a:rPr kumimoji="1" lang="ja-JP" altLang="en-US" sz="1100" dirty="0" smtClean="0">
                          <a:latin typeface="Meiryo UI" panose="020B0604030504040204" pitchFamily="50" charset="-128"/>
                          <a:ea typeface="Meiryo UI" panose="020B0604030504040204" pitchFamily="50" charset="-128"/>
                        </a:rPr>
                        <a:t>石川県</a:t>
                      </a:r>
                      <a:endParaRPr kumimoji="1" lang="en-US" altLang="ja-JP" sz="1100" dirty="0" smtClean="0">
                        <a:latin typeface="Meiryo UI" panose="020B0604030504040204" pitchFamily="50" charset="-128"/>
                        <a:ea typeface="Meiryo UI" panose="020B0604030504040204" pitchFamily="50" charset="-128"/>
                      </a:endParaRPr>
                    </a:p>
                    <a:p>
                      <a:pPr algn="ctr"/>
                      <a:r>
                        <a:rPr kumimoji="1" lang="ja-JP" altLang="en-US" sz="1100" dirty="0" smtClean="0">
                          <a:latin typeface="Meiryo UI" panose="020B0604030504040204" pitchFamily="50" charset="-128"/>
                          <a:ea typeface="Meiryo UI" panose="020B0604030504040204" pitchFamily="50" charset="-128"/>
                        </a:rPr>
                        <a:t>小松市</a:t>
                      </a:r>
                      <a:endParaRPr kumimoji="1" lang="ja-JP" altLang="en-US" sz="1100" dirty="0">
                        <a:latin typeface="Meiryo UI" panose="020B0604030504040204" pitchFamily="50" charset="-128"/>
                        <a:ea typeface="Meiryo UI" panose="020B0604030504040204" pitchFamily="50" charset="-128"/>
                      </a:endParaRPr>
                    </a:p>
                  </a:txBody>
                  <a:tcPr anchor="ctr"/>
                </a:tc>
                <a:tc>
                  <a:txBody>
                    <a:bodyPr/>
                    <a:lstStyle/>
                    <a:p>
                      <a:pPr algn="ctr"/>
                      <a:r>
                        <a:rPr kumimoji="1" lang="ja-JP" altLang="en-US" sz="1100" dirty="0" smtClean="0">
                          <a:latin typeface="Meiryo UI" panose="020B0604030504040204" pitchFamily="50" charset="-128"/>
                          <a:ea typeface="Meiryo UI" panose="020B0604030504040204" pitchFamily="50" charset="-128"/>
                        </a:rPr>
                        <a:t>安宅小学校</a:t>
                      </a:r>
                      <a:endParaRPr kumimoji="1" lang="ja-JP" altLang="en-US" sz="1100"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100" dirty="0" smtClean="0">
                          <a:latin typeface="Meiryo UI" panose="020B0604030504040204" pitchFamily="50" charset="-128"/>
                          <a:ea typeface="Meiryo UI" panose="020B0604030504040204" pitchFamily="50" charset="-128"/>
                        </a:rPr>
                        <a:t>50</a:t>
                      </a:r>
                      <a:r>
                        <a:rPr kumimoji="1" lang="ja-JP" altLang="en-US" sz="1100" dirty="0" smtClean="0">
                          <a:latin typeface="Meiryo UI" panose="020B0604030504040204" pitchFamily="50" charset="-128"/>
                          <a:ea typeface="Meiryo UI" panose="020B0604030504040204" pitchFamily="50" charset="-128"/>
                        </a:rPr>
                        <a:t>名</a:t>
                      </a:r>
                      <a:endParaRPr kumimoji="1" lang="ja-JP" altLang="en-US" sz="1100" dirty="0">
                        <a:latin typeface="Meiryo UI" panose="020B0604030504040204" pitchFamily="50" charset="-128"/>
                        <a:ea typeface="Meiryo UI" panose="020B0604030504040204" pitchFamily="50" charset="-128"/>
                      </a:endParaRP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altLang="ja-JP" sz="1100" dirty="0" smtClean="0">
                          <a:latin typeface="Meiryo UI" panose="020B0604030504040204" pitchFamily="50" charset="-128"/>
                          <a:ea typeface="Meiryo UI" panose="020B0604030504040204" pitchFamily="50" charset="-128"/>
                        </a:rPr>
                        <a:t>8/27</a:t>
                      </a:r>
                      <a:r>
                        <a:rPr lang="ja-JP" altLang="en-US" sz="1100" dirty="0" smtClean="0">
                          <a:latin typeface="Meiryo UI" panose="020B0604030504040204" pitchFamily="50" charset="-128"/>
                          <a:ea typeface="Meiryo UI" panose="020B0604030504040204" pitchFamily="50" charset="-128"/>
                        </a:rPr>
                        <a:t>（火）</a:t>
                      </a:r>
                      <a:endParaRPr lang="en-US" altLang="ja-JP" sz="1100" dirty="0" smtClean="0">
                        <a:latin typeface="Meiryo UI" panose="020B0604030504040204" pitchFamily="50" charset="-128"/>
                        <a:ea typeface="Meiryo UI" panose="020B0604030504040204" pitchFamily="50" charset="-128"/>
                      </a:endParaRPr>
                    </a:p>
                    <a:p>
                      <a:pPr marL="0" marR="0" lvl="0" indent="0" algn="ctr" defTabSz="457200" rtl="0" eaLnBrk="1" fontAlgn="auto" latinLnBrk="0" hangingPunct="1">
                        <a:lnSpc>
                          <a:spcPct val="100000"/>
                        </a:lnSpc>
                        <a:spcBef>
                          <a:spcPts val="0"/>
                        </a:spcBef>
                        <a:spcAft>
                          <a:spcPts val="0"/>
                        </a:spcAft>
                        <a:buClrTx/>
                        <a:buSzTx/>
                        <a:buFontTx/>
                        <a:buNone/>
                        <a:tabLst/>
                        <a:defRPr/>
                      </a:pPr>
                      <a:r>
                        <a:rPr lang="en-US" altLang="ja-JP" sz="1100" dirty="0" smtClean="0">
                          <a:latin typeface="Meiryo UI" panose="020B0604030504040204" pitchFamily="50" charset="-128"/>
                          <a:ea typeface="Meiryo UI" panose="020B0604030504040204" pitchFamily="50" charset="-128"/>
                        </a:rPr>
                        <a:t>9/9</a:t>
                      </a:r>
                      <a:r>
                        <a:rPr lang="ja-JP" altLang="en-US" sz="1100" dirty="0" smtClean="0">
                          <a:latin typeface="Meiryo UI" panose="020B0604030504040204" pitchFamily="50" charset="-128"/>
                          <a:ea typeface="Meiryo UI" panose="020B0604030504040204" pitchFamily="50" charset="-128"/>
                        </a:rPr>
                        <a:t>（月）</a:t>
                      </a:r>
                    </a:p>
                  </a:txBody>
                  <a:tcPr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altLang="ja-JP" sz="1100" dirty="0" smtClean="0">
                          <a:latin typeface="Meiryo UI" panose="020B0604030504040204" pitchFamily="50" charset="-128"/>
                          <a:ea typeface="Meiryo UI" panose="020B0604030504040204" pitchFamily="50" charset="-128"/>
                        </a:rPr>
                        <a:t>Ⅰ</a:t>
                      </a:r>
                      <a:r>
                        <a:rPr lang="ja-JP" altLang="en-US" sz="1100" dirty="0" smtClean="0">
                          <a:latin typeface="Meiryo UI" panose="020B0604030504040204" pitchFamily="50" charset="-128"/>
                          <a:ea typeface="Meiryo UI" panose="020B0604030504040204" pitchFamily="50" charset="-128"/>
                        </a:rPr>
                        <a:t>　「安宅まつりから見る海と安宅の関わり」</a:t>
                      </a:r>
                    </a:p>
                  </a:txBody>
                  <a:tcPr anchor="ctr"/>
                </a:tc>
                <a:extLst>
                  <a:ext uri="{0D108BD9-81ED-4DB2-BD59-A6C34878D82A}">
                    <a16:rowId xmlns="" xmlns:a16="http://schemas.microsoft.com/office/drawing/2014/main" val="4179871037"/>
                  </a:ext>
                </a:extLst>
              </a:tr>
              <a:tr h="504056">
                <a:tc>
                  <a:txBody>
                    <a:bodyPr/>
                    <a:lstStyle/>
                    <a:p>
                      <a:pPr algn="ctr"/>
                      <a:r>
                        <a:rPr kumimoji="1" lang="ja-JP" altLang="en-US" sz="1100" dirty="0" smtClean="0">
                          <a:latin typeface="Meiryo UI" panose="020B0604030504040204" pitchFamily="50" charset="-128"/>
                          <a:ea typeface="Meiryo UI" panose="020B0604030504040204" pitchFamily="50" charset="-128"/>
                        </a:rPr>
                        <a:t>富山県</a:t>
                      </a:r>
                      <a:endParaRPr kumimoji="1" lang="en-US" altLang="ja-JP" sz="1100" dirty="0" smtClean="0">
                        <a:latin typeface="Meiryo UI" panose="020B0604030504040204" pitchFamily="50" charset="-128"/>
                        <a:ea typeface="Meiryo UI" panose="020B0604030504040204" pitchFamily="50" charset="-128"/>
                      </a:endParaRPr>
                    </a:p>
                    <a:p>
                      <a:pPr algn="ctr"/>
                      <a:r>
                        <a:rPr kumimoji="1" lang="ja-JP" altLang="en-US" sz="1100" dirty="0" smtClean="0">
                          <a:latin typeface="Meiryo UI" panose="020B0604030504040204" pitchFamily="50" charset="-128"/>
                          <a:ea typeface="Meiryo UI" panose="020B0604030504040204" pitchFamily="50" charset="-128"/>
                        </a:rPr>
                        <a:t>富山市</a:t>
                      </a:r>
                      <a:endParaRPr kumimoji="1" lang="ja-JP" altLang="en-US" sz="1100" dirty="0">
                        <a:latin typeface="Meiryo UI" panose="020B0604030504040204" pitchFamily="50" charset="-128"/>
                        <a:ea typeface="Meiryo UI" panose="020B0604030504040204" pitchFamily="50" charset="-128"/>
                      </a:endParaRPr>
                    </a:p>
                  </a:txBody>
                  <a:tcPr anchor="ctr"/>
                </a:tc>
                <a:tc>
                  <a:txBody>
                    <a:bodyPr/>
                    <a:lstStyle/>
                    <a:p>
                      <a:pPr algn="ctr"/>
                      <a:r>
                        <a:rPr kumimoji="1" lang="ja-JP" altLang="en-US" sz="1100" dirty="0" smtClean="0">
                          <a:latin typeface="Meiryo UI" panose="020B0604030504040204" pitchFamily="50" charset="-128"/>
                          <a:ea typeface="Meiryo UI" panose="020B0604030504040204" pitchFamily="50" charset="-128"/>
                        </a:rPr>
                        <a:t>岩瀬小学校</a:t>
                      </a:r>
                      <a:endParaRPr kumimoji="1" lang="ja-JP" altLang="en-US" sz="1100"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100" dirty="0" smtClean="0">
                          <a:latin typeface="Meiryo UI" panose="020B0604030504040204" pitchFamily="50" charset="-128"/>
                          <a:ea typeface="Meiryo UI" panose="020B0604030504040204" pitchFamily="50" charset="-128"/>
                        </a:rPr>
                        <a:t>17</a:t>
                      </a:r>
                      <a:r>
                        <a:rPr kumimoji="1" lang="ja-JP" altLang="en-US" sz="1100" dirty="0" smtClean="0">
                          <a:latin typeface="Meiryo UI" panose="020B0604030504040204" pitchFamily="50" charset="-128"/>
                          <a:ea typeface="Meiryo UI" panose="020B0604030504040204" pitchFamily="50" charset="-128"/>
                        </a:rPr>
                        <a:t>名</a:t>
                      </a:r>
                      <a:endParaRPr kumimoji="1" lang="ja-JP" altLang="en-US" sz="1100" dirty="0">
                        <a:latin typeface="Meiryo UI" panose="020B0604030504040204" pitchFamily="50" charset="-128"/>
                        <a:ea typeface="Meiryo UI" panose="020B0604030504040204" pitchFamily="50" charset="-128"/>
                      </a:endParaRP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altLang="ja-JP" sz="1100" dirty="0" smtClean="0">
                          <a:latin typeface="Meiryo UI" panose="020B0604030504040204" pitchFamily="50" charset="-128"/>
                          <a:ea typeface="Meiryo UI" panose="020B0604030504040204" pitchFamily="50" charset="-128"/>
                        </a:rPr>
                        <a:t>8/8</a:t>
                      </a:r>
                      <a:r>
                        <a:rPr lang="ja-JP" altLang="en-US" sz="1100" dirty="0" smtClean="0">
                          <a:latin typeface="Meiryo UI" panose="020B0604030504040204" pitchFamily="50" charset="-128"/>
                          <a:ea typeface="Meiryo UI" panose="020B0604030504040204" pitchFamily="50" charset="-128"/>
                        </a:rPr>
                        <a:t>（木）</a:t>
                      </a:r>
                    </a:p>
                  </a:txBody>
                  <a:tcPr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altLang="ja-JP" sz="1100" dirty="0" smtClean="0">
                          <a:latin typeface="Meiryo UI" panose="020B0604030504040204" pitchFamily="50" charset="-128"/>
                          <a:ea typeface="Meiryo UI" panose="020B0604030504040204" pitchFamily="50" charset="-128"/>
                        </a:rPr>
                        <a:t>Ⅰ</a:t>
                      </a:r>
                      <a:r>
                        <a:rPr lang="ja-JP" altLang="en-US" sz="1100" dirty="0" smtClean="0">
                          <a:latin typeface="Meiryo UI" panose="020B0604030504040204" pitchFamily="50" charset="-128"/>
                          <a:ea typeface="Meiryo UI" panose="020B0604030504040204" pitchFamily="50" charset="-128"/>
                        </a:rPr>
                        <a:t>　「岩瀬まだらと北前船との関わり」</a:t>
                      </a:r>
                    </a:p>
                  </a:txBody>
                  <a:tcPr anchor="ctr"/>
                </a:tc>
                <a:extLst>
                  <a:ext uri="{0D108BD9-81ED-4DB2-BD59-A6C34878D82A}">
                    <a16:rowId xmlns="" xmlns:a16="http://schemas.microsoft.com/office/drawing/2014/main" val="3811272240"/>
                  </a:ext>
                </a:extLst>
              </a:tr>
              <a:tr h="504056">
                <a:tc>
                  <a:txBody>
                    <a:bodyPr/>
                    <a:lstStyle/>
                    <a:p>
                      <a:pPr algn="ctr"/>
                      <a:r>
                        <a:rPr kumimoji="1" lang="ja-JP" altLang="en-US" sz="1100" dirty="0" smtClean="0">
                          <a:latin typeface="Meiryo UI" panose="020B0604030504040204" pitchFamily="50" charset="-128"/>
                          <a:ea typeface="Meiryo UI" panose="020B0604030504040204" pitchFamily="50" charset="-128"/>
                        </a:rPr>
                        <a:t>福井県</a:t>
                      </a:r>
                      <a:endParaRPr kumimoji="1" lang="en-US" altLang="ja-JP" sz="1100" dirty="0" smtClean="0">
                        <a:latin typeface="Meiryo UI" panose="020B0604030504040204" pitchFamily="50" charset="-128"/>
                        <a:ea typeface="Meiryo UI" panose="020B0604030504040204" pitchFamily="50" charset="-128"/>
                      </a:endParaRPr>
                    </a:p>
                    <a:p>
                      <a:pPr algn="ctr"/>
                      <a:r>
                        <a:rPr kumimoji="1" lang="ja-JP" altLang="en-US" sz="1100" dirty="0" smtClean="0">
                          <a:latin typeface="Meiryo UI" panose="020B0604030504040204" pitchFamily="50" charset="-128"/>
                          <a:ea typeface="Meiryo UI" panose="020B0604030504040204" pitchFamily="50" charset="-128"/>
                        </a:rPr>
                        <a:t>敦賀市</a:t>
                      </a:r>
                      <a:endParaRPr kumimoji="1" lang="ja-JP" altLang="en-US" sz="1100" dirty="0">
                        <a:latin typeface="Meiryo UI" panose="020B0604030504040204" pitchFamily="50" charset="-128"/>
                        <a:ea typeface="Meiryo UI" panose="020B0604030504040204" pitchFamily="50" charset="-128"/>
                      </a:endParaRPr>
                    </a:p>
                  </a:txBody>
                  <a:tcPr anchor="ctr"/>
                </a:tc>
                <a:tc>
                  <a:txBody>
                    <a:bodyPr/>
                    <a:lstStyle/>
                    <a:p>
                      <a:pPr algn="ctr"/>
                      <a:r>
                        <a:rPr kumimoji="1" lang="ja-JP" altLang="en-US" sz="1100" dirty="0" smtClean="0">
                          <a:latin typeface="Meiryo UI" panose="020B0604030504040204" pitchFamily="50" charset="-128"/>
                          <a:ea typeface="Meiryo UI" panose="020B0604030504040204" pitchFamily="50" charset="-128"/>
                        </a:rPr>
                        <a:t>沓見小学校</a:t>
                      </a:r>
                      <a:endParaRPr kumimoji="1" lang="ja-JP" altLang="en-US" sz="1100"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100" dirty="0" smtClean="0">
                          <a:latin typeface="Meiryo UI" panose="020B0604030504040204" pitchFamily="50" charset="-128"/>
                          <a:ea typeface="Meiryo UI" panose="020B0604030504040204" pitchFamily="50" charset="-128"/>
                        </a:rPr>
                        <a:t>19</a:t>
                      </a:r>
                      <a:r>
                        <a:rPr kumimoji="1" lang="ja-JP" altLang="en-US" sz="1100" dirty="0" smtClean="0">
                          <a:latin typeface="Meiryo UI" panose="020B0604030504040204" pitchFamily="50" charset="-128"/>
                          <a:ea typeface="Meiryo UI" panose="020B0604030504040204" pitchFamily="50" charset="-128"/>
                        </a:rPr>
                        <a:t>名</a:t>
                      </a:r>
                      <a:endParaRPr kumimoji="1" lang="ja-JP" altLang="en-US" sz="1100" dirty="0">
                        <a:latin typeface="Meiryo UI" panose="020B0604030504040204" pitchFamily="50" charset="-128"/>
                        <a:ea typeface="Meiryo UI" panose="020B0604030504040204" pitchFamily="50" charset="-128"/>
                      </a:endParaRP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altLang="ja-JP" sz="1100" dirty="0" smtClean="0">
                          <a:latin typeface="Meiryo UI" panose="020B0604030504040204" pitchFamily="50" charset="-128"/>
                          <a:ea typeface="Meiryo UI" panose="020B0604030504040204" pitchFamily="50" charset="-128"/>
                        </a:rPr>
                        <a:t>8/29</a:t>
                      </a:r>
                      <a:r>
                        <a:rPr lang="ja-JP" altLang="en-US" sz="1100" dirty="0" smtClean="0">
                          <a:latin typeface="Meiryo UI" panose="020B0604030504040204" pitchFamily="50" charset="-128"/>
                          <a:ea typeface="Meiryo UI" panose="020B0604030504040204" pitchFamily="50" charset="-128"/>
                        </a:rPr>
                        <a:t>（木）</a:t>
                      </a:r>
                    </a:p>
                  </a:txBody>
                  <a:tcPr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altLang="ja-JP" sz="1100" dirty="0" smtClean="0">
                          <a:latin typeface="Meiryo UI" panose="020B0604030504040204" pitchFamily="50" charset="-128"/>
                          <a:ea typeface="Meiryo UI" panose="020B0604030504040204" pitchFamily="50" charset="-128"/>
                        </a:rPr>
                        <a:t>Ⅱ</a:t>
                      </a:r>
                      <a:r>
                        <a:rPr lang="ja-JP" altLang="en-US" sz="1100" dirty="0" smtClean="0">
                          <a:latin typeface="Meiryo UI" panose="020B0604030504040204" pitchFamily="50" charset="-128"/>
                          <a:ea typeface="Meiryo UI" panose="020B0604030504040204" pitchFamily="50" charset="-128"/>
                        </a:rPr>
                        <a:t>　「昆布の手すき加工技術と海の関わり」</a:t>
                      </a:r>
                    </a:p>
                  </a:txBody>
                  <a:tcPr anchor="ctr"/>
                </a:tc>
                <a:extLst>
                  <a:ext uri="{0D108BD9-81ED-4DB2-BD59-A6C34878D82A}">
                    <a16:rowId xmlns="" xmlns:a16="http://schemas.microsoft.com/office/drawing/2014/main" val="91151664"/>
                  </a:ext>
                </a:extLst>
              </a:tr>
              <a:tr h="504056">
                <a:tc>
                  <a:txBody>
                    <a:bodyPr/>
                    <a:lstStyle/>
                    <a:p>
                      <a:pPr algn="ctr"/>
                      <a:r>
                        <a:rPr kumimoji="1" lang="ja-JP" altLang="en-US" sz="1100" dirty="0" smtClean="0">
                          <a:latin typeface="Meiryo UI" panose="020B0604030504040204" pitchFamily="50" charset="-128"/>
                          <a:ea typeface="Meiryo UI" panose="020B0604030504040204" pitchFamily="50" charset="-128"/>
                        </a:rPr>
                        <a:t>京都府</a:t>
                      </a:r>
                      <a:endParaRPr kumimoji="1" lang="en-US" altLang="ja-JP" sz="1100" dirty="0" smtClean="0">
                        <a:latin typeface="Meiryo UI" panose="020B0604030504040204" pitchFamily="50" charset="-128"/>
                        <a:ea typeface="Meiryo UI" panose="020B0604030504040204" pitchFamily="50" charset="-128"/>
                      </a:endParaRPr>
                    </a:p>
                    <a:p>
                      <a:pPr algn="ctr"/>
                      <a:r>
                        <a:rPr kumimoji="1" lang="ja-JP" altLang="en-US" sz="1100" dirty="0" smtClean="0">
                          <a:latin typeface="Meiryo UI" panose="020B0604030504040204" pitchFamily="50" charset="-128"/>
                          <a:ea typeface="Meiryo UI" panose="020B0604030504040204" pitchFamily="50" charset="-128"/>
                        </a:rPr>
                        <a:t>宮津市</a:t>
                      </a:r>
                      <a:endParaRPr kumimoji="1" lang="ja-JP" altLang="en-US" sz="1100" dirty="0">
                        <a:latin typeface="Meiryo UI" panose="020B0604030504040204" pitchFamily="50" charset="-128"/>
                        <a:ea typeface="Meiryo UI" panose="020B0604030504040204" pitchFamily="50" charset="-128"/>
                      </a:endParaRPr>
                    </a:p>
                  </a:txBody>
                  <a:tcPr anchor="ctr"/>
                </a:tc>
                <a:tc>
                  <a:txBody>
                    <a:bodyPr/>
                    <a:lstStyle/>
                    <a:p>
                      <a:pPr algn="ctr"/>
                      <a:r>
                        <a:rPr kumimoji="1" lang="ja-JP" altLang="en-US" sz="1100" dirty="0" smtClean="0">
                          <a:latin typeface="Meiryo UI" panose="020B0604030504040204" pitchFamily="50" charset="-128"/>
                          <a:ea typeface="Meiryo UI" panose="020B0604030504040204" pitchFamily="50" charset="-128"/>
                        </a:rPr>
                        <a:t>栗田（くんだ）</a:t>
                      </a:r>
                    </a:p>
                    <a:p>
                      <a:pPr algn="ctr"/>
                      <a:r>
                        <a:rPr kumimoji="1" lang="ja-JP" altLang="en-US" sz="1100" dirty="0" smtClean="0">
                          <a:latin typeface="Meiryo UI" panose="020B0604030504040204" pitchFamily="50" charset="-128"/>
                          <a:ea typeface="Meiryo UI" panose="020B0604030504040204" pitchFamily="50" charset="-128"/>
                        </a:rPr>
                        <a:t>小学校</a:t>
                      </a:r>
                      <a:endParaRPr kumimoji="1" lang="ja-JP" altLang="en-US" sz="1100"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100" dirty="0" smtClean="0">
                          <a:latin typeface="Meiryo UI" panose="020B0604030504040204" pitchFamily="50" charset="-128"/>
                          <a:ea typeface="Meiryo UI" panose="020B0604030504040204" pitchFamily="50" charset="-128"/>
                        </a:rPr>
                        <a:t>16</a:t>
                      </a:r>
                      <a:r>
                        <a:rPr kumimoji="1" lang="ja-JP" altLang="en-US" sz="1100" dirty="0" smtClean="0">
                          <a:latin typeface="Meiryo UI" panose="020B0604030504040204" pitchFamily="50" charset="-128"/>
                          <a:ea typeface="Meiryo UI" panose="020B0604030504040204" pitchFamily="50" charset="-128"/>
                        </a:rPr>
                        <a:t>名</a:t>
                      </a:r>
                      <a:endParaRPr kumimoji="1" lang="ja-JP" altLang="en-US" sz="1100" dirty="0">
                        <a:latin typeface="Meiryo UI" panose="020B0604030504040204" pitchFamily="50" charset="-128"/>
                        <a:ea typeface="Meiryo UI" panose="020B0604030504040204" pitchFamily="50" charset="-128"/>
                      </a:endParaRP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altLang="ja-JP" sz="1100" dirty="0" smtClean="0">
                          <a:latin typeface="Meiryo UI" panose="020B0604030504040204" pitchFamily="50" charset="-128"/>
                          <a:ea typeface="Meiryo UI" panose="020B0604030504040204" pitchFamily="50" charset="-128"/>
                        </a:rPr>
                        <a:t>9/13(</a:t>
                      </a:r>
                      <a:r>
                        <a:rPr lang="ja-JP" altLang="en-US" sz="1100" dirty="0" smtClean="0">
                          <a:latin typeface="Meiryo UI" panose="020B0604030504040204" pitchFamily="50" charset="-128"/>
                          <a:ea typeface="Meiryo UI" panose="020B0604030504040204" pitchFamily="50" charset="-128"/>
                        </a:rPr>
                        <a:t>金</a:t>
                      </a:r>
                      <a:r>
                        <a:rPr lang="en-US" altLang="ja-JP" sz="1100" dirty="0" smtClean="0">
                          <a:latin typeface="Meiryo UI" panose="020B0604030504040204" pitchFamily="50" charset="-128"/>
                          <a:ea typeface="Meiryo UI" panose="020B0604030504040204" pitchFamily="50" charset="-128"/>
                        </a:rPr>
                        <a:t>)</a:t>
                      </a:r>
                      <a:endParaRPr lang="ja-JP" altLang="en-US" sz="1100" dirty="0" smtClean="0">
                        <a:latin typeface="Meiryo UI" panose="020B0604030504040204" pitchFamily="50" charset="-128"/>
                        <a:ea typeface="Meiryo UI" panose="020B0604030504040204" pitchFamily="50" charset="-128"/>
                      </a:endParaRPr>
                    </a:p>
                  </a:txBody>
                  <a:tcPr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altLang="ja-JP" sz="1100" dirty="0" smtClean="0">
                          <a:latin typeface="Meiryo UI" panose="020B0604030504040204" pitchFamily="50" charset="-128"/>
                          <a:ea typeface="Meiryo UI" panose="020B0604030504040204" pitchFamily="50" charset="-128"/>
                        </a:rPr>
                        <a:t>Ⅱ</a:t>
                      </a:r>
                      <a:r>
                        <a:rPr lang="ja-JP" altLang="en-US" sz="1100" dirty="0" smtClean="0">
                          <a:latin typeface="Meiryo UI" panose="020B0604030504040204" pitchFamily="50" charset="-128"/>
                          <a:ea typeface="Meiryo UI" panose="020B0604030504040204" pitchFamily="50" charset="-128"/>
                        </a:rPr>
                        <a:t>　「北前船が運んだ宮津の水産資源」</a:t>
                      </a:r>
                    </a:p>
                  </a:txBody>
                  <a:tcPr anchor="ctr"/>
                </a:tc>
                <a:extLst>
                  <a:ext uri="{0D108BD9-81ED-4DB2-BD59-A6C34878D82A}">
                    <a16:rowId xmlns="" xmlns:a16="http://schemas.microsoft.com/office/drawing/2014/main" val="3007518274"/>
                  </a:ext>
                </a:extLst>
              </a:tr>
              <a:tr h="504056">
                <a:tc>
                  <a:txBody>
                    <a:bodyPr/>
                    <a:lstStyle/>
                    <a:p>
                      <a:pPr algn="ctr"/>
                      <a:r>
                        <a:rPr kumimoji="1" lang="ja-JP" altLang="en-US" sz="1100" dirty="0" smtClean="0">
                          <a:latin typeface="Meiryo UI" panose="020B0604030504040204" pitchFamily="50" charset="-128"/>
                          <a:ea typeface="Meiryo UI" panose="020B0604030504040204" pitchFamily="50" charset="-128"/>
                        </a:rPr>
                        <a:t>大阪府</a:t>
                      </a:r>
                      <a:endParaRPr kumimoji="1" lang="en-US" altLang="ja-JP" sz="1100" dirty="0" smtClean="0">
                        <a:latin typeface="Meiryo UI" panose="020B0604030504040204" pitchFamily="50" charset="-128"/>
                        <a:ea typeface="Meiryo UI" panose="020B0604030504040204" pitchFamily="50" charset="-128"/>
                      </a:endParaRPr>
                    </a:p>
                    <a:p>
                      <a:pPr algn="ctr"/>
                      <a:r>
                        <a:rPr kumimoji="1" lang="ja-JP" altLang="en-US" sz="1100" dirty="0" smtClean="0">
                          <a:latin typeface="Meiryo UI" panose="020B0604030504040204" pitchFamily="50" charset="-128"/>
                          <a:ea typeface="Meiryo UI" panose="020B0604030504040204" pitchFamily="50" charset="-128"/>
                        </a:rPr>
                        <a:t>大阪市</a:t>
                      </a:r>
                      <a:endParaRPr kumimoji="1" lang="ja-JP" altLang="en-US" sz="1100" dirty="0">
                        <a:latin typeface="Meiryo UI" panose="020B0604030504040204" pitchFamily="50" charset="-128"/>
                        <a:ea typeface="Meiryo UI" panose="020B0604030504040204" pitchFamily="50" charset="-128"/>
                      </a:endParaRPr>
                    </a:p>
                  </a:txBody>
                  <a:tcPr anchor="ctr"/>
                </a:tc>
                <a:tc>
                  <a:txBody>
                    <a:bodyPr/>
                    <a:lstStyle/>
                    <a:p>
                      <a:pPr algn="ctr"/>
                      <a:r>
                        <a:rPr kumimoji="1" lang="zh-CN" altLang="en-US" sz="1100" dirty="0" smtClean="0">
                          <a:latin typeface="Meiryo UI" panose="020B0604030504040204" pitchFamily="50" charset="-128"/>
                          <a:ea typeface="Meiryo UI" panose="020B0604030504040204" pitchFamily="50" charset="-128"/>
                        </a:rPr>
                        <a:t>東粉浜小学校</a:t>
                      </a:r>
                      <a:endParaRPr kumimoji="1" lang="ja-JP" altLang="en-US" sz="1100"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100" dirty="0" smtClean="0">
                          <a:latin typeface="Meiryo UI" panose="020B0604030504040204" pitchFamily="50" charset="-128"/>
                          <a:ea typeface="Meiryo UI" panose="020B0604030504040204" pitchFamily="50" charset="-128"/>
                        </a:rPr>
                        <a:t>60</a:t>
                      </a:r>
                      <a:r>
                        <a:rPr kumimoji="1" lang="ja-JP" altLang="en-US" sz="1100" dirty="0" smtClean="0">
                          <a:latin typeface="Meiryo UI" panose="020B0604030504040204" pitchFamily="50" charset="-128"/>
                          <a:ea typeface="Meiryo UI" panose="020B0604030504040204" pitchFamily="50" charset="-128"/>
                        </a:rPr>
                        <a:t>名</a:t>
                      </a:r>
                      <a:endParaRPr kumimoji="1" lang="ja-JP" altLang="en-US" sz="1100" dirty="0">
                        <a:latin typeface="Meiryo UI" panose="020B0604030504040204" pitchFamily="50" charset="-128"/>
                        <a:ea typeface="Meiryo UI" panose="020B0604030504040204" pitchFamily="50" charset="-128"/>
                      </a:endParaRP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altLang="ja-JP" sz="1100" dirty="0" smtClean="0">
                          <a:latin typeface="Meiryo UI" panose="020B0604030504040204" pitchFamily="50" charset="-128"/>
                          <a:ea typeface="Meiryo UI" panose="020B0604030504040204" pitchFamily="50" charset="-128"/>
                        </a:rPr>
                        <a:t>8/30</a:t>
                      </a:r>
                      <a:r>
                        <a:rPr lang="ja-JP" altLang="en-US" sz="1100" dirty="0" smtClean="0">
                          <a:latin typeface="Meiryo UI" panose="020B0604030504040204" pitchFamily="50" charset="-128"/>
                          <a:ea typeface="Meiryo UI" panose="020B0604030504040204" pitchFamily="50" charset="-128"/>
                        </a:rPr>
                        <a:t>（金）</a:t>
                      </a:r>
                    </a:p>
                  </a:txBody>
                  <a:tcPr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altLang="ja-JP" sz="1100" dirty="0" smtClean="0">
                          <a:latin typeface="Meiryo UI" panose="020B0604030504040204" pitchFamily="50" charset="-128"/>
                          <a:ea typeface="Meiryo UI" panose="020B0604030504040204" pitchFamily="50" charset="-128"/>
                        </a:rPr>
                        <a:t>Ⅰ</a:t>
                      </a:r>
                      <a:r>
                        <a:rPr lang="ja-JP" altLang="en-US" sz="1100" dirty="0" smtClean="0">
                          <a:latin typeface="Meiryo UI" panose="020B0604030504040204" pitchFamily="50" charset="-128"/>
                          <a:ea typeface="Meiryo UI" panose="020B0604030504040204" pitchFamily="50" charset="-128"/>
                        </a:rPr>
                        <a:t>　「大阪の文化と海の関わり</a:t>
                      </a:r>
                      <a:endParaRPr lang="en-US" altLang="ja-JP" sz="1100" dirty="0" smtClean="0">
                        <a:latin typeface="Meiryo UI" panose="020B0604030504040204" pitchFamily="50" charset="-128"/>
                        <a:ea typeface="Meiryo UI" panose="020B0604030504040204"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ja-JP" altLang="en-US" sz="1100" dirty="0" smtClean="0">
                          <a:latin typeface="Meiryo UI" panose="020B0604030504040204" pitchFamily="50" charset="-128"/>
                          <a:ea typeface="Meiryo UI" panose="020B0604030504040204" pitchFamily="50" charset="-128"/>
                        </a:rPr>
                        <a:t>　　　　　　　　　　（住吉大社と北前船）」</a:t>
                      </a:r>
                    </a:p>
                  </a:txBody>
                  <a:tcPr anchor="ctr"/>
                </a:tc>
                <a:extLst>
                  <a:ext uri="{0D108BD9-81ED-4DB2-BD59-A6C34878D82A}">
                    <a16:rowId xmlns="" xmlns:a16="http://schemas.microsoft.com/office/drawing/2014/main" val="533711059"/>
                  </a:ext>
                </a:extLst>
              </a:tr>
              <a:tr h="504056">
                <a:tc>
                  <a:txBody>
                    <a:bodyPr/>
                    <a:lstStyle/>
                    <a:p>
                      <a:pPr algn="ctr"/>
                      <a:r>
                        <a:rPr kumimoji="1" lang="ja-JP" altLang="en-US" sz="1100" dirty="0" smtClean="0">
                          <a:latin typeface="Meiryo UI" panose="020B0604030504040204" pitchFamily="50" charset="-128"/>
                          <a:ea typeface="Meiryo UI" panose="020B0604030504040204" pitchFamily="50" charset="-128"/>
                        </a:rPr>
                        <a:t>兵庫県</a:t>
                      </a:r>
                      <a:endParaRPr kumimoji="1" lang="en-US" altLang="ja-JP" sz="1100" dirty="0" smtClean="0">
                        <a:latin typeface="Meiryo UI" panose="020B0604030504040204" pitchFamily="50" charset="-128"/>
                        <a:ea typeface="Meiryo UI" panose="020B0604030504040204" pitchFamily="50" charset="-128"/>
                      </a:endParaRPr>
                    </a:p>
                    <a:p>
                      <a:pPr algn="ctr"/>
                      <a:r>
                        <a:rPr kumimoji="1" lang="ja-JP" altLang="en-US" sz="1100" dirty="0" smtClean="0">
                          <a:latin typeface="Meiryo UI" panose="020B0604030504040204" pitchFamily="50" charset="-128"/>
                          <a:ea typeface="Meiryo UI" panose="020B0604030504040204" pitchFamily="50" charset="-128"/>
                        </a:rPr>
                        <a:t>新温泉町</a:t>
                      </a:r>
                      <a:endParaRPr kumimoji="1" lang="ja-JP" altLang="en-US" sz="1100" dirty="0">
                        <a:latin typeface="Meiryo UI" panose="020B0604030504040204" pitchFamily="50" charset="-128"/>
                        <a:ea typeface="Meiryo UI" panose="020B0604030504040204" pitchFamily="50" charset="-128"/>
                      </a:endParaRPr>
                    </a:p>
                  </a:txBody>
                  <a:tcPr anchor="ctr"/>
                </a:tc>
                <a:tc>
                  <a:txBody>
                    <a:bodyPr/>
                    <a:lstStyle/>
                    <a:p>
                      <a:pPr algn="ctr"/>
                      <a:r>
                        <a:rPr kumimoji="1" lang="zh-CN" altLang="en-US" sz="1100" dirty="0" smtClean="0">
                          <a:latin typeface="Meiryo UI" panose="020B0604030504040204" pitchFamily="50" charset="-128"/>
                          <a:ea typeface="Meiryo UI" panose="020B0604030504040204" pitchFamily="50" charset="-128"/>
                        </a:rPr>
                        <a:t>浜坂西小学校</a:t>
                      </a:r>
                      <a:endParaRPr kumimoji="1" lang="ja-JP" altLang="en-US" sz="1100"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100" dirty="0" smtClean="0">
                          <a:latin typeface="Meiryo UI" panose="020B0604030504040204" pitchFamily="50" charset="-128"/>
                          <a:ea typeface="Meiryo UI" panose="020B0604030504040204" pitchFamily="50" charset="-128"/>
                        </a:rPr>
                        <a:t>20</a:t>
                      </a:r>
                      <a:r>
                        <a:rPr kumimoji="1" lang="ja-JP" altLang="en-US" sz="1100" dirty="0" smtClean="0">
                          <a:latin typeface="Meiryo UI" panose="020B0604030504040204" pitchFamily="50" charset="-128"/>
                          <a:ea typeface="Meiryo UI" panose="020B0604030504040204" pitchFamily="50" charset="-128"/>
                        </a:rPr>
                        <a:t>名</a:t>
                      </a:r>
                      <a:endParaRPr kumimoji="1" lang="ja-JP" altLang="en-US" sz="1100" dirty="0">
                        <a:latin typeface="Meiryo UI" panose="020B0604030504040204" pitchFamily="50" charset="-128"/>
                        <a:ea typeface="Meiryo UI" panose="020B0604030504040204" pitchFamily="50" charset="-128"/>
                      </a:endParaRP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altLang="ja-JP" sz="1100" dirty="0" smtClean="0">
                          <a:latin typeface="Meiryo UI" panose="020B0604030504040204" pitchFamily="50" charset="-128"/>
                          <a:ea typeface="Meiryo UI" panose="020B0604030504040204" pitchFamily="50" charset="-128"/>
                        </a:rPr>
                        <a:t>8/29</a:t>
                      </a:r>
                      <a:r>
                        <a:rPr lang="ja-JP" altLang="en-US" sz="1100" dirty="0" smtClean="0">
                          <a:latin typeface="Meiryo UI" panose="020B0604030504040204" pitchFamily="50" charset="-128"/>
                          <a:ea typeface="Meiryo UI" panose="020B0604030504040204" pitchFamily="50" charset="-128"/>
                        </a:rPr>
                        <a:t>（木）</a:t>
                      </a:r>
                    </a:p>
                  </a:txBody>
                  <a:tcPr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altLang="ja-JP" sz="1100" dirty="0" smtClean="0">
                          <a:latin typeface="Meiryo UI" panose="020B0604030504040204" pitchFamily="50" charset="-128"/>
                          <a:ea typeface="Meiryo UI" panose="020B0604030504040204" pitchFamily="50" charset="-128"/>
                        </a:rPr>
                        <a:t>Ⅲ</a:t>
                      </a:r>
                      <a:r>
                        <a:rPr lang="ja-JP" altLang="en-US" sz="1100" dirty="0" smtClean="0">
                          <a:latin typeface="Meiryo UI" panose="020B0604030504040204" pitchFamily="50" charset="-128"/>
                          <a:ea typeface="Meiryo UI" panose="020B0604030504040204" pitchFamily="50" charset="-128"/>
                        </a:rPr>
                        <a:t>　「風待ち港がもたらした諸寄の海の恵みと</a:t>
                      </a:r>
                      <a:endParaRPr lang="en-US" altLang="ja-JP" sz="1100" dirty="0" smtClean="0">
                        <a:latin typeface="Meiryo UI" panose="020B0604030504040204" pitchFamily="50" charset="-128"/>
                        <a:ea typeface="Meiryo UI" panose="020B0604030504040204"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ja-JP" altLang="en-US" sz="1100" dirty="0" smtClean="0">
                          <a:latin typeface="Meiryo UI" panose="020B0604030504040204" pitchFamily="50" charset="-128"/>
                          <a:ea typeface="Meiryo UI" panose="020B0604030504040204" pitchFamily="50" charset="-128"/>
                        </a:rPr>
                        <a:t>　　　地域の発展」</a:t>
                      </a:r>
                    </a:p>
                  </a:txBody>
                  <a:tcPr anchor="ctr"/>
                </a:tc>
                <a:extLst>
                  <a:ext uri="{0D108BD9-81ED-4DB2-BD59-A6C34878D82A}">
                    <a16:rowId xmlns="" xmlns:a16="http://schemas.microsoft.com/office/drawing/2014/main" val="3623645245"/>
                  </a:ext>
                </a:extLst>
              </a:tr>
              <a:tr h="509384">
                <a:tc>
                  <a:txBody>
                    <a:bodyPr/>
                    <a:lstStyle/>
                    <a:p>
                      <a:pPr algn="ctr"/>
                      <a:r>
                        <a:rPr kumimoji="1" lang="ja-JP" altLang="en-US" sz="1100" dirty="0" smtClean="0">
                          <a:latin typeface="Meiryo UI" panose="020B0604030504040204" pitchFamily="50" charset="-128"/>
                          <a:ea typeface="Meiryo UI" panose="020B0604030504040204" pitchFamily="50" charset="-128"/>
                        </a:rPr>
                        <a:t>鳥取県</a:t>
                      </a:r>
                      <a:endParaRPr kumimoji="1" lang="en-US" altLang="ja-JP" sz="1100" dirty="0" smtClean="0">
                        <a:latin typeface="Meiryo UI" panose="020B0604030504040204" pitchFamily="50" charset="-128"/>
                        <a:ea typeface="Meiryo UI" panose="020B0604030504040204" pitchFamily="50" charset="-128"/>
                      </a:endParaRPr>
                    </a:p>
                    <a:p>
                      <a:pPr algn="ctr"/>
                      <a:r>
                        <a:rPr kumimoji="1" lang="ja-JP" altLang="en-US" sz="1100" dirty="0" smtClean="0">
                          <a:latin typeface="Meiryo UI" panose="020B0604030504040204" pitchFamily="50" charset="-128"/>
                          <a:ea typeface="Meiryo UI" panose="020B0604030504040204" pitchFamily="50" charset="-128"/>
                        </a:rPr>
                        <a:t>鳥取市</a:t>
                      </a:r>
                      <a:endParaRPr kumimoji="1" lang="ja-JP" altLang="en-US" sz="1100" dirty="0">
                        <a:latin typeface="Meiryo UI" panose="020B0604030504040204" pitchFamily="50" charset="-128"/>
                        <a:ea typeface="Meiryo UI" panose="020B0604030504040204" pitchFamily="50" charset="-128"/>
                      </a:endParaRPr>
                    </a:p>
                  </a:txBody>
                  <a:tcPr anchor="ctr"/>
                </a:tc>
                <a:tc>
                  <a:txBody>
                    <a:bodyPr/>
                    <a:lstStyle/>
                    <a:p>
                      <a:pPr algn="ctr"/>
                      <a:r>
                        <a:rPr kumimoji="1" lang="ja-JP" altLang="en-US" sz="1100" dirty="0" smtClean="0">
                          <a:latin typeface="Meiryo UI" panose="020B0604030504040204" pitchFamily="50" charset="-128"/>
                          <a:ea typeface="Meiryo UI" panose="020B0604030504040204" pitchFamily="50" charset="-128"/>
                        </a:rPr>
                        <a:t>青谷小学校</a:t>
                      </a:r>
                      <a:endParaRPr kumimoji="1" lang="ja-JP" altLang="en-US" sz="1100"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100" dirty="0" smtClean="0">
                          <a:latin typeface="Meiryo UI" panose="020B0604030504040204" pitchFamily="50" charset="-128"/>
                          <a:ea typeface="Meiryo UI" panose="020B0604030504040204" pitchFamily="50" charset="-128"/>
                        </a:rPr>
                        <a:t>33</a:t>
                      </a:r>
                      <a:r>
                        <a:rPr kumimoji="1" lang="ja-JP" altLang="en-US" sz="1100" dirty="0" smtClean="0">
                          <a:latin typeface="Meiryo UI" panose="020B0604030504040204" pitchFamily="50" charset="-128"/>
                          <a:ea typeface="Meiryo UI" panose="020B0604030504040204" pitchFamily="50" charset="-128"/>
                        </a:rPr>
                        <a:t>名</a:t>
                      </a:r>
                      <a:endParaRPr kumimoji="1" lang="ja-JP" altLang="en-US" sz="1100" dirty="0">
                        <a:latin typeface="Meiryo UI" panose="020B0604030504040204" pitchFamily="50" charset="-128"/>
                        <a:ea typeface="Meiryo UI" panose="020B0604030504040204" pitchFamily="50" charset="-128"/>
                      </a:endParaRP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altLang="ja-JP" sz="1100" dirty="0" smtClean="0">
                          <a:latin typeface="Meiryo UI" panose="020B0604030504040204" pitchFamily="50" charset="-128"/>
                          <a:ea typeface="Meiryo UI" panose="020B0604030504040204" pitchFamily="50" charset="-128"/>
                        </a:rPr>
                        <a:t>8/23</a:t>
                      </a:r>
                      <a:r>
                        <a:rPr lang="ja-JP" altLang="en-US" sz="1100" dirty="0" smtClean="0">
                          <a:latin typeface="Meiryo UI" panose="020B0604030504040204" pitchFamily="50" charset="-128"/>
                          <a:ea typeface="Meiryo UI" panose="020B0604030504040204" pitchFamily="50" charset="-128"/>
                        </a:rPr>
                        <a:t>（金）</a:t>
                      </a:r>
                    </a:p>
                  </a:txBody>
                  <a:tcPr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altLang="ja-JP" sz="1100" dirty="0" smtClean="0">
                          <a:latin typeface="Meiryo UI" panose="020B0604030504040204" pitchFamily="50" charset="-128"/>
                          <a:ea typeface="Meiryo UI" panose="020B0604030504040204" pitchFamily="50" charset="-128"/>
                        </a:rPr>
                        <a:t>Ⅰ</a:t>
                      </a:r>
                      <a:r>
                        <a:rPr lang="ja-JP" altLang="en-US" sz="1100" dirty="0" smtClean="0">
                          <a:latin typeface="Meiryo UI" panose="020B0604030504040204" pitchFamily="50" charset="-128"/>
                          <a:ea typeface="Meiryo UI" panose="020B0604030504040204" pitchFamily="50" charset="-128"/>
                        </a:rPr>
                        <a:t>　「因州和紙と海の関係」</a:t>
                      </a:r>
                    </a:p>
                  </a:txBody>
                  <a:tcPr anchor="ctr"/>
                </a:tc>
                <a:extLst>
                  <a:ext uri="{0D108BD9-81ED-4DB2-BD59-A6C34878D82A}">
                    <a16:rowId xmlns="" xmlns:a16="http://schemas.microsoft.com/office/drawing/2014/main" val="1105319449"/>
                  </a:ext>
                </a:extLst>
              </a:tr>
              <a:tr h="504056">
                <a:tc>
                  <a:txBody>
                    <a:bodyPr/>
                    <a:lstStyle/>
                    <a:p>
                      <a:pPr algn="ctr"/>
                      <a:r>
                        <a:rPr kumimoji="1" lang="ja-JP" altLang="en-US" sz="1100" dirty="0" smtClean="0">
                          <a:latin typeface="Meiryo UI" panose="020B0604030504040204" pitchFamily="50" charset="-128"/>
                          <a:ea typeface="Meiryo UI" panose="020B0604030504040204" pitchFamily="50" charset="-128"/>
                        </a:rPr>
                        <a:t>島根県</a:t>
                      </a:r>
                      <a:endParaRPr kumimoji="1" lang="en-US" altLang="ja-JP" sz="1100" dirty="0" smtClean="0">
                        <a:latin typeface="Meiryo UI" panose="020B0604030504040204" pitchFamily="50" charset="-128"/>
                        <a:ea typeface="Meiryo UI" panose="020B0604030504040204" pitchFamily="50" charset="-128"/>
                      </a:endParaRPr>
                    </a:p>
                    <a:p>
                      <a:pPr algn="ctr"/>
                      <a:r>
                        <a:rPr kumimoji="1" lang="ja-JP" altLang="en-US" sz="1100" dirty="0" smtClean="0">
                          <a:latin typeface="Meiryo UI" panose="020B0604030504040204" pitchFamily="50" charset="-128"/>
                          <a:ea typeface="Meiryo UI" panose="020B0604030504040204" pitchFamily="50" charset="-128"/>
                        </a:rPr>
                        <a:t>浜田市</a:t>
                      </a:r>
                      <a:endParaRPr kumimoji="1" lang="ja-JP" altLang="en-US" sz="1100" dirty="0">
                        <a:latin typeface="Meiryo UI" panose="020B0604030504040204" pitchFamily="50" charset="-128"/>
                        <a:ea typeface="Meiryo UI" panose="020B0604030504040204" pitchFamily="50" charset="-128"/>
                      </a:endParaRPr>
                    </a:p>
                  </a:txBody>
                  <a:tcPr anchor="ctr"/>
                </a:tc>
                <a:tc>
                  <a:txBody>
                    <a:bodyPr/>
                    <a:lstStyle/>
                    <a:p>
                      <a:pPr algn="ctr"/>
                      <a:r>
                        <a:rPr kumimoji="1" lang="ja-JP" altLang="en-US" sz="1100" dirty="0" smtClean="0">
                          <a:latin typeface="Meiryo UI" panose="020B0604030504040204" pitchFamily="50" charset="-128"/>
                          <a:ea typeface="Meiryo UI" panose="020B0604030504040204" pitchFamily="50" charset="-128"/>
                        </a:rPr>
                        <a:t>松原小学校</a:t>
                      </a:r>
                      <a:endParaRPr kumimoji="1" lang="ja-JP" altLang="en-US" sz="1100"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100" dirty="0" smtClean="0">
                          <a:latin typeface="Meiryo UI" panose="020B0604030504040204" pitchFamily="50" charset="-128"/>
                          <a:ea typeface="Meiryo UI" panose="020B0604030504040204" pitchFamily="50" charset="-128"/>
                        </a:rPr>
                        <a:t>20</a:t>
                      </a:r>
                      <a:r>
                        <a:rPr kumimoji="1" lang="ja-JP" altLang="en-US" sz="1100" dirty="0" smtClean="0">
                          <a:latin typeface="Meiryo UI" panose="020B0604030504040204" pitchFamily="50" charset="-128"/>
                          <a:ea typeface="Meiryo UI" panose="020B0604030504040204" pitchFamily="50" charset="-128"/>
                        </a:rPr>
                        <a:t>名</a:t>
                      </a:r>
                      <a:endParaRPr kumimoji="1" lang="ja-JP" altLang="en-US" sz="1100" dirty="0">
                        <a:latin typeface="Meiryo UI" panose="020B0604030504040204" pitchFamily="50" charset="-128"/>
                        <a:ea typeface="Meiryo UI" panose="020B0604030504040204" pitchFamily="50" charset="-128"/>
                      </a:endParaRP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altLang="ja-JP" sz="1100" dirty="0" smtClean="0">
                          <a:latin typeface="Meiryo UI" panose="020B0604030504040204" pitchFamily="50" charset="-128"/>
                          <a:ea typeface="Meiryo UI" panose="020B0604030504040204" pitchFamily="50" charset="-128"/>
                        </a:rPr>
                        <a:t>7/2(</a:t>
                      </a:r>
                      <a:r>
                        <a:rPr lang="ja-JP" altLang="en-US" sz="1100" dirty="0" smtClean="0">
                          <a:latin typeface="Meiryo UI" panose="020B0604030504040204" pitchFamily="50" charset="-128"/>
                          <a:ea typeface="Meiryo UI" panose="020B0604030504040204" pitchFamily="50" charset="-128"/>
                        </a:rPr>
                        <a:t>月）</a:t>
                      </a:r>
                      <a:endParaRPr lang="en-US" altLang="ja-JP" sz="1100" dirty="0" smtClean="0">
                        <a:latin typeface="Meiryo UI" panose="020B0604030504040204" pitchFamily="50" charset="-128"/>
                        <a:ea typeface="Meiryo UI" panose="020B0604030504040204" pitchFamily="50" charset="-128"/>
                      </a:endParaRPr>
                    </a:p>
                    <a:p>
                      <a:pPr marL="0" marR="0" lvl="0" indent="0" algn="ctr" defTabSz="457200" rtl="0" eaLnBrk="1" fontAlgn="auto" latinLnBrk="0" hangingPunct="1">
                        <a:lnSpc>
                          <a:spcPct val="100000"/>
                        </a:lnSpc>
                        <a:spcBef>
                          <a:spcPts val="0"/>
                        </a:spcBef>
                        <a:spcAft>
                          <a:spcPts val="0"/>
                        </a:spcAft>
                        <a:buClrTx/>
                        <a:buSzTx/>
                        <a:buFontTx/>
                        <a:buNone/>
                        <a:tabLst/>
                        <a:defRPr/>
                      </a:pPr>
                      <a:r>
                        <a:rPr lang="en-US" altLang="ja-JP" sz="1100" dirty="0" smtClean="0">
                          <a:latin typeface="Meiryo UI" panose="020B0604030504040204" pitchFamily="50" charset="-128"/>
                          <a:ea typeface="Meiryo UI" panose="020B0604030504040204" pitchFamily="50" charset="-128"/>
                        </a:rPr>
                        <a:t>9/4</a:t>
                      </a:r>
                      <a:r>
                        <a:rPr lang="ja-JP" altLang="en-US" sz="1100" dirty="0" smtClean="0">
                          <a:latin typeface="Meiryo UI" panose="020B0604030504040204" pitchFamily="50" charset="-128"/>
                          <a:ea typeface="Meiryo UI" panose="020B0604030504040204" pitchFamily="50" charset="-128"/>
                        </a:rPr>
                        <a:t>（水）</a:t>
                      </a:r>
                    </a:p>
                  </a:txBody>
                  <a:tcPr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altLang="ja-JP" sz="1100" dirty="0" smtClean="0">
                          <a:latin typeface="Meiryo UI" panose="020B0604030504040204" pitchFamily="50" charset="-128"/>
                          <a:ea typeface="Meiryo UI" panose="020B0604030504040204" pitchFamily="50" charset="-128"/>
                        </a:rPr>
                        <a:t>Ⅲ</a:t>
                      </a:r>
                      <a:r>
                        <a:rPr lang="ja-JP" altLang="en-US" sz="1100" dirty="0" smtClean="0">
                          <a:latin typeface="Meiryo UI" panose="020B0604030504040204" pitchFamily="50" charset="-128"/>
                          <a:ea typeface="Meiryo UI" panose="020B0604030504040204" pitchFamily="50" charset="-128"/>
                        </a:rPr>
                        <a:t>　「みなと浜田の海運業」</a:t>
                      </a:r>
                    </a:p>
                  </a:txBody>
                  <a:tcPr anchor="ctr"/>
                </a:tc>
                <a:extLst>
                  <a:ext uri="{0D108BD9-81ED-4DB2-BD59-A6C34878D82A}">
                    <a16:rowId xmlns="" xmlns:a16="http://schemas.microsoft.com/office/drawing/2014/main" val="1693268746"/>
                  </a:ext>
                </a:extLst>
              </a:tr>
              <a:tr h="504056">
                <a:tc>
                  <a:txBody>
                    <a:bodyPr/>
                    <a:lstStyle/>
                    <a:p>
                      <a:pPr algn="ctr"/>
                      <a:r>
                        <a:rPr kumimoji="1" lang="ja-JP" altLang="en-US" sz="1100" dirty="0" smtClean="0">
                          <a:latin typeface="Meiryo UI" panose="020B0604030504040204" pitchFamily="50" charset="-128"/>
                          <a:ea typeface="Meiryo UI" panose="020B0604030504040204" pitchFamily="50" charset="-128"/>
                        </a:rPr>
                        <a:t>岡山県</a:t>
                      </a:r>
                      <a:endParaRPr kumimoji="1" lang="en-US" altLang="ja-JP" sz="1100" dirty="0" smtClean="0">
                        <a:latin typeface="Meiryo UI" panose="020B0604030504040204" pitchFamily="50" charset="-128"/>
                        <a:ea typeface="Meiryo UI" panose="020B0604030504040204" pitchFamily="50" charset="-128"/>
                      </a:endParaRPr>
                    </a:p>
                    <a:p>
                      <a:pPr algn="ctr"/>
                      <a:r>
                        <a:rPr kumimoji="1" lang="ja-JP" altLang="en-US" sz="1100" dirty="0" smtClean="0">
                          <a:latin typeface="Meiryo UI" panose="020B0604030504040204" pitchFamily="50" charset="-128"/>
                          <a:ea typeface="Meiryo UI" panose="020B0604030504040204" pitchFamily="50" charset="-128"/>
                        </a:rPr>
                        <a:t>倉敷市</a:t>
                      </a:r>
                      <a:endParaRPr kumimoji="1" lang="ja-JP" altLang="en-US" sz="1100" dirty="0">
                        <a:latin typeface="Meiryo UI" panose="020B0604030504040204" pitchFamily="50" charset="-128"/>
                        <a:ea typeface="Meiryo UI" panose="020B0604030504040204" pitchFamily="50" charset="-128"/>
                      </a:endParaRPr>
                    </a:p>
                  </a:txBody>
                  <a:tcPr anchor="ctr"/>
                </a:tc>
                <a:tc>
                  <a:txBody>
                    <a:bodyPr/>
                    <a:lstStyle/>
                    <a:p>
                      <a:pPr algn="ctr"/>
                      <a:r>
                        <a:rPr kumimoji="1" lang="ja-JP" altLang="en-US" sz="1100" dirty="0" smtClean="0">
                          <a:latin typeface="Meiryo UI" panose="020B0604030504040204" pitchFamily="50" charset="-128"/>
                          <a:ea typeface="Meiryo UI" panose="020B0604030504040204" pitchFamily="50" charset="-128"/>
                        </a:rPr>
                        <a:t>玉島小学校</a:t>
                      </a:r>
                      <a:endParaRPr kumimoji="1" lang="ja-JP" altLang="en-US" sz="1100"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100" dirty="0" smtClean="0">
                          <a:latin typeface="Meiryo UI" panose="020B0604030504040204" pitchFamily="50" charset="-128"/>
                          <a:ea typeface="Meiryo UI" panose="020B0604030504040204" pitchFamily="50" charset="-128"/>
                        </a:rPr>
                        <a:t>71</a:t>
                      </a:r>
                      <a:r>
                        <a:rPr kumimoji="1" lang="ja-JP" altLang="en-US" sz="1100" dirty="0" smtClean="0">
                          <a:latin typeface="Meiryo UI" panose="020B0604030504040204" pitchFamily="50" charset="-128"/>
                          <a:ea typeface="Meiryo UI" panose="020B0604030504040204" pitchFamily="50" charset="-128"/>
                        </a:rPr>
                        <a:t>名</a:t>
                      </a:r>
                      <a:endParaRPr kumimoji="1" lang="ja-JP" altLang="en-US" sz="1100" dirty="0">
                        <a:latin typeface="Meiryo UI" panose="020B0604030504040204" pitchFamily="50" charset="-128"/>
                        <a:ea typeface="Meiryo UI" panose="020B0604030504040204" pitchFamily="50" charset="-128"/>
                      </a:endParaRP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altLang="ja-JP" sz="1100" dirty="0" smtClean="0">
                          <a:latin typeface="Meiryo UI" panose="020B0604030504040204" pitchFamily="50" charset="-128"/>
                          <a:ea typeface="Meiryo UI" panose="020B0604030504040204" pitchFamily="50" charset="-128"/>
                        </a:rPr>
                        <a:t>6/25</a:t>
                      </a:r>
                      <a:r>
                        <a:rPr lang="ja-JP" altLang="en-US" sz="1100" dirty="0" smtClean="0">
                          <a:latin typeface="Meiryo UI" panose="020B0604030504040204" pitchFamily="50" charset="-128"/>
                          <a:ea typeface="Meiryo UI" panose="020B0604030504040204" pitchFamily="50" charset="-128"/>
                        </a:rPr>
                        <a:t>（火）</a:t>
                      </a:r>
                      <a:endParaRPr lang="en-US" altLang="ja-JP" sz="1100" dirty="0" smtClean="0">
                        <a:latin typeface="Meiryo UI" panose="020B0604030504040204" pitchFamily="50" charset="-128"/>
                        <a:ea typeface="Meiryo UI" panose="020B0604030504040204" pitchFamily="50" charset="-128"/>
                      </a:endParaRPr>
                    </a:p>
                    <a:p>
                      <a:pPr marL="0" marR="0" lvl="0" indent="0" algn="ctr" defTabSz="457200" rtl="0" eaLnBrk="1" fontAlgn="auto" latinLnBrk="0" hangingPunct="1">
                        <a:lnSpc>
                          <a:spcPct val="100000"/>
                        </a:lnSpc>
                        <a:spcBef>
                          <a:spcPts val="0"/>
                        </a:spcBef>
                        <a:spcAft>
                          <a:spcPts val="0"/>
                        </a:spcAft>
                        <a:buClrTx/>
                        <a:buSzTx/>
                        <a:buFontTx/>
                        <a:buNone/>
                        <a:tabLst/>
                        <a:defRPr/>
                      </a:pPr>
                      <a:r>
                        <a:rPr lang="en-US" altLang="ja-JP" sz="1100" dirty="0" smtClean="0">
                          <a:latin typeface="Meiryo UI" panose="020B0604030504040204" pitchFamily="50" charset="-128"/>
                          <a:ea typeface="Meiryo UI" panose="020B0604030504040204" pitchFamily="50" charset="-128"/>
                        </a:rPr>
                        <a:t>7/5</a:t>
                      </a:r>
                      <a:r>
                        <a:rPr lang="ja-JP" altLang="en-US" sz="1100" dirty="0" smtClean="0">
                          <a:latin typeface="Meiryo UI" panose="020B0604030504040204" pitchFamily="50" charset="-128"/>
                          <a:ea typeface="Meiryo UI" panose="020B0604030504040204" pitchFamily="50" charset="-128"/>
                        </a:rPr>
                        <a:t>（金）</a:t>
                      </a:r>
                    </a:p>
                  </a:txBody>
                  <a:tcPr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altLang="ja-JP" sz="1100" dirty="0" smtClean="0">
                          <a:latin typeface="Meiryo UI" panose="020B0604030504040204" pitchFamily="50" charset="-128"/>
                          <a:ea typeface="Meiryo UI" panose="020B0604030504040204" pitchFamily="50" charset="-128"/>
                        </a:rPr>
                        <a:t>Ⅰ</a:t>
                      </a:r>
                      <a:r>
                        <a:rPr lang="ja-JP" altLang="en-US" sz="1100" dirty="0" smtClean="0">
                          <a:latin typeface="Meiryo UI" panose="020B0604030504040204" pitchFamily="50" charset="-128"/>
                          <a:ea typeface="Meiryo UI" panose="020B0604030504040204" pitchFamily="50" charset="-128"/>
                        </a:rPr>
                        <a:t>　「玉島の海の今昔」</a:t>
                      </a:r>
                    </a:p>
                  </a:txBody>
                  <a:tcPr anchor="ctr"/>
                </a:tc>
                <a:extLst>
                  <a:ext uri="{0D108BD9-81ED-4DB2-BD59-A6C34878D82A}">
                    <a16:rowId xmlns="" xmlns:a16="http://schemas.microsoft.com/office/drawing/2014/main" val="3121109718"/>
                  </a:ext>
                </a:extLst>
              </a:tr>
              <a:tr h="509384">
                <a:tc>
                  <a:txBody>
                    <a:bodyPr/>
                    <a:lstStyle/>
                    <a:p>
                      <a:pPr algn="ctr"/>
                      <a:r>
                        <a:rPr kumimoji="1" lang="ja-JP" altLang="en-US" sz="1100" dirty="0" smtClean="0">
                          <a:latin typeface="Meiryo UI" panose="020B0604030504040204" pitchFamily="50" charset="-128"/>
                          <a:ea typeface="Meiryo UI" panose="020B0604030504040204" pitchFamily="50" charset="-128"/>
                        </a:rPr>
                        <a:t>広島県</a:t>
                      </a:r>
                      <a:endParaRPr kumimoji="1" lang="en-US" altLang="ja-JP" sz="1100" dirty="0" smtClean="0">
                        <a:latin typeface="Meiryo UI" panose="020B0604030504040204" pitchFamily="50" charset="-128"/>
                        <a:ea typeface="Meiryo UI" panose="020B0604030504040204" pitchFamily="50" charset="-128"/>
                      </a:endParaRPr>
                    </a:p>
                    <a:p>
                      <a:pPr algn="ctr"/>
                      <a:r>
                        <a:rPr kumimoji="1" lang="ja-JP" altLang="en-US" sz="1100" dirty="0" smtClean="0">
                          <a:latin typeface="Meiryo UI" panose="020B0604030504040204" pitchFamily="50" charset="-128"/>
                          <a:ea typeface="Meiryo UI" panose="020B0604030504040204" pitchFamily="50" charset="-128"/>
                        </a:rPr>
                        <a:t>竹原市</a:t>
                      </a:r>
                      <a:endParaRPr kumimoji="1" lang="ja-JP" altLang="en-US" sz="1100" dirty="0">
                        <a:latin typeface="Meiryo UI" panose="020B0604030504040204" pitchFamily="50" charset="-128"/>
                        <a:ea typeface="Meiryo UI" panose="020B0604030504040204" pitchFamily="50" charset="-128"/>
                      </a:endParaRPr>
                    </a:p>
                  </a:txBody>
                  <a:tcPr anchor="ctr"/>
                </a:tc>
                <a:tc>
                  <a:txBody>
                    <a:bodyPr/>
                    <a:lstStyle/>
                    <a:p>
                      <a:pPr algn="ctr"/>
                      <a:r>
                        <a:rPr kumimoji="1" lang="ja-JP" altLang="en-US" sz="1100" dirty="0" smtClean="0">
                          <a:latin typeface="Meiryo UI" panose="020B0604030504040204" pitchFamily="50" charset="-128"/>
                          <a:ea typeface="Meiryo UI" panose="020B0604030504040204" pitchFamily="50" charset="-128"/>
                        </a:rPr>
                        <a:t>公募型</a:t>
                      </a:r>
                      <a:endParaRPr kumimoji="1" lang="ja-JP" altLang="en-US" sz="1100"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100" dirty="0" smtClean="0">
                          <a:latin typeface="Meiryo UI" panose="020B0604030504040204" pitchFamily="50" charset="-128"/>
                          <a:ea typeface="Meiryo UI" panose="020B0604030504040204" pitchFamily="50" charset="-128"/>
                        </a:rPr>
                        <a:t>20</a:t>
                      </a:r>
                      <a:r>
                        <a:rPr kumimoji="1" lang="ja-JP" altLang="en-US" sz="1100" dirty="0" smtClean="0">
                          <a:latin typeface="Meiryo UI" panose="020B0604030504040204" pitchFamily="50" charset="-128"/>
                          <a:ea typeface="Meiryo UI" panose="020B0604030504040204" pitchFamily="50" charset="-128"/>
                        </a:rPr>
                        <a:t>名</a:t>
                      </a:r>
                      <a:endParaRPr kumimoji="1" lang="ja-JP" altLang="en-US" sz="1100" dirty="0">
                        <a:latin typeface="Meiryo UI" panose="020B0604030504040204" pitchFamily="50" charset="-128"/>
                        <a:ea typeface="Meiryo UI" panose="020B0604030504040204" pitchFamily="50" charset="-128"/>
                      </a:endParaRP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altLang="ja-JP" sz="1100" dirty="0" smtClean="0">
                          <a:latin typeface="Meiryo UI" panose="020B0604030504040204" pitchFamily="50" charset="-128"/>
                          <a:ea typeface="Meiryo UI" panose="020B0604030504040204" pitchFamily="50" charset="-128"/>
                        </a:rPr>
                        <a:t>9/14</a:t>
                      </a:r>
                      <a:r>
                        <a:rPr lang="ja-JP" altLang="en-US" sz="1100" dirty="0" smtClean="0">
                          <a:latin typeface="Meiryo UI" panose="020B0604030504040204" pitchFamily="50" charset="-128"/>
                          <a:ea typeface="Meiryo UI" panose="020B0604030504040204" pitchFamily="50" charset="-128"/>
                        </a:rPr>
                        <a:t>（土）</a:t>
                      </a:r>
                    </a:p>
                  </a:txBody>
                  <a:tcPr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altLang="ja-JP" sz="1100" dirty="0" smtClean="0">
                          <a:latin typeface="Meiryo UI" panose="020B0604030504040204" pitchFamily="50" charset="-128"/>
                          <a:ea typeface="Meiryo UI" panose="020B0604030504040204" pitchFamily="50" charset="-128"/>
                        </a:rPr>
                        <a:t>Ⅲ</a:t>
                      </a:r>
                      <a:r>
                        <a:rPr lang="ja-JP" altLang="en-US" sz="1100" dirty="0" smtClean="0">
                          <a:latin typeface="Meiryo UI" panose="020B0604030504040204" pitchFamily="50" charset="-128"/>
                          <a:ea typeface="Meiryo UI" panose="020B0604030504040204" pitchFamily="50" charset="-128"/>
                        </a:rPr>
                        <a:t>　「瀬戸内の複雑な潮流を乗り越えた</a:t>
                      </a:r>
                      <a:endParaRPr lang="en-US" altLang="ja-JP" sz="1100" dirty="0" smtClean="0">
                        <a:latin typeface="Meiryo UI" panose="020B0604030504040204" pitchFamily="50" charset="-128"/>
                        <a:ea typeface="Meiryo UI" panose="020B0604030504040204"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ja-JP" altLang="en-US" sz="1100" dirty="0" smtClean="0">
                          <a:latin typeface="Meiryo UI" panose="020B0604030504040204" pitchFamily="50" charset="-128"/>
                          <a:ea typeface="Meiryo UI" panose="020B0604030504040204" pitchFamily="50" charset="-128"/>
                        </a:rPr>
                        <a:t>　　　船乗りの技術」</a:t>
                      </a:r>
                    </a:p>
                  </a:txBody>
                  <a:tcPr anchor="ctr"/>
                </a:tc>
                <a:extLst>
                  <a:ext uri="{0D108BD9-81ED-4DB2-BD59-A6C34878D82A}">
                    <a16:rowId xmlns="" xmlns:a16="http://schemas.microsoft.com/office/drawing/2014/main" val="2697752132"/>
                  </a:ext>
                </a:extLst>
              </a:tr>
              <a:tr h="504056">
                <a:tc>
                  <a:txBody>
                    <a:bodyPr/>
                    <a:lstStyle/>
                    <a:p>
                      <a:pPr algn="ctr"/>
                      <a:r>
                        <a:rPr kumimoji="1" lang="ja-JP" altLang="en-US" sz="1100" dirty="0" smtClean="0">
                          <a:latin typeface="Meiryo UI" panose="020B0604030504040204" pitchFamily="50" charset="-128"/>
                          <a:ea typeface="Meiryo UI" panose="020B0604030504040204" pitchFamily="50" charset="-128"/>
                        </a:rPr>
                        <a:t>香川県</a:t>
                      </a:r>
                      <a:endParaRPr kumimoji="1" lang="en-US" altLang="ja-JP" sz="1100" dirty="0" smtClean="0">
                        <a:latin typeface="Meiryo UI" panose="020B0604030504040204" pitchFamily="50" charset="-128"/>
                        <a:ea typeface="Meiryo UI" panose="020B0604030504040204" pitchFamily="50" charset="-128"/>
                      </a:endParaRPr>
                    </a:p>
                    <a:p>
                      <a:pPr algn="ctr"/>
                      <a:r>
                        <a:rPr kumimoji="1" lang="ja-JP" altLang="en-US" sz="1100" dirty="0" smtClean="0">
                          <a:latin typeface="Meiryo UI" panose="020B0604030504040204" pitchFamily="50" charset="-128"/>
                          <a:ea typeface="Meiryo UI" panose="020B0604030504040204" pitchFamily="50" charset="-128"/>
                        </a:rPr>
                        <a:t>多度津町</a:t>
                      </a:r>
                      <a:endParaRPr kumimoji="1" lang="ja-JP" altLang="en-US" sz="1100" dirty="0">
                        <a:latin typeface="Meiryo UI" panose="020B0604030504040204" pitchFamily="50" charset="-128"/>
                        <a:ea typeface="Meiryo UI" panose="020B0604030504040204" pitchFamily="50" charset="-128"/>
                      </a:endParaRPr>
                    </a:p>
                  </a:txBody>
                  <a:tcPr anchor="ctr"/>
                </a:tc>
                <a:tc>
                  <a:txBody>
                    <a:bodyPr/>
                    <a:lstStyle/>
                    <a:p>
                      <a:pPr algn="ctr"/>
                      <a:r>
                        <a:rPr kumimoji="1" lang="ja-JP" altLang="en-US" sz="1100" dirty="0" smtClean="0">
                          <a:latin typeface="Meiryo UI" panose="020B0604030504040204" pitchFamily="50" charset="-128"/>
                          <a:ea typeface="Meiryo UI" panose="020B0604030504040204" pitchFamily="50" charset="-128"/>
                        </a:rPr>
                        <a:t>公募型</a:t>
                      </a:r>
                      <a:endParaRPr kumimoji="1" lang="ja-JP" altLang="en-US" sz="1100"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100" dirty="0" smtClean="0">
                          <a:latin typeface="Meiryo UI" panose="020B0604030504040204" pitchFamily="50" charset="-128"/>
                          <a:ea typeface="Meiryo UI" panose="020B0604030504040204" pitchFamily="50" charset="-128"/>
                        </a:rPr>
                        <a:t>18</a:t>
                      </a:r>
                      <a:r>
                        <a:rPr kumimoji="1" lang="ja-JP" altLang="en-US" sz="1100" dirty="0" smtClean="0">
                          <a:latin typeface="Meiryo UI" panose="020B0604030504040204" pitchFamily="50" charset="-128"/>
                          <a:ea typeface="Meiryo UI" panose="020B0604030504040204" pitchFamily="50" charset="-128"/>
                        </a:rPr>
                        <a:t>名</a:t>
                      </a:r>
                      <a:endParaRPr kumimoji="1" lang="ja-JP" altLang="en-US" sz="1100"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100" dirty="0" smtClean="0">
                          <a:latin typeface="Meiryo UI" panose="020B0604030504040204" pitchFamily="50" charset="-128"/>
                          <a:ea typeface="Meiryo UI" panose="020B0604030504040204" pitchFamily="50" charset="-128"/>
                        </a:rPr>
                        <a:t>9/23</a:t>
                      </a:r>
                      <a:r>
                        <a:rPr kumimoji="1" lang="ja-JP" altLang="en-US" sz="1100" dirty="0" smtClean="0">
                          <a:latin typeface="Meiryo UI" panose="020B0604030504040204" pitchFamily="50" charset="-128"/>
                          <a:ea typeface="Meiryo UI" panose="020B0604030504040204" pitchFamily="50" charset="-128"/>
                        </a:rPr>
                        <a:t>（月・祝）</a:t>
                      </a:r>
                      <a:endParaRPr kumimoji="1" lang="ja-JP" altLang="en-US" sz="1100" dirty="0">
                        <a:latin typeface="Meiryo UI" panose="020B0604030504040204" pitchFamily="50" charset="-128"/>
                        <a:ea typeface="Meiryo UI" panose="020B0604030504040204" pitchFamily="50" charset="-128"/>
                      </a:endParaRPr>
                    </a:p>
                  </a:txBody>
                  <a:tcPr anchor="ctr"/>
                </a:tc>
                <a:tc>
                  <a:txBody>
                    <a:bodyPr/>
                    <a:lstStyle/>
                    <a:p>
                      <a:r>
                        <a:rPr kumimoji="1" lang="en-US" altLang="ja-JP" sz="1100" dirty="0" smtClean="0">
                          <a:latin typeface="Meiryo UI" panose="020B0604030504040204" pitchFamily="50" charset="-128"/>
                          <a:ea typeface="Meiryo UI" panose="020B0604030504040204" pitchFamily="50" charset="-128"/>
                        </a:rPr>
                        <a:t>Ⅰ</a:t>
                      </a:r>
                      <a:r>
                        <a:rPr kumimoji="1" lang="ja-JP" altLang="en-US" sz="1100" dirty="0" smtClean="0">
                          <a:latin typeface="Meiryo UI" panose="020B0604030504040204" pitchFamily="50" charset="-128"/>
                          <a:ea typeface="Meiryo UI" panose="020B0604030504040204" pitchFamily="50" charset="-128"/>
                        </a:rPr>
                        <a:t>　「讃岐の国の交易と親交の玄関口 多度津」</a:t>
                      </a:r>
                      <a:endParaRPr kumimoji="1" lang="ja-JP" altLang="en-US" sz="1100" dirty="0">
                        <a:latin typeface="Meiryo UI" panose="020B0604030504040204" pitchFamily="50" charset="-128"/>
                        <a:ea typeface="Meiryo UI" panose="020B0604030504040204" pitchFamily="50" charset="-128"/>
                      </a:endParaRPr>
                    </a:p>
                  </a:txBody>
                  <a:tcPr anchor="ctr"/>
                </a:tc>
                <a:extLst>
                  <a:ext uri="{0D108BD9-81ED-4DB2-BD59-A6C34878D82A}">
                    <a16:rowId xmlns="" xmlns:a16="http://schemas.microsoft.com/office/drawing/2014/main" val="1926327045"/>
                  </a:ext>
                </a:extLst>
              </a:tr>
              <a:tr h="349384">
                <a:tc gridSpan="2">
                  <a:txBody>
                    <a:bodyPr/>
                    <a:lstStyle/>
                    <a:p>
                      <a:pPr algn="r"/>
                      <a:r>
                        <a:rPr kumimoji="1" lang="ja-JP" altLang="en-US" sz="1100" b="1" dirty="0" smtClean="0">
                          <a:solidFill>
                            <a:schemeClr val="bg1"/>
                          </a:solidFill>
                          <a:latin typeface="Meiryo UI" panose="020B0604030504040204" pitchFamily="50" charset="-128"/>
                          <a:ea typeface="Meiryo UI" panose="020B0604030504040204" pitchFamily="50" charset="-128"/>
                        </a:rPr>
                        <a:t>合計</a:t>
                      </a:r>
                      <a:endParaRPr kumimoji="1" lang="ja-JP" altLang="en-US" sz="1100" b="1" dirty="0">
                        <a:solidFill>
                          <a:schemeClr val="bg1"/>
                        </a:solidFill>
                        <a:latin typeface="Meiryo UI" panose="020B0604030504040204" pitchFamily="50" charset="-128"/>
                        <a:ea typeface="Meiryo UI" panose="020B0604030504040204" pitchFamily="50" charset="-128"/>
                      </a:endParaRPr>
                    </a:p>
                  </a:txBody>
                  <a:tcPr anchor="ctr">
                    <a:solidFill>
                      <a:schemeClr val="tx1">
                        <a:lumMod val="50000"/>
                        <a:lumOff val="50000"/>
                      </a:schemeClr>
                    </a:solidFill>
                  </a:tcPr>
                </a:tc>
                <a:tc hMerge="1">
                  <a:txBody>
                    <a:bodyPr/>
                    <a:lstStyle/>
                    <a:p>
                      <a:pPr algn="ctr"/>
                      <a:endParaRPr kumimoji="1" lang="ja-JP" altLang="en-US" sz="1100"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100" b="1" dirty="0" smtClean="0">
                          <a:solidFill>
                            <a:schemeClr val="bg1"/>
                          </a:solidFill>
                          <a:latin typeface="Meiryo UI" panose="020B0604030504040204" pitchFamily="50" charset="-128"/>
                          <a:ea typeface="Meiryo UI" panose="020B0604030504040204" pitchFamily="50" charset="-128"/>
                        </a:rPr>
                        <a:t>539</a:t>
                      </a:r>
                      <a:r>
                        <a:rPr kumimoji="1" lang="ja-JP" altLang="en-US" sz="1100" b="1" dirty="0" smtClean="0">
                          <a:solidFill>
                            <a:schemeClr val="bg1"/>
                          </a:solidFill>
                          <a:latin typeface="Meiryo UI" panose="020B0604030504040204" pitchFamily="50" charset="-128"/>
                          <a:ea typeface="Meiryo UI" panose="020B0604030504040204" pitchFamily="50" charset="-128"/>
                        </a:rPr>
                        <a:t>名</a:t>
                      </a:r>
                      <a:endParaRPr kumimoji="1" lang="ja-JP" altLang="en-US" sz="1100" b="1" dirty="0">
                        <a:solidFill>
                          <a:schemeClr val="bg1"/>
                        </a:solidFill>
                        <a:latin typeface="Meiryo UI" panose="020B0604030504040204" pitchFamily="50" charset="-128"/>
                        <a:ea typeface="Meiryo UI" panose="020B0604030504040204" pitchFamily="50" charset="-128"/>
                      </a:endParaRPr>
                    </a:p>
                  </a:txBody>
                  <a:tcPr anchor="ctr">
                    <a:solidFill>
                      <a:schemeClr val="tx1">
                        <a:lumMod val="50000"/>
                        <a:lumOff val="50000"/>
                      </a:schemeClr>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anchor="ctr"/>
                </a:tc>
                <a:tc>
                  <a:txBody>
                    <a:bodyPr/>
                    <a:lstStyle/>
                    <a:p>
                      <a:endParaRPr kumimoji="1" lang="ja-JP" altLang="en-US" sz="1100" dirty="0">
                        <a:latin typeface="Meiryo UI" panose="020B0604030504040204" pitchFamily="50" charset="-128"/>
                        <a:ea typeface="Meiryo UI" panose="020B0604030504040204" pitchFamily="50" charset="-128"/>
                      </a:endParaRPr>
                    </a:p>
                  </a:txBody>
                  <a:tcPr anchor="ctr"/>
                </a:tc>
                <a:extLst>
                  <a:ext uri="{0D108BD9-81ED-4DB2-BD59-A6C34878D82A}">
                    <a16:rowId xmlns="" xmlns:a16="http://schemas.microsoft.com/office/drawing/2014/main" val="124114273"/>
                  </a:ext>
                </a:extLst>
              </a:tr>
            </a:tbl>
          </a:graphicData>
        </a:graphic>
      </p:graphicFrame>
      <p:sp>
        <p:nvSpPr>
          <p:cNvPr id="7" name="正方形/長方形 6"/>
          <p:cNvSpPr/>
          <p:nvPr/>
        </p:nvSpPr>
        <p:spPr>
          <a:xfrm>
            <a:off x="0" y="0"/>
            <a:ext cx="6858000" cy="41649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8" name="直線コネクタ 7"/>
          <p:cNvCxnSpPr/>
          <p:nvPr/>
        </p:nvCxnSpPr>
        <p:spPr>
          <a:xfrm>
            <a:off x="0" y="488504"/>
            <a:ext cx="6858000" cy="0"/>
          </a:xfrm>
          <a:prstGeom prst="line">
            <a:avLst/>
          </a:prstGeom>
          <a:ln w="85725">
            <a:solidFill>
              <a:srgbClr val="0070C0"/>
            </a:solidFill>
          </a:ln>
        </p:spPr>
        <p:style>
          <a:lnRef idx="1">
            <a:schemeClr val="accent1"/>
          </a:lnRef>
          <a:fillRef idx="0">
            <a:schemeClr val="accent1"/>
          </a:fillRef>
          <a:effectRef idx="0">
            <a:schemeClr val="accent1"/>
          </a:effectRef>
          <a:fontRef idx="minor">
            <a:schemeClr val="tx1"/>
          </a:fontRef>
        </p:style>
      </p:cxnSp>
      <p:sp>
        <p:nvSpPr>
          <p:cNvPr id="12" name="正方形/長方形 11"/>
          <p:cNvSpPr/>
          <p:nvPr/>
        </p:nvSpPr>
        <p:spPr>
          <a:xfrm>
            <a:off x="188640" y="119172"/>
            <a:ext cx="3836307" cy="369332"/>
          </a:xfrm>
          <a:prstGeom prst="rect">
            <a:avLst/>
          </a:prstGeom>
        </p:spPr>
        <p:txBody>
          <a:bodyPr wrap="none">
            <a:spAutoFit/>
          </a:bodyPr>
          <a:lstStyle/>
          <a:p>
            <a:r>
              <a:rPr lang="ja-JP" altLang="en-US" b="1" dirty="0" smtClean="0">
                <a:solidFill>
                  <a:schemeClr val="bg1"/>
                </a:solidFill>
                <a:latin typeface="Meiryo UI" panose="020B0604030504040204" pitchFamily="50" charset="-128"/>
                <a:ea typeface="Meiryo UI" panose="020B0604030504040204" pitchFamily="50" charset="-128"/>
              </a:rPr>
              <a:t>②　海洋教育事業　「海の学校」　実施</a:t>
            </a:r>
            <a:endParaRPr lang="en-US" altLang="ja-JP" b="1" dirty="0">
              <a:solidFill>
                <a:schemeClr val="bg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49681346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116632" y="632520"/>
            <a:ext cx="6475684" cy="276999"/>
          </a:xfrm>
          <a:prstGeom prst="rect">
            <a:avLst/>
          </a:prstGeom>
        </p:spPr>
        <p:txBody>
          <a:bodyPr wrap="square">
            <a:spAutoFit/>
          </a:bodyPr>
          <a:lstStyle/>
          <a:p>
            <a:r>
              <a:rPr lang="ja-JP" altLang="en-US" sz="1200" dirty="0" smtClean="0">
                <a:latin typeface="Meiryo UI" panose="020B0604030504040204" pitchFamily="50" charset="-128"/>
                <a:ea typeface="Meiryo UI" panose="020B0604030504040204" pitchFamily="50" charset="-128"/>
              </a:rPr>
              <a:t>■「海の学校」の様子　（</a:t>
            </a:r>
            <a:r>
              <a:rPr lang="en-US" altLang="ja-JP" sz="1200" dirty="0" smtClean="0">
                <a:latin typeface="Meiryo UI" panose="020B0604030504040204" pitchFamily="50" charset="-128"/>
                <a:ea typeface="Meiryo UI" panose="020B0604030504040204" pitchFamily="50" charset="-128"/>
              </a:rPr>
              <a:t>16</a:t>
            </a:r>
            <a:r>
              <a:rPr lang="ja-JP" altLang="en-US" sz="1200" dirty="0" smtClean="0">
                <a:latin typeface="Meiryo UI" panose="020B0604030504040204" pitchFamily="50" charset="-128"/>
                <a:ea typeface="Meiryo UI" panose="020B0604030504040204" pitchFamily="50" charset="-128"/>
              </a:rPr>
              <a:t>エリアから抜粋）</a:t>
            </a:r>
            <a:endParaRPr lang="ja-JP" altLang="en-US" sz="1200" dirty="0">
              <a:latin typeface="Meiryo UI" panose="020B0604030504040204" pitchFamily="50" charset="-128"/>
              <a:ea typeface="Meiryo UI" panose="020B0604030504040204" pitchFamily="50" charset="-128"/>
            </a:endParaRPr>
          </a:p>
        </p:txBody>
      </p:sp>
      <p:sp>
        <p:nvSpPr>
          <p:cNvPr id="7" name="正方形/長方形 6"/>
          <p:cNvSpPr/>
          <p:nvPr/>
        </p:nvSpPr>
        <p:spPr>
          <a:xfrm>
            <a:off x="0" y="0"/>
            <a:ext cx="6858000" cy="41649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8" name="直線コネクタ 7"/>
          <p:cNvCxnSpPr/>
          <p:nvPr/>
        </p:nvCxnSpPr>
        <p:spPr>
          <a:xfrm>
            <a:off x="0" y="488504"/>
            <a:ext cx="6858000" cy="0"/>
          </a:xfrm>
          <a:prstGeom prst="line">
            <a:avLst/>
          </a:prstGeom>
          <a:ln w="85725">
            <a:solidFill>
              <a:srgbClr val="0070C0"/>
            </a:solidFill>
          </a:ln>
        </p:spPr>
        <p:style>
          <a:lnRef idx="1">
            <a:schemeClr val="accent1"/>
          </a:lnRef>
          <a:fillRef idx="0">
            <a:schemeClr val="accent1"/>
          </a:fillRef>
          <a:effectRef idx="0">
            <a:schemeClr val="accent1"/>
          </a:effectRef>
          <a:fontRef idx="minor">
            <a:schemeClr val="tx1"/>
          </a:fontRef>
        </p:style>
      </p:cxnSp>
      <p:sp>
        <p:nvSpPr>
          <p:cNvPr id="12" name="正方形/長方形 11"/>
          <p:cNvSpPr/>
          <p:nvPr/>
        </p:nvSpPr>
        <p:spPr>
          <a:xfrm>
            <a:off x="188640" y="119172"/>
            <a:ext cx="3836307" cy="369332"/>
          </a:xfrm>
          <a:prstGeom prst="rect">
            <a:avLst/>
          </a:prstGeom>
        </p:spPr>
        <p:txBody>
          <a:bodyPr wrap="none">
            <a:spAutoFit/>
          </a:bodyPr>
          <a:lstStyle/>
          <a:p>
            <a:r>
              <a:rPr lang="ja-JP" altLang="en-US" b="1" dirty="0" smtClean="0">
                <a:solidFill>
                  <a:schemeClr val="bg1"/>
                </a:solidFill>
                <a:latin typeface="Meiryo UI" panose="020B0604030504040204" pitchFamily="50" charset="-128"/>
                <a:ea typeface="Meiryo UI" panose="020B0604030504040204" pitchFamily="50" charset="-128"/>
              </a:rPr>
              <a:t>②　海洋教育事業　「海の学校」　実施</a:t>
            </a:r>
            <a:endParaRPr lang="en-US" altLang="ja-JP" b="1" dirty="0">
              <a:solidFill>
                <a:schemeClr val="bg1"/>
              </a:solidFill>
              <a:latin typeface="Meiryo UI" panose="020B0604030504040204" pitchFamily="50" charset="-128"/>
              <a:ea typeface="Meiryo UI" panose="020B0604030504040204" pitchFamily="50" charset="-128"/>
            </a:endParaRPr>
          </a:p>
        </p:txBody>
      </p:sp>
      <p:pic>
        <p:nvPicPr>
          <p:cNvPr id="25" name="図 24"/>
          <p:cNvPicPr>
            <a:picLocks noChangeAspect="1"/>
          </p:cNvPicPr>
          <p:nvPr/>
        </p:nvPicPr>
        <p:blipFill rotWithShape="1">
          <a:blip r:embed="rId3" cstate="print">
            <a:extLst>
              <a:ext uri="{28A0092B-C50C-407E-A947-70E740481C1C}">
                <a14:useLocalDpi xmlns:a14="http://schemas.microsoft.com/office/drawing/2010/main" val="0"/>
              </a:ext>
            </a:extLst>
          </a:blip>
          <a:srcRect l="6196" r="20908" b="16493"/>
          <a:stretch/>
        </p:blipFill>
        <p:spPr>
          <a:xfrm>
            <a:off x="3530764" y="6969224"/>
            <a:ext cx="3210604" cy="2376264"/>
          </a:xfrm>
          <a:prstGeom prst="rect">
            <a:avLst/>
          </a:prstGeom>
        </p:spPr>
      </p:pic>
      <p:pic>
        <p:nvPicPr>
          <p:cNvPr id="26" name="コンテンツ プレースホルダー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4276" y="920552"/>
            <a:ext cx="3316732" cy="2592288"/>
          </a:xfrm>
          <a:prstGeom prst="rect">
            <a:avLst/>
          </a:prstGeom>
        </p:spPr>
      </p:pic>
      <p:pic>
        <p:nvPicPr>
          <p:cNvPr id="27" name="図 26"/>
          <p:cNvPicPr>
            <a:picLocks noChangeAspect="1"/>
          </p:cNvPicPr>
          <p:nvPr/>
        </p:nvPicPr>
        <p:blipFill rotWithShape="1">
          <a:blip r:embed="rId5" cstate="print">
            <a:extLst>
              <a:ext uri="{28A0092B-C50C-407E-A947-70E740481C1C}">
                <a14:useLocalDpi xmlns:a14="http://schemas.microsoft.com/office/drawing/2010/main" val="0"/>
              </a:ext>
            </a:extLst>
          </a:blip>
          <a:srcRect l="14271"/>
          <a:stretch/>
        </p:blipFill>
        <p:spPr>
          <a:xfrm>
            <a:off x="188640" y="4016896"/>
            <a:ext cx="3312368" cy="2520281"/>
          </a:xfrm>
          <a:prstGeom prst="rect">
            <a:avLst/>
          </a:prstGeom>
        </p:spPr>
      </p:pic>
      <p:pic>
        <p:nvPicPr>
          <p:cNvPr id="28" name="図 2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573016" y="920552"/>
            <a:ext cx="3219181" cy="2592288"/>
          </a:xfrm>
          <a:prstGeom prst="rect">
            <a:avLst/>
          </a:prstGeom>
        </p:spPr>
      </p:pic>
      <p:pic>
        <p:nvPicPr>
          <p:cNvPr id="30" name="図 2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580776" y="4016897"/>
            <a:ext cx="3160592" cy="2520279"/>
          </a:xfrm>
          <a:prstGeom prst="rect">
            <a:avLst/>
          </a:prstGeom>
        </p:spPr>
      </p:pic>
      <p:pic>
        <p:nvPicPr>
          <p:cNvPr id="31" name="図 3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88640" y="6969224"/>
            <a:ext cx="3277606" cy="2376264"/>
          </a:xfrm>
          <a:prstGeom prst="rect">
            <a:avLst/>
          </a:prstGeom>
        </p:spPr>
      </p:pic>
      <p:sp>
        <p:nvSpPr>
          <p:cNvPr id="2" name="正方形/長方形 1"/>
          <p:cNvSpPr/>
          <p:nvPr/>
        </p:nvSpPr>
        <p:spPr>
          <a:xfrm>
            <a:off x="3761656" y="3512840"/>
            <a:ext cx="3096344" cy="430887"/>
          </a:xfrm>
          <a:prstGeom prst="rect">
            <a:avLst/>
          </a:prstGeom>
        </p:spPr>
        <p:txBody>
          <a:bodyPr wrap="square">
            <a:spAutoFit/>
          </a:bodyPr>
          <a:lstStyle/>
          <a:p>
            <a:pPr algn="ctr"/>
            <a:r>
              <a:rPr lang="ja-JP" altLang="en-US" sz="1100" dirty="0">
                <a:latin typeface="Meiryo UI" panose="020B0604030504040204" pitchFamily="50" charset="-128"/>
                <a:ea typeface="Meiryo UI" panose="020B0604030504040204" pitchFamily="50" charset="-128"/>
              </a:rPr>
              <a:t>外海で潮の流れ体験で、北前船の操舵技術を学ぶ</a:t>
            </a:r>
            <a:endParaRPr lang="en-US" altLang="ja-JP" sz="1100" dirty="0">
              <a:latin typeface="Meiryo UI" panose="020B0604030504040204" pitchFamily="50" charset="-128"/>
              <a:ea typeface="Meiryo UI" panose="020B0604030504040204" pitchFamily="50" charset="-128"/>
            </a:endParaRPr>
          </a:p>
          <a:p>
            <a:pPr algn="r"/>
            <a:r>
              <a:rPr lang="ja-JP" altLang="en-US" sz="1100" dirty="0">
                <a:latin typeface="Meiryo UI" panose="020B0604030504040204" pitchFamily="50" charset="-128"/>
                <a:ea typeface="Meiryo UI" panose="020B0604030504040204" pitchFamily="50" charset="-128"/>
              </a:rPr>
              <a:t>　</a:t>
            </a:r>
            <a:r>
              <a:rPr lang="en-US" altLang="ja-JP" sz="1100" dirty="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兵庫・新温泉町</a:t>
            </a:r>
            <a:r>
              <a:rPr lang="en-US" altLang="ja-JP" sz="1100" dirty="0">
                <a:latin typeface="Meiryo UI" panose="020B0604030504040204" pitchFamily="50" charset="-128"/>
                <a:ea typeface="Meiryo UI" panose="020B0604030504040204" pitchFamily="50" charset="-128"/>
              </a:rPr>
              <a:t>】</a:t>
            </a:r>
            <a:endParaRPr lang="ja-JP" altLang="en-US" sz="1100" dirty="0">
              <a:latin typeface="Meiryo UI" panose="020B0604030504040204" pitchFamily="50" charset="-128"/>
              <a:ea typeface="Meiryo UI" panose="020B0604030504040204" pitchFamily="50" charset="-128"/>
            </a:endParaRPr>
          </a:p>
        </p:txBody>
      </p:sp>
      <p:sp>
        <p:nvSpPr>
          <p:cNvPr id="3" name="正方形/長方形 2"/>
          <p:cNvSpPr/>
          <p:nvPr/>
        </p:nvSpPr>
        <p:spPr>
          <a:xfrm>
            <a:off x="404664" y="3512840"/>
            <a:ext cx="3168352" cy="430887"/>
          </a:xfrm>
          <a:prstGeom prst="rect">
            <a:avLst/>
          </a:prstGeom>
        </p:spPr>
        <p:txBody>
          <a:bodyPr wrap="square">
            <a:spAutoFit/>
          </a:bodyPr>
          <a:lstStyle/>
          <a:p>
            <a:pPr algn="ctr"/>
            <a:r>
              <a:rPr lang="ja-JP" altLang="en-US" sz="1100" dirty="0" err="1">
                <a:latin typeface="Meiryo UI" panose="020B0604030504040204" pitchFamily="50" charset="-128"/>
                <a:ea typeface="Meiryo UI" panose="020B0604030504040204" pitchFamily="50" charset="-128"/>
              </a:rPr>
              <a:t>昆布剝き</a:t>
            </a:r>
            <a:r>
              <a:rPr lang="ja-JP" altLang="en-US" sz="1100" dirty="0">
                <a:latin typeface="Meiryo UI" panose="020B0604030504040204" pitchFamily="50" charset="-128"/>
                <a:ea typeface="Meiryo UI" panose="020B0604030504040204" pitchFamily="50" charset="-128"/>
              </a:rPr>
              <a:t>体験で、北前船が残した海の食文化を学ぶ</a:t>
            </a:r>
            <a:endParaRPr lang="en-US" altLang="ja-JP" sz="1100" dirty="0">
              <a:latin typeface="Meiryo UI" panose="020B0604030504040204" pitchFamily="50" charset="-128"/>
              <a:ea typeface="Meiryo UI" panose="020B0604030504040204" pitchFamily="50" charset="-128"/>
            </a:endParaRPr>
          </a:p>
          <a:p>
            <a:pPr algn="r"/>
            <a:r>
              <a:rPr lang="en-US" altLang="ja-JP" sz="1100" dirty="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福井・敦賀市</a:t>
            </a:r>
            <a:r>
              <a:rPr lang="en-US" altLang="ja-JP" sz="1100" dirty="0">
                <a:latin typeface="Meiryo UI" panose="020B0604030504040204" pitchFamily="50" charset="-128"/>
                <a:ea typeface="Meiryo UI" panose="020B0604030504040204" pitchFamily="50" charset="-128"/>
              </a:rPr>
              <a:t>】</a:t>
            </a:r>
            <a:endParaRPr lang="ja-JP" altLang="en-US" sz="1100" dirty="0">
              <a:latin typeface="Meiryo UI" panose="020B0604030504040204" pitchFamily="50" charset="-128"/>
              <a:ea typeface="Meiryo UI" panose="020B0604030504040204" pitchFamily="50" charset="-128"/>
            </a:endParaRPr>
          </a:p>
        </p:txBody>
      </p:sp>
      <p:sp>
        <p:nvSpPr>
          <p:cNvPr id="6" name="正方形/長方形 5"/>
          <p:cNvSpPr/>
          <p:nvPr/>
        </p:nvSpPr>
        <p:spPr>
          <a:xfrm>
            <a:off x="332656" y="6537176"/>
            <a:ext cx="3240360" cy="430887"/>
          </a:xfrm>
          <a:prstGeom prst="rect">
            <a:avLst/>
          </a:prstGeom>
        </p:spPr>
        <p:txBody>
          <a:bodyPr wrap="square">
            <a:spAutoFit/>
          </a:bodyPr>
          <a:lstStyle/>
          <a:p>
            <a:r>
              <a:rPr lang="ja-JP" altLang="en-US" sz="1100" dirty="0">
                <a:latin typeface="Meiryo UI" panose="020B0604030504040204" pitchFamily="50" charset="-128"/>
                <a:ea typeface="Meiryo UI" panose="020B0604030504040204" pitchFamily="50" charset="-128"/>
              </a:rPr>
              <a:t>稚貝の餌やり体験で、地元の水産資源を守るために、</a:t>
            </a:r>
            <a:endParaRPr lang="en-US" altLang="ja-JP" sz="1100"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つくり育てる漁業を学ぶ　</a:t>
            </a:r>
            <a:r>
              <a:rPr lang="ja-JP" altLang="en-US" sz="1100" dirty="0" smtClean="0">
                <a:latin typeface="Meiryo UI" panose="020B0604030504040204" pitchFamily="50" charset="-128"/>
                <a:ea typeface="Meiryo UI" panose="020B0604030504040204" pitchFamily="50" charset="-128"/>
              </a:rPr>
              <a:t>　　　　　　　　</a:t>
            </a:r>
            <a:r>
              <a:rPr lang="en-US" altLang="ja-JP" sz="1100" dirty="0" smtClean="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京都・宮津市</a:t>
            </a:r>
            <a:r>
              <a:rPr lang="en-US" altLang="ja-JP" sz="1100" dirty="0">
                <a:latin typeface="Meiryo UI" panose="020B0604030504040204" pitchFamily="50" charset="-128"/>
                <a:ea typeface="Meiryo UI" panose="020B0604030504040204" pitchFamily="50" charset="-128"/>
              </a:rPr>
              <a:t>】</a:t>
            </a:r>
            <a:endParaRPr lang="ja-JP" altLang="en-US" sz="1100" dirty="0">
              <a:latin typeface="Meiryo UI" panose="020B0604030504040204" pitchFamily="50" charset="-128"/>
              <a:ea typeface="Meiryo UI" panose="020B0604030504040204" pitchFamily="50" charset="-128"/>
            </a:endParaRPr>
          </a:p>
        </p:txBody>
      </p:sp>
      <p:sp>
        <p:nvSpPr>
          <p:cNvPr id="32" name="正方形/長方形 31"/>
          <p:cNvSpPr/>
          <p:nvPr/>
        </p:nvSpPr>
        <p:spPr>
          <a:xfrm>
            <a:off x="3501008" y="6537176"/>
            <a:ext cx="3312368" cy="430887"/>
          </a:xfrm>
          <a:prstGeom prst="rect">
            <a:avLst/>
          </a:prstGeom>
        </p:spPr>
        <p:txBody>
          <a:bodyPr wrap="square">
            <a:spAutoFit/>
          </a:bodyPr>
          <a:lstStyle/>
          <a:p>
            <a:r>
              <a:rPr lang="ja-JP" altLang="en-US" sz="1100" dirty="0">
                <a:latin typeface="Meiryo UI" panose="020B0604030504040204" pitchFamily="50" charset="-128"/>
                <a:ea typeface="Meiryo UI" panose="020B0604030504040204" pitchFamily="50" charset="-128"/>
              </a:rPr>
              <a:t>北前船時代から地元特産</a:t>
            </a:r>
            <a:r>
              <a:rPr lang="ja-JP" altLang="en-US" sz="1100" dirty="0" smtClean="0">
                <a:latin typeface="Meiryo UI" panose="020B0604030504040204" pitchFamily="50" charset="-128"/>
                <a:ea typeface="Meiryo UI" panose="020B0604030504040204" pitchFamily="50" charset="-128"/>
              </a:rPr>
              <a:t>の地まき</a:t>
            </a:r>
            <a:r>
              <a:rPr lang="ja-JP" altLang="en-US" sz="1100" dirty="0">
                <a:latin typeface="Meiryo UI" panose="020B0604030504040204" pitchFamily="50" charset="-128"/>
                <a:ea typeface="Meiryo UI" panose="020B0604030504040204" pitchFamily="50" charset="-128"/>
              </a:rPr>
              <a:t>ホタテ</a:t>
            </a:r>
            <a:r>
              <a:rPr lang="ja-JP" altLang="en-US" sz="1100" dirty="0" smtClean="0">
                <a:latin typeface="Meiryo UI" panose="020B0604030504040204" pitchFamily="50" charset="-128"/>
                <a:ea typeface="Meiryo UI" panose="020B0604030504040204" pitchFamily="50" charset="-128"/>
              </a:rPr>
              <a:t>の殻むき体験</a:t>
            </a:r>
            <a:r>
              <a:rPr lang="ja-JP" altLang="en-US" sz="1100" dirty="0">
                <a:latin typeface="Meiryo UI" panose="020B0604030504040204" pitchFamily="50" charset="-128"/>
                <a:ea typeface="Meiryo UI" panose="020B0604030504040204" pitchFamily="50" charset="-128"/>
              </a:rPr>
              <a:t>で、今の野辺地の基幹水産業を</a:t>
            </a:r>
            <a:r>
              <a:rPr lang="ja-JP" altLang="en-US" sz="1100" dirty="0" smtClean="0">
                <a:latin typeface="Meiryo UI" panose="020B0604030504040204" pitchFamily="50" charset="-128"/>
                <a:ea typeface="Meiryo UI" panose="020B0604030504040204" pitchFamily="50" charset="-128"/>
              </a:rPr>
              <a:t>学ぶ　　</a:t>
            </a:r>
            <a:r>
              <a:rPr lang="en-US" altLang="ja-JP" sz="1100" dirty="0" smtClean="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青森・野辺地町</a:t>
            </a:r>
            <a:r>
              <a:rPr lang="en-US" altLang="ja-JP" sz="1100" dirty="0">
                <a:latin typeface="Meiryo UI" panose="020B0604030504040204" pitchFamily="50" charset="-128"/>
                <a:ea typeface="Meiryo UI" panose="020B0604030504040204" pitchFamily="50" charset="-128"/>
              </a:rPr>
              <a:t>】</a:t>
            </a:r>
            <a:endParaRPr lang="ja-JP" altLang="en-US" sz="1100" dirty="0">
              <a:latin typeface="Meiryo UI" panose="020B0604030504040204" pitchFamily="50" charset="-128"/>
              <a:ea typeface="Meiryo UI" panose="020B0604030504040204" pitchFamily="50" charset="-128"/>
            </a:endParaRPr>
          </a:p>
        </p:txBody>
      </p:sp>
      <p:sp>
        <p:nvSpPr>
          <p:cNvPr id="33" name="正方形/長方形 32"/>
          <p:cNvSpPr/>
          <p:nvPr/>
        </p:nvSpPr>
        <p:spPr>
          <a:xfrm>
            <a:off x="3429000" y="9345488"/>
            <a:ext cx="3312368" cy="430887"/>
          </a:xfrm>
          <a:prstGeom prst="rect">
            <a:avLst/>
          </a:prstGeom>
        </p:spPr>
        <p:txBody>
          <a:bodyPr wrap="square">
            <a:spAutoFit/>
          </a:bodyPr>
          <a:lstStyle/>
          <a:p>
            <a:r>
              <a:rPr lang="ja-JP" altLang="en-US" sz="1100" dirty="0">
                <a:latin typeface="Meiryo UI" panose="020B0604030504040204" pitchFamily="50" charset="-128"/>
                <a:ea typeface="Meiryo UI" panose="020B0604030504040204" pitchFamily="50" charset="-128"/>
              </a:rPr>
              <a:t>「安宅まつり」の曳舟体験で、まつりに込められた海へ</a:t>
            </a:r>
            <a:r>
              <a:rPr lang="ja-JP" altLang="en-US" sz="1100" dirty="0" smtClean="0">
                <a:latin typeface="Meiryo UI" panose="020B0604030504040204" pitchFamily="50" charset="-128"/>
                <a:ea typeface="Meiryo UI" panose="020B0604030504040204" pitchFamily="50" charset="-128"/>
              </a:rPr>
              <a:t>の</a:t>
            </a:r>
            <a:endParaRPr lang="en-US" altLang="ja-JP" sz="1100" dirty="0" smtClean="0">
              <a:latin typeface="Meiryo UI" panose="020B0604030504040204" pitchFamily="50" charset="-128"/>
              <a:ea typeface="Meiryo UI" panose="020B0604030504040204" pitchFamily="50" charset="-128"/>
            </a:endParaRPr>
          </a:p>
          <a:p>
            <a:r>
              <a:rPr lang="ja-JP" altLang="en-US" sz="1100" dirty="0" smtClean="0">
                <a:latin typeface="Meiryo UI" panose="020B0604030504040204" pitchFamily="50" charset="-128"/>
                <a:ea typeface="Meiryo UI" panose="020B0604030504040204" pitchFamily="50" charset="-128"/>
              </a:rPr>
              <a:t>感謝</a:t>
            </a:r>
            <a:r>
              <a:rPr lang="ja-JP" altLang="en-US" sz="1100" dirty="0">
                <a:latin typeface="Meiryo UI" panose="020B0604030504040204" pitchFamily="50" charset="-128"/>
                <a:ea typeface="Meiryo UI" panose="020B0604030504040204" pitchFamily="50" charset="-128"/>
              </a:rPr>
              <a:t>と地元のつながりを学ぶ　</a:t>
            </a:r>
            <a:r>
              <a:rPr lang="ja-JP" altLang="en-US" sz="1100" dirty="0" smtClean="0">
                <a:latin typeface="Meiryo UI" panose="020B0604030504040204" pitchFamily="50" charset="-128"/>
                <a:ea typeface="Meiryo UI" panose="020B0604030504040204" pitchFamily="50" charset="-128"/>
              </a:rPr>
              <a:t>　　　　　　</a:t>
            </a:r>
            <a:r>
              <a:rPr lang="en-US" altLang="ja-JP" sz="1100" dirty="0" smtClean="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石川・小松市</a:t>
            </a:r>
            <a:r>
              <a:rPr lang="en-US" altLang="ja-JP" sz="1100" dirty="0">
                <a:latin typeface="Meiryo UI" panose="020B0604030504040204" pitchFamily="50" charset="-128"/>
                <a:ea typeface="Meiryo UI" panose="020B0604030504040204" pitchFamily="50" charset="-128"/>
              </a:rPr>
              <a:t>】</a:t>
            </a:r>
            <a:endParaRPr lang="ja-JP" altLang="en-US" sz="1100" dirty="0">
              <a:latin typeface="Meiryo UI" panose="020B0604030504040204" pitchFamily="50" charset="-128"/>
              <a:ea typeface="Meiryo UI" panose="020B0604030504040204" pitchFamily="50" charset="-128"/>
            </a:endParaRPr>
          </a:p>
        </p:txBody>
      </p:sp>
      <p:sp>
        <p:nvSpPr>
          <p:cNvPr id="35" name="正方形/長方形 34"/>
          <p:cNvSpPr/>
          <p:nvPr/>
        </p:nvSpPr>
        <p:spPr>
          <a:xfrm>
            <a:off x="260648" y="9345488"/>
            <a:ext cx="3168352" cy="430887"/>
          </a:xfrm>
          <a:prstGeom prst="rect">
            <a:avLst/>
          </a:prstGeom>
        </p:spPr>
        <p:txBody>
          <a:bodyPr wrap="square">
            <a:spAutoFit/>
          </a:bodyPr>
          <a:lstStyle/>
          <a:p>
            <a:r>
              <a:rPr lang="ja-JP" altLang="en-US" sz="1100" dirty="0">
                <a:latin typeface="Meiryo UI" panose="020B0604030504040204" pitchFamily="50" charset="-128"/>
                <a:ea typeface="Meiryo UI" panose="020B0604030504040204" pitchFamily="50" charset="-128"/>
              </a:rPr>
              <a:t>カッター</a:t>
            </a:r>
            <a:r>
              <a:rPr lang="ja-JP" altLang="en-US" sz="1100" dirty="0" smtClean="0">
                <a:latin typeface="Meiryo UI" panose="020B0604030504040204" pitchFamily="50" charset="-128"/>
                <a:ea typeface="Meiryo UI" panose="020B0604030504040204" pitchFamily="50" charset="-128"/>
              </a:rPr>
              <a:t>船で北前船の船乗りが越えた波</a:t>
            </a:r>
            <a:r>
              <a:rPr lang="ja-JP" altLang="en-US" sz="1100" dirty="0">
                <a:latin typeface="Meiryo UI" panose="020B0604030504040204" pitchFamily="50" charset="-128"/>
                <a:ea typeface="Meiryo UI" panose="020B0604030504040204" pitchFamily="50" charset="-128"/>
              </a:rPr>
              <a:t>の</a:t>
            </a:r>
            <a:r>
              <a:rPr lang="ja-JP" altLang="en-US" sz="1100" dirty="0" smtClean="0">
                <a:latin typeface="Meiryo UI" panose="020B0604030504040204" pitchFamily="50" charset="-128"/>
                <a:ea typeface="Meiryo UI" panose="020B0604030504040204" pitchFamily="50" charset="-128"/>
              </a:rPr>
              <a:t>荒さを体感。　　　　　　　　　　　　　　　　　　　　　　　　</a:t>
            </a:r>
            <a:endParaRPr lang="en-US" altLang="ja-JP" sz="1100" dirty="0" smtClean="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　　　　　　　　　　　　　　　　　　　　　</a:t>
            </a:r>
            <a:r>
              <a:rPr lang="en-US" altLang="ja-JP" sz="1100" dirty="0" smtClean="0">
                <a:latin typeface="Meiryo UI" panose="020B0604030504040204" pitchFamily="50" charset="-128"/>
                <a:ea typeface="Meiryo UI" panose="020B0604030504040204" pitchFamily="50" charset="-128"/>
              </a:rPr>
              <a:t>【</a:t>
            </a:r>
            <a:r>
              <a:rPr lang="ja-JP" altLang="en-US" sz="1100" dirty="0" smtClean="0">
                <a:latin typeface="Meiryo UI" panose="020B0604030504040204" pitchFamily="50" charset="-128"/>
                <a:ea typeface="Meiryo UI" panose="020B0604030504040204" pitchFamily="50" charset="-128"/>
              </a:rPr>
              <a:t>山形・鶴岡市</a:t>
            </a:r>
            <a:r>
              <a:rPr lang="en-US" altLang="ja-JP" sz="1100" dirty="0" smtClean="0">
                <a:latin typeface="Meiryo UI" panose="020B0604030504040204" pitchFamily="50" charset="-128"/>
                <a:ea typeface="Meiryo UI" panose="020B0604030504040204" pitchFamily="50" charset="-128"/>
              </a:rPr>
              <a:t>】</a:t>
            </a:r>
            <a:endParaRPr lang="en-US" altLang="ja-JP" sz="11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0595491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5248</TotalTime>
  <Words>547</Words>
  <Application>Microsoft Office PowerPoint</Application>
  <PresentationFormat>A4 210 x 297 mm</PresentationFormat>
  <Paragraphs>241</Paragraphs>
  <Slides>4</Slides>
  <Notes>4</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4</vt:i4>
      </vt:variant>
    </vt:vector>
  </HeadingPairs>
  <TitlesOfParts>
    <vt:vector size="10" baseType="lpstr">
      <vt:lpstr>Meiryo UI</vt:lpstr>
      <vt:lpstr>ＭＳ Ｐゴシック</vt:lpstr>
      <vt:lpstr>Arial</vt:lpstr>
      <vt:lpstr>Calibri</vt:lpstr>
      <vt:lpstr>Times New Roman</vt:lpstr>
      <vt:lpstr>Office テーマ</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スライド 1</dc:title>
  <dc:creator>7DH105016</dc:creator>
  <cp:lastModifiedBy>篠原 敏夫</cp:lastModifiedBy>
  <cp:revision>226</cp:revision>
  <cp:lastPrinted>2018-11-27T03:19:24Z</cp:lastPrinted>
  <dcterms:created xsi:type="dcterms:W3CDTF">2015-04-17T04:49:30Z</dcterms:created>
  <dcterms:modified xsi:type="dcterms:W3CDTF">2020-03-27T02:30:36Z</dcterms:modified>
</cp:coreProperties>
</file>