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98" r:id="rId2"/>
    <p:sldId id="260" r:id="rId3"/>
    <p:sldId id="499" r:id="rId4"/>
    <p:sldId id="518" r:id="rId5"/>
    <p:sldId id="501" r:id="rId6"/>
    <p:sldId id="532" r:id="rId7"/>
    <p:sldId id="519" r:id="rId8"/>
    <p:sldId id="520" r:id="rId9"/>
    <p:sldId id="521" r:id="rId10"/>
    <p:sldId id="533" r:id="rId11"/>
    <p:sldId id="534" r:id="rId12"/>
    <p:sldId id="525" r:id="rId13"/>
    <p:sldId id="526" r:id="rId14"/>
    <p:sldId id="527" r:id="rId15"/>
    <p:sldId id="528" r:id="rId16"/>
    <p:sldId id="529" r:id="rId17"/>
    <p:sldId id="530" r:id="rId18"/>
    <p:sldId id="531" r:id="rId19"/>
    <p:sldId id="535" r:id="rId20"/>
    <p:sldId id="514" r:id="rId21"/>
    <p:sldId id="516" r:id="rId22"/>
    <p:sldId id="256" r:id="rId23"/>
    <p:sldId id="506" r:id="rId24"/>
    <p:sldId id="258" r:id="rId25"/>
    <p:sldId id="515" r:id="rId26"/>
    <p:sldId id="511" r:id="rId27"/>
    <p:sldId id="512" r:id="rId28"/>
    <p:sldId id="513" r:id="rId29"/>
    <p:sldId id="500" r:id="rId30"/>
    <p:sldId id="510" r:id="rId31"/>
    <p:sldId id="257" r:id="rId32"/>
    <p:sldId id="507" r:id="rId33"/>
    <p:sldId id="509" r:id="rId34"/>
    <p:sldId id="536" r:id="rId35"/>
    <p:sldId id="537" r:id="rId36"/>
    <p:sldId id="538" r:id="rId3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255CD-F9F7-4019-9DED-92026EFFA35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0BFF0D7-A390-4964-8779-96B344D89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6A8594E-427F-4D82-8371-E95E43091E84}"/>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5" name="フッター プレースホルダー 4">
            <a:extLst>
              <a:ext uri="{FF2B5EF4-FFF2-40B4-BE49-F238E27FC236}">
                <a16:creationId xmlns:a16="http://schemas.microsoft.com/office/drawing/2014/main" id="{64070486-1FF7-4BAF-B6A4-D0D32A827B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EA8D01-81AE-4C54-B274-39C2B4CF194D}"/>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42885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925D1-EB74-4931-95D8-8C2A842658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F30940C-22F3-44BD-8643-B2071064A0A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C8CD34-38A3-4B1D-AC34-64DF6FDA8D0D}"/>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5" name="フッター プレースホルダー 4">
            <a:extLst>
              <a:ext uri="{FF2B5EF4-FFF2-40B4-BE49-F238E27FC236}">
                <a16:creationId xmlns:a16="http://schemas.microsoft.com/office/drawing/2014/main" id="{AC4A5168-D4E0-422B-8D0D-5711220EAF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13B179-A009-412F-9F71-FB0367C83621}"/>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353100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4D33820-705E-4EDA-ADB9-BC6521BCD6E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004F3C-8E68-4C56-A020-30B7473F694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91B372-9F32-4295-857C-16F2EFA500E5}"/>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5" name="フッター プレースホルダー 4">
            <a:extLst>
              <a:ext uri="{FF2B5EF4-FFF2-40B4-BE49-F238E27FC236}">
                <a16:creationId xmlns:a16="http://schemas.microsoft.com/office/drawing/2014/main" id="{823D5005-155A-4595-8EFC-D77446ED78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EE2D5C-7EE7-498D-83DE-0DEA74141196}"/>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387016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919039-3EF5-40D6-8889-F97DAA7DDF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474ECD-4BAB-4158-8314-F8316286D57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979542-E13D-44C0-918C-B411ED805ADA}"/>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5" name="フッター プレースホルダー 4">
            <a:extLst>
              <a:ext uri="{FF2B5EF4-FFF2-40B4-BE49-F238E27FC236}">
                <a16:creationId xmlns:a16="http://schemas.microsoft.com/office/drawing/2014/main" id="{F3CFCE0E-1488-4438-91B1-772BA73798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0D256A-01C5-480C-A0AC-7850E3CC272E}"/>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282622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F659D-3F87-43F5-83A2-E9A0D66073D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2A7D63-E06E-43AF-A33F-E02D1548E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455C50D-62CF-43BC-B285-2CCF18A49D18}"/>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5" name="フッター プレースホルダー 4">
            <a:extLst>
              <a:ext uri="{FF2B5EF4-FFF2-40B4-BE49-F238E27FC236}">
                <a16:creationId xmlns:a16="http://schemas.microsoft.com/office/drawing/2014/main" id="{E2AF2BD9-6415-42D9-B160-04870E1311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FE7869-D710-48FA-AF2A-615A2A4EB5FF}"/>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68936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8C424-B18D-4146-A91E-0A18717F85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DCBBB4-EACD-4575-B19C-1AA6BCDFD99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3F5E66-6B3A-494E-9596-A1D51A8FF63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E435CDB-7392-41E8-ACE7-470CFB528626}"/>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6" name="フッター プレースホルダー 5">
            <a:extLst>
              <a:ext uri="{FF2B5EF4-FFF2-40B4-BE49-F238E27FC236}">
                <a16:creationId xmlns:a16="http://schemas.microsoft.com/office/drawing/2014/main" id="{58EE1FA9-700E-48F9-B229-21B2070555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EC3287-7724-465C-8B15-664461FE90A6}"/>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167886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91E83-8D6D-42FA-96B9-0BC4C589B17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AB3A42-8782-4EC0-81C1-EDDF1505C1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CE5C48-2A79-4F31-ABB6-5E95E79B561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2FB9B03-87C0-45FC-AB0E-7B63E74F5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3B45AE6-E40A-43C7-8E13-71D3C240F6A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6DEFADA-1574-4784-9AC4-2754D868BCAE}"/>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8" name="フッター プレースホルダー 7">
            <a:extLst>
              <a:ext uri="{FF2B5EF4-FFF2-40B4-BE49-F238E27FC236}">
                <a16:creationId xmlns:a16="http://schemas.microsoft.com/office/drawing/2014/main" id="{5FC1AA18-C097-4D71-8F84-3E03AA03190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E608981-D80C-44E2-8154-8EAD0B0D1EE1}"/>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206404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712EE-12AB-4795-B8FC-D93B8F8D62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ECB6A81-D154-49DF-9AAA-BFD2A5C7E0C0}"/>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4" name="フッター プレースホルダー 3">
            <a:extLst>
              <a:ext uri="{FF2B5EF4-FFF2-40B4-BE49-F238E27FC236}">
                <a16:creationId xmlns:a16="http://schemas.microsoft.com/office/drawing/2014/main" id="{2B5716F2-5F62-46FB-AB52-B47CCB9C80E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909B8A4-7997-48FE-867F-5A20B1ADC1B5}"/>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304122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CE2C07D-1EB6-449A-AB86-791CE40CC035}"/>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3" name="フッター プレースホルダー 2">
            <a:extLst>
              <a:ext uri="{FF2B5EF4-FFF2-40B4-BE49-F238E27FC236}">
                <a16:creationId xmlns:a16="http://schemas.microsoft.com/office/drawing/2014/main" id="{B23F8310-176E-4991-91A6-B7521574278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2F6655-AA2C-4318-B8A4-CA391C404277}"/>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123631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9471AA-936D-49FC-83FB-61BB95DEA64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B22B23-2D45-40E3-85F6-2DFEFB803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4FABD38-8230-48BE-BC37-8ABAD0761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F737652-5479-407D-B529-396A6729DB91}"/>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6" name="フッター プレースホルダー 5">
            <a:extLst>
              <a:ext uri="{FF2B5EF4-FFF2-40B4-BE49-F238E27FC236}">
                <a16:creationId xmlns:a16="http://schemas.microsoft.com/office/drawing/2014/main" id="{B117B40C-9258-4E45-A830-BC5B0BE2EE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4F4EBA-2996-4435-AFFE-A0372CC4B67B}"/>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288902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F8B92B-E6B6-41EE-8D8E-371F5537803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0DB7DC-B958-460F-BCA2-19ACF46B6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B71B78D-075A-41A3-B8ED-9470C4E2C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747AB1-F594-4513-864B-1F7B7E7DDB15}"/>
              </a:ext>
            </a:extLst>
          </p:cNvPr>
          <p:cNvSpPr>
            <a:spLocks noGrp="1"/>
          </p:cNvSpPr>
          <p:nvPr>
            <p:ph type="dt" sz="half" idx="10"/>
          </p:nvPr>
        </p:nvSpPr>
        <p:spPr/>
        <p:txBody>
          <a:bodyPr/>
          <a:lstStyle/>
          <a:p>
            <a:fld id="{735929F0-AD92-484B-A6FE-9AEA1E102DA9}" type="datetimeFigureOut">
              <a:rPr kumimoji="1" lang="ja-JP" altLang="en-US" smtClean="0"/>
              <a:t>2019/4/15</a:t>
            </a:fld>
            <a:endParaRPr kumimoji="1" lang="ja-JP" altLang="en-US"/>
          </a:p>
        </p:txBody>
      </p:sp>
      <p:sp>
        <p:nvSpPr>
          <p:cNvPr id="6" name="フッター プレースホルダー 5">
            <a:extLst>
              <a:ext uri="{FF2B5EF4-FFF2-40B4-BE49-F238E27FC236}">
                <a16:creationId xmlns:a16="http://schemas.microsoft.com/office/drawing/2014/main" id="{772CBAFE-278D-42B7-A2DC-EC76DF48EA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4D54BF-DE40-4D20-9D6C-0C08AE71E86A}"/>
              </a:ext>
            </a:extLst>
          </p:cNvPr>
          <p:cNvSpPr>
            <a:spLocks noGrp="1"/>
          </p:cNvSpPr>
          <p:nvPr>
            <p:ph type="sldNum" sz="quarter" idx="12"/>
          </p:nvPr>
        </p:nvSpPr>
        <p:spPr/>
        <p:txBody>
          <a:body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207066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099CAC-4525-4EA8-986D-42A47263A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8A3B12-6145-42C5-BBAE-FBACEF67D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C469AB-8D2A-44BC-BB77-255209E29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929F0-AD92-484B-A6FE-9AEA1E102DA9}" type="datetimeFigureOut">
              <a:rPr kumimoji="1" lang="ja-JP" altLang="en-US" smtClean="0"/>
              <a:t>2019/4/15</a:t>
            </a:fld>
            <a:endParaRPr kumimoji="1" lang="ja-JP" altLang="en-US"/>
          </a:p>
        </p:txBody>
      </p:sp>
      <p:sp>
        <p:nvSpPr>
          <p:cNvPr id="5" name="フッター プレースホルダー 4">
            <a:extLst>
              <a:ext uri="{FF2B5EF4-FFF2-40B4-BE49-F238E27FC236}">
                <a16:creationId xmlns:a16="http://schemas.microsoft.com/office/drawing/2014/main" id="{64C15A6D-F688-468F-8FA1-9A77CBCD9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821B27A-164D-4950-8B23-426FAE1C1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7DD99-A80A-4463-972B-4A6B6211E2B6}" type="slidenum">
              <a:rPr kumimoji="1" lang="ja-JP" altLang="en-US" smtClean="0"/>
              <a:t>‹#›</a:t>
            </a:fld>
            <a:endParaRPr kumimoji="1" lang="ja-JP" altLang="en-US"/>
          </a:p>
        </p:txBody>
      </p:sp>
    </p:spTree>
    <p:extLst>
      <p:ext uri="{BB962C8B-B14F-4D97-AF65-F5344CB8AC3E}">
        <p14:creationId xmlns:p14="http://schemas.microsoft.com/office/powerpoint/2010/main" val="6930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1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 Id="rId4" Type="http://schemas.openxmlformats.org/officeDocument/2006/relationships/image" Target="../media/image93.jpeg"/></Relationships>
</file>

<file path=ppt/slides/_rels/slide23.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95.jpeg"/><Relationship Id="rId7"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24.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2.xml"/><Relationship Id="rId5" Type="http://schemas.openxmlformats.org/officeDocument/2006/relationships/image" Target="../media/image102.jpg"/><Relationship Id="rId4" Type="http://schemas.openxmlformats.org/officeDocument/2006/relationships/image" Target="../media/image101.png"/></Relationships>
</file>

<file path=ppt/slides/_rels/slide25.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2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hyperlink" Target="https://www.facebook.com/photo.php?fbid=1582090711916768&amp;set=pcb.1582094408583065&amp;type=3&amp;__tn__=HH-R&amp;eid=ARDXvsF0r9273gw-pos75QwoGQkqV_NN2KHh4kcJCnbH5G9PXInfku6bc4PDoY8dap5KGD0dcwi6r-O4" TargetMode="External"/><Relationship Id="rId1" Type="http://schemas.openxmlformats.org/officeDocument/2006/relationships/slideLayout" Target="../slideLayouts/slideLayout7.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7.xml"/><Relationship Id="rId5" Type="http://schemas.openxmlformats.org/officeDocument/2006/relationships/image" Target="../media/image116.jpeg"/><Relationship Id="rId4" Type="http://schemas.openxmlformats.org/officeDocument/2006/relationships/image" Target="../media/image1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image" Target="../media/image119.jpeg"/></Relationships>
</file>

<file path=ppt/slides/_rels/slide2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 Id="rId5" Type="http://schemas.openxmlformats.org/officeDocument/2006/relationships/image" Target="../media/image124.jpeg"/><Relationship Id="rId4" Type="http://schemas.openxmlformats.org/officeDocument/2006/relationships/image" Target="../media/image1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3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7.xml"/><Relationship Id="rId5" Type="http://schemas.openxmlformats.org/officeDocument/2006/relationships/image" Target="../media/image133.jpeg"/><Relationship Id="rId4" Type="http://schemas.openxmlformats.org/officeDocument/2006/relationships/image" Target="../media/image132.jpeg"/></Relationships>
</file>

<file path=ppt/slides/_rels/slide33.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7.xml"/><Relationship Id="rId5" Type="http://schemas.openxmlformats.org/officeDocument/2006/relationships/image" Target="../media/image137.jpeg"/><Relationship Id="rId4" Type="http://schemas.openxmlformats.org/officeDocument/2006/relationships/image" Target="../media/image136.jpeg"/></Relationships>
</file>

<file path=ppt/slides/_rels/slide34.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 Id="rId5" Type="http://schemas.openxmlformats.org/officeDocument/2006/relationships/image" Target="../media/image141.jpeg"/><Relationship Id="rId4" Type="http://schemas.openxmlformats.org/officeDocument/2006/relationships/image" Target="../media/image140.jpeg"/></Relationships>
</file>

<file path=ppt/slides/_rels/slide35.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image" Target="../media/image143.jpeg"/><Relationship Id="rId7" Type="http://schemas.openxmlformats.org/officeDocument/2006/relationships/image" Target="../media/image147.jpeg"/><Relationship Id="rId2" Type="http://schemas.openxmlformats.org/officeDocument/2006/relationships/image" Target="../media/image142.jpeg"/><Relationship Id="rId1" Type="http://schemas.openxmlformats.org/officeDocument/2006/relationships/slideLayout" Target="../slideLayouts/slideLayout7.xml"/><Relationship Id="rId6" Type="http://schemas.openxmlformats.org/officeDocument/2006/relationships/image" Target="../media/image146.jpeg"/><Relationship Id="rId5" Type="http://schemas.openxmlformats.org/officeDocument/2006/relationships/image" Target="../media/image145.jpeg"/><Relationship Id="rId4" Type="http://schemas.openxmlformats.org/officeDocument/2006/relationships/image" Target="../media/image144.jpeg"/></Relationships>
</file>

<file path=ppt/slides/_rels/slide36.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7.xml"/><Relationship Id="rId5" Type="http://schemas.openxmlformats.org/officeDocument/2006/relationships/image" Target="../media/image152.jpeg"/><Relationship Id="rId4" Type="http://schemas.openxmlformats.org/officeDocument/2006/relationships/image" Target="../media/image15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C610FF-E271-47B2-B868-D2940F199F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80387"/>
            <a:ext cx="7685901" cy="4480153"/>
          </a:xfrm>
          <a:prstGeom prst="rect">
            <a:avLst/>
          </a:prstGeom>
        </p:spPr>
      </p:pic>
      <p:pic>
        <p:nvPicPr>
          <p:cNvPr id="7" name="図 6">
            <a:extLst>
              <a:ext uri="{FF2B5EF4-FFF2-40B4-BE49-F238E27FC236}">
                <a16:creationId xmlns:a16="http://schemas.microsoft.com/office/drawing/2014/main" id="{B0AB026E-9843-4891-A27D-325690C62B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3763" y="4065371"/>
            <a:ext cx="3445732" cy="2792629"/>
          </a:xfrm>
          <a:prstGeom prst="rect">
            <a:avLst/>
          </a:prstGeom>
        </p:spPr>
      </p:pic>
      <p:sp>
        <p:nvSpPr>
          <p:cNvPr id="8" name="テキスト ボックス 7">
            <a:extLst>
              <a:ext uri="{FF2B5EF4-FFF2-40B4-BE49-F238E27FC236}">
                <a16:creationId xmlns:a16="http://schemas.microsoft.com/office/drawing/2014/main" id="{4949ED14-FE4F-4D5B-B3C9-82DA8EECFB08}"/>
              </a:ext>
            </a:extLst>
          </p:cNvPr>
          <p:cNvSpPr txBox="1"/>
          <p:nvPr/>
        </p:nvSpPr>
        <p:spPr>
          <a:xfrm>
            <a:off x="1805135" y="387352"/>
            <a:ext cx="8581730" cy="584775"/>
          </a:xfrm>
          <a:prstGeom prst="rect">
            <a:avLst/>
          </a:prstGeom>
          <a:noFill/>
        </p:spPr>
        <p:txBody>
          <a:bodyPr wrap="square" rtlCol="0">
            <a:spAutoFit/>
          </a:bodyPr>
          <a:lstStyle/>
          <a:p>
            <a:r>
              <a:rPr kumimoji="1" lang="en-US" altLang="ja-JP" sz="3200" dirty="0"/>
              <a:t>2018</a:t>
            </a:r>
            <a:r>
              <a:rPr kumimoji="1" lang="ja-JP" altLang="en-US" sz="3200" dirty="0"/>
              <a:t>年</a:t>
            </a:r>
            <a:r>
              <a:rPr kumimoji="1" lang="en-US" altLang="ja-JP" sz="3200" dirty="0"/>
              <a:t>8</a:t>
            </a:r>
            <a:r>
              <a:rPr kumimoji="1" lang="ja-JP" altLang="en-US" sz="3200" dirty="0"/>
              <a:t>月</a:t>
            </a:r>
            <a:r>
              <a:rPr kumimoji="1" lang="en-US" altLang="ja-JP" sz="3200" dirty="0"/>
              <a:t>11</a:t>
            </a:r>
            <a:r>
              <a:rPr kumimoji="1" lang="ja-JP" altLang="en-US" sz="3200" dirty="0"/>
              <a:t>日</a:t>
            </a:r>
            <a:r>
              <a:rPr kumimoji="1" lang="en-US" altLang="ja-JP" sz="3200" dirty="0"/>
              <a:t> </a:t>
            </a:r>
            <a:r>
              <a:rPr kumimoji="1" lang="ja-JP" altLang="en-US" sz="3200" dirty="0"/>
              <a:t>マリンスポーツ同好会</a:t>
            </a:r>
            <a:r>
              <a:rPr lang="ja-JP" altLang="en-US" sz="3200" dirty="0"/>
              <a:t>と協働</a:t>
            </a:r>
            <a:endParaRPr kumimoji="1" lang="ja-JP" altLang="en-US" sz="3200" dirty="0"/>
          </a:p>
        </p:txBody>
      </p:sp>
      <p:pic>
        <p:nvPicPr>
          <p:cNvPr id="10" name="図 9">
            <a:extLst>
              <a:ext uri="{FF2B5EF4-FFF2-40B4-BE49-F238E27FC236}">
                <a16:creationId xmlns:a16="http://schemas.microsoft.com/office/drawing/2014/main" id="{5B7F96BD-EF1B-4A5E-9E4D-7111555829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40471" y="4171950"/>
            <a:ext cx="6023157" cy="2643830"/>
          </a:xfrm>
          <a:prstGeom prst="rect">
            <a:avLst/>
          </a:prstGeom>
        </p:spPr>
      </p:pic>
      <p:pic>
        <p:nvPicPr>
          <p:cNvPr id="12" name="図 11">
            <a:extLst>
              <a:ext uri="{FF2B5EF4-FFF2-40B4-BE49-F238E27FC236}">
                <a16:creationId xmlns:a16="http://schemas.microsoft.com/office/drawing/2014/main" id="{18D8A196-B0B8-410C-9749-4075372ED0E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134"/>
          <a:stretch/>
        </p:blipFill>
        <p:spPr>
          <a:xfrm>
            <a:off x="7892076" y="1080387"/>
            <a:ext cx="4114571" cy="2983303"/>
          </a:xfrm>
          <a:prstGeom prst="rect">
            <a:avLst/>
          </a:prstGeom>
        </p:spPr>
      </p:pic>
      <p:sp>
        <p:nvSpPr>
          <p:cNvPr id="2" name="テキスト ボックス 1">
            <a:extLst>
              <a:ext uri="{FF2B5EF4-FFF2-40B4-BE49-F238E27FC236}">
                <a16:creationId xmlns:a16="http://schemas.microsoft.com/office/drawing/2014/main" id="{FB4485F3-7B65-4811-B70F-8E4A58C208E1}"/>
              </a:ext>
            </a:extLst>
          </p:cNvPr>
          <p:cNvSpPr txBox="1"/>
          <p:nvPr/>
        </p:nvSpPr>
        <p:spPr>
          <a:xfrm>
            <a:off x="57759" y="65502"/>
            <a:ext cx="1585690" cy="461665"/>
          </a:xfrm>
          <a:prstGeom prst="rect">
            <a:avLst/>
          </a:prstGeom>
          <a:noFill/>
        </p:spPr>
        <p:txBody>
          <a:bodyPr wrap="none" rtlCol="0">
            <a:spAutoFit/>
          </a:bodyPr>
          <a:lstStyle/>
          <a:p>
            <a:r>
              <a:rPr kumimoji="1" lang="ja-JP" altLang="en-US" sz="2400" b="1" dirty="0"/>
              <a:t>別資料</a:t>
            </a:r>
            <a:r>
              <a:rPr kumimoji="1" lang="en-US" altLang="ja-JP" sz="2400" b="1" dirty="0"/>
              <a:t>1-1</a:t>
            </a:r>
            <a:endParaRPr kumimoji="1" lang="ja-JP" altLang="en-US" sz="2400" b="1" dirty="0"/>
          </a:p>
        </p:txBody>
      </p:sp>
    </p:spTree>
    <p:extLst>
      <p:ext uri="{BB962C8B-B14F-4D97-AF65-F5344CB8AC3E}">
        <p14:creationId xmlns:p14="http://schemas.microsoft.com/office/powerpoint/2010/main" val="2864064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1E40DE5-A4B7-4156-97E4-66959E22FB5C}"/>
              </a:ext>
            </a:extLst>
          </p:cNvPr>
          <p:cNvSpPr txBox="1"/>
          <p:nvPr/>
        </p:nvSpPr>
        <p:spPr>
          <a:xfrm>
            <a:off x="192114" y="135553"/>
            <a:ext cx="1770036" cy="461665"/>
          </a:xfrm>
          <a:prstGeom prst="rect">
            <a:avLst/>
          </a:prstGeom>
          <a:noFill/>
        </p:spPr>
        <p:txBody>
          <a:bodyPr wrap="none" rtlCol="0">
            <a:spAutoFit/>
          </a:bodyPr>
          <a:lstStyle/>
          <a:p>
            <a:r>
              <a:rPr kumimoji="1" lang="ja-JP" altLang="en-US" sz="2400" b="1" dirty="0"/>
              <a:t>別資料</a:t>
            </a:r>
            <a:r>
              <a:rPr lang="en-US" altLang="ja-JP" sz="2400" b="1" dirty="0"/>
              <a:t>1-10</a:t>
            </a:r>
          </a:p>
        </p:txBody>
      </p:sp>
      <p:sp>
        <p:nvSpPr>
          <p:cNvPr id="3" name="テキスト ボックス 2">
            <a:extLst>
              <a:ext uri="{FF2B5EF4-FFF2-40B4-BE49-F238E27FC236}">
                <a16:creationId xmlns:a16="http://schemas.microsoft.com/office/drawing/2014/main" id="{25785C78-8184-4D46-89DA-BB526739FBF3}"/>
              </a:ext>
            </a:extLst>
          </p:cNvPr>
          <p:cNvSpPr txBox="1"/>
          <p:nvPr/>
        </p:nvSpPr>
        <p:spPr>
          <a:xfrm>
            <a:off x="3638550" y="197108"/>
            <a:ext cx="4089581" cy="400110"/>
          </a:xfrm>
          <a:prstGeom prst="rect">
            <a:avLst/>
          </a:prstGeom>
          <a:noFill/>
        </p:spPr>
        <p:txBody>
          <a:bodyPr wrap="none" rtlCol="0">
            <a:spAutoFit/>
          </a:bodyPr>
          <a:lstStyle/>
          <a:p>
            <a:r>
              <a:rPr kumimoji="1" lang="en-US" altLang="ja-JP" sz="2000" dirty="0"/>
              <a:t>2018</a:t>
            </a:r>
            <a:r>
              <a:rPr kumimoji="1" lang="ja-JP" altLang="en-US" sz="2000" dirty="0"/>
              <a:t>年</a:t>
            </a:r>
            <a:r>
              <a:rPr kumimoji="1" lang="en-US" altLang="ja-JP" sz="2000" dirty="0"/>
              <a:t>10</a:t>
            </a:r>
            <a:r>
              <a:rPr kumimoji="1" lang="ja-JP" altLang="en-US" sz="2000" dirty="0"/>
              <a:t>月</a:t>
            </a:r>
            <a:r>
              <a:rPr kumimoji="1" lang="en-US" altLang="ja-JP" sz="2000" dirty="0"/>
              <a:t>16</a:t>
            </a:r>
            <a:r>
              <a:rPr kumimoji="1" lang="ja-JP" altLang="en-US" sz="2000" dirty="0"/>
              <a:t>日　漁業体験</a:t>
            </a:r>
            <a:r>
              <a:rPr kumimoji="1" lang="en-US" altLang="ja-JP" sz="2000" dirty="0"/>
              <a:t>(</a:t>
            </a:r>
            <a:r>
              <a:rPr kumimoji="1" lang="ja-JP" altLang="en-US" sz="2000" dirty="0"/>
              <a:t>釣り</a:t>
            </a:r>
            <a:r>
              <a:rPr kumimoji="1" lang="en-US" altLang="ja-JP" sz="2000" dirty="0"/>
              <a:t>)</a:t>
            </a:r>
            <a:endParaRPr kumimoji="1" lang="ja-JP" altLang="en-US" sz="2000" dirty="0"/>
          </a:p>
        </p:txBody>
      </p:sp>
      <p:pic>
        <p:nvPicPr>
          <p:cNvPr id="7" name="図 6" descr="水, 屋外, 空, 人 が含まれている画像&#10;&#10;自動的に生成された説明">
            <a:extLst>
              <a:ext uri="{FF2B5EF4-FFF2-40B4-BE49-F238E27FC236}">
                <a16:creationId xmlns:a16="http://schemas.microsoft.com/office/drawing/2014/main" id="{72AB35F0-B38D-451D-BC80-3E822F33F7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10374" y="597218"/>
            <a:ext cx="4426805" cy="4428803"/>
          </a:xfrm>
          <a:prstGeom prst="rect">
            <a:avLst/>
          </a:prstGeom>
        </p:spPr>
      </p:pic>
      <p:pic>
        <p:nvPicPr>
          <p:cNvPr id="9" name="図 8" descr="人, 空, 地面, 屋外 が含まれている画像&#10;&#10;自動的に生成された説明">
            <a:extLst>
              <a:ext uri="{FF2B5EF4-FFF2-40B4-BE49-F238E27FC236}">
                <a16:creationId xmlns:a16="http://schemas.microsoft.com/office/drawing/2014/main" id="{4F4D3249-3239-4DCA-98B5-8585D379E6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5750" y="597218"/>
            <a:ext cx="6370028" cy="6282081"/>
          </a:xfrm>
          <a:prstGeom prst="rect">
            <a:avLst/>
          </a:prstGeom>
        </p:spPr>
      </p:pic>
      <p:pic>
        <p:nvPicPr>
          <p:cNvPr id="5" name="図 4" descr="動物, 魚 が含まれている画像&#10;&#10;自動的に生成された説明">
            <a:extLst>
              <a:ext uri="{FF2B5EF4-FFF2-40B4-BE49-F238E27FC236}">
                <a16:creationId xmlns:a16="http://schemas.microsoft.com/office/drawing/2014/main" id="{4296F1EB-B607-4706-907E-7FF5EAD259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8699" y="4158268"/>
            <a:ext cx="3066162" cy="2299622"/>
          </a:xfrm>
          <a:prstGeom prst="rect">
            <a:avLst/>
          </a:prstGeom>
        </p:spPr>
      </p:pic>
      <p:sp>
        <p:nvSpPr>
          <p:cNvPr id="10" name="テキスト ボックス 9">
            <a:extLst>
              <a:ext uri="{FF2B5EF4-FFF2-40B4-BE49-F238E27FC236}">
                <a16:creationId xmlns:a16="http://schemas.microsoft.com/office/drawing/2014/main" id="{854CB8AB-4D26-4188-858D-5B219638A7F8}"/>
              </a:ext>
            </a:extLst>
          </p:cNvPr>
          <p:cNvSpPr txBox="1"/>
          <p:nvPr/>
        </p:nvSpPr>
        <p:spPr>
          <a:xfrm>
            <a:off x="9832967" y="6457890"/>
            <a:ext cx="697627" cy="400110"/>
          </a:xfrm>
          <a:prstGeom prst="rect">
            <a:avLst/>
          </a:prstGeom>
          <a:noFill/>
        </p:spPr>
        <p:txBody>
          <a:bodyPr wrap="none" rtlCol="0">
            <a:spAutoFit/>
          </a:bodyPr>
          <a:lstStyle/>
          <a:p>
            <a:r>
              <a:rPr kumimoji="1" lang="ja-JP" altLang="en-US" sz="2000" b="1" dirty="0"/>
              <a:t>釣果</a:t>
            </a:r>
          </a:p>
        </p:txBody>
      </p:sp>
    </p:spTree>
    <p:extLst>
      <p:ext uri="{BB962C8B-B14F-4D97-AF65-F5344CB8AC3E}">
        <p14:creationId xmlns:p14="http://schemas.microsoft.com/office/powerpoint/2010/main" val="4088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065451-937E-40F3-85A0-BFD8E868910B}"/>
              </a:ext>
            </a:extLst>
          </p:cNvPr>
          <p:cNvSpPr txBox="1"/>
          <p:nvPr/>
        </p:nvSpPr>
        <p:spPr>
          <a:xfrm>
            <a:off x="76200" y="104775"/>
            <a:ext cx="1770036" cy="461665"/>
          </a:xfrm>
          <a:prstGeom prst="rect">
            <a:avLst/>
          </a:prstGeom>
          <a:noFill/>
        </p:spPr>
        <p:txBody>
          <a:bodyPr wrap="none" rtlCol="0">
            <a:spAutoFit/>
          </a:bodyPr>
          <a:lstStyle/>
          <a:p>
            <a:r>
              <a:rPr kumimoji="1" lang="ja-JP" altLang="en-US" sz="2400" b="1" dirty="0"/>
              <a:t>別資料</a:t>
            </a:r>
            <a:r>
              <a:rPr lang="en-US" altLang="ja-JP" sz="2400" b="1" dirty="0"/>
              <a:t>1-11</a:t>
            </a:r>
            <a:endParaRPr kumimoji="1" lang="ja-JP" altLang="en-US" sz="2400" b="1" dirty="0"/>
          </a:p>
        </p:txBody>
      </p:sp>
      <p:sp>
        <p:nvSpPr>
          <p:cNvPr id="3" name="テキスト ボックス 2">
            <a:extLst>
              <a:ext uri="{FF2B5EF4-FFF2-40B4-BE49-F238E27FC236}">
                <a16:creationId xmlns:a16="http://schemas.microsoft.com/office/drawing/2014/main" id="{13B29F7A-CE02-450E-8084-3E30BA9DE47F}"/>
              </a:ext>
            </a:extLst>
          </p:cNvPr>
          <p:cNvSpPr txBox="1"/>
          <p:nvPr/>
        </p:nvSpPr>
        <p:spPr>
          <a:xfrm>
            <a:off x="2327179" y="166330"/>
            <a:ext cx="7537641" cy="400110"/>
          </a:xfrm>
          <a:prstGeom prst="rect">
            <a:avLst/>
          </a:prstGeom>
          <a:noFill/>
        </p:spPr>
        <p:txBody>
          <a:bodyPr wrap="none" rtlCol="0">
            <a:spAutoFit/>
          </a:bodyPr>
          <a:lstStyle/>
          <a:p>
            <a:r>
              <a:rPr lang="en-US" altLang="ja-JP" sz="2000" dirty="0"/>
              <a:t>2018</a:t>
            </a:r>
            <a:r>
              <a:rPr lang="ja-JP" altLang="en-US" sz="2000" dirty="0"/>
              <a:t>年</a:t>
            </a:r>
            <a:r>
              <a:rPr lang="en-US" altLang="ja-JP" sz="2000" dirty="0"/>
              <a:t>11</a:t>
            </a:r>
            <a:r>
              <a:rPr lang="ja-JP" altLang="en-US" sz="2000" dirty="0"/>
              <a:t>月</a:t>
            </a:r>
            <a:r>
              <a:rPr lang="en-US" altLang="ja-JP" sz="2000" dirty="0"/>
              <a:t>6</a:t>
            </a:r>
            <a:r>
              <a:rPr lang="ja-JP" altLang="en-US" sz="2000" dirty="0"/>
              <a:t>日漁業体験</a:t>
            </a:r>
            <a:r>
              <a:rPr lang="en-US" altLang="ja-JP" sz="2000" dirty="0"/>
              <a:t>(</a:t>
            </a:r>
            <a:r>
              <a:rPr lang="ja-JP" altLang="en-US" sz="2000" dirty="0"/>
              <a:t>釣り</a:t>
            </a:r>
            <a:r>
              <a:rPr lang="en-US" altLang="ja-JP" sz="2000" dirty="0"/>
              <a:t>)</a:t>
            </a:r>
            <a:r>
              <a:rPr lang="ja-JP" altLang="en-US" sz="2000" dirty="0"/>
              <a:t>後、釣った魚を塩釜焼にて食す。</a:t>
            </a:r>
            <a:endParaRPr kumimoji="1" lang="ja-JP" altLang="en-US" sz="2000" dirty="0"/>
          </a:p>
        </p:txBody>
      </p:sp>
      <p:pic>
        <p:nvPicPr>
          <p:cNvPr id="8" name="図 7" descr="人, 水, 空, 屋外 が含まれている画像&#10;&#10;自動的に生成された説明">
            <a:extLst>
              <a:ext uri="{FF2B5EF4-FFF2-40B4-BE49-F238E27FC236}">
                <a16:creationId xmlns:a16="http://schemas.microsoft.com/office/drawing/2014/main" id="{7167486F-14E8-4774-8D08-35F267925F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9418" y="570730"/>
            <a:ext cx="4714128" cy="6287270"/>
          </a:xfrm>
          <a:prstGeom prst="rect">
            <a:avLst/>
          </a:prstGeom>
        </p:spPr>
      </p:pic>
      <p:pic>
        <p:nvPicPr>
          <p:cNvPr id="11" name="図 10" descr="空, 人, 屋外, 子供 が含まれている画像&#10;&#10;自動的に生成された説明">
            <a:extLst>
              <a:ext uri="{FF2B5EF4-FFF2-40B4-BE49-F238E27FC236}">
                <a16:creationId xmlns:a16="http://schemas.microsoft.com/office/drawing/2014/main" id="{A361A924-069C-48FB-AC52-5ED2F08C80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4285" y="566440"/>
            <a:ext cx="7090200" cy="4843760"/>
          </a:xfrm>
          <a:prstGeom prst="rect">
            <a:avLst/>
          </a:prstGeom>
        </p:spPr>
      </p:pic>
      <p:pic>
        <p:nvPicPr>
          <p:cNvPr id="9" name="図 8">
            <a:extLst>
              <a:ext uri="{FF2B5EF4-FFF2-40B4-BE49-F238E27FC236}">
                <a16:creationId xmlns:a16="http://schemas.microsoft.com/office/drawing/2014/main" id="{8DE953C9-D56D-40CA-9949-7584B77FC7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38575"/>
            <a:ext cx="5367867" cy="3019425"/>
          </a:xfrm>
          <a:prstGeom prst="rect">
            <a:avLst/>
          </a:prstGeom>
          <a:ln w="28575">
            <a:solidFill>
              <a:schemeClr val="bg1"/>
            </a:solidFill>
          </a:ln>
        </p:spPr>
      </p:pic>
      <p:pic>
        <p:nvPicPr>
          <p:cNvPr id="4" name="図 3">
            <a:extLst>
              <a:ext uri="{FF2B5EF4-FFF2-40B4-BE49-F238E27FC236}">
                <a16:creationId xmlns:a16="http://schemas.microsoft.com/office/drawing/2014/main" id="{32F387F4-7042-4E8E-A31E-928152A931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97978" y="4572000"/>
            <a:ext cx="4162833" cy="2286000"/>
          </a:xfrm>
          <a:prstGeom prst="rect">
            <a:avLst/>
          </a:prstGeom>
          <a:ln w="28575">
            <a:solidFill>
              <a:schemeClr val="bg1"/>
            </a:solidFill>
          </a:ln>
        </p:spPr>
      </p:pic>
    </p:spTree>
    <p:extLst>
      <p:ext uri="{BB962C8B-B14F-4D97-AF65-F5344CB8AC3E}">
        <p14:creationId xmlns:p14="http://schemas.microsoft.com/office/powerpoint/2010/main" val="198111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80201B-FD72-45FB-BE02-F537D907F33E}"/>
              </a:ext>
            </a:extLst>
          </p:cNvPr>
          <p:cNvSpPr txBox="1"/>
          <p:nvPr/>
        </p:nvSpPr>
        <p:spPr>
          <a:xfrm>
            <a:off x="114300" y="114300"/>
            <a:ext cx="1770036" cy="461665"/>
          </a:xfrm>
          <a:prstGeom prst="rect">
            <a:avLst/>
          </a:prstGeom>
          <a:noFill/>
        </p:spPr>
        <p:txBody>
          <a:bodyPr wrap="none" rtlCol="0">
            <a:spAutoFit/>
          </a:bodyPr>
          <a:lstStyle/>
          <a:p>
            <a:r>
              <a:rPr kumimoji="1" lang="ja-JP" altLang="en-US" sz="2400" b="1" dirty="0"/>
              <a:t>別資料</a:t>
            </a:r>
            <a:r>
              <a:rPr lang="en-US" altLang="ja-JP" sz="2400" b="1" dirty="0"/>
              <a:t>1-12</a:t>
            </a:r>
            <a:endParaRPr kumimoji="1" lang="ja-JP" altLang="en-US" sz="2400" b="1" dirty="0"/>
          </a:p>
        </p:txBody>
      </p:sp>
      <p:sp>
        <p:nvSpPr>
          <p:cNvPr id="11" name="テキスト ボックス 10">
            <a:extLst>
              <a:ext uri="{FF2B5EF4-FFF2-40B4-BE49-F238E27FC236}">
                <a16:creationId xmlns:a16="http://schemas.microsoft.com/office/drawing/2014/main" id="{9613EDFA-6F7F-4820-84BA-45D4C81081F4}"/>
              </a:ext>
            </a:extLst>
          </p:cNvPr>
          <p:cNvSpPr txBox="1"/>
          <p:nvPr/>
        </p:nvSpPr>
        <p:spPr>
          <a:xfrm>
            <a:off x="2568541" y="114300"/>
            <a:ext cx="7281160" cy="400110"/>
          </a:xfrm>
          <a:prstGeom prst="rect">
            <a:avLst/>
          </a:prstGeom>
          <a:noFill/>
        </p:spPr>
        <p:txBody>
          <a:bodyPr wrap="none" rtlCol="0">
            <a:spAutoFit/>
          </a:bodyPr>
          <a:lstStyle/>
          <a:p>
            <a:r>
              <a:rPr kumimoji="1" lang="en-US" altLang="ja-JP" sz="2000" dirty="0"/>
              <a:t>2018</a:t>
            </a:r>
            <a:r>
              <a:rPr kumimoji="1" lang="ja-JP" altLang="en-US" sz="2000" dirty="0"/>
              <a:t>年</a:t>
            </a:r>
            <a:r>
              <a:rPr kumimoji="1" lang="en-US" altLang="ja-JP" sz="2000" dirty="0"/>
              <a:t>4</a:t>
            </a:r>
            <a:r>
              <a:rPr kumimoji="1" lang="ja-JP" altLang="en-US" sz="2000" dirty="0"/>
              <a:t>月</a:t>
            </a:r>
            <a:r>
              <a:rPr kumimoji="1" lang="en-US" altLang="ja-JP" sz="2000" dirty="0"/>
              <a:t>11</a:t>
            </a:r>
            <a:r>
              <a:rPr kumimoji="1" lang="ja-JP" altLang="en-US" sz="2000" dirty="0"/>
              <a:t>日　未使用資源</a:t>
            </a:r>
            <a:r>
              <a:rPr kumimoji="1" lang="en-US" altLang="ja-JP" sz="2000" dirty="0"/>
              <a:t>(</a:t>
            </a:r>
            <a:r>
              <a:rPr kumimoji="1" lang="ja-JP" altLang="en-US" sz="2000" dirty="0"/>
              <a:t>紫ウニ</a:t>
            </a:r>
            <a:r>
              <a:rPr kumimoji="1" lang="en-US" altLang="ja-JP" sz="2000" dirty="0"/>
              <a:t>)</a:t>
            </a:r>
            <a:r>
              <a:rPr kumimoji="1" lang="ja-JP" altLang="en-US" sz="2000" dirty="0"/>
              <a:t>で、ウ肉丼試作・開発</a:t>
            </a:r>
            <a:endParaRPr kumimoji="1" lang="en-US" altLang="ja-JP" sz="2000" dirty="0"/>
          </a:p>
        </p:txBody>
      </p:sp>
      <p:pic>
        <p:nvPicPr>
          <p:cNvPr id="13" name="図 12" descr="食べ物, テーブル, 皿, ボウル が含まれている画像&#10;&#10;自動的に生成された説明">
            <a:extLst>
              <a:ext uri="{FF2B5EF4-FFF2-40B4-BE49-F238E27FC236}">
                <a16:creationId xmlns:a16="http://schemas.microsoft.com/office/drawing/2014/main" id="{625B6499-6A47-4238-956E-8013E149C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277" y="3875396"/>
            <a:ext cx="3976805" cy="2982604"/>
          </a:xfrm>
          <a:prstGeom prst="rect">
            <a:avLst/>
          </a:prstGeom>
        </p:spPr>
      </p:pic>
      <p:pic>
        <p:nvPicPr>
          <p:cNvPr id="6" name="図 5" descr="地面, 座っている が含まれている画像&#10;&#10;自動的に生成された説明">
            <a:extLst>
              <a:ext uri="{FF2B5EF4-FFF2-40B4-BE49-F238E27FC236}">
                <a16:creationId xmlns:a16="http://schemas.microsoft.com/office/drawing/2014/main" id="{902752F3-B29E-4542-8109-6F094A75EB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9091376" y="4354108"/>
            <a:ext cx="3100624" cy="2503892"/>
          </a:xfrm>
          <a:prstGeom prst="rect">
            <a:avLst/>
          </a:prstGeom>
        </p:spPr>
      </p:pic>
      <p:pic>
        <p:nvPicPr>
          <p:cNvPr id="3" name="図 2">
            <a:extLst>
              <a:ext uri="{FF2B5EF4-FFF2-40B4-BE49-F238E27FC236}">
                <a16:creationId xmlns:a16="http://schemas.microsoft.com/office/drawing/2014/main" id="{FEE238A1-16A8-438E-86A7-F24799EA60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300" y="575965"/>
            <a:ext cx="6666781" cy="3484016"/>
          </a:xfrm>
          <a:prstGeom prst="rect">
            <a:avLst/>
          </a:prstGeom>
        </p:spPr>
      </p:pic>
      <p:pic>
        <p:nvPicPr>
          <p:cNvPr id="15" name="図 14" descr="皿, 食べ物, テーブル, ボウル が含まれている画像&#10;&#10;自動的に生成された説明">
            <a:extLst>
              <a:ext uri="{FF2B5EF4-FFF2-40B4-BE49-F238E27FC236}">
                <a16:creationId xmlns:a16="http://schemas.microsoft.com/office/drawing/2014/main" id="{2B4962E8-5E0B-452B-941D-2B3711B580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4402" y="575965"/>
            <a:ext cx="3976805" cy="3955396"/>
          </a:xfrm>
          <a:prstGeom prst="rect">
            <a:avLst/>
          </a:prstGeom>
        </p:spPr>
      </p:pic>
    </p:spTree>
    <p:extLst>
      <p:ext uri="{BB962C8B-B14F-4D97-AF65-F5344CB8AC3E}">
        <p14:creationId xmlns:p14="http://schemas.microsoft.com/office/powerpoint/2010/main" val="415953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006DC89-60AB-466D-9D26-B1BC077E8CA3}"/>
              </a:ext>
            </a:extLst>
          </p:cNvPr>
          <p:cNvSpPr txBox="1"/>
          <p:nvPr/>
        </p:nvSpPr>
        <p:spPr>
          <a:xfrm>
            <a:off x="76200" y="104775"/>
            <a:ext cx="1770036" cy="461665"/>
          </a:xfrm>
          <a:prstGeom prst="rect">
            <a:avLst/>
          </a:prstGeom>
          <a:noFill/>
        </p:spPr>
        <p:txBody>
          <a:bodyPr wrap="none" rtlCol="0">
            <a:spAutoFit/>
          </a:bodyPr>
          <a:lstStyle/>
          <a:p>
            <a:r>
              <a:rPr kumimoji="1" lang="ja-JP" altLang="en-US" sz="2400" b="1" dirty="0"/>
              <a:t>別資料</a:t>
            </a:r>
            <a:r>
              <a:rPr lang="en-US" altLang="ja-JP" sz="2400" b="1" dirty="0"/>
              <a:t>1-13</a:t>
            </a:r>
            <a:endParaRPr kumimoji="1" lang="ja-JP" altLang="en-US" sz="2400" b="1" dirty="0"/>
          </a:p>
        </p:txBody>
      </p:sp>
      <p:sp>
        <p:nvSpPr>
          <p:cNvPr id="3" name="テキスト ボックス 2">
            <a:extLst>
              <a:ext uri="{FF2B5EF4-FFF2-40B4-BE49-F238E27FC236}">
                <a16:creationId xmlns:a16="http://schemas.microsoft.com/office/drawing/2014/main" id="{7237BA09-214C-47C6-8B34-D1AEAA5214DF}"/>
              </a:ext>
            </a:extLst>
          </p:cNvPr>
          <p:cNvSpPr txBox="1"/>
          <p:nvPr/>
        </p:nvSpPr>
        <p:spPr>
          <a:xfrm>
            <a:off x="2739953" y="166330"/>
            <a:ext cx="6712094" cy="400110"/>
          </a:xfrm>
          <a:prstGeom prst="rect">
            <a:avLst/>
          </a:prstGeom>
          <a:noFill/>
        </p:spPr>
        <p:txBody>
          <a:bodyPr wrap="none" rtlCol="0">
            <a:spAutoFit/>
          </a:bodyPr>
          <a:lstStyle/>
          <a:p>
            <a:r>
              <a:rPr kumimoji="1" lang="en-US" altLang="ja-JP" sz="2000" dirty="0"/>
              <a:t>2018</a:t>
            </a:r>
            <a:r>
              <a:rPr kumimoji="1" lang="ja-JP" altLang="en-US" sz="2000" dirty="0"/>
              <a:t>年</a:t>
            </a:r>
            <a:r>
              <a:rPr kumimoji="1" lang="en-US" altLang="ja-JP" sz="2000" dirty="0"/>
              <a:t>5</a:t>
            </a:r>
            <a:r>
              <a:rPr kumimoji="1" lang="ja-JP" altLang="en-US" sz="2000" dirty="0"/>
              <a:t>月</a:t>
            </a:r>
            <a:r>
              <a:rPr kumimoji="1" lang="en-US" altLang="ja-JP" sz="2000" dirty="0"/>
              <a:t>3</a:t>
            </a:r>
            <a:r>
              <a:rPr kumimoji="1" lang="ja-JP" altLang="en-US" sz="2000" dirty="0"/>
              <a:t>日～</a:t>
            </a:r>
            <a:r>
              <a:rPr kumimoji="1" lang="en-US" altLang="ja-JP" sz="2000" dirty="0"/>
              <a:t>5</a:t>
            </a:r>
            <a:r>
              <a:rPr kumimoji="1" lang="ja-JP" altLang="en-US" sz="2000" dirty="0"/>
              <a:t>月</a:t>
            </a:r>
            <a:r>
              <a:rPr kumimoji="1" lang="en-US" altLang="ja-JP" sz="2000" dirty="0"/>
              <a:t>6</a:t>
            </a:r>
            <a:r>
              <a:rPr kumimoji="1" lang="ja-JP" altLang="en-US" sz="2000" dirty="0"/>
              <a:t>日　牛肉と紫ウニで、</a:t>
            </a:r>
            <a:r>
              <a:rPr kumimoji="1" lang="ja-JP" altLang="en-US" sz="2000" dirty="0" err="1"/>
              <a:t>うにく</a:t>
            </a:r>
            <a:r>
              <a:rPr kumimoji="1" lang="ja-JP" altLang="en-US" sz="2000" dirty="0"/>
              <a:t>丼販売</a:t>
            </a:r>
          </a:p>
        </p:txBody>
      </p:sp>
      <p:pic>
        <p:nvPicPr>
          <p:cNvPr id="5" name="図 4" descr="屋外, テーブル, 椅子, 空 が含まれている画像&#10;&#10;自動的に生成された説明">
            <a:extLst>
              <a:ext uri="{FF2B5EF4-FFF2-40B4-BE49-F238E27FC236}">
                <a16:creationId xmlns:a16="http://schemas.microsoft.com/office/drawing/2014/main" id="{8ADF3501-C708-4BCF-974D-D688AE601C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9275" y="1934845"/>
            <a:ext cx="6562726" cy="4923155"/>
          </a:xfrm>
          <a:prstGeom prst="rect">
            <a:avLst/>
          </a:prstGeom>
        </p:spPr>
      </p:pic>
      <p:pic>
        <p:nvPicPr>
          <p:cNvPr id="9" name="図 8" descr="室内, テーブル, 食べ物, 座っている が含まれている画像&#10;&#10;自動的に生成された説明">
            <a:extLst>
              <a:ext uri="{FF2B5EF4-FFF2-40B4-BE49-F238E27FC236}">
                <a16:creationId xmlns:a16="http://schemas.microsoft.com/office/drawing/2014/main" id="{FC14ABCF-BDF0-485C-876D-FC72DC556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8" y="653363"/>
            <a:ext cx="4162426" cy="3122524"/>
          </a:xfrm>
          <a:prstGeom prst="rect">
            <a:avLst/>
          </a:prstGeom>
        </p:spPr>
      </p:pic>
      <p:pic>
        <p:nvPicPr>
          <p:cNvPr id="7" name="図 6" descr="室内, 食べ物, 皿, 座っている が含まれている画像&#10;&#10;自動的に生成された説明">
            <a:extLst>
              <a:ext uri="{FF2B5EF4-FFF2-40B4-BE49-F238E27FC236}">
                <a16:creationId xmlns:a16="http://schemas.microsoft.com/office/drawing/2014/main" id="{7F95489F-B6B8-4D52-9255-D797732766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33817" y="653363"/>
            <a:ext cx="3159996" cy="3419475"/>
          </a:xfrm>
          <a:prstGeom prst="rect">
            <a:avLst/>
          </a:prstGeom>
        </p:spPr>
      </p:pic>
      <p:pic>
        <p:nvPicPr>
          <p:cNvPr id="4" name="図 3">
            <a:extLst>
              <a:ext uri="{FF2B5EF4-FFF2-40B4-BE49-F238E27FC236}">
                <a16:creationId xmlns:a16="http://schemas.microsoft.com/office/drawing/2014/main" id="{9A5FFF91-33F0-424A-B2A5-B76C9C3E74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200" y="4154527"/>
            <a:ext cx="6325386" cy="2703473"/>
          </a:xfrm>
          <a:prstGeom prst="rect">
            <a:avLst/>
          </a:prstGeom>
        </p:spPr>
      </p:pic>
    </p:spTree>
    <p:extLst>
      <p:ext uri="{BB962C8B-B14F-4D97-AF65-F5344CB8AC3E}">
        <p14:creationId xmlns:p14="http://schemas.microsoft.com/office/powerpoint/2010/main" val="3089223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7F35A0-0200-4510-B9D3-1E2CFC0F99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162"/>
          <a:stretch/>
        </p:blipFill>
        <p:spPr>
          <a:xfrm>
            <a:off x="3496779" y="558150"/>
            <a:ext cx="2878627" cy="2514236"/>
          </a:xfrm>
          <a:prstGeom prst="rect">
            <a:avLst/>
          </a:prstGeom>
        </p:spPr>
      </p:pic>
      <p:pic>
        <p:nvPicPr>
          <p:cNvPr id="6" name="図 5">
            <a:extLst>
              <a:ext uri="{FF2B5EF4-FFF2-40B4-BE49-F238E27FC236}">
                <a16:creationId xmlns:a16="http://schemas.microsoft.com/office/drawing/2014/main" id="{1F7AE9A6-5EF9-4F05-AB84-352CF228E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261"/>
          <a:stretch/>
        </p:blipFill>
        <p:spPr>
          <a:xfrm>
            <a:off x="46334" y="558150"/>
            <a:ext cx="3363111" cy="2465228"/>
          </a:xfrm>
          <a:prstGeom prst="rect">
            <a:avLst/>
          </a:prstGeom>
        </p:spPr>
      </p:pic>
      <p:sp>
        <p:nvSpPr>
          <p:cNvPr id="7" name="テキスト ボックス 6">
            <a:extLst>
              <a:ext uri="{FF2B5EF4-FFF2-40B4-BE49-F238E27FC236}">
                <a16:creationId xmlns:a16="http://schemas.microsoft.com/office/drawing/2014/main" id="{F6AB2975-E3E9-4B79-88D0-4CEC2FCD3CC3}"/>
              </a:ext>
            </a:extLst>
          </p:cNvPr>
          <p:cNvSpPr txBox="1"/>
          <p:nvPr/>
        </p:nvSpPr>
        <p:spPr>
          <a:xfrm>
            <a:off x="2048318" y="40801"/>
            <a:ext cx="9944888" cy="523220"/>
          </a:xfrm>
          <a:prstGeom prst="rect">
            <a:avLst/>
          </a:prstGeom>
          <a:noFill/>
        </p:spPr>
        <p:txBody>
          <a:bodyPr wrap="square" rtlCol="0">
            <a:spAutoFit/>
          </a:bodyPr>
          <a:lstStyle/>
          <a:p>
            <a:r>
              <a:rPr kumimoji="1" lang="en-US" altLang="ja-JP" sz="2800" dirty="0"/>
              <a:t>2019</a:t>
            </a:r>
            <a:r>
              <a:rPr kumimoji="1" lang="ja-JP" altLang="en-US" sz="2800" dirty="0"/>
              <a:t>年</a:t>
            </a:r>
            <a:r>
              <a:rPr kumimoji="1" lang="en-US" altLang="ja-JP" sz="2800" dirty="0"/>
              <a:t>2</a:t>
            </a:r>
            <a:r>
              <a:rPr kumimoji="1" lang="ja-JP" altLang="en-US" sz="2800" dirty="0"/>
              <a:t>月</a:t>
            </a:r>
            <a:r>
              <a:rPr kumimoji="1" lang="en-US" altLang="ja-JP" sz="2800" dirty="0"/>
              <a:t>17</a:t>
            </a:r>
            <a:r>
              <a:rPr kumimoji="1" lang="ja-JP" altLang="en-US" sz="2800" dirty="0"/>
              <a:t>日　</a:t>
            </a:r>
            <a:r>
              <a:rPr lang="ja-JP" altLang="en-US" sz="2800" dirty="0"/>
              <a:t> 第</a:t>
            </a:r>
            <a:r>
              <a:rPr lang="en-US" altLang="ja-JP" sz="2800" dirty="0"/>
              <a:t>1</a:t>
            </a:r>
            <a:r>
              <a:rPr lang="ja-JP" altLang="en-US" sz="2800" dirty="0"/>
              <a:t>回ジビエ・未使用資源試食会</a:t>
            </a:r>
            <a:endParaRPr kumimoji="1" lang="en-US" altLang="ja-JP" sz="2800" dirty="0"/>
          </a:p>
        </p:txBody>
      </p:sp>
      <p:sp>
        <p:nvSpPr>
          <p:cNvPr id="8" name="テキスト ボックス 7">
            <a:extLst>
              <a:ext uri="{FF2B5EF4-FFF2-40B4-BE49-F238E27FC236}">
                <a16:creationId xmlns:a16="http://schemas.microsoft.com/office/drawing/2014/main" id="{6684B29D-E607-4BD0-936C-509BEADF1EF2}"/>
              </a:ext>
            </a:extLst>
          </p:cNvPr>
          <p:cNvSpPr txBox="1"/>
          <p:nvPr/>
        </p:nvSpPr>
        <p:spPr>
          <a:xfrm>
            <a:off x="-84775" y="3023378"/>
            <a:ext cx="3597685" cy="400110"/>
          </a:xfrm>
          <a:prstGeom prst="rect">
            <a:avLst/>
          </a:prstGeom>
          <a:noFill/>
        </p:spPr>
        <p:txBody>
          <a:bodyPr wrap="square" rtlCol="0">
            <a:spAutoFit/>
          </a:bodyPr>
          <a:lstStyle/>
          <a:p>
            <a:r>
              <a:rPr kumimoji="1" lang="ja-JP" altLang="en-US" sz="2000" dirty="0"/>
              <a:t>イカスミホワイトカレー</a:t>
            </a:r>
          </a:p>
        </p:txBody>
      </p:sp>
      <p:sp>
        <p:nvSpPr>
          <p:cNvPr id="9" name="テキスト ボックス 8">
            <a:extLst>
              <a:ext uri="{FF2B5EF4-FFF2-40B4-BE49-F238E27FC236}">
                <a16:creationId xmlns:a16="http://schemas.microsoft.com/office/drawing/2014/main" id="{2E1FA034-C08B-464F-8171-96D983D1F426}"/>
              </a:ext>
            </a:extLst>
          </p:cNvPr>
          <p:cNvSpPr txBox="1"/>
          <p:nvPr/>
        </p:nvSpPr>
        <p:spPr>
          <a:xfrm>
            <a:off x="3912638" y="3018624"/>
            <a:ext cx="2389239" cy="400110"/>
          </a:xfrm>
          <a:prstGeom prst="rect">
            <a:avLst/>
          </a:prstGeom>
          <a:noFill/>
        </p:spPr>
        <p:txBody>
          <a:bodyPr wrap="square" rtlCol="0">
            <a:spAutoFit/>
          </a:bodyPr>
          <a:lstStyle/>
          <a:p>
            <a:r>
              <a:rPr kumimoji="1" lang="ja-JP" altLang="en-US" sz="2000" dirty="0"/>
              <a:t>石焼ジビエ</a:t>
            </a:r>
            <a:r>
              <a:rPr lang="ja-JP" altLang="en-US" sz="2000" dirty="0"/>
              <a:t>丼</a:t>
            </a:r>
            <a:endParaRPr kumimoji="1" lang="ja-JP" altLang="en-US" sz="2000" dirty="0"/>
          </a:p>
        </p:txBody>
      </p:sp>
      <p:pic>
        <p:nvPicPr>
          <p:cNvPr id="11" name="図 10">
            <a:extLst>
              <a:ext uri="{FF2B5EF4-FFF2-40B4-BE49-F238E27FC236}">
                <a16:creationId xmlns:a16="http://schemas.microsoft.com/office/drawing/2014/main" id="{A022ED9B-8839-42DF-975C-225158D902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522" y="566404"/>
            <a:ext cx="5542987" cy="4157240"/>
          </a:xfrm>
          <a:prstGeom prst="rect">
            <a:avLst/>
          </a:prstGeom>
        </p:spPr>
      </p:pic>
      <p:sp>
        <p:nvSpPr>
          <p:cNvPr id="12" name="テキスト ボックス 11">
            <a:extLst>
              <a:ext uri="{FF2B5EF4-FFF2-40B4-BE49-F238E27FC236}">
                <a16:creationId xmlns:a16="http://schemas.microsoft.com/office/drawing/2014/main" id="{A4C6AA9F-3AE8-4AFD-A528-FB7095AE7CD4}"/>
              </a:ext>
            </a:extLst>
          </p:cNvPr>
          <p:cNvSpPr txBox="1"/>
          <p:nvPr/>
        </p:nvSpPr>
        <p:spPr>
          <a:xfrm>
            <a:off x="8470210" y="4718182"/>
            <a:ext cx="2083490" cy="461665"/>
          </a:xfrm>
          <a:prstGeom prst="rect">
            <a:avLst/>
          </a:prstGeom>
          <a:noFill/>
        </p:spPr>
        <p:txBody>
          <a:bodyPr wrap="square" rtlCol="0">
            <a:spAutoFit/>
          </a:bodyPr>
          <a:lstStyle/>
          <a:p>
            <a:r>
              <a:rPr kumimoji="1" lang="ja-JP" altLang="en-US" sz="2400" dirty="0"/>
              <a:t>試食会の様子</a:t>
            </a:r>
          </a:p>
        </p:txBody>
      </p:sp>
      <p:sp>
        <p:nvSpPr>
          <p:cNvPr id="5" name="テキスト ボックス 4">
            <a:extLst>
              <a:ext uri="{FF2B5EF4-FFF2-40B4-BE49-F238E27FC236}">
                <a16:creationId xmlns:a16="http://schemas.microsoft.com/office/drawing/2014/main" id="{1AEFE2C3-D1AB-4C2C-B66D-07D025BFEFF6}"/>
              </a:ext>
            </a:extLst>
          </p:cNvPr>
          <p:cNvSpPr txBox="1"/>
          <p:nvPr/>
        </p:nvSpPr>
        <p:spPr>
          <a:xfrm>
            <a:off x="524524" y="5197393"/>
            <a:ext cx="11015440" cy="1477328"/>
          </a:xfrm>
          <a:prstGeom prst="rect">
            <a:avLst/>
          </a:prstGeom>
          <a:noFill/>
        </p:spPr>
        <p:txBody>
          <a:bodyPr wrap="square" rtlCol="0">
            <a:spAutoFit/>
          </a:bodyPr>
          <a:lstStyle/>
          <a:p>
            <a:r>
              <a:rPr kumimoji="1" lang="ja-JP" altLang="en-US" dirty="0"/>
              <a:t>試食会は北九州市より有名店のシェフ青山氏を迎え、地元漁協の組合長をはじめ地域の方々を招き</a:t>
            </a:r>
            <a:r>
              <a:rPr kumimoji="1" lang="en-US" altLang="ja-JP" dirty="0"/>
              <a:t>20</a:t>
            </a:r>
            <a:r>
              <a:rPr kumimoji="1" lang="ja-JP" altLang="en-US" dirty="0"/>
              <a:t>名で開催された。猪肉は罠にかかった獲りたて</a:t>
            </a:r>
            <a:r>
              <a:rPr lang="ja-JP" altLang="en-US" dirty="0"/>
              <a:t>の個体</a:t>
            </a:r>
            <a:r>
              <a:rPr kumimoji="1" lang="ja-JP" altLang="en-US" dirty="0"/>
              <a:t>をすぐに血抜き処理を施したものを活用した石焼ジビエどん</a:t>
            </a:r>
            <a:r>
              <a:rPr lang="ja-JP" altLang="en-US" dirty="0"/>
              <a:t>や猪肉のシチューなどのジビエ料理の他、豊北町では使われていないイカスミをご飯に絡めたイカ墨ホワイトカレーなどが振る舞われた。皆さんは口々に驚きの言葉を発するほどのおいしさ</a:t>
            </a:r>
            <a:r>
              <a:rPr lang="en-US" altLang="ja-JP" dirty="0"/>
              <a:t>(</a:t>
            </a:r>
            <a:r>
              <a:rPr lang="ja-JP" altLang="en-US" dirty="0"/>
              <a:t>アンケート調査結果を別記</a:t>
            </a:r>
            <a:r>
              <a:rPr lang="en-US" altLang="ja-JP" dirty="0"/>
              <a:t>)</a:t>
            </a:r>
            <a:r>
              <a:rPr lang="ja-JP" altLang="en-US" dirty="0"/>
              <a:t>で、ますますジビエやイカスミを使用した料理への期待感が高まった。</a:t>
            </a:r>
            <a:endParaRPr kumimoji="1" lang="ja-JP" altLang="en-US" dirty="0"/>
          </a:p>
        </p:txBody>
      </p:sp>
      <p:sp>
        <p:nvSpPr>
          <p:cNvPr id="13" name="テキスト ボックス 12">
            <a:extLst>
              <a:ext uri="{FF2B5EF4-FFF2-40B4-BE49-F238E27FC236}">
                <a16:creationId xmlns:a16="http://schemas.microsoft.com/office/drawing/2014/main" id="{46DF3AEB-CA23-4F8D-863C-9FC9E159AB23}"/>
              </a:ext>
            </a:extLst>
          </p:cNvPr>
          <p:cNvSpPr txBox="1"/>
          <p:nvPr/>
        </p:nvSpPr>
        <p:spPr>
          <a:xfrm>
            <a:off x="0" y="72565"/>
            <a:ext cx="1770036" cy="461665"/>
          </a:xfrm>
          <a:prstGeom prst="rect">
            <a:avLst/>
          </a:prstGeom>
          <a:noFill/>
        </p:spPr>
        <p:txBody>
          <a:bodyPr wrap="none" rtlCol="0">
            <a:spAutoFit/>
          </a:bodyPr>
          <a:lstStyle/>
          <a:p>
            <a:r>
              <a:rPr kumimoji="1" lang="ja-JP" altLang="en-US" sz="2400" b="1" dirty="0"/>
              <a:t>別資料</a:t>
            </a:r>
            <a:r>
              <a:rPr lang="en-US" altLang="ja-JP" sz="2400" b="1" dirty="0"/>
              <a:t>1-14</a:t>
            </a:r>
            <a:endParaRPr kumimoji="1" lang="ja-JP" altLang="en-US" sz="2400" b="1" dirty="0"/>
          </a:p>
        </p:txBody>
      </p:sp>
      <p:pic>
        <p:nvPicPr>
          <p:cNvPr id="14" name="図 13">
            <a:extLst>
              <a:ext uri="{FF2B5EF4-FFF2-40B4-BE49-F238E27FC236}">
                <a16:creationId xmlns:a16="http://schemas.microsoft.com/office/drawing/2014/main" id="{26D9ADE8-3F3D-474A-B8AB-23F246FFA897}"/>
              </a:ext>
            </a:extLst>
          </p:cNvPr>
          <p:cNvPicPr>
            <a:picLocks noChangeAspect="1"/>
          </p:cNvPicPr>
          <p:nvPr/>
        </p:nvPicPr>
        <p:blipFill>
          <a:blip r:embed="rId5"/>
          <a:stretch>
            <a:fillRect/>
          </a:stretch>
        </p:blipFill>
        <p:spPr>
          <a:xfrm>
            <a:off x="923926" y="3350207"/>
            <a:ext cx="1129920" cy="1838413"/>
          </a:xfrm>
          <a:prstGeom prst="rect">
            <a:avLst/>
          </a:prstGeom>
          <a:solidFill>
            <a:schemeClr val="bg1"/>
          </a:solidFill>
        </p:spPr>
      </p:pic>
      <p:pic>
        <p:nvPicPr>
          <p:cNvPr id="15" name="図 14">
            <a:extLst>
              <a:ext uri="{FF2B5EF4-FFF2-40B4-BE49-F238E27FC236}">
                <a16:creationId xmlns:a16="http://schemas.microsoft.com/office/drawing/2014/main" id="{4A3CD632-6057-4917-B3E3-F9E2D72DC3B0}"/>
              </a:ext>
            </a:extLst>
          </p:cNvPr>
          <p:cNvPicPr>
            <a:picLocks noChangeAspect="1"/>
          </p:cNvPicPr>
          <p:nvPr/>
        </p:nvPicPr>
        <p:blipFill>
          <a:blip r:embed="rId6"/>
          <a:stretch>
            <a:fillRect/>
          </a:stretch>
        </p:blipFill>
        <p:spPr>
          <a:xfrm>
            <a:off x="2084034" y="3387839"/>
            <a:ext cx="2818009" cy="1809554"/>
          </a:xfrm>
          <a:prstGeom prst="rect">
            <a:avLst/>
          </a:prstGeom>
        </p:spPr>
      </p:pic>
    </p:spTree>
    <p:extLst>
      <p:ext uri="{BB962C8B-B14F-4D97-AF65-F5344CB8AC3E}">
        <p14:creationId xmlns:p14="http://schemas.microsoft.com/office/powerpoint/2010/main" val="30960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A845B55-D9CB-4D3D-8F3B-2BBC01C27B5B}"/>
              </a:ext>
            </a:extLst>
          </p:cNvPr>
          <p:cNvSpPr txBox="1"/>
          <p:nvPr/>
        </p:nvSpPr>
        <p:spPr>
          <a:xfrm>
            <a:off x="76200" y="104775"/>
            <a:ext cx="1770036" cy="461665"/>
          </a:xfrm>
          <a:prstGeom prst="rect">
            <a:avLst/>
          </a:prstGeom>
          <a:noFill/>
        </p:spPr>
        <p:txBody>
          <a:bodyPr wrap="none" rtlCol="0">
            <a:spAutoFit/>
          </a:bodyPr>
          <a:lstStyle/>
          <a:p>
            <a:r>
              <a:rPr kumimoji="1" lang="ja-JP" altLang="en-US" sz="2400" b="1" dirty="0"/>
              <a:t>別資料</a:t>
            </a:r>
            <a:r>
              <a:rPr lang="en-US" altLang="ja-JP" sz="2400" b="1" dirty="0"/>
              <a:t>1-15</a:t>
            </a:r>
            <a:endParaRPr kumimoji="1" lang="ja-JP" altLang="en-US" sz="2400" b="1" dirty="0"/>
          </a:p>
        </p:txBody>
      </p:sp>
      <p:pic>
        <p:nvPicPr>
          <p:cNvPr id="3" name="図 2">
            <a:extLst>
              <a:ext uri="{FF2B5EF4-FFF2-40B4-BE49-F238E27FC236}">
                <a16:creationId xmlns:a16="http://schemas.microsoft.com/office/drawing/2014/main" id="{0B3073B0-55EF-4AD9-B228-3FF6F56825C7}"/>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6591" y="492987"/>
            <a:ext cx="5185029" cy="3123382"/>
          </a:xfrm>
          <a:prstGeom prst="rect">
            <a:avLst/>
          </a:prstGeom>
          <a:noFill/>
          <a:ln>
            <a:noFill/>
          </a:ln>
        </p:spPr>
      </p:pic>
      <p:pic>
        <p:nvPicPr>
          <p:cNvPr id="4" name="図 3">
            <a:extLst>
              <a:ext uri="{FF2B5EF4-FFF2-40B4-BE49-F238E27FC236}">
                <a16:creationId xmlns:a16="http://schemas.microsoft.com/office/drawing/2014/main" id="{DAC5C252-8BD5-4EA2-8F4D-50D3B496AA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6797" y="3790673"/>
            <a:ext cx="3964354" cy="2230820"/>
          </a:xfrm>
          <a:prstGeom prst="rect">
            <a:avLst/>
          </a:prstGeom>
        </p:spPr>
      </p:pic>
      <p:pic>
        <p:nvPicPr>
          <p:cNvPr id="5" name="図 4">
            <a:extLst>
              <a:ext uri="{FF2B5EF4-FFF2-40B4-BE49-F238E27FC236}">
                <a16:creationId xmlns:a16="http://schemas.microsoft.com/office/drawing/2014/main" id="{94DE7E30-3DA3-4FBA-BF8C-BFE93C3F2D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960" y="457963"/>
            <a:ext cx="5715247" cy="3216083"/>
          </a:xfrm>
          <a:prstGeom prst="rect">
            <a:avLst/>
          </a:prstGeom>
        </p:spPr>
      </p:pic>
      <p:pic>
        <p:nvPicPr>
          <p:cNvPr id="6" name="図 5">
            <a:extLst>
              <a:ext uri="{FF2B5EF4-FFF2-40B4-BE49-F238E27FC236}">
                <a16:creationId xmlns:a16="http://schemas.microsoft.com/office/drawing/2014/main" id="{A9BD910D-0C94-438B-A640-801FF4BC86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39" y="3790673"/>
            <a:ext cx="3262009" cy="1834880"/>
          </a:xfrm>
          <a:prstGeom prst="rect">
            <a:avLst/>
          </a:prstGeom>
        </p:spPr>
      </p:pic>
      <p:pic>
        <p:nvPicPr>
          <p:cNvPr id="7" name="図 6">
            <a:extLst>
              <a:ext uri="{FF2B5EF4-FFF2-40B4-BE49-F238E27FC236}">
                <a16:creationId xmlns:a16="http://schemas.microsoft.com/office/drawing/2014/main" id="{07B8253B-4664-4FBA-8F5E-32F5E9A042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82560" y="4134193"/>
            <a:ext cx="4216400" cy="2371725"/>
          </a:xfrm>
          <a:prstGeom prst="rect">
            <a:avLst/>
          </a:prstGeom>
        </p:spPr>
      </p:pic>
      <p:sp>
        <p:nvSpPr>
          <p:cNvPr id="8" name="正方形/長方形 7">
            <a:extLst>
              <a:ext uri="{FF2B5EF4-FFF2-40B4-BE49-F238E27FC236}">
                <a16:creationId xmlns:a16="http://schemas.microsoft.com/office/drawing/2014/main" id="{3544068C-9536-4F6D-840C-ECFD373D18C1}"/>
              </a:ext>
            </a:extLst>
          </p:cNvPr>
          <p:cNvSpPr/>
          <p:nvPr/>
        </p:nvSpPr>
        <p:spPr>
          <a:xfrm>
            <a:off x="1204985" y="6138120"/>
            <a:ext cx="8133266" cy="646331"/>
          </a:xfrm>
          <a:prstGeom prst="rect">
            <a:avLst/>
          </a:prstGeom>
        </p:spPr>
        <p:txBody>
          <a:bodyPr wrap="square">
            <a:spAutoFit/>
          </a:bodyPr>
          <a:lstStyle/>
          <a:p>
            <a:r>
              <a:rPr lang="ja-JP" altLang="en-US" dirty="0"/>
              <a:t>下関北高校の生徒との猪肉瓦そば試食会の様子は</a:t>
            </a:r>
            <a:endParaRPr lang="en-US" altLang="ja-JP" dirty="0"/>
          </a:p>
          <a:p>
            <a:r>
              <a:rPr lang="en-US" altLang="ja-JP" dirty="0"/>
              <a:t>KRY</a:t>
            </a:r>
            <a:r>
              <a:rPr lang="ja-JP" altLang="en-US" dirty="0"/>
              <a:t>山口放送局により放映されました</a:t>
            </a:r>
          </a:p>
        </p:txBody>
      </p:sp>
    </p:spTree>
    <p:extLst>
      <p:ext uri="{BB962C8B-B14F-4D97-AF65-F5344CB8AC3E}">
        <p14:creationId xmlns:p14="http://schemas.microsoft.com/office/powerpoint/2010/main" val="133011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6AB2975-E3E9-4B79-88D0-4CEC2FCD3CC3}"/>
              </a:ext>
            </a:extLst>
          </p:cNvPr>
          <p:cNvSpPr txBox="1"/>
          <p:nvPr/>
        </p:nvSpPr>
        <p:spPr>
          <a:xfrm>
            <a:off x="2601425" y="89535"/>
            <a:ext cx="6989150" cy="523220"/>
          </a:xfrm>
          <a:prstGeom prst="rect">
            <a:avLst/>
          </a:prstGeom>
          <a:noFill/>
        </p:spPr>
        <p:txBody>
          <a:bodyPr wrap="square" rtlCol="0">
            <a:spAutoFit/>
          </a:bodyPr>
          <a:lstStyle/>
          <a:p>
            <a:r>
              <a:rPr kumimoji="1" lang="en-US" altLang="ja-JP" sz="2800" dirty="0"/>
              <a:t>2019</a:t>
            </a:r>
            <a:r>
              <a:rPr kumimoji="1" lang="ja-JP" altLang="en-US" sz="2800" dirty="0"/>
              <a:t>年</a:t>
            </a:r>
            <a:r>
              <a:rPr kumimoji="1" lang="en-US" altLang="ja-JP" sz="2800" dirty="0"/>
              <a:t>3</a:t>
            </a:r>
            <a:r>
              <a:rPr kumimoji="1" lang="ja-JP" altLang="en-US" sz="2800" dirty="0"/>
              <a:t>月</a:t>
            </a:r>
            <a:r>
              <a:rPr kumimoji="1" lang="en-US" altLang="ja-JP" sz="2800" dirty="0"/>
              <a:t>24</a:t>
            </a:r>
            <a:r>
              <a:rPr kumimoji="1" lang="ja-JP" altLang="en-US" sz="2800" dirty="0"/>
              <a:t>日　アウトドアジビエ試食会</a:t>
            </a:r>
            <a:endParaRPr kumimoji="1" lang="en-US" altLang="ja-JP" sz="2800" dirty="0"/>
          </a:p>
        </p:txBody>
      </p:sp>
      <p:sp>
        <p:nvSpPr>
          <p:cNvPr id="8" name="テキスト ボックス 7">
            <a:extLst>
              <a:ext uri="{FF2B5EF4-FFF2-40B4-BE49-F238E27FC236}">
                <a16:creationId xmlns:a16="http://schemas.microsoft.com/office/drawing/2014/main" id="{6684B29D-E607-4BD0-936C-509BEADF1EF2}"/>
              </a:ext>
            </a:extLst>
          </p:cNvPr>
          <p:cNvSpPr txBox="1"/>
          <p:nvPr/>
        </p:nvSpPr>
        <p:spPr>
          <a:xfrm>
            <a:off x="3150570" y="4082028"/>
            <a:ext cx="2747532" cy="523220"/>
          </a:xfrm>
          <a:prstGeom prst="rect">
            <a:avLst/>
          </a:prstGeom>
          <a:noFill/>
        </p:spPr>
        <p:txBody>
          <a:bodyPr wrap="square" rtlCol="0">
            <a:spAutoFit/>
          </a:bodyPr>
          <a:lstStyle/>
          <a:p>
            <a:r>
              <a:rPr kumimoji="1" lang="ja-JP" altLang="en-US" sz="1400" dirty="0"/>
              <a:t>ジビエ</a:t>
            </a:r>
            <a:r>
              <a:rPr kumimoji="1" lang="en-US" altLang="ja-JP" sz="1400" dirty="0"/>
              <a:t>(</a:t>
            </a:r>
            <a:r>
              <a:rPr kumimoji="1" lang="ja-JP" altLang="en-US" sz="1400" dirty="0"/>
              <a:t>猪</a:t>
            </a:r>
            <a:r>
              <a:rPr lang="ja-JP" altLang="en-US" sz="1400" dirty="0"/>
              <a:t>肉</a:t>
            </a:r>
            <a:r>
              <a:rPr lang="en-US" altLang="ja-JP" sz="1400" dirty="0"/>
              <a:t>)</a:t>
            </a:r>
            <a:r>
              <a:rPr lang="ja-JP" altLang="en-US" sz="1400" dirty="0"/>
              <a:t>の串焼き</a:t>
            </a:r>
            <a:endParaRPr lang="en-US" altLang="ja-JP" sz="1400" dirty="0"/>
          </a:p>
          <a:p>
            <a:r>
              <a:rPr lang="ja-JP" altLang="en-US" sz="1400" dirty="0"/>
              <a:t>ジビエ</a:t>
            </a:r>
            <a:r>
              <a:rPr lang="en-US" altLang="ja-JP" sz="1400" dirty="0"/>
              <a:t>(</a:t>
            </a:r>
            <a:r>
              <a:rPr lang="ja-JP" altLang="en-US" sz="1400" dirty="0"/>
              <a:t>猪肉</a:t>
            </a:r>
            <a:r>
              <a:rPr lang="en-US" altLang="ja-JP" sz="1400" dirty="0"/>
              <a:t>)</a:t>
            </a:r>
            <a:r>
              <a:rPr lang="ja-JP" altLang="en-US" sz="1400" dirty="0"/>
              <a:t>のつくね風串焼き</a:t>
            </a:r>
            <a:endParaRPr kumimoji="1" lang="ja-JP" altLang="en-US" sz="1400" dirty="0"/>
          </a:p>
        </p:txBody>
      </p:sp>
      <p:sp>
        <p:nvSpPr>
          <p:cNvPr id="5" name="テキスト ボックス 4">
            <a:extLst>
              <a:ext uri="{FF2B5EF4-FFF2-40B4-BE49-F238E27FC236}">
                <a16:creationId xmlns:a16="http://schemas.microsoft.com/office/drawing/2014/main" id="{1AEFE2C3-D1AB-4C2C-B66D-07D025BFEFF6}"/>
              </a:ext>
            </a:extLst>
          </p:cNvPr>
          <p:cNvSpPr txBox="1"/>
          <p:nvPr/>
        </p:nvSpPr>
        <p:spPr>
          <a:xfrm>
            <a:off x="524523" y="5030431"/>
            <a:ext cx="11291609" cy="1754326"/>
          </a:xfrm>
          <a:prstGeom prst="rect">
            <a:avLst/>
          </a:prstGeom>
          <a:noFill/>
        </p:spPr>
        <p:txBody>
          <a:bodyPr wrap="square" rtlCol="0">
            <a:spAutoFit/>
          </a:bodyPr>
          <a:lstStyle/>
          <a:p>
            <a:r>
              <a:rPr kumimoji="1" lang="en-US" altLang="ja-JP" dirty="0"/>
              <a:t>2</a:t>
            </a:r>
            <a:r>
              <a:rPr kumimoji="1" lang="ja-JP" altLang="en-US" dirty="0"/>
              <a:t>回目の</a:t>
            </a:r>
            <a:r>
              <a:rPr lang="ja-JP" altLang="en-US" dirty="0"/>
              <a:t>試食会には地域の各分野</a:t>
            </a:r>
            <a:r>
              <a:rPr lang="en-US" altLang="ja-JP" dirty="0"/>
              <a:t>(</a:t>
            </a:r>
            <a:r>
              <a:rPr lang="ja-JP" altLang="en-US" dirty="0"/>
              <a:t>体験型観光事業・農業従事者・漁業従事者・ホテル事業者など</a:t>
            </a:r>
            <a:r>
              <a:rPr lang="en-US" altLang="ja-JP" dirty="0"/>
              <a:t>)30</a:t>
            </a:r>
            <a:r>
              <a:rPr lang="ja-JP" altLang="en-US" dirty="0"/>
              <a:t>名が集い、前回</a:t>
            </a:r>
            <a:r>
              <a:rPr kumimoji="1" lang="ja-JP" altLang="en-US" dirty="0"/>
              <a:t>のアンケート調査の希望による</a:t>
            </a:r>
            <a:r>
              <a:rPr lang="ja-JP" altLang="en-US" dirty="0"/>
              <a:t>猪肉の串焼きやシシカバブ</a:t>
            </a:r>
            <a:r>
              <a:rPr lang="en-US" altLang="ja-JP" dirty="0"/>
              <a:t>(</a:t>
            </a:r>
            <a:r>
              <a:rPr lang="ja-JP" altLang="en-US" dirty="0"/>
              <a:t>つくね風串焼き</a:t>
            </a:r>
            <a:r>
              <a:rPr lang="en-US" altLang="ja-JP" dirty="0"/>
              <a:t>)</a:t>
            </a:r>
            <a:r>
              <a:rPr lang="ja-JP" altLang="en-US" dirty="0"/>
              <a:t>をはじめ、イカスミホワイトカレーと猪肉のシチューなどが振る舞われた。串焼きには豊北町でとれたジビエに加え地元の有機栽培による野菜を挟み込むなど地域資源をふんだんに活用した料理が大好評であった。また、視察で学んだスキルを活用し、アウトドア・たき火＋グランピングを交えた空間が非日常を演出し、更なる付加価値を予感させた。会の最後にはプロジェクターによりリソースネット豊北関連の情報を共有し真剣な議論がなされた。</a:t>
            </a:r>
            <a:endParaRPr lang="en-US" altLang="ja-JP" dirty="0"/>
          </a:p>
        </p:txBody>
      </p:sp>
      <p:pic>
        <p:nvPicPr>
          <p:cNvPr id="10" name="図 9">
            <a:extLst>
              <a:ext uri="{FF2B5EF4-FFF2-40B4-BE49-F238E27FC236}">
                <a16:creationId xmlns:a16="http://schemas.microsoft.com/office/drawing/2014/main" id="{95C69000-257C-479E-BC4E-B352E05344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1294" y="2223869"/>
            <a:ext cx="3650706" cy="2738030"/>
          </a:xfrm>
          <a:prstGeom prst="rect">
            <a:avLst/>
          </a:prstGeom>
        </p:spPr>
      </p:pic>
      <p:pic>
        <p:nvPicPr>
          <p:cNvPr id="16" name="図 15">
            <a:extLst>
              <a:ext uri="{FF2B5EF4-FFF2-40B4-BE49-F238E27FC236}">
                <a16:creationId xmlns:a16="http://schemas.microsoft.com/office/drawing/2014/main" id="{86F33E99-0B23-40B7-A116-54F2ADC50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 y="2620172"/>
            <a:ext cx="3232576" cy="1818324"/>
          </a:xfrm>
          <a:prstGeom prst="rect">
            <a:avLst/>
          </a:prstGeom>
        </p:spPr>
      </p:pic>
      <p:pic>
        <p:nvPicPr>
          <p:cNvPr id="18" name="図 17">
            <a:extLst>
              <a:ext uri="{FF2B5EF4-FFF2-40B4-BE49-F238E27FC236}">
                <a16:creationId xmlns:a16="http://schemas.microsoft.com/office/drawing/2014/main" id="{3A64F5E8-D282-428E-BE12-12FF5994D4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 y="733691"/>
            <a:ext cx="3250239" cy="1828259"/>
          </a:xfrm>
          <a:prstGeom prst="rect">
            <a:avLst/>
          </a:prstGeom>
        </p:spPr>
      </p:pic>
      <p:pic>
        <p:nvPicPr>
          <p:cNvPr id="20" name="図 19">
            <a:extLst>
              <a:ext uri="{FF2B5EF4-FFF2-40B4-BE49-F238E27FC236}">
                <a16:creationId xmlns:a16="http://schemas.microsoft.com/office/drawing/2014/main" id="{5E48202C-B171-427F-97A0-D65B32CD70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8070" y="1012491"/>
            <a:ext cx="2301114" cy="3069537"/>
          </a:xfrm>
          <a:prstGeom prst="rect">
            <a:avLst/>
          </a:prstGeom>
        </p:spPr>
      </p:pic>
      <p:pic>
        <p:nvPicPr>
          <p:cNvPr id="24" name="図 23">
            <a:extLst>
              <a:ext uri="{FF2B5EF4-FFF2-40B4-BE49-F238E27FC236}">
                <a16:creationId xmlns:a16="http://schemas.microsoft.com/office/drawing/2014/main" id="{4E524FFB-73BB-450B-8385-1711475C2B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91304" y="733691"/>
            <a:ext cx="3767589" cy="2120097"/>
          </a:xfrm>
          <a:prstGeom prst="rect">
            <a:avLst/>
          </a:prstGeom>
        </p:spPr>
      </p:pic>
      <p:pic>
        <p:nvPicPr>
          <p:cNvPr id="26" name="図 25">
            <a:extLst>
              <a:ext uri="{FF2B5EF4-FFF2-40B4-BE49-F238E27FC236}">
                <a16:creationId xmlns:a16="http://schemas.microsoft.com/office/drawing/2014/main" id="{7A839406-D8B2-418A-97CD-207830A173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06473" y="2916135"/>
            <a:ext cx="2747532" cy="2045763"/>
          </a:xfrm>
          <a:prstGeom prst="rect">
            <a:avLst/>
          </a:prstGeom>
        </p:spPr>
      </p:pic>
      <p:sp>
        <p:nvSpPr>
          <p:cNvPr id="27" name="テキスト ボックス 26">
            <a:extLst>
              <a:ext uri="{FF2B5EF4-FFF2-40B4-BE49-F238E27FC236}">
                <a16:creationId xmlns:a16="http://schemas.microsoft.com/office/drawing/2014/main" id="{B5CD2EEF-F9EC-43F1-8C3E-E788B97A9273}"/>
              </a:ext>
            </a:extLst>
          </p:cNvPr>
          <p:cNvSpPr txBox="1"/>
          <p:nvPr/>
        </p:nvSpPr>
        <p:spPr>
          <a:xfrm>
            <a:off x="7465212" y="4524034"/>
            <a:ext cx="1480992" cy="369332"/>
          </a:xfrm>
          <a:prstGeom prst="rect">
            <a:avLst/>
          </a:prstGeom>
          <a:noFill/>
        </p:spPr>
        <p:txBody>
          <a:bodyPr wrap="square" rtlCol="0">
            <a:spAutoFit/>
          </a:bodyPr>
          <a:lstStyle/>
          <a:p>
            <a:r>
              <a:rPr kumimoji="1" lang="ja-JP" altLang="en-US" dirty="0">
                <a:solidFill>
                  <a:schemeClr val="bg1"/>
                </a:solidFill>
              </a:rPr>
              <a:t>たき火</a:t>
            </a:r>
          </a:p>
        </p:txBody>
      </p:sp>
      <p:sp>
        <p:nvSpPr>
          <p:cNvPr id="3" name="テキスト ボックス 2">
            <a:extLst>
              <a:ext uri="{FF2B5EF4-FFF2-40B4-BE49-F238E27FC236}">
                <a16:creationId xmlns:a16="http://schemas.microsoft.com/office/drawing/2014/main" id="{2D341D8B-B704-4B4A-8D71-959A90BF182E}"/>
              </a:ext>
            </a:extLst>
          </p:cNvPr>
          <p:cNvSpPr txBox="1"/>
          <p:nvPr/>
        </p:nvSpPr>
        <p:spPr>
          <a:xfrm>
            <a:off x="3213967" y="4537988"/>
            <a:ext cx="2501617" cy="307777"/>
          </a:xfrm>
          <a:prstGeom prst="rect">
            <a:avLst/>
          </a:prstGeom>
          <a:noFill/>
        </p:spPr>
        <p:txBody>
          <a:bodyPr wrap="square" rtlCol="0">
            <a:spAutoFit/>
          </a:bodyPr>
          <a:lstStyle/>
          <a:p>
            <a:r>
              <a:rPr kumimoji="1" lang="ja-JP" altLang="en-US" sz="1400" dirty="0">
                <a:solidFill>
                  <a:srgbClr val="FF0000"/>
                </a:solidFill>
              </a:rPr>
              <a:t>たき火台</a:t>
            </a:r>
            <a:r>
              <a:rPr lang="en-US" altLang="ja-JP" sz="1400" dirty="0">
                <a:solidFill>
                  <a:srgbClr val="FF0000"/>
                </a:solidFill>
              </a:rPr>
              <a:t>(</a:t>
            </a:r>
            <a:r>
              <a:rPr lang="ja-JP" altLang="en-US" sz="1400" dirty="0">
                <a:solidFill>
                  <a:srgbClr val="FF0000"/>
                </a:solidFill>
              </a:rPr>
              <a:t>補助金</a:t>
            </a:r>
            <a:r>
              <a:rPr kumimoji="1" lang="ja-JP" altLang="en-US" sz="1400" dirty="0">
                <a:solidFill>
                  <a:srgbClr val="FF0000"/>
                </a:solidFill>
              </a:rPr>
              <a:t>により購入</a:t>
            </a:r>
            <a:r>
              <a:rPr kumimoji="1" lang="en-US" altLang="ja-JP" sz="1400" dirty="0">
                <a:solidFill>
                  <a:srgbClr val="FF0000"/>
                </a:solidFill>
              </a:rPr>
              <a:t>)</a:t>
            </a:r>
            <a:endParaRPr kumimoji="1" lang="ja-JP" altLang="en-US" sz="1400" dirty="0">
              <a:solidFill>
                <a:srgbClr val="FF0000"/>
              </a:solidFill>
            </a:endParaRPr>
          </a:p>
        </p:txBody>
      </p:sp>
      <p:sp>
        <p:nvSpPr>
          <p:cNvPr id="14" name="テキスト ボックス 13">
            <a:extLst>
              <a:ext uri="{FF2B5EF4-FFF2-40B4-BE49-F238E27FC236}">
                <a16:creationId xmlns:a16="http://schemas.microsoft.com/office/drawing/2014/main" id="{023E59B3-81B8-40BC-9D10-106EF7EA9AD0}"/>
              </a:ext>
            </a:extLst>
          </p:cNvPr>
          <p:cNvSpPr txBox="1"/>
          <p:nvPr/>
        </p:nvSpPr>
        <p:spPr>
          <a:xfrm>
            <a:off x="76200" y="104775"/>
            <a:ext cx="1770036" cy="461665"/>
          </a:xfrm>
          <a:prstGeom prst="rect">
            <a:avLst/>
          </a:prstGeom>
          <a:noFill/>
        </p:spPr>
        <p:txBody>
          <a:bodyPr wrap="none" rtlCol="0">
            <a:spAutoFit/>
          </a:bodyPr>
          <a:lstStyle/>
          <a:p>
            <a:r>
              <a:rPr kumimoji="1" lang="ja-JP" altLang="en-US" sz="2400" b="1" dirty="0"/>
              <a:t>別資料</a:t>
            </a:r>
            <a:r>
              <a:rPr lang="en-US" altLang="ja-JP" sz="2400" b="1" dirty="0"/>
              <a:t>1-16</a:t>
            </a:r>
            <a:endParaRPr kumimoji="1" lang="ja-JP" altLang="en-US" sz="2400" b="1" dirty="0"/>
          </a:p>
        </p:txBody>
      </p:sp>
    </p:spTree>
    <p:extLst>
      <p:ext uri="{BB962C8B-B14F-4D97-AF65-F5344CB8AC3E}">
        <p14:creationId xmlns:p14="http://schemas.microsoft.com/office/powerpoint/2010/main" val="196172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9D128D2-E705-47E3-9FB0-61C5A0BC7E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7864" y="4201236"/>
            <a:ext cx="4714135" cy="2656764"/>
          </a:xfrm>
          <a:prstGeom prst="rect">
            <a:avLst/>
          </a:prstGeom>
        </p:spPr>
      </p:pic>
      <p:grpSp>
        <p:nvGrpSpPr>
          <p:cNvPr id="9" name="グループ化 8">
            <a:extLst>
              <a:ext uri="{FF2B5EF4-FFF2-40B4-BE49-F238E27FC236}">
                <a16:creationId xmlns:a16="http://schemas.microsoft.com/office/drawing/2014/main" id="{FD15D4E3-B902-46B0-871E-A12B56C3093E}"/>
              </a:ext>
            </a:extLst>
          </p:cNvPr>
          <p:cNvGrpSpPr/>
          <p:nvPr/>
        </p:nvGrpSpPr>
        <p:grpSpPr>
          <a:xfrm>
            <a:off x="1" y="3985500"/>
            <a:ext cx="4402317" cy="2872499"/>
            <a:chOff x="0" y="3219877"/>
            <a:chExt cx="5918627" cy="3638123"/>
          </a:xfrm>
        </p:grpSpPr>
        <p:pic>
          <p:nvPicPr>
            <p:cNvPr id="3" name="図 2">
              <a:extLst>
                <a:ext uri="{FF2B5EF4-FFF2-40B4-BE49-F238E27FC236}">
                  <a16:creationId xmlns:a16="http://schemas.microsoft.com/office/drawing/2014/main" id="{F56E3BE0-0B02-48FE-83EA-BEF40AB8ED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19877"/>
              <a:ext cx="5918627" cy="3638123"/>
            </a:xfrm>
            <a:prstGeom prst="rect">
              <a:avLst/>
            </a:prstGeom>
          </p:spPr>
        </p:pic>
        <p:sp>
          <p:nvSpPr>
            <p:cNvPr id="6" name="楕円 5">
              <a:extLst>
                <a:ext uri="{FF2B5EF4-FFF2-40B4-BE49-F238E27FC236}">
                  <a16:creationId xmlns:a16="http://schemas.microsoft.com/office/drawing/2014/main" id="{A260B05D-C8B0-4C33-A036-A20788A63E83}"/>
                </a:ext>
              </a:extLst>
            </p:cNvPr>
            <p:cNvSpPr/>
            <p:nvPr/>
          </p:nvSpPr>
          <p:spPr>
            <a:xfrm>
              <a:off x="293427" y="4677285"/>
              <a:ext cx="286603" cy="2911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8B306493-3A6C-40C8-BD33-AB143C51461A}"/>
                </a:ext>
              </a:extLst>
            </p:cNvPr>
            <p:cNvSpPr/>
            <p:nvPr/>
          </p:nvSpPr>
          <p:spPr>
            <a:xfrm>
              <a:off x="4594746" y="4295492"/>
              <a:ext cx="286603" cy="2911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2F37FD42-2706-41F2-995D-84A2F1DDE68F}"/>
              </a:ext>
            </a:extLst>
          </p:cNvPr>
          <p:cNvGrpSpPr/>
          <p:nvPr/>
        </p:nvGrpSpPr>
        <p:grpSpPr>
          <a:xfrm>
            <a:off x="0" y="585957"/>
            <a:ext cx="5348139" cy="3294668"/>
            <a:chOff x="5885231" y="2828667"/>
            <a:chExt cx="6195917" cy="3988389"/>
          </a:xfrm>
        </p:grpSpPr>
        <p:pic>
          <p:nvPicPr>
            <p:cNvPr id="4" name="図 3">
              <a:extLst>
                <a:ext uri="{FF2B5EF4-FFF2-40B4-BE49-F238E27FC236}">
                  <a16:creationId xmlns:a16="http://schemas.microsoft.com/office/drawing/2014/main" id="{3E95FC09-C0C4-4AE9-AC4D-85571E148D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85231" y="2828667"/>
              <a:ext cx="6195917" cy="3988389"/>
            </a:xfrm>
            <a:prstGeom prst="rect">
              <a:avLst/>
            </a:prstGeom>
          </p:spPr>
        </p:pic>
        <p:sp>
          <p:nvSpPr>
            <p:cNvPr id="5" name="楕円 4">
              <a:extLst>
                <a:ext uri="{FF2B5EF4-FFF2-40B4-BE49-F238E27FC236}">
                  <a16:creationId xmlns:a16="http://schemas.microsoft.com/office/drawing/2014/main" id="{74A4CFC8-BD6B-47B4-9470-477014F1AEF4}"/>
                </a:ext>
              </a:extLst>
            </p:cNvPr>
            <p:cNvSpPr/>
            <p:nvPr/>
          </p:nvSpPr>
          <p:spPr>
            <a:xfrm>
              <a:off x="11546006" y="3358345"/>
              <a:ext cx="286603" cy="2911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70AD9272-CAFA-4183-AE3F-3733B8FA1AC3}"/>
                </a:ext>
              </a:extLst>
            </p:cNvPr>
            <p:cNvSpPr/>
            <p:nvPr/>
          </p:nvSpPr>
          <p:spPr>
            <a:xfrm>
              <a:off x="6312090" y="3603239"/>
              <a:ext cx="286603" cy="2911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95E7A77A-7799-4813-8B77-A315246DF0F8}"/>
              </a:ext>
            </a:extLst>
          </p:cNvPr>
          <p:cNvSpPr txBox="1"/>
          <p:nvPr/>
        </p:nvSpPr>
        <p:spPr>
          <a:xfrm>
            <a:off x="131289" y="-11790"/>
            <a:ext cx="2012110" cy="461665"/>
          </a:xfrm>
          <a:prstGeom prst="rect">
            <a:avLst/>
          </a:prstGeom>
          <a:noFill/>
        </p:spPr>
        <p:txBody>
          <a:bodyPr wrap="square" rtlCol="0">
            <a:spAutoFit/>
          </a:bodyPr>
          <a:lstStyle/>
          <a:p>
            <a:r>
              <a:rPr kumimoji="1" lang="ja-JP" altLang="en-US" sz="2400" b="1" dirty="0"/>
              <a:t>別資料</a:t>
            </a:r>
            <a:r>
              <a:rPr kumimoji="1" lang="en-US" altLang="ja-JP" sz="2400" b="1" dirty="0"/>
              <a:t>2-</a:t>
            </a:r>
            <a:r>
              <a:rPr lang="ja-JP" altLang="en-US" sz="2400" b="1" dirty="0"/>
              <a:t>１</a:t>
            </a:r>
            <a:endParaRPr kumimoji="1" lang="ja-JP" altLang="en-US" sz="2400" b="1" dirty="0"/>
          </a:p>
        </p:txBody>
      </p:sp>
      <p:pic>
        <p:nvPicPr>
          <p:cNvPr id="12" name="図 11">
            <a:extLst>
              <a:ext uri="{FF2B5EF4-FFF2-40B4-BE49-F238E27FC236}">
                <a16:creationId xmlns:a16="http://schemas.microsoft.com/office/drawing/2014/main" id="{7C8EE4A3-DD0F-49AE-8E85-D2EBA2855B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356" y="904864"/>
            <a:ext cx="6078235" cy="3929893"/>
          </a:xfrm>
          <a:prstGeom prst="rect">
            <a:avLst/>
          </a:prstGeom>
        </p:spPr>
      </p:pic>
      <p:sp>
        <p:nvSpPr>
          <p:cNvPr id="14" name="テキスト ボックス 13">
            <a:extLst>
              <a:ext uri="{FF2B5EF4-FFF2-40B4-BE49-F238E27FC236}">
                <a16:creationId xmlns:a16="http://schemas.microsoft.com/office/drawing/2014/main" id="{397ACCBE-B541-48A2-ACAF-D5A821CFDE6F}"/>
              </a:ext>
            </a:extLst>
          </p:cNvPr>
          <p:cNvSpPr txBox="1"/>
          <p:nvPr/>
        </p:nvSpPr>
        <p:spPr>
          <a:xfrm>
            <a:off x="2143399" y="44879"/>
            <a:ext cx="9656876" cy="369332"/>
          </a:xfrm>
          <a:prstGeom prst="rect">
            <a:avLst/>
          </a:prstGeom>
          <a:noFill/>
        </p:spPr>
        <p:txBody>
          <a:bodyPr wrap="square" rtlCol="0">
            <a:spAutoFit/>
          </a:bodyPr>
          <a:lstStyle/>
          <a:p>
            <a:r>
              <a:rPr kumimoji="1" lang="ja-JP" altLang="en-US" dirty="0"/>
              <a:t>多様な水辺の愛好家たちをすみ分け</a:t>
            </a:r>
            <a:r>
              <a:rPr kumimoji="1" lang="en-US" altLang="ja-JP" dirty="0"/>
              <a:t>(</a:t>
            </a:r>
            <a:r>
              <a:rPr kumimoji="1" lang="ja-JP" altLang="en-US" dirty="0"/>
              <a:t>赤旗の設置と水上オートバイや特殊艇でのパトロール</a:t>
            </a:r>
          </a:p>
        </p:txBody>
      </p:sp>
    </p:spTree>
    <p:extLst>
      <p:ext uri="{BB962C8B-B14F-4D97-AF65-F5344CB8AC3E}">
        <p14:creationId xmlns:p14="http://schemas.microsoft.com/office/powerpoint/2010/main" val="15285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人, 壁, 室内, グループ が含まれている画像&#10;&#10;自動的に生成された説明">
            <a:extLst>
              <a:ext uri="{FF2B5EF4-FFF2-40B4-BE49-F238E27FC236}">
                <a16:creationId xmlns:a16="http://schemas.microsoft.com/office/drawing/2014/main" id="{CF192A4E-6018-44A4-A4E9-FB389A0333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479" y="902432"/>
            <a:ext cx="8521930" cy="5537698"/>
          </a:xfrm>
          <a:prstGeom prst="rect">
            <a:avLst/>
          </a:prstGeom>
        </p:spPr>
      </p:pic>
      <p:pic>
        <p:nvPicPr>
          <p:cNvPr id="9" name="図 8" descr="室内, 人, テーブル, 壁 が含まれている画像&#10;&#10;自動的に生成された説明">
            <a:extLst>
              <a:ext uri="{FF2B5EF4-FFF2-40B4-BE49-F238E27FC236}">
                <a16:creationId xmlns:a16="http://schemas.microsoft.com/office/drawing/2014/main" id="{BBBE5A5C-9FE0-45F7-A7D9-134E48E240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3043" y="3775585"/>
            <a:ext cx="4108957" cy="3082413"/>
          </a:xfrm>
          <a:prstGeom prst="rect">
            <a:avLst/>
          </a:prstGeom>
        </p:spPr>
      </p:pic>
      <p:pic>
        <p:nvPicPr>
          <p:cNvPr id="11" name="図 10" descr="室内, 人, 壁, テーブル が含まれている画像&#10;&#10;自動的に生成された説明">
            <a:extLst>
              <a:ext uri="{FF2B5EF4-FFF2-40B4-BE49-F238E27FC236}">
                <a16:creationId xmlns:a16="http://schemas.microsoft.com/office/drawing/2014/main" id="{A13E451B-64AA-4552-AE90-3657D713F1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775587"/>
            <a:ext cx="4108957" cy="3082413"/>
          </a:xfrm>
          <a:prstGeom prst="rect">
            <a:avLst/>
          </a:prstGeom>
        </p:spPr>
      </p:pic>
      <p:sp>
        <p:nvSpPr>
          <p:cNvPr id="12" name="テキスト ボックス 11">
            <a:extLst>
              <a:ext uri="{FF2B5EF4-FFF2-40B4-BE49-F238E27FC236}">
                <a16:creationId xmlns:a16="http://schemas.microsoft.com/office/drawing/2014/main" id="{FC820020-021D-457D-B8DA-5718D9C58F30}"/>
              </a:ext>
            </a:extLst>
          </p:cNvPr>
          <p:cNvSpPr txBox="1"/>
          <p:nvPr/>
        </p:nvSpPr>
        <p:spPr>
          <a:xfrm>
            <a:off x="196183" y="314632"/>
            <a:ext cx="1593706" cy="461665"/>
          </a:xfrm>
          <a:prstGeom prst="rect">
            <a:avLst/>
          </a:prstGeom>
          <a:noFill/>
        </p:spPr>
        <p:txBody>
          <a:bodyPr wrap="none" rtlCol="0">
            <a:spAutoFit/>
          </a:bodyPr>
          <a:lstStyle/>
          <a:p>
            <a:r>
              <a:rPr kumimoji="1" lang="ja-JP" altLang="en-US" sz="2400" b="1" dirty="0"/>
              <a:t>別資料</a:t>
            </a:r>
            <a:r>
              <a:rPr kumimoji="1" lang="en-US" altLang="ja-JP" sz="2400" b="1" dirty="0"/>
              <a:t>2-2</a:t>
            </a:r>
            <a:endParaRPr kumimoji="1" lang="ja-JP" altLang="en-US" sz="2400" b="1" dirty="0"/>
          </a:p>
        </p:txBody>
      </p:sp>
      <p:sp>
        <p:nvSpPr>
          <p:cNvPr id="13" name="テキスト ボックス 12">
            <a:extLst>
              <a:ext uri="{FF2B5EF4-FFF2-40B4-BE49-F238E27FC236}">
                <a16:creationId xmlns:a16="http://schemas.microsoft.com/office/drawing/2014/main" id="{82DF7595-CDC1-46E6-A539-AFBC2CED4A84}"/>
              </a:ext>
            </a:extLst>
          </p:cNvPr>
          <p:cNvSpPr txBox="1"/>
          <p:nvPr/>
        </p:nvSpPr>
        <p:spPr>
          <a:xfrm>
            <a:off x="3652061" y="471721"/>
            <a:ext cx="4887877" cy="400110"/>
          </a:xfrm>
          <a:prstGeom prst="rect">
            <a:avLst/>
          </a:prstGeom>
          <a:noFill/>
        </p:spPr>
        <p:txBody>
          <a:bodyPr wrap="none" rtlCol="0">
            <a:spAutoFit/>
          </a:bodyPr>
          <a:lstStyle/>
          <a:p>
            <a:r>
              <a:rPr kumimoji="1" lang="en-US" altLang="ja-JP" sz="2000" dirty="0"/>
              <a:t>2018</a:t>
            </a:r>
            <a:r>
              <a:rPr kumimoji="1" lang="ja-JP" altLang="en-US" sz="2000" dirty="0"/>
              <a:t>年</a:t>
            </a:r>
            <a:r>
              <a:rPr kumimoji="1" lang="en-US" altLang="ja-JP" sz="2000" dirty="0"/>
              <a:t>6</a:t>
            </a:r>
            <a:r>
              <a:rPr kumimoji="1" lang="ja-JP" altLang="en-US" sz="2000" dirty="0"/>
              <a:t>月</a:t>
            </a:r>
            <a:r>
              <a:rPr kumimoji="1" lang="en-US" altLang="ja-JP" sz="2000" dirty="0"/>
              <a:t>7</a:t>
            </a:r>
            <a:r>
              <a:rPr kumimoji="1" lang="ja-JP" altLang="en-US" sz="2000" dirty="0"/>
              <a:t>日　海水浴連絡協議会の様子</a:t>
            </a:r>
          </a:p>
        </p:txBody>
      </p:sp>
    </p:spTree>
    <p:extLst>
      <p:ext uri="{BB962C8B-B14F-4D97-AF65-F5344CB8AC3E}">
        <p14:creationId xmlns:p14="http://schemas.microsoft.com/office/powerpoint/2010/main" val="282461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7A56DD-F7D8-477F-8F6C-D36711641C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338" y="3425423"/>
            <a:ext cx="4578831" cy="3432575"/>
          </a:xfrm>
          <a:prstGeom prst="rect">
            <a:avLst/>
          </a:prstGeom>
        </p:spPr>
      </p:pic>
      <p:pic>
        <p:nvPicPr>
          <p:cNvPr id="7" name="図 6">
            <a:extLst>
              <a:ext uri="{FF2B5EF4-FFF2-40B4-BE49-F238E27FC236}">
                <a16:creationId xmlns:a16="http://schemas.microsoft.com/office/drawing/2014/main" id="{64FBDB69-3AD9-47BB-B802-548D40854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337" y="432415"/>
            <a:ext cx="4578831" cy="3432575"/>
          </a:xfrm>
          <a:prstGeom prst="rect">
            <a:avLst/>
          </a:prstGeom>
        </p:spPr>
      </p:pic>
      <p:pic>
        <p:nvPicPr>
          <p:cNvPr id="9" name="図 8">
            <a:extLst>
              <a:ext uri="{FF2B5EF4-FFF2-40B4-BE49-F238E27FC236}">
                <a16:creationId xmlns:a16="http://schemas.microsoft.com/office/drawing/2014/main" id="{550D7798-8E40-43DC-9415-6E7E1BD86C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8254" y="2742817"/>
            <a:ext cx="5489387" cy="4115183"/>
          </a:xfrm>
          <a:prstGeom prst="rect">
            <a:avLst/>
          </a:prstGeom>
        </p:spPr>
      </p:pic>
      <p:sp>
        <p:nvSpPr>
          <p:cNvPr id="10" name="テキスト ボックス 9">
            <a:extLst>
              <a:ext uri="{FF2B5EF4-FFF2-40B4-BE49-F238E27FC236}">
                <a16:creationId xmlns:a16="http://schemas.microsoft.com/office/drawing/2014/main" id="{FB178329-CDF6-4D19-B369-8EA800906466}"/>
              </a:ext>
            </a:extLst>
          </p:cNvPr>
          <p:cNvSpPr txBox="1"/>
          <p:nvPr/>
        </p:nvSpPr>
        <p:spPr>
          <a:xfrm>
            <a:off x="0" y="0"/>
            <a:ext cx="1593706" cy="461665"/>
          </a:xfrm>
          <a:prstGeom prst="rect">
            <a:avLst/>
          </a:prstGeom>
          <a:noFill/>
        </p:spPr>
        <p:txBody>
          <a:bodyPr wrap="none" rtlCol="0">
            <a:spAutoFit/>
          </a:bodyPr>
          <a:lstStyle/>
          <a:p>
            <a:r>
              <a:rPr kumimoji="1" lang="ja-JP" altLang="en-US" sz="2400" b="1" dirty="0"/>
              <a:t>別資料</a:t>
            </a:r>
            <a:r>
              <a:rPr kumimoji="1" lang="en-US" altLang="ja-JP" sz="2400" b="1" dirty="0"/>
              <a:t>2-3</a:t>
            </a:r>
            <a:endParaRPr kumimoji="1" lang="ja-JP" altLang="en-US" sz="2400" b="1" dirty="0"/>
          </a:p>
        </p:txBody>
      </p:sp>
      <p:pic>
        <p:nvPicPr>
          <p:cNvPr id="5" name="図 4">
            <a:extLst>
              <a:ext uri="{FF2B5EF4-FFF2-40B4-BE49-F238E27FC236}">
                <a16:creationId xmlns:a16="http://schemas.microsoft.com/office/drawing/2014/main" id="{7E2237E5-0E91-4EFA-BF8D-DBDC053CA1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9011" y="402792"/>
            <a:ext cx="4895641" cy="3670075"/>
          </a:xfrm>
          <a:prstGeom prst="rect">
            <a:avLst/>
          </a:prstGeom>
        </p:spPr>
      </p:pic>
      <p:sp>
        <p:nvSpPr>
          <p:cNvPr id="11" name="テキスト ボックス 10">
            <a:extLst>
              <a:ext uri="{FF2B5EF4-FFF2-40B4-BE49-F238E27FC236}">
                <a16:creationId xmlns:a16="http://schemas.microsoft.com/office/drawing/2014/main" id="{43B86019-A9AF-4326-A1AF-4ECABE574646}"/>
              </a:ext>
            </a:extLst>
          </p:cNvPr>
          <p:cNvSpPr txBox="1"/>
          <p:nvPr/>
        </p:nvSpPr>
        <p:spPr>
          <a:xfrm>
            <a:off x="1902720" y="31542"/>
            <a:ext cx="8315936" cy="369332"/>
          </a:xfrm>
          <a:prstGeom prst="rect">
            <a:avLst/>
          </a:prstGeom>
          <a:noFill/>
        </p:spPr>
        <p:txBody>
          <a:bodyPr wrap="square" rtlCol="0">
            <a:spAutoFit/>
          </a:bodyPr>
          <a:lstStyle/>
          <a:p>
            <a:r>
              <a:rPr kumimoji="1" lang="en-US" altLang="ja-JP" dirty="0"/>
              <a:t>2018</a:t>
            </a:r>
            <a:r>
              <a:rPr kumimoji="1" lang="ja-JP" altLang="en-US" dirty="0"/>
              <a:t>年</a:t>
            </a:r>
            <a:r>
              <a:rPr kumimoji="1" lang="en-US" altLang="ja-JP" dirty="0"/>
              <a:t>8</a:t>
            </a:r>
            <a:r>
              <a:rPr kumimoji="1" lang="ja-JP" altLang="en-US" dirty="0"/>
              <a:t>月</a:t>
            </a:r>
            <a:r>
              <a:rPr kumimoji="1" lang="en-US" altLang="ja-JP" dirty="0"/>
              <a:t>5</a:t>
            </a:r>
            <a:r>
              <a:rPr kumimoji="1" lang="ja-JP" altLang="en-US" dirty="0"/>
              <a:t>日　水上オートバイ愛好家へマナーを啓発</a:t>
            </a:r>
            <a:r>
              <a:rPr kumimoji="1" lang="en-US" altLang="ja-JP" dirty="0"/>
              <a:t>(</a:t>
            </a:r>
            <a:r>
              <a:rPr kumimoji="1" lang="ja-JP" altLang="en-US" dirty="0"/>
              <a:t>海上保安庁と協働</a:t>
            </a:r>
            <a:r>
              <a:rPr kumimoji="1" lang="en-US" altLang="ja-JP" dirty="0"/>
              <a:t>)</a:t>
            </a:r>
            <a:endParaRPr kumimoji="1" lang="ja-JP" altLang="en-US" dirty="0"/>
          </a:p>
        </p:txBody>
      </p:sp>
    </p:spTree>
    <p:extLst>
      <p:ext uri="{BB962C8B-B14F-4D97-AF65-F5344CB8AC3E}">
        <p14:creationId xmlns:p14="http://schemas.microsoft.com/office/powerpoint/2010/main" val="193314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9B0B32D-7E6C-450A-8F86-0770088169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6754" y="3498906"/>
            <a:ext cx="4872517" cy="3359094"/>
          </a:xfrm>
          <a:prstGeom prst="rect">
            <a:avLst/>
          </a:prstGeom>
        </p:spPr>
      </p:pic>
      <p:sp>
        <p:nvSpPr>
          <p:cNvPr id="5" name="テキスト ボックス 4">
            <a:extLst>
              <a:ext uri="{FF2B5EF4-FFF2-40B4-BE49-F238E27FC236}">
                <a16:creationId xmlns:a16="http://schemas.microsoft.com/office/drawing/2014/main" id="{62A0CFFD-3DB2-4506-9A96-7091045A0FD9}"/>
              </a:ext>
            </a:extLst>
          </p:cNvPr>
          <p:cNvSpPr txBox="1"/>
          <p:nvPr/>
        </p:nvSpPr>
        <p:spPr>
          <a:xfrm>
            <a:off x="623408" y="347086"/>
            <a:ext cx="12325350" cy="523220"/>
          </a:xfrm>
          <a:prstGeom prst="rect">
            <a:avLst/>
          </a:prstGeom>
          <a:noFill/>
        </p:spPr>
        <p:txBody>
          <a:bodyPr wrap="square" rtlCol="0">
            <a:spAutoFit/>
          </a:bodyPr>
          <a:lstStyle/>
          <a:p>
            <a:r>
              <a:rPr kumimoji="1" lang="en-US" altLang="ja-JP" sz="2800" dirty="0"/>
              <a:t>2018</a:t>
            </a:r>
            <a:r>
              <a:rPr kumimoji="1" lang="ja-JP" altLang="en-US" sz="2800" dirty="0"/>
              <a:t>年</a:t>
            </a:r>
            <a:r>
              <a:rPr kumimoji="1" lang="en-US" altLang="ja-JP" sz="2800" dirty="0"/>
              <a:t>10</a:t>
            </a:r>
            <a:r>
              <a:rPr kumimoji="1" lang="ja-JP" altLang="en-US" sz="2800" dirty="0"/>
              <a:t>月</a:t>
            </a:r>
            <a:r>
              <a:rPr kumimoji="1" lang="en-US" altLang="ja-JP" sz="2800" dirty="0"/>
              <a:t>7</a:t>
            </a:r>
            <a:r>
              <a:rPr kumimoji="1" lang="ja-JP" altLang="en-US" sz="2800" dirty="0"/>
              <a:t>日バイクツーリングメンバーと協働</a:t>
            </a:r>
            <a:r>
              <a:rPr kumimoji="1" lang="en-US" altLang="ja-JP" sz="2800" dirty="0"/>
              <a:t>(</a:t>
            </a:r>
            <a:r>
              <a:rPr kumimoji="1" lang="ja-JP" altLang="en-US" sz="2800" dirty="0"/>
              <a:t>テレビ放映された</a:t>
            </a:r>
            <a:r>
              <a:rPr kumimoji="1" lang="en-US" altLang="ja-JP" sz="2800" dirty="0"/>
              <a:t>)</a:t>
            </a:r>
            <a:endParaRPr kumimoji="1" lang="ja-JP" altLang="en-US" sz="2800" dirty="0"/>
          </a:p>
        </p:txBody>
      </p:sp>
      <p:pic>
        <p:nvPicPr>
          <p:cNvPr id="6" name="図 5">
            <a:extLst>
              <a:ext uri="{FF2B5EF4-FFF2-40B4-BE49-F238E27FC236}">
                <a16:creationId xmlns:a16="http://schemas.microsoft.com/office/drawing/2014/main" id="{3ECA0F7B-E56C-4F39-83BB-FD92A4A973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483" y="821559"/>
            <a:ext cx="4872517" cy="2740791"/>
          </a:xfrm>
          <a:prstGeom prst="rect">
            <a:avLst/>
          </a:prstGeom>
        </p:spPr>
      </p:pic>
      <p:pic>
        <p:nvPicPr>
          <p:cNvPr id="8" name="図 7">
            <a:extLst>
              <a:ext uri="{FF2B5EF4-FFF2-40B4-BE49-F238E27FC236}">
                <a16:creationId xmlns:a16="http://schemas.microsoft.com/office/drawing/2014/main" id="{0DC2350A-64B8-4FAA-A50B-7CE60F1790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85690" y="4114800"/>
            <a:ext cx="3923164" cy="2743200"/>
          </a:xfrm>
          <a:prstGeom prst="rect">
            <a:avLst/>
          </a:prstGeom>
        </p:spPr>
      </p:pic>
      <p:pic>
        <p:nvPicPr>
          <p:cNvPr id="2" name="図 1">
            <a:extLst>
              <a:ext uri="{FF2B5EF4-FFF2-40B4-BE49-F238E27FC236}">
                <a16:creationId xmlns:a16="http://schemas.microsoft.com/office/drawing/2014/main" id="{9FBE3D8A-8DF6-4F85-85EA-2E5FEFD048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821559"/>
            <a:ext cx="6926754" cy="3578991"/>
          </a:xfrm>
          <a:prstGeom prst="rect">
            <a:avLst/>
          </a:prstGeom>
        </p:spPr>
      </p:pic>
      <p:sp>
        <p:nvSpPr>
          <p:cNvPr id="3" name="テキスト ボックス 2">
            <a:extLst>
              <a:ext uri="{FF2B5EF4-FFF2-40B4-BE49-F238E27FC236}">
                <a16:creationId xmlns:a16="http://schemas.microsoft.com/office/drawing/2014/main" id="{B825BDBC-A9B4-4B06-8E88-C98B0DEE9D16}"/>
              </a:ext>
            </a:extLst>
          </p:cNvPr>
          <p:cNvSpPr txBox="1"/>
          <p:nvPr/>
        </p:nvSpPr>
        <p:spPr>
          <a:xfrm>
            <a:off x="0" y="31639"/>
            <a:ext cx="1585690" cy="461665"/>
          </a:xfrm>
          <a:prstGeom prst="rect">
            <a:avLst/>
          </a:prstGeom>
          <a:noFill/>
        </p:spPr>
        <p:txBody>
          <a:bodyPr wrap="none" rtlCol="0">
            <a:spAutoFit/>
          </a:bodyPr>
          <a:lstStyle/>
          <a:p>
            <a:r>
              <a:rPr kumimoji="1" lang="ja-JP" altLang="en-US" sz="2400" b="1" dirty="0"/>
              <a:t>別資料</a:t>
            </a:r>
            <a:r>
              <a:rPr kumimoji="1" lang="en-US" altLang="ja-JP" sz="2400" b="1" dirty="0"/>
              <a:t>1-2</a:t>
            </a:r>
            <a:endParaRPr kumimoji="1" lang="ja-JP" altLang="en-US" sz="2400" b="1" dirty="0"/>
          </a:p>
        </p:txBody>
      </p:sp>
    </p:spTree>
    <p:extLst>
      <p:ext uri="{BB962C8B-B14F-4D97-AF65-F5344CB8AC3E}">
        <p14:creationId xmlns:p14="http://schemas.microsoft.com/office/powerpoint/2010/main" val="2159413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79;p20" descr="水, 屋外, 男性, 人 が含まれている画像&#10;&#10;自動的に生成された説明">
            <a:extLst>
              <a:ext uri="{FF2B5EF4-FFF2-40B4-BE49-F238E27FC236}">
                <a16:creationId xmlns:a16="http://schemas.microsoft.com/office/drawing/2014/main" id="{5710A73C-0E88-4AD1-AF8C-BF914554BFAB}"/>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28493" y="449874"/>
            <a:ext cx="4458251" cy="3707455"/>
          </a:xfrm>
          <a:prstGeom prst="rect">
            <a:avLst/>
          </a:prstGeom>
          <a:noFill/>
          <a:ln>
            <a:noFill/>
          </a:ln>
        </p:spPr>
      </p:pic>
      <p:pic>
        <p:nvPicPr>
          <p:cNvPr id="4" name="図 3">
            <a:extLst>
              <a:ext uri="{FF2B5EF4-FFF2-40B4-BE49-F238E27FC236}">
                <a16:creationId xmlns:a16="http://schemas.microsoft.com/office/drawing/2014/main" id="{40E05EF3-F0C6-41EE-B49E-A85BFEB724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289" y="3893269"/>
            <a:ext cx="3952973" cy="2964730"/>
          </a:xfrm>
          <a:prstGeom prst="rect">
            <a:avLst/>
          </a:prstGeom>
        </p:spPr>
      </p:pic>
      <p:sp>
        <p:nvSpPr>
          <p:cNvPr id="8" name="テキスト ボックス 7">
            <a:extLst>
              <a:ext uri="{FF2B5EF4-FFF2-40B4-BE49-F238E27FC236}">
                <a16:creationId xmlns:a16="http://schemas.microsoft.com/office/drawing/2014/main" id="{4B9A2114-9D46-4CF5-92A7-46DE53FDB1CE}"/>
              </a:ext>
            </a:extLst>
          </p:cNvPr>
          <p:cNvSpPr txBox="1"/>
          <p:nvPr/>
        </p:nvSpPr>
        <p:spPr>
          <a:xfrm>
            <a:off x="131289" y="-11790"/>
            <a:ext cx="2012110" cy="461665"/>
          </a:xfrm>
          <a:prstGeom prst="rect">
            <a:avLst/>
          </a:prstGeom>
          <a:noFill/>
        </p:spPr>
        <p:txBody>
          <a:bodyPr wrap="square" rtlCol="0">
            <a:spAutoFit/>
          </a:bodyPr>
          <a:lstStyle/>
          <a:p>
            <a:r>
              <a:rPr kumimoji="1" lang="ja-JP" altLang="en-US" sz="2400" b="1" dirty="0"/>
              <a:t>別資料３</a:t>
            </a:r>
            <a:r>
              <a:rPr kumimoji="1" lang="en-US" altLang="ja-JP" sz="2400" b="1" dirty="0"/>
              <a:t>-</a:t>
            </a:r>
            <a:r>
              <a:rPr lang="en-US" altLang="ja-JP" sz="2400" b="1" dirty="0"/>
              <a:t>1</a:t>
            </a:r>
            <a:endParaRPr kumimoji="1" lang="ja-JP" altLang="en-US" sz="2400" b="1" dirty="0"/>
          </a:p>
        </p:txBody>
      </p:sp>
      <p:pic>
        <p:nvPicPr>
          <p:cNvPr id="10" name="図 9">
            <a:extLst>
              <a:ext uri="{FF2B5EF4-FFF2-40B4-BE49-F238E27FC236}">
                <a16:creationId xmlns:a16="http://schemas.microsoft.com/office/drawing/2014/main" id="{16026FFC-5012-4CEA-BA0E-779E7DD02E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61573" y="0"/>
            <a:ext cx="4292008" cy="4063609"/>
          </a:xfrm>
          <a:prstGeom prst="rect">
            <a:avLst/>
          </a:prstGeom>
        </p:spPr>
      </p:pic>
      <p:pic>
        <p:nvPicPr>
          <p:cNvPr id="11" name="図 10">
            <a:extLst>
              <a:ext uri="{FF2B5EF4-FFF2-40B4-BE49-F238E27FC236}">
                <a16:creationId xmlns:a16="http://schemas.microsoft.com/office/drawing/2014/main" id="{9528EC39-A45C-4C23-8300-518649075A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9171" y="3524693"/>
            <a:ext cx="4444409" cy="3333307"/>
          </a:xfrm>
          <a:prstGeom prst="rect">
            <a:avLst/>
          </a:prstGeom>
        </p:spPr>
      </p:pic>
      <p:pic>
        <p:nvPicPr>
          <p:cNvPr id="13" name="図 12">
            <a:extLst>
              <a:ext uri="{FF2B5EF4-FFF2-40B4-BE49-F238E27FC236}">
                <a16:creationId xmlns:a16="http://schemas.microsoft.com/office/drawing/2014/main" id="{71B4AAA4-F765-44B0-B4ED-8BED5A87EF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62943" y="1913860"/>
            <a:ext cx="3046228" cy="4061638"/>
          </a:xfrm>
          <a:prstGeom prst="rect">
            <a:avLst/>
          </a:prstGeom>
        </p:spPr>
      </p:pic>
    </p:spTree>
    <p:extLst>
      <p:ext uri="{BB962C8B-B14F-4D97-AF65-F5344CB8AC3E}">
        <p14:creationId xmlns:p14="http://schemas.microsoft.com/office/powerpoint/2010/main" val="1028952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5B6E4E0-0E14-409A-ABEB-9205FD8A7E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8924" y="-11789"/>
            <a:ext cx="3367485" cy="2525614"/>
          </a:xfrm>
          <a:prstGeom prst="rect">
            <a:avLst/>
          </a:prstGeom>
        </p:spPr>
      </p:pic>
      <p:pic>
        <p:nvPicPr>
          <p:cNvPr id="3" name="図 2">
            <a:extLst>
              <a:ext uri="{FF2B5EF4-FFF2-40B4-BE49-F238E27FC236}">
                <a16:creationId xmlns:a16="http://schemas.microsoft.com/office/drawing/2014/main" id="{923F9999-B4F1-4887-B28E-9AF6A7F182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2590" y="4231456"/>
            <a:ext cx="4669410" cy="2626543"/>
          </a:xfrm>
          <a:prstGeom prst="rect">
            <a:avLst/>
          </a:prstGeom>
        </p:spPr>
      </p:pic>
      <p:sp>
        <p:nvSpPr>
          <p:cNvPr id="4" name="テキスト ボックス 3">
            <a:extLst>
              <a:ext uri="{FF2B5EF4-FFF2-40B4-BE49-F238E27FC236}">
                <a16:creationId xmlns:a16="http://schemas.microsoft.com/office/drawing/2014/main" id="{5D8CEFA7-80D9-4279-A3BE-237E9C1927C7}"/>
              </a:ext>
            </a:extLst>
          </p:cNvPr>
          <p:cNvSpPr txBox="1"/>
          <p:nvPr/>
        </p:nvSpPr>
        <p:spPr>
          <a:xfrm>
            <a:off x="131289" y="-11790"/>
            <a:ext cx="2012110" cy="461665"/>
          </a:xfrm>
          <a:prstGeom prst="rect">
            <a:avLst/>
          </a:prstGeom>
          <a:noFill/>
        </p:spPr>
        <p:txBody>
          <a:bodyPr wrap="square" rtlCol="0">
            <a:spAutoFit/>
          </a:bodyPr>
          <a:lstStyle/>
          <a:p>
            <a:r>
              <a:rPr kumimoji="1" lang="ja-JP" altLang="en-US" sz="2400" b="1" dirty="0"/>
              <a:t>別資料３</a:t>
            </a:r>
            <a:r>
              <a:rPr kumimoji="1" lang="en-US" altLang="ja-JP" sz="2400" b="1" dirty="0"/>
              <a:t>-</a:t>
            </a:r>
            <a:r>
              <a:rPr kumimoji="1" lang="ja-JP" altLang="en-US" sz="2400" b="1" dirty="0"/>
              <a:t>２</a:t>
            </a:r>
          </a:p>
        </p:txBody>
      </p:sp>
      <p:pic>
        <p:nvPicPr>
          <p:cNvPr id="10" name="図 9">
            <a:extLst>
              <a:ext uri="{FF2B5EF4-FFF2-40B4-BE49-F238E27FC236}">
                <a16:creationId xmlns:a16="http://schemas.microsoft.com/office/drawing/2014/main" id="{801E288C-FE3A-47CA-9B3D-A2C10A78D2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1293" y="4423144"/>
            <a:ext cx="3247939" cy="2434856"/>
          </a:xfrm>
          <a:prstGeom prst="rect">
            <a:avLst/>
          </a:prstGeom>
        </p:spPr>
      </p:pic>
      <p:pic>
        <p:nvPicPr>
          <p:cNvPr id="12" name="図 11">
            <a:extLst>
              <a:ext uri="{FF2B5EF4-FFF2-40B4-BE49-F238E27FC236}">
                <a16:creationId xmlns:a16="http://schemas.microsoft.com/office/drawing/2014/main" id="{2726CC9C-6B05-4AC4-B485-43DF2F5C37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55191"/>
            <a:ext cx="5648924" cy="3997842"/>
          </a:xfrm>
          <a:prstGeom prst="rect">
            <a:avLst/>
          </a:prstGeom>
        </p:spPr>
      </p:pic>
      <p:pic>
        <p:nvPicPr>
          <p:cNvPr id="14" name="図 13">
            <a:extLst>
              <a:ext uri="{FF2B5EF4-FFF2-40B4-BE49-F238E27FC236}">
                <a16:creationId xmlns:a16="http://schemas.microsoft.com/office/drawing/2014/main" id="{C6F742F1-88F9-4D94-A2A4-BF1220EAA1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354535" y="1552354"/>
            <a:ext cx="3789088" cy="2457409"/>
          </a:xfrm>
          <a:prstGeom prst="rect">
            <a:avLst/>
          </a:prstGeom>
        </p:spPr>
      </p:pic>
    </p:spTree>
    <p:extLst>
      <p:ext uri="{BB962C8B-B14F-4D97-AF65-F5344CB8AC3E}">
        <p14:creationId xmlns:p14="http://schemas.microsoft.com/office/powerpoint/2010/main" val="423244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1358A9-B897-4014-8291-B2C2BD2CD483}"/>
              </a:ext>
            </a:extLst>
          </p:cNvPr>
          <p:cNvSpPr txBox="1"/>
          <p:nvPr/>
        </p:nvSpPr>
        <p:spPr>
          <a:xfrm>
            <a:off x="131289" y="-11790"/>
            <a:ext cx="2012110" cy="461665"/>
          </a:xfrm>
          <a:prstGeom prst="rect">
            <a:avLst/>
          </a:prstGeom>
          <a:noFill/>
        </p:spPr>
        <p:txBody>
          <a:bodyPr wrap="square" rtlCol="0">
            <a:spAutoFit/>
          </a:bodyPr>
          <a:lstStyle/>
          <a:p>
            <a:r>
              <a:rPr kumimoji="1" lang="ja-JP" altLang="en-US" sz="2400" b="1" dirty="0"/>
              <a:t>別資料４</a:t>
            </a:r>
            <a:r>
              <a:rPr kumimoji="1" lang="en-US" altLang="ja-JP" sz="2400" b="1" dirty="0"/>
              <a:t>-</a:t>
            </a:r>
            <a:r>
              <a:rPr lang="en-US" altLang="ja-JP" sz="2400" b="1" dirty="0"/>
              <a:t>1</a:t>
            </a:r>
            <a:endParaRPr kumimoji="1" lang="ja-JP" altLang="en-US" sz="2400" b="1" dirty="0"/>
          </a:p>
        </p:txBody>
      </p:sp>
      <p:pic>
        <p:nvPicPr>
          <p:cNvPr id="8" name="図 7">
            <a:extLst>
              <a:ext uri="{FF2B5EF4-FFF2-40B4-BE49-F238E27FC236}">
                <a16:creationId xmlns:a16="http://schemas.microsoft.com/office/drawing/2014/main" id="{B3020BEE-CF28-4C40-B923-B832E2AC65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038" y="353110"/>
            <a:ext cx="4532632" cy="2550602"/>
          </a:xfrm>
          <a:prstGeom prst="rect">
            <a:avLst/>
          </a:prstGeom>
        </p:spPr>
      </p:pic>
      <p:sp>
        <p:nvSpPr>
          <p:cNvPr id="11" name="テキスト ボックス 10">
            <a:extLst>
              <a:ext uri="{FF2B5EF4-FFF2-40B4-BE49-F238E27FC236}">
                <a16:creationId xmlns:a16="http://schemas.microsoft.com/office/drawing/2014/main" id="{FC7050ED-9A66-4C8A-AC0B-E437E65CC5D0}"/>
              </a:ext>
            </a:extLst>
          </p:cNvPr>
          <p:cNvSpPr txBox="1"/>
          <p:nvPr/>
        </p:nvSpPr>
        <p:spPr>
          <a:xfrm>
            <a:off x="2766689" y="-49776"/>
            <a:ext cx="9196585" cy="461665"/>
          </a:xfrm>
          <a:prstGeom prst="rect">
            <a:avLst/>
          </a:prstGeom>
          <a:noFill/>
        </p:spPr>
        <p:txBody>
          <a:bodyPr wrap="square" rtlCol="0">
            <a:spAutoFit/>
          </a:bodyPr>
          <a:lstStyle/>
          <a:p>
            <a:r>
              <a:rPr lang="ja-JP" altLang="en-US" sz="2400" dirty="0"/>
              <a:t>　</a:t>
            </a:r>
            <a:r>
              <a:rPr kumimoji="1" lang="ja-JP" altLang="en-US" sz="2400" dirty="0"/>
              <a:t>第</a:t>
            </a:r>
            <a:r>
              <a:rPr kumimoji="1" lang="en-US" altLang="ja-JP" sz="2400" dirty="0"/>
              <a:t>1</a:t>
            </a:r>
            <a:r>
              <a:rPr kumimoji="1" lang="ja-JP" altLang="en-US" sz="2400" dirty="0"/>
              <a:t>回</a:t>
            </a:r>
            <a:r>
              <a:rPr kumimoji="1" lang="en-US" altLang="ja-JP" sz="2400" dirty="0"/>
              <a:t>(</a:t>
            </a:r>
            <a:r>
              <a:rPr kumimoji="1" lang="ja-JP" altLang="en-US" sz="2400" dirty="0"/>
              <a:t>仮</a:t>
            </a:r>
            <a:r>
              <a:rPr kumimoji="1" lang="en-US" altLang="ja-JP" sz="2400" dirty="0"/>
              <a:t>)</a:t>
            </a:r>
            <a:r>
              <a:rPr kumimoji="1" lang="ja-JP" altLang="en-US" sz="2400" dirty="0"/>
              <a:t>リソースネット豊北ミーティング</a:t>
            </a:r>
            <a:r>
              <a:rPr kumimoji="1" lang="en-US" altLang="ja-JP" sz="2400" dirty="0"/>
              <a:t>(</a:t>
            </a:r>
            <a:r>
              <a:rPr lang="en-US" altLang="ja-JP" sz="2400" dirty="0"/>
              <a:t>2019</a:t>
            </a:r>
            <a:r>
              <a:rPr lang="ja-JP" altLang="en-US" sz="2400" dirty="0"/>
              <a:t>年</a:t>
            </a:r>
            <a:r>
              <a:rPr lang="en-US" altLang="ja-JP" sz="2400" dirty="0"/>
              <a:t>2.22)</a:t>
            </a:r>
            <a:endParaRPr kumimoji="1" lang="ja-JP" altLang="en-US" sz="2400" dirty="0"/>
          </a:p>
        </p:txBody>
      </p:sp>
      <p:sp>
        <p:nvSpPr>
          <p:cNvPr id="12" name="テキスト ボックス 11">
            <a:extLst>
              <a:ext uri="{FF2B5EF4-FFF2-40B4-BE49-F238E27FC236}">
                <a16:creationId xmlns:a16="http://schemas.microsoft.com/office/drawing/2014/main" id="{905C3379-B81C-47C8-B9B7-F9AC02DB7D67}"/>
              </a:ext>
            </a:extLst>
          </p:cNvPr>
          <p:cNvSpPr txBox="1"/>
          <p:nvPr/>
        </p:nvSpPr>
        <p:spPr>
          <a:xfrm>
            <a:off x="398766" y="4746132"/>
            <a:ext cx="11394467" cy="2031325"/>
          </a:xfrm>
          <a:prstGeom prst="rect">
            <a:avLst/>
          </a:prstGeom>
          <a:noFill/>
        </p:spPr>
        <p:txBody>
          <a:bodyPr wrap="square" rtlCol="0">
            <a:spAutoFit/>
          </a:bodyPr>
          <a:lstStyle/>
          <a:p>
            <a:r>
              <a:rPr lang="ja-JP" altLang="en-US" dirty="0"/>
              <a:t>第</a:t>
            </a:r>
            <a:r>
              <a:rPr lang="en-US" altLang="ja-JP" dirty="0"/>
              <a:t>1</a:t>
            </a:r>
            <a:r>
              <a:rPr lang="ja-JP" altLang="en-US" dirty="0"/>
              <a:t>回目の会議は</a:t>
            </a:r>
            <a:r>
              <a:rPr kumimoji="1" lang="ja-JP" altLang="en-US" dirty="0"/>
              <a:t>テレビや新聞などのメディアも注目するところとなり、メンバー全員が参加</a:t>
            </a:r>
            <a:r>
              <a:rPr kumimoji="1" lang="en-US" altLang="ja-JP" dirty="0"/>
              <a:t>(</a:t>
            </a:r>
            <a:r>
              <a:rPr kumimoji="1" lang="ja-JP" altLang="en-US" dirty="0"/>
              <a:t>森脇氏はビデオ会議にて</a:t>
            </a:r>
            <a:r>
              <a:rPr kumimoji="1" lang="en-US" altLang="ja-JP" dirty="0"/>
              <a:t>)</a:t>
            </a:r>
            <a:r>
              <a:rPr kumimoji="1" lang="ja-JP" altLang="en-US" dirty="0"/>
              <a:t>する中で協議を行った。</a:t>
            </a:r>
            <a:endParaRPr kumimoji="1" lang="en-US" altLang="ja-JP" dirty="0"/>
          </a:p>
          <a:p>
            <a:r>
              <a:rPr lang="ja-JP" altLang="en-US" dirty="0"/>
              <a:t>・実行部隊による下部組織を作るべき</a:t>
            </a:r>
            <a:endParaRPr lang="en-US" altLang="ja-JP" dirty="0"/>
          </a:p>
          <a:p>
            <a:r>
              <a:rPr kumimoji="1" lang="ja-JP" altLang="en-US" dirty="0"/>
              <a:t>・メンバーに中野和孝氏や新野加奈さん</a:t>
            </a:r>
            <a:r>
              <a:rPr kumimoji="1" lang="en-US" altLang="ja-JP" dirty="0"/>
              <a:t>(</a:t>
            </a:r>
            <a:r>
              <a:rPr kumimoji="1" lang="ja-JP" altLang="en-US" dirty="0"/>
              <a:t>地域おこし協力隊</a:t>
            </a:r>
            <a:r>
              <a:rPr kumimoji="1" lang="en-US" altLang="ja-JP" dirty="0"/>
              <a:t>)</a:t>
            </a:r>
            <a:r>
              <a:rPr kumimoji="1" lang="ja-JP" altLang="en-US" dirty="0"/>
              <a:t>加えてはどうか？</a:t>
            </a:r>
            <a:endParaRPr kumimoji="1" lang="en-US" altLang="ja-JP" dirty="0"/>
          </a:p>
          <a:p>
            <a:r>
              <a:rPr lang="ja-JP" altLang="en-US" dirty="0"/>
              <a:t>・次回の協議に山口県立豊北・下関北高等学校の生徒を交えてはどうか？など真剣な協議が行われた。</a:t>
            </a:r>
            <a:endParaRPr lang="en-US" altLang="ja-JP" dirty="0"/>
          </a:p>
          <a:p>
            <a:r>
              <a:rPr kumimoji="1" lang="ja-JP" altLang="en-US" dirty="0"/>
              <a:t>・先進地視察候補として新潟県の</a:t>
            </a:r>
            <a:r>
              <a:rPr kumimoji="1" lang="en-US" altLang="ja-JP" dirty="0"/>
              <a:t>(</a:t>
            </a:r>
            <a:r>
              <a:rPr kumimoji="1" lang="ja-JP" altLang="en-US" dirty="0"/>
              <a:t>株</a:t>
            </a:r>
            <a:r>
              <a:rPr kumimoji="1" lang="en-US" altLang="ja-JP" dirty="0"/>
              <a:t>)</a:t>
            </a:r>
            <a:r>
              <a:rPr kumimoji="1" lang="ja-JP" altLang="en-US" dirty="0"/>
              <a:t>スノーピーク本社と茨城県の</a:t>
            </a:r>
            <a:r>
              <a:rPr kumimoji="1" lang="ja-JP" altLang="en-US" dirty="0" err="1"/>
              <a:t>ら</a:t>
            </a:r>
            <a:r>
              <a:rPr kumimoji="1" lang="ja-JP" altLang="en-US" dirty="0"/>
              <a:t>ぽっぽなめがたファーマーズビレッジが</a:t>
            </a:r>
            <a:endParaRPr kumimoji="1" lang="en-US" altLang="ja-JP" dirty="0"/>
          </a:p>
          <a:p>
            <a:r>
              <a:rPr lang="ja-JP" altLang="en-US" dirty="0"/>
              <a:t>　挙げられた</a:t>
            </a:r>
            <a:endParaRPr kumimoji="1" lang="ja-JP" altLang="en-US" dirty="0"/>
          </a:p>
        </p:txBody>
      </p:sp>
      <p:pic>
        <p:nvPicPr>
          <p:cNvPr id="6" name="図 5">
            <a:extLst>
              <a:ext uri="{FF2B5EF4-FFF2-40B4-BE49-F238E27FC236}">
                <a16:creationId xmlns:a16="http://schemas.microsoft.com/office/drawing/2014/main" id="{180BB222-00C2-42A6-A36A-5D151FCA0A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761" y="2085153"/>
            <a:ext cx="4532633" cy="2550602"/>
          </a:xfrm>
          <a:prstGeom prst="rect">
            <a:avLst/>
          </a:prstGeom>
        </p:spPr>
      </p:pic>
      <p:pic>
        <p:nvPicPr>
          <p:cNvPr id="10" name="図 9">
            <a:extLst>
              <a:ext uri="{FF2B5EF4-FFF2-40B4-BE49-F238E27FC236}">
                <a16:creationId xmlns:a16="http://schemas.microsoft.com/office/drawing/2014/main" id="{1D9D7F6F-C204-4D18-86EA-B7E1DEB7FA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72240" y="449875"/>
            <a:ext cx="3691035" cy="4220285"/>
          </a:xfrm>
          <a:prstGeom prst="rect">
            <a:avLst/>
          </a:prstGeom>
        </p:spPr>
      </p:pic>
      <p:sp>
        <p:nvSpPr>
          <p:cNvPr id="13" name="テキスト ボックス 12">
            <a:extLst>
              <a:ext uri="{FF2B5EF4-FFF2-40B4-BE49-F238E27FC236}">
                <a16:creationId xmlns:a16="http://schemas.microsoft.com/office/drawing/2014/main" id="{91672574-E106-48CB-A308-0FB1E440A580}"/>
              </a:ext>
            </a:extLst>
          </p:cNvPr>
          <p:cNvSpPr txBox="1"/>
          <p:nvPr/>
        </p:nvSpPr>
        <p:spPr>
          <a:xfrm>
            <a:off x="284269" y="3089061"/>
            <a:ext cx="3529679" cy="1200329"/>
          </a:xfrm>
          <a:prstGeom prst="rect">
            <a:avLst/>
          </a:prstGeom>
          <a:noFill/>
        </p:spPr>
        <p:txBody>
          <a:bodyPr wrap="square" rtlCol="0">
            <a:spAutoFit/>
          </a:bodyPr>
          <a:lstStyle/>
          <a:p>
            <a:r>
              <a:rPr kumimoji="1" lang="ja-JP" altLang="en-US" dirty="0"/>
              <a:t>まず、協議できる時間に限りがあるため、</a:t>
            </a:r>
            <a:r>
              <a:rPr kumimoji="1" lang="en-US" altLang="ja-JP" dirty="0"/>
              <a:t>2/9</a:t>
            </a:r>
            <a:r>
              <a:rPr kumimoji="1" lang="ja-JP" altLang="en-US" dirty="0"/>
              <a:t>に主要メンバーで</a:t>
            </a:r>
            <a:r>
              <a:rPr kumimoji="1" lang="en-US" altLang="ja-JP" dirty="0"/>
              <a:t>FB</a:t>
            </a:r>
            <a:r>
              <a:rPr kumimoji="1" lang="ja-JP" altLang="en-US" dirty="0"/>
              <a:t>グループを立ち上げ様々な情報共有を行った。</a:t>
            </a:r>
          </a:p>
        </p:txBody>
      </p:sp>
      <p:sp>
        <p:nvSpPr>
          <p:cNvPr id="14" name="矢印: 下 13">
            <a:extLst>
              <a:ext uri="{FF2B5EF4-FFF2-40B4-BE49-F238E27FC236}">
                <a16:creationId xmlns:a16="http://schemas.microsoft.com/office/drawing/2014/main" id="{6280374B-3EB2-4310-A89E-13AF486628AD}"/>
              </a:ext>
            </a:extLst>
          </p:cNvPr>
          <p:cNvSpPr/>
          <p:nvPr/>
        </p:nvSpPr>
        <p:spPr>
          <a:xfrm>
            <a:off x="1921253" y="4218905"/>
            <a:ext cx="528202" cy="375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0762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1358A9-B897-4014-8291-B2C2BD2CD483}"/>
              </a:ext>
            </a:extLst>
          </p:cNvPr>
          <p:cNvSpPr txBox="1"/>
          <p:nvPr/>
        </p:nvSpPr>
        <p:spPr>
          <a:xfrm>
            <a:off x="99494" y="80543"/>
            <a:ext cx="1964976" cy="830997"/>
          </a:xfrm>
          <a:prstGeom prst="rect">
            <a:avLst/>
          </a:prstGeom>
          <a:noFill/>
        </p:spPr>
        <p:txBody>
          <a:bodyPr wrap="square" rtlCol="0">
            <a:spAutoFit/>
          </a:bodyPr>
          <a:lstStyle/>
          <a:p>
            <a:r>
              <a:rPr kumimoji="1" lang="ja-JP" altLang="en-US" sz="2400" b="1" dirty="0"/>
              <a:t>別資料４</a:t>
            </a:r>
            <a:r>
              <a:rPr kumimoji="1" lang="en-US" altLang="ja-JP" sz="2400" b="1" dirty="0"/>
              <a:t>-2</a:t>
            </a:r>
          </a:p>
          <a:p>
            <a:endParaRPr kumimoji="1" lang="ja-JP" altLang="en-US" sz="2400" b="1" dirty="0"/>
          </a:p>
        </p:txBody>
      </p:sp>
      <p:sp>
        <p:nvSpPr>
          <p:cNvPr id="11" name="テキスト ボックス 10">
            <a:extLst>
              <a:ext uri="{FF2B5EF4-FFF2-40B4-BE49-F238E27FC236}">
                <a16:creationId xmlns:a16="http://schemas.microsoft.com/office/drawing/2014/main" id="{FC7050ED-9A66-4C8A-AC0B-E437E65CC5D0}"/>
              </a:ext>
            </a:extLst>
          </p:cNvPr>
          <p:cNvSpPr txBox="1"/>
          <p:nvPr/>
        </p:nvSpPr>
        <p:spPr>
          <a:xfrm>
            <a:off x="1875782" y="311375"/>
            <a:ext cx="8597322" cy="461665"/>
          </a:xfrm>
          <a:prstGeom prst="rect">
            <a:avLst/>
          </a:prstGeom>
          <a:noFill/>
        </p:spPr>
        <p:txBody>
          <a:bodyPr wrap="square" rtlCol="0">
            <a:spAutoFit/>
          </a:bodyPr>
          <a:lstStyle/>
          <a:p>
            <a:r>
              <a:rPr lang="ja-JP" altLang="en-US" sz="2400" dirty="0"/>
              <a:t>　</a:t>
            </a:r>
            <a:r>
              <a:rPr kumimoji="1" lang="ja-JP" altLang="en-US" sz="2400" dirty="0"/>
              <a:t>第</a:t>
            </a:r>
            <a:r>
              <a:rPr lang="en-US" altLang="ja-JP" sz="2400" dirty="0"/>
              <a:t>2</a:t>
            </a:r>
            <a:r>
              <a:rPr kumimoji="1" lang="ja-JP" altLang="en-US" sz="2400" dirty="0"/>
              <a:t>回</a:t>
            </a:r>
            <a:r>
              <a:rPr kumimoji="1" lang="en-US" altLang="ja-JP" sz="2400" dirty="0"/>
              <a:t>(</a:t>
            </a:r>
            <a:r>
              <a:rPr kumimoji="1" lang="ja-JP" altLang="en-US" sz="2400" dirty="0"/>
              <a:t>仮</a:t>
            </a:r>
            <a:r>
              <a:rPr kumimoji="1" lang="en-US" altLang="ja-JP" sz="2400" dirty="0"/>
              <a:t>)</a:t>
            </a:r>
            <a:r>
              <a:rPr kumimoji="1" lang="ja-JP" altLang="en-US" sz="2400" dirty="0"/>
              <a:t>リソースネット豊北ミーティング</a:t>
            </a:r>
            <a:r>
              <a:rPr kumimoji="1" lang="en-US" altLang="ja-JP" sz="2400" dirty="0"/>
              <a:t>(</a:t>
            </a:r>
            <a:r>
              <a:rPr lang="en-US" altLang="ja-JP" sz="2400" dirty="0"/>
              <a:t>2019</a:t>
            </a:r>
            <a:r>
              <a:rPr lang="ja-JP" altLang="en-US" sz="2400" dirty="0"/>
              <a:t>年</a:t>
            </a:r>
            <a:r>
              <a:rPr lang="en-US" altLang="ja-JP" sz="2400" dirty="0"/>
              <a:t>3</a:t>
            </a:r>
            <a:r>
              <a:rPr lang="ja-JP" altLang="en-US" sz="2400" dirty="0"/>
              <a:t>月</a:t>
            </a:r>
            <a:r>
              <a:rPr lang="en-US" altLang="ja-JP" sz="2400" dirty="0"/>
              <a:t>9</a:t>
            </a:r>
            <a:r>
              <a:rPr lang="ja-JP" altLang="en-US" sz="2400" dirty="0"/>
              <a:t>日</a:t>
            </a:r>
            <a:endParaRPr kumimoji="1" lang="ja-JP" altLang="en-US" sz="2400" dirty="0"/>
          </a:p>
        </p:txBody>
      </p:sp>
      <p:sp>
        <p:nvSpPr>
          <p:cNvPr id="15" name="テキスト ボックス 14">
            <a:extLst>
              <a:ext uri="{FF2B5EF4-FFF2-40B4-BE49-F238E27FC236}">
                <a16:creationId xmlns:a16="http://schemas.microsoft.com/office/drawing/2014/main" id="{A03855E6-18A4-4D7C-AD10-C780FD7888C2}"/>
              </a:ext>
            </a:extLst>
          </p:cNvPr>
          <p:cNvSpPr txBox="1"/>
          <p:nvPr/>
        </p:nvSpPr>
        <p:spPr>
          <a:xfrm>
            <a:off x="529326" y="5037366"/>
            <a:ext cx="11290234" cy="1477328"/>
          </a:xfrm>
          <a:prstGeom prst="rect">
            <a:avLst/>
          </a:prstGeom>
          <a:noFill/>
        </p:spPr>
        <p:txBody>
          <a:bodyPr wrap="square" rtlCol="0">
            <a:spAutoFit/>
          </a:bodyPr>
          <a:lstStyle/>
          <a:p>
            <a:r>
              <a:rPr kumimoji="1" lang="ja-JP" altLang="en-US" dirty="0"/>
              <a:t>第</a:t>
            </a:r>
            <a:r>
              <a:rPr kumimoji="1" lang="en-US" altLang="ja-JP" dirty="0"/>
              <a:t>2</a:t>
            </a:r>
            <a:r>
              <a:rPr kumimoji="1" lang="ja-JP" altLang="en-US" dirty="0"/>
              <a:t>回目の協議は、第</a:t>
            </a:r>
            <a:r>
              <a:rPr kumimoji="1" lang="en-US" altLang="ja-JP" dirty="0"/>
              <a:t>1</a:t>
            </a:r>
            <a:r>
              <a:rPr kumimoji="1" lang="ja-JP" altLang="en-US" dirty="0"/>
              <a:t>回目で名前の挙がった中野和孝氏・新野加奈さんを招いて行われた。</a:t>
            </a:r>
            <a:r>
              <a:rPr kumimoji="1" lang="en-US" altLang="ja-JP" dirty="0"/>
              <a:t>(</a:t>
            </a:r>
            <a:r>
              <a:rPr kumimoji="1" lang="ja-JP" altLang="en-US" dirty="0"/>
              <a:t>山口県立豊北・下関北高等学校は試験日と重なったため参加できず</a:t>
            </a:r>
            <a:r>
              <a:rPr kumimoji="1" lang="en-US" altLang="ja-JP" dirty="0"/>
              <a:t>)</a:t>
            </a:r>
            <a:r>
              <a:rPr kumimoji="1" lang="ja-JP" altLang="en-US" dirty="0"/>
              <a:t>協議の中心となったのは情報発信するための</a:t>
            </a:r>
            <a:r>
              <a:rPr kumimoji="1" lang="en-US" altLang="ja-JP" dirty="0"/>
              <a:t>HP</a:t>
            </a:r>
            <a:r>
              <a:rPr kumimoji="1" lang="ja-JP" altLang="en-US" dirty="0"/>
              <a:t>の制作内容についての議論だった。</a:t>
            </a:r>
            <a:r>
              <a:rPr kumimoji="1" lang="en-US" altLang="ja-JP" dirty="0"/>
              <a:t>HP</a:t>
            </a:r>
            <a:r>
              <a:rPr kumimoji="1" lang="ja-JP" altLang="en-US" dirty="0"/>
              <a:t>については</a:t>
            </a:r>
            <a:r>
              <a:rPr lang="ja-JP" altLang="en-US" dirty="0"/>
              <a:t>ブログ形式のものを採用し、</a:t>
            </a:r>
            <a:r>
              <a:rPr kumimoji="1" lang="en-US" altLang="ja-JP" dirty="0"/>
              <a:t>(</a:t>
            </a:r>
            <a:r>
              <a:rPr kumimoji="1" lang="ja-JP" altLang="en-US" dirty="0"/>
              <a:t>株</a:t>
            </a:r>
            <a:r>
              <a:rPr kumimoji="1" lang="en-US" altLang="ja-JP" dirty="0"/>
              <a:t>)</a:t>
            </a:r>
            <a:r>
              <a:rPr kumimoji="1" lang="ja-JP" altLang="en-US" dirty="0"/>
              <a:t>レストレーションが担当することが決まった。その他の</a:t>
            </a:r>
            <a:r>
              <a:rPr lang="ja-JP" altLang="en-US" dirty="0"/>
              <a:t>情報として、下関市があるか</a:t>
            </a:r>
            <a:r>
              <a:rPr lang="ja-JP" altLang="en-US" dirty="0" err="1"/>
              <a:t>ぽ</a:t>
            </a:r>
            <a:r>
              <a:rPr lang="ja-JP" altLang="en-US" dirty="0"/>
              <a:t>ーとエリアの開発方法としてグランピングをテーマにした実証実験の実施を考えていることが分かった。</a:t>
            </a:r>
            <a:endParaRPr kumimoji="1" lang="ja-JP" altLang="en-US" dirty="0"/>
          </a:p>
        </p:txBody>
      </p:sp>
      <p:grpSp>
        <p:nvGrpSpPr>
          <p:cNvPr id="18" name="グループ化 17">
            <a:extLst>
              <a:ext uri="{FF2B5EF4-FFF2-40B4-BE49-F238E27FC236}">
                <a16:creationId xmlns:a16="http://schemas.microsoft.com/office/drawing/2014/main" id="{A4F32F2F-D4B9-4C94-A28E-841C60E13C11}"/>
              </a:ext>
            </a:extLst>
          </p:cNvPr>
          <p:cNvGrpSpPr/>
          <p:nvPr/>
        </p:nvGrpSpPr>
        <p:grpSpPr>
          <a:xfrm>
            <a:off x="99494" y="911540"/>
            <a:ext cx="7106078" cy="3964895"/>
            <a:chOff x="2375113" y="461665"/>
            <a:chExt cx="7106078" cy="3964895"/>
          </a:xfrm>
        </p:grpSpPr>
        <p:pic>
          <p:nvPicPr>
            <p:cNvPr id="7" name="図 6">
              <a:extLst>
                <a:ext uri="{FF2B5EF4-FFF2-40B4-BE49-F238E27FC236}">
                  <a16:creationId xmlns:a16="http://schemas.microsoft.com/office/drawing/2014/main" id="{CF0A0FA0-7592-40B2-94CF-E423D02C4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0271" y="461665"/>
              <a:ext cx="3480920" cy="1958782"/>
            </a:xfrm>
            <a:prstGeom prst="rect">
              <a:avLst/>
            </a:prstGeom>
          </p:spPr>
        </p:pic>
        <p:pic>
          <p:nvPicPr>
            <p:cNvPr id="12" name="図 11">
              <a:extLst>
                <a:ext uri="{FF2B5EF4-FFF2-40B4-BE49-F238E27FC236}">
                  <a16:creationId xmlns:a16="http://schemas.microsoft.com/office/drawing/2014/main" id="{46A3EE4C-94EC-4512-821C-F8F55F742A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5113" y="2467778"/>
              <a:ext cx="3480919" cy="1958782"/>
            </a:xfrm>
            <a:prstGeom prst="rect">
              <a:avLst/>
            </a:prstGeom>
          </p:spPr>
        </p:pic>
        <p:pic>
          <p:nvPicPr>
            <p:cNvPr id="14" name="図 13">
              <a:extLst>
                <a:ext uri="{FF2B5EF4-FFF2-40B4-BE49-F238E27FC236}">
                  <a16:creationId xmlns:a16="http://schemas.microsoft.com/office/drawing/2014/main" id="{D136A3F8-A4C0-4AAF-9B95-A8419C89E8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5114" y="461665"/>
              <a:ext cx="3480919" cy="1958782"/>
            </a:xfrm>
            <a:prstGeom prst="rect">
              <a:avLst/>
            </a:prstGeom>
          </p:spPr>
        </p:pic>
        <p:pic>
          <p:nvPicPr>
            <p:cNvPr id="17" name="図 16">
              <a:extLst>
                <a:ext uri="{FF2B5EF4-FFF2-40B4-BE49-F238E27FC236}">
                  <a16:creationId xmlns:a16="http://schemas.microsoft.com/office/drawing/2014/main" id="{7440675A-1CEA-4BA8-911C-BB90458D26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0271" y="2467778"/>
              <a:ext cx="3480919" cy="1958782"/>
            </a:xfrm>
            <a:prstGeom prst="rect">
              <a:avLst/>
            </a:prstGeom>
          </p:spPr>
        </p:pic>
      </p:grpSp>
      <p:graphicFrame>
        <p:nvGraphicFramePr>
          <p:cNvPr id="2" name="オブジェクト 1">
            <a:extLst>
              <a:ext uri="{FF2B5EF4-FFF2-40B4-BE49-F238E27FC236}">
                <a16:creationId xmlns:a16="http://schemas.microsoft.com/office/drawing/2014/main" id="{D5B00CBF-1695-49E9-80CA-46A282221CF5}"/>
              </a:ext>
            </a:extLst>
          </p:cNvPr>
          <p:cNvGraphicFramePr>
            <a:graphicFrameLocks noChangeAspect="1"/>
          </p:cNvGraphicFramePr>
          <p:nvPr>
            <p:extLst>
              <p:ext uri="{D42A27DB-BD31-4B8C-83A1-F6EECF244321}">
                <p14:modId xmlns:p14="http://schemas.microsoft.com/office/powerpoint/2010/main" val="3185278363"/>
              </p:ext>
            </p:extLst>
          </p:nvPr>
        </p:nvGraphicFramePr>
        <p:xfrm>
          <a:off x="7349810" y="1890931"/>
          <a:ext cx="4742695" cy="2331989"/>
        </p:xfrm>
        <a:graphic>
          <a:graphicData uri="http://schemas.openxmlformats.org/presentationml/2006/ole">
            <mc:AlternateContent xmlns:mc="http://schemas.openxmlformats.org/markup-compatibility/2006">
              <mc:Choice xmlns:v="urn:schemas-microsoft-com:vml" Requires="v">
                <p:oleObj spid="_x0000_s1037" name="Document" r:id="rId7" imgW="6121400" imgH="3010673" progId="Word.Document.12">
                  <p:embed/>
                </p:oleObj>
              </mc:Choice>
              <mc:Fallback>
                <p:oleObj name="Document" r:id="rId7" imgW="6121400" imgH="3010673" progId="Word.Document.12">
                  <p:embed/>
                  <p:pic>
                    <p:nvPicPr>
                      <p:cNvPr id="0" name=""/>
                      <p:cNvPicPr/>
                      <p:nvPr/>
                    </p:nvPicPr>
                    <p:blipFill>
                      <a:blip r:embed="rId8"/>
                      <a:stretch>
                        <a:fillRect/>
                      </a:stretch>
                    </p:blipFill>
                    <p:spPr>
                      <a:xfrm>
                        <a:off x="7349810" y="1890931"/>
                        <a:ext cx="4742695" cy="2331989"/>
                      </a:xfrm>
                      <a:prstGeom prst="rect">
                        <a:avLst/>
                      </a:prstGeom>
                    </p:spPr>
                  </p:pic>
                </p:oleObj>
              </mc:Fallback>
            </mc:AlternateContent>
          </a:graphicData>
        </a:graphic>
      </p:graphicFrame>
    </p:spTree>
    <p:extLst>
      <p:ext uri="{BB962C8B-B14F-4D97-AF65-F5344CB8AC3E}">
        <p14:creationId xmlns:p14="http://schemas.microsoft.com/office/powerpoint/2010/main" val="2585059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53DD085-110A-48D8-99CB-F62FE9A54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178" y="940280"/>
            <a:ext cx="3033718" cy="2274262"/>
          </a:xfrm>
          <a:prstGeom prst="rect">
            <a:avLst/>
          </a:prstGeom>
        </p:spPr>
      </p:pic>
      <p:pic>
        <p:nvPicPr>
          <p:cNvPr id="11" name="図 10">
            <a:extLst>
              <a:ext uri="{FF2B5EF4-FFF2-40B4-BE49-F238E27FC236}">
                <a16:creationId xmlns:a16="http://schemas.microsoft.com/office/drawing/2014/main" id="{C439D5E5-D2A2-4D02-B43C-04A0C5A4E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03" y="1343447"/>
            <a:ext cx="3613864" cy="2709176"/>
          </a:xfrm>
          <a:prstGeom prst="rect">
            <a:avLst/>
          </a:prstGeom>
        </p:spPr>
      </p:pic>
      <p:sp>
        <p:nvSpPr>
          <p:cNvPr id="12" name="テキスト ボックス 11">
            <a:extLst>
              <a:ext uri="{FF2B5EF4-FFF2-40B4-BE49-F238E27FC236}">
                <a16:creationId xmlns:a16="http://schemas.microsoft.com/office/drawing/2014/main" id="{8E097A48-33FB-4BD1-BBEA-E10D949D1068}"/>
              </a:ext>
            </a:extLst>
          </p:cNvPr>
          <p:cNvSpPr txBox="1"/>
          <p:nvPr/>
        </p:nvSpPr>
        <p:spPr>
          <a:xfrm>
            <a:off x="99494" y="80543"/>
            <a:ext cx="1757586" cy="461665"/>
          </a:xfrm>
          <a:prstGeom prst="rect">
            <a:avLst/>
          </a:prstGeom>
          <a:noFill/>
        </p:spPr>
        <p:txBody>
          <a:bodyPr wrap="square" rtlCol="0">
            <a:spAutoFit/>
          </a:bodyPr>
          <a:lstStyle/>
          <a:p>
            <a:r>
              <a:rPr kumimoji="1" lang="ja-JP" altLang="en-US" sz="2400" b="1" dirty="0"/>
              <a:t>別資料４</a:t>
            </a:r>
            <a:r>
              <a:rPr kumimoji="1" lang="en-US" altLang="ja-JP" sz="2400" b="1" dirty="0"/>
              <a:t>-3</a:t>
            </a:r>
            <a:endParaRPr kumimoji="1" lang="ja-JP" altLang="en-US" sz="2400" b="1" dirty="0"/>
          </a:p>
        </p:txBody>
      </p:sp>
      <p:sp>
        <p:nvSpPr>
          <p:cNvPr id="13" name="テキスト ボックス 12">
            <a:extLst>
              <a:ext uri="{FF2B5EF4-FFF2-40B4-BE49-F238E27FC236}">
                <a16:creationId xmlns:a16="http://schemas.microsoft.com/office/drawing/2014/main" id="{BA024ED2-CF22-4E57-BDFD-CB44128BC46E}"/>
              </a:ext>
            </a:extLst>
          </p:cNvPr>
          <p:cNvSpPr txBox="1"/>
          <p:nvPr/>
        </p:nvSpPr>
        <p:spPr>
          <a:xfrm>
            <a:off x="2225394" y="311375"/>
            <a:ext cx="8287966" cy="461665"/>
          </a:xfrm>
          <a:prstGeom prst="rect">
            <a:avLst/>
          </a:prstGeom>
          <a:noFill/>
        </p:spPr>
        <p:txBody>
          <a:bodyPr wrap="square" rtlCol="0">
            <a:spAutoFit/>
          </a:bodyPr>
          <a:lstStyle/>
          <a:p>
            <a:r>
              <a:rPr kumimoji="1" lang="ja-JP" altLang="en-US" sz="2400" dirty="0"/>
              <a:t>第</a:t>
            </a:r>
            <a:r>
              <a:rPr kumimoji="1" lang="en-US" altLang="ja-JP" sz="2400" dirty="0"/>
              <a:t>3</a:t>
            </a:r>
            <a:r>
              <a:rPr kumimoji="1" lang="ja-JP" altLang="en-US" sz="2400" dirty="0"/>
              <a:t>回リソースネット下関・豊北設立総会</a:t>
            </a:r>
            <a:r>
              <a:rPr kumimoji="1" lang="en-US" altLang="ja-JP" sz="2400" dirty="0"/>
              <a:t>(</a:t>
            </a:r>
            <a:r>
              <a:rPr lang="en-US" altLang="ja-JP" sz="2400" dirty="0"/>
              <a:t>2019</a:t>
            </a:r>
            <a:r>
              <a:rPr lang="ja-JP" altLang="en-US" sz="2400" dirty="0"/>
              <a:t>年</a:t>
            </a:r>
            <a:r>
              <a:rPr lang="en-US" altLang="ja-JP" sz="2400" dirty="0"/>
              <a:t>3</a:t>
            </a:r>
            <a:r>
              <a:rPr lang="ja-JP" altLang="en-US" sz="2400" dirty="0"/>
              <a:t>月</a:t>
            </a:r>
            <a:r>
              <a:rPr lang="en-US" altLang="ja-JP" sz="2400" dirty="0"/>
              <a:t>28</a:t>
            </a:r>
            <a:r>
              <a:rPr lang="ja-JP" altLang="en-US" sz="2400" dirty="0"/>
              <a:t>日</a:t>
            </a:r>
            <a:r>
              <a:rPr lang="en-US" altLang="ja-JP" sz="2400" dirty="0"/>
              <a:t>)</a:t>
            </a:r>
            <a:r>
              <a:rPr lang="ja-JP" altLang="en-US" sz="2400" dirty="0"/>
              <a:t>　</a:t>
            </a:r>
            <a:endParaRPr kumimoji="1" lang="ja-JP" altLang="en-US" sz="2400" dirty="0"/>
          </a:p>
        </p:txBody>
      </p:sp>
      <p:sp>
        <p:nvSpPr>
          <p:cNvPr id="14" name="テキスト ボックス 13">
            <a:extLst>
              <a:ext uri="{FF2B5EF4-FFF2-40B4-BE49-F238E27FC236}">
                <a16:creationId xmlns:a16="http://schemas.microsoft.com/office/drawing/2014/main" id="{F079F879-3099-4978-9A6D-942A482D6EC1}"/>
              </a:ext>
            </a:extLst>
          </p:cNvPr>
          <p:cNvSpPr txBox="1"/>
          <p:nvPr/>
        </p:nvSpPr>
        <p:spPr>
          <a:xfrm>
            <a:off x="-3733" y="4052623"/>
            <a:ext cx="6206570" cy="2862322"/>
          </a:xfrm>
          <a:prstGeom prst="rect">
            <a:avLst/>
          </a:prstGeom>
          <a:noFill/>
        </p:spPr>
        <p:txBody>
          <a:bodyPr wrap="square" rtlCol="0">
            <a:spAutoFit/>
          </a:bodyPr>
          <a:lstStyle/>
          <a:p>
            <a:r>
              <a:rPr kumimoji="1" lang="ja-JP" altLang="en-US" dirty="0"/>
              <a:t>第</a:t>
            </a:r>
            <a:r>
              <a:rPr kumimoji="1" lang="en-US" altLang="ja-JP" dirty="0"/>
              <a:t>3</a:t>
            </a:r>
            <a:r>
              <a:rPr kumimoji="1" lang="ja-JP" altLang="en-US" dirty="0"/>
              <a:t>回目の会議は</a:t>
            </a:r>
            <a:r>
              <a:rPr lang="ja-JP" altLang="en-US" dirty="0"/>
              <a:t>途中、視察の報告を挟みつつ本組織の</a:t>
            </a:r>
            <a:r>
              <a:rPr kumimoji="1" lang="ja-JP" altLang="en-US" dirty="0"/>
              <a:t>設立のための総会となった。</a:t>
            </a:r>
            <a:endParaRPr kumimoji="1" lang="en-US" altLang="ja-JP" dirty="0"/>
          </a:p>
          <a:p>
            <a:r>
              <a:rPr lang="ja-JP" altLang="en-US" dirty="0"/>
              <a:t>したがって</a:t>
            </a:r>
            <a:r>
              <a:rPr kumimoji="1" lang="ja-JP" altLang="en-US" dirty="0"/>
              <a:t>規約についての協議が中心となり、組織名がリソースネット下関・豊北となった。</a:t>
            </a:r>
            <a:endParaRPr kumimoji="1" lang="en-US" altLang="ja-JP" dirty="0"/>
          </a:p>
          <a:p>
            <a:r>
              <a:rPr lang="ja-JP" altLang="en-US" dirty="0"/>
              <a:t>これにより、本組織はあくまでも主軸を神田小学校の利活用をはじめ、豊北町の活性化におきつつグランピングをテーマとしてあるか</a:t>
            </a:r>
            <a:r>
              <a:rPr lang="ja-JP" altLang="en-US" dirty="0" err="1"/>
              <a:t>ぽ</a:t>
            </a:r>
            <a:r>
              <a:rPr lang="ja-JP" altLang="en-US" dirty="0"/>
              <a:t>ーとの実証実験にもトライできる組織になった。</a:t>
            </a:r>
            <a:endParaRPr lang="en-US" altLang="ja-JP" dirty="0"/>
          </a:p>
          <a:p>
            <a:r>
              <a:rPr kumimoji="1" lang="ja-JP" altLang="en-US" dirty="0"/>
              <a:t>その他、次回の会議では本組織の会員の扱いや</a:t>
            </a:r>
            <a:r>
              <a:rPr lang="ja-JP" altLang="en-US" dirty="0"/>
              <a:t>下部組織の位置づけについて協議することが述べられた。</a:t>
            </a:r>
            <a:endParaRPr kumimoji="1" lang="ja-JP" altLang="en-US" dirty="0"/>
          </a:p>
        </p:txBody>
      </p:sp>
      <p:pic>
        <p:nvPicPr>
          <p:cNvPr id="2" name="図 1">
            <a:extLst>
              <a:ext uri="{FF2B5EF4-FFF2-40B4-BE49-F238E27FC236}">
                <a16:creationId xmlns:a16="http://schemas.microsoft.com/office/drawing/2014/main" id="{C1B96A5B-9CBA-443B-9B1A-3E35573F688D}"/>
              </a:ext>
            </a:extLst>
          </p:cNvPr>
          <p:cNvPicPr>
            <a:picLocks noChangeAspect="1"/>
          </p:cNvPicPr>
          <p:nvPr/>
        </p:nvPicPr>
        <p:blipFill rotWithShape="1">
          <a:blip r:embed="rId4"/>
          <a:srcRect l="7059" t="7907" r="9335" b="7354"/>
          <a:stretch/>
        </p:blipFill>
        <p:spPr>
          <a:xfrm>
            <a:off x="6498067" y="2950578"/>
            <a:ext cx="5678079" cy="3836757"/>
          </a:xfrm>
          <a:prstGeom prst="rect">
            <a:avLst/>
          </a:prstGeom>
        </p:spPr>
      </p:pic>
      <p:pic>
        <p:nvPicPr>
          <p:cNvPr id="7" name="図 6">
            <a:extLst>
              <a:ext uri="{FF2B5EF4-FFF2-40B4-BE49-F238E27FC236}">
                <a16:creationId xmlns:a16="http://schemas.microsoft.com/office/drawing/2014/main" id="{71EF1664-FAA3-4B94-8B00-4789C19A9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 y="940279"/>
            <a:ext cx="3721625" cy="2789960"/>
          </a:xfrm>
          <a:prstGeom prst="rect">
            <a:avLst/>
          </a:prstGeom>
        </p:spPr>
      </p:pic>
    </p:spTree>
    <p:extLst>
      <p:ext uri="{BB962C8B-B14F-4D97-AF65-F5344CB8AC3E}">
        <p14:creationId xmlns:p14="http://schemas.microsoft.com/office/powerpoint/2010/main" val="168925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C2F43B4-375F-4CC5-8326-1C43986823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91" y="1446269"/>
            <a:ext cx="3388099" cy="2541074"/>
          </a:xfrm>
          <a:prstGeom prst="rect">
            <a:avLst/>
          </a:prstGeom>
        </p:spPr>
      </p:pic>
      <p:pic>
        <p:nvPicPr>
          <p:cNvPr id="5" name="図 4">
            <a:extLst>
              <a:ext uri="{FF2B5EF4-FFF2-40B4-BE49-F238E27FC236}">
                <a16:creationId xmlns:a16="http://schemas.microsoft.com/office/drawing/2014/main" id="{5A08FAAB-8E57-474A-A647-50C8EF9539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1414" y="1459918"/>
            <a:ext cx="3388097" cy="2541074"/>
          </a:xfrm>
          <a:prstGeom prst="rect">
            <a:avLst/>
          </a:prstGeom>
        </p:spPr>
      </p:pic>
      <p:pic>
        <p:nvPicPr>
          <p:cNvPr id="6" name="図 5">
            <a:extLst>
              <a:ext uri="{FF2B5EF4-FFF2-40B4-BE49-F238E27FC236}">
                <a16:creationId xmlns:a16="http://schemas.microsoft.com/office/drawing/2014/main" id="{3BF0C7BD-6329-4210-A941-7F5BEFDD91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2502" y="0"/>
            <a:ext cx="2711090" cy="2033317"/>
          </a:xfrm>
          <a:prstGeom prst="rect">
            <a:avLst/>
          </a:prstGeom>
        </p:spPr>
      </p:pic>
      <p:pic>
        <p:nvPicPr>
          <p:cNvPr id="8" name="図 7">
            <a:extLst>
              <a:ext uri="{FF2B5EF4-FFF2-40B4-BE49-F238E27FC236}">
                <a16:creationId xmlns:a16="http://schemas.microsoft.com/office/drawing/2014/main" id="{5847A598-849B-4F1B-B6A0-A4C3CDB7D6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6378" y="1981862"/>
            <a:ext cx="2690243" cy="2017684"/>
          </a:xfrm>
          <a:prstGeom prst="rect">
            <a:avLst/>
          </a:prstGeom>
        </p:spPr>
      </p:pic>
      <p:pic>
        <p:nvPicPr>
          <p:cNvPr id="10" name="図 9">
            <a:extLst>
              <a:ext uri="{FF2B5EF4-FFF2-40B4-BE49-F238E27FC236}">
                <a16:creationId xmlns:a16="http://schemas.microsoft.com/office/drawing/2014/main" id="{05D4D806-8D19-4606-BEB3-1ED2F56CA5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3380" y="0"/>
            <a:ext cx="2640554" cy="1980416"/>
          </a:xfrm>
          <a:prstGeom prst="rect">
            <a:avLst/>
          </a:prstGeom>
        </p:spPr>
      </p:pic>
      <p:pic>
        <p:nvPicPr>
          <p:cNvPr id="18" name="図 17">
            <a:extLst>
              <a:ext uri="{FF2B5EF4-FFF2-40B4-BE49-F238E27FC236}">
                <a16:creationId xmlns:a16="http://schemas.microsoft.com/office/drawing/2014/main" id="{32464C7C-6503-4DAB-B103-610C4D5289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16254" y="2011555"/>
            <a:ext cx="2650655" cy="1987991"/>
          </a:xfrm>
          <a:prstGeom prst="rect">
            <a:avLst/>
          </a:prstGeom>
        </p:spPr>
      </p:pic>
      <p:sp>
        <p:nvSpPr>
          <p:cNvPr id="19" name="テキスト ボックス 18">
            <a:extLst>
              <a:ext uri="{FF2B5EF4-FFF2-40B4-BE49-F238E27FC236}">
                <a16:creationId xmlns:a16="http://schemas.microsoft.com/office/drawing/2014/main" id="{E52AA0FC-6C16-4512-BEEB-A8F852D32FF3}"/>
              </a:ext>
            </a:extLst>
          </p:cNvPr>
          <p:cNvSpPr txBox="1"/>
          <p:nvPr/>
        </p:nvSpPr>
        <p:spPr>
          <a:xfrm>
            <a:off x="241220" y="3710686"/>
            <a:ext cx="11854707" cy="3231654"/>
          </a:xfrm>
          <a:prstGeom prst="rect">
            <a:avLst/>
          </a:prstGeom>
          <a:noFill/>
        </p:spPr>
        <p:txBody>
          <a:bodyPr wrap="square" rtlCol="0">
            <a:spAutoFit/>
          </a:bodyPr>
          <a:lstStyle/>
          <a:p>
            <a:endParaRPr kumimoji="1" lang="en-US" altLang="ja-JP" sz="2400" dirty="0"/>
          </a:p>
          <a:p>
            <a:r>
              <a:rPr kumimoji="1" lang="en-US" altLang="ja-JP" dirty="0"/>
              <a:t>3</a:t>
            </a:r>
            <a:r>
              <a:rPr kumimoji="1" lang="ja-JP" altLang="en-US" dirty="0"/>
              <a:t>年という短期間で大成功となった鍵は女性とコレクティブインパクト。</a:t>
            </a:r>
            <a:endParaRPr kumimoji="1" lang="en-US" altLang="ja-JP" dirty="0"/>
          </a:p>
          <a:p>
            <a:r>
              <a:rPr kumimoji="1" lang="ja-JP" altLang="en-US" dirty="0"/>
              <a:t>社員の</a:t>
            </a:r>
            <a:r>
              <a:rPr kumimoji="1" lang="en-US" altLang="ja-JP" dirty="0"/>
              <a:t>7</a:t>
            </a:r>
            <a:r>
              <a:rPr kumimoji="1" lang="ja-JP" altLang="en-US" dirty="0"/>
              <a:t>割が女性で、若い女性が毎年多く入社しており、中にはすでに要職を担う方も少なくないという。女性たちが輝きつつ働く環境を整えるために保育園を新設するなどの企業努力を惜しまない。</a:t>
            </a:r>
            <a:endParaRPr kumimoji="1" lang="en-US" altLang="ja-JP" dirty="0"/>
          </a:p>
          <a:p>
            <a:r>
              <a:rPr kumimoji="1" lang="ja-JP" altLang="en-US" dirty="0"/>
              <a:t>産官学金労言＝民間企業・行政・大学・</a:t>
            </a:r>
            <a:r>
              <a:rPr kumimoji="1" lang="en-US" altLang="ja-JP" dirty="0"/>
              <a:t>JA</a:t>
            </a:r>
            <a:r>
              <a:rPr kumimoji="1" lang="ja-JP" altLang="en-US" dirty="0"/>
              <a:t>・メディアをうまく活用しているのを感じたが、それは利害のある組織通しの連携というよりは人と人との出会いを大切にした延長上に生まれたように思えた。現在、ヤンマーとの協働により無人トラクターによる開墾を試験運用しているが、元々は新入社員がサッカー女子であったことから鹿島アントラーズとの出会いが生まれ、そこからヤンマーとの熱い連携が派生したという。</a:t>
            </a:r>
            <a:endParaRPr kumimoji="1" lang="en-US" altLang="ja-JP" dirty="0"/>
          </a:p>
          <a:p>
            <a:r>
              <a:rPr kumimoji="1" lang="ja-JP" altLang="en-US" dirty="0"/>
              <a:t>今回の視察により、規模は別にして、私たちリソースネット下関・豊北にも十分可能性があると感じた。</a:t>
            </a:r>
            <a:endParaRPr kumimoji="1" lang="en-US" altLang="ja-JP" dirty="0"/>
          </a:p>
          <a:p>
            <a:r>
              <a:rPr kumimoji="1" lang="ja-JP" altLang="en-US" dirty="0"/>
              <a:t>なによりも今回の視察を</a:t>
            </a:r>
            <a:r>
              <a:rPr kumimoji="1" lang="en-US" altLang="ja-JP" dirty="0"/>
              <a:t>20</a:t>
            </a:r>
            <a:r>
              <a:rPr kumimoji="1" lang="ja-JP" altLang="en-US" dirty="0"/>
              <a:t>～</a:t>
            </a:r>
            <a:r>
              <a:rPr kumimoji="1" lang="en-US" altLang="ja-JP" dirty="0"/>
              <a:t>30</a:t>
            </a:r>
            <a:r>
              <a:rPr kumimoji="1" lang="ja-JP" altLang="en-US" dirty="0"/>
              <a:t>代前半の</a:t>
            </a:r>
            <a:r>
              <a:rPr kumimoji="1" lang="en-US" altLang="ja-JP" dirty="0"/>
              <a:t>3</a:t>
            </a:r>
            <a:r>
              <a:rPr kumimoji="1" lang="ja-JP" altLang="en-US" dirty="0"/>
              <a:t>名が経験することができたのはとても大きいと思っており、今後の事業にどう活用していくが鍵になると思う。</a:t>
            </a:r>
          </a:p>
        </p:txBody>
      </p:sp>
      <p:sp>
        <p:nvSpPr>
          <p:cNvPr id="20" name="正方形/長方形 19">
            <a:extLst>
              <a:ext uri="{FF2B5EF4-FFF2-40B4-BE49-F238E27FC236}">
                <a16:creationId xmlns:a16="http://schemas.microsoft.com/office/drawing/2014/main" id="{46C8B3A2-1DB4-4D32-AF5D-5447296F319D}"/>
              </a:ext>
            </a:extLst>
          </p:cNvPr>
          <p:cNvSpPr/>
          <p:nvPr/>
        </p:nvSpPr>
        <p:spPr>
          <a:xfrm>
            <a:off x="125434" y="145919"/>
            <a:ext cx="1593706" cy="461665"/>
          </a:xfrm>
          <a:prstGeom prst="rect">
            <a:avLst/>
          </a:prstGeom>
        </p:spPr>
        <p:txBody>
          <a:bodyPr wrap="none">
            <a:spAutoFit/>
          </a:bodyPr>
          <a:lstStyle/>
          <a:p>
            <a:r>
              <a:rPr lang="ja-JP" altLang="en-US" sz="2400" b="1" dirty="0"/>
              <a:t>別資料</a:t>
            </a:r>
            <a:r>
              <a:rPr lang="en-US" altLang="ja-JP" sz="2400" b="1" dirty="0"/>
              <a:t>4-4</a:t>
            </a:r>
            <a:endParaRPr lang="ja-JP" altLang="en-US" sz="2400" b="1" dirty="0"/>
          </a:p>
        </p:txBody>
      </p:sp>
      <p:sp>
        <p:nvSpPr>
          <p:cNvPr id="21" name="テキスト ボックス 20">
            <a:extLst>
              <a:ext uri="{FF2B5EF4-FFF2-40B4-BE49-F238E27FC236}">
                <a16:creationId xmlns:a16="http://schemas.microsoft.com/office/drawing/2014/main" id="{3A3ABB36-76E7-412D-80A7-ED25752F37C9}"/>
              </a:ext>
            </a:extLst>
          </p:cNvPr>
          <p:cNvSpPr txBox="1"/>
          <p:nvPr/>
        </p:nvSpPr>
        <p:spPr>
          <a:xfrm>
            <a:off x="238078" y="615272"/>
            <a:ext cx="8693053" cy="830997"/>
          </a:xfrm>
          <a:prstGeom prst="rect">
            <a:avLst/>
          </a:prstGeom>
          <a:noFill/>
        </p:spPr>
        <p:txBody>
          <a:bodyPr wrap="square" rtlCol="0">
            <a:spAutoFit/>
          </a:bodyPr>
          <a:lstStyle/>
          <a:p>
            <a:r>
              <a:rPr kumimoji="1" lang="ja-JP" altLang="en-US" sz="2400" dirty="0"/>
              <a:t>らぽっぽなめがたファーマーズビレッジ視察</a:t>
            </a:r>
            <a:endParaRPr kumimoji="1" lang="en-US" altLang="ja-JP" sz="2400" dirty="0"/>
          </a:p>
          <a:p>
            <a:r>
              <a:rPr kumimoji="1" lang="en-US" altLang="ja-JP" sz="2400" dirty="0"/>
              <a:t>(2019</a:t>
            </a:r>
            <a:r>
              <a:rPr kumimoji="1" lang="ja-JP" altLang="en-US" sz="2400" dirty="0"/>
              <a:t>年</a:t>
            </a:r>
            <a:r>
              <a:rPr kumimoji="1" lang="en-US" altLang="ja-JP" sz="2400" dirty="0"/>
              <a:t>3</a:t>
            </a:r>
            <a:r>
              <a:rPr kumimoji="1" lang="ja-JP" altLang="en-US" sz="2400" dirty="0"/>
              <a:t>月</a:t>
            </a:r>
            <a:r>
              <a:rPr kumimoji="1" lang="en-US" altLang="ja-JP" sz="2400" dirty="0"/>
              <a:t>19</a:t>
            </a:r>
            <a:r>
              <a:rPr kumimoji="1" lang="ja-JP" altLang="en-US" sz="2400" dirty="0"/>
              <a:t>日</a:t>
            </a:r>
            <a:r>
              <a:rPr kumimoji="1" lang="en-US" altLang="ja-JP" sz="2400" dirty="0"/>
              <a:t>)</a:t>
            </a:r>
            <a:endParaRPr kumimoji="1" lang="ja-JP" altLang="en-US" sz="2400" dirty="0"/>
          </a:p>
        </p:txBody>
      </p:sp>
    </p:spTree>
    <p:extLst>
      <p:ext uri="{BB962C8B-B14F-4D97-AF65-F5344CB8AC3E}">
        <p14:creationId xmlns:p14="http://schemas.microsoft.com/office/powerpoint/2010/main" val="2578013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に含まれている可能性があるもの:2人、室内">
            <a:hlinkClick r:id="rId2"/>
            <a:extLst>
              <a:ext uri="{FF2B5EF4-FFF2-40B4-BE49-F238E27FC236}">
                <a16:creationId xmlns:a16="http://schemas.microsoft.com/office/drawing/2014/main" id="{7D89144E-52EA-4B52-AF2B-6706881CC6E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1340" y="3181350"/>
            <a:ext cx="489585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ç»åã«å«ã¾ãã¦ããå¯è½æ§ããããã®:4äººãåç° æå¤ªéãããå«ããåº§ã£ã¦ã(è¤æ°ã®äºº)ããã¼ãã«ãå®¤å">
            <a:extLst>
              <a:ext uri="{FF2B5EF4-FFF2-40B4-BE49-F238E27FC236}">
                <a16:creationId xmlns:a16="http://schemas.microsoft.com/office/drawing/2014/main" id="{D8039377-9086-4032-9466-97BD5F890B9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2443" y="0"/>
            <a:ext cx="4476466" cy="3357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ç»åã«å«ã¾ãã¦ããå¯è½æ§ããããã®:ç©ºãå®¶ãå±å¤">
            <a:extLst>
              <a:ext uri="{FF2B5EF4-FFF2-40B4-BE49-F238E27FC236}">
                <a16:creationId xmlns:a16="http://schemas.microsoft.com/office/drawing/2014/main" id="{CF7BB674-4A7B-4477-9C09-35AD4AA02C2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344891" y="5274859"/>
            <a:ext cx="3257266" cy="1583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ç»åã«å«ã¾ãã¦ããå¯è½æ§ããããã®:1äººä»¥ä¸ãå±å¤">
            <a:extLst>
              <a:ext uri="{FF2B5EF4-FFF2-40B4-BE49-F238E27FC236}">
                <a16:creationId xmlns:a16="http://schemas.microsoft.com/office/drawing/2014/main" id="{B4EEE1DC-FEA9-410D-B8D9-BE92EEF7E0F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7536" y="637464"/>
            <a:ext cx="5631977" cy="452535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1E3338A4-0859-45C7-B899-056FC973B84F}"/>
              </a:ext>
            </a:extLst>
          </p:cNvPr>
          <p:cNvSpPr/>
          <p:nvPr/>
        </p:nvSpPr>
        <p:spPr>
          <a:xfrm>
            <a:off x="88490" y="130543"/>
            <a:ext cx="1585690" cy="461665"/>
          </a:xfrm>
          <a:prstGeom prst="rect">
            <a:avLst/>
          </a:prstGeom>
        </p:spPr>
        <p:txBody>
          <a:bodyPr wrap="none">
            <a:spAutoFit/>
          </a:bodyPr>
          <a:lstStyle/>
          <a:p>
            <a:r>
              <a:rPr lang="ja-JP" altLang="en-US" sz="2400" b="1" dirty="0"/>
              <a:t>別資料</a:t>
            </a:r>
            <a:r>
              <a:rPr lang="en-US" altLang="ja-JP" sz="2400" b="1" dirty="0"/>
              <a:t>5-1</a:t>
            </a:r>
            <a:endParaRPr lang="ja-JP" altLang="en-US" sz="2400" b="1" dirty="0"/>
          </a:p>
        </p:txBody>
      </p:sp>
      <p:sp>
        <p:nvSpPr>
          <p:cNvPr id="3" name="テキスト ボックス 2">
            <a:extLst>
              <a:ext uri="{FF2B5EF4-FFF2-40B4-BE49-F238E27FC236}">
                <a16:creationId xmlns:a16="http://schemas.microsoft.com/office/drawing/2014/main" id="{38CFA6E6-38FD-4783-A5A0-8150C7600C75}"/>
              </a:ext>
            </a:extLst>
          </p:cNvPr>
          <p:cNvSpPr txBox="1"/>
          <p:nvPr/>
        </p:nvSpPr>
        <p:spPr>
          <a:xfrm>
            <a:off x="1819209" y="130543"/>
            <a:ext cx="5307455" cy="461665"/>
          </a:xfrm>
          <a:prstGeom prst="rect">
            <a:avLst/>
          </a:prstGeom>
          <a:noFill/>
        </p:spPr>
        <p:txBody>
          <a:bodyPr wrap="square" rtlCol="0">
            <a:spAutoFit/>
          </a:bodyPr>
          <a:lstStyle/>
          <a:p>
            <a:r>
              <a:rPr kumimoji="1" lang="ja-JP" altLang="en-US" sz="2400" dirty="0"/>
              <a:t>渚の交番 島戸開所式</a:t>
            </a:r>
            <a:r>
              <a:rPr kumimoji="1" lang="en-US" altLang="ja-JP" sz="2400" dirty="0"/>
              <a:t>(2018</a:t>
            </a:r>
            <a:r>
              <a:rPr kumimoji="1" lang="ja-JP" altLang="en-US" sz="2400" dirty="0"/>
              <a:t>年</a:t>
            </a:r>
            <a:r>
              <a:rPr kumimoji="1" lang="en-US" altLang="ja-JP" sz="2400" dirty="0"/>
              <a:t>7</a:t>
            </a:r>
            <a:r>
              <a:rPr kumimoji="1" lang="ja-JP" altLang="en-US" sz="2400" dirty="0"/>
              <a:t>月</a:t>
            </a:r>
            <a:r>
              <a:rPr kumimoji="1" lang="en-US" altLang="ja-JP" sz="2400" dirty="0"/>
              <a:t>8</a:t>
            </a:r>
            <a:r>
              <a:rPr kumimoji="1" lang="ja-JP" altLang="en-US" sz="2400" dirty="0"/>
              <a:t>日</a:t>
            </a:r>
            <a:r>
              <a:rPr kumimoji="1" lang="en-US" altLang="ja-JP" sz="2400" dirty="0"/>
              <a:t>)</a:t>
            </a:r>
            <a:endParaRPr kumimoji="1" lang="ja-JP" altLang="en-US" sz="2400" dirty="0"/>
          </a:p>
        </p:txBody>
      </p:sp>
    </p:spTree>
    <p:extLst>
      <p:ext uri="{BB962C8B-B14F-4D97-AF65-F5344CB8AC3E}">
        <p14:creationId xmlns:p14="http://schemas.microsoft.com/office/powerpoint/2010/main" val="114820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50C4F8A-2C46-4069-B1B8-9714A88208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3504" y="77338"/>
            <a:ext cx="5190699" cy="3891268"/>
          </a:xfrm>
          <a:prstGeom prst="rect">
            <a:avLst/>
          </a:prstGeom>
        </p:spPr>
      </p:pic>
      <p:pic>
        <p:nvPicPr>
          <p:cNvPr id="5" name="図 4">
            <a:extLst>
              <a:ext uri="{FF2B5EF4-FFF2-40B4-BE49-F238E27FC236}">
                <a16:creationId xmlns:a16="http://schemas.microsoft.com/office/drawing/2014/main" id="{01E5845B-0162-4C40-B583-9776B2CF8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017" y="568657"/>
            <a:ext cx="5764983" cy="4321787"/>
          </a:xfrm>
          <a:prstGeom prst="rect">
            <a:avLst/>
          </a:prstGeom>
        </p:spPr>
      </p:pic>
      <p:pic>
        <p:nvPicPr>
          <p:cNvPr id="7" name="図 6">
            <a:extLst>
              <a:ext uri="{FF2B5EF4-FFF2-40B4-BE49-F238E27FC236}">
                <a16:creationId xmlns:a16="http://schemas.microsoft.com/office/drawing/2014/main" id="{E6B9EFAA-B341-4115-8DBB-AAF5A2D740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704" y="4511439"/>
            <a:ext cx="4171664" cy="2346561"/>
          </a:xfrm>
          <a:prstGeom prst="rect">
            <a:avLst/>
          </a:prstGeom>
        </p:spPr>
      </p:pic>
      <p:pic>
        <p:nvPicPr>
          <p:cNvPr id="9" name="図 8">
            <a:extLst>
              <a:ext uri="{FF2B5EF4-FFF2-40B4-BE49-F238E27FC236}">
                <a16:creationId xmlns:a16="http://schemas.microsoft.com/office/drawing/2014/main" id="{3B9E57C7-AD9A-4824-A3CD-E4ADC69A1A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56896" y="3420587"/>
            <a:ext cx="3935104" cy="3437411"/>
          </a:xfrm>
          <a:prstGeom prst="rect">
            <a:avLst/>
          </a:prstGeom>
        </p:spPr>
      </p:pic>
      <p:sp>
        <p:nvSpPr>
          <p:cNvPr id="10" name="正方形/長方形 9">
            <a:extLst>
              <a:ext uri="{FF2B5EF4-FFF2-40B4-BE49-F238E27FC236}">
                <a16:creationId xmlns:a16="http://schemas.microsoft.com/office/drawing/2014/main" id="{24DDBF5F-CA7C-4CD9-9C04-A083F3E85496}"/>
              </a:ext>
            </a:extLst>
          </p:cNvPr>
          <p:cNvSpPr/>
          <p:nvPr/>
        </p:nvSpPr>
        <p:spPr>
          <a:xfrm>
            <a:off x="14937" y="57081"/>
            <a:ext cx="1585690" cy="461665"/>
          </a:xfrm>
          <a:prstGeom prst="rect">
            <a:avLst/>
          </a:prstGeom>
        </p:spPr>
        <p:txBody>
          <a:bodyPr wrap="none">
            <a:spAutoFit/>
          </a:bodyPr>
          <a:lstStyle/>
          <a:p>
            <a:r>
              <a:rPr lang="ja-JP" altLang="en-US" sz="2400" b="1" dirty="0"/>
              <a:t>別資料</a:t>
            </a:r>
            <a:r>
              <a:rPr lang="en-US" altLang="ja-JP" sz="2400" b="1" dirty="0"/>
              <a:t>5-2</a:t>
            </a:r>
            <a:endParaRPr lang="ja-JP" altLang="en-US" sz="2400" b="1" dirty="0"/>
          </a:p>
        </p:txBody>
      </p:sp>
      <p:sp>
        <p:nvSpPr>
          <p:cNvPr id="11" name="テキスト ボックス 10">
            <a:extLst>
              <a:ext uri="{FF2B5EF4-FFF2-40B4-BE49-F238E27FC236}">
                <a16:creationId xmlns:a16="http://schemas.microsoft.com/office/drawing/2014/main" id="{CD399915-63C7-4B54-88CF-20224189D637}"/>
              </a:ext>
            </a:extLst>
          </p:cNvPr>
          <p:cNvSpPr txBox="1"/>
          <p:nvPr/>
        </p:nvSpPr>
        <p:spPr>
          <a:xfrm>
            <a:off x="1518740" y="103247"/>
            <a:ext cx="5586484" cy="369332"/>
          </a:xfrm>
          <a:prstGeom prst="rect">
            <a:avLst/>
          </a:prstGeom>
          <a:noFill/>
        </p:spPr>
        <p:txBody>
          <a:bodyPr wrap="square" rtlCol="0">
            <a:spAutoFit/>
          </a:bodyPr>
          <a:lstStyle/>
          <a:p>
            <a:r>
              <a:rPr lang="ja-JP" altLang="en-US" dirty="0"/>
              <a:t>海水浴安全管理</a:t>
            </a:r>
            <a:r>
              <a:rPr lang="en-US" altLang="ja-JP" dirty="0"/>
              <a:t>(</a:t>
            </a:r>
            <a:r>
              <a:rPr lang="ja-JP" altLang="en-US" dirty="0"/>
              <a:t>三ヶ所</a:t>
            </a:r>
            <a:r>
              <a:rPr lang="en-US" altLang="ja-JP" dirty="0"/>
              <a:t>2018</a:t>
            </a:r>
            <a:r>
              <a:rPr lang="ja-JP" altLang="en-US" dirty="0"/>
              <a:t>年</a:t>
            </a:r>
            <a:r>
              <a:rPr lang="en-US" altLang="ja-JP" dirty="0"/>
              <a:t>7</a:t>
            </a:r>
            <a:r>
              <a:rPr lang="ja-JP" altLang="en-US" dirty="0"/>
              <a:t>月～</a:t>
            </a:r>
            <a:r>
              <a:rPr lang="en-US" altLang="ja-JP" dirty="0"/>
              <a:t>9</a:t>
            </a:r>
            <a:r>
              <a:rPr lang="ja-JP" altLang="en-US" dirty="0"/>
              <a:t>月</a:t>
            </a:r>
            <a:r>
              <a:rPr lang="en-US" altLang="ja-JP" dirty="0"/>
              <a:t>2</a:t>
            </a:r>
            <a:r>
              <a:rPr lang="ja-JP" altLang="en-US" dirty="0"/>
              <a:t>日</a:t>
            </a:r>
            <a:r>
              <a:rPr lang="en-US" altLang="ja-JP" dirty="0"/>
              <a:t>)</a:t>
            </a:r>
            <a:endParaRPr kumimoji="1" lang="ja-JP" altLang="en-US" dirty="0"/>
          </a:p>
        </p:txBody>
      </p:sp>
    </p:spTree>
    <p:extLst>
      <p:ext uri="{BB962C8B-B14F-4D97-AF65-F5344CB8AC3E}">
        <p14:creationId xmlns:p14="http://schemas.microsoft.com/office/powerpoint/2010/main" val="337029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4DDBF5F-CA7C-4CD9-9C04-A083F3E85496}"/>
              </a:ext>
            </a:extLst>
          </p:cNvPr>
          <p:cNvSpPr/>
          <p:nvPr/>
        </p:nvSpPr>
        <p:spPr>
          <a:xfrm>
            <a:off x="14937" y="57081"/>
            <a:ext cx="1593706" cy="461665"/>
          </a:xfrm>
          <a:prstGeom prst="rect">
            <a:avLst/>
          </a:prstGeom>
        </p:spPr>
        <p:txBody>
          <a:bodyPr wrap="none">
            <a:spAutoFit/>
          </a:bodyPr>
          <a:lstStyle/>
          <a:p>
            <a:r>
              <a:rPr lang="ja-JP" altLang="en-US" sz="2400" b="1" dirty="0"/>
              <a:t>別資料</a:t>
            </a:r>
            <a:r>
              <a:rPr lang="en-US" altLang="ja-JP" sz="2400" b="1" dirty="0"/>
              <a:t>5-3</a:t>
            </a:r>
            <a:endParaRPr lang="ja-JP" altLang="en-US" sz="2400" b="1" dirty="0"/>
          </a:p>
        </p:txBody>
      </p:sp>
      <p:pic>
        <p:nvPicPr>
          <p:cNvPr id="6" name="図 5">
            <a:extLst>
              <a:ext uri="{FF2B5EF4-FFF2-40B4-BE49-F238E27FC236}">
                <a16:creationId xmlns:a16="http://schemas.microsoft.com/office/drawing/2014/main" id="{27DD477F-AC91-4459-BD52-13AAC8109A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87747" y="-1"/>
            <a:ext cx="5389316" cy="3027639"/>
          </a:xfrm>
          <a:prstGeom prst="rect">
            <a:avLst/>
          </a:prstGeom>
        </p:spPr>
      </p:pic>
      <p:pic>
        <p:nvPicPr>
          <p:cNvPr id="12" name="Google Shape;357;p30" descr="テキスト が含まれている画像&#10;&#10;自動的に生成された説明">
            <a:extLst>
              <a:ext uri="{FF2B5EF4-FFF2-40B4-BE49-F238E27FC236}">
                <a16:creationId xmlns:a16="http://schemas.microsoft.com/office/drawing/2014/main" id="{3FDDF56A-5C03-437E-BD5F-BEDCA9CAFC79}"/>
              </a:ext>
            </a:extLst>
          </p:cNvPr>
          <p:cNvPicPr preferRelativeResize="0"/>
          <p:nvPr/>
        </p:nvPicPr>
        <p:blipFill rotWithShape="1">
          <a:blip r:embed="rId3">
            <a:alphaModFix/>
          </a:blip>
          <a:srcRect/>
          <a:stretch/>
        </p:blipFill>
        <p:spPr>
          <a:xfrm>
            <a:off x="6905768" y="3027638"/>
            <a:ext cx="5271295" cy="3830362"/>
          </a:xfrm>
          <a:prstGeom prst="rect">
            <a:avLst/>
          </a:prstGeom>
          <a:noFill/>
          <a:ln>
            <a:noFill/>
          </a:ln>
        </p:spPr>
      </p:pic>
      <p:pic>
        <p:nvPicPr>
          <p:cNvPr id="2" name="図 1">
            <a:extLst>
              <a:ext uri="{FF2B5EF4-FFF2-40B4-BE49-F238E27FC236}">
                <a16:creationId xmlns:a16="http://schemas.microsoft.com/office/drawing/2014/main" id="{711F29BE-005C-4B56-BF83-9E4C368D10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642" y="1408187"/>
            <a:ext cx="6945410" cy="4041625"/>
          </a:xfrm>
          <a:prstGeom prst="rect">
            <a:avLst/>
          </a:prstGeom>
        </p:spPr>
      </p:pic>
      <p:sp>
        <p:nvSpPr>
          <p:cNvPr id="13" name="テキスト ボックス 12">
            <a:extLst>
              <a:ext uri="{FF2B5EF4-FFF2-40B4-BE49-F238E27FC236}">
                <a16:creationId xmlns:a16="http://schemas.microsoft.com/office/drawing/2014/main" id="{A3DF6BE4-9110-44EB-B3A8-5D9167CA1233}"/>
              </a:ext>
            </a:extLst>
          </p:cNvPr>
          <p:cNvSpPr txBox="1"/>
          <p:nvPr/>
        </p:nvSpPr>
        <p:spPr>
          <a:xfrm>
            <a:off x="150829" y="631942"/>
            <a:ext cx="7334053" cy="400110"/>
          </a:xfrm>
          <a:prstGeom prst="rect">
            <a:avLst/>
          </a:prstGeom>
          <a:noFill/>
        </p:spPr>
        <p:txBody>
          <a:bodyPr wrap="square" rtlCol="0">
            <a:spAutoFit/>
          </a:bodyPr>
          <a:lstStyle/>
          <a:p>
            <a:r>
              <a:rPr kumimoji="1" lang="ja-JP" altLang="en-US" sz="2000" dirty="0"/>
              <a:t>クラウドファンディング関連のテレビ放映・新聞掲載</a:t>
            </a:r>
          </a:p>
        </p:txBody>
      </p:sp>
    </p:spTree>
    <p:extLst>
      <p:ext uri="{BB962C8B-B14F-4D97-AF65-F5344CB8AC3E}">
        <p14:creationId xmlns:p14="http://schemas.microsoft.com/office/powerpoint/2010/main" val="3574727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F8BF58-D2BB-4AAC-943E-F6DE79BFB8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テキスト ボックス 3">
            <a:extLst>
              <a:ext uri="{FF2B5EF4-FFF2-40B4-BE49-F238E27FC236}">
                <a16:creationId xmlns:a16="http://schemas.microsoft.com/office/drawing/2014/main" id="{C6238C6C-C817-4AB2-AC77-C1ED3C02ADBB}"/>
              </a:ext>
            </a:extLst>
          </p:cNvPr>
          <p:cNvSpPr txBox="1"/>
          <p:nvPr/>
        </p:nvSpPr>
        <p:spPr>
          <a:xfrm>
            <a:off x="5439617" y="5103628"/>
            <a:ext cx="184731" cy="369332"/>
          </a:xfrm>
          <a:prstGeom prst="rect">
            <a:avLst/>
          </a:prstGeom>
          <a:noFill/>
        </p:spPr>
        <p:txBody>
          <a:bodyPr wrap="none" rtlCol="0">
            <a:spAutoFit/>
          </a:bodyPr>
          <a:lstStyle/>
          <a:p>
            <a:endParaRPr kumimoji="1" lang="ja-JP" altLang="en-US" dirty="0"/>
          </a:p>
        </p:txBody>
      </p:sp>
      <p:sp>
        <p:nvSpPr>
          <p:cNvPr id="5" name="正方形/長方形 4">
            <a:extLst>
              <a:ext uri="{FF2B5EF4-FFF2-40B4-BE49-F238E27FC236}">
                <a16:creationId xmlns:a16="http://schemas.microsoft.com/office/drawing/2014/main" id="{62A2993D-B3D1-4078-B731-9BA2DA96796C}"/>
              </a:ext>
            </a:extLst>
          </p:cNvPr>
          <p:cNvSpPr/>
          <p:nvPr/>
        </p:nvSpPr>
        <p:spPr>
          <a:xfrm rot="6889093">
            <a:off x="4991899" y="4542861"/>
            <a:ext cx="285001" cy="389008"/>
          </a:xfrm>
          <a:custGeom>
            <a:avLst/>
            <a:gdLst>
              <a:gd name="connsiteX0" fmla="*/ 0 w 342054"/>
              <a:gd name="connsiteY0" fmla="*/ 0 h 289513"/>
              <a:gd name="connsiteX1" fmla="*/ 342054 w 342054"/>
              <a:gd name="connsiteY1" fmla="*/ 0 h 289513"/>
              <a:gd name="connsiteX2" fmla="*/ 342054 w 342054"/>
              <a:gd name="connsiteY2" fmla="*/ 289513 h 289513"/>
              <a:gd name="connsiteX3" fmla="*/ 0 w 342054"/>
              <a:gd name="connsiteY3" fmla="*/ 289513 h 289513"/>
              <a:gd name="connsiteX4" fmla="*/ 0 w 342054"/>
              <a:gd name="connsiteY4" fmla="*/ 0 h 289513"/>
              <a:gd name="connsiteX0" fmla="*/ 0 w 342054"/>
              <a:gd name="connsiteY0" fmla="*/ 0 h 289513"/>
              <a:gd name="connsiteX1" fmla="*/ 342054 w 342054"/>
              <a:gd name="connsiteY1" fmla="*/ 0 h 289513"/>
              <a:gd name="connsiteX2" fmla="*/ 342054 w 342054"/>
              <a:gd name="connsiteY2" fmla="*/ 289513 h 289513"/>
              <a:gd name="connsiteX3" fmla="*/ 67698 w 342054"/>
              <a:gd name="connsiteY3" fmla="*/ 253520 h 289513"/>
              <a:gd name="connsiteX4" fmla="*/ 0 w 342054"/>
              <a:gd name="connsiteY4" fmla="*/ 0 h 289513"/>
              <a:gd name="connsiteX0" fmla="*/ 0 w 342054"/>
              <a:gd name="connsiteY0" fmla="*/ 73634 h 363147"/>
              <a:gd name="connsiteX1" fmla="*/ 298630 w 342054"/>
              <a:gd name="connsiteY1" fmla="*/ 0 h 363147"/>
              <a:gd name="connsiteX2" fmla="*/ 342054 w 342054"/>
              <a:gd name="connsiteY2" fmla="*/ 363147 h 363147"/>
              <a:gd name="connsiteX3" fmla="*/ 67698 w 342054"/>
              <a:gd name="connsiteY3" fmla="*/ 327154 h 363147"/>
              <a:gd name="connsiteX4" fmla="*/ 0 w 342054"/>
              <a:gd name="connsiteY4" fmla="*/ 73634 h 363147"/>
              <a:gd name="connsiteX0" fmla="*/ 0 w 378001"/>
              <a:gd name="connsiteY0" fmla="*/ 73634 h 369952"/>
              <a:gd name="connsiteX1" fmla="*/ 298630 w 378001"/>
              <a:gd name="connsiteY1" fmla="*/ 0 h 369952"/>
              <a:gd name="connsiteX2" fmla="*/ 378001 w 378001"/>
              <a:gd name="connsiteY2" fmla="*/ 369952 h 369952"/>
              <a:gd name="connsiteX3" fmla="*/ 67698 w 378001"/>
              <a:gd name="connsiteY3" fmla="*/ 327154 h 369952"/>
              <a:gd name="connsiteX4" fmla="*/ 0 w 378001"/>
              <a:gd name="connsiteY4" fmla="*/ 73634 h 369952"/>
              <a:gd name="connsiteX0" fmla="*/ 0 w 378001"/>
              <a:gd name="connsiteY0" fmla="*/ 46856 h 343174"/>
              <a:gd name="connsiteX1" fmla="*/ 240727 w 378001"/>
              <a:gd name="connsiteY1" fmla="*/ 0 h 343174"/>
              <a:gd name="connsiteX2" fmla="*/ 378001 w 378001"/>
              <a:gd name="connsiteY2" fmla="*/ 343174 h 343174"/>
              <a:gd name="connsiteX3" fmla="*/ 67698 w 378001"/>
              <a:gd name="connsiteY3" fmla="*/ 300376 h 343174"/>
              <a:gd name="connsiteX4" fmla="*/ 0 w 378001"/>
              <a:gd name="connsiteY4" fmla="*/ 46856 h 34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01" h="343174">
                <a:moveTo>
                  <a:pt x="0" y="46856"/>
                </a:moveTo>
                <a:lnTo>
                  <a:pt x="240727" y="0"/>
                </a:lnTo>
                <a:lnTo>
                  <a:pt x="378001" y="343174"/>
                </a:lnTo>
                <a:lnTo>
                  <a:pt x="67698" y="300376"/>
                </a:lnTo>
                <a:lnTo>
                  <a:pt x="0" y="46856"/>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4">
            <a:extLst>
              <a:ext uri="{FF2B5EF4-FFF2-40B4-BE49-F238E27FC236}">
                <a16:creationId xmlns:a16="http://schemas.microsoft.com/office/drawing/2014/main" id="{ED045095-DF0B-4F52-9749-03238E146C96}"/>
              </a:ext>
            </a:extLst>
          </p:cNvPr>
          <p:cNvSpPr/>
          <p:nvPr/>
        </p:nvSpPr>
        <p:spPr>
          <a:xfrm rot="7507504">
            <a:off x="4734917" y="5013385"/>
            <a:ext cx="635948" cy="423587"/>
          </a:xfrm>
          <a:custGeom>
            <a:avLst/>
            <a:gdLst>
              <a:gd name="connsiteX0" fmla="*/ 0 w 342054"/>
              <a:gd name="connsiteY0" fmla="*/ 0 h 289513"/>
              <a:gd name="connsiteX1" fmla="*/ 342054 w 342054"/>
              <a:gd name="connsiteY1" fmla="*/ 0 h 289513"/>
              <a:gd name="connsiteX2" fmla="*/ 342054 w 342054"/>
              <a:gd name="connsiteY2" fmla="*/ 289513 h 289513"/>
              <a:gd name="connsiteX3" fmla="*/ 0 w 342054"/>
              <a:gd name="connsiteY3" fmla="*/ 289513 h 289513"/>
              <a:gd name="connsiteX4" fmla="*/ 0 w 342054"/>
              <a:gd name="connsiteY4" fmla="*/ 0 h 289513"/>
              <a:gd name="connsiteX0" fmla="*/ 0 w 342054"/>
              <a:gd name="connsiteY0" fmla="*/ 0 h 289513"/>
              <a:gd name="connsiteX1" fmla="*/ 342054 w 342054"/>
              <a:gd name="connsiteY1" fmla="*/ 0 h 289513"/>
              <a:gd name="connsiteX2" fmla="*/ 342054 w 342054"/>
              <a:gd name="connsiteY2" fmla="*/ 289513 h 289513"/>
              <a:gd name="connsiteX3" fmla="*/ 67698 w 342054"/>
              <a:gd name="connsiteY3" fmla="*/ 253520 h 289513"/>
              <a:gd name="connsiteX4" fmla="*/ 0 w 342054"/>
              <a:gd name="connsiteY4" fmla="*/ 0 h 289513"/>
              <a:gd name="connsiteX0" fmla="*/ 0 w 342054"/>
              <a:gd name="connsiteY0" fmla="*/ 73634 h 363147"/>
              <a:gd name="connsiteX1" fmla="*/ 298630 w 342054"/>
              <a:gd name="connsiteY1" fmla="*/ 0 h 363147"/>
              <a:gd name="connsiteX2" fmla="*/ 342054 w 342054"/>
              <a:gd name="connsiteY2" fmla="*/ 363147 h 363147"/>
              <a:gd name="connsiteX3" fmla="*/ 67698 w 342054"/>
              <a:gd name="connsiteY3" fmla="*/ 327154 h 363147"/>
              <a:gd name="connsiteX4" fmla="*/ 0 w 342054"/>
              <a:gd name="connsiteY4" fmla="*/ 73634 h 363147"/>
              <a:gd name="connsiteX0" fmla="*/ 0 w 378001"/>
              <a:gd name="connsiteY0" fmla="*/ 73634 h 369952"/>
              <a:gd name="connsiteX1" fmla="*/ 298630 w 378001"/>
              <a:gd name="connsiteY1" fmla="*/ 0 h 369952"/>
              <a:gd name="connsiteX2" fmla="*/ 378001 w 378001"/>
              <a:gd name="connsiteY2" fmla="*/ 369952 h 369952"/>
              <a:gd name="connsiteX3" fmla="*/ 67698 w 378001"/>
              <a:gd name="connsiteY3" fmla="*/ 327154 h 369952"/>
              <a:gd name="connsiteX4" fmla="*/ 0 w 378001"/>
              <a:gd name="connsiteY4" fmla="*/ 73634 h 369952"/>
              <a:gd name="connsiteX0" fmla="*/ 0 w 378001"/>
              <a:gd name="connsiteY0" fmla="*/ 46856 h 343174"/>
              <a:gd name="connsiteX1" fmla="*/ 240727 w 378001"/>
              <a:gd name="connsiteY1" fmla="*/ 0 h 343174"/>
              <a:gd name="connsiteX2" fmla="*/ 378001 w 378001"/>
              <a:gd name="connsiteY2" fmla="*/ 343174 h 343174"/>
              <a:gd name="connsiteX3" fmla="*/ 67698 w 378001"/>
              <a:gd name="connsiteY3" fmla="*/ 300376 h 343174"/>
              <a:gd name="connsiteX4" fmla="*/ 0 w 378001"/>
              <a:gd name="connsiteY4" fmla="*/ 46856 h 343174"/>
              <a:gd name="connsiteX0" fmla="*/ 0 w 606656"/>
              <a:gd name="connsiteY0" fmla="*/ 0 h 598239"/>
              <a:gd name="connsiteX1" fmla="*/ 469382 w 606656"/>
              <a:gd name="connsiteY1" fmla="*/ 255065 h 598239"/>
              <a:gd name="connsiteX2" fmla="*/ 606656 w 606656"/>
              <a:gd name="connsiteY2" fmla="*/ 598239 h 598239"/>
              <a:gd name="connsiteX3" fmla="*/ 296353 w 606656"/>
              <a:gd name="connsiteY3" fmla="*/ 555441 h 598239"/>
              <a:gd name="connsiteX4" fmla="*/ 0 w 606656"/>
              <a:gd name="connsiteY4" fmla="*/ 0 h 598239"/>
              <a:gd name="connsiteX0" fmla="*/ 0 w 606656"/>
              <a:gd name="connsiteY0" fmla="*/ 53997 h 652236"/>
              <a:gd name="connsiteX1" fmla="*/ 256169 w 606656"/>
              <a:gd name="connsiteY1" fmla="*/ 0 h 652236"/>
              <a:gd name="connsiteX2" fmla="*/ 606656 w 606656"/>
              <a:gd name="connsiteY2" fmla="*/ 652236 h 652236"/>
              <a:gd name="connsiteX3" fmla="*/ 296353 w 606656"/>
              <a:gd name="connsiteY3" fmla="*/ 609438 h 652236"/>
              <a:gd name="connsiteX4" fmla="*/ 0 w 606656"/>
              <a:gd name="connsiteY4" fmla="*/ 53997 h 65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656" h="652236">
                <a:moveTo>
                  <a:pt x="0" y="53997"/>
                </a:moveTo>
                <a:lnTo>
                  <a:pt x="256169" y="0"/>
                </a:lnTo>
                <a:lnTo>
                  <a:pt x="606656" y="652236"/>
                </a:lnTo>
                <a:lnTo>
                  <a:pt x="296353" y="609438"/>
                </a:lnTo>
                <a:lnTo>
                  <a:pt x="0" y="53997"/>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4">
            <a:extLst>
              <a:ext uri="{FF2B5EF4-FFF2-40B4-BE49-F238E27FC236}">
                <a16:creationId xmlns:a16="http://schemas.microsoft.com/office/drawing/2014/main" id="{21296E94-E013-4D9A-BCCD-6323B7C9762C}"/>
              </a:ext>
            </a:extLst>
          </p:cNvPr>
          <p:cNvSpPr/>
          <p:nvPr/>
        </p:nvSpPr>
        <p:spPr>
          <a:xfrm rot="6889093">
            <a:off x="9293524" y="4342217"/>
            <a:ext cx="358455" cy="1683345"/>
          </a:xfrm>
          <a:custGeom>
            <a:avLst/>
            <a:gdLst>
              <a:gd name="connsiteX0" fmla="*/ 0 w 342054"/>
              <a:gd name="connsiteY0" fmla="*/ 0 h 289513"/>
              <a:gd name="connsiteX1" fmla="*/ 342054 w 342054"/>
              <a:gd name="connsiteY1" fmla="*/ 0 h 289513"/>
              <a:gd name="connsiteX2" fmla="*/ 342054 w 342054"/>
              <a:gd name="connsiteY2" fmla="*/ 289513 h 289513"/>
              <a:gd name="connsiteX3" fmla="*/ 0 w 342054"/>
              <a:gd name="connsiteY3" fmla="*/ 289513 h 289513"/>
              <a:gd name="connsiteX4" fmla="*/ 0 w 342054"/>
              <a:gd name="connsiteY4" fmla="*/ 0 h 289513"/>
              <a:gd name="connsiteX0" fmla="*/ 0 w 342054"/>
              <a:gd name="connsiteY0" fmla="*/ 0 h 289513"/>
              <a:gd name="connsiteX1" fmla="*/ 342054 w 342054"/>
              <a:gd name="connsiteY1" fmla="*/ 0 h 289513"/>
              <a:gd name="connsiteX2" fmla="*/ 342054 w 342054"/>
              <a:gd name="connsiteY2" fmla="*/ 289513 h 289513"/>
              <a:gd name="connsiteX3" fmla="*/ 67698 w 342054"/>
              <a:gd name="connsiteY3" fmla="*/ 253520 h 289513"/>
              <a:gd name="connsiteX4" fmla="*/ 0 w 342054"/>
              <a:gd name="connsiteY4" fmla="*/ 0 h 289513"/>
              <a:gd name="connsiteX0" fmla="*/ 0 w 342054"/>
              <a:gd name="connsiteY0" fmla="*/ 73634 h 363147"/>
              <a:gd name="connsiteX1" fmla="*/ 298630 w 342054"/>
              <a:gd name="connsiteY1" fmla="*/ 0 h 363147"/>
              <a:gd name="connsiteX2" fmla="*/ 342054 w 342054"/>
              <a:gd name="connsiteY2" fmla="*/ 363147 h 363147"/>
              <a:gd name="connsiteX3" fmla="*/ 67698 w 342054"/>
              <a:gd name="connsiteY3" fmla="*/ 327154 h 363147"/>
              <a:gd name="connsiteX4" fmla="*/ 0 w 342054"/>
              <a:gd name="connsiteY4" fmla="*/ 73634 h 363147"/>
              <a:gd name="connsiteX0" fmla="*/ 0 w 378001"/>
              <a:gd name="connsiteY0" fmla="*/ 73634 h 369952"/>
              <a:gd name="connsiteX1" fmla="*/ 298630 w 378001"/>
              <a:gd name="connsiteY1" fmla="*/ 0 h 369952"/>
              <a:gd name="connsiteX2" fmla="*/ 378001 w 378001"/>
              <a:gd name="connsiteY2" fmla="*/ 369952 h 369952"/>
              <a:gd name="connsiteX3" fmla="*/ 67698 w 378001"/>
              <a:gd name="connsiteY3" fmla="*/ 327154 h 369952"/>
              <a:gd name="connsiteX4" fmla="*/ 0 w 378001"/>
              <a:gd name="connsiteY4" fmla="*/ 73634 h 369952"/>
              <a:gd name="connsiteX0" fmla="*/ 0 w 378001"/>
              <a:gd name="connsiteY0" fmla="*/ 46856 h 343174"/>
              <a:gd name="connsiteX1" fmla="*/ 240727 w 378001"/>
              <a:gd name="connsiteY1" fmla="*/ 0 h 343174"/>
              <a:gd name="connsiteX2" fmla="*/ 378001 w 378001"/>
              <a:gd name="connsiteY2" fmla="*/ 343174 h 343174"/>
              <a:gd name="connsiteX3" fmla="*/ 67698 w 378001"/>
              <a:gd name="connsiteY3" fmla="*/ 300376 h 343174"/>
              <a:gd name="connsiteX4" fmla="*/ 0 w 378001"/>
              <a:gd name="connsiteY4" fmla="*/ 46856 h 343174"/>
              <a:gd name="connsiteX0" fmla="*/ 0 w 378001"/>
              <a:gd name="connsiteY0" fmla="*/ 46856 h 843174"/>
              <a:gd name="connsiteX1" fmla="*/ 240727 w 378001"/>
              <a:gd name="connsiteY1" fmla="*/ 0 h 843174"/>
              <a:gd name="connsiteX2" fmla="*/ 378001 w 378001"/>
              <a:gd name="connsiteY2" fmla="*/ 343174 h 843174"/>
              <a:gd name="connsiteX3" fmla="*/ 332773 w 378001"/>
              <a:gd name="connsiteY3" fmla="*/ 843174 h 843174"/>
              <a:gd name="connsiteX4" fmla="*/ 0 w 378001"/>
              <a:gd name="connsiteY4" fmla="*/ 46856 h 843174"/>
              <a:gd name="connsiteX0" fmla="*/ 0 w 384821"/>
              <a:gd name="connsiteY0" fmla="*/ 0 h 1571004"/>
              <a:gd name="connsiteX1" fmla="*/ 247547 w 384821"/>
              <a:gd name="connsiteY1" fmla="*/ 727830 h 1571004"/>
              <a:gd name="connsiteX2" fmla="*/ 384821 w 384821"/>
              <a:gd name="connsiteY2" fmla="*/ 1071004 h 1571004"/>
              <a:gd name="connsiteX3" fmla="*/ 339593 w 384821"/>
              <a:gd name="connsiteY3" fmla="*/ 1571004 h 1571004"/>
              <a:gd name="connsiteX4" fmla="*/ 0 w 384821"/>
              <a:gd name="connsiteY4" fmla="*/ 0 h 1571004"/>
              <a:gd name="connsiteX0" fmla="*/ 0 w 384821"/>
              <a:gd name="connsiteY0" fmla="*/ 0 h 1571004"/>
              <a:gd name="connsiteX1" fmla="*/ 94084 w 384821"/>
              <a:gd name="connsiteY1" fmla="*/ 81876 h 1571004"/>
              <a:gd name="connsiteX2" fmla="*/ 384821 w 384821"/>
              <a:gd name="connsiteY2" fmla="*/ 1071004 h 1571004"/>
              <a:gd name="connsiteX3" fmla="*/ 339593 w 384821"/>
              <a:gd name="connsiteY3" fmla="*/ 1571004 h 1571004"/>
              <a:gd name="connsiteX4" fmla="*/ 0 w 384821"/>
              <a:gd name="connsiteY4" fmla="*/ 0 h 1571004"/>
              <a:gd name="connsiteX0" fmla="*/ 0 w 358455"/>
              <a:gd name="connsiteY0" fmla="*/ 613485 h 1489128"/>
              <a:gd name="connsiteX1" fmla="*/ 67718 w 358455"/>
              <a:gd name="connsiteY1" fmla="*/ 0 h 1489128"/>
              <a:gd name="connsiteX2" fmla="*/ 358455 w 358455"/>
              <a:gd name="connsiteY2" fmla="*/ 989128 h 1489128"/>
              <a:gd name="connsiteX3" fmla="*/ 313227 w 358455"/>
              <a:gd name="connsiteY3" fmla="*/ 1489128 h 1489128"/>
              <a:gd name="connsiteX4" fmla="*/ 0 w 358455"/>
              <a:gd name="connsiteY4" fmla="*/ 613485 h 1489128"/>
              <a:gd name="connsiteX0" fmla="*/ 0 w 358455"/>
              <a:gd name="connsiteY0" fmla="*/ 807702 h 1683345"/>
              <a:gd name="connsiteX1" fmla="*/ 1331 w 358455"/>
              <a:gd name="connsiteY1" fmla="*/ 0 h 1683345"/>
              <a:gd name="connsiteX2" fmla="*/ 358455 w 358455"/>
              <a:gd name="connsiteY2" fmla="*/ 1183345 h 1683345"/>
              <a:gd name="connsiteX3" fmla="*/ 313227 w 358455"/>
              <a:gd name="connsiteY3" fmla="*/ 1683345 h 1683345"/>
              <a:gd name="connsiteX4" fmla="*/ 0 w 358455"/>
              <a:gd name="connsiteY4" fmla="*/ 807702 h 168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55" h="1683345">
                <a:moveTo>
                  <a:pt x="0" y="807702"/>
                </a:moveTo>
                <a:cubicBezTo>
                  <a:pt x="444" y="538468"/>
                  <a:pt x="887" y="269234"/>
                  <a:pt x="1331" y="0"/>
                </a:cubicBezTo>
                <a:lnTo>
                  <a:pt x="358455" y="1183345"/>
                </a:lnTo>
                <a:lnTo>
                  <a:pt x="313227" y="1683345"/>
                </a:lnTo>
                <a:lnTo>
                  <a:pt x="0" y="807702"/>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4">
            <a:extLst>
              <a:ext uri="{FF2B5EF4-FFF2-40B4-BE49-F238E27FC236}">
                <a16:creationId xmlns:a16="http://schemas.microsoft.com/office/drawing/2014/main" id="{F2760610-CBE5-4530-BB8A-D39996CD3C17}"/>
              </a:ext>
            </a:extLst>
          </p:cNvPr>
          <p:cNvSpPr/>
          <p:nvPr/>
        </p:nvSpPr>
        <p:spPr>
          <a:xfrm rot="6889093">
            <a:off x="3647381" y="4943440"/>
            <a:ext cx="390426" cy="397818"/>
          </a:xfrm>
          <a:custGeom>
            <a:avLst/>
            <a:gdLst>
              <a:gd name="connsiteX0" fmla="*/ 0 w 342054"/>
              <a:gd name="connsiteY0" fmla="*/ 0 h 289513"/>
              <a:gd name="connsiteX1" fmla="*/ 342054 w 342054"/>
              <a:gd name="connsiteY1" fmla="*/ 0 h 289513"/>
              <a:gd name="connsiteX2" fmla="*/ 342054 w 342054"/>
              <a:gd name="connsiteY2" fmla="*/ 289513 h 289513"/>
              <a:gd name="connsiteX3" fmla="*/ 0 w 342054"/>
              <a:gd name="connsiteY3" fmla="*/ 289513 h 289513"/>
              <a:gd name="connsiteX4" fmla="*/ 0 w 342054"/>
              <a:gd name="connsiteY4" fmla="*/ 0 h 289513"/>
              <a:gd name="connsiteX0" fmla="*/ 0 w 342054"/>
              <a:gd name="connsiteY0" fmla="*/ 0 h 289513"/>
              <a:gd name="connsiteX1" fmla="*/ 342054 w 342054"/>
              <a:gd name="connsiteY1" fmla="*/ 0 h 289513"/>
              <a:gd name="connsiteX2" fmla="*/ 342054 w 342054"/>
              <a:gd name="connsiteY2" fmla="*/ 289513 h 289513"/>
              <a:gd name="connsiteX3" fmla="*/ 67698 w 342054"/>
              <a:gd name="connsiteY3" fmla="*/ 253520 h 289513"/>
              <a:gd name="connsiteX4" fmla="*/ 0 w 342054"/>
              <a:gd name="connsiteY4" fmla="*/ 0 h 289513"/>
              <a:gd name="connsiteX0" fmla="*/ 0 w 342054"/>
              <a:gd name="connsiteY0" fmla="*/ 73634 h 363147"/>
              <a:gd name="connsiteX1" fmla="*/ 298630 w 342054"/>
              <a:gd name="connsiteY1" fmla="*/ 0 h 363147"/>
              <a:gd name="connsiteX2" fmla="*/ 342054 w 342054"/>
              <a:gd name="connsiteY2" fmla="*/ 363147 h 363147"/>
              <a:gd name="connsiteX3" fmla="*/ 67698 w 342054"/>
              <a:gd name="connsiteY3" fmla="*/ 327154 h 363147"/>
              <a:gd name="connsiteX4" fmla="*/ 0 w 342054"/>
              <a:gd name="connsiteY4" fmla="*/ 73634 h 363147"/>
              <a:gd name="connsiteX0" fmla="*/ 0 w 378001"/>
              <a:gd name="connsiteY0" fmla="*/ 73634 h 369952"/>
              <a:gd name="connsiteX1" fmla="*/ 298630 w 378001"/>
              <a:gd name="connsiteY1" fmla="*/ 0 h 369952"/>
              <a:gd name="connsiteX2" fmla="*/ 378001 w 378001"/>
              <a:gd name="connsiteY2" fmla="*/ 369952 h 369952"/>
              <a:gd name="connsiteX3" fmla="*/ 67698 w 378001"/>
              <a:gd name="connsiteY3" fmla="*/ 327154 h 369952"/>
              <a:gd name="connsiteX4" fmla="*/ 0 w 378001"/>
              <a:gd name="connsiteY4" fmla="*/ 73634 h 369952"/>
              <a:gd name="connsiteX0" fmla="*/ 0 w 378001"/>
              <a:gd name="connsiteY0" fmla="*/ 46856 h 343174"/>
              <a:gd name="connsiteX1" fmla="*/ 240727 w 378001"/>
              <a:gd name="connsiteY1" fmla="*/ 0 h 343174"/>
              <a:gd name="connsiteX2" fmla="*/ 378001 w 378001"/>
              <a:gd name="connsiteY2" fmla="*/ 343174 h 343174"/>
              <a:gd name="connsiteX3" fmla="*/ 67698 w 378001"/>
              <a:gd name="connsiteY3" fmla="*/ 300376 h 343174"/>
              <a:gd name="connsiteX4" fmla="*/ 0 w 378001"/>
              <a:gd name="connsiteY4" fmla="*/ 46856 h 34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01" h="343174">
                <a:moveTo>
                  <a:pt x="0" y="46856"/>
                </a:moveTo>
                <a:lnTo>
                  <a:pt x="240727" y="0"/>
                </a:lnTo>
                <a:lnTo>
                  <a:pt x="378001" y="343174"/>
                </a:lnTo>
                <a:lnTo>
                  <a:pt x="67698" y="300376"/>
                </a:lnTo>
                <a:lnTo>
                  <a:pt x="0" y="46856"/>
                </a:lnTo>
                <a:close/>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吹き出し: 四角形 1">
            <a:extLst>
              <a:ext uri="{FF2B5EF4-FFF2-40B4-BE49-F238E27FC236}">
                <a16:creationId xmlns:a16="http://schemas.microsoft.com/office/drawing/2014/main" id="{0FBC9F1C-2369-464F-B575-9C5C3ECBE419}"/>
              </a:ext>
            </a:extLst>
          </p:cNvPr>
          <p:cNvSpPr/>
          <p:nvPr/>
        </p:nvSpPr>
        <p:spPr>
          <a:xfrm>
            <a:off x="2543954" y="4383113"/>
            <a:ext cx="2188155" cy="302428"/>
          </a:xfrm>
          <a:prstGeom prst="wedgeRectCallout">
            <a:avLst>
              <a:gd name="adj1" fmla="val 9086"/>
              <a:gd name="adj2" fmla="val 13426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第</a:t>
            </a:r>
            <a:r>
              <a:rPr kumimoji="1" lang="en-US" altLang="ja-JP" dirty="0"/>
              <a:t>1</a:t>
            </a:r>
            <a:r>
              <a:rPr kumimoji="1" lang="ja-JP" altLang="en-US" dirty="0"/>
              <a:t>号ゲストハウス</a:t>
            </a:r>
          </a:p>
        </p:txBody>
      </p:sp>
      <p:sp>
        <p:nvSpPr>
          <p:cNvPr id="10" name="正方形/長方形 4">
            <a:extLst>
              <a:ext uri="{FF2B5EF4-FFF2-40B4-BE49-F238E27FC236}">
                <a16:creationId xmlns:a16="http://schemas.microsoft.com/office/drawing/2014/main" id="{50B87CF8-3B0E-466C-B5F0-05A55BDFE7B2}"/>
              </a:ext>
            </a:extLst>
          </p:cNvPr>
          <p:cNvSpPr/>
          <p:nvPr/>
        </p:nvSpPr>
        <p:spPr>
          <a:xfrm rot="6889093">
            <a:off x="5089484" y="4389139"/>
            <a:ext cx="230810" cy="343174"/>
          </a:xfrm>
          <a:custGeom>
            <a:avLst/>
            <a:gdLst>
              <a:gd name="connsiteX0" fmla="*/ 0 w 342054"/>
              <a:gd name="connsiteY0" fmla="*/ 0 h 289513"/>
              <a:gd name="connsiteX1" fmla="*/ 342054 w 342054"/>
              <a:gd name="connsiteY1" fmla="*/ 0 h 289513"/>
              <a:gd name="connsiteX2" fmla="*/ 342054 w 342054"/>
              <a:gd name="connsiteY2" fmla="*/ 289513 h 289513"/>
              <a:gd name="connsiteX3" fmla="*/ 0 w 342054"/>
              <a:gd name="connsiteY3" fmla="*/ 289513 h 289513"/>
              <a:gd name="connsiteX4" fmla="*/ 0 w 342054"/>
              <a:gd name="connsiteY4" fmla="*/ 0 h 289513"/>
              <a:gd name="connsiteX0" fmla="*/ 0 w 342054"/>
              <a:gd name="connsiteY0" fmla="*/ 0 h 289513"/>
              <a:gd name="connsiteX1" fmla="*/ 342054 w 342054"/>
              <a:gd name="connsiteY1" fmla="*/ 0 h 289513"/>
              <a:gd name="connsiteX2" fmla="*/ 342054 w 342054"/>
              <a:gd name="connsiteY2" fmla="*/ 289513 h 289513"/>
              <a:gd name="connsiteX3" fmla="*/ 67698 w 342054"/>
              <a:gd name="connsiteY3" fmla="*/ 253520 h 289513"/>
              <a:gd name="connsiteX4" fmla="*/ 0 w 342054"/>
              <a:gd name="connsiteY4" fmla="*/ 0 h 289513"/>
              <a:gd name="connsiteX0" fmla="*/ 0 w 342054"/>
              <a:gd name="connsiteY0" fmla="*/ 73634 h 363147"/>
              <a:gd name="connsiteX1" fmla="*/ 298630 w 342054"/>
              <a:gd name="connsiteY1" fmla="*/ 0 h 363147"/>
              <a:gd name="connsiteX2" fmla="*/ 342054 w 342054"/>
              <a:gd name="connsiteY2" fmla="*/ 363147 h 363147"/>
              <a:gd name="connsiteX3" fmla="*/ 67698 w 342054"/>
              <a:gd name="connsiteY3" fmla="*/ 327154 h 363147"/>
              <a:gd name="connsiteX4" fmla="*/ 0 w 342054"/>
              <a:gd name="connsiteY4" fmla="*/ 73634 h 363147"/>
              <a:gd name="connsiteX0" fmla="*/ 0 w 378001"/>
              <a:gd name="connsiteY0" fmla="*/ 73634 h 369952"/>
              <a:gd name="connsiteX1" fmla="*/ 298630 w 378001"/>
              <a:gd name="connsiteY1" fmla="*/ 0 h 369952"/>
              <a:gd name="connsiteX2" fmla="*/ 378001 w 378001"/>
              <a:gd name="connsiteY2" fmla="*/ 369952 h 369952"/>
              <a:gd name="connsiteX3" fmla="*/ 67698 w 378001"/>
              <a:gd name="connsiteY3" fmla="*/ 327154 h 369952"/>
              <a:gd name="connsiteX4" fmla="*/ 0 w 378001"/>
              <a:gd name="connsiteY4" fmla="*/ 73634 h 369952"/>
              <a:gd name="connsiteX0" fmla="*/ 0 w 378001"/>
              <a:gd name="connsiteY0" fmla="*/ 46856 h 343174"/>
              <a:gd name="connsiteX1" fmla="*/ 240727 w 378001"/>
              <a:gd name="connsiteY1" fmla="*/ 0 h 343174"/>
              <a:gd name="connsiteX2" fmla="*/ 378001 w 378001"/>
              <a:gd name="connsiteY2" fmla="*/ 343174 h 343174"/>
              <a:gd name="connsiteX3" fmla="*/ 67698 w 378001"/>
              <a:gd name="connsiteY3" fmla="*/ 300376 h 343174"/>
              <a:gd name="connsiteX4" fmla="*/ 0 w 378001"/>
              <a:gd name="connsiteY4" fmla="*/ 46856 h 34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01" h="343174">
                <a:moveTo>
                  <a:pt x="0" y="46856"/>
                </a:moveTo>
                <a:lnTo>
                  <a:pt x="240727" y="0"/>
                </a:lnTo>
                <a:lnTo>
                  <a:pt x="378001" y="343174"/>
                </a:lnTo>
                <a:lnTo>
                  <a:pt x="67698" y="300376"/>
                </a:lnTo>
                <a:lnTo>
                  <a:pt x="0" y="46856"/>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FCCA09E6-F0A6-4256-9019-46177BFFDEB7}"/>
              </a:ext>
            </a:extLst>
          </p:cNvPr>
          <p:cNvSpPr/>
          <p:nvPr/>
        </p:nvSpPr>
        <p:spPr>
          <a:xfrm rot="2866872">
            <a:off x="5663044" y="3820232"/>
            <a:ext cx="120902" cy="806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9F721B37-71D8-40C6-846B-ACBEB4C0E154}"/>
              </a:ext>
            </a:extLst>
          </p:cNvPr>
          <p:cNvSpPr/>
          <p:nvPr/>
        </p:nvSpPr>
        <p:spPr>
          <a:xfrm rot="2866872">
            <a:off x="5738637" y="3806693"/>
            <a:ext cx="111869" cy="111794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3131F6E7-A9E3-4544-AD9F-DB04CBFAAF4E}"/>
              </a:ext>
            </a:extLst>
          </p:cNvPr>
          <p:cNvSpPr/>
          <p:nvPr/>
        </p:nvSpPr>
        <p:spPr>
          <a:xfrm rot="2866872">
            <a:off x="5980433" y="3757520"/>
            <a:ext cx="139300" cy="160471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09858BB2-7AB5-40B0-9574-C62275C4F249}"/>
              </a:ext>
            </a:extLst>
          </p:cNvPr>
          <p:cNvSpPr/>
          <p:nvPr/>
        </p:nvSpPr>
        <p:spPr>
          <a:xfrm rot="18971052">
            <a:off x="8763772" y="3767753"/>
            <a:ext cx="204237" cy="138654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EA99627-E2B3-4A95-A65E-EAC96ED773D4}"/>
              </a:ext>
            </a:extLst>
          </p:cNvPr>
          <p:cNvSpPr txBox="1"/>
          <p:nvPr/>
        </p:nvSpPr>
        <p:spPr>
          <a:xfrm>
            <a:off x="5982268" y="3662149"/>
            <a:ext cx="2752299"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現在交渉中の空地・空家</a:t>
            </a:r>
          </a:p>
        </p:txBody>
      </p:sp>
      <p:sp>
        <p:nvSpPr>
          <p:cNvPr id="17" name="正方形/長方形 16">
            <a:extLst>
              <a:ext uri="{FF2B5EF4-FFF2-40B4-BE49-F238E27FC236}">
                <a16:creationId xmlns:a16="http://schemas.microsoft.com/office/drawing/2014/main" id="{44A11E19-0CA8-4840-93E7-D408F69512BB}"/>
              </a:ext>
            </a:extLst>
          </p:cNvPr>
          <p:cNvSpPr/>
          <p:nvPr/>
        </p:nvSpPr>
        <p:spPr>
          <a:xfrm>
            <a:off x="14937" y="57081"/>
            <a:ext cx="171959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400" b="1" dirty="0"/>
              <a:t>別資料</a:t>
            </a:r>
            <a:r>
              <a:rPr lang="en-US" altLang="ja-JP" sz="2400" b="1" dirty="0"/>
              <a:t>5-</a:t>
            </a:r>
            <a:r>
              <a:rPr lang="ja-JP" altLang="en-US" sz="2400" b="1" dirty="0"/>
              <a:t>４　</a:t>
            </a:r>
          </a:p>
        </p:txBody>
      </p:sp>
      <p:sp>
        <p:nvSpPr>
          <p:cNvPr id="8" name="正方形/長方形 7">
            <a:extLst>
              <a:ext uri="{FF2B5EF4-FFF2-40B4-BE49-F238E27FC236}">
                <a16:creationId xmlns:a16="http://schemas.microsoft.com/office/drawing/2014/main" id="{43974AAB-1317-4AA9-8D32-719776FA382B}"/>
              </a:ext>
            </a:extLst>
          </p:cNvPr>
          <p:cNvSpPr/>
          <p:nvPr/>
        </p:nvSpPr>
        <p:spPr>
          <a:xfrm>
            <a:off x="3315092" y="484378"/>
            <a:ext cx="6017443" cy="674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渚の交番 島戸から第</a:t>
            </a:r>
            <a:r>
              <a:rPr kumimoji="1" lang="en-US" altLang="ja-JP" sz="2000" dirty="0"/>
              <a:t>1</a:t>
            </a:r>
            <a:r>
              <a:rPr kumimoji="1" lang="ja-JP" altLang="en-US" sz="2000" dirty="0"/>
              <a:t>号ゲストハウスまでは約</a:t>
            </a:r>
            <a:r>
              <a:rPr kumimoji="1" lang="en-US" altLang="ja-JP" sz="2000" dirty="0"/>
              <a:t>80</a:t>
            </a:r>
            <a:r>
              <a:rPr kumimoji="1" lang="ja-JP" altLang="en-US" sz="2000" dirty="0"/>
              <a:t>ｍ</a:t>
            </a:r>
          </a:p>
        </p:txBody>
      </p:sp>
    </p:spTree>
    <p:extLst>
      <p:ext uri="{BB962C8B-B14F-4D97-AF65-F5344CB8AC3E}">
        <p14:creationId xmlns:p14="http://schemas.microsoft.com/office/powerpoint/2010/main" val="182147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DEE0720-2C86-40FD-B819-EB37BA4BCC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40859" y="4417739"/>
            <a:ext cx="5259322" cy="2440262"/>
          </a:xfrm>
          <a:prstGeom prst="rect">
            <a:avLst/>
          </a:prstGeom>
        </p:spPr>
      </p:pic>
      <p:pic>
        <p:nvPicPr>
          <p:cNvPr id="6" name="図 5">
            <a:extLst>
              <a:ext uri="{FF2B5EF4-FFF2-40B4-BE49-F238E27FC236}">
                <a16:creationId xmlns:a16="http://schemas.microsoft.com/office/drawing/2014/main" id="{FC16E795-9257-4EBD-914D-90614170BA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71" y="793851"/>
            <a:ext cx="4246123" cy="6064149"/>
          </a:xfrm>
          <a:prstGeom prst="rect">
            <a:avLst/>
          </a:prstGeom>
        </p:spPr>
      </p:pic>
      <p:pic>
        <p:nvPicPr>
          <p:cNvPr id="8" name="図 7">
            <a:extLst>
              <a:ext uri="{FF2B5EF4-FFF2-40B4-BE49-F238E27FC236}">
                <a16:creationId xmlns:a16="http://schemas.microsoft.com/office/drawing/2014/main" id="{0E427D7D-B439-4F55-B06D-D0DB45554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3940" y="0"/>
            <a:ext cx="4921777" cy="2768499"/>
          </a:xfrm>
          <a:prstGeom prst="rect">
            <a:avLst/>
          </a:prstGeom>
        </p:spPr>
      </p:pic>
      <p:pic>
        <p:nvPicPr>
          <p:cNvPr id="9" name="図 8">
            <a:extLst>
              <a:ext uri="{FF2B5EF4-FFF2-40B4-BE49-F238E27FC236}">
                <a16:creationId xmlns:a16="http://schemas.microsoft.com/office/drawing/2014/main" id="{E8A32B84-50E9-4CE3-8C1C-FB55CAD208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51224" y="2257302"/>
            <a:ext cx="3840776" cy="2160436"/>
          </a:xfrm>
          <a:prstGeom prst="rect">
            <a:avLst/>
          </a:prstGeom>
        </p:spPr>
      </p:pic>
      <p:pic>
        <p:nvPicPr>
          <p:cNvPr id="7" name="図 6">
            <a:extLst>
              <a:ext uri="{FF2B5EF4-FFF2-40B4-BE49-F238E27FC236}">
                <a16:creationId xmlns:a16="http://schemas.microsoft.com/office/drawing/2014/main" id="{4A621909-D373-475B-A9B4-956142B956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3932" y="2358002"/>
            <a:ext cx="3425854" cy="1927043"/>
          </a:xfrm>
          <a:prstGeom prst="rect">
            <a:avLst/>
          </a:prstGeom>
        </p:spPr>
      </p:pic>
      <p:pic>
        <p:nvPicPr>
          <p:cNvPr id="11" name="図 10">
            <a:extLst>
              <a:ext uri="{FF2B5EF4-FFF2-40B4-BE49-F238E27FC236}">
                <a16:creationId xmlns:a16="http://schemas.microsoft.com/office/drawing/2014/main" id="{F9DD5F90-50AD-4FB8-B334-0B3526DC21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72661" y="4218495"/>
            <a:ext cx="3519340" cy="2639505"/>
          </a:xfrm>
          <a:prstGeom prst="rect">
            <a:avLst/>
          </a:prstGeom>
        </p:spPr>
      </p:pic>
      <p:sp>
        <p:nvSpPr>
          <p:cNvPr id="12" name="正方形/長方形 11">
            <a:extLst>
              <a:ext uri="{FF2B5EF4-FFF2-40B4-BE49-F238E27FC236}">
                <a16:creationId xmlns:a16="http://schemas.microsoft.com/office/drawing/2014/main" id="{9E65DE7C-B353-4AA8-B478-D9EE67DAA802}"/>
              </a:ext>
            </a:extLst>
          </p:cNvPr>
          <p:cNvSpPr/>
          <p:nvPr/>
        </p:nvSpPr>
        <p:spPr>
          <a:xfrm>
            <a:off x="45526" y="412237"/>
            <a:ext cx="5501902" cy="400110"/>
          </a:xfrm>
          <a:prstGeom prst="rect">
            <a:avLst/>
          </a:prstGeom>
        </p:spPr>
        <p:txBody>
          <a:bodyPr wrap="square">
            <a:spAutoFit/>
          </a:bodyPr>
          <a:lstStyle/>
          <a:p>
            <a:r>
              <a:rPr lang="en-US" altLang="ja-JP" sz="2000" dirty="0">
                <a:ea typeface="ＭＳ Ｐゴシック" panose="020B0600070205080204" pitchFamily="50" charset="-128"/>
                <a:cs typeface="Times New Roman" panose="02020603050405020304" pitchFamily="18" charset="0"/>
              </a:rPr>
              <a:t>2019</a:t>
            </a:r>
            <a:r>
              <a:rPr lang="ja-JP" altLang="en-US" sz="2000" dirty="0">
                <a:ea typeface="ＭＳ Ｐゴシック" panose="020B0600070205080204" pitchFamily="50" charset="-128"/>
                <a:cs typeface="Times New Roman" panose="02020603050405020304" pitchFamily="18" charset="0"/>
              </a:rPr>
              <a:t>年</a:t>
            </a:r>
            <a:r>
              <a:rPr lang="en-US" altLang="ja-JP" sz="2000" dirty="0">
                <a:ea typeface="ＭＳ Ｐゴシック" panose="020B0600070205080204" pitchFamily="50" charset="-128"/>
                <a:cs typeface="Times New Roman" panose="02020603050405020304" pitchFamily="18" charset="0"/>
              </a:rPr>
              <a:t>1</a:t>
            </a:r>
            <a:r>
              <a:rPr lang="ja-JP" altLang="en-US" sz="2000" dirty="0">
                <a:ea typeface="ＭＳ Ｐゴシック" panose="020B0600070205080204" pitchFamily="50" charset="-128"/>
                <a:cs typeface="Times New Roman" panose="02020603050405020304" pitchFamily="18" charset="0"/>
              </a:rPr>
              <a:t>月</a:t>
            </a:r>
            <a:r>
              <a:rPr lang="en-US" altLang="ja-JP" sz="2000" dirty="0">
                <a:ea typeface="ＭＳ Ｐゴシック" panose="020B0600070205080204" pitchFamily="50" charset="-128"/>
                <a:cs typeface="Times New Roman" panose="02020603050405020304" pitchFamily="18" charset="0"/>
              </a:rPr>
              <a:t>20</a:t>
            </a:r>
            <a:r>
              <a:rPr lang="ja-JP" altLang="en-US" sz="2000" dirty="0">
                <a:ea typeface="ＭＳ Ｐゴシック" panose="020B0600070205080204" pitchFamily="50" charset="-128"/>
                <a:cs typeface="Times New Roman" panose="02020603050405020304" pitchFamily="18" charset="0"/>
              </a:rPr>
              <a:t>日　</a:t>
            </a:r>
            <a:r>
              <a:rPr lang="ja-JP" altLang="ja-JP" sz="2000" dirty="0">
                <a:ea typeface="ＭＳ Ｐゴシック" panose="020B0600070205080204" pitchFamily="50" charset="-128"/>
                <a:cs typeface="Times New Roman" panose="02020603050405020304" pitchFamily="18" charset="0"/>
              </a:rPr>
              <a:t>ビーチクリーン及び</a:t>
            </a:r>
            <a:r>
              <a:rPr lang="ja-JP" altLang="en-US" sz="2000" dirty="0">
                <a:ea typeface="ＭＳ Ｐゴシック" panose="020B0600070205080204" pitchFamily="50" charset="-128"/>
                <a:cs typeface="Times New Roman" panose="02020603050405020304" pitchFamily="18" charset="0"/>
              </a:rPr>
              <a:t>水辺の体験</a:t>
            </a:r>
            <a:endParaRPr lang="ja-JP" altLang="en-US" sz="2000" dirty="0"/>
          </a:p>
        </p:txBody>
      </p:sp>
      <p:sp>
        <p:nvSpPr>
          <p:cNvPr id="13" name="テキスト ボックス 12">
            <a:extLst>
              <a:ext uri="{FF2B5EF4-FFF2-40B4-BE49-F238E27FC236}">
                <a16:creationId xmlns:a16="http://schemas.microsoft.com/office/drawing/2014/main" id="{CCE651EB-F057-4F24-BB83-F21E9C3A51BE}"/>
              </a:ext>
            </a:extLst>
          </p:cNvPr>
          <p:cNvSpPr txBox="1"/>
          <p:nvPr/>
        </p:nvSpPr>
        <p:spPr>
          <a:xfrm>
            <a:off x="312237" y="-1819"/>
            <a:ext cx="1625404" cy="461665"/>
          </a:xfrm>
          <a:prstGeom prst="rect">
            <a:avLst/>
          </a:prstGeom>
          <a:noFill/>
        </p:spPr>
        <p:txBody>
          <a:bodyPr wrap="square" rtlCol="0">
            <a:spAutoFit/>
          </a:bodyPr>
          <a:lstStyle/>
          <a:p>
            <a:r>
              <a:rPr kumimoji="1" lang="ja-JP" altLang="en-US" sz="2400" b="1" dirty="0"/>
              <a:t>別資料</a:t>
            </a:r>
            <a:r>
              <a:rPr kumimoji="1" lang="en-US" altLang="ja-JP" sz="2400" b="1" dirty="0"/>
              <a:t>1-3</a:t>
            </a:r>
            <a:endParaRPr kumimoji="1" lang="ja-JP" altLang="en-US" sz="2400" b="1" dirty="0"/>
          </a:p>
        </p:txBody>
      </p:sp>
    </p:spTree>
    <p:extLst>
      <p:ext uri="{BB962C8B-B14F-4D97-AF65-F5344CB8AC3E}">
        <p14:creationId xmlns:p14="http://schemas.microsoft.com/office/powerpoint/2010/main" val="953113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0B36F0-EC35-4144-95BE-26FDF0AFD0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3803517"/>
            <a:ext cx="5354758" cy="3013229"/>
          </a:xfrm>
          <a:prstGeom prst="rect">
            <a:avLst/>
          </a:prstGeom>
        </p:spPr>
      </p:pic>
      <p:pic>
        <p:nvPicPr>
          <p:cNvPr id="5" name="図 4">
            <a:extLst>
              <a:ext uri="{FF2B5EF4-FFF2-40B4-BE49-F238E27FC236}">
                <a16:creationId xmlns:a16="http://schemas.microsoft.com/office/drawing/2014/main" id="{D7D4A5B4-2DE6-4BFD-BE25-ADD6785589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9388" y="458414"/>
            <a:ext cx="3461426" cy="2596070"/>
          </a:xfrm>
          <a:prstGeom prst="rect">
            <a:avLst/>
          </a:prstGeom>
        </p:spPr>
      </p:pic>
      <p:pic>
        <p:nvPicPr>
          <p:cNvPr id="7" name="図 6">
            <a:extLst>
              <a:ext uri="{FF2B5EF4-FFF2-40B4-BE49-F238E27FC236}">
                <a16:creationId xmlns:a16="http://schemas.microsoft.com/office/drawing/2014/main" id="{03262EA8-CE0C-4B30-A18C-E7C5D24176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889" y="458414"/>
            <a:ext cx="3409546" cy="2557160"/>
          </a:xfrm>
          <a:prstGeom prst="rect">
            <a:avLst/>
          </a:prstGeom>
        </p:spPr>
      </p:pic>
      <p:pic>
        <p:nvPicPr>
          <p:cNvPr id="9" name="図 8">
            <a:extLst>
              <a:ext uri="{FF2B5EF4-FFF2-40B4-BE49-F238E27FC236}">
                <a16:creationId xmlns:a16="http://schemas.microsoft.com/office/drawing/2014/main" id="{19C5BC9E-A76E-47BE-86C4-B158BC7E79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5671" y="3637016"/>
            <a:ext cx="4239640" cy="3179730"/>
          </a:xfrm>
          <a:prstGeom prst="rect">
            <a:avLst/>
          </a:prstGeom>
        </p:spPr>
      </p:pic>
      <p:sp>
        <p:nvSpPr>
          <p:cNvPr id="10" name="テキスト ボックス 9">
            <a:extLst>
              <a:ext uri="{FF2B5EF4-FFF2-40B4-BE49-F238E27FC236}">
                <a16:creationId xmlns:a16="http://schemas.microsoft.com/office/drawing/2014/main" id="{E95DC002-FD1E-4546-87B6-2BE3CAED7335}"/>
              </a:ext>
            </a:extLst>
          </p:cNvPr>
          <p:cNvSpPr txBox="1"/>
          <p:nvPr/>
        </p:nvSpPr>
        <p:spPr>
          <a:xfrm>
            <a:off x="77821" y="39029"/>
            <a:ext cx="2714017" cy="461665"/>
          </a:xfrm>
          <a:prstGeom prst="rect">
            <a:avLst/>
          </a:prstGeom>
          <a:noFill/>
        </p:spPr>
        <p:txBody>
          <a:bodyPr wrap="square" rtlCol="0">
            <a:spAutoFit/>
          </a:bodyPr>
          <a:lstStyle/>
          <a:p>
            <a:r>
              <a:rPr kumimoji="1" lang="ja-JP" altLang="en-US" sz="2400" b="1" dirty="0"/>
              <a:t>別資料５</a:t>
            </a:r>
            <a:r>
              <a:rPr lang="en-US" altLang="ja-JP" sz="2400" b="1" dirty="0"/>
              <a:t>-5</a:t>
            </a:r>
            <a:endParaRPr kumimoji="1" lang="ja-JP" altLang="en-US" sz="2400" b="1" dirty="0"/>
          </a:p>
        </p:txBody>
      </p:sp>
      <p:sp>
        <p:nvSpPr>
          <p:cNvPr id="12" name="テキスト ボックス 11">
            <a:extLst>
              <a:ext uri="{FF2B5EF4-FFF2-40B4-BE49-F238E27FC236}">
                <a16:creationId xmlns:a16="http://schemas.microsoft.com/office/drawing/2014/main" id="{2E04C884-36F7-4A72-8446-ED923068DFF8}"/>
              </a:ext>
            </a:extLst>
          </p:cNvPr>
          <p:cNvSpPr txBox="1"/>
          <p:nvPr/>
        </p:nvSpPr>
        <p:spPr>
          <a:xfrm>
            <a:off x="2854257" y="58280"/>
            <a:ext cx="9187775" cy="369332"/>
          </a:xfrm>
          <a:prstGeom prst="rect">
            <a:avLst/>
          </a:prstGeom>
          <a:noFill/>
        </p:spPr>
        <p:txBody>
          <a:bodyPr wrap="square" rtlCol="0">
            <a:spAutoFit/>
          </a:bodyPr>
          <a:lstStyle/>
          <a:p>
            <a:r>
              <a:rPr kumimoji="1" lang="ja-JP" altLang="en-US" dirty="0"/>
              <a:t>第</a:t>
            </a:r>
            <a:r>
              <a:rPr kumimoji="1" lang="en-US" altLang="ja-JP" dirty="0"/>
              <a:t>1</a:t>
            </a:r>
            <a:r>
              <a:rPr kumimoji="1" lang="ja-JP" altLang="en-US" dirty="0"/>
              <a:t>回</a:t>
            </a:r>
            <a:r>
              <a:rPr kumimoji="1" lang="en-US" altLang="ja-JP" dirty="0"/>
              <a:t>(</a:t>
            </a:r>
            <a:r>
              <a:rPr kumimoji="1" lang="ja-JP" altLang="en-US" dirty="0"/>
              <a:t>一社</a:t>
            </a:r>
            <a:r>
              <a:rPr kumimoji="1" lang="en-US" altLang="ja-JP" dirty="0"/>
              <a:t>)</a:t>
            </a:r>
            <a:r>
              <a:rPr kumimoji="1" lang="ja-JP" altLang="en-US" dirty="0"/>
              <a:t>空地・空家ゼロネットワークとのミーティング</a:t>
            </a:r>
            <a:r>
              <a:rPr kumimoji="1" lang="en-US" altLang="ja-JP" dirty="0"/>
              <a:t>(</a:t>
            </a:r>
            <a:r>
              <a:rPr kumimoji="1" lang="ja-JP" altLang="en-US" dirty="0"/>
              <a:t>２</a:t>
            </a:r>
            <a:r>
              <a:rPr kumimoji="1" lang="en-US" altLang="ja-JP" dirty="0"/>
              <a:t>/</a:t>
            </a:r>
            <a:r>
              <a:rPr lang="ja-JP" altLang="en-US" dirty="0"/>
              <a:t>７</a:t>
            </a:r>
            <a:r>
              <a:rPr lang="en-US" altLang="ja-JP" dirty="0"/>
              <a:t>)</a:t>
            </a:r>
            <a:endParaRPr kumimoji="1" lang="ja-JP" altLang="en-US" dirty="0"/>
          </a:p>
        </p:txBody>
      </p:sp>
      <p:sp>
        <p:nvSpPr>
          <p:cNvPr id="13" name="テキスト ボックス 12">
            <a:extLst>
              <a:ext uri="{FF2B5EF4-FFF2-40B4-BE49-F238E27FC236}">
                <a16:creationId xmlns:a16="http://schemas.microsoft.com/office/drawing/2014/main" id="{A1BEE43B-4188-407F-A919-08FA7F8A3F24}"/>
              </a:ext>
            </a:extLst>
          </p:cNvPr>
          <p:cNvSpPr txBox="1"/>
          <p:nvPr/>
        </p:nvSpPr>
        <p:spPr>
          <a:xfrm>
            <a:off x="2739957" y="3220984"/>
            <a:ext cx="9187775" cy="369332"/>
          </a:xfrm>
          <a:prstGeom prst="rect">
            <a:avLst/>
          </a:prstGeom>
          <a:noFill/>
        </p:spPr>
        <p:txBody>
          <a:bodyPr wrap="square" rtlCol="0">
            <a:spAutoFit/>
          </a:bodyPr>
          <a:lstStyle/>
          <a:p>
            <a:r>
              <a:rPr kumimoji="1" lang="ja-JP" altLang="en-US" dirty="0"/>
              <a:t>第</a:t>
            </a:r>
            <a:r>
              <a:rPr lang="en-US" altLang="ja-JP" dirty="0"/>
              <a:t>2</a:t>
            </a:r>
            <a:r>
              <a:rPr kumimoji="1" lang="ja-JP" altLang="en-US" dirty="0"/>
              <a:t>回</a:t>
            </a:r>
            <a:r>
              <a:rPr kumimoji="1" lang="en-US" altLang="ja-JP" dirty="0"/>
              <a:t>(</a:t>
            </a:r>
            <a:r>
              <a:rPr kumimoji="1" lang="ja-JP" altLang="en-US" dirty="0"/>
              <a:t>一社</a:t>
            </a:r>
            <a:r>
              <a:rPr kumimoji="1" lang="en-US" altLang="ja-JP" dirty="0"/>
              <a:t>)</a:t>
            </a:r>
            <a:r>
              <a:rPr kumimoji="1" lang="ja-JP" altLang="en-US" dirty="0"/>
              <a:t>空地・空家ゼロネットワークとのミーティング</a:t>
            </a:r>
            <a:r>
              <a:rPr kumimoji="1" lang="en-US" altLang="ja-JP" dirty="0"/>
              <a:t>(</a:t>
            </a:r>
            <a:r>
              <a:rPr kumimoji="1" lang="ja-JP" altLang="en-US" dirty="0"/>
              <a:t>３</a:t>
            </a:r>
            <a:r>
              <a:rPr kumimoji="1" lang="en-US" altLang="ja-JP" dirty="0"/>
              <a:t>/</a:t>
            </a:r>
            <a:r>
              <a:rPr kumimoji="1" lang="ja-JP" altLang="en-US" dirty="0"/>
              <a:t>８</a:t>
            </a:r>
            <a:r>
              <a:rPr lang="en-US" altLang="ja-JP" dirty="0"/>
              <a:t>)</a:t>
            </a:r>
            <a:endParaRPr kumimoji="1" lang="ja-JP" altLang="en-US" dirty="0"/>
          </a:p>
        </p:txBody>
      </p:sp>
    </p:spTree>
    <p:extLst>
      <p:ext uri="{BB962C8B-B14F-4D97-AF65-F5344CB8AC3E}">
        <p14:creationId xmlns:p14="http://schemas.microsoft.com/office/powerpoint/2010/main" val="2188424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51A0423-74BC-4C16-B0ED-5F3DB3485DE2}"/>
              </a:ext>
            </a:extLst>
          </p:cNvPr>
          <p:cNvSpPr/>
          <p:nvPr/>
        </p:nvSpPr>
        <p:spPr>
          <a:xfrm>
            <a:off x="88490" y="130543"/>
            <a:ext cx="1593706" cy="461665"/>
          </a:xfrm>
          <a:prstGeom prst="rect">
            <a:avLst/>
          </a:prstGeom>
        </p:spPr>
        <p:txBody>
          <a:bodyPr wrap="none">
            <a:spAutoFit/>
          </a:bodyPr>
          <a:lstStyle/>
          <a:p>
            <a:r>
              <a:rPr lang="ja-JP" altLang="en-US" sz="2400" b="1" dirty="0"/>
              <a:t>別資料</a:t>
            </a:r>
            <a:r>
              <a:rPr lang="en-US" altLang="ja-JP" sz="2400" b="1" dirty="0"/>
              <a:t>5-6</a:t>
            </a:r>
            <a:endParaRPr lang="ja-JP" altLang="en-US" sz="2400" b="1" dirty="0"/>
          </a:p>
        </p:txBody>
      </p:sp>
      <p:pic>
        <p:nvPicPr>
          <p:cNvPr id="7" name="図 6">
            <a:extLst>
              <a:ext uri="{FF2B5EF4-FFF2-40B4-BE49-F238E27FC236}">
                <a16:creationId xmlns:a16="http://schemas.microsoft.com/office/drawing/2014/main" id="{BFDCDBC7-B93F-412F-95E7-0ACBCA6010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56315" y="1429845"/>
            <a:ext cx="3349888" cy="1414151"/>
          </a:xfrm>
          <a:prstGeom prst="rect">
            <a:avLst/>
          </a:prstGeom>
        </p:spPr>
      </p:pic>
      <p:sp>
        <p:nvSpPr>
          <p:cNvPr id="8" name="テキスト ボックス 7">
            <a:extLst>
              <a:ext uri="{FF2B5EF4-FFF2-40B4-BE49-F238E27FC236}">
                <a16:creationId xmlns:a16="http://schemas.microsoft.com/office/drawing/2014/main" id="{AC47567E-8FEB-498A-9C81-27E9D444E84C}"/>
              </a:ext>
            </a:extLst>
          </p:cNvPr>
          <p:cNvSpPr txBox="1"/>
          <p:nvPr/>
        </p:nvSpPr>
        <p:spPr>
          <a:xfrm>
            <a:off x="9383485" y="2781650"/>
            <a:ext cx="2808515" cy="369332"/>
          </a:xfrm>
          <a:prstGeom prst="rect">
            <a:avLst/>
          </a:prstGeom>
          <a:noFill/>
        </p:spPr>
        <p:txBody>
          <a:bodyPr wrap="square" rtlCol="0">
            <a:spAutoFit/>
          </a:bodyPr>
          <a:lstStyle/>
          <a:p>
            <a:r>
              <a:rPr kumimoji="1" lang="ja-JP" altLang="en-US" dirty="0"/>
              <a:t>山口新聞掲載　</a:t>
            </a:r>
            <a:r>
              <a:rPr kumimoji="1" lang="en-US" altLang="ja-JP" dirty="0"/>
              <a:t>(3/23)</a:t>
            </a:r>
            <a:endParaRPr kumimoji="1" lang="ja-JP" altLang="en-US" dirty="0"/>
          </a:p>
        </p:txBody>
      </p:sp>
      <p:pic>
        <p:nvPicPr>
          <p:cNvPr id="9" name="図 8">
            <a:extLst>
              <a:ext uri="{FF2B5EF4-FFF2-40B4-BE49-F238E27FC236}">
                <a16:creationId xmlns:a16="http://schemas.microsoft.com/office/drawing/2014/main" id="{2F5D1E46-A032-4F08-811E-B8FEFAA593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49146" y="3255992"/>
            <a:ext cx="3242854" cy="3243316"/>
          </a:xfrm>
          <a:prstGeom prst="rect">
            <a:avLst/>
          </a:prstGeom>
        </p:spPr>
      </p:pic>
      <p:sp>
        <p:nvSpPr>
          <p:cNvPr id="10" name="正方形/長方形 9">
            <a:extLst>
              <a:ext uri="{FF2B5EF4-FFF2-40B4-BE49-F238E27FC236}">
                <a16:creationId xmlns:a16="http://schemas.microsoft.com/office/drawing/2014/main" id="{AC42A6F2-9E6D-46DF-81ED-C51FA1727F44}"/>
              </a:ext>
            </a:extLst>
          </p:cNvPr>
          <p:cNvSpPr/>
          <p:nvPr/>
        </p:nvSpPr>
        <p:spPr>
          <a:xfrm>
            <a:off x="9715040" y="6488668"/>
            <a:ext cx="2476960" cy="369332"/>
          </a:xfrm>
          <a:prstGeom prst="rect">
            <a:avLst/>
          </a:prstGeom>
        </p:spPr>
        <p:txBody>
          <a:bodyPr wrap="none">
            <a:spAutoFit/>
          </a:bodyPr>
          <a:lstStyle/>
          <a:p>
            <a:r>
              <a:rPr lang="ja-JP" altLang="ja-JP" dirty="0">
                <a:cs typeface="Times New Roman" panose="02020603050405020304" pitchFamily="18" charset="0"/>
              </a:rPr>
              <a:t>毎日新聞</a:t>
            </a:r>
            <a:r>
              <a:rPr lang="ja-JP" altLang="en-US" dirty="0">
                <a:cs typeface="Times New Roman" panose="02020603050405020304" pitchFamily="18" charset="0"/>
              </a:rPr>
              <a:t>掲載　</a:t>
            </a:r>
            <a:r>
              <a:rPr lang="en-US" altLang="ja-JP" dirty="0">
                <a:cs typeface="Times New Roman" panose="02020603050405020304" pitchFamily="18" charset="0"/>
              </a:rPr>
              <a:t>(3/23)</a:t>
            </a:r>
            <a:endParaRPr lang="ja-JP" altLang="en-US" dirty="0"/>
          </a:p>
        </p:txBody>
      </p:sp>
      <p:pic>
        <p:nvPicPr>
          <p:cNvPr id="12" name="Google Shape;339;p27" descr="テキスト, 新聞 が含まれている画像&#10;&#10;非常に高い精度で生成された説明">
            <a:extLst>
              <a:ext uri="{FF2B5EF4-FFF2-40B4-BE49-F238E27FC236}">
                <a16:creationId xmlns:a16="http://schemas.microsoft.com/office/drawing/2014/main" id="{F83CF8C3-186B-4503-8975-91B685C61AA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29038"/>
            <a:ext cx="4081807" cy="6061592"/>
          </a:xfrm>
          <a:prstGeom prst="rect">
            <a:avLst/>
          </a:prstGeom>
          <a:noFill/>
          <a:ln>
            <a:noFill/>
          </a:ln>
        </p:spPr>
      </p:pic>
      <p:sp>
        <p:nvSpPr>
          <p:cNvPr id="14" name="テキスト ボックス 13">
            <a:extLst>
              <a:ext uri="{FF2B5EF4-FFF2-40B4-BE49-F238E27FC236}">
                <a16:creationId xmlns:a16="http://schemas.microsoft.com/office/drawing/2014/main" id="{56FF929A-57EB-49AD-8873-6A109F06BEEB}"/>
              </a:ext>
            </a:extLst>
          </p:cNvPr>
          <p:cNvSpPr txBox="1"/>
          <p:nvPr/>
        </p:nvSpPr>
        <p:spPr>
          <a:xfrm>
            <a:off x="1712666" y="185410"/>
            <a:ext cx="4993271" cy="369332"/>
          </a:xfrm>
          <a:prstGeom prst="rect">
            <a:avLst/>
          </a:prstGeom>
          <a:noFill/>
        </p:spPr>
        <p:txBody>
          <a:bodyPr wrap="square" rtlCol="0">
            <a:spAutoFit/>
          </a:bodyPr>
          <a:lstStyle/>
          <a:p>
            <a:r>
              <a:rPr kumimoji="1" lang="ja-JP" altLang="en-US" dirty="0"/>
              <a:t>渚の交番関連新聞記事抜粋</a:t>
            </a:r>
          </a:p>
        </p:txBody>
      </p:sp>
      <p:pic>
        <p:nvPicPr>
          <p:cNvPr id="11" name="図 10">
            <a:extLst>
              <a:ext uri="{FF2B5EF4-FFF2-40B4-BE49-F238E27FC236}">
                <a16:creationId xmlns:a16="http://schemas.microsoft.com/office/drawing/2014/main" id="{4036E0AE-73D6-4287-9B0A-A2DCD487C1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00297" y="2249039"/>
            <a:ext cx="4030969" cy="4608961"/>
          </a:xfrm>
          <a:prstGeom prst="rect">
            <a:avLst/>
          </a:prstGeom>
        </p:spPr>
      </p:pic>
      <p:pic>
        <p:nvPicPr>
          <p:cNvPr id="4" name="図 3">
            <a:extLst>
              <a:ext uri="{FF2B5EF4-FFF2-40B4-BE49-F238E27FC236}">
                <a16:creationId xmlns:a16="http://schemas.microsoft.com/office/drawing/2014/main" id="{5548290B-2854-4085-95A7-65A75C9C66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6951" y="0"/>
            <a:ext cx="2656202" cy="2575503"/>
          </a:xfrm>
          <a:prstGeom prst="rect">
            <a:avLst/>
          </a:prstGeom>
        </p:spPr>
      </p:pic>
    </p:spTree>
    <p:extLst>
      <p:ext uri="{BB962C8B-B14F-4D97-AF65-F5344CB8AC3E}">
        <p14:creationId xmlns:p14="http://schemas.microsoft.com/office/powerpoint/2010/main" val="1378521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7704036-C829-46F3-A305-CB97286E6D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6429" y="582876"/>
            <a:ext cx="5083141" cy="2846124"/>
          </a:xfrm>
          <a:prstGeom prst="rect">
            <a:avLst/>
          </a:prstGeom>
        </p:spPr>
      </p:pic>
      <p:pic>
        <p:nvPicPr>
          <p:cNvPr id="7" name="図 6">
            <a:extLst>
              <a:ext uri="{FF2B5EF4-FFF2-40B4-BE49-F238E27FC236}">
                <a16:creationId xmlns:a16="http://schemas.microsoft.com/office/drawing/2014/main" id="{45231C8E-C7EF-4E7E-84D1-D7C3275005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446798"/>
            <a:ext cx="6096000" cy="3411202"/>
          </a:xfrm>
          <a:prstGeom prst="rect">
            <a:avLst/>
          </a:prstGeom>
        </p:spPr>
      </p:pic>
      <p:pic>
        <p:nvPicPr>
          <p:cNvPr id="8" name="図 7">
            <a:extLst>
              <a:ext uri="{FF2B5EF4-FFF2-40B4-BE49-F238E27FC236}">
                <a16:creationId xmlns:a16="http://schemas.microsoft.com/office/drawing/2014/main" id="{A94B3521-9770-4924-8945-7DD5592586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1" y="0"/>
            <a:ext cx="6096000" cy="3468718"/>
          </a:xfrm>
          <a:prstGeom prst="rect">
            <a:avLst/>
          </a:prstGeom>
        </p:spPr>
      </p:pic>
      <p:pic>
        <p:nvPicPr>
          <p:cNvPr id="9" name="図 8">
            <a:extLst>
              <a:ext uri="{FF2B5EF4-FFF2-40B4-BE49-F238E27FC236}">
                <a16:creationId xmlns:a16="http://schemas.microsoft.com/office/drawing/2014/main" id="{695372E8-A260-4117-A4EF-B0956EFDDE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67851" y="3411515"/>
            <a:ext cx="6124150" cy="3446486"/>
          </a:xfrm>
          <a:prstGeom prst="rect">
            <a:avLst/>
          </a:prstGeom>
        </p:spPr>
      </p:pic>
      <p:sp>
        <p:nvSpPr>
          <p:cNvPr id="10" name="正方形/長方形 9">
            <a:extLst>
              <a:ext uri="{FF2B5EF4-FFF2-40B4-BE49-F238E27FC236}">
                <a16:creationId xmlns:a16="http://schemas.microsoft.com/office/drawing/2014/main" id="{0E000033-205D-4894-9008-4565813D42B1}"/>
              </a:ext>
            </a:extLst>
          </p:cNvPr>
          <p:cNvSpPr/>
          <p:nvPr/>
        </p:nvSpPr>
        <p:spPr>
          <a:xfrm>
            <a:off x="-61635" y="41374"/>
            <a:ext cx="1593706" cy="461665"/>
          </a:xfrm>
          <a:prstGeom prst="rect">
            <a:avLst/>
          </a:prstGeom>
        </p:spPr>
        <p:txBody>
          <a:bodyPr wrap="none">
            <a:spAutoFit/>
          </a:bodyPr>
          <a:lstStyle/>
          <a:p>
            <a:r>
              <a:rPr lang="ja-JP" altLang="en-US" sz="2400" b="1" dirty="0"/>
              <a:t>別資料</a:t>
            </a:r>
            <a:r>
              <a:rPr lang="en-US" altLang="ja-JP" sz="2400" b="1" dirty="0"/>
              <a:t>5-7</a:t>
            </a:r>
            <a:endParaRPr lang="ja-JP" altLang="en-US" sz="2400" b="1" dirty="0"/>
          </a:p>
        </p:txBody>
      </p:sp>
      <p:sp>
        <p:nvSpPr>
          <p:cNvPr id="11" name="テキスト ボックス 10">
            <a:extLst>
              <a:ext uri="{FF2B5EF4-FFF2-40B4-BE49-F238E27FC236}">
                <a16:creationId xmlns:a16="http://schemas.microsoft.com/office/drawing/2014/main" id="{46ABEA01-082C-4450-9331-96B963A75DCC}"/>
              </a:ext>
            </a:extLst>
          </p:cNvPr>
          <p:cNvSpPr txBox="1"/>
          <p:nvPr/>
        </p:nvSpPr>
        <p:spPr>
          <a:xfrm>
            <a:off x="1628378" y="133707"/>
            <a:ext cx="4993271" cy="369332"/>
          </a:xfrm>
          <a:prstGeom prst="rect">
            <a:avLst/>
          </a:prstGeom>
          <a:noFill/>
        </p:spPr>
        <p:txBody>
          <a:bodyPr wrap="square" rtlCol="0">
            <a:spAutoFit/>
          </a:bodyPr>
          <a:lstStyle/>
          <a:p>
            <a:r>
              <a:rPr kumimoji="1" lang="ja-JP" altLang="en-US" dirty="0"/>
              <a:t>渚の交番関連テレビ放映シーン抜粋</a:t>
            </a:r>
          </a:p>
        </p:txBody>
      </p:sp>
    </p:spTree>
    <p:extLst>
      <p:ext uri="{BB962C8B-B14F-4D97-AF65-F5344CB8AC3E}">
        <p14:creationId xmlns:p14="http://schemas.microsoft.com/office/powerpoint/2010/main" val="3259087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14DCE53-0DAB-4C60-935E-C9D2C9C5D9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5717" y="502920"/>
            <a:ext cx="5952978" cy="3348550"/>
          </a:xfrm>
          <a:prstGeom prst="rect">
            <a:avLst/>
          </a:prstGeom>
        </p:spPr>
      </p:pic>
      <p:pic>
        <p:nvPicPr>
          <p:cNvPr id="5" name="図 4">
            <a:extLst>
              <a:ext uri="{FF2B5EF4-FFF2-40B4-BE49-F238E27FC236}">
                <a16:creationId xmlns:a16="http://schemas.microsoft.com/office/drawing/2014/main" id="{4F8BDE6E-2B8C-4BB1-8464-2EAE62B93A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1391"/>
            <a:ext cx="5620043" cy="3161274"/>
          </a:xfrm>
          <a:prstGeom prst="rect">
            <a:avLst/>
          </a:prstGeom>
        </p:spPr>
      </p:pic>
      <p:pic>
        <p:nvPicPr>
          <p:cNvPr id="7" name="図 6">
            <a:extLst>
              <a:ext uri="{FF2B5EF4-FFF2-40B4-BE49-F238E27FC236}">
                <a16:creationId xmlns:a16="http://schemas.microsoft.com/office/drawing/2014/main" id="{006DCADE-879F-4D7F-924B-9A89F4313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055" y="3839161"/>
            <a:ext cx="5366825" cy="3018839"/>
          </a:xfrm>
          <a:prstGeom prst="rect">
            <a:avLst/>
          </a:prstGeom>
        </p:spPr>
      </p:pic>
      <p:pic>
        <p:nvPicPr>
          <p:cNvPr id="9" name="図 8">
            <a:extLst>
              <a:ext uri="{FF2B5EF4-FFF2-40B4-BE49-F238E27FC236}">
                <a16:creationId xmlns:a16="http://schemas.microsoft.com/office/drawing/2014/main" id="{8004D45C-EE30-465C-B62C-37643AF16C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5206" y="3857625"/>
            <a:ext cx="5334000" cy="3000375"/>
          </a:xfrm>
          <a:prstGeom prst="rect">
            <a:avLst/>
          </a:prstGeom>
        </p:spPr>
      </p:pic>
      <p:sp>
        <p:nvSpPr>
          <p:cNvPr id="10" name="テキスト ボックス 9">
            <a:extLst>
              <a:ext uri="{FF2B5EF4-FFF2-40B4-BE49-F238E27FC236}">
                <a16:creationId xmlns:a16="http://schemas.microsoft.com/office/drawing/2014/main" id="{77E9A5FE-A1FC-4C5F-9EC6-E7EE25AD59CA}"/>
              </a:ext>
            </a:extLst>
          </p:cNvPr>
          <p:cNvSpPr txBox="1"/>
          <p:nvPr/>
        </p:nvSpPr>
        <p:spPr>
          <a:xfrm>
            <a:off x="2699436" y="115563"/>
            <a:ext cx="7419948" cy="369332"/>
          </a:xfrm>
          <a:prstGeom prst="rect">
            <a:avLst/>
          </a:prstGeom>
          <a:noFill/>
        </p:spPr>
        <p:txBody>
          <a:bodyPr wrap="square" rtlCol="0">
            <a:spAutoFit/>
          </a:bodyPr>
          <a:lstStyle/>
          <a:p>
            <a:r>
              <a:rPr kumimoji="1" lang="ja-JP" altLang="en-US" dirty="0"/>
              <a:t>渚の交番関連テレビ放映シーン抜粋</a:t>
            </a:r>
            <a:r>
              <a:rPr kumimoji="1" lang="en-US" altLang="ja-JP" dirty="0"/>
              <a:t>(</a:t>
            </a:r>
            <a:r>
              <a:rPr kumimoji="1" lang="ja-JP" altLang="en-US" dirty="0"/>
              <a:t>リソースネット豊北</a:t>
            </a:r>
            <a:r>
              <a:rPr kumimoji="1" lang="en-US" altLang="ja-JP" dirty="0"/>
              <a:t>)</a:t>
            </a:r>
            <a:endParaRPr kumimoji="1" lang="ja-JP" altLang="en-US" dirty="0"/>
          </a:p>
        </p:txBody>
      </p:sp>
      <p:sp>
        <p:nvSpPr>
          <p:cNvPr id="11" name="正方形/長方形 10">
            <a:extLst>
              <a:ext uri="{FF2B5EF4-FFF2-40B4-BE49-F238E27FC236}">
                <a16:creationId xmlns:a16="http://schemas.microsoft.com/office/drawing/2014/main" id="{7CF6EA72-747C-4489-863B-DB7E0832B58A}"/>
              </a:ext>
            </a:extLst>
          </p:cNvPr>
          <p:cNvSpPr/>
          <p:nvPr/>
        </p:nvSpPr>
        <p:spPr>
          <a:xfrm>
            <a:off x="88490" y="130543"/>
            <a:ext cx="1593706" cy="738664"/>
          </a:xfrm>
          <a:prstGeom prst="rect">
            <a:avLst/>
          </a:prstGeom>
        </p:spPr>
        <p:txBody>
          <a:bodyPr wrap="none">
            <a:spAutoFit/>
          </a:bodyPr>
          <a:lstStyle/>
          <a:p>
            <a:r>
              <a:rPr lang="ja-JP" altLang="en-US" sz="2400" b="1" dirty="0"/>
              <a:t>別資料</a:t>
            </a:r>
            <a:r>
              <a:rPr lang="en-US" altLang="ja-JP" sz="2400" b="1" dirty="0"/>
              <a:t>5-8</a:t>
            </a:r>
          </a:p>
          <a:p>
            <a:endParaRPr lang="ja-JP" altLang="en-US" dirty="0"/>
          </a:p>
        </p:txBody>
      </p:sp>
    </p:spTree>
    <p:extLst>
      <p:ext uri="{BB962C8B-B14F-4D97-AF65-F5344CB8AC3E}">
        <p14:creationId xmlns:p14="http://schemas.microsoft.com/office/powerpoint/2010/main" val="1681304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95FC2D-A06D-4322-A539-40A158A9D1FD}"/>
              </a:ext>
            </a:extLst>
          </p:cNvPr>
          <p:cNvSpPr txBox="1"/>
          <p:nvPr/>
        </p:nvSpPr>
        <p:spPr>
          <a:xfrm>
            <a:off x="3656876" y="1583365"/>
            <a:ext cx="4284549" cy="646331"/>
          </a:xfrm>
          <a:prstGeom prst="rect">
            <a:avLst/>
          </a:prstGeom>
          <a:noFill/>
        </p:spPr>
        <p:txBody>
          <a:bodyPr wrap="square" rtlCol="0">
            <a:spAutoFit/>
          </a:bodyPr>
          <a:lstStyle/>
          <a:p>
            <a:r>
              <a:rPr kumimoji="1" lang="ja-JP" altLang="en-US" dirty="0"/>
              <a:t>・ひとりぼっちなくそうプロジェクト</a:t>
            </a:r>
            <a:endParaRPr kumimoji="1" lang="en-US" altLang="ja-JP" dirty="0"/>
          </a:p>
          <a:p>
            <a:r>
              <a:rPr lang="ja-JP" altLang="en-US" dirty="0"/>
              <a:t>　</a:t>
            </a:r>
            <a:r>
              <a:rPr kumimoji="1" lang="en-US" altLang="ja-JP" dirty="0"/>
              <a:t>(</a:t>
            </a:r>
            <a:r>
              <a:rPr lang="en-US" altLang="ja-JP" dirty="0"/>
              <a:t>NPO</a:t>
            </a:r>
            <a:r>
              <a:rPr lang="ja-JP" altLang="en-US" dirty="0"/>
              <a:t>法人皆繋</a:t>
            </a:r>
            <a:r>
              <a:rPr lang="en-US" altLang="ja-JP" dirty="0"/>
              <a:t>)</a:t>
            </a:r>
            <a:endParaRPr kumimoji="1" lang="ja-JP" altLang="en-US" dirty="0"/>
          </a:p>
        </p:txBody>
      </p:sp>
      <p:pic>
        <p:nvPicPr>
          <p:cNvPr id="3" name="図 2" descr="空, 屋外, 浜, 水 が含まれている画像&#10;&#10;自動的に生成された説明">
            <a:extLst>
              <a:ext uri="{FF2B5EF4-FFF2-40B4-BE49-F238E27FC236}">
                <a16:creationId xmlns:a16="http://schemas.microsoft.com/office/drawing/2014/main" id="{9168ECF7-7EF3-4CD9-9D72-55FA73D96A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4747" y="2277944"/>
            <a:ext cx="3788806" cy="2841605"/>
          </a:xfrm>
          <a:prstGeom prst="rect">
            <a:avLst/>
          </a:prstGeom>
        </p:spPr>
      </p:pic>
      <p:pic>
        <p:nvPicPr>
          <p:cNvPr id="4" name="図 3" descr="水, 空, 屋外, ボート が含まれている画像&#10;&#10;自動的に生成された説明">
            <a:extLst>
              <a:ext uri="{FF2B5EF4-FFF2-40B4-BE49-F238E27FC236}">
                <a16:creationId xmlns:a16="http://schemas.microsoft.com/office/drawing/2014/main" id="{EEDF5C68-E4F3-4D07-B098-868733CB8E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07" y="2277944"/>
            <a:ext cx="3795396" cy="2841605"/>
          </a:xfrm>
          <a:prstGeom prst="rect">
            <a:avLst/>
          </a:prstGeom>
        </p:spPr>
      </p:pic>
      <p:sp>
        <p:nvSpPr>
          <p:cNvPr id="5" name="正方形/長方形 4">
            <a:extLst>
              <a:ext uri="{FF2B5EF4-FFF2-40B4-BE49-F238E27FC236}">
                <a16:creationId xmlns:a16="http://schemas.microsoft.com/office/drawing/2014/main" id="{0C44E75B-3A61-48BB-8166-3DFCC48CF6BE}"/>
              </a:ext>
            </a:extLst>
          </p:cNvPr>
          <p:cNvSpPr/>
          <p:nvPr/>
        </p:nvSpPr>
        <p:spPr>
          <a:xfrm>
            <a:off x="8488352" y="1705292"/>
            <a:ext cx="2492990" cy="369332"/>
          </a:xfrm>
          <a:prstGeom prst="rect">
            <a:avLst/>
          </a:prstGeom>
        </p:spPr>
        <p:txBody>
          <a:bodyPr wrap="none">
            <a:spAutoFit/>
          </a:bodyPr>
          <a:lstStyle/>
          <a:p>
            <a:r>
              <a:rPr lang="ja-JP" altLang="en-US" dirty="0"/>
              <a:t>・明日花プロジェクト</a:t>
            </a:r>
            <a:endParaRPr lang="en-US" altLang="ja-JP" dirty="0"/>
          </a:p>
        </p:txBody>
      </p:sp>
      <p:sp>
        <p:nvSpPr>
          <p:cNvPr id="6" name="正方形/長方形 5">
            <a:extLst>
              <a:ext uri="{FF2B5EF4-FFF2-40B4-BE49-F238E27FC236}">
                <a16:creationId xmlns:a16="http://schemas.microsoft.com/office/drawing/2014/main" id="{C99A3799-5A2A-4BF7-BEC2-BCC4528D395D}"/>
              </a:ext>
            </a:extLst>
          </p:cNvPr>
          <p:cNvSpPr/>
          <p:nvPr/>
        </p:nvSpPr>
        <p:spPr>
          <a:xfrm>
            <a:off x="-75538" y="1799503"/>
            <a:ext cx="3185487" cy="369332"/>
          </a:xfrm>
          <a:prstGeom prst="rect">
            <a:avLst/>
          </a:prstGeom>
        </p:spPr>
        <p:txBody>
          <a:bodyPr wrap="none">
            <a:spAutoFit/>
          </a:bodyPr>
          <a:lstStyle/>
          <a:p>
            <a:r>
              <a:rPr lang="ja-JP" altLang="en-US" dirty="0"/>
              <a:t>・ハッピーエデュケーション</a:t>
            </a:r>
            <a:endParaRPr lang="en-US" altLang="ja-JP" dirty="0"/>
          </a:p>
        </p:txBody>
      </p:sp>
      <p:sp>
        <p:nvSpPr>
          <p:cNvPr id="7" name="正方形/長方形 6">
            <a:extLst>
              <a:ext uri="{FF2B5EF4-FFF2-40B4-BE49-F238E27FC236}">
                <a16:creationId xmlns:a16="http://schemas.microsoft.com/office/drawing/2014/main" id="{ED930AD5-A74C-4C67-BBF7-192AB8B8130F}"/>
              </a:ext>
            </a:extLst>
          </p:cNvPr>
          <p:cNvSpPr/>
          <p:nvPr/>
        </p:nvSpPr>
        <p:spPr>
          <a:xfrm>
            <a:off x="3109949" y="774856"/>
            <a:ext cx="6268278" cy="461665"/>
          </a:xfrm>
          <a:prstGeom prst="rect">
            <a:avLst/>
          </a:prstGeom>
        </p:spPr>
        <p:txBody>
          <a:bodyPr wrap="square">
            <a:spAutoFit/>
          </a:bodyPr>
          <a:lstStyle/>
          <a:p>
            <a:r>
              <a:rPr lang="ja-JP" altLang="ja-JP" sz="2400" dirty="0"/>
              <a:t>豊北町の美しい海の魅力を子どもたち</a:t>
            </a:r>
            <a:r>
              <a:rPr lang="ja-JP" altLang="en-US" sz="2400" dirty="0"/>
              <a:t>へ　</a:t>
            </a:r>
            <a:endParaRPr lang="en-US" altLang="ja-JP" sz="2400" dirty="0"/>
          </a:p>
        </p:txBody>
      </p:sp>
      <p:pic>
        <p:nvPicPr>
          <p:cNvPr id="8" name="図 7">
            <a:extLst>
              <a:ext uri="{FF2B5EF4-FFF2-40B4-BE49-F238E27FC236}">
                <a16:creationId xmlns:a16="http://schemas.microsoft.com/office/drawing/2014/main" id="{6FF8EC6D-1721-4EC9-9706-870EE66875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04713" y="3191136"/>
            <a:ext cx="2797329" cy="1860645"/>
          </a:xfrm>
          <a:prstGeom prst="rect">
            <a:avLst/>
          </a:prstGeom>
        </p:spPr>
      </p:pic>
      <p:pic>
        <p:nvPicPr>
          <p:cNvPr id="9" name="図 8">
            <a:extLst>
              <a:ext uri="{FF2B5EF4-FFF2-40B4-BE49-F238E27FC236}">
                <a16:creationId xmlns:a16="http://schemas.microsoft.com/office/drawing/2014/main" id="{88BA7F0D-4958-4562-9562-4E4D949204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78442" y="2253595"/>
            <a:ext cx="2165982" cy="1688893"/>
          </a:xfrm>
          <a:prstGeom prst="rect">
            <a:avLst/>
          </a:prstGeom>
        </p:spPr>
      </p:pic>
      <p:sp>
        <p:nvSpPr>
          <p:cNvPr id="10" name="正方形/長方形 9">
            <a:extLst>
              <a:ext uri="{FF2B5EF4-FFF2-40B4-BE49-F238E27FC236}">
                <a16:creationId xmlns:a16="http://schemas.microsoft.com/office/drawing/2014/main" id="{D87C0499-1581-477D-91F3-1EC1B177C40F}"/>
              </a:ext>
            </a:extLst>
          </p:cNvPr>
          <p:cNvSpPr/>
          <p:nvPr/>
        </p:nvSpPr>
        <p:spPr>
          <a:xfrm>
            <a:off x="88490" y="130543"/>
            <a:ext cx="1284326" cy="738664"/>
          </a:xfrm>
          <a:prstGeom prst="rect">
            <a:avLst/>
          </a:prstGeom>
        </p:spPr>
        <p:txBody>
          <a:bodyPr wrap="none">
            <a:spAutoFit/>
          </a:bodyPr>
          <a:lstStyle/>
          <a:p>
            <a:r>
              <a:rPr lang="ja-JP" altLang="en-US" sz="2400" b="1" dirty="0"/>
              <a:t>別資料</a:t>
            </a:r>
            <a:r>
              <a:rPr lang="en-US" altLang="ja-JP" sz="2400" b="1" dirty="0"/>
              <a:t>6</a:t>
            </a:r>
          </a:p>
          <a:p>
            <a:endParaRPr lang="ja-JP" altLang="en-US" dirty="0"/>
          </a:p>
        </p:txBody>
      </p:sp>
    </p:spTree>
    <p:extLst>
      <p:ext uri="{BB962C8B-B14F-4D97-AF65-F5344CB8AC3E}">
        <p14:creationId xmlns:p14="http://schemas.microsoft.com/office/powerpoint/2010/main" val="3921689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06D932A-4847-4A22-9C49-458FF85113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0865" y="4922510"/>
            <a:ext cx="2562645" cy="1921983"/>
          </a:xfrm>
          <a:prstGeom prst="rect">
            <a:avLst/>
          </a:prstGeom>
        </p:spPr>
      </p:pic>
      <p:pic>
        <p:nvPicPr>
          <p:cNvPr id="3" name="図 2">
            <a:extLst>
              <a:ext uri="{FF2B5EF4-FFF2-40B4-BE49-F238E27FC236}">
                <a16:creationId xmlns:a16="http://schemas.microsoft.com/office/drawing/2014/main" id="{FB496F35-06E0-4031-B4CC-78C3D48637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308411" y="-281474"/>
            <a:ext cx="2811805" cy="4678714"/>
          </a:xfrm>
          <a:prstGeom prst="rect">
            <a:avLst/>
          </a:prstGeom>
        </p:spPr>
      </p:pic>
      <p:sp>
        <p:nvSpPr>
          <p:cNvPr id="4" name="テキスト ボックス 3">
            <a:extLst>
              <a:ext uri="{FF2B5EF4-FFF2-40B4-BE49-F238E27FC236}">
                <a16:creationId xmlns:a16="http://schemas.microsoft.com/office/drawing/2014/main" id="{30009190-E8AB-4148-8BCA-65030565099B}"/>
              </a:ext>
            </a:extLst>
          </p:cNvPr>
          <p:cNvSpPr txBox="1"/>
          <p:nvPr/>
        </p:nvSpPr>
        <p:spPr>
          <a:xfrm>
            <a:off x="4203948" y="1046"/>
            <a:ext cx="3850003" cy="369332"/>
          </a:xfrm>
          <a:prstGeom prst="rect">
            <a:avLst/>
          </a:prstGeom>
          <a:noFill/>
        </p:spPr>
        <p:txBody>
          <a:bodyPr wrap="square" rtlCol="0">
            <a:spAutoFit/>
          </a:bodyPr>
          <a:lstStyle/>
          <a:p>
            <a:r>
              <a:rPr kumimoji="1" lang="ja-JP" altLang="en-US" dirty="0"/>
              <a:t>ゲストハウス</a:t>
            </a:r>
            <a:r>
              <a:rPr kumimoji="1" lang="en-US" altLang="ja-JP" dirty="0"/>
              <a:t>(2019</a:t>
            </a:r>
            <a:r>
              <a:rPr kumimoji="1" lang="ja-JP" altLang="en-US" dirty="0"/>
              <a:t>・</a:t>
            </a:r>
            <a:r>
              <a:rPr lang="ja-JP" altLang="en-US" dirty="0"/>
              <a:t>３</a:t>
            </a:r>
            <a:r>
              <a:rPr lang="en-US" altLang="ja-JP" dirty="0"/>
              <a:t>/</a:t>
            </a:r>
            <a:r>
              <a:rPr lang="ja-JP" altLang="en-US" dirty="0"/>
              <a:t>３１完成</a:t>
            </a:r>
            <a:r>
              <a:rPr lang="en-US" altLang="ja-JP" dirty="0"/>
              <a:t>)</a:t>
            </a:r>
            <a:endParaRPr kumimoji="1" lang="ja-JP" altLang="en-US" dirty="0"/>
          </a:p>
        </p:txBody>
      </p:sp>
      <p:pic>
        <p:nvPicPr>
          <p:cNvPr id="5" name="図 4">
            <a:extLst>
              <a:ext uri="{FF2B5EF4-FFF2-40B4-BE49-F238E27FC236}">
                <a16:creationId xmlns:a16="http://schemas.microsoft.com/office/drawing/2014/main" id="{0C8B673C-38CE-4870-8889-7F1FF7BDFB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2406" y="658077"/>
            <a:ext cx="5017570" cy="2818044"/>
          </a:xfrm>
          <a:prstGeom prst="rect">
            <a:avLst/>
          </a:prstGeom>
        </p:spPr>
      </p:pic>
      <p:pic>
        <p:nvPicPr>
          <p:cNvPr id="6" name="図 5">
            <a:extLst>
              <a:ext uri="{FF2B5EF4-FFF2-40B4-BE49-F238E27FC236}">
                <a16:creationId xmlns:a16="http://schemas.microsoft.com/office/drawing/2014/main" id="{82C96D4A-CBDF-4FF8-A4BB-B2A200A5F4D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3945" y="4472152"/>
            <a:ext cx="4240916" cy="2384802"/>
          </a:xfrm>
          <a:prstGeom prst="rect">
            <a:avLst/>
          </a:prstGeom>
          <a:noFill/>
          <a:ln>
            <a:noFill/>
          </a:ln>
        </p:spPr>
      </p:pic>
      <p:pic>
        <p:nvPicPr>
          <p:cNvPr id="7" name="図 6">
            <a:extLst>
              <a:ext uri="{FF2B5EF4-FFF2-40B4-BE49-F238E27FC236}">
                <a16:creationId xmlns:a16="http://schemas.microsoft.com/office/drawing/2014/main" id="{209706EC-5F1B-4B8B-AE93-0C3C51BE21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0" y="4901208"/>
            <a:ext cx="3478742" cy="1956792"/>
          </a:xfrm>
          <a:prstGeom prst="rect">
            <a:avLst/>
          </a:prstGeom>
        </p:spPr>
      </p:pic>
      <p:pic>
        <p:nvPicPr>
          <p:cNvPr id="8" name="図 7">
            <a:extLst>
              <a:ext uri="{FF2B5EF4-FFF2-40B4-BE49-F238E27FC236}">
                <a16:creationId xmlns:a16="http://schemas.microsoft.com/office/drawing/2014/main" id="{E741823E-F40B-444B-B2B0-70FB57D5F9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4067" y="3477685"/>
            <a:ext cx="3010501" cy="1693406"/>
          </a:xfrm>
          <a:prstGeom prst="rect">
            <a:avLst/>
          </a:prstGeom>
        </p:spPr>
      </p:pic>
      <p:sp>
        <p:nvSpPr>
          <p:cNvPr id="9" name="テキスト ボックス 8">
            <a:extLst>
              <a:ext uri="{FF2B5EF4-FFF2-40B4-BE49-F238E27FC236}">
                <a16:creationId xmlns:a16="http://schemas.microsoft.com/office/drawing/2014/main" id="{663266F0-07DC-41FA-B223-B3DA792C2077}"/>
              </a:ext>
            </a:extLst>
          </p:cNvPr>
          <p:cNvSpPr txBox="1"/>
          <p:nvPr/>
        </p:nvSpPr>
        <p:spPr>
          <a:xfrm>
            <a:off x="2550532" y="210452"/>
            <a:ext cx="2999560" cy="584775"/>
          </a:xfrm>
          <a:prstGeom prst="rect">
            <a:avLst/>
          </a:prstGeom>
          <a:noFill/>
        </p:spPr>
        <p:txBody>
          <a:bodyPr wrap="square" rtlCol="0">
            <a:spAutoFit/>
          </a:bodyPr>
          <a:lstStyle/>
          <a:p>
            <a:r>
              <a:rPr lang="en-US" altLang="ja-JP" sz="3200" dirty="0"/>
              <a:t>B</a:t>
            </a:r>
            <a:r>
              <a:rPr kumimoji="1" lang="en-US" altLang="ja-JP" sz="3200" dirty="0"/>
              <a:t>efore</a:t>
            </a:r>
            <a:endParaRPr kumimoji="1" lang="ja-JP" altLang="en-US" sz="3200" dirty="0"/>
          </a:p>
        </p:txBody>
      </p:sp>
      <p:sp>
        <p:nvSpPr>
          <p:cNvPr id="10" name="テキスト ボックス 9">
            <a:extLst>
              <a:ext uri="{FF2B5EF4-FFF2-40B4-BE49-F238E27FC236}">
                <a16:creationId xmlns:a16="http://schemas.microsoft.com/office/drawing/2014/main" id="{A22E88B4-065A-426E-8308-2C2FE13DA7BD}"/>
              </a:ext>
            </a:extLst>
          </p:cNvPr>
          <p:cNvSpPr txBox="1"/>
          <p:nvPr/>
        </p:nvSpPr>
        <p:spPr>
          <a:xfrm>
            <a:off x="8010656" y="171817"/>
            <a:ext cx="2999560" cy="584775"/>
          </a:xfrm>
          <a:prstGeom prst="rect">
            <a:avLst/>
          </a:prstGeom>
          <a:noFill/>
        </p:spPr>
        <p:txBody>
          <a:bodyPr wrap="square" rtlCol="0">
            <a:spAutoFit/>
          </a:bodyPr>
          <a:lstStyle/>
          <a:p>
            <a:r>
              <a:rPr kumimoji="1" lang="en-US" altLang="ja-JP" sz="3200" dirty="0"/>
              <a:t>After</a:t>
            </a:r>
            <a:endParaRPr kumimoji="1" lang="ja-JP" altLang="en-US" sz="3200" dirty="0"/>
          </a:p>
        </p:txBody>
      </p:sp>
      <p:pic>
        <p:nvPicPr>
          <p:cNvPr id="11" name="図 10">
            <a:extLst>
              <a:ext uri="{FF2B5EF4-FFF2-40B4-BE49-F238E27FC236}">
                <a16:creationId xmlns:a16="http://schemas.microsoft.com/office/drawing/2014/main" id="{CF92CA56-1D4D-4BE5-BDE7-460A1953ABB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50810" y="3032008"/>
            <a:ext cx="3241190" cy="1823881"/>
          </a:xfrm>
          <a:prstGeom prst="rect">
            <a:avLst/>
          </a:prstGeom>
        </p:spPr>
      </p:pic>
      <p:sp>
        <p:nvSpPr>
          <p:cNvPr id="12" name="正方形/長方形 11">
            <a:extLst>
              <a:ext uri="{FF2B5EF4-FFF2-40B4-BE49-F238E27FC236}">
                <a16:creationId xmlns:a16="http://schemas.microsoft.com/office/drawing/2014/main" id="{AED40F05-8CDD-4CF2-AE6C-10F70472243F}"/>
              </a:ext>
            </a:extLst>
          </p:cNvPr>
          <p:cNvSpPr/>
          <p:nvPr/>
        </p:nvSpPr>
        <p:spPr>
          <a:xfrm>
            <a:off x="54955" y="130543"/>
            <a:ext cx="1593706" cy="738664"/>
          </a:xfrm>
          <a:prstGeom prst="rect">
            <a:avLst/>
          </a:prstGeom>
        </p:spPr>
        <p:txBody>
          <a:bodyPr wrap="none">
            <a:spAutoFit/>
          </a:bodyPr>
          <a:lstStyle/>
          <a:p>
            <a:r>
              <a:rPr lang="ja-JP" altLang="en-US" sz="2400" b="1" dirty="0"/>
              <a:t>別資料</a:t>
            </a:r>
            <a:r>
              <a:rPr lang="en-US" altLang="ja-JP" sz="2400" b="1" dirty="0"/>
              <a:t>7-1</a:t>
            </a:r>
          </a:p>
          <a:p>
            <a:endParaRPr lang="ja-JP" altLang="en-US" dirty="0"/>
          </a:p>
        </p:txBody>
      </p:sp>
    </p:spTree>
    <p:extLst>
      <p:ext uri="{BB962C8B-B14F-4D97-AF65-F5344CB8AC3E}">
        <p14:creationId xmlns:p14="http://schemas.microsoft.com/office/powerpoint/2010/main" val="3745666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92EB145-C248-46DF-909F-BB02C47D2A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5385" y="1257298"/>
            <a:ext cx="5088835" cy="3816626"/>
          </a:xfrm>
          <a:prstGeom prst="rect">
            <a:avLst/>
          </a:prstGeom>
        </p:spPr>
      </p:pic>
      <p:pic>
        <p:nvPicPr>
          <p:cNvPr id="3" name="図 2">
            <a:extLst>
              <a:ext uri="{FF2B5EF4-FFF2-40B4-BE49-F238E27FC236}">
                <a16:creationId xmlns:a16="http://schemas.microsoft.com/office/drawing/2014/main" id="{98808164-1307-4FFF-BCA7-6188340058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04" y="1257298"/>
            <a:ext cx="4620591" cy="3465443"/>
          </a:xfrm>
          <a:prstGeom prst="rect">
            <a:avLst/>
          </a:prstGeom>
        </p:spPr>
      </p:pic>
      <p:sp>
        <p:nvSpPr>
          <p:cNvPr id="4" name="正方形/長方形 3">
            <a:extLst>
              <a:ext uri="{FF2B5EF4-FFF2-40B4-BE49-F238E27FC236}">
                <a16:creationId xmlns:a16="http://schemas.microsoft.com/office/drawing/2014/main" id="{5BA41E5C-6A1C-4A30-BA69-A8A5B72E61F2}"/>
              </a:ext>
            </a:extLst>
          </p:cNvPr>
          <p:cNvSpPr/>
          <p:nvPr/>
        </p:nvSpPr>
        <p:spPr>
          <a:xfrm>
            <a:off x="4441788" y="-49804"/>
            <a:ext cx="3467616" cy="584775"/>
          </a:xfrm>
          <a:prstGeom prst="rect">
            <a:avLst/>
          </a:prstGeom>
        </p:spPr>
        <p:txBody>
          <a:bodyPr wrap="none">
            <a:spAutoFit/>
          </a:bodyPr>
          <a:lstStyle/>
          <a:p>
            <a:r>
              <a:rPr lang="ja-JP" altLang="ja-JP" sz="3200" dirty="0">
                <a:latin typeface="Century" panose="02040604050505020304" pitchFamily="18" charset="0"/>
                <a:ea typeface="ＭＳ 明朝" panose="02020609040205080304" pitchFamily="17" charset="-128"/>
                <a:cs typeface="Times New Roman" panose="02020603050405020304" pitchFamily="18" charset="0"/>
              </a:rPr>
              <a:t>プレジャーボート</a:t>
            </a:r>
            <a:endParaRPr lang="ja-JP" altLang="en-US" sz="3200" dirty="0"/>
          </a:p>
        </p:txBody>
      </p:sp>
      <p:sp>
        <p:nvSpPr>
          <p:cNvPr id="5" name="テキスト ボックス 4">
            <a:extLst>
              <a:ext uri="{FF2B5EF4-FFF2-40B4-BE49-F238E27FC236}">
                <a16:creationId xmlns:a16="http://schemas.microsoft.com/office/drawing/2014/main" id="{9A3B1B87-F90B-4743-BB32-07349DBB08FF}"/>
              </a:ext>
            </a:extLst>
          </p:cNvPr>
          <p:cNvSpPr txBox="1"/>
          <p:nvPr/>
        </p:nvSpPr>
        <p:spPr>
          <a:xfrm>
            <a:off x="1669857" y="515552"/>
            <a:ext cx="9351389" cy="646331"/>
          </a:xfrm>
          <a:prstGeom prst="rect">
            <a:avLst/>
          </a:prstGeom>
          <a:noFill/>
        </p:spPr>
        <p:txBody>
          <a:bodyPr wrap="square" rtlCol="0">
            <a:spAutoFit/>
          </a:bodyPr>
          <a:lstStyle/>
          <a:p>
            <a:r>
              <a:rPr kumimoji="1" lang="ja-JP" altLang="en-US" dirty="0"/>
              <a:t>廃艇</a:t>
            </a:r>
            <a:r>
              <a:rPr kumimoji="1" lang="en-US" altLang="ja-JP" dirty="0"/>
              <a:t>(</a:t>
            </a:r>
            <a:r>
              <a:rPr kumimoji="1" lang="ja-JP" altLang="en-US" dirty="0"/>
              <a:t>プレジャーボート</a:t>
            </a:r>
            <a:r>
              <a:rPr kumimoji="1" lang="en-US" altLang="ja-JP" dirty="0"/>
              <a:t>)</a:t>
            </a:r>
            <a:r>
              <a:rPr kumimoji="1" lang="ja-JP" altLang="en-US" dirty="0"/>
              <a:t>を安く購入し、整備することで利活用を目指していたが、</a:t>
            </a:r>
            <a:endParaRPr kumimoji="1" lang="en-US" altLang="ja-JP" dirty="0"/>
          </a:p>
          <a:p>
            <a:r>
              <a:rPr kumimoji="1" lang="ja-JP" altLang="en-US" dirty="0"/>
              <a:t>整備後も</a:t>
            </a:r>
            <a:r>
              <a:rPr lang="ja-JP" altLang="en-US" dirty="0"/>
              <a:t>エンジン不調</a:t>
            </a:r>
            <a:r>
              <a:rPr kumimoji="1" lang="ja-JP" altLang="en-US" dirty="0"/>
              <a:t>が続いておりエンジンを乗せ換えるか廃棄処分するか迷っている。</a:t>
            </a:r>
          </a:p>
        </p:txBody>
      </p:sp>
      <p:pic>
        <p:nvPicPr>
          <p:cNvPr id="6" name="Picture 2" descr="ç»åã«å«ã¾ãã¦ããå¯è½æ§ããããã®:1äººä»¥ä¸">
            <a:extLst>
              <a:ext uri="{FF2B5EF4-FFF2-40B4-BE49-F238E27FC236}">
                <a16:creationId xmlns:a16="http://schemas.microsoft.com/office/drawing/2014/main" id="{75A5FEFD-5A87-435A-8604-65AB1904E3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9857" y="4020378"/>
            <a:ext cx="3783496" cy="28376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ç»åã«å«ã¾ãã¦ããå¯è½æ§ããããã®:æ°å æåãããæ¾æ¬ ä¼ç¹ããããã¹ãã¤ã«ãã¯ã­ã¼ãºã¢ãã">
            <a:extLst>
              <a:ext uri="{FF2B5EF4-FFF2-40B4-BE49-F238E27FC236}">
                <a16:creationId xmlns:a16="http://schemas.microsoft.com/office/drawing/2014/main" id="{7A6DE01D-826D-4EB2-B974-792E0C1DCA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86192" y="4485861"/>
            <a:ext cx="3162852" cy="237213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2098319D-0BE6-4215-83B4-CB0DDF0853AD}"/>
              </a:ext>
            </a:extLst>
          </p:cNvPr>
          <p:cNvSpPr/>
          <p:nvPr/>
        </p:nvSpPr>
        <p:spPr>
          <a:xfrm>
            <a:off x="80102" y="130543"/>
            <a:ext cx="1593706" cy="738664"/>
          </a:xfrm>
          <a:prstGeom prst="rect">
            <a:avLst/>
          </a:prstGeom>
        </p:spPr>
        <p:txBody>
          <a:bodyPr wrap="none">
            <a:spAutoFit/>
          </a:bodyPr>
          <a:lstStyle/>
          <a:p>
            <a:r>
              <a:rPr lang="ja-JP" altLang="en-US" sz="2400" b="1" dirty="0"/>
              <a:t>別資料</a:t>
            </a:r>
            <a:r>
              <a:rPr lang="en-US" altLang="ja-JP" sz="2400" b="1" dirty="0"/>
              <a:t>7-2</a:t>
            </a:r>
          </a:p>
          <a:p>
            <a:endParaRPr lang="ja-JP" altLang="en-US" dirty="0"/>
          </a:p>
        </p:txBody>
      </p:sp>
    </p:spTree>
    <p:extLst>
      <p:ext uri="{BB962C8B-B14F-4D97-AF65-F5344CB8AC3E}">
        <p14:creationId xmlns:p14="http://schemas.microsoft.com/office/powerpoint/2010/main" val="427627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水, 空, 屋外, ボート が含まれている画像&#10;&#10;自動的に生成された説明">
            <a:extLst>
              <a:ext uri="{FF2B5EF4-FFF2-40B4-BE49-F238E27FC236}">
                <a16:creationId xmlns:a16="http://schemas.microsoft.com/office/drawing/2014/main" id="{AFCAFFC2-2640-45CA-8826-7C60D03843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320798"/>
            <a:ext cx="7822096" cy="4537202"/>
          </a:xfrm>
          <a:prstGeom prst="rect">
            <a:avLst/>
          </a:prstGeom>
        </p:spPr>
      </p:pic>
      <p:pic>
        <p:nvPicPr>
          <p:cNvPr id="7" name="図 6" descr="人, 女性, 屋外 が含まれている画像&#10;&#10;自動的に生成された説明">
            <a:extLst>
              <a:ext uri="{FF2B5EF4-FFF2-40B4-BE49-F238E27FC236}">
                <a16:creationId xmlns:a16="http://schemas.microsoft.com/office/drawing/2014/main" id="{FBFD10EE-E502-45EF-BC4F-2416608D9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997148" y="0"/>
            <a:ext cx="5194852" cy="5194852"/>
          </a:xfrm>
          <a:prstGeom prst="rect">
            <a:avLst/>
          </a:prstGeom>
        </p:spPr>
      </p:pic>
      <p:pic>
        <p:nvPicPr>
          <p:cNvPr id="9" name="図 8" descr="赤色 が含まれている画像&#10;&#10;自動的に生成された説明">
            <a:extLst>
              <a:ext uri="{FF2B5EF4-FFF2-40B4-BE49-F238E27FC236}">
                <a16:creationId xmlns:a16="http://schemas.microsoft.com/office/drawing/2014/main" id="{8C8694E2-389E-4970-A2C8-126029FF2C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229397" y="3702783"/>
            <a:ext cx="2892288" cy="3418147"/>
          </a:xfrm>
          <a:prstGeom prst="rect">
            <a:avLst/>
          </a:prstGeom>
        </p:spPr>
      </p:pic>
      <p:pic>
        <p:nvPicPr>
          <p:cNvPr id="5" name="図 4" descr="水, 空, 屋外, ボート が含まれている画像&#10;&#10;自動的に生成された説明">
            <a:extLst>
              <a:ext uri="{FF2B5EF4-FFF2-40B4-BE49-F238E27FC236}">
                <a16:creationId xmlns:a16="http://schemas.microsoft.com/office/drawing/2014/main" id="{C7F56503-2905-4278-A897-F3F9707845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5555974" cy="4166980"/>
          </a:xfrm>
          <a:prstGeom prst="rect">
            <a:avLst/>
          </a:prstGeom>
        </p:spPr>
      </p:pic>
      <p:sp>
        <p:nvSpPr>
          <p:cNvPr id="10" name="テキスト ボックス 9">
            <a:extLst>
              <a:ext uri="{FF2B5EF4-FFF2-40B4-BE49-F238E27FC236}">
                <a16:creationId xmlns:a16="http://schemas.microsoft.com/office/drawing/2014/main" id="{8368CE42-1B75-49AB-BD89-CE614C713328}"/>
              </a:ext>
            </a:extLst>
          </p:cNvPr>
          <p:cNvSpPr txBox="1"/>
          <p:nvPr/>
        </p:nvSpPr>
        <p:spPr>
          <a:xfrm>
            <a:off x="139148" y="149088"/>
            <a:ext cx="1585690" cy="461665"/>
          </a:xfrm>
          <a:prstGeom prst="rect">
            <a:avLst/>
          </a:prstGeom>
          <a:solidFill>
            <a:schemeClr val="bg1"/>
          </a:solidFill>
        </p:spPr>
        <p:txBody>
          <a:bodyPr wrap="none" rtlCol="0">
            <a:spAutoFit/>
          </a:bodyPr>
          <a:lstStyle/>
          <a:p>
            <a:r>
              <a:rPr kumimoji="1" lang="ja-JP" altLang="en-US" sz="2400" b="1" dirty="0"/>
              <a:t>別資料</a:t>
            </a:r>
            <a:r>
              <a:rPr lang="en-US" altLang="ja-JP" sz="2400" b="1" dirty="0"/>
              <a:t>1-4</a:t>
            </a:r>
            <a:endParaRPr kumimoji="1" lang="ja-JP" altLang="en-US" sz="2400" b="1" dirty="0"/>
          </a:p>
        </p:txBody>
      </p:sp>
      <p:sp>
        <p:nvSpPr>
          <p:cNvPr id="11" name="テキスト ボックス 10">
            <a:extLst>
              <a:ext uri="{FF2B5EF4-FFF2-40B4-BE49-F238E27FC236}">
                <a16:creationId xmlns:a16="http://schemas.microsoft.com/office/drawing/2014/main" id="{D992B565-0E6C-4E23-9C4A-A68F99ED49A1}"/>
              </a:ext>
            </a:extLst>
          </p:cNvPr>
          <p:cNvSpPr txBox="1"/>
          <p:nvPr/>
        </p:nvSpPr>
        <p:spPr>
          <a:xfrm>
            <a:off x="2680702" y="179865"/>
            <a:ext cx="7595349" cy="400110"/>
          </a:xfrm>
          <a:prstGeom prst="rect">
            <a:avLst/>
          </a:prstGeom>
          <a:solidFill>
            <a:schemeClr val="bg1"/>
          </a:solidFill>
        </p:spPr>
        <p:txBody>
          <a:bodyPr wrap="none" rtlCol="0">
            <a:spAutoFit/>
          </a:bodyPr>
          <a:lstStyle/>
          <a:p>
            <a:r>
              <a:rPr kumimoji="1" lang="en-US" altLang="ja-JP" sz="2000" dirty="0"/>
              <a:t>2018</a:t>
            </a:r>
            <a:r>
              <a:rPr kumimoji="1" lang="ja-JP" altLang="en-US" sz="2000" dirty="0"/>
              <a:t>年</a:t>
            </a:r>
            <a:r>
              <a:rPr kumimoji="1" lang="en-US" altLang="ja-JP" sz="2000" dirty="0"/>
              <a:t>4</a:t>
            </a:r>
            <a:r>
              <a:rPr kumimoji="1" lang="ja-JP" altLang="en-US" sz="2000" dirty="0"/>
              <a:t>月</a:t>
            </a:r>
            <a:r>
              <a:rPr kumimoji="1" lang="en-US" altLang="ja-JP" sz="2000" dirty="0"/>
              <a:t>22</a:t>
            </a:r>
            <a:r>
              <a:rPr kumimoji="1" lang="ja-JP" altLang="en-US" sz="2000" dirty="0"/>
              <a:t>日　船上から磯見で獲ったウニをピザにトッピング</a:t>
            </a:r>
          </a:p>
        </p:txBody>
      </p:sp>
    </p:spTree>
    <p:extLst>
      <p:ext uri="{BB962C8B-B14F-4D97-AF65-F5344CB8AC3E}">
        <p14:creationId xmlns:p14="http://schemas.microsoft.com/office/powerpoint/2010/main" val="182669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空, 屋外, 水, 自然 が含まれている画像&#10;&#10;自動的に生成された説明">
            <a:extLst>
              <a:ext uri="{FF2B5EF4-FFF2-40B4-BE49-F238E27FC236}">
                <a16:creationId xmlns:a16="http://schemas.microsoft.com/office/drawing/2014/main" id="{C926021E-2FB9-47FE-BB95-91BF19FB95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0" y="321732"/>
            <a:ext cx="6051802" cy="3239377"/>
          </a:xfrm>
          <a:prstGeom prst="rect">
            <a:avLst/>
          </a:prstGeom>
        </p:spPr>
      </p:pic>
      <p:pic>
        <p:nvPicPr>
          <p:cNvPr id="5" name="図 4" descr="人, 室内 が含まれている画像&#10;&#10;自動的に生成された説明">
            <a:extLst>
              <a:ext uri="{FF2B5EF4-FFF2-40B4-BE49-F238E27FC236}">
                <a16:creationId xmlns:a16="http://schemas.microsoft.com/office/drawing/2014/main" id="{1D395A43-9045-4295-82EB-83C0679C27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0" y="3624915"/>
            <a:ext cx="2974170" cy="3233086"/>
          </a:xfrm>
          <a:prstGeom prst="rect">
            <a:avLst/>
          </a:prstGeom>
        </p:spPr>
      </p:pic>
      <p:pic>
        <p:nvPicPr>
          <p:cNvPr id="9" name="図 8" descr="食べ物, 皿, ボウル, テーブル が含まれている画像&#10;&#10;自動的に生成された説明">
            <a:extLst>
              <a:ext uri="{FF2B5EF4-FFF2-40B4-BE49-F238E27FC236}">
                <a16:creationId xmlns:a16="http://schemas.microsoft.com/office/drawing/2014/main" id="{7FF57DDC-B720-4E75-90D0-D68C385A20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56468" y="3618623"/>
            <a:ext cx="2995335" cy="3239377"/>
          </a:xfrm>
          <a:prstGeom prst="rect">
            <a:avLst/>
          </a:prstGeom>
        </p:spPr>
      </p:pic>
      <p:pic>
        <p:nvPicPr>
          <p:cNvPr id="7" name="図 6" descr="人, 男性, 屋外, 立っている が含まれている画像&#10;&#10;自動的に生成された説明">
            <a:extLst>
              <a:ext uri="{FF2B5EF4-FFF2-40B4-BE49-F238E27FC236}">
                <a16:creationId xmlns:a16="http://schemas.microsoft.com/office/drawing/2014/main" id="{59D36AD5-AE4F-4962-8801-1EC3AE41EF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34100" y="443408"/>
            <a:ext cx="6057900" cy="6414592"/>
          </a:xfrm>
          <a:prstGeom prst="rect">
            <a:avLst/>
          </a:prstGeom>
        </p:spPr>
      </p:pic>
      <p:sp>
        <p:nvSpPr>
          <p:cNvPr id="10" name="テキスト ボックス 9">
            <a:extLst>
              <a:ext uri="{FF2B5EF4-FFF2-40B4-BE49-F238E27FC236}">
                <a16:creationId xmlns:a16="http://schemas.microsoft.com/office/drawing/2014/main" id="{4525955C-C13F-45F4-A0E5-FDB381442A6D}"/>
              </a:ext>
            </a:extLst>
          </p:cNvPr>
          <p:cNvSpPr txBox="1"/>
          <p:nvPr/>
        </p:nvSpPr>
        <p:spPr>
          <a:xfrm>
            <a:off x="161925" y="90899"/>
            <a:ext cx="1593706" cy="461665"/>
          </a:xfrm>
          <a:prstGeom prst="rect">
            <a:avLst/>
          </a:prstGeom>
          <a:noFill/>
        </p:spPr>
        <p:txBody>
          <a:bodyPr wrap="none" rtlCol="0">
            <a:spAutoFit/>
          </a:bodyPr>
          <a:lstStyle/>
          <a:p>
            <a:r>
              <a:rPr kumimoji="1" lang="ja-JP" altLang="en-US" sz="2400" b="1" dirty="0"/>
              <a:t>別資料</a:t>
            </a:r>
            <a:r>
              <a:rPr kumimoji="1" lang="en-US" altLang="ja-JP" sz="2400" b="1" dirty="0"/>
              <a:t>1-5</a:t>
            </a:r>
            <a:endParaRPr kumimoji="1" lang="ja-JP" altLang="en-US" sz="2400" b="1" dirty="0"/>
          </a:p>
        </p:txBody>
      </p:sp>
      <p:sp>
        <p:nvSpPr>
          <p:cNvPr id="11" name="テキスト ボックス 10">
            <a:extLst>
              <a:ext uri="{FF2B5EF4-FFF2-40B4-BE49-F238E27FC236}">
                <a16:creationId xmlns:a16="http://schemas.microsoft.com/office/drawing/2014/main" id="{D81FD922-461E-4C2C-95C6-E2F9ABE0415E}"/>
              </a:ext>
            </a:extLst>
          </p:cNvPr>
          <p:cNvSpPr txBox="1"/>
          <p:nvPr/>
        </p:nvSpPr>
        <p:spPr>
          <a:xfrm>
            <a:off x="2381885" y="89774"/>
            <a:ext cx="8592417" cy="400110"/>
          </a:xfrm>
          <a:prstGeom prst="rect">
            <a:avLst/>
          </a:prstGeom>
          <a:noFill/>
        </p:spPr>
        <p:txBody>
          <a:bodyPr wrap="none" rtlCol="0">
            <a:spAutoFit/>
          </a:bodyPr>
          <a:lstStyle/>
          <a:p>
            <a:r>
              <a:rPr lang="en-US" altLang="ja-JP" sz="2000" dirty="0"/>
              <a:t>2018</a:t>
            </a:r>
            <a:r>
              <a:rPr lang="ja-JP" altLang="en-US" sz="2000" dirty="0"/>
              <a:t>年</a:t>
            </a:r>
            <a:r>
              <a:rPr lang="en-US" altLang="ja-JP" sz="2000" dirty="0"/>
              <a:t>4</a:t>
            </a:r>
            <a:r>
              <a:rPr lang="ja-JP" altLang="en-US" sz="2000" dirty="0"/>
              <a:t>月</a:t>
            </a:r>
            <a:r>
              <a:rPr lang="en-US" altLang="ja-JP" sz="2000" dirty="0"/>
              <a:t>29</a:t>
            </a:r>
            <a:r>
              <a:rPr lang="ja-JP" altLang="en-US" sz="2000" dirty="0"/>
              <a:t>日　漁業体験で獲ったウニを卵かけごはんの上に乗せ食す。</a:t>
            </a:r>
            <a:endParaRPr kumimoji="1" lang="ja-JP" altLang="en-US" sz="2000" dirty="0"/>
          </a:p>
        </p:txBody>
      </p:sp>
    </p:spTree>
    <p:extLst>
      <p:ext uri="{BB962C8B-B14F-4D97-AF65-F5344CB8AC3E}">
        <p14:creationId xmlns:p14="http://schemas.microsoft.com/office/powerpoint/2010/main" val="363692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9FF107-7FC8-4542-9E5B-55EFF1FB1B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6526491" y="-9737"/>
            <a:ext cx="5665509" cy="3207862"/>
          </a:xfrm>
          <a:prstGeom prst="rect">
            <a:avLst/>
          </a:prstGeom>
        </p:spPr>
      </p:pic>
      <p:pic>
        <p:nvPicPr>
          <p:cNvPr id="7" name="図 6">
            <a:extLst>
              <a:ext uri="{FF2B5EF4-FFF2-40B4-BE49-F238E27FC236}">
                <a16:creationId xmlns:a16="http://schemas.microsoft.com/office/drawing/2014/main" id="{ECBD739F-2CFC-48EF-957A-6DFA5A7F87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901514" y="3536351"/>
            <a:ext cx="3652046" cy="2739034"/>
          </a:xfrm>
          <a:prstGeom prst="rect">
            <a:avLst/>
          </a:prstGeom>
        </p:spPr>
      </p:pic>
      <p:pic>
        <p:nvPicPr>
          <p:cNvPr id="8" name="図 7">
            <a:extLst>
              <a:ext uri="{FF2B5EF4-FFF2-40B4-BE49-F238E27FC236}">
                <a16:creationId xmlns:a16="http://schemas.microsoft.com/office/drawing/2014/main" id="{4EF1A3FB-B482-4C61-BC1D-B61D2204B0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14673"/>
            <a:ext cx="4053525" cy="2285209"/>
          </a:xfrm>
          <a:prstGeom prst="rect">
            <a:avLst/>
          </a:prstGeom>
        </p:spPr>
      </p:pic>
      <p:pic>
        <p:nvPicPr>
          <p:cNvPr id="9" name="図 8">
            <a:extLst>
              <a:ext uri="{FF2B5EF4-FFF2-40B4-BE49-F238E27FC236}">
                <a16:creationId xmlns:a16="http://schemas.microsoft.com/office/drawing/2014/main" id="{02864740-EE84-4211-8553-291B2180CB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790845"/>
            <a:ext cx="3506772" cy="1997100"/>
          </a:xfrm>
          <a:prstGeom prst="rect">
            <a:avLst/>
          </a:prstGeom>
        </p:spPr>
      </p:pic>
      <p:pic>
        <p:nvPicPr>
          <p:cNvPr id="10" name="図 9">
            <a:extLst>
              <a:ext uri="{FF2B5EF4-FFF2-40B4-BE49-F238E27FC236}">
                <a16:creationId xmlns:a16="http://schemas.microsoft.com/office/drawing/2014/main" id="{656BEB83-5B64-4024-BD13-11C7EBC95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85416" y="488486"/>
            <a:ext cx="4575516" cy="4562902"/>
          </a:xfrm>
          <a:prstGeom prst="rect">
            <a:avLst/>
          </a:prstGeom>
        </p:spPr>
      </p:pic>
      <p:pic>
        <p:nvPicPr>
          <p:cNvPr id="5" name="図 4">
            <a:extLst>
              <a:ext uri="{FF2B5EF4-FFF2-40B4-BE49-F238E27FC236}">
                <a16:creationId xmlns:a16="http://schemas.microsoft.com/office/drawing/2014/main" id="{AF9AD299-2B00-4A2D-AEB1-0B43479C799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94211" y="4376382"/>
            <a:ext cx="4047284" cy="2481618"/>
          </a:xfrm>
          <a:prstGeom prst="rect">
            <a:avLst/>
          </a:prstGeom>
        </p:spPr>
      </p:pic>
      <p:sp>
        <p:nvSpPr>
          <p:cNvPr id="11" name="テキスト ボックス 10">
            <a:extLst>
              <a:ext uri="{FF2B5EF4-FFF2-40B4-BE49-F238E27FC236}">
                <a16:creationId xmlns:a16="http://schemas.microsoft.com/office/drawing/2014/main" id="{FEF7730D-81F1-4CB1-8893-64685ACDE6D5}"/>
              </a:ext>
            </a:extLst>
          </p:cNvPr>
          <p:cNvSpPr txBox="1"/>
          <p:nvPr/>
        </p:nvSpPr>
        <p:spPr>
          <a:xfrm>
            <a:off x="188537" y="-13431"/>
            <a:ext cx="2554663" cy="461665"/>
          </a:xfrm>
          <a:prstGeom prst="rect">
            <a:avLst/>
          </a:prstGeom>
          <a:noFill/>
        </p:spPr>
        <p:txBody>
          <a:bodyPr wrap="square" rtlCol="0">
            <a:spAutoFit/>
          </a:bodyPr>
          <a:lstStyle/>
          <a:p>
            <a:r>
              <a:rPr kumimoji="1" lang="ja-JP" altLang="en-US" sz="2400" b="1" dirty="0"/>
              <a:t>別資料</a:t>
            </a:r>
            <a:r>
              <a:rPr kumimoji="1" lang="en-US" altLang="ja-JP" sz="2400" b="1" dirty="0"/>
              <a:t>1-6</a:t>
            </a:r>
            <a:endParaRPr kumimoji="1" lang="ja-JP" altLang="en-US" sz="2400" b="1" dirty="0"/>
          </a:p>
        </p:txBody>
      </p:sp>
      <p:sp>
        <p:nvSpPr>
          <p:cNvPr id="12" name="正方形/長方形 11">
            <a:extLst>
              <a:ext uri="{FF2B5EF4-FFF2-40B4-BE49-F238E27FC236}">
                <a16:creationId xmlns:a16="http://schemas.microsoft.com/office/drawing/2014/main" id="{27B21169-9392-4C12-8EF7-54463A583E3C}"/>
              </a:ext>
            </a:extLst>
          </p:cNvPr>
          <p:cNvSpPr/>
          <p:nvPr/>
        </p:nvSpPr>
        <p:spPr>
          <a:xfrm>
            <a:off x="1465868" y="14563"/>
            <a:ext cx="5025735" cy="400110"/>
          </a:xfrm>
          <a:prstGeom prst="rect">
            <a:avLst/>
          </a:prstGeom>
        </p:spPr>
        <p:txBody>
          <a:bodyPr wrap="none">
            <a:spAutoFit/>
          </a:bodyPr>
          <a:lstStyle/>
          <a:p>
            <a:pPr indent="558800"/>
            <a:r>
              <a:rPr lang="ja-JP" altLang="ja-JP" sz="2000" kern="0" dirty="0">
                <a:latin typeface="Century" panose="02040604050505020304" pitchFamily="18" charset="0"/>
                <a:ea typeface="ＭＳ Ｐゴシック" panose="020B0600070205080204" pitchFamily="50" charset="-128"/>
                <a:cs typeface="Times New Roman" panose="02020603050405020304" pitchFamily="18" charset="0"/>
              </a:rPr>
              <a:t>マリスポ・漁業体験（ウニ獲）後ウニ食す</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3" name="図 12">
            <a:extLst>
              <a:ext uri="{FF2B5EF4-FFF2-40B4-BE49-F238E27FC236}">
                <a16:creationId xmlns:a16="http://schemas.microsoft.com/office/drawing/2014/main" id="{0A430538-3E8B-4B0E-B1A9-E90EE26793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358619"/>
            <a:ext cx="4053525" cy="2285209"/>
          </a:xfrm>
          <a:prstGeom prst="rect">
            <a:avLst/>
          </a:prstGeom>
        </p:spPr>
      </p:pic>
      <p:pic>
        <p:nvPicPr>
          <p:cNvPr id="14" name="図 13">
            <a:extLst>
              <a:ext uri="{FF2B5EF4-FFF2-40B4-BE49-F238E27FC236}">
                <a16:creationId xmlns:a16="http://schemas.microsoft.com/office/drawing/2014/main" id="{5A8CE0C7-2FB3-4CCE-851C-8E2BCC6F41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0" y="4734791"/>
            <a:ext cx="3506772" cy="1997100"/>
          </a:xfrm>
          <a:prstGeom prst="rect">
            <a:avLst/>
          </a:prstGeom>
        </p:spPr>
      </p:pic>
      <p:pic>
        <p:nvPicPr>
          <p:cNvPr id="15" name="図 14">
            <a:extLst>
              <a:ext uri="{FF2B5EF4-FFF2-40B4-BE49-F238E27FC236}">
                <a16:creationId xmlns:a16="http://schemas.microsoft.com/office/drawing/2014/main" id="{671DBFF9-3634-4128-B076-6C69C0F5539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585416" y="432432"/>
            <a:ext cx="4575516" cy="4562902"/>
          </a:xfrm>
          <a:prstGeom prst="rect">
            <a:avLst/>
          </a:prstGeom>
        </p:spPr>
      </p:pic>
    </p:spTree>
    <p:extLst>
      <p:ext uri="{BB962C8B-B14F-4D97-AF65-F5344CB8AC3E}">
        <p14:creationId xmlns:p14="http://schemas.microsoft.com/office/powerpoint/2010/main" val="161426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水, 空, 屋外, ボート が含まれている画像&#10;&#10;自動的に生成された説明">
            <a:extLst>
              <a:ext uri="{FF2B5EF4-FFF2-40B4-BE49-F238E27FC236}">
                <a16:creationId xmlns:a16="http://schemas.microsoft.com/office/drawing/2014/main" id="{F166BEB8-D23C-4E87-80ED-2924F4299D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2210" y="2182008"/>
            <a:ext cx="7539789" cy="4675992"/>
          </a:xfrm>
          <a:prstGeom prst="rect">
            <a:avLst/>
          </a:prstGeom>
        </p:spPr>
      </p:pic>
      <p:pic>
        <p:nvPicPr>
          <p:cNvPr id="4" name="図 3" descr="水, 空, 屋外, 水上競技 が含まれている画像&#10;&#10;自動的に生成された説明">
            <a:extLst>
              <a:ext uri="{FF2B5EF4-FFF2-40B4-BE49-F238E27FC236}">
                <a16:creationId xmlns:a16="http://schemas.microsoft.com/office/drawing/2014/main" id="{56E5A56C-A6AA-477B-AE24-5593602332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45958"/>
            <a:ext cx="7154778" cy="5366084"/>
          </a:xfrm>
          <a:prstGeom prst="rect">
            <a:avLst/>
          </a:prstGeom>
        </p:spPr>
      </p:pic>
      <p:sp>
        <p:nvSpPr>
          <p:cNvPr id="2" name="テキスト ボックス 1">
            <a:extLst>
              <a:ext uri="{FF2B5EF4-FFF2-40B4-BE49-F238E27FC236}">
                <a16:creationId xmlns:a16="http://schemas.microsoft.com/office/drawing/2014/main" id="{0757229E-D99E-48EF-899A-A9D842ABEC78}"/>
              </a:ext>
            </a:extLst>
          </p:cNvPr>
          <p:cNvSpPr txBox="1"/>
          <p:nvPr/>
        </p:nvSpPr>
        <p:spPr>
          <a:xfrm>
            <a:off x="130342" y="284293"/>
            <a:ext cx="1593706" cy="461665"/>
          </a:xfrm>
          <a:prstGeom prst="rect">
            <a:avLst/>
          </a:prstGeom>
          <a:noFill/>
        </p:spPr>
        <p:txBody>
          <a:bodyPr wrap="none" rtlCol="0">
            <a:spAutoFit/>
          </a:bodyPr>
          <a:lstStyle/>
          <a:p>
            <a:r>
              <a:rPr kumimoji="1" lang="ja-JP" altLang="en-US" sz="2400" b="1" dirty="0"/>
              <a:t>別資料</a:t>
            </a:r>
            <a:r>
              <a:rPr kumimoji="1" lang="en-US" altLang="ja-JP" sz="2400" b="1" dirty="0"/>
              <a:t>1-7</a:t>
            </a:r>
            <a:endParaRPr kumimoji="1" lang="ja-JP" altLang="en-US" sz="2400" b="1" dirty="0"/>
          </a:p>
        </p:txBody>
      </p:sp>
      <p:sp>
        <p:nvSpPr>
          <p:cNvPr id="7" name="テキスト ボックス 6">
            <a:extLst>
              <a:ext uri="{FF2B5EF4-FFF2-40B4-BE49-F238E27FC236}">
                <a16:creationId xmlns:a16="http://schemas.microsoft.com/office/drawing/2014/main" id="{98947321-D188-4533-8EDD-20CB6E338E2D}"/>
              </a:ext>
            </a:extLst>
          </p:cNvPr>
          <p:cNvSpPr txBox="1"/>
          <p:nvPr/>
        </p:nvSpPr>
        <p:spPr>
          <a:xfrm>
            <a:off x="2626140" y="345848"/>
            <a:ext cx="6939720" cy="400110"/>
          </a:xfrm>
          <a:prstGeom prst="rect">
            <a:avLst/>
          </a:prstGeom>
          <a:noFill/>
        </p:spPr>
        <p:txBody>
          <a:bodyPr wrap="none" rtlCol="0">
            <a:spAutoFit/>
          </a:bodyPr>
          <a:lstStyle/>
          <a:p>
            <a:r>
              <a:rPr kumimoji="1" lang="en-US" altLang="ja-JP" sz="2000" dirty="0"/>
              <a:t>2018</a:t>
            </a:r>
            <a:r>
              <a:rPr kumimoji="1" lang="ja-JP" altLang="en-US" sz="2000" dirty="0"/>
              <a:t>年</a:t>
            </a:r>
            <a:r>
              <a:rPr kumimoji="1" lang="en-US" altLang="ja-JP" sz="2000" dirty="0"/>
              <a:t>7</a:t>
            </a:r>
            <a:r>
              <a:rPr kumimoji="1" lang="ja-JP" altLang="en-US" sz="2000" dirty="0"/>
              <a:t>月</a:t>
            </a:r>
            <a:r>
              <a:rPr lang="en-US" altLang="ja-JP" sz="2000" dirty="0"/>
              <a:t>2</a:t>
            </a:r>
            <a:r>
              <a:rPr lang="ja-JP" altLang="en-US" sz="2000" dirty="0"/>
              <a:t>日　漁業体験（ウニ獲り）後にマリンスポーツ</a:t>
            </a:r>
            <a:endParaRPr kumimoji="1" lang="ja-JP" altLang="en-US" sz="2000" dirty="0"/>
          </a:p>
        </p:txBody>
      </p:sp>
    </p:spTree>
    <p:extLst>
      <p:ext uri="{BB962C8B-B14F-4D97-AF65-F5344CB8AC3E}">
        <p14:creationId xmlns:p14="http://schemas.microsoft.com/office/powerpoint/2010/main" val="294269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水泳, 屋外, 水上競技, 木 が含まれている画像&#10;&#10;自動的に生成された説明">
            <a:extLst>
              <a:ext uri="{FF2B5EF4-FFF2-40B4-BE49-F238E27FC236}">
                <a16:creationId xmlns:a16="http://schemas.microsoft.com/office/drawing/2014/main" id="{9DFA002C-3FBB-497A-BE9E-F3F07B3FB8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24526"/>
            <a:ext cx="8177966" cy="6133474"/>
          </a:xfrm>
          <a:prstGeom prst="rect">
            <a:avLst/>
          </a:prstGeom>
        </p:spPr>
      </p:pic>
      <p:pic>
        <p:nvPicPr>
          <p:cNvPr id="5" name="図 4" descr="空, 屋外, 水, 人 が含まれている画像&#10;&#10;自動的に生成された説明">
            <a:extLst>
              <a:ext uri="{FF2B5EF4-FFF2-40B4-BE49-F238E27FC236}">
                <a16:creationId xmlns:a16="http://schemas.microsoft.com/office/drawing/2014/main" id="{04434971-AAB0-42D8-B0DE-ED647E7BAA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1" y="3571874"/>
            <a:ext cx="4381499" cy="3286125"/>
          </a:xfrm>
          <a:prstGeom prst="rect">
            <a:avLst/>
          </a:prstGeom>
        </p:spPr>
      </p:pic>
      <p:pic>
        <p:nvPicPr>
          <p:cNvPr id="7" name="図 6" descr="空, 屋外, 人, 水 が含まれている画像&#10;&#10;自動的に生成された説明">
            <a:extLst>
              <a:ext uri="{FF2B5EF4-FFF2-40B4-BE49-F238E27FC236}">
                <a16:creationId xmlns:a16="http://schemas.microsoft.com/office/drawing/2014/main" id="{991AF744-8D54-43B1-BDFA-8940727155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1" y="720390"/>
            <a:ext cx="4381500" cy="3286125"/>
          </a:xfrm>
          <a:prstGeom prst="rect">
            <a:avLst/>
          </a:prstGeom>
        </p:spPr>
      </p:pic>
      <p:sp>
        <p:nvSpPr>
          <p:cNvPr id="8" name="テキスト ボックス 7">
            <a:extLst>
              <a:ext uri="{FF2B5EF4-FFF2-40B4-BE49-F238E27FC236}">
                <a16:creationId xmlns:a16="http://schemas.microsoft.com/office/drawing/2014/main" id="{BB1902BE-F107-47FF-B527-0CB5C5461854}"/>
              </a:ext>
            </a:extLst>
          </p:cNvPr>
          <p:cNvSpPr txBox="1"/>
          <p:nvPr/>
        </p:nvSpPr>
        <p:spPr>
          <a:xfrm>
            <a:off x="171450" y="342900"/>
            <a:ext cx="1593706" cy="461665"/>
          </a:xfrm>
          <a:prstGeom prst="rect">
            <a:avLst/>
          </a:prstGeom>
          <a:noFill/>
        </p:spPr>
        <p:txBody>
          <a:bodyPr wrap="none" rtlCol="0">
            <a:spAutoFit/>
          </a:bodyPr>
          <a:lstStyle/>
          <a:p>
            <a:r>
              <a:rPr kumimoji="1" lang="ja-JP" altLang="en-US" sz="2400" b="1" dirty="0"/>
              <a:t>別資料</a:t>
            </a:r>
            <a:r>
              <a:rPr kumimoji="1" lang="en-US" altLang="ja-JP" sz="2400" b="1" dirty="0"/>
              <a:t>1-8</a:t>
            </a:r>
            <a:endParaRPr kumimoji="1" lang="ja-JP" altLang="en-US" sz="2400" b="1" dirty="0"/>
          </a:p>
        </p:txBody>
      </p:sp>
      <p:sp>
        <p:nvSpPr>
          <p:cNvPr id="9" name="テキスト ボックス 8">
            <a:extLst>
              <a:ext uri="{FF2B5EF4-FFF2-40B4-BE49-F238E27FC236}">
                <a16:creationId xmlns:a16="http://schemas.microsoft.com/office/drawing/2014/main" id="{F61A1960-248A-44B8-9D1D-DFB5D0F4917F}"/>
              </a:ext>
            </a:extLst>
          </p:cNvPr>
          <p:cNvSpPr txBox="1"/>
          <p:nvPr/>
        </p:nvSpPr>
        <p:spPr>
          <a:xfrm>
            <a:off x="1969366" y="373677"/>
            <a:ext cx="7338869" cy="400110"/>
          </a:xfrm>
          <a:prstGeom prst="rect">
            <a:avLst/>
          </a:prstGeom>
          <a:noFill/>
        </p:spPr>
        <p:txBody>
          <a:bodyPr wrap="none" rtlCol="0">
            <a:spAutoFit/>
          </a:bodyPr>
          <a:lstStyle/>
          <a:p>
            <a:r>
              <a:rPr kumimoji="1" lang="en-US" altLang="ja-JP" sz="2000" dirty="0"/>
              <a:t>2018</a:t>
            </a:r>
            <a:r>
              <a:rPr kumimoji="1" lang="ja-JP" altLang="en-US" sz="2000" dirty="0"/>
              <a:t>年</a:t>
            </a:r>
            <a:r>
              <a:rPr kumimoji="1" lang="en-US" altLang="ja-JP" sz="2000" dirty="0"/>
              <a:t>8</a:t>
            </a:r>
            <a:r>
              <a:rPr kumimoji="1" lang="ja-JP" altLang="en-US" sz="2000" dirty="0"/>
              <a:t>月</a:t>
            </a:r>
            <a:r>
              <a:rPr kumimoji="1" lang="en-US" altLang="ja-JP" sz="2000" dirty="0"/>
              <a:t>23</a:t>
            </a:r>
            <a:r>
              <a:rPr kumimoji="1" lang="ja-JP" altLang="en-US" sz="2000" dirty="0"/>
              <a:t>日　フランス人ご家族（ウニ獲・ウニ割）体験</a:t>
            </a:r>
          </a:p>
        </p:txBody>
      </p:sp>
    </p:spTree>
    <p:extLst>
      <p:ext uri="{BB962C8B-B14F-4D97-AF65-F5344CB8AC3E}">
        <p14:creationId xmlns:p14="http://schemas.microsoft.com/office/powerpoint/2010/main" val="158731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1E40DE5-A4B7-4156-97E4-66959E22FB5C}"/>
              </a:ext>
            </a:extLst>
          </p:cNvPr>
          <p:cNvSpPr txBox="1"/>
          <p:nvPr/>
        </p:nvSpPr>
        <p:spPr>
          <a:xfrm>
            <a:off x="76200" y="104775"/>
            <a:ext cx="1725152" cy="461665"/>
          </a:xfrm>
          <a:prstGeom prst="rect">
            <a:avLst/>
          </a:prstGeom>
          <a:noFill/>
        </p:spPr>
        <p:txBody>
          <a:bodyPr wrap="none" rtlCol="0">
            <a:spAutoFit/>
          </a:bodyPr>
          <a:lstStyle/>
          <a:p>
            <a:r>
              <a:rPr kumimoji="1" lang="ja-JP" altLang="en-US" sz="2400" b="1" dirty="0"/>
              <a:t>別資料</a:t>
            </a:r>
            <a:r>
              <a:rPr lang="en-US" altLang="ja-JP" sz="2400" b="1" dirty="0"/>
              <a:t>1-</a:t>
            </a:r>
            <a:r>
              <a:rPr lang="ja-JP" altLang="en-US" sz="2400" b="1" dirty="0"/>
              <a:t>９</a:t>
            </a:r>
            <a:endParaRPr lang="en-US" altLang="ja-JP" sz="2400" b="1" dirty="0"/>
          </a:p>
        </p:txBody>
      </p:sp>
      <p:pic>
        <p:nvPicPr>
          <p:cNvPr id="5" name="図 4">
            <a:extLst>
              <a:ext uri="{FF2B5EF4-FFF2-40B4-BE49-F238E27FC236}">
                <a16:creationId xmlns:a16="http://schemas.microsoft.com/office/drawing/2014/main" id="{ED9F84AA-92DF-4DF4-A753-C34E7333B8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73346" y="2051162"/>
            <a:ext cx="6255256" cy="4806838"/>
          </a:xfrm>
          <a:prstGeom prst="rect">
            <a:avLst/>
          </a:prstGeom>
        </p:spPr>
      </p:pic>
      <p:pic>
        <p:nvPicPr>
          <p:cNvPr id="3" name="図 2">
            <a:extLst>
              <a:ext uri="{FF2B5EF4-FFF2-40B4-BE49-F238E27FC236}">
                <a16:creationId xmlns:a16="http://schemas.microsoft.com/office/drawing/2014/main" id="{DDDE1531-282E-4B6D-9031-406DDDE6BC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69302"/>
            <a:ext cx="6589336" cy="4166647"/>
          </a:xfrm>
          <a:prstGeom prst="rect">
            <a:avLst/>
          </a:prstGeom>
        </p:spPr>
      </p:pic>
      <p:sp>
        <p:nvSpPr>
          <p:cNvPr id="7" name="正方形/長方形 6">
            <a:extLst>
              <a:ext uri="{FF2B5EF4-FFF2-40B4-BE49-F238E27FC236}">
                <a16:creationId xmlns:a16="http://schemas.microsoft.com/office/drawing/2014/main" id="{98C04D69-6741-4D1E-A210-DE743B6C28C7}"/>
              </a:ext>
            </a:extLst>
          </p:cNvPr>
          <p:cNvSpPr/>
          <p:nvPr/>
        </p:nvSpPr>
        <p:spPr>
          <a:xfrm>
            <a:off x="1801352" y="150941"/>
            <a:ext cx="2813591" cy="369332"/>
          </a:xfrm>
          <a:prstGeom prst="rect">
            <a:avLst/>
          </a:prstGeom>
        </p:spPr>
        <p:txBody>
          <a:bodyPr wrap="none">
            <a:spAutoFit/>
          </a:bodyPr>
          <a:lstStyle/>
          <a:p>
            <a:r>
              <a:rPr lang="ja-JP" altLang="ja-JP" dirty="0">
                <a:ea typeface="ＭＳ Ｐゴシック" panose="020B0600070205080204" pitchFamily="50" charset="-128"/>
                <a:cs typeface="Times New Roman" panose="02020603050405020304" pitchFamily="18" charset="0"/>
              </a:rPr>
              <a:t>漁業体験（</a:t>
            </a:r>
            <a:r>
              <a:rPr lang="ja-JP" altLang="en-US" dirty="0">
                <a:ea typeface="ＭＳ Ｐゴシック" panose="020B0600070205080204" pitchFamily="50" charset="-128"/>
                <a:cs typeface="Times New Roman" panose="02020603050405020304" pitchFamily="18" charset="0"/>
              </a:rPr>
              <a:t>はじめての</a:t>
            </a:r>
            <a:r>
              <a:rPr lang="ja-JP" altLang="ja-JP" dirty="0">
                <a:ea typeface="ＭＳ Ｐゴシック" panose="020B0600070205080204" pitchFamily="50" charset="-128"/>
                <a:cs typeface="Times New Roman" panose="02020603050405020304" pitchFamily="18" charset="0"/>
              </a:rPr>
              <a:t>釣り）</a:t>
            </a:r>
            <a:endParaRPr lang="ja-JP" altLang="en-US" dirty="0"/>
          </a:p>
        </p:txBody>
      </p:sp>
    </p:spTree>
    <p:extLst>
      <p:ext uri="{BB962C8B-B14F-4D97-AF65-F5344CB8AC3E}">
        <p14:creationId xmlns:p14="http://schemas.microsoft.com/office/powerpoint/2010/main" val="15973304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1442</Words>
  <Application>Microsoft Office PowerPoint</Application>
  <PresentationFormat>ワイド画面</PresentationFormat>
  <Paragraphs>113</Paragraphs>
  <Slides>36</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2" baseType="lpstr">
      <vt:lpstr>游ゴシック</vt:lpstr>
      <vt:lpstr>游ゴシック Light</vt:lpstr>
      <vt:lpstr>Arial</vt:lpstr>
      <vt:lpstr>Century</vt:lpstr>
      <vt:lpstr>Office テーマ</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Fumihiro Niina</dc:creator>
  <cp:lastModifiedBy>城下 高太郎</cp:lastModifiedBy>
  <cp:revision>46</cp:revision>
  <dcterms:created xsi:type="dcterms:W3CDTF">2019-04-10T10:10:27Z</dcterms:created>
  <dcterms:modified xsi:type="dcterms:W3CDTF">2019-04-14T23:30:46Z</dcterms:modified>
</cp:coreProperties>
</file>