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7"/>
  </p:notesMasterIdLst>
  <p:sldIdLst>
    <p:sldId id="256" r:id="rId2"/>
    <p:sldId id="257" r:id="rId3"/>
    <p:sldId id="258" r:id="rId4"/>
    <p:sldId id="267" r:id="rId5"/>
    <p:sldId id="272" r:id="rId6"/>
    <p:sldId id="273" r:id="rId7"/>
    <p:sldId id="274" r:id="rId8"/>
    <p:sldId id="266" r:id="rId9"/>
    <p:sldId id="275" r:id="rId10"/>
    <p:sldId id="276" r:id="rId11"/>
    <p:sldId id="259" r:id="rId12"/>
    <p:sldId id="264" r:id="rId13"/>
    <p:sldId id="277" r:id="rId14"/>
    <p:sldId id="263" r:id="rId15"/>
    <p:sldId id="260" r:id="rId1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D4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p:scale>
          <a:sx n="66" d="100"/>
          <a:sy n="66" d="100"/>
        </p:scale>
        <p:origin x="564" y="-3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D4DF37B-A547-45E4-B032-6A939668D770}" type="datetimeFigureOut">
              <a:rPr kumimoji="1" lang="ja-JP" altLang="en-US" smtClean="0"/>
              <a:t>2019/7/24</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C512BCA-BD27-472B-9E94-0176A0AE8CF4}" type="slidenum">
              <a:rPr kumimoji="1" lang="ja-JP" altLang="en-US" smtClean="0"/>
              <a:t>‹#›</a:t>
            </a:fld>
            <a:endParaRPr kumimoji="1" lang="ja-JP" altLang="en-US"/>
          </a:p>
        </p:txBody>
      </p:sp>
    </p:spTree>
    <p:extLst>
      <p:ext uri="{BB962C8B-B14F-4D97-AF65-F5344CB8AC3E}">
        <p14:creationId xmlns:p14="http://schemas.microsoft.com/office/powerpoint/2010/main" val="9243706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330331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626035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3660553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CE6B29FC-D4BD-4AC7-9C09-93AA154022C3}"/>
              </a:ext>
            </a:extLst>
          </p:cNvPr>
          <p:cNvPicPr>
            <a:picLocks noChangeAspect="1"/>
          </p:cNvPicPr>
          <p:nvPr userDrawn="1"/>
        </p:nvPicPr>
        <p:blipFill>
          <a:blip r:embed="rId2"/>
          <a:stretch>
            <a:fillRect/>
          </a:stretch>
        </p:blipFill>
        <p:spPr>
          <a:xfrm>
            <a:off x="151169" y="129356"/>
            <a:ext cx="1059736" cy="785247"/>
          </a:xfrm>
          <a:prstGeom prst="rect">
            <a:avLst/>
          </a:prstGeom>
        </p:spPr>
      </p:pic>
      <p:sp>
        <p:nvSpPr>
          <p:cNvPr id="8" name="楕円 7">
            <a:extLst>
              <a:ext uri="{FF2B5EF4-FFF2-40B4-BE49-F238E27FC236}">
                <a16:creationId xmlns:a16="http://schemas.microsoft.com/office/drawing/2014/main" id="{579C5A7C-191A-42D5-84E5-1349C4CC1104}"/>
              </a:ext>
            </a:extLst>
          </p:cNvPr>
          <p:cNvSpPr/>
          <p:nvPr userDrawn="1"/>
        </p:nvSpPr>
        <p:spPr>
          <a:xfrm>
            <a:off x="9072257" y="271256"/>
            <a:ext cx="501446" cy="501446"/>
          </a:xfrm>
          <a:prstGeom prst="ellipse">
            <a:avLst/>
          </a:prstGeom>
          <a:solidFill>
            <a:srgbClr val="A5D4E2"/>
          </a:solidFill>
          <a:ln>
            <a:solidFill>
              <a:srgbClr val="A5D4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Slide Number Placeholder 5"/>
          <p:cNvSpPr>
            <a:spLocks noGrp="1"/>
          </p:cNvSpPr>
          <p:nvPr>
            <p:ph type="sldNum" sz="quarter" idx="12"/>
          </p:nvPr>
        </p:nvSpPr>
        <p:spPr>
          <a:xfrm>
            <a:off x="8891129" y="339416"/>
            <a:ext cx="863702" cy="365125"/>
          </a:xfrm>
        </p:spPr>
        <p:txBody>
          <a:bodyPr/>
          <a:lstStyle>
            <a:lvl1pPr algn="ctr">
              <a:defRPr sz="1400">
                <a:solidFill>
                  <a:schemeClr val="accent1">
                    <a:lumMod val="75000"/>
                  </a:schemeClr>
                </a:solidFill>
                <a:latin typeface="游明朝 Demibold" panose="02020600000000000000" pitchFamily="18" charset="-128"/>
                <a:ea typeface="游明朝 Demibold" panose="02020600000000000000" pitchFamily="18" charset="-128"/>
              </a:defRPr>
            </a:lvl1pPr>
          </a:lstStyle>
          <a:p>
            <a:fld id="{7C9ADB74-11FB-46FA-A2BB-EABBF829AE4E}" type="slidenum">
              <a:rPr kumimoji="1" lang="ja-JP" altLang="en-US" smtClean="0"/>
              <a:pPr/>
              <a:t>‹#›</a:t>
            </a:fld>
            <a:endParaRPr kumimoji="1" lang="ja-JP" altLang="en-US"/>
          </a:p>
        </p:txBody>
      </p:sp>
    </p:spTree>
    <p:extLst>
      <p:ext uri="{BB962C8B-B14F-4D97-AF65-F5344CB8AC3E}">
        <p14:creationId xmlns:p14="http://schemas.microsoft.com/office/powerpoint/2010/main" val="60011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53678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950956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2381732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1102809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340853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147476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1012754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ADB74-11FB-46FA-A2BB-EABBF829AE4E}" type="slidenum">
              <a:rPr kumimoji="1" lang="ja-JP" altLang="en-US" smtClean="0"/>
              <a:t>‹#›</a:t>
            </a:fld>
            <a:endParaRPr kumimoji="1" lang="ja-JP" altLang="en-US"/>
          </a:p>
        </p:txBody>
      </p:sp>
    </p:spTree>
    <p:extLst>
      <p:ext uri="{BB962C8B-B14F-4D97-AF65-F5344CB8AC3E}">
        <p14:creationId xmlns:p14="http://schemas.microsoft.com/office/powerpoint/2010/main" val="597944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B4FEE87-6F6D-497D-B948-8FFBBABB989F}"/>
              </a:ext>
            </a:extLst>
          </p:cNvPr>
          <p:cNvPicPr>
            <a:picLocks noChangeAspect="1"/>
          </p:cNvPicPr>
          <p:nvPr/>
        </p:nvPicPr>
        <p:blipFill>
          <a:blip r:embed="rId2"/>
          <a:stretch>
            <a:fillRect/>
          </a:stretch>
        </p:blipFill>
        <p:spPr>
          <a:xfrm>
            <a:off x="3342808" y="1570127"/>
            <a:ext cx="3220384" cy="2386254"/>
          </a:xfrm>
          <a:prstGeom prst="rect">
            <a:avLst/>
          </a:prstGeom>
        </p:spPr>
      </p:pic>
      <p:sp>
        <p:nvSpPr>
          <p:cNvPr id="6" name="テキスト ボックス 5">
            <a:extLst>
              <a:ext uri="{FF2B5EF4-FFF2-40B4-BE49-F238E27FC236}">
                <a16:creationId xmlns:a16="http://schemas.microsoft.com/office/drawing/2014/main" id="{1C66919E-70C2-4B9F-8FC8-3EE5E708C3CD}"/>
              </a:ext>
            </a:extLst>
          </p:cNvPr>
          <p:cNvSpPr txBox="1"/>
          <p:nvPr/>
        </p:nvSpPr>
        <p:spPr>
          <a:xfrm>
            <a:off x="3244840" y="6430780"/>
            <a:ext cx="3416320" cy="307777"/>
          </a:xfrm>
          <a:prstGeom prst="rect">
            <a:avLst/>
          </a:prstGeom>
          <a:noFill/>
        </p:spPr>
        <p:txBody>
          <a:bodyPr wrap="none" rtlCol="0">
            <a:spAutoFit/>
          </a:bodyPr>
          <a:lstStyle/>
          <a:p>
            <a:r>
              <a:rPr kumimoji="1" lang="ja-JP" altLang="en-US" sz="1400" dirty="0"/>
              <a:t>海ノ民話のまちプロジェクト実行委員会</a:t>
            </a:r>
          </a:p>
        </p:txBody>
      </p:sp>
      <p:sp>
        <p:nvSpPr>
          <p:cNvPr id="8" name="テキスト ボックス 7">
            <a:extLst>
              <a:ext uri="{FF2B5EF4-FFF2-40B4-BE49-F238E27FC236}">
                <a16:creationId xmlns:a16="http://schemas.microsoft.com/office/drawing/2014/main" id="{78C65083-AE38-4C54-B855-6EA8E5772097}"/>
              </a:ext>
            </a:extLst>
          </p:cNvPr>
          <p:cNvSpPr txBox="1"/>
          <p:nvPr/>
        </p:nvSpPr>
        <p:spPr>
          <a:xfrm>
            <a:off x="4283586" y="4077324"/>
            <a:ext cx="1338828" cy="646331"/>
          </a:xfrm>
          <a:prstGeom prst="rect">
            <a:avLst/>
          </a:prstGeom>
          <a:noFill/>
        </p:spPr>
        <p:txBody>
          <a:bodyPr wrap="none" rtlCol="0">
            <a:spAutoFit/>
          </a:bodyPr>
          <a:lstStyle/>
          <a:p>
            <a:pPr algn="ctr"/>
            <a:r>
              <a:rPr kumimoji="1" lang="ja-JP" altLang="en-US" dirty="0">
                <a:latin typeface="游明朝 Demibold" panose="02020600000000000000" pitchFamily="18" charset="-128"/>
                <a:ea typeface="游明朝 Demibold" panose="02020600000000000000" pitchFamily="18" charset="-128"/>
              </a:rPr>
              <a:t>実施計画書</a:t>
            </a:r>
            <a:endParaRPr kumimoji="1" lang="en-US" altLang="ja-JP" dirty="0">
              <a:latin typeface="游明朝 Demibold" panose="02020600000000000000" pitchFamily="18" charset="-128"/>
              <a:ea typeface="游明朝 Demibold" panose="02020600000000000000" pitchFamily="18" charset="-128"/>
            </a:endParaRPr>
          </a:p>
          <a:p>
            <a:pPr algn="ctr"/>
            <a:r>
              <a:rPr kumimoji="1" lang="en-US" altLang="ja-JP" dirty="0">
                <a:latin typeface="游明朝 Demibold" panose="02020600000000000000" pitchFamily="18" charset="-128"/>
                <a:ea typeface="游明朝 Demibold" panose="02020600000000000000" pitchFamily="18" charset="-128"/>
              </a:rPr>
              <a:t>2019/7/24</a:t>
            </a:r>
            <a:endParaRPr kumimoji="1" lang="ja-JP" altLang="en-US" dirty="0">
              <a:latin typeface="游明朝 Demibold" panose="02020600000000000000" pitchFamily="18" charset="-128"/>
              <a:ea typeface="游明朝 Demibold" panose="02020600000000000000" pitchFamily="18" charset="-128"/>
            </a:endParaRPr>
          </a:p>
        </p:txBody>
      </p:sp>
      <p:pic>
        <p:nvPicPr>
          <p:cNvPr id="7" name="図 6">
            <a:extLst>
              <a:ext uri="{FF2B5EF4-FFF2-40B4-BE49-F238E27FC236}">
                <a16:creationId xmlns:a16="http://schemas.microsoft.com/office/drawing/2014/main" id="{24223FD8-F645-4473-A70B-87DA14F512D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00375" y="5663506"/>
            <a:ext cx="2105249" cy="631516"/>
          </a:xfrm>
          <a:prstGeom prst="rect">
            <a:avLst/>
          </a:prstGeom>
        </p:spPr>
      </p:pic>
    </p:spTree>
    <p:extLst>
      <p:ext uri="{BB962C8B-B14F-4D97-AF65-F5344CB8AC3E}">
        <p14:creationId xmlns:p14="http://schemas.microsoft.com/office/powerpoint/2010/main" val="364274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033E64A-CE4B-4AED-A137-207F5F8F47D3}"/>
              </a:ext>
            </a:extLst>
          </p:cNvPr>
          <p:cNvSpPr>
            <a:spLocks noGrp="1"/>
          </p:cNvSpPr>
          <p:nvPr>
            <p:ph type="sldNum" sz="quarter" idx="12"/>
          </p:nvPr>
        </p:nvSpPr>
        <p:spPr/>
        <p:txBody>
          <a:bodyPr/>
          <a:lstStyle/>
          <a:p>
            <a:fld id="{7C9ADB74-11FB-46FA-A2BB-EABBF829AE4E}" type="slidenum">
              <a:rPr kumimoji="1" lang="ja-JP" altLang="en-US" smtClean="0"/>
              <a:pPr/>
              <a:t>9</a:t>
            </a:fld>
            <a:endParaRPr kumimoji="1" lang="ja-JP" altLang="en-US"/>
          </a:p>
        </p:txBody>
      </p:sp>
      <p:sp>
        <p:nvSpPr>
          <p:cNvPr id="3" name="テキスト ボックス 2">
            <a:extLst>
              <a:ext uri="{FF2B5EF4-FFF2-40B4-BE49-F238E27FC236}">
                <a16:creationId xmlns:a16="http://schemas.microsoft.com/office/drawing/2014/main" id="{94FCB6A6-C8EF-4D7F-9347-81A1181D5AC4}"/>
              </a:ext>
            </a:extLst>
          </p:cNvPr>
          <p:cNvSpPr txBox="1"/>
          <p:nvPr/>
        </p:nvSpPr>
        <p:spPr>
          <a:xfrm>
            <a:off x="3141690" y="335209"/>
            <a:ext cx="3647152" cy="369332"/>
          </a:xfrm>
          <a:prstGeom prst="rect">
            <a:avLst/>
          </a:prstGeom>
          <a:noFill/>
        </p:spPr>
        <p:txBody>
          <a:bodyPr wrap="none" rtlCol="0">
            <a:spAutoFit/>
          </a:bodyPr>
          <a:lstStyle/>
          <a:p>
            <a:r>
              <a:rPr kumimoji="1" lang="ja-JP" altLang="en-US" dirty="0"/>
              <a:t>「海ノ民話のまち」認定表敬訪問</a:t>
            </a:r>
          </a:p>
        </p:txBody>
      </p:sp>
      <p:cxnSp>
        <p:nvCxnSpPr>
          <p:cNvPr id="4" name="直線コネクタ 3">
            <a:extLst>
              <a:ext uri="{FF2B5EF4-FFF2-40B4-BE49-F238E27FC236}">
                <a16:creationId xmlns:a16="http://schemas.microsoft.com/office/drawing/2014/main" id="{913B8178-1E1B-4B1A-8D63-5217244E0FC2}"/>
              </a:ext>
            </a:extLst>
          </p:cNvPr>
          <p:cNvCxnSpPr/>
          <p:nvPr/>
        </p:nvCxnSpPr>
        <p:spPr>
          <a:xfrm>
            <a:off x="284814" y="1148386"/>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82137BAE-454E-4EE7-8CFD-EB2EBF9D395B}"/>
              </a:ext>
            </a:extLst>
          </p:cNvPr>
          <p:cNvSpPr txBox="1"/>
          <p:nvPr/>
        </p:nvSpPr>
        <p:spPr>
          <a:xfrm>
            <a:off x="284814" y="1155402"/>
            <a:ext cx="1980029" cy="307777"/>
          </a:xfrm>
          <a:prstGeom prst="rect">
            <a:avLst/>
          </a:prstGeom>
          <a:noFill/>
        </p:spPr>
        <p:txBody>
          <a:bodyPr wrap="none" rtlCol="0">
            <a:spAutoFit/>
          </a:bodyPr>
          <a:lstStyle/>
          <a:p>
            <a:r>
              <a:rPr kumimoji="1" lang="ja-JP" altLang="en-US" sz="1400" dirty="0"/>
              <a:t>想定プログラム（案）</a:t>
            </a:r>
          </a:p>
        </p:txBody>
      </p:sp>
      <p:sp>
        <p:nvSpPr>
          <p:cNvPr id="26" name="正方形/長方形 25">
            <a:extLst>
              <a:ext uri="{FF2B5EF4-FFF2-40B4-BE49-F238E27FC236}">
                <a16:creationId xmlns:a16="http://schemas.microsoft.com/office/drawing/2014/main" id="{F08D5F9A-E118-4D18-B0A0-3D20EC95EA86}"/>
              </a:ext>
            </a:extLst>
          </p:cNvPr>
          <p:cNvSpPr/>
          <p:nvPr/>
        </p:nvSpPr>
        <p:spPr>
          <a:xfrm>
            <a:off x="1782179" y="1621005"/>
            <a:ext cx="667051"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p>
        </p:txBody>
      </p:sp>
      <p:sp>
        <p:nvSpPr>
          <p:cNvPr id="27" name="正方形/長方形 26">
            <a:extLst>
              <a:ext uri="{FF2B5EF4-FFF2-40B4-BE49-F238E27FC236}">
                <a16:creationId xmlns:a16="http://schemas.microsoft.com/office/drawing/2014/main" id="{95E4BC8C-6B22-4D59-860F-62D51FF338A4}"/>
              </a:ext>
            </a:extLst>
          </p:cNvPr>
          <p:cNvSpPr/>
          <p:nvPr/>
        </p:nvSpPr>
        <p:spPr>
          <a:xfrm>
            <a:off x="2521955" y="1621005"/>
            <a:ext cx="647998"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LAP</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a:extLst>
              <a:ext uri="{FF2B5EF4-FFF2-40B4-BE49-F238E27FC236}">
                <a16:creationId xmlns:a16="http://schemas.microsoft.com/office/drawing/2014/main" id="{5A27CC0C-35DB-4B52-B771-852728C52489}"/>
              </a:ext>
            </a:extLst>
          </p:cNvPr>
          <p:cNvSpPr/>
          <p:nvPr/>
        </p:nvSpPr>
        <p:spPr>
          <a:xfrm>
            <a:off x="3234416" y="1621006"/>
            <a:ext cx="2769602" cy="261256"/>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内容</a:t>
            </a:r>
          </a:p>
        </p:txBody>
      </p:sp>
      <p:sp>
        <p:nvSpPr>
          <p:cNvPr id="29" name="正方形/長方形 28">
            <a:extLst>
              <a:ext uri="{FF2B5EF4-FFF2-40B4-BE49-F238E27FC236}">
                <a16:creationId xmlns:a16="http://schemas.microsoft.com/office/drawing/2014/main" id="{C917357D-E278-4B49-91EF-4D897FFCF83A}"/>
              </a:ext>
            </a:extLst>
          </p:cNvPr>
          <p:cNvSpPr/>
          <p:nvPr/>
        </p:nvSpPr>
        <p:spPr>
          <a:xfrm>
            <a:off x="6066432" y="1621005"/>
            <a:ext cx="1871399"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備考</a:t>
            </a:r>
          </a:p>
        </p:txBody>
      </p:sp>
      <p:sp>
        <p:nvSpPr>
          <p:cNvPr id="30" name="テキスト ボックス 29">
            <a:extLst>
              <a:ext uri="{FF2B5EF4-FFF2-40B4-BE49-F238E27FC236}">
                <a16:creationId xmlns:a16="http://schemas.microsoft.com/office/drawing/2014/main" id="{857E9BC6-E2AE-4B47-B281-662723594F22}"/>
              </a:ext>
            </a:extLst>
          </p:cNvPr>
          <p:cNvSpPr txBox="1"/>
          <p:nvPr/>
        </p:nvSpPr>
        <p:spPr>
          <a:xfrm>
            <a:off x="1838616" y="1971846"/>
            <a:ext cx="609148" cy="4493538"/>
          </a:xfrm>
          <a:prstGeom prst="rect">
            <a:avLst/>
          </a:prstGeom>
          <a:noFill/>
        </p:spPr>
        <p:txBody>
          <a:bodyPr wrap="square" rtlCol="0">
            <a:spAutoFit/>
          </a:bodyPr>
          <a:lstStyle/>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00:00</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00:03</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00:06</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00:09</a:t>
            </a: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00:19</a:t>
            </a: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00:24</a:t>
            </a:r>
          </a:p>
        </p:txBody>
      </p:sp>
      <p:sp>
        <p:nvSpPr>
          <p:cNvPr id="31" name="テキスト ボックス 30">
            <a:extLst>
              <a:ext uri="{FF2B5EF4-FFF2-40B4-BE49-F238E27FC236}">
                <a16:creationId xmlns:a16="http://schemas.microsoft.com/office/drawing/2014/main" id="{1F84FF89-56AA-4DDB-B06F-C7E7D32D6BCF}"/>
              </a:ext>
            </a:extLst>
          </p:cNvPr>
          <p:cNvSpPr txBox="1"/>
          <p:nvPr/>
        </p:nvSpPr>
        <p:spPr>
          <a:xfrm>
            <a:off x="2522587" y="1971846"/>
            <a:ext cx="647366" cy="4493538"/>
          </a:xfrm>
          <a:prstGeom prst="rect">
            <a:avLst/>
          </a:prstGeom>
          <a:noFill/>
        </p:spPr>
        <p:txBody>
          <a:bodyPr wrap="square" rtlCol="0">
            <a:spAutoFit/>
          </a:bodyPr>
          <a:lstStyle/>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テキスト ボックス 31">
            <a:extLst>
              <a:ext uri="{FF2B5EF4-FFF2-40B4-BE49-F238E27FC236}">
                <a16:creationId xmlns:a16="http://schemas.microsoft.com/office/drawing/2014/main" id="{856DAC33-512C-445F-9DBA-D966D004F145}"/>
              </a:ext>
            </a:extLst>
          </p:cNvPr>
          <p:cNvSpPr txBox="1"/>
          <p:nvPr/>
        </p:nvSpPr>
        <p:spPr>
          <a:xfrm>
            <a:off x="3227104" y="1971846"/>
            <a:ext cx="2778727" cy="4493538"/>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●挨拶～名刺交換等</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●認定証授与（沼田認定委員長）</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・首長と沼田氏との握手カット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・実行委員会、首長、沼田氏　集合カット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・認定証を持つ首長カット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●フォトセッション</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●会談</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・「海と日本プロジェクト」主旨説明</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海ノ民話のまちプロジェクト」主旨説明</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・今回の認定にいたった経緯説明</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・今後の施策の説明</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●取材（首長）</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・今回の認定を受けて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・市町村の海にまつわる魅力について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・「海ノ民話のまちプロジェクト」に期待すること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●取材（沼田氏・柴田氏）</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・今後の民話アニメーションの活用について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・市町村の皆様にひとこと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●終了～後片付け</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32">
            <a:extLst>
              <a:ext uri="{FF2B5EF4-FFF2-40B4-BE49-F238E27FC236}">
                <a16:creationId xmlns:a16="http://schemas.microsoft.com/office/drawing/2014/main" id="{A30D6636-89DE-42E5-96EB-E88D48111D79}"/>
              </a:ext>
            </a:extLst>
          </p:cNvPr>
          <p:cNvSpPr txBox="1"/>
          <p:nvPr/>
        </p:nvSpPr>
        <p:spPr>
          <a:xfrm>
            <a:off x="6079882" y="1971846"/>
            <a:ext cx="1783328" cy="2631490"/>
          </a:xfrm>
          <a:prstGeom prst="rect">
            <a:avLst/>
          </a:prstGeom>
          <a:noFill/>
        </p:spPr>
        <p:txBody>
          <a:bodyPr wrap="square" rtlCol="0">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「海と日本プロジェクト」」の横断幕を使用</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「海と日本プロジェクト」」の横断幕を背景に使用</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柴田氏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沼田氏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沼田氏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柴田氏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a:extLst>
              <a:ext uri="{FF2B5EF4-FFF2-40B4-BE49-F238E27FC236}">
                <a16:creationId xmlns:a16="http://schemas.microsoft.com/office/drawing/2014/main" id="{71E4A3B7-97F8-4CC7-AAC7-3C8839BF32ED}"/>
              </a:ext>
            </a:extLst>
          </p:cNvPr>
          <p:cNvSpPr/>
          <p:nvPr/>
        </p:nvSpPr>
        <p:spPr>
          <a:xfrm>
            <a:off x="1782180" y="1617391"/>
            <a:ext cx="6155651" cy="4844370"/>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コネクタ 34">
            <a:extLst>
              <a:ext uri="{FF2B5EF4-FFF2-40B4-BE49-F238E27FC236}">
                <a16:creationId xmlns:a16="http://schemas.microsoft.com/office/drawing/2014/main" id="{28257D0F-FC9F-486C-9469-5F69DF3DAF67}"/>
              </a:ext>
            </a:extLst>
          </p:cNvPr>
          <p:cNvCxnSpPr>
            <a:cxnSpLocks/>
          </p:cNvCxnSpPr>
          <p:nvPr/>
        </p:nvCxnSpPr>
        <p:spPr>
          <a:xfrm>
            <a:off x="2481564" y="1621005"/>
            <a:ext cx="0" cy="484075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7ABCE0AF-9520-479C-8E4A-FEFF423AF3EF}"/>
              </a:ext>
            </a:extLst>
          </p:cNvPr>
          <p:cNvCxnSpPr>
            <a:cxnSpLocks/>
          </p:cNvCxnSpPr>
          <p:nvPr/>
        </p:nvCxnSpPr>
        <p:spPr>
          <a:xfrm>
            <a:off x="3198528" y="1621005"/>
            <a:ext cx="0" cy="484075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A8E7755C-1739-4F3F-92A0-14BE6F2F48A7}"/>
              </a:ext>
            </a:extLst>
          </p:cNvPr>
          <p:cNvCxnSpPr>
            <a:cxnSpLocks/>
          </p:cNvCxnSpPr>
          <p:nvPr/>
        </p:nvCxnSpPr>
        <p:spPr>
          <a:xfrm>
            <a:off x="6031369" y="1621005"/>
            <a:ext cx="0" cy="484075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DAFC92E9-C1A1-4715-85E6-32332EA29391}"/>
              </a:ext>
            </a:extLst>
          </p:cNvPr>
          <p:cNvCxnSpPr>
            <a:cxnSpLocks/>
          </p:cNvCxnSpPr>
          <p:nvPr/>
        </p:nvCxnSpPr>
        <p:spPr>
          <a:xfrm>
            <a:off x="1782179" y="2268705"/>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FA5537F4-FD40-4E30-9682-D22E2DB8E281}"/>
              </a:ext>
            </a:extLst>
          </p:cNvPr>
          <p:cNvCxnSpPr>
            <a:cxnSpLocks/>
          </p:cNvCxnSpPr>
          <p:nvPr/>
        </p:nvCxnSpPr>
        <p:spPr>
          <a:xfrm>
            <a:off x="1782179" y="3103730"/>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1C60E11B-3674-47D1-BFD7-DAE36D1067F2}"/>
              </a:ext>
            </a:extLst>
          </p:cNvPr>
          <p:cNvCxnSpPr>
            <a:cxnSpLocks/>
          </p:cNvCxnSpPr>
          <p:nvPr/>
        </p:nvCxnSpPr>
        <p:spPr>
          <a:xfrm>
            <a:off x="1782179" y="3613708"/>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DBDD5137-3175-4205-9EC9-74B2AEE080BC}"/>
              </a:ext>
            </a:extLst>
          </p:cNvPr>
          <p:cNvCxnSpPr>
            <a:cxnSpLocks/>
          </p:cNvCxnSpPr>
          <p:nvPr/>
        </p:nvCxnSpPr>
        <p:spPr>
          <a:xfrm>
            <a:off x="1782179" y="6125530"/>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1E434771-686A-4A16-8AA0-EC5DB5365EFE}"/>
              </a:ext>
            </a:extLst>
          </p:cNvPr>
          <p:cNvCxnSpPr>
            <a:cxnSpLocks/>
          </p:cNvCxnSpPr>
          <p:nvPr/>
        </p:nvCxnSpPr>
        <p:spPr>
          <a:xfrm>
            <a:off x="1793646" y="4604407"/>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668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3752B33-A995-4F61-8BDF-5743AA02AAD6}"/>
              </a:ext>
            </a:extLst>
          </p:cNvPr>
          <p:cNvSpPr>
            <a:spLocks noGrp="1"/>
          </p:cNvSpPr>
          <p:nvPr>
            <p:ph type="sldNum" sz="quarter" idx="12"/>
          </p:nvPr>
        </p:nvSpPr>
        <p:spPr/>
        <p:txBody>
          <a:bodyPr/>
          <a:lstStyle/>
          <a:p>
            <a:fld id="{7C9ADB74-11FB-46FA-A2BB-EABBF829AE4E}" type="slidenum">
              <a:rPr kumimoji="1" lang="ja-JP" altLang="en-US" smtClean="0"/>
              <a:pPr/>
              <a:t>10</a:t>
            </a:fld>
            <a:endParaRPr kumimoji="1" lang="ja-JP" altLang="en-US"/>
          </a:p>
        </p:txBody>
      </p:sp>
      <p:sp>
        <p:nvSpPr>
          <p:cNvPr id="3" name="テキスト ボックス 2">
            <a:extLst>
              <a:ext uri="{FF2B5EF4-FFF2-40B4-BE49-F238E27FC236}">
                <a16:creationId xmlns:a16="http://schemas.microsoft.com/office/drawing/2014/main" id="{67A6BBB2-3CEA-4850-ACE4-699C1A7FA21C}"/>
              </a:ext>
            </a:extLst>
          </p:cNvPr>
          <p:cNvSpPr txBox="1"/>
          <p:nvPr/>
        </p:nvSpPr>
        <p:spPr>
          <a:xfrm>
            <a:off x="3248370" y="335209"/>
            <a:ext cx="3416320" cy="369332"/>
          </a:xfrm>
          <a:prstGeom prst="rect">
            <a:avLst/>
          </a:prstGeom>
          <a:noFill/>
        </p:spPr>
        <p:txBody>
          <a:bodyPr wrap="none" rtlCol="0">
            <a:spAutoFit/>
          </a:bodyPr>
          <a:lstStyle/>
          <a:p>
            <a:r>
              <a:rPr kumimoji="1" lang="ja-JP" altLang="en-US" dirty="0"/>
              <a:t>キックオフミーティングの開催</a:t>
            </a:r>
          </a:p>
        </p:txBody>
      </p:sp>
      <p:sp>
        <p:nvSpPr>
          <p:cNvPr id="4" name="テキスト ボックス 3">
            <a:extLst>
              <a:ext uri="{FF2B5EF4-FFF2-40B4-BE49-F238E27FC236}">
                <a16:creationId xmlns:a16="http://schemas.microsoft.com/office/drawing/2014/main" id="{460CA248-3A2A-4988-912E-28ADF7CD9D08}"/>
              </a:ext>
            </a:extLst>
          </p:cNvPr>
          <p:cNvSpPr txBox="1"/>
          <p:nvPr/>
        </p:nvSpPr>
        <p:spPr>
          <a:xfrm>
            <a:off x="1321236" y="1259174"/>
            <a:ext cx="7263527" cy="1015663"/>
          </a:xfrm>
          <a:prstGeom prst="rect">
            <a:avLst/>
          </a:prstGeom>
          <a:noFill/>
        </p:spPr>
        <p:txBody>
          <a:bodyPr wrap="none" rtlCol="0">
            <a:spAutoFit/>
          </a:bodyPr>
          <a:lstStyle/>
          <a:p>
            <a:r>
              <a:rPr kumimoji="1" lang="ja-JP" altLang="en-US" sz="1200" dirty="0">
                <a:latin typeface="游明朝 Demibold" panose="02020600000000000000" pitchFamily="18" charset="-128"/>
                <a:ea typeface="游明朝 Demibold" panose="02020600000000000000" pitchFamily="18" charset="-128"/>
              </a:rPr>
              <a:t>民話を語り継ぐ体制として立ち上げた実行委員会のメンバーによるミーティングを開催していただき、</a:t>
            </a:r>
            <a:endParaRPr kumimoji="1" lang="en-US" altLang="ja-JP" sz="1200" dirty="0">
              <a:latin typeface="游明朝 Demibold" panose="02020600000000000000" pitchFamily="18" charset="-128"/>
              <a:ea typeface="游明朝 Demibold" panose="02020600000000000000" pitchFamily="18" charset="-128"/>
            </a:endParaRPr>
          </a:p>
          <a:p>
            <a:r>
              <a:rPr kumimoji="1" lang="ja-JP" altLang="en-US" sz="1200" dirty="0">
                <a:latin typeface="游明朝 Demibold" panose="02020600000000000000" pitchFamily="18" charset="-128"/>
                <a:ea typeface="游明朝 Demibold" panose="02020600000000000000" pitchFamily="18" charset="-128"/>
              </a:rPr>
              <a:t>本プロジェクトを効果的に推進するための計画を立てて頂くようお願いします。</a:t>
            </a:r>
            <a:endParaRPr kumimoji="1" lang="en-US" altLang="ja-JP" sz="1200" dirty="0">
              <a:latin typeface="游明朝 Demibold" panose="02020600000000000000" pitchFamily="18" charset="-128"/>
              <a:ea typeface="游明朝 Demibold" panose="02020600000000000000" pitchFamily="18" charset="-128"/>
            </a:endParaRPr>
          </a:p>
          <a:p>
            <a:endParaRPr kumimoji="1" lang="en-US" altLang="ja-JP" sz="1200" dirty="0">
              <a:latin typeface="游明朝 Demibold" panose="02020600000000000000" pitchFamily="18" charset="-128"/>
              <a:ea typeface="游明朝 Demibold" panose="02020600000000000000" pitchFamily="18" charset="-128"/>
            </a:endParaRPr>
          </a:p>
          <a:p>
            <a:r>
              <a:rPr kumimoji="1" lang="ja-JP" altLang="en-US" sz="1200" dirty="0">
                <a:latin typeface="游明朝 Demibold" panose="02020600000000000000" pitchFamily="18" charset="-128"/>
                <a:ea typeface="游明朝 Demibold" panose="02020600000000000000" pitchFamily="18" charset="-128"/>
              </a:rPr>
              <a:t>アニメーションは素材が集まったところより、順次制作を開始します。</a:t>
            </a:r>
            <a:endParaRPr kumimoji="1" lang="en-US" altLang="ja-JP" sz="1200" dirty="0">
              <a:latin typeface="游明朝 Demibold" panose="02020600000000000000" pitchFamily="18" charset="-128"/>
              <a:ea typeface="游明朝 Demibold" panose="02020600000000000000" pitchFamily="18" charset="-128"/>
            </a:endParaRPr>
          </a:p>
          <a:p>
            <a:r>
              <a:rPr kumimoji="1" lang="en-US" altLang="ja-JP" sz="1200" dirty="0">
                <a:latin typeface="游明朝 Demibold" panose="02020600000000000000" pitchFamily="18" charset="-128"/>
                <a:ea typeface="游明朝 Demibold" panose="02020600000000000000" pitchFamily="18" charset="-128"/>
              </a:rPr>
              <a:t>※1</a:t>
            </a:r>
            <a:r>
              <a:rPr kumimoji="1" lang="ja-JP" altLang="en-US" sz="1200" dirty="0">
                <a:latin typeface="游明朝 Demibold" panose="02020600000000000000" pitchFamily="18" charset="-128"/>
                <a:ea typeface="游明朝 Demibold" panose="02020600000000000000" pitchFamily="18" charset="-128"/>
              </a:rPr>
              <a:t>月の完成を目指します。</a:t>
            </a:r>
          </a:p>
        </p:txBody>
      </p:sp>
      <p:cxnSp>
        <p:nvCxnSpPr>
          <p:cNvPr id="6" name="直線コネクタ 5">
            <a:extLst>
              <a:ext uri="{FF2B5EF4-FFF2-40B4-BE49-F238E27FC236}">
                <a16:creationId xmlns:a16="http://schemas.microsoft.com/office/drawing/2014/main" id="{A5BA1F01-AC73-4ECF-B592-1FC770DAF0B3}"/>
              </a:ext>
            </a:extLst>
          </p:cNvPr>
          <p:cNvCxnSpPr/>
          <p:nvPr/>
        </p:nvCxnSpPr>
        <p:spPr>
          <a:xfrm>
            <a:off x="434715" y="2563318"/>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E72FD3F8-4927-4B3C-9E7F-7CDDF061DF42}"/>
              </a:ext>
            </a:extLst>
          </p:cNvPr>
          <p:cNvSpPr txBox="1"/>
          <p:nvPr/>
        </p:nvSpPr>
        <p:spPr>
          <a:xfrm>
            <a:off x="434715" y="2570334"/>
            <a:ext cx="2877711" cy="307777"/>
          </a:xfrm>
          <a:prstGeom prst="rect">
            <a:avLst/>
          </a:prstGeom>
          <a:noFill/>
        </p:spPr>
        <p:txBody>
          <a:bodyPr wrap="none" rtlCol="0">
            <a:spAutoFit/>
          </a:bodyPr>
          <a:lstStyle/>
          <a:p>
            <a:r>
              <a:rPr kumimoji="1" lang="ja-JP" altLang="en-US" sz="1400" dirty="0"/>
              <a:t>アニメーション完成後の実施事項</a:t>
            </a:r>
          </a:p>
        </p:txBody>
      </p:sp>
      <p:sp>
        <p:nvSpPr>
          <p:cNvPr id="8" name="テキスト ボックス 7">
            <a:extLst>
              <a:ext uri="{FF2B5EF4-FFF2-40B4-BE49-F238E27FC236}">
                <a16:creationId xmlns:a16="http://schemas.microsoft.com/office/drawing/2014/main" id="{2893636F-E179-40F0-A7C8-D56D519FAE94}"/>
              </a:ext>
            </a:extLst>
          </p:cNvPr>
          <p:cNvSpPr txBox="1"/>
          <p:nvPr/>
        </p:nvSpPr>
        <p:spPr>
          <a:xfrm>
            <a:off x="899409" y="3136614"/>
            <a:ext cx="7096815" cy="1954381"/>
          </a:xfrm>
          <a:prstGeom prst="rect">
            <a:avLst/>
          </a:prstGeom>
          <a:noFill/>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①表敬訪問</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アニメーションの完成報告として</a:t>
            </a:r>
            <a:r>
              <a:rPr kumimoji="1" lang="en-US" altLang="ja-JP" sz="1100" dirty="0">
                <a:latin typeface="游明朝 Demibold" panose="02020600000000000000" pitchFamily="18" charset="-128"/>
                <a:ea typeface="游明朝 Demibold" panose="02020600000000000000" pitchFamily="18" charset="-128"/>
              </a:rPr>
              <a:t>2</a:t>
            </a:r>
            <a:r>
              <a:rPr kumimoji="1" lang="ja-JP" altLang="en-US" sz="1100" dirty="0">
                <a:latin typeface="游明朝 Demibold" panose="02020600000000000000" pitchFamily="18" charset="-128"/>
                <a:ea typeface="游明朝 Demibold" panose="02020600000000000000" pitchFamily="18" charset="-128"/>
              </a:rPr>
              <a:t>回目の表敬訪問を行います。</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上映会（視聴）ができる環境設定をお願いします。</a:t>
            </a:r>
            <a:endParaRPr kumimoji="1" lang="en-US" altLang="ja-JP" sz="1100" dirty="0">
              <a:latin typeface="游明朝 Demibold" panose="02020600000000000000" pitchFamily="18" charset="-128"/>
              <a:ea typeface="游明朝 Demibold" panose="02020600000000000000" pitchFamily="18" charset="-128"/>
            </a:endParaRPr>
          </a:p>
          <a:p>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②上映会</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地元での一般（特に子供たち）を対象としたアニメーションの上映会を実施してください。</a:t>
            </a:r>
            <a:endParaRPr kumimoji="1" lang="en-US" altLang="ja-JP" sz="1100" dirty="0">
              <a:latin typeface="游明朝 Demibold" panose="02020600000000000000" pitchFamily="18" charset="-128"/>
              <a:ea typeface="游明朝 Demibold" panose="02020600000000000000" pitchFamily="18" charset="-128"/>
            </a:endParaRPr>
          </a:p>
          <a:p>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③フィールドワーク（ワークショップ）</a:t>
            </a:r>
            <a:endParaRPr kumimoji="1" lang="en-US" altLang="ja-JP" sz="1100" dirty="0">
              <a:latin typeface="游明朝 Demibold" panose="02020600000000000000" pitchFamily="18" charset="-128"/>
              <a:ea typeface="游明朝 Demibold" panose="02020600000000000000" pitchFamily="18" charset="-128"/>
            </a:endParaRPr>
          </a:p>
          <a:p>
            <a:r>
              <a:rPr lang="ja-JP" altLang="en-US" sz="1100" dirty="0">
                <a:solidFill>
                  <a:srgbClr val="000000"/>
                </a:solidFill>
                <a:latin typeface="游明朝 Demibold" panose="02020600000000000000" pitchFamily="18" charset="-128"/>
                <a:ea typeface="游明朝 Demibold" panose="02020600000000000000" pitchFamily="18" charset="-128"/>
              </a:rPr>
              <a:t>民話に込められた「思い」「警鐘」「教訓」をより深い学びへと導くための体験学習の場を設けてください。</a:t>
            </a:r>
            <a:endParaRPr lang="en-US" altLang="ja-JP" sz="1100" dirty="0">
              <a:solidFill>
                <a:srgbClr val="000000"/>
              </a:solidFill>
              <a:latin typeface="游明朝 Demibold" panose="02020600000000000000" pitchFamily="18" charset="-128"/>
              <a:ea typeface="游明朝 Demibold" panose="02020600000000000000" pitchFamily="18" charset="-128"/>
            </a:endParaRPr>
          </a:p>
          <a:p>
            <a:endParaRPr kumimoji="1" lang="en-US" altLang="ja-JP" sz="1100" dirty="0">
              <a:solidFill>
                <a:srgbClr val="000000"/>
              </a:solidFill>
              <a:latin typeface="游明朝 Demibold" panose="02020600000000000000" pitchFamily="18" charset="-128"/>
              <a:ea typeface="游明朝 Demibold" panose="02020600000000000000" pitchFamily="18" charset="-128"/>
            </a:endParaRPr>
          </a:p>
          <a:p>
            <a:endParaRPr kumimoji="1" lang="ja-JP" altLang="en-US" sz="1100" dirty="0">
              <a:latin typeface="游明朝 Demibold" panose="02020600000000000000" pitchFamily="18" charset="-128"/>
              <a:ea typeface="游明朝 Demibold" panose="02020600000000000000" pitchFamily="18" charset="-128"/>
            </a:endParaRPr>
          </a:p>
        </p:txBody>
      </p:sp>
      <p:sp>
        <p:nvSpPr>
          <p:cNvPr id="9" name="テキスト ボックス 8">
            <a:extLst>
              <a:ext uri="{FF2B5EF4-FFF2-40B4-BE49-F238E27FC236}">
                <a16:creationId xmlns:a16="http://schemas.microsoft.com/office/drawing/2014/main" id="{8548AA11-46F8-41B5-82FF-D9BA42999220}"/>
              </a:ext>
            </a:extLst>
          </p:cNvPr>
          <p:cNvSpPr txBox="1"/>
          <p:nvPr/>
        </p:nvSpPr>
        <p:spPr>
          <a:xfrm>
            <a:off x="474851" y="5444941"/>
            <a:ext cx="8648521" cy="276999"/>
          </a:xfrm>
          <a:prstGeom prst="rect">
            <a:avLst/>
          </a:prstGeom>
          <a:noFill/>
        </p:spPr>
        <p:txBody>
          <a:bodyPr wrap="none" rtlCol="0">
            <a:spAutoFit/>
          </a:bodyPr>
          <a:lstStyle/>
          <a:p>
            <a:r>
              <a:rPr kumimoji="1" lang="ja-JP" altLang="en-US" sz="1200" dirty="0">
                <a:latin typeface="游明朝 Demibold" panose="02020600000000000000" pitchFamily="18" charset="-128"/>
                <a:ea typeface="游明朝 Demibold" panose="02020600000000000000" pitchFamily="18" charset="-128"/>
              </a:rPr>
              <a:t>これらの実施事項について、いつ・どこで・誰が・どのように実施をするか、詳細を詰めるミーティングをお願いします。</a:t>
            </a:r>
          </a:p>
        </p:txBody>
      </p:sp>
    </p:spTree>
    <p:extLst>
      <p:ext uri="{BB962C8B-B14F-4D97-AF65-F5344CB8AC3E}">
        <p14:creationId xmlns:p14="http://schemas.microsoft.com/office/powerpoint/2010/main" val="609476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11</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3244841" y="335209"/>
            <a:ext cx="3416320" cy="369332"/>
          </a:xfrm>
          <a:prstGeom prst="rect">
            <a:avLst/>
          </a:prstGeom>
          <a:noFill/>
        </p:spPr>
        <p:txBody>
          <a:bodyPr wrap="none" rtlCol="0">
            <a:spAutoFit/>
          </a:bodyPr>
          <a:lstStyle/>
          <a:p>
            <a:pPr algn="ctr"/>
            <a:r>
              <a:rPr kumimoji="1" lang="ja-JP" altLang="en-US" dirty="0"/>
              <a:t>キックオフミーティング内容案</a:t>
            </a:r>
          </a:p>
        </p:txBody>
      </p:sp>
      <p:cxnSp>
        <p:nvCxnSpPr>
          <p:cNvPr id="41" name="直線コネクタ 40">
            <a:extLst>
              <a:ext uri="{FF2B5EF4-FFF2-40B4-BE49-F238E27FC236}">
                <a16:creationId xmlns:a16="http://schemas.microsoft.com/office/drawing/2014/main" id="{60DD5E83-0782-408D-B45F-84D7F1593FC5}"/>
              </a:ext>
            </a:extLst>
          </p:cNvPr>
          <p:cNvCxnSpPr/>
          <p:nvPr/>
        </p:nvCxnSpPr>
        <p:spPr>
          <a:xfrm>
            <a:off x="284814" y="1148386"/>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284814" y="1155402"/>
            <a:ext cx="1980029" cy="307777"/>
          </a:xfrm>
          <a:prstGeom prst="rect">
            <a:avLst/>
          </a:prstGeom>
          <a:noFill/>
        </p:spPr>
        <p:txBody>
          <a:bodyPr wrap="none" rtlCol="0">
            <a:spAutoFit/>
          </a:bodyPr>
          <a:lstStyle/>
          <a:p>
            <a:r>
              <a:rPr kumimoji="1" lang="ja-JP" altLang="en-US" sz="1400" dirty="0"/>
              <a:t>想定プログラム（案）</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5114476" y="1698521"/>
            <a:ext cx="4497831" cy="2494144"/>
          </a:xfrm>
          <a:prstGeom prst="rect">
            <a:avLst/>
          </a:prstGeom>
          <a:noFill/>
        </p:spPr>
        <p:txBody>
          <a:bodyPr wrap="square" rtlCol="0">
            <a:spAutoFit/>
          </a:bodyPr>
          <a:lstStyle/>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想定として</a:t>
            </a:r>
            <a:r>
              <a:rPr kumimoji="1" lang="en-US" altLang="ja-JP" sz="1050" dirty="0">
                <a:latin typeface="游明朝 Demibold" panose="02020600000000000000" pitchFamily="18" charset="-128"/>
                <a:ea typeface="游明朝 Demibold" panose="02020600000000000000" pitchFamily="18" charset="-128"/>
              </a:rPr>
              <a:t>40</a:t>
            </a:r>
            <a:r>
              <a:rPr kumimoji="1" lang="ja-JP" altLang="en-US" sz="1050" dirty="0">
                <a:latin typeface="游明朝 Demibold" panose="02020600000000000000" pitchFamily="18" charset="-128"/>
                <a:ea typeface="游明朝 Demibold" panose="02020600000000000000" pitchFamily="18" charset="-128"/>
              </a:rPr>
              <a:t>分程度のプログラム</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既に日本財団「海と日本プロジェクト」をご存知の方もいらっしゃるかと思いますが、各エリア事務局での実績なども含め、皆さまに「海と日本プロジェクト」のご説明をお願いいたます。</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アニメーション完成は</a:t>
            </a:r>
            <a:r>
              <a:rPr kumimoji="1" lang="en-US" altLang="ja-JP" sz="1050" dirty="0">
                <a:latin typeface="游明朝 Demibold" panose="02020600000000000000" pitchFamily="18" charset="-128"/>
                <a:ea typeface="游明朝 Demibold" panose="02020600000000000000" pitchFamily="18" charset="-128"/>
              </a:rPr>
              <a:t>2020</a:t>
            </a:r>
            <a:r>
              <a:rPr kumimoji="1" lang="ja-JP" altLang="en-US" sz="1050" dirty="0">
                <a:latin typeface="游明朝 Demibold" panose="02020600000000000000" pitchFamily="18" charset="-128"/>
                <a:ea typeface="游明朝 Demibold" panose="02020600000000000000" pitchFamily="18" charset="-128"/>
              </a:rPr>
              <a:t>年</a:t>
            </a:r>
            <a:r>
              <a:rPr kumimoji="1" lang="en-US" altLang="ja-JP" sz="1050" dirty="0">
                <a:latin typeface="游明朝 Demibold" panose="02020600000000000000" pitchFamily="18" charset="-128"/>
                <a:ea typeface="游明朝 Demibold" panose="02020600000000000000" pitchFamily="18" charset="-128"/>
              </a:rPr>
              <a:t>1</a:t>
            </a:r>
            <a:r>
              <a:rPr kumimoji="1" lang="ja-JP" altLang="en-US" sz="1050" dirty="0">
                <a:latin typeface="游明朝 Demibold" panose="02020600000000000000" pitchFamily="18" charset="-128"/>
                <a:ea typeface="游明朝 Demibold" panose="02020600000000000000" pitchFamily="18" charset="-128"/>
              </a:rPr>
              <a:t>月の予定です。</a:t>
            </a: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endParaRPr kumimoji="1" lang="en-US" altLang="ja-JP" sz="1050" dirty="0">
              <a:latin typeface="游明朝 Demibold" panose="02020600000000000000" pitchFamily="18" charset="-128"/>
              <a:ea typeface="游明朝 Demibold" panose="02020600000000000000" pitchFamily="18" charset="-128"/>
            </a:endParaRPr>
          </a:p>
          <a:p>
            <a:pPr marL="179388" indent="-17938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ミーティング会場内に海と日本プロジェクト横断幕の掲出をお願いします。</a:t>
            </a:r>
            <a:endParaRPr kumimoji="1" lang="en-US" altLang="ja-JP" sz="1050" dirty="0">
              <a:latin typeface="游明朝 Demibold" panose="02020600000000000000" pitchFamily="18" charset="-128"/>
              <a:ea typeface="游明朝 Demibold" panose="02020600000000000000" pitchFamily="18" charset="-128"/>
            </a:endParaRPr>
          </a:p>
        </p:txBody>
      </p:sp>
      <p:sp>
        <p:nvSpPr>
          <p:cNvPr id="26" name="正方形/長方形 25">
            <a:extLst>
              <a:ext uri="{FF2B5EF4-FFF2-40B4-BE49-F238E27FC236}">
                <a16:creationId xmlns:a16="http://schemas.microsoft.com/office/drawing/2014/main" id="{4D755E06-EC5B-400E-8D7E-B90824DDB56C}"/>
              </a:ext>
            </a:extLst>
          </p:cNvPr>
          <p:cNvSpPr/>
          <p:nvPr/>
        </p:nvSpPr>
        <p:spPr>
          <a:xfrm>
            <a:off x="293693" y="1567893"/>
            <a:ext cx="667051"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p>
        </p:txBody>
      </p:sp>
      <p:sp>
        <p:nvSpPr>
          <p:cNvPr id="27" name="正方形/長方形 26">
            <a:extLst>
              <a:ext uri="{FF2B5EF4-FFF2-40B4-BE49-F238E27FC236}">
                <a16:creationId xmlns:a16="http://schemas.microsoft.com/office/drawing/2014/main" id="{4511536A-F1D9-4CFF-9978-8CAA2A092966}"/>
              </a:ext>
            </a:extLst>
          </p:cNvPr>
          <p:cNvSpPr/>
          <p:nvPr/>
        </p:nvSpPr>
        <p:spPr>
          <a:xfrm>
            <a:off x="1027278" y="1567893"/>
            <a:ext cx="647998"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LAP</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a:extLst>
              <a:ext uri="{FF2B5EF4-FFF2-40B4-BE49-F238E27FC236}">
                <a16:creationId xmlns:a16="http://schemas.microsoft.com/office/drawing/2014/main" id="{659F477D-B7E8-4A8B-8745-C3F66E7918EF}"/>
              </a:ext>
            </a:extLst>
          </p:cNvPr>
          <p:cNvSpPr/>
          <p:nvPr/>
        </p:nvSpPr>
        <p:spPr>
          <a:xfrm>
            <a:off x="1741809" y="1567894"/>
            <a:ext cx="3218591" cy="261256"/>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内容</a:t>
            </a:r>
          </a:p>
        </p:txBody>
      </p:sp>
      <p:sp>
        <p:nvSpPr>
          <p:cNvPr id="19" name="正方形/長方形 18">
            <a:extLst>
              <a:ext uri="{FF2B5EF4-FFF2-40B4-BE49-F238E27FC236}">
                <a16:creationId xmlns:a16="http://schemas.microsoft.com/office/drawing/2014/main" id="{D49FB9FE-29A8-4892-B7B9-75718CCA9789}"/>
              </a:ext>
            </a:extLst>
          </p:cNvPr>
          <p:cNvSpPr/>
          <p:nvPr/>
        </p:nvSpPr>
        <p:spPr>
          <a:xfrm>
            <a:off x="284814" y="1870621"/>
            <a:ext cx="667051"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00:00</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73F040C-8D04-4593-BECE-A3392F00A6EB}"/>
              </a:ext>
            </a:extLst>
          </p:cNvPr>
          <p:cNvSpPr/>
          <p:nvPr/>
        </p:nvSpPr>
        <p:spPr>
          <a:xfrm>
            <a:off x="1026689" y="1870621"/>
            <a:ext cx="647998"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’00’’</a:t>
            </a:r>
          </a:p>
        </p:txBody>
      </p:sp>
      <p:sp>
        <p:nvSpPr>
          <p:cNvPr id="32" name="正方形/長方形 31">
            <a:extLst>
              <a:ext uri="{FF2B5EF4-FFF2-40B4-BE49-F238E27FC236}">
                <a16:creationId xmlns:a16="http://schemas.microsoft.com/office/drawing/2014/main" id="{6A4FB9A9-7DD7-4E6A-8A7F-4B9010B57031}"/>
              </a:ext>
            </a:extLst>
          </p:cNvPr>
          <p:cNvSpPr/>
          <p:nvPr/>
        </p:nvSpPr>
        <p:spPr>
          <a:xfrm>
            <a:off x="1741809" y="1870621"/>
            <a:ext cx="3218591"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●はじめに</a:t>
            </a:r>
          </a:p>
          <a:p>
            <a:r>
              <a:rPr kumimoji="1" lang="ja-JP" altLang="en-US" sz="1100" dirty="0">
                <a:solidFill>
                  <a:schemeClr val="tx1"/>
                </a:solidFill>
                <a:latin typeface="Meiryo UI" panose="020B0604030504040204" pitchFamily="50" charset="-128"/>
                <a:ea typeface="Meiryo UI" panose="020B0604030504040204" pitchFamily="50" charset="-128"/>
              </a:rPr>
              <a:t>　・エリア事務局担当（代表）より挨拶</a:t>
            </a:r>
          </a:p>
          <a:p>
            <a:r>
              <a:rPr kumimoji="1" lang="ja-JP" altLang="en-US" sz="1100" dirty="0">
                <a:solidFill>
                  <a:schemeClr val="tx1"/>
                </a:solidFill>
                <a:latin typeface="Meiryo UI" panose="020B0604030504040204" pitchFamily="50" charset="-128"/>
                <a:ea typeface="Meiryo UI" panose="020B0604030504040204" pitchFamily="50" charset="-128"/>
              </a:rPr>
              <a:t>　・委員会メンバー紹介</a:t>
            </a:r>
          </a:p>
        </p:txBody>
      </p:sp>
      <p:sp>
        <p:nvSpPr>
          <p:cNvPr id="34" name="正方形/長方形 33">
            <a:extLst>
              <a:ext uri="{FF2B5EF4-FFF2-40B4-BE49-F238E27FC236}">
                <a16:creationId xmlns:a16="http://schemas.microsoft.com/office/drawing/2014/main" id="{EE770683-CCAA-48A1-9954-D620854EB7DB}"/>
              </a:ext>
            </a:extLst>
          </p:cNvPr>
          <p:cNvSpPr/>
          <p:nvPr/>
        </p:nvSpPr>
        <p:spPr>
          <a:xfrm>
            <a:off x="277413" y="2617824"/>
            <a:ext cx="667051" cy="78867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03:00</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D3F810E4-AFC0-4586-A93A-E6BD0D61A3EB}"/>
              </a:ext>
            </a:extLst>
          </p:cNvPr>
          <p:cNvSpPr/>
          <p:nvPr/>
        </p:nvSpPr>
        <p:spPr>
          <a:xfrm>
            <a:off x="1019288" y="2617824"/>
            <a:ext cx="647998" cy="78867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5’00’’</a:t>
            </a:r>
          </a:p>
        </p:txBody>
      </p:sp>
      <p:sp>
        <p:nvSpPr>
          <p:cNvPr id="36" name="正方形/長方形 35">
            <a:extLst>
              <a:ext uri="{FF2B5EF4-FFF2-40B4-BE49-F238E27FC236}">
                <a16:creationId xmlns:a16="http://schemas.microsoft.com/office/drawing/2014/main" id="{72305A57-C16F-4C66-A51F-A1659C569DBC}"/>
              </a:ext>
            </a:extLst>
          </p:cNvPr>
          <p:cNvSpPr/>
          <p:nvPr/>
        </p:nvSpPr>
        <p:spPr>
          <a:xfrm>
            <a:off x="1734408" y="2617824"/>
            <a:ext cx="3218591" cy="78867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●民話の選定について</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・海ノ民話のまちプロジェクト認定委員会の紹介</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（紙面上にて）</a:t>
            </a:r>
          </a:p>
          <a:p>
            <a:r>
              <a:rPr kumimoji="1" lang="ja-JP" altLang="en-US" sz="1100" dirty="0">
                <a:solidFill>
                  <a:schemeClr val="tx1"/>
                </a:solidFill>
                <a:latin typeface="Meiryo UI" panose="020B0604030504040204" pitchFamily="50" charset="-128"/>
                <a:ea typeface="Meiryo UI" panose="020B0604030504040204" pitchFamily="50" charset="-128"/>
              </a:rPr>
              <a:t>　・選定された民話の基本シナリオ説明</a:t>
            </a:r>
          </a:p>
        </p:txBody>
      </p:sp>
      <p:sp>
        <p:nvSpPr>
          <p:cNvPr id="45" name="正方形/長方形 44">
            <a:extLst>
              <a:ext uri="{FF2B5EF4-FFF2-40B4-BE49-F238E27FC236}">
                <a16:creationId xmlns:a16="http://schemas.microsoft.com/office/drawing/2014/main" id="{9857378F-A70C-46B5-A488-881357391B24}"/>
              </a:ext>
            </a:extLst>
          </p:cNvPr>
          <p:cNvSpPr/>
          <p:nvPr/>
        </p:nvSpPr>
        <p:spPr>
          <a:xfrm>
            <a:off x="277413" y="3495275"/>
            <a:ext cx="667051" cy="139677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08:00</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1C3FCF99-0764-40D9-A752-65D9FD983F5C}"/>
              </a:ext>
            </a:extLst>
          </p:cNvPr>
          <p:cNvSpPr/>
          <p:nvPr/>
        </p:nvSpPr>
        <p:spPr>
          <a:xfrm>
            <a:off x="1019288" y="3495275"/>
            <a:ext cx="647998" cy="139677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20’00’’</a:t>
            </a:r>
          </a:p>
          <a:p>
            <a:pPr algn="ct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30’00’’</a:t>
            </a:r>
          </a:p>
        </p:txBody>
      </p:sp>
      <p:sp>
        <p:nvSpPr>
          <p:cNvPr id="47" name="正方形/長方形 46">
            <a:extLst>
              <a:ext uri="{FF2B5EF4-FFF2-40B4-BE49-F238E27FC236}">
                <a16:creationId xmlns:a16="http://schemas.microsoft.com/office/drawing/2014/main" id="{74F8954A-0EE9-41D5-A30E-1C859C027BFF}"/>
              </a:ext>
            </a:extLst>
          </p:cNvPr>
          <p:cNvSpPr/>
          <p:nvPr/>
        </p:nvSpPr>
        <p:spPr>
          <a:xfrm>
            <a:off x="1734408" y="3495275"/>
            <a:ext cx="3218591" cy="139677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●今後の実施計画について</a:t>
            </a:r>
          </a:p>
          <a:p>
            <a:r>
              <a:rPr kumimoji="1" lang="ja-JP" altLang="en-US" sz="1100" dirty="0">
                <a:solidFill>
                  <a:schemeClr val="tx1"/>
                </a:solidFill>
                <a:latin typeface="Meiryo UI" panose="020B0604030504040204" pitchFamily="50" charset="-128"/>
                <a:ea typeface="Meiryo UI" panose="020B0604030504040204" pitchFamily="50" charset="-128"/>
              </a:rPr>
              <a:t>　・完成表敬訪問</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・上映会</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・フィールドワーク</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それぞれについての、実施計画について打合せ</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民話アニメーションを通じて、何をどのように伝えるかを詰めてください。</a:t>
            </a:r>
          </a:p>
        </p:txBody>
      </p:sp>
      <p:sp>
        <p:nvSpPr>
          <p:cNvPr id="53" name="正方形/長方形 52">
            <a:extLst>
              <a:ext uri="{FF2B5EF4-FFF2-40B4-BE49-F238E27FC236}">
                <a16:creationId xmlns:a16="http://schemas.microsoft.com/office/drawing/2014/main" id="{9903EA6B-622D-4DA2-B498-12D4690C42F0}"/>
              </a:ext>
            </a:extLst>
          </p:cNvPr>
          <p:cNvSpPr/>
          <p:nvPr/>
        </p:nvSpPr>
        <p:spPr>
          <a:xfrm>
            <a:off x="277413" y="4980823"/>
            <a:ext cx="667051"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err="1">
                <a:solidFill>
                  <a:schemeClr val="tx1"/>
                </a:solidFill>
                <a:latin typeface="Meiryo UI" panose="020B0604030504040204" pitchFamily="50" charset="-128"/>
                <a:ea typeface="Meiryo UI" panose="020B0604030504040204" pitchFamily="50" charset="-128"/>
              </a:rPr>
              <a:t>ー</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20583003-B87B-4A22-B06C-82BB875ADB4A}"/>
              </a:ext>
            </a:extLst>
          </p:cNvPr>
          <p:cNvSpPr/>
          <p:nvPr/>
        </p:nvSpPr>
        <p:spPr>
          <a:xfrm>
            <a:off x="1019288" y="4980823"/>
            <a:ext cx="647998"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ー</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a:extLst>
              <a:ext uri="{FF2B5EF4-FFF2-40B4-BE49-F238E27FC236}">
                <a16:creationId xmlns:a16="http://schemas.microsoft.com/office/drawing/2014/main" id="{E240366B-0CCC-423D-A533-B19669FDEEC3}"/>
              </a:ext>
            </a:extLst>
          </p:cNvPr>
          <p:cNvSpPr/>
          <p:nvPr/>
        </p:nvSpPr>
        <p:spPr>
          <a:xfrm>
            <a:off x="1734408" y="4980823"/>
            <a:ext cx="3218591" cy="66705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●終了</a:t>
            </a:r>
            <a:r>
              <a:rPr kumimoji="1" lang="zh-TW" altLang="en-US" sz="1100" dirty="0">
                <a:solidFill>
                  <a:schemeClr val="tx1"/>
                </a:solidFill>
                <a:latin typeface="Meiryo UI" panose="020B0604030504040204" pitchFamily="50" charset="-128"/>
                <a:ea typeface="Meiryo UI" panose="020B0604030504040204" pitchFamily="50" charset="-128"/>
              </a:rPr>
              <a:t>～名刺交換等</a:t>
            </a:r>
          </a:p>
        </p:txBody>
      </p:sp>
    </p:spTree>
    <p:extLst>
      <p:ext uri="{BB962C8B-B14F-4D97-AF65-F5344CB8AC3E}">
        <p14:creationId xmlns:p14="http://schemas.microsoft.com/office/powerpoint/2010/main" val="1285063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3752B33-A995-4F61-8BDF-5743AA02AAD6}"/>
              </a:ext>
            </a:extLst>
          </p:cNvPr>
          <p:cNvSpPr>
            <a:spLocks noGrp="1"/>
          </p:cNvSpPr>
          <p:nvPr>
            <p:ph type="sldNum" sz="quarter" idx="12"/>
          </p:nvPr>
        </p:nvSpPr>
        <p:spPr/>
        <p:txBody>
          <a:bodyPr/>
          <a:lstStyle/>
          <a:p>
            <a:fld id="{7C9ADB74-11FB-46FA-A2BB-EABBF829AE4E}" type="slidenum">
              <a:rPr kumimoji="1" lang="ja-JP" altLang="en-US" smtClean="0"/>
              <a:pPr/>
              <a:t>12</a:t>
            </a:fld>
            <a:endParaRPr kumimoji="1" lang="ja-JP" altLang="en-US"/>
          </a:p>
        </p:txBody>
      </p:sp>
      <p:sp>
        <p:nvSpPr>
          <p:cNvPr id="3" name="テキスト ボックス 2">
            <a:extLst>
              <a:ext uri="{FF2B5EF4-FFF2-40B4-BE49-F238E27FC236}">
                <a16:creationId xmlns:a16="http://schemas.microsoft.com/office/drawing/2014/main" id="{67A6BBB2-3CEA-4850-ACE4-699C1A7FA21C}"/>
              </a:ext>
            </a:extLst>
          </p:cNvPr>
          <p:cNvSpPr txBox="1"/>
          <p:nvPr/>
        </p:nvSpPr>
        <p:spPr>
          <a:xfrm>
            <a:off x="3134953" y="335209"/>
            <a:ext cx="3647152" cy="369332"/>
          </a:xfrm>
          <a:prstGeom prst="rect">
            <a:avLst/>
          </a:prstGeom>
          <a:noFill/>
        </p:spPr>
        <p:txBody>
          <a:bodyPr wrap="none" rtlCol="0">
            <a:spAutoFit/>
          </a:bodyPr>
          <a:lstStyle/>
          <a:p>
            <a:r>
              <a:rPr kumimoji="1" lang="ja-JP" altLang="en-US" dirty="0"/>
              <a:t>アニメーション完成報告表敬訪問</a:t>
            </a:r>
          </a:p>
        </p:txBody>
      </p:sp>
      <p:sp>
        <p:nvSpPr>
          <p:cNvPr id="4" name="テキスト ボックス 3">
            <a:extLst>
              <a:ext uri="{FF2B5EF4-FFF2-40B4-BE49-F238E27FC236}">
                <a16:creationId xmlns:a16="http://schemas.microsoft.com/office/drawing/2014/main" id="{460CA248-3A2A-4988-912E-28ADF7CD9D08}"/>
              </a:ext>
            </a:extLst>
          </p:cNvPr>
          <p:cNvSpPr txBox="1"/>
          <p:nvPr/>
        </p:nvSpPr>
        <p:spPr>
          <a:xfrm>
            <a:off x="940236" y="1137254"/>
            <a:ext cx="6494085" cy="276999"/>
          </a:xfrm>
          <a:prstGeom prst="rect">
            <a:avLst/>
          </a:prstGeom>
          <a:noFill/>
        </p:spPr>
        <p:txBody>
          <a:bodyPr wrap="none" rtlCol="0">
            <a:spAutoFit/>
          </a:bodyPr>
          <a:lstStyle/>
          <a:p>
            <a:r>
              <a:rPr kumimoji="1" lang="ja-JP" altLang="en-US" sz="1200" dirty="0">
                <a:latin typeface="游明朝 Demibold" panose="02020600000000000000" pitchFamily="18" charset="-128"/>
                <a:ea typeface="游明朝 Demibold" panose="02020600000000000000" pitchFamily="18" charset="-128"/>
              </a:rPr>
              <a:t>アニメーションが完成しましたら、そのご報告と視聴を兼ね、再度表敬訪問いたします。</a:t>
            </a:r>
          </a:p>
        </p:txBody>
      </p:sp>
      <p:cxnSp>
        <p:nvCxnSpPr>
          <p:cNvPr id="6" name="直線コネクタ 5">
            <a:extLst>
              <a:ext uri="{FF2B5EF4-FFF2-40B4-BE49-F238E27FC236}">
                <a16:creationId xmlns:a16="http://schemas.microsoft.com/office/drawing/2014/main" id="{A5BA1F01-AC73-4ECF-B592-1FC770DAF0B3}"/>
              </a:ext>
            </a:extLst>
          </p:cNvPr>
          <p:cNvCxnSpPr/>
          <p:nvPr/>
        </p:nvCxnSpPr>
        <p:spPr>
          <a:xfrm>
            <a:off x="434715" y="1849830"/>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E72FD3F8-4927-4B3C-9E7F-7CDDF061DF42}"/>
              </a:ext>
            </a:extLst>
          </p:cNvPr>
          <p:cNvSpPr txBox="1"/>
          <p:nvPr/>
        </p:nvSpPr>
        <p:spPr>
          <a:xfrm>
            <a:off x="434715" y="1856846"/>
            <a:ext cx="1261884" cy="307777"/>
          </a:xfrm>
          <a:prstGeom prst="rect">
            <a:avLst/>
          </a:prstGeom>
          <a:noFill/>
        </p:spPr>
        <p:txBody>
          <a:bodyPr wrap="none" rtlCol="0">
            <a:spAutoFit/>
          </a:bodyPr>
          <a:lstStyle/>
          <a:p>
            <a:r>
              <a:rPr kumimoji="1" lang="ja-JP" altLang="en-US" sz="1400" dirty="0"/>
              <a:t>表敬訪問内容</a:t>
            </a:r>
          </a:p>
        </p:txBody>
      </p:sp>
      <p:sp>
        <p:nvSpPr>
          <p:cNvPr id="8" name="テキスト ボックス 7">
            <a:extLst>
              <a:ext uri="{FF2B5EF4-FFF2-40B4-BE49-F238E27FC236}">
                <a16:creationId xmlns:a16="http://schemas.microsoft.com/office/drawing/2014/main" id="{2893636F-E179-40F0-A7C8-D56D519FAE94}"/>
              </a:ext>
            </a:extLst>
          </p:cNvPr>
          <p:cNvSpPr txBox="1"/>
          <p:nvPr/>
        </p:nvSpPr>
        <p:spPr>
          <a:xfrm>
            <a:off x="471771" y="2490389"/>
            <a:ext cx="3169670" cy="2123658"/>
          </a:xfrm>
          <a:prstGeom prst="rect">
            <a:avLst/>
          </a:prstGeom>
          <a:noFill/>
        </p:spPr>
        <p:txBody>
          <a:bodyPr wrap="square" rtlCol="0">
            <a:spAutoFit/>
          </a:bodyPr>
          <a:lstStyle/>
          <a:p>
            <a:r>
              <a:rPr kumimoji="1" lang="ja-JP" altLang="en-US" sz="1100" dirty="0">
                <a:latin typeface="游明朝 Demibold" panose="02020600000000000000" pitchFamily="18" charset="-128"/>
                <a:ea typeface="游明朝 Demibold" panose="02020600000000000000" pitchFamily="18" charset="-128"/>
              </a:rPr>
              <a:t>①アニメーション完成報告</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当プロジェクトのアニメーション制作プロデューサーの沼田氏と当プロジェクト制作ディレクターの柴田氏が訪問します。</a:t>
            </a:r>
            <a:endParaRPr kumimoji="1" lang="en-US" altLang="ja-JP" sz="1100" dirty="0">
              <a:latin typeface="游明朝 Demibold" panose="02020600000000000000" pitchFamily="18" charset="-128"/>
              <a:ea typeface="游明朝 Demibold" panose="02020600000000000000" pitchFamily="18" charset="-128"/>
            </a:endParaRPr>
          </a:p>
          <a:p>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②アニメーション視聴</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solidFill>
                  <a:srgbClr val="000000"/>
                </a:solidFill>
                <a:latin typeface="游明朝 Demibold" panose="02020600000000000000" pitchFamily="18" charset="-128"/>
                <a:ea typeface="游明朝 Demibold" panose="02020600000000000000" pitchFamily="18" charset="-128"/>
              </a:rPr>
              <a:t>完成したアニメ</a:t>
            </a:r>
            <a:r>
              <a:rPr kumimoji="1" lang="en-US" altLang="ja-JP" sz="1100" dirty="0">
                <a:solidFill>
                  <a:srgbClr val="000000"/>
                </a:solidFill>
                <a:latin typeface="游明朝 Demibold" panose="02020600000000000000" pitchFamily="18" charset="-128"/>
                <a:ea typeface="游明朝 Demibold" panose="02020600000000000000" pitchFamily="18" charset="-128"/>
              </a:rPr>
              <a:t>―</a:t>
            </a:r>
            <a:r>
              <a:rPr kumimoji="1" lang="ja-JP" altLang="en-US" sz="1100" dirty="0">
                <a:solidFill>
                  <a:srgbClr val="000000"/>
                </a:solidFill>
                <a:latin typeface="游明朝 Demibold" panose="02020600000000000000" pitchFamily="18" charset="-128"/>
                <a:ea typeface="游明朝 Demibold" panose="02020600000000000000" pitchFamily="18" charset="-128"/>
              </a:rPr>
              <a:t>ションを首長に視聴していただきます。</a:t>
            </a:r>
            <a:endParaRPr kumimoji="1" lang="en-US" altLang="ja-JP" sz="1100" dirty="0">
              <a:solidFill>
                <a:srgbClr val="000000"/>
              </a:solidFill>
              <a:latin typeface="游明朝 Demibold" panose="02020600000000000000" pitchFamily="18" charset="-128"/>
              <a:ea typeface="游明朝 Demibold" panose="02020600000000000000" pitchFamily="18" charset="-128"/>
            </a:endParaRPr>
          </a:p>
          <a:p>
            <a:endParaRPr kumimoji="1" lang="en-US" altLang="ja-JP" sz="1100" dirty="0">
              <a:solidFill>
                <a:srgbClr val="000000"/>
              </a:solidFill>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③取材</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プレスリリースを配信します。</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エリア事務局での取材もお願い致します。</a:t>
            </a:r>
          </a:p>
        </p:txBody>
      </p:sp>
      <p:sp>
        <p:nvSpPr>
          <p:cNvPr id="13" name="正方形/長方形 12">
            <a:extLst>
              <a:ext uri="{FF2B5EF4-FFF2-40B4-BE49-F238E27FC236}">
                <a16:creationId xmlns:a16="http://schemas.microsoft.com/office/drawing/2014/main" id="{69A0D83D-A20D-4A29-BFDD-C4223E4CC6C0}"/>
              </a:ext>
            </a:extLst>
          </p:cNvPr>
          <p:cNvSpPr/>
          <p:nvPr/>
        </p:nvSpPr>
        <p:spPr>
          <a:xfrm>
            <a:off x="3650320" y="2274852"/>
            <a:ext cx="667051"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p>
        </p:txBody>
      </p:sp>
      <p:sp>
        <p:nvSpPr>
          <p:cNvPr id="14" name="正方形/長方形 13">
            <a:extLst>
              <a:ext uri="{FF2B5EF4-FFF2-40B4-BE49-F238E27FC236}">
                <a16:creationId xmlns:a16="http://schemas.microsoft.com/office/drawing/2014/main" id="{F1EFA28D-0B1C-4E1F-9503-ECE155082DB8}"/>
              </a:ext>
            </a:extLst>
          </p:cNvPr>
          <p:cNvSpPr/>
          <p:nvPr/>
        </p:nvSpPr>
        <p:spPr>
          <a:xfrm>
            <a:off x="4390096" y="2274852"/>
            <a:ext cx="647998"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LAP</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a:extLst>
              <a:ext uri="{FF2B5EF4-FFF2-40B4-BE49-F238E27FC236}">
                <a16:creationId xmlns:a16="http://schemas.microsoft.com/office/drawing/2014/main" id="{86E6EC9B-1B5E-45B1-B08E-E137E501C4D5}"/>
              </a:ext>
            </a:extLst>
          </p:cNvPr>
          <p:cNvSpPr/>
          <p:nvPr/>
        </p:nvSpPr>
        <p:spPr>
          <a:xfrm>
            <a:off x="5102557" y="2274853"/>
            <a:ext cx="2769602" cy="261256"/>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内容</a:t>
            </a:r>
          </a:p>
        </p:txBody>
      </p:sp>
      <p:sp>
        <p:nvSpPr>
          <p:cNvPr id="16" name="正方形/長方形 15">
            <a:extLst>
              <a:ext uri="{FF2B5EF4-FFF2-40B4-BE49-F238E27FC236}">
                <a16:creationId xmlns:a16="http://schemas.microsoft.com/office/drawing/2014/main" id="{2C4AD409-4DD6-4734-8FE2-A8B14096A287}"/>
              </a:ext>
            </a:extLst>
          </p:cNvPr>
          <p:cNvSpPr/>
          <p:nvPr/>
        </p:nvSpPr>
        <p:spPr>
          <a:xfrm>
            <a:off x="7934573" y="2274852"/>
            <a:ext cx="1871399" cy="26125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備考</a:t>
            </a:r>
          </a:p>
        </p:txBody>
      </p:sp>
      <p:sp>
        <p:nvSpPr>
          <p:cNvPr id="17" name="テキスト ボックス 16">
            <a:extLst>
              <a:ext uri="{FF2B5EF4-FFF2-40B4-BE49-F238E27FC236}">
                <a16:creationId xmlns:a16="http://schemas.microsoft.com/office/drawing/2014/main" id="{B172A054-7629-4E1F-8163-857E4DEB8639}"/>
              </a:ext>
            </a:extLst>
          </p:cNvPr>
          <p:cNvSpPr txBox="1"/>
          <p:nvPr/>
        </p:nvSpPr>
        <p:spPr>
          <a:xfrm>
            <a:off x="3706757" y="2625693"/>
            <a:ext cx="609148" cy="3816429"/>
          </a:xfrm>
          <a:prstGeom prst="rect">
            <a:avLst/>
          </a:prstGeom>
          <a:noFill/>
        </p:spPr>
        <p:txBody>
          <a:bodyPr wrap="square" rtlCol="0">
            <a:spAutoFit/>
          </a:bodyPr>
          <a:lstStyle/>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00:00</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00:03</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00:06</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100" dirty="0">
                <a:latin typeface="Meiryo UI" panose="020B0604030504040204" pitchFamily="50" charset="-128"/>
                <a:ea typeface="Meiryo UI" panose="020B0604030504040204" pitchFamily="50" charset="-128"/>
                <a:cs typeface="Meiryo UI" panose="020B0604030504040204" pitchFamily="50" charset="-128"/>
              </a:rPr>
              <a:t>00:11</a:t>
            </a: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00:21</a:t>
            </a: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00:26</a:t>
            </a:r>
          </a:p>
          <a:p>
            <a:pPr algn="ct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05A3AFC2-D2F9-4466-BD7F-53176B2216D8}"/>
              </a:ext>
            </a:extLst>
          </p:cNvPr>
          <p:cNvSpPr txBox="1"/>
          <p:nvPr/>
        </p:nvSpPr>
        <p:spPr>
          <a:xfrm>
            <a:off x="4390728" y="2625693"/>
            <a:ext cx="647366" cy="3816429"/>
          </a:xfrm>
          <a:prstGeom prst="rect">
            <a:avLst/>
          </a:prstGeom>
          <a:noFill/>
        </p:spPr>
        <p:txBody>
          <a:bodyPr wrap="square" rtlCol="0">
            <a:spAutoFit/>
          </a:bodyPr>
          <a:lstStyle/>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11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00</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a:extLst>
              <a:ext uri="{FF2B5EF4-FFF2-40B4-BE49-F238E27FC236}">
                <a16:creationId xmlns:a16="http://schemas.microsoft.com/office/drawing/2014/main" id="{2EDA55A6-54A8-4695-9883-C70AABDB9155}"/>
              </a:ext>
            </a:extLst>
          </p:cNvPr>
          <p:cNvSpPr txBox="1"/>
          <p:nvPr/>
        </p:nvSpPr>
        <p:spPr>
          <a:xfrm>
            <a:off x="5095245" y="2625693"/>
            <a:ext cx="2778727" cy="3647152"/>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●挨拶～名刺交換等</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●フォトセッション</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●アニメーション上映</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●会談</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・アニメーション完成を受けてフリートーク</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・上映会とフィールドワークの実施計画</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●取材（首長）</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・今回のアニメーション完成を受けて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・「海ノ民話のまちプロジェクト」に期待すること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●取材（実行委員会）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・今後の民話アニメーションの活用について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・市町村の皆様にひとこと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●終了～後片付け</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A4DAA063-D716-4C5B-81C9-230BE5A68327}"/>
              </a:ext>
            </a:extLst>
          </p:cNvPr>
          <p:cNvSpPr txBox="1"/>
          <p:nvPr/>
        </p:nvSpPr>
        <p:spPr>
          <a:xfrm>
            <a:off x="7948023" y="2625693"/>
            <a:ext cx="1783328" cy="1785104"/>
          </a:xfrm>
          <a:prstGeom prst="rect">
            <a:avLst/>
          </a:prstGeom>
          <a:noFill/>
        </p:spPr>
        <p:txBody>
          <a:bodyPr wrap="square" rtlCol="0">
            <a:spAutoFit/>
          </a:bodyPr>
          <a:lstStyle/>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「海と日本プロジェクト」」の横断幕を使用</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映像送出について事前に要確認</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実行委員会、沼田氏、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柴田氏</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a:extLst>
              <a:ext uri="{FF2B5EF4-FFF2-40B4-BE49-F238E27FC236}">
                <a16:creationId xmlns:a16="http://schemas.microsoft.com/office/drawing/2014/main" id="{841F378D-7FB9-46EF-AC60-5E42A09EB2FA}"/>
              </a:ext>
            </a:extLst>
          </p:cNvPr>
          <p:cNvSpPr/>
          <p:nvPr/>
        </p:nvSpPr>
        <p:spPr>
          <a:xfrm>
            <a:off x="3650321" y="2271238"/>
            <a:ext cx="6155651" cy="4046324"/>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96FB978D-2F29-45CD-8315-7BC1A3A1B2CD}"/>
              </a:ext>
            </a:extLst>
          </p:cNvPr>
          <p:cNvCxnSpPr>
            <a:cxnSpLocks/>
          </p:cNvCxnSpPr>
          <p:nvPr/>
        </p:nvCxnSpPr>
        <p:spPr>
          <a:xfrm>
            <a:off x="4349705" y="2274852"/>
            <a:ext cx="0" cy="404271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3428B827-1698-4F4D-9AD5-BC6FC25D4A9A}"/>
              </a:ext>
            </a:extLst>
          </p:cNvPr>
          <p:cNvCxnSpPr>
            <a:cxnSpLocks/>
          </p:cNvCxnSpPr>
          <p:nvPr/>
        </p:nvCxnSpPr>
        <p:spPr>
          <a:xfrm>
            <a:off x="5066669" y="2274852"/>
            <a:ext cx="0" cy="404271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330EC147-4C8F-4C9E-83D0-59C123F494F6}"/>
              </a:ext>
            </a:extLst>
          </p:cNvPr>
          <p:cNvCxnSpPr>
            <a:cxnSpLocks/>
          </p:cNvCxnSpPr>
          <p:nvPr/>
        </p:nvCxnSpPr>
        <p:spPr>
          <a:xfrm>
            <a:off x="7899510" y="2274852"/>
            <a:ext cx="0" cy="404271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5CA626DB-8214-41CF-9F9E-66ED12267FA8}"/>
              </a:ext>
            </a:extLst>
          </p:cNvPr>
          <p:cNvCxnSpPr>
            <a:cxnSpLocks/>
          </p:cNvCxnSpPr>
          <p:nvPr/>
        </p:nvCxnSpPr>
        <p:spPr>
          <a:xfrm>
            <a:off x="3650320" y="2922552"/>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A511008C-32FF-49E3-B2CC-7C4D7EE5D90D}"/>
              </a:ext>
            </a:extLst>
          </p:cNvPr>
          <p:cNvCxnSpPr>
            <a:cxnSpLocks/>
          </p:cNvCxnSpPr>
          <p:nvPr/>
        </p:nvCxnSpPr>
        <p:spPr>
          <a:xfrm>
            <a:off x="3650320" y="3437537"/>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7E05D8F2-4BB2-4A99-9860-41F261BBB681}"/>
              </a:ext>
            </a:extLst>
          </p:cNvPr>
          <p:cNvCxnSpPr>
            <a:cxnSpLocks/>
          </p:cNvCxnSpPr>
          <p:nvPr/>
        </p:nvCxnSpPr>
        <p:spPr>
          <a:xfrm>
            <a:off x="3650320" y="3917035"/>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45C3453A-214A-4309-8965-5DA1923922D7}"/>
              </a:ext>
            </a:extLst>
          </p:cNvPr>
          <p:cNvCxnSpPr>
            <a:cxnSpLocks/>
          </p:cNvCxnSpPr>
          <p:nvPr/>
        </p:nvCxnSpPr>
        <p:spPr>
          <a:xfrm>
            <a:off x="3650320" y="5941177"/>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E520284A-A5E2-47B9-8D02-95E575951140}"/>
              </a:ext>
            </a:extLst>
          </p:cNvPr>
          <p:cNvCxnSpPr>
            <a:cxnSpLocks/>
          </p:cNvCxnSpPr>
          <p:nvPr/>
        </p:nvCxnSpPr>
        <p:spPr>
          <a:xfrm>
            <a:off x="3661787" y="4602934"/>
            <a:ext cx="615565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11A18C8-EB11-4E53-8193-6BAB8E273EA2}"/>
              </a:ext>
            </a:extLst>
          </p:cNvPr>
          <p:cNvCxnSpPr/>
          <p:nvPr/>
        </p:nvCxnSpPr>
        <p:spPr>
          <a:xfrm>
            <a:off x="3641441" y="1855345"/>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A41C7F0E-EB42-4D4F-B172-8828E230AA7B}"/>
              </a:ext>
            </a:extLst>
          </p:cNvPr>
          <p:cNvSpPr txBox="1"/>
          <p:nvPr/>
        </p:nvSpPr>
        <p:spPr>
          <a:xfrm>
            <a:off x="3641441" y="1862361"/>
            <a:ext cx="1980029" cy="307777"/>
          </a:xfrm>
          <a:prstGeom prst="rect">
            <a:avLst/>
          </a:prstGeom>
          <a:noFill/>
        </p:spPr>
        <p:txBody>
          <a:bodyPr wrap="none" rtlCol="0">
            <a:spAutoFit/>
          </a:bodyPr>
          <a:lstStyle/>
          <a:p>
            <a:r>
              <a:rPr kumimoji="1" lang="ja-JP" altLang="en-US" sz="1400" dirty="0"/>
              <a:t>想定プログラム（案）</a:t>
            </a:r>
          </a:p>
        </p:txBody>
      </p:sp>
    </p:spTree>
    <p:extLst>
      <p:ext uri="{BB962C8B-B14F-4D97-AF65-F5344CB8AC3E}">
        <p14:creationId xmlns:p14="http://schemas.microsoft.com/office/powerpoint/2010/main" val="3736946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13</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2725467" y="335209"/>
            <a:ext cx="4455066" cy="369332"/>
          </a:xfrm>
          <a:prstGeom prst="rect">
            <a:avLst/>
          </a:prstGeom>
          <a:noFill/>
        </p:spPr>
        <p:txBody>
          <a:bodyPr wrap="none" rtlCol="0">
            <a:spAutoFit/>
          </a:bodyPr>
          <a:lstStyle/>
          <a:p>
            <a:r>
              <a:rPr kumimoji="1" lang="ja-JP" altLang="en-US" dirty="0"/>
              <a:t>アニメーション上映会</a:t>
            </a:r>
            <a:r>
              <a:rPr kumimoji="1" lang="en-US" altLang="ja-JP" dirty="0"/>
              <a:t>+</a:t>
            </a:r>
            <a:r>
              <a:rPr kumimoji="1" lang="ja-JP" altLang="en-US" dirty="0"/>
              <a:t>フィールドワーク</a:t>
            </a:r>
          </a:p>
        </p:txBody>
      </p:sp>
      <p:cxnSp>
        <p:nvCxnSpPr>
          <p:cNvPr id="41" name="直線コネクタ 40">
            <a:extLst>
              <a:ext uri="{FF2B5EF4-FFF2-40B4-BE49-F238E27FC236}">
                <a16:creationId xmlns:a16="http://schemas.microsoft.com/office/drawing/2014/main" id="{60DD5E83-0782-408D-B45F-84D7F1593FC5}"/>
              </a:ext>
            </a:extLst>
          </p:cNvPr>
          <p:cNvCxnSpPr/>
          <p:nvPr/>
        </p:nvCxnSpPr>
        <p:spPr>
          <a:xfrm>
            <a:off x="420201" y="2227633"/>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420201" y="2234649"/>
            <a:ext cx="543739" cy="307777"/>
          </a:xfrm>
          <a:prstGeom prst="rect">
            <a:avLst/>
          </a:prstGeom>
          <a:noFill/>
        </p:spPr>
        <p:txBody>
          <a:bodyPr wrap="none" rtlCol="0">
            <a:spAutoFit/>
          </a:bodyPr>
          <a:lstStyle/>
          <a:p>
            <a:r>
              <a:rPr kumimoji="1" lang="ja-JP" altLang="en-US" sz="1400" dirty="0"/>
              <a:t>募集</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609609" y="2635283"/>
            <a:ext cx="8971051" cy="1282274"/>
          </a:xfrm>
          <a:prstGeom prst="rect">
            <a:avLst/>
          </a:prstGeom>
          <a:noFill/>
        </p:spPr>
        <p:txBody>
          <a:bodyPr wrap="square" rtlCol="0">
            <a:spAutoFit/>
          </a:bodyPr>
          <a:lstStyle/>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・対象</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認定エリアのこども（小中学生）たち　保護者および一般の方</a:t>
            </a:r>
            <a:endParaRPr kumimoji="1" lang="en-US" altLang="ja-JP" sz="1050" dirty="0">
              <a:latin typeface="游明朝 Demibold" panose="02020600000000000000" pitchFamily="18" charset="-128"/>
              <a:ea typeface="游明朝 Demibold" panose="02020600000000000000" pitchFamily="18" charset="-128"/>
            </a:endParaRPr>
          </a:p>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・人数</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上映会場のキャパシティに応じて設定</a:t>
            </a:r>
            <a:endParaRPr kumimoji="1" lang="en-US" altLang="ja-JP" sz="1050" dirty="0">
              <a:latin typeface="游明朝 Demibold" panose="02020600000000000000" pitchFamily="18" charset="-128"/>
              <a:ea typeface="游明朝 Demibold" panose="02020600000000000000" pitchFamily="18" charset="-128"/>
            </a:endParaRPr>
          </a:p>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・募集方法</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エリア事務局の有するホームページを活用　募集チラシを配布　等、手法はお任せいたします。</a:t>
            </a:r>
            <a:br>
              <a:rPr kumimoji="1" lang="en-US" altLang="ja-JP" sz="1050" dirty="0">
                <a:latin typeface="游明朝 Demibold" panose="02020600000000000000" pitchFamily="18" charset="-128"/>
                <a:ea typeface="游明朝 Demibold" panose="02020600000000000000" pitchFamily="18" charset="-128"/>
              </a:rPr>
            </a:br>
            <a:r>
              <a:rPr kumimoji="1" lang="ja-JP" altLang="en-US" sz="1050" dirty="0">
                <a:latin typeface="游明朝 Demibold" panose="02020600000000000000" pitchFamily="18" charset="-128"/>
                <a:ea typeface="游明朝 Demibold" panose="02020600000000000000" pitchFamily="18" charset="-128"/>
              </a:rPr>
              <a:t>上映会とフィールドワークを同日開催する場合には、両方への参加か上映会のみの参加かを事前にヒヤリングする必要あり。</a:t>
            </a:r>
            <a:endParaRPr kumimoji="1" lang="en-US" altLang="ja-JP" sz="1050" dirty="0">
              <a:latin typeface="游明朝 Demibold" panose="02020600000000000000" pitchFamily="18" charset="-128"/>
              <a:ea typeface="游明朝 Demibold" panose="02020600000000000000" pitchFamily="18" charset="-128"/>
            </a:endParaRPr>
          </a:p>
          <a:p>
            <a:pPr marL="987425" indent="-987425">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（第一部：上映会　第二部：フィールドワーク　といったご案内で出欠確認をする）</a:t>
            </a:r>
          </a:p>
        </p:txBody>
      </p:sp>
      <p:cxnSp>
        <p:nvCxnSpPr>
          <p:cNvPr id="49" name="直線コネクタ 48">
            <a:extLst>
              <a:ext uri="{FF2B5EF4-FFF2-40B4-BE49-F238E27FC236}">
                <a16:creationId xmlns:a16="http://schemas.microsoft.com/office/drawing/2014/main" id="{5BDF2081-8257-4872-A901-09D2ECD08970}"/>
              </a:ext>
            </a:extLst>
          </p:cNvPr>
          <p:cNvCxnSpPr/>
          <p:nvPr/>
        </p:nvCxnSpPr>
        <p:spPr>
          <a:xfrm>
            <a:off x="420201" y="4187056"/>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3E6CC84C-FEF1-4343-A8C4-DB3C662BEFE9}"/>
              </a:ext>
            </a:extLst>
          </p:cNvPr>
          <p:cNvSpPr txBox="1"/>
          <p:nvPr/>
        </p:nvSpPr>
        <p:spPr>
          <a:xfrm>
            <a:off x="420201" y="4194072"/>
            <a:ext cx="1980029" cy="307777"/>
          </a:xfrm>
          <a:prstGeom prst="rect">
            <a:avLst/>
          </a:prstGeom>
          <a:noFill/>
        </p:spPr>
        <p:txBody>
          <a:bodyPr wrap="none" rtlCol="0">
            <a:spAutoFit/>
          </a:bodyPr>
          <a:lstStyle/>
          <a:p>
            <a:r>
              <a:rPr kumimoji="1" lang="ja-JP" altLang="en-US" sz="1400" dirty="0"/>
              <a:t>上映会プログラム設定</a:t>
            </a:r>
          </a:p>
        </p:txBody>
      </p:sp>
      <p:sp>
        <p:nvSpPr>
          <p:cNvPr id="51" name="テキスト ボックス 50">
            <a:extLst>
              <a:ext uri="{FF2B5EF4-FFF2-40B4-BE49-F238E27FC236}">
                <a16:creationId xmlns:a16="http://schemas.microsoft.com/office/drawing/2014/main" id="{7B16A45F-4A17-4231-9C68-AADFC7BC20BD}"/>
              </a:ext>
            </a:extLst>
          </p:cNvPr>
          <p:cNvSpPr txBox="1"/>
          <p:nvPr/>
        </p:nvSpPr>
        <p:spPr>
          <a:xfrm>
            <a:off x="609609" y="4554956"/>
            <a:ext cx="8971051" cy="2009396"/>
          </a:xfrm>
          <a:prstGeom prst="rect">
            <a:avLst/>
          </a:prstGeom>
          <a:noFill/>
        </p:spPr>
        <p:txBody>
          <a:bodyPr wrap="square" rtlCol="0">
            <a:spAutoFit/>
          </a:bodyPr>
          <a:lstStyle/>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アニメーションは</a:t>
            </a:r>
            <a:r>
              <a:rPr kumimoji="1" lang="en-US" altLang="ja-JP" sz="1050" dirty="0">
                <a:latin typeface="游明朝 Demibold" panose="02020600000000000000" pitchFamily="18" charset="-128"/>
                <a:ea typeface="游明朝 Demibold" panose="02020600000000000000" pitchFamily="18" charset="-128"/>
              </a:rPr>
              <a:t>3</a:t>
            </a: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5</a:t>
            </a:r>
            <a:r>
              <a:rPr kumimoji="1" lang="ja-JP" altLang="en-US" sz="1050" dirty="0">
                <a:latin typeface="游明朝 Demibold" panose="02020600000000000000" pitchFamily="18" charset="-128"/>
                <a:ea typeface="游明朝 Demibold" panose="02020600000000000000" pitchFamily="18" charset="-128"/>
              </a:rPr>
              <a:t>分程度のものを予定しております。</a:t>
            </a:r>
            <a:br>
              <a:rPr kumimoji="1" lang="en-US" altLang="ja-JP" sz="1050" dirty="0">
                <a:latin typeface="游明朝 Demibold" panose="02020600000000000000" pitchFamily="18" charset="-128"/>
                <a:ea typeface="游明朝 Demibold" panose="02020600000000000000" pitchFamily="18" charset="-128"/>
              </a:rPr>
            </a:br>
            <a:r>
              <a:rPr kumimoji="1" lang="ja-JP" altLang="en-US" sz="1050" dirty="0">
                <a:latin typeface="游明朝 Demibold" panose="02020600000000000000" pitchFamily="18" charset="-128"/>
                <a:ea typeface="游明朝 Demibold" panose="02020600000000000000" pitchFamily="18" charset="-128"/>
              </a:rPr>
              <a:t>上映会のみの実施では時間的に間が持たない可能性がありますので、抱き合わせの施策をご検討ください。</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例）</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有識者からのフォロー説明</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有識者とゲストによる民話にまつわるトークショー</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こどもたちを対象に感想文を書いてもらう</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アニメーションを通じて伝えたかったことをクイズ形式で質問（</a:t>
            </a:r>
            <a:r>
              <a:rPr kumimoji="1" lang="en-US" altLang="ja-JP" sz="1050" dirty="0">
                <a:latin typeface="游明朝 Demibold" panose="02020600000000000000" pitchFamily="18" charset="-128"/>
                <a:ea typeface="游明朝 Demibold" panose="02020600000000000000" pitchFamily="18" charset="-128"/>
              </a:rPr>
              <a:t>MC</a:t>
            </a:r>
            <a:r>
              <a:rPr kumimoji="1" lang="ja-JP" altLang="en-US" sz="1050" dirty="0">
                <a:latin typeface="游明朝 Demibold" panose="02020600000000000000" pitchFamily="18" charset="-128"/>
                <a:ea typeface="游明朝 Demibold" panose="02020600000000000000" pitchFamily="18" charset="-128"/>
              </a:rPr>
              <a:t>による進行）</a:t>
            </a:r>
            <a:r>
              <a:rPr kumimoji="1" lang="en-US" altLang="ja-JP" sz="1050" dirty="0">
                <a:latin typeface="游明朝 Demibold" panose="02020600000000000000" pitchFamily="18" charset="-128"/>
                <a:ea typeface="游明朝 Demibold" panose="02020600000000000000" pitchFamily="18" charset="-128"/>
              </a:rPr>
              <a:t>※</a:t>
            </a:r>
            <a:r>
              <a:rPr kumimoji="1" lang="ja-JP" altLang="en-US" sz="1050" dirty="0">
                <a:latin typeface="游明朝 Demibold" panose="02020600000000000000" pitchFamily="18" charset="-128"/>
                <a:ea typeface="游明朝 Demibold" panose="02020600000000000000" pitchFamily="18" charset="-128"/>
              </a:rPr>
              <a:t>正解者への記念グッズの用意等あるとよい</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冒頭に海と日本プロジェクトについての説明もお願いします。</a:t>
            </a:r>
            <a:endParaRPr kumimoji="1" lang="en-US" altLang="ja-JP" sz="1050" dirty="0">
              <a:latin typeface="游明朝 Demibold" panose="02020600000000000000" pitchFamily="18" charset="-128"/>
              <a:ea typeface="游明朝 Demibold" panose="02020600000000000000" pitchFamily="18" charset="-128"/>
            </a:endParaRPr>
          </a:p>
          <a:p>
            <a:pPr marL="363538" indent="-363538">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会場内には海と日本プロジェクトの横断幕の掲出をお願いします。</a:t>
            </a:r>
          </a:p>
        </p:txBody>
      </p:sp>
      <p:sp>
        <p:nvSpPr>
          <p:cNvPr id="52" name="テキスト ボックス 51">
            <a:extLst>
              <a:ext uri="{FF2B5EF4-FFF2-40B4-BE49-F238E27FC236}">
                <a16:creationId xmlns:a16="http://schemas.microsoft.com/office/drawing/2014/main" id="{269EF9AF-0046-489A-8762-43CA819E922D}"/>
              </a:ext>
            </a:extLst>
          </p:cNvPr>
          <p:cNvSpPr txBox="1"/>
          <p:nvPr/>
        </p:nvSpPr>
        <p:spPr>
          <a:xfrm>
            <a:off x="1827785" y="944997"/>
            <a:ext cx="6250429" cy="938719"/>
          </a:xfrm>
          <a:prstGeom prst="rect">
            <a:avLst/>
          </a:prstGeom>
          <a:noFill/>
          <a:ln>
            <a:solidFill>
              <a:srgbClr val="A5D4E2"/>
            </a:solidFill>
          </a:ln>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アニメーション上映会とフィールドワークは別々に設定してもよいですが、</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・アニメーションの尺が</a:t>
            </a:r>
            <a:r>
              <a:rPr kumimoji="1" lang="en-US" altLang="ja-JP" sz="1100" dirty="0">
                <a:latin typeface="游明朝 Demibold" panose="02020600000000000000" pitchFamily="18" charset="-128"/>
                <a:ea typeface="游明朝 Demibold" panose="02020600000000000000" pitchFamily="18" charset="-128"/>
              </a:rPr>
              <a:t>3</a:t>
            </a:r>
            <a:r>
              <a:rPr kumimoji="1" lang="ja-JP" altLang="en-US" sz="1100" dirty="0">
                <a:latin typeface="游明朝 Demibold" panose="02020600000000000000" pitchFamily="18" charset="-128"/>
                <a:ea typeface="游明朝 Demibold" panose="02020600000000000000" pitchFamily="18" charset="-128"/>
              </a:rPr>
              <a:t>～</a:t>
            </a:r>
            <a:r>
              <a:rPr kumimoji="1" lang="en-US" altLang="ja-JP" sz="1100" dirty="0">
                <a:latin typeface="游明朝 Demibold" panose="02020600000000000000" pitchFamily="18" charset="-128"/>
                <a:ea typeface="游明朝 Demibold" panose="02020600000000000000" pitchFamily="18" charset="-128"/>
              </a:rPr>
              <a:t>5</a:t>
            </a:r>
            <a:r>
              <a:rPr kumimoji="1" lang="ja-JP" altLang="en-US" sz="1100" dirty="0">
                <a:latin typeface="游明朝 Demibold" panose="02020600000000000000" pitchFamily="18" charset="-128"/>
                <a:ea typeface="游明朝 Demibold" panose="02020600000000000000" pitchFamily="18" charset="-128"/>
              </a:rPr>
              <a:t>分程度</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・別日に集客をするより</a:t>
            </a:r>
            <a:r>
              <a:rPr kumimoji="1" lang="en-US" altLang="ja-JP" sz="1100" dirty="0">
                <a:latin typeface="游明朝 Demibold" panose="02020600000000000000" pitchFamily="18" charset="-128"/>
                <a:ea typeface="游明朝 Demibold" panose="02020600000000000000" pitchFamily="18" charset="-128"/>
              </a:rPr>
              <a:t>1</a:t>
            </a:r>
            <a:r>
              <a:rPr kumimoji="1" lang="ja-JP" altLang="en-US" sz="1100" dirty="0">
                <a:latin typeface="游明朝 Demibold" panose="02020600000000000000" pitchFamily="18" charset="-128"/>
                <a:ea typeface="游明朝 Demibold" panose="02020600000000000000" pitchFamily="18" charset="-128"/>
              </a:rPr>
              <a:t>日で済ませた方が効率的</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・アニメーションを見た上で学びとなるフィールドワークがあった方がより効果的に訴求できる</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といった点から、同日に開催することを推奨いたします。</a:t>
            </a:r>
          </a:p>
        </p:txBody>
      </p:sp>
    </p:spTree>
    <p:extLst>
      <p:ext uri="{BB962C8B-B14F-4D97-AF65-F5344CB8AC3E}">
        <p14:creationId xmlns:p14="http://schemas.microsoft.com/office/powerpoint/2010/main" val="2221878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4601E44-8D7C-401E-9F5B-D2D5EA0794F4}"/>
              </a:ext>
            </a:extLst>
          </p:cNvPr>
          <p:cNvSpPr>
            <a:spLocks noGrp="1"/>
          </p:cNvSpPr>
          <p:nvPr>
            <p:ph type="sldNum" sz="quarter" idx="12"/>
          </p:nvPr>
        </p:nvSpPr>
        <p:spPr/>
        <p:txBody>
          <a:bodyPr/>
          <a:lstStyle/>
          <a:p>
            <a:fld id="{7C9ADB74-11FB-46FA-A2BB-EABBF829AE4E}" type="slidenum">
              <a:rPr kumimoji="1" lang="ja-JP" altLang="en-US" smtClean="0"/>
              <a:pPr/>
              <a:t>14</a:t>
            </a:fld>
            <a:endParaRPr kumimoji="1" lang="ja-JP" altLang="en-US"/>
          </a:p>
        </p:txBody>
      </p:sp>
      <p:sp>
        <p:nvSpPr>
          <p:cNvPr id="3" name="テキスト ボックス 2">
            <a:extLst>
              <a:ext uri="{FF2B5EF4-FFF2-40B4-BE49-F238E27FC236}">
                <a16:creationId xmlns:a16="http://schemas.microsoft.com/office/drawing/2014/main" id="{FDF5AFA9-B0DD-4F57-97E9-EEAABD8F9F77}"/>
              </a:ext>
            </a:extLst>
          </p:cNvPr>
          <p:cNvSpPr txBox="1"/>
          <p:nvPr/>
        </p:nvSpPr>
        <p:spPr>
          <a:xfrm>
            <a:off x="2725467" y="335209"/>
            <a:ext cx="4455066" cy="369332"/>
          </a:xfrm>
          <a:prstGeom prst="rect">
            <a:avLst/>
          </a:prstGeom>
          <a:noFill/>
        </p:spPr>
        <p:txBody>
          <a:bodyPr wrap="none" rtlCol="0">
            <a:spAutoFit/>
          </a:bodyPr>
          <a:lstStyle/>
          <a:p>
            <a:r>
              <a:rPr kumimoji="1" lang="ja-JP" altLang="en-US" dirty="0"/>
              <a:t>アニメーション上映会</a:t>
            </a:r>
            <a:r>
              <a:rPr kumimoji="1" lang="en-US" altLang="ja-JP" dirty="0"/>
              <a:t>+</a:t>
            </a:r>
            <a:r>
              <a:rPr kumimoji="1" lang="ja-JP" altLang="en-US" dirty="0"/>
              <a:t>フィールドワーク</a:t>
            </a:r>
          </a:p>
        </p:txBody>
      </p:sp>
      <p:cxnSp>
        <p:nvCxnSpPr>
          <p:cNvPr id="41" name="直線コネクタ 40">
            <a:extLst>
              <a:ext uri="{FF2B5EF4-FFF2-40B4-BE49-F238E27FC236}">
                <a16:creationId xmlns:a16="http://schemas.microsoft.com/office/drawing/2014/main" id="{60DD5E83-0782-408D-B45F-84D7F1593FC5}"/>
              </a:ext>
            </a:extLst>
          </p:cNvPr>
          <p:cNvCxnSpPr/>
          <p:nvPr/>
        </p:nvCxnSpPr>
        <p:spPr>
          <a:xfrm>
            <a:off x="420201" y="1229997"/>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1F45D21-42D5-4AEF-B699-AEFE50188A0B}"/>
              </a:ext>
            </a:extLst>
          </p:cNvPr>
          <p:cNvSpPr txBox="1"/>
          <p:nvPr/>
        </p:nvSpPr>
        <p:spPr>
          <a:xfrm>
            <a:off x="420201" y="1237013"/>
            <a:ext cx="1980029" cy="307777"/>
          </a:xfrm>
          <a:prstGeom prst="rect">
            <a:avLst/>
          </a:prstGeom>
          <a:noFill/>
        </p:spPr>
        <p:txBody>
          <a:bodyPr wrap="none" rtlCol="0">
            <a:spAutoFit/>
          </a:bodyPr>
          <a:lstStyle/>
          <a:p>
            <a:r>
              <a:rPr kumimoji="1" lang="ja-JP" altLang="en-US" sz="1400" dirty="0"/>
              <a:t>事後アンケートの実施</a:t>
            </a:r>
          </a:p>
        </p:txBody>
      </p:sp>
      <p:sp>
        <p:nvSpPr>
          <p:cNvPr id="44" name="テキスト ボックス 43">
            <a:extLst>
              <a:ext uri="{FF2B5EF4-FFF2-40B4-BE49-F238E27FC236}">
                <a16:creationId xmlns:a16="http://schemas.microsoft.com/office/drawing/2014/main" id="{455026D1-3569-4482-8250-6C733FA81B41}"/>
              </a:ext>
            </a:extLst>
          </p:cNvPr>
          <p:cNvSpPr txBox="1"/>
          <p:nvPr/>
        </p:nvSpPr>
        <p:spPr>
          <a:xfrm>
            <a:off x="609609" y="1637647"/>
            <a:ext cx="8971051" cy="312778"/>
          </a:xfrm>
          <a:prstGeom prst="rect">
            <a:avLst/>
          </a:prstGeom>
          <a:noFill/>
        </p:spPr>
        <p:txBody>
          <a:bodyPr wrap="square" rtlCol="0">
            <a:spAutoFit/>
          </a:bodyPr>
          <a:lstStyle/>
          <a:p>
            <a:pPr marL="987425" indent="-987425">
              <a:lnSpc>
                <a:spcPct val="150000"/>
              </a:lnSpc>
            </a:pPr>
            <a:r>
              <a:rPr kumimoji="1" lang="ja-JP" altLang="en-US" sz="1050" dirty="0">
                <a:latin typeface="游明朝 Demibold" panose="02020600000000000000" pitchFamily="18" charset="-128"/>
                <a:ea typeface="游明朝 Demibold" panose="02020600000000000000" pitchFamily="18" charset="-128"/>
              </a:rPr>
              <a:t>事前事後アンケートの実施をお願いします。他事業と同様のルールで納品をお願いします。</a:t>
            </a:r>
          </a:p>
        </p:txBody>
      </p:sp>
      <p:sp>
        <p:nvSpPr>
          <p:cNvPr id="50" name="テキスト ボックス 49">
            <a:extLst>
              <a:ext uri="{FF2B5EF4-FFF2-40B4-BE49-F238E27FC236}">
                <a16:creationId xmlns:a16="http://schemas.microsoft.com/office/drawing/2014/main" id="{3E6CC84C-FEF1-4343-A8C4-DB3C662BEFE9}"/>
              </a:ext>
            </a:extLst>
          </p:cNvPr>
          <p:cNvSpPr txBox="1"/>
          <p:nvPr/>
        </p:nvSpPr>
        <p:spPr>
          <a:xfrm>
            <a:off x="420201" y="3137609"/>
            <a:ext cx="902811" cy="307777"/>
          </a:xfrm>
          <a:prstGeom prst="rect">
            <a:avLst/>
          </a:prstGeom>
          <a:noFill/>
        </p:spPr>
        <p:txBody>
          <a:bodyPr wrap="none" rtlCol="0">
            <a:spAutoFit/>
          </a:bodyPr>
          <a:lstStyle/>
          <a:p>
            <a:r>
              <a:rPr kumimoji="1" lang="ja-JP" altLang="en-US" sz="1400" dirty="0"/>
              <a:t>懸案事項</a:t>
            </a:r>
          </a:p>
        </p:txBody>
      </p:sp>
      <p:sp>
        <p:nvSpPr>
          <p:cNvPr id="51" name="テキスト ボックス 50">
            <a:extLst>
              <a:ext uri="{FF2B5EF4-FFF2-40B4-BE49-F238E27FC236}">
                <a16:creationId xmlns:a16="http://schemas.microsoft.com/office/drawing/2014/main" id="{7B16A45F-4A17-4231-9C68-AADFC7BC20BD}"/>
              </a:ext>
            </a:extLst>
          </p:cNvPr>
          <p:cNvSpPr txBox="1"/>
          <p:nvPr/>
        </p:nvSpPr>
        <p:spPr>
          <a:xfrm>
            <a:off x="609609" y="3445386"/>
            <a:ext cx="8971051" cy="2978892"/>
          </a:xfrm>
          <a:prstGeom prst="rect">
            <a:avLst/>
          </a:prstGeom>
          <a:noFill/>
        </p:spPr>
        <p:txBody>
          <a:bodyPr wrap="square" rtlCol="0">
            <a:spAutoFit/>
          </a:bodyPr>
          <a:lstStyle/>
          <a:p>
            <a:pPr marL="174625" indent="-174625">
              <a:lnSpc>
                <a:spcPct val="150000"/>
              </a:lnSpc>
            </a:pPr>
            <a:r>
              <a:rPr kumimoji="1" lang="ja-JP" altLang="en-US" sz="1050" u="sng" dirty="0">
                <a:latin typeface="游明朝 Demibold" panose="02020600000000000000" pitchFamily="18" charset="-128"/>
                <a:ea typeface="游明朝 Demibold" panose="02020600000000000000" pitchFamily="18" charset="-128"/>
              </a:rPr>
              <a:t>フィールドワークについて</a:t>
            </a:r>
            <a:endParaRPr kumimoji="1" lang="en-US" altLang="ja-JP" sz="1050" u="sng"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できれば、民話の舞台となった、もしくはそれに関連する「海」へ足を運び、そこで“学び”や“体験”があることが望ましいです。</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＜海でのフィールドワークが可能な場合＞</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周遊するポイント選び（</a:t>
            </a:r>
            <a:r>
              <a:rPr kumimoji="1" lang="en-US" altLang="ja-JP" sz="1050" dirty="0">
                <a:latin typeface="游明朝 Demibold" panose="02020600000000000000" pitchFamily="18" charset="-128"/>
                <a:ea typeface="游明朝 Demibold" panose="02020600000000000000" pitchFamily="18" charset="-128"/>
              </a:rPr>
              <a:t>1</a:t>
            </a:r>
            <a:r>
              <a:rPr kumimoji="1" lang="ja-JP" altLang="en-US" sz="1050" dirty="0">
                <a:latin typeface="游明朝 Demibold" panose="02020600000000000000" pitchFamily="18" charset="-128"/>
                <a:ea typeface="游明朝 Demibold" panose="02020600000000000000" pitchFamily="18" charset="-128"/>
              </a:rPr>
              <a:t>か所なのか複数個所なのか）</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ポイントとなる場所で何を学んでもらうか（説明者と説明内容の精査）</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移動方法について（上映会終了後、フィールドワークに参加する方のみ移動開始、バス手配？）</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＜海でのフィールドワークが難しい場合＞</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実際に見られるスポットが存在しない、場所が危険で近づけない　等の理由がある場合には違う手法で“学び”の場を設定してください</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写真や資料を活用し、アニメーションで伝えたかった“学び”について有識者より説明</a:t>
            </a:r>
            <a:endParaRPr kumimoji="1" lang="en-US" altLang="ja-JP" sz="1050" dirty="0">
              <a:latin typeface="游明朝 Demibold" panose="02020600000000000000" pitchFamily="18" charset="-128"/>
              <a:ea typeface="游明朝 Demibold" panose="02020600000000000000" pitchFamily="18" charset="-128"/>
            </a:endParaRPr>
          </a:p>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参加するこどもたちを主体としたワークショップを実施（アニメーションから学んだ気づきをレポートにして発表　等）</a:t>
            </a:r>
          </a:p>
        </p:txBody>
      </p:sp>
      <p:cxnSp>
        <p:nvCxnSpPr>
          <p:cNvPr id="54" name="直線コネクタ 53">
            <a:extLst>
              <a:ext uri="{FF2B5EF4-FFF2-40B4-BE49-F238E27FC236}">
                <a16:creationId xmlns:a16="http://schemas.microsoft.com/office/drawing/2014/main" id="{5820DA0D-D76C-4519-AC6E-74C45CCD0D22}"/>
              </a:ext>
            </a:extLst>
          </p:cNvPr>
          <p:cNvCxnSpPr/>
          <p:nvPr/>
        </p:nvCxnSpPr>
        <p:spPr>
          <a:xfrm>
            <a:off x="203200" y="3061871"/>
            <a:ext cx="1872343" cy="0"/>
          </a:xfrm>
          <a:prstGeom prst="line">
            <a:avLst/>
          </a:prstGeom>
          <a:ln>
            <a:solidFill>
              <a:srgbClr val="A5D4E2"/>
            </a:solidFill>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CDFB9A8B-6288-4E19-982B-703DB2E885CB}"/>
              </a:ext>
            </a:extLst>
          </p:cNvPr>
          <p:cNvSpPr txBox="1"/>
          <p:nvPr/>
        </p:nvSpPr>
        <p:spPr>
          <a:xfrm>
            <a:off x="707886" y="6494588"/>
            <a:ext cx="6109365" cy="261610"/>
          </a:xfrm>
          <a:prstGeom prst="rect">
            <a:avLst/>
          </a:prstGeom>
          <a:noFill/>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注意：上映会会場にてそのまま座学となる場合には、シアター形式ではない会場の手配が必用</a:t>
            </a:r>
          </a:p>
        </p:txBody>
      </p:sp>
      <p:cxnSp>
        <p:nvCxnSpPr>
          <p:cNvPr id="11" name="直線コネクタ 10">
            <a:extLst>
              <a:ext uri="{FF2B5EF4-FFF2-40B4-BE49-F238E27FC236}">
                <a16:creationId xmlns:a16="http://schemas.microsoft.com/office/drawing/2014/main" id="{A4F92F37-13DE-4B57-AEF4-D1A7937A16B4}"/>
              </a:ext>
            </a:extLst>
          </p:cNvPr>
          <p:cNvCxnSpPr/>
          <p:nvPr/>
        </p:nvCxnSpPr>
        <p:spPr>
          <a:xfrm>
            <a:off x="420201" y="2267393"/>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514894CC-D04B-4534-BC19-08F3D8374C1D}"/>
              </a:ext>
            </a:extLst>
          </p:cNvPr>
          <p:cNvSpPr txBox="1"/>
          <p:nvPr/>
        </p:nvSpPr>
        <p:spPr>
          <a:xfrm>
            <a:off x="420201" y="2267393"/>
            <a:ext cx="1800493" cy="307777"/>
          </a:xfrm>
          <a:prstGeom prst="rect">
            <a:avLst/>
          </a:prstGeom>
          <a:noFill/>
        </p:spPr>
        <p:txBody>
          <a:bodyPr wrap="none" rtlCol="0">
            <a:spAutoFit/>
          </a:bodyPr>
          <a:lstStyle/>
          <a:p>
            <a:r>
              <a:rPr kumimoji="1" lang="ja-JP" altLang="en-US" sz="1400" dirty="0"/>
              <a:t>取材～放送のお願い</a:t>
            </a:r>
          </a:p>
        </p:txBody>
      </p:sp>
      <p:sp>
        <p:nvSpPr>
          <p:cNvPr id="13" name="テキスト ボックス 12">
            <a:extLst>
              <a:ext uri="{FF2B5EF4-FFF2-40B4-BE49-F238E27FC236}">
                <a16:creationId xmlns:a16="http://schemas.microsoft.com/office/drawing/2014/main" id="{610C96DC-6CC1-47EA-A9F9-E090A80DCB3D}"/>
              </a:ext>
            </a:extLst>
          </p:cNvPr>
          <p:cNvSpPr txBox="1"/>
          <p:nvPr/>
        </p:nvSpPr>
        <p:spPr>
          <a:xfrm>
            <a:off x="609609" y="2612884"/>
            <a:ext cx="8971051" cy="312778"/>
          </a:xfrm>
          <a:prstGeom prst="rect">
            <a:avLst/>
          </a:prstGeom>
          <a:noFill/>
        </p:spPr>
        <p:txBody>
          <a:bodyPr wrap="square" rtlCol="0">
            <a:spAutoFit/>
          </a:bodyPr>
          <a:lstStyle/>
          <a:p>
            <a:pPr marL="174625" indent="-174625">
              <a:lnSpc>
                <a:spcPct val="150000"/>
              </a:lnSpc>
            </a:pPr>
            <a:r>
              <a:rPr kumimoji="1" lang="ja-JP" altLang="en-US" sz="1050" dirty="0">
                <a:latin typeface="游明朝 Demibold" panose="02020600000000000000" pitchFamily="18" charset="-128"/>
                <a:ea typeface="游明朝 Demibold" panose="02020600000000000000" pitchFamily="18" charset="-128"/>
              </a:rPr>
              <a:t>・</a:t>
            </a:r>
            <a:r>
              <a:rPr kumimoji="1" lang="en-US" altLang="ja-JP" sz="1050" dirty="0">
                <a:latin typeface="游明朝 Demibold" panose="02020600000000000000" pitchFamily="18" charset="-128"/>
                <a:ea typeface="游明朝 Demibold" panose="02020600000000000000" pitchFamily="18" charset="-128"/>
              </a:rPr>
              <a:t>	</a:t>
            </a:r>
            <a:r>
              <a:rPr kumimoji="1" lang="ja-JP" altLang="en-US" sz="1050" dirty="0">
                <a:latin typeface="游明朝 Demibold" panose="02020600000000000000" pitchFamily="18" charset="-128"/>
                <a:ea typeface="游明朝 Demibold" panose="02020600000000000000" pitchFamily="18" charset="-128"/>
              </a:rPr>
              <a:t>上映会、フィールドワークの様子を取材し、放送をしていただきますようお願いします。</a:t>
            </a:r>
          </a:p>
        </p:txBody>
      </p:sp>
    </p:spTree>
    <p:extLst>
      <p:ext uri="{BB962C8B-B14F-4D97-AF65-F5344CB8AC3E}">
        <p14:creationId xmlns:p14="http://schemas.microsoft.com/office/powerpoint/2010/main" val="998890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4A7DC73-7B70-4E01-94FE-104CBA746378}"/>
              </a:ext>
            </a:extLst>
          </p:cNvPr>
          <p:cNvSpPr>
            <a:spLocks noGrp="1"/>
          </p:cNvSpPr>
          <p:nvPr>
            <p:ph type="sldNum" sz="quarter" idx="12"/>
          </p:nvPr>
        </p:nvSpPr>
        <p:spPr/>
        <p:txBody>
          <a:bodyPr/>
          <a:lstStyle/>
          <a:p>
            <a:fld id="{7C9ADB74-11FB-46FA-A2BB-EABBF829AE4E}" type="slidenum">
              <a:rPr kumimoji="1" lang="ja-JP" altLang="en-US" smtClean="0"/>
              <a:pPr/>
              <a:t>1</a:t>
            </a:fld>
            <a:endParaRPr kumimoji="1" lang="ja-JP" altLang="en-US"/>
          </a:p>
        </p:txBody>
      </p:sp>
      <p:sp>
        <p:nvSpPr>
          <p:cNvPr id="5" name="正方形/長方形 4">
            <a:extLst>
              <a:ext uri="{FF2B5EF4-FFF2-40B4-BE49-F238E27FC236}">
                <a16:creationId xmlns:a16="http://schemas.microsoft.com/office/drawing/2014/main" id="{9211AD30-C2A3-4F08-8D5E-BF7B13CE472F}"/>
              </a:ext>
            </a:extLst>
          </p:cNvPr>
          <p:cNvSpPr/>
          <p:nvPr/>
        </p:nvSpPr>
        <p:spPr>
          <a:xfrm>
            <a:off x="937197" y="1715578"/>
            <a:ext cx="8031605" cy="1200329"/>
          </a:xfrm>
          <a:prstGeom prst="rect">
            <a:avLst/>
          </a:prstGeom>
        </p:spPr>
        <p:txBody>
          <a:bodyPr wrap="square">
            <a:spAutoFit/>
          </a:bodyPr>
          <a:lstStyle/>
          <a:p>
            <a:r>
              <a:rPr lang="ja-JP" altLang="en-US" sz="1200" dirty="0">
                <a:solidFill>
                  <a:srgbClr val="000000"/>
                </a:solidFill>
                <a:latin typeface="游明朝 Demibold" panose="02020600000000000000" pitchFamily="18" charset="-128"/>
                <a:ea typeface="游明朝 Demibold" panose="02020600000000000000" pitchFamily="18" charset="-128"/>
              </a:rPr>
              <a:t>「海ノ民話のまちプロジェクト」は、日本財団が推進する「海と日本プロジェクト」の一環として実施するもので、海と深く関わりを持つ日本という国の「海との関わり」と「地域の誇り」を、子供たちに伝え語り継ぐことを目的としたプロジェクトです。</a:t>
            </a:r>
          </a:p>
          <a:p>
            <a:r>
              <a:rPr lang="ja-JP" altLang="en-US" sz="1200" dirty="0">
                <a:solidFill>
                  <a:srgbClr val="000000"/>
                </a:solidFill>
                <a:latin typeface="游明朝 Demibold" panose="02020600000000000000" pitchFamily="18" charset="-128"/>
                <a:ea typeface="游明朝 Demibold" panose="02020600000000000000" pitchFamily="18" charset="-128"/>
              </a:rPr>
              <a:t>本プロジェクトでは、日本中に残された海にまつわる民話を発掘し、その民話のストーリーとその民話に込められた「思い」「警鐘」「教訓」を、親しみやすいアニメ等の映像表現で、次の世代を担う子供たちへ、そして、さらに次の世代へと語り継いでいきます。</a:t>
            </a:r>
            <a:endParaRPr lang="ja-JP" altLang="en-US" sz="1200" dirty="0">
              <a:latin typeface="游明朝 Demibold" panose="02020600000000000000" pitchFamily="18" charset="-128"/>
              <a:ea typeface="游明朝 Demibold" panose="02020600000000000000" pitchFamily="18" charset="-128"/>
            </a:endParaRPr>
          </a:p>
        </p:txBody>
      </p:sp>
      <p:sp>
        <p:nvSpPr>
          <p:cNvPr id="6" name="テキスト ボックス 5">
            <a:extLst>
              <a:ext uri="{FF2B5EF4-FFF2-40B4-BE49-F238E27FC236}">
                <a16:creationId xmlns:a16="http://schemas.microsoft.com/office/drawing/2014/main" id="{AB6E629F-BAE1-441C-8257-9EC5A4B73195}"/>
              </a:ext>
            </a:extLst>
          </p:cNvPr>
          <p:cNvSpPr txBox="1"/>
          <p:nvPr/>
        </p:nvSpPr>
        <p:spPr>
          <a:xfrm>
            <a:off x="3937336" y="335209"/>
            <a:ext cx="2031325" cy="369332"/>
          </a:xfrm>
          <a:prstGeom prst="rect">
            <a:avLst/>
          </a:prstGeom>
          <a:noFill/>
        </p:spPr>
        <p:txBody>
          <a:bodyPr wrap="none" rtlCol="0">
            <a:spAutoFit/>
          </a:bodyPr>
          <a:lstStyle/>
          <a:p>
            <a:r>
              <a:rPr kumimoji="1" lang="ja-JP" altLang="en-US" dirty="0"/>
              <a:t>プロジェクト概要</a:t>
            </a:r>
          </a:p>
        </p:txBody>
      </p:sp>
      <p:sp>
        <p:nvSpPr>
          <p:cNvPr id="7" name="テキスト ボックス 6">
            <a:extLst>
              <a:ext uri="{FF2B5EF4-FFF2-40B4-BE49-F238E27FC236}">
                <a16:creationId xmlns:a16="http://schemas.microsoft.com/office/drawing/2014/main" id="{76997A8C-B245-4184-8376-9432ADCE64CF}"/>
              </a:ext>
            </a:extLst>
          </p:cNvPr>
          <p:cNvSpPr txBox="1"/>
          <p:nvPr/>
        </p:nvSpPr>
        <p:spPr>
          <a:xfrm>
            <a:off x="329784" y="1288678"/>
            <a:ext cx="2492990" cy="276999"/>
          </a:xfrm>
          <a:prstGeom prst="rect">
            <a:avLst/>
          </a:prstGeom>
          <a:noFill/>
        </p:spPr>
        <p:txBody>
          <a:bodyPr wrap="none" rtlCol="0">
            <a:spAutoFit/>
          </a:bodyPr>
          <a:lstStyle/>
          <a:p>
            <a:r>
              <a:rPr kumimoji="1" lang="ja-JP" altLang="en-US" sz="1200" dirty="0"/>
              <a:t>海ノ民話のまちプロジェクトとは</a:t>
            </a:r>
          </a:p>
        </p:txBody>
      </p:sp>
      <p:sp>
        <p:nvSpPr>
          <p:cNvPr id="12" name="正方形/長方形 11">
            <a:extLst>
              <a:ext uri="{FF2B5EF4-FFF2-40B4-BE49-F238E27FC236}">
                <a16:creationId xmlns:a16="http://schemas.microsoft.com/office/drawing/2014/main" id="{07A80BCE-151A-42F5-B3AF-569FFB1949AB}"/>
              </a:ext>
            </a:extLst>
          </p:cNvPr>
          <p:cNvSpPr/>
          <p:nvPr/>
        </p:nvSpPr>
        <p:spPr>
          <a:xfrm>
            <a:off x="937197" y="3668245"/>
            <a:ext cx="8031605" cy="646331"/>
          </a:xfrm>
          <a:prstGeom prst="rect">
            <a:avLst/>
          </a:prstGeom>
        </p:spPr>
        <p:txBody>
          <a:bodyPr wrap="square">
            <a:spAutoFit/>
          </a:bodyPr>
          <a:lstStyle/>
          <a:p>
            <a:r>
              <a:rPr lang="ja-JP" altLang="en-US" sz="1200" dirty="0">
                <a:latin typeface="游明朝 Demibold" panose="02020600000000000000" pitchFamily="18" charset="-128"/>
                <a:ea typeface="游明朝 Demibold" panose="02020600000000000000" pitchFamily="18" charset="-128"/>
              </a:rPr>
              <a:t>日本財団「海と日本プロジェクト」とは、２０１５年に「海の日」２０回目を記念し、日本財団の主導で推進しているプロジェクトです。次世代を担う子どもたちを中心として多くの方々に「海の日」の意義について認識を深めてもらうとともに、海への好奇心を持ってもらい、行動を起こすムーブメントを作り出すことを目指しています。</a:t>
            </a:r>
          </a:p>
        </p:txBody>
      </p:sp>
      <p:sp>
        <p:nvSpPr>
          <p:cNvPr id="13" name="テキスト ボックス 12">
            <a:extLst>
              <a:ext uri="{FF2B5EF4-FFF2-40B4-BE49-F238E27FC236}">
                <a16:creationId xmlns:a16="http://schemas.microsoft.com/office/drawing/2014/main" id="{CFC30517-2354-4755-8571-C499026A83CC}"/>
              </a:ext>
            </a:extLst>
          </p:cNvPr>
          <p:cNvSpPr txBox="1"/>
          <p:nvPr/>
        </p:nvSpPr>
        <p:spPr>
          <a:xfrm>
            <a:off x="329784" y="3241345"/>
            <a:ext cx="2954655" cy="276999"/>
          </a:xfrm>
          <a:prstGeom prst="rect">
            <a:avLst/>
          </a:prstGeom>
          <a:noFill/>
        </p:spPr>
        <p:txBody>
          <a:bodyPr wrap="none" rtlCol="0">
            <a:spAutoFit/>
          </a:bodyPr>
          <a:lstStyle/>
          <a:p>
            <a:r>
              <a:rPr kumimoji="1" lang="ja-JP" altLang="en-US" sz="1200" dirty="0"/>
              <a:t>日本財団「海と日本プロジェクト」とは</a:t>
            </a:r>
          </a:p>
        </p:txBody>
      </p:sp>
      <p:sp>
        <p:nvSpPr>
          <p:cNvPr id="14" name="正方形/長方形 13">
            <a:extLst>
              <a:ext uri="{FF2B5EF4-FFF2-40B4-BE49-F238E27FC236}">
                <a16:creationId xmlns:a16="http://schemas.microsoft.com/office/drawing/2014/main" id="{299BCFCD-E172-47C0-B4CA-67FB03E86C45}"/>
              </a:ext>
            </a:extLst>
          </p:cNvPr>
          <p:cNvSpPr/>
          <p:nvPr/>
        </p:nvSpPr>
        <p:spPr>
          <a:xfrm>
            <a:off x="937197" y="5246156"/>
            <a:ext cx="8031605" cy="1015663"/>
          </a:xfrm>
          <a:prstGeom prst="rect">
            <a:avLst/>
          </a:prstGeom>
        </p:spPr>
        <p:txBody>
          <a:bodyPr wrap="square">
            <a:spAutoFit/>
          </a:bodyPr>
          <a:lstStyle/>
          <a:p>
            <a:pPr fontAlgn="base"/>
            <a:r>
              <a:rPr lang="ja-JP" altLang="en-US" sz="1200" dirty="0">
                <a:latin typeface="游明朝 Demibold" panose="02020600000000000000" pitchFamily="18" charset="-128"/>
                <a:ea typeface="游明朝 Demibold" panose="02020600000000000000" pitchFamily="18" charset="-128"/>
              </a:rPr>
              <a:t>海と日本（にっぽん）プロジェクトってみんなしってるかな。</a:t>
            </a:r>
          </a:p>
          <a:p>
            <a:pPr fontAlgn="base"/>
            <a:r>
              <a:rPr lang="ja-JP" altLang="en-US" sz="1200" dirty="0">
                <a:latin typeface="游明朝 Demibold" panose="02020600000000000000" pitchFamily="18" charset="-128"/>
                <a:ea typeface="游明朝 Demibold" panose="02020600000000000000" pitchFamily="18" charset="-128"/>
              </a:rPr>
              <a:t>みんなの周りには海があって遊んだり、海のお魚を食べたり海はみんなの生活を支えているの。</a:t>
            </a:r>
          </a:p>
          <a:p>
            <a:pPr fontAlgn="base"/>
            <a:r>
              <a:rPr lang="ja-JP" altLang="en-US" sz="1200" dirty="0">
                <a:latin typeface="游明朝 Demibold" panose="02020600000000000000" pitchFamily="18" charset="-128"/>
                <a:ea typeface="游明朝 Demibold" panose="02020600000000000000" pitchFamily="18" charset="-128"/>
              </a:rPr>
              <a:t>でも、人間のせいで海が汚れたり、お魚が減ったりして海に元気がなくなってきてるの。</a:t>
            </a:r>
          </a:p>
          <a:p>
            <a:pPr fontAlgn="base"/>
            <a:r>
              <a:rPr lang="ja-JP" altLang="en-US" sz="1200" dirty="0">
                <a:latin typeface="游明朝 Demibold" panose="02020600000000000000" pitchFamily="18" charset="-128"/>
                <a:ea typeface="游明朝 Demibold" panose="02020600000000000000" pitchFamily="18" charset="-128"/>
              </a:rPr>
              <a:t>みんなに海が困ってることを知ってもらって、みんなで海を助けて、</a:t>
            </a:r>
          </a:p>
          <a:p>
            <a:pPr fontAlgn="base"/>
            <a:r>
              <a:rPr lang="ja-JP" altLang="en-US" sz="1200" dirty="0">
                <a:latin typeface="游明朝 Demibold" panose="02020600000000000000" pitchFamily="18" charset="-128"/>
                <a:ea typeface="游明朝 Demibold" panose="02020600000000000000" pitchFamily="18" charset="-128"/>
              </a:rPr>
              <a:t>元気な海を未来に残そうとすることが、日本</a:t>
            </a:r>
            <a:r>
              <a:rPr lang="en-US" altLang="ja-JP" sz="1200" dirty="0">
                <a:latin typeface="游明朝 Demibold" panose="02020600000000000000" pitchFamily="18" charset="-128"/>
                <a:ea typeface="游明朝 Demibold" panose="02020600000000000000" pitchFamily="18" charset="-128"/>
              </a:rPr>
              <a:t>(</a:t>
            </a:r>
            <a:r>
              <a:rPr lang="ja-JP" altLang="en-US" sz="1200" dirty="0">
                <a:latin typeface="游明朝 Demibold" panose="02020600000000000000" pitchFamily="18" charset="-128"/>
                <a:ea typeface="游明朝 Demibold" panose="02020600000000000000" pitchFamily="18" charset="-128"/>
              </a:rPr>
              <a:t>にっぽん</a:t>
            </a:r>
            <a:r>
              <a:rPr lang="en-US" altLang="ja-JP" sz="1200" dirty="0">
                <a:latin typeface="游明朝 Demibold" panose="02020600000000000000" pitchFamily="18" charset="-128"/>
                <a:ea typeface="游明朝 Demibold" panose="02020600000000000000" pitchFamily="18" charset="-128"/>
              </a:rPr>
              <a:t>)</a:t>
            </a:r>
            <a:r>
              <a:rPr lang="ja-JP" altLang="en-US" sz="1200" dirty="0">
                <a:latin typeface="游明朝 Demibold" panose="02020600000000000000" pitchFamily="18" charset="-128"/>
                <a:ea typeface="游明朝 Demibold" panose="02020600000000000000" pitchFamily="18" charset="-128"/>
              </a:rPr>
              <a:t>財団がやっているプロジェクトだよ。</a:t>
            </a:r>
            <a:endParaRPr lang="en-US" altLang="ja-JP" sz="1200" dirty="0">
              <a:latin typeface="游明朝 Demibold" panose="02020600000000000000" pitchFamily="18" charset="-128"/>
              <a:ea typeface="游明朝 Demibold" panose="02020600000000000000" pitchFamily="18" charset="-128"/>
            </a:endParaRPr>
          </a:p>
        </p:txBody>
      </p:sp>
      <p:sp>
        <p:nvSpPr>
          <p:cNvPr id="15" name="テキスト ボックス 14">
            <a:extLst>
              <a:ext uri="{FF2B5EF4-FFF2-40B4-BE49-F238E27FC236}">
                <a16:creationId xmlns:a16="http://schemas.microsoft.com/office/drawing/2014/main" id="{F6E5CF63-3F77-4177-9088-EE258456482E}"/>
              </a:ext>
            </a:extLst>
          </p:cNvPr>
          <p:cNvSpPr txBox="1"/>
          <p:nvPr/>
        </p:nvSpPr>
        <p:spPr>
          <a:xfrm>
            <a:off x="329784" y="4819256"/>
            <a:ext cx="4031873" cy="276999"/>
          </a:xfrm>
          <a:prstGeom prst="rect">
            <a:avLst/>
          </a:prstGeom>
          <a:noFill/>
        </p:spPr>
        <p:txBody>
          <a:bodyPr wrap="none" rtlCol="0">
            <a:spAutoFit/>
          </a:bodyPr>
          <a:lstStyle/>
          <a:p>
            <a:r>
              <a:rPr kumimoji="1" lang="ja-JP" altLang="en-US" sz="1200" dirty="0"/>
              <a:t>日本財団「海と日本プロジェクト」とは（こども向け）</a:t>
            </a:r>
          </a:p>
        </p:txBody>
      </p:sp>
    </p:spTree>
    <p:extLst>
      <p:ext uri="{BB962C8B-B14F-4D97-AF65-F5344CB8AC3E}">
        <p14:creationId xmlns:p14="http://schemas.microsoft.com/office/powerpoint/2010/main" val="2514166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06E662F-2B6D-4E30-90ED-2A2C08BB9E76}"/>
              </a:ext>
            </a:extLst>
          </p:cNvPr>
          <p:cNvSpPr>
            <a:spLocks noGrp="1"/>
          </p:cNvSpPr>
          <p:nvPr>
            <p:ph type="sldNum" sz="quarter" idx="12"/>
          </p:nvPr>
        </p:nvSpPr>
        <p:spPr/>
        <p:txBody>
          <a:bodyPr/>
          <a:lstStyle/>
          <a:p>
            <a:fld id="{7C9ADB74-11FB-46FA-A2BB-EABBF829AE4E}" type="slidenum">
              <a:rPr kumimoji="1" lang="ja-JP" altLang="en-US" smtClean="0"/>
              <a:pPr/>
              <a:t>2</a:t>
            </a:fld>
            <a:endParaRPr kumimoji="1" lang="ja-JP" altLang="en-US"/>
          </a:p>
        </p:txBody>
      </p:sp>
      <p:sp>
        <p:nvSpPr>
          <p:cNvPr id="3" name="テキスト ボックス 2">
            <a:extLst>
              <a:ext uri="{FF2B5EF4-FFF2-40B4-BE49-F238E27FC236}">
                <a16:creationId xmlns:a16="http://schemas.microsoft.com/office/drawing/2014/main" id="{0B9C36A5-ADF4-42FE-B145-BB0E537E6593}"/>
              </a:ext>
            </a:extLst>
          </p:cNvPr>
          <p:cNvSpPr txBox="1"/>
          <p:nvPr/>
        </p:nvSpPr>
        <p:spPr>
          <a:xfrm>
            <a:off x="3218390" y="335209"/>
            <a:ext cx="3469219" cy="369332"/>
          </a:xfrm>
          <a:prstGeom prst="rect">
            <a:avLst/>
          </a:prstGeom>
          <a:noFill/>
        </p:spPr>
        <p:txBody>
          <a:bodyPr wrap="none" rtlCol="0">
            <a:spAutoFit/>
          </a:bodyPr>
          <a:lstStyle/>
          <a:p>
            <a:r>
              <a:rPr kumimoji="1" lang="ja-JP" altLang="en-US" dirty="0"/>
              <a:t>海ノ民話のまち 決定５つの民話</a:t>
            </a:r>
          </a:p>
        </p:txBody>
      </p:sp>
      <p:sp>
        <p:nvSpPr>
          <p:cNvPr id="5" name="正方形/長方形 4">
            <a:extLst>
              <a:ext uri="{FF2B5EF4-FFF2-40B4-BE49-F238E27FC236}">
                <a16:creationId xmlns:a16="http://schemas.microsoft.com/office/drawing/2014/main" id="{384E925F-BEF6-447D-8219-7CE04FC78C8D}"/>
              </a:ext>
            </a:extLst>
          </p:cNvPr>
          <p:cNvSpPr/>
          <p:nvPr/>
        </p:nvSpPr>
        <p:spPr>
          <a:xfrm>
            <a:off x="6773662" y="930714"/>
            <a:ext cx="2464001" cy="47704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mn-ea"/>
              </a:rPr>
              <a:t>宮城県・宮城郡七ヶ浜町</a:t>
            </a:r>
            <a:endParaRPr kumimoji="1" lang="en-US" altLang="ja-JP" sz="1600" dirty="0">
              <a:solidFill>
                <a:schemeClr val="bg1"/>
              </a:solidFill>
              <a:latin typeface="+mn-ea"/>
            </a:endParaRPr>
          </a:p>
        </p:txBody>
      </p:sp>
      <p:sp>
        <p:nvSpPr>
          <p:cNvPr id="6" name="正方形/長方形 5">
            <a:extLst>
              <a:ext uri="{FF2B5EF4-FFF2-40B4-BE49-F238E27FC236}">
                <a16:creationId xmlns:a16="http://schemas.microsoft.com/office/drawing/2014/main" id="{C737C84D-4B0A-461B-A9B4-1F1678F705DA}"/>
              </a:ext>
            </a:extLst>
          </p:cNvPr>
          <p:cNvSpPr/>
          <p:nvPr/>
        </p:nvSpPr>
        <p:spPr>
          <a:xfrm>
            <a:off x="704850" y="930716"/>
            <a:ext cx="5969679" cy="477043"/>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　</a:t>
            </a:r>
            <a:r>
              <a:rPr kumimoji="1" lang="ja-JP" altLang="en-US" dirty="0">
                <a:solidFill>
                  <a:schemeClr val="tx1"/>
                </a:solidFill>
                <a:latin typeface="+mn-ea"/>
              </a:rPr>
              <a:t>大根明神のアワビ祭り</a:t>
            </a:r>
          </a:p>
        </p:txBody>
      </p:sp>
      <p:sp>
        <p:nvSpPr>
          <p:cNvPr id="7" name="正方形/長方形 6">
            <a:extLst>
              <a:ext uri="{FF2B5EF4-FFF2-40B4-BE49-F238E27FC236}">
                <a16:creationId xmlns:a16="http://schemas.microsoft.com/office/drawing/2014/main" id="{ADA3EFCC-F424-4DD0-936B-71DBFC21511B}"/>
              </a:ext>
            </a:extLst>
          </p:cNvPr>
          <p:cNvSpPr/>
          <p:nvPr/>
        </p:nvSpPr>
        <p:spPr>
          <a:xfrm>
            <a:off x="6773661" y="1525316"/>
            <a:ext cx="2464002" cy="33205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n-ea"/>
              </a:rPr>
              <a:t>東北放送</a:t>
            </a:r>
            <a:r>
              <a:rPr lang="en-US" altLang="ja-JP" sz="1200" dirty="0">
                <a:solidFill>
                  <a:schemeClr val="tx1"/>
                </a:solidFill>
                <a:latin typeface="+mn-ea"/>
              </a:rPr>
              <a:t>(</a:t>
            </a:r>
            <a:r>
              <a:rPr lang="ja-JP" altLang="en-US" sz="1200" dirty="0">
                <a:solidFill>
                  <a:schemeClr val="tx1"/>
                </a:solidFill>
                <a:latin typeface="+mn-ea"/>
              </a:rPr>
              <a:t>株</a:t>
            </a:r>
            <a:r>
              <a:rPr lang="en-US" altLang="ja-JP" sz="1200" dirty="0">
                <a:solidFill>
                  <a:schemeClr val="tx1"/>
                </a:solidFill>
                <a:latin typeface="+mn-ea"/>
              </a:rPr>
              <a:t>)</a:t>
            </a:r>
            <a:endParaRPr kumimoji="1" lang="en-US" altLang="ja-JP" sz="1200" dirty="0">
              <a:solidFill>
                <a:schemeClr val="tx1"/>
              </a:solidFill>
              <a:latin typeface="+mn-ea"/>
            </a:endParaRPr>
          </a:p>
        </p:txBody>
      </p:sp>
      <p:sp>
        <p:nvSpPr>
          <p:cNvPr id="8" name="正方形/長方形 7">
            <a:extLst>
              <a:ext uri="{FF2B5EF4-FFF2-40B4-BE49-F238E27FC236}">
                <a16:creationId xmlns:a16="http://schemas.microsoft.com/office/drawing/2014/main" id="{9BF45EDA-30F5-484A-BA08-36713B139850}"/>
              </a:ext>
            </a:extLst>
          </p:cNvPr>
          <p:cNvSpPr/>
          <p:nvPr/>
        </p:nvSpPr>
        <p:spPr>
          <a:xfrm>
            <a:off x="704851" y="1527229"/>
            <a:ext cx="5970270" cy="33205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　</a:t>
            </a:r>
            <a:r>
              <a:rPr lang="ja-JP" altLang="en-US" sz="1600" b="1" dirty="0">
                <a:solidFill>
                  <a:srgbClr val="0070C0"/>
                </a:solidFill>
                <a:latin typeface="+mn-ea"/>
              </a:rPr>
              <a:t>海に生きる人々の信仰</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9" name="テキスト ボックス 8">
            <a:extLst>
              <a:ext uri="{FF2B5EF4-FFF2-40B4-BE49-F238E27FC236}">
                <a16:creationId xmlns:a16="http://schemas.microsoft.com/office/drawing/2014/main" id="{55F7D6A2-CE04-4D59-A90F-02502E74D7AB}"/>
              </a:ext>
            </a:extLst>
          </p:cNvPr>
          <p:cNvSpPr txBox="1"/>
          <p:nvPr/>
        </p:nvSpPr>
        <p:spPr>
          <a:xfrm>
            <a:off x="818520" y="2239768"/>
            <a:ext cx="3967093" cy="3241080"/>
          </a:xfrm>
          <a:prstGeom prst="rect">
            <a:avLst/>
          </a:prstGeom>
          <a:noFill/>
        </p:spPr>
        <p:txBody>
          <a:bodyPr wrap="square" rtlCol="0">
            <a:spAutoFit/>
          </a:bodyPr>
          <a:lstStyle/>
          <a:p>
            <a:pPr>
              <a:lnSpc>
                <a:spcPct val="120000"/>
              </a:lnSpc>
            </a:pPr>
            <a:r>
              <a:rPr lang="ja-JP" altLang="en-US" sz="900" dirty="0">
                <a:latin typeface="+mn-ea"/>
                <a:cs typeface="FGP平成明W3 からたちL"/>
              </a:rPr>
              <a:t>　花渕浜（はなぶちはま）の沖合いに、かつて（</a:t>
            </a:r>
            <a:r>
              <a:rPr lang="en-US" altLang="ja-JP" sz="900" dirty="0">
                <a:latin typeface="+mn-ea"/>
                <a:cs typeface="FGP平成明W3 からたちL"/>
              </a:rPr>
              <a:t>869</a:t>
            </a:r>
            <a:r>
              <a:rPr lang="ja-JP" altLang="en-US" sz="900" dirty="0">
                <a:latin typeface="+mn-ea"/>
                <a:cs typeface="FGP平成明W3 からたちL"/>
              </a:rPr>
              <a:t>年）の大地震で</a:t>
            </a:r>
            <a:r>
              <a:rPr lang="ja-JP" altLang="en-US" sz="900" b="1" dirty="0">
                <a:latin typeface="+mn-ea"/>
                <a:cs typeface="FGP平成明W3 からたちL"/>
              </a:rPr>
              <a:t>、</a:t>
            </a:r>
            <a:r>
              <a:rPr lang="ja-JP" altLang="en-US" sz="900" dirty="0">
                <a:latin typeface="+mn-ea"/>
                <a:cs typeface="FGP平成明W3 からたちL"/>
              </a:rPr>
              <a:t>海の底に沈んだ大根明神があります。</a:t>
            </a:r>
            <a:r>
              <a:rPr lang="ja-JP" altLang="en-US" sz="900" dirty="0">
                <a:solidFill>
                  <a:srgbClr val="C00000"/>
                </a:solidFill>
                <a:latin typeface="+mn-ea"/>
                <a:cs typeface="FGP平成明W3 からたちL"/>
              </a:rPr>
              <a:t>この辺りの岩礁には、昆布やアワビなど、豊かな海の恵みがありますが、</a:t>
            </a:r>
            <a:r>
              <a:rPr lang="ja-JP" altLang="en-US" sz="900" dirty="0">
                <a:latin typeface="+mn-ea"/>
                <a:cs typeface="FGP平成明W3 からたちL"/>
              </a:rPr>
              <a:t>ここに船が近づくと、どんなに波が静かな時でも逆波が起こり、船が転覆しそうになるので、漁師たちは「大根様（おおねさま）」と崇め、めったに近づきません。</a:t>
            </a:r>
            <a:endParaRPr lang="en-US" altLang="ja-JP" sz="900" dirty="0">
              <a:latin typeface="+mn-ea"/>
              <a:cs typeface="FGP平成明W3 からたちL"/>
            </a:endParaRPr>
          </a:p>
          <a:p>
            <a:pPr>
              <a:lnSpc>
                <a:spcPct val="120000"/>
              </a:lnSpc>
            </a:pPr>
            <a:r>
              <a:rPr lang="ja-JP" altLang="en-US" sz="900" dirty="0">
                <a:solidFill>
                  <a:srgbClr val="C00000"/>
                </a:solidFill>
                <a:latin typeface="+mn-ea"/>
                <a:cs typeface="FGP平成明W3 からたちL"/>
              </a:rPr>
              <a:t>　ある時、欲張りな漁師が、穴場となっている大根明神の近くで漁を行い、大きな利益を得ました。味をしめた漁師は、他の漁師たちの忠告にも耳を傾けず、神を畏れず、大根大明神で漁を続けました。しかし、ある時、突然海が荒れ始め、おおしけとなりました。船が波にもまれ、みしっと大きな音がしたかと思うと、</a:t>
            </a:r>
            <a:r>
              <a:rPr lang="ja-JP" altLang="en-US" sz="900" dirty="0">
                <a:latin typeface="+mn-ea"/>
                <a:cs typeface="FGP平成明W3 からたちL"/>
              </a:rPr>
              <a:t>船底に穴が開いてしまいました。</a:t>
            </a:r>
            <a:r>
              <a:rPr lang="ja-JP" altLang="en-US" sz="900" dirty="0">
                <a:solidFill>
                  <a:srgbClr val="C00000"/>
                </a:solidFill>
                <a:latin typeface="+mn-ea"/>
                <a:cs typeface="FGP平成明W3 からたちL"/>
              </a:rPr>
              <a:t>漁師</a:t>
            </a:r>
            <a:r>
              <a:rPr lang="ja-JP" altLang="en-US" sz="900" dirty="0">
                <a:latin typeface="+mn-ea"/>
                <a:cs typeface="FGP平成明W3 からたちL"/>
              </a:rPr>
              <a:t>が水を汲み出しても間に合わず、ついに船は沈みかけてしまいます。船頭は、花渕浜の鼻節神社（はなぶしじんじゃ）の方に向かって手を合わせ「鼻節様、どうか助けてください！」と一心に拝みました。すると、今まで勢いよく吹き出していた水がぴたりと止み、船は無事、花渕浜にたどり着くことができました。船頭が船底を見てみると、なんと、そこには大きなアワビがくっついて、穴を塞いでいました。</a:t>
            </a:r>
            <a:r>
              <a:rPr lang="ja-JP" altLang="en-US" sz="900" dirty="0">
                <a:solidFill>
                  <a:srgbClr val="C00000"/>
                </a:solidFill>
                <a:latin typeface="+mn-ea"/>
                <a:cs typeface="FGP平成明W3 からたちL"/>
              </a:rPr>
              <a:t>欲張りすぎた漁師は改心し、 信心深く、漁でも節度を保つようになりました。</a:t>
            </a:r>
            <a:endParaRPr lang="en-US" altLang="ja-JP" sz="900" dirty="0">
              <a:latin typeface="+mn-ea"/>
              <a:cs typeface="FGP平成明W3 からたちL"/>
            </a:endParaRPr>
          </a:p>
          <a:p>
            <a:pPr>
              <a:lnSpc>
                <a:spcPct val="120000"/>
              </a:lnSpc>
            </a:pPr>
            <a:r>
              <a:rPr lang="ja-JP" altLang="en-US" sz="900" dirty="0">
                <a:solidFill>
                  <a:srgbClr val="C00000"/>
                </a:solidFill>
                <a:latin typeface="+mn-ea"/>
                <a:cs typeface="FGP平成明W3 からたちL"/>
              </a:rPr>
              <a:t>　現在も、鼻節神社では、大根様の近くで獲れたアワビを供え、海の安全と大漁を祈る祭りが行われ続けています。</a:t>
            </a:r>
            <a:r>
              <a:rPr lang="ja-JP" altLang="en-US" sz="900" dirty="0">
                <a:latin typeface="+mn-ea"/>
                <a:cs typeface="FGP平成明W3 からたちL"/>
              </a:rPr>
              <a:t>。</a:t>
            </a:r>
          </a:p>
        </p:txBody>
      </p:sp>
      <p:sp>
        <p:nvSpPr>
          <p:cNvPr id="10" name="正方形/長方形 9">
            <a:extLst>
              <a:ext uri="{FF2B5EF4-FFF2-40B4-BE49-F238E27FC236}">
                <a16:creationId xmlns:a16="http://schemas.microsoft.com/office/drawing/2014/main" id="{13262B7D-658A-467D-A397-597BA8E2D40C}"/>
              </a:ext>
            </a:extLst>
          </p:cNvPr>
          <p:cNvSpPr/>
          <p:nvPr/>
        </p:nvSpPr>
        <p:spPr>
          <a:xfrm>
            <a:off x="704851" y="198097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1" name="直線コネクタ 10">
            <a:extLst>
              <a:ext uri="{FF2B5EF4-FFF2-40B4-BE49-F238E27FC236}">
                <a16:creationId xmlns:a16="http://schemas.microsoft.com/office/drawing/2014/main" id="{7FA79593-A3F5-48F3-97DB-A93111999A06}"/>
              </a:ext>
            </a:extLst>
          </p:cNvPr>
          <p:cNvCxnSpPr/>
          <p:nvPr/>
        </p:nvCxnSpPr>
        <p:spPr>
          <a:xfrm>
            <a:off x="4953000" y="222543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2" name="二等辺三角形 11">
            <a:extLst>
              <a:ext uri="{FF2B5EF4-FFF2-40B4-BE49-F238E27FC236}">
                <a16:creationId xmlns:a16="http://schemas.microsoft.com/office/drawing/2014/main" id="{6E86F92D-52B2-4B8D-980F-DABB540BE1A6}"/>
              </a:ext>
            </a:extLst>
          </p:cNvPr>
          <p:cNvSpPr/>
          <p:nvPr/>
        </p:nvSpPr>
        <p:spPr>
          <a:xfrm flipV="1">
            <a:off x="6519165" y="4921249"/>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4435498-3C78-4D87-A251-D3C81D0B5587}"/>
              </a:ext>
            </a:extLst>
          </p:cNvPr>
          <p:cNvSpPr/>
          <p:nvPr/>
        </p:nvSpPr>
        <p:spPr>
          <a:xfrm>
            <a:off x="704850" y="614691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・町民オペラ「大根明神のアワビ祭り」とや七ヶ浜港と連携した、船の安全のための啓発事業や、漁協での上映会</a:t>
            </a:r>
            <a:endParaRPr lang="en-US" altLang="ja-JP" sz="1200" dirty="0">
              <a:solidFill>
                <a:schemeClr val="tx1"/>
              </a:solidFill>
              <a:latin typeface="+mn-ea"/>
            </a:endParaRPr>
          </a:p>
          <a:p>
            <a:r>
              <a:rPr lang="ja-JP" altLang="en-US" sz="1200" dirty="0">
                <a:solidFill>
                  <a:schemeClr val="tx1"/>
                </a:solidFill>
                <a:latin typeface="+mn-ea"/>
              </a:rPr>
              <a:t>・「アワビを特産にした、海のめぐみを活かした街づくりのシンボルとして、地域おこしツールとしての活用）　</a:t>
            </a:r>
            <a:endParaRPr lang="en-US" altLang="ja-JP" sz="1200" dirty="0">
              <a:solidFill>
                <a:schemeClr val="tx1"/>
              </a:solidFill>
              <a:latin typeface="+mn-ea"/>
            </a:endParaRPr>
          </a:p>
        </p:txBody>
      </p:sp>
      <p:sp>
        <p:nvSpPr>
          <p:cNvPr id="14" name="テキスト ボックス 13">
            <a:extLst>
              <a:ext uri="{FF2B5EF4-FFF2-40B4-BE49-F238E27FC236}">
                <a16:creationId xmlns:a16="http://schemas.microsoft.com/office/drawing/2014/main" id="{0E9B4350-F0BF-4C8A-A2D0-D9C0A04441C0}"/>
              </a:ext>
            </a:extLst>
          </p:cNvPr>
          <p:cNvSpPr txBox="1"/>
          <p:nvPr/>
        </p:nvSpPr>
        <p:spPr>
          <a:xfrm>
            <a:off x="5098927" y="2239768"/>
            <a:ext cx="3988552" cy="2677656"/>
          </a:xfrm>
          <a:prstGeom prst="rect">
            <a:avLst/>
          </a:prstGeom>
          <a:noFill/>
        </p:spPr>
        <p:txBody>
          <a:bodyPr wrap="square" rtlCol="0">
            <a:spAutoFit/>
          </a:bodyPr>
          <a:lstStyle/>
          <a:p>
            <a:pPr marL="182563" indent="-182563"/>
            <a:r>
              <a:rPr lang="ja-JP" altLang="en-US" sz="1200" dirty="0">
                <a:solidFill>
                  <a:srgbClr val="0070C0"/>
                </a:solidFill>
                <a:latin typeface="+mn-ea"/>
              </a:rPr>
              <a:t>①海流と生物</a:t>
            </a:r>
          </a:p>
          <a:p>
            <a:pPr marL="182563" indent="-182563"/>
            <a:r>
              <a:rPr lang="ja-JP" altLang="en-US" sz="1000" dirty="0">
                <a:latin typeface="+mn-ea"/>
              </a:rPr>
              <a:t>　</a:t>
            </a:r>
            <a:r>
              <a:rPr lang="en-US" altLang="ja-JP" sz="1000" dirty="0">
                <a:latin typeface="+mn-ea"/>
              </a:rPr>
              <a:t>	</a:t>
            </a:r>
            <a:r>
              <a:rPr lang="ja-JP" altLang="en-US" sz="1000" dirty="0">
                <a:latin typeface="+mn-ea"/>
              </a:rPr>
              <a:t>岩礁など、海底の地形による危険があると同時に、複雑な海底の地形が魚礁として豊かな漁場を形成していることを学ぶ。</a:t>
            </a:r>
            <a:endParaRPr lang="en-US" altLang="ja-JP" sz="1000" dirty="0">
              <a:latin typeface="+mn-ea"/>
            </a:endParaRPr>
          </a:p>
          <a:p>
            <a:pPr marL="182563" indent="-182563"/>
            <a:r>
              <a:rPr lang="ja-JP" altLang="en-US" sz="1200" dirty="0">
                <a:solidFill>
                  <a:srgbClr val="0070C0"/>
                </a:solidFill>
                <a:latin typeface="+mn-ea"/>
              </a:rPr>
              <a:t>②地形と自然災害への備え</a:t>
            </a:r>
          </a:p>
          <a:p>
            <a:pPr marL="182563" indent="-182563"/>
            <a:r>
              <a:rPr lang="ja-JP" altLang="en-US" sz="1000" dirty="0">
                <a:latin typeface="+mn-ea"/>
              </a:rPr>
              <a:t>　過去の地震や津波などによる地殻変動があったことを知り、地域が繰り返し大災害に見舞われてきたことを再確認することができる。</a:t>
            </a:r>
            <a:endParaRPr lang="en-US" altLang="ja-JP" sz="1000" dirty="0">
              <a:latin typeface="+mn-ea"/>
            </a:endParaRPr>
          </a:p>
          <a:p>
            <a:pPr marL="182563" indent="-182563"/>
            <a:r>
              <a:rPr lang="ja-JP" altLang="en-US" sz="1200" dirty="0">
                <a:solidFill>
                  <a:srgbClr val="0070C0"/>
                </a:solidFill>
                <a:latin typeface="+mn-ea"/>
              </a:rPr>
              <a:t>③地域文化・民俗</a:t>
            </a:r>
            <a:endParaRPr lang="en-US" altLang="ja-JP" sz="1200" dirty="0">
              <a:solidFill>
                <a:srgbClr val="0070C0"/>
              </a:solidFill>
              <a:latin typeface="+mn-ea"/>
            </a:endParaRPr>
          </a:p>
          <a:p>
            <a:pPr marL="182563" indent="-182563"/>
            <a:r>
              <a:rPr lang="ja-JP" altLang="en-US" sz="1000" dirty="0">
                <a:latin typeface="+mn-ea"/>
              </a:rPr>
              <a:t>　「あわび祭り」という地域の伝統文化を知り、海の恵みに感謝する、太古の人々の祈りが連綿と現在に受け継がれているを学ぶ。</a:t>
            </a:r>
            <a:endParaRPr lang="en-US" altLang="ja-JP" sz="1000" dirty="0">
              <a:latin typeface="+mn-ea"/>
            </a:endParaRPr>
          </a:p>
          <a:p>
            <a:pPr marL="182563" indent="-182563"/>
            <a:r>
              <a:rPr lang="ja-JP" altLang="en-US" sz="1200" dirty="0">
                <a:solidFill>
                  <a:srgbClr val="0070C0"/>
                </a:solidFill>
                <a:latin typeface="+mn-ea"/>
              </a:rPr>
              <a:t>④地域産業</a:t>
            </a:r>
            <a:endParaRPr lang="en-US" altLang="ja-JP" sz="1200" dirty="0">
              <a:solidFill>
                <a:srgbClr val="0070C0"/>
              </a:solidFill>
              <a:latin typeface="+mn-ea"/>
            </a:endParaRPr>
          </a:p>
          <a:p>
            <a:pPr marL="182563" indent="-182563"/>
            <a:r>
              <a:rPr lang="en-US" altLang="ja-JP" sz="1000" dirty="0">
                <a:latin typeface="+mn-ea"/>
              </a:rPr>
              <a:t>	</a:t>
            </a:r>
            <a:r>
              <a:rPr lang="ja-JP" altLang="en-US" sz="1000" dirty="0">
                <a:latin typeface="+mn-ea"/>
              </a:rPr>
              <a:t>地域経済がアワビやウニなどの豊かな海産資源に恵まれていることを再認識し、大きなアワビ＝エゾアワビの種苗生産施設が同町にて近年復興整備されたことを、内外に発信する契機となる。</a:t>
            </a:r>
            <a:endParaRPr kumimoji="1" lang="ja-JP" altLang="en-US" sz="1000" dirty="0">
              <a:latin typeface="+mn-ea"/>
            </a:endParaRPr>
          </a:p>
        </p:txBody>
      </p:sp>
      <p:sp>
        <p:nvSpPr>
          <p:cNvPr id="15" name="テキスト ボックス 14">
            <a:extLst>
              <a:ext uri="{FF2B5EF4-FFF2-40B4-BE49-F238E27FC236}">
                <a16:creationId xmlns:a16="http://schemas.microsoft.com/office/drawing/2014/main" id="{ADA36C7D-64C7-41AC-AF0D-1ECA0C392CB6}"/>
              </a:ext>
            </a:extLst>
          </p:cNvPr>
          <p:cNvSpPr txBox="1"/>
          <p:nvPr/>
        </p:nvSpPr>
        <p:spPr>
          <a:xfrm>
            <a:off x="5120383" y="5117672"/>
            <a:ext cx="3967096" cy="861774"/>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latin typeface="+mn-ea"/>
            </a:endParaRPr>
          </a:p>
          <a:p>
            <a:r>
              <a:rPr lang="ja-JP" altLang="en-US" sz="1000" dirty="0">
                <a:latin typeface="+mn-ea"/>
              </a:rPr>
              <a:t>最終的にアワビ祭りが行われ、それが現在も行われていることを取り上げることで、海上の安全を祈願し、アワビに限らず海産資源に恵まれた環境を再認識し、海を大切にする心を育てる。</a:t>
            </a:r>
          </a:p>
        </p:txBody>
      </p:sp>
    </p:spTree>
    <p:extLst>
      <p:ext uri="{BB962C8B-B14F-4D97-AF65-F5344CB8AC3E}">
        <p14:creationId xmlns:p14="http://schemas.microsoft.com/office/powerpoint/2010/main" val="247116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FC8BB0F-1032-4CB2-9E41-26093975C802}"/>
              </a:ext>
            </a:extLst>
          </p:cNvPr>
          <p:cNvSpPr>
            <a:spLocks noGrp="1"/>
          </p:cNvSpPr>
          <p:nvPr>
            <p:ph type="sldNum" sz="quarter" idx="12"/>
          </p:nvPr>
        </p:nvSpPr>
        <p:spPr/>
        <p:txBody>
          <a:bodyPr/>
          <a:lstStyle/>
          <a:p>
            <a:fld id="{7C9ADB74-11FB-46FA-A2BB-EABBF829AE4E}" type="slidenum">
              <a:rPr kumimoji="1" lang="ja-JP" altLang="en-US" smtClean="0"/>
              <a:pPr/>
              <a:t>3</a:t>
            </a:fld>
            <a:endParaRPr kumimoji="1" lang="ja-JP" altLang="en-US"/>
          </a:p>
        </p:txBody>
      </p:sp>
      <p:sp>
        <p:nvSpPr>
          <p:cNvPr id="15" name="正方形/長方形 14">
            <a:extLst>
              <a:ext uri="{FF2B5EF4-FFF2-40B4-BE49-F238E27FC236}">
                <a16:creationId xmlns:a16="http://schemas.microsoft.com/office/drawing/2014/main" id="{8756ABA3-51DD-450B-B2AD-DE494ACA199E}"/>
              </a:ext>
            </a:extLst>
          </p:cNvPr>
          <p:cNvSpPr/>
          <p:nvPr/>
        </p:nvSpPr>
        <p:spPr>
          <a:xfrm>
            <a:off x="6773662" y="1206884"/>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静岡県・焼津市</a:t>
            </a:r>
            <a:endParaRPr lang="en-US" altLang="ja-JP" sz="1600" dirty="0">
              <a:solidFill>
                <a:schemeClr val="bg1"/>
              </a:solidFill>
              <a:latin typeface="+mn-ea"/>
            </a:endParaRPr>
          </a:p>
        </p:txBody>
      </p:sp>
      <p:sp>
        <p:nvSpPr>
          <p:cNvPr id="19" name="正方形/長方形 18">
            <a:extLst>
              <a:ext uri="{FF2B5EF4-FFF2-40B4-BE49-F238E27FC236}">
                <a16:creationId xmlns:a16="http://schemas.microsoft.com/office/drawing/2014/main" id="{E163171C-390E-4F20-9502-11A06DC4CA81}"/>
              </a:ext>
            </a:extLst>
          </p:cNvPr>
          <p:cNvSpPr/>
          <p:nvPr/>
        </p:nvSpPr>
        <p:spPr>
          <a:xfrm>
            <a:off x="704850" y="1206885"/>
            <a:ext cx="5969679" cy="4242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　</a:t>
            </a:r>
            <a:r>
              <a:rPr lang="ja-JP" altLang="en-US" dirty="0">
                <a:solidFill>
                  <a:schemeClr val="tx1"/>
                </a:solidFill>
              </a:rPr>
              <a:t>甚助さんの板子</a:t>
            </a:r>
            <a:endParaRPr kumimoji="1" lang="ja-JP" altLang="en-US" dirty="0">
              <a:solidFill>
                <a:schemeClr val="tx1"/>
              </a:solidFill>
              <a:latin typeface="+mn-ea"/>
            </a:endParaRPr>
          </a:p>
        </p:txBody>
      </p:sp>
      <p:sp>
        <p:nvSpPr>
          <p:cNvPr id="20" name="正方形/長方形 19">
            <a:extLst>
              <a:ext uri="{FF2B5EF4-FFF2-40B4-BE49-F238E27FC236}">
                <a16:creationId xmlns:a16="http://schemas.microsoft.com/office/drawing/2014/main" id="{3B654427-9543-4269-9E76-26D0305043AC}"/>
              </a:ext>
            </a:extLst>
          </p:cNvPr>
          <p:cNvSpPr/>
          <p:nvPr/>
        </p:nvSpPr>
        <p:spPr>
          <a:xfrm>
            <a:off x="6773661" y="1731611"/>
            <a:ext cx="2464002" cy="33116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n-ea"/>
              </a:rPr>
              <a:t>(</a:t>
            </a:r>
            <a:r>
              <a:rPr lang="ja-JP" altLang="en-US" sz="1200" dirty="0">
                <a:solidFill>
                  <a:schemeClr val="tx1"/>
                </a:solidFill>
                <a:latin typeface="+mn-ea"/>
              </a:rPr>
              <a:t>株</a:t>
            </a:r>
            <a:r>
              <a:rPr lang="en-US" altLang="ja-JP" sz="1200" dirty="0">
                <a:solidFill>
                  <a:schemeClr val="tx1"/>
                </a:solidFill>
                <a:latin typeface="+mn-ea"/>
              </a:rPr>
              <a:t>)</a:t>
            </a:r>
            <a:r>
              <a:rPr lang="ja-JP" altLang="en-US" sz="1200" dirty="0">
                <a:solidFill>
                  <a:schemeClr val="tx1"/>
                </a:solidFill>
                <a:latin typeface="+mn-ea"/>
              </a:rPr>
              <a:t>テレビ静岡</a:t>
            </a:r>
            <a:endParaRPr lang="en-US" altLang="ja-JP" sz="1200" dirty="0">
              <a:solidFill>
                <a:schemeClr val="tx1"/>
              </a:solidFill>
              <a:latin typeface="+mn-ea"/>
            </a:endParaRPr>
          </a:p>
        </p:txBody>
      </p:sp>
      <p:sp>
        <p:nvSpPr>
          <p:cNvPr id="21" name="正方形/長方形 20">
            <a:extLst>
              <a:ext uri="{FF2B5EF4-FFF2-40B4-BE49-F238E27FC236}">
                <a16:creationId xmlns:a16="http://schemas.microsoft.com/office/drawing/2014/main" id="{4446B5F3-D68C-498D-8AD0-7BA17316A96B}"/>
              </a:ext>
            </a:extLst>
          </p:cNvPr>
          <p:cNvSpPr/>
          <p:nvPr/>
        </p:nvSpPr>
        <p:spPr>
          <a:xfrm>
            <a:off x="704851" y="1731611"/>
            <a:ext cx="5970270" cy="33116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　</a:t>
            </a:r>
            <a:r>
              <a:rPr lang="ja-JP" altLang="en-US" sz="1600" b="1" dirty="0">
                <a:solidFill>
                  <a:srgbClr val="0070C0"/>
                </a:solidFill>
                <a:latin typeface="+mn-ea"/>
              </a:rPr>
              <a:t>海のそなえ</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22" name="テキスト ボックス 21">
            <a:extLst>
              <a:ext uri="{FF2B5EF4-FFF2-40B4-BE49-F238E27FC236}">
                <a16:creationId xmlns:a16="http://schemas.microsoft.com/office/drawing/2014/main" id="{26063BE0-875F-464F-8818-D1FA515847BC}"/>
              </a:ext>
            </a:extLst>
          </p:cNvPr>
          <p:cNvSpPr txBox="1"/>
          <p:nvPr/>
        </p:nvSpPr>
        <p:spPr>
          <a:xfrm>
            <a:off x="776186" y="2422013"/>
            <a:ext cx="4071183" cy="3407279"/>
          </a:xfrm>
          <a:prstGeom prst="rect">
            <a:avLst/>
          </a:prstGeom>
          <a:noFill/>
        </p:spPr>
        <p:txBody>
          <a:bodyPr wrap="square" rtlCol="0">
            <a:spAutoFit/>
          </a:bodyPr>
          <a:lstStyle/>
          <a:p>
            <a:pPr>
              <a:lnSpc>
                <a:spcPct val="120000"/>
              </a:lnSpc>
            </a:pPr>
            <a:r>
              <a:rPr lang="ja-JP" altLang="en-US" sz="900" dirty="0">
                <a:solidFill>
                  <a:schemeClr val="accent6">
                    <a:lumMod val="50000"/>
                  </a:schemeClr>
                </a:solidFill>
                <a:latin typeface="+mn-ea"/>
              </a:rPr>
              <a:t>　</a:t>
            </a:r>
            <a:r>
              <a:rPr lang="ja-JP" altLang="en-US" sz="900" dirty="0">
                <a:solidFill>
                  <a:srgbClr val="C00000"/>
                </a:solidFill>
                <a:latin typeface="+mn-ea"/>
              </a:rPr>
              <a:t>甚助は日頃から小川のお地蔵様に手を合わせる信心深い青年だった。甚助は天気を予想するのが得意だった。この特技は、焼津の船乗りたちに重宝された。ある日、甚助は、焼津から讃岐へ向けて出航する船に乗ることになった。甚助は天気が荒れることを予見して、船頭に進言したが、一刻も早く荷を届けなければならなかった船は出港した。</a:t>
            </a:r>
            <a:endParaRPr lang="en-US" altLang="ja-JP" sz="900" dirty="0">
              <a:solidFill>
                <a:srgbClr val="C00000"/>
              </a:solidFill>
              <a:latin typeface="+mn-ea"/>
            </a:endParaRPr>
          </a:p>
          <a:p>
            <a:pPr>
              <a:lnSpc>
                <a:spcPct val="120000"/>
              </a:lnSpc>
            </a:pPr>
            <a:r>
              <a:rPr lang="ja-JP" altLang="en-US" sz="900" dirty="0">
                <a:solidFill>
                  <a:srgbClr val="C00000"/>
                </a:solidFill>
                <a:latin typeface="+mn-ea"/>
              </a:rPr>
              <a:t>　船が沖を航海していると、甚助の言う通り、天候が荒れ始めた。船は台風に遭遇してしまったのだ。激しい荒波に揉まれ、船は砕け、船乗りたちは全員、海に投げ出されてしまった。甚助は、板子にしがみつき、荒波に耐え続けた。いつの間にか仲間たちの姿は見えなくなっていた。</a:t>
            </a:r>
          </a:p>
          <a:p>
            <a:pPr>
              <a:lnSpc>
                <a:spcPct val="120000"/>
              </a:lnSpc>
            </a:pPr>
            <a:r>
              <a:rPr lang="ja-JP" altLang="en-US" sz="900" dirty="0">
                <a:solidFill>
                  <a:srgbClr val="C00000"/>
                </a:solidFill>
                <a:latin typeface="+mn-ea"/>
              </a:rPr>
              <a:t>　真っ暗闇の中で、板にしがみつき、大海を漂っている甚助。心細く、死をも覚悟していると、目の前に仲間たちの姿が浮かび上がる。だが、皆はまるで、陸地にいるように海面に立っている。そして、あるものは、甚助の名を呼び続け、ある者は怒っている。皆、幽霊のようだ。ある者が、</a:t>
            </a:r>
            <a:r>
              <a:rPr lang="en-US" altLang="ja-JP" sz="900" dirty="0">
                <a:solidFill>
                  <a:srgbClr val="C00000"/>
                </a:solidFill>
                <a:latin typeface="+mn-ea"/>
              </a:rPr>
              <a:t>『</a:t>
            </a:r>
            <a:r>
              <a:rPr lang="ja-JP" altLang="en-US" sz="900" dirty="0">
                <a:solidFill>
                  <a:srgbClr val="C00000"/>
                </a:solidFill>
                <a:latin typeface="+mn-ea"/>
              </a:rPr>
              <a:t>甚助よ、念仏を唱えろ</a:t>
            </a:r>
            <a:r>
              <a:rPr lang="en-US" altLang="ja-JP" sz="900" dirty="0">
                <a:solidFill>
                  <a:srgbClr val="C00000"/>
                </a:solidFill>
                <a:latin typeface="+mn-ea"/>
              </a:rPr>
              <a:t>』</a:t>
            </a:r>
            <a:r>
              <a:rPr lang="ja-JP" altLang="en-US" sz="900" dirty="0">
                <a:solidFill>
                  <a:srgbClr val="C00000"/>
                </a:solidFill>
                <a:latin typeface="+mn-ea"/>
              </a:rPr>
              <a:t>と言うので、甚助が念仏を唱え始めると、足に激しい痛みを感じた。その瞬間、甚助は目を覚ました。甚助は力尽きて、もうろうとしていたところ、クラゲに刺された痛みから、意識を取り戻したのだった。もしも、眠ってしまっていたら、きっと助からなかっただろう。</a:t>
            </a:r>
            <a:endParaRPr lang="en-US" altLang="ja-JP" sz="900" dirty="0">
              <a:solidFill>
                <a:srgbClr val="C00000"/>
              </a:solidFill>
              <a:latin typeface="+mn-ea"/>
            </a:endParaRPr>
          </a:p>
          <a:p>
            <a:pPr>
              <a:lnSpc>
                <a:spcPct val="120000"/>
              </a:lnSpc>
            </a:pPr>
            <a:r>
              <a:rPr lang="ja-JP" altLang="en-US" sz="900" dirty="0">
                <a:solidFill>
                  <a:srgbClr val="C00000"/>
                </a:solidFill>
                <a:latin typeface="+mn-ea"/>
              </a:rPr>
              <a:t>　陸を目指して泳ぎ続けた甚助は、大きな船に助けられ、たった一人の生還者となった。甚助は、日々、小川のお地蔵様にお参りと、天気が悪いときの仲間への忠告を欠かさない。</a:t>
            </a:r>
            <a:endParaRPr lang="en-US" altLang="ja-JP" sz="900" dirty="0">
              <a:solidFill>
                <a:srgbClr val="C00000"/>
              </a:solidFill>
              <a:latin typeface="+mn-ea"/>
            </a:endParaRPr>
          </a:p>
        </p:txBody>
      </p:sp>
      <p:sp>
        <p:nvSpPr>
          <p:cNvPr id="24" name="正方形/長方形 23">
            <a:extLst>
              <a:ext uri="{FF2B5EF4-FFF2-40B4-BE49-F238E27FC236}">
                <a16:creationId xmlns:a16="http://schemas.microsoft.com/office/drawing/2014/main" id="{BE2C0785-668F-4214-BFF2-D5293559014F}"/>
              </a:ext>
            </a:extLst>
          </p:cNvPr>
          <p:cNvSpPr/>
          <p:nvPr/>
        </p:nvSpPr>
        <p:spPr>
          <a:xfrm>
            <a:off x="704851" y="2163221"/>
            <a:ext cx="8530590" cy="37422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25" name="直線コネクタ 24">
            <a:extLst>
              <a:ext uri="{FF2B5EF4-FFF2-40B4-BE49-F238E27FC236}">
                <a16:creationId xmlns:a16="http://schemas.microsoft.com/office/drawing/2014/main" id="{4123C34C-28E8-4369-9A0A-E91FF1122A71}"/>
              </a:ext>
            </a:extLst>
          </p:cNvPr>
          <p:cNvCxnSpPr/>
          <p:nvPr/>
        </p:nvCxnSpPr>
        <p:spPr>
          <a:xfrm>
            <a:off x="4953000" y="2407681"/>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6" name="二等辺三角形 25">
            <a:extLst>
              <a:ext uri="{FF2B5EF4-FFF2-40B4-BE49-F238E27FC236}">
                <a16:creationId xmlns:a16="http://schemas.microsoft.com/office/drawing/2014/main" id="{C3CBFC32-A442-4B75-A6B6-BCC6F274B7E9}"/>
              </a:ext>
            </a:extLst>
          </p:cNvPr>
          <p:cNvSpPr/>
          <p:nvPr/>
        </p:nvSpPr>
        <p:spPr>
          <a:xfrm flipV="1">
            <a:off x="6595363" y="4580514"/>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8BD8E40A-D559-4169-B77F-23432B96593F}"/>
              </a:ext>
            </a:extLst>
          </p:cNvPr>
          <p:cNvSpPr/>
          <p:nvPr/>
        </p:nvSpPr>
        <p:spPr>
          <a:xfrm>
            <a:off x="704850" y="5964031"/>
            <a:ext cx="8532813" cy="75744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・小泉八雲記念館における学びの教材としての上映と活用（記念館は小泉八雲氏の子孫が運営されており、今回も協力的）</a:t>
            </a:r>
            <a:endParaRPr lang="en-US" altLang="ja-JP" sz="1200" dirty="0">
              <a:solidFill>
                <a:schemeClr val="tx1"/>
              </a:solidFill>
              <a:latin typeface="+mn-ea"/>
            </a:endParaRPr>
          </a:p>
          <a:p>
            <a:r>
              <a:rPr lang="ja-JP" altLang="en-US" sz="1200" dirty="0">
                <a:solidFill>
                  <a:schemeClr val="tx1"/>
                </a:solidFill>
                <a:latin typeface="+mn-ea"/>
              </a:rPr>
              <a:t>・浜当目海水浴場（期間中はライフセーバー常駐）での啓発ツールや、上映、ライフセーバーによる講習会での活用</a:t>
            </a:r>
            <a:endParaRPr lang="en-US" altLang="ja-JP" sz="1200" dirty="0">
              <a:solidFill>
                <a:schemeClr val="tx1"/>
              </a:solidFill>
              <a:latin typeface="+mn-ea"/>
            </a:endParaRPr>
          </a:p>
        </p:txBody>
      </p:sp>
      <p:sp>
        <p:nvSpPr>
          <p:cNvPr id="28" name="テキスト ボックス 27">
            <a:extLst>
              <a:ext uri="{FF2B5EF4-FFF2-40B4-BE49-F238E27FC236}">
                <a16:creationId xmlns:a16="http://schemas.microsoft.com/office/drawing/2014/main" id="{F2303D75-2B43-4E48-B029-CA40C33116A8}"/>
              </a:ext>
            </a:extLst>
          </p:cNvPr>
          <p:cNvSpPr txBox="1"/>
          <p:nvPr/>
        </p:nvSpPr>
        <p:spPr>
          <a:xfrm>
            <a:off x="5162718" y="2422013"/>
            <a:ext cx="4072723" cy="2031325"/>
          </a:xfrm>
          <a:prstGeom prst="rect">
            <a:avLst/>
          </a:prstGeom>
          <a:noFill/>
        </p:spPr>
        <p:txBody>
          <a:bodyPr wrap="square" rtlCol="0">
            <a:spAutoFit/>
          </a:bodyPr>
          <a:lstStyle/>
          <a:p>
            <a:pPr marL="182563" indent="-182563"/>
            <a:r>
              <a:rPr lang="ja-JP" altLang="en-US" sz="1200" dirty="0">
                <a:solidFill>
                  <a:srgbClr val="0070C0"/>
                </a:solidFill>
                <a:latin typeface="+mn-ea"/>
              </a:rPr>
              <a:t>①水難への対処</a:t>
            </a:r>
          </a:p>
          <a:p>
            <a:pPr marL="182563" indent="-182563"/>
            <a:r>
              <a:rPr lang="ja-JP" altLang="en-US" sz="1000" dirty="0">
                <a:latin typeface="+mn-ea"/>
              </a:rPr>
              <a:t>　水難事故への備えや身の安全の確保など、海の危険に備える具体</a:t>
            </a:r>
            <a:endParaRPr lang="en-US" altLang="ja-JP" sz="1000" dirty="0">
              <a:latin typeface="+mn-ea"/>
            </a:endParaRPr>
          </a:p>
          <a:p>
            <a:pPr marL="182563" indent="-182563"/>
            <a:r>
              <a:rPr lang="ja-JP" altLang="en-US" sz="1000" dirty="0">
                <a:latin typeface="+mn-ea"/>
              </a:rPr>
              <a:t>　策を学ぶきっかけとする</a:t>
            </a:r>
            <a:endParaRPr lang="en-US" altLang="ja-JP" sz="1000" dirty="0">
              <a:latin typeface="+mn-ea"/>
            </a:endParaRPr>
          </a:p>
          <a:p>
            <a:pPr marL="182563" indent="-182563"/>
            <a:endParaRPr lang="en-US" altLang="ja-JP" sz="1000" dirty="0">
              <a:latin typeface="+mn-ea"/>
            </a:endParaRPr>
          </a:p>
          <a:p>
            <a:pPr marL="182563" indent="-182563"/>
            <a:r>
              <a:rPr lang="ja-JP" altLang="en-US" sz="1200" dirty="0">
                <a:solidFill>
                  <a:srgbClr val="0070C0"/>
                </a:solidFill>
                <a:latin typeface="+mn-ea"/>
              </a:rPr>
              <a:t>②地域文化・民俗</a:t>
            </a:r>
          </a:p>
          <a:p>
            <a:pPr marL="182563" indent="-182563"/>
            <a:r>
              <a:rPr lang="en-US" altLang="ja-JP" sz="1000" dirty="0">
                <a:latin typeface="+mn-ea"/>
              </a:rPr>
              <a:t>	</a:t>
            </a:r>
            <a:r>
              <a:rPr lang="ja-JP" altLang="en-US" sz="1000" dirty="0">
                <a:latin typeface="+mn-ea"/>
              </a:rPr>
              <a:t>小泉八雲作「漂流」の原作であることから、地域を題材とした文学に触れ、文化的な教養の醸成を図る。</a:t>
            </a:r>
            <a:endParaRPr lang="en-US" altLang="ja-JP" sz="1000" dirty="0">
              <a:latin typeface="+mn-ea"/>
            </a:endParaRPr>
          </a:p>
          <a:p>
            <a:pPr marL="182563" indent="-182563"/>
            <a:endParaRPr lang="en-US" altLang="ja-JP" sz="1000" dirty="0">
              <a:latin typeface="+mn-ea"/>
            </a:endParaRPr>
          </a:p>
          <a:p>
            <a:pPr marL="182563" indent="-182563"/>
            <a:r>
              <a:rPr lang="ja-JP" altLang="en-US" sz="1200" dirty="0">
                <a:solidFill>
                  <a:srgbClr val="0070C0"/>
                </a:solidFill>
                <a:latin typeface="+mn-ea"/>
              </a:rPr>
              <a:t>③海とともに生きてきた人々の知恵</a:t>
            </a:r>
            <a:endParaRPr lang="en-US" altLang="ja-JP" sz="1200" dirty="0">
              <a:solidFill>
                <a:srgbClr val="0070C0"/>
              </a:solidFill>
              <a:latin typeface="+mn-ea"/>
            </a:endParaRPr>
          </a:p>
          <a:p>
            <a:pPr marL="182563" indent="-182563"/>
            <a:r>
              <a:rPr lang="en-US" altLang="ja-JP" sz="1000" dirty="0">
                <a:latin typeface="+mn-ea"/>
              </a:rPr>
              <a:t>	</a:t>
            </a:r>
            <a:r>
              <a:rPr lang="ja-JP" altLang="en-US" sz="1000" dirty="0">
                <a:latin typeface="+mn-ea"/>
              </a:rPr>
              <a:t>この民話から、災害、災難に合ったもの同士が励ましあう、連帯の姿勢、とりわけ、死んでもなお、仲間に生きていてほしいと願う仲間たちの強い意志を感じ取る</a:t>
            </a:r>
            <a:endParaRPr lang="en-US" altLang="ja-JP" sz="1000" dirty="0">
              <a:latin typeface="+mn-ea"/>
            </a:endParaRPr>
          </a:p>
        </p:txBody>
      </p:sp>
      <p:sp>
        <p:nvSpPr>
          <p:cNvPr id="29" name="テキスト ボックス 28">
            <a:extLst>
              <a:ext uri="{FF2B5EF4-FFF2-40B4-BE49-F238E27FC236}">
                <a16:creationId xmlns:a16="http://schemas.microsoft.com/office/drawing/2014/main" id="{D040EFE9-420A-4053-8BE7-547BCED4B2BC}"/>
              </a:ext>
            </a:extLst>
          </p:cNvPr>
          <p:cNvSpPr txBox="1"/>
          <p:nvPr/>
        </p:nvSpPr>
        <p:spPr>
          <a:xfrm>
            <a:off x="5162718" y="4937066"/>
            <a:ext cx="3967096" cy="707886"/>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latin typeface="+mn-ea"/>
            </a:endParaRPr>
          </a:p>
          <a:p>
            <a:r>
              <a:rPr lang="ja-JP" altLang="en-US" sz="1000" dirty="0">
                <a:latin typeface="+mn-ea"/>
              </a:rPr>
              <a:t>台風や津波などの自然災害が起きた時の対処の仕方や精神力を学び、最終的に一人だけが助かることで、より海</a:t>
            </a:r>
            <a:r>
              <a:rPr lang="ja-JP" altLang="en-US" sz="1000">
                <a:latin typeface="+mn-ea"/>
              </a:rPr>
              <a:t>の怖さを</a:t>
            </a:r>
            <a:r>
              <a:rPr lang="ja-JP" altLang="en-US" sz="1000" dirty="0">
                <a:latin typeface="+mn-ea"/>
              </a:rPr>
              <a:t>感じられる展開に。</a:t>
            </a:r>
            <a:endParaRPr lang="en-US" altLang="ja-JP" sz="1000" dirty="0">
              <a:latin typeface="+mn-ea"/>
            </a:endParaRPr>
          </a:p>
        </p:txBody>
      </p:sp>
      <p:sp>
        <p:nvSpPr>
          <p:cNvPr id="30" name="テキスト ボックス 29">
            <a:extLst>
              <a:ext uri="{FF2B5EF4-FFF2-40B4-BE49-F238E27FC236}">
                <a16:creationId xmlns:a16="http://schemas.microsoft.com/office/drawing/2014/main" id="{0E7AEA8F-B449-43D4-BDC8-ED22E94CD3B4}"/>
              </a:ext>
            </a:extLst>
          </p:cNvPr>
          <p:cNvSpPr txBox="1"/>
          <p:nvPr/>
        </p:nvSpPr>
        <p:spPr>
          <a:xfrm>
            <a:off x="3218390" y="335209"/>
            <a:ext cx="3469219" cy="369332"/>
          </a:xfrm>
          <a:prstGeom prst="rect">
            <a:avLst/>
          </a:prstGeom>
          <a:noFill/>
        </p:spPr>
        <p:txBody>
          <a:bodyPr wrap="none" rtlCol="0">
            <a:spAutoFit/>
          </a:bodyPr>
          <a:lstStyle/>
          <a:p>
            <a:r>
              <a:rPr kumimoji="1" lang="ja-JP" altLang="en-US" dirty="0"/>
              <a:t>海ノ民話のまち 決定５つの民話</a:t>
            </a:r>
          </a:p>
        </p:txBody>
      </p:sp>
    </p:spTree>
    <p:extLst>
      <p:ext uri="{BB962C8B-B14F-4D97-AF65-F5344CB8AC3E}">
        <p14:creationId xmlns:p14="http://schemas.microsoft.com/office/powerpoint/2010/main" val="3876610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85D6CA7-A825-476E-8AC3-589F8AE3EDB6}"/>
              </a:ext>
            </a:extLst>
          </p:cNvPr>
          <p:cNvSpPr>
            <a:spLocks noGrp="1"/>
          </p:cNvSpPr>
          <p:nvPr>
            <p:ph type="sldNum" sz="quarter" idx="12"/>
          </p:nvPr>
        </p:nvSpPr>
        <p:spPr/>
        <p:txBody>
          <a:bodyPr/>
          <a:lstStyle/>
          <a:p>
            <a:fld id="{7C9ADB74-11FB-46FA-A2BB-EABBF829AE4E}" type="slidenum">
              <a:rPr kumimoji="1" lang="ja-JP" altLang="en-US" smtClean="0"/>
              <a:pPr/>
              <a:t>4</a:t>
            </a:fld>
            <a:endParaRPr kumimoji="1" lang="ja-JP" altLang="en-US"/>
          </a:p>
        </p:txBody>
      </p:sp>
      <p:sp>
        <p:nvSpPr>
          <p:cNvPr id="3" name="テキスト ボックス 2">
            <a:extLst>
              <a:ext uri="{FF2B5EF4-FFF2-40B4-BE49-F238E27FC236}">
                <a16:creationId xmlns:a16="http://schemas.microsoft.com/office/drawing/2014/main" id="{AA105700-9B22-4B81-8B7D-27233DB8C4E8}"/>
              </a:ext>
            </a:extLst>
          </p:cNvPr>
          <p:cNvSpPr txBox="1"/>
          <p:nvPr/>
        </p:nvSpPr>
        <p:spPr>
          <a:xfrm>
            <a:off x="3218390" y="335209"/>
            <a:ext cx="3469219" cy="369332"/>
          </a:xfrm>
          <a:prstGeom prst="rect">
            <a:avLst/>
          </a:prstGeom>
          <a:noFill/>
        </p:spPr>
        <p:txBody>
          <a:bodyPr wrap="none" rtlCol="0">
            <a:spAutoFit/>
          </a:bodyPr>
          <a:lstStyle/>
          <a:p>
            <a:r>
              <a:rPr kumimoji="1" lang="ja-JP" altLang="en-US" dirty="0"/>
              <a:t>海ノ民話のまち 決定５つの民話</a:t>
            </a:r>
          </a:p>
        </p:txBody>
      </p:sp>
      <p:sp>
        <p:nvSpPr>
          <p:cNvPr id="4" name="正方形/長方形 3">
            <a:extLst>
              <a:ext uri="{FF2B5EF4-FFF2-40B4-BE49-F238E27FC236}">
                <a16:creationId xmlns:a16="http://schemas.microsoft.com/office/drawing/2014/main" id="{913F4311-EDE0-4ABC-B308-A4FBBAE7A343}"/>
              </a:ext>
            </a:extLst>
          </p:cNvPr>
          <p:cNvSpPr/>
          <p:nvPr/>
        </p:nvSpPr>
        <p:spPr>
          <a:xfrm>
            <a:off x="6773662" y="991761"/>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愛媛県・松山市</a:t>
            </a:r>
            <a:endParaRPr lang="en-US" altLang="ja-JP" sz="1600" dirty="0">
              <a:solidFill>
                <a:schemeClr val="bg1"/>
              </a:solidFill>
              <a:latin typeface="+mn-ea"/>
            </a:endParaRPr>
          </a:p>
        </p:txBody>
      </p:sp>
      <p:sp>
        <p:nvSpPr>
          <p:cNvPr id="5" name="正方形/長方形 4">
            <a:extLst>
              <a:ext uri="{FF2B5EF4-FFF2-40B4-BE49-F238E27FC236}">
                <a16:creationId xmlns:a16="http://schemas.microsoft.com/office/drawing/2014/main" id="{5E77AB2D-F43C-4D1B-B5B0-F096A40F176C}"/>
              </a:ext>
            </a:extLst>
          </p:cNvPr>
          <p:cNvSpPr/>
          <p:nvPr/>
        </p:nvSpPr>
        <p:spPr>
          <a:xfrm>
            <a:off x="704850" y="991762"/>
            <a:ext cx="5969679" cy="4242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　</a:t>
            </a:r>
            <a:r>
              <a:rPr lang="ja-JP" altLang="en-US" dirty="0">
                <a:solidFill>
                  <a:schemeClr val="tx1"/>
                </a:solidFill>
              </a:rPr>
              <a:t>おたるがした</a:t>
            </a:r>
            <a:endParaRPr kumimoji="1" lang="ja-JP" altLang="en-US" dirty="0">
              <a:solidFill>
                <a:schemeClr val="tx1"/>
              </a:solidFill>
              <a:latin typeface="+mn-ea"/>
            </a:endParaRPr>
          </a:p>
        </p:txBody>
      </p:sp>
      <p:sp>
        <p:nvSpPr>
          <p:cNvPr id="6" name="正方形/長方形 5">
            <a:extLst>
              <a:ext uri="{FF2B5EF4-FFF2-40B4-BE49-F238E27FC236}">
                <a16:creationId xmlns:a16="http://schemas.microsoft.com/office/drawing/2014/main" id="{43B32DF8-397A-425A-8A24-F5BB53C7780C}"/>
              </a:ext>
            </a:extLst>
          </p:cNvPr>
          <p:cNvSpPr/>
          <p:nvPr/>
        </p:nvSpPr>
        <p:spPr>
          <a:xfrm>
            <a:off x="6773661" y="1515743"/>
            <a:ext cx="2464002" cy="31592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n-ea"/>
              </a:rPr>
              <a:t>南海放送</a:t>
            </a:r>
            <a:r>
              <a:rPr lang="en-US" altLang="ja-JP" sz="1200" dirty="0">
                <a:solidFill>
                  <a:schemeClr val="tx1"/>
                </a:solidFill>
                <a:latin typeface="+mn-ea"/>
              </a:rPr>
              <a:t>(</a:t>
            </a:r>
            <a:r>
              <a:rPr lang="ja-JP" altLang="en-US" sz="1200" dirty="0">
                <a:solidFill>
                  <a:schemeClr val="tx1"/>
                </a:solidFill>
                <a:latin typeface="+mn-ea"/>
              </a:rPr>
              <a:t>株</a:t>
            </a:r>
            <a:r>
              <a:rPr lang="en-US" altLang="ja-JP" sz="1200" dirty="0">
                <a:solidFill>
                  <a:schemeClr val="tx1"/>
                </a:solidFill>
                <a:latin typeface="+mn-ea"/>
              </a:rPr>
              <a:t>)</a:t>
            </a:r>
          </a:p>
        </p:txBody>
      </p:sp>
      <p:sp>
        <p:nvSpPr>
          <p:cNvPr id="7" name="正方形/長方形 6">
            <a:extLst>
              <a:ext uri="{FF2B5EF4-FFF2-40B4-BE49-F238E27FC236}">
                <a16:creationId xmlns:a16="http://schemas.microsoft.com/office/drawing/2014/main" id="{8519CB65-D572-4E4B-9153-E05E990B3279}"/>
              </a:ext>
            </a:extLst>
          </p:cNvPr>
          <p:cNvSpPr/>
          <p:nvPr/>
        </p:nvSpPr>
        <p:spPr>
          <a:xfrm>
            <a:off x="704851" y="1515743"/>
            <a:ext cx="5970270" cy="31592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　</a:t>
            </a:r>
            <a:r>
              <a:rPr lang="ja-JP" altLang="en-US" sz="1600" b="1" dirty="0">
                <a:solidFill>
                  <a:srgbClr val="0070C0"/>
                </a:solidFill>
                <a:latin typeface="+mn-ea"/>
              </a:rPr>
              <a:t>災害と復興</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8" name="テキスト ボックス 7">
            <a:extLst>
              <a:ext uri="{FF2B5EF4-FFF2-40B4-BE49-F238E27FC236}">
                <a16:creationId xmlns:a16="http://schemas.microsoft.com/office/drawing/2014/main" id="{B9F2D997-C92B-43AF-907F-0EA6AE02D28C}"/>
              </a:ext>
            </a:extLst>
          </p:cNvPr>
          <p:cNvSpPr txBox="1"/>
          <p:nvPr/>
        </p:nvSpPr>
        <p:spPr>
          <a:xfrm>
            <a:off x="883922" y="2194048"/>
            <a:ext cx="3963445" cy="3573479"/>
          </a:xfrm>
          <a:prstGeom prst="rect">
            <a:avLst/>
          </a:prstGeom>
          <a:noFill/>
        </p:spPr>
        <p:txBody>
          <a:bodyPr wrap="square" rtlCol="0">
            <a:spAutoFit/>
          </a:bodyPr>
          <a:lstStyle/>
          <a:p>
            <a:pPr>
              <a:lnSpc>
                <a:spcPct val="120000"/>
              </a:lnSpc>
            </a:pPr>
            <a:r>
              <a:rPr lang="ja-JP" altLang="en-US" sz="900" dirty="0">
                <a:latin typeface="+mn-ea"/>
              </a:rPr>
              <a:t>　昔むかし、ある日の夕方、ゴーッという地鳴りと共に、島がグラグラ揺れました。長老が「山へ逃げろ。津波じゃ～！」と言うと、村人たちは、ひとり残らず、みな山へ逃げました。そのすぐ後に、海がむくむくともりあがり、たちまち村をのみ込んでしまいました</a:t>
            </a:r>
            <a:r>
              <a:rPr lang="ja-JP" altLang="en-US" sz="900" dirty="0">
                <a:solidFill>
                  <a:srgbClr val="C00000"/>
                </a:solidFill>
                <a:latin typeface="+mn-ea"/>
              </a:rPr>
              <a:t>。村人たちは、長老の言う通り、全員が急いで逃げたので、誰一人として死なずにすみました。</a:t>
            </a:r>
          </a:p>
          <a:p>
            <a:pPr>
              <a:lnSpc>
                <a:spcPct val="120000"/>
              </a:lnSpc>
            </a:pPr>
            <a:endParaRPr lang="ja-JP" altLang="en-US" sz="900" dirty="0">
              <a:solidFill>
                <a:srgbClr val="C00000"/>
              </a:solidFill>
              <a:latin typeface="+mn-ea"/>
            </a:endParaRPr>
          </a:p>
          <a:p>
            <a:pPr>
              <a:lnSpc>
                <a:spcPct val="120000"/>
              </a:lnSpc>
            </a:pPr>
            <a:r>
              <a:rPr lang="ja-JP" altLang="en-US" sz="900" dirty="0">
                <a:solidFill>
                  <a:srgbClr val="C00000"/>
                </a:solidFill>
                <a:latin typeface="+mn-ea"/>
              </a:rPr>
              <a:t>　命は助かりましたが、家はこわれ、畑も流されて、村にはガレキが散乱しています。</a:t>
            </a:r>
            <a:r>
              <a:rPr lang="ja-JP" altLang="en-US" sz="900" dirty="0">
                <a:latin typeface="+mn-ea"/>
              </a:rPr>
              <a:t>大人たちが途方にくれていると、突然、子供たちが笑い出しました。「こんな時に、笑うとは何事じゃ」と、怒った村人たちが集まると、そこには、人間の物とは思えない、大きな「樽」が転がっています。「なんじゃこりゃ？　津波でわしらのものは何も残らんかったのに、こげん大きな樽がひとつだけあるぞ」と、誰かが言いました。すると、長老が「こりゃ、きっと、トンマの巨人の忘れ物じゃ」と、言いました。「そりゃええわい！」と、一人の村人が笑い出し、それにつられて、村人たちは、いつの間にか全員で「わっはっはっはっ」と、涙を流しながら笑いました。大声で笑うと、不思議と勇気が湧いてきます。　</a:t>
            </a:r>
            <a:r>
              <a:rPr lang="ja-JP" altLang="en-US" sz="900" dirty="0">
                <a:solidFill>
                  <a:srgbClr val="C00000"/>
                </a:solidFill>
                <a:latin typeface="+mn-ea"/>
              </a:rPr>
              <a:t>畑はなくなりましたが、人々が食べ物に困ることはありませんでした。豊かな海の恵みにより、村人たちは力を得て、村の再建のため、働くことができました。</a:t>
            </a:r>
            <a:endParaRPr lang="en-US" altLang="ja-JP" sz="900" dirty="0">
              <a:solidFill>
                <a:srgbClr val="C00000"/>
              </a:solidFill>
              <a:latin typeface="+mn-ea"/>
            </a:endParaRPr>
          </a:p>
          <a:p>
            <a:pPr>
              <a:lnSpc>
                <a:spcPct val="120000"/>
              </a:lnSpc>
            </a:pPr>
            <a:endParaRPr lang="ja-JP" altLang="en-US" sz="900" dirty="0">
              <a:latin typeface="+mn-ea"/>
            </a:endParaRPr>
          </a:p>
          <a:p>
            <a:pPr>
              <a:lnSpc>
                <a:spcPct val="120000"/>
              </a:lnSpc>
            </a:pPr>
            <a:r>
              <a:rPr lang="ja-JP" altLang="en-US" sz="900" dirty="0">
                <a:latin typeface="+mn-ea"/>
              </a:rPr>
              <a:t>　やがて新しい村ができました。樽のあったと言われる場所は、今も「おたるがした」と呼ばれています。</a:t>
            </a:r>
            <a:endParaRPr lang="en-US" altLang="ja-JP" sz="900" dirty="0">
              <a:latin typeface="+mn-ea"/>
            </a:endParaRPr>
          </a:p>
        </p:txBody>
      </p:sp>
      <p:sp>
        <p:nvSpPr>
          <p:cNvPr id="9" name="正方形/長方形 8">
            <a:extLst>
              <a:ext uri="{FF2B5EF4-FFF2-40B4-BE49-F238E27FC236}">
                <a16:creationId xmlns:a16="http://schemas.microsoft.com/office/drawing/2014/main" id="{338D4B0F-3117-4054-BE51-69F4B5DDBA3C}"/>
              </a:ext>
            </a:extLst>
          </p:cNvPr>
          <p:cNvSpPr/>
          <p:nvPr/>
        </p:nvSpPr>
        <p:spPr>
          <a:xfrm>
            <a:off x="704851" y="193525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0" name="直線コネクタ 9">
            <a:extLst>
              <a:ext uri="{FF2B5EF4-FFF2-40B4-BE49-F238E27FC236}">
                <a16:creationId xmlns:a16="http://schemas.microsoft.com/office/drawing/2014/main" id="{087D7BED-CAEE-4734-A3E4-DC37A905783D}"/>
              </a:ext>
            </a:extLst>
          </p:cNvPr>
          <p:cNvCxnSpPr/>
          <p:nvPr/>
        </p:nvCxnSpPr>
        <p:spPr>
          <a:xfrm>
            <a:off x="4953000" y="217971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 name="二等辺三角形 10">
            <a:extLst>
              <a:ext uri="{FF2B5EF4-FFF2-40B4-BE49-F238E27FC236}">
                <a16:creationId xmlns:a16="http://schemas.microsoft.com/office/drawing/2014/main" id="{6BD80D49-901D-4A89-8B3E-2CCCF2D6297A}"/>
              </a:ext>
            </a:extLst>
          </p:cNvPr>
          <p:cNvSpPr/>
          <p:nvPr/>
        </p:nvSpPr>
        <p:spPr>
          <a:xfrm flipV="1">
            <a:off x="6620764" y="4531612"/>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3B5E334F-8AEC-4738-9810-B444D80B5983}"/>
              </a:ext>
            </a:extLst>
          </p:cNvPr>
          <p:cNvSpPr/>
          <p:nvPr/>
        </p:nvSpPr>
        <p:spPr>
          <a:xfrm>
            <a:off x="704850" y="610119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・松山から瀬戸内海の各島や広島を結ぶフェリーや待合所での上映、日常的に船にのる文化圏の住民への啓発。</a:t>
            </a:r>
            <a:br>
              <a:rPr lang="en-US" altLang="ja-JP" sz="1200" dirty="0">
                <a:solidFill>
                  <a:schemeClr val="tx1"/>
                </a:solidFill>
                <a:latin typeface="+mn-ea"/>
              </a:rPr>
            </a:br>
            <a:r>
              <a:rPr lang="ja-JP" altLang="en-US" sz="1200" dirty="0">
                <a:solidFill>
                  <a:schemeClr val="tx1"/>
                </a:solidFill>
                <a:latin typeface="+mn-ea"/>
              </a:rPr>
              <a:t>・昨年の西日本豪雨で被災したエリアでもあるので、そなえと災害対策の啓発ツールとしての活用。</a:t>
            </a:r>
            <a:endParaRPr lang="en-US" altLang="ja-JP" sz="1200" dirty="0">
              <a:solidFill>
                <a:schemeClr val="tx1"/>
              </a:solidFill>
              <a:latin typeface="+mn-ea"/>
            </a:endParaRPr>
          </a:p>
        </p:txBody>
      </p:sp>
      <p:sp>
        <p:nvSpPr>
          <p:cNvPr id="13" name="テキスト ボックス 12">
            <a:extLst>
              <a:ext uri="{FF2B5EF4-FFF2-40B4-BE49-F238E27FC236}">
                <a16:creationId xmlns:a16="http://schemas.microsoft.com/office/drawing/2014/main" id="{51EE252B-2F48-42DF-A41D-186F7B086696}"/>
              </a:ext>
            </a:extLst>
          </p:cNvPr>
          <p:cNvSpPr txBox="1"/>
          <p:nvPr/>
        </p:nvSpPr>
        <p:spPr>
          <a:xfrm>
            <a:off x="5058634" y="2194048"/>
            <a:ext cx="4142511" cy="2185214"/>
          </a:xfrm>
          <a:prstGeom prst="rect">
            <a:avLst/>
          </a:prstGeom>
          <a:noFill/>
        </p:spPr>
        <p:txBody>
          <a:bodyPr wrap="square" rtlCol="0">
            <a:spAutoFit/>
          </a:bodyPr>
          <a:lstStyle/>
          <a:p>
            <a:pPr marL="182563" indent="-182563"/>
            <a:r>
              <a:rPr lang="ja-JP" altLang="en-US" sz="1200" dirty="0">
                <a:solidFill>
                  <a:srgbClr val="0070C0"/>
                </a:solidFill>
                <a:latin typeface="+mn-ea"/>
              </a:rPr>
              <a:t>①自然災害と災害への備え</a:t>
            </a:r>
          </a:p>
          <a:p>
            <a:pPr marL="182563" indent="-182563"/>
            <a:r>
              <a:rPr lang="ja-JP" altLang="en-US" sz="1000" dirty="0">
                <a:latin typeface="+mn-ea"/>
              </a:rPr>
              <a:t>　・瀬戸内海において想定される自然災害の知識や備えの共有を行う</a:t>
            </a:r>
            <a:endParaRPr lang="en-US" altLang="ja-JP" sz="1000" dirty="0">
              <a:latin typeface="+mn-ea"/>
            </a:endParaRPr>
          </a:p>
          <a:p>
            <a:pPr marL="182563" indent="-182563"/>
            <a:r>
              <a:rPr lang="ja-JP" altLang="en-US" sz="1000" dirty="0">
                <a:latin typeface="+mn-ea"/>
              </a:rPr>
              <a:t>　契機とする。</a:t>
            </a:r>
            <a:endParaRPr lang="en-US" altLang="ja-JP" sz="1000" dirty="0">
              <a:latin typeface="+mn-ea"/>
            </a:endParaRPr>
          </a:p>
          <a:p>
            <a:pPr marL="182563" indent="-182563"/>
            <a:r>
              <a:rPr lang="ja-JP" altLang="en-US" sz="1000" dirty="0">
                <a:latin typeface="+mn-ea"/>
              </a:rPr>
              <a:t>　・津波対策として、地震発生時における素早い避難行動の重要性など海から命を守る知識を再確認する。</a:t>
            </a:r>
            <a:endParaRPr lang="en-US" altLang="ja-JP" sz="1000" dirty="0">
              <a:latin typeface="+mn-ea"/>
            </a:endParaRPr>
          </a:p>
          <a:p>
            <a:pPr marL="182563" indent="-182563"/>
            <a:r>
              <a:rPr lang="ja-JP" altLang="en-US" sz="1200" dirty="0">
                <a:solidFill>
                  <a:srgbClr val="0070C0"/>
                </a:solidFill>
                <a:latin typeface="+mn-ea"/>
              </a:rPr>
              <a:t>②道徳</a:t>
            </a:r>
          </a:p>
          <a:p>
            <a:pPr marL="182563" indent="-182563"/>
            <a:r>
              <a:rPr lang="ja-JP" altLang="en-US" sz="1000" dirty="0">
                <a:latin typeface="+mn-ea"/>
              </a:rPr>
              <a:t>　ユーモアにより、絶望に打ち勝つしなやかな感性をもつ村人たちが</a:t>
            </a:r>
            <a:endParaRPr lang="en-US" altLang="ja-JP" sz="1000" dirty="0">
              <a:latin typeface="+mn-ea"/>
            </a:endParaRPr>
          </a:p>
          <a:p>
            <a:pPr marL="182563" indent="-182563"/>
            <a:r>
              <a:rPr lang="ja-JP" altLang="en-US" sz="1000" dirty="0">
                <a:latin typeface="+mn-ea"/>
              </a:rPr>
              <a:t>　村の復興を実現させた姿に、連帯や協働の姿勢を学ぶ。</a:t>
            </a:r>
          </a:p>
          <a:p>
            <a:pPr marL="182563" indent="-182563"/>
            <a:r>
              <a:rPr lang="ja-JP" altLang="en-US" sz="1200" dirty="0">
                <a:solidFill>
                  <a:srgbClr val="0070C0"/>
                </a:solidFill>
                <a:latin typeface="+mn-ea"/>
              </a:rPr>
              <a:t>③自然、海の恩恵</a:t>
            </a:r>
            <a:endParaRPr lang="en-US" altLang="ja-JP" sz="1200" dirty="0">
              <a:solidFill>
                <a:srgbClr val="0070C0"/>
              </a:solidFill>
              <a:latin typeface="+mn-ea"/>
            </a:endParaRPr>
          </a:p>
          <a:p>
            <a:pPr marL="182563" indent="-182563"/>
            <a:r>
              <a:rPr lang="ja-JP" altLang="en-US" sz="1000" dirty="0">
                <a:latin typeface="+mn-ea"/>
              </a:rPr>
              <a:t>　「人間がつくったものとは思えない大きな樽」とは、壮大なスケールの海そのもの比喩であり、計り知れない海の大きさに畏怖の念を抱いて生きて来た過去の人々と、現代に生きる自分たちが、ひとつの地名によってつながっていることを知る。</a:t>
            </a:r>
          </a:p>
        </p:txBody>
      </p:sp>
      <p:sp>
        <p:nvSpPr>
          <p:cNvPr id="14" name="テキスト ボックス 13">
            <a:extLst>
              <a:ext uri="{FF2B5EF4-FFF2-40B4-BE49-F238E27FC236}">
                <a16:creationId xmlns:a16="http://schemas.microsoft.com/office/drawing/2014/main" id="{CD2607F5-F05B-4E26-A321-520D4621A738}"/>
              </a:ext>
            </a:extLst>
          </p:cNvPr>
          <p:cNvSpPr txBox="1"/>
          <p:nvPr/>
        </p:nvSpPr>
        <p:spPr>
          <a:xfrm>
            <a:off x="5058634" y="4742546"/>
            <a:ext cx="4071180" cy="1169551"/>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r>
              <a:rPr lang="ja-JP" altLang="en-US" sz="1000" dirty="0">
                <a:latin typeface="+mn-ea"/>
              </a:rPr>
              <a:t>津波が来た時の対処法を学びつつ、村が無くなってから新しい村ができるまでの日本人の復興する力、海との付き合い方、心構えを学ぶ。</a:t>
            </a:r>
            <a:endParaRPr lang="en-US" altLang="ja-JP" sz="1000" dirty="0">
              <a:latin typeface="+mn-ea"/>
            </a:endParaRPr>
          </a:p>
          <a:p>
            <a:r>
              <a:rPr lang="en-US" altLang="ja-JP" sz="1000" dirty="0">
                <a:solidFill>
                  <a:srgbClr val="C00000"/>
                </a:solidFill>
                <a:latin typeface="+mn-ea"/>
              </a:rPr>
              <a:t>2018</a:t>
            </a:r>
            <a:r>
              <a:rPr lang="ja-JP" altLang="en-US" sz="1000" dirty="0">
                <a:solidFill>
                  <a:srgbClr val="C00000"/>
                </a:solidFill>
                <a:latin typeface="+mn-ea"/>
              </a:rPr>
              <a:t>年の豪雨災害で被害を受けた中島の人々が村の復興に向き合う現在の姿と重ねることで、被災者への連帯を示し、防災意識向上を図る。</a:t>
            </a:r>
            <a:endParaRPr lang="en-US" altLang="ja-JP" sz="1000" dirty="0">
              <a:solidFill>
                <a:srgbClr val="C00000"/>
              </a:solidFill>
              <a:latin typeface="+mn-ea"/>
            </a:endParaRPr>
          </a:p>
        </p:txBody>
      </p:sp>
    </p:spTree>
    <p:extLst>
      <p:ext uri="{BB962C8B-B14F-4D97-AF65-F5344CB8AC3E}">
        <p14:creationId xmlns:p14="http://schemas.microsoft.com/office/powerpoint/2010/main" val="3372246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7398DB7-00CA-4B7A-A063-AD104F9E04FB}"/>
              </a:ext>
            </a:extLst>
          </p:cNvPr>
          <p:cNvSpPr>
            <a:spLocks noGrp="1"/>
          </p:cNvSpPr>
          <p:nvPr>
            <p:ph type="sldNum" sz="quarter" idx="12"/>
          </p:nvPr>
        </p:nvSpPr>
        <p:spPr/>
        <p:txBody>
          <a:bodyPr/>
          <a:lstStyle/>
          <a:p>
            <a:fld id="{7C9ADB74-11FB-46FA-A2BB-EABBF829AE4E}" type="slidenum">
              <a:rPr kumimoji="1" lang="ja-JP" altLang="en-US" smtClean="0"/>
              <a:pPr/>
              <a:t>5</a:t>
            </a:fld>
            <a:endParaRPr kumimoji="1" lang="ja-JP" altLang="en-US"/>
          </a:p>
        </p:txBody>
      </p:sp>
      <p:sp>
        <p:nvSpPr>
          <p:cNvPr id="3" name="テキスト ボックス 2">
            <a:extLst>
              <a:ext uri="{FF2B5EF4-FFF2-40B4-BE49-F238E27FC236}">
                <a16:creationId xmlns:a16="http://schemas.microsoft.com/office/drawing/2014/main" id="{225D6833-4CFD-42B2-B7DE-267CCFA8BABE}"/>
              </a:ext>
            </a:extLst>
          </p:cNvPr>
          <p:cNvSpPr txBox="1"/>
          <p:nvPr/>
        </p:nvSpPr>
        <p:spPr>
          <a:xfrm>
            <a:off x="3218390" y="335209"/>
            <a:ext cx="3469219" cy="369332"/>
          </a:xfrm>
          <a:prstGeom prst="rect">
            <a:avLst/>
          </a:prstGeom>
          <a:noFill/>
        </p:spPr>
        <p:txBody>
          <a:bodyPr wrap="none" rtlCol="0">
            <a:spAutoFit/>
          </a:bodyPr>
          <a:lstStyle/>
          <a:p>
            <a:r>
              <a:rPr kumimoji="1" lang="ja-JP" altLang="en-US" dirty="0"/>
              <a:t>海ノ民話のまち 決定５つの民話</a:t>
            </a:r>
          </a:p>
        </p:txBody>
      </p:sp>
      <p:sp>
        <p:nvSpPr>
          <p:cNvPr id="4" name="正方形/長方形 3">
            <a:extLst>
              <a:ext uri="{FF2B5EF4-FFF2-40B4-BE49-F238E27FC236}">
                <a16:creationId xmlns:a16="http://schemas.microsoft.com/office/drawing/2014/main" id="{FDF2D2F3-D073-4DC8-A688-BF17ABB36261}"/>
              </a:ext>
            </a:extLst>
          </p:cNvPr>
          <p:cNvSpPr/>
          <p:nvPr/>
        </p:nvSpPr>
        <p:spPr>
          <a:xfrm>
            <a:off x="6773662" y="1027165"/>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長崎県・佐世保市</a:t>
            </a:r>
            <a:endParaRPr lang="en-US" altLang="ja-JP" sz="1600" dirty="0">
              <a:solidFill>
                <a:schemeClr val="bg1"/>
              </a:solidFill>
              <a:latin typeface="+mn-ea"/>
            </a:endParaRPr>
          </a:p>
        </p:txBody>
      </p:sp>
      <p:sp>
        <p:nvSpPr>
          <p:cNvPr id="5" name="正方形/長方形 4">
            <a:extLst>
              <a:ext uri="{FF2B5EF4-FFF2-40B4-BE49-F238E27FC236}">
                <a16:creationId xmlns:a16="http://schemas.microsoft.com/office/drawing/2014/main" id="{88350E61-3F69-4EB2-A58D-3B7CFF90A8A0}"/>
              </a:ext>
            </a:extLst>
          </p:cNvPr>
          <p:cNvSpPr/>
          <p:nvPr/>
        </p:nvSpPr>
        <p:spPr>
          <a:xfrm>
            <a:off x="704850" y="1027166"/>
            <a:ext cx="5969679" cy="4242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　</a:t>
            </a:r>
            <a:r>
              <a:rPr lang="ja-JP" altLang="en-US" dirty="0">
                <a:solidFill>
                  <a:schemeClr val="tx1"/>
                </a:solidFill>
                <a:latin typeface="+mn-ea"/>
              </a:rPr>
              <a:t>一里島</a:t>
            </a:r>
            <a:endParaRPr kumimoji="1" lang="ja-JP" altLang="en-US" dirty="0">
              <a:solidFill>
                <a:schemeClr val="tx1"/>
              </a:solidFill>
              <a:latin typeface="+mn-ea"/>
            </a:endParaRPr>
          </a:p>
        </p:txBody>
      </p:sp>
      <p:sp>
        <p:nvSpPr>
          <p:cNvPr id="6" name="正方形/長方形 5">
            <a:extLst>
              <a:ext uri="{FF2B5EF4-FFF2-40B4-BE49-F238E27FC236}">
                <a16:creationId xmlns:a16="http://schemas.microsoft.com/office/drawing/2014/main" id="{DF13E93F-8625-453C-96F4-90931EC1E790}"/>
              </a:ext>
            </a:extLst>
          </p:cNvPr>
          <p:cNvSpPr/>
          <p:nvPr/>
        </p:nvSpPr>
        <p:spPr>
          <a:xfrm>
            <a:off x="6773661" y="1544020"/>
            <a:ext cx="2464002" cy="31592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n-ea"/>
              </a:rPr>
              <a:t> (</a:t>
            </a:r>
            <a:r>
              <a:rPr lang="ja-JP" altLang="en-US" sz="1200" dirty="0">
                <a:solidFill>
                  <a:schemeClr val="tx1"/>
                </a:solidFill>
                <a:latin typeface="+mn-ea"/>
              </a:rPr>
              <a:t>株</a:t>
            </a:r>
            <a:r>
              <a:rPr lang="en-US" altLang="ja-JP" sz="1200" dirty="0">
                <a:solidFill>
                  <a:schemeClr val="tx1"/>
                </a:solidFill>
                <a:latin typeface="+mn-ea"/>
              </a:rPr>
              <a:t>)</a:t>
            </a:r>
            <a:r>
              <a:rPr lang="ja-JP" altLang="en-US" sz="1200" dirty="0">
                <a:solidFill>
                  <a:schemeClr val="tx1"/>
                </a:solidFill>
                <a:latin typeface="+mn-ea"/>
              </a:rPr>
              <a:t>テレビ長崎</a:t>
            </a:r>
            <a:endParaRPr lang="en-US" altLang="ja-JP" sz="1200" dirty="0">
              <a:solidFill>
                <a:schemeClr val="tx1"/>
              </a:solidFill>
              <a:latin typeface="+mn-ea"/>
            </a:endParaRPr>
          </a:p>
        </p:txBody>
      </p:sp>
      <p:sp>
        <p:nvSpPr>
          <p:cNvPr id="7" name="正方形/長方形 6">
            <a:extLst>
              <a:ext uri="{FF2B5EF4-FFF2-40B4-BE49-F238E27FC236}">
                <a16:creationId xmlns:a16="http://schemas.microsoft.com/office/drawing/2014/main" id="{1325D88A-A071-4677-B169-F24DBCA6E197}"/>
              </a:ext>
            </a:extLst>
          </p:cNvPr>
          <p:cNvSpPr/>
          <p:nvPr/>
        </p:nvSpPr>
        <p:spPr>
          <a:xfrm>
            <a:off x="704850" y="1544020"/>
            <a:ext cx="5969679" cy="31592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　</a:t>
            </a:r>
            <a:r>
              <a:rPr lang="ja-JP" altLang="en-US" sz="1600" b="1" dirty="0">
                <a:solidFill>
                  <a:srgbClr val="0070C0"/>
                </a:solidFill>
                <a:latin typeface="+mn-ea"/>
              </a:rPr>
              <a:t>海と陸の成り立ち</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8" name="テキスト ボックス 7">
            <a:extLst>
              <a:ext uri="{FF2B5EF4-FFF2-40B4-BE49-F238E27FC236}">
                <a16:creationId xmlns:a16="http://schemas.microsoft.com/office/drawing/2014/main" id="{C20A5005-B0BB-42F6-B144-5CCCC2E151A2}"/>
              </a:ext>
            </a:extLst>
          </p:cNvPr>
          <p:cNvSpPr txBox="1"/>
          <p:nvPr/>
        </p:nvSpPr>
        <p:spPr>
          <a:xfrm>
            <a:off x="776186" y="2224528"/>
            <a:ext cx="4071186" cy="3407279"/>
          </a:xfrm>
          <a:prstGeom prst="rect">
            <a:avLst/>
          </a:prstGeom>
          <a:noFill/>
        </p:spPr>
        <p:txBody>
          <a:bodyPr wrap="square" rtlCol="0">
            <a:spAutoFit/>
          </a:bodyPr>
          <a:lstStyle/>
          <a:p>
            <a:pPr>
              <a:lnSpc>
                <a:spcPct val="120000"/>
              </a:lnSpc>
            </a:pPr>
            <a:r>
              <a:rPr lang="ja-JP" altLang="en-US" sz="900" dirty="0">
                <a:latin typeface="+mn-ea"/>
              </a:rPr>
              <a:t>　長崎県は日本で最も多くの島があることで知られています。その数</a:t>
            </a:r>
            <a:r>
              <a:rPr lang="en-US" altLang="ja-JP" sz="900" dirty="0">
                <a:latin typeface="+mn-ea"/>
              </a:rPr>
              <a:t>594</a:t>
            </a:r>
            <a:r>
              <a:rPr lang="ja-JP" altLang="en-US" sz="900" dirty="0">
                <a:latin typeface="+mn-ea"/>
              </a:rPr>
              <a:t>島（県公式ウェブサイトより）。長崎県佐世保には</a:t>
            </a:r>
            <a:r>
              <a:rPr lang="en-US" altLang="ja-JP" sz="900" dirty="0">
                <a:latin typeface="+mn-ea"/>
              </a:rPr>
              <a:t>208</a:t>
            </a:r>
            <a:r>
              <a:rPr lang="ja-JP" altLang="en-US" sz="900" dirty="0">
                <a:latin typeface="+mn-ea"/>
              </a:rPr>
              <a:t>もの島からなる、豊かな自然に恵まれた、九十九島という海域があります。その九十九島のお話です。</a:t>
            </a:r>
          </a:p>
          <a:p>
            <a:pPr>
              <a:lnSpc>
                <a:spcPct val="120000"/>
              </a:lnSpc>
            </a:pPr>
            <a:r>
              <a:rPr lang="ja-JP" altLang="en-US" sz="900" dirty="0">
                <a:latin typeface="+mn-ea"/>
              </a:rPr>
              <a:t>むかしむかし、美しい月夜の晩に、佐世保の沖にある</a:t>
            </a:r>
            <a:r>
              <a:rPr lang="en-US" altLang="ja-JP" sz="900" dirty="0">
                <a:latin typeface="+mn-ea"/>
              </a:rPr>
              <a:t>100</a:t>
            </a:r>
            <a:r>
              <a:rPr lang="ja-JP" altLang="en-US" sz="900" dirty="0">
                <a:latin typeface="+mn-ea"/>
              </a:rPr>
              <a:t>の島たちがのんびりと話しをしていました。島の大将の松浦島が「今夜は、みんなで集まって、久しぶりにのんびり酒を飲もうじゃないか」と言いいました。まわりの島々も賛成し、移動を始め、佐世保湾の中にあつまりました島たちはお酒を飲んだり、歌を歌って大いに宴を楽しみました。 。</a:t>
            </a:r>
            <a:r>
              <a:rPr lang="ja-JP" altLang="en-US" sz="900" dirty="0">
                <a:solidFill>
                  <a:srgbClr val="C00000"/>
                </a:solidFill>
                <a:latin typeface="+mn-ea"/>
              </a:rPr>
              <a:t>一番若い一里島は、初めての宴会に大喜び。宴会では、美しい景色に囲まれ、美味しいお酒と食べ物が次から次に振る舞われます。ここ（佐世保湾）はなんと居心地が良い所なのでしょう。一里島は、すっかりくつろいで、飲み過ぎてしまいました。</a:t>
            </a:r>
            <a:r>
              <a:rPr lang="ja-JP" altLang="en-US" sz="900" dirty="0">
                <a:latin typeface="+mn-ea"/>
              </a:rPr>
              <a:t>しかし、夜が明ける前に元の場所に帰らなくては、島たちは二度と戻れなくなってしまいます。夜明けが近いことに気がついた大将の松浦島が「さぁ、みんな、そろそろ帰るぞー！」と呼びかけましたが、酔って寝てしまった一里島だけは全く起きません。仲間の島々はどうすることもできず、一里島をおいて元の場所に帰りました。</a:t>
            </a:r>
          </a:p>
          <a:p>
            <a:pPr>
              <a:lnSpc>
                <a:spcPct val="120000"/>
              </a:lnSpc>
            </a:pPr>
            <a:r>
              <a:rPr lang="ja-JP" altLang="en-US" sz="900" dirty="0">
                <a:latin typeface="+mn-ea"/>
              </a:rPr>
              <a:t>　こうして佐世保湾の中に一里島だけがぽつんと取り残されています。その時、百あった島が一つ減ったので、人々は、九十九島と呼ぶようになりました。</a:t>
            </a:r>
            <a:endParaRPr kumimoji="1" lang="ja-JP" altLang="en-US" sz="900" dirty="0">
              <a:latin typeface="+mn-ea"/>
            </a:endParaRPr>
          </a:p>
        </p:txBody>
      </p:sp>
      <p:sp>
        <p:nvSpPr>
          <p:cNvPr id="9" name="正方形/長方形 8">
            <a:extLst>
              <a:ext uri="{FF2B5EF4-FFF2-40B4-BE49-F238E27FC236}">
                <a16:creationId xmlns:a16="http://schemas.microsoft.com/office/drawing/2014/main" id="{47FFF0A0-6A39-448C-BA93-5DA2EB0186D4}"/>
              </a:ext>
            </a:extLst>
          </p:cNvPr>
          <p:cNvSpPr/>
          <p:nvPr/>
        </p:nvSpPr>
        <p:spPr>
          <a:xfrm>
            <a:off x="704851" y="196573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0" name="直線コネクタ 9">
            <a:extLst>
              <a:ext uri="{FF2B5EF4-FFF2-40B4-BE49-F238E27FC236}">
                <a16:creationId xmlns:a16="http://schemas.microsoft.com/office/drawing/2014/main" id="{C68B2A24-F8A6-4127-AEB5-7B11B9453B29}"/>
              </a:ext>
            </a:extLst>
          </p:cNvPr>
          <p:cNvCxnSpPr/>
          <p:nvPr/>
        </p:nvCxnSpPr>
        <p:spPr>
          <a:xfrm>
            <a:off x="4953000" y="221019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 name="二等辺三角形 10">
            <a:extLst>
              <a:ext uri="{FF2B5EF4-FFF2-40B4-BE49-F238E27FC236}">
                <a16:creationId xmlns:a16="http://schemas.microsoft.com/office/drawing/2014/main" id="{5B745CCA-248C-4D95-8F10-FF85C626B8CC}"/>
              </a:ext>
            </a:extLst>
          </p:cNvPr>
          <p:cNvSpPr/>
          <p:nvPr/>
        </p:nvSpPr>
        <p:spPr>
          <a:xfrm flipV="1">
            <a:off x="6536094" y="4173033"/>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9B86F168-703B-4820-A3F0-642CAC2079C0}"/>
              </a:ext>
            </a:extLst>
          </p:cNvPr>
          <p:cNvSpPr/>
          <p:nvPr/>
        </p:nvSpPr>
        <p:spPr>
          <a:xfrm>
            <a:off x="704850" y="613167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・佐世保市のみならず、西海</a:t>
            </a:r>
            <a:r>
              <a:rPr lang="ja-JP" altLang="en-US" sz="1200">
                <a:solidFill>
                  <a:schemeClr val="tx1"/>
                </a:solidFill>
                <a:latin typeface="+mn-ea"/>
              </a:rPr>
              <a:t>国立公園や</a:t>
            </a:r>
            <a:r>
              <a:rPr lang="ja-JP" altLang="en-US" sz="1200" dirty="0">
                <a:solidFill>
                  <a:schemeClr val="tx1"/>
                </a:solidFill>
                <a:latin typeface="+mn-ea"/>
              </a:rPr>
              <a:t>沿岸自治体おける自然教育や・環境</a:t>
            </a:r>
            <a:r>
              <a:rPr lang="ja-JP" altLang="en-US" sz="1200">
                <a:solidFill>
                  <a:schemeClr val="tx1"/>
                </a:solidFill>
                <a:latin typeface="+mn-ea"/>
              </a:rPr>
              <a:t>保護活動の</a:t>
            </a:r>
            <a:r>
              <a:rPr lang="ja-JP" altLang="en-US" sz="1200" dirty="0">
                <a:solidFill>
                  <a:schemeClr val="tx1"/>
                </a:solidFill>
                <a:latin typeface="+mn-ea"/>
              </a:rPr>
              <a:t>ための啓発ツールとして活用。</a:t>
            </a:r>
            <a:endParaRPr lang="en-US" altLang="ja-JP" sz="1200" dirty="0">
              <a:solidFill>
                <a:schemeClr val="tx1"/>
              </a:solidFill>
              <a:latin typeface="+mn-ea"/>
            </a:endParaRPr>
          </a:p>
          <a:p>
            <a:r>
              <a:rPr lang="ja-JP" altLang="en-US" sz="1200" dirty="0">
                <a:solidFill>
                  <a:schemeClr val="tx1"/>
                </a:solidFill>
                <a:latin typeface="+mn-ea"/>
              </a:rPr>
              <a:t>・西海国立公園の周遊フェリーでの上映や、ハウステンボスやオランダ村での上映。</a:t>
            </a:r>
            <a:endParaRPr lang="en-US" altLang="ja-JP" sz="1200" dirty="0">
              <a:solidFill>
                <a:schemeClr val="tx1"/>
              </a:solidFill>
              <a:latin typeface="+mn-ea"/>
            </a:endParaRPr>
          </a:p>
        </p:txBody>
      </p:sp>
      <p:sp>
        <p:nvSpPr>
          <p:cNvPr id="13" name="テキスト ボックス 12">
            <a:extLst>
              <a:ext uri="{FF2B5EF4-FFF2-40B4-BE49-F238E27FC236}">
                <a16:creationId xmlns:a16="http://schemas.microsoft.com/office/drawing/2014/main" id="{2E6565BF-6D7C-4650-8AD3-050BD9AC5A9D}"/>
              </a:ext>
            </a:extLst>
          </p:cNvPr>
          <p:cNvSpPr txBox="1"/>
          <p:nvPr/>
        </p:nvSpPr>
        <p:spPr>
          <a:xfrm>
            <a:off x="5058630" y="2224528"/>
            <a:ext cx="4142516" cy="1908215"/>
          </a:xfrm>
          <a:prstGeom prst="rect">
            <a:avLst/>
          </a:prstGeom>
          <a:noFill/>
        </p:spPr>
        <p:txBody>
          <a:bodyPr wrap="square" rtlCol="0">
            <a:spAutoFit/>
          </a:bodyPr>
          <a:lstStyle/>
          <a:p>
            <a:pPr marL="182563" indent="-182563"/>
            <a:r>
              <a:rPr lang="ja-JP" altLang="en-US" sz="1200" dirty="0">
                <a:solidFill>
                  <a:srgbClr val="0070C0"/>
                </a:solidFill>
                <a:latin typeface="+mn-ea"/>
              </a:rPr>
              <a:t>①地理・風土</a:t>
            </a:r>
          </a:p>
          <a:p>
            <a:pPr marL="182563" indent="-182563"/>
            <a:r>
              <a:rPr lang="en-US" altLang="ja-JP" sz="1000" dirty="0">
                <a:latin typeface="+mn-ea"/>
              </a:rPr>
              <a:t>	</a:t>
            </a:r>
            <a:r>
              <a:rPr lang="ja-JP" altLang="en-US" sz="1000" dirty="0">
                <a:latin typeface="+mn-ea"/>
              </a:rPr>
              <a:t>人間のように個性豊かな島々からなる、地形のなりたちや風土を学ぶ。</a:t>
            </a:r>
            <a:endParaRPr lang="en-US" altLang="ja-JP" sz="1000" dirty="0">
              <a:latin typeface="+mn-ea"/>
            </a:endParaRPr>
          </a:p>
          <a:p>
            <a:pPr marL="182563" indent="-182563"/>
            <a:endParaRPr lang="en-US" altLang="ja-JP" sz="1000" dirty="0">
              <a:latin typeface="+mn-ea"/>
            </a:endParaRPr>
          </a:p>
          <a:p>
            <a:pPr marL="182563" indent="-182563"/>
            <a:r>
              <a:rPr lang="ja-JP" altLang="en-US" sz="1200" dirty="0">
                <a:solidFill>
                  <a:srgbClr val="0070C0"/>
                </a:solidFill>
                <a:latin typeface="+mn-ea"/>
              </a:rPr>
              <a:t>②地域の海と生物</a:t>
            </a:r>
            <a:endParaRPr lang="en-US" altLang="ja-JP" sz="1200" dirty="0">
              <a:solidFill>
                <a:srgbClr val="0070C0"/>
              </a:solidFill>
              <a:latin typeface="+mn-ea"/>
            </a:endParaRPr>
          </a:p>
          <a:p>
            <a:pPr marL="182563" indent="-182563"/>
            <a:r>
              <a:rPr lang="en-US" altLang="ja-JP" sz="1200" dirty="0">
                <a:solidFill>
                  <a:srgbClr val="0070C0"/>
                </a:solidFill>
                <a:latin typeface="+mn-ea"/>
              </a:rPr>
              <a:t>	</a:t>
            </a:r>
            <a:r>
              <a:rPr lang="ja-JP" altLang="en-US" sz="1000" dirty="0">
                <a:latin typeface="+mn-ea"/>
              </a:rPr>
              <a:t>九十九島の豊かな自然環境から、生物多様性の重要さを学ぶ。</a:t>
            </a:r>
            <a:endParaRPr lang="en-US" altLang="ja-JP" sz="1000" dirty="0">
              <a:latin typeface="+mn-ea"/>
            </a:endParaRPr>
          </a:p>
          <a:p>
            <a:pPr marL="182563" indent="-182563"/>
            <a:endParaRPr lang="en-US" altLang="ja-JP" sz="1000" dirty="0">
              <a:latin typeface="+mn-ea"/>
            </a:endParaRPr>
          </a:p>
          <a:p>
            <a:pPr marL="182563" indent="-182563"/>
            <a:r>
              <a:rPr lang="ja-JP" altLang="en-US" sz="1200" dirty="0">
                <a:solidFill>
                  <a:srgbClr val="0070C0"/>
                </a:solidFill>
                <a:latin typeface="+mn-ea"/>
              </a:rPr>
              <a:t>③自然の恩恵と地域の人々</a:t>
            </a:r>
            <a:endParaRPr lang="en-US" altLang="ja-JP" sz="1200" dirty="0">
              <a:solidFill>
                <a:srgbClr val="0070C0"/>
              </a:solidFill>
              <a:latin typeface="+mn-ea"/>
            </a:endParaRPr>
          </a:p>
          <a:p>
            <a:pPr marL="182563" indent="-182563"/>
            <a:r>
              <a:rPr lang="ja-JP" altLang="en-US" sz="1000" dirty="0">
                <a:latin typeface="+mn-ea"/>
              </a:rPr>
              <a:t>　美しい自然に育まれた、地域の人々により語りつがれたおおらかな</a:t>
            </a:r>
            <a:endParaRPr lang="en-US" altLang="ja-JP" sz="1000" dirty="0">
              <a:latin typeface="+mn-ea"/>
            </a:endParaRPr>
          </a:p>
          <a:p>
            <a:pPr marL="182563" indent="-182563"/>
            <a:r>
              <a:rPr lang="ja-JP" altLang="en-US" sz="1000" dirty="0">
                <a:latin typeface="+mn-ea"/>
              </a:rPr>
              <a:t>　民話に触れ、壮大で美しい海の景色を賛美し、創造的に表現する力</a:t>
            </a:r>
            <a:endParaRPr lang="en-US" altLang="ja-JP" sz="1000" dirty="0">
              <a:latin typeface="+mn-ea"/>
            </a:endParaRPr>
          </a:p>
          <a:p>
            <a:pPr marL="182563" indent="-182563"/>
            <a:r>
              <a:rPr lang="ja-JP" altLang="en-US" sz="1000" dirty="0">
                <a:latin typeface="+mn-ea"/>
              </a:rPr>
              <a:t>　を育む。</a:t>
            </a:r>
            <a:endParaRPr lang="en-US" altLang="ja-JP" sz="1000" dirty="0">
              <a:latin typeface="+mn-ea"/>
            </a:endParaRPr>
          </a:p>
        </p:txBody>
      </p:sp>
      <p:sp>
        <p:nvSpPr>
          <p:cNvPr id="14" name="テキスト ボックス 13">
            <a:extLst>
              <a:ext uri="{FF2B5EF4-FFF2-40B4-BE49-F238E27FC236}">
                <a16:creationId xmlns:a16="http://schemas.microsoft.com/office/drawing/2014/main" id="{070EDC42-E8DD-413B-96D6-6AD8C75C13A2}"/>
              </a:ext>
            </a:extLst>
          </p:cNvPr>
          <p:cNvSpPr txBox="1"/>
          <p:nvPr/>
        </p:nvSpPr>
        <p:spPr>
          <a:xfrm>
            <a:off x="5058629" y="4561774"/>
            <a:ext cx="4071185" cy="1477328"/>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latin typeface="+mn-ea"/>
            </a:endParaRPr>
          </a:p>
          <a:p>
            <a:r>
              <a:rPr lang="ja-JP" altLang="en-US" sz="1000" dirty="0">
                <a:latin typeface="+mn-ea"/>
              </a:rPr>
              <a:t>島を擬人化することで、ユーモラスに地形の成り立ちや地名の由来を学ぶことができる。また、九十九島の美しい景色を描くことで、自然豊かな島々があるからこその真珠や魚介の養殖が盛んな漁場の存在も再認識できる。</a:t>
            </a:r>
            <a:endParaRPr lang="en-US" altLang="ja-JP" sz="1000" dirty="0">
              <a:latin typeface="+mn-ea"/>
            </a:endParaRPr>
          </a:p>
          <a:p>
            <a:r>
              <a:rPr lang="ja-JP" altLang="en-US" sz="1000" dirty="0">
                <a:solidFill>
                  <a:srgbClr val="C00000"/>
                </a:solidFill>
                <a:latin typeface="+mn-ea"/>
              </a:rPr>
              <a:t>「島は生きている」。島は岩（（鉱物）の塊ではなく、動植物の集合体であり、有機的な生命力を持っている、と言うことに気づかせる。</a:t>
            </a:r>
            <a:endParaRPr lang="en-US" altLang="ja-JP" sz="1000" dirty="0">
              <a:solidFill>
                <a:srgbClr val="C00000"/>
              </a:solidFill>
              <a:latin typeface="+mn-ea"/>
            </a:endParaRPr>
          </a:p>
        </p:txBody>
      </p:sp>
    </p:spTree>
    <p:extLst>
      <p:ext uri="{BB962C8B-B14F-4D97-AF65-F5344CB8AC3E}">
        <p14:creationId xmlns:p14="http://schemas.microsoft.com/office/powerpoint/2010/main" val="84407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1E306CC-C936-4868-A56C-F2D606F5A78B}"/>
              </a:ext>
            </a:extLst>
          </p:cNvPr>
          <p:cNvSpPr>
            <a:spLocks noGrp="1"/>
          </p:cNvSpPr>
          <p:nvPr>
            <p:ph type="sldNum" sz="quarter" idx="12"/>
          </p:nvPr>
        </p:nvSpPr>
        <p:spPr/>
        <p:txBody>
          <a:bodyPr/>
          <a:lstStyle/>
          <a:p>
            <a:fld id="{7C9ADB74-11FB-46FA-A2BB-EABBF829AE4E}" type="slidenum">
              <a:rPr kumimoji="1" lang="ja-JP" altLang="en-US" smtClean="0"/>
              <a:pPr/>
              <a:t>6</a:t>
            </a:fld>
            <a:endParaRPr kumimoji="1" lang="ja-JP" altLang="en-US"/>
          </a:p>
        </p:txBody>
      </p:sp>
      <p:sp>
        <p:nvSpPr>
          <p:cNvPr id="3" name="テキスト ボックス 2">
            <a:extLst>
              <a:ext uri="{FF2B5EF4-FFF2-40B4-BE49-F238E27FC236}">
                <a16:creationId xmlns:a16="http://schemas.microsoft.com/office/drawing/2014/main" id="{23228273-8A77-4440-B4E4-8ACC16C3B245}"/>
              </a:ext>
            </a:extLst>
          </p:cNvPr>
          <p:cNvSpPr txBox="1"/>
          <p:nvPr/>
        </p:nvSpPr>
        <p:spPr>
          <a:xfrm>
            <a:off x="3218390" y="335209"/>
            <a:ext cx="3469219" cy="369332"/>
          </a:xfrm>
          <a:prstGeom prst="rect">
            <a:avLst/>
          </a:prstGeom>
          <a:noFill/>
        </p:spPr>
        <p:txBody>
          <a:bodyPr wrap="none" rtlCol="0">
            <a:spAutoFit/>
          </a:bodyPr>
          <a:lstStyle/>
          <a:p>
            <a:r>
              <a:rPr kumimoji="1" lang="ja-JP" altLang="en-US" dirty="0"/>
              <a:t>海ノ民話のまち 決定５つの民話</a:t>
            </a:r>
          </a:p>
        </p:txBody>
      </p:sp>
      <p:sp>
        <p:nvSpPr>
          <p:cNvPr id="4" name="正方形/長方形 3">
            <a:extLst>
              <a:ext uri="{FF2B5EF4-FFF2-40B4-BE49-F238E27FC236}">
                <a16:creationId xmlns:a16="http://schemas.microsoft.com/office/drawing/2014/main" id="{898EA650-7BB4-4FD7-9FF8-2A162B1FFF4E}"/>
              </a:ext>
            </a:extLst>
          </p:cNvPr>
          <p:cNvSpPr/>
          <p:nvPr/>
        </p:nvSpPr>
        <p:spPr>
          <a:xfrm>
            <a:off x="6773662" y="822927"/>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沖縄県・南城市</a:t>
            </a:r>
            <a:endParaRPr lang="en-US" altLang="ja-JP" sz="1600" dirty="0">
              <a:solidFill>
                <a:schemeClr val="bg1"/>
              </a:solidFill>
              <a:latin typeface="+mn-ea"/>
            </a:endParaRPr>
          </a:p>
        </p:txBody>
      </p:sp>
      <p:sp>
        <p:nvSpPr>
          <p:cNvPr id="5" name="正方形/長方形 4">
            <a:extLst>
              <a:ext uri="{FF2B5EF4-FFF2-40B4-BE49-F238E27FC236}">
                <a16:creationId xmlns:a16="http://schemas.microsoft.com/office/drawing/2014/main" id="{178CD9D6-CFAE-4D5C-B1D3-30B53A6AA5AF}"/>
              </a:ext>
            </a:extLst>
          </p:cNvPr>
          <p:cNvSpPr/>
          <p:nvPr/>
        </p:nvSpPr>
        <p:spPr>
          <a:xfrm>
            <a:off x="704850" y="822928"/>
            <a:ext cx="5969679" cy="42428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　</a:t>
            </a:r>
            <a:r>
              <a:rPr lang="ja-JP" altLang="en-US" dirty="0">
                <a:solidFill>
                  <a:schemeClr val="tx1"/>
                </a:solidFill>
              </a:rPr>
              <a:t>奥武観音堂由来</a:t>
            </a:r>
            <a:endParaRPr kumimoji="1" lang="ja-JP" altLang="en-US" dirty="0">
              <a:solidFill>
                <a:schemeClr val="tx1"/>
              </a:solidFill>
              <a:latin typeface="+mn-ea"/>
            </a:endParaRPr>
          </a:p>
        </p:txBody>
      </p:sp>
      <p:sp>
        <p:nvSpPr>
          <p:cNvPr id="6" name="正方形/長方形 5">
            <a:extLst>
              <a:ext uri="{FF2B5EF4-FFF2-40B4-BE49-F238E27FC236}">
                <a16:creationId xmlns:a16="http://schemas.microsoft.com/office/drawing/2014/main" id="{A5DE0470-F8CC-4B08-A3AF-C88F188A2317}"/>
              </a:ext>
            </a:extLst>
          </p:cNvPr>
          <p:cNvSpPr/>
          <p:nvPr/>
        </p:nvSpPr>
        <p:spPr>
          <a:xfrm>
            <a:off x="6773661" y="1341830"/>
            <a:ext cx="2464002" cy="3616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琉球放送</a:t>
            </a:r>
            <a:r>
              <a:rPr lang="en-US" altLang="ja-JP" sz="1200" dirty="0">
                <a:solidFill>
                  <a:schemeClr val="tx1"/>
                </a:solidFill>
              </a:rPr>
              <a:t>(</a:t>
            </a:r>
            <a:r>
              <a:rPr lang="ja-JP" altLang="en-US" sz="1200" dirty="0">
                <a:solidFill>
                  <a:schemeClr val="tx1"/>
                </a:solidFill>
              </a:rPr>
              <a:t>株</a:t>
            </a:r>
            <a:r>
              <a:rPr lang="en-US" altLang="ja-JP" sz="1200" dirty="0">
                <a:solidFill>
                  <a:schemeClr val="tx1"/>
                </a:solidFill>
              </a:rPr>
              <a:t>)</a:t>
            </a:r>
          </a:p>
        </p:txBody>
      </p:sp>
      <p:sp>
        <p:nvSpPr>
          <p:cNvPr id="7" name="正方形/長方形 6">
            <a:extLst>
              <a:ext uri="{FF2B5EF4-FFF2-40B4-BE49-F238E27FC236}">
                <a16:creationId xmlns:a16="http://schemas.microsoft.com/office/drawing/2014/main" id="{D6C1FCC6-C98F-45D9-A4AA-287CCCD5E363}"/>
              </a:ext>
            </a:extLst>
          </p:cNvPr>
          <p:cNvSpPr/>
          <p:nvPr/>
        </p:nvSpPr>
        <p:spPr>
          <a:xfrm>
            <a:off x="704850" y="1345114"/>
            <a:ext cx="5969679" cy="3616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　</a:t>
            </a:r>
            <a:r>
              <a:rPr lang="ja-JP" altLang="en-US" sz="1600" b="1" dirty="0">
                <a:solidFill>
                  <a:srgbClr val="0070C0"/>
                </a:solidFill>
                <a:latin typeface="+mn-ea"/>
              </a:rPr>
              <a:t>海で繋がる異国文化</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8" name="テキスト ボックス 7">
            <a:extLst>
              <a:ext uri="{FF2B5EF4-FFF2-40B4-BE49-F238E27FC236}">
                <a16:creationId xmlns:a16="http://schemas.microsoft.com/office/drawing/2014/main" id="{9F23FC74-838B-44BA-91A2-DE4EED4EE566}"/>
              </a:ext>
            </a:extLst>
          </p:cNvPr>
          <p:cNvSpPr txBox="1"/>
          <p:nvPr/>
        </p:nvSpPr>
        <p:spPr>
          <a:xfrm>
            <a:off x="776186" y="2056888"/>
            <a:ext cx="4089858" cy="3573479"/>
          </a:xfrm>
          <a:prstGeom prst="rect">
            <a:avLst/>
          </a:prstGeom>
          <a:noFill/>
        </p:spPr>
        <p:txBody>
          <a:bodyPr wrap="square" rtlCol="0">
            <a:spAutoFit/>
          </a:bodyPr>
          <a:lstStyle/>
          <a:p>
            <a:pPr>
              <a:lnSpc>
                <a:spcPct val="120000"/>
              </a:lnSpc>
            </a:pPr>
            <a:r>
              <a:rPr lang="ja-JP" altLang="en-US" sz="900" dirty="0">
                <a:solidFill>
                  <a:schemeClr val="accent6">
                    <a:lumMod val="50000"/>
                  </a:schemeClr>
                </a:solidFill>
                <a:latin typeface="+mn-ea"/>
              </a:rPr>
              <a:t>　</a:t>
            </a:r>
            <a:r>
              <a:rPr lang="ja-JP" altLang="en-US" sz="900" dirty="0">
                <a:solidFill>
                  <a:srgbClr val="C00000"/>
                </a:solidFill>
                <a:latin typeface="+mn-ea"/>
              </a:rPr>
              <a:t>琉球王国の周辺の海域は、様々な国の様々な船が忙しく行き交う、船の交通が活発なところでした。長い歴史の中で、沖縄の人々は、海を通して、多様な文化に触れてきました。</a:t>
            </a:r>
            <a:endParaRPr lang="en-US" altLang="ja-JP" sz="900" dirty="0">
              <a:solidFill>
                <a:srgbClr val="C00000"/>
              </a:solidFill>
              <a:latin typeface="+mn-ea"/>
            </a:endParaRPr>
          </a:p>
          <a:p>
            <a:pPr>
              <a:lnSpc>
                <a:spcPct val="120000"/>
              </a:lnSpc>
            </a:pPr>
            <a:endParaRPr lang="en-US" altLang="ja-JP" sz="900" dirty="0">
              <a:latin typeface="+mn-ea"/>
            </a:endParaRPr>
          </a:p>
          <a:p>
            <a:pPr>
              <a:lnSpc>
                <a:spcPct val="120000"/>
              </a:lnSpc>
            </a:pPr>
            <a:r>
              <a:rPr lang="ja-JP" altLang="en-US" sz="900" dirty="0">
                <a:solidFill>
                  <a:srgbClr val="C00000"/>
                </a:solidFill>
                <a:latin typeface="+mn-ea"/>
              </a:rPr>
              <a:t>　ある時、奥武島（おうじま）に、遭難した異国の船乗りたちがたどり着きました。島の人々は、彼らに着物を与え、焚き火で冷えた体を温めたり、お粥を炊いてあげたりして、手厚く介抱しました。聞けば、船乗りたちは朝鮮の新羅の者たちで、船が難破して、この場所に流れ着いたのだといいます。見知らぬ島に上陸するのをためらっていると、島の山頂に白衣の美女が現れて手招きするのが見えたので「天の助け」と、安心して上陸したのでした。その美しい女の人は、この島の守り神で、優しい心を持った島の人々がいることを知らせたのでしょう。やがて、船は元どおりになり、船乗りたちは、故郷の新羅へと帰って行きました。</a:t>
            </a:r>
            <a:endParaRPr lang="ja-JP" altLang="en-US" sz="900" dirty="0">
              <a:latin typeface="+mn-ea"/>
            </a:endParaRPr>
          </a:p>
          <a:p>
            <a:pPr>
              <a:lnSpc>
                <a:spcPct val="120000"/>
              </a:lnSpc>
            </a:pPr>
            <a:r>
              <a:rPr lang="ja-JP" altLang="en-US" sz="900" dirty="0">
                <a:latin typeface="+mn-ea"/>
              </a:rPr>
              <a:t>　首里の王様に、新羅から金の仏様が贈られてきました。手紙には「仏像を</a:t>
            </a:r>
            <a:r>
              <a:rPr lang="en-US" altLang="ja-JP" sz="900" dirty="0">
                <a:latin typeface="+mn-ea"/>
              </a:rPr>
              <a:t>『</a:t>
            </a:r>
            <a:r>
              <a:rPr lang="ja-JP" altLang="en-US" sz="900" dirty="0">
                <a:latin typeface="+mn-ea"/>
              </a:rPr>
              <a:t>奥武</a:t>
            </a:r>
            <a:r>
              <a:rPr lang="en-US" altLang="ja-JP" sz="900" dirty="0">
                <a:latin typeface="+mn-ea"/>
              </a:rPr>
              <a:t>』</a:t>
            </a:r>
            <a:r>
              <a:rPr lang="ja-JP" altLang="en-US" sz="900" dirty="0">
                <a:latin typeface="+mn-ea"/>
              </a:rPr>
              <a:t>に安置してほしい」と綴られています。「奥武」という場所は何箇所もあるので、王様が困っていると「玉城奥武島の人々が異国の船乗りを助けた」という話が伝わってきました。そこで、王様は玉城の奥武島に観音堂を建て、観音様を安置しました。</a:t>
            </a:r>
          </a:p>
          <a:p>
            <a:pPr>
              <a:lnSpc>
                <a:spcPct val="120000"/>
              </a:lnSpc>
            </a:pPr>
            <a:r>
              <a:rPr lang="ja-JP" altLang="en-US" sz="900" dirty="0">
                <a:latin typeface="+mn-ea"/>
              </a:rPr>
              <a:t>　現在も、</a:t>
            </a:r>
            <a:r>
              <a:rPr lang="en-US" altLang="ja-JP" sz="900" dirty="0">
                <a:latin typeface="+mn-ea"/>
              </a:rPr>
              <a:t>5</a:t>
            </a:r>
            <a:r>
              <a:rPr lang="ja-JP" altLang="en-US" sz="900" dirty="0">
                <a:latin typeface="+mn-ea"/>
              </a:rPr>
              <a:t>年ごとに奥武観音堂祭が行われています。先祖の良い行いと、朝鮮半島から送られた観音像が結びつき、海の神として島の人々を見守っています。</a:t>
            </a:r>
            <a:endParaRPr kumimoji="1" lang="ja-JP" altLang="en-US" sz="900" dirty="0">
              <a:latin typeface="+mn-ea"/>
            </a:endParaRPr>
          </a:p>
        </p:txBody>
      </p:sp>
      <p:sp>
        <p:nvSpPr>
          <p:cNvPr id="9" name="正方形/長方形 8">
            <a:extLst>
              <a:ext uri="{FF2B5EF4-FFF2-40B4-BE49-F238E27FC236}">
                <a16:creationId xmlns:a16="http://schemas.microsoft.com/office/drawing/2014/main" id="{36785183-2431-4A7C-A978-EFDB609CE1FF}"/>
              </a:ext>
            </a:extLst>
          </p:cNvPr>
          <p:cNvSpPr/>
          <p:nvPr/>
        </p:nvSpPr>
        <p:spPr>
          <a:xfrm>
            <a:off x="704851" y="1798096"/>
            <a:ext cx="8530590" cy="391690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0" name="直線コネクタ 9">
            <a:extLst>
              <a:ext uri="{FF2B5EF4-FFF2-40B4-BE49-F238E27FC236}">
                <a16:creationId xmlns:a16="http://schemas.microsoft.com/office/drawing/2014/main" id="{736941EA-AA70-4CD5-A997-3645EE55D939}"/>
              </a:ext>
            </a:extLst>
          </p:cNvPr>
          <p:cNvCxnSpPr/>
          <p:nvPr/>
        </p:nvCxnSpPr>
        <p:spPr>
          <a:xfrm>
            <a:off x="4953000" y="204255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 name="二等辺三角形 10">
            <a:extLst>
              <a:ext uri="{FF2B5EF4-FFF2-40B4-BE49-F238E27FC236}">
                <a16:creationId xmlns:a16="http://schemas.microsoft.com/office/drawing/2014/main" id="{10931C92-12C3-4C1A-853A-0F58640F07F3}"/>
              </a:ext>
            </a:extLst>
          </p:cNvPr>
          <p:cNvSpPr/>
          <p:nvPr/>
        </p:nvSpPr>
        <p:spPr>
          <a:xfrm flipV="1">
            <a:off x="6536099" y="4047751"/>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33165B90-49E7-4B70-84C4-E8303E0B98FA}"/>
              </a:ext>
            </a:extLst>
          </p:cNvPr>
          <p:cNvSpPr/>
          <p:nvPr/>
        </p:nvSpPr>
        <p:spPr>
          <a:xfrm>
            <a:off x="704850" y="5826870"/>
            <a:ext cx="8532813" cy="97016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2563" indent="-182563"/>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pPr marL="182563" indent="-182563"/>
            <a:r>
              <a:rPr lang="ja-JP" altLang="en-US" sz="1200" dirty="0">
                <a:solidFill>
                  <a:schemeClr val="tx1"/>
                </a:solidFill>
                <a:latin typeface="+mn-ea"/>
              </a:rPr>
              <a:t>・</a:t>
            </a:r>
            <a:r>
              <a:rPr lang="en-US" altLang="ja-JP" sz="1200" dirty="0">
                <a:solidFill>
                  <a:schemeClr val="tx1"/>
                </a:solidFill>
                <a:latin typeface="+mn-ea"/>
              </a:rPr>
              <a:t>	2020</a:t>
            </a:r>
            <a:r>
              <a:rPr lang="ja-JP" altLang="en-US" sz="1200" dirty="0">
                <a:solidFill>
                  <a:schemeClr val="tx1"/>
                </a:solidFill>
                <a:latin typeface="+mn-ea"/>
              </a:rPr>
              <a:t>年秋に開催予定の奥武観音堂祭の準備を行う実行委員会などと連携した、地域の海洋文化継承のためのツールとして活用</a:t>
            </a:r>
            <a:endParaRPr lang="en-US" altLang="ja-JP" sz="1200" dirty="0">
              <a:solidFill>
                <a:schemeClr val="tx1"/>
              </a:solidFill>
              <a:latin typeface="+mn-ea"/>
            </a:endParaRPr>
          </a:p>
          <a:p>
            <a:pPr marL="182563" indent="-182563"/>
            <a:r>
              <a:rPr lang="ja-JP" altLang="en-US" sz="1200" dirty="0">
                <a:solidFill>
                  <a:schemeClr val="tx1"/>
                </a:solidFill>
                <a:latin typeface="+mn-ea"/>
              </a:rPr>
              <a:t>・</a:t>
            </a:r>
            <a:r>
              <a:rPr lang="en-US" altLang="ja-JP" sz="1200" dirty="0">
                <a:solidFill>
                  <a:schemeClr val="tx1"/>
                </a:solidFill>
                <a:latin typeface="+mn-ea"/>
              </a:rPr>
              <a:t>	</a:t>
            </a:r>
            <a:r>
              <a:rPr lang="ja-JP" altLang="en-US" sz="1200" dirty="0">
                <a:solidFill>
                  <a:schemeClr val="tx1"/>
                </a:solidFill>
                <a:latin typeface="+mn-ea"/>
              </a:rPr>
              <a:t>他の「琉球七観音」の民話と連携した地域づくりツールとしての活用。「ハーリー」と呼ばれる沖縄のボート体験とのコラボ</a:t>
            </a:r>
            <a:endParaRPr lang="en-US" altLang="ja-JP" sz="1200" dirty="0">
              <a:solidFill>
                <a:schemeClr val="tx1"/>
              </a:solidFill>
              <a:latin typeface="+mn-ea"/>
            </a:endParaRPr>
          </a:p>
        </p:txBody>
      </p:sp>
      <p:sp>
        <p:nvSpPr>
          <p:cNvPr id="13" name="テキスト ボックス 12">
            <a:extLst>
              <a:ext uri="{FF2B5EF4-FFF2-40B4-BE49-F238E27FC236}">
                <a16:creationId xmlns:a16="http://schemas.microsoft.com/office/drawing/2014/main" id="{36312475-47A1-4123-A79E-7F8724A5EB8A}"/>
              </a:ext>
            </a:extLst>
          </p:cNvPr>
          <p:cNvSpPr txBox="1"/>
          <p:nvPr/>
        </p:nvSpPr>
        <p:spPr>
          <a:xfrm>
            <a:off x="5074920" y="2056888"/>
            <a:ext cx="4126225" cy="2031325"/>
          </a:xfrm>
          <a:prstGeom prst="rect">
            <a:avLst/>
          </a:prstGeom>
          <a:noFill/>
        </p:spPr>
        <p:txBody>
          <a:bodyPr wrap="square" rtlCol="0">
            <a:spAutoFit/>
          </a:bodyPr>
          <a:lstStyle/>
          <a:p>
            <a:pPr marL="182563" indent="-182563"/>
            <a:r>
              <a:rPr lang="ja-JP" altLang="en-US" sz="1200" dirty="0">
                <a:solidFill>
                  <a:srgbClr val="0070C0"/>
                </a:solidFill>
                <a:latin typeface="+mn-ea"/>
              </a:rPr>
              <a:t>①地域の歴史と多文化共生</a:t>
            </a:r>
          </a:p>
          <a:p>
            <a:pPr marL="182563" indent="-182563"/>
            <a:r>
              <a:rPr lang="en-US" altLang="ja-JP" sz="1000" dirty="0">
                <a:latin typeface="+mn-ea"/>
              </a:rPr>
              <a:t>	</a:t>
            </a:r>
            <a:r>
              <a:rPr lang="ja-JP" altLang="en-US" sz="1000" dirty="0">
                <a:latin typeface="+mn-ea"/>
              </a:rPr>
              <a:t>多くの異なる国家に属する島々が隣接する地（海）域に生きる沖縄の人々から学ぶ、異国文化との接し方。</a:t>
            </a:r>
            <a:endParaRPr lang="en-US" altLang="ja-JP" sz="1000" dirty="0">
              <a:latin typeface="+mn-ea"/>
            </a:endParaRPr>
          </a:p>
          <a:p>
            <a:pPr marL="182563" indent="-182563"/>
            <a:endParaRPr lang="en-US" altLang="ja-JP" sz="1000" dirty="0">
              <a:latin typeface="+mn-ea"/>
            </a:endParaRPr>
          </a:p>
          <a:p>
            <a:pPr marL="182563" indent="-182563"/>
            <a:r>
              <a:rPr lang="ja-JP" altLang="en-US" sz="1200" dirty="0">
                <a:solidFill>
                  <a:srgbClr val="0070C0"/>
                </a:solidFill>
                <a:latin typeface="+mn-ea"/>
              </a:rPr>
              <a:t>②道徳（海とともに生きてきた人々の心）</a:t>
            </a:r>
          </a:p>
          <a:p>
            <a:pPr marL="182563" indent="-182563"/>
            <a:r>
              <a:rPr lang="en-US" altLang="ja-JP" sz="1000" dirty="0">
                <a:latin typeface="+mn-ea"/>
              </a:rPr>
              <a:t>	</a:t>
            </a:r>
            <a:r>
              <a:rPr lang="ja-JP" altLang="en-US" sz="1000" dirty="0">
                <a:latin typeface="+mn-ea"/>
              </a:rPr>
              <a:t>（海難事故に遭遇し）困っている人々に分け隔てなく奉仕・貢献する</a:t>
            </a:r>
            <a:r>
              <a:rPr lang="ja-JP" altLang="en-US" sz="1000" dirty="0">
                <a:solidFill>
                  <a:srgbClr val="0000FF"/>
                </a:solidFill>
                <a:latin typeface="+mn-ea"/>
              </a:rPr>
              <a:t>おもいやりの心</a:t>
            </a:r>
            <a:r>
              <a:rPr lang="ja-JP" altLang="en-US" sz="1000" dirty="0">
                <a:latin typeface="+mn-ea"/>
              </a:rPr>
              <a:t>や、感謝を忘れない異国の人々の礼儀にまなぶ。</a:t>
            </a:r>
            <a:endParaRPr lang="en-US" altLang="ja-JP" sz="1000" dirty="0">
              <a:latin typeface="+mn-ea"/>
            </a:endParaRPr>
          </a:p>
          <a:p>
            <a:pPr marL="182563" indent="-182563"/>
            <a:endParaRPr lang="en-US" altLang="ja-JP" sz="1000" dirty="0">
              <a:latin typeface="+mn-ea"/>
            </a:endParaRPr>
          </a:p>
          <a:p>
            <a:pPr marL="182563" indent="-182563"/>
            <a:r>
              <a:rPr lang="ja-JP" altLang="en-US" sz="1200" dirty="0">
                <a:solidFill>
                  <a:srgbClr val="0070C0"/>
                </a:solidFill>
                <a:latin typeface="+mn-ea"/>
              </a:rPr>
              <a:t>③地域文化・民俗</a:t>
            </a:r>
            <a:endParaRPr lang="en-US" altLang="ja-JP" sz="1200" dirty="0">
              <a:solidFill>
                <a:srgbClr val="0070C0"/>
              </a:solidFill>
              <a:latin typeface="+mn-ea"/>
            </a:endParaRPr>
          </a:p>
          <a:p>
            <a:pPr marL="182563" indent="-182563"/>
            <a:r>
              <a:rPr lang="ja-JP" altLang="en-US" sz="1000" dirty="0">
                <a:latin typeface="+mn-ea"/>
              </a:rPr>
              <a:t>　地域で行われている祭の由来に触れ、現代に生きる自分たちが海を</a:t>
            </a:r>
            <a:endParaRPr lang="en-US" altLang="ja-JP" sz="1000" dirty="0">
              <a:latin typeface="+mn-ea"/>
            </a:endParaRPr>
          </a:p>
          <a:p>
            <a:pPr marL="182563" indent="-182563"/>
            <a:r>
              <a:rPr lang="ja-JP" altLang="en-US" sz="1000" dirty="0">
                <a:latin typeface="+mn-ea"/>
              </a:rPr>
              <a:t>　通して過去や異国の文化とつながっていることを再認識する。</a:t>
            </a:r>
          </a:p>
        </p:txBody>
      </p:sp>
      <p:sp>
        <p:nvSpPr>
          <p:cNvPr id="14" name="テキスト ボックス 13">
            <a:extLst>
              <a:ext uri="{FF2B5EF4-FFF2-40B4-BE49-F238E27FC236}">
                <a16:creationId xmlns:a16="http://schemas.microsoft.com/office/drawing/2014/main" id="{C91E476A-E69D-47D9-AABA-42736E1FA1A8}"/>
              </a:ext>
            </a:extLst>
          </p:cNvPr>
          <p:cNvSpPr txBox="1"/>
          <p:nvPr/>
        </p:nvSpPr>
        <p:spPr>
          <a:xfrm>
            <a:off x="5074920" y="4363654"/>
            <a:ext cx="4054894" cy="1323439"/>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p>
          <a:p>
            <a:r>
              <a:rPr lang="ja-JP" altLang="en-US" sz="1000" dirty="0"/>
              <a:t>海で漁をする限り、遭難の危険は隣りあわせ。だからかそ国境問わず、互いに助け合うことで、海に生きる人々の心意気を学ぶ。</a:t>
            </a:r>
            <a:endParaRPr lang="en-US" altLang="ja-JP" sz="1000" dirty="0"/>
          </a:p>
          <a:p>
            <a:r>
              <a:rPr lang="ja-JP" altLang="en-US" sz="1000" dirty="0"/>
              <a:t>また、現在も奥武島海神祭では航海安全や豊漁、島民の健康・繁栄が祈願されてきた。中国と奥武島の島民とのつながりが海を通して何百年にもわたって続いていることから海とともに生きる日本人の誇りと心構えを学ぶ。</a:t>
            </a:r>
            <a:endParaRPr lang="en-US" altLang="ja-JP" sz="1000" dirty="0"/>
          </a:p>
        </p:txBody>
      </p:sp>
    </p:spTree>
    <p:extLst>
      <p:ext uri="{BB962C8B-B14F-4D97-AF65-F5344CB8AC3E}">
        <p14:creationId xmlns:p14="http://schemas.microsoft.com/office/powerpoint/2010/main" val="876787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2C043D1-C785-4D31-8EAA-CDB04970C3D3}"/>
              </a:ext>
            </a:extLst>
          </p:cNvPr>
          <p:cNvSpPr>
            <a:spLocks noGrp="1"/>
          </p:cNvSpPr>
          <p:nvPr>
            <p:ph type="sldNum" sz="quarter" idx="12"/>
          </p:nvPr>
        </p:nvSpPr>
        <p:spPr/>
        <p:txBody>
          <a:bodyPr/>
          <a:lstStyle/>
          <a:p>
            <a:fld id="{7C9ADB74-11FB-46FA-A2BB-EABBF829AE4E}" type="slidenum">
              <a:rPr kumimoji="1" lang="ja-JP" altLang="en-US" smtClean="0"/>
              <a:pPr/>
              <a:t>7</a:t>
            </a:fld>
            <a:endParaRPr kumimoji="1" lang="ja-JP" altLang="en-US"/>
          </a:p>
        </p:txBody>
      </p:sp>
      <p:sp>
        <p:nvSpPr>
          <p:cNvPr id="3" name="テキスト ボックス 2">
            <a:extLst>
              <a:ext uri="{FF2B5EF4-FFF2-40B4-BE49-F238E27FC236}">
                <a16:creationId xmlns:a16="http://schemas.microsoft.com/office/drawing/2014/main" id="{80C2B362-88C3-48CA-A66C-96CEBAD01A11}"/>
              </a:ext>
            </a:extLst>
          </p:cNvPr>
          <p:cNvSpPr txBox="1"/>
          <p:nvPr/>
        </p:nvSpPr>
        <p:spPr>
          <a:xfrm>
            <a:off x="4407854" y="335209"/>
            <a:ext cx="1107996" cy="369332"/>
          </a:xfrm>
          <a:prstGeom prst="rect">
            <a:avLst/>
          </a:prstGeom>
          <a:noFill/>
        </p:spPr>
        <p:txBody>
          <a:bodyPr wrap="none" rtlCol="0">
            <a:spAutoFit/>
          </a:bodyPr>
          <a:lstStyle/>
          <a:p>
            <a:pPr algn="ctr"/>
            <a:r>
              <a:rPr kumimoji="1" lang="ja-JP" altLang="en-US" dirty="0"/>
              <a:t>認定委員</a:t>
            </a:r>
          </a:p>
        </p:txBody>
      </p:sp>
      <p:pic>
        <p:nvPicPr>
          <p:cNvPr id="29" name="図 21">
            <a:extLst>
              <a:ext uri="{FF2B5EF4-FFF2-40B4-BE49-F238E27FC236}">
                <a16:creationId xmlns:a16="http://schemas.microsoft.com/office/drawing/2014/main" id="{9F25CD16-8925-4C61-B481-BAE59C2665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87" y="1378194"/>
            <a:ext cx="1615440" cy="2173881"/>
          </a:xfrm>
          <a:prstGeom prst="rect">
            <a:avLst/>
          </a:prstGeom>
          <a:noFill/>
          <a:extLst>
            <a:ext uri="{909E8E84-426E-40DD-AFC4-6F175D3DCCD1}">
              <a14:hiddenFill xmlns:a14="http://schemas.microsoft.com/office/drawing/2010/main">
                <a:solidFill>
                  <a:srgbClr val="FFFFFF"/>
                </a:solidFill>
              </a14:hiddenFill>
            </a:ext>
          </a:extLst>
        </p:spPr>
      </p:pic>
      <p:sp>
        <p:nvSpPr>
          <p:cNvPr id="30" name="Rectangle 3">
            <a:extLst>
              <a:ext uri="{FF2B5EF4-FFF2-40B4-BE49-F238E27FC236}">
                <a16:creationId xmlns:a16="http://schemas.microsoft.com/office/drawing/2014/main" id="{3C0E4A2B-4841-4D2A-983B-44A4B47A5513}"/>
              </a:ext>
            </a:extLst>
          </p:cNvPr>
          <p:cNvSpPr>
            <a:spLocks noChangeArrowheads="1"/>
          </p:cNvSpPr>
          <p:nvPr/>
        </p:nvSpPr>
        <p:spPr bwMode="auto">
          <a:xfrm>
            <a:off x="1639527" y="1378194"/>
            <a:ext cx="3313473"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chemeClr val="tx1"/>
                </a:solidFill>
                <a:effectLst/>
                <a:latin typeface="+mn-ea"/>
                <a:cs typeface="Times New Roman" panose="02020603050405020304" pitchFamily="18" charset="0"/>
              </a:rPr>
              <a:t>【プロフィール】</a:t>
            </a:r>
            <a:endParaRPr kumimoji="0" lang="ja-JP" altLang="ja-JP"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cs typeface="Times New Roman" panose="02020603050405020304" pitchFamily="18" charset="0"/>
              </a:rPr>
              <a:t>2005</a:t>
            </a: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年</a:t>
            </a:r>
            <a:r>
              <a:rPr kumimoji="0" lang="en-US" altLang="ja-JP" sz="1000" b="0" i="0" u="none" strike="noStrike" cap="none" normalizeH="0" baseline="0" dirty="0">
                <a:ln>
                  <a:noFill/>
                </a:ln>
                <a:solidFill>
                  <a:schemeClr val="tx1"/>
                </a:solidFill>
                <a:effectLst/>
                <a:latin typeface="+mn-ea"/>
                <a:cs typeface="Times New Roman" panose="02020603050405020304" pitchFamily="18" charset="0"/>
              </a:rPr>
              <a:t>4</a:t>
            </a: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月株式会社東北新社 入社</a:t>
            </a: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制作プロデューサーとして、主に</a:t>
            </a:r>
            <a:r>
              <a:rPr kumimoji="0" lang="en-US" altLang="ja-JP" sz="1000" b="0" i="0" u="none" strike="noStrike" cap="none" normalizeH="0" baseline="0" dirty="0">
                <a:ln>
                  <a:noFill/>
                </a:ln>
                <a:solidFill>
                  <a:schemeClr val="tx1"/>
                </a:solidFill>
                <a:effectLst/>
                <a:latin typeface="+mn-ea"/>
                <a:cs typeface="Times New Roman" panose="02020603050405020304" pitchFamily="18" charset="0"/>
              </a:rPr>
              <a:t>Disney</a:t>
            </a: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作品を担当し、劇場版「ＣＡＲＳ」、「レミーのおいしいレストラン」、「モンスターズインク」担当</a:t>
            </a: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cs typeface="Times New Roman" panose="02020603050405020304" pitchFamily="18" charset="0"/>
              </a:rPr>
              <a:t>2012</a:t>
            </a: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年</a:t>
            </a:r>
            <a:r>
              <a:rPr kumimoji="0" lang="en-US" altLang="ja-JP" sz="1000" b="0" i="0" u="none" strike="noStrike" cap="none" normalizeH="0" baseline="0" dirty="0">
                <a:ln>
                  <a:noFill/>
                </a:ln>
                <a:solidFill>
                  <a:schemeClr val="tx1"/>
                </a:solidFill>
                <a:effectLst/>
                <a:latin typeface="+mn-ea"/>
                <a:cs typeface="Times New Roman" panose="02020603050405020304" pitchFamily="18" charset="0"/>
              </a:rPr>
              <a:t>4</a:t>
            </a: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月株式会社トマソン 入社</a:t>
            </a: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千葉市消費生活センター消費者教育教材「相談する気」、東映「赤ずきんちゃんの交通安全」、「三太郎の交通安全」などアニメプロデューサーを担当。</a:t>
            </a: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cs typeface="Times New Roman" panose="02020603050405020304" pitchFamily="18" charset="0"/>
              </a:rPr>
              <a:t>「ふるさと再生日本の昔ばなし」音響監督、脚本、演出担当や、「ふるさと日本の昔ばなしセレクション」では監督を担当。</a:t>
            </a:r>
            <a:endParaRPr kumimoji="0" lang="ja-JP" altLang="en-US" sz="1000" b="0" i="0" u="none" strike="noStrike" cap="none" normalizeH="0" baseline="0" dirty="0">
              <a:ln>
                <a:noFill/>
              </a:ln>
              <a:solidFill>
                <a:schemeClr val="tx1"/>
              </a:solidFill>
              <a:effectLst/>
              <a:latin typeface="+mn-ea"/>
            </a:endParaRPr>
          </a:p>
        </p:txBody>
      </p:sp>
      <p:sp>
        <p:nvSpPr>
          <p:cNvPr id="31" name="テキスト ボックス 30">
            <a:extLst>
              <a:ext uri="{FF2B5EF4-FFF2-40B4-BE49-F238E27FC236}">
                <a16:creationId xmlns:a16="http://schemas.microsoft.com/office/drawing/2014/main" id="{F41546C7-8132-48BD-8FA7-B7DFDD350CBB}"/>
              </a:ext>
            </a:extLst>
          </p:cNvPr>
          <p:cNvSpPr txBox="1"/>
          <p:nvPr/>
        </p:nvSpPr>
        <p:spPr>
          <a:xfrm>
            <a:off x="24087" y="879144"/>
            <a:ext cx="2592376" cy="430887"/>
          </a:xfrm>
          <a:prstGeom prst="rect">
            <a:avLst/>
          </a:prstGeom>
          <a:noFill/>
        </p:spPr>
        <p:txBody>
          <a:bodyPr wrap="none" rtlCol="0">
            <a:spAutoFit/>
          </a:bodyPr>
          <a:lstStyle/>
          <a:p>
            <a:r>
              <a:rPr kumimoji="1" lang="ja-JP" altLang="en-US" sz="1100" dirty="0">
                <a:latin typeface="+mn-ea"/>
              </a:rPr>
              <a:t>＜選定委員長＞</a:t>
            </a:r>
            <a:endParaRPr kumimoji="1" lang="en-US" altLang="ja-JP" sz="1100" dirty="0">
              <a:latin typeface="+mn-ea"/>
            </a:endParaRPr>
          </a:p>
          <a:p>
            <a:r>
              <a:rPr lang="ja-JP" altLang="ja-JP" sz="1100" b="1" dirty="0">
                <a:latin typeface="+mn-ea"/>
              </a:rPr>
              <a:t>沼田 心之介 （監督</a:t>
            </a:r>
            <a:r>
              <a:rPr lang="en-US" altLang="ja-JP" sz="1100" b="1" dirty="0">
                <a:latin typeface="+mn-ea"/>
              </a:rPr>
              <a:t>/</a:t>
            </a:r>
            <a:r>
              <a:rPr lang="ja-JP" altLang="ja-JP" sz="1100" b="1" dirty="0">
                <a:latin typeface="+mn-ea"/>
              </a:rPr>
              <a:t>プロデューサー）</a:t>
            </a:r>
            <a:endParaRPr lang="ja-JP" altLang="ja-JP" sz="1100" dirty="0">
              <a:latin typeface="+mn-ea"/>
            </a:endParaRPr>
          </a:p>
        </p:txBody>
      </p:sp>
      <p:sp>
        <p:nvSpPr>
          <p:cNvPr id="32" name="Rectangle 3">
            <a:extLst>
              <a:ext uri="{FF2B5EF4-FFF2-40B4-BE49-F238E27FC236}">
                <a16:creationId xmlns:a16="http://schemas.microsoft.com/office/drawing/2014/main" id="{ACC87038-DAB8-4F2C-AE59-F71F833AAF26}"/>
              </a:ext>
            </a:extLst>
          </p:cNvPr>
          <p:cNvSpPr>
            <a:spLocks noChangeArrowheads="1"/>
          </p:cNvSpPr>
          <p:nvPr/>
        </p:nvSpPr>
        <p:spPr bwMode="auto">
          <a:xfrm>
            <a:off x="6568440" y="1378194"/>
            <a:ext cx="3313473"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ja-JP" altLang="ja-JP" sz="1000" dirty="0">
                <a:latin typeface="+mn-ea"/>
              </a:rPr>
              <a:t>【プロフィール】</a:t>
            </a:r>
            <a:br>
              <a:rPr lang="en-US" altLang="ja-JP" sz="1000" dirty="0">
                <a:latin typeface="+mn-ea"/>
              </a:rPr>
            </a:br>
            <a:r>
              <a:rPr lang="en-US" altLang="ja-JP" sz="1000" dirty="0">
                <a:latin typeface="+mn-ea"/>
              </a:rPr>
              <a:t>1940</a:t>
            </a:r>
            <a:r>
              <a:rPr lang="ja-JP" altLang="ja-JP" sz="1000" dirty="0">
                <a:latin typeface="+mn-ea"/>
              </a:rPr>
              <a:t>年、静岡県生まれ。アニメーション監督、日本画家。</a:t>
            </a:r>
            <a:r>
              <a:rPr lang="en-US" altLang="ja-JP" sz="1000" dirty="0">
                <a:latin typeface="+mn-ea"/>
              </a:rPr>
              <a:t>58</a:t>
            </a:r>
            <a:r>
              <a:rPr lang="ja-JP" altLang="ja-JP" sz="1000" dirty="0">
                <a:latin typeface="+mn-ea"/>
              </a:rPr>
              <a:t>年、東映動画に入社。『白蛇伝』</a:t>
            </a:r>
            <a:r>
              <a:rPr lang="en-US" altLang="ja-JP" sz="1000" dirty="0">
                <a:latin typeface="+mn-ea"/>
              </a:rPr>
              <a:t>(58)</a:t>
            </a:r>
            <a:r>
              <a:rPr lang="ja-JP" altLang="ja-JP" sz="1000" dirty="0">
                <a:latin typeface="+mn-ea"/>
              </a:rPr>
              <a:t>、『少年猿飛佐助』</a:t>
            </a:r>
            <a:r>
              <a:rPr lang="en-US" altLang="ja-JP" sz="1000" dirty="0">
                <a:latin typeface="+mn-ea"/>
              </a:rPr>
              <a:t>(59)</a:t>
            </a:r>
            <a:r>
              <a:rPr lang="ja-JP" altLang="ja-JP" sz="1000" dirty="0">
                <a:latin typeface="+mn-ea"/>
              </a:rPr>
              <a:t>、『西遊記』（</a:t>
            </a:r>
            <a:r>
              <a:rPr lang="en-US" altLang="ja-JP" sz="1000" dirty="0">
                <a:latin typeface="+mn-ea"/>
              </a:rPr>
              <a:t>60</a:t>
            </a:r>
            <a:r>
              <a:rPr lang="ja-JP" altLang="ja-JP" sz="1000" dirty="0">
                <a:latin typeface="+mn-ea"/>
              </a:rPr>
              <a:t>）のアニメーターとして活躍した後、</a:t>
            </a:r>
            <a:r>
              <a:rPr lang="en-US" altLang="ja-JP" sz="1000" dirty="0">
                <a:latin typeface="+mn-ea"/>
              </a:rPr>
              <a:t>61</a:t>
            </a:r>
            <a:r>
              <a:rPr lang="ja-JP" altLang="ja-JP" sz="1000" dirty="0">
                <a:latin typeface="+mn-ea"/>
              </a:rPr>
              <a:t>年に虫プロ創立に参加。</a:t>
            </a:r>
            <a:r>
              <a:rPr lang="en-US" altLang="ja-JP" sz="1000" dirty="0">
                <a:latin typeface="+mn-ea"/>
              </a:rPr>
              <a:t>TV</a:t>
            </a:r>
            <a:r>
              <a:rPr lang="ja-JP" altLang="ja-JP" sz="1000" dirty="0">
                <a:latin typeface="+mn-ea"/>
              </a:rPr>
              <a:t>「鉄腕アトム」の作画や演出、「悟空の大冒険」の総監督、「どろろ」の総監督などを担当。</a:t>
            </a:r>
            <a:r>
              <a:rPr lang="en-US" altLang="ja-JP" sz="1000" dirty="0">
                <a:latin typeface="+mn-ea"/>
              </a:rPr>
              <a:t>69</a:t>
            </a:r>
            <a:r>
              <a:rPr lang="ja-JP" altLang="ja-JP" sz="1000" dirty="0">
                <a:latin typeface="+mn-ea"/>
              </a:rPr>
              <a:t>年、田代敦巳らとグループ・タックを結成し、映画『クレオパトラ』</a:t>
            </a:r>
            <a:r>
              <a:rPr lang="en-US" altLang="ja-JP" sz="1000" dirty="0">
                <a:latin typeface="+mn-ea"/>
              </a:rPr>
              <a:t>(70)</a:t>
            </a:r>
            <a:r>
              <a:rPr lang="ja-JP" altLang="ja-JP" sz="1000" dirty="0">
                <a:latin typeface="+mn-ea"/>
              </a:rPr>
              <a:t>の原画や『哀しみのベラドンナ』</a:t>
            </a:r>
            <a:r>
              <a:rPr lang="en-US" altLang="ja-JP" sz="1000" dirty="0">
                <a:latin typeface="+mn-ea"/>
              </a:rPr>
              <a:t>(73)</a:t>
            </a:r>
            <a:r>
              <a:rPr lang="ja-JP" altLang="ja-JP" sz="1000" dirty="0">
                <a:latin typeface="+mn-ea"/>
              </a:rPr>
              <a:t>の作画監督・原画を務める。</a:t>
            </a:r>
            <a:r>
              <a:rPr lang="en-US" altLang="ja-JP" sz="1000" dirty="0">
                <a:latin typeface="+mn-ea"/>
              </a:rPr>
              <a:t>74</a:t>
            </a:r>
            <a:r>
              <a:rPr lang="ja-JP" altLang="ja-JP" sz="1000" dirty="0">
                <a:latin typeface="+mn-ea"/>
              </a:rPr>
              <a:t>年、『ジャックと豆の木』で劇場用アニメ監督デビュー。</a:t>
            </a:r>
            <a:r>
              <a:rPr lang="en-US" altLang="ja-JP" sz="1000" dirty="0">
                <a:latin typeface="+mn-ea"/>
              </a:rPr>
              <a:t>85</a:t>
            </a:r>
            <a:r>
              <a:rPr lang="ja-JP" altLang="ja-JP" sz="1000" dirty="0">
                <a:latin typeface="+mn-ea"/>
              </a:rPr>
              <a:t>年、宮澤賢治の『銀河鉄道の夜』をアニメ化し、毎日映画コンクール大藤賞を受賞。その後も『紫式部 源氏物語』（</a:t>
            </a:r>
            <a:r>
              <a:rPr lang="en-US" altLang="ja-JP" sz="1000" dirty="0">
                <a:latin typeface="+mn-ea"/>
              </a:rPr>
              <a:t>87</a:t>
            </a:r>
            <a:r>
              <a:rPr lang="ja-JP" altLang="ja-JP" sz="1000" dirty="0">
                <a:latin typeface="+mn-ea"/>
              </a:rPr>
              <a:t>）、『あらしのよるに』（</a:t>
            </a:r>
            <a:r>
              <a:rPr lang="en-US" altLang="ja-JP" sz="1000" dirty="0">
                <a:latin typeface="+mn-ea"/>
              </a:rPr>
              <a:t>05</a:t>
            </a:r>
            <a:r>
              <a:rPr lang="ja-JP" altLang="ja-JP" sz="1000" dirty="0">
                <a:latin typeface="+mn-ea"/>
              </a:rPr>
              <a:t>）などを監督。</a:t>
            </a:r>
            <a:r>
              <a:rPr lang="en-US" altLang="ja-JP" sz="1000" dirty="0">
                <a:latin typeface="+mn-ea"/>
              </a:rPr>
              <a:t>10</a:t>
            </a:r>
            <a:r>
              <a:rPr lang="ja-JP" altLang="ja-JP" sz="1000" dirty="0">
                <a:latin typeface="+mn-ea"/>
              </a:rPr>
              <a:t>年、文化庁より映画功労賞が贈られた。</a:t>
            </a:r>
          </a:p>
        </p:txBody>
      </p:sp>
      <p:sp>
        <p:nvSpPr>
          <p:cNvPr id="33" name="テキスト ボックス 32">
            <a:extLst>
              <a:ext uri="{FF2B5EF4-FFF2-40B4-BE49-F238E27FC236}">
                <a16:creationId xmlns:a16="http://schemas.microsoft.com/office/drawing/2014/main" id="{955E6C8F-3338-48DE-B108-EA93F595719A}"/>
              </a:ext>
            </a:extLst>
          </p:cNvPr>
          <p:cNvSpPr txBox="1"/>
          <p:nvPr/>
        </p:nvSpPr>
        <p:spPr>
          <a:xfrm>
            <a:off x="4953000" y="879144"/>
            <a:ext cx="3493264" cy="430887"/>
          </a:xfrm>
          <a:prstGeom prst="rect">
            <a:avLst/>
          </a:prstGeom>
          <a:noFill/>
        </p:spPr>
        <p:txBody>
          <a:bodyPr wrap="none" rtlCol="0">
            <a:spAutoFit/>
          </a:bodyPr>
          <a:lstStyle/>
          <a:p>
            <a:r>
              <a:rPr kumimoji="1" lang="ja-JP" altLang="en-US" sz="1100" dirty="0">
                <a:latin typeface="+mn-ea"/>
              </a:rPr>
              <a:t>＜選定委員＞</a:t>
            </a:r>
            <a:endParaRPr kumimoji="1" lang="en-US" altLang="ja-JP" sz="1100" dirty="0">
              <a:latin typeface="+mn-ea"/>
            </a:endParaRPr>
          </a:p>
          <a:p>
            <a:r>
              <a:rPr lang="ja-JP" altLang="ja-JP" sz="1100" b="1" dirty="0"/>
              <a:t>杉井 ギサブロー （演出家、アニメ監督、日本画家）</a:t>
            </a:r>
            <a:endParaRPr lang="ja-JP" altLang="ja-JP" sz="1100" dirty="0"/>
          </a:p>
        </p:txBody>
      </p:sp>
      <p:pic>
        <p:nvPicPr>
          <p:cNvPr id="34" name="図 33" descr="人, 室内, 壁, 衣類 が含まれている画像&#10;&#10;自動的に生成された説明">
            <a:extLst>
              <a:ext uri="{FF2B5EF4-FFF2-40B4-BE49-F238E27FC236}">
                <a16:creationId xmlns:a16="http://schemas.microsoft.com/office/drawing/2014/main" id="{5540BB6D-DED5-4FC3-B554-65D33E57B3E1}"/>
              </a:ext>
            </a:extLst>
          </p:cNvPr>
          <p:cNvPicPr/>
          <p:nvPr/>
        </p:nvPicPr>
        <p:blipFill>
          <a:blip r:embed="rId3">
            <a:extLst>
              <a:ext uri="{28A0092B-C50C-407E-A947-70E740481C1C}">
                <a14:useLocalDpi xmlns:a14="http://schemas.microsoft.com/office/drawing/2010/main" val="0"/>
              </a:ext>
            </a:extLst>
          </a:blip>
          <a:stretch>
            <a:fillRect/>
          </a:stretch>
        </p:blipFill>
        <p:spPr>
          <a:xfrm>
            <a:off x="5025062" y="1378194"/>
            <a:ext cx="1486098" cy="2241140"/>
          </a:xfrm>
          <a:prstGeom prst="rect">
            <a:avLst/>
          </a:prstGeom>
        </p:spPr>
      </p:pic>
      <p:pic>
        <p:nvPicPr>
          <p:cNvPr id="35" name="図 34">
            <a:extLst>
              <a:ext uri="{FF2B5EF4-FFF2-40B4-BE49-F238E27FC236}">
                <a16:creationId xmlns:a16="http://schemas.microsoft.com/office/drawing/2014/main" id="{CA41BA24-4470-47D9-A5A2-22E85D99F9AD}"/>
              </a:ext>
            </a:extLst>
          </p:cNvPr>
          <p:cNvPicPr/>
          <p:nvPr/>
        </p:nvPicPr>
        <p:blipFill rotWithShape="1">
          <a:blip r:embed="rId4">
            <a:extLst>
              <a:ext uri="{28A0092B-C50C-407E-A947-70E740481C1C}">
                <a14:useLocalDpi xmlns:a14="http://schemas.microsoft.com/office/drawing/2010/main" val="0"/>
              </a:ext>
            </a:extLst>
          </a:blip>
          <a:srcRect l="17999" r="8405" b="27577"/>
          <a:stretch/>
        </p:blipFill>
        <p:spPr>
          <a:xfrm>
            <a:off x="68011" y="4494913"/>
            <a:ext cx="1555750" cy="2296160"/>
          </a:xfrm>
          <a:prstGeom prst="rect">
            <a:avLst/>
          </a:prstGeom>
        </p:spPr>
      </p:pic>
      <p:pic>
        <p:nvPicPr>
          <p:cNvPr id="36" name="図 35" descr="人, 男性, スーツ, ネクタイ が含まれている画像&#10;&#10;自動的に生成された説明">
            <a:extLst>
              <a:ext uri="{FF2B5EF4-FFF2-40B4-BE49-F238E27FC236}">
                <a16:creationId xmlns:a16="http://schemas.microsoft.com/office/drawing/2014/main" id="{F5CEA695-340D-4736-B0E0-7A0513E5847C}"/>
              </a:ext>
            </a:extLst>
          </p:cNvPr>
          <p:cNvPicPr/>
          <p:nvPr/>
        </p:nvPicPr>
        <p:blipFill rotWithShape="1">
          <a:blip r:embed="rId5" cstate="print">
            <a:extLst>
              <a:ext uri="{28A0092B-C50C-407E-A947-70E740481C1C}">
                <a14:useLocalDpi xmlns:a14="http://schemas.microsoft.com/office/drawing/2010/main" val="0"/>
              </a:ext>
            </a:extLst>
          </a:blip>
          <a:srcRect l="15000" r="12647"/>
          <a:stretch/>
        </p:blipFill>
        <p:spPr bwMode="auto">
          <a:xfrm>
            <a:off x="5004269" y="4549095"/>
            <a:ext cx="2021985" cy="2095645"/>
          </a:xfrm>
          <a:prstGeom prst="rect">
            <a:avLst/>
          </a:prstGeom>
          <a:ln>
            <a:noFill/>
          </a:ln>
          <a:extLst>
            <a:ext uri="{53640926-AAD7-44D8-BBD7-CCE9431645EC}">
              <a14:shadowObscured xmlns:a14="http://schemas.microsoft.com/office/drawing/2010/main"/>
            </a:ext>
          </a:extLst>
        </p:spPr>
      </p:pic>
      <p:sp>
        <p:nvSpPr>
          <p:cNvPr id="37" name="テキスト ボックス 36">
            <a:extLst>
              <a:ext uri="{FF2B5EF4-FFF2-40B4-BE49-F238E27FC236}">
                <a16:creationId xmlns:a16="http://schemas.microsoft.com/office/drawing/2014/main" id="{288CA856-2B49-4546-8299-C6697D4E46EF}"/>
              </a:ext>
            </a:extLst>
          </p:cNvPr>
          <p:cNvSpPr txBox="1"/>
          <p:nvPr/>
        </p:nvSpPr>
        <p:spPr>
          <a:xfrm>
            <a:off x="24087" y="3834297"/>
            <a:ext cx="4806124" cy="600164"/>
          </a:xfrm>
          <a:prstGeom prst="rect">
            <a:avLst/>
          </a:prstGeom>
          <a:noFill/>
        </p:spPr>
        <p:txBody>
          <a:bodyPr wrap="none" rtlCol="0">
            <a:spAutoFit/>
          </a:bodyPr>
          <a:lstStyle/>
          <a:p>
            <a:r>
              <a:rPr kumimoji="1" lang="ja-JP" altLang="en-US" sz="1100" dirty="0">
                <a:latin typeface="+mn-ea"/>
              </a:rPr>
              <a:t>＜選定委員＞</a:t>
            </a:r>
            <a:endParaRPr kumimoji="1" lang="en-US" altLang="ja-JP" sz="1100" dirty="0">
              <a:latin typeface="+mn-ea"/>
            </a:endParaRPr>
          </a:p>
          <a:p>
            <a:r>
              <a:rPr lang="ja-JP" altLang="ja-JP" sz="1100" b="1" dirty="0">
                <a:latin typeface="+mn-ea"/>
              </a:rPr>
              <a:t>すぎはら ちゅん</a:t>
            </a:r>
            <a:endParaRPr lang="en-US" altLang="ja-JP" sz="1100" b="1" dirty="0">
              <a:latin typeface="+mn-ea"/>
            </a:endParaRPr>
          </a:p>
          <a:p>
            <a:r>
              <a:rPr lang="ja-JP" altLang="ja-JP" sz="1100" b="1" dirty="0">
                <a:latin typeface="+mn-ea"/>
              </a:rPr>
              <a:t> （</a:t>
            </a:r>
            <a:r>
              <a:rPr lang="en-US" altLang="ja-JP" sz="1100" b="1" dirty="0">
                <a:latin typeface="+mn-ea"/>
              </a:rPr>
              <a:t>CG</a:t>
            </a:r>
            <a:r>
              <a:rPr lang="ja-JP" altLang="ja-JP" sz="1100" b="1" dirty="0">
                <a:latin typeface="+mn-ea"/>
              </a:rPr>
              <a:t>アニメーター、脚本家、映像作家</a:t>
            </a:r>
            <a:r>
              <a:rPr lang="ja-JP" altLang="ja-JP" sz="1100" dirty="0">
                <a:latin typeface="+mn-ea"/>
              </a:rPr>
              <a:t>、</a:t>
            </a:r>
            <a:r>
              <a:rPr lang="ja-JP" altLang="ja-JP" sz="1100" b="1" dirty="0">
                <a:latin typeface="+mn-ea"/>
              </a:rPr>
              <a:t>歌舞伎イヤホンガイド解説員）</a:t>
            </a:r>
            <a:endParaRPr lang="ja-JP" altLang="ja-JP" sz="1100" dirty="0">
              <a:latin typeface="+mn-ea"/>
            </a:endParaRPr>
          </a:p>
        </p:txBody>
      </p:sp>
      <p:sp>
        <p:nvSpPr>
          <p:cNvPr id="38" name="テキスト ボックス 37">
            <a:extLst>
              <a:ext uri="{FF2B5EF4-FFF2-40B4-BE49-F238E27FC236}">
                <a16:creationId xmlns:a16="http://schemas.microsoft.com/office/drawing/2014/main" id="{2F9A5C9E-2270-475E-B1CD-C9C3DFE799D3}"/>
              </a:ext>
            </a:extLst>
          </p:cNvPr>
          <p:cNvSpPr txBox="1"/>
          <p:nvPr/>
        </p:nvSpPr>
        <p:spPr>
          <a:xfrm>
            <a:off x="4953000" y="3834297"/>
            <a:ext cx="2191626" cy="430887"/>
          </a:xfrm>
          <a:prstGeom prst="rect">
            <a:avLst/>
          </a:prstGeom>
          <a:noFill/>
        </p:spPr>
        <p:txBody>
          <a:bodyPr wrap="none" rtlCol="0">
            <a:spAutoFit/>
          </a:bodyPr>
          <a:lstStyle/>
          <a:p>
            <a:r>
              <a:rPr kumimoji="1" lang="ja-JP" altLang="en-US" sz="1100" dirty="0">
                <a:latin typeface="+mn-ea"/>
              </a:rPr>
              <a:t>＜選定委員＞</a:t>
            </a:r>
            <a:endParaRPr kumimoji="1" lang="en-US" altLang="ja-JP" sz="1100" dirty="0">
              <a:latin typeface="+mn-ea"/>
            </a:endParaRPr>
          </a:p>
          <a:p>
            <a:r>
              <a:rPr lang="ja-JP" altLang="ja-JP" sz="1100" b="1" dirty="0"/>
              <a:t>糸曽 賢志（映画監督、経営者）</a:t>
            </a:r>
            <a:endParaRPr lang="ja-JP" altLang="ja-JP" sz="1100" dirty="0"/>
          </a:p>
        </p:txBody>
      </p:sp>
      <p:sp>
        <p:nvSpPr>
          <p:cNvPr id="39" name="テキスト ボックス 38">
            <a:extLst>
              <a:ext uri="{FF2B5EF4-FFF2-40B4-BE49-F238E27FC236}">
                <a16:creationId xmlns:a16="http://schemas.microsoft.com/office/drawing/2014/main" id="{7E1A8FB0-AD16-4604-9D15-4914131E253D}"/>
              </a:ext>
            </a:extLst>
          </p:cNvPr>
          <p:cNvSpPr txBox="1"/>
          <p:nvPr/>
        </p:nvSpPr>
        <p:spPr>
          <a:xfrm>
            <a:off x="1796145" y="4494913"/>
            <a:ext cx="2606040" cy="2092881"/>
          </a:xfrm>
          <a:prstGeom prst="rect">
            <a:avLst/>
          </a:prstGeom>
          <a:noFill/>
        </p:spPr>
        <p:txBody>
          <a:bodyPr wrap="square" rtlCol="0">
            <a:spAutoFit/>
          </a:bodyPr>
          <a:lstStyle/>
          <a:p>
            <a:r>
              <a:rPr lang="ja-JP" altLang="ja-JP" sz="1000" dirty="0"/>
              <a:t>【プロフィール】</a:t>
            </a:r>
            <a:br>
              <a:rPr lang="en-US" altLang="ja-JP" sz="1000" dirty="0"/>
            </a:br>
            <a:r>
              <a:rPr lang="en-US" altLang="ja-JP" sz="1000" dirty="0"/>
              <a:t>2008</a:t>
            </a:r>
            <a:r>
              <a:rPr lang="ja-JP" altLang="ja-JP" sz="1000" dirty="0"/>
              <a:t>年函館港イルミナシオン映画祭シナリオ大賞にて「アイヌ神謡集」の著者である知里幸恵の人生を描いた長編シナリオで林海象賞を受賞。</a:t>
            </a:r>
          </a:p>
          <a:p>
            <a:r>
              <a:rPr lang="en-US" altLang="ja-JP" sz="1000" dirty="0"/>
              <a:t>2014</a:t>
            </a:r>
            <a:r>
              <a:rPr lang="ja-JP" altLang="ja-JP" sz="1000" dirty="0"/>
              <a:t>年短編アニメーション映画「七五郎沢の狐」を発表し、国内外の約</a:t>
            </a:r>
            <a:r>
              <a:rPr lang="en-US" altLang="ja-JP" sz="1000" dirty="0"/>
              <a:t>40</a:t>
            </a:r>
            <a:r>
              <a:rPr lang="ja-JP" altLang="ja-JP" sz="1000" dirty="0"/>
              <a:t>の映画祭でノミネート、そして公式上映され、アルバニア国際環境映画祭 短編部門最優秀賞のほか</a:t>
            </a:r>
            <a:r>
              <a:rPr lang="en-US" altLang="ja-JP" sz="1000" dirty="0"/>
              <a:t>3</a:t>
            </a:r>
            <a:r>
              <a:rPr lang="ja-JP" altLang="ja-JP" sz="1000" dirty="0"/>
              <a:t>つの賞を受賞。</a:t>
            </a:r>
          </a:p>
          <a:p>
            <a:r>
              <a:rPr lang="en-US" altLang="ja-JP" sz="1000" dirty="0"/>
              <a:t>2014</a:t>
            </a:r>
            <a:r>
              <a:rPr lang="ja-JP" altLang="ja-JP" sz="1000" dirty="0"/>
              <a:t>年～</a:t>
            </a:r>
            <a:r>
              <a:rPr lang="en-US" altLang="ja-JP" sz="1000" dirty="0"/>
              <a:t>2017</a:t>
            </a:r>
            <a:r>
              <a:rPr lang="ja-JP" altLang="ja-JP" sz="1000" dirty="0"/>
              <a:t>年「日本の昔ばなし」シリーズの脚本を担当。</a:t>
            </a:r>
          </a:p>
          <a:p>
            <a:endParaRPr kumimoji="1" lang="ja-JP" altLang="en-US" sz="1000" dirty="0"/>
          </a:p>
        </p:txBody>
      </p:sp>
      <p:sp>
        <p:nvSpPr>
          <p:cNvPr id="40" name="テキスト ボックス 39">
            <a:extLst>
              <a:ext uri="{FF2B5EF4-FFF2-40B4-BE49-F238E27FC236}">
                <a16:creationId xmlns:a16="http://schemas.microsoft.com/office/drawing/2014/main" id="{E875149C-2017-4C26-AF2B-C9CB76BE2388}"/>
              </a:ext>
            </a:extLst>
          </p:cNvPr>
          <p:cNvSpPr txBox="1"/>
          <p:nvPr/>
        </p:nvSpPr>
        <p:spPr>
          <a:xfrm>
            <a:off x="7026255" y="4428115"/>
            <a:ext cx="2774731" cy="1938992"/>
          </a:xfrm>
          <a:prstGeom prst="rect">
            <a:avLst/>
          </a:prstGeom>
          <a:noFill/>
        </p:spPr>
        <p:txBody>
          <a:bodyPr wrap="square" rtlCol="0">
            <a:spAutoFit/>
          </a:bodyPr>
          <a:lstStyle/>
          <a:p>
            <a:r>
              <a:rPr lang="ja-JP" altLang="ja-JP" sz="1000" dirty="0">
                <a:latin typeface="+mn-ea"/>
              </a:rPr>
              <a:t>【プロフィール】</a:t>
            </a:r>
          </a:p>
          <a:p>
            <a:r>
              <a:rPr lang="ja-JP" altLang="ja-JP" sz="1000" dirty="0">
                <a:latin typeface="+mn-ea"/>
              </a:rPr>
              <a:t>映像監督、大阪成蹊大学 造形芸術学</a:t>
            </a:r>
            <a:r>
              <a:rPr lang="ja-JP" altLang="en-US" sz="1000" dirty="0">
                <a:latin typeface="+mn-ea"/>
              </a:rPr>
              <a:t>部</a:t>
            </a:r>
            <a:r>
              <a:rPr lang="ja-JP" altLang="ja-JP" sz="1000" dirty="0">
                <a:latin typeface="+mn-ea"/>
              </a:rPr>
              <a:t>長・教授。スタジオジブリの宮崎駿監督に師事後、実写アニメを問わず作品を発表。「遊戯王」カードイラスト、劇場アニメ「夢みる機械」演出、「</a:t>
            </a:r>
            <a:r>
              <a:rPr lang="en-US" altLang="ja-JP" sz="1000" dirty="0">
                <a:latin typeface="+mn-ea"/>
              </a:rPr>
              <a:t>SMAP</a:t>
            </a:r>
            <a:r>
              <a:rPr lang="ja-JP" altLang="ja-JP" sz="1000" dirty="0">
                <a:latin typeface="+mn-ea"/>
              </a:rPr>
              <a:t>コンサートツアー」映像監督、劇場版「進撃の巨人」オープニングプロデューサー、劇場アニメ「サンタ・カンパニー」総監督など手がけている。クラウドファンディング活用した作品製作に造詣が深く、ギネス世界記録にも登録されている。</a:t>
            </a:r>
          </a:p>
          <a:p>
            <a:endParaRPr kumimoji="1" lang="ja-JP" altLang="en-US" sz="1000" dirty="0">
              <a:latin typeface="+mn-ea"/>
            </a:endParaRPr>
          </a:p>
        </p:txBody>
      </p:sp>
    </p:spTree>
    <p:extLst>
      <p:ext uri="{BB962C8B-B14F-4D97-AF65-F5344CB8AC3E}">
        <p14:creationId xmlns:p14="http://schemas.microsoft.com/office/powerpoint/2010/main" val="2901934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3752B33-A995-4F61-8BDF-5743AA02AAD6}"/>
              </a:ext>
            </a:extLst>
          </p:cNvPr>
          <p:cNvSpPr>
            <a:spLocks noGrp="1"/>
          </p:cNvSpPr>
          <p:nvPr>
            <p:ph type="sldNum" sz="quarter" idx="12"/>
          </p:nvPr>
        </p:nvSpPr>
        <p:spPr/>
        <p:txBody>
          <a:bodyPr/>
          <a:lstStyle/>
          <a:p>
            <a:fld id="{7C9ADB74-11FB-46FA-A2BB-EABBF829AE4E}" type="slidenum">
              <a:rPr kumimoji="1" lang="ja-JP" altLang="en-US" smtClean="0"/>
              <a:pPr/>
              <a:t>8</a:t>
            </a:fld>
            <a:endParaRPr kumimoji="1" lang="ja-JP" altLang="en-US"/>
          </a:p>
        </p:txBody>
      </p:sp>
      <p:sp>
        <p:nvSpPr>
          <p:cNvPr id="3" name="テキスト ボックス 2">
            <a:extLst>
              <a:ext uri="{FF2B5EF4-FFF2-40B4-BE49-F238E27FC236}">
                <a16:creationId xmlns:a16="http://schemas.microsoft.com/office/drawing/2014/main" id="{67A6BBB2-3CEA-4850-ACE4-699C1A7FA21C}"/>
              </a:ext>
            </a:extLst>
          </p:cNvPr>
          <p:cNvSpPr txBox="1"/>
          <p:nvPr/>
        </p:nvSpPr>
        <p:spPr>
          <a:xfrm>
            <a:off x="1930993" y="335209"/>
            <a:ext cx="6045245" cy="369332"/>
          </a:xfrm>
          <a:prstGeom prst="rect">
            <a:avLst/>
          </a:prstGeom>
          <a:noFill/>
        </p:spPr>
        <p:txBody>
          <a:bodyPr wrap="none" rtlCol="0">
            <a:spAutoFit/>
          </a:bodyPr>
          <a:lstStyle/>
          <a:p>
            <a:r>
              <a:rPr kumimoji="1" lang="ja-JP" altLang="en-US" dirty="0"/>
              <a:t>「海ノ民話のまち」認定表敬訪問</a:t>
            </a:r>
            <a:r>
              <a:rPr kumimoji="1" lang="en-US" altLang="ja-JP" dirty="0"/>
              <a:t>/</a:t>
            </a:r>
            <a:r>
              <a:rPr kumimoji="1" lang="ja-JP" altLang="en-US" dirty="0"/>
              <a:t>実行委員会との打合せ</a:t>
            </a:r>
          </a:p>
        </p:txBody>
      </p:sp>
      <p:sp>
        <p:nvSpPr>
          <p:cNvPr id="4" name="テキスト ボックス 3">
            <a:extLst>
              <a:ext uri="{FF2B5EF4-FFF2-40B4-BE49-F238E27FC236}">
                <a16:creationId xmlns:a16="http://schemas.microsoft.com/office/drawing/2014/main" id="{460CA248-3A2A-4988-912E-28ADF7CD9D08}"/>
              </a:ext>
            </a:extLst>
          </p:cNvPr>
          <p:cNvSpPr txBox="1"/>
          <p:nvPr/>
        </p:nvSpPr>
        <p:spPr>
          <a:xfrm>
            <a:off x="940236" y="1137254"/>
            <a:ext cx="8032968" cy="276999"/>
          </a:xfrm>
          <a:prstGeom prst="rect">
            <a:avLst/>
          </a:prstGeom>
          <a:noFill/>
        </p:spPr>
        <p:txBody>
          <a:bodyPr wrap="none" rtlCol="0">
            <a:spAutoFit/>
          </a:bodyPr>
          <a:lstStyle/>
          <a:p>
            <a:r>
              <a:rPr kumimoji="1" lang="ja-JP" altLang="en-US" sz="1200" dirty="0">
                <a:latin typeface="游明朝 Demibold" panose="02020600000000000000" pitchFamily="18" charset="-128"/>
                <a:ea typeface="游明朝 Demibold" panose="02020600000000000000" pitchFamily="18" charset="-128"/>
              </a:rPr>
              <a:t>本年度の「海ノ民話のまち」５エリアの決定にともない、最初のご挨拶として認定自治体に表敬訪問を行います。</a:t>
            </a:r>
          </a:p>
        </p:txBody>
      </p:sp>
      <p:cxnSp>
        <p:nvCxnSpPr>
          <p:cNvPr id="6" name="直線コネクタ 5">
            <a:extLst>
              <a:ext uri="{FF2B5EF4-FFF2-40B4-BE49-F238E27FC236}">
                <a16:creationId xmlns:a16="http://schemas.microsoft.com/office/drawing/2014/main" id="{A5BA1F01-AC73-4ECF-B592-1FC770DAF0B3}"/>
              </a:ext>
            </a:extLst>
          </p:cNvPr>
          <p:cNvCxnSpPr/>
          <p:nvPr/>
        </p:nvCxnSpPr>
        <p:spPr>
          <a:xfrm>
            <a:off x="434715" y="1646631"/>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E72FD3F8-4927-4B3C-9E7F-7CDDF061DF42}"/>
              </a:ext>
            </a:extLst>
          </p:cNvPr>
          <p:cNvSpPr txBox="1"/>
          <p:nvPr/>
        </p:nvSpPr>
        <p:spPr>
          <a:xfrm>
            <a:off x="434715" y="1653647"/>
            <a:ext cx="1261884" cy="307777"/>
          </a:xfrm>
          <a:prstGeom prst="rect">
            <a:avLst/>
          </a:prstGeom>
          <a:noFill/>
        </p:spPr>
        <p:txBody>
          <a:bodyPr wrap="none" rtlCol="0">
            <a:spAutoFit/>
          </a:bodyPr>
          <a:lstStyle/>
          <a:p>
            <a:r>
              <a:rPr kumimoji="1" lang="ja-JP" altLang="en-US" sz="1400" dirty="0"/>
              <a:t>表敬訪問内容</a:t>
            </a:r>
          </a:p>
        </p:txBody>
      </p:sp>
      <p:sp>
        <p:nvSpPr>
          <p:cNvPr id="8" name="テキスト ボックス 7">
            <a:extLst>
              <a:ext uri="{FF2B5EF4-FFF2-40B4-BE49-F238E27FC236}">
                <a16:creationId xmlns:a16="http://schemas.microsoft.com/office/drawing/2014/main" id="{2893636F-E179-40F0-A7C8-D56D519FAE94}"/>
              </a:ext>
            </a:extLst>
          </p:cNvPr>
          <p:cNvSpPr txBox="1"/>
          <p:nvPr/>
        </p:nvSpPr>
        <p:spPr>
          <a:xfrm>
            <a:off x="899409" y="2082767"/>
            <a:ext cx="8789586" cy="1785104"/>
          </a:xfrm>
          <a:prstGeom prst="rect">
            <a:avLst/>
          </a:prstGeom>
          <a:noFill/>
        </p:spPr>
        <p:txBody>
          <a:bodyPr wrap="none" rtlCol="0">
            <a:spAutoFit/>
          </a:bodyPr>
          <a:lstStyle/>
          <a:p>
            <a:r>
              <a:rPr kumimoji="1" lang="ja-JP" altLang="en-US" sz="1100" dirty="0">
                <a:latin typeface="游明朝 Demibold" panose="02020600000000000000" pitchFamily="18" charset="-128"/>
                <a:ea typeface="游明朝 Demibold" panose="02020600000000000000" pitchFamily="18" charset="-128"/>
              </a:rPr>
              <a:t>①認定証の授与</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首長もしくは副首長に認定証を授与いたします。</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授与者として当プロジェクトのアニメーション制作プロデューサーの沼田氏と当プロジェクト制作ディレクターの柴田氏が訪問します。</a:t>
            </a:r>
            <a:endParaRPr kumimoji="1" lang="en-US" altLang="ja-JP" sz="1100" dirty="0">
              <a:latin typeface="游明朝 Demibold" panose="02020600000000000000" pitchFamily="18" charset="-128"/>
              <a:ea typeface="游明朝 Demibold" panose="02020600000000000000" pitchFamily="18" charset="-128"/>
            </a:endParaRPr>
          </a:p>
          <a:p>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②今後の当プロジェクトの施策内容説明</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solidFill>
                  <a:srgbClr val="000000"/>
                </a:solidFill>
                <a:latin typeface="游明朝 Demibold" panose="02020600000000000000" pitchFamily="18" charset="-128"/>
                <a:ea typeface="游明朝 Demibold" panose="02020600000000000000" pitchFamily="18" charset="-128"/>
              </a:rPr>
              <a:t>沼田氏、柴田氏より今後予定している施策内容や、スケジュール等ご説明いたします。</a:t>
            </a:r>
            <a:endParaRPr kumimoji="1" lang="en-US" altLang="ja-JP" sz="1100" dirty="0">
              <a:solidFill>
                <a:srgbClr val="000000"/>
              </a:solidFill>
              <a:latin typeface="游明朝 Demibold" panose="02020600000000000000" pitchFamily="18" charset="-128"/>
              <a:ea typeface="游明朝 Demibold" panose="02020600000000000000" pitchFamily="18" charset="-128"/>
            </a:endParaRPr>
          </a:p>
          <a:p>
            <a:endParaRPr kumimoji="1" lang="en-US" altLang="ja-JP" sz="1100" dirty="0">
              <a:solidFill>
                <a:srgbClr val="000000"/>
              </a:solidFill>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③取材</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プレスリリースを配信します。</a:t>
            </a:r>
            <a:endParaRPr kumimoji="1" lang="en-US" altLang="ja-JP" sz="1100" dirty="0">
              <a:latin typeface="游明朝 Demibold" panose="02020600000000000000" pitchFamily="18" charset="-128"/>
              <a:ea typeface="游明朝 Demibold" panose="02020600000000000000" pitchFamily="18" charset="-128"/>
            </a:endParaRPr>
          </a:p>
          <a:p>
            <a:r>
              <a:rPr kumimoji="1" lang="ja-JP" altLang="en-US" sz="1100" dirty="0">
                <a:latin typeface="游明朝 Demibold" panose="02020600000000000000" pitchFamily="18" charset="-128"/>
                <a:ea typeface="游明朝 Demibold" panose="02020600000000000000" pitchFamily="18" charset="-128"/>
              </a:rPr>
              <a:t>エリア事務局での取材もお願い致します。</a:t>
            </a:r>
          </a:p>
        </p:txBody>
      </p:sp>
      <p:sp>
        <p:nvSpPr>
          <p:cNvPr id="9" name="テキスト ボックス 8">
            <a:extLst>
              <a:ext uri="{FF2B5EF4-FFF2-40B4-BE49-F238E27FC236}">
                <a16:creationId xmlns:a16="http://schemas.microsoft.com/office/drawing/2014/main" id="{8548AA11-46F8-41B5-82FF-D9BA42999220}"/>
              </a:ext>
            </a:extLst>
          </p:cNvPr>
          <p:cNvSpPr txBox="1"/>
          <p:nvPr/>
        </p:nvSpPr>
        <p:spPr>
          <a:xfrm>
            <a:off x="182884" y="5741732"/>
            <a:ext cx="9571945" cy="1015663"/>
          </a:xfrm>
          <a:prstGeom prst="rect">
            <a:avLst/>
          </a:prstGeom>
          <a:noFill/>
          <a:ln>
            <a:solidFill>
              <a:srgbClr val="A5D4E2"/>
            </a:solidFill>
            <a:prstDash val="sysDash"/>
          </a:ln>
        </p:spPr>
        <p:txBody>
          <a:bodyPr wrap="square" rtlCol="0">
            <a:spAutoFit/>
          </a:bodyPr>
          <a:lstStyle/>
          <a:p>
            <a:pPr marL="182563" indent="-182563"/>
            <a:r>
              <a:rPr kumimoji="1" lang="ja-JP" altLang="en-US" sz="1000" dirty="0">
                <a:latin typeface="游明朝 Demibold" panose="02020600000000000000" pitchFamily="18" charset="-128"/>
                <a:ea typeface="游明朝 Demibold" panose="02020600000000000000" pitchFamily="18" charset="-128"/>
              </a:rPr>
              <a:t>＜お願い＞</a:t>
            </a:r>
            <a:endParaRPr kumimoji="1" lang="en-US" altLang="ja-JP" sz="1000" dirty="0">
              <a:latin typeface="游明朝 Demibold" panose="02020600000000000000" pitchFamily="18" charset="-128"/>
              <a:ea typeface="游明朝 Demibold" panose="02020600000000000000" pitchFamily="18" charset="-128"/>
            </a:endParaRPr>
          </a:p>
          <a:p>
            <a:pPr marL="182563" indent="-182563"/>
            <a:r>
              <a:rPr kumimoji="1" lang="ja-JP" altLang="en-US" sz="1000" dirty="0">
                <a:latin typeface="游明朝 Demibold" panose="02020600000000000000" pitchFamily="18" charset="-128"/>
                <a:ea typeface="游明朝 Demibold" panose="02020600000000000000" pitchFamily="18" charset="-128"/>
              </a:rPr>
              <a:t>可能な限りでけっこうです。できましたら、</a:t>
            </a:r>
            <a:r>
              <a:rPr kumimoji="1" lang="en-US" altLang="ja-JP" sz="1000" b="1" dirty="0">
                <a:solidFill>
                  <a:srgbClr val="FF0000"/>
                </a:solidFill>
                <a:latin typeface="游明朝 Demibold" panose="02020600000000000000" pitchFamily="18" charset="-128"/>
                <a:ea typeface="游明朝 Demibold" panose="02020600000000000000" pitchFamily="18" charset="-128"/>
              </a:rPr>
              <a:t>8</a:t>
            </a:r>
            <a:r>
              <a:rPr kumimoji="1" lang="ja-JP" altLang="en-US" sz="1000" b="1" dirty="0">
                <a:solidFill>
                  <a:srgbClr val="FF0000"/>
                </a:solidFill>
                <a:latin typeface="游明朝 Demibold" panose="02020600000000000000" pitchFamily="18" charset="-128"/>
                <a:ea typeface="游明朝 Demibold" panose="02020600000000000000" pitchFamily="18" charset="-128"/>
              </a:rPr>
              <a:t>月中に認定表敬訪問を実施いたしたく、御調整をお願い致します。</a:t>
            </a:r>
            <a:endParaRPr kumimoji="1" lang="en-US" altLang="ja-JP" sz="1000" b="1" dirty="0">
              <a:solidFill>
                <a:srgbClr val="FF0000"/>
              </a:solidFill>
              <a:latin typeface="游明朝 Demibold" panose="02020600000000000000" pitchFamily="18" charset="-128"/>
              <a:ea typeface="游明朝 Demibold" panose="02020600000000000000" pitchFamily="18" charset="-128"/>
            </a:endParaRPr>
          </a:p>
          <a:p>
            <a:pPr marL="182563" indent="-182563"/>
            <a:r>
              <a:rPr kumimoji="1" lang="en-US" altLang="ja-JP" sz="1000" dirty="0">
                <a:latin typeface="游明朝 Demibold" panose="02020600000000000000" pitchFamily="18" charset="-128"/>
                <a:ea typeface="游明朝 Demibold" panose="02020600000000000000" pitchFamily="18" charset="-128"/>
              </a:rPr>
              <a:t>8</a:t>
            </a:r>
            <a:r>
              <a:rPr kumimoji="1" lang="ja-JP" altLang="en-US" sz="1000" dirty="0">
                <a:latin typeface="游明朝 Demibold" panose="02020600000000000000" pitchFamily="18" charset="-128"/>
                <a:ea typeface="游明朝 Demibold" panose="02020600000000000000" pitchFamily="18" charset="-128"/>
              </a:rPr>
              <a:t>月中の調整が不可だった場合は</a:t>
            </a:r>
            <a:r>
              <a:rPr kumimoji="1" lang="en-US" altLang="ja-JP" sz="1000" dirty="0">
                <a:latin typeface="游明朝 Demibold" panose="02020600000000000000" pitchFamily="18" charset="-128"/>
                <a:ea typeface="游明朝 Demibold" panose="02020600000000000000" pitchFamily="18" charset="-128"/>
              </a:rPr>
              <a:t>9</a:t>
            </a:r>
            <a:r>
              <a:rPr kumimoji="1" lang="ja-JP" altLang="en-US" sz="1000" dirty="0">
                <a:latin typeface="游明朝 Demibold" panose="02020600000000000000" pitchFamily="18" charset="-128"/>
                <a:ea typeface="游明朝 Demibold" panose="02020600000000000000" pitchFamily="18" charset="-128"/>
              </a:rPr>
              <a:t>月以降の日程調整をお願いしますが、その場合でも</a:t>
            </a:r>
            <a:r>
              <a:rPr kumimoji="1" lang="en-US" altLang="ja-JP" sz="1000" b="1" dirty="0">
                <a:solidFill>
                  <a:srgbClr val="FF0000"/>
                </a:solidFill>
                <a:latin typeface="游明朝 Demibold" panose="02020600000000000000" pitchFamily="18" charset="-128"/>
                <a:ea typeface="游明朝 Demibold" panose="02020600000000000000" pitchFamily="18" charset="-128"/>
              </a:rPr>
              <a:t>8</a:t>
            </a:r>
            <a:r>
              <a:rPr kumimoji="1" lang="ja-JP" altLang="en-US" sz="1000" b="1" dirty="0">
                <a:solidFill>
                  <a:srgbClr val="FF0000"/>
                </a:solidFill>
                <a:latin typeface="游明朝 Demibold" panose="02020600000000000000" pitchFamily="18" charset="-128"/>
                <a:ea typeface="游明朝 Demibold" panose="02020600000000000000" pitchFamily="18" charset="-128"/>
              </a:rPr>
              <a:t>月中に実行委員会との打合せを設定していただきたくお願い致します。</a:t>
            </a:r>
            <a:endParaRPr kumimoji="1" lang="en-US" altLang="ja-JP" sz="1000" b="1" dirty="0">
              <a:solidFill>
                <a:srgbClr val="FF0000"/>
              </a:solidFill>
              <a:latin typeface="游明朝 Demibold" panose="02020600000000000000" pitchFamily="18" charset="-128"/>
              <a:ea typeface="游明朝 Demibold" panose="02020600000000000000" pitchFamily="18" charset="-128"/>
            </a:endParaRPr>
          </a:p>
          <a:p>
            <a:pPr marL="182563" indent="-182563"/>
            <a:endParaRPr kumimoji="1" lang="en-US" altLang="ja-JP" sz="1000" dirty="0">
              <a:latin typeface="游明朝 Demibold" panose="02020600000000000000" pitchFamily="18" charset="-128"/>
              <a:ea typeface="游明朝 Demibold" panose="02020600000000000000" pitchFamily="18" charset="-128"/>
            </a:endParaRPr>
          </a:p>
          <a:p>
            <a:pPr marL="182563" indent="-182563"/>
            <a:r>
              <a:rPr kumimoji="1" lang="en-US" altLang="ja-JP" sz="1000" dirty="0">
                <a:latin typeface="游明朝 Demibold" panose="02020600000000000000" pitchFamily="18" charset="-128"/>
                <a:ea typeface="游明朝 Demibold" panose="02020600000000000000" pitchFamily="18" charset="-128"/>
              </a:rPr>
              <a:t>※	11</a:t>
            </a:r>
            <a:r>
              <a:rPr kumimoji="1" lang="ja-JP" altLang="en-US" sz="1000" dirty="0">
                <a:latin typeface="游明朝 Demibold" panose="02020600000000000000" pitchFamily="18" charset="-128"/>
                <a:ea typeface="游明朝 Demibold" panose="02020600000000000000" pitchFamily="18" charset="-128"/>
              </a:rPr>
              <a:t>月には日本財団にアニメーションのダイジェスト版を納品するため、スムーズなアニメーション制作のために早目に地元実行委員との打合せを希望するものです。</a:t>
            </a:r>
          </a:p>
        </p:txBody>
      </p:sp>
      <p:cxnSp>
        <p:nvCxnSpPr>
          <p:cNvPr id="10" name="直線コネクタ 9">
            <a:extLst>
              <a:ext uri="{FF2B5EF4-FFF2-40B4-BE49-F238E27FC236}">
                <a16:creationId xmlns:a16="http://schemas.microsoft.com/office/drawing/2014/main" id="{4B81E2A8-535A-47FC-B4E1-3FEB795D4FD7}"/>
              </a:ext>
            </a:extLst>
          </p:cNvPr>
          <p:cNvCxnSpPr/>
          <p:nvPr/>
        </p:nvCxnSpPr>
        <p:spPr>
          <a:xfrm>
            <a:off x="434715" y="4106199"/>
            <a:ext cx="0" cy="314793"/>
          </a:xfrm>
          <a:prstGeom prst="line">
            <a:avLst/>
          </a:prstGeom>
          <a:ln w="57150">
            <a:solidFill>
              <a:srgbClr val="A5D4E2"/>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1C655FEE-5DC3-4B0A-8B3D-6BB6CC56F384}"/>
              </a:ext>
            </a:extLst>
          </p:cNvPr>
          <p:cNvSpPr txBox="1"/>
          <p:nvPr/>
        </p:nvSpPr>
        <p:spPr>
          <a:xfrm>
            <a:off x="434715" y="4113215"/>
            <a:ext cx="1980029" cy="307777"/>
          </a:xfrm>
          <a:prstGeom prst="rect">
            <a:avLst/>
          </a:prstGeom>
          <a:noFill/>
        </p:spPr>
        <p:txBody>
          <a:bodyPr wrap="none" rtlCol="0">
            <a:spAutoFit/>
          </a:bodyPr>
          <a:lstStyle/>
          <a:p>
            <a:r>
              <a:rPr kumimoji="1" lang="ja-JP" altLang="en-US" sz="1400" dirty="0"/>
              <a:t>実行委員会との打合せ</a:t>
            </a:r>
          </a:p>
        </p:txBody>
      </p:sp>
      <p:sp>
        <p:nvSpPr>
          <p:cNvPr id="12" name="テキスト ボックス 11">
            <a:extLst>
              <a:ext uri="{FF2B5EF4-FFF2-40B4-BE49-F238E27FC236}">
                <a16:creationId xmlns:a16="http://schemas.microsoft.com/office/drawing/2014/main" id="{F402F6E8-911D-438A-A746-CDB4EFC9DC0B}"/>
              </a:ext>
            </a:extLst>
          </p:cNvPr>
          <p:cNvSpPr txBox="1"/>
          <p:nvPr/>
        </p:nvSpPr>
        <p:spPr>
          <a:xfrm>
            <a:off x="899409" y="4584354"/>
            <a:ext cx="8855420" cy="938719"/>
          </a:xfrm>
          <a:prstGeom prst="rect">
            <a:avLst/>
          </a:prstGeom>
          <a:noFill/>
        </p:spPr>
        <p:txBody>
          <a:bodyPr wrap="square" rtlCol="0">
            <a:spAutoFit/>
          </a:bodyPr>
          <a:lstStyle/>
          <a:p>
            <a:pPr marL="182563" indent="-182563"/>
            <a:r>
              <a:rPr kumimoji="1" lang="ja-JP" altLang="en-US" sz="1100" dirty="0">
                <a:latin typeface="游明朝 Demibold" panose="02020600000000000000" pitchFamily="18" charset="-128"/>
                <a:ea typeface="游明朝 Demibold" panose="02020600000000000000" pitchFamily="18" charset="-128"/>
              </a:rPr>
              <a:t>実行委員会と沼田氏、柴田氏との打合せのセッティングをお願いします。</a:t>
            </a:r>
            <a:endParaRPr kumimoji="1" lang="en-US" altLang="ja-JP" sz="1100" dirty="0">
              <a:latin typeface="游明朝 Demibold" panose="02020600000000000000" pitchFamily="18" charset="-128"/>
              <a:ea typeface="游明朝 Demibold" panose="02020600000000000000" pitchFamily="18" charset="-128"/>
            </a:endParaRPr>
          </a:p>
          <a:p>
            <a:pPr marL="182563" indent="-182563"/>
            <a:endParaRPr kumimoji="1" lang="en-US" altLang="ja-JP" sz="1100" dirty="0">
              <a:latin typeface="游明朝 Demibold" panose="02020600000000000000" pitchFamily="18" charset="-128"/>
              <a:ea typeface="游明朝 Demibold" panose="02020600000000000000" pitchFamily="18" charset="-128"/>
            </a:endParaRPr>
          </a:p>
          <a:p>
            <a:pPr marL="182563" indent="-182563"/>
            <a:r>
              <a:rPr kumimoji="1" lang="en-US" altLang="ja-JP" sz="1100" dirty="0">
                <a:latin typeface="游明朝 Demibold" panose="02020600000000000000" pitchFamily="18" charset="-128"/>
                <a:ea typeface="游明朝 Demibold" panose="02020600000000000000" pitchFamily="18" charset="-128"/>
              </a:rPr>
              <a:t>※	</a:t>
            </a:r>
            <a:r>
              <a:rPr kumimoji="1" lang="ja-JP" altLang="en-US" sz="1100" dirty="0">
                <a:latin typeface="游明朝 Demibold" panose="02020600000000000000" pitchFamily="18" charset="-128"/>
                <a:ea typeface="游明朝 Demibold" panose="02020600000000000000" pitchFamily="18" charset="-128"/>
              </a:rPr>
              <a:t>表敬訪問の流れでの打合せ（首長もしくは副首長も同席）もしくは、場を変えての打合せ（首長もしくは副首長は不参加）とするかのご判断はお任せします。</a:t>
            </a:r>
            <a:endParaRPr kumimoji="1" lang="en-US" altLang="ja-JP" sz="1100" dirty="0">
              <a:latin typeface="游明朝 Demibold" panose="02020600000000000000" pitchFamily="18" charset="-128"/>
              <a:ea typeface="游明朝 Demibold" panose="02020600000000000000" pitchFamily="18" charset="-128"/>
            </a:endParaRPr>
          </a:p>
          <a:p>
            <a:pPr marL="182563" indent="-182563"/>
            <a:r>
              <a:rPr kumimoji="1" lang="en-US" altLang="ja-JP" sz="1100" dirty="0">
                <a:latin typeface="游明朝 Demibold" panose="02020600000000000000" pitchFamily="18" charset="-128"/>
                <a:ea typeface="游明朝 Demibold" panose="02020600000000000000" pitchFamily="18" charset="-128"/>
              </a:rPr>
              <a:t>※	</a:t>
            </a:r>
            <a:r>
              <a:rPr kumimoji="1" lang="ja-JP" altLang="en-US" sz="1100" dirty="0">
                <a:latin typeface="游明朝 Demibold" panose="02020600000000000000" pitchFamily="18" charset="-128"/>
                <a:ea typeface="游明朝 Demibold" panose="02020600000000000000" pitchFamily="18" charset="-128"/>
              </a:rPr>
              <a:t>実行委員会メンバーがすべて揃わなくても、</a:t>
            </a:r>
            <a:r>
              <a:rPr kumimoji="1" lang="en-US" altLang="ja-JP" sz="1100" dirty="0">
                <a:latin typeface="游明朝 Demibold" panose="02020600000000000000" pitchFamily="18" charset="-128"/>
                <a:ea typeface="游明朝 Demibold" panose="02020600000000000000" pitchFamily="18" charset="-128"/>
              </a:rPr>
              <a:t>8</a:t>
            </a:r>
            <a:r>
              <a:rPr kumimoji="1" lang="ja-JP" altLang="en-US" sz="1100" dirty="0">
                <a:latin typeface="游明朝 Demibold" panose="02020600000000000000" pitchFamily="18" charset="-128"/>
                <a:ea typeface="游明朝 Demibold" panose="02020600000000000000" pitchFamily="18" charset="-128"/>
              </a:rPr>
              <a:t>月中に訪問できることを優先します。民話伝承に造詣が深い方が望ましいです。</a:t>
            </a:r>
            <a:endParaRPr kumimoji="1" lang="en-US" altLang="ja-JP" sz="1100" dirty="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30049946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574</TotalTime>
  <Words>2321</Words>
  <Application>Microsoft Office PowerPoint</Application>
  <PresentationFormat>A4 210 x 297 mm</PresentationFormat>
  <Paragraphs>483</Paragraphs>
  <Slides>15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Meiryo UI</vt:lpstr>
      <vt:lpstr>游ゴシック</vt:lpstr>
      <vt:lpstr>游明朝 Demibold</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52</cp:revision>
  <cp:lastPrinted>2018-08-27T07:10:04Z</cp:lastPrinted>
  <dcterms:created xsi:type="dcterms:W3CDTF">2018-08-22T08:19:06Z</dcterms:created>
  <dcterms:modified xsi:type="dcterms:W3CDTF">2019-07-24T06:20:51Z</dcterms:modified>
</cp:coreProperties>
</file>