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62" r:id="rId6"/>
    <p:sldId id="263" r:id="rId7"/>
    <p:sldId id="264" r:id="rId8"/>
    <p:sldId id="265" r:id="rId9"/>
    <p:sldId id="266" r:id="rId10"/>
    <p:sldId id="268" r:id="rId11"/>
    <p:sldId id="271" r:id="rId12"/>
    <p:sldId id="290" r:id="rId13"/>
    <p:sldId id="291" r:id="rId14"/>
    <p:sldId id="288" r:id="rId15"/>
    <p:sldId id="289" r:id="rId16"/>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FEF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3" autoAdjust="0"/>
    <p:restoredTop sz="94660"/>
  </p:normalViewPr>
  <p:slideViewPr>
    <p:cSldViewPr>
      <p:cViewPr varScale="1">
        <p:scale>
          <a:sx n="78" d="100"/>
          <a:sy n="78" d="100"/>
        </p:scale>
        <p:origin x="1416"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5F57F38A-40D4-4870-90EA-BD0B58993538}" type="datetimeFigureOut">
              <a:rPr kumimoji="1" lang="ja-JP" altLang="en-US" smtClean="0"/>
              <a:pPr/>
              <a:t>2020/4/14</a:t>
            </a:fld>
            <a:endParaRPr kumimoji="1" lang="ja-JP" altLang="en-US"/>
          </a:p>
        </p:txBody>
      </p:sp>
      <p:sp>
        <p:nvSpPr>
          <p:cNvPr id="4" name="フッター プレースホルダー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9B363652-5649-4AEE-81D8-0FE3792F6A1F}" type="datetimeFigureOut">
              <a:rPr kumimoji="1" lang="ja-JP" altLang="en-US" smtClean="0"/>
              <a:pPr/>
              <a:t>2020/4/14</a:t>
            </a:fld>
            <a:endParaRPr kumimoji="1" lang="ja-JP" altLang="en-US"/>
          </a:p>
        </p:txBody>
      </p:sp>
      <p:sp>
        <p:nvSpPr>
          <p:cNvPr id="4" name="スライド イメージ プレースホルダー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9788" y="744538"/>
            <a:ext cx="2578100" cy="37226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56099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CC5C086-03F9-4BAF-95B4-70CE762377F7}" type="datetime1">
              <a:rPr kumimoji="1" lang="ja-JP" altLang="en-US" smtClean="0"/>
              <a:pPr/>
              <a:t>2020/4/14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6677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2020/4/14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solidFill>
                  <a:schemeClr val="bg1">
                    <a:lumMod val="65000"/>
                  </a:schemeClr>
                </a:solidFill>
                <a:latin typeface="+mn-ea"/>
                <a:ea typeface="+mn-ea"/>
              </a:rPr>
              <a:t>事業ＩＤ：</a:t>
            </a:r>
            <a:r>
              <a:rPr kumimoji="1" lang="en-US" altLang="ja-JP" sz="1100" dirty="0">
                <a:solidFill>
                  <a:schemeClr val="bg1">
                    <a:lumMod val="65000"/>
                  </a:schemeClr>
                </a:solidFill>
                <a:latin typeface="+mn-ea"/>
                <a:ea typeface="+mn-ea"/>
              </a:rPr>
              <a:t>2018495021</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事業名：ストップ！海洋ごみプロジェクト</a:t>
            </a:r>
            <a:r>
              <a:rPr kumimoji="1" lang="en-US" altLang="ja-JP" sz="1100" dirty="0">
                <a:solidFill>
                  <a:schemeClr val="bg1">
                    <a:lumMod val="65000"/>
                  </a:schemeClr>
                </a:solidFill>
                <a:latin typeface="+mn-ea"/>
                <a:ea typeface="+mn-ea"/>
              </a:rPr>
              <a:t>in</a:t>
            </a:r>
            <a:r>
              <a:rPr kumimoji="1" lang="ja-JP" altLang="en-US" sz="1100" dirty="0">
                <a:solidFill>
                  <a:schemeClr val="bg1">
                    <a:lumMod val="65000"/>
                  </a:schemeClr>
                </a:solidFill>
                <a:latin typeface="+mn-ea"/>
                <a:ea typeface="+mn-ea"/>
              </a:rPr>
              <a:t>いしかわ（海と日本</a:t>
            </a:r>
            <a:r>
              <a:rPr kumimoji="1" lang="en-US" altLang="ja-JP" sz="1100" dirty="0">
                <a:solidFill>
                  <a:schemeClr val="bg1">
                    <a:lumMod val="65000"/>
                  </a:schemeClr>
                </a:solidFill>
                <a:latin typeface="+mn-ea"/>
                <a:ea typeface="+mn-ea"/>
              </a:rPr>
              <a:t>2019</a:t>
            </a:r>
            <a:r>
              <a:rPr kumimoji="1" lang="ja-JP" altLang="en-US" sz="1100" dirty="0">
                <a:solidFill>
                  <a:schemeClr val="bg1">
                    <a:lumMod val="65000"/>
                  </a:schemeClr>
                </a:solidFill>
                <a:latin typeface="+mn-ea"/>
                <a:ea typeface="+mn-ea"/>
              </a:rPr>
              <a:t>）</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団体名：一般社団法人 能登里海教育研究所</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2020/4/14</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82.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1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514350" y="3314819"/>
            <a:ext cx="5829300" cy="2123369"/>
          </a:xfrm>
          <a:prstGeom prst="rect">
            <a:avLst/>
          </a:prstGeom>
        </p:spPr>
        <p:txBody>
          <a:bodyPr anchor="ctr">
            <a:normAutofit/>
          </a:bodyPr>
          <a:lstStyle/>
          <a:p>
            <a:pPr algn="ctr"/>
            <a:r>
              <a:rPr kumimoji="1" lang="ja-JP" altLang="en-US" sz="2800" b="1" dirty="0">
                <a:solidFill>
                  <a:schemeClr val="tx1">
                    <a:lumMod val="95000"/>
                    <a:lumOff val="5000"/>
                  </a:schemeClr>
                </a:solidFill>
              </a:rPr>
              <a:t>ストップ！海洋ごみプロジェクト</a:t>
            </a:r>
            <a:br>
              <a:rPr kumimoji="1" lang="ja-JP" altLang="en-US" sz="2800" b="1" dirty="0">
                <a:solidFill>
                  <a:schemeClr val="tx1">
                    <a:lumMod val="95000"/>
                    <a:lumOff val="5000"/>
                  </a:schemeClr>
                </a:solidFill>
              </a:rPr>
            </a:br>
            <a:r>
              <a:rPr kumimoji="1" lang="en-US" altLang="ja-JP" sz="2800" b="1" dirty="0">
                <a:solidFill>
                  <a:schemeClr val="tx1">
                    <a:lumMod val="95000"/>
                    <a:lumOff val="5000"/>
                  </a:schemeClr>
                </a:solidFill>
              </a:rPr>
              <a:t>in</a:t>
            </a:r>
            <a:r>
              <a:rPr kumimoji="1" lang="ja-JP" altLang="en-US" sz="2800" b="1" dirty="0">
                <a:solidFill>
                  <a:schemeClr val="tx1"/>
                </a:solidFill>
              </a:rPr>
              <a:t>いしかわ（海と日本</a:t>
            </a:r>
            <a:r>
              <a:rPr kumimoji="1" lang="en-US" altLang="ja-JP" sz="2800" b="1" dirty="0">
                <a:solidFill>
                  <a:schemeClr val="tx1"/>
                </a:solidFill>
              </a:rPr>
              <a:t>2019</a:t>
            </a:r>
            <a:r>
              <a:rPr kumimoji="1" lang="ja-JP" altLang="en-US" sz="2800" b="1" dirty="0">
                <a:solidFill>
                  <a:schemeClr val="tx1"/>
                </a:solidFill>
              </a:rPr>
              <a:t>）</a:t>
            </a:r>
            <a:br>
              <a:rPr kumimoji="1" lang="en-US" altLang="ja-JP" sz="2800" b="1" dirty="0">
                <a:solidFill>
                  <a:schemeClr val="tx1"/>
                </a:solidFill>
              </a:rPr>
            </a:br>
            <a:br>
              <a:rPr kumimoji="1" lang="en-US" altLang="ja-JP" sz="2800" b="1" dirty="0">
                <a:solidFill>
                  <a:srgbClr val="FF0000"/>
                </a:solidFill>
              </a:rPr>
            </a:br>
            <a:r>
              <a:rPr lang="ja-JP" altLang="en-US" sz="2800" b="1" dirty="0">
                <a:solidFill>
                  <a:schemeClr val="tx1">
                    <a:lumMod val="95000"/>
                    <a:lumOff val="5000"/>
                  </a:schemeClr>
                </a:solidFill>
              </a:rPr>
              <a:t>実施報告書</a:t>
            </a:r>
            <a:endParaRPr kumimoji="1" lang="ja-JP" altLang="en-US" sz="2800" b="1" dirty="0">
              <a:solidFill>
                <a:schemeClr val="tx1">
                  <a:lumMod val="95000"/>
                  <a:lumOff val="5000"/>
                </a:schemeClr>
              </a:solidFill>
            </a:endParaRPr>
          </a:p>
        </p:txBody>
      </p:sp>
      <p:sp>
        <p:nvSpPr>
          <p:cNvPr id="3" name="サブタイトル 2"/>
          <p:cNvSpPr>
            <a:spLocks noGrp="1"/>
          </p:cNvSpPr>
          <p:nvPr>
            <p:ph type="subTitle" idx="4294967295"/>
          </p:nvPr>
        </p:nvSpPr>
        <p:spPr>
          <a:xfrm>
            <a:off x="1028700" y="7374467"/>
            <a:ext cx="4800600" cy="1088923"/>
          </a:xfrm>
          <a:prstGeom prst="rect">
            <a:avLst/>
          </a:prstGeom>
        </p:spPr>
        <p:txBody>
          <a:bodyPr>
            <a:normAutofit/>
          </a:bodyPr>
          <a:lstStyle/>
          <a:p>
            <a:pPr marL="0" indent="0" algn="ctr">
              <a:buNone/>
            </a:pPr>
            <a:r>
              <a:rPr kumimoji="1" lang="en-US" altLang="ja-JP" sz="1600" dirty="0">
                <a:latin typeface="+mn-ea"/>
              </a:rPr>
              <a:t>2020</a:t>
            </a:r>
            <a:r>
              <a:rPr kumimoji="1" lang="ja-JP" altLang="en-US" sz="1600" dirty="0">
                <a:latin typeface="+mn-ea"/>
              </a:rPr>
              <a:t>年</a:t>
            </a:r>
            <a:r>
              <a:rPr kumimoji="1" lang="en-US" altLang="ja-JP" sz="1600" dirty="0">
                <a:latin typeface="+mn-ea"/>
              </a:rPr>
              <a:t>3</a:t>
            </a:r>
            <a:r>
              <a:rPr kumimoji="1" lang="ja-JP" altLang="en-US" sz="1600" dirty="0">
                <a:latin typeface="+mn-ea"/>
              </a:rPr>
              <a:t>月</a:t>
            </a:r>
            <a:r>
              <a:rPr kumimoji="1" lang="en-US" altLang="ja-JP" sz="1600" dirty="0">
                <a:latin typeface="+mn-ea"/>
              </a:rPr>
              <a:t>31</a:t>
            </a:r>
            <a:r>
              <a:rPr kumimoji="1" lang="ja-JP" altLang="en-US" sz="1600" dirty="0">
                <a:latin typeface="+mn-ea"/>
              </a:rPr>
              <a:t>日</a:t>
            </a:r>
          </a:p>
          <a:p>
            <a:pPr marL="0" indent="0" algn="ctr">
              <a:buNone/>
            </a:pPr>
            <a:r>
              <a:rPr lang="ja-JP" altLang="en-US" sz="1600" dirty="0">
                <a:latin typeface="+mn-ea"/>
              </a:rPr>
              <a:t>一般社団法人 能登里海教育研究所</a:t>
            </a:r>
            <a:endParaRPr kumimoji="1" lang="en-US" altLang="ja-JP" sz="1600" dirty="0">
              <a:latin typeface="+mn-ea"/>
            </a:endParaRPr>
          </a:p>
        </p:txBody>
      </p:sp>
      <p:sp>
        <p:nvSpPr>
          <p:cNvPr id="5" name="テキスト ボックス 4"/>
          <p:cNvSpPr txBox="1"/>
          <p:nvPr/>
        </p:nvSpPr>
        <p:spPr>
          <a:xfrm>
            <a:off x="332656" y="1104861"/>
            <a:ext cx="2016224" cy="338554"/>
          </a:xfrm>
          <a:prstGeom prst="rect">
            <a:avLst/>
          </a:prstGeom>
          <a:noFill/>
        </p:spPr>
        <p:txBody>
          <a:bodyPr wrap="square" rtlCol="0">
            <a:spAutoFit/>
          </a:bodyPr>
          <a:lstStyle/>
          <a:p>
            <a:r>
              <a:rPr kumimoji="1" lang="ja-JP" altLang="en-US" sz="1600" b="1" dirty="0"/>
              <a:t>日本財団御中</a:t>
            </a:r>
          </a:p>
        </p:txBody>
      </p:sp>
    </p:spTree>
    <p:extLst>
      <p:ext uri="{BB962C8B-B14F-4D97-AF65-F5344CB8AC3E}">
        <p14:creationId xmlns:p14="http://schemas.microsoft.com/office/powerpoint/2010/main" val="381950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42900" y="3944888"/>
            <a:ext cx="6172200" cy="733876"/>
          </a:xfrm>
          <a:prstGeom prst="rect">
            <a:avLst/>
          </a:prstGeom>
        </p:spPr>
        <p:txBody>
          <a:bodyPr anchor="ctr">
            <a:normAutofit/>
          </a:bodyPr>
          <a:lstStyle/>
          <a:p>
            <a:pPr algn="ctr"/>
            <a:r>
              <a:rPr kumimoji="1" lang="en-US" altLang="ja-JP" sz="2400" dirty="0">
                <a:solidFill>
                  <a:schemeClr val="tx1"/>
                </a:solidFill>
              </a:rPr>
              <a:t>2.</a:t>
            </a:r>
            <a:r>
              <a:rPr kumimoji="1" lang="ja-JP" altLang="en-US" sz="2400" dirty="0">
                <a:solidFill>
                  <a:schemeClr val="tx1"/>
                </a:solidFill>
              </a:rPr>
              <a:t> 河川・海岸のプラスチックごみ調査</a:t>
            </a:r>
          </a:p>
        </p:txBody>
      </p:sp>
    </p:spTree>
    <p:extLst>
      <p:ext uri="{BB962C8B-B14F-4D97-AF65-F5344CB8AC3E}">
        <p14:creationId xmlns:p14="http://schemas.microsoft.com/office/powerpoint/2010/main" val="54985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558924" y="1136576"/>
            <a:ext cx="3230116"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latin typeface="+mn-ea"/>
                <a:ea typeface="+mn-ea"/>
              </a:rPr>
              <a:t>2-</a:t>
            </a:r>
            <a:r>
              <a:rPr lang="ja-JP" altLang="en-US" sz="1300" b="1" dirty="0">
                <a:solidFill>
                  <a:schemeClr val="tx1">
                    <a:lumMod val="95000"/>
                    <a:lumOff val="5000"/>
                  </a:schemeClr>
                </a:solidFill>
                <a:latin typeface="+mn-ea"/>
                <a:ea typeface="+mn-ea"/>
              </a:rPr>
              <a:t>（</a:t>
            </a:r>
            <a:r>
              <a:rPr lang="en-US" altLang="ja-JP" sz="1300" b="1" dirty="0">
                <a:solidFill>
                  <a:schemeClr val="tx1">
                    <a:lumMod val="95000"/>
                    <a:lumOff val="5000"/>
                  </a:schemeClr>
                </a:solidFill>
                <a:latin typeface="+mn-ea"/>
                <a:ea typeface="+mn-ea"/>
              </a:rPr>
              <a:t>1</a:t>
            </a:r>
            <a:r>
              <a:rPr lang="ja-JP" altLang="en-US" sz="1300" b="1" dirty="0">
                <a:solidFill>
                  <a:schemeClr val="tx1">
                    <a:lumMod val="95000"/>
                    <a:lumOff val="5000"/>
                  </a:schemeClr>
                </a:solidFill>
                <a:latin typeface="+mn-ea"/>
                <a:ea typeface="+mn-ea"/>
              </a:rPr>
              <a:t>）</a:t>
            </a:r>
            <a:r>
              <a:rPr lang="ja-JP" altLang="en-US" sz="1300" b="1" dirty="0">
                <a:solidFill>
                  <a:schemeClr val="tx1"/>
                </a:solidFill>
                <a:latin typeface="+mn-ea"/>
                <a:ea typeface="+mn-ea"/>
              </a:rPr>
              <a:t>河川・海岸のプラスチックごみ調査</a:t>
            </a:r>
            <a:endParaRPr lang="en-US" altLang="ja-JP" sz="1300" b="1" dirty="0">
              <a:solidFill>
                <a:schemeClr val="tx1">
                  <a:lumMod val="95000"/>
                  <a:lumOff val="5000"/>
                </a:schemeClr>
              </a:solidFill>
              <a:latin typeface="+mn-ea"/>
              <a:ea typeface="+mn-ea"/>
            </a:endParaRPr>
          </a:p>
        </p:txBody>
      </p:sp>
      <p:graphicFrame>
        <p:nvGraphicFramePr>
          <p:cNvPr id="13" name="表 19">
            <a:extLst>
              <a:ext uri="{FF2B5EF4-FFF2-40B4-BE49-F238E27FC236}">
                <a16:creationId xmlns:a16="http://schemas.microsoft.com/office/drawing/2014/main" id="{FBBE3839-BECF-42F1-BE86-46B2365110B3}"/>
              </a:ext>
            </a:extLst>
          </p:cNvPr>
          <p:cNvGraphicFramePr>
            <a:graphicFrameLocks noGrp="1"/>
          </p:cNvGraphicFramePr>
          <p:nvPr>
            <p:extLst>
              <p:ext uri="{D42A27DB-BD31-4B8C-83A1-F6EECF244321}">
                <p14:modId xmlns:p14="http://schemas.microsoft.com/office/powerpoint/2010/main" val="3116106802"/>
              </p:ext>
            </p:extLst>
          </p:nvPr>
        </p:nvGraphicFramePr>
        <p:xfrm>
          <a:off x="424331" y="1590380"/>
          <a:ext cx="6000920" cy="3022261"/>
        </p:xfrm>
        <a:graphic>
          <a:graphicData uri="http://schemas.openxmlformats.org/drawingml/2006/table">
            <a:tbl>
              <a:tblPr firstRow="1" bandRow="1">
                <a:tableStyleId>{5C22544A-7EE6-4342-B048-85BDC9FD1C3A}</a:tableStyleId>
              </a:tblPr>
              <a:tblGrid>
                <a:gridCol w="1060453">
                  <a:extLst>
                    <a:ext uri="{9D8B030D-6E8A-4147-A177-3AD203B41FA5}">
                      <a16:colId xmlns:a16="http://schemas.microsoft.com/office/drawing/2014/main" val="2450086295"/>
                    </a:ext>
                  </a:extLst>
                </a:gridCol>
                <a:gridCol w="4940467">
                  <a:extLst>
                    <a:ext uri="{9D8B030D-6E8A-4147-A177-3AD203B41FA5}">
                      <a16:colId xmlns:a16="http://schemas.microsoft.com/office/drawing/2014/main" val="3576613590"/>
                    </a:ext>
                  </a:extLst>
                </a:gridCol>
              </a:tblGrid>
              <a:tr h="241619">
                <a:tc>
                  <a:txBody>
                    <a:bodyPr/>
                    <a:lstStyle/>
                    <a:p>
                      <a:r>
                        <a:rPr kumimoji="1" lang="ja-JP" altLang="en-US" sz="1050" b="1" dirty="0">
                          <a:solidFill>
                            <a:schemeClr val="tx1"/>
                          </a:solidFill>
                        </a:rPr>
                        <a:t>実施日時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7</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8</a:t>
                      </a:r>
                      <a:r>
                        <a:rPr kumimoji="1" lang="ja-JP" altLang="en-US" sz="1050" b="0" dirty="0">
                          <a:solidFill>
                            <a:schemeClr val="tx1"/>
                          </a:solidFill>
                          <a:latin typeface="+mn-ea"/>
                          <a:ea typeface="+mn-ea"/>
                        </a:rPr>
                        <a:t>日（月曜日）　●●</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12123"/>
                  </a:ext>
                </a:extLst>
              </a:tr>
              <a:tr h="241619">
                <a:tc>
                  <a:txBody>
                    <a:bodyPr/>
                    <a:lstStyle/>
                    <a:p>
                      <a:r>
                        <a:rPr kumimoji="1" lang="ja-JP" altLang="en-US" sz="1050" b="1" dirty="0">
                          <a:solidFill>
                            <a:schemeClr val="tx1"/>
                          </a:solidFill>
                        </a:rPr>
                        <a:t>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ja-JP" altLang="en-US" sz="1050" b="0" dirty="0">
                          <a:solidFill>
                            <a:schemeClr val="tx1"/>
                          </a:solidFill>
                          <a:latin typeface="+mn-ea"/>
                          <a:ea typeface="+mn-ea"/>
                        </a:rPr>
                        <a:t>能登町・久里川尻　　</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準備調査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015651"/>
                  </a:ext>
                </a:extLst>
              </a:tr>
              <a:tr h="879656">
                <a:tc>
                  <a:txBody>
                    <a:bodyPr/>
                    <a:lstStyle/>
                    <a:p>
                      <a:pPr algn="l"/>
                      <a:r>
                        <a:rPr kumimoji="1" lang="ja-JP" altLang="en-US" sz="1050" b="1" dirty="0">
                          <a:solidFill>
                            <a:schemeClr val="tx1"/>
                          </a:solidFill>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l"/>
                      <a:r>
                        <a:rPr kumimoji="1" lang="ja-JP" altLang="en-US" sz="1050" b="0" dirty="0">
                          <a:solidFill>
                            <a:schemeClr val="tx1"/>
                          </a:solidFill>
                          <a:latin typeface="+mn-ea"/>
                          <a:ea typeface="+mn-ea"/>
                        </a:rPr>
                        <a:t>（当日の内容を書いて下さい）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761714"/>
                  </a:ext>
                </a:extLst>
              </a:tr>
              <a:tr h="1639685">
                <a:tc gridSpan="2">
                  <a:txBody>
                    <a:bodyPr/>
                    <a:lstStyle/>
                    <a:p>
                      <a:r>
                        <a:rPr kumimoji="1" lang="ja-JP" altLang="en-US" sz="1050" b="1" dirty="0">
                          <a:solidFill>
                            <a:schemeClr val="tx1"/>
                          </a:solidFill>
                        </a:rPr>
                        <a:t>調査の様子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423724"/>
                  </a:ext>
                </a:extLst>
              </a:tr>
            </a:tbl>
          </a:graphicData>
        </a:graphic>
      </p:graphicFrame>
      <p:graphicFrame>
        <p:nvGraphicFramePr>
          <p:cNvPr id="25" name="表 19">
            <a:extLst>
              <a:ext uri="{FF2B5EF4-FFF2-40B4-BE49-F238E27FC236}">
                <a16:creationId xmlns:a16="http://schemas.microsoft.com/office/drawing/2014/main" id="{A8999EA0-7D9A-49B0-B440-3B15B1A2EDDD}"/>
              </a:ext>
            </a:extLst>
          </p:cNvPr>
          <p:cNvGraphicFramePr>
            <a:graphicFrameLocks noGrp="1"/>
          </p:cNvGraphicFramePr>
          <p:nvPr>
            <p:extLst>
              <p:ext uri="{D42A27DB-BD31-4B8C-83A1-F6EECF244321}">
                <p14:modId xmlns:p14="http://schemas.microsoft.com/office/powerpoint/2010/main" val="2926999423"/>
              </p:ext>
            </p:extLst>
          </p:nvPr>
        </p:nvGraphicFramePr>
        <p:xfrm>
          <a:off x="428641" y="5097016"/>
          <a:ext cx="6000920" cy="4289340"/>
        </p:xfrm>
        <a:graphic>
          <a:graphicData uri="http://schemas.openxmlformats.org/drawingml/2006/table">
            <a:tbl>
              <a:tblPr firstRow="1" bandRow="1">
                <a:tableStyleId>{5C22544A-7EE6-4342-B048-85BDC9FD1C3A}</a:tableStyleId>
              </a:tblPr>
              <a:tblGrid>
                <a:gridCol w="1060453">
                  <a:extLst>
                    <a:ext uri="{9D8B030D-6E8A-4147-A177-3AD203B41FA5}">
                      <a16:colId xmlns:a16="http://schemas.microsoft.com/office/drawing/2014/main" val="2450086295"/>
                    </a:ext>
                  </a:extLst>
                </a:gridCol>
                <a:gridCol w="4940467">
                  <a:extLst>
                    <a:ext uri="{9D8B030D-6E8A-4147-A177-3AD203B41FA5}">
                      <a16:colId xmlns:a16="http://schemas.microsoft.com/office/drawing/2014/main" val="3576613590"/>
                    </a:ext>
                  </a:extLst>
                </a:gridCol>
              </a:tblGrid>
              <a:tr h="276056">
                <a:tc>
                  <a:txBody>
                    <a:bodyPr/>
                    <a:lstStyle/>
                    <a:p>
                      <a:r>
                        <a:rPr kumimoji="1" lang="ja-JP" altLang="en-US" sz="1050" b="1" dirty="0">
                          <a:solidFill>
                            <a:schemeClr val="tx1"/>
                          </a:solidFill>
                        </a:rPr>
                        <a:t>実施日時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7</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10</a:t>
                      </a:r>
                      <a:r>
                        <a:rPr kumimoji="1" lang="ja-JP" altLang="en-US" sz="1050" b="0" dirty="0">
                          <a:solidFill>
                            <a:schemeClr val="tx1"/>
                          </a:solidFill>
                          <a:latin typeface="+mn-ea"/>
                          <a:ea typeface="+mn-ea"/>
                        </a:rPr>
                        <a:t>日（水曜日）　</a:t>
                      </a:r>
                      <a:r>
                        <a:rPr kumimoji="1" lang="en-US" altLang="ja-JP" sz="1050" b="0" dirty="0">
                          <a:solidFill>
                            <a:schemeClr val="tx1"/>
                          </a:solidFill>
                          <a:latin typeface="+mn-ea"/>
                          <a:ea typeface="+mn-ea"/>
                        </a:rPr>
                        <a:t>10:00</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12:00</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12123"/>
                  </a:ext>
                </a:extLst>
              </a:tr>
              <a:tr h="241006">
                <a:tc>
                  <a:txBody>
                    <a:bodyPr/>
                    <a:lstStyle/>
                    <a:p>
                      <a:r>
                        <a:rPr kumimoji="1" lang="ja-JP" altLang="en-US" sz="1050" b="1" dirty="0">
                          <a:solidFill>
                            <a:schemeClr val="tx1"/>
                          </a:solidFill>
                        </a:rPr>
                        <a:t>学校名／学年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ja-JP" altLang="en-US" sz="1050" b="0" dirty="0">
                          <a:solidFill>
                            <a:schemeClr val="tx1"/>
                          </a:solidFill>
                          <a:latin typeface="+mn-ea"/>
                          <a:ea typeface="+mn-ea"/>
                        </a:rPr>
                        <a:t>金沢市大野町（金沢市立大野町小学校の授業の一環として実施）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015651"/>
                  </a:ext>
                </a:extLst>
              </a:tr>
              <a:tr h="701107">
                <a:tc>
                  <a:txBody>
                    <a:bodyPr/>
                    <a:lstStyle/>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just"/>
                      <a:r>
                        <a:rPr kumimoji="1" lang="ja-JP" altLang="en-US" sz="1050" b="0" dirty="0">
                          <a:solidFill>
                            <a:schemeClr val="tx1"/>
                          </a:solidFill>
                          <a:latin typeface="+mn-ea"/>
                          <a:ea typeface="+mn-ea"/>
                        </a:rPr>
                        <a:t>河川に流入するマイクロプラスチックごみを調査するアルバトロスや、水中ドローンを使用して、大野川河口の河川環境を調査した。大野町小学校の総合的な学習の時間を利用して児童●●人が参加し、採取したプランクトンやマイクロプラスチックごみを観察しながら、海洋ごみ問題の問題点などを学ん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761714"/>
                  </a:ext>
                </a:extLst>
              </a:tr>
              <a:tr h="3030304">
                <a:tc gridSpan="2">
                  <a:txBody>
                    <a:bodyPr/>
                    <a:lstStyle/>
                    <a:p>
                      <a:r>
                        <a:rPr kumimoji="1" lang="ja-JP" altLang="en-US" sz="1050" b="1" dirty="0">
                          <a:solidFill>
                            <a:schemeClr val="tx1"/>
                          </a:solidFill>
                        </a:rPr>
                        <a:t>授業・調査の様子</a:t>
                      </a:r>
                    </a:p>
                    <a:p>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423724"/>
                  </a:ext>
                </a:extLst>
              </a:tr>
            </a:tbl>
          </a:graphicData>
        </a:graphic>
      </p:graphicFrame>
      <p:sp>
        <p:nvSpPr>
          <p:cNvPr id="22" name="正方形/長方形 21">
            <a:extLst>
              <a:ext uri="{FF2B5EF4-FFF2-40B4-BE49-F238E27FC236}">
                <a16:creationId xmlns:a16="http://schemas.microsoft.com/office/drawing/2014/main" id="{05F62449-4857-4084-BAE2-3463B27A4CB7}"/>
              </a:ext>
            </a:extLst>
          </p:cNvPr>
          <p:cNvSpPr>
            <a:spLocks noChangeAspect="1"/>
          </p:cNvSpPr>
          <p:nvPr/>
        </p:nvSpPr>
        <p:spPr>
          <a:xfrm>
            <a:off x="792156" y="3300945"/>
            <a:ext cx="1514819" cy="113611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solidFill>
                  <a:srgbClr val="FF0000"/>
                </a:solidFill>
              </a:rPr>
              <a:t>久里川尻の</a:t>
            </a:r>
          </a:p>
          <a:p>
            <a:pPr algn="ctr"/>
            <a:r>
              <a:rPr lang="ja-JP" altLang="en-US" sz="1200" b="1" dirty="0">
                <a:solidFill>
                  <a:srgbClr val="FF0000"/>
                </a:solidFill>
              </a:rPr>
              <a:t>事前調査の</a:t>
            </a:r>
          </a:p>
          <a:p>
            <a:pPr algn="ctr"/>
            <a:r>
              <a:rPr lang="ja-JP" altLang="en-US" sz="1200" b="1" dirty="0">
                <a:solidFill>
                  <a:srgbClr val="FF0000"/>
                </a:solidFill>
              </a:rPr>
              <a:t>写真や資料を</a:t>
            </a:r>
          </a:p>
          <a:p>
            <a:pPr algn="ctr"/>
            <a:r>
              <a:rPr lang="ja-JP" altLang="en-US" sz="1200" b="1" dirty="0">
                <a:solidFill>
                  <a:srgbClr val="FF0000"/>
                </a:solidFill>
              </a:rPr>
              <a:t>張り付けてください。</a:t>
            </a:r>
            <a:endParaRPr lang="en-US" altLang="ja-JP" sz="1200" b="1" dirty="0">
              <a:solidFill>
                <a:srgbClr val="FF0000"/>
              </a:solidFill>
            </a:endParaRPr>
          </a:p>
        </p:txBody>
      </p:sp>
      <p:sp>
        <p:nvSpPr>
          <p:cNvPr id="12" name="正方形/長方形 11">
            <a:extLst>
              <a:ext uri="{FF2B5EF4-FFF2-40B4-BE49-F238E27FC236}">
                <a16:creationId xmlns:a16="http://schemas.microsoft.com/office/drawing/2014/main" id="{7F599BA0-40B9-4EFC-9F63-5565649582E4}"/>
              </a:ext>
            </a:extLst>
          </p:cNvPr>
          <p:cNvSpPr>
            <a:spLocks noChangeAspect="1"/>
          </p:cNvSpPr>
          <p:nvPr/>
        </p:nvSpPr>
        <p:spPr>
          <a:xfrm>
            <a:off x="2665877" y="3296816"/>
            <a:ext cx="1514819" cy="113611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solidFill>
                  <a:srgbClr val="FF0000"/>
                </a:solidFill>
              </a:rPr>
              <a:t>久里川尻の</a:t>
            </a:r>
          </a:p>
          <a:p>
            <a:pPr algn="ctr"/>
            <a:r>
              <a:rPr lang="ja-JP" altLang="en-US" sz="1200" b="1" dirty="0">
                <a:solidFill>
                  <a:srgbClr val="FF0000"/>
                </a:solidFill>
              </a:rPr>
              <a:t>事前調査の</a:t>
            </a:r>
          </a:p>
          <a:p>
            <a:pPr algn="ctr"/>
            <a:r>
              <a:rPr lang="ja-JP" altLang="en-US" sz="1200" b="1" dirty="0">
                <a:solidFill>
                  <a:srgbClr val="FF0000"/>
                </a:solidFill>
              </a:rPr>
              <a:t>写真や資料を</a:t>
            </a:r>
          </a:p>
          <a:p>
            <a:pPr algn="ctr"/>
            <a:r>
              <a:rPr lang="ja-JP" altLang="en-US" sz="1200" b="1" dirty="0">
                <a:solidFill>
                  <a:srgbClr val="FF0000"/>
                </a:solidFill>
              </a:rPr>
              <a:t>張り付けてください。</a:t>
            </a:r>
            <a:endParaRPr lang="en-US" altLang="ja-JP" sz="1200" b="1" dirty="0">
              <a:solidFill>
                <a:srgbClr val="FF0000"/>
              </a:solidFill>
            </a:endParaRPr>
          </a:p>
        </p:txBody>
      </p:sp>
      <p:sp>
        <p:nvSpPr>
          <p:cNvPr id="14" name="正方形/長方形 13">
            <a:extLst>
              <a:ext uri="{FF2B5EF4-FFF2-40B4-BE49-F238E27FC236}">
                <a16:creationId xmlns:a16="http://schemas.microsoft.com/office/drawing/2014/main" id="{4000754B-E736-40C4-A3B0-EBD577047114}"/>
              </a:ext>
            </a:extLst>
          </p:cNvPr>
          <p:cNvSpPr>
            <a:spLocks noChangeAspect="1"/>
          </p:cNvSpPr>
          <p:nvPr/>
        </p:nvSpPr>
        <p:spPr>
          <a:xfrm>
            <a:off x="4534009" y="3300944"/>
            <a:ext cx="1514819" cy="113611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solidFill>
                  <a:srgbClr val="FF0000"/>
                </a:solidFill>
              </a:rPr>
              <a:t>久里川尻の</a:t>
            </a:r>
          </a:p>
          <a:p>
            <a:pPr algn="ctr"/>
            <a:r>
              <a:rPr lang="ja-JP" altLang="en-US" sz="1200" b="1" dirty="0">
                <a:solidFill>
                  <a:srgbClr val="FF0000"/>
                </a:solidFill>
              </a:rPr>
              <a:t>事前調査の</a:t>
            </a:r>
          </a:p>
          <a:p>
            <a:pPr algn="ctr"/>
            <a:r>
              <a:rPr lang="ja-JP" altLang="en-US" sz="1200" b="1" dirty="0">
                <a:solidFill>
                  <a:srgbClr val="FF0000"/>
                </a:solidFill>
              </a:rPr>
              <a:t>写真や資料を</a:t>
            </a:r>
          </a:p>
          <a:p>
            <a:pPr algn="ctr"/>
            <a:r>
              <a:rPr lang="ja-JP" altLang="en-US" sz="1200" b="1" dirty="0">
                <a:solidFill>
                  <a:srgbClr val="FF0000"/>
                </a:solidFill>
              </a:rPr>
              <a:t>張り付けてください。</a:t>
            </a:r>
            <a:endParaRPr lang="en-US" altLang="ja-JP" sz="1200" b="1" dirty="0">
              <a:solidFill>
                <a:srgbClr val="FF0000"/>
              </a:solidFill>
            </a:endParaRPr>
          </a:p>
        </p:txBody>
      </p:sp>
      <p:grpSp>
        <p:nvGrpSpPr>
          <p:cNvPr id="28" name="グループ化 27">
            <a:extLst>
              <a:ext uri="{FF2B5EF4-FFF2-40B4-BE49-F238E27FC236}">
                <a16:creationId xmlns:a16="http://schemas.microsoft.com/office/drawing/2014/main" id="{C506BFE3-EFE9-4E76-9AD8-883C2FAABFF1}"/>
              </a:ext>
            </a:extLst>
          </p:cNvPr>
          <p:cNvGrpSpPr/>
          <p:nvPr/>
        </p:nvGrpSpPr>
        <p:grpSpPr>
          <a:xfrm>
            <a:off x="724603" y="6618550"/>
            <a:ext cx="5368470" cy="2552908"/>
            <a:chOff x="724603" y="6618550"/>
            <a:chExt cx="5368470" cy="2552908"/>
          </a:xfrm>
        </p:grpSpPr>
        <p:pic>
          <p:nvPicPr>
            <p:cNvPr id="7" name="図 6">
              <a:extLst>
                <a:ext uri="{FF2B5EF4-FFF2-40B4-BE49-F238E27FC236}">
                  <a16:creationId xmlns:a16="http://schemas.microsoft.com/office/drawing/2014/main" id="{DB22D84C-74B5-45A5-BCE0-91CA9B1077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009" y="8002160"/>
              <a:ext cx="1559064" cy="1169298"/>
            </a:xfrm>
            <a:prstGeom prst="rect">
              <a:avLst/>
            </a:prstGeom>
          </p:spPr>
        </p:pic>
        <p:pic>
          <p:nvPicPr>
            <p:cNvPr id="11" name="図 10">
              <a:extLst>
                <a:ext uri="{FF2B5EF4-FFF2-40B4-BE49-F238E27FC236}">
                  <a16:creationId xmlns:a16="http://schemas.microsoft.com/office/drawing/2014/main" id="{7F577B75-4894-4637-97B0-C31958BE8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03" y="6618550"/>
              <a:ext cx="1559064" cy="1169298"/>
            </a:xfrm>
            <a:prstGeom prst="rect">
              <a:avLst/>
            </a:prstGeom>
          </p:spPr>
        </p:pic>
        <p:pic>
          <p:nvPicPr>
            <p:cNvPr id="16" name="図 15">
              <a:extLst>
                <a:ext uri="{FF2B5EF4-FFF2-40B4-BE49-F238E27FC236}">
                  <a16:creationId xmlns:a16="http://schemas.microsoft.com/office/drawing/2014/main" id="{1BF0120B-7CF3-4251-A334-0C66553C0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306" y="6618550"/>
              <a:ext cx="1559064" cy="1169298"/>
            </a:xfrm>
            <a:prstGeom prst="rect">
              <a:avLst/>
            </a:prstGeom>
          </p:spPr>
        </p:pic>
        <p:pic>
          <p:nvPicPr>
            <p:cNvPr id="18" name="図 17">
              <a:extLst>
                <a:ext uri="{FF2B5EF4-FFF2-40B4-BE49-F238E27FC236}">
                  <a16:creationId xmlns:a16="http://schemas.microsoft.com/office/drawing/2014/main" id="{7F58FD8C-D6AE-4757-A30A-566BA10455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4009" y="6618550"/>
              <a:ext cx="1559064" cy="1169298"/>
            </a:xfrm>
            <a:prstGeom prst="rect">
              <a:avLst/>
            </a:prstGeom>
          </p:spPr>
        </p:pic>
        <p:pic>
          <p:nvPicPr>
            <p:cNvPr id="20" name="図 19">
              <a:extLst>
                <a:ext uri="{FF2B5EF4-FFF2-40B4-BE49-F238E27FC236}">
                  <a16:creationId xmlns:a16="http://schemas.microsoft.com/office/drawing/2014/main" id="{6CCD8FCC-FF5F-4D82-A7CB-9009F682A3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03" y="8002160"/>
              <a:ext cx="1559064" cy="1169298"/>
            </a:xfrm>
            <a:prstGeom prst="rect">
              <a:avLst/>
            </a:prstGeom>
          </p:spPr>
        </p:pic>
        <p:pic>
          <p:nvPicPr>
            <p:cNvPr id="27" name="図 26">
              <a:extLst>
                <a:ext uri="{FF2B5EF4-FFF2-40B4-BE49-F238E27FC236}">
                  <a16:creationId xmlns:a16="http://schemas.microsoft.com/office/drawing/2014/main" id="{9018C21B-704E-426D-BA1B-A7FD0C4DD7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306" y="8002160"/>
              <a:ext cx="1559064" cy="1169298"/>
            </a:xfrm>
            <a:prstGeom prst="rect">
              <a:avLst/>
            </a:prstGeom>
          </p:spPr>
        </p:pic>
      </p:grpSp>
    </p:spTree>
    <p:extLst>
      <p:ext uri="{BB962C8B-B14F-4D97-AF65-F5344CB8AC3E}">
        <p14:creationId xmlns:p14="http://schemas.microsoft.com/office/powerpoint/2010/main" val="24766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558923" y="1136576"/>
            <a:ext cx="3975085" cy="274093"/>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）海岸のプラスチックごみ調査と海洋教育研修会</a:t>
            </a:r>
            <a:endParaRPr lang="en-US" altLang="ja-JP" sz="1300" b="1" dirty="0">
              <a:solidFill>
                <a:schemeClr val="tx1">
                  <a:lumMod val="95000"/>
                  <a:lumOff val="5000"/>
                </a:schemeClr>
              </a:solidFill>
            </a:endParaRPr>
          </a:p>
        </p:txBody>
      </p:sp>
      <p:graphicFrame>
        <p:nvGraphicFramePr>
          <p:cNvPr id="13" name="表 19">
            <a:extLst>
              <a:ext uri="{FF2B5EF4-FFF2-40B4-BE49-F238E27FC236}">
                <a16:creationId xmlns:a16="http://schemas.microsoft.com/office/drawing/2014/main" id="{FBBE3839-BECF-42F1-BE86-46B2365110B3}"/>
              </a:ext>
            </a:extLst>
          </p:cNvPr>
          <p:cNvGraphicFramePr>
            <a:graphicFrameLocks noGrp="1"/>
          </p:cNvGraphicFramePr>
          <p:nvPr>
            <p:extLst>
              <p:ext uri="{D42A27DB-BD31-4B8C-83A1-F6EECF244321}">
                <p14:modId xmlns:p14="http://schemas.microsoft.com/office/powerpoint/2010/main" val="3949899537"/>
              </p:ext>
            </p:extLst>
          </p:nvPr>
        </p:nvGraphicFramePr>
        <p:xfrm>
          <a:off x="424331" y="1590380"/>
          <a:ext cx="6000920" cy="7827070"/>
        </p:xfrm>
        <a:graphic>
          <a:graphicData uri="http://schemas.openxmlformats.org/drawingml/2006/table">
            <a:tbl>
              <a:tblPr firstRow="1" bandRow="1">
                <a:tableStyleId>{5C22544A-7EE6-4342-B048-85BDC9FD1C3A}</a:tableStyleId>
              </a:tblPr>
              <a:tblGrid>
                <a:gridCol w="1060453">
                  <a:extLst>
                    <a:ext uri="{9D8B030D-6E8A-4147-A177-3AD203B41FA5}">
                      <a16:colId xmlns:a16="http://schemas.microsoft.com/office/drawing/2014/main" val="2450086295"/>
                    </a:ext>
                  </a:extLst>
                </a:gridCol>
                <a:gridCol w="4940467">
                  <a:extLst>
                    <a:ext uri="{9D8B030D-6E8A-4147-A177-3AD203B41FA5}">
                      <a16:colId xmlns:a16="http://schemas.microsoft.com/office/drawing/2014/main" val="3576613590"/>
                    </a:ext>
                  </a:extLst>
                </a:gridCol>
              </a:tblGrid>
              <a:tr h="410292">
                <a:tc>
                  <a:txBody>
                    <a:bodyPr/>
                    <a:lstStyle/>
                    <a:p>
                      <a:r>
                        <a:rPr kumimoji="1" lang="ja-JP" altLang="en-US" sz="1050" b="1" dirty="0">
                          <a:solidFill>
                            <a:schemeClr val="tx1"/>
                          </a:solidFill>
                        </a:rPr>
                        <a:t>実施日時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8</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28</a:t>
                      </a:r>
                      <a:r>
                        <a:rPr kumimoji="1" lang="ja-JP" altLang="en-US" sz="1050" b="0" dirty="0">
                          <a:solidFill>
                            <a:schemeClr val="tx1"/>
                          </a:solidFill>
                          <a:latin typeface="+mn-ea"/>
                          <a:ea typeface="+mn-ea"/>
                        </a:rPr>
                        <a:t>日（水曜日）</a:t>
                      </a:r>
                      <a:r>
                        <a:rPr kumimoji="1" lang="en-US" altLang="ja-JP" sz="1050" b="0" dirty="0">
                          <a:solidFill>
                            <a:schemeClr val="tx1"/>
                          </a:solidFill>
                          <a:latin typeface="+mn-ea"/>
                          <a:ea typeface="+mn-ea"/>
                        </a:rPr>
                        <a:t>13:30</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16:30</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12123"/>
                  </a:ext>
                </a:extLst>
              </a:tr>
              <a:tr h="580628">
                <a:tc>
                  <a:txBody>
                    <a:bodyPr/>
                    <a:lstStyle/>
                    <a:p>
                      <a:r>
                        <a:rPr kumimoji="1" lang="ja-JP" altLang="en-US" sz="1050" b="1" dirty="0">
                          <a:solidFill>
                            <a:schemeClr val="tx1"/>
                          </a:solidFill>
                        </a:rPr>
                        <a:t>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ja-JP" altLang="en-US" sz="1050" b="0" dirty="0">
                          <a:solidFill>
                            <a:schemeClr val="tx1"/>
                          </a:solidFill>
                          <a:latin typeface="+mn-ea"/>
                          <a:ea typeface="+mn-ea"/>
                        </a:rPr>
                        <a:t>能登町</a:t>
                      </a:r>
                      <a:r>
                        <a:rPr kumimoji="1" lang="en-US" altLang="ja-JP" sz="1050" b="0" dirty="0">
                          <a:solidFill>
                            <a:schemeClr val="tx1"/>
                          </a:solidFill>
                          <a:latin typeface="+mn-ea"/>
                          <a:ea typeface="+mn-ea"/>
                        </a:rPr>
                        <a:t>4</a:t>
                      </a:r>
                      <a:r>
                        <a:rPr kumimoji="1" lang="ja-JP" altLang="en-US" sz="1050" b="0" dirty="0">
                          <a:solidFill>
                            <a:schemeClr val="tx1"/>
                          </a:solidFill>
                          <a:latin typeface="+mn-ea"/>
                          <a:ea typeface="+mn-ea"/>
                        </a:rPr>
                        <a:t>カ所</a:t>
                      </a:r>
                    </a:p>
                    <a:p>
                      <a:r>
                        <a:rPr kumimoji="1" lang="ja-JP" altLang="en-US" sz="1050" b="0" dirty="0">
                          <a:solidFill>
                            <a:schemeClr val="tx1"/>
                          </a:solidFill>
                          <a:latin typeface="+mn-ea"/>
                          <a:ea typeface="+mn-ea"/>
                        </a:rPr>
                        <a:t>　①能登少年自然の家　②のと海洋ふれあいセンター　③能登町立松波中学校</a:t>
                      </a:r>
                    </a:p>
                    <a:p>
                      <a:r>
                        <a:rPr kumimoji="1" lang="ja-JP" altLang="en-US" sz="1050" b="0" dirty="0">
                          <a:solidFill>
                            <a:schemeClr val="tx1"/>
                          </a:solidFill>
                          <a:latin typeface="+mn-ea"/>
                          <a:ea typeface="+mn-ea"/>
                        </a:rPr>
                        <a:t>　④金沢大学環日本海域環境研究センター臨海実験施設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015651"/>
                  </a:ext>
                </a:extLst>
              </a:tr>
              <a:tr h="1481720">
                <a:tc>
                  <a:txBody>
                    <a:bodyPr/>
                    <a:lstStyle/>
                    <a:p>
                      <a:pPr algn="l"/>
                      <a:r>
                        <a:rPr kumimoji="1" lang="ja-JP" altLang="en-US" sz="1050" b="1" dirty="0">
                          <a:solidFill>
                            <a:schemeClr val="tx1"/>
                          </a:solidFill>
                        </a:rPr>
                        <a:t>実施内容・目的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just"/>
                      <a:r>
                        <a:rPr kumimoji="1" lang="ja-JP" altLang="en-US" sz="1050" b="0" dirty="0">
                          <a:solidFill>
                            <a:schemeClr val="tx1"/>
                          </a:solidFill>
                          <a:latin typeface="+mn-ea"/>
                          <a:ea typeface="+mn-ea"/>
                        </a:rPr>
                        <a:t>能登町で実践している海洋教育の具体的カリキュラムに関し、同町の小中学校教師が４カ所に分散して、①「海洋ごみ」、②「磯の自然観察」、③「松波中学の取り組み」、④「プランクトン採集観察」の内容で、能登里海教育研究所がサポートしている授業の進め方や目的などを報告した。</a:t>
                      </a:r>
                    </a:p>
                    <a:p>
                      <a:pPr algn="just"/>
                      <a:r>
                        <a:rPr kumimoji="1" lang="ja-JP" altLang="en-US" sz="1050" b="0" dirty="0">
                          <a:solidFill>
                            <a:schemeClr val="tx1"/>
                          </a:solidFill>
                          <a:latin typeface="+mn-ea"/>
                          <a:ea typeface="+mn-ea"/>
                        </a:rPr>
                        <a:t>能登少年自然の家では、海洋プラスチックごみ回収と分析などの体験学習や、質疑応答などを通し、能登町の豊かな里海環境を活用して、総合的な学習の時間が狙いとする「主体的・探究的な学習活動」の実践例を教師達に提示。児童生徒がふるさとの海に誇りを持つとともに、学力向上の基盤となる海洋教育を推進し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761714"/>
                  </a:ext>
                </a:extLst>
              </a:tr>
              <a:tr h="5354430">
                <a:tc gridSpan="2">
                  <a:txBody>
                    <a:bodyPr/>
                    <a:lstStyle/>
                    <a:p>
                      <a:r>
                        <a:rPr kumimoji="1" lang="ja-JP" altLang="en-US" sz="1050" b="1" dirty="0">
                          <a:solidFill>
                            <a:schemeClr val="tx1"/>
                          </a:solidFill>
                        </a:rPr>
                        <a:t>海洋教育研修会の様子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423724"/>
                  </a:ext>
                </a:extLst>
              </a:tr>
            </a:tbl>
          </a:graphicData>
        </a:graphic>
      </p:graphicFrame>
      <p:grpSp>
        <p:nvGrpSpPr>
          <p:cNvPr id="3" name="グループ化 2">
            <a:extLst>
              <a:ext uri="{FF2B5EF4-FFF2-40B4-BE49-F238E27FC236}">
                <a16:creationId xmlns:a16="http://schemas.microsoft.com/office/drawing/2014/main" id="{56511D3A-6F24-4D72-B550-A62FA0891314}"/>
              </a:ext>
            </a:extLst>
          </p:cNvPr>
          <p:cNvGrpSpPr/>
          <p:nvPr/>
        </p:nvGrpSpPr>
        <p:grpSpPr>
          <a:xfrm>
            <a:off x="754243" y="4636127"/>
            <a:ext cx="5413027" cy="4293242"/>
            <a:chOff x="754243" y="4636127"/>
            <a:chExt cx="5413027" cy="4293242"/>
          </a:xfrm>
        </p:grpSpPr>
        <p:pic>
          <p:nvPicPr>
            <p:cNvPr id="21" name="図 20">
              <a:extLst>
                <a:ext uri="{FF2B5EF4-FFF2-40B4-BE49-F238E27FC236}">
                  <a16:creationId xmlns:a16="http://schemas.microsoft.com/office/drawing/2014/main" id="{B58C2AC1-A568-4EF4-A02E-FE147C596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485" y="6190669"/>
              <a:ext cx="1633262" cy="1224947"/>
            </a:xfrm>
            <a:prstGeom prst="rect">
              <a:avLst/>
            </a:prstGeom>
          </p:spPr>
        </p:pic>
        <p:pic>
          <p:nvPicPr>
            <p:cNvPr id="23" name="図 22">
              <a:extLst>
                <a:ext uri="{FF2B5EF4-FFF2-40B4-BE49-F238E27FC236}">
                  <a16:creationId xmlns:a16="http://schemas.microsoft.com/office/drawing/2014/main" id="{63E621B3-1CEC-4598-831B-C0112D173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96" y="4642507"/>
              <a:ext cx="1633262" cy="1224947"/>
            </a:xfrm>
            <a:prstGeom prst="rect">
              <a:avLst/>
            </a:prstGeom>
          </p:spPr>
        </p:pic>
        <p:pic>
          <p:nvPicPr>
            <p:cNvPr id="24" name="図 23">
              <a:extLst>
                <a:ext uri="{FF2B5EF4-FFF2-40B4-BE49-F238E27FC236}">
                  <a16:creationId xmlns:a16="http://schemas.microsoft.com/office/drawing/2014/main" id="{2A4191A8-5B97-4D96-BCA4-73B433BA5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008" y="4636128"/>
              <a:ext cx="1633262" cy="1224947"/>
            </a:xfrm>
            <a:prstGeom prst="rect">
              <a:avLst/>
            </a:prstGeom>
          </p:spPr>
        </p:pic>
        <p:pic>
          <p:nvPicPr>
            <p:cNvPr id="26" name="図 25">
              <a:extLst>
                <a:ext uri="{FF2B5EF4-FFF2-40B4-BE49-F238E27FC236}">
                  <a16:creationId xmlns:a16="http://schemas.microsoft.com/office/drawing/2014/main" id="{6AA3B224-E8B7-4F75-A934-AB51701277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8717" y="4636127"/>
              <a:ext cx="1633262" cy="1224947"/>
            </a:xfrm>
            <a:prstGeom prst="rect">
              <a:avLst/>
            </a:prstGeom>
          </p:spPr>
        </p:pic>
        <p:pic>
          <p:nvPicPr>
            <p:cNvPr id="29" name="図 28">
              <a:extLst>
                <a:ext uri="{FF2B5EF4-FFF2-40B4-BE49-F238E27FC236}">
                  <a16:creationId xmlns:a16="http://schemas.microsoft.com/office/drawing/2014/main" id="{D4EF06C1-B79D-4DFD-BFB9-88CA2E92F3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243" y="6190669"/>
              <a:ext cx="1633262" cy="1224947"/>
            </a:xfrm>
            <a:prstGeom prst="rect">
              <a:avLst/>
            </a:prstGeom>
          </p:spPr>
        </p:pic>
        <p:pic>
          <p:nvPicPr>
            <p:cNvPr id="30" name="図 29">
              <a:extLst>
                <a:ext uri="{FF2B5EF4-FFF2-40B4-BE49-F238E27FC236}">
                  <a16:creationId xmlns:a16="http://schemas.microsoft.com/office/drawing/2014/main" id="{87463207-67EF-455D-A32E-F948590005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4008" y="6190668"/>
              <a:ext cx="1633262" cy="1224947"/>
            </a:xfrm>
            <a:prstGeom prst="rect">
              <a:avLst/>
            </a:prstGeom>
          </p:spPr>
        </p:pic>
        <p:pic>
          <p:nvPicPr>
            <p:cNvPr id="31" name="図 30">
              <a:extLst>
                <a:ext uri="{FF2B5EF4-FFF2-40B4-BE49-F238E27FC236}">
                  <a16:creationId xmlns:a16="http://schemas.microsoft.com/office/drawing/2014/main" id="{36DAD2DC-8D21-4CB8-89EA-489F430B85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383" y="7699260"/>
              <a:ext cx="1633262" cy="1224947"/>
            </a:xfrm>
            <a:prstGeom prst="rect">
              <a:avLst/>
            </a:prstGeom>
          </p:spPr>
        </p:pic>
        <p:pic>
          <p:nvPicPr>
            <p:cNvPr id="32" name="図 31">
              <a:extLst>
                <a:ext uri="{FF2B5EF4-FFF2-40B4-BE49-F238E27FC236}">
                  <a16:creationId xmlns:a16="http://schemas.microsoft.com/office/drawing/2014/main" id="{148D051B-96BB-4583-8DD6-08AE030147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34008" y="7701870"/>
              <a:ext cx="1633262" cy="1227499"/>
            </a:xfrm>
            <a:prstGeom prst="rect">
              <a:avLst/>
            </a:prstGeom>
          </p:spPr>
        </p:pic>
        <p:pic>
          <p:nvPicPr>
            <p:cNvPr id="33" name="図 32">
              <a:extLst>
                <a:ext uri="{FF2B5EF4-FFF2-40B4-BE49-F238E27FC236}">
                  <a16:creationId xmlns:a16="http://schemas.microsoft.com/office/drawing/2014/main" id="{AB07361B-973A-45A1-B572-F00242770F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0880" y="7698497"/>
              <a:ext cx="1629867" cy="1224947"/>
            </a:xfrm>
            <a:prstGeom prst="rect">
              <a:avLst/>
            </a:prstGeom>
          </p:spPr>
        </p:pic>
      </p:grpSp>
    </p:spTree>
    <p:extLst>
      <p:ext uri="{BB962C8B-B14F-4D97-AF65-F5344CB8AC3E}">
        <p14:creationId xmlns:p14="http://schemas.microsoft.com/office/powerpoint/2010/main" val="90505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42900" y="3944888"/>
            <a:ext cx="6172200" cy="733876"/>
          </a:xfrm>
          <a:prstGeom prst="rect">
            <a:avLst/>
          </a:prstGeom>
        </p:spPr>
        <p:txBody>
          <a:bodyPr anchor="ctr">
            <a:normAutofit/>
          </a:bodyPr>
          <a:lstStyle/>
          <a:p>
            <a:pPr algn="ctr"/>
            <a:r>
              <a:rPr kumimoji="1" lang="en-US" altLang="ja-JP" sz="2400" dirty="0">
                <a:solidFill>
                  <a:schemeClr val="tx1"/>
                </a:solidFill>
              </a:rPr>
              <a:t>3.</a:t>
            </a:r>
            <a:r>
              <a:rPr kumimoji="1" lang="ja-JP" altLang="en-US" sz="2400" dirty="0">
                <a:solidFill>
                  <a:schemeClr val="tx1"/>
                </a:solidFill>
              </a:rPr>
              <a:t> メディア露出・成果物</a:t>
            </a:r>
          </a:p>
        </p:txBody>
      </p:sp>
    </p:spTree>
    <p:extLst>
      <p:ext uri="{BB962C8B-B14F-4D97-AF65-F5344CB8AC3E}">
        <p14:creationId xmlns:p14="http://schemas.microsoft.com/office/powerpoint/2010/main" val="79777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3734172" cy="360040"/>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3-</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 メディア露出</a:t>
            </a:r>
            <a:endParaRPr lang="en-US" altLang="ja-JP" sz="1300" b="1" dirty="0">
              <a:solidFill>
                <a:schemeClr val="tx1">
                  <a:lumMod val="95000"/>
                  <a:lumOff val="5000"/>
                </a:schemeClr>
              </a:solidFill>
            </a:endParaRPr>
          </a:p>
        </p:txBody>
      </p:sp>
      <p:graphicFrame>
        <p:nvGraphicFramePr>
          <p:cNvPr id="32" name="表 19">
            <a:extLst>
              <a:ext uri="{FF2B5EF4-FFF2-40B4-BE49-F238E27FC236}">
                <a16:creationId xmlns:a16="http://schemas.microsoft.com/office/drawing/2014/main" id="{2AFF8364-1A84-44A4-B1AD-45F2602640CC}"/>
              </a:ext>
            </a:extLst>
          </p:cNvPr>
          <p:cNvGraphicFramePr>
            <a:graphicFrameLocks noGrp="1"/>
          </p:cNvGraphicFramePr>
          <p:nvPr>
            <p:extLst>
              <p:ext uri="{D42A27DB-BD31-4B8C-83A1-F6EECF244321}">
                <p14:modId xmlns:p14="http://schemas.microsoft.com/office/powerpoint/2010/main" val="3052045806"/>
              </p:ext>
            </p:extLst>
          </p:nvPr>
        </p:nvGraphicFramePr>
        <p:xfrm>
          <a:off x="424331" y="1496617"/>
          <a:ext cx="6000920" cy="3214111"/>
        </p:xfrm>
        <a:graphic>
          <a:graphicData uri="http://schemas.openxmlformats.org/drawingml/2006/table">
            <a:tbl>
              <a:tblPr firstRow="1" bandRow="1">
                <a:tableStyleId>{5C22544A-7EE6-4342-B048-85BDC9FD1C3A}</a:tableStyleId>
              </a:tblPr>
              <a:tblGrid>
                <a:gridCol w="1132461">
                  <a:extLst>
                    <a:ext uri="{9D8B030D-6E8A-4147-A177-3AD203B41FA5}">
                      <a16:colId xmlns:a16="http://schemas.microsoft.com/office/drawing/2014/main" val="2450086295"/>
                    </a:ext>
                  </a:extLst>
                </a:gridCol>
                <a:gridCol w="4868459">
                  <a:extLst>
                    <a:ext uri="{9D8B030D-6E8A-4147-A177-3AD203B41FA5}">
                      <a16:colId xmlns:a16="http://schemas.microsoft.com/office/drawing/2014/main" val="3576613590"/>
                    </a:ext>
                  </a:extLst>
                </a:gridCol>
              </a:tblGrid>
              <a:tr h="288031">
                <a:tc>
                  <a:txBody>
                    <a:bodyPr/>
                    <a:lstStyle/>
                    <a:p>
                      <a:r>
                        <a:rPr kumimoji="1" lang="ja-JP" altLang="en-US" sz="1050" b="1" dirty="0">
                          <a:solidFill>
                            <a:schemeClr val="tx1"/>
                          </a:solidFill>
                        </a:rPr>
                        <a:t>放送局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ja-JP" altLang="en-US" sz="1050" b="0" dirty="0">
                          <a:solidFill>
                            <a:schemeClr val="tx1"/>
                          </a:solidFill>
                          <a:latin typeface="+mn-ea"/>
                          <a:ea typeface="+mn-ea"/>
                        </a:rPr>
                        <a:t>石川テレビ放送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412123"/>
                  </a:ext>
                </a:extLst>
              </a:tr>
              <a:tr h="144016">
                <a:tc>
                  <a:txBody>
                    <a:bodyPr/>
                    <a:lstStyle/>
                    <a:p>
                      <a:r>
                        <a:rPr kumimoji="1" lang="ja-JP" altLang="en-US" sz="1050" b="1" dirty="0">
                          <a:solidFill>
                            <a:schemeClr val="tx1"/>
                          </a:solidFill>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en-US" altLang="ja-JP" sz="1050" b="0" dirty="0">
                          <a:solidFill>
                            <a:schemeClr val="tx1"/>
                          </a:solidFill>
                          <a:latin typeface="+mn-ea"/>
                          <a:ea typeface="+mn-ea"/>
                        </a:rPr>
                        <a:t>2020</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2</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26</a:t>
                      </a:r>
                      <a:r>
                        <a:rPr kumimoji="1" lang="ja-JP" altLang="en-US" sz="1050" b="0" dirty="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水曜日</a:t>
                      </a:r>
                      <a:r>
                        <a:rPr kumimoji="1" lang="en-US" altLang="ja-JP" sz="1050" b="0" dirty="0">
                          <a:solidFill>
                            <a:schemeClr val="tx1"/>
                          </a:solidFill>
                          <a:latin typeface="+mn-ea"/>
                          <a:ea typeface="+mn-ea"/>
                        </a:rPr>
                        <a:t>) 17:53</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19:00</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136614"/>
                  </a:ext>
                </a:extLst>
              </a:tr>
              <a:tr h="180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ja-JP" altLang="en-US" sz="1050" b="0" dirty="0">
                          <a:solidFill>
                            <a:schemeClr val="tx1"/>
                          </a:solidFill>
                          <a:latin typeface="+mn-ea"/>
                          <a:ea typeface="+mn-ea"/>
                        </a:rPr>
                        <a:t>石川さん Ｌｉｖｅ　Ｎｅｗｓ　ｉｔ！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76892"/>
                  </a:ext>
                </a:extLst>
              </a:tr>
              <a:tr h="217160">
                <a:tc>
                  <a:txBody>
                    <a:bodyPr/>
                    <a:lstStyle/>
                    <a:p>
                      <a:r>
                        <a:rPr kumimoji="1" lang="ja-JP" altLang="en-US" sz="1050" b="1" dirty="0">
                          <a:solidFill>
                            <a:schemeClr val="tx1"/>
                          </a:solidFill>
                        </a:rPr>
                        <a:t>放送秒数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r>
                        <a:rPr kumimoji="1" lang="en-US" altLang="ja-JP" sz="1050" b="0" dirty="0">
                          <a:solidFill>
                            <a:schemeClr val="tx1"/>
                          </a:solidFill>
                          <a:latin typeface="+mn-ea"/>
                          <a:ea typeface="+mn-ea"/>
                        </a:rPr>
                        <a:t>445</a:t>
                      </a:r>
                      <a:r>
                        <a:rPr kumimoji="1" lang="ja-JP" altLang="en-US" sz="1050" b="0" dirty="0">
                          <a:solidFill>
                            <a:schemeClr val="tx1"/>
                          </a:solidFill>
                          <a:latin typeface="+mn-ea"/>
                          <a:ea typeface="+mn-ea"/>
                        </a:rPr>
                        <a:t>秒（７分</a:t>
                      </a:r>
                      <a:r>
                        <a:rPr kumimoji="1" lang="en-US" altLang="ja-JP" sz="1050" b="0" dirty="0">
                          <a:solidFill>
                            <a:schemeClr val="tx1"/>
                          </a:solidFill>
                          <a:latin typeface="+mn-ea"/>
                          <a:ea typeface="+mn-ea"/>
                        </a:rPr>
                        <a:t>25</a:t>
                      </a:r>
                      <a:r>
                        <a:rPr kumimoji="1" lang="ja-JP" altLang="en-US" sz="1050" b="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967302"/>
                  </a:ext>
                </a:extLst>
              </a:tr>
              <a:tr h="1660015">
                <a:tc>
                  <a:txBody>
                    <a:bodyPr/>
                    <a:lstStyle/>
                    <a:p>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algn="just"/>
                      <a:r>
                        <a:rPr kumimoji="1" lang="ja-JP" altLang="en-US" sz="1050" b="0" dirty="0">
                          <a:solidFill>
                            <a:schemeClr val="tx1"/>
                          </a:solidFill>
                          <a:latin typeface="+mn-ea"/>
                          <a:ea typeface="+mn-ea"/>
                        </a:rPr>
                        <a:t>　</a:t>
                      </a:r>
                      <a:r>
                        <a:rPr kumimoji="1" lang="ja-JP" altLang="en-US" sz="1050" b="0">
                          <a:solidFill>
                            <a:schemeClr val="tx1"/>
                          </a:solidFill>
                          <a:latin typeface="+mn-ea"/>
                          <a:ea typeface="+mn-ea"/>
                        </a:rPr>
                        <a:t>石川テレビが夕方ニュースの企画で、能登里</a:t>
                      </a:r>
                      <a:r>
                        <a:rPr kumimoji="1" lang="ja-JP" altLang="en-US" sz="1050" b="0" dirty="0">
                          <a:solidFill>
                            <a:schemeClr val="tx1"/>
                          </a:solidFill>
                          <a:latin typeface="+mn-ea"/>
                          <a:ea typeface="+mn-ea"/>
                        </a:rPr>
                        <a:t>海</a:t>
                      </a:r>
                      <a:r>
                        <a:rPr kumimoji="1" lang="ja-JP" altLang="en-US" sz="1050" b="0">
                          <a:solidFill>
                            <a:schemeClr val="tx1"/>
                          </a:solidFill>
                          <a:latin typeface="+mn-ea"/>
                          <a:ea typeface="+mn-ea"/>
                        </a:rPr>
                        <a:t>教育研究所主催の「</a:t>
                      </a:r>
                      <a:r>
                        <a:rPr kumimoji="1" lang="ja-JP" altLang="en-US" sz="1050" b="0" dirty="0">
                          <a:solidFill>
                            <a:schemeClr val="tx1"/>
                          </a:solidFill>
                          <a:latin typeface="+mn-ea"/>
                          <a:ea typeface="+mn-ea"/>
                        </a:rPr>
                        <a:t>いしかわ海洋教育フォーラム」の狙いや意義</a:t>
                      </a:r>
                      <a:r>
                        <a:rPr kumimoji="1" lang="ja-JP" altLang="en-US" sz="1050" b="0">
                          <a:solidFill>
                            <a:schemeClr val="tx1"/>
                          </a:solidFill>
                          <a:latin typeface="+mn-ea"/>
                          <a:ea typeface="+mn-ea"/>
                        </a:rPr>
                        <a:t>を伝えて、海洋</a:t>
                      </a:r>
                      <a:r>
                        <a:rPr kumimoji="1" lang="ja-JP" altLang="en-US" sz="1050" b="0" dirty="0">
                          <a:solidFill>
                            <a:schemeClr val="tx1"/>
                          </a:solidFill>
                          <a:latin typeface="+mn-ea"/>
                          <a:ea typeface="+mn-ea"/>
                        </a:rPr>
                        <a:t>プラスチック</a:t>
                      </a:r>
                      <a:r>
                        <a:rPr kumimoji="1" lang="ja-JP" altLang="en-US" sz="1050" b="0">
                          <a:solidFill>
                            <a:schemeClr val="tx1"/>
                          </a:solidFill>
                          <a:latin typeface="+mn-ea"/>
                          <a:ea typeface="+mn-ea"/>
                        </a:rPr>
                        <a:t>ごみ問題を</a:t>
                      </a:r>
                      <a:r>
                        <a:rPr kumimoji="1" lang="ja-JP" altLang="en-US" sz="1050" b="0" dirty="0">
                          <a:solidFill>
                            <a:schemeClr val="tx1"/>
                          </a:solidFill>
                          <a:latin typeface="+mn-ea"/>
                          <a:ea typeface="+mn-ea"/>
                        </a:rPr>
                        <a:t>学校現場</a:t>
                      </a:r>
                      <a:r>
                        <a:rPr kumimoji="1" lang="ja-JP" altLang="en-US" sz="1050" b="0">
                          <a:solidFill>
                            <a:schemeClr val="tx1"/>
                          </a:solidFill>
                          <a:latin typeface="+mn-ea"/>
                          <a:ea typeface="+mn-ea"/>
                        </a:rPr>
                        <a:t>でどう教えるかを報じた。</a:t>
                      </a:r>
                      <a:r>
                        <a:rPr kumimoji="1" lang="en-US" altLang="ja-JP" sz="1050" b="0" dirty="0">
                          <a:solidFill>
                            <a:schemeClr val="tx1"/>
                          </a:solidFill>
                          <a:latin typeface="+mn-ea"/>
                          <a:ea typeface="+mn-ea"/>
                        </a:rPr>
                        <a:t>2019</a:t>
                      </a:r>
                      <a:r>
                        <a:rPr kumimoji="1" lang="ja-JP" altLang="en-US" sz="1050" b="0">
                          <a:solidFill>
                            <a:schemeClr val="tx1"/>
                          </a:solidFill>
                          <a:latin typeface="+mn-ea"/>
                          <a:ea typeface="+mn-ea"/>
                        </a:rPr>
                        <a:t>年</a:t>
                      </a:r>
                      <a:r>
                        <a:rPr kumimoji="1" lang="en-US" altLang="ja-JP" sz="1050" b="0" dirty="0">
                          <a:solidFill>
                            <a:schemeClr val="tx1"/>
                          </a:solidFill>
                          <a:latin typeface="+mn-ea"/>
                          <a:ea typeface="+mn-ea"/>
                        </a:rPr>
                        <a:t>4</a:t>
                      </a:r>
                      <a:r>
                        <a:rPr kumimoji="1" lang="ja-JP" altLang="en-US" sz="1050" b="0" dirty="0">
                          <a:solidFill>
                            <a:schemeClr val="tx1"/>
                          </a:solidFill>
                          <a:latin typeface="+mn-ea"/>
                          <a:ea typeface="+mn-ea"/>
                        </a:rPr>
                        <a:t>月から継続</a:t>
                      </a:r>
                      <a:r>
                        <a:rPr kumimoji="1" lang="ja-JP" altLang="en-US" sz="1050" b="0">
                          <a:solidFill>
                            <a:schemeClr val="tx1"/>
                          </a:solidFill>
                          <a:latin typeface="+mn-ea"/>
                          <a:ea typeface="+mn-ea"/>
                        </a:rPr>
                        <a:t>取材した能登町立小木小学校</a:t>
                      </a:r>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年生の海洋教育“里</a:t>
                      </a:r>
                      <a:r>
                        <a:rPr kumimoji="1" lang="ja-JP" altLang="en-US" sz="1050" b="0">
                          <a:solidFill>
                            <a:schemeClr val="tx1"/>
                          </a:solidFill>
                          <a:latin typeface="+mn-ea"/>
                          <a:ea typeface="+mn-ea"/>
                        </a:rPr>
                        <a:t>海科” で、児童が１年間の</a:t>
                      </a:r>
                      <a:r>
                        <a:rPr kumimoji="1" lang="ja-JP" altLang="en-US" sz="1050" b="0" dirty="0">
                          <a:solidFill>
                            <a:schemeClr val="tx1"/>
                          </a:solidFill>
                          <a:latin typeface="+mn-ea"/>
                          <a:ea typeface="+mn-ea"/>
                        </a:rPr>
                        <a:t>学び</a:t>
                      </a:r>
                      <a:r>
                        <a:rPr kumimoji="1" lang="ja-JP" altLang="en-US" sz="1050" b="0">
                          <a:solidFill>
                            <a:schemeClr val="tx1"/>
                          </a:solidFill>
                          <a:latin typeface="+mn-ea"/>
                          <a:ea typeface="+mn-ea"/>
                        </a:rPr>
                        <a:t>から自分達で対策</a:t>
                      </a:r>
                      <a:r>
                        <a:rPr kumimoji="1" lang="ja-JP" altLang="en-US" sz="1050" b="0" dirty="0">
                          <a:solidFill>
                            <a:schemeClr val="tx1"/>
                          </a:solidFill>
                          <a:latin typeface="+mn-ea"/>
                          <a:ea typeface="+mn-ea"/>
                        </a:rPr>
                        <a:t>を考えた「小木小海ごみゼロ宣言」の発表会</a:t>
                      </a:r>
                      <a:r>
                        <a:rPr kumimoji="1" lang="en-US" altLang="ja-JP" sz="1050" b="0" dirty="0">
                          <a:solidFill>
                            <a:schemeClr val="tx1"/>
                          </a:solidFill>
                          <a:latin typeface="+mn-ea"/>
                          <a:ea typeface="+mn-ea"/>
                        </a:rPr>
                        <a:t>(2020</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2</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3</a:t>
                      </a:r>
                      <a:r>
                        <a:rPr kumimoji="1" lang="ja-JP" altLang="en-US" sz="1050" b="0" dirty="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の様子も放送。担任の木村優風</a:t>
                      </a:r>
                      <a:r>
                        <a:rPr kumimoji="1" lang="ja-JP" altLang="en-US" sz="1050" b="0">
                          <a:solidFill>
                            <a:schemeClr val="tx1"/>
                          </a:solidFill>
                          <a:latin typeface="+mn-ea"/>
                          <a:ea typeface="+mn-ea"/>
                        </a:rPr>
                        <a:t>教諭は、「</a:t>
                      </a:r>
                      <a:r>
                        <a:rPr kumimoji="1" lang="ja-JP" altLang="en-US" sz="1050" b="0" dirty="0">
                          <a:solidFill>
                            <a:schemeClr val="tx1"/>
                          </a:solidFill>
                          <a:latin typeface="+mn-ea"/>
                          <a:ea typeface="+mn-ea"/>
                        </a:rPr>
                        <a:t>最初こども達にごみ問題の意識はなかったが、学びを通して自分達で課題を見つけて解決法を考え、普段の生活からゴミを見つけたら拾う意識が根付いたのが大きな成果」と話した。木村</a:t>
                      </a:r>
                      <a:r>
                        <a:rPr kumimoji="1" lang="ja-JP" altLang="en-US" sz="1050" b="0">
                          <a:solidFill>
                            <a:schemeClr val="tx1"/>
                          </a:solidFill>
                          <a:latin typeface="+mn-ea"/>
                          <a:ea typeface="+mn-ea"/>
                        </a:rPr>
                        <a:t>教諭は</a:t>
                      </a:r>
                      <a:r>
                        <a:rPr kumimoji="1" lang="en-US" altLang="ja-JP" sz="1050" b="0" dirty="0">
                          <a:solidFill>
                            <a:schemeClr val="tx1"/>
                          </a:solidFill>
                          <a:latin typeface="+mn-ea"/>
                          <a:ea typeface="+mn-ea"/>
                        </a:rPr>
                        <a:t>1</a:t>
                      </a:r>
                      <a:r>
                        <a:rPr kumimoji="1" lang="ja-JP" altLang="en-US" sz="1050" b="0">
                          <a:solidFill>
                            <a:schemeClr val="tx1"/>
                          </a:solidFill>
                          <a:latin typeface="+mn-ea"/>
                          <a:ea typeface="+mn-ea"/>
                        </a:rPr>
                        <a:t>年</a:t>
                      </a:r>
                      <a:r>
                        <a:rPr kumimoji="1" lang="en-US" altLang="ja-JP" sz="1050" b="0" dirty="0">
                          <a:solidFill>
                            <a:schemeClr val="tx1"/>
                          </a:solidFill>
                          <a:latin typeface="+mn-ea"/>
                          <a:ea typeface="+mn-ea"/>
                        </a:rPr>
                        <a:t>35</a:t>
                      </a:r>
                      <a:r>
                        <a:rPr kumimoji="1" lang="ja-JP" altLang="en-US" sz="1050" b="0">
                          <a:solidFill>
                            <a:schemeClr val="tx1"/>
                          </a:solidFill>
                          <a:latin typeface="+mn-ea"/>
                          <a:ea typeface="+mn-ea"/>
                        </a:rPr>
                        <a:t>単元の里海科による「海ごみ教育」について、いしかわ海洋教育フォーラムで報告</a:t>
                      </a:r>
                      <a:r>
                        <a:rPr kumimoji="1" lang="ja-JP" altLang="en-US" sz="1050" b="0" dirty="0">
                          <a:solidFill>
                            <a:schemeClr val="tx1"/>
                          </a:solidFill>
                          <a:latin typeface="+mn-ea"/>
                          <a:ea typeface="+mn-ea"/>
                        </a:rPr>
                        <a:t>した。</a:t>
                      </a:r>
                    </a:p>
                    <a:p>
                      <a:pPr algn="just"/>
                      <a:r>
                        <a:rPr kumimoji="1" lang="ja-JP" altLang="en-US" sz="1050" b="0">
                          <a:solidFill>
                            <a:schemeClr val="tx1"/>
                          </a:solidFill>
                          <a:latin typeface="+mn-ea"/>
                          <a:ea typeface="+mn-ea"/>
                        </a:rPr>
                        <a:t>　後半</a:t>
                      </a:r>
                      <a:r>
                        <a:rPr kumimoji="1" lang="ja-JP" altLang="en-US" sz="1050" b="0" dirty="0">
                          <a:solidFill>
                            <a:schemeClr val="tx1"/>
                          </a:solidFill>
                          <a:latin typeface="+mn-ea"/>
                          <a:ea typeface="+mn-ea"/>
                        </a:rPr>
                        <a:t>では</a:t>
                      </a:r>
                      <a:r>
                        <a:rPr kumimoji="1" lang="en-US" altLang="ja-JP" sz="1050" b="0" dirty="0">
                          <a:solidFill>
                            <a:schemeClr val="tx1"/>
                          </a:solidFill>
                          <a:latin typeface="+mn-ea"/>
                          <a:ea typeface="+mn-ea"/>
                        </a:rPr>
                        <a:t>2</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19</a:t>
                      </a:r>
                      <a:r>
                        <a:rPr kumimoji="1" lang="ja-JP" altLang="en-US" sz="1050" b="0">
                          <a:solidFill>
                            <a:schemeClr val="tx1"/>
                          </a:solidFill>
                          <a:latin typeface="+mn-ea"/>
                          <a:ea typeface="+mn-ea"/>
                        </a:rPr>
                        <a:t>日の日本</a:t>
                      </a:r>
                      <a:r>
                        <a:rPr kumimoji="1" lang="ja-JP" altLang="en-US" sz="1050" b="0" dirty="0">
                          <a:solidFill>
                            <a:schemeClr val="tx1"/>
                          </a:solidFill>
                          <a:latin typeface="+mn-ea"/>
                          <a:ea typeface="+mn-ea"/>
                        </a:rPr>
                        <a:t>財団と</a:t>
                      </a:r>
                      <a:r>
                        <a:rPr kumimoji="1" lang="ja-JP" altLang="en-US" sz="1050" b="0">
                          <a:solidFill>
                            <a:schemeClr val="tx1"/>
                          </a:solidFill>
                          <a:latin typeface="+mn-ea"/>
                          <a:ea typeface="+mn-ea"/>
                        </a:rPr>
                        <a:t>日本コカ・コーラ</a:t>
                      </a:r>
                      <a:r>
                        <a:rPr kumimoji="1" lang="ja-JP" altLang="en-US" sz="1050" b="0" dirty="0">
                          <a:solidFill>
                            <a:schemeClr val="tx1"/>
                          </a:solidFill>
                          <a:latin typeface="+mn-ea"/>
                          <a:ea typeface="+mn-ea"/>
                        </a:rPr>
                        <a:t>による「陸域から河川への廃棄物流出メカニズムの共同調査」記者発表も</a:t>
                      </a:r>
                      <a:r>
                        <a:rPr kumimoji="1" lang="ja-JP" altLang="en-US" sz="1050" b="0">
                          <a:solidFill>
                            <a:schemeClr val="tx1"/>
                          </a:solidFill>
                          <a:latin typeface="+mn-ea"/>
                          <a:ea typeface="+mn-ea"/>
                        </a:rPr>
                        <a:t>伝え、金沢</a:t>
                      </a:r>
                      <a:r>
                        <a:rPr kumimoji="1" lang="ja-JP" altLang="en-US" sz="1050" b="0" dirty="0">
                          <a:solidFill>
                            <a:schemeClr val="tx1"/>
                          </a:solidFill>
                          <a:latin typeface="+mn-ea"/>
                          <a:ea typeface="+mn-ea"/>
                        </a:rPr>
                        <a:t>の中心部を流れる犀川の岸に溜まった大量のプラスチックごみ問題につなげ</a:t>
                      </a:r>
                      <a:r>
                        <a:rPr kumimoji="1" lang="ja-JP" altLang="en-US" sz="1050" b="0">
                          <a:solidFill>
                            <a:schemeClr val="tx1"/>
                          </a:solidFill>
                          <a:latin typeface="+mn-ea"/>
                          <a:ea typeface="+mn-ea"/>
                        </a:rPr>
                        <a:t>、ボランティアの清掃</a:t>
                      </a:r>
                      <a:r>
                        <a:rPr kumimoji="1" lang="ja-JP" altLang="en-US" sz="1050" b="0" dirty="0">
                          <a:solidFill>
                            <a:schemeClr val="tx1"/>
                          </a:solidFill>
                          <a:latin typeface="+mn-ea"/>
                          <a:ea typeface="+mn-ea"/>
                        </a:rPr>
                        <a:t>活動の模様</a:t>
                      </a:r>
                      <a:r>
                        <a:rPr kumimoji="1" lang="ja-JP" altLang="en-US" sz="1050" b="0">
                          <a:solidFill>
                            <a:schemeClr val="tx1"/>
                          </a:solidFill>
                          <a:latin typeface="+mn-ea"/>
                          <a:ea typeface="+mn-ea"/>
                        </a:rPr>
                        <a:t>も盛り込んで啓発した</a:t>
                      </a:r>
                      <a:r>
                        <a:rPr kumimoji="1" lang="ja-JP" altLang="en-US" sz="1050" b="0"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38929"/>
                  </a:ext>
                </a:extLst>
              </a:tr>
            </a:tbl>
          </a:graphicData>
        </a:graphic>
      </p:graphicFrame>
      <p:grpSp>
        <p:nvGrpSpPr>
          <p:cNvPr id="3" name="グループ化 2">
            <a:extLst>
              <a:ext uri="{FF2B5EF4-FFF2-40B4-BE49-F238E27FC236}">
                <a16:creationId xmlns:a16="http://schemas.microsoft.com/office/drawing/2014/main" id="{80DE2D4C-AC4D-EC4E-BA73-D7423A5A1B94}"/>
              </a:ext>
            </a:extLst>
          </p:cNvPr>
          <p:cNvGrpSpPr/>
          <p:nvPr/>
        </p:nvGrpSpPr>
        <p:grpSpPr>
          <a:xfrm>
            <a:off x="448733" y="4880992"/>
            <a:ext cx="5994993" cy="4655622"/>
            <a:chOff x="424331" y="4545850"/>
            <a:chExt cx="5994993" cy="4655622"/>
          </a:xfrm>
        </p:grpSpPr>
        <p:pic>
          <p:nvPicPr>
            <p:cNvPr id="5" name="図 4">
              <a:extLst>
                <a:ext uri="{FF2B5EF4-FFF2-40B4-BE49-F238E27FC236}">
                  <a16:creationId xmlns:a16="http://schemas.microsoft.com/office/drawing/2014/main" id="{AC4682AB-698F-704D-929B-6B2CAC466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31" y="4545850"/>
              <a:ext cx="1899429" cy="1045558"/>
            </a:xfrm>
            <a:prstGeom prst="rect">
              <a:avLst/>
            </a:prstGeom>
          </p:spPr>
        </p:pic>
        <p:pic>
          <p:nvPicPr>
            <p:cNvPr id="7" name="図 6">
              <a:extLst>
                <a:ext uri="{FF2B5EF4-FFF2-40B4-BE49-F238E27FC236}">
                  <a16:creationId xmlns:a16="http://schemas.microsoft.com/office/drawing/2014/main" id="{4E9E46E1-E177-164A-A2EF-F40800D26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247" y="4545850"/>
              <a:ext cx="1899429" cy="1045558"/>
            </a:xfrm>
            <a:prstGeom prst="rect">
              <a:avLst/>
            </a:prstGeom>
          </p:spPr>
        </p:pic>
        <p:pic>
          <p:nvPicPr>
            <p:cNvPr id="9" name="図 8">
              <a:extLst>
                <a:ext uri="{FF2B5EF4-FFF2-40B4-BE49-F238E27FC236}">
                  <a16:creationId xmlns:a16="http://schemas.microsoft.com/office/drawing/2014/main" id="{0F950ED6-FE02-8049-92D6-ED971F5BD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895" y="4545850"/>
              <a:ext cx="1899429" cy="1045558"/>
            </a:xfrm>
            <a:prstGeom prst="rect">
              <a:avLst/>
            </a:prstGeom>
          </p:spPr>
        </p:pic>
        <p:pic>
          <p:nvPicPr>
            <p:cNvPr id="15" name="図 14">
              <a:extLst>
                <a:ext uri="{FF2B5EF4-FFF2-40B4-BE49-F238E27FC236}">
                  <a16:creationId xmlns:a16="http://schemas.microsoft.com/office/drawing/2014/main" id="{474A0247-4735-0948-BC11-AEF328456E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331" y="5749205"/>
              <a:ext cx="1899429" cy="1045558"/>
            </a:xfrm>
            <a:prstGeom prst="rect">
              <a:avLst/>
            </a:prstGeom>
          </p:spPr>
        </p:pic>
        <p:pic>
          <p:nvPicPr>
            <p:cNvPr id="21" name="図 20">
              <a:extLst>
                <a:ext uri="{FF2B5EF4-FFF2-40B4-BE49-F238E27FC236}">
                  <a16:creationId xmlns:a16="http://schemas.microsoft.com/office/drawing/2014/main" id="{7DA39A49-CD3E-5649-AD99-8639FE8AD2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9247" y="5749205"/>
              <a:ext cx="1899429" cy="1045558"/>
            </a:xfrm>
            <a:prstGeom prst="rect">
              <a:avLst/>
            </a:prstGeom>
          </p:spPr>
        </p:pic>
        <p:pic>
          <p:nvPicPr>
            <p:cNvPr id="23" name="図 22">
              <a:extLst>
                <a:ext uri="{FF2B5EF4-FFF2-40B4-BE49-F238E27FC236}">
                  <a16:creationId xmlns:a16="http://schemas.microsoft.com/office/drawing/2014/main" id="{D408BBE5-5FAE-FD48-8944-4AF2F9DE28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9895" y="5749205"/>
              <a:ext cx="1899429" cy="1045558"/>
            </a:xfrm>
            <a:prstGeom prst="rect">
              <a:avLst/>
            </a:prstGeom>
          </p:spPr>
        </p:pic>
        <p:pic>
          <p:nvPicPr>
            <p:cNvPr id="31" name="図 30">
              <a:extLst>
                <a:ext uri="{FF2B5EF4-FFF2-40B4-BE49-F238E27FC236}">
                  <a16:creationId xmlns:a16="http://schemas.microsoft.com/office/drawing/2014/main" id="{D4D7B94E-C595-1247-A088-B209B34830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331" y="6952560"/>
              <a:ext cx="1899429" cy="1045558"/>
            </a:xfrm>
            <a:prstGeom prst="rect">
              <a:avLst/>
            </a:prstGeom>
          </p:spPr>
        </p:pic>
        <p:pic>
          <p:nvPicPr>
            <p:cNvPr id="36" name="図 35">
              <a:extLst>
                <a:ext uri="{FF2B5EF4-FFF2-40B4-BE49-F238E27FC236}">
                  <a16:creationId xmlns:a16="http://schemas.microsoft.com/office/drawing/2014/main" id="{AC0D335F-738C-3344-AE9F-7CAD44DE98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9247" y="6952560"/>
              <a:ext cx="1899429" cy="1045558"/>
            </a:xfrm>
            <a:prstGeom prst="rect">
              <a:avLst/>
            </a:prstGeom>
          </p:spPr>
        </p:pic>
        <p:pic>
          <p:nvPicPr>
            <p:cNvPr id="42" name="図 41">
              <a:extLst>
                <a:ext uri="{FF2B5EF4-FFF2-40B4-BE49-F238E27FC236}">
                  <a16:creationId xmlns:a16="http://schemas.microsoft.com/office/drawing/2014/main" id="{E7D50EDC-C918-9041-B948-8CD928C879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9895" y="6952560"/>
              <a:ext cx="1899429" cy="1045558"/>
            </a:xfrm>
            <a:prstGeom prst="rect">
              <a:avLst/>
            </a:prstGeom>
          </p:spPr>
        </p:pic>
        <p:pic>
          <p:nvPicPr>
            <p:cNvPr id="48" name="図 47">
              <a:extLst>
                <a:ext uri="{FF2B5EF4-FFF2-40B4-BE49-F238E27FC236}">
                  <a16:creationId xmlns:a16="http://schemas.microsoft.com/office/drawing/2014/main" id="{D53011BB-EFF9-A74F-B778-8D7BABACA7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331" y="8155914"/>
              <a:ext cx="1899429" cy="1045558"/>
            </a:xfrm>
            <a:prstGeom prst="rect">
              <a:avLst/>
            </a:prstGeom>
          </p:spPr>
        </p:pic>
        <p:pic>
          <p:nvPicPr>
            <p:cNvPr id="66" name="図 65">
              <a:extLst>
                <a:ext uri="{FF2B5EF4-FFF2-40B4-BE49-F238E27FC236}">
                  <a16:creationId xmlns:a16="http://schemas.microsoft.com/office/drawing/2014/main" id="{4CD57E2F-664C-B24F-9ECE-0215F6295E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9247" y="8155914"/>
              <a:ext cx="1899429" cy="1045558"/>
            </a:xfrm>
            <a:prstGeom prst="rect">
              <a:avLst/>
            </a:prstGeom>
          </p:spPr>
        </p:pic>
        <p:pic>
          <p:nvPicPr>
            <p:cNvPr id="68" name="図 67">
              <a:extLst>
                <a:ext uri="{FF2B5EF4-FFF2-40B4-BE49-F238E27FC236}">
                  <a16:creationId xmlns:a16="http://schemas.microsoft.com/office/drawing/2014/main" id="{F4135BAD-C24A-174B-8027-DCBD18FFE0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9895" y="8155914"/>
              <a:ext cx="1899429" cy="1045558"/>
            </a:xfrm>
            <a:prstGeom prst="rect">
              <a:avLst/>
            </a:prstGeom>
          </p:spPr>
        </p:pic>
      </p:grpSp>
    </p:spTree>
    <p:extLst>
      <p:ext uri="{BB962C8B-B14F-4D97-AF65-F5344CB8AC3E}">
        <p14:creationId xmlns:p14="http://schemas.microsoft.com/office/powerpoint/2010/main" val="38075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0">
            <a:extLst>
              <a:ext uri="{FF2B5EF4-FFF2-40B4-BE49-F238E27FC236}">
                <a16:creationId xmlns:a16="http://schemas.microsoft.com/office/drawing/2014/main" id="{6A5A06C9-4187-4F5B-8DAE-FB3471734207}"/>
              </a:ext>
            </a:extLst>
          </p:cNvPr>
          <p:cNvGraphicFramePr>
            <a:graphicFrameLocks noGrp="1"/>
          </p:cNvGraphicFramePr>
          <p:nvPr>
            <p:extLst>
              <p:ext uri="{D42A27DB-BD31-4B8C-83A1-F6EECF244321}">
                <p14:modId xmlns:p14="http://schemas.microsoft.com/office/powerpoint/2010/main" val="1303046167"/>
              </p:ext>
            </p:extLst>
          </p:nvPr>
        </p:nvGraphicFramePr>
        <p:xfrm>
          <a:off x="672196" y="5570179"/>
          <a:ext cx="5513608" cy="3697482"/>
        </p:xfrm>
        <a:graphic>
          <a:graphicData uri="http://schemas.openxmlformats.org/drawingml/2006/table">
            <a:tbl>
              <a:tblPr firstRow="1" bandRow="1">
                <a:tableStyleId>{5C22544A-7EE6-4342-B048-85BDC9FD1C3A}</a:tableStyleId>
              </a:tblPr>
              <a:tblGrid>
                <a:gridCol w="5513608">
                  <a:extLst>
                    <a:ext uri="{9D8B030D-6E8A-4147-A177-3AD203B41FA5}">
                      <a16:colId xmlns:a16="http://schemas.microsoft.com/office/drawing/2014/main" val="3792782315"/>
                    </a:ext>
                  </a:extLst>
                </a:gridCol>
              </a:tblGrid>
              <a:tr h="253508">
                <a:tc>
                  <a:txBody>
                    <a:bodyPr/>
                    <a:lstStyle/>
                    <a:p>
                      <a:r>
                        <a:rPr kumimoji="1" lang="ja-JP" altLang="en-US" sz="1050" b="1" dirty="0">
                          <a:solidFill>
                            <a:schemeClr val="tx1"/>
                          </a:solidFill>
                        </a:rPr>
                        <a:t>イベント　</a:t>
                      </a:r>
                      <a:r>
                        <a:rPr kumimoji="1" lang="en-US" altLang="ja-JP" sz="1050" b="1" dirty="0">
                          <a:solidFill>
                            <a:schemeClr val="tx1"/>
                          </a:solidFill>
                        </a:rPr>
                        <a:t>【</a:t>
                      </a:r>
                      <a:r>
                        <a:rPr kumimoji="1" lang="ja-JP" altLang="en-US" sz="1050" b="1" dirty="0">
                          <a:solidFill>
                            <a:schemeClr val="tx1"/>
                          </a:solidFill>
                        </a:rPr>
                        <a:t>いしかわ海洋教育フォーラム</a:t>
                      </a:r>
                      <a:r>
                        <a:rPr kumimoji="1" lang="en-US" altLang="ja-JP" sz="1050" b="1" dirty="0">
                          <a:solidFill>
                            <a:schemeClr val="tx1"/>
                          </a:solidFill>
                        </a:rPr>
                        <a:t>】</a:t>
                      </a:r>
                      <a:r>
                        <a:rPr kumimoji="1" lang="ja-JP" altLang="en-US" sz="1050" b="1" dirty="0">
                          <a:solidFill>
                            <a:schemeClr val="tx1"/>
                          </a:solidFill>
                        </a:rPr>
                        <a:t>　ポスター、チラシ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2244413203"/>
                  </a:ext>
                </a:extLst>
              </a:tr>
              <a:tr h="3443974">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801541"/>
                  </a:ext>
                </a:extLst>
              </a:tr>
            </a:tbl>
          </a:graphicData>
        </a:graphic>
      </p:graphicFrame>
      <p:graphicFrame>
        <p:nvGraphicFramePr>
          <p:cNvPr id="16" name="表 10">
            <a:extLst>
              <a:ext uri="{FF2B5EF4-FFF2-40B4-BE49-F238E27FC236}">
                <a16:creationId xmlns:a16="http://schemas.microsoft.com/office/drawing/2014/main" id="{E773D344-CFA0-484E-943A-3D5B9564C42B}"/>
              </a:ext>
            </a:extLst>
          </p:cNvPr>
          <p:cNvGraphicFramePr>
            <a:graphicFrameLocks noGrp="1"/>
          </p:cNvGraphicFramePr>
          <p:nvPr>
            <p:extLst>
              <p:ext uri="{D42A27DB-BD31-4B8C-83A1-F6EECF244321}">
                <p14:modId xmlns:p14="http://schemas.microsoft.com/office/powerpoint/2010/main" val="3359736622"/>
              </p:ext>
            </p:extLst>
          </p:nvPr>
        </p:nvGraphicFramePr>
        <p:xfrm>
          <a:off x="672196" y="1623324"/>
          <a:ext cx="5513608" cy="3697482"/>
        </p:xfrm>
        <a:graphic>
          <a:graphicData uri="http://schemas.openxmlformats.org/drawingml/2006/table">
            <a:tbl>
              <a:tblPr firstRow="1" bandRow="1">
                <a:tableStyleId>{5C22544A-7EE6-4342-B048-85BDC9FD1C3A}</a:tableStyleId>
              </a:tblPr>
              <a:tblGrid>
                <a:gridCol w="5513608">
                  <a:extLst>
                    <a:ext uri="{9D8B030D-6E8A-4147-A177-3AD203B41FA5}">
                      <a16:colId xmlns:a16="http://schemas.microsoft.com/office/drawing/2014/main" val="3792782315"/>
                    </a:ext>
                  </a:extLst>
                </a:gridCol>
              </a:tblGrid>
              <a:tr h="253508">
                <a:tc>
                  <a:txBody>
                    <a:bodyPr/>
                    <a:lstStyle/>
                    <a:p>
                      <a:r>
                        <a:rPr kumimoji="1" lang="ja-JP" altLang="en-US" sz="1050" b="1" dirty="0">
                          <a:solidFill>
                            <a:schemeClr val="tx1"/>
                          </a:solidFill>
                        </a:rPr>
                        <a:t>イベント　</a:t>
                      </a:r>
                      <a:r>
                        <a:rPr kumimoji="1" lang="en-US" altLang="ja-JP" sz="1050" b="1" dirty="0">
                          <a:solidFill>
                            <a:schemeClr val="tx1"/>
                          </a:solidFill>
                        </a:rPr>
                        <a:t>【</a:t>
                      </a:r>
                      <a:r>
                        <a:rPr kumimoji="1" lang="ja-JP" altLang="en-US" sz="1050" b="1" dirty="0">
                          <a:solidFill>
                            <a:schemeClr val="tx1"/>
                          </a:solidFill>
                        </a:rPr>
                        <a:t>ＵＴＡＵＭＩ</a:t>
                      </a:r>
                      <a:r>
                        <a:rPr kumimoji="1" lang="en-US" altLang="ja-JP" sz="1050" b="1" dirty="0">
                          <a:solidFill>
                            <a:schemeClr val="tx1"/>
                          </a:solidFill>
                        </a:rPr>
                        <a:t>】</a:t>
                      </a:r>
                      <a:r>
                        <a:rPr kumimoji="1" lang="ja-JP" altLang="en-US" sz="1050" b="1" dirty="0">
                          <a:solidFill>
                            <a:schemeClr val="tx1"/>
                          </a:solidFill>
                        </a:rPr>
                        <a:t>　ポスター、チラシ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2244413203"/>
                  </a:ext>
                </a:extLst>
              </a:tr>
              <a:tr h="3443974">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801541"/>
                  </a:ext>
                </a:extLst>
              </a:tr>
            </a:tbl>
          </a:graphicData>
        </a:graphic>
      </p:graphicFrame>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3734172" cy="360040"/>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3-</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その他の成果物</a:t>
            </a:r>
            <a:endParaRPr lang="en-US" altLang="ja-JP" sz="1300" b="1" dirty="0">
              <a:solidFill>
                <a:schemeClr val="tx1">
                  <a:lumMod val="95000"/>
                  <a:lumOff val="5000"/>
                </a:schemeClr>
              </a:solidFill>
            </a:endParaRPr>
          </a:p>
        </p:txBody>
      </p:sp>
      <p:grpSp>
        <p:nvGrpSpPr>
          <p:cNvPr id="15" name="グループ化 14">
            <a:extLst>
              <a:ext uri="{FF2B5EF4-FFF2-40B4-BE49-F238E27FC236}">
                <a16:creationId xmlns:a16="http://schemas.microsoft.com/office/drawing/2014/main" id="{11A3D636-B17B-4A89-9FE0-7FF69E5A10BC}"/>
              </a:ext>
            </a:extLst>
          </p:cNvPr>
          <p:cNvGrpSpPr/>
          <p:nvPr/>
        </p:nvGrpSpPr>
        <p:grpSpPr>
          <a:xfrm>
            <a:off x="951855" y="6105128"/>
            <a:ext cx="5026298" cy="2997940"/>
            <a:chOff x="951855" y="6241424"/>
            <a:chExt cx="5026298" cy="2997940"/>
          </a:xfrm>
        </p:grpSpPr>
        <p:pic>
          <p:nvPicPr>
            <p:cNvPr id="4" name="図 3">
              <a:extLst>
                <a:ext uri="{FF2B5EF4-FFF2-40B4-BE49-F238E27FC236}">
                  <a16:creationId xmlns:a16="http://schemas.microsoft.com/office/drawing/2014/main" id="{4D96377F-B2F8-4B33-AF54-190776732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1434" y="6241424"/>
              <a:ext cx="1928205" cy="2725923"/>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4251A8C8-6799-489E-BBCE-CFF27665D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266" y="6241424"/>
              <a:ext cx="1928205" cy="2725923"/>
            </a:xfrm>
            <a:prstGeom prst="rect">
              <a:avLst/>
            </a:prstGeom>
            <a:ln>
              <a:solidFill>
                <a:schemeClr val="bg1">
                  <a:lumMod val="50000"/>
                </a:schemeClr>
              </a:solidFill>
            </a:ln>
          </p:spPr>
        </p:pic>
        <p:sp>
          <p:nvSpPr>
            <p:cNvPr id="30" name="正方形/長方形 29">
              <a:extLst>
                <a:ext uri="{FF2B5EF4-FFF2-40B4-BE49-F238E27FC236}">
                  <a16:creationId xmlns:a16="http://schemas.microsoft.com/office/drawing/2014/main" id="{DCFB32E2-6907-4469-8AC7-8085EE7A0203}"/>
                </a:ext>
              </a:extLst>
            </p:cNvPr>
            <p:cNvSpPr/>
            <p:nvPr/>
          </p:nvSpPr>
          <p:spPr>
            <a:xfrm>
              <a:off x="951855" y="8985448"/>
              <a:ext cx="2333129" cy="253916"/>
            </a:xfrm>
            <a:prstGeom prst="rect">
              <a:avLst/>
            </a:prstGeom>
          </p:spPr>
          <p:txBody>
            <a:bodyPr wrap="square">
              <a:spAutoFit/>
            </a:bodyPr>
            <a:lstStyle/>
            <a:p>
              <a:r>
                <a:rPr lang="ja-JP" altLang="en-US" sz="1050" dirty="0"/>
                <a:t>ポスター・チラシ（表）</a:t>
              </a:r>
            </a:p>
          </p:txBody>
        </p:sp>
        <p:sp>
          <p:nvSpPr>
            <p:cNvPr id="31" name="正方形/長方形 30">
              <a:extLst>
                <a:ext uri="{FF2B5EF4-FFF2-40B4-BE49-F238E27FC236}">
                  <a16:creationId xmlns:a16="http://schemas.microsoft.com/office/drawing/2014/main" id="{4C4412F2-53B6-4FC2-9292-50D48E0A353C}"/>
                </a:ext>
              </a:extLst>
            </p:cNvPr>
            <p:cNvSpPr/>
            <p:nvPr/>
          </p:nvSpPr>
          <p:spPr>
            <a:xfrm>
              <a:off x="3645024" y="8985448"/>
              <a:ext cx="2333129" cy="253916"/>
            </a:xfrm>
            <a:prstGeom prst="rect">
              <a:avLst/>
            </a:prstGeom>
          </p:spPr>
          <p:txBody>
            <a:bodyPr wrap="square">
              <a:spAutoFit/>
            </a:bodyPr>
            <a:lstStyle/>
            <a:p>
              <a:r>
                <a:rPr lang="ja-JP" altLang="en-US" sz="1050" dirty="0"/>
                <a:t>ポスター・チラシ（裏）</a:t>
              </a:r>
            </a:p>
          </p:txBody>
        </p:sp>
      </p:grpSp>
      <p:grpSp>
        <p:nvGrpSpPr>
          <p:cNvPr id="19" name="グループ化 18">
            <a:extLst>
              <a:ext uri="{FF2B5EF4-FFF2-40B4-BE49-F238E27FC236}">
                <a16:creationId xmlns:a16="http://schemas.microsoft.com/office/drawing/2014/main" id="{9805419E-4329-49B2-AE52-049FFF357422}"/>
              </a:ext>
            </a:extLst>
          </p:cNvPr>
          <p:cNvGrpSpPr/>
          <p:nvPr/>
        </p:nvGrpSpPr>
        <p:grpSpPr>
          <a:xfrm>
            <a:off x="974226" y="2097342"/>
            <a:ext cx="5026298" cy="2999674"/>
            <a:chOff x="951856" y="2072680"/>
            <a:chExt cx="5026298" cy="2999674"/>
          </a:xfrm>
        </p:grpSpPr>
        <p:pic>
          <p:nvPicPr>
            <p:cNvPr id="5" name="図 4">
              <a:extLst>
                <a:ext uri="{FF2B5EF4-FFF2-40B4-BE49-F238E27FC236}">
                  <a16:creationId xmlns:a16="http://schemas.microsoft.com/office/drawing/2014/main" id="{3BF0237B-BF0A-42D3-8175-FEE5DBFE7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66" y="2097860"/>
              <a:ext cx="1928205" cy="2727007"/>
            </a:xfrm>
            <a:prstGeom prst="rect">
              <a:avLst/>
            </a:prstGeom>
            <a:ln w="1270">
              <a:solidFill>
                <a:schemeClr val="tx1"/>
              </a:solidFill>
            </a:ln>
          </p:spPr>
        </p:pic>
        <p:pic>
          <p:nvPicPr>
            <p:cNvPr id="7" name="図 6">
              <a:extLst>
                <a:ext uri="{FF2B5EF4-FFF2-40B4-BE49-F238E27FC236}">
                  <a16:creationId xmlns:a16="http://schemas.microsoft.com/office/drawing/2014/main" id="{4C539D5C-716B-4869-AB93-6F3A09AAFE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1434" y="2072680"/>
              <a:ext cx="1928205" cy="2727007"/>
            </a:xfrm>
            <a:prstGeom prst="rect">
              <a:avLst/>
            </a:prstGeom>
            <a:ln w="1270">
              <a:solidFill>
                <a:schemeClr val="tx1"/>
              </a:solidFill>
            </a:ln>
          </p:spPr>
        </p:pic>
        <p:sp>
          <p:nvSpPr>
            <p:cNvPr id="12" name="正方形/長方形 11">
              <a:extLst>
                <a:ext uri="{FF2B5EF4-FFF2-40B4-BE49-F238E27FC236}">
                  <a16:creationId xmlns:a16="http://schemas.microsoft.com/office/drawing/2014/main" id="{B869839C-A860-4548-918F-463F8851A19A}"/>
                </a:ext>
              </a:extLst>
            </p:cNvPr>
            <p:cNvSpPr/>
            <p:nvPr/>
          </p:nvSpPr>
          <p:spPr>
            <a:xfrm>
              <a:off x="951856" y="4817516"/>
              <a:ext cx="2333129" cy="253916"/>
            </a:xfrm>
            <a:prstGeom prst="rect">
              <a:avLst/>
            </a:prstGeom>
          </p:spPr>
          <p:txBody>
            <a:bodyPr wrap="square">
              <a:spAutoFit/>
            </a:bodyPr>
            <a:lstStyle/>
            <a:p>
              <a:r>
                <a:rPr lang="ja-JP" altLang="en-US" sz="1050" dirty="0"/>
                <a:t>ポスター・チラシ（表）</a:t>
              </a:r>
            </a:p>
          </p:txBody>
        </p:sp>
        <p:sp>
          <p:nvSpPr>
            <p:cNvPr id="13" name="正方形/長方形 12">
              <a:extLst>
                <a:ext uri="{FF2B5EF4-FFF2-40B4-BE49-F238E27FC236}">
                  <a16:creationId xmlns:a16="http://schemas.microsoft.com/office/drawing/2014/main" id="{768F8893-E849-4C2F-BDB7-C5596D537393}"/>
                </a:ext>
              </a:extLst>
            </p:cNvPr>
            <p:cNvSpPr/>
            <p:nvPr/>
          </p:nvSpPr>
          <p:spPr>
            <a:xfrm>
              <a:off x="3645025" y="4818438"/>
              <a:ext cx="2333129" cy="253916"/>
            </a:xfrm>
            <a:prstGeom prst="rect">
              <a:avLst/>
            </a:prstGeom>
          </p:spPr>
          <p:txBody>
            <a:bodyPr wrap="square">
              <a:spAutoFit/>
            </a:bodyPr>
            <a:lstStyle/>
            <a:p>
              <a:r>
                <a:rPr lang="ja-JP" altLang="en-US" sz="1050" dirty="0"/>
                <a:t>ポスター・チラシ（裏）</a:t>
              </a:r>
            </a:p>
          </p:txBody>
        </p:sp>
      </p:grpSp>
    </p:spTree>
    <p:extLst>
      <p:ext uri="{BB962C8B-B14F-4D97-AF65-F5344CB8AC3E}">
        <p14:creationId xmlns:p14="http://schemas.microsoft.com/office/powerpoint/2010/main" val="57511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42900" y="3944888"/>
            <a:ext cx="6172200" cy="733876"/>
          </a:xfrm>
          <a:prstGeom prst="rect">
            <a:avLst/>
          </a:prstGeom>
        </p:spPr>
        <p:txBody>
          <a:bodyPr anchor="ctr">
            <a:normAutofit/>
          </a:bodyPr>
          <a:lstStyle/>
          <a:p>
            <a:pPr algn="ctr"/>
            <a:r>
              <a:rPr kumimoji="1" lang="en-US" altLang="ja-JP" sz="2400" dirty="0">
                <a:solidFill>
                  <a:schemeClr val="tx1"/>
                </a:solidFill>
              </a:rPr>
              <a:t>1.</a:t>
            </a:r>
            <a:r>
              <a:rPr kumimoji="1" lang="ja-JP" altLang="en-US" sz="2400" dirty="0">
                <a:solidFill>
                  <a:schemeClr val="tx1"/>
                </a:solidFill>
              </a:rPr>
              <a:t>海洋ごみ拾いイベントの開催</a:t>
            </a:r>
          </a:p>
        </p:txBody>
      </p:sp>
    </p:spTree>
    <p:extLst>
      <p:ext uri="{BB962C8B-B14F-4D97-AF65-F5344CB8AC3E}">
        <p14:creationId xmlns:p14="http://schemas.microsoft.com/office/powerpoint/2010/main" val="214257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38F02E8-2DA5-4481-9FCB-D378389B88A8}"/>
              </a:ext>
            </a:extLst>
          </p:cNvPr>
          <p:cNvSpPr txBox="1">
            <a:spLocks/>
          </p:cNvSpPr>
          <p:nvPr/>
        </p:nvSpPr>
        <p:spPr>
          <a:xfrm>
            <a:off x="486916" y="1352600"/>
            <a:ext cx="3662164"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 海洋ごみ拾いイベント実施リスト</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7F843B2B-CA30-4EA0-A395-0D8465FDC024}"/>
              </a:ext>
            </a:extLst>
          </p:cNvPr>
          <p:cNvGraphicFramePr>
            <a:graphicFrameLocks noGrp="1"/>
          </p:cNvGraphicFramePr>
          <p:nvPr>
            <p:extLst>
              <p:ext uri="{D42A27DB-BD31-4B8C-83A1-F6EECF244321}">
                <p14:modId xmlns:p14="http://schemas.microsoft.com/office/powerpoint/2010/main" val="1107012701"/>
              </p:ext>
            </p:extLst>
          </p:nvPr>
        </p:nvGraphicFramePr>
        <p:xfrm>
          <a:off x="507883" y="1712640"/>
          <a:ext cx="5842234" cy="2088234"/>
        </p:xfrm>
        <a:graphic>
          <a:graphicData uri="http://schemas.openxmlformats.org/drawingml/2006/table">
            <a:tbl>
              <a:tblPr firstRow="1" bandRow="1">
                <a:tableStyleId>{5C22544A-7EE6-4342-B048-85BDC9FD1C3A}</a:tableStyleId>
              </a:tblPr>
              <a:tblGrid>
                <a:gridCol w="782387">
                  <a:extLst>
                    <a:ext uri="{9D8B030D-6E8A-4147-A177-3AD203B41FA5}">
                      <a16:colId xmlns:a16="http://schemas.microsoft.com/office/drawing/2014/main" val="20000"/>
                    </a:ext>
                  </a:extLst>
                </a:gridCol>
                <a:gridCol w="2251534">
                  <a:extLst>
                    <a:ext uri="{9D8B030D-6E8A-4147-A177-3AD203B41FA5}">
                      <a16:colId xmlns:a16="http://schemas.microsoft.com/office/drawing/2014/main" val="20001"/>
                    </a:ext>
                  </a:extLst>
                </a:gridCol>
                <a:gridCol w="1473076">
                  <a:extLst>
                    <a:ext uri="{9D8B030D-6E8A-4147-A177-3AD203B41FA5}">
                      <a16:colId xmlns:a16="http://schemas.microsoft.com/office/drawing/2014/main" val="20002"/>
                    </a:ext>
                  </a:extLst>
                </a:gridCol>
                <a:gridCol w="623924">
                  <a:extLst>
                    <a:ext uri="{9D8B030D-6E8A-4147-A177-3AD203B41FA5}">
                      <a16:colId xmlns:a16="http://schemas.microsoft.com/office/drawing/2014/main" val="20003"/>
                    </a:ext>
                  </a:extLst>
                </a:gridCol>
                <a:gridCol w="711313">
                  <a:extLst>
                    <a:ext uri="{9D8B030D-6E8A-4147-A177-3AD203B41FA5}">
                      <a16:colId xmlns:a16="http://schemas.microsoft.com/office/drawing/2014/main" val="20004"/>
                    </a:ext>
                  </a:extLst>
                </a:gridCol>
              </a:tblGrid>
              <a:tr h="280474">
                <a:tc>
                  <a:txBody>
                    <a:bodyPr/>
                    <a:lstStyle/>
                    <a:p>
                      <a:pPr algn="ctr"/>
                      <a:r>
                        <a:rPr kumimoji="1" lang="ja-JP" altLang="en-US" sz="1050" b="1" i="0" dirty="0">
                          <a:solidFill>
                            <a:schemeClr val="tx1"/>
                          </a:solidFill>
                          <a:latin typeface="ＭＳ Ｐゴシック" panose="020B0600070205080204" pitchFamily="50" charset="-128"/>
                          <a:ea typeface="ＭＳ Ｐゴシック" panose="020B0600070205080204" pitchFamily="50" charset="-128"/>
                        </a:rPr>
                        <a:t>実施日</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イベント内容</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場所</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参加者</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回収ゴミ</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61552">
                <a:tc>
                  <a:txBody>
                    <a:bodyPr/>
                    <a:lstStyle/>
                    <a:p>
                      <a:pPr algn="r"/>
                      <a:r>
                        <a:rPr lang="en-US" altLang="ja-JP" sz="1050" dirty="0">
                          <a:latin typeface="ＭＳ Ｐゴシック" panose="020B0600070205080204" pitchFamily="50" charset="-128"/>
                          <a:ea typeface="ＭＳ Ｐゴシック" panose="020B0600070205080204" pitchFamily="50" charset="-128"/>
                        </a:rPr>
                        <a:t>2019/5/26</a:t>
                      </a:r>
                      <a:endParaRPr kumimoji="1" lang="ja-JP" altLang="en-US" sz="1050" b="1" i="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クリーン･ビーチいしかわ</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in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金沢市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金沢市･白山市･能登町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6,022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13.42</a:t>
                      </a:r>
                      <a:r>
                        <a:rPr kumimoji="1" lang="ja-JP" altLang="en-US" sz="1050" b="0">
                          <a:solidFill>
                            <a:schemeClr val="tx1"/>
                          </a:solidFill>
                          <a:latin typeface="ＭＳ Ｐゴシック" panose="020B0600070205080204" pitchFamily="50" charset="-128"/>
                          <a:ea typeface="ＭＳ Ｐゴシック" panose="020B0600070205080204" pitchFamily="50" charset="-128"/>
                        </a:rPr>
                        <a:t>トン</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756538"/>
                  </a:ext>
                </a:extLst>
              </a:tr>
              <a:tr h="361552">
                <a:tc>
                  <a:txBody>
                    <a:bodyPr/>
                    <a:lstStyle/>
                    <a:p>
                      <a:pPr algn="r">
                        <a:lnSpc>
                          <a:spcPct val="100000"/>
                        </a:lnSpc>
                      </a:pPr>
                      <a:r>
                        <a:rPr lang="en-US" altLang="ja-JP" sz="1050" dirty="0">
                          <a:latin typeface="ＭＳ Ｐゴシック" panose="020B0600070205080204" pitchFamily="50" charset="-128"/>
                          <a:ea typeface="ＭＳ Ｐゴシック" panose="020B0600070205080204" pitchFamily="50" charset="-128"/>
                        </a:rPr>
                        <a:t>2019/5/26</a:t>
                      </a:r>
                      <a:endParaRPr lang="ja-JP" altLang="en-US" sz="1050" dirty="0">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内灘海岸美化清掃</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内灘町全域の海岸</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袋</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15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50" dirty="0">
                          <a:latin typeface="ＭＳ Ｐゴシック" panose="020B0600070205080204" pitchFamily="50" charset="-128"/>
                          <a:ea typeface="ＭＳ Ｐゴシック" panose="020B0600070205080204" pitchFamily="50" charset="-128"/>
                        </a:rPr>
                        <a:t>2019/6/2</a:t>
                      </a:r>
                      <a:endParaRPr lang="ja-JP" altLang="en-US" sz="1050" dirty="0">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加賀市大聖寺・河川クリーン大作戦</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加賀市大聖寺地区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4,000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600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15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50" dirty="0">
                          <a:latin typeface="ＭＳ Ｐゴシック" panose="020B0600070205080204" pitchFamily="50" charset="-128"/>
                          <a:ea typeface="ＭＳ Ｐゴシック" panose="020B0600070205080204" pitchFamily="50" charset="-128"/>
                        </a:rPr>
                        <a:t>2019/6/9</a:t>
                      </a:r>
                      <a:endParaRPr lang="ja-JP" altLang="en-US" sz="1050" dirty="0">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UATUMI@</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内灘</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内灘海岸</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15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50" dirty="0">
                          <a:latin typeface="ＭＳ Ｐゴシック" panose="020B0600070205080204" pitchFamily="50" charset="-128"/>
                          <a:ea typeface="ＭＳ Ｐゴシック" panose="020B0600070205080204" pitchFamily="50" charset="-128"/>
                        </a:rPr>
                        <a:t>2019/7/6</a:t>
                      </a:r>
                      <a:endParaRPr lang="ja-JP" altLang="en-US" sz="1050" dirty="0">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KIRIN Clean Up</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・能登</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輪島市袖ヶ浜海水浴場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1106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2654052"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海洋ごみ拾いイベント詳細</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DF7172C6-43F1-4B87-87E6-6B388689C018}"/>
              </a:ext>
            </a:extLst>
          </p:cNvPr>
          <p:cNvGraphicFramePr>
            <a:graphicFrameLocks noGrp="1"/>
          </p:cNvGraphicFramePr>
          <p:nvPr>
            <p:extLst>
              <p:ext uri="{D42A27DB-BD31-4B8C-83A1-F6EECF244321}">
                <p14:modId xmlns:p14="http://schemas.microsoft.com/office/powerpoint/2010/main" val="1873849254"/>
              </p:ext>
            </p:extLst>
          </p:nvPr>
        </p:nvGraphicFramePr>
        <p:xfrm>
          <a:off x="512675" y="1496617"/>
          <a:ext cx="5832649" cy="2308860"/>
        </p:xfrm>
        <a:graphic>
          <a:graphicData uri="http://schemas.openxmlformats.org/drawingml/2006/table">
            <a:tbl>
              <a:tblPr firstRow="1" bandRow="1">
                <a:tableStyleId>{5C22544A-7EE6-4342-B048-85BDC9FD1C3A}</a:tableStyleId>
              </a:tblPr>
              <a:tblGrid>
                <a:gridCol w="972109">
                  <a:extLst>
                    <a:ext uri="{9D8B030D-6E8A-4147-A177-3AD203B41FA5}">
                      <a16:colId xmlns:a16="http://schemas.microsoft.com/office/drawing/2014/main" val="20000"/>
                    </a:ext>
                  </a:extLst>
                </a:gridCol>
                <a:gridCol w="4860540">
                  <a:extLst>
                    <a:ext uri="{9D8B030D-6E8A-4147-A177-3AD203B41FA5}">
                      <a16:colId xmlns:a16="http://schemas.microsoft.com/office/drawing/2014/main" val="20001"/>
                    </a:ext>
                  </a:extLst>
                </a:gridCol>
              </a:tblGrid>
              <a:tr h="237804">
                <a:tc>
                  <a:txBody>
                    <a:bodyPr/>
                    <a:lstStyle/>
                    <a:p>
                      <a:pPr algn="l"/>
                      <a:r>
                        <a:rPr kumimoji="1" lang="ja-JP" altLang="en-US" sz="1050" b="1" i="0" dirty="0">
                          <a:solidFill>
                            <a:schemeClr val="tx1"/>
                          </a:solidFill>
                          <a:latin typeface="+mn-ea"/>
                          <a:ea typeface="+mn-ea"/>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ＭＳ Ｐゴシック" panose="020B0600070205080204" pitchFamily="50" charset="-128"/>
                          <a:ea typeface="+mn-ea"/>
                        </a:rPr>
                        <a:t>クリーン･ビーチいしかわ</a:t>
                      </a:r>
                      <a:endParaRPr kumimoji="1" lang="en-US" altLang="ja-JP" sz="1050" b="0" dirty="0">
                        <a:solidFill>
                          <a:schemeClr val="tx1"/>
                        </a:solidFill>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804">
                <a:tc>
                  <a:txBody>
                    <a:bodyPr/>
                    <a:lstStyle/>
                    <a:p>
                      <a:pPr algn="l"/>
                      <a:r>
                        <a:rPr kumimoji="1" lang="ja-JP" altLang="en-US" sz="1050" b="1" i="0" dirty="0">
                          <a:solidFill>
                            <a:schemeClr val="tx1"/>
                          </a:solidFill>
                          <a:latin typeface="+mn-ea"/>
                          <a:ea typeface="+mn-ea"/>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26</a:t>
                      </a:r>
                      <a:r>
                        <a:rPr kumimoji="1" lang="ja-JP" altLang="en-US" sz="1050" b="0" dirty="0">
                          <a:solidFill>
                            <a:schemeClr val="tx1"/>
                          </a:solidFill>
                          <a:latin typeface="+mn-ea"/>
                          <a:ea typeface="+mn-ea"/>
                        </a:rPr>
                        <a:t>日（日曜日）　　</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海ごみゼロウイーク期間中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804">
                <a:tc>
                  <a:txBody>
                    <a:bodyPr/>
                    <a:lstStyle/>
                    <a:p>
                      <a:pPr algn="l"/>
                      <a:r>
                        <a:rPr kumimoji="1" lang="ja-JP" altLang="en-US" sz="1050" b="1" i="0" dirty="0">
                          <a:solidFill>
                            <a:schemeClr val="tx1"/>
                          </a:solidFill>
                          <a:latin typeface="+mn-ea"/>
                          <a:ea typeface="+mn-ea"/>
                        </a:rPr>
                        <a:t>開催場所</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金沢市、白山市、能登町の海岸一帯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7804">
                <a:tc>
                  <a:txBody>
                    <a:bodyPr/>
                    <a:lstStyle/>
                    <a:p>
                      <a:pPr algn="l"/>
                      <a:r>
                        <a:rPr kumimoji="1" lang="ja-JP" altLang="en-US" sz="1050" b="1" i="0" dirty="0">
                          <a:solidFill>
                            <a:schemeClr val="tx1"/>
                          </a:solidFill>
                          <a:latin typeface="+mn-ea"/>
                          <a:ea typeface="+mn-ea"/>
                        </a:rPr>
                        <a:t>参加人数</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6,022</a:t>
                      </a:r>
                      <a:r>
                        <a:rPr kumimoji="1" lang="ja-JP" altLang="en-US" sz="1050" b="0" dirty="0">
                          <a:solidFill>
                            <a:schemeClr val="tx1"/>
                          </a:solidFill>
                          <a:latin typeface="+mn-ea"/>
                          <a:ea typeface="+mn-ea"/>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804">
                <a:tc>
                  <a:txBody>
                    <a:bodyPr/>
                    <a:lstStyle/>
                    <a:p>
                      <a:pPr algn="l"/>
                      <a:r>
                        <a:rPr kumimoji="1" lang="ja-JP" altLang="en-US" sz="1050" b="1" i="0" dirty="0">
                          <a:solidFill>
                            <a:schemeClr val="tx1"/>
                          </a:solidFill>
                          <a:latin typeface="+mn-ea"/>
                          <a:ea typeface="+mn-ea"/>
                        </a:rPr>
                        <a:t>回収したゴミ</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13.42</a:t>
                      </a:r>
                      <a:r>
                        <a:rPr kumimoji="1" lang="ja-JP" altLang="en-US" sz="1050" b="0">
                          <a:solidFill>
                            <a:schemeClr val="tx1"/>
                          </a:solidFill>
                          <a:latin typeface="+mn-ea"/>
                          <a:ea typeface="+mn-ea"/>
                        </a:rPr>
                        <a:t>トン</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16902"/>
                  </a:ext>
                </a:extLst>
              </a:tr>
              <a:tr h="994453">
                <a:tc>
                  <a:txBody>
                    <a:bodyPr/>
                    <a:lstStyle/>
                    <a:p>
                      <a:pPr algn="l"/>
                      <a:r>
                        <a:rPr kumimoji="1" lang="ja-JP" altLang="en-US" sz="1050" b="1" i="0" dirty="0">
                          <a:solidFill>
                            <a:schemeClr val="tx1"/>
                          </a:solidFill>
                          <a:latin typeface="+mn-ea"/>
                          <a:ea typeface="+mn-ea"/>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kumimoji="1" lang="ja-JP" altLang="en-US" sz="1050" b="0" dirty="0">
                          <a:solidFill>
                            <a:schemeClr val="tx1"/>
                          </a:solidFill>
                          <a:latin typeface="+mn-ea"/>
                          <a:ea typeface="+mn-ea"/>
                        </a:rPr>
                        <a:t>石川県で</a:t>
                      </a:r>
                      <a:r>
                        <a:rPr kumimoji="1" lang="en-US" altLang="ja-JP" sz="1050" b="0" dirty="0">
                          <a:solidFill>
                            <a:schemeClr val="tx1"/>
                          </a:solidFill>
                          <a:latin typeface="+mn-ea"/>
                          <a:ea typeface="+mn-ea"/>
                        </a:rPr>
                        <a:t>25</a:t>
                      </a:r>
                      <a:r>
                        <a:rPr kumimoji="1" lang="ja-JP" altLang="en-US" sz="1050" b="0" dirty="0">
                          <a:solidFill>
                            <a:schemeClr val="tx1"/>
                          </a:solidFill>
                          <a:latin typeface="+mn-ea"/>
                          <a:ea typeface="+mn-ea"/>
                        </a:rPr>
                        <a:t>年続く海岸清掃「クリーン・ビーチいしかわ」集中実施日に、「ストップ！海洋ごみプロジェクト</a:t>
                      </a:r>
                      <a:r>
                        <a:rPr kumimoji="1" lang="en-US" altLang="ja-JP" sz="1050" b="0" dirty="0">
                          <a:solidFill>
                            <a:schemeClr val="tx1"/>
                          </a:solidFill>
                          <a:latin typeface="+mn-ea"/>
                          <a:ea typeface="+mn-ea"/>
                        </a:rPr>
                        <a:t>in</a:t>
                      </a:r>
                      <a:r>
                        <a:rPr kumimoji="1" lang="ja-JP" altLang="en-US" sz="1050" b="0" dirty="0">
                          <a:solidFill>
                            <a:schemeClr val="tx1"/>
                          </a:solidFill>
                          <a:latin typeface="+mn-ea"/>
                          <a:ea typeface="+mn-ea"/>
                        </a:rPr>
                        <a:t>いしかわ」事務局である石川テレビも社員</a:t>
                      </a:r>
                      <a:r>
                        <a:rPr kumimoji="1" lang="en-US" altLang="ja-JP" sz="1050" b="0" dirty="0">
                          <a:solidFill>
                            <a:schemeClr val="tx1"/>
                          </a:solidFill>
                          <a:latin typeface="+mn-ea"/>
                          <a:ea typeface="+mn-ea"/>
                        </a:rPr>
                        <a:t>45</a:t>
                      </a:r>
                      <a:r>
                        <a:rPr kumimoji="1" lang="ja-JP" altLang="en-US" sz="1050" b="0" dirty="0">
                          <a:solidFill>
                            <a:schemeClr val="tx1"/>
                          </a:solidFill>
                          <a:latin typeface="+mn-ea"/>
                          <a:ea typeface="+mn-ea"/>
                        </a:rPr>
                        <a:t>人が参加。金沢市・専光寺浜の海岸清掃を実施したほか、会場に「ストップ！海洋ごみ」活動の啓発ブースを設置。「</a:t>
                      </a:r>
                      <a:r>
                        <a:rPr kumimoji="1" lang="en-US" altLang="ja-JP" sz="1050" b="0" dirty="0">
                          <a:solidFill>
                            <a:schemeClr val="tx1"/>
                          </a:solidFill>
                          <a:latin typeface="+mn-ea"/>
                          <a:ea typeface="+mn-ea"/>
                        </a:rPr>
                        <a:t>CHANGE FOR THE BLUE</a:t>
                      </a:r>
                      <a:r>
                        <a:rPr kumimoji="1" lang="ja-JP" altLang="en-US" sz="1050" b="0" dirty="0">
                          <a:solidFill>
                            <a:schemeClr val="tx1"/>
                          </a:solidFill>
                          <a:latin typeface="+mn-ea"/>
                          <a:ea typeface="+mn-ea"/>
                        </a:rPr>
                        <a:t>」の横断幕や海と日本プロジェクトの幟、パネルを掲出しリーフレットを配付し「海ごみゼロウイーク」の広報と啓発を行った。当日は金沢市の他、白山市や能登町でもクリーンビーチ活動が展開された。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図 4">
            <a:extLst>
              <a:ext uri="{FF2B5EF4-FFF2-40B4-BE49-F238E27FC236}">
                <a16:creationId xmlns:a16="http://schemas.microsoft.com/office/drawing/2014/main" id="{20240E55-4712-4480-ABBE-26D3D42D5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75" y="4294772"/>
            <a:ext cx="1784563" cy="1338422"/>
          </a:xfrm>
          <a:prstGeom prst="rect">
            <a:avLst/>
          </a:prstGeom>
        </p:spPr>
      </p:pic>
      <p:pic>
        <p:nvPicPr>
          <p:cNvPr id="6" name="図 5">
            <a:extLst>
              <a:ext uri="{FF2B5EF4-FFF2-40B4-BE49-F238E27FC236}">
                <a16:creationId xmlns:a16="http://schemas.microsoft.com/office/drawing/2014/main" id="{2EF7FC60-4F54-4D1F-8C5E-778E7C1F1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534" y="5785424"/>
            <a:ext cx="1784563" cy="1338422"/>
          </a:xfrm>
          <a:prstGeom prst="rect">
            <a:avLst/>
          </a:prstGeom>
        </p:spPr>
      </p:pic>
      <p:pic>
        <p:nvPicPr>
          <p:cNvPr id="8" name="図 7">
            <a:extLst>
              <a:ext uri="{FF2B5EF4-FFF2-40B4-BE49-F238E27FC236}">
                <a16:creationId xmlns:a16="http://schemas.microsoft.com/office/drawing/2014/main" id="{02DDB621-47C2-4567-A131-08D4F32AD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36" y="5785424"/>
            <a:ext cx="1784563" cy="1341210"/>
          </a:xfrm>
          <a:prstGeom prst="rect">
            <a:avLst/>
          </a:prstGeom>
        </p:spPr>
      </p:pic>
      <p:pic>
        <p:nvPicPr>
          <p:cNvPr id="9" name="図 8">
            <a:extLst>
              <a:ext uri="{FF2B5EF4-FFF2-40B4-BE49-F238E27FC236}">
                <a16:creationId xmlns:a16="http://schemas.microsoft.com/office/drawing/2014/main" id="{86099F65-236C-4152-97C8-DB6CEFE3C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803" y="4294772"/>
            <a:ext cx="1784563" cy="1338422"/>
          </a:xfrm>
          <a:prstGeom prst="rect">
            <a:avLst/>
          </a:prstGeom>
        </p:spPr>
      </p:pic>
      <p:pic>
        <p:nvPicPr>
          <p:cNvPr id="10" name="図 9">
            <a:extLst>
              <a:ext uri="{FF2B5EF4-FFF2-40B4-BE49-F238E27FC236}">
                <a16:creationId xmlns:a16="http://schemas.microsoft.com/office/drawing/2014/main" id="{D04D5AEF-4BFA-4331-A35B-1DD3ED582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932" y="4294772"/>
            <a:ext cx="1784563" cy="1338422"/>
          </a:xfrm>
          <a:prstGeom prst="rect">
            <a:avLst/>
          </a:prstGeom>
        </p:spPr>
      </p:pic>
      <p:sp>
        <p:nvSpPr>
          <p:cNvPr id="11" name="テキスト ボックス 10">
            <a:extLst>
              <a:ext uri="{FF2B5EF4-FFF2-40B4-BE49-F238E27FC236}">
                <a16:creationId xmlns:a16="http://schemas.microsoft.com/office/drawing/2014/main" id="{D32C2AC6-CAF5-48D1-8DF9-284761FD901D}"/>
              </a:ext>
            </a:extLst>
          </p:cNvPr>
          <p:cNvSpPr txBox="1"/>
          <p:nvPr/>
        </p:nvSpPr>
        <p:spPr>
          <a:xfrm>
            <a:off x="496136" y="4016896"/>
            <a:ext cx="954107" cy="276999"/>
          </a:xfrm>
          <a:prstGeom prst="rect">
            <a:avLst/>
          </a:prstGeom>
          <a:noFill/>
        </p:spPr>
        <p:txBody>
          <a:bodyPr wrap="none" rtlCol="0">
            <a:spAutoFit/>
          </a:bodyPr>
          <a:lstStyle/>
          <a:p>
            <a:r>
              <a:rPr kumimoji="1" lang="ja-JP" altLang="en-US" sz="1200" b="1" dirty="0"/>
              <a:t>当日の様子</a:t>
            </a:r>
          </a:p>
        </p:txBody>
      </p:sp>
      <p:graphicFrame>
        <p:nvGraphicFramePr>
          <p:cNvPr id="13" name="表 12">
            <a:extLst>
              <a:ext uri="{FF2B5EF4-FFF2-40B4-BE49-F238E27FC236}">
                <a16:creationId xmlns:a16="http://schemas.microsoft.com/office/drawing/2014/main" id="{76257771-A8D7-4D67-9922-8E27F0D81D9D}"/>
              </a:ext>
            </a:extLst>
          </p:cNvPr>
          <p:cNvGraphicFramePr>
            <a:graphicFrameLocks noGrp="1"/>
          </p:cNvGraphicFramePr>
          <p:nvPr>
            <p:extLst>
              <p:ext uri="{D42A27DB-BD31-4B8C-83A1-F6EECF244321}">
                <p14:modId xmlns:p14="http://schemas.microsoft.com/office/powerpoint/2010/main" val="3134731049"/>
              </p:ext>
            </p:extLst>
          </p:nvPr>
        </p:nvGraphicFramePr>
        <p:xfrm>
          <a:off x="498847" y="7682351"/>
          <a:ext cx="5832648" cy="5034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16024">
                <a:tc>
                  <a:txBody>
                    <a:bodyPr/>
                    <a:lstStyle/>
                    <a:p>
                      <a:pPr algn="ctr"/>
                      <a:r>
                        <a:rPr kumimoji="1" lang="ja-JP" altLang="en-US" sz="1050" dirty="0">
                          <a:solidFill>
                            <a:schemeClr val="tx1"/>
                          </a:solidFill>
                          <a:latin typeface="+mn-ea"/>
                          <a:ea typeface="+mn-ea"/>
                        </a:rPr>
                        <a:t>メディア露出・番組名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放送尺（秒）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2000">
                <a:tc>
                  <a:txBody>
                    <a:bodyPr/>
                    <a:lstStyle/>
                    <a:p>
                      <a:pPr algn="ctr"/>
                      <a:r>
                        <a:rPr kumimoji="1" lang="ja-JP" altLang="en-US" sz="1050">
                          <a:solidFill>
                            <a:schemeClr val="tx1"/>
                          </a:solidFill>
                          <a:latin typeface="+mn-ea"/>
                          <a:ea typeface="+mn-ea"/>
                        </a:rPr>
                        <a:t>石川テレビ　「</a:t>
                      </a:r>
                      <a:r>
                        <a:rPr kumimoji="1" lang="ja-JP" altLang="en-US" sz="1050" dirty="0">
                          <a:solidFill>
                            <a:schemeClr val="tx1"/>
                          </a:solidFill>
                          <a:latin typeface="+mn-ea"/>
                          <a:ea typeface="+mn-ea"/>
                        </a:rPr>
                        <a:t>いしかわの海」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6</a:t>
                      </a:r>
                      <a:r>
                        <a:rPr kumimoji="1" lang="ja-JP" altLang="en-US" sz="1050" dirty="0">
                          <a:solidFill>
                            <a:schemeClr val="tx1"/>
                          </a:solidFill>
                          <a:latin typeface="+mn-ea"/>
                          <a:ea typeface="+mn-ea"/>
                        </a:rPr>
                        <a:t>月</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日（土曜日）</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45</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50</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180</a:t>
                      </a:r>
                      <a:r>
                        <a:rPr kumimoji="1" lang="ja-JP" altLang="en-US" sz="105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a:extLst>
              <a:ext uri="{FF2B5EF4-FFF2-40B4-BE49-F238E27FC236}">
                <a16:creationId xmlns:a16="http://schemas.microsoft.com/office/drawing/2014/main" id="{FD3B4EAA-1485-46AD-9780-B8CFF785CA4D}"/>
              </a:ext>
            </a:extLst>
          </p:cNvPr>
          <p:cNvSpPr txBox="1"/>
          <p:nvPr/>
        </p:nvSpPr>
        <p:spPr>
          <a:xfrm>
            <a:off x="486916" y="7394319"/>
            <a:ext cx="992579" cy="276999"/>
          </a:xfrm>
          <a:prstGeom prst="rect">
            <a:avLst/>
          </a:prstGeom>
          <a:noFill/>
        </p:spPr>
        <p:txBody>
          <a:bodyPr wrap="none" rtlCol="0">
            <a:spAutoFit/>
          </a:bodyPr>
          <a:lstStyle/>
          <a:p>
            <a:r>
              <a:rPr kumimoji="1" lang="ja-JP" altLang="en-US" sz="1200" b="1" dirty="0"/>
              <a:t>メディア露出</a:t>
            </a:r>
          </a:p>
        </p:txBody>
      </p:sp>
      <p:pic>
        <p:nvPicPr>
          <p:cNvPr id="15" name="図 14">
            <a:extLst>
              <a:ext uri="{FF2B5EF4-FFF2-40B4-BE49-F238E27FC236}">
                <a16:creationId xmlns:a16="http://schemas.microsoft.com/office/drawing/2014/main" id="{5A30A6C6-5F3A-4C48-8826-6CC0798D9A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2647" y="8361222"/>
            <a:ext cx="1749805" cy="984266"/>
          </a:xfrm>
          <a:prstGeom prst="rect">
            <a:avLst/>
          </a:prstGeom>
        </p:spPr>
      </p:pic>
      <p:pic>
        <p:nvPicPr>
          <p:cNvPr id="16" name="図 15">
            <a:extLst>
              <a:ext uri="{FF2B5EF4-FFF2-40B4-BE49-F238E27FC236}">
                <a16:creationId xmlns:a16="http://schemas.microsoft.com/office/drawing/2014/main" id="{0EBA1207-3332-4F18-940E-55DDD710C6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916" y="8361222"/>
            <a:ext cx="1749805" cy="984266"/>
          </a:xfrm>
          <a:prstGeom prst="rect">
            <a:avLst/>
          </a:prstGeom>
        </p:spPr>
      </p:pic>
      <p:pic>
        <p:nvPicPr>
          <p:cNvPr id="17" name="図 16">
            <a:extLst>
              <a:ext uri="{FF2B5EF4-FFF2-40B4-BE49-F238E27FC236}">
                <a16:creationId xmlns:a16="http://schemas.microsoft.com/office/drawing/2014/main" id="{ADA98905-C058-478D-AA45-9D9310FAC1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8377" y="8361222"/>
            <a:ext cx="1746947" cy="982658"/>
          </a:xfrm>
          <a:prstGeom prst="rect">
            <a:avLst/>
          </a:prstGeom>
        </p:spPr>
      </p:pic>
      <p:pic>
        <p:nvPicPr>
          <p:cNvPr id="12" name="図 11">
            <a:extLst>
              <a:ext uri="{FF2B5EF4-FFF2-40B4-BE49-F238E27FC236}">
                <a16:creationId xmlns:a16="http://schemas.microsoft.com/office/drawing/2014/main" id="{B9772405-FD0D-8B49-A362-38FD9FABDE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6932" y="5785424"/>
            <a:ext cx="1788280" cy="1341210"/>
          </a:xfrm>
          <a:prstGeom prst="rect">
            <a:avLst/>
          </a:prstGeom>
        </p:spPr>
      </p:pic>
      <p:sp>
        <p:nvSpPr>
          <p:cNvPr id="18" name="テキスト ボックス 17">
            <a:extLst>
              <a:ext uri="{FF2B5EF4-FFF2-40B4-BE49-F238E27FC236}">
                <a16:creationId xmlns:a16="http://schemas.microsoft.com/office/drawing/2014/main" id="{82A53C86-7112-A944-9A33-F217004A89E1}"/>
              </a:ext>
            </a:extLst>
          </p:cNvPr>
          <p:cNvSpPr txBox="1"/>
          <p:nvPr/>
        </p:nvSpPr>
        <p:spPr>
          <a:xfrm>
            <a:off x="4619662" y="6897217"/>
            <a:ext cx="877007" cy="144016"/>
          </a:xfrm>
          <a:prstGeom prst="rect">
            <a:avLst/>
          </a:prstGeom>
          <a:solidFill>
            <a:srgbClr val="FEFFCE"/>
          </a:solidFill>
        </p:spPr>
        <p:txBody>
          <a:bodyPr wrap="square" lIns="54000" tIns="36000" rIns="54000" bIns="36000" rtlCol="0" anchor="ctr" anchorCtr="0">
            <a:noAutofit/>
          </a:bodyPr>
          <a:lstStyle/>
          <a:p>
            <a:pPr algn="ctr"/>
            <a:r>
              <a:rPr kumimoji="1" lang="ja-JP" altLang="en-US" sz="800"/>
              <a:t>能登町･五色ヶ浜</a:t>
            </a:r>
          </a:p>
        </p:txBody>
      </p:sp>
    </p:spTree>
    <p:extLst>
      <p:ext uri="{BB962C8B-B14F-4D97-AF65-F5344CB8AC3E}">
        <p14:creationId xmlns:p14="http://schemas.microsoft.com/office/powerpoint/2010/main" val="372075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2654052"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海洋ごみ拾いイベント詳細</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DF7172C6-43F1-4B87-87E6-6B388689C018}"/>
              </a:ext>
            </a:extLst>
          </p:cNvPr>
          <p:cNvGraphicFramePr>
            <a:graphicFrameLocks noGrp="1"/>
          </p:cNvGraphicFramePr>
          <p:nvPr>
            <p:extLst>
              <p:ext uri="{D42A27DB-BD31-4B8C-83A1-F6EECF244321}">
                <p14:modId xmlns:p14="http://schemas.microsoft.com/office/powerpoint/2010/main" val="3695151932"/>
              </p:ext>
            </p:extLst>
          </p:nvPr>
        </p:nvGraphicFramePr>
        <p:xfrm>
          <a:off x="512675" y="1496617"/>
          <a:ext cx="5832649" cy="2308860"/>
        </p:xfrm>
        <a:graphic>
          <a:graphicData uri="http://schemas.openxmlformats.org/drawingml/2006/table">
            <a:tbl>
              <a:tblPr firstRow="1" bandRow="1">
                <a:tableStyleId>{5C22544A-7EE6-4342-B048-85BDC9FD1C3A}</a:tableStyleId>
              </a:tblPr>
              <a:tblGrid>
                <a:gridCol w="972109">
                  <a:extLst>
                    <a:ext uri="{9D8B030D-6E8A-4147-A177-3AD203B41FA5}">
                      <a16:colId xmlns:a16="http://schemas.microsoft.com/office/drawing/2014/main" val="20000"/>
                    </a:ext>
                  </a:extLst>
                </a:gridCol>
                <a:gridCol w="4860540">
                  <a:extLst>
                    <a:ext uri="{9D8B030D-6E8A-4147-A177-3AD203B41FA5}">
                      <a16:colId xmlns:a16="http://schemas.microsoft.com/office/drawing/2014/main" val="20001"/>
                    </a:ext>
                  </a:extLst>
                </a:gridCol>
              </a:tblGrid>
              <a:tr h="237804">
                <a:tc>
                  <a:txBody>
                    <a:bodyPr/>
                    <a:lstStyle/>
                    <a:p>
                      <a:pPr algn="l"/>
                      <a:r>
                        <a:rPr kumimoji="1" lang="ja-JP" altLang="en-US" sz="1050" b="1" i="0" dirty="0">
                          <a:solidFill>
                            <a:schemeClr val="tx1"/>
                          </a:solidFill>
                          <a:latin typeface="+mn-ea"/>
                          <a:ea typeface="+mn-ea"/>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zh-TW" altLang="en-US" sz="1050" b="0" dirty="0">
                          <a:solidFill>
                            <a:schemeClr val="tx1"/>
                          </a:solidFill>
                          <a:latin typeface="ＭＳ Ｐゴシック" panose="020B0600070205080204" pitchFamily="50" charset="-128"/>
                          <a:ea typeface="ＭＳ Ｐゴシック" panose="020B0600070205080204" pitchFamily="50" charset="-128"/>
                        </a:rPr>
                        <a:t>内灘海岸美化清掃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804">
                <a:tc>
                  <a:txBody>
                    <a:bodyPr/>
                    <a:lstStyle/>
                    <a:p>
                      <a:pPr algn="l"/>
                      <a:r>
                        <a:rPr kumimoji="1" lang="ja-JP" altLang="en-US" sz="1050" b="1" i="0" dirty="0">
                          <a:solidFill>
                            <a:schemeClr val="tx1"/>
                          </a:solidFill>
                          <a:latin typeface="+mn-ea"/>
                          <a:ea typeface="+mn-ea"/>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26</a:t>
                      </a:r>
                      <a:r>
                        <a:rPr kumimoji="1" lang="ja-JP" altLang="en-US" sz="1050" b="0" dirty="0">
                          <a:solidFill>
                            <a:schemeClr val="tx1"/>
                          </a:solidFill>
                          <a:latin typeface="+mn-ea"/>
                          <a:ea typeface="+mn-ea"/>
                        </a:rPr>
                        <a:t>日（日曜日）　　</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海ごみゼロウイーク期間中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804">
                <a:tc>
                  <a:txBody>
                    <a:bodyPr/>
                    <a:lstStyle/>
                    <a:p>
                      <a:pPr algn="l"/>
                      <a:r>
                        <a:rPr kumimoji="1" lang="ja-JP" altLang="en-US" sz="1050" b="1" i="0" dirty="0">
                          <a:solidFill>
                            <a:schemeClr val="tx1"/>
                          </a:solidFill>
                          <a:latin typeface="+mn-ea"/>
                          <a:ea typeface="+mn-ea"/>
                        </a:rPr>
                        <a:t>開催場所</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内灘町の海岸全域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7804">
                <a:tc>
                  <a:txBody>
                    <a:bodyPr/>
                    <a:lstStyle/>
                    <a:p>
                      <a:pPr algn="l"/>
                      <a:r>
                        <a:rPr kumimoji="1" lang="ja-JP" altLang="en-US" sz="1050" b="1" i="0" dirty="0">
                          <a:solidFill>
                            <a:schemeClr val="tx1"/>
                          </a:solidFill>
                          <a:latin typeface="+mn-ea"/>
                          <a:ea typeface="+mn-ea"/>
                        </a:rPr>
                        <a:t>参加人数</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1,000</a:t>
                      </a:r>
                      <a:r>
                        <a:rPr kumimoji="1" lang="ja-JP" altLang="en-US" sz="1050" b="0" dirty="0">
                          <a:solidFill>
                            <a:schemeClr val="tx1"/>
                          </a:solidFill>
                          <a:latin typeface="+mn-ea"/>
                          <a:ea typeface="+mn-ea"/>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804">
                <a:tc>
                  <a:txBody>
                    <a:bodyPr/>
                    <a:lstStyle/>
                    <a:p>
                      <a:pPr algn="l"/>
                      <a:r>
                        <a:rPr kumimoji="1" lang="ja-JP" altLang="en-US" sz="1050" b="1" i="0" dirty="0">
                          <a:solidFill>
                            <a:schemeClr val="tx1"/>
                          </a:solidFill>
                          <a:latin typeface="+mn-ea"/>
                          <a:ea typeface="+mn-ea"/>
                        </a:rPr>
                        <a:t>回収したゴミ</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2,500</a:t>
                      </a:r>
                      <a:r>
                        <a:rPr kumimoji="1" lang="ja-JP" altLang="en-US" sz="1050" b="0">
                          <a:solidFill>
                            <a:schemeClr val="tx1"/>
                          </a:solidFill>
                          <a:latin typeface="+mn-ea"/>
                          <a:ea typeface="+mn-ea"/>
                        </a:rPr>
                        <a:t>袋</a:t>
                      </a:r>
                      <a:r>
                        <a:rPr kumimoji="1" lang="en-US" altLang="ja-JP" sz="1050" b="0" dirty="0">
                          <a:solidFill>
                            <a:schemeClr val="tx1"/>
                          </a:solidFill>
                          <a:latin typeface="+mn-ea"/>
                          <a:ea typeface="+mn-ea"/>
                        </a:rPr>
                        <a:t> (30.67</a:t>
                      </a:r>
                      <a:r>
                        <a:rPr kumimoji="1" lang="ja-JP" altLang="en-US" sz="1050" b="0">
                          <a:solidFill>
                            <a:schemeClr val="tx1"/>
                          </a:solidFill>
                          <a:latin typeface="+mn-ea"/>
                          <a:ea typeface="+mn-ea"/>
                        </a:rPr>
                        <a:t>トン</a:t>
                      </a:r>
                      <a:r>
                        <a:rPr kumimoji="1" lang="en-US" altLang="ja-JP" sz="1050" b="0" dirty="0">
                          <a:solidFill>
                            <a:schemeClr val="tx1"/>
                          </a:solidFill>
                          <a:latin typeface="+mn-ea"/>
                          <a:ea typeface="+mn-ea"/>
                        </a:rPr>
                        <a:t>)</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16902"/>
                  </a:ext>
                </a:extLst>
              </a:tr>
              <a:tr h="994453">
                <a:tc>
                  <a:txBody>
                    <a:bodyPr/>
                    <a:lstStyle/>
                    <a:p>
                      <a:pPr algn="l"/>
                      <a:r>
                        <a:rPr kumimoji="1" lang="ja-JP" altLang="en-US" sz="1050" b="1" i="0" dirty="0">
                          <a:solidFill>
                            <a:schemeClr val="tx1"/>
                          </a:solidFill>
                          <a:latin typeface="+mn-ea"/>
                          <a:ea typeface="+mn-ea"/>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kumimoji="1" lang="ja-JP" altLang="en-US" sz="1050" b="0" dirty="0">
                          <a:solidFill>
                            <a:schemeClr val="tx1"/>
                          </a:solidFill>
                          <a:latin typeface="+mn-ea"/>
                          <a:ea typeface="+mn-ea"/>
                        </a:rPr>
                        <a:t>金沢市の北側に隣接する内灘町の海岸は、砂浜が幅広く、冬の荒波で膨大な量の海洋ごみが漂着する。当日は町民</a:t>
                      </a:r>
                      <a:r>
                        <a:rPr kumimoji="1" lang="en-US" altLang="ja-JP" sz="1050" b="0" dirty="0">
                          <a:solidFill>
                            <a:schemeClr val="tx1"/>
                          </a:solidFill>
                          <a:latin typeface="+mn-ea"/>
                          <a:ea typeface="+mn-ea"/>
                        </a:rPr>
                        <a:t>1,000</a:t>
                      </a:r>
                      <a:r>
                        <a:rPr kumimoji="1" lang="ja-JP" altLang="en-US" sz="1050" b="0" dirty="0">
                          <a:solidFill>
                            <a:schemeClr val="tx1"/>
                          </a:solidFill>
                          <a:latin typeface="+mn-ea"/>
                          <a:ea typeface="+mn-ea"/>
                        </a:rPr>
                        <a:t>人が清掃活動を行ったほか、石川テレビのリポーターやスタッフも清掃活動を行うと</a:t>
                      </a:r>
                      <a:r>
                        <a:rPr kumimoji="1" lang="ja-JP" altLang="en-US" sz="1050" b="0">
                          <a:solidFill>
                            <a:schemeClr val="tx1"/>
                          </a:solidFill>
                          <a:latin typeface="+mn-ea"/>
                          <a:ea typeface="+mn-ea"/>
                        </a:rPr>
                        <a:t>ともに参加者</a:t>
                      </a:r>
                      <a:r>
                        <a:rPr kumimoji="1" lang="ja-JP" altLang="en-US" sz="1050" b="0" dirty="0">
                          <a:solidFill>
                            <a:schemeClr val="tx1"/>
                          </a:solidFill>
                          <a:latin typeface="+mn-ea"/>
                          <a:ea typeface="+mn-ea"/>
                        </a:rPr>
                        <a:t>に「</a:t>
                      </a:r>
                      <a:r>
                        <a:rPr kumimoji="1" lang="en-US" altLang="ja-JP" sz="1050" b="0" dirty="0">
                          <a:solidFill>
                            <a:schemeClr val="tx1"/>
                          </a:solidFill>
                          <a:latin typeface="+mn-ea"/>
                          <a:ea typeface="+mn-ea"/>
                        </a:rPr>
                        <a:t>CHANGE FOR THE BLUE</a:t>
                      </a:r>
                      <a:r>
                        <a:rPr kumimoji="1" lang="ja-JP" altLang="en-US" sz="1050" b="0" dirty="0">
                          <a:solidFill>
                            <a:schemeClr val="tx1"/>
                          </a:solidFill>
                          <a:latin typeface="+mn-ea"/>
                          <a:ea typeface="+mn-ea"/>
                        </a:rPr>
                        <a:t>」の意義を</a:t>
                      </a:r>
                      <a:r>
                        <a:rPr kumimoji="1" lang="ja-JP" altLang="en-US" sz="1050" b="0">
                          <a:solidFill>
                            <a:schemeClr val="tx1"/>
                          </a:solidFill>
                          <a:latin typeface="+mn-ea"/>
                          <a:ea typeface="+mn-ea"/>
                        </a:rPr>
                        <a:t>伝えた。回収した海洋ごみの量は県内最大の</a:t>
                      </a:r>
                      <a:r>
                        <a:rPr kumimoji="1" lang="en-US" altLang="ja-JP" sz="1050" b="0" dirty="0">
                          <a:solidFill>
                            <a:schemeClr val="tx1"/>
                          </a:solidFill>
                          <a:latin typeface="+mn-ea"/>
                          <a:ea typeface="+mn-ea"/>
                        </a:rPr>
                        <a:t>30.67</a:t>
                      </a:r>
                      <a:r>
                        <a:rPr kumimoji="1" lang="ja-JP" altLang="en-US" sz="1050" b="0">
                          <a:solidFill>
                            <a:schemeClr val="tx1"/>
                          </a:solidFill>
                          <a:latin typeface="+mn-ea"/>
                          <a:ea typeface="+mn-ea"/>
                        </a:rPr>
                        <a:t>トンに達した。漂着する海洋ごみが大量である内灘町で</a:t>
                      </a:r>
                      <a:r>
                        <a:rPr kumimoji="1" lang="en-US" altLang="ja-JP" sz="1050" b="0" dirty="0">
                          <a:solidFill>
                            <a:schemeClr val="tx1"/>
                          </a:solidFill>
                          <a:latin typeface="+mn-ea"/>
                          <a:ea typeface="+mn-ea"/>
                        </a:rPr>
                        <a:t>6</a:t>
                      </a:r>
                      <a:r>
                        <a:rPr kumimoji="1" lang="ja-JP" altLang="en-US" sz="1050" b="0">
                          <a:solidFill>
                            <a:schemeClr val="tx1"/>
                          </a:solidFill>
                          <a:latin typeface="+mn-ea"/>
                          <a:ea typeface="+mn-ea"/>
                        </a:rPr>
                        <a:t>月</a:t>
                      </a:r>
                      <a:r>
                        <a:rPr kumimoji="1" lang="en-US" altLang="ja-JP" sz="1050" b="0" dirty="0">
                          <a:solidFill>
                            <a:schemeClr val="tx1"/>
                          </a:solidFill>
                          <a:latin typeface="+mn-ea"/>
                          <a:ea typeface="+mn-ea"/>
                        </a:rPr>
                        <a:t>9</a:t>
                      </a:r>
                      <a:r>
                        <a:rPr kumimoji="1" lang="ja-JP" altLang="en-US" sz="1050" b="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、歌を歌って楽しく海ごみを拾い海に感謝するイベント「</a:t>
                      </a:r>
                      <a:r>
                        <a:rPr kumimoji="1" lang="en-US" altLang="ja-JP" sz="1050" b="0" dirty="0">
                          <a:solidFill>
                            <a:schemeClr val="tx1"/>
                          </a:solidFill>
                          <a:latin typeface="+mn-ea"/>
                          <a:ea typeface="+mn-ea"/>
                        </a:rPr>
                        <a:t>UTAUMI</a:t>
                      </a:r>
                      <a:r>
                        <a:rPr kumimoji="1" lang="ja-JP" altLang="en-US" sz="1050" b="0">
                          <a:solidFill>
                            <a:schemeClr val="tx1"/>
                          </a:solidFill>
                          <a:latin typeface="+mn-ea"/>
                          <a:ea typeface="+mn-ea"/>
                        </a:rPr>
                        <a:t>」を開催することも伝え、町民の参加を促した。</a:t>
                      </a:r>
                      <a:endParaRPr kumimoji="1" lang="en-US" altLang="ja-JP"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3" name="表 12">
            <a:extLst>
              <a:ext uri="{FF2B5EF4-FFF2-40B4-BE49-F238E27FC236}">
                <a16:creationId xmlns:a16="http://schemas.microsoft.com/office/drawing/2014/main" id="{76257771-A8D7-4D67-9922-8E27F0D81D9D}"/>
              </a:ext>
            </a:extLst>
          </p:cNvPr>
          <p:cNvGraphicFramePr>
            <a:graphicFrameLocks noGrp="1"/>
          </p:cNvGraphicFramePr>
          <p:nvPr>
            <p:extLst>
              <p:ext uri="{D42A27DB-BD31-4B8C-83A1-F6EECF244321}">
                <p14:modId xmlns:p14="http://schemas.microsoft.com/office/powerpoint/2010/main" val="1388256916"/>
              </p:ext>
            </p:extLst>
          </p:nvPr>
        </p:nvGraphicFramePr>
        <p:xfrm>
          <a:off x="498847" y="7689304"/>
          <a:ext cx="5832648" cy="5034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16024">
                <a:tc>
                  <a:txBody>
                    <a:bodyPr/>
                    <a:lstStyle/>
                    <a:p>
                      <a:pPr algn="ctr"/>
                      <a:r>
                        <a:rPr kumimoji="1" lang="ja-JP" altLang="en-US" sz="1050" dirty="0">
                          <a:solidFill>
                            <a:schemeClr val="tx1"/>
                          </a:solidFill>
                          <a:latin typeface="+mn-ea"/>
                          <a:ea typeface="+mn-ea"/>
                        </a:rPr>
                        <a:t>メディア露出・番組名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放送尺（秒）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2000">
                <a:tc>
                  <a:txBody>
                    <a:bodyPr/>
                    <a:lstStyle/>
                    <a:p>
                      <a:pPr algn="ctr"/>
                      <a:r>
                        <a:rPr kumimoji="1" lang="ja-JP" altLang="en-US" sz="1050">
                          <a:solidFill>
                            <a:schemeClr val="tx1"/>
                          </a:solidFill>
                          <a:latin typeface="+mn-ea"/>
                          <a:ea typeface="+mn-ea"/>
                        </a:rPr>
                        <a:t>石川テレビ　「</a:t>
                      </a:r>
                      <a:r>
                        <a:rPr kumimoji="1" lang="ja-JP" altLang="en-US" sz="1050" dirty="0">
                          <a:solidFill>
                            <a:schemeClr val="tx1"/>
                          </a:solidFill>
                          <a:latin typeface="+mn-ea"/>
                          <a:ea typeface="+mn-ea"/>
                        </a:rPr>
                        <a:t>いしかわの海」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6</a:t>
                      </a:r>
                      <a:r>
                        <a:rPr kumimoji="1" lang="ja-JP" altLang="en-US" sz="1050" dirty="0">
                          <a:solidFill>
                            <a:schemeClr val="tx1"/>
                          </a:solidFill>
                          <a:latin typeface="+mn-ea"/>
                          <a:ea typeface="+mn-ea"/>
                        </a:rPr>
                        <a:t>月</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日（土曜日）</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45</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50</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180</a:t>
                      </a:r>
                      <a:r>
                        <a:rPr kumimoji="1" lang="ja-JP" altLang="en-US" sz="105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a:extLst>
              <a:ext uri="{FF2B5EF4-FFF2-40B4-BE49-F238E27FC236}">
                <a16:creationId xmlns:a16="http://schemas.microsoft.com/office/drawing/2014/main" id="{FD3B4EAA-1485-46AD-9780-B8CFF785CA4D}"/>
              </a:ext>
            </a:extLst>
          </p:cNvPr>
          <p:cNvSpPr txBox="1"/>
          <p:nvPr/>
        </p:nvSpPr>
        <p:spPr>
          <a:xfrm>
            <a:off x="486916" y="7401272"/>
            <a:ext cx="992579" cy="276999"/>
          </a:xfrm>
          <a:prstGeom prst="rect">
            <a:avLst/>
          </a:prstGeom>
          <a:noFill/>
        </p:spPr>
        <p:txBody>
          <a:bodyPr wrap="none" rtlCol="0">
            <a:spAutoFit/>
          </a:bodyPr>
          <a:lstStyle/>
          <a:p>
            <a:r>
              <a:rPr kumimoji="1" lang="ja-JP" altLang="en-US" sz="1200" b="1" dirty="0"/>
              <a:t>メディア露出</a:t>
            </a:r>
          </a:p>
        </p:txBody>
      </p:sp>
      <p:pic>
        <p:nvPicPr>
          <p:cNvPr id="30" name="図 29">
            <a:extLst>
              <a:ext uri="{FF2B5EF4-FFF2-40B4-BE49-F238E27FC236}">
                <a16:creationId xmlns:a16="http://schemas.microsoft.com/office/drawing/2014/main" id="{1CC64D93-256A-4FE6-9939-58C2076A4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720" y="5817096"/>
            <a:ext cx="1784564" cy="1338168"/>
          </a:xfrm>
          <a:prstGeom prst="rect">
            <a:avLst/>
          </a:prstGeom>
        </p:spPr>
      </p:pic>
      <p:pic>
        <p:nvPicPr>
          <p:cNvPr id="34" name="図 33">
            <a:extLst>
              <a:ext uri="{FF2B5EF4-FFF2-40B4-BE49-F238E27FC236}">
                <a16:creationId xmlns:a16="http://schemas.microsoft.com/office/drawing/2014/main" id="{CD3E9325-0338-47C6-A9EE-CBAEBFBE8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5" y="4304928"/>
            <a:ext cx="1784563" cy="1339977"/>
          </a:xfrm>
          <a:prstGeom prst="rect">
            <a:avLst/>
          </a:prstGeom>
        </p:spPr>
      </p:pic>
      <p:pic>
        <p:nvPicPr>
          <p:cNvPr id="36" name="図 35">
            <a:extLst>
              <a:ext uri="{FF2B5EF4-FFF2-40B4-BE49-F238E27FC236}">
                <a16:creationId xmlns:a16="http://schemas.microsoft.com/office/drawing/2014/main" id="{115D4FE2-A4E3-4753-99BC-E710208F5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055" y="4304928"/>
            <a:ext cx="1784563" cy="1339977"/>
          </a:xfrm>
          <a:prstGeom prst="rect">
            <a:avLst/>
          </a:prstGeom>
        </p:spPr>
      </p:pic>
      <p:pic>
        <p:nvPicPr>
          <p:cNvPr id="38" name="図 37">
            <a:extLst>
              <a:ext uri="{FF2B5EF4-FFF2-40B4-BE49-F238E27FC236}">
                <a16:creationId xmlns:a16="http://schemas.microsoft.com/office/drawing/2014/main" id="{566C411B-0A01-4A72-9273-FE956A8EF0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74"/>
          <a:stretch/>
        </p:blipFill>
        <p:spPr>
          <a:xfrm>
            <a:off x="4537605" y="4304928"/>
            <a:ext cx="1808679" cy="1336757"/>
          </a:xfrm>
          <a:prstGeom prst="rect">
            <a:avLst/>
          </a:prstGeom>
        </p:spPr>
      </p:pic>
      <p:pic>
        <p:nvPicPr>
          <p:cNvPr id="40" name="図 39">
            <a:extLst>
              <a:ext uri="{FF2B5EF4-FFF2-40B4-BE49-F238E27FC236}">
                <a16:creationId xmlns:a16="http://schemas.microsoft.com/office/drawing/2014/main" id="{FF328536-98F5-4CD6-80AD-54CE175C7E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23" r="8436"/>
          <a:stretch/>
        </p:blipFill>
        <p:spPr>
          <a:xfrm>
            <a:off x="2548533" y="5817096"/>
            <a:ext cx="1784563" cy="1348865"/>
          </a:xfrm>
          <a:prstGeom prst="rect">
            <a:avLst/>
          </a:prstGeom>
        </p:spPr>
      </p:pic>
      <p:sp>
        <p:nvSpPr>
          <p:cNvPr id="41" name="テキスト ボックス 40">
            <a:extLst>
              <a:ext uri="{FF2B5EF4-FFF2-40B4-BE49-F238E27FC236}">
                <a16:creationId xmlns:a16="http://schemas.microsoft.com/office/drawing/2014/main" id="{8B535484-CA8F-41BB-BBAB-28BC4C250055}"/>
              </a:ext>
            </a:extLst>
          </p:cNvPr>
          <p:cNvSpPr txBox="1"/>
          <p:nvPr/>
        </p:nvSpPr>
        <p:spPr>
          <a:xfrm>
            <a:off x="496136" y="4016896"/>
            <a:ext cx="954107" cy="276999"/>
          </a:xfrm>
          <a:prstGeom prst="rect">
            <a:avLst/>
          </a:prstGeom>
          <a:noFill/>
        </p:spPr>
        <p:txBody>
          <a:bodyPr wrap="none" rtlCol="0">
            <a:spAutoFit/>
          </a:bodyPr>
          <a:lstStyle/>
          <a:p>
            <a:r>
              <a:rPr kumimoji="1" lang="ja-JP" altLang="en-US" sz="1200" b="1" dirty="0"/>
              <a:t>当日の様子</a:t>
            </a:r>
          </a:p>
        </p:txBody>
      </p:sp>
      <p:pic>
        <p:nvPicPr>
          <p:cNvPr id="5" name="図 4">
            <a:extLst>
              <a:ext uri="{FF2B5EF4-FFF2-40B4-BE49-F238E27FC236}">
                <a16:creationId xmlns:a16="http://schemas.microsoft.com/office/drawing/2014/main" id="{6E7CCF7F-184E-8540-B329-BD9F62157C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663" y="5817096"/>
            <a:ext cx="1802246" cy="1351010"/>
          </a:xfrm>
          <a:prstGeom prst="rect">
            <a:avLst/>
          </a:prstGeom>
        </p:spPr>
      </p:pic>
      <p:pic>
        <p:nvPicPr>
          <p:cNvPr id="7" name="図 6">
            <a:extLst>
              <a:ext uri="{FF2B5EF4-FFF2-40B4-BE49-F238E27FC236}">
                <a16:creationId xmlns:a16="http://schemas.microsoft.com/office/drawing/2014/main" id="{41AAD3DD-EB46-B648-9C69-C7F322A5DD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136" y="8350054"/>
            <a:ext cx="1740586" cy="979323"/>
          </a:xfrm>
          <a:prstGeom prst="rect">
            <a:avLst/>
          </a:prstGeom>
        </p:spPr>
      </p:pic>
      <p:pic>
        <p:nvPicPr>
          <p:cNvPr id="11" name="図 10">
            <a:extLst>
              <a:ext uri="{FF2B5EF4-FFF2-40B4-BE49-F238E27FC236}">
                <a16:creationId xmlns:a16="http://schemas.microsoft.com/office/drawing/2014/main" id="{53F22C08-AE37-8E44-8628-E536FCACD7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0910" y="8350054"/>
            <a:ext cx="1740585" cy="978229"/>
          </a:xfrm>
          <a:prstGeom prst="rect">
            <a:avLst/>
          </a:prstGeom>
        </p:spPr>
      </p:pic>
      <p:pic>
        <p:nvPicPr>
          <p:cNvPr id="18" name="図 17">
            <a:extLst>
              <a:ext uri="{FF2B5EF4-FFF2-40B4-BE49-F238E27FC236}">
                <a16:creationId xmlns:a16="http://schemas.microsoft.com/office/drawing/2014/main" id="{B147FC14-ECEB-7744-BBD6-09A0A5594E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3524" y="8350054"/>
            <a:ext cx="1740585" cy="979202"/>
          </a:xfrm>
          <a:prstGeom prst="rect">
            <a:avLst/>
          </a:prstGeom>
        </p:spPr>
      </p:pic>
    </p:spTree>
    <p:extLst>
      <p:ext uri="{BB962C8B-B14F-4D97-AF65-F5344CB8AC3E}">
        <p14:creationId xmlns:p14="http://schemas.microsoft.com/office/powerpoint/2010/main" val="413385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2654052"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海洋ごみ拾いイベント詳細</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DF7172C6-43F1-4B87-87E6-6B388689C018}"/>
              </a:ext>
            </a:extLst>
          </p:cNvPr>
          <p:cNvGraphicFramePr>
            <a:graphicFrameLocks noGrp="1"/>
          </p:cNvGraphicFramePr>
          <p:nvPr>
            <p:extLst>
              <p:ext uri="{D42A27DB-BD31-4B8C-83A1-F6EECF244321}">
                <p14:modId xmlns:p14="http://schemas.microsoft.com/office/powerpoint/2010/main" val="3173520479"/>
              </p:ext>
            </p:extLst>
          </p:nvPr>
        </p:nvGraphicFramePr>
        <p:xfrm>
          <a:off x="512675" y="1496617"/>
          <a:ext cx="5832649" cy="2308860"/>
        </p:xfrm>
        <a:graphic>
          <a:graphicData uri="http://schemas.openxmlformats.org/drawingml/2006/table">
            <a:tbl>
              <a:tblPr firstRow="1" bandRow="1">
                <a:tableStyleId>{5C22544A-7EE6-4342-B048-85BDC9FD1C3A}</a:tableStyleId>
              </a:tblPr>
              <a:tblGrid>
                <a:gridCol w="972109">
                  <a:extLst>
                    <a:ext uri="{9D8B030D-6E8A-4147-A177-3AD203B41FA5}">
                      <a16:colId xmlns:a16="http://schemas.microsoft.com/office/drawing/2014/main" val="20000"/>
                    </a:ext>
                  </a:extLst>
                </a:gridCol>
                <a:gridCol w="4860540">
                  <a:extLst>
                    <a:ext uri="{9D8B030D-6E8A-4147-A177-3AD203B41FA5}">
                      <a16:colId xmlns:a16="http://schemas.microsoft.com/office/drawing/2014/main" val="20001"/>
                    </a:ext>
                  </a:extLst>
                </a:gridCol>
              </a:tblGrid>
              <a:tr h="237804">
                <a:tc>
                  <a:txBody>
                    <a:bodyPr/>
                    <a:lstStyle/>
                    <a:p>
                      <a:pPr algn="l"/>
                      <a:r>
                        <a:rPr kumimoji="1" lang="ja-JP" altLang="en-US" sz="1050" b="1" i="0" dirty="0">
                          <a:solidFill>
                            <a:schemeClr val="tx1"/>
                          </a:solidFill>
                          <a:latin typeface="+mn-ea"/>
                          <a:ea typeface="+mn-ea"/>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ＭＳ Ｐゴシック" panose="020B0600070205080204" pitchFamily="50" charset="-128"/>
                          <a:ea typeface="+mn-ea"/>
                        </a:rPr>
                        <a:t>加賀市大聖寺・河川クリーン大作戦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804">
                <a:tc>
                  <a:txBody>
                    <a:bodyPr/>
                    <a:lstStyle/>
                    <a:p>
                      <a:pPr algn="l"/>
                      <a:r>
                        <a:rPr kumimoji="1" lang="ja-JP" altLang="en-US" sz="1050" b="1" i="0" dirty="0">
                          <a:solidFill>
                            <a:schemeClr val="tx1"/>
                          </a:solidFill>
                          <a:latin typeface="+mn-ea"/>
                          <a:ea typeface="+mn-ea"/>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6</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2</a:t>
                      </a:r>
                      <a:r>
                        <a:rPr kumimoji="1" lang="ja-JP" altLang="en-US" sz="1050" b="0" dirty="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日曜日</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　　</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海ごみゼロウイーク期間中</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804">
                <a:tc>
                  <a:txBody>
                    <a:bodyPr/>
                    <a:lstStyle/>
                    <a:p>
                      <a:pPr algn="l"/>
                      <a:r>
                        <a:rPr kumimoji="1" lang="ja-JP" altLang="en-US" sz="1050" b="1" i="0" dirty="0">
                          <a:solidFill>
                            <a:schemeClr val="tx1"/>
                          </a:solidFill>
                          <a:latin typeface="+mn-ea"/>
                          <a:ea typeface="+mn-ea"/>
                        </a:rPr>
                        <a:t>開催場所</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0" dirty="0">
                          <a:solidFill>
                            <a:schemeClr val="tx1"/>
                          </a:solidFill>
                          <a:latin typeface="MS PGothic" panose="020B0600070205080204" pitchFamily="34" charset="-128"/>
                          <a:ea typeface="MS PGothic" panose="020B0600070205080204" pitchFamily="34" charset="-128"/>
                        </a:rPr>
                        <a:t>加賀市大聖寺地区一帯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7804">
                <a:tc>
                  <a:txBody>
                    <a:bodyPr/>
                    <a:lstStyle/>
                    <a:p>
                      <a:pPr algn="l"/>
                      <a:r>
                        <a:rPr kumimoji="1" lang="ja-JP" altLang="en-US" sz="1050" b="1" i="0" dirty="0">
                          <a:solidFill>
                            <a:schemeClr val="tx1"/>
                          </a:solidFill>
                          <a:latin typeface="+mn-ea"/>
                          <a:ea typeface="+mn-ea"/>
                        </a:rPr>
                        <a:t>参加人数</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4,000</a:t>
                      </a:r>
                      <a:r>
                        <a:rPr kumimoji="1" lang="ja-JP" altLang="en-US" sz="1050" b="0" dirty="0">
                          <a:solidFill>
                            <a:schemeClr val="tx1"/>
                          </a:solidFill>
                          <a:latin typeface="+mn-ea"/>
                          <a:ea typeface="+mn-ea"/>
                        </a:rPr>
                        <a:t>人</a:t>
                      </a:r>
                      <a:endParaRPr kumimoji="1" lang="zh-TW"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804">
                <a:tc>
                  <a:txBody>
                    <a:bodyPr/>
                    <a:lstStyle/>
                    <a:p>
                      <a:pPr algn="l"/>
                      <a:r>
                        <a:rPr kumimoji="1" lang="ja-JP" altLang="en-US" sz="1050" b="1" i="0" dirty="0">
                          <a:solidFill>
                            <a:schemeClr val="tx1"/>
                          </a:solidFill>
                          <a:latin typeface="+mn-ea"/>
                          <a:ea typeface="+mn-ea"/>
                        </a:rPr>
                        <a:t>回収したゴミ</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600</a:t>
                      </a:r>
                      <a:r>
                        <a:rPr kumimoji="1" lang="ja-JP" altLang="en-US" sz="1050" b="0" dirty="0">
                          <a:solidFill>
                            <a:schemeClr val="tx1"/>
                          </a:solidFill>
                          <a:latin typeface="+mn-ea"/>
                          <a:ea typeface="+mn-ea"/>
                        </a:rPr>
                        <a:t>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16902"/>
                  </a:ext>
                </a:extLst>
              </a:tr>
              <a:tr h="994453">
                <a:tc>
                  <a:txBody>
                    <a:bodyPr/>
                    <a:lstStyle/>
                    <a:p>
                      <a:pPr algn="l"/>
                      <a:r>
                        <a:rPr kumimoji="1" lang="ja-JP" altLang="en-US" sz="1050" b="1" i="0" dirty="0">
                          <a:solidFill>
                            <a:schemeClr val="tx1"/>
                          </a:solidFill>
                          <a:latin typeface="+mn-ea"/>
                          <a:ea typeface="+mn-ea"/>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kumimoji="1" lang="ja-JP" altLang="en-US" sz="1050" b="0">
                          <a:solidFill>
                            <a:schemeClr val="tx1"/>
                          </a:solidFill>
                          <a:latin typeface="+mn-ea"/>
                          <a:ea typeface="+mn-ea"/>
                        </a:rPr>
                        <a:t>加賀市大聖寺地区で行われる住民総出の河川清掃は</a:t>
                      </a:r>
                      <a:r>
                        <a:rPr kumimoji="1" lang="en-US" altLang="ja-JP" sz="1050" b="0" dirty="0">
                          <a:solidFill>
                            <a:schemeClr val="tx1"/>
                          </a:solidFill>
                          <a:latin typeface="+mn-ea"/>
                          <a:ea typeface="+mn-ea"/>
                        </a:rPr>
                        <a:t>1973</a:t>
                      </a:r>
                      <a:r>
                        <a:rPr kumimoji="1" lang="ja-JP" altLang="en-US" sz="1050" b="0">
                          <a:solidFill>
                            <a:schemeClr val="tx1"/>
                          </a:solidFill>
                          <a:latin typeface="+mn-ea"/>
                          <a:ea typeface="+mn-ea"/>
                        </a:rPr>
                        <a:t>年に始まり、半世紀近くも続いている。清掃に先立つ</a:t>
                      </a:r>
                      <a:r>
                        <a:rPr kumimoji="1" lang="en-US" altLang="ja-JP" sz="1050" b="0" dirty="0">
                          <a:solidFill>
                            <a:schemeClr val="tx1"/>
                          </a:solidFill>
                          <a:latin typeface="+mn-ea"/>
                          <a:ea typeface="+mn-ea"/>
                        </a:rPr>
                        <a:t>5</a:t>
                      </a:r>
                      <a:r>
                        <a:rPr kumimoji="1" lang="ja-JP" altLang="en-US" sz="1050" b="0">
                          <a:solidFill>
                            <a:schemeClr val="tx1"/>
                          </a:solidFill>
                          <a:latin typeface="+mn-ea"/>
                          <a:ea typeface="+mn-ea"/>
                        </a:rPr>
                        <a:t>月</a:t>
                      </a:r>
                      <a:r>
                        <a:rPr kumimoji="1" lang="en-US" altLang="ja-JP" sz="1050" b="0" dirty="0">
                          <a:solidFill>
                            <a:schemeClr val="tx1"/>
                          </a:solidFill>
                          <a:latin typeface="+mn-ea"/>
                          <a:ea typeface="+mn-ea"/>
                        </a:rPr>
                        <a:t>28</a:t>
                      </a:r>
                      <a:r>
                        <a:rPr kumimoji="1" lang="ja-JP" altLang="en-US" sz="1050" b="0">
                          <a:solidFill>
                            <a:schemeClr val="tx1"/>
                          </a:solidFill>
                          <a:latin typeface="+mn-ea"/>
                          <a:ea typeface="+mn-ea"/>
                        </a:rPr>
                        <a:t>日</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火</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、大聖寺地区会館に各区町会の代表者達</a:t>
                      </a:r>
                      <a:r>
                        <a:rPr kumimoji="1" lang="en-US" altLang="ja-JP" sz="1050" b="0" dirty="0">
                          <a:solidFill>
                            <a:schemeClr val="tx1"/>
                          </a:solidFill>
                          <a:latin typeface="+mn-ea"/>
                          <a:ea typeface="+mn-ea"/>
                        </a:rPr>
                        <a:t>78</a:t>
                      </a:r>
                      <a:r>
                        <a:rPr kumimoji="1" lang="ja-JP" altLang="en-US" sz="1050" b="0">
                          <a:solidFill>
                            <a:schemeClr val="tx1"/>
                          </a:solidFill>
                          <a:latin typeface="+mn-ea"/>
                          <a:ea typeface="+mn-ea"/>
                        </a:rPr>
                        <a:t>人が集った会合に、「ストップ！海洋ごみプロジェクト</a:t>
                      </a:r>
                      <a:r>
                        <a:rPr kumimoji="1" lang="en-US" altLang="ja-JP" sz="1050" b="0" dirty="0">
                          <a:solidFill>
                            <a:schemeClr val="tx1"/>
                          </a:solidFill>
                          <a:latin typeface="+mn-ea"/>
                          <a:ea typeface="+mn-ea"/>
                        </a:rPr>
                        <a:t>in</a:t>
                      </a:r>
                      <a:r>
                        <a:rPr kumimoji="1" lang="ja-JP" altLang="en-US" sz="1050" b="0">
                          <a:solidFill>
                            <a:schemeClr val="tx1"/>
                          </a:solidFill>
                          <a:latin typeface="+mn-ea"/>
                          <a:ea typeface="+mn-ea"/>
                        </a:rPr>
                        <a:t>いしかわ」事務局長が出席。海洋ごみ問題の現状を伝えるとともに、日本財団が推進する「</a:t>
                      </a:r>
                      <a:r>
                        <a:rPr kumimoji="1" lang="en-US" altLang="ja-JP" sz="1050" b="0" dirty="0">
                          <a:solidFill>
                            <a:schemeClr val="tx1"/>
                          </a:solidFill>
                          <a:latin typeface="+mn-ea"/>
                          <a:ea typeface="+mn-ea"/>
                        </a:rPr>
                        <a:t>CHANGE FOR THE BLUE</a:t>
                      </a:r>
                      <a:r>
                        <a:rPr kumimoji="1" lang="ja-JP" altLang="en-US" sz="1050" b="0">
                          <a:solidFill>
                            <a:schemeClr val="tx1"/>
                          </a:solidFill>
                          <a:latin typeface="+mn-ea"/>
                          <a:ea typeface="+mn-ea"/>
                        </a:rPr>
                        <a:t>」の意義を説明、清掃参加と趣旨伝達を要請した。当日は住民約</a:t>
                      </a:r>
                      <a:r>
                        <a:rPr kumimoji="1" lang="en-US" altLang="ja-JP" sz="1050" b="0" dirty="0">
                          <a:solidFill>
                            <a:schemeClr val="tx1"/>
                          </a:solidFill>
                          <a:latin typeface="+mn-ea"/>
                          <a:ea typeface="+mn-ea"/>
                        </a:rPr>
                        <a:t>4,000</a:t>
                      </a:r>
                      <a:r>
                        <a:rPr kumimoji="1" lang="ja-JP" altLang="en-US" sz="1050" b="0">
                          <a:solidFill>
                            <a:schemeClr val="tx1"/>
                          </a:solidFill>
                          <a:latin typeface="+mn-ea"/>
                          <a:ea typeface="+mn-ea"/>
                        </a:rPr>
                        <a:t>人が参加し、大聖寺川流域にポイ捨てさらたプラスチックごみなどを徹底的に回収した。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a:extLst>
              <a:ext uri="{FF2B5EF4-FFF2-40B4-BE49-F238E27FC236}">
                <a16:creationId xmlns:a16="http://schemas.microsoft.com/office/drawing/2014/main" id="{D32C2AC6-CAF5-48D1-8DF9-284761FD901D}"/>
              </a:ext>
            </a:extLst>
          </p:cNvPr>
          <p:cNvSpPr txBox="1"/>
          <p:nvPr/>
        </p:nvSpPr>
        <p:spPr>
          <a:xfrm>
            <a:off x="496136" y="4016896"/>
            <a:ext cx="954107" cy="276999"/>
          </a:xfrm>
          <a:prstGeom prst="rect">
            <a:avLst/>
          </a:prstGeom>
          <a:noFill/>
        </p:spPr>
        <p:txBody>
          <a:bodyPr wrap="none" rtlCol="0">
            <a:spAutoFit/>
          </a:bodyPr>
          <a:lstStyle/>
          <a:p>
            <a:r>
              <a:rPr kumimoji="1" lang="ja-JP" altLang="en-US" sz="1200" b="1" dirty="0"/>
              <a:t>当日の様子</a:t>
            </a:r>
          </a:p>
        </p:txBody>
      </p:sp>
      <p:graphicFrame>
        <p:nvGraphicFramePr>
          <p:cNvPr id="13" name="表 12">
            <a:extLst>
              <a:ext uri="{FF2B5EF4-FFF2-40B4-BE49-F238E27FC236}">
                <a16:creationId xmlns:a16="http://schemas.microsoft.com/office/drawing/2014/main" id="{76257771-A8D7-4D67-9922-8E27F0D81D9D}"/>
              </a:ext>
            </a:extLst>
          </p:cNvPr>
          <p:cNvGraphicFramePr>
            <a:graphicFrameLocks noGrp="1"/>
          </p:cNvGraphicFramePr>
          <p:nvPr>
            <p:extLst>
              <p:ext uri="{D42A27DB-BD31-4B8C-83A1-F6EECF244321}">
                <p14:modId xmlns:p14="http://schemas.microsoft.com/office/powerpoint/2010/main" val="49734044"/>
              </p:ext>
            </p:extLst>
          </p:nvPr>
        </p:nvGraphicFramePr>
        <p:xfrm>
          <a:off x="498847" y="7683960"/>
          <a:ext cx="5832648" cy="66294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16024">
                <a:tc>
                  <a:txBody>
                    <a:bodyPr/>
                    <a:lstStyle/>
                    <a:p>
                      <a:pPr algn="ctr"/>
                      <a:r>
                        <a:rPr kumimoji="1" lang="ja-JP" altLang="en-US" sz="1050" dirty="0">
                          <a:solidFill>
                            <a:schemeClr val="tx1"/>
                          </a:solidFill>
                          <a:latin typeface="+mn-ea"/>
                          <a:ea typeface="+mn-ea"/>
                        </a:rPr>
                        <a:t>メディア露出・番組名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放送尺（秒）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2000">
                <a:tc>
                  <a:txBody>
                    <a:bodyPr/>
                    <a:lstStyle/>
                    <a:p>
                      <a:pPr algn="ctr"/>
                      <a:r>
                        <a:rPr kumimoji="1" lang="ja-JP" altLang="en-US" sz="1050">
                          <a:solidFill>
                            <a:schemeClr val="tx1"/>
                          </a:solidFill>
                          <a:latin typeface="+mn-ea"/>
                          <a:ea typeface="+mn-ea"/>
                        </a:rPr>
                        <a:t>石川テレビ　「</a:t>
                      </a:r>
                      <a:r>
                        <a:rPr kumimoji="1" lang="ja-JP" altLang="en-US" sz="1050" dirty="0">
                          <a:solidFill>
                            <a:schemeClr val="tx1"/>
                          </a:solidFill>
                          <a:latin typeface="+mn-ea"/>
                          <a:ea typeface="+mn-ea"/>
                        </a:rPr>
                        <a:t>いしかわの</a:t>
                      </a:r>
                      <a:r>
                        <a:rPr kumimoji="1" lang="ja-JP" altLang="en-US" sz="1050">
                          <a:solidFill>
                            <a:schemeClr val="tx1"/>
                          </a:solidFill>
                          <a:latin typeface="+mn-ea"/>
                          <a:ea typeface="+mn-ea"/>
                        </a:rPr>
                        <a:t>海」スペシャル</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6</a:t>
                      </a:r>
                      <a:r>
                        <a:rPr kumimoji="1" lang="ja-JP" altLang="en-US" sz="1050">
                          <a:solidFill>
                            <a:schemeClr val="tx1"/>
                          </a:solidFill>
                          <a:latin typeface="+mn-ea"/>
                          <a:ea typeface="+mn-ea"/>
                        </a:rPr>
                        <a:t>月</a:t>
                      </a:r>
                      <a:r>
                        <a:rPr kumimoji="1" lang="en-US" altLang="ja-JP" sz="1050" dirty="0">
                          <a:solidFill>
                            <a:schemeClr val="tx1"/>
                          </a:solidFill>
                          <a:latin typeface="+mn-ea"/>
                          <a:ea typeface="+mn-ea"/>
                        </a:rPr>
                        <a:t>22</a:t>
                      </a:r>
                      <a:r>
                        <a:rPr kumimoji="1" lang="ja-JP" altLang="en-US" sz="1050">
                          <a:solidFill>
                            <a:schemeClr val="tx1"/>
                          </a:solidFill>
                          <a:latin typeface="+mn-ea"/>
                          <a:ea typeface="+mn-ea"/>
                        </a:rPr>
                        <a:t>日（土曜日）</a:t>
                      </a:r>
                      <a:r>
                        <a:rPr kumimoji="1" lang="en-US" altLang="ja-JP" sz="1050" dirty="0">
                          <a:solidFill>
                            <a:schemeClr val="tx1"/>
                          </a:solidFill>
                          <a:latin typeface="+mn-ea"/>
                          <a:ea typeface="+mn-ea"/>
                        </a:rPr>
                        <a:t>14</a:t>
                      </a:r>
                      <a:r>
                        <a:rPr kumimoji="1" lang="ja-JP" altLang="en-US" sz="1050">
                          <a:solidFill>
                            <a:schemeClr val="tx1"/>
                          </a:solidFill>
                          <a:latin typeface="+mn-ea"/>
                          <a:ea typeface="+mn-ea"/>
                        </a:rPr>
                        <a:t>：</a:t>
                      </a:r>
                      <a:r>
                        <a:rPr kumimoji="1" lang="en-US" altLang="ja-JP" sz="1050" dirty="0">
                          <a:solidFill>
                            <a:schemeClr val="tx1"/>
                          </a:solidFill>
                          <a:latin typeface="+mn-ea"/>
                          <a:ea typeface="+mn-ea"/>
                        </a:rPr>
                        <a:t>20</a:t>
                      </a:r>
                      <a:r>
                        <a:rPr kumimoji="1" lang="ja-JP" altLang="en-US" sz="1050">
                          <a:solidFill>
                            <a:schemeClr val="tx1"/>
                          </a:solidFill>
                          <a:latin typeface="+mn-ea"/>
                          <a:ea typeface="+mn-ea"/>
                        </a:rPr>
                        <a:t>～</a:t>
                      </a:r>
                      <a:r>
                        <a:rPr kumimoji="1" lang="en-US" altLang="ja-JP" sz="1050" dirty="0">
                          <a:solidFill>
                            <a:schemeClr val="tx1"/>
                          </a:solidFill>
                          <a:latin typeface="+mn-ea"/>
                          <a:ea typeface="+mn-ea"/>
                        </a:rPr>
                        <a:t>14</a:t>
                      </a:r>
                      <a:r>
                        <a:rPr kumimoji="1" lang="ja-JP" altLang="en-US" sz="1050">
                          <a:solidFill>
                            <a:schemeClr val="tx1"/>
                          </a:solidFill>
                          <a:latin typeface="+mn-ea"/>
                          <a:ea typeface="+mn-ea"/>
                        </a:rPr>
                        <a:t>：</a:t>
                      </a:r>
                      <a:r>
                        <a:rPr kumimoji="1" lang="en-US" altLang="ja-JP" sz="1050" dirty="0">
                          <a:solidFill>
                            <a:schemeClr val="tx1"/>
                          </a:solidFill>
                          <a:latin typeface="+mn-ea"/>
                          <a:ea typeface="+mn-ea"/>
                        </a:rPr>
                        <a:t>30</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480</a:t>
                      </a:r>
                      <a:r>
                        <a:rPr kumimoji="1" lang="ja-JP" altLang="en-US" sz="105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a:extLst>
              <a:ext uri="{FF2B5EF4-FFF2-40B4-BE49-F238E27FC236}">
                <a16:creationId xmlns:a16="http://schemas.microsoft.com/office/drawing/2014/main" id="{FD3B4EAA-1485-46AD-9780-B8CFF785CA4D}"/>
              </a:ext>
            </a:extLst>
          </p:cNvPr>
          <p:cNvSpPr txBox="1"/>
          <p:nvPr/>
        </p:nvSpPr>
        <p:spPr>
          <a:xfrm>
            <a:off x="486916" y="7395928"/>
            <a:ext cx="992579" cy="276999"/>
          </a:xfrm>
          <a:prstGeom prst="rect">
            <a:avLst/>
          </a:prstGeom>
          <a:noFill/>
        </p:spPr>
        <p:txBody>
          <a:bodyPr wrap="none" rtlCol="0">
            <a:spAutoFit/>
          </a:bodyPr>
          <a:lstStyle/>
          <a:p>
            <a:r>
              <a:rPr kumimoji="1" lang="ja-JP" altLang="en-US" sz="1200" b="1" dirty="0"/>
              <a:t>メディア露出</a:t>
            </a:r>
          </a:p>
        </p:txBody>
      </p:sp>
      <p:grpSp>
        <p:nvGrpSpPr>
          <p:cNvPr id="3" name="グループ化 2">
            <a:extLst>
              <a:ext uri="{FF2B5EF4-FFF2-40B4-BE49-F238E27FC236}">
                <a16:creationId xmlns:a16="http://schemas.microsoft.com/office/drawing/2014/main" id="{66FCB004-30E6-4ED7-AE6E-C42B558967D7}"/>
              </a:ext>
            </a:extLst>
          </p:cNvPr>
          <p:cNvGrpSpPr/>
          <p:nvPr/>
        </p:nvGrpSpPr>
        <p:grpSpPr>
          <a:xfrm>
            <a:off x="512672" y="4283739"/>
            <a:ext cx="5821572" cy="2852255"/>
            <a:chOff x="512672" y="4283739"/>
            <a:chExt cx="5821572" cy="2852255"/>
          </a:xfrm>
        </p:grpSpPr>
        <p:pic>
          <p:nvPicPr>
            <p:cNvPr id="18" name="図 17">
              <a:extLst>
                <a:ext uri="{FF2B5EF4-FFF2-40B4-BE49-F238E27FC236}">
                  <a16:creationId xmlns:a16="http://schemas.microsoft.com/office/drawing/2014/main" id="{AF06EF58-F443-4F1A-8DDE-BA47AD554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72" y="4283739"/>
              <a:ext cx="1780683" cy="1338422"/>
            </a:xfrm>
            <a:prstGeom prst="rect">
              <a:avLst/>
            </a:prstGeom>
          </p:spPr>
        </p:pic>
        <p:pic>
          <p:nvPicPr>
            <p:cNvPr id="19" name="図 18">
              <a:extLst>
                <a:ext uri="{FF2B5EF4-FFF2-40B4-BE49-F238E27FC236}">
                  <a16:creationId xmlns:a16="http://schemas.microsoft.com/office/drawing/2014/main" id="{894A7E5D-44F8-4710-B640-2B4DB7880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262" y="5797572"/>
              <a:ext cx="1773478" cy="1330109"/>
            </a:xfrm>
            <a:prstGeom prst="rect">
              <a:avLst/>
            </a:prstGeom>
          </p:spPr>
        </p:pic>
        <p:pic>
          <p:nvPicPr>
            <p:cNvPr id="20" name="図 19">
              <a:extLst>
                <a:ext uri="{FF2B5EF4-FFF2-40B4-BE49-F238E27FC236}">
                  <a16:creationId xmlns:a16="http://schemas.microsoft.com/office/drawing/2014/main" id="{F37D5BF4-9127-4F81-A39F-9767CCA89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766" y="4283739"/>
              <a:ext cx="1773478" cy="1330109"/>
            </a:xfrm>
            <a:prstGeom prst="rect">
              <a:avLst/>
            </a:prstGeom>
          </p:spPr>
        </p:pic>
        <p:pic>
          <p:nvPicPr>
            <p:cNvPr id="21" name="図 20">
              <a:extLst>
                <a:ext uri="{FF2B5EF4-FFF2-40B4-BE49-F238E27FC236}">
                  <a16:creationId xmlns:a16="http://schemas.microsoft.com/office/drawing/2014/main" id="{E7A104AD-B5E0-43D5-BEC8-922916BF18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766" y="5797572"/>
              <a:ext cx="1773478" cy="1330109"/>
            </a:xfrm>
            <a:prstGeom prst="rect">
              <a:avLst/>
            </a:prstGeom>
          </p:spPr>
        </p:pic>
        <p:pic>
          <p:nvPicPr>
            <p:cNvPr id="22" name="図 21">
              <a:extLst>
                <a:ext uri="{FF2B5EF4-FFF2-40B4-BE49-F238E27FC236}">
                  <a16:creationId xmlns:a16="http://schemas.microsoft.com/office/drawing/2014/main" id="{275A2867-CCBA-45D4-A291-FF33FA5D38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4779" y="4283739"/>
              <a:ext cx="1784564" cy="1338422"/>
            </a:xfrm>
            <a:prstGeom prst="rect">
              <a:avLst/>
            </a:prstGeom>
          </p:spPr>
        </p:pic>
        <p:pic>
          <p:nvPicPr>
            <p:cNvPr id="23" name="図 22">
              <a:extLst>
                <a:ext uri="{FF2B5EF4-FFF2-40B4-BE49-F238E27FC236}">
                  <a16:creationId xmlns:a16="http://schemas.microsoft.com/office/drawing/2014/main" id="{7A6787B5-6B60-4952-945D-27D056ACED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672" y="5797572"/>
              <a:ext cx="1784564" cy="1338422"/>
            </a:xfrm>
            <a:prstGeom prst="rect">
              <a:avLst/>
            </a:prstGeom>
          </p:spPr>
        </p:pic>
      </p:grpSp>
      <p:pic>
        <p:nvPicPr>
          <p:cNvPr id="6" name="図 5">
            <a:extLst>
              <a:ext uri="{FF2B5EF4-FFF2-40B4-BE49-F238E27FC236}">
                <a16:creationId xmlns:a16="http://schemas.microsoft.com/office/drawing/2014/main" id="{F30D5E16-1F15-2445-AAA0-8E4D77FDF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672" y="8362803"/>
            <a:ext cx="1748035" cy="982658"/>
          </a:xfrm>
          <a:prstGeom prst="rect">
            <a:avLst/>
          </a:prstGeom>
        </p:spPr>
      </p:pic>
      <p:pic>
        <p:nvPicPr>
          <p:cNvPr id="8" name="図 7">
            <a:extLst>
              <a:ext uri="{FF2B5EF4-FFF2-40B4-BE49-F238E27FC236}">
                <a16:creationId xmlns:a16="http://schemas.microsoft.com/office/drawing/2014/main" id="{174507F1-0E4E-1E47-8F46-12DBFC4BBD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8718" y="8362803"/>
            <a:ext cx="1747648" cy="982685"/>
          </a:xfrm>
          <a:prstGeom prst="rect">
            <a:avLst/>
          </a:prstGeom>
        </p:spPr>
      </p:pic>
      <p:pic>
        <p:nvPicPr>
          <p:cNvPr id="10" name="図 9">
            <a:extLst>
              <a:ext uri="{FF2B5EF4-FFF2-40B4-BE49-F238E27FC236}">
                <a16:creationId xmlns:a16="http://schemas.microsoft.com/office/drawing/2014/main" id="{7DAC880B-065F-1D4D-8590-C3E92E0CE4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4377" y="8362803"/>
            <a:ext cx="1744086" cy="981537"/>
          </a:xfrm>
          <a:prstGeom prst="rect">
            <a:avLst/>
          </a:prstGeom>
        </p:spPr>
      </p:pic>
    </p:spTree>
    <p:extLst>
      <p:ext uri="{BB962C8B-B14F-4D97-AF65-F5344CB8AC3E}">
        <p14:creationId xmlns:p14="http://schemas.microsoft.com/office/powerpoint/2010/main" val="124682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2654052"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海洋ごみ拾いイベント詳細</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DF7172C6-43F1-4B87-87E6-6B388689C018}"/>
              </a:ext>
            </a:extLst>
          </p:cNvPr>
          <p:cNvGraphicFramePr>
            <a:graphicFrameLocks noGrp="1"/>
          </p:cNvGraphicFramePr>
          <p:nvPr>
            <p:extLst>
              <p:ext uri="{D42A27DB-BD31-4B8C-83A1-F6EECF244321}">
                <p14:modId xmlns:p14="http://schemas.microsoft.com/office/powerpoint/2010/main" val="3143365966"/>
              </p:ext>
            </p:extLst>
          </p:nvPr>
        </p:nvGraphicFramePr>
        <p:xfrm>
          <a:off x="512675" y="1496617"/>
          <a:ext cx="5832649" cy="2308860"/>
        </p:xfrm>
        <a:graphic>
          <a:graphicData uri="http://schemas.openxmlformats.org/drawingml/2006/table">
            <a:tbl>
              <a:tblPr firstRow="1" bandRow="1">
                <a:tableStyleId>{5C22544A-7EE6-4342-B048-85BDC9FD1C3A}</a:tableStyleId>
              </a:tblPr>
              <a:tblGrid>
                <a:gridCol w="972109">
                  <a:extLst>
                    <a:ext uri="{9D8B030D-6E8A-4147-A177-3AD203B41FA5}">
                      <a16:colId xmlns:a16="http://schemas.microsoft.com/office/drawing/2014/main" val="20000"/>
                    </a:ext>
                  </a:extLst>
                </a:gridCol>
                <a:gridCol w="4860540">
                  <a:extLst>
                    <a:ext uri="{9D8B030D-6E8A-4147-A177-3AD203B41FA5}">
                      <a16:colId xmlns:a16="http://schemas.microsoft.com/office/drawing/2014/main" val="20001"/>
                    </a:ext>
                  </a:extLst>
                </a:gridCol>
              </a:tblGrid>
              <a:tr h="237804">
                <a:tc>
                  <a:txBody>
                    <a:bodyPr/>
                    <a:lstStyle/>
                    <a:p>
                      <a:pPr algn="l"/>
                      <a:r>
                        <a:rPr kumimoji="1" lang="ja-JP" altLang="en-US" sz="1050" b="1" i="0" dirty="0">
                          <a:solidFill>
                            <a:schemeClr val="tx1"/>
                          </a:solidFill>
                          <a:latin typeface="+mn-ea"/>
                          <a:ea typeface="+mn-ea"/>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a:solidFill>
                            <a:schemeClr val="tx1"/>
                          </a:solidFill>
                          <a:latin typeface="ＭＳ Ｐゴシック" panose="020B0600070205080204" pitchFamily="50" charset="-128"/>
                          <a:ea typeface="+mn-ea"/>
                        </a:rPr>
                        <a:t>ＵＴＡＵＭＩ＠内灘海岸</a:t>
                      </a:r>
                      <a:endParaRPr kumimoji="1" lang="en-US" altLang="ja-JP" sz="1050" b="0" dirty="0">
                        <a:solidFill>
                          <a:schemeClr val="tx1"/>
                        </a:solidFill>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804">
                <a:tc>
                  <a:txBody>
                    <a:bodyPr/>
                    <a:lstStyle/>
                    <a:p>
                      <a:pPr algn="l"/>
                      <a:r>
                        <a:rPr kumimoji="1" lang="ja-JP" altLang="en-US" sz="1050" b="1" i="0" dirty="0">
                          <a:solidFill>
                            <a:schemeClr val="tx1"/>
                          </a:solidFill>
                          <a:latin typeface="+mn-ea"/>
                          <a:ea typeface="+mn-ea"/>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a:solidFill>
                            <a:schemeClr val="tx1"/>
                          </a:solidFill>
                          <a:latin typeface="+mn-ea"/>
                          <a:ea typeface="+mn-ea"/>
                        </a:rPr>
                        <a:t>年</a:t>
                      </a:r>
                      <a:r>
                        <a:rPr kumimoji="1" lang="en-US" altLang="ja-JP" sz="1050" b="0" dirty="0">
                          <a:solidFill>
                            <a:schemeClr val="tx1"/>
                          </a:solidFill>
                          <a:latin typeface="+mn-ea"/>
                          <a:ea typeface="+mn-ea"/>
                        </a:rPr>
                        <a:t>6</a:t>
                      </a:r>
                      <a:r>
                        <a:rPr kumimoji="1" lang="ja-JP" altLang="en-US" sz="1050" b="0">
                          <a:solidFill>
                            <a:schemeClr val="tx1"/>
                          </a:solidFill>
                          <a:latin typeface="+mn-ea"/>
                          <a:ea typeface="+mn-ea"/>
                        </a:rPr>
                        <a:t>月</a:t>
                      </a:r>
                      <a:r>
                        <a:rPr kumimoji="1" lang="en-US" altLang="ja-JP" sz="1050" b="0" dirty="0">
                          <a:solidFill>
                            <a:schemeClr val="tx1"/>
                          </a:solidFill>
                          <a:latin typeface="+mn-ea"/>
                          <a:ea typeface="+mn-ea"/>
                        </a:rPr>
                        <a:t>9</a:t>
                      </a:r>
                      <a:r>
                        <a:rPr kumimoji="1" lang="ja-JP" altLang="en-US" sz="1050" b="0">
                          <a:solidFill>
                            <a:schemeClr val="tx1"/>
                          </a:solidFill>
                          <a:latin typeface="+mn-ea"/>
                          <a:ea typeface="+mn-ea"/>
                        </a:rPr>
                        <a:t>日（日曜日）　　</a:t>
                      </a:r>
                      <a:r>
                        <a:rPr kumimoji="1" lang="en-US" altLang="ja-JP" sz="1050" b="0" dirty="0">
                          <a:solidFill>
                            <a:schemeClr val="tx1"/>
                          </a:solidFill>
                          <a:latin typeface="+mn-ea"/>
                          <a:ea typeface="+mn-ea"/>
                        </a:rPr>
                        <a:t>※</a:t>
                      </a:r>
                      <a:r>
                        <a:rPr kumimoji="1" lang="ja-JP" altLang="en-US" sz="1050" b="0">
                          <a:solidFill>
                            <a:schemeClr val="tx1"/>
                          </a:solidFill>
                          <a:latin typeface="+mn-ea"/>
                          <a:ea typeface="+mn-ea"/>
                        </a:rPr>
                        <a:t>海ごみゼロウイーク期間中</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804">
                <a:tc>
                  <a:txBody>
                    <a:bodyPr/>
                    <a:lstStyle/>
                    <a:p>
                      <a:pPr algn="l"/>
                      <a:r>
                        <a:rPr kumimoji="1" lang="ja-JP" altLang="en-US" sz="1050" b="1" i="0" dirty="0">
                          <a:solidFill>
                            <a:schemeClr val="tx1"/>
                          </a:solidFill>
                          <a:latin typeface="+mn-ea"/>
                          <a:ea typeface="+mn-ea"/>
                        </a:rPr>
                        <a:t>開催場所</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a:solidFill>
                            <a:schemeClr val="tx1"/>
                          </a:solidFill>
                          <a:latin typeface="+mn-ea"/>
                          <a:ea typeface="+mn-ea"/>
                        </a:rPr>
                        <a:t>内灘町・内灘海岸特設会場</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7804">
                <a:tc>
                  <a:txBody>
                    <a:bodyPr/>
                    <a:lstStyle/>
                    <a:p>
                      <a:pPr algn="l"/>
                      <a:r>
                        <a:rPr kumimoji="1" lang="ja-JP" altLang="en-US" sz="1050" b="1" i="0" dirty="0">
                          <a:solidFill>
                            <a:schemeClr val="tx1"/>
                          </a:solidFill>
                          <a:latin typeface="+mn-ea"/>
                          <a:ea typeface="+mn-ea"/>
                        </a:rPr>
                        <a:t>参加人数</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200</a:t>
                      </a:r>
                      <a:r>
                        <a:rPr kumimoji="1" lang="ja-JP" altLang="en-US" sz="1050" b="0">
                          <a:solidFill>
                            <a:schemeClr val="tx1"/>
                          </a:solidFill>
                          <a:latin typeface="+mn-ea"/>
                          <a:ea typeface="+mn-ea"/>
                        </a:rPr>
                        <a:t>人</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804">
                <a:tc>
                  <a:txBody>
                    <a:bodyPr/>
                    <a:lstStyle/>
                    <a:p>
                      <a:pPr algn="l"/>
                      <a:r>
                        <a:rPr kumimoji="1" lang="ja-JP" altLang="en-US" sz="1050" b="1" i="0" dirty="0">
                          <a:solidFill>
                            <a:schemeClr val="tx1"/>
                          </a:solidFill>
                          <a:latin typeface="+mn-ea"/>
                          <a:ea typeface="+mn-ea"/>
                        </a:rPr>
                        <a:t>回収したゴミ</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202</a:t>
                      </a:r>
                      <a:r>
                        <a:rPr kumimoji="1" lang="ja-JP" altLang="en-US" sz="1050" b="0">
                          <a:solidFill>
                            <a:schemeClr val="tx1"/>
                          </a:solidFill>
                          <a:latin typeface="+mn-ea"/>
                          <a:ea typeface="+mn-ea"/>
                        </a:rPr>
                        <a:t>袋</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16902"/>
                  </a:ext>
                </a:extLst>
              </a:tr>
              <a:tr h="994453">
                <a:tc>
                  <a:txBody>
                    <a:bodyPr/>
                    <a:lstStyle/>
                    <a:p>
                      <a:pPr algn="l"/>
                      <a:r>
                        <a:rPr kumimoji="1" lang="ja-JP" altLang="en-US" sz="1050" b="1" i="0" dirty="0">
                          <a:solidFill>
                            <a:schemeClr val="tx1"/>
                          </a:solidFill>
                          <a:latin typeface="+mn-ea"/>
                          <a:ea typeface="+mn-ea"/>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kumimoji="1" lang="en-US" altLang="ja-JP" sz="1050" b="0" dirty="0">
                          <a:solidFill>
                            <a:schemeClr val="tx1"/>
                          </a:solidFill>
                          <a:latin typeface="+mn-ea"/>
                          <a:ea typeface="+mn-ea"/>
                        </a:rPr>
                        <a:t>UTAUMI</a:t>
                      </a:r>
                      <a:r>
                        <a:rPr kumimoji="1" lang="ja-JP" altLang="en-US" sz="1050" b="0">
                          <a:solidFill>
                            <a:schemeClr val="tx1"/>
                          </a:solidFill>
                          <a:latin typeface="+mn-ea"/>
                          <a:ea typeface="+mn-ea"/>
                        </a:rPr>
                        <a:t>を企画した音楽家･北方寛丈さん作詞作曲による「♪ゴミ拾い音頭」が流れる中参加者約</a:t>
                      </a:r>
                      <a:r>
                        <a:rPr kumimoji="1" lang="en-US" altLang="ja-JP" sz="1050" b="0" dirty="0">
                          <a:solidFill>
                            <a:schemeClr val="tx1"/>
                          </a:solidFill>
                          <a:latin typeface="+mn-ea"/>
                          <a:ea typeface="+mn-ea"/>
                        </a:rPr>
                        <a:t>200</a:t>
                      </a:r>
                      <a:r>
                        <a:rPr kumimoji="1" lang="ja-JP" altLang="en-US" sz="1050" b="0">
                          <a:solidFill>
                            <a:schemeClr val="tx1"/>
                          </a:solidFill>
                          <a:latin typeface="+mn-ea"/>
                          <a:ea typeface="+mn-ea"/>
                        </a:rPr>
                        <a:t>人が内灘海岸の海ごみを清掃。集めた海ごみを囲んで輪踊りを行った後、ステージで石川テレビのアナウンサーが海洋危機の深刻と「</a:t>
                      </a:r>
                      <a:r>
                        <a:rPr kumimoji="1" lang="en-US" altLang="ja-JP" sz="1050" b="0" dirty="0">
                          <a:solidFill>
                            <a:schemeClr val="tx1"/>
                          </a:solidFill>
                          <a:latin typeface="+mn-ea"/>
                          <a:ea typeface="+mn-ea"/>
                        </a:rPr>
                        <a:t>CHANGE FOR THE BLUE</a:t>
                      </a:r>
                      <a:r>
                        <a:rPr kumimoji="1" lang="ja-JP" altLang="en-US" sz="1050" b="0">
                          <a:solidFill>
                            <a:schemeClr val="tx1"/>
                          </a:solidFill>
                          <a:latin typeface="+mn-ea"/>
                          <a:ea typeface="+mn-ea"/>
                        </a:rPr>
                        <a:t>」の意義を説明。続いて登壇した能登里海教育研究所の浦田慎主幹研究員も、未来を担う子ども達への海洋教育で海洋ごみ問題を伝え、その解決を託すことの重要性を訴えた。</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a:extLst>
              <a:ext uri="{FF2B5EF4-FFF2-40B4-BE49-F238E27FC236}">
                <a16:creationId xmlns:a16="http://schemas.microsoft.com/office/drawing/2014/main" id="{D32C2AC6-CAF5-48D1-8DF9-284761FD901D}"/>
              </a:ext>
            </a:extLst>
          </p:cNvPr>
          <p:cNvSpPr txBox="1"/>
          <p:nvPr/>
        </p:nvSpPr>
        <p:spPr>
          <a:xfrm>
            <a:off x="496136" y="4016896"/>
            <a:ext cx="954107" cy="276999"/>
          </a:xfrm>
          <a:prstGeom prst="rect">
            <a:avLst/>
          </a:prstGeom>
          <a:noFill/>
        </p:spPr>
        <p:txBody>
          <a:bodyPr wrap="none" rtlCol="0">
            <a:spAutoFit/>
          </a:bodyPr>
          <a:lstStyle/>
          <a:p>
            <a:r>
              <a:rPr kumimoji="1" lang="ja-JP" altLang="en-US" sz="1200" b="1" dirty="0"/>
              <a:t>当日の様子</a:t>
            </a:r>
          </a:p>
        </p:txBody>
      </p:sp>
      <p:graphicFrame>
        <p:nvGraphicFramePr>
          <p:cNvPr id="13" name="表 12">
            <a:extLst>
              <a:ext uri="{FF2B5EF4-FFF2-40B4-BE49-F238E27FC236}">
                <a16:creationId xmlns:a16="http://schemas.microsoft.com/office/drawing/2014/main" id="{76257771-A8D7-4D67-9922-8E27F0D81D9D}"/>
              </a:ext>
            </a:extLst>
          </p:cNvPr>
          <p:cNvGraphicFramePr>
            <a:graphicFrameLocks noGrp="1"/>
          </p:cNvGraphicFramePr>
          <p:nvPr>
            <p:extLst>
              <p:ext uri="{D42A27DB-BD31-4B8C-83A1-F6EECF244321}">
                <p14:modId xmlns:p14="http://schemas.microsoft.com/office/powerpoint/2010/main" val="2656244873"/>
              </p:ext>
            </p:extLst>
          </p:nvPr>
        </p:nvGraphicFramePr>
        <p:xfrm>
          <a:off x="498847" y="7682351"/>
          <a:ext cx="5832648" cy="66294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16024">
                <a:tc>
                  <a:txBody>
                    <a:bodyPr/>
                    <a:lstStyle/>
                    <a:p>
                      <a:pPr algn="ctr"/>
                      <a:r>
                        <a:rPr kumimoji="1" lang="ja-JP" altLang="en-US" sz="1050" dirty="0">
                          <a:solidFill>
                            <a:schemeClr val="tx1"/>
                          </a:solidFill>
                          <a:latin typeface="+mn-ea"/>
                          <a:ea typeface="+mn-ea"/>
                        </a:rPr>
                        <a:t>メディア露出・番組名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放送尺（秒）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2000">
                <a:tc>
                  <a:txBody>
                    <a:bodyPr/>
                    <a:lstStyle/>
                    <a:p>
                      <a:pPr algn="ctr"/>
                      <a:r>
                        <a:rPr kumimoji="1" lang="ja-JP" altLang="en-US" sz="1050">
                          <a:solidFill>
                            <a:schemeClr val="tx1"/>
                          </a:solidFill>
                          <a:latin typeface="+mn-ea"/>
                          <a:ea typeface="+mn-ea"/>
                        </a:rPr>
                        <a:t>石川テレビ　「</a:t>
                      </a:r>
                      <a:r>
                        <a:rPr kumimoji="1" lang="ja-JP" altLang="en-US" sz="1050" dirty="0">
                          <a:solidFill>
                            <a:schemeClr val="tx1"/>
                          </a:solidFill>
                          <a:latin typeface="+mn-ea"/>
                          <a:ea typeface="+mn-ea"/>
                        </a:rPr>
                        <a:t>いしかわの</a:t>
                      </a:r>
                      <a:r>
                        <a:rPr kumimoji="1" lang="ja-JP" altLang="en-US" sz="1050">
                          <a:solidFill>
                            <a:schemeClr val="tx1"/>
                          </a:solidFill>
                          <a:latin typeface="+mn-ea"/>
                          <a:ea typeface="+mn-ea"/>
                        </a:rPr>
                        <a:t>海」スペシャル</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6</a:t>
                      </a:r>
                      <a:r>
                        <a:rPr kumimoji="1" lang="ja-JP" altLang="en-US" sz="1050">
                          <a:solidFill>
                            <a:schemeClr val="tx1"/>
                          </a:solidFill>
                          <a:latin typeface="+mn-ea"/>
                          <a:ea typeface="+mn-ea"/>
                        </a:rPr>
                        <a:t>月</a:t>
                      </a:r>
                      <a:r>
                        <a:rPr kumimoji="1" lang="en-US" altLang="ja-JP" sz="1050" dirty="0">
                          <a:solidFill>
                            <a:schemeClr val="tx1"/>
                          </a:solidFill>
                          <a:latin typeface="+mn-ea"/>
                          <a:ea typeface="+mn-ea"/>
                        </a:rPr>
                        <a:t>22</a:t>
                      </a:r>
                      <a:r>
                        <a:rPr kumimoji="1" lang="ja-JP" altLang="en-US" sz="1050">
                          <a:solidFill>
                            <a:schemeClr val="tx1"/>
                          </a:solidFill>
                          <a:latin typeface="+mn-ea"/>
                          <a:ea typeface="+mn-ea"/>
                        </a:rPr>
                        <a:t>日（土曜日）</a:t>
                      </a:r>
                      <a:r>
                        <a:rPr kumimoji="1" lang="en-US" altLang="ja-JP" sz="1050" dirty="0">
                          <a:solidFill>
                            <a:schemeClr val="tx1"/>
                          </a:solidFill>
                          <a:latin typeface="+mn-ea"/>
                          <a:ea typeface="+mn-ea"/>
                        </a:rPr>
                        <a:t>14</a:t>
                      </a:r>
                      <a:r>
                        <a:rPr kumimoji="1" lang="ja-JP" altLang="en-US" sz="1050">
                          <a:solidFill>
                            <a:schemeClr val="tx1"/>
                          </a:solidFill>
                          <a:latin typeface="+mn-ea"/>
                          <a:ea typeface="+mn-ea"/>
                        </a:rPr>
                        <a:t>：</a:t>
                      </a:r>
                      <a:r>
                        <a:rPr kumimoji="1" lang="en-US" altLang="ja-JP" sz="1050" dirty="0">
                          <a:solidFill>
                            <a:schemeClr val="tx1"/>
                          </a:solidFill>
                          <a:latin typeface="+mn-ea"/>
                          <a:ea typeface="+mn-ea"/>
                        </a:rPr>
                        <a:t>20</a:t>
                      </a:r>
                      <a:r>
                        <a:rPr kumimoji="1" lang="ja-JP" altLang="en-US" sz="1050">
                          <a:solidFill>
                            <a:schemeClr val="tx1"/>
                          </a:solidFill>
                          <a:latin typeface="+mn-ea"/>
                          <a:ea typeface="+mn-ea"/>
                        </a:rPr>
                        <a:t>～</a:t>
                      </a:r>
                      <a:r>
                        <a:rPr kumimoji="1" lang="en-US" altLang="ja-JP" sz="1050" dirty="0">
                          <a:solidFill>
                            <a:schemeClr val="tx1"/>
                          </a:solidFill>
                          <a:latin typeface="+mn-ea"/>
                          <a:ea typeface="+mn-ea"/>
                        </a:rPr>
                        <a:t>14</a:t>
                      </a:r>
                      <a:r>
                        <a:rPr kumimoji="1" lang="ja-JP" altLang="en-US" sz="1050">
                          <a:solidFill>
                            <a:schemeClr val="tx1"/>
                          </a:solidFill>
                          <a:latin typeface="+mn-ea"/>
                          <a:ea typeface="+mn-ea"/>
                        </a:rPr>
                        <a:t>：</a:t>
                      </a:r>
                      <a:r>
                        <a:rPr kumimoji="1" lang="en-US" altLang="ja-JP" sz="1050" dirty="0">
                          <a:solidFill>
                            <a:schemeClr val="tx1"/>
                          </a:solidFill>
                          <a:latin typeface="+mn-ea"/>
                          <a:ea typeface="+mn-ea"/>
                        </a:rPr>
                        <a:t>30</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480</a:t>
                      </a:r>
                      <a:r>
                        <a:rPr kumimoji="1" lang="ja-JP" altLang="en-US" sz="105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a:extLst>
              <a:ext uri="{FF2B5EF4-FFF2-40B4-BE49-F238E27FC236}">
                <a16:creationId xmlns:a16="http://schemas.microsoft.com/office/drawing/2014/main" id="{FD3B4EAA-1485-46AD-9780-B8CFF785CA4D}"/>
              </a:ext>
            </a:extLst>
          </p:cNvPr>
          <p:cNvSpPr txBox="1"/>
          <p:nvPr/>
        </p:nvSpPr>
        <p:spPr>
          <a:xfrm>
            <a:off x="486916" y="7394319"/>
            <a:ext cx="992579" cy="276999"/>
          </a:xfrm>
          <a:prstGeom prst="rect">
            <a:avLst/>
          </a:prstGeom>
          <a:noFill/>
        </p:spPr>
        <p:txBody>
          <a:bodyPr wrap="none" rtlCol="0">
            <a:spAutoFit/>
          </a:bodyPr>
          <a:lstStyle/>
          <a:p>
            <a:r>
              <a:rPr kumimoji="1" lang="ja-JP" altLang="en-US" sz="1200" b="1" dirty="0"/>
              <a:t>メディア露出</a:t>
            </a:r>
          </a:p>
        </p:txBody>
      </p:sp>
      <p:pic>
        <p:nvPicPr>
          <p:cNvPr id="12" name="図 11">
            <a:extLst>
              <a:ext uri="{FF2B5EF4-FFF2-40B4-BE49-F238E27FC236}">
                <a16:creationId xmlns:a16="http://schemas.microsoft.com/office/drawing/2014/main" id="{3B21836D-AA15-A44F-8DD6-1BB922B35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64" y="5784471"/>
            <a:ext cx="1785731" cy="1338511"/>
          </a:xfrm>
          <a:prstGeom prst="rect">
            <a:avLst/>
          </a:prstGeom>
        </p:spPr>
      </p:pic>
      <p:pic>
        <p:nvPicPr>
          <p:cNvPr id="19" name="図 18">
            <a:extLst>
              <a:ext uri="{FF2B5EF4-FFF2-40B4-BE49-F238E27FC236}">
                <a16:creationId xmlns:a16="http://schemas.microsoft.com/office/drawing/2014/main" id="{942C02F2-B7EB-9645-A132-F171F5110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05" y="4293895"/>
            <a:ext cx="1785731" cy="1339199"/>
          </a:xfrm>
          <a:prstGeom prst="rect">
            <a:avLst/>
          </a:prstGeom>
        </p:spPr>
      </p:pic>
      <p:pic>
        <p:nvPicPr>
          <p:cNvPr id="21" name="図 20">
            <a:extLst>
              <a:ext uri="{FF2B5EF4-FFF2-40B4-BE49-F238E27FC236}">
                <a16:creationId xmlns:a16="http://schemas.microsoft.com/office/drawing/2014/main" id="{73DA4DA9-E94B-FA47-990D-18D38DCF9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5765" y="4293895"/>
            <a:ext cx="1785730" cy="1339001"/>
          </a:xfrm>
          <a:prstGeom prst="rect">
            <a:avLst/>
          </a:prstGeom>
        </p:spPr>
      </p:pic>
      <p:pic>
        <p:nvPicPr>
          <p:cNvPr id="23" name="図 22">
            <a:extLst>
              <a:ext uri="{FF2B5EF4-FFF2-40B4-BE49-F238E27FC236}">
                <a16:creationId xmlns:a16="http://schemas.microsoft.com/office/drawing/2014/main" id="{6432FF93-7495-884B-B1F1-28AD85C6F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135" y="5780041"/>
            <a:ext cx="1785731" cy="1339196"/>
          </a:xfrm>
          <a:prstGeom prst="rect">
            <a:avLst/>
          </a:prstGeom>
        </p:spPr>
      </p:pic>
      <p:pic>
        <p:nvPicPr>
          <p:cNvPr id="25" name="図 24">
            <a:extLst>
              <a:ext uri="{FF2B5EF4-FFF2-40B4-BE49-F238E27FC236}">
                <a16:creationId xmlns:a16="http://schemas.microsoft.com/office/drawing/2014/main" id="{F5202CAC-2565-2B46-A6D8-514D1F39C6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135" y="4293895"/>
            <a:ext cx="1785731" cy="1338511"/>
          </a:xfrm>
          <a:prstGeom prst="rect">
            <a:avLst/>
          </a:prstGeom>
        </p:spPr>
      </p:pic>
      <p:pic>
        <p:nvPicPr>
          <p:cNvPr id="27" name="図 26">
            <a:extLst>
              <a:ext uri="{FF2B5EF4-FFF2-40B4-BE49-F238E27FC236}">
                <a16:creationId xmlns:a16="http://schemas.microsoft.com/office/drawing/2014/main" id="{142A3384-9322-B544-96FE-F6D67F1F54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0949" y="5780041"/>
            <a:ext cx="1785731" cy="1339199"/>
          </a:xfrm>
          <a:prstGeom prst="rect">
            <a:avLst/>
          </a:prstGeom>
        </p:spPr>
      </p:pic>
      <p:pic>
        <p:nvPicPr>
          <p:cNvPr id="32" name="図 31">
            <a:extLst>
              <a:ext uri="{FF2B5EF4-FFF2-40B4-BE49-F238E27FC236}">
                <a16:creationId xmlns:a16="http://schemas.microsoft.com/office/drawing/2014/main" id="{15D10A59-2294-E644-8621-AFE98776AB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547" y="8362830"/>
            <a:ext cx="1746948" cy="982658"/>
          </a:xfrm>
          <a:prstGeom prst="rect">
            <a:avLst/>
          </a:prstGeom>
        </p:spPr>
      </p:pic>
      <p:pic>
        <p:nvPicPr>
          <p:cNvPr id="34" name="図 33">
            <a:extLst>
              <a:ext uri="{FF2B5EF4-FFF2-40B4-BE49-F238E27FC236}">
                <a16:creationId xmlns:a16="http://schemas.microsoft.com/office/drawing/2014/main" id="{0F939ABA-56B6-4F4D-9CF0-2104AF9666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0621" y="8363694"/>
            <a:ext cx="1707581" cy="960753"/>
          </a:xfrm>
          <a:prstGeom prst="rect">
            <a:avLst/>
          </a:prstGeom>
        </p:spPr>
      </p:pic>
      <p:pic>
        <p:nvPicPr>
          <p:cNvPr id="36" name="図 35">
            <a:extLst>
              <a:ext uri="{FF2B5EF4-FFF2-40B4-BE49-F238E27FC236}">
                <a16:creationId xmlns:a16="http://schemas.microsoft.com/office/drawing/2014/main" id="{47FF50D9-4C04-8443-93E5-D983FA2C76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097" y="8363842"/>
            <a:ext cx="1749805" cy="984755"/>
          </a:xfrm>
          <a:prstGeom prst="rect">
            <a:avLst/>
          </a:prstGeom>
          <a:ln w="1270">
            <a:solidFill>
              <a:schemeClr val="bg1">
                <a:lumMod val="75000"/>
              </a:schemeClr>
            </a:solidFill>
          </a:ln>
        </p:spPr>
      </p:pic>
    </p:spTree>
    <p:extLst>
      <p:ext uri="{BB962C8B-B14F-4D97-AF65-F5344CB8AC3E}">
        <p14:creationId xmlns:p14="http://schemas.microsoft.com/office/powerpoint/2010/main" val="133706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2654052"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海洋ごみ拾いイベント詳細</a:t>
            </a:r>
            <a:endParaRPr lang="en-US" altLang="ja-JP" sz="1300" b="1" dirty="0">
              <a:solidFill>
                <a:schemeClr val="tx1">
                  <a:lumMod val="95000"/>
                  <a:lumOff val="5000"/>
                </a:schemeClr>
              </a:solidFill>
            </a:endParaRPr>
          </a:p>
        </p:txBody>
      </p:sp>
      <p:graphicFrame>
        <p:nvGraphicFramePr>
          <p:cNvPr id="4" name="表 3">
            <a:extLst>
              <a:ext uri="{FF2B5EF4-FFF2-40B4-BE49-F238E27FC236}">
                <a16:creationId xmlns:a16="http://schemas.microsoft.com/office/drawing/2014/main" id="{DF7172C6-43F1-4B87-87E6-6B388689C018}"/>
              </a:ext>
            </a:extLst>
          </p:cNvPr>
          <p:cNvGraphicFramePr>
            <a:graphicFrameLocks noGrp="1"/>
          </p:cNvGraphicFramePr>
          <p:nvPr>
            <p:extLst>
              <p:ext uri="{D42A27DB-BD31-4B8C-83A1-F6EECF244321}">
                <p14:modId xmlns:p14="http://schemas.microsoft.com/office/powerpoint/2010/main" val="3816555080"/>
              </p:ext>
            </p:extLst>
          </p:nvPr>
        </p:nvGraphicFramePr>
        <p:xfrm>
          <a:off x="512675" y="1496617"/>
          <a:ext cx="5832649" cy="2308860"/>
        </p:xfrm>
        <a:graphic>
          <a:graphicData uri="http://schemas.openxmlformats.org/drawingml/2006/table">
            <a:tbl>
              <a:tblPr firstRow="1" bandRow="1">
                <a:tableStyleId>{5C22544A-7EE6-4342-B048-85BDC9FD1C3A}</a:tableStyleId>
              </a:tblPr>
              <a:tblGrid>
                <a:gridCol w="972109">
                  <a:extLst>
                    <a:ext uri="{9D8B030D-6E8A-4147-A177-3AD203B41FA5}">
                      <a16:colId xmlns:a16="http://schemas.microsoft.com/office/drawing/2014/main" val="20000"/>
                    </a:ext>
                  </a:extLst>
                </a:gridCol>
                <a:gridCol w="4860540">
                  <a:extLst>
                    <a:ext uri="{9D8B030D-6E8A-4147-A177-3AD203B41FA5}">
                      <a16:colId xmlns:a16="http://schemas.microsoft.com/office/drawing/2014/main" val="20001"/>
                    </a:ext>
                  </a:extLst>
                </a:gridCol>
              </a:tblGrid>
              <a:tr h="237804">
                <a:tc>
                  <a:txBody>
                    <a:bodyPr/>
                    <a:lstStyle/>
                    <a:p>
                      <a:pPr algn="l"/>
                      <a:r>
                        <a:rPr kumimoji="1" lang="ja-JP" altLang="en-US" sz="1050" b="1" i="0" dirty="0">
                          <a:solidFill>
                            <a:schemeClr val="tx1"/>
                          </a:solidFill>
                          <a:latin typeface="+mn-ea"/>
                          <a:ea typeface="+mn-ea"/>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KIRIN Clean Up</a:t>
                      </a:r>
                      <a:r>
                        <a:rPr kumimoji="1" lang="ja-JP" altLang="en-US" sz="1050" b="0">
                          <a:solidFill>
                            <a:schemeClr val="tx1"/>
                          </a:solidFill>
                          <a:latin typeface="ＭＳ Ｐゴシック" panose="020B0600070205080204" pitchFamily="50" charset="-128"/>
                          <a:ea typeface="ＭＳ Ｐゴシック" panose="020B0600070205080204" pitchFamily="50" charset="-128"/>
                        </a:rPr>
                        <a:t>・能登</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804">
                <a:tc>
                  <a:txBody>
                    <a:bodyPr/>
                    <a:lstStyle/>
                    <a:p>
                      <a:pPr algn="l"/>
                      <a:r>
                        <a:rPr kumimoji="1" lang="ja-JP" altLang="en-US" sz="1050" b="1" i="0" dirty="0">
                          <a:solidFill>
                            <a:schemeClr val="tx1"/>
                          </a:solidFill>
                          <a:latin typeface="+mn-ea"/>
                          <a:ea typeface="+mn-ea"/>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a:solidFill>
                            <a:schemeClr val="tx1"/>
                          </a:solidFill>
                          <a:latin typeface="+mn-ea"/>
                          <a:ea typeface="+mn-ea"/>
                        </a:rPr>
                        <a:t>年</a:t>
                      </a:r>
                      <a:r>
                        <a:rPr kumimoji="1" lang="en-US" altLang="ja-JP" sz="1050" b="0" dirty="0">
                          <a:solidFill>
                            <a:schemeClr val="tx1"/>
                          </a:solidFill>
                          <a:latin typeface="+mn-ea"/>
                          <a:ea typeface="+mn-ea"/>
                        </a:rPr>
                        <a:t>7</a:t>
                      </a:r>
                      <a:r>
                        <a:rPr kumimoji="1" lang="ja-JP" altLang="en-US" sz="1050" b="0">
                          <a:solidFill>
                            <a:schemeClr val="tx1"/>
                          </a:solidFill>
                          <a:latin typeface="+mn-ea"/>
                          <a:ea typeface="+mn-ea"/>
                        </a:rPr>
                        <a:t>月</a:t>
                      </a:r>
                      <a:r>
                        <a:rPr kumimoji="1" lang="en-US" altLang="ja-JP" sz="1050" b="0" dirty="0">
                          <a:solidFill>
                            <a:schemeClr val="tx1"/>
                          </a:solidFill>
                          <a:latin typeface="+mn-ea"/>
                          <a:ea typeface="+mn-ea"/>
                        </a:rPr>
                        <a:t>6</a:t>
                      </a:r>
                      <a:r>
                        <a:rPr kumimoji="1" lang="ja-JP" altLang="en-US" sz="1050" b="0" dirty="0">
                          <a:solidFill>
                            <a:schemeClr val="tx1"/>
                          </a:solidFill>
                          <a:latin typeface="+mn-ea"/>
                          <a:ea typeface="+mn-ea"/>
                        </a:rPr>
                        <a:t>日（</a:t>
                      </a:r>
                      <a:r>
                        <a:rPr kumimoji="1" lang="ja-JP" altLang="en-US" sz="1050" b="0">
                          <a:solidFill>
                            <a:schemeClr val="tx1"/>
                          </a:solidFill>
                          <a:latin typeface="+mn-ea"/>
                          <a:ea typeface="+mn-ea"/>
                        </a:rPr>
                        <a:t>日曜日）</a:t>
                      </a:r>
                      <a:endParaRPr kumimoji="1" lang="ja-JP" altLang="en-US"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804">
                <a:tc>
                  <a:txBody>
                    <a:bodyPr/>
                    <a:lstStyle/>
                    <a:p>
                      <a:pPr algn="l"/>
                      <a:r>
                        <a:rPr kumimoji="1" lang="ja-JP" altLang="en-US" sz="1050" b="1" i="0" dirty="0">
                          <a:solidFill>
                            <a:schemeClr val="tx1"/>
                          </a:solidFill>
                          <a:latin typeface="+mn-ea"/>
                          <a:ea typeface="+mn-ea"/>
                        </a:rPr>
                        <a:t>開催場所</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a:solidFill>
                            <a:schemeClr val="tx1"/>
                          </a:solidFill>
                          <a:latin typeface="+mn-ea"/>
                          <a:ea typeface="+mn-ea"/>
                        </a:rPr>
                        <a:t>輪島市　袖ヶ浜海水浴場</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7804">
                <a:tc>
                  <a:txBody>
                    <a:bodyPr/>
                    <a:lstStyle/>
                    <a:p>
                      <a:pPr algn="l"/>
                      <a:r>
                        <a:rPr kumimoji="1" lang="ja-JP" altLang="en-US" sz="1050" b="1" i="0" dirty="0">
                          <a:solidFill>
                            <a:schemeClr val="tx1"/>
                          </a:solidFill>
                          <a:latin typeface="+mn-ea"/>
                          <a:ea typeface="+mn-ea"/>
                        </a:rPr>
                        <a:t>参加人数</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250</a:t>
                      </a:r>
                      <a:r>
                        <a:rPr kumimoji="1" lang="ja-JP" altLang="en-US" sz="1050" b="0">
                          <a:solidFill>
                            <a:schemeClr val="tx1"/>
                          </a:solidFill>
                          <a:latin typeface="+mn-ea"/>
                          <a:ea typeface="+mn-ea"/>
                        </a:rPr>
                        <a:t>人</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7804">
                <a:tc>
                  <a:txBody>
                    <a:bodyPr/>
                    <a:lstStyle/>
                    <a:p>
                      <a:pPr algn="l"/>
                      <a:r>
                        <a:rPr kumimoji="1" lang="ja-JP" altLang="en-US" sz="1050" b="1" i="0" dirty="0">
                          <a:solidFill>
                            <a:schemeClr val="tx1"/>
                          </a:solidFill>
                          <a:latin typeface="+mn-ea"/>
                          <a:ea typeface="+mn-ea"/>
                        </a:rPr>
                        <a:t>回収したゴミ</a:t>
                      </a:r>
                      <a:endParaRPr kumimoji="1" lang="en-US" altLang="ja-JP" sz="1050" b="1" i="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300</a:t>
                      </a:r>
                      <a:r>
                        <a:rPr kumimoji="1" lang="ja-JP" altLang="en-US" sz="1050" b="0">
                          <a:solidFill>
                            <a:schemeClr val="tx1"/>
                          </a:solidFill>
                          <a:latin typeface="+mn-ea"/>
                          <a:ea typeface="+mn-ea"/>
                        </a:rPr>
                        <a:t>袋</a:t>
                      </a:r>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416902"/>
                  </a:ext>
                </a:extLst>
              </a:tr>
              <a:tr h="994453">
                <a:tc>
                  <a:txBody>
                    <a:bodyPr/>
                    <a:lstStyle/>
                    <a:p>
                      <a:pPr algn="l"/>
                      <a:r>
                        <a:rPr kumimoji="1" lang="ja-JP" altLang="en-US" sz="1050" b="1" i="0" dirty="0">
                          <a:solidFill>
                            <a:schemeClr val="tx1"/>
                          </a:solidFill>
                          <a:latin typeface="+mn-ea"/>
                          <a:ea typeface="+mn-ea"/>
                        </a:rPr>
                        <a:t>実施内容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dk1"/>
                          </a:solidFill>
                          <a:effectLst/>
                          <a:latin typeface="+mn-ea"/>
                          <a:ea typeface="+mn-ea"/>
                          <a:cs typeface="+mn-cs"/>
                        </a:rPr>
                        <a:t>奥能登･輪島市の袖ヶ浜海水浴場は、環境省の快水浴場百選に選ばれるほどの美しいスポットだが、海洋ごみは深刻。そんな海をきれいにする目的で</a:t>
                      </a:r>
                      <a:r>
                        <a:rPr kumimoji="1" lang="en-US" altLang="ja-JP" sz="1050" kern="1200" dirty="0">
                          <a:solidFill>
                            <a:schemeClr val="dk1"/>
                          </a:solidFill>
                          <a:effectLst/>
                          <a:latin typeface="+mn-ea"/>
                          <a:ea typeface="+mn-ea"/>
                          <a:cs typeface="+mn-cs"/>
                        </a:rPr>
                        <a:t>1993</a:t>
                      </a:r>
                      <a:r>
                        <a:rPr kumimoji="1" lang="ja-JP" altLang="en-US" sz="1050" kern="1200">
                          <a:solidFill>
                            <a:schemeClr val="dk1"/>
                          </a:solidFill>
                          <a:effectLst/>
                          <a:latin typeface="+mn-ea"/>
                          <a:ea typeface="+mn-ea"/>
                          <a:cs typeface="+mn-cs"/>
                        </a:rPr>
                        <a:t>年に始まったキリンの海岸清掃活動「</a:t>
                      </a:r>
                      <a:r>
                        <a:rPr kumimoji="1" lang="en-US" altLang="ja-JP" sz="1050" kern="1200" dirty="0">
                          <a:solidFill>
                            <a:schemeClr val="dk1"/>
                          </a:solidFill>
                          <a:effectLst/>
                          <a:latin typeface="+mn-ea"/>
                          <a:ea typeface="+mn-ea"/>
                          <a:cs typeface="+mn-cs"/>
                        </a:rPr>
                        <a:t>2019 </a:t>
                      </a:r>
                      <a:r>
                        <a:rPr kumimoji="1" lang="en" altLang="ja-JP" sz="1050" kern="1200" dirty="0">
                          <a:solidFill>
                            <a:schemeClr val="dk1"/>
                          </a:solidFill>
                          <a:effectLst/>
                          <a:latin typeface="+mn-ea"/>
                          <a:ea typeface="+mn-ea"/>
                          <a:cs typeface="+mn-cs"/>
                        </a:rPr>
                        <a:t>KIRIN Clean Up</a:t>
                      </a:r>
                      <a:r>
                        <a:rPr kumimoji="1" lang="ja-JP" altLang="en" sz="1050" kern="1200">
                          <a:solidFill>
                            <a:schemeClr val="dk1"/>
                          </a:solidFill>
                          <a:effectLst/>
                          <a:latin typeface="+mn-ea"/>
                          <a:ea typeface="+mn-ea"/>
                          <a:cs typeface="+mn-cs"/>
                        </a:rPr>
                        <a:t>･</a:t>
                      </a:r>
                      <a:r>
                        <a:rPr kumimoji="1" lang="ja-JP" altLang="en-US" sz="1050" kern="1200">
                          <a:solidFill>
                            <a:schemeClr val="dk1"/>
                          </a:solidFill>
                          <a:effectLst/>
                          <a:latin typeface="+mn-ea"/>
                          <a:ea typeface="+mn-ea"/>
                          <a:cs typeface="+mn-cs"/>
                        </a:rPr>
                        <a:t>能登」が、海開き１週間前の</a:t>
                      </a:r>
                      <a:r>
                        <a:rPr kumimoji="1" lang="en-US" altLang="ja-JP" sz="1050" kern="1200" dirty="0">
                          <a:solidFill>
                            <a:schemeClr val="dk1"/>
                          </a:solidFill>
                          <a:effectLst/>
                          <a:latin typeface="+mn-ea"/>
                          <a:ea typeface="+mn-ea"/>
                          <a:cs typeface="+mn-cs"/>
                        </a:rPr>
                        <a:t>7</a:t>
                      </a:r>
                      <a:r>
                        <a:rPr kumimoji="1" lang="ja-JP" altLang="en-US" sz="1050" kern="1200">
                          <a:solidFill>
                            <a:schemeClr val="dk1"/>
                          </a:solidFill>
                          <a:effectLst/>
                          <a:latin typeface="+mn-ea"/>
                          <a:ea typeface="+mn-ea"/>
                          <a:cs typeface="+mn-cs"/>
                        </a:rPr>
                        <a:t>月</a:t>
                      </a:r>
                      <a:r>
                        <a:rPr kumimoji="1" lang="en-US" altLang="ja-JP" sz="1050" kern="1200" dirty="0">
                          <a:solidFill>
                            <a:schemeClr val="dk1"/>
                          </a:solidFill>
                          <a:effectLst/>
                          <a:latin typeface="+mn-ea"/>
                          <a:ea typeface="+mn-ea"/>
                          <a:cs typeface="+mn-cs"/>
                        </a:rPr>
                        <a:t>6</a:t>
                      </a:r>
                      <a:r>
                        <a:rPr kumimoji="1" lang="ja-JP" altLang="en-US" sz="1050" kern="1200">
                          <a:solidFill>
                            <a:schemeClr val="dk1"/>
                          </a:solidFill>
                          <a:effectLst/>
                          <a:latin typeface="+mn-ea"/>
                          <a:ea typeface="+mn-ea"/>
                          <a:cs typeface="+mn-cs"/>
                        </a:rPr>
                        <a:t>日</a:t>
                      </a:r>
                      <a:r>
                        <a:rPr kumimoji="1" lang="en-US" altLang="ja-JP" sz="1050" kern="1200" dirty="0">
                          <a:solidFill>
                            <a:schemeClr val="dk1"/>
                          </a:solidFill>
                          <a:effectLst/>
                          <a:latin typeface="+mn-ea"/>
                          <a:ea typeface="+mn-ea"/>
                          <a:cs typeface="+mn-cs"/>
                        </a:rPr>
                        <a:t>(</a:t>
                      </a:r>
                      <a:r>
                        <a:rPr kumimoji="1" lang="ja-JP" altLang="en-US" sz="1050" kern="1200">
                          <a:solidFill>
                            <a:schemeClr val="dk1"/>
                          </a:solidFill>
                          <a:effectLst/>
                          <a:latin typeface="+mn-ea"/>
                          <a:ea typeface="+mn-ea"/>
                          <a:cs typeface="+mn-cs"/>
                        </a:rPr>
                        <a:t>土</a:t>
                      </a:r>
                      <a:r>
                        <a:rPr kumimoji="1" lang="en-US" altLang="ja-JP" sz="1050" kern="1200" dirty="0">
                          <a:solidFill>
                            <a:schemeClr val="dk1"/>
                          </a:solidFill>
                          <a:effectLst/>
                          <a:latin typeface="+mn-ea"/>
                          <a:ea typeface="+mn-ea"/>
                          <a:cs typeface="+mn-cs"/>
                        </a:rPr>
                        <a:t>)</a:t>
                      </a:r>
                      <a:r>
                        <a:rPr kumimoji="1" lang="ja-JP" altLang="en-US" sz="1050" kern="1200">
                          <a:solidFill>
                            <a:schemeClr val="dk1"/>
                          </a:solidFill>
                          <a:effectLst/>
                          <a:latin typeface="+mn-ea"/>
                          <a:ea typeface="+mn-ea"/>
                          <a:cs typeface="+mn-cs"/>
                        </a:rPr>
                        <a:t>に開催。「ストップ！海洋ごみプロジェクト</a:t>
                      </a:r>
                      <a:r>
                        <a:rPr kumimoji="1" lang="en-US" altLang="ja-JP" sz="1050" kern="1200" dirty="0">
                          <a:solidFill>
                            <a:schemeClr val="dk1"/>
                          </a:solidFill>
                          <a:effectLst/>
                          <a:latin typeface="+mn-ea"/>
                          <a:ea typeface="+mn-ea"/>
                          <a:cs typeface="+mn-cs"/>
                        </a:rPr>
                        <a:t>in</a:t>
                      </a:r>
                      <a:r>
                        <a:rPr kumimoji="1" lang="ja-JP" altLang="en-US" sz="1050" kern="1200">
                          <a:solidFill>
                            <a:schemeClr val="dk1"/>
                          </a:solidFill>
                          <a:effectLst/>
                          <a:latin typeface="+mn-ea"/>
                          <a:ea typeface="+mn-ea"/>
                          <a:cs typeface="+mn-cs"/>
                        </a:rPr>
                        <a:t>いしかわ」事務局もキリンとコラボして、当時の開会式で石川テレビの加藤愛アナウンサーが参加者</a:t>
                      </a:r>
                      <a:r>
                        <a:rPr kumimoji="1" lang="en-US" altLang="ja-JP" sz="1050" kern="1200" dirty="0">
                          <a:solidFill>
                            <a:schemeClr val="dk1"/>
                          </a:solidFill>
                          <a:effectLst/>
                          <a:latin typeface="+mn-ea"/>
                          <a:ea typeface="+mn-ea"/>
                          <a:cs typeface="+mn-cs"/>
                        </a:rPr>
                        <a:t>250</a:t>
                      </a:r>
                      <a:r>
                        <a:rPr kumimoji="1" lang="ja-JP" altLang="en-US" sz="1050" kern="1200">
                          <a:solidFill>
                            <a:schemeClr val="dk1"/>
                          </a:solidFill>
                          <a:effectLst/>
                          <a:latin typeface="+mn-ea"/>
                          <a:ea typeface="+mn-ea"/>
                          <a:cs typeface="+mn-cs"/>
                        </a:rPr>
                        <a:t>人を前に「</a:t>
                      </a:r>
                      <a:r>
                        <a:rPr kumimoji="1" lang="en-US" altLang="ja-JP" sz="1050" kern="1200" dirty="0">
                          <a:solidFill>
                            <a:schemeClr val="dk1"/>
                          </a:solidFill>
                          <a:effectLst/>
                          <a:latin typeface="+mn-ea"/>
                          <a:ea typeface="+mn-ea"/>
                          <a:cs typeface="+mn-cs"/>
                        </a:rPr>
                        <a:t>CHANGE FOR THE BLUE</a:t>
                      </a:r>
                      <a:r>
                        <a:rPr kumimoji="1" lang="ja-JP" altLang="en-US" sz="1050" kern="1200">
                          <a:solidFill>
                            <a:schemeClr val="dk1"/>
                          </a:solidFill>
                          <a:effectLst/>
                          <a:latin typeface="+mn-ea"/>
                          <a:ea typeface="+mn-ea"/>
                          <a:cs typeface="+mn-cs"/>
                        </a:rPr>
                        <a:t>」の取り組みと意義を伝え、海岸清掃活動を行った。</a:t>
                      </a:r>
                      <a:endParaRPr kumimoji="1" lang="en-US" altLang="ja-JP" sz="1050" kern="1200" dirty="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a:extLst>
              <a:ext uri="{FF2B5EF4-FFF2-40B4-BE49-F238E27FC236}">
                <a16:creationId xmlns:a16="http://schemas.microsoft.com/office/drawing/2014/main" id="{D32C2AC6-CAF5-48D1-8DF9-284761FD901D}"/>
              </a:ext>
            </a:extLst>
          </p:cNvPr>
          <p:cNvSpPr txBox="1"/>
          <p:nvPr/>
        </p:nvSpPr>
        <p:spPr>
          <a:xfrm>
            <a:off x="496136" y="4016896"/>
            <a:ext cx="954107" cy="276999"/>
          </a:xfrm>
          <a:prstGeom prst="rect">
            <a:avLst/>
          </a:prstGeom>
          <a:noFill/>
        </p:spPr>
        <p:txBody>
          <a:bodyPr wrap="none" rtlCol="0">
            <a:spAutoFit/>
          </a:bodyPr>
          <a:lstStyle/>
          <a:p>
            <a:r>
              <a:rPr kumimoji="1" lang="ja-JP" altLang="en-US" sz="1200" b="1" dirty="0"/>
              <a:t>当日の様子</a:t>
            </a:r>
          </a:p>
        </p:txBody>
      </p:sp>
      <p:graphicFrame>
        <p:nvGraphicFramePr>
          <p:cNvPr id="13" name="表 12">
            <a:extLst>
              <a:ext uri="{FF2B5EF4-FFF2-40B4-BE49-F238E27FC236}">
                <a16:creationId xmlns:a16="http://schemas.microsoft.com/office/drawing/2014/main" id="{76257771-A8D7-4D67-9922-8E27F0D81D9D}"/>
              </a:ext>
            </a:extLst>
          </p:cNvPr>
          <p:cNvGraphicFramePr>
            <a:graphicFrameLocks noGrp="1"/>
          </p:cNvGraphicFramePr>
          <p:nvPr>
            <p:extLst>
              <p:ext uri="{D42A27DB-BD31-4B8C-83A1-F6EECF244321}">
                <p14:modId xmlns:p14="http://schemas.microsoft.com/office/powerpoint/2010/main" val="2806408966"/>
              </p:ext>
            </p:extLst>
          </p:nvPr>
        </p:nvGraphicFramePr>
        <p:xfrm>
          <a:off x="498847" y="7683959"/>
          <a:ext cx="5832648" cy="5034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16024">
                <a:tc>
                  <a:txBody>
                    <a:bodyPr/>
                    <a:lstStyle/>
                    <a:p>
                      <a:pPr algn="ctr"/>
                      <a:r>
                        <a:rPr kumimoji="1" lang="ja-JP" altLang="en-US" sz="1050" dirty="0">
                          <a:solidFill>
                            <a:schemeClr val="tx1"/>
                          </a:solidFill>
                          <a:latin typeface="+mn-ea"/>
                          <a:ea typeface="+mn-ea"/>
                        </a:rPr>
                        <a:t>メディア露出・番組名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放送日時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050" dirty="0">
                          <a:solidFill>
                            <a:schemeClr val="tx1"/>
                          </a:solidFill>
                          <a:latin typeface="+mn-ea"/>
                          <a:ea typeface="+mn-ea"/>
                        </a:rPr>
                        <a:t>放送尺（秒）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52000">
                <a:tc>
                  <a:txBody>
                    <a:bodyPr/>
                    <a:lstStyle/>
                    <a:p>
                      <a:pPr algn="ctr"/>
                      <a:r>
                        <a:rPr kumimoji="1" lang="ja-JP" altLang="en-US" sz="1050" dirty="0">
                          <a:solidFill>
                            <a:schemeClr val="tx1"/>
                          </a:solidFill>
                          <a:latin typeface="+mn-ea"/>
                          <a:ea typeface="+mn-ea"/>
                        </a:rPr>
                        <a:t>石川テレビ放送「いしかわの海」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6</a:t>
                      </a:r>
                      <a:r>
                        <a:rPr kumimoji="1" lang="ja-JP" altLang="en-US" sz="1050" dirty="0">
                          <a:solidFill>
                            <a:schemeClr val="tx1"/>
                          </a:solidFill>
                          <a:latin typeface="+mn-ea"/>
                          <a:ea typeface="+mn-ea"/>
                        </a:rPr>
                        <a:t>月</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日（土曜日）</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45</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11</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50</a:t>
                      </a: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a:solidFill>
                            <a:schemeClr val="tx1"/>
                          </a:solidFill>
                          <a:latin typeface="+mn-ea"/>
                          <a:ea typeface="+mn-ea"/>
                        </a:rPr>
                        <a:t>180</a:t>
                      </a:r>
                      <a:r>
                        <a:rPr kumimoji="1" lang="ja-JP" altLang="en-US" sz="1050" dirty="0">
                          <a:solidFill>
                            <a:schemeClr val="tx1"/>
                          </a:solidFill>
                          <a:latin typeface="+mn-ea"/>
                          <a:ea typeface="+mn-ea"/>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テキスト ボックス 13">
            <a:extLst>
              <a:ext uri="{FF2B5EF4-FFF2-40B4-BE49-F238E27FC236}">
                <a16:creationId xmlns:a16="http://schemas.microsoft.com/office/drawing/2014/main" id="{FD3B4EAA-1485-46AD-9780-B8CFF785CA4D}"/>
              </a:ext>
            </a:extLst>
          </p:cNvPr>
          <p:cNvSpPr txBox="1"/>
          <p:nvPr/>
        </p:nvSpPr>
        <p:spPr>
          <a:xfrm>
            <a:off x="486916" y="7395927"/>
            <a:ext cx="992579" cy="276999"/>
          </a:xfrm>
          <a:prstGeom prst="rect">
            <a:avLst/>
          </a:prstGeom>
          <a:noFill/>
        </p:spPr>
        <p:txBody>
          <a:bodyPr wrap="none" rtlCol="0">
            <a:spAutoFit/>
          </a:bodyPr>
          <a:lstStyle/>
          <a:p>
            <a:r>
              <a:rPr kumimoji="1" lang="ja-JP" altLang="en-US" sz="1200" b="1" dirty="0"/>
              <a:t>メディア露出</a:t>
            </a:r>
          </a:p>
        </p:txBody>
      </p:sp>
      <p:pic>
        <p:nvPicPr>
          <p:cNvPr id="29" name="図 28">
            <a:extLst>
              <a:ext uri="{FF2B5EF4-FFF2-40B4-BE49-F238E27FC236}">
                <a16:creationId xmlns:a16="http://schemas.microsoft.com/office/drawing/2014/main" id="{56E3497E-0191-344B-8094-84A652B07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729" y="8362830"/>
            <a:ext cx="1746948" cy="982658"/>
          </a:xfrm>
          <a:prstGeom prst="rect">
            <a:avLst/>
          </a:prstGeom>
        </p:spPr>
      </p:pic>
      <p:pic>
        <p:nvPicPr>
          <p:cNvPr id="30" name="図 29">
            <a:extLst>
              <a:ext uri="{FF2B5EF4-FFF2-40B4-BE49-F238E27FC236}">
                <a16:creationId xmlns:a16="http://schemas.microsoft.com/office/drawing/2014/main" id="{5E8D05A9-DEEE-D34E-BF06-E153CB4E1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5" y="8362830"/>
            <a:ext cx="1746945" cy="982656"/>
          </a:xfrm>
          <a:prstGeom prst="rect">
            <a:avLst/>
          </a:prstGeom>
        </p:spPr>
      </p:pic>
      <p:pic>
        <p:nvPicPr>
          <p:cNvPr id="31" name="図 30">
            <a:extLst>
              <a:ext uri="{FF2B5EF4-FFF2-40B4-BE49-F238E27FC236}">
                <a16:creationId xmlns:a16="http://schemas.microsoft.com/office/drawing/2014/main" id="{0DACC1D7-3182-1E4E-A970-12934AEC2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547" y="8362830"/>
            <a:ext cx="1746948" cy="982658"/>
          </a:xfrm>
          <a:prstGeom prst="rect">
            <a:avLst/>
          </a:prstGeom>
        </p:spPr>
      </p:pic>
      <p:grpSp>
        <p:nvGrpSpPr>
          <p:cNvPr id="34" name="グループ化 33">
            <a:extLst>
              <a:ext uri="{FF2B5EF4-FFF2-40B4-BE49-F238E27FC236}">
                <a16:creationId xmlns:a16="http://schemas.microsoft.com/office/drawing/2014/main" id="{4BCEBC28-96A2-104B-99E0-37BBB3778E2F}"/>
              </a:ext>
            </a:extLst>
          </p:cNvPr>
          <p:cNvGrpSpPr/>
          <p:nvPr/>
        </p:nvGrpSpPr>
        <p:grpSpPr>
          <a:xfrm>
            <a:off x="486915" y="4328806"/>
            <a:ext cx="5859584" cy="2856442"/>
            <a:chOff x="486915" y="4328806"/>
            <a:chExt cx="5859584" cy="2856442"/>
          </a:xfrm>
        </p:grpSpPr>
        <p:pic>
          <p:nvPicPr>
            <p:cNvPr id="12" name="図 11">
              <a:extLst>
                <a:ext uri="{FF2B5EF4-FFF2-40B4-BE49-F238E27FC236}">
                  <a16:creationId xmlns:a16="http://schemas.microsoft.com/office/drawing/2014/main" id="{8F022C90-57EE-DF47-9AFF-973BDB76D8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16" y="4328806"/>
              <a:ext cx="1785732" cy="1338248"/>
            </a:xfrm>
            <a:prstGeom prst="rect">
              <a:avLst/>
            </a:prstGeom>
          </p:spPr>
        </p:pic>
        <p:pic>
          <p:nvPicPr>
            <p:cNvPr id="19" name="図 18">
              <a:extLst>
                <a:ext uri="{FF2B5EF4-FFF2-40B4-BE49-F238E27FC236}">
                  <a16:creationId xmlns:a16="http://schemas.microsoft.com/office/drawing/2014/main" id="{75FF16A5-97CD-1247-AB80-8F2FA017C7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767" y="4328806"/>
              <a:ext cx="1785732" cy="1339299"/>
            </a:xfrm>
            <a:prstGeom prst="rect">
              <a:avLst/>
            </a:prstGeom>
          </p:spPr>
        </p:pic>
        <p:pic>
          <p:nvPicPr>
            <p:cNvPr id="23" name="図 22">
              <a:extLst>
                <a:ext uri="{FF2B5EF4-FFF2-40B4-BE49-F238E27FC236}">
                  <a16:creationId xmlns:a16="http://schemas.microsoft.com/office/drawing/2014/main" id="{2F70C36B-3AE0-9249-A9E4-31165DA0D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915" y="5844393"/>
              <a:ext cx="1785733" cy="1340855"/>
            </a:xfrm>
            <a:prstGeom prst="rect">
              <a:avLst/>
            </a:prstGeom>
          </p:spPr>
        </p:pic>
        <p:pic>
          <p:nvPicPr>
            <p:cNvPr id="25" name="図 24">
              <a:extLst>
                <a:ext uri="{FF2B5EF4-FFF2-40B4-BE49-F238E27FC236}">
                  <a16:creationId xmlns:a16="http://schemas.microsoft.com/office/drawing/2014/main" id="{7915A31D-800B-4744-8675-6265A0971C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3842" y="5844393"/>
              <a:ext cx="1785731" cy="1339091"/>
            </a:xfrm>
            <a:prstGeom prst="rect">
              <a:avLst/>
            </a:prstGeom>
          </p:spPr>
        </p:pic>
        <p:pic>
          <p:nvPicPr>
            <p:cNvPr id="27" name="図 26">
              <a:extLst>
                <a:ext uri="{FF2B5EF4-FFF2-40B4-BE49-F238E27FC236}">
                  <a16:creationId xmlns:a16="http://schemas.microsoft.com/office/drawing/2014/main" id="{E1CB66A7-8CD6-F348-B5A1-85CE432203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0767" y="5844393"/>
              <a:ext cx="1785732" cy="1339299"/>
            </a:xfrm>
            <a:prstGeom prst="rect">
              <a:avLst/>
            </a:prstGeom>
          </p:spPr>
        </p:pic>
        <p:pic>
          <p:nvPicPr>
            <p:cNvPr id="33" name="図 32">
              <a:extLst>
                <a:ext uri="{FF2B5EF4-FFF2-40B4-BE49-F238E27FC236}">
                  <a16:creationId xmlns:a16="http://schemas.microsoft.com/office/drawing/2014/main" id="{03A3B359-EFBF-7140-8707-A897D06DF2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27270" y="4328806"/>
              <a:ext cx="1778875" cy="1333930"/>
            </a:xfrm>
            <a:prstGeom prst="rect">
              <a:avLst/>
            </a:prstGeom>
          </p:spPr>
        </p:pic>
      </p:grpSp>
    </p:spTree>
    <p:extLst>
      <p:ext uri="{BB962C8B-B14F-4D97-AF65-F5344CB8AC3E}">
        <p14:creationId xmlns:p14="http://schemas.microsoft.com/office/powerpoint/2010/main" val="369358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5A2F3-2EDC-49DD-8836-52C00F812AF5}"/>
              </a:ext>
            </a:extLst>
          </p:cNvPr>
          <p:cNvSpPr txBox="1">
            <a:spLocks/>
          </p:cNvSpPr>
          <p:nvPr/>
        </p:nvSpPr>
        <p:spPr>
          <a:xfrm>
            <a:off x="486916" y="1136576"/>
            <a:ext cx="3302124" cy="310310"/>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3</a:t>
            </a:r>
            <a:r>
              <a:rPr lang="ja-JP" altLang="en-US" sz="1300" b="1" dirty="0">
                <a:solidFill>
                  <a:schemeClr val="tx1">
                    <a:lumMod val="95000"/>
                    <a:lumOff val="5000"/>
                  </a:schemeClr>
                </a:solidFill>
              </a:rPr>
              <a:t>） 海洋ごみ拾いイベント事前告知活動</a:t>
            </a:r>
            <a:endParaRPr lang="en-US" altLang="ja-JP" sz="1300" b="1" dirty="0">
              <a:solidFill>
                <a:schemeClr val="tx1">
                  <a:lumMod val="95000"/>
                  <a:lumOff val="5000"/>
                </a:schemeClr>
              </a:solidFill>
            </a:endParaRPr>
          </a:p>
        </p:txBody>
      </p:sp>
      <p:graphicFrame>
        <p:nvGraphicFramePr>
          <p:cNvPr id="18" name="表 17">
            <a:extLst>
              <a:ext uri="{FF2B5EF4-FFF2-40B4-BE49-F238E27FC236}">
                <a16:creationId xmlns:a16="http://schemas.microsoft.com/office/drawing/2014/main" id="{52710BD9-880A-9D42-829E-4DD0377B6298}"/>
              </a:ext>
            </a:extLst>
          </p:cNvPr>
          <p:cNvGraphicFramePr>
            <a:graphicFrameLocks noGrp="1"/>
          </p:cNvGraphicFramePr>
          <p:nvPr>
            <p:extLst>
              <p:ext uri="{D42A27DB-BD31-4B8C-83A1-F6EECF244321}">
                <p14:modId xmlns:p14="http://schemas.microsoft.com/office/powerpoint/2010/main" val="1263736139"/>
              </p:ext>
            </p:extLst>
          </p:nvPr>
        </p:nvGraphicFramePr>
        <p:xfrm>
          <a:off x="452415" y="1453799"/>
          <a:ext cx="5951058" cy="1478607"/>
        </p:xfrm>
        <a:graphic>
          <a:graphicData uri="http://schemas.openxmlformats.org/drawingml/2006/table">
            <a:tbl>
              <a:tblPr firstRow="1" bandRow="1">
                <a:tableStyleId>{5C22544A-7EE6-4342-B048-85BDC9FD1C3A}</a:tableStyleId>
              </a:tblPr>
              <a:tblGrid>
                <a:gridCol w="74433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42225">
                  <a:extLst>
                    <a:ext uri="{9D8B030D-6E8A-4147-A177-3AD203B41FA5}">
                      <a16:colId xmlns:a16="http://schemas.microsoft.com/office/drawing/2014/main" val="20004"/>
                    </a:ext>
                  </a:extLst>
                </a:gridCol>
              </a:tblGrid>
              <a:tr h="267027">
                <a:tc>
                  <a:txBody>
                    <a:bodyPr/>
                    <a:lstStyle/>
                    <a:p>
                      <a:pPr algn="ctr"/>
                      <a:r>
                        <a:rPr kumimoji="1" lang="ja-JP" altLang="en-US" sz="1050" b="1" i="0" dirty="0">
                          <a:solidFill>
                            <a:schemeClr val="tx1"/>
                          </a:solidFill>
                          <a:latin typeface="ＭＳ Ｐゴシック" panose="020B0600070205080204" pitchFamily="50" charset="-128"/>
                          <a:ea typeface="ＭＳ Ｐゴシック" panose="020B0600070205080204" pitchFamily="50" charset="-128"/>
                        </a:rPr>
                        <a:t>実施日</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告知活動</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場　所</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対象</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234627">
                <a:tc>
                  <a:txBody>
                    <a:bodyPr/>
                    <a:lstStyle/>
                    <a:p>
                      <a:pPr algn="just"/>
                      <a:r>
                        <a:rPr lang="en-US" altLang="ja-JP" sz="1050" dirty="0">
                          <a:latin typeface="ＭＳ Ｐゴシック" panose="020B0600070205080204" pitchFamily="50" charset="-128"/>
                          <a:ea typeface="ＭＳ Ｐゴシック" panose="020B0600070205080204" pitchFamily="50" charset="-128"/>
                        </a:rPr>
                        <a:t>2019/5/13</a:t>
                      </a:r>
                      <a:endParaRPr kumimoji="1" lang="ja-JP" altLang="en-US" sz="1050" b="1" i="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内灘町の海岸で開催された「第</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回世界の凧の祭典」のステージで「</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CNANGE FOR THE BLUE</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」の意義を説明し、</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の内灘海岸美化清掃への参加と、</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のイベント「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UTAUMI</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」の開催告知を行った。また特設ブースでも「海と日本プロジェクト」の活動を啓発するポスターや横断幕、巨大パネルを掲出すると共に「</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UTAUMI</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」の告知チラシを配布した。</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kumimoji="1" lang="ja-JP" altLang="en-US" sz="1050" b="0">
                          <a:solidFill>
                            <a:schemeClr val="tx1"/>
                          </a:solidFill>
                          <a:latin typeface="ＭＳ Ｐゴシック" panose="020B0600070205080204" pitchFamily="50" charset="-128"/>
                          <a:ea typeface="ＭＳ Ｐゴシック" panose="020B0600070205080204" pitchFamily="50" charset="-128"/>
                        </a:rPr>
                        <a:t>内灘海岸・世界の凧の祭典特設会場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25,000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756538"/>
                  </a:ext>
                </a:extLst>
              </a:tr>
            </a:tbl>
          </a:graphicData>
        </a:graphic>
      </p:graphicFrame>
      <p:graphicFrame>
        <p:nvGraphicFramePr>
          <p:cNvPr id="31" name="表 30">
            <a:extLst>
              <a:ext uri="{FF2B5EF4-FFF2-40B4-BE49-F238E27FC236}">
                <a16:creationId xmlns:a16="http://schemas.microsoft.com/office/drawing/2014/main" id="{5039268B-62EA-0540-8EB9-16896E4923EA}"/>
              </a:ext>
            </a:extLst>
          </p:cNvPr>
          <p:cNvGraphicFramePr>
            <a:graphicFrameLocks noGrp="1"/>
          </p:cNvGraphicFramePr>
          <p:nvPr>
            <p:extLst>
              <p:ext uri="{D42A27DB-BD31-4B8C-83A1-F6EECF244321}">
                <p14:modId xmlns:p14="http://schemas.microsoft.com/office/powerpoint/2010/main" val="510561430"/>
              </p:ext>
            </p:extLst>
          </p:nvPr>
        </p:nvGraphicFramePr>
        <p:xfrm>
          <a:off x="414302" y="5961112"/>
          <a:ext cx="5951058" cy="1318587"/>
        </p:xfrm>
        <a:graphic>
          <a:graphicData uri="http://schemas.openxmlformats.org/drawingml/2006/table">
            <a:tbl>
              <a:tblPr firstRow="1" bandRow="1">
                <a:tableStyleId>{5C22544A-7EE6-4342-B048-85BDC9FD1C3A}</a:tableStyleId>
              </a:tblPr>
              <a:tblGrid>
                <a:gridCol w="74433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42225">
                  <a:extLst>
                    <a:ext uri="{9D8B030D-6E8A-4147-A177-3AD203B41FA5}">
                      <a16:colId xmlns:a16="http://schemas.microsoft.com/office/drawing/2014/main" val="20004"/>
                    </a:ext>
                  </a:extLst>
                </a:gridCol>
              </a:tblGrid>
              <a:tr h="267027">
                <a:tc>
                  <a:txBody>
                    <a:bodyPr/>
                    <a:lstStyle/>
                    <a:p>
                      <a:pPr algn="ctr"/>
                      <a:r>
                        <a:rPr kumimoji="1" lang="ja-JP" altLang="en-US" sz="1050" b="1" i="0" dirty="0">
                          <a:solidFill>
                            <a:schemeClr val="tx1"/>
                          </a:solidFill>
                          <a:latin typeface="ＭＳ Ｐゴシック" panose="020B0600070205080204" pitchFamily="50" charset="-128"/>
                          <a:ea typeface="ＭＳ Ｐゴシック" panose="020B0600070205080204" pitchFamily="50" charset="-128"/>
                        </a:rPr>
                        <a:t>実施日</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告知活動</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場　所</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050" b="1">
                          <a:solidFill>
                            <a:schemeClr val="tx1"/>
                          </a:solidFill>
                          <a:latin typeface="ＭＳ Ｐゴシック" panose="020B0600070205080204" pitchFamily="50" charset="-128"/>
                          <a:ea typeface="ＭＳ Ｐゴシック" panose="020B0600070205080204" pitchFamily="50" charset="-128"/>
                        </a:rPr>
                        <a:t>対象</a:t>
                      </a:r>
                      <a:endParaRPr kumimoji="1" lang="ja-JP" altLang="en-US" sz="1050" b="1"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0">
                <a:tc>
                  <a:txBody>
                    <a:bodyPr/>
                    <a:lstStyle/>
                    <a:p>
                      <a:pPr algn="just">
                        <a:lnSpc>
                          <a:spcPct val="100000"/>
                        </a:lnSpc>
                      </a:pPr>
                      <a:r>
                        <a:rPr lang="en-US" altLang="ja-JP" sz="1050" dirty="0">
                          <a:latin typeface="ＭＳ Ｐゴシック" panose="020B0600070205080204" pitchFamily="50" charset="-128"/>
                          <a:ea typeface="ＭＳ Ｐゴシック" panose="020B0600070205080204" pitchFamily="50" charset="-128"/>
                        </a:rPr>
                        <a:t>2019/5/25</a:t>
                      </a:r>
                      <a:endParaRPr lang="ja-JP" altLang="en-US" sz="1050" dirty="0">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JR</a:t>
                      </a:r>
                      <a:r>
                        <a:rPr kumimoji="1" lang="ja-JP" altLang="en-US" sz="1050" b="0">
                          <a:solidFill>
                            <a:schemeClr val="tx1"/>
                          </a:solidFill>
                          <a:latin typeface="ＭＳ Ｐゴシック" panose="020B0600070205080204" pitchFamily="50" charset="-128"/>
                          <a:ea typeface="ＭＳ Ｐゴシック" panose="020B0600070205080204" pitchFamily="50" charset="-128"/>
                        </a:rPr>
                        <a:t>金沢駅もてなしドーム地下広場で開催される石川テレビのイベント「石川さんカーニバル」のステージに、アナウンサーとリポーター</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050" b="0">
                          <a:solidFill>
                            <a:schemeClr val="tx1"/>
                          </a:solidFill>
                          <a:latin typeface="ＭＳ Ｐゴシック" panose="020B0600070205080204" pitchFamily="50" charset="-128"/>
                          <a:ea typeface="ＭＳ Ｐゴシック" panose="020B0600070205080204" pitchFamily="50" charset="-128"/>
                        </a:rPr>
                        <a:t>人が登壇して、海洋ごみ問題の解決に取り組む　プロジェクト「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CNANGE FOR THE BLUE</a:t>
                      </a:r>
                      <a:r>
                        <a:rPr kumimoji="1" lang="ja-JP" altLang="en-US" sz="1050" b="0">
                          <a:solidFill>
                            <a:schemeClr val="tx1"/>
                          </a:solidFill>
                          <a:latin typeface="ＭＳ Ｐゴシック" panose="020B0600070205080204" pitchFamily="50" charset="-128"/>
                          <a:ea typeface="ＭＳ Ｐゴシック" panose="020B0600070205080204" pitchFamily="50" charset="-128"/>
                        </a:rPr>
                        <a:t>」の意義を説明し、当日から始まった「海ごみゼロウイーク」、「</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UTAUMI@</a:t>
                      </a:r>
                      <a:r>
                        <a:rPr kumimoji="1" lang="ja-JP" altLang="en-US" sz="1050" b="0">
                          <a:solidFill>
                            <a:schemeClr val="tx1"/>
                          </a:solidFill>
                          <a:latin typeface="ＭＳ Ｐゴシック" panose="020B0600070205080204" pitchFamily="50" charset="-128"/>
                          <a:ea typeface="ＭＳ Ｐゴシック" panose="020B0600070205080204" pitchFamily="50" charset="-128"/>
                        </a:rPr>
                        <a:t>内灘」への参加を呼びかけた。</a:t>
                      </a: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pPr>
                      <a:r>
                        <a:rPr kumimoji="1" lang="ja-JP" altLang="en-US" sz="1050" b="0">
                          <a:solidFill>
                            <a:schemeClr val="tx1"/>
                          </a:solidFill>
                          <a:latin typeface="ＭＳ Ｐゴシック" panose="020B0600070205080204" pitchFamily="50" charset="-128"/>
                          <a:ea typeface="ＭＳ Ｐゴシック" panose="020B0600070205080204" pitchFamily="50" charset="-128"/>
                        </a:rPr>
                        <a:t>ＪＲ金沢駅もてなしドーム地下広場</a:t>
                      </a: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37,000</a:t>
                      </a:r>
                      <a:r>
                        <a:rPr kumimoji="1" lang="ja-JP" altLang="en-US" sz="1050" b="0">
                          <a:solidFill>
                            <a:schemeClr val="tx1"/>
                          </a:solidFill>
                          <a:latin typeface="ＭＳ Ｐゴシック" panose="020B0600070205080204" pitchFamily="50" charset="-128"/>
                          <a:ea typeface="ＭＳ Ｐゴシック" panose="020B0600070205080204" pitchFamily="50" charset="-128"/>
                        </a:rPr>
                        <a:t>人</a:t>
                      </a: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756538"/>
                  </a:ext>
                </a:extLst>
              </a:tr>
            </a:tbl>
          </a:graphicData>
        </a:graphic>
      </p:graphicFrame>
      <p:grpSp>
        <p:nvGrpSpPr>
          <p:cNvPr id="41" name="グループ化 40">
            <a:extLst>
              <a:ext uri="{FF2B5EF4-FFF2-40B4-BE49-F238E27FC236}">
                <a16:creationId xmlns:a16="http://schemas.microsoft.com/office/drawing/2014/main" id="{93605DEF-72A3-9543-8590-A6E0BE230928}"/>
              </a:ext>
            </a:extLst>
          </p:cNvPr>
          <p:cNvGrpSpPr/>
          <p:nvPr/>
        </p:nvGrpSpPr>
        <p:grpSpPr>
          <a:xfrm>
            <a:off x="434283" y="3224808"/>
            <a:ext cx="5958240" cy="2040236"/>
            <a:chOff x="446768" y="3069658"/>
            <a:chExt cx="5958240" cy="2040236"/>
          </a:xfrm>
        </p:grpSpPr>
        <p:pic>
          <p:nvPicPr>
            <p:cNvPr id="20" name="図 19">
              <a:extLst>
                <a:ext uri="{FF2B5EF4-FFF2-40B4-BE49-F238E27FC236}">
                  <a16:creationId xmlns:a16="http://schemas.microsoft.com/office/drawing/2014/main" id="{9AC21F16-E92C-4A48-840D-B67B99478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333" y="3069658"/>
              <a:ext cx="1277842" cy="958382"/>
            </a:xfrm>
            <a:prstGeom prst="rect">
              <a:avLst/>
            </a:prstGeom>
          </p:spPr>
        </p:pic>
        <p:pic>
          <p:nvPicPr>
            <p:cNvPr id="21" name="図 20">
              <a:extLst>
                <a:ext uri="{FF2B5EF4-FFF2-40B4-BE49-F238E27FC236}">
                  <a16:creationId xmlns:a16="http://schemas.microsoft.com/office/drawing/2014/main" id="{4591A44D-8AA3-0247-8170-F67AA1310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897" y="3069658"/>
              <a:ext cx="1277842" cy="958382"/>
            </a:xfrm>
            <a:prstGeom prst="rect">
              <a:avLst/>
            </a:prstGeom>
          </p:spPr>
        </p:pic>
        <p:pic>
          <p:nvPicPr>
            <p:cNvPr id="22" name="図 21">
              <a:extLst>
                <a:ext uri="{FF2B5EF4-FFF2-40B4-BE49-F238E27FC236}">
                  <a16:creationId xmlns:a16="http://schemas.microsoft.com/office/drawing/2014/main" id="{235ACD7A-3CCE-2D4B-B29F-71BDB25A0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7033" y="4151512"/>
              <a:ext cx="1277842" cy="958382"/>
            </a:xfrm>
            <a:prstGeom prst="rect">
              <a:avLst/>
            </a:prstGeom>
          </p:spPr>
        </p:pic>
        <p:pic>
          <p:nvPicPr>
            <p:cNvPr id="23" name="図 22">
              <a:extLst>
                <a:ext uri="{FF2B5EF4-FFF2-40B4-BE49-F238E27FC236}">
                  <a16:creationId xmlns:a16="http://schemas.microsoft.com/office/drawing/2014/main" id="{BBE9E29C-CC50-B44A-859C-E3174D852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901" y="4151512"/>
              <a:ext cx="1277842" cy="958382"/>
            </a:xfrm>
            <a:prstGeom prst="rect">
              <a:avLst/>
            </a:prstGeom>
          </p:spPr>
        </p:pic>
        <p:pic>
          <p:nvPicPr>
            <p:cNvPr id="24" name="図 23">
              <a:extLst>
                <a:ext uri="{FF2B5EF4-FFF2-40B4-BE49-F238E27FC236}">
                  <a16:creationId xmlns:a16="http://schemas.microsoft.com/office/drawing/2014/main" id="{34C4FFC3-64F5-C242-8826-9325D1F93C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7166" y="4151512"/>
              <a:ext cx="1277842" cy="958382"/>
            </a:xfrm>
            <a:prstGeom prst="rect">
              <a:avLst/>
            </a:prstGeom>
          </p:spPr>
        </p:pic>
        <p:pic>
          <p:nvPicPr>
            <p:cNvPr id="34" name="図 33">
              <a:extLst>
                <a:ext uri="{FF2B5EF4-FFF2-40B4-BE49-F238E27FC236}">
                  <a16:creationId xmlns:a16="http://schemas.microsoft.com/office/drawing/2014/main" id="{D5D79E1D-4D98-DE47-AFEC-EFB24E3307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622" y="3069658"/>
              <a:ext cx="1275989" cy="958382"/>
            </a:xfrm>
            <a:prstGeom prst="rect">
              <a:avLst/>
            </a:prstGeom>
          </p:spPr>
        </p:pic>
        <p:pic>
          <p:nvPicPr>
            <p:cNvPr id="36" name="図 35">
              <a:extLst>
                <a:ext uri="{FF2B5EF4-FFF2-40B4-BE49-F238E27FC236}">
                  <a16:creationId xmlns:a16="http://schemas.microsoft.com/office/drawing/2014/main" id="{10B096E9-DB4A-1748-9C71-E8DE4F34F4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5461" y="3069658"/>
              <a:ext cx="1278012" cy="959901"/>
            </a:xfrm>
            <a:prstGeom prst="rect">
              <a:avLst/>
            </a:prstGeom>
          </p:spPr>
        </p:pic>
        <p:pic>
          <p:nvPicPr>
            <p:cNvPr id="40" name="図 39">
              <a:extLst>
                <a:ext uri="{FF2B5EF4-FFF2-40B4-BE49-F238E27FC236}">
                  <a16:creationId xmlns:a16="http://schemas.microsoft.com/office/drawing/2014/main" id="{8FD788AF-2782-4B4A-B26B-8115552385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768" y="4151512"/>
              <a:ext cx="1277843" cy="958382"/>
            </a:xfrm>
            <a:prstGeom prst="rect">
              <a:avLst/>
            </a:prstGeom>
          </p:spPr>
        </p:pic>
      </p:grpSp>
      <p:pic>
        <p:nvPicPr>
          <p:cNvPr id="43" name="図 42">
            <a:extLst>
              <a:ext uri="{FF2B5EF4-FFF2-40B4-BE49-F238E27FC236}">
                <a16:creationId xmlns:a16="http://schemas.microsoft.com/office/drawing/2014/main" id="{219B7E4A-3D0E-ED4B-BB27-0CD6B229EE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0748" y="7473278"/>
            <a:ext cx="1780240" cy="1335180"/>
          </a:xfrm>
          <a:prstGeom prst="rect">
            <a:avLst/>
          </a:prstGeom>
        </p:spPr>
      </p:pic>
      <p:pic>
        <p:nvPicPr>
          <p:cNvPr id="45" name="図 44">
            <a:extLst>
              <a:ext uri="{FF2B5EF4-FFF2-40B4-BE49-F238E27FC236}">
                <a16:creationId xmlns:a16="http://schemas.microsoft.com/office/drawing/2014/main" id="{21A0B0CB-187E-0148-88BC-DFC16B5FC0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1589" y="7473278"/>
            <a:ext cx="1782109" cy="1338101"/>
          </a:xfrm>
          <a:prstGeom prst="rect">
            <a:avLst/>
          </a:prstGeom>
        </p:spPr>
      </p:pic>
      <p:pic>
        <p:nvPicPr>
          <p:cNvPr id="47" name="図 46">
            <a:extLst>
              <a:ext uri="{FF2B5EF4-FFF2-40B4-BE49-F238E27FC236}">
                <a16:creationId xmlns:a16="http://schemas.microsoft.com/office/drawing/2014/main" id="{087B9FEB-44DE-D442-9978-C52B7F82B3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4302" y="7473278"/>
            <a:ext cx="1780237" cy="1335178"/>
          </a:xfrm>
          <a:prstGeom prst="rect">
            <a:avLst/>
          </a:prstGeom>
        </p:spPr>
      </p:pic>
    </p:spTree>
    <p:extLst>
      <p:ext uri="{BB962C8B-B14F-4D97-AF65-F5344CB8AC3E}">
        <p14:creationId xmlns:p14="http://schemas.microsoft.com/office/powerpoint/2010/main" val="689772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14333</TotalTime>
  <Words>2181</Words>
  <Application>Microsoft Office PowerPoint</Application>
  <PresentationFormat>A4 210 x 297 mm</PresentationFormat>
  <Paragraphs>219</Paragraphs>
  <Slides>15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Ｐゴシック</vt:lpstr>
      <vt:lpstr>ＭＳ Ｐゴシック</vt:lpstr>
      <vt:lpstr>Arial</vt:lpstr>
      <vt:lpstr>Calibri</vt:lpstr>
      <vt:lpstr>Office ​​テーマ</vt:lpstr>
      <vt:lpstr>ストップ！海洋ごみプロジェクト inいしかわ（海と日本2019）  実施報告書</vt:lpstr>
      <vt:lpstr>1.海洋ごみ拾いイベントの開催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河川・海岸のプラスチックごみ調査</vt:lpstr>
      <vt:lpstr>PowerPoint プレゼンテーション</vt:lpstr>
      <vt:lpstr>PowerPoint プレゼンテーション</vt:lpstr>
      <vt:lpstr>3. メディア露出・成果物</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奥名 恭明</cp:lastModifiedBy>
  <cp:revision>246</cp:revision>
  <cp:lastPrinted>2020-03-26T22:46:10Z</cp:lastPrinted>
  <dcterms:created xsi:type="dcterms:W3CDTF">2016-05-09T08:30:14Z</dcterms:created>
  <dcterms:modified xsi:type="dcterms:W3CDTF">2020-04-14T08:38:06Z</dcterms:modified>
</cp:coreProperties>
</file>