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8" r:id="rId3"/>
    <p:sldId id="260" r:id="rId4"/>
    <p:sldId id="265" r:id="rId5"/>
    <p:sldId id="267" r:id="rId6"/>
    <p:sldId id="269"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0"/>
    <p:restoredTop sz="96197"/>
  </p:normalViewPr>
  <p:slideViewPr>
    <p:cSldViewPr>
      <p:cViewPr varScale="1">
        <p:scale>
          <a:sx n="124" d="100"/>
          <a:sy n="124" d="100"/>
        </p:scale>
        <p:origin x="14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82C44-D7D9-D243-9B1F-908791732284}" type="datetimeFigureOut">
              <a:rPr kumimoji="1" lang="ja-JP" altLang="en-US" smtClean="0"/>
              <a:t>2021/4/14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788D6-2FAF-9240-9019-73215A3349C5}" type="slidenum">
              <a:rPr kumimoji="1" lang="ja-JP" altLang="en-US" smtClean="0"/>
              <a:t>‹#›</a:t>
            </a:fld>
            <a:endParaRPr kumimoji="1" lang="ja-JP" altLang="en-US"/>
          </a:p>
        </p:txBody>
      </p:sp>
    </p:spTree>
    <p:extLst>
      <p:ext uri="{BB962C8B-B14F-4D97-AF65-F5344CB8AC3E}">
        <p14:creationId xmlns:p14="http://schemas.microsoft.com/office/powerpoint/2010/main" val="20675222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海を安全に楽しく過ごす人を増やすということをテーマに本年は活動させていただきました。</a:t>
            </a:r>
            <a:endParaRPr kumimoji="1" lang="en-US" altLang="ja-JP" dirty="0"/>
          </a:p>
          <a:p>
            <a:r>
              <a:rPr kumimoji="1" lang="ja-JP" altLang="en-US"/>
              <a:t>今年はイベント等がなかなか思うようにはできなかったんですが、</a:t>
            </a:r>
            <a:endParaRPr kumimoji="1" lang="en-US" altLang="ja-JP" dirty="0"/>
          </a:p>
          <a:p>
            <a:r>
              <a:rPr kumimoji="1" lang="ja-JP" altLang="en-US"/>
              <a:t>その代わりに動画コンテンツ・</a:t>
            </a:r>
            <a:r>
              <a:rPr kumimoji="1" lang="en-US" altLang="ja-JP" dirty="0"/>
              <a:t>WEB</a:t>
            </a:r>
            <a:r>
              <a:rPr kumimoji="1" lang="ja-JP" altLang="en-US"/>
              <a:t>上のコンテンツを拡充させていきました。</a:t>
            </a:r>
            <a:endParaRPr kumimoji="1" lang="en-US" altLang="ja-JP" dirty="0"/>
          </a:p>
          <a:p>
            <a:r>
              <a:rPr kumimoji="1" lang="ja-JP" altLang="en-US"/>
              <a:t>大きく分けると３つの実施内容にまとめております。</a:t>
            </a:r>
            <a:endParaRPr kumimoji="1" lang="en-US" altLang="ja-JP" dirty="0"/>
          </a:p>
          <a:p>
            <a:endParaRPr kumimoji="1" lang="en-US" altLang="ja-JP" dirty="0"/>
          </a:p>
          <a:p>
            <a:r>
              <a:rPr kumimoji="1" lang="en-US" altLang="ja-JP" dirty="0"/>
              <a:t>①</a:t>
            </a:r>
            <a:r>
              <a:rPr kumimoji="1" lang="ja-JP" altLang="en-US"/>
              <a:t>は、昨年から実施させて頂いた「海ロデオ」をイベントも</a:t>
            </a:r>
            <a:r>
              <a:rPr kumimoji="1" lang="en-US" altLang="ja-JP" dirty="0"/>
              <a:t>4</a:t>
            </a:r>
            <a:r>
              <a:rPr kumimoji="1" lang="ja-JP" altLang="en-US"/>
              <a:t>回実施させていただいたんですが、</a:t>
            </a:r>
            <a:endParaRPr kumimoji="1" lang="en-US" altLang="ja-JP" dirty="0"/>
          </a:p>
          <a:p>
            <a:r>
              <a:rPr kumimoji="1" lang="ja-JP" altLang="en-US"/>
              <a:t>　今年は、海ロデオをもっと色々な地域で、できるようにという思いの元、ライフセービング協会と連携して、</a:t>
            </a:r>
            <a:endParaRPr kumimoji="1" lang="en-US" altLang="ja-JP" dirty="0"/>
          </a:p>
          <a:p>
            <a:r>
              <a:rPr kumimoji="1" lang="ja-JP" altLang="en-US"/>
              <a:t>　海ロデオプロジェクト指導マニュアルビデオを作成しました。</a:t>
            </a:r>
            <a:endParaRPr kumimoji="1" lang="en-US" altLang="ja-JP" dirty="0"/>
          </a:p>
          <a:p>
            <a:r>
              <a:rPr kumimoji="1" lang="ja-JP" altLang="en-US"/>
              <a:t>　なかなか海のイベントがなかったので、山形でしか実用はできなかったのですが、</a:t>
            </a:r>
            <a:endParaRPr kumimoji="1" lang="en-US" altLang="ja-JP" dirty="0"/>
          </a:p>
          <a:p>
            <a:r>
              <a:rPr kumimoji="1" lang="ja-JP" altLang="en-US"/>
              <a:t>　トライアルとして若手のライフセーバーに実際に動画を見てもらい、</a:t>
            </a:r>
            <a:endParaRPr kumimoji="1" lang="en-US" altLang="ja-JP" dirty="0"/>
          </a:p>
          <a:p>
            <a:r>
              <a:rPr kumimoji="1" lang="ja-JP" altLang="en-US"/>
              <a:t>　２回実際にプログラムを実施して、うまくやっていて、非常にわかりやすかったとのことでした。</a:t>
            </a:r>
            <a:endParaRPr kumimoji="1" lang="en-US" altLang="ja-JP" dirty="0"/>
          </a:p>
          <a:p>
            <a:r>
              <a:rPr kumimoji="1" lang="ja-JP" altLang="en-US"/>
              <a:t>　</a:t>
            </a:r>
            <a:r>
              <a:rPr kumimoji="1" lang="en-US" altLang="ja-JP" dirty="0"/>
              <a:t>JLA</a:t>
            </a:r>
            <a:r>
              <a:rPr kumimoji="1" lang="ja-JP" altLang="en-US"/>
              <a:t>でもぜひ使っていきたいとのことだったので、今年の夏はいろいろなところで自走しながら実施できればと思ってます。</a:t>
            </a:r>
            <a:endParaRPr kumimoji="1" lang="en-US" altLang="ja-JP" dirty="0"/>
          </a:p>
          <a:p>
            <a:endParaRPr kumimoji="1" lang="en-US" altLang="ja-JP" dirty="0"/>
          </a:p>
          <a:p>
            <a:r>
              <a:rPr kumimoji="1" lang="ja-JP" altLang="en-US"/>
              <a:t>②ライフジャケットを新たな切り口で、「ださい」「めんどくさい」とかっていうライフジャケット使用するネガティブワードを払拭するべく、</a:t>
            </a:r>
            <a:endParaRPr kumimoji="1" lang="en-US" altLang="ja-JP" dirty="0"/>
          </a:p>
          <a:p>
            <a:r>
              <a:rPr kumimoji="1" lang="ja-JP" altLang="en-US"/>
              <a:t>タレントやモデル・インフルエンサーを活用して、海のそなえファッションショーを実施しました。</a:t>
            </a:r>
            <a:endParaRPr kumimoji="1" lang="en-US" altLang="ja-JP" dirty="0"/>
          </a:p>
          <a:p>
            <a:r>
              <a:rPr kumimoji="1" lang="ja-JP" altLang="en-US"/>
              <a:t>これは、今年はトライアルとして、第ゼロ回を試しにやらしてくれという僕の思いを伝えたら、じゃーやっていいよ、と</a:t>
            </a:r>
            <a:endParaRPr kumimoji="1" lang="en-US" altLang="ja-JP" dirty="0"/>
          </a:p>
          <a:p>
            <a:r>
              <a:rPr kumimoji="1" lang="ja-JP" altLang="en-US"/>
              <a:t>著名人とのネットワークもできましたし、</a:t>
            </a:r>
            <a:endParaRPr kumimoji="1" lang="en-US" altLang="ja-JP" dirty="0"/>
          </a:p>
          <a:p>
            <a:r>
              <a:rPr kumimoji="1" lang="ja-JP" altLang="en-US"/>
              <a:t>来期はこれをチャリティーイベントして大々的にリアルイベント</a:t>
            </a:r>
            <a:endParaRPr kumimoji="1" lang="en-US" altLang="ja-JP" dirty="0"/>
          </a:p>
          <a:p>
            <a:r>
              <a:rPr kumimoji="1" lang="ja-JP" altLang="en-US"/>
              <a:t>ができるように設計をしていきたいと思ってます。あと投げ銭システムなども入れていきたいと思ってます。</a:t>
            </a:r>
            <a:endParaRPr kumimoji="1" lang="en-US" altLang="ja-JP" dirty="0"/>
          </a:p>
          <a:p>
            <a:r>
              <a:rPr kumimoji="1" lang="ja-JP" altLang="en-US"/>
              <a:t>あと、常務からは、企業と連携して、うっすいライフジャケットを作れて言われているので、</a:t>
            </a:r>
            <a:endParaRPr kumimoji="1" lang="en-US" altLang="ja-JP" dirty="0"/>
          </a:p>
          <a:p>
            <a:r>
              <a:rPr kumimoji="1" lang="ja-JP" altLang="en-US"/>
              <a:t>今、アダストリアのブランドマネージャーに相談をしている状況なのですが、</a:t>
            </a:r>
            <a:endParaRPr kumimoji="1" lang="en-US" altLang="ja-JP" dirty="0"/>
          </a:p>
          <a:p>
            <a:r>
              <a:rPr kumimoji="1" lang="ja-JP" altLang="en-US"/>
              <a:t>サマンサタバサとか、ユニクロとかあるだろ</a:t>
            </a:r>
            <a:endParaRPr kumimoji="1" lang="en-US" altLang="ja-JP" dirty="0"/>
          </a:p>
          <a:p>
            <a:r>
              <a:rPr kumimoji="1" lang="ja-JP" altLang="en-US"/>
              <a:t>って感じで言われております。</a:t>
            </a:r>
            <a:endParaRPr kumimoji="1" lang="en-US" altLang="ja-JP" dirty="0"/>
          </a:p>
          <a:p>
            <a:endParaRPr kumimoji="1" lang="en-US" altLang="ja-JP" dirty="0"/>
          </a:p>
          <a:p>
            <a:r>
              <a:rPr kumimoji="1" lang="ja-JP" altLang="en-US"/>
              <a:t>③目は、海の危険生物の動画コンテンツを６コンテンツ展開していきました。</a:t>
            </a:r>
            <a:endParaRPr kumimoji="1" lang="en-US" altLang="ja-JP" dirty="0"/>
          </a:p>
          <a:p>
            <a:r>
              <a:rPr kumimoji="1" lang="ja-JP" altLang="en-US"/>
              <a:t>今年は、横浜市教育委員会と連携して、３４０校に配布して展開して、</a:t>
            </a:r>
            <a:endParaRPr kumimoji="1" lang="en-US" altLang="ja-JP" dirty="0"/>
          </a:p>
          <a:p>
            <a:r>
              <a:rPr kumimoji="1" lang="ja-JP" altLang="en-US"/>
              <a:t>動物園水族館協会を</a:t>
            </a:r>
            <a:r>
              <a:rPr kumimoji="1" lang="en-US" altLang="ja-JP" dirty="0"/>
              <a:t>50</a:t>
            </a:r>
            <a:r>
              <a:rPr kumimoji="1" lang="ja-JP" altLang="en-US"/>
              <a:t>館に展開して露出。</a:t>
            </a:r>
            <a:endParaRPr kumimoji="1" lang="en-US" altLang="ja-JP" dirty="0"/>
          </a:p>
          <a:p>
            <a:r>
              <a:rPr kumimoji="1" lang="ja-JP" altLang="en-US"/>
              <a:t>来年は、東京・大阪・京都の教育委員会と連携して展開していきたいと考えてます。</a:t>
            </a:r>
            <a:endParaRPr kumimoji="1" lang="en-US" altLang="ja-JP" dirty="0"/>
          </a:p>
          <a:p>
            <a:endParaRPr kumimoji="1" lang="en-US" altLang="ja-JP" dirty="0"/>
          </a:p>
          <a:p>
            <a:r>
              <a:rPr kumimoji="1" lang="ja-JP" altLang="en-US"/>
              <a:t>広がりとしては、イベントを露出させたのはもちろんですが、</a:t>
            </a:r>
            <a:endParaRPr kumimoji="1" lang="en-US" altLang="ja-JP" dirty="0"/>
          </a:p>
          <a:p>
            <a:r>
              <a:rPr kumimoji="1" lang="ja-JP" altLang="en-US"/>
              <a:t>トピックとしてあげさせてもらいたいのが、</a:t>
            </a:r>
            <a:endParaRPr kumimoji="1" lang="en-US" altLang="ja-JP" dirty="0"/>
          </a:p>
          <a:p>
            <a:r>
              <a:rPr kumimoji="1" lang="en-US" altLang="ja-JP" dirty="0"/>
              <a:t>WEB</a:t>
            </a:r>
            <a:r>
              <a:rPr kumimoji="1" lang="ja-JP" altLang="en-US"/>
              <a:t>サイト＋</a:t>
            </a:r>
            <a:r>
              <a:rPr kumimoji="1" lang="en-US" altLang="ja-JP" dirty="0"/>
              <a:t>SNS</a:t>
            </a:r>
            <a:r>
              <a:rPr kumimoji="1" lang="ja-JP" altLang="en-US"/>
              <a:t>約</a:t>
            </a:r>
            <a:r>
              <a:rPr kumimoji="1" lang="en-US" altLang="ja-JP" dirty="0"/>
              <a:t>15</a:t>
            </a:r>
            <a:r>
              <a:rPr kumimoji="1" lang="ja-JP" altLang="en-US"/>
              <a:t>万リーチを獲得しました。</a:t>
            </a:r>
            <a:endParaRPr kumimoji="1" lang="en-US" altLang="ja-JP" dirty="0"/>
          </a:p>
          <a:p>
            <a:r>
              <a:rPr kumimoji="1" lang="ja-JP" altLang="en-US"/>
              <a:t>その中でも、タレントや芸人さん・著名人の方々</a:t>
            </a:r>
            <a:endParaRPr kumimoji="1" lang="en-US" altLang="ja-JP" dirty="0"/>
          </a:p>
          <a:p>
            <a:r>
              <a:rPr kumimoji="1" lang="ja-JP" altLang="en-US"/>
              <a:t>が情報発信を協力してくれることが多く、なおかつ、今後も</a:t>
            </a:r>
            <a:endParaRPr kumimoji="1" lang="en-US" altLang="ja-JP" dirty="0"/>
          </a:p>
          <a:p>
            <a:r>
              <a:rPr kumimoji="1" lang="ja-JP" altLang="en-US"/>
              <a:t>協力していきたいという声ももらっているので、積極的に絡んでいきたい。</a:t>
            </a:r>
            <a:endParaRPr kumimoji="1" lang="en-US" altLang="ja-JP" dirty="0"/>
          </a:p>
        </p:txBody>
      </p:sp>
      <p:sp>
        <p:nvSpPr>
          <p:cNvPr id="4" name="スライド番号プレースホルダー 3"/>
          <p:cNvSpPr>
            <a:spLocks noGrp="1"/>
          </p:cNvSpPr>
          <p:nvPr>
            <p:ph type="sldNum" sz="quarter" idx="5"/>
          </p:nvPr>
        </p:nvSpPr>
        <p:spPr/>
        <p:txBody>
          <a:bodyPr/>
          <a:lstStyle/>
          <a:p>
            <a:fld id="{045788D6-2FAF-9240-9019-73215A3349C5}" type="slidenum">
              <a:rPr kumimoji="1" lang="ja-JP" altLang="en-US" smtClean="0"/>
              <a:t>1</a:t>
            </a:fld>
            <a:endParaRPr kumimoji="1" lang="ja-JP" altLang="en-US"/>
          </a:p>
        </p:txBody>
      </p:sp>
    </p:spTree>
    <p:extLst>
      <p:ext uri="{BB962C8B-B14F-4D97-AF65-F5344CB8AC3E}">
        <p14:creationId xmlns:p14="http://schemas.microsoft.com/office/powerpoint/2010/main" val="306404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sng" kern="1200" dirty="0">
                <a:solidFill>
                  <a:schemeClr val="tx1"/>
                </a:solidFill>
                <a:effectLst/>
                <a:latin typeface="+mn-lt"/>
                <a:ea typeface="+mn-ea"/>
                <a:cs typeface="+mn-cs"/>
              </a:rPr>
              <a:t>3</a:t>
            </a:r>
            <a:r>
              <a:rPr kumimoji="1" lang="ja-JP" altLang="en-US" sz="1200" b="1" i="0" u="sng" kern="1200">
                <a:solidFill>
                  <a:schemeClr val="tx1"/>
                </a:solidFill>
                <a:effectLst/>
                <a:latin typeface="+mn-lt"/>
                <a:ea typeface="+mn-ea"/>
                <a:cs typeface="+mn-cs"/>
              </a:rPr>
              <a:t>月</a:t>
            </a:r>
            <a:r>
              <a:rPr kumimoji="1" lang="en-US" altLang="ja-JP" sz="1200" b="1" i="0" u="sng" kern="1200" dirty="0">
                <a:solidFill>
                  <a:schemeClr val="tx1"/>
                </a:solidFill>
                <a:effectLst/>
                <a:latin typeface="+mn-lt"/>
                <a:ea typeface="+mn-ea"/>
                <a:cs typeface="+mn-cs"/>
              </a:rPr>
              <a:t>24</a:t>
            </a:r>
            <a:r>
              <a:rPr kumimoji="1" lang="ja-JP" altLang="en-US" sz="1200" b="1" i="0" u="sng" kern="1200">
                <a:solidFill>
                  <a:schemeClr val="tx1"/>
                </a:solidFill>
                <a:effectLst/>
                <a:latin typeface="+mn-lt"/>
                <a:ea typeface="+mn-ea"/>
                <a:cs typeface="+mn-cs"/>
              </a:rPr>
              <a:t>日（水）</a:t>
            </a:r>
            <a:endParaRPr kumimoji="1" lang="ja-JP" altLang="en-US"/>
          </a:p>
        </p:txBody>
      </p:sp>
      <p:sp>
        <p:nvSpPr>
          <p:cNvPr id="4" name="スライド番号プレースホルダー 3"/>
          <p:cNvSpPr>
            <a:spLocks noGrp="1"/>
          </p:cNvSpPr>
          <p:nvPr>
            <p:ph type="sldNum" sz="quarter" idx="5"/>
          </p:nvPr>
        </p:nvSpPr>
        <p:spPr/>
        <p:txBody>
          <a:bodyPr/>
          <a:lstStyle/>
          <a:p>
            <a:fld id="{045788D6-2FAF-9240-9019-73215A3349C5}" type="slidenum">
              <a:rPr kumimoji="1" lang="ja-JP" altLang="en-US" smtClean="0"/>
              <a:t>6</a:t>
            </a:fld>
            <a:endParaRPr kumimoji="1" lang="ja-JP" altLang="en-US"/>
          </a:p>
        </p:txBody>
      </p:sp>
    </p:spTree>
    <p:extLst>
      <p:ext uri="{BB962C8B-B14F-4D97-AF65-F5344CB8AC3E}">
        <p14:creationId xmlns:p14="http://schemas.microsoft.com/office/powerpoint/2010/main" val="45551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2021/4/14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2021/4/14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テキスト ボックス 110"/>
          <p:cNvSpPr txBox="1"/>
          <p:nvPr/>
        </p:nvSpPr>
        <p:spPr>
          <a:xfrm>
            <a:off x="72006" y="1772792"/>
            <a:ext cx="8997939" cy="2160264"/>
          </a:xfrm>
          <a:prstGeom prst="rect">
            <a:avLst/>
          </a:prstGeom>
          <a:noFill/>
          <a:ln w="19050">
            <a:solidFill>
              <a:schemeClr val="accent1"/>
            </a:solidFill>
          </a:ln>
        </p:spPr>
        <p:txBody>
          <a:bodyPr wrap="square" rtlCol="0" anchor="ctr" anchorCtr="0">
            <a:noAutofit/>
          </a:bodyPr>
          <a:lstStyle/>
          <a:p>
            <a:pPr>
              <a:lnSpc>
                <a:spcPts val="1500"/>
              </a:lnSpc>
            </a:pPr>
            <a:endParaRPr lang="ja-JP" altLang="en-US" sz="1000" dirty="0">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72006" y="4270680"/>
            <a:ext cx="4428000" cy="1440000"/>
          </a:xfrm>
          <a:prstGeom prst="rect">
            <a:avLst/>
          </a:prstGeom>
          <a:noFill/>
          <a:ln w="19050">
            <a:solidFill>
              <a:schemeClr val="accent1"/>
            </a:solidFill>
          </a:ln>
        </p:spPr>
        <p:txBody>
          <a:bodyPr wrap="square" rtlCol="0" anchor="ctr" anchorCtr="0">
            <a:noAutofit/>
          </a:bodyPr>
          <a:lstStyle/>
          <a:p>
            <a:pPr>
              <a:lnSpc>
                <a:spcPts val="1500"/>
              </a:lnSpc>
            </a:pPr>
            <a:endParaRPr lang="ja-JP" altLang="en-US" sz="10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2008" y="44624"/>
            <a:ext cx="5946996" cy="360000"/>
          </a:xfrm>
          <a:prstGeom prst="rect">
            <a:avLst/>
          </a:prstGeom>
          <a:noFill/>
          <a:ln w="19050">
            <a:solidFill>
              <a:schemeClr val="accent1"/>
            </a:solidFill>
          </a:ln>
        </p:spPr>
        <p:txBody>
          <a:bodyPr wrap="square" rtlCol="0" anchor="ctr" anchorCtr="0">
            <a:noAutofit/>
          </a:bodyPr>
          <a:lstStyle/>
          <a:p>
            <a:r>
              <a:rPr lang="ja-JP" altLang="en-US" b="1">
                <a:latin typeface="Meiryo UI" panose="020B0604030504040204" pitchFamily="50" charset="-128"/>
                <a:ea typeface="Meiryo UI" panose="020B0604030504040204" pitchFamily="50" charset="-128"/>
              </a:rPr>
              <a:t>海のそなえ推進プロジェクト</a:t>
            </a:r>
            <a:endParaRPr kumimoji="1" lang="ja-JP" altLang="en-US"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012160" y="44624"/>
            <a:ext cx="3057784" cy="360000"/>
          </a:xfrm>
          <a:prstGeom prst="rect">
            <a:avLst/>
          </a:prstGeom>
          <a:solidFill>
            <a:srgbClr val="002060"/>
          </a:solidFill>
          <a:ln w="19050">
            <a:solidFill>
              <a:srgbClr val="002060"/>
            </a:solidFill>
          </a:ln>
        </p:spPr>
        <p:txBody>
          <a:bodyPr wrap="square" rtlCol="0" anchor="ctr" anchorCtr="0">
            <a:noAutofit/>
          </a:bodyPr>
          <a:lstStyle/>
          <a:p>
            <a:r>
              <a:rPr kumimoji="1" lang="ja-JP" altLang="en-US" sz="1000" dirty="0">
                <a:solidFill>
                  <a:schemeClr val="bg1"/>
                </a:solidFill>
                <a:latin typeface="Meiryo UI" panose="020B0604030504040204" pitchFamily="50" charset="-128"/>
                <a:ea typeface="Meiryo UI" panose="020B0604030504040204" pitchFamily="50" charset="-128"/>
              </a:rPr>
              <a:t>実施</a:t>
            </a:r>
            <a:r>
              <a:rPr kumimoji="1" lang="ja-JP" altLang="en-US" sz="1000">
                <a:solidFill>
                  <a:schemeClr val="bg1"/>
                </a:solidFill>
                <a:latin typeface="Meiryo UI" panose="020B0604030504040204" pitchFamily="50" charset="-128"/>
                <a:ea typeface="Meiryo UI" panose="020B0604030504040204" pitchFamily="50" charset="-128"/>
              </a:rPr>
              <a:t>主体</a:t>
            </a:r>
            <a:r>
              <a:rPr lang="ja-JP" altLang="en-US" sz="1000">
                <a:solidFill>
                  <a:schemeClr val="bg1"/>
                </a:solidFill>
                <a:latin typeface="Meiryo UI" panose="020B0604030504040204" pitchFamily="50" charset="-128"/>
                <a:ea typeface="Meiryo UI" panose="020B0604030504040204" pitchFamily="50" charset="-128"/>
                <a:sym typeface="Wingdings" panose="05000000000000000000" pitchFamily="2" charset="2"/>
              </a:rPr>
              <a:t>：海のそなえ推進プロジェクト実行委員会</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2008" y="476632"/>
            <a:ext cx="756000" cy="900064"/>
          </a:xfrm>
          <a:prstGeom prst="rect">
            <a:avLst/>
          </a:prstGeom>
          <a:solidFill>
            <a:srgbClr val="0070C0"/>
          </a:solidFill>
          <a:ln w="19050">
            <a:solidFill>
              <a:srgbClr val="0070C0"/>
            </a:solidFill>
          </a:ln>
        </p:spPr>
        <p:txBody>
          <a:bodyPr wrap="square" rtlCol="0" anchor="ctr" anchorCtr="0">
            <a:noAutofit/>
          </a:bodyPr>
          <a:lstStyle/>
          <a:p>
            <a:pPr algn="ctr">
              <a:lnSpc>
                <a:spcPts val="2100"/>
              </a:lnSpc>
            </a:pPr>
            <a:r>
              <a:rPr kumimoji="1" lang="ja-JP" altLang="en-US" sz="1600" dirty="0">
                <a:solidFill>
                  <a:schemeClr val="bg1"/>
                </a:solidFill>
                <a:latin typeface="Meiryo UI" panose="020B0604030504040204" pitchFamily="50" charset="-128"/>
                <a:ea typeface="Meiryo UI" panose="020B0604030504040204" pitchFamily="50" charset="-128"/>
              </a:rPr>
              <a:t>背景</a:t>
            </a:r>
            <a:br>
              <a:rPr kumimoji="1" lang="en-US" altLang="ja-JP" sz="1600" dirty="0">
                <a:solidFill>
                  <a:schemeClr val="bg1"/>
                </a:solidFill>
                <a:latin typeface="Meiryo UI" panose="020B0604030504040204" pitchFamily="50" charset="-128"/>
                <a:ea typeface="Meiryo UI" panose="020B0604030504040204" pitchFamily="50" charset="-128"/>
              </a:rPr>
            </a:br>
            <a:r>
              <a:rPr kumimoji="1" lang="ja-JP" altLang="en-US" sz="1600" dirty="0">
                <a:solidFill>
                  <a:schemeClr val="bg1"/>
                </a:solidFill>
                <a:latin typeface="Meiryo UI" panose="020B0604030504040204" pitchFamily="50" charset="-128"/>
                <a:ea typeface="Meiryo UI" panose="020B0604030504040204" pitchFamily="50" charset="-128"/>
              </a:rPr>
              <a:t>＆</a:t>
            </a:r>
            <a:br>
              <a:rPr kumimoji="1" lang="en-US" altLang="ja-JP" sz="1600" dirty="0">
                <a:solidFill>
                  <a:schemeClr val="bg1"/>
                </a:solidFill>
                <a:latin typeface="Meiryo UI" panose="020B0604030504040204" pitchFamily="50" charset="-128"/>
                <a:ea typeface="Meiryo UI" panose="020B0604030504040204" pitchFamily="50" charset="-128"/>
              </a:rPr>
            </a:br>
            <a:r>
              <a:rPr kumimoji="1" lang="ja-JP" altLang="en-US" sz="1600" dirty="0">
                <a:solidFill>
                  <a:schemeClr val="bg1"/>
                </a:solidFill>
                <a:latin typeface="Meiryo UI" panose="020B0604030504040204" pitchFamily="50" charset="-128"/>
                <a:ea typeface="Meiryo UI" panose="020B0604030504040204" pitchFamily="50" charset="-128"/>
              </a:rPr>
              <a:t>課題</a:t>
            </a:r>
          </a:p>
        </p:txBody>
      </p:sp>
      <p:sp>
        <p:nvSpPr>
          <p:cNvPr id="73" name="テキスト ボックス 72"/>
          <p:cNvSpPr txBox="1"/>
          <p:nvPr/>
        </p:nvSpPr>
        <p:spPr>
          <a:xfrm>
            <a:off x="899592" y="692696"/>
            <a:ext cx="8170354" cy="684000"/>
          </a:xfrm>
          <a:prstGeom prst="rect">
            <a:avLst/>
          </a:prstGeom>
          <a:noFill/>
          <a:ln w="19050">
            <a:solidFill>
              <a:schemeClr val="accent1"/>
            </a:solidFill>
          </a:ln>
        </p:spPr>
        <p:txBody>
          <a:bodyPr wrap="square" rtlCol="0" anchor="ctr" anchorCtr="0">
            <a:noAutofit/>
          </a:bodyPr>
          <a:lstStyle/>
          <a:p>
            <a:r>
              <a:rPr lang="ja-JP" altLang="en-US" sz="1100" b="1">
                <a:solidFill>
                  <a:schemeClr val="tx1">
                    <a:lumMod val="75000"/>
                    <a:lumOff val="25000"/>
                  </a:schemeClr>
                </a:solidFill>
                <a:latin typeface="Meiryo UI" panose="020B0604030504040204" pitchFamily="34" charset="-128"/>
                <a:ea typeface="Meiryo UI" panose="020B0604030504040204" pitchFamily="34" charset="-128"/>
              </a:rPr>
              <a:t>水難事故の７割が海で起きているという事実があり、様々な事業において、「危険性」「安全に過ごす方法」「ライフジャケット装着」「対処法」</a:t>
            </a:r>
            <a:endParaRPr lang="en-US" altLang="ja-JP" sz="1100" b="1" dirty="0">
              <a:solidFill>
                <a:schemeClr val="tx1">
                  <a:lumMod val="75000"/>
                  <a:lumOff val="25000"/>
                </a:schemeClr>
              </a:solidFill>
              <a:latin typeface="Meiryo UI" panose="020B0604030504040204" pitchFamily="34" charset="-128"/>
              <a:ea typeface="Meiryo UI" panose="020B0604030504040204" pitchFamily="34" charset="-128"/>
            </a:endParaRPr>
          </a:p>
          <a:p>
            <a:r>
              <a:rPr lang="ja-JP" altLang="en-US" sz="1100" b="1">
                <a:solidFill>
                  <a:schemeClr val="tx1">
                    <a:lumMod val="75000"/>
                    <a:lumOff val="25000"/>
                  </a:schemeClr>
                </a:solidFill>
                <a:latin typeface="Meiryo UI" panose="020B0604030504040204" pitchFamily="34" charset="-128"/>
                <a:ea typeface="Meiryo UI" panose="020B0604030504040204" pitchFamily="34" charset="-128"/>
              </a:rPr>
              <a:t>などを訴求を行っているが、まだ世の中には浸透していない。普通に伝える・講義するということではない、新しい切り口や様々な展開を実施</a:t>
            </a:r>
            <a:endParaRPr lang="en-US" altLang="ja-JP" sz="1100" b="1" dirty="0">
              <a:solidFill>
                <a:schemeClr val="tx1">
                  <a:lumMod val="75000"/>
                  <a:lumOff val="25000"/>
                </a:schemeClr>
              </a:solidFill>
              <a:latin typeface="Meiryo UI" panose="020B0604030504040204" pitchFamily="34" charset="-128"/>
              <a:ea typeface="Meiryo UI" panose="020B0604030504040204" pitchFamily="34" charset="-128"/>
            </a:endParaRPr>
          </a:p>
          <a:p>
            <a:r>
              <a:rPr lang="ja-JP" altLang="en-US" sz="1100" b="1">
                <a:solidFill>
                  <a:schemeClr val="tx1">
                    <a:lumMod val="75000"/>
                    <a:lumOff val="25000"/>
                  </a:schemeClr>
                </a:solidFill>
                <a:latin typeface="Meiryo UI" panose="020B0604030504040204" pitchFamily="34" charset="-128"/>
                <a:ea typeface="Meiryo UI" panose="020B0604030504040204" pitchFamily="34" charset="-128"/>
              </a:rPr>
              <a:t>していくことで、海をもっと安全に、楽しくできるコミュニケーションを創造し、そのモチベーションを社会全体で喚起していく。</a:t>
            </a:r>
            <a:endParaRPr lang="en-US" altLang="ja-JP" sz="1100" b="1" dirty="0">
              <a:latin typeface="Meiryo UI" panose="020B0604030504040204" pitchFamily="34" charset="-128"/>
              <a:ea typeface="Meiryo UI" panose="020B0604030504040204" pitchFamily="34" charset="-128"/>
            </a:endParaRPr>
          </a:p>
        </p:txBody>
      </p:sp>
      <p:sp>
        <p:nvSpPr>
          <p:cNvPr id="77" name="テキスト ボックス 76"/>
          <p:cNvSpPr txBox="1"/>
          <p:nvPr/>
        </p:nvSpPr>
        <p:spPr>
          <a:xfrm>
            <a:off x="899591" y="452700"/>
            <a:ext cx="8170352" cy="216000"/>
          </a:xfrm>
          <a:prstGeom prst="rect">
            <a:avLst/>
          </a:prstGeom>
          <a:solidFill>
            <a:srgbClr val="0070C0"/>
          </a:solidFill>
          <a:ln w="19050">
            <a:solidFill>
              <a:schemeClr val="accent1"/>
            </a:solidFill>
          </a:ln>
        </p:spPr>
        <p:txBody>
          <a:bodyPr wrap="square" rtlCol="0" anchor="ctr" anchorCtr="0">
            <a:noAutofit/>
          </a:bodyPr>
          <a:lstStyle/>
          <a:p>
            <a:r>
              <a:rPr kumimoji="1" lang="ja-JP" altLang="en-US" sz="1300" b="1" u="sng">
                <a:solidFill>
                  <a:schemeClr val="bg1"/>
                </a:solidFill>
                <a:latin typeface="Meiryo UI" panose="020B0604030504040204" pitchFamily="50" charset="-128"/>
                <a:ea typeface="Meiryo UI" panose="020B0604030504040204" pitchFamily="50" charset="-128"/>
              </a:rPr>
              <a:t>▼海を安全に楽しく過ごす人を増やす。</a:t>
            </a:r>
            <a:endParaRPr lang="ja-JP" altLang="en-US" sz="1000" b="1" u="sng">
              <a:solidFill>
                <a:schemeClr val="bg1"/>
              </a:solidFill>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72008" y="1556792"/>
            <a:ext cx="8997935" cy="216000"/>
          </a:xfrm>
          <a:prstGeom prst="rect">
            <a:avLst/>
          </a:prstGeom>
          <a:solidFill>
            <a:srgbClr val="0070C0"/>
          </a:solidFill>
          <a:ln w="19050">
            <a:solidFill>
              <a:schemeClr val="accent1"/>
            </a:solidFill>
          </a:ln>
        </p:spPr>
        <p:txBody>
          <a:bodyPr wrap="square" rtlCol="0" anchor="ctr" anchorCtr="0">
            <a:noAutofit/>
          </a:bodyPr>
          <a:lstStyle/>
          <a:p>
            <a:pPr algn="ctr"/>
            <a:r>
              <a:rPr kumimoji="1" lang="en-US" altLang="ja-JP" sz="1200" b="1" u="sng" dirty="0">
                <a:solidFill>
                  <a:schemeClr val="bg1"/>
                </a:solidFill>
                <a:latin typeface="Meiryo UI" panose="020B0604030504040204" pitchFamily="50" charset="-128"/>
                <a:ea typeface="Meiryo UI" panose="020B0604030504040204" pitchFamily="50" charset="-128"/>
              </a:rPr>
              <a:t>2020</a:t>
            </a:r>
            <a:r>
              <a:rPr kumimoji="1" lang="ja-JP" altLang="en-US" sz="1200" b="1" u="sng">
                <a:solidFill>
                  <a:schemeClr val="bg1"/>
                </a:solidFill>
                <a:latin typeface="Meiryo UI" panose="020B0604030504040204" pitchFamily="50" charset="-128"/>
                <a:ea typeface="Meiryo UI" panose="020B0604030504040204" pitchFamily="50" charset="-128"/>
              </a:rPr>
              <a:t>年度</a:t>
            </a:r>
            <a:r>
              <a:rPr kumimoji="1" lang="ja-JP" altLang="en-US" sz="1200" b="1" u="sng" dirty="0">
                <a:solidFill>
                  <a:schemeClr val="bg1"/>
                </a:solidFill>
                <a:latin typeface="Meiryo UI" panose="020B0604030504040204" pitchFamily="50" charset="-128"/>
                <a:ea typeface="Meiryo UI" panose="020B0604030504040204" pitchFamily="50" charset="-128"/>
              </a:rPr>
              <a:t>実施内容のまとめ</a:t>
            </a:r>
          </a:p>
        </p:txBody>
      </p:sp>
      <p:sp>
        <p:nvSpPr>
          <p:cNvPr id="2" name="二等辺三角形 1"/>
          <p:cNvSpPr/>
          <p:nvPr/>
        </p:nvSpPr>
        <p:spPr>
          <a:xfrm flipH="1" flipV="1">
            <a:off x="4393500" y="1340768"/>
            <a:ext cx="360040" cy="1800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899595" y="5874616"/>
            <a:ext cx="3600400" cy="933650"/>
          </a:xfrm>
          <a:prstGeom prst="rect">
            <a:avLst/>
          </a:prstGeom>
          <a:solidFill>
            <a:schemeClr val="bg1">
              <a:lumMod val="65000"/>
            </a:schemeClr>
          </a:solidFill>
          <a:ln w="19050">
            <a:solidFill>
              <a:schemeClr val="bg1">
                <a:lumMod val="65000"/>
              </a:schemeClr>
            </a:solidFill>
          </a:ln>
        </p:spPr>
        <p:txBody>
          <a:bodyPr wrap="square" rtlCol="0" anchor="ctr" anchorCtr="0">
            <a:noAutofit/>
          </a:bodyPr>
          <a:lstStyle/>
          <a:p>
            <a:pPr>
              <a:lnSpc>
                <a:spcPts val="2200"/>
              </a:lnSpc>
            </a:pPr>
            <a:r>
              <a:rPr lang="ja-JP" altLang="en-US" sz="1000">
                <a:solidFill>
                  <a:schemeClr val="bg1"/>
                </a:solidFill>
                <a:latin typeface="Meiryo UI" panose="020B0604030504040204" pitchFamily="50" charset="-128"/>
                <a:ea typeface="Meiryo UI" panose="020B0604030504040204" pitchFamily="50" charset="-128"/>
              </a:rPr>
              <a:t>①コロナの中でイベントや展開が思うようにできなかった。</a:t>
            </a:r>
            <a:br>
              <a:rPr lang="en-US" altLang="ja-JP" sz="1000" dirty="0">
                <a:solidFill>
                  <a:schemeClr val="bg1"/>
                </a:solidFill>
                <a:latin typeface="Meiryo UI" panose="020B0604030504040204" pitchFamily="50" charset="-128"/>
                <a:ea typeface="Meiryo UI" panose="020B0604030504040204" pitchFamily="50" charset="-128"/>
              </a:rPr>
            </a:br>
            <a:r>
              <a:rPr lang="ja-JP" altLang="en-US" sz="1000">
                <a:solidFill>
                  <a:schemeClr val="bg1"/>
                </a:solidFill>
                <a:latin typeface="Meiryo UI" panose="020B0604030504040204" pitchFamily="50" charset="-128"/>
                <a:ea typeface="Meiryo UI" panose="020B0604030504040204" pitchFamily="50" charset="-128"/>
              </a:rPr>
              <a:t>②ショーはイベント性を持たせたかったが、</a:t>
            </a:r>
            <a:r>
              <a:rPr lang="en-US" altLang="ja-JP" sz="1000" dirty="0">
                <a:solidFill>
                  <a:schemeClr val="bg1"/>
                </a:solidFill>
                <a:latin typeface="Meiryo UI" panose="020B0604030504040204" pitchFamily="50" charset="-128"/>
                <a:ea typeface="Meiryo UI" panose="020B0604030504040204" pitchFamily="50" charset="-128"/>
              </a:rPr>
              <a:t>WEB</a:t>
            </a:r>
            <a:r>
              <a:rPr lang="ja-JP" altLang="en-US" sz="1000">
                <a:solidFill>
                  <a:schemeClr val="bg1"/>
                </a:solidFill>
                <a:latin typeface="Meiryo UI" panose="020B0604030504040204" pitchFamily="50" charset="-128"/>
                <a:ea typeface="Meiryo UI" panose="020B0604030504040204" pitchFamily="50" charset="-128"/>
              </a:rPr>
              <a:t>のみの施策になった。</a:t>
            </a:r>
            <a:endParaRPr lang="ja-JP" altLang="en-US" sz="1000" dirty="0">
              <a:solidFill>
                <a:schemeClr val="bg1"/>
              </a:solidFill>
              <a:latin typeface="Meiryo UI" panose="020B0604030504040204" pitchFamily="50" charset="-128"/>
              <a:ea typeface="Meiryo UI" panose="020B0604030504040204" pitchFamily="50" charset="-128"/>
            </a:endParaRPr>
          </a:p>
          <a:p>
            <a:pPr>
              <a:lnSpc>
                <a:spcPts val="2200"/>
              </a:lnSpc>
            </a:pPr>
            <a:r>
              <a:rPr lang="ja-JP" altLang="en-US" sz="1000">
                <a:solidFill>
                  <a:schemeClr val="bg1"/>
                </a:solidFill>
                <a:latin typeface="Meiryo UI" panose="020B0604030504040204" pitchFamily="50" charset="-128"/>
                <a:ea typeface="Meiryo UI" panose="020B0604030504040204" pitchFamily="50" charset="-128"/>
              </a:rPr>
              <a:t>③新しい切り口で取り組んだが、露出をもっと多く増やしたかった。</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72010" y="5872162"/>
            <a:ext cx="755577" cy="936104"/>
          </a:xfrm>
          <a:prstGeom prst="rect">
            <a:avLst/>
          </a:prstGeom>
          <a:solidFill>
            <a:schemeClr val="bg1">
              <a:lumMod val="65000"/>
            </a:schemeClr>
          </a:solidFill>
          <a:ln w="19050">
            <a:solidFill>
              <a:schemeClr val="bg1">
                <a:lumMod val="65000"/>
              </a:schemeClr>
            </a:solidFill>
          </a:ln>
        </p:spPr>
        <p:txBody>
          <a:bodyPr wrap="none" rtlCol="0" anchor="ctr" anchorCtr="0">
            <a:noAutofit/>
          </a:bodyPr>
          <a:lstStyle/>
          <a:p>
            <a:pPr algn="ctr">
              <a:lnSpc>
                <a:spcPts val="2000"/>
              </a:lnSpc>
            </a:pPr>
            <a:r>
              <a:rPr kumimoji="1" lang="en-US" altLang="ja-JP" sz="1200" dirty="0">
                <a:solidFill>
                  <a:schemeClr val="bg1"/>
                </a:solidFill>
                <a:latin typeface="Meiryo UI" panose="020B0604030504040204" pitchFamily="50" charset="-128"/>
                <a:ea typeface="Meiryo UI" panose="020B0604030504040204" pitchFamily="50" charset="-128"/>
              </a:rPr>
              <a:t>2020</a:t>
            </a:r>
            <a:r>
              <a:rPr kumimoji="1" lang="ja-JP" altLang="en-US" sz="1200">
                <a:solidFill>
                  <a:schemeClr val="bg1"/>
                </a:solidFill>
                <a:latin typeface="Meiryo UI" panose="020B0604030504040204" pitchFamily="50" charset="-128"/>
                <a:ea typeface="Meiryo UI" panose="020B0604030504040204" pitchFamily="50" charset="-128"/>
              </a:rPr>
              <a:t>年度</a:t>
            </a:r>
            <a:br>
              <a:rPr kumimoji="1" lang="en-US" altLang="ja-JP" sz="1200" dirty="0">
                <a:solidFill>
                  <a:schemeClr val="bg1"/>
                </a:solidFill>
                <a:latin typeface="Meiryo UI" panose="020B0604030504040204" pitchFamily="50" charset="-128"/>
                <a:ea typeface="Meiryo UI" panose="020B0604030504040204" pitchFamily="50" charset="-128"/>
              </a:rPr>
            </a:br>
            <a:r>
              <a:rPr lang="ja-JP" altLang="en-US" sz="1200" dirty="0">
                <a:solidFill>
                  <a:schemeClr val="bg1"/>
                </a:solidFill>
                <a:latin typeface="Meiryo UI" panose="020B0604030504040204" pitchFamily="50" charset="-128"/>
                <a:ea typeface="Meiryo UI" panose="020B0604030504040204" pitchFamily="50" charset="-128"/>
              </a:rPr>
              <a:t>課題点</a:t>
            </a:r>
            <a:endParaRPr kumimoji="1" lang="en-US" altLang="ja-JP" sz="1200" dirty="0">
              <a:solidFill>
                <a:schemeClr val="bg1"/>
              </a:solidFill>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5474659" y="5874616"/>
            <a:ext cx="3595287" cy="936104"/>
          </a:xfrm>
          <a:prstGeom prst="rect">
            <a:avLst/>
          </a:prstGeom>
          <a:solidFill>
            <a:schemeClr val="bg1">
              <a:lumMod val="65000"/>
            </a:schemeClr>
          </a:solidFill>
          <a:ln w="19050">
            <a:solidFill>
              <a:schemeClr val="bg1">
                <a:lumMod val="65000"/>
              </a:schemeClr>
            </a:solidFill>
          </a:ln>
        </p:spPr>
        <p:txBody>
          <a:bodyPr wrap="square" rtlCol="0" anchor="ctr" anchorCtr="0">
            <a:noAutofit/>
          </a:bodyPr>
          <a:lstStyle/>
          <a:p>
            <a:pPr>
              <a:lnSpc>
                <a:spcPts val="2200"/>
              </a:lnSpc>
            </a:pPr>
            <a:r>
              <a:rPr lang="ja-JP" altLang="en-US" sz="1000">
                <a:solidFill>
                  <a:schemeClr val="bg1"/>
                </a:solidFill>
                <a:latin typeface="Meiryo UI" panose="020B0604030504040204" pitchFamily="50" charset="-128"/>
                <a:ea typeface="Meiryo UI" panose="020B0604030504040204" pitchFamily="50" charset="-128"/>
              </a:rPr>
              <a:t>①各地域でのイベントで数多くの体験者を獲得していく。</a:t>
            </a:r>
            <a:br>
              <a:rPr lang="en-US" altLang="ja-JP" sz="1000" dirty="0">
                <a:solidFill>
                  <a:schemeClr val="bg1"/>
                </a:solidFill>
                <a:latin typeface="Meiryo UI" panose="020B0604030504040204" pitchFamily="50" charset="-128"/>
                <a:ea typeface="Meiryo UI" panose="020B0604030504040204" pitchFamily="50" charset="-128"/>
              </a:rPr>
            </a:br>
            <a:r>
              <a:rPr lang="ja-JP" altLang="en-US" sz="1000">
                <a:solidFill>
                  <a:schemeClr val="bg1"/>
                </a:solidFill>
                <a:latin typeface="Meiryo UI" panose="020B0604030504040204" pitchFamily="50" charset="-128"/>
                <a:ea typeface="Meiryo UI" panose="020B0604030504040204" pitchFamily="50" charset="-128"/>
              </a:rPr>
              <a:t>②ファッションショーより尖ったところとコラボし、話題・露出を拡げる</a:t>
            </a:r>
            <a:endParaRPr lang="en-US" altLang="ja-JP" sz="1000" dirty="0">
              <a:solidFill>
                <a:schemeClr val="bg1"/>
              </a:solidFill>
              <a:latin typeface="Meiryo UI" panose="020B0604030504040204" pitchFamily="50" charset="-128"/>
              <a:ea typeface="Meiryo UI" panose="020B0604030504040204" pitchFamily="50" charset="-128"/>
            </a:endParaRPr>
          </a:p>
          <a:p>
            <a:pPr>
              <a:lnSpc>
                <a:spcPts val="2200"/>
              </a:lnSpc>
            </a:pPr>
            <a:r>
              <a:rPr lang="en-US" altLang="ja-JP" sz="1000" dirty="0">
                <a:solidFill>
                  <a:schemeClr val="bg1"/>
                </a:solidFill>
                <a:latin typeface="Meiryo UI" panose="020B0604030504040204" pitchFamily="50" charset="-128"/>
                <a:ea typeface="Meiryo UI" panose="020B0604030504040204" pitchFamily="50" charset="-128"/>
              </a:rPr>
              <a:t>③</a:t>
            </a:r>
            <a:r>
              <a:rPr lang="ja-JP" altLang="en-US" sz="1000">
                <a:solidFill>
                  <a:schemeClr val="bg1"/>
                </a:solidFill>
                <a:latin typeface="Meiryo UI" panose="020B0604030504040204" pitchFamily="50" charset="-128"/>
                <a:ea typeface="Meiryo UI" panose="020B0604030504040204" pitchFamily="50" charset="-128"/>
              </a:rPr>
              <a:t>他の連携を強化し、様々な人や地域とコラボをしていく。</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641949" y="5874616"/>
            <a:ext cx="763200" cy="936104"/>
          </a:xfrm>
          <a:prstGeom prst="rect">
            <a:avLst/>
          </a:prstGeom>
          <a:solidFill>
            <a:schemeClr val="bg1">
              <a:lumMod val="65000"/>
            </a:schemeClr>
          </a:solidFill>
          <a:ln w="19050">
            <a:solidFill>
              <a:schemeClr val="bg1">
                <a:lumMod val="65000"/>
              </a:schemeClr>
            </a:solidFill>
          </a:ln>
        </p:spPr>
        <p:txBody>
          <a:bodyPr wrap="none" rtlCol="0" anchor="ctr" anchorCtr="0">
            <a:noAutofit/>
          </a:bodyPr>
          <a:lstStyle/>
          <a:p>
            <a:pPr algn="ctr">
              <a:lnSpc>
                <a:spcPts val="2000"/>
              </a:lnSpc>
            </a:pPr>
            <a:r>
              <a:rPr kumimoji="1" lang="en-US" altLang="ja-JP" sz="1200" dirty="0">
                <a:solidFill>
                  <a:schemeClr val="bg1"/>
                </a:solidFill>
                <a:latin typeface="Meiryo UI" panose="020B0604030504040204" pitchFamily="50" charset="-128"/>
                <a:ea typeface="Meiryo UI" panose="020B0604030504040204" pitchFamily="50" charset="-128"/>
              </a:rPr>
              <a:t>2021</a:t>
            </a:r>
            <a:r>
              <a:rPr kumimoji="1" lang="ja-JP" altLang="en-US" sz="1200">
                <a:solidFill>
                  <a:schemeClr val="bg1"/>
                </a:solidFill>
                <a:latin typeface="Meiryo UI" panose="020B0604030504040204" pitchFamily="50" charset="-128"/>
                <a:ea typeface="Meiryo UI" panose="020B0604030504040204" pitchFamily="50" charset="-128"/>
              </a:rPr>
              <a:t>年度</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lnSpc>
                <a:spcPts val="2000"/>
              </a:lnSpc>
            </a:pPr>
            <a:r>
              <a:rPr kumimoji="1" lang="ja-JP" altLang="en-US" sz="1200" dirty="0">
                <a:solidFill>
                  <a:schemeClr val="bg1"/>
                </a:solidFill>
                <a:latin typeface="Meiryo UI" panose="020B0604030504040204" pitchFamily="50" charset="-128"/>
                <a:ea typeface="Meiryo UI" panose="020B0604030504040204" pitchFamily="50" charset="-128"/>
              </a:rPr>
              <a:t>改善点</a:t>
            </a:r>
            <a:endParaRPr kumimoji="1" lang="en-US" altLang="ja-JP" sz="1200" dirty="0">
              <a:solidFill>
                <a:schemeClr val="bg1"/>
              </a:solidFill>
              <a:latin typeface="Meiryo UI" panose="020B0604030504040204" pitchFamily="50" charset="-128"/>
              <a:ea typeface="Meiryo UI" panose="020B0604030504040204" pitchFamily="50" charset="-128"/>
            </a:endParaRPr>
          </a:p>
        </p:txBody>
      </p:sp>
      <p:cxnSp>
        <p:nvCxnSpPr>
          <p:cNvPr id="104" name="直線矢印コネクタ 103"/>
          <p:cNvCxnSpPr/>
          <p:nvPr/>
        </p:nvCxnSpPr>
        <p:spPr>
          <a:xfrm>
            <a:off x="4427987" y="6090640"/>
            <a:ext cx="28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4427987" y="6378672"/>
            <a:ext cx="28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4427987" y="6666704"/>
            <a:ext cx="28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72006" y="4054656"/>
            <a:ext cx="4428000" cy="216000"/>
          </a:xfrm>
          <a:prstGeom prst="rect">
            <a:avLst/>
          </a:prstGeom>
          <a:solidFill>
            <a:srgbClr val="0070C0"/>
          </a:solidFill>
          <a:ln w="19050">
            <a:solidFill>
              <a:schemeClr val="accent1"/>
            </a:solidFill>
          </a:ln>
        </p:spPr>
        <p:txBody>
          <a:bodyPr wrap="square" rtlCol="0" anchor="ctr" anchorCtr="0">
            <a:noAutofit/>
          </a:bodyPr>
          <a:lstStyle/>
          <a:p>
            <a:pPr algn="ctr"/>
            <a:r>
              <a:rPr kumimoji="1" lang="ja-JP" altLang="en-US" sz="1200" b="1" u="sng" dirty="0">
                <a:solidFill>
                  <a:schemeClr val="bg1"/>
                </a:solidFill>
                <a:latin typeface="Meiryo UI" panose="020B0604030504040204" pitchFamily="50" charset="-128"/>
                <a:ea typeface="Meiryo UI" panose="020B0604030504040204" pitchFamily="50" charset="-128"/>
              </a:rPr>
              <a:t>量的</a:t>
            </a:r>
            <a:r>
              <a:rPr kumimoji="1" lang="ja-JP" altLang="en-US" sz="1200" b="1" u="sng">
                <a:solidFill>
                  <a:schemeClr val="bg1"/>
                </a:solidFill>
                <a:latin typeface="Meiryo UI" panose="020B0604030504040204" pitchFamily="50" charset="-128"/>
                <a:ea typeface="Meiryo UI" panose="020B0604030504040204" pitchFamily="50" charset="-128"/>
              </a:rPr>
              <a:t>成果（</a:t>
            </a:r>
            <a:r>
              <a:rPr lang="ja-JP" altLang="en-US" sz="1200" b="1" u="sng">
                <a:solidFill>
                  <a:schemeClr val="bg1"/>
                </a:solidFill>
                <a:latin typeface="Meiryo UI" panose="020B0604030504040204" pitchFamily="50" charset="-128"/>
                <a:ea typeface="Meiryo UI" panose="020B0604030504040204" pitchFamily="50" charset="-128"/>
              </a:rPr>
              <a:t>事業</a:t>
            </a:r>
            <a:r>
              <a:rPr lang="ja-JP" altLang="en-US" sz="1200" b="1" u="sng" dirty="0">
                <a:solidFill>
                  <a:schemeClr val="bg1"/>
                </a:solidFill>
                <a:latin typeface="Meiryo UI" panose="020B0604030504040204" pitchFamily="50" charset="-128"/>
                <a:ea typeface="Meiryo UI" panose="020B0604030504040204" pitchFamily="50" charset="-128"/>
              </a:rPr>
              <a:t>の拡がり）</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156147" y="4342688"/>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①</a:t>
            </a:r>
          </a:p>
        </p:txBody>
      </p:sp>
      <p:sp>
        <p:nvSpPr>
          <p:cNvPr id="114" name="テキスト ボックス 113"/>
          <p:cNvSpPr txBox="1"/>
          <p:nvPr/>
        </p:nvSpPr>
        <p:spPr>
          <a:xfrm>
            <a:off x="395976" y="4342688"/>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a:latin typeface="Meiryo UI" panose="020B0604030504040204" pitchFamily="50" charset="-128"/>
                <a:ea typeface="Meiryo UI" panose="020B0604030504040204" pitchFamily="50" charset="-128"/>
              </a:rPr>
              <a:t>イベントでは、</a:t>
            </a:r>
            <a:r>
              <a:rPr lang="en-US" altLang="ja-JP" sz="1000" dirty="0">
                <a:latin typeface="Meiryo UI" panose="020B0604030504040204" pitchFamily="50" charset="-128"/>
                <a:ea typeface="Meiryo UI" panose="020B0604030504040204" pitchFamily="50" charset="-128"/>
              </a:rPr>
              <a:t>4</a:t>
            </a:r>
            <a:r>
              <a:rPr lang="ja-JP" altLang="en-US" sz="1000">
                <a:latin typeface="Meiryo UI" panose="020B0604030504040204" pitchFamily="50" charset="-128"/>
                <a:ea typeface="Meiryo UI" panose="020B0604030504040204" pitchFamily="50" charset="-128"/>
              </a:rPr>
              <a:t>回実施し、約</a:t>
            </a:r>
            <a:r>
              <a:rPr lang="en-US" altLang="ja-JP" sz="1000" dirty="0">
                <a:latin typeface="Meiryo UI" panose="020B0604030504040204" pitchFamily="50" charset="-128"/>
                <a:ea typeface="Meiryo UI" panose="020B0604030504040204" pitchFamily="50" charset="-128"/>
              </a:rPr>
              <a:t>40</a:t>
            </a:r>
            <a:r>
              <a:rPr lang="ja-JP" altLang="en-US" sz="1000">
                <a:latin typeface="Meiryo UI" panose="020B0604030504040204" pitchFamily="50" charset="-128"/>
                <a:ea typeface="Meiryo UI" panose="020B0604030504040204" pitchFamily="50" charset="-128"/>
              </a:rPr>
              <a:t>名の子供たちに体験、約</a:t>
            </a:r>
            <a:r>
              <a:rPr lang="en-US" altLang="ja-JP" sz="1000" dirty="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媒体露出</a:t>
            </a:r>
            <a:endParaRPr lang="en-US" altLang="ja-JP" sz="1000" dirty="0">
              <a:latin typeface="Meiryo UI" panose="020B0604030504040204" pitchFamily="50" charset="-128"/>
              <a:ea typeface="Meiryo UI" panose="020B0604030504040204" pitchFamily="50" charset="-128"/>
            </a:endParaRPr>
          </a:p>
          <a:p>
            <a:pPr>
              <a:lnSpc>
                <a:spcPts val="1400"/>
              </a:lnSpc>
            </a:pPr>
            <a:r>
              <a:rPr lang="ja-JP" altLang="en-US" sz="1000">
                <a:latin typeface="Meiryo UI" panose="020B0604030504040204" pitchFamily="50" charset="-128"/>
                <a:ea typeface="Meiryo UI" panose="020B0604030504040204" pitchFamily="50" charset="-128"/>
              </a:rPr>
              <a:t>若手のライフセーバー</a:t>
            </a:r>
            <a:r>
              <a:rPr lang="en-US" altLang="ja-JP" sz="1000" dirty="0">
                <a:latin typeface="Meiryo UI" panose="020B0604030504040204" pitchFamily="50" charset="-128"/>
                <a:ea typeface="Meiryo UI" panose="020B0604030504040204" pitchFamily="50" charset="-128"/>
              </a:rPr>
              <a:t>6</a:t>
            </a:r>
            <a:r>
              <a:rPr lang="ja-JP" altLang="en-US" sz="1000">
                <a:latin typeface="Meiryo UI" panose="020B0604030504040204" pitchFamily="50" charset="-128"/>
                <a:ea typeface="Meiryo UI" panose="020B0604030504040204" pitchFamily="50" charset="-128"/>
              </a:rPr>
              <a:t>名にマニュアルを活用してもらい、実践を行った。</a:t>
            </a:r>
            <a:endParaRPr lang="en-US" altLang="ja-JP" sz="1000"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157671" y="4795404"/>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②</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397500" y="4795404"/>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en-US" altLang="ja-JP" sz="1000" dirty="0">
                <a:latin typeface="Meiryo UI" panose="020B0604030504040204" pitchFamily="50" charset="-128"/>
                <a:ea typeface="Meiryo UI" panose="020B0604030504040204" pitchFamily="50" charset="-128"/>
              </a:rPr>
              <a:t>SNS</a:t>
            </a:r>
            <a:r>
              <a:rPr lang="ja-JP" altLang="en-US" sz="1000">
                <a:latin typeface="Meiryo UI" panose="020B0604030504040204" pitchFamily="50" charset="-128"/>
                <a:ea typeface="Meiryo UI" panose="020B0604030504040204" pitchFamily="50" charset="-128"/>
              </a:rPr>
              <a:t>で著名人などによる発信（</a:t>
            </a:r>
            <a:r>
              <a:rPr lang="en-US" altLang="ja-JP" sz="1000" dirty="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名）</a:t>
            </a:r>
            <a:br>
              <a:rPr lang="en-US" altLang="ja-JP" sz="1000" dirty="0">
                <a:latin typeface="Meiryo UI" panose="020B0604030504040204" pitchFamily="50" charset="-128"/>
                <a:ea typeface="Meiryo UI" panose="020B0604030504040204" pitchFamily="50" charset="-128"/>
              </a:rPr>
            </a:br>
            <a:r>
              <a:rPr lang="en-US" altLang="ja-JP" sz="1000" dirty="0">
                <a:latin typeface="Meiryo UI" panose="020B0604030504040204" pitchFamily="50" charset="-128"/>
                <a:ea typeface="Meiryo UI" panose="020B0604030504040204" pitchFamily="50" charset="-128"/>
              </a:rPr>
              <a:t>HP</a:t>
            </a:r>
            <a:r>
              <a:rPr lang="ja-JP" altLang="en-US" sz="1000">
                <a:latin typeface="Meiryo UI" panose="020B0604030504040204" pitchFamily="50" charset="-128"/>
                <a:ea typeface="Meiryo UI" panose="020B0604030504040204" pitchFamily="50" charset="-128"/>
              </a:rPr>
              <a:t>と</a:t>
            </a:r>
            <a:r>
              <a:rPr lang="en-US" altLang="ja-JP" sz="1000" dirty="0">
                <a:latin typeface="Meiryo UI" panose="020B0604030504040204" pitchFamily="50" charset="-128"/>
                <a:ea typeface="Meiryo UI" panose="020B0604030504040204" pitchFamily="50" charset="-128"/>
              </a:rPr>
              <a:t>SNS</a:t>
            </a:r>
            <a:r>
              <a:rPr lang="ja-JP" altLang="en-US" sz="1000">
                <a:latin typeface="Meiryo UI" panose="020B0604030504040204" pitchFamily="50" charset="-128"/>
                <a:ea typeface="Meiryo UI" panose="020B0604030504040204" pitchFamily="50" charset="-128"/>
              </a:rPr>
              <a:t>合わせ、約</a:t>
            </a:r>
            <a:r>
              <a:rPr lang="en-US" altLang="ja-JP" sz="1000" dirty="0">
                <a:latin typeface="Meiryo UI" panose="020B0604030504040204" pitchFamily="50" charset="-128"/>
                <a:ea typeface="Meiryo UI" panose="020B0604030504040204" pitchFamily="50" charset="-128"/>
              </a:rPr>
              <a:t>15</a:t>
            </a:r>
            <a:r>
              <a:rPr lang="ja-JP" altLang="en-US" sz="1000">
                <a:latin typeface="Meiryo UI" panose="020B0604030504040204" pitchFamily="50" charset="-128"/>
                <a:ea typeface="Meiryo UI" panose="020B0604030504040204" pitchFamily="50" charset="-128"/>
              </a:rPr>
              <a:t>万リーチを獲得。</a:t>
            </a:r>
            <a:endParaRPr lang="en-US" altLang="ja-JP" sz="10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157670" y="5250904"/>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③</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397499" y="5250904"/>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en-US" altLang="ja-JP" sz="1000" dirty="0">
                <a:latin typeface="Meiryo UI" panose="020B0604030504040204" pitchFamily="50" charset="-128"/>
                <a:ea typeface="Meiryo UI" panose="020B0604030504040204" pitchFamily="50" charset="-128"/>
              </a:rPr>
              <a:t>WEB</a:t>
            </a:r>
            <a:r>
              <a:rPr lang="ja-JP" altLang="en-US" sz="1000">
                <a:latin typeface="Meiryo UI" panose="020B0604030504040204" pitchFamily="50" charset="-128"/>
                <a:ea typeface="Meiryo UI" panose="020B0604030504040204" pitchFamily="50" charset="-128"/>
              </a:rPr>
              <a:t>はもちろん動物園水族館協会約</a:t>
            </a:r>
            <a:r>
              <a:rPr lang="en-US" altLang="ja-JP" sz="1000" dirty="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館に</a:t>
            </a:r>
            <a:r>
              <a:rPr lang="en-US" altLang="ja-JP" sz="1000" dirty="0">
                <a:latin typeface="Meiryo UI" panose="020B0604030504040204" pitchFamily="50" charset="-128"/>
                <a:ea typeface="Meiryo UI" panose="020B0604030504040204" pitchFamily="50" charset="-128"/>
              </a:rPr>
              <a:t>DVD</a:t>
            </a:r>
            <a:r>
              <a:rPr lang="ja-JP" altLang="en-US" sz="1000">
                <a:latin typeface="Meiryo UI" panose="020B0604030504040204" pitchFamily="50" charset="-128"/>
                <a:ea typeface="Meiryo UI" panose="020B0604030504040204" pitchFamily="50" charset="-128"/>
              </a:rPr>
              <a:t>を配布し、露出。</a:t>
            </a:r>
            <a:endParaRPr lang="en-US" altLang="ja-JP" sz="1000" dirty="0">
              <a:latin typeface="Meiryo UI" panose="020B0604030504040204" pitchFamily="50" charset="-128"/>
              <a:ea typeface="Meiryo UI" panose="020B0604030504040204" pitchFamily="50" charset="-128"/>
            </a:endParaRPr>
          </a:p>
          <a:p>
            <a:pPr>
              <a:lnSpc>
                <a:spcPts val="1400"/>
              </a:lnSpc>
            </a:pPr>
            <a:r>
              <a:rPr lang="ja-JP" altLang="en-US" sz="1000">
                <a:latin typeface="Meiryo UI" panose="020B0604030504040204" pitchFamily="50" charset="-128"/>
                <a:ea typeface="Meiryo UI" panose="020B0604030504040204" pitchFamily="50" charset="-128"/>
              </a:rPr>
              <a:t>横浜市教育委員会と連携し市内の小学校</a:t>
            </a:r>
            <a:r>
              <a:rPr lang="en-US" altLang="ja-JP" sz="1000" dirty="0">
                <a:latin typeface="Meiryo UI" panose="020B0604030504040204" pitchFamily="50" charset="-128"/>
                <a:ea typeface="Meiryo UI" panose="020B0604030504040204" pitchFamily="50" charset="-128"/>
              </a:rPr>
              <a:t>340</a:t>
            </a:r>
            <a:r>
              <a:rPr lang="ja-JP" altLang="en-US" sz="1000">
                <a:latin typeface="Meiryo UI" panose="020B0604030504040204" pitchFamily="50" charset="-128"/>
                <a:ea typeface="Meiryo UI" panose="020B0604030504040204" pitchFamily="50" charset="-128"/>
              </a:rPr>
              <a:t>校に配布し、展開。</a:t>
            </a:r>
            <a:endParaRPr lang="en-US" altLang="ja-JP" sz="10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4641946" y="4270704"/>
            <a:ext cx="4428000" cy="1440000"/>
          </a:xfrm>
          <a:prstGeom prst="rect">
            <a:avLst/>
          </a:prstGeom>
          <a:noFill/>
          <a:ln w="19050">
            <a:solidFill>
              <a:schemeClr val="accent1"/>
            </a:solidFill>
          </a:ln>
        </p:spPr>
        <p:txBody>
          <a:bodyPr wrap="square" rtlCol="0" anchor="ctr" anchorCtr="0">
            <a:noAutofit/>
          </a:bodyPr>
          <a:lstStyle/>
          <a:p>
            <a:pPr>
              <a:lnSpc>
                <a:spcPts val="1500"/>
              </a:lnSpc>
            </a:pPr>
            <a:endParaRPr lang="ja-JP" altLang="en-US" sz="1000" dirty="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4641946" y="4054680"/>
            <a:ext cx="4428000" cy="21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u="sng" dirty="0">
                <a:solidFill>
                  <a:schemeClr val="bg1"/>
                </a:solidFill>
                <a:latin typeface="Meiryo UI" panose="020B0604030504040204" pitchFamily="50" charset="-128"/>
                <a:ea typeface="Meiryo UI" panose="020B0604030504040204" pitchFamily="50" charset="-128"/>
              </a:rPr>
              <a:t>質的成果（次なる展開への芽）</a:t>
            </a:r>
          </a:p>
        </p:txBody>
      </p:sp>
      <p:sp>
        <p:nvSpPr>
          <p:cNvPr id="128" name="テキスト ボックス 127"/>
          <p:cNvSpPr txBox="1"/>
          <p:nvPr/>
        </p:nvSpPr>
        <p:spPr>
          <a:xfrm>
            <a:off x="4726087" y="4342712"/>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①</a:t>
            </a:r>
          </a:p>
        </p:txBody>
      </p:sp>
      <p:sp>
        <p:nvSpPr>
          <p:cNvPr id="129" name="テキスト ボックス 128"/>
          <p:cNvSpPr txBox="1"/>
          <p:nvPr/>
        </p:nvSpPr>
        <p:spPr>
          <a:xfrm>
            <a:off x="4965916" y="4342712"/>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a:latin typeface="Meiryo UI" panose="020B0604030504040204" pitchFamily="50" charset="-128"/>
                <a:ea typeface="Meiryo UI" panose="020B0604030504040204" pitchFamily="50" charset="-128"/>
              </a:rPr>
              <a:t>イベントに参加した子どもたちは、非常にライフジャケットの重要性を理解しながら楽しく遊んでいた。また、参加した親御さんに重要性を発信をしていった。</a:t>
            </a:r>
            <a:endParaRPr lang="en-US" altLang="ja-JP" sz="1000" dirty="0">
              <a:latin typeface="Meiryo UI" panose="020B0604030504040204" pitchFamily="50" charset="-128"/>
              <a:ea typeface="Meiryo UI" panose="020B0604030504040204" pitchFamily="50" charset="-128"/>
            </a:endParaRPr>
          </a:p>
        </p:txBody>
      </p:sp>
      <p:sp>
        <p:nvSpPr>
          <p:cNvPr id="130" name="テキスト ボックス 129"/>
          <p:cNvSpPr txBox="1"/>
          <p:nvPr/>
        </p:nvSpPr>
        <p:spPr>
          <a:xfrm>
            <a:off x="4727611" y="4795428"/>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②</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4967440" y="4795428"/>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a:latin typeface="Meiryo UI" panose="020B0604030504040204" pitchFamily="50" charset="-128"/>
                <a:ea typeface="Meiryo UI" panose="020B0604030504040204" pitchFamily="50" charset="-128"/>
              </a:rPr>
              <a:t>新たな切り口で新たな仲間が増えていった。田中りつこさんや</a:t>
            </a:r>
            <a:r>
              <a:rPr lang="en-US" altLang="ja-JP" sz="1000" dirty="0">
                <a:latin typeface="Meiryo UI" panose="020B0604030504040204" pitchFamily="50" charset="-128"/>
                <a:ea typeface="Meiryo UI" panose="020B0604030504040204" pitchFamily="50" charset="-128"/>
              </a:rPr>
              <a:t>PES</a:t>
            </a:r>
            <a:r>
              <a:rPr lang="ja-JP" altLang="en-US" sz="1000">
                <a:latin typeface="Meiryo UI" panose="020B0604030504040204" pitchFamily="50" charset="-128"/>
                <a:ea typeface="Meiryo UI" panose="020B0604030504040204" pitchFamily="50" charset="-128"/>
              </a:rPr>
              <a:t>さんのように情報発信に熱と力がある人を巻き込めていけるようなネットワークができた。</a:t>
            </a:r>
            <a:endParaRPr lang="en-US" altLang="ja-JP" sz="1000"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4727610" y="5250928"/>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③</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4967439" y="5250928"/>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a:latin typeface="Meiryo UI" panose="020B0604030504040204" pitchFamily="50" charset="-128"/>
                <a:ea typeface="Meiryo UI" panose="020B0604030504040204" pitchFamily="50" charset="-128"/>
              </a:rPr>
              <a:t>来年度は、更に東京都・大阪・兵庫・京都などの教育委員会とも連携して、</a:t>
            </a:r>
            <a:endParaRPr lang="en-US" altLang="ja-JP" sz="1000" dirty="0">
              <a:latin typeface="Meiryo UI" panose="020B0604030504040204" pitchFamily="50" charset="-128"/>
              <a:ea typeface="Meiryo UI" panose="020B0604030504040204" pitchFamily="50" charset="-128"/>
            </a:endParaRPr>
          </a:p>
          <a:p>
            <a:pPr>
              <a:lnSpc>
                <a:spcPts val="1400"/>
              </a:lnSpc>
            </a:pPr>
            <a:r>
              <a:rPr lang="ja-JP" altLang="en-US" sz="1000">
                <a:latin typeface="Meiryo UI" panose="020B0604030504040204" pitchFamily="50" charset="-128"/>
                <a:ea typeface="Meiryo UI" panose="020B0604030504040204" pitchFamily="50" charset="-128"/>
              </a:rPr>
              <a:t>小学校に配布して、海の危険にそなえる授業を行ってもらう。</a:t>
            </a:r>
            <a:endParaRPr lang="ja-JP" altLang="en-US" sz="1000" dirty="0">
              <a:latin typeface="Meiryo UI" panose="020B0604030504040204" pitchFamily="50" charset="-128"/>
              <a:ea typeface="Meiryo UI" panose="020B0604030504040204" pitchFamily="50" charset="-128"/>
            </a:endParaRPr>
          </a:p>
        </p:txBody>
      </p:sp>
      <p:sp>
        <p:nvSpPr>
          <p:cNvPr id="134" name="下矢印 133"/>
          <p:cNvSpPr/>
          <p:nvPr/>
        </p:nvSpPr>
        <p:spPr>
          <a:xfrm>
            <a:off x="2123752" y="5697264"/>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下矢印 134"/>
          <p:cNvSpPr/>
          <p:nvPr/>
        </p:nvSpPr>
        <p:spPr>
          <a:xfrm>
            <a:off x="6732264" y="5697264"/>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123752" y="3909236"/>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下矢印 111"/>
          <p:cNvSpPr/>
          <p:nvPr/>
        </p:nvSpPr>
        <p:spPr>
          <a:xfrm>
            <a:off x="6732264" y="3909236"/>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ボートに乗っている子供たち&#10;&#10;中程度の精度で自動的に生成された説明">
            <a:extLst>
              <a:ext uri="{FF2B5EF4-FFF2-40B4-BE49-F238E27FC236}">
                <a16:creationId xmlns:a16="http://schemas.microsoft.com/office/drawing/2014/main" id="{5F4EDF6B-E050-D34E-A488-39A0B6B6D5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912" y="1844800"/>
            <a:ext cx="1477014" cy="993071"/>
          </a:xfrm>
          <a:prstGeom prst="rect">
            <a:avLst/>
          </a:prstGeom>
        </p:spPr>
      </p:pic>
      <p:sp>
        <p:nvSpPr>
          <p:cNvPr id="90" name="テキスト ボックス 89"/>
          <p:cNvSpPr txBox="1"/>
          <p:nvPr/>
        </p:nvSpPr>
        <p:spPr>
          <a:xfrm>
            <a:off x="119912" y="1844888"/>
            <a:ext cx="612000" cy="216000"/>
          </a:xfrm>
          <a:prstGeom prst="rect">
            <a:avLst/>
          </a:prstGeom>
          <a:solidFill>
            <a:srgbClr val="FF0000"/>
          </a:solidFill>
          <a:ln w="19050">
            <a:noFill/>
          </a:ln>
        </p:spPr>
        <p:txBody>
          <a:bodyPr wrap="square" rtlCol="0" anchor="ctr" anchorCtr="0">
            <a:noAutofit/>
          </a:bodyPr>
          <a:lstStyle/>
          <a:p>
            <a:pPr algn="ctr"/>
            <a:r>
              <a:rPr lang="ja-JP" altLang="en-US" sz="1050" dirty="0">
                <a:solidFill>
                  <a:schemeClr val="bg1"/>
                </a:solidFill>
                <a:latin typeface="Meiryo UI" panose="020B0604030504040204" pitchFamily="50" charset="-128"/>
                <a:ea typeface="Meiryo UI" panose="020B0604030504040204" pitchFamily="50" charset="-128"/>
              </a:rPr>
              <a:t>実施</a:t>
            </a:r>
            <a:r>
              <a:rPr kumimoji="1" lang="ja-JP" altLang="en-US" sz="1050" dirty="0">
                <a:solidFill>
                  <a:schemeClr val="bg1"/>
                </a:solidFill>
                <a:latin typeface="Meiryo UI" panose="020B0604030504040204" pitchFamily="50" charset="-128"/>
                <a:ea typeface="Meiryo UI" panose="020B0604030504040204" pitchFamily="50" charset="-128"/>
              </a:rPr>
              <a:t>①</a:t>
            </a:r>
          </a:p>
        </p:txBody>
      </p:sp>
      <p:pic>
        <p:nvPicPr>
          <p:cNvPr id="9" name="図 8">
            <a:extLst>
              <a:ext uri="{FF2B5EF4-FFF2-40B4-BE49-F238E27FC236}">
                <a16:creationId xmlns:a16="http://schemas.microsoft.com/office/drawing/2014/main" id="{1A918C19-0D04-3243-8A24-4D445215D57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17315" y="1843380"/>
            <a:ext cx="1446881" cy="972811"/>
          </a:xfrm>
          <a:prstGeom prst="rect">
            <a:avLst/>
          </a:prstGeom>
        </p:spPr>
      </p:pic>
      <p:pic>
        <p:nvPicPr>
          <p:cNvPr id="11" name="図 10">
            <a:extLst>
              <a:ext uri="{FF2B5EF4-FFF2-40B4-BE49-F238E27FC236}">
                <a16:creationId xmlns:a16="http://schemas.microsoft.com/office/drawing/2014/main" id="{41803EBC-9222-C24B-85DC-76684C724F7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7851" y="2817610"/>
            <a:ext cx="1419450" cy="878251"/>
          </a:xfrm>
          <a:prstGeom prst="rect">
            <a:avLst/>
          </a:prstGeom>
        </p:spPr>
      </p:pic>
      <p:pic>
        <p:nvPicPr>
          <p:cNvPr id="12" name="図 11">
            <a:extLst>
              <a:ext uri="{FF2B5EF4-FFF2-40B4-BE49-F238E27FC236}">
                <a16:creationId xmlns:a16="http://schemas.microsoft.com/office/drawing/2014/main" id="{C85C77D8-C52F-0442-BF90-6D63584A498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34309" y="2816191"/>
            <a:ext cx="1429887" cy="882609"/>
          </a:xfrm>
          <a:prstGeom prst="rect">
            <a:avLst/>
          </a:prstGeom>
        </p:spPr>
      </p:pic>
      <p:sp>
        <p:nvSpPr>
          <p:cNvPr id="87" name="テキスト ボックス 86"/>
          <p:cNvSpPr txBox="1"/>
          <p:nvPr/>
        </p:nvSpPr>
        <p:spPr>
          <a:xfrm>
            <a:off x="119912" y="3501120"/>
            <a:ext cx="2867912" cy="360040"/>
          </a:xfrm>
          <a:prstGeom prst="rect">
            <a:avLst/>
          </a:prstGeom>
          <a:solidFill>
            <a:srgbClr val="002060">
              <a:alpha val="50000"/>
            </a:srgbClr>
          </a:solidFill>
          <a:ln w="19050">
            <a:noFill/>
          </a:ln>
        </p:spPr>
        <p:txBody>
          <a:bodyPr wrap="square" rtlCol="0" anchor="ctr" anchorCtr="0">
            <a:noAutofit/>
          </a:bodyPr>
          <a:lstStyle/>
          <a:p>
            <a:pPr algn="ctr">
              <a:lnSpc>
                <a:spcPts val="1400"/>
              </a:lnSpc>
            </a:pPr>
            <a:r>
              <a:rPr lang="en-US" altLang="ja-JP" sz="1000" b="1" dirty="0">
                <a:solidFill>
                  <a:schemeClr val="bg1"/>
                </a:solidFill>
                <a:latin typeface="Meiryo UI" panose="020B0604030504040204" pitchFamily="50" charset="-128"/>
                <a:ea typeface="Meiryo UI" panose="020B0604030504040204" pitchFamily="50" charset="-128"/>
              </a:rPr>
              <a:t>JLA</a:t>
            </a:r>
            <a:r>
              <a:rPr lang="ja-JP" altLang="en-US" sz="1000" b="1">
                <a:solidFill>
                  <a:schemeClr val="bg1"/>
                </a:solidFill>
                <a:latin typeface="Meiryo UI" panose="020B0604030504040204" pitchFamily="50" charset="-128"/>
                <a:ea typeface="Meiryo UI" panose="020B0604030504040204" pitchFamily="50" charset="-128"/>
              </a:rPr>
              <a:t>協力の元、海ロデオマニュアルビデオを作成</a:t>
            </a:r>
            <a:endParaRPr lang="en-US" altLang="ja-JP" sz="1000" b="1" dirty="0">
              <a:solidFill>
                <a:schemeClr val="bg1"/>
              </a:solidFill>
              <a:latin typeface="Meiryo UI" panose="020B0604030504040204" pitchFamily="50" charset="-128"/>
              <a:ea typeface="Meiryo UI" panose="020B0604030504040204" pitchFamily="50" charset="-128"/>
            </a:endParaRPr>
          </a:p>
          <a:p>
            <a:pPr algn="ctr">
              <a:lnSpc>
                <a:spcPts val="1400"/>
              </a:lnSpc>
            </a:pPr>
            <a:r>
              <a:rPr lang="ja-JP" altLang="en-US" sz="1000" b="1">
                <a:solidFill>
                  <a:schemeClr val="bg1"/>
                </a:solidFill>
                <a:latin typeface="Meiryo UI" panose="020B0604030504040204" pitchFamily="50" charset="-128"/>
                <a:ea typeface="Meiryo UI" panose="020B0604030504040204" pitchFamily="50" charset="-128"/>
              </a:rPr>
              <a:t>各地域で実施する際のポイント等をまとめ、展開</a:t>
            </a:r>
            <a:endParaRPr lang="en-US" altLang="ja-JP" sz="1000" b="1" dirty="0">
              <a:solidFill>
                <a:schemeClr val="bg1"/>
              </a:solidFill>
              <a:latin typeface="Meiryo UI" panose="020B0604030504040204" pitchFamily="50" charset="-128"/>
              <a:ea typeface="Meiryo UI" panose="020B0604030504040204" pitchFamily="50" charset="-128"/>
            </a:endParaRPr>
          </a:p>
        </p:txBody>
      </p:sp>
      <p:pic>
        <p:nvPicPr>
          <p:cNvPr id="14" name="図 13" descr="屋外, 立つ, 女性, 男 が含まれている画像&#10;&#10;自動的に生成された説明">
            <a:extLst>
              <a:ext uri="{FF2B5EF4-FFF2-40B4-BE49-F238E27FC236}">
                <a16:creationId xmlns:a16="http://schemas.microsoft.com/office/drawing/2014/main" id="{CE8B1F9F-5158-974F-ABFD-5C32EC916B0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06183" y="1854929"/>
            <a:ext cx="2888775" cy="972811"/>
          </a:xfrm>
          <a:prstGeom prst="rect">
            <a:avLst/>
          </a:prstGeom>
        </p:spPr>
      </p:pic>
      <p:sp>
        <p:nvSpPr>
          <p:cNvPr id="91" name="テキスト ボックス 90"/>
          <p:cNvSpPr txBox="1"/>
          <p:nvPr/>
        </p:nvSpPr>
        <p:spPr>
          <a:xfrm>
            <a:off x="3112367" y="1844888"/>
            <a:ext cx="612000" cy="216000"/>
          </a:xfrm>
          <a:prstGeom prst="rect">
            <a:avLst/>
          </a:prstGeom>
          <a:solidFill>
            <a:srgbClr val="FF0000"/>
          </a:solidFill>
          <a:ln w="19050">
            <a:noFill/>
          </a:ln>
        </p:spPr>
        <p:txBody>
          <a:bodyPr wrap="square" rtlCol="0" anchor="ctr" anchorCtr="0">
            <a:noAutofit/>
          </a:bodyPr>
          <a:lstStyle/>
          <a:p>
            <a:pPr algn="ctr"/>
            <a:r>
              <a:rPr lang="ja-JP" altLang="en-US" sz="1050" dirty="0">
                <a:solidFill>
                  <a:schemeClr val="bg1"/>
                </a:solidFill>
                <a:latin typeface="Meiryo UI" panose="020B0604030504040204" pitchFamily="50" charset="-128"/>
                <a:ea typeface="Meiryo UI" panose="020B0604030504040204" pitchFamily="50" charset="-128"/>
              </a:rPr>
              <a:t>実施②</a:t>
            </a:r>
          </a:p>
        </p:txBody>
      </p:sp>
      <p:sp>
        <p:nvSpPr>
          <p:cNvPr id="6" name="テキスト ボックス 5"/>
          <p:cNvSpPr txBox="1"/>
          <p:nvPr/>
        </p:nvSpPr>
        <p:spPr>
          <a:xfrm>
            <a:off x="2721470" y="2492896"/>
            <a:ext cx="648072" cy="584775"/>
          </a:xfrm>
          <a:prstGeom prst="rect">
            <a:avLst/>
          </a:prstGeom>
          <a:noFill/>
        </p:spPr>
        <p:txBody>
          <a:bodyPr wrap="square" rtlCol="0">
            <a:spAutoFit/>
          </a:bodyPr>
          <a:lstStyle/>
          <a:p>
            <a:pPr algn="ctr"/>
            <a:r>
              <a:rPr kumimoji="1" lang="ja-JP" altLang="en-US" sz="3200" b="1" dirty="0">
                <a:solidFill>
                  <a:srgbClr val="FF0000"/>
                </a:solidFill>
              </a:rPr>
              <a:t>＋</a:t>
            </a:r>
          </a:p>
        </p:txBody>
      </p:sp>
      <p:pic>
        <p:nvPicPr>
          <p:cNvPr id="16" name="図 15" descr="人, 屋外, グループ, 民衆 が含まれている画像&#10;&#10;自動的に生成された説明">
            <a:extLst>
              <a:ext uri="{FF2B5EF4-FFF2-40B4-BE49-F238E27FC236}">
                <a16:creationId xmlns:a16="http://schemas.microsoft.com/office/drawing/2014/main" id="{C44C59B7-0C01-C645-A772-01AB13E204D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2081"/>
          <a:stretch/>
        </p:blipFill>
        <p:spPr>
          <a:xfrm>
            <a:off x="3107930" y="2816191"/>
            <a:ext cx="1445781" cy="1037969"/>
          </a:xfrm>
          <a:prstGeom prst="rect">
            <a:avLst/>
          </a:prstGeom>
        </p:spPr>
      </p:pic>
      <p:pic>
        <p:nvPicPr>
          <p:cNvPr id="18" name="図 17" descr="人, 男, 裁判所, 立つ が含まれている画像&#10;&#10;自動的に生成された説明">
            <a:extLst>
              <a:ext uri="{FF2B5EF4-FFF2-40B4-BE49-F238E27FC236}">
                <a16:creationId xmlns:a16="http://schemas.microsoft.com/office/drawing/2014/main" id="{3546AE4C-9382-DC4B-9DC9-89A23829E03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534175" y="2817843"/>
            <a:ext cx="1460783" cy="1020151"/>
          </a:xfrm>
          <a:prstGeom prst="rect">
            <a:avLst/>
          </a:prstGeom>
        </p:spPr>
      </p:pic>
      <p:sp>
        <p:nvSpPr>
          <p:cNvPr id="88" name="テキスト ボックス 87"/>
          <p:cNvSpPr txBox="1"/>
          <p:nvPr/>
        </p:nvSpPr>
        <p:spPr>
          <a:xfrm>
            <a:off x="3106183" y="3501120"/>
            <a:ext cx="2890967" cy="360040"/>
          </a:xfrm>
          <a:prstGeom prst="rect">
            <a:avLst/>
          </a:prstGeom>
          <a:solidFill>
            <a:srgbClr val="002060">
              <a:alpha val="50000"/>
            </a:srgbClr>
          </a:solidFill>
          <a:ln w="19050">
            <a:noFill/>
          </a:ln>
        </p:spPr>
        <p:txBody>
          <a:bodyPr wrap="square" rtlCol="0" anchor="ctr" anchorCtr="0">
            <a:noAutofit/>
          </a:bodyPr>
          <a:lstStyle/>
          <a:p>
            <a:pPr lvl="0" algn="ctr">
              <a:lnSpc>
                <a:spcPts val="1400"/>
              </a:lnSpc>
            </a:pPr>
            <a:r>
              <a:rPr lang="ja-JP" altLang="en-US" sz="1000" b="1">
                <a:solidFill>
                  <a:prstClr val="white"/>
                </a:solidFill>
                <a:latin typeface="Meiryo UI" panose="020B0604030504040204" pitchFamily="50" charset="-128"/>
                <a:ea typeface="Meiryo UI" panose="020B0604030504040204" pitchFamily="50" charset="-128"/>
              </a:rPr>
              <a:t>タレントやモデル・インフルエンサーを活用した</a:t>
            </a:r>
            <a:endParaRPr lang="en-US" altLang="ja-JP" sz="1000" b="1" dirty="0">
              <a:solidFill>
                <a:prstClr val="white"/>
              </a:solidFill>
              <a:latin typeface="Meiryo UI" panose="020B0604030504040204" pitchFamily="50" charset="-128"/>
              <a:ea typeface="Meiryo UI" panose="020B0604030504040204" pitchFamily="50" charset="-128"/>
            </a:endParaRPr>
          </a:p>
          <a:p>
            <a:pPr lvl="0" algn="ctr">
              <a:lnSpc>
                <a:spcPts val="1400"/>
              </a:lnSpc>
            </a:pPr>
            <a:r>
              <a:rPr lang="ja-JP" altLang="en-US" sz="1000" b="1">
                <a:solidFill>
                  <a:prstClr val="white"/>
                </a:solidFill>
                <a:latin typeface="Meiryo UI" panose="020B0604030504040204" pitchFamily="50" charset="-128"/>
                <a:ea typeface="Meiryo UI" panose="020B0604030504040204" pitchFamily="50" charset="-128"/>
              </a:rPr>
              <a:t>海のそなえファッションショーを実施し、展開</a:t>
            </a:r>
            <a:endParaRPr lang="en-US" altLang="ja-JP" sz="1000" b="1" dirty="0">
              <a:solidFill>
                <a:prstClr val="white"/>
              </a:solidFill>
              <a:latin typeface="Meiryo UI" panose="020B0604030504040204" pitchFamily="50" charset="-128"/>
              <a:ea typeface="Meiryo UI" panose="020B0604030504040204" pitchFamily="50" charset="-128"/>
            </a:endParaRPr>
          </a:p>
        </p:txBody>
      </p:sp>
      <p:pic>
        <p:nvPicPr>
          <p:cNvPr id="123" name="図 122">
            <a:extLst>
              <a:ext uri="{FF2B5EF4-FFF2-40B4-BE49-F238E27FC236}">
                <a16:creationId xmlns:a16="http://schemas.microsoft.com/office/drawing/2014/main" id="{AB74CD65-AFA2-F648-9F82-AA903CB761E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455213" y="2846342"/>
            <a:ext cx="1525523" cy="988558"/>
          </a:xfrm>
          <a:prstGeom prst="rect">
            <a:avLst/>
          </a:prstGeom>
        </p:spPr>
      </p:pic>
      <p:pic>
        <p:nvPicPr>
          <p:cNvPr id="124" name="図 123">
            <a:extLst>
              <a:ext uri="{FF2B5EF4-FFF2-40B4-BE49-F238E27FC236}">
                <a16:creationId xmlns:a16="http://schemas.microsoft.com/office/drawing/2014/main" id="{A514BE15-D5F2-6D42-A9C4-ABE1CEE9062C}"/>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077534" y="1847707"/>
            <a:ext cx="1480945" cy="1020151"/>
          </a:xfrm>
          <a:prstGeom prst="rect">
            <a:avLst/>
          </a:prstGeom>
        </p:spPr>
      </p:pic>
      <p:grpSp>
        <p:nvGrpSpPr>
          <p:cNvPr id="19" name="グループ化 18">
            <a:extLst>
              <a:ext uri="{FF2B5EF4-FFF2-40B4-BE49-F238E27FC236}">
                <a16:creationId xmlns:a16="http://schemas.microsoft.com/office/drawing/2014/main" id="{4CF3A5BD-C2A3-3D4F-AEBA-86CB162A601D}"/>
              </a:ext>
            </a:extLst>
          </p:cNvPr>
          <p:cNvGrpSpPr/>
          <p:nvPr/>
        </p:nvGrpSpPr>
        <p:grpSpPr>
          <a:xfrm>
            <a:off x="7575330" y="1854929"/>
            <a:ext cx="1388061" cy="982942"/>
            <a:chOff x="7260445" y="1808244"/>
            <a:chExt cx="1854485" cy="1313236"/>
          </a:xfrm>
        </p:grpSpPr>
        <p:pic>
          <p:nvPicPr>
            <p:cNvPr id="136" name="図 135">
              <a:extLst>
                <a:ext uri="{FF2B5EF4-FFF2-40B4-BE49-F238E27FC236}">
                  <a16:creationId xmlns:a16="http://schemas.microsoft.com/office/drawing/2014/main" id="{F7B0ABA7-E41E-AC4C-B0E8-068F527AC27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60445" y="1808244"/>
              <a:ext cx="1197975" cy="660379"/>
            </a:xfrm>
            <a:prstGeom prst="rect">
              <a:avLst/>
            </a:prstGeom>
            <a:effectLst>
              <a:outerShdw blurRad="50800" dist="38100" dir="2700000" algn="tl" rotWithShape="0">
                <a:prstClr val="black">
                  <a:alpha val="40000"/>
                </a:prstClr>
              </a:outerShdw>
            </a:effectLst>
          </p:spPr>
        </p:pic>
        <p:pic>
          <p:nvPicPr>
            <p:cNvPr id="137" name="図 136">
              <a:extLst>
                <a:ext uri="{FF2B5EF4-FFF2-40B4-BE49-F238E27FC236}">
                  <a16:creationId xmlns:a16="http://schemas.microsoft.com/office/drawing/2014/main" id="{B2E4488A-EEBD-F34B-8492-6FBD1568541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50563" y="1864839"/>
              <a:ext cx="1064367" cy="603537"/>
            </a:xfrm>
            <a:prstGeom prst="rect">
              <a:avLst/>
            </a:prstGeom>
            <a:effectLst>
              <a:outerShdw blurRad="50800" dist="38100" dir="2700000" algn="tl" rotWithShape="0">
                <a:prstClr val="black">
                  <a:alpha val="40000"/>
                </a:prstClr>
              </a:outerShdw>
            </a:effectLst>
          </p:spPr>
        </p:pic>
        <p:pic>
          <p:nvPicPr>
            <p:cNvPr id="138" name="図 137">
              <a:extLst>
                <a:ext uri="{FF2B5EF4-FFF2-40B4-BE49-F238E27FC236}">
                  <a16:creationId xmlns:a16="http://schemas.microsoft.com/office/drawing/2014/main" id="{F33BF754-580C-B24A-9958-09A028D4AD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50563" y="2517942"/>
              <a:ext cx="1064367" cy="603538"/>
            </a:xfrm>
            <a:prstGeom prst="rect">
              <a:avLst/>
            </a:prstGeom>
            <a:effectLst>
              <a:outerShdw blurRad="50800" dist="38100" dir="2700000" algn="tl" rotWithShape="0">
                <a:prstClr val="black">
                  <a:alpha val="40000"/>
                </a:prstClr>
              </a:outerShdw>
            </a:effectLst>
          </p:spPr>
        </p:pic>
        <p:pic>
          <p:nvPicPr>
            <p:cNvPr id="139" name="図 138">
              <a:extLst>
                <a:ext uri="{FF2B5EF4-FFF2-40B4-BE49-F238E27FC236}">
                  <a16:creationId xmlns:a16="http://schemas.microsoft.com/office/drawing/2014/main" id="{5CA247C0-A1C4-BB41-9110-66B95DABBD3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60445" y="2444619"/>
              <a:ext cx="1083898" cy="608187"/>
            </a:xfrm>
            <a:prstGeom prst="rect">
              <a:avLst/>
            </a:prstGeom>
            <a:effectLst>
              <a:outerShdw blurRad="50800" dist="38100" dir="2700000" algn="tl" rotWithShape="0">
                <a:prstClr val="black">
                  <a:alpha val="40000"/>
                </a:prstClr>
              </a:outerShdw>
            </a:effectLst>
          </p:spPr>
        </p:pic>
      </p:grpSp>
      <p:pic>
        <p:nvPicPr>
          <p:cNvPr id="140" name="図 139">
            <a:extLst>
              <a:ext uri="{FF2B5EF4-FFF2-40B4-BE49-F238E27FC236}">
                <a16:creationId xmlns:a16="http://schemas.microsoft.com/office/drawing/2014/main" id="{53F4FD56-03A4-704E-B97B-9BB739F815D3}"/>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6093184" y="2846366"/>
            <a:ext cx="1525523" cy="1021029"/>
          </a:xfrm>
          <a:prstGeom prst="rect">
            <a:avLst/>
          </a:prstGeom>
        </p:spPr>
      </p:pic>
      <p:sp>
        <p:nvSpPr>
          <p:cNvPr id="97" name="テキスト ボックス 96"/>
          <p:cNvSpPr txBox="1"/>
          <p:nvPr/>
        </p:nvSpPr>
        <p:spPr>
          <a:xfrm>
            <a:off x="5775920" y="2492896"/>
            <a:ext cx="648072" cy="584775"/>
          </a:xfrm>
          <a:prstGeom prst="rect">
            <a:avLst/>
          </a:prstGeom>
          <a:noFill/>
        </p:spPr>
        <p:txBody>
          <a:bodyPr wrap="square" rtlCol="0">
            <a:spAutoFit/>
          </a:bodyPr>
          <a:lstStyle/>
          <a:p>
            <a:pPr algn="ctr"/>
            <a:r>
              <a:rPr kumimoji="1" lang="ja-JP" altLang="en-US" sz="3200" b="1" dirty="0">
                <a:solidFill>
                  <a:srgbClr val="FF0000"/>
                </a:solidFill>
              </a:rPr>
              <a:t>＋</a:t>
            </a:r>
          </a:p>
        </p:txBody>
      </p:sp>
      <p:sp>
        <p:nvSpPr>
          <p:cNvPr id="92" name="テキスト ボックス 91"/>
          <p:cNvSpPr txBox="1"/>
          <p:nvPr/>
        </p:nvSpPr>
        <p:spPr>
          <a:xfrm>
            <a:off x="6084168" y="1844887"/>
            <a:ext cx="612000" cy="216000"/>
          </a:xfrm>
          <a:prstGeom prst="rect">
            <a:avLst/>
          </a:prstGeom>
          <a:solidFill>
            <a:srgbClr val="FF0000"/>
          </a:solidFill>
          <a:ln w="19050">
            <a:noFill/>
          </a:ln>
        </p:spPr>
        <p:txBody>
          <a:bodyPr wrap="square" rtlCol="0" anchor="ctr" anchorCtr="0">
            <a:noAutofit/>
          </a:bodyPr>
          <a:lstStyle/>
          <a:p>
            <a:pPr algn="ctr"/>
            <a:r>
              <a:rPr lang="ja-JP" altLang="en-US" sz="1050" dirty="0">
                <a:solidFill>
                  <a:schemeClr val="bg1"/>
                </a:solidFill>
                <a:latin typeface="Meiryo UI" panose="020B0604030504040204" pitchFamily="50" charset="-128"/>
                <a:ea typeface="Meiryo UI" panose="020B0604030504040204" pitchFamily="50" charset="-128"/>
              </a:rPr>
              <a:t>実施③</a:t>
            </a:r>
          </a:p>
        </p:txBody>
      </p:sp>
      <p:sp>
        <p:nvSpPr>
          <p:cNvPr id="141" name="テキスト ボックス 140">
            <a:extLst>
              <a:ext uri="{FF2B5EF4-FFF2-40B4-BE49-F238E27FC236}">
                <a16:creationId xmlns:a16="http://schemas.microsoft.com/office/drawing/2014/main" id="{F62C8E80-7ACA-2944-8975-654FF523956A}"/>
              </a:ext>
            </a:extLst>
          </p:cNvPr>
          <p:cNvSpPr txBox="1"/>
          <p:nvPr/>
        </p:nvSpPr>
        <p:spPr>
          <a:xfrm>
            <a:off x="6089769" y="3503218"/>
            <a:ext cx="2890967" cy="360040"/>
          </a:xfrm>
          <a:prstGeom prst="rect">
            <a:avLst/>
          </a:prstGeom>
          <a:solidFill>
            <a:srgbClr val="002060">
              <a:alpha val="50000"/>
            </a:srgbClr>
          </a:solidFill>
          <a:ln w="19050">
            <a:noFill/>
          </a:ln>
        </p:spPr>
        <p:txBody>
          <a:bodyPr wrap="square" rtlCol="0" anchor="ctr" anchorCtr="0">
            <a:noAutofit/>
          </a:bodyPr>
          <a:lstStyle/>
          <a:p>
            <a:pPr algn="ctr">
              <a:lnSpc>
                <a:spcPts val="1400"/>
              </a:lnSpc>
            </a:pPr>
            <a:r>
              <a:rPr lang="ja-JP" altLang="en-US" sz="1000" b="1">
                <a:solidFill>
                  <a:schemeClr val="bg1"/>
                </a:solidFill>
                <a:latin typeface="Meiryo UI" panose="020B0604030504040204" pitchFamily="50" charset="-128"/>
                <a:ea typeface="Meiryo UI" panose="020B0604030504040204" pitchFamily="50" charset="-128"/>
              </a:rPr>
              <a:t>危険生物の生態や緊急時の対処方法を</a:t>
            </a:r>
            <a:endParaRPr lang="en-US" altLang="ja-JP" sz="1000" b="1" dirty="0">
              <a:solidFill>
                <a:schemeClr val="bg1"/>
              </a:solidFill>
              <a:latin typeface="Meiryo UI" panose="020B0604030504040204" pitchFamily="50" charset="-128"/>
              <a:ea typeface="Meiryo UI" panose="020B0604030504040204" pitchFamily="50" charset="-128"/>
            </a:endParaRPr>
          </a:p>
          <a:p>
            <a:pPr algn="ctr">
              <a:lnSpc>
                <a:spcPts val="1400"/>
              </a:lnSpc>
            </a:pPr>
            <a:r>
              <a:rPr lang="ja-JP" altLang="en-US" sz="1000" b="1">
                <a:solidFill>
                  <a:schemeClr val="bg1"/>
                </a:solidFill>
                <a:latin typeface="Meiryo UI" panose="020B0604030504040204" pitchFamily="50" charset="-128"/>
                <a:ea typeface="Meiryo UI" panose="020B0604030504040204" pitchFamily="50" charset="-128"/>
              </a:rPr>
              <a:t>動画にし、横浜市小学校や水族館約</a:t>
            </a:r>
            <a:r>
              <a:rPr lang="en-US" altLang="ja-JP" sz="1000" b="1" dirty="0">
                <a:solidFill>
                  <a:schemeClr val="bg1"/>
                </a:solidFill>
                <a:latin typeface="Meiryo UI" panose="020B0604030504040204" pitchFamily="50" charset="-128"/>
                <a:ea typeface="Meiryo UI" panose="020B0604030504040204" pitchFamily="50" charset="-128"/>
              </a:rPr>
              <a:t>50</a:t>
            </a:r>
            <a:r>
              <a:rPr lang="ja-JP" altLang="en-US" sz="1000" b="1">
                <a:solidFill>
                  <a:schemeClr val="bg1"/>
                </a:solidFill>
                <a:latin typeface="Meiryo UI" panose="020B0604030504040204" pitchFamily="50" charset="-128"/>
                <a:ea typeface="Meiryo UI" panose="020B0604030504040204" pitchFamily="50" charset="-128"/>
              </a:rPr>
              <a:t>館で展開</a:t>
            </a:r>
            <a:endParaRPr lang="en-US" altLang="ja-JP" sz="1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176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68609" y="306218"/>
            <a:ext cx="9001000" cy="6435150"/>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26B9CA63-B869-0B4A-BDD4-9015C0CFDBB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7244541" y="1784366"/>
            <a:ext cx="1697101" cy="4925067"/>
          </a:xfrm>
          <a:prstGeom prst="rect">
            <a:avLst/>
          </a:prstGeom>
          <a:effectLst>
            <a:outerShdw blurRad="50800" dist="38100" dir="2700000" algn="tl" rotWithShape="0">
              <a:schemeClr val="bg1">
                <a:lumMod val="75000"/>
                <a:alpha val="40000"/>
              </a:schemeClr>
            </a:outerShdw>
          </a:effectLst>
        </p:spPr>
      </p:pic>
      <p:pic>
        <p:nvPicPr>
          <p:cNvPr id="13" name="図 12">
            <a:extLst>
              <a:ext uri="{FF2B5EF4-FFF2-40B4-BE49-F238E27FC236}">
                <a16:creationId xmlns:a16="http://schemas.microsoft.com/office/drawing/2014/main" id="{2A84391B-381D-0F49-815F-9920EB1A19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29219" y="1515286"/>
            <a:ext cx="1724038" cy="5131138"/>
          </a:xfrm>
          <a:prstGeom prst="rect">
            <a:avLst/>
          </a:prstGeom>
          <a:effectLst>
            <a:outerShdw blurRad="50800" dist="38100" dir="2700000" algn="tl" rotWithShape="0">
              <a:schemeClr val="bg1">
                <a:lumMod val="75000"/>
                <a:alpha val="40000"/>
              </a:schemeClr>
            </a:outerShdw>
          </a:effectLst>
        </p:spPr>
      </p:pic>
      <p:pic>
        <p:nvPicPr>
          <p:cNvPr id="7" name="図 6">
            <a:extLst>
              <a:ext uri="{FF2B5EF4-FFF2-40B4-BE49-F238E27FC236}">
                <a16:creationId xmlns:a16="http://schemas.microsoft.com/office/drawing/2014/main" id="{5FD5E1AD-FE58-D746-A89B-E0A7F95901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36095" y="1511408"/>
            <a:ext cx="1663873" cy="5025486"/>
          </a:xfrm>
          <a:prstGeom prst="rect">
            <a:avLst/>
          </a:prstGeom>
          <a:effectLst>
            <a:outerShdw blurRad="50800" dist="38100" dir="2700000" algn="tl" rotWithShape="0">
              <a:schemeClr val="bg1">
                <a:lumMod val="75000"/>
                <a:alpha val="40000"/>
              </a:schemeClr>
            </a:outerShdw>
          </a:effectLst>
        </p:spPr>
      </p:pic>
      <p:pic>
        <p:nvPicPr>
          <p:cNvPr id="11" name="図 10">
            <a:extLst>
              <a:ext uri="{FF2B5EF4-FFF2-40B4-BE49-F238E27FC236}">
                <a16:creationId xmlns:a16="http://schemas.microsoft.com/office/drawing/2014/main" id="{92FF39E9-1561-1C42-923B-D0FC2865F2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44628" y="1424326"/>
            <a:ext cx="1582935" cy="5027352"/>
          </a:xfrm>
          <a:prstGeom prst="rect">
            <a:avLst/>
          </a:prstGeom>
          <a:effectLst>
            <a:outerShdw blurRad="50800" dist="38100" dir="2700000" algn="tl" rotWithShape="0">
              <a:schemeClr val="bg1">
                <a:lumMod val="75000"/>
                <a:alpha val="40000"/>
              </a:schemeClr>
            </a:outerShdw>
          </a:effectLst>
        </p:spPr>
      </p:pic>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b="1" u="sng">
                <a:solidFill>
                  <a:schemeClr val="bg1"/>
                </a:solidFill>
                <a:latin typeface="Meiryo UI" panose="020B0604030504040204" pitchFamily="50" charset="-128"/>
                <a:ea typeface="Meiryo UI" panose="020B0604030504040204" pitchFamily="50" charset="-128"/>
              </a:rPr>
              <a:t>海のそなえ</a:t>
            </a:r>
            <a:r>
              <a:rPr lang="en-US" altLang="ja-JP" sz="1200" b="1" u="sng" dirty="0">
                <a:solidFill>
                  <a:schemeClr val="bg1"/>
                </a:solidFill>
                <a:latin typeface="Meiryo UI" panose="020B0604030504040204" pitchFamily="50" charset="-128"/>
                <a:ea typeface="Meiryo UI" panose="020B0604030504040204" pitchFamily="50" charset="-128"/>
              </a:rPr>
              <a:t>note(</a:t>
            </a:r>
            <a:r>
              <a:rPr lang="ja-JP" altLang="en-US" sz="1200" b="1" u="sng">
                <a:solidFill>
                  <a:schemeClr val="bg1"/>
                </a:solidFill>
                <a:latin typeface="Meiryo UI" panose="020B0604030504040204" pitchFamily="50" charset="-128"/>
                <a:ea typeface="Meiryo UI" panose="020B0604030504040204" pitchFamily="50" charset="-128"/>
              </a:rPr>
              <a:t>海の事故ゼロの未来をつくるノート</a:t>
            </a:r>
            <a:r>
              <a:rPr lang="en-US" altLang="ja-JP" sz="1200" b="1" u="sng" dirty="0">
                <a:solidFill>
                  <a:schemeClr val="bg1"/>
                </a:solidFill>
                <a:latin typeface="Meiryo UI" panose="020B0604030504040204" pitchFamily="50" charset="-128"/>
                <a:ea typeface="Meiryo UI" panose="020B0604030504040204" pitchFamily="50" charset="-128"/>
              </a:rPr>
              <a:t>)</a:t>
            </a:r>
          </a:p>
        </p:txBody>
      </p:sp>
      <p:sp>
        <p:nvSpPr>
          <p:cNvPr id="2" name="テキスト ボックス 1">
            <a:extLst>
              <a:ext uri="{FF2B5EF4-FFF2-40B4-BE49-F238E27FC236}">
                <a16:creationId xmlns:a16="http://schemas.microsoft.com/office/drawing/2014/main" id="{7B266287-3666-F74B-BE31-2271C35373A9}"/>
              </a:ext>
            </a:extLst>
          </p:cNvPr>
          <p:cNvSpPr txBox="1"/>
          <p:nvPr/>
        </p:nvSpPr>
        <p:spPr>
          <a:xfrm>
            <a:off x="2072795" y="543071"/>
            <a:ext cx="5143665" cy="307777"/>
          </a:xfrm>
          <a:prstGeom prst="rect">
            <a:avLst/>
          </a:prstGeom>
          <a:noFill/>
        </p:spPr>
        <p:txBody>
          <a:bodyPr wrap="square" rtlCol="0">
            <a:spAutoFit/>
          </a:bodyPr>
          <a:lstStyle/>
          <a:p>
            <a:pPr algn="ctr"/>
            <a:r>
              <a:rPr kumimoji="1" lang="ja-JP" altLang="en-US" sz="1400" b="1"/>
              <a:t>様々な人々へインタビュー調査を実施し、合計</a:t>
            </a:r>
            <a:r>
              <a:rPr kumimoji="1" lang="en-US" altLang="ja-JP" sz="1400" b="1" dirty="0"/>
              <a:t>70</a:t>
            </a:r>
            <a:r>
              <a:rPr kumimoji="1" lang="ja-JP" altLang="en-US" sz="1400" b="1"/>
              <a:t>本の記事を掲載</a:t>
            </a:r>
          </a:p>
        </p:txBody>
      </p:sp>
      <p:pic>
        <p:nvPicPr>
          <p:cNvPr id="5" name="図 4" descr="グラフィカル ユーザー インターフェイス, アプリケーション, Teams&#10;&#10;自動的に生成された説明">
            <a:extLst>
              <a:ext uri="{FF2B5EF4-FFF2-40B4-BE49-F238E27FC236}">
                <a16:creationId xmlns:a16="http://schemas.microsoft.com/office/drawing/2014/main" id="{EEC302D6-7BA5-E74A-B137-652D988CC69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9512" y="945277"/>
            <a:ext cx="2858137" cy="4763561"/>
          </a:xfrm>
          <a:prstGeom prst="rect">
            <a:avLst/>
          </a:prstGeom>
          <a:effectLst>
            <a:outerShdw blurRad="50800" dist="38100" dir="2700000" algn="tl" rotWithShape="0">
              <a:schemeClr val="bg1">
                <a:lumMod val="75000"/>
                <a:alpha val="40000"/>
              </a:schemeClr>
            </a:outerShdw>
          </a:effectLst>
        </p:spPr>
      </p:pic>
      <p:pic>
        <p:nvPicPr>
          <p:cNvPr id="9" name="図 8">
            <a:extLst>
              <a:ext uri="{FF2B5EF4-FFF2-40B4-BE49-F238E27FC236}">
                <a16:creationId xmlns:a16="http://schemas.microsoft.com/office/drawing/2014/main" id="{B7BA26DB-245D-9D43-8B21-7E1EED65324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518511" y="1514798"/>
            <a:ext cx="1715928" cy="4863155"/>
          </a:xfrm>
          <a:prstGeom prst="rect">
            <a:avLst/>
          </a:prstGeom>
          <a:effectLst>
            <a:outerShdw blurRad="50800" dist="38100" dir="2700000" algn="tl" rotWithShape="0">
              <a:schemeClr val="bg1">
                <a:lumMod val="75000"/>
                <a:alpha val="40000"/>
              </a:schemeClr>
            </a:outerShdw>
          </a:effectLst>
        </p:spPr>
      </p:pic>
      <p:pic>
        <p:nvPicPr>
          <p:cNvPr id="4" name="図 3">
            <a:extLst>
              <a:ext uri="{FF2B5EF4-FFF2-40B4-BE49-F238E27FC236}">
                <a16:creationId xmlns:a16="http://schemas.microsoft.com/office/drawing/2014/main" id="{83DD3A3B-65AA-7043-816B-69B7F1B3981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239267" y="1451775"/>
            <a:ext cx="1582935" cy="4863154"/>
          </a:xfrm>
          <a:prstGeom prst="rect">
            <a:avLst/>
          </a:prstGeom>
          <a:effectLst>
            <a:outerShdw blurRad="50800" dist="38100" dir="2700000" algn="tl" rotWithShape="0">
              <a:schemeClr val="bg1">
                <a:lumMod val="75000"/>
                <a:alpha val="40000"/>
              </a:schemeClr>
            </a:outerShdw>
          </a:effectLst>
        </p:spPr>
      </p:pic>
    </p:spTree>
    <p:extLst>
      <p:ext uri="{BB962C8B-B14F-4D97-AF65-F5344CB8AC3E}">
        <p14:creationId xmlns:p14="http://schemas.microsoft.com/office/powerpoint/2010/main" val="322524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64578" y="430710"/>
            <a:ext cx="9001000" cy="6310658"/>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kumimoji="1" lang="ja-JP" altLang="en-US" sz="1200" b="1" u="sng">
                <a:solidFill>
                  <a:schemeClr val="bg1"/>
                </a:solidFill>
                <a:latin typeface="Meiryo UI" panose="020B0604030504040204" pitchFamily="50" charset="-128"/>
                <a:ea typeface="Meiryo UI" panose="020B0604030504040204" pitchFamily="50" charset="-128"/>
              </a:rPr>
              <a:t>著名人</a:t>
            </a:r>
            <a:r>
              <a:rPr kumimoji="1" lang="en-US" altLang="ja-JP" sz="1200" b="1" u="sng" dirty="0">
                <a:solidFill>
                  <a:schemeClr val="bg1"/>
                </a:solidFill>
                <a:latin typeface="Meiryo UI" panose="020B0604030504040204" pitchFamily="50" charset="-128"/>
                <a:ea typeface="Meiryo UI" panose="020B0604030504040204" pitchFamily="50" charset="-128"/>
              </a:rPr>
              <a:t>Twitter</a:t>
            </a:r>
            <a:r>
              <a:rPr kumimoji="1" lang="ja-JP" altLang="en-US" sz="1200" b="1" u="sng">
                <a:solidFill>
                  <a:schemeClr val="bg1"/>
                </a:solidFill>
                <a:latin typeface="Meiryo UI" panose="020B0604030504040204" pitchFamily="50" charset="-128"/>
                <a:ea typeface="Meiryo UI" panose="020B0604030504040204" pitchFamily="50" charset="-128"/>
              </a:rPr>
              <a:t>発信</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DEFAAB7D-0949-C54F-916E-17A96F28D310}"/>
              </a:ext>
            </a:extLst>
          </p:cNvPr>
          <p:cNvSpPr txBox="1"/>
          <p:nvPr/>
        </p:nvSpPr>
        <p:spPr>
          <a:xfrm>
            <a:off x="2072795" y="543071"/>
            <a:ext cx="5143665" cy="307777"/>
          </a:xfrm>
          <a:prstGeom prst="rect">
            <a:avLst/>
          </a:prstGeom>
          <a:noFill/>
        </p:spPr>
        <p:txBody>
          <a:bodyPr wrap="square" rtlCol="0">
            <a:spAutoFit/>
          </a:bodyPr>
          <a:lstStyle/>
          <a:p>
            <a:pPr algn="ctr"/>
            <a:r>
              <a:rPr kumimoji="1" lang="ja-JP" altLang="en-US" sz="1400" b="1"/>
              <a:t>　著名人から</a:t>
            </a:r>
            <a:r>
              <a:rPr kumimoji="1" lang="en-US" altLang="ja-JP" sz="1400" b="1" dirty="0"/>
              <a:t>Twitter</a:t>
            </a:r>
            <a:r>
              <a:rPr lang="ja-JP" altLang="en-US" sz="1400" b="1"/>
              <a:t>等で情報を発信</a:t>
            </a:r>
            <a:endParaRPr lang="en-US" altLang="ja-JP" sz="1400" b="1" dirty="0"/>
          </a:p>
        </p:txBody>
      </p:sp>
      <p:grpSp>
        <p:nvGrpSpPr>
          <p:cNvPr id="14" name="グループ化 13">
            <a:extLst>
              <a:ext uri="{FF2B5EF4-FFF2-40B4-BE49-F238E27FC236}">
                <a16:creationId xmlns:a16="http://schemas.microsoft.com/office/drawing/2014/main" id="{5BC060E7-C279-9441-9231-8C35F8CD6CD5}"/>
              </a:ext>
            </a:extLst>
          </p:cNvPr>
          <p:cNvGrpSpPr/>
          <p:nvPr/>
        </p:nvGrpSpPr>
        <p:grpSpPr>
          <a:xfrm>
            <a:off x="179512" y="836712"/>
            <a:ext cx="8804634" cy="5835258"/>
            <a:chOff x="140351" y="1052736"/>
            <a:chExt cx="8381531" cy="5554847"/>
          </a:xfrm>
        </p:grpSpPr>
        <p:pic>
          <p:nvPicPr>
            <p:cNvPr id="25" name="図 24">
              <a:extLst>
                <a:ext uri="{FF2B5EF4-FFF2-40B4-BE49-F238E27FC236}">
                  <a16:creationId xmlns:a16="http://schemas.microsoft.com/office/drawing/2014/main" id="{5A3112E1-608B-E043-907D-0A679491C4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7481" y="1075787"/>
              <a:ext cx="1874230" cy="1495881"/>
            </a:xfrm>
            <a:prstGeom prst="rect">
              <a:avLst/>
            </a:prstGeom>
          </p:spPr>
        </p:pic>
        <p:pic>
          <p:nvPicPr>
            <p:cNvPr id="27" name="図 26">
              <a:extLst>
                <a:ext uri="{FF2B5EF4-FFF2-40B4-BE49-F238E27FC236}">
                  <a16:creationId xmlns:a16="http://schemas.microsoft.com/office/drawing/2014/main" id="{9BE6D94D-793A-C348-92F0-4AA9D0BDF3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1393" y="5069535"/>
              <a:ext cx="1941902" cy="1480904"/>
            </a:xfrm>
            <a:prstGeom prst="rect">
              <a:avLst/>
            </a:prstGeom>
          </p:spPr>
        </p:pic>
        <p:pic>
          <p:nvPicPr>
            <p:cNvPr id="28" name="図 27">
              <a:extLst>
                <a:ext uri="{FF2B5EF4-FFF2-40B4-BE49-F238E27FC236}">
                  <a16:creationId xmlns:a16="http://schemas.microsoft.com/office/drawing/2014/main" id="{3EAEE51C-8CB6-0E4E-AAC5-94B346AD982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17029" y="3334294"/>
              <a:ext cx="1957332" cy="1678882"/>
            </a:xfrm>
            <a:prstGeom prst="rect">
              <a:avLst/>
            </a:prstGeom>
          </p:spPr>
        </p:pic>
        <p:grpSp>
          <p:nvGrpSpPr>
            <p:cNvPr id="13" name="グループ化 12">
              <a:extLst>
                <a:ext uri="{FF2B5EF4-FFF2-40B4-BE49-F238E27FC236}">
                  <a16:creationId xmlns:a16="http://schemas.microsoft.com/office/drawing/2014/main" id="{AD014C01-807B-2246-9507-FCFDB5034219}"/>
                </a:ext>
              </a:extLst>
            </p:cNvPr>
            <p:cNvGrpSpPr/>
            <p:nvPr/>
          </p:nvGrpSpPr>
          <p:grpSpPr>
            <a:xfrm>
              <a:off x="140351" y="1052736"/>
              <a:ext cx="2161662" cy="4985244"/>
              <a:chOff x="140351" y="1052736"/>
              <a:chExt cx="1935860" cy="4464497"/>
            </a:xfrm>
          </p:grpSpPr>
          <p:pic>
            <p:nvPicPr>
              <p:cNvPr id="26" name="図 25">
                <a:extLst>
                  <a:ext uri="{FF2B5EF4-FFF2-40B4-BE49-F238E27FC236}">
                    <a16:creationId xmlns:a16="http://schemas.microsoft.com/office/drawing/2014/main" id="{0106AC3B-B495-3D40-8162-046AE2A17B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351" y="1052736"/>
                <a:ext cx="1935860" cy="2836545"/>
              </a:xfrm>
              <a:prstGeom prst="rect">
                <a:avLst/>
              </a:prstGeom>
            </p:spPr>
          </p:pic>
          <p:pic>
            <p:nvPicPr>
              <p:cNvPr id="29" name="図 28">
                <a:extLst>
                  <a:ext uri="{FF2B5EF4-FFF2-40B4-BE49-F238E27FC236}">
                    <a16:creationId xmlns:a16="http://schemas.microsoft.com/office/drawing/2014/main" id="{72009E1E-CE33-C54E-B6AF-0821BB7258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0351" y="3933765"/>
                <a:ext cx="1930862" cy="1583468"/>
              </a:xfrm>
              <a:prstGeom prst="rect">
                <a:avLst/>
              </a:prstGeom>
            </p:spPr>
          </p:pic>
        </p:grpSp>
        <p:pic>
          <p:nvPicPr>
            <p:cNvPr id="30" name="図 29">
              <a:extLst>
                <a:ext uri="{FF2B5EF4-FFF2-40B4-BE49-F238E27FC236}">
                  <a16:creationId xmlns:a16="http://schemas.microsoft.com/office/drawing/2014/main" id="{D37A61EB-FD78-744D-8105-D6A3782C424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21467" y="1055128"/>
              <a:ext cx="2161662" cy="2964305"/>
            </a:xfrm>
            <a:prstGeom prst="rect">
              <a:avLst/>
            </a:prstGeom>
          </p:spPr>
        </p:pic>
        <p:pic>
          <p:nvPicPr>
            <p:cNvPr id="31" name="図 30">
              <a:extLst>
                <a:ext uri="{FF2B5EF4-FFF2-40B4-BE49-F238E27FC236}">
                  <a16:creationId xmlns:a16="http://schemas.microsoft.com/office/drawing/2014/main" id="{0153B89F-6583-8B47-A5E9-54B9F834F24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56249" y="5206893"/>
              <a:ext cx="1910769" cy="1400690"/>
            </a:xfrm>
            <a:prstGeom prst="rect">
              <a:avLst/>
            </a:prstGeom>
          </p:spPr>
        </p:pic>
        <p:pic>
          <p:nvPicPr>
            <p:cNvPr id="32" name="図 31">
              <a:extLst>
                <a:ext uri="{FF2B5EF4-FFF2-40B4-BE49-F238E27FC236}">
                  <a16:creationId xmlns:a16="http://schemas.microsoft.com/office/drawing/2014/main" id="{91203AA5-2E1A-AF4C-A0DA-01AEE3C9070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21393" y="1055129"/>
              <a:ext cx="1941902" cy="2222806"/>
            </a:xfrm>
            <a:prstGeom prst="rect">
              <a:avLst/>
            </a:prstGeom>
          </p:spPr>
        </p:pic>
        <p:pic>
          <p:nvPicPr>
            <p:cNvPr id="33" name="図 32">
              <a:extLst>
                <a:ext uri="{FF2B5EF4-FFF2-40B4-BE49-F238E27FC236}">
                  <a16:creationId xmlns:a16="http://schemas.microsoft.com/office/drawing/2014/main" id="{1767910B-0855-EF47-B692-C6775553DF6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17670" y="4112371"/>
              <a:ext cx="2204212" cy="2083051"/>
            </a:xfrm>
            <a:prstGeom prst="rect">
              <a:avLst/>
            </a:prstGeom>
          </p:spPr>
        </p:pic>
        <p:pic>
          <p:nvPicPr>
            <p:cNvPr id="12" name="図 11">
              <a:extLst>
                <a:ext uri="{FF2B5EF4-FFF2-40B4-BE49-F238E27FC236}">
                  <a16:creationId xmlns:a16="http://schemas.microsoft.com/office/drawing/2014/main" id="{300851E1-6215-B74F-A5D6-849A79F26B5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356249" y="2621481"/>
              <a:ext cx="1910769" cy="2535599"/>
            </a:xfrm>
            <a:prstGeom prst="rect">
              <a:avLst/>
            </a:prstGeom>
          </p:spPr>
        </p:pic>
      </p:grpSp>
    </p:spTree>
    <p:extLst>
      <p:ext uri="{BB962C8B-B14F-4D97-AF65-F5344CB8AC3E}">
        <p14:creationId xmlns:p14="http://schemas.microsoft.com/office/powerpoint/2010/main" val="210837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68318" y="430710"/>
            <a:ext cx="9001000" cy="6310658"/>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b="1" u="sng">
                <a:solidFill>
                  <a:schemeClr val="bg1"/>
                </a:solidFill>
                <a:latin typeface="Meiryo UI" panose="020B0604030504040204" pitchFamily="50" charset="-128"/>
                <a:ea typeface="Meiryo UI" panose="020B0604030504040204" pitchFamily="50" charset="-128"/>
              </a:rPr>
              <a:t>報道等露出（海ロデオ）</a:t>
            </a:r>
            <a:endParaRPr lang="en-US" altLang="ja-JP" sz="1200" b="1" u="sng"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8B7F853-38C5-8444-9D4D-93E79620A8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1520" y="806647"/>
            <a:ext cx="3107533" cy="1722037"/>
          </a:xfrm>
          <a:prstGeom prst="rect">
            <a:avLst/>
          </a:prstGeom>
        </p:spPr>
      </p:pic>
      <p:pic>
        <p:nvPicPr>
          <p:cNvPr id="4" name="図 3">
            <a:extLst>
              <a:ext uri="{FF2B5EF4-FFF2-40B4-BE49-F238E27FC236}">
                <a16:creationId xmlns:a16="http://schemas.microsoft.com/office/drawing/2014/main" id="{5489FE2F-7BA7-5149-85CA-A70BB9B025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520" y="2637489"/>
            <a:ext cx="3107533" cy="1786434"/>
          </a:xfrm>
          <a:prstGeom prst="rect">
            <a:avLst/>
          </a:prstGeom>
        </p:spPr>
      </p:pic>
      <p:pic>
        <p:nvPicPr>
          <p:cNvPr id="5" name="図 4">
            <a:extLst>
              <a:ext uri="{FF2B5EF4-FFF2-40B4-BE49-F238E27FC236}">
                <a16:creationId xmlns:a16="http://schemas.microsoft.com/office/drawing/2014/main" id="{46A0A719-0D32-FF44-AC47-A05E7673B3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97623" y="2625046"/>
            <a:ext cx="3107534" cy="1798978"/>
          </a:xfrm>
          <a:prstGeom prst="rect">
            <a:avLst/>
          </a:prstGeom>
        </p:spPr>
      </p:pic>
      <p:graphicFrame>
        <p:nvGraphicFramePr>
          <p:cNvPr id="7" name="表 6">
            <a:extLst>
              <a:ext uri="{FF2B5EF4-FFF2-40B4-BE49-F238E27FC236}">
                <a16:creationId xmlns:a16="http://schemas.microsoft.com/office/drawing/2014/main" id="{E3414A72-3D56-9747-AF89-9B09680707DA}"/>
              </a:ext>
            </a:extLst>
          </p:cNvPr>
          <p:cNvGraphicFramePr>
            <a:graphicFrameLocks noGrp="1"/>
          </p:cNvGraphicFramePr>
          <p:nvPr>
            <p:extLst>
              <p:ext uri="{D42A27DB-BD31-4B8C-83A1-F6EECF244321}">
                <p14:modId xmlns:p14="http://schemas.microsoft.com/office/powerpoint/2010/main" val="2799698666"/>
              </p:ext>
            </p:extLst>
          </p:nvPr>
        </p:nvGraphicFramePr>
        <p:xfrm>
          <a:off x="6769178" y="4067365"/>
          <a:ext cx="2165924" cy="881106"/>
        </p:xfrm>
        <a:graphic>
          <a:graphicData uri="http://schemas.openxmlformats.org/drawingml/2006/table">
            <a:tbl>
              <a:tblPr>
                <a:tableStyleId>{5C22544A-7EE6-4342-B048-85BDC9FD1C3A}</a:tableStyleId>
              </a:tblPr>
              <a:tblGrid>
                <a:gridCol w="423903">
                  <a:extLst>
                    <a:ext uri="{9D8B030D-6E8A-4147-A177-3AD203B41FA5}">
                      <a16:colId xmlns:a16="http://schemas.microsoft.com/office/drawing/2014/main" val="579002336"/>
                    </a:ext>
                  </a:extLst>
                </a:gridCol>
                <a:gridCol w="1742021">
                  <a:extLst>
                    <a:ext uri="{9D8B030D-6E8A-4147-A177-3AD203B41FA5}">
                      <a16:colId xmlns:a16="http://schemas.microsoft.com/office/drawing/2014/main" val="2430563342"/>
                    </a:ext>
                  </a:extLst>
                </a:gridCol>
              </a:tblGrid>
              <a:tr h="440553">
                <a:tc>
                  <a:txBody>
                    <a:bodyPr/>
                    <a:lstStyle/>
                    <a:p>
                      <a:pPr algn="ctr" fontAlgn="ctr"/>
                      <a:r>
                        <a:rPr lang="en" sz="1000" b="1" u="none" strike="noStrike" dirty="0">
                          <a:effectLst/>
                        </a:rPr>
                        <a:t>TV</a:t>
                      </a:r>
                      <a:endParaRPr lang="en" sz="1000" b="1"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662" marR="7662" marT="7662" marB="0" anchor="ctr"/>
                </a:tc>
                <a:tc>
                  <a:txBody>
                    <a:bodyPr/>
                    <a:lstStyle/>
                    <a:p>
                      <a:pPr algn="l" fontAlgn="ctr"/>
                      <a:r>
                        <a:rPr lang="ja-JP" altLang="en-US" sz="1000" b="1" u="none" strike="noStrike">
                          <a:effectLst/>
                        </a:rPr>
                        <a:t>テレビ東京</a:t>
                      </a:r>
                      <a:endParaRPr lang="ja-JP" altLang="en-US" sz="1000" b="1" i="0" u="none" strike="noStrike">
                        <a:solidFill>
                          <a:srgbClr val="000000"/>
                        </a:solidFill>
                        <a:effectLst/>
                        <a:latin typeface="游ゴシック" panose="020B0400000000000000" pitchFamily="34" charset="-128"/>
                        <a:ea typeface="游ゴシック" panose="020B0400000000000000" pitchFamily="34" charset="-128"/>
                      </a:endParaRPr>
                    </a:p>
                  </a:txBody>
                  <a:tcPr marL="7662" marR="7662" marT="7662" marB="0" anchor="ctr"/>
                </a:tc>
                <a:extLst>
                  <a:ext uri="{0D108BD9-81ED-4DB2-BD59-A6C34878D82A}">
                    <a16:rowId xmlns:a16="http://schemas.microsoft.com/office/drawing/2014/main" val="1674728431"/>
                  </a:ext>
                </a:extLst>
              </a:tr>
              <a:tr h="440553">
                <a:tc>
                  <a:txBody>
                    <a:bodyPr/>
                    <a:lstStyle/>
                    <a:p>
                      <a:pPr algn="ctr" fontAlgn="ctr"/>
                      <a:r>
                        <a:rPr lang="en" sz="1000" b="1" u="none" strike="noStrike" dirty="0">
                          <a:effectLst/>
                        </a:rPr>
                        <a:t>TV</a:t>
                      </a:r>
                      <a:endParaRPr lang="en" sz="1000" b="1"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662" marR="7662" marT="7662" marB="0" anchor="ctr"/>
                </a:tc>
                <a:tc>
                  <a:txBody>
                    <a:bodyPr/>
                    <a:lstStyle/>
                    <a:p>
                      <a:pPr algn="l" fontAlgn="ctr"/>
                      <a:r>
                        <a:rPr lang="ja-JP" altLang="en-US" sz="1000" b="1" u="none" strike="noStrike">
                          <a:effectLst/>
                        </a:rPr>
                        <a:t>テレビ神奈川</a:t>
                      </a:r>
                      <a:endParaRPr lang="ja-JP" altLang="en-US" sz="1000" b="1" i="0" u="none" strike="noStrike">
                        <a:solidFill>
                          <a:srgbClr val="000000"/>
                        </a:solidFill>
                        <a:effectLst/>
                        <a:latin typeface="游ゴシック" panose="020B0400000000000000" pitchFamily="34" charset="-128"/>
                        <a:ea typeface="游ゴシック" panose="020B0400000000000000" pitchFamily="34" charset="-128"/>
                      </a:endParaRPr>
                    </a:p>
                  </a:txBody>
                  <a:tcPr marL="7662" marR="7662" marT="7662" marB="0" anchor="ctr"/>
                </a:tc>
                <a:extLst>
                  <a:ext uri="{0D108BD9-81ED-4DB2-BD59-A6C34878D82A}">
                    <a16:rowId xmlns:a16="http://schemas.microsoft.com/office/drawing/2014/main" val="927720966"/>
                  </a:ext>
                </a:extLst>
              </a:tr>
            </a:tbl>
          </a:graphicData>
        </a:graphic>
      </p:graphicFrame>
      <p:pic>
        <p:nvPicPr>
          <p:cNvPr id="2" name="図 1">
            <a:extLst>
              <a:ext uri="{FF2B5EF4-FFF2-40B4-BE49-F238E27FC236}">
                <a16:creationId xmlns:a16="http://schemas.microsoft.com/office/drawing/2014/main" id="{5633813B-BCC5-7549-9EFE-BD87A979F6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520" y="4508928"/>
            <a:ext cx="3064317" cy="1704553"/>
          </a:xfrm>
          <a:prstGeom prst="rect">
            <a:avLst/>
          </a:prstGeom>
        </p:spPr>
      </p:pic>
      <p:pic>
        <p:nvPicPr>
          <p:cNvPr id="8" name="図 7">
            <a:extLst>
              <a:ext uri="{FF2B5EF4-FFF2-40B4-BE49-F238E27FC236}">
                <a16:creationId xmlns:a16="http://schemas.microsoft.com/office/drawing/2014/main" id="{C44EDDB8-4B57-1249-B4F2-0C83752233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99039" y="831163"/>
            <a:ext cx="3100395" cy="1697521"/>
          </a:xfrm>
          <a:prstGeom prst="rect">
            <a:avLst/>
          </a:prstGeom>
        </p:spPr>
      </p:pic>
      <p:pic>
        <p:nvPicPr>
          <p:cNvPr id="9" name="図 8">
            <a:extLst>
              <a:ext uri="{FF2B5EF4-FFF2-40B4-BE49-F238E27FC236}">
                <a16:creationId xmlns:a16="http://schemas.microsoft.com/office/drawing/2014/main" id="{F49952E1-A604-5B4E-887E-DD6F0B7AC4A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97623" y="4573615"/>
            <a:ext cx="3119392" cy="1722617"/>
          </a:xfrm>
          <a:prstGeom prst="rect">
            <a:avLst/>
          </a:prstGeom>
        </p:spPr>
      </p:pic>
      <p:sp>
        <p:nvSpPr>
          <p:cNvPr id="11" name="テキスト ボックス 10">
            <a:extLst>
              <a:ext uri="{FF2B5EF4-FFF2-40B4-BE49-F238E27FC236}">
                <a16:creationId xmlns:a16="http://schemas.microsoft.com/office/drawing/2014/main" id="{EB96BCDC-4E1F-B54A-8523-1CC01E526D30}"/>
              </a:ext>
            </a:extLst>
          </p:cNvPr>
          <p:cNvSpPr txBox="1"/>
          <p:nvPr/>
        </p:nvSpPr>
        <p:spPr>
          <a:xfrm>
            <a:off x="6769178" y="5105510"/>
            <a:ext cx="2165925" cy="1190722"/>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a:solidFill>
                  <a:schemeClr val="bg1"/>
                </a:solidFill>
                <a:latin typeface="Meiryo UI" panose="020B0604030504040204" pitchFamily="50" charset="-128"/>
                <a:ea typeface="Meiryo UI" panose="020B0604030504040204" pitchFamily="50" charset="-128"/>
              </a:rPr>
              <a:t>海ロデオのイベント詳細やライフジャケットの大切さ、そして、子だちの楽しんでいる様子などを</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ja-JP" altLang="en-US" sz="1200">
                <a:solidFill>
                  <a:schemeClr val="bg1"/>
                </a:solidFill>
                <a:latin typeface="Meiryo UI" panose="020B0604030504040204" pitchFamily="50" charset="-128"/>
                <a:ea typeface="Meiryo UI" panose="020B0604030504040204" pitchFamily="50" charset="-128"/>
              </a:rPr>
              <a:t>取材を行ってもらい露出</a:t>
            </a:r>
            <a:endParaRPr lang="en-US" altLang="ja-JP" sz="12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083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68318" y="430710"/>
            <a:ext cx="9001000" cy="6310658"/>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b="1" u="sng">
                <a:solidFill>
                  <a:schemeClr val="bg1"/>
                </a:solidFill>
                <a:latin typeface="Meiryo UI" panose="020B0604030504040204" pitchFamily="50" charset="-128"/>
                <a:ea typeface="Meiryo UI" panose="020B0604030504040204" pitchFamily="50" charset="-128"/>
              </a:rPr>
              <a:t>報道等露出（海のファッションショーコーデ）</a:t>
            </a:r>
            <a:endParaRPr lang="en-US" altLang="ja-JP" sz="1200" b="1" u="sng" dirty="0">
              <a:solidFill>
                <a:schemeClr val="bg1"/>
              </a:solidFill>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E3414A72-3D56-9747-AF89-9B09680707DA}"/>
              </a:ext>
            </a:extLst>
          </p:cNvPr>
          <p:cNvGraphicFramePr>
            <a:graphicFrameLocks noGrp="1"/>
          </p:cNvGraphicFramePr>
          <p:nvPr>
            <p:extLst>
              <p:ext uri="{D42A27DB-BD31-4B8C-83A1-F6EECF244321}">
                <p14:modId xmlns:p14="http://schemas.microsoft.com/office/powerpoint/2010/main" val="256303087"/>
              </p:ext>
            </p:extLst>
          </p:nvPr>
        </p:nvGraphicFramePr>
        <p:xfrm>
          <a:off x="6873881" y="627215"/>
          <a:ext cx="2088233" cy="5017512"/>
        </p:xfrm>
        <a:graphic>
          <a:graphicData uri="http://schemas.openxmlformats.org/drawingml/2006/table">
            <a:tbl>
              <a:tblPr>
                <a:tableStyleId>{5C22544A-7EE6-4342-B048-85BDC9FD1C3A}</a:tableStyleId>
              </a:tblPr>
              <a:tblGrid>
                <a:gridCol w="747722">
                  <a:extLst>
                    <a:ext uri="{9D8B030D-6E8A-4147-A177-3AD203B41FA5}">
                      <a16:colId xmlns:a16="http://schemas.microsoft.com/office/drawing/2014/main" val="579002336"/>
                    </a:ext>
                  </a:extLst>
                </a:gridCol>
                <a:gridCol w="1340511">
                  <a:extLst>
                    <a:ext uri="{9D8B030D-6E8A-4147-A177-3AD203B41FA5}">
                      <a16:colId xmlns:a16="http://schemas.microsoft.com/office/drawing/2014/main" val="2430563342"/>
                    </a:ext>
                  </a:extLst>
                </a:gridCol>
              </a:tblGrid>
              <a:tr h="418126">
                <a:tc>
                  <a:txBody>
                    <a:bodyPr/>
                    <a:lstStyle/>
                    <a:p>
                      <a:pPr algn="ctr" fontAlgn="ctr"/>
                      <a:r>
                        <a:rPr lang="en" sz="800" b="1" i="0" u="none" strike="noStrike" dirty="0">
                          <a:effectLst/>
                          <a:latin typeface="Yu Gothic Medium" panose="020B0400000000000000" pitchFamily="34" charset="-128"/>
                          <a:ea typeface="Yu Gothic Medium" panose="020B0400000000000000" pitchFamily="34" charset="-128"/>
                        </a:rPr>
                        <a:t>TV</a:t>
                      </a:r>
                      <a:endParaRPr lang="en" sz="800" b="1" i="0" u="none" strike="noStrike" dirty="0">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テレビ東京</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1674728431"/>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TV</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テレビ神奈川</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927720966"/>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TV</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中国放送</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3845019255"/>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TV</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テレビ高知</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3800265729"/>
                  </a:ext>
                </a:extLst>
              </a:tr>
              <a:tr h="418126">
                <a:tc>
                  <a:txBody>
                    <a:bodyPr/>
                    <a:lstStyle/>
                    <a:p>
                      <a:pPr algn="ctr" fontAlgn="ctr"/>
                      <a:r>
                        <a:rPr lang="ja-JP" altLang="en-US" sz="800" b="1" i="0" u="none" strike="noStrike">
                          <a:effectLst/>
                          <a:latin typeface="Yu Gothic Medium" panose="020B0400000000000000" pitchFamily="34" charset="-128"/>
                          <a:ea typeface="Yu Gothic Medium" panose="020B0400000000000000" pitchFamily="34" charset="-128"/>
                        </a:rPr>
                        <a:t>紙</a:t>
                      </a:r>
                      <a:r>
                        <a:rPr lang="en-US" altLang="ja-JP" sz="800" b="1" i="0" u="none" strike="noStrike" dirty="0">
                          <a:effectLst/>
                          <a:latin typeface="Yu Gothic Medium" panose="020B0400000000000000" pitchFamily="34" charset="-128"/>
                          <a:ea typeface="Yu Gothic Medium" panose="020B0400000000000000" pitchFamily="34" charset="-128"/>
                        </a:rPr>
                        <a:t>/WEB</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東京スポーツ</a:t>
                      </a:r>
                      <a:r>
                        <a:rPr lang="en-US" altLang="ja-JP" sz="800" b="1" i="0" u="none" strike="noStrike" dirty="0">
                          <a:effectLst/>
                          <a:latin typeface="Yu Gothic Medium" panose="020B0400000000000000" pitchFamily="34" charset="-128"/>
                          <a:ea typeface="Yu Gothic Medium" panose="020B0400000000000000" pitchFamily="34" charset="-128"/>
                        </a:rPr>
                        <a:t>/</a:t>
                      </a:r>
                      <a:r>
                        <a:rPr lang="ja-JP" altLang="en-US" sz="800" b="1" i="0" u="none" strike="noStrike">
                          <a:effectLst/>
                          <a:latin typeface="Yu Gothic Medium" panose="020B0400000000000000" pitchFamily="34" charset="-128"/>
                          <a:ea typeface="Yu Gothic Medium" panose="020B0400000000000000" pitchFamily="34" charset="-128"/>
                        </a:rPr>
                        <a:t>東スポ</a:t>
                      </a:r>
                      <a:r>
                        <a:rPr lang="en" sz="800" b="1" i="0" u="none" strike="noStrike" dirty="0">
                          <a:effectLst/>
                          <a:latin typeface="Yu Gothic Medium" panose="020B0400000000000000" pitchFamily="34" charset="-128"/>
                          <a:ea typeface="Yu Gothic Medium" panose="020B0400000000000000" pitchFamily="34" charset="-128"/>
                        </a:rPr>
                        <a:t>WEB</a:t>
                      </a:r>
                      <a:endParaRPr lang="en" sz="800" b="1" i="0" u="none" strike="noStrike" dirty="0">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2614680568"/>
                  </a:ext>
                </a:extLst>
              </a:tr>
              <a:tr h="418126">
                <a:tc>
                  <a:txBody>
                    <a:bodyPr/>
                    <a:lstStyle/>
                    <a:p>
                      <a:pPr algn="ctr" fontAlgn="ctr"/>
                      <a:r>
                        <a:rPr lang="ja-JP" altLang="en-US" sz="800" b="1" i="0" u="none" strike="noStrike">
                          <a:effectLst/>
                          <a:latin typeface="Yu Gothic Medium" panose="020B0400000000000000" pitchFamily="34" charset="-128"/>
                          <a:ea typeface="Yu Gothic Medium" panose="020B0400000000000000" pitchFamily="34" charset="-128"/>
                        </a:rPr>
                        <a:t>紙</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デイリースポーツ</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3970081712"/>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WEB</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en" sz="800" b="1" i="0" u="none" strike="noStrike" dirty="0">
                          <a:effectLst/>
                          <a:latin typeface="Yu Gothic Medium" panose="020B0400000000000000" pitchFamily="34" charset="-128"/>
                          <a:ea typeface="Yu Gothic Medium" panose="020B0400000000000000" pitchFamily="34" charset="-128"/>
                        </a:rPr>
                        <a:t>livedoor NEWS</a:t>
                      </a:r>
                      <a:endParaRPr lang="en" sz="800" b="1" i="0" u="none" strike="noStrike" dirty="0">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2274690803"/>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WEB</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逗子葉山経済新聞</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610532969"/>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WEB</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タウンニュース</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2457216443"/>
                  </a:ext>
                </a:extLst>
              </a:tr>
              <a:tr h="418126">
                <a:tc>
                  <a:txBody>
                    <a:bodyPr/>
                    <a:lstStyle/>
                    <a:p>
                      <a:pPr algn="ctr" fontAlgn="ctr"/>
                      <a:r>
                        <a:rPr lang="en" sz="800" b="1" i="0" u="none" strike="noStrike" dirty="0">
                          <a:effectLst/>
                          <a:latin typeface="Yu Gothic Medium" panose="020B0400000000000000" pitchFamily="34" charset="-128"/>
                          <a:ea typeface="Yu Gothic Medium" panose="020B0400000000000000" pitchFamily="34" charset="-128"/>
                        </a:rPr>
                        <a:t>WEB</a:t>
                      </a:r>
                      <a:endParaRPr lang="en" sz="800" b="1" i="0" u="none" strike="noStrike" dirty="0">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en" sz="800" b="1" i="0" u="none" strike="noStrike" dirty="0">
                          <a:effectLst/>
                          <a:latin typeface="Yu Gothic Medium" panose="020B0400000000000000" pitchFamily="34" charset="-128"/>
                          <a:ea typeface="Yu Gothic Medium" panose="020B0400000000000000" pitchFamily="34" charset="-128"/>
                        </a:rPr>
                        <a:t>ORICON NEWS</a:t>
                      </a:r>
                      <a:endParaRPr lang="en" sz="800" b="1" i="0" u="none" strike="noStrike" dirty="0">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3226263147"/>
                  </a:ext>
                </a:extLst>
              </a:tr>
              <a:tr h="418126">
                <a:tc>
                  <a:txBody>
                    <a:bodyPr/>
                    <a:lstStyle/>
                    <a:p>
                      <a:pPr algn="ctr" fontAlgn="ctr"/>
                      <a:r>
                        <a:rPr lang="en" sz="800" b="1" i="0" u="none" strike="noStrike">
                          <a:effectLst/>
                          <a:latin typeface="Yu Gothic Medium" panose="020B0400000000000000" pitchFamily="34" charset="-128"/>
                          <a:ea typeface="Yu Gothic Medium" panose="020B0400000000000000" pitchFamily="34" charset="-128"/>
                        </a:rPr>
                        <a:t>WEB</a:t>
                      </a:r>
                      <a:endParaRPr lang="en"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tc>
                  <a:txBody>
                    <a:bodyPr/>
                    <a:lstStyle/>
                    <a:p>
                      <a:pPr algn="l" fontAlgn="ctr"/>
                      <a:r>
                        <a:rPr lang="ja-JP" altLang="en-US" sz="800" b="1" i="0" u="none" strike="noStrike">
                          <a:effectLst/>
                          <a:latin typeface="Yu Gothic Medium" panose="020B0400000000000000" pitchFamily="34" charset="-128"/>
                          <a:ea typeface="Yu Gothic Medium" panose="020B0400000000000000" pitchFamily="34" charset="-128"/>
                        </a:rPr>
                        <a:t>ニュースラウンジ</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4021693254"/>
                  </a:ext>
                </a:extLst>
              </a:tr>
              <a:tr h="418126">
                <a:tc>
                  <a:txBody>
                    <a:bodyPr/>
                    <a:lstStyle/>
                    <a:p>
                      <a:pPr algn="ctr" fontAlgn="ctr"/>
                      <a:r>
                        <a:rPr lang="en" sz="800" b="1" i="0" u="none" strike="noStrike" dirty="0">
                          <a:solidFill>
                            <a:srgbClr val="000000"/>
                          </a:solidFill>
                          <a:effectLst/>
                          <a:latin typeface="Yu Gothic Medium" panose="020B0400000000000000" pitchFamily="34" charset="-128"/>
                          <a:ea typeface="Yu Gothic Medium" panose="020B0400000000000000" pitchFamily="34" charset="-128"/>
                        </a:rPr>
                        <a:t>WEB</a:t>
                      </a:r>
                    </a:p>
                  </a:txBody>
                  <a:tcPr marL="7662" marR="7662" marT="7662" marB="0" anchor="ctr"/>
                </a:tc>
                <a:tc>
                  <a:txBody>
                    <a:bodyPr/>
                    <a:lstStyle/>
                    <a:p>
                      <a:pPr algn="l" fontAlgn="ctr"/>
                      <a:r>
                        <a:rPr lang="en-US" altLang="ja-JP" sz="800" b="1" i="0" u="none" strike="noStrike" dirty="0">
                          <a:solidFill>
                            <a:srgbClr val="000000"/>
                          </a:solidFill>
                          <a:effectLst/>
                          <a:latin typeface="Yu Gothic Medium" panose="020B0400000000000000" pitchFamily="34" charset="-128"/>
                          <a:ea typeface="Yu Gothic Medium" panose="020B0400000000000000" pitchFamily="34" charset="-128"/>
                        </a:rPr>
                        <a:t>SANSPO</a:t>
                      </a:r>
                      <a:endParaRPr lang="ja-JP" altLang="en-US" sz="800" b="1" i="0" u="none" strike="noStrike">
                        <a:solidFill>
                          <a:srgbClr val="000000"/>
                        </a:solidFill>
                        <a:effectLst/>
                        <a:latin typeface="Yu Gothic Medium" panose="020B0400000000000000" pitchFamily="34" charset="-128"/>
                        <a:ea typeface="Yu Gothic Medium" panose="020B0400000000000000" pitchFamily="34" charset="-128"/>
                      </a:endParaRPr>
                    </a:p>
                  </a:txBody>
                  <a:tcPr marL="7662" marR="7662" marT="7662" marB="0" anchor="ctr"/>
                </a:tc>
                <a:extLst>
                  <a:ext uri="{0D108BD9-81ED-4DB2-BD59-A6C34878D82A}">
                    <a16:rowId xmlns:a16="http://schemas.microsoft.com/office/drawing/2014/main" val="1623111864"/>
                  </a:ext>
                </a:extLst>
              </a:tr>
            </a:tbl>
          </a:graphicData>
        </a:graphic>
      </p:graphicFrame>
      <p:grpSp>
        <p:nvGrpSpPr>
          <p:cNvPr id="12" name="グループ化 11">
            <a:extLst>
              <a:ext uri="{FF2B5EF4-FFF2-40B4-BE49-F238E27FC236}">
                <a16:creationId xmlns:a16="http://schemas.microsoft.com/office/drawing/2014/main" id="{7A6AB162-3141-404E-8FF4-F9193B6F8141}"/>
              </a:ext>
            </a:extLst>
          </p:cNvPr>
          <p:cNvGrpSpPr/>
          <p:nvPr/>
        </p:nvGrpSpPr>
        <p:grpSpPr>
          <a:xfrm>
            <a:off x="251520" y="908720"/>
            <a:ext cx="1800200" cy="3048420"/>
            <a:chOff x="179512" y="739275"/>
            <a:chExt cx="2114974" cy="3581452"/>
          </a:xfrm>
        </p:grpSpPr>
        <p:pic>
          <p:nvPicPr>
            <p:cNvPr id="6" name="図 5">
              <a:extLst>
                <a:ext uri="{FF2B5EF4-FFF2-40B4-BE49-F238E27FC236}">
                  <a16:creationId xmlns:a16="http://schemas.microsoft.com/office/drawing/2014/main" id="{84A39CEF-99D4-194A-B20C-39CAA7280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087" y="739275"/>
              <a:ext cx="2088233" cy="1164480"/>
            </a:xfrm>
            <a:prstGeom prst="rect">
              <a:avLst/>
            </a:prstGeom>
          </p:spPr>
        </p:pic>
        <p:pic>
          <p:nvPicPr>
            <p:cNvPr id="10" name="図 9">
              <a:extLst>
                <a:ext uri="{FF2B5EF4-FFF2-40B4-BE49-F238E27FC236}">
                  <a16:creationId xmlns:a16="http://schemas.microsoft.com/office/drawing/2014/main" id="{F3784B1E-6003-7344-A2E3-34E51A0B3F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6086" y="1940305"/>
              <a:ext cx="2098399" cy="1164480"/>
            </a:xfrm>
            <a:prstGeom prst="rect">
              <a:avLst/>
            </a:prstGeom>
          </p:spPr>
        </p:pic>
        <p:pic>
          <p:nvPicPr>
            <p:cNvPr id="11" name="図 10">
              <a:extLst>
                <a:ext uri="{FF2B5EF4-FFF2-40B4-BE49-F238E27FC236}">
                  <a16:creationId xmlns:a16="http://schemas.microsoft.com/office/drawing/2014/main" id="{8D0033B3-66A9-3A4A-8594-78A6652015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512" y="3141335"/>
              <a:ext cx="2114974" cy="1179392"/>
            </a:xfrm>
            <a:prstGeom prst="rect">
              <a:avLst/>
            </a:prstGeom>
          </p:spPr>
        </p:pic>
      </p:grpSp>
      <p:pic>
        <p:nvPicPr>
          <p:cNvPr id="13" name="図 12">
            <a:extLst>
              <a:ext uri="{FF2B5EF4-FFF2-40B4-BE49-F238E27FC236}">
                <a16:creationId xmlns:a16="http://schemas.microsoft.com/office/drawing/2014/main" id="{826ED9CD-60AF-0645-AFA9-A2B615434D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23728" y="907318"/>
            <a:ext cx="1811274" cy="991169"/>
          </a:xfrm>
          <a:prstGeom prst="rect">
            <a:avLst/>
          </a:prstGeom>
        </p:spPr>
      </p:pic>
      <p:pic>
        <p:nvPicPr>
          <p:cNvPr id="14" name="図 13">
            <a:extLst>
              <a:ext uri="{FF2B5EF4-FFF2-40B4-BE49-F238E27FC236}">
                <a16:creationId xmlns:a16="http://schemas.microsoft.com/office/drawing/2014/main" id="{861235DC-AC70-2843-9AFE-6427C508B7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23729" y="1930999"/>
            <a:ext cx="1811274" cy="996201"/>
          </a:xfrm>
          <a:prstGeom prst="rect">
            <a:avLst/>
          </a:prstGeom>
        </p:spPr>
      </p:pic>
      <p:pic>
        <p:nvPicPr>
          <p:cNvPr id="15" name="図 14">
            <a:extLst>
              <a:ext uri="{FF2B5EF4-FFF2-40B4-BE49-F238E27FC236}">
                <a16:creationId xmlns:a16="http://schemas.microsoft.com/office/drawing/2014/main" id="{72073683-ADC2-F640-BB49-F7042CF1575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27251" y="2959713"/>
            <a:ext cx="1811275" cy="991170"/>
          </a:xfrm>
          <a:prstGeom prst="rect">
            <a:avLst/>
          </a:prstGeom>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AFEEB00D-34A8-214A-B6D5-67523E62F80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135611" y="4189688"/>
            <a:ext cx="1720220" cy="2060849"/>
          </a:xfrm>
          <a:prstGeom prst="rect">
            <a:avLst/>
          </a:prstGeom>
        </p:spPr>
      </p:pic>
      <p:pic>
        <p:nvPicPr>
          <p:cNvPr id="17" name="図 16">
            <a:extLst>
              <a:ext uri="{FF2B5EF4-FFF2-40B4-BE49-F238E27FC236}">
                <a16:creationId xmlns:a16="http://schemas.microsoft.com/office/drawing/2014/main" id="{2EB0CEF0-08A5-8C4A-B72A-456FBBF69B2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2"/>
          <a:stretch/>
        </p:blipFill>
        <p:spPr>
          <a:xfrm>
            <a:off x="265628" y="4022872"/>
            <a:ext cx="1858795" cy="2060849"/>
          </a:xfrm>
          <a:prstGeom prst="rect">
            <a:avLst/>
          </a:prstGeom>
        </p:spPr>
      </p:pic>
      <p:pic>
        <p:nvPicPr>
          <p:cNvPr id="21" name="図 20">
            <a:extLst>
              <a:ext uri="{FF2B5EF4-FFF2-40B4-BE49-F238E27FC236}">
                <a16:creationId xmlns:a16="http://schemas.microsoft.com/office/drawing/2014/main" id="{DDD7B9FD-9F31-744F-B806-81733C58823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133139" y="754710"/>
            <a:ext cx="2648509" cy="4762522"/>
          </a:xfrm>
          <a:prstGeom prst="rect">
            <a:avLst/>
          </a:prstGeom>
        </p:spPr>
      </p:pic>
      <p:pic>
        <p:nvPicPr>
          <p:cNvPr id="23" name="図 22">
            <a:extLst>
              <a:ext uri="{FF2B5EF4-FFF2-40B4-BE49-F238E27FC236}">
                <a16:creationId xmlns:a16="http://schemas.microsoft.com/office/drawing/2014/main" id="{D0284D89-6746-944B-ACE8-41FFA73A2E8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855187" y="4542071"/>
            <a:ext cx="1638191" cy="2060849"/>
          </a:xfrm>
          <a:prstGeom prst="rect">
            <a:avLst/>
          </a:prstGeom>
        </p:spPr>
      </p:pic>
      <p:pic>
        <p:nvPicPr>
          <p:cNvPr id="24" name="図 23">
            <a:extLst>
              <a:ext uri="{FF2B5EF4-FFF2-40B4-BE49-F238E27FC236}">
                <a16:creationId xmlns:a16="http://schemas.microsoft.com/office/drawing/2014/main" id="{0C6AF107-D57C-BF4E-9231-2B71FBD622B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01758" y="5053297"/>
            <a:ext cx="2769669" cy="1556025"/>
          </a:xfrm>
          <a:prstGeom prst="rect">
            <a:avLst/>
          </a:prstGeom>
        </p:spPr>
      </p:pic>
      <p:sp>
        <p:nvSpPr>
          <p:cNvPr id="27" name="テキスト ボックス 26">
            <a:extLst>
              <a:ext uri="{FF2B5EF4-FFF2-40B4-BE49-F238E27FC236}">
                <a16:creationId xmlns:a16="http://schemas.microsoft.com/office/drawing/2014/main" id="{7B9B0828-05A1-FC44-AA60-AA49A3785B61}"/>
              </a:ext>
            </a:extLst>
          </p:cNvPr>
          <p:cNvSpPr txBox="1"/>
          <p:nvPr/>
        </p:nvSpPr>
        <p:spPr>
          <a:xfrm>
            <a:off x="6910043" y="5703256"/>
            <a:ext cx="2052072" cy="899664"/>
          </a:xfrm>
          <a:prstGeom prst="rect">
            <a:avLst/>
          </a:prstGeom>
          <a:solidFill>
            <a:srgbClr val="0070C0"/>
          </a:solidFill>
          <a:ln w="19050">
            <a:solidFill>
              <a:srgbClr val="0070C0"/>
            </a:solidFill>
          </a:ln>
        </p:spPr>
        <p:txBody>
          <a:bodyPr wrap="square" rtlCol="0" anchor="ctr" anchorCtr="0">
            <a:noAutofit/>
          </a:bodyPr>
          <a:lstStyle/>
          <a:p>
            <a:pPr algn="ctr"/>
            <a:r>
              <a:rPr lang="en-US" altLang="ja-JP" sz="1200" dirty="0">
                <a:solidFill>
                  <a:schemeClr val="bg1"/>
                </a:solidFill>
                <a:latin typeface="Meiryo UI" panose="020B0604030504040204" pitchFamily="50" charset="-128"/>
                <a:ea typeface="Meiryo UI" panose="020B0604030504040204" pitchFamily="50" charset="-128"/>
              </a:rPr>
              <a:t>TV4</a:t>
            </a:r>
            <a:r>
              <a:rPr lang="ja-JP" altLang="en-US" sz="1200">
                <a:solidFill>
                  <a:schemeClr val="bg1"/>
                </a:solidFill>
                <a:latin typeface="Meiryo UI" panose="020B0604030504040204" pitchFamily="50" charset="-128"/>
                <a:ea typeface="Meiryo UI" panose="020B0604030504040204" pitchFamily="50" charset="-128"/>
              </a:rPr>
              <a:t>媒体</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ja-JP" altLang="en-US" sz="1200">
                <a:solidFill>
                  <a:schemeClr val="bg1"/>
                </a:solidFill>
                <a:latin typeface="Meiryo UI" panose="020B0604030504040204" pitchFamily="50" charset="-128"/>
                <a:ea typeface="Meiryo UI" panose="020B0604030504040204" pitchFamily="50" charset="-128"/>
              </a:rPr>
              <a:t>新聞</a:t>
            </a:r>
            <a:r>
              <a:rPr lang="en-US" altLang="ja-JP" sz="1200" dirty="0">
                <a:solidFill>
                  <a:schemeClr val="bg1"/>
                </a:solidFill>
                <a:latin typeface="Meiryo UI" panose="020B0604030504040204" pitchFamily="50" charset="-128"/>
                <a:ea typeface="Meiryo UI" panose="020B0604030504040204" pitchFamily="50" charset="-128"/>
              </a:rPr>
              <a:t>2</a:t>
            </a:r>
            <a:r>
              <a:rPr lang="ja-JP" altLang="en-US" sz="1200">
                <a:solidFill>
                  <a:schemeClr val="bg1"/>
                </a:solidFill>
                <a:latin typeface="Meiryo UI" panose="020B0604030504040204" pitchFamily="50" charset="-128"/>
                <a:ea typeface="Meiryo UI" panose="020B0604030504040204" pitchFamily="50" charset="-128"/>
              </a:rPr>
              <a:t>媒体</a:t>
            </a:r>
            <a:endParaRPr lang="en-US" altLang="ja-JP" sz="1200" dirty="0">
              <a:solidFill>
                <a:schemeClr val="bg1"/>
              </a:solidFill>
              <a:latin typeface="Meiryo UI" panose="020B0604030504040204" pitchFamily="50" charset="-128"/>
              <a:ea typeface="Meiryo UI" panose="020B0604030504040204" pitchFamily="50" charset="-128"/>
            </a:endParaRPr>
          </a:p>
          <a:p>
            <a:pPr algn="ctr"/>
            <a:r>
              <a:rPr lang="en-US" altLang="ja-JP" sz="1200" dirty="0">
                <a:solidFill>
                  <a:schemeClr val="bg1"/>
                </a:solidFill>
                <a:latin typeface="Meiryo UI" panose="020B0604030504040204" pitchFamily="50" charset="-128"/>
                <a:ea typeface="Meiryo UI" panose="020B0604030504040204" pitchFamily="50" charset="-128"/>
              </a:rPr>
              <a:t>WEB26</a:t>
            </a:r>
            <a:r>
              <a:rPr lang="ja-JP" altLang="en-US" sz="1200">
                <a:solidFill>
                  <a:schemeClr val="bg1"/>
                </a:solidFill>
                <a:latin typeface="Meiryo UI" panose="020B0604030504040204" pitchFamily="50" charset="-128"/>
                <a:ea typeface="Meiryo UI" panose="020B0604030504040204" pitchFamily="50" charset="-128"/>
              </a:rPr>
              <a:t>媒体</a:t>
            </a:r>
            <a:r>
              <a:rPr lang="en-US" altLang="ja-JP" sz="1200" dirty="0">
                <a:solidFill>
                  <a:schemeClr val="bg1"/>
                </a:solidFill>
                <a:latin typeface="Meiryo UI" panose="020B0604030504040204" pitchFamily="50" charset="-128"/>
                <a:ea typeface="Meiryo UI" panose="020B0604030504040204" pitchFamily="50" charset="-128"/>
              </a:rPr>
              <a:t>(</a:t>
            </a:r>
            <a:r>
              <a:rPr lang="ja-JP" altLang="en-US" sz="1200">
                <a:solidFill>
                  <a:schemeClr val="bg1"/>
                </a:solidFill>
                <a:latin typeface="Meiryo UI" panose="020B0604030504040204" pitchFamily="50" charset="-128"/>
                <a:ea typeface="Meiryo UI" panose="020B0604030504040204" pitchFamily="50" charset="-128"/>
              </a:rPr>
              <a:t>転載含</a:t>
            </a:r>
            <a:r>
              <a:rPr lang="en-US" altLang="ja-JP" sz="1200" dirty="0">
                <a:solidFill>
                  <a:schemeClr val="bg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84837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1C5650-5E37-D54B-8B79-DDC4BDE8E843}"/>
              </a:ext>
            </a:extLst>
          </p:cNvPr>
          <p:cNvPicPr>
            <a:picLocks noChangeAspect="1"/>
          </p:cNvPicPr>
          <p:nvPr/>
        </p:nvPicPr>
        <p:blipFill rotWithShape="1">
          <a:blip r:embed="rId3">
            <a:extLst>
              <a:ext uri="{28A0092B-C50C-407E-A947-70E740481C1C}">
                <a14:useLocalDpi xmlns:a14="http://schemas.microsoft.com/office/drawing/2010/main" val="0"/>
              </a:ext>
            </a:extLst>
          </a:blip>
          <a:srcRect t="1362" b="8000"/>
          <a:stretch/>
        </p:blipFill>
        <p:spPr>
          <a:xfrm>
            <a:off x="1992295" y="0"/>
            <a:ext cx="5159410" cy="6617684"/>
          </a:xfrm>
          <a:prstGeom prst="rect">
            <a:avLst/>
          </a:prstGeom>
        </p:spPr>
      </p:pic>
      <p:sp>
        <p:nvSpPr>
          <p:cNvPr id="2" name="正方形/長方形 1">
            <a:extLst>
              <a:ext uri="{FF2B5EF4-FFF2-40B4-BE49-F238E27FC236}">
                <a16:creationId xmlns:a16="http://schemas.microsoft.com/office/drawing/2014/main" id="{B61E20FD-1D5D-A548-934E-E9ECDF1DDA11}"/>
              </a:ext>
            </a:extLst>
          </p:cNvPr>
          <p:cNvSpPr/>
          <p:nvPr/>
        </p:nvSpPr>
        <p:spPr>
          <a:xfrm>
            <a:off x="107504" y="6617684"/>
            <a:ext cx="5310336" cy="276999"/>
          </a:xfrm>
          <a:prstGeom prst="rect">
            <a:avLst/>
          </a:prstGeom>
        </p:spPr>
        <p:txBody>
          <a:bodyPr wrap="square">
            <a:spAutoFit/>
          </a:bodyPr>
          <a:lstStyle/>
          <a:p>
            <a:r>
              <a:rPr lang="ja-JP" altLang="en-US" sz="1200" b="1">
                <a:solidFill>
                  <a:srgbClr val="222222"/>
                </a:solidFill>
                <a:latin typeface="游ゴシック" panose="020B0400000000000000" pitchFamily="34" charset="-128"/>
                <a:ea typeface="游ゴシック" panose="020B0400000000000000" pitchFamily="34" charset="-128"/>
              </a:rPr>
              <a:t>３月２９日</a:t>
            </a:r>
            <a:r>
              <a:rPr lang="en-US" altLang="ja-JP" sz="1200" b="1" dirty="0">
                <a:solidFill>
                  <a:srgbClr val="222222"/>
                </a:solidFill>
                <a:latin typeface="游ゴシック" panose="020B0400000000000000" pitchFamily="34" charset="-128"/>
                <a:ea typeface="游ゴシック" panose="020B0400000000000000" pitchFamily="34" charset="-128"/>
              </a:rPr>
              <a:t>(</a:t>
            </a:r>
            <a:r>
              <a:rPr lang="ja-JP" altLang="en-US" sz="1200" b="1">
                <a:solidFill>
                  <a:srgbClr val="222222"/>
                </a:solidFill>
                <a:latin typeface="游ゴシック" panose="020B0400000000000000" pitchFamily="34" charset="-128"/>
                <a:ea typeface="游ゴシック" panose="020B0400000000000000" pitchFamily="34" charset="-128"/>
              </a:rPr>
              <a:t>月</a:t>
            </a:r>
            <a:r>
              <a:rPr lang="en-US" altLang="ja-JP" sz="1200" b="1" dirty="0">
                <a:solidFill>
                  <a:srgbClr val="222222"/>
                </a:solidFill>
                <a:latin typeface="游ゴシック" panose="020B0400000000000000" pitchFamily="34" charset="-128"/>
                <a:ea typeface="游ゴシック" panose="020B0400000000000000" pitchFamily="34" charset="-128"/>
              </a:rPr>
              <a:t>)17:55</a:t>
            </a:r>
            <a:r>
              <a:rPr lang="ja-JP" altLang="en-US" sz="1200" b="1">
                <a:solidFill>
                  <a:srgbClr val="222222"/>
                </a:solidFill>
                <a:latin typeface="游ゴシック" panose="020B0400000000000000" pitchFamily="34" charset="-128"/>
                <a:ea typeface="游ゴシック" panose="020B0400000000000000" pitchFamily="34" charset="-128"/>
              </a:rPr>
              <a:t>～</a:t>
            </a:r>
            <a:r>
              <a:rPr lang="en-US" altLang="ja-JP" sz="1200" b="1" dirty="0">
                <a:solidFill>
                  <a:srgbClr val="222222"/>
                </a:solidFill>
                <a:latin typeface="游ゴシック" panose="020B0400000000000000" pitchFamily="34" charset="-128"/>
                <a:ea typeface="游ゴシック" panose="020B0400000000000000" pitchFamily="34" charset="-128"/>
              </a:rPr>
              <a:t>18</a:t>
            </a:r>
            <a:r>
              <a:rPr lang="ja-JP" altLang="en-US" sz="1200" b="1">
                <a:solidFill>
                  <a:srgbClr val="222222"/>
                </a:solidFill>
                <a:latin typeface="游ゴシック" panose="020B0400000000000000" pitchFamily="34" charset="-128"/>
                <a:ea typeface="游ゴシック" panose="020B0400000000000000" pitchFamily="34" charset="-128"/>
              </a:rPr>
              <a:t>：</a:t>
            </a:r>
            <a:r>
              <a:rPr lang="en-US" altLang="ja-JP" sz="1200" b="1" dirty="0">
                <a:solidFill>
                  <a:srgbClr val="222222"/>
                </a:solidFill>
                <a:latin typeface="游ゴシック" panose="020B0400000000000000" pitchFamily="34" charset="-128"/>
                <a:ea typeface="游ゴシック" panose="020B0400000000000000" pitchFamily="34" charset="-128"/>
              </a:rPr>
              <a:t>49</a:t>
            </a:r>
            <a:r>
              <a:rPr lang="ja-JP" altLang="en-US" sz="1200" b="1">
                <a:solidFill>
                  <a:srgbClr val="222222"/>
                </a:solidFill>
                <a:latin typeface="游ゴシック" panose="020B0400000000000000" pitchFamily="34" charset="-128"/>
                <a:ea typeface="游ゴシック" panose="020B0400000000000000" pitchFamily="34" charset="-128"/>
              </a:rPr>
              <a:t>　</a:t>
            </a:r>
            <a:r>
              <a:rPr lang="en-US" altLang="ja-JP" sz="1200" b="1" dirty="0">
                <a:solidFill>
                  <a:srgbClr val="222222"/>
                </a:solidFill>
                <a:latin typeface="游ゴシック" panose="020B0400000000000000" pitchFamily="34" charset="-128"/>
                <a:ea typeface="游ゴシック" panose="020B0400000000000000" pitchFamily="34" charset="-128"/>
              </a:rPr>
              <a:t>※</a:t>
            </a:r>
            <a:r>
              <a:rPr lang="ja-JP" altLang="en-US" sz="1200" b="1">
                <a:solidFill>
                  <a:srgbClr val="222222"/>
                </a:solidFill>
                <a:latin typeface="游ゴシック" panose="020B0400000000000000" pitchFamily="34" charset="-128"/>
                <a:ea typeface="游ゴシック" panose="020B0400000000000000" pitchFamily="34" charset="-128"/>
              </a:rPr>
              <a:t>５４分枠</a:t>
            </a:r>
            <a:endParaRPr lang="ja-JP" altLang="en-US" sz="1200"/>
          </a:p>
        </p:txBody>
      </p:sp>
    </p:spTree>
    <p:extLst>
      <p:ext uri="{BB962C8B-B14F-4D97-AF65-F5344CB8AC3E}">
        <p14:creationId xmlns:p14="http://schemas.microsoft.com/office/powerpoint/2010/main" val="11962268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10610</TotalTime>
  <Words>1205</Words>
  <Application>Microsoft Macintosh PowerPoint</Application>
  <PresentationFormat>画面に合わせる (4:3)</PresentationFormat>
  <Paragraphs>121</Paragraphs>
  <Slides>6</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Yu Gothic Medium</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emf</dc:creator>
  <cp:lastModifiedBy>Takeshi Kubo</cp:lastModifiedBy>
  <cp:revision>110</cp:revision>
  <dcterms:created xsi:type="dcterms:W3CDTF">2019-10-09T00:26:55Z</dcterms:created>
  <dcterms:modified xsi:type="dcterms:W3CDTF">2021-04-14T06:09:09Z</dcterms:modified>
</cp:coreProperties>
</file>