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4"/>
  </p:notesMasterIdLst>
  <p:handoutMasterIdLst>
    <p:handoutMasterId r:id="rId35"/>
  </p:handoutMasterIdLst>
  <p:sldIdLst>
    <p:sldId id="293" r:id="rId3"/>
    <p:sldId id="256" r:id="rId4"/>
    <p:sldId id="298" r:id="rId5"/>
    <p:sldId id="297" r:id="rId6"/>
    <p:sldId id="305" r:id="rId7"/>
    <p:sldId id="299" r:id="rId8"/>
    <p:sldId id="306" r:id="rId9"/>
    <p:sldId id="309" r:id="rId10"/>
    <p:sldId id="308" r:id="rId11"/>
    <p:sldId id="301" r:id="rId12"/>
    <p:sldId id="283" r:id="rId13"/>
    <p:sldId id="310" r:id="rId14"/>
    <p:sldId id="302" r:id="rId15"/>
    <p:sldId id="313" r:id="rId16"/>
    <p:sldId id="311" r:id="rId17"/>
    <p:sldId id="289" r:id="rId18"/>
    <p:sldId id="314" r:id="rId19"/>
    <p:sldId id="315" r:id="rId20"/>
    <p:sldId id="319" r:id="rId21"/>
    <p:sldId id="303" r:id="rId22"/>
    <p:sldId id="316" r:id="rId23"/>
    <p:sldId id="320" r:id="rId24"/>
    <p:sldId id="317" r:id="rId25"/>
    <p:sldId id="321" r:id="rId26"/>
    <p:sldId id="323" r:id="rId27"/>
    <p:sldId id="322" r:id="rId28"/>
    <p:sldId id="324" r:id="rId29"/>
    <p:sldId id="325" r:id="rId30"/>
    <p:sldId id="304" r:id="rId31"/>
    <p:sldId id="259" r:id="rId32"/>
    <p:sldId id="267" r:id="rId3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CILS - Showeet.com" id="{15BA8034-F55E-4277-859C-36F5DF4BB9EE}">
          <p14:sldIdLst>
            <p14:sldId id="293"/>
            <p14:sldId id="256"/>
            <p14:sldId id="298"/>
            <p14:sldId id="297"/>
            <p14:sldId id="305"/>
            <p14:sldId id="299"/>
            <p14:sldId id="306"/>
            <p14:sldId id="309"/>
            <p14:sldId id="308"/>
            <p14:sldId id="301"/>
            <p14:sldId id="283"/>
            <p14:sldId id="310"/>
            <p14:sldId id="302"/>
            <p14:sldId id="313"/>
            <p14:sldId id="311"/>
            <p14:sldId id="289"/>
            <p14:sldId id="314"/>
            <p14:sldId id="315"/>
            <p14:sldId id="319"/>
            <p14:sldId id="303"/>
            <p14:sldId id="316"/>
            <p14:sldId id="320"/>
            <p14:sldId id="317"/>
            <p14:sldId id="321"/>
            <p14:sldId id="323"/>
            <p14:sldId id="322"/>
            <p14:sldId id="324"/>
            <p14:sldId id="325"/>
            <p14:sldId id="304"/>
            <p14:sldId id="259"/>
            <p14:sldId id="267"/>
          </p14:sldIdLst>
        </p14:section>
        <p14:section name="CREDITS &amp; COPYRIGHTS" id="{2FDD1312-9DC1-4874-A32E-87A5D85FEE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190000"/>
    <a:srgbClr val="FE0000"/>
    <a:srgbClr val="F7F5F6"/>
    <a:srgbClr val="916037"/>
    <a:srgbClr val="A9CA01"/>
    <a:srgbClr val="ECCB00"/>
    <a:srgbClr val="F8DF2B"/>
    <a:srgbClr val="FFE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5082" autoAdjust="0"/>
  </p:normalViewPr>
  <p:slideViewPr>
    <p:cSldViewPr snapToGrid="0">
      <p:cViewPr varScale="1">
        <p:scale>
          <a:sx n="86" d="100"/>
          <a:sy n="86" d="100"/>
        </p:scale>
        <p:origin x="30" y="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B2BD163-0799-4C4C-9B5D-62B4B32F59A6}" type="datetimeFigureOut">
              <a:rPr lang="en-US" smtClean="0"/>
              <a:t>6/2/2021</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62B6DFB-DA95-4FBA-AF06-2A85EA133505}" type="slidenum">
              <a:rPr lang="en-US" smtClean="0"/>
              <a:t>‹#›</a:t>
            </a:fld>
            <a:endParaRPr lang="en-US"/>
          </a:p>
        </p:txBody>
      </p:sp>
    </p:spTree>
    <p:extLst>
      <p:ext uri="{BB962C8B-B14F-4D97-AF65-F5344CB8AC3E}">
        <p14:creationId xmlns:p14="http://schemas.microsoft.com/office/powerpoint/2010/main" val="889264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4CC8729-EF33-4A80-A312-67E21681330B}" type="datetimeFigureOut">
              <a:rPr lang="en-US" smtClean="0"/>
              <a:t>6/2/2021</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6BEB3AE-8E34-4534-922B-E380FB565A43}" type="slidenum">
              <a:rPr lang="en-US" smtClean="0"/>
              <a:t>‹#›</a:t>
            </a:fld>
            <a:endParaRPr lang="en-US"/>
          </a:p>
        </p:txBody>
      </p:sp>
    </p:spTree>
    <p:extLst>
      <p:ext uri="{BB962C8B-B14F-4D97-AF65-F5344CB8AC3E}">
        <p14:creationId xmlns:p14="http://schemas.microsoft.com/office/powerpoint/2010/main" val="415817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a:t>
            </a:fld>
            <a:endParaRPr lang="en-US"/>
          </a:p>
        </p:txBody>
      </p:sp>
    </p:spTree>
    <p:extLst>
      <p:ext uri="{BB962C8B-B14F-4D97-AF65-F5344CB8AC3E}">
        <p14:creationId xmlns:p14="http://schemas.microsoft.com/office/powerpoint/2010/main" val="131644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10</a:t>
            </a:fld>
            <a:endParaRPr lang="en-US"/>
          </a:p>
        </p:txBody>
      </p:sp>
    </p:spTree>
    <p:extLst>
      <p:ext uri="{BB962C8B-B14F-4D97-AF65-F5344CB8AC3E}">
        <p14:creationId xmlns:p14="http://schemas.microsoft.com/office/powerpoint/2010/main" val="3152369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11</a:t>
            </a:fld>
            <a:endParaRPr lang="en-US"/>
          </a:p>
        </p:txBody>
      </p:sp>
    </p:spTree>
    <p:extLst>
      <p:ext uri="{BB962C8B-B14F-4D97-AF65-F5344CB8AC3E}">
        <p14:creationId xmlns:p14="http://schemas.microsoft.com/office/powerpoint/2010/main" val="197606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12</a:t>
            </a:fld>
            <a:endParaRPr lang="en-US"/>
          </a:p>
        </p:txBody>
      </p:sp>
    </p:spTree>
    <p:extLst>
      <p:ext uri="{BB962C8B-B14F-4D97-AF65-F5344CB8AC3E}">
        <p14:creationId xmlns:p14="http://schemas.microsoft.com/office/powerpoint/2010/main" val="4036104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13</a:t>
            </a:fld>
            <a:endParaRPr lang="en-US"/>
          </a:p>
        </p:txBody>
      </p:sp>
    </p:spTree>
    <p:extLst>
      <p:ext uri="{BB962C8B-B14F-4D97-AF65-F5344CB8AC3E}">
        <p14:creationId xmlns:p14="http://schemas.microsoft.com/office/powerpoint/2010/main" val="1498085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14</a:t>
            </a:fld>
            <a:endParaRPr lang="en-US"/>
          </a:p>
        </p:txBody>
      </p:sp>
    </p:spTree>
    <p:extLst>
      <p:ext uri="{BB962C8B-B14F-4D97-AF65-F5344CB8AC3E}">
        <p14:creationId xmlns:p14="http://schemas.microsoft.com/office/powerpoint/2010/main" val="1426030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15</a:t>
            </a:fld>
            <a:endParaRPr lang="en-US"/>
          </a:p>
        </p:txBody>
      </p:sp>
    </p:spTree>
    <p:extLst>
      <p:ext uri="{BB962C8B-B14F-4D97-AF65-F5344CB8AC3E}">
        <p14:creationId xmlns:p14="http://schemas.microsoft.com/office/powerpoint/2010/main" val="120686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16</a:t>
            </a:fld>
            <a:endParaRPr lang="en-US"/>
          </a:p>
        </p:txBody>
      </p:sp>
    </p:spTree>
    <p:extLst>
      <p:ext uri="{BB962C8B-B14F-4D97-AF65-F5344CB8AC3E}">
        <p14:creationId xmlns:p14="http://schemas.microsoft.com/office/powerpoint/2010/main" val="284514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17</a:t>
            </a:fld>
            <a:endParaRPr lang="en-US"/>
          </a:p>
        </p:txBody>
      </p:sp>
    </p:spTree>
    <p:extLst>
      <p:ext uri="{BB962C8B-B14F-4D97-AF65-F5344CB8AC3E}">
        <p14:creationId xmlns:p14="http://schemas.microsoft.com/office/powerpoint/2010/main" val="1071284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18</a:t>
            </a:fld>
            <a:endParaRPr lang="en-US"/>
          </a:p>
        </p:txBody>
      </p:sp>
    </p:spTree>
    <p:extLst>
      <p:ext uri="{BB962C8B-B14F-4D97-AF65-F5344CB8AC3E}">
        <p14:creationId xmlns:p14="http://schemas.microsoft.com/office/powerpoint/2010/main" val="142652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19</a:t>
            </a:fld>
            <a:endParaRPr lang="en-US"/>
          </a:p>
        </p:txBody>
      </p:sp>
    </p:spTree>
    <p:extLst>
      <p:ext uri="{BB962C8B-B14F-4D97-AF65-F5344CB8AC3E}">
        <p14:creationId xmlns:p14="http://schemas.microsoft.com/office/powerpoint/2010/main" val="197540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2</a:t>
            </a:fld>
            <a:endParaRPr lang="en-US"/>
          </a:p>
        </p:txBody>
      </p:sp>
    </p:spTree>
    <p:extLst>
      <p:ext uri="{BB962C8B-B14F-4D97-AF65-F5344CB8AC3E}">
        <p14:creationId xmlns:p14="http://schemas.microsoft.com/office/powerpoint/2010/main" val="16873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20</a:t>
            </a:fld>
            <a:endParaRPr lang="en-US"/>
          </a:p>
        </p:txBody>
      </p:sp>
    </p:spTree>
    <p:extLst>
      <p:ext uri="{BB962C8B-B14F-4D97-AF65-F5344CB8AC3E}">
        <p14:creationId xmlns:p14="http://schemas.microsoft.com/office/powerpoint/2010/main" val="349946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29</a:t>
            </a:fld>
            <a:endParaRPr lang="en-US"/>
          </a:p>
        </p:txBody>
      </p:sp>
    </p:spTree>
    <p:extLst>
      <p:ext uri="{BB962C8B-B14F-4D97-AF65-F5344CB8AC3E}">
        <p14:creationId xmlns:p14="http://schemas.microsoft.com/office/powerpoint/2010/main" val="323009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30</a:t>
            </a:fld>
            <a:endParaRPr lang="en-US"/>
          </a:p>
        </p:txBody>
      </p:sp>
    </p:spTree>
    <p:extLst>
      <p:ext uri="{BB962C8B-B14F-4D97-AF65-F5344CB8AC3E}">
        <p14:creationId xmlns:p14="http://schemas.microsoft.com/office/powerpoint/2010/main" val="1968914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31</a:t>
            </a:fld>
            <a:endParaRPr lang="en-US"/>
          </a:p>
        </p:txBody>
      </p:sp>
    </p:spTree>
    <p:extLst>
      <p:ext uri="{BB962C8B-B14F-4D97-AF65-F5344CB8AC3E}">
        <p14:creationId xmlns:p14="http://schemas.microsoft.com/office/powerpoint/2010/main" val="185292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3</a:t>
            </a:fld>
            <a:endParaRPr lang="en-US"/>
          </a:p>
        </p:txBody>
      </p:sp>
    </p:spTree>
    <p:extLst>
      <p:ext uri="{BB962C8B-B14F-4D97-AF65-F5344CB8AC3E}">
        <p14:creationId xmlns:p14="http://schemas.microsoft.com/office/powerpoint/2010/main" val="356373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4</a:t>
            </a:fld>
            <a:endParaRPr lang="en-US"/>
          </a:p>
        </p:txBody>
      </p:sp>
    </p:spTree>
    <p:extLst>
      <p:ext uri="{BB962C8B-B14F-4D97-AF65-F5344CB8AC3E}">
        <p14:creationId xmlns:p14="http://schemas.microsoft.com/office/powerpoint/2010/main" val="209533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5</a:t>
            </a:fld>
            <a:endParaRPr lang="en-US"/>
          </a:p>
        </p:txBody>
      </p:sp>
    </p:spTree>
    <p:extLst>
      <p:ext uri="{BB962C8B-B14F-4D97-AF65-F5344CB8AC3E}">
        <p14:creationId xmlns:p14="http://schemas.microsoft.com/office/powerpoint/2010/main" val="152032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6</a:t>
            </a:fld>
            <a:endParaRPr lang="en-US"/>
          </a:p>
        </p:txBody>
      </p:sp>
    </p:spTree>
    <p:extLst>
      <p:ext uri="{BB962C8B-B14F-4D97-AF65-F5344CB8AC3E}">
        <p14:creationId xmlns:p14="http://schemas.microsoft.com/office/powerpoint/2010/main" val="107353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7</a:t>
            </a:fld>
            <a:endParaRPr lang="en-US"/>
          </a:p>
        </p:txBody>
      </p:sp>
    </p:spTree>
    <p:extLst>
      <p:ext uri="{BB962C8B-B14F-4D97-AF65-F5344CB8AC3E}">
        <p14:creationId xmlns:p14="http://schemas.microsoft.com/office/powerpoint/2010/main" val="5692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8</a:t>
            </a:fld>
            <a:endParaRPr lang="en-US"/>
          </a:p>
        </p:txBody>
      </p:sp>
    </p:spTree>
    <p:extLst>
      <p:ext uri="{BB962C8B-B14F-4D97-AF65-F5344CB8AC3E}">
        <p14:creationId xmlns:p14="http://schemas.microsoft.com/office/powerpoint/2010/main" val="341564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06BEB3AE-8E34-4534-922B-E380FB565A43}" type="slidenum">
              <a:rPr lang="en-US" smtClean="0"/>
              <a:t>9</a:t>
            </a:fld>
            <a:endParaRPr lang="en-US"/>
          </a:p>
        </p:txBody>
      </p:sp>
    </p:spTree>
    <p:extLst>
      <p:ext uri="{BB962C8B-B14F-4D97-AF65-F5344CB8AC3E}">
        <p14:creationId xmlns:p14="http://schemas.microsoft.com/office/powerpoint/2010/main" val="3423261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4" y="6457948"/>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7"/>
            <a:ext cx="27432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6" y="3552028"/>
            <a:ext cx="6500064" cy="2387600"/>
          </a:xfrm>
        </p:spPr>
        <p:txBody>
          <a:bodyPr anchor="b">
            <a:normAutofit/>
          </a:bodyPr>
          <a:lstStyle>
            <a:lvl1pPr algn="l">
              <a:defRPr sz="700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6" y="6030052"/>
            <a:ext cx="6500064" cy="486570"/>
          </a:xfrm>
        </p:spPr>
        <p:txBody>
          <a:bodyPr anchor="ctr">
            <a:normAutofit/>
          </a:bodyPr>
          <a:lstStyle>
            <a:lvl1pPr marL="0" indent="0" algn="l">
              <a:buNone/>
              <a:defRPr sz="2800">
                <a:solidFill>
                  <a:srgbClr val="FF6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560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8"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chemeClr val="bg1"/>
                </a:solidFill>
              </a:defRPr>
            </a:lvl1pPr>
            <a:lvl2pPr>
              <a:spcAft>
                <a:spcPts val="600"/>
              </a:spcAft>
              <a:defRPr sz="3200">
                <a:solidFill>
                  <a:schemeClr val="bg1"/>
                </a:solidFill>
              </a:defRPr>
            </a:lvl2pPr>
            <a:lvl3pPr>
              <a:spcAft>
                <a:spcPts val="600"/>
              </a:spcAft>
              <a:defRPr sz="2800">
                <a:solidFill>
                  <a:schemeClr val="bg1"/>
                </a:solidFill>
              </a:defRPr>
            </a:lvl3pPr>
            <a:lvl4pPr>
              <a:spcAft>
                <a:spcPts val="600"/>
              </a:spcAft>
              <a:defRPr sz="2400">
                <a:solidFill>
                  <a:schemeClr val="bg1"/>
                </a:solidFill>
              </a:defRPr>
            </a:lvl4pPr>
            <a:lvl5pPr>
              <a:spcAft>
                <a:spcPts val="600"/>
              </a:spcAft>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384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993900"/>
            <a:ext cx="8747158" cy="4211432"/>
          </a:xfrm>
        </p:spPr>
        <p:txBody>
          <a:bodyPr>
            <a:normAutofit/>
          </a:bodyPr>
          <a:lstStyle>
            <a:lvl1pPr>
              <a:spcAft>
                <a:spcPts val="600"/>
              </a:spcAft>
              <a:defRPr sz="3600">
                <a:solidFill>
                  <a:srgbClr val="231F20"/>
                </a:solidFill>
              </a:defRPr>
            </a:lvl1pPr>
            <a:lvl2pPr>
              <a:spcAft>
                <a:spcPts val="600"/>
              </a:spcAft>
              <a:defRPr sz="3200">
                <a:solidFill>
                  <a:srgbClr val="231F20"/>
                </a:solidFill>
              </a:defRPr>
            </a:lvl2pPr>
            <a:lvl3pPr>
              <a:spcAft>
                <a:spcPts val="600"/>
              </a:spcAft>
              <a:defRPr sz="2800">
                <a:solidFill>
                  <a:srgbClr val="231F20"/>
                </a:solidFill>
              </a:defRPr>
            </a:lvl3pPr>
            <a:lvl4pPr>
              <a:spcAft>
                <a:spcPts val="600"/>
              </a:spcAft>
              <a:defRPr sz="2400">
                <a:solidFill>
                  <a:srgbClr val="231F20"/>
                </a:solidFill>
              </a:defRPr>
            </a:lvl4pPr>
            <a:lvl5pPr>
              <a:spcAft>
                <a:spcPts val="600"/>
              </a:spcAft>
              <a:defRPr sz="24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8839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vert="horz" lIns="91440" tIns="45720" rIns="91440" bIns="45720" rtlCol="0" anchor="ctr">
            <a:normAutofit/>
          </a:bodyPr>
          <a:lstStyle>
            <a:lvl1pPr>
              <a:defRPr lang="en-US" sz="48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600"/>
              </a:spcAft>
              <a:defRPr sz="3600"/>
            </a:lvl1pPr>
            <a:lvl2pPr>
              <a:spcAft>
                <a:spcPts val="600"/>
              </a:spcAft>
              <a:defRPr sz="3200"/>
            </a:lvl2pPr>
            <a:lvl3pPr>
              <a:spcAft>
                <a:spcPts val="600"/>
              </a:spcAft>
              <a:defRPr sz="2800"/>
            </a:lvl3pPr>
            <a:lvl4pPr>
              <a:spcAft>
                <a:spcPts val="600"/>
              </a:spcAft>
              <a:defRPr sz="2400"/>
            </a:lvl4pPr>
            <a:lvl5pPr>
              <a:spcAft>
                <a:spcPts val="600"/>
              </a:spcAf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3609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88952" cy="6858000"/>
          </a:xfrm>
        </p:spPr>
        <p:txBody>
          <a:bodyPr/>
          <a:lstStyle/>
          <a:p>
            <a:endParaRPr lang="en-US"/>
          </a:p>
        </p:txBody>
      </p:sp>
      <p:sp>
        <p:nvSpPr>
          <p:cNvPr id="39" name="Title 1"/>
          <p:cNvSpPr>
            <a:spLocks noGrp="1"/>
          </p:cNvSpPr>
          <p:nvPr>
            <p:ph type="title"/>
          </p:nvPr>
        </p:nvSpPr>
        <p:spPr>
          <a:xfrm>
            <a:off x="590550" y="3852126"/>
            <a:ext cx="11010900" cy="2132892"/>
          </a:xfrm>
          <a:prstGeom prst="rect">
            <a:avLst/>
          </a:prstGeom>
          <a:solidFill>
            <a:schemeClr val="bg1">
              <a:alpha val="80000"/>
            </a:schemeClr>
          </a:solidFill>
        </p:spPr>
        <p:txBody>
          <a:bodyPr wrap="square" tIns="91440" anchor="b">
            <a:spAutoFit/>
          </a:bodyPr>
          <a:lstStyle>
            <a:lvl1pPr algn="ctr">
              <a:defRPr sz="72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590550" y="5985018"/>
            <a:ext cx="11010900" cy="701731"/>
          </a:xfrm>
          <a:prstGeom prst="rect">
            <a:avLst/>
          </a:prstGeom>
          <a:solidFill>
            <a:schemeClr val="bg1">
              <a:alpha val="80000"/>
            </a:schemeClr>
          </a:solidFill>
        </p:spPr>
        <p:txBody>
          <a:bodyPr wrap="square">
            <a:spAutoFit/>
          </a:bodyPr>
          <a:lstStyle>
            <a:lvl1pPr marL="0" indent="0" algn="ctr">
              <a:buNone/>
              <a:defRPr sz="44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76139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5730" y="2294792"/>
            <a:ext cx="6866269" cy="4563208"/>
          </a:xfrm>
          <a:prstGeom prst="rect">
            <a:avLst/>
          </a:prstGeom>
        </p:spPr>
      </p:pic>
      <p:sp>
        <p:nvSpPr>
          <p:cNvPr id="21" name="Title 1"/>
          <p:cNvSpPr>
            <a:spLocks noGrp="1"/>
          </p:cNvSpPr>
          <p:nvPr>
            <p:ph type="title"/>
          </p:nvPr>
        </p:nvSpPr>
        <p:spPr>
          <a:xfrm>
            <a:off x="831849" y="2555274"/>
            <a:ext cx="7717064" cy="2852737"/>
          </a:xfrm>
        </p:spPr>
        <p:txBody>
          <a:bodyPr vert="horz" wrap="square" lIns="91440" tIns="45720" rIns="91440" bIns="0" rtlCol="0" anchor="b">
            <a:noAutofit/>
          </a:bodyPr>
          <a:lstStyle>
            <a:lvl1pPr algn="ctr">
              <a:defRPr lang="en-US" sz="372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6" y="5737790"/>
            <a:ext cx="6572251" cy="790428"/>
          </a:xfrm>
        </p:spPr>
        <p:txBody>
          <a:bodyPr/>
          <a:lstStyle>
            <a:lvl1pPr marL="0" indent="0" algn="ctr">
              <a:buNone/>
              <a:defRPr sz="2400">
                <a:solidFill>
                  <a:srgbClr val="FE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5400" b="1">
                <a:solidFill>
                  <a:schemeClr val="accent3"/>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12430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3" y="2318238"/>
            <a:ext cx="9127435" cy="3242021"/>
          </a:xfrm>
          <a:prstGeom prst="rect">
            <a:avLst/>
          </a:prstGeom>
          <a:solidFill>
            <a:schemeClr val="bg2"/>
          </a:solidFill>
          <a:effectLst/>
        </p:spPr>
        <p:txBody>
          <a:bodyPr vert="horz" lIns="91440" tIns="45720" rIns="91440" bIns="45720" rtlCol="0" anchor="ctr">
            <a:normAutofit/>
          </a:bodyPr>
          <a:lstStyle>
            <a:lvl1pPr>
              <a:defRPr lang="en-US" sz="60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0"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55"/>
          <p:cNvSpPr>
            <a:spLocks noEditPoints="1"/>
          </p:cNvSpPr>
          <p:nvPr userDrawn="1"/>
        </p:nvSpPr>
        <p:spPr bwMode="auto">
          <a:xfrm>
            <a:off x="8970963" y="4260584"/>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55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10" name="Picture 9"/>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121408" cy="4718304"/>
          </a:xfrm>
          <a:prstGeom prst="rect">
            <a:avLst/>
          </a:prstGeom>
        </p:spPr>
      </p:pic>
      <p:sp>
        <p:nvSpPr>
          <p:cNvPr id="2" name="Title 1"/>
          <p:cNvSpPr>
            <a:spLocks noGrp="1"/>
          </p:cNvSpPr>
          <p:nvPr>
            <p:ph type="title"/>
          </p:nvPr>
        </p:nvSpPr>
        <p:spPr>
          <a:xfrm>
            <a:off x="493485" y="365125"/>
            <a:ext cx="4034971" cy="1325563"/>
          </a:xfrm>
          <a:noFill/>
        </p:spPr>
        <p:txBody>
          <a:bodyPr vert="horz" lIns="91440" tIns="45720" rIns="91440" bIns="45720" rtlCol="0" anchor="t">
            <a:normAutofit/>
          </a:bodyPr>
          <a:lstStyle>
            <a:lvl1pPr>
              <a:defRPr lang="en-US" sz="48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61675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1"/>
            <a:ext cx="4526280" cy="3566659"/>
          </a:xfrm>
          <a:prstGeom prst="rect">
            <a:avLst/>
          </a:prstGeom>
          <a:noFill/>
        </p:spPr>
        <p:txBody>
          <a:bodyPr vert="horz" lIns="0" tIns="45720" rIns="0" bIns="45720" rtlCol="0" anchor="ctr">
            <a:noAutofit/>
          </a:bodyPr>
          <a:lstStyle>
            <a:lvl1pPr marL="0" indent="0" algn="ctr">
              <a:lnSpc>
                <a:spcPts val="4000"/>
              </a:lnSpc>
              <a:buNone/>
              <a:defRPr lang="en-US" sz="4000" b="1">
                <a:solidFill>
                  <a:srgbClr val="FF6600"/>
                </a:solidFill>
              </a:defRPr>
            </a:lvl1pPr>
            <a:lvl2pPr marL="457200" indent="0">
              <a:buNone/>
              <a:defRPr lang="en-US" sz="6000">
                <a:solidFill>
                  <a:schemeClr val="tx1"/>
                </a:solidFill>
              </a:defRPr>
            </a:lvl2pPr>
            <a:lvl3pPr marL="914400" indent="0">
              <a:buNone/>
              <a:defRPr lang="en-US" sz="5400">
                <a:solidFill>
                  <a:schemeClr val="tx1"/>
                </a:solidFill>
              </a:defRPr>
            </a:lvl3pPr>
            <a:lvl4pPr marL="1371600" indent="0">
              <a:buNone/>
              <a:defRPr lang="en-US" sz="4800">
                <a:solidFill>
                  <a:schemeClr val="tx1"/>
                </a:solidFill>
              </a:defRPr>
            </a:lvl4pPr>
            <a:lvl5pPr marL="1828800" indent="0">
              <a:buNone/>
              <a:defRPr lang="en-US" sz="48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5"/>
            <a:ext cx="10515600" cy="1325563"/>
          </a:xfrm>
          <a:solidFill>
            <a:srgbClr val="FFFFFF">
              <a:alpha val="50196"/>
            </a:srgbClr>
          </a:solidFill>
        </p:spPr>
        <p:txBody>
          <a:bodyPr vert="horz" lIns="91440" tIns="45720" rIns="91440" bIns="45720" rtlCol="0" anchor="ctr">
            <a:normAutofit/>
          </a:bodyPr>
          <a:lstStyle>
            <a:lvl1pPr>
              <a:defRPr lang="en-US" sz="48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6"/>
            <a:ext cx="1629229"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6"/>
            <a:ext cx="4156166"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0"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55"/>
          <p:cNvSpPr>
            <a:spLocks noEditPoints="1"/>
          </p:cNvSpPr>
          <p:nvPr userDrawn="1"/>
        </p:nvSpPr>
        <p:spPr bwMode="auto">
          <a:xfrm>
            <a:off x="3535363" y="4211539"/>
            <a:ext cx="2052638"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3869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bg1"/>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85000"/>
                  </a:schemeClr>
                </a:solidFill>
              </a:defRPr>
            </a:lvl1pPr>
            <a:lvl2pPr>
              <a:defRPr sz="2000">
                <a:solidFill>
                  <a:schemeClr val="bg1">
                    <a:lumMod val="85000"/>
                  </a:schemeClr>
                </a:solidFill>
              </a:defRPr>
            </a:lvl2pPr>
            <a:lvl3pPr>
              <a:defRPr sz="1800">
                <a:solidFill>
                  <a:schemeClr val="bg1">
                    <a:lumMod val="85000"/>
                  </a:schemeClr>
                </a:solidFill>
              </a:defRPr>
            </a:lvl3pPr>
            <a:lvl4pPr>
              <a:defRPr sz="1600">
                <a:solidFill>
                  <a:schemeClr val="bg1">
                    <a:lumMod val="85000"/>
                  </a:schemeClr>
                </a:solidFill>
              </a:defRPr>
            </a:lvl4pPr>
            <a:lvl5pPr>
              <a:defRPr sz="16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8268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0" y="1825626"/>
            <a:ext cx="8747158" cy="3065250"/>
          </a:xfrm>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17915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916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9" name="Picture 8"/>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V="1">
            <a:off x="10072914" y="2139696"/>
            <a:ext cx="2119086" cy="4718304"/>
          </a:xfrm>
          <a:prstGeom prst="rect">
            <a:avLst/>
          </a:prstGeom>
        </p:spPr>
      </p:pic>
      <p:sp>
        <p:nvSpPr>
          <p:cNvPr id="2" name="Title 1"/>
          <p:cNvSpPr>
            <a:spLocks noGrp="1"/>
          </p:cNvSpPr>
          <p:nvPr>
            <p:ph type="title"/>
          </p:nvPr>
        </p:nvSpPr>
        <p:spPr/>
        <p:txBody>
          <a:bodyPr>
            <a:normAutofit/>
          </a:bodyPr>
          <a:lstStyle>
            <a:lvl1pPr>
              <a:defRPr sz="48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4" cy="1109570"/>
          </a:xfrm>
        </p:spPr>
        <p:txBody>
          <a:bodyPr>
            <a:noAutofit/>
          </a:bodyPr>
          <a:lstStyle>
            <a:lvl1pPr>
              <a:defRPr sz="2400">
                <a:solidFill>
                  <a:schemeClr val="bg1">
                    <a:lumMod val="50000"/>
                  </a:schemeClr>
                </a:solidFill>
              </a:defRPr>
            </a:lvl1pPr>
            <a:lvl2pPr>
              <a:defRPr sz="2000">
                <a:solidFill>
                  <a:schemeClr val="bg1">
                    <a:lumMod val="50000"/>
                  </a:schemeClr>
                </a:solidFill>
              </a:defRPr>
            </a:lvl2pPr>
            <a:lvl3pPr>
              <a:defRPr sz="1800">
                <a:solidFill>
                  <a:schemeClr val="bg1">
                    <a:lumMod val="50000"/>
                  </a:schemeClr>
                </a:solidFill>
              </a:defRPr>
            </a:lvl3pPr>
            <a:lvl4pPr>
              <a:defRPr sz="1600">
                <a:solidFill>
                  <a:schemeClr val="bg1">
                    <a:lumMod val="50000"/>
                  </a:schemeClr>
                </a:solidFill>
              </a:defRPr>
            </a:lvl4pPr>
            <a:lvl5pPr>
              <a:defRPr sz="16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50656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914" y="0"/>
            <a:ext cx="2119086" cy="4714069"/>
          </a:xfrm>
          <a:prstGeom prst="rect">
            <a:avLst/>
          </a:prstGeom>
        </p:spPr>
      </p:pic>
      <p:sp>
        <p:nvSpPr>
          <p:cNvPr id="2" name="Title 1"/>
          <p:cNvSpPr>
            <a:spLocks noGrp="1"/>
          </p:cNvSpPr>
          <p:nvPr>
            <p:ph type="title"/>
          </p:nvPr>
        </p:nvSpPr>
        <p:spPr>
          <a:xfrm>
            <a:off x="838200" y="365125"/>
            <a:ext cx="8689352" cy="1325563"/>
          </a:xfrm>
        </p:spPr>
        <p:txBody>
          <a:bodyPr>
            <a:normAutofit/>
          </a:bodyPr>
          <a:lstStyle>
            <a:lvl1pPr>
              <a:defRPr sz="48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213/216/223</a:t>
              </a:r>
            </a:p>
          </p:txBody>
        </p:sp>
      </p:grpSp>
      <p:sp>
        <p:nvSpPr>
          <p:cNvPr id="37"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60076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4" y="3379974"/>
            <a:ext cx="6676571" cy="2722110"/>
          </a:xfrm>
        </p:spPr>
        <p:txBody>
          <a:bodyPr bIns="0" anchor="b">
            <a:normAutofit/>
          </a:bodyPr>
          <a:lstStyle>
            <a:lvl1pPr algn="r">
              <a:defRPr sz="96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4" y="6102083"/>
            <a:ext cx="6676571" cy="656510"/>
          </a:xfrm>
        </p:spPr>
        <p:txBody>
          <a:bodyPr rIns="137160" anchor="ctr"/>
          <a:lstStyle>
            <a:lvl1pPr marL="0" indent="0" algn="r">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1059543" y="156754"/>
            <a:ext cx="3425371" cy="1669175"/>
          </a:xfrm>
          <a:solidFill>
            <a:schemeClr val="bg1">
              <a:alpha val="70000"/>
            </a:schemeClr>
          </a:solidFill>
        </p:spPr>
        <p:txBody>
          <a:bodyPr wrap="square" lIns="182880" tIns="182880" rIns="182880" bIns="91440" anchor="t" anchorCtr="0">
            <a:sp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16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207481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5380000" y="0"/>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5380002" y="3911600"/>
            <a:ext cx="6811998" cy="2946400"/>
          </a:xfrm>
          <a:prstGeom prst="rect">
            <a:avLst/>
          </a:prstGeom>
        </p:spPr>
      </p:pic>
      <p:sp>
        <p:nvSpPr>
          <p:cNvPr id="2" name="Title 1"/>
          <p:cNvSpPr>
            <a:spLocks noGrp="1"/>
          </p:cNvSpPr>
          <p:nvPr>
            <p:ph type="title"/>
          </p:nvPr>
        </p:nvSpPr>
        <p:spPr>
          <a:xfrm>
            <a:off x="831850" y="1909569"/>
            <a:ext cx="7115892" cy="2852737"/>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0" y="4810275"/>
            <a:ext cx="7115892" cy="1500187"/>
          </a:xfrm>
        </p:spPr>
        <p:txBody>
          <a:bodyPr lIns="137160">
            <a:normAutofit/>
          </a:bodyPr>
          <a:lstStyle>
            <a:lvl1pPr marL="0" indent="0" algn="l">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7853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36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669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24" y="0"/>
            <a:ext cx="9217153"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2315" y="4105656"/>
            <a:ext cx="9227370" cy="2752344"/>
          </a:xfrm>
          <a:prstGeom prst="rect">
            <a:avLst/>
          </a:prstGeom>
        </p:spPr>
      </p:pic>
      <p:sp>
        <p:nvSpPr>
          <p:cNvPr id="2" name="Title 1"/>
          <p:cNvSpPr>
            <a:spLocks noGrp="1"/>
          </p:cNvSpPr>
          <p:nvPr>
            <p:ph type="title"/>
          </p:nvPr>
        </p:nvSpPr>
        <p:spPr>
          <a:xfrm>
            <a:off x="635000" y="1896167"/>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700467"/>
            <a:ext cx="10922000" cy="835006"/>
          </a:xfrm>
        </p:spPr>
        <p:txBody>
          <a:bodyPr>
            <a:normAutofit/>
          </a:bodyPr>
          <a:lstStyle>
            <a:lvl1pPr marL="0" indent="0" algn="ctr">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9646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35" y="0"/>
            <a:ext cx="9225530"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36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004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315" y="4105656"/>
            <a:ext cx="9227370" cy="2752344"/>
          </a:xfrm>
          <a:prstGeom prst="rect">
            <a:avLst/>
          </a:prstGeom>
        </p:spPr>
      </p:pic>
      <p:sp>
        <p:nvSpPr>
          <p:cNvPr id="2" name="Title 1"/>
          <p:cNvSpPr>
            <a:spLocks noGrp="1"/>
          </p:cNvSpPr>
          <p:nvPr>
            <p:ph type="title"/>
          </p:nvPr>
        </p:nvSpPr>
        <p:spPr>
          <a:xfrm>
            <a:off x="635000" y="1391579"/>
            <a:ext cx="10922000" cy="1605156"/>
          </a:xfrm>
        </p:spPr>
        <p:txBody>
          <a:bodyPr anchor="b"/>
          <a:lstStyle>
            <a:lvl1pPr algn="ct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195879"/>
            <a:ext cx="10922000" cy="835006"/>
          </a:xfrm>
        </p:spPr>
        <p:txBody>
          <a:bodyPr>
            <a:normAutofit/>
          </a:bodyPr>
          <a:lstStyle>
            <a:lvl1pPr marL="0" indent="0" algn="ctr">
              <a:buNone/>
              <a:defRPr sz="3600">
                <a:solidFill>
                  <a:srgbClr val="FF6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66134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5300" y="1600200"/>
            <a:ext cx="7886700" cy="5257800"/>
          </a:xfrm>
          <a:prstGeom prst="rect">
            <a:avLst/>
          </a:prstGeom>
        </p:spPr>
      </p:pic>
      <p:sp>
        <p:nvSpPr>
          <p:cNvPr id="2" name="Title 1"/>
          <p:cNvSpPr>
            <a:spLocks noGrp="1"/>
          </p:cNvSpPr>
          <p:nvPr>
            <p:ph type="title"/>
          </p:nvPr>
        </p:nvSpPr>
        <p:spPr>
          <a:xfrm>
            <a:off x="831850" y="1243357"/>
            <a:ext cx="5283200" cy="1521730"/>
          </a:xfrm>
        </p:spPr>
        <p:txBody>
          <a:bodyPr anchor="b"/>
          <a:lstStyle>
            <a:lvl1pPr>
              <a:defRPr sz="8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0" y="2765087"/>
            <a:ext cx="5283200" cy="1500187"/>
          </a:xfrm>
        </p:spPr>
        <p:txBody>
          <a:bodyPr lIns="137160">
            <a:normAutofit/>
          </a:bodyPr>
          <a:lstStyle>
            <a:lvl1pPr marL="0" indent="0" algn="l">
              <a:buNone/>
              <a:defRPr sz="36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6"/>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6"/>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14070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0" cy="1521730"/>
          </a:xfrm>
        </p:spPr>
        <p:txBody>
          <a:bodyPr anchor="b"/>
          <a:lstStyle>
            <a:lvl1pPr>
              <a:defRPr sz="8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3"/>
            <a:ext cx="5698230" cy="1500187"/>
          </a:xfrm>
        </p:spPr>
        <p:txBody>
          <a:bodyPr lIns="137160">
            <a:normAutofit/>
          </a:bodyPr>
          <a:lstStyle>
            <a:lvl1pPr marL="0" indent="0" algn="l">
              <a:buNone/>
              <a:defRPr sz="3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6"/>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6"/>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6"/>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8" name="Group 7"/>
          <p:cNvGrpSpPr/>
          <p:nvPr userDrawn="1"/>
        </p:nvGrpSpPr>
        <p:grpSpPr>
          <a:xfrm>
            <a:off x="7122660" y="581584"/>
            <a:ext cx="3174999" cy="2760276"/>
            <a:chOff x="6021388" y="1082675"/>
            <a:chExt cx="741363" cy="644525"/>
          </a:xfrm>
          <a:solidFill>
            <a:schemeClr val="tx1"/>
          </a:solidFill>
        </p:grpSpPr>
        <p:sp>
          <p:nvSpPr>
            <p:cNvPr id="12"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userDrawn="1"/>
        </p:nvGrpSpPr>
        <p:grpSpPr>
          <a:xfrm>
            <a:off x="9728752" y="1976504"/>
            <a:ext cx="1892472" cy="2730712"/>
            <a:chOff x="7016750" y="3030538"/>
            <a:chExt cx="584200" cy="842962"/>
          </a:xfrm>
          <a:solidFill>
            <a:schemeClr val="tx1"/>
          </a:solidFill>
        </p:grpSpPr>
        <p:sp>
          <p:nvSpPr>
            <p:cNvPr id="15"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Freeform 58"/>
          <p:cNvSpPr>
            <a:spLocks noEditPoints="1"/>
          </p:cNvSpPr>
          <p:nvPr userDrawn="1"/>
        </p:nvSpPr>
        <p:spPr bwMode="auto">
          <a:xfrm>
            <a:off x="815340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322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106191433"/>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0" r:id="rId3"/>
    <p:sldLayoutId id="2147483686" r:id="rId4"/>
    <p:sldLayoutId id="2147483687" r:id="rId5"/>
    <p:sldLayoutId id="2147483689" r:id="rId6"/>
    <p:sldLayoutId id="2147483690" r:id="rId7"/>
    <p:sldLayoutId id="2147483671" r:id="rId8"/>
    <p:sldLayoutId id="2147483688" r:id="rId9"/>
    <p:sldLayoutId id="2147483680" r:id="rId10"/>
    <p:sldLayoutId id="2147483681" r:id="rId11"/>
    <p:sldLayoutId id="2147483652" r:id="rId12"/>
    <p:sldLayoutId id="2147483685" r:id="rId13"/>
    <p:sldLayoutId id="2147483682" r:id="rId14"/>
    <p:sldLayoutId id="2147483666" r:id="rId15"/>
    <p:sldLayoutId id="2147483691" r:id="rId16"/>
    <p:sldLayoutId id="2147483678" r:id="rId17"/>
    <p:sldLayoutId id="2147483665" r:id="rId18"/>
    <p:sldLayoutId id="2147483679" r:id="rId19"/>
    <p:sldLayoutId id="2147483684" r:id="rId20"/>
    <p:sldLayoutId id="2147483683" r:id="rId21"/>
    <p:sldLayoutId id="2147483651"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2777589201"/>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883390" y="3481079"/>
            <a:ext cx="9867332" cy="830997"/>
          </a:xfrm>
          <a:prstGeom prst="rect">
            <a:avLst/>
          </a:prstGeom>
          <a:noFill/>
        </p:spPr>
        <p:txBody>
          <a:bodyPr wrap="square" rtlCol="0">
            <a:spAutoFit/>
          </a:bodyPr>
          <a:lstStyle/>
          <a:p>
            <a:r>
              <a:rPr kumimoji="1" lang="ja-JP" altLang="en-US" sz="4800" b="1" dirty="0"/>
              <a:t>子どもの「できる」をめざして</a:t>
            </a:r>
            <a:endParaRPr kumimoji="1" lang="en-US" altLang="ja-JP" sz="4800" b="1" dirty="0"/>
          </a:p>
        </p:txBody>
      </p:sp>
      <p:sp>
        <p:nvSpPr>
          <p:cNvPr id="11" name="テキスト ボックス 10"/>
          <p:cNvSpPr txBox="1"/>
          <p:nvPr/>
        </p:nvSpPr>
        <p:spPr>
          <a:xfrm>
            <a:off x="9273654" y="6023802"/>
            <a:ext cx="2797791" cy="369332"/>
          </a:xfrm>
          <a:prstGeom prst="rect">
            <a:avLst/>
          </a:prstGeom>
          <a:noFill/>
        </p:spPr>
        <p:txBody>
          <a:bodyPr wrap="square" rtlCol="0">
            <a:spAutoFit/>
          </a:bodyPr>
          <a:lstStyle/>
          <a:p>
            <a:r>
              <a:rPr kumimoji="1" lang="ja-JP" altLang="en-US" dirty="0"/>
              <a:t>日本こども福祉専門学校</a:t>
            </a:r>
          </a:p>
        </p:txBody>
      </p:sp>
      <p:sp>
        <p:nvSpPr>
          <p:cNvPr id="12" name="テキスト ボックス 11"/>
          <p:cNvSpPr txBox="1"/>
          <p:nvPr/>
        </p:nvSpPr>
        <p:spPr>
          <a:xfrm>
            <a:off x="10447361" y="6393134"/>
            <a:ext cx="1624084" cy="369332"/>
          </a:xfrm>
          <a:prstGeom prst="rect">
            <a:avLst/>
          </a:prstGeom>
          <a:noFill/>
        </p:spPr>
        <p:txBody>
          <a:bodyPr wrap="square" rtlCol="0">
            <a:spAutoFit/>
          </a:bodyPr>
          <a:lstStyle/>
          <a:p>
            <a:r>
              <a:rPr kumimoji="1" lang="ja-JP" altLang="en-US" dirty="0"/>
              <a:t>三原　芙美子</a:t>
            </a:r>
          </a:p>
        </p:txBody>
      </p:sp>
      <p:sp>
        <p:nvSpPr>
          <p:cNvPr id="13" name="テキスト ボックス 12"/>
          <p:cNvSpPr txBox="1"/>
          <p:nvPr/>
        </p:nvSpPr>
        <p:spPr>
          <a:xfrm>
            <a:off x="2527110" y="4420233"/>
            <a:ext cx="8732293" cy="461665"/>
          </a:xfrm>
          <a:prstGeom prst="rect">
            <a:avLst/>
          </a:prstGeom>
          <a:noFill/>
        </p:spPr>
        <p:txBody>
          <a:bodyPr wrap="square" rtlCol="0">
            <a:spAutoFit/>
          </a:bodyPr>
          <a:lstStyle/>
          <a:p>
            <a:r>
              <a:rPr kumimoji="1" lang="ja-JP" altLang="en-US" sz="2400" dirty="0"/>
              <a:t>～子どもの権利保障とインクルーシブ保育の実践～</a:t>
            </a:r>
            <a:endParaRPr kumimoji="1" lang="en-US" altLang="ja-JP" sz="2400" dirty="0"/>
          </a:p>
        </p:txBody>
      </p:sp>
    </p:spTree>
    <p:extLst>
      <p:ext uri="{BB962C8B-B14F-4D97-AF65-F5344CB8AC3E}">
        <p14:creationId xmlns:p14="http://schemas.microsoft.com/office/powerpoint/2010/main" val="198178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E2125FD-6BF9-4622-ABD0-42E39D6821BC}"/>
              </a:ext>
            </a:extLst>
          </p:cNvPr>
          <p:cNvSpPr txBox="1"/>
          <p:nvPr/>
        </p:nvSpPr>
        <p:spPr>
          <a:xfrm>
            <a:off x="1370814" y="4176215"/>
            <a:ext cx="5584168" cy="830997"/>
          </a:xfrm>
          <a:prstGeom prst="rect">
            <a:avLst/>
          </a:prstGeom>
          <a:noFill/>
        </p:spPr>
        <p:txBody>
          <a:bodyPr wrap="square" rtlCol="0">
            <a:spAutoFit/>
          </a:bodyPr>
          <a:lstStyle/>
          <a:p>
            <a:r>
              <a:rPr kumimoji="1" lang="ja-JP" altLang="en-US" sz="4800" dirty="0"/>
              <a:t>しっかり休憩</a:t>
            </a:r>
            <a:r>
              <a:rPr kumimoji="1" lang="en-US" altLang="ja-JP" sz="4800" dirty="0"/>
              <a:t>Time</a:t>
            </a:r>
            <a:endParaRPr kumimoji="1" lang="ja-JP" altLang="en-US" sz="4800" dirty="0"/>
          </a:p>
        </p:txBody>
      </p:sp>
    </p:spTree>
    <p:extLst>
      <p:ext uri="{BB962C8B-B14F-4D97-AF65-F5344CB8AC3E}">
        <p14:creationId xmlns:p14="http://schemas.microsoft.com/office/powerpoint/2010/main" val="3341314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35" b="7735"/>
          <a:stretch>
            <a:fillRect/>
          </a:stretch>
        </p:blipFill>
        <p:spPr/>
      </p:pic>
      <p:sp>
        <p:nvSpPr>
          <p:cNvPr id="3" name="Title 2"/>
          <p:cNvSpPr>
            <a:spLocks noGrp="1"/>
          </p:cNvSpPr>
          <p:nvPr>
            <p:ph type="title"/>
          </p:nvPr>
        </p:nvSpPr>
        <p:spPr>
          <a:xfrm>
            <a:off x="260500" y="5020887"/>
            <a:ext cx="11667952" cy="1196887"/>
          </a:xfrm>
        </p:spPr>
        <p:txBody>
          <a:bodyPr/>
          <a:lstStyle/>
          <a:p>
            <a:r>
              <a:rPr lang="ja-JP" altLang="en-US" dirty="0">
                <a:latin typeface="HG丸ｺﾞｼｯｸM-PRO" panose="020F0400000000000000" pitchFamily="50" charset="-128"/>
                <a:ea typeface="HG丸ｺﾞｼｯｸM-PRO" panose="020F0400000000000000" pitchFamily="50" charset="-128"/>
              </a:rPr>
              <a:t>ちょっと考えてみましょう</a:t>
            </a:r>
            <a:endParaRPr lang="en-US"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3499987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35" b="7735"/>
          <a:stretch>
            <a:fillRect/>
          </a:stretch>
        </p:blipFill>
        <p:spPr/>
      </p:pic>
      <p:sp>
        <p:nvSpPr>
          <p:cNvPr id="3" name="Title 2"/>
          <p:cNvSpPr>
            <a:spLocks noGrp="1"/>
          </p:cNvSpPr>
          <p:nvPr>
            <p:ph type="title"/>
          </p:nvPr>
        </p:nvSpPr>
        <p:spPr>
          <a:xfrm>
            <a:off x="0" y="5082078"/>
            <a:ext cx="12188952" cy="1135696"/>
          </a:xfrm>
        </p:spPr>
        <p:txBody>
          <a:bodyPr/>
          <a:lstStyle/>
          <a:p>
            <a:r>
              <a:rPr lang="ja-JP" altLang="en-US" dirty="0">
                <a:latin typeface="HG丸ｺﾞｼｯｸM-PRO" panose="020F0400000000000000" pitchFamily="50" charset="-128"/>
                <a:ea typeface="HG丸ｺﾞｼｯｸM-PRO" panose="020F0400000000000000" pitchFamily="50" charset="-128"/>
              </a:rPr>
              <a:t>「障害」ってなんでしょう？</a:t>
            </a:r>
            <a:endParaRPr lang="en-US"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130675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8AC1D5-57F8-4D1A-B607-38BCABD162C4}"/>
              </a:ext>
            </a:extLst>
          </p:cNvPr>
          <p:cNvSpPr txBox="1"/>
          <p:nvPr/>
        </p:nvSpPr>
        <p:spPr>
          <a:xfrm>
            <a:off x="235071" y="224198"/>
            <a:ext cx="3780430" cy="584775"/>
          </a:xfrm>
          <a:prstGeom prst="rect">
            <a:avLst/>
          </a:prstGeom>
          <a:noFill/>
        </p:spPr>
        <p:txBody>
          <a:bodyPr wrap="square" rtlCol="0">
            <a:spAutoFit/>
          </a:bodyPr>
          <a:lstStyle/>
          <a:p>
            <a:r>
              <a:rPr kumimoji="1" lang="ja-JP" altLang="en-US" sz="3200" b="1" dirty="0"/>
              <a:t>障害とは</a:t>
            </a:r>
          </a:p>
        </p:txBody>
      </p:sp>
      <p:pic>
        <p:nvPicPr>
          <p:cNvPr id="10" name="Picture 4" descr="https://1.bp.blogspot.com/-eJGNGE4u8LA/UsZuCAMuehI/AAAAAAAAc2c/QQ5eBSC2Ey0/s800/mark_batsu.png">
            <a:extLst>
              <a:ext uri="{FF2B5EF4-FFF2-40B4-BE49-F238E27FC236}">
                <a16:creationId xmlns:a16="http://schemas.microsoft.com/office/drawing/2014/main" id="{BC9067AF-CAD9-4269-BEEF-AB825F867E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104" y="1260156"/>
            <a:ext cx="1027254" cy="102725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1AD9B42C-7AD0-40B4-AC85-74E65F511515}"/>
              </a:ext>
            </a:extLst>
          </p:cNvPr>
          <p:cNvSpPr txBox="1"/>
          <p:nvPr/>
        </p:nvSpPr>
        <p:spPr>
          <a:xfrm>
            <a:off x="2776451" y="1520142"/>
            <a:ext cx="3679767" cy="523220"/>
          </a:xfrm>
          <a:prstGeom prst="rect">
            <a:avLst/>
          </a:prstGeom>
          <a:noFill/>
        </p:spPr>
        <p:txBody>
          <a:bodyPr wrap="square" rtlCol="0">
            <a:spAutoFit/>
          </a:bodyPr>
          <a:lstStyle/>
          <a:p>
            <a:r>
              <a:rPr kumimoji="1" lang="ja-JP" altLang="en-US" sz="2800" dirty="0">
                <a:solidFill>
                  <a:srgbClr val="FF0000"/>
                </a:solidFill>
              </a:rPr>
              <a:t>様々な機能不全</a:t>
            </a:r>
          </a:p>
        </p:txBody>
      </p:sp>
      <p:pic>
        <p:nvPicPr>
          <p:cNvPr id="8198" name="Picture 6" descr="https://2.bp.blogspot.com/-dZzbLI_Oqy0/VozfTRLKp8I/AAAAAAAA2jc/tJx29CmOJ-g/s800/kurumaisu_ojiisan1_smi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410" y="3152957"/>
            <a:ext cx="1954990" cy="3090894"/>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s://4.bp.blogspot.com/-G0i6MFdYBns/WFJWQckTB4I/AAAAAAABAZY/xjhHhsK_oCc0gmmlXAjC9yJirgaJj2auwCLcB/s800/choudouken_wo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9986" y="3113464"/>
            <a:ext cx="2602492" cy="3178616"/>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https://2.bp.blogspot.com/-rQx_myMnH8M/Wl1bKGogbbI/AAAAAAABJuA/ajRVkeQUayciRbFQCddIOoh_5MCkbJuawCLcBGAs/s800/hakujou_walk_woma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4699" y="3057774"/>
            <a:ext cx="2417644" cy="323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159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8AC1D5-57F8-4D1A-B607-38BCABD162C4}"/>
              </a:ext>
            </a:extLst>
          </p:cNvPr>
          <p:cNvSpPr txBox="1"/>
          <p:nvPr/>
        </p:nvSpPr>
        <p:spPr>
          <a:xfrm>
            <a:off x="235071" y="224198"/>
            <a:ext cx="3780430" cy="584775"/>
          </a:xfrm>
          <a:prstGeom prst="rect">
            <a:avLst/>
          </a:prstGeom>
          <a:noFill/>
        </p:spPr>
        <p:txBody>
          <a:bodyPr wrap="square" rtlCol="0">
            <a:spAutoFit/>
          </a:bodyPr>
          <a:lstStyle/>
          <a:p>
            <a:r>
              <a:rPr kumimoji="1" lang="ja-JP" altLang="en-US" sz="3200" b="1" dirty="0"/>
              <a:t>障害とは</a:t>
            </a:r>
          </a:p>
        </p:txBody>
      </p:sp>
      <p:pic>
        <p:nvPicPr>
          <p:cNvPr id="8" name="Picture 2" descr="https://4.bp.blogspot.com/-CUR5NlGuXkU/UsZuCrI78dI/AAAAAAAAc20/mMqQPb9bBI0/s800/mark_maru.png">
            <a:extLst>
              <a:ext uri="{FF2B5EF4-FFF2-40B4-BE49-F238E27FC236}">
                <a16:creationId xmlns:a16="http://schemas.microsoft.com/office/drawing/2014/main" id="{4AC0C592-34DD-4C60-A420-E0040CD0BD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104" y="1291161"/>
            <a:ext cx="1023582" cy="102358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42B947F9-1161-4D59-AB70-E2B16A5F876E}"/>
              </a:ext>
            </a:extLst>
          </p:cNvPr>
          <p:cNvGrpSpPr/>
          <p:nvPr/>
        </p:nvGrpSpPr>
        <p:grpSpPr>
          <a:xfrm>
            <a:off x="962654" y="1360637"/>
            <a:ext cx="10336439" cy="5342137"/>
            <a:chOff x="962654" y="1360637"/>
            <a:chExt cx="10336439" cy="5342137"/>
          </a:xfrm>
        </p:grpSpPr>
        <p:sp>
          <p:nvSpPr>
            <p:cNvPr id="2" name="テキスト ボックス 1">
              <a:extLst>
                <a:ext uri="{FF2B5EF4-FFF2-40B4-BE49-F238E27FC236}">
                  <a16:creationId xmlns:a16="http://schemas.microsoft.com/office/drawing/2014/main" id="{1AD9B42C-7AD0-40B4-AC85-74E65F511515}"/>
                </a:ext>
              </a:extLst>
            </p:cNvPr>
            <p:cNvSpPr txBox="1"/>
            <p:nvPr/>
          </p:nvSpPr>
          <p:spPr>
            <a:xfrm>
              <a:off x="2747901" y="1360637"/>
              <a:ext cx="8551192" cy="954107"/>
            </a:xfrm>
            <a:prstGeom prst="rect">
              <a:avLst/>
            </a:prstGeom>
            <a:noFill/>
          </p:spPr>
          <p:txBody>
            <a:bodyPr wrap="square" rtlCol="0">
              <a:spAutoFit/>
            </a:bodyPr>
            <a:lstStyle/>
            <a:p>
              <a:r>
                <a:rPr kumimoji="1" lang="ja-JP" altLang="en-US" sz="2800" dirty="0">
                  <a:solidFill>
                    <a:schemeClr val="accent6">
                      <a:lumMod val="60000"/>
                      <a:lumOff val="40000"/>
                    </a:schemeClr>
                  </a:solidFill>
                </a:rPr>
                <a:t>様々な機能不全などによって</a:t>
              </a:r>
              <a:endParaRPr kumimoji="1" lang="en-US" altLang="ja-JP" sz="2800" dirty="0">
                <a:solidFill>
                  <a:schemeClr val="accent6">
                    <a:lumMod val="60000"/>
                    <a:lumOff val="40000"/>
                  </a:schemeClr>
                </a:solidFill>
              </a:endParaRPr>
            </a:p>
            <a:p>
              <a:r>
                <a:rPr kumimoji="1" lang="ja-JP" altLang="en-US" sz="2800" dirty="0">
                  <a:solidFill>
                    <a:schemeClr val="accent6">
                      <a:lumMod val="60000"/>
                      <a:lumOff val="40000"/>
                    </a:schemeClr>
                  </a:solidFill>
                </a:rPr>
                <a:t>日常生活・社会生活に困難が生じている状態</a:t>
              </a:r>
            </a:p>
          </p:txBody>
        </p:sp>
        <p:pic>
          <p:nvPicPr>
            <p:cNvPr id="11" name="Picture 16" descr="https://4.bp.blogspot.com/-vE7iU9OSyVQ/Wl62IozlfLI/AAAAAAABJu8/Plg3qF2wr-M66Rw6wkoDnaAB8k76CN01wCLcBGAs/s800/hakujou_walk_woman_komat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023497" y="2697478"/>
              <a:ext cx="2993959" cy="4005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4.bp.blogspot.com/-Nc7j8Y3HbmE/WYAx4yWIC3I/AAAAAAABFwc/Kp-0e6dFjsE2rn3BpPobkVHfj1H9NnBngCLcBGAs/s800/kurumaisu_kaid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54" y="2904118"/>
              <a:ext cx="3627592" cy="36275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81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8AC1D5-57F8-4D1A-B607-38BCABD162C4}"/>
              </a:ext>
            </a:extLst>
          </p:cNvPr>
          <p:cNvSpPr txBox="1"/>
          <p:nvPr/>
        </p:nvSpPr>
        <p:spPr>
          <a:xfrm>
            <a:off x="235071" y="224198"/>
            <a:ext cx="3780430" cy="584775"/>
          </a:xfrm>
          <a:prstGeom prst="rect">
            <a:avLst/>
          </a:prstGeom>
          <a:noFill/>
        </p:spPr>
        <p:txBody>
          <a:bodyPr wrap="square" rtlCol="0">
            <a:spAutoFit/>
          </a:bodyPr>
          <a:lstStyle/>
          <a:p>
            <a:r>
              <a:rPr kumimoji="1" lang="ja-JP" altLang="en-US" sz="3200" b="1" dirty="0"/>
              <a:t>障害とは</a:t>
            </a:r>
          </a:p>
        </p:txBody>
      </p:sp>
      <p:sp>
        <p:nvSpPr>
          <p:cNvPr id="18" name="テキスト ボックス 17">
            <a:extLst>
              <a:ext uri="{FF2B5EF4-FFF2-40B4-BE49-F238E27FC236}">
                <a16:creationId xmlns:a16="http://schemas.microsoft.com/office/drawing/2014/main" id="{28838FE1-8FCE-4BE1-AD4F-83CE56EC0EE5}"/>
              </a:ext>
            </a:extLst>
          </p:cNvPr>
          <p:cNvSpPr txBox="1"/>
          <p:nvPr/>
        </p:nvSpPr>
        <p:spPr>
          <a:xfrm>
            <a:off x="2776450" y="1590885"/>
            <a:ext cx="4206240" cy="523220"/>
          </a:xfrm>
          <a:prstGeom prst="rect">
            <a:avLst/>
          </a:prstGeom>
          <a:noFill/>
        </p:spPr>
        <p:txBody>
          <a:bodyPr wrap="square" rtlCol="0">
            <a:spAutoFit/>
          </a:bodyPr>
          <a:lstStyle/>
          <a:p>
            <a:r>
              <a:rPr kumimoji="1" lang="ja-JP" altLang="en-US" sz="2800" dirty="0">
                <a:solidFill>
                  <a:srgbClr val="FF0000"/>
                </a:solidFill>
              </a:rPr>
              <a:t>障害の克服</a:t>
            </a:r>
          </a:p>
        </p:txBody>
      </p:sp>
      <p:grpSp>
        <p:nvGrpSpPr>
          <p:cNvPr id="2" name="グループ化 1">
            <a:extLst>
              <a:ext uri="{FF2B5EF4-FFF2-40B4-BE49-F238E27FC236}">
                <a16:creationId xmlns:a16="http://schemas.microsoft.com/office/drawing/2014/main" id="{8C58B29D-82F2-424F-9D7B-7E2B6F48E9FC}"/>
              </a:ext>
            </a:extLst>
          </p:cNvPr>
          <p:cNvGrpSpPr/>
          <p:nvPr/>
        </p:nvGrpSpPr>
        <p:grpSpPr>
          <a:xfrm>
            <a:off x="962654" y="1304769"/>
            <a:ext cx="11543246" cy="5553691"/>
            <a:chOff x="962654" y="1304769"/>
            <a:chExt cx="11543246" cy="5553691"/>
          </a:xfrm>
        </p:grpSpPr>
        <p:pic>
          <p:nvPicPr>
            <p:cNvPr id="15" name="Picture 4" descr="https://2.bp.blogspot.com/-Q-Y2cuQMfi8/WYAx8svqllI/AAAAAAABFw8/xm0T4JNAcyMNh1ouQNQx8Our7z9KNdOsACLcBGAs/s800/kurumaisu_sl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54" y="2897508"/>
              <a:ext cx="3627592" cy="36275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4.bp.blogspot.com/-gf1RctJTszo/WkdTB71AQII/AAAAAAABJY0/WQy_EqGT4LwbIIcA0RjvWtGk5C600uMhQCLcBGAs/s800/hakujou_walk_kaijo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3997" y="2577367"/>
              <a:ext cx="3515848" cy="42810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4.bp.blogspot.com/-M6Z5PPVGg1E/VuKDxXOPj6I/AAAAAAAA4vk/JLcpERe5PAMzVmA6H_fXYlJlpUfh-vnzg/s800/hakujo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746" y="2900152"/>
              <a:ext cx="3208598" cy="3580025"/>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A368695D-3AAC-4EA2-A271-F1AAA625E929}"/>
                </a:ext>
              </a:extLst>
            </p:cNvPr>
            <p:cNvSpPr txBox="1"/>
            <p:nvPr/>
          </p:nvSpPr>
          <p:spPr>
            <a:xfrm>
              <a:off x="7994860" y="1554950"/>
              <a:ext cx="4511040" cy="523220"/>
            </a:xfrm>
            <a:prstGeom prst="rect">
              <a:avLst/>
            </a:prstGeom>
            <a:noFill/>
          </p:spPr>
          <p:txBody>
            <a:bodyPr wrap="square" rtlCol="0">
              <a:spAutoFit/>
            </a:bodyPr>
            <a:lstStyle/>
            <a:p>
              <a:r>
                <a:rPr kumimoji="1" lang="ja-JP" altLang="en-US" sz="2800" dirty="0">
                  <a:solidFill>
                    <a:schemeClr val="accent6">
                      <a:lumMod val="60000"/>
                      <a:lumOff val="40000"/>
                    </a:schemeClr>
                  </a:solidFill>
                </a:rPr>
                <a:t>困難の克服</a:t>
              </a:r>
            </a:p>
          </p:txBody>
        </p:sp>
        <p:pic>
          <p:nvPicPr>
            <p:cNvPr id="20" name="Picture 2" descr="https://4.bp.blogspot.com/-CUR5NlGuXkU/UsZuCrI78dI/AAAAAAAAc20/mMqQPb9bBI0/s800/mark_maru.png">
              <a:extLst>
                <a:ext uri="{FF2B5EF4-FFF2-40B4-BE49-F238E27FC236}">
                  <a16:creationId xmlns:a16="http://schemas.microsoft.com/office/drawing/2014/main" id="{4AC0C592-34DD-4C60-A420-E0040CD0BD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0415" y="1304769"/>
              <a:ext cx="1023582" cy="1023583"/>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4" descr="https://1.bp.blogspot.com/-eJGNGE4u8LA/UsZuCAMuehI/AAAAAAAAc2c/QQ5eBSC2Ey0/s800/mark_batsu.png">
            <a:extLst>
              <a:ext uri="{FF2B5EF4-FFF2-40B4-BE49-F238E27FC236}">
                <a16:creationId xmlns:a16="http://schemas.microsoft.com/office/drawing/2014/main" id="{BC9067AF-CAD9-4269-BEEF-AB825F867E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4104" y="1301098"/>
            <a:ext cx="1027254" cy="1027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4111" y="205213"/>
            <a:ext cx="4120797" cy="584775"/>
          </a:xfrm>
          <a:prstGeom prst="rect">
            <a:avLst/>
          </a:prstGeom>
          <a:noFill/>
        </p:spPr>
        <p:txBody>
          <a:bodyPr wrap="square" rtlCol="0">
            <a:spAutoFit/>
          </a:bodyPr>
          <a:lstStyle/>
          <a:p>
            <a:r>
              <a:rPr kumimoji="1" lang="ja-JP" altLang="en-US" sz="3200" b="1" dirty="0"/>
              <a:t>インクルーシブとは</a:t>
            </a:r>
          </a:p>
        </p:txBody>
      </p:sp>
      <p:pic>
        <p:nvPicPr>
          <p:cNvPr id="17" name="Picture 4" descr="https://1.bp.blogspot.com/-ywqTMZPgbvk/XhwqZJPxXII/AAAAAAABW_I/o8URRpnYeF8j-u5vJS8PBhw8OroyJpulQCNcBGAsYHQ/s1600/kurumaisu_reclining_bo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703" y="821060"/>
            <a:ext cx="2662604" cy="25894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1.bp.blogspot.com/-kb8uB73Cz0Y/XVjgJv4126I/AAAAAAABUMs/lPY9BoDvTcMbmAuQaK7a2N_Mqie5PLhPQCLcBGAs/s1600/kid_seikaku_kachiki_gir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425" y="3983424"/>
            <a:ext cx="2168557" cy="28164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2.bp.blogspot.com/-1PtCRUEXkQ8/XFe1SSIpSUI/AAAAAAABRXE/P91PhImVfnUGsNmu-Dfj-nm6u6JKnKHkwCLcBGAs/s800/kodomosyokudou_hungry_bo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982" y="3925287"/>
            <a:ext cx="2777559" cy="28745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ttps://3.bp.blogspot.com/-j6pLaKHia84/W1vhJ9PmYNI/AAAAAAABNuQ/L4skYVRPU6gM_JkJXKNRCaYTz1DrBKAHgCLcBGAs/s800/himan_pocchari02_gir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4427" y="730109"/>
            <a:ext cx="1802556" cy="26803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https://4.bp.blogspot.com/-xdAPDPF4fRs/VnE388aR7aI/AAAAAAAA17o/wua-kte1ahI/s800/pose_genki02_gir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370" y="1011218"/>
            <a:ext cx="2195334" cy="23992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2.bp.blogspot.com/-eHGfNsCpdKk/UZmCA8whRzI/AAAAAAAATaA/Wh4zJOgQFig/s800/world_childr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103" y="503518"/>
            <a:ext cx="2958750" cy="29069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s://1.bp.blogspot.com/-ahlT7Kd7-T0/XVjgJ3hrbFI/AAAAAAABUMw/MV4su85SnoAMYnSitR9DXVgNFuorpprwQCLcBGAs/s1600/kid_seikaku_uchiki_bo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5807" y="3925287"/>
            <a:ext cx="2068134" cy="27916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s://3.bp.blogspot.com/-ioxyaLIq_GY/WzC-kgwKZdI/AAAAAAABNDI/3bE4I3pVqc0GEdsd8HCazjM46m8ru2vgQCLcBGAs/s800/medical_irou_boy.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0541" y="3872227"/>
            <a:ext cx="2686106" cy="292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29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4111" y="205213"/>
            <a:ext cx="4120797" cy="584775"/>
          </a:xfrm>
          <a:prstGeom prst="rect">
            <a:avLst/>
          </a:prstGeom>
          <a:noFill/>
        </p:spPr>
        <p:txBody>
          <a:bodyPr wrap="square" rtlCol="0">
            <a:spAutoFit/>
          </a:bodyPr>
          <a:lstStyle/>
          <a:p>
            <a:r>
              <a:rPr kumimoji="1" lang="ja-JP" altLang="en-US" sz="3200" b="1" dirty="0"/>
              <a:t>インクルーシブとは</a:t>
            </a:r>
          </a:p>
        </p:txBody>
      </p:sp>
      <p:sp>
        <p:nvSpPr>
          <p:cNvPr id="3" name="テキスト ボックス 2">
            <a:extLst>
              <a:ext uri="{FF2B5EF4-FFF2-40B4-BE49-F238E27FC236}">
                <a16:creationId xmlns:a16="http://schemas.microsoft.com/office/drawing/2014/main" id="{539099DE-C321-448A-B262-EFADE2424D1D}"/>
              </a:ext>
            </a:extLst>
          </p:cNvPr>
          <p:cNvSpPr txBox="1"/>
          <p:nvPr/>
        </p:nvSpPr>
        <p:spPr>
          <a:xfrm>
            <a:off x="1998197" y="1017178"/>
            <a:ext cx="7535963" cy="523220"/>
          </a:xfrm>
          <a:prstGeom prst="rect">
            <a:avLst/>
          </a:prstGeom>
          <a:noFill/>
        </p:spPr>
        <p:txBody>
          <a:bodyPr wrap="square" rtlCol="0">
            <a:spAutoFit/>
          </a:bodyPr>
          <a:lstStyle/>
          <a:p>
            <a:r>
              <a:rPr kumimoji="1" lang="ja-JP" altLang="en-US" sz="2800" dirty="0"/>
              <a:t>人の多様性を尊重し、誰もが共に学ぶしくみ</a:t>
            </a:r>
          </a:p>
        </p:txBody>
      </p:sp>
      <p:sp>
        <p:nvSpPr>
          <p:cNvPr id="5" name="テキスト ボックス 4">
            <a:extLst>
              <a:ext uri="{FF2B5EF4-FFF2-40B4-BE49-F238E27FC236}">
                <a16:creationId xmlns:a16="http://schemas.microsoft.com/office/drawing/2014/main" id="{22BA054A-20D7-48AD-BE5F-ACA744B812FF}"/>
              </a:ext>
            </a:extLst>
          </p:cNvPr>
          <p:cNvSpPr txBox="1"/>
          <p:nvPr/>
        </p:nvSpPr>
        <p:spPr>
          <a:xfrm>
            <a:off x="2402005" y="1767588"/>
            <a:ext cx="6005016" cy="523220"/>
          </a:xfrm>
          <a:prstGeom prst="rect">
            <a:avLst/>
          </a:prstGeom>
          <a:noFill/>
        </p:spPr>
        <p:txBody>
          <a:bodyPr wrap="square" rtlCol="0">
            <a:spAutoFit/>
          </a:bodyPr>
          <a:lstStyle/>
          <a:p>
            <a:r>
              <a:rPr kumimoji="1" lang="ja-JP" altLang="en-US" sz="2800" dirty="0">
                <a:latin typeface="+mn-ea"/>
              </a:rPr>
              <a:t>＝　</a:t>
            </a:r>
            <a:r>
              <a:rPr kumimoji="1" lang="ja-JP" altLang="en-US" sz="2800" dirty="0">
                <a:solidFill>
                  <a:schemeClr val="accent6">
                    <a:lumMod val="60000"/>
                    <a:lumOff val="40000"/>
                  </a:schemeClr>
                </a:solidFill>
                <a:latin typeface="+mn-ea"/>
              </a:rPr>
              <a:t>「みんなちがってみんないい」</a:t>
            </a:r>
          </a:p>
        </p:txBody>
      </p:sp>
      <p:sp>
        <p:nvSpPr>
          <p:cNvPr id="17" name="テキスト ボックス 16">
            <a:extLst>
              <a:ext uri="{FF2B5EF4-FFF2-40B4-BE49-F238E27FC236}">
                <a16:creationId xmlns:a16="http://schemas.microsoft.com/office/drawing/2014/main" id="{22BA054A-20D7-48AD-BE5F-ACA744B812FF}"/>
              </a:ext>
            </a:extLst>
          </p:cNvPr>
          <p:cNvSpPr txBox="1"/>
          <p:nvPr/>
        </p:nvSpPr>
        <p:spPr>
          <a:xfrm>
            <a:off x="138751" y="3429000"/>
            <a:ext cx="11914497" cy="830997"/>
          </a:xfrm>
          <a:prstGeom prst="rect">
            <a:avLst/>
          </a:prstGeom>
          <a:noFill/>
        </p:spPr>
        <p:txBody>
          <a:bodyPr wrap="square" rtlCol="0">
            <a:spAutoFit/>
          </a:bodyPr>
          <a:lstStyle/>
          <a:p>
            <a:r>
              <a:rPr kumimoji="1" lang="ja-JP" altLang="en-US" sz="4800" b="1" dirty="0">
                <a:solidFill>
                  <a:srgbClr val="FF0000"/>
                </a:solidFill>
                <a:latin typeface="HGS創英角ﾎﾟｯﾌﾟ体" panose="040B0A00000000000000" pitchFamily="50" charset="-128"/>
                <a:ea typeface="HGS創英角ﾎﾟｯﾌﾟ体" panose="040B0A00000000000000" pitchFamily="50" charset="-128"/>
              </a:rPr>
              <a:t>排除をせず</a:t>
            </a:r>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みんなが「できる」ようにする</a:t>
            </a:r>
          </a:p>
        </p:txBody>
      </p:sp>
      <p:sp>
        <p:nvSpPr>
          <p:cNvPr id="18" name="テキスト ボックス 17">
            <a:extLst>
              <a:ext uri="{FF2B5EF4-FFF2-40B4-BE49-F238E27FC236}">
                <a16:creationId xmlns:a16="http://schemas.microsoft.com/office/drawing/2014/main" id="{539099DE-C321-448A-B262-EFADE2424D1D}"/>
              </a:ext>
            </a:extLst>
          </p:cNvPr>
          <p:cNvSpPr txBox="1"/>
          <p:nvPr/>
        </p:nvSpPr>
        <p:spPr>
          <a:xfrm>
            <a:off x="734104" y="4598850"/>
            <a:ext cx="10446287" cy="954107"/>
          </a:xfrm>
          <a:prstGeom prst="rect">
            <a:avLst/>
          </a:prstGeom>
          <a:noFill/>
        </p:spPr>
        <p:txBody>
          <a:bodyPr wrap="square" rtlCol="0">
            <a:spAutoFit/>
          </a:bodyPr>
          <a:lstStyle/>
          <a:p>
            <a:r>
              <a:rPr kumimoji="1" lang="ja-JP" altLang="en-US" sz="2800" dirty="0"/>
              <a:t>👉　「できる」ようにするための工夫をすることが必要になる</a:t>
            </a:r>
            <a:endParaRPr kumimoji="1" lang="en-US" altLang="ja-JP" sz="2800" dirty="0"/>
          </a:p>
          <a:p>
            <a:r>
              <a:rPr kumimoji="1" lang="ja-JP" altLang="en-US" sz="2800" dirty="0"/>
              <a:t>　　「誰か」のためだけの工夫はしない</a:t>
            </a:r>
          </a:p>
        </p:txBody>
      </p:sp>
    </p:spTree>
    <p:extLst>
      <p:ext uri="{BB962C8B-B14F-4D97-AF65-F5344CB8AC3E}">
        <p14:creationId xmlns:p14="http://schemas.microsoft.com/office/powerpoint/2010/main" val="358305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4111" y="205213"/>
            <a:ext cx="10252779" cy="584775"/>
          </a:xfrm>
          <a:prstGeom prst="rect">
            <a:avLst/>
          </a:prstGeom>
          <a:noFill/>
        </p:spPr>
        <p:txBody>
          <a:bodyPr wrap="square" rtlCol="0">
            <a:spAutoFit/>
          </a:bodyPr>
          <a:lstStyle/>
          <a:p>
            <a:r>
              <a:rPr kumimoji="1" lang="ja-JP" altLang="en-US" sz="3200" b="1" dirty="0"/>
              <a:t>インクルーシブをすすめていく上でのポイント</a:t>
            </a:r>
          </a:p>
        </p:txBody>
      </p:sp>
      <p:sp>
        <p:nvSpPr>
          <p:cNvPr id="3" name="テキスト ボックス 2">
            <a:extLst>
              <a:ext uri="{FF2B5EF4-FFF2-40B4-BE49-F238E27FC236}">
                <a16:creationId xmlns:a16="http://schemas.microsoft.com/office/drawing/2014/main" id="{539099DE-C321-448A-B262-EFADE2424D1D}"/>
              </a:ext>
            </a:extLst>
          </p:cNvPr>
          <p:cNvSpPr txBox="1"/>
          <p:nvPr/>
        </p:nvSpPr>
        <p:spPr>
          <a:xfrm>
            <a:off x="1873996" y="1328295"/>
            <a:ext cx="4525431" cy="523220"/>
          </a:xfrm>
          <a:prstGeom prst="rect">
            <a:avLst/>
          </a:prstGeom>
          <a:noFill/>
        </p:spPr>
        <p:txBody>
          <a:bodyPr wrap="square" rtlCol="0">
            <a:spAutoFit/>
          </a:bodyPr>
          <a:lstStyle/>
          <a:p>
            <a:r>
              <a:rPr kumimoji="1" lang="ja-JP" altLang="en-US" sz="2800" dirty="0"/>
              <a:t>「できない」を見る</a:t>
            </a:r>
          </a:p>
        </p:txBody>
      </p:sp>
      <p:sp>
        <p:nvSpPr>
          <p:cNvPr id="7" name="テキスト ボックス 6">
            <a:extLst>
              <a:ext uri="{FF2B5EF4-FFF2-40B4-BE49-F238E27FC236}">
                <a16:creationId xmlns:a16="http://schemas.microsoft.com/office/drawing/2014/main" id="{539099DE-C321-448A-B262-EFADE2424D1D}"/>
              </a:ext>
            </a:extLst>
          </p:cNvPr>
          <p:cNvSpPr txBox="1"/>
          <p:nvPr/>
        </p:nvSpPr>
        <p:spPr>
          <a:xfrm>
            <a:off x="2778396" y="3068762"/>
            <a:ext cx="6706800" cy="1384995"/>
          </a:xfrm>
          <a:prstGeom prst="rect">
            <a:avLst/>
          </a:prstGeom>
          <a:noFill/>
        </p:spPr>
        <p:txBody>
          <a:bodyPr wrap="square" rtlCol="0">
            <a:spAutoFit/>
          </a:bodyPr>
          <a:lstStyle/>
          <a:p>
            <a:r>
              <a:rPr kumimoji="1" lang="ja-JP" altLang="en-US" sz="2800" dirty="0"/>
              <a:t>👉　「何が」できないのか</a:t>
            </a:r>
            <a:endParaRPr kumimoji="1" lang="en-US" altLang="ja-JP" sz="2800" dirty="0"/>
          </a:p>
          <a:p>
            <a:r>
              <a:rPr kumimoji="1" lang="ja-JP" altLang="en-US" sz="2800" dirty="0"/>
              <a:t>　　「どうして」できないのか</a:t>
            </a:r>
            <a:endParaRPr kumimoji="1" lang="en-US" altLang="ja-JP" sz="2800" dirty="0"/>
          </a:p>
          <a:p>
            <a:r>
              <a:rPr kumimoji="1" lang="ja-JP" altLang="en-US" sz="2800" dirty="0"/>
              <a:t>　　「どうやったら」できるのか</a:t>
            </a:r>
          </a:p>
        </p:txBody>
      </p:sp>
      <p:grpSp>
        <p:nvGrpSpPr>
          <p:cNvPr id="2" name="グループ化 1">
            <a:extLst>
              <a:ext uri="{FF2B5EF4-FFF2-40B4-BE49-F238E27FC236}">
                <a16:creationId xmlns:a16="http://schemas.microsoft.com/office/drawing/2014/main" id="{E4F51E73-0CA9-4313-AC4A-2A7CD3877EA5}"/>
              </a:ext>
            </a:extLst>
          </p:cNvPr>
          <p:cNvGrpSpPr/>
          <p:nvPr/>
        </p:nvGrpSpPr>
        <p:grpSpPr>
          <a:xfrm>
            <a:off x="1176183" y="1184215"/>
            <a:ext cx="745058" cy="1748656"/>
            <a:chOff x="1176183" y="1184215"/>
            <a:chExt cx="745058" cy="1748656"/>
          </a:xfrm>
        </p:grpSpPr>
        <p:pic>
          <p:nvPicPr>
            <p:cNvPr id="8" name="Picture 2" descr="https://4.bp.blogspot.com/-CUR5NlGuXkU/UsZuCrI78dI/AAAAAAAAc20/mMqQPb9bBI0/s800/mark_maru.png">
              <a:extLst>
                <a:ext uri="{FF2B5EF4-FFF2-40B4-BE49-F238E27FC236}">
                  <a16:creationId xmlns:a16="http://schemas.microsoft.com/office/drawing/2014/main" id="{4AC0C592-34DD-4C60-A420-E0040CD0BD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183" y="2190476"/>
              <a:ext cx="742394" cy="742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1.bp.blogspot.com/-eJGNGE4u8LA/UsZuCAMuehI/AAAAAAAAc2c/QQ5eBSC2Ey0/s800/mark_batsu.png">
              <a:extLst>
                <a:ext uri="{FF2B5EF4-FFF2-40B4-BE49-F238E27FC236}">
                  <a16:creationId xmlns:a16="http://schemas.microsoft.com/office/drawing/2014/main" id="{BC9067AF-CAD9-4269-BEEF-AB825F867E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183" y="1184215"/>
              <a:ext cx="745058" cy="74505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テキスト ボックス 10">
            <a:extLst>
              <a:ext uri="{FF2B5EF4-FFF2-40B4-BE49-F238E27FC236}">
                <a16:creationId xmlns:a16="http://schemas.microsoft.com/office/drawing/2014/main" id="{539099DE-C321-448A-B262-EFADE2424D1D}"/>
              </a:ext>
            </a:extLst>
          </p:cNvPr>
          <p:cNvSpPr txBox="1"/>
          <p:nvPr/>
        </p:nvSpPr>
        <p:spPr>
          <a:xfrm>
            <a:off x="1918577" y="2409651"/>
            <a:ext cx="3406315" cy="523220"/>
          </a:xfrm>
          <a:prstGeom prst="rect">
            <a:avLst/>
          </a:prstGeom>
          <a:noFill/>
        </p:spPr>
        <p:txBody>
          <a:bodyPr wrap="square" rtlCol="0">
            <a:spAutoFit/>
          </a:bodyPr>
          <a:lstStyle/>
          <a:p>
            <a:r>
              <a:rPr kumimoji="1" lang="ja-JP" altLang="en-US" sz="2800" dirty="0"/>
              <a:t>「できる」を探す</a:t>
            </a:r>
          </a:p>
        </p:txBody>
      </p:sp>
      <p:sp>
        <p:nvSpPr>
          <p:cNvPr id="12" name="テキスト ボックス 11">
            <a:extLst>
              <a:ext uri="{FF2B5EF4-FFF2-40B4-BE49-F238E27FC236}">
                <a16:creationId xmlns:a16="http://schemas.microsoft.com/office/drawing/2014/main" id="{22BA054A-20D7-48AD-BE5F-ACA744B812FF}"/>
              </a:ext>
            </a:extLst>
          </p:cNvPr>
          <p:cNvSpPr txBox="1"/>
          <p:nvPr/>
        </p:nvSpPr>
        <p:spPr>
          <a:xfrm>
            <a:off x="696037" y="4928728"/>
            <a:ext cx="10426890" cy="1569660"/>
          </a:xfrm>
          <a:prstGeom prst="rect">
            <a:avLst/>
          </a:prstGeom>
          <a:noFill/>
        </p:spPr>
        <p:txBody>
          <a:bodyPr wrap="square" rtlCol="0">
            <a:spAutoFit/>
          </a:bodyPr>
          <a:lstStyle/>
          <a:p>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子どもをよく「みる」ことが不可欠</a:t>
            </a:r>
            <a:endParaRPr kumimoji="1" lang="en-US" altLang="ja-JP"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　👉　ひとりではなく全体を</a:t>
            </a:r>
          </a:p>
        </p:txBody>
      </p:sp>
    </p:spTree>
    <p:extLst>
      <p:ext uri="{BB962C8B-B14F-4D97-AF65-F5344CB8AC3E}">
        <p14:creationId xmlns:p14="http://schemas.microsoft.com/office/powerpoint/2010/main" val="23524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4111" y="205213"/>
            <a:ext cx="10252779" cy="584775"/>
          </a:xfrm>
          <a:prstGeom prst="rect">
            <a:avLst/>
          </a:prstGeom>
          <a:noFill/>
        </p:spPr>
        <p:txBody>
          <a:bodyPr wrap="square" rtlCol="0">
            <a:spAutoFit/>
          </a:bodyPr>
          <a:lstStyle/>
          <a:p>
            <a:r>
              <a:rPr kumimoji="1" lang="ja-JP" altLang="en-US" sz="3200" b="1" dirty="0"/>
              <a:t>インクルーシブをすすめていく上でのポイント</a:t>
            </a:r>
          </a:p>
        </p:txBody>
      </p:sp>
      <p:sp>
        <p:nvSpPr>
          <p:cNvPr id="3" name="テキスト ボックス 2">
            <a:extLst>
              <a:ext uri="{FF2B5EF4-FFF2-40B4-BE49-F238E27FC236}">
                <a16:creationId xmlns:a16="http://schemas.microsoft.com/office/drawing/2014/main" id="{539099DE-C321-448A-B262-EFADE2424D1D}"/>
              </a:ext>
            </a:extLst>
          </p:cNvPr>
          <p:cNvSpPr txBox="1"/>
          <p:nvPr/>
        </p:nvSpPr>
        <p:spPr>
          <a:xfrm>
            <a:off x="1873996" y="1328295"/>
            <a:ext cx="4525431" cy="523220"/>
          </a:xfrm>
          <a:prstGeom prst="rect">
            <a:avLst/>
          </a:prstGeom>
          <a:noFill/>
        </p:spPr>
        <p:txBody>
          <a:bodyPr wrap="square" rtlCol="0">
            <a:spAutoFit/>
          </a:bodyPr>
          <a:lstStyle/>
          <a:p>
            <a:r>
              <a:rPr kumimoji="1" lang="ja-JP" altLang="en-US" sz="2800" dirty="0"/>
              <a:t>「できない」を見る</a:t>
            </a:r>
          </a:p>
        </p:txBody>
      </p:sp>
      <p:sp>
        <p:nvSpPr>
          <p:cNvPr id="7" name="テキスト ボックス 6">
            <a:extLst>
              <a:ext uri="{FF2B5EF4-FFF2-40B4-BE49-F238E27FC236}">
                <a16:creationId xmlns:a16="http://schemas.microsoft.com/office/drawing/2014/main" id="{539099DE-C321-448A-B262-EFADE2424D1D}"/>
              </a:ext>
            </a:extLst>
          </p:cNvPr>
          <p:cNvSpPr txBox="1"/>
          <p:nvPr/>
        </p:nvSpPr>
        <p:spPr>
          <a:xfrm>
            <a:off x="2778396" y="3068762"/>
            <a:ext cx="6706800" cy="1384995"/>
          </a:xfrm>
          <a:prstGeom prst="rect">
            <a:avLst/>
          </a:prstGeom>
          <a:noFill/>
        </p:spPr>
        <p:txBody>
          <a:bodyPr wrap="square" rtlCol="0">
            <a:spAutoFit/>
          </a:bodyPr>
          <a:lstStyle/>
          <a:p>
            <a:r>
              <a:rPr kumimoji="1" lang="ja-JP" altLang="en-US" sz="2800" dirty="0"/>
              <a:t>👉　「何が」できないのか</a:t>
            </a:r>
            <a:endParaRPr kumimoji="1" lang="en-US" altLang="ja-JP" sz="2800" dirty="0"/>
          </a:p>
          <a:p>
            <a:r>
              <a:rPr kumimoji="1" lang="ja-JP" altLang="en-US" sz="2800" dirty="0"/>
              <a:t>　　「どうして」できないのか</a:t>
            </a:r>
            <a:endParaRPr kumimoji="1" lang="en-US" altLang="ja-JP" sz="2800" dirty="0"/>
          </a:p>
          <a:p>
            <a:r>
              <a:rPr kumimoji="1" lang="ja-JP" altLang="en-US" sz="2800" dirty="0"/>
              <a:t>　　「どうやったら」できるのか</a:t>
            </a:r>
          </a:p>
        </p:txBody>
      </p:sp>
      <p:pic>
        <p:nvPicPr>
          <p:cNvPr id="8" name="Picture 2" descr="https://4.bp.blogspot.com/-CUR5NlGuXkU/UsZuCrI78dI/AAAAAAAAc20/mMqQPb9bBI0/s800/mark_maru.png">
            <a:extLst>
              <a:ext uri="{FF2B5EF4-FFF2-40B4-BE49-F238E27FC236}">
                <a16:creationId xmlns:a16="http://schemas.microsoft.com/office/drawing/2014/main" id="{4AC0C592-34DD-4C60-A420-E0040CD0BD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183" y="2190476"/>
            <a:ext cx="742394" cy="742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1.bp.blogspot.com/-eJGNGE4u8LA/UsZuCAMuehI/AAAAAAAAc2c/QQ5eBSC2Ey0/s800/mark_batsu.png">
            <a:extLst>
              <a:ext uri="{FF2B5EF4-FFF2-40B4-BE49-F238E27FC236}">
                <a16:creationId xmlns:a16="http://schemas.microsoft.com/office/drawing/2014/main" id="{BC9067AF-CAD9-4269-BEEF-AB825F867E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6183" y="1184215"/>
            <a:ext cx="745058" cy="74505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539099DE-C321-448A-B262-EFADE2424D1D}"/>
              </a:ext>
            </a:extLst>
          </p:cNvPr>
          <p:cNvSpPr txBox="1"/>
          <p:nvPr/>
        </p:nvSpPr>
        <p:spPr>
          <a:xfrm>
            <a:off x="1918577" y="2409651"/>
            <a:ext cx="3406315" cy="523220"/>
          </a:xfrm>
          <a:prstGeom prst="rect">
            <a:avLst/>
          </a:prstGeom>
          <a:noFill/>
        </p:spPr>
        <p:txBody>
          <a:bodyPr wrap="square" rtlCol="0">
            <a:spAutoFit/>
          </a:bodyPr>
          <a:lstStyle/>
          <a:p>
            <a:r>
              <a:rPr kumimoji="1" lang="ja-JP" altLang="en-US" sz="2800" dirty="0"/>
              <a:t>「できる」を探す</a:t>
            </a:r>
          </a:p>
        </p:txBody>
      </p:sp>
      <p:sp>
        <p:nvSpPr>
          <p:cNvPr id="12" name="テキスト ボックス 11">
            <a:extLst>
              <a:ext uri="{FF2B5EF4-FFF2-40B4-BE49-F238E27FC236}">
                <a16:creationId xmlns:a16="http://schemas.microsoft.com/office/drawing/2014/main" id="{22BA054A-20D7-48AD-BE5F-ACA744B812FF}"/>
              </a:ext>
            </a:extLst>
          </p:cNvPr>
          <p:cNvSpPr txBox="1"/>
          <p:nvPr/>
        </p:nvSpPr>
        <p:spPr>
          <a:xfrm>
            <a:off x="174111" y="4928728"/>
            <a:ext cx="10426890" cy="1569660"/>
          </a:xfrm>
          <a:prstGeom prst="rect">
            <a:avLst/>
          </a:prstGeom>
          <a:noFill/>
        </p:spPr>
        <p:txBody>
          <a:bodyPr wrap="square" rtlCol="0">
            <a:spAutoFit/>
          </a:bodyPr>
          <a:lstStyle/>
          <a:p>
            <a:pPr algn="ctr"/>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目的と手段をはっきりさせることで</a:t>
            </a:r>
            <a:endParaRPr kumimoji="1" lang="en-US" altLang="ja-JP"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「できる」を探しやすくなる！</a:t>
            </a:r>
          </a:p>
        </p:txBody>
      </p:sp>
    </p:spTree>
    <p:extLst>
      <p:ext uri="{BB962C8B-B14F-4D97-AF65-F5344CB8AC3E}">
        <p14:creationId xmlns:p14="http://schemas.microsoft.com/office/powerpoint/2010/main" val="250005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3056" y="4176215"/>
            <a:ext cx="4612944" cy="830997"/>
          </a:xfrm>
          <a:prstGeom prst="rect">
            <a:avLst/>
          </a:prstGeom>
          <a:noFill/>
        </p:spPr>
        <p:txBody>
          <a:bodyPr wrap="square" rtlCol="0">
            <a:spAutoFit/>
          </a:bodyPr>
          <a:lstStyle/>
          <a:p>
            <a:r>
              <a:rPr kumimoji="1" lang="ja-JP" altLang="en-US" sz="4800" dirty="0"/>
              <a:t>はじめに</a:t>
            </a:r>
          </a:p>
        </p:txBody>
      </p:sp>
    </p:spTree>
    <p:extLst>
      <p:ext uri="{BB962C8B-B14F-4D97-AF65-F5344CB8AC3E}">
        <p14:creationId xmlns:p14="http://schemas.microsoft.com/office/powerpoint/2010/main" val="2116536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35" b="7735"/>
          <a:stretch>
            <a:fillRect/>
          </a:stretch>
        </p:blipFill>
        <p:spPr/>
      </p:pic>
      <p:sp>
        <p:nvSpPr>
          <p:cNvPr id="10" name="Title 2">
            <a:extLst>
              <a:ext uri="{FF2B5EF4-FFF2-40B4-BE49-F238E27FC236}">
                <a16:creationId xmlns:a16="http://schemas.microsoft.com/office/drawing/2014/main" id="{0ED497C9-5A11-4C02-8E5B-EA6C76B47B6C}"/>
              </a:ext>
            </a:extLst>
          </p:cNvPr>
          <p:cNvSpPr txBox="1">
            <a:spLocks/>
          </p:cNvSpPr>
          <p:nvPr/>
        </p:nvSpPr>
        <p:spPr>
          <a:xfrm>
            <a:off x="0" y="5048596"/>
            <a:ext cx="12192000" cy="1152552"/>
          </a:xfrm>
          <a:prstGeom prst="rect">
            <a:avLst/>
          </a:prstGeom>
          <a:solidFill>
            <a:schemeClr val="bg1">
              <a:alpha val="80000"/>
            </a:schemeClr>
          </a:solidFill>
        </p:spPr>
        <p:txBody>
          <a:bodyPr vert="horz" wrap="square" lIns="91440" tIns="91440" rIns="91440" bIns="45720" rtlCol="0" anchor="b">
            <a:spAutoFit/>
          </a:bodyPr>
          <a:lstStyle>
            <a:lvl1pPr algn="ctr" defTabSz="914400" rtl="0" eaLnBrk="1" latinLnBrk="0" hangingPunct="1">
              <a:lnSpc>
                <a:spcPct val="90000"/>
              </a:lnSpc>
              <a:spcBef>
                <a:spcPct val="0"/>
              </a:spcBef>
              <a:buNone/>
              <a:defRPr sz="7200" b="1" kern="1200">
                <a:solidFill>
                  <a:schemeClr val="tx1"/>
                </a:solidFill>
                <a:latin typeface="+mn-lt"/>
                <a:ea typeface="+mj-ea"/>
                <a:cs typeface="+mj-cs"/>
              </a:defRPr>
            </a:lvl1pPr>
          </a:lstStyle>
          <a:p>
            <a:r>
              <a:rPr lang="ja-JP" altLang="en-US" dirty="0">
                <a:latin typeface="HG丸ｺﾞｼｯｸM-PRO" panose="020F0400000000000000" pitchFamily="50" charset="-128"/>
                <a:ea typeface="HG丸ｺﾞｼｯｸM-PRO" panose="020F0400000000000000" pitchFamily="50" charset="-128"/>
              </a:rPr>
              <a:t>どう工夫したら「できる」？</a:t>
            </a:r>
            <a:endParaRPr lang="en-US"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2370838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事例１</a:t>
            </a:r>
            <a:r>
              <a:rPr kumimoji="1" lang="en-US" altLang="ja-JP" sz="3600" b="1" dirty="0"/>
              <a:t>】</a:t>
            </a:r>
            <a:endParaRPr kumimoji="1" lang="ja-JP" altLang="en-US" sz="3600" b="1" dirty="0"/>
          </a:p>
        </p:txBody>
      </p:sp>
      <p:sp>
        <p:nvSpPr>
          <p:cNvPr id="6" name="テキスト ボックス 5"/>
          <p:cNvSpPr txBox="1"/>
          <p:nvPr/>
        </p:nvSpPr>
        <p:spPr>
          <a:xfrm>
            <a:off x="0" y="832514"/>
            <a:ext cx="12192000" cy="6001643"/>
          </a:xfrm>
          <a:prstGeom prst="rect">
            <a:avLst/>
          </a:prstGeom>
          <a:noFill/>
        </p:spPr>
        <p:txBody>
          <a:bodyPr wrap="square" rtlCol="0">
            <a:spAutoFit/>
          </a:bodyPr>
          <a:lstStyle/>
          <a:p>
            <a:pPr>
              <a:lnSpc>
                <a:spcPct val="150000"/>
              </a:lnSpc>
            </a:pPr>
            <a:r>
              <a:rPr kumimoji="1" lang="ja-JP" altLang="en-US" sz="3200" dirty="0"/>
              <a:t>　</a:t>
            </a:r>
            <a:r>
              <a:rPr kumimoji="1" lang="en-US" altLang="ja-JP" sz="3200" dirty="0"/>
              <a:t>5</a:t>
            </a:r>
            <a:r>
              <a:rPr kumimoji="1" lang="ja-JP" altLang="en-US" sz="3200" dirty="0"/>
              <a:t>歳のまさかずくんは左足にマヒがあります。左足を引きずって歩くことはできますが、走ることは困難です。</a:t>
            </a:r>
            <a:endParaRPr kumimoji="1" lang="en-US" altLang="ja-JP" sz="3200" dirty="0"/>
          </a:p>
          <a:p>
            <a:pPr>
              <a:lnSpc>
                <a:spcPct val="150000"/>
              </a:lnSpc>
            </a:pPr>
            <a:r>
              <a:rPr kumimoji="1" lang="ja-JP" altLang="en-US" sz="3200" dirty="0"/>
              <a:t>　まさかずくんの保育園では来月運動会を行います。運動会では</a:t>
            </a:r>
            <a:endParaRPr kumimoji="1" lang="en-US" altLang="ja-JP" sz="3200" dirty="0"/>
          </a:p>
          <a:p>
            <a:pPr>
              <a:lnSpc>
                <a:spcPct val="150000"/>
              </a:lnSpc>
            </a:pPr>
            <a:r>
              <a:rPr kumimoji="1" lang="en-US" altLang="ja-JP" sz="3200" dirty="0"/>
              <a:t>5</a:t>
            </a:r>
            <a:r>
              <a:rPr kumimoji="1" lang="ja-JP" altLang="en-US" sz="3200" dirty="0"/>
              <a:t>歳児のクラス対抗リレーが恒例になっており、子どもたちも</a:t>
            </a:r>
            <a:endParaRPr kumimoji="1" lang="en-US" altLang="ja-JP" sz="3200" dirty="0"/>
          </a:p>
          <a:p>
            <a:pPr>
              <a:lnSpc>
                <a:spcPct val="150000"/>
              </a:lnSpc>
            </a:pPr>
            <a:r>
              <a:rPr kumimoji="1" lang="ja-JP" altLang="en-US" sz="3200" dirty="0"/>
              <a:t>保護者も楽しみにしています。しかし、リレーは全員参加のため</a:t>
            </a:r>
            <a:endParaRPr kumimoji="1" lang="en-US" altLang="ja-JP" sz="3200" dirty="0"/>
          </a:p>
          <a:p>
            <a:pPr>
              <a:lnSpc>
                <a:spcPct val="150000"/>
              </a:lnSpc>
            </a:pPr>
            <a:r>
              <a:rPr kumimoji="1" lang="ja-JP" altLang="en-US" sz="3200" dirty="0"/>
              <a:t>まさかずくんのクラスから「まさかずくんがいると負けちゃう」という子どもも出てきました。まさかずくんも「ぼく、リレーに出たくないなぁ」と言っています。</a:t>
            </a:r>
          </a:p>
        </p:txBody>
      </p:sp>
    </p:spTree>
    <p:extLst>
      <p:ext uri="{BB962C8B-B14F-4D97-AF65-F5344CB8AC3E}">
        <p14:creationId xmlns:p14="http://schemas.microsoft.com/office/powerpoint/2010/main" val="411471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事例１</a:t>
            </a:r>
            <a:r>
              <a:rPr kumimoji="1" lang="en-US" altLang="ja-JP" sz="3600" b="1" dirty="0"/>
              <a:t>】</a:t>
            </a:r>
            <a:endParaRPr kumimoji="1" lang="ja-JP" altLang="en-US" sz="3600" b="1" dirty="0"/>
          </a:p>
        </p:txBody>
      </p:sp>
      <p:sp>
        <p:nvSpPr>
          <p:cNvPr id="4" name="テキスト ボックス 3">
            <a:extLst>
              <a:ext uri="{FF2B5EF4-FFF2-40B4-BE49-F238E27FC236}">
                <a16:creationId xmlns:a16="http://schemas.microsoft.com/office/drawing/2014/main" id="{539099DE-C321-448A-B262-EFADE2424D1D}"/>
              </a:ext>
            </a:extLst>
          </p:cNvPr>
          <p:cNvSpPr txBox="1"/>
          <p:nvPr/>
        </p:nvSpPr>
        <p:spPr>
          <a:xfrm>
            <a:off x="854052" y="1099466"/>
            <a:ext cx="1711727" cy="523220"/>
          </a:xfrm>
          <a:prstGeom prst="rect">
            <a:avLst/>
          </a:prstGeom>
          <a:noFill/>
        </p:spPr>
        <p:txBody>
          <a:bodyPr wrap="square" rtlCol="0">
            <a:spAutoFit/>
          </a:bodyPr>
          <a:lstStyle/>
          <a:p>
            <a:r>
              <a:rPr kumimoji="1" lang="ja-JP" altLang="en-US" sz="2800" dirty="0"/>
              <a:t>目的　：</a:t>
            </a:r>
          </a:p>
        </p:txBody>
      </p:sp>
      <p:sp>
        <p:nvSpPr>
          <p:cNvPr id="8" name="テキスト ボックス 7">
            <a:extLst>
              <a:ext uri="{FF2B5EF4-FFF2-40B4-BE49-F238E27FC236}">
                <a16:creationId xmlns:a16="http://schemas.microsoft.com/office/drawing/2014/main" id="{539099DE-C321-448A-B262-EFADE2424D1D}"/>
              </a:ext>
            </a:extLst>
          </p:cNvPr>
          <p:cNvSpPr txBox="1"/>
          <p:nvPr/>
        </p:nvSpPr>
        <p:spPr>
          <a:xfrm>
            <a:off x="854051" y="2029789"/>
            <a:ext cx="1711727" cy="523220"/>
          </a:xfrm>
          <a:prstGeom prst="rect">
            <a:avLst/>
          </a:prstGeom>
          <a:noFill/>
        </p:spPr>
        <p:txBody>
          <a:bodyPr wrap="square" rtlCol="0">
            <a:spAutoFit/>
          </a:bodyPr>
          <a:lstStyle/>
          <a:p>
            <a:r>
              <a:rPr kumimoji="1" lang="ja-JP" altLang="en-US" sz="2800" dirty="0"/>
              <a:t>手段　：</a:t>
            </a:r>
          </a:p>
        </p:txBody>
      </p:sp>
      <p:sp>
        <p:nvSpPr>
          <p:cNvPr id="7" name="下矢印 2">
            <a:extLst>
              <a:ext uri="{FF2B5EF4-FFF2-40B4-BE49-F238E27FC236}">
                <a16:creationId xmlns:a16="http://schemas.microsoft.com/office/drawing/2014/main" id="{8D3A7E53-AAFC-407F-8DF8-E2D276B3295C}"/>
              </a:ext>
            </a:extLst>
          </p:cNvPr>
          <p:cNvSpPr/>
          <p:nvPr/>
        </p:nvSpPr>
        <p:spPr>
          <a:xfrm>
            <a:off x="5254388" y="3152632"/>
            <a:ext cx="873457" cy="627797"/>
          </a:xfrm>
          <a:prstGeom prst="downArrow">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871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事例１</a:t>
            </a:r>
            <a:r>
              <a:rPr kumimoji="1" lang="en-US" altLang="ja-JP" sz="3600" b="1" dirty="0"/>
              <a:t>】</a:t>
            </a:r>
            <a:endParaRPr kumimoji="1" lang="ja-JP" altLang="en-US" sz="3600" b="1" dirty="0"/>
          </a:p>
        </p:txBody>
      </p:sp>
      <p:sp>
        <p:nvSpPr>
          <p:cNvPr id="4" name="テキスト ボックス 3">
            <a:extLst>
              <a:ext uri="{FF2B5EF4-FFF2-40B4-BE49-F238E27FC236}">
                <a16:creationId xmlns:a16="http://schemas.microsoft.com/office/drawing/2014/main" id="{539099DE-C321-448A-B262-EFADE2424D1D}"/>
              </a:ext>
            </a:extLst>
          </p:cNvPr>
          <p:cNvSpPr txBox="1"/>
          <p:nvPr/>
        </p:nvSpPr>
        <p:spPr>
          <a:xfrm>
            <a:off x="854052" y="1099466"/>
            <a:ext cx="1711727" cy="523220"/>
          </a:xfrm>
          <a:prstGeom prst="rect">
            <a:avLst/>
          </a:prstGeom>
          <a:noFill/>
        </p:spPr>
        <p:txBody>
          <a:bodyPr wrap="square" rtlCol="0">
            <a:spAutoFit/>
          </a:bodyPr>
          <a:lstStyle/>
          <a:p>
            <a:r>
              <a:rPr kumimoji="1" lang="ja-JP" altLang="en-US" sz="2800" dirty="0"/>
              <a:t>目的　：</a:t>
            </a:r>
          </a:p>
        </p:txBody>
      </p:sp>
      <p:sp>
        <p:nvSpPr>
          <p:cNvPr id="8" name="テキスト ボックス 7">
            <a:extLst>
              <a:ext uri="{FF2B5EF4-FFF2-40B4-BE49-F238E27FC236}">
                <a16:creationId xmlns:a16="http://schemas.microsoft.com/office/drawing/2014/main" id="{539099DE-C321-448A-B262-EFADE2424D1D}"/>
              </a:ext>
            </a:extLst>
          </p:cNvPr>
          <p:cNvSpPr txBox="1"/>
          <p:nvPr/>
        </p:nvSpPr>
        <p:spPr>
          <a:xfrm>
            <a:off x="854051" y="2029789"/>
            <a:ext cx="1711727" cy="523220"/>
          </a:xfrm>
          <a:prstGeom prst="rect">
            <a:avLst/>
          </a:prstGeom>
          <a:noFill/>
        </p:spPr>
        <p:txBody>
          <a:bodyPr wrap="square" rtlCol="0">
            <a:spAutoFit/>
          </a:bodyPr>
          <a:lstStyle/>
          <a:p>
            <a:r>
              <a:rPr kumimoji="1" lang="ja-JP" altLang="en-US" sz="2800" dirty="0"/>
              <a:t>手段　：</a:t>
            </a:r>
          </a:p>
        </p:txBody>
      </p:sp>
      <p:grpSp>
        <p:nvGrpSpPr>
          <p:cNvPr id="6" name="グループ化 5">
            <a:extLst>
              <a:ext uri="{FF2B5EF4-FFF2-40B4-BE49-F238E27FC236}">
                <a16:creationId xmlns:a16="http://schemas.microsoft.com/office/drawing/2014/main" id="{95CAB3B8-B7A9-451E-83B5-06CF1B6A3A4A}"/>
              </a:ext>
            </a:extLst>
          </p:cNvPr>
          <p:cNvGrpSpPr/>
          <p:nvPr/>
        </p:nvGrpSpPr>
        <p:grpSpPr>
          <a:xfrm>
            <a:off x="2565778" y="1099466"/>
            <a:ext cx="3725840" cy="1453543"/>
            <a:chOff x="2565778" y="1099466"/>
            <a:chExt cx="3725840" cy="1453543"/>
          </a:xfrm>
        </p:grpSpPr>
        <p:sp>
          <p:nvSpPr>
            <p:cNvPr id="9" name="テキスト ボックス 8">
              <a:extLst>
                <a:ext uri="{FF2B5EF4-FFF2-40B4-BE49-F238E27FC236}">
                  <a16:creationId xmlns:a16="http://schemas.microsoft.com/office/drawing/2014/main" id="{539099DE-C321-448A-B262-EFADE2424D1D}"/>
                </a:ext>
              </a:extLst>
            </p:cNvPr>
            <p:cNvSpPr txBox="1"/>
            <p:nvPr/>
          </p:nvSpPr>
          <p:spPr>
            <a:xfrm>
              <a:off x="2565778" y="1099466"/>
              <a:ext cx="3725840" cy="523220"/>
            </a:xfrm>
            <a:prstGeom prst="rect">
              <a:avLst/>
            </a:prstGeom>
            <a:noFill/>
          </p:spPr>
          <p:txBody>
            <a:bodyPr wrap="square" rtlCol="0">
              <a:spAutoFit/>
            </a:bodyPr>
            <a:lstStyle/>
            <a:p>
              <a:r>
                <a:rPr kumimoji="1" lang="ja-JP" altLang="en-US" sz="2800" dirty="0">
                  <a:solidFill>
                    <a:schemeClr val="accent6">
                      <a:lumMod val="60000"/>
                      <a:lumOff val="40000"/>
                    </a:schemeClr>
                  </a:solidFill>
                </a:rPr>
                <a:t>リレーをすること</a:t>
              </a:r>
            </a:p>
          </p:txBody>
        </p:sp>
        <p:sp>
          <p:nvSpPr>
            <p:cNvPr id="10" name="テキスト ボックス 9">
              <a:extLst>
                <a:ext uri="{FF2B5EF4-FFF2-40B4-BE49-F238E27FC236}">
                  <a16:creationId xmlns:a16="http://schemas.microsoft.com/office/drawing/2014/main" id="{539099DE-C321-448A-B262-EFADE2424D1D}"/>
                </a:ext>
              </a:extLst>
            </p:cNvPr>
            <p:cNvSpPr txBox="1"/>
            <p:nvPr/>
          </p:nvSpPr>
          <p:spPr>
            <a:xfrm>
              <a:off x="2565778" y="2029789"/>
              <a:ext cx="3725840" cy="523220"/>
            </a:xfrm>
            <a:prstGeom prst="rect">
              <a:avLst/>
            </a:prstGeom>
            <a:noFill/>
          </p:spPr>
          <p:txBody>
            <a:bodyPr wrap="square" rtlCol="0">
              <a:spAutoFit/>
            </a:bodyPr>
            <a:lstStyle/>
            <a:p>
              <a:r>
                <a:rPr kumimoji="1" lang="ja-JP" altLang="en-US" sz="2800" dirty="0">
                  <a:solidFill>
                    <a:schemeClr val="accent6">
                      <a:lumMod val="60000"/>
                      <a:lumOff val="40000"/>
                    </a:schemeClr>
                  </a:solidFill>
                </a:rPr>
                <a:t>走ること</a:t>
              </a:r>
            </a:p>
          </p:txBody>
        </p:sp>
      </p:grpSp>
      <p:grpSp>
        <p:nvGrpSpPr>
          <p:cNvPr id="2" name="グループ化 1">
            <a:extLst>
              <a:ext uri="{FF2B5EF4-FFF2-40B4-BE49-F238E27FC236}">
                <a16:creationId xmlns:a16="http://schemas.microsoft.com/office/drawing/2014/main" id="{C2ECA8EC-C104-4BF9-8213-4F1ADC735290}"/>
              </a:ext>
            </a:extLst>
          </p:cNvPr>
          <p:cNvGrpSpPr/>
          <p:nvPr/>
        </p:nvGrpSpPr>
        <p:grpSpPr>
          <a:xfrm>
            <a:off x="6635288" y="1099466"/>
            <a:ext cx="4353434" cy="1453543"/>
            <a:chOff x="6635288" y="1099466"/>
            <a:chExt cx="4353434" cy="1453543"/>
          </a:xfrm>
        </p:grpSpPr>
        <p:sp>
          <p:nvSpPr>
            <p:cNvPr id="11" name="テキスト ボックス 10">
              <a:extLst>
                <a:ext uri="{FF2B5EF4-FFF2-40B4-BE49-F238E27FC236}">
                  <a16:creationId xmlns:a16="http://schemas.microsoft.com/office/drawing/2014/main" id="{539099DE-C321-448A-B262-EFADE2424D1D}"/>
                </a:ext>
              </a:extLst>
            </p:cNvPr>
            <p:cNvSpPr txBox="1"/>
            <p:nvPr/>
          </p:nvSpPr>
          <p:spPr>
            <a:xfrm>
              <a:off x="7262882" y="1099466"/>
              <a:ext cx="3725840" cy="523220"/>
            </a:xfrm>
            <a:prstGeom prst="rect">
              <a:avLst/>
            </a:prstGeom>
            <a:noFill/>
          </p:spPr>
          <p:txBody>
            <a:bodyPr wrap="square" rtlCol="0">
              <a:spAutoFit/>
            </a:bodyPr>
            <a:lstStyle/>
            <a:p>
              <a:r>
                <a:rPr kumimoji="1" lang="ja-JP" altLang="en-US" sz="2800" dirty="0"/>
                <a:t>走ること</a:t>
              </a:r>
            </a:p>
          </p:txBody>
        </p:sp>
        <p:sp>
          <p:nvSpPr>
            <p:cNvPr id="12" name="テキスト ボックス 11">
              <a:extLst>
                <a:ext uri="{FF2B5EF4-FFF2-40B4-BE49-F238E27FC236}">
                  <a16:creationId xmlns:a16="http://schemas.microsoft.com/office/drawing/2014/main" id="{539099DE-C321-448A-B262-EFADE2424D1D}"/>
                </a:ext>
              </a:extLst>
            </p:cNvPr>
            <p:cNvSpPr txBox="1"/>
            <p:nvPr/>
          </p:nvSpPr>
          <p:spPr>
            <a:xfrm>
              <a:off x="7262882" y="2029789"/>
              <a:ext cx="3725840" cy="523220"/>
            </a:xfrm>
            <a:prstGeom prst="rect">
              <a:avLst/>
            </a:prstGeom>
            <a:noFill/>
          </p:spPr>
          <p:txBody>
            <a:bodyPr wrap="square" rtlCol="0">
              <a:spAutoFit/>
            </a:bodyPr>
            <a:lstStyle/>
            <a:p>
              <a:r>
                <a:rPr kumimoji="1" lang="ja-JP" altLang="en-US" sz="2800" dirty="0"/>
                <a:t>リレーをすること</a:t>
              </a:r>
            </a:p>
          </p:txBody>
        </p:sp>
        <p:pic>
          <p:nvPicPr>
            <p:cNvPr id="13" name="Picture 4" descr="https://1.bp.blogspot.com/-eJGNGE4u8LA/UsZuCAMuehI/AAAAAAAAc2c/QQ5eBSC2Ey0/s800/mark_batsu.png">
              <a:extLst>
                <a:ext uri="{FF2B5EF4-FFF2-40B4-BE49-F238E27FC236}">
                  <a16:creationId xmlns:a16="http://schemas.microsoft.com/office/drawing/2014/main" id="{BC9067AF-CAD9-4269-BEEF-AB825F867E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288" y="1465959"/>
              <a:ext cx="745058" cy="74505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下矢印 2"/>
          <p:cNvSpPr/>
          <p:nvPr/>
        </p:nvSpPr>
        <p:spPr>
          <a:xfrm>
            <a:off x="5254388" y="3152632"/>
            <a:ext cx="873457" cy="627797"/>
          </a:xfrm>
          <a:prstGeom prst="downArrow">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39099DE-C321-448A-B262-EFADE2424D1D}"/>
              </a:ext>
            </a:extLst>
          </p:cNvPr>
          <p:cNvSpPr txBox="1"/>
          <p:nvPr/>
        </p:nvSpPr>
        <p:spPr>
          <a:xfrm>
            <a:off x="2145956" y="5120070"/>
            <a:ext cx="8291324" cy="523220"/>
          </a:xfrm>
          <a:prstGeom prst="rect">
            <a:avLst/>
          </a:prstGeom>
          <a:noFill/>
        </p:spPr>
        <p:txBody>
          <a:bodyPr wrap="square" rtlCol="0">
            <a:spAutoFit/>
          </a:bodyPr>
          <a:lstStyle/>
          <a:p>
            <a:r>
              <a:rPr kumimoji="1" lang="ja-JP" altLang="en-US" sz="2800" dirty="0"/>
              <a:t>👉　走らなくてもリレーができる方法を考える</a:t>
            </a:r>
          </a:p>
        </p:txBody>
      </p:sp>
      <p:sp>
        <p:nvSpPr>
          <p:cNvPr id="16" name="テキスト ボックス 15">
            <a:extLst>
              <a:ext uri="{FF2B5EF4-FFF2-40B4-BE49-F238E27FC236}">
                <a16:creationId xmlns:a16="http://schemas.microsoft.com/office/drawing/2014/main" id="{22BA054A-20D7-48AD-BE5F-ACA744B812FF}"/>
              </a:ext>
            </a:extLst>
          </p:cNvPr>
          <p:cNvSpPr txBox="1"/>
          <p:nvPr/>
        </p:nvSpPr>
        <p:spPr>
          <a:xfrm>
            <a:off x="477671" y="4154260"/>
            <a:ext cx="10426890" cy="830997"/>
          </a:xfrm>
          <a:prstGeom prst="rect">
            <a:avLst/>
          </a:prstGeom>
          <a:noFill/>
        </p:spPr>
        <p:txBody>
          <a:bodyPr wrap="square" rtlCol="0">
            <a:spAutoFit/>
          </a:bodyPr>
          <a:lstStyle/>
          <a:p>
            <a:pPr algn="ctr"/>
            <a:r>
              <a:rPr kumimoji="1" lang="ja-JP" altLang="en-US" sz="48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目的は変えずに手段を変える</a:t>
            </a:r>
          </a:p>
        </p:txBody>
      </p:sp>
    </p:spTree>
    <p:extLst>
      <p:ext uri="{BB962C8B-B14F-4D97-AF65-F5344CB8AC3E}">
        <p14:creationId xmlns:p14="http://schemas.microsoft.com/office/powerpoint/2010/main" val="190540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事例２</a:t>
            </a:r>
            <a:r>
              <a:rPr kumimoji="1" lang="en-US" altLang="ja-JP" sz="3600" b="1" dirty="0"/>
              <a:t>】</a:t>
            </a:r>
            <a:endParaRPr kumimoji="1" lang="ja-JP" altLang="en-US" sz="3600" b="1" dirty="0"/>
          </a:p>
        </p:txBody>
      </p:sp>
      <p:sp>
        <p:nvSpPr>
          <p:cNvPr id="6" name="テキスト ボックス 5"/>
          <p:cNvSpPr txBox="1"/>
          <p:nvPr/>
        </p:nvSpPr>
        <p:spPr>
          <a:xfrm>
            <a:off x="0" y="1296539"/>
            <a:ext cx="12192000" cy="5192255"/>
          </a:xfrm>
          <a:prstGeom prst="rect">
            <a:avLst/>
          </a:prstGeom>
          <a:noFill/>
        </p:spPr>
        <p:txBody>
          <a:bodyPr wrap="square" rtlCol="0">
            <a:spAutoFit/>
          </a:bodyPr>
          <a:lstStyle/>
          <a:p>
            <a:pPr>
              <a:lnSpc>
                <a:spcPct val="150000"/>
              </a:lnSpc>
            </a:pPr>
            <a:r>
              <a:rPr kumimoji="1" lang="ja-JP" altLang="en-US" sz="3200" dirty="0"/>
              <a:t>　</a:t>
            </a:r>
            <a:r>
              <a:rPr kumimoji="1" lang="en-US" altLang="ja-JP" sz="3200" dirty="0"/>
              <a:t>4</a:t>
            </a:r>
            <a:r>
              <a:rPr kumimoji="1" lang="ja-JP" altLang="en-US" sz="3200" dirty="0"/>
              <a:t>歳のくにえいくんは多動気味です。診断はされていませんがじっとしていることができず、先生の話も集中して聞くことが</a:t>
            </a:r>
            <a:endParaRPr kumimoji="1" lang="en-US" altLang="ja-JP" sz="3200" dirty="0"/>
          </a:p>
          <a:p>
            <a:pPr>
              <a:lnSpc>
                <a:spcPct val="150000"/>
              </a:lnSpc>
            </a:pPr>
            <a:r>
              <a:rPr kumimoji="1" lang="ja-JP" altLang="en-US" sz="3200" dirty="0"/>
              <a:t>できません。最初は座っていますが、先生が話をしている途中</a:t>
            </a:r>
            <a:endParaRPr kumimoji="1" lang="en-US" altLang="ja-JP" sz="3200" dirty="0"/>
          </a:p>
          <a:p>
            <a:pPr>
              <a:lnSpc>
                <a:spcPct val="150000"/>
              </a:lnSpc>
            </a:pPr>
            <a:r>
              <a:rPr kumimoji="1" lang="ja-JP" altLang="en-US" sz="3200" dirty="0"/>
              <a:t>でも席から離れ、教室の隅にある絵本のコーナーに行ったり</a:t>
            </a:r>
            <a:endParaRPr kumimoji="1" lang="en-US" altLang="ja-JP" sz="3200" dirty="0"/>
          </a:p>
          <a:p>
            <a:pPr>
              <a:lnSpc>
                <a:spcPct val="150000"/>
              </a:lnSpc>
            </a:pPr>
            <a:r>
              <a:rPr kumimoji="1" lang="ja-JP" altLang="en-US" sz="3200" dirty="0"/>
              <a:t>貼ってある絵を見たりしています。先生はそのたびに話を止め</a:t>
            </a:r>
            <a:endParaRPr kumimoji="1" lang="en-US" altLang="ja-JP" sz="3200" dirty="0"/>
          </a:p>
          <a:p>
            <a:pPr>
              <a:lnSpc>
                <a:spcPct val="150000"/>
              </a:lnSpc>
            </a:pPr>
            <a:r>
              <a:rPr kumimoji="1" lang="ja-JP" altLang="en-US" sz="3200" dirty="0"/>
              <a:t>なければならず、他の子どもも集中が途切れてしまうことがあります。</a:t>
            </a:r>
          </a:p>
        </p:txBody>
      </p:sp>
    </p:spTree>
    <p:extLst>
      <p:ext uri="{BB962C8B-B14F-4D97-AF65-F5344CB8AC3E}">
        <p14:creationId xmlns:p14="http://schemas.microsoft.com/office/powerpoint/2010/main" val="57751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事例２</a:t>
            </a:r>
            <a:r>
              <a:rPr kumimoji="1" lang="en-US" altLang="ja-JP" sz="3600" b="1" dirty="0"/>
              <a:t>】</a:t>
            </a:r>
            <a:endParaRPr kumimoji="1" lang="ja-JP" altLang="en-US" sz="3600" b="1" dirty="0"/>
          </a:p>
        </p:txBody>
      </p:sp>
      <p:sp>
        <p:nvSpPr>
          <p:cNvPr id="4" name="テキスト ボックス 3">
            <a:extLst>
              <a:ext uri="{FF2B5EF4-FFF2-40B4-BE49-F238E27FC236}">
                <a16:creationId xmlns:a16="http://schemas.microsoft.com/office/drawing/2014/main" id="{539099DE-C321-448A-B262-EFADE2424D1D}"/>
              </a:ext>
            </a:extLst>
          </p:cNvPr>
          <p:cNvSpPr txBox="1"/>
          <p:nvPr/>
        </p:nvSpPr>
        <p:spPr>
          <a:xfrm>
            <a:off x="854052" y="1099466"/>
            <a:ext cx="1711727" cy="523220"/>
          </a:xfrm>
          <a:prstGeom prst="rect">
            <a:avLst/>
          </a:prstGeom>
          <a:noFill/>
        </p:spPr>
        <p:txBody>
          <a:bodyPr wrap="square" rtlCol="0">
            <a:spAutoFit/>
          </a:bodyPr>
          <a:lstStyle/>
          <a:p>
            <a:r>
              <a:rPr kumimoji="1" lang="ja-JP" altLang="en-US" sz="2800" dirty="0"/>
              <a:t>目的　：</a:t>
            </a:r>
          </a:p>
        </p:txBody>
      </p:sp>
      <p:sp>
        <p:nvSpPr>
          <p:cNvPr id="7" name="テキスト ボックス 6">
            <a:extLst>
              <a:ext uri="{FF2B5EF4-FFF2-40B4-BE49-F238E27FC236}">
                <a16:creationId xmlns:a16="http://schemas.microsoft.com/office/drawing/2014/main" id="{539099DE-C321-448A-B262-EFADE2424D1D}"/>
              </a:ext>
            </a:extLst>
          </p:cNvPr>
          <p:cNvSpPr txBox="1"/>
          <p:nvPr/>
        </p:nvSpPr>
        <p:spPr>
          <a:xfrm>
            <a:off x="854051" y="2029789"/>
            <a:ext cx="1711727" cy="523220"/>
          </a:xfrm>
          <a:prstGeom prst="rect">
            <a:avLst/>
          </a:prstGeom>
          <a:noFill/>
        </p:spPr>
        <p:txBody>
          <a:bodyPr wrap="square" rtlCol="0">
            <a:spAutoFit/>
          </a:bodyPr>
          <a:lstStyle/>
          <a:p>
            <a:r>
              <a:rPr kumimoji="1" lang="ja-JP" altLang="en-US" sz="2800" dirty="0"/>
              <a:t>手段　：</a:t>
            </a:r>
          </a:p>
        </p:txBody>
      </p:sp>
      <p:grpSp>
        <p:nvGrpSpPr>
          <p:cNvPr id="2" name="グループ化 1">
            <a:extLst>
              <a:ext uri="{FF2B5EF4-FFF2-40B4-BE49-F238E27FC236}">
                <a16:creationId xmlns:a16="http://schemas.microsoft.com/office/drawing/2014/main" id="{EE370216-1C29-48C8-82C1-C05E9D632075}"/>
              </a:ext>
            </a:extLst>
          </p:cNvPr>
          <p:cNvGrpSpPr/>
          <p:nvPr/>
        </p:nvGrpSpPr>
        <p:grpSpPr>
          <a:xfrm>
            <a:off x="2565778" y="1099466"/>
            <a:ext cx="7042246" cy="1453543"/>
            <a:chOff x="2565778" y="1099466"/>
            <a:chExt cx="7042246" cy="1453543"/>
          </a:xfrm>
        </p:grpSpPr>
        <p:sp>
          <p:nvSpPr>
            <p:cNvPr id="8" name="テキスト ボックス 7">
              <a:extLst>
                <a:ext uri="{FF2B5EF4-FFF2-40B4-BE49-F238E27FC236}">
                  <a16:creationId xmlns:a16="http://schemas.microsoft.com/office/drawing/2014/main" id="{539099DE-C321-448A-B262-EFADE2424D1D}"/>
                </a:ext>
              </a:extLst>
            </p:cNvPr>
            <p:cNvSpPr txBox="1"/>
            <p:nvPr/>
          </p:nvSpPr>
          <p:spPr>
            <a:xfrm>
              <a:off x="2565778" y="1099466"/>
              <a:ext cx="3862318" cy="523220"/>
            </a:xfrm>
            <a:prstGeom prst="rect">
              <a:avLst/>
            </a:prstGeom>
            <a:noFill/>
          </p:spPr>
          <p:txBody>
            <a:bodyPr wrap="square" rtlCol="0">
              <a:spAutoFit/>
            </a:bodyPr>
            <a:lstStyle/>
            <a:p>
              <a:r>
                <a:rPr kumimoji="1" lang="ja-JP" altLang="en-US" sz="2800" dirty="0">
                  <a:solidFill>
                    <a:schemeClr val="accent6">
                      <a:lumMod val="60000"/>
                      <a:lumOff val="40000"/>
                    </a:schemeClr>
                  </a:solidFill>
                </a:rPr>
                <a:t>話の内容を理解させる</a:t>
              </a:r>
            </a:p>
          </p:txBody>
        </p:sp>
        <p:sp>
          <p:nvSpPr>
            <p:cNvPr id="9" name="テキスト ボックス 8">
              <a:extLst>
                <a:ext uri="{FF2B5EF4-FFF2-40B4-BE49-F238E27FC236}">
                  <a16:creationId xmlns:a16="http://schemas.microsoft.com/office/drawing/2014/main" id="{539099DE-C321-448A-B262-EFADE2424D1D}"/>
                </a:ext>
              </a:extLst>
            </p:cNvPr>
            <p:cNvSpPr txBox="1"/>
            <p:nvPr/>
          </p:nvSpPr>
          <p:spPr>
            <a:xfrm>
              <a:off x="2565778" y="2029789"/>
              <a:ext cx="7042246" cy="523220"/>
            </a:xfrm>
            <a:prstGeom prst="rect">
              <a:avLst/>
            </a:prstGeom>
            <a:noFill/>
          </p:spPr>
          <p:txBody>
            <a:bodyPr wrap="square" rtlCol="0">
              <a:spAutoFit/>
            </a:bodyPr>
            <a:lstStyle/>
            <a:p>
              <a:r>
                <a:rPr kumimoji="1" lang="ja-JP" altLang="en-US" sz="2800" dirty="0">
                  <a:solidFill>
                    <a:schemeClr val="accent6">
                      <a:lumMod val="60000"/>
                      <a:lumOff val="40000"/>
                    </a:schemeClr>
                  </a:solidFill>
                </a:rPr>
                <a:t>先生の話を集中して聞く</a:t>
              </a:r>
            </a:p>
          </p:txBody>
        </p:sp>
      </p:grpSp>
      <p:sp>
        <p:nvSpPr>
          <p:cNvPr id="10" name="下矢印 9"/>
          <p:cNvSpPr/>
          <p:nvPr/>
        </p:nvSpPr>
        <p:spPr>
          <a:xfrm>
            <a:off x="5254388" y="3152632"/>
            <a:ext cx="873457" cy="627797"/>
          </a:xfrm>
          <a:prstGeom prst="downArrow">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DFE06C8B-5738-4741-BF4E-4B30CE581687}"/>
              </a:ext>
            </a:extLst>
          </p:cNvPr>
          <p:cNvGrpSpPr/>
          <p:nvPr/>
        </p:nvGrpSpPr>
        <p:grpSpPr>
          <a:xfrm>
            <a:off x="1960082" y="4118442"/>
            <a:ext cx="7647942" cy="1704473"/>
            <a:chOff x="1960082" y="4118442"/>
            <a:chExt cx="7647942" cy="1704473"/>
          </a:xfrm>
        </p:grpSpPr>
        <p:sp>
          <p:nvSpPr>
            <p:cNvPr id="11" name="テキスト ボックス 10">
              <a:extLst>
                <a:ext uri="{FF2B5EF4-FFF2-40B4-BE49-F238E27FC236}">
                  <a16:creationId xmlns:a16="http://schemas.microsoft.com/office/drawing/2014/main" id="{539099DE-C321-448A-B262-EFADE2424D1D}"/>
                </a:ext>
              </a:extLst>
            </p:cNvPr>
            <p:cNvSpPr txBox="1"/>
            <p:nvPr/>
          </p:nvSpPr>
          <p:spPr>
            <a:xfrm>
              <a:off x="1960082" y="4118442"/>
              <a:ext cx="7462068" cy="523220"/>
            </a:xfrm>
            <a:prstGeom prst="rect">
              <a:avLst/>
            </a:prstGeom>
            <a:noFill/>
          </p:spPr>
          <p:txBody>
            <a:bodyPr wrap="square" rtlCol="0">
              <a:spAutoFit/>
            </a:bodyPr>
            <a:lstStyle/>
            <a:p>
              <a:r>
                <a:rPr kumimoji="1" lang="ja-JP" altLang="en-US" sz="2800" dirty="0"/>
                <a:t>話を「聞いて」理解するだけにこだわらない</a:t>
              </a:r>
            </a:p>
          </p:txBody>
        </p:sp>
        <p:sp>
          <p:nvSpPr>
            <p:cNvPr id="12" name="テキスト ボックス 11">
              <a:extLst>
                <a:ext uri="{FF2B5EF4-FFF2-40B4-BE49-F238E27FC236}">
                  <a16:creationId xmlns:a16="http://schemas.microsoft.com/office/drawing/2014/main" id="{539099DE-C321-448A-B262-EFADE2424D1D}"/>
                </a:ext>
              </a:extLst>
            </p:cNvPr>
            <p:cNvSpPr txBox="1"/>
            <p:nvPr/>
          </p:nvSpPr>
          <p:spPr>
            <a:xfrm>
              <a:off x="2145956" y="4868808"/>
              <a:ext cx="7462068" cy="954107"/>
            </a:xfrm>
            <a:prstGeom prst="rect">
              <a:avLst/>
            </a:prstGeom>
            <a:noFill/>
          </p:spPr>
          <p:txBody>
            <a:bodyPr wrap="square" rtlCol="0">
              <a:spAutoFit/>
            </a:bodyPr>
            <a:lstStyle/>
            <a:p>
              <a:r>
                <a:rPr kumimoji="1" lang="en-US" altLang="ja-JP" sz="2800" dirty="0"/>
                <a:t>【ex】</a:t>
              </a:r>
              <a:r>
                <a:rPr kumimoji="1" lang="ja-JP" altLang="en-US" sz="2800" dirty="0"/>
                <a:t>　絵やカードなど視覚情報を活用する</a:t>
              </a:r>
              <a:endParaRPr kumimoji="1" lang="en-US" altLang="ja-JP" sz="2800" dirty="0"/>
            </a:p>
            <a:p>
              <a:r>
                <a:rPr kumimoji="1" lang="ja-JP" altLang="en-US" sz="2800" dirty="0"/>
                <a:t>　　　　単調にならないよう区切るなどする</a:t>
              </a:r>
            </a:p>
          </p:txBody>
        </p:sp>
      </p:grpSp>
    </p:spTree>
    <p:extLst>
      <p:ext uri="{BB962C8B-B14F-4D97-AF65-F5344CB8AC3E}">
        <p14:creationId xmlns:p14="http://schemas.microsoft.com/office/powerpoint/2010/main" val="17388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2830" y="186183"/>
            <a:ext cx="3998794" cy="646331"/>
          </a:xfrm>
          <a:prstGeom prst="rect">
            <a:avLst/>
          </a:prstGeom>
          <a:noFill/>
        </p:spPr>
        <p:txBody>
          <a:bodyPr wrap="square" rtlCol="0">
            <a:spAutoFit/>
          </a:bodyPr>
          <a:lstStyle/>
          <a:p>
            <a:r>
              <a:rPr kumimoji="1" lang="en-US" altLang="ja-JP" sz="3600" b="1" dirty="0"/>
              <a:t>【</a:t>
            </a:r>
            <a:r>
              <a:rPr kumimoji="1" lang="ja-JP" altLang="en-US" sz="3600" b="1" dirty="0"/>
              <a:t>事例３</a:t>
            </a:r>
            <a:r>
              <a:rPr kumimoji="1" lang="en-US" altLang="ja-JP" sz="3600" b="1" dirty="0"/>
              <a:t>】</a:t>
            </a:r>
            <a:endParaRPr kumimoji="1" lang="ja-JP" altLang="en-US" sz="3600" b="1" dirty="0"/>
          </a:p>
        </p:txBody>
      </p:sp>
      <p:sp>
        <p:nvSpPr>
          <p:cNvPr id="6" name="テキスト ボックス 5"/>
          <p:cNvSpPr txBox="1"/>
          <p:nvPr/>
        </p:nvSpPr>
        <p:spPr>
          <a:xfrm>
            <a:off x="0" y="856357"/>
            <a:ext cx="12192000" cy="6001643"/>
          </a:xfrm>
          <a:prstGeom prst="rect">
            <a:avLst/>
          </a:prstGeom>
          <a:noFill/>
        </p:spPr>
        <p:txBody>
          <a:bodyPr wrap="square" rtlCol="0">
            <a:spAutoFit/>
          </a:bodyPr>
          <a:lstStyle/>
          <a:p>
            <a:pPr>
              <a:lnSpc>
                <a:spcPct val="150000"/>
              </a:lnSpc>
            </a:pPr>
            <a:r>
              <a:rPr kumimoji="1" lang="ja-JP" altLang="en-US" sz="3200" dirty="0"/>
              <a:t>　</a:t>
            </a:r>
            <a:r>
              <a:rPr kumimoji="1" lang="en-US" altLang="ja-JP" sz="3200" dirty="0"/>
              <a:t>5</a:t>
            </a:r>
            <a:r>
              <a:rPr kumimoji="1" lang="ja-JP" altLang="en-US" sz="3200" dirty="0"/>
              <a:t>歳のラミレスくんはネパール出身です。お父さんとお母さんと一緒に去年日本にやってきました。お父さんもお母さんも日本語は少しだけ話せますが、家族で話す時にはネパール語を使って</a:t>
            </a:r>
            <a:endParaRPr kumimoji="1" lang="en-US" altLang="ja-JP" sz="3200" dirty="0"/>
          </a:p>
          <a:p>
            <a:pPr>
              <a:lnSpc>
                <a:spcPct val="150000"/>
              </a:lnSpc>
            </a:pPr>
            <a:r>
              <a:rPr kumimoji="1" lang="ja-JP" altLang="en-US" sz="3200" dirty="0"/>
              <a:t>いるようです。ラミレスくん自身も最近日本語が理解できるようになってきましたが、まだまだ話をしたり理解することは上手にできません。そのため、自分の気持ちをうまく伝えることが</a:t>
            </a:r>
            <a:endParaRPr kumimoji="1" lang="en-US" altLang="ja-JP" sz="3200" dirty="0"/>
          </a:p>
          <a:p>
            <a:pPr>
              <a:lnSpc>
                <a:spcPct val="150000"/>
              </a:lnSpc>
            </a:pPr>
            <a:r>
              <a:rPr kumimoji="1" lang="ja-JP" altLang="en-US" sz="3200" dirty="0"/>
              <a:t>できなかったり先生や友だちの話が理解できずにイライラしたり、かんしゃくを起こしてしまうことがあります。</a:t>
            </a:r>
          </a:p>
        </p:txBody>
      </p:sp>
    </p:spTree>
    <p:extLst>
      <p:ext uri="{BB962C8B-B14F-4D97-AF65-F5344CB8AC3E}">
        <p14:creationId xmlns:p14="http://schemas.microsoft.com/office/powerpoint/2010/main" val="299799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19368" y="1132763"/>
            <a:ext cx="9771796" cy="5386090"/>
          </a:xfrm>
          <a:prstGeom prst="rect">
            <a:avLst/>
          </a:prstGeom>
        </p:spPr>
        <p:txBody>
          <a:bodyPr wrap="square">
            <a:spAutoFit/>
          </a:bodyPr>
          <a:lstStyle/>
          <a:p>
            <a:r>
              <a:rPr lang="hi-IN" altLang="ja-JP" sz="34400" dirty="0"/>
              <a:t>बियर</a:t>
            </a:r>
            <a:endParaRPr lang="ja-JP" altLang="en-US" sz="34400" dirty="0"/>
          </a:p>
        </p:txBody>
      </p:sp>
    </p:spTree>
    <p:extLst>
      <p:ext uri="{BB962C8B-B14F-4D97-AF65-F5344CB8AC3E}">
        <p14:creationId xmlns:p14="http://schemas.microsoft.com/office/powerpoint/2010/main" val="185153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71EA823-8DF1-4BBF-A2A1-6C661238252B}"/>
              </a:ext>
            </a:extLst>
          </p:cNvPr>
          <p:cNvGrpSpPr/>
          <p:nvPr/>
        </p:nvGrpSpPr>
        <p:grpSpPr>
          <a:xfrm>
            <a:off x="1023581" y="4763065"/>
            <a:ext cx="10895464" cy="2215991"/>
            <a:chOff x="1023581" y="4763065"/>
            <a:chExt cx="10895464" cy="2215991"/>
          </a:xfrm>
        </p:grpSpPr>
        <p:sp>
          <p:nvSpPr>
            <p:cNvPr id="5" name="正方形/長方形 4"/>
            <p:cNvSpPr/>
            <p:nvPr/>
          </p:nvSpPr>
          <p:spPr>
            <a:xfrm>
              <a:off x="1023581" y="4763065"/>
              <a:ext cx="5117910" cy="2215991"/>
            </a:xfrm>
            <a:prstGeom prst="rect">
              <a:avLst/>
            </a:prstGeom>
          </p:spPr>
          <p:txBody>
            <a:bodyPr wrap="square">
              <a:spAutoFit/>
            </a:bodyPr>
            <a:lstStyle/>
            <a:p>
              <a:r>
                <a:rPr lang="hi-IN" altLang="ja-JP" sz="13800" dirty="0"/>
                <a:t>बियर</a:t>
              </a:r>
              <a:endParaRPr lang="ja-JP" altLang="en-US" sz="13800" dirty="0"/>
            </a:p>
          </p:txBody>
        </p:sp>
        <p:sp>
          <p:nvSpPr>
            <p:cNvPr id="4" name="正方形/長方形 3"/>
            <p:cNvSpPr/>
            <p:nvPr/>
          </p:nvSpPr>
          <p:spPr>
            <a:xfrm>
              <a:off x="7276531" y="4995952"/>
              <a:ext cx="4642514" cy="1862048"/>
            </a:xfrm>
            <a:prstGeom prst="rect">
              <a:avLst/>
            </a:prstGeom>
          </p:spPr>
          <p:txBody>
            <a:bodyPr wrap="square">
              <a:spAutoFit/>
            </a:bodyPr>
            <a:lstStyle/>
            <a:p>
              <a:r>
                <a:rPr lang="ja-JP" altLang="en-US" sz="11500" b="1" dirty="0"/>
                <a:t>ビール</a:t>
              </a:r>
            </a:p>
          </p:txBody>
        </p:sp>
      </p:grpSp>
      <p:pic>
        <p:nvPicPr>
          <p:cNvPr id="1028" name="Picture 4" descr="無料写真, 飲み物（写真）, お酒（アルコール）, ビール, ビールジョッキ"/>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 b="97429" l="2285" r="98946">
                        <a14:foregroundMark x1="98243" y1="22429" x2="37434" y2="8286"/>
                        <a14:foregroundMark x1="95255" y1="5000" x2="37434" y2="8000"/>
                        <a14:foregroundMark x1="66784" y1="26857" x2="76274" y2="79714"/>
                        <a14:foregroundMark x1="76274" y1="79714" x2="82777" y2="94000"/>
                        <a14:foregroundMark x1="82777" y1="94000" x2="71178" y2="97571"/>
                        <a14:foregroundMark x1="71178" y1="97571" x2="43761" y2="90143"/>
                        <a14:foregroundMark x1="38313" y1="81143" x2="91740" y2="80000"/>
                        <a14:foregroundMark x1="91740" y1="80000" x2="98594" y2="74286"/>
                        <a14:foregroundMark x1="98946" y1="73286" x2="96837" y2="89857"/>
                        <a14:foregroundMark x1="37434" y1="79429" x2="40246" y2="89571"/>
                        <a14:foregroundMark x1="40246" y1="89571" x2="40246" y2="89571"/>
                        <a14:foregroundMark x1="32162" y1="28714" x2="17750" y2="26000"/>
                        <a14:foregroundMark x1="17750" y1="26000" x2="9666" y2="36286"/>
                        <a14:foregroundMark x1="9666" y1="36286" x2="5097" y2="49857"/>
                        <a14:foregroundMark x1="5097" y1="49857" x2="8436" y2="60857"/>
                        <a14:foregroundMark x1="8436" y1="60857" x2="15817" y2="70000"/>
                        <a14:foregroundMark x1="15817" y1="70000" x2="35501" y2="76143"/>
                        <a14:foregroundMark x1="2988" y1="38000" x2="2285" y2="62857"/>
                        <a14:foregroundMark x1="85589" y1="1000" x2="47452" y2="2143"/>
                        <a14:foregroundMark x1="83831" y1="95143" x2="94552" y2="88714"/>
                        <a14:foregroundMark x1="36731" y1="85714" x2="40949" y2="918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495561" y="135754"/>
            <a:ext cx="4061584" cy="499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1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FADDD2A-D364-4216-9AF1-866F65C3403C}"/>
              </a:ext>
            </a:extLst>
          </p:cNvPr>
          <p:cNvSpPr txBox="1"/>
          <p:nvPr/>
        </p:nvSpPr>
        <p:spPr>
          <a:xfrm>
            <a:off x="1370814" y="4176215"/>
            <a:ext cx="4612944" cy="830997"/>
          </a:xfrm>
          <a:prstGeom prst="rect">
            <a:avLst/>
          </a:prstGeom>
          <a:noFill/>
        </p:spPr>
        <p:txBody>
          <a:bodyPr wrap="square" rtlCol="0">
            <a:spAutoFit/>
          </a:bodyPr>
          <a:lstStyle/>
          <a:p>
            <a:r>
              <a:rPr kumimoji="1" lang="ja-JP" altLang="en-US" sz="4800" dirty="0"/>
              <a:t>さいごに</a:t>
            </a:r>
          </a:p>
        </p:txBody>
      </p:sp>
    </p:spTree>
    <p:extLst>
      <p:ext uri="{BB962C8B-B14F-4D97-AF65-F5344CB8AC3E}">
        <p14:creationId xmlns:p14="http://schemas.microsoft.com/office/powerpoint/2010/main" val="59718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68489" y="394620"/>
            <a:ext cx="4612944" cy="584775"/>
          </a:xfrm>
          <a:prstGeom prst="rect">
            <a:avLst/>
          </a:prstGeom>
          <a:noFill/>
        </p:spPr>
        <p:txBody>
          <a:bodyPr wrap="square" rtlCol="0">
            <a:spAutoFit/>
          </a:bodyPr>
          <a:lstStyle/>
          <a:p>
            <a:r>
              <a:rPr kumimoji="1" lang="ja-JP" altLang="en-US" sz="3200" b="1" dirty="0"/>
              <a:t>子どもの権利とは？</a:t>
            </a:r>
          </a:p>
        </p:txBody>
      </p:sp>
      <p:grpSp>
        <p:nvGrpSpPr>
          <p:cNvPr id="2" name="グループ化 1"/>
          <p:cNvGrpSpPr/>
          <p:nvPr/>
        </p:nvGrpSpPr>
        <p:grpSpPr>
          <a:xfrm>
            <a:off x="848436" y="1742576"/>
            <a:ext cx="11912223" cy="2695656"/>
            <a:chOff x="848436" y="1742576"/>
            <a:chExt cx="11912223" cy="2695656"/>
          </a:xfrm>
        </p:grpSpPr>
        <p:sp>
          <p:nvSpPr>
            <p:cNvPr id="3" name="テキスト ボックス 2"/>
            <p:cNvSpPr txBox="1"/>
            <p:nvPr/>
          </p:nvSpPr>
          <p:spPr>
            <a:xfrm>
              <a:off x="848436" y="1742576"/>
              <a:ext cx="10151661" cy="523220"/>
            </a:xfrm>
            <a:prstGeom prst="rect">
              <a:avLst/>
            </a:prstGeom>
            <a:noFill/>
          </p:spPr>
          <p:txBody>
            <a:bodyPr wrap="square" rtlCol="0">
              <a:spAutoFit/>
            </a:bodyPr>
            <a:lstStyle/>
            <a:p>
              <a:r>
                <a:rPr kumimoji="1" lang="ja-JP" altLang="en-US" sz="2800" dirty="0"/>
                <a:t>①子どもが人間らしく生きていくために保障されているもの</a:t>
              </a:r>
            </a:p>
          </p:txBody>
        </p:sp>
        <p:sp>
          <p:nvSpPr>
            <p:cNvPr id="4" name="テキスト ボックス 3"/>
            <p:cNvSpPr txBox="1"/>
            <p:nvPr/>
          </p:nvSpPr>
          <p:spPr>
            <a:xfrm>
              <a:off x="848436" y="2828794"/>
              <a:ext cx="11912223" cy="523220"/>
            </a:xfrm>
            <a:prstGeom prst="rect">
              <a:avLst/>
            </a:prstGeom>
            <a:noFill/>
          </p:spPr>
          <p:txBody>
            <a:bodyPr wrap="square" rtlCol="0">
              <a:spAutoFit/>
            </a:bodyPr>
            <a:lstStyle/>
            <a:p>
              <a:r>
                <a:rPr kumimoji="1" lang="ja-JP" altLang="en-US" sz="2800" dirty="0"/>
                <a:t>②すべての子どもが生まれながらに平等に保障されているもの</a:t>
              </a:r>
            </a:p>
          </p:txBody>
        </p:sp>
        <p:sp>
          <p:nvSpPr>
            <p:cNvPr id="5" name="テキスト ボックス 4"/>
            <p:cNvSpPr txBox="1"/>
            <p:nvPr/>
          </p:nvSpPr>
          <p:spPr>
            <a:xfrm>
              <a:off x="848436" y="3915012"/>
              <a:ext cx="9592104" cy="523220"/>
            </a:xfrm>
            <a:prstGeom prst="rect">
              <a:avLst/>
            </a:prstGeom>
            <a:noFill/>
          </p:spPr>
          <p:txBody>
            <a:bodyPr wrap="square" rtlCol="0">
              <a:spAutoFit/>
            </a:bodyPr>
            <a:lstStyle/>
            <a:p>
              <a:r>
                <a:rPr kumimoji="1" lang="ja-JP" altLang="en-US" sz="2800" dirty="0"/>
                <a:t>③行使することも放棄することもできるもの</a:t>
              </a:r>
            </a:p>
          </p:txBody>
        </p:sp>
      </p:grpSp>
      <p:sp>
        <p:nvSpPr>
          <p:cNvPr id="7" name="テキスト ボックス 6"/>
          <p:cNvSpPr txBox="1"/>
          <p:nvPr/>
        </p:nvSpPr>
        <p:spPr>
          <a:xfrm>
            <a:off x="1890214" y="4626576"/>
            <a:ext cx="10147113" cy="523220"/>
          </a:xfrm>
          <a:prstGeom prst="rect">
            <a:avLst/>
          </a:prstGeom>
          <a:noFill/>
        </p:spPr>
        <p:txBody>
          <a:bodyPr wrap="square" rtlCol="0">
            <a:spAutoFit/>
          </a:bodyPr>
          <a:lstStyle/>
          <a:p>
            <a:r>
              <a:rPr kumimoji="1" lang="ja-JP" altLang="en-US" sz="2800" dirty="0"/>
              <a:t>👉　</a:t>
            </a:r>
            <a:r>
              <a:rPr kumimoji="1" lang="ja-JP" altLang="en-US" sz="2800" dirty="0" err="1"/>
              <a:t>～する</a:t>
            </a:r>
            <a:r>
              <a:rPr kumimoji="1" lang="ja-JP" altLang="en-US" sz="2800" dirty="0"/>
              <a:t>ことができる・～しても（しなくても）よい</a:t>
            </a:r>
          </a:p>
        </p:txBody>
      </p:sp>
      <p:grpSp>
        <p:nvGrpSpPr>
          <p:cNvPr id="10" name="グループ化 9"/>
          <p:cNvGrpSpPr/>
          <p:nvPr/>
        </p:nvGrpSpPr>
        <p:grpSpPr>
          <a:xfrm>
            <a:off x="3236875" y="5191223"/>
            <a:ext cx="4848345" cy="1087867"/>
            <a:chOff x="3236875" y="5191223"/>
            <a:chExt cx="4848345" cy="1087867"/>
          </a:xfrm>
        </p:grpSpPr>
        <p:sp>
          <p:nvSpPr>
            <p:cNvPr id="6" name="テキスト ボックス 5"/>
            <p:cNvSpPr txBox="1"/>
            <p:nvPr/>
          </p:nvSpPr>
          <p:spPr>
            <a:xfrm>
              <a:off x="3236875" y="5191223"/>
              <a:ext cx="4848345" cy="521571"/>
            </a:xfrm>
            <a:prstGeom prst="rect">
              <a:avLst/>
            </a:prstGeom>
            <a:noFill/>
          </p:spPr>
          <p:txBody>
            <a:bodyPr wrap="square" rtlCol="0">
              <a:spAutoFit/>
            </a:bodyPr>
            <a:lstStyle/>
            <a:p>
              <a:r>
                <a:rPr kumimoji="1" lang="ja-JP" altLang="en-US" sz="2800" dirty="0">
                  <a:solidFill>
                    <a:schemeClr val="accent6">
                      <a:lumMod val="60000"/>
                      <a:lumOff val="40000"/>
                    </a:schemeClr>
                  </a:solidFill>
                </a:rPr>
                <a:t>＝　可能性</a:t>
              </a:r>
            </a:p>
          </p:txBody>
        </p:sp>
        <p:sp>
          <p:nvSpPr>
            <p:cNvPr id="9" name="テキスト ボックス 8">
              <a:extLst>
                <a:ext uri="{FF2B5EF4-FFF2-40B4-BE49-F238E27FC236}">
                  <a16:creationId xmlns:a16="http://schemas.microsoft.com/office/drawing/2014/main" id="{9F7BF2D1-9A80-4890-9167-BE8D026FECF2}"/>
                </a:ext>
              </a:extLst>
            </p:cNvPr>
            <p:cNvSpPr txBox="1"/>
            <p:nvPr/>
          </p:nvSpPr>
          <p:spPr>
            <a:xfrm>
              <a:off x="3454371" y="5755870"/>
              <a:ext cx="1687775" cy="523220"/>
            </a:xfrm>
            <a:prstGeom prst="rect">
              <a:avLst/>
            </a:prstGeom>
            <a:noFill/>
          </p:spPr>
          <p:txBody>
            <a:bodyPr wrap="square" rtlCol="0">
              <a:spAutoFit/>
            </a:bodyPr>
            <a:lstStyle/>
            <a:p>
              <a:r>
                <a:rPr kumimoji="1" lang="ja-JP" altLang="en-US" sz="2800" dirty="0">
                  <a:solidFill>
                    <a:srgbClr val="FF0000"/>
                  </a:solidFill>
                </a:rPr>
                <a:t>≠　義務</a:t>
              </a:r>
            </a:p>
          </p:txBody>
        </p:sp>
      </p:grpSp>
    </p:spTree>
    <p:extLst>
      <p:ext uri="{BB962C8B-B14F-4D97-AF65-F5344CB8AC3E}">
        <p14:creationId xmlns:p14="http://schemas.microsoft.com/office/powerpoint/2010/main" val="330683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33335" y="187347"/>
            <a:ext cx="7027274" cy="584775"/>
          </a:xfrm>
          <a:prstGeom prst="rect">
            <a:avLst/>
          </a:prstGeom>
          <a:noFill/>
        </p:spPr>
        <p:txBody>
          <a:bodyPr wrap="square" rtlCol="0">
            <a:spAutoFit/>
          </a:bodyPr>
          <a:lstStyle/>
          <a:p>
            <a:r>
              <a:rPr kumimoji="1" lang="ja-JP" altLang="en-US" sz="3200" b="1" dirty="0"/>
              <a:t>子どもとかかわる上では・・・</a:t>
            </a:r>
          </a:p>
        </p:txBody>
      </p:sp>
      <p:grpSp>
        <p:nvGrpSpPr>
          <p:cNvPr id="5" name="グループ化 4">
            <a:extLst>
              <a:ext uri="{FF2B5EF4-FFF2-40B4-BE49-F238E27FC236}">
                <a16:creationId xmlns:a16="http://schemas.microsoft.com/office/drawing/2014/main" id="{168264B9-68D3-4E5F-A8C1-42607A0CF2E8}"/>
              </a:ext>
            </a:extLst>
          </p:cNvPr>
          <p:cNvGrpSpPr/>
          <p:nvPr/>
        </p:nvGrpSpPr>
        <p:grpSpPr>
          <a:xfrm>
            <a:off x="2251888" y="1237092"/>
            <a:ext cx="7096257" cy="1269056"/>
            <a:chOff x="2251888" y="1237092"/>
            <a:chExt cx="7096257" cy="1269056"/>
          </a:xfrm>
        </p:grpSpPr>
        <p:sp>
          <p:nvSpPr>
            <p:cNvPr id="2" name="テキスト ボックス 1">
              <a:extLst>
                <a:ext uri="{FF2B5EF4-FFF2-40B4-BE49-F238E27FC236}">
                  <a16:creationId xmlns:a16="http://schemas.microsoft.com/office/drawing/2014/main" id="{30926FA1-5A41-44A1-944B-D7FC9067BEF5}"/>
                </a:ext>
              </a:extLst>
            </p:cNvPr>
            <p:cNvSpPr txBox="1"/>
            <p:nvPr/>
          </p:nvSpPr>
          <p:spPr>
            <a:xfrm>
              <a:off x="2251888" y="1237092"/>
              <a:ext cx="6758454" cy="523220"/>
            </a:xfrm>
            <a:prstGeom prst="rect">
              <a:avLst/>
            </a:prstGeom>
            <a:noFill/>
          </p:spPr>
          <p:txBody>
            <a:bodyPr wrap="square" rtlCol="0">
              <a:spAutoFit/>
            </a:bodyPr>
            <a:lstStyle/>
            <a:p>
              <a:r>
                <a:rPr kumimoji="1" lang="ja-JP" altLang="en-US" sz="2800" b="1" dirty="0">
                  <a:solidFill>
                    <a:srgbClr val="FF0000"/>
                  </a:solidFill>
                </a:rPr>
                <a:t>「熱心な無理解者」にはならない</a:t>
              </a:r>
            </a:p>
          </p:txBody>
        </p:sp>
        <p:sp>
          <p:nvSpPr>
            <p:cNvPr id="3" name="テキスト ボックス 2">
              <a:extLst>
                <a:ext uri="{FF2B5EF4-FFF2-40B4-BE49-F238E27FC236}">
                  <a16:creationId xmlns:a16="http://schemas.microsoft.com/office/drawing/2014/main" id="{9D99C68C-BDE1-4405-A6F2-A0D07043515B}"/>
                </a:ext>
              </a:extLst>
            </p:cNvPr>
            <p:cNvSpPr txBox="1"/>
            <p:nvPr/>
          </p:nvSpPr>
          <p:spPr>
            <a:xfrm>
              <a:off x="2251888" y="1982928"/>
              <a:ext cx="7096257" cy="523220"/>
            </a:xfrm>
            <a:prstGeom prst="rect">
              <a:avLst/>
            </a:prstGeom>
            <a:noFill/>
          </p:spPr>
          <p:txBody>
            <a:bodyPr wrap="square" rtlCol="0">
              <a:spAutoFit/>
            </a:bodyPr>
            <a:lstStyle/>
            <a:p>
              <a:r>
                <a:rPr kumimoji="1" lang="ja-JP" altLang="en-US" sz="2800" b="1" dirty="0">
                  <a:solidFill>
                    <a:srgbClr val="FF0000"/>
                  </a:solidFill>
                </a:rPr>
                <a:t>「ダブルバインド（二重拘束）」をしない</a:t>
              </a:r>
            </a:p>
          </p:txBody>
        </p:sp>
      </p:grpSp>
      <p:pic>
        <p:nvPicPr>
          <p:cNvPr id="2054" name="Picture 6" descr="https://frame-illust.com/fi/wp-content/uploads/2016/02/67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 y="706749"/>
            <a:ext cx="2536853" cy="25368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frame-illust.com/fi/wp-content/uploads/2018/03/inosisi-ma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 y="3453236"/>
            <a:ext cx="2616797" cy="261679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895C4F02-D64D-4AF2-B6FC-E0D8DDAAB8F1}"/>
              </a:ext>
            </a:extLst>
          </p:cNvPr>
          <p:cNvGrpSpPr/>
          <p:nvPr/>
        </p:nvGrpSpPr>
        <p:grpSpPr>
          <a:xfrm>
            <a:off x="2677757" y="3737370"/>
            <a:ext cx="8073106" cy="3004466"/>
            <a:chOff x="2677757" y="3737370"/>
            <a:chExt cx="8073106" cy="3004466"/>
          </a:xfrm>
        </p:grpSpPr>
        <p:sp>
          <p:nvSpPr>
            <p:cNvPr id="4" name="テキスト ボックス 3">
              <a:extLst>
                <a:ext uri="{FF2B5EF4-FFF2-40B4-BE49-F238E27FC236}">
                  <a16:creationId xmlns:a16="http://schemas.microsoft.com/office/drawing/2014/main" id="{337E263B-8F52-4A07-88A6-3E6A4FD30137}"/>
                </a:ext>
              </a:extLst>
            </p:cNvPr>
            <p:cNvSpPr txBox="1"/>
            <p:nvPr/>
          </p:nvSpPr>
          <p:spPr>
            <a:xfrm>
              <a:off x="2677757" y="3737370"/>
              <a:ext cx="7867149" cy="523220"/>
            </a:xfrm>
            <a:prstGeom prst="rect">
              <a:avLst/>
            </a:prstGeom>
            <a:noFill/>
          </p:spPr>
          <p:txBody>
            <a:bodyPr wrap="square" rtlCol="0">
              <a:spAutoFit/>
            </a:bodyPr>
            <a:lstStyle/>
            <a:p>
              <a:r>
                <a:rPr kumimoji="1" lang="ja-JP" altLang="en-US" sz="2800" b="1" dirty="0">
                  <a:solidFill>
                    <a:schemeClr val="accent6">
                      <a:lumMod val="60000"/>
                      <a:lumOff val="40000"/>
                    </a:schemeClr>
                  </a:solidFill>
                </a:rPr>
                <a:t>保育者としての資質の向上をめざしていく</a:t>
              </a:r>
            </a:p>
          </p:txBody>
        </p:sp>
        <p:sp>
          <p:nvSpPr>
            <p:cNvPr id="6" name="テキスト ボックス 5">
              <a:extLst>
                <a:ext uri="{FF2B5EF4-FFF2-40B4-BE49-F238E27FC236}">
                  <a16:creationId xmlns:a16="http://schemas.microsoft.com/office/drawing/2014/main" id="{B90AC7CB-9801-4592-8EC6-AB2602BCFE94}"/>
                </a:ext>
              </a:extLst>
            </p:cNvPr>
            <p:cNvSpPr txBox="1"/>
            <p:nvPr/>
          </p:nvSpPr>
          <p:spPr>
            <a:xfrm>
              <a:off x="2677757" y="4547106"/>
              <a:ext cx="8073106" cy="954107"/>
            </a:xfrm>
            <a:prstGeom prst="rect">
              <a:avLst/>
            </a:prstGeom>
            <a:noFill/>
          </p:spPr>
          <p:txBody>
            <a:bodyPr wrap="square" rtlCol="0">
              <a:spAutoFit/>
            </a:bodyPr>
            <a:lstStyle/>
            <a:p>
              <a:r>
                <a:rPr kumimoji="1" lang="ja-JP" altLang="en-US" sz="2800" b="1" dirty="0">
                  <a:solidFill>
                    <a:schemeClr val="accent6">
                      <a:lumMod val="60000"/>
                      <a:lumOff val="40000"/>
                    </a:schemeClr>
                  </a:solidFill>
                </a:rPr>
                <a:t>子どもにとって安全・安心な</a:t>
              </a:r>
              <a:endParaRPr kumimoji="1" lang="en-US" altLang="ja-JP" sz="2800" b="1" dirty="0">
                <a:solidFill>
                  <a:schemeClr val="accent6">
                    <a:lumMod val="60000"/>
                    <a:lumOff val="40000"/>
                  </a:schemeClr>
                </a:solidFill>
              </a:endParaRPr>
            </a:p>
            <a:p>
              <a:r>
                <a:rPr kumimoji="1" lang="ja-JP" altLang="en-US" sz="2800" b="1" dirty="0">
                  <a:solidFill>
                    <a:schemeClr val="accent6">
                      <a:lumMod val="60000"/>
                      <a:lumOff val="40000"/>
                    </a:schemeClr>
                  </a:solidFill>
                </a:rPr>
                <a:t>　　　　「居場所」をつくる・「居場所」になる</a:t>
              </a:r>
            </a:p>
          </p:txBody>
        </p:sp>
        <p:sp>
          <p:nvSpPr>
            <p:cNvPr id="9" name="テキスト ボックス 8">
              <a:extLst>
                <a:ext uri="{FF2B5EF4-FFF2-40B4-BE49-F238E27FC236}">
                  <a16:creationId xmlns:a16="http://schemas.microsoft.com/office/drawing/2014/main" id="{337E263B-8F52-4A07-88A6-3E6A4FD30137}"/>
                </a:ext>
              </a:extLst>
            </p:cNvPr>
            <p:cNvSpPr txBox="1"/>
            <p:nvPr/>
          </p:nvSpPr>
          <p:spPr>
            <a:xfrm>
              <a:off x="2677757" y="5787729"/>
              <a:ext cx="7867149" cy="954107"/>
            </a:xfrm>
            <a:prstGeom prst="rect">
              <a:avLst/>
            </a:prstGeom>
            <a:noFill/>
          </p:spPr>
          <p:txBody>
            <a:bodyPr wrap="square" rtlCol="0">
              <a:spAutoFit/>
            </a:bodyPr>
            <a:lstStyle/>
            <a:p>
              <a:r>
                <a:rPr kumimoji="1" lang="ja-JP" altLang="en-US" sz="2800" b="1" dirty="0">
                  <a:solidFill>
                    <a:schemeClr val="accent6">
                      <a:lumMod val="60000"/>
                      <a:lumOff val="40000"/>
                    </a:schemeClr>
                  </a:solidFill>
                </a:rPr>
                <a:t>みんなで協力をして無理はしない</a:t>
              </a:r>
              <a:endParaRPr kumimoji="1" lang="en-US" altLang="ja-JP" sz="2800" b="1" dirty="0">
                <a:solidFill>
                  <a:schemeClr val="accent6">
                    <a:lumMod val="60000"/>
                    <a:lumOff val="40000"/>
                  </a:schemeClr>
                </a:solidFill>
              </a:endParaRPr>
            </a:p>
            <a:p>
              <a:r>
                <a:rPr kumimoji="1" lang="ja-JP" altLang="en-US" sz="2800" b="1" dirty="0">
                  <a:solidFill>
                    <a:schemeClr val="accent6">
                      <a:lumMod val="60000"/>
                      <a:lumOff val="40000"/>
                    </a:schemeClr>
                  </a:solidFill>
                </a:rPr>
                <a:t>　👉　みんなで・できることから</a:t>
              </a:r>
            </a:p>
          </p:txBody>
        </p:sp>
      </p:grpSp>
    </p:spTree>
    <p:extLst>
      <p:ext uri="{BB962C8B-B14F-4D97-AF65-F5344CB8AC3E}">
        <p14:creationId xmlns:p14="http://schemas.microsoft.com/office/powerpoint/2010/main" val="374212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6114" y="3379973"/>
            <a:ext cx="6676571" cy="2722110"/>
          </a:xfrm>
        </p:spPr>
        <p:txBody>
          <a:bodyPr>
            <a:normAutofit fontScale="90000"/>
          </a:bodyPr>
          <a:lstStyle/>
          <a:p>
            <a:r>
              <a:rPr lang="en-US" sz="11500" dirty="0"/>
              <a:t>Thank You!</a:t>
            </a:r>
          </a:p>
        </p:txBody>
      </p:sp>
      <p:sp>
        <p:nvSpPr>
          <p:cNvPr id="4" name="Text Placeholder 3"/>
          <p:cNvSpPr>
            <a:spLocks noGrp="1"/>
          </p:cNvSpPr>
          <p:nvPr>
            <p:ph type="body" idx="1"/>
          </p:nvPr>
        </p:nvSpPr>
        <p:spPr/>
        <p:txBody>
          <a:bodyPr>
            <a:normAutofit/>
          </a:bodyPr>
          <a:lstStyle/>
          <a:p>
            <a:r>
              <a:rPr lang="en-US" sz="3200" b="1" dirty="0"/>
              <a:t>Do you have any questions?</a:t>
            </a:r>
          </a:p>
        </p:txBody>
      </p:sp>
    </p:spTree>
    <p:extLst>
      <p:ext uri="{BB962C8B-B14F-4D97-AF65-F5344CB8AC3E}">
        <p14:creationId xmlns:p14="http://schemas.microsoft.com/office/powerpoint/2010/main" val="1676789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46162" y="1422337"/>
            <a:ext cx="8516203" cy="523220"/>
          </a:xfrm>
          <a:prstGeom prst="rect">
            <a:avLst/>
          </a:prstGeom>
          <a:noFill/>
        </p:spPr>
        <p:txBody>
          <a:bodyPr wrap="square" rtlCol="0">
            <a:spAutoFit/>
          </a:bodyPr>
          <a:lstStyle/>
          <a:p>
            <a:r>
              <a:rPr kumimoji="1" lang="ja-JP" altLang="en-US" sz="2800" dirty="0"/>
              <a:t>○</a:t>
            </a:r>
            <a:r>
              <a:rPr kumimoji="1" lang="en-US" altLang="ja-JP" sz="2800" dirty="0"/>
              <a:t>1989</a:t>
            </a:r>
            <a:r>
              <a:rPr kumimoji="1" lang="ja-JP" altLang="en-US" sz="2800" dirty="0"/>
              <a:t>年に国際連合によって成立した国際条約</a:t>
            </a:r>
          </a:p>
        </p:txBody>
      </p:sp>
      <p:sp>
        <p:nvSpPr>
          <p:cNvPr id="4" name="テキスト ボックス 3"/>
          <p:cNvSpPr txBox="1"/>
          <p:nvPr/>
        </p:nvSpPr>
        <p:spPr>
          <a:xfrm>
            <a:off x="846162" y="2618376"/>
            <a:ext cx="8322860" cy="523220"/>
          </a:xfrm>
          <a:prstGeom prst="rect">
            <a:avLst/>
          </a:prstGeom>
          <a:noFill/>
        </p:spPr>
        <p:txBody>
          <a:bodyPr wrap="square" rtlCol="0">
            <a:spAutoFit/>
          </a:bodyPr>
          <a:lstStyle/>
          <a:p>
            <a:r>
              <a:rPr kumimoji="1" lang="ja-JP" altLang="en-US" sz="2800" dirty="0"/>
              <a:t>○守るべき「</a:t>
            </a:r>
            <a:r>
              <a:rPr kumimoji="1" lang="en-US" altLang="ja-JP" sz="2800" dirty="0"/>
              <a:t>4</a:t>
            </a:r>
            <a:r>
              <a:rPr kumimoji="1" lang="ja-JP" altLang="en-US" sz="2800" dirty="0" err="1"/>
              <a:t>つの</a:t>
            </a:r>
            <a:r>
              <a:rPr kumimoji="1" lang="ja-JP" altLang="en-US" sz="2800" dirty="0"/>
              <a:t>柱」を明確にしている</a:t>
            </a:r>
          </a:p>
        </p:txBody>
      </p:sp>
      <p:sp>
        <p:nvSpPr>
          <p:cNvPr id="5" name="テキスト ボックス 4"/>
          <p:cNvSpPr txBox="1"/>
          <p:nvPr/>
        </p:nvSpPr>
        <p:spPr>
          <a:xfrm>
            <a:off x="368488" y="394620"/>
            <a:ext cx="10577015" cy="584775"/>
          </a:xfrm>
          <a:prstGeom prst="rect">
            <a:avLst/>
          </a:prstGeom>
          <a:noFill/>
        </p:spPr>
        <p:txBody>
          <a:bodyPr wrap="square" rtlCol="0">
            <a:spAutoFit/>
          </a:bodyPr>
          <a:lstStyle/>
          <a:p>
            <a:r>
              <a:rPr kumimoji="1" lang="ja-JP" altLang="en-US" sz="3200" b="1" dirty="0"/>
              <a:t>子どもの権利条約（「児童の権利に関する条約」）</a:t>
            </a:r>
          </a:p>
        </p:txBody>
      </p:sp>
      <p:sp>
        <p:nvSpPr>
          <p:cNvPr id="7" name="テキスト ボックス 6"/>
          <p:cNvSpPr txBox="1"/>
          <p:nvPr/>
        </p:nvSpPr>
        <p:spPr>
          <a:xfrm>
            <a:off x="846162" y="5388455"/>
            <a:ext cx="8917677" cy="523220"/>
          </a:xfrm>
          <a:prstGeom prst="rect">
            <a:avLst/>
          </a:prstGeom>
          <a:noFill/>
        </p:spPr>
        <p:txBody>
          <a:bodyPr wrap="square" rtlCol="0">
            <a:spAutoFit/>
          </a:bodyPr>
          <a:lstStyle/>
          <a:p>
            <a:r>
              <a:rPr kumimoji="1" lang="ja-JP" altLang="en-US" sz="2800" dirty="0"/>
              <a:t>○「子どもにとって一番よいこと」の実現をめざす</a:t>
            </a:r>
          </a:p>
        </p:txBody>
      </p:sp>
      <p:sp>
        <p:nvSpPr>
          <p:cNvPr id="8" name="テキスト ボックス 7"/>
          <p:cNvSpPr txBox="1"/>
          <p:nvPr/>
        </p:nvSpPr>
        <p:spPr>
          <a:xfrm>
            <a:off x="1978924" y="5993501"/>
            <a:ext cx="8322860" cy="523220"/>
          </a:xfrm>
          <a:prstGeom prst="rect">
            <a:avLst/>
          </a:prstGeom>
          <a:noFill/>
        </p:spPr>
        <p:txBody>
          <a:bodyPr wrap="square" rtlCol="0">
            <a:spAutoFit/>
          </a:bodyPr>
          <a:lstStyle/>
          <a:p>
            <a:r>
              <a:rPr kumimoji="1" lang="ja-JP" altLang="en-US" sz="2800" dirty="0"/>
              <a:t>👉　</a:t>
            </a:r>
            <a:r>
              <a:rPr kumimoji="1" lang="ja-JP" altLang="en-US" sz="2800" dirty="0">
                <a:solidFill>
                  <a:srgbClr val="CC00CC"/>
                </a:solidFill>
              </a:rPr>
              <a:t>子どもの最善の利益</a:t>
            </a:r>
            <a:r>
              <a:rPr kumimoji="1" lang="ja-JP" altLang="en-US" sz="2800" dirty="0">
                <a:solidFill>
                  <a:srgbClr val="190000"/>
                </a:solidFill>
              </a:rPr>
              <a:t>の追求</a:t>
            </a:r>
          </a:p>
        </p:txBody>
      </p:sp>
      <p:grpSp>
        <p:nvGrpSpPr>
          <p:cNvPr id="3" name="グループ化 2"/>
          <p:cNvGrpSpPr/>
          <p:nvPr/>
        </p:nvGrpSpPr>
        <p:grpSpPr>
          <a:xfrm>
            <a:off x="1978924" y="3223422"/>
            <a:ext cx="9703559" cy="1791924"/>
            <a:chOff x="1978924" y="3223422"/>
            <a:chExt cx="9703559" cy="1791924"/>
          </a:xfrm>
        </p:grpSpPr>
        <p:sp>
          <p:nvSpPr>
            <p:cNvPr id="6" name="テキスト ボックス 5"/>
            <p:cNvSpPr txBox="1"/>
            <p:nvPr/>
          </p:nvSpPr>
          <p:spPr>
            <a:xfrm>
              <a:off x="1978924" y="3223422"/>
              <a:ext cx="9703559" cy="523220"/>
            </a:xfrm>
            <a:prstGeom prst="rect">
              <a:avLst/>
            </a:prstGeom>
            <a:noFill/>
          </p:spPr>
          <p:txBody>
            <a:bodyPr wrap="square" rtlCol="0">
              <a:spAutoFit/>
            </a:bodyPr>
            <a:lstStyle/>
            <a:p>
              <a:r>
                <a:rPr kumimoji="1" lang="ja-JP" altLang="en-US" sz="2800" dirty="0"/>
                <a:t>👉　生きる権利・育つ権利・守られる権利・参加する権利</a:t>
              </a:r>
            </a:p>
          </p:txBody>
        </p:sp>
        <p:pic>
          <p:nvPicPr>
            <p:cNvPr id="1026" name="Picture 2" descr="https://www.unicef.or.jp/about_unicef/about_rig/img/ikiru_ill.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319" b="91484" l="9953" r="90995">
                          <a14:foregroundMark x1="47867" y1="12363" x2="38863" y2="28022"/>
                          <a14:foregroundMark x1="22038" y1="9890" x2="30095" y2="26099"/>
                          <a14:foregroundMark x1="50237" y1="6868" x2="56635" y2="6868"/>
                          <a14:foregroundMark x1="22749" y1="50000" x2="33886" y2="91758"/>
                          <a14:foregroundMark x1="64692" y1="71703" x2="68957" y2="68132"/>
                          <a14:foregroundMark x1="90995" y1="27473" x2="88863" y2="43681"/>
                        </a14:backgroundRemoval>
                      </a14:imgEffect>
                    </a14:imgLayer>
                  </a14:imgProps>
                </a:ext>
                <a:ext uri="{28A0092B-C50C-407E-A947-70E740481C1C}">
                  <a14:useLocalDpi xmlns:a14="http://schemas.microsoft.com/office/drawing/2010/main" val="0"/>
                </a:ext>
              </a:extLst>
            </a:blip>
            <a:srcRect/>
            <a:stretch>
              <a:fillRect/>
            </a:stretch>
          </p:blipFill>
          <p:spPr bwMode="auto">
            <a:xfrm>
              <a:off x="2926071" y="3795760"/>
              <a:ext cx="1413917" cy="1219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unicef.or.jp/about_unicef/about_rig/img/sodatsu_ill.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473" b="93681" l="4502" r="89573">
                          <a14:foregroundMark x1="34834" y1="34066" x2="59005" y2="14835"/>
                          <a14:foregroundMark x1="34360" y1="20055" x2="48104" y2="7967"/>
                          <a14:foregroundMark x1="60190" y1="41484" x2="87678" y2="42033"/>
                          <a14:foregroundMark x1="85545" y1="45330" x2="85545" y2="45330"/>
                          <a14:foregroundMark x1="85545" y1="45330" x2="87204" y2="42582"/>
                          <a14:foregroundMark x1="86493" y1="47253" x2="86493" y2="47253"/>
                          <a14:foregroundMark x1="68246" y1="57967" x2="68246" y2="57967"/>
                          <a14:foregroundMark x1="40758" y1="90659" x2="30332" y2="62637"/>
                          <a14:foregroundMark x1="42417" y1="67308" x2="44787" y2="88736"/>
                          <a14:foregroundMark x1="18957" y1="87912" x2="18957" y2="87912"/>
                          <a14:foregroundMark x1="34834" y1="7967" x2="64218" y2="16758"/>
                          <a14:foregroundMark x1="36019" y1="2747" x2="57346" y2="9341"/>
                          <a14:foregroundMark x1="13033" y1="24176" x2="14218" y2="57418"/>
                          <a14:foregroundMark x1="6161" y1="24725" x2="4976" y2="51923"/>
                          <a14:foregroundMark x1="15877" y1="89286" x2="50474" y2="83242"/>
                          <a14:foregroundMark x1="16588" y1="91209" x2="40758" y2="93956"/>
                          <a14:foregroundMark x1="87678" y1="18132" x2="89573" y2="35440"/>
                          <a14:foregroundMark x1="67062" y1="37363" x2="80806" y2="41484"/>
                        </a14:backgroundRemoval>
                      </a14:imgEffect>
                    </a14:imgLayer>
                  </a14:imgProps>
                </a:ext>
                <a:ext uri="{28A0092B-C50C-407E-A947-70E740481C1C}">
                  <a14:useLocalDpi xmlns:a14="http://schemas.microsoft.com/office/drawing/2010/main" val="0"/>
                </a:ext>
              </a:extLst>
            </a:blip>
            <a:srcRect/>
            <a:stretch>
              <a:fillRect/>
            </a:stretch>
          </p:blipFill>
          <p:spPr bwMode="auto">
            <a:xfrm>
              <a:off x="4992567" y="3847226"/>
              <a:ext cx="1326831" cy="1144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unicef.or.jp/about_unicef/about_rig/img/mamorareru_ill.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319" b="89835" l="9953" r="89100">
                          <a14:foregroundMark x1="39336" y1="9341" x2="61374" y2="15110"/>
                          <a14:foregroundMark x1="48815" y1="6868" x2="67299" y2="25824"/>
                          <a14:foregroundMark x1="29621" y1="95055" x2="63270" y2="84890"/>
                          <a14:foregroundMark x1="63270" y1="84890" x2="78199" y2="89835"/>
                          <a14:foregroundMark x1="30806" y1="92582" x2="63981" y2="81593"/>
                          <a14:foregroundMark x1="63981" y1="81593" x2="78910" y2="89835"/>
                          <a14:foregroundMark x1="47156" y1="7967" x2="55924" y2="10714"/>
                        </a14:backgroundRemoval>
                      </a14:imgEffect>
                    </a14:imgLayer>
                  </a14:imgProps>
                </a:ext>
                <a:ext uri="{28A0092B-C50C-407E-A947-70E740481C1C}">
                  <a14:useLocalDpi xmlns:a14="http://schemas.microsoft.com/office/drawing/2010/main" val="0"/>
                </a:ext>
              </a:extLst>
            </a:blip>
            <a:srcRect/>
            <a:stretch>
              <a:fillRect/>
            </a:stretch>
          </p:blipFill>
          <p:spPr bwMode="auto">
            <a:xfrm>
              <a:off x="7124132" y="3743398"/>
              <a:ext cx="1392072" cy="12007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unicef.or.jp/about_unicef/about_rig/img/sannka_ill.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615" b="89560" l="3791" r="94787">
                          <a14:foregroundMark x1="24645" y1="22802" x2="60900" y2="16209"/>
                          <a14:foregroundMark x1="60900" y1="16209" x2="79147" y2="25000"/>
                          <a14:foregroundMark x1="14929" y1="38736" x2="21801" y2="75549"/>
                          <a14:foregroundMark x1="4028" y1="47802" x2="24171" y2="39286"/>
                          <a14:foregroundMark x1="15877" y1="47253" x2="24171" y2="77198"/>
                          <a14:foregroundMark x1="48104" y1="37363" x2="55450" y2="53846"/>
                          <a14:foregroundMark x1="59005" y1="58516" x2="58531" y2="43681"/>
                          <a14:foregroundMark x1="87915" y1="34615" x2="77251" y2="71429"/>
                          <a14:foregroundMark x1="77251" y1="71429" x2="87915" y2="78846"/>
                          <a14:foregroundMark x1="90284" y1="40934" x2="94787" y2="49451"/>
                          <a14:foregroundMark x1="80095" y1="48901" x2="86967" y2="82418"/>
                          <a14:foregroundMark x1="56398" y1="42033" x2="60427" y2="61813"/>
                          <a14:foregroundMark x1="57109" y1="48901" x2="54502" y2="70330"/>
                        </a14:backgroundRemoval>
                      </a14:imgEffect>
                    </a14:imgLayer>
                  </a14:imgProps>
                </a:ext>
                <a:ext uri="{28A0092B-C50C-407E-A947-70E740481C1C}">
                  <a14:useLocalDpi xmlns:a14="http://schemas.microsoft.com/office/drawing/2010/main" val="0"/>
                </a:ext>
              </a:extLst>
            </a:blip>
            <a:srcRect/>
            <a:stretch>
              <a:fillRect/>
            </a:stretch>
          </p:blipFill>
          <p:spPr bwMode="auto">
            <a:xfrm>
              <a:off x="9362365" y="3672960"/>
              <a:ext cx="1555394" cy="13416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32058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8488" y="394620"/>
            <a:ext cx="10577015" cy="584775"/>
          </a:xfrm>
          <a:prstGeom prst="rect">
            <a:avLst/>
          </a:prstGeom>
          <a:noFill/>
        </p:spPr>
        <p:txBody>
          <a:bodyPr wrap="square" rtlCol="0">
            <a:spAutoFit/>
          </a:bodyPr>
          <a:lstStyle/>
          <a:p>
            <a:r>
              <a:rPr kumimoji="1" lang="ja-JP" altLang="en-US" sz="3200" b="1" dirty="0"/>
              <a:t>子どもの権利条約（「児童の権利に関する条約」）</a:t>
            </a:r>
          </a:p>
        </p:txBody>
      </p:sp>
      <p:grpSp>
        <p:nvGrpSpPr>
          <p:cNvPr id="7" name="グループ化 6"/>
          <p:cNvGrpSpPr/>
          <p:nvPr/>
        </p:nvGrpSpPr>
        <p:grpSpPr>
          <a:xfrm>
            <a:off x="846162" y="1422337"/>
            <a:ext cx="10836321" cy="2060456"/>
            <a:chOff x="846162" y="1422337"/>
            <a:chExt cx="10836321" cy="2060456"/>
          </a:xfrm>
        </p:grpSpPr>
        <p:sp>
          <p:nvSpPr>
            <p:cNvPr id="4" name="テキスト ボックス 3"/>
            <p:cNvSpPr txBox="1"/>
            <p:nvPr/>
          </p:nvSpPr>
          <p:spPr>
            <a:xfrm>
              <a:off x="846162" y="2959573"/>
              <a:ext cx="8322860" cy="523220"/>
            </a:xfrm>
            <a:prstGeom prst="rect">
              <a:avLst/>
            </a:prstGeom>
            <a:noFill/>
          </p:spPr>
          <p:txBody>
            <a:bodyPr wrap="square" rtlCol="0">
              <a:spAutoFit/>
            </a:bodyPr>
            <a:lstStyle/>
            <a:p>
              <a:r>
                <a:rPr kumimoji="1" lang="ja-JP" altLang="en-US" sz="2800" dirty="0"/>
                <a:t>○子どもの権利の実現・確保をめざす</a:t>
              </a:r>
            </a:p>
          </p:txBody>
        </p:sp>
        <p:grpSp>
          <p:nvGrpSpPr>
            <p:cNvPr id="6" name="グループ化 5"/>
            <p:cNvGrpSpPr/>
            <p:nvPr/>
          </p:nvGrpSpPr>
          <p:grpSpPr>
            <a:xfrm>
              <a:off x="846162" y="1422337"/>
              <a:ext cx="10836321" cy="1015481"/>
              <a:chOff x="846162" y="1422337"/>
              <a:chExt cx="10836321" cy="1015481"/>
            </a:xfrm>
          </p:grpSpPr>
          <p:sp>
            <p:nvSpPr>
              <p:cNvPr id="2" name="テキスト ボックス 1"/>
              <p:cNvSpPr txBox="1"/>
              <p:nvPr/>
            </p:nvSpPr>
            <p:spPr>
              <a:xfrm>
                <a:off x="846162" y="1422337"/>
                <a:ext cx="8516203" cy="523220"/>
              </a:xfrm>
              <a:prstGeom prst="rect">
                <a:avLst/>
              </a:prstGeom>
              <a:noFill/>
            </p:spPr>
            <p:txBody>
              <a:bodyPr wrap="square" rtlCol="0">
                <a:spAutoFit/>
              </a:bodyPr>
              <a:lstStyle/>
              <a:p>
                <a:r>
                  <a:rPr kumimoji="1" lang="ja-JP" altLang="en-US" sz="2800" dirty="0"/>
                  <a:t>○子どもは権利の主体</a:t>
                </a:r>
              </a:p>
            </p:txBody>
          </p:sp>
          <p:sp>
            <p:nvSpPr>
              <p:cNvPr id="9" name="テキスト ボックス 8"/>
              <p:cNvSpPr txBox="1"/>
              <p:nvPr/>
            </p:nvSpPr>
            <p:spPr>
              <a:xfrm>
                <a:off x="1978924" y="1914598"/>
                <a:ext cx="9703559" cy="523220"/>
              </a:xfrm>
              <a:prstGeom prst="rect">
                <a:avLst/>
              </a:prstGeom>
              <a:noFill/>
            </p:spPr>
            <p:txBody>
              <a:bodyPr wrap="square" rtlCol="0">
                <a:spAutoFit/>
              </a:bodyPr>
              <a:lstStyle/>
              <a:p>
                <a:r>
                  <a:rPr kumimoji="1" lang="ja-JP" altLang="en-US" sz="2800" dirty="0"/>
                  <a:t>👉　大人と同じように様々な権利が保障されている</a:t>
                </a:r>
              </a:p>
            </p:txBody>
          </p:sp>
        </p:grpSp>
      </p:grpSp>
      <p:pic>
        <p:nvPicPr>
          <p:cNvPr id="3" name="図 2"/>
          <p:cNvPicPr>
            <a:picLocks noChangeAspect="1"/>
          </p:cNvPicPr>
          <p:nvPr/>
        </p:nvPicPr>
        <p:blipFill rotWithShape="1">
          <a:blip r:embed="rId3"/>
          <a:srcRect l="15112" t="26456" r="66418" b="30339"/>
          <a:stretch/>
        </p:blipFill>
        <p:spPr>
          <a:xfrm>
            <a:off x="7708712" y="2759145"/>
            <a:ext cx="3073019" cy="4041486"/>
          </a:xfrm>
          <a:prstGeom prst="rect">
            <a:avLst/>
          </a:prstGeom>
        </p:spPr>
      </p:pic>
    </p:spTree>
    <p:extLst>
      <p:ext uri="{BB962C8B-B14F-4D97-AF65-F5344CB8AC3E}">
        <p14:creationId xmlns:p14="http://schemas.microsoft.com/office/powerpoint/2010/main" val="9843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8488" y="394620"/>
            <a:ext cx="10577015" cy="584775"/>
          </a:xfrm>
          <a:prstGeom prst="rect">
            <a:avLst/>
          </a:prstGeom>
          <a:noFill/>
        </p:spPr>
        <p:txBody>
          <a:bodyPr wrap="square" rtlCol="0">
            <a:spAutoFit/>
          </a:bodyPr>
          <a:lstStyle/>
          <a:p>
            <a:r>
              <a:rPr kumimoji="1" lang="ja-JP" altLang="en-US" sz="3200" b="1" dirty="0"/>
              <a:t>子どもの権利を守るということ</a:t>
            </a:r>
          </a:p>
        </p:txBody>
      </p:sp>
      <p:sp>
        <p:nvSpPr>
          <p:cNvPr id="2" name="テキスト ボックス 1"/>
          <p:cNvSpPr txBox="1"/>
          <p:nvPr/>
        </p:nvSpPr>
        <p:spPr>
          <a:xfrm>
            <a:off x="2147686" y="1393880"/>
            <a:ext cx="8079478" cy="1200329"/>
          </a:xfrm>
          <a:prstGeom prst="rect">
            <a:avLst/>
          </a:prstGeom>
          <a:noFill/>
        </p:spPr>
        <p:txBody>
          <a:bodyPr wrap="square" rtlCol="0">
            <a:spAutoFit/>
          </a:bodyPr>
          <a:lstStyle/>
          <a:p>
            <a:r>
              <a:rPr kumimoji="1" lang="ja-JP" altLang="en-US" sz="3600" b="1" dirty="0">
                <a:solidFill>
                  <a:schemeClr val="accent1"/>
                </a:solidFill>
                <a:latin typeface="HGS創英角ﾎﾟｯﾌﾟ体" panose="040B0A00000000000000" pitchFamily="50" charset="-128"/>
                <a:ea typeface="HGS創英角ﾎﾟｯﾌﾟ体" panose="040B0A00000000000000" pitchFamily="50" charset="-128"/>
              </a:rPr>
              <a:t>何でも認める・許す・言うことをきく</a:t>
            </a:r>
            <a:endParaRPr kumimoji="1" lang="en-US" altLang="ja-JP" sz="3600" b="1" dirty="0">
              <a:solidFill>
                <a:schemeClr val="accent1"/>
              </a:solidFill>
              <a:latin typeface="HGS創英角ﾎﾟｯﾌﾟ体" panose="040B0A00000000000000" pitchFamily="50" charset="-128"/>
              <a:ea typeface="HGS創英角ﾎﾟｯﾌﾟ体" panose="040B0A00000000000000" pitchFamily="50" charset="-128"/>
            </a:endParaRPr>
          </a:p>
          <a:p>
            <a:r>
              <a:rPr kumimoji="1" lang="ja-JP" altLang="en-US" sz="3600" b="1" dirty="0">
                <a:solidFill>
                  <a:schemeClr val="accent1"/>
                </a:solidFill>
                <a:latin typeface="HGS創英角ﾎﾟｯﾌﾟ体" panose="040B0A00000000000000" pitchFamily="50" charset="-128"/>
                <a:ea typeface="HGS創英角ﾎﾟｯﾌﾟ体" panose="040B0A00000000000000" pitchFamily="50" charset="-128"/>
              </a:rPr>
              <a:t>大人が決める・レールを敷く</a:t>
            </a:r>
          </a:p>
        </p:txBody>
      </p:sp>
      <p:sp>
        <p:nvSpPr>
          <p:cNvPr id="4" name="テキスト ボックス 3"/>
          <p:cNvSpPr txBox="1"/>
          <p:nvPr/>
        </p:nvSpPr>
        <p:spPr>
          <a:xfrm>
            <a:off x="2151357" y="3339218"/>
            <a:ext cx="9435591" cy="1323439"/>
          </a:xfrm>
          <a:prstGeom prst="rect">
            <a:avLst/>
          </a:prstGeom>
          <a:noFill/>
        </p:spPr>
        <p:txBody>
          <a:bodyPr wrap="square" rtlCol="0">
            <a:spAutoFit/>
          </a:bodyPr>
          <a:lstStyle/>
          <a:p>
            <a:r>
              <a:rPr kumimoji="1" lang="ja-JP" altLang="en-US" sz="4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子どもが自分でできるようにする</a:t>
            </a:r>
            <a:endParaRPr kumimoji="1" lang="en-US" altLang="ja-JP" sz="4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4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正しいこと・当たり前のことを認める</a:t>
            </a:r>
            <a:endParaRPr kumimoji="1" lang="en-US" altLang="ja-JP" sz="4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p:txBody>
      </p:sp>
      <p:pic>
        <p:nvPicPr>
          <p:cNvPr id="1026" name="Picture 2" descr="https://4.bp.blogspot.com/-CUR5NlGuXkU/UsZuCrI78dI/AAAAAAAAc20/mMqQPb9bBI0/s800/mark_mar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104" y="3428319"/>
            <a:ext cx="1023582" cy="1023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1.bp.blogspot.com/-eJGNGE4u8LA/UsZuCAMuehI/AAAAAAAAc2c/QQ5eBSC2Ey0/s800/mark_bats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104" y="1431956"/>
            <a:ext cx="1027254" cy="102725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781029" y="6182459"/>
            <a:ext cx="7751932" cy="584775"/>
          </a:xfrm>
          <a:prstGeom prst="rect">
            <a:avLst/>
          </a:prstGeom>
          <a:noFill/>
        </p:spPr>
        <p:txBody>
          <a:bodyPr wrap="square" rtlCol="0">
            <a:spAutoFit/>
          </a:bodyPr>
          <a:lstStyle/>
          <a:p>
            <a:r>
              <a:rPr kumimoji="1" lang="ja-JP" altLang="en-US" sz="3200" dirty="0">
                <a:solidFill>
                  <a:srgbClr val="FE0000"/>
                </a:solidFill>
                <a:latin typeface="HGS創英角ﾎﾟｯﾌﾟ体" panose="040B0A00000000000000" pitchFamily="50" charset="-128"/>
                <a:ea typeface="HGS創英角ﾎﾟｯﾌﾟ体" panose="040B0A00000000000000" pitchFamily="50" charset="-128"/>
              </a:rPr>
              <a:t>なんでもかんでも「権利」ではない！！</a:t>
            </a:r>
          </a:p>
        </p:txBody>
      </p:sp>
      <p:pic>
        <p:nvPicPr>
          <p:cNvPr id="2050" name="Picture 2" descr="https://4.bp.blogspot.com/-6DARAky563M/WtRy40nuv-I/AAAAAAABLiY/caPPsqknhpMKfQOouG9u4jW7NacOiTKrACLcBGAs/s800/family_kyouiku_kahogo_gir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0775" y="1814387"/>
            <a:ext cx="1280617" cy="12806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1.bp.blogspot.com/-2oQLI5vInJo/XVjgKaRdidI/AAAAAAABUM4/irukTIJO7dw67FF3VTyc6dN64tF0AusHQCLcBGAs/s1600/kosodate_nadenade_naderu_bo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0643" y="4403707"/>
            <a:ext cx="1740093" cy="15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5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838" y="394620"/>
            <a:ext cx="3384645" cy="584775"/>
          </a:xfrm>
          <a:prstGeom prst="rect">
            <a:avLst/>
          </a:prstGeom>
          <a:noFill/>
        </p:spPr>
        <p:txBody>
          <a:bodyPr wrap="square" rtlCol="0">
            <a:spAutoFit/>
          </a:bodyPr>
          <a:lstStyle/>
          <a:p>
            <a:r>
              <a:rPr kumimoji="1" lang="ja-JP" altLang="en-US" sz="3200" b="1" dirty="0"/>
              <a:t>まとめ</a:t>
            </a:r>
          </a:p>
        </p:txBody>
      </p:sp>
      <p:sp>
        <p:nvSpPr>
          <p:cNvPr id="4" name="テキスト ボックス 3"/>
          <p:cNvSpPr txBox="1"/>
          <p:nvPr/>
        </p:nvSpPr>
        <p:spPr>
          <a:xfrm>
            <a:off x="218358" y="1245625"/>
            <a:ext cx="4150905" cy="523220"/>
          </a:xfrm>
          <a:prstGeom prst="rect">
            <a:avLst/>
          </a:prstGeom>
          <a:noFill/>
        </p:spPr>
        <p:txBody>
          <a:bodyPr wrap="square" rtlCol="0">
            <a:spAutoFit/>
          </a:bodyPr>
          <a:lstStyle/>
          <a:p>
            <a:r>
              <a:rPr kumimoji="1" lang="ja-JP" altLang="en-US" sz="2800" dirty="0"/>
              <a:t>子どもの権利を守る ＝</a:t>
            </a:r>
          </a:p>
        </p:txBody>
      </p:sp>
      <p:sp>
        <p:nvSpPr>
          <p:cNvPr id="5" name="テキスト ボックス 4"/>
          <p:cNvSpPr txBox="1"/>
          <p:nvPr/>
        </p:nvSpPr>
        <p:spPr>
          <a:xfrm>
            <a:off x="4148916" y="1161996"/>
            <a:ext cx="6818091" cy="1077218"/>
          </a:xfrm>
          <a:prstGeom prst="rect">
            <a:avLst/>
          </a:prstGeom>
          <a:noFill/>
        </p:spPr>
        <p:txBody>
          <a:bodyPr wrap="square" rtlCol="0">
            <a:spAutoFit/>
          </a:bodyPr>
          <a:lstStyle/>
          <a:p>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自己選択・自己決定ができるよう</a:t>
            </a:r>
            <a:endParaRPr kumimoji="1" lang="en-US" altLang="ja-JP" sz="3200" b="1" dirty="0">
              <a:solidFill>
                <a:srgbClr val="CC00CC"/>
              </a:solidFill>
              <a:latin typeface="HGS創英角ﾎﾟｯﾌﾟ体" panose="040B0A00000000000000" pitchFamily="50" charset="-128"/>
              <a:ea typeface="HGS創英角ﾎﾟｯﾌﾟ体" panose="040B0A00000000000000" pitchFamily="50" charset="-128"/>
            </a:endParaRPr>
          </a:p>
          <a:p>
            <a:pPr algn="r"/>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　環境を整え、援助する</a:t>
            </a:r>
          </a:p>
        </p:txBody>
      </p:sp>
      <p:pic>
        <p:nvPicPr>
          <p:cNvPr id="4100" name="Picture 4" descr="https://4.bp.blogspot.com/-WiDc7kY5Sms/WzC9s8Gc2wI/AAAAAAABM7A/wtbDsVZp32o-h5aTs-aYl7fBFdnnY3d5ACLcBGAs/s800/kousaku_gi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971" y="2401864"/>
            <a:ext cx="3530676" cy="34203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1600604" y="3313489"/>
            <a:ext cx="8773582" cy="564753"/>
            <a:chOff x="1600604" y="3313489"/>
            <a:chExt cx="8773582" cy="564753"/>
          </a:xfrm>
        </p:grpSpPr>
        <p:sp>
          <p:nvSpPr>
            <p:cNvPr id="11" name="テキスト ボックス 10"/>
            <p:cNvSpPr txBox="1"/>
            <p:nvPr/>
          </p:nvSpPr>
          <p:spPr>
            <a:xfrm rot="776862">
              <a:off x="1600604" y="3478132"/>
              <a:ext cx="4067589"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つくるものを選ぶ・決める</a:t>
              </a:r>
            </a:p>
          </p:txBody>
        </p:sp>
        <p:sp>
          <p:nvSpPr>
            <p:cNvPr id="16" name="テキスト ボックス 15"/>
            <p:cNvSpPr txBox="1"/>
            <p:nvPr/>
          </p:nvSpPr>
          <p:spPr>
            <a:xfrm rot="20915316">
              <a:off x="6306597" y="3313489"/>
              <a:ext cx="4067589"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材料を選ぶ・決める</a:t>
              </a:r>
            </a:p>
          </p:txBody>
        </p:sp>
      </p:grpSp>
      <p:sp>
        <p:nvSpPr>
          <p:cNvPr id="17" name="テキスト ボックス 16"/>
          <p:cNvSpPr txBox="1"/>
          <p:nvPr/>
        </p:nvSpPr>
        <p:spPr>
          <a:xfrm>
            <a:off x="3034652" y="5726350"/>
            <a:ext cx="6818091" cy="1077218"/>
          </a:xfrm>
          <a:prstGeom prst="rect">
            <a:avLst/>
          </a:prstGeom>
          <a:noFill/>
        </p:spPr>
        <p:txBody>
          <a:bodyPr wrap="square" rtlCol="0">
            <a:spAutoFit/>
          </a:bodyPr>
          <a:lstStyle/>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可能性を広げる</a:t>
            </a:r>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　＝　「できる」をふやしていく</a:t>
            </a:r>
          </a:p>
        </p:txBody>
      </p:sp>
    </p:spTree>
    <p:extLst>
      <p:ext uri="{BB962C8B-B14F-4D97-AF65-F5344CB8AC3E}">
        <p14:creationId xmlns:p14="http://schemas.microsoft.com/office/powerpoint/2010/main" val="2045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838" y="394620"/>
            <a:ext cx="3384645" cy="584775"/>
          </a:xfrm>
          <a:prstGeom prst="rect">
            <a:avLst/>
          </a:prstGeom>
          <a:noFill/>
        </p:spPr>
        <p:txBody>
          <a:bodyPr wrap="square" rtlCol="0">
            <a:spAutoFit/>
          </a:bodyPr>
          <a:lstStyle/>
          <a:p>
            <a:r>
              <a:rPr kumimoji="1" lang="ja-JP" altLang="en-US" sz="3200" b="1" dirty="0"/>
              <a:t>まとめ</a:t>
            </a:r>
          </a:p>
        </p:txBody>
      </p:sp>
      <p:sp>
        <p:nvSpPr>
          <p:cNvPr id="4" name="テキスト ボックス 3"/>
          <p:cNvSpPr txBox="1"/>
          <p:nvPr/>
        </p:nvSpPr>
        <p:spPr>
          <a:xfrm>
            <a:off x="218358" y="1245625"/>
            <a:ext cx="4150905" cy="523220"/>
          </a:xfrm>
          <a:prstGeom prst="rect">
            <a:avLst/>
          </a:prstGeom>
          <a:noFill/>
        </p:spPr>
        <p:txBody>
          <a:bodyPr wrap="square" rtlCol="0">
            <a:spAutoFit/>
          </a:bodyPr>
          <a:lstStyle/>
          <a:p>
            <a:r>
              <a:rPr kumimoji="1" lang="ja-JP" altLang="en-US" sz="2800" dirty="0"/>
              <a:t>子どもの権利を守る ＝</a:t>
            </a:r>
          </a:p>
        </p:txBody>
      </p:sp>
      <p:sp>
        <p:nvSpPr>
          <p:cNvPr id="5" name="テキスト ボックス 4"/>
          <p:cNvSpPr txBox="1"/>
          <p:nvPr/>
        </p:nvSpPr>
        <p:spPr>
          <a:xfrm>
            <a:off x="4148916" y="1161996"/>
            <a:ext cx="6818091" cy="1077218"/>
          </a:xfrm>
          <a:prstGeom prst="rect">
            <a:avLst/>
          </a:prstGeom>
          <a:noFill/>
        </p:spPr>
        <p:txBody>
          <a:bodyPr wrap="square" rtlCol="0">
            <a:spAutoFit/>
          </a:bodyPr>
          <a:lstStyle/>
          <a:p>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自己選択・自己決定ができるよう</a:t>
            </a:r>
            <a:endParaRPr kumimoji="1" lang="en-US" altLang="ja-JP" sz="3200" b="1" dirty="0">
              <a:solidFill>
                <a:srgbClr val="CC00CC"/>
              </a:solidFill>
              <a:latin typeface="HGS創英角ﾎﾟｯﾌﾟ体" panose="040B0A00000000000000" pitchFamily="50" charset="-128"/>
              <a:ea typeface="HGS創英角ﾎﾟｯﾌﾟ体" panose="040B0A00000000000000" pitchFamily="50" charset="-128"/>
            </a:endParaRPr>
          </a:p>
          <a:p>
            <a:pPr algn="r"/>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　環境を整え、援助する</a:t>
            </a:r>
          </a:p>
        </p:txBody>
      </p:sp>
      <p:pic>
        <p:nvPicPr>
          <p:cNvPr id="14" name="Picture 2" descr="https://4.bp.blogspot.com/-huughm4j7ek/V8JCscSzciI/AAAAAAAA9Tg/rj6f4WMqsi065lC691xHxwOzYJlWNTmCwCLcB/s800/robot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427" y="2988218"/>
            <a:ext cx="2806135" cy="34221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1.bp.blogspot.com/-S9RNAX9_Jh8/XobS_wOsx6I/AAAAAAABYDU/wPP_EakHh-YSKpGljeBB20kFsjHWQf2HgCNcBGAsYHQ/s1600/banzai_kids_girl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91" y="2540552"/>
            <a:ext cx="2869711" cy="4317448"/>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5438138" y="2714117"/>
            <a:ext cx="6303697" cy="3970318"/>
          </a:xfrm>
          <a:prstGeom prst="rect">
            <a:avLst/>
          </a:prstGeom>
          <a:noFill/>
        </p:spPr>
        <p:txBody>
          <a:bodyPr wrap="square" rtlCol="0">
            <a:spAutoFit/>
          </a:bodyPr>
          <a:lstStyle/>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「できた！」（＝達成）</a:t>
            </a:r>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　　👉　自己肯定感をたかめる</a:t>
            </a:r>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6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a:t>
            </a:r>
            <a:endParaRPr kumimoji="1" lang="en-US" altLang="ja-JP" sz="60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さらなる可能性・選択肢を</a:t>
            </a:r>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a:p>
            <a:r>
              <a:rPr kumimoji="1" lang="ja-JP" altLang="en-US"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　ふやしていくことができる</a:t>
            </a:r>
            <a:endParaRPr kumimoji="1" lang="en-US" altLang="ja-JP" sz="32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56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838" y="394620"/>
            <a:ext cx="3384645" cy="584775"/>
          </a:xfrm>
          <a:prstGeom prst="rect">
            <a:avLst/>
          </a:prstGeom>
          <a:noFill/>
        </p:spPr>
        <p:txBody>
          <a:bodyPr wrap="square" rtlCol="0">
            <a:spAutoFit/>
          </a:bodyPr>
          <a:lstStyle/>
          <a:p>
            <a:r>
              <a:rPr kumimoji="1" lang="ja-JP" altLang="en-US" sz="3200" b="1" dirty="0"/>
              <a:t>まとめ</a:t>
            </a:r>
          </a:p>
        </p:txBody>
      </p:sp>
      <p:sp>
        <p:nvSpPr>
          <p:cNvPr id="4" name="テキスト ボックス 3"/>
          <p:cNvSpPr txBox="1"/>
          <p:nvPr/>
        </p:nvSpPr>
        <p:spPr>
          <a:xfrm>
            <a:off x="218358" y="1245625"/>
            <a:ext cx="4150905" cy="523220"/>
          </a:xfrm>
          <a:prstGeom prst="rect">
            <a:avLst/>
          </a:prstGeom>
          <a:noFill/>
        </p:spPr>
        <p:txBody>
          <a:bodyPr wrap="square" rtlCol="0">
            <a:spAutoFit/>
          </a:bodyPr>
          <a:lstStyle/>
          <a:p>
            <a:r>
              <a:rPr kumimoji="1" lang="ja-JP" altLang="en-US" sz="2800" dirty="0"/>
              <a:t>子どもの権利を守る ＝</a:t>
            </a:r>
          </a:p>
        </p:txBody>
      </p:sp>
      <p:sp>
        <p:nvSpPr>
          <p:cNvPr id="5" name="テキスト ボックス 4"/>
          <p:cNvSpPr txBox="1"/>
          <p:nvPr/>
        </p:nvSpPr>
        <p:spPr>
          <a:xfrm>
            <a:off x="4148916" y="1161996"/>
            <a:ext cx="6818091" cy="1077218"/>
          </a:xfrm>
          <a:prstGeom prst="rect">
            <a:avLst/>
          </a:prstGeom>
          <a:noFill/>
        </p:spPr>
        <p:txBody>
          <a:bodyPr wrap="square" rtlCol="0">
            <a:spAutoFit/>
          </a:bodyPr>
          <a:lstStyle/>
          <a:p>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子どもが自分で行動することが</a:t>
            </a:r>
            <a:endParaRPr kumimoji="1" lang="en-US" altLang="ja-JP" sz="3200" b="1" dirty="0">
              <a:solidFill>
                <a:srgbClr val="CC00CC"/>
              </a:solidFill>
              <a:latin typeface="HGS創英角ﾎﾟｯﾌﾟ体" panose="040B0A00000000000000" pitchFamily="50" charset="-128"/>
              <a:ea typeface="HGS創英角ﾎﾟｯﾌﾟ体" panose="040B0A00000000000000" pitchFamily="50" charset="-128"/>
            </a:endParaRPr>
          </a:p>
          <a:p>
            <a:r>
              <a:rPr kumimoji="1" lang="ja-JP" altLang="en-US" sz="3200" b="1" dirty="0">
                <a:solidFill>
                  <a:srgbClr val="CC00CC"/>
                </a:solidFill>
                <a:latin typeface="HGS創英角ﾎﾟｯﾌﾟ体" panose="040B0A00000000000000" pitchFamily="50" charset="-128"/>
                <a:ea typeface="HGS創英角ﾎﾟｯﾌﾟ体" panose="040B0A00000000000000" pitchFamily="50" charset="-128"/>
              </a:rPr>
              <a:t>　　　　　　できるようにしていく</a:t>
            </a:r>
          </a:p>
        </p:txBody>
      </p:sp>
      <p:grpSp>
        <p:nvGrpSpPr>
          <p:cNvPr id="2" name="グループ化 1">
            <a:extLst>
              <a:ext uri="{FF2B5EF4-FFF2-40B4-BE49-F238E27FC236}">
                <a16:creationId xmlns:a16="http://schemas.microsoft.com/office/drawing/2014/main" id="{4F5E8661-F6B4-4AB8-9186-633398A44893}"/>
              </a:ext>
            </a:extLst>
          </p:cNvPr>
          <p:cNvGrpSpPr/>
          <p:nvPr/>
        </p:nvGrpSpPr>
        <p:grpSpPr>
          <a:xfrm>
            <a:off x="1" y="2035075"/>
            <a:ext cx="12192000" cy="4604376"/>
            <a:chOff x="1" y="2035075"/>
            <a:chExt cx="12192000" cy="4604376"/>
          </a:xfrm>
        </p:grpSpPr>
        <p:sp>
          <p:nvSpPr>
            <p:cNvPr id="17" name="テキスト ボックス 16"/>
            <p:cNvSpPr txBox="1"/>
            <p:nvPr/>
          </p:nvSpPr>
          <p:spPr>
            <a:xfrm>
              <a:off x="1" y="5870010"/>
              <a:ext cx="12192000" cy="769441"/>
            </a:xfrm>
            <a:prstGeom prst="rect">
              <a:avLst/>
            </a:prstGeom>
            <a:noFill/>
          </p:spPr>
          <p:txBody>
            <a:bodyPr wrap="square" rtlCol="0">
              <a:spAutoFit/>
            </a:bodyPr>
            <a:lstStyle/>
            <a:p>
              <a:pPr algn="ctr"/>
              <a:r>
                <a:rPr kumimoji="1" lang="ja-JP" altLang="en-US" sz="4400" b="1" dirty="0">
                  <a:solidFill>
                    <a:schemeClr val="accent6">
                      <a:lumMod val="60000"/>
                      <a:lumOff val="40000"/>
                    </a:schemeClr>
                  </a:solidFill>
                  <a:latin typeface="HGS創英角ﾎﾟｯﾌﾟ体" panose="040B0A00000000000000" pitchFamily="50" charset="-128"/>
                  <a:ea typeface="HGS創英角ﾎﾟｯﾌﾟ体" panose="040B0A00000000000000" pitchFamily="50" charset="-128"/>
                </a:rPr>
                <a:t>子どもの「できる」と「できた」を支える！</a:t>
              </a:r>
            </a:p>
          </p:txBody>
        </p:sp>
        <p:pic>
          <p:nvPicPr>
            <p:cNvPr id="7170" name="Picture 2" descr="https://1.bp.blogspot.com/-tVeC6En4e_E/X96mhDTzJNI/AAAAAAABdBo/jlD_jvZvMuk3qUcNjA_XORrA4w3lhPkdQCNcBGAsYHQ/s1048/onepiece01_luff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329" y="2035075"/>
              <a:ext cx="4439918" cy="44399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97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8167</TotalTime>
  <Words>1162</Words>
  <Application>Microsoft Office PowerPoint</Application>
  <PresentationFormat>ワイド画面</PresentationFormat>
  <Paragraphs>160</Paragraphs>
  <Slides>31</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31</vt:i4>
      </vt:variant>
    </vt:vector>
  </HeadingPairs>
  <TitlesOfParts>
    <vt:vector size="39" baseType="lpstr">
      <vt:lpstr>HGS創英角ﾎﾟｯﾌﾟ体</vt:lpstr>
      <vt:lpstr>HG丸ｺﾞｼｯｸM-PRO</vt:lpstr>
      <vt:lpstr>游ゴシック</vt:lpstr>
      <vt:lpstr>Arial</vt:lpstr>
      <vt:lpstr>Calibri</vt:lpstr>
      <vt:lpstr>Calibri Light</vt:lpstr>
      <vt:lpstr>Office Theme</vt:lpstr>
      <vt:lpstr>showeet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ちょっと考えてみましょう</vt:lpstr>
      <vt:lpstr>「障害」ってなんでしょう？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ふみこ せきど</cp:lastModifiedBy>
  <cp:revision>76</cp:revision>
  <cp:lastPrinted>2021-05-28T02:17:06Z</cp:lastPrinted>
  <dcterms:created xsi:type="dcterms:W3CDTF">2016-12-16T23:28:33Z</dcterms:created>
  <dcterms:modified xsi:type="dcterms:W3CDTF">2021-06-02T14:11:25Z</dcterms:modified>
  <cp:category>Templates</cp:category>
</cp:coreProperties>
</file>