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1" r:id="rId2"/>
    <p:sldId id="377" r:id="rId3"/>
    <p:sldId id="381" r:id="rId4"/>
    <p:sldId id="344" r:id="rId5"/>
    <p:sldId id="382" r:id="rId6"/>
    <p:sldId id="383" r:id="rId7"/>
    <p:sldId id="384" r:id="rId8"/>
    <p:sldId id="343" r:id="rId9"/>
    <p:sldId id="345" r:id="rId10"/>
    <p:sldId id="376" r:id="rId11"/>
    <p:sldId id="346" r:id="rId12"/>
    <p:sldId id="413" r:id="rId13"/>
    <p:sldId id="414" r:id="rId14"/>
    <p:sldId id="325" r:id="rId15"/>
  </p:sldIdLst>
  <p:sldSz cx="12239625" cy="7559675"/>
  <p:notesSz cx="9866313" cy="6735763"/>
  <p:defaultTextStyle>
    <a:defPPr>
      <a:defRPr lang="ja-JP"/>
    </a:defPPr>
    <a:lvl1pPr marL="0" algn="l" defTabSz="1149894" rtl="0" eaLnBrk="1" latinLnBrk="0" hangingPunct="1">
      <a:defRPr kumimoji="1" sz="2300" kern="1200">
        <a:solidFill>
          <a:schemeClr val="tx1"/>
        </a:solidFill>
        <a:latin typeface="+mn-lt"/>
        <a:ea typeface="+mn-ea"/>
        <a:cs typeface="+mn-cs"/>
      </a:defRPr>
    </a:lvl1pPr>
    <a:lvl2pPr marL="574947" algn="l" defTabSz="1149894" rtl="0" eaLnBrk="1" latinLnBrk="0" hangingPunct="1">
      <a:defRPr kumimoji="1" sz="2300" kern="1200">
        <a:solidFill>
          <a:schemeClr val="tx1"/>
        </a:solidFill>
        <a:latin typeface="+mn-lt"/>
        <a:ea typeface="+mn-ea"/>
        <a:cs typeface="+mn-cs"/>
      </a:defRPr>
    </a:lvl2pPr>
    <a:lvl3pPr marL="1149894" algn="l" defTabSz="1149894" rtl="0" eaLnBrk="1" latinLnBrk="0" hangingPunct="1">
      <a:defRPr kumimoji="1" sz="2300" kern="1200">
        <a:solidFill>
          <a:schemeClr val="tx1"/>
        </a:solidFill>
        <a:latin typeface="+mn-lt"/>
        <a:ea typeface="+mn-ea"/>
        <a:cs typeface="+mn-cs"/>
      </a:defRPr>
    </a:lvl3pPr>
    <a:lvl4pPr marL="1724840" algn="l" defTabSz="1149894" rtl="0" eaLnBrk="1" latinLnBrk="0" hangingPunct="1">
      <a:defRPr kumimoji="1" sz="2300" kern="1200">
        <a:solidFill>
          <a:schemeClr val="tx1"/>
        </a:solidFill>
        <a:latin typeface="+mn-lt"/>
        <a:ea typeface="+mn-ea"/>
        <a:cs typeface="+mn-cs"/>
      </a:defRPr>
    </a:lvl4pPr>
    <a:lvl5pPr marL="2299787" algn="l" defTabSz="1149894" rtl="0" eaLnBrk="1" latinLnBrk="0" hangingPunct="1">
      <a:defRPr kumimoji="1" sz="2300" kern="1200">
        <a:solidFill>
          <a:schemeClr val="tx1"/>
        </a:solidFill>
        <a:latin typeface="+mn-lt"/>
        <a:ea typeface="+mn-ea"/>
        <a:cs typeface="+mn-cs"/>
      </a:defRPr>
    </a:lvl5pPr>
    <a:lvl6pPr marL="2874735" algn="l" defTabSz="1149894" rtl="0" eaLnBrk="1" latinLnBrk="0" hangingPunct="1">
      <a:defRPr kumimoji="1" sz="2300" kern="1200">
        <a:solidFill>
          <a:schemeClr val="tx1"/>
        </a:solidFill>
        <a:latin typeface="+mn-lt"/>
        <a:ea typeface="+mn-ea"/>
        <a:cs typeface="+mn-cs"/>
      </a:defRPr>
    </a:lvl6pPr>
    <a:lvl7pPr marL="3449681" algn="l" defTabSz="1149894" rtl="0" eaLnBrk="1" latinLnBrk="0" hangingPunct="1">
      <a:defRPr kumimoji="1" sz="2300" kern="1200">
        <a:solidFill>
          <a:schemeClr val="tx1"/>
        </a:solidFill>
        <a:latin typeface="+mn-lt"/>
        <a:ea typeface="+mn-ea"/>
        <a:cs typeface="+mn-cs"/>
      </a:defRPr>
    </a:lvl7pPr>
    <a:lvl8pPr marL="4024628" algn="l" defTabSz="1149894" rtl="0" eaLnBrk="1" latinLnBrk="0" hangingPunct="1">
      <a:defRPr kumimoji="1" sz="2300" kern="1200">
        <a:solidFill>
          <a:schemeClr val="tx1"/>
        </a:solidFill>
        <a:latin typeface="+mn-lt"/>
        <a:ea typeface="+mn-ea"/>
        <a:cs typeface="+mn-cs"/>
      </a:defRPr>
    </a:lvl8pPr>
    <a:lvl9pPr marL="4599575" algn="l" defTabSz="1149894" rtl="0" eaLnBrk="1" latinLnBrk="0" hangingPunct="1">
      <a:defRPr kumimoji="1"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8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吉田" initials="吉田" lastIdx="4" clrIdx="0"/>
  <p:cmAuthor id="1" name="pnote" initials="p" lastIdx="4" clrIdx="1"/>
  <p:cmAuthor id="2" name="Kazuki MIURA" initials="K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6433" autoAdjust="0"/>
  </p:normalViewPr>
  <p:slideViewPr>
    <p:cSldViewPr>
      <p:cViewPr varScale="1">
        <p:scale>
          <a:sx n="52" d="100"/>
          <a:sy n="52" d="100"/>
        </p:scale>
        <p:origin x="140" y="64"/>
      </p:cViewPr>
      <p:guideLst>
        <p:guide orient="horz" pos="2381"/>
        <p:guide pos="38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8F35B058-3D08-45DE-B568-2A4C80D66374}" type="datetimeFigureOut">
              <a:rPr kumimoji="1" lang="ja-JP" altLang="en-US" smtClean="0"/>
              <a:t>2022/4/14</a:t>
            </a:fld>
            <a:endParaRPr kumimoji="1" lang="ja-JP" altLang="en-US"/>
          </a:p>
        </p:txBody>
      </p:sp>
      <p:sp>
        <p:nvSpPr>
          <p:cNvPr id="4" name="スライド イメージ プレースホルダー 3"/>
          <p:cNvSpPr>
            <a:spLocks noGrp="1" noRot="1" noChangeAspect="1"/>
          </p:cNvSpPr>
          <p:nvPr>
            <p:ph type="sldImg" idx="2"/>
          </p:nvPr>
        </p:nvSpPr>
        <p:spPr>
          <a:xfrm>
            <a:off x="2889250" y="504825"/>
            <a:ext cx="4087813"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AC0E1AA4-CD91-4E58-BA19-3C27D101A245}" type="slidenum">
              <a:rPr kumimoji="1" lang="ja-JP" altLang="en-US" smtClean="0"/>
              <a:t>‹#›</a:t>
            </a:fld>
            <a:endParaRPr kumimoji="1" lang="ja-JP" altLang="en-US"/>
          </a:p>
        </p:txBody>
      </p:sp>
    </p:spTree>
    <p:extLst>
      <p:ext uri="{BB962C8B-B14F-4D97-AF65-F5344CB8AC3E}">
        <p14:creationId xmlns:p14="http://schemas.microsoft.com/office/powerpoint/2010/main" val="115799716"/>
      </p:ext>
    </p:extLst>
  </p:cSld>
  <p:clrMap bg1="lt1" tx1="dk1" bg2="lt2" tx2="dk2" accent1="accent1" accent2="accent2" accent3="accent3" accent4="accent4" accent5="accent5" accent6="accent6" hlink="hlink" folHlink="folHlink"/>
  <p:notesStyle>
    <a:lvl1pPr marL="0" algn="l" defTabSz="1149894" rtl="0" eaLnBrk="1" latinLnBrk="0" hangingPunct="1">
      <a:defRPr kumimoji="1" sz="1500" kern="1200">
        <a:solidFill>
          <a:schemeClr val="tx1"/>
        </a:solidFill>
        <a:latin typeface="+mn-lt"/>
        <a:ea typeface="+mn-ea"/>
        <a:cs typeface="+mn-cs"/>
      </a:defRPr>
    </a:lvl1pPr>
    <a:lvl2pPr marL="574947" algn="l" defTabSz="1149894" rtl="0" eaLnBrk="1" latinLnBrk="0" hangingPunct="1">
      <a:defRPr kumimoji="1" sz="1500" kern="1200">
        <a:solidFill>
          <a:schemeClr val="tx1"/>
        </a:solidFill>
        <a:latin typeface="+mn-lt"/>
        <a:ea typeface="+mn-ea"/>
        <a:cs typeface="+mn-cs"/>
      </a:defRPr>
    </a:lvl2pPr>
    <a:lvl3pPr marL="1149894" algn="l" defTabSz="1149894" rtl="0" eaLnBrk="1" latinLnBrk="0" hangingPunct="1">
      <a:defRPr kumimoji="1" sz="1500" kern="1200">
        <a:solidFill>
          <a:schemeClr val="tx1"/>
        </a:solidFill>
        <a:latin typeface="+mn-lt"/>
        <a:ea typeface="+mn-ea"/>
        <a:cs typeface="+mn-cs"/>
      </a:defRPr>
    </a:lvl3pPr>
    <a:lvl4pPr marL="1724840" algn="l" defTabSz="1149894" rtl="0" eaLnBrk="1" latinLnBrk="0" hangingPunct="1">
      <a:defRPr kumimoji="1" sz="1500" kern="1200">
        <a:solidFill>
          <a:schemeClr val="tx1"/>
        </a:solidFill>
        <a:latin typeface="+mn-lt"/>
        <a:ea typeface="+mn-ea"/>
        <a:cs typeface="+mn-cs"/>
      </a:defRPr>
    </a:lvl4pPr>
    <a:lvl5pPr marL="2299787" algn="l" defTabSz="1149894" rtl="0" eaLnBrk="1" latinLnBrk="0" hangingPunct="1">
      <a:defRPr kumimoji="1" sz="1500" kern="1200">
        <a:solidFill>
          <a:schemeClr val="tx1"/>
        </a:solidFill>
        <a:latin typeface="+mn-lt"/>
        <a:ea typeface="+mn-ea"/>
        <a:cs typeface="+mn-cs"/>
      </a:defRPr>
    </a:lvl5pPr>
    <a:lvl6pPr marL="2874735" algn="l" defTabSz="1149894" rtl="0" eaLnBrk="1" latinLnBrk="0" hangingPunct="1">
      <a:defRPr kumimoji="1" sz="1500" kern="1200">
        <a:solidFill>
          <a:schemeClr val="tx1"/>
        </a:solidFill>
        <a:latin typeface="+mn-lt"/>
        <a:ea typeface="+mn-ea"/>
        <a:cs typeface="+mn-cs"/>
      </a:defRPr>
    </a:lvl6pPr>
    <a:lvl7pPr marL="3449681" algn="l" defTabSz="1149894" rtl="0" eaLnBrk="1" latinLnBrk="0" hangingPunct="1">
      <a:defRPr kumimoji="1" sz="1500" kern="1200">
        <a:solidFill>
          <a:schemeClr val="tx1"/>
        </a:solidFill>
        <a:latin typeface="+mn-lt"/>
        <a:ea typeface="+mn-ea"/>
        <a:cs typeface="+mn-cs"/>
      </a:defRPr>
    </a:lvl7pPr>
    <a:lvl8pPr marL="4024628" algn="l" defTabSz="1149894" rtl="0" eaLnBrk="1" latinLnBrk="0" hangingPunct="1">
      <a:defRPr kumimoji="1" sz="1500" kern="1200">
        <a:solidFill>
          <a:schemeClr val="tx1"/>
        </a:solidFill>
        <a:latin typeface="+mn-lt"/>
        <a:ea typeface="+mn-ea"/>
        <a:cs typeface="+mn-cs"/>
      </a:defRPr>
    </a:lvl8pPr>
    <a:lvl9pPr marL="4599575" algn="l" defTabSz="1149894" rtl="0" eaLnBrk="1" latinLnBrk="0" hangingPunct="1">
      <a:defRPr kumimoji="1"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52C10CBA-907E-42FB-9ACA-25356F32D945}" type="slidenum">
              <a:rPr kumimoji="1" lang="ja-JP" altLang="en-US" smtClean="0"/>
              <a:t>1</a:t>
            </a:fld>
            <a:endParaRPr kumimoji="1" lang="ja-JP" altLang="en-US"/>
          </a:p>
        </p:txBody>
      </p:sp>
    </p:spTree>
    <p:extLst>
      <p:ext uri="{BB962C8B-B14F-4D97-AF65-F5344CB8AC3E}">
        <p14:creationId xmlns:p14="http://schemas.microsoft.com/office/powerpoint/2010/main" val="267626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11</a:t>
            </a:fld>
            <a:endParaRPr kumimoji="1" lang="ja-JP" altLang="en-US"/>
          </a:p>
        </p:txBody>
      </p:sp>
    </p:spTree>
    <p:extLst>
      <p:ext uri="{BB962C8B-B14F-4D97-AF65-F5344CB8AC3E}">
        <p14:creationId xmlns:p14="http://schemas.microsoft.com/office/powerpoint/2010/main" val="305795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12</a:t>
            </a:fld>
            <a:endParaRPr kumimoji="1" lang="ja-JP" altLang="en-US"/>
          </a:p>
        </p:txBody>
      </p:sp>
    </p:spTree>
    <p:extLst>
      <p:ext uri="{BB962C8B-B14F-4D97-AF65-F5344CB8AC3E}">
        <p14:creationId xmlns:p14="http://schemas.microsoft.com/office/powerpoint/2010/main" val="262878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13</a:t>
            </a:fld>
            <a:endParaRPr kumimoji="1" lang="ja-JP" altLang="en-US"/>
          </a:p>
        </p:txBody>
      </p:sp>
    </p:spTree>
    <p:extLst>
      <p:ext uri="{BB962C8B-B14F-4D97-AF65-F5344CB8AC3E}">
        <p14:creationId xmlns:p14="http://schemas.microsoft.com/office/powerpoint/2010/main" val="88373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14</a:t>
            </a:fld>
            <a:endParaRPr kumimoji="1" lang="ja-JP" altLang="en-US"/>
          </a:p>
        </p:txBody>
      </p:sp>
    </p:spTree>
    <p:extLst>
      <p:ext uri="{BB962C8B-B14F-4D97-AF65-F5344CB8AC3E}">
        <p14:creationId xmlns:p14="http://schemas.microsoft.com/office/powerpoint/2010/main" val="400039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2</a:t>
            </a:fld>
            <a:endParaRPr kumimoji="1" lang="ja-JP" altLang="en-US"/>
          </a:p>
        </p:txBody>
      </p:sp>
    </p:spTree>
    <p:extLst>
      <p:ext uri="{BB962C8B-B14F-4D97-AF65-F5344CB8AC3E}">
        <p14:creationId xmlns:p14="http://schemas.microsoft.com/office/powerpoint/2010/main" val="212765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4</a:t>
            </a:fld>
            <a:endParaRPr kumimoji="1" lang="ja-JP" altLang="en-US"/>
          </a:p>
        </p:txBody>
      </p:sp>
    </p:spTree>
    <p:extLst>
      <p:ext uri="{BB962C8B-B14F-4D97-AF65-F5344CB8AC3E}">
        <p14:creationId xmlns:p14="http://schemas.microsoft.com/office/powerpoint/2010/main" val="164652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5</a:t>
            </a:fld>
            <a:endParaRPr kumimoji="1" lang="ja-JP" altLang="en-US"/>
          </a:p>
        </p:txBody>
      </p:sp>
    </p:spTree>
    <p:extLst>
      <p:ext uri="{BB962C8B-B14F-4D97-AF65-F5344CB8AC3E}">
        <p14:creationId xmlns:p14="http://schemas.microsoft.com/office/powerpoint/2010/main" val="315777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6</a:t>
            </a:fld>
            <a:endParaRPr kumimoji="1" lang="ja-JP" altLang="en-US"/>
          </a:p>
        </p:txBody>
      </p:sp>
    </p:spTree>
    <p:extLst>
      <p:ext uri="{BB962C8B-B14F-4D97-AF65-F5344CB8AC3E}">
        <p14:creationId xmlns:p14="http://schemas.microsoft.com/office/powerpoint/2010/main" val="363583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7</a:t>
            </a:fld>
            <a:endParaRPr kumimoji="1" lang="ja-JP" altLang="en-US"/>
          </a:p>
        </p:txBody>
      </p:sp>
    </p:spTree>
    <p:extLst>
      <p:ext uri="{BB962C8B-B14F-4D97-AF65-F5344CB8AC3E}">
        <p14:creationId xmlns:p14="http://schemas.microsoft.com/office/powerpoint/2010/main" val="266910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8</a:t>
            </a:fld>
            <a:endParaRPr kumimoji="1" lang="ja-JP" altLang="en-US"/>
          </a:p>
        </p:txBody>
      </p:sp>
    </p:spTree>
    <p:extLst>
      <p:ext uri="{BB962C8B-B14F-4D97-AF65-F5344CB8AC3E}">
        <p14:creationId xmlns:p14="http://schemas.microsoft.com/office/powerpoint/2010/main" val="413352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9</a:t>
            </a:fld>
            <a:endParaRPr kumimoji="1" lang="ja-JP" altLang="en-US"/>
          </a:p>
        </p:txBody>
      </p:sp>
    </p:spTree>
    <p:extLst>
      <p:ext uri="{BB962C8B-B14F-4D97-AF65-F5344CB8AC3E}">
        <p14:creationId xmlns:p14="http://schemas.microsoft.com/office/powerpoint/2010/main" val="337514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835025"/>
            <a:ext cx="3654425" cy="2257425"/>
          </a:xfrm>
        </p:spPr>
      </p:sp>
      <p:sp>
        <p:nvSpPr>
          <p:cNvPr id="3" name="ノート プレースホルダー 2"/>
          <p:cNvSpPr>
            <a:spLocks noGrp="1"/>
          </p:cNvSpPr>
          <p:nvPr>
            <p:ph type="body" idx="1"/>
          </p:nvPr>
        </p:nvSpPr>
        <p:spPr/>
        <p:txBody>
          <a:bodyPr/>
          <a:lstStyle/>
          <a:p>
            <a:endParaRPr lang="en-US" altLang="ja-JP" sz="900" dirty="0"/>
          </a:p>
        </p:txBody>
      </p:sp>
      <p:sp>
        <p:nvSpPr>
          <p:cNvPr id="4" name="スライド番号プレースホルダー 3"/>
          <p:cNvSpPr>
            <a:spLocks noGrp="1"/>
          </p:cNvSpPr>
          <p:nvPr>
            <p:ph type="sldNum" sz="quarter" idx="10"/>
          </p:nvPr>
        </p:nvSpPr>
        <p:spPr/>
        <p:txBody>
          <a:bodyPr/>
          <a:lstStyle/>
          <a:p>
            <a:fld id="{1D6469E0-02F3-4E8A-9658-77C52458925B}" type="slidenum">
              <a:rPr kumimoji="1" lang="ja-JP" altLang="en-US" smtClean="0"/>
              <a:t>10</a:t>
            </a:fld>
            <a:endParaRPr kumimoji="1" lang="ja-JP" altLang="en-US"/>
          </a:p>
        </p:txBody>
      </p:sp>
    </p:spTree>
    <p:extLst>
      <p:ext uri="{BB962C8B-B14F-4D97-AF65-F5344CB8AC3E}">
        <p14:creationId xmlns:p14="http://schemas.microsoft.com/office/powerpoint/2010/main" val="75679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7975" y="2348403"/>
            <a:ext cx="1040368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35947" y="4283821"/>
            <a:ext cx="8567737" cy="1931917"/>
          </a:xfrm>
        </p:spPr>
        <p:txBody>
          <a:bodyPr/>
          <a:lstStyle>
            <a:lvl1pPr marL="0" indent="0" algn="ctr">
              <a:buNone/>
              <a:defRPr>
                <a:solidFill>
                  <a:schemeClr val="tx1">
                    <a:tint val="75000"/>
                  </a:schemeClr>
                </a:solidFill>
              </a:defRPr>
            </a:lvl1pPr>
            <a:lvl2pPr marL="574959" indent="0" algn="ctr">
              <a:buNone/>
              <a:defRPr>
                <a:solidFill>
                  <a:schemeClr val="tx1">
                    <a:tint val="75000"/>
                  </a:schemeClr>
                </a:solidFill>
              </a:defRPr>
            </a:lvl2pPr>
            <a:lvl3pPr marL="1149918" indent="0" algn="ctr">
              <a:buNone/>
              <a:defRPr>
                <a:solidFill>
                  <a:schemeClr val="tx1">
                    <a:tint val="75000"/>
                  </a:schemeClr>
                </a:solidFill>
              </a:defRPr>
            </a:lvl3pPr>
            <a:lvl4pPr marL="1724876" indent="0" algn="ctr">
              <a:buNone/>
              <a:defRPr>
                <a:solidFill>
                  <a:schemeClr val="tx1">
                    <a:tint val="75000"/>
                  </a:schemeClr>
                </a:solidFill>
              </a:defRPr>
            </a:lvl4pPr>
            <a:lvl5pPr marL="2299835" indent="0" algn="ctr">
              <a:buNone/>
              <a:defRPr>
                <a:solidFill>
                  <a:schemeClr val="tx1">
                    <a:tint val="75000"/>
                  </a:schemeClr>
                </a:solidFill>
              </a:defRPr>
            </a:lvl5pPr>
            <a:lvl6pPr marL="2874795" indent="0" algn="ctr">
              <a:buNone/>
              <a:defRPr>
                <a:solidFill>
                  <a:schemeClr val="tx1">
                    <a:tint val="75000"/>
                  </a:schemeClr>
                </a:solidFill>
              </a:defRPr>
            </a:lvl6pPr>
            <a:lvl7pPr marL="3449753" indent="0" algn="ctr">
              <a:buNone/>
              <a:defRPr>
                <a:solidFill>
                  <a:schemeClr val="tx1">
                    <a:tint val="75000"/>
                  </a:schemeClr>
                </a:solidFill>
              </a:defRPr>
            </a:lvl7pPr>
            <a:lvl8pPr marL="4024713" indent="0" algn="ctr">
              <a:buNone/>
              <a:defRPr>
                <a:solidFill>
                  <a:schemeClr val="tx1">
                    <a:tint val="75000"/>
                  </a:schemeClr>
                </a:solidFill>
              </a:defRPr>
            </a:lvl8pPr>
            <a:lvl9pPr marL="45996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270612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159542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73731" y="302747"/>
            <a:ext cx="2753916" cy="645022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11984" y="302747"/>
            <a:ext cx="8057754" cy="645022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12305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FB7200-28FC-4DD0-83EA-977C5A785A7F}" type="datetime1">
              <a:rPr kumimoji="1" lang="ja-JP" altLang="en-US" smtClean="0"/>
              <a:t>2022/4/14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DC73137-A8BC-4480-9874-CAD852DFD59C}" type="slidenum">
              <a:rPr kumimoji="1" lang="ja-JP" altLang="en-US" smtClean="0"/>
              <a:t>‹#›</a:t>
            </a:fld>
            <a:endParaRPr kumimoji="1" lang="ja-JP" altLang="en-US" dirty="0"/>
          </a:p>
        </p:txBody>
      </p:sp>
    </p:spTree>
    <p:extLst>
      <p:ext uri="{BB962C8B-B14F-4D97-AF65-F5344CB8AC3E}">
        <p14:creationId xmlns:p14="http://schemas.microsoft.com/office/powerpoint/2010/main" val="286297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 y="2"/>
            <a:ext cx="12239625" cy="576000"/>
          </a:xfrm>
          <a:solidFill>
            <a:schemeClr val="tx2"/>
          </a:solidFill>
        </p:spPr>
        <p:txBody>
          <a:bodyPr anchor="b">
            <a:normAutofit/>
          </a:bodyPr>
          <a:lstStyle>
            <a:lvl1pPr algn="l">
              <a:defRPr sz="2999" b="1">
                <a:solidFill>
                  <a:schemeClr val="bg1"/>
                </a:solidFill>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69447" y="763574"/>
            <a:ext cx="5750527" cy="3016264"/>
          </a:xfrm>
        </p:spPr>
        <p:txBody>
          <a:bodyPr>
            <a:normAutofit/>
          </a:bodyPr>
          <a:lstStyle>
            <a:lvl1pPr>
              <a:spcBef>
                <a:spcPts val="0"/>
              </a:spcBef>
              <a:spcAft>
                <a:spcPts val="600"/>
              </a:spcAft>
              <a:defRPr sz="1200">
                <a:latin typeface="游ゴシック" panose="020B0400000000000000" pitchFamily="50" charset="-128"/>
                <a:ea typeface="游ゴシック" panose="020B0400000000000000" pitchFamily="50" charset="-128"/>
              </a:defRPr>
            </a:lvl1pPr>
            <a:lvl2pPr>
              <a:spcBef>
                <a:spcPts val="0"/>
              </a:spcBef>
              <a:spcAft>
                <a:spcPts val="600"/>
              </a:spcAft>
              <a:defRPr sz="1200">
                <a:latin typeface="游ゴシック" panose="020B0400000000000000" pitchFamily="50" charset="-128"/>
                <a:ea typeface="游ゴシック" panose="020B0400000000000000" pitchFamily="50" charset="-128"/>
              </a:defRPr>
            </a:lvl2pPr>
            <a:lvl3pPr>
              <a:spcBef>
                <a:spcPts val="0"/>
              </a:spcBef>
              <a:spcAft>
                <a:spcPts val="600"/>
              </a:spcAft>
              <a:defRPr sz="1200">
                <a:latin typeface="游ゴシック" panose="020B0400000000000000" pitchFamily="50" charset="-128"/>
                <a:ea typeface="游ゴシック" panose="020B0400000000000000" pitchFamily="50" charset="-128"/>
              </a:defRPr>
            </a:lvl3pPr>
            <a:lvl4pPr>
              <a:spcBef>
                <a:spcPts val="0"/>
              </a:spcBef>
              <a:spcAft>
                <a:spcPts val="600"/>
              </a:spcAft>
              <a:defRPr sz="1200">
                <a:latin typeface="游ゴシック" panose="020B0400000000000000" pitchFamily="50" charset="-128"/>
                <a:ea typeface="游ゴシック" panose="020B0400000000000000" pitchFamily="50" charset="-128"/>
              </a:defRPr>
            </a:lvl4pPr>
            <a:lvl5pPr>
              <a:spcBef>
                <a:spcPts val="0"/>
              </a:spcBef>
              <a:spcAft>
                <a:spcPts val="600"/>
              </a:spcAft>
              <a:defRPr sz="1200">
                <a:latin typeface="游ゴシック" panose="020B0400000000000000" pitchFamily="50" charset="-128"/>
                <a:ea typeface="游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9381110" y="6983876"/>
            <a:ext cx="2855912" cy="402482"/>
          </a:xfrm>
        </p:spPr>
        <p:txBody>
          <a:bodyPr/>
          <a:lstStyle/>
          <a:p>
            <a:fld id="{810D01C6-90FB-434E-BAC2-C386CE6EBABF}" type="slidenum">
              <a:rPr kumimoji="1" lang="ja-JP" altLang="en-US" smtClean="0"/>
              <a:t>‹#›</a:t>
            </a:fld>
            <a:endParaRPr kumimoji="1" lang="ja-JP" altLang="en-US"/>
          </a:p>
        </p:txBody>
      </p:sp>
      <p:sp>
        <p:nvSpPr>
          <p:cNvPr id="7" name="コンテンツ プレースホルダー 2"/>
          <p:cNvSpPr>
            <a:spLocks noGrp="1"/>
          </p:cNvSpPr>
          <p:nvPr>
            <p:ph idx="13"/>
          </p:nvPr>
        </p:nvSpPr>
        <p:spPr>
          <a:xfrm>
            <a:off x="6129339" y="3779837"/>
            <a:ext cx="5759892" cy="3254396"/>
          </a:xfrm>
        </p:spPr>
        <p:txBody>
          <a:bodyPr>
            <a:normAutofit/>
          </a:bodyPr>
          <a:lstStyle>
            <a:lvl1pPr>
              <a:spcBef>
                <a:spcPts val="0"/>
              </a:spcBef>
              <a:spcAft>
                <a:spcPts val="600"/>
              </a:spcAft>
              <a:defRPr sz="1200">
                <a:latin typeface="游ゴシック" panose="020B0400000000000000" pitchFamily="50" charset="-128"/>
                <a:ea typeface="游ゴシック" panose="020B0400000000000000" pitchFamily="50" charset="-128"/>
              </a:defRPr>
            </a:lvl1pPr>
            <a:lvl2pPr>
              <a:spcBef>
                <a:spcPts val="0"/>
              </a:spcBef>
              <a:spcAft>
                <a:spcPts val="600"/>
              </a:spcAft>
              <a:defRPr sz="1200">
                <a:latin typeface="游ゴシック" panose="020B0400000000000000" pitchFamily="50" charset="-128"/>
                <a:ea typeface="游ゴシック" panose="020B0400000000000000" pitchFamily="50" charset="-128"/>
              </a:defRPr>
            </a:lvl2pPr>
            <a:lvl3pPr>
              <a:spcBef>
                <a:spcPts val="0"/>
              </a:spcBef>
              <a:spcAft>
                <a:spcPts val="600"/>
              </a:spcAft>
              <a:defRPr sz="1200">
                <a:latin typeface="游ゴシック" panose="020B0400000000000000" pitchFamily="50" charset="-128"/>
                <a:ea typeface="游ゴシック" panose="020B0400000000000000" pitchFamily="50" charset="-128"/>
              </a:defRPr>
            </a:lvl3pPr>
            <a:lvl4pPr>
              <a:spcBef>
                <a:spcPts val="0"/>
              </a:spcBef>
              <a:spcAft>
                <a:spcPts val="600"/>
              </a:spcAft>
              <a:defRPr sz="1200">
                <a:latin typeface="游ゴシック" panose="020B0400000000000000" pitchFamily="50" charset="-128"/>
                <a:ea typeface="游ゴシック" panose="020B0400000000000000" pitchFamily="50" charset="-128"/>
              </a:defRPr>
            </a:lvl4pPr>
            <a:lvl5pPr>
              <a:spcBef>
                <a:spcPts val="0"/>
              </a:spcBef>
              <a:spcAft>
                <a:spcPts val="600"/>
              </a:spcAft>
              <a:defRPr sz="1200">
                <a:latin typeface="游ゴシック" panose="020B0400000000000000" pitchFamily="50" charset="-128"/>
                <a:ea typeface="游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52342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901" y="4573597"/>
            <a:ext cx="11370527" cy="1573110"/>
          </a:xfrm>
          <a:solidFill>
            <a:schemeClr val="accent2"/>
          </a:solidFill>
        </p:spPr>
        <p:txBody>
          <a:bodyPr anchor="b">
            <a:normAutofit/>
          </a:bodyPr>
          <a:lstStyle>
            <a:lvl1pPr algn="l">
              <a:defRPr sz="4099" b="1" cap="all">
                <a:solidFill>
                  <a:schemeClr val="bg1"/>
                </a:solidFill>
                <a:latin typeface="Georgia" panose="02040502050405020303" pitchFamily="18" charset="0"/>
                <a:ea typeface="游ゴシック" panose="020B0400000000000000" pitchFamily="50" charset="-128"/>
              </a:defRPr>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388347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11981" y="1763926"/>
            <a:ext cx="5405835" cy="4989036"/>
          </a:xfrm>
        </p:spPr>
        <p:txBody>
          <a:bodyPr/>
          <a:lstStyle>
            <a:lvl1pPr>
              <a:defRPr sz="3600"/>
            </a:lvl1pPr>
            <a:lvl2pPr>
              <a:defRPr sz="2999"/>
            </a:lvl2pPr>
            <a:lvl3pPr>
              <a:defRPr sz="25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221809" y="1763926"/>
            <a:ext cx="5405835" cy="4989036"/>
          </a:xfrm>
        </p:spPr>
        <p:txBody>
          <a:bodyPr/>
          <a:lstStyle>
            <a:lvl1pPr>
              <a:defRPr sz="3600"/>
            </a:lvl1pPr>
            <a:lvl2pPr>
              <a:defRPr sz="2999"/>
            </a:lvl2pPr>
            <a:lvl3pPr>
              <a:defRPr sz="25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5544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1985" y="1692178"/>
            <a:ext cx="5407959" cy="705220"/>
          </a:xfrm>
        </p:spPr>
        <p:txBody>
          <a:bodyPr anchor="b"/>
          <a:lstStyle>
            <a:lvl1pPr marL="0" indent="0">
              <a:buNone/>
              <a:defRPr sz="2999" b="1"/>
            </a:lvl1pPr>
            <a:lvl2pPr marL="574959" indent="0">
              <a:buNone/>
              <a:defRPr sz="2500" b="1"/>
            </a:lvl2pPr>
            <a:lvl3pPr marL="1149918" indent="0">
              <a:buNone/>
              <a:defRPr sz="2300" b="1"/>
            </a:lvl3pPr>
            <a:lvl4pPr marL="1724876" indent="0">
              <a:buNone/>
              <a:defRPr sz="2000" b="1"/>
            </a:lvl4pPr>
            <a:lvl5pPr marL="2299835" indent="0">
              <a:buNone/>
              <a:defRPr sz="2000" b="1"/>
            </a:lvl5pPr>
            <a:lvl6pPr marL="2874795" indent="0">
              <a:buNone/>
              <a:defRPr sz="2000" b="1"/>
            </a:lvl6pPr>
            <a:lvl7pPr marL="3449753" indent="0">
              <a:buNone/>
              <a:defRPr sz="2000" b="1"/>
            </a:lvl7pPr>
            <a:lvl8pPr marL="4024713" indent="0">
              <a:buNone/>
              <a:defRPr sz="2000" b="1"/>
            </a:lvl8pPr>
            <a:lvl9pPr marL="4599672" indent="0">
              <a:buNone/>
              <a:defRPr sz="20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11985" y="2397397"/>
            <a:ext cx="5407959" cy="4355563"/>
          </a:xfrm>
        </p:spPr>
        <p:txBody>
          <a:bodyPr/>
          <a:lstStyle>
            <a:lvl1pPr>
              <a:defRPr sz="2999"/>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217565" y="1692178"/>
            <a:ext cx="5410084" cy="705220"/>
          </a:xfrm>
        </p:spPr>
        <p:txBody>
          <a:bodyPr anchor="b"/>
          <a:lstStyle>
            <a:lvl1pPr marL="0" indent="0">
              <a:buNone/>
              <a:defRPr sz="2999" b="1"/>
            </a:lvl1pPr>
            <a:lvl2pPr marL="574959" indent="0">
              <a:buNone/>
              <a:defRPr sz="2500" b="1"/>
            </a:lvl2pPr>
            <a:lvl3pPr marL="1149918" indent="0">
              <a:buNone/>
              <a:defRPr sz="2300" b="1"/>
            </a:lvl3pPr>
            <a:lvl4pPr marL="1724876" indent="0">
              <a:buNone/>
              <a:defRPr sz="2000" b="1"/>
            </a:lvl4pPr>
            <a:lvl5pPr marL="2299835" indent="0">
              <a:buNone/>
              <a:defRPr sz="2000" b="1"/>
            </a:lvl5pPr>
            <a:lvl6pPr marL="2874795" indent="0">
              <a:buNone/>
              <a:defRPr sz="2000" b="1"/>
            </a:lvl6pPr>
            <a:lvl7pPr marL="3449753" indent="0">
              <a:buNone/>
              <a:defRPr sz="2000" b="1"/>
            </a:lvl7pPr>
            <a:lvl8pPr marL="4024713" indent="0">
              <a:buNone/>
              <a:defRPr sz="2000" b="1"/>
            </a:lvl8pPr>
            <a:lvl9pPr marL="4599672" indent="0">
              <a:buNone/>
              <a:defRPr sz="20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217565" y="2397397"/>
            <a:ext cx="5410084" cy="4355563"/>
          </a:xfrm>
        </p:spPr>
        <p:txBody>
          <a:bodyPr/>
          <a:lstStyle>
            <a:lvl1pPr>
              <a:defRPr sz="2999"/>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26188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259228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143955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1988" y="300993"/>
            <a:ext cx="4026753" cy="1280948"/>
          </a:xfrm>
        </p:spPr>
        <p:txBody>
          <a:bodyPr anchor="b"/>
          <a:lstStyle>
            <a:lvl1pPr algn="l">
              <a:defRPr sz="2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85353" y="300993"/>
            <a:ext cx="6842290" cy="6451974"/>
          </a:xfrm>
        </p:spPr>
        <p:txBody>
          <a:bodyPr/>
          <a:lstStyle>
            <a:lvl1pPr>
              <a:defRPr sz="4099"/>
            </a:lvl1pPr>
            <a:lvl2pPr>
              <a:defRPr sz="3600"/>
            </a:lvl2pPr>
            <a:lvl3pPr>
              <a:defRPr sz="2999"/>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11988" y="1581937"/>
            <a:ext cx="4026753" cy="5171028"/>
          </a:xfrm>
        </p:spPr>
        <p:txBody>
          <a:bodyPr/>
          <a:lstStyle>
            <a:lvl1pPr marL="0" indent="0">
              <a:buNone/>
              <a:defRPr sz="1700"/>
            </a:lvl1pPr>
            <a:lvl2pPr marL="574959" indent="0">
              <a:buNone/>
              <a:defRPr sz="1500"/>
            </a:lvl2pPr>
            <a:lvl3pPr marL="1149918" indent="0">
              <a:buNone/>
              <a:defRPr sz="1300"/>
            </a:lvl3pPr>
            <a:lvl4pPr marL="1724876" indent="0">
              <a:buNone/>
              <a:defRPr sz="1200"/>
            </a:lvl4pPr>
            <a:lvl5pPr marL="2299835" indent="0">
              <a:buNone/>
              <a:defRPr sz="1200"/>
            </a:lvl5pPr>
            <a:lvl6pPr marL="2874795" indent="0">
              <a:buNone/>
              <a:defRPr sz="1200"/>
            </a:lvl6pPr>
            <a:lvl7pPr marL="3449753" indent="0">
              <a:buNone/>
              <a:defRPr sz="1200"/>
            </a:lvl7pPr>
            <a:lvl8pPr marL="4024713" indent="0">
              <a:buNone/>
              <a:defRPr sz="1200"/>
            </a:lvl8pPr>
            <a:lvl9pPr marL="4599672"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130202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99052" y="5291772"/>
            <a:ext cx="7343775" cy="624725"/>
          </a:xfrm>
        </p:spPr>
        <p:txBody>
          <a:bodyPr anchor="b"/>
          <a:lstStyle>
            <a:lvl1pPr algn="l">
              <a:defRPr sz="2500" b="1"/>
            </a:lvl1pPr>
          </a:lstStyle>
          <a:p>
            <a:r>
              <a:rPr kumimoji="1" lang="ja-JP" altLang="en-US"/>
              <a:t>マスター タイトルの書式設定</a:t>
            </a:r>
          </a:p>
        </p:txBody>
      </p:sp>
      <p:sp>
        <p:nvSpPr>
          <p:cNvPr id="3" name="図プレースホルダー 2"/>
          <p:cNvSpPr>
            <a:spLocks noGrp="1"/>
          </p:cNvSpPr>
          <p:nvPr>
            <p:ph type="pic" idx="1"/>
          </p:nvPr>
        </p:nvSpPr>
        <p:spPr>
          <a:xfrm>
            <a:off x="2399052" y="675471"/>
            <a:ext cx="7343775" cy="4535805"/>
          </a:xfrm>
        </p:spPr>
        <p:txBody>
          <a:bodyPr/>
          <a:lstStyle>
            <a:lvl1pPr marL="0" indent="0">
              <a:buNone/>
              <a:defRPr sz="4099"/>
            </a:lvl1pPr>
            <a:lvl2pPr marL="574959" indent="0">
              <a:buNone/>
              <a:defRPr sz="3600"/>
            </a:lvl2pPr>
            <a:lvl3pPr marL="1149918" indent="0">
              <a:buNone/>
              <a:defRPr sz="2999"/>
            </a:lvl3pPr>
            <a:lvl4pPr marL="1724876" indent="0">
              <a:buNone/>
              <a:defRPr sz="2500"/>
            </a:lvl4pPr>
            <a:lvl5pPr marL="2299835" indent="0">
              <a:buNone/>
              <a:defRPr sz="2500"/>
            </a:lvl5pPr>
            <a:lvl6pPr marL="2874795" indent="0">
              <a:buNone/>
              <a:defRPr sz="2500"/>
            </a:lvl6pPr>
            <a:lvl7pPr marL="3449753" indent="0">
              <a:buNone/>
              <a:defRPr sz="2500"/>
            </a:lvl7pPr>
            <a:lvl8pPr marL="4024713" indent="0">
              <a:buNone/>
              <a:defRPr sz="2500"/>
            </a:lvl8pPr>
            <a:lvl9pPr marL="4599672" indent="0">
              <a:buNone/>
              <a:defRPr sz="2500"/>
            </a:lvl9pPr>
          </a:lstStyle>
          <a:p>
            <a:endParaRPr kumimoji="1" lang="ja-JP" altLang="en-US"/>
          </a:p>
        </p:txBody>
      </p:sp>
      <p:sp>
        <p:nvSpPr>
          <p:cNvPr id="4" name="テキスト プレースホルダー 3"/>
          <p:cNvSpPr>
            <a:spLocks noGrp="1"/>
          </p:cNvSpPr>
          <p:nvPr>
            <p:ph type="body" sz="half" idx="2"/>
          </p:nvPr>
        </p:nvSpPr>
        <p:spPr>
          <a:xfrm>
            <a:off x="2399052" y="5916504"/>
            <a:ext cx="7343775" cy="887213"/>
          </a:xfrm>
        </p:spPr>
        <p:txBody>
          <a:bodyPr/>
          <a:lstStyle>
            <a:lvl1pPr marL="0" indent="0">
              <a:buNone/>
              <a:defRPr sz="1700"/>
            </a:lvl1pPr>
            <a:lvl2pPr marL="574959" indent="0">
              <a:buNone/>
              <a:defRPr sz="1500"/>
            </a:lvl2pPr>
            <a:lvl3pPr marL="1149918" indent="0">
              <a:buNone/>
              <a:defRPr sz="1300"/>
            </a:lvl3pPr>
            <a:lvl4pPr marL="1724876" indent="0">
              <a:buNone/>
              <a:defRPr sz="1200"/>
            </a:lvl4pPr>
            <a:lvl5pPr marL="2299835" indent="0">
              <a:buNone/>
              <a:defRPr sz="1200"/>
            </a:lvl5pPr>
            <a:lvl6pPr marL="2874795" indent="0">
              <a:buNone/>
              <a:defRPr sz="1200"/>
            </a:lvl6pPr>
            <a:lvl7pPr marL="3449753" indent="0">
              <a:buNone/>
              <a:defRPr sz="1200"/>
            </a:lvl7pPr>
            <a:lvl8pPr marL="4024713" indent="0">
              <a:buNone/>
              <a:defRPr sz="1200"/>
            </a:lvl8pPr>
            <a:lvl9pPr marL="4599672"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327825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11981" y="302743"/>
            <a:ext cx="11015663" cy="1259946"/>
          </a:xfrm>
          <a:prstGeom prst="rect">
            <a:avLst/>
          </a:prstGeom>
        </p:spPr>
        <p:txBody>
          <a:bodyPr vert="horz" lIns="115012" tIns="57507" rIns="115012" bIns="5750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11981" y="1763926"/>
            <a:ext cx="11015663" cy="4989036"/>
          </a:xfrm>
          <a:prstGeom prst="rect">
            <a:avLst/>
          </a:prstGeom>
        </p:spPr>
        <p:txBody>
          <a:bodyPr vert="horz" lIns="115012" tIns="57507" rIns="115012" bIns="5750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11985" y="7006708"/>
            <a:ext cx="2855912" cy="402482"/>
          </a:xfrm>
          <a:prstGeom prst="rect">
            <a:avLst/>
          </a:prstGeom>
        </p:spPr>
        <p:txBody>
          <a:bodyPr vert="horz" lIns="115012" tIns="57507" rIns="115012" bIns="57507" rtlCol="0" anchor="ctr"/>
          <a:lstStyle>
            <a:lvl1pPr algn="l">
              <a:defRPr sz="15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81872" y="7006708"/>
            <a:ext cx="3875881" cy="402482"/>
          </a:xfrm>
          <a:prstGeom prst="rect">
            <a:avLst/>
          </a:prstGeom>
        </p:spPr>
        <p:txBody>
          <a:bodyPr vert="horz" lIns="115012" tIns="57507" rIns="115012" bIns="57507" rtlCol="0" anchor="ctr"/>
          <a:lstStyle>
            <a:lvl1pPr algn="ctr">
              <a:defRPr sz="15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71735" y="7006708"/>
            <a:ext cx="2855912" cy="402482"/>
          </a:xfrm>
          <a:prstGeom prst="rect">
            <a:avLst/>
          </a:prstGeom>
        </p:spPr>
        <p:txBody>
          <a:bodyPr vert="horz" lIns="115012" tIns="57507" rIns="115012" bIns="57507" rtlCol="0" anchor="ctr"/>
          <a:lstStyle>
            <a:lvl1pPr algn="r">
              <a:defRPr sz="1500">
                <a:solidFill>
                  <a:schemeClr val="tx1">
                    <a:tint val="75000"/>
                  </a:schemeClr>
                </a:solidFill>
              </a:defRPr>
            </a:lvl1pPr>
          </a:lstStyle>
          <a:p>
            <a:fld id="{810D01C6-90FB-434E-BAC2-C386CE6EBABF}" type="slidenum">
              <a:rPr kumimoji="1" lang="ja-JP" altLang="en-US" smtClean="0"/>
              <a:t>‹#›</a:t>
            </a:fld>
            <a:endParaRPr kumimoji="1" lang="ja-JP" altLang="en-US"/>
          </a:p>
        </p:txBody>
      </p:sp>
    </p:spTree>
    <p:extLst>
      <p:ext uri="{BB962C8B-B14F-4D97-AF65-F5344CB8AC3E}">
        <p14:creationId xmlns:p14="http://schemas.microsoft.com/office/powerpoint/2010/main" val="26987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1149918" rtl="0" eaLnBrk="1" latinLnBrk="0" hangingPunct="1">
        <a:spcBef>
          <a:spcPct val="0"/>
        </a:spcBef>
        <a:buNone/>
        <a:defRPr kumimoji="1" sz="5499" kern="1200">
          <a:solidFill>
            <a:schemeClr val="tx1"/>
          </a:solidFill>
          <a:latin typeface="+mj-lt"/>
          <a:ea typeface="+mj-ea"/>
          <a:cs typeface="+mj-cs"/>
        </a:defRPr>
      </a:lvl1pPr>
    </p:titleStyle>
    <p:bodyStyle>
      <a:lvl1pPr marL="431220" indent="-431220" algn="l" defTabSz="1149918" rtl="0" eaLnBrk="1" latinLnBrk="0" hangingPunct="1">
        <a:spcBef>
          <a:spcPct val="20000"/>
        </a:spcBef>
        <a:buFont typeface="Arial" panose="020B0604020202020204" pitchFamily="34" charset="0"/>
        <a:buChar char="•"/>
        <a:defRPr kumimoji="1" sz="4099" kern="1200">
          <a:solidFill>
            <a:schemeClr val="tx1"/>
          </a:solidFill>
          <a:latin typeface="+mn-lt"/>
          <a:ea typeface="+mn-ea"/>
          <a:cs typeface="+mn-cs"/>
        </a:defRPr>
      </a:lvl1pPr>
      <a:lvl2pPr marL="934307" indent="-359348" algn="l" defTabSz="1149918"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2pPr>
      <a:lvl3pPr marL="1437396" indent="-287479" algn="l" defTabSz="1149918" rtl="0" eaLnBrk="1" latinLnBrk="0" hangingPunct="1">
        <a:spcBef>
          <a:spcPct val="20000"/>
        </a:spcBef>
        <a:buFont typeface="Arial" panose="020B0604020202020204" pitchFamily="34" charset="0"/>
        <a:buChar char="•"/>
        <a:defRPr kumimoji="1" sz="2999" kern="1200">
          <a:solidFill>
            <a:schemeClr val="tx1"/>
          </a:solidFill>
          <a:latin typeface="+mn-lt"/>
          <a:ea typeface="+mn-ea"/>
          <a:cs typeface="+mn-cs"/>
        </a:defRPr>
      </a:lvl3pPr>
      <a:lvl4pPr marL="2012356" indent="-287479" algn="l" defTabSz="114991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4pPr>
      <a:lvl5pPr marL="2587314" indent="-287479" algn="l" defTabSz="114991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5pPr>
      <a:lvl6pPr marL="3162273" indent="-287479" algn="l" defTabSz="114991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6pPr>
      <a:lvl7pPr marL="3737232" indent="-287479" algn="l" defTabSz="114991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7pPr>
      <a:lvl8pPr marL="4312190" indent="-287479" algn="l" defTabSz="114991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8pPr>
      <a:lvl9pPr marL="4887149" indent="-287479" algn="l" defTabSz="114991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9pPr>
    </p:bodyStyle>
    <p:otherStyle>
      <a:defPPr>
        <a:defRPr lang="ja-JP"/>
      </a:defPPr>
      <a:lvl1pPr marL="0" algn="l" defTabSz="1149918" rtl="0" eaLnBrk="1" latinLnBrk="0" hangingPunct="1">
        <a:defRPr kumimoji="1" sz="2300" kern="1200">
          <a:solidFill>
            <a:schemeClr val="tx1"/>
          </a:solidFill>
          <a:latin typeface="+mn-lt"/>
          <a:ea typeface="+mn-ea"/>
          <a:cs typeface="+mn-cs"/>
        </a:defRPr>
      </a:lvl1pPr>
      <a:lvl2pPr marL="574959" algn="l" defTabSz="1149918" rtl="0" eaLnBrk="1" latinLnBrk="0" hangingPunct="1">
        <a:defRPr kumimoji="1" sz="2300" kern="1200">
          <a:solidFill>
            <a:schemeClr val="tx1"/>
          </a:solidFill>
          <a:latin typeface="+mn-lt"/>
          <a:ea typeface="+mn-ea"/>
          <a:cs typeface="+mn-cs"/>
        </a:defRPr>
      </a:lvl2pPr>
      <a:lvl3pPr marL="1149918" algn="l" defTabSz="1149918" rtl="0" eaLnBrk="1" latinLnBrk="0" hangingPunct="1">
        <a:defRPr kumimoji="1" sz="2300" kern="1200">
          <a:solidFill>
            <a:schemeClr val="tx1"/>
          </a:solidFill>
          <a:latin typeface="+mn-lt"/>
          <a:ea typeface="+mn-ea"/>
          <a:cs typeface="+mn-cs"/>
        </a:defRPr>
      </a:lvl3pPr>
      <a:lvl4pPr marL="1724876" algn="l" defTabSz="1149918" rtl="0" eaLnBrk="1" latinLnBrk="0" hangingPunct="1">
        <a:defRPr kumimoji="1" sz="2300" kern="1200">
          <a:solidFill>
            <a:schemeClr val="tx1"/>
          </a:solidFill>
          <a:latin typeface="+mn-lt"/>
          <a:ea typeface="+mn-ea"/>
          <a:cs typeface="+mn-cs"/>
        </a:defRPr>
      </a:lvl4pPr>
      <a:lvl5pPr marL="2299835" algn="l" defTabSz="1149918" rtl="0" eaLnBrk="1" latinLnBrk="0" hangingPunct="1">
        <a:defRPr kumimoji="1" sz="2300" kern="1200">
          <a:solidFill>
            <a:schemeClr val="tx1"/>
          </a:solidFill>
          <a:latin typeface="+mn-lt"/>
          <a:ea typeface="+mn-ea"/>
          <a:cs typeface="+mn-cs"/>
        </a:defRPr>
      </a:lvl5pPr>
      <a:lvl6pPr marL="2874795" algn="l" defTabSz="1149918" rtl="0" eaLnBrk="1" latinLnBrk="0" hangingPunct="1">
        <a:defRPr kumimoji="1" sz="2300" kern="1200">
          <a:solidFill>
            <a:schemeClr val="tx1"/>
          </a:solidFill>
          <a:latin typeface="+mn-lt"/>
          <a:ea typeface="+mn-ea"/>
          <a:cs typeface="+mn-cs"/>
        </a:defRPr>
      </a:lvl6pPr>
      <a:lvl7pPr marL="3449753" algn="l" defTabSz="1149918" rtl="0" eaLnBrk="1" latinLnBrk="0" hangingPunct="1">
        <a:defRPr kumimoji="1" sz="2300" kern="1200">
          <a:solidFill>
            <a:schemeClr val="tx1"/>
          </a:solidFill>
          <a:latin typeface="+mn-lt"/>
          <a:ea typeface="+mn-ea"/>
          <a:cs typeface="+mn-cs"/>
        </a:defRPr>
      </a:lvl7pPr>
      <a:lvl8pPr marL="4024713" algn="l" defTabSz="1149918" rtl="0" eaLnBrk="1" latinLnBrk="0" hangingPunct="1">
        <a:defRPr kumimoji="1" sz="2300" kern="1200">
          <a:solidFill>
            <a:schemeClr val="tx1"/>
          </a:solidFill>
          <a:latin typeface="+mn-lt"/>
          <a:ea typeface="+mn-ea"/>
          <a:cs typeface="+mn-cs"/>
        </a:defRPr>
      </a:lvl8pPr>
      <a:lvl9pPr marL="4599672" algn="l" defTabSz="1149918" rtl="0" eaLnBrk="1" latinLnBrk="0" hangingPunct="1">
        <a:defRPr kumimoji="1"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ssf.or.jp"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ssf.or.j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044" y="189618"/>
            <a:ext cx="3815199" cy="636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直線コネクタ 7"/>
          <p:cNvCxnSpPr/>
          <p:nvPr/>
        </p:nvCxnSpPr>
        <p:spPr>
          <a:xfrm>
            <a:off x="6120420" y="900122"/>
            <a:ext cx="6118715"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911AB3BA-EA99-42D5-9C94-DF13AE7B73FD}"/>
              </a:ext>
            </a:extLst>
          </p:cNvPr>
          <p:cNvSpPr txBox="1">
            <a:spLocks/>
          </p:cNvSpPr>
          <p:nvPr/>
        </p:nvSpPr>
        <p:spPr>
          <a:xfrm>
            <a:off x="0" y="3059908"/>
            <a:ext cx="10587802" cy="1439857"/>
          </a:xfrm>
          <a:prstGeom prst="rect">
            <a:avLst/>
          </a:prstGeom>
          <a:solidFill>
            <a:schemeClr val="tx2">
              <a:lumMod val="75000"/>
            </a:schemeClr>
          </a:solidFill>
        </p:spPr>
        <p:txBody>
          <a:bodyPr vert="horz" lIns="91790" tIns="45895" rIns="91790" bIns="45895"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bg1"/>
                </a:solidFill>
                <a:latin typeface="游ゴシック" panose="020B0400000000000000" pitchFamily="50" charset="-128"/>
                <a:ea typeface="游ゴシック" panose="020B0400000000000000" pitchFamily="50" charset="-128"/>
                <a:cs typeface="メイリオ"/>
              </a:rPr>
              <a:t>中央競技団体ファイナンシャルレポート</a:t>
            </a:r>
            <a:r>
              <a:rPr lang="en-US" altLang="ja-JP" sz="4000" dirty="0">
                <a:solidFill>
                  <a:schemeClr val="bg1"/>
                </a:solidFill>
                <a:latin typeface="游ゴシック" panose="020B0400000000000000" pitchFamily="50" charset="-128"/>
                <a:ea typeface="游ゴシック" panose="020B0400000000000000" pitchFamily="50" charset="-128"/>
                <a:cs typeface="メイリオ"/>
              </a:rPr>
              <a:t>2021</a:t>
            </a:r>
          </a:p>
          <a:p>
            <a:r>
              <a:rPr lang="ja-JP" altLang="en-US" sz="3200" dirty="0">
                <a:solidFill>
                  <a:schemeClr val="bg1"/>
                </a:solidFill>
                <a:latin typeface="游ゴシック" panose="020B0400000000000000" pitchFamily="50" charset="-128"/>
                <a:ea typeface="游ゴシック" panose="020B0400000000000000" pitchFamily="50" charset="-128"/>
                <a:cs typeface="メイリオ"/>
              </a:rPr>
              <a:t>　速報版</a:t>
            </a:r>
          </a:p>
        </p:txBody>
      </p:sp>
    </p:spTree>
    <p:extLst>
      <p:ext uri="{BB962C8B-B14F-4D97-AF65-F5344CB8AC3E}">
        <p14:creationId xmlns:p14="http://schemas.microsoft.com/office/powerpoint/2010/main" val="64617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7251" y="6885397"/>
            <a:ext cx="431883" cy="336562"/>
          </a:xfrm>
        </p:spPr>
        <p:txBody>
          <a:bodyPr/>
          <a:lstStyle/>
          <a:p>
            <a:fld id="{EDC73137-A8BC-4480-9874-CAD852DFD59C}" type="slidenum">
              <a:rPr kumimoji="1" lang="ja-JP" altLang="en-US" smtClean="0"/>
              <a:t>10</a:t>
            </a:fld>
            <a:endParaRPr kumimoji="1" lang="ja-JP" altLang="en-US" dirty="0"/>
          </a:p>
        </p:txBody>
      </p:sp>
      <p:sp>
        <p:nvSpPr>
          <p:cNvPr id="7" name="タイトル 1"/>
          <p:cNvSpPr txBox="1">
            <a:spLocks/>
          </p:cNvSpPr>
          <p:nvPr/>
        </p:nvSpPr>
        <p:spPr>
          <a:xfrm>
            <a:off x="360381" y="899518"/>
            <a:ext cx="11518861" cy="1872207"/>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a:t>
            </a:r>
            <a:r>
              <a:rPr lang="en-US" altLang="ja-JP" sz="1200" dirty="0">
                <a:latin typeface="游ゴシック" panose="020B0400000000000000" pitchFamily="50" charset="-128"/>
                <a:ea typeface="游ゴシック" panose="020B0400000000000000" pitchFamily="50" charset="-128"/>
                <a:cs typeface="メイリオ"/>
              </a:rPr>
              <a:t>6</a:t>
            </a:r>
            <a:r>
              <a:rPr lang="ja-JP" altLang="en-US" sz="1200" dirty="0">
                <a:latin typeface="游ゴシック" panose="020B0400000000000000" pitchFamily="50" charset="-128"/>
                <a:ea typeface="游ゴシック" panose="020B0400000000000000" pitchFamily="50" charset="-128"/>
                <a:cs typeface="メイリオ"/>
              </a:rPr>
              <a:t>億円以上</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億円未満」の団体では「事業収益」が</a:t>
            </a:r>
            <a:r>
              <a:rPr lang="en-US" altLang="ja-JP" sz="1200" dirty="0">
                <a:latin typeface="游ゴシック" panose="020B0400000000000000" pitchFamily="50" charset="-128"/>
                <a:ea typeface="游ゴシック" panose="020B0400000000000000" pitchFamily="50" charset="-128"/>
                <a:cs typeface="メイリオ"/>
              </a:rPr>
              <a:t>4</a:t>
            </a:r>
            <a:r>
              <a:rPr lang="ja-JP" altLang="en-US" sz="1200" dirty="0">
                <a:latin typeface="游ゴシック" panose="020B0400000000000000" pitchFamily="50" charset="-128"/>
                <a:ea typeface="游ゴシック" panose="020B0400000000000000" pitchFamily="50" charset="-128"/>
                <a:cs typeface="メイリオ"/>
              </a:rPr>
              <a:t>割を占める一方で、「会費収益」と「受取補助金等」がそれぞれ</a:t>
            </a:r>
            <a:r>
              <a:rPr lang="en-US" altLang="ja-JP" sz="1200" dirty="0">
                <a:latin typeface="游ゴシック" panose="020B0400000000000000" pitchFamily="50" charset="-128"/>
                <a:ea typeface="游ゴシック" panose="020B0400000000000000" pitchFamily="50" charset="-128"/>
                <a:cs typeface="メイリオ"/>
              </a:rPr>
              <a:t>2</a:t>
            </a:r>
            <a:r>
              <a:rPr lang="ja-JP" altLang="en-US" sz="1200" dirty="0">
                <a:latin typeface="游ゴシック" panose="020B0400000000000000" pitchFamily="50" charset="-128"/>
                <a:ea typeface="游ゴシック" panose="020B0400000000000000" pitchFamily="50" charset="-128"/>
                <a:cs typeface="メイリオ"/>
              </a:rPr>
              <a:t>割を超えた。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経常収益が</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億円を超えると収益構造は大きく変化し、「</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億円以上」の団体では「事業収益」の割合が大幅に増加し７割を超え、「受取補助金等」（</a:t>
            </a:r>
            <a:r>
              <a:rPr lang="en-US" altLang="ja-JP" sz="1200" dirty="0">
                <a:latin typeface="游ゴシック" panose="020B0400000000000000" pitchFamily="50" charset="-128"/>
                <a:ea typeface="游ゴシック" panose="020B0400000000000000" pitchFamily="50" charset="-128"/>
                <a:cs typeface="メイリオ"/>
              </a:rPr>
              <a:t>11.6</a:t>
            </a:r>
            <a:r>
              <a:rPr lang="ja-JP" altLang="en-US" sz="1200" dirty="0">
                <a:latin typeface="游ゴシック" panose="020B0400000000000000" pitchFamily="50" charset="-128"/>
                <a:ea typeface="游ゴシック" panose="020B0400000000000000" pitchFamily="50" charset="-128"/>
                <a:cs typeface="メイリオ"/>
              </a:rPr>
              <a:t>％）「会費収益」（</a:t>
            </a:r>
            <a:r>
              <a:rPr lang="en-US" altLang="ja-JP" sz="1200" dirty="0">
                <a:latin typeface="游ゴシック" panose="020B0400000000000000" pitchFamily="50" charset="-128"/>
                <a:ea typeface="游ゴシック" panose="020B0400000000000000" pitchFamily="50" charset="-128"/>
                <a:cs typeface="メイリオ"/>
              </a:rPr>
              <a:t>10.4</a:t>
            </a:r>
            <a:r>
              <a:rPr lang="ja-JP" altLang="en-US" sz="1200" dirty="0">
                <a:latin typeface="游ゴシック" panose="020B0400000000000000" pitchFamily="50" charset="-128"/>
                <a:ea typeface="游ゴシック" panose="020B0400000000000000" pitchFamily="50" charset="-128"/>
                <a:cs typeface="メイリオ"/>
              </a:rPr>
              <a:t>％）はともに</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割を示した。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いずれの収益規模においても「事業収益」と「受取補助金等」の</a:t>
            </a:r>
            <a:r>
              <a:rPr lang="en-US" altLang="ja-JP" sz="1200" dirty="0">
                <a:latin typeface="游ゴシック" panose="020B0400000000000000" pitchFamily="50" charset="-128"/>
                <a:ea typeface="游ゴシック" panose="020B0400000000000000" pitchFamily="50" charset="-128"/>
                <a:cs typeface="メイリオ"/>
              </a:rPr>
              <a:t>2</a:t>
            </a:r>
            <a:r>
              <a:rPr lang="ja-JP" altLang="en-US" sz="1200" dirty="0">
                <a:latin typeface="游ゴシック" panose="020B0400000000000000" pitchFamily="50" charset="-128"/>
                <a:ea typeface="游ゴシック" panose="020B0400000000000000" pitchFamily="50" charset="-128"/>
                <a:cs typeface="メイリオ"/>
              </a:rPr>
              <a:t>科目の合計で構成比率の</a:t>
            </a:r>
            <a:r>
              <a:rPr lang="en-US" altLang="ja-JP" sz="1200" dirty="0">
                <a:latin typeface="游ゴシック" panose="020B0400000000000000" pitchFamily="50" charset="-128"/>
                <a:ea typeface="游ゴシック" panose="020B0400000000000000" pitchFamily="50" charset="-128"/>
                <a:cs typeface="メイリオ"/>
              </a:rPr>
              <a:t>60%</a:t>
            </a:r>
            <a:r>
              <a:rPr lang="ja-JP" altLang="en-US" sz="1200" dirty="0">
                <a:latin typeface="游ゴシック" panose="020B0400000000000000" pitchFamily="50" charset="-128"/>
                <a:ea typeface="游ゴシック" panose="020B0400000000000000" pitchFamily="50" charset="-128"/>
                <a:cs typeface="メイリオ"/>
              </a:rPr>
              <a:t>以上を占めている。</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経常収益が「</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億円未満」では「受取補助金等」と「事業収益」の割合が同等であるが、</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億円以上から</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億円未満の団体では約</a:t>
            </a:r>
            <a:r>
              <a:rPr lang="en-US" altLang="ja-JP" sz="1200" dirty="0">
                <a:latin typeface="游ゴシック" panose="020B0400000000000000" pitchFamily="50" charset="-128"/>
                <a:ea typeface="游ゴシック" panose="020B0400000000000000" pitchFamily="50" charset="-128"/>
                <a:cs typeface="メイリオ"/>
              </a:rPr>
              <a:t>4</a:t>
            </a:r>
            <a:r>
              <a:rPr lang="ja-JP" altLang="en-US" sz="1200" dirty="0">
                <a:latin typeface="游ゴシック" panose="020B0400000000000000" pitchFamily="50" charset="-128"/>
                <a:ea typeface="游ゴシック" panose="020B0400000000000000" pitchFamily="50" charset="-128"/>
                <a:cs typeface="メイリオ"/>
              </a:rPr>
              <a:t>割から</a:t>
            </a:r>
            <a:r>
              <a:rPr lang="en-US" altLang="ja-JP" sz="1200" dirty="0">
                <a:latin typeface="游ゴシック" panose="020B0400000000000000" pitchFamily="50" charset="-128"/>
                <a:ea typeface="游ゴシック" panose="020B0400000000000000" pitchFamily="50" charset="-128"/>
                <a:cs typeface="メイリオ"/>
              </a:rPr>
              <a:t>5</a:t>
            </a:r>
            <a:r>
              <a:rPr lang="ja-JP" altLang="en-US" sz="1200" dirty="0">
                <a:latin typeface="游ゴシック" panose="020B0400000000000000" pitchFamily="50" charset="-128"/>
                <a:ea typeface="游ゴシック" panose="020B0400000000000000" pitchFamily="50" charset="-128"/>
                <a:cs typeface="メイリオ"/>
              </a:rPr>
              <a:t>割を「事業収益」が占めることとなる。「</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億円以上」の団体では「事業収益」が</a:t>
            </a:r>
            <a:r>
              <a:rPr lang="en-US" altLang="ja-JP" sz="1200" dirty="0">
                <a:latin typeface="游ゴシック" panose="020B0400000000000000" pitchFamily="50" charset="-128"/>
                <a:ea typeface="游ゴシック" panose="020B0400000000000000" pitchFamily="50" charset="-128"/>
                <a:cs typeface="メイリオ"/>
              </a:rPr>
              <a:t>70.7%</a:t>
            </a:r>
            <a:r>
              <a:rPr lang="ja-JP" altLang="en-US" sz="1200" dirty="0" err="1">
                <a:latin typeface="游ゴシック" panose="020B0400000000000000" pitchFamily="50" charset="-128"/>
                <a:ea typeface="游ゴシック" panose="020B0400000000000000" pitchFamily="50" charset="-128"/>
                <a:cs typeface="メイリオ"/>
              </a:rPr>
              <a:t>まで</a:t>
            </a:r>
            <a:r>
              <a:rPr lang="ja-JP" altLang="en-US" sz="1200" dirty="0">
                <a:latin typeface="游ゴシック" panose="020B0400000000000000" pitchFamily="50" charset="-128"/>
                <a:ea typeface="游ゴシック" panose="020B0400000000000000" pitchFamily="50" charset="-128"/>
                <a:cs typeface="メイリオ"/>
              </a:rPr>
              <a:t>増加することに伴い、「受取補助金等」の割合が</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割程度まで減少することが確認できる。</a:t>
            </a:r>
          </a:p>
        </p:txBody>
      </p:sp>
      <p:sp>
        <p:nvSpPr>
          <p:cNvPr id="12" name="タイトル 1"/>
          <p:cNvSpPr txBox="1">
            <a:spLocks/>
          </p:cNvSpPr>
          <p:nvPr/>
        </p:nvSpPr>
        <p:spPr>
          <a:xfrm>
            <a:off x="491" y="-18153"/>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正味財産の状況－収益構造</a:t>
            </a:r>
          </a:p>
        </p:txBody>
      </p:sp>
      <p:sp>
        <p:nvSpPr>
          <p:cNvPr id="16" name="タイトル 1"/>
          <p:cNvSpPr txBox="1">
            <a:spLocks/>
          </p:cNvSpPr>
          <p:nvPr/>
        </p:nvSpPr>
        <p:spPr>
          <a:xfrm>
            <a:off x="1079252" y="6399021"/>
            <a:ext cx="3460581" cy="32883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13</a:t>
            </a:r>
            <a:r>
              <a:rPr lang="ja-JP" altLang="en-US" sz="1200" b="1" dirty="0">
                <a:latin typeface="游ゴシック" panose="020B0400000000000000" pitchFamily="50" charset="-128"/>
                <a:ea typeface="游ゴシック" panose="020B0400000000000000" pitchFamily="50" charset="-128"/>
                <a:cs typeface="メイリオ"/>
              </a:rPr>
              <a:t>　「</a:t>
            </a:r>
            <a:r>
              <a:rPr lang="en-US" altLang="ja-JP" sz="1200" b="1" dirty="0">
                <a:latin typeface="游ゴシック" panose="020B0400000000000000" pitchFamily="50" charset="-128"/>
                <a:ea typeface="游ゴシック" panose="020B0400000000000000" pitchFamily="50" charset="-128"/>
                <a:cs typeface="メイリオ"/>
              </a:rPr>
              <a:t>6</a:t>
            </a:r>
            <a:r>
              <a:rPr lang="ja-JP" altLang="en-US" sz="1200" b="1" dirty="0">
                <a:latin typeface="游ゴシック" panose="020B0400000000000000" pitchFamily="50" charset="-128"/>
                <a:ea typeface="游ゴシック" panose="020B0400000000000000" pitchFamily="50" charset="-128"/>
                <a:cs typeface="メイリオ"/>
              </a:rPr>
              <a:t>億円以上</a:t>
            </a:r>
            <a:r>
              <a:rPr lang="en-US" altLang="ja-JP" sz="1200" b="1" dirty="0">
                <a:latin typeface="游ゴシック" panose="020B0400000000000000" pitchFamily="50" charset="-128"/>
                <a:ea typeface="游ゴシック" panose="020B0400000000000000" pitchFamily="50" charset="-128"/>
                <a:cs typeface="メイリオ"/>
              </a:rPr>
              <a:t>10</a:t>
            </a:r>
            <a:r>
              <a:rPr lang="ja-JP" altLang="en-US" sz="1200" b="1" dirty="0">
                <a:latin typeface="游ゴシック" panose="020B0400000000000000" pitchFamily="50" charset="-128"/>
                <a:ea typeface="游ゴシック" panose="020B0400000000000000" pitchFamily="50" charset="-128"/>
                <a:cs typeface="メイリオ"/>
              </a:rPr>
              <a:t>億円未満」の収益構造</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17" name="タイトル 1"/>
          <p:cNvSpPr txBox="1">
            <a:spLocks/>
          </p:cNvSpPr>
          <p:nvPr/>
        </p:nvSpPr>
        <p:spPr>
          <a:xfrm>
            <a:off x="7198273" y="6396391"/>
            <a:ext cx="3143108"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14</a:t>
            </a:r>
            <a:r>
              <a:rPr lang="ja-JP" altLang="en-US" sz="1200" b="1" dirty="0">
                <a:latin typeface="游ゴシック" panose="020B0400000000000000" pitchFamily="50" charset="-128"/>
                <a:ea typeface="游ゴシック" panose="020B0400000000000000" pitchFamily="50" charset="-128"/>
                <a:cs typeface="メイリオ"/>
              </a:rPr>
              <a:t>　「</a:t>
            </a:r>
            <a:r>
              <a:rPr lang="en-US" altLang="ja-JP" sz="1200" b="1" dirty="0">
                <a:latin typeface="游ゴシック" panose="020B0400000000000000" pitchFamily="50" charset="-128"/>
                <a:ea typeface="游ゴシック" panose="020B0400000000000000" pitchFamily="50" charset="-128"/>
                <a:cs typeface="メイリオ"/>
              </a:rPr>
              <a:t>10</a:t>
            </a:r>
            <a:r>
              <a:rPr lang="ja-JP" altLang="en-US" sz="1200" b="1" dirty="0">
                <a:latin typeface="游ゴシック" panose="020B0400000000000000" pitchFamily="50" charset="-128"/>
                <a:ea typeface="游ゴシック" panose="020B0400000000000000" pitchFamily="50" charset="-128"/>
                <a:cs typeface="メイリオ"/>
              </a:rPr>
              <a:t>億円以上」の収益構造</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5" name="図 4">
            <a:extLst>
              <a:ext uri="{FF2B5EF4-FFF2-40B4-BE49-F238E27FC236}">
                <a16:creationId xmlns:a16="http://schemas.microsoft.com/office/drawing/2014/main" id="{D01D6ADA-6317-48C2-A5E4-49301CFB82EA}"/>
              </a:ext>
            </a:extLst>
          </p:cNvPr>
          <p:cNvPicPr>
            <a:picLocks noChangeAspect="1"/>
          </p:cNvPicPr>
          <p:nvPr/>
        </p:nvPicPr>
        <p:blipFill>
          <a:blip r:embed="rId3"/>
          <a:stretch>
            <a:fillRect/>
          </a:stretch>
        </p:blipFill>
        <p:spPr>
          <a:xfrm>
            <a:off x="647204" y="2854293"/>
            <a:ext cx="4661802" cy="3414538"/>
          </a:xfrm>
          <a:prstGeom prst="rect">
            <a:avLst/>
          </a:prstGeom>
        </p:spPr>
      </p:pic>
      <p:pic>
        <p:nvPicPr>
          <p:cNvPr id="6" name="図 5">
            <a:extLst>
              <a:ext uri="{FF2B5EF4-FFF2-40B4-BE49-F238E27FC236}">
                <a16:creationId xmlns:a16="http://schemas.microsoft.com/office/drawing/2014/main" id="{703C74AB-D617-472A-8BA8-CE092D111A3E}"/>
              </a:ext>
            </a:extLst>
          </p:cNvPr>
          <p:cNvPicPr>
            <a:picLocks noChangeAspect="1"/>
          </p:cNvPicPr>
          <p:nvPr/>
        </p:nvPicPr>
        <p:blipFill>
          <a:blip r:embed="rId4"/>
          <a:stretch>
            <a:fillRect/>
          </a:stretch>
        </p:blipFill>
        <p:spPr>
          <a:xfrm>
            <a:off x="6407844" y="2854292"/>
            <a:ext cx="4723966" cy="3414538"/>
          </a:xfrm>
          <a:prstGeom prst="rect">
            <a:avLst/>
          </a:prstGeom>
        </p:spPr>
      </p:pic>
    </p:spTree>
    <p:extLst>
      <p:ext uri="{BB962C8B-B14F-4D97-AF65-F5344CB8AC3E}">
        <p14:creationId xmlns:p14="http://schemas.microsoft.com/office/powerpoint/2010/main" val="246257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7253" y="6885397"/>
            <a:ext cx="431882" cy="336562"/>
          </a:xfrm>
        </p:spPr>
        <p:txBody>
          <a:bodyPr/>
          <a:lstStyle/>
          <a:p>
            <a:fld id="{EDC73137-A8BC-4480-9874-CAD852DFD59C}" type="slidenum">
              <a:rPr kumimoji="1" lang="ja-JP" altLang="en-US" smtClean="0"/>
              <a:t>11</a:t>
            </a:fld>
            <a:endParaRPr kumimoji="1" lang="ja-JP" altLang="en-US" dirty="0"/>
          </a:p>
        </p:txBody>
      </p:sp>
      <p:sp>
        <p:nvSpPr>
          <p:cNvPr id="7" name="タイトル 1"/>
          <p:cNvSpPr txBox="1">
            <a:spLocks/>
          </p:cNvSpPr>
          <p:nvPr/>
        </p:nvSpPr>
        <p:spPr>
          <a:xfrm>
            <a:off x="382951" y="899517"/>
            <a:ext cx="11496295" cy="1440160"/>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図表</a:t>
            </a:r>
            <a:r>
              <a:rPr lang="en-US" altLang="ja-JP" sz="1205" dirty="0">
                <a:latin typeface="游ゴシック" panose="020B0400000000000000" pitchFamily="50" charset="-128"/>
                <a:ea typeface="游ゴシック" panose="020B0400000000000000" pitchFamily="50" charset="-128"/>
                <a:cs typeface="メイリオ"/>
              </a:rPr>
              <a:t>15</a:t>
            </a:r>
            <a:r>
              <a:rPr lang="ja-JP" altLang="en-US" sz="1205" dirty="0">
                <a:latin typeface="游ゴシック" panose="020B0400000000000000" pitchFamily="50" charset="-128"/>
                <a:ea typeface="游ゴシック" panose="020B0400000000000000" pitchFamily="50" charset="-128"/>
                <a:cs typeface="メイリオ"/>
              </a:rPr>
              <a:t>に、法人格別の経常収益の基本統計量を示した。</a:t>
            </a:r>
            <a:endParaRPr lang="en-US" altLang="ja-JP" sz="1205" dirty="0">
              <a:latin typeface="游ゴシック" panose="020B0400000000000000" pitchFamily="50" charset="-128"/>
              <a:ea typeface="游ゴシック" panose="020B0400000000000000" pitchFamily="50" charset="-128"/>
              <a:cs typeface="メイリオ"/>
            </a:endParaRPr>
          </a:p>
          <a:p>
            <a:pPr marL="285750" indent="-285750">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法人格別にみると、</a:t>
            </a:r>
            <a:r>
              <a:rPr lang="en-US" altLang="ja-JP" sz="1205" dirty="0">
                <a:latin typeface="游ゴシック" panose="020B0400000000000000" pitchFamily="50" charset="-128"/>
                <a:ea typeface="游ゴシック" panose="020B0400000000000000" pitchFamily="50" charset="-128"/>
                <a:cs typeface="メイリオ"/>
              </a:rPr>
              <a:t>2020</a:t>
            </a:r>
            <a:r>
              <a:rPr lang="ja-JP" altLang="en-US" sz="1205" dirty="0">
                <a:latin typeface="游ゴシック" panose="020B0400000000000000" pitchFamily="50" charset="-128"/>
                <a:ea typeface="游ゴシック" panose="020B0400000000000000" pitchFamily="50" charset="-128"/>
                <a:cs typeface="メイリオ"/>
              </a:rPr>
              <a:t>年度の公益財団法人</a:t>
            </a:r>
            <a:r>
              <a:rPr lang="en-US" altLang="ja-JP" sz="1205" dirty="0">
                <a:latin typeface="游ゴシック" panose="020B0400000000000000" pitchFamily="50" charset="-128"/>
                <a:ea typeface="游ゴシック" panose="020B0400000000000000" pitchFamily="50" charset="-128"/>
                <a:cs typeface="メイリオ"/>
              </a:rPr>
              <a:t>30</a:t>
            </a:r>
            <a:r>
              <a:rPr lang="ja-JP" altLang="en-US" sz="1205" dirty="0">
                <a:latin typeface="游ゴシック" panose="020B0400000000000000" pitchFamily="50" charset="-128"/>
                <a:ea typeface="游ゴシック" panose="020B0400000000000000" pitchFamily="50" charset="-128"/>
                <a:cs typeface="メイリオ"/>
              </a:rPr>
              <a:t>団体の経常収益総額は</a:t>
            </a:r>
            <a:r>
              <a:rPr lang="en-US" altLang="ja-JP" sz="1205" dirty="0">
                <a:latin typeface="游ゴシック" panose="020B0400000000000000" pitchFamily="50" charset="-128"/>
                <a:ea typeface="游ゴシック" panose="020B0400000000000000" pitchFamily="50" charset="-128"/>
                <a:cs typeface="メイリオ"/>
              </a:rPr>
              <a:t>391</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6,400</a:t>
            </a:r>
            <a:r>
              <a:rPr lang="ja-JP" altLang="en-US" sz="1205" dirty="0">
                <a:latin typeface="游ゴシック" panose="020B0400000000000000" pitchFamily="50" charset="-128"/>
                <a:ea typeface="游ゴシック" panose="020B0400000000000000" pitchFamily="50" charset="-128"/>
                <a:cs typeface="メイリオ"/>
              </a:rPr>
              <a:t>万円で、</a:t>
            </a:r>
            <a:r>
              <a:rPr lang="en-US" altLang="ja-JP" sz="1205" dirty="0">
                <a:latin typeface="游ゴシック" panose="020B0400000000000000" pitchFamily="50" charset="-128"/>
                <a:ea typeface="游ゴシック" panose="020B0400000000000000" pitchFamily="50" charset="-128"/>
                <a:cs typeface="メイリオ"/>
              </a:rPr>
              <a:t>1</a:t>
            </a:r>
            <a:r>
              <a:rPr lang="ja-JP" altLang="en-US" sz="1205" dirty="0">
                <a:latin typeface="游ゴシック" panose="020B0400000000000000" pitchFamily="50" charset="-128"/>
                <a:ea typeface="游ゴシック" panose="020B0400000000000000" pitchFamily="50" charset="-128"/>
                <a:cs typeface="メイリオ"/>
              </a:rPr>
              <a:t>団体あたりの平均経常収益額は</a:t>
            </a:r>
            <a:r>
              <a:rPr lang="en-US" altLang="ja-JP" sz="1205" dirty="0">
                <a:latin typeface="游ゴシック" panose="020B0400000000000000" pitchFamily="50" charset="-128"/>
                <a:ea typeface="游ゴシック" panose="020B0400000000000000" pitchFamily="50" charset="-128"/>
                <a:cs typeface="メイリオ"/>
              </a:rPr>
              <a:t>13</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500</a:t>
            </a:r>
            <a:r>
              <a:rPr lang="ja-JP" altLang="en-US" sz="1205" dirty="0">
                <a:latin typeface="游ゴシック" panose="020B0400000000000000" pitchFamily="50" charset="-128"/>
                <a:ea typeface="游ゴシック" panose="020B0400000000000000" pitchFamily="50" charset="-128"/>
                <a:cs typeface="メイリオ"/>
              </a:rPr>
              <a:t>万円、中央値は</a:t>
            </a:r>
            <a:r>
              <a:rPr lang="en-US" altLang="ja-JP" sz="1205" dirty="0">
                <a:latin typeface="游ゴシック" panose="020B0400000000000000" pitchFamily="50" charset="-128"/>
                <a:ea typeface="游ゴシック" panose="020B0400000000000000" pitchFamily="50" charset="-128"/>
                <a:cs typeface="メイリオ"/>
              </a:rPr>
              <a:t>6</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3,400</a:t>
            </a:r>
            <a:r>
              <a:rPr lang="ja-JP" altLang="en-US" sz="1205" dirty="0">
                <a:latin typeface="游ゴシック" panose="020B0400000000000000" pitchFamily="50" charset="-128"/>
                <a:ea typeface="游ゴシック" panose="020B0400000000000000" pitchFamily="50" charset="-128"/>
                <a:cs typeface="メイリオ"/>
              </a:rPr>
              <a:t>万円であった。</a:t>
            </a:r>
            <a:endParaRPr lang="en-US" altLang="ja-JP" sz="1205" dirty="0">
              <a:latin typeface="游ゴシック" panose="020B0400000000000000" pitchFamily="50" charset="-128"/>
              <a:ea typeface="游ゴシック" panose="020B0400000000000000" pitchFamily="50" charset="-128"/>
              <a:cs typeface="メイリオ"/>
            </a:endParaRPr>
          </a:p>
          <a:p>
            <a:pPr marL="285750" indent="-285750">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公益社団法人</a:t>
            </a:r>
            <a:r>
              <a:rPr lang="en-US" altLang="ja-JP" sz="1205" dirty="0">
                <a:latin typeface="游ゴシック" panose="020B0400000000000000" pitchFamily="50" charset="-128"/>
                <a:ea typeface="游ゴシック" panose="020B0400000000000000" pitchFamily="50" charset="-128"/>
                <a:cs typeface="メイリオ"/>
              </a:rPr>
              <a:t>28</a:t>
            </a:r>
            <a:r>
              <a:rPr lang="ja-JP" altLang="en-US" sz="1205" dirty="0">
                <a:latin typeface="游ゴシック" panose="020B0400000000000000" pitchFamily="50" charset="-128"/>
                <a:ea typeface="游ゴシック" panose="020B0400000000000000" pitchFamily="50" charset="-128"/>
                <a:cs typeface="メイリオ"/>
              </a:rPr>
              <a:t>団体の経常収益総額は</a:t>
            </a:r>
            <a:r>
              <a:rPr lang="en-US" altLang="ja-JP" sz="1205" dirty="0">
                <a:latin typeface="游ゴシック" panose="020B0400000000000000" pitchFamily="50" charset="-128"/>
                <a:ea typeface="游ゴシック" panose="020B0400000000000000" pitchFamily="50" charset="-128"/>
                <a:cs typeface="メイリオ"/>
              </a:rPr>
              <a:t>56</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7,700</a:t>
            </a:r>
            <a:r>
              <a:rPr lang="ja-JP" altLang="en-US" sz="1205" dirty="0">
                <a:latin typeface="游ゴシック" panose="020B0400000000000000" pitchFamily="50" charset="-128"/>
                <a:ea typeface="游ゴシック" panose="020B0400000000000000" pitchFamily="50" charset="-128"/>
                <a:cs typeface="メイリオ"/>
              </a:rPr>
              <a:t>万円で、</a:t>
            </a:r>
            <a:r>
              <a:rPr lang="en-US" altLang="ja-JP" sz="1205" dirty="0">
                <a:latin typeface="游ゴシック" panose="020B0400000000000000" pitchFamily="50" charset="-128"/>
                <a:ea typeface="游ゴシック" panose="020B0400000000000000" pitchFamily="50" charset="-128"/>
                <a:cs typeface="メイリオ"/>
              </a:rPr>
              <a:t>1</a:t>
            </a:r>
            <a:r>
              <a:rPr lang="ja-JP" altLang="en-US" sz="1205" dirty="0">
                <a:latin typeface="游ゴシック" panose="020B0400000000000000" pitchFamily="50" charset="-128"/>
                <a:ea typeface="游ゴシック" panose="020B0400000000000000" pitchFamily="50" charset="-128"/>
                <a:cs typeface="メイリオ"/>
              </a:rPr>
              <a:t>団体あたりの平均経常収益額は</a:t>
            </a:r>
            <a:r>
              <a:rPr lang="en-US" altLang="ja-JP" sz="1205" dirty="0">
                <a:latin typeface="游ゴシック" panose="020B0400000000000000" pitchFamily="50" charset="-128"/>
                <a:ea typeface="游ゴシック" panose="020B0400000000000000" pitchFamily="50" charset="-128"/>
                <a:cs typeface="メイリオ"/>
              </a:rPr>
              <a:t>1</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9,500</a:t>
            </a:r>
            <a:r>
              <a:rPr lang="ja-JP" altLang="en-US" sz="1205" dirty="0">
                <a:latin typeface="游ゴシック" panose="020B0400000000000000" pitchFamily="50" charset="-128"/>
                <a:ea typeface="游ゴシック" panose="020B0400000000000000" pitchFamily="50" charset="-128"/>
                <a:cs typeface="メイリオ"/>
              </a:rPr>
              <a:t>万円、中央値は</a:t>
            </a:r>
            <a:r>
              <a:rPr lang="en-US" altLang="ja-JP" sz="1205" dirty="0">
                <a:latin typeface="游ゴシック" panose="020B0400000000000000" pitchFamily="50" charset="-128"/>
                <a:ea typeface="游ゴシック" panose="020B0400000000000000" pitchFamily="50" charset="-128"/>
                <a:cs typeface="メイリオ"/>
              </a:rPr>
              <a:t>1</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500</a:t>
            </a:r>
            <a:r>
              <a:rPr lang="ja-JP" altLang="en-US" sz="1205" dirty="0">
                <a:latin typeface="游ゴシック" panose="020B0400000000000000" pitchFamily="50" charset="-128"/>
                <a:ea typeface="游ゴシック" panose="020B0400000000000000" pitchFamily="50" charset="-128"/>
                <a:cs typeface="メイリオ"/>
              </a:rPr>
              <a:t>万円であった。平均経常収益額は公益財団法人が公益社団法人の</a:t>
            </a:r>
            <a:r>
              <a:rPr lang="en-US" altLang="ja-JP" sz="1205" dirty="0">
                <a:latin typeface="游ゴシック" panose="020B0400000000000000" pitchFamily="50" charset="-128"/>
                <a:ea typeface="游ゴシック" panose="020B0400000000000000" pitchFamily="50" charset="-128"/>
                <a:cs typeface="メイリオ"/>
              </a:rPr>
              <a:t>6.7</a:t>
            </a:r>
            <a:r>
              <a:rPr lang="ja-JP" altLang="en-US" sz="1205" dirty="0">
                <a:latin typeface="游ゴシック" panose="020B0400000000000000" pitchFamily="50" charset="-128"/>
                <a:ea typeface="游ゴシック" panose="020B0400000000000000" pitchFamily="50" charset="-128"/>
                <a:cs typeface="メイリオ"/>
              </a:rPr>
              <a:t>倍となっている。</a:t>
            </a:r>
          </a:p>
        </p:txBody>
      </p:sp>
      <p:sp>
        <p:nvSpPr>
          <p:cNvPr id="12" name="タイトル 1"/>
          <p:cNvSpPr txBox="1">
            <a:spLocks/>
          </p:cNvSpPr>
          <p:nvPr/>
        </p:nvSpPr>
        <p:spPr>
          <a:xfrm>
            <a:off x="492" y="-1"/>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正味財産の状況－経常収益の基本統計量（法人格別）</a:t>
            </a:r>
          </a:p>
        </p:txBody>
      </p:sp>
      <p:sp>
        <p:nvSpPr>
          <p:cNvPr id="20" name="タイトル 1"/>
          <p:cNvSpPr txBox="1">
            <a:spLocks/>
          </p:cNvSpPr>
          <p:nvPr/>
        </p:nvSpPr>
        <p:spPr>
          <a:xfrm>
            <a:off x="0" y="5054265"/>
            <a:ext cx="4113542"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15</a:t>
            </a:r>
            <a:r>
              <a:rPr lang="ja-JP" altLang="en-US" sz="1200" b="1" dirty="0">
                <a:latin typeface="游ゴシック" panose="020B0400000000000000" pitchFamily="50" charset="-128"/>
                <a:ea typeface="游ゴシック" panose="020B0400000000000000" pitchFamily="50" charset="-128"/>
                <a:cs typeface="メイリオ"/>
              </a:rPr>
              <a:t>　法人格別の経常収益の基本統計量（単位：円）</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4" name="図 3">
            <a:extLst>
              <a:ext uri="{FF2B5EF4-FFF2-40B4-BE49-F238E27FC236}">
                <a16:creationId xmlns:a16="http://schemas.microsoft.com/office/drawing/2014/main" id="{1B84A700-F263-4797-B6A6-731A0D588100}"/>
              </a:ext>
            </a:extLst>
          </p:cNvPr>
          <p:cNvPicPr>
            <a:picLocks noChangeAspect="1"/>
          </p:cNvPicPr>
          <p:nvPr/>
        </p:nvPicPr>
        <p:blipFill>
          <a:blip r:embed="rId3"/>
          <a:stretch>
            <a:fillRect/>
          </a:stretch>
        </p:blipFill>
        <p:spPr>
          <a:xfrm>
            <a:off x="-1" y="2662853"/>
            <a:ext cx="12239625" cy="2233968"/>
          </a:xfrm>
          <a:prstGeom prst="rect">
            <a:avLst/>
          </a:prstGeom>
        </p:spPr>
      </p:pic>
    </p:spTree>
    <p:extLst>
      <p:ext uri="{BB962C8B-B14F-4D97-AF65-F5344CB8AC3E}">
        <p14:creationId xmlns:p14="http://schemas.microsoft.com/office/powerpoint/2010/main" val="126734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6397" y="7056399"/>
            <a:ext cx="431883" cy="336562"/>
          </a:xfrm>
        </p:spPr>
        <p:txBody>
          <a:bodyPr/>
          <a:lstStyle/>
          <a:p>
            <a:fld id="{EDC73137-A8BC-4480-9874-CAD852DFD59C}" type="slidenum">
              <a:rPr kumimoji="1" lang="ja-JP" altLang="en-US" smtClean="0"/>
              <a:t>12</a:t>
            </a:fld>
            <a:endParaRPr kumimoji="1" lang="ja-JP" altLang="en-US" dirty="0"/>
          </a:p>
        </p:txBody>
      </p:sp>
      <p:sp>
        <p:nvSpPr>
          <p:cNvPr id="7" name="タイトル 1"/>
          <p:cNvSpPr txBox="1">
            <a:spLocks/>
          </p:cNvSpPr>
          <p:nvPr/>
        </p:nvSpPr>
        <p:spPr>
          <a:xfrm>
            <a:off x="19583" y="624202"/>
            <a:ext cx="11663249" cy="2706480"/>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図表</a:t>
            </a:r>
            <a:r>
              <a:rPr lang="en-US" altLang="ja-JP" sz="1200" dirty="0">
                <a:latin typeface="游ゴシック" panose="020B0400000000000000" pitchFamily="50" charset="-128"/>
                <a:ea typeface="游ゴシック" panose="020B0400000000000000" pitchFamily="50" charset="-128"/>
                <a:cs typeface="メイリオ"/>
              </a:rPr>
              <a:t>16</a:t>
            </a:r>
            <a:r>
              <a:rPr lang="ja-JP" altLang="en-US" sz="1200" dirty="0">
                <a:latin typeface="游ゴシック" panose="020B0400000000000000" pitchFamily="50" charset="-128"/>
                <a:ea typeface="游ゴシック" panose="020B0400000000000000" pitchFamily="50" charset="-128"/>
                <a:cs typeface="メイリオ"/>
              </a:rPr>
              <a:t>と図表</a:t>
            </a:r>
            <a:r>
              <a:rPr lang="en-US" altLang="ja-JP" sz="1200" dirty="0">
                <a:latin typeface="游ゴシック" panose="020B0400000000000000" pitchFamily="50" charset="-128"/>
                <a:ea typeface="游ゴシック" panose="020B0400000000000000" pitchFamily="50" charset="-128"/>
                <a:cs typeface="メイリオ"/>
              </a:rPr>
              <a:t>17</a:t>
            </a:r>
            <a:r>
              <a:rPr lang="ja-JP" altLang="en-US" sz="1200" dirty="0">
                <a:latin typeface="游ゴシック" panose="020B0400000000000000" pitchFamily="50" charset="-128"/>
                <a:ea typeface="游ゴシック" panose="020B0400000000000000" pitchFamily="50" charset="-128"/>
                <a:cs typeface="メイリオ"/>
              </a:rPr>
              <a:t>に、</a:t>
            </a:r>
            <a:r>
              <a:rPr lang="en-US" altLang="ja-JP" sz="1200" dirty="0">
                <a:latin typeface="游ゴシック" panose="020B0400000000000000" pitchFamily="50" charset="-128"/>
                <a:ea typeface="游ゴシック" panose="020B0400000000000000" pitchFamily="50" charset="-128"/>
                <a:cs typeface="メイリオ"/>
              </a:rPr>
              <a:t> </a:t>
            </a:r>
            <a:r>
              <a:rPr lang="ja-JP" altLang="en-US" sz="1200" dirty="0">
                <a:latin typeface="游ゴシック" panose="020B0400000000000000" pitchFamily="50" charset="-128"/>
                <a:ea typeface="游ゴシック" panose="020B0400000000000000" pitchFamily="50" charset="-128"/>
                <a:cs typeface="メイリオ"/>
              </a:rPr>
              <a:t>オリンピック競技団体（</a:t>
            </a:r>
            <a:r>
              <a:rPr lang="en-US" altLang="ja-JP" sz="1200" dirty="0">
                <a:latin typeface="游ゴシック" panose="020B0400000000000000" pitchFamily="50" charset="-128"/>
                <a:ea typeface="游ゴシック" panose="020B0400000000000000" pitchFamily="50" charset="-128"/>
                <a:cs typeface="メイリオ"/>
              </a:rPr>
              <a:t>34</a:t>
            </a:r>
            <a:r>
              <a:rPr lang="ja-JP" altLang="en-US" sz="1200" dirty="0">
                <a:latin typeface="游ゴシック" panose="020B0400000000000000" pitchFamily="50" charset="-128"/>
                <a:ea typeface="游ゴシック" panose="020B0400000000000000" pitchFamily="50" charset="-128"/>
                <a:cs typeface="メイリオ"/>
              </a:rPr>
              <a:t>団体）と非オリンピック競技団体（</a:t>
            </a:r>
            <a:r>
              <a:rPr lang="en-US" altLang="ja-JP" sz="1200" dirty="0">
                <a:latin typeface="游ゴシック" panose="020B0400000000000000" pitchFamily="50" charset="-128"/>
                <a:ea typeface="游ゴシック" panose="020B0400000000000000" pitchFamily="50" charset="-128"/>
                <a:cs typeface="メイリオ"/>
              </a:rPr>
              <a:t>24</a:t>
            </a:r>
            <a:r>
              <a:rPr lang="ja-JP" altLang="en-US" sz="1200" dirty="0">
                <a:latin typeface="游ゴシック" panose="020B0400000000000000" pitchFamily="50" charset="-128"/>
                <a:ea typeface="游ゴシック" panose="020B0400000000000000" pitchFamily="50" charset="-128"/>
                <a:cs typeface="メイリオ"/>
              </a:rPr>
              <a:t>団体）について、経常収益の基本統計量を示した。</a:t>
            </a:r>
            <a:endParaRPr lang="en-US" altLang="ja-JP" sz="1200" dirty="0">
              <a:latin typeface="游ゴシック" panose="020B0400000000000000" pitchFamily="50" charset="-128"/>
              <a:ea typeface="游ゴシック" panose="020B0400000000000000" pitchFamily="50" charset="-128"/>
              <a:cs typeface="メイリオ"/>
            </a:endParaRPr>
          </a:p>
          <a:p>
            <a:pPr>
              <a:lnSpc>
                <a:spcPct val="100000"/>
              </a:lnSpc>
              <a:spcBef>
                <a:spcPts val="600"/>
              </a:spcBef>
            </a:pPr>
            <a:endParaRPr lang="en-US" altLang="ja-JP" sz="1200" dirty="0">
              <a:latin typeface="游ゴシック" panose="020B0400000000000000" pitchFamily="50" charset="-128"/>
              <a:ea typeface="游ゴシック" panose="020B0400000000000000" pitchFamily="50" charset="-128"/>
              <a:cs typeface="メイリオ"/>
            </a:endParaRPr>
          </a:p>
          <a:p>
            <a:pPr>
              <a:lnSpc>
                <a:spcPct val="100000"/>
              </a:lnSpc>
              <a:spcBef>
                <a:spcPts val="600"/>
              </a:spcBef>
            </a:pPr>
            <a:r>
              <a:rPr lang="en-US" altLang="ja-JP" sz="1200" dirty="0">
                <a:latin typeface="游ゴシック" panose="020B0400000000000000" pitchFamily="50" charset="-128"/>
                <a:ea typeface="游ゴシック" panose="020B0400000000000000" pitchFamily="50" charset="-128"/>
                <a:cs typeface="メイリオ"/>
              </a:rPr>
              <a:t>【</a:t>
            </a:r>
            <a:r>
              <a:rPr lang="ja-JP" altLang="en-US" sz="1200" b="1" dirty="0">
                <a:latin typeface="游ゴシック" panose="020B0400000000000000" pitchFamily="50" charset="-128"/>
                <a:ea typeface="游ゴシック" panose="020B0400000000000000" pitchFamily="50" charset="-128"/>
                <a:cs typeface="メイリオ"/>
              </a:rPr>
              <a:t>オリンピック競技団体（夏季・冬季） </a:t>
            </a:r>
            <a:r>
              <a:rPr lang="en-US" altLang="ja-JP" sz="1200" dirty="0">
                <a:latin typeface="游ゴシック" panose="020B0400000000000000" pitchFamily="50" charset="-128"/>
                <a:ea typeface="游ゴシック" panose="020B0400000000000000" pitchFamily="50" charset="-128"/>
                <a:cs typeface="メイリオ"/>
              </a:rPr>
              <a:t>】</a:t>
            </a:r>
          </a:p>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夏季競技は</a:t>
            </a:r>
            <a:r>
              <a:rPr lang="en-US" altLang="ja-JP" sz="1200" dirty="0">
                <a:latin typeface="游ゴシック" panose="020B0400000000000000" pitchFamily="50" charset="-128"/>
                <a:ea typeface="游ゴシック" panose="020B0400000000000000" pitchFamily="50" charset="-128"/>
                <a:cs typeface="メイリオ"/>
              </a:rPr>
              <a:t>29</a:t>
            </a:r>
            <a:r>
              <a:rPr lang="ja-JP" altLang="en-US" sz="1200" dirty="0">
                <a:latin typeface="游ゴシック" panose="020B0400000000000000" pitchFamily="50" charset="-128"/>
                <a:ea typeface="游ゴシック" panose="020B0400000000000000" pitchFamily="50" charset="-128"/>
                <a:cs typeface="メイリオ"/>
              </a:rPr>
              <a:t>団体、冬季競技は</a:t>
            </a:r>
            <a:r>
              <a:rPr lang="en-US" altLang="ja-JP" sz="1200" dirty="0">
                <a:latin typeface="游ゴシック" panose="020B0400000000000000" pitchFamily="50" charset="-128"/>
                <a:ea typeface="游ゴシック" panose="020B0400000000000000" pitchFamily="50" charset="-128"/>
                <a:cs typeface="メイリオ"/>
              </a:rPr>
              <a:t>5</a:t>
            </a:r>
            <a:r>
              <a:rPr lang="ja-JP" altLang="en-US" sz="1200" dirty="0">
                <a:latin typeface="游ゴシック" panose="020B0400000000000000" pitchFamily="50" charset="-128"/>
                <a:ea typeface="游ゴシック" panose="020B0400000000000000" pitchFamily="50" charset="-128"/>
                <a:cs typeface="メイリオ"/>
              </a:rPr>
              <a:t>団体となっている。</a:t>
            </a:r>
            <a:endParaRPr lang="en-US" altLang="ja-JP" sz="1200" dirty="0">
              <a:latin typeface="游ゴシック" panose="020B0400000000000000" pitchFamily="50" charset="-128"/>
              <a:ea typeface="游ゴシック" panose="020B0400000000000000" pitchFamily="50" charset="-128"/>
              <a:cs typeface="メイリオ"/>
            </a:endParaRPr>
          </a:p>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経常収益総額は、</a:t>
            </a:r>
            <a:r>
              <a:rPr lang="en-US" altLang="ja-JP" sz="1200" dirty="0">
                <a:latin typeface="游ゴシック" panose="020B0400000000000000" pitchFamily="50" charset="-128"/>
                <a:ea typeface="游ゴシック" panose="020B0400000000000000" pitchFamily="50" charset="-128"/>
                <a:cs typeface="メイリオ"/>
              </a:rPr>
              <a:t>416</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2,200</a:t>
            </a:r>
            <a:r>
              <a:rPr lang="ja-JP" altLang="en-US" sz="1200" dirty="0">
                <a:latin typeface="游ゴシック" panose="020B0400000000000000" pitchFamily="50" charset="-128"/>
                <a:ea typeface="游ゴシック" panose="020B0400000000000000" pitchFamily="50" charset="-128"/>
                <a:cs typeface="メイリオ"/>
              </a:rPr>
              <a:t>万円である。</a:t>
            </a:r>
            <a:endParaRPr lang="en-US" altLang="ja-JP" sz="1200" dirty="0">
              <a:latin typeface="游ゴシック" panose="020B0400000000000000" pitchFamily="50" charset="-128"/>
              <a:ea typeface="游ゴシック" panose="020B0400000000000000" pitchFamily="50" charset="-128"/>
              <a:cs typeface="メイリオ"/>
            </a:endParaRPr>
          </a:p>
          <a:p>
            <a:pPr marL="860697" lvl="1" indent="-285750">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夏季競技は、</a:t>
            </a:r>
            <a:r>
              <a:rPr lang="en-US" altLang="ja-JP" sz="1200" dirty="0">
                <a:latin typeface="游ゴシック" panose="020B0400000000000000" pitchFamily="50" charset="-128"/>
                <a:ea typeface="游ゴシック" panose="020B0400000000000000" pitchFamily="50" charset="-128"/>
                <a:cs typeface="メイリオ"/>
              </a:rPr>
              <a:t>380</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3,500</a:t>
            </a:r>
            <a:r>
              <a:rPr lang="ja-JP" altLang="en-US" sz="1200" dirty="0">
                <a:latin typeface="游ゴシック" panose="020B0400000000000000" pitchFamily="50" charset="-128"/>
                <a:ea typeface="游ゴシック" panose="020B0400000000000000" pitchFamily="50" charset="-128"/>
                <a:cs typeface="メイリオ"/>
              </a:rPr>
              <a:t>万円</a:t>
            </a:r>
            <a:endParaRPr lang="en-US" altLang="ja-JP" sz="1200" dirty="0">
              <a:latin typeface="游ゴシック" panose="020B0400000000000000" pitchFamily="50" charset="-128"/>
              <a:ea typeface="游ゴシック" panose="020B0400000000000000" pitchFamily="50" charset="-128"/>
              <a:cs typeface="メイリオ"/>
            </a:endParaRPr>
          </a:p>
          <a:p>
            <a:pPr marL="860697" lvl="1" indent="-285750">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冬季競技は、</a:t>
            </a:r>
            <a:r>
              <a:rPr lang="en-US" altLang="ja-JP" sz="1200" dirty="0">
                <a:latin typeface="游ゴシック" panose="020B0400000000000000" pitchFamily="50" charset="-128"/>
                <a:ea typeface="游ゴシック" panose="020B0400000000000000" pitchFamily="50" charset="-128"/>
                <a:cs typeface="メイリオ"/>
              </a:rPr>
              <a:t>35</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8,600</a:t>
            </a:r>
            <a:r>
              <a:rPr lang="ja-JP" altLang="en-US" sz="1200" dirty="0">
                <a:latin typeface="游ゴシック" panose="020B0400000000000000" pitchFamily="50" charset="-128"/>
                <a:ea typeface="游ゴシック" panose="020B0400000000000000" pitchFamily="50" charset="-128"/>
                <a:cs typeface="メイリオ"/>
              </a:rPr>
              <a:t>万円</a:t>
            </a:r>
            <a:endParaRPr lang="en-US" altLang="ja-JP" sz="1200" dirty="0">
              <a:latin typeface="游ゴシック" panose="020B0400000000000000" pitchFamily="50" charset="-128"/>
              <a:ea typeface="游ゴシック" panose="020B0400000000000000" pitchFamily="50" charset="-128"/>
              <a:cs typeface="メイリオ"/>
            </a:endParaRPr>
          </a:p>
          <a:p>
            <a:pPr marL="285750" indent="-285750">
              <a:lnSpc>
                <a:spcPct val="100000"/>
              </a:lnSpc>
              <a:spcBef>
                <a:spcPts val="600"/>
              </a:spcBef>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団体あたりの平均経常収益額は、</a:t>
            </a:r>
            <a:r>
              <a:rPr lang="en-US" altLang="ja-JP" sz="1200" dirty="0">
                <a:latin typeface="游ゴシック" panose="020B0400000000000000" pitchFamily="50" charset="-128"/>
                <a:ea typeface="游ゴシック" panose="020B0400000000000000" pitchFamily="50" charset="-128"/>
                <a:cs typeface="メイリオ"/>
              </a:rPr>
              <a:t>34</a:t>
            </a:r>
            <a:r>
              <a:rPr lang="ja-JP" altLang="en-US" sz="1200" dirty="0">
                <a:latin typeface="游ゴシック" panose="020B0400000000000000" pitchFamily="50" charset="-128"/>
                <a:ea typeface="游ゴシック" panose="020B0400000000000000" pitchFamily="50" charset="-128"/>
                <a:cs typeface="メイリオ"/>
              </a:rPr>
              <a:t>団体では</a:t>
            </a:r>
            <a:r>
              <a:rPr lang="en-US" altLang="ja-JP" sz="1200" dirty="0">
                <a:latin typeface="游ゴシック" panose="020B0400000000000000" pitchFamily="50" charset="-128"/>
                <a:ea typeface="游ゴシック" panose="020B0400000000000000" pitchFamily="50" charset="-128"/>
                <a:cs typeface="メイリオ"/>
              </a:rPr>
              <a:t>12</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2,400</a:t>
            </a:r>
            <a:r>
              <a:rPr lang="ja-JP" altLang="en-US" sz="1200" dirty="0">
                <a:latin typeface="游ゴシック" panose="020B0400000000000000" pitchFamily="50" charset="-128"/>
                <a:ea typeface="游ゴシック" panose="020B0400000000000000" pitchFamily="50" charset="-128"/>
                <a:cs typeface="メイリオ"/>
              </a:rPr>
              <a:t>万円である。</a:t>
            </a:r>
            <a:endParaRPr lang="en-US" altLang="ja-JP" sz="1200" dirty="0">
              <a:latin typeface="游ゴシック" panose="020B0400000000000000" pitchFamily="50" charset="-128"/>
              <a:ea typeface="游ゴシック" panose="020B0400000000000000" pitchFamily="50" charset="-128"/>
              <a:cs typeface="メイリオ"/>
            </a:endParaRPr>
          </a:p>
          <a:p>
            <a:pPr marL="860697" lvl="1" indent="-285750">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夏季競技は、</a:t>
            </a:r>
            <a:r>
              <a:rPr lang="en-US" altLang="ja-JP" sz="1200" dirty="0">
                <a:latin typeface="游ゴシック" panose="020B0400000000000000" pitchFamily="50" charset="-128"/>
                <a:ea typeface="游ゴシック" panose="020B0400000000000000" pitchFamily="50" charset="-128"/>
                <a:cs typeface="メイリオ"/>
              </a:rPr>
              <a:t>13</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1,100</a:t>
            </a:r>
            <a:r>
              <a:rPr lang="ja-JP" altLang="en-US" sz="1200" dirty="0">
                <a:latin typeface="游ゴシック" panose="020B0400000000000000" pitchFamily="50" charset="-128"/>
                <a:ea typeface="游ゴシック" panose="020B0400000000000000" pitchFamily="50" charset="-128"/>
                <a:cs typeface="メイリオ"/>
              </a:rPr>
              <a:t>万円</a:t>
            </a:r>
            <a:endParaRPr lang="en-US" altLang="ja-JP" sz="1200" dirty="0">
              <a:latin typeface="游ゴシック" panose="020B0400000000000000" pitchFamily="50" charset="-128"/>
              <a:ea typeface="游ゴシック" panose="020B0400000000000000" pitchFamily="50" charset="-128"/>
              <a:cs typeface="メイリオ"/>
            </a:endParaRPr>
          </a:p>
          <a:p>
            <a:pPr marL="860697" lvl="1" indent="-285750">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冬季競技は、</a:t>
            </a:r>
            <a:r>
              <a:rPr lang="en-US" altLang="ja-JP" sz="1200" dirty="0">
                <a:latin typeface="游ゴシック" panose="020B0400000000000000" pitchFamily="50" charset="-128"/>
                <a:ea typeface="游ゴシック" panose="020B0400000000000000" pitchFamily="50" charset="-128"/>
                <a:cs typeface="メイリオ"/>
              </a:rPr>
              <a:t>7</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1,700</a:t>
            </a:r>
            <a:r>
              <a:rPr lang="ja-JP" altLang="en-US" sz="1200" dirty="0">
                <a:latin typeface="游ゴシック" panose="020B0400000000000000" pitchFamily="50" charset="-128"/>
                <a:ea typeface="游ゴシック" panose="020B0400000000000000" pitchFamily="50" charset="-128"/>
                <a:cs typeface="メイリオ"/>
              </a:rPr>
              <a:t>万円</a:t>
            </a:r>
            <a:endParaRPr lang="en-US" altLang="ja-JP" sz="1200" dirty="0">
              <a:latin typeface="游ゴシック" panose="020B0400000000000000" pitchFamily="50" charset="-128"/>
              <a:ea typeface="游ゴシック" panose="020B0400000000000000" pitchFamily="50" charset="-128"/>
              <a:cs typeface="メイリオ"/>
            </a:endParaRPr>
          </a:p>
        </p:txBody>
      </p:sp>
      <p:sp>
        <p:nvSpPr>
          <p:cNvPr id="12" name="タイトル 1"/>
          <p:cNvSpPr txBox="1">
            <a:spLocks/>
          </p:cNvSpPr>
          <p:nvPr/>
        </p:nvSpPr>
        <p:spPr>
          <a:xfrm>
            <a:off x="493" y="-1"/>
            <a:ext cx="12238643" cy="576000"/>
          </a:xfrm>
          <a:prstGeom prst="rect">
            <a:avLst/>
          </a:prstGeom>
          <a:solidFill>
            <a:schemeClr val="accent2"/>
          </a:solidFill>
        </p:spPr>
        <p:txBody>
          <a:bodyPr vert="horz" lIns="91790" tIns="45895" rIns="91790" bIns="45895"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游ゴシック" panose="020B0400000000000000" pitchFamily="50" charset="-128"/>
                <a:ea typeface="游ゴシック" panose="020B0400000000000000" pitchFamily="50" charset="-128"/>
                <a:cs typeface="メイリオ"/>
              </a:rPr>
              <a:t>正味財産の状況－経常収益の基本統計量（オリンピック／非オリンピック競技団体）</a:t>
            </a:r>
          </a:p>
        </p:txBody>
      </p:sp>
      <p:sp>
        <p:nvSpPr>
          <p:cNvPr id="20" name="タイトル 1"/>
          <p:cNvSpPr txBox="1">
            <a:spLocks/>
          </p:cNvSpPr>
          <p:nvPr/>
        </p:nvSpPr>
        <p:spPr>
          <a:xfrm>
            <a:off x="16418" y="7030290"/>
            <a:ext cx="5208092" cy="277939"/>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16</a:t>
            </a:r>
            <a:r>
              <a:rPr lang="ja-JP" altLang="en-US" sz="1200" b="1" dirty="0">
                <a:latin typeface="游ゴシック" panose="020B0400000000000000" pitchFamily="50" charset="-128"/>
                <a:ea typeface="游ゴシック" panose="020B0400000000000000" pitchFamily="50" charset="-128"/>
                <a:cs typeface="メイリオ"/>
              </a:rPr>
              <a:t>　オリンピック競技団体の経常収益（単位：円）</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3" name="図 2">
            <a:extLst>
              <a:ext uri="{FF2B5EF4-FFF2-40B4-BE49-F238E27FC236}">
                <a16:creationId xmlns:a16="http://schemas.microsoft.com/office/drawing/2014/main" id="{B23BC8D9-D820-4A59-9F4E-80A9BBD9A16A}"/>
              </a:ext>
            </a:extLst>
          </p:cNvPr>
          <p:cNvPicPr>
            <a:picLocks noChangeAspect="1"/>
          </p:cNvPicPr>
          <p:nvPr/>
        </p:nvPicPr>
        <p:blipFill>
          <a:blip r:embed="rId3"/>
          <a:stretch>
            <a:fillRect/>
          </a:stretch>
        </p:blipFill>
        <p:spPr>
          <a:xfrm>
            <a:off x="0" y="3665885"/>
            <a:ext cx="12239625" cy="3253412"/>
          </a:xfrm>
          <a:prstGeom prst="rect">
            <a:avLst/>
          </a:prstGeom>
        </p:spPr>
      </p:pic>
    </p:spTree>
    <p:extLst>
      <p:ext uri="{BB962C8B-B14F-4D97-AF65-F5344CB8AC3E}">
        <p14:creationId xmlns:p14="http://schemas.microsoft.com/office/powerpoint/2010/main" val="187127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6397" y="7056399"/>
            <a:ext cx="431883" cy="336562"/>
          </a:xfrm>
        </p:spPr>
        <p:txBody>
          <a:bodyPr/>
          <a:lstStyle/>
          <a:p>
            <a:fld id="{EDC73137-A8BC-4480-9874-CAD852DFD59C}" type="slidenum">
              <a:rPr kumimoji="1" lang="ja-JP" altLang="en-US" smtClean="0"/>
              <a:t>13</a:t>
            </a:fld>
            <a:endParaRPr kumimoji="1" lang="ja-JP" altLang="en-US" dirty="0"/>
          </a:p>
        </p:txBody>
      </p:sp>
      <p:sp>
        <p:nvSpPr>
          <p:cNvPr id="7" name="タイトル 1"/>
          <p:cNvSpPr txBox="1">
            <a:spLocks/>
          </p:cNvSpPr>
          <p:nvPr/>
        </p:nvSpPr>
        <p:spPr>
          <a:xfrm>
            <a:off x="288187" y="633958"/>
            <a:ext cx="11663249" cy="1705719"/>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0" dirty="0">
                <a:latin typeface="游ゴシック" panose="020B0400000000000000" pitchFamily="50" charset="-128"/>
                <a:ea typeface="游ゴシック" panose="020B0400000000000000" pitchFamily="50" charset="-128"/>
                <a:cs typeface="メイリオ"/>
              </a:rPr>
              <a:t>【</a:t>
            </a:r>
            <a:r>
              <a:rPr lang="ja-JP" altLang="en-US" sz="1200" b="1" dirty="0">
                <a:latin typeface="游ゴシック" panose="020B0400000000000000" pitchFamily="50" charset="-128"/>
                <a:ea typeface="游ゴシック" panose="020B0400000000000000" pitchFamily="50" charset="-128"/>
                <a:cs typeface="メイリオ"/>
              </a:rPr>
              <a:t>非オリンピック競技団体</a:t>
            </a:r>
            <a:r>
              <a:rPr lang="en-US" altLang="ja-JP" sz="1200" dirty="0">
                <a:latin typeface="游ゴシック" panose="020B0400000000000000" pitchFamily="50" charset="-128"/>
                <a:ea typeface="游ゴシック" panose="020B0400000000000000" pitchFamily="50" charset="-128"/>
                <a:cs typeface="メイリオ"/>
              </a:rPr>
              <a:t>】</a:t>
            </a:r>
          </a:p>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経常収益総額は、</a:t>
            </a:r>
            <a:r>
              <a:rPr lang="en-US" altLang="ja-JP" sz="1200" dirty="0">
                <a:latin typeface="游ゴシック" panose="020B0400000000000000" pitchFamily="50" charset="-128"/>
                <a:ea typeface="游ゴシック" panose="020B0400000000000000" pitchFamily="50" charset="-128"/>
                <a:cs typeface="メイリオ"/>
              </a:rPr>
              <a:t>32</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1,800</a:t>
            </a:r>
            <a:r>
              <a:rPr lang="ja-JP" altLang="en-US" sz="1200" dirty="0">
                <a:latin typeface="游ゴシック" panose="020B0400000000000000" pitchFamily="50" charset="-128"/>
                <a:ea typeface="游ゴシック" panose="020B0400000000000000" pitchFamily="50" charset="-128"/>
                <a:cs typeface="メイリオ"/>
              </a:rPr>
              <a:t>万円、</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団体あたりの平均経常収益額は</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2,800</a:t>
            </a:r>
            <a:r>
              <a:rPr lang="ja-JP" altLang="en-US" sz="1200" dirty="0">
                <a:latin typeface="游ゴシック" panose="020B0400000000000000" pitchFamily="50" charset="-128"/>
                <a:ea typeface="游ゴシック" panose="020B0400000000000000" pitchFamily="50" charset="-128"/>
                <a:cs typeface="メイリオ"/>
              </a:rPr>
              <a:t>万円であった。</a:t>
            </a:r>
            <a:endParaRPr lang="en-US" altLang="ja-JP" sz="1200" dirty="0">
              <a:latin typeface="游ゴシック" panose="020B0400000000000000" pitchFamily="50" charset="-128"/>
              <a:ea typeface="游ゴシック" panose="020B0400000000000000" pitchFamily="50" charset="-128"/>
              <a:cs typeface="メイリオ"/>
            </a:endParaRPr>
          </a:p>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平均経常収益額はオリンピック競技団体が非オリンピック競技団体の</a:t>
            </a:r>
            <a:r>
              <a:rPr lang="en-US" altLang="ja-JP" sz="1200" dirty="0">
                <a:latin typeface="游ゴシック" panose="020B0400000000000000" pitchFamily="50" charset="-128"/>
                <a:ea typeface="游ゴシック" panose="020B0400000000000000" pitchFamily="50" charset="-128"/>
                <a:cs typeface="メイリオ"/>
              </a:rPr>
              <a:t>9.5</a:t>
            </a:r>
            <a:r>
              <a:rPr lang="ja-JP" altLang="en-US" sz="1200" dirty="0">
                <a:latin typeface="游ゴシック" panose="020B0400000000000000" pitchFamily="50" charset="-128"/>
                <a:ea typeface="游ゴシック" panose="020B0400000000000000" pitchFamily="50" charset="-128"/>
                <a:cs typeface="メイリオ"/>
              </a:rPr>
              <a:t>倍となっている。</a:t>
            </a:r>
            <a:endParaRPr lang="en-US" altLang="ja-JP" sz="1200" dirty="0">
              <a:latin typeface="游ゴシック" panose="020B0400000000000000" pitchFamily="50" charset="-128"/>
              <a:ea typeface="游ゴシック" panose="020B0400000000000000" pitchFamily="50" charset="-128"/>
              <a:cs typeface="メイリオ"/>
            </a:endParaRPr>
          </a:p>
        </p:txBody>
      </p:sp>
      <p:sp>
        <p:nvSpPr>
          <p:cNvPr id="12" name="タイトル 1"/>
          <p:cNvSpPr txBox="1">
            <a:spLocks/>
          </p:cNvSpPr>
          <p:nvPr/>
        </p:nvSpPr>
        <p:spPr>
          <a:xfrm>
            <a:off x="493" y="-1"/>
            <a:ext cx="12238643" cy="576000"/>
          </a:xfrm>
          <a:prstGeom prst="rect">
            <a:avLst/>
          </a:prstGeom>
          <a:solidFill>
            <a:schemeClr val="accent2"/>
          </a:solidFill>
        </p:spPr>
        <p:txBody>
          <a:bodyPr vert="horz" lIns="91790" tIns="45895" rIns="91790" bIns="45895"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游ゴシック" panose="020B0400000000000000" pitchFamily="50" charset="-128"/>
                <a:ea typeface="游ゴシック" panose="020B0400000000000000" pitchFamily="50" charset="-128"/>
                <a:cs typeface="メイリオ"/>
              </a:rPr>
              <a:t>正味財産の状況－経常収益の基本統計量（オリンピック／非オリンピック競技団体）</a:t>
            </a:r>
          </a:p>
        </p:txBody>
      </p:sp>
      <p:sp>
        <p:nvSpPr>
          <p:cNvPr id="9" name="タイトル 1"/>
          <p:cNvSpPr txBox="1">
            <a:spLocks/>
          </p:cNvSpPr>
          <p:nvPr/>
        </p:nvSpPr>
        <p:spPr>
          <a:xfrm>
            <a:off x="-18805" y="4499917"/>
            <a:ext cx="5157043"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17</a:t>
            </a:r>
            <a:r>
              <a:rPr lang="ja-JP" altLang="en-US" sz="1200" b="1" dirty="0">
                <a:latin typeface="游ゴシック" panose="020B0400000000000000" pitchFamily="50" charset="-128"/>
                <a:ea typeface="游ゴシック" panose="020B0400000000000000" pitchFamily="50" charset="-128"/>
                <a:cs typeface="メイリオ"/>
              </a:rPr>
              <a:t>　非オリンピック競技団体の経常収益、単位：円）</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4" name="図 3">
            <a:extLst>
              <a:ext uri="{FF2B5EF4-FFF2-40B4-BE49-F238E27FC236}">
                <a16:creationId xmlns:a16="http://schemas.microsoft.com/office/drawing/2014/main" id="{B7ACB53B-118E-4F3A-A381-9BB6CD07C3BB}"/>
              </a:ext>
            </a:extLst>
          </p:cNvPr>
          <p:cNvPicPr>
            <a:picLocks noChangeAspect="1"/>
          </p:cNvPicPr>
          <p:nvPr/>
        </p:nvPicPr>
        <p:blipFill>
          <a:blip r:embed="rId3"/>
          <a:stretch>
            <a:fillRect/>
          </a:stretch>
        </p:blipFill>
        <p:spPr>
          <a:xfrm>
            <a:off x="0" y="3172575"/>
            <a:ext cx="12239625" cy="1214523"/>
          </a:xfrm>
          <a:prstGeom prst="rect">
            <a:avLst/>
          </a:prstGeom>
        </p:spPr>
      </p:pic>
    </p:spTree>
    <p:extLst>
      <p:ext uri="{BB962C8B-B14F-4D97-AF65-F5344CB8AC3E}">
        <p14:creationId xmlns:p14="http://schemas.microsoft.com/office/powerpoint/2010/main" val="184305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119812" y="3779837"/>
            <a:ext cx="5759431" cy="3599644"/>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6" dirty="0">
                <a:latin typeface="游ゴシック" panose="020B0400000000000000" pitchFamily="50" charset="-128"/>
                <a:ea typeface="游ゴシック" panose="020B0400000000000000" pitchFamily="50" charset="-128"/>
                <a:cs typeface="メイリオ"/>
              </a:rPr>
              <a:t>公益財団法人　笹川スポーツ財団</a:t>
            </a:r>
            <a:endParaRPr lang="en-US" altLang="ja-JP" sz="1606" dirty="0">
              <a:latin typeface="游ゴシック" panose="020B0400000000000000" pitchFamily="50" charset="-128"/>
              <a:ea typeface="游ゴシック" panose="020B0400000000000000" pitchFamily="50" charset="-128"/>
              <a:cs typeface="メイリオ"/>
            </a:endParaRPr>
          </a:p>
          <a:p>
            <a:endParaRPr lang="en-US" altLang="ja-JP" sz="1606" dirty="0">
              <a:latin typeface="游ゴシック" panose="020B0400000000000000" pitchFamily="50" charset="-128"/>
              <a:ea typeface="游ゴシック" panose="020B0400000000000000" pitchFamily="50" charset="-128"/>
              <a:cs typeface="メイリオ"/>
            </a:endParaRPr>
          </a:p>
          <a:p>
            <a:r>
              <a:rPr lang="en-US" altLang="ja-JP" sz="1606" dirty="0">
                <a:latin typeface="游ゴシック" panose="020B0400000000000000" pitchFamily="50" charset="-128"/>
                <a:ea typeface="游ゴシック" panose="020B0400000000000000" pitchFamily="50" charset="-128"/>
                <a:cs typeface="メイリオ"/>
              </a:rPr>
              <a:t>2022</a:t>
            </a:r>
            <a:r>
              <a:rPr lang="ja-JP" altLang="en-US" sz="1606" dirty="0">
                <a:latin typeface="游ゴシック" panose="020B0400000000000000" pitchFamily="50" charset="-128"/>
                <a:ea typeface="游ゴシック" panose="020B0400000000000000" pitchFamily="50" charset="-128"/>
                <a:cs typeface="メイリオ"/>
              </a:rPr>
              <a:t>年</a:t>
            </a:r>
            <a:r>
              <a:rPr lang="en-US" altLang="ja-JP" sz="1606" dirty="0">
                <a:latin typeface="游ゴシック" panose="020B0400000000000000" pitchFamily="50" charset="-128"/>
                <a:ea typeface="游ゴシック" panose="020B0400000000000000" pitchFamily="50" charset="-128"/>
                <a:cs typeface="メイリオ"/>
              </a:rPr>
              <a:t>3</a:t>
            </a:r>
            <a:r>
              <a:rPr lang="ja-JP" altLang="en-US" sz="1606" dirty="0">
                <a:latin typeface="游ゴシック" panose="020B0400000000000000" pitchFamily="50" charset="-128"/>
                <a:ea typeface="游ゴシック" panose="020B0400000000000000" pitchFamily="50" charset="-128"/>
                <a:cs typeface="メイリオ"/>
              </a:rPr>
              <a:t>月発行</a:t>
            </a:r>
            <a:endParaRPr lang="en-US" altLang="ja-JP" sz="1606" dirty="0">
              <a:latin typeface="游ゴシック" panose="020B0400000000000000" pitchFamily="50" charset="-128"/>
              <a:ea typeface="游ゴシック" panose="020B0400000000000000" pitchFamily="50" charset="-128"/>
              <a:cs typeface="メイリオ"/>
            </a:endParaRPr>
          </a:p>
          <a:p>
            <a:endParaRPr lang="en-US" altLang="ja-JP" sz="1606" dirty="0">
              <a:latin typeface="游ゴシック" panose="020B0400000000000000" pitchFamily="50" charset="-128"/>
              <a:ea typeface="游ゴシック" panose="020B0400000000000000" pitchFamily="50" charset="-128"/>
              <a:cs typeface="メイリオ"/>
            </a:endParaRPr>
          </a:p>
          <a:p>
            <a:r>
              <a:rPr lang="ja-JP" altLang="en-US" sz="1606" dirty="0">
                <a:latin typeface="游ゴシック" panose="020B0400000000000000" pitchFamily="50" charset="-128"/>
                <a:ea typeface="游ゴシック" panose="020B0400000000000000" pitchFamily="50" charset="-128"/>
                <a:cs typeface="メイリオ"/>
              </a:rPr>
              <a:t>〒</a:t>
            </a:r>
            <a:r>
              <a:rPr lang="en-US" altLang="ja-JP" sz="1606" dirty="0">
                <a:latin typeface="游ゴシック" panose="020B0400000000000000" pitchFamily="50" charset="-128"/>
                <a:ea typeface="游ゴシック" panose="020B0400000000000000" pitchFamily="50" charset="-128"/>
                <a:cs typeface="メイリオ"/>
              </a:rPr>
              <a:t>107-0052</a:t>
            </a:r>
          </a:p>
          <a:p>
            <a:r>
              <a:rPr lang="ja-JP" altLang="en-US" sz="1606" dirty="0">
                <a:latin typeface="游ゴシック" panose="020B0400000000000000" pitchFamily="50" charset="-128"/>
                <a:ea typeface="游ゴシック" panose="020B0400000000000000" pitchFamily="50" charset="-128"/>
                <a:cs typeface="メイリオ"/>
              </a:rPr>
              <a:t>東京都港区赤坂</a:t>
            </a:r>
            <a:r>
              <a:rPr lang="en-US" altLang="ja-JP" sz="1606" dirty="0">
                <a:latin typeface="游ゴシック" panose="020B0400000000000000" pitchFamily="50" charset="-128"/>
                <a:ea typeface="游ゴシック" panose="020B0400000000000000" pitchFamily="50" charset="-128"/>
                <a:cs typeface="メイリオ"/>
              </a:rPr>
              <a:t>1-2-2</a:t>
            </a:r>
            <a:r>
              <a:rPr lang="ja-JP" altLang="en-US" sz="1606" dirty="0">
                <a:latin typeface="游ゴシック" panose="020B0400000000000000" pitchFamily="50" charset="-128"/>
                <a:ea typeface="游ゴシック" panose="020B0400000000000000" pitchFamily="50" charset="-128"/>
                <a:cs typeface="メイリオ"/>
              </a:rPr>
              <a:t>　日本財団ビル</a:t>
            </a:r>
            <a:r>
              <a:rPr lang="en-US" altLang="ja-JP" sz="1606" dirty="0">
                <a:latin typeface="游ゴシック" panose="020B0400000000000000" pitchFamily="50" charset="-128"/>
                <a:ea typeface="游ゴシック" panose="020B0400000000000000" pitchFamily="50" charset="-128"/>
                <a:cs typeface="メイリオ"/>
              </a:rPr>
              <a:t>3</a:t>
            </a:r>
            <a:r>
              <a:rPr lang="ja-JP" altLang="en-US" sz="1606" dirty="0">
                <a:latin typeface="游ゴシック" panose="020B0400000000000000" pitchFamily="50" charset="-128"/>
                <a:ea typeface="游ゴシック" panose="020B0400000000000000" pitchFamily="50" charset="-128"/>
                <a:cs typeface="メイリオ"/>
              </a:rPr>
              <a:t>階</a:t>
            </a:r>
            <a:endParaRPr lang="en-US" altLang="ja-JP" sz="1606" dirty="0">
              <a:latin typeface="游ゴシック" panose="020B0400000000000000" pitchFamily="50" charset="-128"/>
              <a:ea typeface="游ゴシック" panose="020B0400000000000000" pitchFamily="50" charset="-128"/>
              <a:cs typeface="メイリオ"/>
            </a:endParaRPr>
          </a:p>
          <a:p>
            <a:r>
              <a:rPr lang="en-US" altLang="ja-JP" sz="1606" dirty="0">
                <a:latin typeface="游ゴシック" panose="020B0400000000000000" pitchFamily="50" charset="-128"/>
                <a:ea typeface="游ゴシック" panose="020B0400000000000000" pitchFamily="50" charset="-128"/>
                <a:cs typeface="メイリオ"/>
              </a:rPr>
              <a:t>TEL 03-6229-5300</a:t>
            </a:r>
          </a:p>
          <a:p>
            <a:r>
              <a:rPr lang="en-US" altLang="ja-JP" sz="1606" dirty="0">
                <a:latin typeface="游ゴシック" panose="020B0400000000000000" pitchFamily="50" charset="-128"/>
                <a:ea typeface="游ゴシック" panose="020B0400000000000000" pitchFamily="50" charset="-128"/>
                <a:cs typeface="メイリオ"/>
              </a:rPr>
              <a:t>FAX 03-6229-5340</a:t>
            </a:r>
          </a:p>
          <a:p>
            <a:r>
              <a:rPr lang="en-US" altLang="ja-JP" sz="1606" dirty="0">
                <a:latin typeface="游ゴシック" panose="020B0400000000000000" pitchFamily="50" charset="-128"/>
                <a:ea typeface="游ゴシック" panose="020B0400000000000000" pitchFamily="50" charset="-128"/>
                <a:cs typeface="メイリオ"/>
              </a:rPr>
              <a:t>Email </a:t>
            </a:r>
            <a:r>
              <a:rPr lang="en-US" altLang="ja-JP" sz="1606" dirty="0">
                <a:latin typeface="游ゴシック" panose="020B0400000000000000" pitchFamily="50" charset="-128"/>
                <a:ea typeface="游ゴシック" panose="020B0400000000000000" pitchFamily="50" charset="-128"/>
                <a:cs typeface="メイリオ"/>
                <a:hlinkClick r:id="rId3"/>
              </a:rPr>
              <a:t>info@ssf.or.jp</a:t>
            </a:r>
            <a:endParaRPr lang="en-US" altLang="ja-JP" sz="1606" dirty="0">
              <a:latin typeface="游ゴシック" panose="020B0400000000000000" pitchFamily="50" charset="-128"/>
              <a:ea typeface="游ゴシック" panose="020B0400000000000000" pitchFamily="50" charset="-128"/>
              <a:cs typeface="メイリオ"/>
            </a:endParaRPr>
          </a:p>
          <a:p>
            <a:r>
              <a:rPr lang="en-US" altLang="ja-JP" sz="1606" dirty="0">
                <a:latin typeface="游ゴシック" panose="020B0400000000000000" pitchFamily="50" charset="-128"/>
                <a:ea typeface="游ゴシック" panose="020B0400000000000000" pitchFamily="50" charset="-128"/>
                <a:cs typeface="メイリオ"/>
                <a:hlinkClick r:id="rId4"/>
              </a:rPr>
              <a:t>www.ssf.or.jp</a:t>
            </a:r>
            <a:endParaRPr lang="en-US" altLang="ja-JP" sz="1606" dirty="0">
              <a:latin typeface="游ゴシック" panose="020B0400000000000000" pitchFamily="50" charset="-128"/>
              <a:ea typeface="游ゴシック" panose="020B0400000000000000" pitchFamily="50" charset="-128"/>
              <a:cs typeface="メイリオ"/>
            </a:endParaRPr>
          </a:p>
          <a:p>
            <a:endParaRPr lang="en-US" altLang="ja-JP" sz="1606" dirty="0">
              <a:latin typeface="游ゴシック" panose="020B0400000000000000" pitchFamily="50" charset="-128"/>
              <a:ea typeface="游ゴシック" panose="020B0400000000000000" pitchFamily="50" charset="-128"/>
              <a:cs typeface="メイリオ"/>
            </a:endParaRPr>
          </a:p>
          <a:p>
            <a:r>
              <a:rPr lang="ja-JP" altLang="en-US" sz="1104" dirty="0">
                <a:latin typeface="游ゴシック" panose="020B0400000000000000" pitchFamily="50" charset="-128"/>
                <a:ea typeface="游ゴシック" panose="020B0400000000000000" pitchFamily="50" charset="-128"/>
                <a:cs typeface="メイリオ"/>
              </a:rPr>
              <a:t>無断転載、複製および転訳載を禁止します。引用の際は本書が出典であることを明記してください。</a:t>
            </a:r>
            <a:endParaRPr lang="en-US" altLang="ja-JP" sz="1104" dirty="0">
              <a:latin typeface="游ゴシック" panose="020B0400000000000000" pitchFamily="50" charset="-128"/>
              <a:ea typeface="游ゴシック" panose="020B0400000000000000" pitchFamily="50" charset="-128"/>
              <a:cs typeface="メイリオ"/>
            </a:endParaRPr>
          </a:p>
          <a:p>
            <a:r>
              <a:rPr lang="ja-JP" altLang="en-US" sz="1104" dirty="0">
                <a:latin typeface="游ゴシック" panose="020B0400000000000000" pitchFamily="50" charset="-128"/>
                <a:ea typeface="游ゴシック" panose="020B0400000000000000" pitchFamily="50" charset="-128"/>
                <a:cs typeface="メイリオ"/>
              </a:rPr>
              <a:t>本事業は、ボートレースの交付金による日本財団の助成金を受けて実施しました。</a:t>
            </a:r>
            <a:endParaRPr lang="en-US" altLang="ja-JP" sz="1104" dirty="0">
              <a:latin typeface="游ゴシック" panose="020B0400000000000000" pitchFamily="50" charset="-128"/>
              <a:ea typeface="游ゴシック" panose="020B0400000000000000" pitchFamily="50" charset="-128"/>
              <a:cs typeface="メイリオ"/>
            </a:endParaRPr>
          </a:p>
        </p:txBody>
      </p:sp>
    </p:spTree>
    <p:extLst>
      <p:ext uri="{BB962C8B-B14F-4D97-AF65-F5344CB8AC3E}">
        <p14:creationId xmlns:p14="http://schemas.microsoft.com/office/powerpoint/2010/main" val="18894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79244" y="7093700"/>
            <a:ext cx="242295" cy="285785"/>
          </a:xfrm>
        </p:spPr>
        <p:txBody>
          <a:bodyPr/>
          <a:lstStyle/>
          <a:p>
            <a:fld id="{EDC73137-A8BC-4480-9874-CAD852DFD59C}" type="slidenum">
              <a:rPr kumimoji="1" lang="ja-JP" altLang="en-US" smtClean="0"/>
              <a:t>2</a:t>
            </a:fld>
            <a:endParaRPr kumimoji="1" lang="ja-JP" altLang="en-US" dirty="0"/>
          </a:p>
        </p:txBody>
      </p:sp>
      <p:sp>
        <p:nvSpPr>
          <p:cNvPr id="9" name="タイトル 1"/>
          <p:cNvSpPr txBox="1">
            <a:spLocks/>
          </p:cNvSpPr>
          <p:nvPr/>
        </p:nvSpPr>
        <p:spPr>
          <a:xfrm>
            <a:off x="14361" y="1089742"/>
            <a:ext cx="5029830" cy="6474399"/>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31923" indent="-286842">
              <a:lnSpc>
                <a:spcPct val="100000"/>
              </a:lnSpc>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本研究は、中央競技団体の財務状態の分析・把握を試み、今後の財務分析・財務計画に資することを目的としている。</a:t>
            </a:r>
            <a:endParaRPr lang="en-US" altLang="ja-JP" sz="1200" dirty="0">
              <a:latin typeface="游ゴシック" panose="020B0400000000000000" pitchFamily="50" charset="-128"/>
              <a:ea typeface="游ゴシック" panose="020B0400000000000000" pitchFamily="50" charset="-128"/>
            </a:endParaRPr>
          </a:p>
          <a:p>
            <a:pPr marL="431923" indent="-286842">
              <a:lnSpc>
                <a:spcPct val="100000"/>
              </a:lnSpc>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中央競技団体には、公益法人、一般法人、</a:t>
            </a:r>
            <a:r>
              <a:rPr lang="en-US" altLang="ja-JP" sz="1200" dirty="0">
                <a:latin typeface="游ゴシック" panose="020B0400000000000000" pitchFamily="50" charset="-128"/>
                <a:ea typeface="游ゴシック" panose="020B0400000000000000" pitchFamily="50" charset="-128"/>
              </a:rPr>
              <a:t>NPO</a:t>
            </a:r>
            <a:r>
              <a:rPr lang="ja-JP" altLang="en-US" sz="1200" dirty="0">
                <a:latin typeface="游ゴシック" panose="020B0400000000000000" pitchFamily="50" charset="-128"/>
                <a:ea typeface="游ゴシック" panose="020B0400000000000000" pitchFamily="50" charset="-128"/>
              </a:rPr>
              <a:t>など様々な法人格が存在することから、競技団体間で会計基準および勘定科目が異なっている。そのため、本研究では「公益法人会計基準」に準拠する財務諸表を公表している公益法人格を有した中央競技団体に分析対象を限定している。</a:t>
            </a:r>
            <a:endParaRPr lang="en-US" altLang="ja-JP" sz="1200" dirty="0">
              <a:latin typeface="游ゴシック" panose="020B0400000000000000" pitchFamily="50" charset="-128"/>
              <a:ea typeface="游ゴシック" panose="020B0400000000000000" pitchFamily="50" charset="-128"/>
              <a:cs typeface="メイリオ"/>
            </a:endParaRPr>
          </a:p>
          <a:p>
            <a:pPr marL="431923" indent="-286842">
              <a:lnSpc>
                <a:spcPct val="100000"/>
              </a:lnSpc>
              <a:spcAft>
                <a:spcPts val="600"/>
              </a:spcAft>
              <a:buFont typeface="Arial" panose="020B0604020202020204" pitchFamily="34" charset="0"/>
              <a:buChar char="•"/>
            </a:pPr>
            <a:r>
              <a:rPr lang="ja-JP" altLang="en-US" sz="1200" b="1" dirty="0">
                <a:latin typeface="游ゴシック" panose="020B0400000000000000" pitchFamily="50" charset="-128"/>
                <a:ea typeface="游ゴシック" panose="020B0400000000000000" pitchFamily="50" charset="-128"/>
              </a:rPr>
              <a:t>分析対象</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cs typeface="メイリオ"/>
              </a:rPr>
              <a:t>（公財）日本スポーツ協会および（公財）日本オリンピック委員会に加盟する</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の競技団体である。競技団体</a:t>
            </a:r>
            <a:r>
              <a:rPr lang="ja-JP" altLang="en-US" sz="1200" dirty="0">
                <a:latin typeface="游ゴシック" panose="020B0400000000000000" pitchFamily="50" charset="-128"/>
                <a:ea typeface="游ゴシック" panose="020B0400000000000000" pitchFamily="50" charset="-128"/>
              </a:rPr>
              <a:t>名称を公益財団法人と公益社団法人に分けて右に示している（五十音順）。オリンピック競技種目となっている団体には、括弧内に夏季・冬季の別を示している。</a:t>
            </a:r>
            <a:endParaRPr lang="en-US" altLang="ja-JP" sz="1200" dirty="0">
              <a:latin typeface="游ゴシック" panose="020B0400000000000000" pitchFamily="50" charset="-128"/>
              <a:ea typeface="游ゴシック" panose="020B0400000000000000" pitchFamily="50" charset="-128"/>
            </a:endParaRPr>
          </a:p>
          <a:p>
            <a:pPr marL="1006882" lvl="1" indent="-286842">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競技団体合計 </a:t>
            </a:r>
            <a:r>
              <a:rPr lang="en-US" altLang="ja-JP" sz="1200" dirty="0">
                <a:latin typeface="游ゴシック" panose="020B0400000000000000" pitchFamily="50" charset="-128"/>
                <a:ea typeface="游ゴシック" panose="020B0400000000000000" pitchFamily="50" charset="-128"/>
              </a:rPr>
              <a:t>59</a:t>
            </a:r>
            <a:r>
              <a:rPr lang="ja-JP" altLang="en-US" sz="1200" dirty="0" err="1">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うちオリンピック競技団体 </a:t>
            </a:r>
            <a:r>
              <a:rPr lang="en-US" altLang="ja-JP" sz="1200" dirty="0">
                <a:latin typeface="游ゴシック" panose="020B0400000000000000" pitchFamily="50" charset="-128"/>
                <a:ea typeface="游ゴシック" panose="020B0400000000000000" pitchFamily="50" charset="-128"/>
              </a:rPr>
              <a:t>34</a:t>
            </a:r>
            <a:r>
              <a:rPr lang="ja-JP" altLang="en-US" sz="1200" dirty="0">
                <a:latin typeface="游ゴシック" panose="020B0400000000000000" pitchFamily="50" charset="-128"/>
                <a:ea typeface="游ゴシック" panose="020B0400000000000000" pitchFamily="50" charset="-128"/>
              </a:rPr>
              <a:t>（夏季</a:t>
            </a:r>
            <a:r>
              <a:rPr lang="en-US" altLang="ja-JP" sz="1200" dirty="0">
                <a:latin typeface="游ゴシック" panose="020B0400000000000000" pitchFamily="50" charset="-128"/>
                <a:ea typeface="游ゴシック" panose="020B0400000000000000" pitchFamily="50" charset="-128"/>
              </a:rPr>
              <a:t>29</a:t>
            </a:r>
            <a:r>
              <a:rPr lang="ja-JP" altLang="en-US" sz="1200" dirty="0" err="1">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冬季</a:t>
            </a:r>
            <a:r>
              <a:rPr lang="en-US" altLang="ja-JP" sz="1200" dirty="0">
                <a:latin typeface="游ゴシック" panose="020B0400000000000000" pitchFamily="50" charset="-128"/>
                <a:ea typeface="游ゴシック" panose="020B0400000000000000" pitchFamily="50" charset="-128"/>
              </a:rPr>
              <a:t>5</a:t>
            </a:r>
            <a:r>
              <a:rPr lang="ja-JP" altLang="en-US" sz="1200"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marL="431923" indent="-286842">
              <a:lnSpc>
                <a:spcPct val="100000"/>
              </a:lnSpc>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各競技団体の財務諸表は、内閣府公益認定等委員会へ閲覧を請求した。閲覧請求は、</a:t>
            </a:r>
            <a:r>
              <a:rPr lang="en-US" altLang="ja-JP" sz="1200" dirty="0">
                <a:latin typeface="游ゴシック" panose="020B0400000000000000" pitchFamily="50" charset="-128"/>
                <a:ea typeface="游ゴシック" panose="020B0400000000000000" pitchFamily="50" charset="-128"/>
                <a:cs typeface="メイリオ"/>
              </a:rPr>
              <a:t>2021</a:t>
            </a:r>
            <a:r>
              <a:rPr lang="ja-JP" altLang="en-US" sz="1200" dirty="0">
                <a:latin typeface="游ゴシック" panose="020B0400000000000000" pitchFamily="50" charset="-128"/>
                <a:ea typeface="游ゴシック" panose="020B0400000000000000" pitchFamily="50" charset="-128"/>
                <a:cs typeface="メイリオ"/>
              </a:rPr>
              <a:t>年</a:t>
            </a:r>
            <a:r>
              <a:rPr lang="en-US" altLang="ja-JP" sz="1200">
                <a:latin typeface="游ゴシック" panose="020B0400000000000000" pitchFamily="50" charset="-128"/>
                <a:ea typeface="游ゴシック" panose="020B0400000000000000" pitchFamily="50" charset="-128"/>
                <a:cs typeface="メイリオ"/>
              </a:rPr>
              <a:t>11</a:t>
            </a:r>
            <a:r>
              <a:rPr lang="ja-JP" altLang="en-US" sz="1200">
                <a:latin typeface="游ゴシック" panose="020B0400000000000000" pitchFamily="50" charset="-128"/>
                <a:ea typeface="游ゴシック" panose="020B0400000000000000" pitchFamily="50" charset="-128"/>
                <a:cs typeface="メイリオ"/>
              </a:rPr>
              <a:t>月</a:t>
            </a:r>
            <a:r>
              <a:rPr lang="ja-JP" altLang="en-US" sz="1200" dirty="0">
                <a:latin typeface="游ゴシック" panose="020B0400000000000000" pitchFamily="50" charset="-128"/>
                <a:ea typeface="游ゴシック" panose="020B0400000000000000" pitchFamily="50" charset="-128"/>
                <a:cs typeface="メイリオ"/>
              </a:rPr>
              <a:t>、</a:t>
            </a:r>
            <a:r>
              <a:rPr lang="en-US" altLang="ja-JP" sz="1200" dirty="0">
                <a:latin typeface="游ゴシック" panose="020B0400000000000000" pitchFamily="50" charset="-128"/>
                <a:ea typeface="游ゴシック" panose="020B0400000000000000" pitchFamily="50" charset="-128"/>
                <a:cs typeface="メイリオ"/>
              </a:rPr>
              <a:t>2022</a:t>
            </a:r>
            <a:r>
              <a:rPr lang="ja-JP" altLang="en-US" sz="1200" dirty="0">
                <a:latin typeface="游ゴシック" panose="020B0400000000000000" pitchFamily="50" charset="-128"/>
                <a:ea typeface="游ゴシック" panose="020B0400000000000000" pitchFamily="50" charset="-128"/>
                <a:cs typeface="メイリオ"/>
              </a:rPr>
              <a:t>年</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月の</a:t>
            </a:r>
            <a:r>
              <a:rPr lang="en-US" altLang="ja-JP" sz="1200" dirty="0">
                <a:latin typeface="游ゴシック" panose="020B0400000000000000" pitchFamily="50" charset="-128"/>
                <a:ea typeface="游ゴシック" panose="020B0400000000000000" pitchFamily="50" charset="-128"/>
                <a:cs typeface="メイリオ"/>
              </a:rPr>
              <a:t>2</a:t>
            </a:r>
            <a:r>
              <a:rPr lang="ja-JP" altLang="en-US" sz="1200" dirty="0">
                <a:latin typeface="游ゴシック" panose="020B0400000000000000" pitchFamily="50" charset="-128"/>
                <a:ea typeface="游ゴシック" panose="020B0400000000000000" pitchFamily="50" charset="-128"/>
                <a:cs typeface="メイリオ"/>
              </a:rPr>
              <a:t>回に渡り行った。</a:t>
            </a:r>
            <a:endParaRPr lang="en-US" altLang="ja-JP" sz="1200" dirty="0">
              <a:latin typeface="游ゴシック" panose="020B0400000000000000" pitchFamily="50" charset="-128"/>
              <a:ea typeface="游ゴシック" panose="020B0400000000000000" pitchFamily="50" charset="-128"/>
              <a:cs typeface="メイリオ"/>
            </a:endParaRPr>
          </a:p>
          <a:p>
            <a:pPr marL="431923" indent="-286842">
              <a:lnSpc>
                <a:spcPct val="100000"/>
              </a:lnSpc>
              <a:spcAft>
                <a:spcPts val="600"/>
              </a:spcAft>
              <a:buFont typeface="Arial" panose="020B0604020202020204" pitchFamily="34" charset="0"/>
              <a:buChar char="•"/>
            </a:pPr>
            <a:r>
              <a:rPr lang="ja-JP" altLang="en-US" sz="1200" b="1" dirty="0">
                <a:latin typeface="游ゴシック" panose="020B0400000000000000" pitchFamily="50" charset="-128"/>
                <a:ea typeface="游ゴシック" panose="020B0400000000000000" pitchFamily="50" charset="-128"/>
                <a:cs typeface="メイリオ"/>
              </a:rPr>
              <a:t>分析期間</a:t>
            </a:r>
            <a:r>
              <a:rPr lang="ja-JP" altLang="en-US" sz="1200" dirty="0">
                <a:latin typeface="游ゴシック" panose="020B0400000000000000" pitchFamily="50" charset="-128"/>
                <a:ea typeface="游ゴシック" panose="020B0400000000000000" pitchFamily="50" charset="-128"/>
                <a:cs typeface="メイリオ"/>
              </a:rPr>
              <a:t>：中央競技団体の公益法人移行が進んだ</a:t>
            </a:r>
            <a:r>
              <a:rPr lang="en-US" altLang="ja-JP" sz="1200" dirty="0">
                <a:latin typeface="游ゴシック" panose="020B0400000000000000" pitchFamily="50" charset="-128"/>
                <a:ea typeface="游ゴシック" panose="020B0400000000000000" pitchFamily="50" charset="-128"/>
                <a:cs typeface="メイリオ"/>
              </a:rPr>
              <a:t>2013</a:t>
            </a:r>
            <a:r>
              <a:rPr lang="ja-JP" altLang="en-US" sz="1200" dirty="0">
                <a:latin typeface="游ゴシック" panose="020B0400000000000000" pitchFamily="50" charset="-128"/>
                <a:ea typeface="游ゴシック" panose="020B0400000000000000" pitchFamily="50" charset="-128"/>
                <a:cs typeface="メイリオ"/>
              </a:rPr>
              <a:t>年度から、閲覧が可能な財務諸表の最新年度にあたる</a:t>
            </a:r>
            <a:r>
              <a:rPr lang="en-US" altLang="ja-JP" sz="1200" dirty="0">
                <a:latin typeface="游ゴシック" panose="020B0400000000000000" pitchFamily="50" charset="-128"/>
                <a:ea typeface="游ゴシック" panose="020B0400000000000000" pitchFamily="50" charset="-128"/>
                <a:cs typeface="メイリオ"/>
              </a:rPr>
              <a:t>2020</a:t>
            </a:r>
            <a:r>
              <a:rPr lang="ja-JP" altLang="en-US" sz="1200" dirty="0">
                <a:latin typeface="游ゴシック" panose="020B0400000000000000" pitchFamily="50" charset="-128"/>
                <a:ea typeface="游ゴシック" panose="020B0400000000000000" pitchFamily="50" charset="-128"/>
                <a:cs typeface="メイリオ"/>
              </a:rPr>
              <a:t>年度である。</a:t>
            </a:r>
            <a:endParaRPr lang="en-US" altLang="ja-JP" sz="1200" dirty="0">
              <a:latin typeface="游ゴシック" panose="020B0400000000000000" pitchFamily="50" charset="-128"/>
              <a:ea typeface="游ゴシック" panose="020B0400000000000000" pitchFamily="50" charset="-128"/>
            </a:endParaRPr>
          </a:p>
          <a:p>
            <a:pPr marL="431923" indent="-286842">
              <a:lnSpc>
                <a:spcPct val="100000"/>
              </a:lnSpc>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年度別の団体数は、</a:t>
            </a:r>
            <a:r>
              <a:rPr lang="en-US" altLang="ja-JP" sz="1200" dirty="0">
                <a:latin typeface="游ゴシック" panose="020B0400000000000000" pitchFamily="50" charset="-128"/>
                <a:ea typeface="游ゴシック" panose="020B0400000000000000" pitchFamily="50" charset="-128"/>
                <a:cs typeface="メイリオ"/>
              </a:rPr>
              <a:t>2013</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54</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2014</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57</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2015</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2016</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2017</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60</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2018</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60</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2020</a:t>
            </a:r>
            <a:r>
              <a:rPr lang="ja-JP" altLang="en-US" sz="1200" dirty="0">
                <a:latin typeface="游ゴシック" panose="020B0400000000000000" pitchFamily="50" charset="-128"/>
                <a:ea typeface="游ゴシック" panose="020B0400000000000000" pitchFamily="50" charset="-128"/>
                <a:cs typeface="メイリオ"/>
              </a:rPr>
              <a:t>年度</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団体である。</a:t>
            </a: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a:t>
            </a:r>
            <a:r>
              <a:rPr lang="en-US" altLang="ja-JP" sz="1200" dirty="0">
                <a:latin typeface="游ゴシック" panose="020B0400000000000000" pitchFamily="50" charset="-128"/>
                <a:ea typeface="游ゴシック" panose="020B0400000000000000" pitchFamily="50" charset="-128"/>
                <a:cs typeface="メイリオ"/>
              </a:rPr>
              <a:t>3</a:t>
            </a:r>
            <a:r>
              <a:rPr lang="ja-JP" altLang="en-US" sz="1200" dirty="0">
                <a:latin typeface="游ゴシック" panose="020B0400000000000000" pitchFamily="50" charset="-128"/>
                <a:ea typeface="游ゴシック" panose="020B0400000000000000" pitchFamily="50" charset="-128"/>
                <a:cs typeface="メイリオ"/>
              </a:rPr>
              <a:t>月、</a:t>
            </a:r>
            <a:r>
              <a:rPr lang="en-US" altLang="ja-JP" sz="1200" dirty="0">
                <a:latin typeface="游ゴシック" panose="020B0400000000000000" pitchFamily="50" charset="-128"/>
                <a:ea typeface="游ゴシック" panose="020B0400000000000000" pitchFamily="50" charset="-128"/>
                <a:cs typeface="メイリオ"/>
              </a:rPr>
              <a:t>JOC</a:t>
            </a:r>
            <a:r>
              <a:rPr lang="ja-JP" altLang="en-US" sz="1200" dirty="0">
                <a:latin typeface="游ゴシック" panose="020B0400000000000000" pitchFamily="50" charset="-128"/>
                <a:ea typeface="游ゴシック" panose="020B0400000000000000" pitchFamily="50" charset="-128"/>
                <a:cs typeface="メイリオ"/>
              </a:rPr>
              <a:t>の加盟団体見直しにより</a:t>
            </a: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年度より</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団体減。</a:t>
            </a:r>
          </a:p>
          <a:p>
            <a:pPr marL="431923" indent="-286842">
              <a:lnSpc>
                <a:spcPct val="100000"/>
              </a:lnSpc>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本研究では、</a:t>
            </a:r>
            <a:r>
              <a:rPr lang="ja-JP" altLang="en-US" sz="1200" dirty="0">
                <a:latin typeface="游ゴシック" panose="020B0400000000000000" pitchFamily="50" charset="-128"/>
                <a:ea typeface="游ゴシック" panose="020B0400000000000000" pitchFamily="50" charset="-128"/>
              </a:rPr>
              <a:t> 各競技団体の「</a:t>
            </a:r>
            <a:r>
              <a:rPr lang="ja-JP" altLang="en-US" sz="1200" dirty="0">
                <a:latin typeface="游ゴシック" panose="020B0400000000000000" pitchFamily="50" charset="-128"/>
                <a:ea typeface="游ゴシック" panose="020B0400000000000000" pitchFamily="50" charset="-128"/>
                <a:cs typeface="メイリオ"/>
              </a:rPr>
              <a:t>貸借対照表」および「正味財産増減計算書</a:t>
            </a:r>
            <a:r>
              <a:rPr lang="ja-JP" altLang="en-US" sz="1200" dirty="0">
                <a:latin typeface="游ゴシック" panose="020B0400000000000000" pitchFamily="50" charset="-128"/>
                <a:ea typeface="游ゴシック" panose="020B0400000000000000" pitchFamily="50" charset="-128"/>
              </a:rPr>
              <a:t>」のすべての勘定科目にコードを付与して、分類と</a:t>
            </a:r>
            <a:r>
              <a:rPr lang="ja-JP" altLang="en-US" sz="1200" dirty="0">
                <a:latin typeface="游ゴシック" panose="020B0400000000000000" pitchFamily="50" charset="-128"/>
                <a:ea typeface="游ゴシック" panose="020B0400000000000000" pitchFamily="50" charset="-128"/>
                <a:cs typeface="メイリオ"/>
              </a:rPr>
              <a:t>集計をおこなった。</a:t>
            </a:r>
            <a:endParaRPr lang="en-US" altLang="ja-JP" sz="1200" dirty="0">
              <a:latin typeface="游ゴシック" panose="020B0400000000000000" pitchFamily="50" charset="-128"/>
              <a:ea typeface="游ゴシック" panose="020B0400000000000000" pitchFamily="50" charset="-128"/>
              <a:cs typeface="メイリオ"/>
            </a:endParaRPr>
          </a:p>
          <a:p>
            <a:pPr marL="431923" indent="-286842">
              <a:lnSpc>
                <a:spcPct val="100000"/>
              </a:lnSpc>
              <a:spcAft>
                <a:spcPts val="60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それらの財務データを統合して、８年間のパネルデータを構築した。</a:t>
            </a:r>
            <a:endParaRPr lang="en-US" altLang="ja-JP" sz="1200" dirty="0">
              <a:latin typeface="游ゴシック" panose="020B0400000000000000" pitchFamily="50" charset="-128"/>
              <a:ea typeface="游ゴシック" panose="020B0400000000000000" pitchFamily="50" charset="-128"/>
            </a:endParaRPr>
          </a:p>
        </p:txBody>
      </p:sp>
      <p:sp>
        <p:nvSpPr>
          <p:cNvPr id="10" name="タイトル 1"/>
          <p:cNvSpPr txBox="1">
            <a:spLocks/>
          </p:cNvSpPr>
          <p:nvPr/>
        </p:nvSpPr>
        <p:spPr>
          <a:xfrm>
            <a:off x="-3004" y="-334181"/>
            <a:ext cx="12242629" cy="604673"/>
          </a:xfrm>
          <a:prstGeom prst="rect">
            <a:avLst/>
          </a:prstGeom>
          <a:solidFill>
            <a:schemeClr val="bg2">
              <a:lumMod val="75000"/>
            </a:schemeClr>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latin typeface="游ゴシック" panose="020B0400000000000000" pitchFamily="50" charset="-128"/>
                <a:ea typeface="游ゴシック" panose="020B0400000000000000" pitchFamily="50" charset="-128"/>
                <a:cs typeface="メイリオ"/>
              </a:rPr>
              <a:t>分析の対象と期間について</a:t>
            </a:r>
          </a:p>
        </p:txBody>
      </p:sp>
      <p:sp>
        <p:nvSpPr>
          <p:cNvPr id="16" name="コンテンツ プレースホルダー 2"/>
          <p:cNvSpPr txBox="1">
            <a:spLocks/>
          </p:cNvSpPr>
          <p:nvPr/>
        </p:nvSpPr>
        <p:spPr>
          <a:xfrm>
            <a:off x="369903" y="5219696"/>
            <a:ext cx="5749907" cy="2159786"/>
          </a:xfrm>
          <a:prstGeom prst="rect">
            <a:avLst/>
          </a:prstGeom>
        </p:spPr>
        <p:txBody>
          <a:bodyPr vert="horz" lIns="114988" tIns="57495" rIns="114988" bIns="57495" rtlCol="0">
            <a:noAutofit/>
          </a:bodyPr>
          <a:lstStyle>
            <a:lvl1pPr marL="431297" indent="-431297" algn="l" defTabSz="1150124"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1pPr>
            <a:lvl2pPr marL="934475" indent="-359413" algn="l" defTabSz="1150124"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2pPr>
            <a:lvl3pPr marL="1437654" indent="-287531" algn="l" defTabSz="1150124"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3pPr>
            <a:lvl4pPr marL="2012717" indent="-287531" algn="l" defTabSz="115012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4pPr>
            <a:lvl5pPr marL="2587778" indent="-287531" algn="l" defTabSz="115012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5pPr>
            <a:lvl6pPr marL="3162840" indent="-287531" algn="l" defTabSz="115012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6pPr>
            <a:lvl7pPr marL="3737902" indent="-287531" algn="l" defTabSz="115012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7pPr>
            <a:lvl8pPr marL="4312963" indent="-287531" algn="l" defTabSz="115012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8pPr>
            <a:lvl9pPr marL="4888025" indent="-287531" algn="l" defTabSz="115012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9pPr>
          </a:lstStyle>
          <a:p>
            <a:pPr marL="0" indent="0">
              <a:buNone/>
            </a:pPr>
            <a:endParaRPr lang="en-US" altLang="ja-JP" sz="1200" dirty="0">
              <a:latin typeface="游ゴシック" panose="020B0400000000000000" pitchFamily="50" charset="-128"/>
              <a:ea typeface="游ゴシック" panose="020B0400000000000000" pitchFamily="50" charset="-128"/>
              <a:cs typeface="メイリオ"/>
            </a:endParaRPr>
          </a:p>
        </p:txBody>
      </p:sp>
      <p:sp>
        <p:nvSpPr>
          <p:cNvPr id="13" name="タイトル 1">
            <a:extLst>
              <a:ext uri="{FF2B5EF4-FFF2-40B4-BE49-F238E27FC236}">
                <a16:creationId xmlns:a16="http://schemas.microsoft.com/office/drawing/2014/main" id="{8AA93668-1823-4A9C-93D9-AB88DA010F00}"/>
              </a:ext>
            </a:extLst>
          </p:cNvPr>
          <p:cNvSpPr txBox="1">
            <a:spLocks/>
          </p:cNvSpPr>
          <p:nvPr/>
        </p:nvSpPr>
        <p:spPr>
          <a:xfrm>
            <a:off x="5183710" y="1089742"/>
            <a:ext cx="3024334" cy="6469933"/>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200000"/>
              </a:lnSpc>
            </a:pP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公益財団法人</a:t>
            </a: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a:t>
            </a:r>
            <a:r>
              <a:rPr lang="en-US" altLang="ja-JP" sz="1200" b="1" dirty="0">
                <a:latin typeface="游ゴシック" panose="020B0400000000000000" pitchFamily="50" charset="-128"/>
                <a:ea typeface="游ゴシック" panose="020B0400000000000000" pitchFamily="50" charset="-128"/>
              </a:rPr>
              <a:t>30</a:t>
            </a:r>
            <a:r>
              <a:rPr lang="ja-JP" altLang="en-US" sz="1200" b="1" dirty="0">
                <a:latin typeface="游ゴシック" panose="020B0400000000000000" pitchFamily="50" charset="-128"/>
                <a:ea typeface="游ゴシック" panose="020B0400000000000000" pitchFamily="50" charset="-128"/>
              </a:rPr>
              <a:t>団体）</a:t>
            </a:r>
            <a:endParaRPr lang="en-US" altLang="ja-JP" sz="1200" b="1" dirty="0">
              <a:latin typeface="游ゴシック" panose="020B0400000000000000" pitchFamily="50" charset="-128"/>
              <a:ea typeface="游ゴシック" panose="020B0400000000000000" pitchFamily="50" charset="-128"/>
            </a:endParaRPr>
          </a:p>
          <a:p>
            <a:pPr>
              <a:lnSpc>
                <a:spcPct val="200000"/>
              </a:lnSpc>
            </a:pPr>
            <a:endParaRPr lang="en-US" altLang="ja-JP" sz="1200" b="1"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合気会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日本アイスホッケー連盟（冬季）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全日本空手道連盟（夏季）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全日本弓道連盟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日本ゲートボール連合</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日本ゴルフ協会（夏季）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日本サッカー協会（夏季）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日本自転車競技連盟（夏季）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全日本柔道連盟（夏季）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日本水泳連盟（夏季）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全日本スキー連盟（冬季）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日本スケート連盟（冬季）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日本相撲連盟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日本セーリング連盟（夏季）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日本ソフトテニス連盟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日本ソフトボール協会（夏季）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日本体操協会（夏季）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日本卓球協会（夏季）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日本テニス協会（夏季）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全日本なぎなた連盟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全日本軟式野球連盟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日本バスケットボール協会（夏季）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日本バドミントン協会（夏季）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日本バレーボール協会（夏季）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日本ハンドボール協会（夏季）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全日本ボウリング協会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日本野球連盟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日本ラグビーフットボール協会（夏季）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日本陸上競技連盟（夏季）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日本レスリング協会（夏季）</a:t>
            </a:r>
            <a:endParaRPr lang="en-US" altLang="ja-JP" sz="1100" dirty="0">
              <a:latin typeface="游ゴシック" panose="020B0400000000000000" pitchFamily="50" charset="-128"/>
              <a:ea typeface="游ゴシック" panose="020B0400000000000000" pitchFamily="50" charset="-128"/>
            </a:endParaRPr>
          </a:p>
        </p:txBody>
      </p:sp>
      <p:sp>
        <p:nvSpPr>
          <p:cNvPr id="17" name="タイトル 1">
            <a:extLst>
              <a:ext uri="{FF2B5EF4-FFF2-40B4-BE49-F238E27FC236}">
                <a16:creationId xmlns:a16="http://schemas.microsoft.com/office/drawing/2014/main" id="{38E4E95E-0B2E-4BF6-B01D-FAD919ED1097}"/>
              </a:ext>
            </a:extLst>
          </p:cNvPr>
          <p:cNvSpPr txBox="1">
            <a:spLocks/>
          </p:cNvSpPr>
          <p:nvPr/>
        </p:nvSpPr>
        <p:spPr>
          <a:xfrm>
            <a:off x="8195847" y="1089742"/>
            <a:ext cx="4043777" cy="6469933"/>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200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公益社団法人</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29</a:t>
            </a:r>
            <a:r>
              <a:rPr lang="ja-JP" altLang="en-US" sz="1100" b="1" dirty="0">
                <a:latin typeface="游ゴシック" panose="020B0400000000000000" pitchFamily="50" charset="-128"/>
                <a:ea typeface="游ゴシック" panose="020B0400000000000000" pitchFamily="50" charset="-128"/>
              </a:rPr>
              <a:t>団体）</a:t>
            </a:r>
            <a:endParaRPr lang="en-US" altLang="ja-JP" sz="1100" b="1" dirty="0">
              <a:latin typeface="游ゴシック" panose="020B0400000000000000" pitchFamily="50" charset="-128"/>
              <a:ea typeface="游ゴシック" panose="020B0400000000000000" pitchFamily="50" charset="-128"/>
            </a:endParaRPr>
          </a:p>
          <a:p>
            <a:pPr>
              <a:lnSpc>
                <a:spcPct val="200000"/>
              </a:lnSpc>
            </a:pPr>
            <a:endParaRPr lang="en-US" altLang="ja-JP" sz="1100" b="1"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全日本アーチェリー連盟（夏季）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日本アメリカンフットボール協会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日本ウェイトリフティング協会（夏季）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日本エアロビック連盟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日本オリエンテーリング協会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日本カーリング協会（冬季）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日本カヌー連盟（夏季）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日本近代五種協会（夏季）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日本グラウンド・ゴルフ協会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日本山岳・スポーツクライミング協会（夏季）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全日本銃剣道連盟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日本スカッシュ協会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日本スポーツチャンバラ協会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日本ダーツ協会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日本ダンススポーツ連盟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日本チアリーディング協会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日本綱引連盟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日本トライアスロン連合（夏季）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日本馬術連盟（夏季）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日本パワーリフティング協会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日本ビリヤード協会</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日本フェンシング協会（夏季）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日本武術太極拳連盟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日本ペタンク・ブール連盟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日本ボート協会（夏季）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日本ホッケー協会（夏季）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日本ボディビル・フィットネス連盟</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日本ボブスレー・リュージュ・スケルトン連盟（冬季）</a:t>
            </a:r>
            <a:endParaRPr lang="en-US" altLang="ja-JP" sz="1100" dirty="0">
              <a:latin typeface="游ゴシック" panose="020B0400000000000000" pitchFamily="50" charset="-128"/>
              <a:ea typeface="游ゴシック" panose="020B0400000000000000" pitchFamily="50" charset="-128"/>
            </a:endParaRPr>
          </a:p>
          <a:p>
            <a:pPr indent="-309883">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日本ライフル射撃協会（夏季）</a:t>
            </a:r>
            <a:endParaRPr lang="en-US" altLang="ja-JP"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9751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212E0-1C49-4DB8-B551-2B88ACE7124B}"/>
              </a:ext>
            </a:extLst>
          </p:cNvPr>
          <p:cNvSpPr>
            <a:spLocks noGrp="1"/>
          </p:cNvSpPr>
          <p:nvPr>
            <p:ph type="title"/>
          </p:nvPr>
        </p:nvSpPr>
        <p:spPr>
          <a:xfrm>
            <a:off x="-12181" y="3059908"/>
            <a:ext cx="10451566" cy="1439858"/>
          </a:xfrm>
          <a:solidFill>
            <a:schemeClr val="accent2"/>
          </a:solidFill>
        </p:spPr>
        <p:txBody>
          <a:bodyPr>
            <a:normAutofit/>
          </a:bodyPr>
          <a:lstStyle/>
          <a:p>
            <a:r>
              <a:rPr lang="en-US" altLang="ja-JP" sz="3999" b="0" dirty="0">
                <a:latin typeface="游ゴシック" panose="020B0400000000000000" pitchFamily="50" charset="-128"/>
              </a:rPr>
              <a:t>Ⅰ. </a:t>
            </a:r>
            <a:br>
              <a:rPr lang="en-US" altLang="ja-JP" sz="3999" b="0" dirty="0">
                <a:latin typeface="游ゴシック" panose="020B0400000000000000" pitchFamily="50" charset="-128"/>
              </a:rPr>
            </a:br>
            <a:r>
              <a:rPr lang="ja-JP" altLang="en-US" sz="3999" b="0" dirty="0">
                <a:latin typeface="游ゴシック" panose="020B0400000000000000" pitchFamily="50" charset="-128"/>
              </a:rPr>
              <a:t>中央競技団体と収益</a:t>
            </a:r>
          </a:p>
        </p:txBody>
      </p:sp>
      <p:sp>
        <p:nvSpPr>
          <p:cNvPr id="3" name="スライド番号プレースホルダー 2">
            <a:extLst>
              <a:ext uri="{FF2B5EF4-FFF2-40B4-BE49-F238E27FC236}">
                <a16:creationId xmlns:a16="http://schemas.microsoft.com/office/drawing/2014/main" id="{F9986C19-B623-4487-BC07-C7E3DA19DDD4}"/>
              </a:ext>
            </a:extLst>
          </p:cNvPr>
          <p:cNvSpPr>
            <a:spLocks noGrp="1"/>
          </p:cNvSpPr>
          <p:nvPr>
            <p:ph type="sldNum" sz="quarter" idx="12"/>
          </p:nvPr>
        </p:nvSpPr>
        <p:spPr/>
        <p:txBody>
          <a:bodyPr/>
          <a:lstStyle/>
          <a:p>
            <a:fld id="{810D01C6-90FB-434E-BAC2-C386CE6EBABF}" type="slidenum">
              <a:rPr kumimoji="1" lang="ja-JP" altLang="en-US" smtClean="0"/>
              <a:t>3</a:t>
            </a:fld>
            <a:endParaRPr kumimoji="1" lang="ja-JP" altLang="en-US"/>
          </a:p>
        </p:txBody>
      </p:sp>
    </p:spTree>
    <p:extLst>
      <p:ext uri="{BB962C8B-B14F-4D97-AF65-F5344CB8AC3E}">
        <p14:creationId xmlns:p14="http://schemas.microsoft.com/office/powerpoint/2010/main" val="333958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77835" y="7132191"/>
            <a:ext cx="431883" cy="371318"/>
          </a:xfrm>
        </p:spPr>
        <p:txBody>
          <a:bodyPr/>
          <a:lstStyle/>
          <a:p>
            <a:fld id="{EDC73137-A8BC-4480-9874-CAD852DFD59C}" type="slidenum">
              <a:rPr kumimoji="1" lang="ja-JP" altLang="en-US" smtClean="0"/>
              <a:t>4</a:t>
            </a:fld>
            <a:endParaRPr kumimoji="1" lang="ja-JP" altLang="en-US" dirty="0"/>
          </a:p>
        </p:txBody>
      </p:sp>
      <p:sp>
        <p:nvSpPr>
          <p:cNvPr id="7" name="タイトル 1"/>
          <p:cNvSpPr txBox="1">
            <a:spLocks/>
          </p:cNvSpPr>
          <p:nvPr/>
        </p:nvSpPr>
        <p:spPr>
          <a:xfrm>
            <a:off x="358974" y="610780"/>
            <a:ext cx="11518861" cy="2160945"/>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図表</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に、中央競技団体の正味財産増減計算書のうち、経常収益の推移を示した。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公益法人への移行が進んだ</a:t>
            </a:r>
            <a:r>
              <a:rPr lang="en-US" altLang="ja-JP" sz="1200" dirty="0">
                <a:latin typeface="游ゴシック" panose="020B0400000000000000" pitchFamily="50" charset="-128"/>
                <a:ea typeface="游ゴシック" panose="020B0400000000000000" pitchFamily="50" charset="-128"/>
                <a:cs typeface="メイリオ"/>
              </a:rPr>
              <a:t>2013</a:t>
            </a:r>
            <a:r>
              <a:rPr lang="ja-JP" altLang="en-US" sz="1200" dirty="0">
                <a:latin typeface="游ゴシック" panose="020B0400000000000000" pitchFamily="50" charset="-128"/>
                <a:ea typeface="游ゴシック" panose="020B0400000000000000" pitchFamily="50" charset="-128"/>
                <a:cs typeface="メイリオ"/>
              </a:rPr>
              <a:t>年度の</a:t>
            </a:r>
            <a:r>
              <a:rPr lang="en-US" altLang="ja-JP" sz="1200" dirty="0">
                <a:latin typeface="游ゴシック" panose="020B0400000000000000" pitchFamily="50" charset="-128"/>
                <a:ea typeface="游ゴシック" panose="020B0400000000000000" pitchFamily="50" charset="-128"/>
                <a:cs typeface="メイリオ"/>
              </a:rPr>
              <a:t>54</a:t>
            </a:r>
            <a:r>
              <a:rPr lang="ja-JP" altLang="en-US" sz="1200" dirty="0">
                <a:latin typeface="游ゴシック" panose="020B0400000000000000" pitchFamily="50" charset="-128"/>
                <a:ea typeface="游ゴシック" panose="020B0400000000000000" pitchFamily="50" charset="-128"/>
                <a:cs typeface="メイリオ"/>
              </a:rPr>
              <a:t>団体の経常収益計は</a:t>
            </a:r>
            <a:r>
              <a:rPr lang="en-US" altLang="ja-JP" sz="1200" dirty="0">
                <a:latin typeface="游ゴシック" panose="020B0400000000000000" pitchFamily="50" charset="-128"/>
                <a:ea typeface="游ゴシック" panose="020B0400000000000000" pitchFamily="50" charset="-128"/>
                <a:cs typeface="メイリオ"/>
              </a:rPr>
              <a:t>452</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7,400</a:t>
            </a:r>
            <a:r>
              <a:rPr lang="ja-JP" altLang="en-US" sz="1200" dirty="0">
                <a:latin typeface="游ゴシック" panose="020B0400000000000000" pitchFamily="50" charset="-128"/>
                <a:ea typeface="游ゴシック" panose="020B0400000000000000" pitchFamily="50" charset="-128"/>
                <a:cs typeface="メイリオ"/>
              </a:rPr>
              <a:t>万円で、科目別の収益額が大きい順に、大会参加料や指導者講習参加料、広告収入、協賛金収入等を含む「事業収益」が</a:t>
            </a:r>
            <a:r>
              <a:rPr lang="en-US" altLang="ja-JP" sz="1200" dirty="0">
                <a:latin typeface="游ゴシック" panose="020B0400000000000000" pitchFamily="50" charset="-128"/>
                <a:ea typeface="游ゴシック" panose="020B0400000000000000" pitchFamily="50" charset="-128"/>
                <a:cs typeface="メイリオ"/>
              </a:rPr>
              <a:t>320</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8,200</a:t>
            </a:r>
            <a:r>
              <a:rPr lang="ja-JP" altLang="en-US" sz="1200" dirty="0">
                <a:latin typeface="游ゴシック" panose="020B0400000000000000" pitchFamily="50" charset="-128"/>
                <a:ea typeface="游ゴシック" panose="020B0400000000000000" pitchFamily="50" charset="-128"/>
                <a:cs typeface="メイリオ"/>
              </a:rPr>
              <a:t>万円、競技登録者や社団における会員からの「会費収益」が</a:t>
            </a:r>
            <a:r>
              <a:rPr lang="en-US" altLang="ja-JP" sz="1200" dirty="0">
                <a:latin typeface="游ゴシック" panose="020B0400000000000000" pitchFamily="50" charset="-128"/>
                <a:ea typeface="游ゴシック" panose="020B0400000000000000" pitchFamily="50" charset="-128"/>
                <a:cs typeface="メイリオ"/>
              </a:rPr>
              <a:t>55</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5,700</a:t>
            </a:r>
            <a:r>
              <a:rPr lang="ja-JP" altLang="en-US" sz="1200" dirty="0">
                <a:latin typeface="游ゴシック" panose="020B0400000000000000" pitchFamily="50" charset="-128"/>
                <a:ea typeface="游ゴシック" panose="020B0400000000000000" pitchFamily="50" charset="-128"/>
                <a:cs typeface="メイリオ"/>
              </a:rPr>
              <a:t>万円、国や民間企業等からの「受取補助金等」が</a:t>
            </a:r>
            <a:r>
              <a:rPr lang="en-US" altLang="ja-JP" sz="1200" dirty="0">
                <a:latin typeface="游ゴシック" panose="020B0400000000000000" pitchFamily="50" charset="-128"/>
                <a:ea typeface="游ゴシック" panose="020B0400000000000000" pitchFamily="50" charset="-128"/>
                <a:cs typeface="メイリオ"/>
              </a:rPr>
              <a:t>47</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700</a:t>
            </a:r>
            <a:r>
              <a:rPr lang="ja-JP" altLang="en-US" sz="1200" dirty="0">
                <a:latin typeface="游ゴシック" panose="020B0400000000000000" pitchFamily="50" charset="-128"/>
                <a:ea typeface="游ゴシック" panose="020B0400000000000000" pitchFamily="50" charset="-128"/>
                <a:cs typeface="メイリオ"/>
              </a:rPr>
              <a:t>万円であった。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東京</a:t>
            </a:r>
            <a:r>
              <a:rPr lang="en-US" altLang="ja-JP" sz="1200" dirty="0">
                <a:latin typeface="游ゴシック" panose="020B0400000000000000" pitchFamily="50" charset="-128"/>
                <a:ea typeface="游ゴシック" panose="020B0400000000000000" pitchFamily="50" charset="-128"/>
                <a:cs typeface="メイリオ"/>
              </a:rPr>
              <a:t>2020</a:t>
            </a:r>
            <a:r>
              <a:rPr lang="ja-JP" altLang="en-US" sz="1200" dirty="0">
                <a:latin typeface="游ゴシック" panose="020B0400000000000000" pitchFamily="50" charset="-128"/>
                <a:ea typeface="游ゴシック" panose="020B0400000000000000" pitchFamily="50" charset="-128"/>
                <a:cs typeface="メイリオ"/>
              </a:rPr>
              <a:t>大会開催決定の翌</a:t>
            </a:r>
            <a:r>
              <a:rPr lang="en-US" altLang="ja-JP" sz="1200" dirty="0">
                <a:latin typeface="游ゴシック" panose="020B0400000000000000" pitchFamily="50" charset="-128"/>
                <a:ea typeface="游ゴシック" panose="020B0400000000000000" pitchFamily="50" charset="-128"/>
                <a:cs typeface="メイリオ"/>
              </a:rPr>
              <a:t>2014</a:t>
            </a:r>
            <a:r>
              <a:rPr lang="ja-JP" altLang="en-US" sz="1200" dirty="0">
                <a:latin typeface="游ゴシック" panose="020B0400000000000000" pitchFamily="50" charset="-128"/>
                <a:ea typeface="游ゴシック" panose="020B0400000000000000" pitchFamily="50" charset="-128"/>
                <a:cs typeface="メイリオ"/>
              </a:rPr>
              <a:t>年度より「受取補助金」の金額が「会費収益」を上回るようになり、以降ほぼ全ての項目で</a:t>
            </a: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年度まで増加傾向にあった。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年度には、</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団体の経常収益計が</a:t>
            </a:r>
            <a:r>
              <a:rPr lang="en-US" altLang="ja-JP" sz="1200" dirty="0">
                <a:latin typeface="游ゴシック" panose="020B0400000000000000" pitchFamily="50" charset="-128"/>
                <a:ea typeface="游ゴシック" panose="020B0400000000000000" pitchFamily="50" charset="-128"/>
                <a:cs typeface="メイリオ"/>
              </a:rPr>
              <a:t>741</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3,000</a:t>
            </a:r>
            <a:r>
              <a:rPr lang="ja-JP" altLang="en-US" sz="1200" dirty="0">
                <a:latin typeface="游ゴシック" panose="020B0400000000000000" pitchFamily="50" charset="-128"/>
                <a:ea typeface="游ゴシック" panose="020B0400000000000000" pitchFamily="50" charset="-128"/>
                <a:cs typeface="メイリオ"/>
              </a:rPr>
              <a:t>万円となり、収益額の大きい順に「事業収益」</a:t>
            </a:r>
            <a:r>
              <a:rPr lang="en-US" altLang="ja-JP" sz="1200" dirty="0">
                <a:latin typeface="游ゴシック" panose="020B0400000000000000" pitchFamily="50" charset="-128"/>
                <a:ea typeface="游ゴシック" panose="020B0400000000000000" pitchFamily="50" charset="-128"/>
                <a:cs typeface="メイリオ"/>
              </a:rPr>
              <a:t>494</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4,2900</a:t>
            </a:r>
            <a:r>
              <a:rPr lang="ja-JP" altLang="en-US" sz="1200" dirty="0">
                <a:latin typeface="游ゴシック" panose="020B0400000000000000" pitchFamily="50" charset="-128"/>
                <a:ea typeface="游ゴシック" panose="020B0400000000000000" pitchFamily="50" charset="-128"/>
                <a:cs typeface="メイリオ"/>
              </a:rPr>
              <a:t>万円、「受取補助金」</a:t>
            </a:r>
            <a:r>
              <a:rPr lang="en-US" altLang="ja-JP" sz="1200" dirty="0">
                <a:latin typeface="游ゴシック" panose="020B0400000000000000" pitchFamily="50" charset="-128"/>
                <a:ea typeface="游ゴシック" panose="020B0400000000000000" pitchFamily="50" charset="-128"/>
                <a:cs typeface="メイリオ"/>
              </a:rPr>
              <a:t>121</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6,400</a:t>
            </a:r>
            <a:r>
              <a:rPr lang="ja-JP" altLang="en-US" sz="1200" dirty="0">
                <a:latin typeface="游ゴシック" panose="020B0400000000000000" pitchFamily="50" charset="-128"/>
                <a:ea typeface="游ゴシック" panose="020B0400000000000000" pitchFamily="50" charset="-128"/>
                <a:cs typeface="メイリオ"/>
              </a:rPr>
              <a:t>万円、「会費収益」</a:t>
            </a:r>
            <a:r>
              <a:rPr lang="en-US" altLang="ja-JP" sz="1200" dirty="0">
                <a:latin typeface="游ゴシック" panose="020B0400000000000000" pitchFamily="50" charset="-128"/>
                <a:ea typeface="游ゴシック" panose="020B0400000000000000" pitchFamily="50" charset="-128"/>
                <a:cs typeface="メイリオ"/>
              </a:rPr>
              <a:t>65</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7,700</a:t>
            </a:r>
            <a:r>
              <a:rPr lang="ja-JP" altLang="en-US" sz="1200" dirty="0">
                <a:latin typeface="游ゴシック" panose="020B0400000000000000" pitchFamily="50" charset="-128"/>
                <a:ea typeface="游ゴシック" panose="020B0400000000000000" pitchFamily="50" charset="-128"/>
                <a:cs typeface="メイリオ"/>
              </a:rPr>
              <a:t>万円であった。調査対象の最新年度にあたる</a:t>
            </a:r>
            <a:r>
              <a:rPr lang="en-US" altLang="ja-JP" sz="1200" dirty="0">
                <a:latin typeface="游ゴシック" panose="020B0400000000000000" pitchFamily="50" charset="-128"/>
                <a:ea typeface="游ゴシック" panose="020B0400000000000000" pitchFamily="50" charset="-128"/>
                <a:cs typeface="メイリオ"/>
              </a:rPr>
              <a:t>2020</a:t>
            </a:r>
            <a:r>
              <a:rPr lang="ja-JP" altLang="en-US" sz="1200" dirty="0">
                <a:latin typeface="游ゴシック" panose="020B0400000000000000" pitchFamily="50" charset="-128"/>
                <a:ea typeface="游ゴシック" panose="020B0400000000000000" pitchFamily="50" charset="-128"/>
                <a:cs typeface="メイリオ"/>
              </a:rPr>
              <a:t>年度には、新型コロナウイルスの蔓延により事業活動が停滞し、</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団体の経常収益計は</a:t>
            </a:r>
            <a:r>
              <a:rPr lang="en-US" altLang="ja-JP" sz="1200" dirty="0">
                <a:latin typeface="游ゴシック" panose="020B0400000000000000" pitchFamily="50" charset="-128"/>
                <a:ea typeface="游ゴシック" panose="020B0400000000000000" pitchFamily="50" charset="-128"/>
                <a:cs typeface="メイリオ"/>
              </a:rPr>
              <a:t>448</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4,100</a:t>
            </a:r>
            <a:r>
              <a:rPr lang="ja-JP" altLang="en-US" sz="1200" dirty="0">
                <a:latin typeface="游ゴシック" panose="020B0400000000000000" pitchFamily="50" charset="-128"/>
                <a:ea typeface="游ゴシック" panose="020B0400000000000000" pitchFamily="50" charset="-128"/>
                <a:cs typeface="メイリオ"/>
              </a:rPr>
              <a:t>万円まで減少した。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cs typeface="メイリオ"/>
              </a:rPr>
              <a:t>2013</a:t>
            </a:r>
            <a:r>
              <a:rPr lang="ja-JP" altLang="en-US" sz="1200" dirty="0">
                <a:latin typeface="游ゴシック" panose="020B0400000000000000" pitchFamily="50" charset="-128"/>
                <a:ea typeface="游ゴシック" panose="020B0400000000000000" pitchFamily="50" charset="-128"/>
                <a:cs typeface="メイリオ"/>
              </a:rPr>
              <a:t>年度と</a:t>
            </a: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年度を比べると約</a:t>
            </a:r>
            <a:r>
              <a:rPr lang="en-US" altLang="ja-JP" sz="1200" dirty="0">
                <a:latin typeface="游ゴシック" panose="020B0400000000000000" pitchFamily="50" charset="-128"/>
                <a:ea typeface="游ゴシック" panose="020B0400000000000000" pitchFamily="50" charset="-128"/>
                <a:cs typeface="メイリオ"/>
              </a:rPr>
              <a:t>288</a:t>
            </a:r>
            <a:r>
              <a:rPr lang="ja-JP" altLang="en-US" sz="1200" dirty="0">
                <a:latin typeface="游ゴシック" panose="020B0400000000000000" pitchFamily="50" charset="-128"/>
                <a:ea typeface="游ゴシック" panose="020B0400000000000000" pitchFamily="50" charset="-128"/>
                <a:cs typeface="メイリオ"/>
              </a:rPr>
              <a:t>億円の収益増があり、競技団体の経常収益は過去</a:t>
            </a:r>
            <a:r>
              <a:rPr lang="en-US" altLang="ja-JP" sz="1200" dirty="0">
                <a:latin typeface="游ゴシック" panose="020B0400000000000000" pitchFamily="50" charset="-128"/>
                <a:ea typeface="游ゴシック" panose="020B0400000000000000" pitchFamily="50" charset="-128"/>
                <a:cs typeface="メイリオ"/>
              </a:rPr>
              <a:t>6</a:t>
            </a:r>
            <a:r>
              <a:rPr lang="ja-JP" altLang="en-US" sz="1200" dirty="0">
                <a:latin typeface="游ゴシック" panose="020B0400000000000000" pitchFamily="50" charset="-128"/>
                <a:ea typeface="游ゴシック" panose="020B0400000000000000" pitchFamily="50" charset="-128"/>
                <a:cs typeface="メイリオ"/>
              </a:rPr>
              <a:t>年間で大きく成長していることがわかる。特に「事業収益」（約</a:t>
            </a:r>
            <a:r>
              <a:rPr lang="en-US" altLang="ja-JP" sz="1200" dirty="0">
                <a:latin typeface="游ゴシック" panose="020B0400000000000000" pitchFamily="50" charset="-128"/>
                <a:ea typeface="游ゴシック" panose="020B0400000000000000" pitchFamily="50" charset="-128"/>
                <a:cs typeface="メイリオ"/>
              </a:rPr>
              <a:t>173</a:t>
            </a:r>
            <a:r>
              <a:rPr lang="ja-JP" altLang="en-US" sz="1200" dirty="0">
                <a:latin typeface="游ゴシック" panose="020B0400000000000000" pitchFamily="50" charset="-128"/>
                <a:ea typeface="游ゴシック" panose="020B0400000000000000" pitchFamily="50" charset="-128"/>
                <a:cs typeface="メイリオ"/>
              </a:rPr>
              <a:t>億円）と「受取補助金等」（約</a:t>
            </a:r>
            <a:r>
              <a:rPr lang="en-US" altLang="ja-JP" sz="1200" dirty="0">
                <a:latin typeface="游ゴシック" panose="020B0400000000000000" pitchFamily="50" charset="-128"/>
                <a:ea typeface="游ゴシック" panose="020B0400000000000000" pitchFamily="50" charset="-128"/>
                <a:cs typeface="メイリオ"/>
              </a:rPr>
              <a:t>75</a:t>
            </a:r>
            <a:r>
              <a:rPr lang="ja-JP" altLang="en-US" sz="1200" dirty="0">
                <a:latin typeface="游ゴシック" panose="020B0400000000000000" pitchFamily="50" charset="-128"/>
                <a:ea typeface="游ゴシック" panose="020B0400000000000000" pitchFamily="50" charset="-128"/>
                <a:cs typeface="メイリオ"/>
              </a:rPr>
              <a:t>億円）で顕著な増加がみられた。</a:t>
            </a:r>
          </a:p>
        </p:txBody>
      </p:sp>
      <p:sp>
        <p:nvSpPr>
          <p:cNvPr id="12" name="タイトル 1"/>
          <p:cNvSpPr txBox="1">
            <a:spLocks/>
          </p:cNvSpPr>
          <p:nvPr/>
        </p:nvSpPr>
        <p:spPr>
          <a:xfrm>
            <a:off x="-916" y="-4811"/>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正味財産の状況－経常収益の推移</a:t>
            </a:r>
          </a:p>
        </p:txBody>
      </p:sp>
      <p:sp>
        <p:nvSpPr>
          <p:cNvPr id="20" name="タイトル 1"/>
          <p:cNvSpPr txBox="1">
            <a:spLocks/>
          </p:cNvSpPr>
          <p:nvPr/>
        </p:nvSpPr>
        <p:spPr>
          <a:xfrm>
            <a:off x="108624" y="7174008"/>
            <a:ext cx="4506626"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12</a:t>
            </a:r>
            <a:r>
              <a:rPr lang="ja-JP" altLang="en-US" sz="1200" b="1" dirty="0">
                <a:latin typeface="游ゴシック" panose="020B0400000000000000" pitchFamily="50" charset="-128"/>
                <a:ea typeface="游ゴシック" panose="020B0400000000000000" pitchFamily="50" charset="-128"/>
                <a:cs typeface="メイリオ"/>
              </a:rPr>
              <a:t>　競技団体の経常収益計の推移（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9" name="タイトル 1"/>
          <p:cNvSpPr txBox="1">
            <a:spLocks/>
          </p:cNvSpPr>
          <p:nvPr/>
        </p:nvSpPr>
        <p:spPr>
          <a:xfrm>
            <a:off x="6806087" y="5770469"/>
            <a:ext cx="5105447" cy="1609768"/>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latin typeface="游ゴシック" panose="020B0400000000000000" pitchFamily="50" charset="-128"/>
                <a:ea typeface="游ゴシック" panose="020B0400000000000000" pitchFamily="50" charset="-128"/>
                <a:cs typeface="メイリオ"/>
              </a:rPr>
              <a:t>　本研究では、正味財産増減計算書の経常収益の部に係る勘定科目（大科目）に従い、「基本財産運用益」「特定資産運用益」「会費収益」「事業収益」「受取補助金等」「受取負担金」「受取寄付金」「雑収入」「その他の経常収益」の</a:t>
            </a:r>
            <a:r>
              <a:rPr lang="en-US" altLang="ja-JP" sz="1200" dirty="0">
                <a:latin typeface="游ゴシック" panose="020B0400000000000000" pitchFamily="50" charset="-128"/>
                <a:ea typeface="游ゴシック" panose="020B0400000000000000" pitchFamily="50" charset="-128"/>
                <a:cs typeface="メイリオ"/>
              </a:rPr>
              <a:t>9</a:t>
            </a:r>
            <a:r>
              <a:rPr lang="ja-JP" altLang="en-US" sz="1200" dirty="0">
                <a:latin typeface="游ゴシック" panose="020B0400000000000000" pitchFamily="50" charset="-128"/>
                <a:ea typeface="游ゴシック" panose="020B0400000000000000" pitchFamily="50" charset="-128"/>
                <a:cs typeface="メイリオ"/>
              </a:rPr>
              <a:t>科目に分類した。その際、たとえば競技登録者からの会費収入を「受取負担金」に計上したり、ケースも確認されたが、団体における区分を尊重し財務諸表のとおりに分類したうえで金額を算出している。なお上記</a:t>
            </a:r>
            <a:r>
              <a:rPr lang="en-US" altLang="ja-JP" sz="1200" dirty="0">
                <a:latin typeface="游ゴシック" panose="020B0400000000000000" pitchFamily="50" charset="-128"/>
                <a:ea typeface="游ゴシック" panose="020B0400000000000000" pitchFamily="50" charset="-128"/>
                <a:cs typeface="メイリオ"/>
              </a:rPr>
              <a:t>9</a:t>
            </a:r>
            <a:r>
              <a:rPr lang="ja-JP" altLang="en-US" sz="1200" dirty="0">
                <a:latin typeface="游ゴシック" panose="020B0400000000000000" pitchFamily="50" charset="-128"/>
                <a:ea typeface="游ゴシック" panose="020B0400000000000000" pitchFamily="50" charset="-128"/>
                <a:cs typeface="メイリオ"/>
              </a:rPr>
              <a:t>科目は、公益法人会計ガイドラインに沿っている。本研究で対象としたほぼ全ての競技団体で採用されているものである。</a:t>
            </a:r>
            <a:endParaRPr lang="en-US" altLang="ja-JP" sz="1200" dirty="0">
              <a:latin typeface="游ゴシック" panose="020B0400000000000000" pitchFamily="50" charset="-128"/>
              <a:ea typeface="游ゴシック" panose="020B0400000000000000" pitchFamily="50" charset="-128"/>
              <a:cs typeface="メイリオ"/>
            </a:endParaRPr>
          </a:p>
        </p:txBody>
      </p:sp>
      <p:pic>
        <p:nvPicPr>
          <p:cNvPr id="4" name="図 3"/>
          <p:cNvPicPr>
            <a:picLocks noChangeAspect="1"/>
          </p:cNvPicPr>
          <p:nvPr/>
        </p:nvPicPr>
        <p:blipFill>
          <a:blip r:embed="rId3"/>
          <a:stretch>
            <a:fillRect/>
          </a:stretch>
        </p:blipFill>
        <p:spPr>
          <a:xfrm>
            <a:off x="6983730" y="2806281"/>
            <a:ext cx="4660400" cy="2627448"/>
          </a:xfrm>
          <a:prstGeom prst="rect">
            <a:avLst/>
          </a:prstGeom>
        </p:spPr>
      </p:pic>
      <p:sp>
        <p:nvSpPr>
          <p:cNvPr id="10" name="タイトル 1"/>
          <p:cNvSpPr txBox="1">
            <a:spLocks/>
          </p:cNvSpPr>
          <p:nvPr/>
        </p:nvSpPr>
        <p:spPr>
          <a:xfrm>
            <a:off x="6983727" y="5439005"/>
            <a:ext cx="4894108"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5" b="1" dirty="0">
                <a:latin typeface="Meiryo UI" panose="020B0604030504040204" pitchFamily="50" charset="-128"/>
                <a:ea typeface="Meiryo UI" panose="020B0604030504040204" pitchFamily="50" charset="-128"/>
                <a:cs typeface="メイリオ"/>
              </a:rPr>
              <a:t>図表</a:t>
            </a:r>
            <a:r>
              <a:rPr lang="en-US" altLang="ja-JP" sz="1205" b="1" dirty="0">
                <a:latin typeface="Meiryo UI" panose="020B0604030504040204" pitchFamily="50" charset="-128"/>
                <a:ea typeface="Meiryo UI" panose="020B0604030504040204" pitchFamily="50" charset="-128"/>
                <a:cs typeface="メイリオ"/>
              </a:rPr>
              <a:t>2</a:t>
            </a:r>
            <a:r>
              <a:rPr lang="ja-JP" altLang="en-US" sz="1205" b="1" dirty="0">
                <a:latin typeface="Meiryo UI" panose="020B0604030504040204" pitchFamily="50" charset="-128"/>
                <a:ea typeface="Meiryo UI" panose="020B0604030504040204" pitchFamily="50" charset="-128"/>
                <a:cs typeface="メイリオ"/>
              </a:rPr>
              <a:t>　中央競技団体の正味財産増減計算書に係る科目及び取扱内容</a:t>
            </a:r>
            <a:endParaRPr lang="en-US" altLang="ja-JP" sz="1205" b="1" dirty="0">
              <a:latin typeface="Meiryo UI" panose="020B0604030504040204" pitchFamily="50" charset="-128"/>
              <a:ea typeface="Meiryo UI" panose="020B0604030504040204" pitchFamily="50" charset="-128"/>
              <a:cs typeface="メイリオ"/>
            </a:endParaRPr>
          </a:p>
        </p:txBody>
      </p:sp>
      <p:pic>
        <p:nvPicPr>
          <p:cNvPr id="5" name="図 4">
            <a:extLst>
              <a:ext uri="{FF2B5EF4-FFF2-40B4-BE49-F238E27FC236}">
                <a16:creationId xmlns:a16="http://schemas.microsoft.com/office/drawing/2014/main" id="{F879BF1F-0EBD-44E4-BFDB-0CB845629532}"/>
              </a:ext>
            </a:extLst>
          </p:cNvPr>
          <p:cNvPicPr>
            <a:picLocks noChangeAspect="1"/>
          </p:cNvPicPr>
          <p:nvPr/>
        </p:nvPicPr>
        <p:blipFill>
          <a:blip r:embed="rId4"/>
          <a:stretch>
            <a:fillRect/>
          </a:stretch>
        </p:blipFill>
        <p:spPr>
          <a:xfrm>
            <a:off x="37800" y="2893125"/>
            <a:ext cx="6769110" cy="4308232"/>
          </a:xfrm>
          <a:prstGeom prst="rect">
            <a:avLst/>
          </a:prstGeom>
        </p:spPr>
      </p:pic>
    </p:spTree>
    <p:extLst>
      <p:ext uri="{BB962C8B-B14F-4D97-AF65-F5344CB8AC3E}">
        <p14:creationId xmlns:p14="http://schemas.microsoft.com/office/powerpoint/2010/main" val="286811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5843" y="7132192"/>
            <a:ext cx="431883" cy="371318"/>
          </a:xfrm>
        </p:spPr>
        <p:txBody>
          <a:bodyPr/>
          <a:lstStyle/>
          <a:p>
            <a:fld id="{EDC73137-A8BC-4480-9874-CAD852DFD59C}" type="slidenum">
              <a:rPr kumimoji="1" lang="ja-JP" altLang="en-US" smtClean="0"/>
              <a:t>5</a:t>
            </a:fld>
            <a:endParaRPr kumimoji="1" lang="ja-JP" altLang="en-US" dirty="0"/>
          </a:p>
        </p:txBody>
      </p:sp>
      <p:sp>
        <p:nvSpPr>
          <p:cNvPr id="7" name="タイトル 1"/>
          <p:cNvSpPr txBox="1">
            <a:spLocks/>
          </p:cNvSpPr>
          <p:nvPr/>
        </p:nvSpPr>
        <p:spPr>
          <a:xfrm>
            <a:off x="359171" y="884563"/>
            <a:ext cx="5759237" cy="1642794"/>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5" b="1" dirty="0">
                <a:latin typeface="游ゴシック" panose="020B0400000000000000" pitchFamily="50" charset="-128"/>
                <a:ea typeface="游ゴシック" panose="020B0400000000000000" pitchFamily="50" charset="-128"/>
                <a:cs typeface="メイリオ"/>
              </a:rPr>
              <a:t>【</a:t>
            </a:r>
            <a:r>
              <a:rPr lang="ja-JP" altLang="en-US" sz="1205" b="1" dirty="0">
                <a:latin typeface="游ゴシック" panose="020B0400000000000000" pitchFamily="50" charset="-128"/>
                <a:ea typeface="游ゴシック" panose="020B0400000000000000" pitchFamily="50" charset="-128"/>
                <a:cs typeface="メイリオ"/>
              </a:rPr>
              <a:t>公益財団法人</a:t>
            </a:r>
            <a:r>
              <a:rPr lang="en-US" altLang="ja-JP" sz="1205" b="1" dirty="0">
                <a:latin typeface="游ゴシック" panose="020B0400000000000000" pitchFamily="50" charset="-128"/>
                <a:ea typeface="游ゴシック" panose="020B0400000000000000" pitchFamily="50" charset="-128"/>
                <a:cs typeface="メイリオ"/>
              </a:rPr>
              <a:t>】</a:t>
            </a:r>
          </a:p>
          <a:p>
            <a:pPr marL="285699" indent="-285699">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公益財団法人の経常収益計は、</a:t>
            </a:r>
            <a:r>
              <a:rPr lang="en-US" altLang="ja-JP" sz="1205" dirty="0">
                <a:latin typeface="游ゴシック" panose="020B0400000000000000" pitchFamily="50" charset="-128"/>
                <a:ea typeface="游ゴシック" panose="020B0400000000000000" pitchFamily="50" charset="-128"/>
                <a:cs typeface="メイリオ"/>
              </a:rPr>
              <a:t>2013</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408</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9,900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29</a:t>
            </a:r>
            <a:r>
              <a:rPr lang="ja-JP" altLang="en-US" sz="1205" dirty="0">
                <a:latin typeface="游ゴシック" panose="020B0400000000000000" pitchFamily="50" charset="-128"/>
                <a:ea typeface="游ゴシック" panose="020B0400000000000000" pitchFamily="50" charset="-128"/>
                <a:cs typeface="メイリオ"/>
              </a:rPr>
              <a:t>団体）から、</a:t>
            </a:r>
            <a:r>
              <a:rPr lang="en-US" altLang="ja-JP" sz="1205" dirty="0">
                <a:latin typeface="游ゴシック" panose="020B0400000000000000" pitchFamily="50" charset="-128"/>
                <a:ea typeface="游ゴシック" panose="020B0400000000000000" pitchFamily="50" charset="-128"/>
                <a:cs typeface="メイリオ"/>
              </a:rPr>
              <a:t>2019</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639</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7,400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30</a:t>
            </a:r>
            <a:r>
              <a:rPr lang="ja-JP" altLang="en-US" sz="1205" dirty="0">
                <a:latin typeface="游ゴシック" panose="020B0400000000000000" pitchFamily="50" charset="-128"/>
                <a:ea typeface="游ゴシック" panose="020B0400000000000000" pitchFamily="50" charset="-128"/>
                <a:cs typeface="メイリオ"/>
              </a:rPr>
              <a:t>団体）まで約</a:t>
            </a:r>
            <a:r>
              <a:rPr lang="en-US" altLang="ja-JP" sz="1205" dirty="0">
                <a:latin typeface="游ゴシック" panose="020B0400000000000000" pitchFamily="50" charset="-128"/>
                <a:ea typeface="游ゴシック" panose="020B0400000000000000" pitchFamily="50" charset="-128"/>
                <a:cs typeface="メイリオ"/>
              </a:rPr>
              <a:t>230</a:t>
            </a:r>
            <a:r>
              <a:rPr lang="ja-JP" altLang="en-US" sz="1205" dirty="0">
                <a:latin typeface="游ゴシック" panose="020B0400000000000000" pitchFamily="50" charset="-128"/>
                <a:ea typeface="游ゴシック" panose="020B0400000000000000" pitchFamily="50" charset="-128"/>
                <a:cs typeface="メイリオ"/>
              </a:rPr>
              <a:t>億円の増加があった。</a:t>
            </a:r>
            <a:endParaRPr lang="en-US" altLang="ja-JP" sz="1205"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5" dirty="0">
                <a:latin typeface="游ゴシック" panose="020B0400000000000000" pitchFamily="50" charset="-128"/>
                <a:ea typeface="游ゴシック" panose="020B0400000000000000" pitchFamily="50" charset="-128"/>
                <a:cs typeface="メイリオ"/>
              </a:rPr>
              <a:t>3</a:t>
            </a:r>
            <a:r>
              <a:rPr lang="ja-JP" altLang="en-US" sz="1205" dirty="0">
                <a:latin typeface="游ゴシック" panose="020B0400000000000000" pitchFamily="50" charset="-128"/>
                <a:ea typeface="游ゴシック" panose="020B0400000000000000" pitchFamily="50" charset="-128"/>
                <a:cs typeface="メイリオ"/>
              </a:rPr>
              <a:t>大収益源の状況をみると、「事業収益」約</a:t>
            </a:r>
            <a:r>
              <a:rPr lang="en-US" altLang="ja-JP" sz="1205" dirty="0">
                <a:latin typeface="游ゴシック" panose="020B0400000000000000" pitchFamily="50" charset="-128"/>
                <a:ea typeface="游ゴシック" panose="020B0400000000000000" pitchFamily="50" charset="-128"/>
                <a:cs typeface="メイリオ"/>
              </a:rPr>
              <a:t>154</a:t>
            </a:r>
            <a:r>
              <a:rPr lang="ja-JP" altLang="en-US" sz="1205" dirty="0">
                <a:latin typeface="游ゴシック" panose="020B0400000000000000" pitchFamily="50" charset="-128"/>
                <a:ea typeface="游ゴシック" panose="020B0400000000000000" pitchFamily="50" charset="-128"/>
                <a:cs typeface="メイリオ"/>
              </a:rPr>
              <a:t>億円、「受取補助金等」約</a:t>
            </a:r>
            <a:r>
              <a:rPr lang="en-US" altLang="ja-JP" sz="1205" dirty="0">
                <a:latin typeface="游ゴシック" panose="020B0400000000000000" pitchFamily="50" charset="-128"/>
                <a:ea typeface="游ゴシック" panose="020B0400000000000000" pitchFamily="50" charset="-128"/>
                <a:cs typeface="メイリオ"/>
              </a:rPr>
              <a:t>45</a:t>
            </a:r>
            <a:r>
              <a:rPr lang="ja-JP" altLang="en-US" sz="1205" dirty="0">
                <a:latin typeface="游ゴシック" panose="020B0400000000000000" pitchFamily="50" charset="-128"/>
                <a:ea typeface="游ゴシック" panose="020B0400000000000000" pitchFamily="50" charset="-128"/>
                <a:cs typeface="メイリオ"/>
              </a:rPr>
              <a:t>億円、「会費収益」約</a:t>
            </a:r>
            <a:r>
              <a:rPr lang="en-US" altLang="ja-JP" sz="1205" dirty="0">
                <a:latin typeface="游ゴシック" panose="020B0400000000000000" pitchFamily="50" charset="-128"/>
                <a:ea typeface="游ゴシック" panose="020B0400000000000000" pitchFamily="50" charset="-128"/>
                <a:cs typeface="メイリオ"/>
              </a:rPr>
              <a:t>9</a:t>
            </a:r>
            <a:r>
              <a:rPr lang="ja-JP" altLang="en-US" sz="1205" dirty="0">
                <a:latin typeface="游ゴシック" panose="020B0400000000000000" pitchFamily="50" charset="-128"/>
                <a:ea typeface="游ゴシック" panose="020B0400000000000000" pitchFamily="50" charset="-128"/>
                <a:cs typeface="メイリオ"/>
              </a:rPr>
              <a:t>億円の増加で、「受取補助金等」は倍増している。</a:t>
            </a:r>
            <a:endParaRPr lang="en-US" altLang="ja-JP" sz="1205"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5" dirty="0">
                <a:latin typeface="游ゴシック" panose="020B0400000000000000" pitchFamily="50" charset="-128"/>
                <a:ea typeface="游ゴシック" panose="020B0400000000000000" pitchFamily="50" charset="-128"/>
                <a:cs typeface="メイリオ"/>
              </a:rPr>
              <a:t>2020</a:t>
            </a:r>
            <a:r>
              <a:rPr lang="ja-JP" altLang="en-US" sz="1205" dirty="0">
                <a:latin typeface="游ゴシック" panose="020B0400000000000000" pitchFamily="50" charset="-128"/>
                <a:ea typeface="游ゴシック" panose="020B0400000000000000" pitchFamily="50" charset="-128"/>
                <a:cs typeface="メイリオ"/>
              </a:rPr>
              <a:t>年度の経常収益計のうち、「事業収益」が約</a:t>
            </a:r>
            <a:r>
              <a:rPr lang="en-US" altLang="ja-JP" sz="1205" dirty="0">
                <a:latin typeface="游ゴシック" panose="020B0400000000000000" pitchFamily="50" charset="-128"/>
                <a:ea typeface="游ゴシック" panose="020B0400000000000000" pitchFamily="50" charset="-128"/>
                <a:cs typeface="メイリオ"/>
              </a:rPr>
              <a:t>194</a:t>
            </a:r>
            <a:r>
              <a:rPr lang="ja-JP" altLang="en-US" sz="1205" dirty="0">
                <a:latin typeface="游ゴシック" panose="020B0400000000000000" pitchFamily="50" charset="-128"/>
                <a:ea typeface="游ゴシック" panose="020B0400000000000000" pitchFamily="50" charset="-128"/>
                <a:cs typeface="メイリオ"/>
              </a:rPr>
              <a:t>億円と最も大きく減少した。</a:t>
            </a:r>
            <a:endParaRPr lang="en-US" altLang="ja-JP" sz="1205" dirty="0">
              <a:latin typeface="游ゴシック" panose="020B0400000000000000" pitchFamily="50" charset="-128"/>
              <a:ea typeface="游ゴシック" panose="020B0400000000000000" pitchFamily="50" charset="-128"/>
              <a:cs typeface="メイリオ"/>
            </a:endParaRPr>
          </a:p>
        </p:txBody>
      </p:sp>
      <p:sp>
        <p:nvSpPr>
          <p:cNvPr id="12" name="タイトル 1"/>
          <p:cNvSpPr txBox="1">
            <a:spLocks/>
          </p:cNvSpPr>
          <p:nvPr/>
        </p:nvSpPr>
        <p:spPr>
          <a:xfrm>
            <a:off x="-916" y="-4811"/>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正味財産の状況－法人格別の経常収益の推移</a:t>
            </a:r>
          </a:p>
        </p:txBody>
      </p:sp>
      <p:sp>
        <p:nvSpPr>
          <p:cNvPr id="5" name="タイトル 1"/>
          <p:cNvSpPr txBox="1">
            <a:spLocks/>
          </p:cNvSpPr>
          <p:nvPr/>
        </p:nvSpPr>
        <p:spPr>
          <a:xfrm>
            <a:off x="6118408" y="884563"/>
            <a:ext cx="5759237" cy="1457415"/>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5" b="1" dirty="0">
                <a:latin typeface="游ゴシック" panose="020B0400000000000000" pitchFamily="50" charset="-128"/>
                <a:ea typeface="游ゴシック" panose="020B0400000000000000" pitchFamily="50" charset="-128"/>
                <a:cs typeface="メイリオ"/>
              </a:rPr>
              <a:t>【</a:t>
            </a:r>
            <a:r>
              <a:rPr lang="ja-JP" altLang="en-US" sz="1205" b="1" dirty="0">
                <a:latin typeface="游ゴシック" panose="020B0400000000000000" pitchFamily="50" charset="-128"/>
                <a:ea typeface="游ゴシック" panose="020B0400000000000000" pitchFamily="50" charset="-128"/>
                <a:cs typeface="メイリオ"/>
              </a:rPr>
              <a:t>公益社団法人</a:t>
            </a:r>
            <a:r>
              <a:rPr lang="en-US" altLang="ja-JP" sz="1205" b="1" dirty="0">
                <a:latin typeface="游ゴシック" panose="020B0400000000000000" pitchFamily="50" charset="-128"/>
                <a:ea typeface="游ゴシック" panose="020B0400000000000000" pitchFamily="50" charset="-128"/>
                <a:cs typeface="メイリオ"/>
              </a:rPr>
              <a:t>】</a:t>
            </a:r>
          </a:p>
          <a:p>
            <a:pPr marL="285699" indent="-285699">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公益社団法人の経常収益計は、</a:t>
            </a:r>
            <a:r>
              <a:rPr lang="en-US" altLang="ja-JP" sz="1205" dirty="0">
                <a:latin typeface="游ゴシック" panose="020B0400000000000000" pitchFamily="50" charset="-128"/>
                <a:ea typeface="游ゴシック" panose="020B0400000000000000" pitchFamily="50" charset="-128"/>
                <a:cs typeface="メイリオ"/>
              </a:rPr>
              <a:t>2013</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43</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7,500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25</a:t>
            </a:r>
            <a:r>
              <a:rPr lang="ja-JP" altLang="en-US" sz="1205" dirty="0">
                <a:latin typeface="游ゴシック" panose="020B0400000000000000" pitchFamily="50" charset="-128"/>
                <a:ea typeface="游ゴシック" panose="020B0400000000000000" pitchFamily="50" charset="-128"/>
                <a:cs typeface="メイリオ"/>
              </a:rPr>
              <a:t>団体）から、</a:t>
            </a:r>
            <a:r>
              <a:rPr lang="en-US" altLang="ja-JP" sz="1205" dirty="0">
                <a:latin typeface="游ゴシック" panose="020B0400000000000000" pitchFamily="50" charset="-128"/>
                <a:ea typeface="游ゴシック" panose="020B0400000000000000" pitchFamily="50" charset="-128"/>
                <a:cs typeface="メイリオ"/>
              </a:rPr>
              <a:t>2019</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101</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5,600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29</a:t>
            </a:r>
            <a:r>
              <a:rPr lang="ja-JP" altLang="en-US" sz="1205" dirty="0">
                <a:latin typeface="游ゴシック" panose="020B0400000000000000" pitchFamily="50" charset="-128"/>
                <a:ea typeface="游ゴシック" panose="020B0400000000000000" pitchFamily="50" charset="-128"/>
                <a:cs typeface="メイリオ"/>
              </a:rPr>
              <a:t>団体）まで約</a:t>
            </a:r>
            <a:r>
              <a:rPr lang="en-US" altLang="ja-JP" sz="1205" dirty="0">
                <a:latin typeface="游ゴシック" panose="020B0400000000000000" pitchFamily="50" charset="-128"/>
                <a:ea typeface="游ゴシック" panose="020B0400000000000000" pitchFamily="50" charset="-128"/>
                <a:cs typeface="メイリオ"/>
              </a:rPr>
              <a:t>58</a:t>
            </a:r>
            <a:r>
              <a:rPr lang="ja-JP" altLang="en-US" sz="1205" dirty="0">
                <a:latin typeface="游ゴシック" panose="020B0400000000000000" pitchFamily="50" charset="-128"/>
                <a:ea typeface="游ゴシック" panose="020B0400000000000000" pitchFamily="50" charset="-128"/>
                <a:cs typeface="メイリオ"/>
              </a:rPr>
              <a:t>億円の増加があった。</a:t>
            </a:r>
            <a:endParaRPr lang="en-US" altLang="ja-JP" sz="1205"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5" dirty="0">
                <a:latin typeface="游ゴシック" panose="020B0400000000000000" pitchFamily="50" charset="-128"/>
                <a:ea typeface="游ゴシック" panose="020B0400000000000000" pitchFamily="50" charset="-128"/>
                <a:cs typeface="メイリオ"/>
              </a:rPr>
              <a:t>3</a:t>
            </a:r>
            <a:r>
              <a:rPr lang="ja-JP" altLang="en-US" sz="1205" dirty="0">
                <a:latin typeface="游ゴシック" panose="020B0400000000000000" pitchFamily="50" charset="-128"/>
                <a:ea typeface="游ゴシック" panose="020B0400000000000000" pitchFamily="50" charset="-128"/>
                <a:cs typeface="メイリオ"/>
              </a:rPr>
              <a:t>大収益源の状況をみると、「事業収益」約</a:t>
            </a:r>
            <a:r>
              <a:rPr lang="en-US" altLang="ja-JP" sz="1205" dirty="0">
                <a:latin typeface="游ゴシック" panose="020B0400000000000000" pitchFamily="50" charset="-128"/>
                <a:ea typeface="游ゴシック" panose="020B0400000000000000" pitchFamily="50" charset="-128"/>
                <a:cs typeface="メイリオ"/>
              </a:rPr>
              <a:t>19</a:t>
            </a:r>
            <a:r>
              <a:rPr lang="ja-JP" altLang="en-US" sz="1205" dirty="0">
                <a:latin typeface="游ゴシック" panose="020B0400000000000000" pitchFamily="50" charset="-128"/>
                <a:ea typeface="游ゴシック" panose="020B0400000000000000" pitchFamily="50" charset="-128"/>
                <a:cs typeface="メイリオ"/>
              </a:rPr>
              <a:t>億円、「受取補助金等」約</a:t>
            </a:r>
            <a:r>
              <a:rPr lang="en-US" altLang="ja-JP" sz="1205" dirty="0">
                <a:latin typeface="游ゴシック" panose="020B0400000000000000" pitchFamily="50" charset="-128"/>
                <a:ea typeface="游ゴシック" panose="020B0400000000000000" pitchFamily="50" charset="-128"/>
                <a:cs typeface="メイリオ"/>
              </a:rPr>
              <a:t>29</a:t>
            </a:r>
            <a:r>
              <a:rPr lang="ja-JP" altLang="en-US" sz="1205" dirty="0">
                <a:latin typeface="游ゴシック" panose="020B0400000000000000" pitchFamily="50" charset="-128"/>
                <a:ea typeface="游ゴシック" panose="020B0400000000000000" pitchFamily="50" charset="-128"/>
                <a:cs typeface="メイリオ"/>
              </a:rPr>
              <a:t>億円、「会費収益」約</a:t>
            </a:r>
            <a:r>
              <a:rPr lang="en-US" altLang="ja-JP" sz="1205" dirty="0">
                <a:latin typeface="游ゴシック" panose="020B0400000000000000" pitchFamily="50" charset="-128"/>
                <a:ea typeface="游ゴシック" panose="020B0400000000000000" pitchFamily="50" charset="-128"/>
                <a:cs typeface="メイリオ"/>
              </a:rPr>
              <a:t>8,000</a:t>
            </a:r>
            <a:r>
              <a:rPr lang="ja-JP" altLang="en-US" sz="1205" dirty="0">
                <a:latin typeface="游ゴシック" panose="020B0400000000000000" pitchFamily="50" charset="-128"/>
                <a:ea typeface="游ゴシック" panose="020B0400000000000000" pitchFamily="50" charset="-128"/>
                <a:cs typeface="メイリオ"/>
              </a:rPr>
              <a:t>万円の増収がある。</a:t>
            </a:r>
            <a:endParaRPr lang="en-US" altLang="ja-JP" sz="1205" dirty="0">
              <a:latin typeface="游ゴシック" panose="020B0400000000000000" pitchFamily="50" charset="-128"/>
              <a:ea typeface="游ゴシック" panose="020B0400000000000000" pitchFamily="50" charset="-128"/>
              <a:cs typeface="メイリオ"/>
            </a:endParaRPr>
          </a:p>
        </p:txBody>
      </p:sp>
      <p:sp>
        <p:nvSpPr>
          <p:cNvPr id="8" name="タイトル 1"/>
          <p:cNvSpPr txBox="1">
            <a:spLocks/>
          </p:cNvSpPr>
          <p:nvPr/>
        </p:nvSpPr>
        <p:spPr>
          <a:xfrm>
            <a:off x="62913" y="6618058"/>
            <a:ext cx="5975366" cy="330131"/>
          </a:xfrm>
          <a:prstGeom prst="rect">
            <a:avLst/>
          </a:prstGeom>
          <a:noFill/>
        </p:spPr>
        <p:txBody>
          <a:bodyPr vert="horz" lIns="91421" tIns="45710" rIns="91421" bIns="4571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3</a:t>
            </a:r>
            <a:r>
              <a:rPr lang="ja-JP" altLang="en-US" sz="1200" b="1" dirty="0">
                <a:latin typeface="游ゴシック" panose="020B0400000000000000" pitchFamily="50" charset="-128"/>
                <a:ea typeface="游ゴシック" panose="020B0400000000000000" pitchFamily="50" charset="-128"/>
                <a:cs typeface="メイリオ"/>
              </a:rPr>
              <a:t>　競技団体（公益財団）の経常収益計の推移（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9" name="タイトル 1"/>
          <p:cNvSpPr txBox="1">
            <a:spLocks/>
          </p:cNvSpPr>
          <p:nvPr/>
        </p:nvSpPr>
        <p:spPr>
          <a:xfrm>
            <a:off x="6118408" y="6618058"/>
            <a:ext cx="5877701" cy="330131"/>
          </a:xfrm>
          <a:prstGeom prst="rect">
            <a:avLst/>
          </a:prstGeom>
          <a:noFill/>
        </p:spPr>
        <p:txBody>
          <a:bodyPr vert="horz" lIns="91421" tIns="45710" rIns="91421" bIns="4571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4</a:t>
            </a:r>
            <a:r>
              <a:rPr lang="ja-JP" altLang="en-US" sz="1200" b="1" dirty="0">
                <a:latin typeface="游ゴシック" panose="020B0400000000000000" pitchFamily="50" charset="-128"/>
                <a:ea typeface="游ゴシック" panose="020B0400000000000000" pitchFamily="50" charset="-128"/>
                <a:cs typeface="メイリオ"/>
              </a:rPr>
              <a:t>　競技団体（公益社団）の経常収益計の推移（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3" name="図 2">
            <a:extLst>
              <a:ext uri="{FF2B5EF4-FFF2-40B4-BE49-F238E27FC236}">
                <a16:creationId xmlns:a16="http://schemas.microsoft.com/office/drawing/2014/main" id="{463D79B9-5671-463D-BF8D-E1A8EDE94EEB}"/>
              </a:ext>
            </a:extLst>
          </p:cNvPr>
          <p:cNvPicPr>
            <a:picLocks noChangeAspect="1"/>
          </p:cNvPicPr>
          <p:nvPr/>
        </p:nvPicPr>
        <p:blipFill>
          <a:blip r:embed="rId3"/>
          <a:stretch>
            <a:fillRect/>
          </a:stretch>
        </p:blipFill>
        <p:spPr>
          <a:xfrm>
            <a:off x="67251" y="2857488"/>
            <a:ext cx="6026188" cy="3760570"/>
          </a:xfrm>
          <a:prstGeom prst="rect">
            <a:avLst/>
          </a:prstGeom>
        </p:spPr>
      </p:pic>
      <p:pic>
        <p:nvPicPr>
          <p:cNvPr id="6" name="図 5">
            <a:extLst>
              <a:ext uri="{FF2B5EF4-FFF2-40B4-BE49-F238E27FC236}">
                <a16:creationId xmlns:a16="http://schemas.microsoft.com/office/drawing/2014/main" id="{21F916FE-E038-4F02-9DAE-53458AA2274D}"/>
              </a:ext>
            </a:extLst>
          </p:cNvPr>
          <p:cNvPicPr>
            <a:picLocks noChangeAspect="1"/>
          </p:cNvPicPr>
          <p:nvPr/>
        </p:nvPicPr>
        <p:blipFill>
          <a:blip r:embed="rId4"/>
          <a:stretch>
            <a:fillRect/>
          </a:stretch>
        </p:blipFill>
        <p:spPr>
          <a:xfrm>
            <a:off x="6168264" y="2831678"/>
            <a:ext cx="5990657" cy="3786380"/>
          </a:xfrm>
          <a:prstGeom prst="rect">
            <a:avLst/>
          </a:prstGeom>
        </p:spPr>
      </p:pic>
    </p:spTree>
    <p:extLst>
      <p:ext uri="{BB962C8B-B14F-4D97-AF65-F5344CB8AC3E}">
        <p14:creationId xmlns:p14="http://schemas.microsoft.com/office/powerpoint/2010/main" val="117676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5843" y="7132192"/>
            <a:ext cx="431883" cy="371318"/>
          </a:xfrm>
        </p:spPr>
        <p:txBody>
          <a:bodyPr/>
          <a:lstStyle/>
          <a:p>
            <a:fld id="{EDC73137-A8BC-4480-9874-CAD852DFD59C}" type="slidenum">
              <a:rPr kumimoji="1" lang="ja-JP" altLang="en-US" smtClean="0"/>
              <a:t>6</a:t>
            </a:fld>
            <a:endParaRPr kumimoji="1" lang="ja-JP" altLang="en-US" dirty="0"/>
          </a:p>
        </p:txBody>
      </p:sp>
      <p:sp>
        <p:nvSpPr>
          <p:cNvPr id="7" name="タイトル 1"/>
          <p:cNvSpPr txBox="1">
            <a:spLocks/>
          </p:cNvSpPr>
          <p:nvPr/>
        </p:nvSpPr>
        <p:spPr>
          <a:xfrm>
            <a:off x="359172" y="899517"/>
            <a:ext cx="5760640" cy="2213542"/>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5" b="1" dirty="0">
                <a:latin typeface="游ゴシック" panose="020B0400000000000000" pitchFamily="50" charset="-128"/>
                <a:ea typeface="游ゴシック" panose="020B0400000000000000" pitchFamily="50" charset="-128"/>
                <a:cs typeface="メイリオ"/>
              </a:rPr>
              <a:t>【</a:t>
            </a:r>
            <a:r>
              <a:rPr lang="ja-JP" altLang="en-US" sz="1205" b="1" dirty="0">
                <a:latin typeface="游ゴシック" panose="020B0400000000000000" pitchFamily="50" charset="-128"/>
                <a:ea typeface="游ゴシック" panose="020B0400000000000000" pitchFamily="50" charset="-128"/>
                <a:cs typeface="メイリオ"/>
              </a:rPr>
              <a:t>オリンピック競技団体</a:t>
            </a:r>
            <a:r>
              <a:rPr lang="en-US" altLang="ja-JP" sz="1205" b="1" dirty="0">
                <a:latin typeface="游ゴシック" panose="020B0400000000000000" pitchFamily="50" charset="-128"/>
                <a:ea typeface="游ゴシック" panose="020B0400000000000000" pitchFamily="50" charset="-128"/>
                <a:cs typeface="メイリオ"/>
              </a:rPr>
              <a:t>】</a:t>
            </a:r>
          </a:p>
          <a:p>
            <a:pPr marL="285699" indent="-285699">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オリンピック競技団体の経常収益計は、</a:t>
            </a:r>
            <a:r>
              <a:rPr lang="en-US" altLang="ja-JP" sz="1205" dirty="0">
                <a:latin typeface="游ゴシック" panose="020B0400000000000000" pitchFamily="50" charset="-128"/>
                <a:ea typeface="游ゴシック" panose="020B0400000000000000" pitchFamily="50" charset="-128"/>
                <a:cs typeface="メイリオ"/>
              </a:rPr>
              <a:t>2013</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403</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7,900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31</a:t>
            </a:r>
            <a:r>
              <a:rPr lang="ja-JP" altLang="en-US" sz="1205" dirty="0">
                <a:latin typeface="游ゴシック" panose="020B0400000000000000" pitchFamily="50" charset="-128"/>
                <a:ea typeface="游ゴシック" panose="020B0400000000000000" pitchFamily="50" charset="-128"/>
                <a:cs typeface="メイリオ"/>
              </a:rPr>
              <a:t>団体）から、</a:t>
            </a:r>
            <a:r>
              <a:rPr lang="en-US" altLang="ja-JP" sz="1205" dirty="0">
                <a:latin typeface="游ゴシック" panose="020B0400000000000000" pitchFamily="50" charset="-128"/>
                <a:ea typeface="游ゴシック" panose="020B0400000000000000" pitchFamily="50" charset="-128"/>
                <a:cs typeface="メイリオ"/>
              </a:rPr>
              <a:t>2019</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684</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97,000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34</a:t>
            </a:r>
            <a:r>
              <a:rPr lang="ja-JP" altLang="en-US" sz="1205" dirty="0">
                <a:latin typeface="游ゴシック" panose="020B0400000000000000" pitchFamily="50" charset="-128"/>
                <a:ea typeface="游ゴシック" panose="020B0400000000000000" pitchFamily="50" charset="-128"/>
                <a:cs typeface="メイリオ"/>
              </a:rPr>
              <a:t>団体）まで約</a:t>
            </a:r>
            <a:r>
              <a:rPr lang="en-US" altLang="ja-JP" sz="1205" dirty="0">
                <a:latin typeface="游ゴシック" panose="020B0400000000000000" pitchFamily="50" charset="-128"/>
                <a:ea typeface="游ゴシック" panose="020B0400000000000000" pitchFamily="50" charset="-128"/>
                <a:cs typeface="メイリオ"/>
              </a:rPr>
              <a:t>280</a:t>
            </a:r>
            <a:r>
              <a:rPr lang="ja-JP" altLang="en-US" sz="1205" dirty="0">
                <a:latin typeface="游ゴシック" panose="020B0400000000000000" pitchFamily="50" charset="-128"/>
                <a:ea typeface="游ゴシック" panose="020B0400000000000000" pitchFamily="50" charset="-128"/>
                <a:cs typeface="メイリオ"/>
              </a:rPr>
              <a:t>億円の大幅な増加がみられた。</a:t>
            </a:r>
            <a:endParaRPr lang="en-US" altLang="ja-JP" sz="1205"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5" dirty="0">
                <a:latin typeface="游ゴシック" panose="020B0400000000000000" pitchFamily="50" charset="-128"/>
                <a:ea typeface="游ゴシック" panose="020B0400000000000000" pitchFamily="50" charset="-128"/>
                <a:cs typeface="メイリオ"/>
              </a:rPr>
              <a:t>3</a:t>
            </a:r>
            <a:r>
              <a:rPr lang="ja-JP" altLang="en-US" sz="1205" dirty="0">
                <a:latin typeface="游ゴシック" panose="020B0400000000000000" pitchFamily="50" charset="-128"/>
                <a:ea typeface="游ゴシック" panose="020B0400000000000000" pitchFamily="50" charset="-128"/>
                <a:cs typeface="メイリオ"/>
              </a:rPr>
              <a:t>大収益源の状況をみると、「事業収益」約</a:t>
            </a:r>
            <a:r>
              <a:rPr lang="en-US" altLang="ja-JP" sz="1205" dirty="0">
                <a:latin typeface="游ゴシック" panose="020B0400000000000000" pitchFamily="50" charset="-128"/>
                <a:ea typeface="游ゴシック" panose="020B0400000000000000" pitchFamily="50" charset="-128"/>
                <a:cs typeface="メイリオ"/>
              </a:rPr>
              <a:t>170</a:t>
            </a:r>
            <a:r>
              <a:rPr lang="ja-JP" altLang="en-US" sz="1205" dirty="0">
                <a:latin typeface="游ゴシック" panose="020B0400000000000000" pitchFamily="50" charset="-128"/>
                <a:ea typeface="游ゴシック" panose="020B0400000000000000" pitchFamily="50" charset="-128"/>
                <a:cs typeface="メイリオ"/>
              </a:rPr>
              <a:t>億円、「受取補助金等」約</a:t>
            </a:r>
            <a:r>
              <a:rPr lang="en-US" altLang="ja-JP" sz="1205" dirty="0">
                <a:latin typeface="游ゴシック" panose="020B0400000000000000" pitchFamily="50" charset="-128"/>
                <a:ea typeface="游ゴシック" panose="020B0400000000000000" pitchFamily="50" charset="-128"/>
                <a:cs typeface="メイリオ"/>
              </a:rPr>
              <a:t>72</a:t>
            </a:r>
            <a:r>
              <a:rPr lang="ja-JP" altLang="en-US" sz="1205" dirty="0">
                <a:latin typeface="游ゴシック" panose="020B0400000000000000" pitchFamily="50" charset="-128"/>
                <a:ea typeface="游ゴシック" panose="020B0400000000000000" pitchFamily="50" charset="-128"/>
                <a:cs typeface="メイリオ"/>
              </a:rPr>
              <a:t>億円、「会費収益」約</a:t>
            </a:r>
            <a:r>
              <a:rPr lang="en-US" altLang="ja-JP" sz="1205" dirty="0">
                <a:latin typeface="游ゴシック" panose="020B0400000000000000" pitchFamily="50" charset="-128"/>
                <a:ea typeface="游ゴシック" panose="020B0400000000000000" pitchFamily="50" charset="-128"/>
                <a:cs typeface="メイリオ"/>
              </a:rPr>
              <a:t>10</a:t>
            </a:r>
            <a:r>
              <a:rPr lang="ja-JP" altLang="en-US" sz="1205" dirty="0">
                <a:latin typeface="游ゴシック" panose="020B0400000000000000" pitchFamily="50" charset="-128"/>
                <a:ea typeface="游ゴシック" panose="020B0400000000000000" pitchFamily="50" charset="-128"/>
                <a:cs typeface="メイリオ"/>
              </a:rPr>
              <a:t>億円の増収があり、特に国際大会誘致等による「事業収益」と、</a:t>
            </a:r>
            <a:r>
              <a:rPr lang="en-US" altLang="ja-JP" sz="1205" dirty="0">
                <a:latin typeface="游ゴシック" panose="020B0400000000000000" pitchFamily="50" charset="-128"/>
                <a:ea typeface="游ゴシック" panose="020B0400000000000000" pitchFamily="50" charset="-128"/>
                <a:cs typeface="メイリオ"/>
              </a:rPr>
              <a:t>2020</a:t>
            </a:r>
            <a:r>
              <a:rPr lang="ja-JP" altLang="en-US" sz="1205" dirty="0">
                <a:latin typeface="游ゴシック" panose="020B0400000000000000" pitchFamily="50" charset="-128"/>
                <a:ea typeface="游ゴシック" panose="020B0400000000000000" pitchFamily="50" charset="-128"/>
                <a:cs typeface="メイリオ"/>
              </a:rPr>
              <a:t>大会開催決定以降の「受取補助金等」にみられる増額は大きい。</a:t>
            </a:r>
            <a:endParaRPr lang="en-US" altLang="ja-JP" sz="1205"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「事業収益」は、いずれの団体においても一定の増収があったものの、一部の団体の大幅な増収が全体の押上げを牽引している。</a:t>
            </a:r>
          </a:p>
        </p:txBody>
      </p:sp>
      <p:sp>
        <p:nvSpPr>
          <p:cNvPr id="12" name="タイトル 1"/>
          <p:cNvSpPr txBox="1">
            <a:spLocks/>
          </p:cNvSpPr>
          <p:nvPr/>
        </p:nvSpPr>
        <p:spPr>
          <a:xfrm>
            <a:off x="-916" y="-4811"/>
            <a:ext cx="12238643" cy="576000"/>
          </a:xfrm>
          <a:prstGeom prst="rect">
            <a:avLst/>
          </a:prstGeom>
          <a:solidFill>
            <a:schemeClr val="accent2"/>
          </a:solidFill>
        </p:spPr>
        <p:txBody>
          <a:bodyPr vert="horz" lIns="91790" tIns="45895" rIns="91790" bIns="45895" rtlCol="0" anchor="b">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正味財産の状況－オリンピック／非オリンピック競技別の経常収益の推移</a:t>
            </a:r>
          </a:p>
        </p:txBody>
      </p:sp>
      <p:sp>
        <p:nvSpPr>
          <p:cNvPr id="5" name="タイトル 1"/>
          <p:cNvSpPr txBox="1">
            <a:spLocks/>
          </p:cNvSpPr>
          <p:nvPr/>
        </p:nvSpPr>
        <p:spPr>
          <a:xfrm>
            <a:off x="6154524" y="899517"/>
            <a:ext cx="5725929" cy="1944216"/>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5" b="1" dirty="0">
                <a:latin typeface="游ゴシック" panose="020B0400000000000000" pitchFamily="50" charset="-128"/>
                <a:ea typeface="游ゴシック" panose="020B0400000000000000" pitchFamily="50" charset="-128"/>
                <a:cs typeface="メイリオ"/>
              </a:rPr>
              <a:t>【</a:t>
            </a:r>
            <a:r>
              <a:rPr lang="ja-JP" altLang="en-US" sz="1205" b="1" dirty="0">
                <a:latin typeface="游ゴシック" panose="020B0400000000000000" pitchFamily="50" charset="-128"/>
                <a:ea typeface="游ゴシック" panose="020B0400000000000000" pitchFamily="50" charset="-128"/>
                <a:cs typeface="メイリオ"/>
              </a:rPr>
              <a:t>非オリンピック競技団体</a:t>
            </a:r>
            <a:r>
              <a:rPr lang="en-US" altLang="ja-JP" sz="1205" b="1" dirty="0">
                <a:latin typeface="游ゴシック" panose="020B0400000000000000" pitchFamily="50" charset="-128"/>
                <a:ea typeface="游ゴシック" panose="020B0400000000000000" pitchFamily="50" charset="-128"/>
                <a:cs typeface="メイリオ"/>
              </a:rPr>
              <a:t>】</a:t>
            </a:r>
          </a:p>
          <a:p>
            <a:pPr marL="285699" indent="-285699">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非オリンピック競技団体の経常収益計は、</a:t>
            </a:r>
            <a:r>
              <a:rPr lang="en-US" altLang="ja-JP" sz="1205" dirty="0">
                <a:latin typeface="游ゴシック" panose="020B0400000000000000" pitchFamily="50" charset="-128"/>
                <a:ea typeface="游ゴシック" panose="020B0400000000000000" pitchFamily="50" charset="-128"/>
                <a:cs typeface="メイリオ"/>
              </a:rPr>
              <a:t>2013</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48</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9,500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23</a:t>
            </a:r>
            <a:r>
              <a:rPr lang="ja-JP" altLang="en-US" sz="1205" dirty="0">
                <a:latin typeface="游ゴシック" panose="020B0400000000000000" pitchFamily="50" charset="-128"/>
                <a:ea typeface="游ゴシック" panose="020B0400000000000000" pitchFamily="50" charset="-128"/>
                <a:cs typeface="メイリオ"/>
              </a:rPr>
              <a:t>団体）から、</a:t>
            </a:r>
            <a:r>
              <a:rPr lang="en-US" altLang="ja-JP" sz="1205" dirty="0">
                <a:latin typeface="游ゴシック" panose="020B0400000000000000" pitchFamily="50" charset="-128"/>
                <a:ea typeface="游ゴシック" panose="020B0400000000000000" pitchFamily="50" charset="-128"/>
                <a:cs typeface="メイリオ"/>
              </a:rPr>
              <a:t>2019</a:t>
            </a:r>
            <a:r>
              <a:rPr lang="ja-JP" altLang="en-US" sz="1205" dirty="0">
                <a:latin typeface="游ゴシック" panose="020B0400000000000000" pitchFamily="50" charset="-128"/>
                <a:ea typeface="游ゴシック" panose="020B0400000000000000" pitchFamily="50" charset="-128"/>
                <a:cs typeface="メイリオ"/>
              </a:rPr>
              <a:t>年度の</a:t>
            </a:r>
            <a:r>
              <a:rPr lang="en-US" altLang="ja-JP" sz="1205" dirty="0">
                <a:latin typeface="游ゴシック" panose="020B0400000000000000" pitchFamily="50" charset="-128"/>
                <a:ea typeface="游ゴシック" panose="020B0400000000000000" pitchFamily="50" charset="-128"/>
                <a:cs typeface="メイリオ"/>
              </a:rPr>
              <a:t>56</a:t>
            </a:r>
            <a:r>
              <a:rPr lang="ja-JP" altLang="en-US" sz="1205" dirty="0">
                <a:latin typeface="游ゴシック" panose="020B0400000000000000" pitchFamily="50" charset="-128"/>
                <a:ea typeface="游ゴシック" panose="020B0400000000000000" pitchFamily="50" charset="-128"/>
                <a:cs typeface="メイリオ"/>
              </a:rPr>
              <a:t>億</a:t>
            </a:r>
            <a:r>
              <a:rPr lang="en-US" altLang="ja-JP" sz="1205" dirty="0">
                <a:latin typeface="游ゴシック" panose="020B0400000000000000" pitchFamily="50" charset="-128"/>
                <a:ea typeface="游ゴシック" panose="020B0400000000000000" pitchFamily="50" charset="-128"/>
                <a:cs typeface="メイリオ"/>
              </a:rPr>
              <a:t>6,000</a:t>
            </a:r>
            <a:r>
              <a:rPr lang="ja-JP" altLang="en-US" sz="1205" dirty="0">
                <a:latin typeface="游ゴシック" panose="020B0400000000000000" pitchFamily="50" charset="-128"/>
                <a:ea typeface="游ゴシック" panose="020B0400000000000000" pitchFamily="50" charset="-128"/>
                <a:cs typeface="メイリオ"/>
              </a:rPr>
              <a:t>万円（</a:t>
            </a:r>
            <a:r>
              <a:rPr lang="en-US" altLang="ja-JP" sz="1205" dirty="0">
                <a:latin typeface="游ゴシック" panose="020B0400000000000000" pitchFamily="50" charset="-128"/>
                <a:ea typeface="游ゴシック" panose="020B0400000000000000" pitchFamily="50" charset="-128"/>
                <a:cs typeface="メイリオ"/>
              </a:rPr>
              <a:t>25</a:t>
            </a:r>
            <a:r>
              <a:rPr lang="ja-JP" altLang="en-US" sz="1205" dirty="0">
                <a:latin typeface="游ゴシック" panose="020B0400000000000000" pitchFamily="50" charset="-128"/>
                <a:ea typeface="游ゴシック" panose="020B0400000000000000" pitchFamily="50" charset="-128"/>
                <a:cs typeface="メイリオ"/>
              </a:rPr>
              <a:t>団体）まで約</a:t>
            </a:r>
            <a:r>
              <a:rPr lang="en-US" altLang="ja-JP" sz="1205" dirty="0">
                <a:latin typeface="游ゴシック" panose="020B0400000000000000" pitchFamily="50" charset="-128"/>
                <a:ea typeface="游ゴシック" panose="020B0400000000000000" pitchFamily="50" charset="-128"/>
                <a:cs typeface="メイリオ"/>
              </a:rPr>
              <a:t>7</a:t>
            </a:r>
            <a:r>
              <a:rPr lang="ja-JP" altLang="en-US" sz="1205" dirty="0">
                <a:latin typeface="游ゴシック" panose="020B0400000000000000" pitchFamily="50" charset="-128"/>
                <a:ea typeface="游ゴシック" panose="020B0400000000000000" pitchFamily="50" charset="-128"/>
                <a:cs typeface="メイリオ"/>
              </a:rPr>
              <a:t>億円の増加があった。</a:t>
            </a:r>
            <a:endParaRPr lang="en-US" altLang="ja-JP" sz="1205"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5" dirty="0">
                <a:latin typeface="游ゴシック" panose="020B0400000000000000" pitchFamily="50" charset="-128"/>
                <a:ea typeface="游ゴシック" panose="020B0400000000000000" pitchFamily="50" charset="-128"/>
                <a:cs typeface="メイリオ"/>
              </a:rPr>
              <a:t>科目別にみると、「事業収益」約</a:t>
            </a:r>
            <a:r>
              <a:rPr lang="en-US" altLang="ja-JP" sz="1205" dirty="0">
                <a:latin typeface="游ゴシック" panose="020B0400000000000000" pitchFamily="50" charset="-128"/>
                <a:ea typeface="游ゴシック" panose="020B0400000000000000" pitchFamily="50" charset="-128"/>
                <a:cs typeface="メイリオ"/>
              </a:rPr>
              <a:t>3.8</a:t>
            </a:r>
            <a:r>
              <a:rPr lang="ja-JP" altLang="en-US" sz="1205" dirty="0">
                <a:latin typeface="游ゴシック" panose="020B0400000000000000" pitchFamily="50" charset="-128"/>
                <a:ea typeface="游ゴシック" panose="020B0400000000000000" pitchFamily="50" charset="-128"/>
                <a:cs typeface="メイリオ"/>
              </a:rPr>
              <a:t>億円、「受取補助金等」約</a:t>
            </a:r>
            <a:r>
              <a:rPr lang="en-US" altLang="ja-JP" sz="1205" dirty="0">
                <a:latin typeface="游ゴシック" panose="020B0400000000000000" pitchFamily="50" charset="-128"/>
                <a:ea typeface="游ゴシック" panose="020B0400000000000000" pitchFamily="50" charset="-128"/>
                <a:cs typeface="メイリオ"/>
              </a:rPr>
              <a:t>2.4</a:t>
            </a:r>
            <a:r>
              <a:rPr lang="ja-JP" altLang="en-US" sz="1205" dirty="0">
                <a:latin typeface="游ゴシック" panose="020B0400000000000000" pitchFamily="50" charset="-128"/>
                <a:ea typeface="游ゴシック" panose="020B0400000000000000" pitchFamily="50" charset="-128"/>
                <a:cs typeface="メイリオ"/>
              </a:rPr>
              <a:t>億円、「会費収益」約</a:t>
            </a:r>
            <a:r>
              <a:rPr lang="en-US" altLang="ja-JP" sz="1205" dirty="0">
                <a:latin typeface="游ゴシック" panose="020B0400000000000000" pitchFamily="50" charset="-128"/>
                <a:ea typeface="游ゴシック" panose="020B0400000000000000" pitchFamily="50" charset="-128"/>
                <a:cs typeface="メイリオ"/>
              </a:rPr>
              <a:t>3</a:t>
            </a:r>
            <a:r>
              <a:rPr lang="ja-JP" altLang="en-US" sz="1205" dirty="0">
                <a:latin typeface="游ゴシック" panose="020B0400000000000000" pitchFamily="50" charset="-128"/>
                <a:ea typeface="游ゴシック" panose="020B0400000000000000" pitchFamily="50" charset="-128"/>
                <a:cs typeface="メイリオ"/>
              </a:rPr>
              <a:t>千万円の増加を示した。</a:t>
            </a:r>
          </a:p>
        </p:txBody>
      </p:sp>
      <p:sp>
        <p:nvSpPr>
          <p:cNvPr id="9" name="タイトル 1"/>
          <p:cNvSpPr txBox="1">
            <a:spLocks/>
          </p:cNvSpPr>
          <p:nvPr/>
        </p:nvSpPr>
        <p:spPr>
          <a:xfrm>
            <a:off x="44360" y="7050106"/>
            <a:ext cx="5975366" cy="330131"/>
          </a:xfrm>
          <a:prstGeom prst="rect">
            <a:avLst/>
          </a:prstGeom>
          <a:noFill/>
        </p:spPr>
        <p:txBody>
          <a:bodyPr vert="horz" lIns="91421" tIns="45710" rIns="91421" bIns="4571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5</a:t>
            </a:r>
            <a:r>
              <a:rPr lang="ja-JP" altLang="en-US" sz="1200" b="1" dirty="0">
                <a:latin typeface="游ゴシック" panose="020B0400000000000000" pitchFamily="50" charset="-128"/>
                <a:ea typeface="游ゴシック" panose="020B0400000000000000" pitchFamily="50" charset="-128"/>
                <a:cs typeface="メイリオ"/>
              </a:rPr>
              <a:t>　オリンピック競技団体の経常収益計の推移（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10" name="タイトル 1"/>
          <p:cNvSpPr txBox="1">
            <a:spLocks/>
          </p:cNvSpPr>
          <p:nvPr/>
        </p:nvSpPr>
        <p:spPr>
          <a:xfrm>
            <a:off x="6153118" y="7050106"/>
            <a:ext cx="5877701" cy="330131"/>
          </a:xfrm>
          <a:prstGeom prst="rect">
            <a:avLst/>
          </a:prstGeom>
          <a:noFill/>
        </p:spPr>
        <p:txBody>
          <a:bodyPr vert="horz" lIns="91421" tIns="45710" rIns="91421" bIns="4571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6</a:t>
            </a:r>
            <a:r>
              <a:rPr lang="ja-JP" altLang="en-US" sz="1200" b="1" dirty="0">
                <a:latin typeface="游ゴシック" panose="020B0400000000000000" pitchFamily="50" charset="-128"/>
                <a:ea typeface="游ゴシック" panose="020B0400000000000000" pitchFamily="50" charset="-128"/>
                <a:cs typeface="メイリオ"/>
              </a:rPr>
              <a:t>　非オリンピック競技団体の経常収益計の推移（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4" name="図 3">
            <a:extLst>
              <a:ext uri="{FF2B5EF4-FFF2-40B4-BE49-F238E27FC236}">
                <a16:creationId xmlns:a16="http://schemas.microsoft.com/office/drawing/2014/main" id="{6013126B-8B83-4E6D-86E3-BCFD5F4362B2}"/>
              </a:ext>
            </a:extLst>
          </p:cNvPr>
          <p:cNvPicPr>
            <a:picLocks noChangeAspect="1"/>
          </p:cNvPicPr>
          <p:nvPr/>
        </p:nvPicPr>
        <p:blipFill>
          <a:blip r:embed="rId3"/>
          <a:stretch>
            <a:fillRect/>
          </a:stretch>
        </p:blipFill>
        <p:spPr>
          <a:xfrm>
            <a:off x="71140" y="3203773"/>
            <a:ext cx="6016111" cy="3755619"/>
          </a:xfrm>
          <a:prstGeom prst="rect">
            <a:avLst/>
          </a:prstGeom>
        </p:spPr>
      </p:pic>
      <p:pic>
        <p:nvPicPr>
          <p:cNvPr id="11" name="図 10">
            <a:extLst>
              <a:ext uri="{FF2B5EF4-FFF2-40B4-BE49-F238E27FC236}">
                <a16:creationId xmlns:a16="http://schemas.microsoft.com/office/drawing/2014/main" id="{C850C300-107F-4251-8F2A-94E7D41FEFB6}"/>
              </a:ext>
            </a:extLst>
          </p:cNvPr>
          <p:cNvPicPr>
            <a:picLocks noChangeAspect="1"/>
          </p:cNvPicPr>
          <p:nvPr/>
        </p:nvPicPr>
        <p:blipFill>
          <a:blip r:embed="rId4"/>
          <a:stretch>
            <a:fillRect/>
          </a:stretch>
        </p:blipFill>
        <p:spPr>
          <a:xfrm>
            <a:off x="6152375" y="3203773"/>
            <a:ext cx="6012551" cy="3755619"/>
          </a:xfrm>
          <a:prstGeom prst="rect">
            <a:avLst/>
          </a:prstGeom>
        </p:spPr>
      </p:pic>
    </p:spTree>
    <p:extLst>
      <p:ext uri="{BB962C8B-B14F-4D97-AF65-F5344CB8AC3E}">
        <p14:creationId xmlns:p14="http://schemas.microsoft.com/office/powerpoint/2010/main" val="308394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805843" y="7132192"/>
            <a:ext cx="431883" cy="371318"/>
          </a:xfrm>
        </p:spPr>
        <p:txBody>
          <a:bodyPr/>
          <a:lstStyle/>
          <a:p>
            <a:fld id="{EDC73137-A8BC-4480-9874-CAD852DFD59C}" type="slidenum">
              <a:rPr kumimoji="1" lang="ja-JP" altLang="en-US" smtClean="0"/>
              <a:t>7</a:t>
            </a:fld>
            <a:endParaRPr kumimoji="1" lang="ja-JP" altLang="en-US" dirty="0"/>
          </a:p>
        </p:txBody>
      </p:sp>
      <p:sp>
        <p:nvSpPr>
          <p:cNvPr id="7" name="タイトル 1"/>
          <p:cNvSpPr txBox="1">
            <a:spLocks/>
          </p:cNvSpPr>
          <p:nvPr/>
        </p:nvSpPr>
        <p:spPr>
          <a:xfrm>
            <a:off x="359172" y="851572"/>
            <a:ext cx="5759232" cy="2089892"/>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0" b="1" dirty="0">
                <a:latin typeface="游ゴシック" panose="020B0400000000000000" pitchFamily="50" charset="-128"/>
                <a:ea typeface="游ゴシック" panose="020B0400000000000000" pitchFamily="50" charset="-128"/>
                <a:cs typeface="メイリオ"/>
              </a:rPr>
              <a:t>【</a:t>
            </a:r>
            <a:r>
              <a:rPr lang="ja-JP" altLang="en-US" sz="1200" b="1" dirty="0">
                <a:latin typeface="游ゴシック" panose="020B0400000000000000" pitchFamily="50" charset="-128"/>
                <a:ea typeface="游ゴシック" panose="020B0400000000000000" pitchFamily="50" charset="-128"/>
                <a:cs typeface="メイリオ"/>
              </a:rPr>
              <a:t>夏季オリンピック競技団体</a:t>
            </a:r>
            <a:r>
              <a:rPr lang="en-US" altLang="ja-JP" sz="1200" b="1" dirty="0">
                <a:latin typeface="游ゴシック" panose="020B0400000000000000" pitchFamily="50" charset="-128"/>
                <a:ea typeface="游ゴシック" panose="020B0400000000000000" pitchFamily="50" charset="-128"/>
                <a:cs typeface="メイリオ"/>
              </a:rPr>
              <a:t>】</a:t>
            </a: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夏季オリンピック競技団体の経常収益計は、</a:t>
            </a:r>
            <a:r>
              <a:rPr lang="en-US" altLang="ja-JP" sz="1200" dirty="0">
                <a:latin typeface="游ゴシック" panose="020B0400000000000000" pitchFamily="50" charset="-128"/>
                <a:ea typeface="游ゴシック" panose="020B0400000000000000" pitchFamily="50" charset="-128"/>
                <a:cs typeface="メイリオ"/>
              </a:rPr>
              <a:t>2013</a:t>
            </a:r>
            <a:r>
              <a:rPr lang="ja-JP" altLang="en-US" sz="1200" dirty="0">
                <a:latin typeface="游ゴシック" panose="020B0400000000000000" pitchFamily="50" charset="-128"/>
                <a:ea typeface="游ゴシック" panose="020B0400000000000000" pitchFamily="50" charset="-128"/>
                <a:cs typeface="メイリオ"/>
              </a:rPr>
              <a:t>年度の</a:t>
            </a:r>
            <a:r>
              <a:rPr lang="en-US" altLang="ja-JP" sz="1200" dirty="0">
                <a:latin typeface="游ゴシック" panose="020B0400000000000000" pitchFamily="50" charset="-128"/>
                <a:ea typeface="游ゴシック" panose="020B0400000000000000" pitchFamily="50" charset="-128"/>
                <a:cs typeface="メイリオ"/>
              </a:rPr>
              <a:t>345</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2,900</a:t>
            </a:r>
            <a:r>
              <a:rPr lang="ja-JP" altLang="en-US" sz="1200" dirty="0">
                <a:latin typeface="游ゴシック" panose="020B0400000000000000" pitchFamily="50" charset="-128"/>
                <a:ea typeface="游ゴシック" panose="020B0400000000000000" pitchFamily="50" charset="-128"/>
                <a:cs typeface="メイリオ"/>
              </a:rPr>
              <a:t>万円（</a:t>
            </a:r>
            <a:r>
              <a:rPr lang="en-US" altLang="ja-JP" sz="1200" dirty="0">
                <a:latin typeface="游ゴシック" panose="020B0400000000000000" pitchFamily="50" charset="-128"/>
                <a:ea typeface="游ゴシック" panose="020B0400000000000000" pitchFamily="50" charset="-128"/>
                <a:cs typeface="メイリオ"/>
              </a:rPr>
              <a:t>28</a:t>
            </a:r>
            <a:r>
              <a:rPr lang="ja-JP" altLang="en-US" sz="1200" dirty="0">
                <a:latin typeface="游ゴシック" panose="020B0400000000000000" pitchFamily="50" charset="-128"/>
                <a:ea typeface="游ゴシック" panose="020B0400000000000000" pitchFamily="50" charset="-128"/>
                <a:cs typeface="メイリオ"/>
              </a:rPr>
              <a:t>団体）から、</a:t>
            </a:r>
            <a:r>
              <a:rPr lang="en-US" altLang="ja-JP" sz="1200" dirty="0">
                <a:latin typeface="游ゴシック" panose="020B0400000000000000" pitchFamily="50" charset="-128"/>
                <a:ea typeface="游ゴシック" panose="020B0400000000000000" pitchFamily="50" charset="-128"/>
                <a:cs typeface="メイリオ"/>
              </a:rPr>
              <a:t>2019</a:t>
            </a:r>
            <a:r>
              <a:rPr lang="ja-JP" altLang="en-US" sz="1200" dirty="0">
                <a:latin typeface="游ゴシック" panose="020B0400000000000000" pitchFamily="50" charset="-128"/>
                <a:ea typeface="游ゴシック" panose="020B0400000000000000" pitchFamily="50" charset="-128"/>
                <a:cs typeface="メイリオ"/>
              </a:rPr>
              <a:t>年度の</a:t>
            </a:r>
            <a:r>
              <a:rPr lang="en-US" altLang="ja-JP" sz="1200" dirty="0">
                <a:latin typeface="游ゴシック" panose="020B0400000000000000" pitchFamily="50" charset="-128"/>
                <a:ea typeface="游ゴシック" panose="020B0400000000000000" pitchFamily="50" charset="-128"/>
                <a:cs typeface="メイリオ"/>
              </a:rPr>
              <a:t>641</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4,400</a:t>
            </a:r>
            <a:r>
              <a:rPr lang="ja-JP" altLang="en-US" sz="1200" dirty="0">
                <a:latin typeface="游ゴシック" panose="020B0400000000000000" pitchFamily="50" charset="-128"/>
                <a:ea typeface="游ゴシック" panose="020B0400000000000000" pitchFamily="50" charset="-128"/>
                <a:cs typeface="メイリオ"/>
              </a:rPr>
              <a:t>万円（</a:t>
            </a:r>
            <a:r>
              <a:rPr lang="en-US" altLang="ja-JP" sz="1200" dirty="0">
                <a:latin typeface="游ゴシック" panose="020B0400000000000000" pitchFamily="50" charset="-128"/>
                <a:ea typeface="游ゴシック" panose="020B0400000000000000" pitchFamily="50" charset="-128"/>
                <a:cs typeface="メイリオ"/>
              </a:rPr>
              <a:t>29</a:t>
            </a:r>
            <a:r>
              <a:rPr lang="ja-JP" altLang="en-US" sz="1200" dirty="0">
                <a:latin typeface="游ゴシック" panose="020B0400000000000000" pitchFamily="50" charset="-128"/>
                <a:ea typeface="游ゴシック" panose="020B0400000000000000" pitchFamily="50" charset="-128"/>
                <a:cs typeface="メイリオ"/>
              </a:rPr>
              <a:t>団体）まで約</a:t>
            </a:r>
            <a:r>
              <a:rPr lang="en-US" altLang="ja-JP" sz="1200" dirty="0">
                <a:latin typeface="游ゴシック" panose="020B0400000000000000" pitchFamily="50" charset="-128"/>
                <a:ea typeface="游ゴシック" panose="020B0400000000000000" pitchFamily="50" charset="-128"/>
                <a:cs typeface="メイリオ"/>
              </a:rPr>
              <a:t>296</a:t>
            </a:r>
            <a:r>
              <a:rPr lang="ja-JP" altLang="en-US" sz="1200" dirty="0">
                <a:latin typeface="游ゴシック" panose="020B0400000000000000" pitchFamily="50" charset="-128"/>
                <a:ea typeface="游ゴシック" panose="020B0400000000000000" pitchFamily="50" charset="-128"/>
                <a:cs typeface="メイリオ"/>
              </a:rPr>
              <a:t>億円の大幅な増加がみられた。</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科目別にみると、「事業収益」約</a:t>
            </a:r>
            <a:r>
              <a:rPr lang="en-US" altLang="ja-JP" sz="1200" dirty="0">
                <a:latin typeface="游ゴシック" panose="020B0400000000000000" pitchFamily="50" charset="-128"/>
                <a:ea typeface="游ゴシック" panose="020B0400000000000000" pitchFamily="50" charset="-128"/>
                <a:cs typeface="メイリオ"/>
              </a:rPr>
              <a:t>196</a:t>
            </a:r>
            <a:r>
              <a:rPr lang="ja-JP" altLang="en-US" sz="1200" dirty="0">
                <a:latin typeface="游ゴシック" panose="020B0400000000000000" pitchFamily="50" charset="-128"/>
                <a:ea typeface="游ゴシック" panose="020B0400000000000000" pitchFamily="50" charset="-128"/>
                <a:cs typeface="メイリオ"/>
              </a:rPr>
              <a:t>億円、「受取補助金等」約</a:t>
            </a:r>
            <a:r>
              <a:rPr lang="en-US" altLang="ja-JP" sz="1200" dirty="0">
                <a:latin typeface="游ゴシック" panose="020B0400000000000000" pitchFamily="50" charset="-128"/>
                <a:ea typeface="游ゴシック" panose="020B0400000000000000" pitchFamily="50" charset="-128"/>
                <a:cs typeface="メイリオ"/>
              </a:rPr>
              <a:t>66</a:t>
            </a:r>
            <a:r>
              <a:rPr lang="ja-JP" altLang="en-US" sz="1200" dirty="0">
                <a:latin typeface="游ゴシック" panose="020B0400000000000000" pitchFamily="50" charset="-128"/>
                <a:ea typeface="游ゴシック" panose="020B0400000000000000" pitchFamily="50" charset="-128"/>
                <a:cs typeface="メイリオ"/>
              </a:rPr>
              <a:t>億円、「会費収益」約</a:t>
            </a:r>
            <a:r>
              <a:rPr lang="en-US" altLang="ja-JP" sz="1200" dirty="0">
                <a:latin typeface="游ゴシック" panose="020B0400000000000000" pitchFamily="50" charset="-128"/>
                <a:ea typeface="游ゴシック" panose="020B0400000000000000" pitchFamily="50" charset="-128"/>
                <a:cs typeface="メイリオ"/>
              </a:rPr>
              <a:t>8</a:t>
            </a:r>
            <a:r>
              <a:rPr lang="ja-JP" altLang="en-US" sz="1200" dirty="0">
                <a:latin typeface="游ゴシック" panose="020B0400000000000000" pitchFamily="50" charset="-128"/>
                <a:ea typeface="游ゴシック" panose="020B0400000000000000" pitchFamily="50" charset="-128"/>
                <a:cs typeface="メイリオ"/>
              </a:rPr>
              <a:t>億円の増加と、特に「事業収益」における増収が大きい。</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前項で記述した「受取補助金等」の増加額（</a:t>
            </a:r>
            <a:r>
              <a:rPr lang="en-US" altLang="ja-JP" sz="1200" dirty="0">
                <a:latin typeface="游ゴシック" panose="020B0400000000000000" pitchFamily="50" charset="-128"/>
                <a:ea typeface="游ゴシック" panose="020B0400000000000000" pitchFamily="50" charset="-128"/>
                <a:cs typeface="メイリオ"/>
              </a:rPr>
              <a:t>72</a:t>
            </a:r>
            <a:r>
              <a:rPr lang="ja-JP" altLang="en-US" sz="1200" dirty="0">
                <a:latin typeface="游ゴシック" panose="020B0400000000000000" pitchFamily="50" charset="-128"/>
                <a:ea typeface="游ゴシック" panose="020B0400000000000000" pitchFamily="50" charset="-128"/>
                <a:cs typeface="メイリオ"/>
              </a:rPr>
              <a:t>億円）のうち、</a:t>
            </a:r>
            <a:r>
              <a:rPr lang="en-US" altLang="ja-JP" sz="1200" dirty="0">
                <a:latin typeface="游ゴシック" panose="020B0400000000000000" pitchFamily="50" charset="-128"/>
                <a:ea typeface="游ゴシック" panose="020B0400000000000000" pitchFamily="50" charset="-128"/>
                <a:cs typeface="メイリオ"/>
              </a:rPr>
              <a:t>9</a:t>
            </a:r>
            <a:r>
              <a:rPr lang="ja-JP" altLang="en-US" sz="1200" dirty="0">
                <a:latin typeface="游ゴシック" panose="020B0400000000000000" pitchFamily="50" charset="-128"/>
                <a:ea typeface="游ゴシック" panose="020B0400000000000000" pitchFamily="50" charset="-128"/>
                <a:cs typeface="メイリオ"/>
              </a:rPr>
              <a:t>割が夏季競技団体分の増加であることがわかる。　</a:t>
            </a:r>
          </a:p>
        </p:txBody>
      </p:sp>
      <p:sp>
        <p:nvSpPr>
          <p:cNvPr id="12" name="タイトル 1"/>
          <p:cNvSpPr txBox="1">
            <a:spLocks/>
          </p:cNvSpPr>
          <p:nvPr/>
        </p:nvSpPr>
        <p:spPr>
          <a:xfrm>
            <a:off x="-916" y="-4811"/>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正味財産の状況－夏季／冬季オリンピック競技団体の経常収益の推移</a:t>
            </a:r>
          </a:p>
        </p:txBody>
      </p:sp>
      <p:sp>
        <p:nvSpPr>
          <p:cNvPr id="5" name="タイトル 1"/>
          <p:cNvSpPr txBox="1">
            <a:spLocks/>
          </p:cNvSpPr>
          <p:nvPr/>
        </p:nvSpPr>
        <p:spPr>
          <a:xfrm>
            <a:off x="6118407" y="851572"/>
            <a:ext cx="5759232" cy="2089892"/>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1200" b="1" dirty="0">
                <a:solidFill>
                  <a:srgbClr val="000000"/>
                </a:solidFill>
                <a:latin typeface="游ゴシック" panose="020B0400000000000000" pitchFamily="50" charset="-128"/>
                <a:ea typeface="游ゴシック" panose="020B0400000000000000" pitchFamily="50" charset="-128"/>
                <a:cs typeface="メイリオ"/>
              </a:rPr>
              <a:t>【</a:t>
            </a:r>
            <a:r>
              <a:rPr lang="ja-JP" altLang="en-US" sz="1200" b="1" dirty="0">
                <a:solidFill>
                  <a:srgbClr val="000000"/>
                </a:solidFill>
                <a:latin typeface="游ゴシック" panose="020B0400000000000000" pitchFamily="50" charset="-128"/>
                <a:ea typeface="游ゴシック" panose="020B0400000000000000" pitchFamily="50" charset="-128"/>
                <a:cs typeface="メイリオ"/>
              </a:rPr>
              <a:t>冬季オリンピック競技団体</a:t>
            </a:r>
            <a:r>
              <a:rPr lang="en-US" altLang="ja-JP" sz="1200" b="1" dirty="0">
                <a:solidFill>
                  <a:srgbClr val="000000"/>
                </a:solidFill>
                <a:latin typeface="游ゴシック" panose="020B0400000000000000" pitchFamily="50" charset="-128"/>
                <a:ea typeface="游ゴシック" panose="020B0400000000000000" pitchFamily="50" charset="-128"/>
                <a:cs typeface="メイリオ"/>
              </a:rPr>
              <a:t>】</a:t>
            </a:r>
          </a:p>
          <a:p>
            <a:pPr marL="285699" indent="-285699">
              <a:lnSpc>
                <a:spcPct val="100000"/>
              </a:lnSpc>
              <a:spcBef>
                <a:spcPts val="600"/>
              </a:spcBef>
              <a:buFont typeface="Arial" panose="020B0604020202020204" pitchFamily="34" charset="0"/>
              <a:buChar char="•"/>
            </a:pP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冬季オリンピック競技団体の経常収益計は、</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2013</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年度の</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58</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億</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4,900</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万円（</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3</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団体）と、</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2018</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年度の</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68</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億</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9,800</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万円（</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5</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団体）が他年度に比べると大きい。</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2013</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年度は世界選手権を国内で開催した競技があり、一時的な「事業収益」の大幅な増収があったためであり、</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2018</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年度は冬季オリンピック（平昌）の開催があり、「事業収益」「受取補助金」が増加したためである。</a:t>
            </a:r>
            <a:endParaRPr lang="en-US" altLang="ja-JP" sz="1200" dirty="0">
              <a:solidFill>
                <a:srgbClr val="000000"/>
              </a:solidFill>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2014</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年度以降は平準化されている。そのなかでも、</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2015</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年度から</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2016</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年度にかけては全体で約</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10</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億円の増収があり、「受取補助金等」はこの</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年間でほぼ倍増した。</a:t>
            </a:r>
            <a:r>
              <a:rPr lang="en-US" altLang="ja-JP" sz="1200" dirty="0">
                <a:solidFill>
                  <a:srgbClr val="000000"/>
                </a:solidFill>
                <a:latin typeface="游ゴシック" panose="020B0400000000000000" pitchFamily="50" charset="-128"/>
                <a:ea typeface="游ゴシック" panose="020B0400000000000000" pitchFamily="50" charset="-128"/>
                <a:cs typeface="メイリオ"/>
              </a:rPr>
              <a:t>2018</a:t>
            </a: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年度以降は減収傾向にある。</a:t>
            </a:r>
            <a:endParaRPr lang="en-US" altLang="ja-JP" sz="1200" dirty="0">
              <a:solidFill>
                <a:srgbClr val="000000"/>
              </a:solidFill>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ja-JP" altLang="en-US" sz="1200" dirty="0">
                <a:solidFill>
                  <a:srgbClr val="000000"/>
                </a:solidFill>
                <a:latin typeface="游ゴシック" panose="020B0400000000000000" pitchFamily="50" charset="-128"/>
                <a:ea typeface="游ゴシック" panose="020B0400000000000000" pitchFamily="50" charset="-128"/>
                <a:cs typeface="メイリオ"/>
              </a:rPr>
              <a:t>夏季の「受取補助金等」は安定的に増加する一方、冬季は年度により増減幅が大きいことが確認できる。</a:t>
            </a:r>
            <a:endParaRPr lang="en-US" altLang="ja-JP" sz="1200" dirty="0">
              <a:solidFill>
                <a:srgbClr val="000000"/>
              </a:solidFill>
              <a:latin typeface="游ゴシック" panose="020B0400000000000000" pitchFamily="50" charset="-128"/>
              <a:ea typeface="游ゴシック" panose="020B0400000000000000" pitchFamily="50" charset="-128"/>
              <a:cs typeface="メイリオ"/>
            </a:endParaRPr>
          </a:p>
        </p:txBody>
      </p:sp>
      <p:sp>
        <p:nvSpPr>
          <p:cNvPr id="6" name="タイトル 1"/>
          <p:cNvSpPr txBox="1">
            <a:spLocks/>
          </p:cNvSpPr>
          <p:nvPr/>
        </p:nvSpPr>
        <p:spPr>
          <a:xfrm>
            <a:off x="71080" y="7050106"/>
            <a:ext cx="5975366" cy="330131"/>
          </a:xfrm>
          <a:prstGeom prst="rect">
            <a:avLst/>
          </a:prstGeom>
          <a:noFill/>
        </p:spPr>
        <p:txBody>
          <a:bodyPr vert="horz" lIns="91421" tIns="45710" rIns="91421" bIns="4571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7</a:t>
            </a:r>
            <a:r>
              <a:rPr lang="ja-JP" altLang="en-US" sz="1200" b="1" dirty="0">
                <a:latin typeface="游ゴシック" panose="020B0400000000000000" pitchFamily="50" charset="-128"/>
                <a:ea typeface="游ゴシック" panose="020B0400000000000000" pitchFamily="50" charset="-128"/>
                <a:cs typeface="メイリオ"/>
              </a:rPr>
              <a:t>　夏季オリンピック競技団体の経常収益計の推移（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8" name="タイトル 1"/>
          <p:cNvSpPr txBox="1">
            <a:spLocks/>
          </p:cNvSpPr>
          <p:nvPr/>
        </p:nvSpPr>
        <p:spPr>
          <a:xfrm>
            <a:off x="6118408" y="7050106"/>
            <a:ext cx="5877701" cy="330131"/>
          </a:xfrm>
          <a:prstGeom prst="rect">
            <a:avLst/>
          </a:prstGeom>
          <a:noFill/>
        </p:spPr>
        <p:txBody>
          <a:bodyPr vert="horz" lIns="91421" tIns="45710" rIns="91421" bIns="4571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8</a:t>
            </a:r>
            <a:r>
              <a:rPr lang="ja-JP" altLang="en-US" sz="1200" b="1" dirty="0">
                <a:latin typeface="游ゴシック" panose="020B0400000000000000" pitchFamily="50" charset="-128"/>
                <a:ea typeface="游ゴシック" panose="020B0400000000000000" pitchFamily="50" charset="-128"/>
                <a:cs typeface="メイリオ"/>
              </a:rPr>
              <a:t>　冬季オリンピック競技団体の経常収益計の推移（</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4" name="図 3">
            <a:extLst>
              <a:ext uri="{FF2B5EF4-FFF2-40B4-BE49-F238E27FC236}">
                <a16:creationId xmlns:a16="http://schemas.microsoft.com/office/drawing/2014/main" id="{EAC6B4F6-C4FF-41BE-9AC7-D09199F86F9F}"/>
              </a:ext>
            </a:extLst>
          </p:cNvPr>
          <p:cNvPicPr>
            <a:picLocks noChangeAspect="1"/>
          </p:cNvPicPr>
          <p:nvPr/>
        </p:nvPicPr>
        <p:blipFill>
          <a:blip r:embed="rId3"/>
          <a:stretch>
            <a:fillRect/>
          </a:stretch>
        </p:blipFill>
        <p:spPr>
          <a:xfrm>
            <a:off x="71032" y="3287804"/>
            <a:ext cx="5975366" cy="3732393"/>
          </a:xfrm>
          <a:prstGeom prst="rect">
            <a:avLst/>
          </a:prstGeom>
        </p:spPr>
      </p:pic>
      <p:pic>
        <p:nvPicPr>
          <p:cNvPr id="9" name="図 8">
            <a:extLst>
              <a:ext uri="{FF2B5EF4-FFF2-40B4-BE49-F238E27FC236}">
                <a16:creationId xmlns:a16="http://schemas.microsoft.com/office/drawing/2014/main" id="{FF88FD25-3D3F-49C1-832B-70D3CFC95E79}"/>
              </a:ext>
            </a:extLst>
          </p:cNvPr>
          <p:cNvPicPr>
            <a:picLocks noChangeAspect="1"/>
          </p:cNvPicPr>
          <p:nvPr/>
        </p:nvPicPr>
        <p:blipFill>
          <a:blip r:embed="rId4"/>
          <a:stretch>
            <a:fillRect/>
          </a:stretch>
        </p:blipFill>
        <p:spPr>
          <a:xfrm>
            <a:off x="6193227" y="3287804"/>
            <a:ext cx="5975366" cy="3732393"/>
          </a:xfrm>
          <a:prstGeom prst="rect">
            <a:avLst/>
          </a:prstGeom>
        </p:spPr>
      </p:pic>
    </p:spTree>
    <p:extLst>
      <p:ext uri="{BB962C8B-B14F-4D97-AF65-F5344CB8AC3E}">
        <p14:creationId xmlns:p14="http://schemas.microsoft.com/office/powerpoint/2010/main" val="47437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755919" y="7068613"/>
            <a:ext cx="451664" cy="285785"/>
          </a:xfrm>
        </p:spPr>
        <p:txBody>
          <a:bodyPr/>
          <a:lstStyle/>
          <a:p>
            <a:fld id="{EDC73137-A8BC-4480-9874-CAD852DFD59C}" type="slidenum">
              <a:rPr kumimoji="1" lang="ja-JP" altLang="en-US" smtClean="0"/>
              <a:t>8</a:t>
            </a:fld>
            <a:endParaRPr kumimoji="1" lang="ja-JP" altLang="en-US" dirty="0"/>
          </a:p>
        </p:txBody>
      </p:sp>
      <p:sp>
        <p:nvSpPr>
          <p:cNvPr id="7" name="タイトル 1"/>
          <p:cNvSpPr txBox="1">
            <a:spLocks/>
          </p:cNvSpPr>
          <p:nvPr/>
        </p:nvSpPr>
        <p:spPr>
          <a:xfrm>
            <a:off x="366909" y="909042"/>
            <a:ext cx="11513543" cy="939151"/>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図表</a:t>
            </a:r>
            <a:r>
              <a:rPr lang="en-US" altLang="ja-JP" sz="1200" dirty="0">
                <a:latin typeface="游ゴシック" panose="020B0400000000000000" pitchFamily="50" charset="-128"/>
                <a:ea typeface="游ゴシック" panose="020B0400000000000000" pitchFamily="50" charset="-128"/>
                <a:cs typeface="メイリオ"/>
              </a:rPr>
              <a:t>9</a:t>
            </a:r>
            <a:r>
              <a:rPr lang="ja-JP" altLang="en-US" sz="1200" dirty="0">
                <a:latin typeface="游ゴシック" panose="020B0400000000000000" pitchFamily="50" charset="-128"/>
                <a:ea typeface="游ゴシック" panose="020B0400000000000000" pitchFamily="50" charset="-128"/>
                <a:cs typeface="メイリオ"/>
              </a:rPr>
              <a:t>に、経常収益の基本統計量を示している。</a:t>
            </a:r>
            <a:endParaRPr lang="en-US" altLang="ja-JP" sz="1200" dirty="0">
              <a:latin typeface="游ゴシック" panose="020B0400000000000000" pitchFamily="50" charset="-128"/>
              <a:ea typeface="游ゴシック" panose="020B0400000000000000" pitchFamily="50" charset="-128"/>
              <a:cs typeface="メイリオ"/>
            </a:endParaRPr>
          </a:p>
          <a:p>
            <a:pPr marL="285699" indent="-285699">
              <a:lnSpc>
                <a:spcPct val="100000"/>
              </a:lnSpc>
              <a:spcBef>
                <a:spcPts val="600"/>
              </a:spcBef>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cs typeface="メイリオ"/>
              </a:rPr>
              <a:t>2020</a:t>
            </a:r>
            <a:r>
              <a:rPr lang="ja-JP" altLang="en-US" sz="1200" dirty="0">
                <a:latin typeface="游ゴシック" panose="020B0400000000000000" pitchFamily="50" charset="-128"/>
                <a:ea typeface="游ゴシック" panose="020B0400000000000000" pitchFamily="50" charset="-128"/>
                <a:cs typeface="メイリオ"/>
              </a:rPr>
              <a:t>年度における中央競技団体</a:t>
            </a:r>
            <a:r>
              <a:rPr lang="en-US" altLang="ja-JP" sz="1200" dirty="0">
                <a:latin typeface="游ゴシック" panose="020B0400000000000000" pitchFamily="50" charset="-128"/>
                <a:ea typeface="游ゴシック" panose="020B0400000000000000" pitchFamily="50" charset="-128"/>
                <a:cs typeface="メイリオ"/>
              </a:rPr>
              <a:t>59</a:t>
            </a:r>
            <a:r>
              <a:rPr lang="ja-JP" altLang="en-US" sz="1200" dirty="0">
                <a:latin typeface="游ゴシック" panose="020B0400000000000000" pitchFamily="50" charset="-128"/>
                <a:ea typeface="游ゴシック" panose="020B0400000000000000" pitchFamily="50" charset="-128"/>
                <a:cs typeface="メイリオ"/>
              </a:rPr>
              <a:t>団体の経常収益計は</a:t>
            </a:r>
            <a:r>
              <a:rPr lang="en-US" altLang="ja-JP" sz="1200" dirty="0">
                <a:latin typeface="游ゴシック" panose="020B0400000000000000" pitchFamily="50" charset="-128"/>
                <a:ea typeface="游ゴシック" panose="020B0400000000000000" pitchFamily="50" charset="-128"/>
                <a:cs typeface="メイリオ"/>
              </a:rPr>
              <a:t>448</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4,100</a:t>
            </a:r>
            <a:r>
              <a:rPr lang="ja-JP" altLang="en-US" sz="1200" dirty="0">
                <a:latin typeface="游ゴシック" panose="020B0400000000000000" pitchFamily="50" charset="-128"/>
                <a:ea typeface="游ゴシック" panose="020B0400000000000000" pitchFamily="50" charset="-128"/>
                <a:cs typeface="メイリオ"/>
              </a:rPr>
              <a:t>万円であり、</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団体あたりの平均経常収益額は</a:t>
            </a:r>
            <a:r>
              <a:rPr lang="en-US" altLang="ja-JP" sz="1200" dirty="0">
                <a:latin typeface="游ゴシック" panose="020B0400000000000000" pitchFamily="50" charset="-128"/>
                <a:ea typeface="游ゴシック" panose="020B0400000000000000" pitchFamily="50" charset="-128"/>
                <a:cs typeface="メイリオ"/>
              </a:rPr>
              <a:t>7</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6,000</a:t>
            </a:r>
            <a:r>
              <a:rPr lang="ja-JP" altLang="en-US" sz="1200" dirty="0">
                <a:latin typeface="游ゴシック" panose="020B0400000000000000" pitchFamily="50" charset="-128"/>
                <a:ea typeface="游ゴシック" panose="020B0400000000000000" pitchFamily="50" charset="-128"/>
                <a:cs typeface="メイリオ"/>
              </a:rPr>
              <a:t>万円、中央値は</a:t>
            </a:r>
            <a:r>
              <a:rPr lang="en-US" altLang="ja-JP" sz="1200" dirty="0">
                <a:latin typeface="游ゴシック" panose="020B0400000000000000" pitchFamily="50" charset="-128"/>
                <a:ea typeface="游ゴシック" panose="020B0400000000000000" pitchFamily="50" charset="-128"/>
                <a:cs typeface="メイリオ"/>
              </a:rPr>
              <a:t>2</a:t>
            </a:r>
            <a:r>
              <a:rPr lang="ja-JP" altLang="en-US" sz="1200" dirty="0">
                <a:latin typeface="游ゴシック" panose="020B0400000000000000" pitchFamily="50" charset="-128"/>
                <a:ea typeface="游ゴシック" panose="020B0400000000000000" pitchFamily="50" charset="-128"/>
                <a:cs typeface="メイリオ"/>
              </a:rPr>
              <a:t>億</a:t>
            </a:r>
            <a:r>
              <a:rPr lang="en-US" altLang="ja-JP" sz="1200" dirty="0">
                <a:latin typeface="游ゴシック" panose="020B0400000000000000" pitchFamily="50" charset="-128"/>
                <a:ea typeface="游ゴシック" panose="020B0400000000000000" pitchFamily="50" charset="-128"/>
                <a:cs typeface="メイリオ"/>
              </a:rPr>
              <a:t>6,900</a:t>
            </a:r>
            <a:r>
              <a:rPr lang="ja-JP" altLang="en-US" sz="1200" dirty="0">
                <a:latin typeface="游ゴシック" panose="020B0400000000000000" pitchFamily="50" charset="-128"/>
                <a:ea typeface="游ゴシック" panose="020B0400000000000000" pitchFamily="50" charset="-128"/>
                <a:cs typeface="メイリオ"/>
              </a:rPr>
              <a:t>万円である。</a:t>
            </a:r>
            <a:endParaRPr lang="en-US" altLang="ja-JP" sz="1200" dirty="0">
              <a:latin typeface="游ゴシック" panose="020B0400000000000000" pitchFamily="50" charset="-128"/>
              <a:ea typeface="游ゴシック" panose="020B0400000000000000" pitchFamily="50" charset="-128"/>
              <a:cs typeface="メイリオ"/>
            </a:endParaRPr>
          </a:p>
          <a:p>
            <a:pPr>
              <a:lnSpc>
                <a:spcPct val="100000"/>
              </a:lnSpc>
              <a:spcBef>
                <a:spcPts val="600"/>
              </a:spcBef>
            </a:pPr>
            <a:r>
              <a:rPr lang="ja-JP" altLang="en-US" sz="1200" dirty="0">
                <a:latin typeface="游ゴシック" panose="020B0400000000000000" pitchFamily="50" charset="-128"/>
                <a:ea typeface="游ゴシック" panose="020B0400000000000000" pitchFamily="50" charset="-128"/>
                <a:cs typeface="メイリオ"/>
              </a:rPr>
              <a:t>　</a:t>
            </a:r>
          </a:p>
        </p:txBody>
      </p:sp>
      <p:sp>
        <p:nvSpPr>
          <p:cNvPr id="12" name="タイトル 1"/>
          <p:cNvSpPr txBox="1">
            <a:spLocks/>
          </p:cNvSpPr>
          <p:nvPr/>
        </p:nvSpPr>
        <p:spPr>
          <a:xfrm>
            <a:off x="-2794" y="-13954"/>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正味財産の状況－経常収益の基本統計量</a:t>
            </a:r>
          </a:p>
        </p:txBody>
      </p:sp>
      <p:sp>
        <p:nvSpPr>
          <p:cNvPr id="21" name="タイトル 1"/>
          <p:cNvSpPr txBox="1">
            <a:spLocks/>
          </p:cNvSpPr>
          <p:nvPr/>
        </p:nvSpPr>
        <p:spPr>
          <a:xfrm>
            <a:off x="688" y="5924416"/>
            <a:ext cx="4889083"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9</a:t>
            </a:r>
            <a:r>
              <a:rPr lang="ja-JP" altLang="en-US" sz="1200" b="1" dirty="0">
                <a:latin typeface="游ゴシック" panose="020B0400000000000000" pitchFamily="50" charset="-128"/>
                <a:ea typeface="游ゴシック" panose="020B0400000000000000" pitchFamily="50" charset="-128"/>
                <a:cs typeface="メイリオ"/>
              </a:rPr>
              <a:t>　経常収益の基本統計量（</a:t>
            </a:r>
            <a:r>
              <a:rPr lang="en-US" altLang="ja-JP" sz="1200" b="1" dirty="0">
                <a:latin typeface="游ゴシック" panose="020B0400000000000000" pitchFamily="50" charset="-128"/>
                <a:ea typeface="游ゴシック" panose="020B0400000000000000" pitchFamily="50" charset="-128"/>
                <a:cs typeface="メイリオ"/>
              </a:rPr>
              <a:t>2013</a:t>
            </a:r>
            <a:r>
              <a:rPr lang="ja-JP" altLang="en-US" sz="1200" b="1" dirty="0">
                <a:latin typeface="游ゴシック" panose="020B0400000000000000" pitchFamily="50" charset="-128"/>
                <a:ea typeface="游ゴシック" panose="020B0400000000000000" pitchFamily="50" charset="-128"/>
                <a:cs typeface="メイリオ"/>
              </a:rPr>
              <a:t>～</a:t>
            </a:r>
            <a:r>
              <a:rPr lang="en-US" altLang="ja-JP" sz="1200" b="1" dirty="0">
                <a:latin typeface="游ゴシック" panose="020B0400000000000000" pitchFamily="50" charset="-128"/>
                <a:ea typeface="游ゴシック" panose="020B0400000000000000" pitchFamily="50" charset="-128"/>
                <a:cs typeface="メイリオ"/>
              </a:rPr>
              <a:t>2020</a:t>
            </a:r>
            <a:r>
              <a:rPr lang="ja-JP" altLang="en-US" sz="1200" b="1" dirty="0">
                <a:latin typeface="游ゴシック" panose="020B0400000000000000" pitchFamily="50" charset="-128"/>
                <a:ea typeface="游ゴシック" panose="020B0400000000000000" pitchFamily="50" charset="-128"/>
                <a:cs typeface="メイリオ"/>
              </a:rPr>
              <a:t>年度、</a:t>
            </a:r>
            <a:r>
              <a:rPr lang="ja-JP" altLang="en-US" sz="1200" b="1" dirty="0">
                <a:latin typeface="游ゴシック" panose="020B0400000000000000" pitchFamily="50" charset="-128"/>
                <a:ea typeface="游ゴシック" panose="020B0400000000000000" pitchFamily="50" charset="-128"/>
              </a:rPr>
              <a:t>単位：円</a:t>
            </a:r>
            <a:r>
              <a:rPr lang="ja-JP" altLang="en-US" sz="1200" b="1" dirty="0">
                <a:latin typeface="游ゴシック" panose="020B0400000000000000" pitchFamily="50" charset="-128"/>
                <a:ea typeface="游ゴシック" panose="020B0400000000000000" pitchFamily="50" charset="-128"/>
                <a:cs typeface="メイリオ"/>
              </a:rPr>
              <a:t>）</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3" name="図 2">
            <a:extLst>
              <a:ext uri="{FF2B5EF4-FFF2-40B4-BE49-F238E27FC236}">
                <a16:creationId xmlns:a16="http://schemas.microsoft.com/office/drawing/2014/main" id="{C3CED55D-1A49-4FD1-A58E-7699F93E4219}"/>
              </a:ext>
            </a:extLst>
          </p:cNvPr>
          <p:cNvPicPr>
            <a:picLocks noChangeAspect="1"/>
          </p:cNvPicPr>
          <p:nvPr/>
        </p:nvPicPr>
        <p:blipFill>
          <a:blip r:embed="rId3"/>
          <a:stretch>
            <a:fillRect/>
          </a:stretch>
        </p:blipFill>
        <p:spPr>
          <a:xfrm>
            <a:off x="-1" y="2195189"/>
            <a:ext cx="12239625" cy="3587277"/>
          </a:xfrm>
          <a:prstGeom prst="rect">
            <a:avLst/>
          </a:prstGeom>
        </p:spPr>
      </p:pic>
    </p:spTree>
    <p:extLst>
      <p:ext uri="{BB962C8B-B14F-4D97-AF65-F5344CB8AC3E}">
        <p14:creationId xmlns:p14="http://schemas.microsoft.com/office/powerpoint/2010/main" val="404869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735258" y="6894135"/>
            <a:ext cx="503876" cy="413353"/>
          </a:xfrm>
        </p:spPr>
        <p:txBody>
          <a:bodyPr/>
          <a:lstStyle/>
          <a:p>
            <a:fld id="{EDC73137-A8BC-4480-9874-CAD852DFD59C}" type="slidenum">
              <a:rPr kumimoji="1" lang="ja-JP" altLang="en-US" smtClean="0"/>
              <a:t>9</a:t>
            </a:fld>
            <a:endParaRPr kumimoji="1" lang="ja-JP" altLang="en-US" dirty="0"/>
          </a:p>
        </p:txBody>
      </p:sp>
      <p:sp>
        <p:nvSpPr>
          <p:cNvPr id="7" name="タイトル 1"/>
          <p:cNvSpPr txBox="1">
            <a:spLocks/>
          </p:cNvSpPr>
          <p:nvPr/>
        </p:nvSpPr>
        <p:spPr>
          <a:xfrm>
            <a:off x="360381" y="899517"/>
            <a:ext cx="11518861" cy="1872208"/>
          </a:xfrm>
          <a:prstGeom prst="rect">
            <a:avLst/>
          </a:prstGeom>
          <a:noFill/>
        </p:spPr>
        <p:txBody>
          <a:bodyPr vert="horz" lIns="91790" tIns="45895" rIns="91790" bIns="4589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71450" indent="-1714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図表</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から図表</a:t>
            </a:r>
            <a:r>
              <a:rPr lang="en-US" altLang="ja-JP" sz="1200" dirty="0">
                <a:latin typeface="游ゴシック" panose="020B0400000000000000" pitchFamily="50" charset="-128"/>
                <a:ea typeface="游ゴシック" panose="020B0400000000000000" pitchFamily="50" charset="-128"/>
                <a:cs typeface="メイリオ"/>
              </a:rPr>
              <a:t>14</a:t>
            </a:r>
            <a:r>
              <a:rPr lang="ja-JP" altLang="en-US" sz="1200" dirty="0">
                <a:latin typeface="游ゴシック" panose="020B0400000000000000" pitchFamily="50" charset="-128"/>
                <a:ea typeface="游ゴシック" panose="020B0400000000000000" pitchFamily="50" charset="-128"/>
                <a:cs typeface="メイリオ"/>
              </a:rPr>
              <a:t>に、収益規模別に収益構造を示している。</a:t>
            </a:r>
            <a:endParaRPr lang="en-US" altLang="ja-JP" sz="1200" dirty="0">
              <a:latin typeface="游ゴシック" panose="020B0400000000000000" pitchFamily="50" charset="-128"/>
              <a:ea typeface="游ゴシック" panose="020B0400000000000000" pitchFamily="50" charset="-128"/>
              <a:cs typeface="メイリオ"/>
            </a:endParaRPr>
          </a:p>
          <a:p>
            <a:pPr marL="171450" indent="-171450">
              <a:lnSpc>
                <a:spcPct val="100000"/>
              </a:lnSpc>
              <a:spcBef>
                <a:spcPts val="600"/>
              </a:spcBef>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cs typeface="メイリオ"/>
              </a:rPr>
              <a:t>2020</a:t>
            </a:r>
            <a:r>
              <a:rPr lang="ja-JP" altLang="en-US" sz="1200" dirty="0">
                <a:latin typeface="游ゴシック" panose="020B0400000000000000" pitchFamily="50" charset="-128"/>
                <a:ea typeface="游ゴシック" panose="020B0400000000000000" pitchFamily="50" charset="-128"/>
                <a:cs typeface="メイリオ"/>
              </a:rPr>
              <a:t>年度の経常収益額を「</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億円未満」「</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億円以上</a:t>
            </a:r>
            <a:r>
              <a:rPr lang="en-US" altLang="ja-JP" sz="1200" dirty="0">
                <a:latin typeface="游ゴシック" panose="020B0400000000000000" pitchFamily="50" charset="-128"/>
                <a:ea typeface="游ゴシック" panose="020B0400000000000000" pitchFamily="50" charset="-128"/>
                <a:cs typeface="メイリオ"/>
              </a:rPr>
              <a:t>3</a:t>
            </a:r>
            <a:r>
              <a:rPr lang="ja-JP" altLang="en-US" sz="1200" dirty="0">
                <a:latin typeface="游ゴシック" panose="020B0400000000000000" pitchFamily="50" charset="-128"/>
                <a:ea typeface="游ゴシック" panose="020B0400000000000000" pitchFamily="50" charset="-128"/>
                <a:cs typeface="メイリオ"/>
              </a:rPr>
              <a:t>億円未満」「</a:t>
            </a:r>
            <a:r>
              <a:rPr lang="en-US" altLang="ja-JP" sz="1200" dirty="0">
                <a:latin typeface="游ゴシック" panose="020B0400000000000000" pitchFamily="50" charset="-128"/>
                <a:ea typeface="游ゴシック" panose="020B0400000000000000" pitchFamily="50" charset="-128"/>
                <a:cs typeface="メイリオ"/>
              </a:rPr>
              <a:t>3</a:t>
            </a:r>
            <a:r>
              <a:rPr lang="ja-JP" altLang="en-US" sz="1200" dirty="0">
                <a:latin typeface="游ゴシック" panose="020B0400000000000000" pitchFamily="50" charset="-128"/>
                <a:ea typeface="游ゴシック" panose="020B0400000000000000" pitchFamily="50" charset="-128"/>
                <a:cs typeface="メイリオ"/>
              </a:rPr>
              <a:t>億円以上</a:t>
            </a:r>
            <a:r>
              <a:rPr lang="en-US" altLang="ja-JP" sz="1200" dirty="0">
                <a:latin typeface="游ゴシック" panose="020B0400000000000000" pitchFamily="50" charset="-128"/>
                <a:ea typeface="游ゴシック" panose="020B0400000000000000" pitchFamily="50" charset="-128"/>
                <a:cs typeface="メイリオ"/>
              </a:rPr>
              <a:t>6</a:t>
            </a:r>
            <a:r>
              <a:rPr lang="ja-JP" altLang="en-US" sz="1200" dirty="0">
                <a:latin typeface="游ゴシック" panose="020B0400000000000000" pitchFamily="50" charset="-128"/>
                <a:ea typeface="游ゴシック" panose="020B0400000000000000" pitchFamily="50" charset="-128"/>
                <a:cs typeface="メイリオ"/>
              </a:rPr>
              <a:t>億円未満」「</a:t>
            </a:r>
            <a:r>
              <a:rPr lang="en-US" altLang="ja-JP" sz="1200" dirty="0">
                <a:latin typeface="游ゴシック" panose="020B0400000000000000" pitchFamily="50" charset="-128"/>
                <a:ea typeface="游ゴシック" panose="020B0400000000000000" pitchFamily="50" charset="-128"/>
                <a:cs typeface="メイリオ"/>
              </a:rPr>
              <a:t>6</a:t>
            </a:r>
            <a:r>
              <a:rPr lang="ja-JP" altLang="en-US" sz="1200" dirty="0">
                <a:latin typeface="游ゴシック" panose="020B0400000000000000" pitchFamily="50" charset="-128"/>
                <a:ea typeface="游ゴシック" panose="020B0400000000000000" pitchFamily="50" charset="-128"/>
                <a:cs typeface="メイリオ"/>
              </a:rPr>
              <a:t>億円以上</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億円未満」「</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億円以上」の</a:t>
            </a:r>
            <a:r>
              <a:rPr lang="en-US" altLang="ja-JP" sz="1200" dirty="0">
                <a:latin typeface="游ゴシック" panose="020B0400000000000000" pitchFamily="50" charset="-128"/>
                <a:ea typeface="游ゴシック" panose="020B0400000000000000" pitchFamily="50" charset="-128"/>
                <a:cs typeface="メイリオ"/>
              </a:rPr>
              <a:t>5</a:t>
            </a:r>
            <a:r>
              <a:rPr lang="ja-JP" altLang="en-US" sz="1200" dirty="0">
                <a:latin typeface="游ゴシック" panose="020B0400000000000000" pitchFamily="50" charset="-128"/>
                <a:ea typeface="游ゴシック" panose="020B0400000000000000" pitchFamily="50" charset="-128"/>
                <a:cs typeface="メイリオ"/>
              </a:rPr>
              <a:t>グループに分類し規模別にみると、それぞれ</a:t>
            </a:r>
            <a:r>
              <a:rPr lang="en-US" altLang="ja-JP" sz="1200" dirty="0">
                <a:latin typeface="游ゴシック" panose="020B0400000000000000" pitchFamily="50" charset="-128"/>
                <a:ea typeface="游ゴシック" panose="020B0400000000000000" pitchFamily="50" charset="-128"/>
                <a:cs typeface="メイリオ"/>
              </a:rPr>
              <a:t>15</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18</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9</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7</a:t>
            </a:r>
            <a:r>
              <a:rPr lang="ja-JP" altLang="en-US" sz="1200" dirty="0">
                <a:latin typeface="游ゴシック" panose="020B0400000000000000" pitchFamily="50" charset="-128"/>
                <a:ea typeface="游ゴシック" panose="020B0400000000000000" pitchFamily="50" charset="-128"/>
                <a:cs typeface="メイリオ"/>
              </a:rPr>
              <a:t>団体、</a:t>
            </a:r>
            <a:r>
              <a:rPr lang="en-US" altLang="ja-JP" sz="1200" dirty="0">
                <a:latin typeface="游ゴシック" panose="020B0400000000000000" pitchFamily="50" charset="-128"/>
                <a:ea typeface="游ゴシック" panose="020B0400000000000000" pitchFamily="50" charset="-128"/>
                <a:cs typeface="メイリオ"/>
              </a:rPr>
              <a:t>10</a:t>
            </a:r>
            <a:r>
              <a:rPr lang="ja-JP" altLang="en-US" sz="1200" dirty="0">
                <a:latin typeface="游ゴシック" panose="020B0400000000000000" pitchFamily="50" charset="-128"/>
                <a:ea typeface="游ゴシック" panose="020B0400000000000000" pitchFamily="50" charset="-128"/>
                <a:cs typeface="メイリオ"/>
              </a:rPr>
              <a:t>団体と公益法人格を有する中央競技団体では「</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億円未満」の団体が最も多かった。</a:t>
            </a:r>
            <a:endParaRPr lang="en-US" altLang="ja-JP" sz="1200" dirty="0">
              <a:latin typeface="游ゴシック" panose="020B0400000000000000" pitchFamily="50" charset="-128"/>
              <a:ea typeface="游ゴシック" panose="020B0400000000000000" pitchFamily="50" charset="-128"/>
              <a:cs typeface="メイリオ"/>
            </a:endParaRPr>
          </a:p>
          <a:p>
            <a:pPr marL="171450" indent="-1714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競技団体の３大収入源（「会費収益」「事業収益」「受取補助金等」）をみると、経常収益が「</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億円未満」の団体では、「会費収益」</a:t>
            </a:r>
            <a:r>
              <a:rPr lang="en-US" altLang="ja-JP" sz="1200" dirty="0">
                <a:latin typeface="游ゴシック" panose="020B0400000000000000" pitchFamily="50" charset="-128"/>
                <a:ea typeface="游ゴシック" panose="020B0400000000000000" pitchFamily="50" charset="-128"/>
                <a:cs typeface="メイリオ"/>
              </a:rPr>
              <a:t>15.1</a:t>
            </a:r>
            <a:r>
              <a:rPr lang="ja-JP" altLang="en-US" sz="1200" dirty="0">
                <a:latin typeface="游ゴシック" panose="020B0400000000000000" pitchFamily="50" charset="-128"/>
                <a:ea typeface="游ゴシック" panose="020B0400000000000000" pitchFamily="50" charset="-128"/>
                <a:cs typeface="メイリオ"/>
              </a:rPr>
              <a:t>％、「事業収益」</a:t>
            </a:r>
            <a:r>
              <a:rPr lang="en-US" altLang="ja-JP" sz="1200" dirty="0">
                <a:latin typeface="游ゴシック" panose="020B0400000000000000" pitchFamily="50" charset="-128"/>
                <a:ea typeface="游ゴシック" panose="020B0400000000000000" pitchFamily="50" charset="-128"/>
                <a:cs typeface="メイリオ"/>
              </a:rPr>
              <a:t>30.9</a:t>
            </a:r>
            <a:r>
              <a:rPr lang="ja-JP" altLang="en-US" sz="1200" dirty="0">
                <a:latin typeface="游ゴシック" panose="020B0400000000000000" pitchFamily="50" charset="-128"/>
                <a:ea typeface="游ゴシック" panose="020B0400000000000000" pitchFamily="50" charset="-128"/>
                <a:cs typeface="メイリオ"/>
              </a:rPr>
              <a:t>％、「受取補助金等」</a:t>
            </a:r>
            <a:r>
              <a:rPr lang="en-US" altLang="ja-JP" sz="1200" dirty="0">
                <a:latin typeface="游ゴシック" panose="020B0400000000000000" pitchFamily="50" charset="-128"/>
                <a:ea typeface="游ゴシック" panose="020B0400000000000000" pitchFamily="50" charset="-128"/>
                <a:cs typeface="メイリオ"/>
              </a:rPr>
              <a:t>30.9</a:t>
            </a:r>
            <a:r>
              <a:rPr lang="ja-JP" altLang="en-US" sz="1200" dirty="0">
                <a:latin typeface="游ゴシック" panose="020B0400000000000000" pitchFamily="50" charset="-128"/>
                <a:ea typeface="游ゴシック" panose="020B0400000000000000" pitchFamily="50" charset="-128"/>
                <a:cs typeface="メイリオ"/>
              </a:rPr>
              <a:t>％を示し、事業収益と補助金等収入が３割ずつであった。</a:t>
            </a:r>
            <a:endParaRPr lang="en-US" altLang="ja-JP" sz="1200" dirty="0">
              <a:latin typeface="游ゴシック" panose="020B0400000000000000" pitchFamily="50" charset="-128"/>
              <a:ea typeface="游ゴシック" panose="020B0400000000000000" pitchFamily="50" charset="-128"/>
              <a:cs typeface="メイリオ"/>
            </a:endParaRPr>
          </a:p>
          <a:p>
            <a:pPr marL="171450" indent="-171450">
              <a:lnSpc>
                <a:spcPct val="100000"/>
              </a:lnSpc>
              <a:spcBef>
                <a:spcPts val="600"/>
              </a:spcBef>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cs typeface="メイリオ"/>
              </a:rPr>
              <a:t>同じく「</a:t>
            </a:r>
            <a:r>
              <a:rPr lang="en-US" altLang="ja-JP" sz="1200" dirty="0">
                <a:latin typeface="游ゴシック" panose="020B0400000000000000" pitchFamily="50" charset="-128"/>
                <a:ea typeface="游ゴシック" panose="020B0400000000000000" pitchFamily="50" charset="-128"/>
                <a:cs typeface="メイリオ"/>
              </a:rPr>
              <a:t>1</a:t>
            </a:r>
            <a:r>
              <a:rPr lang="ja-JP" altLang="en-US" sz="1200" dirty="0">
                <a:latin typeface="游ゴシック" panose="020B0400000000000000" pitchFamily="50" charset="-128"/>
                <a:ea typeface="游ゴシック" panose="020B0400000000000000" pitchFamily="50" charset="-128"/>
                <a:cs typeface="メイリオ"/>
              </a:rPr>
              <a:t>億円以上</a:t>
            </a:r>
            <a:r>
              <a:rPr lang="en-US" altLang="ja-JP" sz="1200" dirty="0">
                <a:latin typeface="游ゴシック" panose="020B0400000000000000" pitchFamily="50" charset="-128"/>
                <a:ea typeface="游ゴシック" panose="020B0400000000000000" pitchFamily="50" charset="-128"/>
                <a:cs typeface="メイリオ"/>
              </a:rPr>
              <a:t>3</a:t>
            </a:r>
            <a:r>
              <a:rPr lang="ja-JP" altLang="en-US" sz="1200" dirty="0">
                <a:latin typeface="游ゴシック" panose="020B0400000000000000" pitchFamily="50" charset="-128"/>
                <a:ea typeface="游ゴシック" panose="020B0400000000000000" pitchFamily="50" charset="-128"/>
                <a:cs typeface="メイリオ"/>
              </a:rPr>
              <a:t>億円未満」の団体では、それぞれ</a:t>
            </a:r>
            <a:r>
              <a:rPr lang="en-US" altLang="ja-JP" sz="1200" dirty="0">
                <a:latin typeface="游ゴシック" panose="020B0400000000000000" pitchFamily="50" charset="-128"/>
                <a:ea typeface="游ゴシック" panose="020B0400000000000000" pitchFamily="50" charset="-128"/>
                <a:cs typeface="メイリオ"/>
              </a:rPr>
              <a:t>14.6%</a:t>
            </a:r>
            <a:r>
              <a:rPr lang="ja-JP" altLang="en-US" sz="1200" dirty="0">
                <a:latin typeface="游ゴシック" panose="020B0400000000000000" pitchFamily="50" charset="-128"/>
                <a:ea typeface="游ゴシック" panose="020B0400000000000000" pitchFamily="50" charset="-128"/>
                <a:cs typeface="メイリオ"/>
              </a:rPr>
              <a:t>、</a:t>
            </a:r>
            <a:r>
              <a:rPr lang="en-US" altLang="ja-JP" sz="1200" dirty="0">
                <a:latin typeface="游ゴシック" panose="020B0400000000000000" pitchFamily="50" charset="-128"/>
                <a:ea typeface="游ゴシック" panose="020B0400000000000000" pitchFamily="50" charset="-128"/>
                <a:cs typeface="メイリオ"/>
              </a:rPr>
              <a:t>38.1%</a:t>
            </a:r>
            <a:r>
              <a:rPr lang="ja-JP" altLang="en-US" sz="1200" dirty="0">
                <a:latin typeface="游ゴシック" panose="020B0400000000000000" pitchFamily="50" charset="-128"/>
                <a:ea typeface="游ゴシック" panose="020B0400000000000000" pitchFamily="50" charset="-128"/>
                <a:cs typeface="メイリオ"/>
              </a:rPr>
              <a:t>、</a:t>
            </a:r>
            <a:r>
              <a:rPr lang="en-US" altLang="ja-JP" sz="1200" dirty="0">
                <a:latin typeface="游ゴシック" panose="020B0400000000000000" pitchFamily="50" charset="-128"/>
                <a:ea typeface="游ゴシック" panose="020B0400000000000000" pitchFamily="50" charset="-128"/>
                <a:cs typeface="メイリオ"/>
              </a:rPr>
              <a:t>25.1%</a:t>
            </a:r>
            <a:r>
              <a:rPr lang="ja-JP" altLang="en-US" sz="1200" dirty="0">
                <a:latin typeface="游ゴシック" panose="020B0400000000000000" pitchFamily="50" charset="-128"/>
                <a:ea typeface="游ゴシック" panose="020B0400000000000000" pitchFamily="50" charset="-128"/>
                <a:cs typeface="メイリオ"/>
              </a:rPr>
              <a:t>を示し、「</a:t>
            </a:r>
            <a:r>
              <a:rPr lang="en-US" altLang="ja-JP" sz="1200" dirty="0">
                <a:latin typeface="游ゴシック" panose="020B0400000000000000" pitchFamily="50" charset="-128"/>
                <a:ea typeface="游ゴシック" panose="020B0400000000000000" pitchFamily="50" charset="-128"/>
                <a:cs typeface="メイリオ"/>
              </a:rPr>
              <a:t>3</a:t>
            </a:r>
            <a:r>
              <a:rPr lang="ja-JP" altLang="en-US" sz="1200" dirty="0">
                <a:latin typeface="游ゴシック" panose="020B0400000000000000" pitchFamily="50" charset="-128"/>
                <a:ea typeface="游ゴシック" panose="020B0400000000000000" pitchFamily="50" charset="-128"/>
                <a:cs typeface="メイリオ"/>
              </a:rPr>
              <a:t>億円以上</a:t>
            </a:r>
            <a:r>
              <a:rPr lang="en-US" altLang="ja-JP" sz="1200" dirty="0">
                <a:latin typeface="游ゴシック" panose="020B0400000000000000" pitchFamily="50" charset="-128"/>
                <a:ea typeface="游ゴシック" panose="020B0400000000000000" pitchFamily="50" charset="-128"/>
                <a:cs typeface="メイリオ"/>
              </a:rPr>
              <a:t>6</a:t>
            </a:r>
            <a:r>
              <a:rPr lang="ja-JP" altLang="en-US" sz="1200" dirty="0">
                <a:latin typeface="游ゴシック" panose="020B0400000000000000" pitchFamily="50" charset="-128"/>
                <a:ea typeface="游ゴシック" panose="020B0400000000000000" pitchFamily="50" charset="-128"/>
                <a:cs typeface="メイリオ"/>
              </a:rPr>
              <a:t>億円未満」の団体では</a:t>
            </a:r>
            <a:r>
              <a:rPr lang="en-US" altLang="ja-JP" sz="1200" dirty="0">
                <a:latin typeface="游ゴシック" panose="020B0400000000000000" pitchFamily="50" charset="-128"/>
                <a:ea typeface="游ゴシック" panose="020B0400000000000000" pitchFamily="50" charset="-128"/>
                <a:cs typeface="メイリオ"/>
              </a:rPr>
              <a:t>17.2</a:t>
            </a:r>
            <a:r>
              <a:rPr lang="ja-JP" altLang="en-US" sz="1200" dirty="0">
                <a:latin typeface="游ゴシック" panose="020B0400000000000000" pitchFamily="50" charset="-128"/>
                <a:ea typeface="游ゴシック" panose="020B0400000000000000" pitchFamily="50" charset="-128"/>
                <a:cs typeface="メイリオ"/>
              </a:rPr>
              <a:t>％、</a:t>
            </a:r>
            <a:r>
              <a:rPr lang="en-US" altLang="ja-JP" sz="1200" dirty="0">
                <a:latin typeface="游ゴシック" panose="020B0400000000000000" pitchFamily="50" charset="-128"/>
                <a:ea typeface="游ゴシック" panose="020B0400000000000000" pitchFamily="50" charset="-128"/>
                <a:cs typeface="メイリオ"/>
              </a:rPr>
              <a:t>51.9</a:t>
            </a:r>
            <a:r>
              <a:rPr lang="ja-JP" altLang="en-US" sz="1200" dirty="0">
                <a:latin typeface="游ゴシック" panose="020B0400000000000000" pitchFamily="50" charset="-128"/>
                <a:ea typeface="游ゴシック" panose="020B0400000000000000" pitchFamily="50" charset="-128"/>
                <a:cs typeface="メイリオ"/>
              </a:rPr>
              <a:t>％、</a:t>
            </a:r>
            <a:r>
              <a:rPr lang="en-US" altLang="ja-JP" sz="1200" dirty="0">
                <a:latin typeface="游ゴシック" panose="020B0400000000000000" pitchFamily="50" charset="-128"/>
                <a:ea typeface="游ゴシック" panose="020B0400000000000000" pitchFamily="50" charset="-128"/>
                <a:cs typeface="メイリオ"/>
              </a:rPr>
              <a:t>17.1</a:t>
            </a:r>
            <a:r>
              <a:rPr lang="ja-JP" altLang="en-US" sz="1200" dirty="0">
                <a:latin typeface="游ゴシック" panose="020B0400000000000000" pitchFamily="50" charset="-128"/>
                <a:ea typeface="游ゴシック" panose="020B0400000000000000" pitchFamily="50" charset="-128"/>
                <a:cs typeface="メイリオ"/>
              </a:rPr>
              <a:t>％と、「事業収益」の割合が約４割から５割まで上昇した。</a:t>
            </a:r>
          </a:p>
        </p:txBody>
      </p:sp>
      <p:sp>
        <p:nvSpPr>
          <p:cNvPr id="12" name="タイトル 1"/>
          <p:cNvSpPr txBox="1">
            <a:spLocks/>
          </p:cNvSpPr>
          <p:nvPr/>
        </p:nvSpPr>
        <p:spPr>
          <a:xfrm>
            <a:off x="491" y="-10724"/>
            <a:ext cx="12238643" cy="576000"/>
          </a:xfrm>
          <a:prstGeom prst="rect">
            <a:avLst/>
          </a:prstGeom>
          <a:solidFill>
            <a:schemeClr val="accent2"/>
          </a:solidFill>
        </p:spPr>
        <p:txBody>
          <a:bodyPr vert="horz" lIns="91790" tIns="45895" rIns="91790" bIns="45895"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99" b="1" dirty="0">
                <a:solidFill>
                  <a:schemeClr val="bg1"/>
                </a:solidFill>
                <a:latin typeface="游ゴシック" panose="020B0400000000000000" pitchFamily="50" charset="-128"/>
                <a:ea typeface="游ゴシック" panose="020B0400000000000000" pitchFamily="50" charset="-128"/>
                <a:cs typeface="メイリオ"/>
              </a:rPr>
              <a:t>正味財産の状況－収益構造</a:t>
            </a:r>
          </a:p>
        </p:txBody>
      </p:sp>
      <p:sp>
        <p:nvSpPr>
          <p:cNvPr id="20" name="タイトル 1"/>
          <p:cNvSpPr txBox="1">
            <a:spLocks/>
          </p:cNvSpPr>
          <p:nvPr/>
        </p:nvSpPr>
        <p:spPr>
          <a:xfrm>
            <a:off x="24687" y="6157204"/>
            <a:ext cx="4353936"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10</a:t>
            </a:r>
            <a:r>
              <a:rPr lang="ja-JP" altLang="en-US" sz="1200" b="1" dirty="0">
                <a:latin typeface="游ゴシック" panose="020B0400000000000000" pitchFamily="50" charset="-128"/>
                <a:ea typeface="游ゴシック" panose="020B0400000000000000" pitchFamily="50" charset="-128"/>
                <a:cs typeface="メイリオ"/>
              </a:rPr>
              <a:t>　「</a:t>
            </a:r>
            <a:r>
              <a:rPr lang="en-US" altLang="ja-JP" sz="1200" b="1" dirty="0">
                <a:latin typeface="游ゴシック" panose="020B0400000000000000" pitchFamily="50" charset="-128"/>
                <a:ea typeface="游ゴシック" panose="020B0400000000000000" pitchFamily="50" charset="-128"/>
                <a:cs typeface="メイリオ"/>
              </a:rPr>
              <a:t>1</a:t>
            </a:r>
            <a:r>
              <a:rPr lang="ja-JP" altLang="en-US" sz="1200" b="1" dirty="0">
                <a:latin typeface="游ゴシック" panose="020B0400000000000000" pitchFamily="50" charset="-128"/>
                <a:ea typeface="游ゴシック" panose="020B0400000000000000" pitchFamily="50" charset="-128"/>
                <a:cs typeface="メイリオ"/>
              </a:rPr>
              <a:t>億円未満」の団体の収益構造</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14" name="タイトル 1"/>
          <p:cNvSpPr txBox="1">
            <a:spLocks/>
          </p:cNvSpPr>
          <p:nvPr/>
        </p:nvSpPr>
        <p:spPr>
          <a:xfrm>
            <a:off x="3960029" y="6148927"/>
            <a:ext cx="4549570" cy="339740"/>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11</a:t>
            </a:r>
            <a:r>
              <a:rPr lang="ja-JP" altLang="en-US" sz="1200" b="1" dirty="0">
                <a:latin typeface="游ゴシック" panose="020B0400000000000000" pitchFamily="50" charset="-128"/>
                <a:ea typeface="游ゴシック" panose="020B0400000000000000" pitchFamily="50" charset="-128"/>
                <a:cs typeface="メイリオ"/>
              </a:rPr>
              <a:t>　「</a:t>
            </a:r>
            <a:r>
              <a:rPr lang="en-US" altLang="ja-JP" sz="1200" b="1" dirty="0">
                <a:latin typeface="游ゴシック" panose="020B0400000000000000" pitchFamily="50" charset="-128"/>
                <a:ea typeface="游ゴシック" panose="020B0400000000000000" pitchFamily="50" charset="-128"/>
                <a:cs typeface="メイリオ"/>
              </a:rPr>
              <a:t>1</a:t>
            </a:r>
            <a:r>
              <a:rPr lang="ja-JP" altLang="en-US" sz="1200" b="1" dirty="0">
                <a:latin typeface="游ゴシック" panose="020B0400000000000000" pitchFamily="50" charset="-128"/>
                <a:ea typeface="游ゴシック" panose="020B0400000000000000" pitchFamily="50" charset="-128"/>
                <a:cs typeface="メイリオ"/>
              </a:rPr>
              <a:t>億円以上</a:t>
            </a:r>
            <a:r>
              <a:rPr lang="en-US" altLang="ja-JP" sz="1200" b="1" dirty="0">
                <a:latin typeface="游ゴシック" panose="020B0400000000000000" pitchFamily="50" charset="-128"/>
                <a:ea typeface="游ゴシック" panose="020B0400000000000000" pitchFamily="50" charset="-128"/>
                <a:cs typeface="メイリオ"/>
              </a:rPr>
              <a:t>3</a:t>
            </a:r>
            <a:r>
              <a:rPr lang="ja-JP" altLang="en-US" sz="1200" b="1" dirty="0">
                <a:latin typeface="游ゴシック" panose="020B0400000000000000" pitchFamily="50" charset="-128"/>
                <a:ea typeface="游ゴシック" panose="020B0400000000000000" pitchFamily="50" charset="-128"/>
                <a:cs typeface="メイリオ"/>
              </a:rPr>
              <a:t>億円未満」の団体の収益構造</a:t>
            </a:r>
            <a:endParaRPr lang="en-US" altLang="ja-JP" sz="1200" b="1" dirty="0">
              <a:latin typeface="游ゴシック" panose="020B0400000000000000" pitchFamily="50" charset="-128"/>
              <a:ea typeface="游ゴシック" panose="020B0400000000000000" pitchFamily="50" charset="-128"/>
              <a:cs typeface="メイリオ"/>
            </a:endParaRPr>
          </a:p>
        </p:txBody>
      </p:sp>
      <p:sp>
        <p:nvSpPr>
          <p:cNvPr id="15" name="タイトル 1"/>
          <p:cNvSpPr txBox="1">
            <a:spLocks/>
          </p:cNvSpPr>
          <p:nvPr/>
        </p:nvSpPr>
        <p:spPr>
          <a:xfrm>
            <a:off x="8058454" y="6157204"/>
            <a:ext cx="4115940" cy="331463"/>
          </a:xfrm>
          <a:prstGeom prst="rect">
            <a:avLst/>
          </a:prstGeom>
          <a:noFill/>
        </p:spPr>
        <p:txBody>
          <a:bodyPr vert="horz" lIns="91790" tIns="45895" rIns="91790" bIns="45895"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游ゴシック" panose="020B0400000000000000" pitchFamily="50" charset="-128"/>
                <a:ea typeface="游ゴシック" panose="020B0400000000000000" pitchFamily="50" charset="-128"/>
                <a:cs typeface="メイリオ"/>
              </a:rPr>
              <a:t>図表</a:t>
            </a:r>
            <a:r>
              <a:rPr lang="en-US" altLang="ja-JP" sz="1200" b="1" dirty="0">
                <a:latin typeface="游ゴシック" panose="020B0400000000000000" pitchFamily="50" charset="-128"/>
                <a:ea typeface="游ゴシック" panose="020B0400000000000000" pitchFamily="50" charset="-128"/>
                <a:cs typeface="メイリオ"/>
              </a:rPr>
              <a:t>12</a:t>
            </a:r>
            <a:r>
              <a:rPr lang="ja-JP" altLang="en-US" sz="1200" b="1" dirty="0">
                <a:latin typeface="游ゴシック" panose="020B0400000000000000" pitchFamily="50" charset="-128"/>
                <a:ea typeface="游ゴシック" panose="020B0400000000000000" pitchFamily="50" charset="-128"/>
                <a:cs typeface="メイリオ"/>
              </a:rPr>
              <a:t>　「</a:t>
            </a:r>
            <a:r>
              <a:rPr lang="en-US" altLang="ja-JP" sz="1200" b="1" dirty="0">
                <a:latin typeface="游ゴシック" panose="020B0400000000000000" pitchFamily="50" charset="-128"/>
                <a:ea typeface="游ゴシック" panose="020B0400000000000000" pitchFamily="50" charset="-128"/>
                <a:cs typeface="メイリオ"/>
              </a:rPr>
              <a:t>3</a:t>
            </a:r>
            <a:r>
              <a:rPr lang="ja-JP" altLang="en-US" sz="1200" b="1" dirty="0">
                <a:latin typeface="游ゴシック" panose="020B0400000000000000" pitchFamily="50" charset="-128"/>
                <a:ea typeface="游ゴシック" panose="020B0400000000000000" pitchFamily="50" charset="-128"/>
                <a:cs typeface="メイリオ"/>
              </a:rPr>
              <a:t>億円以上</a:t>
            </a:r>
            <a:r>
              <a:rPr lang="en-US" altLang="ja-JP" sz="1200" b="1" dirty="0">
                <a:latin typeface="游ゴシック" panose="020B0400000000000000" pitchFamily="50" charset="-128"/>
                <a:ea typeface="游ゴシック" panose="020B0400000000000000" pitchFamily="50" charset="-128"/>
                <a:cs typeface="メイリオ"/>
              </a:rPr>
              <a:t>6</a:t>
            </a:r>
            <a:r>
              <a:rPr lang="ja-JP" altLang="en-US" sz="1200" b="1" dirty="0">
                <a:latin typeface="游ゴシック" panose="020B0400000000000000" pitchFamily="50" charset="-128"/>
                <a:ea typeface="游ゴシック" panose="020B0400000000000000" pitchFamily="50" charset="-128"/>
                <a:cs typeface="メイリオ"/>
              </a:rPr>
              <a:t>億円未満」の団体の収益構造</a:t>
            </a:r>
            <a:endParaRPr lang="en-US" altLang="ja-JP" sz="1200" b="1" dirty="0">
              <a:latin typeface="游ゴシック" panose="020B0400000000000000" pitchFamily="50" charset="-128"/>
              <a:ea typeface="游ゴシック" panose="020B0400000000000000" pitchFamily="50" charset="-128"/>
              <a:cs typeface="メイリオ"/>
            </a:endParaRPr>
          </a:p>
        </p:txBody>
      </p:sp>
      <p:pic>
        <p:nvPicPr>
          <p:cNvPr id="4" name="図 3">
            <a:extLst>
              <a:ext uri="{FF2B5EF4-FFF2-40B4-BE49-F238E27FC236}">
                <a16:creationId xmlns:a16="http://schemas.microsoft.com/office/drawing/2014/main" id="{7728450B-6CFB-4DE4-9301-095CC372E620}"/>
              </a:ext>
            </a:extLst>
          </p:cNvPr>
          <p:cNvPicPr>
            <a:picLocks noChangeAspect="1"/>
          </p:cNvPicPr>
          <p:nvPr/>
        </p:nvPicPr>
        <p:blipFill>
          <a:blip r:embed="rId3"/>
          <a:stretch>
            <a:fillRect/>
          </a:stretch>
        </p:blipFill>
        <p:spPr>
          <a:xfrm>
            <a:off x="59658" y="3134048"/>
            <a:ext cx="3907598" cy="3004257"/>
          </a:xfrm>
          <a:prstGeom prst="rect">
            <a:avLst/>
          </a:prstGeom>
        </p:spPr>
      </p:pic>
      <p:pic>
        <p:nvPicPr>
          <p:cNvPr id="6" name="図 5">
            <a:extLst>
              <a:ext uri="{FF2B5EF4-FFF2-40B4-BE49-F238E27FC236}">
                <a16:creationId xmlns:a16="http://schemas.microsoft.com/office/drawing/2014/main" id="{73BD40DB-C56E-4F91-B69C-72C5B68C1F64}"/>
              </a:ext>
            </a:extLst>
          </p:cNvPr>
          <p:cNvPicPr>
            <a:picLocks noChangeAspect="1"/>
          </p:cNvPicPr>
          <p:nvPr/>
        </p:nvPicPr>
        <p:blipFill>
          <a:blip r:embed="rId4"/>
          <a:stretch>
            <a:fillRect/>
          </a:stretch>
        </p:blipFill>
        <p:spPr>
          <a:xfrm>
            <a:off x="4064424" y="3134048"/>
            <a:ext cx="3902436" cy="3004257"/>
          </a:xfrm>
          <a:prstGeom prst="rect">
            <a:avLst/>
          </a:prstGeom>
        </p:spPr>
      </p:pic>
      <p:pic>
        <p:nvPicPr>
          <p:cNvPr id="8" name="図 7">
            <a:extLst>
              <a:ext uri="{FF2B5EF4-FFF2-40B4-BE49-F238E27FC236}">
                <a16:creationId xmlns:a16="http://schemas.microsoft.com/office/drawing/2014/main" id="{141D6D7D-5499-4A04-93F9-34C473891B6D}"/>
              </a:ext>
            </a:extLst>
          </p:cNvPr>
          <p:cNvPicPr>
            <a:picLocks noChangeAspect="1"/>
          </p:cNvPicPr>
          <p:nvPr/>
        </p:nvPicPr>
        <p:blipFill>
          <a:blip r:embed="rId5"/>
          <a:stretch>
            <a:fillRect/>
          </a:stretch>
        </p:blipFill>
        <p:spPr>
          <a:xfrm>
            <a:off x="8064028" y="3134048"/>
            <a:ext cx="4115940" cy="3004257"/>
          </a:xfrm>
          <a:prstGeom prst="rect">
            <a:avLst/>
          </a:prstGeom>
        </p:spPr>
      </p:pic>
    </p:spTree>
    <p:extLst>
      <p:ext uri="{BB962C8B-B14F-4D97-AF65-F5344CB8AC3E}">
        <p14:creationId xmlns:p14="http://schemas.microsoft.com/office/powerpoint/2010/main" val="17512630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19187</TotalTime>
  <Words>3358</Words>
  <Application>Microsoft Office PowerPoint</Application>
  <PresentationFormat>ユーザー設定</PresentationFormat>
  <Paragraphs>196</Paragraphs>
  <Slides>14</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游ゴシック</vt:lpstr>
      <vt:lpstr>Arial</vt:lpstr>
      <vt:lpstr>Calibri</vt:lpstr>
      <vt:lpstr>Georgia</vt:lpstr>
      <vt:lpstr>Office ​​テーマ</vt:lpstr>
      <vt:lpstr>PowerPoint プレゼンテーション</vt:lpstr>
      <vt:lpstr>PowerPoint プレゼンテーション</vt:lpstr>
      <vt:lpstr>Ⅰ.  中央競技団体と収益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Kazuki MIURA</dc:creator>
  <cp:lastModifiedBy>吉田 智彦</cp:lastModifiedBy>
  <cp:revision>801</cp:revision>
  <cp:lastPrinted>2019-04-03T13:31:44Z</cp:lastPrinted>
  <dcterms:created xsi:type="dcterms:W3CDTF">2019-01-01T09:39:33Z</dcterms:created>
  <dcterms:modified xsi:type="dcterms:W3CDTF">2022-04-14T17:05:26Z</dcterms:modified>
</cp:coreProperties>
</file>