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98"/>
  </p:notesMasterIdLst>
  <p:handoutMasterIdLst>
    <p:handoutMasterId r:id="rId99"/>
  </p:handoutMasterIdLst>
  <p:sldIdLst>
    <p:sldId id="470" r:id="rId2"/>
    <p:sldId id="932" r:id="rId3"/>
    <p:sldId id="933" r:id="rId4"/>
    <p:sldId id="1064" r:id="rId5"/>
    <p:sldId id="1065" r:id="rId6"/>
    <p:sldId id="934" r:id="rId7"/>
    <p:sldId id="1050" r:id="rId8"/>
    <p:sldId id="921" r:id="rId9"/>
    <p:sldId id="938" r:id="rId10"/>
    <p:sldId id="939" r:id="rId11"/>
    <p:sldId id="940" r:id="rId12"/>
    <p:sldId id="941" r:id="rId13"/>
    <p:sldId id="942" r:id="rId14"/>
    <p:sldId id="943" r:id="rId15"/>
    <p:sldId id="1034" r:id="rId16"/>
    <p:sldId id="945" r:id="rId17"/>
    <p:sldId id="946" r:id="rId18"/>
    <p:sldId id="948" r:id="rId19"/>
    <p:sldId id="1027" r:id="rId20"/>
    <p:sldId id="949" r:id="rId21"/>
    <p:sldId id="951" r:id="rId22"/>
    <p:sldId id="1028" r:id="rId23"/>
    <p:sldId id="952" r:id="rId24"/>
    <p:sldId id="953" r:id="rId25"/>
    <p:sldId id="846" r:id="rId26"/>
    <p:sldId id="954" r:id="rId27"/>
    <p:sldId id="955" r:id="rId28"/>
    <p:sldId id="1031" r:id="rId29"/>
    <p:sldId id="1061" r:id="rId30"/>
    <p:sldId id="1042" r:id="rId31"/>
    <p:sldId id="1020" r:id="rId32"/>
    <p:sldId id="1019" r:id="rId33"/>
    <p:sldId id="1062" r:id="rId34"/>
    <p:sldId id="1036" r:id="rId35"/>
    <p:sldId id="1048" r:id="rId36"/>
    <p:sldId id="1041" r:id="rId37"/>
    <p:sldId id="960" r:id="rId38"/>
    <p:sldId id="962" r:id="rId39"/>
    <p:sldId id="963" r:id="rId40"/>
    <p:sldId id="752" r:id="rId41"/>
    <p:sldId id="929" r:id="rId42"/>
    <p:sldId id="794" r:id="rId43"/>
    <p:sldId id="925" r:id="rId44"/>
    <p:sldId id="965" r:id="rId45"/>
    <p:sldId id="936" r:id="rId46"/>
    <p:sldId id="937" r:id="rId47"/>
    <p:sldId id="1037" r:id="rId48"/>
    <p:sldId id="1053" r:id="rId49"/>
    <p:sldId id="1056" r:id="rId50"/>
    <p:sldId id="959" r:id="rId51"/>
    <p:sldId id="1022" r:id="rId52"/>
    <p:sldId id="972" r:id="rId53"/>
    <p:sldId id="973" r:id="rId54"/>
    <p:sldId id="974" r:id="rId55"/>
    <p:sldId id="1038" r:id="rId56"/>
    <p:sldId id="981" r:id="rId57"/>
    <p:sldId id="796" r:id="rId58"/>
    <p:sldId id="984" r:id="rId59"/>
    <p:sldId id="1040" r:id="rId60"/>
    <p:sldId id="980" r:id="rId61"/>
    <p:sldId id="979" r:id="rId62"/>
    <p:sldId id="987" r:id="rId63"/>
    <p:sldId id="988" r:id="rId64"/>
    <p:sldId id="989" r:id="rId65"/>
    <p:sldId id="994" r:id="rId66"/>
    <p:sldId id="991" r:id="rId67"/>
    <p:sldId id="992" r:id="rId68"/>
    <p:sldId id="993" r:id="rId69"/>
    <p:sldId id="995" r:id="rId70"/>
    <p:sldId id="990" r:id="rId71"/>
    <p:sldId id="996" r:id="rId72"/>
    <p:sldId id="1059" r:id="rId73"/>
    <p:sldId id="1039" r:id="rId74"/>
    <p:sldId id="1000" r:id="rId75"/>
    <p:sldId id="1001" r:id="rId76"/>
    <p:sldId id="1066" r:id="rId77"/>
    <p:sldId id="1058" r:id="rId78"/>
    <p:sldId id="999" r:id="rId79"/>
    <p:sldId id="1043" r:id="rId80"/>
    <p:sldId id="1004" r:id="rId81"/>
    <p:sldId id="1005" r:id="rId82"/>
    <p:sldId id="1006" r:id="rId83"/>
    <p:sldId id="1007" r:id="rId84"/>
    <p:sldId id="1046" r:id="rId85"/>
    <p:sldId id="1009" r:id="rId86"/>
    <p:sldId id="1010" r:id="rId87"/>
    <p:sldId id="1011" r:id="rId88"/>
    <p:sldId id="1049" r:id="rId89"/>
    <p:sldId id="1012" r:id="rId90"/>
    <p:sldId id="1013" r:id="rId91"/>
    <p:sldId id="1025" r:id="rId92"/>
    <p:sldId id="1014" r:id="rId93"/>
    <p:sldId id="875" r:id="rId94"/>
    <p:sldId id="1015" r:id="rId95"/>
    <p:sldId id="1016" r:id="rId96"/>
    <p:sldId id="1045" r:id="rId97"/>
  </p:sldIdLst>
  <p:sldSz cx="9144000" cy="6858000" type="screen4x3"/>
  <p:notesSz cx="6797675" cy="9926638"/>
  <p:defaultTextStyle>
    <a:defPPr>
      <a:defRPr lang="ja-JP"/>
    </a:defPPr>
    <a:lvl1pPr algn="l" rtl="0" eaLnBrk="0" fontAlgn="base" hangingPunct="0">
      <a:spcBef>
        <a:spcPct val="0"/>
      </a:spcBef>
      <a:spcAft>
        <a:spcPct val="0"/>
      </a:spcAft>
      <a:defRPr kumimoji="1" sz="2400" kern="1200">
        <a:solidFill>
          <a:schemeClr val="tx1"/>
        </a:solidFill>
        <a:latin typeface="HG創英角ｺﾞｼｯｸUB" panose="020B0909000000000000" pitchFamily="49" charset="-128"/>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HG創英角ｺﾞｼｯｸUB" panose="020B0909000000000000" pitchFamily="49" charset="-128"/>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HG創英角ｺﾞｼｯｸUB" panose="020B0909000000000000" pitchFamily="49" charset="-128"/>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HG創英角ｺﾞｼｯｸUB" panose="020B0909000000000000" pitchFamily="49" charset="-128"/>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HG創英角ｺﾞｼｯｸUB" panose="020B0909000000000000" pitchFamily="49" charset="-128"/>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HG創英角ｺﾞｼｯｸUB" panose="020B0909000000000000" pitchFamily="49" charset="-128"/>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HG創英角ｺﾞｼｯｸUB" panose="020B0909000000000000" pitchFamily="49" charset="-128"/>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HG創英角ｺﾞｼｯｸUB" panose="020B0909000000000000" pitchFamily="49" charset="-128"/>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HG創英角ｺﾞｼｯｸUB" panose="020B0909000000000000" pitchFamily="49" charset="-128"/>
        <a:ea typeface="ＭＳ Ｐゴシック" panose="020B0600070205080204" pitchFamily="50" charset="-128"/>
        <a:cs typeface="+mn-cs"/>
      </a:defRPr>
    </a:lvl9pPr>
  </p:defaultTextStyle>
  <p:extLst>
    <p:ext uri="{521415D9-36F7-43E2-AB2F-B90AF26B5E84}">
      <p14:sectionLst xmlns:p14="http://schemas.microsoft.com/office/powerpoint/2010/main">
        <p14:section name="既定のセクション" id="{45580770-F5ED-4472-B88F-DFB6DEF24409}">
          <p14:sldIdLst>
            <p14:sldId id="470"/>
            <p14:sldId id="932"/>
            <p14:sldId id="933"/>
            <p14:sldId id="1064"/>
            <p14:sldId id="1065"/>
            <p14:sldId id="934"/>
            <p14:sldId id="1050"/>
            <p14:sldId id="921"/>
            <p14:sldId id="938"/>
            <p14:sldId id="939"/>
            <p14:sldId id="940"/>
            <p14:sldId id="941"/>
            <p14:sldId id="942"/>
            <p14:sldId id="943"/>
            <p14:sldId id="1034"/>
            <p14:sldId id="945"/>
            <p14:sldId id="946"/>
            <p14:sldId id="948"/>
            <p14:sldId id="1027"/>
            <p14:sldId id="949"/>
            <p14:sldId id="951"/>
            <p14:sldId id="1028"/>
            <p14:sldId id="952"/>
            <p14:sldId id="953"/>
            <p14:sldId id="846"/>
            <p14:sldId id="954"/>
            <p14:sldId id="955"/>
            <p14:sldId id="1031"/>
            <p14:sldId id="1061"/>
            <p14:sldId id="1042"/>
            <p14:sldId id="1020"/>
            <p14:sldId id="1019"/>
            <p14:sldId id="1062"/>
            <p14:sldId id="1036"/>
            <p14:sldId id="1048"/>
            <p14:sldId id="1041"/>
            <p14:sldId id="960"/>
            <p14:sldId id="962"/>
            <p14:sldId id="963"/>
            <p14:sldId id="752"/>
            <p14:sldId id="929"/>
            <p14:sldId id="794"/>
            <p14:sldId id="925"/>
            <p14:sldId id="965"/>
            <p14:sldId id="936"/>
            <p14:sldId id="937"/>
            <p14:sldId id="1037"/>
            <p14:sldId id="1053"/>
            <p14:sldId id="1056"/>
            <p14:sldId id="959"/>
            <p14:sldId id="1022"/>
            <p14:sldId id="972"/>
            <p14:sldId id="973"/>
            <p14:sldId id="974"/>
            <p14:sldId id="1038"/>
            <p14:sldId id="981"/>
            <p14:sldId id="796"/>
            <p14:sldId id="984"/>
            <p14:sldId id="1040"/>
            <p14:sldId id="980"/>
            <p14:sldId id="979"/>
            <p14:sldId id="987"/>
            <p14:sldId id="988"/>
            <p14:sldId id="989"/>
            <p14:sldId id="994"/>
            <p14:sldId id="991"/>
            <p14:sldId id="992"/>
            <p14:sldId id="993"/>
            <p14:sldId id="995"/>
            <p14:sldId id="990"/>
            <p14:sldId id="996"/>
            <p14:sldId id="1059"/>
            <p14:sldId id="1039"/>
            <p14:sldId id="1000"/>
            <p14:sldId id="1001"/>
            <p14:sldId id="1066"/>
            <p14:sldId id="1058"/>
            <p14:sldId id="999"/>
            <p14:sldId id="1043"/>
            <p14:sldId id="1004"/>
            <p14:sldId id="1005"/>
            <p14:sldId id="1006"/>
            <p14:sldId id="1007"/>
            <p14:sldId id="1046"/>
            <p14:sldId id="1009"/>
            <p14:sldId id="1010"/>
            <p14:sldId id="1011"/>
            <p14:sldId id="1049"/>
            <p14:sldId id="1012"/>
            <p14:sldId id="1013"/>
            <p14:sldId id="1025"/>
            <p14:sldId id="1014"/>
            <p14:sldId id="875"/>
            <p14:sldId id="1015"/>
            <p14:sldId id="1016"/>
            <p14:sldId id="1045"/>
          </p14:sldIdLst>
        </p14:section>
      </p14:sectionLst>
    </p:ext>
    <p:ext uri="{EFAFB233-063F-42B5-8137-9DF3F51BA10A}">
      <p15:sldGuideLst xmlns:p15="http://schemas.microsoft.com/office/powerpoint/2012/main">
        <p15:guide id="1" pos="2880" userDrawn="1">
          <p15:clr>
            <a:srgbClr val="A4A3A4"/>
          </p15:clr>
        </p15:guide>
        <p15:guide id="2" pos="5193" userDrawn="1">
          <p15:clr>
            <a:srgbClr val="A4A3A4"/>
          </p15:clr>
        </p15:guide>
        <p15:guide id="3" orient="horz" pos="2137" userDrawn="1">
          <p15:clr>
            <a:srgbClr val="A4A3A4"/>
          </p15:clr>
        </p15:guide>
        <p15:guide id="4" pos="363"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te PC7" initials="j" lastIdx="4" clrIdx="0">
    <p:extLst>
      <p:ext uri="{19B8F6BF-5375-455C-9EA6-DF929625EA0E}">
        <p15:presenceInfo xmlns:p15="http://schemas.microsoft.com/office/powerpoint/2012/main" userId="Note PC7" providerId="None"/>
      </p:ext>
    </p:extLst>
  </p:cmAuthor>
  <p:cmAuthor id="2" name="Administrator" initials="A" lastIdx="3" clrIdx="1">
    <p:extLst>
      <p:ext uri="{19B8F6BF-5375-455C-9EA6-DF929625EA0E}">
        <p15:presenceInfo xmlns:p15="http://schemas.microsoft.com/office/powerpoint/2012/main" userId="Administrator" providerId="None"/>
      </p:ext>
    </p:extLst>
  </p:cmAuthor>
  <p:cmAuthor id="3" name="jsvn03" initials="j" lastIdx="44" clrIdx="2">
    <p:extLst>
      <p:ext uri="{19B8F6BF-5375-455C-9EA6-DF929625EA0E}">
        <p15:presenceInfo xmlns:p15="http://schemas.microsoft.com/office/powerpoint/2012/main" userId="S::jsvn03@jsvn01.onmicrosoft.com::60117767-cea7-463b-ab2b-87e687647dcd" providerId="AD"/>
      </p:ext>
    </p:extLst>
  </p:cmAuthor>
  <p:cmAuthor id="4" name="ゲスト ユーザー" initials="ゲユ" lastIdx="11" clrIdx="3">
    <p:extLst>
      <p:ext uri="{19B8F6BF-5375-455C-9EA6-DF929625EA0E}">
        <p15:presenceInfo xmlns:p15="http://schemas.microsoft.com/office/powerpoint/2012/main" userId="S::urn:spo:anon#7f39a589ad80d3e635cf99b2ad240fdd4811b693cb527841083ab40706c37d36::" providerId="AD"/>
      </p:ext>
    </p:extLst>
  </p:cmAuthor>
  <p:cmAuthor id="5" name="ゲスト ユーザー" initials="ゲユ [2]" lastIdx="3" clrIdx="4">
    <p:extLst>
      <p:ext uri="{19B8F6BF-5375-455C-9EA6-DF929625EA0E}">
        <p15:presenceInfo xmlns:p15="http://schemas.microsoft.com/office/powerpoint/2012/main" userId="S::urn:spo:anon#7ca97809700f898051b49ca6b4a4401b0d62d3210d0a6b556bb7bbd741c6dc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82D"/>
    <a:srgbClr val="FFFFFF"/>
    <a:srgbClr val="FF5665"/>
    <a:srgbClr val="FFAB00"/>
    <a:srgbClr val="3B3B3B"/>
    <a:srgbClr val="009DE8"/>
    <a:srgbClr val="C7EDFF"/>
    <a:srgbClr val="E7E7E7"/>
    <a:srgbClr val="E2F4D2"/>
    <a:srgbClr val="6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91" autoAdjust="0"/>
    <p:restoredTop sz="66720" autoAdjust="0"/>
  </p:normalViewPr>
  <p:slideViewPr>
    <p:cSldViewPr snapToGrid="0" showGuides="1">
      <p:cViewPr varScale="1">
        <p:scale>
          <a:sx n="45" d="100"/>
          <a:sy n="45" d="100"/>
        </p:scale>
        <p:origin x="864" y="24"/>
      </p:cViewPr>
      <p:guideLst>
        <p:guide pos="2880"/>
        <p:guide pos="5193"/>
        <p:guide orient="horz" pos="2137"/>
        <p:guide pos="363"/>
      </p:guideLst>
    </p:cSldViewPr>
  </p:slideViewPr>
  <p:notesTextViewPr>
    <p:cViewPr>
      <p:scale>
        <a:sx n="1" d="1"/>
        <a:sy n="1" d="1"/>
      </p:scale>
      <p:origin x="0" y="0"/>
    </p:cViewPr>
  </p:notesTextViewPr>
  <p:sorterViewPr>
    <p:cViewPr>
      <p:scale>
        <a:sx n="90" d="100"/>
        <a:sy n="90" d="100"/>
      </p:scale>
      <p:origin x="0" y="-6960"/>
    </p:cViewPr>
  </p:sorterViewPr>
  <p:notesViewPr>
    <p:cSldViewPr snapToGrid="0" showGuides="1">
      <p:cViewPr varScale="1">
        <p:scale>
          <a:sx n="66" d="100"/>
          <a:sy n="66" d="100"/>
        </p:scale>
        <p:origin x="0" y="0"/>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62268976135171E-2"/>
          <c:y val="6.5258639545056882E-2"/>
          <c:w val="0.91460481493654566"/>
          <c:h val="0.78549352337902212"/>
        </c:manualLayout>
      </c:layout>
      <c:barChart>
        <c:barDir val="col"/>
        <c:grouping val="clustered"/>
        <c:varyColors val="0"/>
        <c:ser>
          <c:idx val="0"/>
          <c:order val="0"/>
          <c:tx>
            <c:strRef>
              <c:f>Sheet1!$B$1</c:f>
              <c:strCache>
                <c:ptCount val="1"/>
                <c:pt idx="0">
                  <c:v>実施率</c:v>
                </c:pt>
              </c:strCache>
            </c:strRef>
          </c:tx>
          <c:spPr>
            <a:solidFill>
              <a:srgbClr val="00A0E7"/>
            </a:solidFill>
            <a:ln>
              <a:noFill/>
            </a:ln>
            <a:effectLst/>
          </c:spPr>
          <c:invertIfNegative val="0"/>
          <c:dPt>
            <c:idx val="10"/>
            <c:invertIfNegative val="0"/>
            <c:bubble3D val="0"/>
            <c:spPr>
              <a:solidFill>
                <a:srgbClr val="00A0E7"/>
              </a:solidFill>
              <a:ln>
                <a:noFill/>
              </a:ln>
              <a:effectLst/>
            </c:spPr>
            <c:extLst>
              <c:ext xmlns:c16="http://schemas.microsoft.com/office/drawing/2014/chart" uri="{C3380CC4-5D6E-409C-BE32-E72D297353CC}">
                <c16:uniqueId val="{00000001-95D5-4087-8B08-8003CEA6C64B}"/>
              </c:ext>
            </c:extLst>
          </c:dPt>
          <c:dLbls>
            <c:dLbl>
              <c:idx val="0"/>
              <c:layout>
                <c:manualLayout>
                  <c:x val="-8.8248435327446858E-3"/>
                  <c:y val="2.8581427248453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20-4EF5-A8DE-BBC6268BCFD5}"/>
                </c:ext>
              </c:extLst>
            </c:dLbl>
            <c:dLbl>
              <c:idx val="1"/>
              <c:layout>
                <c:manualLayout>
                  <c:x val="-8.8248435327447135E-3"/>
                  <c:y val="-2.85814272484524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20-4EF5-A8DE-BBC6268BCFD5}"/>
                </c:ext>
              </c:extLst>
            </c:dLbl>
            <c:dLbl>
              <c:idx val="2"/>
              <c:layout>
                <c:manualLayout>
                  <c:x val="-8.8248435327446858E-3"/>
                  <c:y val="-5.71628544969055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20-4EF5-A8DE-BBC6268BCFD5}"/>
                </c:ext>
              </c:extLst>
            </c:dLbl>
            <c:dLbl>
              <c:idx val="3"/>
              <c:layout>
                <c:manualLayout>
                  <c:x val="-1.7649687065489427E-2"/>
                  <c:y val="5.71628544969039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20-4EF5-A8DE-BBC6268BCFD5}"/>
                </c:ext>
              </c:extLst>
            </c:dLbl>
            <c:dLbl>
              <c:idx val="4"/>
              <c:layout>
                <c:manualLayout>
                  <c:x val="-1.76496870654893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20-4EF5-A8DE-BBC6268BCFD5}"/>
                </c:ext>
              </c:extLst>
            </c:dLbl>
            <c:dLbl>
              <c:idx val="5"/>
              <c:layout>
                <c:manualLayout>
                  <c:x val="-1.6178879810031924E-2"/>
                  <c:y val="5.71628544969039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20-4EF5-A8DE-BBC6268BCFD5}"/>
                </c:ext>
              </c:extLst>
            </c:dLbl>
            <c:dLbl>
              <c:idx val="6"/>
              <c:layout>
                <c:manualLayout>
                  <c:x val="-7.3540362772872387E-3"/>
                  <c:y val="-8.93572751851411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20-4EF5-A8DE-BBC6268BCFD5}"/>
                </c:ext>
              </c:extLst>
            </c:dLbl>
            <c:dLbl>
              <c:idx val="7"/>
              <c:layout>
                <c:manualLayout>
                  <c:x val="-1.0295650788202241E-2"/>
                  <c:y val="-5.716285449690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20-4EF5-A8DE-BBC6268BCFD5}"/>
                </c:ext>
              </c:extLst>
            </c:dLbl>
            <c:dLbl>
              <c:idx val="8"/>
              <c:layout>
                <c:manualLayout>
                  <c:x val="-1.4708072554574585E-2"/>
                  <c:y val="-1.047973559496605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20-4EF5-A8DE-BBC6268BCFD5}"/>
                </c:ext>
              </c:extLst>
            </c:dLbl>
            <c:dLbl>
              <c:idx val="9"/>
              <c:layout>
                <c:manualLayout>
                  <c:x val="-2.0591301576404375E-2"/>
                  <c:y val="-1.047973559496605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20-4EF5-A8DE-BBC6268BCFD5}"/>
                </c:ext>
              </c:extLst>
            </c:dLbl>
            <c:spPr>
              <a:noFill/>
              <a:ln>
                <a:noFill/>
              </a:ln>
              <a:effectLst/>
            </c:spPr>
            <c:txPr>
              <a:bodyPr rot="0" spcFirstLastPara="1" vertOverflow="ellipsis" vert="horz" wrap="square" lIns="38100" tIns="19050" rIns="38100" bIns="19050" anchor="ctr" anchorCtr="1">
                <a:spAutoFit/>
              </a:bodyPr>
              <a:lstStyle/>
              <a:p>
                <a:pPr>
                  <a:defRPr lang="ja-JP" sz="2400" b="1" i="0" u="none" strike="noStrike" kern="1200" baseline="0">
                    <a:solidFill>
                      <a:schemeClr val="bg2">
                        <a:lumMod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2000
(n=2,238)</c:v>
                </c:pt>
                <c:pt idx="1">
                  <c:v>2002
(n=2,264)</c:v>
                </c:pt>
                <c:pt idx="2">
                  <c:v>2004
(n=2,280)</c:v>
                </c:pt>
                <c:pt idx="3">
                  <c:v>2006
(n=1,864)</c:v>
                </c:pt>
                <c:pt idx="4">
                  <c:v>2008
(n=2,000)</c:v>
                </c:pt>
                <c:pt idx="5">
                  <c:v>2010
(n=2,000)</c:v>
                </c:pt>
                <c:pt idx="6">
                  <c:v>2012
(n=2,000)</c:v>
                </c:pt>
                <c:pt idx="7">
                  <c:v>2014
(n=1,998)</c:v>
                </c:pt>
                <c:pt idx="8">
                  <c:v>2016
(n=2,999)</c:v>
                </c:pt>
                <c:pt idx="9">
                  <c:v>2018
(n=3,000)</c:v>
                </c:pt>
              </c:strCache>
            </c:strRef>
          </c:cat>
          <c:val>
            <c:numRef>
              <c:f>Sheet1!$B$2:$B$11</c:f>
              <c:numCache>
                <c:formatCode>0.0</c:formatCode>
                <c:ptCount val="10"/>
                <c:pt idx="0" formatCode="General">
                  <c:v>8.3000000000000007</c:v>
                </c:pt>
                <c:pt idx="1">
                  <c:v>7</c:v>
                </c:pt>
                <c:pt idx="2" formatCode="General">
                  <c:v>7.9</c:v>
                </c:pt>
                <c:pt idx="3" formatCode="General">
                  <c:v>7.3</c:v>
                </c:pt>
                <c:pt idx="4" formatCode="General">
                  <c:v>6.7</c:v>
                </c:pt>
                <c:pt idx="5" formatCode="General">
                  <c:v>8.4</c:v>
                </c:pt>
                <c:pt idx="6" formatCode="General">
                  <c:v>7.7</c:v>
                </c:pt>
                <c:pt idx="7" formatCode="General">
                  <c:v>7.7</c:v>
                </c:pt>
                <c:pt idx="8">
                  <c:v>6.7355785261753915</c:v>
                </c:pt>
                <c:pt idx="9">
                  <c:v>6.7355785261753915</c:v>
                </c:pt>
              </c:numCache>
            </c:numRef>
          </c:val>
          <c:extLst>
            <c:ext xmlns:c16="http://schemas.microsoft.com/office/drawing/2014/chart" uri="{C3380CC4-5D6E-409C-BE32-E72D297353CC}">
              <c16:uniqueId val="{00000002-95D5-4087-8B08-8003CEA6C64B}"/>
            </c:ext>
          </c:extLst>
        </c:ser>
        <c:ser>
          <c:idx val="1"/>
          <c:order val="1"/>
          <c:tx>
            <c:strRef>
              <c:f>Sheet1!$C$1</c:f>
              <c:strCache>
                <c:ptCount val="1"/>
                <c:pt idx="0">
                  <c:v>実施希望率</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400" b="1" i="0" u="none" strike="noStrike" kern="1200" baseline="0">
                    <a:solidFill>
                      <a:schemeClr val="bg2">
                        <a:lumMod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2000
(n=2,238)</c:v>
                </c:pt>
                <c:pt idx="1">
                  <c:v>2002
(n=2,264)</c:v>
                </c:pt>
                <c:pt idx="2">
                  <c:v>2004
(n=2,280)</c:v>
                </c:pt>
                <c:pt idx="3">
                  <c:v>2006
(n=1,864)</c:v>
                </c:pt>
                <c:pt idx="4">
                  <c:v>2008
(n=2,000)</c:v>
                </c:pt>
                <c:pt idx="5">
                  <c:v>2010
(n=2,000)</c:v>
                </c:pt>
                <c:pt idx="6">
                  <c:v>2012
(n=2,000)</c:v>
                </c:pt>
                <c:pt idx="7">
                  <c:v>2014
(n=1,998)</c:v>
                </c:pt>
                <c:pt idx="8">
                  <c:v>2016
(n=2,999)</c:v>
                </c:pt>
                <c:pt idx="9">
                  <c:v>2018
(n=3,000)</c:v>
                </c:pt>
              </c:strCache>
            </c:strRef>
          </c:cat>
          <c:val>
            <c:numRef>
              <c:f>Sheet1!$C$2:$C$11</c:f>
              <c:numCache>
                <c:formatCode>General</c:formatCode>
                <c:ptCount val="10"/>
                <c:pt idx="0">
                  <c:v>14.8</c:v>
                </c:pt>
                <c:pt idx="1">
                  <c:v>14.4</c:v>
                </c:pt>
                <c:pt idx="2">
                  <c:v>13.1</c:v>
                </c:pt>
                <c:pt idx="3">
                  <c:v>14.2</c:v>
                </c:pt>
                <c:pt idx="4">
                  <c:v>15.8</c:v>
                </c:pt>
                <c:pt idx="5">
                  <c:v>15.9</c:v>
                </c:pt>
                <c:pt idx="6">
                  <c:v>14.8</c:v>
                </c:pt>
                <c:pt idx="7">
                  <c:v>14.5</c:v>
                </c:pt>
                <c:pt idx="8">
                  <c:v>13.9</c:v>
                </c:pt>
                <c:pt idx="9">
                  <c:v>14.7</c:v>
                </c:pt>
              </c:numCache>
            </c:numRef>
          </c:val>
          <c:extLst>
            <c:ext xmlns:c16="http://schemas.microsoft.com/office/drawing/2014/chart" uri="{C3380CC4-5D6E-409C-BE32-E72D297353CC}">
              <c16:uniqueId val="{00000003-95D5-4087-8B08-8003CEA6C64B}"/>
            </c:ext>
          </c:extLst>
        </c:ser>
        <c:dLbls>
          <c:showLegendKey val="0"/>
          <c:showVal val="0"/>
          <c:showCatName val="0"/>
          <c:showSerName val="0"/>
          <c:showPercent val="0"/>
          <c:showBubbleSize val="0"/>
        </c:dLbls>
        <c:gapWidth val="119"/>
        <c:overlap val="-27"/>
        <c:axId val="455529976"/>
        <c:axId val="455531616"/>
      </c:barChart>
      <c:catAx>
        <c:axId val="45552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bg2">
                    <a:lumMod val="25000"/>
                  </a:schemeClr>
                </a:solidFill>
                <a:latin typeface="+mn-lt"/>
                <a:ea typeface="+mn-ea"/>
                <a:cs typeface="+mn-cs"/>
              </a:defRPr>
            </a:pPr>
            <a:endParaRPr lang="ja-JP"/>
          </a:p>
        </c:txPr>
        <c:crossAx val="455531616"/>
        <c:crosses val="autoZero"/>
        <c:auto val="1"/>
        <c:lblAlgn val="ctr"/>
        <c:lblOffset val="100"/>
        <c:noMultiLvlLbl val="0"/>
      </c:catAx>
      <c:valAx>
        <c:axId val="455531616"/>
        <c:scaling>
          <c:orientation val="minMax"/>
          <c:max val="2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ja-JP"/>
          </a:p>
        </c:txPr>
        <c:crossAx val="455529976"/>
        <c:crosses val="autoZero"/>
        <c:crossBetween val="between"/>
        <c:majorUnit val="5"/>
      </c:valAx>
      <c:spPr>
        <a:noFill/>
        <a:ln>
          <a:noFill/>
        </a:ln>
        <a:effectLst/>
      </c:spPr>
    </c:plotArea>
    <c:legend>
      <c:legendPos val="r"/>
      <c:layout>
        <c:manualLayout>
          <c:xMode val="edge"/>
          <c:yMode val="edge"/>
          <c:x val="0.82102626676459689"/>
          <c:y val="1.5369917609980232E-2"/>
          <c:w val="0.16958477142381323"/>
          <c:h val="0.16741204715926405"/>
        </c:manualLayout>
      </c:layout>
      <c:overlay val="0"/>
      <c:spPr>
        <a:noFill/>
        <a:ln>
          <a:noFill/>
        </a:ln>
        <a:effectLst/>
      </c:spPr>
      <c:txPr>
        <a:bodyPr rot="0" spcFirstLastPara="1" vertOverflow="ellipsis" vert="horz" wrap="square" anchor="ctr" anchorCtr="1"/>
        <a:lstStyle/>
        <a:p>
          <a:pPr>
            <a:defRPr lang="ja-JP" sz="1800" b="0" i="0" u="none" strike="noStrike" kern="1200" baseline="0">
              <a:solidFill>
                <a:schemeClr val="bg2">
                  <a:lumMod val="2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4"/>
            <a:ext cx="2944644"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6" rIns="92053" bIns="46026" numCol="1" anchor="t" anchorCtr="0" compatLnSpc="1">
            <a:prstTxWarp prst="textNoShape">
              <a:avLst/>
            </a:prstTxWarp>
          </a:bodyPr>
          <a:lstStyle>
            <a:lvl1pPr eaLnBrk="1" hangingPunct="1">
              <a:lnSpc>
                <a:spcPct val="100000"/>
              </a:lnSpc>
              <a:spcBef>
                <a:spcPct val="0"/>
              </a:spcBef>
              <a:buClrTx/>
              <a:buFontTx/>
              <a:buNone/>
              <a:defRPr sz="1200">
                <a:latin typeface="Arial" panose="020B0604020202020204" pitchFamily="34" charset="0"/>
              </a:defRPr>
            </a:lvl1pPr>
          </a:lstStyle>
          <a:p>
            <a:pPr>
              <a:defRPr/>
            </a:pPr>
            <a:endParaRPr lang="en-US" altLang="ja-JP"/>
          </a:p>
        </p:txBody>
      </p:sp>
      <p:sp>
        <p:nvSpPr>
          <p:cNvPr id="14339" name="Rectangle 3"/>
          <p:cNvSpPr>
            <a:spLocks noGrp="1" noChangeArrowheads="1"/>
          </p:cNvSpPr>
          <p:nvPr>
            <p:ph type="dt" sz="quarter" idx="1"/>
          </p:nvPr>
        </p:nvSpPr>
        <p:spPr bwMode="auto">
          <a:xfrm>
            <a:off x="3851429" y="4"/>
            <a:ext cx="2944644"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6" rIns="92053" bIns="46026" numCol="1" anchor="t" anchorCtr="0" compatLnSpc="1">
            <a:prstTxWarp prst="textNoShape">
              <a:avLst/>
            </a:prstTxWarp>
          </a:bodyPr>
          <a:lstStyle>
            <a:lvl1pPr algn="r" eaLnBrk="1" hangingPunct="1">
              <a:lnSpc>
                <a:spcPct val="100000"/>
              </a:lnSpc>
              <a:spcBef>
                <a:spcPct val="0"/>
              </a:spcBef>
              <a:buClrTx/>
              <a:buFontTx/>
              <a:buNone/>
              <a:defRPr sz="1200">
                <a:latin typeface="Arial" panose="020B0604020202020204" pitchFamily="34" charset="0"/>
              </a:defRPr>
            </a:lvl1pPr>
          </a:lstStyle>
          <a:p>
            <a:pPr>
              <a:defRPr/>
            </a:pPr>
            <a:endParaRPr lang="en-US" altLang="ja-JP"/>
          </a:p>
        </p:txBody>
      </p:sp>
      <p:sp>
        <p:nvSpPr>
          <p:cNvPr id="14340" name="Rectangle 4"/>
          <p:cNvSpPr>
            <a:spLocks noGrp="1" noChangeArrowheads="1"/>
          </p:cNvSpPr>
          <p:nvPr>
            <p:ph type="ftr" sz="quarter" idx="2"/>
          </p:nvPr>
        </p:nvSpPr>
        <p:spPr bwMode="auto">
          <a:xfrm>
            <a:off x="2" y="9428311"/>
            <a:ext cx="2944644"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6" rIns="92053" bIns="46026" numCol="1" anchor="b" anchorCtr="0" compatLnSpc="1">
            <a:prstTxWarp prst="textNoShape">
              <a:avLst/>
            </a:prstTxWarp>
          </a:bodyPr>
          <a:lstStyle>
            <a:lvl1pPr eaLnBrk="1" hangingPunct="1">
              <a:lnSpc>
                <a:spcPct val="100000"/>
              </a:lnSpc>
              <a:spcBef>
                <a:spcPct val="0"/>
              </a:spcBef>
              <a:buClrTx/>
              <a:buFontTx/>
              <a:buNone/>
              <a:defRPr sz="1200">
                <a:latin typeface="Arial" panose="020B0604020202020204" pitchFamily="34" charset="0"/>
              </a:defRPr>
            </a:lvl1pPr>
          </a:lstStyle>
          <a:p>
            <a:pPr>
              <a:defRPr/>
            </a:pPr>
            <a:endParaRPr lang="en-US" altLang="ja-JP"/>
          </a:p>
        </p:txBody>
      </p:sp>
      <p:sp>
        <p:nvSpPr>
          <p:cNvPr id="14341" name="Rectangle 5"/>
          <p:cNvSpPr>
            <a:spLocks noGrp="1" noChangeArrowheads="1"/>
          </p:cNvSpPr>
          <p:nvPr>
            <p:ph type="sldNum" sz="quarter" idx="3"/>
          </p:nvPr>
        </p:nvSpPr>
        <p:spPr bwMode="auto">
          <a:xfrm>
            <a:off x="3851429" y="9428311"/>
            <a:ext cx="2944644"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6" rIns="92053" bIns="46026" numCol="1" anchor="b" anchorCtr="0" compatLnSpc="1">
            <a:prstTxWarp prst="textNoShape">
              <a:avLst/>
            </a:prstTxWarp>
          </a:bodyPr>
          <a:lstStyle>
            <a:lvl1pPr algn="r" eaLnBrk="1" hangingPunct="1">
              <a:lnSpc>
                <a:spcPct val="100000"/>
              </a:lnSpc>
              <a:spcBef>
                <a:spcPct val="0"/>
              </a:spcBef>
              <a:buClrTx/>
              <a:buFontTx/>
              <a:buNone/>
              <a:defRPr sz="1200">
                <a:latin typeface="Arial" panose="020B0604020202020204" pitchFamily="34" charset="0"/>
              </a:defRPr>
            </a:lvl1pPr>
          </a:lstStyle>
          <a:p>
            <a:pPr>
              <a:defRPr/>
            </a:pPr>
            <a:fld id="{B02E0296-E02C-42FC-9C59-A565CE7B34B5}" type="slidenum">
              <a:rPr lang="en-US" altLang="ja-JP"/>
              <a:pPr>
                <a:defRPr/>
              </a:pPr>
              <a:t>‹#›</a:t>
            </a:fld>
            <a:endParaRPr lang="en-US" altLang="ja-JP"/>
          </a:p>
        </p:txBody>
      </p:sp>
    </p:spTree>
    <p:extLst>
      <p:ext uri="{BB962C8B-B14F-4D97-AF65-F5344CB8AC3E}">
        <p14:creationId xmlns:p14="http://schemas.microsoft.com/office/powerpoint/2010/main" val="2626512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4"/>
            <a:ext cx="2944644"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6" rIns="92053" bIns="46026" numCol="1" anchor="t" anchorCtr="0" compatLnSpc="1">
            <a:prstTxWarp prst="textNoShape">
              <a:avLst/>
            </a:prstTxWarp>
          </a:bodyPr>
          <a:lstStyle>
            <a:lvl1pPr eaLnBrk="1" hangingPunct="1">
              <a:lnSpc>
                <a:spcPct val="100000"/>
              </a:lnSpc>
              <a:spcBef>
                <a:spcPct val="0"/>
              </a:spcBef>
              <a:buClrTx/>
              <a:buFontTx/>
              <a:buNone/>
              <a:defRPr sz="1200">
                <a:latin typeface="Arial" panose="020B0604020202020204" pitchFamily="34" charset="0"/>
              </a:defRPr>
            </a:lvl1pPr>
          </a:lstStyle>
          <a:p>
            <a:pPr>
              <a:defRPr/>
            </a:pPr>
            <a:endParaRPr lang="en-US" altLang="ja-JP"/>
          </a:p>
        </p:txBody>
      </p:sp>
      <p:sp>
        <p:nvSpPr>
          <p:cNvPr id="3075" name="Rectangle 3"/>
          <p:cNvSpPr>
            <a:spLocks noGrp="1" noChangeArrowheads="1"/>
          </p:cNvSpPr>
          <p:nvPr>
            <p:ph type="dt" idx="1"/>
          </p:nvPr>
        </p:nvSpPr>
        <p:spPr bwMode="auto">
          <a:xfrm>
            <a:off x="3851429" y="4"/>
            <a:ext cx="2944644" cy="49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6" rIns="92053" bIns="46026" numCol="1" anchor="t" anchorCtr="0" compatLnSpc="1">
            <a:prstTxWarp prst="textNoShape">
              <a:avLst/>
            </a:prstTxWarp>
          </a:bodyPr>
          <a:lstStyle>
            <a:lvl1pPr algn="r" eaLnBrk="1" hangingPunct="1">
              <a:lnSpc>
                <a:spcPct val="100000"/>
              </a:lnSpc>
              <a:spcBef>
                <a:spcPct val="0"/>
              </a:spcBef>
              <a:buClrTx/>
              <a:buFontTx/>
              <a:buNone/>
              <a:defRPr sz="1200">
                <a:latin typeface="Arial" panose="020B0604020202020204" pitchFamily="34" charset="0"/>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17575" y="36513"/>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28696" y="3796762"/>
            <a:ext cx="6540287" cy="602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6" rIns="92053" bIns="4602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p:cNvSpPr>
            <a:spLocks noGrp="1" noChangeArrowheads="1"/>
          </p:cNvSpPr>
          <p:nvPr>
            <p:ph type="ftr" sz="quarter" idx="4"/>
          </p:nvPr>
        </p:nvSpPr>
        <p:spPr bwMode="auto">
          <a:xfrm>
            <a:off x="2" y="9428311"/>
            <a:ext cx="2944644"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6" rIns="92053" bIns="46026" numCol="1" anchor="b" anchorCtr="0" compatLnSpc="1">
            <a:prstTxWarp prst="textNoShape">
              <a:avLst/>
            </a:prstTxWarp>
          </a:bodyPr>
          <a:lstStyle>
            <a:lvl1pPr eaLnBrk="1" hangingPunct="1">
              <a:lnSpc>
                <a:spcPct val="100000"/>
              </a:lnSpc>
              <a:spcBef>
                <a:spcPct val="0"/>
              </a:spcBef>
              <a:buClrTx/>
              <a:buFontTx/>
              <a:buNone/>
              <a:defRPr sz="1200">
                <a:latin typeface="Arial" panose="020B0604020202020204" pitchFamily="34"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851429" y="9428311"/>
            <a:ext cx="2944644"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3" tIns="46026" rIns="92053" bIns="46026" numCol="1" anchor="b" anchorCtr="0" compatLnSpc="1">
            <a:prstTxWarp prst="textNoShape">
              <a:avLst/>
            </a:prstTxWarp>
          </a:bodyPr>
          <a:lstStyle>
            <a:lvl1pPr algn="r" eaLnBrk="1" hangingPunct="1">
              <a:lnSpc>
                <a:spcPct val="100000"/>
              </a:lnSpc>
              <a:spcBef>
                <a:spcPct val="0"/>
              </a:spcBef>
              <a:buClrTx/>
              <a:buFontTx/>
              <a:buNone/>
              <a:defRPr sz="1200">
                <a:latin typeface="Arial" panose="020B0604020202020204" pitchFamily="34" charset="0"/>
              </a:defRPr>
            </a:lvl1pPr>
          </a:lstStyle>
          <a:p>
            <a:pPr>
              <a:defRPr/>
            </a:pPr>
            <a:fld id="{127EB958-D20F-42CB-B4F9-24073A20028B}" type="slidenum">
              <a:rPr lang="en-US" altLang="ja-JP"/>
              <a:pPr>
                <a:defRPr/>
              </a:pPr>
              <a:t>‹#›</a:t>
            </a:fld>
            <a:endParaRPr lang="en-US" altLang="ja-JP"/>
          </a:p>
        </p:txBody>
      </p:sp>
    </p:spTree>
    <p:extLst>
      <p:ext uri="{BB962C8B-B14F-4D97-AF65-F5344CB8AC3E}">
        <p14:creationId xmlns:p14="http://schemas.microsoft.com/office/powerpoint/2010/main" val="256220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50" kern="1200">
        <a:solidFill>
          <a:schemeClr val="tx1"/>
        </a:solidFill>
        <a:latin typeface="Arial" panose="020B0604020202020204" pitchFamily="34" charset="0"/>
        <a:ea typeface="ＭＳ Ｐ明朝" panose="02020600040205080304" pitchFamily="18" charset="-128"/>
        <a:cs typeface="+mn-cs"/>
      </a:defRPr>
    </a:lvl1pPr>
    <a:lvl2pPr marL="457200" algn="l" rtl="0" eaLnBrk="0" fontAlgn="base" hangingPunct="0">
      <a:spcBef>
        <a:spcPct val="30000"/>
      </a:spcBef>
      <a:spcAft>
        <a:spcPct val="0"/>
      </a:spcAft>
      <a:defRPr kumimoji="1" sz="1050" kern="1200">
        <a:solidFill>
          <a:schemeClr val="tx1"/>
        </a:solidFill>
        <a:latin typeface="Arial" panose="020B0604020202020204" pitchFamily="34" charset="0"/>
        <a:ea typeface="ＭＳ Ｐ明朝" panose="02020600040205080304" pitchFamily="18" charset="-128"/>
        <a:cs typeface="+mn-cs"/>
      </a:defRPr>
    </a:lvl2pPr>
    <a:lvl3pPr marL="914400" algn="l" rtl="0" eaLnBrk="0" fontAlgn="base" hangingPunct="0">
      <a:spcBef>
        <a:spcPct val="30000"/>
      </a:spcBef>
      <a:spcAft>
        <a:spcPct val="0"/>
      </a:spcAft>
      <a:defRPr kumimoji="1" sz="1050" kern="1200">
        <a:solidFill>
          <a:schemeClr val="tx1"/>
        </a:solidFill>
        <a:latin typeface="Arial" panose="020B0604020202020204" pitchFamily="34" charset="0"/>
        <a:ea typeface="ＭＳ Ｐ明朝" panose="02020600040205080304" pitchFamily="18" charset="-128"/>
        <a:cs typeface="+mn-cs"/>
      </a:defRPr>
    </a:lvl3pPr>
    <a:lvl4pPr marL="1371600" algn="l" rtl="0" eaLnBrk="0" fontAlgn="base" hangingPunct="0">
      <a:spcBef>
        <a:spcPct val="30000"/>
      </a:spcBef>
      <a:spcAft>
        <a:spcPct val="0"/>
      </a:spcAft>
      <a:defRPr kumimoji="1" sz="1050" kern="1200">
        <a:solidFill>
          <a:schemeClr val="tx1"/>
        </a:solidFill>
        <a:latin typeface="Arial" panose="020B0604020202020204" pitchFamily="34" charset="0"/>
        <a:ea typeface="ＭＳ Ｐ明朝" panose="02020600040205080304" pitchFamily="18" charset="-128"/>
        <a:cs typeface="+mn-cs"/>
      </a:defRPr>
    </a:lvl4pPr>
    <a:lvl5pPr marL="1828800" algn="l" rtl="0" eaLnBrk="0" fontAlgn="base" hangingPunct="0">
      <a:spcBef>
        <a:spcPct val="30000"/>
      </a:spcBef>
      <a:spcAft>
        <a:spcPct val="0"/>
      </a:spcAft>
      <a:defRPr kumimoji="1" sz="105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a:t>これよりスポーツボランティア・リーダー養成研修会を始めます。まず本研修会の注意</a:t>
            </a:r>
          </a:p>
          <a:p>
            <a:pPr eaLnBrk="1" hangingPunct="1"/>
            <a:r>
              <a:rPr lang="ja-JP" altLang="en-US"/>
              <a:t>事項を説明します。</a:t>
            </a:r>
            <a:endParaRPr lang="en-US" altLang="ja-JP"/>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1</a:t>
            </a:fld>
            <a:endParaRPr lang="en-US" altLang="ja-JP"/>
          </a:p>
        </p:txBody>
      </p:sp>
    </p:spTree>
    <p:extLst>
      <p:ext uri="{BB962C8B-B14F-4D97-AF65-F5344CB8AC3E}">
        <p14:creationId xmlns:p14="http://schemas.microsoft.com/office/powerpoint/2010/main" val="2167637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アイスブレイクの目的は、豊かなコミュニケーションを育むことです。 </a:t>
            </a:r>
          </a:p>
          <a:p>
            <a:r>
              <a:rPr kumimoji="1" lang="ja-JP" altLang="en-US"/>
              <a:t>具体的には </a:t>
            </a:r>
            <a:r>
              <a:rPr kumimoji="1" lang="en-US" altLang="ja-JP"/>
              <a:t>3 </a:t>
            </a:r>
            <a:r>
              <a:rPr kumimoji="1" lang="ja-JP" altLang="en-US"/>
              <a:t>つの目的があります。 </a:t>
            </a:r>
          </a:p>
          <a:p>
            <a:r>
              <a:rPr kumimoji="1" lang="ja-JP" altLang="en-US"/>
              <a:t>①コミュニケーションのきっかけをつくる </a:t>
            </a:r>
          </a:p>
          <a:p>
            <a:r>
              <a:rPr kumimoji="1" lang="ja-JP" altLang="en-US"/>
              <a:t>②居心地の良い環境をつくる </a:t>
            </a:r>
          </a:p>
          <a:p>
            <a:r>
              <a:rPr kumimoji="1" lang="ja-JP" altLang="en-US"/>
              <a:t>③良好な関係のチームをつくる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10</a:t>
            </a:fld>
            <a:endParaRPr lang="en-US" altLang="ja-JP"/>
          </a:p>
        </p:txBody>
      </p:sp>
    </p:spTree>
    <p:extLst>
      <p:ext uri="{BB962C8B-B14F-4D97-AF65-F5344CB8AC3E}">
        <p14:creationId xmlns:p14="http://schemas.microsoft.com/office/powerpoint/2010/main" val="422567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なぜ、スポーツボランティア活動の現場では、アイスブレイクが重要なのでしょうか？</a:t>
            </a:r>
            <a:endParaRPr kumimoji="1" lang="en-US" altLang="ja-JP" dirty="0"/>
          </a:p>
          <a:p>
            <a:endParaRPr kumimoji="1" lang="en-US" altLang="ja-JP" dirty="0"/>
          </a:p>
          <a:p>
            <a:r>
              <a:rPr kumimoji="1" lang="ja-JP" altLang="en-US" dirty="0"/>
              <a:t>スポーツボランティアの活動現場では、年齢、性別、社会経験、障がいのある・なしに</a:t>
            </a:r>
          </a:p>
          <a:p>
            <a:r>
              <a:rPr kumimoji="1" lang="ja-JP" altLang="en-US" dirty="0"/>
              <a:t>かかわらず様々な人たちが集まります。</a:t>
            </a:r>
            <a:endParaRPr kumimoji="1" lang="en-US" altLang="ja-JP" dirty="0"/>
          </a:p>
          <a:p>
            <a:r>
              <a:rPr kumimoji="1" lang="ja-JP" altLang="en-US" dirty="0"/>
              <a:t>みなさんがリーダーで、そのグループには、偉そうなおじさまや恐そうなおばさま、会話が苦手そうな人、高校生など、色々な方がいるかもしれません。　 </a:t>
            </a:r>
            <a:endParaRPr kumimoji="1" lang="en-US" altLang="ja-JP" dirty="0"/>
          </a:p>
          <a:p>
            <a:r>
              <a:rPr kumimoji="1" lang="ja-JP" altLang="en-US" dirty="0"/>
              <a:t>そのため、豊かなコミュニケーション力が大切で、アイスブレイクを通してコミュニケーションのきっかけをつくることが需要なのです。</a:t>
            </a:r>
            <a:endParaRPr kumimoji="1" lang="en-US" altLang="ja-JP" dirty="0"/>
          </a:p>
          <a:p>
            <a:endParaRPr kumimoji="1" lang="en-US" altLang="ja-JP" dirty="0"/>
          </a:p>
          <a:p>
            <a:r>
              <a:rPr kumimoji="1" lang="en-US" altLang="ja-JP" dirty="0"/>
              <a:t>【</a:t>
            </a:r>
            <a:r>
              <a:rPr kumimoji="1" lang="ja-JP" altLang="en-US" dirty="0"/>
              <a:t>自身の経験の中で、アイスブレイクがうまくできなかった時の失敗談（もしくは、上手くいった成功話）を話す</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11</a:t>
            </a:fld>
            <a:endParaRPr lang="en-US" altLang="ja-JP"/>
          </a:p>
        </p:txBody>
      </p:sp>
    </p:spTree>
    <p:extLst>
      <p:ext uri="{BB962C8B-B14F-4D97-AF65-F5344CB8AC3E}">
        <p14:creationId xmlns:p14="http://schemas.microsoft.com/office/powerpoint/2010/main" val="3581738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アイスブレイクを行う際にリーダーが大切にするべきことはどんなことでしょうか？</a:t>
            </a:r>
            <a:endParaRPr kumimoji="1" lang="en-US" altLang="ja-JP" dirty="0"/>
          </a:p>
          <a:p>
            <a:endParaRPr kumimoji="1" lang="en-US" altLang="ja-JP" dirty="0"/>
          </a:p>
          <a:p>
            <a:r>
              <a:rPr kumimoji="1" lang="ja-JP" altLang="en-US" dirty="0"/>
              <a:t>それは「率先する」「見本をみせる」ことです。</a:t>
            </a:r>
          </a:p>
          <a:p>
            <a:pPr eaLnBrk="1" hangingPunct="1"/>
            <a:r>
              <a:rPr lang="ja-JP" altLang="en-US" dirty="0"/>
              <a:t>それは、最初にやるということだけではなく</a:t>
            </a:r>
            <a:endParaRPr lang="en-US" altLang="ja-JP" dirty="0"/>
          </a:p>
          <a:p>
            <a:pPr eaLnBrk="1" hangingPunct="1"/>
            <a:r>
              <a:rPr lang="ja-JP" altLang="en-US" dirty="0"/>
              <a:t>「笑顔」と「あいさつ」の見本を見せ、率先した雰囲気づくりをすることをスポーツボランティア・リーダーとして、大切にしてください。</a:t>
            </a:r>
            <a:endParaRPr lang="en-US" altLang="ja-JP" dirty="0"/>
          </a:p>
          <a:p>
            <a:r>
              <a:rPr kumimoji="1" lang="ja-JP" altLang="en-US" dirty="0"/>
              <a:t> </a:t>
            </a:r>
            <a:endParaRPr kumimoji="1" lang="en-US" altLang="ja-JP" dirty="0"/>
          </a:p>
          <a:p>
            <a:pPr defTabSz="947958">
              <a:defRPr/>
            </a:pPr>
            <a:r>
              <a:rPr kumimoji="0" lang="en-US" altLang="ja-JP" sz="1100" kern="0" dirty="0">
                <a:solidFill>
                  <a:schemeClr val="bg2">
                    <a:lumMod val="25000"/>
                  </a:schemeClr>
                </a:solidFill>
                <a:latin typeface="メイリオ" panose="020B0604030504040204" pitchFamily="50" charset="-128"/>
                <a:ea typeface="メイリオ" panose="020B0604030504040204" pitchFamily="50" charset="-128"/>
              </a:rPr>
              <a:t>【</a:t>
            </a:r>
            <a:r>
              <a:rPr kumimoji="0" lang="ja-JP" altLang="en-US" sz="1100" kern="0" dirty="0">
                <a:solidFill>
                  <a:schemeClr val="bg2">
                    <a:lumMod val="25000"/>
                  </a:schemeClr>
                </a:solidFill>
                <a:latin typeface="メイリオ" panose="020B0604030504040204" pitchFamily="50" charset="-128"/>
                <a:ea typeface="メイリオ" panose="020B0604030504040204" pitchFamily="50" charset="-128"/>
              </a:rPr>
              <a:t>自身の経験を踏まえながら、自身がリーダーの時に意識していることを付け加える</a:t>
            </a:r>
            <a:r>
              <a:rPr kumimoji="0" lang="en-US" altLang="ja-JP" sz="1100" kern="0" dirty="0">
                <a:solidFill>
                  <a:schemeClr val="bg2">
                    <a:lumMod val="25000"/>
                  </a:schemeClr>
                </a:solidFill>
                <a:latin typeface="メイリオ" panose="020B0604030504040204" pitchFamily="50" charset="-128"/>
                <a:ea typeface="メイリオ" panose="020B0604030504040204" pitchFamily="50" charset="-128"/>
              </a:rPr>
              <a:t>】</a:t>
            </a:r>
          </a:p>
          <a:p>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12</a:t>
            </a:fld>
            <a:endParaRPr lang="en-US" altLang="ja-JP"/>
          </a:p>
        </p:txBody>
      </p:sp>
    </p:spTree>
    <p:extLst>
      <p:ext uri="{BB962C8B-B14F-4D97-AF65-F5344CB8AC3E}">
        <p14:creationId xmlns:p14="http://schemas.microsoft.com/office/powerpoint/2010/main" val="392741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では、ここまで学んだことを意識してグループで自己紹介をしてみましょう。</a:t>
            </a:r>
            <a:endParaRPr kumimoji="1" lang="en-US" altLang="ja-JP"/>
          </a:p>
          <a:p>
            <a:endParaRPr kumimoji="1" lang="en-US" altLang="ja-JP"/>
          </a:p>
          <a:p>
            <a:r>
              <a:rPr kumimoji="1" lang="ja-JP" altLang="en-US"/>
              <a:t>先ほどは </a:t>
            </a:r>
            <a:r>
              <a:rPr kumimoji="1" lang="en-US" altLang="ja-JP"/>
              <a:t>2 </a:t>
            </a:r>
            <a:r>
              <a:rPr kumimoji="1" lang="ja-JP" altLang="en-US"/>
              <a:t>人で自己紹介をしていただきましたが、今度はグループでのアイスブレイク</a:t>
            </a:r>
          </a:p>
          <a:p>
            <a:r>
              <a:rPr kumimoji="1" lang="ja-JP" altLang="en-US"/>
              <a:t>です。周囲で </a:t>
            </a:r>
            <a:r>
              <a:rPr kumimoji="1" lang="en-US" altLang="ja-JP"/>
              <a:t>3〜4 </a:t>
            </a:r>
            <a:r>
              <a:rPr kumimoji="1" lang="ja-JP" altLang="en-US"/>
              <a:t>人のグループを作ってください。 </a:t>
            </a:r>
            <a:endParaRPr kumimoji="1" lang="en-US" altLang="ja-JP"/>
          </a:p>
          <a:p>
            <a:r>
              <a:rPr kumimoji="1" lang="en-US" altLang="ja-JP"/>
              <a:t>5</a:t>
            </a:r>
            <a:r>
              <a:rPr kumimoji="1" lang="ja-JP" altLang="en-US"/>
              <a:t>分間で、グループの全員が自己紹介してください。</a:t>
            </a:r>
            <a:endParaRPr kumimoji="1" lang="en-US" altLang="ja-JP"/>
          </a:p>
          <a:p>
            <a:r>
              <a:rPr kumimoji="1" lang="ja-JP" altLang="en-US"/>
              <a:t>自己紹介の中では、「自分の名前」と「一番最近活動したスポーツボランティア」について話してください。</a:t>
            </a:r>
            <a:endParaRPr kumimoji="1" lang="en-US" altLang="ja-JP"/>
          </a:p>
          <a:p>
            <a:endParaRPr kumimoji="1" lang="en-US" altLang="ja-JP"/>
          </a:p>
          <a:p>
            <a:r>
              <a:rPr kumimoji="1" lang="ja-JP" altLang="en-US"/>
              <a:t>みなさん一人ひとりが先ほど学んだ「率先する」「見本となる」ことを意識してください。</a:t>
            </a:r>
            <a:endParaRPr kumimoji="1" lang="en-US" altLang="ja-JP"/>
          </a:p>
          <a:p>
            <a:r>
              <a:rPr kumimoji="1" lang="ja-JP" altLang="en-US"/>
              <a:t>それでは始めてください。</a:t>
            </a:r>
            <a:endParaRPr kumimoji="1" lang="en-US" altLang="ja-JP"/>
          </a:p>
          <a:p>
            <a:r>
              <a:rPr kumimoji="1" lang="ja-JP" altLang="en-US"/>
              <a:t>（</a:t>
            </a:r>
            <a:r>
              <a:rPr kumimoji="1" lang="en-US" altLang="ja-JP"/>
              <a:t>5</a:t>
            </a:r>
            <a:r>
              <a:rPr kumimoji="1" lang="ja-JP" altLang="en-US"/>
              <a:t>分間）</a:t>
            </a:r>
            <a:endParaRPr kumimoji="1" lang="en-US" altLang="ja-JP"/>
          </a:p>
          <a:p>
            <a:endParaRPr kumimoji="1" lang="en-US" altLang="ja-JP"/>
          </a:p>
          <a:p>
            <a:r>
              <a:rPr kumimoji="1" lang="ja-JP" altLang="en-US"/>
              <a:t>はい終了です。</a:t>
            </a:r>
            <a:endParaRPr kumimoji="1" lang="en-US" altLang="ja-JP"/>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13</a:t>
            </a:fld>
            <a:endParaRPr lang="en-US" altLang="ja-JP"/>
          </a:p>
        </p:txBody>
      </p:sp>
    </p:spTree>
    <p:extLst>
      <p:ext uri="{BB962C8B-B14F-4D97-AF65-F5344CB8AC3E}">
        <p14:creationId xmlns:p14="http://schemas.microsoft.com/office/powerpoint/2010/main" val="356220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a:t>自己紹介は終わりましたか？</a:t>
            </a:r>
            <a:endParaRPr lang="en-US" altLang="ja-JP"/>
          </a:p>
          <a:p>
            <a:pPr eaLnBrk="1" hangingPunct="1">
              <a:spcBef>
                <a:spcPct val="0"/>
              </a:spcBef>
            </a:pPr>
            <a:r>
              <a:rPr lang="ja-JP" altLang="en-US"/>
              <a:t>「率先する、見本をみせる」は意識することができましたか？</a:t>
            </a:r>
            <a:endParaRPr lang="en-US" altLang="ja-JP"/>
          </a:p>
          <a:p>
            <a:pPr eaLnBrk="1" hangingPunct="1">
              <a:spcBef>
                <a:spcPct val="0"/>
              </a:spcBef>
            </a:pPr>
            <a:endParaRPr lang="en-US" altLang="ja-JP"/>
          </a:p>
          <a:p>
            <a:pPr eaLnBrk="1" hangingPunct="1">
              <a:spcBef>
                <a:spcPct val="0"/>
              </a:spcBef>
            </a:pPr>
            <a:r>
              <a:rPr lang="ja-JP" altLang="en-US"/>
              <a:t>みなさんには、もう一つ意識しなければならないものがありましたね？</a:t>
            </a:r>
            <a:endParaRPr lang="en-US" altLang="ja-JP"/>
          </a:p>
          <a:p>
            <a:pPr eaLnBrk="1" hangingPunct="1">
              <a:spcBef>
                <a:spcPct val="0"/>
              </a:spcBef>
            </a:pPr>
            <a:r>
              <a:rPr lang="ja-JP" altLang="en-US"/>
              <a:t>そうです。「</a:t>
            </a:r>
            <a:r>
              <a:rPr lang="en-US" altLang="ja-JP"/>
              <a:t>3</a:t>
            </a:r>
            <a:r>
              <a:rPr lang="ja-JP" altLang="en-US"/>
              <a:t>ルール」「</a:t>
            </a:r>
            <a:r>
              <a:rPr lang="en-US" altLang="ja-JP"/>
              <a:t>3</a:t>
            </a:r>
            <a:r>
              <a:rPr lang="ja-JP" altLang="en-US"/>
              <a:t>アクション」です。</a:t>
            </a:r>
            <a:endParaRPr lang="en-US" altLang="ja-JP"/>
          </a:p>
          <a:p>
            <a:pPr eaLnBrk="1" hangingPunct="1">
              <a:spcBef>
                <a:spcPct val="0"/>
              </a:spcBef>
            </a:pPr>
            <a:endParaRPr lang="en-US" altLang="ja-JP"/>
          </a:p>
          <a:p>
            <a:pPr eaLnBrk="1" hangingPunct="1">
              <a:spcBef>
                <a:spcPct val="0"/>
              </a:spcBef>
            </a:pPr>
            <a:r>
              <a:rPr lang="ja-JP" altLang="en-US"/>
              <a:t>みなさんには今から「振り返り」をしていただきます。</a:t>
            </a:r>
            <a:endParaRPr lang="en-US" altLang="ja-JP"/>
          </a:p>
          <a:p>
            <a:pPr eaLnBrk="1" hangingPunct="1">
              <a:spcBef>
                <a:spcPct val="0"/>
              </a:spcBef>
            </a:pPr>
            <a:r>
              <a:rPr lang="ja-JP" altLang="en-US"/>
              <a:t>先ほど説明した </a:t>
            </a:r>
            <a:r>
              <a:rPr lang="en-US" altLang="ja-JP"/>
              <a:t>3 </a:t>
            </a:r>
            <a:r>
              <a:rPr lang="ja-JP" altLang="en-US"/>
              <a:t>ルール </a:t>
            </a:r>
            <a:r>
              <a:rPr lang="en-US" altLang="ja-JP"/>
              <a:t>3 </a:t>
            </a:r>
            <a:r>
              <a:rPr lang="ja-JP" altLang="en-US"/>
              <a:t>アクションが、グループワークの中で出来ていたか、</a:t>
            </a:r>
            <a:endParaRPr lang="en-US" altLang="ja-JP"/>
          </a:p>
          <a:p>
            <a:pPr eaLnBrk="1" hangingPunct="1">
              <a:spcBef>
                <a:spcPct val="0"/>
              </a:spcBef>
            </a:pPr>
            <a:r>
              <a:rPr lang="ja-JP" altLang="en-US"/>
              <a:t>「できたこと」「できなかったこと」「次に気を付けたいこと」を３つの観点から、グループで一人ずつ振り返ってみてください。</a:t>
            </a:r>
            <a:endParaRPr lang="en-US" altLang="ja-JP"/>
          </a:p>
          <a:p>
            <a:pPr eaLnBrk="1" hangingPunct="1">
              <a:spcBef>
                <a:spcPct val="0"/>
              </a:spcBef>
            </a:pPr>
            <a:r>
              <a:rPr lang="ja-JP" altLang="en-US"/>
              <a:t>時間は</a:t>
            </a:r>
            <a:r>
              <a:rPr lang="en-US" altLang="ja-JP"/>
              <a:t>5</a:t>
            </a:r>
            <a:r>
              <a:rPr lang="ja-JP" altLang="en-US"/>
              <a:t>分間です。</a:t>
            </a:r>
            <a:endParaRPr lang="en-US" altLang="ja-JP"/>
          </a:p>
          <a:p>
            <a:pPr eaLnBrk="1" hangingPunct="1">
              <a:spcBef>
                <a:spcPct val="0"/>
              </a:spcBef>
            </a:pPr>
            <a:r>
              <a:rPr lang="ja-JP" altLang="en-US"/>
              <a:t>（時間は、残り時間を考慮し調整する）</a:t>
            </a:r>
            <a:endParaRPr lang="en-US" altLang="ja-JP"/>
          </a:p>
          <a:p>
            <a:pPr eaLnBrk="1" hangingPunct="1">
              <a:spcBef>
                <a:spcPct val="0"/>
              </a:spcBef>
            </a:pPr>
            <a:endParaRPr lang="en-US" altLang="ja-JP"/>
          </a:p>
          <a:p>
            <a:pPr eaLnBrk="1" hangingPunct="1">
              <a:spcBef>
                <a:spcPct val="0"/>
              </a:spcBef>
            </a:pPr>
            <a:r>
              <a:rPr lang="ja-JP" altLang="en-US"/>
              <a:t>以上でアイスブレイクについての講義を終わります。 </a:t>
            </a:r>
            <a:endParaRPr lang="en-US" altLang="ja-JP"/>
          </a:p>
        </p:txBody>
      </p:sp>
      <p:sp>
        <p:nvSpPr>
          <p:cNvPr id="4" name="スライド番号プレースホルダー 3"/>
          <p:cNvSpPr>
            <a:spLocks noGrp="1"/>
          </p:cNvSpPr>
          <p:nvPr>
            <p:ph type="sldNum" sz="quarter" idx="10"/>
          </p:nvPr>
        </p:nvSpPr>
        <p:spPr/>
        <p:txBody>
          <a:bodyPr/>
          <a:lstStyle/>
          <a:p>
            <a:pPr defTabSz="914317">
              <a:defRPr/>
            </a:pPr>
            <a:fld id="{127EB958-D20F-42CB-B4F9-24073A20028B}" type="slidenum">
              <a:rPr lang="en-US" altLang="ja-JP">
                <a:solidFill>
                  <a:srgbClr val="000000"/>
                </a:solidFill>
              </a:rPr>
              <a:pPr defTabSz="914317">
                <a:defRPr/>
              </a:pPr>
              <a:t>14</a:t>
            </a:fld>
            <a:endParaRPr lang="en-US" altLang="ja-JP">
              <a:solidFill>
                <a:srgbClr val="000000"/>
              </a:solidFill>
            </a:endParaRPr>
          </a:p>
        </p:txBody>
      </p:sp>
    </p:spTree>
    <p:extLst>
      <p:ext uri="{BB962C8B-B14F-4D97-AF65-F5344CB8AC3E}">
        <p14:creationId xmlns:p14="http://schemas.microsoft.com/office/powerpoint/2010/main" val="3835996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ここからの時間は「スポーツボランティア・リーダーとは」ということで、</a:t>
            </a:r>
            <a:endParaRPr kumimoji="1" lang="en-US" altLang="ja-JP" dirty="0"/>
          </a:p>
          <a:p>
            <a:r>
              <a:rPr kumimoji="1" lang="ja-JP" altLang="en-US" dirty="0"/>
              <a:t>スポーツボランティア・リーダーが実際の活動の中で具体的にどんな働きをしているのか？紹介します。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15</a:t>
            </a:fld>
            <a:endParaRPr lang="en-US" altLang="ja-JP"/>
          </a:p>
        </p:txBody>
      </p:sp>
    </p:spTree>
    <p:extLst>
      <p:ext uri="{BB962C8B-B14F-4D97-AF65-F5344CB8AC3E}">
        <p14:creationId xmlns:p14="http://schemas.microsoft.com/office/powerpoint/2010/main" val="20106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まずは、少し復習してみましょう。</a:t>
            </a:r>
            <a:endParaRPr kumimoji="1" lang="en-US" altLang="ja-JP"/>
          </a:p>
          <a:p>
            <a:r>
              <a:rPr kumimoji="1" lang="ja-JP" altLang="en-US"/>
              <a:t>スポーツボランティア研修会で学んだ「ボランティアの</a:t>
            </a:r>
            <a:r>
              <a:rPr kumimoji="1" lang="en-US" altLang="ja-JP"/>
              <a:t>5</a:t>
            </a:r>
            <a:r>
              <a:rPr kumimoji="1" lang="ja-JP" altLang="en-US"/>
              <a:t>原則」覚えていますか？</a:t>
            </a:r>
            <a:endParaRPr kumimoji="1" lang="en-US" altLang="ja-JP"/>
          </a:p>
          <a:p>
            <a:r>
              <a:rPr kumimoji="1" lang="ja-JP" altLang="en-US"/>
              <a:t>少し聞いてみたいと思います。５原則中の１つでも良いので、覚えている方は手を挙げてください。</a:t>
            </a:r>
            <a:endParaRPr kumimoji="1" lang="en-US" altLang="ja-JP"/>
          </a:p>
          <a:p>
            <a:r>
              <a:rPr kumimoji="1" lang="ja-JP" altLang="en-US"/>
              <a:t>（何名かに聞いていく）</a:t>
            </a:r>
            <a:endParaRPr kumimoji="1" lang="en-US" altLang="ja-JP"/>
          </a:p>
          <a:p>
            <a:endParaRPr kumimoji="1" lang="en-US" altLang="ja-JP"/>
          </a:p>
          <a:p>
            <a:r>
              <a:rPr kumimoji="1" lang="ja-JP" altLang="en-US"/>
              <a:t>正解は、こちらです。</a:t>
            </a:r>
            <a:endParaRPr kumimoji="1" lang="en-US" altLang="ja-JP"/>
          </a:p>
          <a:p>
            <a:r>
              <a:rPr kumimoji="1" lang="ja-JP" altLang="en-US"/>
              <a:t>「自主性」「公益性」「無償性」「先駆性」「継続性」以上の５つで、自主性、公益性、無償性は基本的</a:t>
            </a:r>
            <a:r>
              <a:rPr kumimoji="1" lang="en-US" altLang="ja-JP"/>
              <a:t>3</a:t>
            </a:r>
            <a:r>
              <a:rPr kumimoji="1" lang="ja-JP" altLang="en-US"/>
              <a:t>原則といわれています。</a:t>
            </a:r>
            <a:endParaRPr kumimoji="1" lang="en-US" altLang="ja-JP"/>
          </a:p>
          <a:p>
            <a:endParaRPr kumimoji="1" lang="en-US" altLang="ja-JP"/>
          </a:p>
          <a:p>
            <a:r>
              <a:rPr kumimoji="1" lang="ja-JP" altLang="en-US"/>
              <a:t>ーーーーーーーーーーーーーーーーーーーーーーーーーーーーーーーーーーーーーーーー</a:t>
            </a:r>
            <a:endParaRPr kumimoji="1" lang="en-US" altLang="ja-JP"/>
          </a:p>
          <a:p>
            <a:r>
              <a:rPr kumimoji="1" lang="en-US" altLang="ja-JP"/>
              <a:t>※</a:t>
            </a:r>
            <a:r>
              <a:rPr kumimoji="1" lang="ja-JP" altLang="en-US"/>
              <a:t>復習の内容のため、全てを説明する必要ありませんが、なかなかでてこなかったものを中心に補足的に説明してください。</a:t>
            </a:r>
            <a:endParaRPr kumimoji="1" lang="en-US" altLang="ja-JP"/>
          </a:p>
          <a:p>
            <a:r>
              <a:rPr kumimoji="1" lang="ja-JP" altLang="en-US"/>
              <a:t>（参考：スポーツボランティア研修会での説明資料）</a:t>
            </a:r>
            <a:endParaRPr kumimoji="1" lang="en-US" altLang="ja-JP"/>
          </a:p>
          <a:p>
            <a:pPr eaLnBrk="1" hangingPunct="1"/>
            <a:r>
              <a:rPr kumimoji="1" lang="ja-JP" altLang="en-US"/>
              <a:t>ボランティアの定義を説明します。</a:t>
            </a:r>
            <a:endParaRPr kumimoji="1" lang="en-US" altLang="ja-JP"/>
          </a:p>
          <a:p>
            <a:pPr eaLnBrk="1" hangingPunct="1"/>
            <a:r>
              <a:rPr kumimoji="1" lang="ja-JP" altLang="en-US"/>
              <a:t>「自主性」「公益性」「無償性」が基本的な３原則で、「先駆性」と「継続性」を入れて５原則です。</a:t>
            </a:r>
            <a:endParaRPr kumimoji="1" lang="en-US" altLang="ja-JP"/>
          </a:p>
          <a:p>
            <a:pPr eaLnBrk="1" hangingPunct="1"/>
            <a:r>
              <a:rPr kumimoji="1" lang="ja-JP" altLang="en-US"/>
              <a:t>ボランティアは、自主的に進んで活動する、ということを示しています。</a:t>
            </a:r>
            <a:endParaRPr kumimoji="1" lang="en-US" altLang="ja-JP"/>
          </a:p>
          <a:p>
            <a:pPr eaLnBrk="1" hangingPunct="1"/>
            <a:r>
              <a:rPr kumimoji="1" lang="ja-JP" altLang="en-US"/>
              <a:t>「公益性」については、自宅の庭を掃除することはボランティアに当てはまりません。</a:t>
            </a:r>
            <a:endParaRPr kumimoji="1" lang="en-US" altLang="ja-JP"/>
          </a:p>
          <a:p>
            <a:pPr eaLnBrk="1" hangingPunct="1"/>
            <a:r>
              <a:rPr kumimoji="1" lang="ja-JP" altLang="en-US"/>
              <a:t>公共の公園や街路を掃除することはボランティア活動になります。何が違いますか？私有地と公共の違いですね。</a:t>
            </a:r>
            <a:r>
              <a:rPr lang="ja-JP" altLang="en-US"/>
              <a:t>個人や特定の集団の利益のためでなく、社会のため、みんなのために行う活動である必要があります。</a:t>
            </a:r>
            <a:endParaRPr kumimoji="1" lang="ja-JP" altLang="en-US"/>
          </a:p>
          <a:p>
            <a:pPr eaLnBrk="1" hangingPunct="1"/>
            <a:r>
              <a:rPr kumimoji="1" lang="ja-JP" altLang="en-US"/>
              <a:t>「無償性」は金銭的な報酬を目的にしないことですが、最近ではボランティア活動において交通費、昼食、ユニフォームなどが支給されることがあります。実費程度の支給は報酬を目的とする該当しません。</a:t>
            </a:r>
            <a:endParaRPr kumimoji="1" lang="en-US" altLang="ja-JP"/>
          </a:p>
          <a:p>
            <a:pPr eaLnBrk="1" hangingPunct="1"/>
            <a:r>
              <a:rPr kumimoji="1" lang="ja-JP" altLang="en-US"/>
              <a:t>また、今日、自由な発想やアイディアを取り入れる、「先駆性」が定義に含まれています。</a:t>
            </a:r>
            <a:endParaRPr kumimoji="1" lang="en-US" altLang="ja-JP"/>
          </a:p>
          <a:p>
            <a:pPr eaLnBrk="1" hangingPunct="1"/>
            <a:r>
              <a:rPr kumimoji="1" lang="ja-JP" altLang="en-US"/>
              <a:t>例えば、こども食堂です。食事を満足に食べられない子どもたちに食事を提供するこの活動は、</a:t>
            </a:r>
            <a:r>
              <a:rPr kumimoji="1" lang="en-US" altLang="ja-JP"/>
              <a:t>2012 </a:t>
            </a:r>
            <a:r>
              <a:rPr kumimoji="1" lang="ja-JP" altLang="en-US"/>
              <a:t>年ころから始まりました。地域住民や自治体が主体となり活動しています。他には賞味期限が近くなった食べ物を集めて特定の場所に送る「フードバンク」などもあります。</a:t>
            </a:r>
            <a:endParaRPr kumimoji="1" lang="en-US" altLang="ja-JP"/>
          </a:p>
          <a:p>
            <a:pPr eaLnBrk="1" hangingPunct="1"/>
            <a:r>
              <a:rPr kumimoji="1" lang="ja-JP" altLang="en-US"/>
              <a:t>最後に「継続性」です。人によって活動のペースは違います。</a:t>
            </a:r>
            <a:r>
              <a:rPr lang="ja-JP" altLang="en-US"/>
              <a:t>無理なく継続できる活動であり、一過性のものではなく、断続的であっても続けられる活動というのがボランティアには大切です。</a:t>
            </a:r>
            <a:endParaRPr lang="en-US" altLang="ja-JP"/>
          </a:p>
          <a:p>
            <a:pPr eaLnBrk="1" hangingPunct="1"/>
            <a:endParaRPr kumimoji="1" lang="en-US" altLang="ja-JP"/>
          </a:p>
          <a:p>
            <a:pPr eaLnBrk="1" hangingPunct="1"/>
            <a:r>
              <a:rPr kumimoji="1" lang="ja-JP" altLang="en-US"/>
              <a:t>ちなみに、</a:t>
            </a:r>
            <a:r>
              <a:rPr kumimoji="1" lang="en-US" altLang="ja-JP"/>
              <a:t>Volunteer</a:t>
            </a:r>
            <a:r>
              <a:rPr kumimoji="1" lang="ja-JP" altLang="en-US"/>
              <a:t>の語源はラテン語で意思・決意・願望の意味をもつラテン語の</a:t>
            </a:r>
            <a:r>
              <a:rPr kumimoji="1" lang="en-US" altLang="ja-JP" err="1"/>
              <a:t>volo</a:t>
            </a:r>
            <a:r>
              <a:rPr kumimoji="1" lang="ja-JP" altLang="en-US"/>
              <a:t>です。英語の</a:t>
            </a:r>
            <a:r>
              <a:rPr kumimoji="1" lang="en-US" altLang="ja-JP"/>
              <a:t>will</a:t>
            </a:r>
            <a:r>
              <a:rPr kumimoji="1" lang="ja-JP" altLang="en-US"/>
              <a:t>の語源にも関係しています。</a:t>
            </a:r>
            <a:endParaRPr kumimoji="1" lang="en-US" altLang="ja-JP"/>
          </a:p>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16</a:t>
            </a:fld>
            <a:endParaRPr lang="en-US" altLang="ja-JP"/>
          </a:p>
        </p:txBody>
      </p:sp>
    </p:spTree>
    <p:extLst>
      <p:ext uri="{BB962C8B-B14F-4D97-AF65-F5344CB8AC3E}">
        <p14:creationId xmlns:p14="http://schemas.microsoft.com/office/powerpoint/2010/main" val="1237491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日本スポーツボランティアネットワークでは、スポーツボランティアをこのように定義しています。</a:t>
            </a:r>
            <a:endParaRPr kumimoji="1" lang="en-US" altLang="ja-JP" dirty="0"/>
          </a:p>
          <a:p>
            <a:endParaRPr kumimoji="1" lang="en-US" altLang="ja-JP" dirty="0"/>
          </a:p>
          <a:p>
            <a:pPr defTabSz="947958">
              <a:defRPr/>
            </a:pPr>
            <a:r>
              <a:rPr lang="ja-JP" altLang="ja-JP" sz="1100" dirty="0">
                <a:solidFill>
                  <a:srgbClr val="545454"/>
                </a:solidFill>
                <a:latin typeface="メイリオ" panose="020B0604030504040204" pitchFamily="50" charset="-128"/>
                <a:ea typeface="メイリオ" panose="020B0604030504040204" pitchFamily="50" charset="-128"/>
                <a:sym typeface="Arial"/>
              </a:rPr>
              <a:t>「スポーツボランティアとは、自主性、公益性、無償性に基づき、運動や競技を含めた多くの余暇活動をささえる人、または活動のことである」 </a:t>
            </a:r>
            <a:endParaRPr lang="en-US" altLang="ja-JP" sz="1100" dirty="0">
              <a:solidFill>
                <a:srgbClr val="545454"/>
              </a:solidFill>
              <a:latin typeface="メイリオ" panose="020B0604030504040204" pitchFamily="50" charset="-128"/>
              <a:ea typeface="メイリオ" panose="020B0604030504040204" pitchFamily="50" charset="-128"/>
              <a:sym typeface="Arial"/>
            </a:endParaRPr>
          </a:p>
          <a:p>
            <a:endParaRPr kumimoji="1" lang="en-US" altLang="ja-JP" dirty="0"/>
          </a:p>
          <a:p>
            <a:r>
              <a:rPr kumimoji="1" lang="ja-JP" altLang="en-US" dirty="0"/>
              <a:t>ランニングイベントや、プロスポーツチームのスタジアムで活動するボランティアや</a:t>
            </a:r>
            <a:endParaRPr kumimoji="1" lang="en-US" altLang="ja-JP" dirty="0"/>
          </a:p>
          <a:p>
            <a:r>
              <a:rPr kumimoji="1" lang="ja-JP" altLang="en-US" dirty="0"/>
              <a:t>スポーツクラブ等で指導者や運営面をサポ</a:t>
            </a:r>
            <a:r>
              <a:rPr kumimoji="1" lang="en-US" altLang="ja-JP" dirty="0"/>
              <a:t>―</a:t>
            </a:r>
            <a:r>
              <a:rPr kumimoji="1" lang="ja-JP" altLang="en-US" dirty="0"/>
              <a:t>トするボランティアなど、その種類も様々であることもスポーツボランティア研修会でご紹介しました。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17</a:t>
            </a:fld>
            <a:endParaRPr lang="en-US" altLang="ja-JP"/>
          </a:p>
        </p:txBody>
      </p:sp>
    </p:spTree>
    <p:extLst>
      <p:ext uri="{BB962C8B-B14F-4D97-AF65-F5344CB8AC3E}">
        <p14:creationId xmlns:p14="http://schemas.microsoft.com/office/powerpoint/2010/main" val="267067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スライドアニメーションあり</a:t>
            </a:r>
            <a:r>
              <a:rPr kumimoji="1" lang="en-US" altLang="ja-JP" dirty="0"/>
              <a:t>》</a:t>
            </a:r>
          </a:p>
          <a:p>
            <a:endParaRPr kumimoji="1" lang="en-US" altLang="ja-JP" dirty="0"/>
          </a:p>
          <a:p>
            <a:endParaRPr kumimoji="1" lang="en-US" altLang="ja-JP" dirty="0"/>
          </a:p>
          <a:p>
            <a:r>
              <a:rPr kumimoji="1" lang="ja-JP" altLang="en-US" dirty="0"/>
              <a:t>さて、復習はここまでにして、今度はみなさんにこれまでの経験を少し振り返っていただきます。</a:t>
            </a:r>
            <a:endParaRPr kumimoji="1" lang="en-US" altLang="ja-JP" dirty="0"/>
          </a:p>
          <a:p>
            <a:endParaRPr kumimoji="1" lang="en-US" altLang="ja-JP" dirty="0"/>
          </a:p>
          <a:p>
            <a:r>
              <a:rPr kumimoji="1" lang="ja-JP" altLang="en-US" dirty="0"/>
              <a:t>スポーツボランティアの活動の中で、リーダーが果たしていた役割や活動内容を思い出</a:t>
            </a:r>
          </a:p>
          <a:p>
            <a:r>
              <a:rPr kumimoji="1" lang="ja-JP" altLang="en-US" dirty="0"/>
              <a:t>してみてください。</a:t>
            </a:r>
            <a:endParaRPr kumimoji="1" lang="en-US" altLang="ja-JP" dirty="0"/>
          </a:p>
          <a:p>
            <a:r>
              <a:rPr kumimoji="1" lang="ja-JP" altLang="en-US" dirty="0"/>
              <a:t>まだ経験されていない方は、スポーツボランティアのイメージや、これまでにスポーツボランティアが活動している姿を見たことがあるか思い出してみてください。</a:t>
            </a:r>
            <a:endParaRPr kumimoji="1" lang="en-US" altLang="ja-JP" dirty="0"/>
          </a:p>
          <a:p>
            <a:endParaRPr kumimoji="1" lang="en-US" altLang="ja-JP" dirty="0"/>
          </a:p>
          <a:p>
            <a:r>
              <a:rPr kumimoji="1" lang="ja-JP" altLang="en-US" dirty="0"/>
              <a:t>どなたかご自身の経験を発表していただける方はいますか？</a:t>
            </a:r>
            <a:endParaRPr kumimoji="1" lang="en-US" altLang="ja-JP" dirty="0"/>
          </a:p>
          <a:p>
            <a:r>
              <a:rPr kumimoji="1" lang="ja-JP" altLang="en-US" dirty="0"/>
              <a:t>（受講者に挙手を促し、受講者が意見を発表） </a:t>
            </a:r>
          </a:p>
          <a:p>
            <a:endParaRPr kumimoji="1" lang="en-US" altLang="ja-JP" dirty="0"/>
          </a:p>
          <a:p>
            <a:r>
              <a:rPr kumimoji="1" lang="ja-JP" altLang="en-US" dirty="0"/>
              <a:t>様々なリーダーがいますが、イベントや活動によってその役割は異なります。 </a:t>
            </a:r>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ここからは、日本スポーツボランティアネットワークの会員である</a:t>
            </a:r>
            <a:r>
              <a:rPr kumimoji="1" lang="en-US" altLang="ja-JP" dirty="0"/>
              <a:t>2</a:t>
            </a:r>
            <a:r>
              <a:rPr kumimoji="1" lang="ja-JP" altLang="en-US" dirty="0"/>
              <a:t>つの団体を紹介して、どのようにイベントが運営され、その中でスポーツボランティア・リーダーがどんな活動や役割を担っているのか紹介します。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18</a:t>
            </a:fld>
            <a:endParaRPr lang="en-US" altLang="ja-JP"/>
          </a:p>
        </p:txBody>
      </p:sp>
    </p:spTree>
    <p:extLst>
      <p:ext uri="{BB962C8B-B14F-4D97-AF65-F5344CB8AC3E}">
        <p14:creationId xmlns:p14="http://schemas.microsoft.com/office/powerpoint/2010/main" val="3964107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一つ目団体は、横浜マラソンです。</a:t>
            </a:r>
            <a:endParaRPr kumimoji="1" lang="en-US" altLang="ja-JP"/>
          </a:p>
          <a:p>
            <a:r>
              <a:rPr kumimoji="1" lang="ja-JP" altLang="en-US"/>
              <a:t>横浜マラソンは、毎年秋に開催横浜市で開催されるランニングイベントで、ランナー約２万８千人、ボランティア約８千人が参加します。</a:t>
            </a:r>
            <a:endParaRPr kumimoji="1" lang="en-US" altLang="ja-JP"/>
          </a:p>
          <a:p>
            <a:endParaRPr kumimoji="1" lang="en-US" altLang="ja-JP"/>
          </a:p>
          <a:p>
            <a:r>
              <a:rPr kumimoji="1" lang="en-US" altLang="ja-JP"/>
              <a:t>JSVN</a:t>
            </a:r>
            <a:r>
              <a:rPr kumimoji="1" lang="ja-JP" altLang="en-US"/>
              <a:t>は、</a:t>
            </a:r>
            <a:r>
              <a:rPr kumimoji="1" lang="en-US" altLang="ja-JP"/>
              <a:t>2015</a:t>
            </a:r>
            <a:r>
              <a:rPr kumimoji="1" lang="ja-JP" altLang="en-US"/>
              <a:t>年の第</a:t>
            </a:r>
            <a:r>
              <a:rPr kumimoji="1" lang="en-US" altLang="ja-JP"/>
              <a:t>1</a:t>
            </a:r>
            <a:r>
              <a:rPr kumimoji="1" lang="ja-JP" altLang="en-US"/>
              <a:t>回大会からボランティアやボランティアリーダーの募集に協力をしています。</a:t>
            </a:r>
            <a:endParaRPr kumimoji="1" lang="en-US" altLang="ja-JP"/>
          </a:p>
          <a:p>
            <a:r>
              <a:rPr kumimoji="1" lang="ja-JP" altLang="en-US"/>
              <a:t>現在は、</a:t>
            </a:r>
            <a:r>
              <a:rPr kumimoji="1" lang="en-US" altLang="ja-JP"/>
              <a:t>JSVN</a:t>
            </a:r>
            <a:r>
              <a:rPr kumimoji="1" lang="ja-JP" altLang="en-US"/>
              <a:t>スポーツボランティア・リーダー ライセンス認定者は、大会の研修やレポートが免除されるようになっています。</a:t>
            </a:r>
            <a:endParaRPr kumimoji="1" lang="en-US" altLang="ja-JP"/>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19</a:t>
            </a:fld>
            <a:endParaRPr lang="en-US" altLang="ja-JP"/>
          </a:p>
        </p:txBody>
      </p:sp>
    </p:spTree>
    <p:extLst>
      <p:ext uri="{BB962C8B-B14F-4D97-AF65-F5344CB8AC3E}">
        <p14:creationId xmlns:p14="http://schemas.microsoft.com/office/powerpoint/2010/main" val="291629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こちらが本日のスケジュールです、。</a:t>
            </a:r>
            <a:endParaRPr kumimoji="1" lang="en-US" altLang="ja-JP"/>
          </a:p>
          <a:p>
            <a:r>
              <a:rPr kumimoji="1" lang="ja-JP" altLang="en-US"/>
              <a:t>今日は長時間の講義になりますが、途中で具合が悪くなった場合は、遠慮なくお声がけください。 </a:t>
            </a:r>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2</a:t>
            </a:fld>
            <a:endParaRPr lang="en-US" altLang="ja-JP"/>
          </a:p>
        </p:txBody>
      </p:sp>
    </p:spTree>
    <p:extLst>
      <p:ext uri="{BB962C8B-B14F-4D97-AF65-F5344CB8AC3E}">
        <p14:creationId xmlns:p14="http://schemas.microsoft.com/office/powerpoint/2010/main" val="2338979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ボランティアの活動体制はこのように、４つの役割（階層）に分かれています。</a:t>
            </a:r>
            <a:endParaRPr kumimoji="1" lang="en-US" altLang="ja-JP"/>
          </a:p>
          <a:p>
            <a:pPr defTabSz="910468">
              <a:defRPr/>
            </a:pPr>
            <a:r>
              <a:rPr kumimoji="1" lang="ja-JP" altLang="en-US"/>
              <a:t>まずは、ボランティアメンバー。</a:t>
            </a:r>
            <a:r>
              <a:rPr lang="ja-JP" altLang="en-US"/>
              <a:t>活動ブロック内の反を構成し、定められたポジションで大会の運営活動を行います。</a:t>
            </a:r>
            <a:endParaRPr lang="en-US" altLang="ja-JP"/>
          </a:p>
          <a:p>
            <a:pPr defTabSz="910468">
              <a:defRPr/>
            </a:pPr>
            <a:r>
              <a:rPr lang="ja-JP" altLang="en-US"/>
              <a:t>続いて、班リーダー。</a:t>
            </a:r>
            <a:r>
              <a:rPr lang="en-US" altLang="ja-JP"/>
              <a:t>15</a:t>
            </a:r>
            <a:r>
              <a:rPr lang="ja-JP" altLang="en-US"/>
              <a:t>名程度のメンバーからなる活動班の指揮・管理を行います。</a:t>
            </a:r>
            <a:endParaRPr lang="en-US" altLang="ja-JP"/>
          </a:p>
          <a:p>
            <a:pPr defTabSz="910468">
              <a:defRPr/>
            </a:pPr>
            <a:r>
              <a:rPr lang="ja-JP" altLang="en-US"/>
              <a:t>サブリーダーは、班リーダーとチーフリーダーを補佐し、</a:t>
            </a:r>
            <a:r>
              <a:rPr lang="ja-JP" altLang="en-US">
                <a:solidFill>
                  <a:srgbClr val="FF0000"/>
                </a:solidFill>
              </a:rPr>
              <a:t>両者</a:t>
            </a:r>
            <a:r>
              <a:rPr lang="ja-JP" altLang="en-US"/>
              <a:t>が任務を全うできるよう活動のサポートします。</a:t>
            </a:r>
            <a:endParaRPr lang="en-US" altLang="ja-JP"/>
          </a:p>
          <a:p>
            <a:pPr defTabSz="910468">
              <a:defRPr/>
            </a:pPr>
            <a:r>
              <a:rPr lang="ja-JP" altLang="en-US"/>
              <a:t>最後にチーフリーダーは、班リーダー・サブリーダーと連携しながら、ブロック内のボランティア活動を把握し、必要に応じて大会本部への連絡や調整を行います。</a:t>
            </a:r>
            <a:endParaRPr lang="en-US" altLang="ja-JP"/>
          </a:p>
          <a:p>
            <a:pPr defTabSz="910468">
              <a:defRPr/>
            </a:pPr>
            <a:endParaRPr lang="en-US" altLang="ja-JP"/>
          </a:p>
          <a:p>
            <a:pPr defTabSz="910468">
              <a:defRPr/>
            </a:pPr>
            <a:r>
              <a:rPr lang="ja-JP" altLang="en-US"/>
              <a:t>「リーダー」とつく役割でも、３つありますね。それぞれに異なる役割が与えられ、サポートする体制が整えられています。</a:t>
            </a:r>
            <a:endParaRPr lang="en-US" altLang="ja-JP"/>
          </a:p>
          <a:p>
            <a:pPr defTabSz="910468">
              <a:defRPr/>
            </a:pPr>
            <a:endParaRPr lang="en-US" altLang="ja-JP"/>
          </a:p>
          <a:p>
            <a:pPr defTabSz="910468">
              <a:defRPr/>
            </a:pPr>
            <a:endParaRPr lang="en-US" altLang="ja-JP"/>
          </a:p>
          <a:p>
            <a:pPr defTabSz="910468">
              <a:defRPr/>
            </a:pPr>
            <a:endParaRPr lang="en-US" altLang="ja-JP"/>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20</a:t>
            </a:fld>
            <a:endParaRPr lang="en-US" altLang="ja-JP"/>
          </a:p>
        </p:txBody>
      </p:sp>
    </p:spTree>
    <p:extLst>
      <p:ext uri="{BB962C8B-B14F-4D97-AF65-F5344CB8AC3E}">
        <p14:creationId xmlns:p14="http://schemas.microsoft.com/office/powerpoint/2010/main" val="146703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もう少し具体的にボランティアリーダーの役割をみていきましょう。</a:t>
            </a:r>
            <a:endParaRPr kumimoji="1" lang="en-US" altLang="ja-JP"/>
          </a:p>
          <a:p>
            <a:endParaRPr kumimoji="1" lang="en-US" altLang="ja-JP"/>
          </a:p>
          <a:p>
            <a:r>
              <a:rPr kumimoji="1" lang="ja-JP" altLang="en-US"/>
              <a:t>こちらは、横浜マラソン</a:t>
            </a:r>
            <a:r>
              <a:rPr kumimoji="1" lang="en-US" altLang="ja-JP"/>
              <a:t>2019</a:t>
            </a:r>
            <a:r>
              <a:rPr kumimoji="1" lang="ja-JP" altLang="en-US"/>
              <a:t>ボランティアリーダーの募集要項から抜粋したボランティアリーダーの役割です。</a:t>
            </a:r>
            <a:endParaRPr kumimoji="1" lang="en-US" altLang="ja-JP"/>
          </a:p>
          <a:p>
            <a:r>
              <a:rPr kumimoji="1" lang="ja-JP" altLang="en-US"/>
              <a:t>役割は</a:t>
            </a:r>
            <a:r>
              <a:rPr kumimoji="1" lang="en-US" altLang="ja-JP"/>
              <a:t>4</a:t>
            </a:r>
            <a:r>
              <a:rPr kumimoji="1" lang="ja-JP" altLang="en-US"/>
              <a:t>つあります。</a:t>
            </a:r>
            <a:endParaRPr lang="en-US" altLang="ja-JP" sz="1000"/>
          </a:p>
          <a:p>
            <a:endParaRPr lang="en-US" altLang="ja-JP" sz="1000"/>
          </a:p>
          <a:p>
            <a:r>
              <a:rPr lang="ja-JP" altLang="en-US" sz="1000"/>
              <a:t>１．</a:t>
            </a:r>
            <a:r>
              <a:rPr lang="ja-JP" altLang="en-US" sz="800">
                <a:solidFill>
                  <a:schemeClr val="bg2">
                    <a:lumMod val="25000"/>
                  </a:schemeClr>
                </a:solidFill>
                <a:latin typeface="+mn-ea"/>
              </a:rPr>
              <a:t>事前に開催される「ボランティアメンバー準備会」で 説明者のサポートを行う。</a:t>
            </a:r>
            <a:endParaRPr lang="en-US" altLang="ja-JP" sz="800">
              <a:solidFill>
                <a:schemeClr val="bg2">
                  <a:lumMod val="25000"/>
                </a:schemeClr>
              </a:solidFill>
              <a:latin typeface="+mn-ea"/>
            </a:endParaRPr>
          </a:p>
          <a:p>
            <a:r>
              <a:rPr lang="ja-JP" altLang="en-US" sz="800">
                <a:solidFill>
                  <a:schemeClr val="bg2">
                    <a:lumMod val="25000"/>
                  </a:schemeClr>
                </a:solidFill>
                <a:latin typeface="+mn-ea"/>
              </a:rPr>
              <a:t>２．ボランティアメンバーの出欠確認の実施（活動当日）。</a:t>
            </a:r>
            <a:endParaRPr lang="en-US" altLang="ja-JP" sz="800">
              <a:solidFill>
                <a:schemeClr val="bg2">
                  <a:lumMod val="25000"/>
                </a:schemeClr>
              </a:solidFill>
              <a:latin typeface="+mn-ea"/>
            </a:endParaRPr>
          </a:p>
          <a:p>
            <a:r>
              <a:rPr lang="ja-JP" altLang="en-US" sz="800">
                <a:solidFill>
                  <a:schemeClr val="bg2">
                    <a:lumMod val="25000"/>
                  </a:schemeClr>
                </a:solidFill>
                <a:latin typeface="+mn-ea"/>
              </a:rPr>
              <a:t>３．活動当日、活動内容の確認と役割についてボランティアメンバーに詳しく説明するとともに適切な指示や 休憩管理など、</a:t>
            </a:r>
            <a:r>
              <a:rPr lang="en-US" altLang="ja-JP" sz="800">
                <a:solidFill>
                  <a:schemeClr val="bg2">
                    <a:lumMod val="25000"/>
                  </a:schemeClr>
                </a:solidFill>
                <a:latin typeface="+mn-ea"/>
              </a:rPr>
              <a:t>10</a:t>
            </a:r>
            <a:r>
              <a:rPr lang="ja-JP" altLang="en-US" sz="800">
                <a:solidFill>
                  <a:schemeClr val="bg2">
                    <a:lumMod val="25000"/>
                  </a:schemeClr>
                </a:solidFill>
                <a:latin typeface="+mn-ea"/>
              </a:rPr>
              <a:t>人から</a:t>
            </a:r>
            <a:r>
              <a:rPr lang="en-US" altLang="ja-JP" sz="800">
                <a:solidFill>
                  <a:schemeClr val="bg2">
                    <a:lumMod val="25000"/>
                  </a:schemeClr>
                </a:solidFill>
                <a:latin typeface="+mn-ea"/>
              </a:rPr>
              <a:t>30</a:t>
            </a:r>
            <a:r>
              <a:rPr lang="ja-JP" altLang="en-US" sz="800">
                <a:solidFill>
                  <a:schemeClr val="bg2">
                    <a:lumMod val="25000"/>
                  </a:schemeClr>
                </a:solidFill>
                <a:latin typeface="+mn-ea"/>
              </a:rPr>
              <a:t>人を基本とする</a:t>
            </a:r>
            <a:r>
              <a:rPr lang="en-US" altLang="ja-JP" sz="800">
                <a:solidFill>
                  <a:schemeClr val="bg2">
                    <a:lumMod val="25000"/>
                  </a:schemeClr>
                </a:solidFill>
                <a:latin typeface="+mn-ea"/>
              </a:rPr>
              <a:t>1</a:t>
            </a:r>
            <a:r>
              <a:rPr lang="ja-JP" altLang="en-US" sz="800">
                <a:solidFill>
                  <a:schemeClr val="bg2">
                    <a:lumMod val="25000"/>
                  </a:schemeClr>
                </a:solidFill>
                <a:latin typeface="+mn-ea"/>
              </a:rPr>
              <a:t>つの班全体の運営管理を行う（まとめ役）。 </a:t>
            </a:r>
            <a:endParaRPr lang="en-US" altLang="ja-JP" sz="800">
              <a:solidFill>
                <a:schemeClr val="bg2">
                  <a:lumMod val="25000"/>
                </a:schemeClr>
              </a:solidFill>
              <a:latin typeface="+mn-ea"/>
            </a:endParaRPr>
          </a:p>
          <a:p>
            <a:r>
              <a:rPr lang="ja-JP" altLang="en-US" sz="900">
                <a:solidFill>
                  <a:schemeClr val="bg2">
                    <a:lumMod val="25000"/>
                  </a:schemeClr>
                </a:solidFill>
                <a:latin typeface="+mn-ea"/>
              </a:rPr>
              <a:t>４．</a:t>
            </a:r>
            <a:r>
              <a:rPr lang="ja-JP" altLang="en-US" sz="800">
                <a:solidFill>
                  <a:schemeClr val="bg2">
                    <a:lumMod val="25000"/>
                  </a:schemeClr>
                </a:solidFill>
                <a:latin typeface="+mn-ea"/>
              </a:rPr>
              <a:t>活動終了後の、リーダー活動報告（活動アンケート）、出欠確認リストの提出など。</a:t>
            </a:r>
            <a:endParaRPr lang="en-US" altLang="ja-JP" sz="800">
              <a:solidFill>
                <a:schemeClr val="bg2">
                  <a:lumMod val="25000"/>
                </a:schemeClr>
              </a:solidFill>
              <a:latin typeface="+mn-ea"/>
            </a:endParaRPr>
          </a:p>
          <a:p>
            <a:endParaRPr lang="en-US" altLang="ja-JP" sz="800">
              <a:solidFill>
                <a:schemeClr val="bg2">
                  <a:lumMod val="25000"/>
                </a:schemeClr>
              </a:solidFill>
              <a:latin typeface="+mn-ea"/>
            </a:endParaRPr>
          </a:p>
          <a:p>
            <a:r>
              <a:rPr lang="en-US" altLang="ja-JP" sz="800">
                <a:solidFill>
                  <a:schemeClr val="bg2">
                    <a:lumMod val="25000"/>
                  </a:schemeClr>
                </a:solidFill>
                <a:latin typeface="+mn-ea"/>
              </a:rPr>
              <a:t>【</a:t>
            </a:r>
            <a:r>
              <a:rPr lang="ja-JP" altLang="en-US" sz="800">
                <a:solidFill>
                  <a:schemeClr val="bg2">
                    <a:lumMod val="25000"/>
                  </a:schemeClr>
                </a:solidFill>
                <a:latin typeface="+mn-ea"/>
              </a:rPr>
              <a:t>ランニングイベントでのリーダー経験があれば、自身の経験も併せて紹介してください</a:t>
            </a:r>
            <a:r>
              <a:rPr lang="en-US" altLang="ja-JP" sz="800">
                <a:solidFill>
                  <a:schemeClr val="bg2">
                    <a:lumMod val="25000"/>
                  </a:schemeClr>
                </a:solidFill>
                <a:latin typeface="+mn-ea"/>
              </a:rPr>
              <a:t>】</a:t>
            </a:r>
            <a:r>
              <a:rPr lang="ja-JP" altLang="en-US" sz="800">
                <a:solidFill>
                  <a:schemeClr val="bg2">
                    <a:lumMod val="25000"/>
                  </a:schemeClr>
                </a:solidFill>
                <a:latin typeface="+mn-ea"/>
              </a:rPr>
              <a:t> </a:t>
            </a:r>
            <a:endParaRPr lang="en-US" altLang="ja-JP" sz="800">
              <a:solidFill>
                <a:schemeClr val="bg2">
                  <a:lumMod val="25000"/>
                </a:schemeClr>
              </a:solidFill>
              <a:latin typeface="+mn-ea"/>
            </a:endParaRPr>
          </a:p>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21</a:t>
            </a:fld>
            <a:endParaRPr lang="en-US" altLang="ja-JP"/>
          </a:p>
        </p:txBody>
      </p:sp>
    </p:spTree>
    <p:extLst>
      <p:ext uri="{BB962C8B-B14F-4D97-AF65-F5344CB8AC3E}">
        <p14:creationId xmlns:p14="http://schemas.microsoft.com/office/powerpoint/2010/main" val="4025520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2 </a:t>
            </a:r>
            <a:r>
              <a:rPr kumimoji="1" lang="ja-JP" altLang="en-US"/>
              <a:t>つ目は、日常的に活動しているスポーツボランティアの例としてスペシャルオリンピックス日本・東京の運営体制を紹介します。 </a:t>
            </a:r>
          </a:p>
          <a:p>
            <a:r>
              <a:rPr kumimoji="1" lang="ja-JP" altLang="en-US"/>
              <a:t>この団体はご存知でしょうか？ スペシャルオリンピックスとは、知的障害のある人たちにスポーツの機会を提供している国際的なスポーツ組織です。</a:t>
            </a:r>
            <a:endParaRPr kumimoji="1" lang="en-US" altLang="ja-JP"/>
          </a:p>
          <a:p>
            <a:r>
              <a:rPr kumimoji="1" lang="ja-JP" altLang="en-US"/>
              <a:t>国際組織なので世界大会も行われていますが、特徴的なのは日頃の練習も一緒に行っていることで、全国</a:t>
            </a:r>
            <a:r>
              <a:rPr kumimoji="1" lang="en-US" altLang="ja-JP"/>
              <a:t>47</a:t>
            </a:r>
            <a:r>
              <a:rPr kumimoji="1" lang="ja-JP" altLang="en-US"/>
              <a:t>都道府県で活動しています。</a:t>
            </a:r>
            <a:endParaRPr kumimoji="1" lang="en-US" altLang="ja-JP"/>
          </a:p>
          <a:p>
            <a:r>
              <a:rPr kumimoji="1" lang="ja-JP" altLang="en-US"/>
              <a:t>東京では、陸上競技やバスケットボールなど、</a:t>
            </a:r>
            <a:r>
              <a:rPr kumimoji="1" lang="en-US" altLang="ja-JP"/>
              <a:t>15</a:t>
            </a:r>
            <a:r>
              <a:rPr kumimoji="1" lang="ja-JP" altLang="en-US"/>
              <a:t>競技が実施されています。</a:t>
            </a:r>
            <a:endParaRPr kumimoji="1" lang="en-US" altLang="ja-JP"/>
          </a:p>
          <a:p>
            <a:r>
              <a:rPr kumimoji="1" lang="ja-JP" altLang="en-US"/>
              <a:t>なお、スペシャルオリンピックスでは知的障害のある選手のことをアスリートと呼んでおり、東京ではアスリート約</a:t>
            </a:r>
            <a:r>
              <a:rPr kumimoji="1" lang="en-US" altLang="ja-JP"/>
              <a:t>1,000</a:t>
            </a:r>
            <a:r>
              <a:rPr kumimoji="1" lang="ja-JP" altLang="en-US"/>
              <a:t>人、ボランティア約</a:t>
            </a:r>
            <a:r>
              <a:rPr kumimoji="1" lang="en-US" altLang="ja-JP"/>
              <a:t>700</a:t>
            </a:r>
            <a:r>
              <a:rPr kumimoji="1" lang="ja-JP" altLang="en-US"/>
              <a:t>人が活動しています。</a:t>
            </a:r>
            <a:endParaRPr kumimoji="1" lang="en-US" altLang="ja-JP"/>
          </a:p>
          <a:p>
            <a:endParaRPr kumimoji="1" lang="en-US" altLang="ja-JP"/>
          </a:p>
          <a:p>
            <a:r>
              <a:rPr kumimoji="1" lang="en-US" altLang="ja-JP"/>
              <a:t>JSVN</a:t>
            </a:r>
            <a:r>
              <a:rPr kumimoji="1" lang="ja-JP" altLang="en-US"/>
              <a:t>は、スポボラ</a:t>
            </a:r>
            <a:r>
              <a:rPr kumimoji="1" lang="en-US" altLang="ja-JP" err="1"/>
              <a:t>.net</a:t>
            </a:r>
            <a:r>
              <a:rPr kumimoji="1" lang="ja-JP" altLang="en-US"/>
              <a:t>を通じてボランティア募集に協力しています。</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22</a:t>
            </a:fld>
            <a:endParaRPr lang="en-US" altLang="ja-JP"/>
          </a:p>
        </p:txBody>
      </p:sp>
    </p:spTree>
    <p:extLst>
      <p:ext uri="{BB962C8B-B14F-4D97-AF65-F5344CB8AC3E}">
        <p14:creationId xmlns:p14="http://schemas.microsoft.com/office/powerpoint/2010/main" val="2034689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例として卓球の練習会（プログラム）がどのように運営されているのか紹介します。</a:t>
            </a:r>
            <a:endParaRPr kumimoji="1" lang="en-US" altLang="ja-JP"/>
          </a:p>
          <a:p>
            <a:r>
              <a:rPr kumimoji="1" lang="ja-JP" altLang="en-US"/>
              <a:t>スライド左上の「主任コーチ」と右上の「マネージャー」の </a:t>
            </a:r>
            <a:r>
              <a:rPr kumimoji="1" lang="en-US" altLang="ja-JP"/>
              <a:t>2 </a:t>
            </a:r>
            <a:r>
              <a:rPr kumimoji="1" lang="ja-JP" altLang="en-US"/>
              <a:t>つのポジションは、リーダーと呼ばれていませんが、リーダーの役割を担っています。</a:t>
            </a:r>
            <a:endParaRPr kumimoji="1" lang="en-US" altLang="ja-JP"/>
          </a:p>
          <a:p>
            <a:r>
              <a:rPr kumimoji="1" lang="ja-JP" altLang="en-US"/>
              <a:t>マネージャーを中心として、アスリートへスケジュールの連絡や出欠確認などのプログラムの準備に関わっています。</a:t>
            </a:r>
          </a:p>
          <a:p>
            <a:r>
              <a:rPr kumimoji="1" lang="ja-JP" altLang="en-US"/>
              <a:t>プログラムの中では、主任コーチを中心とした複数のコーチがアスリートに指導します。マネージャーと主任コーチは常に連携を取りながら運営しています。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23</a:t>
            </a:fld>
            <a:endParaRPr lang="en-US" altLang="ja-JP"/>
          </a:p>
        </p:txBody>
      </p:sp>
    </p:spTree>
    <p:extLst>
      <p:ext uri="{BB962C8B-B14F-4D97-AF65-F5344CB8AC3E}">
        <p14:creationId xmlns:p14="http://schemas.microsoft.com/office/powerpoint/2010/main" val="1201569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スペシャルオリンピックスの活動では、ポイントが２つあります。 </a:t>
            </a:r>
            <a:endParaRPr kumimoji="1" lang="en-US" altLang="ja-JP"/>
          </a:p>
          <a:p>
            <a:r>
              <a:rPr kumimoji="1" lang="en-US" altLang="ja-JP"/>
              <a:t>1 </a:t>
            </a:r>
            <a:r>
              <a:rPr kumimoji="1" lang="ja-JP" altLang="en-US"/>
              <a:t>つ目が、それぞれの強みを生かした活動をしているということです。</a:t>
            </a:r>
            <a:endParaRPr kumimoji="1" lang="en-US" altLang="ja-JP"/>
          </a:p>
          <a:p>
            <a:r>
              <a:rPr kumimoji="1" lang="ja-JP" altLang="en-US"/>
              <a:t>主任コーチは、競技経験が</a:t>
            </a:r>
          </a:p>
          <a:p>
            <a:r>
              <a:rPr kumimoji="1" lang="ja-JP" altLang="en-US"/>
              <a:t>あり指導ができる方で、マネージャーは、競技経験がないものの時間に余裕がある方です。このように、それぞれの強みを活かして活動しています。 </a:t>
            </a:r>
          </a:p>
          <a:p>
            <a:r>
              <a:rPr kumimoji="1" lang="en-US" altLang="ja-JP"/>
              <a:t>2 </a:t>
            </a:r>
            <a:r>
              <a:rPr kumimoji="1" lang="ja-JP" altLang="en-US"/>
              <a:t>つ目は、一人でリーダーの役割をこなすのではなく、連携しながら複数の人がリーダーとしての役割を担っていることです。このように、組織やイベントが違えばそれぞれの役割や活動内容は変わります。 </a:t>
            </a:r>
            <a:endParaRPr kumimoji="1" lang="en-US" altLang="ja-JP"/>
          </a:p>
          <a:p>
            <a:endParaRPr kumimoji="1" lang="en-US" altLang="ja-JP"/>
          </a:p>
          <a:p>
            <a:pPr defTabSz="910468">
              <a:defRPr/>
            </a:pPr>
            <a:r>
              <a:rPr lang="en-US" altLang="ja-JP" sz="1000">
                <a:solidFill>
                  <a:schemeClr val="bg2">
                    <a:lumMod val="25000"/>
                  </a:schemeClr>
                </a:solidFill>
                <a:latin typeface="+mn-ea"/>
              </a:rPr>
              <a:t>【</a:t>
            </a:r>
            <a:r>
              <a:rPr lang="ja-JP" altLang="en-US" sz="1000">
                <a:solidFill>
                  <a:schemeClr val="bg2">
                    <a:lumMod val="25000"/>
                  </a:schemeClr>
                </a:solidFill>
                <a:latin typeface="+mn-ea"/>
              </a:rPr>
              <a:t>ランニングイベントでのリーダー経験があれば、自身の経験も併せて紹介してください</a:t>
            </a:r>
            <a:r>
              <a:rPr lang="en-US" altLang="ja-JP" sz="1000">
                <a:solidFill>
                  <a:schemeClr val="bg2">
                    <a:lumMod val="25000"/>
                  </a:schemeClr>
                </a:solidFill>
                <a:latin typeface="+mn-ea"/>
              </a:rPr>
              <a:t>】</a:t>
            </a:r>
            <a:r>
              <a:rPr lang="ja-JP" altLang="en-US" sz="1000">
                <a:solidFill>
                  <a:schemeClr val="bg2">
                    <a:lumMod val="25000"/>
                  </a:schemeClr>
                </a:solidFill>
                <a:latin typeface="+mn-ea"/>
              </a:rPr>
              <a:t> </a:t>
            </a:r>
            <a:endParaRPr lang="en-US" altLang="ja-JP" sz="1000">
              <a:solidFill>
                <a:schemeClr val="bg2">
                  <a:lumMod val="25000"/>
                </a:schemeClr>
              </a:solidFill>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24</a:t>
            </a:fld>
            <a:endParaRPr lang="en-US" altLang="ja-JP"/>
          </a:p>
        </p:txBody>
      </p:sp>
    </p:spTree>
    <p:extLst>
      <p:ext uri="{BB962C8B-B14F-4D97-AF65-F5344CB8AC3E}">
        <p14:creationId xmlns:p14="http://schemas.microsoft.com/office/powerpoint/2010/main" val="3428414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横浜マラソンとスペシャルオリンピックス日本・東京、２つのスポーツボランティアの現場で、</a:t>
            </a:r>
            <a:endParaRPr kumimoji="1" lang="en-US" altLang="ja-JP" dirty="0"/>
          </a:p>
          <a:p>
            <a:r>
              <a:rPr kumimoji="1" lang="ja-JP" altLang="en-US" dirty="0"/>
              <a:t>スポーツボランティア・リーダーどのような活動をしているのか紹介しました。</a:t>
            </a:r>
            <a:endParaRPr kumimoji="1" lang="en-US" altLang="ja-JP" dirty="0"/>
          </a:p>
          <a:p>
            <a:endParaRPr kumimoji="1" lang="en-US" altLang="ja-JP" dirty="0"/>
          </a:p>
          <a:p>
            <a:r>
              <a:rPr kumimoji="1" lang="ja-JP" altLang="en-US" dirty="0"/>
              <a:t>今回紹介した、横浜マラソンとスペシャルオリンピックスでも活動の内容やメンバーの人数が異なったり、スペシャルオリンピックスのように直接的に「リーダー」と名前がついた役割の無いイベントがあれば、横浜マラソンのように大規模なイベントでは「リーダー」も非常に多くの方が担っている場合もあります。 </a:t>
            </a:r>
            <a:endParaRPr kumimoji="1" lang="en-US" altLang="ja-JP" dirty="0"/>
          </a:p>
          <a:p>
            <a:r>
              <a:rPr kumimoji="1" lang="ja-JP" altLang="en-US" dirty="0"/>
              <a:t>もちろん、同じランニングイベントでも、横浜マラソンとは異なる体制の場合もあります。</a:t>
            </a:r>
            <a:endParaRPr kumimoji="1" lang="en-US" altLang="ja-JP" dirty="0"/>
          </a:p>
          <a:p>
            <a:endParaRPr kumimoji="1" lang="en-US" altLang="ja-JP" dirty="0"/>
          </a:p>
          <a:p>
            <a:r>
              <a:rPr kumimoji="1" lang="ja-JP" altLang="en-US" dirty="0"/>
              <a:t>スポーツボランティアの現場は様々であり、活動現場によって、体制や環境、条件は異なります。</a:t>
            </a:r>
            <a:endParaRPr kumimoji="1" lang="en-US" altLang="ja-JP" dirty="0"/>
          </a:p>
          <a:p>
            <a:endParaRPr kumimoji="1" lang="ja-JP" altLang="en-US" dirty="0"/>
          </a:p>
          <a:p>
            <a:r>
              <a:rPr kumimoji="1" lang="ja-JP" altLang="en-US" dirty="0"/>
              <a:t>要するに、リーダーに求められる役割や活動は一つではありません。</a:t>
            </a:r>
            <a:endParaRPr kumimoji="1" lang="en-US" altLang="ja-JP" dirty="0"/>
          </a:p>
          <a:p>
            <a:endParaRPr kumimoji="1" lang="en-US" altLang="ja-JP" dirty="0"/>
          </a:p>
          <a:p>
            <a:r>
              <a:rPr kumimoji="1" lang="en-US" altLang="ja-JP" dirty="0"/>
              <a:t>【</a:t>
            </a:r>
            <a:r>
              <a:rPr kumimoji="1" lang="ja-JP" altLang="en-US" dirty="0"/>
              <a:t>自身の経験で、リーダーの役割や活動内容で特徴的なものがあれば紹介する</a:t>
            </a:r>
            <a:r>
              <a:rPr kumimoji="1" lang="en-US" altLang="ja-JP" dirty="0"/>
              <a:t>】</a:t>
            </a:r>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800" dirty="0">
                <a:effectLst/>
                <a:latin typeface="游ゴシック" panose="020B0400000000000000" pitchFamily="50" charset="-128"/>
                <a:ea typeface="ＭＳ Ｐゴシック" panose="020B0600070205080204" pitchFamily="50" charset="-128"/>
                <a:cs typeface="ＭＳ Ｐゴシック" panose="020B0600070205080204" pitchFamily="50" charset="-128"/>
              </a:rPr>
              <a:t>この研修会を通して、求められる役割を</a:t>
            </a:r>
            <a:r>
              <a:rPr lang="ja-JP" altLang="ja-JP" sz="1800" dirty="0">
                <a:effectLst/>
                <a:latin typeface="游ゴシック" panose="020B0400000000000000" pitchFamily="50" charset="-128"/>
                <a:ea typeface="ＭＳ Ｐゴシック" panose="020B0600070205080204" pitchFamily="50" charset="-128"/>
                <a:cs typeface="ＭＳ Ｐゴシック" panose="020B0600070205080204" pitchFamily="50" charset="-128"/>
              </a:rPr>
              <a:t>一緒に考えてきましょう</a:t>
            </a:r>
            <a:r>
              <a:rPr lang="ja-JP" altLang="en-US" sz="1800" dirty="0">
                <a:effectLst/>
                <a:latin typeface="游ゴシック" panose="020B0400000000000000" pitchFamily="50" charset="-128"/>
                <a:ea typeface="ＭＳ Ｐゴシック" panose="020B0600070205080204" pitchFamily="50" charset="-128"/>
                <a:cs typeface="ＭＳ Ｐゴシック" panose="020B0600070205080204" pitchFamily="50" charset="-128"/>
              </a:rPr>
              <a:t>。</a:t>
            </a:r>
            <a:endParaRPr lang="ja-JP" altLang="ja-JP" sz="1800" dirty="0">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25</a:t>
            </a:fld>
            <a:endParaRPr lang="en-US" altLang="ja-JP" dirty="0"/>
          </a:p>
        </p:txBody>
      </p:sp>
    </p:spTree>
    <p:extLst>
      <p:ext uri="{BB962C8B-B14F-4D97-AF65-F5344CB8AC3E}">
        <p14:creationId xmlns:p14="http://schemas.microsoft.com/office/powerpoint/2010/main" val="2638483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スライドアニメーションあり</a:t>
            </a:r>
            <a:r>
              <a:rPr kumimoji="1" lang="en-US" altLang="ja-JP"/>
              <a:t>》</a:t>
            </a:r>
          </a:p>
          <a:p>
            <a:endParaRPr kumimoji="1" lang="en-US" altLang="ja-JP"/>
          </a:p>
          <a:p>
            <a:endParaRPr kumimoji="1" lang="en-US" altLang="ja-JP"/>
          </a:p>
          <a:p>
            <a:r>
              <a:rPr kumimoji="1" lang="ja-JP" altLang="en-US"/>
              <a:t>講義のテーマを少し変えたいと思いますが、その前に簡単なグループワークをしたいと思います。今から行っていただくのは「共通点」を探るゲームです。 </a:t>
            </a:r>
          </a:p>
          <a:p>
            <a:r>
              <a:rPr kumimoji="1" lang="ja-JP" altLang="en-US"/>
              <a:t>ルールを説明します。 </a:t>
            </a:r>
          </a:p>
          <a:p>
            <a:r>
              <a:rPr kumimoji="1" lang="ja-JP" altLang="en-US"/>
              <a:t>まず、</a:t>
            </a:r>
            <a:r>
              <a:rPr kumimoji="1" lang="en-US" altLang="ja-JP"/>
              <a:t>3〜4 </a:t>
            </a:r>
            <a:r>
              <a:rPr kumimoji="1" lang="ja-JP" altLang="en-US"/>
              <a:t>人のグループを作り、その中で一人「リーダー」を決めてください。</a:t>
            </a:r>
            <a:endParaRPr kumimoji="1" lang="en-US" altLang="ja-JP"/>
          </a:p>
          <a:p>
            <a:r>
              <a:rPr kumimoji="1" lang="ja-JP" altLang="en-US"/>
              <a:t>（受講者がリーダーを決めるように誘導） </a:t>
            </a:r>
          </a:p>
          <a:p>
            <a:r>
              <a:rPr kumimoji="1" lang="ja-JP" altLang="en-US"/>
              <a:t>リーダーが決まったら、制限時間の </a:t>
            </a:r>
            <a:r>
              <a:rPr kumimoji="1" lang="en-US" altLang="ja-JP"/>
              <a:t>3 </a:t>
            </a:r>
            <a:r>
              <a:rPr kumimoji="1" lang="ja-JP" altLang="en-US"/>
              <a:t>分間でメンバー全員の共通点を探してください。 </a:t>
            </a:r>
          </a:p>
          <a:p>
            <a:r>
              <a:rPr kumimoji="1" lang="ja-JP" altLang="en-US"/>
              <a:t>一番多くの共通点を見つけたグループが優勝になります。 </a:t>
            </a:r>
            <a:endParaRPr kumimoji="1" lang="en-US" altLang="ja-JP"/>
          </a:p>
          <a:p>
            <a:endParaRPr kumimoji="1" lang="ja-JP" altLang="en-US"/>
          </a:p>
          <a:p>
            <a:r>
              <a:rPr kumimoji="1" lang="ja-JP" altLang="en-US"/>
              <a:t>共通点の内容は、全員好きな食べ物が同じ、全員赤色のものを身に付けているなど、どんな</a:t>
            </a:r>
          </a:p>
          <a:p>
            <a:r>
              <a:rPr kumimoji="1" lang="ja-JP" altLang="en-US"/>
              <a:t>内容でも構いません。制限時間は </a:t>
            </a:r>
            <a:r>
              <a:rPr kumimoji="1" lang="en-US" altLang="ja-JP"/>
              <a:t>3 </a:t>
            </a:r>
            <a:r>
              <a:rPr kumimoji="1" lang="ja-JP" altLang="en-US"/>
              <a:t>分間です。</a:t>
            </a:r>
            <a:endParaRPr kumimoji="1" lang="en-US" altLang="ja-JP"/>
          </a:p>
          <a:p>
            <a:r>
              <a:rPr kumimoji="1" lang="ja-JP" altLang="en-US"/>
              <a:t>よろしいですか？ それではスタート。 </a:t>
            </a:r>
            <a:endParaRPr kumimoji="1" lang="en-US" altLang="ja-JP"/>
          </a:p>
          <a:p>
            <a:r>
              <a:rPr kumimoji="1" lang="ja-JP" altLang="en-US"/>
              <a:t>（</a:t>
            </a:r>
            <a:r>
              <a:rPr kumimoji="1" lang="en-US" altLang="ja-JP"/>
              <a:t>3</a:t>
            </a:r>
            <a:r>
              <a:rPr kumimoji="1" lang="ja-JP" altLang="en-US"/>
              <a:t>分間）</a:t>
            </a:r>
            <a:endParaRPr kumimoji="1" lang="en-US" altLang="ja-JP"/>
          </a:p>
          <a:p>
            <a:endParaRPr kumimoji="1" lang="en-US" altLang="ja-JP"/>
          </a:p>
          <a:p>
            <a:r>
              <a:rPr kumimoji="1" lang="ja-JP" altLang="en-US"/>
              <a:t>終了してください。</a:t>
            </a:r>
            <a:endParaRPr kumimoji="1" lang="en-US" altLang="ja-JP"/>
          </a:p>
          <a:p>
            <a:r>
              <a:rPr kumimoji="1" lang="ja-JP" altLang="en-US"/>
              <a:t>（各グループにいくつの共通点を見つけられたか発表してもらい、優勝チームを決める）</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26</a:t>
            </a:fld>
            <a:endParaRPr lang="en-US" altLang="ja-JP"/>
          </a:p>
        </p:txBody>
      </p:sp>
    </p:spTree>
    <p:extLst>
      <p:ext uri="{BB962C8B-B14F-4D97-AF65-F5344CB8AC3E}">
        <p14:creationId xmlns:p14="http://schemas.microsoft.com/office/powerpoint/2010/main" val="839874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スライドアニメーションあり</a:t>
            </a:r>
            <a:r>
              <a:rPr kumimoji="1" lang="en-US" altLang="ja-JP" dirty="0"/>
              <a:t>》</a:t>
            </a:r>
          </a:p>
          <a:p>
            <a:endParaRPr kumimoji="1" lang="en-US" altLang="ja-JP" dirty="0"/>
          </a:p>
          <a:p>
            <a:r>
              <a:rPr kumimoji="1" lang="ja-JP" altLang="en-US" dirty="0"/>
              <a:t>色々な共通点が見つかったと思いますが、このグループワークは今から説明する「リーダーシップ」と「フォロワーシップ」を体感するために行いました。</a:t>
            </a:r>
            <a:endParaRPr kumimoji="1" lang="en-US" altLang="ja-JP" dirty="0"/>
          </a:p>
          <a:p>
            <a:endParaRPr kumimoji="1" lang="en-US" altLang="ja-JP" dirty="0"/>
          </a:p>
          <a:p>
            <a:r>
              <a:rPr kumimoji="1" lang="ja-JP" altLang="en-US" dirty="0"/>
              <a:t>「リーダーシップ」は既にご存知の方もいるかもしれませんが、 「フォロワーシップ」という言葉を初めて聞いた方もいるかもしれません。</a:t>
            </a:r>
            <a:endParaRPr kumimoji="1" lang="en-US" altLang="ja-JP" dirty="0"/>
          </a:p>
          <a:p>
            <a:r>
              <a:rPr kumimoji="1" lang="ja-JP" altLang="en-US" dirty="0"/>
              <a:t>「リーダーシップ」「フォロワーシップ」両方とも聞いたことがあった方、手を挙げてみてください。</a:t>
            </a:r>
            <a:endParaRPr kumimoji="1" lang="en-US" altLang="ja-JP" dirty="0"/>
          </a:p>
          <a:p>
            <a:endParaRPr kumimoji="1" lang="ja-JP" altLang="en-US" dirty="0"/>
          </a:p>
          <a:p>
            <a:r>
              <a:rPr kumimoji="1" lang="ja-JP" altLang="en-US" dirty="0"/>
              <a:t>「リーダーシップ」と「フォロワーシップ」をイメージで説明すると</a:t>
            </a:r>
            <a:endParaRPr kumimoji="1" lang="en-US" altLang="ja-JP" dirty="0"/>
          </a:p>
          <a:p>
            <a:endParaRPr kumimoji="1" lang="en-US" altLang="ja-JP" dirty="0"/>
          </a:p>
          <a:p>
            <a:r>
              <a:rPr kumimoji="1" lang="ja-JP" altLang="en-US" dirty="0"/>
              <a:t>「リーダーシップ」は、チームを引っ張る</a:t>
            </a:r>
            <a:endParaRPr kumimoji="1" lang="en-US" altLang="ja-JP" dirty="0"/>
          </a:p>
          <a:p>
            <a:r>
              <a:rPr kumimoji="1" lang="ja-JP" altLang="en-US" dirty="0"/>
              <a:t>「フォロワーシップ」は、チームを支えるです。</a:t>
            </a:r>
            <a:endParaRPr kumimoji="1" lang="en-US" altLang="ja-JP" dirty="0"/>
          </a:p>
          <a:p>
            <a:endParaRPr kumimoji="1" lang="en-US" altLang="ja-JP" dirty="0"/>
          </a:p>
          <a:p>
            <a:r>
              <a:rPr kumimoji="1" lang="ja-JP" altLang="en-US" dirty="0"/>
              <a:t>この二つについて、少し詳しくみていきましょう。</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27</a:t>
            </a:fld>
            <a:endParaRPr lang="en-US" altLang="ja-JP"/>
          </a:p>
        </p:txBody>
      </p:sp>
    </p:spTree>
    <p:extLst>
      <p:ext uri="{BB962C8B-B14F-4D97-AF65-F5344CB8AC3E}">
        <p14:creationId xmlns:p14="http://schemas.microsoft.com/office/powerpoint/2010/main" val="1239667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リーダーシップと聞くと、カリスマ性や資質のように、特定の人間が保有する特別な才能に思っている方もいるかもしれません。</a:t>
            </a:r>
            <a:endParaRPr kumimoji="1" lang="en-US" altLang="ja-JP" dirty="0"/>
          </a:p>
          <a:p>
            <a:endParaRPr kumimoji="1" lang="en-US" altLang="ja-JP" dirty="0"/>
          </a:p>
          <a:p>
            <a:pPr defTabSz="947958">
              <a:defRPr/>
            </a:pPr>
            <a:r>
              <a:rPr kumimoji="1" lang="ja-JP" altLang="en-US" dirty="0"/>
              <a:t>リーダーシップとは、</a:t>
            </a:r>
            <a:r>
              <a:rPr lang="ja-JP" altLang="en-US" dirty="0">
                <a:solidFill>
                  <a:schemeClr val="bg2">
                    <a:lumMod val="25000"/>
                  </a:schemeClr>
                </a:solidFill>
                <a:latin typeface="メイリオ" panose="020B0604030504040204" pitchFamily="50" charset="-128"/>
                <a:ea typeface="メイリオ" panose="020B0604030504040204" pitchFamily="50" charset="-128"/>
              </a:rPr>
              <a:t>組織や事業の使命を明確にし、目標に対して責任を持ち、信頼関係を築きながら行動し模範を示す「能力」のことです。</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28</a:t>
            </a:fld>
            <a:endParaRPr lang="en-US" altLang="ja-JP"/>
          </a:p>
        </p:txBody>
      </p:sp>
    </p:spTree>
    <p:extLst>
      <p:ext uri="{BB962C8B-B14F-4D97-AF65-F5344CB8AC3E}">
        <p14:creationId xmlns:p14="http://schemas.microsoft.com/office/powerpoint/2010/main" val="645461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また、一般的にリーダーシップは、組織のトップなど、限られた人のみが持つものという意識が強いが</a:t>
            </a:r>
            <a:endParaRPr kumimoji="1" lang="en-US" altLang="ja-JP" dirty="0"/>
          </a:p>
          <a:p>
            <a:r>
              <a:rPr kumimoji="1" lang="ja-JP" altLang="en-US" dirty="0"/>
              <a:t>スポーツボランティア活動においては、リーダーだけではなく、多くのメンバーがリーダーシップを発揮することが求められます。</a:t>
            </a:r>
            <a:endParaRPr kumimoji="1" lang="en-US" altLang="ja-JP" dirty="0"/>
          </a:p>
          <a:p>
            <a:r>
              <a:rPr kumimoji="1" lang="ja-JP" altLang="en-US" dirty="0"/>
              <a:t>複数のリーダーがいると、話がうまくまとまらないというようなことわざ（「船頭多くして船山に登る」）もありますが</a:t>
            </a:r>
            <a:endParaRPr kumimoji="1" lang="en-US" altLang="ja-JP" dirty="0"/>
          </a:p>
          <a:p>
            <a:r>
              <a:rPr kumimoji="1" lang="ja-JP" altLang="en-US" dirty="0"/>
              <a:t>スポーツボランティア活動では、より多くのメンバーがリーダーシップを発揮するチームほど、高い成果がでやすいです。</a:t>
            </a:r>
            <a:endParaRPr kumimoji="1" lang="en-US" altLang="ja-JP" dirty="0"/>
          </a:p>
          <a:p>
            <a:endParaRPr kumimoji="1" lang="en-US" altLang="ja-JP" dirty="0"/>
          </a:p>
          <a:p>
            <a:r>
              <a:rPr kumimoji="1" lang="ja-JP" altLang="en-US" dirty="0"/>
              <a:t>そのためには、一人ひとりが、自分は何をするためにそこにいるのか、そのために何をしなくてはならないのかを考えることがスポーツボランティア活動の大きな成果を生むことにつながる。</a:t>
            </a:r>
          </a:p>
          <a:p>
            <a:endParaRPr kumimoji="1" lang="en-US" altLang="ja-JP" dirty="0"/>
          </a:p>
          <a:p>
            <a:r>
              <a:rPr kumimoji="1" lang="ja-JP" altLang="en-US" dirty="0"/>
              <a:t>みなさんも、参加する活動によって、リーダーであったり、メンバーであったり、異なると思います。</a:t>
            </a:r>
            <a:endParaRPr kumimoji="1" lang="en-US" altLang="ja-JP" dirty="0"/>
          </a:p>
          <a:p>
            <a:r>
              <a:rPr kumimoji="1" lang="ja-JP" altLang="en-US" dirty="0"/>
              <a:t>リーダーだからリーダーシップを発揮するのではなく、常にリーダーシップを意識しながら活動をしてください。</a:t>
            </a:r>
            <a:endParaRPr kumimoji="1" lang="en-US" altLang="ja-JP" dirty="0"/>
          </a:p>
          <a:p>
            <a:endParaRPr kumimoji="1" lang="en-US" altLang="ja-JP" dirty="0"/>
          </a:p>
          <a:p>
            <a:r>
              <a:rPr kumimoji="1" lang="en-US" altLang="ja-JP" dirty="0"/>
              <a:t>【</a:t>
            </a:r>
            <a:r>
              <a:rPr kumimoji="1" lang="ja-JP" altLang="en-US" dirty="0"/>
              <a:t>自身の経験や、自身が活動の中で意識していることを話す</a:t>
            </a:r>
            <a:r>
              <a:rPr kumimoji="1" lang="en-US" altLang="ja-JP" dirty="0"/>
              <a:t>】</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29</a:t>
            </a:fld>
            <a:endParaRPr lang="en-US" altLang="ja-JP" dirty="0"/>
          </a:p>
        </p:txBody>
      </p:sp>
    </p:spTree>
    <p:extLst>
      <p:ext uri="{BB962C8B-B14F-4D97-AF65-F5344CB8AC3E}">
        <p14:creationId xmlns:p14="http://schemas.microsoft.com/office/powerpoint/2010/main" val="138532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本研修会の講義は日本スポーツボランティアネットワークより </a:t>
            </a:r>
            <a:r>
              <a:rPr kumimoji="1" lang="en-US" altLang="ja-JP"/>
              <a:t>2 </a:t>
            </a:r>
            <a:r>
              <a:rPr kumimoji="1" lang="ja-JP" altLang="en-US"/>
              <a:t>名の講師が担当します。</a:t>
            </a:r>
          </a:p>
          <a:p>
            <a:r>
              <a:rPr kumimoji="1" lang="ja-JP" altLang="en-US"/>
              <a:t>一人目は●●講師、二人目は●●講師。どうぞよろしくお願いいたします。</a:t>
            </a:r>
            <a:endParaRPr kumimoji="1" lang="en-US" altLang="ja-JP"/>
          </a:p>
          <a:p>
            <a:r>
              <a:rPr kumimoji="1" lang="ja-JP" altLang="en-US"/>
              <a:t>お二人のプロフィールはお手元の資料をご参照ください。 </a:t>
            </a:r>
            <a:endParaRPr kumimoji="1" lang="en-US" altLang="ja-JP"/>
          </a:p>
          <a:p>
            <a:endParaRPr kumimoji="1" lang="en-US" altLang="ja-JP"/>
          </a:p>
          <a:p>
            <a:r>
              <a:rPr kumimoji="1" lang="ja-JP" altLang="en-US"/>
              <a:t>それでは、●●講師より本研修会の開催目的等をご説明いただきます。●●講師、よろしくお願いいたします。</a:t>
            </a:r>
            <a:endParaRPr kumimoji="1" lang="en-US" altLang="ja-JP"/>
          </a:p>
          <a:p>
            <a:endParaRPr kumimoji="1" lang="en-US" altLang="ja-JP"/>
          </a:p>
          <a:p>
            <a:pPr defTabSz="910468">
              <a:defRPr/>
            </a:pPr>
            <a:r>
              <a:rPr lang="ja-JP" altLang="en-US"/>
              <a:t>みなさん、おはようございます。</a:t>
            </a:r>
            <a:endParaRPr lang="en-US" altLang="ja-JP"/>
          </a:p>
          <a:p>
            <a:pPr defTabSz="910468">
              <a:defRPr/>
            </a:pPr>
            <a:r>
              <a:rPr lang="ja-JP" altLang="en-US"/>
              <a:t>本日講師を務めます●●です。</a:t>
            </a:r>
            <a:endParaRPr lang="en-US" altLang="ja-JP"/>
          </a:p>
          <a:p>
            <a:pPr defTabSz="910468">
              <a:defRPr/>
            </a:pPr>
            <a:endParaRPr lang="en-US" altLang="ja-JP"/>
          </a:p>
          <a:p>
            <a:pPr defTabSz="910468">
              <a:defRPr/>
            </a:pPr>
            <a:r>
              <a:rPr lang="ja-JP" altLang="en-US"/>
              <a:t>先ほどご紹介いただいたように、今日は■■講師の</a:t>
            </a:r>
            <a:r>
              <a:rPr lang="en-US" altLang="ja-JP"/>
              <a:t>2</a:t>
            </a:r>
            <a:r>
              <a:rPr lang="ja-JP" altLang="en-US"/>
              <a:t>人で進行していきます。</a:t>
            </a:r>
            <a:endParaRPr lang="en-US" altLang="ja-JP"/>
          </a:p>
          <a:p>
            <a:pPr defTabSz="910468">
              <a:defRPr/>
            </a:pPr>
            <a:r>
              <a:rPr lang="ja-JP" altLang="en-US"/>
              <a:t>今日は、</a:t>
            </a:r>
            <a:r>
              <a:rPr lang="en-US" altLang="ja-JP"/>
              <a:t>16:30</a:t>
            </a:r>
            <a:r>
              <a:rPr lang="ja-JP" altLang="en-US"/>
              <a:t>まで少し長時間になりますがよろしくお願いいたします。</a:t>
            </a:r>
            <a:endParaRPr lang="en-US" altLang="ja-JP"/>
          </a:p>
          <a:p>
            <a:endParaRPr kumimoji="1" lang="en-US" altLang="ja-JP"/>
          </a:p>
          <a:p>
            <a:r>
              <a:rPr kumimoji="1" lang="ja-JP" altLang="en-US"/>
              <a:t>まず最初に、みなさんに聞いてみたいのですが</a:t>
            </a:r>
            <a:endParaRPr kumimoji="1" lang="en-US" altLang="ja-JP"/>
          </a:p>
          <a:p>
            <a:r>
              <a:rPr kumimoji="1" lang="ja-JP" altLang="en-US"/>
              <a:t>この中ですでにスポーツボランティアの現場で、スポーツボランティア・リーダーとして</a:t>
            </a:r>
            <a:endParaRPr kumimoji="1" lang="en-US" altLang="ja-JP"/>
          </a:p>
          <a:p>
            <a:r>
              <a:rPr kumimoji="1" lang="ja-JP" altLang="en-US"/>
              <a:t>活動したことがある方は、どのくらいいっらしゃいますか？手を挙げてみてください。</a:t>
            </a:r>
            <a:endParaRPr kumimoji="1" lang="en-US" altLang="ja-JP"/>
          </a:p>
          <a:p>
            <a:endParaRPr kumimoji="1" lang="en-US" altLang="ja-JP"/>
          </a:p>
          <a:p>
            <a:r>
              <a:rPr kumimoji="1" lang="ja-JP" altLang="en-US"/>
              <a:t>ありがとうございます。</a:t>
            </a:r>
            <a:endParaRPr kumimoji="1" lang="en-US" altLang="ja-JP"/>
          </a:p>
          <a:p>
            <a:endParaRPr kumimoji="1" lang="en-US" altLang="ja-JP"/>
          </a:p>
          <a:p>
            <a:r>
              <a:rPr kumimoji="1" lang="ja-JP" altLang="en-US"/>
              <a:t>それでは、今度はスポーツボランティアの経験を聞いてみたいと思いますが</a:t>
            </a:r>
            <a:endParaRPr kumimoji="1" lang="en-US" altLang="ja-JP"/>
          </a:p>
          <a:p>
            <a:r>
              <a:rPr kumimoji="1" lang="ja-JP" altLang="en-US"/>
              <a:t>この中で既にスポーツボランティアの経験が</a:t>
            </a:r>
            <a:r>
              <a:rPr kumimoji="1" lang="en-US" altLang="ja-JP"/>
              <a:t>3</a:t>
            </a:r>
            <a:r>
              <a:rPr kumimoji="1" lang="ja-JP" altLang="en-US"/>
              <a:t>回以上ある方、どのくらいいらっしゃいますか？</a:t>
            </a:r>
            <a:endParaRPr kumimoji="1" lang="en-US" altLang="ja-JP"/>
          </a:p>
          <a:p>
            <a:endParaRPr kumimoji="1" lang="en-US" altLang="ja-JP"/>
          </a:p>
          <a:p>
            <a:r>
              <a:rPr kumimoji="1" lang="ja-JP" altLang="en-US"/>
              <a:t>ありがとうございます。</a:t>
            </a:r>
            <a:endParaRPr kumimoji="1" lang="en-US" altLang="ja-JP"/>
          </a:p>
          <a:p>
            <a:endParaRPr kumimoji="1" lang="en-US" altLang="ja-JP"/>
          </a:p>
          <a:p>
            <a:r>
              <a:rPr kumimoji="1" lang="ja-JP" altLang="en-US"/>
              <a:t>今日、ご参加のみなさんは一人ひとり、スポーツボランティアの経験やリーダーの経験が様々ですが</a:t>
            </a:r>
            <a:endParaRPr kumimoji="1" lang="en-US" altLang="ja-JP"/>
          </a:p>
          <a:p>
            <a:r>
              <a:rPr kumimoji="1" lang="ja-JP" altLang="en-US"/>
              <a:t>きっと「スポーツボランティア・リーダーとして活動してみたい」「スポーツボランティア・リーダーについて学びたい」という想いは一緒だと思いますので</a:t>
            </a:r>
            <a:endParaRPr kumimoji="1" lang="en-US" altLang="ja-JP"/>
          </a:p>
          <a:p>
            <a:r>
              <a:rPr kumimoji="1" lang="ja-JP" altLang="en-US"/>
              <a:t>ぜひ、一緒に楽しみながら学んでいただきたいと思います。</a:t>
            </a:r>
            <a:endParaRPr kumimoji="1" lang="en-US" altLang="ja-JP"/>
          </a:p>
          <a:p>
            <a:endParaRPr kumimoji="1" lang="en-US" altLang="ja-JP"/>
          </a:p>
          <a:p>
            <a:r>
              <a:rPr kumimoji="1" lang="ja-JP" altLang="en-US"/>
              <a:t>少しみなさん緊張されていると思いますので、少し頭のアイスブレイクをしてみましょう。</a:t>
            </a:r>
            <a:endParaRPr kumimoji="1" lang="en-US" altLang="ja-JP"/>
          </a:p>
          <a:p>
            <a:r>
              <a:rPr kumimoji="1" lang="ja-JP" altLang="en-US"/>
              <a:t>まず最初にみなさんに考えていただきたいことがあります。</a:t>
            </a:r>
            <a:endParaRPr kumimoji="1" lang="en-US" altLang="ja-JP"/>
          </a:p>
          <a:p>
            <a:r>
              <a:rPr kumimoji="1" lang="ja-JP" altLang="en-US"/>
              <a:t>それがこちらです。</a:t>
            </a:r>
          </a:p>
          <a:p>
            <a:endParaRPr kumimoji="1" lang="ja-JP" altLang="en-US"/>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3</a:t>
            </a:fld>
            <a:endParaRPr lang="en-US" altLang="ja-JP"/>
          </a:p>
        </p:txBody>
      </p:sp>
    </p:spTree>
    <p:extLst>
      <p:ext uri="{BB962C8B-B14F-4D97-AF65-F5344CB8AC3E}">
        <p14:creationId xmlns:p14="http://schemas.microsoft.com/office/powerpoint/2010/main" val="1330075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では次に、フォロワーシップの説明をします。</a:t>
            </a:r>
            <a:endParaRPr kumimoji="1" lang="en-US" altLang="ja-JP" dirty="0"/>
          </a:p>
          <a:p>
            <a:r>
              <a:rPr kumimoji="1" lang="ja-JP" altLang="en-US" dirty="0"/>
              <a:t>フォロワーシップとは、メンバーが集団の目的達成に向けてリーダーを補助していくことです。</a:t>
            </a:r>
            <a:endParaRPr kumimoji="1" lang="en-US" altLang="ja-JP" dirty="0"/>
          </a:p>
          <a:p>
            <a:r>
              <a:rPr kumimoji="1" lang="ja-JP" altLang="en-US" dirty="0"/>
              <a:t>まさしく「チームをささえる」力、はたらきです。</a:t>
            </a:r>
            <a:endParaRPr kumimoji="1" lang="en-US" altLang="ja-JP" dirty="0"/>
          </a:p>
          <a:p>
            <a:endParaRPr kumimoji="1" lang="en-US" altLang="ja-JP" dirty="0"/>
          </a:p>
          <a:p>
            <a:r>
              <a:rPr kumimoji="1" lang="ja-JP" altLang="en-US" dirty="0"/>
              <a:t>チームには、フォロワーシップも欠かせません。</a:t>
            </a:r>
            <a:endParaRPr kumimoji="1" lang="en-US" altLang="ja-JP" dirty="0"/>
          </a:p>
          <a:p>
            <a:r>
              <a:rPr kumimoji="1" lang="ja-JP" altLang="en-US" dirty="0"/>
              <a:t>メンバーにフォロワーシップを発揮させることが、よいスポーツボランティア・リーダーとなるためのポイントである。</a:t>
            </a:r>
            <a:endParaRPr kumimoji="1" lang="en-US" altLang="ja-JP" dirty="0"/>
          </a:p>
          <a:p>
            <a:endParaRPr kumimoji="1" lang="en-US" altLang="ja-JP" dirty="0"/>
          </a:p>
          <a:p>
            <a:r>
              <a:rPr kumimoji="1" lang="ja-JP" altLang="en-US" dirty="0"/>
              <a:t>そのためには、メンバーのフォロワーシップを感じたり、メンバーからのサポートに対して</a:t>
            </a:r>
            <a:endParaRPr kumimoji="1" lang="en-US" altLang="ja-JP" dirty="0"/>
          </a:p>
          <a:p>
            <a:r>
              <a:rPr kumimoji="0" lang="ja-JP" altLang="en-US" sz="1100" kern="0" dirty="0">
                <a:solidFill>
                  <a:schemeClr val="bg2">
                    <a:lumMod val="25000"/>
                  </a:schemeClr>
                </a:solidFill>
                <a:latin typeface="メイリオ" panose="020B0604030504040204" pitchFamily="50" charset="-128"/>
                <a:ea typeface="メイリオ" panose="020B0604030504040204" pitchFamily="50" charset="-128"/>
              </a:rPr>
              <a:t>「サポートありがとう」など、感謝を伝えることが大切ですね。</a:t>
            </a:r>
            <a:endParaRPr kumimoji="0" lang="en-US" altLang="ja-JP" sz="1100" kern="0" dirty="0">
              <a:solidFill>
                <a:schemeClr val="bg2">
                  <a:lumMod val="25000"/>
                </a:schemeClr>
              </a:solidFill>
              <a:latin typeface="メイリオ" panose="020B0604030504040204" pitchFamily="50" charset="-128"/>
              <a:ea typeface="メイリオ" panose="020B0604030504040204" pitchFamily="50" charset="-128"/>
            </a:endParaRPr>
          </a:p>
          <a:p>
            <a:endParaRPr kumimoji="1" lang="en-US" altLang="ja-JP" dirty="0"/>
          </a:p>
          <a:p>
            <a:pPr defTabSz="947958">
              <a:defRPr/>
            </a:pPr>
            <a:r>
              <a:rPr kumimoji="1" lang="en-US" altLang="ja-JP" dirty="0"/>
              <a:t>【</a:t>
            </a:r>
            <a:r>
              <a:rPr kumimoji="1" lang="ja-JP" altLang="en-US" dirty="0"/>
              <a:t>自身の経験や、自身が活動の中で意識していることを話す</a:t>
            </a:r>
            <a:r>
              <a:rPr kumimoji="1" lang="en-US" altLang="ja-JP" dirty="0"/>
              <a:t>】</a:t>
            </a:r>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30</a:t>
            </a:fld>
            <a:endParaRPr lang="en-US" altLang="ja-JP"/>
          </a:p>
        </p:txBody>
      </p:sp>
    </p:spTree>
    <p:extLst>
      <p:ext uri="{BB962C8B-B14F-4D97-AF65-F5344CB8AC3E}">
        <p14:creationId xmlns:p14="http://schemas.microsoft.com/office/powerpoint/2010/main" val="1587258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今度は、フォロワーのフォロワーシップを考えてみましょう。</a:t>
            </a:r>
            <a:endParaRPr kumimoji="1" lang="en-US" altLang="ja-JP" dirty="0"/>
          </a:p>
          <a:p>
            <a:r>
              <a:rPr kumimoji="1" lang="ja-JP" altLang="en-US" dirty="0"/>
              <a:t>フォロワーがリーダーや集団をサポートしたり補助することで、このような効果があります。</a:t>
            </a:r>
            <a:endParaRPr kumimoji="1" lang="en-US" altLang="ja-JP" dirty="0"/>
          </a:p>
          <a:p>
            <a:endParaRPr kumimoji="1" lang="en-US" altLang="ja-JP" dirty="0"/>
          </a:p>
          <a:p>
            <a:r>
              <a:rPr lang="ja-JP" altLang="en-US" sz="1000" dirty="0"/>
              <a:t>まず、組織的効果としては</a:t>
            </a:r>
            <a:endParaRPr lang="en-US" altLang="ja-JP" sz="1000" dirty="0"/>
          </a:p>
          <a:p>
            <a:r>
              <a:rPr kumimoji="0" lang="ja-JP" altLang="en-US" sz="1000" b="1" kern="0" dirty="0">
                <a:solidFill>
                  <a:srgbClr val="FFAB00"/>
                </a:solidFill>
                <a:latin typeface="メイリオ" panose="020B0604030504040204" pitchFamily="50" charset="-128"/>
                <a:ea typeface="メイリオ" panose="020B0604030504040204" pitchFamily="50" charset="-128"/>
              </a:rPr>
              <a:t>①目的・方針を共有</a:t>
            </a:r>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して実行に移すことができる</a:t>
            </a:r>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r>
              <a:rPr kumimoji="0" lang="ja-JP" altLang="en-US" sz="1000" kern="0" dirty="0">
                <a:solidFill>
                  <a:schemeClr val="tx1">
                    <a:lumMod val="75000"/>
                    <a:lumOff val="25000"/>
                  </a:schemeClr>
                </a:solidFill>
                <a:latin typeface="メイリオ" panose="020B0604030504040204" pitchFamily="50" charset="-128"/>
                <a:ea typeface="メイリオ" panose="020B0604030504040204" pitchFamily="50" charset="-128"/>
              </a:rPr>
              <a:t>②</a:t>
            </a:r>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リーダーの判断や決断のミスやぬけもれを</a:t>
            </a:r>
            <a:r>
              <a:rPr kumimoji="0" lang="ja-JP" altLang="en-US" sz="1000" b="1" kern="0" dirty="0">
                <a:solidFill>
                  <a:srgbClr val="FFAB00"/>
                </a:solidFill>
                <a:latin typeface="メイリオ" panose="020B0604030504040204" pitchFamily="50" charset="-128"/>
                <a:ea typeface="メイリオ" panose="020B0604030504040204" pitchFamily="50" charset="-128"/>
              </a:rPr>
              <a:t>防ぐ</a:t>
            </a:r>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ことができる</a:t>
            </a:r>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③現場の情報を</a:t>
            </a:r>
            <a:r>
              <a:rPr kumimoji="0" lang="ja-JP" altLang="en-US" sz="1000" b="1" kern="0" dirty="0">
                <a:solidFill>
                  <a:srgbClr val="FFAB00"/>
                </a:solidFill>
                <a:latin typeface="メイリオ" panose="020B0604030504040204" pitchFamily="50" charset="-128"/>
                <a:ea typeface="メイリオ" panose="020B0604030504040204" pitchFamily="50" charset="-128"/>
              </a:rPr>
              <a:t>ボトムアップ</a:t>
            </a:r>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することができる</a:t>
            </a:r>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④チームとしての</a:t>
            </a:r>
            <a:r>
              <a:rPr kumimoji="0" lang="ja-JP" altLang="en-US" sz="1000" b="1" kern="0" dirty="0">
                <a:solidFill>
                  <a:srgbClr val="FFAB00"/>
                </a:solidFill>
                <a:latin typeface="メイリオ" panose="020B0604030504040204" pitchFamily="50" charset="-128"/>
                <a:ea typeface="メイリオ" panose="020B0604030504040204" pitchFamily="50" charset="-128"/>
              </a:rPr>
              <a:t>一体感</a:t>
            </a:r>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を高めることができる</a:t>
            </a:r>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r>
              <a:rPr kumimoji="0" lang="ja-JP" altLang="en-US" sz="1000" b="1" kern="0" dirty="0">
                <a:solidFill>
                  <a:srgbClr val="FFAB00"/>
                </a:solidFill>
                <a:latin typeface="メイリオ" panose="020B0604030504040204" pitchFamily="50" charset="-128"/>
                <a:ea typeface="メイリオ" panose="020B0604030504040204" pitchFamily="50" charset="-128"/>
              </a:rPr>
              <a:t>⑤提案・提言</a:t>
            </a:r>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する雰囲気をつくることができる</a:t>
            </a:r>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rPr>
              <a:t>【</a:t>
            </a:r>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自身の経験を踏まえながら、具体的エピソードがあれば付け加える</a:t>
            </a:r>
            <a:r>
              <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rPr>
              <a:t>】</a:t>
            </a:r>
          </a:p>
          <a:p>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31</a:t>
            </a:fld>
            <a:endParaRPr lang="en-US" altLang="ja-JP" dirty="0"/>
          </a:p>
        </p:txBody>
      </p:sp>
    </p:spTree>
    <p:extLst>
      <p:ext uri="{BB962C8B-B14F-4D97-AF65-F5344CB8AC3E}">
        <p14:creationId xmlns:p14="http://schemas.microsoft.com/office/powerpoint/2010/main" val="933265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フォロワーシップを発揮した個人にとっても</a:t>
            </a:r>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①指示待ち的な姿勢から</a:t>
            </a:r>
            <a:r>
              <a:rPr kumimoji="0" lang="ja-JP" altLang="en-US" sz="1000" b="1" kern="0" dirty="0">
                <a:solidFill>
                  <a:srgbClr val="FFAB00"/>
                </a:solidFill>
                <a:latin typeface="メイリオ" panose="020B0604030504040204" pitchFamily="50" charset="-128"/>
                <a:ea typeface="メイリオ" panose="020B0604030504040204" pitchFamily="50" charset="-128"/>
              </a:rPr>
              <a:t>自発的な行動</a:t>
            </a:r>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に変わる</a:t>
            </a:r>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r>
              <a:rPr kumimoji="0" lang="ja-JP" altLang="en-US" sz="1000" b="1" kern="0" dirty="0">
                <a:solidFill>
                  <a:srgbClr val="FFAB00"/>
                </a:solidFill>
                <a:latin typeface="メイリオ" panose="020B0604030504040204" pitchFamily="50" charset="-128"/>
                <a:ea typeface="メイリオ" panose="020B0604030504040204" pitchFamily="50" charset="-128"/>
              </a:rPr>
              <a:t>②リーダーの立場で考える</a:t>
            </a:r>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ことによりリーダーの訓練になる</a:t>
            </a:r>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③一匹狼的な動きが他メンバーと</a:t>
            </a:r>
            <a:r>
              <a:rPr kumimoji="0" lang="ja-JP" altLang="en-US" sz="1000" b="1" kern="0" dirty="0">
                <a:solidFill>
                  <a:srgbClr val="FFAB00"/>
                </a:solidFill>
                <a:latin typeface="メイリオ" panose="020B0604030504040204" pitchFamily="50" charset="-128"/>
                <a:ea typeface="メイリオ" panose="020B0604030504040204" pitchFamily="50" charset="-128"/>
              </a:rPr>
              <a:t>協働する動き</a:t>
            </a:r>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に変わる</a:t>
            </a:r>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r>
              <a:rPr kumimoji="0" lang="ja-JP" altLang="en-US" sz="1000" kern="0" dirty="0">
                <a:solidFill>
                  <a:schemeClr val="bg2">
                    <a:lumMod val="25000"/>
                  </a:schemeClr>
                </a:solidFill>
                <a:latin typeface="メイリオ" panose="020B0604030504040204" pitchFamily="50" charset="-128"/>
                <a:ea typeface="メイリオ" panose="020B0604030504040204" pitchFamily="50" charset="-128"/>
              </a:rPr>
              <a:t>このような効果がでてきます。</a:t>
            </a:r>
            <a:endParaRPr kumimoji="0" lang="en-US" altLang="ja-JP" sz="1000" kern="0" dirty="0">
              <a:solidFill>
                <a:schemeClr val="bg2">
                  <a:lumMod val="25000"/>
                </a:schemeClr>
              </a:solidFill>
              <a:latin typeface="メイリオ" panose="020B0604030504040204" pitchFamily="50" charset="-128"/>
              <a:ea typeface="メイリオ" panose="020B0604030504040204" pitchFamily="50" charset="-128"/>
            </a:endParaRPr>
          </a:p>
          <a:p>
            <a:endParaRPr kumimoji="1" lang="en-US" altLang="ja-JP" sz="1000" dirty="0"/>
          </a:p>
          <a:p>
            <a:pPr defTabSz="947958">
              <a:defRPr/>
            </a:pPr>
            <a:r>
              <a:rPr kumimoji="0" lang="en-US" altLang="ja-JP" sz="1100" kern="0" dirty="0">
                <a:solidFill>
                  <a:schemeClr val="bg2">
                    <a:lumMod val="25000"/>
                  </a:schemeClr>
                </a:solidFill>
                <a:latin typeface="メイリオ" panose="020B0604030504040204" pitchFamily="50" charset="-128"/>
                <a:ea typeface="メイリオ" panose="020B0604030504040204" pitchFamily="50" charset="-128"/>
              </a:rPr>
              <a:t>【</a:t>
            </a:r>
            <a:r>
              <a:rPr kumimoji="0" lang="ja-JP" altLang="en-US" sz="1100" kern="0" dirty="0">
                <a:solidFill>
                  <a:schemeClr val="bg2">
                    <a:lumMod val="25000"/>
                  </a:schemeClr>
                </a:solidFill>
                <a:latin typeface="メイリオ" panose="020B0604030504040204" pitchFamily="50" charset="-128"/>
                <a:ea typeface="メイリオ" panose="020B0604030504040204" pitchFamily="50" charset="-128"/>
              </a:rPr>
              <a:t>自身の経験を踏まえながら、具体的エピソードがあれば付け加える</a:t>
            </a:r>
            <a:r>
              <a:rPr kumimoji="0" lang="en-US" altLang="ja-JP" sz="1100" kern="0" dirty="0">
                <a:solidFill>
                  <a:schemeClr val="bg2">
                    <a:lumMod val="25000"/>
                  </a:schemeClr>
                </a:solidFill>
                <a:latin typeface="メイリオ" panose="020B0604030504040204" pitchFamily="50" charset="-128"/>
                <a:ea typeface="メイリオ" panose="020B0604030504040204" pitchFamily="50" charset="-128"/>
              </a:rPr>
              <a:t>】</a:t>
            </a:r>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32</a:t>
            </a:fld>
            <a:endParaRPr lang="en-US" altLang="ja-JP" dirty="0"/>
          </a:p>
        </p:txBody>
      </p:sp>
    </p:spTree>
    <p:extLst>
      <p:ext uri="{BB962C8B-B14F-4D97-AF65-F5344CB8AC3E}">
        <p14:creationId xmlns:p14="http://schemas.microsoft.com/office/powerpoint/2010/main" val="1116544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スライドアニメーションあり</a:t>
            </a:r>
            <a:r>
              <a:rPr kumimoji="1" lang="en-US" altLang="ja-JP" dirty="0"/>
              <a:t>》</a:t>
            </a:r>
          </a:p>
          <a:p>
            <a:endParaRPr kumimoji="1" lang="en-US" altLang="ja-JP" dirty="0"/>
          </a:p>
          <a:p>
            <a:r>
              <a:rPr kumimoji="1" lang="ja-JP" altLang="en-US" dirty="0"/>
              <a:t>色々な共通点が見つかったと思いますが、このグループワークは今から説明する「リーダーシップ」と「フォロワーシップ」を体感するために行いました。</a:t>
            </a:r>
            <a:endParaRPr kumimoji="1" lang="en-US" altLang="ja-JP" dirty="0"/>
          </a:p>
          <a:p>
            <a:endParaRPr kumimoji="1" lang="en-US" altLang="ja-JP" dirty="0"/>
          </a:p>
          <a:p>
            <a:r>
              <a:rPr kumimoji="1" lang="ja-JP" altLang="en-US" dirty="0"/>
              <a:t>「リーダーシップ」は既にご存知の方もいるかもしれませんが、 「フォロワーシップ」という言葉を初めて聞いた方もいるかもしれません。</a:t>
            </a:r>
            <a:endParaRPr kumimoji="1" lang="en-US" altLang="ja-JP" dirty="0"/>
          </a:p>
          <a:p>
            <a:r>
              <a:rPr kumimoji="1" lang="ja-JP" altLang="en-US" dirty="0"/>
              <a:t>「リーダーシップ」「フォロワーシップ」両方とも聞いたことがあった方、手を挙げてみてください。</a:t>
            </a:r>
            <a:endParaRPr kumimoji="1" lang="en-US" altLang="ja-JP" dirty="0"/>
          </a:p>
          <a:p>
            <a:endParaRPr kumimoji="1" lang="ja-JP" altLang="en-US" dirty="0"/>
          </a:p>
          <a:p>
            <a:r>
              <a:rPr kumimoji="1" lang="ja-JP" altLang="en-US" dirty="0"/>
              <a:t>「リーダーシップ」と「フォロワーシップ」をイメージで説明すると</a:t>
            </a:r>
            <a:endParaRPr kumimoji="1" lang="en-US" altLang="ja-JP" dirty="0"/>
          </a:p>
          <a:p>
            <a:endParaRPr kumimoji="1" lang="en-US" altLang="ja-JP" dirty="0"/>
          </a:p>
          <a:p>
            <a:r>
              <a:rPr kumimoji="1" lang="ja-JP" altLang="en-US" dirty="0"/>
              <a:t>「リーダーシップ」は、チームを引っ張る</a:t>
            </a:r>
            <a:endParaRPr kumimoji="1" lang="en-US" altLang="ja-JP" dirty="0"/>
          </a:p>
          <a:p>
            <a:r>
              <a:rPr kumimoji="1" lang="ja-JP" altLang="en-US" dirty="0"/>
              <a:t>「フォロワーシップ」は、チームを支えるです。</a:t>
            </a:r>
            <a:endParaRPr kumimoji="1" lang="en-US" altLang="ja-JP" dirty="0"/>
          </a:p>
          <a:p>
            <a:endParaRPr kumimoji="1" lang="en-US" altLang="ja-JP" dirty="0"/>
          </a:p>
          <a:p>
            <a:r>
              <a:rPr kumimoji="1" lang="ja-JP" altLang="en-US" dirty="0"/>
              <a:t>この二つについて、少し詳しくみていきましょう。</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33</a:t>
            </a:fld>
            <a:endParaRPr lang="en-US" altLang="ja-JP"/>
          </a:p>
        </p:txBody>
      </p:sp>
    </p:spTree>
    <p:extLst>
      <p:ext uri="{BB962C8B-B14F-4D97-AF65-F5344CB8AC3E}">
        <p14:creationId xmlns:p14="http://schemas.microsoft.com/office/powerpoint/2010/main" val="177408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ここからはリーダーのコミュニケーションについて、説明します。</a:t>
            </a:r>
            <a:endParaRPr kumimoji="1" lang="en-US" altLang="ja-JP" dirty="0"/>
          </a:p>
          <a:p>
            <a:endParaRPr kumimoji="1" lang="en-US" altLang="ja-JP" dirty="0"/>
          </a:p>
          <a:p>
            <a:r>
              <a:rPr kumimoji="1" lang="ja-JP" altLang="en-US" dirty="0"/>
              <a:t>まずは、スポーツボランティア研修会でも紹介した、アイスブレイクについての復習しながら、今回はリーダーの視点からもアイスブレイクを学んでみましょう。 </a:t>
            </a:r>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34</a:t>
            </a:fld>
            <a:endParaRPr lang="en-US" altLang="ja-JP"/>
          </a:p>
        </p:txBody>
      </p:sp>
    </p:spTree>
    <p:extLst>
      <p:ext uri="{BB962C8B-B14F-4D97-AF65-F5344CB8AC3E}">
        <p14:creationId xmlns:p14="http://schemas.microsoft.com/office/powerpoint/2010/main" val="3317067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35</a:t>
            </a:fld>
            <a:endParaRPr lang="en-US" altLang="ja-JP"/>
          </a:p>
        </p:txBody>
      </p:sp>
    </p:spTree>
    <p:extLst>
      <p:ext uri="{BB962C8B-B14F-4D97-AF65-F5344CB8AC3E}">
        <p14:creationId xmlns:p14="http://schemas.microsoft.com/office/powerpoint/2010/main" val="2033905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ここからは、またグループワークにチャレンジしていただきます。</a:t>
            </a:r>
            <a:endParaRPr kumimoji="1" lang="en-US" altLang="ja-JP" dirty="0"/>
          </a:p>
          <a:p>
            <a:r>
              <a:rPr kumimoji="1" lang="ja-JP" altLang="en-US" dirty="0"/>
              <a:t>グループワークのルールを説明します。 </a:t>
            </a:r>
            <a:endParaRPr kumimoji="1" lang="en-US" altLang="ja-JP" dirty="0"/>
          </a:p>
          <a:p>
            <a:r>
              <a:rPr kumimoji="1" lang="ja-JP" altLang="en-US" dirty="0"/>
              <a:t>「スポーツボランティア活動に大切なこと」について、７つのキーワードの優先順位をグループで決めてください。</a:t>
            </a:r>
            <a:endParaRPr kumimoji="1" lang="en-US" altLang="ja-JP" dirty="0"/>
          </a:p>
          <a:p>
            <a:endParaRPr kumimoji="1" lang="en-US" altLang="ja-JP" dirty="0"/>
          </a:p>
          <a:p>
            <a:r>
              <a:rPr kumimoji="1" lang="en-US" altLang="ja-JP" dirty="0"/>
              <a:t>7</a:t>
            </a:r>
            <a:r>
              <a:rPr kumimoji="1" lang="ja-JP" altLang="en-US" dirty="0"/>
              <a:t>つのキーワードのうち、</a:t>
            </a:r>
            <a:r>
              <a:rPr kumimoji="1" lang="en-US" altLang="ja-JP" dirty="0"/>
              <a:t>6</a:t>
            </a:r>
            <a:r>
              <a:rPr kumimoji="1" lang="ja-JP" altLang="en-US" dirty="0"/>
              <a:t>つは決められたキーワードを使用し、残り</a:t>
            </a:r>
            <a:r>
              <a:rPr kumimoji="1" lang="en-US" altLang="ja-JP" dirty="0"/>
              <a:t>1</a:t>
            </a:r>
            <a:r>
              <a:rPr kumimoji="1" lang="ja-JP" altLang="en-US" dirty="0"/>
              <a:t>つは自由に考えてください。</a:t>
            </a:r>
            <a:endParaRPr kumimoji="1" lang="en-US" altLang="ja-JP" dirty="0"/>
          </a:p>
          <a:p>
            <a:endParaRPr kumimoji="1" lang="en-US" altLang="ja-JP" dirty="0"/>
          </a:p>
          <a:p>
            <a:r>
              <a:rPr kumimoji="1" lang="ja-JP" altLang="en-US" dirty="0"/>
              <a:t>制限時間は</a:t>
            </a:r>
            <a:endParaRPr kumimoji="1" lang="en-US" altLang="ja-JP" dirty="0"/>
          </a:p>
          <a:p>
            <a:r>
              <a:rPr kumimoji="1" lang="en-US" altLang="ja-JP" dirty="0"/>
              <a:t>20</a:t>
            </a:r>
            <a:r>
              <a:rPr kumimoji="1" lang="ja-JP" altLang="en-US" dirty="0"/>
              <a:t>分間。最初の</a:t>
            </a:r>
            <a:r>
              <a:rPr kumimoji="1" lang="en-US" altLang="ja-JP" dirty="0"/>
              <a:t>2</a:t>
            </a:r>
            <a:r>
              <a:rPr kumimoji="1" lang="ja-JP" altLang="en-US" dirty="0"/>
              <a:t>分間を一人で考える時間とし、</a:t>
            </a:r>
            <a:r>
              <a:rPr kumimoji="1" lang="en-US" altLang="ja-JP" dirty="0"/>
              <a:t>2</a:t>
            </a:r>
            <a:r>
              <a:rPr kumimoji="1" lang="ja-JP" altLang="en-US" dirty="0"/>
              <a:t>分経ったら声をかけるのでそこからグループでの話し合いを始めてください。</a:t>
            </a:r>
            <a:endParaRPr kumimoji="1" lang="en-US" altLang="ja-JP" dirty="0"/>
          </a:p>
          <a:p>
            <a:r>
              <a:rPr kumimoji="1" lang="ja-JP" altLang="en-US" dirty="0"/>
              <a:t>（</a:t>
            </a:r>
            <a:r>
              <a:rPr kumimoji="1" lang="en-US" altLang="ja-JP" dirty="0"/>
              <a:t>2</a:t>
            </a:r>
            <a:r>
              <a:rPr kumimoji="1" lang="ja-JP" altLang="en-US" dirty="0"/>
              <a:t>分で声かけ、</a:t>
            </a:r>
            <a:r>
              <a:rPr kumimoji="1" lang="en-US" altLang="ja-JP" dirty="0"/>
              <a:t>20</a:t>
            </a:r>
            <a:r>
              <a:rPr kumimoji="1" lang="ja-JP" altLang="en-US" dirty="0"/>
              <a:t>分で終了。</a:t>
            </a:r>
            <a:r>
              <a:rPr kumimoji="1" lang="en-US" altLang="ja-JP" dirty="0"/>
              <a:t>20</a:t>
            </a:r>
            <a:r>
              <a:rPr kumimoji="1" lang="ja-JP" altLang="en-US" dirty="0"/>
              <a:t>分後、グループ発表 ２～３グループに結果を聞く）</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36</a:t>
            </a:fld>
            <a:endParaRPr lang="en-US" altLang="ja-JP"/>
          </a:p>
        </p:txBody>
      </p:sp>
    </p:spTree>
    <p:extLst>
      <p:ext uri="{BB962C8B-B14F-4D97-AF65-F5344CB8AC3E}">
        <p14:creationId xmlns:p14="http://schemas.microsoft.com/office/powerpoint/2010/main" val="1609420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スライドアニメーションあり</a:t>
            </a:r>
            <a:r>
              <a:rPr kumimoji="1" lang="en-US" altLang="ja-JP" dirty="0"/>
              <a:t>》</a:t>
            </a:r>
          </a:p>
          <a:p>
            <a:endParaRPr kumimoji="1" lang="en-US" altLang="ja-JP" dirty="0"/>
          </a:p>
          <a:p>
            <a:endParaRPr kumimoji="1" lang="en-US" altLang="ja-JP" dirty="0"/>
          </a:p>
          <a:p>
            <a:r>
              <a:rPr kumimoji="1" lang="ja-JP" altLang="en-US" dirty="0"/>
              <a:t>グループワークのルールを説明します。 </a:t>
            </a:r>
            <a:endParaRPr kumimoji="1" lang="en-US" altLang="ja-JP" dirty="0"/>
          </a:p>
          <a:p>
            <a:endParaRPr kumimoji="1" lang="en-US" altLang="ja-JP" dirty="0"/>
          </a:p>
          <a:p>
            <a:r>
              <a:rPr kumimoji="1" lang="ja-JP" altLang="en-US" dirty="0"/>
              <a:t>「スポーツボランティア活動に大切なこと」について、この７つの単語の優先順位をグループ内で決めることがこのグループワークの目的です。</a:t>
            </a:r>
            <a:endParaRPr kumimoji="1" lang="en-US" altLang="ja-JP" dirty="0"/>
          </a:p>
          <a:p>
            <a:r>
              <a:rPr kumimoji="1" lang="ja-JP" altLang="en-US" dirty="0"/>
              <a:t>キーワードは、「健康」、「冷静さ」、「フレンドリー」、「協調性」、「コミュニケーション力」、「判断</a:t>
            </a:r>
          </a:p>
          <a:p>
            <a:r>
              <a:rPr kumimoji="1" lang="ja-JP" altLang="en-US" dirty="0"/>
              <a:t>力」の６つと、残り１つのキーワードは自ら考えてください。</a:t>
            </a:r>
            <a:endParaRPr kumimoji="1" lang="en-US" altLang="ja-JP" dirty="0"/>
          </a:p>
          <a:p>
            <a:endParaRPr kumimoji="1" lang="en-US" altLang="ja-JP" dirty="0"/>
          </a:p>
          <a:p>
            <a:r>
              <a:rPr kumimoji="1" lang="ja-JP" altLang="en-US" dirty="0"/>
              <a:t>まずは一人で優先順位を考え、そのあとにグループで話し合う時間をとります。</a:t>
            </a:r>
          </a:p>
          <a:p>
            <a:r>
              <a:rPr kumimoji="1" lang="ja-JP" altLang="en-US" dirty="0"/>
              <a:t>それではまず、</a:t>
            </a:r>
            <a:r>
              <a:rPr kumimoji="1" lang="en-US" altLang="ja-JP" dirty="0"/>
              <a:t>7 </a:t>
            </a:r>
            <a:r>
              <a:rPr kumimoji="1" lang="ja-JP" altLang="en-US" dirty="0"/>
              <a:t>つ目のキーワードと単語の優先順位をご自身で考えてみてください。 </a:t>
            </a:r>
          </a:p>
          <a:p>
            <a:r>
              <a:rPr kumimoji="1" lang="ja-JP" altLang="en-US" dirty="0"/>
              <a:t>資料の中にワークシートがあるので、それを利用してください。 </a:t>
            </a:r>
            <a:endParaRPr kumimoji="1" lang="en-US" altLang="ja-JP" dirty="0"/>
          </a:p>
          <a:p>
            <a:endParaRPr kumimoji="1" lang="en-US" altLang="ja-JP" dirty="0"/>
          </a:p>
          <a:p>
            <a:r>
              <a:rPr kumimoji="1" lang="ja-JP" altLang="en-US" dirty="0"/>
              <a:t>制限時間は</a:t>
            </a:r>
            <a:r>
              <a:rPr kumimoji="1" lang="en-US" altLang="ja-JP" dirty="0"/>
              <a:t>20</a:t>
            </a:r>
            <a:r>
              <a:rPr kumimoji="1" lang="ja-JP" altLang="en-US" dirty="0"/>
              <a:t>分間です。最初の</a:t>
            </a:r>
            <a:r>
              <a:rPr kumimoji="1" lang="en-US" altLang="ja-JP" dirty="0"/>
              <a:t>2</a:t>
            </a:r>
            <a:r>
              <a:rPr kumimoji="1" lang="ja-JP" altLang="en-US" dirty="0"/>
              <a:t>分間を一人で考える時間とし、</a:t>
            </a:r>
            <a:r>
              <a:rPr kumimoji="1" lang="en-US" altLang="ja-JP" dirty="0"/>
              <a:t>2</a:t>
            </a:r>
            <a:r>
              <a:rPr kumimoji="1" lang="ja-JP" altLang="en-US" dirty="0"/>
              <a:t>分経ったら声をかけるのでそこからグループでの話し合いを始めてください。</a:t>
            </a:r>
            <a:endParaRPr kumimoji="1" lang="en-US" altLang="ja-JP" dirty="0"/>
          </a:p>
          <a:p>
            <a:r>
              <a:rPr kumimoji="1" lang="ja-JP" altLang="en-US" dirty="0"/>
              <a:t>（</a:t>
            </a:r>
            <a:r>
              <a:rPr kumimoji="1" lang="en-US" altLang="ja-JP" dirty="0"/>
              <a:t>2</a:t>
            </a:r>
            <a:r>
              <a:rPr kumimoji="1" lang="ja-JP" altLang="en-US" dirty="0"/>
              <a:t>分で声かけ、</a:t>
            </a:r>
            <a:r>
              <a:rPr kumimoji="1" lang="en-US" altLang="ja-JP" dirty="0"/>
              <a:t>20</a:t>
            </a:r>
            <a:r>
              <a:rPr kumimoji="1" lang="ja-JP" altLang="en-US" dirty="0"/>
              <a:t>分で終了。</a:t>
            </a:r>
            <a:r>
              <a:rPr kumimoji="1" lang="en-US" altLang="ja-JP" dirty="0"/>
              <a:t>20</a:t>
            </a:r>
            <a:r>
              <a:rPr kumimoji="1" lang="ja-JP" altLang="en-US" dirty="0"/>
              <a:t>分後、グループ発表 ２～３グループに結果を聞く）</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37</a:t>
            </a:fld>
            <a:endParaRPr lang="en-US" altLang="ja-JP"/>
          </a:p>
        </p:txBody>
      </p:sp>
    </p:spTree>
    <p:extLst>
      <p:ext uri="{BB962C8B-B14F-4D97-AF65-F5344CB8AC3E}">
        <p14:creationId xmlns:p14="http://schemas.microsoft.com/office/powerpoint/2010/main" val="349297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今のグループワークには、主に </a:t>
            </a:r>
            <a:r>
              <a:rPr kumimoji="1" lang="en-US" altLang="ja-JP" dirty="0"/>
              <a:t>2 </a:t>
            </a:r>
            <a:r>
              <a:rPr kumimoji="1" lang="ja-JP" altLang="en-US" dirty="0"/>
              <a:t>つの効果があります。 </a:t>
            </a:r>
          </a:p>
          <a:p>
            <a:r>
              <a:rPr kumimoji="1" lang="en-US" altLang="ja-JP" dirty="0"/>
              <a:t>1 </a:t>
            </a:r>
            <a:r>
              <a:rPr kumimoji="1" lang="ja-JP" altLang="en-US" dirty="0"/>
              <a:t>つ目は、お互いの考えや価値観に違いがある事に気づき、自分自身のものの見方や考</a:t>
            </a:r>
          </a:p>
          <a:p>
            <a:r>
              <a:rPr kumimoji="1" lang="ja-JP" altLang="en-US" dirty="0"/>
              <a:t>え方を客観的に整理すること。 </a:t>
            </a:r>
          </a:p>
          <a:p>
            <a:r>
              <a:rPr kumimoji="1" lang="en-US" altLang="ja-JP" dirty="0"/>
              <a:t>2 </a:t>
            </a:r>
            <a:r>
              <a:rPr kumimoji="1" lang="ja-JP" altLang="en-US" dirty="0"/>
              <a:t>つ目は、グループの合意形成をするときに、他者と調整しながら優先順位をつけて物</a:t>
            </a:r>
          </a:p>
          <a:p>
            <a:r>
              <a:rPr kumimoji="1" lang="ja-JP" altLang="en-US" dirty="0"/>
              <a:t>事を考えること。 </a:t>
            </a:r>
          </a:p>
          <a:p>
            <a:r>
              <a:rPr kumimoji="1" lang="ja-JP" altLang="en-US" dirty="0"/>
              <a:t>グループ内で意見が合わないときに、みなさんはどのように合意形成をはかりましたか？</a:t>
            </a:r>
            <a:endParaRPr kumimoji="1" lang="en-US" altLang="ja-JP" dirty="0"/>
          </a:p>
          <a:p>
            <a:r>
              <a:rPr kumimoji="1" lang="ja-JP" altLang="en-US" dirty="0"/>
              <a:t>（いくつかのグループに聞いても良い）</a:t>
            </a:r>
            <a:endParaRPr kumimoji="1" lang="en-US" altLang="ja-JP" dirty="0"/>
          </a:p>
          <a:p>
            <a:endParaRPr kumimoji="1" lang="en-US" altLang="ja-JP" dirty="0"/>
          </a:p>
          <a:p>
            <a:r>
              <a:rPr kumimoji="1" lang="ja-JP" altLang="en-US" dirty="0"/>
              <a:t>全体でどのように結論を出すのか、難しさを感じたのではないでしょうか。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38</a:t>
            </a:fld>
            <a:endParaRPr lang="en-US" altLang="ja-JP" dirty="0"/>
          </a:p>
        </p:txBody>
      </p:sp>
    </p:spTree>
    <p:extLst>
      <p:ext uri="{BB962C8B-B14F-4D97-AF65-F5344CB8AC3E}">
        <p14:creationId xmlns:p14="http://schemas.microsoft.com/office/powerpoint/2010/main" val="1615358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a:t>では、ここでグループワークを振り返ってみましょう。</a:t>
            </a:r>
            <a:endParaRPr lang="en-US" altLang="ja-JP"/>
          </a:p>
          <a:p>
            <a:pPr eaLnBrk="1" hangingPunct="1">
              <a:spcBef>
                <a:spcPct val="0"/>
              </a:spcBef>
            </a:pPr>
            <a:endParaRPr lang="en-US" altLang="ja-JP"/>
          </a:p>
          <a:p>
            <a:pPr eaLnBrk="1" hangingPunct="1">
              <a:spcBef>
                <a:spcPct val="0"/>
              </a:spcBef>
            </a:pPr>
            <a:r>
              <a:rPr lang="ja-JP" altLang="en-US"/>
              <a:t>グループワークの中で、先ほど学んだ「リーダーシップ」と「フォロワーシップ」は意識できましたか？</a:t>
            </a:r>
            <a:endParaRPr lang="en-US" altLang="ja-JP"/>
          </a:p>
          <a:p>
            <a:pPr eaLnBrk="1" hangingPunct="1">
              <a:spcBef>
                <a:spcPct val="0"/>
              </a:spcBef>
            </a:pPr>
            <a:r>
              <a:rPr lang="ja-JP" altLang="en-US"/>
              <a:t>グループで一人ずつ「できたこと」「できなかったこと」「次に気を付けたいこと」の３つの観点からグループワークを振り返り、発表してください。</a:t>
            </a:r>
            <a:endParaRPr lang="en-US" altLang="ja-JP"/>
          </a:p>
          <a:p>
            <a:pPr eaLnBrk="1" hangingPunct="1">
              <a:spcBef>
                <a:spcPct val="0"/>
              </a:spcBef>
            </a:pPr>
            <a:r>
              <a:rPr lang="ja-JP" altLang="en-US"/>
              <a:t>時間は</a:t>
            </a:r>
            <a:r>
              <a:rPr lang="en-US" altLang="ja-JP"/>
              <a:t>5</a:t>
            </a:r>
            <a:r>
              <a:rPr lang="ja-JP" altLang="en-US"/>
              <a:t>分間です。</a:t>
            </a:r>
            <a:endParaRPr lang="en-US" altLang="ja-JP"/>
          </a:p>
          <a:p>
            <a:pPr eaLnBrk="1" hangingPunct="1">
              <a:spcBef>
                <a:spcPct val="0"/>
              </a:spcBef>
            </a:pPr>
            <a:r>
              <a:rPr lang="ja-JP" altLang="en-US"/>
              <a:t>（時間は調整可）</a:t>
            </a:r>
            <a:endParaRPr lang="en-US" altLang="ja-JP"/>
          </a:p>
        </p:txBody>
      </p:sp>
      <p:sp>
        <p:nvSpPr>
          <p:cNvPr id="4" name="スライド番号プレースホルダー 3"/>
          <p:cNvSpPr>
            <a:spLocks noGrp="1"/>
          </p:cNvSpPr>
          <p:nvPr>
            <p:ph type="sldNum" sz="quarter" idx="10"/>
          </p:nvPr>
        </p:nvSpPr>
        <p:spPr/>
        <p:txBody>
          <a:bodyPr/>
          <a:lstStyle/>
          <a:p>
            <a:pPr defTabSz="914317">
              <a:defRPr/>
            </a:pPr>
            <a:fld id="{127EB958-D20F-42CB-B4F9-24073A20028B}" type="slidenum">
              <a:rPr lang="en-US" altLang="ja-JP">
                <a:solidFill>
                  <a:srgbClr val="000000"/>
                </a:solidFill>
              </a:rPr>
              <a:pPr defTabSz="914317">
                <a:defRPr/>
              </a:pPr>
              <a:t>39</a:t>
            </a:fld>
            <a:endParaRPr lang="en-US" altLang="ja-JP">
              <a:solidFill>
                <a:srgbClr val="000000"/>
              </a:solidFill>
            </a:endParaRPr>
          </a:p>
        </p:txBody>
      </p:sp>
    </p:spTree>
    <p:extLst>
      <p:ext uri="{BB962C8B-B14F-4D97-AF65-F5344CB8AC3E}">
        <p14:creationId xmlns:p14="http://schemas.microsoft.com/office/powerpoint/2010/main" val="276063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a:t>
            </a:r>
            <a:r>
              <a:rPr kumimoji="1" lang="en-US" altLang="ja-JP" dirty="0"/>
              <a:t>2</a:t>
            </a:r>
            <a:r>
              <a:rPr kumimoji="1" lang="ja-JP" altLang="en-US" dirty="0"/>
              <a:t>日間の研修会、本当にお疲れ様でした。</a:t>
            </a:r>
            <a:endParaRPr kumimoji="1" lang="en-US" altLang="ja-JP" dirty="0"/>
          </a:p>
          <a:p>
            <a:r>
              <a:rPr kumimoji="1" lang="en-US" altLang="ja-JP" dirty="0"/>
              <a:t>3</a:t>
            </a:r>
            <a:r>
              <a:rPr kumimoji="1" lang="ja-JP" altLang="en-US" dirty="0"/>
              <a:t>つの目的は達成していただきましたか？</a:t>
            </a:r>
            <a:endParaRPr kumimoji="1" lang="en-US" altLang="ja-JP" dirty="0"/>
          </a:p>
          <a:p>
            <a:r>
              <a:rPr kumimoji="1" lang="ja-JP" altLang="en-US" dirty="0"/>
              <a:t>①</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スポーツボランティア活動には、ボランティアを取りまとめるリーダーが必要であることを理解する</a:t>
            </a:r>
            <a:endParaRPr kumimoji="0" lang="en-US" altLang="ja-JP"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a:p>
            <a:r>
              <a:rPr kumimoji="1" lang="ja-JP" altLang="en-US" dirty="0"/>
              <a:t>②</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スポーツボランティア・リーダーの役割と心構えを理解する</a:t>
            </a:r>
            <a:endParaRPr kumimoji="0" lang="en-US" altLang="ja-JP"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a:p>
            <a:r>
              <a:rPr kumimoji="1" lang="ja-JP" altLang="en-US" dirty="0"/>
              <a:t>③</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一人ひとりが、なりたいリーダー像を思い描き、行動に移せるようになる</a:t>
            </a:r>
          </a:p>
          <a:p>
            <a:endParaRPr kumimoji="0" lang="en-US" altLang="ja-JP" sz="1050" kern="0" dirty="0">
              <a:solidFill>
                <a:srgbClr val="FFFFFF"/>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4</a:t>
            </a:fld>
            <a:endParaRPr lang="en-US" altLang="ja-JP"/>
          </a:p>
        </p:txBody>
      </p:sp>
    </p:spTree>
    <p:extLst>
      <p:ext uri="{BB962C8B-B14F-4D97-AF65-F5344CB8AC3E}">
        <p14:creationId xmlns:p14="http://schemas.microsoft.com/office/powerpoint/2010/main" val="4098973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ここで少しリーダーとしてどのように振舞うことが大切か、心理学の内容をもとに紹介します。</a:t>
            </a:r>
            <a:endParaRPr kumimoji="1" lang="en-US" altLang="ja-JP" dirty="0"/>
          </a:p>
          <a:p>
            <a:endParaRPr kumimoji="1" lang="en-US" altLang="ja-JP" dirty="0"/>
          </a:p>
          <a:p>
            <a:r>
              <a:rPr kumimoji="1" lang="ja-JP" altLang="en-US" dirty="0"/>
              <a:t>心理学の中にハーディング効果というものがあります。これは「周囲の人と同じ選択することで安心感を得たい」という心理で、人間は自然とこのような心理になってしまいます。</a:t>
            </a:r>
            <a:endParaRPr kumimoji="1" lang="en-US" altLang="ja-JP" dirty="0"/>
          </a:p>
          <a:p>
            <a:r>
              <a:rPr kumimoji="1" lang="ja-JP" altLang="en-US" dirty="0"/>
              <a:t>例えば、グループワークの中でネガティブな感情の人が増えてしまうと、ポジティブな感情の人も「イライラ」してネガティブな感情になってしまいます。</a:t>
            </a:r>
            <a:endParaRPr kumimoji="1" lang="en-US" altLang="ja-JP" dirty="0"/>
          </a:p>
          <a:p>
            <a:endParaRPr kumimoji="1" lang="en-US" altLang="ja-JP" dirty="0"/>
          </a:p>
          <a:p>
            <a:r>
              <a:rPr kumimoji="1" lang="ja-JP" altLang="en-US" dirty="0"/>
              <a:t>きっと、先ほどのグループワークはメンバー全員がモチベーションも高く、意欲的に取り組んでいたので問題はなかったと思いますが、スポーツボランティアの現場では、こんなことはないでしょうか？</a:t>
            </a:r>
            <a:endParaRPr kumimoji="1" lang="en-US" altLang="ja-JP" dirty="0"/>
          </a:p>
          <a:p>
            <a:r>
              <a:rPr kumimoji="1" lang="ja-JP" altLang="en-US" dirty="0"/>
              <a:t>メンバーの多くが疲れている、またはメンバーの人数の割には活動が少なく時間を持て余している。そんな時は、最初はモチベーションが高かったメンバーも次第にネガティブな感情になってしまいがちです。 </a:t>
            </a:r>
          </a:p>
          <a:p>
            <a:r>
              <a:rPr kumimoji="1" lang="ja-JP" altLang="en-US" dirty="0"/>
              <a:t>それとは逆に、活動のモチベーションやテンションが高すぎて周りが見えずにいると、思わぬ事故やトラブルに巻き込まれてしまう危険性もあります。</a:t>
            </a:r>
            <a:endParaRPr kumimoji="1" lang="en-US" altLang="ja-JP" dirty="0"/>
          </a:p>
          <a:p>
            <a:r>
              <a:rPr kumimoji="1" lang="ja-JP" altLang="en-US" dirty="0"/>
              <a:t>そんなときに、リーダーとしてどのように対処すればよいのか、ここでは２つのテクニックを紹介します。 </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40</a:t>
            </a:fld>
            <a:endParaRPr lang="en-US" altLang="ja-JP"/>
          </a:p>
        </p:txBody>
      </p:sp>
    </p:spTree>
    <p:extLst>
      <p:ext uri="{BB962C8B-B14F-4D97-AF65-F5344CB8AC3E}">
        <p14:creationId xmlns:p14="http://schemas.microsoft.com/office/powerpoint/2010/main" val="2881842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17">
              <a:defRPr/>
            </a:pPr>
            <a:r>
              <a:rPr lang="ja-JP" altLang="en-US" sz="800">
                <a:latin typeface="+mn-ea"/>
              </a:rPr>
              <a:t>リーダーとして知っておきたい対処法の </a:t>
            </a:r>
            <a:r>
              <a:rPr lang="en-US" altLang="ja-JP" sz="800">
                <a:latin typeface="+mn-ea"/>
              </a:rPr>
              <a:t>1 </a:t>
            </a:r>
            <a:r>
              <a:rPr lang="ja-JP" altLang="en-US" sz="800">
                <a:latin typeface="+mn-ea"/>
              </a:rPr>
              <a:t>つ目は、スポットライトです。</a:t>
            </a:r>
            <a:endParaRPr lang="en-US" altLang="ja-JP" sz="800">
              <a:latin typeface="+mn-ea"/>
            </a:endParaRPr>
          </a:p>
          <a:p>
            <a:pPr defTabSz="914317">
              <a:defRPr/>
            </a:pPr>
            <a:r>
              <a:rPr lang="ja-JP" altLang="en-US" sz="800">
                <a:latin typeface="+mn-ea"/>
              </a:rPr>
              <a:t>これは、チーム内のある態度のメンバーに光をあてることで、実態よりもポジティブな人が多い、ネ</a:t>
            </a:r>
          </a:p>
          <a:p>
            <a:pPr defTabSz="914317">
              <a:defRPr/>
            </a:pPr>
            <a:r>
              <a:rPr lang="ja-JP" altLang="en-US" sz="800">
                <a:latin typeface="+mn-ea"/>
              </a:rPr>
              <a:t>ガティブな人が多いと感じさせてチームの雰囲気をコントロールする手法です。 </a:t>
            </a:r>
          </a:p>
          <a:p>
            <a:pPr defTabSz="914317">
              <a:defRPr/>
            </a:pPr>
            <a:r>
              <a:rPr lang="ja-JP" altLang="en-US" sz="800">
                <a:latin typeface="+mn-ea"/>
              </a:rPr>
              <a:t>例えば、メンバーの多くが疲れているときには、まだ元気のあるメンバーに感想を聞くことで、他のメンバーを元気づけられます。</a:t>
            </a:r>
            <a:endParaRPr lang="en-US" altLang="ja-JP" sz="800">
              <a:latin typeface="+mn-ea"/>
            </a:endParaRPr>
          </a:p>
          <a:p>
            <a:pPr defTabSz="914317">
              <a:defRPr/>
            </a:pPr>
            <a:endParaRPr lang="en-US" altLang="ja-JP" sz="800">
              <a:latin typeface="+mn-ea"/>
            </a:endParaRPr>
          </a:p>
          <a:p>
            <a:pPr defTabSz="914317">
              <a:defRPr/>
            </a:pPr>
            <a:r>
              <a:rPr lang="en-US" altLang="ja-JP" sz="800"/>
              <a:t>【</a:t>
            </a:r>
            <a:r>
              <a:rPr lang="ja-JP" altLang="en-US" sz="800"/>
              <a:t>自身の経験があれば、紹介する</a:t>
            </a:r>
            <a:r>
              <a:rPr lang="en-US" altLang="ja-JP" sz="800"/>
              <a:t>】</a:t>
            </a:r>
            <a:r>
              <a:rPr lang="ja-JP" altLang="en-US" sz="800"/>
              <a:t> </a:t>
            </a:r>
            <a:endParaRPr lang="ja-JP" altLang="en-US" sz="800">
              <a:latin typeface="+mn-ea"/>
            </a:endParaRP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41</a:t>
            </a:fld>
            <a:endParaRPr lang="en-US" altLang="ja-JP"/>
          </a:p>
        </p:txBody>
      </p:sp>
    </p:spTree>
    <p:extLst>
      <p:ext uri="{BB962C8B-B14F-4D97-AF65-F5344CB8AC3E}">
        <p14:creationId xmlns:p14="http://schemas.microsoft.com/office/powerpoint/2010/main" val="3407415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リーダーとして知っておきたい対処法の </a:t>
            </a:r>
            <a:r>
              <a:rPr kumimoji="1" lang="en-US" altLang="ja-JP"/>
              <a:t>2 </a:t>
            </a:r>
            <a:r>
              <a:rPr kumimoji="1" lang="ja-JP" altLang="en-US"/>
              <a:t>つ目は、インフルエンサーです。これは、チーム内で特に影響力の強いメンバーに個別に働きかけて、チーム内の雰囲気をコントロールする手法です。 </a:t>
            </a:r>
            <a:endParaRPr kumimoji="1" lang="en-US" altLang="ja-JP"/>
          </a:p>
          <a:p>
            <a:r>
              <a:rPr kumimoji="1" lang="ja-JP" altLang="en-US"/>
              <a:t>例えば、会社などで上司に言いづらいことを、上長から伝えることがあります。他にも子どもを叱るときにはお父さんに任せるなども同様です。</a:t>
            </a:r>
            <a:endParaRPr kumimoji="1" lang="en-US" altLang="ja-JP"/>
          </a:p>
          <a:p>
            <a:r>
              <a:rPr kumimoji="1" lang="ja-JP" altLang="en-US"/>
              <a:t>スポーツボランティアの現場でも活用できるテクニックです。リーダーとして自分が伝えるばかりではなく、内容によっては事務局や実行委員会のスタッフや、先ほど紹介した横浜マラソンのように自分とは異なる役割のリーダーがいればその方から伝えてもらう方が効果的な場合があります。</a:t>
            </a:r>
            <a:endParaRPr kumimoji="1" lang="en-US" altLang="ja-JP"/>
          </a:p>
          <a:p>
            <a:endParaRPr kumimoji="1" lang="en-US" altLang="ja-JP"/>
          </a:p>
          <a:p>
            <a:r>
              <a:rPr kumimoji="1" lang="en-US" altLang="ja-JP"/>
              <a:t>【</a:t>
            </a:r>
            <a:r>
              <a:rPr kumimoji="1" lang="ja-JP" altLang="en-US"/>
              <a:t>自身の経験があれば、紹介する</a:t>
            </a:r>
            <a:r>
              <a:rPr kumimoji="1" lang="en-US" altLang="ja-JP"/>
              <a:t>】</a:t>
            </a:r>
            <a:r>
              <a:rPr kumimoji="1" lang="ja-JP" altLang="en-US"/>
              <a:t> </a:t>
            </a:r>
            <a:endParaRPr kumimoji="1" lang="en-US" altLang="ja-JP"/>
          </a:p>
          <a:p>
            <a:endParaRPr kumimoji="1" lang="en-US" altLang="ja-JP"/>
          </a:p>
          <a:p>
            <a:r>
              <a:rPr kumimoji="1" lang="ja-JP" altLang="en-US"/>
              <a:t>コミュニケーションスキル（２）の講義はここまでです。</a:t>
            </a:r>
            <a:endParaRPr kumimoji="1" lang="en-US" altLang="ja-JP"/>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42</a:t>
            </a:fld>
            <a:endParaRPr lang="en-US" altLang="ja-JP"/>
          </a:p>
        </p:txBody>
      </p:sp>
    </p:spTree>
    <p:extLst>
      <p:ext uri="{BB962C8B-B14F-4D97-AF65-F5344CB8AC3E}">
        <p14:creationId xmlns:p14="http://schemas.microsoft.com/office/powerpoint/2010/main" val="2362927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endParaRPr lang="en-US" altLang="ja-JP"/>
          </a:p>
          <a:p>
            <a:pPr eaLnBrk="1" hangingPunct="1"/>
            <a:r>
              <a:rPr lang="ja-JP" altLang="en-US"/>
              <a:t>この後の昼休憩中にやっていただきたい課題があります。 </a:t>
            </a:r>
          </a:p>
          <a:p>
            <a:pPr eaLnBrk="1" hangingPunct="1"/>
            <a:r>
              <a:rPr lang="ja-JP" altLang="en-US"/>
              <a:t>「講義 </a:t>
            </a:r>
            <a:r>
              <a:rPr lang="en-US" altLang="ja-JP"/>
              <a:t>5 </a:t>
            </a:r>
            <a:r>
              <a:rPr lang="ja-JP" altLang="en-US"/>
              <a:t>コミュニケーション（３）」ではスピーチを行ってもらうので、その内容を考えてください。テーマは「スポーツボランティアの魅力」です。 </a:t>
            </a:r>
          </a:p>
          <a:p>
            <a:pPr eaLnBrk="1" hangingPunct="1"/>
            <a:r>
              <a:rPr lang="ja-JP" altLang="en-US"/>
              <a:t>スポーツボランティアの未経験者が、新たに活動したくなるように、その魅力を </a:t>
            </a:r>
            <a:r>
              <a:rPr lang="en-US" altLang="ja-JP"/>
              <a:t>30 </a:t>
            </a:r>
            <a:r>
              <a:rPr lang="ja-JP" altLang="en-US"/>
              <a:t>秒～</a:t>
            </a:r>
            <a:r>
              <a:rPr lang="en-US" altLang="ja-JP"/>
              <a:t>1 </a:t>
            </a:r>
            <a:r>
              <a:rPr lang="ja-JP" altLang="en-US"/>
              <a:t>分で語ってください。</a:t>
            </a:r>
            <a:endParaRPr lang="en-US" altLang="ja-JP"/>
          </a:p>
          <a:p>
            <a:pPr eaLnBrk="1" hangingPunct="1"/>
            <a:r>
              <a:rPr lang="ja-JP" altLang="en-US"/>
              <a:t>ワークシートにスピーチ用の原稿用紙があるので、活用してください。文字数の目安は</a:t>
            </a:r>
            <a:r>
              <a:rPr lang="en-US" altLang="ja-JP"/>
              <a:t>250</a:t>
            </a:r>
            <a:r>
              <a:rPr lang="ja-JP" altLang="en-US"/>
              <a:t>～</a:t>
            </a:r>
            <a:r>
              <a:rPr lang="en-US" altLang="ja-JP"/>
              <a:t>400 </a:t>
            </a:r>
            <a:r>
              <a:rPr lang="ja-JP" altLang="en-US"/>
              <a:t>字程度です。原稿用紙ではなく、スマートフォン等を活用しても結構です。自分の考えをまとめ、発表することもリーダーとして重要です。 </a:t>
            </a:r>
          </a:p>
          <a:p>
            <a:pPr eaLnBrk="1" hangingPunct="1"/>
            <a:r>
              <a:rPr lang="ja-JP" altLang="en-US"/>
              <a:t>これから、見本の映像をお見せします。以前のスポーツボランティア・リーダー研修会で、同様の講義を行った際のスピーチ映像です。 </a:t>
            </a:r>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43</a:t>
            </a:fld>
            <a:endParaRPr lang="en-US" altLang="ja-JP"/>
          </a:p>
        </p:txBody>
      </p:sp>
    </p:spTree>
    <p:extLst>
      <p:ext uri="{BB962C8B-B14F-4D97-AF65-F5344CB8AC3E}">
        <p14:creationId xmlns:p14="http://schemas.microsoft.com/office/powerpoint/2010/main" val="3503186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44</a:t>
            </a:fld>
            <a:endParaRPr lang="en-US" altLang="ja-JP"/>
          </a:p>
        </p:txBody>
      </p:sp>
    </p:spTree>
    <p:extLst>
      <p:ext uri="{BB962C8B-B14F-4D97-AF65-F5344CB8AC3E}">
        <p14:creationId xmlns:p14="http://schemas.microsoft.com/office/powerpoint/2010/main" val="9460756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午後の講義を再開します。</a:t>
            </a:r>
            <a:endParaRPr kumimoji="1" lang="en-US" altLang="ja-JP" dirty="0"/>
          </a:p>
          <a:p>
            <a:endParaRPr kumimoji="1" lang="en-US" altLang="ja-JP" dirty="0"/>
          </a:p>
          <a:p>
            <a:r>
              <a:rPr kumimoji="1" lang="ja-JP" altLang="en-US" dirty="0"/>
              <a:t>再開の前に、もう一度開催目的を確認しておきましょう。</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45</a:t>
            </a:fld>
            <a:endParaRPr lang="en-US" altLang="ja-JP"/>
          </a:p>
        </p:txBody>
      </p:sp>
    </p:spTree>
    <p:extLst>
      <p:ext uri="{BB962C8B-B14F-4D97-AF65-F5344CB8AC3E}">
        <p14:creationId xmlns:p14="http://schemas.microsoft.com/office/powerpoint/2010/main" val="4204280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ルール・３アクションも忘れないでください。</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46</a:t>
            </a:fld>
            <a:endParaRPr lang="en-US" altLang="ja-JP"/>
          </a:p>
        </p:txBody>
      </p:sp>
    </p:spTree>
    <p:extLst>
      <p:ext uri="{BB962C8B-B14F-4D97-AF65-F5344CB8AC3E}">
        <p14:creationId xmlns:p14="http://schemas.microsoft.com/office/powerpoint/2010/main" val="4202848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これから「スポーツボランティア・リーダーの心得と役割」について説明します。 </a:t>
            </a:r>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47</a:t>
            </a:fld>
            <a:endParaRPr lang="en-US" altLang="ja-JP"/>
          </a:p>
        </p:txBody>
      </p:sp>
    </p:spTree>
    <p:extLst>
      <p:ext uri="{BB962C8B-B14F-4D97-AF65-F5344CB8AC3E}">
        <p14:creationId xmlns:p14="http://schemas.microsoft.com/office/powerpoint/2010/main" val="1462566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まず「スポーツボランティア・リーダーの心得」です。心得は、</a:t>
            </a:r>
            <a:r>
              <a:rPr kumimoji="1" lang="en-US" altLang="ja-JP" dirty="0"/>
              <a:t>2</a:t>
            </a:r>
            <a:r>
              <a:rPr kumimoji="1" lang="ja-JP" altLang="en-US" dirty="0"/>
              <a:t>つあります。</a:t>
            </a:r>
            <a:endParaRPr kumimoji="1" lang="en-US" altLang="ja-JP" dirty="0"/>
          </a:p>
          <a:p>
            <a:endParaRPr kumimoji="1" lang="en-US" altLang="ja-JP" dirty="0"/>
          </a:p>
          <a:p>
            <a:r>
              <a:rPr kumimoji="1" lang="ja-JP" altLang="en-US" dirty="0"/>
              <a:t>まず一つ目は、スポーツボランティア・リーダーとは、ボランティア活動をする上で必要な役割の一つにすぎません。</a:t>
            </a:r>
            <a:endParaRPr kumimoji="1" lang="en-US" altLang="ja-JP" dirty="0"/>
          </a:p>
          <a:p>
            <a:endParaRPr kumimoji="1" lang="en-US" altLang="ja-JP" dirty="0"/>
          </a:p>
          <a:p>
            <a:r>
              <a:rPr kumimoji="1" lang="ja-JP" altLang="en-US" dirty="0"/>
              <a:t>ですので、リーダーだからといって権限や強制力、執行力を持っているわけではありません。</a:t>
            </a:r>
            <a:endParaRPr kumimoji="1" lang="en-US" altLang="ja-JP" dirty="0"/>
          </a:p>
          <a:p>
            <a:r>
              <a:rPr kumimoji="1" lang="ja-JP" altLang="en-US" dirty="0"/>
              <a:t>なにか作業を依頼したり、協力を求める時は、丁寧な説明が必要になります。</a:t>
            </a:r>
            <a:endParaRPr kumimoji="1" lang="en-US" altLang="ja-JP" dirty="0"/>
          </a:p>
          <a:p>
            <a:endParaRPr kumimoji="1" lang="en-US" altLang="ja-JP" dirty="0"/>
          </a:p>
          <a:p>
            <a:r>
              <a:rPr kumimoji="1" lang="en-US" altLang="ja-JP" dirty="0"/>
              <a:t>【</a:t>
            </a:r>
            <a:r>
              <a:rPr kumimoji="1" lang="ja-JP" altLang="en-US" dirty="0"/>
              <a:t>自身の経験で、意識していることなどを話す</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48</a:t>
            </a:fld>
            <a:endParaRPr lang="en-US" altLang="ja-JP"/>
          </a:p>
        </p:txBody>
      </p:sp>
    </p:spTree>
    <p:extLst>
      <p:ext uri="{BB962C8B-B14F-4D97-AF65-F5344CB8AC3E}">
        <p14:creationId xmlns:p14="http://schemas.microsoft.com/office/powerpoint/2010/main" val="2114410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つ目は、大会やイベントを成功に導くのは</a:t>
            </a:r>
            <a:endParaRPr kumimoji="1" lang="en-US" altLang="ja-JP" dirty="0"/>
          </a:p>
          <a:p>
            <a:r>
              <a:rPr kumimoji="1" lang="ja-JP" altLang="en-US" dirty="0"/>
              <a:t>個人の力ではなく、集団の協力が必要であるということです。</a:t>
            </a:r>
            <a:endParaRPr kumimoji="1" lang="en-US" altLang="ja-JP" dirty="0"/>
          </a:p>
          <a:p>
            <a:endParaRPr kumimoji="1" lang="en-US" altLang="ja-JP" dirty="0"/>
          </a:p>
          <a:p>
            <a:r>
              <a:rPr kumimoji="1" lang="ja-JP" altLang="en-US" dirty="0"/>
              <a:t>ボランティア活動は複数の参加者によって行われるものであり、リーダーだけで実現できるものではありません。</a:t>
            </a:r>
            <a:endParaRPr kumimoji="1" lang="en-US" altLang="ja-JP" dirty="0"/>
          </a:p>
          <a:p>
            <a:r>
              <a:rPr kumimoji="1" lang="ja-JP" altLang="en-US" dirty="0"/>
              <a:t>午前中に学んだように</a:t>
            </a:r>
            <a:endParaRPr kumimoji="1" lang="en-US" altLang="ja-JP" dirty="0"/>
          </a:p>
          <a:p>
            <a:r>
              <a:rPr kumimoji="1" lang="ja-JP" altLang="en-US" dirty="0"/>
              <a:t>リーダー、メンバーがリーダーシップやフォロワーシップを発揮しながら、チームを引っ張り、支えあいながら</a:t>
            </a:r>
            <a:endParaRPr kumimoji="1" lang="en-US" altLang="ja-JP" dirty="0"/>
          </a:p>
          <a:p>
            <a:r>
              <a:rPr kumimoji="1" lang="ja-JP" altLang="en-US" dirty="0"/>
              <a:t>チームは成り立っています。</a:t>
            </a:r>
            <a:endParaRPr kumimoji="1" lang="en-US" altLang="ja-JP" dirty="0"/>
          </a:p>
          <a:p>
            <a:endParaRPr kumimoji="1" lang="en-US" altLang="ja-JP" dirty="0"/>
          </a:p>
          <a:p>
            <a:pPr eaLnBrk="1" hangingPunct="1">
              <a:lnSpc>
                <a:spcPct val="120000"/>
              </a:lnSpc>
              <a:spcBef>
                <a:spcPct val="20000"/>
              </a:spcBef>
              <a:buClr>
                <a:srgbClr val="6EB82D"/>
              </a:buClr>
            </a:pPr>
            <a:r>
              <a:rPr lang="ja-JP" altLang="en-US" dirty="0">
                <a:solidFill>
                  <a:schemeClr val="bg2">
                    <a:lumMod val="25000"/>
                  </a:schemeClr>
                </a:solidFill>
                <a:latin typeface="+mn-ea"/>
                <a:ea typeface="+mn-ea"/>
              </a:rPr>
              <a:t>スポーツボランティア・リーダーは</a:t>
            </a:r>
            <a:endParaRPr lang="en-US" altLang="ja-JP" dirty="0">
              <a:solidFill>
                <a:schemeClr val="bg2">
                  <a:lumMod val="25000"/>
                </a:schemeClr>
              </a:solidFill>
              <a:latin typeface="+mn-ea"/>
              <a:ea typeface="+mn-ea"/>
            </a:endParaRPr>
          </a:p>
          <a:p>
            <a:pPr eaLnBrk="1" hangingPunct="1">
              <a:lnSpc>
                <a:spcPct val="120000"/>
              </a:lnSpc>
              <a:spcBef>
                <a:spcPct val="20000"/>
              </a:spcBef>
              <a:buClr>
                <a:srgbClr val="6EB82D"/>
              </a:buClr>
            </a:pPr>
            <a:r>
              <a:rPr lang="ja-JP" altLang="en-US" dirty="0">
                <a:solidFill>
                  <a:schemeClr val="bg2">
                    <a:lumMod val="25000"/>
                  </a:schemeClr>
                </a:solidFill>
                <a:latin typeface="+mn-ea"/>
                <a:ea typeface="+mn-ea"/>
              </a:rPr>
              <a:t>自信の思想や感情にとらわれるのではなく、チームやイベントへの貢献を第一に考え、判断・行動することが求められます。</a:t>
            </a:r>
            <a:endParaRPr lang="en-US" altLang="ja-JP" dirty="0">
              <a:solidFill>
                <a:schemeClr val="bg2">
                  <a:lumMod val="25000"/>
                </a:schemeClr>
              </a:solidFill>
              <a:latin typeface="+mn-ea"/>
              <a:ea typeface="+mn-ea"/>
            </a:endParaRPr>
          </a:p>
          <a:p>
            <a:endParaRPr kumimoji="1" lang="en-US" altLang="ja-JP" dirty="0"/>
          </a:p>
          <a:p>
            <a:endParaRPr kumimoji="1" lang="en-US" altLang="ja-JP" dirty="0"/>
          </a:p>
          <a:p>
            <a:pPr defTabSz="947958">
              <a:defRPr/>
            </a:pPr>
            <a:r>
              <a:rPr kumimoji="1" lang="en-US" altLang="ja-JP" dirty="0"/>
              <a:t>【</a:t>
            </a:r>
            <a:r>
              <a:rPr kumimoji="1" lang="ja-JP" altLang="en-US" dirty="0"/>
              <a:t>自身の経験で、意識していることなどを話す</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49</a:t>
            </a:fld>
            <a:endParaRPr lang="en-US" altLang="ja-JP"/>
          </a:p>
        </p:txBody>
      </p:sp>
    </p:spTree>
    <p:extLst>
      <p:ext uri="{BB962C8B-B14F-4D97-AF65-F5344CB8AC3E}">
        <p14:creationId xmlns:p14="http://schemas.microsoft.com/office/powerpoint/2010/main" val="946958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ルール・３アクションも忘れないでください。</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5</a:t>
            </a:fld>
            <a:endParaRPr lang="en-US" altLang="ja-JP"/>
          </a:p>
        </p:txBody>
      </p:sp>
    </p:spTree>
    <p:extLst>
      <p:ext uri="{BB962C8B-B14F-4D97-AF65-F5344CB8AC3E}">
        <p14:creationId xmlns:p14="http://schemas.microsoft.com/office/powerpoint/2010/main" val="22557142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ここからは、スポーツボランティア・リーダーには、具体的にどんな役割が求められているのか説明します。</a:t>
            </a:r>
            <a:endParaRPr kumimoji="1" lang="en-US" altLang="ja-JP" dirty="0"/>
          </a:p>
          <a:p>
            <a:endParaRPr kumimoji="1" lang="en-US" altLang="ja-JP" dirty="0"/>
          </a:p>
          <a:p>
            <a:r>
              <a:rPr kumimoji="1" lang="ja-JP" altLang="en-US" dirty="0"/>
              <a:t>一言でいうと、スポーツボランティア・リーダーは</a:t>
            </a:r>
            <a:endParaRPr kumimoji="1" lang="en-US" altLang="ja-JP" dirty="0"/>
          </a:p>
          <a:p>
            <a:r>
              <a:rPr kumimoji="1" lang="ja-JP" altLang="en-US" dirty="0"/>
              <a:t>活動に関わる関係者をつなぐ役割がもとめられています。</a:t>
            </a:r>
            <a:endParaRPr kumimoji="1" lang="en-US" altLang="ja-JP" dirty="0"/>
          </a:p>
          <a:p>
            <a:endParaRPr kumimoji="1" lang="en-US" altLang="ja-JP" dirty="0"/>
          </a:p>
          <a:p>
            <a:r>
              <a:rPr kumimoji="1" lang="ja-JP" altLang="en-US" dirty="0"/>
              <a:t>例えば、主催者とボランティアの間に立ち、主催者が考えているイベントの開催趣旨をメンバーに伝える。</a:t>
            </a:r>
            <a:endParaRPr kumimoji="1" lang="en-US" altLang="ja-JP" dirty="0"/>
          </a:p>
          <a:p>
            <a:r>
              <a:rPr kumimoji="1" lang="ja-JP" altLang="en-US" dirty="0"/>
              <a:t>ボランティアから出た改善案を主催者に伝える。</a:t>
            </a:r>
            <a:endParaRPr kumimoji="1" lang="en-US" altLang="ja-JP" dirty="0"/>
          </a:p>
          <a:p>
            <a:r>
              <a:rPr kumimoji="1" lang="ja-JP" altLang="en-US" dirty="0"/>
              <a:t>時には、参加者の事故やトラブルを主催者に報告する必要があるかもしれません。</a:t>
            </a:r>
            <a:endParaRPr kumimoji="1" lang="en-US" altLang="ja-JP" dirty="0"/>
          </a:p>
          <a:p>
            <a:r>
              <a:rPr kumimoji="1" lang="ja-JP" altLang="en-US" dirty="0"/>
              <a:t>円滑に活動ができるようにボランティア同士をつなげるために、自己紹介の機会をつくるなど</a:t>
            </a:r>
            <a:endParaRPr kumimoji="1" lang="en-US" altLang="ja-JP" dirty="0"/>
          </a:p>
          <a:p>
            <a:endParaRPr kumimoji="1" lang="en-US" altLang="ja-JP" dirty="0"/>
          </a:p>
          <a:p>
            <a:r>
              <a:rPr kumimoji="1" lang="ja-JP" altLang="en-US" dirty="0"/>
              <a:t>いろいろな場面でリーダーが関係者をつないでいくいわば「かけはし」となることが求められます。</a:t>
            </a:r>
            <a:endParaRPr kumimoji="1" lang="en-US" altLang="ja-JP" dirty="0"/>
          </a:p>
          <a:p>
            <a:endParaRPr kumimoji="1" lang="en-US" altLang="ja-JP" dirty="0"/>
          </a:p>
          <a:p>
            <a:r>
              <a:rPr kumimoji="1" lang="en-US" altLang="ja-JP" dirty="0"/>
              <a:t>【</a:t>
            </a:r>
            <a:r>
              <a:rPr kumimoji="1" lang="ja-JP" altLang="en-US" dirty="0"/>
              <a:t>ご自身の活動の中でのエピソードや、意識していることを紹介する</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50</a:t>
            </a:fld>
            <a:endParaRPr lang="en-US" altLang="ja-JP"/>
          </a:p>
        </p:txBody>
      </p:sp>
    </p:spTree>
    <p:extLst>
      <p:ext uri="{BB962C8B-B14F-4D97-AF65-F5344CB8AC3E}">
        <p14:creationId xmlns:p14="http://schemas.microsoft.com/office/powerpoint/2010/main" val="3871655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スライドアニメーションあり</a:t>
            </a:r>
            <a:r>
              <a:rPr kumimoji="1" lang="en-US" altLang="ja-JP" dirty="0"/>
              <a:t>》</a:t>
            </a:r>
          </a:p>
          <a:p>
            <a:endParaRPr kumimoji="1" lang="en-US" altLang="ja-JP" dirty="0"/>
          </a:p>
          <a:p>
            <a:endParaRPr kumimoji="1" lang="en-US" altLang="ja-JP" dirty="0"/>
          </a:p>
          <a:p>
            <a:r>
              <a:rPr kumimoji="1" lang="ja-JP" altLang="en-US" dirty="0"/>
              <a:t>ここからは、スポーツボランティア・リーダーに求められるものを学んでいきましょう。</a:t>
            </a:r>
            <a:endParaRPr kumimoji="1" lang="en-US" altLang="ja-JP" dirty="0"/>
          </a:p>
          <a:p>
            <a:endParaRPr kumimoji="1" lang="en-US" altLang="ja-JP" dirty="0"/>
          </a:p>
          <a:p>
            <a:r>
              <a:rPr kumimoji="1" lang="ja-JP" altLang="en-US" dirty="0"/>
              <a:t>まずは、ここでテキストを閉じてグループワークに取り組んでみましょう。</a:t>
            </a:r>
            <a:endParaRPr kumimoji="1" lang="en-US" altLang="ja-JP" dirty="0"/>
          </a:p>
          <a:p>
            <a:r>
              <a:rPr kumimoji="1" lang="ja-JP" altLang="en-US" dirty="0"/>
              <a:t>スポーツボランティア・リーダーの心得を考えてみましょう。リーダーがかけはしとなるために、必要な「スポーツボランティア・リーダーの心得」５つを、ワークシートを使ってグループごとに</a:t>
            </a:r>
          </a:p>
          <a:p>
            <a:r>
              <a:rPr kumimoji="1" lang="ja-JP" altLang="en-US" dirty="0"/>
              <a:t>考えてみてください。５分時間を取ります。それでは始めてください。 </a:t>
            </a:r>
            <a:endParaRPr kumimoji="1" lang="en-US" altLang="ja-JP" dirty="0"/>
          </a:p>
          <a:p>
            <a:r>
              <a:rPr kumimoji="1" lang="ja-JP" altLang="en-US" dirty="0"/>
              <a:t>（</a:t>
            </a:r>
            <a:r>
              <a:rPr kumimoji="1" lang="en-US" altLang="ja-JP" dirty="0"/>
              <a:t>5</a:t>
            </a:r>
            <a:r>
              <a:rPr kumimoji="1" lang="ja-JP" altLang="en-US" dirty="0"/>
              <a:t>分間）</a:t>
            </a:r>
            <a:endParaRPr kumimoji="1" lang="en-US" altLang="ja-JP" dirty="0"/>
          </a:p>
          <a:p>
            <a:endParaRPr kumimoji="1" lang="en-US" altLang="ja-JP" dirty="0"/>
          </a:p>
          <a:p>
            <a:r>
              <a:rPr kumimoji="1" lang="en-US" altLang="ja-JP" dirty="0"/>
              <a:t>【</a:t>
            </a:r>
            <a:r>
              <a:rPr kumimoji="1" lang="ja-JP" altLang="en-US" dirty="0"/>
              <a:t>終了後、２～３グループに発表してもらう。参加人数によっては全グループ発表も可</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51</a:t>
            </a:fld>
            <a:endParaRPr lang="en-US" altLang="ja-JP" dirty="0"/>
          </a:p>
        </p:txBody>
      </p:sp>
    </p:spTree>
    <p:extLst>
      <p:ext uri="{BB962C8B-B14F-4D97-AF65-F5344CB8AC3E}">
        <p14:creationId xmlns:p14="http://schemas.microsoft.com/office/powerpoint/2010/main" val="17340673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スライドアニメーションあり</a:t>
            </a:r>
            <a:r>
              <a:rPr kumimoji="1" lang="en-US" altLang="ja-JP" dirty="0"/>
              <a:t>》</a:t>
            </a:r>
          </a:p>
          <a:p>
            <a:endParaRPr kumimoji="1" lang="en-US" altLang="ja-JP" dirty="0"/>
          </a:p>
          <a:p>
            <a:r>
              <a:rPr kumimoji="1" lang="en-US" altLang="ja-JP"/>
              <a:t>JSVN </a:t>
            </a:r>
            <a:r>
              <a:rPr kumimoji="1" lang="ja-JP" altLang="en-US" dirty="0"/>
              <a:t>が考えるスポーツボランティア・リーダーの心得を紹介します。</a:t>
            </a:r>
            <a:endParaRPr kumimoji="1" lang="en-US" altLang="ja-JP" dirty="0"/>
          </a:p>
          <a:p>
            <a:r>
              <a:rPr kumimoji="1" lang="ja-JP" altLang="en-US" dirty="0"/>
              <a:t>こちらは正解ではなく、あくまで参考としてください。 </a:t>
            </a:r>
          </a:p>
          <a:p>
            <a:r>
              <a:rPr kumimoji="1" lang="ja-JP" altLang="en-US" dirty="0"/>
              <a:t>①イベントの企画内容を理解、把握し自身が迷わない環境をつくる。このことは、ボランティアをリードすることにも役立ちます。 </a:t>
            </a:r>
            <a:endParaRPr kumimoji="1" lang="en-US" altLang="ja-JP" dirty="0"/>
          </a:p>
          <a:p>
            <a:r>
              <a:rPr kumimoji="1" lang="ja-JP" altLang="en-US" dirty="0"/>
              <a:t>②主催者をサポートする。主催者の開催目的や目標に向けてのサポートなどに役立つ指示となり、リーダーとしての役割を果たすことが必要です。 </a:t>
            </a:r>
          </a:p>
          <a:p>
            <a:r>
              <a:rPr kumimoji="1" lang="ja-JP" altLang="en-US" dirty="0"/>
              <a:t>③一般参加のボランティアを取りまとめる。協力する気持ちを持って参加することで、指示やアドバイスなどの気遣いでも役割を全うすることが重要です。 </a:t>
            </a:r>
          </a:p>
          <a:p>
            <a:r>
              <a:rPr kumimoji="1" lang="ja-JP" altLang="en-US" dirty="0"/>
              <a:t>④的確な指示や判断を行う。活動中はもちろんですが、活動後においても心掛けを持つ</a:t>
            </a:r>
          </a:p>
          <a:p>
            <a:r>
              <a:rPr kumimoji="1" lang="ja-JP" altLang="en-US" dirty="0"/>
              <a:t>ことが大事です。 </a:t>
            </a:r>
          </a:p>
          <a:p>
            <a:r>
              <a:rPr kumimoji="1" lang="ja-JP" altLang="en-US" dirty="0"/>
              <a:t>⑤ボランティア一人ひとりの能力を生かせるように導く。色々と得意なことがあるので、それを普段の会話や行動から見極め、出来る限り活動に活かせるようにリードできるのが理想です。</a:t>
            </a:r>
            <a:endParaRPr kumimoji="1" lang="en-US" altLang="ja-JP" dirty="0"/>
          </a:p>
          <a:p>
            <a:endParaRPr kumimoji="1" lang="en-US" altLang="ja-JP" dirty="0"/>
          </a:p>
          <a:p>
            <a:r>
              <a:rPr kumimoji="1" lang="en-US" altLang="ja-JP" dirty="0"/>
              <a:t>【</a:t>
            </a:r>
            <a:r>
              <a:rPr kumimoji="1" lang="ja-JP" altLang="en-US" dirty="0"/>
              <a:t>自身の経験に基づいたエピソードや、自身が心がけていることを伝える</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52</a:t>
            </a:fld>
            <a:endParaRPr lang="en-US" altLang="ja-JP" dirty="0"/>
          </a:p>
        </p:txBody>
      </p:sp>
    </p:spTree>
    <p:extLst>
      <p:ext uri="{BB962C8B-B14F-4D97-AF65-F5344CB8AC3E}">
        <p14:creationId xmlns:p14="http://schemas.microsoft.com/office/powerpoint/2010/main" val="16826623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a:t>《</a:t>
            </a:r>
            <a:r>
              <a:rPr kumimoji="1" lang="ja-JP" altLang="en-US" dirty="0"/>
              <a:t>スライドアニメーションあり</a:t>
            </a:r>
            <a:r>
              <a:rPr kumimoji="1" lang="en-US" altLang="ja-JP" dirty="0"/>
              <a:t>》</a:t>
            </a:r>
          </a:p>
          <a:p>
            <a:endParaRPr kumimoji="1" lang="en-US" altLang="ja-JP" dirty="0"/>
          </a:p>
          <a:p>
            <a:r>
              <a:rPr kumimoji="1" lang="ja-JP" altLang="en-US" dirty="0"/>
              <a:t>関係者をつなぐ「かけはし」となるためには、準備も大切です。</a:t>
            </a:r>
            <a:endParaRPr kumimoji="1" lang="en-US" altLang="ja-JP" dirty="0"/>
          </a:p>
          <a:p>
            <a:r>
              <a:rPr kumimoji="1" lang="ja-JP" altLang="en-US" dirty="0"/>
              <a:t>①開催目的や主催者の意図を知っておく。</a:t>
            </a:r>
            <a:endParaRPr kumimoji="1" lang="en-US" altLang="ja-JP" dirty="0"/>
          </a:p>
          <a:p>
            <a:r>
              <a:rPr kumimoji="1" lang="ja-JP" altLang="en-US" dirty="0"/>
              <a:t>主催者の開催目的や開催意図を把握すると、自身のやりがいとして、また現場での対応が変わってきます。 </a:t>
            </a:r>
            <a:endParaRPr kumimoji="1" lang="en-US" altLang="ja-JP" dirty="0"/>
          </a:p>
          <a:p>
            <a:r>
              <a:rPr kumimoji="1" lang="ja-JP" altLang="en-US" dirty="0"/>
              <a:t>それをメンバーに伝えることも大切です。</a:t>
            </a:r>
          </a:p>
          <a:p>
            <a:r>
              <a:rPr kumimoji="1" lang="ja-JP" altLang="en-US" dirty="0"/>
              <a:t>②スポーツの基本的なルールを確認しておく。</a:t>
            </a:r>
            <a:endParaRPr kumimoji="1" lang="en-US" altLang="ja-JP" dirty="0"/>
          </a:p>
          <a:p>
            <a:r>
              <a:rPr kumimoji="1" lang="ja-JP" altLang="en-US" dirty="0"/>
              <a:t>種目のルールなど、基本的なスポーツ特性などを事前に把握すると、現場で他のメンバーに落ち着いて対応できます。 </a:t>
            </a:r>
          </a:p>
          <a:p>
            <a:r>
              <a:rPr kumimoji="1" lang="ja-JP" altLang="en-US" dirty="0"/>
              <a:t>③予想されるリスクに備え、知識をもっておく。</a:t>
            </a:r>
            <a:endParaRPr kumimoji="1" lang="en-US" altLang="ja-JP" dirty="0"/>
          </a:p>
          <a:p>
            <a:r>
              <a:rPr kumimoji="1" lang="ja-JP" altLang="en-US" dirty="0"/>
              <a:t>この後の講義でも紹介しますが、救命講習などに参加し、いざという時のために救命法などを学ぶことも大切です。</a:t>
            </a:r>
            <a:endParaRPr kumimoji="1" lang="en-US" altLang="ja-JP" dirty="0"/>
          </a:p>
          <a:p>
            <a:endParaRPr kumimoji="1" lang="en-US" altLang="ja-JP" dirty="0"/>
          </a:p>
          <a:p>
            <a:pPr defTabSz="943882">
              <a:defRPr/>
            </a:pPr>
            <a:r>
              <a:rPr kumimoji="1" lang="en-US" altLang="ja-JP" dirty="0"/>
              <a:t>【</a:t>
            </a:r>
            <a:r>
              <a:rPr kumimoji="1" lang="ja-JP" altLang="en-US" dirty="0"/>
              <a:t>自身の経験に基づいたエピソードや、自身が心がけていることを伝える</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53</a:t>
            </a:fld>
            <a:endParaRPr lang="en-US" altLang="ja-JP" dirty="0"/>
          </a:p>
        </p:txBody>
      </p:sp>
    </p:spTree>
    <p:extLst>
      <p:ext uri="{BB962C8B-B14F-4D97-AF65-F5344CB8AC3E}">
        <p14:creationId xmlns:p14="http://schemas.microsoft.com/office/powerpoint/2010/main" val="2873066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当日はこのような心がけが重要です。</a:t>
            </a:r>
            <a:endParaRPr kumimoji="1" lang="en-US" altLang="ja-JP" dirty="0"/>
          </a:p>
          <a:p>
            <a:endParaRPr kumimoji="1" lang="en-US" altLang="ja-JP" dirty="0"/>
          </a:p>
          <a:p>
            <a:r>
              <a:rPr kumimoji="1" lang="ja-JP" altLang="en-US" dirty="0"/>
              <a:t>①活動開始前までの準備。</a:t>
            </a:r>
            <a:endParaRPr kumimoji="1" lang="en-US" altLang="ja-JP" dirty="0"/>
          </a:p>
          <a:p>
            <a:r>
              <a:rPr kumimoji="1" lang="ja-JP" altLang="en-US" dirty="0"/>
              <a:t>活動場所の事前確認（トイレ、コンビニ、駅までのルート、地下道）をしておくことが大切です。緊急時の連絡系統理解しているか確認してください。 </a:t>
            </a:r>
          </a:p>
          <a:p>
            <a:r>
              <a:rPr kumimoji="1" lang="ja-JP" altLang="en-US" dirty="0"/>
              <a:t>②あいさつは大きな声で。</a:t>
            </a:r>
            <a:endParaRPr kumimoji="1" lang="en-US" altLang="ja-JP" dirty="0"/>
          </a:p>
          <a:p>
            <a:r>
              <a:rPr kumimoji="1" lang="ja-JP" altLang="en-US" dirty="0"/>
              <a:t>メンバーが集まった時の最初の声の掛け方で、メンバーのリーダーに対する印象が変わります。恥ずかしがらずに笑顔で元気よく挨拶することが大切です。但し、住宅街が活動場所の場合は大きな声を出すと迷惑になることもあるので配慮しましょう。 </a:t>
            </a:r>
            <a:endParaRPr kumimoji="1" lang="en-US" altLang="ja-JP" dirty="0"/>
          </a:p>
          <a:p>
            <a:r>
              <a:rPr kumimoji="1" lang="ja-JP" altLang="en-US" dirty="0"/>
              <a:t>③モチベーションの上がる環境づくり。</a:t>
            </a:r>
            <a:endParaRPr kumimoji="1" lang="en-US" altLang="ja-JP" dirty="0"/>
          </a:p>
          <a:p>
            <a:r>
              <a:rPr kumimoji="1" lang="ja-JP" altLang="en-US" dirty="0"/>
              <a:t>それにはイベントや企画を楽しむコツを、メンバーに伝えることも大切です。 </a:t>
            </a:r>
          </a:p>
          <a:p>
            <a:r>
              <a:rPr kumimoji="1" lang="ja-JP" altLang="en-US" dirty="0"/>
              <a:t>④メンバー 一人ひとりへ気を配る。</a:t>
            </a:r>
            <a:endParaRPr kumimoji="1" lang="en-US" altLang="ja-JP" dirty="0"/>
          </a:p>
          <a:p>
            <a:r>
              <a:rPr kumimoji="1" lang="ja-JP" altLang="en-US" dirty="0"/>
              <a:t>様々な方法があると思いますが、例としては声かけですね。</a:t>
            </a:r>
            <a:endParaRPr kumimoji="1" lang="en-US" altLang="ja-JP" dirty="0"/>
          </a:p>
          <a:p>
            <a:r>
              <a:rPr kumimoji="1" lang="ja-JP" altLang="en-US" dirty="0"/>
              <a:t>特に夏場は熱中症の心配もあるため、水分補給の呼びかけたり、体調不良を言い出せないメンバーもいるので、リーダーが積極的に声を掛けるようにしましょう。 </a:t>
            </a:r>
          </a:p>
          <a:p>
            <a:r>
              <a:rPr kumimoji="1" lang="ja-JP" altLang="en-US" dirty="0"/>
              <a:t>⑤自らが楽しむ。</a:t>
            </a:r>
            <a:endParaRPr kumimoji="1" lang="en-US" altLang="ja-JP" dirty="0"/>
          </a:p>
          <a:p>
            <a:r>
              <a:rPr kumimoji="1" lang="ja-JP" altLang="en-US" dirty="0"/>
              <a:t>リーダーをやっていると責任感を強く感じてしまい、楽しさを失うことがあります。その様子をメンバーが見ることで、リーダーに対してのネガティブな感情に繋がるので、注意が必要です。 </a:t>
            </a:r>
            <a:endParaRPr kumimoji="1" lang="en-US" altLang="ja-JP" dirty="0"/>
          </a:p>
          <a:p>
            <a:endParaRPr kumimoji="1" lang="en-US" altLang="ja-JP" dirty="0"/>
          </a:p>
          <a:p>
            <a:pPr defTabSz="943882">
              <a:defRPr/>
            </a:pPr>
            <a:r>
              <a:rPr kumimoji="1" lang="en-US" altLang="ja-JP" dirty="0"/>
              <a:t>【</a:t>
            </a:r>
            <a:r>
              <a:rPr kumimoji="1" lang="ja-JP" altLang="en-US" dirty="0"/>
              <a:t>自身の経験に基づいたエピソードや、自身が心がけていることを伝える</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54</a:t>
            </a:fld>
            <a:endParaRPr lang="en-US" altLang="ja-JP"/>
          </a:p>
        </p:txBody>
      </p:sp>
    </p:spTree>
    <p:extLst>
      <p:ext uri="{BB962C8B-B14F-4D97-AF65-F5344CB8AC3E}">
        <p14:creationId xmlns:p14="http://schemas.microsoft.com/office/powerpoint/2010/main" val="33313112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ここからはコミュニケーションについて、特にアイスブレイクについて説明します。</a:t>
            </a:r>
            <a:endParaRPr kumimoji="1" lang="en-US" altLang="ja-JP"/>
          </a:p>
          <a:p>
            <a:r>
              <a:rPr kumimoji="1" lang="ja-JP" altLang="en-US"/>
              <a:t>以前のスポーツボランティア研修会で、アイスブレイクについて説明していますが、もう一度内容を振り返って説明します。 </a:t>
            </a:r>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55</a:t>
            </a:fld>
            <a:endParaRPr lang="en-US" altLang="ja-JP"/>
          </a:p>
        </p:txBody>
      </p:sp>
    </p:spTree>
    <p:extLst>
      <p:ext uri="{BB962C8B-B14F-4D97-AF65-F5344CB8AC3E}">
        <p14:creationId xmlns:p14="http://schemas.microsoft.com/office/powerpoint/2010/main" val="15599030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a:t>先ほども説明しましたが、スピーチのテーマは「スポーツボランティアの魅力」です。</a:t>
            </a:r>
          </a:p>
          <a:p>
            <a:pPr eaLnBrk="1" hangingPunct="1"/>
            <a:r>
              <a:rPr lang="ja-JP" altLang="en-US"/>
              <a:t>スポーツボランティアを経験したことがない人が活動したくなるように、その魅力を </a:t>
            </a:r>
            <a:r>
              <a:rPr lang="en-US" altLang="ja-JP"/>
              <a:t>30</a:t>
            </a:r>
            <a:r>
              <a:rPr lang="ja-JP" altLang="en-US"/>
              <a:t>秒で語ってください。いきなり全体に発表することは難しいので、まずはグループ内で一人ずつ発表してください。時間は </a:t>
            </a:r>
            <a:r>
              <a:rPr lang="en-US" altLang="ja-JP"/>
              <a:t>30 </a:t>
            </a:r>
            <a:r>
              <a:rPr lang="ja-JP" altLang="en-US"/>
              <a:t>秒</a:t>
            </a:r>
            <a:r>
              <a:rPr lang="en-US" altLang="ja-JP"/>
              <a:t>〜1 </a:t>
            </a:r>
            <a:r>
              <a:rPr lang="ja-JP" altLang="en-US"/>
              <a:t>分間です。</a:t>
            </a:r>
            <a:endParaRPr lang="en-US" altLang="ja-JP"/>
          </a:p>
          <a:p>
            <a:pPr eaLnBrk="1" hangingPunct="1"/>
            <a:endParaRPr lang="en-US" altLang="ja-JP"/>
          </a:p>
          <a:p>
            <a:pPr eaLnBrk="1" hangingPunct="1"/>
            <a:r>
              <a:rPr lang="en-US" altLang="ja-JP"/>
              <a:t>&lt;</a:t>
            </a:r>
            <a:r>
              <a:rPr lang="ja-JP" altLang="en-US"/>
              <a:t>人数が少ない場合</a:t>
            </a:r>
            <a:r>
              <a:rPr lang="en-US" altLang="ja-JP"/>
              <a:t>&gt;</a:t>
            </a:r>
          </a:p>
          <a:p>
            <a:pPr eaLnBrk="1" hangingPunct="1"/>
            <a:r>
              <a:rPr lang="ja-JP" altLang="en-US"/>
              <a:t>まずは隣の方に発表してください。時間は </a:t>
            </a:r>
            <a:r>
              <a:rPr lang="en-US" altLang="ja-JP"/>
              <a:t>30 </a:t>
            </a:r>
            <a:r>
              <a:rPr lang="ja-JP" altLang="en-US"/>
              <a:t>秒</a:t>
            </a:r>
            <a:r>
              <a:rPr lang="en-US" altLang="ja-JP"/>
              <a:t>〜1 </a:t>
            </a:r>
            <a:r>
              <a:rPr lang="ja-JP" altLang="en-US"/>
              <a:t>分間です。</a:t>
            </a:r>
            <a:endParaRPr lang="en-US" altLang="ja-JP"/>
          </a:p>
          <a:p>
            <a:pPr eaLnBrk="1" hangingPunct="1"/>
            <a:endParaRPr lang="en-US" altLang="ja-JP"/>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56</a:t>
            </a:fld>
            <a:endParaRPr lang="en-US" altLang="ja-JP"/>
          </a:p>
        </p:txBody>
      </p:sp>
    </p:spTree>
    <p:extLst>
      <p:ext uri="{BB962C8B-B14F-4D97-AF65-F5344CB8AC3E}">
        <p14:creationId xmlns:p14="http://schemas.microsoft.com/office/powerpoint/2010/main" val="35031864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手に伝える話し方には様々なテクニックがありますが、この研修会で伝えたいのは「自分の言葉」で話すことです。具体的な経験を語ることが大切で、「いつ、どこで、どんな活動を通して、なにを感じたのか」あるいは、「 こんなことを感じて欲しい」という願いを伝えることが重要です。 </a:t>
            </a:r>
            <a:endParaRPr kumimoji="1" lang="en-US" altLang="ja-JP" dirty="0"/>
          </a:p>
          <a:p>
            <a:endParaRPr kumimoji="1" lang="en-US" altLang="ja-JP" dirty="0"/>
          </a:p>
          <a:p>
            <a:r>
              <a:rPr kumimoji="1" lang="ja-JP" altLang="en-US" dirty="0"/>
              <a:t>また、活動中になにかの情報をメンバーに伝える時、資料に書かれていることをそのまま読むだけではなく、例えば先ほど学んだ「スポーツボランティア・リーダーの立場と役割」にあったように事前調べた情報などを付け加えることでも、自分の言葉として伝えることができますね。</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57</a:t>
            </a:fld>
            <a:endParaRPr lang="en-US" altLang="ja-JP" dirty="0"/>
          </a:p>
        </p:txBody>
      </p:sp>
    </p:spTree>
    <p:extLst>
      <p:ext uri="{BB962C8B-B14F-4D97-AF65-F5344CB8AC3E}">
        <p14:creationId xmlns:p14="http://schemas.microsoft.com/office/powerpoint/2010/main" val="11628754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ここからはコミュニケーションについて、特にアイスブレイクについて説明します。</a:t>
            </a:r>
            <a:endParaRPr kumimoji="1" lang="en-US" altLang="ja-JP" dirty="0"/>
          </a:p>
          <a:p>
            <a:r>
              <a:rPr kumimoji="1" lang="ja-JP" altLang="en-US" dirty="0"/>
              <a:t>以前のスポーツボランティア研修会で、アイスブレイクについて説明していますが、もう一度内容を振り返って説明します。 </a:t>
            </a:r>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59</a:t>
            </a:fld>
            <a:endParaRPr lang="en-US" altLang="ja-JP"/>
          </a:p>
        </p:txBody>
      </p:sp>
    </p:spTree>
    <p:extLst>
      <p:ext uri="{BB962C8B-B14F-4D97-AF65-F5344CB8AC3E}">
        <p14:creationId xmlns:p14="http://schemas.microsoft.com/office/powerpoint/2010/main" val="12229915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リスクとは、「ある行動に伴って、あるいは行動しないことによって、危険に遭う可能性や損をする可能性を意味する概念」です。事件と事故と応急対応について、事件は「犯罪の嫌疑がある事実」、事故とは「犯罪の嫌疑のない事実」という風に分かれています。</a:t>
            </a:r>
          </a:p>
          <a:p>
            <a:r>
              <a:rPr kumimoji="1" lang="ja-JP" altLang="en-US"/>
              <a:t> </a:t>
            </a:r>
          </a:p>
          <a:p>
            <a:r>
              <a:rPr kumimoji="1" lang="ja-JP" altLang="en-US"/>
              <a:t>例えば、階段の上から人が転んで落ちてきたときに、他人が突き落とした場合は「事件」、自分の不注意で落ちた場合は「事故」です。また、応急対応は「怪我」や「トラブル」、応急手当は「負傷などへの手当」を表します。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60</a:t>
            </a:fld>
            <a:endParaRPr lang="en-US" altLang="ja-JP"/>
          </a:p>
        </p:txBody>
      </p:sp>
    </p:spTree>
    <p:extLst>
      <p:ext uri="{BB962C8B-B14F-4D97-AF65-F5344CB8AC3E}">
        <p14:creationId xmlns:p14="http://schemas.microsoft.com/office/powerpoint/2010/main" val="108852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スライドアニメーションあり</a:t>
            </a:r>
            <a:r>
              <a:rPr kumimoji="1" lang="en-US" altLang="ja-JP" dirty="0"/>
              <a:t>》</a:t>
            </a:r>
          </a:p>
          <a:p>
            <a:endParaRPr kumimoji="1" lang="en-US" altLang="ja-JP" dirty="0"/>
          </a:p>
          <a:p>
            <a:r>
              <a:rPr kumimoji="1" lang="ja-JP" altLang="en-US" dirty="0"/>
              <a:t>講義を始める前に、まずみなさんに考えていただきたいことがあります。</a:t>
            </a:r>
            <a:endParaRPr kumimoji="1" lang="en-US" altLang="ja-JP" dirty="0"/>
          </a:p>
          <a:p>
            <a:endParaRPr kumimoji="1" lang="en-US" altLang="ja-JP" dirty="0"/>
          </a:p>
          <a:p>
            <a:r>
              <a:rPr kumimoji="1" lang="ja-JP" altLang="en-US" dirty="0"/>
              <a:t>これまでのスポーツボランティア活動経験を振り返り、経験の中で「印象に残っているスポーツボランティア・リーダー」や「理想のスポーツボランティア・リーダー」はいますか？</a:t>
            </a:r>
            <a:endParaRPr kumimoji="1" lang="en-US" altLang="ja-JP" dirty="0"/>
          </a:p>
          <a:p>
            <a:r>
              <a:rPr kumimoji="1" lang="en-US" altLang="ja-JP" dirty="0"/>
              <a:t>1</a:t>
            </a:r>
            <a:r>
              <a:rPr kumimoji="1" lang="ja-JP" altLang="en-US" dirty="0"/>
              <a:t>分程時間をとりますので、ワークシート、いつ、どんな活動で出会い、どんなところが印象に残っていたり、理想だと考えてみてください。</a:t>
            </a:r>
            <a:endParaRPr kumimoji="1" lang="en-US" altLang="ja-JP" dirty="0"/>
          </a:p>
          <a:p>
            <a:endParaRPr kumimoji="1" lang="en-US" altLang="ja-JP" dirty="0"/>
          </a:p>
          <a:p>
            <a:r>
              <a:rPr kumimoji="1" lang="ja-JP" altLang="en-US" dirty="0"/>
              <a:t>もし、ご自身の経験の中で思い当たる人がいない場合は</a:t>
            </a:r>
            <a:endParaRPr kumimoji="1" lang="en-US" altLang="ja-JP" dirty="0"/>
          </a:p>
          <a:p>
            <a:r>
              <a:rPr kumimoji="1" lang="ja-JP" altLang="en-US" dirty="0"/>
              <a:t>あなたが考える「理想のスポーツボランティア・リーダー」とはどんな人か、ワークシートに書き出してみてください。</a:t>
            </a:r>
            <a:endParaRPr kumimoji="1" lang="en-US" altLang="ja-JP" dirty="0"/>
          </a:p>
          <a:p>
            <a:endParaRPr kumimoji="1" lang="en-US" altLang="ja-JP" dirty="0"/>
          </a:p>
          <a:p>
            <a:r>
              <a:rPr kumimoji="1" lang="ja-JP" altLang="en-US" dirty="0"/>
              <a:t> </a:t>
            </a:r>
            <a:r>
              <a:rPr kumimoji="1" lang="en-US" altLang="ja-JP" dirty="0"/>
              <a:t>1</a:t>
            </a:r>
            <a:r>
              <a:rPr kumimoji="1" lang="ja-JP" altLang="en-US" dirty="0"/>
              <a:t>分程時間をとります。</a:t>
            </a:r>
            <a:endParaRPr kumimoji="1" lang="en-US" altLang="ja-JP" dirty="0"/>
          </a:p>
          <a:p>
            <a:r>
              <a:rPr kumimoji="1" lang="ja-JP" altLang="en-US" dirty="0"/>
              <a:t>（</a:t>
            </a:r>
            <a:r>
              <a:rPr kumimoji="1" lang="en-US" altLang="ja-JP" dirty="0"/>
              <a:t>1</a:t>
            </a:r>
            <a:r>
              <a:rPr kumimoji="1" lang="ja-JP" altLang="en-US" dirty="0"/>
              <a:t>～</a:t>
            </a:r>
            <a:r>
              <a:rPr kumimoji="1" lang="en-US" altLang="ja-JP" dirty="0"/>
              <a:t>2</a:t>
            </a:r>
            <a:r>
              <a:rPr kumimoji="1" lang="ja-JP" altLang="en-US" dirty="0"/>
              <a:t>分間）</a:t>
            </a:r>
            <a:endParaRPr kumimoji="1" lang="en-US" altLang="ja-JP" dirty="0"/>
          </a:p>
          <a:p>
            <a:endParaRPr kumimoji="1" lang="en-US" altLang="ja-JP" dirty="0"/>
          </a:p>
          <a:p>
            <a:pPr defTabSz="910468">
              <a:defRPr/>
            </a:pPr>
            <a:r>
              <a:rPr kumimoji="1" lang="ja-JP" altLang="en-US" dirty="0"/>
              <a:t>みなさん思い浮かびましたか？自己紹介も兼ねて隣の人とその内容を共有してください。</a:t>
            </a:r>
          </a:p>
          <a:p>
            <a:r>
              <a:rPr kumimoji="1" lang="en-US" altLang="ja-JP" dirty="0"/>
              <a:t>3</a:t>
            </a:r>
            <a:r>
              <a:rPr kumimoji="1" lang="ja-JP" altLang="en-US" dirty="0"/>
              <a:t>分程時間をとります。始めてください。</a:t>
            </a:r>
            <a:endParaRPr kumimoji="1" lang="en-US" altLang="ja-JP" dirty="0"/>
          </a:p>
          <a:p>
            <a:r>
              <a:rPr kumimoji="1" lang="ja-JP" altLang="en-US" dirty="0"/>
              <a:t>（２～</a:t>
            </a:r>
            <a:r>
              <a:rPr kumimoji="1" lang="en-US" altLang="ja-JP" dirty="0"/>
              <a:t>3</a:t>
            </a:r>
            <a:r>
              <a:rPr kumimoji="1" lang="ja-JP" altLang="en-US" dirty="0"/>
              <a:t>分間）</a:t>
            </a:r>
            <a:endParaRPr kumimoji="1" lang="en-US" altLang="ja-JP" dirty="0"/>
          </a:p>
          <a:p>
            <a:endParaRPr kumimoji="1" lang="en-US" altLang="ja-JP" dirty="0"/>
          </a:p>
          <a:p>
            <a:r>
              <a:rPr kumimoji="1" lang="ja-JP" altLang="en-US" dirty="0"/>
              <a:t>それでは始めてください。</a:t>
            </a:r>
            <a:endParaRPr kumimoji="1" lang="en-US" altLang="ja-JP" dirty="0"/>
          </a:p>
          <a:p>
            <a:endParaRPr kumimoji="1" lang="en-US" altLang="ja-JP" dirty="0"/>
          </a:p>
          <a:p>
            <a:pPr eaLnBrk="1" hangingPunct="1">
              <a:spcBef>
                <a:spcPct val="0"/>
              </a:spcBef>
            </a:pPr>
            <a:endParaRPr lang="en-US" altLang="ja-JP" dirty="0"/>
          </a:p>
          <a:p>
            <a:pPr eaLnBrk="1" hangingPunct="1">
              <a:spcBef>
                <a:spcPct val="0"/>
              </a:spcBef>
            </a:pPr>
            <a:r>
              <a:rPr lang="ja-JP" altLang="en-US" dirty="0"/>
              <a:t>ありがとうございました。</a:t>
            </a:r>
            <a:endParaRPr lang="en-US" altLang="ja-JP" dirty="0"/>
          </a:p>
          <a:p>
            <a:r>
              <a:rPr kumimoji="1" lang="ja-JP" altLang="en-US" dirty="0"/>
              <a:t>お隣の方との意見交換は、いかがでしたか？</a:t>
            </a:r>
            <a:endParaRPr kumimoji="1" lang="en-US" altLang="ja-JP" dirty="0"/>
          </a:p>
          <a:p>
            <a:r>
              <a:rPr kumimoji="1" lang="ja-JP" altLang="en-US" dirty="0"/>
              <a:t>一人ひとり「理想のスポーツボランティア・リーダー像」は異なると思います。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6</a:t>
            </a:fld>
            <a:endParaRPr lang="en-US" altLang="ja-JP"/>
          </a:p>
        </p:txBody>
      </p:sp>
    </p:spTree>
    <p:extLst>
      <p:ext uri="{BB962C8B-B14F-4D97-AF65-F5344CB8AC3E}">
        <p14:creationId xmlns:p14="http://schemas.microsoft.com/office/powerpoint/2010/main" val="1486572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スポーツボランティアの活動現場で事故に遭遇したり、危険を感じたことはありますか？ </a:t>
            </a:r>
            <a:endParaRPr kumimoji="1" lang="en-US" altLang="ja-JP"/>
          </a:p>
          <a:p>
            <a:endParaRPr kumimoji="1" lang="en-US" altLang="ja-JP"/>
          </a:p>
          <a:p>
            <a:r>
              <a:rPr kumimoji="1" lang="ja-JP" altLang="en-US"/>
              <a:t>経験がなければ、聞いたことや、考えられることを周囲の人と話し合ってください。時間は </a:t>
            </a:r>
            <a:r>
              <a:rPr kumimoji="1" lang="en-US" altLang="ja-JP"/>
              <a:t>5 </a:t>
            </a:r>
            <a:r>
              <a:rPr kumimoji="1" lang="ja-JP" altLang="en-US"/>
              <a:t>分です。それでは始めてください。</a:t>
            </a:r>
            <a:endParaRPr kumimoji="1" lang="en-US" altLang="ja-JP"/>
          </a:p>
          <a:p>
            <a:endParaRPr kumimoji="1" lang="en-US" altLang="ja-JP"/>
          </a:p>
          <a:p>
            <a:r>
              <a:rPr kumimoji="1" lang="en-US" altLang="ja-JP"/>
              <a:t>&lt;</a:t>
            </a:r>
            <a:r>
              <a:rPr kumimoji="1" lang="ja-JP" altLang="en-US"/>
              <a:t>又は・・・</a:t>
            </a:r>
            <a:r>
              <a:rPr kumimoji="1" lang="en-US" altLang="ja-JP"/>
              <a:t>&gt;</a:t>
            </a:r>
          </a:p>
          <a:p>
            <a:pPr defTabSz="910468">
              <a:defRPr/>
            </a:pPr>
            <a:r>
              <a:rPr kumimoji="1" lang="ja-JP" altLang="en-US"/>
              <a:t>経験がなければ、聞いたことを全体の前で発表していただける方はいますか？</a:t>
            </a:r>
            <a:endParaRPr kumimoji="1" lang="en-US" altLang="ja-JP"/>
          </a:p>
          <a:p>
            <a:pPr defTabSz="910468">
              <a:defRPr/>
            </a:pPr>
            <a:endParaRPr kumimoji="1" lang="en-US" altLang="ja-JP"/>
          </a:p>
          <a:p>
            <a:pPr defTabSz="910468">
              <a:defRPr/>
            </a:pPr>
            <a:r>
              <a:rPr kumimoji="1" lang="ja-JP" altLang="en-US"/>
              <a:t>次に、スポーツボランティアの活動中に考えられる事故や、活動中に気を付けていることがあれば教えてください。</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61</a:t>
            </a:fld>
            <a:endParaRPr lang="en-US" altLang="ja-JP"/>
          </a:p>
        </p:txBody>
      </p:sp>
    </p:spTree>
    <p:extLst>
      <p:ext uri="{BB962C8B-B14F-4D97-AF65-F5344CB8AC3E}">
        <p14:creationId xmlns:p14="http://schemas.microsoft.com/office/powerpoint/2010/main" val="1566383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a:t>《</a:t>
            </a:r>
            <a:r>
              <a:rPr kumimoji="1" lang="ja-JP" altLang="en-US"/>
              <a:t>スライドアニメーションあり</a:t>
            </a:r>
            <a:r>
              <a:rPr kumimoji="1" lang="en-US" altLang="ja-JP"/>
              <a:t>》</a:t>
            </a:r>
          </a:p>
          <a:p>
            <a:endParaRPr kumimoji="1" lang="en-US" altLang="ja-JP"/>
          </a:p>
          <a:p>
            <a:endParaRPr kumimoji="1" lang="en-US" altLang="ja-JP"/>
          </a:p>
          <a:p>
            <a:r>
              <a:rPr kumimoji="1" lang="ja-JP" altLang="en-US"/>
              <a:t>突発的な事象が発生した場合、いずれも速やかな対応が求められます。応急対応では、転んで腕を骨折、水分不足で倒れる、目にゴミが入る等の内容が考えられます。事故対応では、看板が風で倒れる、自転車にひかれる、スタッフがいない、財布を落とした、などです。苦情対応では、会場に人を入れ過ぎた、荷物がなくなった、迷子などが考えられます。他にも、イベント開催前に近隣住民に理解を求めたものの、それに応じない場合があります。それに関しては主催者、行政を通じての対応が必要になります。最近</a:t>
            </a:r>
          </a:p>
          <a:p>
            <a:r>
              <a:rPr kumimoji="1" lang="ja-JP" altLang="en-US"/>
              <a:t>出てきた対応事項として、</a:t>
            </a:r>
            <a:r>
              <a:rPr kumimoji="1" lang="en-US" altLang="ja-JP"/>
              <a:t>SNS </a:t>
            </a:r>
            <a:r>
              <a:rPr kumimoji="1" lang="ja-JP" altLang="en-US"/>
              <a:t>での情報の拡散が挙げられます。ネガティブな情報が一気に広まる危険性があるので注意が必要です。</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62</a:t>
            </a:fld>
            <a:endParaRPr lang="en-US" altLang="ja-JP"/>
          </a:p>
        </p:txBody>
      </p:sp>
    </p:spTree>
    <p:extLst>
      <p:ext uri="{BB962C8B-B14F-4D97-AF65-F5344CB8AC3E}">
        <p14:creationId xmlns:p14="http://schemas.microsoft.com/office/powerpoint/2010/main" val="26786492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リスクマネジメントについての説明の際によく用いられるのが、ハインリッヒの法則です。</a:t>
            </a:r>
            <a:r>
              <a:rPr kumimoji="1" lang="en-US" altLang="ja-JP"/>
              <a:t>1 </a:t>
            </a:r>
            <a:r>
              <a:rPr kumimoji="1" lang="ja-JP" altLang="en-US"/>
              <a:t>つの重大事故や災害の裏には、</a:t>
            </a:r>
            <a:r>
              <a:rPr kumimoji="1" lang="en-US" altLang="ja-JP"/>
              <a:t>29</a:t>
            </a:r>
            <a:r>
              <a:rPr kumimoji="1" lang="ja-JP" altLang="en-US"/>
              <a:t>件のかすり傷程度の小さな災害があり、またその裏にはケガはしないがひやっとした</a:t>
            </a:r>
            <a:r>
              <a:rPr kumimoji="1" lang="en-US" altLang="ja-JP"/>
              <a:t>300</a:t>
            </a:r>
            <a:r>
              <a:rPr kumimoji="1" lang="ja-JP" altLang="en-US"/>
              <a:t>件の体験があるといわれ、１つの重大災害（事故）の裏には小さな事故や失敗が隠されていることを意味しています。</a:t>
            </a:r>
            <a:endParaRPr kumimoji="1" lang="en-US" altLang="ja-JP"/>
          </a:p>
          <a:p>
            <a:r>
              <a:rPr kumimoji="1" lang="ja-JP" altLang="en-US"/>
              <a:t>ハインリッヒの法則は、こうして氷山を用いても説明されます。</a:t>
            </a:r>
            <a:endParaRPr kumimoji="1" lang="en-US" altLang="ja-JP"/>
          </a:p>
          <a:p>
            <a:r>
              <a:rPr kumimoji="1" lang="ja-JP" altLang="en-US"/>
              <a:t>小さな事故でも、積み重なると大きな事故に発展するので、情報共有をしっかりしましょう。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63</a:t>
            </a:fld>
            <a:endParaRPr lang="en-US" altLang="ja-JP"/>
          </a:p>
        </p:txBody>
      </p:sp>
    </p:spTree>
    <p:extLst>
      <p:ext uri="{BB962C8B-B14F-4D97-AF65-F5344CB8AC3E}">
        <p14:creationId xmlns:p14="http://schemas.microsoft.com/office/powerpoint/2010/main" val="12888608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では、こうした事故や失敗を防ぐためにはどのような対策ができるでしょうか？</a:t>
            </a:r>
            <a:endParaRPr kumimoji="1" lang="en-US" altLang="ja-JP"/>
          </a:p>
          <a:p>
            <a:r>
              <a:rPr kumimoji="1" lang="ja-JP" altLang="en-US"/>
              <a:t>ここでは、主催者スポーツボランティア個人などが備えられる準備を</a:t>
            </a:r>
            <a:r>
              <a:rPr kumimoji="1" lang="en-US" altLang="ja-JP"/>
              <a:t>5</a:t>
            </a:r>
            <a:r>
              <a:rPr kumimoji="1" lang="ja-JP" altLang="en-US"/>
              <a:t>つ対応を紹介します。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64</a:t>
            </a:fld>
            <a:endParaRPr lang="en-US" altLang="ja-JP"/>
          </a:p>
        </p:txBody>
      </p:sp>
    </p:spTree>
    <p:extLst>
      <p:ext uri="{BB962C8B-B14F-4D97-AF65-F5344CB8AC3E}">
        <p14:creationId xmlns:p14="http://schemas.microsoft.com/office/powerpoint/2010/main" val="29358432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a:t>
            </a:r>
            <a:r>
              <a:rPr kumimoji="1" lang="ja-JP" altLang="en-US"/>
              <a:t>つ目は、当日に備えた体調管理です。</a:t>
            </a:r>
            <a:endParaRPr kumimoji="1" lang="en-US" altLang="ja-JP"/>
          </a:p>
          <a:p>
            <a:r>
              <a:rPr kumimoji="1" lang="ja-JP" altLang="en-US"/>
              <a:t>スポーツイベントは、非日常の体験となるため、日常の体調管理が重要です。当日は活動が長時間続くこともあり、夕方以降には疲労が溜まり事故が発生しやすくなります。</a:t>
            </a:r>
          </a:p>
          <a:p>
            <a:r>
              <a:rPr kumimoji="1" lang="ja-JP" altLang="en-US"/>
              <a:t>当日に向けてしっかりと体調管理をするように心がけてください。 </a:t>
            </a:r>
          </a:p>
          <a:p>
            <a:r>
              <a:rPr kumimoji="1" lang="ja-JP" altLang="en-US"/>
              <a:t> </a:t>
            </a:r>
            <a:endParaRPr kumimoji="1" lang="en-US" altLang="ja-JP"/>
          </a:p>
          <a:p>
            <a:pPr defTabSz="910468">
              <a:defRPr/>
            </a:pPr>
            <a:r>
              <a:rPr kumimoji="1" lang="en-US" altLang="ja-JP"/>
              <a:t>【</a:t>
            </a:r>
            <a:r>
              <a:rPr kumimoji="1" lang="ja-JP" altLang="en-US"/>
              <a:t>自身の経験に基づいたエピソードや、自身が心がけていることを伝える</a:t>
            </a:r>
            <a:r>
              <a:rPr kumimoji="1" lang="en-US" altLang="ja-JP"/>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65</a:t>
            </a:fld>
            <a:endParaRPr lang="en-US" altLang="ja-JP"/>
          </a:p>
        </p:txBody>
      </p:sp>
    </p:spTree>
    <p:extLst>
      <p:ext uri="{BB962C8B-B14F-4D97-AF65-F5344CB8AC3E}">
        <p14:creationId xmlns:p14="http://schemas.microsoft.com/office/powerpoint/2010/main" val="35349201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2</a:t>
            </a:r>
            <a:r>
              <a:rPr kumimoji="1" lang="ja-JP" altLang="en-US"/>
              <a:t>つ目は、活動前に連絡系統を確認することです。</a:t>
            </a:r>
            <a:endParaRPr kumimoji="1" lang="en-US" altLang="ja-JP"/>
          </a:p>
          <a:p>
            <a:endParaRPr kumimoji="1" lang="en-US" altLang="ja-JP"/>
          </a:p>
          <a:p>
            <a:r>
              <a:rPr kumimoji="1" lang="ja-JP" altLang="en-US"/>
              <a:t>活動前には連絡系統を確認するようにしてください。困ったことが起こった時、連絡相</a:t>
            </a:r>
          </a:p>
          <a:p>
            <a:r>
              <a:rPr kumimoji="1" lang="ja-JP" altLang="en-US"/>
              <a:t>手や連絡手段が分からないと、周りに迷惑がかかってしまいます。また、急病人や怪我</a:t>
            </a:r>
          </a:p>
          <a:p>
            <a:r>
              <a:rPr kumimoji="1" lang="ja-JP" altLang="en-US"/>
              <a:t>人が出た時に、慌てたメンバーが一斉に </a:t>
            </a:r>
            <a:r>
              <a:rPr kumimoji="1" lang="en-US" altLang="ja-JP"/>
              <a:t>119 </a:t>
            </a:r>
            <a:r>
              <a:rPr kumimoji="1" lang="ja-JP" altLang="en-US"/>
              <a:t>番で連絡をしてしまうと、却って対応に時</a:t>
            </a:r>
          </a:p>
          <a:p>
            <a:r>
              <a:rPr kumimoji="1" lang="ja-JP" altLang="en-US"/>
              <a:t>間がかかります。活動前にしっかりと連絡系統を確認しておいてください。 </a:t>
            </a:r>
            <a:endParaRPr kumimoji="1" lang="en-US" altLang="ja-JP"/>
          </a:p>
          <a:p>
            <a:endParaRPr kumimoji="1" lang="en-US" altLang="ja-JP"/>
          </a:p>
          <a:p>
            <a:pPr defTabSz="910468">
              <a:defRPr/>
            </a:pPr>
            <a:r>
              <a:rPr kumimoji="1" lang="en-US" altLang="ja-JP"/>
              <a:t>【</a:t>
            </a:r>
            <a:r>
              <a:rPr kumimoji="1" lang="ja-JP" altLang="en-US"/>
              <a:t>自身の経験に基づいたエピソードや、自身が心がけていることを伝える</a:t>
            </a:r>
            <a:r>
              <a:rPr kumimoji="1" lang="en-US" altLang="ja-JP"/>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66</a:t>
            </a:fld>
            <a:endParaRPr lang="en-US" altLang="ja-JP"/>
          </a:p>
        </p:txBody>
      </p:sp>
    </p:spTree>
    <p:extLst>
      <p:ext uri="{BB962C8B-B14F-4D97-AF65-F5344CB8AC3E}">
        <p14:creationId xmlns:p14="http://schemas.microsoft.com/office/powerpoint/2010/main" val="21758689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3</a:t>
            </a:r>
            <a:r>
              <a:rPr kumimoji="1" lang="ja-JP" altLang="en-US"/>
              <a:t>つ目は、悪天候への対応や備えを行うことです。</a:t>
            </a:r>
            <a:endParaRPr kumimoji="1" lang="en-US" altLang="ja-JP"/>
          </a:p>
          <a:p>
            <a:endParaRPr kumimoji="1" lang="en-US" altLang="ja-JP"/>
          </a:p>
          <a:p>
            <a:r>
              <a:rPr kumimoji="1" lang="ja-JP" altLang="en-US"/>
              <a:t>悪天候への対応も重要です。雨、雷、風、台風などがありますが、</a:t>
            </a:r>
            <a:r>
              <a:rPr kumimoji="1" lang="en-US" altLang="ja-JP"/>
              <a:t>SNS </a:t>
            </a:r>
            <a:r>
              <a:rPr kumimoji="1" lang="ja-JP" altLang="en-US"/>
              <a:t>やスマートフォンで正確に天気を知ることができるので、それらを活用しながら天候の変化に対応するようにしてください。寒さ対策に限らず悪天候の場合も考え、予備の着替えを用意しておくことが望ましいが、荷物が増えすぎないよう、効果的な衣類を選ぶと良いでしょう。昨今は体を温めてくれるものから、汗を気化させて冷えやすいものまで素材も多様です。直射日光を浴びる可能性がある活動では、帽子・長袖長ズボンは必須です。雨が予想される場合は、降ってからではなく、降り始める前に、防水ビニール袋へ荷物を入れてお</a:t>
            </a:r>
          </a:p>
          <a:p>
            <a:r>
              <a:rPr kumimoji="1" lang="ja-JP" altLang="en-US"/>
              <a:t>くと良いでしょう。</a:t>
            </a:r>
            <a:endParaRPr kumimoji="1" lang="en-US" altLang="ja-JP"/>
          </a:p>
          <a:p>
            <a:endParaRPr kumimoji="1" lang="en-US" altLang="ja-JP"/>
          </a:p>
          <a:p>
            <a:pPr defTabSz="910468">
              <a:defRPr/>
            </a:pPr>
            <a:r>
              <a:rPr kumimoji="1" lang="en-US" altLang="ja-JP"/>
              <a:t>【</a:t>
            </a:r>
            <a:r>
              <a:rPr kumimoji="1" lang="ja-JP" altLang="en-US"/>
              <a:t>自身の経験に基づいたエピソードや、自身が心がけていることを伝える</a:t>
            </a:r>
            <a:r>
              <a:rPr kumimoji="1" lang="en-US" altLang="ja-JP"/>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67</a:t>
            </a:fld>
            <a:endParaRPr lang="en-US" altLang="ja-JP"/>
          </a:p>
        </p:txBody>
      </p:sp>
    </p:spTree>
    <p:extLst>
      <p:ext uri="{BB962C8B-B14F-4D97-AF65-F5344CB8AC3E}">
        <p14:creationId xmlns:p14="http://schemas.microsoft.com/office/powerpoint/2010/main" val="15568104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4</a:t>
            </a:r>
            <a:r>
              <a:rPr kumimoji="1" lang="ja-JP" altLang="en-US"/>
              <a:t>つ目は、応急手当後の受診を勧めることです。</a:t>
            </a:r>
            <a:endParaRPr kumimoji="1" lang="en-US" altLang="ja-JP"/>
          </a:p>
          <a:p>
            <a:r>
              <a:rPr kumimoji="1" lang="ja-JP" altLang="en-US"/>
              <a:t>イベント会場で行えるのは応急の手当てに限られるため、必ず医療機関での受診を勧め、たとえ軽度な出血で止血できた場合であっても、「念のため、医療機関を受診してください」と伝えましょう。特に転倒して後頭部をぶつけたりした場合は、その場で問題無くても後で急変する可能性があるので、必ず受診を勧めるようにしてください。また子どもが怪我をした場合は、どんなに小さな怪我でも保護者に伝えるようにしてください。 </a:t>
            </a:r>
            <a:endParaRPr kumimoji="1" lang="en-US" altLang="ja-JP"/>
          </a:p>
          <a:p>
            <a:endParaRPr kumimoji="1" lang="en-US" altLang="ja-JP"/>
          </a:p>
          <a:p>
            <a:pPr defTabSz="910468">
              <a:defRPr/>
            </a:pPr>
            <a:r>
              <a:rPr kumimoji="1" lang="en-US" altLang="ja-JP"/>
              <a:t>【</a:t>
            </a:r>
            <a:r>
              <a:rPr kumimoji="1" lang="ja-JP" altLang="en-US"/>
              <a:t>自身の経験に基づいたエピソードや、自身が心がけていることを伝える</a:t>
            </a:r>
            <a:r>
              <a:rPr kumimoji="1" lang="en-US" altLang="ja-JP"/>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68</a:t>
            </a:fld>
            <a:endParaRPr lang="en-US" altLang="ja-JP"/>
          </a:p>
        </p:txBody>
      </p:sp>
    </p:spTree>
    <p:extLst>
      <p:ext uri="{BB962C8B-B14F-4D97-AF65-F5344CB8AC3E}">
        <p14:creationId xmlns:p14="http://schemas.microsoft.com/office/powerpoint/2010/main" val="20748449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リスク対処のために、リーダーは救急手当を身に付けておくことが大切です。講習はスライドに書いてある通り、消防本部は普通救命講習、日本赤十字社は救急法基礎講習となっています。いずれかの講習を受けた方はいらっしゃいますか？（受講者に挙手を促す） </a:t>
            </a:r>
          </a:p>
          <a:p>
            <a:r>
              <a:rPr kumimoji="1" lang="ja-JP" altLang="en-US"/>
              <a:t>講習は </a:t>
            </a:r>
            <a:r>
              <a:rPr kumimoji="1" lang="en-US" altLang="ja-JP"/>
              <a:t>3 </a:t>
            </a:r>
            <a:r>
              <a:rPr kumimoji="1" lang="ja-JP" altLang="en-US"/>
              <a:t>年で更新になりますので、必ず更新するようにしてください。 </a:t>
            </a:r>
          </a:p>
          <a:p>
            <a:endParaRPr kumimoji="1" lang="en-US" altLang="ja-JP"/>
          </a:p>
          <a:p>
            <a:r>
              <a:rPr kumimoji="1" lang="en-US" altLang="ja-JP"/>
              <a:t>JSVN</a:t>
            </a:r>
            <a:r>
              <a:rPr kumimoji="1" lang="ja-JP" altLang="en-US"/>
              <a:t>のスポーツボランティア・上級リーダー養成研修会の受講には、こうした応急手当の講習を受講していることが必須となります。</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69</a:t>
            </a:fld>
            <a:endParaRPr lang="en-US" altLang="ja-JP"/>
          </a:p>
        </p:txBody>
      </p:sp>
    </p:spTree>
    <p:extLst>
      <p:ext uri="{BB962C8B-B14F-4D97-AF65-F5344CB8AC3E}">
        <p14:creationId xmlns:p14="http://schemas.microsoft.com/office/powerpoint/2010/main" val="11739531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5</a:t>
            </a:r>
            <a:r>
              <a:rPr kumimoji="1" lang="ja-JP" altLang="en-US"/>
              <a:t>つ目は、トラブルには複数のスタッフで対応してください。</a:t>
            </a:r>
            <a:endParaRPr kumimoji="1" lang="en-US" altLang="ja-JP"/>
          </a:p>
          <a:p>
            <a:endParaRPr kumimoji="1" lang="en-US" altLang="ja-JP"/>
          </a:p>
          <a:p>
            <a:r>
              <a:rPr kumimoji="1" lang="ja-JP" altLang="en-US"/>
              <a:t>特にクレームに対しては、必ず </a:t>
            </a:r>
            <a:r>
              <a:rPr kumimoji="1" lang="en-US" altLang="ja-JP"/>
              <a:t>2 </a:t>
            </a:r>
            <a:r>
              <a:rPr kumimoji="1" lang="ja-JP" altLang="en-US"/>
              <a:t>人以上で対応するようにしましょう。大きなトラブルであればあるほど、複数人での対応が望ましいです。小さなトラブルであっても、時間とともに大きな問題に発展するケースもあるので気をつけましょう。どんなに些細なことでも一人で対応せず、メンバー間で情報を共有することが、クレームやトラブルを防ぐことにも繋がります。 </a:t>
            </a:r>
            <a:endParaRPr kumimoji="1" lang="en-US" altLang="ja-JP"/>
          </a:p>
          <a:p>
            <a:endParaRPr kumimoji="1" lang="en-US" altLang="ja-JP"/>
          </a:p>
          <a:p>
            <a:pPr defTabSz="910468">
              <a:defRPr/>
            </a:pPr>
            <a:r>
              <a:rPr kumimoji="1" lang="en-US" altLang="ja-JP"/>
              <a:t>【</a:t>
            </a:r>
            <a:r>
              <a:rPr kumimoji="1" lang="ja-JP" altLang="en-US"/>
              <a:t>自身の経験に基づいたエピソードや、自身が心がけていることを伝える</a:t>
            </a:r>
            <a:r>
              <a:rPr kumimoji="1" lang="en-US" altLang="ja-JP"/>
              <a:t>】</a:t>
            </a: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70</a:t>
            </a:fld>
            <a:endParaRPr lang="en-US" altLang="ja-JP"/>
          </a:p>
        </p:txBody>
      </p:sp>
    </p:spTree>
    <p:extLst>
      <p:ext uri="{BB962C8B-B14F-4D97-AF65-F5344CB8AC3E}">
        <p14:creationId xmlns:p14="http://schemas.microsoft.com/office/powerpoint/2010/main" val="752876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日本スポーツボランティアネットワークでは、スポーツボランティア・リーダーを</a:t>
            </a:r>
            <a:endParaRPr lang="en-US" altLang="ja-JP" dirty="0"/>
          </a:p>
          <a:p>
            <a:pPr eaLnBrk="1" hangingPunct="1">
              <a:spcBef>
                <a:spcPct val="0"/>
              </a:spcBef>
            </a:pPr>
            <a:r>
              <a:rPr lang="ja-JP" altLang="en-US" dirty="0"/>
              <a:t>ボランティアで活動する上で必要な一つの役割だと考えています。</a:t>
            </a:r>
            <a:endParaRPr lang="en-US" altLang="ja-JP" dirty="0"/>
          </a:p>
          <a:p>
            <a:pPr eaLnBrk="1" hangingPunct="1">
              <a:spcBef>
                <a:spcPct val="0"/>
              </a:spcBef>
            </a:pPr>
            <a:endParaRPr lang="en-US" altLang="ja-JP" dirty="0"/>
          </a:p>
          <a:p>
            <a:pPr eaLnBrk="1" hangingPunct="1">
              <a:spcBef>
                <a:spcPct val="0"/>
              </a:spcBef>
            </a:pPr>
            <a:r>
              <a:rPr lang="ja-JP" altLang="en-US" dirty="0"/>
              <a:t>要するに、誰でもスポーツボランティア・リーダーになることができるのです。</a:t>
            </a:r>
            <a:endParaRPr lang="en-US" altLang="ja-JP" dirty="0"/>
          </a:p>
          <a:p>
            <a:pPr eaLnBrk="1" hangingPunct="1">
              <a:spcBef>
                <a:spcPct val="0"/>
              </a:spcBef>
            </a:pPr>
            <a:endParaRPr lang="en-US" altLang="ja-JP" dirty="0"/>
          </a:p>
          <a:p>
            <a:pPr eaLnBrk="1" hangingPunct="1">
              <a:spcBef>
                <a:spcPct val="0"/>
              </a:spcBef>
            </a:pPr>
            <a:r>
              <a:rPr lang="ja-JP" altLang="en-US" dirty="0"/>
              <a:t>今日ご参加いただいているみなさんの中にも</a:t>
            </a:r>
            <a:endParaRPr lang="en-US" altLang="ja-JP" dirty="0"/>
          </a:p>
          <a:p>
            <a:pPr eaLnBrk="1" hangingPunct="1">
              <a:spcBef>
                <a:spcPct val="0"/>
              </a:spcBef>
            </a:pPr>
            <a:r>
              <a:rPr lang="ja-JP" altLang="en-US" dirty="0"/>
              <a:t>普段の社会生活の中でリーダーを担った経験がなかったり、少ない方がいて</a:t>
            </a:r>
            <a:endParaRPr lang="en-US" altLang="ja-JP" dirty="0"/>
          </a:p>
          <a:p>
            <a:pPr eaLnBrk="1" hangingPunct="1">
              <a:spcBef>
                <a:spcPct val="0"/>
              </a:spcBef>
            </a:pPr>
            <a:r>
              <a:rPr lang="ja-JP" altLang="en-US" dirty="0"/>
              <a:t>「自分はリーダータイプではない」と不安に感じている方もいるかもしれません。</a:t>
            </a:r>
            <a:endParaRPr lang="en-US" altLang="ja-JP" dirty="0"/>
          </a:p>
          <a:p>
            <a:pPr eaLnBrk="1" hangingPunct="1">
              <a:spcBef>
                <a:spcPct val="0"/>
              </a:spcBef>
            </a:pPr>
            <a:endParaRPr lang="en-US" altLang="ja-JP" dirty="0"/>
          </a:p>
          <a:p>
            <a:pPr eaLnBrk="1" hangingPunct="1">
              <a:spcBef>
                <a:spcPct val="0"/>
              </a:spcBef>
            </a:pPr>
            <a:r>
              <a:rPr lang="ja-JP" altLang="en-US" dirty="0"/>
              <a:t>この研修会で、リーダーに必要な知識やスキルを学びながら、他の参加者との意見交換をし</a:t>
            </a:r>
            <a:endParaRPr lang="en-US" altLang="ja-JP" dirty="0"/>
          </a:p>
          <a:p>
            <a:pPr eaLnBrk="1" hangingPunct="1">
              <a:spcBef>
                <a:spcPct val="0"/>
              </a:spcBef>
            </a:pPr>
            <a:r>
              <a:rPr lang="ja-JP" altLang="en-US" dirty="0"/>
              <a:t>それを活動現場で実践し、多くの活動を経験することで、</a:t>
            </a:r>
            <a:endParaRPr lang="en-US" altLang="ja-JP" dirty="0"/>
          </a:p>
          <a:p>
            <a:pPr eaLnBrk="1" hangingPunct="1">
              <a:spcBef>
                <a:spcPct val="0"/>
              </a:spcBef>
            </a:pPr>
            <a:r>
              <a:rPr lang="ja-JP" altLang="en-US" dirty="0"/>
              <a:t>それぞれが描く理想のスポーツボランティア・リーダーになることができます。</a:t>
            </a:r>
            <a:endParaRPr lang="en-US" altLang="ja-JP" dirty="0"/>
          </a:p>
          <a:p>
            <a:pPr eaLnBrk="1" hangingPunct="1">
              <a:spcBef>
                <a:spcPct val="0"/>
              </a:spcBef>
            </a:pPr>
            <a:endParaRPr lang="en-US" altLang="ja-JP" dirty="0"/>
          </a:p>
          <a:p>
            <a:pPr eaLnBrk="1" hangingPunct="1">
              <a:spcBef>
                <a:spcPct val="0"/>
              </a:spcBef>
            </a:pPr>
            <a:r>
              <a:rPr lang="ja-JP" altLang="en-US" dirty="0"/>
              <a:t>この研修会で一緒に学びながら、理想のリーダー像を描いていってください。</a:t>
            </a:r>
            <a:endParaRPr lang="en-US" altLang="ja-JP" dirty="0"/>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7</a:t>
            </a:fld>
            <a:endParaRPr lang="en-US" altLang="ja-JP"/>
          </a:p>
        </p:txBody>
      </p:sp>
    </p:spTree>
    <p:extLst>
      <p:ext uri="{BB962C8B-B14F-4D97-AF65-F5344CB8AC3E}">
        <p14:creationId xmlns:p14="http://schemas.microsoft.com/office/powerpoint/2010/main" val="28114276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kumimoji="1" lang="ja-JP" altLang="en-US"/>
              <a:t>以上が、ここでは、主催者スポーツボランティア個人などが備えられる準備を</a:t>
            </a:r>
            <a:r>
              <a:rPr kumimoji="1" lang="en-US" altLang="ja-JP"/>
              <a:t>5</a:t>
            </a:r>
            <a:r>
              <a:rPr kumimoji="1" lang="ja-JP" altLang="en-US"/>
              <a:t>つ対応を紹介します。 </a:t>
            </a:r>
            <a:endParaRPr kumimoji="1" lang="en-US" altLang="ja-JP"/>
          </a:p>
          <a:p>
            <a:pPr defTabSz="910468">
              <a:defRPr/>
            </a:pPr>
            <a:endParaRPr kumimoji="1" lang="en-US" altLang="ja-JP"/>
          </a:p>
          <a:p>
            <a:pPr defTabSz="910468">
              <a:defRPr/>
            </a:pPr>
            <a:r>
              <a:rPr kumimoji="1" lang="en-US" altLang="ja-JP"/>
              <a:t>【</a:t>
            </a:r>
            <a:r>
              <a:rPr kumimoji="1" lang="ja-JP" altLang="en-US"/>
              <a:t>自身の経験で、他にが心がけていることがあれば伝える</a:t>
            </a:r>
            <a:r>
              <a:rPr kumimoji="1" lang="en-US" altLang="ja-JP"/>
              <a:t>】</a:t>
            </a:r>
            <a:endParaRPr kumimoji="1" lang="ja-JP" altLang="en-US"/>
          </a:p>
          <a:p>
            <a:pPr defTabSz="910468">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71</a:t>
            </a:fld>
            <a:endParaRPr lang="en-US" altLang="ja-JP"/>
          </a:p>
        </p:txBody>
      </p:sp>
    </p:spTree>
    <p:extLst>
      <p:ext uri="{BB962C8B-B14F-4D97-AF65-F5344CB8AC3E}">
        <p14:creationId xmlns:p14="http://schemas.microsoft.com/office/powerpoint/2010/main" val="31603389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コロナ禍によって、様々な生活がニューノーマル（新たな生活様式）へと置き換わってきました。</a:t>
            </a:r>
            <a:endParaRPr kumimoji="1" lang="en-US" altLang="ja-JP" dirty="0"/>
          </a:p>
          <a:p>
            <a:r>
              <a:rPr kumimoji="1" lang="ja-JP" altLang="en-US" dirty="0"/>
              <a:t>まだまだ不安な生活は続きます。</a:t>
            </a:r>
            <a:endParaRPr kumimoji="1" lang="en-US" altLang="ja-JP" dirty="0"/>
          </a:p>
          <a:p>
            <a:endParaRPr kumimoji="1" lang="en-US" altLang="ja-JP" dirty="0"/>
          </a:p>
          <a:p>
            <a:r>
              <a:rPr kumimoji="1" lang="ja-JP" altLang="en-US" dirty="0"/>
              <a:t>スポーツボランティア活動に参加する時にも気を付けるべきことは、</a:t>
            </a:r>
            <a:endParaRPr kumimoji="1" lang="en-US" altLang="ja-JP" dirty="0"/>
          </a:p>
          <a:p>
            <a:r>
              <a:rPr kumimoji="1" lang="ja-JP" altLang="en-US" dirty="0"/>
              <a:t>まずは体調管理。ご自身が感染しないことはもちろんですが</a:t>
            </a:r>
            <a:endParaRPr kumimoji="1" lang="en-US" altLang="ja-JP" dirty="0"/>
          </a:p>
          <a:p>
            <a:r>
              <a:rPr kumimoji="1" lang="ja-JP" altLang="en-US" dirty="0"/>
              <a:t>活動日の</a:t>
            </a:r>
            <a:r>
              <a:rPr kumimoji="1" lang="en-US" altLang="ja-JP" dirty="0"/>
              <a:t>2</a:t>
            </a:r>
            <a:r>
              <a:rPr kumimoji="1" lang="ja-JP" altLang="en-US" dirty="0"/>
              <a:t>週間前から検温や健康状態を記入した</a:t>
            </a:r>
          </a:p>
          <a:p>
            <a:r>
              <a:rPr kumimoji="1" lang="ja-JP" altLang="en-US" dirty="0"/>
              <a:t>健康チェックシートなどの提出が必要な活動もあります。</a:t>
            </a:r>
            <a:endParaRPr kumimoji="1" lang="en-US" altLang="ja-JP" dirty="0"/>
          </a:p>
          <a:p>
            <a:endParaRPr kumimoji="1" lang="en-US" altLang="ja-JP" dirty="0"/>
          </a:p>
          <a:p>
            <a:r>
              <a:rPr kumimoji="1" lang="ja-JP" altLang="en-US" dirty="0"/>
              <a:t>そして、もし少しでも体調に不安がある場合は</a:t>
            </a:r>
            <a:endParaRPr kumimoji="1" lang="en-US" altLang="ja-JP" dirty="0"/>
          </a:p>
          <a:p>
            <a:r>
              <a:rPr kumimoji="1" lang="ja-JP" altLang="en-US" dirty="0"/>
              <a:t>勇気を持って休んでください。</a:t>
            </a:r>
            <a:endParaRPr kumimoji="1" lang="en-US" altLang="ja-JP" dirty="0"/>
          </a:p>
          <a:p>
            <a:r>
              <a:rPr kumimoji="1" lang="ja-JP" altLang="en-US" dirty="0"/>
              <a:t>リーダーの方の中には、責任感を感じ、なかなか休みづらいということがあるかもしれませんが</a:t>
            </a:r>
            <a:endParaRPr kumimoji="1" lang="en-US" altLang="ja-JP" dirty="0"/>
          </a:p>
          <a:p>
            <a:r>
              <a:rPr kumimoji="1" lang="ja-JP" altLang="en-US" dirty="0"/>
              <a:t>少しでも不安がある場合は、必ず主催者に連絡をとって休むようにしてください。</a:t>
            </a:r>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72</a:t>
            </a:fld>
            <a:endParaRPr lang="en-US" altLang="ja-JP" dirty="0"/>
          </a:p>
        </p:txBody>
      </p:sp>
    </p:spTree>
    <p:extLst>
      <p:ext uri="{BB962C8B-B14F-4D97-AF65-F5344CB8AC3E}">
        <p14:creationId xmlns:p14="http://schemas.microsoft.com/office/powerpoint/2010/main" val="6776055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ここからはコミュニケーションについて、特にアイスブレイクについて説明します。</a:t>
            </a:r>
            <a:endParaRPr kumimoji="1" lang="en-US" altLang="ja-JP"/>
          </a:p>
          <a:p>
            <a:r>
              <a:rPr kumimoji="1" lang="ja-JP" altLang="en-US"/>
              <a:t>以前のスポーツボランティア研修会で、アイスブレイクについて説明していますが、もう一度内容を振り返って説明します。 </a:t>
            </a:r>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73</a:t>
            </a:fld>
            <a:endParaRPr lang="en-US" altLang="ja-JP"/>
          </a:p>
        </p:txBody>
      </p:sp>
    </p:spTree>
    <p:extLst>
      <p:ext uri="{BB962C8B-B14F-4D97-AF65-F5344CB8AC3E}">
        <p14:creationId xmlns:p14="http://schemas.microsoft.com/office/powerpoint/2010/main" val="40884350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スポーツボランティアへの理解を深めるために、今度は統計から読み取ってみましょう。</a:t>
            </a:r>
          </a:p>
          <a:p>
            <a:r>
              <a:rPr kumimoji="1" lang="ja-JP" altLang="en-US" dirty="0"/>
              <a:t>このグラフはスポーツボランティア研修会でも説明しましたが、スポーツボランティア実施率についてのグラフです。スポーツボランティア研修会と異なる点があります。それが、赤色のスポーツボランティア実施希望率です。</a:t>
            </a:r>
            <a:endParaRPr kumimoji="1" lang="en-US" altLang="ja-JP" dirty="0"/>
          </a:p>
          <a:p>
            <a:r>
              <a:rPr kumimoji="1" lang="ja-JP" altLang="en-US" dirty="0"/>
              <a:t>青色の実施率は全体的に横ばいですが、実施希望率も横ばいで推移しています。つまり、過去 </a:t>
            </a:r>
            <a:r>
              <a:rPr kumimoji="1" lang="en-US" altLang="ja-JP" dirty="0"/>
              <a:t>20 </a:t>
            </a:r>
            <a:r>
              <a:rPr kumimoji="1" lang="ja-JP" altLang="en-US" dirty="0"/>
              <a:t>年近く、大きな数値の変動がほとんどありません。ただ、２つを比べてみると赤の実施率希望率は、青の実施率の倍ぐらいになっています。 </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74</a:t>
            </a:fld>
            <a:endParaRPr lang="en-US" altLang="ja-JP"/>
          </a:p>
        </p:txBody>
      </p:sp>
    </p:spTree>
    <p:extLst>
      <p:ext uri="{BB962C8B-B14F-4D97-AF65-F5344CB8AC3E}">
        <p14:creationId xmlns:p14="http://schemas.microsoft.com/office/powerpoint/2010/main" val="16284567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次に、スポーツボランティアの内容別の実施率と実施希望率をみてみましょう。実施率、実施希望率ともに上位 </a:t>
            </a:r>
            <a:r>
              <a:rPr kumimoji="1" lang="en-US" altLang="ja-JP"/>
              <a:t>3 </a:t>
            </a:r>
            <a:r>
              <a:rPr kumimoji="1" lang="ja-JP" altLang="en-US"/>
              <a:t>つの活動内容は同じです。注目するべきなのは、表の右下の赤字部分、「全国・国際的なスポーツイベント」における「大会・イベントの運営や世話」の項目が、実施率に比べて希望率が高いことです。ラグビーワールドカップ </a:t>
            </a:r>
            <a:r>
              <a:rPr kumimoji="1" lang="en-US" altLang="ja-JP"/>
              <a:t>2019</a:t>
            </a:r>
            <a:r>
              <a:rPr kumimoji="1" lang="ja-JP" altLang="en-US"/>
              <a:t>、東京</a:t>
            </a:r>
            <a:r>
              <a:rPr kumimoji="1" lang="en-US" altLang="ja-JP"/>
              <a:t>2020 </a:t>
            </a:r>
            <a:r>
              <a:rPr kumimoji="1" lang="ja-JP" altLang="en-US"/>
              <a:t>大会など、国際的な大会を目前に、にボランティアとして参加したいと思っている人が増えてきていると思います。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75</a:t>
            </a:fld>
            <a:endParaRPr lang="en-US" altLang="ja-JP"/>
          </a:p>
        </p:txBody>
      </p:sp>
    </p:spTree>
    <p:extLst>
      <p:ext uri="{BB962C8B-B14F-4D97-AF65-F5344CB8AC3E}">
        <p14:creationId xmlns:p14="http://schemas.microsoft.com/office/powerpoint/2010/main" val="22946984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a:t>
            </a:r>
            <a:r>
              <a:rPr kumimoji="1" lang="ja-JP" altLang="en-US" dirty="0"/>
              <a:t>スライドアニメーションあり</a:t>
            </a:r>
            <a:r>
              <a:rPr kumimoji="1" lang="en-US" altLang="ja-JP" dirty="0"/>
              <a:t>》</a:t>
            </a:r>
          </a:p>
          <a:p>
            <a:pPr eaLnBrk="1" hangingPunct="1"/>
            <a:endParaRPr lang="en-US" altLang="ja-JP" dirty="0"/>
          </a:p>
          <a:p>
            <a:pPr eaLnBrk="1" hangingPunct="1"/>
            <a:endParaRPr lang="en-US" altLang="ja-JP" dirty="0"/>
          </a:p>
          <a:p>
            <a:pPr eaLnBrk="1" hangingPunct="1"/>
            <a:r>
              <a:rPr lang="ja-JP" altLang="en-US" dirty="0"/>
              <a:t>まずは、みなさん自分自身のことを振り返りながら、なぜボランティアをするのか考えてみましょう。</a:t>
            </a:r>
            <a:endParaRPr lang="en-US" altLang="ja-JP" dirty="0"/>
          </a:p>
          <a:p>
            <a:pPr eaLnBrk="1" hangingPunct="1"/>
            <a:endParaRPr lang="en-US" altLang="ja-JP" dirty="0"/>
          </a:p>
          <a:p>
            <a:pPr eaLnBrk="1" hangingPunct="1"/>
            <a:r>
              <a:rPr lang="ja-JP" altLang="en-US" dirty="0"/>
              <a:t>この後、グループの中で「自分がどうしてボランティア活動をしているのか」発表、ディスカッションをしていただきます。</a:t>
            </a:r>
            <a:endParaRPr lang="en-US" altLang="ja-JP" dirty="0"/>
          </a:p>
          <a:p>
            <a:pPr eaLnBrk="1" hangingPunct="1"/>
            <a:endParaRPr lang="en-US" altLang="ja-JP" dirty="0"/>
          </a:p>
          <a:p>
            <a:pPr eaLnBrk="1" hangingPunct="1"/>
            <a:r>
              <a:rPr lang="ja-JP" altLang="en-US" dirty="0"/>
              <a:t>その前に、自分がはどうしてボランティア活動をするのかワークシートに記入してください。</a:t>
            </a:r>
            <a:endParaRPr lang="en-US" altLang="ja-JP" dirty="0"/>
          </a:p>
          <a:p>
            <a:pPr eaLnBrk="1" hangingPunct="1"/>
            <a:r>
              <a:rPr lang="en-US" altLang="ja-JP" dirty="0"/>
              <a:t>3</a:t>
            </a:r>
            <a:r>
              <a:rPr lang="ja-JP" altLang="en-US" dirty="0"/>
              <a:t>分間時間をとります。</a:t>
            </a:r>
            <a:endParaRPr lang="en-US" altLang="ja-JP" dirty="0"/>
          </a:p>
          <a:p>
            <a:pPr eaLnBrk="1" hangingPunct="1"/>
            <a:r>
              <a:rPr lang="ja-JP" altLang="en-US" dirty="0"/>
              <a:t>（</a:t>
            </a:r>
            <a:r>
              <a:rPr lang="en-US" altLang="ja-JP" dirty="0"/>
              <a:t>3</a:t>
            </a:r>
            <a:r>
              <a:rPr lang="ja-JP" altLang="en-US" dirty="0"/>
              <a:t>分間）</a:t>
            </a:r>
            <a:endParaRPr lang="en-US" altLang="ja-JP" dirty="0"/>
          </a:p>
          <a:p>
            <a:pPr eaLnBrk="1" hangingPunct="1"/>
            <a:endParaRPr lang="en-US" altLang="ja-JP" dirty="0"/>
          </a:p>
          <a:p>
            <a:pPr eaLnBrk="1" hangingPunct="1"/>
            <a:r>
              <a:rPr lang="ja-JP" altLang="en-US" dirty="0"/>
              <a:t>みなさん書けましたか？</a:t>
            </a:r>
            <a:endParaRPr lang="en-US" altLang="ja-JP" dirty="0"/>
          </a:p>
          <a:p>
            <a:pPr eaLnBrk="1" hangingPunct="1"/>
            <a:r>
              <a:rPr lang="ja-JP" altLang="en-US" dirty="0"/>
              <a:t>では、２～</a:t>
            </a:r>
            <a:r>
              <a:rPr lang="en-US" altLang="ja-JP" dirty="0"/>
              <a:t>3</a:t>
            </a:r>
            <a:r>
              <a:rPr lang="ja-JP" altLang="en-US" dirty="0"/>
              <a:t>人のグループで自分がどうしてボランティア活動をするのか。</a:t>
            </a:r>
            <a:endParaRPr lang="en-US" altLang="ja-JP" dirty="0"/>
          </a:p>
          <a:p>
            <a:pPr eaLnBrk="1" hangingPunct="1"/>
            <a:r>
              <a:rPr lang="ja-JP" altLang="en-US" dirty="0"/>
              <a:t>発表をしてください。</a:t>
            </a:r>
            <a:endParaRPr lang="en-US" altLang="ja-JP" dirty="0"/>
          </a:p>
          <a:p>
            <a:pPr eaLnBrk="1" hangingPunct="1"/>
            <a:endParaRPr lang="en-US" altLang="ja-JP" dirty="0"/>
          </a:p>
          <a:p>
            <a:pPr eaLnBrk="1" hangingPunct="1"/>
            <a:r>
              <a:rPr lang="ja-JP" altLang="en-US" dirty="0"/>
              <a:t>・ディスカッション（</a:t>
            </a:r>
            <a:r>
              <a:rPr lang="en-US" altLang="ja-JP" dirty="0"/>
              <a:t>2</a:t>
            </a:r>
            <a:r>
              <a:rPr lang="ja-JP" altLang="en-US" dirty="0"/>
              <a:t>～</a:t>
            </a:r>
            <a:r>
              <a:rPr lang="en-US" altLang="ja-JP" dirty="0"/>
              <a:t>3</a:t>
            </a:r>
            <a:r>
              <a:rPr lang="ja-JP" altLang="en-US" dirty="0"/>
              <a:t>分）</a:t>
            </a:r>
            <a:endParaRPr lang="en-US" altLang="ja-JP" dirty="0"/>
          </a:p>
          <a:p>
            <a:pPr eaLnBrk="1" hangingPunct="1"/>
            <a:endParaRPr lang="en-US" altLang="ja-JP" dirty="0"/>
          </a:p>
          <a:p>
            <a:pPr eaLnBrk="1" hangingPunct="1"/>
            <a:r>
              <a:rPr lang="ja-JP" altLang="en-US" dirty="0"/>
              <a:t>時間になりました。</a:t>
            </a:r>
            <a:endParaRPr lang="en-US" altLang="ja-JP" dirty="0"/>
          </a:p>
          <a:p>
            <a:pPr eaLnBrk="1" hangingPunct="1"/>
            <a:r>
              <a:rPr lang="ja-JP" altLang="en-US" dirty="0"/>
              <a:t>どなたかグループの中で、ぜひ全体に紹介したい方といらっしゃいませんか？</a:t>
            </a:r>
            <a:endParaRPr lang="en-US" altLang="ja-JP" dirty="0"/>
          </a:p>
          <a:p>
            <a:pPr eaLnBrk="1" hangingPunct="1"/>
            <a:endParaRPr lang="en-US" altLang="ja-JP" dirty="0"/>
          </a:p>
          <a:p>
            <a:pPr eaLnBrk="1" hangingPunct="1"/>
            <a:r>
              <a:rPr lang="ja-JP" altLang="en-US" dirty="0"/>
              <a:t>・全体発表（</a:t>
            </a:r>
            <a:r>
              <a:rPr lang="en-US" altLang="ja-JP" dirty="0"/>
              <a:t>2</a:t>
            </a:r>
            <a:r>
              <a:rPr lang="ja-JP" altLang="en-US" dirty="0"/>
              <a:t>名程）</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76</a:t>
            </a:fld>
            <a:endParaRPr lang="en-US" altLang="ja-JP" dirty="0"/>
          </a:p>
        </p:txBody>
      </p:sp>
    </p:spTree>
    <p:extLst>
      <p:ext uri="{BB962C8B-B14F-4D97-AF65-F5344CB8AC3E}">
        <p14:creationId xmlns:p14="http://schemas.microsoft.com/office/powerpoint/2010/main" val="16992984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ボランティアの満足度を上げるヒントとして</a:t>
            </a:r>
            <a:endParaRPr kumimoji="1" lang="en-US" altLang="ja-JP" dirty="0"/>
          </a:p>
          <a:p>
            <a:r>
              <a:rPr kumimoji="1" lang="en-US" altLang="ja-JP" dirty="0"/>
              <a:t>GIVERS</a:t>
            </a:r>
            <a:r>
              <a:rPr kumimoji="1" lang="ja-JP" altLang="en-US" dirty="0"/>
              <a:t>（ギバーズ）というものがあります。</a:t>
            </a:r>
            <a:endParaRPr kumimoji="1" lang="en-US" altLang="ja-JP" dirty="0"/>
          </a:p>
          <a:p>
            <a:endParaRPr kumimoji="1" lang="en-US" altLang="ja-JP" dirty="0"/>
          </a:p>
          <a:p>
            <a:pPr defTabSz="947958">
              <a:defRPr/>
            </a:pPr>
            <a:r>
              <a:rPr kumimoji="1" lang="ja-JP" altLang="en-US" dirty="0"/>
              <a:t>これは、</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イギリスの「</a:t>
            </a:r>
            <a:r>
              <a:rPr lang="en-US" altLang="ja-JP" sz="1050" dirty="0">
                <a:solidFill>
                  <a:schemeClr val="bg2">
                    <a:lumMod val="25000"/>
                  </a:schemeClr>
                </a:solidFill>
                <a:latin typeface="メイリオ" panose="020B0604030504040204" pitchFamily="50" charset="-128"/>
                <a:ea typeface="メイリオ" panose="020B0604030504040204" pitchFamily="50" charset="-128"/>
              </a:rPr>
              <a:t>SPORTS RECREATION ALLIANCE</a:t>
            </a:r>
            <a:r>
              <a:rPr lang="ja-JP" altLang="en-US" sz="1050" dirty="0">
                <a:solidFill>
                  <a:schemeClr val="bg2">
                    <a:lumMod val="25000"/>
                  </a:schemeClr>
                </a:solidFill>
                <a:latin typeface="メイリオ" panose="020B0604030504040204" pitchFamily="50" charset="-128"/>
                <a:ea typeface="メイリオ" panose="020B0604030504040204" pitchFamily="50" charset="-128"/>
              </a:rPr>
              <a:t>」が、スポーツボランティアに関する調査結果からあみだした、スポーツボランティア組織やイベント主催者が、</a:t>
            </a:r>
            <a:r>
              <a:rPr lang="ja-JP" altLang="en-US" sz="1050" dirty="0">
                <a:solidFill>
                  <a:schemeClr val="accent2">
                    <a:lumMod val="60000"/>
                    <a:lumOff val="40000"/>
                  </a:schemeClr>
                </a:solidFill>
                <a:latin typeface="メイリオ" panose="020B0604030504040204" pitchFamily="50" charset="-128"/>
                <a:ea typeface="メイリオ" panose="020B0604030504040204" pitchFamily="50" charset="-128"/>
              </a:rPr>
              <a:t>スポーツボランティアに参加する人の満足度を上げ、継続的に参加してもらうために意識すべき６つのポイント。</a:t>
            </a:r>
            <a:endParaRPr lang="en-US" altLang="ja-JP" sz="1050" dirty="0">
              <a:solidFill>
                <a:schemeClr val="accent2">
                  <a:lumMod val="60000"/>
                  <a:lumOff val="40000"/>
                </a:schemeClr>
              </a:solidFill>
              <a:latin typeface="メイリオ" panose="020B0604030504040204" pitchFamily="50" charset="-128"/>
              <a:ea typeface="メイリオ" panose="020B0604030504040204" pitchFamily="50" charset="-128"/>
            </a:endParaRPr>
          </a:p>
          <a:p>
            <a:pPr defTabSz="947958">
              <a:defRPr/>
            </a:pPr>
            <a:endParaRPr lang="en-US" altLang="ja-JP" sz="1050" dirty="0">
              <a:solidFill>
                <a:schemeClr val="accent2">
                  <a:lumMod val="60000"/>
                  <a:lumOff val="40000"/>
                </a:schemeClr>
              </a:solidFill>
              <a:latin typeface="メイリオ" panose="020B0604030504040204" pitchFamily="50" charset="-128"/>
              <a:ea typeface="メイリオ" panose="020B0604030504040204" pitchFamily="50" charset="-128"/>
            </a:endParaRPr>
          </a:p>
          <a:p>
            <a:pPr defTabSz="947958">
              <a:defRPr/>
            </a:pPr>
            <a:r>
              <a:rPr lang="ja-JP" altLang="en-US" sz="1050" dirty="0">
                <a:solidFill>
                  <a:schemeClr val="accent2">
                    <a:lumMod val="60000"/>
                    <a:lumOff val="40000"/>
                  </a:schemeClr>
                </a:solidFill>
                <a:latin typeface="メイリオ" panose="020B0604030504040204" pitchFamily="50" charset="-128"/>
                <a:ea typeface="メイリオ" panose="020B0604030504040204" pitchFamily="50" charset="-128"/>
              </a:rPr>
              <a:t>本来は、リーダーではなく組織やイベント主催者のためのものですが、リーダーにも参考になる内容ですので、</a:t>
            </a:r>
            <a:endParaRPr lang="en-US" altLang="ja-JP" sz="1050" dirty="0">
              <a:solidFill>
                <a:schemeClr val="accent2">
                  <a:lumMod val="60000"/>
                  <a:lumOff val="40000"/>
                </a:schemeClr>
              </a:solidFill>
              <a:latin typeface="メイリオ" panose="020B0604030504040204" pitchFamily="50" charset="-128"/>
              <a:ea typeface="メイリオ" panose="020B0604030504040204" pitchFamily="50" charset="-128"/>
            </a:endParaRPr>
          </a:p>
          <a:p>
            <a:pPr defTabSz="947958">
              <a:defRPr/>
            </a:pPr>
            <a:r>
              <a:rPr lang="ja-JP" altLang="en-US" sz="1050" dirty="0">
                <a:solidFill>
                  <a:schemeClr val="accent2">
                    <a:lumMod val="60000"/>
                    <a:lumOff val="40000"/>
                  </a:schemeClr>
                </a:solidFill>
                <a:latin typeface="メイリオ" panose="020B0604030504040204" pitchFamily="50" charset="-128"/>
                <a:ea typeface="メイリオ" panose="020B0604030504040204" pitchFamily="50" charset="-128"/>
              </a:rPr>
              <a:t>ここで紹介させていただきます。</a:t>
            </a:r>
            <a:endParaRPr lang="en-US" altLang="ja-JP" sz="1050" dirty="0">
              <a:solidFill>
                <a:schemeClr val="accent2">
                  <a:lumMod val="60000"/>
                  <a:lumOff val="40000"/>
                </a:schemeClr>
              </a:solidFill>
              <a:latin typeface="メイリオ" panose="020B0604030504040204" pitchFamily="50" charset="-128"/>
              <a:ea typeface="メイリオ" panose="020B0604030504040204" pitchFamily="50" charset="-128"/>
            </a:endParaRPr>
          </a:p>
          <a:p>
            <a:endParaRPr kumimoji="1" lang="en-US" altLang="ja-JP" dirty="0"/>
          </a:p>
          <a:p>
            <a:r>
              <a:rPr kumimoji="1" lang="ja-JP" altLang="en-US" dirty="0"/>
              <a:t>６つのポイントは、</a:t>
            </a:r>
            <a:endParaRPr kumimoji="1" lang="en-US" altLang="ja-JP" dirty="0"/>
          </a:p>
          <a:p>
            <a:pPr rtl="0"/>
            <a:r>
              <a:rPr lang="ja-JP" altLang="en-US" sz="1050" dirty="0"/>
              <a:t>①</a:t>
            </a:r>
            <a:r>
              <a:rPr lang="en-US" altLang="ja-JP" sz="1050" dirty="0"/>
              <a:t>Growth </a:t>
            </a:r>
            <a:r>
              <a:rPr lang="ja-JP" altLang="en-US" sz="1050" dirty="0"/>
              <a:t>成長    </a:t>
            </a:r>
            <a:endParaRPr lang="en-US" altLang="ja-JP" sz="1050" dirty="0"/>
          </a:p>
          <a:p>
            <a:pPr rtl="0"/>
            <a:r>
              <a:rPr lang="ja-JP" altLang="en-US" sz="1050" dirty="0"/>
              <a:t>②</a:t>
            </a:r>
            <a:r>
              <a:rPr lang="en-US" altLang="ja-JP" sz="1050" dirty="0"/>
              <a:t>Impact </a:t>
            </a:r>
            <a:r>
              <a:rPr lang="ja-JP" altLang="en-US" sz="1050" dirty="0"/>
              <a:t>影響  </a:t>
            </a:r>
            <a:endParaRPr lang="en-US" altLang="ja-JP" sz="1050" dirty="0"/>
          </a:p>
          <a:p>
            <a:pPr rtl="0"/>
            <a:r>
              <a:rPr lang="ja-JP" altLang="en-US" sz="1050" dirty="0"/>
              <a:t>③</a:t>
            </a:r>
            <a:r>
              <a:rPr lang="en-US" altLang="ja-JP" sz="1050" dirty="0"/>
              <a:t>Voice </a:t>
            </a:r>
            <a:r>
              <a:rPr lang="ja-JP" altLang="en-US" sz="1050" dirty="0"/>
              <a:t>伝え方 </a:t>
            </a:r>
            <a:endParaRPr lang="en-US" altLang="ja-JP" sz="1050" dirty="0"/>
          </a:p>
          <a:p>
            <a:pPr rtl="0"/>
            <a:r>
              <a:rPr lang="ja-JP" altLang="en-US" sz="1050" dirty="0"/>
              <a:t>④</a:t>
            </a:r>
            <a:r>
              <a:rPr lang="en-US" altLang="ja-JP" sz="1050" dirty="0"/>
              <a:t>Experience </a:t>
            </a:r>
            <a:r>
              <a:rPr lang="ja-JP" altLang="en-US" sz="1050" dirty="0"/>
              <a:t>経験 </a:t>
            </a:r>
          </a:p>
          <a:p>
            <a:pPr rtl="0"/>
            <a:r>
              <a:rPr lang="ja-JP" altLang="en-US" sz="1050" dirty="0"/>
              <a:t>⑤</a:t>
            </a:r>
            <a:r>
              <a:rPr lang="en-US" altLang="ja-JP" sz="1050" dirty="0"/>
              <a:t>Recognition </a:t>
            </a:r>
            <a:r>
              <a:rPr lang="ja-JP" altLang="en-US" sz="1050" dirty="0"/>
              <a:t>感謝</a:t>
            </a:r>
            <a:endParaRPr lang="en-US" altLang="ja-JP" sz="1050" dirty="0"/>
          </a:p>
          <a:p>
            <a:pPr rtl="0"/>
            <a:r>
              <a:rPr lang="ja-JP" altLang="en-US" sz="1050" dirty="0"/>
              <a:t>⑥</a:t>
            </a:r>
            <a:r>
              <a:rPr lang="en-US" altLang="ja-JP" sz="1050" dirty="0"/>
              <a:t>Social </a:t>
            </a:r>
            <a:r>
              <a:rPr lang="ja-JP" altLang="en-US" sz="1050" dirty="0"/>
              <a:t>社会的な </a:t>
            </a:r>
          </a:p>
          <a:p>
            <a:r>
              <a:rPr kumimoji="1" lang="ja-JP" altLang="en-US" dirty="0"/>
              <a:t>です。</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77</a:t>
            </a:fld>
            <a:endParaRPr lang="en-US" altLang="ja-JP"/>
          </a:p>
        </p:txBody>
      </p:sp>
    </p:spTree>
    <p:extLst>
      <p:ext uri="{BB962C8B-B14F-4D97-AF65-F5344CB8AC3E}">
        <p14:creationId xmlns:p14="http://schemas.microsoft.com/office/powerpoint/2010/main" val="7420569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lang="en-US" altLang="ja-JP" sz="1100" dirty="0"/>
              <a:t>《</a:t>
            </a:r>
            <a:r>
              <a:rPr lang="ja-JP" altLang="en-US" sz="1100" dirty="0"/>
              <a:t>スライドアニメーションあり</a:t>
            </a:r>
            <a:r>
              <a:rPr lang="en-US" altLang="ja-JP" sz="1100" dirty="0"/>
              <a:t>》</a:t>
            </a:r>
          </a:p>
          <a:p>
            <a:pPr rtl="0"/>
            <a:endParaRPr lang="en-US" altLang="ja-JP" sz="1100" dirty="0"/>
          </a:p>
          <a:p>
            <a:pPr rtl="0"/>
            <a:endParaRPr lang="en-US" altLang="ja-JP" sz="1100" dirty="0"/>
          </a:p>
          <a:p>
            <a:pPr rtl="0"/>
            <a:r>
              <a:rPr lang="ja-JP" altLang="en-US" sz="1100" dirty="0"/>
              <a:t>それぞれのキーワードを詳しく説明していきます。 </a:t>
            </a:r>
          </a:p>
          <a:p>
            <a:pPr rtl="0"/>
            <a:r>
              <a:rPr lang="ja-JP" altLang="en-US" sz="1100" dirty="0"/>
              <a:t>まず </a:t>
            </a:r>
            <a:r>
              <a:rPr lang="en-US" altLang="ja-JP" sz="1100" dirty="0"/>
              <a:t>1 </a:t>
            </a:r>
            <a:r>
              <a:rPr lang="ja-JP" altLang="en-US" sz="1100" dirty="0"/>
              <a:t>つ目は「</a:t>
            </a:r>
            <a:r>
              <a:rPr lang="en-US" altLang="ja-JP" sz="1100" dirty="0"/>
              <a:t>Growth </a:t>
            </a:r>
            <a:r>
              <a:rPr lang="ja-JP" altLang="en-US" sz="1100" dirty="0"/>
              <a:t>成長」、自分が成長するため、学びのためです。 </a:t>
            </a:r>
          </a:p>
          <a:p>
            <a:pPr rtl="0"/>
            <a:r>
              <a:rPr lang="en-US" altLang="ja-JP" sz="1100" dirty="0"/>
              <a:t>2 </a:t>
            </a:r>
            <a:r>
              <a:rPr lang="ja-JP" altLang="en-US" sz="1100" dirty="0"/>
              <a:t>つ目は「</a:t>
            </a:r>
            <a:r>
              <a:rPr lang="en-US" altLang="ja-JP" sz="1100" dirty="0"/>
              <a:t>Impact </a:t>
            </a:r>
            <a:r>
              <a:rPr lang="ja-JP" altLang="en-US" sz="1100" dirty="0"/>
              <a:t>影響」、社会に影響を与える、社会に変化を与える、という動機です。</a:t>
            </a:r>
          </a:p>
          <a:p>
            <a:pPr rtl="0"/>
            <a:r>
              <a:rPr lang="ja-JP" altLang="en-US" sz="1100" dirty="0"/>
              <a:t>尚、メンバー同士が良い影響を与え合うことで、大会の質が高まります。 </a:t>
            </a:r>
          </a:p>
          <a:p>
            <a:pPr rtl="0"/>
            <a:r>
              <a:rPr lang="en-US" altLang="ja-JP" sz="1100" dirty="0"/>
              <a:t>3 </a:t>
            </a:r>
            <a:r>
              <a:rPr lang="ja-JP" altLang="en-US" sz="1100" dirty="0"/>
              <a:t>つ目は「</a:t>
            </a:r>
            <a:r>
              <a:rPr lang="en-US" altLang="ja-JP" sz="1100" dirty="0"/>
              <a:t>Voice </a:t>
            </a:r>
            <a:r>
              <a:rPr lang="ja-JP" altLang="en-US" sz="1100" dirty="0"/>
              <a:t>伝え方」、ボランティアにどのような声のかけ方をするのかが大切であるということです。 </a:t>
            </a:r>
          </a:p>
          <a:p>
            <a:pPr rtl="0"/>
            <a:r>
              <a:rPr lang="ja-JP" altLang="en-US" sz="1100" dirty="0"/>
              <a:t>例えば何かを頼まれたときに、その言い方や内容で自分のモチベーションが変わることは、経験があるのではないでしょうか？ いかに気持ちよく、一人ひとりが主体的に一歩を踏み出してもらうには、頼み方や声のかけ方が重要になってきます。 </a:t>
            </a:r>
          </a:p>
          <a:p>
            <a:pPr rtl="0"/>
            <a:r>
              <a:rPr lang="en-US" altLang="ja-JP" sz="1100" dirty="0"/>
              <a:t>4 </a:t>
            </a:r>
            <a:r>
              <a:rPr lang="ja-JP" altLang="en-US" sz="1100" dirty="0"/>
              <a:t>つ目は「</a:t>
            </a:r>
            <a:r>
              <a:rPr lang="en-US" altLang="ja-JP" sz="1100" dirty="0"/>
              <a:t>Experience </a:t>
            </a:r>
            <a:r>
              <a:rPr lang="ja-JP" altLang="en-US" sz="1100" dirty="0"/>
              <a:t>経験」、ボランティアは貴重な時間を費やして参加していることを理解し、充実したものにする、そう感じてもらえるようにすることが大切です。 </a:t>
            </a:r>
          </a:p>
          <a:p>
            <a:pPr rtl="0"/>
            <a:r>
              <a:rPr lang="en-US" altLang="ja-JP" sz="1100" dirty="0"/>
              <a:t>5 </a:t>
            </a:r>
            <a:r>
              <a:rPr lang="ja-JP" altLang="en-US" sz="1100" dirty="0"/>
              <a:t>つ目は「</a:t>
            </a:r>
            <a:r>
              <a:rPr lang="en-US" altLang="ja-JP" sz="1100" dirty="0"/>
              <a:t>Recognition </a:t>
            </a:r>
            <a:r>
              <a:rPr lang="ja-JP" altLang="en-US" sz="1100" dirty="0"/>
              <a:t>感謝」、感謝してもらいたい、その想いがボランティアをするときの大きなモチベーションにもなります。 </a:t>
            </a:r>
          </a:p>
          <a:p>
            <a:pPr rtl="0"/>
            <a:r>
              <a:rPr lang="en-US" altLang="ja-JP" sz="1100" dirty="0"/>
              <a:t>6 </a:t>
            </a:r>
            <a:r>
              <a:rPr lang="ja-JP" altLang="en-US" sz="1100" dirty="0"/>
              <a:t>つ目は「</a:t>
            </a:r>
            <a:r>
              <a:rPr lang="en-US" altLang="ja-JP" sz="1100" dirty="0"/>
              <a:t>Social </a:t>
            </a:r>
            <a:r>
              <a:rPr lang="ja-JP" altLang="en-US" sz="1100" dirty="0"/>
              <a:t>社会的な」、人とつながりをもちたい、という気持ちで参加するボランティアもいます。</a:t>
            </a:r>
          </a:p>
          <a:p>
            <a:pPr rtl="0"/>
            <a:endParaRPr lang="en-US" altLang="ja-JP" sz="1100"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78</a:t>
            </a:fld>
            <a:endParaRPr lang="en-US" altLang="ja-JP"/>
          </a:p>
        </p:txBody>
      </p:sp>
    </p:spTree>
    <p:extLst>
      <p:ext uri="{BB962C8B-B14F-4D97-AF65-F5344CB8AC3E}">
        <p14:creationId xmlns:p14="http://schemas.microsoft.com/office/powerpoint/2010/main" val="27138293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sz="1100" dirty="0"/>
              <a:t>ボランティアメンバーの満足度をあげることも大事ですが</a:t>
            </a:r>
            <a:endParaRPr lang="en-US" altLang="ja-JP" sz="1100" dirty="0"/>
          </a:p>
          <a:p>
            <a:pPr rtl="0"/>
            <a:r>
              <a:rPr lang="ja-JP" altLang="en-US" sz="1100" dirty="0"/>
              <a:t>リーダー心がけでも紹介しましたが</a:t>
            </a:r>
            <a:endParaRPr lang="en-US" altLang="ja-JP" sz="1100" dirty="0"/>
          </a:p>
          <a:p>
            <a:pPr rtl="0"/>
            <a:r>
              <a:rPr lang="ja-JP" altLang="en-US" sz="1100" dirty="0"/>
              <a:t>リーダーを務めるみなさん自身が、やりがいや楽しみを感じていただくことが大切です。</a:t>
            </a:r>
            <a:endParaRPr lang="en-US" altLang="ja-JP" sz="1100" dirty="0"/>
          </a:p>
          <a:p>
            <a:pPr rtl="0"/>
            <a:endParaRPr lang="en-US" altLang="ja-JP" sz="1100" dirty="0"/>
          </a:p>
          <a:p>
            <a:pPr rtl="0"/>
            <a:r>
              <a:rPr lang="ja-JP" altLang="en-US" sz="1100" dirty="0"/>
              <a:t>これまでの研修会で、「リーダーって心がけないといけないことがたくさんある」や「リーダーのコミュニケーションは難しそう」など</a:t>
            </a:r>
            <a:endParaRPr lang="en-US" altLang="ja-JP" sz="1100" dirty="0"/>
          </a:p>
          <a:p>
            <a:pPr rtl="0"/>
            <a:r>
              <a:rPr lang="ja-JP" altLang="en-US" sz="1100" dirty="0"/>
              <a:t>思った方もいるかもしれません。</a:t>
            </a:r>
            <a:endParaRPr lang="en-US" altLang="ja-JP" sz="1100" dirty="0"/>
          </a:p>
          <a:p>
            <a:pPr rtl="0"/>
            <a:r>
              <a:rPr lang="ja-JP" altLang="en-US" sz="1100" dirty="0"/>
              <a:t>もちろん、メンバーの時と役割が変わり、大変に感じこともあるかもしれません。</a:t>
            </a:r>
            <a:endParaRPr lang="en-US" altLang="ja-JP" sz="1100" dirty="0"/>
          </a:p>
          <a:p>
            <a:pPr rtl="0"/>
            <a:endParaRPr lang="en-US" altLang="ja-JP" sz="1100" dirty="0"/>
          </a:p>
          <a:p>
            <a:pPr rtl="0"/>
            <a:r>
              <a:rPr lang="ja-JP" altLang="en-US" sz="1100" dirty="0"/>
              <a:t>しかし、リーダーだからこそ実感できる意義ややりがいもあります。</a:t>
            </a:r>
            <a:endParaRPr lang="en-US" altLang="ja-JP" sz="1100" dirty="0"/>
          </a:p>
          <a:p>
            <a:pPr rtl="0"/>
            <a:endParaRPr lang="en-US" altLang="ja-JP" sz="1100" dirty="0"/>
          </a:p>
          <a:p>
            <a:pPr rtl="0"/>
            <a:r>
              <a:rPr lang="ja-JP" altLang="en-US" sz="1100" dirty="0"/>
              <a:t>テキストの</a:t>
            </a:r>
            <a:r>
              <a:rPr lang="en-US" altLang="ja-JP" sz="1100" dirty="0"/>
              <a:t>10</a:t>
            </a:r>
            <a:r>
              <a:rPr lang="ja-JP" altLang="en-US" sz="1100" dirty="0"/>
              <a:t>ページ～</a:t>
            </a:r>
            <a:r>
              <a:rPr lang="en-US" altLang="ja-JP" sz="1100" dirty="0"/>
              <a:t>11</a:t>
            </a:r>
            <a:r>
              <a:rPr lang="ja-JP" altLang="en-US" sz="1100" dirty="0"/>
              <a:t>ページにも紹介されていますが</a:t>
            </a:r>
            <a:endParaRPr lang="en-US" altLang="ja-JP" sz="1100" dirty="0"/>
          </a:p>
          <a:p>
            <a:pPr rtl="0"/>
            <a:endParaRPr lang="en-US" altLang="ja-JP" sz="1100" dirty="0"/>
          </a:p>
          <a:p>
            <a:pPr rtl="0"/>
            <a:r>
              <a:rPr lang="ja-JP" altLang="en-US" sz="1100" dirty="0"/>
              <a:t>私が最も感じているリーダーの意義ややりがいは・・・</a:t>
            </a:r>
            <a:endParaRPr lang="en-US" altLang="ja-JP" sz="1100" dirty="0"/>
          </a:p>
          <a:p>
            <a:pPr rtl="0"/>
            <a:endParaRPr lang="en-US" altLang="ja-JP" sz="1100" dirty="0"/>
          </a:p>
          <a:p>
            <a:pPr rtl="0"/>
            <a:r>
              <a:rPr lang="en-US" altLang="ja-JP" sz="1100" dirty="0"/>
              <a:t>【</a:t>
            </a:r>
            <a:r>
              <a:rPr lang="ja-JP" altLang="en-US" sz="1100" dirty="0"/>
              <a:t>ご自身が考えるリーダーのやりがいを伝えてください。その時に、リーダーならではの苦悩や大変なことも伝えていただいて構いません。</a:t>
            </a:r>
            <a:r>
              <a:rPr lang="en-US" altLang="ja-JP" sz="1100" dirty="0"/>
              <a:t>】</a:t>
            </a:r>
          </a:p>
          <a:p>
            <a:pPr rtl="0"/>
            <a:endParaRPr lang="en-US" altLang="ja-JP" sz="1100"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79</a:t>
            </a:fld>
            <a:endParaRPr lang="en-US" altLang="ja-JP"/>
          </a:p>
        </p:txBody>
      </p:sp>
    </p:spTree>
    <p:extLst>
      <p:ext uri="{BB962C8B-B14F-4D97-AF65-F5344CB8AC3E}">
        <p14:creationId xmlns:p14="http://schemas.microsoft.com/office/powerpoint/2010/main" val="27295112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a:t>《</a:t>
            </a:r>
            <a:r>
              <a:rPr kumimoji="1" lang="ja-JP" altLang="en-US"/>
              <a:t>スライドアニメーションあり</a:t>
            </a:r>
            <a:r>
              <a:rPr kumimoji="1" lang="en-US" altLang="ja-JP"/>
              <a:t>》</a:t>
            </a:r>
          </a:p>
          <a:p>
            <a:endParaRPr kumimoji="1" lang="en-US" altLang="ja-JP"/>
          </a:p>
          <a:p>
            <a:endParaRPr kumimoji="1" lang="en-US" altLang="ja-JP"/>
          </a:p>
          <a:p>
            <a:r>
              <a:rPr kumimoji="1" lang="ja-JP" altLang="en-US"/>
              <a:t>ここからは、ダイバーシティ＆インクルージョンについて学びます。</a:t>
            </a:r>
            <a:endParaRPr kumimoji="1" lang="en-US" altLang="ja-JP"/>
          </a:p>
          <a:p>
            <a:r>
              <a:rPr kumimoji="1" lang="ja-JP" altLang="en-US"/>
              <a:t>このスライドは、スポーツボランティア研修会でも学んだ内容です。</a:t>
            </a:r>
            <a:endParaRPr kumimoji="1" lang="en-US" altLang="ja-JP"/>
          </a:p>
          <a:p>
            <a:r>
              <a:rPr kumimoji="1" lang="ja-JP" altLang="en-US"/>
              <a:t>「ダイバーシティ」という言葉をよく聞くと思いますが、「多様性」という意味です。社会で生活する一人一人が個性的で、異なることを表現しています。「ダイバーシティ」と言うことが多いものの、本来は「ダイバーシティ＆インクルージョン」、つまり、「多様であることを受け入れる社会」を意味しています。</a:t>
            </a:r>
            <a:endParaRPr kumimoji="1" lang="en-US" altLang="ja-JP"/>
          </a:p>
          <a:p>
            <a:r>
              <a:rPr kumimoji="1" lang="ja-JP" altLang="en-US"/>
              <a:t>ボランティア活動において共に活動する仲間は、年齢・性別・宗教・社会経験・障害の有無などが異なり、それぞれ個性があります。また、ボランティアとして支える選手、参加者、観客なども多様です。個々の違いを受け入れて、思いやりをもって活動することが求められています。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80</a:t>
            </a:fld>
            <a:endParaRPr lang="en-US" altLang="ja-JP"/>
          </a:p>
        </p:txBody>
      </p:sp>
    </p:spTree>
    <p:extLst>
      <p:ext uri="{BB962C8B-B14F-4D97-AF65-F5344CB8AC3E}">
        <p14:creationId xmlns:p14="http://schemas.microsoft.com/office/powerpoint/2010/main" val="317049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ここからはコミュニケーションについて、特にアイスブレイクについて説明します。</a:t>
            </a:r>
            <a:endParaRPr kumimoji="1" lang="en-US" altLang="ja-JP" dirty="0"/>
          </a:p>
          <a:p>
            <a:r>
              <a:rPr kumimoji="1" lang="ja-JP" altLang="en-US" dirty="0"/>
              <a:t>以前のスポーツボランティア研修会で、アイスブレイクについて説明していますが、もう一度内容を振り返って説明します。 </a:t>
            </a:r>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8</a:t>
            </a:fld>
            <a:endParaRPr lang="en-US" altLang="ja-JP"/>
          </a:p>
        </p:txBody>
      </p:sp>
    </p:spTree>
    <p:extLst>
      <p:ext uri="{BB962C8B-B14F-4D97-AF65-F5344CB8AC3E}">
        <p14:creationId xmlns:p14="http://schemas.microsoft.com/office/powerpoint/2010/main" val="22179670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東京 </a:t>
            </a:r>
            <a:r>
              <a:rPr kumimoji="1" lang="en-US" altLang="ja-JP"/>
              <a:t>2020 </a:t>
            </a:r>
            <a:r>
              <a:rPr kumimoji="1" lang="ja-JP" altLang="en-US"/>
              <a:t>大会でも </a:t>
            </a:r>
            <a:r>
              <a:rPr kumimoji="1" lang="en-US" altLang="ja-JP"/>
              <a:t>3 </a:t>
            </a:r>
            <a:r>
              <a:rPr kumimoji="1" lang="ja-JP" altLang="en-US"/>
              <a:t>つの基本コンセプトの一つに「一人ひとりがお互いに認め合い（多様性と調和）」ということが掲げられており、大会後に日本社会にダイバーシティ</a:t>
            </a:r>
            <a:r>
              <a:rPr kumimoji="1" lang="en-US" altLang="ja-JP"/>
              <a:t>&amp;</a:t>
            </a:r>
            <a:r>
              <a:rPr kumimoji="1" lang="ja-JP" altLang="en-US"/>
              <a:t>インクルージョンの考え方をレガシ</a:t>
            </a:r>
            <a:r>
              <a:rPr kumimoji="1" lang="en-US" altLang="ja-JP"/>
              <a:t>―</a:t>
            </a:r>
            <a:r>
              <a:rPr kumimoji="1" lang="ja-JP" altLang="en-US"/>
              <a:t>（遺産）として根付かせていくことを目指しています。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81</a:t>
            </a:fld>
            <a:endParaRPr lang="en-US" altLang="ja-JP"/>
          </a:p>
        </p:txBody>
      </p:sp>
    </p:spTree>
    <p:extLst>
      <p:ext uri="{BB962C8B-B14F-4D97-AF65-F5344CB8AC3E}">
        <p14:creationId xmlns:p14="http://schemas.microsoft.com/office/powerpoint/2010/main" val="21610744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スポーツボランティア・リーダーとして、一人ひとりが生き生きと活動できる現場づくりをするには、どんなことを意識すれば良いのでしょうか？</a:t>
            </a:r>
            <a:endParaRPr kumimoji="1" lang="en-US" altLang="ja-JP"/>
          </a:p>
          <a:p>
            <a:r>
              <a:rPr kumimoji="1" lang="ja-JP" altLang="en-US"/>
              <a:t>全員が同じことをすること、できるようになることを求めがちですが、それぞれの強みを生かした活動をするために、「どうやったら、みんなが輝けるか？」を考えてください。</a:t>
            </a:r>
            <a:endParaRPr kumimoji="1" lang="en-US" altLang="ja-JP"/>
          </a:p>
          <a:p>
            <a:r>
              <a:rPr kumimoji="1" lang="ja-JP" altLang="en-US"/>
              <a:t>これは、スポーツボランティア・リーダーの心得にもあった「ボランティア一人ひとりの能力が生かせるように導く」ということです。</a:t>
            </a:r>
            <a:endParaRPr kumimoji="1" lang="en-US" altLang="ja-JP"/>
          </a:p>
          <a:p>
            <a:r>
              <a:rPr kumimoji="1" lang="ja-JP" altLang="en-US"/>
              <a:t>そのためにはまず、本人と対話することが必要です。個性を見極めながら、やりたいこと、できることを本人と話すようにしてください。 </a:t>
            </a:r>
            <a:endParaRPr kumimoji="1" lang="en-US" altLang="ja-JP"/>
          </a:p>
          <a:p>
            <a:endParaRPr kumimoji="1" lang="en-US" altLang="ja-JP"/>
          </a:p>
          <a:p>
            <a:r>
              <a:rPr kumimoji="1" lang="ja-JP" altLang="en-US"/>
              <a:t>写真左の女性は、視覚障害がありますが、男性が少しサポートすることで資料等の配布ができます。</a:t>
            </a:r>
            <a:endParaRPr kumimoji="1" lang="en-US" altLang="ja-JP"/>
          </a:p>
          <a:p>
            <a:r>
              <a:rPr kumimoji="1" lang="ja-JP" altLang="en-US"/>
              <a:t>右側の写真は、車椅子の男性がランニングイベントのゴール地点で完走メダルを渡す役割をしている様子です。</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82</a:t>
            </a:fld>
            <a:endParaRPr lang="en-US" altLang="ja-JP"/>
          </a:p>
        </p:txBody>
      </p:sp>
    </p:spTree>
    <p:extLst>
      <p:ext uri="{BB962C8B-B14F-4D97-AF65-F5344CB8AC3E}">
        <p14:creationId xmlns:p14="http://schemas.microsoft.com/office/powerpoint/2010/main" val="16328689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障害者スポーツにおけるスポーツボランティアは大きな貢献ができます。</a:t>
            </a:r>
            <a:endParaRPr kumimoji="1" lang="en-US" altLang="ja-JP" dirty="0"/>
          </a:p>
          <a:p>
            <a:endParaRPr kumimoji="1" lang="en-US" altLang="ja-JP" dirty="0"/>
          </a:p>
          <a:p>
            <a:r>
              <a:rPr kumimoji="1" lang="ja-JP" altLang="en-US" dirty="0"/>
              <a:t>スポーツ庁の調査では、「過去</a:t>
            </a:r>
            <a:r>
              <a:rPr kumimoji="1" lang="en-US" altLang="ja-JP" dirty="0"/>
              <a:t>1</a:t>
            </a:r>
            <a:r>
              <a:rPr kumimoji="1" lang="ja-JP" altLang="en-US" dirty="0"/>
              <a:t>年間に</a:t>
            </a:r>
            <a:r>
              <a:rPr kumimoji="1" lang="en-US" altLang="ja-JP" dirty="0"/>
              <a:t>1</a:t>
            </a:r>
            <a:r>
              <a:rPr kumimoji="1" lang="ja-JP" altLang="en-US" dirty="0"/>
              <a:t>日以上スポーツ・レクリエーションを行った人」</a:t>
            </a:r>
            <a:endParaRPr kumimoji="1" lang="en-US" altLang="ja-JP" dirty="0"/>
          </a:p>
          <a:p>
            <a:r>
              <a:rPr kumimoji="1" lang="ja-JP" altLang="en-US" dirty="0"/>
              <a:t>障害のある人と、ない人で比較してみると</a:t>
            </a:r>
            <a:endParaRPr kumimoji="1" lang="en-US" altLang="ja-JP" dirty="0"/>
          </a:p>
          <a:p>
            <a:r>
              <a:rPr kumimoji="1" lang="ja-JP" altLang="en-US" dirty="0"/>
              <a:t>一般成人は</a:t>
            </a:r>
            <a:r>
              <a:rPr kumimoji="1" lang="en-US" altLang="ja-JP" dirty="0"/>
              <a:t>76.8%</a:t>
            </a:r>
            <a:r>
              <a:rPr kumimoji="1" lang="ja-JP" altLang="en-US" dirty="0"/>
              <a:t>に対して、障害のある人の成人では</a:t>
            </a:r>
            <a:r>
              <a:rPr kumimoji="1" lang="en-US" altLang="ja-JP" dirty="0"/>
              <a:t>39.9</a:t>
            </a:r>
            <a:r>
              <a:rPr kumimoji="1" lang="ja-JP" altLang="en-US" dirty="0"/>
              <a:t>％となっています。</a:t>
            </a:r>
            <a:endParaRPr kumimoji="1" lang="en-US" altLang="ja-JP" dirty="0"/>
          </a:p>
          <a:p>
            <a:endParaRPr kumimoji="1" lang="en-US" altLang="ja-JP" dirty="0"/>
          </a:p>
          <a:p>
            <a:r>
              <a:rPr kumimoji="1" lang="ja-JP" altLang="en-US" dirty="0"/>
              <a:t>障害者スポーツにとって、スポーツボランティア大きな貢献ができます。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83</a:t>
            </a:fld>
            <a:endParaRPr lang="en-US" altLang="ja-JP"/>
          </a:p>
        </p:txBody>
      </p:sp>
    </p:spTree>
    <p:extLst>
      <p:ext uri="{BB962C8B-B14F-4D97-AF65-F5344CB8AC3E}">
        <p14:creationId xmlns:p14="http://schemas.microsoft.com/office/powerpoint/2010/main" val="18947480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最後にスポ</a:t>
            </a:r>
            <a:r>
              <a:rPr kumimoji="1" lang="en-US" altLang="ja-JP" dirty="0"/>
              <a:t>―</a:t>
            </a:r>
            <a:r>
              <a:rPr kumimoji="1" lang="ja-JP" altLang="en-US" dirty="0"/>
              <a:t>ツの価値を高める存在としてのボランティア活動のお話をさせていただきます。</a:t>
            </a:r>
            <a:endParaRPr kumimoji="1" lang="en-US" altLang="ja-JP" dirty="0"/>
          </a:p>
          <a:p>
            <a:endParaRPr kumimoji="1" lang="en-US" altLang="ja-JP" dirty="0"/>
          </a:p>
          <a:p>
            <a:r>
              <a:rPr kumimoji="1" lang="ja-JP" altLang="en-US" dirty="0"/>
              <a:t>テキストの</a:t>
            </a:r>
            <a:r>
              <a:rPr kumimoji="1" lang="en-US" altLang="ja-JP" dirty="0"/>
              <a:t>22</a:t>
            </a:r>
            <a:r>
              <a:rPr kumimoji="1" lang="ja-JP" altLang="en-US" dirty="0"/>
              <a:t>ページには、</a:t>
            </a:r>
            <a:endParaRPr kumimoji="1" lang="en-US" altLang="ja-JP" dirty="0"/>
          </a:p>
          <a:p>
            <a:r>
              <a:rPr kumimoji="1" lang="ja-JP" altLang="en-US" dirty="0"/>
              <a:t>「求められるスポーツボランティアの力」として</a:t>
            </a:r>
            <a:endParaRPr kumimoji="1" lang="en-US" altLang="ja-JP" dirty="0"/>
          </a:p>
          <a:p>
            <a:r>
              <a:rPr kumimoji="1" lang="ja-JP" altLang="en-US" dirty="0"/>
              <a:t>スポーツボランティアの活躍するフィールドが余暇活動としてのスポーツ分野だけではなく</a:t>
            </a:r>
            <a:endParaRPr kumimoji="1" lang="en-US" altLang="ja-JP" dirty="0"/>
          </a:p>
          <a:p>
            <a:r>
              <a:rPr kumimoji="1" lang="ja-JP" altLang="en-US" dirty="0"/>
              <a:t>地域の活性化やダイバーシティ＆インクルージョンなど、様々な分野や領域に拡がっていることを紹介しています。</a:t>
            </a:r>
            <a:endParaRPr kumimoji="1" lang="en-US" altLang="ja-JP" dirty="0"/>
          </a:p>
          <a:p>
            <a:endParaRPr kumimoji="1" lang="en-US" altLang="ja-JP" dirty="0"/>
          </a:p>
          <a:p>
            <a:r>
              <a:rPr kumimoji="1" lang="ja-JP" altLang="en-US" dirty="0"/>
              <a:t>それと同時に「多様化するスポーツボランティアの可能性」では</a:t>
            </a:r>
            <a:endParaRPr kumimoji="1" lang="en-US" altLang="ja-JP" dirty="0"/>
          </a:p>
          <a:p>
            <a:r>
              <a:rPr kumimoji="1" lang="ja-JP" altLang="en-US" dirty="0"/>
              <a:t>活動環境やイベントの特性によって、スポーツボランティア個人に求められる専門性や知識が多様化していることを</a:t>
            </a:r>
            <a:endParaRPr kumimoji="1" lang="en-US" altLang="ja-JP" dirty="0"/>
          </a:p>
          <a:p>
            <a:r>
              <a:rPr kumimoji="1" lang="ja-JP" altLang="en-US" dirty="0"/>
              <a:t>「多様化するスポーツボランティアの可能性」として紹介しています。</a:t>
            </a:r>
            <a:endParaRPr kumimoji="1" lang="en-US" altLang="ja-JP" dirty="0"/>
          </a:p>
          <a:p>
            <a:endParaRPr kumimoji="1" lang="en-US" altLang="ja-JP" dirty="0"/>
          </a:p>
          <a:p>
            <a:r>
              <a:rPr kumimoji="1" lang="ja-JP" altLang="en-US" dirty="0"/>
              <a:t>スポーツボランティアは、スポーツの価値をさらに高める可能性をまだまだ秘めています。</a:t>
            </a:r>
            <a:endParaRPr kumimoji="1" lang="en-US" altLang="ja-JP" dirty="0"/>
          </a:p>
          <a:p>
            <a:endParaRPr kumimoji="1" lang="en-US" altLang="ja-JP" dirty="0"/>
          </a:p>
          <a:p>
            <a:r>
              <a:rPr kumimoji="1" lang="ja-JP" altLang="en-US" dirty="0"/>
              <a:t>そのためには、活動現場でスポーツボランティア・リーダーが、一人ひとりのメンバーと向き合いながら</a:t>
            </a:r>
            <a:endParaRPr kumimoji="1" lang="en-US" altLang="ja-JP" dirty="0"/>
          </a:p>
          <a:p>
            <a:r>
              <a:rPr kumimoji="1" lang="ja-JP" altLang="en-US" dirty="0"/>
              <a:t>みなさんには、一緒に活動するメンバーに、笑顔で「また参加したい」と思ってもらえるような</a:t>
            </a:r>
            <a:endParaRPr kumimoji="1" lang="en-US" altLang="ja-JP" dirty="0"/>
          </a:p>
          <a:p>
            <a:r>
              <a:rPr kumimoji="1" lang="ja-JP" altLang="en-US" dirty="0"/>
              <a:t>スポーツボランティア・リーダーになってもらうことを期待しています。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84</a:t>
            </a:fld>
            <a:endParaRPr lang="en-US" altLang="ja-JP"/>
          </a:p>
        </p:txBody>
      </p:sp>
    </p:spTree>
    <p:extLst>
      <p:ext uri="{BB962C8B-B14F-4D97-AF65-F5344CB8AC3E}">
        <p14:creationId xmlns:p14="http://schemas.microsoft.com/office/powerpoint/2010/main" val="2715491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最後の講義は、今日一日学んだことの振返りです。 </a:t>
            </a:r>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85</a:t>
            </a:fld>
            <a:endParaRPr lang="en-US" altLang="ja-JP"/>
          </a:p>
        </p:txBody>
      </p:sp>
    </p:spTree>
    <p:extLst>
      <p:ext uri="{BB962C8B-B14F-4D97-AF65-F5344CB8AC3E}">
        <p14:creationId xmlns:p14="http://schemas.microsoft.com/office/powerpoint/2010/main" val="22818749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今日の研修会を</a:t>
            </a:r>
            <a:endParaRPr kumimoji="1" lang="en-US" altLang="ja-JP"/>
          </a:p>
          <a:p>
            <a:r>
              <a:rPr kumimoji="1" lang="ja-JP" altLang="en-US"/>
              <a:t>「印象に残ったこと」と「感想」</a:t>
            </a:r>
            <a:endParaRPr kumimoji="1" lang="en-US" altLang="ja-JP"/>
          </a:p>
          <a:p>
            <a:r>
              <a:rPr kumimoji="1" lang="ja-JP" altLang="en-US"/>
              <a:t>２つの観点で振り返って、グループで一人ずつ発表してください。</a:t>
            </a:r>
            <a:endParaRPr kumimoji="1" lang="en-US" altLang="ja-JP"/>
          </a:p>
          <a:p>
            <a:r>
              <a:rPr kumimoji="1" lang="ja-JP" altLang="en-US"/>
              <a:t>時間は</a:t>
            </a:r>
            <a:r>
              <a:rPr kumimoji="1" lang="en-US" altLang="ja-JP"/>
              <a:t>8</a:t>
            </a:r>
            <a:r>
              <a:rPr kumimoji="1" lang="ja-JP" altLang="en-US"/>
              <a:t>分間です。</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86</a:t>
            </a:fld>
            <a:endParaRPr lang="en-US" altLang="ja-JP"/>
          </a:p>
        </p:txBody>
      </p:sp>
    </p:spTree>
    <p:extLst>
      <p:ext uri="{BB962C8B-B14F-4D97-AF65-F5344CB8AC3E}">
        <p14:creationId xmlns:p14="http://schemas.microsoft.com/office/powerpoint/2010/main" val="6545620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a:t>《</a:t>
            </a:r>
            <a:r>
              <a:rPr kumimoji="1" lang="ja-JP" altLang="en-US"/>
              <a:t>スライドアニメーションあり</a:t>
            </a:r>
            <a:r>
              <a:rPr kumimoji="1" lang="en-US" altLang="ja-JP"/>
              <a:t>》</a:t>
            </a:r>
          </a:p>
          <a:p>
            <a:endParaRPr kumimoji="1" lang="en-US" altLang="ja-JP"/>
          </a:p>
          <a:p>
            <a:endParaRPr kumimoji="1" lang="en-US" altLang="ja-JP"/>
          </a:p>
          <a:p>
            <a:r>
              <a:rPr kumimoji="1" lang="ja-JP" altLang="en-US"/>
              <a:t>では最後に、自分自身がリーダーとして大切にしたい </a:t>
            </a:r>
            <a:r>
              <a:rPr kumimoji="1" lang="en-US" altLang="ja-JP"/>
              <a:t>3 </a:t>
            </a:r>
            <a:r>
              <a:rPr kumimoji="1" lang="ja-JP" altLang="en-US"/>
              <a:t>つの要素を考えてみてください。</a:t>
            </a:r>
          </a:p>
          <a:p>
            <a:r>
              <a:rPr kumimoji="1" lang="ja-JP" altLang="en-US"/>
              <a:t>これからリーダーとして活躍すると思いますが、その際に大切にしたいことはどんなこ</a:t>
            </a:r>
          </a:p>
          <a:p>
            <a:r>
              <a:rPr kumimoji="1" lang="ja-JP" altLang="en-US"/>
              <a:t>とでしょうか。まずは、ワークシートに記入してください。 </a:t>
            </a:r>
            <a:endParaRPr kumimoji="1" lang="en-US" altLang="ja-JP"/>
          </a:p>
          <a:p>
            <a:r>
              <a:rPr kumimoji="1" lang="ja-JP" altLang="en-US"/>
              <a:t>時間を</a:t>
            </a:r>
            <a:r>
              <a:rPr kumimoji="1" lang="en-US" altLang="ja-JP"/>
              <a:t>3</a:t>
            </a:r>
            <a:r>
              <a:rPr kumimoji="1" lang="ja-JP" altLang="en-US"/>
              <a:t>分間とります。</a:t>
            </a:r>
            <a:endParaRPr kumimoji="1" lang="en-US" altLang="ja-JP"/>
          </a:p>
          <a:p>
            <a:r>
              <a:rPr kumimoji="1" lang="ja-JP" altLang="en-US"/>
              <a:t>（２～</a:t>
            </a:r>
            <a:r>
              <a:rPr kumimoji="1" lang="en-US" altLang="ja-JP"/>
              <a:t>3</a:t>
            </a:r>
            <a:r>
              <a:rPr kumimoji="1" lang="ja-JP" altLang="en-US"/>
              <a:t>分間）</a:t>
            </a:r>
            <a:endParaRPr kumimoji="1" lang="en-US" altLang="ja-JP"/>
          </a:p>
          <a:p>
            <a:endParaRPr kumimoji="1" lang="en-US" altLang="ja-JP"/>
          </a:p>
          <a:p>
            <a:r>
              <a:rPr kumimoji="1" lang="ja-JP" altLang="en-US"/>
              <a:t>最後にグループで発表してください。時間は</a:t>
            </a:r>
            <a:r>
              <a:rPr kumimoji="1" lang="en-US" altLang="ja-JP"/>
              <a:t>5</a:t>
            </a:r>
            <a:r>
              <a:rPr kumimoji="1" lang="ja-JP" altLang="en-US"/>
              <a:t>分間です。</a:t>
            </a:r>
            <a:endParaRPr kumimoji="1" lang="en-US" altLang="ja-JP"/>
          </a:p>
          <a:p>
            <a:r>
              <a:rPr kumimoji="1" lang="ja-JP" altLang="en-US"/>
              <a:t>（時間は残り時間や進捗具合を考慮し調整する）</a:t>
            </a:r>
            <a:endParaRPr kumimoji="1" lang="en-US" altLang="ja-JP"/>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87</a:t>
            </a:fld>
            <a:endParaRPr lang="en-US" altLang="ja-JP"/>
          </a:p>
        </p:txBody>
      </p:sp>
    </p:spTree>
    <p:extLst>
      <p:ext uri="{BB962C8B-B14F-4D97-AF65-F5344CB8AC3E}">
        <p14:creationId xmlns:p14="http://schemas.microsoft.com/office/powerpoint/2010/main" val="11564344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a:t>
            </a:r>
            <a:r>
              <a:rPr kumimoji="1" lang="en-US" altLang="ja-JP" dirty="0"/>
              <a:t>2</a:t>
            </a:r>
            <a:r>
              <a:rPr kumimoji="1" lang="ja-JP" altLang="en-US" dirty="0"/>
              <a:t>日間の研修会、本当にお疲れ様でした。</a:t>
            </a:r>
            <a:endParaRPr kumimoji="1" lang="en-US" altLang="ja-JP" dirty="0"/>
          </a:p>
          <a:p>
            <a:r>
              <a:rPr kumimoji="1" lang="en-US" altLang="ja-JP" dirty="0"/>
              <a:t>3</a:t>
            </a:r>
            <a:r>
              <a:rPr kumimoji="1" lang="ja-JP" altLang="en-US" dirty="0"/>
              <a:t>つの目的は達成していただきましたか？</a:t>
            </a:r>
            <a:endParaRPr kumimoji="1" lang="en-US" altLang="ja-JP" dirty="0"/>
          </a:p>
          <a:p>
            <a:r>
              <a:rPr kumimoji="1" lang="ja-JP" altLang="en-US" dirty="0"/>
              <a:t>①</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スポーツボランティア活動には、ボランティアを取りまとめるリーダーが必要であることを理解する</a:t>
            </a:r>
            <a:endParaRPr kumimoji="0" lang="en-US" altLang="ja-JP"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a:p>
            <a:r>
              <a:rPr kumimoji="1" lang="ja-JP" altLang="en-US" dirty="0"/>
              <a:t>②</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スポーツボランティア・リーダーの役割と心構えを理解する</a:t>
            </a:r>
            <a:endParaRPr kumimoji="0" lang="en-US" altLang="ja-JP"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a:p>
            <a:r>
              <a:rPr kumimoji="1" lang="ja-JP" altLang="en-US" dirty="0"/>
              <a:t>③</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一人ひとりが、なりたいリーダー像を思い描き、行動に移せるようになる</a:t>
            </a:r>
          </a:p>
          <a:p>
            <a:endParaRPr kumimoji="0" lang="en-US" altLang="ja-JP" sz="1050" kern="0" dirty="0">
              <a:solidFill>
                <a:srgbClr val="FFFFFF"/>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88</a:t>
            </a:fld>
            <a:endParaRPr lang="en-US" altLang="ja-JP"/>
          </a:p>
        </p:txBody>
      </p:sp>
    </p:spTree>
    <p:extLst>
      <p:ext uri="{BB962C8B-B14F-4D97-AF65-F5344CB8AC3E}">
        <p14:creationId xmlns:p14="http://schemas.microsoft.com/office/powerpoint/2010/main" val="29286465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最後に事務連絡があります。</a:t>
            </a:r>
          </a:p>
        </p:txBody>
      </p:sp>
      <p:sp>
        <p:nvSpPr>
          <p:cNvPr id="4" name="スライド番号プレースホルダー 3"/>
          <p:cNvSpPr>
            <a:spLocks noGrp="1"/>
          </p:cNvSpPr>
          <p:nvPr>
            <p:ph type="sldNum" sz="quarter" idx="10"/>
          </p:nvPr>
        </p:nvSpPr>
        <p:spPr/>
        <p:txBody>
          <a:bodyPr/>
          <a:lstStyle/>
          <a:p>
            <a:pPr>
              <a:defRPr/>
            </a:pPr>
            <a:fld id="{127EB958-D20F-42CB-B4F9-24073A20028B}" type="slidenum">
              <a:rPr lang="en-US" altLang="ja-JP" smtClean="0"/>
              <a:pPr>
                <a:defRPr/>
              </a:pPr>
              <a:t>89</a:t>
            </a:fld>
            <a:endParaRPr lang="en-US" altLang="ja-JP"/>
          </a:p>
        </p:txBody>
      </p:sp>
    </p:spTree>
    <p:extLst>
      <p:ext uri="{BB962C8B-B14F-4D97-AF65-F5344CB8AC3E}">
        <p14:creationId xmlns:p14="http://schemas.microsoft.com/office/powerpoint/2010/main" val="32188372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本日の研修会の課題としてレポート提出が必要です。提出期限は本日から１週間以内で</a:t>
            </a:r>
          </a:p>
          <a:p>
            <a:r>
              <a:rPr kumimoji="1" lang="ja-JP" altLang="en-US"/>
              <a:t>す。レポートの課題は </a:t>
            </a:r>
            <a:r>
              <a:rPr kumimoji="1" lang="en-US" altLang="ja-JP"/>
              <a:t>2 </a:t>
            </a:r>
            <a:r>
              <a:rPr kumimoji="1" lang="ja-JP" altLang="en-US"/>
              <a:t>つあるので注意してください。提出レイアウトに決まりはありません。ワードに名前とレポート内容を記載して、紙に記載されているアドレスまで送ってください。（</a:t>
            </a:r>
            <a:r>
              <a:rPr kumimoji="1" lang="en-US" altLang="ja-JP"/>
              <a:t>※FAX </a:t>
            </a:r>
            <a:r>
              <a:rPr kumimoji="1" lang="ja-JP" altLang="en-US"/>
              <a:t>も受付可）。 なお、文字数に決まりがあるので、レポートの最後に文字数を記入してください。提出前に規定の文字数に達しているのかどうか、必ず確認をお願いします。レポートの内容と本研修の受講態度を確認して、講師が評価・判定します。内容によってはレポートの再提出をお願いすることもあります。期限内にレポートの提出が無い場合、再提出を依頼した際に期限内の提出が無い場合は、評価対象外になってしまいます。その場合はリーダー認定が出来ないので、ご理解ご了承ください。</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90</a:t>
            </a:fld>
            <a:endParaRPr lang="en-US" altLang="ja-JP"/>
          </a:p>
        </p:txBody>
      </p:sp>
    </p:spTree>
    <p:extLst>
      <p:ext uri="{BB962C8B-B14F-4D97-AF65-F5344CB8AC3E}">
        <p14:creationId xmlns:p14="http://schemas.microsoft.com/office/powerpoint/2010/main" val="552173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みなさん、スポーツボランティア研修会で学んだ内容は覚えていますか？</a:t>
            </a:r>
            <a:endParaRPr kumimoji="1" lang="en-US" altLang="ja-JP" dirty="0"/>
          </a:p>
          <a:p>
            <a:r>
              <a:rPr kumimoji="1" lang="ja-JP" altLang="en-US" dirty="0"/>
              <a:t>「アイスブレイク」とは</a:t>
            </a:r>
            <a:endParaRPr kumimoji="1" lang="en-US" altLang="ja-JP" dirty="0"/>
          </a:p>
          <a:p>
            <a:r>
              <a:rPr kumimoji="1" lang="ja-JP" altLang="en-US" dirty="0"/>
              <a:t>アイスブレイクという言葉を直訳すると「氷を砕く」という意味ですが、コミュニケーションの世界では冷たい雰囲気を温める意味で使われます。スポーツボランティアの現場では、初対面の人が多く、緊張や不安があると思います。打ち解けないと円滑にコミュニケーションがとれないので、最初にアイスブレイクを行います。 </a:t>
            </a:r>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9</a:t>
            </a:fld>
            <a:endParaRPr lang="en-US" altLang="ja-JP"/>
          </a:p>
        </p:txBody>
      </p:sp>
    </p:spTree>
    <p:extLst>
      <p:ext uri="{BB962C8B-B14F-4D97-AF65-F5344CB8AC3E}">
        <p14:creationId xmlns:p14="http://schemas.microsoft.com/office/powerpoint/2010/main" val="29193850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kumimoji="1" lang="ja-JP" altLang="en-US"/>
              <a:t>今後の参考のためアンケートにもご協力ください。 </a:t>
            </a:r>
          </a:p>
          <a:p>
            <a:r>
              <a:rPr kumimoji="1" lang="ja-JP" altLang="en-US"/>
              <a:t>ライセンスカードは、日本スポーツボランティアネットワークより送付します。スポボラ</a:t>
            </a:r>
            <a:r>
              <a:rPr kumimoji="1" lang="en-US" altLang="ja-JP" err="1"/>
              <a:t>.net</a:t>
            </a:r>
            <a:r>
              <a:rPr kumimoji="1" lang="en-US" altLang="ja-JP"/>
              <a:t> </a:t>
            </a:r>
            <a:r>
              <a:rPr kumimoji="1" lang="ja-JP" altLang="en-US"/>
              <a:t>の登録情報を再度確認してください。職場の住所を登録した方は、会社名、部署名まで入力されているのか確認してください。ライセンスカードには、スポボラ </a:t>
            </a:r>
            <a:r>
              <a:rPr kumimoji="1" lang="en-US" altLang="ja-JP"/>
              <a:t>net </a:t>
            </a:r>
            <a:r>
              <a:rPr kumimoji="1" lang="ja-JP" altLang="en-US"/>
              <a:t>に登録されている写真を使用します。研修会終了後 </a:t>
            </a:r>
            <a:r>
              <a:rPr kumimoji="1" lang="en-US" altLang="ja-JP"/>
              <a:t>1 </a:t>
            </a:r>
            <a:r>
              <a:rPr kumimoji="1" lang="ja-JP" altLang="en-US"/>
              <a:t>週間以内にスポボラ </a:t>
            </a:r>
            <a:r>
              <a:rPr kumimoji="1" lang="en-US" altLang="ja-JP"/>
              <a:t>net </a:t>
            </a:r>
            <a:r>
              <a:rPr kumimoji="1" lang="ja-JP" altLang="en-US"/>
              <a:t>の写真を変更すれば、ライセンスカードの写真は変更後の写真で作成可能です。ライセンスカードは、本日より </a:t>
            </a:r>
            <a:r>
              <a:rPr kumimoji="1" lang="en-US" altLang="ja-JP"/>
              <a:t>2 </a:t>
            </a:r>
            <a:r>
              <a:rPr kumimoji="1" lang="ja-JP" altLang="en-US"/>
              <a:t>ヶ月後に登録されている住所へ送付します。 </a:t>
            </a:r>
            <a:endParaRPr kumimoji="1" lang="en-US" altLang="ja-JP"/>
          </a:p>
          <a:p>
            <a:endParaRPr kumimoji="1" lang="en-US" altLang="ja-JP"/>
          </a:p>
          <a:p>
            <a:r>
              <a:rPr kumimoji="1" lang="en-US" altLang="ja-JP"/>
              <a:t>【</a:t>
            </a:r>
            <a:r>
              <a:rPr kumimoji="1" lang="ja-JP" altLang="en-US"/>
              <a:t>その他、連絡事項あれば</a:t>
            </a:r>
            <a:r>
              <a:rPr kumimoji="1" lang="en-US" altLang="ja-JP"/>
              <a:t>】</a:t>
            </a:r>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92</a:t>
            </a:fld>
            <a:endParaRPr lang="en-US" altLang="ja-JP"/>
          </a:p>
        </p:txBody>
      </p:sp>
    </p:spTree>
    <p:extLst>
      <p:ext uri="{BB962C8B-B14F-4D97-AF65-F5344CB8AC3E}">
        <p14:creationId xmlns:p14="http://schemas.microsoft.com/office/powerpoint/2010/main" val="322967260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468">
              <a:defRPr/>
            </a:pPr>
            <a:r>
              <a:rPr kumimoji="1" lang="ja-JP" altLang="en-US"/>
              <a:t>「スポーツボランティア養成事業」は４つのステップアップ方式で展開しており、「スポーツボランティア研修会」の次に「リーダー養成研修会」、「上級リーダー養成研修会」、「コーディネーター養成研修会」と進むことができます。リーダーの役割も担ってみたい方は、「リーダー養成研修会」の受講もお勧めします。スポボラ</a:t>
            </a:r>
            <a:r>
              <a:rPr kumimoji="1" lang="en-US" altLang="ja-JP" err="1"/>
              <a:t>.net</a:t>
            </a:r>
            <a:r>
              <a:rPr kumimoji="1" lang="en-US" altLang="ja-JP"/>
              <a:t> </a:t>
            </a:r>
            <a:r>
              <a:rPr kumimoji="1" lang="ja-JP" altLang="en-US"/>
              <a:t>に開催日程を掲載していますので確認してください。 </a:t>
            </a:r>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94</a:t>
            </a:fld>
            <a:endParaRPr lang="en-US" altLang="ja-JP"/>
          </a:p>
        </p:txBody>
      </p:sp>
    </p:spTree>
    <p:extLst>
      <p:ext uri="{BB962C8B-B14F-4D97-AF65-F5344CB8AC3E}">
        <p14:creationId xmlns:p14="http://schemas.microsoft.com/office/powerpoint/2010/main" val="8075139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スポボラ</a:t>
            </a:r>
            <a:r>
              <a:rPr kumimoji="1" lang="en-US" altLang="ja-JP" err="1"/>
              <a:t>.net</a:t>
            </a:r>
            <a:r>
              <a:rPr kumimoji="1" lang="en-US" altLang="ja-JP"/>
              <a:t> </a:t>
            </a:r>
            <a:r>
              <a:rPr kumimoji="1" lang="ja-JP" altLang="en-US"/>
              <a:t>の紹介を最後にさせていただきます。こちらのサイトは、研修会の開催情報だけでなく、スポーツボランティアの活動の機会の情報提供も行っています。 </a:t>
            </a:r>
            <a:endParaRPr kumimoji="1" lang="en-US" altLang="ja-JP"/>
          </a:p>
          <a:p>
            <a:r>
              <a:rPr kumimoji="1" lang="ja-JP" altLang="en-US"/>
              <a:t>スポボラ</a:t>
            </a:r>
            <a:r>
              <a:rPr kumimoji="1" lang="en-US" altLang="ja-JP" err="1"/>
              <a:t>.net</a:t>
            </a:r>
            <a:r>
              <a:rPr kumimoji="1" lang="en-US" altLang="ja-JP"/>
              <a:t> </a:t>
            </a:r>
            <a:r>
              <a:rPr kumimoji="1" lang="ja-JP" altLang="en-US"/>
              <a:t>では、スポーツボランティアに関する調査結果なども掲載しています。そちらも是非ご覧ください。</a:t>
            </a:r>
          </a:p>
          <a:p>
            <a:endParaRPr kumimoji="1" lang="ja-JP" altLang="en-US"/>
          </a:p>
        </p:txBody>
      </p:sp>
      <p:sp>
        <p:nvSpPr>
          <p:cNvPr id="4" name="スライド番号プレースホルダー 3"/>
          <p:cNvSpPr>
            <a:spLocks noGrp="1"/>
          </p:cNvSpPr>
          <p:nvPr>
            <p:ph type="sldNum" sz="quarter" idx="5"/>
          </p:nvPr>
        </p:nvSpPr>
        <p:spPr/>
        <p:txBody>
          <a:bodyPr/>
          <a:lstStyle/>
          <a:p>
            <a:pPr>
              <a:defRPr/>
            </a:pPr>
            <a:fld id="{127EB958-D20F-42CB-B4F9-24073A20028B}" type="slidenum">
              <a:rPr lang="en-US" altLang="ja-JP" smtClean="0"/>
              <a:pPr>
                <a:defRPr/>
              </a:pPr>
              <a:t>95</a:t>
            </a:fld>
            <a:endParaRPr lang="en-US" altLang="ja-JP"/>
          </a:p>
        </p:txBody>
      </p:sp>
    </p:spTree>
    <p:extLst>
      <p:ext uri="{BB962C8B-B14F-4D97-AF65-F5344CB8AC3E}">
        <p14:creationId xmlns:p14="http://schemas.microsoft.com/office/powerpoint/2010/main" val="4055725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03F9706D-3EBE-48EE-B107-72980502A0D0}"/>
              </a:ext>
            </a:extLst>
          </p:cNvPr>
          <p:cNvSpPr/>
          <p:nvPr userDrawn="1"/>
        </p:nvSpPr>
        <p:spPr bwMode="gray">
          <a:xfrm>
            <a:off x="302840" y="200235"/>
            <a:ext cx="6065166" cy="6457530"/>
          </a:xfrm>
          <a:prstGeom prst="roundRect">
            <a:avLst>
              <a:gd name="adj" fmla="val 920"/>
            </a:avLst>
          </a:prstGeom>
          <a:solidFill>
            <a:schemeClr val="accent3"/>
          </a:solidFill>
          <a:ln>
            <a:noFill/>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sp>
        <p:nvSpPr>
          <p:cNvPr id="4" name="楕円 3">
            <a:extLst>
              <a:ext uri="{FF2B5EF4-FFF2-40B4-BE49-F238E27FC236}">
                <a16:creationId xmlns:a16="http://schemas.microsoft.com/office/drawing/2014/main" id="{F3AC7283-0092-4482-8E2D-28BD95C5E06A}"/>
              </a:ext>
            </a:extLst>
          </p:cNvPr>
          <p:cNvSpPr/>
          <p:nvPr userDrawn="1"/>
        </p:nvSpPr>
        <p:spPr bwMode="gray">
          <a:xfrm>
            <a:off x="2945347" y="246843"/>
            <a:ext cx="982202" cy="982202"/>
          </a:xfrm>
          <a:prstGeom prst="ellipse">
            <a:avLst/>
          </a:prstGeom>
          <a:solidFill>
            <a:schemeClr val="accent6">
              <a:alpha val="2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5" name="楕円 4">
            <a:extLst>
              <a:ext uri="{FF2B5EF4-FFF2-40B4-BE49-F238E27FC236}">
                <a16:creationId xmlns:a16="http://schemas.microsoft.com/office/drawing/2014/main" id="{83CE5A1F-9039-4C26-9823-6279197C3867}"/>
              </a:ext>
            </a:extLst>
          </p:cNvPr>
          <p:cNvSpPr/>
          <p:nvPr userDrawn="1"/>
        </p:nvSpPr>
        <p:spPr bwMode="gray">
          <a:xfrm>
            <a:off x="179512" y="1916832"/>
            <a:ext cx="982202" cy="982202"/>
          </a:xfrm>
          <a:prstGeom prst="ellipse">
            <a:avLst/>
          </a:prstGeom>
          <a:solidFill>
            <a:schemeClr val="accent3">
              <a:lumMod val="20000"/>
              <a:lumOff val="80000"/>
              <a:alpha val="15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pic>
        <p:nvPicPr>
          <p:cNvPr id="6" name="Picture 2" descr="「スポーツボランティア ロゴ」の画像検索結果">
            <a:extLst>
              <a:ext uri="{FF2B5EF4-FFF2-40B4-BE49-F238E27FC236}">
                <a16:creationId xmlns:a16="http://schemas.microsoft.com/office/drawing/2014/main" id="{2FFDFE28-C583-42D3-82C4-497B1E2A91C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6622676" y="2598378"/>
            <a:ext cx="2131092" cy="1661244"/>
          </a:xfrm>
          <a:prstGeom prst="rect">
            <a:avLst/>
          </a:prstGeom>
          <a:noFill/>
          <a:extLst>
            <a:ext uri="{909E8E84-426E-40DD-AFC4-6F175D3DCCD1}">
              <a14:hiddenFill xmlns:a14="http://schemas.microsoft.com/office/drawing/2010/main">
                <a:solidFill>
                  <a:srgbClr val="FFFFFF"/>
                </a:solidFill>
              </a14:hiddenFill>
            </a:ext>
          </a:extLst>
        </p:spPr>
      </p:pic>
      <p:sp>
        <p:nvSpPr>
          <p:cNvPr id="7" name="楕円 6">
            <a:extLst>
              <a:ext uri="{FF2B5EF4-FFF2-40B4-BE49-F238E27FC236}">
                <a16:creationId xmlns:a16="http://schemas.microsoft.com/office/drawing/2014/main" id="{D162E3EC-C936-4062-9FB9-AEF4F24E6555}"/>
              </a:ext>
            </a:extLst>
          </p:cNvPr>
          <p:cNvSpPr/>
          <p:nvPr userDrawn="1"/>
        </p:nvSpPr>
        <p:spPr bwMode="gray">
          <a:xfrm>
            <a:off x="2945347" y="5500609"/>
            <a:ext cx="982202" cy="982202"/>
          </a:xfrm>
          <a:prstGeom prst="ellipse">
            <a:avLst/>
          </a:prstGeom>
          <a:solidFill>
            <a:schemeClr val="accent3">
              <a:lumMod val="20000"/>
              <a:lumOff val="80000"/>
              <a:alpha val="15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8" name="楕円 7">
            <a:extLst>
              <a:ext uri="{FF2B5EF4-FFF2-40B4-BE49-F238E27FC236}">
                <a16:creationId xmlns:a16="http://schemas.microsoft.com/office/drawing/2014/main" id="{D2C9CD7C-84CC-4FC3-AD8D-E9A4D8F911C9}"/>
              </a:ext>
            </a:extLst>
          </p:cNvPr>
          <p:cNvSpPr/>
          <p:nvPr userDrawn="1"/>
        </p:nvSpPr>
        <p:spPr bwMode="gray">
          <a:xfrm>
            <a:off x="4872987" y="3225545"/>
            <a:ext cx="982202" cy="982202"/>
          </a:xfrm>
          <a:prstGeom prst="ellipse">
            <a:avLst/>
          </a:prstGeom>
          <a:solidFill>
            <a:schemeClr val="accent3">
              <a:lumMod val="20000"/>
              <a:lumOff val="80000"/>
              <a:alpha val="15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9" name="フリーフォーム: 図形 8">
            <a:extLst>
              <a:ext uri="{FF2B5EF4-FFF2-40B4-BE49-F238E27FC236}">
                <a16:creationId xmlns:a16="http://schemas.microsoft.com/office/drawing/2014/main" id="{716B26E5-6100-4AC4-90BB-9F2BE34708CE}"/>
              </a:ext>
            </a:extLst>
          </p:cNvPr>
          <p:cNvSpPr/>
          <p:nvPr userDrawn="1"/>
        </p:nvSpPr>
        <p:spPr bwMode="gray">
          <a:xfrm>
            <a:off x="1065512" y="5442406"/>
            <a:ext cx="4741872" cy="2379082"/>
          </a:xfrm>
          <a:custGeom>
            <a:avLst/>
            <a:gdLst>
              <a:gd name="connsiteX0" fmla="*/ 188 w 2168972"/>
              <a:gd name="connsiteY0" fmla="*/ 0 h 1088212"/>
              <a:gd name="connsiteX1" fmla="*/ 343224 w 2168972"/>
              <a:gd name="connsiteY1" fmla="*/ 0 h 1088212"/>
              <a:gd name="connsiteX2" fmla="*/ 342848 w 2168972"/>
              <a:gd name="connsiteY2" fmla="*/ 3727 h 1088212"/>
              <a:gd name="connsiteX3" fmla="*/ 1084487 w 2168972"/>
              <a:gd name="connsiteY3" fmla="*/ 745366 h 1088212"/>
              <a:gd name="connsiteX4" fmla="*/ 1826126 w 2168972"/>
              <a:gd name="connsiteY4" fmla="*/ 3727 h 1088212"/>
              <a:gd name="connsiteX5" fmla="*/ 1825750 w 2168972"/>
              <a:gd name="connsiteY5" fmla="*/ 0 h 1088212"/>
              <a:gd name="connsiteX6" fmla="*/ 2168784 w 2168972"/>
              <a:gd name="connsiteY6" fmla="*/ 0 h 1088212"/>
              <a:gd name="connsiteX7" fmla="*/ 2168972 w 2168972"/>
              <a:gd name="connsiteY7" fmla="*/ 3726 h 1088212"/>
              <a:gd name="connsiteX8" fmla="*/ 1084486 w 2168972"/>
              <a:gd name="connsiteY8" fmla="*/ 1088212 h 1088212"/>
              <a:gd name="connsiteX9" fmla="*/ 0 w 2168972"/>
              <a:gd name="connsiteY9" fmla="*/ 3726 h 108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8972" h="1088212">
                <a:moveTo>
                  <a:pt x="188" y="0"/>
                </a:moveTo>
                <a:lnTo>
                  <a:pt x="343224" y="0"/>
                </a:lnTo>
                <a:lnTo>
                  <a:pt x="342848" y="3727"/>
                </a:lnTo>
                <a:cubicBezTo>
                  <a:pt x="342848" y="413323"/>
                  <a:pt x="674891" y="745366"/>
                  <a:pt x="1084487" y="745366"/>
                </a:cubicBezTo>
                <a:cubicBezTo>
                  <a:pt x="1494083" y="745366"/>
                  <a:pt x="1826126" y="413323"/>
                  <a:pt x="1826126" y="3727"/>
                </a:cubicBezTo>
                <a:lnTo>
                  <a:pt x="1825750" y="0"/>
                </a:lnTo>
                <a:lnTo>
                  <a:pt x="2168784" y="0"/>
                </a:lnTo>
                <a:lnTo>
                  <a:pt x="2168972" y="3726"/>
                </a:lnTo>
                <a:cubicBezTo>
                  <a:pt x="2168972" y="602671"/>
                  <a:pt x="1683431" y="1088212"/>
                  <a:pt x="1084486" y="1088212"/>
                </a:cubicBezTo>
                <a:cubicBezTo>
                  <a:pt x="485541" y="1088212"/>
                  <a:pt x="0" y="602671"/>
                  <a:pt x="0" y="3726"/>
                </a:cubicBezTo>
                <a:close/>
              </a:path>
            </a:pathLst>
          </a:custGeom>
          <a:solidFill>
            <a:schemeClr val="accent3">
              <a:lumMod val="20000"/>
              <a:lumOff val="80000"/>
              <a:alpha val="15000"/>
            </a:schemeClr>
          </a:solidFill>
          <a:ln w="508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10" name="フリーフォーム: 図形 9">
            <a:extLst>
              <a:ext uri="{FF2B5EF4-FFF2-40B4-BE49-F238E27FC236}">
                <a16:creationId xmlns:a16="http://schemas.microsoft.com/office/drawing/2014/main" id="{F4E2B465-CAF9-4C9B-BA95-12A280AFEB8F}"/>
              </a:ext>
            </a:extLst>
          </p:cNvPr>
          <p:cNvSpPr/>
          <p:nvPr userDrawn="1"/>
        </p:nvSpPr>
        <p:spPr bwMode="gray">
          <a:xfrm>
            <a:off x="1065512" y="188640"/>
            <a:ext cx="4741872" cy="2379082"/>
          </a:xfrm>
          <a:custGeom>
            <a:avLst/>
            <a:gdLst>
              <a:gd name="connsiteX0" fmla="*/ 188 w 2168972"/>
              <a:gd name="connsiteY0" fmla="*/ 0 h 1088212"/>
              <a:gd name="connsiteX1" fmla="*/ 343224 w 2168972"/>
              <a:gd name="connsiteY1" fmla="*/ 0 h 1088212"/>
              <a:gd name="connsiteX2" fmla="*/ 342848 w 2168972"/>
              <a:gd name="connsiteY2" fmla="*/ 3727 h 1088212"/>
              <a:gd name="connsiteX3" fmla="*/ 1084487 w 2168972"/>
              <a:gd name="connsiteY3" fmla="*/ 745366 h 1088212"/>
              <a:gd name="connsiteX4" fmla="*/ 1826126 w 2168972"/>
              <a:gd name="connsiteY4" fmla="*/ 3727 h 1088212"/>
              <a:gd name="connsiteX5" fmla="*/ 1825750 w 2168972"/>
              <a:gd name="connsiteY5" fmla="*/ 0 h 1088212"/>
              <a:gd name="connsiteX6" fmla="*/ 2168784 w 2168972"/>
              <a:gd name="connsiteY6" fmla="*/ 0 h 1088212"/>
              <a:gd name="connsiteX7" fmla="*/ 2168972 w 2168972"/>
              <a:gd name="connsiteY7" fmla="*/ 3726 h 1088212"/>
              <a:gd name="connsiteX8" fmla="*/ 1084486 w 2168972"/>
              <a:gd name="connsiteY8" fmla="*/ 1088212 h 1088212"/>
              <a:gd name="connsiteX9" fmla="*/ 0 w 2168972"/>
              <a:gd name="connsiteY9" fmla="*/ 3726 h 108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8972" h="1088212">
                <a:moveTo>
                  <a:pt x="188" y="0"/>
                </a:moveTo>
                <a:lnTo>
                  <a:pt x="343224" y="0"/>
                </a:lnTo>
                <a:lnTo>
                  <a:pt x="342848" y="3727"/>
                </a:lnTo>
                <a:cubicBezTo>
                  <a:pt x="342848" y="413323"/>
                  <a:pt x="674891" y="745366"/>
                  <a:pt x="1084487" y="745366"/>
                </a:cubicBezTo>
                <a:cubicBezTo>
                  <a:pt x="1494083" y="745366"/>
                  <a:pt x="1826126" y="413323"/>
                  <a:pt x="1826126" y="3727"/>
                </a:cubicBezTo>
                <a:lnTo>
                  <a:pt x="1825750" y="0"/>
                </a:lnTo>
                <a:lnTo>
                  <a:pt x="2168784" y="0"/>
                </a:lnTo>
                <a:lnTo>
                  <a:pt x="2168972" y="3726"/>
                </a:lnTo>
                <a:cubicBezTo>
                  <a:pt x="2168972" y="602671"/>
                  <a:pt x="1683431" y="1088212"/>
                  <a:pt x="1084486" y="1088212"/>
                </a:cubicBezTo>
                <a:cubicBezTo>
                  <a:pt x="485541" y="1088212"/>
                  <a:pt x="0" y="602671"/>
                  <a:pt x="0" y="3726"/>
                </a:cubicBezTo>
                <a:close/>
              </a:path>
            </a:pathLst>
          </a:custGeom>
          <a:solidFill>
            <a:schemeClr val="accent3">
              <a:lumMod val="20000"/>
              <a:lumOff val="80000"/>
              <a:alpha val="15000"/>
            </a:schemeClr>
          </a:solidFill>
          <a:ln w="508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Tree>
    <p:extLst>
      <p:ext uri="{BB962C8B-B14F-4D97-AF65-F5344CB8AC3E}">
        <p14:creationId xmlns:p14="http://schemas.microsoft.com/office/powerpoint/2010/main" val="37481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205CC82-8477-446F-9D0B-1120E653C29D}"/>
              </a:ext>
            </a:extLst>
          </p:cNvPr>
          <p:cNvSpPr/>
          <p:nvPr userDrawn="1"/>
        </p:nvSpPr>
        <p:spPr bwMode="gray">
          <a:xfrm>
            <a:off x="0" y="1"/>
            <a:ext cx="9144000" cy="116632"/>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4" name="正方形/長方形 3">
            <a:extLst>
              <a:ext uri="{FF2B5EF4-FFF2-40B4-BE49-F238E27FC236}">
                <a16:creationId xmlns:a16="http://schemas.microsoft.com/office/drawing/2014/main" id="{39825F18-B2C3-4219-9D57-232020A4A0D5}"/>
              </a:ext>
            </a:extLst>
          </p:cNvPr>
          <p:cNvSpPr/>
          <p:nvPr userDrawn="1"/>
        </p:nvSpPr>
        <p:spPr bwMode="gray">
          <a:xfrm>
            <a:off x="0" y="6741368"/>
            <a:ext cx="9144000" cy="116632"/>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5" name="四角形: 角を丸くする 4">
            <a:extLst>
              <a:ext uri="{FF2B5EF4-FFF2-40B4-BE49-F238E27FC236}">
                <a16:creationId xmlns:a16="http://schemas.microsoft.com/office/drawing/2014/main" id="{F40C497C-7605-4613-9F86-BE8D3780567C}"/>
              </a:ext>
            </a:extLst>
          </p:cNvPr>
          <p:cNvSpPr/>
          <p:nvPr userDrawn="1"/>
        </p:nvSpPr>
        <p:spPr bwMode="gray">
          <a:xfrm>
            <a:off x="302839" y="2189190"/>
            <a:ext cx="8464754" cy="2318284"/>
          </a:xfrm>
          <a:prstGeom prst="roundRect">
            <a:avLst>
              <a:gd name="adj" fmla="val 2541"/>
            </a:avLst>
          </a:prstGeom>
          <a:solidFill>
            <a:schemeClr val="accent3"/>
          </a:solidFill>
          <a:ln>
            <a:noFill/>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sp>
        <p:nvSpPr>
          <p:cNvPr id="6" name="フリーフォーム: 図形 5">
            <a:extLst>
              <a:ext uri="{FF2B5EF4-FFF2-40B4-BE49-F238E27FC236}">
                <a16:creationId xmlns:a16="http://schemas.microsoft.com/office/drawing/2014/main" id="{E833AB6A-0BA1-43EC-A1C0-8175609B3E45}"/>
              </a:ext>
            </a:extLst>
          </p:cNvPr>
          <p:cNvSpPr/>
          <p:nvPr userDrawn="1"/>
        </p:nvSpPr>
        <p:spPr bwMode="gray">
          <a:xfrm>
            <a:off x="1065512" y="-5810"/>
            <a:ext cx="4741872" cy="2379082"/>
          </a:xfrm>
          <a:custGeom>
            <a:avLst/>
            <a:gdLst>
              <a:gd name="connsiteX0" fmla="*/ 188 w 2168972"/>
              <a:gd name="connsiteY0" fmla="*/ 0 h 1088212"/>
              <a:gd name="connsiteX1" fmla="*/ 343224 w 2168972"/>
              <a:gd name="connsiteY1" fmla="*/ 0 h 1088212"/>
              <a:gd name="connsiteX2" fmla="*/ 342848 w 2168972"/>
              <a:gd name="connsiteY2" fmla="*/ 3727 h 1088212"/>
              <a:gd name="connsiteX3" fmla="*/ 1084487 w 2168972"/>
              <a:gd name="connsiteY3" fmla="*/ 745366 h 1088212"/>
              <a:gd name="connsiteX4" fmla="*/ 1826126 w 2168972"/>
              <a:gd name="connsiteY4" fmla="*/ 3727 h 1088212"/>
              <a:gd name="connsiteX5" fmla="*/ 1825750 w 2168972"/>
              <a:gd name="connsiteY5" fmla="*/ 0 h 1088212"/>
              <a:gd name="connsiteX6" fmla="*/ 2168784 w 2168972"/>
              <a:gd name="connsiteY6" fmla="*/ 0 h 1088212"/>
              <a:gd name="connsiteX7" fmla="*/ 2168972 w 2168972"/>
              <a:gd name="connsiteY7" fmla="*/ 3726 h 1088212"/>
              <a:gd name="connsiteX8" fmla="*/ 1084486 w 2168972"/>
              <a:gd name="connsiteY8" fmla="*/ 1088212 h 1088212"/>
              <a:gd name="connsiteX9" fmla="*/ 0 w 2168972"/>
              <a:gd name="connsiteY9" fmla="*/ 3726 h 108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8972" h="1088212">
                <a:moveTo>
                  <a:pt x="188" y="0"/>
                </a:moveTo>
                <a:lnTo>
                  <a:pt x="343224" y="0"/>
                </a:lnTo>
                <a:lnTo>
                  <a:pt x="342848" y="3727"/>
                </a:lnTo>
                <a:cubicBezTo>
                  <a:pt x="342848" y="413323"/>
                  <a:pt x="674891" y="745366"/>
                  <a:pt x="1084487" y="745366"/>
                </a:cubicBezTo>
                <a:cubicBezTo>
                  <a:pt x="1494083" y="745366"/>
                  <a:pt x="1826126" y="413323"/>
                  <a:pt x="1826126" y="3727"/>
                </a:cubicBezTo>
                <a:lnTo>
                  <a:pt x="1825750" y="0"/>
                </a:lnTo>
                <a:lnTo>
                  <a:pt x="2168784" y="0"/>
                </a:lnTo>
                <a:lnTo>
                  <a:pt x="2168972" y="3726"/>
                </a:lnTo>
                <a:cubicBezTo>
                  <a:pt x="2168972" y="602671"/>
                  <a:pt x="1683431" y="1088212"/>
                  <a:pt x="1084486" y="1088212"/>
                </a:cubicBezTo>
                <a:cubicBezTo>
                  <a:pt x="485541" y="1088212"/>
                  <a:pt x="0" y="602671"/>
                  <a:pt x="0" y="3726"/>
                </a:cubicBezTo>
                <a:close/>
              </a:path>
            </a:pathLst>
          </a:custGeom>
          <a:solidFill>
            <a:schemeClr val="accent3">
              <a:lumMod val="60000"/>
              <a:lumOff val="40000"/>
              <a:alpha val="15000"/>
            </a:schemeClr>
          </a:solidFill>
          <a:ln w="508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7" name="楕円 6">
            <a:extLst>
              <a:ext uri="{FF2B5EF4-FFF2-40B4-BE49-F238E27FC236}">
                <a16:creationId xmlns:a16="http://schemas.microsoft.com/office/drawing/2014/main" id="{4F5A33E4-A6FD-4603-B1CA-BDC99F546F03}"/>
              </a:ext>
            </a:extLst>
          </p:cNvPr>
          <p:cNvSpPr/>
          <p:nvPr userDrawn="1"/>
        </p:nvSpPr>
        <p:spPr bwMode="gray">
          <a:xfrm>
            <a:off x="2945347" y="52393"/>
            <a:ext cx="982202" cy="982202"/>
          </a:xfrm>
          <a:prstGeom prst="ellipse">
            <a:avLst/>
          </a:prstGeom>
          <a:solidFill>
            <a:schemeClr val="accent3">
              <a:lumMod val="60000"/>
              <a:lumOff val="40000"/>
              <a:alpha val="15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8" name="楕円 7">
            <a:extLst>
              <a:ext uri="{FF2B5EF4-FFF2-40B4-BE49-F238E27FC236}">
                <a16:creationId xmlns:a16="http://schemas.microsoft.com/office/drawing/2014/main" id="{71CFA6B8-E4FB-4C71-B146-925830CD6EE5}"/>
              </a:ext>
            </a:extLst>
          </p:cNvPr>
          <p:cNvSpPr/>
          <p:nvPr userDrawn="1"/>
        </p:nvSpPr>
        <p:spPr bwMode="gray">
          <a:xfrm>
            <a:off x="179512" y="1722382"/>
            <a:ext cx="982202" cy="982202"/>
          </a:xfrm>
          <a:prstGeom prst="ellipse">
            <a:avLst/>
          </a:prstGeom>
          <a:solidFill>
            <a:schemeClr val="accent3">
              <a:lumMod val="60000"/>
              <a:lumOff val="40000"/>
              <a:alpha val="15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pic>
        <p:nvPicPr>
          <p:cNvPr id="9" name="Picture 2" descr="「スポーツボランティア ロゴ」の画像検索結果">
            <a:extLst>
              <a:ext uri="{FF2B5EF4-FFF2-40B4-BE49-F238E27FC236}">
                <a16:creationId xmlns:a16="http://schemas.microsoft.com/office/drawing/2014/main" id="{90955E91-13A8-4B87-B296-152D6E5A926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7027100" y="267997"/>
            <a:ext cx="1740493" cy="1356761"/>
          </a:xfrm>
          <a:prstGeom prst="rect">
            <a:avLst/>
          </a:prstGeom>
          <a:noFill/>
          <a:extLst>
            <a:ext uri="{909E8E84-426E-40DD-AFC4-6F175D3DCCD1}">
              <a14:hiddenFill xmlns:a14="http://schemas.microsoft.com/office/drawing/2010/main">
                <a:solidFill>
                  <a:srgbClr val="FFFFFF"/>
                </a:solidFill>
              </a14:hiddenFill>
            </a:ext>
          </a:extLst>
        </p:spPr>
      </p:pic>
      <p:sp>
        <p:nvSpPr>
          <p:cNvPr id="10" name="楕円 9">
            <a:extLst>
              <a:ext uri="{FF2B5EF4-FFF2-40B4-BE49-F238E27FC236}">
                <a16:creationId xmlns:a16="http://schemas.microsoft.com/office/drawing/2014/main" id="{E36CC97C-017F-4900-AE6E-883120917A74}"/>
              </a:ext>
            </a:extLst>
          </p:cNvPr>
          <p:cNvSpPr/>
          <p:nvPr userDrawn="1"/>
        </p:nvSpPr>
        <p:spPr bwMode="gray">
          <a:xfrm>
            <a:off x="2945347" y="5306159"/>
            <a:ext cx="982202" cy="982202"/>
          </a:xfrm>
          <a:prstGeom prst="ellipse">
            <a:avLst/>
          </a:prstGeom>
          <a:solidFill>
            <a:schemeClr val="accent3">
              <a:lumMod val="60000"/>
              <a:lumOff val="40000"/>
              <a:alpha val="15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11" name="楕円 10">
            <a:extLst>
              <a:ext uri="{FF2B5EF4-FFF2-40B4-BE49-F238E27FC236}">
                <a16:creationId xmlns:a16="http://schemas.microsoft.com/office/drawing/2014/main" id="{D7EA6CAD-E211-4634-93B6-F5CCBC8AD025}"/>
              </a:ext>
            </a:extLst>
          </p:cNvPr>
          <p:cNvSpPr/>
          <p:nvPr userDrawn="1"/>
        </p:nvSpPr>
        <p:spPr bwMode="gray">
          <a:xfrm>
            <a:off x="4872987" y="3159437"/>
            <a:ext cx="982202" cy="982202"/>
          </a:xfrm>
          <a:prstGeom prst="ellipse">
            <a:avLst/>
          </a:prstGeom>
          <a:solidFill>
            <a:schemeClr val="accent3">
              <a:lumMod val="60000"/>
              <a:lumOff val="40000"/>
              <a:alpha val="15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12" name="フリーフォーム: 図形 11">
            <a:extLst>
              <a:ext uri="{FF2B5EF4-FFF2-40B4-BE49-F238E27FC236}">
                <a16:creationId xmlns:a16="http://schemas.microsoft.com/office/drawing/2014/main" id="{919800ED-F318-4AE4-908B-2D554C61A802}"/>
              </a:ext>
            </a:extLst>
          </p:cNvPr>
          <p:cNvSpPr/>
          <p:nvPr userDrawn="1"/>
        </p:nvSpPr>
        <p:spPr bwMode="gray">
          <a:xfrm>
            <a:off x="1065512" y="5247956"/>
            <a:ext cx="4741872" cy="2379082"/>
          </a:xfrm>
          <a:custGeom>
            <a:avLst/>
            <a:gdLst>
              <a:gd name="connsiteX0" fmla="*/ 188 w 2168972"/>
              <a:gd name="connsiteY0" fmla="*/ 0 h 1088212"/>
              <a:gd name="connsiteX1" fmla="*/ 343224 w 2168972"/>
              <a:gd name="connsiteY1" fmla="*/ 0 h 1088212"/>
              <a:gd name="connsiteX2" fmla="*/ 342848 w 2168972"/>
              <a:gd name="connsiteY2" fmla="*/ 3727 h 1088212"/>
              <a:gd name="connsiteX3" fmla="*/ 1084487 w 2168972"/>
              <a:gd name="connsiteY3" fmla="*/ 745366 h 1088212"/>
              <a:gd name="connsiteX4" fmla="*/ 1826126 w 2168972"/>
              <a:gd name="connsiteY4" fmla="*/ 3727 h 1088212"/>
              <a:gd name="connsiteX5" fmla="*/ 1825750 w 2168972"/>
              <a:gd name="connsiteY5" fmla="*/ 0 h 1088212"/>
              <a:gd name="connsiteX6" fmla="*/ 2168784 w 2168972"/>
              <a:gd name="connsiteY6" fmla="*/ 0 h 1088212"/>
              <a:gd name="connsiteX7" fmla="*/ 2168972 w 2168972"/>
              <a:gd name="connsiteY7" fmla="*/ 3726 h 1088212"/>
              <a:gd name="connsiteX8" fmla="*/ 1084486 w 2168972"/>
              <a:gd name="connsiteY8" fmla="*/ 1088212 h 1088212"/>
              <a:gd name="connsiteX9" fmla="*/ 0 w 2168972"/>
              <a:gd name="connsiteY9" fmla="*/ 3726 h 108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8972" h="1088212">
                <a:moveTo>
                  <a:pt x="188" y="0"/>
                </a:moveTo>
                <a:lnTo>
                  <a:pt x="343224" y="0"/>
                </a:lnTo>
                <a:lnTo>
                  <a:pt x="342848" y="3727"/>
                </a:lnTo>
                <a:cubicBezTo>
                  <a:pt x="342848" y="413323"/>
                  <a:pt x="674891" y="745366"/>
                  <a:pt x="1084487" y="745366"/>
                </a:cubicBezTo>
                <a:cubicBezTo>
                  <a:pt x="1494083" y="745366"/>
                  <a:pt x="1826126" y="413323"/>
                  <a:pt x="1826126" y="3727"/>
                </a:cubicBezTo>
                <a:lnTo>
                  <a:pt x="1825750" y="0"/>
                </a:lnTo>
                <a:lnTo>
                  <a:pt x="2168784" y="0"/>
                </a:lnTo>
                <a:lnTo>
                  <a:pt x="2168972" y="3726"/>
                </a:lnTo>
                <a:cubicBezTo>
                  <a:pt x="2168972" y="602671"/>
                  <a:pt x="1683431" y="1088212"/>
                  <a:pt x="1084486" y="1088212"/>
                </a:cubicBezTo>
                <a:cubicBezTo>
                  <a:pt x="485541" y="1088212"/>
                  <a:pt x="0" y="602671"/>
                  <a:pt x="0" y="3726"/>
                </a:cubicBezTo>
                <a:close/>
              </a:path>
            </a:pathLst>
          </a:custGeom>
          <a:solidFill>
            <a:schemeClr val="accent3">
              <a:lumMod val="60000"/>
              <a:lumOff val="40000"/>
              <a:alpha val="15000"/>
            </a:schemeClr>
          </a:solidFill>
          <a:ln w="508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13" name="正方形/長方形 12">
            <a:extLst>
              <a:ext uri="{FF2B5EF4-FFF2-40B4-BE49-F238E27FC236}">
                <a16:creationId xmlns:a16="http://schemas.microsoft.com/office/drawing/2014/main" id="{50D3E728-2ED4-4B45-8337-5E33106A7DC8}"/>
              </a:ext>
            </a:extLst>
          </p:cNvPr>
          <p:cNvSpPr/>
          <p:nvPr userDrawn="1"/>
        </p:nvSpPr>
        <p:spPr bwMode="gray">
          <a:xfrm>
            <a:off x="-108520" y="6858000"/>
            <a:ext cx="9361040" cy="827241"/>
          </a:xfrm>
          <a:prstGeom prst="rect">
            <a:avLst/>
          </a:prstGeom>
          <a:solidFill>
            <a:srgbClr val="E6E6E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Tree>
    <p:extLst>
      <p:ext uri="{BB962C8B-B14F-4D97-AF65-F5344CB8AC3E}">
        <p14:creationId xmlns:p14="http://schemas.microsoft.com/office/powerpoint/2010/main" val="286696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F4F1FE4E-5786-4239-95F4-02C3915AC1B0}"/>
              </a:ext>
            </a:extLst>
          </p:cNvPr>
          <p:cNvSpPr>
            <a:spLocks noChangeAspect="1"/>
          </p:cNvSpPr>
          <p:nvPr userDrawn="1"/>
        </p:nvSpPr>
        <p:spPr bwMode="gray">
          <a:xfrm>
            <a:off x="8183286" y="272540"/>
            <a:ext cx="545512" cy="468000"/>
          </a:xfrm>
          <a:prstGeom prst="roundRect">
            <a:avLst>
              <a:gd name="adj" fmla="val 12617"/>
            </a:avLst>
          </a:prstGeom>
          <a:solidFill>
            <a:schemeClr val="bg1"/>
          </a:solidFill>
          <a:ln>
            <a:noFill/>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sp>
        <p:nvSpPr>
          <p:cNvPr id="8" name="タイトル 1"/>
          <p:cNvSpPr>
            <a:spLocks noGrp="1"/>
          </p:cNvSpPr>
          <p:nvPr>
            <p:ph type="title" hasCustomPrompt="1"/>
          </p:nvPr>
        </p:nvSpPr>
        <p:spPr bwMode="gray">
          <a:xfrm>
            <a:off x="1080416" y="327142"/>
            <a:ext cx="7236000" cy="475529"/>
          </a:xfrm>
          <a:prstGeom prst="rect">
            <a:avLst/>
          </a:prstGeom>
        </p:spPr>
        <p:txBody>
          <a:bodyPr lIns="0">
            <a:noAutofit/>
          </a:bodyPr>
          <a:lstStyle>
            <a:lvl1pPr algn="l">
              <a:defRPr sz="2200" b="1" spc="200" baseline="0">
                <a:solidFill>
                  <a:schemeClr val="accent3"/>
                </a:solidFill>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12" name="テキスト ボックス 11"/>
          <p:cNvSpPr txBox="1"/>
          <p:nvPr userDrawn="1"/>
        </p:nvSpPr>
        <p:spPr bwMode="gray">
          <a:xfrm>
            <a:off x="357436" y="6637696"/>
            <a:ext cx="4687378" cy="215444"/>
          </a:xfrm>
          <a:prstGeom prst="rect">
            <a:avLst/>
          </a:prstGeom>
          <a:noFill/>
        </p:spPr>
        <p:txBody>
          <a:bodyPr wrap="square" l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800">
                <a:solidFill>
                  <a:schemeClr val="tx2"/>
                </a:solidFill>
                <a:latin typeface="+mn-ea"/>
                <a:ea typeface="+mn-ea"/>
              </a:rPr>
              <a:t>特定非営利活動法人　日本スポーツボランティアネットワーク</a:t>
            </a:r>
            <a:endParaRPr lang="en-US" altLang="ja-JP" sz="800">
              <a:solidFill>
                <a:schemeClr val="tx2"/>
              </a:solidFill>
              <a:latin typeface="+mn-ea"/>
              <a:ea typeface="+mn-ea"/>
            </a:endParaRPr>
          </a:p>
        </p:txBody>
      </p:sp>
      <p:pic>
        <p:nvPicPr>
          <p:cNvPr id="1026" name="Picture 2" descr="「スポーツボランティア ロゴ」の画像検索結果">
            <a:extLst>
              <a:ext uri="{FF2B5EF4-FFF2-40B4-BE49-F238E27FC236}">
                <a16:creationId xmlns:a16="http://schemas.microsoft.com/office/drawing/2014/main" id="{595F7F80-5434-42D2-91C9-913270F872E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251878" y="217715"/>
            <a:ext cx="581483" cy="45328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a:extLst>
              <a:ext uri="{FF2B5EF4-FFF2-40B4-BE49-F238E27FC236}">
                <a16:creationId xmlns:a16="http://schemas.microsoft.com/office/drawing/2014/main" id="{D9C6AE8F-73A3-4558-B3BB-C7A7BBFAEC92}"/>
              </a:ext>
            </a:extLst>
          </p:cNvPr>
          <p:cNvCxnSpPr/>
          <p:nvPr userDrawn="1"/>
        </p:nvCxnSpPr>
        <p:spPr bwMode="gray">
          <a:xfrm>
            <a:off x="323850" y="828324"/>
            <a:ext cx="8496300" cy="0"/>
          </a:xfrm>
          <a:prstGeom prst="line">
            <a:avLst/>
          </a:prstGeom>
          <a:noFill/>
          <a:ln w="190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E61B9163-20BB-4849-AF6A-C12197B20CEC}"/>
              </a:ext>
            </a:extLst>
          </p:cNvPr>
          <p:cNvSpPr txBox="1"/>
          <p:nvPr userDrawn="1"/>
        </p:nvSpPr>
        <p:spPr bwMode="gray">
          <a:xfrm>
            <a:off x="8476328" y="6559677"/>
            <a:ext cx="468000" cy="307777"/>
          </a:xfrm>
          <a:prstGeom prst="rect">
            <a:avLst/>
          </a:prstGeom>
          <a:noFill/>
        </p:spPr>
        <p:txBody>
          <a:bodyPr wrap="square" rtlCol="0">
            <a:spAutoFit/>
          </a:bodyPr>
          <a:lstStyle/>
          <a:p>
            <a:pPr algn="r"/>
            <a:fld id="{6116F192-1276-476F-BD26-742A64A4A4B6}" type="slidenum">
              <a:rPr kumimoji="1" lang="en-US" altLang="ja-JP" sz="1400" b="0" smtClean="0">
                <a:solidFill>
                  <a:schemeClr val="tx2"/>
                </a:solidFill>
                <a:latin typeface="+mn-lt"/>
              </a:rPr>
              <a:pPr algn="r"/>
              <a:t>‹#›</a:t>
            </a:fld>
            <a:endParaRPr kumimoji="1" lang="ja-JP" altLang="en-US" sz="1400" b="0">
              <a:solidFill>
                <a:schemeClr val="tx2"/>
              </a:solidFill>
              <a:latin typeface="+mn-lt"/>
            </a:endParaRPr>
          </a:p>
        </p:txBody>
      </p:sp>
    </p:spTree>
    <p:extLst>
      <p:ext uri="{BB962C8B-B14F-4D97-AF65-F5344CB8AC3E}">
        <p14:creationId xmlns:p14="http://schemas.microsoft.com/office/powerpoint/2010/main" val="627064152"/>
      </p:ext>
    </p:extLst>
  </p:cSld>
  <p:clrMapOvr>
    <a:masterClrMapping/>
  </p:clrMapOvr>
  <p:extLst>
    <p:ext uri="{DCECCB84-F9BA-43D5-87BE-67443E8EF086}">
      <p15:sldGuideLst xmlns:p15="http://schemas.microsoft.com/office/powerpoint/2012/main">
        <p15:guide id="1" pos="204">
          <p15:clr>
            <a:srgbClr val="FBAE40"/>
          </p15:clr>
        </p15:guide>
        <p15:guide id="2" pos="5556">
          <p15:clr>
            <a:srgbClr val="FBAE40"/>
          </p15:clr>
        </p15:guide>
        <p15:guide id="3" pos="340">
          <p15:clr>
            <a:srgbClr val="FBAE40"/>
          </p15:clr>
        </p15:guide>
        <p15:guide id="4" pos="5420">
          <p15:clr>
            <a:srgbClr val="FBAE40"/>
          </p15:clr>
        </p15:guide>
        <p15:guide id="5" orient="horz" pos="890">
          <p15:clr>
            <a:srgbClr val="FBAE40"/>
          </p15:clr>
        </p15:guide>
        <p15:guide id="6" orient="horz" pos="799">
          <p15:clr>
            <a:srgbClr val="FBAE40"/>
          </p15:clr>
        </p15:guide>
        <p15:guide id="7" orient="horz" pos="709">
          <p15:clr>
            <a:srgbClr val="FBAE40"/>
          </p15:clr>
        </p15:guide>
        <p15:guide id="8" orient="horz" pos="40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sp>
        <p:nvSpPr>
          <p:cNvPr id="8" name="タイトル 1"/>
          <p:cNvSpPr>
            <a:spLocks noGrp="1"/>
          </p:cNvSpPr>
          <p:nvPr>
            <p:ph type="title" hasCustomPrompt="1"/>
          </p:nvPr>
        </p:nvSpPr>
        <p:spPr bwMode="gray">
          <a:xfrm>
            <a:off x="539552" y="327142"/>
            <a:ext cx="7236000" cy="475529"/>
          </a:xfrm>
          <a:prstGeom prst="rect">
            <a:avLst/>
          </a:prstGeom>
        </p:spPr>
        <p:txBody>
          <a:bodyPr lIns="0">
            <a:noAutofit/>
          </a:bodyPr>
          <a:lstStyle>
            <a:lvl1pPr algn="l">
              <a:defRPr sz="2200" b="1" spc="200" baseline="0">
                <a:solidFill>
                  <a:schemeClr val="accent3"/>
                </a:solidFill>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12" name="テキスト ボックス 11"/>
          <p:cNvSpPr txBox="1"/>
          <p:nvPr userDrawn="1"/>
        </p:nvSpPr>
        <p:spPr bwMode="gray">
          <a:xfrm>
            <a:off x="357436" y="6637696"/>
            <a:ext cx="4687378" cy="215444"/>
          </a:xfrm>
          <a:prstGeom prst="rect">
            <a:avLst/>
          </a:prstGeom>
          <a:noFill/>
        </p:spPr>
        <p:txBody>
          <a:bodyPr wrap="square" l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800">
                <a:solidFill>
                  <a:schemeClr val="tx2"/>
                </a:solidFill>
                <a:latin typeface="+mn-ea"/>
                <a:ea typeface="+mn-ea"/>
              </a:rPr>
              <a:t>特定非営利活動法人　日本スポーツボランティアネットワーク</a:t>
            </a:r>
            <a:endParaRPr lang="en-US" altLang="ja-JP" sz="800">
              <a:solidFill>
                <a:schemeClr val="tx2"/>
              </a:solidFill>
              <a:latin typeface="+mn-ea"/>
              <a:ea typeface="+mn-ea"/>
            </a:endParaRPr>
          </a:p>
        </p:txBody>
      </p:sp>
      <p:cxnSp>
        <p:nvCxnSpPr>
          <p:cNvPr id="9" name="直線コネクタ 8">
            <a:extLst>
              <a:ext uri="{FF2B5EF4-FFF2-40B4-BE49-F238E27FC236}">
                <a16:creationId xmlns:a16="http://schemas.microsoft.com/office/drawing/2014/main" id="{B9E20071-90AE-4D64-9C0B-EFE95D8D00FA}"/>
              </a:ext>
            </a:extLst>
          </p:cNvPr>
          <p:cNvCxnSpPr/>
          <p:nvPr userDrawn="1"/>
        </p:nvCxnSpPr>
        <p:spPr bwMode="gray">
          <a:xfrm>
            <a:off x="323850" y="828324"/>
            <a:ext cx="8496300" cy="0"/>
          </a:xfrm>
          <a:prstGeom prst="line">
            <a:avLst/>
          </a:prstGeom>
          <a:noFill/>
          <a:ln w="19050"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2" descr="「スポーツボランティア ロゴ」の画像検索結果">
            <a:extLst>
              <a:ext uri="{FF2B5EF4-FFF2-40B4-BE49-F238E27FC236}">
                <a16:creationId xmlns:a16="http://schemas.microsoft.com/office/drawing/2014/main" id="{C08BA8C7-EC8B-45B5-873F-93D4A630ADC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251878" y="217715"/>
            <a:ext cx="581483" cy="45328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0C8EAAB5-23E5-4AFD-82F4-72167E68D06E}"/>
              </a:ext>
            </a:extLst>
          </p:cNvPr>
          <p:cNvSpPr txBox="1"/>
          <p:nvPr userDrawn="1"/>
        </p:nvSpPr>
        <p:spPr bwMode="gray">
          <a:xfrm>
            <a:off x="8476328" y="6559677"/>
            <a:ext cx="468000" cy="307777"/>
          </a:xfrm>
          <a:prstGeom prst="rect">
            <a:avLst/>
          </a:prstGeom>
          <a:noFill/>
        </p:spPr>
        <p:txBody>
          <a:bodyPr wrap="square" rtlCol="0">
            <a:spAutoFit/>
          </a:bodyPr>
          <a:lstStyle/>
          <a:p>
            <a:pPr algn="r"/>
            <a:fld id="{6116F192-1276-476F-BD26-742A64A4A4B6}" type="slidenum">
              <a:rPr kumimoji="1" lang="en-US" altLang="ja-JP" sz="1400" b="0" smtClean="0">
                <a:solidFill>
                  <a:schemeClr val="tx2"/>
                </a:solidFill>
                <a:latin typeface="+mn-lt"/>
              </a:rPr>
              <a:pPr algn="r"/>
              <a:t>‹#›</a:t>
            </a:fld>
            <a:endParaRPr kumimoji="1" lang="ja-JP" altLang="en-US" sz="1400" b="0">
              <a:solidFill>
                <a:schemeClr val="tx2"/>
              </a:solidFill>
              <a:latin typeface="+mn-lt"/>
            </a:endParaRPr>
          </a:p>
        </p:txBody>
      </p:sp>
    </p:spTree>
    <p:extLst>
      <p:ext uri="{BB962C8B-B14F-4D97-AF65-F5344CB8AC3E}">
        <p14:creationId xmlns:p14="http://schemas.microsoft.com/office/powerpoint/2010/main" val="229400805"/>
      </p:ext>
    </p:extLst>
  </p:cSld>
  <p:clrMapOvr>
    <a:masterClrMapping/>
  </p:clrMapOvr>
  <p:extLst>
    <p:ext uri="{DCECCB84-F9BA-43D5-87BE-67443E8EF086}">
      <p15:sldGuideLst xmlns:p15="http://schemas.microsoft.com/office/powerpoint/2012/main">
        <p15:guide id="1" pos="204">
          <p15:clr>
            <a:srgbClr val="FBAE40"/>
          </p15:clr>
        </p15:guide>
        <p15:guide id="2" pos="5556">
          <p15:clr>
            <a:srgbClr val="FBAE40"/>
          </p15:clr>
        </p15:guide>
        <p15:guide id="3" pos="340">
          <p15:clr>
            <a:srgbClr val="FBAE40"/>
          </p15:clr>
        </p15:guide>
        <p15:guide id="4" pos="5420">
          <p15:clr>
            <a:srgbClr val="FBAE40"/>
          </p15:clr>
        </p15:guide>
        <p15:guide id="5" orient="horz" pos="4020">
          <p15:clr>
            <a:srgbClr val="FBAE40"/>
          </p15:clr>
        </p15:guide>
        <p15:guide id="6" orient="horz" pos="799">
          <p15:clr>
            <a:srgbClr val="FBAE40"/>
          </p15:clr>
        </p15:guide>
        <p15:guide id="7" orient="horz" pos="709">
          <p15:clr>
            <a:srgbClr val="FBAE40"/>
          </p15:clr>
        </p15:guide>
        <p15:guide id="8" orient="horz" pos="89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タイトルとコンテンツ">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A10B356-023C-4639-AF14-78B0FA89BF4E}"/>
              </a:ext>
            </a:extLst>
          </p:cNvPr>
          <p:cNvSpPr txBox="1"/>
          <p:nvPr userDrawn="1"/>
        </p:nvSpPr>
        <p:spPr bwMode="gray">
          <a:xfrm>
            <a:off x="8476328" y="6559677"/>
            <a:ext cx="468000" cy="307777"/>
          </a:xfrm>
          <a:prstGeom prst="rect">
            <a:avLst/>
          </a:prstGeom>
          <a:noFill/>
        </p:spPr>
        <p:txBody>
          <a:bodyPr wrap="square" rtlCol="0">
            <a:spAutoFit/>
          </a:bodyPr>
          <a:lstStyle/>
          <a:p>
            <a:pPr algn="r"/>
            <a:fld id="{6116F192-1276-476F-BD26-742A64A4A4B6}" type="slidenum">
              <a:rPr kumimoji="1" lang="en-US" altLang="ja-JP" sz="1400" b="0" smtClean="0">
                <a:solidFill>
                  <a:schemeClr val="tx2"/>
                </a:solidFill>
                <a:latin typeface="+mn-lt"/>
              </a:rPr>
              <a:pPr algn="r"/>
              <a:t>‹#›</a:t>
            </a:fld>
            <a:endParaRPr kumimoji="1" lang="ja-JP" altLang="en-US" sz="1400" b="0">
              <a:solidFill>
                <a:schemeClr val="tx2"/>
              </a:solidFill>
              <a:latin typeface="+mn-lt"/>
            </a:endParaRPr>
          </a:p>
        </p:txBody>
      </p:sp>
    </p:spTree>
    <p:extLst>
      <p:ext uri="{BB962C8B-B14F-4D97-AF65-F5344CB8AC3E}">
        <p14:creationId xmlns:p14="http://schemas.microsoft.com/office/powerpoint/2010/main" val="3937424235"/>
      </p:ext>
    </p:extLst>
  </p:cSld>
  <p:clrMapOvr>
    <a:masterClrMapping/>
  </p:clrMapOvr>
  <p:extLst>
    <p:ext uri="{DCECCB84-F9BA-43D5-87BE-67443E8EF086}">
      <p15:sldGuideLst xmlns:p15="http://schemas.microsoft.com/office/powerpoint/2012/main">
        <p15:guide id="1" pos="204">
          <p15:clr>
            <a:srgbClr val="FBAE40"/>
          </p15:clr>
        </p15:guide>
        <p15:guide id="2" pos="5556">
          <p15:clr>
            <a:srgbClr val="FBAE40"/>
          </p15:clr>
        </p15:guide>
        <p15:guide id="3" pos="340">
          <p15:clr>
            <a:srgbClr val="FBAE40"/>
          </p15:clr>
        </p15:guide>
        <p15:guide id="4" pos="54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タイトルとコンテンツ">
    <p:spTree>
      <p:nvGrpSpPr>
        <p:cNvPr id="1" name=""/>
        <p:cNvGrpSpPr/>
        <p:nvPr/>
      </p:nvGrpSpPr>
      <p:grpSpPr>
        <a:xfrm>
          <a:off x="0" y="0"/>
          <a:ext cx="0" cy="0"/>
          <a:chOff x="0" y="0"/>
          <a:chExt cx="0" cy="0"/>
        </a:xfrm>
      </p:grpSpPr>
      <p:pic>
        <p:nvPicPr>
          <p:cNvPr id="10" name="Picture 2" descr="「スポーツボランティア ロゴ」の画像検索結果">
            <a:extLst>
              <a:ext uri="{FF2B5EF4-FFF2-40B4-BE49-F238E27FC236}">
                <a16:creationId xmlns:a16="http://schemas.microsoft.com/office/drawing/2014/main" id="{C08BA8C7-EC8B-45B5-873F-93D4A630ADC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8251878" y="217715"/>
            <a:ext cx="581483" cy="45328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206EF36-DC1A-43DF-9F44-F6019FF0BCB7}"/>
              </a:ext>
            </a:extLst>
          </p:cNvPr>
          <p:cNvSpPr txBox="1"/>
          <p:nvPr userDrawn="1"/>
        </p:nvSpPr>
        <p:spPr bwMode="gray">
          <a:xfrm>
            <a:off x="8476328" y="6559677"/>
            <a:ext cx="468000" cy="307777"/>
          </a:xfrm>
          <a:prstGeom prst="rect">
            <a:avLst/>
          </a:prstGeom>
          <a:noFill/>
        </p:spPr>
        <p:txBody>
          <a:bodyPr wrap="square" rtlCol="0">
            <a:spAutoFit/>
          </a:bodyPr>
          <a:lstStyle/>
          <a:p>
            <a:pPr algn="r"/>
            <a:fld id="{6116F192-1276-476F-BD26-742A64A4A4B6}" type="slidenum">
              <a:rPr kumimoji="1" lang="en-US" altLang="ja-JP" sz="1400" b="0" smtClean="0">
                <a:solidFill>
                  <a:schemeClr val="tx2"/>
                </a:solidFill>
                <a:latin typeface="+mn-lt"/>
              </a:rPr>
              <a:pPr algn="r"/>
              <a:t>‹#›</a:t>
            </a:fld>
            <a:endParaRPr kumimoji="1" lang="ja-JP" altLang="en-US" sz="1400" b="0">
              <a:solidFill>
                <a:schemeClr val="tx2"/>
              </a:solidFill>
              <a:latin typeface="+mn-lt"/>
            </a:endParaRPr>
          </a:p>
        </p:txBody>
      </p:sp>
    </p:spTree>
    <p:extLst>
      <p:ext uri="{BB962C8B-B14F-4D97-AF65-F5344CB8AC3E}">
        <p14:creationId xmlns:p14="http://schemas.microsoft.com/office/powerpoint/2010/main" val="2950277452"/>
      </p:ext>
    </p:extLst>
  </p:cSld>
  <p:clrMapOvr>
    <a:masterClrMapping/>
  </p:clrMapOvr>
  <p:extLst>
    <p:ext uri="{DCECCB84-F9BA-43D5-87BE-67443E8EF086}">
      <p15:sldGuideLst xmlns:p15="http://schemas.microsoft.com/office/powerpoint/2012/main">
        <p15:guide id="1" pos="204">
          <p15:clr>
            <a:srgbClr val="FBAE40"/>
          </p15:clr>
        </p15:guide>
        <p15:guide id="2" pos="5556">
          <p15:clr>
            <a:srgbClr val="FBAE40"/>
          </p15:clr>
        </p15:guide>
        <p15:guide id="3" pos="340">
          <p15:clr>
            <a:srgbClr val="FBAE40"/>
          </p15:clr>
        </p15:guide>
        <p15:guide id="4" pos="54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3_タイトルと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395D489-6FA5-4C4E-99E9-449A8EFFDB92}"/>
              </a:ext>
            </a:extLst>
          </p:cNvPr>
          <p:cNvSpPr/>
          <p:nvPr userDrawn="1"/>
        </p:nvSpPr>
        <p:spPr>
          <a:xfrm>
            <a:off x="0" y="1"/>
            <a:ext cx="9144000" cy="260350"/>
          </a:xfrm>
          <a:prstGeom prst="rect">
            <a:avLst/>
          </a:prstGeom>
          <a:solidFill>
            <a:schemeClr val="accent1"/>
          </a:solidFill>
        </p:spPr>
        <p:txBody>
          <a:bodyPr rtlCol="0" anchor="ctr">
            <a:noAutofit/>
          </a:bodyPr>
          <a:lstStyle/>
          <a:p>
            <a:pPr algn="l"/>
            <a:endParaRPr kumimoji="1" lang="ja-JP" altLang="en-US" sz="1800" dirty="0">
              <a:solidFill>
                <a:schemeClr val="tx2"/>
              </a:solidFill>
              <a:latin typeface="+mn-ea"/>
              <a:ea typeface="+mn-ea"/>
            </a:endParaRPr>
          </a:p>
        </p:txBody>
      </p:sp>
      <p:sp>
        <p:nvSpPr>
          <p:cNvPr id="8" name="Text Box 8">
            <a:extLst>
              <a:ext uri="{FF2B5EF4-FFF2-40B4-BE49-F238E27FC236}">
                <a16:creationId xmlns:a16="http://schemas.microsoft.com/office/drawing/2014/main" id="{3048637C-28AE-45C6-B275-526DBC737AAB}"/>
              </a:ext>
            </a:extLst>
          </p:cNvPr>
          <p:cNvSpPr txBox="1">
            <a:spLocks noChangeArrowheads="1"/>
          </p:cNvSpPr>
          <p:nvPr userDrawn="1"/>
        </p:nvSpPr>
        <p:spPr bwMode="auto">
          <a:xfrm>
            <a:off x="810551" y="6457296"/>
            <a:ext cx="56880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HG創英角ｺﾞｼｯｸUB" panose="020B0909000000000000" pitchFamily="49" charset="-128"/>
                <a:ea typeface="ＭＳ Ｐゴシック" panose="020B0600070205080204" pitchFamily="50" charset="-128"/>
              </a:defRPr>
            </a:lvl1pPr>
            <a:lvl2pPr marL="742950" indent="-285750">
              <a:defRPr kumimoji="1" sz="2400">
                <a:solidFill>
                  <a:schemeClr val="tx1"/>
                </a:solidFill>
                <a:latin typeface="HG創英角ｺﾞｼｯｸUB" panose="020B0909000000000000" pitchFamily="49" charset="-128"/>
                <a:ea typeface="ＭＳ Ｐゴシック" panose="020B0600070205080204" pitchFamily="50" charset="-128"/>
              </a:defRPr>
            </a:lvl2pPr>
            <a:lvl3pPr marL="1143000" indent="-228600">
              <a:defRPr kumimoji="1" sz="2400">
                <a:solidFill>
                  <a:schemeClr val="tx1"/>
                </a:solidFill>
                <a:latin typeface="HG創英角ｺﾞｼｯｸUB" panose="020B0909000000000000" pitchFamily="49" charset="-128"/>
                <a:ea typeface="ＭＳ Ｐゴシック" panose="020B0600070205080204" pitchFamily="50" charset="-128"/>
              </a:defRPr>
            </a:lvl3pPr>
            <a:lvl4pPr marL="1600200" indent="-228600">
              <a:defRPr kumimoji="1" sz="2400">
                <a:solidFill>
                  <a:schemeClr val="tx1"/>
                </a:solidFill>
                <a:latin typeface="HG創英角ｺﾞｼｯｸUB" panose="020B0909000000000000" pitchFamily="49" charset="-128"/>
                <a:ea typeface="ＭＳ Ｐゴシック" panose="020B0600070205080204" pitchFamily="50" charset="-128"/>
              </a:defRPr>
            </a:lvl4pPr>
            <a:lvl5pPr marL="2057400" indent="-228600">
              <a:defRPr kumimoji="1" sz="2400">
                <a:solidFill>
                  <a:schemeClr val="tx1"/>
                </a:solidFill>
                <a:latin typeface="HG創英角ｺﾞｼｯｸUB" panose="020B0909000000000000" pitchFamily="49" charset="-128"/>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HG創英角ｺﾞｼｯｸUB" panose="020B0909000000000000" pitchFamily="49" charset="-128"/>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HG創英角ｺﾞｼｯｸUB" panose="020B0909000000000000" pitchFamily="49" charset="-128"/>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HG創英角ｺﾞｼｯｸUB" panose="020B0909000000000000" pitchFamily="49" charset="-128"/>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HG創英角ｺﾞｼｯｸUB" panose="020B0909000000000000" pitchFamily="49" charset="-128"/>
                <a:ea typeface="ＭＳ Ｐゴシック" panose="020B0600070205080204" pitchFamily="50" charset="-128"/>
              </a:defRPr>
            </a:lvl9pPr>
          </a:lstStyle>
          <a:p>
            <a:pPr eaLnBrk="1" hangingPunct="1">
              <a:spcBef>
                <a:spcPct val="50000"/>
              </a:spcBef>
              <a:defRPr/>
            </a:pPr>
            <a:r>
              <a:rPr lang="ja-JP" altLang="en-US" sz="1000" dirty="0">
                <a:solidFill>
                  <a:schemeClr val="tx1">
                    <a:lumMod val="65000"/>
                    <a:lumOff val="35000"/>
                  </a:schemeClr>
                </a:solidFill>
                <a:latin typeface="+mj-ea"/>
                <a:ea typeface="+mj-ea"/>
              </a:rPr>
              <a:t>特定非営利活動法人 日本スポーツボランティアネットワーク</a:t>
            </a:r>
          </a:p>
        </p:txBody>
      </p:sp>
      <p:pic>
        <p:nvPicPr>
          <p:cNvPr id="9" name="図 1">
            <a:extLst>
              <a:ext uri="{FF2B5EF4-FFF2-40B4-BE49-F238E27FC236}">
                <a16:creationId xmlns:a16="http://schemas.microsoft.com/office/drawing/2014/main" id="{84577419-D7A6-434B-BC03-4984B45563A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51887" y="6318913"/>
            <a:ext cx="478266" cy="37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C80941A6-A36B-4872-B1B1-5B5C78DE73F0}"/>
              </a:ext>
            </a:extLst>
          </p:cNvPr>
          <p:cNvSpPr/>
          <p:nvPr userDrawn="1"/>
        </p:nvSpPr>
        <p:spPr>
          <a:xfrm flipV="1">
            <a:off x="-1" y="6774613"/>
            <a:ext cx="9144001" cy="83387"/>
          </a:xfrm>
          <a:prstGeom prst="rect">
            <a:avLst/>
          </a:prstGeom>
          <a:solidFill>
            <a:schemeClr val="accent1"/>
          </a:solidFill>
        </p:spPr>
        <p:txBody>
          <a:bodyPr rtlCol="0" anchor="ctr">
            <a:noAutofit/>
          </a:bodyPr>
          <a:lstStyle/>
          <a:p>
            <a:pPr algn="l"/>
            <a:endParaRPr kumimoji="1" lang="ja-JP" altLang="en-US" sz="1800" dirty="0">
              <a:solidFill>
                <a:schemeClr val="tx2"/>
              </a:solidFill>
              <a:latin typeface="+mn-ea"/>
              <a:ea typeface="+mn-ea"/>
            </a:endParaRPr>
          </a:p>
        </p:txBody>
      </p:sp>
      <p:cxnSp>
        <p:nvCxnSpPr>
          <p:cNvPr id="11" name="直線コネクタ 10">
            <a:extLst>
              <a:ext uri="{FF2B5EF4-FFF2-40B4-BE49-F238E27FC236}">
                <a16:creationId xmlns:a16="http://schemas.microsoft.com/office/drawing/2014/main" id="{5284F95A-BC7C-42A1-80A8-ADA234E46BC9}"/>
              </a:ext>
            </a:extLst>
          </p:cNvPr>
          <p:cNvCxnSpPr/>
          <p:nvPr userDrawn="1"/>
        </p:nvCxnSpPr>
        <p:spPr bwMode="auto">
          <a:xfrm>
            <a:off x="-1" y="1056956"/>
            <a:ext cx="9144001" cy="0"/>
          </a:xfrm>
          <a:prstGeom prst="line">
            <a:avLst/>
          </a:prstGeom>
          <a:noFill/>
          <a:ln w="2857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タイトル 1"/>
          <p:cNvSpPr>
            <a:spLocks noGrp="1"/>
          </p:cNvSpPr>
          <p:nvPr>
            <p:ph type="title"/>
          </p:nvPr>
        </p:nvSpPr>
        <p:spPr>
          <a:xfrm>
            <a:off x="130933" y="435334"/>
            <a:ext cx="8229600" cy="7810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lang="ja-JP" altLang="en-US" sz="2800" b="1">
                <a:solidFill>
                  <a:schemeClr val="bg2"/>
                </a:solidFill>
              </a:defRPr>
            </a:lvl1pPr>
          </a:lstStyle>
          <a:p>
            <a:pPr lvl="0" eaLnBrk="1" hangingPunct="1"/>
            <a:r>
              <a:rPr lang="ja-JP" altLang="en-US"/>
              <a:t>マスター タイトルの書式設定</a:t>
            </a:r>
          </a:p>
        </p:txBody>
      </p:sp>
      <p:sp>
        <p:nvSpPr>
          <p:cNvPr id="3" name="コンテンツ プレースホルダー 2"/>
          <p:cNvSpPr>
            <a:spLocks noGrp="1"/>
          </p:cNvSpPr>
          <p:nvPr>
            <p:ph idx="1"/>
          </p:nvPr>
        </p:nvSpPr>
        <p:spPr>
          <a:xfrm>
            <a:off x="156907" y="1473693"/>
            <a:ext cx="8830187" cy="453568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a:extLst>
              <a:ext uri="{FF2B5EF4-FFF2-40B4-BE49-F238E27FC236}">
                <a16:creationId xmlns:a16="http://schemas.microsoft.com/office/drawing/2014/main" id="{C9C97FCC-D547-4594-A3F9-F4FAB66EFF9F}"/>
              </a:ext>
            </a:extLst>
          </p:cNvPr>
          <p:cNvSpPr>
            <a:spLocks noGrp="1" noChangeArrowheads="1"/>
          </p:cNvSpPr>
          <p:nvPr>
            <p:ph type="sldNum" sz="quarter" idx="4"/>
          </p:nvPr>
        </p:nvSpPr>
        <p:spPr bwMode="auto">
          <a:xfrm>
            <a:off x="6827520" y="642810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FontTx/>
              <a:buNone/>
              <a:defRPr sz="1400">
                <a:latin typeface="Arial" panose="020B0604020202020204" pitchFamily="34" charset="0"/>
              </a:defRPr>
            </a:lvl1pPr>
          </a:lstStyle>
          <a:p>
            <a:pPr>
              <a:defRPr/>
            </a:pPr>
            <a:fld id="{0E4C6440-8498-410B-BC7F-4BBFA94EE407}" type="slidenum">
              <a:rPr lang="en-US" altLang="ja-JP"/>
              <a:pPr>
                <a:defRPr/>
              </a:pPr>
              <a:t>‹#›</a:t>
            </a:fld>
            <a:endParaRPr lang="en-US" altLang="ja-JP"/>
          </a:p>
        </p:txBody>
      </p:sp>
    </p:spTree>
    <p:extLst>
      <p:ext uri="{BB962C8B-B14F-4D97-AF65-F5344CB8AC3E}">
        <p14:creationId xmlns:p14="http://schemas.microsoft.com/office/powerpoint/2010/main" val="65983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4" r:id="rId1"/>
    <p:sldLayoutId id="2147483724" r:id="rId2"/>
    <p:sldLayoutId id="2147483722" r:id="rId3"/>
    <p:sldLayoutId id="2147483723" r:id="rId4"/>
    <p:sldLayoutId id="2147483725" r:id="rId5"/>
    <p:sldLayoutId id="2147483726" r:id="rId6"/>
    <p:sldLayoutId id="2147483727" r:id="rId7"/>
  </p:sldLayoutIdLst>
  <p:hf hdr="0" ftr="0" dt="0"/>
  <p:txStyles>
    <p:titleStyle>
      <a:lvl1pPr algn="l" rtl="0" eaLnBrk="0" fontAlgn="base" hangingPunct="0">
        <a:spcBef>
          <a:spcPct val="0"/>
        </a:spcBef>
        <a:spcAft>
          <a:spcPct val="0"/>
        </a:spcAft>
        <a:defRPr kumimoji="1" sz="28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j-ea"/>
          <a:ea typeface="+mj-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j-ea"/>
          <a:ea typeface="+mj-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j-ea"/>
          <a:ea typeface="+mj-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j-ea"/>
          <a:ea typeface="+mj-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j-ea"/>
          <a:ea typeface="+mj-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3.png"/><Relationship Id="rId10" Type="http://schemas.openxmlformats.org/officeDocument/2006/relationships/image" Target="../media/image24.svg"/><Relationship Id="rId4" Type="http://schemas.openxmlformats.org/officeDocument/2006/relationships/image" Target="../media/image21.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37.png"/><Relationship Id="rId4" Type="http://schemas.openxmlformats.org/officeDocument/2006/relationships/image" Target="../media/image12.sv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4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1.png"/><Relationship Id="rId7"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0.svg"/><Relationship Id="rId4" Type="http://schemas.openxmlformats.org/officeDocument/2006/relationships/image" Target="../media/image43.svg"/><Relationship Id="rId9" Type="http://schemas.openxmlformats.org/officeDocument/2006/relationships/image" Target="../media/image39.png"/></Relationships>
</file>

<file path=ppt/slides/_rels/slide4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1.png"/><Relationship Id="rId7"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3.svg"/><Relationship Id="rId9" Type="http://schemas.openxmlformats.org/officeDocument/2006/relationships/image" Target="../media/image52.sv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53.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53.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sv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7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sv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64.jpeg"/></Relationships>
</file>

<file path=ppt/slides/_rels/slide8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5.svg"/></Relationships>
</file>

<file path=ppt/slides/_rels/slide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13.png"/><Relationship Id="rId4" Type="http://schemas.openxmlformats.org/officeDocument/2006/relationships/image" Target="../media/image15.sv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0.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9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jpeg"/></Relationships>
</file>

<file path=ppt/slides/_rels/slide9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3C6E770F-712C-41D0-88C9-84257FB2CD6E}"/>
              </a:ext>
            </a:extLst>
          </p:cNvPr>
          <p:cNvSpPr/>
          <p:nvPr/>
        </p:nvSpPr>
        <p:spPr bwMode="gray">
          <a:xfrm>
            <a:off x="783166" y="4836986"/>
            <a:ext cx="5302494" cy="45799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lnSpc>
                <a:spcPct val="120000"/>
              </a:lnSpc>
              <a:spcAft>
                <a:spcPts val="600"/>
              </a:spcAft>
            </a:pPr>
            <a:r>
              <a:rPr lang="ja-JP" altLang="en-US" sz="1400">
                <a:solidFill>
                  <a:schemeClr val="bg1"/>
                </a:solidFill>
                <a:latin typeface="+mn-ea"/>
                <a:ea typeface="+mn-ea"/>
              </a:rPr>
              <a:t>特定非営利活動法人日本スポーツボランティアネットワーク</a:t>
            </a:r>
          </a:p>
        </p:txBody>
      </p:sp>
      <p:sp>
        <p:nvSpPr>
          <p:cNvPr id="13" name="テキスト ボックス 12">
            <a:extLst>
              <a:ext uri="{FF2B5EF4-FFF2-40B4-BE49-F238E27FC236}">
                <a16:creationId xmlns:a16="http://schemas.microsoft.com/office/drawing/2014/main" id="{82C90307-77AA-41A9-98DC-36BFB9E23380}"/>
              </a:ext>
            </a:extLst>
          </p:cNvPr>
          <p:cNvSpPr txBox="1">
            <a:spLocks/>
          </p:cNvSpPr>
          <p:nvPr/>
        </p:nvSpPr>
        <p:spPr bwMode="gray">
          <a:xfrm>
            <a:off x="612914" y="2752383"/>
            <a:ext cx="5755092" cy="1710961"/>
          </a:xfrm>
          <a:prstGeom prst="roundRect">
            <a:avLst>
              <a:gd name="adj" fmla="val 8227"/>
            </a:avLst>
          </a:prstGeom>
          <a:noFill/>
          <a:ln>
            <a:noFill/>
          </a:ln>
        </p:spPr>
        <p:txBody>
          <a:bodyPr wrap="square" tIns="108000" rtlCol="0" anchor="ctr">
            <a:noAutofit/>
          </a:bodyPr>
          <a:lstStyle/>
          <a:p>
            <a:r>
              <a:rPr lang="ja-JP" altLang="en-US" sz="3600" b="1" spc="300">
                <a:solidFill>
                  <a:schemeClr val="bg1"/>
                </a:solidFill>
                <a:latin typeface="+mn-lt"/>
                <a:ea typeface="+mn-ea"/>
              </a:rPr>
              <a:t>スポーツボランティア・</a:t>
            </a:r>
            <a:br>
              <a:rPr lang="en-US" altLang="ja-JP" sz="3600" b="1" spc="300">
                <a:solidFill>
                  <a:schemeClr val="bg1"/>
                </a:solidFill>
                <a:latin typeface="+mn-lt"/>
                <a:ea typeface="+mn-ea"/>
              </a:rPr>
            </a:br>
            <a:r>
              <a:rPr lang="ja-JP" altLang="en-US" sz="3600" b="1" spc="300">
                <a:solidFill>
                  <a:schemeClr val="bg1"/>
                </a:solidFill>
                <a:latin typeface="+mn-lt"/>
                <a:ea typeface="+mn-ea"/>
              </a:rPr>
              <a:t>リーダー養成研修会</a:t>
            </a:r>
          </a:p>
        </p:txBody>
      </p:sp>
      <p:grpSp>
        <p:nvGrpSpPr>
          <p:cNvPr id="14" name="グループ化 13">
            <a:extLst>
              <a:ext uri="{FF2B5EF4-FFF2-40B4-BE49-F238E27FC236}">
                <a16:creationId xmlns:a16="http://schemas.microsoft.com/office/drawing/2014/main" id="{B63EC190-ED8E-493F-8E9E-4EDABD8B9829}"/>
              </a:ext>
            </a:extLst>
          </p:cNvPr>
          <p:cNvGrpSpPr/>
          <p:nvPr/>
        </p:nvGrpSpPr>
        <p:grpSpPr bwMode="gray">
          <a:xfrm>
            <a:off x="612914" y="2577430"/>
            <a:ext cx="5445018" cy="1885914"/>
            <a:chOff x="1020886" y="2815358"/>
            <a:chExt cx="4629075" cy="926726"/>
          </a:xfrm>
        </p:grpSpPr>
        <p:cxnSp>
          <p:nvCxnSpPr>
            <p:cNvPr id="15" name="直線コネクタ 14">
              <a:extLst>
                <a:ext uri="{FF2B5EF4-FFF2-40B4-BE49-F238E27FC236}">
                  <a16:creationId xmlns:a16="http://schemas.microsoft.com/office/drawing/2014/main" id="{32601173-5F8B-41EA-A15F-2E8781330D38}"/>
                </a:ext>
              </a:extLst>
            </p:cNvPr>
            <p:cNvCxnSpPr/>
            <p:nvPr/>
          </p:nvCxnSpPr>
          <p:spPr bwMode="gray">
            <a:xfrm>
              <a:off x="1020886" y="2815358"/>
              <a:ext cx="4629075" cy="0"/>
            </a:xfrm>
            <a:prstGeom prst="line">
              <a:avLst/>
            </a:prstGeom>
            <a:noFill/>
            <a:ln w="44450" cap="rnd"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A6F636A-3110-43C3-9CE5-6B76BECA8F4F}"/>
                </a:ext>
              </a:extLst>
            </p:cNvPr>
            <p:cNvCxnSpPr/>
            <p:nvPr/>
          </p:nvCxnSpPr>
          <p:spPr bwMode="gray">
            <a:xfrm>
              <a:off x="1020886" y="3742084"/>
              <a:ext cx="4629075" cy="0"/>
            </a:xfrm>
            <a:prstGeom prst="line">
              <a:avLst/>
            </a:prstGeom>
            <a:noFill/>
            <a:ln w="44450" cap="rnd"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808114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26B4D80D-96D8-4D4A-A918-C1949C77FFFA}"/>
              </a:ext>
            </a:extLst>
          </p:cNvPr>
          <p:cNvSpPr>
            <a:spLocks noGrp="1"/>
          </p:cNvSpPr>
          <p:nvPr>
            <p:ph type="title"/>
          </p:nvPr>
        </p:nvSpPr>
        <p:spPr bwMode="gray">
          <a:xfrm>
            <a:off x="1080416" y="327142"/>
            <a:ext cx="7236000" cy="475529"/>
          </a:xfrm>
        </p:spPr>
        <p:txBody>
          <a:bodyPr/>
          <a:lstStyle/>
          <a:p>
            <a:r>
              <a:rPr kumimoji="1" lang="ja-JP" altLang="en-US" sz="2800" spc="0"/>
              <a:t>アイスブレイク</a:t>
            </a:r>
            <a:r>
              <a:rPr lang="ja-JP" altLang="en-US" sz="2800" spc="0"/>
              <a:t>の目的</a:t>
            </a:r>
            <a:endParaRPr kumimoji="1" lang="ja-JP" altLang="en-US" sz="2800" spc="0"/>
          </a:p>
        </p:txBody>
      </p:sp>
      <p:sp>
        <p:nvSpPr>
          <p:cNvPr id="8" name="四角形: 角を丸くする 7">
            <a:extLst>
              <a:ext uri="{FF2B5EF4-FFF2-40B4-BE49-F238E27FC236}">
                <a16:creationId xmlns:a16="http://schemas.microsoft.com/office/drawing/2014/main" id="{43364B55-16EA-41AD-9D5E-AC97DAF386D3}"/>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lang="en-US" altLang="ja-JP" sz="2800" b="1">
                <a:solidFill>
                  <a:schemeClr val="bg1"/>
                </a:solidFill>
                <a:latin typeface="+mn-lt"/>
              </a:rPr>
              <a:t>2</a:t>
            </a:r>
            <a:endParaRPr kumimoji="1" lang="ja-JP" altLang="en-US" sz="2800" b="1" i="0" u="none" strike="noStrike" cap="none" normalizeH="0" baseline="0">
              <a:ln>
                <a:noFill/>
              </a:ln>
              <a:solidFill>
                <a:schemeClr val="bg1"/>
              </a:solidFill>
              <a:effectLst/>
              <a:latin typeface="+mn-lt"/>
              <a:ea typeface="ＭＳ Ｐゴシック" panose="020B0600070205080204" pitchFamily="50" charset="-128"/>
            </a:endParaRPr>
          </a:p>
        </p:txBody>
      </p:sp>
      <p:pic>
        <p:nvPicPr>
          <p:cNvPr id="13" name="図 12">
            <a:extLst>
              <a:ext uri="{FF2B5EF4-FFF2-40B4-BE49-F238E27FC236}">
                <a16:creationId xmlns:a16="http://schemas.microsoft.com/office/drawing/2014/main" id="{2FBD63F5-5295-487C-89E4-F9DAEC88CC90}"/>
              </a:ext>
            </a:extLst>
          </p:cNvPr>
          <p:cNvPicPr>
            <a:picLocks noChangeAspect="1"/>
          </p:cNvPicPr>
          <p:nvPr/>
        </p:nvPicPr>
        <p:blipFill rotWithShape="1">
          <a:blip r:embed="rId3">
            <a:extLst>
              <a:ext uri="{28A0092B-C50C-407E-A947-70E740481C1C}">
                <a14:useLocalDpi xmlns:a14="http://schemas.microsoft.com/office/drawing/2010/main" val="0"/>
              </a:ext>
            </a:extLst>
          </a:blip>
          <a:srcRect b="12391"/>
          <a:stretch/>
        </p:blipFill>
        <p:spPr>
          <a:xfrm>
            <a:off x="0" y="879155"/>
            <a:ext cx="9138437" cy="5729003"/>
          </a:xfrm>
          <a:prstGeom prst="rect">
            <a:avLst/>
          </a:prstGeom>
        </p:spPr>
      </p:pic>
      <p:sp>
        <p:nvSpPr>
          <p:cNvPr id="14" name="四角形: 角を丸くする 13">
            <a:extLst>
              <a:ext uri="{FF2B5EF4-FFF2-40B4-BE49-F238E27FC236}">
                <a16:creationId xmlns:a16="http://schemas.microsoft.com/office/drawing/2014/main" id="{44CAE95A-5671-48DC-924A-5E48BD21DBD9}"/>
              </a:ext>
            </a:extLst>
          </p:cNvPr>
          <p:cNvSpPr/>
          <p:nvPr/>
        </p:nvSpPr>
        <p:spPr bwMode="auto">
          <a:xfrm>
            <a:off x="323850" y="1074053"/>
            <a:ext cx="8496300" cy="2703023"/>
          </a:xfrm>
          <a:prstGeom prst="roundRect">
            <a:avLst/>
          </a:prstGeom>
          <a:solidFill>
            <a:schemeClr val="accent3">
              <a:lumMod val="20000"/>
              <a:lumOff val="80000"/>
              <a:alpha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85838" indent="-342900" eaLnBrk="1" hangingPunct="1">
              <a:lnSpc>
                <a:spcPct val="180000"/>
              </a:lnSpc>
              <a:spcBef>
                <a:spcPts val="300"/>
              </a:spcBef>
              <a:buClr>
                <a:srgbClr val="6EB82D"/>
              </a:buClr>
              <a:buFont typeface="Wingdings" panose="05000000000000000000" pitchFamily="2" charset="2"/>
              <a:buChar char="l"/>
            </a:pPr>
            <a:r>
              <a:rPr lang="ja-JP" altLang="en-US" dirty="0">
                <a:solidFill>
                  <a:schemeClr val="bg2">
                    <a:lumMod val="25000"/>
                  </a:schemeClr>
                </a:solidFill>
                <a:latin typeface="メイリオ" panose="020B0604030504040204" pitchFamily="50" charset="-128"/>
                <a:ea typeface="メイリオ" panose="020B0604030504040204" pitchFamily="50" charset="-128"/>
              </a:rPr>
              <a:t>コミュニケーションのきっかけをつくる</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marL="985838" indent="-342900" eaLnBrk="1" hangingPunct="1">
              <a:lnSpc>
                <a:spcPct val="180000"/>
              </a:lnSpc>
              <a:spcBef>
                <a:spcPts val="300"/>
              </a:spcBef>
              <a:buClr>
                <a:srgbClr val="6EB82D"/>
              </a:buClr>
              <a:buFont typeface="Wingdings" panose="05000000000000000000" pitchFamily="2" charset="2"/>
              <a:buChar char="l"/>
            </a:pPr>
            <a:r>
              <a:rPr lang="ja-JP" altLang="en-US" dirty="0">
                <a:solidFill>
                  <a:schemeClr val="bg2">
                    <a:lumMod val="25000"/>
                  </a:schemeClr>
                </a:solidFill>
                <a:latin typeface="メイリオ" panose="020B0604030504040204" pitchFamily="50" charset="-128"/>
                <a:ea typeface="メイリオ" panose="020B0604030504040204" pitchFamily="50" charset="-128"/>
              </a:rPr>
              <a:t>居心地の良い環境をつくる</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marL="985838" indent="-342900" eaLnBrk="1" hangingPunct="1">
              <a:lnSpc>
                <a:spcPct val="180000"/>
              </a:lnSpc>
              <a:spcBef>
                <a:spcPts val="300"/>
              </a:spcBef>
              <a:buClr>
                <a:srgbClr val="6EB82D"/>
              </a:buClr>
              <a:buFont typeface="Wingdings" panose="05000000000000000000" pitchFamily="2" charset="2"/>
              <a:buChar char="l"/>
            </a:pPr>
            <a:r>
              <a:rPr lang="ja-JP" altLang="en-US" dirty="0">
                <a:solidFill>
                  <a:schemeClr val="bg2">
                    <a:lumMod val="25000"/>
                  </a:schemeClr>
                </a:solidFill>
                <a:latin typeface="メイリオ" panose="020B0604030504040204" pitchFamily="50" charset="-128"/>
                <a:ea typeface="メイリオ" panose="020B0604030504040204" pitchFamily="50" charset="-128"/>
              </a:rPr>
              <a:t>良好な関係のチームをつくる</a:t>
            </a:r>
          </a:p>
          <a:p>
            <a:pPr marL="271463" indent="-271463" algn="ctr" eaLnBrk="1" hangingPunct="1">
              <a:lnSpc>
                <a:spcPct val="120000"/>
              </a:lnSpc>
              <a:spcBef>
                <a:spcPct val="20000"/>
              </a:spcBef>
              <a:buFont typeface="Wingdings" panose="05000000000000000000" pitchFamily="2" charset="2"/>
              <a:buChar char="n"/>
            </a:pPr>
            <a:endParaRPr lang="ja-JP" altLang="en-US" sz="20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0967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550737-8813-40FC-BFF7-E4208B046D82}"/>
              </a:ext>
            </a:extLst>
          </p:cNvPr>
          <p:cNvSpPr>
            <a:spLocks noGrp="1"/>
          </p:cNvSpPr>
          <p:nvPr>
            <p:ph type="title"/>
          </p:nvPr>
        </p:nvSpPr>
        <p:spPr/>
        <p:txBody>
          <a:bodyPr/>
          <a:lstStyle/>
          <a:p>
            <a:r>
              <a:rPr kumimoji="1" lang="ja-JP" altLang="en-US" sz="2800"/>
              <a:t>なぜアイスブレイクが必要なのか？</a:t>
            </a:r>
          </a:p>
        </p:txBody>
      </p:sp>
      <p:sp>
        <p:nvSpPr>
          <p:cNvPr id="3" name="四角形: 角を丸くする 2">
            <a:extLst>
              <a:ext uri="{FF2B5EF4-FFF2-40B4-BE49-F238E27FC236}">
                <a16:creationId xmlns:a16="http://schemas.microsoft.com/office/drawing/2014/main" id="{479171AE-2426-4526-9850-413F1D9907EB}"/>
              </a:ext>
            </a:extLst>
          </p:cNvPr>
          <p:cNvSpPr/>
          <p:nvPr/>
        </p:nvSpPr>
        <p:spPr bwMode="gray">
          <a:xfrm>
            <a:off x="538630" y="1125538"/>
            <a:ext cx="8280598" cy="2087437"/>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432000" tIns="288000" rIns="324000" bIns="0" numCol="1" spcCol="0" rtlCol="0" fromWordArt="0" anchor="t" anchorCtr="0" forceAA="0" compatLnSpc="1">
            <a:prstTxWarp prst="textNoShape">
              <a:avLst/>
            </a:prstTxWarp>
            <a:noAutofit/>
          </a:bodyPr>
          <a:lstStyle/>
          <a:p>
            <a:pPr lvl="0" defTabSz="1885950" eaLnBrk="1" hangingPunct="1">
              <a:lnSpc>
                <a:spcPct val="120000"/>
              </a:lnSpc>
              <a:spcBef>
                <a:spcPts val="0"/>
              </a:spcBef>
              <a:spcAft>
                <a:spcPts val="0"/>
              </a:spcAft>
            </a:pPr>
            <a:r>
              <a:rPr lang="ja-JP" altLang="en-US">
                <a:solidFill>
                  <a:schemeClr val="bg2">
                    <a:lumMod val="25000"/>
                  </a:schemeClr>
                </a:solidFill>
                <a:latin typeface="メイリオ"/>
                <a:ea typeface="メイリオ"/>
              </a:rPr>
              <a:t>スポーツボランティア活動の現場では、年齢、性別、</a:t>
            </a:r>
            <a:endParaRPr lang="en-US" altLang="ja-JP">
              <a:solidFill>
                <a:schemeClr val="bg2">
                  <a:lumMod val="25000"/>
                </a:schemeClr>
              </a:solidFill>
              <a:latin typeface="メイリオ"/>
              <a:ea typeface="メイリオ"/>
            </a:endParaRPr>
          </a:p>
          <a:p>
            <a:pPr lvl="0" defTabSz="1885950" eaLnBrk="1" hangingPunct="1">
              <a:lnSpc>
                <a:spcPct val="120000"/>
              </a:lnSpc>
              <a:spcBef>
                <a:spcPts val="0"/>
              </a:spcBef>
              <a:spcAft>
                <a:spcPts val="0"/>
              </a:spcAft>
            </a:pPr>
            <a:r>
              <a:rPr lang="ja-JP" altLang="en-US">
                <a:solidFill>
                  <a:schemeClr val="bg2">
                    <a:lumMod val="25000"/>
                  </a:schemeClr>
                </a:solidFill>
                <a:latin typeface="メイリオ"/>
                <a:ea typeface="メイリオ"/>
              </a:rPr>
              <a:t>社会経験、障害のある・なしにかかわらず様々な人たちが集まるため、豊かなコミュニケーション力が大切となる</a:t>
            </a:r>
            <a:r>
              <a:rPr lang="ja-JP" altLang="en-US" sz="2200">
                <a:solidFill>
                  <a:schemeClr val="bg2">
                    <a:lumMod val="25000"/>
                  </a:schemeClr>
                </a:solidFill>
                <a:latin typeface="メイリオ"/>
                <a:ea typeface="メイリオ"/>
              </a:rPr>
              <a:t>。</a:t>
            </a:r>
            <a:endParaRPr lang="ja-JP" altLang="en-US">
              <a:solidFill>
                <a:schemeClr val="bg2">
                  <a:lumMod val="25000"/>
                </a:schemeClr>
              </a:solidFill>
              <a:latin typeface="+mn-ea"/>
              <a:ea typeface="+mn-ea"/>
            </a:endParaRPr>
          </a:p>
        </p:txBody>
      </p:sp>
      <p:pic>
        <p:nvPicPr>
          <p:cNvPr id="4" name="図 3">
            <a:extLst>
              <a:ext uri="{FF2B5EF4-FFF2-40B4-BE49-F238E27FC236}">
                <a16:creationId xmlns:a16="http://schemas.microsoft.com/office/drawing/2014/main" id="{2F56A991-FB06-4045-B14D-9299AFA60A0E}"/>
              </a:ext>
            </a:extLst>
          </p:cNvPr>
          <p:cNvPicPr>
            <a:picLocks noChangeAspect="1"/>
          </p:cNvPicPr>
          <p:nvPr/>
        </p:nvPicPr>
        <p:blipFill>
          <a:blip r:embed="rId3"/>
          <a:stretch>
            <a:fillRect/>
          </a:stretch>
        </p:blipFill>
        <p:spPr>
          <a:xfrm>
            <a:off x="2411760" y="3434680"/>
            <a:ext cx="4320480" cy="3014022"/>
          </a:xfrm>
          <a:prstGeom prst="rect">
            <a:avLst/>
          </a:prstGeom>
        </p:spPr>
      </p:pic>
    </p:spTree>
    <p:extLst>
      <p:ext uri="{BB962C8B-B14F-4D97-AF65-F5344CB8AC3E}">
        <p14:creationId xmlns:p14="http://schemas.microsoft.com/office/powerpoint/2010/main" val="2089486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E526A66-ECF5-4900-B9E0-3A4E78D242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530" r="25059"/>
          <a:stretch/>
        </p:blipFill>
        <p:spPr>
          <a:xfrm>
            <a:off x="4667697" y="959353"/>
            <a:ext cx="4152453" cy="5556771"/>
          </a:xfrm>
          <a:prstGeom prst="rect">
            <a:avLst/>
          </a:prstGeom>
        </p:spPr>
      </p:pic>
      <p:sp>
        <p:nvSpPr>
          <p:cNvPr id="3" name="タイトル 1">
            <a:extLst>
              <a:ext uri="{FF2B5EF4-FFF2-40B4-BE49-F238E27FC236}">
                <a16:creationId xmlns:a16="http://schemas.microsoft.com/office/drawing/2014/main" id="{AE2A0AB9-7AEC-4EA9-96F9-BC95B1912626}"/>
              </a:ext>
            </a:extLst>
          </p:cNvPr>
          <p:cNvSpPr txBox="1">
            <a:spLocks/>
          </p:cNvSpPr>
          <p:nvPr/>
        </p:nvSpPr>
        <p:spPr bwMode="gray">
          <a:xfrm>
            <a:off x="1080416" y="327142"/>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0"/>
              <a:t>リーダーとアイスブレイク</a:t>
            </a:r>
            <a:endParaRPr lang="en-US" altLang="ja-JP" sz="2800" spc="0"/>
          </a:p>
        </p:txBody>
      </p:sp>
      <p:sp>
        <p:nvSpPr>
          <p:cNvPr id="4" name="四角形: 角を丸くする 3">
            <a:extLst>
              <a:ext uri="{FF2B5EF4-FFF2-40B4-BE49-F238E27FC236}">
                <a16:creationId xmlns:a16="http://schemas.microsoft.com/office/drawing/2014/main" id="{3B802B35-1CCA-4C89-B594-BF2F605E9618}"/>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kumimoji="1" lang="en-US" altLang="ja-JP" sz="2800" b="1" i="0" u="none" strike="noStrike" cap="none" normalizeH="0" baseline="0">
                <a:ln>
                  <a:noFill/>
                </a:ln>
                <a:solidFill>
                  <a:schemeClr val="bg1"/>
                </a:solidFill>
                <a:effectLst/>
                <a:latin typeface="+mn-lt"/>
                <a:ea typeface="ＭＳ Ｐゴシック" panose="020B0600070205080204" pitchFamily="50" charset="-128"/>
              </a:rPr>
              <a:t>3</a:t>
            </a:r>
            <a:endParaRPr kumimoji="1" lang="ja-JP" altLang="en-US" sz="2800" b="1" i="0" u="none" strike="noStrike" cap="none" normalizeH="0" baseline="0">
              <a:ln>
                <a:noFill/>
              </a:ln>
              <a:solidFill>
                <a:schemeClr val="bg1"/>
              </a:solidFill>
              <a:effectLst/>
              <a:latin typeface="+mn-lt"/>
              <a:ea typeface="ＭＳ Ｐゴシック" panose="020B0600070205080204" pitchFamily="50" charset="-128"/>
            </a:endParaRPr>
          </a:p>
        </p:txBody>
      </p:sp>
      <p:sp>
        <p:nvSpPr>
          <p:cNvPr id="6" name="正方形/長方形 5">
            <a:extLst>
              <a:ext uri="{FF2B5EF4-FFF2-40B4-BE49-F238E27FC236}">
                <a16:creationId xmlns:a16="http://schemas.microsoft.com/office/drawing/2014/main" id="{8422642F-2B99-4735-8449-3CA559DBDEA5}"/>
              </a:ext>
            </a:extLst>
          </p:cNvPr>
          <p:cNvSpPr/>
          <p:nvPr/>
        </p:nvSpPr>
        <p:spPr bwMode="gray">
          <a:xfrm>
            <a:off x="321160" y="1002299"/>
            <a:ext cx="8569647"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ja-JP" altLang="en-US" b="1" u="sng">
                <a:solidFill>
                  <a:schemeClr val="bg2">
                    <a:lumMod val="25000"/>
                  </a:schemeClr>
                </a:solidFill>
                <a:latin typeface="メイリオ" panose="020B0604030504040204" pitchFamily="50" charset="-128"/>
                <a:ea typeface="メイリオ" panose="020B0604030504040204" pitchFamily="50" charset="-128"/>
              </a:rPr>
              <a:t>リーダーが大切にすべきこと</a:t>
            </a:r>
          </a:p>
        </p:txBody>
      </p:sp>
      <p:sp>
        <p:nvSpPr>
          <p:cNvPr id="7" name="テキスト ボックス 6">
            <a:extLst>
              <a:ext uri="{FF2B5EF4-FFF2-40B4-BE49-F238E27FC236}">
                <a16:creationId xmlns:a16="http://schemas.microsoft.com/office/drawing/2014/main" id="{A572B132-8206-45B9-A74A-449DFBFDF3D8}"/>
              </a:ext>
            </a:extLst>
          </p:cNvPr>
          <p:cNvSpPr txBox="1"/>
          <p:nvPr/>
        </p:nvSpPr>
        <p:spPr>
          <a:xfrm>
            <a:off x="96819" y="1652282"/>
            <a:ext cx="4643438" cy="1508105"/>
          </a:xfrm>
          <a:prstGeom prst="rect">
            <a:avLst/>
          </a:prstGeom>
          <a:noFill/>
        </p:spPr>
        <p:txBody>
          <a:bodyPr wrap="square" rtlCol="0">
            <a:spAutoFit/>
          </a:bodyPr>
          <a:lstStyle/>
          <a:p>
            <a:pPr algn="ctr" eaLnBrk="1" hangingPunct="1">
              <a:spcBef>
                <a:spcPct val="30000"/>
              </a:spcBef>
            </a:pPr>
            <a:r>
              <a:rPr lang="ja-JP" altLang="en-US" sz="4000" b="1" dirty="0">
                <a:solidFill>
                  <a:srgbClr val="6EB82D"/>
                </a:solidFill>
                <a:latin typeface="メイリオ" panose="020B0604030504040204" pitchFamily="50" charset="-128"/>
                <a:ea typeface="メイリオ" panose="020B0604030504040204" pitchFamily="50" charset="-128"/>
              </a:rPr>
              <a:t>率先する</a:t>
            </a:r>
            <a:endParaRPr lang="en-US" altLang="ja-JP" sz="4000" b="1" dirty="0">
              <a:solidFill>
                <a:srgbClr val="6EB82D"/>
              </a:solidFill>
              <a:latin typeface="メイリオ" panose="020B0604030504040204" pitchFamily="50" charset="-128"/>
              <a:ea typeface="メイリオ" panose="020B0604030504040204" pitchFamily="50" charset="-128"/>
            </a:endParaRPr>
          </a:p>
          <a:p>
            <a:pPr algn="ctr" eaLnBrk="1" hangingPunct="1">
              <a:spcBef>
                <a:spcPct val="30000"/>
              </a:spcBef>
            </a:pPr>
            <a:r>
              <a:rPr lang="ja-JP" altLang="en-US" sz="4000" b="1" dirty="0">
                <a:solidFill>
                  <a:srgbClr val="6EB82D"/>
                </a:solidFill>
                <a:latin typeface="メイリオ" panose="020B0604030504040204" pitchFamily="50" charset="-128"/>
                <a:ea typeface="メイリオ" panose="020B0604030504040204" pitchFamily="50" charset="-128"/>
              </a:rPr>
              <a:t>見本をみせる</a:t>
            </a:r>
            <a:endParaRPr lang="en-US" altLang="ja-JP" sz="4000" b="1" dirty="0">
              <a:solidFill>
                <a:srgbClr val="6EB82D"/>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D23B9A0-A04E-4E39-BE77-3C74AAC58CDA}"/>
              </a:ext>
            </a:extLst>
          </p:cNvPr>
          <p:cNvSpPr txBox="1"/>
          <p:nvPr/>
        </p:nvSpPr>
        <p:spPr>
          <a:xfrm>
            <a:off x="323850" y="3865973"/>
            <a:ext cx="4248150" cy="1421928"/>
          </a:xfrm>
          <a:prstGeom prst="rect">
            <a:avLst/>
          </a:prstGeom>
          <a:noFill/>
        </p:spPr>
        <p:txBody>
          <a:bodyPr wrap="square" rtlCol="0">
            <a:spAutoFit/>
          </a:bodyPr>
          <a:lstStyle/>
          <a:p>
            <a:pPr algn="ctr" eaLnBrk="1" hangingPunct="1">
              <a:spcBef>
                <a:spcPct val="30000"/>
              </a:spcBef>
            </a:pPr>
            <a:r>
              <a:rPr lang="ja-JP" altLang="en-US" dirty="0">
                <a:solidFill>
                  <a:schemeClr val="bg2">
                    <a:lumMod val="25000"/>
                  </a:schemeClr>
                </a:solidFill>
                <a:latin typeface="メイリオ" panose="020B0604030504040204" pitchFamily="50" charset="-128"/>
                <a:ea typeface="メイリオ" panose="020B0604030504040204" pitchFamily="50" charset="-128"/>
              </a:rPr>
              <a:t>「笑顔」や「あいさつ」</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algn="ctr" eaLnBrk="1" hangingPunct="1">
              <a:spcBef>
                <a:spcPct val="30000"/>
              </a:spcBef>
            </a:pPr>
            <a:r>
              <a:rPr lang="ja-JP" altLang="en-US" dirty="0">
                <a:solidFill>
                  <a:schemeClr val="bg2">
                    <a:lumMod val="25000"/>
                  </a:schemeClr>
                </a:solidFill>
                <a:latin typeface="メイリオ" panose="020B0604030504040204" pitchFamily="50" charset="-128"/>
                <a:ea typeface="メイリオ" panose="020B0604030504040204" pitchFamily="50" charset="-128"/>
              </a:rPr>
              <a:t>の見本を見せ、</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algn="ctr" eaLnBrk="1" hangingPunct="1">
              <a:spcBef>
                <a:spcPct val="30000"/>
              </a:spcBef>
            </a:pPr>
            <a:r>
              <a:rPr lang="ja-JP" altLang="en-US" dirty="0">
                <a:solidFill>
                  <a:schemeClr val="bg2">
                    <a:lumMod val="25000"/>
                  </a:schemeClr>
                </a:solidFill>
                <a:latin typeface="メイリオ" panose="020B0604030504040204" pitchFamily="50" charset="-128"/>
                <a:ea typeface="メイリオ" panose="020B0604030504040204" pitchFamily="50" charset="-128"/>
              </a:rPr>
              <a:t>率先した雰囲気作りをする</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 name="二等辺三角形 1">
            <a:extLst>
              <a:ext uri="{FF2B5EF4-FFF2-40B4-BE49-F238E27FC236}">
                <a16:creationId xmlns:a16="http://schemas.microsoft.com/office/drawing/2014/main" id="{8C5E33DB-0415-4392-8EE2-C596E706F9F6}"/>
              </a:ext>
            </a:extLst>
          </p:cNvPr>
          <p:cNvSpPr/>
          <p:nvPr/>
        </p:nvSpPr>
        <p:spPr bwMode="auto">
          <a:xfrm rot="10800000">
            <a:off x="2173044" y="3313355"/>
            <a:ext cx="430306" cy="344245"/>
          </a:xfrm>
          <a:prstGeom prst="triangle">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11" name="正方形/長方形 10">
            <a:extLst>
              <a:ext uri="{FF2B5EF4-FFF2-40B4-BE49-F238E27FC236}">
                <a16:creationId xmlns:a16="http://schemas.microsoft.com/office/drawing/2014/main" id="{793E5122-7E35-40EB-97C3-590BDE7FF363}"/>
              </a:ext>
            </a:extLst>
          </p:cNvPr>
          <p:cNvSpPr/>
          <p:nvPr/>
        </p:nvSpPr>
        <p:spPr bwMode="ltGray">
          <a:xfrm>
            <a:off x="6496089" y="205423"/>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dirty="0">
                <a:solidFill>
                  <a:schemeClr val="bg2">
                    <a:lumMod val="25000"/>
                  </a:schemeClr>
                </a:solidFill>
                <a:latin typeface="+mn-ea"/>
                <a:ea typeface="+mn-ea"/>
              </a:rPr>
              <a:t>24P</a:t>
            </a:r>
            <a:r>
              <a:rPr lang="ja-JP" altLang="en-US" sz="2000" dirty="0">
                <a:solidFill>
                  <a:schemeClr val="bg2">
                    <a:lumMod val="25000"/>
                  </a:schemeClr>
                </a:solidFill>
                <a:latin typeface="+mn-ea"/>
                <a:ea typeface="+mn-ea"/>
              </a:rPr>
              <a:t>参照</a:t>
            </a:r>
            <a:endParaRPr kumimoji="1" lang="ja-JP" altLang="en-US" sz="2000" dirty="0">
              <a:solidFill>
                <a:schemeClr val="bg2">
                  <a:lumMod val="25000"/>
                </a:schemeClr>
              </a:solidFill>
              <a:latin typeface="+mn-ea"/>
              <a:ea typeface="+mn-ea"/>
            </a:endParaRPr>
          </a:p>
        </p:txBody>
      </p:sp>
      <p:sp>
        <p:nvSpPr>
          <p:cNvPr id="12" name="正方形/長方形 11">
            <a:extLst>
              <a:ext uri="{FF2B5EF4-FFF2-40B4-BE49-F238E27FC236}">
                <a16:creationId xmlns:a16="http://schemas.microsoft.com/office/drawing/2014/main" id="{126015F1-C91E-453C-A69C-98C02DD435CD}"/>
              </a:ext>
            </a:extLst>
          </p:cNvPr>
          <p:cNvSpPr/>
          <p:nvPr/>
        </p:nvSpPr>
        <p:spPr bwMode="gray">
          <a:xfrm>
            <a:off x="6000409" y="6235772"/>
            <a:ext cx="3143591" cy="291955"/>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spcBef>
                <a:spcPct val="20000"/>
              </a:spcBef>
              <a:buClr>
                <a:srgbClr val="0000FF"/>
              </a:buClr>
            </a:pPr>
            <a:r>
              <a:rPr lang="en-US" altLang="ja-JP" sz="1050" b="1" dirty="0">
                <a:solidFill>
                  <a:schemeClr val="bg1"/>
                </a:solidFill>
                <a:latin typeface="メイリオ" panose="020B0604030504040204" pitchFamily="50" charset="-128"/>
                <a:ea typeface="メイリオ" panose="020B0604030504040204" pitchFamily="50" charset="-128"/>
              </a:rPr>
              <a:t>©</a:t>
            </a:r>
            <a:r>
              <a:rPr lang="ja-JP" altLang="en-US" sz="1050" b="1" dirty="0">
                <a:solidFill>
                  <a:schemeClr val="bg1"/>
                </a:solidFill>
                <a:latin typeface="メイリオ" panose="020B0604030504040204" pitchFamily="50" charset="-128"/>
                <a:ea typeface="メイリオ" panose="020B0604030504040204" pitchFamily="50" charset="-128"/>
              </a:rPr>
              <a:t>日本財団ボランティアサポートセンター</a:t>
            </a:r>
            <a:endParaRPr lang="en-US" altLang="ja-JP" sz="105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84800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B25F5-2475-4A3A-AE49-6194EBA09B67}"/>
              </a:ext>
            </a:extLst>
          </p:cNvPr>
          <p:cNvSpPr>
            <a:spLocks noGrp="1"/>
          </p:cNvSpPr>
          <p:nvPr>
            <p:ph type="title"/>
          </p:nvPr>
        </p:nvSpPr>
        <p:spPr/>
        <p:txBody>
          <a:bodyPr/>
          <a:lstStyle/>
          <a:p>
            <a:r>
              <a:rPr kumimoji="1" lang="ja-JP" altLang="en-US" sz="2800" dirty="0"/>
              <a:t>アイスブレイク</a:t>
            </a:r>
          </a:p>
        </p:txBody>
      </p:sp>
      <p:sp>
        <p:nvSpPr>
          <p:cNvPr id="5" name="四角形: 角を丸くする 4">
            <a:extLst>
              <a:ext uri="{FF2B5EF4-FFF2-40B4-BE49-F238E27FC236}">
                <a16:creationId xmlns:a16="http://schemas.microsoft.com/office/drawing/2014/main" id="{BA4EB03A-9885-49D3-AF2E-FCEAEE3E44BC}"/>
              </a:ext>
            </a:extLst>
          </p:cNvPr>
          <p:cNvSpPr/>
          <p:nvPr/>
        </p:nvSpPr>
        <p:spPr bwMode="gray">
          <a:xfrm>
            <a:off x="564950" y="1133504"/>
            <a:ext cx="8038800" cy="3231600"/>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432000" tIns="288000" rIns="324000" bIns="0" numCol="1" spcCol="0" rtlCol="0" fromWordArt="0" anchor="t" anchorCtr="0" forceAA="0" compatLnSpc="1">
            <a:prstTxWarp prst="textNoShape">
              <a:avLst/>
            </a:prstTxWarp>
            <a:noAutofit/>
          </a:bodyPr>
          <a:lstStyle/>
          <a:p>
            <a:pPr defTabSz="1885950" eaLnBrk="1" hangingPunct="1">
              <a:lnSpc>
                <a:spcPct val="120000"/>
              </a:lnSpc>
              <a:spcBef>
                <a:spcPts val="0"/>
              </a:spcBef>
              <a:spcAft>
                <a:spcPts val="0"/>
              </a:spcAft>
            </a:pPr>
            <a:r>
              <a:rPr lang="ja-JP" altLang="en-US" b="1">
                <a:solidFill>
                  <a:schemeClr val="bg2">
                    <a:lumMod val="25000"/>
                  </a:schemeClr>
                </a:solidFill>
                <a:latin typeface="+mn-ea"/>
                <a:ea typeface="+mn-ea"/>
              </a:rPr>
              <a:t>グループで自己紹介</a:t>
            </a:r>
          </a:p>
        </p:txBody>
      </p:sp>
      <p:sp>
        <p:nvSpPr>
          <p:cNvPr id="6" name="テキスト ボックス 5">
            <a:extLst>
              <a:ext uri="{FF2B5EF4-FFF2-40B4-BE49-F238E27FC236}">
                <a16:creationId xmlns:a16="http://schemas.microsoft.com/office/drawing/2014/main" id="{A53A60BA-EB77-48E8-A3A2-C6F5E80A290D}"/>
              </a:ext>
            </a:extLst>
          </p:cNvPr>
          <p:cNvSpPr txBox="1"/>
          <p:nvPr/>
        </p:nvSpPr>
        <p:spPr bwMode="gray">
          <a:xfrm>
            <a:off x="1038947" y="1916832"/>
            <a:ext cx="7204941" cy="2160240"/>
          </a:xfrm>
          <a:prstGeom prst="roundRect">
            <a:avLst>
              <a:gd name="adj" fmla="val 5563"/>
            </a:avLst>
          </a:prstGeom>
          <a:solidFill>
            <a:schemeClr val="bg1"/>
          </a:solidFill>
        </p:spPr>
        <p:txBody>
          <a:bodyPr wrap="square" lIns="90000" tIns="72000" rtlCol="0" anchor="ctr">
            <a:noAutofit/>
          </a:bodyPr>
          <a:lstStyle/>
          <a:p>
            <a:pPr marL="457200" lvl="0" indent="-457200" eaLnBrk="1" hangingPunct="1">
              <a:lnSpc>
                <a:spcPct val="110000"/>
              </a:lnSpc>
              <a:spcBef>
                <a:spcPct val="30000"/>
              </a:spcBef>
              <a:buClr>
                <a:schemeClr val="accent3"/>
              </a:buClr>
              <a:buFont typeface="+mj-ea"/>
              <a:buAutoNum type="circleNumDbPlain"/>
            </a:pPr>
            <a:r>
              <a:rPr lang="ja-JP" altLang="en-US">
                <a:solidFill>
                  <a:schemeClr val="bg2">
                    <a:lumMod val="25000"/>
                  </a:schemeClr>
                </a:solidFill>
                <a:latin typeface="+mn-ea"/>
                <a:ea typeface="+mn-ea"/>
              </a:rPr>
              <a:t>グループをつくる</a:t>
            </a:r>
            <a:endParaRPr lang="en-US" altLang="ja-JP">
              <a:solidFill>
                <a:schemeClr val="bg2">
                  <a:lumMod val="25000"/>
                </a:schemeClr>
              </a:solidFill>
              <a:latin typeface="+mn-ea"/>
              <a:ea typeface="+mn-ea"/>
            </a:endParaRPr>
          </a:p>
          <a:p>
            <a:pPr marL="457200" lvl="0" indent="-457200" eaLnBrk="1" hangingPunct="1">
              <a:lnSpc>
                <a:spcPct val="110000"/>
              </a:lnSpc>
              <a:spcBef>
                <a:spcPts val="1800"/>
              </a:spcBef>
              <a:buClr>
                <a:schemeClr val="accent3"/>
              </a:buClr>
              <a:buFont typeface="+mj-ea"/>
              <a:buAutoNum type="circleNumDbPlain"/>
            </a:pPr>
            <a:r>
              <a:rPr lang="ja-JP" altLang="en-US">
                <a:solidFill>
                  <a:schemeClr val="bg2">
                    <a:lumMod val="25000"/>
                  </a:schemeClr>
                </a:solidFill>
                <a:latin typeface="+mn-ea"/>
                <a:ea typeface="+mn-ea"/>
              </a:rPr>
              <a:t>グループ内で自己紹介をする</a:t>
            </a:r>
            <a:endParaRPr lang="en-US" altLang="ja-JP">
              <a:solidFill>
                <a:schemeClr val="bg2">
                  <a:lumMod val="25000"/>
                </a:schemeClr>
              </a:solidFill>
              <a:latin typeface="+mn-ea"/>
              <a:ea typeface="+mn-ea"/>
            </a:endParaRPr>
          </a:p>
          <a:p>
            <a:pPr marL="447675" lvl="0" eaLnBrk="1" hangingPunct="1">
              <a:lnSpc>
                <a:spcPct val="110000"/>
              </a:lnSpc>
              <a:spcBef>
                <a:spcPct val="30000"/>
              </a:spcBef>
              <a:buClr>
                <a:schemeClr val="accent3"/>
              </a:buClr>
            </a:pPr>
            <a:r>
              <a:rPr lang="ja-JP" altLang="en-US">
                <a:solidFill>
                  <a:schemeClr val="bg2">
                    <a:lumMod val="25000"/>
                  </a:schemeClr>
                </a:solidFill>
                <a:latin typeface="+mn-ea"/>
                <a:ea typeface="+mn-ea"/>
              </a:rPr>
              <a:t>メンバー全員が時間内で自己紹介してください</a:t>
            </a:r>
            <a:endParaRPr lang="en-US" altLang="ja-JP">
              <a:solidFill>
                <a:schemeClr val="bg2">
                  <a:lumMod val="25000"/>
                </a:schemeClr>
              </a:solidFill>
              <a:latin typeface="+mn-ea"/>
              <a:ea typeface="+mn-ea"/>
            </a:endParaRPr>
          </a:p>
        </p:txBody>
      </p:sp>
      <p:sp>
        <p:nvSpPr>
          <p:cNvPr id="7" name="矢印: 山形 6">
            <a:extLst>
              <a:ext uri="{FF2B5EF4-FFF2-40B4-BE49-F238E27FC236}">
                <a16:creationId xmlns:a16="http://schemas.microsoft.com/office/drawing/2014/main" id="{91896E5F-5DCF-4F14-B0D8-D8D5A8C0BBC1}"/>
              </a:ext>
            </a:extLst>
          </p:cNvPr>
          <p:cNvSpPr/>
          <p:nvPr/>
        </p:nvSpPr>
        <p:spPr bwMode="auto">
          <a:xfrm>
            <a:off x="2726794" y="4685761"/>
            <a:ext cx="3690411" cy="1532833"/>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kumimoji="1" lang="ja-JP" altLang="en-US" sz="2800" b="1">
                <a:solidFill>
                  <a:schemeClr val="bg1"/>
                </a:solidFill>
                <a:latin typeface="+mn-ea"/>
                <a:ea typeface="+mn-ea"/>
              </a:rPr>
              <a:t>グループ</a:t>
            </a:r>
            <a:endParaRPr kumimoji="1" lang="en-US" altLang="ja-JP" sz="2800" b="1">
              <a:solidFill>
                <a:schemeClr val="bg1"/>
              </a:solidFill>
              <a:latin typeface="+mn-ea"/>
              <a:ea typeface="+mn-ea"/>
            </a:endParaRPr>
          </a:p>
          <a:p>
            <a:pPr algn="ctr" eaLnBrk="1" hangingPunct="1">
              <a:lnSpc>
                <a:spcPct val="120000"/>
              </a:lnSpc>
              <a:spcBef>
                <a:spcPct val="20000"/>
              </a:spcBef>
            </a:pPr>
            <a:endParaRPr kumimoji="1" lang="ja-JP" altLang="en-US" sz="4000" b="1">
              <a:solidFill>
                <a:schemeClr val="bg1"/>
              </a:solidFill>
              <a:latin typeface="+mn-ea"/>
              <a:ea typeface="+mn-ea"/>
            </a:endParaRPr>
          </a:p>
        </p:txBody>
      </p:sp>
      <p:pic>
        <p:nvPicPr>
          <p:cNvPr id="8" name="図 7" descr="光, ウィンドウ, 挿絵 が含まれている画像&#10;&#10;自動的に生成された説明">
            <a:extLst>
              <a:ext uri="{FF2B5EF4-FFF2-40B4-BE49-F238E27FC236}">
                <a16:creationId xmlns:a16="http://schemas.microsoft.com/office/drawing/2014/main" id="{24E6D6AD-91CB-4326-98E8-BB1A49DF7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0108" y="5200786"/>
            <a:ext cx="1017808" cy="1017808"/>
          </a:xfrm>
          <a:prstGeom prst="rect">
            <a:avLst/>
          </a:prstGeom>
        </p:spPr>
      </p:pic>
    </p:spTree>
    <p:extLst>
      <p:ext uri="{BB962C8B-B14F-4D97-AF65-F5344CB8AC3E}">
        <p14:creationId xmlns:p14="http://schemas.microsoft.com/office/powerpoint/2010/main" val="4226654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A4C37A82-9C32-4953-8AAA-43E19FDD9E62}"/>
              </a:ext>
            </a:extLst>
          </p:cNvPr>
          <p:cNvSpPr/>
          <p:nvPr/>
        </p:nvSpPr>
        <p:spPr bwMode="gray">
          <a:xfrm>
            <a:off x="564950" y="1133503"/>
            <a:ext cx="8038800" cy="3429297"/>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432000" tIns="180000" rIns="324000" bIns="0" numCol="1" spcCol="0" rtlCol="0" fromWordArt="0" anchor="t" anchorCtr="0" forceAA="0" compatLnSpc="1">
            <a:prstTxWarp prst="textNoShape">
              <a:avLst/>
            </a:prstTxWarp>
            <a:noAutofit/>
          </a:bodyPr>
          <a:lstStyle/>
          <a:p>
            <a:pPr defTabSz="1885950" eaLnBrk="1" hangingPunct="1">
              <a:lnSpc>
                <a:spcPct val="120000"/>
              </a:lnSpc>
              <a:spcBef>
                <a:spcPts val="0"/>
              </a:spcBef>
              <a:spcAft>
                <a:spcPts val="0"/>
              </a:spcAft>
            </a:pPr>
            <a:r>
              <a:rPr lang="ja-JP" altLang="en-US">
                <a:solidFill>
                  <a:schemeClr val="bg2">
                    <a:lumMod val="25000"/>
                  </a:schemeClr>
                </a:solidFill>
                <a:latin typeface="+mn-ea"/>
                <a:ea typeface="+mn-ea"/>
              </a:rPr>
              <a:t>「</a:t>
            </a:r>
            <a:r>
              <a:rPr lang="en-US" altLang="ja-JP">
                <a:solidFill>
                  <a:schemeClr val="bg2">
                    <a:lumMod val="25000"/>
                  </a:schemeClr>
                </a:solidFill>
                <a:latin typeface="+mn-ea"/>
                <a:ea typeface="+mn-ea"/>
              </a:rPr>
              <a:t>3</a:t>
            </a:r>
            <a:r>
              <a:rPr lang="ja-JP" altLang="en-US">
                <a:solidFill>
                  <a:schemeClr val="bg2">
                    <a:lumMod val="25000"/>
                  </a:schemeClr>
                </a:solidFill>
                <a:latin typeface="+mn-ea"/>
                <a:ea typeface="+mn-ea"/>
              </a:rPr>
              <a:t>ルール・</a:t>
            </a:r>
            <a:r>
              <a:rPr lang="en-US" altLang="ja-JP">
                <a:solidFill>
                  <a:schemeClr val="bg2">
                    <a:lumMod val="25000"/>
                  </a:schemeClr>
                </a:solidFill>
                <a:latin typeface="+mn-ea"/>
                <a:ea typeface="+mn-ea"/>
              </a:rPr>
              <a:t>3</a:t>
            </a:r>
            <a:r>
              <a:rPr lang="ja-JP" altLang="en-US">
                <a:solidFill>
                  <a:schemeClr val="bg2">
                    <a:lumMod val="25000"/>
                  </a:schemeClr>
                </a:solidFill>
                <a:latin typeface="+mn-ea"/>
                <a:ea typeface="+mn-ea"/>
              </a:rPr>
              <a:t>アクション」は意識できましたか？</a:t>
            </a:r>
            <a:br>
              <a:rPr lang="en-US" altLang="ja-JP">
                <a:solidFill>
                  <a:schemeClr val="bg2">
                    <a:lumMod val="25000"/>
                  </a:schemeClr>
                </a:solidFill>
                <a:latin typeface="+mn-ea"/>
                <a:ea typeface="+mn-ea"/>
              </a:rPr>
            </a:br>
            <a:r>
              <a:rPr lang="en-US" altLang="ja-JP">
                <a:solidFill>
                  <a:schemeClr val="bg2">
                    <a:lumMod val="25000"/>
                  </a:schemeClr>
                </a:solidFill>
                <a:latin typeface="+mn-ea"/>
                <a:ea typeface="+mn-ea"/>
              </a:rPr>
              <a:t> </a:t>
            </a:r>
            <a:r>
              <a:rPr lang="ja-JP" altLang="en-US">
                <a:solidFill>
                  <a:schemeClr val="bg2">
                    <a:lumMod val="25000"/>
                  </a:schemeClr>
                </a:solidFill>
                <a:latin typeface="+mn-ea"/>
                <a:ea typeface="+mn-ea"/>
              </a:rPr>
              <a:t>実践できましたか？</a:t>
            </a:r>
          </a:p>
        </p:txBody>
      </p:sp>
      <p:sp>
        <p:nvSpPr>
          <p:cNvPr id="30" name="四角形: 角を丸くする 29">
            <a:extLst>
              <a:ext uri="{FF2B5EF4-FFF2-40B4-BE49-F238E27FC236}">
                <a16:creationId xmlns:a16="http://schemas.microsoft.com/office/drawing/2014/main" id="{56A48348-D4CF-42D3-AE73-AEB142C988FC}"/>
              </a:ext>
            </a:extLst>
          </p:cNvPr>
          <p:cNvSpPr/>
          <p:nvPr/>
        </p:nvSpPr>
        <p:spPr bwMode="gray">
          <a:xfrm>
            <a:off x="3710884" y="2663950"/>
            <a:ext cx="3294495" cy="1620000"/>
          </a:xfrm>
          <a:prstGeom prst="roundRect">
            <a:avLst>
              <a:gd name="adj" fmla="val 5561"/>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2" name="タイトル 1"/>
          <p:cNvSpPr>
            <a:spLocks noGrp="1"/>
          </p:cNvSpPr>
          <p:nvPr>
            <p:ph type="title"/>
          </p:nvPr>
        </p:nvSpPr>
        <p:spPr bwMode="gray"/>
        <p:txBody>
          <a:bodyPr/>
          <a:lstStyle/>
          <a:p>
            <a:r>
              <a:rPr kumimoji="1" lang="ja-JP" altLang="en-US" sz="2800" spc="0"/>
              <a:t>振り返り</a:t>
            </a:r>
          </a:p>
        </p:txBody>
      </p:sp>
      <p:sp>
        <p:nvSpPr>
          <p:cNvPr id="7" name="四角形: 角を丸くする 6">
            <a:extLst>
              <a:ext uri="{FF2B5EF4-FFF2-40B4-BE49-F238E27FC236}">
                <a16:creationId xmlns:a16="http://schemas.microsoft.com/office/drawing/2014/main" id="{73BDC8B4-A094-4F0E-9E47-92D386EF7A34}"/>
              </a:ext>
            </a:extLst>
          </p:cNvPr>
          <p:cNvSpPr/>
          <p:nvPr/>
        </p:nvSpPr>
        <p:spPr bwMode="gray">
          <a:xfrm>
            <a:off x="671805" y="5000071"/>
            <a:ext cx="2496039" cy="1396246"/>
          </a:xfrm>
          <a:prstGeom prst="roundRect">
            <a:avLst>
              <a:gd name="adj" fmla="val 5231"/>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none" lIns="91440" tIns="72000" rIns="91440" bIns="45720" numCol="1" spcCol="0" rtlCol="0" fromWordArt="0" anchor="ctr" anchorCtr="0" forceAA="0" compatLnSpc="1">
            <a:prstTxWarp prst="textNoShape">
              <a:avLst/>
            </a:prstTxWarp>
            <a:noAutofit/>
          </a:bodyPr>
          <a:lstStyle/>
          <a:p>
            <a:pPr algn="ctr" eaLnBrk="1" hangingPunct="1">
              <a:spcBef>
                <a:spcPct val="20000"/>
              </a:spcBef>
            </a:pPr>
            <a:r>
              <a:rPr lang="ja-JP" altLang="en-US" sz="1800" b="1">
                <a:solidFill>
                  <a:schemeClr val="bg1"/>
                </a:solidFill>
                <a:latin typeface="+mn-ea"/>
                <a:ea typeface="+mn-ea"/>
              </a:rPr>
              <a:t>できたこと</a:t>
            </a:r>
            <a:endParaRPr lang="en-US" altLang="ja-JP" sz="1800" b="1">
              <a:solidFill>
                <a:schemeClr val="bg1"/>
              </a:solidFill>
              <a:latin typeface="+mn-ea"/>
              <a:ea typeface="+mn-ea"/>
            </a:endParaRPr>
          </a:p>
          <a:p>
            <a:pPr algn="ctr" eaLnBrk="1" hangingPunct="1">
              <a:spcBef>
                <a:spcPct val="20000"/>
              </a:spcBef>
            </a:pPr>
            <a:r>
              <a:rPr lang="en-US" altLang="ja-JP" sz="3200" b="1">
                <a:solidFill>
                  <a:schemeClr val="bg1"/>
                </a:solidFill>
                <a:latin typeface="+mn-lt"/>
                <a:ea typeface="+mn-ea"/>
              </a:rPr>
              <a:t>GOOD</a:t>
            </a:r>
          </a:p>
        </p:txBody>
      </p:sp>
      <p:sp>
        <p:nvSpPr>
          <p:cNvPr id="8" name="四角形: 角を丸くする 7">
            <a:extLst>
              <a:ext uri="{FF2B5EF4-FFF2-40B4-BE49-F238E27FC236}">
                <a16:creationId xmlns:a16="http://schemas.microsoft.com/office/drawing/2014/main" id="{158CEC54-C070-46F3-8679-0F5689AA5DD1}"/>
              </a:ext>
            </a:extLst>
          </p:cNvPr>
          <p:cNvSpPr/>
          <p:nvPr/>
        </p:nvSpPr>
        <p:spPr bwMode="gray">
          <a:xfrm>
            <a:off x="3323980" y="5000071"/>
            <a:ext cx="2496039" cy="1396246"/>
          </a:xfrm>
          <a:prstGeom prst="roundRect">
            <a:avLst>
              <a:gd name="adj" fmla="val 5993"/>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none" lIns="91440" tIns="72000" rIns="91440" bIns="45720" numCol="1" spcCol="0" rtlCol="0" fromWordArt="0" anchor="ctr" anchorCtr="0" forceAA="0" compatLnSpc="1">
            <a:prstTxWarp prst="textNoShape">
              <a:avLst/>
            </a:prstTxWarp>
            <a:noAutofit/>
          </a:bodyPr>
          <a:lstStyle/>
          <a:p>
            <a:pPr lvl="0" algn="ctr" eaLnBrk="1" hangingPunct="1">
              <a:spcBef>
                <a:spcPct val="20000"/>
              </a:spcBef>
            </a:pPr>
            <a:r>
              <a:rPr lang="ja-JP" altLang="en-US" sz="1800" b="1">
                <a:solidFill>
                  <a:srgbClr val="FFFFFF"/>
                </a:solidFill>
                <a:latin typeface="メイリオ" panose="020B0604030504040204" pitchFamily="50" charset="-128"/>
                <a:ea typeface="メイリオ" panose="020B0604030504040204" pitchFamily="50" charset="-128"/>
              </a:rPr>
              <a:t>できなかったこと</a:t>
            </a:r>
            <a:endParaRPr lang="en-US" altLang="ja-JP" sz="1800" b="1">
              <a:solidFill>
                <a:srgbClr val="FFFFFF"/>
              </a:solidFill>
              <a:latin typeface="メイリオ" panose="020B0604030504040204" pitchFamily="50" charset="-128"/>
              <a:ea typeface="メイリオ" panose="020B0604030504040204" pitchFamily="50" charset="-128"/>
            </a:endParaRPr>
          </a:p>
          <a:p>
            <a:pPr lvl="0" algn="ctr" eaLnBrk="1" hangingPunct="1">
              <a:spcBef>
                <a:spcPct val="20000"/>
              </a:spcBef>
            </a:pPr>
            <a:r>
              <a:rPr lang="en-US" altLang="ja-JP" sz="3200" b="1">
                <a:solidFill>
                  <a:srgbClr val="FFFFFF"/>
                </a:solidFill>
                <a:latin typeface="+mn-lt"/>
                <a:ea typeface="メイリオ" panose="020B0604030504040204" pitchFamily="50" charset="-128"/>
              </a:rPr>
              <a:t>BAD</a:t>
            </a:r>
            <a:endParaRPr lang="en-US" altLang="ja-JP" sz="2000" b="1">
              <a:solidFill>
                <a:srgbClr val="FFFFFF"/>
              </a:solidFill>
              <a:latin typeface="+mn-lt"/>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BCE90132-ED16-47FD-879F-A7195A2BA21A}"/>
              </a:ext>
            </a:extLst>
          </p:cNvPr>
          <p:cNvSpPr/>
          <p:nvPr/>
        </p:nvSpPr>
        <p:spPr bwMode="gray">
          <a:xfrm>
            <a:off x="5976156" y="5000071"/>
            <a:ext cx="2496039" cy="1396246"/>
          </a:xfrm>
          <a:prstGeom prst="roundRect">
            <a:avLst>
              <a:gd name="adj" fmla="val 5231"/>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none" lIns="91440" tIns="72000" rIns="91440" bIns="45720" numCol="1" spcCol="0" rtlCol="0" fromWordArt="0" anchor="ctr" anchorCtr="0" forceAA="0" compatLnSpc="1">
            <a:prstTxWarp prst="textNoShape">
              <a:avLst/>
            </a:prstTxWarp>
            <a:noAutofit/>
          </a:bodyPr>
          <a:lstStyle/>
          <a:p>
            <a:pPr algn="ctr" eaLnBrk="1" hangingPunct="1">
              <a:spcBef>
                <a:spcPct val="20000"/>
              </a:spcBef>
            </a:pPr>
            <a:r>
              <a:rPr kumimoji="1" lang="ja-JP" altLang="en-US" sz="1800" b="1">
                <a:solidFill>
                  <a:schemeClr val="bg1"/>
                </a:solidFill>
                <a:latin typeface="+mn-ea"/>
                <a:ea typeface="+mn-ea"/>
              </a:rPr>
              <a:t>次に気を付けたいこと</a:t>
            </a:r>
            <a:endParaRPr kumimoji="1" lang="en-US" altLang="ja-JP" sz="1800" b="1">
              <a:solidFill>
                <a:schemeClr val="bg1"/>
              </a:solidFill>
              <a:latin typeface="+mn-ea"/>
              <a:ea typeface="+mn-ea"/>
            </a:endParaRPr>
          </a:p>
          <a:p>
            <a:pPr algn="ctr" eaLnBrk="1" hangingPunct="1">
              <a:spcBef>
                <a:spcPct val="20000"/>
              </a:spcBef>
            </a:pPr>
            <a:r>
              <a:rPr lang="en-US" altLang="ja-JP" sz="3200" b="1">
                <a:solidFill>
                  <a:schemeClr val="bg1"/>
                </a:solidFill>
                <a:latin typeface="+mn-lt"/>
                <a:ea typeface="+mn-ea"/>
              </a:rPr>
              <a:t>NEXT</a:t>
            </a:r>
            <a:endParaRPr kumimoji="1" lang="en-US" altLang="ja-JP" sz="3200" b="1">
              <a:solidFill>
                <a:schemeClr val="bg1"/>
              </a:solidFill>
              <a:latin typeface="+mn-lt"/>
              <a:ea typeface="+mn-ea"/>
            </a:endParaRPr>
          </a:p>
        </p:txBody>
      </p:sp>
      <p:pic>
        <p:nvPicPr>
          <p:cNvPr id="19" name="グラフィックス 18">
            <a:extLst>
              <a:ext uri="{FF2B5EF4-FFF2-40B4-BE49-F238E27FC236}">
                <a16:creationId xmlns:a16="http://schemas.microsoft.com/office/drawing/2014/main" id="{709B1B4E-7501-4E65-8FDD-3C06BA666950}"/>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bwMode="gray">
          <a:xfrm flipH="1">
            <a:off x="7274692" y="3094022"/>
            <a:ext cx="1286638" cy="2377341"/>
          </a:xfrm>
          <a:custGeom>
            <a:avLst/>
            <a:gdLst>
              <a:gd name="connsiteX0" fmla="*/ 1285009 w 1285009"/>
              <a:gd name="connsiteY0" fmla="*/ 0 h 2374331"/>
              <a:gd name="connsiteX1" fmla="*/ 0 w 1285009"/>
              <a:gd name="connsiteY1" fmla="*/ 0 h 2374331"/>
              <a:gd name="connsiteX2" fmla="*/ 0 w 1285009"/>
              <a:gd name="connsiteY2" fmla="*/ 1469675 h 2374331"/>
              <a:gd name="connsiteX3" fmla="*/ 1143000 w 1285009"/>
              <a:gd name="connsiteY3" fmla="*/ 1469675 h 2374331"/>
              <a:gd name="connsiteX4" fmla="*/ 1143000 w 1285009"/>
              <a:gd name="connsiteY4" fmla="*/ 2374331 h 2374331"/>
              <a:gd name="connsiteX5" fmla="*/ 1285009 w 1285009"/>
              <a:gd name="connsiteY5" fmla="*/ 2374331 h 237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009" h="2374331">
                <a:moveTo>
                  <a:pt x="1285009" y="0"/>
                </a:moveTo>
                <a:lnTo>
                  <a:pt x="0" y="0"/>
                </a:lnTo>
                <a:lnTo>
                  <a:pt x="0" y="1469675"/>
                </a:lnTo>
                <a:lnTo>
                  <a:pt x="1143000" y="1469675"/>
                </a:lnTo>
                <a:lnTo>
                  <a:pt x="1143000" y="2374331"/>
                </a:lnTo>
                <a:lnTo>
                  <a:pt x="1285009" y="2374331"/>
                </a:lnTo>
                <a:close/>
              </a:path>
            </a:pathLst>
          </a:custGeom>
        </p:spPr>
      </p:pic>
      <p:sp>
        <p:nvSpPr>
          <p:cNvPr id="28" name="四角形: 角を丸くする 27">
            <a:extLst>
              <a:ext uri="{FF2B5EF4-FFF2-40B4-BE49-F238E27FC236}">
                <a16:creationId xmlns:a16="http://schemas.microsoft.com/office/drawing/2014/main" id="{626D5F58-BFFB-4EB1-AD0D-27FCFBED9551}"/>
              </a:ext>
            </a:extLst>
          </p:cNvPr>
          <p:cNvSpPr/>
          <p:nvPr/>
        </p:nvSpPr>
        <p:spPr bwMode="gray">
          <a:xfrm>
            <a:off x="4458131" y="2446805"/>
            <a:ext cx="1800000" cy="453344"/>
          </a:xfrm>
          <a:prstGeom prst="roundRect">
            <a:avLst>
              <a:gd name="adj" fmla="val 500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3600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kumimoji="1" lang="en-US" altLang="ja-JP" sz="2000" b="1">
                <a:solidFill>
                  <a:schemeClr val="bg1"/>
                </a:solidFill>
                <a:latin typeface="+mn-lt"/>
                <a:ea typeface="+mn-ea"/>
              </a:rPr>
              <a:t>3</a:t>
            </a:r>
            <a:r>
              <a:rPr kumimoji="1" lang="ja-JP" altLang="en-US" sz="1800" b="1">
                <a:solidFill>
                  <a:schemeClr val="bg1"/>
                </a:solidFill>
                <a:latin typeface="+mn-ea"/>
                <a:ea typeface="+mn-ea"/>
              </a:rPr>
              <a:t>アクション</a:t>
            </a:r>
          </a:p>
        </p:txBody>
      </p:sp>
      <p:grpSp>
        <p:nvGrpSpPr>
          <p:cNvPr id="34" name="グループ化 33">
            <a:extLst>
              <a:ext uri="{FF2B5EF4-FFF2-40B4-BE49-F238E27FC236}">
                <a16:creationId xmlns:a16="http://schemas.microsoft.com/office/drawing/2014/main" id="{24E3510A-AE74-4787-B5F0-37A0CBFAD88B}"/>
              </a:ext>
            </a:extLst>
          </p:cNvPr>
          <p:cNvGrpSpPr/>
          <p:nvPr/>
        </p:nvGrpSpPr>
        <p:grpSpPr bwMode="gray">
          <a:xfrm>
            <a:off x="1088986" y="2446805"/>
            <a:ext cx="2412000" cy="1837145"/>
            <a:chOff x="995979" y="2446805"/>
            <a:chExt cx="2412000" cy="1837145"/>
          </a:xfrm>
        </p:grpSpPr>
        <p:sp>
          <p:nvSpPr>
            <p:cNvPr id="21" name="テキスト ボックス 20">
              <a:extLst>
                <a:ext uri="{FF2B5EF4-FFF2-40B4-BE49-F238E27FC236}">
                  <a16:creationId xmlns:a16="http://schemas.microsoft.com/office/drawing/2014/main" id="{06B60C78-1C7C-4849-AE4F-C0E75481FC34}"/>
                </a:ext>
              </a:extLst>
            </p:cNvPr>
            <p:cNvSpPr txBox="1"/>
            <p:nvPr/>
          </p:nvSpPr>
          <p:spPr bwMode="gray">
            <a:xfrm>
              <a:off x="995979" y="2663950"/>
              <a:ext cx="2412000" cy="1620000"/>
            </a:xfrm>
            <a:prstGeom prst="roundRect">
              <a:avLst>
                <a:gd name="adj" fmla="val 5563"/>
              </a:avLst>
            </a:prstGeom>
            <a:solidFill>
              <a:schemeClr val="bg1"/>
            </a:solidFill>
          </p:spPr>
          <p:txBody>
            <a:bodyPr wrap="square" lIns="288000" tIns="432000" rtlCol="0">
              <a:noAutofit/>
            </a:bodyPr>
            <a:lstStyle/>
            <a:p>
              <a:pPr marL="342900" lvl="0" indent="-342900" eaLnBrk="1" hangingPunct="1">
                <a:spcBef>
                  <a:spcPct val="30000"/>
                </a:spcBef>
                <a:buClr>
                  <a:schemeClr val="accent3"/>
                </a:buClr>
                <a:buFont typeface="Wingdings" panose="05000000000000000000" pitchFamily="2" charset="2"/>
                <a:buChar char="l"/>
              </a:pPr>
              <a:r>
                <a:rPr lang="ja-JP" altLang="en-US" sz="2000">
                  <a:solidFill>
                    <a:schemeClr val="bg2">
                      <a:lumMod val="25000"/>
                    </a:schemeClr>
                  </a:solidFill>
                  <a:latin typeface="+mn-ea"/>
                  <a:ea typeface="+mn-ea"/>
                </a:rPr>
                <a:t>主体的</a:t>
              </a:r>
              <a:endParaRPr lang="en-US" altLang="ja-JP" sz="2000">
                <a:solidFill>
                  <a:schemeClr val="bg2">
                    <a:lumMod val="25000"/>
                  </a:schemeClr>
                </a:solidFill>
                <a:latin typeface="+mn-ea"/>
                <a:ea typeface="+mn-ea"/>
              </a:endParaRPr>
            </a:p>
            <a:p>
              <a:pPr marL="342900" lvl="0" indent="-342900" eaLnBrk="1" hangingPunct="1">
                <a:spcBef>
                  <a:spcPct val="30000"/>
                </a:spcBef>
                <a:buClr>
                  <a:schemeClr val="accent3"/>
                </a:buClr>
                <a:buFont typeface="Wingdings" panose="05000000000000000000" pitchFamily="2" charset="2"/>
                <a:buChar char="l"/>
              </a:pPr>
              <a:r>
                <a:rPr lang="ja-JP" altLang="en-US" sz="2000">
                  <a:solidFill>
                    <a:schemeClr val="bg2">
                      <a:lumMod val="25000"/>
                    </a:schemeClr>
                  </a:solidFill>
                  <a:latin typeface="+mn-ea"/>
                  <a:ea typeface="+mn-ea"/>
                </a:rPr>
                <a:t>アウトプット</a:t>
              </a:r>
              <a:endParaRPr lang="en-US" altLang="ja-JP" sz="2000">
                <a:solidFill>
                  <a:schemeClr val="bg2">
                    <a:lumMod val="25000"/>
                  </a:schemeClr>
                </a:solidFill>
                <a:latin typeface="+mn-ea"/>
                <a:ea typeface="+mn-ea"/>
              </a:endParaRPr>
            </a:p>
            <a:p>
              <a:pPr marL="342900" lvl="0" indent="-342900" eaLnBrk="1" hangingPunct="1">
                <a:spcBef>
                  <a:spcPct val="30000"/>
                </a:spcBef>
                <a:buClr>
                  <a:schemeClr val="accent3"/>
                </a:buClr>
                <a:buFont typeface="Wingdings" panose="05000000000000000000" pitchFamily="2" charset="2"/>
                <a:buChar char="l"/>
              </a:pPr>
              <a:r>
                <a:rPr lang="ja-JP" altLang="en-US" sz="2000">
                  <a:solidFill>
                    <a:schemeClr val="bg2">
                      <a:lumMod val="25000"/>
                    </a:schemeClr>
                  </a:solidFill>
                  <a:latin typeface="+mn-ea"/>
                  <a:ea typeface="+mn-ea"/>
                </a:rPr>
                <a:t>共感 </a:t>
              </a:r>
              <a:endParaRPr lang="en-US" altLang="ja-JP" sz="2000">
                <a:solidFill>
                  <a:schemeClr val="bg2">
                    <a:lumMod val="25000"/>
                  </a:schemeClr>
                </a:solidFill>
                <a:latin typeface="+mn-ea"/>
                <a:ea typeface="+mn-ea"/>
              </a:endParaRPr>
            </a:p>
          </p:txBody>
        </p:sp>
        <p:sp>
          <p:nvSpPr>
            <p:cNvPr id="5" name="四角形: 角を丸くする 4">
              <a:extLst>
                <a:ext uri="{FF2B5EF4-FFF2-40B4-BE49-F238E27FC236}">
                  <a16:creationId xmlns:a16="http://schemas.microsoft.com/office/drawing/2014/main" id="{395FC572-C61B-4D1F-878C-D739ADF38BA5}"/>
                </a:ext>
              </a:extLst>
            </p:cNvPr>
            <p:cNvSpPr/>
            <p:nvPr/>
          </p:nvSpPr>
          <p:spPr bwMode="gray">
            <a:xfrm>
              <a:off x="1301979" y="2446805"/>
              <a:ext cx="1800000" cy="453344"/>
            </a:xfrm>
            <a:prstGeom prst="roundRect">
              <a:avLst>
                <a:gd name="adj" fmla="val 500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3600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kumimoji="1" lang="en-US" altLang="ja-JP" b="1">
                  <a:solidFill>
                    <a:schemeClr val="bg1"/>
                  </a:solidFill>
                  <a:latin typeface="+mn-lt"/>
                  <a:ea typeface="+mn-ea"/>
                </a:rPr>
                <a:t>3</a:t>
              </a:r>
              <a:r>
                <a:rPr kumimoji="1" lang="ja-JP" altLang="en-US" sz="2000" b="1">
                  <a:solidFill>
                    <a:schemeClr val="bg1"/>
                  </a:solidFill>
                  <a:latin typeface="+mn-ea"/>
                  <a:ea typeface="+mn-ea"/>
                </a:rPr>
                <a:t>ルール</a:t>
              </a:r>
            </a:p>
          </p:txBody>
        </p:sp>
      </p:grpSp>
      <p:pic>
        <p:nvPicPr>
          <p:cNvPr id="23" name="グラフィックス 22">
            <a:extLst>
              <a:ext uri="{FF2B5EF4-FFF2-40B4-BE49-F238E27FC236}">
                <a16:creationId xmlns:a16="http://schemas.microsoft.com/office/drawing/2014/main" id="{32FF103B-177D-4323-A978-2A536994A9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6022326" y="3101221"/>
            <a:ext cx="796222" cy="796222"/>
          </a:xfrm>
          <a:prstGeom prst="rect">
            <a:avLst/>
          </a:prstGeom>
        </p:spPr>
      </p:pic>
      <p:pic>
        <p:nvPicPr>
          <p:cNvPr id="25" name="グラフィックス 24">
            <a:extLst>
              <a:ext uri="{FF2B5EF4-FFF2-40B4-BE49-F238E27FC236}">
                <a16:creationId xmlns:a16="http://schemas.microsoft.com/office/drawing/2014/main" id="{E4974DC0-E094-4D14-8C08-8518707090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bwMode="gray">
          <a:xfrm>
            <a:off x="5010287" y="3206755"/>
            <a:ext cx="660707" cy="660707"/>
          </a:xfrm>
          <a:prstGeom prst="rect">
            <a:avLst/>
          </a:prstGeom>
        </p:spPr>
      </p:pic>
      <p:pic>
        <p:nvPicPr>
          <p:cNvPr id="32" name="グラフィックス 31">
            <a:extLst>
              <a:ext uri="{FF2B5EF4-FFF2-40B4-BE49-F238E27FC236}">
                <a16:creationId xmlns:a16="http://schemas.microsoft.com/office/drawing/2014/main" id="{CC7D3DCC-FC20-4772-B20D-ABAA7D34917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bwMode="gray">
          <a:xfrm>
            <a:off x="4032123" y="3153828"/>
            <a:ext cx="773595" cy="773595"/>
          </a:xfrm>
          <a:prstGeom prst="rect">
            <a:avLst/>
          </a:prstGeom>
        </p:spPr>
      </p:pic>
    </p:spTree>
    <p:extLst>
      <p:ext uri="{BB962C8B-B14F-4D97-AF65-F5344CB8AC3E}">
        <p14:creationId xmlns:p14="http://schemas.microsoft.com/office/powerpoint/2010/main" val="417864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ACC08743-1184-4E78-AE5E-439D45E71ADB}"/>
              </a:ext>
            </a:extLst>
          </p:cNvPr>
          <p:cNvSpPr/>
          <p:nvPr/>
        </p:nvSpPr>
        <p:spPr bwMode="gray">
          <a:xfrm>
            <a:off x="1547664" y="4653136"/>
            <a:ext cx="6696224" cy="1871481"/>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457200" indent="-457200">
              <a:lnSpc>
                <a:spcPct val="120000"/>
              </a:lnSpc>
              <a:spcAft>
                <a:spcPts val="600"/>
              </a:spcAft>
              <a:buFont typeface="+mj-lt"/>
              <a:buAutoNum type="arabicPeriod"/>
            </a:pPr>
            <a:r>
              <a:rPr lang="ja-JP" altLang="en-US" dirty="0">
                <a:solidFill>
                  <a:schemeClr val="bg2">
                    <a:lumMod val="25000"/>
                  </a:schemeClr>
                </a:solidFill>
                <a:latin typeface="+mn-ea"/>
                <a:ea typeface="+mn-ea"/>
              </a:rPr>
              <a:t>スポーツボランティアとは</a:t>
            </a:r>
            <a:endParaRPr lang="en-US" altLang="ja-JP" dirty="0">
              <a:solidFill>
                <a:schemeClr val="bg2">
                  <a:lumMod val="25000"/>
                </a:schemeClr>
              </a:solidFill>
              <a:latin typeface="+mn-ea"/>
              <a:ea typeface="+mn-ea"/>
            </a:endParaRPr>
          </a:p>
          <a:p>
            <a:pPr marL="457200" indent="-457200">
              <a:lnSpc>
                <a:spcPct val="120000"/>
              </a:lnSpc>
              <a:spcAft>
                <a:spcPts val="600"/>
              </a:spcAft>
              <a:buFont typeface="+mj-lt"/>
              <a:buAutoNum type="arabicPeriod"/>
            </a:pPr>
            <a:r>
              <a:rPr lang="ja-JP" altLang="en-US" dirty="0">
                <a:solidFill>
                  <a:schemeClr val="bg2">
                    <a:lumMod val="25000"/>
                  </a:schemeClr>
                </a:solidFill>
                <a:latin typeface="+mn-ea"/>
                <a:ea typeface="+mn-ea"/>
              </a:rPr>
              <a:t>スポーツボランティア・リーダーの活動</a:t>
            </a:r>
            <a:endParaRPr lang="en-US" altLang="ja-JP" dirty="0">
              <a:solidFill>
                <a:schemeClr val="bg2">
                  <a:lumMod val="25000"/>
                </a:schemeClr>
              </a:solidFill>
              <a:latin typeface="+mn-ea"/>
              <a:ea typeface="+mn-ea"/>
            </a:endParaRPr>
          </a:p>
          <a:p>
            <a:pPr marL="457200" indent="-457200">
              <a:lnSpc>
                <a:spcPct val="120000"/>
              </a:lnSpc>
              <a:spcAft>
                <a:spcPts val="600"/>
              </a:spcAft>
              <a:buFont typeface="+mj-lt"/>
              <a:buAutoNum type="arabicPeriod"/>
            </a:pPr>
            <a:r>
              <a:rPr lang="ja-JP" altLang="en-US" dirty="0">
                <a:solidFill>
                  <a:schemeClr val="bg2">
                    <a:lumMod val="25000"/>
                  </a:schemeClr>
                </a:solidFill>
                <a:latin typeface="+mn-ea"/>
                <a:ea typeface="+mn-ea"/>
              </a:rPr>
              <a:t>リーダーシップとフォロワーシップ</a:t>
            </a:r>
            <a:endParaRPr lang="ja-JP" altLang="en-US" dirty="0">
              <a:latin typeface="+mn-ea"/>
              <a:ea typeface="+mn-ea"/>
            </a:endParaRPr>
          </a:p>
        </p:txBody>
      </p:sp>
      <p:sp>
        <p:nvSpPr>
          <p:cNvPr id="21" name="タイトル 8">
            <a:extLst>
              <a:ext uri="{FF2B5EF4-FFF2-40B4-BE49-F238E27FC236}">
                <a16:creationId xmlns:a16="http://schemas.microsoft.com/office/drawing/2014/main" id="{68A0E23E-CAD4-4A7B-BCEB-58E0EA0A3B43}"/>
              </a:ext>
            </a:extLst>
          </p:cNvPr>
          <p:cNvSpPr txBox="1">
            <a:spLocks/>
          </p:cNvSpPr>
          <p:nvPr/>
        </p:nvSpPr>
        <p:spPr bwMode="gray">
          <a:xfrm>
            <a:off x="1127424" y="3506889"/>
            <a:ext cx="7116464" cy="475529"/>
          </a:xfrm>
          <a:prstGeom prst="rect">
            <a:avLst/>
          </a:prstGeom>
        </p:spPr>
        <p:txBody>
          <a:bodyPr lIns="0">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3200" spc="-300" dirty="0"/>
              <a:t>スポーツボランティア・リーダーの活動</a:t>
            </a:r>
            <a:endParaRPr lang="en-US" altLang="ja-JP" sz="3200" spc="-300" dirty="0"/>
          </a:p>
        </p:txBody>
      </p:sp>
      <p:sp>
        <p:nvSpPr>
          <p:cNvPr id="22" name="テキスト ボックス 21">
            <a:extLst>
              <a:ext uri="{FF2B5EF4-FFF2-40B4-BE49-F238E27FC236}">
                <a16:creationId xmlns:a16="http://schemas.microsoft.com/office/drawing/2014/main" id="{83834A12-DEFE-41B8-836B-72D512288A54}"/>
              </a:ext>
            </a:extLst>
          </p:cNvPr>
          <p:cNvSpPr txBox="1">
            <a:spLocks/>
          </p:cNvSpPr>
          <p:nvPr/>
        </p:nvSpPr>
        <p:spPr bwMode="gray">
          <a:xfrm>
            <a:off x="1115616" y="2708920"/>
            <a:ext cx="1224000" cy="492143"/>
          </a:xfrm>
          <a:prstGeom prst="roundRect">
            <a:avLst/>
          </a:prstGeom>
          <a:solidFill>
            <a:schemeClr val="bg1"/>
          </a:solidFill>
          <a:ln>
            <a:noFill/>
          </a:ln>
        </p:spPr>
        <p:txBody>
          <a:bodyPr wrap="square" tIns="108000" rtlCol="0" anchor="ctr">
            <a:noAutofit/>
          </a:bodyPr>
          <a:lstStyle/>
          <a:p>
            <a:pPr algn="ctr"/>
            <a:r>
              <a:rPr kumimoji="1" lang="ja-JP" altLang="en-US" sz="2000" spc="300">
                <a:solidFill>
                  <a:schemeClr val="accent3"/>
                </a:solidFill>
                <a:latin typeface="+mn-lt"/>
                <a:ea typeface="+mn-ea"/>
              </a:rPr>
              <a:t>講義</a:t>
            </a:r>
            <a:r>
              <a:rPr lang="en-US" altLang="ja-JP" sz="2000" spc="300">
                <a:solidFill>
                  <a:schemeClr val="accent3"/>
                </a:solidFill>
                <a:latin typeface="+mn-lt"/>
                <a:ea typeface="+mn-ea"/>
              </a:rPr>
              <a:t>2</a:t>
            </a:r>
            <a:endParaRPr kumimoji="1" lang="ja-JP" altLang="en-US" sz="2000" spc="300">
              <a:solidFill>
                <a:schemeClr val="accent3"/>
              </a:solidFill>
              <a:latin typeface="+mn-lt"/>
              <a:ea typeface="+mn-ea"/>
            </a:endParaRPr>
          </a:p>
        </p:txBody>
      </p:sp>
      <p:cxnSp>
        <p:nvCxnSpPr>
          <p:cNvPr id="23" name="直線コネクタ 22">
            <a:extLst>
              <a:ext uri="{FF2B5EF4-FFF2-40B4-BE49-F238E27FC236}">
                <a16:creationId xmlns:a16="http://schemas.microsoft.com/office/drawing/2014/main" id="{8F64ACDE-4E84-47A4-B403-138A4B123244}"/>
              </a:ext>
            </a:extLst>
          </p:cNvPr>
          <p:cNvCxnSpPr/>
          <p:nvPr/>
        </p:nvCxnSpPr>
        <p:spPr bwMode="gray">
          <a:xfrm>
            <a:off x="1121179" y="4100587"/>
            <a:ext cx="7195237" cy="0"/>
          </a:xfrm>
          <a:prstGeom prst="line">
            <a:avLst/>
          </a:prstGeom>
          <a:noFill/>
          <a:ln w="22225" cap="rnd" cmpd="sng" algn="ctr">
            <a:solidFill>
              <a:schemeClr val="bg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2539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069B09F2-A7C8-4922-BC9A-4C461FD1AFB3}"/>
              </a:ext>
            </a:extLst>
          </p:cNvPr>
          <p:cNvSpPr txBox="1">
            <a:spLocks/>
          </p:cNvSpPr>
          <p:nvPr/>
        </p:nvSpPr>
        <p:spPr bwMode="gray">
          <a:xfrm>
            <a:off x="1080416" y="327142"/>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150" dirty="0"/>
              <a:t>スポーツボランティアとは　</a:t>
            </a:r>
          </a:p>
        </p:txBody>
      </p:sp>
      <p:sp>
        <p:nvSpPr>
          <p:cNvPr id="4" name="四角形: 角を丸くする 3">
            <a:extLst>
              <a:ext uri="{FF2B5EF4-FFF2-40B4-BE49-F238E27FC236}">
                <a16:creationId xmlns:a16="http://schemas.microsoft.com/office/drawing/2014/main" id="{E85D6E0C-6868-4C21-B045-CBCEED48F0F4}"/>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kumimoji="1" lang="en-US" altLang="ja-JP" sz="2800" b="1" i="0" u="none" strike="noStrike" cap="none" normalizeH="0" baseline="0">
                <a:ln>
                  <a:noFill/>
                </a:ln>
                <a:solidFill>
                  <a:schemeClr val="bg1"/>
                </a:solidFill>
                <a:effectLst/>
                <a:latin typeface="+mn-lt"/>
                <a:ea typeface="ＭＳ Ｐゴシック" panose="020B0600070205080204" pitchFamily="50" charset="-128"/>
              </a:rPr>
              <a:t>1</a:t>
            </a:r>
            <a:endParaRPr kumimoji="1" lang="ja-JP" altLang="en-US" sz="2800" b="1" i="0" u="none" strike="noStrike" cap="none" normalizeH="0" baseline="0">
              <a:ln>
                <a:noFill/>
              </a:ln>
              <a:solidFill>
                <a:schemeClr val="bg1"/>
              </a:solidFill>
              <a:effectLst/>
              <a:latin typeface="+mn-lt"/>
              <a:ea typeface="ＭＳ Ｐゴシック" panose="020B0600070205080204" pitchFamily="50" charset="-128"/>
            </a:endParaRPr>
          </a:p>
        </p:txBody>
      </p:sp>
      <p:sp>
        <p:nvSpPr>
          <p:cNvPr id="5" name="四角形: 角を丸くする 4">
            <a:extLst>
              <a:ext uri="{FF2B5EF4-FFF2-40B4-BE49-F238E27FC236}">
                <a16:creationId xmlns:a16="http://schemas.microsoft.com/office/drawing/2014/main" id="{63434840-DEA9-4C1F-B4E4-77E5CB4B3BBD}"/>
              </a:ext>
            </a:extLst>
          </p:cNvPr>
          <p:cNvSpPr/>
          <p:nvPr/>
        </p:nvSpPr>
        <p:spPr bwMode="gray">
          <a:xfrm>
            <a:off x="323851" y="924390"/>
            <a:ext cx="8496294" cy="5457360"/>
          </a:xfrm>
          <a:prstGeom prst="roundRect">
            <a:avLst>
              <a:gd name="adj" fmla="val 1592"/>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rgbClr val="6EB82D"/>
            </a:outerShdw>
          </a:effectLst>
        </p:spPr>
        <p:txBody>
          <a:bodyPr rot="0" spcFirstLastPara="0" vertOverflow="overflow" horzOverflow="overflow" vert="horz" wrap="square" lIns="324000" tIns="216000" rIns="324000" bIns="0" numCol="1" spcCol="0" rtlCol="0" fromWordArt="0" anchor="t" anchorCtr="0" forceAA="0" compatLnSpc="1">
            <a:prstTxWarp prst="textNoShape">
              <a:avLst/>
            </a:prstTxWarp>
            <a:noAutofit/>
          </a:bodyPr>
          <a:lstStyle/>
          <a:p>
            <a:pPr defTabSz="1885950" eaLnBrk="1" hangingPunct="1">
              <a:lnSpc>
                <a:spcPct val="130000"/>
              </a:lnSpc>
              <a:spcBef>
                <a:spcPct val="20000"/>
              </a:spcBef>
            </a:pPr>
            <a:endParaRPr lang="ja-JP" altLang="en-US" sz="2000">
              <a:latin typeface="+mn-ea"/>
              <a:ea typeface="+mn-ea"/>
            </a:endParaRPr>
          </a:p>
        </p:txBody>
      </p:sp>
      <p:sp>
        <p:nvSpPr>
          <p:cNvPr id="6" name="正方形/長方形 5">
            <a:extLst>
              <a:ext uri="{FF2B5EF4-FFF2-40B4-BE49-F238E27FC236}">
                <a16:creationId xmlns:a16="http://schemas.microsoft.com/office/drawing/2014/main" id="{855B97E2-E0C8-4E5D-BF67-DE2DE9D6BDE3}"/>
              </a:ext>
            </a:extLst>
          </p:cNvPr>
          <p:cNvSpPr/>
          <p:nvPr/>
        </p:nvSpPr>
        <p:spPr bwMode="gray">
          <a:xfrm>
            <a:off x="2260600" y="4764796"/>
            <a:ext cx="6948303" cy="1511793"/>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0" rIns="91440" bIns="45720" numCol="1" spcCol="0" rtlCol="0" fromWordArt="0" anchor="t" anchorCtr="0" forceAA="0" compatLnSpc="1">
            <a:prstTxWarp prst="textNoShape">
              <a:avLst/>
            </a:prstTxWarp>
            <a:noAutofit/>
          </a:bodyPr>
          <a:lstStyle/>
          <a:p>
            <a:pPr defTabSz="1885950" eaLnBrk="1" hangingPunct="1">
              <a:lnSpc>
                <a:spcPct val="120000"/>
              </a:lnSpc>
              <a:spcBef>
                <a:spcPct val="20000"/>
              </a:spcBef>
            </a:pPr>
            <a:r>
              <a:rPr lang="en-US" altLang="ja-JP" sz="2000">
                <a:solidFill>
                  <a:schemeClr val="bg2">
                    <a:lumMod val="25000"/>
                  </a:schemeClr>
                </a:solidFill>
                <a:latin typeface="+mn-ea"/>
                <a:ea typeface="+mn-ea"/>
              </a:rPr>
              <a:t>volunteer </a:t>
            </a:r>
            <a:r>
              <a:rPr lang="ja-JP" altLang="en-US" sz="2000">
                <a:solidFill>
                  <a:schemeClr val="bg2">
                    <a:lumMod val="25000"/>
                  </a:schemeClr>
                </a:solidFill>
                <a:latin typeface="+mn-ea"/>
                <a:ea typeface="+mn-ea"/>
              </a:rPr>
              <a:t>は「志願兵」という意味。</a:t>
            </a:r>
            <a:br>
              <a:rPr lang="en-US" altLang="ja-JP" sz="2000">
                <a:solidFill>
                  <a:schemeClr val="bg2">
                    <a:lumMod val="25000"/>
                  </a:schemeClr>
                </a:solidFill>
                <a:latin typeface="+mn-ea"/>
                <a:ea typeface="+mn-ea"/>
              </a:rPr>
            </a:br>
            <a:r>
              <a:rPr lang="ja-JP" altLang="en-US" sz="2000">
                <a:solidFill>
                  <a:schemeClr val="bg2">
                    <a:lumMod val="25000"/>
                  </a:schemeClr>
                </a:solidFill>
                <a:latin typeface="+mn-ea"/>
                <a:ea typeface="+mn-ea"/>
              </a:rPr>
              <a:t>ラテン語の</a:t>
            </a:r>
            <a:r>
              <a:rPr lang="en-US" altLang="ja-JP" sz="2000" err="1">
                <a:solidFill>
                  <a:schemeClr val="bg2">
                    <a:lumMod val="25000"/>
                  </a:schemeClr>
                </a:solidFill>
                <a:latin typeface="+mn-ea"/>
                <a:ea typeface="+mn-ea"/>
              </a:rPr>
              <a:t>volo</a:t>
            </a:r>
            <a:r>
              <a:rPr lang="ja-JP" altLang="en-US" sz="2000">
                <a:solidFill>
                  <a:schemeClr val="bg2">
                    <a:lumMod val="25000"/>
                  </a:schemeClr>
                </a:solidFill>
                <a:latin typeface="+mn-ea"/>
                <a:ea typeface="+mn-ea"/>
              </a:rPr>
              <a:t>（ウォロ：意思、決意、願望）の</a:t>
            </a:r>
            <a:br>
              <a:rPr lang="en-US" altLang="ja-JP" sz="2000">
                <a:solidFill>
                  <a:schemeClr val="bg2">
                    <a:lumMod val="25000"/>
                  </a:schemeClr>
                </a:solidFill>
                <a:latin typeface="+mn-ea"/>
                <a:ea typeface="+mn-ea"/>
              </a:rPr>
            </a:br>
            <a:r>
              <a:rPr lang="ja-JP" altLang="en-US" sz="2000">
                <a:solidFill>
                  <a:schemeClr val="bg2">
                    <a:lumMod val="25000"/>
                  </a:schemeClr>
                </a:solidFill>
                <a:latin typeface="+mn-ea"/>
                <a:ea typeface="+mn-ea"/>
              </a:rPr>
              <a:t>意味をもつ英語の</a:t>
            </a:r>
            <a:r>
              <a:rPr lang="en-US" altLang="ja-JP" sz="2000">
                <a:solidFill>
                  <a:schemeClr val="bg2">
                    <a:lumMod val="25000"/>
                  </a:schemeClr>
                </a:solidFill>
                <a:latin typeface="+mn-ea"/>
                <a:ea typeface="+mn-ea"/>
              </a:rPr>
              <a:t>will</a:t>
            </a:r>
            <a:r>
              <a:rPr lang="ja-JP" altLang="en-US" sz="2000">
                <a:solidFill>
                  <a:schemeClr val="bg2">
                    <a:lumMod val="25000"/>
                  </a:schemeClr>
                </a:solidFill>
                <a:latin typeface="+mn-ea"/>
                <a:ea typeface="+mn-ea"/>
              </a:rPr>
              <a:t>の語源に関係する。</a:t>
            </a:r>
            <a:br>
              <a:rPr lang="en-US" altLang="ja-JP" sz="2000">
                <a:solidFill>
                  <a:schemeClr val="bg2">
                    <a:lumMod val="25000"/>
                  </a:schemeClr>
                </a:solidFill>
                <a:latin typeface="+mn-ea"/>
                <a:ea typeface="+mn-ea"/>
              </a:rPr>
            </a:br>
            <a:r>
              <a:rPr lang="en-US" altLang="ja-JP" sz="2000">
                <a:solidFill>
                  <a:schemeClr val="bg2">
                    <a:lumMod val="25000"/>
                  </a:schemeClr>
                </a:solidFill>
                <a:latin typeface="+mn-ea"/>
                <a:ea typeface="+mn-ea"/>
              </a:rPr>
              <a:t>voluntary </a:t>
            </a:r>
            <a:r>
              <a:rPr lang="ja-JP" altLang="en-US" sz="2000">
                <a:solidFill>
                  <a:schemeClr val="bg2">
                    <a:lumMod val="25000"/>
                  </a:schemeClr>
                </a:solidFill>
                <a:latin typeface="+mn-ea"/>
                <a:ea typeface="+mn-ea"/>
              </a:rPr>
              <a:t>は「自発的であるさま」のこと。</a:t>
            </a:r>
          </a:p>
        </p:txBody>
      </p:sp>
      <p:sp>
        <p:nvSpPr>
          <p:cNvPr id="7" name="正方形/長方形 6">
            <a:extLst>
              <a:ext uri="{FF2B5EF4-FFF2-40B4-BE49-F238E27FC236}">
                <a16:creationId xmlns:a16="http://schemas.microsoft.com/office/drawing/2014/main" id="{17649354-297D-4300-91AF-7DD0F9C14C98}"/>
              </a:ext>
            </a:extLst>
          </p:cNvPr>
          <p:cNvSpPr/>
          <p:nvPr/>
        </p:nvSpPr>
        <p:spPr bwMode="gray">
          <a:xfrm>
            <a:off x="574354" y="1072490"/>
            <a:ext cx="8569646"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66700" indent="-266700" eaLnBrk="1" hangingPunct="1">
              <a:lnSpc>
                <a:spcPct val="120000"/>
              </a:lnSpc>
              <a:spcBef>
                <a:spcPct val="20000"/>
              </a:spcBef>
              <a:buClr>
                <a:srgbClr val="6EB82D"/>
              </a:buClr>
              <a:buFont typeface="メイリオ" panose="020B0604030504040204" pitchFamily="50" charset="-128"/>
              <a:buChar char="▎"/>
            </a:pPr>
            <a:r>
              <a:rPr lang="ja-JP" altLang="en-US" b="1">
                <a:solidFill>
                  <a:schemeClr val="bg2">
                    <a:lumMod val="25000"/>
                  </a:schemeClr>
                </a:solidFill>
                <a:latin typeface="+mn-ea"/>
                <a:ea typeface="+mn-ea"/>
              </a:rPr>
              <a:t>ボランティアの定義</a:t>
            </a:r>
          </a:p>
        </p:txBody>
      </p:sp>
      <p:sp>
        <p:nvSpPr>
          <p:cNvPr id="8" name="四角形: 角を丸くする 7">
            <a:extLst>
              <a:ext uri="{FF2B5EF4-FFF2-40B4-BE49-F238E27FC236}">
                <a16:creationId xmlns:a16="http://schemas.microsoft.com/office/drawing/2014/main" id="{C6183211-3924-44D1-8446-104AE582FBF8}"/>
              </a:ext>
            </a:extLst>
          </p:cNvPr>
          <p:cNvSpPr/>
          <p:nvPr/>
        </p:nvSpPr>
        <p:spPr bwMode="gray">
          <a:xfrm>
            <a:off x="966076" y="4823997"/>
            <a:ext cx="1224136" cy="504056"/>
          </a:xfrm>
          <a:prstGeom prst="roundRect">
            <a:avLst>
              <a:gd name="adj" fmla="val 50000"/>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kumimoji="1" lang="ja-JP" altLang="en-US">
                <a:solidFill>
                  <a:schemeClr val="bg2">
                    <a:lumMod val="25000"/>
                  </a:schemeClr>
                </a:solidFill>
                <a:latin typeface="+mn-ea"/>
                <a:ea typeface="+mn-ea"/>
              </a:rPr>
              <a:t>語源</a:t>
            </a:r>
          </a:p>
        </p:txBody>
      </p:sp>
      <p:sp>
        <p:nvSpPr>
          <p:cNvPr id="9" name="角丸四角形 12">
            <a:extLst>
              <a:ext uri="{FF2B5EF4-FFF2-40B4-BE49-F238E27FC236}">
                <a16:creationId xmlns:a16="http://schemas.microsoft.com/office/drawing/2014/main" id="{34B12057-EBDC-450A-9BB8-D1308392C349}"/>
              </a:ext>
            </a:extLst>
          </p:cNvPr>
          <p:cNvSpPr/>
          <p:nvPr/>
        </p:nvSpPr>
        <p:spPr bwMode="gray">
          <a:xfrm>
            <a:off x="881627" y="1728316"/>
            <a:ext cx="7362261" cy="2924244"/>
          </a:xfrm>
          <a:prstGeom prst="roundRect">
            <a:avLst>
              <a:gd name="adj" fmla="val 7658"/>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180000" tIns="45720" rIns="91440" bIns="45720" numCol="1" spcCol="0" rtlCol="0" fromWordArt="0" anchor="ctr" anchorCtr="0" forceAA="0" compatLnSpc="1">
            <a:prstTxWarp prst="textNoShape">
              <a:avLst/>
            </a:prstTxWarp>
            <a:noAutofit/>
          </a:bodyPr>
          <a:lstStyle/>
          <a:p>
            <a:pPr eaLnBrk="1" hangingPunct="1">
              <a:lnSpc>
                <a:spcPct val="120000"/>
              </a:lnSpc>
              <a:spcBef>
                <a:spcPct val="20000"/>
              </a:spcBef>
              <a:buClr>
                <a:srgbClr val="0000FF"/>
              </a:buClr>
            </a:pPr>
            <a:r>
              <a:rPr lang="en-US" altLang="ja-JP" sz="2800" b="1">
                <a:solidFill>
                  <a:schemeClr val="bg1"/>
                </a:solidFill>
                <a:latin typeface="+mn-lt"/>
                <a:ea typeface="+mj-ea"/>
              </a:rPr>
              <a:t>5</a:t>
            </a:r>
            <a:r>
              <a:rPr lang="ja-JP" altLang="en-US" b="1">
                <a:solidFill>
                  <a:schemeClr val="bg1"/>
                </a:solidFill>
                <a:latin typeface="+mj-ea"/>
                <a:ea typeface="+mj-ea"/>
              </a:rPr>
              <a:t>原則</a:t>
            </a:r>
            <a:endParaRPr kumimoji="1" lang="ja-JP" altLang="en-US" b="1">
              <a:solidFill>
                <a:schemeClr val="bg1"/>
              </a:solidFill>
              <a:latin typeface="+mj-ea"/>
              <a:ea typeface="+mj-ea"/>
            </a:endParaRPr>
          </a:p>
        </p:txBody>
      </p:sp>
      <p:sp>
        <p:nvSpPr>
          <p:cNvPr id="10" name="角丸四角形 12">
            <a:extLst>
              <a:ext uri="{FF2B5EF4-FFF2-40B4-BE49-F238E27FC236}">
                <a16:creationId xmlns:a16="http://schemas.microsoft.com/office/drawing/2014/main" id="{B3607D8A-A003-4C67-B8DE-DAAA4365516C}"/>
              </a:ext>
            </a:extLst>
          </p:cNvPr>
          <p:cNvSpPr/>
          <p:nvPr/>
        </p:nvSpPr>
        <p:spPr bwMode="gray">
          <a:xfrm>
            <a:off x="2260600" y="1910703"/>
            <a:ext cx="5832000" cy="2586732"/>
          </a:xfrm>
          <a:prstGeom prst="roundRect">
            <a:avLst>
              <a:gd name="adj" fmla="val 7658"/>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1" hangingPunct="1">
              <a:lnSpc>
                <a:spcPct val="120000"/>
              </a:lnSpc>
              <a:spcBef>
                <a:spcPct val="20000"/>
              </a:spcBef>
              <a:buClr>
                <a:srgbClr val="0000FF"/>
              </a:buClr>
            </a:pPr>
            <a:endParaRPr kumimoji="1" lang="ja-JP" altLang="en-US" b="1">
              <a:solidFill>
                <a:schemeClr val="bg1"/>
              </a:solidFill>
              <a:latin typeface="+mj-ea"/>
              <a:ea typeface="+mj-ea"/>
            </a:endParaRPr>
          </a:p>
        </p:txBody>
      </p:sp>
      <p:sp>
        <p:nvSpPr>
          <p:cNvPr id="11" name="正方形/長方形 10">
            <a:extLst>
              <a:ext uri="{FF2B5EF4-FFF2-40B4-BE49-F238E27FC236}">
                <a16:creationId xmlns:a16="http://schemas.microsoft.com/office/drawing/2014/main" id="{B0A62D72-19E2-4C39-948A-6D14D79A79F4}"/>
              </a:ext>
            </a:extLst>
          </p:cNvPr>
          <p:cNvSpPr/>
          <p:nvPr/>
        </p:nvSpPr>
        <p:spPr bwMode="gray">
          <a:xfrm>
            <a:off x="2652876" y="2113438"/>
            <a:ext cx="4641892" cy="2153999"/>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274638" indent="-261938" eaLnBrk="1" hangingPunct="1">
              <a:lnSpc>
                <a:spcPct val="120000"/>
              </a:lnSpc>
              <a:spcBef>
                <a:spcPts val="0"/>
              </a:spcBef>
              <a:spcAft>
                <a:spcPts val="0"/>
              </a:spcAft>
              <a:buClr>
                <a:schemeClr val="accent2">
                  <a:lumMod val="60000"/>
                  <a:lumOff val="40000"/>
                </a:schemeClr>
              </a:buClr>
              <a:buSzPct val="80000"/>
              <a:buFont typeface="Wingdings" panose="05000000000000000000" pitchFamily="2" charset="2"/>
              <a:buChar char="l"/>
            </a:pPr>
            <a:r>
              <a:rPr lang="zh-TW" altLang="en-US" dirty="0">
                <a:solidFill>
                  <a:schemeClr val="accent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b="1" dirty="0">
                <a:solidFill>
                  <a:schemeClr val="accent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自主（自発）性</a:t>
            </a:r>
            <a:endParaRPr lang="en-US" altLang="zh-TW" b="1" dirty="0">
              <a:solidFill>
                <a:schemeClr val="accent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274638" indent="-261938" eaLnBrk="1" hangingPunct="1">
              <a:lnSpc>
                <a:spcPct val="120000"/>
              </a:lnSpc>
              <a:spcBef>
                <a:spcPts val="0"/>
              </a:spcBef>
              <a:spcAft>
                <a:spcPts val="0"/>
              </a:spcAft>
              <a:buClr>
                <a:schemeClr val="accent2">
                  <a:lumMod val="60000"/>
                  <a:lumOff val="40000"/>
                </a:schemeClr>
              </a:buClr>
              <a:buSzPct val="80000"/>
              <a:buFont typeface="Wingdings" panose="05000000000000000000" pitchFamily="2" charset="2"/>
              <a:buChar char="l"/>
            </a:pPr>
            <a:r>
              <a:rPr lang="zh-TW" altLang="en-US" dirty="0">
                <a:solidFill>
                  <a:schemeClr val="accent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b="1" dirty="0">
                <a:solidFill>
                  <a:schemeClr val="accent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公益（社会、公共）性　</a:t>
            </a:r>
          </a:p>
          <a:p>
            <a:pPr marL="274638" indent="-261938" eaLnBrk="1" hangingPunct="1">
              <a:lnSpc>
                <a:spcPct val="120000"/>
              </a:lnSpc>
              <a:spcBef>
                <a:spcPts val="0"/>
              </a:spcBef>
              <a:spcAft>
                <a:spcPts val="0"/>
              </a:spcAft>
              <a:buClr>
                <a:schemeClr val="accent2">
                  <a:lumMod val="60000"/>
                  <a:lumOff val="40000"/>
                </a:schemeClr>
              </a:buClr>
              <a:buSzPct val="80000"/>
              <a:buFont typeface="Wingdings" panose="05000000000000000000" pitchFamily="2" charset="2"/>
              <a:buChar char="l"/>
            </a:pPr>
            <a:r>
              <a:rPr lang="zh-TW" altLang="en-US" dirty="0">
                <a:solidFill>
                  <a:schemeClr val="accent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b="1" dirty="0">
                <a:solidFill>
                  <a:schemeClr val="accent2">
                    <a:lumMod val="60000"/>
                    <a:lumOff val="40000"/>
                  </a:schemeClr>
                </a:solidFill>
                <a:latin typeface="メイリオ" panose="020B0604030504040204" pitchFamily="50" charset="-128"/>
                <a:ea typeface="メイリオ" panose="020B0604030504040204" pitchFamily="50" charset="-128"/>
                <a:cs typeface="メイリオ" panose="020B0604030504040204" pitchFamily="50" charset="-128"/>
              </a:rPr>
              <a:t>無償性</a:t>
            </a:r>
          </a:p>
          <a:p>
            <a:pPr marL="274638" indent="-261938" eaLnBrk="1" hangingPunct="1">
              <a:lnSpc>
                <a:spcPct val="120000"/>
              </a:lnSpc>
              <a:spcBef>
                <a:spcPts val="0"/>
              </a:spcBef>
              <a:spcAft>
                <a:spcPts val="0"/>
              </a:spcAft>
              <a:buClr>
                <a:schemeClr val="bg2">
                  <a:lumMod val="25000"/>
                </a:schemeClr>
              </a:buClr>
              <a:buSzPct val="80000"/>
              <a:buFont typeface="Wingdings" panose="05000000000000000000" pitchFamily="2" charset="2"/>
              <a:buChar char="l"/>
            </a:pPr>
            <a:r>
              <a:rPr lang="zh-TW" altLang="en-US"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 先駆（先見、創造、開拓）性</a:t>
            </a:r>
          </a:p>
          <a:p>
            <a:pPr marL="274638" indent="-261938" eaLnBrk="1" hangingPunct="1">
              <a:lnSpc>
                <a:spcPct val="120000"/>
              </a:lnSpc>
              <a:spcBef>
                <a:spcPts val="0"/>
              </a:spcBef>
              <a:spcAft>
                <a:spcPts val="0"/>
              </a:spcAft>
              <a:buClr>
                <a:schemeClr val="bg2">
                  <a:lumMod val="25000"/>
                </a:schemeClr>
              </a:buClr>
              <a:buSzPct val="80000"/>
              <a:buFont typeface="Wingdings" panose="05000000000000000000" pitchFamily="2" charset="2"/>
              <a:buChar char="l"/>
            </a:pPr>
            <a:r>
              <a:rPr lang="zh-TW" altLang="en-US"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 継続性</a:t>
            </a:r>
          </a:p>
        </p:txBody>
      </p:sp>
      <p:sp>
        <p:nvSpPr>
          <p:cNvPr id="12" name="楕円 11">
            <a:extLst>
              <a:ext uri="{FF2B5EF4-FFF2-40B4-BE49-F238E27FC236}">
                <a16:creationId xmlns:a16="http://schemas.microsoft.com/office/drawing/2014/main" id="{495BA908-857E-4FAF-B4BE-3ADDB9CF0EE4}"/>
              </a:ext>
            </a:extLst>
          </p:cNvPr>
          <p:cNvSpPr/>
          <p:nvPr/>
        </p:nvSpPr>
        <p:spPr bwMode="gray">
          <a:xfrm>
            <a:off x="6441364" y="2091102"/>
            <a:ext cx="1049171" cy="1049054"/>
          </a:xfrm>
          <a:prstGeom prst="ellipse">
            <a:avLst/>
          </a:prstGeom>
          <a:noFill/>
          <a:ln w="25400" cap="rnd" cmpd="sng" algn="ctr">
            <a:solidFill>
              <a:schemeClr val="accent2">
                <a:lumMod val="60000"/>
                <a:lumOff val="40000"/>
              </a:schemeClr>
            </a:solidFill>
            <a:prstDash val="solid"/>
            <a:round/>
            <a:headEnd type="none" w="med" len="med"/>
            <a:tailEnd type="none" w="med" len="med"/>
          </a:ln>
          <a:effectLst/>
        </p:spPr>
        <p:txBody>
          <a:bodyPr rot="0" spcFirstLastPara="0" vertOverflow="overflow" horzOverflow="overflow" vert="horz" wrap="none" lIns="0" tIns="72000" rIns="0" bIns="0" numCol="1" spcCol="0" rtlCol="0" fromWordArt="0" anchor="ctr" anchorCtr="0" forceAA="0" compatLnSpc="1">
            <a:prstTxWarp prst="textNoShape">
              <a:avLst/>
            </a:prstTxWarp>
            <a:noAutofit/>
          </a:bodyPr>
          <a:lstStyle/>
          <a:p>
            <a:pPr algn="ctr">
              <a:lnSpc>
                <a:spcPct val="80000"/>
              </a:lnSpc>
            </a:pPr>
            <a:endParaRPr lang="ja-JP" altLang="en-US" sz="1600" b="1">
              <a:solidFill>
                <a:schemeClr val="bg1"/>
              </a:solidFill>
              <a:latin typeface="+mn-ea"/>
              <a:ea typeface="+mn-ea"/>
            </a:endParaRPr>
          </a:p>
        </p:txBody>
      </p:sp>
      <p:sp>
        <p:nvSpPr>
          <p:cNvPr id="13" name="楕円 12">
            <a:extLst>
              <a:ext uri="{FF2B5EF4-FFF2-40B4-BE49-F238E27FC236}">
                <a16:creationId xmlns:a16="http://schemas.microsoft.com/office/drawing/2014/main" id="{21133236-2AEA-481B-93DB-47E3102D0803}"/>
              </a:ext>
            </a:extLst>
          </p:cNvPr>
          <p:cNvSpPr/>
          <p:nvPr/>
        </p:nvSpPr>
        <p:spPr bwMode="gray">
          <a:xfrm>
            <a:off x="6480844" y="2130578"/>
            <a:ext cx="970210" cy="970102"/>
          </a:xfrm>
          <a:prstGeom prst="ellipse">
            <a:avLst/>
          </a:prstGeom>
          <a:solidFill>
            <a:schemeClr val="accent2">
              <a:lumMod val="60000"/>
              <a:lumOff val="40000"/>
            </a:schemeClr>
          </a:solidFill>
          <a:ln w="28575" cap="flat" cmpd="sng" algn="ctr">
            <a:noFill/>
            <a:prstDash val="solid"/>
            <a:round/>
            <a:headEnd type="none" w="med" len="med"/>
            <a:tailEnd type="none" w="med" len="med"/>
          </a:ln>
          <a:effectLst/>
        </p:spPr>
        <p:txBody>
          <a:bodyPr rot="0" spcFirstLastPara="0" vertOverflow="overflow" horzOverflow="overflow" vert="horz" wrap="none" lIns="0" tIns="72000" rIns="0" bIns="0" numCol="1" spcCol="0" rtlCol="0" fromWordArt="0" anchor="ctr" anchorCtr="0" forceAA="0" compatLnSpc="1">
            <a:prstTxWarp prst="textNoShape">
              <a:avLst/>
            </a:prstTxWarp>
            <a:noAutofit/>
          </a:bodyPr>
          <a:lstStyle/>
          <a:p>
            <a:pPr algn="ctr">
              <a:lnSpc>
                <a:spcPct val="80000"/>
              </a:lnSpc>
            </a:pPr>
            <a:r>
              <a:rPr lang="ja-JP" altLang="en-US" sz="1600" b="1">
                <a:solidFill>
                  <a:schemeClr val="bg1"/>
                </a:solidFill>
                <a:latin typeface="+mn-ea"/>
                <a:ea typeface="+mn-ea"/>
              </a:rPr>
              <a:t>基本的</a:t>
            </a:r>
            <a:br>
              <a:rPr lang="en-US" altLang="ja-JP" sz="1600" b="1">
                <a:solidFill>
                  <a:schemeClr val="bg1"/>
                </a:solidFill>
                <a:latin typeface="+mn-ea"/>
                <a:ea typeface="+mn-ea"/>
              </a:rPr>
            </a:br>
            <a:r>
              <a:rPr lang="en-US" altLang="ja-JP" sz="2800" b="1">
                <a:solidFill>
                  <a:schemeClr val="bg1"/>
                </a:solidFill>
                <a:latin typeface="+mn-lt"/>
                <a:ea typeface="+mn-ea"/>
              </a:rPr>
              <a:t>3</a:t>
            </a:r>
            <a:r>
              <a:rPr lang="ja-JP" altLang="en-US" sz="1600" b="1">
                <a:solidFill>
                  <a:schemeClr val="bg1"/>
                </a:solidFill>
                <a:latin typeface="+mn-ea"/>
                <a:ea typeface="+mn-ea"/>
              </a:rPr>
              <a:t>原則</a:t>
            </a:r>
          </a:p>
        </p:txBody>
      </p:sp>
      <p:sp>
        <p:nvSpPr>
          <p:cNvPr id="17" name="フリーフォーム: 図形 16">
            <a:extLst>
              <a:ext uri="{FF2B5EF4-FFF2-40B4-BE49-F238E27FC236}">
                <a16:creationId xmlns:a16="http://schemas.microsoft.com/office/drawing/2014/main" id="{0C388E88-0F89-41DE-AF3A-FC09DC40BB6D}"/>
              </a:ext>
            </a:extLst>
          </p:cNvPr>
          <p:cNvSpPr/>
          <p:nvPr/>
        </p:nvSpPr>
        <p:spPr bwMode="gray">
          <a:xfrm>
            <a:off x="6142812" y="2053926"/>
            <a:ext cx="142265" cy="1231058"/>
          </a:xfrm>
          <a:custGeom>
            <a:avLst/>
            <a:gdLst>
              <a:gd name="connsiteX0" fmla="*/ 65314 w 182880"/>
              <a:gd name="connsiteY0" fmla="*/ 0 h 1123406"/>
              <a:gd name="connsiteX1" fmla="*/ 182880 w 182880"/>
              <a:gd name="connsiteY1" fmla="*/ 0 h 1123406"/>
              <a:gd name="connsiteX2" fmla="*/ 182880 w 182880"/>
              <a:gd name="connsiteY2" fmla="*/ 1123406 h 1123406"/>
              <a:gd name="connsiteX3" fmla="*/ 0 w 182880"/>
              <a:gd name="connsiteY3" fmla="*/ 1123406 h 1123406"/>
              <a:gd name="connsiteX0" fmla="*/ 0 w 195538"/>
              <a:gd name="connsiteY0" fmla="*/ 0 h 1123406"/>
              <a:gd name="connsiteX1" fmla="*/ 195538 w 195538"/>
              <a:gd name="connsiteY1" fmla="*/ 0 h 1123406"/>
              <a:gd name="connsiteX2" fmla="*/ 195538 w 195538"/>
              <a:gd name="connsiteY2" fmla="*/ 1123406 h 1123406"/>
              <a:gd name="connsiteX3" fmla="*/ 12658 w 195538"/>
              <a:gd name="connsiteY3" fmla="*/ 1123406 h 1123406"/>
            </a:gdLst>
            <a:ahLst/>
            <a:cxnLst>
              <a:cxn ang="0">
                <a:pos x="connsiteX0" y="connsiteY0"/>
              </a:cxn>
              <a:cxn ang="0">
                <a:pos x="connsiteX1" y="connsiteY1"/>
              </a:cxn>
              <a:cxn ang="0">
                <a:pos x="connsiteX2" y="connsiteY2"/>
              </a:cxn>
              <a:cxn ang="0">
                <a:pos x="connsiteX3" y="connsiteY3"/>
              </a:cxn>
            </a:cxnLst>
            <a:rect l="l" t="t" r="r" b="b"/>
            <a:pathLst>
              <a:path w="195538" h="1123406">
                <a:moveTo>
                  <a:pt x="0" y="0"/>
                </a:moveTo>
                <a:lnTo>
                  <a:pt x="195538" y="0"/>
                </a:lnTo>
                <a:lnTo>
                  <a:pt x="195538" y="1123406"/>
                </a:lnTo>
                <a:lnTo>
                  <a:pt x="12658" y="1123406"/>
                </a:lnTo>
              </a:path>
            </a:pathLst>
          </a:custGeom>
          <a:noFill/>
          <a:ln w="38100" cap="flat" cmpd="sng" algn="ctr">
            <a:solidFill>
              <a:schemeClr val="accent2">
                <a:lumMod val="60000"/>
                <a:lumOff val="40000"/>
              </a:schemeClr>
            </a:solidFill>
            <a:prstDash val="solid"/>
            <a:round/>
            <a:headEnd type="none" w="med" len="med"/>
            <a:tailEnd type="none" w="med" len="med"/>
          </a:ln>
          <a:effectLst/>
        </p:spPr>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E500C54-2385-4268-AA34-6751BF84DBB2}"/>
              </a:ext>
            </a:extLst>
          </p:cNvPr>
          <p:cNvSpPr/>
          <p:nvPr/>
        </p:nvSpPr>
        <p:spPr bwMode="ltGray">
          <a:xfrm>
            <a:off x="6496089" y="205423"/>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2P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Tree>
    <p:extLst>
      <p:ext uri="{BB962C8B-B14F-4D97-AF65-F5344CB8AC3E}">
        <p14:creationId xmlns:p14="http://schemas.microsoft.com/office/powerpoint/2010/main" val="45478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71E91F-CE05-4C77-8EDE-E571A34CE3CE}"/>
              </a:ext>
            </a:extLst>
          </p:cNvPr>
          <p:cNvSpPr>
            <a:spLocks noGrp="1"/>
          </p:cNvSpPr>
          <p:nvPr>
            <p:ph type="title"/>
          </p:nvPr>
        </p:nvSpPr>
        <p:spPr/>
        <p:txBody>
          <a:bodyPr/>
          <a:lstStyle/>
          <a:p>
            <a:r>
              <a:rPr kumimoji="1" lang="ja-JP" altLang="en-US" sz="2800" dirty="0"/>
              <a:t>スポーツボランティア</a:t>
            </a:r>
            <a:r>
              <a:rPr lang="ja-JP" altLang="en-US" sz="2800" dirty="0"/>
              <a:t>の定義</a:t>
            </a:r>
            <a:endParaRPr kumimoji="1" lang="ja-JP" altLang="en-US" sz="2800" dirty="0"/>
          </a:p>
        </p:txBody>
      </p:sp>
      <p:sp>
        <p:nvSpPr>
          <p:cNvPr id="4" name="四角形: 角を丸くする 3">
            <a:extLst>
              <a:ext uri="{FF2B5EF4-FFF2-40B4-BE49-F238E27FC236}">
                <a16:creationId xmlns:a16="http://schemas.microsoft.com/office/drawing/2014/main" id="{147E0904-7897-4757-BA69-7E48264D61FF}"/>
              </a:ext>
            </a:extLst>
          </p:cNvPr>
          <p:cNvSpPr/>
          <p:nvPr/>
        </p:nvSpPr>
        <p:spPr bwMode="gray">
          <a:xfrm>
            <a:off x="532274" y="1010193"/>
            <a:ext cx="5976309" cy="660989"/>
          </a:xfrm>
          <a:prstGeom prst="roundRect">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none" lIns="288000" tIns="108000" rIns="91440" bIns="0" numCol="1" spcCol="0" rtlCol="0" fromWordArt="0" anchor="t" anchorCtr="0" forceAA="0" compatLnSpc="1">
            <a:prstTxWarp prst="textNoShape">
              <a:avLst/>
            </a:prstTxWarp>
            <a:noAutofit/>
          </a:bodyPr>
          <a:lstStyle/>
          <a:p>
            <a:pPr algn="ctr" eaLnBrk="1" hangingPunct="1">
              <a:lnSpc>
                <a:spcPct val="110000"/>
              </a:lnSpc>
              <a:spcBef>
                <a:spcPct val="20000"/>
              </a:spcBef>
              <a:buClr>
                <a:srgbClr val="0000FF"/>
              </a:buClr>
            </a:pPr>
            <a:r>
              <a:rPr lang="ja-JP" altLang="en-US" b="1">
                <a:solidFill>
                  <a:schemeClr val="bg1"/>
                </a:solidFill>
                <a:latin typeface="+mn-ea"/>
                <a:ea typeface="+mn-ea"/>
              </a:rPr>
              <a:t>日本スポーツボランティアネットワーク</a:t>
            </a:r>
          </a:p>
        </p:txBody>
      </p:sp>
      <p:sp>
        <p:nvSpPr>
          <p:cNvPr id="10" name="Google Shape;254;p17">
            <a:extLst>
              <a:ext uri="{FF2B5EF4-FFF2-40B4-BE49-F238E27FC236}">
                <a16:creationId xmlns:a16="http://schemas.microsoft.com/office/drawing/2014/main" id="{9D929519-E1E9-4F78-8EF9-A101A1F48DE8}"/>
              </a:ext>
            </a:extLst>
          </p:cNvPr>
          <p:cNvSpPr/>
          <p:nvPr/>
        </p:nvSpPr>
        <p:spPr>
          <a:xfrm>
            <a:off x="539750" y="1514249"/>
            <a:ext cx="7901953" cy="1787751"/>
          </a:xfrm>
          <a:prstGeom prst="rect">
            <a:avLst/>
          </a:prstGeom>
          <a:solidFill>
            <a:schemeClr val="lt1"/>
          </a:solidFill>
          <a:ln>
            <a:solidFill>
              <a:srgbClr val="6EB82D"/>
            </a:solidFill>
          </a:ln>
        </p:spPr>
        <p:txBody>
          <a:bodyPr spcFirstLastPara="1" wrap="square" lIns="324000" tIns="144000" rIns="324000" bIns="0" anchor="t" anchorCtr="0">
            <a:noAutofit/>
          </a:bodyPr>
          <a:lstStyle/>
          <a:p>
            <a:pPr marL="0" marR="0" lvl="0" indent="0" algn="l" rtl="0">
              <a:lnSpc>
                <a:spcPct val="110000"/>
              </a:lnSpc>
              <a:spcBef>
                <a:spcPts val="0"/>
              </a:spcBef>
              <a:spcAft>
                <a:spcPts val="0"/>
              </a:spcAft>
              <a:buClr>
                <a:srgbClr val="000000"/>
              </a:buClr>
              <a:buSzPts val="2400"/>
              <a:buFont typeface="Arial"/>
              <a:buNone/>
            </a:pPr>
            <a:r>
              <a:rPr lang="ja-JP" sz="2400" b="0" i="0" u="none" strike="noStrike" cap="none" dirty="0">
                <a:solidFill>
                  <a:srgbClr val="545454"/>
                </a:solidFill>
                <a:latin typeface="メイリオ" panose="020B0604030504040204" pitchFamily="50" charset="-128"/>
                <a:ea typeface="メイリオ" panose="020B0604030504040204" pitchFamily="50" charset="-128"/>
                <a:sym typeface="Arial"/>
              </a:rPr>
              <a:t>「スポーツボランティアとは、自主性、公益性、無償性に基づき、運動や競技を含めた多くの余暇活動をささえる人、または活動のことである」 </a:t>
            </a:r>
            <a:endParaRPr lang="en-US" altLang="ja-JP" sz="2400" b="0" i="0" u="none" strike="noStrike" cap="none" dirty="0">
              <a:solidFill>
                <a:srgbClr val="545454"/>
              </a:solidFill>
              <a:latin typeface="メイリオ" panose="020B0604030504040204" pitchFamily="50" charset="-128"/>
              <a:ea typeface="メイリオ" panose="020B0604030504040204" pitchFamily="50" charset="-128"/>
              <a:sym typeface="Arial"/>
            </a:endParaRPr>
          </a:p>
          <a:p>
            <a:pPr marL="0" marR="0" lvl="0" indent="0" algn="r" rtl="0">
              <a:lnSpc>
                <a:spcPct val="110000"/>
              </a:lnSpc>
              <a:spcBef>
                <a:spcPts val="600"/>
              </a:spcBef>
              <a:spcAft>
                <a:spcPts val="0"/>
              </a:spcAft>
              <a:buClr>
                <a:srgbClr val="000000"/>
              </a:buClr>
              <a:buSzPts val="2400"/>
              <a:buFont typeface="Arial"/>
              <a:buNone/>
            </a:pPr>
            <a:r>
              <a:rPr lang="ja-JP" altLang="en-US" sz="1600" dirty="0">
                <a:solidFill>
                  <a:srgbClr val="545454"/>
                </a:solidFill>
                <a:latin typeface="メイリオ" panose="020B0604030504040204" pitchFamily="50" charset="-128"/>
                <a:ea typeface="メイリオ" panose="020B0604030504040204" pitchFamily="50" charset="-128"/>
                <a:sym typeface="Arial"/>
              </a:rPr>
              <a:t>スポーツボランティア研修会テキストより</a:t>
            </a:r>
            <a:endParaRPr sz="1050" b="0" i="0" u="none" strike="noStrike" cap="none" dirty="0">
              <a:solidFill>
                <a:srgbClr val="545454"/>
              </a:solidFill>
              <a:latin typeface="メイリオ" panose="020B0604030504040204" pitchFamily="50" charset="-128"/>
              <a:ea typeface="メイリオ" panose="020B0604030504040204" pitchFamily="50" charset="-128"/>
              <a:sym typeface="Arial"/>
            </a:endParaRPr>
          </a:p>
        </p:txBody>
      </p:sp>
      <p:pic>
        <p:nvPicPr>
          <p:cNvPr id="5" name="図 4" descr="公園の遊具で遊んでいる人たち&#10;&#10;低い精度で自動的に生成された説明">
            <a:extLst>
              <a:ext uri="{FF2B5EF4-FFF2-40B4-BE49-F238E27FC236}">
                <a16:creationId xmlns:a16="http://schemas.microsoft.com/office/drawing/2014/main" id="{BB68D054-0CB0-43AF-85AA-30C64C48E3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13" y="3734321"/>
            <a:ext cx="3587750" cy="2391833"/>
          </a:xfrm>
          <a:prstGeom prst="rect">
            <a:avLst/>
          </a:prstGeom>
        </p:spPr>
      </p:pic>
      <p:grpSp>
        <p:nvGrpSpPr>
          <p:cNvPr id="7" name="グループ化 6">
            <a:extLst>
              <a:ext uri="{FF2B5EF4-FFF2-40B4-BE49-F238E27FC236}">
                <a16:creationId xmlns:a16="http://schemas.microsoft.com/office/drawing/2014/main" id="{42F4C64A-E5E7-4969-BED2-E8652949A19D}"/>
              </a:ext>
            </a:extLst>
          </p:cNvPr>
          <p:cNvGrpSpPr/>
          <p:nvPr/>
        </p:nvGrpSpPr>
        <p:grpSpPr>
          <a:xfrm>
            <a:off x="751884" y="3728218"/>
            <a:ext cx="3820116" cy="2439087"/>
            <a:chOff x="4236373" y="3560972"/>
            <a:chExt cx="3820116" cy="2439087"/>
          </a:xfrm>
        </p:grpSpPr>
        <p:pic>
          <p:nvPicPr>
            <p:cNvPr id="6" name="図 5" descr="人, スポーツゲーム, 探す, 男 が含まれている画像&#10;&#10;自動的に生成された説明">
              <a:extLst>
                <a:ext uri="{FF2B5EF4-FFF2-40B4-BE49-F238E27FC236}">
                  <a16:creationId xmlns:a16="http://schemas.microsoft.com/office/drawing/2014/main" id="{AC7184B3-E60D-4BE2-83E3-F8F920AD1E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6373" y="3560972"/>
              <a:ext cx="3573941" cy="2382627"/>
            </a:xfrm>
            <a:prstGeom prst="rect">
              <a:avLst/>
            </a:prstGeom>
          </p:spPr>
        </p:pic>
        <p:sp>
          <p:nvSpPr>
            <p:cNvPr id="13" name="正方形/長方形 12">
              <a:extLst>
                <a:ext uri="{FF2B5EF4-FFF2-40B4-BE49-F238E27FC236}">
                  <a16:creationId xmlns:a16="http://schemas.microsoft.com/office/drawing/2014/main" id="{5F361E67-5A2D-4444-8B4E-886EFFE4DBE1}"/>
                </a:ext>
              </a:extLst>
            </p:cNvPr>
            <p:cNvSpPr/>
            <p:nvPr/>
          </p:nvSpPr>
          <p:spPr bwMode="gray">
            <a:xfrm>
              <a:off x="5752234" y="5708104"/>
              <a:ext cx="2304255" cy="291955"/>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spcBef>
                  <a:spcPct val="20000"/>
                </a:spcBef>
                <a:buClr>
                  <a:srgbClr val="0000FF"/>
                </a:buClr>
              </a:pPr>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スペシャルオリンピックス日本</a:t>
              </a:r>
              <a:endParaRPr lang="en-US" altLang="ja-JP" sz="1000" b="1" dirty="0">
                <a:solidFill>
                  <a:schemeClr val="bg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73633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67E1763C-A029-4436-832F-9A58F7D058E5}"/>
              </a:ext>
            </a:extLst>
          </p:cNvPr>
          <p:cNvSpPr txBox="1"/>
          <p:nvPr/>
        </p:nvSpPr>
        <p:spPr bwMode="gray">
          <a:xfrm>
            <a:off x="1141318" y="1205311"/>
            <a:ext cx="7462932" cy="3663849"/>
          </a:xfrm>
          <a:prstGeom prst="roundRect">
            <a:avLst>
              <a:gd name="adj" fmla="val 5892"/>
            </a:avLst>
          </a:prstGeom>
          <a:pattFill prst="wdUpDiag">
            <a:fgClr>
              <a:schemeClr val="accent3">
                <a:lumMod val="20000"/>
                <a:lumOff val="80000"/>
              </a:schemeClr>
            </a:fgClr>
            <a:bgClr>
              <a:schemeClr val="bg1"/>
            </a:bgClr>
          </a:pattFill>
          <a:ln w="19050">
            <a:solidFill>
              <a:schemeClr val="accent3"/>
            </a:solidFill>
          </a:ln>
          <a:effectLst>
            <a:outerShdw dist="38100" dir="2700000" algn="tl" rotWithShape="0">
              <a:schemeClr val="accent3"/>
            </a:outerShdw>
          </a:effectLst>
        </p:spPr>
        <p:txBody>
          <a:bodyPr wrap="square" lIns="0" tIns="0" rIns="0" bIns="0" rtlCol="0">
            <a:noAutofit/>
          </a:bodyPr>
          <a:lstStyle/>
          <a:p>
            <a:pPr lvl="0" eaLnBrk="1" hangingPunct="1">
              <a:lnSpc>
                <a:spcPct val="110000"/>
              </a:lnSpc>
              <a:spcBef>
                <a:spcPct val="30000"/>
              </a:spcBef>
            </a:pPr>
            <a:endParaRPr lang="en-US" altLang="ja-JP">
              <a:solidFill>
                <a:srgbClr val="00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4424A413-A497-4D17-95B9-8FFA04A767D4}"/>
              </a:ext>
            </a:extLst>
          </p:cNvPr>
          <p:cNvSpPr txBox="1"/>
          <p:nvPr/>
        </p:nvSpPr>
        <p:spPr>
          <a:xfrm>
            <a:off x="1290493" y="3384249"/>
            <a:ext cx="8635041" cy="1403461"/>
          </a:xfrm>
          <a:prstGeom prst="rect">
            <a:avLst/>
          </a:prstGeom>
          <a:noFill/>
        </p:spPr>
        <p:txBody>
          <a:bodyPr wrap="square" rtlCol="0">
            <a:spAutoFit/>
          </a:bodyPr>
          <a:lstStyle/>
          <a:p>
            <a:pPr>
              <a:lnSpc>
                <a:spcPct val="120000"/>
              </a:lnSpc>
            </a:pPr>
            <a:r>
              <a:rPr lang="ja-JP" altLang="en-US">
                <a:solidFill>
                  <a:schemeClr val="bg2">
                    <a:lumMod val="25000"/>
                  </a:schemeClr>
                </a:solidFill>
                <a:latin typeface="メイリオ" panose="020B0604030504040204" pitchFamily="50" charset="-128"/>
                <a:ea typeface="メイリオ" panose="020B0604030504040204" pitchFamily="50" charset="-128"/>
              </a:rPr>
              <a:t>経験がない場合・・・</a:t>
            </a:r>
            <a:endParaRPr lang="en-US" altLang="ja-JP">
              <a:solidFill>
                <a:schemeClr val="bg2">
                  <a:lumMod val="25000"/>
                </a:schemeClr>
              </a:solidFill>
              <a:latin typeface="メイリオ" panose="020B0604030504040204" pitchFamily="50" charset="-128"/>
              <a:ea typeface="メイリオ" panose="020B0604030504040204" pitchFamily="50" charset="-128"/>
            </a:endParaRPr>
          </a:p>
          <a:p>
            <a:pPr>
              <a:lnSpc>
                <a:spcPct val="120000"/>
              </a:lnSpc>
            </a:pPr>
            <a:r>
              <a:rPr lang="ja-JP" altLang="en-US">
                <a:solidFill>
                  <a:schemeClr val="bg2">
                    <a:lumMod val="25000"/>
                  </a:schemeClr>
                </a:solidFill>
                <a:latin typeface="メイリオ" panose="020B0604030504040204" pitchFamily="50" charset="-128"/>
                <a:ea typeface="メイリオ" panose="020B0604030504040204" pitchFamily="50" charset="-128"/>
              </a:rPr>
              <a:t>　スポーツボランティアの現場で</a:t>
            </a:r>
            <a:endParaRPr lang="en-US" altLang="ja-JP">
              <a:solidFill>
                <a:schemeClr val="bg2">
                  <a:lumMod val="25000"/>
                </a:schemeClr>
              </a:solidFill>
              <a:latin typeface="メイリオ" panose="020B0604030504040204" pitchFamily="50" charset="-128"/>
              <a:ea typeface="メイリオ" panose="020B0604030504040204" pitchFamily="50" charset="-128"/>
            </a:endParaRPr>
          </a:p>
          <a:p>
            <a:pPr>
              <a:lnSpc>
                <a:spcPct val="120000"/>
              </a:lnSpc>
            </a:pPr>
            <a:r>
              <a:rPr lang="ja-JP" altLang="en-US">
                <a:solidFill>
                  <a:schemeClr val="bg2">
                    <a:lumMod val="25000"/>
                  </a:schemeClr>
                </a:solidFill>
                <a:latin typeface="メイリオ" panose="020B0604030504040204" pitchFamily="50" charset="-128"/>
                <a:ea typeface="メイリオ" panose="020B0604030504040204" pitchFamily="50" charset="-128"/>
              </a:rPr>
              <a:t>　リーダーはどんな役割や活動をしていましたか？</a:t>
            </a:r>
            <a:endParaRPr lang="en-US" altLang="ja-JP">
              <a:solidFill>
                <a:schemeClr val="bg2">
                  <a:lumMod val="25000"/>
                </a:schemeClr>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4A1525AF-023F-4865-8A23-5C50D5DF12D2}"/>
              </a:ext>
            </a:extLst>
          </p:cNvPr>
          <p:cNvGrpSpPr/>
          <p:nvPr/>
        </p:nvGrpSpPr>
        <p:grpSpPr bwMode="gray">
          <a:xfrm>
            <a:off x="544608" y="910692"/>
            <a:ext cx="1142810" cy="1304886"/>
            <a:chOff x="1011034" y="2454580"/>
            <a:chExt cx="1668972" cy="1975715"/>
          </a:xfrm>
          <a:solidFill>
            <a:srgbClr val="6EB82D"/>
          </a:solidFill>
        </p:grpSpPr>
        <p:pic>
          <p:nvPicPr>
            <p:cNvPr id="5" name="グラフィックス 4">
              <a:extLst>
                <a:ext uri="{FF2B5EF4-FFF2-40B4-BE49-F238E27FC236}">
                  <a16:creationId xmlns:a16="http://schemas.microsoft.com/office/drawing/2014/main" id="{800B86C6-CD36-4F47-A099-F1FF2475F1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flipH="1">
              <a:off x="1011034" y="2454580"/>
              <a:ext cx="1668972" cy="1975715"/>
            </a:xfrm>
            <a:prstGeom prst="rect">
              <a:avLst/>
            </a:prstGeom>
          </p:spPr>
        </p:pic>
        <p:sp>
          <p:nvSpPr>
            <p:cNvPr id="6" name="タイトル 1">
              <a:extLst>
                <a:ext uri="{FF2B5EF4-FFF2-40B4-BE49-F238E27FC236}">
                  <a16:creationId xmlns:a16="http://schemas.microsoft.com/office/drawing/2014/main" id="{41214E4A-9AC5-4471-804D-A75CDA32E3C2}"/>
                </a:ext>
              </a:extLst>
            </p:cNvPr>
            <p:cNvSpPr txBox="1">
              <a:spLocks/>
            </p:cNvSpPr>
            <p:nvPr/>
          </p:nvSpPr>
          <p:spPr bwMode="gray">
            <a:xfrm>
              <a:off x="1567172" y="2977348"/>
              <a:ext cx="501378" cy="587075"/>
            </a:xfrm>
            <a:prstGeom prst="rect">
              <a:avLst/>
            </a:prstGeom>
            <a:grpFill/>
          </p:spPr>
          <p:txBody>
            <a:bodyPr vert="horz" wrap="square" lIns="0" tIns="0" rIns="0" bIns="0" rtlCol="0" anchor="ctr">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lnSpc>
                  <a:spcPct val="110000"/>
                </a:lnSpc>
              </a:pPr>
              <a:r>
                <a:rPr lang="en-US" altLang="ja-JP" sz="6000">
                  <a:latin typeface="+mn-lt"/>
                </a:rPr>
                <a:t>Q</a:t>
              </a:r>
            </a:p>
          </p:txBody>
        </p:sp>
      </p:grpSp>
      <p:sp>
        <p:nvSpPr>
          <p:cNvPr id="11" name="テキスト ボックス 10">
            <a:extLst>
              <a:ext uri="{FF2B5EF4-FFF2-40B4-BE49-F238E27FC236}">
                <a16:creationId xmlns:a16="http://schemas.microsoft.com/office/drawing/2014/main" id="{46454F9B-7B00-4792-BAC6-933C35C13BB9}"/>
              </a:ext>
            </a:extLst>
          </p:cNvPr>
          <p:cNvSpPr txBox="1"/>
          <p:nvPr/>
        </p:nvSpPr>
        <p:spPr>
          <a:xfrm>
            <a:off x="1197008" y="1392984"/>
            <a:ext cx="8635041" cy="960263"/>
          </a:xfrm>
          <a:prstGeom prst="rect">
            <a:avLst/>
          </a:prstGeom>
          <a:noFill/>
        </p:spPr>
        <p:txBody>
          <a:bodyPr wrap="square" rtlCol="0">
            <a:spAutoFit/>
          </a:bodyPr>
          <a:lstStyle/>
          <a:p>
            <a:pPr>
              <a:lnSpc>
                <a:spcPct val="120000"/>
              </a:lnSpc>
            </a:pPr>
            <a:r>
              <a:rPr kumimoji="1" lang="ja-JP" altLang="en-US" sz="2200" b="1">
                <a:solidFill>
                  <a:schemeClr val="bg2">
                    <a:lumMod val="25000"/>
                  </a:schemeClr>
                </a:solidFill>
                <a:latin typeface="メイリオ" panose="020B0604030504040204" pitchFamily="50" charset="-128"/>
                <a:ea typeface="メイリオ" panose="020B0604030504040204" pitchFamily="50" charset="-128"/>
              </a:rPr>
              <a:t>　　</a:t>
            </a:r>
            <a:r>
              <a:rPr kumimoji="1" lang="ja-JP" altLang="en-US" b="1">
                <a:solidFill>
                  <a:schemeClr val="bg2">
                    <a:lumMod val="25000"/>
                  </a:schemeClr>
                </a:solidFill>
                <a:latin typeface="メイリオ" panose="020B0604030504040204" pitchFamily="50" charset="-128"/>
                <a:ea typeface="メイリオ" panose="020B0604030504040204" pitchFamily="50" charset="-128"/>
              </a:rPr>
              <a:t>スポーツボランティアの現場で</a:t>
            </a:r>
            <a:endParaRPr kumimoji="1" lang="en-US" altLang="ja-JP" b="1">
              <a:solidFill>
                <a:schemeClr val="bg2">
                  <a:lumMod val="25000"/>
                </a:schemeClr>
              </a:solidFill>
              <a:latin typeface="メイリオ" panose="020B0604030504040204" pitchFamily="50" charset="-128"/>
              <a:ea typeface="メイリオ" panose="020B0604030504040204" pitchFamily="50" charset="-128"/>
            </a:endParaRPr>
          </a:p>
          <a:p>
            <a:pPr algn="ctr">
              <a:lnSpc>
                <a:spcPct val="120000"/>
              </a:lnSpc>
            </a:pPr>
            <a:r>
              <a:rPr lang="ja-JP" altLang="en-US" b="1">
                <a:solidFill>
                  <a:schemeClr val="bg2">
                    <a:lumMod val="25000"/>
                  </a:schemeClr>
                </a:solidFill>
                <a:latin typeface="メイリオ" panose="020B0604030504040204" pitchFamily="50" charset="-128"/>
                <a:ea typeface="メイリオ" panose="020B0604030504040204" pitchFamily="50" charset="-128"/>
              </a:rPr>
              <a:t>　　リーダーの経験はありますか？</a:t>
            </a:r>
            <a:endParaRPr kumimoji="1" lang="en-US" altLang="ja-JP" b="1">
              <a:solidFill>
                <a:schemeClr val="bg2">
                  <a:lumMod val="25000"/>
                </a:schemeClr>
              </a:solidFill>
              <a:latin typeface="メイリオ" panose="020B0604030504040204" pitchFamily="50" charset="-128"/>
              <a:ea typeface="メイリオ" panose="020B0604030504040204" pitchFamily="50" charset="-128"/>
            </a:endParaRPr>
          </a:p>
        </p:txBody>
      </p:sp>
      <p:sp>
        <p:nvSpPr>
          <p:cNvPr id="17" name="タイトル 1">
            <a:extLst>
              <a:ext uri="{FF2B5EF4-FFF2-40B4-BE49-F238E27FC236}">
                <a16:creationId xmlns:a16="http://schemas.microsoft.com/office/drawing/2014/main" id="{04D9E1A3-C36D-4CEC-8BDC-C63BD9D2C45C}"/>
              </a:ext>
            </a:extLst>
          </p:cNvPr>
          <p:cNvSpPr txBox="1">
            <a:spLocks/>
          </p:cNvSpPr>
          <p:nvPr/>
        </p:nvSpPr>
        <p:spPr bwMode="gray">
          <a:xfrm>
            <a:off x="1080416" y="327142"/>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0" dirty="0"/>
              <a:t>スポーツボランティア・リーダーの活動</a:t>
            </a:r>
          </a:p>
        </p:txBody>
      </p:sp>
      <p:sp>
        <p:nvSpPr>
          <p:cNvPr id="19" name="矢印: 山形 18">
            <a:extLst>
              <a:ext uri="{FF2B5EF4-FFF2-40B4-BE49-F238E27FC236}">
                <a16:creationId xmlns:a16="http://schemas.microsoft.com/office/drawing/2014/main" id="{644B5763-4C1F-4C8A-B6E8-CA106CBE8B41}"/>
              </a:ext>
            </a:extLst>
          </p:cNvPr>
          <p:cNvSpPr/>
          <p:nvPr/>
        </p:nvSpPr>
        <p:spPr bwMode="auto">
          <a:xfrm>
            <a:off x="2771800" y="5056833"/>
            <a:ext cx="3600400" cy="1351972"/>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sz="2800" b="1">
                <a:solidFill>
                  <a:schemeClr val="bg1"/>
                </a:solidFill>
                <a:latin typeface="+mn-ea"/>
                <a:ea typeface="+mn-ea"/>
              </a:rPr>
              <a:t>発表</a:t>
            </a:r>
            <a:endParaRPr kumimoji="1" lang="en-US" altLang="ja-JP" sz="2800" b="1">
              <a:solidFill>
                <a:schemeClr val="bg1"/>
              </a:solidFill>
              <a:latin typeface="+mn-ea"/>
              <a:ea typeface="+mn-ea"/>
            </a:endParaRPr>
          </a:p>
          <a:p>
            <a:pPr algn="ctr" eaLnBrk="1" hangingPunct="1">
              <a:lnSpc>
                <a:spcPct val="120000"/>
              </a:lnSpc>
              <a:spcBef>
                <a:spcPct val="20000"/>
              </a:spcBef>
            </a:pPr>
            <a:endParaRPr kumimoji="1" lang="ja-JP" altLang="en-US" sz="4000" b="1">
              <a:solidFill>
                <a:schemeClr val="bg1"/>
              </a:solidFill>
              <a:latin typeface="+mn-ea"/>
              <a:ea typeface="+mn-ea"/>
            </a:endParaRPr>
          </a:p>
        </p:txBody>
      </p:sp>
      <p:pic>
        <p:nvPicPr>
          <p:cNvPr id="20" name="グラフィックス 19">
            <a:extLst>
              <a:ext uri="{FF2B5EF4-FFF2-40B4-BE49-F238E27FC236}">
                <a16:creationId xmlns:a16="http://schemas.microsoft.com/office/drawing/2014/main" id="{065BBEC6-E4F6-4258-9F4F-A708B137737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4902076" y="5522397"/>
            <a:ext cx="792088" cy="792088"/>
          </a:xfrm>
          <a:prstGeom prst="rect">
            <a:avLst/>
          </a:prstGeom>
        </p:spPr>
      </p:pic>
      <p:pic>
        <p:nvPicPr>
          <p:cNvPr id="21" name="グラフィックス 20">
            <a:extLst>
              <a:ext uri="{FF2B5EF4-FFF2-40B4-BE49-F238E27FC236}">
                <a16:creationId xmlns:a16="http://schemas.microsoft.com/office/drawing/2014/main" id="{82830352-BB78-4F93-9BD7-7D6066A4780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3585256" y="5522397"/>
            <a:ext cx="792088" cy="792088"/>
          </a:xfrm>
          <a:prstGeom prst="rect">
            <a:avLst/>
          </a:prstGeom>
        </p:spPr>
      </p:pic>
      <p:sp>
        <p:nvSpPr>
          <p:cNvPr id="22" name="四角形: 角を丸くする 21">
            <a:extLst>
              <a:ext uri="{FF2B5EF4-FFF2-40B4-BE49-F238E27FC236}">
                <a16:creationId xmlns:a16="http://schemas.microsoft.com/office/drawing/2014/main" id="{40F2CE78-A455-47FC-B3E7-75CF6C8368DB}"/>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kumimoji="1" lang="en-US" altLang="ja-JP" sz="2800" b="1" i="0" u="none" strike="noStrike" cap="none" normalizeH="0" baseline="0">
                <a:ln>
                  <a:noFill/>
                </a:ln>
                <a:solidFill>
                  <a:schemeClr val="bg1"/>
                </a:solidFill>
                <a:effectLst/>
                <a:latin typeface="+mn-lt"/>
                <a:ea typeface="ＭＳ Ｐゴシック" panose="020B0600070205080204" pitchFamily="50" charset="-128"/>
              </a:rPr>
              <a:t>2</a:t>
            </a:r>
            <a:endParaRPr kumimoji="1" lang="ja-JP" altLang="en-US" sz="2800" b="1" i="0" u="none" strike="noStrike" cap="none" normalizeH="0" baseline="0">
              <a:ln>
                <a:noFill/>
              </a:ln>
              <a:solidFill>
                <a:schemeClr val="bg1"/>
              </a:solidFill>
              <a:effectLst/>
              <a:latin typeface="+mn-lt"/>
              <a:ea typeface="ＭＳ Ｐゴシック" panose="020B0600070205080204" pitchFamily="50" charset="-128"/>
            </a:endParaRPr>
          </a:p>
        </p:txBody>
      </p:sp>
      <p:sp>
        <p:nvSpPr>
          <p:cNvPr id="2" name="四角形: 角を丸くする 1">
            <a:extLst>
              <a:ext uri="{FF2B5EF4-FFF2-40B4-BE49-F238E27FC236}">
                <a16:creationId xmlns:a16="http://schemas.microsoft.com/office/drawing/2014/main" id="{1315D3BB-3E14-4A42-8B41-ED975FBAE897}"/>
              </a:ext>
            </a:extLst>
          </p:cNvPr>
          <p:cNvSpPr/>
          <p:nvPr/>
        </p:nvSpPr>
        <p:spPr bwMode="auto">
          <a:xfrm>
            <a:off x="1522889" y="2342536"/>
            <a:ext cx="1800200" cy="960263"/>
          </a:xfrm>
          <a:prstGeom prst="round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18" name="四角形: 角を丸くする 17">
            <a:extLst>
              <a:ext uri="{FF2B5EF4-FFF2-40B4-BE49-F238E27FC236}">
                <a16:creationId xmlns:a16="http://schemas.microsoft.com/office/drawing/2014/main" id="{2A8784AA-D4C0-4C09-A9C9-6228EB979B7E}"/>
              </a:ext>
            </a:extLst>
          </p:cNvPr>
          <p:cNvSpPr/>
          <p:nvPr/>
        </p:nvSpPr>
        <p:spPr bwMode="auto">
          <a:xfrm>
            <a:off x="3714328" y="2372458"/>
            <a:ext cx="1800200" cy="960263"/>
          </a:xfrm>
          <a:prstGeom prst="round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23" name="四角形: 角を丸くする 22">
            <a:extLst>
              <a:ext uri="{FF2B5EF4-FFF2-40B4-BE49-F238E27FC236}">
                <a16:creationId xmlns:a16="http://schemas.microsoft.com/office/drawing/2014/main" id="{09E39579-94C8-43E5-9B1A-919B028F5C7C}"/>
              </a:ext>
            </a:extLst>
          </p:cNvPr>
          <p:cNvSpPr/>
          <p:nvPr/>
        </p:nvSpPr>
        <p:spPr bwMode="auto">
          <a:xfrm>
            <a:off x="5948323" y="2372458"/>
            <a:ext cx="1800200" cy="960263"/>
          </a:xfrm>
          <a:prstGeom prst="round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12" name="正方形/長方形 11">
            <a:extLst>
              <a:ext uri="{FF2B5EF4-FFF2-40B4-BE49-F238E27FC236}">
                <a16:creationId xmlns:a16="http://schemas.microsoft.com/office/drawing/2014/main" id="{4C8386CA-D44E-460F-A29B-A57C80D0A21F}"/>
              </a:ext>
            </a:extLst>
          </p:cNvPr>
          <p:cNvSpPr/>
          <p:nvPr/>
        </p:nvSpPr>
        <p:spPr bwMode="auto">
          <a:xfrm>
            <a:off x="1268730" y="2532603"/>
            <a:ext cx="2308518" cy="66479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spcBef>
                <a:spcPts val="0"/>
              </a:spcBef>
            </a:pPr>
            <a:r>
              <a:rPr lang="ja-JP" altLang="en-US" b="1">
                <a:solidFill>
                  <a:schemeClr val="bg1"/>
                </a:solidFill>
                <a:latin typeface="+mn-ea"/>
                <a:ea typeface="+mn-ea"/>
              </a:rPr>
              <a:t>イベント</a:t>
            </a:r>
            <a:endParaRPr lang="en-US" altLang="ja-JP" b="1">
              <a:solidFill>
                <a:schemeClr val="bg1"/>
              </a:solidFill>
              <a:latin typeface="+mn-ea"/>
              <a:ea typeface="+mn-ea"/>
            </a:endParaRPr>
          </a:p>
          <a:p>
            <a:pPr algn="ctr" eaLnBrk="1" hangingPunct="1">
              <a:spcBef>
                <a:spcPts val="0"/>
              </a:spcBef>
            </a:pPr>
            <a:r>
              <a:rPr kumimoji="1" lang="ja-JP" altLang="en-US" b="1">
                <a:solidFill>
                  <a:schemeClr val="bg1"/>
                </a:solidFill>
                <a:latin typeface="+mn-ea"/>
                <a:ea typeface="+mn-ea"/>
              </a:rPr>
              <a:t>内容</a:t>
            </a:r>
            <a:endParaRPr kumimoji="1" lang="en-US" altLang="ja-JP" b="1">
              <a:solidFill>
                <a:schemeClr val="bg1"/>
              </a:solidFill>
              <a:latin typeface="+mn-ea"/>
              <a:ea typeface="+mn-ea"/>
            </a:endParaRPr>
          </a:p>
        </p:txBody>
      </p:sp>
      <p:sp>
        <p:nvSpPr>
          <p:cNvPr id="13" name="正方形/長方形 12">
            <a:extLst>
              <a:ext uri="{FF2B5EF4-FFF2-40B4-BE49-F238E27FC236}">
                <a16:creationId xmlns:a16="http://schemas.microsoft.com/office/drawing/2014/main" id="{FFA9D790-9BB6-48E5-A71F-44A63C0CF907}"/>
              </a:ext>
            </a:extLst>
          </p:cNvPr>
          <p:cNvSpPr/>
          <p:nvPr/>
        </p:nvSpPr>
        <p:spPr bwMode="auto">
          <a:xfrm>
            <a:off x="3450763" y="2548735"/>
            <a:ext cx="2308518" cy="66479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spcBef>
                <a:spcPts val="0"/>
              </a:spcBef>
            </a:pPr>
            <a:r>
              <a:rPr lang="ja-JP" altLang="en-US" b="1">
                <a:solidFill>
                  <a:schemeClr val="bg1"/>
                </a:solidFill>
                <a:latin typeface="+mn-ea"/>
                <a:ea typeface="+mn-ea"/>
              </a:rPr>
              <a:t>メンバーの</a:t>
            </a:r>
            <a:endParaRPr lang="en-US" altLang="ja-JP" b="1">
              <a:solidFill>
                <a:schemeClr val="bg1"/>
              </a:solidFill>
              <a:latin typeface="+mn-ea"/>
              <a:ea typeface="+mn-ea"/>
            </a:endParaRPr>
          </a:p>
          <a:p>
            <a:pPr algn="ctr" eaLnBrk="1" hangingPunct="1">
              <a:spcBef>
                <a:spcPts val="0"/>
              </a:spcBef>
            </a:pPr>
            <a:r>
              <a:rPr kumimoji="1" lang="ja-JP" altLang="en-US" b="1">
                <a:solidFill>
                  <a:schemeClr val="bg1"/>
                </a:solidFill>
                <a:latin typeface="+mn-ea"/>
                <a:ea typeface="+mn-ea"/>
              </a:rPr>
              <a:t>人数</a:t>
            </a:r>
            <a:endParaRPr kumimoji="1" lang="en-US" altLang="ja-JP" b="1">
              <a:solidFill>
                <a:schemeClr val="bg1"/>
              </a:solidFill>
              <a:latin typeface="+mn-ea"/>
              <a:ea typeface="+mn-ea"/>
            </a:endParaRPr>
          </a:p>
        </p:txBody>
      </p:sp>
      <p:sp>
        <p:nvSpPr>
          <p:cNvPr id="14" name="正方形/長方形 13">
            <a:extLst>
              <a:ext uri="{FF2B5EF4-FFF2-40B4-BE49-F238E27FC236}">
                <a16:creationId xmlns:a16="http://schemas.microsoft.com/office/drawing/2014/main" id="{94B007D4-657E-4D16-BF1E-0BCDC46E8F18}"/>
              </a:ext>
            </a:extLst>
          </p:cNvPr>
          <p:cNvSpPr/>
          <p:nvPr/>
        </p:nvSpPr>
        <p:spPr bwMode="auto">
          <a:xfrm>
            <a:off x="5694164" y="2520192"/>
            <a:ext cx="2308518" cy="66479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spcBef>
                <a:spcPts val="0"/>
              </a:spcBef>
            </a:pPr>
            <a:r>
              <a:rPr lang="ja-JP" altLang="en-US" b="1">
                <a:solidFill>
                  <a:schemeClr val="bg1"/>
                </a:solidFill>
                <a:latin typeface="+mn-ea"/>
                <a:ea typeface="+mn-ea"/>
              </a:rPr>
              <a:t>活動・役割</a:t>
            </a:r>
            <a:endParaRPr lang="en-US" altLang="ja-JP" b="1">
              <a:solidFill>
                <a:schemeClr val="bg1"/>
              </a:solidFill>
              <a:latin typeface="+mn-ea"/>
              <a:ea typeface="+mn-ea"/>
            </a:endParaRPr>
          </a:p>
        </p:txBody>
      </p:sp>
    </p:spTree>
    <p:extLst>
      <p:ext uri="{BB962C8B-B14F-4D97-AF65-F5344CB8AC3E}">
        <p14:creationId xmlns:p14="http://schemas.microsoft.com/office/powerpoint/2010/main" val="255079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0" fill="hold" grpId="0" nodeType="clickEffect">
                                  <p:stCondLst>
                                    <p:cond delay="0"/>
                                  </p:stCondLst>
                                  <p:childTnLst>
                                    <p:animEffect transition="out" filter="fade">
                                      <p:cBhvr>
                                        <p:cTn id="6" dur="1000" tmFilter="0, 0; .2, .5; .8, .5; 1, 0"/>
                                        <p:tgtEl>
                                          <p:spTgt spid="19"/>
                                        </p:tgtEl>
                                      </p:cBhvr>
                                    </p:animEffect>
                                    <p:animScale>
                                      <p:cBhvr>
                                        <p:cTn id="7" dur="500" autoRev="1" fill="hold"/>
                                        <p:tgtEl>
                                          <p:spTgt spid="19"/>
                                        </p:tgtEl>
                                      </p:cBhvr>
                                      <p:by x="105000" y="105000"/>
                                    </p:animScale>
                                  </p:childTnLst>
                                </p:cTn>
                              </p:par>
                              <p:par>
                                <p:cTn id="8" presetID="26" presetClass="emph" presetSubtype="0" repeatCount="20000" fill="hold" nodeType="withEffect">
                                  <p:stCondLst>
                                    <p:cond delay="0"/>
                                  </p:stCondLst>
                                  <p:childTnLst>
                                    <p:animEffect transition="out" filter="fade">
                                      <p:cBhvr>
                                        <p:cTn id="9" dur="1000" tmFilter="0, 0; .2, .5; .8, .5; 1, 0"/>
                                        <p:tgtEl>
                                          <p:spTgt spid="21"/>
                                        </p:tgtEl>
                                      </p:cBhvr>
                                    </p:animEffect>
                                    <p:animScale>
                                      <p:cBhvr>
                                        <p:cTn id="10" dur="500" autoRev="1" fill="hold"/>
                                        <p:tgtEl>
                                          <p:spTgt spid="21"/>
                                        </p:tgtEl>
                                      </p:cBhvr>
                                      <p:by x="105000" y="105000"/>
                                    </p:animScale>
                                  </p:childTnLst>
                                </p:cTn>
                              </p:par>
                              <p:par>
                                <p:cTn id="11" presetID="26" presetClass="emph" presetSubtype="0" repeatCount="20000" fill="hold" nodeType="withEffect">
                                  <p:stCondLst>
                                    <p:cond delay="0"/>
                                  </p:stCondLst>
                                  <p:childTnLst>
                                    <p:animEffect transition="out" filter="fade">
                                      <p:cBhvr>
                                        <p:cTn id="12" dur="1000" tmFilter="0, 0; .2, .5; .8, .5; 1, 0"/>
                                        <p:tgtEl>
                                          <p:spTgt spid="20"/>
                                        </p:tgtEl>
                                      </p:cBhvr>
                                    </p:animEffect>
                                    <p:animScale>
                                      <p:cBhvr>
                                        <p:cTn id="13" dur="5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FFD60B-CDAC-402A-B119-E81D83CC24B9}"/>
              </a:ext>
            </a:extLst>
          </p:cNvPr>
          <p:cNvSpPr>
            <a:spLocks noGrp="1"/>
          </p:cNvSpPr>
          <p:nvPr>
            <p:ph type="title"/>
          </p:nvPr>
        </p:nvSpPr>
        <p:spPr/>
        <p:txBody>
          <a:bodyPr/>
          <a:lstStyle/>
          <a:p>
            <a:r>
              <a:rPr kumimoji="1" lang="ja-JP" altLang="en-US" sz="2800"/>
              <a:t>横浜マラソン</a:t>
            </a:r>
          </a:p>
        </p:txBody>
      </p:sp>
      <p:sp>
        <p:nvSpPr>
          <p:cNvPr id="6" name="正方形/長方形 5">
            <a:extLst>
              <a:ext uri="{FF2B5EF4-FFF2-40B4-BE49-F238E27FC236}">
                <a16:creationId xmlns:a16="http://schemas.microsoft.com/office/drawing/2014/main" id="{30145FC7-DDF1-4521-ACBD-76CB42366D4D}"/>
              </a:ext>
            </a:extLst>
          </p:cNvPr>
          <p:cNvSpPr/>
          <p:nvPr/>
        </p:nvSpPr>
        <p:spPr bwMode="gray">
          <a:xfrm>
            <a:off x="4156108" y="1700808"/>
            <a:ext cx="4564216" cy="4224233"/>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eaLnBrk="1" hangingPunct="1">
              <a:lnSpc>
                <a:spcPct val="120000"/>
              </a:lnSpc>
              <a:spcBef>
                <a:spcPts val="1200"/>
              </a:spcBef>
              <a:buClr>
                <a:srgbClr val="6EB82D"/>
              </a:buClr>
              <a:buFont typeface="Wingdings" panose="05000000000000000000" pitchFamily="2" charset="2"/>
              <a:buChar char="l"/>
            </a:pPr>
            <a:r>
              <a:rPr lang="ja-JP" altLang="en-US" dirty="0">
                <a:solidFill>
                  <a:schemeClr val="bg2">
                    <a:lumMod val="25000"/>
                  </a:schemeClr>
                </a:solidFill>
                <a:latin typeface="+mn-ea"/>
                <a:ea typeface="+mn-ea"/>
              </a:rPr>
              <a:t>毎年秋に横浜市で開催されるランニングイベント</a:t>
            </a:r>
            <a:endParaRPr lang="en-US" altLang="ja-JP" dirty="0">
              <a:solidFill>
                <a:schemeClr val="bg2">
                  <a:lumMod val="25000"/>
                </a:schemeClr>
              </a:solidFill>
              <a:latin typeface="+mn-ea"/>
              <a:ea typeface="+mn-ea"/>
            </a:endParaRPr>
          </a:p>
          <a:p>
            <a:pPr marL="342900" indent="-342900" eaLnBrk="1" hangingPunct="1">
              <a:lnSpc>
                <a:spcPct val="120000"/>
              </a:lnSpc>
              <a:spcBef>
                <a:spcPts val="1200"/>
              </a:spcBef>
              <a:buClr>
                <a:srgbClr val="6EB82D"/>
              </a:buClr>
              <a:buFont typeface="Wingdings" panose="05000000000000000000" pitchFamily="2" charset="2"/>
              <a:buChar char="l"/>
            </a:pPr>
            <a:r>
              <a:rPr lang="ja-JP" altLang="en-US" dirty="0">
                <a:solidFill>
                  <a:schemeClr val="bg2">
                    <a:lumMod val="25000"/>
                  </a:schemeClr>
                </a:solidFill>
                <a:latin typeface="+mn-ea"/>
                <a:ea typeface="+mn-ea"/>
              </a:rPr>
              <a:t>ランナー</a:t>
            </a:r>
            <a:r>
              <a:rPr lang="ja-JP" altLang="en-US" b="1" dirty="0">
                <a:solidFill>
                  <a:schemeClr val="bg2">
                    <a:lumMod val="25000"/>
                  </a:schemeClr>
                </a:solidFill>
                <a:latin typeface="+mn-ea"/>
                <a:ea typeface="+mn-ea"/>
              </a:rPr>
              <a:t>約２万８千人</a:t>
            </a:r>
            <a:endParaRPr lang="en-US" altLang="ja-JP" b="1" dirty="0">
              <a:solidFill>
                <a:schemeClr val="bg2">
                  <a:lumMod val="25000"/>
                </a:schemeClr>
              </a:solidFill>
              <a:latin typeface="+mn-ea"/>
              <a:ea typeface="+mn-ea"/>
            </a:endParaRPr>
          </a:p>
          <a:p>
            <a:pPr eaLnBrk="1" hangingPunct="1">
              <a:lnSpc>
                <a:spcPct val="120000"/>
              </a:lnSpc>
              <a:spcBef>
                <a:spcPct val="20000"/>
              </a:spcBef>
              <a:buClr>
                <a:srgbClr val="6EB82D"/>
              </a:buClr>
            </a:pPr>
            <a:r>
              <a:rPr lang="ja-JP" altLang="en-US" dirty="0">
                <a:solidFill>
                  <a:schemeClr val="bg2">
                    <a:lumMod val="25000"/>
                  </a:schemeClr>
                </a:solidFill>
                <a:latin typeface="+mn-ea"/>
                <a:ea typeface="+mn-ea"/>
              </a:rPr>
              <a:t>　ボランティア</a:t>
            </a:r>
            <a:r>
              <a:rPr lang="ja-JP" altLang="en-US" b="1" dirty="0">
                <a:solidFill>
                  <a:schemeClr val="bg2">
                    <a:lumMod val="25000"/>
                  </a:schemeClr>
                </a:solidFill>
                <a:latin typeface="+mn-ea"/>
                <a:ea typeface="+mn-ea"/>
              </a:rPr>
              <a:t>約８千人</a:t>
            </a:r>
            <a:r>
              <a:rPr lang="ja-JP" altLang="en-US" dirty="0">
                <a:solidFill>
                  <a:schemeClr val="bg2">
                    <a:lumMod val="25000"/>
                  </a:schemeClr>
                </a:solidFill>
                <a:latin typeface="+mn-ea"/>
                <a:ea typeface="+mn-ea"/>
              </a:rPr>
              <a:t>が参加</a:t>
            </a:r>
            <a:endParaRPr lang="en-US" altLang="ja-JP" dirty="0">
              <a:solidFill>
                <a:schemeClr val="bg2">
                  <a:lumMod val="25000"/>
                </a:schemeClr>
              </a:solidFill>
              <a:latin typeface="+mn-ea"/>
              <a:ea typeface="+mn-ea"/>
            </a:endParaRPr>
          </a:p>
          <a:p>
            <a:pPr marL="342900" indent="-342900" eaLnBrk="1" hangingPunct="1">
              <a:lnSpc>
                <a:spcPct val="120000"/>
              </a:lnSpc>
              <a:spcBef>
                <a:spcPts val="1200"/>
              </a:spcBef>
              <a:buClr>
                <a:srgbClr val="6EB82D"/>
              </a:buClr>
              <a:buFont typeface="Wingdings" panose="05000000000000000000" pitchFamily="2" charset="2"/>
              <a:buChar char="l"/>
            </a:pPr>
            <a:r>
              <a:rPr lang="en-US" altLang="ja-JP" dirty="0">
                <a:solidFill>
                  <a:schemeClr val="bg2">
                    <a:lumMod val="25000"/>
                  </a:schemeClr>
                </a:solidFill>
                <a:latin typeface="+mn-ea"/>
                <a:ea typeface="+mn-ea"/>
              </a:rPr>
              <a:t>JSVN</a:t>
            </a:r>
            <a:r>
              <a:rPr lang="ja-JP" altLang="en-US" dirty="0">
                <a:solidFill>
                  <a:schemeClr val="bg2">
                    <a:lumMod val="25000"/>
                  </a:schemeClr>
                </a:solidFill>
                <a:latin typeface="+mn-ea"/>
                <a:ea typeface="+mn-ea"/>
              </a:rPr>
              <a:t>は、</a:t>
            </a:r>
            <a:r>
              <a:rPr lang="en-US" altLang="ja-JP" dirty="0">
                <a:solidFill>
                  <a:schemeClr val="bg2">
                    <a:lumMod val="25000"/>
                  </a:schemeClr>
                </a:solidFill>
                <a:latin typeface="+mn-ea"/>
                <a:ea typeface="+mn-ea"/>
              </a:rPr>
              <a:t>2015</a:t>
            </a:r>
            <a:r>
              <a:rPr lang="ja-JP" altLang="en-US" dirty="0">
                <a:solidFill>
                  <a:schemeClr val="bg2">
                    <a:lumMod val="25000"/>
                  </a:schemeClr>
                </a:solidFill>
                <a:latin typeface="+mn-ea"/>
                <a:ea typeface="+mn-ea"/>
              </a:rPr>
              <a:t>年の第</a:t>
            </a:r>
            <a:r>
              <a:rPr lang="en-US" altLang="ja-JP" dirty="0">
                <a:solidFill>
                  <a:schemeClr val="bg2">
                    <a:lumMod val="25000"/>
                  </a:schemeClr>
                </a:solidFill>
                <a:latin typeface="+mn-ea"/>
                <a:ea typeface="+mn-ea"/>
              </a:rPr>
              <a:t>1</a:t>
            </a:r>
            <a:r>
              <a:rPr lang="ja-JP" altLang="en-US" dirty="0">
                <a:solidFill>
                  <a:schemeClr val="bg2">
                    <a:lumMod val="25000"/>
                  </a:schemeClr>
                </a:solidFill>
                <a:latin typeface="+mn-ea"/>
                <a:ea typeface="+mn-ea"/>
              </a:rPr>
              <a:t>回大会からボランティアやボランティアリーダーの募集に協力</a:t>
            </a:r>
          </a:p>
          <a:p>
            <a:pPr eaLnBrk="1" hangingPunct="1">
              <a:lnSpc>
                <a:spcPct val="120000"/>
              </a:lnSpc>
              <a:spcBef>
                <a:spcPct val="20000"/>
              </a:spcBef>
              <a:buClr>
                <a:srgbClr val="0000FF"/>
              </a:buClr>
            </a:pPr>
            <a:endParaRPr lang="en-US" altLang="ja-JP" dirty="0">
              <a:solidFill>
                <a:schemeClr val="bg2">
                  <a:lumMod val="25000"/>
                </a:schemeClr>
              </a:solidFill>
              <a:latin typeface="+mn-ea"/>
              <a:ea typeface="+mn-ea"/>
            </a:endParaRPr>
          </a:p>
        </p:txBody>
      </p:sp>
      <p:pic>
        <p:nvPicPr>
          <p:cNvPr id="1028" name="Picture 4" descr="横浜マラソン2019 | 横浜を走る、世界が変わる">
            <a:extLst>
              <a:ext uri="{FF2B5EF4-FFF2-40B4-BE49-F238E27FC236}">
                <a16:creationId xmlns:a16="http://schemas.microsoft.com/office/drawing/2014/main" id="{87B7F9CF-8E1F-4E41-91D7-352B01E5B4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30" t="11968" r="27743" b="14229"/>
          <a:stretch/>
        </p:blipFill>
        <p:spPr bwMode="auto">
          <a:xfrm>
            <a:off x="706740" y="1952550"/>
            <a:ext cx="3431528" cy="295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3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F3DB65-BF84-4FF5-932B-6FE2D0B7BD3E}"/>
              </a:ext>
            </a:extLst>
          </p:cNvPr>
          <p:cNvSpPr>
            <a:spLocks noGrp="1"/>
          </p:cNvSpPr>
          <p:nvPr>
            <p:ph type="title"/>
          </p:nvPr>
        </p:nvSpPr>
        <p:spPr/>
        <p:txBody>
          <a:bodyPr/>
          <a:lstStyle/>
          <a:p>
            <a:r>
              <a:rPr kumimoji="1" lang="ja-JP" altLang="en-US" sz="2800"/>
              <a:t>スケジュール</a:t>
            </a:r>
          </a:p>
        </p:txBody>
      </p:sp>
      <p:graphicFrame>
        <p:nvGraphicFramePr>
          <p:cNvPr id="4" name="表 3">
            <a:extLst>
              <a:ext uri="{FF2B5EF4-FFF2-40B4-BE49-F238E27FC236}">
                <a16:creationId xmlns:a16="http://schemas.microsoft.com/office/drawing/2014/main" id="{0958EF7D-3CF9-4807-A404-37CD31574285}"/>
              </a:ext>
            </a:extLst>
          </p:cNvPr>
          <p:cNvGraphicFramePr>
            <a:graphicFrameLocks noGrp="1"/>
          </p:cNvGraphicFramePr>
          <p:nvPr>
            <p:extLst>
              <p:ext uri="{D42A27DB-BD31-4B8C-83A1-F6EECF244321}">
                <p14:modId xmlns:p14="http://schemas.microsoft.com/office/powerpoint/2010/main" val="2529210195"/>
              </p:ext>
            </p:extLst>
          </p:nvPr>
        </p:nvGraphicFramePr>
        <p:xfrm>
          <a:off x="279777" y="1262208"/>
          <a:ext cx="8584446" cy="5373721"/>
        </p:xfrm>
        <a:graphic>
          <a:graphicData uri="http://schemas.openxmlformats.org/drawingml/2006/table">
            <a:tbl>
              <a:tblPr/>
              <a:tblGrid>
                <a:gridCol w="2041084">
                  <a:extLst>
                    <a:ext uri="{9D8B030D-6E8A-4147-A177-3AD203B41FA5}">
                      <a16:colId xmlns:a16="http://schemas.microsoft.com/office/drawing/2014/main" val="20000"/>
                    </a:ext>
                  </a:extLst>
                </a:gridCol>
                <a:gridCol w="1126946">
                  <a:extLst>
                    <a:ext uri="{9D8B030D-6E8A-4147-A177-3AD203B41FA5}">
                      <a16:colId xmlns:a16="http://schemas.microsoft.com/office/drawing/2014/main" val="20001"/>
                    </a:ext>
                  </a:extLst>
                </a:gridCol>
                <a:gridCol w="5416416">
                  <a:extLst>
                    <a:ext uri="{9D8B030D-6E8A-4147-A177-3AD203B41FA5}">
                      <a16:colId xmlns:a16="http://schemas.microsoft.com/office/drawing/2014/main" val="20002"/>
                    </a:ext>
                  </a:extLst>
                </a:gridCol>
              </a:tblGrid>
              <a:tr h="451484">
                <a:tc>
                  <a:txBody>
                    <a:bodyPr/>
                    <a:lstStyle>
                      <a:lvl1pPr marL="0" algn="l" defTabSz="914400" rtl="0" eaLnBrk="1" latinLnBrk="0" hangingPunct="1">
                        <a:spcBef>
                          <a:spcPct val="20000"/>
                        </a:spcBef>
                        <a:buFont typeface="Arial" pitchFamily="34" charset="0"/>
                        <a:defRPr kumimoji="1" sz="2800" kern="1200">
                          <a:solidFill>
                            <a:schemeClr val="tx1"/>
                          </a:solidFill>
                          <a:latin typeface="Calibri" pitchFamily="34" charset="0"/>
                          <a:ea typeface="ＭＳ Ｐゴシック" pitchFamily="50" charset="-128"/>
                        </a:defRPr>
                      </a:lvl1pPr>
                      <a:lvl2pPr marL="742950" indent="-285750" algn="l" defTabSz="914400" rtl="0" eaLnBrk="1" latinLnBrk="0" hangingPunct="1">
                        <a:spcBef>
                          <a:spcPct val="20000"/>
                        </a:spcBef>
                        <a:buFont typeface="Arial" pitchFamily="34" charset="0"/>
                        <a:defRPr kumimoji="1" sz="2400" kern="1200">
                          <a:solidFill>
                            <a:schemeClr val="tx1"/>
                          </a:solidFill>
                          <a:latin typeface="Calibri" pitchFamily="34" charset="0"/>
                          <a:ea typeface="ＭＳ Ｐゴシック" pitchFamily="50" charset="-128"/>
                        </a:defRPr>
                      </a:lvl2pPr>
                      <a:lvl3pPr marL="1143000" indent="-228600" algn="l" defTabSz="914400" rtl="0" eaLnBrk="1" latinLnBrk="0" hangingPunct="1">
                        <a:spcBef>
                          <a:spcPct val="20000"/>
                        </a:spcBef>
                        <a:buFont typeface="Arial" pitchFamily="34" charset="0"/>
                        <a:defRPr kumimoji="1" sz="2000" kern="1200">
                          <a:solidFill>
                            <a:schemeClr val="tx1"/>
                          </a:solidFill>
                          <a:latin typeface="Calibri" pitchFamily="34" charset="0"/>
                          <a:ea typeface="ＭＳ Ｐゴシック" pitchFamily="50" charset="-128"/>
                        </a:defRPr>
                      </a:lvl3pPr>
                      <a:lvl4pPr marL="16002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4pPr>
                      <a:lvl5pPr marL="20574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5pPr>
                      <a:lvl6pPr marL="25146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6pPr>
                      <a:lvl7pPr marL="29718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7pPr>
                      <a:lvl8pPr marL="34290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8pPr>
                      <a:lvl9pPr marL="38862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cs typeface="メイリオ" pitchFamily="50" charset="-128"/>
                        </a:rPr>
                        <a:t>10:00</a:t>
                      </a:r>
                      <a:r>
                        <a:rPr kumimoji="1" lang="ja-JP" altLang="en-US" sz="2000" b="0" i="0" u="none" strike="noStrike" cap="none" normalizeH="0" baseline="0" dirty="0">
                          <a:ln>
                            <a:noFill/>
                          </a:ln>
                          <a:solidFill>
                            <a:schemeClr val="tx1"/>
                          </a:solidFill>
                          <a:effectLst/>
                          <a:latin typeface="+mn-ea"/>
                          <a:ea typeface="+mn-ea"/>
                          <a:cs typeface="メイリオ" pitchFamily="50" charset="-128"/>
                        </a:rPr>
                        <a:t>～</a:t>
                      </a:r>
                      <a:r>
                        <a:rPr kumimoji="1" lang="en-US" altLang="ja-JP" sz="2000" b="0" i="0" u="none" strike="noStrike" cap="none" normalizeH="0" baseline="0" dirty="0">
                          <a:ln>
                            <a:noFill/>
                          </a:ln>
                          <a:solidFill>
                            <a:schemeClr val="tx1"/>
                          </a:solidFill>
                          <a:effectLst/>
                          <a:latin typeface="+mn-ea"/>
                          <a:ea typeface="+mn-ea"/>
                          <a:cs typeface="メイリオ" pitchFamily="50" charset="-128"/>
                        </a:rPr>
                        <a:t>10:10</a:t>
                      </a:r>
                      <a:endParaRPr kumimoji="1" lang="ja-JP" altLang="en-US" sz="2000" b="0" i="0" u="none" strike="noStrike" cap="none" normalizeH="0" baseline="0" dirty="0">
                        <a:ln>
                          <a:noFill/>
                        </a:ln>
                        <a:solidFill>
                          <a:schemeClr val="tx1"/>
                        </a:solidFill>
                        <a:effectLst/>
                        <a:latin typeface="+mn-ea"/>
                        <a:ea typeface="+mn-ea"/>
                        <a:cs typeface="メイリオ" pitchFamily="50" charset="-128"/>
                      </a:endParaRP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lvl1pPr marL="0" algn="l" defTabSz="914400" rtl="0" eaLnBrk="1" latinLnBrk="0" hangingPunct="1">
                        <a:spcBef>
                          <a:spcPct val="20000"/>
                        </a:spcBef>
                        <a:buFont typeface="Arial" pitchFamily="34" charset="0"/>
                        <a:defRPr kumimoji="1" sz="2800" kern="1200">
                          <a:solidFill>
                            <a:schemeClr val="tx1"/>
                          </a:solidFill>
                          <a:latin typeface="Calibri" pitchFamily="34" charset="0"/>
                          <a:ea typeface="ＭＳ Ｐゴシック" pitchFamily="50" charset="-128"/>
                        </a:defRPr>
                      </a:lvl1pPr>
                      <a:lvl2pPr marL="742950" indent="-285750" algn="l" defTabSz="914400" rtl="0" eaLnBrk="1" latinLnBrk="0" hangingPunct="1">
                        <a:spcBef>
                          <a:spcPct val="20000"/>
                        </a:spcBef>
                        <a:buFont typeface="Arial" pitchFamily="34" charset="0"/>
                        <a:defRPr kumimoji="1" sz="2400" kern="1200">
                          <a:solidFill>
                            <a:schemeClr val="tx1"/>
                          </a:solidFill>
                          <a:latin typeface="Calibri" pitchFamily="34" charset="0"/>
                          <a:ea typeface="ＭＳ Ｐゴシック" pitchFamily="50" charset="-128"/>
                        </a:defRPr>
                      </a:lvl2pPr>
                      <a:lvl3pPr marL="1143000" indent="-228600" algn="l" defTabSz="914400" rtl="0" eaLnBrk="1" latinLnBrk="0" hangingPunct="1">
                        <a:spcBef>
                          <a:spcPct val="20000"/>
                        </a:spcBef>
                        <a:buFont typeface="Arial" pitchFamily="34" charset="0"/>
                        <a:defRPr kumimoji="1" sz="2000" kern="1200">
                          <a:solidFill>
                            <a:schemeClr val="tx1"/>
                          </a:solidFill>
                          <a:latin typeface="Calibri" pitchFamily="34" charset="0"/>
                          <a:ea typeface="ＭＳ Ｐゴシック" pitchFamily="50" charset="-128"/>
                        </a:defRPr>
                      </a:lvl3pPr>
                      <a:lvl4pPr marL="16002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4pPr>
                      <a:lvl5pPr marL="20574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5pPr>
                      <a:lvl6pPr marL="25146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6pPr>
                      <a:lvl7pPr marL="29718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7pPr>
                      <a:lvl8pPr marL="34290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8pPr>
                      <a:lvl9pPr marL="38862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mn-ea"/>
                          <a:ea typeface="+mn-ea"/>
                          <a:cs typeface="メイリオ" pitchFamily="50" charset="-128"/>
                        </a:rPr>
                        <a:t>事務連絡</a:t>
                      </a: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extLst>
                  <a:ext uri="{0D108BD9-81ED-4DB2-BD59-A6C34878D82A}">
                    <a16:rowId xmlns:a16="http://schemas.microsoft.com/office/drawing/2014/main" val="10001"/>
                  </a:ext>
                </a:extLst>
              </a:tr>
              <a:tr h="451484">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cs typeface="メイリオ" pitchFamily="50" charset="-128"/>
                        </a:rPr>
                        <a:t>10:10</a:t>
                      </a:r>
                      <a:r>
                        <a:rPr kumimoji="1" lang="ja-JP" altLang="en-US" sz="2000" b="0" i="0" u="none" strike="noStrike" cap="none" normalizeH="0" baseline="0" dirty="0">
                          <a:ln>
                            <a:noFill/>
                          </a:ln>
                          <a:solidFill>
                            <a:schemeClr val="tx1"/>
                          </a:solidFill>
                          <a:effectLst/>
                          <a:latin typeface="+mn-ea"/>
                          <a:ea typeface="+mn-ea"/>
                          <a:cs typeface="メイリオ" pitchFamily="50" charset="-128"/>
                        </a:rPr>
                        <a:t>～</a:t>
                      </a:r>
                      <a:r>
                        <a:rPr kumimoji="1" lang="en-US" altLang="ja-JP" sz="2000" b="0" i="0" u="none" strike="noStrike" cap="none" normalizeH="0" baseline="0" dirty="0">
                          <a:ln>
                            <a:noFill/>
                          </a:ln>
                          <a:solidFill>
                            <a:schemeClr val="tx1"/>
                          </a:solidFill>
                          <a:effectLst/>
                          <a:latin typeface="+mn-ea"/>
                          <a:ea typeface="+mn-ea"/>
                          <a:cs typeface="メイリオ" pitchFamily="50" charset="-128"/>
                        </a:rPr>
                        <a:t>10:20</a:t>
                      </a:r>
                      <a:endParaRPr kumimoji="1" lang="ja-JP" altLang="en-US" sz="2000" b="0" i="0" u="none" strike="noStrike" cap="none" normalizeH="0" baseline="0" dirty="0">
                        <a:ln>
                          <a:noFill/>
                        </a:ln>
                        <a:solidFill>
                          <a:schemeClr val="tx1"/>
                        </a:solidFill>
                        <a:effectLst/>
                        <a:latin typeface="+mn-ea"/>
                        <a:ea typeface="+mn-ea"/>
                        <a:cs typeface="メイリオ" pitchFamily="50" charset="-128"/>
                      </a:endParaRP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cs typeface="メイリオ" pitchFamily="50" charset="-128"/>
                        </a:rPr>
                        <a:t>イントロ</a:t>
                      </a: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cs typeface="メイリオ" pitchFamily="50" charset="-128"/>
                        </a:rPr>
                        <a:t>開催目的など</a:t>
                      </a:r>
                      <a:endParaRPr kumimoji="1" lang="en-US" altLang="ja-JP" sz="2000" b="0" i="0" u="none" strike="noStrike" cap="none"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extLst>
                  <a:ext uri="{0D108BD9-81ED-4DB2-BD59-A6C34878D82A}">
                    <a16:rowId xmlns:a16="http://schemas.microsoft.com/office/drawing/2014/main" val="1588156477"/>
                  </a:ext>
                </a:extLst>
              </a:tr>
              <a:tr h="451484">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cs typeface="メイリオ" pitchFamily="50" charset="-128"/>
                        </a:rPr>
                        <a:t>10:20</a:t>
                      </a:r>
                      <a:r>
                        <a:rPr kumimoji="1" lang="ja-JP" altLang="en-US" sz="2000" b="0" i="0" u="none" strike="noStrike" cap="none" normalizeH="0" baseline="0" dirty="0">
                          <a:ln>
                            <a:noFill/>
                          </a:ln>
                          <a:solidFill>
                            <a:schemeClr val="tx1"/>
                          </a:solidFill>
                          <a:effectLst/>
                          <a:latin typeface="+mn-ea"/>
                          <a:ea typeface="+mn-ea"/>
                          <a:cs typeface="メイリオ" pitchFamily="50" charset="-128"/>
                        </a:rPr>
                        <a:t>～</a:t>
                      </a:r>
                      <a:r>
                        <a:rPr kumimoji="1" lang="en-US" altLang="ja-JP" sz="2000" b="0" i="0" u="none" strike="noStrike" cap="none" normalizeH="0" baseline="0" dirty="0">
                          <a:ln>
                            <a:noFill/>
                          </a:ln>
                          <a:solidFill>
                            <a:schemeClr val="tx1"/>
                          </a:solidFill>
                          <a:effectLst/>
                          <a:latin typeface="+mn-ea"/>
                          <a:ea typeface="+mn-ea"/>
                          <a:cs typeface="メイリオ" pitchFamily="50" charset="-128"/>
                        </a:rPr>
                        <a:t>10:40</a:t>
                      </a:r>
                      <a:endParaRPr kumimoji="1" lang="ja-JP" altLang="en-US" sz="2000" b="0" i="0" u="none" strike="noStrike" cap="none" normalizeH="0" baseline="0" dirty="0">
                        <a:ln>
                          <a:noFill/>
                        </a:ln>
                        <a:solidFill>
                          <a:schemeClr val="tx1"/>
                        </a:solidFill>
                        <a:effectLst/>
                        <a:latin typeface="+mn-ea"/>
                        <a:ea typeface="+mn-ea"/>
                        <a:cs typeface="メイリオ" pitchFamily="50" charset="-128"/>
                      </a:endParaRP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mn-ea"/>
                          <a:ea typeface="+mn-ea"/>
                          <a:cs typeface="メイリオ" pitchFamily="50" charset="-128"/>
                        </a:rPr>
                        <a:t>講義１</a:t>
                      </a: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ysClr val="window" lastClr="FFFFFF"/>
                    </a:solidFill>
                  </a:tcPr>
                </a:tc>
                <a:tc>
                  <a:txBody>
                    <a:bodyPr/>
                    <a:lstStyle/>
                    <a:p>
                      <a:pPr marL="87313" marR="0" lvl="0" indent="0" algn="l"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spc="-150" normalizeH="0" baseline="0" dirty="0">
                          <a:ln>
                            <a:noFill/>
                          </a:ln>
                          <a:solidFill>
                            <a:schemeClr val="tx1"/>
                          </a:solidFill>
                          <a:effectLst/>
                          <a:latin typeface="+mn-ea"/>
                          <a:ea typeface="+mn-ea"/>
                          <a:cs typeface="メイリオ" pitchFamily="50" charset="-128"/>
                        </a:rPr>
                        <a:t>アイスブレイク</a:t>
                      </a:r>
                      <a:endParaRPr kumimoji="1" lang="en-US" altLang="ja-JP" sz="1800" b="0" i="0" u="none" strike="noStrike" cap="none" spc="-150"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5"/>
                  </a:ext>
                </a:extLst>
              </a:tr>
              <a:tr h="451484">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mn-ea"/>
                          <a:ea typeface="+mn-ea"/>
                          <a:cs typeface="メイリオ" pitchFamily="50" charset="-128"/>
                        </a:rPr>
                        <a:t>10:40</a:t>
                      </a:r>
                      <a:r>
                        <a:rPr kumimoji="1" lang="ja-JP" altLang="en-US" sz="2000" b="0" i="0" u="none" strike="noStrike" cap="none" normalizeH="0" baseline="0">
                          <a:ln>
                            <a:noFill/>
                          </a:ln>
                          <a:solidFill>
                            <a:schemeClr val="tx1"/>
                          </a:solidFill>
                          <a:effectLst/>
                          <a:latin typeface="+mn-ea"/>
                          <a:ea typeface="+mn-ea"/>
                          <a:cs typeface="メイリオ" pitchFamily="50" charset="-128"/>
                        </a:rPr>
                        <a:t>～</a:t>
                      </a:r>
                      <a:r>
                        <a:rPr kumimoji="1" lang="en-US" altLang="ja-JP" sz="2000" b="0" i="0" u="none" strike="noStrike" cap="none" normalizeH="0" baseline="0">
                          <a:ln>
                            <a:noFill/>
                          </a:ln>
                          <a:solidFill>
                            <a:schemeClr val="tx1"/>
                          </a:solidFill>
                          <a:effectLst/>
                          <a:latin typeface="+mn-ea"/>
                          <a:ea typeface="+mn-ea"/>
                          <a:cs typeface="メイリオ" pitchFamily="50" charset="-128"/>
                        </a:rPr>
                        <a:t>11:35</a:t>
                      </a:r>
                      <a:endParaRPr kumimoji="1" lang="ja-JP" altLang="en-US" sz="2000" b="0" i="0" u="none" strike="noStrike" cap="none" normalizeH="0" baseline="0">
                        <a:ln>
                          <a:noFill/>
                        </a:ln>
                        <a:solidFill>
                          <a:schemeClr val="tx1"/>
                        </a:solidFill>
                        <a:effectLst/>
                        <a:latin typeface="+mn-ea"/>
                        <a:ea typeface="+mn-ea"/>
                        <a:cs typeface="メイリオ" pitchFamily="50" charset="-128"/>
                      </a:endParaRP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cs typeface="メイリオ" pitchFamily="50" charset="-128"/>
                        </a:rPr>
                        <a:t>講義２</a:t>
                      </a: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spc="-150" normalizeH="0" baseline="0" dirty="0">
                          <a:ln>
                            <a:noFill/>
                          </a:ln>
                          <a:solidFill>
                            <a:schemeClr val="tx1"/>
                          </a:solidFill>
                          <a:effectLst/>
                          <a:latin typeface="+mn-ea"/>
                          <a:ea typeface="+mn-ea"/>
                          <a:cs typeface="メイリオ" pitchFamily="50" charset="-128"/>
                        </a:rPr>
                        <a:t>スポーツボランティア・リーダーとは</a:t>
                      </a:r>
                      <a:endParaRPr kumimoji="1" lang="en-US" altLang="ja-JP" sz="2000" b="0" i="0" u="none" strike="noStrike" cap="none" spc="-150" normalizeH="0" baseline="0" dirty="0">
                        <a:ln>
                          <a:noFill/>
                        </a:ln>
                        <a:solidFill>
                          <a:schemeClr val="tx1"/>
                        </a:solidFill>
                        <a:effectLst/>
                        <a:latin typeface="+mn-ea"/>
                        <a:ea typeface="+mn-ea"/>
                        <a:cs typeface="メイリオ" pitchFamily="50" charset="-128"/>
                      </a:endParaRPr>
                    </a:p>
                  </a:txBody>
                  <a:tcPr marT="10800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extLst>
                  <a:ext uri="{0D108BD9-81ED-4DB2-BD59-A6C34878D82A}">
                    <a16:rowId xmlns:a16="http://schemas.microsoft.com/office/drawing/2014/main" val="10006"/>
                  </a:ext>
                </a:extLst>
              </a:tr>
              <a:tr h="451484">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mn-ea"/>
                          <a:ea typeface="+mn-ea"/>
                          <a:cs typeface="メイリオ" pitchFamily="50" charset="-128"/>
                        </a:rPr>
                        <a:t>11:35</a:t>
                      </a:r>
                      <a:r>
                        <a:rPr kumimoji="1" lang="ja-JP" altLang="en-US" sz="2000" b="0" i="0" u="none" strike="noStrike" cap="none" normalizeH="0" baseline="0">
                          <a:ln>
                            <a:noFill/>
                          </a:ln>
                          <a:solidFill>
                            <a:schemeClr val="tx1"/>
                          </a:solidFill>
                          <a:effectLst/>
                          <a:latin typeface="+mn-ea"/>
                          <a:ea typeface="+mn-ea"/>
                          <a:cs typeface="メイリオ" pitchFamily="50" charset="-128"/>
                        </a:rPr>
                        <a:t>～</a:t>
                      </a:r>
                      <a:r>
                        <a:rPr kumimoji="1" lang="en-US" altLang="ja-JP" sz="2000" b="0" i="0" u="none" strike="noStrike" cap="none" normalizeH="0" baseline="0">
                          <a:ln>
                            <a:noFill/>
                          </a:ln>
                          <a:solidFill>
                            <a:schemeClr val="tx1"/>
                          </a:solidFill>
                          <a:effectLst/>
                          <a:latin typeface="+mn-ea"/>
                          <a:ea typeface="+mn-ea"/>
                          <a:cs typeface="メイリオ" pitchFamily="50" charset="-128"/>
                        </a:rPr>
                        <a:t>12:15</a:t>
                      </a:r>
                      <a:endParaRPr kumimoji="1" lang="ja-JP" altLang="en-US" sz="2000" b="0" i="0" u="none" strike="noStrike" cap="none" normalizeH="0" baseline="0">
                        <a:ln>
                          <a:noFill/>
                        </a:ln>
                        <a:solidFill>
                          <a:schemeClr val="tx1"/>
                        </a:solidFill>
                        <a:effectLst/>
                        <a:latin typeface="+mn-ea"/>
                        <a:ea typeface="+mn-ea"/>
                        <a:cs typeface="メイリオ" pitchFamily="50" charset="-128"/>
                      </a:endParaRP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mn-ea"/>
                          <a:ea typeface="+mn-ea"/>
                          <a:cs typeface="メイリオ" pitchFamily="50" charset="-128"/>
                        </a:rPr>
                        <a:t>講義３</a:t>
                      </a: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ysClr val="window" lastClr="FFFFFF"/>
                    </a:solidFill>
                  </a:tcPr>
                </a:tc>
                <a:tc>
                  <a:txBody>
                    <a:bodyPr/>
                    <a:lstStyle/>
                    <a:p>
                      <a:pPr marL="87313" marR="0" lvl="0" indent="0" algn="l"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spc="-150" normalizeH="0" baseline="0" dirty="0">
                          <a:ln>
                            <a:noFill/>
                          </a:ln>
                          <a:solidFill>
                            <a:schemeClr val="tx1"/>
                          </a:solidFill>
                          <a:effectLst/>
                          <a:latin typeface="+mn-ea"/>
                          <a:ea typeface="+mn-ea"/>
                          <a:cs typeface="メイリオ" pitchFamily="50" charset="-128"/>
                        </a:rPr>
                        <a:t>リーダーのコミュニケーション</a:t>
                      </a:r>
                      <a:endParaRPr kumimoji="1" lang="en-US" altLang="ja-JP" sz="1800" b="0" i="0" u="none" strike="noStrike" cap="none" spc="-150"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7"/>
                  </a:ext>
                </a:extLst>
              </a:tr>
              <a:tr h="407397">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mn-ea"/>
                          <a:ea typeface="+mn-ea"/>
                          <a:cs typeface="メイリオ" pitchFamily="50" charset="-128"/>
                        </a:rPr>
                        <a:t>12:15</a:t>
                      </a:r>
                      <a:r>
                        <a:rPr kumimoji="1" lang="ja-JP" altLang="en-US" sz="2000" b="0" i="0" u="none" strike="noStrike" cap="none" normalizeH="0" baseline="0">
                          <a:ln>
                            <a:noFill/>
                          </a:ln>
                          <a:solidFill>
                            <a:schemeClr val="tx1"/>
                          </a:solidFill>
                          <a:effectLst/>
                          <a:latin typeface="+mn-ea"/>
                          <a:ea typeface="+mn-ea"/>
                          <a:cs typeface="メイリオ" pitchFamily="50" charset="-128"/>
                        </a:rPr>
                        <a:t>～</a:t>
                      </a:r>
                      <a:r>
                        <a:rPr kumimoji="1" lang="en-US" altLang="ja-JP" sz="2000" b="0" i="0" u="none" strike="noStrike" cap="none" normalizeH="0" baseline="0">
                          <a:ln>
                            <a:noFill/>
                          </a:ln>
                          <a:solidFill>
                            <a:schemeClr val="tx1"/>
                          </a:solidFill>
                          <a:effectLst/>
                          <a:latin typeface="+mn-ea"/>
                          <a:ea typeface="+mn-ea"/>
                          <a:cs typeface="メイリオ" pitchFamily="50" charset="-128"/>
                        </a:rPr>
                        <a:t>13:15</a:t>
                      </a:r>
                      <a:endParaRPr kumimoji="1" lang="ja-JP" altLang="en-US" sz="2000" b="0" i="0" u="none" strike="noStrike" cap="none" normalizeH="0" baseline="0">
                        <a:ln>
                          <a:noFill/>
                        </a:ln>
                        <a:solidFill>
                          <a:schemeClr val="tx1"/>
                        </a:solidFill>
                        <a:effectLst/>
                        <a:latin typeface="+mn-ea"/>
                        <a:ea typeface="+mn-ea"/>
                        <a:cs typeface="メイリオ" pitchFamily="50" charset="-128"/>
                      </a:endParaRP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ja-JP" altLang="en-US" sz="1800">
                          <a:latin typeface="+mn-ea"/>
                          <a:ea typeface="+mn-ea"/>
                        </a:rPr>
                        <a:t>（昼食）</a:t>
                      </a:r>
                    </a:p>
                  </a:txBody>
                  <a:tcPr marT="10800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ja-JP" altLang="en-US" sz="2000">
                        <a:latin typeface="+mn-ea"/>
                        <a:ea typeface="+mn-ea"/>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8"/>
                  </a:ext>
                </a:extLst>
              </a:tr>
              <a:tr h="451484">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mn-ea"/>
                          <a:ea typeface="+mn-ea"/>
                          <a:cs typeface="メイリオ" pitchFamily="50" charset="-128"/>
                        </a:rPr>
                        <a:t>13:15</a:t>
                      </a:r>
                      <a:r>
                        <a:rPr kumimoji="1" lang="ja-JP" altLang="en-US" sz="2000" b="0" i="0" u="none" strike="noStrike" cap="none" normalizeH="0" baseline="0">
                          <a:ln>
                            <a:noFill/>
                          </a:ln>
                          <a:solidFill>
                            <a:schemeClr val="tx1"/>
                          </a:solidFill>
                          <a:effectLst/>
                          <a:latin typeface="+mn-ea"/>
                          <a:ea typeface="+mn-ea"/>
                          <a:cs typeface="メイリオ" pitchFamily="50" charset="-128"/>
                        </a:rPr>
                        <a:t>～</a:t>
                      </a:r>
                      <a:r>
                        <a:rPr kumimoji="1" lang="en-US" altLang="ja-JP" sz="2000" b="0" i="0" u="none" strike="noStrike" cap="none" normalizeH="0" baseline="0">
                          <a:ln>
                            <a:noFill/>
                          </a:ln>
                          <a:solidFill>
                            <a:schemeClr val="tx1"/>
                          </a:solidFill>
                          <a:effectLst/>
                          <a:latin typeface="+mn-ea"/>
                          <a:ea typeface="+mn-ea"/>
                          <a:cs typeface="メイリオ" pitchFamily="50" charset="-128"/>
                        </a:rPr>
                        <a:t>13:45</a:t>
                      </a: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ysClr val="window" lastClr="FFFFFF"/>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cs typeface="メイリオ" pitchFamily="50" charset="-128"/>
                        </a:rPr>
                        <a:t>講義</a:t>
                      </a:r>
                      <a:r>
                        <a:rPr kumimoji="1" lang="en-US" altLang="ja-JP" sz="1800" b="0" i="0" u="none" strike="noStrike" cap="none" normalizeH="0" baseline="0" dirty="0">
                          <a:ln>
                            <a:noFill/>
                          </a:ln>
                          <a:solidFill>
                            <a:schemeClr val="tx1"/>
                          </a:solidFill>
                          <a:effectLst/>
                          <a:latin typeface="+mn-ea"/>
                          <a:ea typeface="+mn-ea"/>
                          <a:cs typeface="メイリオ" pitchFamily="50" charset="-128"/>
                        </a:rPr>
                        <a:t>4</a:t>
                      </a:r>
                      <a:endParaRPr kumimoji="1" lang="ja-JP" altLang="en-US" sz="1800" b="0" i="0" u="none" strike="noStrike" cap="none"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ysClr val="window" lastClr="FFFFFF"/>
                    </a:solidFill>
                  </a:tcPr>
                </a:tc>
                <a:tc>
                  <a:txBody>
                    <a:bodyPr/>
                    <a:lstStyle/>
                    <a:p>
                      <a:pPr marL="87313"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2000" b="0" i="0" u="none" strike="noStrike" cap="none" spc="-150" normalizeH="0" baseline="0" dirty="0">
                          <a:ln>
                            <a:noFill/>
                          </a:ln>
                          <a:solidFill>
                            <a:schemeClr val="tx1"/>
                          </a:solidFill>
                          <a:effectLst/>
                          <a:latin typeface="+mn-ea"/>
                          <a:ea typeface="+mn-ea"/>
                          <a:cs typeface="メイリオ" pitchFamily="50" charset="-128"/>
                        </a:rPr>
                        <a:t>スポーツボランティア・リーダーの心得と役割</a:t>
                      </a:r>
                      <a:endParaRPr kumimoji="1" lang="en-US" altLang="ja-JP" sz="2000" b="0" i="0" u="none" strike="noStrike" cap="none" spc="-150"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9"/>
                  </a:ext>
                </a:extLst>
              </a:tr>
              <a:tr h="451484">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mn-ea"/>
                          <a:ea typeface="+mn-ea"/>
                          <a:cs typeface="メイリオ" pitchFamily="50" charset="-128"/>
                        </a:rPr>
                        <a:t>13:45</a:t>
                      </a:r>
                      <a:r>
                        <a:rPr kumimoji="1" lang="ja-JP" altLang="en-US" sz="2000" b="0" i="0" u="none" strike="noStrike" cap="none" normalizeH="0" baseline="0">
                          <a:ln>
                            <a:noFill/>
                          </a:ln>
                          <a:solidFill>
                            <a:schemeClr val="tx1"/>
                          </a:solidFill>
                          <a:effectLst/>
                          <a:latin typeface="+mn-ea"/>
                          <a:ea typeface="+mn-ea"/>
                          <a:cs typeface="メイリオ" pitchFamily="50" charset="-128"/>
                        </a:rPr>
                        <a:t>～</a:t>
                      </a:r>
                      <a:r>
                        <a:rPr kumimoji="1" lang="en-US" altLang="ja-JP" sz="2000" b="0" i="0" u="none" strike="noStrike" cap="none" normalizeH="0" baseline="0">
                          <a:ln>
                            <a:noFill/>
                          </a:ln>
                          <a:solidFill>
                            <a:schemeClr val="tx1"/>
                          </a:solidFill>
                          <a:effectLst/>
                          <a:latin typeface="+mn-ea"/>
                          <a:ea typeface="+mn-ea"/>
                          <a:cs typeface="メイリオ" pitchFamily="50" charset="-128"/>
                        </a:rPr>
                        <a:t>14:25</a:t>
                      </a:r>
                      <a:endParaRPr kumimoji="1" lang="ja-JP" altLang="en-US" sz="2000" b="0" i="0" u="none" strike="noStrike" cap="none" normalizeH="0" baseline="0">
                        <a:ln>
                          <a:noFill/>
                        </a:ln>
                        <a:solidFill>
                          <a:schemeClr val="tx1"/>
                        </a:solidFill>
                        <a:effectLst/>
                        <a:latin typeface="+mn-ea"/>
                        <a:ea typeface="+mn-ea"/>
                        <a:cs typeface="メイリオ" pitchFamily="50" charset="-128"/>
                      </a:endParaRP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a:ln>
                            <a:noFill/>
                          </a:ln>
                          <a:solidFill>
                            <a:schemeClr val="tx1"/>
                          </a:solidFill>
                          <a:effectLst/>
                          <a:latin typeface="+mn-ea"/>
                          <a:ea typeface="+mn-ea"/>
                          <a:cs typeface="メイリオ" pitchFamily="50" charset="-128"/>
                        </a:rPr>
                        <a:t>講義</a:t>
                      </a:r>
                      <a:r>
                        <a:rPr kumimoji="1" lang="en-US" altLang="ja-JP" sz="1800" b="0" i="0" u="none" strike="noStrike" cap="none" normalizeH="0" baseline="0">
                          <a:ln>
                            <a:noFill/>
                          </a:ln>
                          <a:solidFill>
                            <a:schemeClr val="tx1"/>
                          </a:solidFill>
                          <a:effectLst/>
                          <a:latin typeface="+mn-ea"/>
                          <a:ea typeface="+mn-ea"/>
                          <a:cs typeface="メイリオ" pitchFamily="50" charset="-128"/>
                        </a:rPr>
                        <a:t>5</a:t>
                      </a:r>
                      <a:endParaRPr kumimoji="1" lang="ja-JP" altLang="en-US" sz="1800" b="0" i="0" u="none" strike="noStrike" cap="none" normalizeH="0" baseline="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p>
                      <a:pPr marL="87313" marR="0" lvl="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cs typeface="メイリオ" pitchFamily="50" charset="-128"/>
                        </a:rPr>
                        <a:t>1</a:t>
                      </a:r>
                      <a:r>
                        <a:rPr kumimoji="1" lang="ja-JP" altLang="en-US" sz="2000" b="0" i="0" u="none" strike="noStrike" cap="none" normalizeH="0" baseline="0" dirty="0">
                          <a:ln>
                            <a:noFill/>
                          </a:ln>
                          <a:solidFill>
                            <a:schemeClr val="tx1"/>
                          </a:solidFill>
                          <a:effectLst/>
                          <a:latin typeface="+mn-ea"/>
                          <a:ea typeface="+mn-ea"/>
                          <a:cs typeface="メイリオ" pitchFamily="50" charset="-128"/>
                        </a:rPr>
                        <a:t>分間スピーチ</a:t>
                      </a:r>
                      <a:endParaRPr kumimoji="1" lang="en-US" altLang="ja-JP" sz="2000" b="0" i="0" u="none" strike="noStrike" cap="none" normalizeH="0" baseline="0" dirty="0">
                        <a:ln>
                          <a:noFill/>
                        </a:ln>
                        <a:solidFill>
                          <a:schemeClr val="tx1"/>
                        </a:solidFill>
                        <a:effectLst/>
                        <a:latin typeface="+mn-ea"/>
                        <a:ea typeface="+mn-ea"/>
                        <a:cs typeface="メイリオ" pitchFamily="50" charset="-128"/>
                      </a:endParaRPr>
                    </a:p>
                  </a:txBody>
                  <a:tcPr marT="10800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extLst>
                  <a:ext uri="{0D108BD9-81ED-4DB2-BD59-A6C34878D82A}">
                    <a16:rowId xmlns:a16="http://schemas.microsoft.com/office/drawing/2014/main" val="10004"/>
                  </a:ext>
                </a:extLst>
              </a:tr>
              <a:tr h="451484">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cs typeface="メイリオ" pitchFamily="50" charset="-128"/>
                        </a:rPr>
                        <a:t>14:35</a:t>
                      </a:r>
                      <a:r>
                        <a:rPr kumimoji="1" lang="ja-JP" altLang="en-US" sz="2000" b="0" i="0" u="none" strike="noStrike" cap="none" normalizeH="0" baseline="0" dirty="0">
                          <a:ln>
                            <a:noFill/>
                          </a:ln>
                          <a:solidFill>
                            <a:schemeClr val="tx1"/>
                          </a:solidFill>
                          <a:effectLst/>
                          <a:latin typeface="+mn-ea"/>
                          <a:ea typeface="+mn-ea"/>
                          <a:cs typeface="メイリオ" pitchFamily="50" charset="-128"/>
                        </a:rPr>
                        <a:t>～</a:t>
                      </a:r>
                      <a:r>
                        <a:rPr kumimoji="1" lang="en-US" altLang="ja-JP" sz="2000" b="0" i="0" u="none" strike="noStrike" cap="none" normalizeH="0" baseline="0" dirty="0">
                          <a:ln>
                            <a:noFill/>
                          </a:ln>
                          <a:solidFill>
                            <a:schemeClr val="tx1"/>
                          </a:solidFill>
                          <a:effectLst/>
                          <a:latin typeface="+mn-ea"/>
                          <a:ea typeface="+mn-ea"/>
                          <a:cs typeface="メイリオ" pitchFamily="50" charset="-128"/>
                        </a:rPr>
                        <a:t>15:15</a:t>
                      </a:r>
                      <a:endParaRPr kumimoji="1" lang="ja-JP" altLang="ja-JP" sz="2000" b="0" i="0" u="none" strike="noStrike" cap="none" normalizeH="0" baseline="0" dirty="0">
                        <a:ln>
                          <a:noFill/>
                        </a:ln>
                        <a:solidFill>
                          <a:schemeClr val="tx1"/>
                        </a:solidFill>
                        <a:effectLst/>
                        <a:latin typeface="+mn-ea"/>
                        <a:ea typeface="+mn-ea"/>
                        <a:cs typeface="メイリオ" pitchFamily="50" charset="-128"/>
                      </a:endParaRP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cs typeface="メイリオ" pitchFamily="50" charset="-128"/>
                        </a:rPr>
                        <a:t>講義</a:t>
                      </a:r>
                      <a:r>
                        <a:rPr kumimoji="1" lang="en-US" altLang="ja-JP" sz="1800" b="0" i="0" u="none" strike="noStrike" cap="none" normalizeH="0" baseline="0" dirty="0">
                          <a:ln>
                            <a:noFill/>
                          </a:ln>
                          <a:solidFill>
                            <a:schemeClr val="tx1"/>
                          </a:solidFill>
                          <a:effectLst/>
                          <a:latin typeface="+mn-ea"/>
                          <a:ea typeface="+mn-ea"/>
                          <a:cs typeface="メイリオ" pitchFamily="50" charset="-128"/>
                        </a:rPr>
                        <a:t>6</a:t>
                      </a:r>
                      <a:endParaRPr kumimoji="1" lang="ja-JP" altLang="en-US" sz="1800" b="0" i="0" u="none" strike="noStrike" cap="none"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87313" marR="0" lvl="0" indent="0" algn="l"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spc="-150" normalizeH="0" baseline="0" dirty="0">
                          <a:ln>
                            <a:noFill/>
                          </a:ln>
                          <a:solidFill>
                            <a:schemeClr val="tx1"/>
                          </a:solidFill>
                          <a:effectLst/>
                          <a:latin typeface="+mn-ea"/>
                          <a:ea typeface="+mn-ea"/>
                          <a:cs typeface="メイリオ" pitchFamily="50" charset="-128"/>
                        </a:rPr>
                        <a:t>リスクマネジメント</a:t>
                      </a:r>
                      <a:endParaRPr kumimoji="1" lang="en-US" altLang="ja-JP" sz="1800" b="0" i="0" u="none" strike="noStrike" cap="none" spc="-150"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3917769"/>
                  </a:ext>
                </a:extLst>
              </a:tr>
              <a:tr h="451484">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a:ln>
                            <a:noFill/>
                          </a:ln>
                          <a:solidFill>
                            <a:schemeClr val="tx1"/>
                          </a:solidFill>
                          <a:effectLst/>
                          <a:latin typeface="+mn-ea"/>
                          <a:ea typeface="+mn-ea"/>
                          <a:cs typeface="メイリオ" pitchFamily="50" charset="-128"/>
                        </a:rPr>
                        <a:t>15:15</a:t>
                      </a:r>
                      <a:r>
                        <a:rPr kumimoji="1" lang="ja-JP" altLang="en-US" sz="2000" b="0" i="0" u="none" strike="noStrike" cap="none" normalizeH="0" baseline="0">
                          <a:ln>
                            <a:noFill/>
                          </a:ln>
                          <a:solidFill>
                            <a:schemeClr val="tx1"/>
                          </a:solidFill>
                          <a:effectLst/>
                          <a:latin typeface="+mn-ea"/>
                          <a:ea typeface="+mn-ea"/>
                          <a:cs typeface="メイリオ" pitchFamily="50" charset="-128"/>
                        </a:rPr>
                        <a:t>～</a:t>
                      </a:r>
                      <a:r>
                        <a:rPr kumimoji="1" lang="en-US" altLang="ja-JP" sz="2000" b="0" i="0" u="none" strike="noStrike" cap="none" normalizeH="0" baseline="0">
                          <a:ln>
                            <a:noFill/>
                          </a:ln>
                          <a:solidFill>
                            <a:schemeClr val="tx1"/>
                          </a:solidFill>
                          <a:effectLst/>
                          <a:latin typeface="+mn-ea"/>
                          <a:ea typeface="+mn-ea"/>
                          <a:cs typeface="メイリオ" pitchFamily="50" charset="-128"/>
                        </a:rPr>
                        <a:t>15:55</a:t>
                      </a:r>
                      <a:endParaRPr kumimoji="1" lang="ja-JP" altLang="ja-JP" sz="2000" b="0" i="0" u="none" strike="noStrike" cap="none" normalizeH="0" baseline="0">
                        <a:ln>
                          <a:noFill/>
                        </a:ln>
                        <a:solidFill>
                          <a:schemeClr val="tx1"/>
                        </a:solidFill>
                        <a:effectLst/>
                        <a:latin typeface="+mn-ea"/>
                        <a:ea typeface="+mn-ea"/>
                        <a:cs typeface="メイリオ" pitchFamily="50" charset="-128"/>
                      </a:endParaRP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cs typeface="メイリオ" pitchFamily="50" charset="-128"/>
                        </a:rPr>
                        <a:t>講義</a:t>
                      </a:r>
                      <a:r>
                        <a:rPr kumimoji="1" lang="en-US" altLang="ja-JP" sz="1800" b="0" i="0" u="none" strike="noStrike" cap="none" normalizeH="0" baseline="0" dirty="0">
                          <a:ln>
                            <a:noFill/>
                          </a:ln>
                          <a:solidFill>
                            <a:schemeClr val="tx1"/>
                          </a:solidFill>
                          <a:effectLst/>
                          <a:latin typeface="+mn-ea"/>
                          <a:ea typeface="+mn-ea"/>
                          <a:cs typeface="メイリオ" pitchFamily="50" charset="-128"/>
                        </a:rPr>
                        <a:t>7</a:t>
                      </a:r>
                      <a:endParaRPr kumimoji="1" lang="ja-JP" altLang="en-US" sz="1800" b="0" i="0" u="none" strike="noStrike" cap="none"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p>
                      <a:pPr marL="87313" marR="0" lvl="0" indent="0" algn="l" defTabSz="914400" rtl="0" eaLnBrk="1" fontAlgn="base" latinLnBrk="0" hangingPunct="1">
                        <a:lnSpc>
                          <a:spcPct val="11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cs typeface="メイリオ" pitchFamily="50" charset="-128"/>
                        </a:rPr>
                        <a:t>スポーツボランティアに関する社会状況</a:t>
                      </a:r>
                      <a:endParaRPr kumimoji="1" lang="en-US" altLang="ja-JP" sz="2000" b="0" i="0" u="none" strike="noStrike" cap="none"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extLst>
                  <a:ext uri="{0D108BD9-81ED-4DB2-BD59-A6C34878D82A}">
                    <a16:rowId xmlns:a16="http://schemas.microsoft.com/office/drawing/2014/main" val="10002"/>
                  </a:ext>
                </a:extLst>
              </a:tr>
              <a:tr h="451484">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mn-ea"/>
                          <a:ea typeface="+mn-ea"/>
                          <a:cs typeface="メイリオ" pitchFamily="50" charset="-128"/>
                        </a:rPr>
                        <a:t>15:55</a:t>
                      </a:r>
                      <a:r>
                        <a:rPr kumimoji="1" lang="ja-JP" altLang="en-US" sz="2000" b="0" i="0" u="none" strike="noStrike" cap="none" normalizeH="0" baseline="0" dirty="0">
                          <a:ln>
                            <a:noFill/>
                          </a:ln>
                          <a:solidFill>
                            <a:schemeClr val="tx1"/>
                          </a:solidFill>
                          <a:effectLst/>
                          <a:latin typeface="+mn-ea"/>
                          <a:ea typeface="+mn-ea"/>
                          <a:cs typeface="メイリオ" pitchFamily="50" charset="-128"/>
                        </a:rPr>
                        <a:t>～</a:t>
                      </a:r>
                      <a:r>
                        <a:rPr kumimoji="1" lang="en-US" altLang="ja-JP" sz="2000" b="0" i="0" u="none" strike="noStrike" cap="none" normalizeH="0" baseline="0" dirty="0">
                          <a:ln>
                            <a:noFill/>
                          </a:ln>
                          <a:solidFill>
                            <a:schemeClr val="tx1"/>
                          </a:solidFill>
                          <a:effectLst/>
                          <a:latin typeface="+mn-ea"/>
                          <a:ea typeface="+mn-ea"/>
                          <a:cs typeface="メイリオ" pitchFamily="50" charset="-128"/>
                        </a:rPr>
                        <a:t>16:15</a:t>
                      </a:r>
                      <a:endParaRPr kumimoji="1" lang="ja-JP" altLang="ja-JP" sz="2000" b="0" i="0" u="none" strike="noStrike" cap="none" normalizeH="0" baseline="0" dirty="0">
                        <a:ln>
                          <a:noFill/>
                        </a:ln>
                        <a:solidFill>
                          <a:schemeClr val="tx1"/>
                        </a:solidFill>
                        <a:effectLst/>
                        <a:latin typeface="+mn-ea"/>
                        <a:ea typeface="+mn-ea"/>
                        <a:cs typeface="メイリオ" pitchFamily="50" charset="-128"/>
                      </a:endParaRP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cs typeface="メイリオ" pitchFamily="50" charset="-128"/>
                        </a:rPr>
                        <a:t>講義</a:t>
                      </a:r>
                      <a:r>
                        <a:rPr kumimoji="1" lang="en-US" altLang="ja-JP" sz="1800" b="0" i="0" u="none" strike="noStrike" cap="none" normalizeH="0" baseline="0" dirty="0">
                          <a:ln>
                            <a:noFill/>
                          </a:ln>
                          <a:solidFill>
                            <a:schemeClr val="tx1"/>
                          </a:solidFill>
                          <a:effectLst/>
                          <a:latin typeface="+mn-ea"/>
                          <a:ea typeface="+mn-ea"/>
                          <a:cs typeface="メイリオ" pitchFamily="50" charset="-128"/>
                        </a:rPr>
                        <a:t>8</a:t>
                      </a:r>
                      <a:endParaRPr kumimoji="1" lang="ja-JP" altLang="en-US" sz="1800" b="0" i="0" u="none" strike="noStrike" cap="none"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marL="87313" marR="0" lvl="0" indent="0" algn="l" defTabSz="914400" rtl="0" eaLnBrk="1" fontAlgn="base" latinLnBrk="0" hangingPunct="1">
                        <a:lnSpc>
                          <a:spcPct val="11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n-ea"/>
                          <a:ea typeface="+mn-ea"/>
                          <a:cs typeface="メイリオ" pitchFamily="50" charset="-128"/>
                        </a:rPr>
                        <a:t>振り返り</a:t>
                      </a:r>
                      <a:endParaRPr kumimoji="1" lang="en-US" altLang="ja-JP" sz="2000" b="0" i="0" u="none" strike="noStrike" cap="none" normalizeH="0" baseline="0" dirty="0">
                        <a:ln>
                          <a:noFill/>
                        </a:ln>
                        <a:solidFill>
                          <a:schemeClr val="tx1"/>
                        </a:solidFill>
                        <a:effectLst/>
                        <a:latin typeface="+mn-ea"/>
                        <a:ea typeface="+mn-ea"/>
                        <a:cs typeface="メイリオ"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20948686"/>
                  </a:ext>
                </a:extLst>
              </a:tr>
              <a:tr h="451484">
                <a:tc>
                  <a:txBody>
                    <a:bodyPr/>
                    <a:lstStyle>
                      <a:lvl1pPr marL="0" algn="l" defTabSz="914400" rtl="0" eaLnBrk="1" latinLnBrk="0" hangingPunct="1">
                        <a:spcBef>
                          <a:spcPct val="20000"/>
                        </a:spcBef>
                        <a:buFont typeface="Arial" pitchFamily="34" charset="0"/>
                        <a:defRPr kumimoji="1" sz="2800" kern="1200">
                          <a:solidFill>
                            <a:schemeClr val="tx1"/>
                          </a:solidFill>
                          <a:latin typeface="Calibri" pitchFamily="34" charset="0"/>
                          <a:ea typeface="ＭＳ Ｐゴシック" pitchFamily="50" charset="-128"/>
                        </a:defRPr>
                      </a:lvl1pPr>
                      <a:lvl2pPr marL="742950" indent="-285750" algn="l" defTabSz="914400" rtl="0" eaLnBrk="1" latinLnBrk="0" hangingPunct="1">
                        <a:spcBef>
                          <a:spcPct val="20000"/>
                        </a:spcBef>
                        <a:buFont typeface="Arial" pitchFamily="34" charset="0"/>
                        <a:defRPr kumimoji="1" sz="2400" kern="1200">
                          <a:solidFill>
                            <a:schemeClr val="tx1"/>
                          </a:solidFill>
                          <a:latin typeface="Calibri" pitchFamily="34" charset="0"/>
                          <a:ea typeface="ＭＳ Ｐゴシック" pitchFamily="50" charset="-128"/>
                        </a:defRPr>
                      </a:lvl2pPr>
                      <a:lvl3pPr marL="1143000" indent="-228600" algn="l" defTabSz="914400" rtl="0" eaLnBrk="1" latinLnBrk="0" hangingPunct="1">
                        <a:spcBef>
                          <a:spcPct val="20000"/>
                        </a:spcBef>
                        <a:buFont typeface="Arial" pitchFamily="34" charset="0"/>
                        <a:defRPr kumimoji="1" sz="2000" kern="1200">
                          <a:solidFill>
                            <a:schemeClr val="tx1"/>
                          </a:solidFill>
                          <a:latin typeface="Calibri" pitchFamily="34" charset="0"/>
                          <a:ea typeface="ＭＳ Ｐゴシック" pitchFamily="50" charset="-128"/>
                        </a:defRPr>
                      </a:lvl3pPr>
                      <a:lvl4pPr marL="16002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4pPr>
                      <a:lvl5pPr marL="20574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5pPr>
                      <a:lvl6pPr marL="25146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6pPr>
                      <a:lvl7pPr marL="29718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7pPr>
                      <a:lvl8pPr marL="34290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8pPr>
                      <a:lvl9pPr marL="38862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en-US" altLang="ja-JP" sz="2000" b="0" i="0" u="none" strike="noStrike" cap="none" normalizeH="0" baseline="0">
                          <a:ln>
                            <a:noFill/>
                          </a:ln>
                          <a:solidFill>
                            <a:srgbClr val="000000"/>
                          </a:solidFill>
                          <a:effectLst/>
                          <a:latin typeface="+mn-ea"/>
                          <a:ea typeface="+mn-ea"/>
                          <a:cs typeface="メイリオ" pitchFamily="50" charset="-128"/>
                        </a:rPr>
                        <a:t>16:15</a:t>
                      </a:r>
                      <a:r>
                        <a:rPr kumimoji="1" lang="ja-JP" altLang="en-US" sz="2000" b="0" i="0" u="none" strike="noStrike" cap="none" normalizeH="0" baseline="0">
                          <a:ln>
                            <a:noFill/>
                          </a:ln>
                          <a:solidFill>
                            <a:srgbClr val="000000"/>
                          </a:solidFill>
                          <a:effectLst/>
                          <a:latin typeface="+mn-ea"/>
                          <a:ea typeface="+mn-ea"/>
                          <a:cs typeface="メイリオ" pitchFamily="50" charset="-128"/>
                        </a:rPr>
                        <a:t>～</a:t>
                      </a:r>
                      <a:r>
                        <a:rPr kumimoji="1" lang="en-US" altLang="ja-JP" sz="2000" b="0" i="0" u="none" strike="noStrike" cap="none" normalizeH="0" baseline="0">
                          <a:ln>
                            <a:noFill/>
                          </a:ln>
                          <a:solidFill>
                            <a:srgbClr val="000000"/>
                          </a:solidFill>
                          <a:effectLst/>
                          <a:latin typeface="+mn-ea"/>
                          <a:ea typeface="+mn-ea"/>
                          <a:cs typeface="メイリオ" pitchFamily="50" charset="-128"/>
                        </a:rPr>
                        <a:t>16:30</a:t>
                      </a:r>
                      <a:endParaRPr kumimoji="1" lang="ja-JP" altLang="en-US" sz="2000" b="0" i="0" u="none" strike="noStrike" cap="none" normalizeH="0" baseline="0">
                        <a:ln>
                          <a:noFill/>
                        </a:ln>
                        <a:solidFill>
                          <a:srgbClr val="000000"/>
                        </a:solidFill>
                        <a:effectLst/>
                        <a:latin typeface="+mn-ea"/>
                        <a:ea typeface="+mn-ea"/>
                        <a:cs typeface="メイリオ" pitchFamily="50" charset="-128"/>
                      </a:endParaRPr>
                    </a:p>
                  </a:txBody>
                  <a:tcPr marL="36000" marR="36000" marT="45680" marB="0" anchor="ctr" horzOverflow="overflow">
                    <a:lnL w="12700" cap="flat" cmpd="sng" algn="ctr">
                      <a:solidFill>
                        <a:schemeClr val="bg2"/>
                      </a:solidFill>
                      <a:prstDash val="solid"/>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lvl1pPr marL="0" algn="l" defTabSz="914400" rtl="0" eaLnBrk="1" latinLnBrk="0" hangingPunct="1">
                        <a:spcBef>
                          <a:spcPct val="20000"/>
                        </a:spcBef>
                        <a:buFont typeface="Arial" pitchFamily="34" charset="0"/>
                        <a:defRPr kumimoji="1" sz="2800" kern="1200">
                          <a:solidFill>
                            <a:schemeClr val="tx1"/>
                          </a:solidFill>
                          <a:latin typeface="Calibri" pitchFamily="34" charset="0"/>
                          <a:ea typeface="ＭＳ Ｐゴシック" pitchFamily="50" charset="-128"/>
                        </a:defRPr>
                      </a:lvl1pPr>
                      <a:lvl2pPr marL="742950" indent="-285750" algn="l" defTabSz="914400" rtl="0" eaLnBrk="1" latinLnBrk="0" hangingPunct="1">
                        <a:spcBef>
                          <a:spcPct val="20000"/>
                        </a:spcBef>
                        <a:buFont typeface="Arial" pitchFamily="34" charset="0"/>
                        <a:defRPr kumimoji="1" sz="2400" kern="1200">
                          <a:solidFill>
                            <a:schemeClr val="tx1"/>
                          </a:solidFill>
                          <a:latin typeface="Calibri" pitchFamily="34" charset="0"/>
                          <a:ea typeface="ＭＳ Ｐゴシック" pitchFamily="50" charset="-128"/>
                        </a:defRPr>
                      </a:lvl2pPr>
                      <a:lvl3pPr marL="1143000" indent="-228600" algn="l" defTabSz="914400" rtl="0" eaLnBrk="1" latinLnBrk="0" hangingPunct="1">
                        <a:spcBef>
                          <a:spcPct val="20000"/>
                        </a:spcBef>
                        <a:buFont typeface="Arial" pitchFamily="34" charset="0"/>
                        <a:defRPr kumimoji="1" sz="2000" kern="1200">
                          <a:solidFill>
                            <a:schemeClr val="tx1"/>
                          </a:solidFill>
                          <a:latin typeface="Calibri" pitchFamily="34" charset="0"/>
                          <a:ea typeface="ＭＳ Ｐゴシック" pitchFamily="50" charset="-128"/>
                        </a:defRPr>
                      </a:lvl3pPr>
                      <a:lvl4pPr marL="16002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4pPr>
                      <a:lvl5pPr marL="20574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5pPr>
                      <a:lvl6pPr marL="25146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6pPr>
                      <a:lvl7pPr marL="29718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7pPr>
                      <a:lvl8pPr marL="34290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8pPr>
                      <a:lvl9pPr marL="38862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a:ln>
                            <a:noFill/>
                          </a:ln>
                          <a:solidFill>
                            <a:srgbClr val="000000"/>
                          </a:solidFill>
                          <a:effectLst/>
                          <a:latin typeface="+mn-ea"/>
                          <a:ea typeface="+mn-ea"/>
                          <a:cs typeface="メイリオ" pitchFamily="50" charset="-128"/>
                        </a:rPr>
                        <a:t>連絡事項</a:t>
                      </a: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rgbClr val="6EB82D"/>
                      </a:solidFill>
                      <a:prstDash val="sys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tc>
                  <a:txBody>
                    <a:bodyPr/>
                    <a:lstStyle/>
                    <a:p>
                      <a:pPr marL="87313" marR="0" lvl="0" indent="0" algn="l" defTabSz="914400" rtl="0" eaLnBrk="1" fontAlgn="base" latinLnBrk="0" hangingPunct="1">
                        <a:lnSpc>
                          <a:spcPct val="110000"/>
                        </a:lnSpc>
                        <a:spcBef>
                          <a:spcPct val="0"/>
                        </a:spcBef>
                        <a:spcAft>
                          <a:spcPct val="0"/>
                        </a:spcAft>
                        <a:buClrTx/>
                        <a:buSzTx/>
                        <a:buFontTx/>
                        <a:buNone/>
                        <a:tabLst/>
                      </a:pPr>
                      <a:endParaRPr kumimoji="1" lang="en-US" altLang="ja-JP" sz="2000" b="0" i="0" u="none" strike="noStrike" cap="none" normalizeH="0" baseline="0" dirty="0">
                        <a:ln>
                          <a:noFill/>
                        </a:ln>
                        <a:solidFill>
                          <a:srgbClr val="000000"/>
                        </a:solidFill>
                        <a:effectLst/>
                        <a:latin typeface="+mn-ea"/>
                        <a:ea typeface="+mn-ea"/>
                        <a:cs typeface="メイリオ" panose="020B0604030504040204" pitchFamily="50" charset="-128"/>
                      </a:endParaRPr>
                    </a:p>
                  </a:txBody>
                  <a:tcPr marT="45680" marB="0" anchor="ctr" horzOverflow="overflow">
                    <a:lnL w="12700" cap="flat" cmpd="sng" algn="ctr">
                      <a:solidFill>
                        <a:srgbClr val="6EB82D"/>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E2F4D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3353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8C00A3-4190-4400-8F82-958BA7499D15}"/>
              </a:ext>
            </a:extLst>
          </p:cNvPr>
          <p:cNvSpPr>
            <a:spLocks noGrp="1"/>
          </p:cNvSpPr>
          <p:nvPr>
            <p:ph type="title"/>
          </p:nvPr>
        </p:nvSpPr>
        <p:spPr>
          <a:xfrm>
            <a:off x="539552" y="327142"/>
            <a:ext cx="7848872" cy="475529"/>
          </a:xfrm>
        </p:spPr>
        <p:txBody>
          <a:bodyPr/>
          <a:lstStyle/>
          <a:p>
            <a:r>
              <a:rPr kumimoji="1" lang="ja-JP" altLang="en-US" sz="2800"/>
              <a:t>横浜マラソン</a:t>
            </a:r>
            <a:r>
              <a:rPr kumimoji="1" lang="en-US" altLang="ja-JP" sz="2800"/>
              <a:t>2019</a:t>
            </a:r>
            <a:r>
              <a:rPr kumimoji="1" lang="ja-JP" altLang="en-US" sz="2800"/>
              <a:t>　ボランティア活動体制</a:t>
            </a:r>
          </a:p>
        </p:txBody>
      </p:sp>
      <p:sp>
        <p:nvSpPr>
          <p:cNvPr id="3" name="正方形/長方形 2">
            <a:extLst>
              <a:ext uri="{FF2B5EF4-FFF2-40B4-BE49-F238E27FC236}">
                <a16:creationId xmlns:a16="http://schemas.microsoft.com/office/drawing/2014/main" id="{AC9521E9-3D94-4FEC-ACBA-50A3B1C37277}"/>
              </a:ext>
            </a:extLst>
          </p:cNvPr>
          <p:cNvSpPr/>
          <p:nvPr/>
        </p:nvSpPr>
        <p:spPr bwMode="auto">
          <a:xfrm>
            <a:off x="0" y="1058250"/>
            <a:ext cx="9144000" cy="5472608"/>
          </a:xfrm>
          <a:prstGeom prst="rect">
            <a:avLst/>
          </a:prstGeom>
          <a:blipFill dpi="0" rotWithShape="1">
            <a:blip r:embed="rId3" cstate="screen">
              <a:alphaModFix amt="40000"/>
              <a:extLst>
                <a:ext uri="{28A0092B-C50C-407E-A947-70E740481C1C}">
                  <a14:useLocalDpi xmlns:a14="http://schemas.microsoft.com/office/drawing/2010/main"/>
                </a:ext>
              </a:extLst>
            </a:blip>
            <a:srcRect/>
            <a:stretch>
              <a:fillRect/>
            </a:stretch>
          </a:bli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grpSp>
        <p:nvGrpSpPr>
          <p:cNvPr id="4" name="グループ化 3">
            <a:extLst>
              <a:ext uri="{FF2B5EF4-FFF2-40B4-BE49-F238E27FC236}">
                <a16:creationId xmlns:a16="http://schemas.microsoft.com/office/drawing/2014/main" id="{5ED6BC78-1500-4B42-921A-B91D7F1C3A12}"/>
              </a:ext>
            </a:extLst>
          </p:cNvPr>
          <p:cNvGrpSpPr/>
          <p:nvPr/>
        </p:nvGrpSpPr>
        <p:grpSpPr>
          <a:xfrm>
            <a:off x="611187" y="1114489"/>
            <a:ext cx="7921625" cy="5360130"/>
            <a:chOff x="-468934" y="1052736"/>
            <a:chExt cx="7921625" cy="5360130"/>
          </a:xfrm>
        </p:grpSpPr>
        <p:sp>
          <p:nvSpPr>
            <p:cNvPr id="5" name="台形 4">
              <a:extLst>
                <a:ext uri="{FF2B5EF4-FFF2-40B4-BE49-F238E27FC236}">
                  <a16:creationId xmlns:a16="http://schemas.microsoft.com/office/drawing/2014/main" id="{88BAC9BB-E395-4D54-B181-2C52A53D9F40}"/>
                </a:ext>
              </a:extLst>
            </p:cNvPr>
            <p:cNvSpPr/>
            <p:nvPr/>
          </p:nvSpPr>
          <p:spPr bwMode="auto">
            <a:xfrm rot="10800000">
              <a:off x="-468934" y="1052736"/>
              <a:ext cx="7921625" cy="1369315"/>
            </a:xfrm>
            <a:prstGeom prst="trapezoid">
              <a:avLst>
                <a:gd name="adj" fmla="val 74110"/>
              </a:avLst>
            </a:prstGeom>
            <a:solidFill>
              <a:srgbClr val="FF5D26"/>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marR="0" lvl="0" indent="-271463" algn="ctr" defTabSz="914400" rtl="0" eaLnBrk="1" fontAlgn="base" latinLnBrk="0" hangingPunct="1">
                <a:lnSpc>
                  <a:spcPct val="120000"/>
                </a:lnSpc>
                <a:spcBef>
                  <a:spcPct val="20000"/>
                </a:spcBef>
                <a:spcAft>
                  <a:spcPct val="0"/>
                </a:spcAft>
                <a:buClrTx/>
                <a:buSzTx/>
                <a:buFont typeface="Wingdings" panose="05000000000000000000" pitchFamily="2" charset="2"/>
                <a:buChar char="n"/>
                <a:tabLst/>
                <a:defRPr/>
              </a:pP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6" name="台形 5">
              <a:extLst>
                <a:ext uri="{FF2B5EF4-FFF2-40B4-BE49-F238E27FC236}">
                  <a16:creationId xmlns:a16="http://schemas.microsoft.com/office/drawing/2014/main" id="{8D46B3FF-594E-43CD-AD48-7D2416578B24}"/>
                </a:ext>
              </a:extLst>
            </p:cNvPr>
            <p:cNvSpPr/>
            <p:nvPr/>
          </p:nvSpPr>
          <p:spPr bwMode="auto">
            <a:xfrm rot="10800000">
              <a:off x="1761319" y="4076011"/>
              <a:ext cx="3528391" cy="865008"/>
            </a:xfrm>
            <a:prstGeom prst="trapezoid">
              <a:avLst>
                <a:gd name="adj" fmla="val 80533"/>
              </a:avLst>
            </a:prstGeom>
            <a:solidFill>
              <a:srgbClr val="FF5665"/>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marR="0" lvl="0" indent="-271463" algn="ctr" defTabSz="914400" rtl="0" eaLnBrk="1" fontAlgn="base" latinLnBrk="0" hangingPunct="1">
                <a:lnSpc>
                  <a:spcPct val="120000"/>
                </a:lnSpc>
                <a:spcBef>
                  <a:spcPct val="20000"/>
                </a:spcBef>
                <a:spcAft>
                  <a:spcPct val="0"/>
                </a:spcAft>
                <a:buClrTx/>
                <a:buSzTx/>
                <a:buFont typeface="Wingdings" panose="05000000000000000000" pitchFamily="2" charset="2"/>
                <a:buChar char="n"/>
                <a:tabLst/>
                <a:defRPr/>
              </a:pP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 name="フローチャート: 組合せ 6">
              <a:extLst>
                <a:ext uri="{FF2B5EF4-FFF2-40B4-BE49-F238E27FC236}">
                  <a16:creationId xmlns:a16="http://schemas.microsoft.com/office/drawing/2014/main" id="{6AE0E0FF-E342-4181-91DD-2F0601884970}"/>
                </a:ext>
              </a:extLst>
            </p:cNvPr>
            <p:cNvSpPr/>
            <p:nvPr/>
          </p:nvSpPr>
          <p:spPr bwMode="auto">
            <a:xfrm>
              <a:off x="2459157" y="5045502"/>
              <a:ext cx="2128692" cy="1367364"/>
            </a:xfrm>
            <a:prstGeom prst="flowChartMerge">
              <a:avLst/>
            </a:prstGeom>
            <a:solidFill>
              <a:srgbClr val="00A0E7"/>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marR="0" lvl="0" indent="-271463" algn="ctr" defTabSz="914400" rtl="0" eaLnBrk="1" fontAlgn="base" latinLnBrk="0" hangingPunct="1">
                <a:lnSpc>
                  <a:spcPct val="120000"/>
                </a:lnSpc>
                <a:spcBef>
                  <a:spcPct val="20000"/>
                </a:spcBef>
                <a:spcAft>
                  <a:spcPct val="0"/>
                </a:spcAft>
                <a:buClrTx/>
                <a:buSzTx/>
                <a:buFont typeface="Wingdings" panose="05000000000000000000" pitchFamily="2" charset="2"/>
                <a:buChar char="n"/>
                <a:tabLst/>
                <a:defRPr/>
              </a:pPr>
              <a:endParaRPr kumimoji="1" lang="ja-JP" altLang="en-US" sz="20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sp>
        <p:nvSpPr>
          <p:cNvPr id="8" name="台形 7">
            <a:extLst>
              <a:ext uri="{FF2B5EF4-FFF2-40B4-BE49-F238E27FC236}">
                <a16:creationId xmlns:a16="http://schemas.microsoft.com/office/drawing/2014/main" id="{A192A315-B43A-44F7-BDED-D4EEDEC05E7E}"/>
              </a:ext>
            </a:extLst>
          </p:cNvPr>
          <p:cNvSpPr/>
          <p:nvPr/>
        </p:nvSpPr>
        <p:spPr bwMode="auto">
          <a:xfrm rot="10800000">
            <a:off x="1741452" y="2663963"/>
            <a:ext cx="5724343" cy="1369317"/>
          </a:xfrm>
          <a:prstGeom prst="trapezoid">
            <a:avLst>
              <a:gd name="adj" fmla="val 77695"/>
            </a:avLst>
          </a:prstGeom>
          <a:solidFill>
            <a:srgbClr val="4DC2A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lang="ja-JP" altLang="en-US" sz="2000">
              <a:solidFill>
                <a:srgbClr val="000000"/>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7A8C574F-DF83-4663-B2B6-E18A1EAD5EE5}"/>
              </a:ext>
            </a:extLst>
          </p:cNvPr>
          <p:cNvSpPr/>
          <p:nvPr/>
        </p:nvSpPr>
        <p:spPr bwMode="gray">
          <a:xfrm>
            <a:off x="1732810" y="1268413"/>
            <a:ext cx="5544616" cy="484969"/>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0000FF"/>
              </a:buClr>
              <a:buSzTx/>
              <a:buFontTx/>
              <a:buNone/>
              <a:tabLst/>
              <a:defRPr/>
            </a:pPr>
            <a:r>
              <a:rPr kumimoji="1" lang="ja-JP" altLang="en-US" sz="28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rPr>
              <a:t>ボランティアメンバー</a:t>
            </a:r>
            <a:endParaRPr kumimoji="1" lang="en-US" altLang="ja-JP" sz="28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nvGrpSpPr>
          <p:cNvPr id="10" name="グループ化 9">
            <a:extLst>
              <a:ext uri="{FF2B5EF4-FFF2-40B4-BE49-F238E27FC236}">
                <a16:creationId xmlns:a16="http://schemas.microsoft.com/office/drawing/2014/main" id="{4D3E85CA-0980-4BE5-8DEB-E32BC3440F72}"/>
              </a:ext>
            </a:extLst>
          </p:cNvPr>
          <p:cNvGrpSpPr/>
          <p:nvPr/>
        </p:nvGrpSpPr>
        <p:grpSpPr>
          <a:xfrm>
            <a:off x="2046219" y="1792508"/>
            <a:ext cx="3621751" cy="581001"/>
            <a:chOff x="1296062" y="2104961"/>
            <a:chExt cx="3621751" cy="581001"/>
          </a:xfrm>
        </p:grpSpPr>
        <p:pic>
          <p:nvPicPr>
            <p:cNvPr id="11" name="図 10">
              <a:extLst>
                <a:ext uri="{FF2B5EF4-FFF2-40B4-BE49-F238E27FC236}">
                  <a16:creationId xmlns:a16="http://schemas.microsoft.com/office/drawing/2014/main" id="{28A2C726-BD1B-453F-A1C4-E1A76D598F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6062" y="2104961"/>
              <a:ext cx="571129" cy="571129"/>
            </a:xfrm>
            <a:prstGeom prst="rect">
              <a:avLst/>
            </a:prstGeom>
          </p:spPr>
        </p:pic>
        <p:pic>
          <p:nvPicPr>
            <p:cNvPr id="12" name="図 11">
              <a:extLst>
                <a:ext uri="{FF2B5EF4-FFF2-40B4-BE49-F238E27FC236}">
                  <a16:creationId xmlns:a16="http://schemas.microsoft.com/office/drawing/2014/main" id="{22E0251B-8B1B-44E2-A7E5-CDFD03B225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4215" y="2114833"/>
              <a:ext cx="571129" cy="571129"/>
            </a:xfrm>
            <a:prstGeom prst="rect">
              <a:avLst/>
            </a:prstGeom>
          </p:spPr>
        </p:pic>
        <p:pic>
          <p:nvPicPr>
            <p:cNvPr id="13" name="図 12">
              <a:extLst>
                <a:ext uri="{FF2B5EF4-FFF2-40B4-BE49-F238E27FC236}">
                  <a16:creationId xmlns:a16="http://schemas.microsoft.com/office/drawing/2014/main" id="{A69F2A05-E968-453A-B7A2-1FAD118ECF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2368" y="2112532"/>
              <a:ext cx="571129" cy="571129"/>
            </a:xfrm>
            <a:prstGeom prst="rect">
              <a:avLst/>
            </a:prstGeom>
          </p:spPr>
        </p:pic>
        <p:pic>
          <p:nvPicPr>
            <p:cNvPr id="14" name="図 13">
              <a:extLst>
                <a:ext uri="{FF2B5EF4-FFF2-40B4-BE49-F238E27FC236}">
                  <a16:creationId xmlns:a16="http://schemas.microsoft.com/office/drawing/2014/main" id="{E2712987-BEB9-44CE-BBBB-C40658D3A5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6870" y="2112532"/>
              <a:ext cx="571129" cy="571129"/>
            </a:xfrm>
            <a:prstGeom prst="rect">
              <a:avLst/>
            </a:prstGeom>
          </p:spPr>
        </p:pic>
        <p:pic>
          <p:nvPicPr>
            <p:cNvPr id="15" name="図 14">
              <a:extLst>
                <a:ext uri="{FF2B5EF4-FFF2-40B4-BE49-F238E27FC236}">
                  <a16:creationId xmlns:a16="http://schemas.microsoft.com/office/drawing/2014/main" id="{455B81E5-FA3B-40C7-9D1B-78A26D8653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6684" y="2112532"/>
              <a:ext cx="571129" cy="571129"/>
            </a:xfrm>
            <a:prstGeom prst="rect">
              <a:avLst/>
            </a:prstGeom>
          </p:spPr>
        </p:pic>
      </p:grpSp>
      <p:grpSp>
        <p:nvGrpSpPr>
          <p:cNvPr id="16" name="グループ化 15">
            <a:extLst>
              <a:ext uri="{FF2B5EF4-FFF2-40B4-BE49-F238E27FC236}">
                <a16:creationId xmlns:a16="http://schemas.microsoft.com/office/drawing/2014/main" id="{8773BBB3-52F5-4216-B89A-B0497EC7DEFD}"/>
              </a:ext>
            </a:extLst>
          </p:cNvPr>
          <p:cNvGrpSpPr/>
          <p:nvPr/>
        </p:nvGrpSpPr>
        <p:grpSpPr>
          <a:xfrm>
            <a:off x="5802377" y="1795142"/>
            <a:ext cx="1349282" cy="581001"/>
            <a:chOff x="1296062" y="2104961"/>
            <a:chExt cx="1349282" cy="581001"/>
          </a:xfrm>
        </p:grpSpPr>
        <p:pic>
          <p:nvPicPr>
            <p:cNvPr id="17" name="図 16">
              <a:extLst>
                <a:ext uri="{FF2B5EF4-FFF2-40B4-BE49-F238E27FC236}">
                  <a16:creationId xmlns:a16="http://schemas.microsoft.com/office/drawing/2014/main" id="{A35E9975-E166-4C6E-AB6E-E5CA9C60D5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6062" y="2104961"/>
              <a:ext cx="571129" cy="571129"/>
            </a:xfrm>
            <a:prstGeom prst="rect">
              <a:avLst/>
            </a:prstGeom>
          </p:spPr>
        </p:pic>
        <p:pic>
          <p:nvPicPr>
            <p:cNvPr id="18" name="図 17">
              <a:extLst>
                <a:ext uri="{FF2B5EF4-FFF2-40B4-BE49-F238E27FC236}">
                  <a16:creationId xmlns:a16="http://schemas.microsoft.com/office/drawing/2014/main" id="{B2C57E81-24DB-4CBE-97C2-DC554B9D09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4215" y="2114833"/>
              <a:ext cx="571129" cy="571129"/>
            </a:xfrm>
            <a:prstGeom prst="rect">
              <a:avLst/>
            </a:prstGeom>
          </p:spPr>
        </p:pic>
      </p:grpSp>
      <p:grpSp>
        <p:nvGrpSpPr>
          <p:cNvPr id="19" name="グループ化 18">
            <a:extLst>
              <a:ext uri="{FF2B5EF4-FFF2-40B4-BE49-F238E27FC236}">
                <a16:creationId xmlns:a16="http://schemas.microsoft.com/office/drawing/2014/main" id="{4C14BF15-28AC-4699-B36A-127E974AB14F}"/>
              </a:ext>
            </a:extLst>
          </p:cNvPr>
          <p:cNvGrpSpPr/>
          <p:nvPr/>
        </p:nvGrpSpPr>
        <p:grpSpPr>
          <a:xfrm>
            <a:off x="3130460" y="3231560"/>
            <a:ext cx="2871937" cy="581001"/>
            <a:chOff x="1296062" y="2104961"/>
            <a:chExt cx="2871937" cy="581001"/>
          </a:xfrm>
        </p:grpSpPr>
        <p:pic>
          <p:nvPicPr>
            <p:cNvPr id="20" name="図 19">
              <a:extLst>
                <a:ext uri="{FF2B5EF4-FFF2-40B4-BE49-F238E27FC236}">
                  <a16:creationId xmlns:a16="http://schemas.microsoft.com/office/drawing/2014/main" id="{AA66BEC4-F7E8-4109-ABB2-0743A558F9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6062" y="2104961"/>
              <a:ext cx="571129" cy="571129"/>
            </a:xfrm>
            <a:prstGeom prst="rect">
              <a:avLst/>
            </a:prstGeom>
          </p:spPr>
        </p:pic>
        <p:pic>
          <p:nvPicPr>
            <p:cNvPr id="21" name="図 20">
              <a:extLst>
                <a:ext uri="{FF2B5EF4-FFF2-40B4-BE49-F238E27FC236}">
                  <a16:creationId xmlns:a16="http://schemas.microsoft.com/office/drawing/2014/main" id="{AAB757F2-F25D-4E59-B121-FA58D05E6D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4215" y="2114833"/>
              <a:ext cx="571129" cy="571129"/>
            </a:xfrm>
            <a:prstGeom prst="rect">
              <a:avLst/>
            </a:prstGeom>
          </p:spPr>
        </p:pic>
        <p:pic>
          <p:nvPicPr>
            <p:cNvPr id="22" name="図 21">
              <a:extLst>
                <a:ext uri="{FF2B5EF4-FFF2-40B4-BE49-F238E27FC236}">
                  <a16:creationId xmlns:a16="http://schemas.microsoft.com/office/drawing/2014/main" id="{EE5A3EB2-AB9B-46F9-BEF5-94FDDBDAC8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2368" y="2112532"/>
              <a:ext cx="571129" cy="571129"/>
            </a:xfrm>
            <a:prstGeom prst="rect">
              <a:avLst/>
            </a:prstGeom>
          </p:spPr>
        </p:pic>
        <p:pic>
          <p:nvPicPr>
            <p:cNvPr id="23" name="図 22">
              <a:extLst>
                <a:ext uri="{FF2B5EF4-FFF2-40B4-BE49-F238E27FC236}">
                  <a16:creationId xmlns:a16="http://schemas.microsoft.com/office/drawing/2014/main" id="{FF94F9E2-1087-486B-9F20-81D74B0532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6870" y="2112532"/>
              <a:ext cx="571129" cy="571129"/>
            </a:xfrm>
            <a:prstGeom prst="rect">
              <a:avLst/>
            </a:prstGeom>
          </p:spPr>
        </p:pic>
      </p:grpSp>
      <p:sp>
        <p:nvSpPr>
          <p:cNvPr id="24" name="正方形/長方形 23">
            <a:extLst>
              <a:ext uri="{FF2B5EF4-FFF2-40B4-BE49-F238E27FC236}">
                <a16:creationId xmlns:a16="http://schemas.microsoft.com/office/drawing/2014/main" id="{1F095CA9-0B93-4A06-8404-D4E2A7039371}"/>
              </a:ext>
            </a:extLst>
          </p:cNvPr>
          <p:cNvSpPr/>
          <p:nvPr/>
        </p:nvSpPr>
        <p:spPr bwMode="gray">
          <a:xfrm>
            <a:off x="1762430" y="2790510"/>
            <a:ext cx="5544616" cy="57113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0000FF"/>
              </a:buClr>
              <a:buSzTx/>
              <a:buFontTx/>
              <a:buNone/>
              <a:tabLst/>
              <a:defRPr/>
            </a:pPr>
            <a:r>
              <a:rPr lang="ja-JP" altLang="en-US" sz="2800" b="1">
                <a:solidFill>
                  <a:srgbClr val="FFFFFF"/>
                </a:solidFill>
                <a:latin typeface="メイリオ" panose="020B0604030504040204" pitchFamily="50" charset="-128"/>
                <a:ea typeface="メイリオ" panose="020B0604030504040204" pitchFamily="50" charset="-128"/>
              </a:rPr>
              <a:t>班リーダー</a:t>
            </a:r>
            <a:endParaRPr kumimoji="1" lang="en-US" altLang="ja-JP" sz="28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33" name="図 32">
            <a:extLst>
              <a:ext uri="{FF2B5EF4-FFF2-40B4-BE49-F238E27FC236}">
                <a16:creationId xmlns:a16="http://schemas.microsoft.com/office/drawing/2014/main" id="{12245AAD-D1F8-4693-8C52-B55B1AD538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7604" y="4472468"/>
            <a:ext cx="494784" cy="494784"/>
          </a:xfrm>
          <a:prstGeom prst="rect">
            <a:avLst/>
          </a:prstGeom>
        </p:spPr>
      </p:pic>
      <p:pic>
        <p:nvPicPr>
          <p:cNvPr id="34" name="図 33">
            <a:extLst>
              <a:ext uri="{FF2B5EF4-FFF2-40B4-BE49-F238E27FC236}">
                <a16:creationId xmlns:a16="http://schemas.microsoft.com/office/drawing/2014/main" id="{FE53B319-209B-41A8-8898-DA7CEF60AE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3623" y="4472468"/>
            <a:ext cx="494784" cy="494784"/>
          </a:xfrm>
          <a:prstGeom prst="rect">
            <a:avLst/>
          </a:prstGeom>
        </p:spPr>
      </p:pic>
      <p:sp>
        <p:nvSpPr>
          <p:cNvPr id="35" name="正方形/長方形 34">
            <a:extLst>
              <a:ext uri="{FF2B5EF4-FFF2-40B4-BE49-F238E27FC236}">
                <a16:creationId xmlns:a16="http://schemas.microsoft.com/office/drawing/2014/main" id="{3322C5A8-87D8-4B6B-9CAD-11A2634B0C10}"/>
              </a:ext>
            </a:extLst>
          </p:cNvPr>
          <p:cNvSpPr/>
          <p:nvPr/>
        </p:nvSpPr>
        <p:spPr bwMode="gray">
          <a:xfrm>
            <a:off x="1921179" y="4130664"/>
            <a:ext cx="5544616" cy="57113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
                <a:srgbClr val="0000FF"/>
              </a:buClr>
              <a:buSzTx/>
              <a:buFontTx/>
              <a:buNone/>
              <a:tabLst/>
              <a:defRPr/>
            </a:pPr>
            <a:r>
              <a:rPr lang="ja-JP" altLang="en-US" sz="2800" b="1">
                <a:solidFill>
                  <a:srgbClr val="FFFFFF"/>
                </a:solidFill>
                <a:latin typeface="メイリオ" panose="020B0604030504040204" pitchFamily="50" charset="-128"/>
                <a:ea typeface="メイリオ" panose="020B0604030504040204" pitchFamily="50" charset="-128"/>
              </a:rPr>
              <a:t>サブリーダー</a:t>
            </a:r>
            <a:endParaRPr kumimoji="1" lang="en-US" altLang="ja-JP" sz="2800" b="1"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pic>
        <p:nvPicPr>
          <p:cNvPr id="36" name="図 35">
            <a:extLst>
              <a:ext uri="{FF2B5EF4-FFF2-40B4-BE49-F238E27FC236}">
                <a16:creationId xmlns:a16="http://schemas.microsoft.com/office/drawing/2014/main" id="{E6E3DB1A-E8DD-4125-B1B8-3E5E052619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4607" y="5641793"/>
            <a:ext cx="494784" cy="494784"/>
          </a:xfrm>
          <a:prstGeom prst="rect">
            <a:avLst/>
          </a:prstGeom>
        </p:spPr>
      </p:pic>
      <p:sp>
        <p:nvSpPr>
          <p:cNvPr id="37" name="四角形: 角を丸くする 36">
            <a:extLst>
              <a:ext uri="{FF2B5EF4-FFF2-40B4-BE49-F238E27FC236}">
                <a16:creationId xmlns:a16="http://schemas.microsoft.com/office/drawing/2014/main" id="{48F410A7-6D05-40DD-9524-BDFC5529594D}"/>
              </a:ext>
            </a:extLst>
          </p:cNvPr>
          <p:cNvSpPr/>
          <p:nvPr/>
        </p:nvSpPr>
        <p:spPr bwMode="auto">
          <a:xfrm>
            <a:off x="3016796" y="5184066"/>
            <a:ext cx="3071145" cy="401488"/>
          </a:xfrm>
          <a:prstGeom prst="roundRect">
            <a:avLst/>
          </a:prstGeom>
          <a:solidFill>
            <a:schemeClr val="tx1">
              <a:alpha val="38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eaLnBrk="1" hangingPunct="1">
              <a:spcBef>
                <a:spcPct val="20000"/>
              </a:spcBef>
              <a:buClr>
                <a:srgbClr val="0000FF"/>
              </a:buClr>
              <a:defRPr/>
            </a:pPr>
            <a:r>
              <a:rPr lang="ja-JP" altLang="en-US" sz="2800" b="1">
                <a:solidFill>
                  <a:srgbClr val="FFFFFF"/>
                </a:solidFill>
                <a:latin typeface="メイリオ" panose="020B0604030504040204" pitchFamily="50" charset="-128"/>
                <a:ea typeface="メイリオ" panose="020B0604030504040204" pitchFamily="50" charset="-128"/>
              </a:rPr>
              <a:t>チーフリーダー</a:t>
            </a:r>
          </a:p>
        </p:txBody>
      </p:sp>
    </p:spTree>
    <p:extLst>
      <p:ext uri="{BB962C8B-B14F-4D97-AF65-F5344CB8AC3E}">
        <p14:creationId xmlns:p14="http://schemas.microsoft.com/office/powerpoint/2010/main" val="142797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0789F2-41E9-485D-9ED0-77602D530D42}"/>
              </a:ext>
            </a:extLst>
          </p:cNvPr>
          <p:cNvSpPr>
            <a:spLocks noGrp="1"/>
          </p:cNvSpPr>
          <p:nvPr>
            <p:ph type="title"/>
          </p:nvPr>
        </p:nvSpPr>
        <p:spPr>
          <a:xfrm>
            <a:off x="539552" y="327142"/>
            <a:ext cx="8280598" cy="475529"/>
          </a:xfrm>
        </p:spPr>
        <p:txBody>
          <a:bodyPr/>
          <a:lstStyle/>
          <a:p>
            <a:r>
              <a:rPr kumimoji="1" lang="ja-JP" altLang="en-US" sz="2800" spc="-150"/>
              <a:t>横浜マラソン　ボランティアリーダーの役割</a:t>
            </a:r>
          </a:p>
        </p:txBody>
      </p:sp>
      <p:sp>
        <p:nvSpPr>
          <p:cNvPr id="3" name="正方形/長方形 2">
            <a:extLst>
              <a:ext uri="{FF2B5EF4-FFF2-40B4-BE49-F238E27FC236}">
                <a16:creationId xmlns:a16="http://schemas.microsoft.com/office/drawing/2014/main" id="{5F6AC12B-E846-42CA-AAC1-19B9F1AFF4BB}"/>
              </a:ext>
            </a:extLst>
          </p:cNvPr>
          <p:cNvSpPr/>
          <p:nvPr/>
        </p:nvSpPr>
        <p:spPr bwMode="auto">
          <a:xfrm>
            <a:off x="0" y="885566"/>
            <a:ext cx="9144000" cy="5472608"/>
          </a:xfrm>
          <a:prstGeom prst="rect">
            <a:avLst/>
          </a:prstGeom>
          <a:blipFill dpi="0" rotWithShape="1">
            <a:blip r:embed="rId3" cstate="screen">
              <a:alphaModFix amt="40000"/>
              <a:extLst>
                <a:ext uri="{28A0092B-C50C-407E-A947-70E740481C1C}">
                  <a14:useLocalDpi xmlns:a14="http://schemas.microsoft.com/office/drawing/2010/main"/>
                </a:ext>
              </a:extLst>
            </a:blip>
            <a:srcRect/>
            <a:stretch>
              <a:fillRect/>
            </a:stretch>
          </a:bli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4" name="正方形/長方形 3">
            <a:extLst>
              <a:ext uri="{FF2B5EF4-FFF2-40B4-BE49-F238E27FC236}">
                <a16:creationId xmlns:a16="http://schemas.microsoft.com/office/drawing/2014/main" id="{F5147121-BE2A-4F9C-AD4F-AC1EDBD90B26}"/>
              </a:ext>
            </a:extLst>
          </p:cNvPr>
          <p:cNvSpPr/>
          <p:nvPr/>
        </p:nvSpPr>
        <p:spPr bwMode="auto">
          <a:xfrm>
            <a:off x="208352" y="1125538"/>
            <a:ext cx="8676568" cy="5170070"/>
          </a:xfrm>
          <a:prstGeom prst="rect">
            <a:avLst/>
          </a:prstGeom>
          <a:solidFill>
            <a:srgbClr val="E2F4D2">
              <a:alpha val="55000"/>
            </a:srgb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776288" indent="-514350">
              <a:lnSpc>
                <a:spcPct val="120000"/>
              </a:lnSpc>
              <a:buFont typeface="+mj-lt"/>
              <a:buAutoNum type="arabicPeriod"/>
            </a:pPr>
            <a:r>
              <a:rPr lang="ja-JP" altLang="en-US" b="1">
                <a:solidFill>
                  <a:schemeClr val="bg2">
                    <a:lumMod val="25000"/>
                  </a:schemeClr>
                </a:solidFill>
                <a:latin typeface="+mn-ea"/>
                <a:ea typeface="+mn-ea"/>
              </a:rPr>
              <a:t>事前に開催される「ボランティアメンバー準備会」で</a:t>
            </a:r>
            <a:endParaRPr lang="en-US" altLang="ja-JP" b="1">
              <a:solidFill>
                <a:schemeClr val="bg2">
                  <a:lumMod val="25000"/>
                </a:schemeClr>
              </a:solidFill>
              <a:latin typeface="+mn-ea"/>
              <a:ea typeface="+mn-ea"/>
            </a:endParaRPr>
          </a:p>
          <a:p>
            <a:pPr marL="261938">
              <a:lnSpc>
                <a:spcPct val="120000"/>
              </a:lnSpc>
            </a:pPr>
            <a:r>
              <a:rPr lang="ja-JP" altLang="en-US" b="1">
                <a:solidFill>
                  <a:schemeClr val="bg2">
                    <a:lumMod val="25000"/>
                  </a:schemeClr>
                </a:solidFill>
                <a:latin typeface="+mn-ea"/>
                <a:ea typeface="+mn-ea"/>
              </a:rPr>
              <a:t>　  説明者のサポートを行う。</a:t>
            </a:r>
            <a:endParaRPr lang="en-US" altLang="ja-JP" b="1">
              <a:solidFill>
                <a:schemeClr val="bg2">
                  <a:lumMod val="25000"/>
                </a:schemeClr>
              </a:solidFill>
              <a:latin typeface="+mn-ea"/>
              <a:ea typeface="+mn-ea"/>
            </a:endParaRPr>
          </a:p>
          <a:p>
            <a:pPr marL="776288" indent="-514350">
              <a:lnSpc>
                <a:spcPct val="120000"/>
              </a:lnSpc>
              <a:spcBef>
                <a:spcPts val="2000"/>
              </a:spcBef>
              <a:buFont typeface="+mj-lt"/>
              <a:buAutoNum type="arabicPeriod" startAt="2"/>
            </a:pPr>
            <a:r>
              <a:rPr lang="ja-JP" altLang="en-US" b="1">
                <a:solidFill>
                  <a:schemeClr val="bg2">
                    <a:lumMod val="25000"/>
                  </a:schemeClr>
                </a:solidFill>
                <a:latin typeface="+mn-ea"/>
                <a:ea typeface="+mn-ea"/>
              </a:rPr>
              <a:t>ボランティアメンバーの出欠確認の実施（活動当日）。</a:t>
            </a:r>
            <a:endParaRPr lang="en-US" altLang="ja-JP" b="1">
              <a:solidFill>
                <a:schemeClr val="bg2">
                  <a:lumMod val="25000"/>
                </a:schemeClr>
              </a:solidFill>
              <a:latin typeface="+mn-ea"/>
              <a:ea typeface="+mn-ea"/>
            </a:endParaRPr>
          </a:p>
          <a:p>
            <a:pPr marL="776288" indent="-514350">
              <a:lnSpc>
                <a:spcPct val="120000"/>
              </a:lnSpc>
              <a:spcBef>
                <a:spcPts val="2000"/>
              </a:spcBef>
              <a:buFont typeface="+mj-lt"/>
              <a:buAutoNum type="arabicPeriod" startAt="2"/>
            </a:pPr>
            <a:r>
              <a:rPr lang="ja-JP" altLang="en-US" b="1">
                <a:solidFill>
                  <a:schemeClr val="bg2">
                    <a:lumMod val="25000"/>
                  </a:schemeClr>
                </a:solidFill>
                <a:latin typeface="+mn-ea"/>
                <a:ea typeface="+mn-ea"/>
              </a:rPr>
              <a:t>活動当日、活動内容の確認と役割についてボランティアメンバーに詳しく説明するとともに、適切な指示や 休憩管理など、</a:t>
            </a:r>
            <a:r>
              <a:rPr lang="en-US" altLang="ja-JP" b="1">
                <a:solidFill>
                  <a:schemeClr val="bg2">
                    <a:lumMod val="25000"/>
                  </a:schemeClr>
                </a:solidFill>
                <a:latin typeface="+mn-ea"/>
                <a:ea typeface="+mn-ea"/>
              </a:rPr>
              <a:t>10</a:t>
            </a:r>
            <a:r>
              <a:rPr lang="ja-JP" altLang="en-US" b="1">
                <a:solidFill>
                  <a:schemeClr val="bg2">
                    <a:lumMod val="25000"/>
                  </a:schemeClr>
                </a:solidFill>
                <a:latin typeface="+mn-ea"/>
                <a:ea typeface="+mn-ea"/>
              </a:rPr>
              <a:t>人から</a:t>
            </a:r>
            <a:r>
              <a:rPr lang="en-US" altLang="ja-JP" b="1">
                <a:solidFill>
                  <a:schemeClr val="bg2">
                    <a:lumMod val="25000"/>
                  </a:schemeClr>
                </a:solidFill>
                <a:latin typeface="+mn-ea"/>
                <a:ea typeface="+mn-ea"/>
              </a:rPr>
              <a:t>30</a:t>
            </a:r>
            <a:r>
              <a:rPr lang="ja-JP" altLang="en-US" b="1">
                <a:solidFill>
                  <a:schemeClr val="bg2">
                    <a:lumMod val="25000"/>
                  </a:schemeClr>
                </a:solidFill>
                <a:latin typeface="+mn-ea"/>
                <a:ea typeface="+mn-ea"/>
              </a:rPr>
              <a:t>人を基本とする</a:t>
            </a:r>
            <a:r>
              <a:rPr lang="en-US" altLang="ja-JP" b="1">
                <a:solidFill>
                  <a:schemeClr val="bg2">
                    <a:lumMod val="25000"/>
                  </a:schemeClr>
                </a:solidFill>
                <a:latin typeface="+mn-ea"/>
                <a:ea typeface="+mn-ea"/>
              </a:rPr>
              <a:t>1</a:t>
            </a:r>
            <a:r>
              <a:rPr lang="ja-JP" altLang="en-US" b="1">
                <a:solidFill>
                  <a:schemeClr val="bg2">
                    <a:lumMod val="25000"/>
                  </a:schemeClr>
                </a:solidFill>
                <a:latin typeface="+mn-ea"/>
                <a:ea typeface="+mn-ea"/>
              </a:rPr>
              <a:t>つの班全体の運営管理を行う（まとめ役）。 </a:t>
            </a:r>
            <a:endParaRPr lang="en-US" altLang="ja-JP" sz="1800" b="1">
              <a:solidFill>
                <a:schemeClr val="bg2">
                  <a:lumMod val="25000"/>
                </a:schemeClr>
              </a:solidFill>
              <a:latin typeface="+mn-ea"/>
              <a:ea typeface="+mn-ea"/>
            </a:endParaRPr>
          </a:p>
          <a:p>
            <a:pPr marL="776288" indent="-514350">
              <a:lnSpc>
                <a:spcPct val="120000"/>
              </a:lnSpc>
              <a:spcBef>
                <a:spcPts val="2000"/>
              </a:spcBef>
              <a:buFont typeface="+mj-lt"/>
              <a:buAutoNum type="arabicPeriod" startAt="4"/>
            </a:pPr>
            <a:r>
              <a:rPr lang="ja-JP" altLang="en-US" b="1">
                <a:solidFill>
                  <a:schemeClr val="bg2">
                    <a:lumMod val="25000"/>
                  </a:schemeClr>
                </a:solidFill>
                <a:latin typeface="+mn-ea"/>
                <a:ea typeface="+mn-ea"/>
              </a:rPr>
              <a:t>活動終了後の、リーダー活動報告（活動アンケート）、出欠確認リストの提出など。 </a:t>
            </a:r>
            <a:endParaRPr lang="en-US" altLang="ja-JP" b="1">
              <a:solidFill>
                <a:schemeClr val="bg2">
                  <a:lumMod val="25000"/>
                </a:schemeClr>
              </a:solidFill>
              <a:latin typeface="+mn-ea"/>
              <a:ea typeface="+mn-ea"/>
            </a:endParaRPr>
          </a:p>
        </p:txBody>
      </p:sp>
    </p:spTree>
    <p:extLst>
      <p:ext uri="{BB962C8B-B14F-4D97-AF65-F5344CB8AC3E}">
        <p14:creationId xmlns:p14="http://schemas.microsoft.com/office/powerpoint/2010/main" val="404759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489C0-D3DC-40B8-8BE0-E80AC59A5F65}"/>
              </a:ext>
            </a:extLst>
          </p:cNvPr>
          <p:cNvSpPr>
            <a:spLocks noGrp="1"/>
          </p:cNvSpPr>
          <p:nvPr>
            <p:ph type="title"/>
          </p:nvPr>
        </p:nvSpPr>
        <p:spPr/>
        <p:txBody>
          <a:bodyPr/>
          <a:lstStyle/>
          <a:p>
            <a:r>
              <a:rPr kumimoji="1" lang="ja-JP" altLang="en-US"/>
              <a:t>スペシャルオリンピックス日本・東京</a:t>
            </a:r>
          </a:p>
        </p:txBody>
      </p:sp>
      <p:sp>
        <p:nvSpPr>
          <p:cNvPr id="3" name="正方形/長方形 2">
            <a:extLst>
              <a:ext uri="{FF2B5EF4-FFF2-40B4-BE49-F238E27FC236}">
                <a16:creationId xmlns:a16="http://schemas.microsoft.com/office/drawing/2014/main" id="{AA728CA6-11B1-4F23-A161-3A388C0F1CC8}"/>
              </a:ext>
            </a:extLst>
          </p:cNvPr>
          <p:cNvSpPr/>
          <p:nvPr/>
        </p:nvSpPr>
        <p:spPr bwMode="gray">
          <a:xfrm>
            <a:off x="3879410" y="1123090"/>
            <a:ext cx="4888066" cy="4224233"/>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eaLnBrk="1" hangingPunct="1">
              <a:lnSpc>
                <a:spcPct val="120000"/>
              </a:lnSpc>
              <a:spcBef>
                <a:spcPts val="1200"/>
              </a:spcBef>
              <a:buClr>
                <a:srgbClr val="6EB82D"/>
              </a:buClr>
              <a:buFont typeface="Wingdings" panose="05000000000000000000" pitchFamily="2" charset="2"/>
              <a:buChar char="l"/>
            </a:pPr>
            <a:r>
              <a:rPr lang="ja-JP" altLang="en-US">
                <a:solidFill>
                  <a:schemeClr val="bg2">
                    <a:lumMod val="25000"/>
                  </a:schemeClr>
                </a:solidFill>
                <a:latin typeface="+mn-ea"/>
                <a:ea typeface="+mn-ea"/>
              </a:rPr>
              <a:t>知的障害のある人たち様々なスポーツトレーニングと、その成果の発表の場である競技会を、年間を通じ提供している国際的なスポーツ組織</a:t>
            </a:r>
            <a:endParaRPr lang="en-US" altLang="ja-JP">
              <a:solidFill>
                <a:schemeClr val="bg2">
                  <a:lumMod val="25000"/>
                </a:schemeClr>
              </a:solidFill>
              <a:latin typeface="+mn-ea"/>
              <a:ea typeface="+mn-ea"/>
            </a:endParaRPr>
          </a:p>
          <a:p>
            <a:pPr marL="342900" indent="-342900" eaLnBrk="1" hangingPunct="1">
              <a:lnSpc>
                <a:spcPct val="120000"/>
              </a:lnSpc>
              <a:spcBef>
                <a:spcPts val="1200"/>
              </a:spcBef>
              <a:buClr>
                <a:srgbClr val="6EB82D"/>
              </a:buClr>
              <a:buFont typeface="Wingdings" panose="05000000000000000000" pitchFamily="2" charset="2"/>
              <a:buChar char="l"/>
            </a:pPr>
            <a:r>
              <a:rPr lang="ja-JP" altLang="en-US">
                <a:solidFill>
                  <a:schemeClr val="bg2">
                    <a:lumMod val="25000"/>
                  </a:schemeClr>
                </a:solidFill>
                <a:latin typeface="+mn-ea"/>
                <a:ea typeface="+mn-ea"/>
              </a:rPr>
              <a:t>全国</a:t>
            </a:r>
            <a:r>
              <a:rPr lang="en-US" altLang="ja-JP">
                <a:solidFill>
                  <a:schemeClr val="bg2">
                    <a:lumMod val="25000"/>
                  </a:schemeClr>
                </a:solidFill>
                <a:latin typeface="+mn-ea"/>
                <a:ea typeface="+mn-ea"/>
              </a:rPr>
              <a:t>47</a:t>
            </a:r>
            <a:r>
              <a:rPr lang="ja-JP" altLang="en-US">
                <a:solidFill>
                  <a:schemeClr val="bg2">
                    <a:lumMod val="25000"/>
                  </a:schemeClr>
                </a:solidFill>
                <a:latin typeface="+mn-ea"/>
                <a:ea typeface="+mn-ea"/>
              </a:rPr>
              <a:t>都道府県で活動し、東京都では</a:t>
            </a:r>
            <a:r>
              <a:rPr lang="en-US" altLang="ja-JP">
                <a:solidFill>
                  <a:schemeClr val="bg2">
                    <a:lumMod val="25000"/>
                  </a:schemeClr>
                </a:solidFill>
                <a:latin typeface="+mn-ea"/>
                <a:ea typeface="+mn-ea"/>
              </a:rPr>
              <a:t>15</a:t>
            </a:r>
            <a:r>
              <a:rPr lang="ja-JP" altLang="en-US">
                <a:solidFill>
                  <a:schemeClr val="bg2">
                    <a:lumMod val="25000"/>
                  </a:schemeClr>
                </a:solidFill>
                <a:latin typeface="+mn-ea"/>
                <a:ea typeface="+mn-ea"/>
              </a:rPr>
              <a:t>競技が実施</a:t>
            </a:r>
            <a:endParaRPr lang="en-US" altLang="ja-JP">
              <a:solidFill>
                <a:schemeClr val="bg2">
                  <a:lumMod val="25000"/>
                </a:schemeClr>
              </a:solidFill>
              <a:latin typeface="+mn-ea"/>
              <a:ea typeface="+mn-ea"/>
            </a:endParaRPr>
          </a:p>
          <a:p>
            <a:pPr marL="342900" indent="-342900" eaLnBrk="1" hangingPunct="1">
              <a:lnSpc>
                <a:spcPct val="120000"/>
              </a:lnSpc>
              <a:spcBef>
                <a:spcPts val="1200"/>
              </a:spcBef>
              <a:buClr>
                <a:srgbClr val="6EB82D"/>
              </a:buClr>
              <a:buFont typeface="Wingdings" panose="05000000000000000000" pitchFamily="2" charset="2"/>
              <a:buChar char="l"/>
            </a:pPr>
            <a:r>
              <a:rPr lang="ja-JP" altLang="en-US">
                <a:solidFill>
                  <a:schemeClr val="bg2">
                    <a:lumMod val="25000"/>
                  </a:schemeClr>
                </a:solidFill>
                <a:latin typeface="+mn-ea"/>
                <a:ea typeface="+mn-ea"/>
              </a:rPr>
              <a:t>アスリート　</a:t>
            </a:r>
            <a:r>
              <a:rPr lang="ja-JP" altLang="en-US" b="1">
                <a:solidFill>
                  <a:schemeClr val="bg2">
                    <a:lumMod val="25000"/>
                  </a:schemeClr>
                </a:solidFill>
                <a:latin typeface="+mn-ea"/>
                <a:ea typeface="+mn-ea"/>
              </a:rPr>
              <a:t>   約</a:t>
            </a:r>
            <a:r>
              <a:rPr lang="en-US" altLang="ja-JP" b="1">
                <a:solidFill>
                  <a:schemeClr val="bg2">
                    <a:lumMod val="25000"/>
                  </a:schemeClr>
                </a:solidFill>
                <a:latin typeface="+mn-ea"/>
                <a:ea typeface="+mn-ea"/>
              </a:rPr>
              <a:t>1</a:t>
            </a:r>
            <a:r>
              <a:rPr lang="ja-JP" altLang="en-US" b="1">
                <a:solidFill>
                  <a:schemeClr val="bg2">
                    <a:lumMod val="25000"/>
                  </a:schemeClr>
                </a:solidFill>
                <a:latin typeface="+mn-ea"/>
                <a:ea typeface="+mn-ea"/>
              </a:rPr>
              <a:t>千人</a:t>
            </a:r>
            <a:endParaRPr lang="en-US" altLang="ja-JP" b="1">
              <a:solidFill>
                <a:schemeClr val="bg2">
                  <a:lumMod val="25000"/>
                </a:schemeClr>
              </a:solidFill>
              <a:latin typeface="+mn-ea"/>
              <a:ea typeface="+mn-ea"/>
            </a:endParaRPr>
          </a:p>
          <a:p>
            <a:pPr eaLnBrk="1" hangingPunct="1">
              <a:lnSpc>
                <a:spcPct val="120000"/>
              </a:lnSpc>
              <a:spcBef>
                <a:spcPts val="0"/>
              </a:spcBef>
              <a:buClr>
                <a:srgbClr val="6EB82D"/>
              </a:buClr>
            </a:pPr>
            <a:r>
              <a:rPr lang="ja-JP" altLang="en-US" b="1">
                <a:solidFill>
                  <a:schemeClr val="bg2">
                    <a:lumMod val="25000"/>
                  </a:schemeClr>
                </a:solidFill>
                <a:latin typeface="+mn-ea"/>
                <a:ea typeface="+mn-ea"/>
              </a:rPr>
              <a:t>　</a:t>
            </a:r>
            <a:r>
              <a:rPr lang="ja-JP" altLang="en-US">
                <a:solidFill>
                  <a:schemeClr val="bg2">
                    <a:lumMod val="25000"/>
                  </a:schemeClr>
                </a:solidFill>
                <a:latin typeface="+mn-ea"/>
                <a:ea typeface="+mn-ea"/>
              </a:rPr>
              <a:t>ボランティア</a:t>
            </a:r>
            <a:r>
              <a:rPr lang="ja-JP" altLang="en-US" b="1">
                <a:solidFill>
                  <a:schemeClr val="bg2">
                    <a:lumMod val="25000"/>
                  </a:schemeClr>
                </a:solidFill>
                <a:latin typeface="+mn-ea"/>
                <a:ea typeface="+mn-ea"/>
              </a:rPr>
              <a:t>　約</a:t>
            </a:r>
            <a:r>
              <a:rPr lang="en-US" altLang="ja-JP" b="1">
                <a:solidFill>
                  <a:schemeClr val="bg2">
                    <a:lumMod val="25000"/>
                  </a:schemeClr>
                </a:solidFill>
                <a:latin typeface="+mn-ea"/>
                <a:ea typeface="+mn-ea"/>
              </a:rPr>
              <a:t>7</a:t>
            </a:r>
            <a:r>
              <a:rPr lang="ja-JP" altLang="en-US" b="1">
                <a:solidFill>
                  <a:schemeClr val="bg2">
                    <a:lumMod val="25000"/>
                  </a:schemeClr>
                </a:solidFill>
                <a:latin typeface="+mn-ea"/>
                <a:ea typeface="+mn-ea"/>
              </a:rPr>
              <a:t>百人</a:t>
            </a:r>
            <a:r>
              <a:rPr lang="ja-JP" altLang="en-US">
                <a:solidFill>
                  <a:schemeClr val="bg2">
                    <a:lumMod val="25000"/>
                  </a:schemeClr>
                </a:solidFill>
                <a:latin typeface="+mn-ea"/>
                <a:ea typeface="+mn-ea"/>
              </a:rPr>
              <a:t>が活動</a:t>
            </a:r>
            <a:endParaRPr lang="en-US" altLang="ja-JP">
              <a:solidFill>
                <a:schemeClr val="bg2">
                  <a:lumMod val="25000"/>
                </a:schemeClr>
              </a:solidFill>
              <a:latin typeface="+mn-ea"/>
              <a:ea typeface="+mn-ea"/>
            </a:endParaRPr>
          </a:p>
          <a:p>
            <a:pPr marL="342900" indent="-342900" eaLnBrk="1" hangingPunct="1">
              <a:lnSpc>
                <a:spcPct val="120000"/>
              </a:lnSpc>
              <a:spcBef>
                <a:spcPts val="1200"/>
              </a:spcBef>
              <a:buClr>
                <a:srgbClr val="6EB82D"/>
              </a:buClr>
              <a:buFont typeface="Wingdings" panose="05000000000000000000" pitchFamily="2" charset="2"/>
              <a:buChar char="l"/>
            </a:pPr>
            <a:r>
              <a:rPr lang="en-US" altLang="ja-JP">
                <a:solidFill>
                  <a:schemeClr val="bg2">
                    <a:lumMod val="25000"/>
                  </a:schemeClr>
                </a:solidFill>
                <a:latin typeface="+mn-ea"/>
                <a:ea typeface="+mn-ea"/>
              </a:rPr>
              <a:t>JSVN</a:t>
            </a:r>
            <a:r>
              <a:rPr lang="ja-JP" altLang="en-US">
                <a:solidFill>
                  <a:schemeClr val="bg2">
                    <a:lumMod val="25000"/>
                  </a:schemeClr>
                </a:solidFill>
                <a:latin typeface="+mn-ea"/>
                <a:ea typeface="+mn-ea"/>
              </a:rPr>
              <a:t>は、スポボラ</a:t>
            </a:r>
            <a:r>
              <a:rPr lang="en-US" altLang="ja-JP" err="1">
                <a:solidFill>
                  <a:schemeClr val="bg2">
                    <a:lumMod val="25000"/>
                  </a:schemeClr>
                </a:solidFill>
                <a:latin typeface="+mn-ea"/>
                <a:ea typeface="+mn-ea"/>
              </a:rPr>
              <a:t>.net</a:t>
            </a:r>
            <a:r>
              <a:rPr lang="ja-JP" altLang="en-US">
                <a:solidFill>
                  <a:schemeClr val="bg2">
                    <a:lumMod val="25000"/>
                  </a:schemeClr>
                </a:solidFill>
                <a:latin typeface="+mn-ea"/>
                <a:ea typeface="+mn-ea"/>
              </a:rPr>
              <a:t>を通じてボランティア募集に協力</a:t>
            </a:r>
          </a:p>
          <a:p>
            <a:pPr eaLnBrk="1" hangingPunct="1">
              <a:lnSpc>
                <a:spcPct val="120000"/>
              </a:lnSpc>
              <a:spcBef>
                <a:spcPct val="20000"/>
              </a:spcBef>
              <a:buClr>
                <a:srgbClr val="0000FF"/>
              </a:buClr>
            </a:pPr>
            <a:endParaRPr lang="en-US" altLang="ja-JP">
              <a:solidFill>
                <a:schemeClr val="bg2">
                  <a:lumMod val="25000"/>
                </a:schemeClr>
              </a:solidFill>
              <a:latin typeface="+mn-ea"/>
              <a:ea typeface="+mn-ea"/>
            </a:endParaRPr>
          </a:p>
        </p:txBody>
      </p:sp>
      <p:sp>
        <p:nvSpPr>
          <p:cNvPr id="5" name="正方形/長方形 4">
            <a:extLst>
              <a:ext uri="{FF2B5EF4-FFF2-40B4-BE49-F238E27FC236}">
                <a16:creationId xmlns:a16="http://schemas.microsoft.com/office/drawing/2014/main" id="{AA601DE9-1905-4153-92EA-F484B9366D1C}"/>
              </a:ext>
            </a:extLst>
          </p:cNvPr>
          <p:cNvSpPr/>
          <p:nvPr/>
        </p:nvSpPr>
        <p:spPr bwMode="auto">
          <a:xfrm>
            <a:off x="376524" y="2546902"/>
            <a:ext cx="3530277" cy="1764196"/>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grpSp>
        <p:nvGrpSpPr>
          <p:cNvPr id="7" name="グループ化 6">
            <a:extLst>
              <a:ext uri="{FF2B5EF4-FFF2-40B4-BE49-F238E27FC236}">
                <a16:creationId xmlns:a16="http://schemas.microsoft.com/office/drawing/2014/main" id="{1FF0535A-7D06-4A8B-97F6-358C0B2275C7}"/>
              </a:ext>
            </a:extLst>
          </p:cNvPr>
          <p:cNvGrpSpPr/>
          <p:nvPr/>
        </p:nvGrpSpPr>
        <p:grpSpPr>
          <a:xfrm>
            <a:off x="376524" y="2661912"/>
            <a:ext cx="3467607" cy="1534176"/>
            <a:chOff x="222281" y="1204121"/>
            <a:chExt cx="2115599" cy="936006"/>
          </a:xfrm>
        </p:grpSpPr>
        <p:sp>
          <p:nvSpPr>
            <p:cNvPr id="8" name="正方形/長方形 7">
              <a:extLst>
                <a:ext uri="{FF2B5EF4-FFF2-40B4-BE49-F238E27FC236}">
                  <a16:creationId xmlns:a16="http://schemas.microsoft.com/office/drawing/2014/main" id="{14DCC9AB-F9CB-43FA-AAE1-6A964AF1A149}"/>
                </a:ext>
              </a:extLst>
            </p:cNvPr>
            <p:cNvSpPr/>
            <p:nvPr/>
          </p:nvSpPr>
          <p:spPr bwMode="auto">
            <a:xfrm>
              <a:off x="222281" y="1204121"/>
              <a:ext cx="2115599" cy="936006"/>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pic>
          <p:nvPicPr>
            <p:cNvPr id="9" name="Picture 2">
              <a:extLst>
                <a:ext uri="{FF2B5EF4-FFF2-40B4-BE49-F238E27FC236}">
                  <a16:creationId xmlns:a16="http://schemas.microsoft.com/office/drawing/2014/main" id="{B9C5227F-C5FA-4C5F-93D1-077253CC05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8927" y="1294186"/>
              <a:ext cx="1844176" cy="7499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4796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8BFE7-8FE5-4494-A259-B5219C79152E}"/>
              </a:ext>
            </a:extLst>
          </p:cNvPr>
          <p:cNvSpPr>
            <a:spLocks noGrp="1"/>
          </p:cNvSpPr>
          <p:nvPr>
            <p:ph type="title"/>
          </p:nvPr>
        </p:nvSpPr>
        <p:spPr>
          <a:xfrm>
            <a:off x="611188" y="106229"/>
            <a:ext cx="7236000" cy="475529"/>
          </a:xfrm>
        </p:spPr>
        <p:txBody>
          <a:bodyPr/>
          <a:lstStyle/>
          <a:p>
            <a:r>
              <a:rPr kumimoji="1" lang="ja-JP" altLang="en-US" sz="2400" spc="-150"/>
              <a:t>スペシャルオリンピックス日本・東京 </a:t>
            </a:r>
            <a:br>
              <a:rPr lang="en-US" altLang="ja-JP" sz="2400" spc="-150"/>
            </a:br>
            <a:r>
              <a:rPr kumimoji="1" lang="ja-JP" altLang="en-US" sz="2400" spc="-150"/>
              <a:t>ボランティア運営体制</a:t>
            </a:r>
          </a:p>
        </p:txBody>
      </p:sp>
      <p:sp>
        <p:nvSpPr>
          <p:cNvPr id="3" name="正方形/長方形 2">
            <a:extLst>
              <a:ext uri="{FF2B5EF4-FFF2-40B4-BE49-F238E27FC236}">
                <a16:creationId xmlns:a16="http://schemas.microsoft.com/office/drawing/2014/main" id="{A62EDA4E-A509-46FF-964F-B3327B0E38DB}"/>
              </a:ext>
            </a:extLst>
          </p:cNvPr>
          <p:cNvSpPr/>
          <p:nvPr/>
        </p:nvSpPr>
        <p:spPr bwMode="auto">
          <a:xfrm>
            <a:off x="0" y="1035390"/>
            <a:ext cx="9144000" cy="5472608"/>
          </a:xfrm>
          <a:prstGeom prst="rect">
            <a:avLst/>
          </a:prstGeom>
          <a:blipFill dpi="0" rotWithShape="1">
            <a:blip r:embed="rId3" cstate="email">
              <a:alphaModFix amt="40000"/>
              <a:extLst>
                <a:ext uri="{28A0092B-C50C-407E-A947-70E740481C1C}">
                  <a14:useLocalDpi xmlns:a14="http://schemas.microsoft.com/office/drawing/2010/main"/>
                </a:ext>
              </a:extLst>
            </a:blip>
            <a:srcRect/>
            <a:stretch>
              <a:fillRect/>
            </a:stretch>
          </a:bli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grpSp>
        <p:nvGrpSpPr>
          <p:cNvPr id="4" name="グループ化 3">
            <a:extLst>
              <a:ext uri="{FF2B5EF4-FFF2-40B4-BE49-F238E27FC236}">
                <a16:creationId xmlns:a16="http://schemas.microsoft.com/office/drawing/2014/main" id="{B571E495-BD32-4134-8695-72C93CF6ED8D}"/>
              </a:ext>
            </a:extLst>
          </p:cNvPr>
          <p:cNvGrpSpPr/>
          <p:nvPr/>
        </p:nvGrpSpPr>
        <p:grpSpPr>
          <a:xfrm>
            <a:off x="237614" y="1082857"/>
            <a:ext cx="2115599" cy="936006"/>
            <a:chOff x="222281" y="1204121"/>
            <a:chExt cx="2115599" cy="936006"/>
          </a:xfrm>
        </p:grpSpPr>
        <p:sp>
          <p:nvSpPr>
            <p:cNvPr id="5" name="正方形/長方形 4">
              <a:extLst>
                <a:ext uri="{FF2B5EF4-FFF2-40B4-BE49-F238E27FC236}">
                  <a16:creationId xmlns:a16="http://schemas.microsoft.com/office/drawing/2014/main" id="{66D3EDB9-83AA-4666-BA14-9B0F95CCAD27}"/>
                </a:ext>
              </a:extLst>
            </p:cNvPr>
            <p:cNvSpPr/>
            <p:nvPr/>
          </p:nvSpPr>
          <p:spPr bwMode="auto">
            <a:xfrm>
              <a:off x="222281" y="1204121"/>
              <a:ext cx="2115599" cy="936006"/>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pic>
          <p:nvPicPr>
            <p:cNvPr id="6" name="Picture 2">
              <a:extLst>
                <a:ext uri="{FF2B5EF4-FFF2-40B4-BE49-F238E27FC236}">
                  <a16:creationId xmlns:a16="http://schemas.microsoft.com/office/drawing/2014/main" id="{D7E35CB8-A76F-4AC0-B542-9AAB137B343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8927" y="1294186"/>
              <a:ext cx="1844176" cy="74996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正方形/長方形 6">
            <a:extLst>
              <a:ext uri="{FF2B5EF4-FFF2-40B4-BE49-F238E27FC236}">
                <a16:creationId xmlns:a16="http://schemas.microsoft.com/office/drawing/2014/main" id="{AEB71D36-99B0-43BA-8BE5-2AFB3427AC77}"/>
              </a:ext>
            </a:extLst>
          </p:cNvPr>
          <p:cNvSpPr/>
          <p:nvPr/>
        </p:nvSpPr>
        <p:spPr bwMode="gray">
          <a:xfrm>
            <a:off x="5700" y="2419314"/>
            <a:ext cx="2892520" cy="64539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sz="2800" b="1">
                <a:solidFill>
                  <a:schemeClr val="bg2">
                    <a:lumMod val="25000"/>
                  </a:schemeClr>
                </a:solidFill>
                <a:latin typeface="+mn-ea"/>
                <a:ea typeface="+mn-ea"/>
              </a:rPr>
              <a:t>主任コーチ</a:t>
            </a:r>
            <a:endParaRPr lang="en-US" altLang="ja-JP" sz="2800" b="1">
              <a:solidFill>
                <a:schemeClr val="bg2">
                  <a:lumMod val="25000"/>
                </a:schemeClr>
              </a:solidFill>
              <a:latin typeface="+mn-ea"/>
              <a:ea typeface="+mn-ea"/>
            </a:endParaRPr>
          </a:p>
        </p:txBody>
      </p:sp>
      <p:sp>
        <p:nvSpPr>
          <p:cNvPr id="8" name="正方形/長方形 7">
            <a:extLst>
              <a:ext uri="{FF2B5EF4-FFF2-40B4-BE49-F238E27FC236}">
                <a16:creationId xmlns:a16="http://schemas.microsoft.com/office/drawing/2014/main" id="{0B3F290D-9449-4914-A4B7-C208CBC22E9A}"/>
              </a:ext>
            </a:extLst>
          </p:cNvPr>
          <p:cNvSpPr/>
          <p:nvPr/>
        </p:nvSpPr>
        <p:spPr bwMode="gray">
          <a:xfrm>
            <a:off x="453875" y="1632080"/>
            <a:ext cx="8569647" cy="64656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sz="2800" b="1">
                <a:solidFill>
                  <a:schemeClr val="bg2">
                    <a:lumMod val="25000"/>
                  </a:schemeClr>
                </a:solidFill>
                <a:latin typeface="+mn-ea"/>
                <a:ea typeface="+mn-ea"/>
              </a:rPr>
              <a:t>卓球プログラム（練習会）</a:t>
            </a:r>
            <a:endParaRPr lang="en-US" altLang="ja-JP" sz="2800" b="1">
              <a:solidFill>
                <a:schemeClr val="bg2">
                  <a:lumMod val="25000"/>
                </a:schemeClr>
              </a:solidFill>
              <a:latin typeface="+mn-ea"/>
              <a:ea typeface="+mn-ea"/>
            </a:endParaRPr>
          </a:p>
        </p:txBody>
      </p:sp>
      <p:sp>
        <p:nvSpPr>
          <p:cNvPr id="9" name="正方形/長方形 8">
            <a:extLst>
              <a:ext uri="{FF2B5EF4-FFF2-40B4-BE49-F238E27FC236}">
                <a16:creationId xmlns:a16="http://schemas.microsoft.com/office/drawing/2014/main" id="{FC926D90-2C28-4BBC-AA1F-5EA5D8D96F64}"/>
              </a:ext>
            </a:extLst>
          </p:cNvPr>
          <p:cNvSpPr/>
          <p:nvPr/>
        </p:nvSpPr>
        <p:spPr bwMode="gray">
          <a:xfrm>
            <a:off x="6442541" y="2432645"/>
            <a:ext cx="2892520" cy="64539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sz="2800" b="1">
                <a:solidFill>
                  <a:schemeClr val="bg2">
                    <a:lumMod val="25000"/>
                  </a:schemeClr>
                </a:solidFill>
                <a:latin typeface="+mn-ea"/>
                <a:ea typeface="+mn-ea"/>
              </a:rPr>
              <a:t>マネージャー</a:t>
            </a:r>
            <a:endParaRPr lang="en-US" altLang="ja-JP" sz="2800" b="1">
              <a:solidFill>
                <a:schemeClr val="bg2">
                  <a:lumMod val="25000"/>
                </a:schemeClr>
              </a:solidFill>
              <a:latin typeface="+mn-ea"/>
              <a:ea typeface="+mn-ea"/>
            </a:endParaRPr>
          </a:p>
        </p:txBody>
      </p:sp>
      <p:sp>
        <p:nvSpPr>
          <p:cNvPr id="19" name="矢印: 左 18">
            <a:extLst>
              <a:ext uri="{FF2B5EF4-FFF2-40B4-BE49-F238E27FC236}">
                <a16:creationId xmlns:a16="http://schemas.microsoft.com/office/drawing/2014/main" id="{829B37F9-4924-4CF9-B05B-A9EFAE5F0E52}"/>
              </a:ext>
            </a:extLst>
          </p:cNvPr>
          <p:cNvSpPr/>
          <p:nvPr/>
        </p:nvSpPr>
        <p:spPr bwMode="auto">
          <a:xfrm rot="16200000">
            <a:off x="1874465" y="3145015"/>
            <a:ext cx="1734741" cy="2560429"/>
          </a:xfrm>
          <a:prstGeom prst="leftArrow">
            <a:avLst/>
          </a:prstGeom>
          <a:solidFill>
            <a:schemeClr val="accent3"/>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pic>
        <p:nvPicPr>
          <p:cNvPr id="11" name="図 10">
            <a:extLst>
              <a:ext uri="{FF2B5EF4-FFF2-40B4-BE49-F238E27FC236}">
                <a16:creationId xmlns:a16="http://schemas.microsoft.com/office/drawing/2014/main" id="{787BA8BE-BF4C-4CAC-B8A7-3781506A24F6}"/>
              </a:ext>
            </a:extLst>
          </p:cNvPr>
          <p:cNvPicPr>
            <a:picLocks noChangeAspect="1"/>
          </p:cNvPicPr>
          <p:nvPr/>
        </p:nvPicPr>
        <p:blipFill rotWithShape="1">
          <a:blip r:embed="rId5" cstate="print">
            <a:duotone>
              <a:prstClr val="black"/>
              <a:srgbClr val="FFAB00">
                <a:tint val="45000"/>
                <a:satMod val="400000"/>
              </a:srgbClr>
            </a:duotone>
            <a:extLst>
              <a:ext uri="{28A0092B-C50C-407E-A947-70E740481C1C}">
                <a14:useLocalDpi xmlns:a14="http://schemas.microsoft.com/office/drawing/2010/main"/>
              </a:ext>
            </a:extLst>
          </a:blip>
          <a:srcRect/>
          <a:stretch/>
        </p:blipFill>
        <p:spPr>
          <a:xfrm>
            <a:off x="2358394" y="2005770"/>
            <a:ext cx="699479" cy="1634476"/>
          </a:xfrm>
          <a:prstGeom prst="rect">
            <a:avLst/>
          </a:prstGeom>
        </p:spPr>
      </p:pic>
      <p:pic>
        <p:nvPicPr>
          <p:cNvPr id="12" name="図 11">
            <a:extLst>
              <a:ext uri="{FF2B5EF4-FFF2-40B4-BE49-F238E27FC236}">
                <a16:creationId xmlns:a16="http://schemas.microsoft.com/office/drawing/2014/main" id="{F114387D-AB2D-4E0C-8D58-E1295B68A270}"/>
              </a:ext>
            </a:extLst>
          </p:cNvPr>
          <p:cNvPicPr>
            <a:picLocks noChangeAspect="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6058682" y="2046711"/>
            <a:ext cx="699479" cy="1634476"/>
          </a:xfrm>
          <a:prstGeom prst="rect">
            <a:avLst/>
          </a:prstGeom>
        </p:spPr>
      </p:pic>
      <p:grpSp>
        <p:nvGrpSpPr>
          <p:cNvPr id="13" name="グループ化 12">
            <a:extLst>
              <a:ext uri="{FF2B5EF4-FFF2-40B4-BE49-F238E27FC236}">
                <a16:creationId xmlns:a16="http://schemas.microsoft.com/office/drawing/2014/main" id="{DB366B34-F747-4BD9-9602-824D1CE68D52}"/>
              </a:ext>
            </a:extLst>
          </p:cNvPr>
          <p:cNvGrpSpPr/>
          <p:nvPr/>
        </p:nvGrpSpPr>
        <p:grpSpPr>
          <a:xfrm>
            <a:off x="1461621" y="3618879"/>
            <a:ext cx="2582636" cy="1109686"/>
            <a:chOff x="1296062" y="2104961"/>
            <a:chExt cx="1349282" cy="581001"/>
          </a:xfrm>
        </p:grpSpPr>
        <p:pic>
          <p:nvPicPr>
            <p:cNvPr id="14" name="図 13">
              <a:extLst>
                <a:ext uri="{FF2B5EF4-FFF2-40B4-BE49-F238E27FC236}">
                  <a16:creationId xmlns:a16="http://schemas.microsoft.com/office/drawing/2014/main" id="{8D01A593-01B1-42F6-8F28-3235F9235C4A}"/>
                </a:ext>
              </a:extLst>
            </p:cNvPr>
            <p:cNvPicPr>
              <a:picLocks noChangeAspect="1"/>
            </p:cNvPicPr>
            <p:nvPr/>
          </p:nvPicPr>
          <p:blipFill>
            <a:blip r:embed="rId6" cstate="email">
              <a:duotone>
                <a:prstClr val="black"/>
                <a:srgbClr val="FFAB00">
                  <a:tint val="45000"/>
                  <a:satMod val="400000"/>
                </a:srgbClr>
              </a:duotone>
              <a:extLst>
                <a:ext uri="{28A0092B-C50C-407E-A947-70E740481C1C}">
                  <a14:useLocalDpi xmlns:a14="http://schemas.microsoft.com/office/drawing/2010/main"/>
                </a:ext>
              </a:extLst>
            </a:blip>
            <a:stretch>
              <a:fillRect/>
            </a:stretch>
          </p:blipFill>
          <p:spPr>
            <a:xfrm>
              <a:off x="1296062" y="2104961"/>
              <a:ext cx="571129" cy="571129"/>
            </a:xfrm>
            <a:prstGeom prst="rect">
              <a:avLst/>
            </a:prstGeom>
          </p:spPr>
        </p:pic>
        <p:pic>
          <p:nvPicPr>
            <p:cNvPr id="15" name="図 14">
              <a:extLst>
                <a:ext uri="{FF2B5EF4-FFF2-40B4-BE49-F238E27FC236}">
                  <a16:creationId xmlns:a16="http://schemas.microsoft.com/office/drawing/2014/main" id="{BCF2B151-4D0C-4847-BB5B-54BEC529F451}"/>
                </a:ext>
              </a:extLst>
            </p:cNvPr>
            <p:cNvPicPr>
              <a:picLocks noChangeAspect="1"/>
            </p:cNvPicPr>
            <p:nvPr/>
          </p:nvPicPr>
          <p:blipFill>
            <a:blip r:embed="rId6" cstate="email">
              <a:duotone>
                <a:prstClr val="black"/>
                <a:srgbClr val="FFAB00">
                  <a:tint val="45000"/>
                  <a:satMod val="400000"/>
                </a:srgbClr>
              </a:duotone>
              <a:extLst>
                <a:ext uri="{28A0092B-C50C-407E-A947-70E740481C1C}">
                  <a14:useLocalDpi xmlns:a14="http://schemas.microsoft.com/office/drawing/2010/main"/>
                </a:ext>
              </a:extLst>
            </a:blip>
            <a:stretch>
              <a:fillRect/>
            </a:stretch>
          </p:blipFill>
          <p:spPr>
            <a:xfrm>
              <a:off x="2074215" y="2114833"/>
              <a:ext cx="571129" cy="571129"/>
            </a:xfrm>
            <a:prstGeom prst="rect">
              <a:avLst/>
            </a:prstGeom>
          </p:spPr>
        </p:pic>
      </p:grpSp>
      <p:sp>
        <p:nvSpPr>
          <p:cNvPr id="16" name="矢印: 左 15">
            <a:extLst>
              <a:ext uri="{FF2B5EF4-FFF2-40B4-BE49-F238E27FC236}">
                <a16:creationId xmlns:a16="http://schemas.microsoft.com/office/drawing/2014/main" id="{8BA669C3-3D0D-4652-9620-8D3194033544}"/>
              </a:ext>
            </a:extLst>
          </p:cNvPr>
          <p:cNvSpPr/>
          <p:nvPr/>
        </p:nvSpPr>
        <p:spPr bwMode="auto">
          <a:xfrm rot="16200000">
            <a:off x="5627967" y="3178617"/>
            <a:ext cx="1734741" cy="2560429"/>
          </a:xfrm>
          <a:prstGeom prst="leftArrow">
            <a:avLst/>
          </a:prstGeom>
          <a:solidFill>
            <a:schemeClr val="accent3"/>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17" name="矢印: 左 16">
            <a:extLst>
              <a:ext uri="{FF2B5EF4-FFF2-40B4-BE49-F238E27FC236}">
                <a16:creationId xmlns:a16="http://schemas.microsoft.com/office/drawing/2014/main" id="{E481001B-D7D5-49A0-88F2-9687FE802093}"/>
              </a:ext>
            </a:extLst>
          </p:cNvPr>
          <p:cNvSpPr/>
          <p:nvPr/>
        </p:nvSpPr>
        <p:spPr bwMode="auto">
          <a:xfrm>
            <a:off x="3378624" y="2233083"/>
            <a:ext cx="2285130" cy="532472"/>
          </a:xfrm>
          <a:prstGeom prst="leftArrow">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18" name="矢印: 左 17">
            <a:extLst>
              <a:ext uri="{FF2B5EF4-FFF2-40B4-BE49-F238E27FC236}">
                <a16:creationId xmlns:a16="http://schemas.microsoft.com/office/drawing/2014/main" id="{5221975A-F7AC-476D-A3E9-0F454F16426B}"/>
              </a:ext>
            </a:extLst>
          </p:cNvPr>
          <p:cNvSpPr/>
          <p:nvPr/>
        </p:nvSpPr>
        <p:spPr bwMode="auto">
          <a:xfrm rot="10800000">
            <a:off x="3520471" y="2867116"/>
            <a:ext cx="2143282" cy="532472"/>
          </a:xfrm>
          <a:prstGeom prst="leftArrow">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pic>
        <p:nvPicPr>
          <p:cNvPr id="20" name="図 19">
            <a:extLst>
              <a:ext uri="{FF2B5EF4-FFF2-40B4-BE49-F238E27FC236}">
                <a16:creationId xmlns:a16="http://schemas.microsoft.com/office/drawing/2014/main" id="{BB621A3C-2013-4CDC-9684-5759D13A54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98913" y="5298363"/>
            <a:ext cx="1286139" cy="1205402"/>
          </a:xfrm>
          <a:prstGeom prst="rect">
            <a:avLst/>
          </a:prstGeom>
        </p:spPr>
      </p:pic>
      <p:pic>
        <p:nvPicPr>
          <p:cNvPr id="21" name="図 20">
            <a:extLst>
              <a:ext uri="{FF2B5EF4-FFF2-40B4-BE49-F238E27FC236}">
                <a16:creationId xmlns:a16="http://schemas.microsoft.com/office/drawing/2014/main" id="{E4BE043A-683D-482C-ABE7-1DB000DA7A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72274" y="5279629"/>
            <a:ext cx="1205402" cy="1205402"/>
          </a:xfrm>
          <a:prstGeom prst="rect">
            <a:avLst/>
          </a:prstGeom>
        </p:spPr>
      </p:pic>
      <p:pic>
        <p:nvPicPr>
          <p:cNvPr id="22" name="図 21">
            <a:extLst>
              <a:ext uri="{FF2B5EF4-FFF2-40B4-BE49-F238E27FC236}">
                <a16:creationId xmlns:a16="http://schemas.microsoft.com/office/drawing/2014/main" id="{0FB5DFFF-1B12-4609-AE53-66174DD32A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16549" y="5279629"/>
            <a:ext cx="1205402" cy="1205402"/>
          </a:xfrm>
          <a:prstGeom prst="rect">
            <a:avLst/>
          </a:prstGeom>
        </p:spPr>
      </p:pic>
      <p:pic>
        <p:nvPicPr>
          <p:cNvPr id="23" name="図 22">
            <a:extLst>
              <a:ext uri="{FF2B5EF4-FFF2-40B4-BE49-F238E27FC236}">
                <a16:creationId xmlns:a16="http://schemas.microsoft.com/office/drawing/2014/main" id="{18C0F93C-B3E8-4D0C-82CF-2F8C4341F7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5611" y="5271597"/>
            <a:ext cx="1205402" cy="1205402"/>
          </a:xfrm>
          <a:prstGeom prst="rect">
            <a:avLst/>
          </a:prstGeom>
        </p:spPr>
      </p:pic>
      <p:pic>
        <p:nvPicPr>
          <p:cNvPr id="24" name="図 23">
            <a:extLst>
              <a:ext uri="{FF2B5EF4-FFF2-40B4-BE49-F238E27FC236}">
                <a16:creationId xmlns:a16="http://schemas.microsoft.com/office/drawing/2014/main" id="{FE15FC85-DB9E-44E9-AD98-6364E9E19D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88978" y="5279629"/>
            <a:ext cx="1205402" cy="1205402"/>
          </a:xfrm>
          <a:prstGeom prst="rect">
            <a:avLst/>
          </a:prstGeom>
        </p:spPr>
      </p:pic>
      <p:sp>
        <p:nvSpPr>
          <p:cNvPr id="25" name="正方形/長方形 24">
            <a:extLst>
              <a:ext uri="{FF2B5EF4-FFF2-40B4-BE49-F238E27FC236}">
                <a16:creationId xmlns:a16="http://schemas.microsoft.com/office/drawing/2014/main" id="{478A333D-3AE4-4FDC-B28B-2346BB2FA1B8}"/>
              </a:ext>
            </a:extLst>
          </p:cNvPr>
          <p:cNvSpPr/>
          <p:nvPr/>
        </p:nvSpPr>
        <p:spPr bwMode="gray">
          <a:xfrm>
            <a:off x="3123234" y="4938072"/>
            <a:ext cx="3079606" cy="64539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sz="2800" b="1">
                <a:latin typeface="+mn-ea"/>
                <a:ea typeface="+mn-ea"/>
              </a:rPr>
              <a:t>アスリート</a:t>
            </a:r>
            <a:endParaRPr lang="en-US" altLang="ja-JP" sz="2800" b="1">
              <a:latin typeface="+mn-ea"/>
              <a:ea typeface="+mn-ea"/>
            </a:endParaRPr>
          </a:p>
        </p:txBody>
      </p:sp>
      <p:sp>
        <p:nvSpPr>
          <p:cNvPr id="26" name="正方形/長方形 25">
            <a:extLst>
              <a:ext uri="{FF2B5EF4-FFF2-40B4-BE49-F238E27FC236}">
                <a16:creationId xmlns:a16="http://schemas.microsoft.com/office/drawing/2014/main" id="{98558F50-7B24-455B-B922-6EF40A267855}"/>
              </a:ext>
            </a:extLst>
          </p:cNvPr>
          <p:cNvSpPr/>
          <p:nvPr/>
        </p:nvSpPr>
        <p:spPr bwMode="gray">
          <a:xfrm>
            <a:off x="1261873" y="4526143"/>
            <a:ext cx="2892520" cy="64539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sz="3200" b="1">
                <a:solidFill>
                  <a:srgbClr val="FFFFFF"/>
                </a:solidFill>
                <a:latin typeface="メイリオ" panose="020B0604030504040204" pitchFamily="50" charset="-128"/>
                <a:ea typeface="メイリオ" panose="020B0604030504040204" pitchFamily="50" charset="-128"/>
              </a:rPr>
              <a:t>指導</a:t>
            </a:r>
            <a:endParaRPr lang="en-US" altLang="ja-JP" sz="3200" b="1">
              <a:solidFill>
                <a:srgbClr val="FFFFFF"/>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2EED1EF8-7F05-447A-8936-C65B1A8EB357}"/>
              </a:ext>
            </a:extLst>
          </p:cNvPr>
          <p:cNvSpPr/>
          <p:nvPr/>
        </p:nvSpPr>
        <p:spPr bwMode="gray">
          <a:xfrm>
            <a:off x="5066326" y="3890809"/>
            <a:ext cx="2892520" cy="1734741"/>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b="1">
                <a:solidFill>
                  <a:srgbClr val="FFFFFF"/>
                </a:solidFill>
                <a:latin typeface="メイリオ" panose="020B0604030504040204" pitchFamily="50" charset="-128"/>
                <a:ea typeface="メイリオ" panose="020B0604030504040204" pitchFamily="50" charset="-128"/>
              </a:rPr>
              <a:t>連絡</a:t>
            </a:r>
            <a:endParaRPr lang="en-US" altLang="ja-JP" b="1">
              <a:solidFill>
                <a:srgbClr val="FFFFFF"/>
              </a:solidFill>
              <a:latin typeface="メイリオ" panose="020B0604030504040204" pitchFamily="50" charset="-128"/>
              <a:ea typeface="メイリオ" panose="020B0604030504040204" pitchFamily="50" charset="-128"/>
            </a:endParaRPr>
          </a:p>
          <a:p>
            <a:pPr algn="ctr" eaLnBrk="1" hangingPunct="1">
              <a:lnSpc>
                <a:spcPct val="120000"/>
              </a:lnSpc>
              <a:spcBef>
                <a:spcPct val="20000"/>
              </a:spcBef>
              <a:buClr>
                <a:srgbClr val="0000FF"/>
              </a:buClr>
            </a:pPr>
            <a:r>
              <a:rPr lang="ja-JP" altLang="en-US" b="1">
                <a:solidFill>
                  <a:srgbClr val="FFFFFF"/>
                </a:solidFill>
                <a:latin typeface="メイリオ" panose="020B0604030504040204" pitchFamily="50" charset="-128"/>
                <a:ea typeface="メイリオ" panose="020B0604030504040204" pitchFamily="50" charset="-128"/>
              </a:rPr>
              <a:t>出欠確認</a:t>
            </a:r>
            <a:endParaRPr lang="en-US" altLang="ja-JP" b="1">
              <a:solidFill>
                <a:srgbClr val="FFFFFF"/>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FBCCAC95-9330-4C1E-A91A-0CC5ADCD78B8}"/>
              </a:ext>
            </a:extLst>
          </p:cNvPr>
          <p:cNvSpPr/>
          <p:nvPr/>
        </p:nvSpPr>
        <p:spPr bwMode="gray">
          <a:xfrm>
            <a:off x="3166162" y="2498859"/>
            <a:ext cx="2892520" cy="64539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sz="3200" b="1">
                <a:solidFill>
                  <a:schemeClr val="bg1"/>
                </a:solidFill>
                <a:latin typeface="メイリオ" panose="020B0604030504040204" pitchFamily="50" charset="-128"/>
                <a:ea typeface="メイリオ" panose="020B0604030504040204" pitchFamily="50" charset="-128"/>
              </a:rPr>
              <a:t>連携</a:t>
            </a:r>
            <a:endParaRPr lang="en-US" altLang="ja-JP" sz="3200" b="1">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00369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62EDA4E-A509-46FF-964F-B3327B0E38DB}"/>
              </a:ext>
            </a:extLst>
          </p:cNvPr>
          <p:cNvSpPr/>
          <p:nvPr/>
        </p:nvSpPr>
        <p:spPr bwMode="auto">
          <a:xfrm>
            <a:off x="0" y="1035390"/>
            <a:ext cx="9144000" cy="5472608"/>
          </a:xfrm>
          <a:prstGeom prst="rect">
            <a:avLst/>
          </a:prstGeom>
          <a:blipFill dpi="0" rotWithShape="1">
            <a:blip r:embed="rId3" cstate="email">
              <a:alphaModFix amt="40000"/>
              <a:extLst>
                <a:ext uri="{28A0092B-C50C-407E-A947-70E740481C1C}">
                  <a14:useLocalDpi xmlns:a14="http://schemas.microsoft.com/office/drawing/2010/main"/>
                </a:ext>
              </a:extLst>
            </a:blip>
            <a:srcRect/>
            <a:stretch>
              <a:fillRect/>
            </a:stretch>
          </a:bli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grpSp>
        <p:nvGrpSpPr>
          <p:cNvPr id="4" name="グループ化 3">
            <a:extLst>
              <a:ext uri="{FF2B5EF4-FFF2-40B4-BE49-F238E27FC236}">
                <a16:creationId xmlns:a16="http://schemas.microsoft.com/office/drawing/2014/main" id="{B571E495-BD32-4134-8695-72C93CF6ED8D}"/>
              </a:ext>
            </a:extLst>
          </p:cNvPr>
          <p:cNvGrpSpPr/>
          <p:nvPr/>
        </p:nvGrpSpPr>
        <p:grpSpPr>
          <a:xfrm>
            <a:off x="343322" y="1070846"/>
            <a:ext cx="2115599" cy="936006"/>
            <a:chOff x="222281" y="1204121"/>
            <a:chExt cx="2115599" cy="936006"/>
          </a:xfrm>
        </p:grpSpPr>
        <p:sp>
          <p:nvSpPr>
            <p:cNvPr id="5" name="正方形/長方形 4">
              <a:extLst>
                <a:ext uri="{FF2B5EF4-FFF2-40B4-BE49-F238E27FC236}">
                  <a16:creationId xmlns:a16="http://schemas.microsoft.com/office/drawing/2014/main" id="{66D3EDB9-83AA-4666-BA14-9B0F95CCAD27}"/>
                </a:ext>
              </a:extLst>
            </p:cNvPr>
            <p:cNvSpPr/>
            <p:nvPr/>
          </p:nvSpPr>
          <p:spPr bwMode="auto">
            <a:xfrm>
              <a:off x="222281" y="1204121"/>
              <a:ext cx="2115599" cy="936006"/>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pic>
          <p:nvPicPr>
            <p:cNvPr id="6" name="Picture 2">
              <a:extLst>
                <a:ext uri="{FF2B5EF4-FFF2-40B4-BE49-F238E27FC236}">
                  <a16:creationId xmlns:a16="http://schemas.microsoft.com/office/drawing/2014/main" id="{D7E35CB8-A76F-4AC0-B542-9AAB137B343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8927" y="1294186"/>
              <a:ext cx="1844176" cy="74996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正方形/長方形 6">
            <a:extLst>
              <a:ext uri="{FF2B5EF4-FFF2-40B4-BE49-F238E27FC236}">
                <a16:creationId xmlns:a16="http://schemas.microsoft.com/office/drawing/2014/main" id="{AEB71D36-99B0-43BA-8BE5-2AFB3427AC77}"/>
              </a:ext>
            </a:extLst>
          </p:cNvPr>
          <p:cNvSpPr/>
          <p:nvPr/>
        </p:nvSpPr>
        <p:spPr bwMode="gray">
          <a:xfrm>
            <a:off x="5700" y="2419314"/>
            <a:ext cx="2892520" cy="64539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sz="2800" b="1">
                <a:solidFill>
                  <a:schemeClr val="bg2">
                    <a:lumMod val="25000"/>
                  </a:schemeClr>
                </a:solidFill>
                <a:latin typeface="+mn-ea"/>
                <a:ea typeface="+mn-ea"/>
              </a:rPr>
              <a:t>主任コーチ</a:t>
            </a:r>
            <a:endParaRPr lang="en-US" altLang="ja-JP" sz="2800" b="1">
              <a:solidFill>
                <a:schemeClr val="bg2">
                  <a:lumMod val="25000"/>
                </a:schemeClr>
              </a:solidFill>
              <a:latin typeface="+mn-ea"/>
              <a:ea typeface="+mn-ea"/>
            </a:endParaRPr>
          </a:p>
        </p:txBody>
      </p:sp>
      <p:sp>
        <p:nvSpPr>
          <p:cNvPr id="8" name="正方形/長方形 7">
            <a:extLst>
              <a:ext uri="{FF2B5EF4-FFF2-40B4-BE49-F238E27FC236}">
                <a16:creationId xmlns:a16="http://schemas.microsoft.com/office/drawing/2014/main" id="{0B3F290D-9449-4914-A4B7-C208CBC22E9A}"/>
              </a:ext>
            </a:extLst>
          </p:cNvPr>
          <p:cNvSpPr/>
          <p:nvPr/>
        </p:nvSpPr>
        <p:spPr bwMode="gray">
          <a:xfrm>
            <a:off x="453875" y="1632080"/>
            <a:ext cx="8569647" cy="64656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sz="2800" b="1">
                <a:solidFill>
                  <a:schemeClr val="bg2">
                    <a:lumMod val="25000"/>
                  </a:schemeClr>
                </a:solidFill>
                <a:latin typeface="+mn-ea"/>
                <a:ea typeface="+mn-ea"/>
              </a:rPr>
              <a:t>卓球プログラム（練習会）</a:t>
            </a:r>
            <a:endParaRPr lang="en-US" altLang="ja-JP" sz="2800" b="1">
              <a:solidFill>
                <a:schemeClr val="bg2">
                  <a:lumMod val="25000"/>
                </a:schemeClr>
              </a:solidFill>
              <a:latin typeface="+mn-ea"/>
              <a:ea typeface="+mn-ea"/>
            </a:endParaRPr>
          </a:p>
        </p:txBody>
      </p:sp>
      <p:sp>
        <p:nvSpPr>
          <p:cNvPr id="9" name="正方形/長方形 8">
            <a:extLst>
              <a:ext uri="{FF2B5EF4-FFF2-40B4-BE49-F238E27FC236}">
                <a16:creationId xmlns:a16="http://schemas.microsoft.com/office/drawing/2014/main" id="{FC926D90-2C28-4BBC-AA1F-5EA5D8D96F64}"/>
              </a:ext>
            </a:extLst>
          </p:cNvPr>
          <p:cNvSpPr/>
          <p:nvPr/>
        </p:nvSpPr>
        <p:spPr bwMode="gray">
          <a:xfrm>
            <a:off x="6442541" y="2432645"/>
            <a:ext cx="2892520" cy="64539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sz="2800" b="1">
                <a:solidFill>
                  <a:schemeClr val="bg2">
                    <a:lumMod val="25000"/>
                  </a:schemeClr>
                </a:solidFill>
                <a:latin typeface="+mn-ea"/>
                <a:ea typeface="+mn-ea"/>
              </a:rPr>
              <a:t>マネージャー</a:t>
            </a:r>
            <a:endParaRPr lang="en-US" altLang="ja-JP" sz="2800" b="1">
              <a:solidFill>
                <a:schemeClr val="bg2">
                  <a:lumMod val="25000"/>
                </a:schemeClr>
              </a:solidFill>
              <a:latin typeface="+mn-ea"/>
              <a:ea typeface="+mn-ea"/>
            </a:endParaRPr>
          </a:p>
        </p:txBody>
      </p:sp>
      <p:pic>
        <p:nvPicPr>
          <p:cNvPr id="11" name="図 10">
            <a:extLst>
              <a:ext uri="{FF2B5EF4-FFF2-40B4-BE49-F238E27FC236}">
                <a16:creationId xmlns:a16="http://schemas.microsoft.com/office/drawing/2014/main" id="{787BA8BE-BF4C-4CAC-B8A7-3781506A24F6}"/>
              </a:ext>
            </a:extLst>
          </p:cNvPr>
          <p:cNvPicPr>
            <a:picLocks noChangeAspect="1"/>
          </p:cNvPicPr>
          <p:nvPr/>
        </p:nvPicPr>
        <p:blipFill rotWithShape="1">
          <a:blip r:embed="rId5" cstate="print">
            <a:duotone>
              <a:prstClr val="black"/>
              <a:srgbClr val="FFAB00">
                <a:tint val="45000"/>
                <a:satMod val="400000"/>
              </a:srgbClr>
            </a:duotone>
            <a:extLst>
              <a:ext uri="{28A0092B-C50C-407E-A947-70E740481C1C}">
                <a14:useLocalDpi xmlns:a14="http://schemas.microsoft.com/office/drawing/2010/main"/>
              </a:ext>
            </a:extLst>
          </a:blip>
          <a:srcRect/>
          <a:stretch/>
        </p:blipFill>
        <p:spPr>
          <a:xfrm>
            <a:off x="2358394" y="2005770"/>
            <a:ext cx="699479" cy="1634476"/>
          </a:xfrm>
          <a:prstGeom prst="rect">
            <a:avLst/>
          </a:prstGeom>
        </p:spPr>
      </p:pic>
      <p:sp>
        <p:nvSpPr>
          <p:cNvPr id="28" name="四角形: 角を丸くする 27">
            <a:extLst>
              <a:ext uri="{FF2B5EF4-FFF2-40B4-BE49-F238E27FC236}">
                <a16:creationId xmlns:a16="http://schemas.microsoft.com/office/drawing/2014/main" id="{EF222829-AF0C-4538-82F9-44FF94461761}"/>
              </a:ext>
            </a:extLst>
          </p:cNvPr>
          <p:cNvSpPr/>
          <p:nvPr/>
        </p:nvSpPr>
        <p:spPr bwMode="gray">
          <a:xfrm>
            <a:off x="431701" y="3759488"/>
            <a:ext cx="8280598" cy="2622262"/>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432000" tIns="288000" rIns="324000" bIns="0" numCol="1" spcCol="0" rtlCol="0" fromWordArt="0" anchor="t" anchorCtr="0" forceAA="0" compatLnSpc="1">
            <a:prstTxWarp prst="textNoShape">
              <a:avLst/>
            </a:prstTxWarp>
            <a:noAutofit/>
          </a:bodyPr>
          <a:lstStyle/>
          <a:p>
            <a:pPr marL="622300" lvl="0" indent="-622300"/>
            <a:r>
              <a:rPr lang="ja-JP" altLang="en-US" sz="2800" b="1">
                <a:solidFill>
                  <a:schemeClr val="accent2">
                    <a:lumMod val="60000"/>
                    <a:lumOff val="40000"/>
                  </a:schemeClr>
                </a:solidFill>
                <a:latin typeface="メイリオ" panose="020B0604030504040204" pitchFamily="50" charset="-128"/>
                <a:ea typeface="メイリオ" panose="020B0604030504040204" pitchFamily="50" charset="-128"/>
              </a:rPr>
              <a:t>●それぞれの強みを生かした活動</a:t>
            </a:r>
            <a:endParaRPr lang="en-US" altLang="ja-JP" sz="2800" b="1">
              <a:solidFill>
                <a:schemeClr val="accent2">
                  <a:lumMod val="60000"/>
                  <a:lumOff val="40000"/>
                </a:schemeClr>
              </a:solidFill>
              <a:latin typeface="メイリオ" panose="020B0604030504040204" pitchFamily="50" charset="-128"/>
              <a:ea typeface="メイリオ" panose="020B0604030504040204" pitchFamily="50" charset="-128"/>
            </a:endParaRPr>
          </a:p>
          <a:p>
            <a:pPr marL="622300" lvl="0" indent="-622300"/>
            <a:r>
              <a:rPr lang="en-US" altLang="ja-JP" sz="2000">
                <a:solidFill>
                  <a:schemeClr val="bg2">
                    <a:lumMod val="25000"/>
                  </a:schemeClr>
                </a:solidFill>
                <a:latin typeface="メイリオ" panose="020B0604030504040204" pitchFamily="50" charset="-128"/>
                <a:ea typeface="メイリオ" panose="020B0604030504040204" pitchFamily="50" charset="-128"/>
              </a:rPr>
              <a:t>	</a:t>
            </a:r>
            <a:r>
              <a:rPr lang="ja-JP" altLang="en-US">
                <a:solidFill>
                  <a:schemeClr val="bg2">
                    <a:lumMod val="25000"/>
                  </a:schemeClr>
                </a:solidFill>
                <a:latin typeface="メイリオ" panose="020B0604030504040204" pitchFamily="50" charset="-128"/>
                <a:ea typeface="メイリオ" panose="020B0604030504040204" pitchFamily="50" charset="-128"/>
              </a:rPr>
              <a:t>・主任コーチ：競技経験がある、指導ができる</a:t>
            </a:r>
            <a:endParaRPr lang="en-US" altLang="ja-JP">
              <a:solidFill>
                <a:schemeClr val="bg2">
                  <a:lumMod val="25000"/>
                </a:schemeClr>
              </a:solidFill>
              <a:latin typeface="メイリオ" panose="020B0604030504040204" pitchFamily="50" charset="-128"/>
              <a:ea typeface="メイリオ" panose="020B0604030504040204" pitchFamily="50" charset="-128"/>
            </a:endParaRPr>
          </a:p>
          <a:p>
            <a:pPr marL="622300" lvl="0" indent="-622300"/>
            <a:r>
              <a:rPr lang="en-US" altLang="ja-JP">
                <a:solidFill>
                  <a:schemeClr val="bg2">
                    <a:lumMod val="25000"/>
                  </a:schemeClr>
                </a:solidFill>
                <a:latin typeface="メイリオ" panose="020B0604030504040204" pitchFamily="50" charset="-128"/>
                <a:ea typeface="メイリオ" panose="020B0604030504040204" pitchFamily="50" charset="-128"/>
              </a:rPr>
              <a:t>	</a:t>
            </a:r>
            <a:r>
              <a:rPr lang="ja-JP" altLang="en-US">
                <a:solidFill>
                  <a:schemeClr val="bg2">
                    <a:lumMod val="25000"/>
                  </a:schemeClr>
                </a:solidFill>
                <a:latin typeface="メイリオ" panose="020B0604030504040204" pitchFamily="50" charset="-128"/>
                <a:ea typeface="メイリオ" panose="020B0604030504040204" pitchFamily="50" charset="-128"/>
              </a:rPr>
              <a:t>・マネージャー：時間に余裕がある</a:t>
            </a:r>
            <a:endParaRPr lang="en-US" altLang="ja-JP" b="1">
              <a:solidFill>
                <a:schemeClr val="bg2">
                  <a:lumMod val="25000"/>
                </a:schemeClr>
              </a:solidFill>
              <a:latin typeface="メイリオ" panose="020B0604030504040204" pitchFamily="50" charset="-128"/>
            </a:endParaRPr>
          </a:p>
          <a:p>
            <a:pPr marL="622300" lvl="0" indent="-622300">
              <a:spcBef>
                <a:spcPts val="1800"/>
              </a:spcBef>
            </a:pPr>
            <a:r>
              <a:rPr lang="ja-JP" altLang="en-US" sz="2800">
                <a:solidFill>
                  <a:schemeClr val="accent2">
                    <a:lumMod val="60000"/>
                    <a:lumOff val="40000"/>
                  </a:schemeClr>
                </a:solidFill>
                <a:latin typeface="メイリオ" panose="020B0604030504040204" pitchFamily="50" charset="-128"/>
                <a:ea typeface="メイリオ" panose="020B0604030504040204" pitchFamily="50" charset="-128"/>
              </a:rPr>
              <a:t>●</a:t>
            </a:r>
            <a:r>
              <a:rPr lang="ja-JP" altLang="en-US" sz="2800" b="1">
                <a:solidFill>
                  <a:schemeClr val="accent2">
                    <a:lumMod val="60000"/>
                    <a:lumOff val="40000"/>
                  </a:schemeClr>
                </a:solidFill>
                <a:latin typeface="メイリオ" panose="020B0604030504040204" pitchFamily="50" charset="-128"/>
                <a:ea typeface="メイリオ" panose="020B0604030504040204" pitchFamily="50" charset="-128"/>
              </a:rPr>
              <a:t>たくさんの人を巻き込み、</a:t>
            </a:r>
            <a:endParaRPr lang="en-US" altLang="ja-JP" sz="2800" b="1">
              <a:solidFill>
                <a:schemeClr val="accent2">
                  <a:lumMod val="60000"/>
                  <a:lumOff val="40000"/>
                </a:schemeClr>
              </a:solidFill>
              <a:latin typeface="メイリオ" panose="020B0604030504040204" pitchFamily="50" charset="-128"/>
              <a:ea typeface="メイリオ" panose="020B0604030504040204" pitchFamily="50" charset="-128"/>
            </a:endParaRPr>
          </a:p>
          <a:p>
            <a:pPr marL="622300" lvl="0" indent="-622300">
              <a:spcBef>
                <a:spcPts val="0"/>
              </a:spcBef>
            </a:pPr>
            <a:r>
              <a:rPr lang="en-US" altLang="ja-JP" sz="2800" b="1">
                <a:solidFill>
                  <a:schemeClr val="accent2">
                    <a:lumMod val="60000"/>
                    <a:lumOff val="40000"/>
                  </a:schemeClr>
                </a:solidFill>
                <a:latin typeface="メイリオ" panose="020B0604030504040204" pitchFamily="50" charset="-128"/>
                <a:ea typeface="メイリオ" panose="020B0604030504040204" pitchFamily="50" charset="-128"/>
              </a:rPr>
              <a:t>				</a:t>
            </a:r>
            <a:r>
              <a:rPr lang="ja-JP" altLang="en-US" sz="2800" b="1">
                <a:solidFill>
                  <a:schemeClr val="accent2">
                    <a:lumMod val="60000"/>
                    <a:lumOff val="40000"/>
                  </a:schemeClr>
                </a:solidFill>
                <a:latin typeface="メイリオ" panose="020B0604030504040204" pitchFamily="50" charset="-128"/>
                <a:ea typeface="メイリオ" panose="020B0604030504040204" pitchFamily="50" charset="-128"/>
              </a:rPr>
              <a:t>全員で役割を分担して活動</a:t>
            </a:r>
            <a:endParaRPr lang="en-US" altLang="ja-JP" sz="2800" b="1">
              <a:solidFill>
                <a:schemeClr val="accent2">
                  <a:lumMod val="60000"/>
                  <a:lumOff val="40000"/>
                </a:schemeClr>
              </a:solidFill>
              <a:latin typeface="メイリオ" panose="020B0604030504040204" pitchFamily="50" charset="-128"/>
              <a:ea typeface="メイリオ" panose="020B0604030504040204" pitchFamily="50" charset="-128"/>
            </a:endParaRPr>
          </a:p>
        </p:txBody>
      </p:sp>
      <p:sp>
        <p:nvSpPr>
          <p:cNvPr id="16" name="フリーフォーム: 図形 15">
            <a:extLst>
              <a:ext uri="{FF2B5EF4-FFF2-40B4-BE49-F238E27FC236}">
                <a16:creationId xmlns:a16="http://schemas.microsoft.com/office/drawing/2014/main" id="{3678B3D4-ABEF-48A1-A2F8-BBBDF5CABC0D}"/>
              </a:ext>
            </a:extLst>
          </p:cNvPr>
          <p:cNvSpPr/>
          <p:nvPr/>
        </p:nvSpPr>
        <p:spPr bwMode="gray">
          <a:xfrm flipH="1">
            <a:off x="8410328" y="3771694"/>
            <a:ext cx="323342" cy="2622250"/>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sp>
        <p:nvSpPr>
          <p:cNvPr id="19" name="フリーフォーム: 図形 18">
            <a:extLst>
              <a:ext uri="{FF2B5EF4-FFF2-40B4-BE49-F238E27FC236}">
                <a16:creationId xmlns:a16="http://schemas.microsoft.com/office/drawing/2014/main" id="{9899692B-DFBA-4F50-AEC2-A7C5645754B2}"/>
              </a:ext>
            </a:extLst>
          </p:cNvPr>
          <p:cNvSpPr/>
          <p:nvPr/>
        </p:nvSpPr>
        <p:spPr bwMode="gray">
          <a:xfrm>
            <a:off x="395549" y="3746156"/>
            <a:ext cx="323343" cy="2622261"/>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sp>
        <p:nvSpPr>
          <p:cNvPr id="20" name="矢印: 左 19">
            <a:extLst>
              <a:ext uri="{FF2B5EF4-FFF2-40B4-BE49-F238E27FC236}">
                <a16:creationId xmlns:a16="http://schemas.microsoft.com/office/drawing/2014/main" id="{3E83C816-906D-45DC-A01F-71217354202D}"/>
              </a:ext>
            </a:extLst>
          </p:cNvPr>
          <p:cNvSpPr/>
          <p:nvPr/>
        </p:nvSpPr>
        <p:spPr bwMode="auto">
          <a:xfrm>
            <a:off x="3378624" y="2233083"/>
            <a:ext cx="2285130" cy="532472"/>
          </a:xfrm>
          <a:prstGeom prst="leftArrow">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21" name="矢印: 左 20">
            <a:extLst>
              <a:ext uri="{FF2B5EF4-FFF2-40B4-BE49-F238E27FC236}">
                <a16:creationId xmlns:a16="http://schemas.microsoft.com/office/drawing/2014/main" id="{D0969495-99FF-47FD-80F4-1B6AA1658141}"/>
              </a:ext>
            </a:extLst>
          </p:cNvPr>
          <p:cNvSpPr/>
          <p:nvPr/>
        </p:nvSpPr>
        <p:spPr bwMode="auto">
          <a:xfrm rot="10800000">
            <a:off x="3520471" y="2867116"/>
            <a:ext cx="2143282" cy="532472"/>
          </a:xfrm>
          <a:prstGeom prst="leftArrow">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22" name="正方形/長方形 21">
            <a:extLst>
              <a:ext uri="{FF2B5EF4-FFF2-40B4-BE49-F238E27FC236}">
                <a16:creationId xmlns:a16="http://schemas.microsoft.com/office/drawing/2014/main" id="{881CFC5B-BECA-47C9-8382-B0B8B95EBA37}"/>
              </a:ext>
            </a:extLst>
          </p:cNvPr>
          <p:cNvSpPr/>
          <p:nvPr/>
        </p:nvSpPr>
        <p:spPr bwMode="gray">
          <a:xfrm>
            <a:off x="3166162" y="2498859"/>
            <a:ext cx="2892520" cy="64539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sz="3200" b="1">
                <a:solidFill>
                  <a:schemeClr val="bg1"/>
                </a:solidFill>
                <a:latin typeface="メイリオ" panose="020B0604030504040204" pitchFamily="50" charset="-128"/>
                <a:ea typeface="メイリオ" panose="020B0604030504040204" pitchFamily="50" charset="-128"/>
              </a:rPr>
              <a:t>連携</a:t>
            </a:r>
            <a:endParaRPr lang="en-US" altLang="ja-JP" sz="3200" b="1">
              <a:solidFill>
                <a:schemeClr val="bg1"/>
              </a:solidFill>
              <a:latin typeface="メイリオ" panose="020B0604030504040204" pitchFamily="50" charset="-128"/>
              <a:ea typeface="メイリオ" panose="020B0604030504040204" pitchFamily="50" charset="-128"/>
            </a:endParaRPr>
          </a:p>
        </p:txBody>
      </p:sp>
      <p:sp>
        <p:nvSpPr>
          <p:cNvPr id="23" name="タイトル 1">
            <a:extLst>
              <a:ext uri="{FF2B5EF4-FFF2-40B4-BE49-F238E27FC236}">
                <a16:creationId xmlns:a16="http://schemas.microsoft.com/office/drawing/2014/main" id="{879ED098-9B65-48F4-A52E-233F7D2C8875}"/>
              </a:ext>
            </a:extLst>
          </p:cNvPr>
          <p:cNvSpPr txBox="1">
            <a:spLocks/>
          </p:cNvSpPr>
          <p:nvPr/>
        </p:nvSpPr>
        <p:spPr bwMode="gray">
          <a:xfrm>
            <a:off x="611188" y="106229"/>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400" spc="-150"/>
              <a:t>スペシャルオリンピックス日本・東京 </a:t>
            </a:r>
            <a:br>
              <a:rPr lang="en-US" altLang="ja-JP" sz="2400" spc="-150"/>
            </a:br>
            <a:r>
              <a:rPr lang="ja-JP" altLang="en-US" sz="2400" spc="-150"/>
              <a:t>ボランティア運営体制</a:t>
            </a:r>
          </a:p>
        </p:txBody>
      </p:sp>
      <p:pic>
        <p:nvPicPr>
          <p:cNvPr id="24" name="図 23">
            <a:extLst>
              <a:ext uri="{FF2B5EF4-FFF2-40B4-BE49-F238E27FC236}">
                <a16:creationId xmlns:a16="http://schemas.microsoft.com/office/drawing/2014/main" id="{B5953D5D-133E-4A2C-86FB-2DF4B2BE92F8}"/>
              </a:ext>
            </a:extLst>
          </p:cNvPr>
          <p:cNvPicPr>
            <a:picLocks noChangeAspect="1"/>
          </p:cNvPicPr>
          <p:nvPr/>
        </p:nvPicPr>
        <p:blipFill rotWithShape="1">
          <a:blip r:embed="rId5" cstate="print">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6058682" y="2046711"/>
            <a:ext cx="699479" cy="1634476"/>
          </a:xfrm>
          <a:prstGeom prst="rect">
            <a:avLst/>
          </a:prstGeom>
        </p:spPr>
      </p:pic>
    </p:spTree>
    <p:extLst>
      <p:ext uri="{BB962C8B-B14F-4D97-AF65-F5344CB8AC3E}">
        <p14:creationId xmlns:p14="http://schemas.microsoft.com/office/powerpoint/2010/main" val="1600728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FB56D23-89D0-42D1-9C94-AAEC9F2AD458}"/>
              </a:ext>
            </a:extLst>
          </p:cNvPr>
          <p:cNvSpPr>
            <a:spLocks noGrp="1"/>
          </p:cNvSpPr>
          <p:nvPr>
            <p:ph type="title"/>
          </p:nvPr>
        </p:nvSpPr>
        <p:spPr bwMode="gray"/>
        <p:txBody>
          <a:bodyPr/>
          <a:lstStyle/>
          <a:p>
            <a:r>
              <a:rPr lang="ja-JP" altLang="en-US" sz="2800" spc="0" dirty="0"/>
              <a:t>活動現場でのリーダーの役割</a:t>
            </a:r>
            <a:endParaRPr kumimoji="1" lang="ja-JP" altLang="en-US" sz="2800" spc="0" dirty="0"/>
          </a:p>
        </p:txBody>
      </p:sp>
      <p:sp>
        <p:nvSpPr>
          <p:cNvPr id="8" name="二等辺三角形 7">
            <a:extLst>
              <a:ext uri="{FF2B5EF4-FFF2-40B4-BE49-F238E27FC236}">
                <a16:creationId xmlns:a16="http://schemas.microsoft.com/office/drawing/2014/main" id="{45CA419A-E59A-4FE4-BA1E-24C7800629C8}"/>
              </a:ext>
            </a:extLst>
          </p:cNvPr>
          <p:cNvSpPr/>
          <p:nvPr/>
        </p:nvSpPr>
        <p:spPr bwMode="gray">
          <a:xfrm rot="10800000">
            <a:off x="3890050" y="4005064"/>
            <a:ext cx="1363900" cy="402945"/>
          </a:xfrm>
          <a:prstGeom prst="triangle">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dirty="0">
              <a:latin typeface="+mn-ea"/>
              <a:ea typeface="+mn-ea"/>
            </a:endParaRPr>
          </a:p>
        </p:txBody>
      </p:sp>
      <p:sp>
        <p:nvSpPr>
          <p:cNvPr id="9" name="テキスト ボックス 8">
            <a:extLst>
              <a:ext uri="{FF2B5EF4-FFF2-40B4-BE49-F238E27FC236}">
                <a16:creationId xmlns:a16="http://schemas.microsoft.com/office/drawing/2014/main" id="{1F4F6870-9281-484A-83A6-E3AED505158A}"/>
              </a:ext>
            </a:extLst>
          </p:cNvPr>
          <p:cNvSpPr txBox="1"/>
          <p:nvPr/>
        </p:nvSpPr>
        <p:spPr bwMode="gray">
          <a:xfrm>
            <a:off x="539750" y="4653136"/>
            <a:ext cx="8064500" cy="1426148"/>
          </a:xfrm>
          <a:prstGeom prst="roundRect">
            <a:avLst>
              <a:gd name="adj" fmla="val 5781"/>
            </a:avLst>
          </a:prstGeom>
          <a:solidFill>
            <a:schemeClr val="accent3"/>
          </a:solidFill>
        </p:spPr>
        <p:txBody>
          <a:bodyPr wrap="square" rtlCol="0" anchor="ctr">
            <a:noAutofit/>
          </a:bodyPr>
          <a:lstStyle/>
          <a:p>
            <a:pPr algn="ctr">
              <a:lnSpc>
                <a:spcPct val="120000"/>
              </a:lnSpc>
            </a:pPr>
            <a:r>
              <a:rPr lang="ja-JP" altLang="en-US" sz="2800" b="1" dirty="0">
                <a:solidFill>
                  <a:schemeClr val="bg1"/>
                </a:solidFill>
                <a:latin typeface="メイリオ" panose="020B0604030504040204" pitchFamily="50" charset="-128"/>
                <a:ea typeface="メイリオ" panose="020B0604030504040204" pitchFamily="50" charset="-128"/>
              </a:rPr>
              <a:t>「スポーツボランティア・リーダー」に</a:t>
            </a:r>
            <a:endParaRPr lang="en-US" altLang="ja-JP" sz="2800" b="1" dirty="0">
              <a:solidFill>
                <a:schemeClr val="bg1"/>
              </a:solidFill>
              <a:latin typeface="メイリオ" panose="020B0604030504040204" pitchFamily="50" charset="-128"/>
              <a:ea typeface="メイリオ" panose="020B0604030504040204" pitchFamily="50" charset="-128"/>
            </a:endParaRPr>
          </a:p>
          <a:p>
            <a:pPr algn="ctr">
              <a:lnSpc>
                <a:spcPct val="120000"/>
              </a:lnSpc>
            </a:pPr>
            <a:r>
              <a:rPr lang="ja-JP" altLang="en-US" sz="2800" b="1" dirty="0">
                <a:solidFill>
                  <a:schemeClr val="bg1"/>
                </a:solidFill>
                <a:latin typeface="メイリオ" panose="020B0604030504040204" pitchFamily="50" charset="-128"/>
                <a:ea typeface="メイリオ" panose="020B0604030504040204" pitchFamily="50" charset="-128"/>
              </a:rPr>
              <a:t>求められる役割は・・・</a:t>
            </a:r>
            <a:endParaRPr lang="en-US" altLang="ja-JP" sz="2800" b="1" dirty="0">
              <a:solidFill>
                <a:schemeClr val="bg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B4F2F140-901D-4DB2-806B-17F6D68634A2}"/>
              </a:ext>
            </a:extLst>
          </p:cNvPr>
          <p:cNvSpPr/>
          <p:nvPr/>
        </p:nvSpPr>
        <p:spPr bwMode="gray">
          <a:xfrm>
            <a:off x="564950" y="1133504"/>
            <a:ext cx="8038800" cy="2626433"/>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432000" tIns="288000" rIns="324000" bIns="0" numCol="1" spcCol="0" rtlCol="0" fromWordArt="0" anchor="t" anchorCtr="0" forceAA="0" compatLnSpc="1">
            <a:prstTxWarp prst="textNoShape">
              <a:avLst/>
            </a:prstTxWarp>
            <a:noAutofit/>
          </a:bodyPr>
          <a:lstStyle/>
          <a:p>
            <a:pPr defTabSz="1885950" eaLnBrk="1" hangingPunct="1">
              <a:lnSpc>
                <a:spcPct val="120000"/>
              </a:lnSpc>
              <a:spcBef>
                <a:spcPts val="0"/>
              </a:spcBef>
              <a:spcAft>
                <a:spcPts val="0"/>
              </a:spcAft>
            </a:pPr>
            <a:r>
              <a:rPr lang="ja-JP" altLang="en-US" b="1" dirty="0">
                <a:solidFill>
                  <a:schemeClr val="bg2">
                    <a:lumMod val="25000"/>
                  </a:schemeClr>
                </a:solidFill>
                <a:latin typeface="+mn-ea"/>
                <a:ea typeface="+mn-ea"/>
              </a:rPr>
              <a:t>スポーツボランティアの現場は様々</a:t>
            </a:r>
            <a:r>
              <a:rPr lang="en-US" altLang="ja-JP" b="1" dirty="0">
                <a:solidFill>
                  <a:schemeClr val="bg2">
                    <a:lumMod val="25000"/>
                  </a:schemeClr>
                </a:solidFill>
                <a:latin typeface="+mn-ea"/>
                <a:ea typeface="+mn-ea"/>
              </a:rPr>
              <a:t>…</a:t>
            </a:r>
          </a:p>
          <a:p>
            <a:pPr defTabSz="1885950" eaLnBrk="1" hangingPunct="1">
              <a:lnSpc>
                <a:spcPct val="120000"/>
              </a:lnSpc>
              <a:spcBef>
                <a:spcPts val="0"/>
              </a:spcBef>
              <a:spcAft>
                <a:spcPts val="0"/>
              </a:spcAft>
            </a:pPr>
            <a:endParaRPr lang="en-US" altLang="ja-JP" b="1" dirty="0">
              <a:solidFill>
                <a:schemeClr val="bg2">
                  <a:lumMod val="25000"/>
                </a:schemeClr>
              </a:solidFill>
              <a:latin typeface="+mn-ea"/>
              <a:ea typeface="+mn-ea"/>
            </a:endParaRPr>
          </a:p>
          <a:p>
            <a:pPr defTabSz="1885950" eaLnBrk="1" hangingPunct="1">
              <a:lnSpc>
                <a:spcPct val="120000"/>
              </a:lnSpc>
              <a:spcBef>
                <a:spcPts val="0"/>
              </a:spcBef>
              <a:spcAft>
                <a:spcPts val="0"/>
              </a:spcAft>
            </a:pPr>
            <a:endParaRPr lang="en-US" altLang="ja-JP" b="1" dirty="0">
              <a:solidFill>
                <a:schemeClr val="bg2">
                  <a:lumMod val="25000"/>
                </a:schemeClr>
              </a:solidFill>
              <a:latin typeface="+mn-ea"/>
              <a:ea typeface="+mn-ea"/>
            </a:endParaRPr>
          </a:p>
          <a:p>
            <a:pPr defTabSz="1885950" eaLnBrk="1" hangingPunct="1">
              <a:lnSpc>
                <a:spcPct val="120000"/>
              </a:lnSpc>
              <a:spcBef>
                <a:spcPts val="0"/>
              </a:spcBef>
              <a:spcAft>
                <a:spcPts val="0"/>
              </a:spcAft>
            </a:pPr>
            <a:endParaRPr lang="en-US" altLang="ja-JP" b="1" dirty="0">
              <a:solidFill>
                <a:schemeClr val="bg2">
                  <a:lumMod val="25000"/>
                </a:schemeClr>
              </a:solidFill>
              <a:latin typeface="+mn-ea"/>
              <a:ea typeface="+mn-ea"/>
            </a:endParaRPr>
          </a:p>
          <a:p>
            <a:pPr defTabSz="1885950" eaLnBrk="1" hangingPunct="1">
              <a:lnSpc>
                <a:spcPct val="120000"/>
              </a:lnSpc>
              <a:spcBef>
                <a:spcPts val="0"/>
              </a:spcBef>
              <a:spcAft>
                <a:spcPts val="0"/>
              </a:spcAft>
            </a:pPr>
            <a:r>
              <a:rPr lang="ja-JP" altLang="en-US" b="1" dirty="0">
                <a:solidFill>
                  <a:schemeClr val="bg2">
                    <a:lumMod val="25000"/>
                  </a:schemeClr>
                </a:solidFill>
                <a:latin typeface="+mn-ea"/>
                <a:ea typeface="+mn-ea"/>
              </a:rPr>
              <a:t>活動現場によって、体制や環境、条件は異なる。</a:t>
            </a:r>
          </a:p>
        </p:txBody>
      </p:sp>
      <p:sp>
        <p:nvSpPr>
          <p:cNvPr id="11" name="テキスト ボックス 10">
            <a:extLst>
              <a:ext uri="{FF2B5EF4-FFF2-40B4-BE49-F238E27FC236}">
                <a16:creationId xmlns:a16="http://schemas.microsoft.com/office/drawing/2014/main" id="{46AAB2FF-85B9-4624-9392-575694C6BF60}"/>
              </a:ext>
            </a:extLst>
          </p:cNvPr>
          <p:cNvSpPr txBox="1"/>
          <p:nvPr/>
        </p:nvSpPr>
        <p:spPr bwMode="gray">
          <a:xfrm>
            <a:off x="983410" y="1916832"/>
            <a:ext cx="1764000" cy="1103348"/>
          </a:xfrm>
          <a:prstGeom prst="roundRect">
            <a:avLst>
              <a:gd name="adj" fmla="val 5563"/>
            </a:avLst>
          </a:prstGeom>
          <a:solidFill>
            <a:schemeClr val="bg1"/>
          </a:solidFill>
        </p:spPr>
        <p:txBody>
          <a:bodyPr wrap="square" lIns="90000" tIns="72000" rtlCol="0" anchor="ctr">
            <a:noAutofit/>
          </a:bodyPr>
          <a:lstStyle/>
          <a:p>
            <a:pPr lvl="0" algn="ctr" eaLnBrk="1" hangingPunct="1">
              <a:lnSpc>
                <a:spcPct val="110000"/>
              </a:lnSpc>
              <a:spcBef>
                <a:spcPct val="30000"/>
              </a:spcBef>
              <a:buClr>
                <a:schemeClr val="accent3"/>
              </a:buClr>
            </a:pPr>
            <a:r>
              <a:rPr lang="ja-JP" altLang="en-US" dirty="0">
                <a:solidFill>
                  <a:schemeClr val="bg2">
                    <a:lumMod val="25000"/>
                  </a:schemeClr>
                </a:solidFill>
                <a:latin typeface="+mn-ea"/>
                <a:ea typeface="+mn-ea"/>
              </a:rPr>
              <a:t>活動内容</a:t>
            </a:r>
          </a:p>
        </p:txBody>
      </p:sp>
      <p:sp>
        <p:nvSpPr>
          <p:cNvPr id="12" name="テキスト ボックス 11">
            <a:extLst>
              <a:ext uri="{FF2B5EF4-FFF2-40B4-BE49-F238E27FC236}">
                <a16:creationId xmlns:a16="http://schemas.microsoft.com/office/drawing/2014/main" id="{3CA6F868-B0B2-4CAC-800E-8F397390EACE}"/>
              </a:ext>
            </a:extLst>
          </p:cNvPr>
          <p:cNvSpPr txBox="1"/>
          <p:nvPr/>
        </p:nvSpPr>
        <p:spPr bwMode="gray">
          <a:xfrm>
            <a:off x="2857948" y="1916832"/>
            <a:ext cx="1764000" cy="1103348"/>
          </a:xfrm>
          <a:prstGeom prst="roundRect">
            <a:avLst>
              <a:gd name="adj" fmla="val 5563"/>
            </a:avLst>
          </a:prstGeom>
          <a:solidFill>
            <a:schemeClr val="bg1"/>
          </a:solidFill>
        </p:spPr>
        <p:txBody>
          <a:bodyPr wrap="square" lIns="90000" tIns="72000" rtlCol="0" anchor="ctr">
            <a:noAutofit/>
          </a:bodyPr>
          <a:lstStyle/>
          <a:p>
            <a:pPr lvl="0" algn="ctr" eaLnBrk="1" hangingPunct="1">
              <a:lnSpc>
                <a:spcPct val="110000"/>
              </a:lnSpc>
              <a:spcBef>
                <a:spcPct val="30000"/>
              </a:spcBef>
              <a:buClr>
                <a:schemeClr val="accent3"/>
              </a:buClr>
            </a:pPr>
            <a:r>
              <a:rPr lang="ja-JP" altLang="en-US" dirty="0">
                <a:solidFill>
                  <a:schemeClr val="bg2">
                    <a:lumMod val="25000"/>
                  </a:schemeClr>
                </a:solidFill>
                <a:latin typeface="+mn-ea"/>
                <a:ea typeface="+mn-ea"/>
              </a:rPr>
              <a:t>活動人数</a:t>
            </a:r>
          </a:p>
        </p:txBody>
      </p:sp>
      <p:sp>
        <p:nvSpPr>
          <p:cNvPr id="13" name="テキスト ボックス 12">
            <a:extLst>
              <a:ext uri="{FF2B5EF4-FFF2-40B4-BE49-F238E27FC236}">
                <a16:creationId xmlns:a16="http://schemas.microsoft.com/office/drawing/2014/main" id="{0499E3FA-42D3-4974-A868-D50FBD91A674}"/>
              </a:ext>
            </a:extLst>
          </p:cNvPr>
          <p:cNvSpPr txBox="1"/>
          <p:nvPr/>
        </p:nvSpPr>
        <p:spPr bwMode="gray">
          <a:xfrm>
            <a:off x="4732487" y="1916832"/>
            <a:ext cx="3307706" cy="1103348"/>
          </a:xfrm>
          <a:prstGeom prst="roundRect">
            <a:avLst>
              <a:gd name="adj" fmla="val 5563"/>
            </a:avLst>
          </a:prstGeom>
          <a:solidFill>
            <a:schemeClr val="bg1"/>
          </a:solidFill>
        </p:spPr>
        <p:txBody>
          <a:bodyPr wrap="square" lIns="90000" tIns="72000" rtlCol="0" anchor="ctr">
            <a:noAutofit/>
          </a:bodyPr>
          <a:lstStyle/>
          <a:p>
            <a:pPr lvl="0" eaLnBrk="1" hangingPunct="1">
              <a:lnSpc>
                <a:spcPct val="110000"/>
              </a:lnSpc>
              <a:spcBef>
                <a:spcPct val="30000"/>
              </a:spcBef>
              <a:buClr>
                <a:schemeClr val="accent3"/>
              </a:buClr>
            </a:pPr>
            <a:r>
              <a:rPr lang="ja-JP" altLang="en-US" dirty="0">
                <a:solidFill>
                  <a:schemeClr val="tx1">
                    <a:lumMod val="75000"/>
                    <a:lumOff val="25000"/>
                  </a:schemeClr>
                </a:solidFill>
                <a:latin typeface="+mn-ea"/>
                <a:ea typeface="+mn-ea"/>
              </a:rPr>
              <a:t>「リーダー」と</a:t>
            </a:r>
            <a:br>
              <a:rPr lang="en-US" altLang="ja-JP" dirty="0">
                <a:solidFill>
                  <a:schemeClr val="tx1">
                    <a:lumMod val="75000"/>
                    <a:lumOff val="25000"/>
                  </a:schemeClr>
                </a:solidFill>
                <a:latin typeface="+mn-ea"/>
                <a:ea typeface="+mn-ea"/>
              </a:rPr>
            </a:br>
            <a:r>
              <a:rPr lang="en-US" altLang="ja-JP" dirty="0">
                <a:solidFill>
                  <a:schemeClr val="tx1">
                    <a:lumMod val="75000"/>
                    <a:lumOff val="25000"/>
                  </a:schemeClr>
                </a:solidFill>
                <a:latin typeface="+mn-ea"/>
                <a:ea typeface="+mn-ea"/>
              </a:rPr>
              <a:t>  </a:t>
            </a:r>
            <a:r>
              <a:rPr lang="ja-JP" altLang="en-US" dirty="0">
                <a:solidFill>
                  <a:schemeClr val="bg2">
                    <a:lumMod val="25000"/>
                  </a:schemeClr>
                </a:solidFill>
                <a:latin typeface="+mn-ea"/>
                <a:ea typeface="+mn-ea"/>
              </a:rPr>
              <a:t>呼ばれる</a:t>
            </a:r>
            <a:r>
              <a:rPr lang="ja-JP" altLang="en-US" dirty="0">
                <a:solidFill>
                  <a:schemeClr val="tx1">
                    <a:lumMod val="75000"/>
                    <a:lumOff val="25000"/>
                  </a:schemeClr>
                </a:solidFill>
                <a:latin typeface="+mn-ea"/>
                <a:ea typeface="+mn-ea"/>
              </a:rPr>
              <a:t>役割の有無　</a:t>
            </a:r>
          </a:p>
        </p:txBody>
      </p:sp>
    </p:spTree>
    <p:extLst>
      <p:ext uri="{BB962C8B-B14F-4D97-AF65-F5344CB8AC3E}">
        <p14:creationId xmlns:p14="http://schemas.microsoft.com/office/powerpoint/2010/main" val="2965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B2357F01-3635-4185-BA96-29461DF0F85C}"/>
              </a:ext>
            </a:extLst>
          </p:cNvPr>
          <p:cNvSpPr/>
          <p:nvPr/>
        </p:nvSpPr>
        <p:spPr bwMode="gray">
          <a:xfrm>
            <a:off x="539750" y="908720"/>
            <a:ext cx="8038800" cy="4248472"/>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432000" tIns="288000" rIns="324000" bIns="0" numCol="1" spcCol="0" rtlCol="0" fromWordArt="0" anchor="t" anchorCtr="0" forceAA="0" compatLnSpc="1">
            <a:prstTxWarp prst="textNoShape">
              <a:avLst/>
            </a:prstTxWarp>
            <a:noAutofit/>
          </a:bodyPr>
          <a:lstStyle/>
          <a:p>
            <a:pPr lvl="0" fontAlgn="auto">
              <a:spcBef>
                <a:spcPts val="0"/>
              </a:spcBef>
              <a:spcAft>
                <a:spcPts val="0"/>
              </a:spcAft>
            </a:pPr>
            <a:r>
              <a:rPr lang="ja-JP" altLang="en-US" b="1">
                <a:solidFill>
                  <a:srgbClr val="3B3B3B"/>
                </a:solidFill>
                <a:latin typeface="メイリオ" panose="020B0604030504040204" pitchFamily="50" charset="-128"/>
                <a:ea typeface="メイリオ" panose="020B0604030504040204" pitchFamily="50" charset="-128"/>
              </a:rPr>
              <a:t>グループワーク　共通点を探る</a:t>
            </a:r>
            <a:endParaRPr lang="en-US" altLang="ja-JP" b="1">
              <a:solidFill>
                <a:srgbClr val="3B3B3B"/>
              </a:solidFill>
              <a:latin typeface="メイリオ" panose="020B0604030504040204" pitchFamily="50" charset="-128"/>
              <a:ea typeface="メイリオ" panose="020B0604030504040204" pitchFamily="50" charset="-128"/>
            </a:endParaRPr>
          </a:p>
          <a:p>
            <a:pPr lvl="0" fontAlgn="auto">
              <a:lnSpc>
                <a:spcPct val="120000"/>
              </a:lnSpc>
              <a:spcBef>
                <a:spcPts val="1200"/>
              </a:spcBef>
              <a:spcAft>
                <a:spcPts val="0"/>
              </a:spcAft>
            </a:pPr>
            <a:r>
              <a:rPr lang="ja-JP" altLang="en-US" b="1">
                <a:solidFill>
                  <a:srgbClr val="6EB82D"/>
                </a:solidFill>
                <a:latin typeface="メイリオ" panose="020B0604030504040204" pitchFamily="50" charset="-128"/>
                <a:ea typeface="メイリオ" panose="020B0604030504040204" pitchFamily="50" charset="-128"/>
              </a:rPr>
              <a:t>①</a:t>
            </a:r>
            <a:r>
              <a:rPr lang="ja-JP" altLang="en-US">
                <a:solidFill>
                  <a:schemeClr val="bg2">
                    <a:lumMod val="25000"/>
                  </a:schemeClr>
                </a:solidFill>
                <a:latin typeface="メイリオ" panose="020B0604030504040204" pitchFamily="50" charset="-128"/>
                <a:ea typeface="メイリオ" panose="020B0604030504040204" pitchFamily="50" charset="-128"/>
              </a:rPr>
              <a:t>　</a:t>
            </a:r>
            <a:r>
              <a:rPr lang="en-US" altLang="ja-JP">
                <a:solidFill>
                  <a:schemeClr val="bg2">
                    <a:lumMod val="25000"/>
                  </a:schemeClr>
                </a:solidFill>
                <a:latin typeface="メイリオ" panose="020B0604030504040204" pitchFamily="50" charset="-128"/>
                <a:ea typeface="メイリオ" panose="020B0604030504040204" pitchFamily="50" charset="-128"/>
              </a:rPr>
              <a:t>3</a:t>
            </a:r>
            <a:r>
              <a:rPr lang="ja-JP" altLang="en-US">
                <a:solidFill>
                  <a:schemeClr val="bg2">
                    <a:lumMod val="25000"/>
                  </a:schemeClr>
                </a:solidFill>
                <a:latin typeface="メイリオ" panose="020B0604030504040204" pitchFamily="50" charset="-128"/>
                <a:ea typeface="メイリオ" panose="020B0604030504040204" pitchFamily="50" charset="-128"/>
              </a:rPr>
              <a:t>～</a:t>
            </a:r>
            <a:r>
              <a:rPr lang="en-US" altLang="ja-JP">
                <a:solidFill>
                  <a:schemeClr val="bg2">
                    <a:lumMod val="25000"/>
                  </a:schemeClr>
                </a:solidFill>
                <a:latin typeface="メイリオ" panose="020B0604030504040204" pitchFamily="50" charset="-128"/>
                <a:ea typeface="メイリオ" panose="020B0604030504040204" pitchFamily="50" charset="-128"/>
              </a:rPr>
              <a:t>4</a:t>
            </a:r>
            <a:r>
              <a:rPr lang="ja-JP" altLang="en-US">
                <a:solidFill>
                  <a:schemeClr val="bg2">
                    <a:lumMod val="25000"/>
                  </a:schemeClr>
                </a:solidFill>
                <a:latin typeface="メイリオ" panose="020B0604030504040204" pitchFamily="50" charset="-128"/>
                <a:ea typeface="メイリオ" panose="020B0604030504040204" pitchFamily="50" charset="-128"/>
              </a:rPr>
              <a:t>人のグループをつくってください。</a:t>
            </a:r>
            <a:endParaRPr lang="en-US" altLang="ja-JP">
              <a:solidFill>
                <a:schemeClr val="bg2">
                  <a:lumMod val="25000"/>
                </a:schemeClr>
              </a:solidFill>
              <a:latin typeface="メイリオ" panose="020B0604030504040204" pitchFamily="50" charset="-128"/>
              <a:ea typeface="メイリオ" panose="020B0604030504040204" pitchFamily="50" charset="-128"/>
            </a:endParaRPr>
          </a:p>
          <a:p>
            <a:pPr lvl="0" fontAlgn="auto">
              <a:lnSpc>
                <a:spcPct val="120000"/>
              </a:lnSpc>
              <a:spcBef>
                <a:spcPts val="2400"/>
              </a:spcBef>
              <a:spcAft>
                <a:spcPts val="0"/>
              </a:spcAft>
            </a:pPr>
            <a:r>
              <a:rPr lang="ja-JP" altLang="en-US" b="1">
                <a:solidFill>
                  <a:srgbClr val="6EB82D"/>
                </a:solidFill>
                <a:latin typeface="メイリオ" panose="020B0604030504040204" pitchFamily="50" charset="-128"/>
                <a:ea typeface="メイリオ" panose="020B0604030504040204" pitchFamily="50" charset="-128"/>
              </a:rPr>
              <a:t>②</a:t>
            </a:r>
            <a:r>
              <a:rPr lang="ja-JP" altLang="en-US">
                <a:solidFill>
                  <a:schemeClr val="bg2">
                    <a:lumMod val="25000"/>
                  </a:schemeClr>
                </a:solidFill>
                <a:latin typeface="メイリオ" panose="020B0604030504040204" pitchFamily="50" charset="-128"/>
                <a:ea typeface="メイリオ" panose="020B0604030504040204" pitchFamily="50" charset="-128"/>
              </a:rPr>
              <a:t>　「リーダー」を一人決めてください。</a:t>
            </a:r>
            <a:endParaRPr lang="en-US" altLang="ja-JP">
              <a:solidFill>
                <a:schemeClr val="bg2">
                  <a:lumMod val="25000"/>
                </a:schemeClr>
              </a:solidFill>
              <a:latin typeface="メイリオ" panose="020B0604030504040204" pitchFamily="50" charset="-128"/>
              <a:ea typeface="メイリオ" panose="020B0604030504040204" pitchFamily="50" charset="-128"/>
            </a:endParaRPr>
          </a:p>
          <a:p>
            <a:pPr marL="712788" lvl="0" indent="-712788" fontAlgn="auto">
              <a:lnSpc>
                <a:spcPct val="120000"/>
              </a:lnSpc>
              <a:spcBef>
                <a:spcPts val="2400"/>
              </a:spcBef>
              <a:spcAft>
                <a:spcPts val="0"/>
              </a:spcAft>
            </a:pPr>
            <a:r>
              <a:rPr lang="ja-JP" altLang="en-US" b="1">
                <a:solidFill>
                  <a:srgbClr val="6EB82D"/>
                </a:solidFill>
                <a:latin typeface="メイリオ" panose="020B0604030504040204" pitchFamily="50" charset="-128"/>
                <a:ea typeface="メイリオ" panose="020B0604030504040204" pitchFamily="50" charset="-128"/>
              </a:rPr>
              <a:t>③</a:t>
            </a:r>
            <a:r>
              <a:rPr lang="ja-JP" altLang="en-US">
                <a:solidFill>
                  <a:schemeClr val="bg2">
                    <a:lumMod val="25000"/>
                  </a:schemeClr>
                </a:solidFill>
                <a:latin typeface="メイリオ" panose="020B0604030504040204" pitchFamily="50" charset="-128"/>
                <a:ea typeface="メイリオ" panose="020B0604030504040204" pitchFamily="50" charset="-128"/>
              </a:rPr>
              <a:t>　</a:t>
            </a:r>
            <a:r>
              <a:rPr lang="en-US" altLang="ja-JP">
                <a:solidFill>
                  <a:schemeClr val="bg2">
                    <a:lumMod val="25000"/>
                  </a:schemeClr>
                </a:solidFill>
                <a:latin typeface="メイリオ" panose="020B0604030504040204" pitchFamily="50" charset="-128"/>
                <a:ea typeface="メイリオ" panose="020B0604030504040204" pitchFamily="50" charset="-128"/>
              </a:rPr>
              <a:t>3</a:t>
            </a:r>
            <a:r>
              <a:rPr lang="ja-JP" altLang="en-US">
                <a:solidFill>
                  <a:schemeClr val="bg2">
                    <a:lumMod val="25000"/>
                  </a:schemeClr>
                </a:solidFill>
                <a:latin typeface="メイリオ" panose="020B0604030504040204" pitchFamily="50" charset="-128"/>
                <a:ea typeface="メイリオ" panose="020B0604030504040204" pitchFamily="50" charset="-128"/>
              </a:rPr>
              <a:t>分間で、グループ全員の共通点を</a:t>
            </a:r>
            <a:endParaRPr lang="en-US" altLang="ja-JP">
              <a:solidFill>
                <a:schemeClr val="bg2">
                  <a:lumMod val="25000"/>
                </a:schemeClr>
              </a:solidFill>
              <a:latin typeface="メイリオ" panose="020B0604030504040204" pitchFamily="50" charset="-128"/>
              <a:ea typeface="メイリオ" panose="020B0604030504040204" pitchFamily="50" charset="-128"/>
            </a:endParaRPr>
          </a:p>
          <a:p>
            <a:pPr marL="712788" lvl="0" indent="-712788" fontAlgn="auto">
              <a:lnSpc>
                <a:spcPct val="120000"/>
              </a:lnSpc>
              <a:spcAft>
                <a:spcPts val="0"/>
              </a:spcAft>
            </a:pPr>
            <a:r>
              <a:rPr lang="ja-JP" altLang="en-US">
                <a:solidFill>
                  <a:schemeClr val="bg2">
                    <a:lumMod val="25000"/>
                  </a:schemeClr>
                </a:solidFill>
                <a:latin typeface="メイリオ" panose="020B0604030504040204" pitchFamily="50" charset="-128"/>
                <a:ea typeface="メイリオ" panose="020B0604030504040204" pitchFamily="50" charset="-128"/>
              </a:rPr>
              <a:t>　　探してください。</a:t>
            </a:r>
            <a:endParaRPr lang="en-US" altLang="ja-JP">
              <a:solidFill>
                <a:schemeClr val="bg2">
                  <a:lumMod val="25000"/>
                </a:schemeClr>
              </a:solidFill>
              <a:latin typeface="メイリオ" panose="020B0604030504040204" pitchFamily="50" charset="-128"/>
              <a:ea typeface="メイリオ" panose="020B0604030504040204" pitchFamily="50" charset="-128"/>
            </a:endParaRPr>
          </a:p>
          <a:p>
            <a:pPr marL="712788" lvl="0" indent="-712788" fontAlgn="auto">
              <a:lnSpc>
                <a:spcPct val="120000"/>
              </a:lnSpc>
              <a:spcBef>
                <a:spcPts val="1200"/>
              </a:spcBef>
              <a:spcAft>
                <a:spcPts val="0"/>
              </a:spcAft>
            </a:pPr>
            <a:r>
              <a:rPr lang="ja-JP" altLang="en-US">
                <a:solidFill>
                  <a:schemeClr val="bg2">
                    <a:lumMod val="25000"/>
                  </a:schemeClr>
                </a:solidFill>
                <a:latin typeface="メイリオ" panose="020B0604030504040204" pitchFamily="50" charset="-128"/>
                <a:ea typeface="メイリオ" panose="020B0604030504040204" pitchFamily="50" charset="-128"/>
              </a:rPr>
              <a:t>　　</a:t>
            </a:r>
            <a:r>
              <a:rPr lang="en-US" altLang="ja-JP">
                <a:solidFill>
                  <a:schemeClr val="bg2">
                    <a:lumMod val="25000"/>
                  </a:schemeClr>
                </a:solidFill>
                <a:latin typeface="メイリオ" panose="020B0604030504040204" pitchFamily="50" charset="-128"/>
                <a:ea typeface="メイリオ" panose="020B0604030504040204" pitchFamily="50" charset="-128"/>
              </a:rPr>
              <a:t>3</a:t>
            </a:r>
            <a:r>
              <a:rPr lang="ja-JP" altLang="en-US">
                <a:solidFill>
                  <a:schemeClr val="bg2">
                    <a:lumMod val="25000"/>
                  </a:schemeClr>
                </a:solidFill>
                <a:latin typeface="メイリオ" panose="020B0604030504040204" pitchFamily="50" charset="-128"/>
                <a:ea typeface="メイリオ" panose="020B0604030504040204" pitchFamily="50" charset="-128"/>
              </a:rPr>
              <a:t>分間で、一番多くの共通点を見つけた</a:t>
            </a:r>
            <a:endParaRPr lang="en-US" altLang="ja-JP">
              <a:solidFill>
                <a:schemeClr val="bg2">
                  <a:lumMod val="25000"/>
                </a:schemeClr>
              </a:solidFill>
              <a:latin typeface="メイリオ" panose="020B0604030504040204" pitchFamily="50" charset="-128"/>
              <a:ea typeface="メイリオ" panose="020B0604030504040204" pitchFamily="50" charset="-128"/>
            </a:endParaRPr>
          </a:p>
          <a:p>
            <a:pPr marL="712788" lvl="0" indent="-712788" fontAlgn="auto">
              <a:lnSpc>
                <a:spcPct val="120000"/>
              </a:lnSpc>
              <a:spcAft>
                <a:spcPts val="0"/>
              </a:spcAft>
            </a:pPr>
            <a:r>
              <a:rPr lang="ja-JP" altLang="en-US">
                <a:solidFill>
                  <a:schemeClr val="bg2">
                    <a:lumMod val="25000"/>
                  </a:schemeClr>
                </a:solidFill>
                <a:latin typeface="メイリオ" panose="020B0604030504040204" pitchFamily="50" charset="-128"/>
                <a:ea typeface="メイリオ" panose="020B0604030504040204" pitchFamily="50" charset="-128"/>
              </a:rPr>
              <a:t>　　チームが優勝です。</a:t>
            </a:r>
            <a:endParaRPr lang="en-US" altLang="ja-JP">
              <a:solidFill>
                <a:schemeClr val="bg2">
                  <a:lumMod val="25000"/>
                </a:schemeClr>
              </a:solidFill>
              <a:latin typeface="メイリオ" panose="020B0604030504040204" pitchFamily="50" charset="-128"/>
              <a:ea typeface="メイリオ" panose="020B0604030504040204" pitchFamily="50" charset="-128"/>
            </a:endParaRPr>
          </a:p>
        </p:txBody>
      </p:sp>
      <p:sp>
        <p:nvSpPr>
          <p:cNvPr id="4" name="矢印: 山形 3">
            <a:extLst>
              <a:ext uri="{FF2B5EF4-FFF2-40B4-BE49-F238E27FC236}">
                <a16:creationId xmlns:a16="http://schemas.microsoft.com/office/drawing/2014/main" id="{291E4E61-758E-488E-91C2-784C68E7CE92}"/>
              </a:ext>
            </a:extLst>
          </p:cNvPr>
          <p:cNvSpPr/>
          <p:nvPr/>
        </p:nvSpPr>
        <p:spPr bwMode="auto">
          <a:xfrm>
            <a:off x="4600334" y="5301208"/>
            <a:ext cx="3600400" cy="1080542"/>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b="1">
                <a:solidFill>
                  <a:schemeClr val="bg1"/>
                </a:solidFill>
                <a:latin typeface="+mn-ea"/>
                <a:ea typeface="+mn-ea"/>
              </a:rPr>
              <a:t>発表</a:t>
            </a:r>
            <a:endParaRPr kumimoji="1" lang="en-US" altLang="ja-JP" b="1">
              <a:solidFill>
                <a:schemeClr val="bg1"/>
              </a:solidFill>
              <a:latin typeface="+mn-ea"/>
              <a:ea typeface="+mn-ea"/>
            </a:endParaRPr>
          </a:p>
          <a:p>
            <a:pPr algn="ctr" eaLnBrk="1" hangingPunct="1">
              <a:lnSpc>
                <a:spcPct val="120000"/>
              </a:lnSpc>
              <a:spcBef>
                <a:spcPct val="20000"/>
              </a:spcBef>
            </a:pPr>
            <a:endParaRPr kumimoji="1" lang="ja-JP" altLang="en-US" sz="4000" b="1">
              <a:solidFill>
                <a:schemeClr val="bg1"/>
              </a:solidFill>
              <a:latin typeface="+mn-ea"/>
              <a:ea typeface="+mn-ea"/>
            </a:endParaRPr>
          </a:p>
        </p:txBody>
      </p:sp>
      <p:sp>
        <p:nvSpPr>
          <p:cNvPr id="7" name="矢印: 山形 6">
            <a:extLst>
              <a:ext uri="{FF2B5EF4-FFF2-40B4-BE49-F238E27FC236}">
                <a16:creationId xmlns:a16="http://schemas.microsoft.com/office/drawing/2014/main" id="{3606A7EA-8CCF-41A4-86C2-0B4FB7930799}"/>
              </a:ext>
            </a:extLst>
          </p:cNvPr>
          <p:cNvSpPr/>
          <p:nvPr/>
        </p:nvSpPr>
        <p:spPr bwMode="auto">
          <a:xfrm>
            <a:off x="971600" y="5301208"/>
            <a:ext cx="3600400" cy="1080542"/>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kumimoji="1" lang="ja-JP" altLang="en-US" b="1">
                <a:solidFill>
                  <a:schemeClr val="bg1"/>
                </a:solidFill>
                <a:latin typeface="+mn-ea"/>
                <a:ea typeface="+mn-ea"/>
              </a:rPr>
              <a:t>グループ</a:t>
            </a:r>
            <a:endParaRPr kumimoji="1" lang="ja-JP" altLang="en-US" sz="3600" b="1">
              <a:solidFill>
                <a:schemeClr val="bg1"/>
              </a:solidFill>
              <a:latin typeface="+mn-ea"/>
              <a:ea typeface="+mn-ea"/>
            </a:endParaRPr>
          </a:p>
        </p:txBody>
      </p:sp>
      <p:pic>
        <p:nvPicPr>
          <p:cNvPr id="6" name="グラフィックス 5">
            <a:extLst>
              <a:ext uri="{FF2B5EF4-FFF2-40B4-BE49-F238E27FC236}">
                <a16:creationId xmlns:a16="http://schemas.microsoft.com/office/drawing/2014/main" id="{BA1CF20C-8AF8-49E1-95E8-4C2D22796D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5788964" y="5733255"/>
            <a:ext cx="517975" cy="517975"/>
          </a:xfrm>
          <a:prstGeom prst="rect">
            <a:avLst/>
          </a:prstGeom>
        </p:spPr>
      </p:pic>
      <p:pic>
        <p:nvPicPr>
          <p:cNvPr id="8" name="図 7" descr="光, ウィンドウ, 挿絵 が含まれている画像&#10;&#10;自動的に生成された説明">
            <a:extLst>
              <a:ext uri="{FF2B5EF4-FFF2-40B4-BE49-F238E27FC236}">
                <a16:creationId xmlns:a16="http://schemas.microsoft.com/office/drawing/2014/main" id="{0279A079-6466-49DE-A306-3BB3A8D564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4715" y="5627581"/>
            <a:ext cx="754169" cy="754169"/>
          </a:xfrm>
          <a:prstGeom prst="rect">
            <a:avLst/>
          </a:prstGeom>
        </p:spPr>
      </p:pic>
      <p:pic>
        <p:nvPicPr>
          <p:cNvPr id="9" name="グラフィックス 8">
            <a:extLst>
              <a:ext uri="{FF2B5EF4-FFF2-40B4-BE49-F238E27FC236}">
                <a16:creationId xmlns:a16="http://schemas.microsoft.com/office/drawing/2014/main" id="{98AC29BF-1BB5-4BF2-B721-CBEFC4483D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6735861" y="5733255"/>
            <a:ext cx="517975" cy="517975"/>
          </a:xfrm>
          <a:prstGeom prst="rect">
            <a:avLst/>
          </a:prstGeom>
        </p:spPr>
      </p:pic>
      <p:sp>
        <p:nvSpPr>
          <p:cNvPr id="10" name="タイトル 9">
            <a:extLst>
              <a:ext uri="{FF2B5EF4-FFF2-40B4-BE49-F238E27FC236}">
                <a16:creationId xmlns:a16="http://schemas.microsoft.com/office/drawing/2014/main" id="{F80E523C-F515-4C28-A3DF-D1A797C322B3}"/>
              </a:ext>
            </a:extLst>
          </p:cNvPr>
          <p:cNvSpPr>
            <a:spLocks noGrp="1"/>
          </p:cNvSpPr>
          <p:nvPr>
            <p:ph type="title"/>
          </p:nvPr>
        </p:nvSpPr>
        <p:spPr>
          <a:xfrm>
            <a:off x="899592" y="332656"/>
            <a:ext cx="7236000" cy="475529"/>
          </a:xfrm>
        </p:spPr>
        <p:txBody>
          <a:bodyPr/>
          <a:lstStyle/>
          <a:p>
            <a:r>
              <a:rPr lang="ja-JP" altLang="en-US" sz="2400" dirty="0"/>
              <a:t>リーダーシップとフォロワーシップ</a:t>
            </a:r>
          </a:p>
        </p:txBody>
      </p:sp>
      <p:sp>
        <p:nvSpPr>
          <p:cNvPr id="11" name="四角形: 角を丸くする 10">
            <a:extLst>
              <a:ext uri="{FF2B5EF4-FFF2-40B4-BE49-F238E27FC236}">
                <a16:creationId xmlns:a16="http://schemas.microsoft.com/office/drawing/2014/main" id="{7A835180-9596-4694-890E-1B571F33A2C4}"/>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kumimoji="1" lang="ja-JP" altLang="en-US" sz="2800" b="1" i="0" u="none" strike="noStrike" cap="none" normalizeH="0" baseline="0" dirty="0">
                <a:ln>
                  <a:noFill/>
                </a:ln>
                <a:solidFill>
                  <a:schemeClr val="bg1"/>
                </a:solidFill>
                <a:effectLst/>
                <a:latin typeface="+mn-lt"/>
                <a:ea typeface="ＭＳ Ｐゴシック" panose="020B0600070205080204" pitchFamily="50" charset="-128"/>
              </a:rPr>
              <a:t>３</a:t>
            </a:r>
          </a:p>
        </p:txBody>
      </p:sp>
    </p:spTree>
    <p:extLst>
      <p:ext uri="{BB962C8B-B14F-4D97-AF65-F5344CB8AC3E}">
        <p14:creationId xmlns:p14="http://schemas.microsoft.com/office/powerpoint/2010/main" val="80651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0" fill="hold" grpId="0" nodeType="click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par>
                                <p:cTn id="8" presetID="26" presetClass="emph" presetSubtype="0" repeatCount="20000" fill="hold" nodeType="withEffect">
                                  <p:stCondLst>
                                    <p:cond delay="0"/>
                                  </p:stCondLst>
                                  <p:childTnLst>
                                    <p:animEffect transition="out" filter="fade">
                                      <p:cBhvr>
                                        <p:cTn id="9" dur="1000" tmFilter="0, 0; .2, .5; .8, .5; 1, 0"/>
                                        <p:tgtEl>
                                          <p:spTgt spid="8"/>
                                        </p:tgtEl>
                                      </p:cBhvr>
                                    </p:animEffect>
                                    <p:animScale>
                                      <p:cBhvr>
                                        <p:cTn id="10" dur="500" autoRev="1" fill="hold"/>
                                        <p:tgtEl>
                                          <p:spTgt spid="8"/>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20000" fill="hold" grpId="0" nodeType="clickEffect">
                                  <p:stCondLst>
                                    <p:cond delay="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par>
                                <p:cTn id="16" presetID="26" presetClass="emph" presetSubtype="0" repeatCount="20000" fill="hold" nodeType="withEffect">
                                  <p:stCondLst>
                                    <p:cond delay="0"/>
                                  </p:stCondLst>
                                  <p:childTnLst>
                                    <p:animEffect transition="out" filter="fade">
                                      <p:cBhvr>
                                        <p:cTn id="17" dur="1000" tmFilter="0, 0; .2, .5; .8, .5; 1, 0"/>
                                        <p:tgtEl>
                                          <p:spTgt spid="6"/>
                                        </p:tgtEl>
                                      </p:cBhvr>
                                    </p:animEffect>
                                    <p:animScale>
                                      <p:cBhvr>
                                        <p:cTn id="18" dur="500" autoRev="1" fill="hold"/>
                                        <p:tgtEl>
                                          <p:spTgt spid="6"/>
                                        </p:tgtEl>
                                      </p:cBhvr>
                                      <p:by x="105000" y="105000"/>
                                    </p:animScale>
                                  </p:childTnLst>
                                </p:cTn>
                              </p:par>
                              <p:par>
                                <p:cTn id="19" presetID="26" presetClass="emph" presetSubtype="0" repeatCount="20000" fill="hold" nodeType="withEffect">
                                  <p:stCondLst>
                                    <p:cond delay="0"/>
                                  </p:stCondLst>
                                  <p:childTnLst>
                                    <p:animEffect transition="out" filter="fade">
                                      <p:cBhvr>
                                        <p:cTn id="20" dur="1000" tmFilter="0, 0; .2, .5; .8, .5; 1, 0"/>
                                        <p:tgtEl>
                                          <p:spTgt spid="9"/>
                                        </p:tgtEl>
                                      </p:cBhvr>
                                    </p:animEffect>
                                    <p:animScale>
                                      <p:cBhvr>
                                        <p:cTn id="21"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E542E-0C87-40E4-9D22-70CCEFD381A6}"/>
              </a:ext>
            </a:extLst>
          </p:cNvPr>
          <p:cNvSpPr>
            <a:spLocks noGrp="1"/>
          </p:cNvSpPr>
          <p:nvPr>
            <p:ph type="title"/>
          </p:nvPr>
        </p:nvSpPr>
        <p:spPr>
          <a:xfrm>
            <a:off x="337610" y="301908"/>
            <a:ext cx="7236000" cy="475529"/>
          </a:xfrm>
        </p:spPr>
        <p:txBody>
          <a:bodyPr/>
          <a:lstStyle/>
          <a:p>
            <a:r>
              <a:rPr kumimoji="1" lang="ja-JP" altLang="en-US" sz="2800" spc="0"/>
              <a:t>リーダーシップとフォロワーシップ</a:t>
            </a:r>
          </a:p>
        </p:txBody>
      </p:sp>
      <p:sp>
        <p:nvSpPr>
          <p:cNvPr id="3" name="正方形/長方形 2">
            <a:extLst>
              <a:ext uri="{FF2B5EF4-FFF2-40B4-BE49-F238E27FC236}">
                <a16:creationId xmlns:a16="http://schemas.microsoft.com/office/drawing/2014/main" id="{869F8FF9-1980-409D-87D7-4E353904EF64}"/>
              </a:ext>
            </a:extLst>
          </p:cNvPr>
          <p:cNvSpPr/>
          <p:nvPr/>
        </p:nvSpPr>
        <p:spPr bwMode="gray">
          <a:xfrm>
            <a:off x="1301687" y="3465110"/>
            <a:ext cx="2955057" cy="1259897"/>
          </a:xfrm>
          <a:prstGeom prst="rect">
            <a:avLst/>
          </a:prstGeom>
          <a:noFill/>
          <a:ln w="28575" cap="flat" cmpd="sng" algn="ctr">
            <a:solidFill>
              <a:srgbClr val="5555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2">
                    <a:lumMod val="25000"/>
                  </a:schemeClr>
                </a:solidFill>
                <a:latin typeface="+mn-ea"/>
                <a:ea typeface="+mn-ea"/>
              </a:rPr>
              <a:t>チーム</a:t>
            </a:r>
          </a:p>
        </p:txBody>
      </p:sp>
      <p:sp>
        <p:nvSpPr>
          <p:cNvPr id="4" name="正方形/長方形 3">
            <a:extLst>
              <a:ext uri="{FF2B5EF4-FFF2-40B4-BE49-F238E27FC236}">
                <a16:creationId xmlns:a16="http://schemas.microsoft.com/office/drawing/2014/main" id="{1C82980C-4484-4A93-8940-A481E65C7F72}"/>
              </a:ext>
            </a:extLst>
          </p:cNvPr>
          <p:cNvSpPr/>
          <p:nvPr/>
        </p:nvSpPr>
        <p:spPr bwMode="gray">
          <a:xfrm>
            <a:off x="952632" y="4845207"/>
            <a:ext cx="3877177" cy="8679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72000" rIns="91440" bIns="45720" numCol="1" spcCol="0" rtlCol="0" fromWordArt="0" anchor="ctr" anchorCtr="0" forceAA="0" compatLnSpc="1">
            <a:prstTxWarp prst="textNoShape">
              <a:avLst/>
            </a:prstTxWarp>
            <a:noAutofit/>
          </a:bodyPr>
          <a:lstStyle/>
          <a:p>
            <a:pPr algn="ctr" eaLnBrk="1" hangingPunct="1">
              <a:spcBef>
                <a:spcPct val="20000"/>
              </a:spcBef>
              <a:buClr>
                <a:srgbClr val="0000FF"/>
              </a:buClr>
            </a:pPr>
            <a:r>
              <a:rPr kumimoji="1" lang="ja-JP" altLang="en-US" sz="2800">
                <a:latin typeface="+mn-ea"/>
                <a:ea typeface="+mn-ea"/>
              </a:rPr>
              <a:t>チームを</a:t>
            </a:r>
            <a:r>
              <a:rPr kumimoji="1" lang="ja-JP" altLang="en-US" sz="2800" b="1">
                <a:solidFill>
                  <a:srgbClr val="6EB82D"/>
                </a:solidFill>
                <a:latin typeface="+mn-ea"/>
                <a:ea typeface="+mn-ea"/>
              </a:rPr>
              <a:t>引っ張る</a:t>
            </a:r>
          </a:p>
        </p:txBody>
      </p:sp>
      <p:sp>
        <p:nvSpPr>
          <p:cNvPr id="5" name="正方形/長方形 4">
            <a:extLst>
              <a:ext uri="{FF2B5EF4-FFF2-40B4-BE49-F238E27FC236}">
                <a16:creationId xmlns:a16="http://schemas.microsoft.com/office/drawing/2014/main" id="{E546C54A-6A85-4925-AD7C-584E283FEBDA}"/>
              </a:ext>
            </a:extLst>
          </p:cNvPr>
          <p:cNvSpPr/>
          <p:nvPr/>
        </p:nvSpPr>
        <p:spPr bwMode="gray">
          <a:xfrm>
            <a:off x="4887258" y="1638430"/>
            <a:ext cx="2955057" cy="1259897"/>
          </a:xfrm>
          <a:prstGeom prst="rect">
            <a:avLst/>
          </a:prstGeom>
          <a:noFill/>
          <a:ln w="28575" cap="flat" cmpd="sng" algn="ctr">
            <a:solidFill>
              <a:srgbClr val="5555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2">
                    <a:lumMod val="25000"/>
                  </a:schemeClr>
                </a:solidFill>
                <a:latin typeface="+mn-ea"/>
                <a:ea typeface="+mn-ea"/>
              </a:rPr>
              <a:t>チーム</a:t>
            </a:r>
          </a:p>
        </p:txBody>
      </p:sp>
      <p:sp>
        <p:nvSpPr>
          <p:cNvPr id="6" name="右矢印 5">
            <a:extLst>
              <a:ext uri="{FF2B5EF4-FFF2-40B4-BE49-F238E27FC236}">
                <a16:creationId xmlns:a16="http://schemas.microsoft.com/office/drawing/2014/main" id="{1DFD194C-920B-409D-B1DB-11950BEE9CD1}"/>
              </a:ext>
            </a:extLst>
          </p:cNvPr>
          <p:cNvSpPr/>
          <p:nvPr/>
        </p:nvSpPr>
        <p:spPr bwMode="gray">
          <a:xfrm rot="16200000">
            <a:off x="1701644" y="1402955"/>
            <a:ext cx="2155142" cy="2664000"/>
          </a:xfrm>
          <a:prstGeom prst="rightArrow">
            <a:avLst>
              <a:gd name="adj1" fmla="val 63417"/>
              <a:gd name="adj2" fmla="val 500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vert" wrap="none" lIns="288000" tIns="180000" rIns="396000" bIns="10800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1"/>
                </a:solidFill>
                <a:latin typeface="+mn-ea"/>
                <a:ea typeface="+mn-ea"/>
              </a:rPr>
              <a:t>リーダー</a:t>
            </a:r>
            <a:endParaRPr kumimoji="1" lang="en-US" altLang="ja-JP">
              <a:solidFill>
                <a:schemeClr val="bg1"/>
              </a:solidFill>
              <a:latin typeface="+mn-ea"/>
              <a:ea typeface="+mn-ea"/>
            </a:endParaRPr>
          </a:p>
          <a:p>
            <a:pPr algn="ctr" eaLnBrk="1" hangingPunct="1">
              <a:lnSpc>
                <a:spcPct val="120000"/>
              </a:lnSpc>
              <a:spcBef>
                <a:spcPct val="20000"/>
              </a:spcBef>
              <a:buClr>
                <a:srgbClr val="0000FF"/>
              </a:buClr>
            </a:pPr>
            <a:r>
              <a:rPr kumimoji="1" lang="ja-JP" altLang="en-US">
                <a:solidFill>
                  <a:schemeClr val="bg1"/>
                </a:solidFill>
                <a:latin typeface="+mn-ea"/>
                <a:ea typeface="+mn-ea"/>
              </a:rPr>
              <a:t>シップ</a:t>
            </a:r>
          </a:p>
        </p:txBody>
      </p:sp>
      <p:sp>
        <p:nvSpPr>
          <p:cNvPr id="7" name="正方形/長方形 6">
            <a:extLst>
              <a:ext uri="{FF2B5EF4-FFF2-40B4-BE49-F238E27FC236}">
                <a16:creationId xmlns:a16="http://schemas.microsoft.com/office/drawing/2014/main" id="{F0BF4DB7-9FEF-466E-BA7D-649694E94B59}"/>
              </a:ext>
            </a:extLst>
          </p:cNvPr>
          <p:cNvSpPr/>
          <p:nvPr/>
        </p:nvSpPr>
        <p:spPr bwMode="gray">
          <a:xfrm>
            <a:off x="4488464" y="4854355"/>
            <a:ext cx="3877200" cy="8679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72000" rIns="91440" bIns="45720" numCol="1" spcCol="0" rtlCol="0" fromWordArt="0" anchor="ctr" anchorCtr="0" forceAA="0" compatLnSpc="1">
            <a:prstTxWarp prst="textNoShape">
              <a:avLst/>
            </a:prstTxWarp>
            <a:noAutofit/>
          </a:bodyPr>
          <a:lstStyle/>
          <a:p>
            <a:pPr algn="ctr" eaLnBrk="1" hangingPunct="1">
              <a:spcBef>
                <a:spcPct val="20000"/>
              </a:spcBef>
              <a:buClr>
                <a:srgbClr val="0000FF"/>
              </a:buClr>
            </a:pPr>
            <a:r>
              <a:rPr lang="ja-JP" altLang="en-US" sz="2800">
                <a:latin typeface="+mn-ea"/>
                <a:ea typeface="+mn-ea"/>
              </a:rPr>
              <a:t>チームを</a:t>
            </a:r>
            <a:r>
              <a:rPr lang="ja-JP" altLang="en-US" sz="2800" b="1">
                <a:solidFill>
                  <a:schemeClr val="accent1"/>
                </a:solidFill>
                <a:latin typeface="+mn-ea"/>
                <a:ea typeface="+mn-ea"/>
              </a:rPr>
              <a:t>ささえる</a:t>
            </a:r>
          </a:p>
        </p:txBody>
      </p:sp>
      <p:sp>
        <p:nvSpPr>
          <p:cNvPr id="8" name="右矢印 5">
            <a:extLst>
              <a:ext uri="{FF2B5EF4-FFF2-40B4-BE49-F238E27FC236}">
                <a16:creationId xmlns:a16="http://schemas.microsoft.com/office/drawing/2014/main" id="{DD436D34-F14C-4F3F-9E43-8509C03D0861}"/>
              </a:ext>
            </a:extLst>
          </p:cNvPr>
          <p:cNvSpPr/>
          <p:nvPr/>
        </p:nvSpPr>
        <p:spPr bwMode="gray">
          <a:xfrm rot="16200000">
            <a:off x="5325912" y="2345287"/>
            <a:ext cx="2202305" cy="2664000"/>
          </a:xfrm>
          <a:prstGeom prst="rightArrow">
            <a:avLst>
              <a:gd name="adj1" fmla="val 63417"/>
              <a:gd name="adj2" fmla="val 50000"/>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vert" wrap="none" lIns="288000" tIns="180000" rIns="396000" bIns="10800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1"/>
                </a:solidFill>
                <a:latin typeface="+mn-ea"/>
                <a:ea typeface="+mn-ea"/>
              </a:rPr>
              <a:t>フォロワー</a:t>
            </a:r>
            <a:endParaRPr kumimoji="1" lang="en-US" altLang="ja-JP">
              <a:solidFill>
                <a:schemeClr val="bg1"/>
              </a:solidFill>
              <a:latin typeface="+mn-ea"/>
              <a:ea typeface="+mn-ea"/>
            </a:endParaRPr>
          </a:p>
          <a:p>
            <a:pPr algn="ctr" eaLnBrk="1" hangingPunct="1">
              <a:lnSpc>
                <a:spcPct val="120000"/>
              </a:lnSpc>
              <a:spcBef>
                <a:spcPct val="20000"/>
              </a:spcBef>
              <a:buClr>
                <a:srgbClr val="0000FF"/>
              </a:buClr>
            </a:pPr>
            <a:r>
              <a:rPr lang="ja-JP" altLang="en-US">
                <a:solidFill>
                  <a:schemeClr val="bg1"/>
                </a:solidFill>
                <a:latin typeface="+mn-ea"/>
                <a:ea typeface="+mn-ea"/>
              </a:rPr>
              <a:t>シップ</a:t>
            </a:r>
            <a:endParaRPr kumimoji="1" lang="ja-JP" altLang="en-US">
              <a:solidFill>
                <a:schemeClr val="bg1"/>
              </a:solidFill>
              <a:latin typeface="+mn-ea"/>
              <a:ea typeface="+mn-ea"/>
            </a:endParaRPr>
          </a:p>
        </p:txBody>
      </p:sp>
      <p:sp>
        <p:nvSpPr>
          <p:cNvPr id="9" name="正方形/長方形 8">
            <a:extLst>
              <a:ext uri="{FF2B5EF4-FFF2-40B4-BE49-F238E27FC236}">
                <a16:creationId xmlns:a16="http://schemas.microsoft.com/office/drawing/2014/main" id="{4BFA32CF-A90C-4D29-8090-F099CFB90B2B}"/>
              </a:ext>
            </a:extLst>
          </p:cNvPr>
          <p:cNvSpPr/>
          <p:nvPr/>
        </p:nvSpPr>
        <p:spPr bwMode="ltGray">
          <a:xfrm>
            <a:off x="6612529" y="205069"/>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6,7P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Tree>
    <p:extLst>
      <p:ext uri="{BB962C8B-B14F-4D97-AF65-F5344CB8AC3E}">
        <p14:creationId xmlns:p14="http://schemas.microsoft.com/office/powerpoint/2010/main" val="416782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E3A194-CF0C-4ADA-829E-AA256AB6F4AF}"/>
              </a:ext>
            </a:extLst>
          </p:cNvPr>
          <p:cNvSpPr>
            <a:spLocks noGrp="1"/>
          </p:cNvSpPr>
          <p:nvPr>
            <p:ph type="title"/>
          </p:nvPr>
        </p:nvSpPr>
        <p:spPr bwMode="gray">
          <a:xfrm>
            <a:off x="569302" y="260648"/>
            <a:ext cx="7236000" cy="475529"/>
          </a:xfrm>
        </p:spPr>
        <p:txBody>
          <a:bodyPr/>
          <a:lstStyle/>
          <a:p>
            <a:r>
              <a:rPr kumimoji="1" lang="ja-JP" altLang="en-US" sz="2800" spc="0"/>
              <a:t>リーダーシップ</a:t>
            </a:r>
          </a:p>
        </p:txBody>
      </p:sp>
      <p:sp>
        <p:nvSpPr>
          <p:cNvPr id="8" name="正方形/長方形 7">
            <a:extLst>
              <a:ext uri="{FF2B5EF4-FFF2-40B4-BE49-F238E27FC236}">
                <a16:creationId xmlns:a16="http://schemas.microsoft.com/office/drawing/2014/main" id="{92E0904D-9773-4A4D-9CE0-FE583CD3CADC}"/>
              </a:ext>
            </a:extLst>
          </p:cNvPr>
          <p:cNvSpPr/>
          <p:nvPr/>
        </p:nvSpPr>
        <p:spPr bwMode="gray">
          <a:xfrm>
            <a:off x="780987" y="3452410"/>
            <a:ext cx="2955057" cy="1259897"/>
          </a:xfrm>
          <a:prstGeom prst="rect">
            <a:avLst/>
          </a:prstGeom>
          <a:noFill/>
          <a:ln w="28575" cap="flat" cmpd="sng" algn="ctr">
            <a:solidFill>
              <a:srgbClr val="5555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2">
                    <a:lumMod val="25000"/>
                  </a:schemeClr>
                </a:solidFill>
                <a:latin typeface="+mn-ea"/>
                <a:ea typeface="+mn-ea"/>
              </a:rPr>
              <a:t>チーム</a:t>
            </a:r>
          </a:p>
        </p:txBody>
      </p:sp>
      <p:sp>
        <p:nvSpPr>
          <p:cNvPr id="12" name="正方形/長方形 11">
            <a:extLst>
              <a:ext uri="{FF2B5EF4-FFF2-40B4-BE49-F238E27FC236}">
                <a16:creationId xmlns:a16="http://schemas.microsoft.com/office/drawing/2014/main" id="{5AD30988-B89F-4E6A-AD4E-750AB6F748F7}"/>
              </a:ext>
            </a:extLst>
          </p:cNvPr>
          <p:cNvSpPr/>
          <p:nvPr/>
        </p:nvSpPr>
        <p:spPr bwMode="gray">
          <a:xfrm>
            <a:off x="431932" y="4832507"/>
            <a:ext cx="3877177" cy="8679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72000" rIns="91440" bIns="45720" numCol="1" spcCol="0" rtlCol="0" fromWordArt="0" anchor="ctr" anchorCtr="0" forceAA="0" compatLnSpc="1">
            <a:prstTxWarp prst="textNoShape">
              <a:avLst/>
            </a:prstTxWarp>
            <a:noAutofit/>
          </a:bodyPr>
          <a:lstStyle/>
          <a:p>
            <a:pPr algn="ctr" eaLnBrk="1" hangingPunct="1">
              <a:spcBef>
                <a:spcPct val="20000"/>
              </a:spcBef>
              <a:buClr>
                <a:srgbClr val="0000FF"/>
              </a:buClr>
            </a:pPr>
            <a:r>
              <a:rPr kumimoji="1" lang="ja-JP" altLang="en-US" sz="2800">
                <a:latin typeface="+mn-ea"/>
                <a:ea typeface="+mn-ea"/>
              </a:rPr>
              <a:t>チームを</a:t>
            </a:r>
            <a:r>
              <a:rPr kumimoji="1" lang="ja-JP" altLang="en-US" sz="2800" b="1">
                <a:solidFill>
                  <a:srgbClr val="6EB82D"/>
                </a:solidFill>
                <a:latin typeface="+mn-ea"/>
                <a:ea typeface="+mn-ea"/>
              </a:rPr>
              <a:t>引っ張る</a:t>
            </a:r>
          </a:p>
        </p:txBody>
      </p:sp>
      <p:sp>
        <p:nvSpPr>
          <p:cNvPr id="14" name="右矢印 5">
            <a:extLst>
              <a:ext uri="{FF2B5EF4-FFF2-40B4-BE49-F238E27FC236}">
                <a16:creationId xmlns:a16="http://schemas.microsoft.com/office/drawing/2014/main" id="{D001D195-34D1-4B3F-8191-292E2405AE31}"/>
              </a:ext>
            </a:extLst>
          </p:cNvPr>
          <p:cNvSpPr/>
          <p:nvPr/>
        </p:nvSpPr>
        <p:spPr bwMode="gray">
          <a:xfrm rot="16200000">
            <a:off x="1180944" y="1390255"/>
            <a:ext cx="2155142" cy="2664000"/>
          </a:xfrm>
          <a:prstGeom prst="rightArrow">
            <a:avLst>
              <a:gd name="adj1" fmla="val 63417"/>
              <a:gd name="adj2" fmla="val 500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vert" wrap="none" lIns="288000" tIns="180000" rIns="396000" bIns="10800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1"/>
                </a:solidFill>
                <a:latin typeface="+mn-ea"/>
                <a:ea typeface="+mn-ea"/>
              </a:rPr>
              <a:t>リーダー</a:t>
            </a:r>
            <a:endParaRPr kumimoji="1" lang="en-US" altLang="ja-JP">
              <a:solidFill>
                <a:schemeClr val="bg1"/>
              </a:solidFill>
              <a:latin typeface="+mn-ea"/>
              <a:ea typeface="+mn-ea"/>
            </a:endParaRPr>
          </a:p>
          <a:p>
            <a:pPr algn="ctr" eaLnBrk="1" hangingPunct="1">
              <a:lnSpc>
                <a:spcPct val="120000"/>
              </a:lnSpc>
              <a:spcBef>
                <a:spcPct val="20000"/>
              </a:spcBef>
              <a:buClr>
                <a:srgbClr val="0000FF"/>
              </a:buClr>
            </a:pPr>
            <a:r>
              <a:rPr kumimoji="1" lang="ja-JP" altLang="en-US">
                <a:solidFill>
                  <a:schemeClr val="bg1"/>
                </a:solidFill>
                <a:latin typeface="+mn-ea"/>
                <a:ea typeface="+mn-ea"/>
              </a:rPr>
              <a:t>シップ</a:t>
            </a:r>
          </a:p>
        </p:txBody>
      </p:sp>
      <p:sp>
        <p:nvSpPr>
          <p:cNvPr id="17" name="正方形/長方形 16">
            <a:extLst>
              <a:ext uri="{FF2B5EF4-FFF2-40B4-BE49-F238E27FC236}">
                <a16:creationId xmlns:a16="http://schemas.microsoft.com/office/drawing/2014/main" id="{26BCAE66-E156-40B9-844F-C4F77322EAFD}"/>
              </a:ext>
            </a:extLst>
          </p:cNvPr>
          <p:cNvSpPr/>
          <p:nvPr/>
        </p:nvSpPr>
        <p:spPr bwMode="ltGray">
          <a:xfrm>
            <a:off x="6574641" y="260648"/>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6P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
        <p:nvSpPr>
          <p:cNvPr id="9" name="四角形: 角を丸くする 8">
            <a:extLst>
              <a:ext uri="{FF2B5EF4-FFF2-40B4-BE49-F238E27FC236}">
                <a16:creationId xmlns:a16="http://schemas.microsoft.com/office/drawing/2014/main" id="{2A8F90D4-019F-4EDC-A0AB-8DA6FDEDF2F6}"/>
              </a:ext>
            </a:extLst>
          </p:cNvPr>
          <p:cNvSpPr/>
          <p:nvPr/>
        </p:nvSpPr>
        <p:spPr bwMode="gray">
          <a:xfrm>
            <a:off x="4437992" y="2292589"/>
            <a:ext cx="4166258" cy="2736266"/>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432000" tIns="288000" rIns="324000" bIns="0" numCol="1" spcCol="0" rtlCol="0" fromWordArt="0" anchor="t" anchorCtr="0" forceAA="0" compatLnSpc="1">
            <a:prstTxWarp prst="textNoShape">
              <a:avLst/>
            </a:prstTxWarp>
            <a:noAutofit/>
          </a:bodyPr>
          <a:lstStyle/>
          <a:p>
            <a:pPr lvl="0" fontAlgn="auto">
              <a:lnSpc>
                <a:spcPct val="120000"/>
              </a:lnSpc>
              <a:spcBef>
                <a:spcPts val="0"/>
              </a:spcBef>
              <a:spcAft>
                <a:spcPts val="0"/>
              </a:spcAft>
            </a:pPr>
            <a:r>
              <a:rPr lang="ja-JP" altLang="en-US" dirty="0">
                <a:solidFill>
                  <a:schemeClr val="bg2">
                    <a:lumMod val="25000"/>
                  </a:schemeClr>
                </a:solidFill>
                <a:latin typeface="メイリオ" panose="020B0604030504040204" pitchFamily="50" charset="-128"/>
                <a:ea typeface="メイリオ" panose="020B0604030504040204" pitchFamily="50" charset="-128"/>
              </a:rPr>
              <a:t>組織や事業の使命を明確にし、目標に対して責任を持ち、信頼関係を築きながら行動し模範を示す「能力」のこと。</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8126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0F91E3-92C8-4924-B2E9-E113746783F1}"/>
              </a:ext>
            </a:extLst>
          </p:cNvPr>
          <p:cNvSpPr>
            <a:spLocks noGrp="1"/>
          </p:cNvSpPr>
          <p:nvPr>
            <p:ph type="title"/>
          </p:nvPr>
        </p:nvSpPr>
        <p:spPr>
          <a:xfrm>
            <a:off x="539750" y="339842"/>
            <a:ext cx="7236000" cy="475529"/>
          </a:xfrm>
        </p:spPr>
        <p:txBody>
          <a:bodyPr/>
          <a:lstStyle/>
          <a:p>
            <a:r>
              <a:rPr kumimoji="1" lang="ja-JP" altLang="en-US" sz="2400" dirty="0"/>
              <a:t>リーダーシップは誰が発揮するのか？</a:t>
            </a:r>
          </a:p>
        </p:txBody>
      </p:sp>
      <p:sp>
        <p:nvSpPr>
          <p:cNvPr id="4" name="テキスト ボックス 3">
            <a:extLst>
              <a:ext uri="{FF2B5EF4-FFF2-40B4-BE49-F238E27FC236}">
                <a16:creationId xmlns:a16="http://schemas.microsoft.com/office/drawing/2014/main" id="{6276285A-B962-4DC7-ADE9-FB673FEF3332}"/>
              </a:ext>
            </a:extLst>
          </p:cNvPr>
          <p:cNvSpPr txBox="1"/>
          <p:nvPr/>
        </p:nvSpPr>
        <p:spPr>
          <a:xfrm>
            <a:off x="539750" y="1268413"/>
            <a:ext cx="8064500" cy="2289858"/>
          </a:xfrm>
          <a:prstGeom prst="rect">
            <a:avLst/>
          </a:prstGeom>
          <a:noFill/>
        </p:spPr>
        <p:txBody>
          <a:bodyPr wrap="square" rtlCol="0">
            <a:spAutoFit/>
          </a:bodyPr>
          <a:lstStyle/>
          <a:p>
            <a:pPr>
              <a:lnSpc>
                <a:spcPct val="120000"/>
              </a:lnSpc>
            </a:pPr>
            <a:r>
              <a:rPr kumimoji="1" lang="ja-JP" altLang="en-US" dirty="0">
                <a:latin typeface="+mn-ea"/>
                <a:ea typeface="+mn-ea"/>
              </a:rPr>
              <a:t>スポーツボランティア活動においては</a:t>
            </a:r>
            <a:endParaRPr kumimoji="1" lang="en-US" altLang="ja-JP" dirty="0">
              <a:latin typeface="+mn-ea"/>
              <a:ea typeface="+mn-ea"/>
            </a:endParaRPr>
          </a:p>
          <a:p>
            <a:pPr>
              <a:lnSpc>
                <a:spcPct val="120000"/>
              </a:lnSpc>
            </a:pPr>
            <a:r>
              <a:rPr kumimoji="1" lang="ja-JP" altLang="en-US" dirty="0">
                <a:latin typeface="+mn-ea"/>
                <a:ea typeface="+mn-ea"/>
              </a:rPr>
              <a:t>リーダーだけではなく、多くのメンバーがリーダーシップを発揮することが求められる。より多くのメンバーがリーダーシップを発揮する組織（チーム）ほど、高い成果が出やすい。</a:t>
            </a:r>
          </a:p>
        </p:txBody>
      </p:sp>
      <p:sp>
        <p:nvSpPr>
          <p:cNvPr id="6" name="二等辺三角形 5">
            <a:extLst>
              <a:ext uri="{FF2B5EF4-FFF2-40B4-BE49-F238E27FC236}">
                <a16:creationId xmlns:a16="http://schemas.microsoft.com/office/drawing/2014/main" id="{F62E0609-1302-4F8B-83EB-1BD4E648BA33}"/>
              </a:ext>
            </a:extLst>
          </p:cNvPr>
          <p:cNvSpPr/>
          <p:nvPr/>
        </p:nvSpPr>
        <p:spPr bwMode="gray">
          <a:xfrm rot="10800000">
            <a:off x="3963822" y="3536208"/>
            <a:ext cx="1363900" cy="402945"/>
          </a:xfrm>
          <a:prstGeom prst="triangle">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dirty="0">
              <a:latin typeface="+mn-ea"/>
              <a:ea typeface="+mn-ea"/>
            </a:endParaRPr>
          </a:p>
        </p:txBody>
      </p:sp>
      <p:grpSp>
        <p:nvGrpSpPr>
          <p:cNvPr id="7" name="グループ化 6">
            <a:extLst>
              <a:ext uri="{FF2B5EF4-FFF2-40B4-BE49-F238E27FC236}">
                <a16:creationId xmlns:a16="http://schemas.microsoft.com/office/drawing/2014/main" id="{919DAAF6-E70C-4DF6-AA38-270A52DF9CAE}"/>
              </a:ext>
            </a:extLst>
          </p:cNvPr>
          <p:cNvGrpSpPr/>
          <p:nvPr/>
        </p:nvGrpSpPr>
        <p:grpSpPr bwMode="gray">
          <a:xfrm>
            <a:off x="611188" y="4113080"/>
            <a:ext cx="8208962" cy="2160000"/>
            <a:chOff x="914842" y="4113080"/>
            <a:chExt cx="7461859" cy="2160000"/>
          </a:xfrm>
        </p:grpSpPr>
        <p:sp>
          <p:nvSpPr>
            <p:cNvPr id="9" name="正方形/長方形 8">
              <a:extLst>
                <a:ext uri="{FF2B5EF4-FFF2-40B4-BE49-F238E27FC236}">
                  <a16:creationId xmlns:a16="http://schemas.microsoft.com/office/drawing/2014/main" id="{46E29269-FD01-400D-85BB-93A16F4A0E85}"/>
                </a:ext>
              </a:extLst>
            </p:cNvPr>
            <p:cNvSpPr/>
            <p:nvPr/>
          </p:nvSpPr>
          <p:spPr bwMode="gray">
            <a:xfrm>
              <a:off x="914842" y="4113080"/>
              <a:ext cx="7461859" cy="2160000"/>
            </a:xfrm>
            <a:prstGeom prst="rect">
              <a:avLst/>
            </a:prstGeom>
            <a:solidFill>
              <a:schemeClr val="accent3">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10" name="テキスト ボックス 9">
              <a:extLst>
                <a:ext uri="{FF2B5EF4-FFF2-40B4-BE49-F238E27FC236}">
                  <a16:creationId xmlns:a16="http://schemas.microsoft.com/office/drawing/2014/main" id="{7754F1FC-45F2-4520-B626-62D8EB4439C3}"/>
                </a:ext>
              </a:extLst>
            </p:cNvPr>
            <p:cNvSpPr txBox="1"/>
            <p:nvPr/>
          </p:nvSpPr>
          <p:spPr bwMode="gray">
            <a:xfrm>
              <a:off x="1202842" y="4139253"/>
              <a:ext cx="7037600" cy="1554272"/>
            </a:xfrm>
            <a:prstGeom prst="rect">
              <a:avLst/>
            </a:prstGeom>
            <a:noFill/>
          </p:spPr>
          <p:txBody>
            <a:bodyPr wrap="square" lIns="0" rtlCol="0">
              <a:noAutofit/>
            </a:bodyPr>
            <a:lstStyle/>
            <a:p>
              <a:pPr>
                <a:lnSpc>
                  <a:spcPct val="140000"/>
                </a:lnSpc>
              </a:pPr>
              <a:r>
                <a:rPr kumimoji="1" lang="ja-JP" altLang="en-US" b="1" dirty="0">
                  <a:solidFill>
                    <a:schemeClr val="accent2">
                      <a:lumMod val="60000"/>
                      <a:lumOff val="40000"/>
                    </a:schemeClr>
                  </a:solidFill>
                  <a:latin typeface="メイリオ" panose="020B0604030504040204" pitchFamily="50" charset="-128"/>
                  <a:ea typeface="メイリオ" panose="020B0604030504040204" pitchFamily="50" charset="-128"/>
                </a:rPr>
                <a:t>一人ひとりが、自分は何をするためにそこにいるのか、そのために何をしなくてはならないのかを考えることがスポーツボランティア活動の大きな成果を生むことにつながる。</a:t>
              </a:r>
              <a:endParaRPr kumimoji="1" lang="en-US" altLang="ja-JP" b="1" dirty="0">
                <a:solidFill>
                  <a:schemeClr val="accent2">
                    <a:lumMod val="60000"/>
                    <a:lumOff val="40000"/>
                  </a:schemeClr>
                </a:solidFill>
                <a:latin typeface="メイリオ" panose="020B0604030504040204" pitchFamily="50" charset="-128"/>
                <a:ea typeface="メイリオ" panose="020B0604030504040204" pitchFamily="50" charset="-128"/>
              </a:endParaRPr>
            </a:p>
          </p:txBody>
        </p:sp>
        <p:sp>
          <p:nvSpPr>
            <p:cNvPr id="11" name="フリーフォーム: 図形 10">
              <a:extLst>
                <a:ext uri="{FF2B5EF4-FFF2-40B4-BE49-F238E27FC236}">
                  <a16:creationId xmlns:a16="http://schemas.microsoft.com/office/drawing/2014/main" id="{CDA4DB0E-1728-4588-848A-6CE85C80D91F}"/>
                </a:ext>
              </a:extLst>
            </p:cNvPr>
            <p:cNvSpPr/>
            <p:nvPr/>
          </p:nvSpPr>
          <p:spPr bwMode="gray">
            <a:xfrm>
              <a:off x="914842" y="4113080"/>
              <a:ext cx="288000" cy="2160000"/>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sp>
          <p:nvSpPr>
            <p:cNvPr id="12" name="フリーフォーム: 図形 11">
              <a:extLst>
                <a:ext uri="{FF2B5EF4-FFF2-40B4-BE49-F238E27FC236}">
                  <a16:creationId xmlns:a16="http://schemas.microsoft.com/office/drawing/2014/main" id="{4F3507A5-A27E-406D-9007-DAC7A28609A6}"/>
                </a:ext>
              </a:extLst>
            </p:cNvPr>
            <p:cNvSpPr/>
            <p:nvPr/>
          </p:nvSpPr>
          <p:spPr bwMode="gray">
            <a:xfrm flipH="1">
              <a:off x="8088701" y="4113080"/>
              <a:ext cx="288000" cy="2160000"/>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grpSp>
      <p:sp>
        <p:nvSpPr>
          <p:cNvPr id="13" name="正方形/長方形 12">
            <a:extLst>
              <a:ext uri="{FF2B5EF4-FFF2-40B4-BE49-F238E27FC236}">
                <a16:creationId xmlns:a16="http://schemas.microsoft.com/office/drawing/2014/main" id="{3648EDA2-1F70-4639-BF3C-35F5F2966E3E}"/>
              </a:ext>
            </a:extLst>
          </p:cNvPr>
          <p:cNvSpPr/>
          <p:nvPr/>
        </p:nvSpPr>
        <p:spPr bwMode="ltGray">
          <a:xfrm>
            <a:off x="6574641" y="260648"/>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dirty="0">
                <a:solidFill>
                  <a:schemeClr val="bg2">
                    <a:lumMod val="25000"/>
                  </a:schemeClr>
                </a:solidFill>
                <a:latin typeface="+mn-ea"/>
                <a:ea typeface="+mn-ea"/>
              </a:rPr>
              <a:t>6P</a:t>
            </a:r>
            <a:r>
              <a:rPr lang="ja-JP" altLang="en-US" sz="2000" dirty="0">
                <a:solidFill>
                  <a:schemeClr val="bg2">
                    <a:lumMod val="25000"/>
                  </a:schemeClr>
                </a:solidFill>
                <a:latin typeface="+mn-ea"/>
                <a:ea typeface="+mn-ea"/>
              </a:rPr>
              <a:t>参照</a:t>
            </a:r>
            <a:endParaRPr kumimoji="1" lang="ja-JP" altLang="en-US" sz="2000" dirty="0">
              <a:solidFill>
                <a:schemeClr val="bg2">
                  <a:lumMod val="25000"/>
                </a:schemeClr>
              </a:solidFill>
              <a:latin typeface="+mn-ea"/>
              <a:ea typeface="+mn-ea"/>
            </a:endParaRPr>
          </a:p>
        </p:txBody>
      </p:sp>
    </p:spTree>
    <p:extLst>
      <p:ext uri="{BB962C8B-B14F-4D97-AF65-F5344CB8AC3E}">
        <p14:creationId xmlns:p14="http://schemas.microsoft.com/office/powerpoint/2010/main" val="248118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8">
            <a:extLst>
              <a:ext uri="{FF2B5EF4-FFF2-40B4-BE49-F238E27FC236}">
                <a16:creationId xmlns:a16="http://schemas.microsoft.com/office/drawing/2014/main" id="{68A0E23E-CAD4-4A7B-BCEB-58E0EA0A3B43}"/>
              </a:ext>
            </a:extLst>
          </p:cNvPr>
          <p:cNvSpPr txBox="1">
            <a:spLocks/>
          </p:cNvSpPr>
          <p:nvPr/>
        </p:nvSpPr>
        <p:spPr bwMode="gray">
          <a:xfrm>
            <a:off x="1127845" y="2924708"/>
            <a:ext cx="8229600" cy="475529"/>
          </a:xfrm>
          <a:prstGeom prst="rect">
            <a:avLst/>
          </a:prstGeom>
        </p:spPr>
        <p:txBody>
          <a:bodyPr lIns="0">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4000"/>
              <a:t>講師紹介</a:t>
            </a:r>
          </a:p>
        </p:txBody>
      </p:sp>
      <p:cxnSp>
        <p:nvCxnSpPr>
          <p:cNvPr id="23" name="直線コネクタ 22">
            <a:extLst>
              <a:ext uri="{FF2B5EF4-FFF2-40B4-BE49-F238E27FC236}">
                <a16:creationId xmlns:a16="http://schemas.microsoft.com/office/drawing/2014/main" id="{8F64ACDE-4E84-47A4-B403-138A4B123244}"/>
              </a:ext>
            </a:extLst>
          </p:cNvPr>
          <p:cNvCxnSpPr/>
          <p:nvPr/>
        </p:nvCxnSpPr>
        <p:spPr bwMode="gray">
          <a:xfrm>
            <a:off x="1121600" y="3518406"/>
            <a:ext cx="2010240" cy="0"/>
          </a:xfrm>
          <a:prstGeom prst="line">
            <a:avLst/>
          </a:prstGeom>
          <a:noFill/>
          <a:ln w="22225" cap="rnd" cmpd="sng" algn="ctr">
            <a:solidFill>
              <a:schemeClr val="bg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78201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E3A194-CF0C-4ADA-829E-AA256AB6F4AF}"/>
              </a:ext>
            </a:extLst>
          </p:cNvPr>
          <p:cNvSpPr>
            <a:spLocks noGrp="1"/>
          </p:cNvSpPr>
          <p:nvPr>
            <p:ph type="title"/>
          </p:nvPr>
        </p:nvSpPr>
        <p:spPr bwMode="gray">
          <a:xfrm>
            <a:off x="569302" y="260648"/>
            <a:ext cx="7236000" cy="475529"/>
          </a:xfrm>
        </p:spPr>
        <p:txBody>
          <a:bodyPr/>
          <a:lstStyle/>
          <a:p>
            <a:r>
              <a:rPr kumimoji="1" lang="ja-JP" altLang="en-US" sz="2800" spc="0"/>
              <a:t>フォロワーシップ</a:t>
            </a:r>
          </a:p>
        </p:txBody>
      </p:sp>
      <p:sp>
        <p:nvSpPr>
          <p:cNvPr id="7" name="正方形/長方形 6">
            <a:extLst>
              <a:ext uri="{FF2B5EF4-FFF2-40B4-BE49-F238E27FC236}">
                <a16:creationId xmlns:a16="http://schemas.microsoft.com/office/drawing/2014/main" id="{442B3362-A055-4BE4-AC48-4A896C7926E5}"/>
              </a:ext>
            </a:extLst>
          </p:cNvPr>
          <p:cNvSpPr/>
          <p:nvPr/>
        </p:nvSpPr>
        <p:spPr bwMode="gray">
          <a:xfrm>
            <a:off x="947015" y="1700808"/>
            <a:ext cx="2955057" cy="1259897"/>
          </a:xfrm>
          <a:prstGeom prst="rect">
            <a:avLst/>
          </a:prstGeom>
          <a:noFill/>
          <a:ln w="28575" cap="flat" cmpd="sng" algn="ctr">
            <a:solidFill>
              <a:srgbClr val="5555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2">
                    <a:lumMod val="25000"/>
                  </a:schemeClr>
                </a:solidFill>
                <a:latin typeface="+mn-ea"/>
                <a:ea typeface="+mn-ea"/>
              </a:rPr>
              <a:t>チーム</a:t>
            </a:r>
          </a:p>
        </p:txBody>
      </p:sp>
      <p:sp>
        <p:nvSpPr>
          <p:cNvPr id="9" name="正方形/長方形 8">
            <a:extLst>
              <a:ext uri="{FF2B5EF4-FFF2-40B4-BE49-F238E27FC236}">
                <a16:creationId xmlns:a16="http://schemas.microsoft.com/office/drawing/2014/main" id="{73F813CD-35B6-4D51-9776-992F1FEC3E60}"/>
              </a:ext>
            </a:extLst>
          </p:cNvPr>
          <p:cNvSpPr/>
          <p:nvPr/>
        </p:nvSpPr>
        <p:spPr bwMode="gray">
          <a:xfrm>
            <a:off x="548221" y="4916733"/>
            <a:ext cx="3877200" cy="8679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72000" rIns="91440" bIns="45720" numCol="1" spcCol="0" rtlCol="0" fromWordArt="0" anchor="ctr" anchorCtr="0" forceAA="0" compatLnSpc="1">
            <a:prstTxWarp prst="textNoShape">
              <a:avLst/>
            </a:prstTxWarp>
            <a:noAutofit/>
          </a:bodyPr>
          <a:lstStyle/>
          <a:p>
            <a:pPr algn="ctr" eaLnBrk="1" hangingPunct="1">
              <a:spcBef>
                <a:spcPct val="20000"/>
              </a:spcBef>
              <a:buClr>
                <a:srgbClr val="0000FF"/>
              </a:buClr>
            </a:pPr>
            <a:r>
              <a:rPr lang="ja-JP" altLang="en-US" sz="2800">
                <a:latin typeface="+mn-ea"/>
                <a:ea typeface="+mn-ea"/>
              </a:rPr>
              <a:t>チームを</a:t>
            </a:r>
            <a:r>
              <a:rPr lang="ja-JP" altLang="en-US" sz="2800" b="1">
                <a:solidFill>
                  <a:schemeClr val="accent1"/>
                </a:solidFill>
                <a:latin typeface="+mn-ea"/>
                <a:ea typeface="+mn-ea"/>
              </a:rPr>
              <a:t>ささえる</a:t>
            </a:r>
          </a:p>
        </p:txBody>
      </p:sp>
      <p:sp>
        <p:nvSpPr>
          <p:cNvPr id="10" name="右矢印 5">
            <a:extLst>
              <a:ext uri="{FF2B5EF4-FFF2-40B4-BE49-F238E27FC236}">
                <a16:creationId xmlns:a16="http://schemas.microsoft.com/office/drawing/2014/main" id="{A37EC417-970A-45B5-86AF-798BA08CD718}"/>
              </a:ext>
            </a:extLst>
          </p:cNvPr>
          <p:cNvSpPr/>
          <p:nvPr/>
        </p:nvSpPr>
        <p:spPr bwMode="gray">
          <a:xfrm rot="16200000">
            <a:off x="1385669" y="2407665"/>
            <a:ext cx="2202305" cy="2664000"/>
          </a:xfrm>
          <a:prstGeom prst="rightArrow">
            <a:avLst>
              <a:gd name="adj1" fmla="val 63417"/>
              <a:gd name="adj2" fmla="val 50000"/>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vert" wrap="none" lIns="288000" tIns="180000" rIns="396000" bIns="10800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1"/>
                </a:solidFill>
                <a:latin typeface="+mn-ea"/>
                <a:ea typeface="+mn-ea"/>
              </a:rPr>
              <a:t>フォロワー</a:t>
            </a:r>
            <a:endParaRPr kumimoji="1" lang="en-US" altLang="ja-JP">
              <a:solidFill>
                <a:schemeClr val="bg1"/>
              </a:solidFill>
              <a:latin typeface="+mn-ea"/>
              <a:ea typeface="+mn-ea"/>
            </a:endParaRPr>
          </a:p>
          <a:p>
            <a:pPr algn="ctr" eaLnBrk="1" hangingPunct="1">
              <a:lnSpc>
                <a:spcPct val="120000"/>
              </a:lnSpc>
              <a:spcBef>
                <a:spcPct val="20000"/>
              </a:spcBef>
              <a:buClr>
                <a:srgbClr val="0000FF"/>
              </a:buClr>
            </a:pPr>
            <a:r>
              <a:rPr lang="ja-JP" altLang="en-US">
                <a:solidFill>
                  <a:schemeClr val="bg1"/>
                </a:solidFill>
                <a:latin typeface="+mn-ea"/>
                <a:ea typeface="+mn-ea"/>
              </a:rPr>
              <a:t>シップ</a:t>
            </a:r>
            <a:endParaRPr kumimoji="1" lang="ja-JP" altLang="en-US">
              <a:solidFill>
                <a:schemeClr val="bg1"/>
              </a:solidFill>
              <a:latin typeface="+mn-ea"/>
              <a:ea typeface="+mn-ea"/>
            </a:endParaRPr>
          </a:p>
        </p:txBody>
      </p:sp>
      <p:sp>
        <p:nvSpPr>
          <p:cNvPr id="11" name="四角形: 角を丸くする 10">
            <a:extLst>
              <a:ext uri="{FF2B5EF4-FFF2-40B4-BE49-F238E27FC236}">
                <a16:creationId xmlns:a16="http://schemas.microsoft.com/office/drawing/2014/main" id="{C5098FD4-BECB-49AF-A191-022D34CBAD99}"/>
              </a:ext>
            </a:extLst>
          </p:cNvPr>
          <p:cNvSpPr/>
          <p:nvPr/>
        </p:nvSpPr>
        <p:spPr bwMode="gray">
          <a:xfrm>
            <a:off x="4254500" y="1268413"/>
            <a:ext cx="4565650" cy="5113337"/>
          </a:xfrm>
          <a:prstGeom prst="roundRect">
            <a:avLst>
              <a:gd name="adj" fmla="val 1996"/>
            </a:avLst>
          </a:prstGeom>
          <a:solidFill>
            <a:srgbClr val="C7EDFF"/>
          </a:solidFill>
          <a:ln w="28575" cap="flat" cmpd="sng" algn="ctr">
            <a:solidFill>
              <a:srgbClr val="C7EDFF"/>
            </a:solidFill>
            <a:prstDash val="solid"/>
            <a:round/>
            <a:headEnd type="none" w="med" len="med"/>
            <a:tailEnd type="none" w="med" len="med"/>
          </a:ln>
          <a:effectLst>
            <a:outerShdw dist="38100" dir="2700000" algn="tl" rotWithShape="0">
              <a:srgbClr val="009DE8"/>
            </a:outerShdw>
          </a:effectLst>
        </p:spPr>
        <p:txBody>
          <a:bodyPr rot="0" spcFirstLastPara="0" vertOverflow="overflow" horzOverflow="overflow" vert="horz" wrap="square" lIns="432000" tIns="288000" rIns="324000" bIns="0" numCol="1" spcCol="0" rtlCol="0" fromWordArt="0" anchor="t" anchorCtr="0" forceAA="0" compatLnSpc="1">
            <a:prstTxWarp prst="textNoShape">
              <a:avLst/>
            </a:prstTxWarp>
            <a:noAutofit/>
          </a:bodyPr>
          <a:lstStyle/>
          <a:p>
            <a:pPr lvl="0" fontAlgn="auto">
              <a:lnSpc>
                <a:spcPct val="120000"/>
              </a:lnSpc>
              <a:spcBef>
                <a:spcPts val="0"/>
              </a:spcBef>
              <a:spcAft>
                <a:spcPts val="0"/>
              </a:spcAft>
            </a:pPr>
            <a:r>
              <a:rPr lang="ja-JP" altLang="en-US" sz="2200" dirty="0">
                <a:solidFill>
                  <a:schemeClr val="bg2">
                    <a:lumMod val="25000"/>
                  </a:schemeClr>
                </a:solidFill>
                <a:latin typeface="メイリオ" panose="020B0604030504040204" pitchFamily="50" charset="-128"/>
                <a:ea typeface="メイリオ" panose="020B0604030504040204" pitchFamily="50" charset="-128"/>
              </a:rPr>
              <a:t>フォロワー（メンバー）が集団の目標達成に向けて</a:t>
            </a:r>
            <a:r>
              <a:rPr lang="ja-JP" altLang="en-US" sz="2200" spc="-150" dirty="0">
                <a:solidFill>
                  <a:schemeClr val="bg2">
                    <a:lumMod val="25000"/>
                  </a:schemeClr>
                </a:solidFill>
                <a:latin typeface="メイリオ" panose="020B0604030504040204" pitchFamily="50" charset="-128"/>
                <a:ea typeface="メイリオ" panose="020B0604030504040204" pitchFamily="50" charset="-128"/>
              </a:rPr>
              <a:t>リーダーを補助していくことをいう。</a:t>
            </a:r>
            <a:endParaRPr lang="en-US" altLang="ja-JP" sz="2200" spc="-150" dirty="0">
              <a:solidFill>
                <a:schemeClr val="bg2">
                  <a:lumMod val="25000"/>
                </a:schemeClr>
              </a:solidFill>
              <a:latin typeface="メイリオ" panose="020B0604030504040204" pitchFamily="50" charset="-128"/>
              <a:ea typeface="メイリオ" panose="020B0604030504040204" pitchFamily="50" charset="-128"/>
            </a:endParaRPr>
          </a:p>
          <a:p>
            <a:pPr lvl="0" fontAlgn="auto">
              <a:lnSpc>
                <a:spcPct val="120000"/>
              </a:lnSpc>
              <a:spcBef>
                <a:spcPts val="1800"/>
              </a:spcBef>
              <a:spcAft>
                <a:spcPts val="0"/>
              </a:spcAft>
            </a:pPr>
            <a:r>
              <a:rPr lang="ja-JP" altLang="en-US" sz="2200" dirty="0">
                <a:solidFill>
                  <a:schemeClr val="bg2">
                    <a:lumMod val="25000"/>
                  </a:schemeClr>
                </a:solidFill>
                <a:latin typeface="メイリオ" panose="020B0604030504040204" pitchFamily="50" charset="-128"/>
                <a:ea typeface="メイリオ" panose="020B0604030504040204" pitchFamily="50" charset="-128"/>
              </a:rPr>
              <a:t>チームには、フォロワーシップも欠かせない。</a:t>
            </a:r>
            <a:endParaRPr lang="en-US" altLang="ja-JP" sz="2200" dirty="0">
              <a:solidFill>
                <a:schemeClr val="bg2">
                  <a:lumMod val="25000"/>
                </a:schemeClr>
              </a:solidFill>
              <a:latin typeface="メイリオ" panose="020B0604030504040204" pitchFamily="50" charset="-128"/>
              <a:ea typeface="メイリオ" panose="020B0604030504040204" pitchFamily="50" charset="-128"/>
            </a:endParaRPr>
          </a:p>
          <a:p>
            <a:pPr lvl="0" fontAlgn="auto">
              <a:lnSpc>
                <a:spcPct val="120000"/>
              </a:lnSpc>
              <a:spcBef>
                <a:spcPts val="0"/>
              </a:spcBef>
              <a:spcAft>
                <a:spcPts val="0"/>
              </a:spcAft>
            </a:pPr>
            <a:r>
              <a:rPr lang="ja-JP" altLang="en-US" sz="2200" dirty="0">
                <a:solidFill>
                  <a:schemeClr val="bg2">
                    <a:lumMod val="25000"/>
                  </a:schemeClr>
                </a:solidFill>
                <a:latin typeface="メイリオ" panose="020B0604030504040204" pitchFamily="50" charset="-128"/>
                <a:ea typeface="メイリオ" panose="020B0604030504040204" pitchFamily="50" charset="-128"/>
              </a:rPr>
              <a:t>メンバーとよい関係を築き、</a:t>
            </a:r>
            <a:r>
              <a:rPr lang="ja-JP" altLang="en-US" sz="2200" b="1" dirty="0">
                <a:solidFill>
                  <a:schemeClr val="accent2">
                    <a:lumMod val="60000"/>
                    <a:lumOff val="40000"/>
                  </a:schemeClr>
                </a:solidFill>
                <a:latin typeface="メイリオ" panose="020B0604030504040204" pitchFamily="50" charset="-128"/>
                <a:ea typeface="メイリオ" panose="020B0604030504040204" pitchFamily="50" charset="-128"/>
              </a:rPr>
              <a:t>メンバーにフォロワーシップを発揮させる機会を作り出すことが、良いスポーツボランティア・リーダーとなるためのポイントである。</a:t>
            </a:r>
            <a:endParaRPr lang="en-US" altLang="ja-JP" sz="2200" b="1" dirty="0">
              <a:solidFill>
                <a:schemeClr val="accent2">
                  <a:lumMod val="60000"/>
                  <a:lumOff val="40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76F11013-B4FF-48A2-8DCA-58CBF3EE43AB}"/>
              </a:ext>
            </a:extLst>
          </p:cNvPr>
          <p:cNvSpPr/>
          <p:nvPr/>
        </p:nvSpPr>
        <p:spPr bwMode="ltGray">
          <a:xfrm>
            <a:off x="6574641" y="260648"/>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7P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Tree>
    <p:extLst>
      <p:ext uri="{BB962C8B-B14F-4D97-AF65-F5344CB8AC3E}">
        <p14:creationId xmlns:p14="http://schemas.microsoft.com/office/powerpoint/2010/main" val="2160389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BFD5CB-8E5F-42BD-8F40-5396572FFA8D}"/>
              </a:ext>
            </a:extLst>
          </p:cNvPr>
          <p:cNvSpPr>
            <a:spLocks noGrp="1"/>
          </p:cNvSpPr>
          <p:nvPr>
            <p:ph type="title"/>
          </p:nvPr>
        </p:nvSpPr>
        <p:spPr/>
        <p:txBody>
          <a:bodyPr/>
          <a:lstStyle/>
          <a:p>
            <a:r>
              <a:rPr kumimoji="1" lang="ja-JP" altLang="en-US" sz="2800" spc="0" dirty="0"/>
              <a:t>フォロワーシップの組織的効果</a:t>
            </a:r>
          </a:p>
        </p:txBody>
      </p:sp>
      <p:sp>
        <p:nvSpPr>
          <p:cNvPr id="3" name="四角形: 角を丸くする 2">
            <a:extLst>
              <a:ext uri="{FF2B5EF4-FFF2-40B4-BE49-F238E27FC236}">
                <a16:creationId xmlns:a16="http://schemas.microsoft.com/office/drawing/2014/main" id="{67D2F1BA-928E-4368-98D3-2094A75F5C69}"/>
              </a:ext>
            </a:extLst>
          </p:cNvPr>
          <p:cNvSpPr/>
          <p:nvPr/>
        </p:nvSpPr>
        <p:spPr bwMode="gray">
          <a:xfrm>
            <a:off x="328454" y="1125538"/>
            <a:ext cx="8496300" cy="4679725"/>
          </a:xfrm>
          <a:prstGeom prst="roundRect">
            <a:avLst>
              <a:gd name="adj" fmla="val 7424"/>
            </a:avLst>
          </a:prstGeom>
          <a:solidFill>
            <a:srgbClr val="C7EDFF"/>
          </a:solidFill>
          <a:ln w="28575" cap="flat" cmpd="sng" algn="ctr">
            <a:solidFill>
              <a:srgbClr val="C7EDFF"/>
            </a:solidFill>
            <a:prstDash val="solid"/>
            <a:round/>
            <a:headEnd type="none" w="med" len="med"/>
            <a:tailEnd type="none" w="med" len="med"/>
          </a:ln>
          <a:effectLst>
            <a:outerShdw dist="38100" dir="2700000" algn="tl" rotWithShape="0">
              <a:srgbClr val="009DE8"/>
            </a:outerShdw>
          </a:effectLst>
        </p:spPr>
        <p:txBody>
          <a:bodyPr rot="0" spcFirstLastPara="0" vertOverflow="overflow" horzOverflow="overflow" vert="horz" wrap="square" lIns="432000" tIns="288000" rIns="324000" bIns="0" numCol="1" spcCol="0" rtlCol="0" fromWordArt="0" anchor="t" anchorCtr="0" forceAA="0" compatLnSpc="1">
            <a:prstTxWarp prst="textNoShape">
              <a:avLst/>
            </a:prstTxWarp>
            <a:noAutofit/>
          </a:bodyPr>
          <a:lstStyle/>
          <a:p>
            <a:pPr lvl="0" fontAlgn="auto">
              <a:lnSpc>
                <a:spcPct val="120000"/>
              </a:lnSpc>
              <a:spcAft>
                <a:spcPts val="0"/>
              </a:spcAft>
            </a:pPr>
            <a:endParaRPr lang="en-US" altLang="ja-JP" dirty="0">
              <a:solidFill>
                <a:srgbClr val="646667"/>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BE9E0FF9-36D7-4DD8-8240-6B0DB0313937}"/>
              </a:ext>
            </a:extLst>
          </p:cNvPr>
          <p:cNvSpPr/>
          <p:nvPr/>
        </p:nvSpPr>
        <p:spPr bwMode="gray">
          <a:xfrm>
            <a:off x="551557" y="1521120"/>
            <a:ext cx="8135937" cy="3815759"/>
          </a:xfrm>
          <a:prstGeom prst="rect">
            <a:avLst/>
          </a:prstGeom>
          <a:solidFill>
            <a:srgbClr val="FFFFFF"/>
          </a:solidFill>
          <a:ln w="28575" cap="flat" cmpd="sng" algn="ctr">
            <a:solidFill>
              <a:srgbClr val="AAAAAA"/>
            </a:solidFill>
            <a:prstDash val="solid"/>
            <a:round/>
            <a:headEnd type="none" w="med" len="med"/>
            <a:tailEnd type="none" w="med" len="med"/>
          </a:ln>
          <a:effectLst/>
        </p:spPr>
        <p:txBody>
          <a:bodyPr rot="0" spcFirstLastPara="0" vertOverflow="overflow" horzOverflow="overflow" vert="horz" wrap="square" lIns="0" tIns="144000" rIns="91440" bIns="45720" numCol="1" spcCol="0" rtlCol="0" fromWordArt="0" anchor="ctr" anchorCtr="0" forceAA="0" compatLnSpc="1">
            <a:prstTxWarp prst="textNoShape">
              <a:avLst/>
            </a:prstTxWarp>
            <a:noAutofit/>
          </a:bodyPr>
          <a:lstStyle/>
          <a:p>
            <a:pPr marL="1609725" marR="0" lvl="0" indent="-258763" defTabSz="1885950" eaLnBrk="1" fontAlgn="auto" latinLnBrk="0" hangingPunct="1">
              <a:lnSpc>
                <a:spcPct val="120000"/>
              </a:lnSpc>
              <a:spcBef>
                <a:spcPts val="1800"/>
              </a:spcBef>
              <a:spcAft>
                <a:spcPts val="0"/>
              </a:spcAft>
              <a:buClr>
                <a:srgbClr val="009DE8"/>
              </a:buClr>
              <a:buSzTx/>
              <a:buFont typeface="+mj-ea"/>
              <a:buAutoNum type="circleNumDbPlain"/>
              <a:tabLst/>
              <a:defRPr/>
            </a:pPr>
            <a:r>
              <a:rPr kumimoji="0" lang="ja-JP" altLang="en-US" b="0" i="0" u="none" strike="noStrike" kern="0" cap="none" spc="-150" normalizeH="0" baseline="0" noProof="0" dirty="0">
                <a:ln>
                  <a:noFill/>
                </a:ln>
                <a:solidFill>
                  <a:srgbClr val="646667"/>
                </a:solidFill>
                <a:effectLst/>
                <a:uLnTx/>
                <a:uFillTx/>
                <a:latin typeface="メイリオ" panose="020B0604030504040204" pitchFamily="50" charset="-128"/>
                <a:ea typeface="メイリオ" panose="020B0604030504040204" pitchFamily="50" charset="-128"/>
              </a:rPr>
              <a:t> </a:t>
            </a:r>
            <a:r>
              <a:rPr kumimoji="0" lang="ja-JP" altLang="en-US" b="1" i="0" u="none" strike="noStrike" kern="0" cap="none" spc="-150" normalizeH="0" baseline="0" noProof="0" dirty="0">
                <a:ln>
                  <a:noFill/>
                </a:ln>
                <a:solidFill>
                  <a:schemeClr val="accent2">
                    <a:lumMod val="60000"/>
                    <a:lumOff val="40000"/>
                  </a:schemeClr>
                </a:solidFill>
                <a:effectLst/>
                <a:uLnTx/>
                <a:uFillTx/>
                <a:latin typeface="メイリオ" panose="020B0604030504040204" pitchFamily="50" charset="-128"/>
                <a:ea typeface="メイリオ" panose="020B0604030504040204" pitchFamily="50" charset="-128"/>
              </a:rPr>
              <a:t>目的・方針を共有</a:t>
            </a:r>
            <a:r>
              <a:rPr kumimoji="0" lang="ja-JP" altLang="en-US" b="0" i="0" u="none" strike="noStrike" kern="0" cap="none" spc="-15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して実行に移すことができる</a:t>
            </a:r>
          </a:p>
          <a:p>
            <a:pPr marL="1700213" marR="0" lvl="0" indent="-349250" defTabSz="1885950" eaLnBrk="1" fontAlgn="auto" latinLnBrk="0" hangingPunct="1">
              <a:lnSpc>
                <a:spcPct val="120000"/>
              </a:lnSpc>
              <a:spcBef>
                <a:spcPts val="1800"/>
              </a:spcBef>
              <a:spcAft>
                <a:spcPts val="0"/>
              </a:spcAft>
              <a:buClr>
                <a:srgbClr val="009DE8"/>
              </a:buClr>
              <a:buSzTx/>
              <a:buFont typeface="+mj-ea"/>
              <a:buAutoNum type="circleNumDbPlain"/>
              <a:tabLst/>
              <a:defRPr/>
            </a:pPr>
            <a:r>
              <a:rPr kumimoji="0" lang="ja-JP" altLang="en-US" b="0" i="0" u="none" strike="noStrike" kern="0" cap="none" spc="-15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リーダーの判断や決断の</a:t>
            </a:r>
            <a:r>
              <a:rPr kumimoji="0" lang="ja-JP" altLang="en-US" i="0" u="none" strike="noStrike" kern="0" cap="none" spc="-15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ミス</a:t>
            </a:r>
            <a:r>
              <a:rPr kumimoji="0" lang="ja-JP" altLang="en-US" b="0" i="0" u="none" strike="noStrike" kern="0" cap="none" spc="-15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やぬけもれを</a:t>
            </a:r>
            <a:r>
              <a:rPr kumimoji="0" lang="ja-JP" altLang="en-US" b="1" i="0" u="none" strike="noStrike" kern="0" cap="none" spc="-150" normalizeH="0" baseline="0" noProof="0" dirty="0">
                <a:ln>
                  <a:noFill/>
                </a:ln>
                <a:solidFill>
                  <a:schemeClr val="accent2">
                    <a:lumMod val="60000"/>
                    <a:lumOff val="40000"/>
                  </a:schemeClr>
                </a:solidFill>
                <a:effectLst/>
                <a:uLnTx/>
                <a:uFillTx/>
                <a:latin typeface="メイリオ" panose="020B0604030504040204" pitchFamily="50" charset="-128"/>
                <a:ea typeface="メイリオ" panose="020B0604030504040204" pitchFamily="50" charset="-128"/>
              </a:rPr>
              <a:t>防ぐ</a:t>
            </a:r>
            <a:r>
              <a:rPr kumimoji="0" lang="ja-JP" altLang="en-US" b="0" i="0" u="none" strike="noStrike" kern="0" cap="none" spc="-15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ことができる　</a:t>
            </a:r>
          </a:p>
          <a:p>
            <a:pPr marL="1609725" marR="0" lvl="0" indent="-258763" defTabSz="1885950" eaLnBrk="1" fontAlgn="auto" latinLnBrk="0" hangingPunct="1">
              <a:lnSpc>
                <a:spcPct val="120000"/>
              </a:lnSpc>
              <a:spcBef>
                <a:spcPts val="1800"/>
              </a:spcBef>
              <a:spcAft>
                <a:spcPts val="0"/>
              </a:spcAft>
              <a:buClr>
                <a:srgbClr val="009DE8"/>
              </a:buClr>
              <a:buSzTx/>
              <a:buFont typeface="+mj-ea"/>
              <a:buAutoNum type="circleNumDbPlain"/>
              <a:tabLst/>
              <a:defRPr/>
            </a:pPr>
            <a:r>
              <a:rPr kumimoji="0" lang="ja-JP" altLang="en-US" b="0" i="0" u="none" strike="noStrike" kern="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現場の情報を</a:t>
            </a:r>
            <a:r>
              <a:rPr kumimoji="0" lang="ja-JP" altLang="en-US" b="1" i="0" u="none" strike="noStrike" kern="0" cap="none" spc="0" normalizeH="0" baseline="0" noProof="0" dirty="0">
                <a:ln>
                  <a:noFill/>
                </a:ln>
                <a:solidFill>
                  <a:schemeClr val="accent2">
                    <a:lumMod val="60000"/>
                    <a:lumOff val="40000"/>
                  </a:schemeClr>
                </a:solidFill>
                <a:effectLst/>
                <a:uLnTx/>
                <a:uFillTx/>
                <a:latin typeface="メイリオ" panose="020B0604030504040204" pitchFamily="50" charset="-128"/>
                <a:ea typeface="メイリオ" panose="020B0604030504040204" pitchFamily="50" charset="-128"/>
              </a:rPr>
              <a:t>ボトムアップ</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することができる</a:t>
            </a:r>
          </a:p>
          <a:p>
            <a:pPr marL="1609725" marR="0" lvl="0" indent="-258763" defTabSz="1885950" eaLnBrk="1" fontAlgn="auto" latinLnBrk="0" hangingPunct="1">
              <a:lnSpc>
                <a:spcPct val="120000"/>
              </a:lnSpc>
              <a:spcBef>
                <a:spcPts val="1800"/>
              </a:spcBef>
              <a:spcAft>
                <a:spcPts val="0"/>
              </a:spcAft>
              <a:buClr>
                <a:srgbClr val="009DE8"/>
              </a:buClr>
              <a:buSzTx/>
              <a:buFont typeface="+mj-ea"/>
              <a:buAutoNum type="circleNumDbPlain"/>
              <a:tabLst/>
              <a:defRPr/>
            </a:pPr>
            <a:r>
              <a:rPr kumimoji="0" lang="ja-JP" altLang="en-US" b="0" i="0" u="none" strike="noStrike" kern="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チームとしての</a:t>
            </a:r>
            <a:r>
              <a:rPr kumimoji="0" lang="ja-JP" altLang="en-US" b="1" i="0" u="none" strike="noStrike" kern="0" cap="none" spc="0" normalizeH="0" baseline="0" noProof="0" dirty="0">
                <a:ln>
                  <a:noFill/>
                </a:ln>
                <a:solidFill>
                  <a:schemeClr val="accent2">
                    <a:lumMod val="60000"/>
                    <a:lumOff val="40000"/>
                  </a:schemeClr>
                </a:solidFill>
                <a:effectLst/>
                <a:uLnTx/>
                <a:uFillTx/>
                <a:latin typeface="メイリオ" panose="020B0604030504040204" pitchFamily="50" charset="-128"/>
                <a:ea typeface="メイリオ" panose="020B0604030504040204" pitchFamily="50" charset="-128"/>
              </a:rPr>
              <a:t>一体感</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を高めることができる</a:t>
            </a:r>
          </a:p>
          <a:p>
            <a:pPr marL="1609725" marR="0" lvl="0" indent="-258763" defTabSz="1885950" eaLnBrk="1" fontAlgn="auto" latinLnBrk="0" hangingPunct="1">
              <a:lnSpc>
                <a:spcPct val="120000"/>
              </a:lnSpc>
              <a:spcBef>
                <a:spcPts val="1800"/>
              </a:spcBef>
              <a:spcAft>
                <a:spcPts val="0"/>
              </a:spcAft>
              <a:buClr>
                <a:srgbClr val="009DE8"/>
              </a:buClr>
              <a:buSzTx/>
              <a:buFont typeface="+mj-ea"/>
              <a:buAutoNum type="circleNumDbPlain"/>
              <a:tabLst/>
              <a:defRPr/>
            </a:pPr>
            <a:r>
              <a:rPr kumimoji="0" lang="ja-JP" altLang="en-US" b="0" i="0" u="none" strike="noStrike" kern="0" cap="none" spc="0" normalizeH="0" baseline="0" noProof="0" dirty="0">
                <a:ln>
                  <a:noFill/>
                </a:ln>
                <a:solidFill>
                  <a:srgbClr val="FFAB00"/>
                </a:solidFill>
                <a:effectLst/>
                <a:uLnTx/>
                <a:uFillTx/>
                <a:latin typeface="メイリオ" panose="020B0604030504040204" pitchFamily="50" charset="-128"/>
                <a:ea typeface="メイリオ" panose="020B0604030504040204" pitchFamily="50" charset="-128"/>
              </a:rPr>
              <a:t> </a:t>
            </a:r>
            <a:r>
              <a:rPr kumimoji="0" lang="ja-JP" altLang="en-US" b="1" i="0" u="none" strike="noStrike" kern="0" cap="none" spc="0" normalizeH="0" baseline="0" noProof="0" dirty="0">
                <a:ln>
                  <a:noFill/>
                </a:ln>
                <a:solidFill>
                  <a:schemeClr val="accent2">
                    <a:lumMod val="60000"/>
                    <a:lumOff val="40000"/>
                  </a:schemeClr>
                </a:solidFill>
                <a:effectLst/>
                <a:uLnTx/>
                <a:uFillTx/>
                <a:latin typeface="メイリオ" panose="020B0604030504040204" pitchFamily="50" charset="-128"/>
                <a:ea typeface="メイリオ" panose="020B0604030504040204" pitchFamily="50" charset="-128"/>
              </a:rPr>
              <a:t>提案・提言</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する雰囲気をつくることができる</a:t>
            </a:r>
            <a:endParaRPr kumimoji="0" lang="en-US" altLang="ja-JP"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7AD2B6ED-5F93-49B1-BD3B-FD34C89A5207}"/>
              </a:ext>
            </a:extLst>
          </p:cNvPr>
          <p:cNvSpPr/>
          <p:nvPr/>
        </p:nvSpPr>
        <p:spPr bwMode="gray">
          <a:xfrm>
            <a:off x="548720" y="1521120"/>
            <a:ext cx="1224136" cy="3815759"/>
          </a:xfrm>
          <a:prstGeom prst="rect">
            <a:avLst/>
          </a:prstGeom>
          <a:solidFill>
            <a:srgbClr val="009DE8"/>
          </a:solidFill>
          <a:ln w="28575" cap="flat" cmpd="sng" algn="ctr">
            <a:solidFill>
              <a:srgbClr val="009DE8"/>
            </a:solidFill>
            <a:prstDash val="solid"/>
            <a:round/>
            <a:headEnd type="none" w="med" len="med"/>
            <a:tailEnd type="none" w="med" len="med"/>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ct val="20000"/>
              </a:spcBef>
              <a:spcAft>
                <a:spcPts val="0"/>
              </a:spcAft>
              <a:buClr>
                <a:srgbClr val="0000FF"/>
              </a:buClr>
              <a:buSzTx/>
              <a:buFontTx/>
              <a:buNone/>
              <a:tabLst/>
              <a:defRPr/>
            </a:pPr>
            <a:r>
              <a:rPr kumimoji="0" lang="ja-JP" altLang="en-US"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rPr>
              <a:t>組織的</a:t>
            </a:r>
            <a:br>
              <a:rPr kumimoji="0" lang="en-US" altLang="ja-JP"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rPr>
            </a:br>
            <a:r>
              <a:rPr kumimoji="0" lang="ja-JP" altLang="en-US"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rPr>
              <a:t>効果</a:t>
            </a:r>
            <a:endParaRPr kumimoji="0" lang="en-US" altLang="ja-JP"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3792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67D2F1BA-928E-4368-98D3-2094A75F5C69}"/>
              </a:ext>
            </a:extLst>
          </p:cNvPr>
          <p:cNvSpPr/>
          <p:nvPr/>
        </p:nvSpPr>
        <p:spPr bwMode="gray">
          <a:xfrm>
            <a:off x="328454" y="1133856"/>
            <a:ext cx="8496300" cy="3447272"/>
          </a:xfrm>
          <a:prstGeom prst="roundRect">
            <a:avLst>
              <a:gd name="adj" fmla="val 1996"/>
            </a:avLst>
          </a:prstGeom>
          <a:solidFill>
            <a:srgbClr val="C7EDFF"/>
          </a:solidFill>
          <a:ln w="28575" cap="flat" cmpd="sng" algn="ctr">
            <a:noFill/>
            <a:prstDash val="solid"/>
            <a:round/>
            <a:headEnd type="none" w="med" len="med"/>
            <a:tailEnd type="none" w="med" len="med"/>
          </a:ln>
          <a:effectLst>
            <a:outerShdw dist="38100" dir="2700000" algn="tl" rotWithShape="0">
              <a:srgbClr val="009DE8"/>
            </a:outerShdw>
          </a:effectLst>
        </p:spPr>
        <p:txBody>
          <a:bodyPr rot="0" spcFirstLastPara="0" vertOverflow="overflow" horzOverflow="overflow" vert="horz" wrap="square" lIns="432000" tIns="288000" rIns="324000" bIns="0" numCol="1" spcCol="0" rtlCol="0" fromWordArt="0" anchor="t" anchorCtr="0" forceAA="0" compatLnSpc="1">
            <a:prstTxWarp prst="textNoShape">
              <a:avLst/>
            </a:prstTxWarp>
            <a:noAutofit/>
          </a:bodyPr>
          <a:lstStyle/>
          <a:p>
            <a:pPr lvl="0" fontAlgn="auto">
              <a:lnSpc>
                <a:spcPct val="120000"/>
              </a:lnSpc>
              <a:spcAft>
                <a:spcPts val="0"/>
              </a:spcAft>
            </a:pPr>
            <a:endParaRPr lang="en-US" altLang="ja-JP" dirty="0">
              <a:solidFill>
                <a:srgbClr val="646667"/>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DBDA5261-39ED-4526-9078-411D57100891}"/>
              </a:ext>
            </a:extLst>
          </p:cNvPr>
          <p:cNvSpPr/>
          <p:nvPr/>
        </p:nvSpPr>
        <p:spPr bwMode="gray">
          <a:xfrm>
            <a:off x="514050" y="1412875"/>
            <a:ext cx="8136173" cy="2958195"/>
          </a:xfrm>
          <a:prstGeom prst="rect">
            <a:avLst/>
          </a:prstGeom>
          <a:solidFill>
            <a:srgbClr val="FFFFFF"/>
          </a:solidFill>
          <a:ln w="28575" cap="flat" cmpd="sng" algn="ctr">
            <a:solidFill>
              <a:srgbClr val="AAAAAA"/>
            </a:solidFill>
            <a:prstDash val="solid"/>
            <a:round/>
            <a:headEnd type="none" w="med" len="med"/>
            <a:tailEnd type="none" w="med" len="med"/>
          </a:ln>
          <a:effectLst/>
        </p:spPr>
        <p:txBody>
          <a:bodyPr rot="0" spcFirstLastPara="0" vertOverflow="overflow" horzOverflow="overflow" vert="horz" wrap="square" lIns="0" tIns="144000" rIns="91440" bIns="45720" numCol="1" spcCol="0" rtlCol="0" fromWordArt="0" anchor="ctr" anchorCtr="0" forceAA="0" compatLnSpc="1">
            <a:prstTxWarp prst="textNoShape">
              <a:avLst/>
            </a:prstTxWarp>
            <a:noAutofit/>
          </a:bodyPr>
          <a:lstStyle/>
          <a:p>
            <a:pPr marL="1706563" marR="0" lvl="0" indent="-355600" defTabSz="1885950" eaLnBrk="1" fontAlgn="auto" latinLnBrk="0" hangingPunct="1">
              <a:lnSpc>
                <a:spcPct val="120000"/>
              </a:lnSpc>
              <a:spcBef>
                <a:spcPts val="1800"/>
              </a:spcBef>
              <a:spcAft>
                <a:spcPts val="0"/>
              </a:spcAft>
              <a:buClr>
                <a:srgbClr val="009DE8"/>
              </a:buClr>
              <a:buSzTx/>
              <a:buFont typeface="+mj-ea"/>
              <a:buAutoNum type="circleNumDbPlain"/>
              <a:tabLst>
                <a:tab pos="1706563" algn="l"/>
                <a:tab pos="2057400" algn="l"/>
              </a:tabLst>
              <a:defRPr/>
            </a:pPr>
            <a:r>
              <a:rPr kumimoji="0" lang="ja-JP" altLang="en-US" b="0" i="0" u="none" strike="noStrike" kern="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指示待ち的な姿勢から</a:t>
            </a:r>
            <a:r>
              <a:rPr kumimoji="0" lang="ja-JP" altLang="en-US" b="1" i="0" u="none" strike="noStrike" kern="0" cap="none" spc="0" normalizeH="0" baseline="0" noProof="0" dirty="0">
                <a:ln>
                  <a:noFill/>
                </a:ln>
                <a:solidFill>
                  <a:schemeClr val="accent2">
                    <a:lumMod val="60000"/>
                    <a:lumOff val="40000"/>
                  </a:schemeClr>
                </a:solidFill>
                <a:effectLst/>
                <a:uLnTx/>
                <a:uFillTx/>
                <a:latin typeface="メイリオ" panose="020B0604030504040204" pitchFamily="50" charset="-128"/>
                <a:ea typeface="メイリオ" panose="020B0604030504040204" pitchFamily="50" charset="-128"/>
              </a:rPr>
              <a:t>自発的な行動</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に変わる</a:t>
            </a:r>
          </a:p>
          <a:p>
            <a:pPr marL="1706563" marR="0" lvl="0" indent="-355600" defTabSz="1885950" eaLnBrk="1" fontAlgn="auto" latinLnBrk="0" hangingPunct="1">
              <a:lnSpc>
                <a:spcPct val="120000"/>
              </a:lnSpc>
              <a:spcBef>
                <a:spcPts val="1800"/>
              </a:spcBef>
              <a:spcAft>
                <a:spcPts val="0"/>
              </a:spcAft>
              <a:buClr>
                <a:srgbClr val="009DE8"/>
              </a:buClr>
              <a:buSzTx/>
              <a:buFont typeface="+mj-ea"/>
              <a:buAutoNum type="circleNumDbPlain"/>
              <a:tabLst>
                <a:tab pos="2057400" algn="l"/>
              </a:tabLst>
              <a:defRPr/>
            </a:pPr>
            <a:r>
              <a:rPr kumimoji="0" lang="ja-JP" altLang="en-US" b="0" i="0" u="none" strike="noStrike" kern="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kumimoji="0" lang="ja-JP" altLang="en-US" b="1" i="0" u="none" strike="noStrike" kern="0" cap="none" spc="0" normalizeH="0" baseline="0" noProof="0" dirty="0">
                <a:ln>
                  <a:noFill/>
                </a:ln>
                <a:solidFill>
                  <a:schemeClr val="accent2">
                    <a:lumMod val="60000"/>
                    <a:lumOff val="40000"/>
                  </a:schemeClr>
                </a:solidFill>
                <a:effectLst/>
                <a:uLnTx/>
                <a:uFillTx/>
                <a:latin typeface="メイリオ" panose="020B0604030504040204" pitchFamily="50" charset="-128"/>
                <a:ea typeface="メイリオ" panose="020B0604030504040204" pitchFamily="50" charset="-128"/>
              </a:rPr>
              <a:t>リーダーの立場で考える</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ことによりリーダーの訓練になる</a:t>
            </a:r>
          </a:p>
          <a:p>
            <a:pPr marL="1706563" marR="0" lvl="0" indent="-355600" defTabSz="1885950" eaLnBrk="1" fontAlgn="auto" latinLnBrk="0" hangingPunct="1">
              <a:lnSpc>
                <a:spcPct val="120000"/>
              </a:lnSpc>
              <a:spcBef>
                <a:spcPts val="1800"/>
              </a:spcBef>
              <a:spcAft>
                <a:spcPts val="0"/>
              </a:spcAft>
              <a:buClr>
                <a:srgbClr val="009DE8"/>
              </a:buClr>
              <a:buSzTx/>
              <a:buFont typeface="+mj-ea"/>
              <a:buAutoNum type="circleNumDbPlain"/>
              <a:tabLst>
                <a:tab pos="1706563" algn="l"/>
                <a:tab pos="2057400" algn="l"/>
              </a:tabLst>
              <a:defRPr/>
            </a:pPr>
            <a:r>
              <a:rPr kumimoji="0" lang="ja-JP" altLang="en-US" b="0" i="0" u="none" strike="noStrike" kern="0" cap="none" spc="0" normalizeH="0" baseline="0" noProof="0" dirty="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一匹狼的な動きが他メンバーと</a:t>
            </a:r>
            <a:r>
              <a:rPr kumimoji="0" lang="ja-JP" altLang="en-US" b="1" i="0" u="none" strike="noStrike" kern="0" cap="none" spc="0" normalizeH="0" baseline="0" noProof="0" dirty="0">
                <a:ln>
                  <a:noFill/>
                </a:ln>
                <a:solidFill>
                  <a:schemeClr val="accent2">
                    <a:lumMod val="60000"/>
                    <a:lumOff val="40000"/>
                  </a:schemeClr>
                </a:solidFill>
                <a:effectLst/>
                <a:uLnTx/>
                <a:uFillTx/>
                <a:latin typeface="メイリオ" panose="020B0604030504040204" pitchFamily="50" charset="-128"/>
                <a:ea typeface="メイリオ" panose="020B0604030504040204" pitchFamily="50" charset="-128"/>
              </a:rPr>
              <a:t>協働する動き</a:t>
            </a:r>
            <a:r>
              <a:rPr kumimoji="0" lang="ja-JP" altLang="en-US"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rPr>
              <a:t>に変わる</a:t>
            </a:r>
            <a:endParaRPr kumimoji="0" lang="en-US" altLang="ja-JP" b="0" i="0" u="none" strike="noStrike" kern="0" cap="none" spc="0" normalizeH="0" baseline="0" noProof="0" dirty="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363B2209-8219-4585-BAB5-33670D975B31}"/>
              </a:ext>
            </a:extLst>
          </p:cNvPr>
          <p:cNvSpPr/>
          <p:nvPr/>
        </p:nvSpPr>
        <p:spPr bwMode="gray">
          <a:xfrm>
            <a:off x="514051" y="1427755"/>
            <a:ext cx="1224136" cy="2958194"/>
          </a:xfrm>
          <a:prstGeom prst="rect">
            <a:avLst/>
          </a:prstGeom>
          <a:solidFill>
            <a:srgbClr val="009DE8"/>
          </a:solidFill>
          <a:ln w="28575" cap="flat" cmpd="sng" algn="ctr">
            <a:solidFill>
              <a:srgbClr val="009DE8"/>
            </a:solidFill>
            <a:prstDash val="solid"/>
            <a:round/>
            <a:headEnd type="none" w="med" len="med"/>
            <a:tailEnd type="none" w="med" len="med"/>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0000"/>
              </a:lnSpc>
              <a:spcBef>
                <a:spcPct val="20000"/>
              </a:spcBef>
              <a:spcAft>
                <a:spcPts val="0"/>
              </a:spcAft>
              <a:buClr>
                <a:srgbClr val="0000FF"/>
              </a:buClr>
              <a:buSzTx/>
              <a:buFontTx/>
              <a:buNone/>
              <a:tabLst/>
              <a:defRPr/>
            </a:pPr>
            <a:r>
              <a:rPr kumimoji="0" lang="ja-JP" altLang="en-US"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rPr>
              <a:t>個人的</a:t>
            </a:r>
            <a:endParaRPr kumimoji="0" lang="en-US" altLang="ja-JP"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endParaRPr>
          </a:p>
          <a:p>
            <a:pPr marL="0" marR="0" lvl="0" indent="0" algn="ctr" defTabSz="914400" eaLnBrk="1" fontAlgn="auto" latinLnBrk="0" hangingPunct="1">
              <a:lnSpc>
                <a:spcPct val="110000"/>
              </a:lnSpc>
              <a:spcBef>
                <a:spcPct val="20000"/>
              </a:spcBef>
              <a:spcAft>
                <a:spcPts val="0"/>
              </a:spcAft>
              <a:buClr>
                <a:srgbClr val="0000FF"/>
              </a:buClr>
              <a:buSzTx/>
              <a:buFontTx/>
              <a:buNone/>
              <a:tabLst/>
              <a:defRPr/>
            </a:pPr>
            <a:r>
              <a:rPr kumimoji="0" lang="ja-JP" altLang="en-US"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rPr>
              <a:t>効果</a:t>
            </a:r>
            <a:endParaRPr kumimoji="0" lang="en-US" altLang="ja-JP"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BABE5F65-F591-4CE7-9E2B-0DB4418C3F3C}"/>
              </a:ext>
            </a:extLst>
          </p:cNvPr>
          <p:cNvSpPr txBox="1">
            <a:spLocks/>
          </p:cNvSpPr>
          <p:nvPr/>
        </p:nvSpPr>
        <p:spPr bwMode="gray">
          <a:xfrm>
            <a:off x="651014" y="361183"/>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0" dirty="0"/>
              <a:t>フォロワーシップの個人的効果</a:t>
            </a:r>
          </a:p>
        </p:txBody>
      </p:sp>
    </p:spTree>
    <p:extLst>
      <p:ext uri="{BB962C8B-B14F-4D97-AF65-F5344CB8AC3E}">
        <p14:creationId xmlns:p14="http://schemas.microsoft.com/office/powerpoint/2010/main" val="1663724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69F8FF9-1980-409D-87D7-4E353904EF64}"/>
              </a:ext>
            </a:extLst>
          </p:cNvPr>
          <p:cNvSpPr/>
          <p:nvPr/>
        </p:nvSpPr>
        <p:spPr bwMode="gray">
          <a:xfrm>
            <a:off x="1301687" y="4308095"/>
            <a:ext cx="2955057" cy="1259897"/>
          </a:xfrm>
          <a:prstGeom prst="rect">
            <a:avLst/>
          </a:prstGeom>
          <a:noFill/>
          <a:ln w="28575" cap="flat" cmpd="sng" algn="ctr">
            <a:solidFill>
              <a:srgbClr val="5555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2">
                    <a:lumMod val="25000"/>
                  </a:schemeClr>
                </a:solidFill>
                <a:latin typeface="+mn-ea"/>
                <a:ea typeface="+mn-ea"/>
              </a:rPr>
              <a:t>チーム</a:t>
            </a:r>
          </a:p>
        </p:txBody>
      </p:sp>
      <p:sp>
        <p:nvSpPr>
          <p:cNvPr id="4" name="正方形/長方形 3">
            <a:extLst>
              <a:ext uri="{FF2B5EF4-FFF2-40B4-BE49-F238E27FC236}">
                <a16:creationId xmlns:a16="http://schemas.microsoft.com/office/drawing/2014/main" id="{1C82980C-4484-4A93-8940-A481E65C7F72}"/>
              </a:ext>
            </a:extLst>
          </p:cNvPr>
          <p:cNvSpPr/>
          <p:nvPr/>
        </p:nvSpPr>
        <p:spPr bwMode="gray">
          <a:xfrm>
            <a:off x="952632" y="5688192"/>
            <a:ext cx="3877177" cy="8679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72000" rIns="91440" bIns="45720" numCol="1" spcCol="0" rtlCol="0" fromWordArt="0" anchor="ctr" anchorCtr="0" forceAA="0" compatLnSpc="1">
            <a:prstTxWarp prst="textNoShape">
              <a:avLst/>
            </a:prstTxWarp>
            <a:noAutofit/>
          </a:bodyPr>
          <a:lstStyle/>
          <a:p>
            <a:pPr algn="ctr" eaLnBrk="1" hangingPunct="1">
              <a:spcBef>
                <a:spcPct val="20000"/>
              </a:spcBef>
              <a:buClr>
                <a:srgbClr val="0000FF"/>
              </a:buClr>
            </a:pPr>
            <a:r>
              <a:rPr kumimoji="1" lang="ja-JP" altLang="en-US" sz="2800">
                <a:latin typeface="+mn-ea"/>
                <a:ea typeface="+mn-ea"/>
              </a:rPr>
              <a:t>チームを</a:t>
            </a:r>
            <a:r>
              <a:rPr kumimoji="1" lang="ja-JP" altLang="en-US" sz="2800" b="1">
                <a:solidFill>
                  <a:srgbClr val="6EB82D"/>
                </a:solidFill>
                <a:latin typeface="+mn-ea"/>
                <a:ea typeface="+mn-ea"/>
              </a:rPr>
              <a:t>引っ張る</a:t>
            </a:r>
          </a:p>
        </p:txBody>
      </p:sp>
      <p:sp>
        <p:nvSpPr>
          <p:cNvPr id="5" name="正方形/長方形 4">
            <a:extLst>
              <a:ext uri="{FF2B5EF4-FFF2-40B4-BE49-F238E27FC236}">
                <a16:creationId xmlns:a16="http://schemas.microsoft.com/office/drawing/2014/main" id="{E546C54A-6A85-4925-AD7C-584E283FEBDA}"/>
              </a:ext>
            </a:extLst>
          </p:cNvPr>
          <p:cNvSpPr/>
          <p:nvPr/>
        </p:nvSpPr>
        <p:spPr bwMode="gray">
          <a:xfrm>
            <a:off x="4887258" y="2481415"/>
            <a:ext cx="2955057" cy="1259897"/>
          </a:xfrm>
          <a:prstGeom prst="rect">
            <a:avLst/>
          </a:prstGeom>
          <a:noFill/>
          <a:ln w="28575" cap="flat" cmpd="sng" algn="ctr">
            <a:solidFill>
              <a:srgbClr val="555555"/>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2">
                    <a:lumMod val="25000"/>
                  </a:schemeClr>
                </a:solidFill>
                <a:latin typeface="+mn-ea"/>
                <a:ea typeface="+mn-ea"/>
              </a:rPr>
              <a:t>チーム</a:t>
            </a:r>
          </a:p>
        </p:txBody>
      </p:sp>
      <p:sp>
        <p:nvSpPr>
          <p:cNvPr id="6" name="右矢印 5">
            <a:extLst>
              <a:ext uri="{FF2B5EF4-FFF2-40B4-BE49-F238E27FC236}">
                <a16:creationId xmlns:a16="http://schemas.microsoft.com/office/drawing/2014/main" id="{1DFD194C-920B-409D-B1DB-11950BEE9CD1}"/>
              </a:ext>
            </a:extLst>
          </p:cNvPr>
          <p:cNvSpPr/>
          <p:nvPr/>
        </p:nvSpPr>
        <p:spPr bwMode="gray">
          <a:xfrm rot="16200000">
            <a:off x="1701644" y="2245940"/>
            <a:ext cx="2155142" cy="2664000"/>
          </a:xfrm>
          <a:prstGeom prst="rightArrow">
            <a:avLst>
              <a:gd name="adj1" fmla="val 63417"/>
              <a:gd name="adj2" fmla="val 50000"/>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vert" wrap="none" lIns="288000" tIns="180000" rIns="396000" bIns="10800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1"/>
                </a:solidFill>
                <a:latin typeface="+mn-ea"/>
                <a:ea typeface="+mn-ea"/>
              </a:rPr>
              <a:t>リーダー</a:t>
            </a:r>
            <a:endParaRPr kumimoji="1" lang="en-US" altLang="ja-JP">
              <a:solidFill>
                <a:schemeClr val="bg1"/>
              </a:solidFill>
              <a:latin typeface="+mn-ea"/>
              <a:ea typeface="+mn-ea"/>
            </a:endParaRPr>
          </a:p>
          <a:p>
            <a:pPr algn="ctr" eaLnBrk="1" hangingPunct="1">
              <a:lnSpc>
                <a:spcPct val="120000"/>
              </a:lnSpc>
              <a:spcBef>
                <a:spcPct val="20000"/>
              </a:spcBef>
              <a:buClr>
                <a:srgbClr val="0000FF"/>
              </a:buClr>
            </a:pPr>
            <a:r>
              <a:rPr kumimoji="1" lang="ja-JP" altLang="en-US">
                <a:solidFill>
                  <a:schemeClr val="bg1"/>
                </a:solidFill>
                <a:latin typeface="+mn-ea"/>
                <a:ea typeface="+mn-ea"/>
              </a:rPr>
              <a:t>シップ</a:t>
            </a:r>
          </a:p>
        </p:txBody>
      </p:sp>
      <p:sp>
        <p:nvSpPr>
          <p:cNvPr id="7" name="正方形/長方形 6">
            <a:extLst>
              <a:ext uri="{FF2B5EF4-FFF2-40B4-BE49-F238E27FC236}">
                <a16:creationId xmlns:a16="http://schemas.microsoft.com/office/drawing/2014/main" id="{F0BF4DB7-9FEF-466E-BA7D-649694E94B59}"/>
              </a:ext>
            </a:extLst>
          </p:cNvPr>
          <p:cNvSpPr/>
          <p:nvPr/>
        </p:nvSpPr>
        <p:spPr bwMode="gray">
          <a:xfrm>
            <a:off x="4488464" y="5697340"/>
            <a:ext cx="3877200" cy="8679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72000" rIns="91440" bIns="45720" numCol="1" spcCol="0" rtlCol="0" fromWordArt="0" anchor="ctr" anchorCtr="0" forceAA="0" compatLnSpc="1">
            <a:prstTxWarp prst="textNoShape">
              <a:avLst/>
            </a:prstTxWarp>
            <a:noAutofit/>
          </a:bodyPr>
          <a:lstStyle/>
          <a:p>
            <a:pPr algn="ctr" eaLnBrk="1" hangingPunct="1">
              <a:spcBef>
                <a:spcPct val="20000"/>
              </a:spcBef>
              <a:buClr>
                <a:srgbClr val="0000FF"/>
              </a:buClr>
            </a:pPr>
            <a:r>
              <a:rPr lang="ja-JP" altLang="en-US" sz="2800">
                <a:latin typeface="+mn-ea"/>
                <a:ea typeface="+mn-ea"/>
              </a:rPr>
              <a:t>チームを</a:t>
            </a:r>
            <a:r>
              <a:rPr lang="ja-JP" altLang="en-US" sz="2800" b="1">
                <a:solidFill>
                  <a:schemeClr val="accent1"/>
                </a:solidFill>
                <a:latin typeface="+mn-ea"/>
                <a:ea typeface="+mn-ea"/>
              </a:rPr>
              <a:t>ささえる</a:t>
            </a:r>
          </a:p>
        </p:txBody>
      </p:sp>
      <p:sp>
        <p:nvSpPr>
          <p:cNvPr id="8" name="右矢印 5">
            <a:extLst>
              <a:ext uri="{FF2B5EF4-FFF2-40B4-BE49-F238E27FC236}">
                <a16:creationId xmlns:a16="http://schemas.microsoft.com/office/drawing/2014/main" id="{DD436D34-F14C-4F3F-9E43-8509C03D0861}"/>
              </a:ext>
            </a:extLst>
          </p:cNvPr>
          <p:cNvSpPr/>
          <p:nvPr/>
        </p:nvSpPr>
        <p:spPr bwMode="gray">
          <a:xfrm rot="16200000">
            <a:off x="5325912" y="3188272"/>
            <a:ext cx="2202305" cy="2664000"/>
          </a:xfrm>
          <a:prstGeom prst="rightArrow">
            <a:avLst>
              <a:gd name="adj1" fmla="val 63417"/>
              <a:gd name="adj2" fmla="val 50000"/>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vert" wrap="none" lIns="288000" tIns="180000" rIns="396000" bIns="10800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kumimoji="1" lang="ja-JP" altLang="en-US">
                <a:solidFill>
                  <a:schemeClr val="bg1"/>
                </a:solidFill>
                <a:latin typeface="+mn-ea"/>
                <a:ea typeface="+mn-ea"/>
              </a:rPr>
              <a:t>フォロワー</a:t>
            </a:r>
            <a:endParaRPr kumimoji="1" lang="en-US" altLang="ja-JP">
              <a:solidFill>
                <a:schemeClr val="bg1"/>
              </a:solidFill>
              <a:latin typeface="+mn-ea"/>
              <a:ea typeface="+mn-ea"/>
            </a:endParaRPr>
          </a:p>
          <a:p>
            <a:pPr algn="ctr" eaLnBrk="1" hangingPunct="1">
              <a:lnSpc>
                <a:spcPct val="120000"/>
              </a:lnSpc>
              <a:spcBef>
                <a:spcPct val="20000"/>
              </a:spcBef>
              <a:buClr>
                <a:srgbClr val="0000FF"/>
              </a:buClr>
            </a:pPr>
            <a:r>
              <a:rPr lang="ja-JP" altLang="en-US">
                <a:solidFill>
                  <a:schemeClr val="bg1"/>
                </a:solidFill>
                <a:latin typeface="+mn-ea"/>
                <a:ea typeface="+mn-ea"/>
              </a:rPr>
              <a:t>シップ</a:t>
            </a:r>
            <a:endParaRPr kumimoji="1" lang="ja-JP" altLang="en-US">
              <a:solidFill>
                <a:schemeClr val="bg1"/>
              </a:solidFill>
              <a:latin typeface="+mn-ea"/>
              <a:ea typeface="+mn-ea"/>
            </a:endParaRPr>
          </a:p>
        </p:txBody>
      </p:sp>
      <p:sp>
        <p:nvSpPr>
          <p:cNvPr id="13" name="タイトル 1">
            <a:extLst>
              <a:ext uri="{FF2B5EF4-FFF2-40B4-BE49-F238E27FC236}">
                <a16:creationId xmlns:a16="http://schemas.microsoft.com/office/drawing/2014/main" id="{D997EDD5-9A74-48D1-8C41-6147B269913A}"/>
              </a:ext>
            </a:extLst>
          </p:cNvPr>
          <p:cNvSpPr>
            <a:spLocks noGrp="1"/>
          </p:cNvSpPr>
          <p:nvPr>
            <p:ph type="title"/>
          </p:nvPr>
        </p:nvSpPr>
        <p:spPr>
          <a:xfrm>
            <a:off x="539750" y="327025"/>
            <a:ext cx="7235825" cy="476250"/>
          </a:xfrm>
        </p:spPr>
        <p:txBody>
          <a:bodyPr/>
          <a:lstStyle/>
          <a:p>
            <a:r>
              <a:rPr kumimoji="1" lang="ja-JP" altLang="en-US" sz="2600" spc="-300" dirty="0"/>
              <a:t>リーダーシップとフォロワーシップが重要な理由</a:t>
            </a:r>
          </a:p>
        </p:txBody>
      </p:sp>
      <p:sp>
        <p:nvSpPr>
          <p:cNvPr id="14" name="正方形/長方形 13">
            <a:extLst>
              <a:ext uri="{FF2B5EF4-FFF2-40B4-BE49-F238E27FC236}">
                <a16:creationId xmlns:a16="http://schemas.microsoft.com/office/drawing/2014/main" id="{8C52E19C-FF5C-425A-9561-7480BA272729}"/>
              </a:ext>
            </a:extLst>
          </p:cNvPr>
          <p:cNvSpPr/>
          <p:nvPr/>
        </p:nvSpPr>
        <p:spPr bwMode="gray">
          <a:xfrm>
            <a:off x="-10391" y="980728"/>
            <a:ext cx="9164781" cy="1191651"/>
          </a:xfrm>
          <a:prstGeom prst="rect">
            <a:avLst/>
          </a:prstGeom>
          <a:solidFill>
            <a:schemeClr val="tx2">
              <a:lumMod val="75000"/>
            </a:schemeClr>
          </a:solidFill>
          <a:ln w="31750" cap="rnd" cmpd="sng" algn="ctr">
            <a:noFill/>
            <a:prstDash val="solid"/>
            <a:round/>
            <a:headEnd type="none" w="med" len="med"/>
            <a:tailEnd type="none" w="med" len="med"/>
          </a:ln>
          <a:effectLst/>
        </p:spPr>
        <p:txBody>
          <a:bodyPr rot="0" spcFirstLastPara="0" vertOverflow="overflow" horzOverflow="overflow" vert="horz" wrap="square" lIns="288000" tIns="0" rIns="324000" bIns="36000" numCol="1" spcCol="0" rtlCol="0" fromWordArt="0" anchor="ctr" anchorCtr="0" forceAA="0" compatLnSpc="1">
            <a:prstTxWarp prst="textNoShape">
              <a:avLst/>
            </a:prstTxWarp>
            <a:noAutofit/>
          </a:bodyPr>
          <a:lstStyle/>
          <a:p>
            <a:pPr algn="ctr" defTabSz="1885950" eaLnBrk="1" hangingPunct="1">
              <a:lnSpc>
                <a:spcPct val="120000"/>
              </a:lnSpc>
              <a:spcBef>
                <a:spcPts val="0"/>
              </a:spcBef>
              <a:spcAft>
                <a:spcPts val="0"/>
              </a:spcAft>
            </a:pPr>
            <a:r>
              <a:rPr lang="ja-JP" altLang="en-US" sz="2800" b="1" spc="300" dirty="0">
                <a:solidFill>
                  <a:schemeClr val="bg1"/>
                </a:solidFill>
                <a:latin typeface="+mn-lt"/>
                <a:ea typeface="+mn-ea"/>
              </a:rPr>
              <a:t>ボランティアの活動現場は多様な人々の集まり</a:t>
            </a:r>
          </a:p>
        </p:txBody>
      </p:sp>
    </p:spTree>
    <p:extLst>
      <p:ext uri="{BB962C8B-B14F-4D97-AF65-F5344CB8AC3E}">
        <p14:creationId xmlns:p14="http://schemas.microsoft.com/office/powerpoint/2010/main" val="178128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ACC08743-1184-4E78-AE5E-439D45E71ADB}"/>
              </a:ext>
            </a:extLst>
          </p:cNvPr>
          <p:cNvSpPr/>
          <p:nvPr/>
        </p:nvSpPr>
        <p:spPr bwMode="gray">
          <a:xfrm>
            <a:off x="1547664" y="4775556"/>
            <a:ext cx="6696224" cy="1871481"/>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lnSpc>
                <a:spcPct val="120000"/>
              </a:lnSpc>
              <a:spcAft>
                <a:spcPts val="600"/>
              </a:spcAft>
            </a:pPr>
            <a:r>
              <a:rPr lang="ja-JP" altLang="en-US" dirty="0">
                <a:solidFill>
                  <a:schemeClr val="bg2">
                    <a:lumMod val="25000"/>
                  </a:schemeClr>
                </a:solidFill>
                <a:latin typeface="+mn-ea"/>
                <a:ea typeface="+mn-ea"/>
              </a:rPr>
              <a:t>１．コミュニケーションの目的</a:t>
            </a:r>
            <a:endParaRPr lang="en-US" altLang="ja-JP" dirty="0">
              <a:solidFill>
                <a:schemeClr val="bg2">
                  <a:lumMod val="25000"/>
                </a:schemeClr>
              </a:solidFill>
              <a:latin typeface="+mn-ea"/>
              <a:ea typeface="+mn-ea"/>
            </a:endParaRPr>
          </a:p>
          <a:p>
            <a:pPr>
              <a:lnSpc>
                <a:spcPct val="120000"/>
              </a:lnSpc>
              <a:spcAft>
                <a:spcPts val="600"/>
              </a:spcAft>
            </a:pPr>
            <a:r>
              <a:rPr lang="ja-JP" altLang="en-US" dirty="0">
                <a:solidFill>
                  <a:schemeClr val="bg2">
                    <a:lumMod val="25000"/>
                  </a:schemeClr>
                </a:solidFill>
                <a:latin typeface="+mn-ea"/>
                <a:ea typeface="+mn-ea"/>
              </a:rPr>
              <a:t>２．グループワーク</a:t>
            </a:r>
            <a:endParaRPr lang="en-US" altLang="ja-JP" dirty="0">
              <a:solidFill>
                <a:schemeClr val="bg2">
                  <a:lumMod val="25000"/>
                </a:schemeClr>
              </a:solidFill>
              <a:latin typeface="+mn-ea"/>
              <a:ea typeface="+mn-ea"/>
            </a:endParaRPr>
          </a:p>
          <a:p>
            <a:pPr>
              <a:lnSpc>
                <a:spcPct val="120000"/>
              </a:lnSpc>
              <a:spcAft>
                <a:spcPts val="600"/>
              </a:spcAft>
            </a:pPr>
            <a:r>
              <a:rPr lang="ja-JP" altLang="en-US" dirty="0">
                <a:solidFill>
                  <a:schemeClr val="bg2">
                    <a:lumMod val="25000"/>
                  </a:schemeClr>
                </a:solidFill>
                <a:latin typeface="+mn-ea"/>
                <a:ea typeface="+mn-ea"/>
              </a:rPr>
              <a:t>２．キーワードの序列</a:t>
            </a:r>
            <a:endParaRPr lang="en-US" altLang="ja-JP" dirty="0">
              <a:solidFill>
                <a:schemeClr val="bg2">
                  <a:lumMod val="25000"/>
                </a:schemeClr>
              </a:solidFill>
              <a:latin typeface="+mn-ea"/>
              <a:ea typeface="+mn-ea"/>
            </a:endParaRPr>
          </a:p>
          <a:p>
            <a:pPr>
              <a:lnSpc>
                <a:spcPct val="120000"/>
              </a:lnSpc>
              <a:spcAft>
                <a:spcPts val="600"/>
              </a:spcAft>
            </a:pPr>
            <a:endParaRPr lang="ja-JP" altLang="en-US" dirty="0">
              <a:latin typeface="+mn-ea"/>
              <a:ea typeface="+mn-ea"/>
            </a:endParaRPr>
          </a:p>
        </p:txBody>
      </p:sp>
      <p:sp>
        <p:nvSpPr>
          <p:cNvPr id="21" name="タイトル 8">
            <a:extLst>
              <a:ext uri="{FF2B5EF4-FFF2-40B4-BE49-F238E27FC236}">
                <a16:creationId xmlns:a16="http://schemas.microsoft.com/office/drawing/2014/main" id="{68A0E23E-CAD4-4A7B-BCEB-58E0EA0A3B43}"/>
              </a:ext>
            </a:extLst>
          </p:cNvPr>
          <p:cNvSpPr txBox="1">
            <a:spLocks/>
          </p:cNvSpPr>
          <p:nvPr/>
        </p:nvSpPr>
        <p:spPr bwMode="gray">
          <a:xfrm>
            <a:off x="1074053" y="3050452"/>
            <a:ext cx="7405016" cy="475529"/>
          </a:xfrm>
          <a:prstGeom prst="rect">
            <a:avLst/>
          </a:prstGeom>
        </p:spPr>
        <p:txBody>
          <a:bodyPr lIns="0">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3200" dirty="0"/>
              <a:t>リーダーのコミュニケーション</a:t>
            </a:r>
          </a:p>
        </p:txBody>
      </p:sp>
      <p:sp>
        <p:nvSpPr>
          <p:cNvPr id="22" name="テキスト ボックス 21">
            <a:extLst>
              <a:ext uri="{FF2B5EF4-FFF2-40B4-BE49-F238E27FC236}">
                <a16:creationId xmlns:a16="http://schemas.microsoft.com/office/drawing/2014/main" id="{83834A12-DEFE-41B8-836B-72D512288A54}"/>
              </a:ext>
            </a:extLst>
          </p:cNvPr>
          <p:cNvSpPr txBox="1">
            <a:spLocks/>
          </p:cNvSpPr>
          <p:nvPr/>
        </p:nvSpPr>
        <p:spPr bwMode="gray">
          <a:xfrm>
            <a:off x="1115616" y="2348880"/>
            <a:ext cx="1224000" cy="492143"/>
          </a:xfrm>
          <a:prstGeom prst="roundRect">
            <a:avLst/>
          </a:prstGeom>
          <a:solidFill>
            <a:schemeClr val="bg1"/>
          </a:solidFill>
          <a:ln>
            <a:noFill/>
          </a:ln>
        </p:spPr>
        <p:txBody>
          <a:bodyPr wrap="square" tIns="108000" rtlCol="0" anchor="ctr">
            <a:noAutofit/>
          </a:bodyPr>
          <a:lstStyle/>
          <a:p>
            <a:pPr algn="ctr"/>
            <a:r>
              <a:rPr kumimoji="1" lang="ja-JP" altLang="en-US" sz="2000" spc="300">
                <a:solidFill>
                  <a:schemeClr val="accent3"/>
                </a:solidFill>
                <a:latin typeface="+mn-lt"/>
                <a:ea typeface="+mn-ea"/>
              </a:rPr>
              <a:t>講義</a:t>
            </a:r>
            <a:r>
              <a:rPr kumimoji="1" lang="en-US" altLang="ja-JP" sz="2000" spc="300">
                <a:solidFill>
                  <a:schemeClr val="accent3"/>
                </a:solidFill>
                <a:latin typeface="+mn-lt"/>
                <a:ea typeface="+mn-ea"/>
              </a:rPr>
              <a:t>3</a:t>
            </a:r>
            <a:endParaRPr kumimoji="1" lang="ja-JP" altLang="en-US" sz="2000" spc="300">
              <a:solidFill>
                <a:schemeClr val="accent3"/>
              </a:solidFill>
              <a:latin typeface="+mn-lt"/>
              <a:ea typeface="+mn-ea"/>
            </a:endParaRPr>
          </a:p>
        </p:txBody>
      </p:sp>
      <p:cxnSp>
        <p:nvCxnSpPr>
          <p:cNvPr id="23" name="直線コネクタ 22">
            <a:extLst>
              <a:ext uri="{FF2B5EF4-FFF2-40B4-BE49-F238E27FC236}">
                <a16:creationId xmlns:a16="http://schemas.microsoft.com/office/drawing/2014/main" id="{8F64ACDE-4E84-47A4-B403-138A4B123244}"/>
              </a:ext>
            </a:extLst>
          </p:cNvPr>
          <p:cNvCxnSpPr/>
          <p:nvPr/>
        </p:nvCxnSpPr>
        <p:spPr bwMode="gray">
          <a:xfrm>
            <a:off x="1135034" y="3726514"/>
            <a:ext cx="5667548" cy="0"/>
          </a:xfrm>
          <a:prstGeom prst="line">
            <a:avLst/>
          </a:prstGeom>
          <a:noFill/>
          <a:ln w="22225" cap="rnd" cmpd="sng" algn="ctr">
            <a:solidFill>
              <a:schemeClr val="bg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98115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82445F8-2827-481C-950E-3314CFF32D73}"/>
              </a:ext>
            </a:extLst>
          </p:cNvPr>
          <p:cNvSpPr/>
          <p:nvPr/>
        </p:nvSpPr>
        <p:spPr bwMode="gray">
          <a:xfrm>
            <a:off x="395536" y="3389796"/>
            <a:ext cx="8352928" cy="2991954"/>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432000" tIns="180000" rIns="324000" bIns="0" numCol="1" spcCol="0" rtlCol="0" fromWordArt="0" anchor="t" anchorCtr="0" forceAA="0" compatLnSpc="1">
            <a:prstTxWarp prst="textNoShape">
              <a:avLst/>
            </a:prstTxWarp>
            <a:noAutofit/>
          </a:bodyPr>
          <a:lstStyle/>
          <a:p>
            <a:pPr defTabSz="1885950" eaLnBrk="1" hangingPunct="1">
              <a:lnSpc>
                <a:spcPct val="120000"/>
              </a:lnSpc>
              <a:spcBef>
                <a:spcPts val="0"/>
              </a:spcBef>
              <a:spcAft>
                <a:spcPts val="0"/>
              </a:spcAft>
            </a:pPr>
            <a:endParaRPr lang="ja-JP" altLang="en-US" sz="2200">
              <a:solidFill>
                <a:schemeClr val="tx1">
                  <a:lumMod val="75000"/>
                  <a:lumOff val="25000"/>
                </a:schemeClr>
              </a:solidFill>
              <a:latin typeface="+mn-ea"/>
              <a:ea typeface="+mn-ea"/>
            </a:endParaRPr>
          </a:p>
        </p:txBody>
      </p:sp>
      <p:sp>
        <p:nvSpPr>
          <p:cNvPr id="4" name="正方形/長方形 3">
            <a:extLst>
              <a:ext uri="{FF2B5EF4-FFF2-40B4-BE49-F238E27FC236}">
                <a16:creationId xmlns:a16="http://schemas.microsoft.com/office/drawing/2014/main" id="{5B3AA4DE-939D-4C5F-A8FC-8A53624658D0}"/>
              </a:ext>
            </a:extLst>
          </p:cNvPr>
          <p:cNvSpPr/>
          <p:nvPr/>
        </p:nvSpPr>
        <p:spPr bwMode="gray">
          <a:xfrm>
            <a:off x="574353" y="2924944"/>
            <a:ext cx="8029897" cy="3096344"/>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endParaRPr lang="en-US" altLang="ja-JP">
              <a:solidFill>
                <a:schemeClr val="bg2">
                  <a:lumMod val="25000"/>
                </a:schemeClr>
              </a:solidFill>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AC9572CC-AFC0-407A-BD5D-F5292B944C67}"/>
              </a:ext>
            </a:extLst>
          </p:cNvPr>
          <p:cNvSpPr txBox="1">
            <a:spLocks/>
          </p:cNvSpPr>
          <p:nvPr/>
        </p:nvSpPr>
        <p:spPr bwMode="gray">
          <a:xfrm>
            <a:off x="1080416" y="327142"/>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0"/>
              <a:t>コミュニケーションの目的</a:t>
            </a:r>
          </a:p>
        </p:txBody>
      </p:sp>
      <p:sp>
        <p:nvSpPr>
          <p:cNvPr id="13" name="四角形: 角を丸くする 12">
            <a:extLst>
              <a:ext uri="{FF2B5EF4-FFF2-40B4-BE49-F238E27FC236}">
                <a16:creationId xmlns:a16="http://schemas.microsoft.com/office/drawing/2014/main" id="{0647EB0A-DFA8-43B2-83A8-2E2E1BA09210}"/>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kumimoji="1" lang="en-US" altLang="ja-JP" sz="2800" b="1" i="0" u="none" strike="noStrike" cap="none" normalizeH="0" baseline="0" dirty="0">
                <a:ln>
                  <a:noFill/>
                </a:ln>
                <a:solidFill>
                  <a:schemeClr val="bg1"/>
                </a:solidFill>
                <a:effectLst/>
                <a:latin typeface="+mn-lt"/>
                <a:ea typeface="ＭＳ Ｐゴシック" panose="020B0600070205080204" pitchFamily="50" charset="-128"/>
              </a:rPr>
              <a:t>1</a:t>
            </a:r>
            <a:endParaRPr kumimoji="1" lang="ja-JP" altLang="en-US" sz="2800" b="1" i="0" u="none" strike="noStrike" cap="none" normalizeH="0" baseline="0" dirty="0">
              <a:ln>
                <a:noFill/>
              </a:ln>
              <a:solidFill>
                <a:schemeClr val="bg1"/>
              </a:solidFill>
              <a:effectLst/>
              <a:latin typeface="+mn-lt"/>
              <a:ea typeface="ＭＳ Ｐゴシック" panose="020B0600070205080204" pitchFamily="50" charset="-128"/>
            </a:endParaRPr>
          </a:p>
        </p:txBody>
      </p:sp>
      <p:sp>
        <p:nvSpPr>
          <p:cNvPr id="2" name="テキスト ボックス 1">
            <a:extLst>
              <a:ext uri="{FF2B5EF4-FFF2-40B4-BE49-F238E27FC236}">
                <a16:creationId xmlns:a16="http://schemas.microsoft.com/office/drawing/2014/main" id="{465B58F3-F15B-46F0-9863-649E1ECACACD}"/>
              </a:ext>
            </a:extLst>
          </p:cNvPr>
          <p:cNvSpPr txBox="1"/>
          <p:nvPr/>
        </p:nvSpPr>
        <p:spPr>
          <a:xfrm>
            <a:off x="755056" y="3544749"/>
            <a:ext cx="7488832" cy="2733056"/>
          </a:xfrm>
          <a:prstGeom prst="rect">
            <a:avLst/>
          </a:prstGeom>
          <a:noFill/>
        </p:spPr>
        <p:txBody>
          <a:bodyPr wrap="square" rtlCol="0">
            <a:spAutoFit/>
          </a:bodyPr>
          <a:lstStyle/>
          <a:p>
            <a:pPr>
              <a:lnSpc>
                <a:spcPct val="120000"/>
              </a:lnSpc>
            </a:pPr>
            <a:r>
              <a:rPr kumimoji="1" lang="en-US" altLang="ja-JP" b="1" u="sng" dirty="0">
                <a:solidFill>
                  <a:schemeClr val="bg2">
                    <a:lumMod val="25000"/>
                  </a:schemeClr>
                </a:solidFill>
                <a:latin typeface="+mn-ea"/>
                <a:ea typeface="+mn-ea"/>
              </a:rPr>
              <a:t>『</a:t>
            </a:r>
            <a:r>
              <a:rPr kumimoji="1" lang="ja-JP" altLang="en-US" b="1" u="sng" dirty="0">
                <a:solidFill>
                  <a:schemeClr val="bg2">
                    <a:lumMod val="25000"/>
                  </a:schemeClr>
                </a:solidFill>
                <a:latin typeface="+mn-ea"/>
                <a:ea typeface="+mn-ea"/>
              </a:rPr>
              <a:t>人を動かす</a:t>
            </a:r>
            <a:r>
              <a:rPr kumimoji="1" lang="en-US" altLang="ja-JP" b="1" u="sng" dirty="0">
                <a:solidFill>
                  <a:schemeClr val="bg2">
                    <a:lumMod val="25000"/>
                  </a:schemeClr>
                </a:solidFill>
                <a:latin typeface="+mn-ea"/>
                <a:ea typeface="+mn-ea"/>
              </a:rPr>
              <a:t>』</a:t>
            </a:r>
            <a:r>
              <a:rPr kumimoji="1" lang="ja-JP" altLang="en-US" b="1" u="sng" dirty="0">
                <a:solidFill>
                  <a:schemeClr val="bg2">
                    <a:lumMod val="25000"/>
                  </a:schemeClr>
                </a:solidFill>
                <a:latin typeface="+mn-ea"/>
                <a:ea typeface="+mn-ea"/>
              </a:rPr>
              <a:t>で紹介されているポイント</a:t>
            </a:r>
            <a:endParaRPr kumimoji="1" lang="en-US" altLang="ja-JP" b="1" u="sng" dirty="0">
              <a:solidFill>
                <a:schemeClr val="bg2">
                  <a:lumMod val="25000"/>
                </a:schemeClr>
              </a:solidFill>
              <a:latin typeface="+mn-ea"/>
              <a:ea typeface="+mn-ea"/>
            </a:endParaRPr>
          </a:p>
          <a:p>
            <a:pPr marL="457200" indent="-457200">
              <a:lnSpc>
                <a:spcPct val="120000"/>
              </a:lnSpc>
              <a:buFont typeface="+mj-ea"/>
              <a:buAutoNum type="circleNumDbPlain"/>
            </a:pPr>
            <a:r>
              <a:rPr kumimoji="1" lang="ja-JP" altLang="en-US" dirty="0">
                <a:solidFill>
                  <a:schemeClr val="bg2">
                    <a:lumMod val="25000"/>
                  </a:schemeClr>
                </a:solidFill>
                <a:latin typeface="+mn-ea"/>
                <a:ea typeface="+mn-ea"/>
              </a:rPr>
              <a:t>相手を名前で呼ぶ</a:t>
            </a:r>
            <a:endParaRPr kumimoji="1" lang="en-US" altLang="ja-JP" dirty="0">
              <a:solidFill>
                <a:schemeClr val="bg2">
                  <a:lumMod val="25000"/>
                </a:schemeClr>
              </a:solidFill>
              <a:latin typeface="+mn-ea"/>
              <a:ea typeface="+mn-ea"/>
            </a:endParaRPr>
          </a:p>
          <a:p>
            <a:pPr marL="457200" indent="-457200">
              <a:lnSpc>
                <a:spcPct val="120000"/>
              </a:lnSpc>
              <a:buFont typeface="+mj-ea"/>
              <a:buAutoNum type="circleNumDbPlain"/>
            </a:pPr>
            <a:r>
              <a:rPr lang="ja-JP" altLang="en-US" dirty="0">
                <a:solidFill>
                  <a:schemeClr val="bg2">
                    <a:lumMod val="25000"/>
                  </a:schemeClr>
                </a:solidFill>
                <a:latin typeface="+mn-ea"/>
                <a:ea typeface="+mn-ea"/>
              </a:rPr>
              <a:t>聞き手に回る</a:t>
            </a:r>
            <a:endParaRPr lang="en-US" altLang="ja-JP" dirty="0">
              <a:solidFill>
                <a:schemeClr val="bg2">
                  <a:lumMod val="25000"/>
                </a:schemeClr>
              </a:solidFill>
              <a:latin typeface="+mn-ea"/>
              <a:ea typeface="+mn-ea"/>
            </a:endParaRPr>
          </a:p>
          <a:p>
            <a:pPr marL="457200" indent="-457200">
              <a:lnSpc>
                <a:spcPct val="120000"/>
              </a:lnSpc>
              <a:buFont typeface="+mj-ea"/>
              <a:buAutoNum type="circleNumDbPlain"/>
            </a:pPr>
            <a:r>
              <a:rPr kumimoji="1" lang="ja-JP" altLang="en-US" dirty="0">
                <a:solidFill>
                  <a:schemeClr val="bg2">
                    <a:lumMod val="25000"/>
                  </a:schemeClr>
                </a:solidFill>
                <a:latin typeface="+mn-ea"/>
                <a:ea typeface="+mn-ea"/>
              </a:rPr>
              <a:t>命令せず意見を求める</a:t>
            </a:r>
            <a:endParaRPr kumimoji="1" lang="en-US" altLang="ja-JP" dirty="0">
              <a:solidFill>
                <a:schemeClr val="bg2">
                  <a:lumMod val="25000"/>
                </a:schemeClr>
              </a:solidFill>
              <a:latin typeface="+mn-ea"/>
              <a:ea typeface="+mn-ea"/>
            </a:endParaRPr>
          </a:p>
          <a:p>
            <a:pPr marL="457200" indent="-457200">
              <a:lnSpc>
                <a:spcPct val="120000"/>
              </a:lnSpc>
              <a:buFont typeface="+mj-ea"/>
              <a:buAutoNum type="circleNumDbPlain"/>
            </a:pPr>
            <a:r>
              <a:rPr lang="ja-JP" altLang="en-US" dirty="0">
                <a:solidFill>
                  <a:schemeClr val="bg2">
                    <a:lumMod val="25000"/>
                  </a:schemeClr>
                </a:solidFill>
                <a:latin typeface="+mn-ea"/>
                <a:ea typeface="+mn-ea"/>
              </a:rPr>
              <a:t>批判も非難もしない</a:t>
            </a:r>
            <a:endParaRPr lang="en-US" altLang="ja-JP" dirty="0">
              <a:solidFill>
                <a:schemeClr val="bg2">
                  <a:lumMod val="25000"/>
                </a:schemeClr>
              </a:solidFill>
              <a:latin typeface="+mn-ea"/>
              <a:ea typeface="+mn-ea"/>
            </a:endParaRPr>
          </a:p>
          <a:p>
            <a:pPr marL="457200" indent="-457200">
              <a:lnSpc>
                <a:spcPct val="120000"/>
              </a:lnSpc>
              <a:buFont typeface="+mj-ea"/>
              <a:buAutoNum type="circleNumDbPlain"/>
            </a:pPr>
            <a:r>
              <a:rPr kumimoji="1" lang="ja-JP" altLang="en-US" dirty="0">
                <a:solidFill>
                  <a:schemeClr val="bg2">
                    <a:lumMod val="25000"/>
                  </a:schemeClr>
                </a:solidFill>
                <a:latin typeface="+mn-ea"/>
                <a:ea typeface="+mn-ea"/>
              </a:rPr>
              <a:t>笑顔で接する</a:t>
            </a:r>
          </a:p>
        </p:txBody>
      </p:sp>
      <p:sp>
        <p:nvSpPr>
          <p:cNvPr id="7" name="テキスト ボックス 6">
            <a:extLst>
              <a:ext uri="{FF2B5EF4-FFF2-40B4-BE49-F238E27FC236}">
                <a16:creationId xmlns:a16="http://schemas.microsoft.com/office/drawing/2014/main" id="{E94EB9D8-5C31-4C78-AD30-935F7DEB2264}"/>
              </a:ext>
            </a:extLst>
          </p:cNvPr>
          <p:cNvSpPr txBox="1"/>
          <p:nvPr/>
        </p:nvSpPr>
        <p:spPr>
          <a:xfrm>
            <a:off x="620120" y="1052736"/>
            <a:ext cx="8128344" cy="2289858"/>
          </a:xfrm>
          <a:prstGeom prst="rect">
            <a:avLst/>
          </a:prstGeom>
          <a:noFill/>
        </p:spPr>
        <p:txBody>
          <a:bodyPr wrap="square" rtlCol="0">
            <a:spAutoFit/>
          </a:bodyPr>
          <a:lstStyle/>
          <a:p>
            <a:pPr>
              <a:lnSpc>
                <a:spcPct val="120000"/>
              </a:lnSpc>
            </a:pPr>
            <a:r>
              <a:rPr lang="ja-JP" altLang="en-US" dirty="0">
                <a:solidFill>
                  <a:schemeClr val="bg2">
                    <a:lumMod val="25000"/>
                  </a:schemeClr>
                </a:solidFill>
                <a:latin typeface="+mn-ea"/>
                <a:ea typeface="+mn-ea"/>
              </a:rPr>
              <a:t>スポーツボランティア・リーダーとメンバーの間柄では</a:t>
            </a:r>
            <a:endParaRPr lang="en-US" altLang="ja-JP" dirty="0">
              <a:solidFill>
                <a:schemeClr val="bg2">
                  <a:lumMod val="25000"/>
                </a:schemeClr>
              </a:solidFill>
              <a:latin typeface="+mn-ea"/>
              <a:ea typeface="+mn-ea"/>
            </a:endParaRPr>
          </a:p>
          <a:p>
            <a:pPr>
              <a:lnSpc>
                <a:spcPct val="120000"/>
              </a:lnSpc>
            </a:pPr>
            <a:r>
              <a:rPr kumimoji="1" lang="ja-JP" altLang="en-US" b="1" dirty="0">
                <a:solidFill>
                  <a:schemeClr val="accent2">
                    <a:lumMod val="60000"/>
                    <a:lumOff val="40000"/>
                  </a:schemeClr>
                </a:solidFill>
                <a:latin typeface="+mn-ea"/>
                <a:ea typeface="+mn-ea"/>
              </a:rPr>
              <a:t>ボランティアという対等な立場</a:t>
            </a:r>
            <a:r>
              <a:rPr kumimoji="1" lang="ja-JP" altLang="en-US" dirty="0">
                <a:solidFill>
                  <a:schemeClr val="bg2">
                    <a:lumMod val="25000"/>
                  </a:schemeClr>
                </a:solidFill>
                <a:latin typeface="+mn-ea"/>
                <a:ea typeface="+mn-ea"/>
              </a:rPr>
              <a:t>であることを忘れずに、お互いに納得できる結論を導き出し、</a:t>
            </a:r>
            <a:r>
              <a:rPr kumimoji="1" lang="ja-JP" altLang="en-US" b="1" dirty="0">
                <a:solidFill>
                  <a:schemeClr val="accent2">
                    <a:lumMod val="60000"/>
                    <a:lumOff val="40000"/>
                  </a:schemeClr>
                </a:solidFill>
                <a:latin typeface="+mn-ea"/>
                <a:ea typeface="+mn-ea"/>
              </a:rPr>
              <a:t>メンバーに自主的に行動してもらうように導くコミュニケーションスキル</a:t>
            </a:r>
            <a:r>
              <a:rPr kumimoji="1" lang="ja-JP" altLang="en-US" dirty="0">
                <a:solidFill>
                  <a:schemeClr val="bg2">
                    <a:lumMod val="25000"/>
                  </a:schemeClr>
                </a:solidFill>
                <a:latin typeface="+mn-ea"/>
                <a:ea typeface="+mn-ea"/>
              </a:rPr>
              <a:t>が求められる。</a:t>
            </a:r>
            <a:endParaRPr kumimoji="1" lang="en-US" altLang="ja-JP" dirty="0">
              <a:solidFill>
                <a:schemeClr val="bg2">
                  <a:lumMod val="25000"/>
                </a:schemeClr>
              </a:solidFill>
              <a:latin typeface="+mn-ea"/>
              <a:ea typeface="+mn-ea"/>
            </a:endParaRPr>
          </a:p>
        </p:txBody>
      </p:sp>
      <p:sp>
        <p:nvSpPr>
          <p:cNvPr id="8" name="正方形/長方形 7">
            <a:extLst>
              <a:ext uri="{FF2B5EF4-FFF2-40B4-BE49-F238E27FC236}">
                <a16:creationId xmlns:a16="http://schemas.microsoft.com/office/drawing/2014/main" id="{587357CB-A886-41D8-9B4A-0EFA2144C3AA}"/>
              </a:ext>
            </a:extLst>
          </p:cNvPr>
          <p:cNvSpPr/>
          <p:nvPr/>
        </p:nvSpPr>
        <p:spPr bwMode="ltGray">
          <a:xfrm>
            <a:off x="6300192" y="260648"/>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23P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Tree>
    <p:extLst>
      <p:ext uri="{BB962C8B-B14F-4D97-AF65-F5344CB8AC3E}">
        <p14:creationId xmlns:p14="http://schemas.microsoft.com/office/powerpoint/2010/main" val="1858744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82445F8-2827-481C-950E-3314CFF32D73}"/>
              </a:ext>
            </a:extLst>
          </p:cNvPr>
          <p:cNvSpPr/>
          <p:nvPr/>
        </p:nvSpPr>
        <p:spPr bwMode="gray">
          <a:xfrm>
            <a:off x="250503" y="1133503"/>
            <a:ext cx="8569647" cy="4959793"/>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432000" tIns="180000" rIns="324000" bIns="0" numCol="1" spcCol="0" rtlCol="0" fromWordArt="0" anchor="t" anchorCtr="0" forceAA="0" compatLnSpc="1">
            <a:prstTxWarp prst="textNoShape">
              <a:avLst/>
            </a:prstTxWarp>
            <a:noAutofit/>
          </a:bodyPr>
          <a:lstStyle/>
          <a:p>
            <a:pPr defTabSz="1885950" eaLnBrk="1" hangingPunct="1">
              <a:lnSpc>
                <a:spcPct val="120000"/>
              </a:lnSpc>
              <a:spcBef>
                <a:spcPts val="0"/>
              </a:spcBef>
              <a:spcAft>
                <a:spcPts val="0"/>
              </a:spcAft>
            </a:pPr>
            <a:endParaRPr lang="ja-JP" altLang="en-US" sz="2200">
              <a:solidFill>
                <a:schemeClr val="tx1">
                  <a:lumMod val="75000"/>
                  <a:lumOff val="25000"/>
                </a:schemeClr>
              </a:solidFill>
              <a:latin typeface="+mn-ea"/>
              <a:ea typeface="+mn-ea"/>
            </a:endParaRPr>
          </a:p>
        </p:txBody>
      </p:sp>
      <p:sp>
        <p:nvSpPr>
          <p:cNvPr id="4" name="正方形/長方形 3">
            <a:extLst>
              <a:ext uri="{FF2B5EF4-FFF2-40B4-BE49-F238E27FC236}">
                <a16:creationId xmlns:a16="http://schemas.microsoft.com/office/drawing/2014/main" id="{5B3AA4DE-939D-4C5F-A8FC-8A53624658D0}"/>
              </a:ext>
            </a:extLst>
          </p:cNvPr>
          <p:cNvSpPr/>
          <p:nvPr/>
        </p:nvSpPr>
        <p:spPr bwMode="gray">
          <a:xfrm>
            <a:off x="574353" y="1156363"/>
            <a:ext cx="8029897" cy="4224233"/>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en-US" altLang="ja-JP" dirty="0">
                <a:solidFill>
                  <a:schemeClr val="bg2">
                    <a:lumMod val="25000"/>
                  </a:schemeClr>
                </a:solidFill>
                <a:latin typeface="メイリオ" panose="020B0604030504040204" pitchFamily="50" charset="-128"/>
                <a:ea typeface="メイリオ" panose="020B0604030504040204" pitchFamily="50" charset="-128"/>
              </a:rPr>
              <a:t>【</a:t>
            </a:r>
            <a:r>
              <a:rPr lang="ja-JP" altLang="en-US" dirty="0">
                <a:solidFill>
                  <a:schemeClr val="bg2">
                    <a:lumMod val="25000"/>
                  </a:schemeClr>
                </a:solidFill>
                <a:latin typeface="メイリオ" panose="020B0604030504040204" pitchFamily="50" charset="-128"/>
                <a:ea typeface="メイリオ" panose="020B0604030504040204" pitchFamily="50" charset="-128"/>
              </a:rPr>
              <a:t>ルール</a:t>
            </a:r>
            <a:r>
              <a:rPr lang="en-US" altLang="ja-JP" dirty="0">
                <a:solidFill>
                  <a:schemeClr val="bg2">
                    <a:lumMod val="25000"/>
                  </a:schemeClr>
                </a:solidFill>
                <a:latin typeface="メイリオ" panose="020B0604030504040204" pitchFamily="50" charset="-128"/>
                <a:ea typeface="メイリオ" panose="020B0604030504040204" pitchFamily="50" charset="-128"/>
              </a:rPr>
              <a:t>】</a:t>
            </a:r>
          </a:p>
          <a:p>
            <a:pPr marL="457200" indent="-457200" eaLnBrk="1" hangingPunct="1">
              <a:lnSpc>
                <a:spcPct val="120000"/>
              </a:lnSpc>
              <a:spcBef>
                <a:spcPct val="20000"/>
              </a:spcBef>
              <a:buClr>
                <a:srgbClr val="6EB82D"/>
              </a:buClr>
              <a:buFont typeface="+mj-ea"/>
              <a:buAutoNum type="circleNumDbPlain"/>
            </a:pPr>
            <a:r>
              <a:rPr lang="ja-JP" altLang="en-US" dirty="0">
                <a:solidFill>
                  <a:schemeClr val="bg2">
                    <a:lumMod val="25000"/>
                  </a:schemeClr>
                </a:solidFill>
                <a:latin typeface="メイリオ" panose="020B0604030504040204" pitchFamily="50" charset="-128"/>
                <a:ea typeface="メイリオ" panose="020B0604030504040204" pitchFamily="50" charset="-128"/>
              </a:rPr>
              <a:t>「スポーツボランティア活動に大切なこと」について</a:t>
            </a:r>
            <a:r>
              <a:rPr lang="en-US" altLang="ja-JP" dirty="0">
                <a:solidFill>
                  <a:schemeClr val="bg2">
                    <a:lumMod val="25000"/>
                  </a:schemeClr>
                </a:solidFill>
                <a:latin typeface="メイリオ" panose="020B0604030504040204" pitchFamily="50" charset="-128"/>
                <a:ea typeface="メイリオ" panose="020B0604030504040204" pitchFamily="50" charset="-128"/>
              </a:rPr>
              <a:t>7</a:t>
            </a:r>
            <a:r>
              <a:rPr lang="ja-JP" altLang="en-US" dirty="0">
                <a:solidFill>
                  <a:schemeClr val="bg2">
                    <a:lumMod val="25000"/>
                  </a:schemeClr>
                </a:solidFill>
                <a:latin typeface="メイリオ" panose="020B0604030504040204" pitchFamily="50" charset="-128"/>
                <a:ea typeface="メイリオ" panose="020B0604030504040204" pitchFamily="50" charset="-128"/>
              </a:rPr>
              <a:t>つのキーワードの優先順位を自分で考える。</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marL="438150" eaLnBrk="1" hangingPunct="1">
              <a:lnSpc>
                <a:spcPct val="120000"/>
              </a:lnSpc>
              <a:spcBef>
                <a:spcPct val="20000"/>
              </a:spcBef>
              <a:buClr>
                <a:srgbClr val="0000FF"/>
              </a:buClr>
            </a:pPr>
            <a:r>
              <a:rPr lang="en-US" altLang="ja-JP" dirty="0">
                <a:solidFill>
                  <a:schemeClr val="bg2">
                    <a:lumMod val="25000"/>
                  </a:schemeClr>
                </a:solidFill>
                <a:latin typeface="メイリオ" panose="020B0604030504040204" pitchFamily="50" charset="-128"/>
                <a:ea typeface="メイリオ" panose="020B0604030504040204" pitchFamily="50" charset="-128"/>
              </a:rPr>
              <a:t>7</a:t>
            </a:r>
            <a:r>
              <a:rPr lang="ja-JP" altLang="en-US" dirty="0">
                <a:solidFill>
                  <a:schemeClr val="bg2">
                    <a:lumMod val="25000"/>
                  </a:schemeClr>
                </a:solidFill>
                <a:latin typeface="メイリオ" panose="020B0604030504040204" pitchFamily="50" charset="-128"/>
                <a:ea typeface="メイリオ" panose="020B0604030504040204" pitchFamily="50" charset="-128"/>
              </a:rPr>
              <a:t>つのうち、</a:t>
            </a:r>
            <a:r>
              <a:rPr lang="en-US" altLang="ja-JP" dirty="0">
                <a:solidFill>
                  <a:schemeClr val="bg2">
                    <a:lumMod val="25000"/>
                  </a:schemeClr>
                </a:solidFill>
                <a:latin typeface="メイリオ" panose="020B0604030504040204" pitchFamily="50" charset="-128"/>
                <a:ea typeface="メイリオ" panose="020B0604030504040204" pitchFamily="50" charset="-128"/>
              </a:rPr>
              <a:t>6</a:t>
            </a:r>
            <a:r>
              <a:rPr lang="ja-JP" altLang="en-US" dirty="0">
                <a:solidFill>
                  <a:schemeClr val="bg2">
                    <a:lumMod val="25000"/>
                  </a:schemeClr>
                </a:solidFill>
                <a:latin typeface="メイリオ" panose="020B0604030504040204" pitchFamily="50" charset="-128"/>
                <a:ea typeface="メイリオ" panose="020B0604030504040204" pitchFamily="50" charset="-128"/>
              </a:rPr>
              <a:t>つは以下のキーワードを使用し、</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marL="438150" eaLnBrk="1" hangingPunct="1">
              <a:lnSpc>
                <a:spcPct val="120000"/>
              </a:lnSpc>
              <a:spcBef>
                <a:spcPct val="20000"/>
              </a:spcBef>
              <a:buClr>
                <a:srgbClr val="0000FF"/>
              </a:buClr>
            </a:pPr>
            <a:r>
              <a:rPr lang="ja-JP" altLang="en-US" dirty="0">
                <a:solidFill>
                  <a:schemeClr val="bg2">
                    <a:lumMod val="25000"/>
                  </a:schemeClr>
                </a:solidFill>
                <a:latin typeface="メイリオ" panose="020B0604030504040204" pitchFamily="50" charset="-128"/>
                <a:ea typeface="メイリオ" panose="020B0604030504040204" pitchFamily="50" charset="-128"/>
              </a:rPr>
              <a:t>残り</a:t>
            </a:r>
            <a:r>
              <a:rPr lang="en-US" altLang="ja-JP" b="1" dirty="0">
                <a:solidFill>
                  <a:schemeClr val="accent2">
                    <a:lumMod val="60000"/>
                    <a:lumOff val="40000"/>
                  </a:schemeClr>
                </a:solidFill>
                <a:latin typeface="メイリオ" panose="020B0604030504040204" pitchFamily="50" charset="-128"/>
                <a:ea typeface="メイリオ" panose="020B0604030504040204" pitchFamily="50" charset="-128"/>
              </a:rPr>
              <a:t>1</a:t>
            </a:r>
            <a:r>
              <a:rPr lang="ja-JP" altLang="en-US" b="1" dirty="0">
                <a:solidFill>
                  <a:schemeClr val="accent2">
                    <a:lumMod val="60000"/>
                    <a:lumOff val="40000"/>
                  </a:schemeClr>
                </a:solidFill>
                <a:latin typeface="メイリオ" panose="020B0604030504040204" pitchFamily="50" charset="-128"/>
                <a:ea typeface="メイリオ" panose="020B0604030504040204" pitchFamily="50" charset="-128"/>
              </a:rPr>
              <a:t>つ</a:t>
            </a:r>
            <a:r>
              <a:rPr lang="ja-JP" altLang="en-US" dirty="0">
                <a:solidFill>
                  <a:schemeClr val="bg2">
                    <a:lumMod val="25000"/>
                  </a:schemeClr>
                </a:solidFill>
                <a:latin typeface="メイリオ" panose="020B0604030504040204" pitchFamily="50" charset="-128"/>
                <a:ea typeface="メイリオ" panose="020B0604030504040204" pitchFamily="50" charset="-128"/>
              </a:rPr>
              <a:t>は自ら考えたキーワードとする。</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marL="457200" indent="-457200" eaLnBrk="1" hangingPunct="1">
              <a:lnSpc>
                <a:spcPct val="120000"/>
              </a:lnSpc>
              <a:spcBef>
                <a:spcPts val="1800"/>
              </a:spcBef>
              <a:buClr>
                <a:srgbClr val="6EB82D"/>
              </a:buClr>
              <a:buFont typeface="+mj-ea"/>
              <a:buAutoNum type="circleNumDbPlain" startAt="2"/>
            </a:pPr>
            <a:r>
              <a:rPr lang="ja-JP" altLang="en-US" spc="-150" dirty="0">
                <a:solidFill>
                  <a:schemeClr val="bg2">
                    <a:lumMod val="25000"/>
                  </a:schemeClr>
                </a:solidFill>
                <a:latin typeface="メイリオ" panose="020B0604030504040204" pitchFamily="50" charset="-128"/>
                <a:ea typeface="メイリオ" panose="020B0604030504040204" pitchFamily="50" charset="-128"/>
              </a:rPr>
              <a:t>グループで話合い、グループの</a:t>
            </a:r>
            <a:r>
              <a:rPr lang="en-US" altLang="ja-JP" spc="-150" dirty="0">
                <a:solidFill>
                  <a:schemeClr val="bg2">
                    <a:lumMod val="25000"/>
                  </a:schemeClr>
                </a:solidFill>
                <a:latin typeface="メイリオ" panose="020B0604030504040204" pitchFamily="50" charset="-128"/>
                <a:ea typeface="メイリオ" panose="020B0604030504040204" pitchFamily="50" charset="-128"/>
              </a:rPr>
              <a:t>7</a:t>
            </a:r>
            <a:r>
              <a:rPr lang="ja-JP" altLang="en-US" spc="-150" dirty="0">
                <a:solidFill>
                  <a:schemeClr val="bg2">
                    <a:lumMod val="25000"/>
                  </a:schemeClr>
                </a:solidFill>
                <a:latin typeface="メイリオ" panose="020B0604030504040204" pitchFamily="50" charset="-128"/>
                <a:ea typeface="メイリオ" panose="020B0604030504040204" pitchFamily="50" charset="-128"/>
              </a:rPr>
              <a:t>つのキーワードの優先順位を決める</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marL="457200" indent="-457200" eaLnBrk="1" hangingPunct="1">
              <a:lnSpc>
                <a:spcPct val="120000"/>
              </a:lnSpc>
              <a:spcBef>
                <a:spcPts val="1800"/>
              </a:spcBef>
              <a:buClr>
                <a:srgbClr val="6EB82D"/>
              </a:buClr>
              <a:buFont typeface="+mj-ea"/>
              <a:buAutoNum type="circleNumDbPlain" startAt="3"/>
            </a:pPr>
            <a:r>
              <a:rPr lang="ja-JP" altLang="en-US" dirty="0">
                <a:solidFill>
                  <a:schemeClr val="bg2">
                    <a:lumMod val="25000"/>
                  </a:schemeClr>
                </a:solidFill>
                <a:latin typeface="メイリオ" panose="020B0604030504040204" pitchFamily="50" charset="-128"/>
                <a:ea typeface="メイリオ" panose="020B0604030504040204" pitchFamily="50" charset="-128"/>
              </a:rPr>
              <a:t>制限時間　</a:t>
            </a:r>
            <a:r>
              <a:rPr lang="en-US" altLang="ja-JP" dirty="0">
                <a:solidFill>
                  <a:schemeClr val="bg2">
                    <a:lumMod val="25000"/>
                  </a:schemeClr>
                </a:solidFill>
                <a:latin typeface="メイリオ" panose="020B0604030504040204" pitchFamily="50" charset="-128"/>
                <a:ea typeface="メイリオ" panose="020B0604030504040204" pitchFamily="50" charset="-128"/>
              </a:rPr>
              <a:t>20</a:t>
            </a:r>
            <a:r>
              <a:rPr lang="ja-JP" altLang="en-US" dirty="0">
                <a:solidFill>
                  <a:schemeClr val="bg2">
                    <a:lumMod val="25000"/>
                  </a:schemeClr>
                </a:solidFill>
                <a:latin typeface="メイリオ" panose="020B0604030504040204" pitchFamily="50" charset="-128"/>
                <a:ea typeface="メイリオ" panose="020B0604030504040204" pitchFamily="50" charset="-128"/>
              </a:rPr>
              <a:t>分間</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marL="457200" eaLnBrk="1" hangingPunct="1">
              <a:lnSpc>
                <a:spcPct val="120000"/>
              </a:lnSpc>
              <a:spcBef>
                <a:spcPts val="0"/>
              </a:spcBef>
              <a:buClr>
                <a:srgbClr val="6EB82D"/>
              </a:buClr>
            </a:pPr>
            <a:r>
              <a:rPr lang="ja-JP" altLang="en-US" dirty="0">
                <a:solidFill>
                  <a:schemeClr val="bg2">
                    <a:lumMod val="25000"/>
                  </a:schemeClr>
                </a:solidFill>
                <a:latin typeface="メイリオ" panose="020B0604030504040204" pitchFamily="50" charset="-128"/>
                <a:ea typeface="メイリオ" panose="020B0604030504040204" pitchFamily="50" charset="-128"/>
              </a:rPr>
              <a:t>２</a:t>
            </a:r>
            <a:r>
              <a:rPr lang="ja-JP" altLang="en-US" sz="2400" dirty="0">
                <a:solidFill>
                  <a:schemeClr val="bg2">
                    <a:lumMod val="25000"/>
                  </a:schemeClr>
                </a:solidFill>
                <a:latin typeface="メイリオ" panose="020B0604030504040204" pitchFamily="50" charset="-128"/>
                <a:ea typeface="メイリオ" panose="020B0604030504040204" pitchFamily="50" charset="-128"/>
              </a:rPr>
              <a:t>分間：各自で考える、</a:t>
            </a:r>
            <a:r>
              <a:rPr lang="en-US" altLang="ja-JP" sz="2400" dirty="0">
                <a:solidFill>
                  <a:schemeClr val="bg2">
                    <a:lumMod val="25000"/>
                  </a:schemeClr>
                </a:solidFill>
                <a:latin typeface="メイリオ" panose="020B0604030504040204" pitchFamily="50" charset="-128"/>
                <a:ea typeface="メイリオ" panose="020B0604030504040204" pitchFamily="50" charset="-128"/>
              </a:rPr>
              <a:t>18</a:t>
            </a:r>
            <a:r>
              <a:rPr lang="ja-JP" altLang="en-US" sz="2400" dirty="0">
                <a:solidFill>
                  <a:schemeClr val="bg2">
                    <a:lumMod val="25000"/>
                  </a:schemeClr>
                </a:solidFill>
                <a:latin typeface="メイリオ" panose="020B0604030504040204" pitchFamily="50" charset="-128"/>
                <a:ea typeface="メイリオ" panose="020B0604030504040204" pitchFamily="50" charset="-128"/>
              </a:rPr>
              <a:t>分間：グループで話し合い</a:t>
            </a:r>
            <a:endParaRPr lang="en-US" altLang="ja-JP" sz="24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AC9572CC-AFC0-407A-BD5D-F5292B944C67}"/>
              </a:ext>
            </a:extLst>
          </p:cNvPr>
          <p:cNvSpPr txBox="1">
            <a:spLocks/>
          </p:cNvSpPr>
          <p:nvPr/>
        </p:nvSpPr>
        <p:spPr bwMode="gray">
          <a:xfrm>
            <a:off x="539750" y="332656"/>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0"/>
              <a:t>キーワードの序列</a:t>
            </a:r>
          </a:p>
        </p:txBody>
      </p:sp>
    </p:spTree>
    <p:extLst>
      <p:ext uri="{BB962C8B-B14F-4D97-AF65-F5344CB8AC3E}">
        <p14:creationId xmlns:p14="http://schemas.microsoft.com/office/powerpoint/2010/main" val="1496053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382445F8-2827-481C-950E-3314CFF32D73}"/>
              </a:ext>
            </a:extLst>
          </p:cNvPr>
          <p:cNvSpPr/>
          <p:nvPr/>
        </p:nvSpPr>
        <p:spPr bwMode="gray">
          <a:xfrm>
            <a:off x="250503" y="1042728"/>
            <a:ext cx="8569647" cy="3663649"/>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432000" tIns="180000" rIns="324000" bIns="0" numCol="1" spcCol="0" rtlCol="0" fromWordArt="0" anchor="t" anchorCtr="0" forceAA="0" compatLnSpc="1">
            <a:prstTxWarp prst="textNoShape">
              <a:avLst/>
            </a:prstTxWarp>
            <a:noAutofit/>
          </a:bodyPr>
          <a:lstStyle/>
          <a:p>
            <a:pPr defTabSz="1885950" eaLnBrk="1" hangingPunct="1">
              <a:lnSpc>
                <a:spcPct val="120000"/>
              </a:lnSpc>
              <a:spcBef>
                <a:spcPts val="0"/>
              </a:spcBef>
              <a:spcAft>
                <a:spcPts val="0"/>
              </a:spcAft>
            </a:pPr>
            <a:endParaRPr lang="ja-JP" altLang="en-US" sz="2200">
              <a:solidFill>
                <a:schemeClr val="tx1">
                  <a:lumMod val="75000"/>
                  <a:lumOff val="25000"/>
                </a:schemeClr>
              </a:solidFill>
              <a:latin typeface="+mn-ea"/>
              <a:ea typeface="+mn-ea"/>
            </a:endParaRPr>
          </a:p>
        </p:txBody>
      </p:sp>
      <p:sp>
        <p:nvSpPr>
          <p:cNvPr id="4" name="正方形/長方形 3">
            <a:extLst>
              <a:ext uri="{FF2B5EF4-FFF2-40B4-BE49-F238E27FC236}">
                <a16:creationId xmlns:a16="http://schemas.microsoft.com/office/drawing/2014/main" id="{5B3AA4DE-939D-4C5F-A8FC-8A53624658D0}"/>
              </a:ext>
            </a:extLst>
          </p:cNvPr>
          <p:cNvSpPr/>
          <p:nvPr/>
        </p:nvSpPr>
        <p:spPr bwMode="gray">
          <a:xfrm>
            <a:off x="574353" y="1065588"/>
            <a:ext cx="8569647" cy="47243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ja-JP" altLang="en-US" b="1">
                <a:solidFill>
                  <a:schemeClr val="bg2">
                    <a:lumMod val="25000"/>
                  </a:schemeClr>
                </a:solidFill>
                <a:latin typeface="メイリオ" panose="020B0604030504040204" pitchFamily="50" charset="-128"/>
                <a:ea typeface="メイリオ" panose="020B0604030504040204" pitchFamily="50" charset="-128"/>
              </a:rPr>
              <a:t>キーワード</a:t>
            </a:r>
            <a:endParaRPr lang="en-US" altLang="ja-JP" sz="2000">
              <a:solidFill>
                <a:schemeClr val="bg2">
                  <a:lumMod val="25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FCCFBFAD-9173-4B51-BA27-E1A6216E44E7}"/>
              </a:ext>
            </a:extLst>
          </p:cNvPr>
          <p:cNvSpPr/>
          <p:nvPr/>
        </p:nvSpPr>
        <p:spPr bwMode="auto">
          <a:xfrm>
            <a:off x="987826" y="1612638"/>
            <a:ext cx="1377257" cy="1296144"/>
          </a:xfrm>
          <a:prstGeom prst="rect">
            <a:avLst/>
          </a:prstGeom>
          <a:solidFill>
            <a:schemeClr val="bg1"/>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lang="ja-JP" altLang="en-US">
                <a:solidFill>
                  <a:schemeClr val="bg2">
                    <a:lumMod val="25000"/>
                  </a:schemeClr>
                </a:solidFill>
                <a:latin typeface="メイリオ" panose="020B0604030504040204" pitchFamily="50" charset="-128"/>
                <a:ea typeface="メイリオ" panose="020B0604030504040204" pitchFamily="50" charset="-128"/>
              </a:rPr>
              <a:t>健康</a:t>
            </a:r>
          </a:p>
        </p:txBody>
      </p:sp>
      <p:sp>
        <p:nvSpPr>
          <p:cNvPr id="6" name="正方形/長方形 5">
            <a:extLst>
              <a:ext uri="{FF2B5EF4-FFF2-40B4-BE49-F238E27FC236}">
                <a16:creationId xmlns:a16="http://schemas.microsoft.com/office/drawing/2014/main" id="{6359998C-80B1-4438-B251-D31425567069}"/>
              </a:ext>
            </a:extLst>
          </p:cNvPr>
          <p:cNvSpPr/>
          <p:nvPr/>
        </p:nvSpPr>
        <p:spPr bwMode="auto">
          <a:xfrm>
            <a:off x="2834372" y="1610342"/>
            <a:ext cx="1377257" cy="1296144"/>
          </a:xfrm>
          <a:prstGeom prst="rect">
            <a:avLst/>
          </a:prstGeom>
          <a:solidFill>
            <a:schemeClr val="bg1"/>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lang="ja-JP" altLang="en-US">
                <a:solidFill>
                  <a:schemeClr val="bg2">
                    <a:lumMod val="25000"/>
                  </a:schemeClr>
                </a:solidFill>
                <a:latin typeface="メイリオ" panose="020B0604030504040204" pitchFamily="50" charset="-128"/>
                <a:ea typeface="メイリオ" panose="020B0604030504040204" pitchFamily="50" charset="-128"/>
              </a:rPr>
              <a:t>冷静さ</a:t>
            </a:r>
          </a:p>
        </p:txBody>
      </p:sp>
      <p:sp>
        <p:nvSpPr>
          <p:cNvPr id="7" name="正方形/長方形 6">
            <a:extLst>
              <a:ext uri="{FF2B5EF4-FFF2-40B4-BE49-F238E27FC236}">
                <a16:creationId xmlns:a16="http://schemas.microsoft.com/office/drawing/2014/main" id="{75DE5A66-E13B-41A6-8DD2-B27B9DB0A398}"/>
              </a:ext>
            </a:extLst>
          </p:cNvPr>
          <p:cNvSpPr/>
          <p:nvPr/>
        </p:nvSpPr>
        <p:spPr bwMode="auto">
          <a:xfrm>
            <a:off x="4942636" y="1610342"/>
            <a:ext cx="1377257" cy="1296144"/>
          </a:xfrm>
          <a:prstGeom prst="rect">
            <a:avLst/>
          </a:prstGeom>
          <a:solidFill>
            <a:schemeClr val="bg1"/>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lang="ja-JP" altLang="en-US">
                <a:solidFill>
                  <a:schemeClr val="bg2">
                    <a:lumMod val="25000"/>
                  </a:schemeClr>
                </a:solidFill>
                <a:latin typeface="メイリオ" panose="020B0604030504040204" pitchFamily="50" charset="-128"/>
                <a:ea typeface="メイリオ" panose="020B0604030504040204" pitchFamily="50" charset="-128"/>
              </a:rPr>
              <a:t>フレンドリー</a:t>
            </a:r>
          </a:p>
        </p:txBody>
      </p:sp>
      <p:sp>
        <p:nvSpPr>
          <p:cNvPr id="8" name="正方形/長方形 7">
            <a:extLst>
              <a:ext uri="{FF2B5EF4-FFF2-40B4-BE49-F238E27FC236}">
                <a16:creationId xmlns:a16="http://schemas.microsoft.com/office/drawing/2014/main" id="{D09F6E21-DBC2-40FC-9C00-35EA831D23E5}"/>
              </a:ext>
            </a:extLst>
          </p:cNvPr>
          <p:cNvSpPr/>
          <p:nvPr/>
        </p:nvSpPr>
        <p:spPr bwMode="auto">
          <a:xfrm>
            <a:off x="6916190" y="1635518"/>
            <a:ext cx="1377257" cy="1296144"/>
          </a:xfrm>
          <a:prstGeom prst="rect">
            <a:avLst/>
          </a:prstGeom>
          <a:solidFill>
            <a:schemeClr val="bg1"/>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lang="ja-JP" altLang="en-US">
                <a:solidFill>
                  <a:schemeClr val="bg2">
                    <a:lumMod val="25000"/>
                  </a:schemeClr>
                </a:solidFill>
                <a:latin typeface="メイリオ" panose="020B0604030504040204" pitchFamily="50" charset="-128"/>
                <a:ea typeface="メイリオ" panose="020B0604030504040204" pitchFamily="50" charset="-128"/>
              </a:rPr>
              <a:t>協調性</a:t>
            </a:r>
          </a:p>
        </p:txBody>
      </p:sp>
      <p:sp>
        <p:nvSpPr>
          <p:cNvPr id="9" name="正方形/長方形 8">
            <a:extLst>
              <a:ext uri="{FF2B5EF4-FFF2-40B4-BE49-F238E27FC236}">
                <a16:creationId xmlns:a16="http://schemas.microsoft.com/office/drawing/2014/main" id="{AA3B3D74-2077-4989-B9E5-DE8C6B0F4E31}"/>
              </a:ext>
            </a:extLst>
          </p:cNvPr>
          <p:cNvSpPr/>
          <p:nvPr/>
        </p:nvSpPr>
        <p:spPr bwMode="auto">
          <a:xfrm>
            <a:off x="1903150" y="3237318"/>
            <a:ext cx="1377257" cy="1296144"/>
          </a:xfrm>
          <a:prstGeom prst="rect">
            <a:avLst/>
          </a:prstGeom>
          <a:solidFill>
            <a:schemeClr val="bg1"/>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lang="ja-JP" altLang="en-US" spc="-300">
                <a:solidFill>
                  <a:schemeClr val="bg2">
                    <a:lumMod val="25000"/>
                  </a:schemeClr>
                </a:solidFill>
                <a:latin typeface="メイリオ" panose="020B0604030504040204" pitchFamily="50" charset="-128"/>
                <a:ea typeface="メイリオ" panose="020B0604030504040204" pitchFamily="50" charset="-128"/>
              </a:rPr>
              <a:t>コミュニケーション力</a:t>
            </a:r>
          </a:p>
        </p:txBody>
      </p:sp>
      <p:sp>
        <p:nvSpPr>
          <p:cNvPr id="10" name="正方形/長方形 9">
            <a:extLst>
              <a:ext uri="{FF2B5EF4-FFF2-40B4-BE49-F238E27FC236}">
                <a16:creationId xmlns:a16="http://schemas.microsoft.com/office/drawing/2014/main" id="{3368325A-2DA8-42A6-A298-86219B7E948F}"/>
              </a:ext>
            </a:extLst>
          </p:cNvPr>
          <p:cNvSpPr/>
          <p:nvPr/>
        </p:nvSpPr>
        <p:spPr bwMode="auto">
          <a:xfrm>
            <a:off x="3883371" y="3237318"/>
            <a:ext cx="1377257" cy="1296144"/>
          </a:xfrm>
          <a:prstGeom prst="rect">
            <a:avLst/>
          </a:prstGeom>
          <a:solidFill>
            <a:schemeClr val="bg1"/>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lang="ja-JP" altLang="en-US">
                <a:solidFill>
                  <a:schemeClr val="bg2">
                    <a:lumMod val="25000"/>
                  </a:schemeClr>
                </a:solidFill>
                <a:latin typeface="メイリオ" panose="020B0604030504040204" pitchFamily="50" charset="-128"/>
                <a:ea typeface="メイリオ" panose="020B0604030504040204" pitchFamily="50" charset="-128"/>
              </a:rPr>
              <a:t>判断力</a:t>
            </a:r>
          </a:p>
        </p:txBody>
      </p:sp>
      <p:sp>
        <p:nvSpPr>
          <p:cNvPr id="11" name="正方形/長方形 10">
            <a:extLst>
              <a:ext uri="{FF2B5EF4-FFF2-40B4-BE49-F238E27FC236}">
                <a16:creationId xmlns:a16="http://schemas.microsoft.com/office/drawing/2014/main" id="{E4C87114-15F0-4F5B-B726-0D285749B3E7}"/>
              </a:ext>
            </a:extLst>
          </p:cNvPr>
          <p:cNvSpPr/>
          <p:nvPr/>
        </p:nvSpPr>
        <p:spPr bwMode="auto">
          <a:xfrm>
            <a:off x="6012160" y="3262494"/>
            <a:ext cx="1377257" cy="1296144"/>
          </a:xfrm>
          <a:prstGeom prst="rect">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20000"/>
              </a:lnSpc>
              <a:spcBef>
                <a:spcPct val="20000"/>
              </a:spcBef>
              <a:spcAft>
                <a:spcPts val="0"/>
              </a:spcAft>
              <a:buClrTx/>
              <a:buSzTx/>
              <a:buFontTx/>
              <a:buNone/>
              <a:tabLst/>
              <a:defRPr/>
            </a:pPr>
            <a:r>
              <a:rPr kumimoji="0" lang="ja-JP" altLang="en-US" sz="3200"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a:t>
            </a:r>
            <a:endPar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p:txBody>
      </p:sp>
      <p:sp>
        <p:nvSpPr>
          <p:cNvPr id="12" name="タイトル 1">
            <a:extLst>
              <a:ext uri="{FF2B5EF4-FFF2-40B4-BE49-F238E27FC236}">
                <a16:creationId xmlns:a16="http://schemas.microsoft.com/office/drawing/2014/main" id="{AC9572CC-AFC0-407A-BD5D-F5292B944C67}"/>
              </a:ext>
            </a:extLst>
          </p:cNvPr>
          <p:cNvSpPr txBox="1">
            <a:spLocks/>
          </p:cNvSpPr>
          <p:nvPr/>
        </p:nvSpPr>
        <p:spPr bwMode="gray">
          <a:xfrm>
            <a:off x="611188" y="292128"/>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0"/>
              <a:t>キーワードの序列</a:t>
            </a:r>
          </a:p>
        </p:txBody>
      </p:sp>
      <p:sp>
        <p:nvSpPr>
          <p:cNvPr id="14" name="矢印: 山形 13">
            <a:extLst>
              <a:ext uri="{FF2B5EF4-FFF2-40B4-BE49-F238E27FC236}">
                <a16:creationId xmlns:a16="http://schemas.microsoft.com/office/drawing/2014/main" id="{C407EE5E-6658-44ED-953B-1C75C5022E71}"/>
              </a:ext>
            </a:extLst>
          </p:cNvPr>
          <p:cNvSpPr/>
          <p:nvPr/>
        </p:nvSpPr>
        <p:spPr bwMode="auto">
          <a:xfrm>
            <a:off x="5631264" y="5038042"/>
            <a:ext cx="275388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sz="2800" b="1">
                <a:solidFill>
                  <a:schemeClr val="bg1"/>
                </a:solidFill>
                <a:latin typeface="+mn-ea"/>
                <a:ea typeface="+mn-ea"/>
              </a:rPr>
              <a:t>発表</a:t>
            </a:r>
            <a:endParaRPr kumimoji="1" lang="en-US" altLang="ja-JP" sz="2800" b="1">
              <a:solidFill>
                <a:schemeClr val="bg1"/>
              </a:solidFill>
              <a:latin typeface="+mn-ea"/>
              <a:ea typeface="+mn-ea"/>
            </a:endParaRPr>
          </a:p>
          <a:p>
            <a:pPr algn="ctr" eaLnBrk="1" hangingPunct="1">
              <a:lnSpc>
                <a:spcPct val="120000"/>
              </a:lnSpc>
              <a:spcBef>
                <a:spcPct val="20000"/>
              </a:spcBef>
            </a:pPr>
            <a:endParaRPr kumimoji="1" lang="ja-JP" altLang="en-US" sz="4000" b="1">
              <a:solidFill>
                <a:schemeClr val="bg1"/>
              </a:solidFill>
              <a:latin typeface="+mn-ea"/>
              <a:ea typeface="+mn-ea"/>
            </a:endParaRPr>
          </a:p>
        </p:txBody>
      </p:sp>
      <p:pic>
        <p:nvPicPr>
          <p:cNvPr id="16" name="グラフィックス 15">
            <a:extLst>
              <a:ext uri="{FF2B5EF4-FFF2-40B4-BE49-F238E27FC236}">
                <a16:creationId xmlns:a16="http://schemas.microsoft.com/office/drawing/2014/main" id="{99DBBE6D-2E98-4DA6-BB0A-7EA8231DDC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6717544" y="5497967"/>
            <a:ext cx="730559" cy="730559"/>
          </a:xfrm>
          <a:prstGeom prst="rect">
            <a:avLst/>
          </a:prstGeom>
        </p:spPr>
      </p:pic>
      <p:sp>
        <p:nvSpPr>
          <p:cNvPr id="19" name="矢印: 山形 18">
            <a:extLst>
              <a:ext uri="{FF2B5EF4-FFF2-40B4-BE49-F238E27FC236}">
                <a16:creationId xmlns:a16="http://schemas.microsoft.com/office/drawing/2014/main" id="{6F23A41D-743C-4668-BF82-1DDFB50E42A6}"/>
              </a:ext>
            </a:extLst>
          </p:cNvPr>
          <p:cNvSpPr/>
          <p:nvPr/>
        </p:nvSpPr>
        <p:spPr bwMode="auto">
          <a:xfrm>
            <a:off x="756084" y="4975156"/>
            <a:ext cx="275388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4000" b="1">
              <a:solidFill>
                <a:schemeClr val="bg1"/>
              </a:solidFill>
              <a:latin typeface="+mn-ea"/>
              <a:ea typeface="+mn-ea"/>
            </a:endParaRPr>
          </a:p>
        </p:txBody>
      </p:sp>
      <p:sp>
        <p:nvSpPr>
          <p:cNvPr id="20" name="矢印: 山形 19">
            <a:extLst>
              <a:ext uri="{FF2B5EF4-FFF2-40B4-BE49-F238E27FC236}">
                <a16:creationId xmlns:a16="http://schemas.microsoft.com/office/drawing/2014/main" id="{EE2B6FC3-A0DB-4EC6-B311-BF52F3E2AC7F}"/>
              </a:ext>
            </a:extLst>
          </p:cNvPr>
          <p:cNvSpPr/>
          <p:nvPr/>
        </p:nvSpPr>
        <p:spPr bwMode="auto">
          <a:xfrm>
            <a:off x="3213107" y="5003879"/>
            <a:ext cx="275388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b="1">
                <a:solidFill>
                  <a:schemeClr val="bg1"/>
                </a:solidFill>
                <a:latin typeface="+mn-ea"/>
                <a:ea typeface="+mn-ea"/>
              </a:rPr>
              <a:t>グループ</a:t>
            </a:r>
            <a:endParaRPr kumimoji="1" lang="ja-JP" altLang="en-US" sz="3600" b="1">
              <a:solidFill>
                <a:schemeClr val="bg1"/>
              </a:solidFill>
              <a:latin typeface="+mn-ea"/>
              <a:ea typeface="+mn-ea"/>
            </a:endParaRPr>
          </a:p>
        </p:txBody>
      </p:sp>
      <p:pic>
        <p:nvPicPr>
          <p:cNvPr id="18" name="図 17" descr="挿絵 が含まれている画像&#10;&#10;自動的に生成された説明">
            <a:extLst>
              <a:ext uri="{FF2B5EF4-FFF2-40B4-BE49-F238E27FC236}">
                <a16:creationId xmlns:a16="http://schemas.microsoft.com/office/drawing/2014/main" id="{56EB81F8-2CEE-4B4E-BF89-B905ED2334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4110" y="5456843"/>
            <a:ext cx="812809" cy="812809"/>
          </a:xfrm>
          <a:prstGeom prst="rect">
            <a:avLst/>
          </a:prstGeom>
        </p:spPr>
      </p:pic>
      <p:sp>
        <p:nvSpPr>
          <p:cNvPr id="2" name="テキスト ボックス 1">
            <a:extLst>
              <a:ext uri="{FF2B5EF4-FFF2-40B4-BE49-F238E27FC236}">
                <a16:creationId xmlns:a16="http://schemas.microsoft.com/office/drawing/2014/main" id="{DFD04DA5-E953-40DD-BE32-F7A66B48F3BC}"/>
              </a:ext>
            </a:extLst>
          </p:cNvPr>
          <p:cNvSpPr txBox="1"/>
          <p:nvPr/>
        </p:nvSpPr>
        <p:spPr>
          <a:xfrm>
            <a:off x="1146737" y="4995178"/>
            <a:ext cx="2033472" cy="461665"/>
          </a:xfrm>
          <a:prstGeom prst="rect">
            <a:avLst/>
          </a:prstGeom>
          <a:noFill/>
        </p:spPr>
        <p:txBody>
          <a:bodyPr wrap="square" rtlCol="0">
            <a:spAutoFit/>
          </a:bodyPr>
          <a:lstStyle/>
          <a:p>
            <a:r>
              <a:rPr lang="ja-JP" altLang="en-US" b="1" spc="-150">
                <a:solidFill>
                  <a:schemeClr val="bg1"/>
                </a:solidFill>
                <a:latin typeface="+mn-ea"/>
                <a:ea typeface="+mn-ea"/>
              </a:rPr>
              <a:t>ワークシート</a:t>
            </a:r>
            <a:endParaRPr kumimoji="1" lang="ja-JP" altLang="en-US" b="1" spc="-150">
              <a:solidFill>
                <a:schemeClr val="bg1"/>
              </a:solidFill>
              <a:latin typeface="+mn-ea"/>
              <a:ea typeface="+mn-ea"/>
            </a:endParaRPr>
          </a:p>
        </p:txBody>
      </p:sp>
      <p:pic>
        <p:nvPicPr>
          <p:cNvPr id="15" name="図 14" descr="光, ウィンドウ, 挿絵 が含まれている画像&#10;&#10;自動的に生成された説明">
            <a:extLst>
              <a:ext uri="{FF2B5EF4-FFF2-40B4-BE49-F238E27FC236}">
                <a16:creationId xmlns:a16="http://schemas.microsoft.com/office/drawing/2014/main" id="{DB20243F-2900-4F78-B2F2-35157A4861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0179" y="5418108"/>
            <a:ext cx="963642" cy="963642"/>
          </a:xfrm>
          <a:prstGeom prst="rect">
            <a:avLst/>
          </a:prstGeom>
        </p:spPr>
      </p:pic>
    </p:spTree>
    <p:extLst>
      <p:ext uri="{BB962C8B-B14F-4D97-AF65-F5344CB8AC3E}">
        <p14:creationId xmlns:p14="http://schemas.microsoft.com/office/powerpoint/2010/main" val="240364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0" fill="hold" grpId="0"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par>
                                <p:cTn id="8" presetID="26" presetClass="emph" presetSubtype="0" repeatCount="20000" fill="hold" nodeType="withEffect">
                                  <p:stCondLst>
                                    <p:cond delay="0"/>
                                  </p:stCondLst>
                                  <p:childTnLst>
                                    <p:animEffect transition="out" filter="fade">
                                      <p:cBhvr>
                                        <p:cTn id="9" dur="1000" tmFilter="0, 0; .2, .5; .8, .5; 1, 0"/>
                                        <p:tgtEl>
                                          <p:spTgt spid="18"/>
                                        </p:tgtEl>
                                      </p:cBhvr>
                                    </p:animEffect>
                                    <p:animScale>
                                      <p:cBhvr>
                                        <p:cTn id="10" dur="500" autoRev="1" fill="hold"/>
                                        <p:tgtEl>
                                          <p:spTgt spid="18"/>
                                        </p:tgtEl>
                                      </p:cBhvr>
                                      <p:by x="105000" y="105000"/>
                                    </p:animScale>
                                  </p:childTnLst>
                                </p:cTn>
                              </p:par>
                              <p:par>
                                <p:cTn id="11" presetID="26" presetClass="emph" presetSubtype="0" repeatCount="20000" fill="hold" grpId="0" nodeType="withEffect">
                                  <p:stCondLst>
                                    <p:cond delay="0"/>
                                  </p:stCondLst>
                                  <p:childTnLst>
                                    <p:animEffect transition="out" filter="fade">
                                      <p:cBhvr>
                                        <p:cTn id="12" dur="1000" tmFilter="0, 0; .2, .5; .8, .5; 1, 0"/>
                                        <p:tgtEl>
                                          <p:spTgt spid="19"/>
                                        </p:tgtEl>
                                      </p:cBhvr>
                                    </p:animEffect>
                                    <p:animScale>
                                      <p:cBhvr>
                                        <p:cTn id="13" dur="500" autoRev="1" fill="hold"/>
                                        <p:tgtEl>
                                          <p:spTgt spid="19"/>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repeatCount="20000" fill="hold" nodeType="clickEffect">
                                  <p:stCondLst>
                                    <p:cond delay="0"/>
                                  </p:stCondLst>
                                  <p:childTnLst>
                                    <p:animEffect transition="out" filter="fade">
                                      <p:cBhvr>
                                        <p:cTn id="17" dur="1000" tmFilter="0, 0; .2, .5; .8, .5; 1, 0"/>
                                        <p:tgtEl>
                                          <p:spTgt spid="15"/>
                                        </p:tgtEl>
                                      </p:cBhvr>
                                    </p:animEffect>
                                    <p:animScale>
                                      <p:cBhvr>
                                        <p:cTn id="18" dur="500" autoRev="1" fill="hold"/>
                                        <p:tgtEl>
                                          <p:spTgt spid="15"/>
                                        </p:tgtEl>
                                      </p:cBhvr>
                                      <p:by x="105000" y="105000"/>
                                    </p:animScale>
                                  </p:childTnLst>
                                </p:cTn>
                              </p:par>
                              <p:par>
                                <p:cTn id="19" presetID="26" presetClass="emph" presetSubtype="0" repeatCount="20000" fill="hold" grpId="0" nodeType="withEffect">
                                  <p:stCondLst>
                                    <p:cond delay="0"/>
                                  </p:stCondLst>
                                  <p:childTnLst>
                                    <p:animEffect transition="out" filter="fade">
                                      <p:cBhvr>
                                        <p:cTn id="20" dur="1000" tmFilter="0, 0; .2, .5; .8, .5; 1, 0"/>
                                        <p:tgtEl>
                                          <p:spTgt spid="20"/>
                                        </p:tgtEl>
                                      </p:cBhvr>
                                    </p:animEffect>
                                    <p:animScale>
                                      <p:cBhvr>
                                        <p:cTn id="21" dur="500" autoRev="1" fill="hold"/>
                                        <p:tgtEl>
                                          <p:spTgt spid="20"/>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repeatCount="20000" fill="hold" grpId="0" nodeType="clickEffect">
                                  <p:stCondLst>
                                    <p:cond delay="0"/>
                                  </p:stCondLst>
                                  <p:childTnLst>
                                    <p:animEffect transition="out" filter="fade">
                                      <p:cBhvr>
                                        <p:cTn id="25" dur="1000" tmFilter="0, 0; .2, .5; .8, .5; 1, 0"/>
                                        <p:tgtEl>
                                          <p:spTgt spid="14"/>
                                        </p:tgtEl>
                                      </p:cBhvr>
                                    </p:animEffect>
                                    <p:animScale>
                                      <p:cBhvr>
                                        <p:cTn id="26" dur="500" autoRev="1" fill="hold"/>
                                        <p:tgtEl>
                                          <p:spTgt spid="14"/>
                                        </p:tgtEl>
                                      </p:cBhvr>
                                      <p:by x="105000" y="105000"/>
                                    </p:animScale>
                                  </p:childTnLst>
                                </p:cTn>
                              </p:par>
                              <p:par>
                                <p:cTn id="27" presetID="26" presetClass="emph" presetSubtype="0" repeatCount="20000" fill="hold" nodeType="withEffect">
                                  <p:stCondLst>
                                    <p:cond delay="0"/>
                                  </p:stCondLst>
                                  <p:childTnLst>
                                    <p:animEffect transition="out" filter="fade">
                                      <p:cBhvr>
                                        <p:cTn id="28" dur="1000" tmFilter="0, 0; .2, .5; .8, .5; 1, 0"/>
                                        <p:tgtEl>
                                          <p:spTgt spid="16"/>
                                        </p:tgtEl>
                                      </p:cBhvr>
                                    </p:animEffect>
                                    <p:animScale>
                                      <p:cBhvr>
                                        <p:cTn id="29" dur="50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34C81F-6754-45D7-A883-CDD6E088B003}"/>
              </a:ext>
            </a:extLst>
          </p:cNvPr>
          <p:cNvSpPr>
            <a:spLocks noGrp="1"/>
          </p:cNvSpPr>
          <p:nvPr>
            <p:ph type="title"/>
          </p:nvPr>
        </p:nvSpPr>
        <p:spPr/>
        <p:txBody>
          <a:bodyPr/>
          <a:lstStyle/>
          <a:p>
            <a:r>
              <a:rPr kumimoji="1" lang="ja-JP" altLang="en-US" sz="2800"/>
              <a:t>「キーワードの序列」実践効果</a:t>
            </a:r>
            <a:endParaRPr kumimoji="1" lang="ja-JP" altLang="en-US" sz="2800" dirty="0"/>
          </a:p>
        </p:txBody>
      </p:sp>
      <p:pic>
        <p:nvPicPr>
          <p:cNvPr id="3" name="Picture 2">
            <a:extLst>
              <a:ext uri="{FF2B5EF4-FFF2-40B4-BE49-F238E27FC236}">
                <a16:creationId xmlns:a16="http://schemas.microsoft.com/office/drawing/2014/main" id="{81B0249D-97B2-4158-8178-68248C8375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8" y="1267257"/>
            <a:ext cx="5007374" cy="5013176"/>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44A4B044-3415-4C49-988B-EF18DEBA7E30}"/>
              </a:ext>
            </a:extLst>
          </p:cNvPr>
          <p:cNvSpPr/>
          <p:nvPr/>
        </p:nvSpPr>
        <p:spPr bwMode="gray">
          <a:xfrm>
            <a:off x="4563988" y="1844824"/>
            <a:ext cx="4505652" cy="4224233"/>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ja-JP" altLang="en-US" dirty="0">
                <a:solidFill>
                  <a:srgbClr val="6EB82D"/>
                </a:solidFill>
                <a:latin typeface="+mn-ea"/>
                <a:ea typeface="+mn-ea"/>
              </a:rPr>
              <a:t>●</a:t>
            </a:r>
            <a:r>
              <a:rPr lang="ja-JP" altLang="en-US" dirty="0">
                <a:solidFill>
                  <a:schemeClr val="bg2">
                    <a:lumMod val="25000"/>
                  </a:schemeClr>
                </a:solidFill>
                <a:latin typeface="+mn-ea"/>
                <a:ea typeface="+mn-ea"/>
              </a:rPr>
              <a:t>お互いの考えや価値観に違いがあることに気づき、自分自身のものの見方や考え方を客観的に整理する</a:t>
            </a:r>
            <a:endParaRPr lang="en-US" altLang="ja-JP" dirty="0">
              <a:solidFill>
                <a:schemeClr val="bg2">
                  <a:lumMod val="25000"/>
                </a:schemeClr>
              </a:solidFill>
              <a:latin typeface="+mn-ea"/>
              <a:ea typeface="+mn-ea"/>
            </a:endParaRPr>
          </a:p>
          <a:p>
            <a:pPr eaLnBrk="1" hangingPunct="1">
              <a:lnSpc>
                <a:spcPct val="120000"/>
              </a:lnSpc>
              <a:spcBef>
                <a:spcPct val="20000"/>
              </a:spcBef>
              <a:buClr>
                <a:srgbClr val="0000FF"/>
              </a:buClr>
            </a:pPr>
            <a:endParaRPr lang="en-US" altLang="ja-JP" sz="2200" dirty="0">
              <a:latin typeface="+mn-ea"/>
              <a:ea typeface="+mn-ea"/>
            </a:endParaRPr>
          </a:p>
          <a:p>
            <a:pPr eaLnBrk="1" hangingPunct="1">
              <a:lnSpc>
                <a:spcPct val="120000"/>
              </a:lnSpc>
              <a:spcBef>
                <a:spcPct val="20000"/>
              </a:spcBef>
              <a:buClr>
                <a:srgbClr val="0000FF"/>
              </a:buClr>
            </a:pPr>
            <a:r>
              <a:rPr lang="ja-JP" altLang="en-US" dirty="0">
                <a:solidFill>
                  <a:srgbClr val="6EB82D"/>
                </a:solidFill>
                <a:latin typeface="+mn-ea"/>
                <a:ea typeface="+mn-ea"/>
              </a:rPr>
              <a:t>●</a:t>
            </a:r>
            <a:r>
              <a:rPr lang="ja-JP" altLang="en-US" dirty="0">
                <a:solidFill>
                  <a:schemeClr val="bg2">
                    <a:lumMod val="25000"/>
                  </a:schemeClr>
                </a:solidFill>
                <a:latin typeface="+mn-ea"/>
                <a:ea typeface="+mn-ea"/>
              </a:rPr>
              <a:t>グループの合意形成をするときに、他者と調整しながら優先順位をつけて物事を考えることを学ぶ</a:t>
            </a:r>
            <a:endParaRPr lang="en-US" altLang="ja-JP" dirty="0">
              <a:solidFill>
                <a:schemeClr val="bg2">
                  <a:lumMod val="25000"/>
                </a:schemeClr>
              </a:solidFill>
              <a:latin typeface="+mn-ea"/>
              <a:ea typeface="+mn-ea"/>
            </a:endParaRPr>
          </a:p>
        </p:txBody>
      </p:sp>
    </p:spTree>
    <p:extLst>
      <p:ext uri="{BB962C8B-B14F-4D97-AF65-F5344CB8AC3E}">
        <p14:creationId xmlns:p14="http://schemas.microsoft.com/office/powerpoint/2010/main" val="636040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074A3003-6472-4201-8B42-6C592DB1F895}"/>
              </a:ext>
            </a:extLst>
          </p:cNvPr>
          <p:cNvSpPr/>
          <p:nvPr/>
        </p:nvSpPr>
        <p:spPr bwMode="gray">
          <a:xfrm>
            <a:off x="564950" y="1133503"/>
            <a:ext cx="8038800" cy="3429297"/>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432000" tIns="180000" rIns="324000" bIns="0" numCol="1" spcCol="0" rtlCol="0" fromWordArt="0" anchor="t" anchorCtr="0" forceAA="0" compatLnSpc="1">
            <a:prstTxWarp prst="textNoShape">
              <a:avLst/>
            </a:prstTxWarp>
            <a:noAutofit/>
          </a:bodyPr>
          <a:lstStyle/>
          <a:p>
            <a:pPr defTabSz="1885950" eaLnBrk="1" hangingPunct="1">
              <a:lnSpc>
                <a:spcPct val="150000"/>
              </a:lnSpc>
              <a:spcBef>
                <a:spcPts val="0"/>
              </a:spcBef>
              <a:spcAft>
                <a:spcPts val="0"/>
              </a:spcAft>
            </a:pPr>
            <a:r>
              <a:rPr lang="ja-JP" altLang="en-US" dirty="0">
                <a:solidFill>
                  <a:schemeClr val="bg2">
                    <a:lumMod val="25000"/>
                  </a:schemeClr>
                </a:solidFill>
                <a:latin typeface="+mn-ea"/>
                <a:ea typeface="+mn-ea"/>
              </a:rPr>
              <a:t>「リーダーシップ」と「フォロワーシップ」は</a:t>
            </a:r>
            <a:endParaRPr lang="en-US" altLang="ja-JP" dirty="0">
              <a:solidFill>
                <a:schemeClr val="bg2">
                  <a:lumMod val="25000"/>
                </a:schemeClr>
              </a:solidFill>
              <a:latin typeface="+mn-ea"/>
              <a:ea typeface="+mn-ea"/>
            </a:endParaRPr>
          </a:p>
          <a:p>
            <a:pPr defTabSz="1885950" eaLnBrk="1" hangingPunct="1">
              <a:lnSpc>
                <a:spcPct val="150000"/>
              </a:lnSpc>
              <a:spcBef>
                <a:spcPts val="0"/>
              </a:spcBef>
              <a:spcAft>
                <a:spcPts val="0"/>
              </a:spcAft>
            </a:pPr>
            <a:r>
              <a:rPr lang="ja-JP" altLang="en-US" dirty="0">
                <a:solidFill>
                  <a:schemeClr val="bg2">
                    <a:lumMod val="25000"/>
                  </a:schemeClr>
                </a:solidFill>
                <a:latin typeface="+mn-ea"/>
                <a:ea typeface="+mn-ea"/>
              </a:rPr>
              <a:t>意識できましたか？実践できましたか？</a:t>
            </a:r>
          </a:p>
        </p:txBody>
      </p:sp>
      <p:sp>
        <p:nvSpPr>
          <p:cNvPr id="2" name="タイトル 1"/>
          <p:cNvSpPr>
            <a:spLocks noGrp="1"/>
          </p:cNvSpPr>
          <p:nvPr>
            <p:ph type="title"/>
          </p:nvPr>
        </p:nvSpPr>
        <p:spPr bwMode="gray"/>
        <p:txBody>
          <a:bodyPr/>
          <a:lstStyle/>
          <a:p>
            <a:r>
              <a:rPr kumimoji="1" lang="ja-JP" altLang="en-US" sz="2800" spc="0"/>
              <a:t>振り返り</a:t>
            </a:r>
          </a:p>
        </p:txBody>
      </p:sp>
      <p:sp>
        <p:nvSpPr>
          <p:cNvPr id="7" name="四角形: 角を丸くする 6">
            <a:extLst>
              <a:ext uri="{FF2B5EF4-FFF2-40B4-BE49-F238E27FC236}">
                <a16:creationId xmlns:a16="http://schemas.microsoft.com/office/drawing/2014/main" id="{73BDC8B4-A094-4F0E-9E47-92D386EF7A34}"/>
              </a:ext>
            </a:extLst>
          </p:cNvPr>
          <p:cNvSpPr/>
          <p:nvPr/>
        </p:nvSpPr>
        <p:spPr bwMode="gray">
          <a:xfrm>
            <a:off x="671805" y="5000071"/>
            <a:ext cx="2496039" cy="1396246"/>
          </a:xfrm>
          <a:prstGeom prst="roundRect">
            <a:avLst>
              <a:gd name="adj" fmla="val 5231"/>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none" lIns="91440" tIns="72000" rIns="91440" bIns="45720" numCol="1" spcCol="0" rtlCol="0" fromWordArt="0" anchor="ctr" anchorCtr="0" forceAA="0" compatLnSpc="1">
            <a:prstTxWarp prst="textNoShape">
              <a:avLst/>
            </a:prstTxWarp>
            <a:noAutofit/>
          </a:bodyPr>
          <a:lstStyle/>
          <a:p>
            <a:pPr algn="ctr" eaLnBrk="1" hangingPunct="1">
              <a:spcBef>
                <a:spcPct val="20000"/>
              </a:spcBef>
            </a:pPr>
            <a:r>
              <a:rPr lang="ja-JP" altLang="en-US" sz="1800" b="1">
                <a:solidFill>
                  <a:schemeClr val="bg1"/>
                </a:solidFill>
                <a:latin typeface="+mn-ea"/>
                <a:ea typeface="+mn-ea"/>
              </a:rPr>
              <a:t>できたこと</a:t>
            </a:r>
            <a:endParaRPr lang="en-US" altLang="ja-JP" sz="1800" b="1">
              <a:solidFill>
                <a:schemeClr val="bg1"/>
              </a:solidFill>
              <a:latin typeface="+mn-ea"/>
              <a:ea typeface="+mn-ea"/>
            </a:endParaRPr>
          </a:p>
          <a:p>
            <a:pPr algn="ctr" eaLnBrk="1" hangingPunct="1">
              <a:spcBef>
                <a:spcPct val="20000"/>
              </a:spcBef>
            </a:pPr>
            <a:r>
              <a:rPr lang="en-US" altLang="ja-JP" sz="3200" b="1">
                <a:solidFill>
                  <a:schemeClr val="bg1"/>
                </a:solidFill>
                <a:latin typeface="+mn-lt"/>
                <a:ea typeface="+mn-ea"/>
              </a:rPr>
              <a:t>GOOD</a:t>
            </a:r>
          </a:p>
        </p:txBody>
      </p:sp>
      <p:sp>
        <p:nvSpPr>
          <p:cNvPr id="8" name="四角形: 角を丸くする 7">
            <a:extLst>
              <a:ext uri="{FF2B5EF4-FFF2-40B4-BE49-F238E27FC236}">
                <a16:creationId xmlns:a16="http://schemas.microsoft.com/office/drawing/2014/main" id="{158CEC54-C070-46F3-8679-0F5689AA5DD1}"/>
              </a:ext>
            </a:extLst>
          </p:cNvPr>
          <p:cNvSpPr/>
          <p:nvPr/>
        </p:nvSpPr>
        <p:spPr bwMode="gray">
          <a:xfrm>
            <a:off x="3323980" y="5000071"/>
            <a:ext cx="2496039" cy="1396246"/>
          </a:xfrm>
          <a:prstGeom prst="roundRect">
            <a:avLst>
              <a:gd name="adj" fmla="val 5993"/>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none" lIns="91440" tIns="72000" rIns="91440" bIns="45720" numCol="1" spcCol="0" rtlCol="0" fromWordArt="0" anchor="ctr" anchorCtr="0" forceAA="0" compatLnSpc="1">
            <a:prstTxWarp prst="textNoShape">
              <a:avLst/>
            </a:prstTxWarp>
            <a:noAutofit/>
          </a:bodyPr>
          <a:lstStyle/>
          <a:p>
            <a:pPr lvl="0" algn="ctr" eaLnBrk="1" hangingPunct="1">
              <a:spcBef>
                <a:spcPct val="20000"/>
              </a:spcBef>
            </a:pPr>
            <a:r>
              <a:rPr lang="ja-JP" altLang="en-US" sz="1800" b="1">
                <a:solidFill>
                  <a:srgbClr val="FFFFFF"/>
                </a:solidFill>
                <a:latin typeface="メイリオ" panose="020B0604030504040204" pitchFamily="50" charset="-128"/>
                <a:ea typeface="メイリオ" panose="020B0604030504040204" pitchFamily="50" charset="-128"/>
              </a:rPr>
              <a:t>できなかったこと</a:t>
            </a:r>
            <a:endParaRPr lang="en-US" altLang="ja-JP" sz="1800" b="1">
              <a:solidFill>
                <a:srgbClr val="FFFFFF"/>
              </a:solidFill>
              <a:latin typeface="メイリオ" panose="020B0604030504040204" pitchFamily="50" charset="-128"/>
              <a:ea typeface="メイリオ" panose="020B0604030504040204" pitchFamily="50" charset="-128"/>
            </a:endParaRPr>
          </a:p>
          <a:p>
            <a:pPr lvl="0" algn="ctr" eaLnBrk="1" hangingPunct="1">
              <a:spcBef>
                <a:spcPct val="20000"/>
              </a:spcBef>
            </a:pPr>
            <a:r>
              <a:rPr lang="en-US" altLang="ja-JP" sz="3200" b="1">
                <a:solidFill>
                  <a:srgbClr val="FFFFFF"/>
                </a:solidFill>
                <a:latin typeface="+mn-lt"/>
                <a:ea typeface="メイリオ" panose="020B0604030504040204" pitchFamily="50" charset="-128"/>
              </a:rPr>
              <a:t>BAD</a:t>
            </a:r>
            <a:endParaRPr lang="en-US" altLang="ja-JP" sz="2000" b="1">
              <a:solidFill>
                <a:srgbClr val="FFFFFF"/>
              </a:solidFill>
              <a:latin typeface="+mn-lt"/>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BCE90132-ED16-47FD-879F-A7195A2BA21A}"/>
              </a:ext>
            </a:extLst>
          </p:cNvPr>
          <p:cNvSpPr/>
          <p:nvPr/>
        </p:nvSpPr>
        <p:spPr bwMode="gray">
          <a:xfrm>
            <a:off x="5976156" y="5000071"/>
            <a:ext cx="2496039" cy="1396246"/>
          </a:xfrm>
          <a:prstGeom prst="roundRect">
            <a:avLst>
              <a:gd name="adj" fmla="val 5231"/>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none" lIns="91440" tIns="72000" rIns="91440" bIns="45720" numCol="1" spcCol="0" rtlCol="0" fromWordArt="0" anchor="ctr" anchorCtr="0" forceAA="0" compatLnSpc="1">
            <a:prstTxWarp prst="textNoShape">
              <a:avLst/>
            </a:prstTxWarp>
            <a:noAutofit/>
          </a:bodyPr>
          <a:lstStyle/>
          <a:p>
            <a:pPr algn="ctr" eaLnBrk="1" hangingPunct="1">
              <a:spcBef>
                <a:spcPct val="20000"/>
              </a:spcBef>
            </a:pPr>
            <a:r>
              <a:rPr kumimoji="1" lang="ja-JP" altLang="en-US" sz="1800" b="1">
                <a:solidFill>
                  <a:schemeClr val="bg1"/>
                </a:solidFill>
                <a:latin typeface="+mn-ea"/>
                <a:ea typeface="+mn-ea"/>
              </a:rPr>
              <a:t>次に気を付けたいこと</a:t>
            </a:r>
            <a:endParaRPr kumimoji="1" lang="en-US" altLang="ja-JP" sz="1800" b="1">
              <a:solidFill>
                <a:schemeClr val="bg1"/>
              </a:solidFill>
              <a:latin typeface="+mn-ea"/>
              <a:ea typeface="+mn-ea"/>
            </a:endParaRPr>
          </a:p>
          <a:p>
            <a:pPr algn="ctr" eaLnBrk="1" hangingPunct="1">
              <a:spcBef>
                <a:spcPct val="20000"/>
              </a:spcBef>
            </a:pPr>
            <a:r>
              <a:rPr lang="en-US" altLang="ja-JP" sz="3200" b="1">
                <a:solidFill>
                  <a:schemeClr val="bg1"/>
                </a:solidFill>
                <a:latin typeface="+mn-lt"/>
                <a:ea typeface="+mn-ea"/>
              </a:rPr>
              <a:t>NEXT</a:t>
            </a:r>
            <a:endParaRPr kumimoji="1" lang="en-US" altLang="ja-JP" sz="3200" b="1">
              <a:solidFill>
                <a:schemeClr val="bg1"/>
              </a:solidFill>
              <a:latin typeface="+mn-lt"/>
              <a:ea typeface="+mn-ea"/>
            </a:endParaRPr>
          </a:p>
        </p:txBody>
      </p:sp>
      <p:pic>
        <p:nvPicPr>
          <p:cNvPr id="19" name="グラフィックス 18">
            <a:extLst>
              <a:ext uri="{FF2B5EF4-FFF2-40B4-BE49-F238E27FC236}">
                <a16:creationId xmlns:a16="http://schemas.microsoft.com/office/drawing/2014/main" id="{709B1B4E-7501-4E65-8FDD-3C06BA666950}"/>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bwMode="gray">
          <a:xfrm flipH="1">
            <a:off x="7274692" y="3094022"/>
            <a:ext cx="1286638" cy="2377341"/>
          </a:xfrm>
          <a:custGeom>
            <a:avLst/>
            <a:gdLst>
              <a:gd name="connsiteX0" fmla="*/ 1285009 w 1285009"/>
              <a:gd name="connsiteY0" fmla="*/ 0 h 2374331"/>
              <a:gd name="connsiteX1" fmla="*/ 0 w 1285009"/>
              <a:gd name="connsiteY1" fmla="*/ 0 h 2374331"/>
              <a:gd name="connsiteX2" fmla="*/ 0 w 1285009"/>
              <a:gd name="connsiteY2" fmla="*/ 1469675 h 2374331"/>
              <a:gd name="connsiteX3" fmla="*/ 1143000 w 1285009"/>
              <a:gd name="connsiteY3" fmla="*/ 1469675 h 2374331"/>
              <a:gd name="connsiteX4" fmla="*/ 1143000 w 1285009"/>
              <a:gd name="connsiteY4" fmla="*/ 2374331 h 2374331"/>
              <a:gd name="connsiteX5" fmla="*/ 1285009 w 1285009"/>
              <a:gd name="connsiteY5" fmla="*/ 2374331 h 237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009" h="2374331">
                <a:moveTo>
                  <a:pt x="1285009" y="0"/>
                </a:moveTo>
                <a:lnTo>
                  <a:pt x="0" y="0"/>
                </a:lnTo>
                <a:lnTo>
                  <a:pt x="0" y="1469675"/>
                </a:lnTo>
                <a:lnTo>
                  <a:pt x="1143000" y="1469675"/>
                </a:lnTo>
                <a:lnTo>
                  <a:pt x="1143000" y="2374331"/>
                </a:lnTo>
                <a:lnTo>
                  <a:pt x="1285009" y="2374331"/>
                </a:lnTo>
                <a:close/>
              </a:path>
            </a:pathLst>
          </a:custGeom>
        </p:spPr>
      </p:pic>
      <p:sp>
        <p:nvSpPr>
          <p:cNvPr id="14" name="楕円 13">
            <a:extLst>
              <a:ext uri="{FF2B5EF4-FFF2-40B4-BE49-F238E27FC236}">
                <a16:creationId xmlns:a16="http://schemas.microsoft.com/office/drawing/2014/main" id="{EBAB659B-F9AC-4302-A54F-BBF86416479F}"/>
              </a:ext>
            </a:extLst>
          </p:cNvPr>
          <p:cNvSpPr/>
          <p:nvPr/>
        </p:nvSpPr>
        <p:spPr bwMode="gray">
          <a:xfrm>
            <a:off x="1689884" y="2538064"/>
            <a:ext cx="2354256" cy="1781872"/>
          </a:xfrm>
          <a:prstGeom prst="ellipse">
            <a:avLst/>
          </a:prstGeom>
          <a:solidFill>
            <a:schemeClr val="accent3"/>
          </a:solidFill>
          <a:ln w="25400" cap="flat" cmpd="sng" algn="ctr">
            <a:solidFill>
              <a:schemeClr val="bg1"/>
            </a:solidFill>
            <a:prstDash val="solid"/>
            <a:round/>
            <a:headEnd type="none" w="med" len="med"/>
            <a:tailEnd type="none" w="med" len="med"/>
          </a:ln>
          <a:effectLst/>
        </p:spPr>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lang="ja-JP" altLang="en-US" sz="2200" b="1" dirty="0">
                <a:solidFill>
                  <a:schemeClr val="bg1"/>
                </a:solidFill>
                <a:latin typeface="+mn-ea"/>
                <a:ea typeface="+mn-ea"/>
              </a:rPr>
              <a:t>リーダーシップ</a:t>
            </a:r>
            <a:endParaRPr lang="en-US" altLang="ja-JP" sz="2200" b="1" dirty="0">
              <a:solidFill>
                <a:schemeClr val="bg1"/>
              </a:solidFill>
              <a:latin typeface="+mn-ea"/>
              <a:ea typeface="+mn-ea"/>
            </a:endParaRPr>
          </a:p>
        </p:txBody>
      </p:sp>
      <p:sp>
        <p:nvSpPr>
          <p:cNvPr id="15" name="楕円 14">
            <a:extLst>
              <a:ext uri="{FF2B5EF4-FFF2-40B4-BE49-F238E27FC236}">
                <a16:creationId xmlns:a16="http://schemas.microsoft.com/office/drawing/2014/main" id="{553DE2EC-E368-4058-BB14-04AC4004D142}"/>
              </a:ext>
            </a:extLst>
          </p:cNvPr>
          <p:cNvSpPr/>
          <p:nvPr/>
        </p:nvSpPr>
        <p:spPr bwMode="gray">
          <a:xfrm>
            <a:off x="4883086" y="2538064"/>
            <a:ext cx="2354256" cy="1781872"/>
          </a:xfrm>
          <a:prstGeom prst="ellipse">
            <a:avLst/>
          </a:prstGeom>
          <a:solidFill>
            <a:schemeClr val="accent1"/>
          </a:solidFill>
          <a:ln w="25400" cap="flat" cmpd="sng" algn="ctr">
            <a:solidFill>
              <a:schemeClr val="bg1"/>
            </a:solidFill>
            <a:prstDash val="solid"/>
            <a:round/>
            <a:headEnd type="none" w="med" len="med"/>
            <a:tailEnd type="none" w="med" len="med"/>
          </a:ln>
          <a:effectLst/>
        </p:spPr>
        <p:txBody>
          <a:bodyPr rot="0" spcFirstLastPara="0" vertOverflow="overflow" horzOverflow="overflow" vert="horz" wrap="none" lIns="0" tIns="45720" rIns="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lang="ja-JP" altLang="en-US" sz="2200" b="1" dirty="0">
                <a:solidFill>
                  <a:schemeClr val="bg1"/>
                </a:solidFill>
                <a:latin typeface="+mn-ea"/>
                <a:ea typeface="+mn-ea"/>
              </a:rPr>
              <a:t>フォロワーシップ</a:t>
            </a:r>
            <a:endParaRPr lang="en-US" altLang="ja-JP" sz="2200" b="1" dirty="0">
              <a:solidFill>
                <a:schemeClr val="bg1"/>
              </a:solidFill>
              <a:latin typeface="+mn-ea"/>
              <a:ea typeface="+mn-ea"/>
            </a:endParaRPr>
          </a:p>
        </p:txBody>
      </p:sp>
    </p:spTree>
    <p:extLst>
      <p:ext uri="{BB962C8B-B14F-4D97-AF65-F5344CB8AC3E}">
        <p14:creationId xmlns:p14="http://schemas.microsoft.com/office/powerpoint/2010/main" val="594047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D6B4BB-CA37-4D51-BB56-6263E4707348}"/>
              </a:ext>
            </a:extLst>
          </p:cNvPr>
          <p:cNvSpPr>
            <a:spLocks noGrp="1"/>
          </p:cNvSpPr>
          <p:nvPr>
            <p:ph type="title"/>
          </p:nvPr>
        </p:nvSpPr>
        <p:spPr/>
        <p:txBody>
          <a:bodyPr/>
          <a:lstStyle/>
          <a:p>
            <a:r>
              <a:rPr kumimoji="1" lang="ja-JP" altLang="en-US" sz="2800"/>
              <a:t>開催目的</a:t>
            </a:r>
          </a:p>
        </p:txBody>
      </p:sp>
      <p:sp>
        <p:nvSpPr>
          <p:cNvPr id="3" name="下矢印 17">
            <a:extLst>
              <a:ext uri="{FF2B5EF4-FFF2-40B4-BE49-F238E27FC236}">
                <a16:creationId xmlns:a16="http://schemas.microsoft.com/office/drawing/2014/main" id="{4D148528-AD1E-49A6-A05F-59A3B3CD1240}"/>
              </a:ext>
            </a:extLst>
          </p:cNvPr>
          <p:cNvSpPr/>
          <p:nvPr/>
        </p:nvSpPr>
        <p:spPr bwMode="gray">
          <a:xfrm>
            <a:off x="2132238" y="1772816"/>
            <a:ext cx="4879524" cy="3075787"/>
          </a:xfrm>
          <a:prstGeom prst="downArrow">
            <a:avLst>
              <a:gd name="adj1" fmla="val 50000"/>
              <a:gd name="adj2" fmla="val 19959"/>
            </a:avLst>
          </a:prstGeom>
          <a:solidFill>
            <a:srgbClr val="FFFFFF">
              <a:lumMod val="65000"/>
            </a:srgb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20000"/>
              </a:lnSpc>
              <a:spcBef>
                <a:spcPct val="20000"/>
              </a:spcBef>
              <a:spcAft>
                <a:spcPts val="0"/>
              </a:spcAft>
              <a:buClr>
                <a:srgbClr val="0000FF"/>
              </a:buClr>
              <a:buSzTx/>
              <a:buFontTx/>
              <a:buNone/>
              <a:tabLst/>
              <a:defRPr/>
            </a:pPr>
            <a:endParaRPr kumimoji="0" lang="ja-JP" altLang="en-US" sz="2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785AA36F-C762-4AEF-A8C3-82060F18D449}"/>
              </a:ext>
            </a:extLst>
          </p:cNvPr>
          <p:cNvSpPr/>
          <p:nvPr/>
        </p:nvSpPr>
        <p:spPr bwMode="gray">
          <a:xfrm>
            <a:off x="910234" y="1119810"/>
            <a:ext cx="7968095" cy="864733"/>
          </a:xfrm>
          <a:prstGeom prst="rect">
            <a:avLst/>
          </a:prstGeom>
          <a:solidFill>
            <a:srgbClr val="FFFFFF"/>
          </a:solidFill>
          <a:ln w="28575" cap="flat" cmpd="sng" algn="ctr">
            <a:solidFill>
              <a:srgbClr val="AAAAAA"/>
            </a:solidFill>
            <a:prstDash val="solid"/>
            <a:round/>
            <a:headEnd type="none" w="med" len="med"/>
            <a:tailEnd type="none" w="med" len="med"/>
          </a:ln>
          <a:effectLst/>
        </p:spPr>
        <p:txBody>
          <a:bodyPr rot="0" spcFirstLastPara="0" vertOverflow="overflow" horzOverflow="overflow" vert="horz" wrap="square" lIns="91440" tIns="72000" rIns="36000" bIns="0" numCol="1" spcCol="0" rtlCol="0" fromWordArt="0" anchor="ctr" anchorCtr="0" forceAA="0" compatLnSpc="1">
            <a:prstTxWarp prst="textNoShape">
              <a:avLst/>
            </a:prstTxWarp>
            <a:noAutofit/>
          </a:bodyPr>
          <a:lstStyle/>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スポーツボランティア活動には、ボランティアを取りまとめるリーダーが必要であることを理解する</a:t>
            </a:r>
            <a:endParaRPr kumimoji="0" lang="en-US" altLang="ja-JP"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DF51AB50-603D-4109-9B67-642CA0FACD9A}"/>
              </a:ext>
            </a:extLst>
          </p:cNvPr>
          <p:cNvSpPr/>
          <p:nvPr/>
        </p:nvSpPr>
        <p:spPr bwMode="gray">
          <a:xfrm>
            <a:off x="910234" y="2203965"/>
            <a:ext cx="7967800" cy="864096"/>
          </a:xfrm>
          <a:prstGeom prst="rect">
            <a:avLst/>
          </a:prstGeom>
          <a:solidFill>
            <a:srgbClr val="FFFFFF"/>
          </a:solidFill>
          <a:ln w="28575" cap="flat" cmpd="sng" algn="ctr">
            <a:solidFill>
              <a:srgbClr val="AAAAAA"/>
            </a:solidFill>
            <a:prstDash val="solid"/>
            <a:round/>
            <a:headEnd type="none" w="med" len="med"/>
            <a:tailEnd type="none" w="med" len="med"/>
          </a:ln>
          <a:effectLst/>
        </p:spPr>
        <p:txBody>
          <a:bodyPr rot="0" spcFirstLastPara="0" vertOverflow="overflow" horzOverflow="overflow" vert="horz" wrap="square" lIns="91440" tIns="72000" rIns="36000" bIns="0" numCol="1" spcCol="0" rtlCol="0" fromWordArt="0" anchor="ctr" anchorCtr="0" forceAA="0" compatLnSpc="1">
            <a:prstTxWarp prst="textNoShape">
              <a:avLst/>
            </a:prstTxWarp>
            <a:noAutofit/>
          </a:bodyPr>
          <a:lstStyle/>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スポーツボランティア・リーダーの</a:t>
            </a:r>
            <a:endParaRPr kumimoji="0" lang="en-US" altLang="ja-JP"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kern="0">
                <a:solidFill>
                  <a:schemeClr val="bg2">
                    <a:lumMod val="25000"/>
                  </a:schemeClr>
                </a:solidFill>
                <a:latin typeface="メイリオ" panose="020B0604030504040204" pitchFamily="50" charset="-128"/>
                <a:ea typeface="メイリオ" panose="020B0604030504040204" pitchFamily="50" charset="-128"/>
              </a:rPr>
              <a:t>　　　　　　　　　　　　</a:t>
            </a: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役割と心構えを理解する</a:t>
            </a:r>
          </a:p>
        </p:txBody>
      </p:sp>
      <p:sp>
        <p:nvSpPr>
          <p:cNvPr id="6" name="正方形/長方形 5">
            <a:extLst>
              <a:ext uri="{FF2B5EF4-FFF2-40B4-BE49-F238E27FC236}">
                <a16:creationId xmlns:a16="http://schemas.microsoft.com/office/drawing/2014/main" id="{254DB686-949D-4FA0-A5D7-5FCF1C24038E}"/>
              </a:ext>
            </a:extLst>
          </p:cNvPr>
          <p:cNvSpPr/>
          <p:nvPr/>
        </p:nvSpPr>
        <p:spPr bwMode="gray">
          <a:xfrm>
            <a:off x="322913" y="2203963"/>
            <a:ext cx="863873" cy="8640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200000"/>
              </a:lnSpc>
              <a:spcBef>
                <a:spcPct val="20000"/>
              </a:spcBef>
              <a:spcAft>
                <a:spcPts val="0"/>
              </a:spcAft>
              <a:buClr>
                <a:srgbClr val="0000FF"/>
              </a:buClr>
              <a:buSzTx/>
              <a:buFontTx/>
              <a:buNone/>
              <a:tabLst/>
              <a:defRPr/>
            </a:pPr>
            <a:r>
              <a:rPr kumimoji="0" lang="en-US" altLang="ja-JP" sz="36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rPr>
              <a:t>2</a:t>
            </a:r>
          </a:p>
        </p:txBody>
      </p:sp>
      <p:sp>
        <p:nvSpPr>
          <p:cNvPr id="7" name="正方形/長方形 6">
            <a:extLst>
              <a:ext uri="{FF2B5EF4-FFF2-40B4-BE49-F238E27FC236}">
                <a16:creationId xmlns:a16="http://schemas.microsoft.com/office/drawing/2014/main" id="{D48D1B8C-0906-4E79-A2EE-42F87B4F7218}"/>
              </a:ext>
            </a:extLst>
          </p:cNvPr>
          <p:cNvSpPr/>
          <p:nvPr/>
        </p:nvSpPr>
        <p:spPr bwMode="gray">
          <a:xfrm>
            <a:off x="941901" y="3255200"/>
            <a:ext cx="7967800" cy="864096"/>
          </a:xfrm>
          <a:prstGeom prst="rect">
            <a:avLst/>
          </a:prstGeom>
          <a:solidFill>
            <a:srgbClr val="FFFFFF"/>
          </a:solidFill>
          <a:ln w="28575" cap="flat" cmpd="sng" algn="ctr">
            <a:solidFill>
              <a:srgbClr val="AAAAAA"/>
            </a:solidFill>
            <a:prstDash val="solid"/>
            <a:round/>
            <a:headEnd type="none" w="med" len="med"/>
            <a:tailEnd type="none" w="med" len="med"/>
          </a:ln>
          <a:effectLst/>
        </p:spPr>
        <p:txBody>
          <a:bodyPr rot="0" spcFirstLastPara="0" vertOverflow="overflow" horzOverflow="overflow" vert="horz" wrap="square" lIns="91440" tIns="72000" rIns="36000" bIns="0" numCol="1" spcCol="0" rtlCol="0" fromWordArt="0" anchor="ctr" anchorCtr="0" forceAA="0" compatLnSpc="1">
            <a:prstTxWarp prst="textNoShape">
              <a:avLst/>
            </a:prstTxWarp>
            <a:noAutofit/>
          </a:bodyPr>
          <a:lstStyle/>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一人ひとりが、なりたいリーダー像を思い描き、</a:t>
            </a:r>
            <a:endParaRPr kumimoji="0" lang="en-US" altLang="ja-JP"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kern="0">
                <a:solidFill>
                  <a:schemeClr val="bg2">
                    <a:lumMod val="25000"/>
                  </a:schemeClr>
                </a:solidFill>
                <a:latin typeface="メイリオ" panose="020B0604030504040204" pitchFamily="50" charset="-128"/>
                <a:ea typeface="メイリオ" panose="020B0604030504040204" pitchFamily="50" charset="-128"/>
              </a:rPr>
              <a:t>　　　　　　　　　　　　</a:t>
            </a: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行動に移せるようになる</a:t>
            </a:r>
          </a:p>
        </p:txBody>
      </p:sp>
      <p:sp>
        <p:nvSpPr>
          <p:cNvPr id="8" name="正方形/長方形 7">
            <a:extLst>
              <a:ext uri="{FF2B5EF4-FFF2-40B4-BE49-F238E27FC236}">
                <a16:creationId xmlns:a16="http://schemas.microsoft.com/office/drawing/2014/main" id="{278706B3-5F4E-41E4-922E-23902B4F6224}"/>
              </a:ext>
            </a:extLst>
          </p:cNvPr>
          <p:cNvSpPr/>
          <p:nvPr/>
        </p:nvSpPr>
        <p:spPr bwMode="gray">
          <a:xfrm>
            <a:off x="341390" y="3255199"/>
            <a:ext cx="863873" cy="8640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200000"/>
              </a:lnSpc>
              <a:spcBef>
                <a:spcPct val="20000"/>
              </a:spcBef>
              <a:spcAft>
                <a:spcPts val="0"/>
              </a:spcAft>
              <a:buClr>
                <a:srgbClr val="0000FF"/>
              </a:buClr>
              <a:buSzTx/>
              <a:buFontTx/>
              <a:buNone/>
              <a:tabLst/>
              <a:defRPr/>
            </a:pPr>
            <a:r>
              <a:rPr kumimoji="0" lang="en-US" altLang="ja-JP" sz="36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rPr>
              <a:t>3</a:t>
            </a:r>
          </a:p>
        </p:txBody>
      </p:sp>
      <p:sp>
        <p:nvSpPr>
          <p:cNvPr id="9" name="正方形/長方形 8">
            <a:extLst>
              <a:ext uri="{FF2B5EF4-FFF2-40B4-BE49-F238E27FC236}">
                <a16:creationId xmlns:a16="http://schemas.microsoft.com/office/drawing/2014/main" id="{0448F626-EFF6-4624-9502-DE76F0900F48}"/>
              </a:ext>
            </a:extLst>
          </p:cNvPr>
          <p:cNvSpPr/>
          <p:nvPr/>
        </p:nvSpPr>
        <p:spPr bwMode="gray">
          <a:xfrm>
            <a:off x="587632" y="4848603"/>
            <a:ext cx="7968736" cy="1533147"/>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
                <a:srgbClr val="0000FF"/>
              </a:buClr>
              <a:buSzTx/>
              <a:buFontTx/>
              <a:buNone/>
              <a:tabLst/>
              <a:defRPr/>
            </a:pPr>
            <a:r>
              <a:rPr kumimoji="0" lang="ja-JP" altLang="en-US" sz="2800" kern="0">
                <a:solidFill>
                  <a:srgbClr val="FFFFFF"/>
                </a:solidFill>
                <a:latin typeface="メイリオ" panose="020B0604030504040204" pitchFamily="50" charset="-128"/>
                <a:ea typeface="メイリオ" panose="020B0604030504040204" pitchFamily="50" charset="-128"/>
              </a:rPr>
              <a:t>スポーツの現場に限らず、</a:t>
            </a:r>
            <a:endParaRPr kumimoji="0" lang="en-US" altLang="ja-JP" sz="2800" kern="0">
              <a:solidFill>
                <a:srgbClr val="FFFFFF"/>
              </a:solidFill>
              <a:latin typeface="メイリオ" panose="020B0604030504040204" pitchFamily="50" charset="-128"/>
              <a:ea typeface="メイリオ" panose="020B0604030504040204" pitchFamily="50" charset="-128"/>
            </a:endParaRPr>
          </a:p>
          <a:p>
            <a:pPr marL="0" marR="0" lvl="0" indent="0" algn="ctr" defTabSz="914400" eaLnBrk="1" fontAlgn="auto" latinLnBrk="0" hangingPunct="1">
              <a:spcBef>
                <a:spcPts val="0"/>
              </a:spcBef>
              <a:spcAft>
                <a:spcPts val="0"/>
              </a:spcAft>
              <a:buClr>
                <a:srgbClr val="0000FF"/>
              </a:buClr>
              <a:buSzTx/>
              <a:buFontTx/>
              <a:buNone/>
              <a:tabLst/>
              <a:defRPr/>
            </a:pPr>
            <a:r>
              <a:rPr kumimoji="0" lang="ja-JP" altLang="en-US" sz="2800" kern="0">
                <a:solidFill>
                  <a:srgbClr val="FFFFFF"/>
                </a:solidFill>
                <a:latin typeface="メイリオ" panose="020B0604030504040204" pitchFamily="50" charset="-128"/>
                <a:ea typeface="メイリオ" panose="020B0604030504040204" pitchFamily="50" charset="-128"/>
              </a:rPr>
              <a:t>ボランティアのリーダーとして活躍するうえで必要な知識やスキルを身に付ける</a:t>
            </a:r>
          </a:p>
        </p:txBody>
      </p:sp>
      <p:sp>
        <p:nvSpPr>
          <p:cNvPr id="10" name="正方形/長方形 9">
            <a:extLst>
              <a:ext uri="{FF2B5EF4-FFF2-40B4-BE49-F238E27FC236}">
                <a16:creationId xmlns:a16="http://schemas.microsoft.com/office/drawing/2014/main" id="{DDF476AB-FF91-4F09-B3E9-17A8EF691B9C}"/>
              </a:ext>
            </a:extLst>
          </p:cNvPr>
          <p:cNvSpPr/>
          <p:nvPr/>
        </p:nvSpPr>
        <p:spPr bwMode="gray">
          <a:xfrm>
            <a:off x="309698" y="1119810"/>
            <a:ext cx="863873" cy="864735"/>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200000"/>
              </a:lnSpc>
              <a:spcBef>
                <a:spcPct val="20000"/>
              </a:spcBef>
              <a:spcAft>
                <a:spcPts val="0"/>
              </a:spcAft>
              <a:buClr>
                <a:srgbClr val="0000FF"/>
              </a:buClr>
              <a:buSzTx/>
              <a:buFontTx/>
              <a:buNone/>
              <a:tabLst/>
              <a:defRPr/>
            </a:pPr>
            <a:r>
              <a:rPr kumimoji="0" lang="en-US" altLang="ja-JP" sz="36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rPr>
              <a:t>1</a:t>
            </a:r>
          </a:p>
        </p:txBody>
      </p:sp>
    </p:spTree>
    <p:extLst>
      <p:ext uri="{BB962C8B-B14F-4D97-AF65-F5344CB8AC3E}">
        <p14:creationId xmlns:p14="http://schemas.microsoft.com/office/powerpoint/2010/main" val="5235685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四角形: 角を丸くする 87">
            <a:extLst>
              <a:ext uri="{FF2B5EF4-FFF2-40B4-BE49-F238E27FC236}">
                <a16:creationId xmlns:a16="http://schemas.microsoft.com/office/drawing/2014/main" id="{8764FB0F-9AAE-4398-AD83-9436FBE5AB4E}"/>
              </a:ext>
            </a:extLst>
          </p:cNvPr>
          <p:cNvSpPr/>
          <p:nvPr/>
        </p:nvSpPr>
        <p:spPr bwMode="gray">
          <a:xfrm>
            <a:off x="4135025" y="2868913"/>
            <a:ext cx="4261343" cy="1534363"/>
          </a:xfrm>
          <a:prstGeom prst="roundRect">
            <a:avLst>
              <a:gd name="adj" fmla="val 7025"/>
            </a:avLst>
          </a:prstGeom>
          <a:solidFill>
            <a:schemeClr val="tx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86" name="四角形: 角を丸くする 85">
            <a:extLst>
              <a:ext uri="{FF2B5EF4-FFF2-40B4-BE49-F238E27FC236}">
                <a16:creationId xmlns:a16="http://schemas.microsoft.com/office/drawing/2014/main" id="{F6D3067C-8061-4B0C-853B-593BD0550A70}"/>
              </a:ext>
            </a:extLst>
          </p:cNvPr>
          <p:cNvSpPr/>
          <p:nvPr/>
        </p:nvSpPr>
        <p:spPr bwMode="gray">
          <a:xfrm>
            <a:off x="1671954" y="4821457"/>
            <a:ext cx="6724414" cy="962987"/>
          </a:xfrm>
          <a:prstGeom prst="roundRect">
            <a:avLst>
              <a:gd name="adj" fmla="val 8528"/>
            </a:avLst>
          </a:prstGeom>
          <a:solidFill>
            <a:schemeClr val="tx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84" name="四角形: 角を丸くする 83">
            <a:extLst>
              <a:ext uri="{FF2B5EF4-FFF2-40B4-BE49-F238E27FC236}">
                <a16:creationId xmlns:a16="http://schemas.microsoft.com/office/drawing/2014/main" id="{D2BA97DE-24FF-4B7A-A993-701F08F30837}"/>
              </a:ext>
            </a:extLst>
          </p:cNvPr>
          <p:cNvSpPr/>
          <p:nvPr/>
        </p:nvSpPr>
        <p:spPr bwMode="gray">
          <a:xfrm>
            <a:off x="851746" y="4821457"/>
            <a:ext cx="740119" cy="962987"/>
          </a:xfrm>
          <a:prstGeom prst="roundRect">
            <a:avLst>
              <a:gd name="adj" fmla="val 12749"/>
            </a:avLst>
          </a:prstGeom>
          <a:solidFill>
            <a:srgbClr val="FFD1D5"/>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15" name="四角形: 角を丸くする 14">
            <a:extLst>
              <a:ext uri="{FF2B5EF4-FFF2-40B4-BE49-F238E27FC236}">
                <a16:creationId xmlns:a16="http://schemas.microsoft.com/office/drawing/2014/main" id="{726DB1FE-86C8-448C-988E-4B47B4B83FFE}"/>
              </a:ext>
            </a:extLst>
          </p:cNvPr>
          <p:cNvSpPr/>
          <p:nvPr/>
        </p:nvSpPr>
        <p:spPr bwMode="gray">
          <a:xfrm>
            <a:off x="851746" y="2868913"/>
            <a:ext cx="3196219" cy="1534363"/>
          </a:xfrm>
          <a:prstGeom prst="roundRect">
            <a:avLst>
              <a:gd name="adj" fmla="val 7025"/>
            </a:avLst>
          </a:prstGeom>
          <a:solidFill>
            <a:srgbClr val="FFD1D5"/>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87" name="正方形/長方形 86">
            <a:extLst>
              <a:ext uri="{FF2B5EF4-FFF2-40B4-BE49-F238E27FC236}">
                <a16:creationId xmlns:a16="http://schemas.microsoft.com/office/drawing/2014/main" id="{C5E6BD8B-BCD1-4A6A-B676-BC6FB2BD8D1A}"/>
              </a:ext>
            </a:extLst>
          </p:cNvPr>
          <p:cNvSpPr/>
          <p:nvPr/>
        </p:nvSpPr>
        <p:spPr bwMode="gray">
          <a:xfrm>
            <a:off x="549709" y="2296186"/>
            <a:ext cx="4824425" cy="458271"/>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10800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ja-JP" altLang="en-US" sz="2200">
                <a:solidFill>
                  <a:schemeClr val="bg2">
                    <a:lumMod val="25000"/>
                  </a:schemeClr>
                </a:solidFill>
                <a:latin typeface="+mn-ea"/>
                <a:ea typeface="+mn-ea"/>
              </a:rPr>
              <a:t>例えば、チームのメンバーが</a:t>
            </a:r>
            <a:endParaRPr lang="en-US" altLang="ja-JP" sz="2200">
              <a:solidFill>
                <a:schemeClr val="bg2">
                  <a:lumMod val="25000"/>
                </a:schemeClr>
              </a:solidFill>
              <a:latin typeface="+mn-ea"/>
              <a:ea typeface="+mn-ea"/>
            </a:endParaRPr>
          </a:p>
        </p:txBody>
      </p:sp>
      <p:sp>
        <p:nvSpPr>
          <p:cNvPr id="5" name="二等辺三角形 4">
            <a:extLst>
              <a:ext uri="{FF2B5EF4-FFF2-40B4-BE49-F238E27FC236}">
                <a16:creationId xmlns:a16="http://schemas.microsoft.com/office/drawing/2014/main" id="{4C77178A-64F9-404E-A638-7A835B009359}"/>
              </a:ext>
            </a:extLst>
          </p:cNvPr>
          <p:cNvSpPr/>
          <p:nvPr/>
        </p:nvSpPr>
        <p:spPr bwMode="gray">
          <a:xfrm rot="10800000">
            <a:off x="4159629" y="4522674"/>
            <a:ext cx="935136" cy="214722"/>
          </a:xfrm>
          <a:prstGeom prst="triangle">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2" name="タイトル 1">
            <a:extLst>
              <a:ext uri="{FF2B5EF4-FFF2-40B4-BE49-F238E27FC236}">
                <a16:creationId xmlns:a16="http://schemas.microsoft.com/office/drawing/2014/main" id="{0D43BF99-137E-488F-9FAD-F95EB5646B18}"/>
              </a:ext>
            </a:extLst>
          </p:cNvPr>
          <p:cNvSpPr>
            <a:spLocks noGrp="1"/>
          </p:cNvSpPr>
          <p:nvPr>
            <p:ph type="title"/>
          </p:nvPr>
        </p:nvSpPr>
        <p:spPr bwMode="gray"/>
        <p:txBody>
          <a:bodyPr/>
          <a:lstStyle/>
          <a:p>
            <a:r>
              <a:rPr lang="ja-JP" altLang="en-US" sz="2800" spc="0"/>
              <a:t>コミュニケーションで意識すること</a:t>
            </a:r>
            <a:endParaRPr kumimoji="1" lang="ja-JP" altLang="en-US" sz="2800" spc="0"/>
          </a:p>
        </p:txBody>
      </p:sp>
      <p:sp>
        <p:nvSpPr>
          <p:cNvPr id="42" name="正方形/長方形 41">
            <a:extLst>
              <a:ext uri="{FF2B5EF4-FFF2-40B4-BE49-F238E27FC236}">
                <a16:creationId xmlns:a16="http://schemas.microsoft.com/office/drawing/2014/main" id="{FEDC642C-175A-4469-8A76-A775D26AC4C7}"/>
              </a:ext>
            </a:extLst>
          </p:cNvPr>
          <p:cNvSpPr/>
          <p:nvPr/>
        </p:nvSpPr>
        <p:spPr bwMode="gray">
          <a:xfrm>
            <a:off x="323850" y="5983747"/>
            <a:ext cx="8496299" cy="51147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b="1" spc="-150">
                <a:solidFill>
                  <a:schemeClr val="bg2">
                    <a:lumMod val="25000"/>
                  </a:schemeClr>
                </a:solidFill>
                <a:latin typeface="+mn-ea"/>
                <a:ea typeface="+mn-ea"/>
              </a:rPr>
              <a:t>ハーディング効果によってネガティブな人が増えていってしまう</a:t>
            </a:r>
            <a:endParaRPr lang="en-US" altLang="ja-JP" b="1" spc="-150">
              <a:solidFill>
                <a:schemeClr val="bg2">
                  <a:lumMod val="25000"/>
                </a:schemeClr>
              </a:solidFill>
              <a:latin typeface="+mn-ea"/>
              <a:ea typeface="+mn-ea"/>
            </a:endParaRPr>
          </a:p>
        </p:txBody>
      </p:sp>
      <p:sp>
        <p:nvSpPr>
          <p:cNvPr id="38" name="四角形: 角を丸くする 37">
            <a:extLst>
              <a:ext uri="{FF2B5EF4-FFF2-40B4-BE49-F238E27FC236}">
                <a16:creationId xmlns:a16="http://schemas.microsoft.com/office/drawing/2014/main" id="{16E41F31-FA09-4B9E-B5C8-611A8A823952}"/>
              </a:ext>
            </a:extLst>
          </p:cNvPr>
          <p:cNvSpPr/>
          <p:nvPr/>
        </p:nvSpPr>
        <p:spPr bwMode="gray">
          <a:xfrm>
            <a:off x="549709" y="1125539"/>
            <a:ext cx="8054541" cy="1105862"/>
          </a:xfrm>
          <a:prstGeom prst="roundRect">
            <a:avLst>
              <a:gd name="adj" fmla="val 9501"/>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144000" rIns="91440" bIns="45720" numCol="1" spcCol="0" rtlCol="0" fromWordArt="0" anchor="t" anchorCtr="0" forceAA="0" compatLnSpc="1">
            <a:prstTxWarp prst="textNoShape">
              <a:avLst/>
            </a:prstTxWarp>
            <a:noAutofit/>
          </a:bodyPr>
          <a:lstStyle/>
          <a:p>
            <a:pPr algn="ctr" eaLnBrk="1" hangingPunct="1">
              <a:lnSpc>
                <a:spcPct val="110000"/>
              </a:lnSpc>
              <a:spcBef>
                <a:spcPts val="0"/>
              </a:spcBef>
            </a:pPr>
            <a:r>
              <a:rPr lang="ja-JP" altLang="en-US" sz="2800" b="1">
                <a:solidFill>
                  <a:schemeClr val="bg1"/>
                </a:solidFill>
                <a:latin typeface="+mn-ea"/>
                <a:ea typeface="+mn-ea"/>
              </a:rPr>
              <a:t>ハーディング効果</a:t>
            </a:r>
            <a:endParaRPr lang="en-US" altLang="ja-JP" sz="2800" b="1">
              <a:solidFill>
                <a:schemeClr val="bg1"/>
              </a:solidFill>
              <a:latin typeface="+mn-ea"/>
              <a:ea typeface="+mn-ea"/>
            </a:endParaRPr>
          </a:p>
          <a:p>
            <a:pPr algn="ctr" eaLnBrk="1" hangingPunct="1">
              <a:lnSpc>
                <a:spcPct val="110000"/>
              </a:lnSpc>
              <a:spcBef>
                <a:spcPts val="0"/>
              </a:spcBef>
            </a:pPr>
            <a:r>
              <a:rPr lang="ja-JP" altLang="en-US">
                <a:solidFill>
                  <a:schemeClr val="bg1"/>
                </a:solidFill>
                <a:latin typeface="+mn-ea"/>
                <a:ea typeface="+mn-ea"/>
              </a:rPr>
              <a:t>周囲の人々と同じ選択をすることで安心感を得たい心理</a:t>
            </a:r>
          </a:p>
          <a:p>
            <a:pPr algn="ctr" eaLnBrk="1" hangingPunct="1">
              <a:lnSpc>
                <a:spcPct val="110000"/>
              </a:lnSpc>
              <a:spcBef>
                <a:spcPts val="0"/>
              </a:spcBef>
            </a:pPr>
            <a:endParaRPr kumimoji="1" lang="ja-JP" altLang="en-US" sz="2000">
              <a:solidFill>
                <a:schemeClr val="bg1"/>
              </a:solidFill>
              <a:latin typeface="+mn-ea"/>
              <a:ea typeface="+mn-ea"/>
            </a:endParaRPr>
          </a:p>
        </p:txBody>
      </p:sp>
      <p:pic>
        <p:nvPicPr>
          <p:cNvPr id="6" name="グラフィックス 5">
            <a:extLst>
              <a:ext uri="{FF2B5EF4-FFF2-40B4-BE49-F238E27FC236}">
                <a16:creationId xmlns:a16="http://schemas.microsoft.com/office/drawing/2014/main" id="{2A53DDAB-60BE-4A9B-B82E-8BD8ED47D7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339313" y="3523358"/>
            <a:ext cx="276814" cy="792563"/>
          </a:xfrm>
          <a:prstGeom prst="rect">
            <a:avLst/>
          </a:prstGeom>
        </p:spPr>
      </p:pic>
      <p:pic>
        <p:nvPicPr>
          <p:cNvPr id="8" name="グラフィックス 7">
            <a:extLst>
              <a:ext uri="{FF2B5EF4-FFF2-40B4-BE49-F238E27FC236}">
                <a16:creationId xmlns:a16="http://schemas.microsoft.com/office/drawing/2014/main" id="{87A0BE62-5A11-4CEB-A1AF-E880D435E21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1031181" y="3614799"/>
            <a:ext cx="384626" cy="690579"/>
          </a:xfrm>
          <a:prstGeom prst="rect">
            <a:avLst/>
          </a:prstGeom>
        </p:spPr>
      </p:pic>
      <p:sp>
        <p:nvSpPr>
          <p:cNvPr id="39" name="四角形: 角を丸くする 38">
            <a:extLst>
              <a:ext uri="{FF2B5EF4-FFF2-40B4-BE49-F238E27FC236}">
                <a16:creationId xmlns:a16="http://schemas.microsoft.com/office/drawing/2014/main" id="{B2871525-5F6F-4530-9E60-F431E2A23B0B}"/>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lang="en-US" altLang="ja-JP" sz="2800" b="1">
                <a:solidFill>
                  <a:schemeClr val="bg1"/>
                </a:solidFill>
                <a:latin typeface="+mn-lt"/>
              </a:rPr>
              <a:t>2</a:t>
            </a:r>
            <a:endParaRPr kumimoji="1" lang="ja-JP" altLang="en-US" sz="2800" b="1" i="0" u="none" strike="noStrike" cap="none" normalizeH="0" baseline="0">
              <a:ln>
                <a:noFill/>
              </a:ln>
              <a:solidFill>
                <a:schemeClr val="bg1"/>
              </a:solidFill>
              <a:effectLst/>
              <a:latin typeface="+mn-lt"/>
              <a:ea typeface="ＭＳ Ｐゴシック" panose="020B0600070205080204" pitchFamily="50" charset="-128"/>
            </a:endParaRPr>
          </a:p>
        </p:txBody>
      </p:sp>
      <p:pic>
        <p:nvPicPr>
          <p:cNvPr id="40" name="グラフィックス 39">
            <a:extLst>
              <a:ext uri="{FF2B5EF4-FFF2-40B4-BE49-F238E27FC236}">
                <a16:creationId xmlns:a16="http://schemas.microsoft.com/office/drawing/2014/main" id="{7E5B884B-1F4F-49AB-882D-50EDA1CEE1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1858214" y="3614799"/>
            <a:ext cx="384626" cy="690579"/>
          </a:xfrm>
          <a:prstGeom prst="rect">
            <a:avLst/>
          </a:prstGeom>
        </p:spPr>
      </p:pic>
      <p:pic>
        <p:nvPicPr>
          <p:cNvPr id="41" name="グラフィックス 40">
            <a:extLst>
              <a:ext uri="{FF2B5EF4-FFF2-40B4-BE49-F238E27FC236}">
                <a16:creationId xmlns:a16="http://schemas.microsoft.com/office/drawing/2014/main" id="{589A6EC5-77E5-47B9-B922-8E7057A51D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2685247" y="3614799"/>
            <a:ext cx="384626" cy="690579"/>
          </a:xfrm>
          <a:prstGeom prst="rect">
            <a:avLst/>
          </a:prstGeom>
        </p:spPr>
      </p:pic>
      <p:pic>
        <p:nvPicPr>
          <p:cNvPr id="44" name="グラフィックス 43">
            <a:extLst>
              <a:ext uri="{FF2B5EF4-FFF2-40B4-BE49-F238E27FC236}">
                <a16:creationId xmlns:a16="http://schemas.microsoft.com/office/drawing/2014/main" id="{FB4633ED-AA6A-4A23-BC2A-FDDD5EA1BAB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3512280" y="3614799"/>
            <a:ext cx="384626" cy="690579"/>
          </a:xfrm>
          <a:prstGeom prst="rect">
            <a:avLst/>
          </a:prstGeom>
        </p:spPr>
      </p:pic>
      <p:pic>
        <p:nvPicPr>
          <p:cNvPr id="45" name="グラフィックス 44">
            <a:extLst>
              <a:ext uri="{FF2B5EF4-FFF2-40B4-BE49-F238E27FC236}">
                <a16:creationId xmlns:a16="http://schemas.microsoft.com/office/drawing/2014/main" id="{5989DA52-AC19-489F-A34D-DDC552CC6E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5058534" y="3523358"/>
            <a:ext cx="276814" cy="792563"/>
          </a:xfrm>
          <a:prstGeom prst="rect">
            <a:avLst/>
          </a:prstGeom>
        </p:spPr>
      </p:pic>
      <p:pic>
        <p:nvPicPr>
          <p:cNvPr id="47" name="グラフィックス 46">
            <a:extLst>
              <a:ext uri="{FF2B5EF4-FFF2-40B4-BE49-F238E27FC236}">
                <a16:creationId xmlns:a16="http://schemas.microsoft.com/office/drawing/2014/main" id="{F82C8B5E-42AB-488F-A06A-5FE85B6E97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5777755" y="3523358"/>
            <a:ext cx="276814" cy="792563"/>
          </a:xfrm>
          <a:prstGeom prst="rect">
            <a:avLst/>
          </a:prstGeom>
        </p:spPr>
      </p:pic>
      <p:pic>
        <p:nvPicPr>
          <p:cNvPr id="60" name="グラフィックス 59">
            <a:extLst>
              <a:ext uri="{FF2B5EF4-FFF2-40B4-BE49-F238E27FC236}">
                <a16:creationId xmlns:a16="http://schemas.microsoft.com/office/drawing/2014/main" id="{8585653C-CD6A-4677-926B-E9A4931A8B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6496976" y="3523358"/>
            <a:ext cx="276814" cy="792563"/>
          </a:xfrm>
          <a:prstGeom prst="rect">
            <a:avLst/>
          </a:prstGeom>
        </p:spPr>
      </p:pic>
      <p:pic>
        <p:nvPicPr>
          <p:cNvPr id="61" name="グラフィックス 60">
            <a:extLst>
              <a:ext uri="{FF2B5EF4-FFF2-40B4-BE49-F238E27FC236}">
                <a16:creationId xmlns:a16="http://schemas.microsoft.com/office/drawing/2014/main" id="{57AEB144-F4D0-439F-9C5D-B4ADD6343D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7216197" y="3523358"/>
            <a:ext cx="276814" cy="792563"/>
          </a:xfrm>
          <a:prstGeom prst="rect">
            <a:avLst/>
          </a:prstGeom>
        </p:spPr>
      </p:pic>
      <p:pic>
        <p:nvPicPr>
          <p:cNvPr id="62" name="グラフィックス 61">
            <a:extLst>
              <a:ext uri="{FF2B5EF4-FFF2-40B4-BE49-F238E27FC236}">
                <a16:creationId xmlns:a16="http://schemas.microsoft.com/office/drawing/2014/main" id="{595E0DA1-27C5-4BB5-963B-3C495D9A157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7935420" y="3523358"/>
            <a:ext cx="276814" cy="792563"/>
          </a:xfrm>
          <a:prstGeom prst="rect">
            <a:avLst/>
          </a:prstGeom>
        </p:spPr>
      </p:pic>
      <p:pic>
        <p:nvPicPr>
          <p:cNvPr id="63" name="グラフィックス 62">
            <a:extLst>
              <a:ext uri="{FF2B5EF4-FFF2-40B4-BE49-F238E27FC236}">
                <a16:creationId xmlns:a16="http://schemas.microsoft.com/office/drawing/2014/main" id="{5A9D947F-9649-4C44-8114-C6A214034C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159629" y="4893046"/>
            <a:ext cx="276814" cy="792563"/>
          </a:xfrm>
          <a:prstGeom prst="rect">
            <a:avLst/>
          </a:prstGeom>
        </p:spPr>
      </p:pic>
      <p:pic>
        <p:nvPicPr>
          <p:cNvPr id="64" name="グラフィックス 63">
            <a:extLst>
              <a:ext uri="{FF2B5EF4-FFF2-40B4-BE49-F238E27FC236}">
                <a16:creationId xmlns:a16="http://schemas.microsoft.com/office/drawing/2014/main" id="{8BBFF54F-FF55-49AE-8ACA-0D8F5E3BFD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914788" y="4893046"/>
            <a:ext cx="276814" cy="792563"/>
          </a:xfrm>
          <a:prstGeom prst="rect">
            <a:avLst/>
          </a:prstGeom>
        </p:spPr>
      </p:pic>
      <p:pic>
        <p:nvPicPr>
          <p:cNvPr id="65" name="グラフィックス 64">
            <a:extLst>
              <a:ext uri="{FF2B5EF4-FFF2-40B4-BE49-F238E27FC236}">
                <a16:creationId xmlns:a16="http://schemas.microsoft.com/office/drawing/2014/main" id="{B69C4B90-63B2-4820-92CC-A0B87D24E15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5669947" y="4893046"/>
            <a:ext cx="276814" cy="792563"/>
          </a:xfrm>
          <a:prstGeom prst="rect">
            <a:avLst/>
          </a:prstGeom>
        </p:spPr>
      </p:pic>
      <p:pic>
        <p:nvPicPr>
          <p:cNvPr id="66" name="グラフィックス 65">
            <a:extLst>
              <a:ext uri="{FF2B5EF4-FFF2-40B4-BE49-F238E27FC236}">
                <a16:creationId xmlns:a16="http://schemas.microsoft.com/office/drawing/2014/main" id="{B4108FAA-81DB-4771-9FB6-91CEA2C26F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6425106" y="4893046"/>
            <a:ext cx="276814" cy="792563"/>
          </a:xfrm>
          <a:prstGeom prst="rect">
            <a:avLst/>
          </a:prstGeom>
        </p:spPr>
      </p:pic>
      <p:pic>
        <p:nvPicPr>
          <p:cNvPr id="67" name="グラフィックス 66">
            <a:extLst>
              <a:ext uri="{FF2B5EF4-FFF2-40B4-BE49-F238E27FC236}">
                <a16:creationId xmlns:a16="http://schemas.microsoft.com/office/drawing/2014/main" id="{A6552547-9EDF-498C-AC44-F858CC00A3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7180265" y="4893046"/>
            <a:ext cx="276814" cy="792563"/>
          </a:xfrm>
          <a:prstGeom prst="rect">
            <a:avLst/>
          </a:prstGeom>
        </p:spPr>
      </p:pic>
      <p:pic>
        <p:nvPicPr>
          <p:cNvPr id="68" name="グラフィックス 67">
            <a:extLst>
              <a:ext uri="{FF2B5EF4-FFF2-40B4-BE49-F238E27FC236}">
                <a16:creationId xmlns:a16="http://schemas.microsoft.com/office/drawing/2014/main" id="{E3B56FFD-D678-4FC0-AC27-711E3851E5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7935420" y="4893046"/>
            <a:ext cx="276814" cy="792563"/>
          </a:xfrm>
          <a:prstGeom prst="rect">
            <a:avLst/>
          </a:prstGeom>
        </p:spPr>
      </p:pic>
      <p:pic>
        <p:nvPicPr>
          <p:cNvPr id="69" name="グラフィックス 68">
            <a:extLst>
              <a:ext uri="{FF2B5EF4-FFF2-40B4-BE49-F238E27FC236}">
                <a16:creationId xmlns:a16="http://schemas.microsoft.com/office/drawing/2014/main" id="{A442FA7D-F2BA-4572-B62D-3895771D2B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1031181" y="4997550"/>
            <a:ext cx="384626" cy="690579"/>
          </a:xfrm>
          <a:prstGeom prst="rect">
            <a:avLst/>
          </a:prstGeom>
        </p:spPr>
      </p:pic>
      <p:pic>
        <p:nvPicPr>
          <p:cNvPr id="70" name="グラフィックス 69">
            <a:extLst>
              <a:ext uri="{FF2B5EF4-FFF2-40B4-BE49-F238E27FC236}">
                <a16:creationId xmlns:a16="http://schemas.microsoft.com/office/drawing/2014/main" id="{A1769865-9A6B-4B77-A345-2A2FF21905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1894152" y="4893046"/>
            <a:ext cx="276814" cy="792563"/>
          </a:xfrm>
          <a:prstGeom prst="rect">
            <a:avLst/>
          </a:prstGeom>
        </p:spPr>
      </p:pic>
      <p:pic>
        <p:nvPicPr>
          <p:cNvPr id="71" name="グラフィックス 70">
            <a:extLst>
              <a:ext uri="{FF2B5EF4-FFF2-40B4-BE49-F238E27FC236}">
                <a16:creationId xmlns:a16="http://schemas.microsoft.com/office/drawing/2014/main" id="{6916108F-85A0-4B9F-9AE5-A18F2CE871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2649311" y="4893046"/>
            <a:ext cx="276814" cy="792563"/>
          </a:xfrm>
          <a:prstGeom prst="rect">
            <a:avLst/>
          </a:prstGeom>
        </p:spPr>
      </p:pic>
      <p:pic>
        <p:nvPicPr>
          <p:cNvPr id="72" name="グラフィックス 71">
            <a:extLst>
              <a:ext uri="{FF2B5EF4-FFF2-40B4-BE49-F238E27FC236}">
                <a16:creationId xmlns:a16="http://schemas.microsoft.com/office/drawing/2014/main" id="{1ACBF5CE-5F42-48AD-882D-7E00BE3827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3404470" y="4893046"/>
            <a:ext cx="276814" cy="792563"/>
          </a:xfrm>
          <a:prstGeom prst="rect">
            <a:avLst/>
          </a:prstGeom>
        </p:spPr>
      </p:pic>
      <p:sp>
        <p:nvSpPr>
          <p:cNvPr id="73" name="テキスト ボックス 72">
            <a:extLst>
              <a:ext uri="{FF2B5EF4-FFF2-40B4-BE49-F238E27FC236}">
                <a16:creationId xmlns:a16="http://schemas.microsoft.com/office/drawing/2014/main" id="{5DBE57C0-B8EC-44C4-A8C9-A19F4D489B52}"/>
              </a:ext>
            </a:extLst>
          </p:cNvPr>
          <p:cNvSpPr txBox="1"/>
          <p:nvPr/>
        </p:nvSpPr>
        <p:spPr bwMode="gray">
          <a:xfrm>
            <a:off x="931590" y="2986479"/>
            <a:ext cx="3024000" cy="453865"/>
          </a:xfrm>
          <a:prstGeom prst="roundRect">
            <a:avLst>
              <a:gd name="adj" fmla="val 50000"/>
            </a:avLst>
          </a:prstGeom>
          <a:solidFill>
            <a:schemeClr val="bg1"/>
          </a:solidFill>
          <a:ln>
            <a:solidFill>
              <a:schemeClr val="accent2">
                <a:lumMod val="40000"/>
                <a:lumOff val="60000"/>
              </a:schemeClr>
            </a:solidFill>
          </a:ln>
        </p:spPr>
        <p:txBody>
          <a:bodyPr wrap="square" lIns="144000" tIns="72000" rtlCol="0" anchor="ctr">
            <a:noAutofit/>
          </a:bodyPr>
          <a:lstStyle/>
          <a:p>
            <a:pPr lvl="0" eaLnBrk="1" hangingPunct="1">
              <a:spcBef>
                <a:spcPct val="30000"/>
              </a:spcBef>
            </a:pPr>
            <a:r>
              <a:rPr lang="ja-JP" altLang="en-US" sz="1800" b="1" spc="-150">
                <a:solidFill>
                  <a:schemeClr val="accent2">
                    <a:lumMod val="60000"/>
                    <a:lumOff val="40000"/>
                  </a:schemeClr>
                </a:solidFill>
                <a:latin typeface="+mn-ea"/>
                <a:ea typeface="+mn-ea"/>
              </a:rPr>
              <a:t>ポジティブな人 </a:t>
            </a:r>
            <a:r>
              <a:rPr lang="en-US" altLang="ja-JP" b="1" spc="-150">
                <a:solidFill>
                  <a:schemeClr val="accent2">
                    <a:lumMod val="60000"/>
                    <a:lumOff val="40000"/>
                  </a:schemeClr>
                </a:solidFill>
                <a:latin typeface="+mn-lt"/>
                <a:ea typeface="+mn-ea"/>
              </a:rPr>
              <a:t>4</a:t>
            </a:r>
            <a:r>
              <a:rPr lang="ja-JP" altLang="en-US" sz="1800" b="1" spc="-150">
                <a:solidFill>
                  <a:schemeClr val="accent2">
                    <a:lumMod val="60000"/>
                    <a:lumOff val="40000"/>
                  </a:schemeClr>
                </a:solidFill>
                <a:latin typeface="+mn-ea"/>
                <a:ea typeface="+mn-ea"/>
              </a:rPr>
              <a:t>割　</a:t>
            </a:r>
            <a:endParaRPr lang="en-US" altLang="ja-JP" sz="1800" b="1" spc="-150">
              <a:solidFill>
                <a:schemeClr val="accent2">
                  <a:lumMod val="60000"/>
                  <a:lumOff val="40000"/>
                </a:schemeClr>
              </a:solidFill>
              <a:latin typeface="+mn-ea"/>
              <a:ea typeface="+mn-ea"/>
            </a:endParaRPr>
          </a:p>
        </p:txBody>
      </p:sp>
      <p:sp>
        <p:nvSpPr>
          <p:cNvPr id="75" name="テキスト ボックス 74">
            <a:extLst>
              <a:ext uri="{FF2B5EF4-FFF2-40B4-BE49-F238E27FC236}">
                <a16:creationId xmlns:a16="http://schemas.microsoft.com/office/drawing/2014/main" id="{D048D64C-1120-409E-8174-9022BEB82CAD}"/>
              </a:ext>
            </a:extLst>
          </p:cNvPr>
          <p:cNvSpPr txBox="1"/>
          <p:nvPr/>
        </p:nvSpPr>
        <p:spPr bwMode="gray">
          <a:xfrm>
            <a:off x="4208414" y="2986479"/>
            <a:ext cx="4140000" cy="453865"/>
          </a:xfrm>
          <a:prstGeom prst="roundRect">
            <a:avLst>
              <a:gd name="adj" fmla="val 50000"/>
            </a:avLst>
          </a:prstGeom>
          <a:solidFill>
            <a:schemeClr val="bg1"/>
          </a:solidFill>
          <a:ln>
            <a:solidFill>
              <a:schemeClr val="tx2"/>
            </a:solidFill>
          </a:ln>
        </p:spPr>
        <p:txBody>
          <a:bodyPr wrap="square" tIns="72000" rtlCol="0" anchor="ctr">
            <a:noAutofit/>
          </a:bodyPr>
          <a:lstStyle/>
          <a:p>
            <a:pPr lvl="0" algn="ctr" eaLnBrk="1" hangingPunct="1">
              <a:spcBef>
                <a:spcPct val="30000"/>
              </a:spcBef>
            </a:pPr>
            <a:r>
              <a:rPr lang="ja-JP" altLang="en-US" sz="1800" b="1">
                <a:solidFill>
                  <a:schemeClr val="tx2"/>
                </a:solidFill>
                <a:latin typeface="+mn-ea"/>
                <a:ea typeface="+mn-ea"/>
              </a:rPr>
              <a:t>ネガティブな人 </a:t>
            </a:r>
            <a:r>
              <a:rPr lang="en-US" altLang="ja-JP" b="1">
                <a:solidFill>
                  <a:schemeClr val="tx2"/>
                </a:solidFill>
                <a:latin typeface="+mn-lt"/>
                <a:ea typeface="+mn-ea"/>
              </a:rPr>
              <a:t>6</a:t>
            </a:r>
            <a:r>
              <a:rPr lang="ja-JP" altLang="en-US" sz="1800" b="1">
                <a:solidFill>
                  <a:schemeClr val="tx2"/>
                </a:solidFill>
                <a:latin typeface="+mn-ea"/>
                <a:ea typeface="+mn-ea"/>
              </a:rPr>
              <a:t>割</a:t>
            </a:r>
          </a:p>
        </p:txBody>
      </p:sp>
      <p:sp>
        <p:nvSpPr>
          <p:cNvPr id="46" name="テキスト ボックス 45">
            <a:extLst>
              <a:ext uri="{FF2B5EF4-FFF2-40B4-BE49-F238E27FC236}">
                <a16:creationId xmlns:a16="http://schemas.microsoft.com/office/drawing/2014/main" id="{8E660B4A-8255-41F7-9E37-7F6FC6564F44}"/>
              </a:ext>
            </a:extLst>
          </p:cNvPr>
          <p:cNvSpPr txBox="1"/>
          <p:nvPr/>
        </p:nvSpPr>
        <p:spPr bwMode="gray">
          <a:xfrm>
            <a:off x="3129208" y="2797140"/>
            <a:ext cx="972000" cy="535979"/>
          </a:xfrm>
          <a:prstGeom prst="cloud">
            <a:avLst/>
          </a:prstGeom>
          <a:solidFill>
            <a:schemeClr val="accent2">
              <a:lumMod val="60000"/>
              <a:lumOff val="40000"/>
            </a:schemeClr>
          </a:solidFill>
        </p:spPr>
        <p:txBody>
          <a:bodyPr wrap="none" lIns="0" tIns="72000" rIns="0" rtlCol="0" anchor="ctr">
            <a:noAutofit/>
          </a:bodyPr>
          <a:lstStyle/>
          <a:p>
            <a:pPr lvl="0" algn="ctr" eaLnBrk="1" hangingPunct="1">
              <a:spcBef>
                <a:spcPct val="30000"/>
              </a:spcBef>
            </a:pPr>
            <a:r>
              <a:rPr lang="ja-JP" altLang="en-US" sz="1400">
                <a:solidFill>
                  <a:schemeClr val="bg1"/>
                </a:solidFill>
                <a:latin typeface="+mn-ea"/>
                <a:ea typeface="+mn-ea"/>
              </a:rPr>
              <a:t>楽しい</a:t>
            </a:r>
            <a:endParaRPr lang="en-US" altLang="ja-JP" sz="1400">
              <a:solidFill>
                <a:schemeClr val="bg1"/>
              </a:solidFill>
              <a:latin typeface="+mn-ea"/>
              <a:ea typeface="+mn-ea"/>
            </a:endParaRPr>
          </a:p>
        </p:txBody>
      </p:sp>
      <p:sp>
        <p:nvSpPr>
          <p:cNvPr id="76" name="テキスト ボックス 75">
            <a:extLst>
              <a:ext uri="{FF2B5EF4-FFF2-40B4-BE49-F238E27FC236}">
                <a16:creationId xmlns:a16="http://schemas.microsoft.com/office/drawing/2014/main" id="{CFC177F2-ED09-456B-BD35-41D376DD2C67}"/>
              </a:ext>
            </a:extLst>
          </p:cNvPr>
          <p:cNvSpPr txBox="1"/>
          <p:nvPr/>
        </p:nvSpPr>
        <p:spPr bwMode="gray">
          <a:xfrm>
            <a:off x="7438532" y="2816296"/>
            <a:ext cx="1137201" cy="528266"/>
          </a:xfrm>
          <a:prstGeom prst="star32">
            <a:avLst>
              <a:gd name="adj" fmla="val 44084"/>
            </a:avLst>
          </a:prstGeom>
          <a:solidFill>
            <a:schemeClr val="tx2"/>
          </a:solidFill>
        </p:spPr>
        <p:txBody>
          <a:bodyPr wrap="none" tIns="72000" rtlCol="0" anchor="ctr">
            <a:noAutofit/>
          </a:bodyPr>
          <a:lstStyle/>
          <a:p>
            <a:pPr lvl="0" algn="ctr" eaLnBrk="1" hangingPunct="1">
              <a:spcBef>
                <a:spcPct val="30000"/>
              </a:spcBef>
            </a:pPr>
            <a:r>
              <a:rPr lang="ja-JP" altLang="en-US" sz="1400">
                <a:solidFill>
                  <a:schemeClr val="bg1"/>
                </a:solidFill>
                <a:latin typeface="+mn-ea"/>
                <a:ea typeface="+mn-ea"/>
              </a:rPr>
              <a:t>イライラ</a:t>
            </a:r>
            <a:endParaRPr lang="en-US" altLang="ja-JP" sz="1400">
              <a:solidFill>
                <a:schemeClr val="bg1"/>
              </a:solidFill>
              <a:latin typeface="+mn-ea"/>
              <a:ea typeface="+mn-ea"/>
            </a:endParaRPr>
          </a:p>
        </p:txBody>
      </p:sp>
      <p:sp>
        <p:nvSpPr>
          <p:cNvPr id="36" name="正方形/長方形 35">
            <a:extLst>
              <a:ext uri="{FF2B5EF4-FFF2-40B4-BE49-F238E27FC236}">
                <a16:creationId xmlns:a16="http://schemas.microsoft.com/office/drawing/2014/main" id="{EE5F1762-62E6-4CAA-BCBD-EADAECD645DC}"/>
              </a:ext>
            </a:extLst>
          </p:cNvPr>
          <p:cNvSpPr/>
          <p:nvPr/>
        </p:nvSpPr>
        <p:spPr bwMode="ltGray">
          <a:xfrm>
            <a:off x="6574641" y="260648"/>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24P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Tree>
    <p:extLst>
      <p:ext uri="{BB962C8B-B14F-4D97-AF65-F5344CB8AC3E}">
        <p14:creationId xmlns:p14="http://schemas.microsoft.com/office/powerpoint/2010/main" val="3245010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楕円 9">
            <a:extLst>
              <a:ext uri="{FF2B5EF4-FFF2-40B4-BE49-F238E27FC236}">
                <a16:creationId xmlns:a16="http://schemas.microsoft.com/office/drawing/2014/main" id="{41E5878E-1A24-4BF3-B0AB-613F53B1185C}"/>
              </a:ext>
            </a:extLst>
          </p:cNvPr>
          <p:cNvSpPr/>
          <p:nvPr/>
        </p:nvSpPr>
        <p:spPr bwMode="auto">
          <a:xfrm>
            <a:off x="323850" y="5327215"/>
            <a:ext cx="7856984" cy="1060483"/>
          </a:xfrm>
          <a:prstGeom prst="ellipse">
            <a:avLst/>
          </a:prstGeom>
          <a:solidFill>
            <a:schemeClr val="tx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pic>
        <p:nvPicPr>
          <p:cNvPr id="18" name="グラフィックス 17">
            <a:extLst>
              <a:ext uri="{FF2B5EF4-FFF2-40B4-BE49-F238E27FC236}">
                <a16:creationId xmlns:a16="http://schemas.microsoft.com/office/drawing/2014/main" id="{C1EB9361-2DE7-41EC-BC6D-D3D97C7529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6177" y="4416259"/>
            <a:ext cx="890004" cy="1597963"/>
          </a:xfrm>
          <a:prstGeom prst="rect">
            <a:avLst/>
          </a:prstGeom>
        </p:spPr>
      </p:pic>
      <p:sp>
        <p:nvSpPr>
          <p:cNvPr id="20" name="四角形: 角を丸くする 19">
            <a:extLst>
              <a:ext uri="{FF2B5EF4-FFF2-40B4-BE49-F238E27FC236}">
                <a16:creationId xmlns:a16="http://schemas.microsoft.com/office/drawing/2014/main" id="{1395AB7A-7EA3-47F4-9FD2-5FC0EB899F05}"/>
              </a:ext>
            </a:extLst>
          </p:cNvPr>
          <p:cNvSpPr/>
          <p:nvPr/>
        </p:nvSpPr>
        <p:spPr bwMode="gray">
          <a:xfrm>
            <a:off x="971550" y="1133503"/>
            <a:ext cx="7272338" cy="1978320"/>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252000" tIns="180000" rIns="144000" bIns="0" numCol="1" spcCol="0" rtlCol="0" fromWordArt="0" anchor="t" anchorCtr="0" forceAA="0" compatLnSpc="1">
            <a:prstTxWarp prst="textNoShape">
              <a:avLst/>
            </a:prstTxWarp>
            <a:noAutofit/>
          </a:bodyPr>
          <a:lstStyle/>
          <a:p>
            <a:pPr defTabSz="1885950" eaLnBrk="1" hangingPunct="1">
              <a:lnSpc>
                <a:spcPct val="120000"/>
              </a:lnSpc>
              <a:spcBef>
                <a:spcPts val="0"/>
              </a:spcBef>
              <a:spcAft>
                <a:spcPts val="0"/>
              </a:spcAft>
            </a:pPr>
            <a:r>
              <a:rPr lang="ja-JP" altLang="en-US" spc="-70">
                <a:solidFill>
                  <a:schemeClr val="bg2">
                    <a:lumMod val="25000"/>
                  </a:schemeClr>
                </a:solidFill>
                <a:latin typeface="+mn-ea"/>
                <a:ea typeface="+mn-ea"/>
              </a:rPr>
              <a:t>チーム</a:t>
            </a:r>
            <a:r>
              <a:rPr lang="ja-JP" altLang="en-US">
                <a:solidFill>
                  <a:schemeClr val="bg2">
                    <a:lumMod val="25000"/>
                  </a:schemeClr>
                </a:solidFill>
                <a:latin typeface="+mn-ea"/>
                <a:ea typeface="+mn-ea"/>
              </a:rPr>
              <a:t>内の「ある態度の</a:t>
            </a:r>
            <a:r>
              <a:rPr lang="ja-JP" altLang="en-US" spc="-70">
                <a:solidFill>
                  <a:schemeClr val="bg2">
                    <a:lumMod val="25000"/>
                  </a:schemeClr>
                </a:solidFill>
                <a:latin typeface="+mn-ea"/>
                <a:ea typeface="+mn-ea"/>
              </a:rPr>
              <a:t>メンバー</a:t>
            </a:r>
            <a:r>
              <a:rPr lang="ja-JP" altLang="en-US">
                <a:solidFill>
                  <a:schemeClr val="bg2">
                    <a:lumMod val="25000"/>
                  </a:schemeClr>
                </a:solidFill>
                <a:latin typeface="+mn-ea"/>
                <a:ea typeface="+mn-ea"/>
              </a:rPr>
              <a:t>」に光をあてることで、実態よりも</a:t>
            </a:r>
            <a:r>
              <a:rPr lang="ja-JP" altLang="en-US" spc="-70">
                <a:solidFill>
                  <a:schemeClr val="bg2">
                    <a:lumMod val="25000"/>
                  </a:schemeClr>
                </a:solidFill>
                <a:latin typeface="+mn-ea"/>
                <a:ea typeface="+mn-ea"/>
              </a:rPr>
              <a:t>ポジティブ</a:t>
            </a:r>
            <a:r>
              <a:rPr lang="ja-JP" altLang="en-US">
                <a:solidFill>
                  <a:schemeClr val="bg2">
                    <a:lumMod val="25000"/>
                  </a:schemeClr>
                </a:solidFill>
                <a:latin typeface="+mn-ea"/>
                <a:ea typeface="+mn-ea"/>
              </a:rPr>
              <a:t>な人が多い、</a:t>
            </a:r>
            <a:r>
              <a:rPr lang="ja-JP" altLang="en-US" spc="-70">
                <a:solidFill>
                  <a:schemeClr val="bg2">
                    <a:lumMod val="25000"/>
                  </a:schemeClr>
                </a:solidFill>
                <a:latin typeface="+mn-ea"/>
                <a:ea typeface="+mn-ea"/>
              </a:rPr>
              <a:t>ネガティブ</a:t>
            </a:r>
            <a:r>
              <a:rPr lang="ja-JP" altLang="en-US">
                <a:solidFill>
                  <a:schemeClr val="bg2">
                    <a:lumMod val="25000"/>
                  </a:schemeClr>
                </a:solidFill>
                <a:latin typeface="+mn-ea"/>
                <a:ea typeface="+mn-ea"/>
              </a:rPr>
              <a:t>な人が多いと感じさせて</a:t>
            </a:r>
            <a:r>
              <a:rPr lang="ja-JP" altLang="en-US" spc="-70">
                <a:solidFill>
                  <a:schemeClr val="bg2">
                    <a:lumMod val="25000"/>
                  </a:schemeClr>
                </a:solidFill>
                <a:latin typeface="+mn-ea"/>
                <a:ea typeface="+mn-ea"/>
              </a:rPr>
              <a:t>チーム</a:t>
            </a:r>
            <a:r>
              <a:rPr lang="ja-JP" altLang="en-US">
                <a:solidFill>
                  <a:schemeClr val="bg2">
                    <a:lumMod val="25000"/>
                  </a:schemeClr>
                </a:solidFill>
                <a:latin typeface="+mn-ea"/>
                <a:ea typeface="+mn-ea"/>
              </a:rPr>
              <a:t>の雰囲気を</a:t>
            </a:r>
            <a:r>
              <a:rPr lang="ja-JP" altLang="en-US" spc="-70">
                <a:solidFill>
                  <a:schemeClr val="bg2">
                    <a:lumMod val="25000"/>
                  </a:schemeClr>
                </a:solidFill>
                <a:latin typeface="+mn-ea"/>
                <a:ea typeface="+mn-ea"/>
              </a:rPr>
              <a:t>コントロール</a:t>
            </a:r>
            <a:r>
              <a:rPr lang="ja-JP" altLang="en-US">
                <a:solidFill>
                  <a:schemeClr val="bg2">
                    <a:lumMod val="25000"/>
                  </a:schemeClr>
                </a:solidFill>
                <a:latin typeface="+mn-ea"/>
                <a:ea typeface="+mn-ea"/>
              </a:rPr>
              <a:t>する方法。</a:t>
            </a:r>
          </a:p>
        </p:txBody>
      </p:sp>
      <p:sp>
        <p:nvSpPr>
          <p:cNvPr id="4" name="二等辺三角形 3">
            <a:extLst>
              <a:ext uri="{FF2B5EF4-FFF2-40B4-BE49-F238E27FC236}">
                <a16:creationId xmlns:a16="http://schemas.microsoft.com/office/drawing/2014/main" id="{CE8C8775-52A6-4E88-A20B-2694EFA55EB2}"/>
              </a:ext>
            </a:extLst>
          </p:cNvPr>
          <p:cNvSpPr/>
          <p:nvPr/>
        </p:nvSpPr>
        <p:spPr bwMode="auto">
          <a:xfrm flipH="1">
            <a:off x="4320751" y="3033433"/>
            <a:ext cx="4195875" cy="3354265"/>
          </a:xfrm>
          <a:prstGeom prst="triangle">
            <a:avLst>
              <a:gd name="adj" fmla="val 8692"/>
            </a:avLst>
          </a:prstGeom>
          <a:solidFill>
            <a:srgbClr val="FFEDB3">
              <a:alpha val="79000"/>
            </a:srgb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3" name="タイトル 2">
            <a:extLst>
              <a:ext uri="{FF2B5EF4-FFF2-40B4-BE49-F238E27FC236}">
                <a16:creationId xmlns:a16="http://schemas.microsoft.com/office/drawing/2014/main" id="{1ADDD6B5-D8FB-4B4B-A51E-932E6DB2E8AB}"/>
              </a:ext>
            </a:extLst>
          </p:cNvPr>
          <p:cNvSpPr>
            <a:spLocks noGrp="1"/>
          </p:cNvSpPr>
          <p:nvPr>
            <p:ph type="title"/>
          </p:nvPr>
        </p:nvSpPr>
        <p:spPr/>
        <p:txBody>
          <a:bodyPr/>
          <a:lstStyle/>
          <a:p>
            <a:r>
              <a:rPr lang="ja-JP" altLang="en-US" sz="2800" spc="0"/>
              <a:t>スポットライト</a:t>
            </a:r>
            <a:endParaRPr kumimoji="1" lang="ja-JP" altLang="en-US" sz="2800" spc="0"/>
          </a:p>
        </p:txBody>
      </p:sp>
      <p:pic>
        <p:nvPicPr>
          <p:cNvPr id="7" name="グラフィックス 6">
            <a:extLst>
              <a:ext uri="{FF2B5EF4-FFF2-40B4-BE49-F238E27FC236}">
                <a16:creationId xmlns:a16="http://schemas.microsoft.com/office/drawing/2014/main" id="{87214BA1-E6EF-4305-9068-53D912EC37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917590" y="1517248"/>
            <a:ext cx="1373319" cy="1594575"/>
          </a:xfrm>
          <a:prstGeom prst="rect">
            <a:avLst/>
          </a:prstGeom>
        </p:spPr>
      </p:pic>
      <p:pic>
        <p:nvPicPr>
          <p:cNvPr id="12" name="グラフィックス 11">
            <a:extLst>
              <a:ext uri="{FF2B5EF4-FFF2-40B4-BE49-F238E27FC236}">
                <a16:creationId xmlns:a16="http://schemas.microsoft.com/office/drawing/2014/main" id="{40A45164-4F45-4B3C-AEC0-235B8BBBC3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14971" y="3470280"/>
            <a:ext cx="1428750" cy="2724150"/>
          </a:xfrm>
          <a:prstGeom prst="rect">
            <a:avLst/>
          </a:prstGeom>
        </p:spPr>
      </p:pic>
      <p:pic>
        <p:nvPicPr>
          <p:cNvPr id="13" name="グラフィックス 12">
            <a:extLst>
              <a:ext uri="{FF2B5EF4-FFF2-40B4-BE49-F238E27FC236}">
                <a16:creationId xmlns:a16="http://schemas.microsoft.com/office/drawing/2014/main" id="{A33B1BAB-0766-4B55-9D9D-20090124CB6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61688" y="3783201"/>
            <a:ext cx="640533" cy="1833949"/>
          </a:xfrm>
          <a:prstGeom prst="rect">
            <a:avLst/>
          </a:prstGeom>
        </p:spPr>
      </p:pic>
      <p:pic>
        <p:nvPicPr>
          <p:cNvPr id="14" name="グラフィックス 13">
            <a:extLst>
              <a:ext uri="{FF2B5EF4-FFF2-40B4-BE49-F238E27FC236}">
                <a16:creationId xmlns:a16="http://schemas.microsoft.com/office/drawing/2014/main" id="{38456B6A-D50C-4057-B15C-5BADB71F09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7727" y="4416259"/>
            <a:ext cx="890004" cy="1597963"/>
          </a:xfrm>
          <a:prstGeom prst="rect">
            <a:avLst/>
          </a:prstGeom>
        </p:spPr>
      </p:pic>
      <p:pic>
        <p:nvPicPr>
          <p:cNvPr id="15" name="グラフィックス 14">
            <a:extLst>
              <a:ext uri="{FF2B5EF4-FFF2-40B4-BE49-F238E27FC236}">
                <a16:creationId xmlns:a16="http://schemas.microsoft.com/office/drawing/2014/main" id="{EC9D3C8B-28C6-4042-A469-0153B7CBB6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276" y="4416259"/>
            <a:ext cx="890004" cy="1597963"/>
          </a:xfrm>
          <a:prstGeom prst="rect">
            <a:avLst/>
          </a:prstGeom>
        </p:spPr>
      </p:pic>
      <p:pic>
        <p:nvPicPr>
          <p:cNvPr id="16" name="グラフィックス 15">
            <a:extLst>
              <a:ext uri="{FF2B5EF4-FFF2-40B4-BE49-F238E27FC236}">
                <a16:creationId xmlns:a16="http://schemas.microsoft.com/office/drawing/2014/main" id="{63E8BA13-ECAE-42B2-BB72-56EFD110AFB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63237" y="3783201"/>
            <a:ext cx="640533" cy="1833949"/>
          </a:xfrm>
          <a:prstGeom prst="rect">
            <a:avLst/>
          </a:prstGeom>
        </p:spPr>
      </p:pic>
      <p:sp>
        <p:nvSpPr>
          <p:cNvPr id="17" name="正方形/長方形 16">
            <a:extLst>
              <a:ext uri="{FF2B5EF4-FFF2-40B4-BE49-F238E27FC236}">
                <a16:creationId xmlns:a16="http://schemas.microsoft.com/office/drawing/2014/main" id="{9F0D5B6D-D62E-46EA-A698-FB0C328D82CF}"/>
              </a:ext>
            </a:extLst>
          </p:cNvPr>
          <p:cNvSpPr/>
          <p:nvPr/>
        </p:nvSpPr>
        <p:spPr bwMode="ltGray">
          <a:xfrm>
            <a:off x="6574641" y="260648"/>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24P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Tree>
    <p:extLst>
      <p:ext uri="{BB962C8B-B14F-4D97-AF65-F5344CB8AC3E}">
        <p14:creationId xmlns:p14="http://schemas.microsoft.com/office/powerpoint/2010/main" val="2673760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楕円 14">
            <a:extLst>
              <a:ext uri="{FF2B5EF4-FFF2-40B4-BE49-F238E27FC236}">
                <a16:creationId xmlns:a16="http://schemas.microsoft.com/office/drawing/2014/main" id="{E3D30503-D1B0-4F92-BC1C-3E8245BA5F93}"/>
              </a:ext>
            </a:extLst>
          </p:cNvPr>
          <p:cNvSpPr/>
          <p:nvPr/>
        </p:nvSpPr>
        <p:spPr bwMode="gray">
          <a:xfrm>
            <a:off x="643508" y="3629810"/>
            <a:ext cx="7856984" cy="2522699"/>
          </a:xfrm>
          <a:prstGeom prst="ellipse">
            <a:avLst/>
          </a:prstGeom>
          <a:solidFill>
            <a:schemeClr val="tx2">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2" name="タイトル 1">
            <a:extLst>
              <a:ext uri="{FF2B5EF4-FFF2-40B4-BE49-F238E27FC236}">
                <a16:creationId xmlns:a16="http://schemas.microsoft.com/office/drawing/2014/main" id="{71E00E90-C9FD-4D18-ADC8-0680F82ADCDF}"/>
              </a:ext>
            </a:extLst>
          </p:cNvPr>
          <p:cNvSpPr>
            <a:spLocks noGrp="1"/>
          </p:cNvSpPr>
          <p:nvPr>
            <p:ph type="title"/>
          </p:nvPr>
        </p:nvSpPr>
        <p:spPr bwMode="gray"/>
        <p:txBody>
          <a:bodyPr/>
          <a:lstStyle/>
          <a:p>
            <a:r>
              <a:rPr kumimoji="1" lang="ja-JP" altLang="en-US" sz="2800" spc="0"/>
              <a:t>インフルエンサー</a:t>
            </a:r>
          </a:p>
        </p:txBody>
      </p:sp>
      <p:sp>
        <p:nvSpPr>
          <p:cNvPr id="14" name="四角形: 角を丸くする 13">
            <a:extLst>
              <a:ext uri="{FF2B5EF4-FFF2-40B4-BE49-F238E27FC236}">
                <a16:creationId xmlns:a16="http://schemas.microsoft.com/office/drawing/2014/main" id="{0615C65C-62E5-4793-89E9-E538D2E2D2F6}"/>
              </a:ext>
            </a:extLst>
          </p:cNvPr>
          <p:cNvSpPr/>
          <p:nvPr/>
        </p:nvSpPr>
        <p:spPr bwMode="gray">
          <a:xfrm>
            <a:off x="564950" y="1133503"/>
            <a:ext cx="8038800" cy="1612125"/>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252000" tIns="180000" rIns="144000" bIns="0" numCol="1" spcCol="0" rtlCol="0" fromWordArt="0" anchor="t" anchorCtr="0" forceAA="0" compatLnSpc="1">
            <a:prstTxWarp prst="textNoShape">
              <a:avLst/>
            </a:prstTxWarp>
            <a:noAutofit/>
          </a:bodyPr>
          <a:lstStyle/>
          <a:p>
            <a:pPr defTabSz="1885950" eaLnBrk="1" hangingPunct="1">
              <a:lnSpc>
                <a:spcPct val="120000"/>
              </a:lnSpc>
              <a:spcBef>
                <a:spcPts val="0"/>
              </a:spcBef>
              <a:spcAft>
                <a:spcPts val="0"/>
              </a:spcAft>
            </a:pPr>
            <a:r>
              <a:rPr lang="ja-JP" altLang="en-US" spc="-70">
                <a:solidFill>
                  <a:schemeClr val="bg2">
                    <a:lumMod val="25000"/>
                  </a:schemeClr>
                </a:solidFill>
                <a:latin typeface="+mn-ea"/>
                <a:ea typeface="+mn-ea"/>
              </a:rPr>
              <a:t>チーム</a:t>
            </a:r>
            <a:r>
              <a:rPr lang="ja-JP" altLang="en-US">
                <a:solidFill>
                  <a:schemeClr val="bg2">
                    <a:lumMod val="25000"/>
                  </a:schemeClr>
                </a:solidFill>
                <a:latin typeface="+mn-ea"/>
                <a:ea typeface="+mn-ea"/>
              </a:rPr>
              <a:t>内で特に影響力の強い</a:t>
            </a:r>
            <a:r>
              <a:rPr lang="ja-JP" altLang="en-US" spc="-70">
                <a:solidFill>
                  <a:schemeClr val="bg2">
                    <a:lumMod val="25000"/>
                  </a:schemeClr>
                </a:solidFill>
                <a:latin typeface="+mn-ea"/>
                <a:ea typeface="+mn-ea"/>
              </a:rPr>
              <a:t>メンバー</a:t>
            </a:r>
            <a:r>
              <a:rPr lang="ja-JP" altLang="en-US">
                <a:solidFill>
                  <a:schemeClr val="bg2">
                    <a:lumMod val="25000"/>
                  </a:schemeClr>
                </a:solidFill>
                <a:latin typeface="+mn-ea"/>
                <a:ea typeface="+mn-ea"/>
              </a:rPr>
              <a:t>に個別に働きかけ、</a:t>
            </a:r>
            <a:br>
              <a:rPr lang="en-US" altLang="ja-JP">
                <a:solidFill>
                  <a:schemeClr val="bg2">
                    <a:lumMod val="25000"/>
                  </a:schemeClr>
                </a:solidFill>
                <a:latin typeface="+mn-ea"/>
                <a:ea typeface="+mn-ea"/>
              </a:rPr>
            </a:br>
            <a:r>
              <a:rPr lang="ja-JP" altLang="en-US">
                <a:solidFill>
                  <a:schemeClr val="bg2">
                    <a:lumMod val="25000"/>
                  </a:schemeClr>
                </a:solidFill>
                <a:latin typeface="+mn-ea"/>
                <a:ea typeface="+mn-ea"/>
              </a:rPr>
              <a:t>転換させることで</a:t>
            </a:r>
            <a:r>
              <a:rPr lang="ja-JP" altLang="en-US" spc="-70">
                <a:solidFill>
                  <a:schemeClr val="bg2">
                    <a:lumMod val="25000"/>
                  </a:schemeClr>
                </a:solidFill>
                <a:latin typeface="+mn-ea"/>
                <a:ea typeface="+mn-ea"/>
              </a:rPr>
              <a:t>チーム</a:t>
            </a:r>
            <a:r>
              <a:rPr lang="ja-JP" altLang="en-US">
                <a:solidFill>
                  <a:schemeClr val="bg2">
                    <a:lumMod val="25000"/>
                  </a:schemeClr>
                </a:solidFill>
                <a:latin typeface="+mn-ea"/>
                <a:ea typeface="+mn-ea"/>
              </a:rPr>
              <a:t>内の雰囲気を</a:t>
            </a:r>
            <a:r>
              <a:rPr lang="ja-JP" altLang="en-US" spc="-70">
                <a:solidFill>
                  <a:schemeClr val="bg2">
                    <a:lumMod val="25000"/>
                  </a:schemeClr>
                </a:solidFill>
                <a:latin typeface="+mn-ea"/>
                <a:ea typeface="+mn-ea"/>
              </a:rPr>
              <a:t>コントロール</a:t>
            </a:r>
            <a:r>
              <a:rPr lang="ja-JP" altLang="en-US">
                <a:solidFill>
                  <a:schemeClr val="bg2">
                    <a:lumMod val="25000"/>
                  </a:schemeClr>
                </a:solidFill>
                <a:latin typeface="+mn-ea"/>
                <a:ea typeface="+mn-ea"/>
              </a:rPr>
              <a:t>する方法。</a:t>
            </a:r>
          </a:p>
        </p:txBody>
      </p:sp>
      <p:pic>
        <p:nvPicPr>
          <p:cNvPr id="21" name="グラフィックス 20">
            <a:extLst>
              <a:ext uri="{FF2B5EF4-FFF2-40B4-BE49-F238E27FC236}">
                <a16:creationId xmlns:a16="http://schemas.microsoft.com/office/drawing/2014/main" id="{6039D667-05C2-4571-8FA6-50ADEF838B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6482456" y="3460703"/>
            <a:ext cx="541368" cy="972000"/>
          </a:xfrm>
          <a:prstGeom prst="rect">
            <a:avLst/>
          </a:prstGeom>
        </p:spPr>
      </p:pic>
      <p:pic>
        <p:nvPicPr>
          <p:cNvPr id="22" name="グラフィックス 21">
            <a:extLst>
              <a:ext uri="{FF2B5EF4-FFF2-40B4-BE49-F238E27FC236}">
                <a16:creationId xmlns:a16="http://schemas.microsoft.com/office/drawing/2014/main" id="{F6387BB3-4A17-4054-95D8-4EEA0C5159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5884069" y="4052232"/>
            <a:ext cx="541368" cy="972000"/>
          </a:xfrm>
          <a:prstGeom prst="rect">
            <a:avLst/>
          </a:prstGeom>
        </p:spPr>
      </p:pic>
      <p:grpSp>
        <p:nvGrpSpPr>
          <p:cNvPr id="8" name="グループ化 7">
            <a:extLst>
              <a:ext uri="{FF2B5EF4-FFF2-40B4-BE49-F238E27FC236}">
                <a16:creationId xmlns:a16="http://schemas.microsoft.com/office/drawing/2014/main" id="{7FA53F03-D670-4BFB-A192-EBE5B026DD4F}"/>
              </a:ext>
            </a:extLst>
          </p:cNvPr>
          <p:cNvGrpSpPr/>
          <p:nvPr/>
        </p:nvGrpSpPr>
        <p:grpSpPr bwMode="gray">
          <a:xfrm>
            <a:off x="1118180" y="3604928"/>
            <a:ext cx="1299097" cy="1332039"/>
            <a:chOff x="1106599" y="4077072"/>
            <a:chExt cx="1299097" cy="1332039"/>
          </a:xfrm>
        </p:grpSpPr>
        <p:pic>
          <p:nvPicPr>
            <p:cNvPr id="19" name="グラフィックス 18">
              <a:extLst>
                <a:ext uri="{FF2B5EF4-FFF2-40B4-BE49-F238E27FC236}">
                  <a16:creationId xmlns:a16="http://schemas.microsoft.com/office/drawing/2014/main" id="{43169DBE-972A-4D27-9B67-46A0FF3EDAD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1864329" y="4437111"/>
              <a:ext cx="541367" cy="972000"/>
            </a:xfrm>
            <a:prstGeom prst="rect">
              <a:avLst/>
            </a:prstGeom>
          </p:spPr>
        </p:pic>
        <p:grpSp>
          <p:nvGrpSpPr>
            <p:cNvPr id="10" name="グループ化 9">
              <a:extLst>
                <a:ext uri="{FF2B5EF4-FFF2-40B4-BE49-F238E27FC236}">
                  <a16:creationId xmlns:a16="http://schemas.microsoft.com/office/drawing/2014/main" id="{027F7CEF-093A-4E9B-A6B1-D08F83824AA8}"/>
                </a:ext>
              </a:extLst>
            </p:cNvPr>
            <p:cNvGrpSpPr/>
            <p:nvPr/>
          </p:nvGrpSpPr>
          <p:grpSpPr bwMode="gray">
            <a:xfrm>
              <a:off x="1106599" y="4077072"/>
              <a:ext cx="690472" cy="690472"/>
              <a:chOff x="4397897" y="3698194"/>
              <a:chExt cx="1080000" cy="1080000"/>
            </a:xfrm>
          </p:grpSpPr>
          <p:sp>
            <p:nvSpPr>
              <p:cNvPr id="9" name="円弧 8">
                <a:extLst>
                  <a:ext uri="{FF2B5EF4-FFF2-40B4-BE49-F238E27FC236}">
                    <a16:creationId xmlns:a16="http://schemas.microsoft.com/office/drawing/2014/main" id="{4B82FC86-214C-40C0-8373-D6BDB096ED53}"/>
                  </a:ext>
                </a:extLst>
              </p:cNvPr>
              <p:cNvSpPr/>
              <p:nvPr/>
            </p:nvSpPr>
            <p:spPr bwMode="gray">
              <a:xfrm>
                <a:off x="4397897" y="3698194"/>
                <a:ext cx="1080000" cy="1080000"/>
              </a:xfrm>
              <a:prstGeom prst="arc">
                <a:avLst/>
              </a:prstGeom>
              <a:noFill/>
              <a:ln w="38100" cap="flat" cmpd="sng" algn="ctr">
                <a:solidFill>
                  <a:srgbClr val="FFA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29" name="円弧 28">
                <a:extLst>
                  <a:ext uri="{FF2B5EF4-FFF2-40B4-BE49-F238E27FC236}">
                    <a16:creationId xmlns:a16="http://schemas.microsoft.com/office/drawing/2014/main" id="{2F253765-585F-4A1C-B66A-283557B6BBFD}"/>
                  </a:ext>
                </a:extLst>
              </p:cNvPr>
              <p:cNvSpPr/>
              <p:nvPr/>
            </p:nvSpPr>
            <p:spPr bwMode="gray">
              <a:xfrm>
                <a:off x="4577897" y="3878194"/>
                <a:ext cx="720000" cy="720000"/>
              </a:xfrm>
              <a:prstGeom prst="arc">
                <a:avLst/>
              </a:prstGeom>
              <a:noFill/>
              <a:ln w="381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pic>
          <p:nvPicPr>
            <p:cNvPr id="6" name="グラフィックス 5">
              <a:extLst>
                <a:ext uri="{FF2B5EF4-FFF2-40B4-BE49-F238E27FC236}">
                  <a16:creationId xmlns:a16="http://schemas.microsoft.com/office/drawing/2014/main" id="{40FB6A88-2331-4459-901C-467D2D0C09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bwMode="gray">
            <a:xfrm>
              <a:off x="1154420" y="4244265"/>
              <a:ext cx="870480" cy="1164846"/>
            </a:xfrm>
            <a:prstGeom prst="rect">
              <a:avLst/>
            </a:prstGeom>
          </p:spPr>
        </p:pic>
      </p:grpSp>
      <p:pic>
        <p:nvPicPr>
          <p:cNvPr id="38" name="グラフィックス 37">
            <a:extLst>
              <a:ext uri="{FF2B5EF4-FFF2-40B4-BE49-F238E27FC236}">
                <a16:creationId xmlns:a16="http://schemas.microsoft.com/office/drawing/2014/main" id="{58F55E7F-CE89-408E-B157-0F56488822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7198984" y="3382544"/>
            <a:ext cx="541368" cy="972000"/>
          </a:xfrm>
          <a:prstGeom prst="rect">
            <a:avLst/>
          </a:prstGeom>
        </p:spPr>
      </p:pic>
      <p:grpSp>
        <p:nvGrpSpPr>
          <p:cNvPr id="7" name="グループ化 6">
            <a:extLst>
              <a:ext uri="{FF2B5EF4-FFF2-40B4-BE49-F238E27FC236}">
                <a16:creationId xmlns:a16="http://schemas.microsoft.com/office/drawing/2014/main" id="{18FBBAD9-133A-498D-82CC-6BE70EC969CA}"/>
              </a:ext>
            </a:extLst>
          </p:cNvPr>
          <p:cNvGrpSpPr/>
          <p:nvPr/>
        </p:nvGrpSpPr>
        <p:grpSpPr bwMode="gray">
          <a:xfrm>
            <a:off x="3731350" y="3880010"/>
            <a:ext cx="1851378" cy="1851378"/>
            <a:chOff x="3924300" y="4049941"/>
            <a:chExt cx="1851378" cy="1851378"/>
          </a:xfrm>
        </p:grpSpPr>
        <p:grpSp>
          <p:nvGrpSpPr>
            <p:cNvPr id="41" name="グループ化 40">
              <a:extLst>
                <a:ext uri="{FF2B5EF4-FFF2-40B4-BE49-F238E27FC236}">
                  <a16:creationId xmlns:a16="http://schemas.microsoft.com/office/drawing/2014/main" id="{E1E7C368-9213-4A86-A1B8-593AB8A6C470}"/>
                </a:ext>
              </a:extLst>
            </p:cNvPr>
            <p:cNvGrpSpPr/>
            <p:nvPr/>
          </p:nvGrpSpPr>
          <p:grpSpPr bwMode="gray">
            <a:xfrm rot="2658284">
              <a:off x="4238719" y="4435630"/>
              <a:ext cx="1080000" cy="1080000"/>
              <a:chOff x="4397897" y="3698194"/>
              <a:chExt cx="1080000" cy="1080000"/>
            </a:xfrm>
          </p:grpSpPr>
          <p:sp>
            <p:nvSpPr>
              <p:cNvPr id="42" name="円弧 41">
                <a:extLst>
                  <a:ext uri="{FF2B5EF4-FFF2-40B4-BE49-F238E27FC236}">
                    <a16:creationId xmlns:a16="http://schemas.microsoft.com/office/drawing/2014/main" id="{17E35FC9-7842-4528-A3F3-1F0E67C324CB}"/>
                  </a:ext>
                </a:extLst>
              </p:cNvPr>
              <p:cNvSpPr/>
              <p:nvPr/>
            </p:nvSpPr>
            <p:spPr bwMode="gray">
              <a:xfrm>
                <a:off x="4397897" y="3698194"/>
                <a:ext cx="1080000" cy="1080000"/>
              </a:xfrm>
              <a:prstGeom prst="arc">
                <a:avLst/>
              </a:prstGeom>
              <a:noFill/>
              <a:ln w="38100" cap="flat" cmpd="sng" algn="ctr">
                <a:solidFill>
                  <a:srgbClr val="FFA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43" name="円弧 42">
                <a:extLst>
                  <a:ext uri="{FF2B5EF4-FFF2-40B4-BE49-F238E27FC236}">
                    <a16:creationId xmlns:a16="http://schemas.microsoft.com/office/drawing/2014/main" id="{F521F3CB-472B-4A1E-8043-AD89BB13FD69}"/>
                  </a:ext>
                </a:extLst>
              </p:cNvPr>
              <p:cNvSpPr/>
              <p:nvPr/>
            </p:nvSpPr>
            <p:spPr bwMode="gray">
              <a:xfrm>
                <a:off x="4577897" y="3878194"/>
                <a:ext cx="720000" cy="720000"/>
              </a:xfrm>
              <a:prstGeom prst="arc">
                <a:avLst/>
              </a:prstGeom>
              <a:noFill/>
              <a:ln w="38100" cap="flat" cmpd="sng" algn="ctr">
                <a:solidFill>
                  <a:srgbClr val="FFA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grpSp>
          <p:nvGrpSpPr>
            <p:cNvPr id="48" name="グループ化 47">
              <a:extLst>
                <a:ext uri="{FF2B5EF4-FFF2-40B4-BE49-F238E27FC236}">
                  <a16:creationId xmlns:a16="http://schemas.microsoft.com/office/drawing/2014/main" id="{7BD81982-CC9D-4D76-B4B2-BEFD9F032B11}"/>
                </a:ext>
              </a:extLst>
            </p:cNvPr>
            <p:cNvGrpSpPr/>
            <p:nvPr/>
          </p:nvGrpSpPr>
          <p:grpSpPr bwMode="gray">
            <a:xfrm rot="2658284">
              <a:off x="3924300" y="4049941"/>
              <a:ext cx="1851378" cy="1851378"/>
              <a:chOff x="4283640" y="3712476"/>
              <a:chExt cx="1166020" cy="1166020"/>
            </a:xfrm>
          </p:grpSpPr>
          <p:sp>
            <p:nvSpPr>
              <p:cNvPr id="49" name="円弧 48">
                <a:extLst>
                  <a:ext uri="{FF2B5EF4-FFF2-40B4-BE49-F238E27FC236}">
                    <a16:creationId xmlns:a16="http://schemas.microsoft.com/office/drawing/2014/main" id="{B74F4000-78EA-4AB5-97C1-48A164D16773}"/>
                  </a:ext>
                </a:extLst>
              </p:cNvPr>
              <p:cNvSpPr/>
              <p:nvPr/>
            </p:nvSpPr>
            <p:spPr bwMode="gray">
              <a:xfrm>
                <a:off x="4283640" y="3712476"/>
                <a:ext cx="1166020" cy="1166020"/>
              </a:xfrm>
              <a:prstGeom prst="arc">
                <a:avLst/>
              </a:prstGeom>
              <a:noFill/>
              <a:ln w="38100" cap="flat" cmpd="sng" algn="ctr">
                <a:solidFill>
                  <a:srgbClr val="FFA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50" name="円弧 49">
                <a:extLst>
                  <a:ext uri="{FF2B5EF4-FFF2-40B4-BE49-F238E27FC236}">
                    <a16:creationId xmlns:a16="http://schemas.microsoft.com/office/drawing/2014/main" id="{207017EF-FDE6-4D6B-8427-A56F81509027}"/>
                  </a:ext>
                </a:extLst>
              </p:cNvPr>
              <p:cNvSpPr/>
              <p:nvPr/>
            </p:nvSpPr>
            <p:spPr bwMode="gray">
              <a:xfrm>
                <a:off x="4400948" y="3848125"/>
                <a:ext cx="903929" cy="903929"/>
              </a:xfrm>
              <a:prstGeom prst="arc">
                <a:avLst/>
              </a:prstGeom>
              <a:noFill/>
              <a:ln w="38100" cap="flat" cmpd="sng" algn="ctr">
                <a:solidFill>
                  <a:srgbClr val="FFA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grpSp>
      <p:grpSp>
        <p:nvGrpSpPr>
          <p:cNvPr id="66" name="グループ化 65">
            <a:extLst>
              <a:ext uri="{FF2B5EF4-FFF2-40B4-BE49-F238E27FC236}">
                <a16:creationId xmlns:a16="http://schemas.microsoft.com/office/drawing/2014/main" id="{822DFA5A-E2E0-4FDE-9BA7-EA05BA4DB66F}"/>
              </a:ext>
            </a:extLst>
          </p:cNvPr>
          <p:cNvGrpSpPr/>
          <p:nvPr/>
        </p:nvGrpSpPr>
        <p:grpSpPr bwMode="gray">
          <a:xfrm>
            <a:off x="3016548" y="4505034"/>
            <a:ext cx="1299097" cy="1332039"/>
            <a:chOff x="1106599" y="4077072"/>
            <a:chExt cx="1299097" cy="1332039"/>
          </a:xfrm>
        </p:grpSpPr>
        <p:pic>
          <p:nvPicPr>
            <p:cNvPr id="67" name="グラフィックス 66">
              <a:extLst>
                <a:ext uri="{FF2B5EF4-FFF2-40B4-BE49-F238E27FC236}">
                  <a16:creationId xmlns:a16="http://schemas.microsoft.com/office/drawing/2014/main" id="{8E76461B-02CA-4CE1-8F5B-8BCFC44445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1864329" y="4437111"/>
              <a:ext cx="541367" cy="972000"/>
            </a:xfrm>
            <a:prstGeom prst="rect">
              <a:avLst/>
            </a:prstGeom>
          </p:spPr>
        </p:pic>
        <p:grpSp>
          <p:nvGrpSpPr>
            <p:cNvPr id="68" name="グループ化 67">
              <a:extLst>
                <a:ext uri="{FF2B5EF4-FFF2-40B4-BE49-F238E27FC236}">
                  <a16:creationId xmlns:a16="http://schemas.microsoft.com/office/drawing/2014/main" id="{5A7665A2-A065-4883-88BB-B03FD478739B}"/>
                </a:ext>
              </a:extLst>
            </p:cNvPr>
            <p:cNvGrpSpPr/>
            <p:nvPr/>
          </p:nvGrpSpPr>
          <p:grpSpPr bwMode="gray">
            <a:xfrm>
              <a:off x="1106599" y="4077072"/>
              <a:ext cx="690472" cy="690472"/>
              <a:chOff x="4397897" y="3698194"/>
              <a:chExt cx="1080000" cy="1080000"/>
            </a:xfrm>
          </p:grpSpPr>
          <p:sp>
            <p:nvSpPr>
              <p:cNvPr id="70" name="円弧 69">
                <a:extLst>
                  <a:ext uri="{FF2B5EF4-FFF2-40B4-BE49-F238E27FC236}">
                    <a16:creationId xmlns:a16="http://schemas.microsoft.com/office/drawing/2014/main" id="{D8CF7439-591C-4B39-88EC-65FCEB03DD60}"/>
                  </a:ext>
                </a:extLst>
              </p:cNvPr>
              <p:cNvSpPr/>
              <p:nvPr/>
            </p:nvSpPr>
            <p:spPr bwMode="gray">
              <a:xfrm>
                <a:off x="4397897" y="3698194"/>
                <a:ext cx="1080000" cy="1080000"/>
              </a:xfrm>
              <a:prstGeom prst="arc">
                <a:avLst/>
              </a:prstGeom>
              <a:noFill/>
              <a:ln w="38100" cap="flat" cmpd="sng" algn="ctr">
                <a:solidFill>
                  <a:srgbClr val="FFA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71" name="円弧 70">
                <a:extLst>
                  <a:ext uri="{FF2B5EF4-FFF2-40B4-BE49-F238E27FC236}">
                    <a16:creationId xmlns:a16="http://schemas.microsoft.com/office/drawing/2014/main" id="{F62618CE-68D7-4A44-8649-6B3C60EB15FB}"/>
                  </a:ext>
                </a:extLst>
              </p:cNvPr>
              <p:cNvSpPr/>
              <p:nvPr/>
            </p:nvSpPr>
            <p:spPr bwMode="gray">
              <a:xfrm>
                <a:off x="4577897" y="3878194"/>
                <a:ext cx="720000" cy="720000"/>
              </a:xfrm>
              <a:prstGeom prst="arc">
                <a:avLst/>
              </a:prstGeom>
              <a:noFill/>
              <a:ln w="38100" cap="flat" cmpd="sng" algn="ctr">
                <a:solidFill>
                  <a:srgbClr val="FFA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pic>
          <p:nvPicPr>
            <p:cNvPr id="69" name="グラフィックス 68">
              <a:extLst>
                <a:ext uri="{FF2B5EF4-FFF2-40B4-BE49-F238E27FC236}">
                  <a16:creationId xmlns:a16="http://schemas.microsoft.com/office/drawing/2014/main" id="{BD1143F7-A8DB-4EE1-AE05-8A1AF8BDFF49}"/>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bwMode="gray">
            <a:xfrm>
              <a:off x="1154420" y="4244265"/>
              <a:ext cx="870480" cy="1164846"/>
            </a:xfrm>
            <a:prstGeom prst="rect">
              <a:avLst/>
            </a:prstGeom>
          </p:spPr>
        </p:pic>
      </p:grpSp>
      <p:grpSp>
        <p:nvGrpSpPr>
          <p:cNvPr id="72" name="グループ化 71">
            <a:extLst>
              <a:ext uri="{FF2B5EF4-FFF2-40B4-BE49-F238E27FC236}">
                <a16:creationId xmlns:a16="http://schemas.microsoft.com/office/drawing/2014/main" id="{18A75BD2-C8C6-4C2E-9F46-17EDD0F46B06}"/>
              </a:ext>
            </a:extLst>
          </p:cNvPr>
          <p:cNvGrpSpPr/>
          <p:nvPr/>
        </p:nvGrpSpPr>
        <p:grpSpPr bwMode="gray">
          <a:xfrm>
            <a:off x="3016548" y="2886071"/>
            <a:ext cx="1299097" cy="1332039"/>
            <a:chOff x="1106599" y="4077072"/>
            <a:chExt cx="1299097" cy="1332039"/>
          </a:xfrm>
        </p:grpSpPr>
        <p:pic>
          <p:nvPicPr>
            <p:cNvPr id="73" name="グラフィックス 72">
              <a:extLst>
                <a:ext uri="{FF2B5EF4-FFF2-40B4-BE49-F238E27FC236}">
                  <a16:creationId xmlns:a16="http://schemas.microsoft.com/office/drawing/2014/main" id="{C3E79796-C3D6-4059-8AB3-1E87D874774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1864329" y="4437111"/>
              <a:ext cx="541367" cy="972000"/>
            </a:xfrm>
            <a:prstGeom prst="rect">
              <a:avLst/>
            </a:prstGeom>
          </p:spPr>
        </p:pic>
        <p:grpSp>
          <p:nvGrpSpPr>
            <p:cNvPr id="74" name="グループ化 73">
              <a:extLst>
                <a:ext uri="{FF2B5EF4-FFF2-40B4-BE49-F238E27FC236}">
                  <a16:creationId xmlns:a16="http://schemas.microsoft.com/office/drawing/2014/main" id="{4215CADF-4EE3-4F9C-A419-92B305182CFB}"/>
                </a:ext>
              </a:extLst>
            </p:cNvPr>
            <p:cNvGrpSpPr/>
            <p:nvPr/>
          </p:nvGrpSpPr>
          <p:grpSpPr bwMode="gray">
            <a:xfrm>
              <a:off x="1106599" y="4077072"/>
              <a:ext cx="690472" cy="690472"/>
              <a:chOff x="4397897" y="3698194"/>
              <a:chExt cx="1080000" cy="1080000"/>
            </a:xfrm>
          </p:grpSpPr>
          <p:sp>
            <p:nvSpPr>
              <p:cNvPr id="76" name="円弧 75">
                <a:extLst>
                  <a:ext uri="{FF2B5EF4-FFF2-40B4-BE49-F238E27FC236}">
                    <a16:creationId xmlns:a16="http://schemas.microsoft.com/office/drawing/2014/main" id="{8A15A532-0E12-4A6E-BFCE-5FC42F701C1D}"/>
                  </a:ext>
                </a:extLst>
              </p:cNvPr>
              <p:cNvSpPr/>
              <p:nvPr/>
            </p:nvSpPr>
            <p:spPr bwMode="gray">
              <a:xfrm>
                <a:off x="4397897" y="3698194"/>
                <a:ext cx="1080000" cy="1080000"/>
              </a:xfrm>
              <a:prstGeom prst="arc">
                <a:avLst/>
              </a:prstGeom>
              <a:noFill/>
              <a:ln w="38100" cap="flat" cmpd="sng" algn="ctr">
                <a:solidFill>
                  <a:srgbClr val="FFA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77" name="円弧 76">
                <a:extLst>
                  <a:ext uri="{FF2B5EF4-FFF2-40B4-BE49-F238E27FC236}">
                    <a16:creationId xmlns:a16="http://schemas.microsoft.com/office/drawing/2014/main" id="{B092171B-2C8D-48A9-8A26-EE85C92FFF2A}"/>
                  </a:ext>
                </a:extLst>
              </p:cNvPr>
              <p:cNvSpPr/>
              <p:nvPr/>
            </p:nvSpPr>
            <p:spPr bwMode="gray">
              <a:xfrm>
                <a:off x="4577897" y="3878194"/>
                <a:ext cx="720000" cy="720000"/>
              </a:xfrm>
              <a:prstGeom prst="arc">
                <a:avLst/>
              </a:prstGeom>
              <a:noFill/>
              <a:ln w="38100" cap="flat" cmpd="sng" algn="ctr">
                <a:solidFill>
                  <a:srgbClr val="FFAB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pic>
          <p:nvPicPr>
            <p:cNvPr id="75" name="グラフィックス 74">
              <a:extLst>
                <a:ext uri="{FF2B5EF4-FFF2-40B4-BE49-F238E27FC236}">
                  <a16:creationId xmlns:a16="http://schemas.microsoft.com/office/drawing/2014/main" id="{BB7B67D7-6ED6-4B28-9611-87D22E928F80}"/>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bwMode="gray">
            <a:xfrm>
              <a:off x="1154420" y="4244265"/>
              <a:ext cx="870480" cy="1164846"/>
            </a:xfrm>
            <a:prstGeom prst="rect">
              <a:avLst/>
            </a:prstGeom>
          </p:spPr>
        </p:pic>
      </p:grpSp>
      <p:pic>
        <p:nvPicPr>
          <p:cNvPr id="78" name="グラフィックス 77">
            <a:extLst>
              <a:ext uri="{FF2B5EF4-FFF2-40B4-BE49-F238E27FC236}">
                <a16:creationId xmlns:a16="http://schemas.microsoft.com/office/drawing/2014/main" id="{5B474E24-5678-4172-A99C-E1943A00E4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7808418" y="4095213"/>
            <a:ext cx="541368" cy="972000"/>
          </a:xfrm>
          <a:prstGeom prst="rect">
            <a:avLst/>
          </a:prstGeom>
        </p:spPr>
      </p:pic>
      <p:pic>
        <p:nvPicPr>
          <p:cNvPr id="81" name="グラフィックス 80">
            <a:extLst>
              <a:ext uri="{FF2B5EF4-FFF2-40B4-BE49-F238E27FC236}">
                <a16:creationId xmlns:a16="http://schemas.microsoft.com/office/drawing/2014/main" id="{8DC4E7E4-66EB-45F6-B48C-CF233AEC9F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7198984" y="4450967"/>
            <a:ext cx="541368" cy="972000"/>
          </a:xfrm>
          <a:prstGeom prst="rect">
            <a:avLst/>
          </a:prstGeom>
        </p:spPr>
      </p:pic>
      <p:pic>
        <p:nvPicPr>
          <p:cNvPr id="82" name="グラフィックス 81">
            <a:extLst>
              <a:ext uri="{FF2B5EF4-FFF2-40B4-BE49-F238E27FC236}">
                <a16:creationId xmlns:a16="http://schemas.microsoft.com/office/drawing/2014/main" id="{C3E23B77-BDE3-48DA-B394-B6FDFF8A4CD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6482456" y="4617240"/>
            <a:ext cx="541368" cy="972000"/>
          </a:xfrm>
          <a:prstGeom prst="rect">
            <a:avLst/>
          </a:prstGeom>
        </p:spPr>
      </p:pic>
      <p:grpSp>
        <p:nvGrpSpPr>
          <p:cNvPr id="83" name="グループ化 82">
            <a:extLst>
              <a:ext uri="{FF2B5EF4-FFF2-40B4-BE49-F238E27FC236}">
                <a16:creationId xmlns:a16="http://schemas.microsoft.com/office/drawing/2014/main" id="{D3D60DC6-F867-40F0-B225-D2F82917D26D}"/>
              </a:ext>
            </a:extLst>
          </p:cNvPr>
          <p:cNvGrpSpPr/>
          <p:nvPr/>
        </p:nvGrpSpPr>
        <p:grpSpPr bwMode="gray">
          <a:xfrm>
            <a:off x="3751131" y="3907184"/>
            <a:ext cx="1799999" cy="1799999"/>
            <a:chOff x="3853946" y="3987566"/>
            <a:chExt cx="1979999" cy="1979999"/>
          </a:xfrm>
        </p:grpSpPr>
        <p:grpSp>
          <p:nvGrpSpPr>
            <p:cNvPr id="84" name="グループ化 83">
              <a:extLst>
                <a:ext uri="{FF2B5EF4-FFF2-40B4-BE49-F238E27FC236}">
                  <a16:creationId xmlns:a16="http://schemas.microsoft.com/office/drawing/2014/main" id="{4921F6FF-1D5B-4407-B71B-B7B0A3160FDD}"/>
                </a:ext>
              </a:extLst>
            </p:cNvPr>
            <p:cNvGrpSpPr/>
            <p:nvPr/>
          </p:nvGrpSpPr>
          <p:grpSpPr bwMode="gray">
            <a:xfrm rot="2658284">
              <a:off x="4229800" y="4425875"/>
              <a:ext cx="1108800" cy="1108800"/>
              <a:chOff x="4390665" y="3683288"/>
              <a:chExt cx="1108800" cy="1108800"/>
            </a:xfrm>
          </p:grpSpPr>
          <p:sp>
            <p:nvSpPr>
              <p:cNvPr id="88" name="円弧 87">
                <a:extLst>
                  <a:ext uri="{FF2B5EF4-FFF2-40B4-BE49-F238E27FC236}">
                    <a16:creationId xmlns:a16="http://schemas.microsoft.com/office/drawing/2014/main" id="{D6258665-5636-45B8-AA71-3603BC209D28}"/>
                  </a:ext>
                </a:extLst>
              </p:cNvPr>
              <p:cNvSpPr/>
              <p:nvPr/>
            </p:nvSpPr>
            <p:spPr bwMode="gray">
              <a:xfrm>
                <a:off x="4390665" y="3683288"/>
                <a:ext cx="1108800" cy="1108800"/>
              </a:xfrm>
              <a:prstGeom prst="arc">
                <a:avLst/>
              </a:prstGeom>
              <a:noFill/>
              <a:ln w="254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89" name="円弧 88">
                <a:extLst>
                  <a:ext uri="{FF2B5EF4-FFF2-40B4-BE49-F238E27FC236}">
                    <a16:creationId xmlns:a16="http://schemas.microsoft.com/office/drawing/2014/main" id="{DD339D51-D5B2-4A2B-A72D-C2A05B946EC0}"/>
                  </a:ext>
                </a:extLst>
              </p:cNvPr>
              <p:cNvSpPr/>
              <p:nvPr/>
            </p:nvSpPr>
            <p:spPr bwMode="gray">
              <a:xfrm>
                <a:off x="4577897" y="3878194"/>
                <a:ext cx="720000" cy="720000"/>
              </a:xfrm>
              <a:prstGeom prst="arc">
                <a:avLst/>
              </a:prstGeom>
              <a:noFill/>
              <a:ln w="254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grpSp>
          <p:nvGrpSpPr>
            <p:cNvPr id="85" name="グループ化 84">
              <a:extLst>
                <a:ext uri="{FF2B5EF4-FFF2-40B4-BE49-F238E27FC236}">
                  <a16:creationId xmlns:a16="http://schemas.microsoft.com/office/drawing/2014/main" id="{15272159-98A3-45AB-9DBD-EFF657413348}"/>
                </a:ext>
              </a:extLst>
            </p:cNvPr>
            <p:cNvGrpSpPr/>
            <p:nvPr/>
          </p:nvGrpSpPr>
          <p:grpSpPr bwMode="gray">
            <a:xfrm rot="2658284">
              <a:off x="3853946" y="3987566"/>
              <a:ext cx="1979999" cy="1979999"/>
              <a:chOff x="4241264" y="3675507"/>
              <a:chExt cx="1247027" cy="1247027"/>
            </a:xfrm>
          </p:grpSpPr>
          <p:sp>
            <p:nvSpPr>
              <p:cNvPr id="86" name="円弧 85">
                <a:extLst>
                  <a:ext uri="{FF2B5EF4-FFF2-40B4-BE49-F238E27FC236}">
                    <a16:creationId xmlns:a16="http://schemas.microsoft.com/office/drawing/2014/main" id="{6A08BD55-8FED-47A2-AD70-3843859661C7}"/>
                  </a:ext>
                </a:extLst>
              </p:cNvPr>
              <p:cNvSpPr/>
              <p:nvPr/>
            </p:nvSpPr>
            <p:spPr bwMode="gray">
              <a:xfrm>
                <a:off x="4241264" y="3675507"/>
                <a:ext cx="1247027" cy="1247027"/>
              </a:xfrm>
              <a:prstGeom prst="arc">
                <a:avLst/>
              </a:prstGeom>
              <a:noFill/>
              <a:ln w="254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
            <p:nvSpPr>
              <p:cNvPr id="87" name="円弧 86">
                <a:extLst>
                  <a:ext uri="{FF2B5EF4-FFF2-40B4-BE49-F238E27FC236}">
                    <a16:creationId xmlns:a16="http://schemas.microsoft.com/office/drawing/2014/main" id="{D9EB60E6-52FE-42FA-B05C-EA5FA5DA8D93}"/>
                  </a:ext>
                </a:extLst>
              </p:cNvPr>
              <p:cNvSpPr/>
              <p:nvPr/>
            </p:nvSpPr>
            <p:spPr bwMode="gray">
              <a:xfrm>
                <a:off x="4380201" y="3826878"/>
                <a:ext cx="947741" cy="947741"/>
              </a:xfrm>
              <a:prstGeom prst="arc">
                <a:avLst/>
              </a:prstGeom>
              <a:noFill/>
              <a:ln w="254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grpSp>
      </p:grpSp>
      <p:sp>
        <p:nvSpPr>
          <p:cNvPr id="44" name="正方形/長方形 43">
            <a:extLst>
              <a:ext uri="{FF2B5EF4-FFF2-40B4-BE49-F238E27FC236}">
                <a16:creationId xmlns:a16="http://schemas.microsoft.com/office/drawing/2014/main" id="{B06FAA09-C6CB-4A43-B5E1-71D9B17776E4}"/>
              </a:ext>
            </a:extLst>
          </p:cNvPr>
          <p:cNvSpPr/>
          <p:nvPr/>
        </p:nvSpPr>
        <p:spPr bwMode="ltGray">
          <a:xfrm>
            <a:off x="6574641" y="260648"/>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24P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Tree>
    <p:extLst>
      <p:ext uri="{BB962C8B-B14F-4D97-AF65-F5344CB8AC3E}">
        <p14:creationId xmlns:p14="http://schemas.microsoft.com/office/powerpoint/2010/main" val="26294211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46957FEB-A556-404D-908F-26B3A38C1171}"/>
              </a:ext>
            </a:extLst>
          </p:cNvPr>
          <p:cNvSpPr/>
          <p:nvPr/>
        </p:nvSpPr>
        <p:spPr bwMode="gray">
          <a:xfrm>
            <a:off x="323850" y="1056026"/>
            <a:ext cx="8496300" cy="1491174"/>
          </a:xfrm>
          <a:prstGeom prst="roundRect">
            <a:avLst>
              <a:gd name="adj" fmla="val 1592"/>
            </a:avLst>
          </a:prstGeom>
          <a:solidFill>
            <a:schemeClr val="accent3">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324000" tIns="216000" rIns="324000" bIns="0" numCol="1" spcCol="0" rtlCol="0" fromWordArt="0" anchor="t" anchorCtr="0" forceAA="0" compatLnSpc="1">
            <a:prstTxWarp prst="textNoShape">
              <a:avLst/>
            </a:prstTxWarp>
            <a:noAutofit/>
          </a:bodyPr>
          <a:lstStyle/>
          <a:p>
            <a:pPr defTabSz="1885950" eaLnBrk="1" hangingPunct="1">
              <a:lnSpc>
                <a:spcPct val="130000"/>
              </a:lnSpc>
              <a:spcBef>
                <a:spcPct val="20000"/>
              </a:spcBef>
            </a:pPr>
            <a:endParaRPr lang="ja-JP" altLang="en-US" sz="2000">
              <a:latin typeface="+mn-ea"/>
              <a:ea typeface="+mn-ea"/>
            </a:endParaRPr>
          </a:p>
        </p:txBody>
      </p:sp>
      <p:sp>
        <p:nvSpPr>
          <p:cNvPr id="7" name="タイトル 1">
            <a:extLst>
              <a:ext uri="{FF2B5EF4-FFF2-40B4-BE49-F238E27FC236}">
                <a16:creationId xmlns:a16="http://schemas.microsoft.com/office/drawing/2014/main" id="{53C02578-B2C3-4D25-AD37-FDD2EF7F419C}"/>
              </a:ext>
            </a:extLst>
          </p:cNvPr>
          <p:cNvSpPr>
            <a:spLocks noGrp="1"/>
          </p:cNvSpPr>
          <p:nvPr>
            <p:ph type="title"/>
          </p:nvPr>
        </p:nvSpPr>
        <p:spPr bwMode="gray"/>
        <p:txBody>
          <a:bodyPr/>
          <a:lstStyle/>
          <a:p>
            <a:r>
              <a:rPr lang="ja-JP" altLang="en-US" sz="2800" spc="0">
                <a:latin typeface="+mn-ea"/>
              </a:rPr>
              <a:t>休憩中の課題について</a:t>
            </a:r>
            <a:endParaRPr lang="en-US" altLang="ja-JP" sz="2800" spc="0">
              <a:latin typeface="+mn-ea"/>
            </a:endParaRPr>
          </a:p>
        </p:txBody>
      </p:sp>
      <p:pic>
        <p:nvPicPr>
          <p:cNvPr id="17" name="グラフィックス 16">
            <a:extLst>
              <a:ext uri="{FF2B5EF4-FFF2-40B4-BE49-F238E27FC236}">
                <a16:creationId xmlns:a16="http://schemas.microsoft.com/office/drawing/2014/main" id="{B6FDB218-A3BA-469F-9AEE-F43C36BC12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rot="19513824" flipH="1">
            <a:off x="700147" y="2599229"/>
            <a:ext cx="942730" cy="1116000"/>
          </a:xfrm>
          <a:prstGeom prst="rect">
            <a:avLst/>
          </a:prstGeom>
        </p:spPr>
      </p:pic>
      <p:sp>
        <p:nvSpPr>
          <p:cNvPr id="18" name="タイトル 1">
            <a:extLst>
              <a:ext uri="{FF2B5EF4-FFF2-40B4-BE49-F238E27FC236}">
                <a16:creationId xmlns:a16="http://schemas.microsoft.com/office/drawing/2014/main" id="{3D7B2D8B-EA59-443E-96F3-5CC5BEE4D225}"/>
              </a:ext>
            </a:extLst>
          </p:cNvPr>
          <p:cNvSpPr txBox="1">
            <a:spLocks/>
          </p:cNvSpPr>
          <p:nvPr/>
        </p:nvSpPr>
        <p:spPr bwMode="gray">
          <a:xfrm>
            <a:off x="870425" y="2790292"/>
            <a:ext cx="500449" cy="647640"/>
          </a:xfrm>
          <a:prstGeom prst="rect">
            <a:avLst/>
          </a:prstGeom>
        </p:spPr>
        <p:txBody>
          <a:bodyPr vert="horz" wrap="none" lIns="0" tIns="0" rIns="0" bIns="0" rtlCol="0" anchor="ctr">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lnSpc>
                <a:spcPct val="110000"/>
              </a:lnSpc>
            </a:pPr>
            <a:r>
              <a:rPr lang="ja-JP" altLang="en-US" sz="2000">
                <a:latin typeface="+mn-lt"/>
              </a:rPr>
              <a:t>お題</a:t>
            </a:r>
            <a:endParaRPr lang="en-US" altLang="ja-JP" sz="2000">
              <a:latin typeface="+mn-lt"/>
            </a:endParaRPr>
          </a:p>
        </p:txBody>
      </p:sp>
      <p:grpSp>
        <p:nvGrpSpPr>
          <p:cNvPr id="3" name="グループ化 2">
            <a:extLst>
              <a:ext uri="{FF2B5EF4-FFF2-40B4-BE49-F238E27FC236}">
                <a16:creationId xmlns:a16="http://schemas.microsoft.com/office/drawing/2014/main" id="{7E45FD30-040A-425B-B249-7BA08B84AD0D}"/>
              </a:ext>
            </a:extLst>
          </p:cNvPr>
          <p:cNvGrpSpPr/>
          <p:nvPr/>
        </p:nvGrpSpPr>
        <p:grpSpPr bwMode="gray">
          <a:xfrm>
            <a:off x="1510219" y="2609720"/>
            <a:ext cx="6813161" cy="1095220"/>
            <a:chOff x="1510219" y="2685188"/>
            <a:chExt cx="6813161" cy="1095220"/>
          </a:xfrm>
        </p:grpSpPr>
        <p:sp>
          <p:nvSpPr>
            <p:cNvPr id="19" name="正方形/長方形 18">
              <a:extLst>
                <a:ext uri="{FF2B5EF4-FFF2-40B4-BE49-F238E27FC236}">
                  <a16:creationId xmlns:a16="http://schemas.microsoft.com/office/drawing/2014/main" id="{0DFD1EA2-7B24-4E29-AE4C-FF71AC103495}"/>
                </a:ext>
              </a:extLst>
            </p:cNvPr>
            <p:cNvSpPr/>
            <p:nvPr/>
          </p:nvSpPr>
          <p:spPr bwMode="gray">
            <a:xfrm>
              <a:off x="1617420" y="2880580"/>
              <a:ext cx="6621120" cy="89982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eaLnBrk="1" hangingPunct="1">
                <a:lnSpc>
                  <a:spcPct val="90000"/>
                </a:lnSpc>
                <a:spcBef>
                  <a:spcPts val="0"/>
                </a:spcBef>
              </a:pPr>
              <a:r>
                <a:rPr lang="ja-JP" altLang="en-US" sz="3600" b="1">
                  <a:solidFill>
                    <a:schemeClr val="accent2">
                      <a:lumMod val="60000"/>
                      <a:lumOff val="40000"/>
                    </a:schemeClr>
                  </a:solidFill>
                  <a:latin typeface="+mn-ea"/>
                  <a:ea typeface="+mn-ea"/>
                </a:rPr>
                <a:t>スポーツボランティアの魅力</a:t>
              </a:r>
              <a:endParaRPr kumimoji="1" lang="ja-JP" altLang="en-US" sz="3200">
                <a:solidFill>
                  <a:schemeClr val="accent2">
                    <a:lumMod val="60000"/>
                    <a:lumOff val="40000"/>
                  </a:schemeClr>
                </a:solidFill>
                <a:latin typeface="+mn-ea"/>
                <a:ea typeface="+mn-ea"/>
              </a:endParaRPr>
            </a:p>
          </p:txBody>
        </p:sp>
        <p:sp>
          <p:nvSpPr>
            <p:cNvPr id="16" name="正方形/長方形 15">
              <a:extLst>
                <a:ext uri="{FF2B5EF4-FFF2-40B4-BE49-F238E27FC236}">
                  <a16:creationId xmlns:a16="http://schemas.microsoft.com/office/drawing/2014/main" id="{5ABB658D-3CD2-4143-9A6D-2C0E4665DAD8}"/>
                </a:ext>
              </a:extLst>
            </p:cNvPr>
            <p:cNvSpPr/>
            <p:nvPr/>
          </p:nvSpPr>
          <p:spPr bwMode="gray">
            <a:xfrm>
              <a:off x="1510219" y="2685188"/>
              <a:ext cx="781325" cy="89982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eaLnBrk="1" hangingPunct="1">
                <a:lnSpc>
                  <a:spcPct val="90000"/>
                </a:lnSpc>
                <a:spcBef>
                  <a:spcPts val="0"/>
                </a:spcBef>
              </a:pPr>
              <a:r>
                <a:rPr lang="ja-JP" altLang="en-US" sz="3600" b="1">
                  <a:solidFill>
                    <a:schemeClr val="accent2">
                      <a:lumMod val="60000"/>
                      <a:lumOff val="40000"/>
                    </a:schemeClr>
                  </a:solidFill>
                  <a:latin typeface="+mn-ea"/>
                  <a:ea typeface="+mn-ea"/>
                </a:rPr>
                <a:t>“</a:t>
              </a:r>
              <a:endParaRPr kumimoji="1" lang="ja-JP" altLang="en-US" sz="3200">
                <a:solidFill>
                  <a:schemeClr val="accent2">
                    <a:lumMod val="60000"/>
                    <a:lumOff val="40000"/>
                  </a:schemeClr>
                </a:solidFill>
                <a:latin typeface="+mn-ea"/>
                <a:ea typeface="+mn-ea"/>
              </a:endParaRPr>
            </a:p>
          </p:txBody>
        </p:sp>
        <p:sp>
          <p:nvSpPr>
            <p:cNvPr id="22" name="正方形/長方形 21">
              <a:extLst>
                <a:ext uri="{FF2B5EF4-FFF2-40B4-BE49-F238E27FC236}">
                  <a16:creationId xmlns:a16="http://schemas.microsoft.com/office/drawing/2014/main" id="{1208533B-24A4-4956-B2B6-1F6992271C08}"/>
                </a:ext>
              </a:extLst>
            </p:cNvPr>
            <p:cNvSpPr/>
            <p:nvPr/>
          </p:nvSpPr>
          <p:spPr bwMode="gray">
            <a:xfrm>
              <a:off x="7542055" y="2704018"/>
              <a:ext cx="781325" cy="89982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eaLnBrk="1" hangingPunct="1">
                <a:lnSpc>
                  <a:spcPct val="90000"/>
                </a:lnSpc>
                <a:spcBef>
                  <a:spcPts val="0"/>
                </a:spcBef>
              </a:pPr>
              <a:r>
                <a:rPr lang="ja-JP" altLang="en-US" sz="3600" b="1">
                  <a:solidFill>
                    <a:schemeClr val="accent2">
                      <a:lumMod val="60000"/>
                      <a:lumOff val="40000"/>
                    </a:schemeClr>
                  </a:solidFill>
                  <a:latin typeface="+mn-ea"/>
                  <a:ea typeface="+mn-ea"/>
                </a:rPr>
                <a:t>“</a:t>
              </a:r>
              <a:endParaRPr kumimoji="1" lang="ja-JP" altLang="en-US" sz="3200">
                <a:solidFill>
                  <a:schemeClr val="accent2">
                    <a:lumMod val="60000"/>
                    <a:lumOff val="40000"/>
                  </a:schemeClr>
                </a:solidFill>
                <a:latin typeface="+mn-ea"/>
                <a:ea typeface="+mn-ea"/>
              </a:endParaRPr>
            </a:p>
          </p:txBody>
        </p:sp>
      </p:grpSp>
      <p:sp>
        <p:nvSpPr>
          <p:cNvPr id="13" name="正方形/長方形 12">
            <a:extLst>
              <a:ext uri="{FF2B5EF4-FFF2-40B4-BE49-F238E27FC236}">
                <a16:creationId xmlns:a16="http://schemas.microsoft.com/office/drawing/2014/main" id="{75150434-A0E8-4A7F-BF83-B2F76855FFB3}"/>
              </a:ext>
            </a:extLst>
          </p:cNvPr>
          <p:cNvSpPr/>
          <p:nvPr/>
        </p:nvSpPr>
        <p:spPr bwMode="gray">
          <a:xfrm>
            <a:off x="323850" y="1132320"/>
            <a:ext cx="8496300" cy="1394449"/>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ts val="0"/>
              </a:spcBef>
              <a:buClr>
                <a:srgbClr val="0000FF"/>
              </a:buClr>
            </a:pPr>
            <a:r>
              <a:rPr lang="en-US" altLang="ja-JP">
                <a:solidFill>
                  <a:schemeClr val="bg2">
                    <a:lumMod val="25000"/>
                  </a:schemeClr>
                </a:solidFill>
                <a:latin typeface="メイリオ" panose="020B0604030504040204" pitchFamily="50" charset="-128"/>
                <a:ea typeface="メイリオ" panose="020B0604030504040204" pitchFamily="50" charset="-128"/>
              </a:rPr>
              <a:t>【</a:t>
            </a:r>
            <a:r>
              <a:rPr lang="ja-JP" altLang="en-US">
                <a:solidFill>
                  <a:schemeClr val="bg2">
                    <a:lumMod val="25000"/>
                  </a:schemeClr>
                </a:solidFill>
                <a:latin typeface="メイリオ" panose="020B0604030504040204" pitchFamily="50" charset="-128"/>
                <a:ea typeface="メイリオ" panose="020B0604030504040204" pitchFamily="50" charset="-128"/>
              </a:rPr>
              <a:t>講義</a:t>
            </a:r>
            <a:r>
              <a:rPr lang="en-US" altLang="ja-JP">
                <a:solidFill>
                  <a:schemeClr val="bg2">
                    <a:lumMod val="25000"/>
                  </a:schemeClr>
                </a:solidFill>
                <a:latin typeface="メイリオ" panose="020B0604030504040204" pitchFamily="50" charset="-128"/>
                <a:ea typeface="メイリオ" panose="020B0604030504040204" pitchFamily="50" charset="-128"/>
              </a:rPr>
              <a:t>5】</a:t>
            </a:r>
            <a:r>
              <a:rPr lang="ja-JP" altLang="en-US">
                <a:solidFill>
                  <a:schemeClr val="bg2">
                    <a:lumMod val="25000"/>
                  </a:schemeClr>
                </a:solidFill>
                <a:latin typeface="メイリオ" panose="020B0604030504040204" pitchFamily="50" charset="-128"/>
                <a:ea typeface="メイリオ" panose="020B0604030504040204" pitchFamily="50" charset="-128"/>
              </a:rPr>
              <a:t>コミュニケーションスキル（</a:t>
            </a:r>
            <a:r>
              <a:rPr lang="en-US" altLang="ja-JP">
                <a:solidFill>
                  <a:schemeClr val="bg2">
                    <a:lumMod val="25000"/>
                  </a:schemeClr>
                </a:solidFill>
                <a:latin typeface="メイリオ" panose="020B0604030504040204" pitchFamily="50" charset="-128"/>
                <a:ea typeface="メイリオ" panose="020B0604030504040204" pitchFamily="50" charset="-128"/>
              </a:rPr>
              <a:t>3</a:t>
            </a:r>
            <a:r>
              <a:rPr lang="ja-JP" altLang="en-US">
                <a:solidFill>
                  <a:schemeClr val="bg2">
                    <a:lumMod val="25000"/>
                  </a:schemeClr>
                </a:solidFill>
                <a:latin typeface="メイリオ" panose="020B0604030504040204" pitchFamily="50" charset="-128"/>
                <a:ea typeface="メイリオ" panose="020B0604030504040204" pitchFamily="50" charset="-128"/>
              </a:rPr>
              <a:t>）では、</a:t>
            </a:r>
            <a:endParaRPr lang="en-US" altLang="ja-JP">
              <a:solidFill>
                <a:schemeClr val="bg2">
                  <a:lumMod val="25000"/>
                </a:schemeClr>
              </a:solidFill>
              <a:latin typeface="メイリオ" panose="020B0604030504040204" pitchFamily="50" charset="-128"/>
              <a:ea typeface="メイリオ" panose="020B0604030504040204" pitchFamily="50" charset="-128"/>
            </a:endParaRPr>
          </a:p>
          <a:p>
            <a:pPr eaLnBrk="1" hangingPunct="1">
              <a:lnSpc>
                <a:spcPct val="120000"/>
              </a:lnSpc>
              <a:spcBef>
                <a:spcPts val="0"/>
              </a:spcBef>
              <a:buClr>
                <a:srgbClr val="0000FF"/>
              </a:buClr>
            </a:pPr>
            <a:r>
              <a:rPr lang="en-US" altLang="ja-JP" b="1">
                <a:solidFill>
                  <a:schemeClr val="accent2">
                    <a:lumMod val="60000"/>
                    <a:lumOff val="40000"/>
                  </a:schemeClr>
                </a:solidFill>
                <a:latin typeface="メイリオ" panose="020B0604030504040204" pitchFamily="50" charset="-128"/>
                <a:ea typeface="メイリオ" panose="020B0604030504040204" pitchFamily="50" charset="-128"/>
              </a:rPr>
              <a:t>30</a:t>
            </a:r>
            <a:r>
              <a:rPr lang="ja-JP" altLang="en-US" b="1">
                <a:solidFill>
                  <a:schemeClr val="accent2">
                    <a:lumMod val="60000"/>
                    <a:lumOff val="40000"/>
                  </a:schemeClr>
                </a:solidFill>
                <a:latin typeface="メイリオ" panose="020B0604030504040204" pitchFamily="50" charset="-128"/>
                <a:ea typeface="メイリオ" panose="020B0604030504040204" pitchFamily="50" charset="-128"/>
              </a:rPr>
              <a:t>秒～</a:t>
            </a:r>
            <a:r>
              <a:rPr lang="en-US" altLang="ja-JP" b="1">
                <a:solidFill>
                  <a:schemeClr val="accent2">
                    <a:lumMod val="60000"/>
                    <a:lumOff val="40000"/>
                  </a:schemeClr>
                </a:solidFill>
                <a:latin typeface="メイリオ" panose="020B0604030504040204" pitchFamily="50" charset="-128"/>
                <a:ea typeface="メイリオ" panose="020B0604030504040204" pitchFamily="50" charset="-128"/>
              </a:rPr>
              <a:t>1</a:t>
            </a:r>
            <a:r>
              <a:rPr lang="ja-JP" altLang="en-US" b="1">
                <a:solidFill>
                  <a:schemeClr val="accent2">
                    <a:lumMod val="60000"/>
                    <a:lumOff val="40000"/>
                  </a:schemeClr>
                </a:solidFill>
                <a:latin typeface="メイリオ" panose="020B0604030504040204" pitchFamily="50" charset="-128"/>
                <a:ea typeface="メイリオ" panose="020B0604030504040204" pitchFamily="50" charset="-128"/>
              </a:rPr>
              <a:t>分間スピーチ</a:t>
            </a:r>
            <a:r>
              <a:rPr lang="ja-JP" altLang="en-US">
                <a:solidFill>
                  <a:schemeClr val="bg2">
                    <a:lumMod val="25000"/>
                  </a:schemeClr>
                </a:solidFill>
                <a:latin typeface="メイリオ" panose="020B0604030504040204" pitchFamily="50" charset="-128"/>
                <a:ea typeface="メイリオ" panose="020B0604030504040204" pitchFamily="50" charset="-128"/>
              </a:rPr>
              <a:t>を行います。</a:t>
            </a:r>
            <a:endParaRPr lang="en-US" altLang="ja-JP">
              <a:solidFill>
                <a:schemeClr val="bg2">
                  <a:lumMod val="25000"/>
                </a:schemeClr>
              </a:solidFill>
              <a:latin typeface="メイリオ" panose="020B0604030504040204" pitchFamily="50" charset="-128"/>
              <a:ea typeface="メイリオ" panose="020B0604030504040204" pitchFamily="50" charset="-128"/>
            </a:endParaRPr>
          </a:p>
          <a:p>
            <a:pPr eaLnBrk="1" hangingPunct="1">
              <a:lnSpc>
                <a:spcPct val="120000"/>
              </a:lnSpc>
              <a:spcBef>
                <a:spcPts val="0"/>
              </a:spcBef>
              <a:buClr>
                <a:srgbClr val="0000FF"/>
              </a:buClr>
            </a:pPr>
            <a:r>
              <a:rPr lang="ja-JP" altLang="en-US" spc="-150">
                <a:solidFill>
                  <a:schemeClr val="bg2">
                    <a:lumMod val="25000"/>
                  </a:schemeClr>
                </a:solidFill>
                <a:latin typeface="メイリオ" panose="020B0604030504040204" pitchFamily="50" charset="-128"/>
                <a:ea typeface="メイリオ" panose="020B0604030504040204" pitchFamily="50" charset="-128"/>
              </a:rPr>
              <a:t>昼休憩の間に、下記のテーマに沿った原稿を考えてください。</a:t>
            </a:r>
          </a:p>
        </p:txBody>
      </p:sp>
      <p:sp>
        <p:nvSpPr>
          <p:cNvPr id="20" name="正方形/長方形 19">
            <a:extLst>
              <a:ext uri="{FF2B5EF4-FFF2-40B4-BE49-F238E27FC236}">
                <a16:creationId xmlns:a16="http://schemas.microsoft.com/office/drawing/2014/main" id="{D17BCB9D-F5EB-42A9-BB56-62E6016D6AEC}"/>
              </a:ext>
            </a:extLst>
          </p:cNvPr>
          <p:cNvSpPr/>
          <p:nvPr/>
        </p:nvSpPr>
        <p:spPr bwMode="gray">
          <a:xfrm>
            <a:off x="870425" y="5496977"/>
            <a:ext cx="8569646" cy="93246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ts val="0"/>
              </a:spcBef>
              <a:buClr>
                <a:srgbClr val="0000FF"/>
              </a:buClr>
            </a:pPr>
            <a:r>
              <a:rPr lang="ja-JP" altLang="en-US" b="1">
                <a:solidFill>
                  <a:schemeClr val="accent2">
                    <a:lumMod val="60000"/>
                    <a:lumOff val="40000"/>
                  </a:schemeClr>
                </a:solidFill>
                <a:latin typeface="メイリオ" panose="020B0604030504040204" pitchFamily="50" charset="-128"/>
                <a:ea typeface="メイリオ" panose="020B0604030504040204" pitchFamily="50" charset="-128"/>
              </a:rPr>
              <a:t>文字数の目安：</a:t>
            </a:r>
            <a:r>
              <a:rPr lang="en-US" altLang="ja-JP" b="1">
                <a:solidFill>
                  <a:schemeClr val="accent2">
                    <a:lumMod val="60000"/>
                    <a:lumOff val="40000"/>
                  </a:schemeClr>
                </a:solidFill>
                <a:latin typeface="メイリオ" panose="020B0604030504040204" pitchFamily="50" charset="-128"/>
                <a:ea typeface="メイリオ" panose="020B0604030504040204" pitchFamily="50" charset="-128"/>
              </a:rPr>
              <a:t>250</a:t>
            </a:r>
            <a:r>
              <a:rPr lang="ja-JP" altLang="en-US" b="1">
                <a:solidFill>
                  <a:schemeClr val="accent2">
                    <a:lumMod val="60000"/>
                    <a:lumOff val="40000"/>
                  </a:schemeClr>
                </a:solidFill>
                <a:latin typeface="メイリオ" panose="020B0604030504040204" pitchFamily="50" charset="-128"/>
                <a:ea typeface="メイリオ" panose="020B0604030504040204" pitchFamily="50" charset="-128"/>
              </a:rPr>
              <a:t>字～</a:t>
            </a:r>
            <a:r>
              <a:rPr lang="en-US" altLang="ja-JP" b="1">
                <a:solidFill>
                  <a:schemeClr val="accent2">
                    <a:lumMod val="60000"/>
                    <a:lumOff val="40000"/>
                  </a:schemeClr>
                </a:solidFill>
                <a:latin typeface="メイリオ" panose="020B0604030504040204" pitchFamily="50" charset="-128"/>
                <a:ea typeface="メイリオ" panose="020B0604030504040204" pitchFamily="50" charset="-128"/>
              </a:rPr>
              <a:t>400</a:t>
            </a:r>
            <a:r>
              <a:rPr lang="ja-JP" altLang="en-US" b="1">
                <a:solidFill>
                  <a:schemeClr val="accent2">
                    <a:lumMod val="60000"/>
                    <a:lumOff val="40000"/>
                  </a:schemeClr>
                </a:solidFill>
                <a:latin typeface="メイリオ" panose="020B0604030504040204" pitchFamily="50" charset="-128"/>
                <a:ea typeface="メイリオ" panose="020B0604030504040204" pitchFamily="50" charset="-128"/>
              </a:rPr>
              <a:t>字</a:t>
            </a:r>
            <a:endParaRPr lang="en-US" altLang="ja-JP" b="1">
              <a:solidFill>
                <a:schemeClr val="accent2">
                  <a:lumMod val="60000"/>
                  <a:lumOff val="40000"/>
                </a:schemeClr>
              </a:solidFill>
              <a:latin typeface="メイリオ" panose="020B0604030504040204" pitchFamily="50" charset="-128"/>
              <a:ea typeface="メイリオ" panose="020B0604030504040204" pitchFamily="50" charset="-128"/>
            </a:endParaRPr>
          </a:p>
          <a:p>
            <a:pPr eaLnBrk="1" hangingPunct="1">
              <a:lnSpc>
                <a:spcPct val="120000"/>
              </a:lnSpc>
              <a:spcBef>
                <a:spcPts val="0"/>
              </a:spcBef>
              <a:buClr>
                <a:srgbClr val="0000FF"/>
              </a:buClr>
            </a:pPr>
            <a:r>
              <a:rPr lang="ja-JP" altLang="en-US">
                <a:solidFill>
                  <a:schemeClr val="bg2">
                    <a:lumMod val="25000"/>
                  </a:schemeClr>
                </a:solidFill>
                <a:latin typeface="メイリオ" panose="020B0604030504040204" pitchFamily="50" charset="-128"/>
                <a:ea typeface="メイリオ" panose="020B0604030504040204" pitchFamily="50" charset="-128"/>
              </a:rPr>
              <a:t>ワークシートではなく、スマートフォンを活用しても</a:t>
            </a:r>
            <a:r>
              <a:rPr lang="en-US" altLang="ja-JP">
                <a:solidFill>
                  <a:schemeClr val="bg2">
                    <a:lumMod val="25000"/>
                  </a:schemeClr>
                </a:solidFill>
                <a:latin typeface="メイリオ" panose="020B0604030504040204" pitchFamily="50" charset="-128"/>
                <a:ea typeface="メイリオ" panose="020B0604030504040204" pitchFamily="50" charset="-128"/>
              </a:rPr>
              <a:t>OK</a:t>
            </a:r>
            <a:r>
              <a:rPr lang="ja-JP" altLang="en-US">
                <a:solidFill>
                  <a:schemeClr val="bg2">
                    <a:lumMod val="25000"/>
                  </a:schemeClr>
                </a:solidFill>
                <a:latin typeface="メイリオ" panose="020B0604030504040204" pitchFamily="50" charset="-128"/>
                <a:ea typeface="メイリオ" panose="020B0604030504040204" pitchFamily="50" charset="-128"/>
              </a:rPr>
              <a:t>。</a:t>
            </a:r>
            <a:endParaRPr lang="en-US" altLang="ja-JP">
              <a:solidFill>
                <a:schemeClr val="bg2">
                  <a:lumMod val="25000"/>
                </a:schemeClr>
              </a:solidFill>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6F2E0A65-CC41-4AE3-82DA-57AF6A3D6409}"/>
              </a:ext>
            </a:extLst>
          </p:cNvPr>
          <p:cNvGrpSpPr/>
          <p:nvPr/>
        </p:nvGrpSpPr>
        <p:grpSpPr bwMode="gray">
          <a:xfrm>
            <a:off x="611188" y="3786290"/>
            <a:ext cx="7822221" cy="1571213"/>
            <a:chOff x="914842" y="4113080"/>
            <a:chExt cx="7461859" cy="2160000"/>
          </a:xfrm>
        </p:grpSpPr>
        <p:sp>
          <p:nvSpPr>
            <p:cNvPr id="21" name="正方形/長方形 20">
              <a:extLst>
                <a:ext uri="{FF2B5EF4-FFF2-40B4-BE49-F238E27FC236}">
                  <a16:creationId xmlns:a16="http://schemas.microsoft.com/office/drawing/2014/main" id="{9AA3D1AF-2F3C-4BE3-B1BA-E41F630DDEF4}"/>
                </a:ext>
              </a:extLst>
            </p:cNvPr>
            <p:cNvSpPr/>
            <p:nvPr/>
          </p:nvSpPr>
          <p:spPr bwMode="gray">
            <a:xfrm>
              <a:off x="914842" y="4113080"/>
              <a:ext cx="7461859" cy="2160000"/>
            </a:xfrm>
            <a:prstGeom prst="rect">
              <a:avLst/>
            </a:prstGeom>
            <a:solidFill>
              <a:schemeClr val="accent3">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23" name="テキスト ボックス 22">
              <a:extLst>
                <a:ext uri="{FF2B5EF4-FFF2-40B4-BE49-F238E27FC236}">
                  <a16:creationId xmlns:a16="http://schemas.microsoft.com/office/drawing/2014/main" id="{BBD1276C-AF05-4F0F-A55B-05B0B09E050E}"/>
                </a:ext>
              </a:extLst>
            </p:cNvPr>
            <p:cNvSpPr txBox="1"/>
            <p:nvPr/>
          </p:nvSpPr>
          <p:spPr bwMode="gray">
            <a:xfrm>
              <a:off x="1432338" y="4304819"/>
              <a:ext cx="6808104" cy="1554272"/>
            </a:xfrm>
            <a:prstGeom prst="rect">
              <a:avLst/>
            </a:prstGeom>
            <a:noFill/>
          </p:spPr>
          <p:txBody>
            <a:bodyPr wrap="square" lIns="0" rtlCol="0">
              <a:noAutofit/>
            </a:bodyPr>
            <a:lstStyle/>
            <a:p>
              <a:pPr>
                <a:lnSpc>
                  <a:spcPct val="120000"/>
                </a:lnSpc>
              </a:pPr>
              <a:r>
                <a:rPr lang="ja-JP" altLang="en-US">
                  <a:solidFill>
                    <a:schemeClr val="bg2">
                      <a:lumMod val="25000"/>
                    </a:schemeClr>
                  </a:solidFill>
                  <a:latin typeface="メイリオ" panose="020B0604030504040204" pitchFamily="50" charset="-128"/>
                  <a:ea typeface="メイリオ" panose="020B0604030504040204" pitchFamily="50" charset="-128"/>
                </a:rPr>
                <a:t>スポーツボランティアを経験したことのない人が、スポーツボランティアをやりたくなるように、その魅力を</a:t>
              </a:r>
              <a:r>
                <a:rPr lang="en-US" altLang="ja-JP">
                  <a:solidFill>
                    <a:schemeClr val="bg2">
                      <a:lumMod val="25000"/>
                    </a:schemeClr>
                  </a:solidFill>
                  <a:latin typeface="メイリオ" panose="020B0604030504040204" pitchFamily="50" charset="-128"/>
                  <a:ea typeface="メイリオ" panose="020B0604030504040204" pitchFamily="50" charset="-128"/>
                </a:rPr>
                <a:t>30</a:t>
              </a:r>
              <a:r>
                <a:rPr lang="ja-JP" altLang="en-US">
                  <a:solidFill>
                    <a:schemeClr val="bg2">
                      <a:lumMod val="25000"/>
                    </a:schemeClr>
                  </a:solidFill>
                  <a:latin typeface="メイリオ" panose="020B0604030504040204" pitchFamily="50" charset="-128"/>
                  <a:ea typeface="メイリオ" panose="020B0604030504040204" pitchFamily="50" charset="-128"/>
                </a:rPr>
                <a:t>秒～</a:t>
              </a:r>
              <a:r>
                <a:rPr lang="en-US" altLang="ja-JP">
                  <a:solidFill>
                    <a:schemeClr val="bg2">
                      <a:lumMod val="25000"/>
                    </a:schemeClr>
                  </a:solidFill>
                  <a:latin typeface="メイリオ" panose="020B0604030504040204" pitchFamily="50" charset="-128"/>
                  <a:ea typeface="メイリオ" panose="020B0604030504040204" pitchFamily="50" charset="-128"/>
                </a:rPr>
                <a:t>1</a:t>
              </a:r>
              <a:r>
                <a:rPr lang="ja-JP" altLang="en-US">
                  <a:solidFill>
                    <a:schemeClr val="bg2">
                      <a:lumMod val="25000"/>
                    </a:schemeClr>
                  </a:solidFill>
                  <a:latin typeface="メイリオ" panose="020B0604030504040204" pitchFamily="50" charset="-128"/>
                  <a:ea typeface="メイリオ" panose="020B0604030504040204" pitchFamily="50" charset="-128"/>
                </a:rPr>
                <a:t>分で語ってください</a:t>
              </a:r>
              <a:r>
                <a:rPr lang="ja-JP" altLang="en-US" sz="2000" b="1">
                  <a:solidFill>
                    <a:schemeClr val="bg2">
                      <a:lumMod val="25000"/>
                    </a:schemeClr>
                  </a:solidFill>
                  <a:latin typeface="メイリオ" panose="020B0604030504040204" pitchFamily="50" charset="-128"/>
                  <a:ea typeface="メイリオ" panose="020B0604030504040204" pitchFamily="50" charset="-128"/>
                </a:rPr>
                <a:t>。</a:t>
              </a:r>
            </a:p>
          </p:txBody>
        </p:sp>
        <p:sp>
          <p:nvSpPr>
            <p:cNvPr id="24" name="フリーフォーム: 図形 23">
              <a:extLst>
                <a:ext uri="{FF2B5EF4-FFF2-40B4-BE49-F238E27FC236}">
                  <a16:creationId xmlns:a16="http://schemas.microsoft.com/office/drawing/2014/main" id="{F9FC31AA-0828-4731-B2C4-A979FD07B034}"/>
                </a:ext>
              </a:extLst>
            </p:cNvPr>
            <p:cNvSpPr/>
            <p:nvPr/>
          </p:nvSpPr>
          <p:spPr bwMode="gray">
            <a:xfrm>
              <a:off x="914842" y="4113080"/>
              <a:ext cx="288000" cy="2160000"/>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sp>
          <p:nvSpPr>
            <p:cNvPr id="25" name="フリーフォーム: 図形 24">
              <a:extLst>
                <a:ext uri="{FF2B5EF4-FFF2-40B4-BE49-F238E27FC236}">
                  <a16:creationId xmlns:a16="http://schemas.microsoft.com/office/drawing/2014/main" id="{00636B22-C32B-41FE-A291-30222907A52A}"/>
                </a:ext>
              </a:extLst>
            </p:cNvPr>
            <p:cNvSpPr/>
            <p:nvPr/>
          </p:nvSpPr>
          <p:spPr bwMode="gray">
            <a:xfrm flipH="1">
              <a:off x="8088701" y="4113080"/>
              <a:ext cx="288000" cy="2160000"/>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grpSp>
    </p:spTree>
    <p:extLst>
      <p:ext uri="{BB962C8B-B14F-4D97-AF65-F5344CB8AC3E}">
        <p14:creationId xmlns:p14="http://schemas.microsoft.com/office/powerpoint/2010/main" val="4235863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910310-DC17-47CC-92E7-2A33ABDDD16C}"/>
              </a:ext>
            </a:extLst>
          </p:cNvPr>
          <p:cNvSpPr>
            <a:spLocks noGrp="1"/>
          </p:cNvSpPr>
          <p:nvPr>
            <p:ph type="title"/>
          </p:nvPr>
        </p:nvSpPr>
        <p:spPr/>
        <p:txBody>
          <a:bodyPr/>
          <a:lstStyle/>
          <a:p>
            <a:endParaRPr kumimoji="1" lang="ja-JP" altLang="en-US"/>
          </a:p>
        </p:txBody>
      </p:sp>
      <p:sp>
        <p:nvSpPr>
          <p:cNvPr id="3" name="テキスト ボックス 2">
            <a:extLst>
              <a:ext uri="{FF2B5EF4-FFF2-40B4-BE49-F238E27FC236}">
                <a16:creationId xmlns:a16="http://schemas.microsoft.com/office/drawing/2014/main" id="{2A9152C8-229C-4D1B-A492-8624E719390F}"/>
              </a:ext>
            </a:extLst>
          </p:cNvPr>
          <p:cNvSpPr txBox="1"/>
          <p:nvPr/>
        </p:nvSpPr>
        <p:spPr bwMode="gray">
          <a:xfrm>
            <a:off x="1142281" y="2658689"/>
            <a:ext cx="7020000" cy="1540622"/>
          </a:xfrm>
          <a:prstGeom prst="roundRect">
            <a:avLst>
              <a:gd name="adj" fmla="val 5892"/>
            </a:avLst>
          </a:prstGeom>
          <a:pattFill prst="wdUpDiag">
            <a:fgClr>
              <a:schemeClr val="accent3">
                <a:lumMod val="20000"/>
                <a:lumOff val="80000"/>
              </a:schemeClr>
            </a:fgClr>
            <a:bgClr>
              <a:schemeClr val="bg1"/>
            </a:bgClr>
          </a:pattFill>
          <a:ln w="19050">
            <a:solidFill>
              <a:schemeClr val="accent3"/>
            </a:solidFill>
          </a:ln>
          <a:effectLst>
            <a:outerShdw dist="38100" dir="2700000" algn="tl" rotWithShape="0">
              <a:schemeClr val="accent3"/>
            </a:outerShdw>
          </a:effectLst>
        </p:spPr>
        <p:txBody>
          <a:bodyPr wrap="square" lIns="0" tIns="0" rIns="0" bIns="0" rtlCol="0">
            <a:noAutofit/>
          </a:bodyPr>
          <a:lstStyle/>
          <a:p>
            <a:pPr lvl="0" eaLnBrk="1" hangingPunct="1">
              <a:lnSpc>
                <a:spcPct val="110000"/>
              </a:lnSpc>
              <a:spcBef>
                <a:spcPct val="30000"/>
              </a:spcBef>
            </a:pPr>
            <a:endParaRPr lang="en-US" altLang="ja-JP">
              <a:solidFill>
                <a:srgbClr val="000000"/>
              </a:solidFill>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2F9B6AF4-61A0-46EB-BA18-BC148CA3CAA6}"/>
              </a:ext>
            </a:extLst>
          </p:cNvPr>
          <p:cNvSpPr txBox="1">
            <a:spLocks/>
          </p:cNvSpPr>
          <p:nvPr/>
        </p:nvSpPr>
        <p:spPr bwMode="gray">
          <a:xfrm>
            <a:off x="1142281" y="3091007"/>
            <a:ext cx="7020000" cy="675985"/>
          </a:xfrm>
          <a:prstGeom prst="rect">
            <a:avLst/>
          </a:prstGeom>
        </p:spPr>
        <p:txBody>
          <a:bodyPr vert="horz" wrap="square" lIns="0" tIns="0" rIns="0" bIns="0" rtlCol="0" anchor="t">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lnSpc>
                <a:spcPct val="120000"/>
              </a:lnSpc>
            </a:pPr>
            <a:r>
              <a:rPr lang="ja-JP" altLang="en-US" sz="4800">
                <a:solidFill>
                  <a:schemeClr val="accent3"/>
                </a:solidFill>
              </a:rPr>
              <a:t>休　憩</a:t>
            </a:r>
          </a:p>
        </p:txBody>
      </p:sp>
    </p:spTree>
    <p:extLst>
      <p:ext uri="{BB962C8B-B14F-4D97-AF65-F5344CB8AC3E}">
        <p14:creationId xmlns:p14="http://schemas.microsoft.com/office/powerpoint/2010/main" val="586616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D6B4BB-CA37-4D51-BB56-6263E4707348}"/>
              </a:ext>
            </a:extLst>
          </p:cNvPr>
          <p:cNvSpPr>
            <a:spLocks noGrp="1"/>
          </p:cNvSpPr>
          <p:nvPr>
            <p:ph type="title"/>
          </p:nvPr>
        </p:nvSpPr>
        <p:spPr/>
        <p:txBody>
          <a:bodyPr/>
          <a:lstStyle/>
          <a:p>
            <a:r>
              <a:rPr kumimoji="1" lang="ja-JP" altLang="en-US" sz="2800"/>
              <a:t>開催目的</a:t>
            </a:r>
          </a:p>
        </p:txBody>
      </p:sp>
      <p:sp>
        <p:nvSpPr>
          <p:cNvPr id="3" name="下矢印 17">
            <a:extLst>
              <a:ext uri="{FF2B5EF4-FFF2-40B4-BE49-F238E27FC236}">
                <a16:creationId xmlns:a16="http://schemas.microsoft.com/office/drawing/2014/main" id="{4D148528-AD1E-49A6-A05F-59A3B3CD1240}"/>
              </a:ext>
            </a:extLst>
          </p:cNvPr>
          <p:cNvSpPr/>
          <p:nvPr/>
        </p:nvSpPr>
        <p:spPr bwMode="gray">
          <a:xfrm>
            <a:off x="2132238" y="1772816"/>
            <a:ext cx="4879524" cy="3075787"/>
          </a:xfrm>
          <a:prstGeom prst="downArrow">
            <a:avLst>
              <a:gd name="adj1" fmla="val 50000"/>
              <a:gd name="adj2" fmla="val 19959"/>
            </a:avLst>
          </a:prstGeom>
          <a:solidFill>
            <a:srgbClr val="FFFFFF">
              <a:lumMod val="65000"/>
            </a:srgb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20000"/>
              </a:lnSpc>
              <a:spcBef>
                <a:spcPct val="20000"/>
              </a:spcBef>
              <a:spcAft>
                <a:spcPts val="0"/>
              </a:spcAft>
              <a:buClr>
                <a:srgbClr val="0000FF"/>
              </a:buClr>
              <a:buSzTx/>
              <a:buFontTx/>
              <a:buNone/>
              <a:tabLst/>
              <a:defRPr/>
            </a:pPr>
            <a:endParaRPr kumimoji="0" lang="ja-JP" altLang="en-US" sz="2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785AA36F-C762-4AEF-A8C3-82060F18D449}"/>
              </a:ext>
            </a:extLst>
          </p:cNvPr>
          <p:cNvSpPr/>
          <p:nvPr/>
        </p:nvSpPr>
        <p:spPr bwMode="gray">
          <a:xfrm>
            <a:off x="910234" y="1119810"/>
            <a:ext cx="7968095" cy="864733"/>
          </a:xfrm>
          <a:prstGeom prst="rect">
            <a:avLst/>
          </a:prstGeom>
          <a:solidFill>
            <a:srgbClr val="FFFFFF"/>
          </a:solidFill>
          <a:ln w="28575" cap="flat" cmpd="sng" algn="ctr">
            <a:solidFill>
              <a:srgbClr val="AAAAAA"/>
            </a:solidFill>
            <a:prstDash val="solid"/>
            <a:round/>
            <a:headEnd type="none" w="med" len="med"/>
            <a:tailEnd type="none" w="med" len="med"/>
          </a:ln>
          <a:effectLst/>
        </p:spPr>
        <p:txBody>
          <a:bodyPr rot="0" spcFirstLastPara="0" vertOverflow="overflow" horzOverflow="overflow" vert="horz" wrap="square" lIns="91440" tIns="72000" rIns="36000" bIns="0" numCol="1" spcCol="0" rtlCol="0" fromWordArt="0" anchor="ctr" anchorCtr="0" forceAA="0" compatLnSpc="1">
            <a:prstTxWarp prst="textNoShape">
              <a:avLst/>
            </a:prstTxWarp>
            <a:noAutofit/>
          </a:bodyPr>
          <a:lstStyle/>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スポーツボランティア活動には、ボランティアを取りまとめるリーダーが必要であることを理解する</a:t>
            </a:r>
            <a:endParaRPr kumimoji="0" lang="en-US" altLang="ja-JP"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DF51AB50-603D-4109-9B67-642CA0FACD9A}"/>
              </a:ext>
            </a:extLst>
          </p:cNvPr>
          <p:cNvSpPr/>
          <p:nvPr/>
        </p:nvSpPr>
        <p:spPr bwMode="gray">
          <a:xfrm>
            <a:off x="910234" y="2203965"/>
            <a:ext cx="7967800" cy="864096"/>
          </a:xfrm>
          <a:prstGeom prst="rect">
            <a:avLst/>
          </a:prstGeom>
          <a:solidFill>
            <a:srgbClr val="FFFFFF"/>
          </a:solidFill>
          <a:ln w="28575" cap="flat" cmpd="sng" algn="ctr">
            <a:solidFill>
              <a:srgbClr val="AAAAAA"/>
            </a:solidFill>
            <a:prstDash val="solid"/>
            <a:round/>
            <a:headEnd type="none" w="med" len="med"/>
            <a:tailEnd type="none" w="med" len="med"/>
          </a:ln>
          <a:effectLst/>
        </p:spPr>
        <p:txBody>
          <a:bodyPr rot="0" spcFirstLastPara="0" vertOverflow="overflow" horzOverflow="overflow" vert="horz" wrap="square" lIns="91440" tIns="72000" rIns="36000" bIns="0" numCol="1" spcCol="0" rtlCol="0" fromWordArt="0" anchor="ctr" anchorCtr="0" forceAA="0" compatLnSpc="1">
            <a:prstTxWarp prst="textNoShape">
              <a:avLst/>
            </a:prstTxWarp>
            <a:noAutofit/>
          </a:bodyPr>
          <a:lstStyle/>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スポーツボランティア・リーダーの</a:t>
            </a:r>
            <a:endParaRPr kumimoji="0" lang="en-US" altLang="ja-JP"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kern="0">
                <a:solidFill>
                  <a:schemeClr val="bg2">
                    <a:lumMod val="25000"/>
                  </a:schemeClr>
                </a:solidFill>
                <a:latin typeface="メイリオ" panose="020B0604030504040204" pitchFamily="50" charset="-128"/>
                <a:ea typeface="メイリオ" panose="020B0604030504040204" pitchFamily="50" charset="-128"/>
              </a:rPr>
              <a:t>　　　　　　　　　　　　</a:t>
            </a: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役割と心構えを理解する</a:t>
            </a:r>
          </a:p>
        </p:txBody>
      </p:sp>
      <p:sp>
        <p:nvSpPr>
          <p:cNvPr id="6" name="正方形/長方形 5">
            <a:extLst>
              <a:ext uri="{FF2B5EF4-FFF2-40B4-BE49-F238E27FC236}">
                <a16:creationId xmlns:a16="http://schemas.microsoft.com/office/drawing/2014/main" id="{254DB686-949D-4FA0-A5D7-5FCF1C24038E}"/>
              </a:ext>
            </a:extLst>
          </p:cNvPr>
          <p:cNvSpPr/>
          <p:nvPr/>
        </p:nvSpPr>
        <p:spPr bwMode="gray">
          <a:xfrm>
            <a:off x="322913" y="2203963"/>
            <a:ext cx="863873" cy="8640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200000"/>
              </a:lnSpc>
              <a:spcBef>
                <a:spcPct val="20000"/>
              </a:spcBef>
              <a:spcAft>
                <a:spcPts val="0"/>
              </a:spcAft>
              <a:buClr>
                <a:srgbClr val="0000FF"/>
              </a:buClr>
              <a:buSzTx/>
              <a:buFontTx/>
              <a:buNone/>
              <a:tabLst/>
              <a:defRPr/>
            </a:pPr>
            <a:r>
              <a:rPr kumimoji="0" lang="en-US" altLang="ja-JP" sz="36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rPr>
              <a:t>2</a:t>
            </a:r>
          </a:p>
        </p:txBody>
      </p:sp>
      <p:sp>
        <p:nvSpPr>
          <p:cNvPr id="7" name="正方形/長方形 6">
            <a:extLst>
              <a:ext uri="{FF2B5EF4-FFF2-40B4-BE49-F238E27FC236}">
                <a16:creationId xmlns:a16="http://schemas.microsoft.com/office/drawing/2014/main" id="{D48D1B8C-0906-4E79-A2EE-42F87B4F7218}"/>
              </a:ext>
            </a:extLst>
          </p:cNvPr>
          <p:cNvSpPr/>
          <p:nvPr/>
        </p:nvSpPr>
        <p:spPr bwMode="gray">
          <a:xfrm>
            <a:off x="941901" y="3255200"/>
            <a:ext cx="7967800" cy="864096"/>
          </a:xfrm>
          <a:prstGeom prst="rect">
            <a:avLst/>
          </a:prstGeom>
          <a:solidFill>
            <a:srgbClr val="FFFFFF"/>
          </a:solidFill>
          <a:ln w="28575" cap="flat" cmpd="sng" algn="ctr">
            <a:solidFill>
              <a:srgbClr val="AAAAAA"/>
            </a:solidFill>
            <a:prstDash val="solid"/>
            <a:round/>
            <a:headEnd type="none" w="med" len="med"/>
            <a:tailEnd type="none" w="med" len="med"/>
          </a:ln>
          <a:effectLst/>
        </p:spPr>
        <p:txBody>
          <a:bodyPr rot="0" spcFirstLastPara="0" vertOverflow="overflow" horzOverflow="overflow" vert="horz" wrap="square" lIns="91440" tIns="72000" rIns="36000" bIns="0" numCol="1" spcCol="0" rtlCol="0" fromWordArt="0" anchor="ctr" anchorCtr="0" forceAA="0" compatLnSpc="1">
            <a:prstTxWarp prst="textNoShape">
              <a:avLst/>
            </a:prstTxWarp>
            <a:noAutofit/>
          </a:bodyPr>
          <a:lstStyle/>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一人ひとりが、なりたいリーダー像を思い描き、</a:t>
            </a:r>
            <a:endParaRPr kumimoji="0" lang="en-US" altLang="ja-JP"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kern="0">
                <a:solidFill>
                  <a:schemeClr val="bg2">
                    <a:lumMod val="25000"/>
                  </a:schemeClr>
                </a:solidFill>
                <a:latin typeface="メイリオ" panose="020B0604030504040204" pitchFamily="50" charset="-128"/>
                <a:ea typeface="メイリオ" panose="020B0604030504040204" pitchFamily="50" charset="-128"/>
              </a:rPr>
              <a:t>　　　　　　　　　　　　</a:t>
            </a: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行動に移せるようになる</a:t>
            </a:r>
          </a:p>
        </p:txBody>
      </p:sp>
      <p:sp>
        <p:nvSpPr>
          <p:cNvPr id="8" name="正方形/長方形 7">
            <a:extLst>
              <a:ext uri="{FF2B5EF4-FFF2-40B4-BE49-F238E27FC236}">
                <a16:creationId xmlns:a16="http://schemas.microsoft.com/office/drawing/2014/main" id="{278706B3-5F4E-41E4-922E-23902B4F6224}"/>
              </a:ext>
            </a:extLst>
          </p:cNvPr>
          <p:cNvSpPr/>
          <p:nvPr/>
        </p:nvSpPr>
        <p:spPr bwMode="gray">
          <a:xfrm>
            <a:off x="341390" y="3255199"/>
            <a:ext cx="863873" cy="8640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200000"/>
              </a:lnSpc>
              <a:spcBef>
                <a:spcPct val="20000"/>
              </a:spcBef>
              <a:spcAft>
                <a:spcPts val="0"/>
              </a:spcAft>
              <a:buClr>
                <a:srgbClr val="0000FF"/>
              </a:buClr>
              <a:buSzTx/>
              <a:buFontTx/>
              <a:buNone/>
              <a:tabLst/>
              <a:defRPr/>
            </a:pPr>
            <a:r>
              <a:rPr kumimoji="0" lang="en-US" altLang="ja-JP" sz="36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rPr>
              <a:t>3</a:t>
            </a:r>
          </a:p>
        </p:txBody>
      </p:sp>
      <p:sp>
        <p:nvSpPr>
          <p:cNvPr id="9" name="正方形/長方形 8">
            <a:extLst>
              <a:ext uri="{FF2B5EF4-FFF2-40B4-BE49-F238E27FC236}">
                <a16:creationId xmlns:a16="http://schemas.microsoft.com/office/drawing/2014/main" id="{0448F626-EFF6-4624-9502-DE76F0900F48}"/>
              </a:ext>
            </a:extLst>
          </p:cNvPr>
          <p:cNvSpPr/>
          <p:nvPr/>
        </p:nvSpPr>
        <p:spPr bwMode="gray">
          <a:xfrm>
            <a:off x="587632" y="4848603"/>
            <a:ext cx="7968736" cy="1533147"/>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
                <a:srgbClr val="0000FF"/>
              </a:buClr>
              <a:buSzTx/>
              <a:buFontTx/>
              <a:buNone/>
              <a:tabLst/>
              <a:defRPr/>
            </a:pPr>
            <a:r>
              <a:rPr kumimoji="0" lang="ja-JP" altLang="en-US" sz="2800" kern="0">
                <a:solidFill>
                  <a:srgbClr val="FFFFFF"/>
                </a:solidFill>
                <a:latin typeface="メイリオ" panose="020B0604030504040204" pitchFamily="50" charset="-128"/>
                <a:ea typeface="メイリオ" panose="020B0604030504040204" pitchFamily="50" charset="-128"/>
              </a:rPr>
              <a:t>スポーツの現場に限らず、</a:t>
            </a:r>
            <a:endParaRPr kumimoji="0" lang="en-US" altLang="ja-JP" sz="2800" kern="0">
              <a:solidFill>
                <a:srgbClr val="FFFFFF"/>
              </a:solidFill>
              <a:latin typeface="メイリオ" panose="020B0604030504040204" pitchFamily="50" charset="-128"/>
              <a:ea typeface="メイリオ" panose="020B0604030504040204" pitchFamily="50" charset="-128"/>
            </a:endParaRPr>
          </a:p>
          <a:p>
            <a:pPr marL="0" marR="0" lvl="0" indent="0" algn="ctr" defTabSz="914400" eaLnBrk="1" fontAlgn="auto" latinLnBrk="0" hangingPunct="1">
              <a:spcBef>
                <a:spcPts val="0"/>
              </a:spcBef>
              <a:spcAft>
                <a:spcPts val="0"/>
              </a:spcAft>
              <a:buClr>
                <a:srgbClr val="0000FF"/>
              </a:buClr>
              <a:buSzTx/>
              <a:buFontTx/>
              <a:buNone/>
              <a:tabLst/>
              <a:defRPr/>
            </a:pPr>
            <a:r>
              <a:rPr kumimoji="0" lang="ja-JP" altLang="en-US" sz="2800" kern="0">
                <a:solidFill>
                  <a:srgbClr val="FFFFFF"/>
                </a:solidFill>
                <a:latin typeface="メイリオ" panose="020B0604030504040204" pitchFamily="50" charset="-128"/>
                <a:ea typeface="メイリオ" panose="020B0604030504040204" pitchFamily="50" charset="-128"/>
              </a:rPr>
              <a:t>ボランティアのリーダーとして活躍するうえで必要な知識やスキルを身に付ける</a:t>
            </a:r>
          </a:p>
        </p:txBody>
      </p:sp>
      <p:sp>
        <p:nvSpPr>
          <p:cNvPr id="10" name="正方形/長方形 9">
            <a:extLst>
              <a:ext uri="{FF2B5EF4-FFF2-40B4-BE49-F238E27FC236}">
                <a16:creationId xmlns:a16="http://schemas.microsoft.com/office/drawing/2014/main" id="{DDF476AB-FF91-4F09-B3E9-17A8EF691B9C}"/>
              </a:ext>
            </a:extLst>
          </p:cNvPr>
          <p:cNvSpPr/>
          <p:nvPr/>
        </p:nvSpPr>
        <p:spPr bwMode="gray">
          <a:xfrm>
            <a:off x="309698" y="1119810"/>
            <a:ext cx="863873" cy="864735"/>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200000"/>
              </a:lnSpc>
              <a:spcBef>
                <a:spcPct val="20000"/>
              </a:spcBef>
              <a:spcAft>
                <a:spcPts val="0"/>
              </a:spcAft>
              <a:buClr>
                <a:srgbClr val="0000FF"/>
              </a:buClr>
              <a:buSzTx/>
              <a:buFontTx/>
              <a:buNone/>
              <a:tabLst/>
              <a:defRPr/>
            </a:pPr>
            <a:r>
              <a:rPr kumimoji="0" lang="en-US" altLang="ja-JP" sz="36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rPr>
              <a:t>1</a:t>
            </a:r>
          </a:p>
        </p:txBody>
      </p:sp>
    </p:spTree>
    <p:extLst>
      <p:ext uri="{BB962C8B-B14F-4D97-AF65-F5344CB8AC3E}">
        <p14:creationId xmlns:p14="http://schemas.microsoft.com/office/powerpoint/2010/main" val="2671684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D17D8-ADC2-4BFE-BD57-A568F0FC98B7}"/>
              </a:ext>
            </a:extLst>
          </p:cNvPr>
          <p:cNvSpPr>
            <a:spLocks noGrp="1"/>
          </p:cNvSpPr>
          <p:nvPr>
            <p:ph type="title"/>
          </p:nvPr>
        </p:nvSpPr>
        <p:spPr/>
        <p:txBody>
          <a:bodyPr/>
          <a:lstStyle/>
          <a:p>
            <a:r>
              <a:rPr kumimoji="1" lang="en-US" altLang="ja-JP" sz="2800"/>
              <a:t>3</a:t>
            </a:r>
            <a:r>
              <a:rPr kumimoji="1" lang="ja-JP" altLang="en-US" sz="2800"/>
              <a:t>ルール・</a:t>
            </a:r>
            <a:r>
              <a:rPr kumimoji="1" lang="en-US" altLang="ja-JP" sz="2800"/>
              <a:t>3</a:t>
            </a:r>
            <a:r>
              <a:rPr kumimoji="1" lang="ja-JP" altLang="en-US" sz="2800"/>
              <a:t>アクション</a:t>
            </a:r>
          </a:p>
        </p:txBody>
      </p:sp>
      <p:sp>
        <p:nvSpPr>
          <p:cNvPr id="3" name="正方形/長方形 2">
            <a:extLst>
              <a:ext uri="{FF2B5EF4-FFF2-40B4-BE49-F238E27FC236}">
                <a16:creationId xmlns:a16="http://schemas.microsoft.com/office/drawing/2014/main" id="{75AA4CB8-C35E-4F3D-A238-DF320546F54B}"/>
              </a:ext>
            </a:extLst>
          </p:cNvPr>
          <p:cNvSpPr/>
          <p:nvPr/>
        </p:nvSpPr>
        <p:spPr bwMode="auto">
          <a:xfrm>
            <a:off x="511523" y="1360371"/>
            <a:ext cx="8092727" cy="1507861"/>
          </a:xfrm>
          <a:prstGeom prst="rect">
            <a:avLst/>
          </a:prstGeom>
          <a:noFill/>
          <a:ln w="28575" cap="flat" cmpd="sng" algn="ctr">
            <a:solidFill>
              <a:srgbClr val="6EB82D"/>
            </a:solidFill>
            <a:prstDash val="sysDot"/>
            <a:round/>
            <a:headEnd type="none" w="med" len="med"/>
            <a:tailEnd type="none" w="med" len="med"/>
            <a:extLst>
              <a:ext uri="{C807C97D-BFC1-408E-A445-0C87EB9F89A2}">
                <ask:lineSketchStyleProps xmlns:ask="http://schemas.microsoft.com/office/drawing/2018/sketchyshapes" sd="1219033472">
                  <a:custGeom>
                    <a:avLst/>
                    <a:gdLst>
                      <a:gd name="connsiteX0" fmla="*/ 0 w 8092727"/>
                      <a:gd name="connsiteY0" fmla="*/ 0 h 1507861"/>
                      <a:gd name="connsiteX1" fmla="*/ 593467 w 8092727"/>
                      <a:gd name="connsiteY1" fmla="*/ 0 h 1507861"/>
                      <a:gd name="connsiteX2" fmla="*/ 1025079 w 8092727"/>
                      <a:gd name="connsiteY2" fmla="*/ 0 h 1507861"/>
                      <a:gd name="connsiteX3" fmla="*/ 1861327 w 8092727"/>
                      <a:gd name="connsiteY3" fmla="*/ 0 h 1507861"/>
                      <a:gd name="connsiteX4" fmla="*/ 2454794 w 8092727"/>
                      <a:gd name="connsiteY4" fmla="*/ 0 h 1507861"/>
                      <a:gd name="connsiteX5" fmla="*/ 3048261 w 8092727"/>
                      <a:gd name="connsiteY5" fmla="*/ 0 h 1507861"/>
                      <a:gd name="connsiteX6" fmla="*/ 3884509 w 8092727"/>
                      <a:gd name="connsiteY6" fmla="*/ 0 h 1507861"/>
                      <a:gd name="connsiteX7" fmla="*/ 4397048 w 8092727"/>
                      <a:gd name="connsiteY7" fmla="*/ 0 h 1507861"/>
                      <a:gd name="connsiteX8" fmla="*/ 5233297 w 8092727"/>
                      <a:gd name="connsiteY8" fmla="*/ 0 h 1507861"/>
                      <a:gd name="connsiteX9" fmla="*/ 6069545 w 8092727"/>
                      <a:gd name="connsiteY9" fmla="*/ 0 h 1507861"/>
                      <a:gd name="connsiteX10" fmla="*/ 6743939 w 8092727"/>
                      <a:gd name="connsiteY10" fmla="*/ 0 h 1507861"/>
                      <a:gd name="connsiteX11" fmla="*/ 8092727 w 8092727"/>
                      <a:gd name="connsiteY11" fmla="*/ 0 h 1507861"/>
                      <a:gd name="connsiteX12" fmla="*/ 8092727 w 8092727"/>
                      <a:gd name="connsiteY12" fmla="*/ 487542 h 1507861"/>
                      <a:gd name="connsiteX13" fmla="*/ 8092727 w 8092727"/>
                      <a:gd name="connsiteY13" fmla="*/ 944926 h 1507861"/>
                      <a:gd name="connsiteX14" fmla="*/ 8092727 w 8092727"/>
                      <a:gd name="connsiteY14" fmla="*/ 1507861 h 1507861"/>
                      <a:gd name="connsiteX15" fmla="*/ 7418333 w 8092727"/>
                      <a:gd name="connsiteY15" fmla="*/ 1507861 h 1507861"/>
                      <a:gd name="connsiteX16" fmla="*/ 6743939 w 8092727"/>
                      <a:gd name="connsiteY16" fmla="*/ 1507861 h 1507861"/>
                      <a:gd name="connsiteX17" fmla="*/ 5907691 w 8092727"/>
                      <a:gd name="connsiteY17" fmla="*/ 1507861 h 1507861"/>
                      <a:gd name="connsiteX18" fmla="*/ 5233297 w 8092727"/>
                      <a:gd name="connsiteY18" fmla="*/ 1507861 h 1507861"/>
                      <a:gd name="connsiteX19" fmla="*/ 4801685 w 8092727"/>
                      <a:gd name="connsiteY19" fmla="*/ 1507861 h 1507861"/>
                      <a:gd name="connsiteX20" fmla="*/ 4289145 w 8092727"/>
                      <a:gd name="connsiteY20" fmla="*/ 1507861 h 1507861"/>
                      <a:gd name="connsiteX21" fmla="*/ 3452897 w 8092727"/>
                      <a:gd name="connsiteY21" fmla="*/ 1507861 h 1507861"/>
                      <a:gd name="connsiteX22" fmla="*/ 2778503 w 8092727"/>
                      <a:gd name="connsiteY22" fmla="*/ 1507861 h 1507861"/>
                      <a:gd name="connsiteX23" fmla="*/ 2265964 w 8092727"/>
                      <a:gd name="connsiteY23" fmla="*/ 1507861 h 1507861"/>
                      <a:gd name="connsiteX24" fmla="*/ 1591570 w 8092727"/>
                      <a:gd name="connsiteY24" fmla="*/ 1507861 h 1507861"/>
                      <a:gd name="connsiteX25" fmla="*/ 1159958 w 8092727"/>
                      <a:gd name="connsiteY25" fmla="*/ 1507861 h 1507861"/>
                      <a:gd name="connsiteX26" fmla="*/ 728345 w 8092727"/>
                      <a:gd name="connsiteY26" fmla="*/ 1507861 h 1507861"/>
                      <a:gd name="connsiteX27" fmla="*/ 0 w 8092727"/>
                      <a:gd name="connsiteY27" fmla="*/ 1507861 h 1507861"/>
                      <a:gd name="connsiteX28" fmla="*/ 0 w 8092727"/>
                      <a:gd name="connsiteY28" fmla="*/ 1035398 h 1507861"/>
                      <a:gd name="connsiteX29" fmla="*/ 0 w 8092727"/>
                      <a:gd name="connsiteY29" fmla="*/ 502620 h 1507861"/>
                      <a:gd name="connsiteX30" fmla="*/ 0 w 8092727"/>
                      <a:gd name="connsiteY30" fmla="*/ 0 h 150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092727" h="1507861" extrusionOk="0">
                        <a:moveTo>
                          <a:pt x="0" y="0"/>
                        </a:moveTo>
                        <a:cubicBezTo>
                          <a:pt x="155310" y="-20904"/>
                          <a:pt x="427188" y="-18824"/>
                          <a:pt x="593467" y="0"/>
                        </a:cubicBezTo>
                        <a:cubicBezTo>
                          <a:pt x="759746" y="18824"/>
                          <a:pt x="813504" y="-128"/>
                          <a:pt x="1025079" y="0"/>
                        </a:cubicBezTo>
                        <a:cubicBezTo>
                          <a:pt x="1236654" y="128"/>
                          <a:pt x="1567788" y="2603"/>
                          <a:pt x="1861327" y="0"/>
                        </a:cubicBezTo>
                        <a:cubicBezTo>
                          <a:pt x="2154866" y="-2603"/>
                          <a:pt x="2295672" y="-22266"/>
                          <a:pt x="2454794" y="0"/>
                        </a:cubicBezTo>
                        <a:cubicBezTo>
                          <a:pt x="2613916" y="22266"/>
                          <a:pt x="2885298" y="1084"/>
                          <a:pt x="3048261" y="0"/>
                        </a:cubicBezTo>
                        <a:cubicBezTo>
                          <a:pt x="3211224" y="-1084"/>
                          <a:pt x="3503819" y="-23620"/>
                          <a:pt x="3884509" y="0"/>
                        </a:cubicBezTo>
                        <a:cubicBezTo>
                          <a:pt x="4265199" y="23620"/>
                          <a:pt x="4245635" y="-3311"/>
                          <a:pt x="4397048" y="0"/>
                        </a:cubicBezTo>
                        <a:cubicBezTo>
                          <a:pt x="4548461" y="3311"/>
                          <a:pt x="5047959" y="23338"/>
                          <a:pt x="5233297" y="0"/>
                        </a:cubicBezTo>
                        <a:cubicBezTo>
                          <a:pt x="5418635" y="-23338"/>
                          <a:pt x="5857244" y="-9755"/>
                          <a:pt x="6069545" y="0"/>
                        </a:cubicBezTo>
                        <a:cubicBezTo>
                          <a:pt x="6281846" y="9755"/>
                          <a:pt x="6542473" y="3513"/>
                          <a:pt x="6743939" y="0"/>
                        </a:cubicBezTo>
                        <a:cubicBezTo>
                          <a:pt x="6945405" y="-3513"/>
                          <a:pt x="7552558" y="25631"/>
                          <a:pt x="8092727" y="0"/>
                        </a:cubicBezTo>
                        <a:cubicBezTo>
                          <a:pt x="8083456" y="227527"/>
                          <a:pt x="8102953" y="360516"/>
                          <a:pt x="8092727" y="487542"/>
                        </a:cubicBezTo>
                        <a:cubicBezTo>
                          <a:pt x="8082501" y="614568"/>
                          <a:pt x="8105931" y="773277"/>
                          <a:pt x="8092727" y="944926"/>
                        </a:cubicBezTo>
                        <a:cubicBezTo>
                          <a:pt x="8079523" y="1116575"/>
                          <a:pt x="8116372" y="1363017"/>
                          <a:pt x="8092727" y="1507861"/>
                        </a:cubicBezTo>
                        <a:cubicBezTo>
                          <a:pt x="7818235" y="1523375"/>
                          <a:pt x="7750814" y="1498773"/>
                          <a:pt x="7418333" y="1507861"/>
                        </a:cubicBezTo>
                        <a:cubicBezTo>
                          <a:pt x="7085852" y="1516949"/>
                          <a:pt x="6950166" y="1516764"/>
                          <a:pt x="6743939" y="1507861"/>
                        </a:cubicBezTo>
                        <a:cubicBezTo>
                          <a:pt x="6537712" y="1498958"/>
                          <a:pt x="6167963" y="1498617"/>
                          <a:pt x="5907691" y="1507861"/>
                        </a:cubicBezTo>
                        <a:cubicBezTo>
                          <a:pt x="5647419" y="1517105"/>
                          <a:pt x="5569692" y="1535018"/>
                          <a:pt x="5233297" y="1507861"/>
                        </a:cubicBezTo>
                        <a:cubicBezTo>
                          <a:pt x="4896902" y="1480704"/>
                          <a:pt x="5003399" y="1526198"/>
                          <a:pt x="4801685" y="1507861"/>
                        </a:cubicBezTo>
                        <a:cubicBezTo>
                          <a:pt x="4599971" y="1489524"/>
                          <a:pt x="4460324" y="1531567"/>
                          <a:pt x="4289145" y="1507861"/>
                        </a:cubicBezTo>
                        <a:cubicBezTo>
                          <a:pt x="4117966" y="1484155"/>
                          <a:pt x="3859399" y="1471627"/>
                          <a:pt x="3452897" y="1507861"/>
                        </a:cubicBezTo>
                        <a:cubicBezTo>
                          <a:pt x="3046395" y="1544095"/>
                          <a:pt x="3036377" y="1513306"/>
                          <a:pt x="2778503" y="1507861"/>
                        </a:cubicBezTo>
                        <a:cubicBezTo>
                          <a:pt x="2520629" y="1502416"/>
                          <a:pt x="2390744" y="1502468"/>
                          <a:pt x="2265964" y="1507861"/>
                        </a:cubicBezTo>
                        <a:cubicBezTo>
                          <a:pt x="2141184" y="1513254"/>
                          <a:pt x="1799910" y="1531541"/>
                          <a:pt x="1591570" y="1507861"/>
                        </a:cubicBezTo>
                        <a:cubicBezTo>
                          <a:pt x="1383230" y="1484181"/>
                          <a:pt x="1247597" y="1492125"/>
                          <a:pt x="1159958" y="1507861"/>
                        </a:cubicBezTo>
                        <a:cubicBezTo>
                          <a:pt x="1072319" y="1523597"/>
                          <a:pt x="868749" y="1491104"/>
                          <a:pt x="728345" y="1507861"/>
                        </a:cubicBezTo>
                        <a:cubicBezTo>
                          <a:pt x="587941" y="1524618"/>
                          <a:pt x="227372" y="1505354"/>
                          <a:pt x="0" y="1507861"/>
                        </a:cubicBezTo>
                        <a:cubicBezTo>
                          <a:pt x="3819" y="1297285"/>
                          <a:pt x="12922" y="1266238"/>
                          <a:pt x="0" y="1035398"/>
                        </a:cubicBezTo>
                        <a:cubicBezTo>
                          <a:pt x="-12922" y="804558"/>
                          <a:pt x="5683" y="676626"/>
                          <a:pt x="0" y="502620"/>
                        </a:cubicBezTo>
                        <a:cubicBezTo>
                          <a:pt x="-5683" y="328614"/>
                          <a:pt x="5648" y="169389"/>
                          <a:pt x="0" y="0"/>
                        </a:cubicBezTo>
                        <a:close/>
                      </a:path>
                    </a:pathLst>
                  </a:custGeom>
                  <ask:type>
                    <ask:lineSketchNone/>
                  </ask:type>
                </ask:lineSketchStyleProps>
              </a:ext>
            </a:extLst>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lang="ja-JP" altLang="en-US" sz="2000">
              <a:solidFill>
                <a:srgbClr val="1C1C1C"/>
              </a:solidFill>
              <a:latin typeface="メイリオ"/>
              <a:ea typeface="メイリオ"/>
            </a:endParaRPr>
          </a:p>
        </p:txBody>
      </p:sp>
      <p:grpSp>
        <p:nvGrpSpPr>
          <p:cNvPr id="4" name="グループ化 3">
            <a:extLst>
              <a:ext uri="{FF2B5EF4-FFF2-40B4-BE49-F238E27FC236}">
                <a16:creationId xmlns:a16="http://schemas.microsoft.com/office/drawing/2014/main" id="{2023712E-08FF-456F-9682-E254A8C54C53}"/>
              </a:ext>
            </a:extLst>
          </p:cNvPr>
          <p:cNvGrpSpPr/>
          <p:nvPr/>
        </p:nvGrpSpPr>
        <p:grpSpPr bwMode="gray">
          <a:xfrm>
            <a:off x="1013869" y="1144383"/>
            <a:ext cx="5861412" cy="1556842"/>
            <a:chOff x="1040578" y="2034397"/>
            <a:chExt cx="1836983" cy="1485863"/>
          </a:xfrm>
        </p:grpSpPr>
        <p:sp>
          <p:nvSpPr>
            <p:cNvPr id="5" name="テキスト ボックス 4">
              <a:extLst>
                <a:ext uri="{FF2B5EF4-FFF2-40B4-BE49-F238E27FC236}">
                  <a16:creationId xmlns:a16="http://schemas.microsoft.com/office/drawing/2014/main" id="{35D5CBE8-6BB2-4DC2-8135-C871A81A0E54}"/>
                </a:ext>
              </a:extLst>
            </p:cNvPr>
            <p:cNvSpPr txBox="1"/>
            <p:nvPr/>
          </p:nvSpPr>
          <p:spPr bwMode="gray">
            <a:xfrm>
              <a:off x="1040578" y="2463524"/>
              <a:ext cx="687384" cy="1056736"/>
            </a:xfrm>
            <a:prstGeom prst="roundRect">
              <a:avLst>
                <a:gd name="adj" fmla="val 5563"/>
              </a:avLst>
            </a:prstGeom>
            <a:noFill/>
          </p:spPr>
          <p:txBody>
            <a:bodyPr wrap="square" lIns="288000" tIns="432000" rtlCol="0">
              <a:noAutofit/>
            </a:bodyPr>
            <a:lstStyle/>
            <a:p>
              <a:pPr marL="342900" indent="-342900" eaLnBrk="1" hangingPunct="1">
                <a:spcBef>
                  <a:spcPct val="30000"/>
                </a:spcBef>
                <a:buClr>
                  <a:srgbClr val="6EB82D"/>
                </a:buClr>
                <a:buFont typeface="Wingdings" panose="05000000000000000000" pitchFamily="2" charset="2"/>
                <a:buChar char="l"/>
              </a:pPr>
              <a:r>
                <a:rPr lang="ja-JP" altLang="en-US" sz="2800">
                  <a:solidFill>
                    <a:schemeClr val="bg2">
                      <a:lumMod val="25000"/>
                    </a:schemeClr>
                  </a:solidFill>
                  <a:latin typeface="メイリオ"/>
                  <a:ea typeface="メイリオ"/>
                </a:rPr>
                <a:t>主体的</a:t>
              </a:r>
              <a:endParaRPr lang="en-US" altLang="ja-JP" sz="2800">
                <a:solidFill>
                  <a:schemeClr val="bg2">
                    <a:lumMod val="25000"/>
                  </a:schemeClr>
                </a:solidFill>
                <a:latin typeface="メイリオ"/>
                <a:ea typeface="メイリオ"/>
              </a:endParaRPr>
            </a:p>
            <a:p>
              <a:pPr eaLnBrk="1" hangingPunct="1">
                <a:spcBef>
                  <a:spcPct val="30000"/>
                </a:spcBef>
                <a:buClr>
                  <a:srgbClr val="009DE8"/>
                </a:buClr>
              </a:pPr>
              <a:r>
                <a:rPr lang="ja-JP" altLang="en-US" sz="2800">
                  <a:solidFill>
                    <a:srgbClr val="1C1C1C">
                      <a:lumMod val="75000"/>
                      <a:lumOff val="25000"/>
                    </a:srgbClr>
                  </a:solidFill>
                  <a:latin typeface="メイリオ"/>
                  <a:ea typeface="メイリオ"/>
                </a:rPr>
                <a:t> </a:t>
              </a:r>
              <a:endParaRPr lang="en-US" altLang="ja-JP" sz="2800">
                <a:solidFill>
                  <a:srgbClr val="1C1C1C">
                    <a:lumMod val="75000"/>
                    <a:lumOff val="25000"/>
                  </a:srgbClr>
                </a:solidFill>
                <a:latin typeface="メイリオ"/>
                <a:ea typeface="メイリオ"/>
              </a:endParaRPr>
            </a:p>
          </p:txBody>
        </p:sp>
        <p:sp>
          <p:nvSpPr>
            <p:cNvPr id="6" name="四角形: 角を丸くする 5">
              <a:extLst>
                <a:ext uri="{FF2B5EF4-FFF2-40B4-BE49-F238E27FC236}">
                  <a16:creationId xmlns:a16="http://schemas.microsoft.com/office/drawing/2014/main" id="{28E447E7-85CC-41B7-B818-DB2C0B80F8D7}"/>
                </a:ext>
              </a:extLst>
            </p:cNvPr>
            <p:cNvSpPr/>
            <p:nvPr/>
          </p:nvSpPr>
          <p:spPr bwMode="gray">
            <a:xfrm>
              <a:off x="1525528" y="2034397"/>
              <a:ext cx="1352033" cy="453344"/>
            </a:xfrm>
            <a:prstGeom prst="roundRect">
              <a:avLst>
                <a:gd name="adj" fmla="val 50000"/>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3600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lang="en-US" altLang="ja-JP" sz="2800" b="1">
                  <a:solidFill>
                    <a:srgbClr val="FFFFFF"/>
                  </a:solidFill>
                  <a:latin typeface="Arial"/>
                  <a:ea typeface="メイリオ"/>
                </a:rPr>
                <a:t>3</a:t>
              </a:r>
              <a:r>
                <a:rPr lang="ja-JP" altLang="en-US" b="1">
                  <a:solidFill>
                    <a:srgbClr val="FFFFFF"/>
                  </a:solidFill>
                  <a:latin typeface="メイリオ"/>
                  <a:ea typeface="メイリオ"/>
                </a:rPr>
                <a:t>ルール</a:t>
              </a:r>
            </a:p>
          </p:txBody>
        </p:sp>
      </p:grpSp>
      <p:sp>
        <p:nvSpPr>
          <p:cNvPr id="7" name="テキスト ボックス 6">
            <a:extLst>
              <a:ext uri="{FF2B5EF4-FFF2-40B4-BE49-F238E27FC236}">
                <a16:creationId xmlns:a16="http://schemas.microsoft.com/office/drawing/2014/main" id="{FF4108B6-84CF-4986-AAD4-E751C666243C}"/>
              </a:ext>
            </a:extLst>
          </p:cNvPr>
          <p:cNvSpPr txBox="1"/>
          <p:nvPr/>
        </p:nvSpPr>
        <p:spPr bwMode="gray">
          <a:xfrm>
            <a:off x="6398390" y="1541670"/>
            <a:ext cx="1703712" cy="1128675"/>
          </a:xfrm>
          <a:prstGeom prst="roundRect">
            <a:avLst>
              <a:gd name="adj" fmla="val 5563"/>
            </a:avLst>
          </a:prstGeom>
          <a:noFill/>
        </p:spPr>
        <p:txBody>
          <a:bodyPr wrap="square" lIns="288000" tIns="432000" rtlCol="0">
            <a:noAutofit/>
          </a:bodyPr>
          <a:lstStyle/>
          <a:p>
            <a:pPr marL="342900" lvl="0" indent="-342900" eaLnBrk="1" hangingPunct="1">
              <a:spcBef>
                <a:spcPct val="30000"/>
              </a:spcBef>
              <a:buClr>
                <a:srgbClr val="6EB82D"/>
              </a:buClr>
              <a:buFont typeface="Wingdings" panose="05000000000000000000" pitchFamily="2" charset="2"/>
              <a:buChar char="l"/>
            </a:pPr>
            <a:r>
              <a:rPr lang="ja-JP" altLang="en-US" sz="2800">
                <a:solidFill>
                  <a:schemeClr val="bg2">
                    <a:lumMod val="25000"/>
                  </a:schemeClr>
                </a:solidFill>
                <a:latin typeface="+mn-ea"/>
                <a:ea typeface="+mn-ea"/>
              </a:rPr>
              <a:t>共感 </a:t>
            </a:r>
            <a:endParaRPr lang="en-US" altLang="ja-JP" sz="2800">
              <a:solidFill>
                <a:schemeClr val="bg2">
                  <a:lumMod val="25000"/>
                </a:schemeClr>
              </a:solidFill>
              <a:latin typeface="+mn-ea"/>
              <a:ea typeface="+mn-ea"/>
            </a:endParaRPr>
          </a:p>
        </p:txBody>
      </p:sp>
      <p:sp>
        <p:nvSpPr>
          <p:cNvPr id="8" name="テキスト ボックス 7">
            <a:extLst>
              <a:ext uri="{FF2B5EF4-FFF2-40B4-BE49-F238E27FC236}">
                <a16:creationId xmlns:a16="http://schemas.microsoft.com/office/drawing/2014/main" id="{4E69527A-7E4F-4AA7-8B5E-220388D2DFEF}"/>
              </a:ext>
            </a:extLst>
          </p:cNvPr>
          <p:cNvSpPr txBox="1"/>
          <p:nvPr/>
        </p:nvSpPr>
        <p:spPr bwMode="gray">
          <a:xfrm>
            <a:off x="3235192" y="1567838"/>
            <a:ext cx="3163198" cy="1174115"/>
          </a:xfrm>
          <a:prstGeom prst="roundRect">
            <a:avLst>
              <a:gd name="adj" fmla="val 5563"/>
            </a:avLst>
          </a:prstGeom>
          <a:noFill/>
        </p:spPr>
        <p:txBody>
          <a:bodyPr wrap="square" lIns="288000" tIns="432000" rtlCol="0">
            <a:noAutofit/>
          </a:bodyPr>
          <a:lstStyle/>
          <a:p>
            <a:pPr marL="342900" lvl="0" indent="-342900" eaLnBrk="1" hangingPunct="1">
              <a:spcBef>
                <a:spcPct val="30000"/>
              </a:spcBef>
              <a:buClr>
                <a:srgbClr val="6EB82D"/>
              </a:buClr>
              <a:buFont typeface="Wingdings" panose="05000000000000000000" pitchFamily="2" charset="2"/>
              <a:buChar char="l"/>
            </a:pPr>
            <a:r>
              <a:rPr lang="ja-JP" altLang="en-US" sz="2800">
                <a:solidFill>
                  <a:schemeClr val="bg2">
                    <a:lumMod val="25000"/>
                  </a:schemeClr>
                </a:solidFill>
                <a:latin typeface="+mn-ea"/>
                <a:ea typeface="+mn-ea"/>
              </a:rPr>
              <a:t>アウトプット</a:t>
            </a:r>
            <a:endParaRPr lang="en-US" altLang="ja-JP" sz="2800">
              <a:solidFill>
                <a:schemeClr val="bg2">
                  <a:lumMod val="25000"/>
                </a:schemeClr>
              </a:solidFill>
              <a:latin typeface="+mn-ea"/>
              <a:ea typeface="+mn-ea"/>
            </a:endParaRPr>
          </a:p>
        </p:txBody>
      </p:sp>
      <p:sp>
        <p:nvSpPr>
          <p:cNvPr id="9" name="正方形/長方形 8">
            <a:extLst>
              <a:ext uri="{FF2B5EF4-FFF2-40B4-BE49-F238E27FC236}">
                <a16:creationId xmlns:a16="http://schemas.microsoft.com/office/drawing/2014/main" id="{3BC2D90E-DA00-47B8-9397-D2AC05698F35}"/>
              </a:ext>
            </a:extLst>
          </p:cNvPr>
          <p:cNvSpPr/>
          <p:nvPr/>
        </p:nvSpPr>
        <p:spPr bwMode="auto">
          <a:xfrm>
            <a:off x="539750" y="3621428"/>
            <a:ext cx="8092727" cy="2543876"/>
          </a:xfrm>
          <a:prstGeom prst="rect">
            <a:avLst/>
          </a:prstGeom>
          <a:noFill/>
          <a:ln w="28575" cap="flat" cmpd="sng" algn="ctr">
            <a:solidFill>
              <a:srgbClr val="6EB82D"/>
            </a:solidFill>
            <a:prstDash val="sysDot"/>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10" name="四角形: 角を丸くする 9">
            <a:extLst>
              <a:ext uri="{FF2B5EF4-FFF2-40B4-BE49-F238E27FC236}">
                <a16:creationId xmlns:a16="http://schemas.microsoft.com/office/drawing/2014/main" id="{3BA35D1A-B1C5-42A9-BFB9-C5235C2AA599}"/>
              </a:ext>
            </a:extLst>
          </p:cNvPr>
          <p:cNvSpPr/>
          <p:nvPr/>
        </p:nvSpPr>
        <p:spPr bwMode="gray">
          <a:xfrm>
            <a:off x="2589268" y="3363003"/>
            <a:ext cx="4314042" cy="564224"/>
          </a:xfrm>
          <a:prstGeom prst="roundRect">
            <a:avLst>
              <a:gd name="adj" fmla="val 50000"/>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3600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kumimoji="1" lang="en-US" altLang="ja-JP" sz="2800" b="1">
                <a:solidFill>
                  <a:schemeClr val="bg1"/>
                </a:solidFill>
                <a:latin typeface="+mn-lt"/>
                <a:ea typeface="+mn-ea"/>
              </a:rPr>
              <a:t>3</a:t>
            </a:r>
            <a:r>
              <a:rPr kumimoji="1" lang="ja-JP" altLang="en-US" b="1">
                <a:solidFill>
                  <a:schemeClr val="bg1"/>
                </a:solidFill>
                <a:latin typeface="+mn-ea"/>
                <a:ea typeface="+mn-ea"/>
              </a:rPr>
              <a:t>アクション</a:t>
            </a:r>
          </a:p>
        </p:txBody>
      </p:sp>
      <p:pic>
        <p:nvPicPr>
          <p:cNvPr id="11" name="グラフィックス 10">
            <a:extLst>
              <a:ext uri="{FF2B5EF4-FFF2-40B4-BE49-F238E27FC236}">
                <a16:creationId xmlns:a16="http://schemas.microsoft.com/office/drawing/2014/main" id="{4093E8B2-BB08-4A2B-BD72-52413BC090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6550689" y="4157228"/>
            <a:ext cx="1325499" cy="1325499"/>
          </a:xfrm>
          <a:prstGeom prst="rect">
            <a:avLst/>
          </a:prstGeom>
        </p:spPr>
      </p:pic>
      <p:pic>
        <p:nvPicPr>
          <p:cNvPr id="12" name="グラフィックス 11">
            <a:extLst>
              <a:ext uri="{FF2B5EF4-FFF2-40B4-BE49-F238E27FC236}">
                <a16:creationId xmlns:a16="http://schemas.microsoft.com/office/drawing/2014/main" id="{77C2BA63-6C0F-42D4-B0B8-623D2B4F43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4004682" y="4375359"/>
            <a:ext cx="1099903" cy="1099903"/>
          </a:xfrm>
          <a:prstGeom prst="rect">
            <a:avLst/>
          </a:prstGeom>
        </p:spPr>
      </p:pic>
      <p:pic>
        <p:nvPicPr>
          <p:cNvPr id="13" name="グラフィックス 12">
            <a:extLst>
              <a:ext uri="{FF2B5EF4-FFF2-40B4-BE49-F238E27FC236}">
                <a16:creationId xmlns:a16="http://schemas.microsoft.com/office/drawing/2014/main" id="{35E9751B-1CA2-4447-9E92-BCF367E0213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bwMode="gray">
          <a:xfrm>
            <a:off x="1640682" y="4275922"/>
            <a:ext cx="1287831" cy="1287831"/>
          </a:xfrm>
          <a:prstGeom prst="rect">
            <a:avLst/>
          </a:prstGeom>
        </p:spPr>
      </p:pic>
      <p:sp>
        <p:nvSpPr>
          <p:cNvPr id="14" name="テキスト ボックス 13">
            <a:extLst>
              <a:ext uri="{FF2B5EF4-FFF2-40B4-BE49-F238E27FC236}">
                <a16:creationId xmlns:a16="http://schemas.microsoft.com/office/drawing/2014/main" id="{DE09A53B-F06E-4863-83A1-88A3B7C62925}"/>
              </a:ext>
            </a:extLst>
          </p:cNvPr>
          <p:cNvSpPr txBox="1"/>
          <p:nvPr/>
        </p:nvSpPr>
        <p:spPr bwMode="gray">
          <a:xfrm>
            <a:off x="3022996" y="5457200"/>
            <a:ext cx="3098008" cy="512833"/>
          </a:xfrm>
          <a:prstGeom prst="roundRect">
            <a:avLst>
              <a:gd name="adj" fmla="val 5563"/>
            </a:avLst>
          </a:prstGeom>
          <a:noFill/>
        </p:spPr>
        <p:txBody>
          <a:bodyPr wrap="square" lIns="288000" tIns="432000" rtlCol="0" anchor="ctr">
            <a:noAutofit/>
          </a:bodyPr>
          <a:lstStyle/>
          <a:p>
            <a:pPr lvl="0" algn="ctr" eaLnBrk="1" hangingPunct="1">
              <a:spcBef>
                <a:spcPct val="30000"/>
              </a:spcBef>
              <a:buClr>
                <a:srgbClr val="009DE8"/>
              </a:buClr>
            </a:pPr>
            <a:r>
              <a:rPr lang="ja-JP" altLang="en-US" sz="3200">
                <a:solidFill>
                  <a:schemeClr val="bg2">
                    <a:lumMod val="25000"/>
                  </a:schemeClr>
                </a:solidFill>
                <a:latin typeface="+mn-ea"/>
                <a:ea typeface="+mn-ea"/>
              </a:rPr>
              <a:t>聴く</a:t>
            </a:r>
            <a:endParaRPr lang="en-US" altLang="ja-JP" sz="3200">
              <a:solidFill>
                <a:schemeClr val="bg2">
                  <a:lumMod val="25000"/>
                </a:schemeClr>
              </a:solidFill>
              <a:latin typeface="+mn-ea"/>
              <a:ea typeface="+mn-ea"/>
            </a:endParaRPr>
          </a:p>
        </p:txBody>
      </p:sp>
      <p:sp>
        <p:nvSpPr>
          <p:cNvPr id="15" name="テキスト ボックス 14">
            <a:extLst>
              <a:ext uri="{FF2B5EF4-FFF2-40B4-BE49-F238E27FC236}">
                <a16:creationId xmlns:a16="http://schemas.microsoft.com/office/drawing/2014/main" id="{10B0A522-638F-475C-A17B-5EF1B856DD90}"/>
              </a:ext>
            </a:extLst>
          </p:cNvPr>
          <p:cNvSpPr txBox="1"/>
          <p:nvPr/>
        </p:nvSpPr>
        <p:spPr bwMode="gray">
          <a:xfrm>
            <a:off x="476989" y="5457200"/>
            <a:ext cx="3098008" cy="512833"/>
          </a:xfrm>
          <a:prstGeom prst="roundRect">
            <a:avLst>
              <a:gd name="adj" fmla="val 5563"/>
            </a:avLst>
          </a:prstGeom>
          <a:noFill/>
        </p:spPr>
        <p:txBody>
          <a:bodyPr wrap="square" lIns="288000" tIns="432000" rtlCol="0" anchor="ctr">
            <a:noAutofit/>
          </a:bodyPr>
          <a:lstStyle/>
          <a:p>
            <a:pPr lvl="0" algn="ctr" eaLnBrk="1" hangingPunct="1">
              <a:spcBef>
                <a:spcPct val="30000"/>
              </a:spcBef>
              <a:buClr>
                <a:srgbClr val="009DE8"/>
              </a:buClr>
            </a:pPr>
            <a:r>
              <a:rPr lang="ja-JP" altLang="en-US" sz="3200">
                <a:solidFill>
                  <a:schemeClr val="bg2">
                    <a:lumMod val="25000"/>
                  </a:schemeClr>
                </a:solidFill>
                <a:latin typeface="+mn-ea"/>
                <a:ea typeface="+mn-ea"/>
              </a:rPr>
              <a:t>話す</a:t>
            </a:r>
            <a:endParaRPr lang="en-US" altLang="ja-JP" sz="3200">
              <a:solidFill>
                <a:schemeClr val="bg2">
                  <a:lumMod val="25000"/>
                </a:schemeClr>
              </a:solidFill>
              <a:latin typeface="+mn-ea"/>
              <a:ea typeface="+mn-ea"/>
            </a:endParaRPr>
          </a:p>
        </p:txBody>
      </p:sp>
      <p:sp>
        <p:nvSpPr>
          <p:cNvPr id="16" name="テキスト ボックス 15">
            <a:extLst>
              <a:ext uri="{FF2B5EF4-FFF2-40B4-BE49-F238E27FC236}">
                <a16:creationId xmlns:a16="http://schemas.microsoft.com/office/drawing/2014/main" id="{ED12D13E-72AC-420D-9324-129AC6FD62A5}"/>
              </a:ext>
            </a:extLst>
          </p:cNvPr>
          <p:cNvSpPr txBox="1"/>
          <p:nvPr/>
        </p:nvSpPr>
        <p:spPr bwMode="gray">
          <a:xfrm>
            <a:off x="5534271" y="5436420"/>
            <a:ext cx="3098008" cy="512833"/>
          </a:xfrm>
          <a:prstGeom prst="roundRect">
            <a:avLst>
              <a:gd name="adj" fmla="val 5563"/>
            </a:avLst>
          </a:prstGeom>
          <a:noFill/>
        </p:spPr>
        <p:txBody>
          <a:bodyPr wrap="square" lIns="288000" tIns="432000" rtlCol="0" anchor="ctr">
            <a:noAutofit/>
          </a:bodyPr>
          <a:lstStyle/>
          <a:p>
            <a:pPr lvl="0" algn="ctr" eaLnBrk="1" hangingPunct="1">
              <a:spcBef>
                <a:spcPct val="30000"/>
              </a:spcBef>
              <a:buClr>
                <a:srgbClr val="009DE8"/>
              </a:buClr>
            </a:pPr>
            <a:r>
              <a:rPr lang="ja-JP" altLang="en-US" sz="3200">
                <a:solidFill>
                  <a:schemeClr val="bg2">
                    <a:lumMod val="25000"/>
                  </a:schemeClr>
                </a:solidFill>
                <a:latin typeface="+mn-ea"/>
                <a:ea typeface="+mn-ea"/>
              </a:rPr>
              <a:t>拍手</a:t>
            </a:r>
            <a:endParaRPr lang="en-US" altLang="ja-JP" sz="3200">
              <a:solidFill>
                <a:schemeClr val="bg2">
                  <a:lumMod val="25000"/>
                </a:schemeClr>
              </a:solidFill>
              <a:latin typeface="+mn-ea"/>
              <a:ea typeface="+mn-ea"/>
            </a:endParaRPr>
          </a:p>
        </p:txBody>
      </p:sp>
    </p:spTree>
    <p:extLst>
      <p:ext uri="{BB962C8B-B14F-4D97-AF65-F5344CB8AC3E}">
        <p14:creationId xmlns:p14="http://schemas.microsoft.com/office/powerpoint/2010/main" val="3887642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ACC08743-1184-4E78-AE5E-439D45E71ADB}"/>
              </a:ext>
            </a:extLst>
          </p:cNvPr>
          <p:cNvSpPr/>
          <p:nvPr/>
        </p:nvSpPr>
        <p:spPr bwMode="gray">
          <a:xfrm>
            <a:off x="1547664" y="4775557"/>
            <a:ext cx="6696224" cy="12457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457200" indent="-457200">
              <a:lnSpc>
                <a:spcPct val="120000"/>
              </a:lnSpc>
              <a:spcAft>
                <a:spcPts val="600"/>
              </a:spcAft>
              <a:buAutoNum type="arabicPeriod"/>
            </a:pPr>
            <a:r>
              <a:rPr lang="ja-JP" altLang="en-US" dirty="0">
                <a:solidFill>
                  <a:schemeClr val="bg2">
                    <a:lumMod val="25000"/>
                  </a:schemeClr>
                </a:solidFill>
                <a:latin typeface="+mn-ea"/>
                <a:ea typeface="+mn-ea"/>
              </a:rPr>
              <a:t>スポーツボランティア・リーダーの心得</a:t>
            </a:r>
            <a:endParaRPr lang="en-US" altLang="ja-JP" dirty="0">
              <a:solidFill>
                <a:schemeClr val="bg2">
                  <a:lumMod val="25000"/>
                </a:schemeClr>
              </a:solidFill>
              <a:latin typeface="+mn-ea"/>
              <a:ea typeface="+mn-ea"/>
            </a:endParaRPr>
          </a:p>
          <a:p>
            <a:pPr>
              <a:lnSpc>
                <a:spcPct val="120000"/>
              </a:lnSpc>
              <a:spcAft>
                <a:spcPts val="600"/>
              </a:spcAft>
            </a:pPr>
            <a:r>
              <a:rPr lang="en-US" altLang="ja-JP" dirty="0">
                <a:solidFill>
                  <a:schemeClr val="bg2">
                    <a:lumMod val="25000"/>
                  </a:schemeClr>
                </a:solidFill>
                <a:latin typeface="+mn-ea"/>
                <a:ea typeface="+mn-ea"/>
              </a:rPr>
              <a:t>2. </a:t>
            </a:r>
            <a:r>
              <a:rPr lang="ja-JP" altLang="en-US" dirty="0">
                <a:solidFill>
                  <a:schemeClr val="bg2">
                    <a:lumMod val="25000"/>
                  </a:schemeClr>
                </a:solidFill>
                <a:latin typeface="+mn-ea"/>
                <a:ea typeface="+mn-ea"/>
              </a:rPr>
              <a:t>スポーツボランティア・リーダーの役割</a:t>
            </a:r>
            <a:endParaRPr lang="en-US" altLang="ja-JP" dirty="0">
              <a:solidFill>
                <a:schemeClr val="bg2">
                  <a:lumMod val="25000"/>
                </a:schemeClr>
              </a:solidFill>
              <a:latin typeface="+mn-ea"/>
              <a:ea typeface="+mn-ea"/>
            </a:endParaRPr>
          </a:p>
          <a:p>
            <a:pPr>
              <a:lnSpc>
                <a:spcPct val="120000"/>
              </a:lnSpc>
              <a:spcAft>
                <a:spcPts val="600"/>
              </a:spcAft>
            </a:pPr>
            <a:endParaRPr lang="ja-JP" altLang="en-US" dirty="0">
              <a:latin typeface="+mn-ea"/>
              <a:ea typeface="+mn-ea"/>
            </a:endParaRPr>
          </a:p>
        </p:txBody>
      </p:sp>
      <p:sp>
        <p:nvSpPr>
          <p:cNvPr id="21" name="タイトル 8">
            <a:extLst>
              <a:ext uri="{FF2B5EF4-FFF2-40B4-BE49-F238E27FC236}">
                <a16:creationId xmlns:a16="http://schemas.microsoft.com/office/drawing/2014/main" id="{68A0E23E-CAD4-4A7B-BCEB-58E0EA0A3B43}"/>
              </a:ext>
            </a:extLst>
          </p:cNvPr>
          <p:cNvSpPr txBox="1">
            <a:spLocks/>
          </p:cNvSpPr>
          <p:nvPr/>
        </p:nvSpPr>
        <p:spPr bwMode="gray">
          <a:xfrm>
            <a:off x="1113570" y="3493034"/>
            <a:ext cx="8229600" cy="475529"/>
          </a:xfrm>
          <a:prstGeom prst="rect">
            <a:avLst/>
          </a:prstGeom>
        </p:spPr>
        <p:txBody>
          <a:bodyPr lIns="0">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3000" spc="-300" dirty="0"/>
              <a:t>スポーツボランティア・リーダーの心得と役割</a:t>
            </a:r>
            <a:endParaRPr lang="en-US" altLang="ja-JP" sz="3000" spc="-300" dirty="0"/>
          </a:p>
        </p:txBody>
      </p:sp>
      <p:sp>
        <p:nvSpPr>
          <p:cNvPr id="22" name="テキスト ボックス 21">
            <a:extLst>
              <a:ext uri="{FF2B5EF4-FFF2-40B4-BE49-F238E27FC236}">
                <a16:creationId xmlns:a16="http://schemas.microsoft.com/office/drawing/2014/main" id="{83834A12-DEFE-41B8-836B-72D512288A54}"/>
              </a:ext>
            </a:extLst>
          </p:cNvPr>
          <p:cNvSpPr txBox="1">
            <a:spLocks/>
          </p:cNvSpPr>
          <p:nvPr/>
        </p:nvSpPr>
        <p:spPr bwMode="gray">
          <a:xfrm>
            <a:off x="1115616" y="2708920"/>
            <a:ext cx="1224000" cy="492143"/>
          </a:xfrm>
          <a:prstGeom prst="roundRect">
            <a:avLst/>
          </a:prstGeom>
          <a:solidFill>
            <a:schemeClr val="bg1"/>
          </a:solidFill>
          <a:ln>
            <a:noFill/>
          </a:ln>
        </p:spPr>
        <p:txBody>
          <a:bodyPr wrap="square" tIns="108000" rtlCol="0" anchor="ctr">
            <a:noAutofit/>
          </a:bodyPr>
          <a:lstStyle/>
          <a:p>
            <a:pPr algn="ctr"/>
            <a:r>
              <a:rPr kumimoji="1" lang="ja-JP" altLang="en-US" sz="2000" spc="300">
                <a:solidFill>
                  <a:schemeClr val="accent3"/>
                </a:solidFill>
                <a:latin typeface="+mn-lt"/>
                <a:ea typeface="+mn-ea"/>
              </a:rPr>
              <a:t>講義４</a:t>
            </a:r>
          </a:p>
        </p:txBody>
      </p:sp>
      <p:cxnSp>
        <p:nvCxnSpPr>
          <p:cNvPr id="23" name="直線コネクタ 22">
            <a:extLst>
              <a:ext uri="{FF2B5EF4-FFF2-40B4-BE49-F238E27FC236}">
                <a16:creationId xmlns:a16="http://schemas.microsoft.com/office/drawing/2014/main" id="{8F64ACDE-4E84-47A4-B403-138A4B123244}"/>
              </a:ext>
            </a:extLst>
          </p:cNvPr>
          <p:cNvCxnSpPr/>
          <p:nvPr/>
        </p:nvCxnSpPr>
        <p:spPr bwMode="gray">
          <a:xfrm>
            <a:off x="1121179" y="4100587"/>
            <a:ext cx="7195237" cy="0"/>
          </a:xfrm>
          <a:prstGeom prst="line">
            <a:avLst/>
          </a:prstGeom>
          <a:noFill/>
          <a:ln w="22225" cap="rnd" cmpd="sng" algn="ctr">
            <a:solidFill>
              <a:schemeClr val="bg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1889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2684F536-1CF5-4D84-ABD5-D7659EA6DC32}"/>
              </a:ext>
            </a:extLst>
          </p:cNvPr>
          <p:cNvGrpSpPr/>
          <p:nvPr/>
        </p:nvGrpSpPr>
        <p:grpSpPr bwMode="gray">
          <a:xfrm>
            <a:off x="1242508" y="4242343"/>
            <a:ext cx="6658983" cy="817640"/>
            <a:chOff x="1996169" y="1338030"/>
            <a:chExt cx="4952272" cy="1191161"/>
          </a:xfrm>
          <a:solidFill>
            <a:schemeClr val="bg2"/>
          </a:solidFill>
        </p:grpSpPr>
        <p:sp>
          <p:nvSpPr>
            <p:cNvPr id="7" name="四角形: 角を丸くする 6">
              <a:extLst>
                <a:ext uri="{FF2B5EF4-FFF2-40B4-BE49-F238E27FC236}">
                  <a16:creationId xmlns:a16="http://schemas.microsoft.com/office/drawing/2014/main" id="{327374AF-2C26-463F-9C13-11487B64E3DA}"/>
                </a:ext>
              </a:extLst>
            </p:cNvPr>
            <p:cNvSpPr/>
            <p:nvPr/>
          </p:nvSpPr>
          <p:spPr bwMode="gray">
            <a:xfrm>
              <a:off x="1996169" y="1338030"/>
              <a:ext cx="1300032" cy="1173297"/>
            </a:xfrm>
            <a:prstGeom prst="roundRect">
              <a:avLst>
                <a:gd name="adj" fmla="val 6718"/>
              </a:avLst>
            </a:prstGeom>
            <a:grpFill/>
            <a:ln w="28575" cap="flat" cmpd="sng" algn="ctr">
              <a:solidFill>
                <a:schemeClr val="bg2">
                  <a:lumMod val="9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kumimoji="1" lang="ja-JP" altLang="en-US" sz="2800" spc="300" dirty="0">
                  <a:solidFill>
                    <a:schemeClr val="bg2">
                      <a:lumMod val="25000"/>
                    </a:schemeClr>
                  </a:solidFill>
                  <a:latin typeface="+mn-ea"/>
                  <a:ea typeface="+mn-ea"/>
                </a:rPr>
                <a:t>権限</a:t>
              </a:r>
            </a:p>
          </p:txBody>
        </p:sp>
        <p:sp>
          <p:nvSpPr>
            <p:cNvPr id="8" name="四角形: 角を丸くする 7">
              <a:extLst>
                <a:ext uri="{FF2B5EF4-FFF2-40B4-BE49-F238E27FC236}">
                  <a16:creationId xmlns:a16="http://schemas.microsoft.com/office/drawing/2014/main" id="{995270B5-F0D9-4BB4-B776-ABCEBBA3C88B}"/>
                </a:ext>
              </a:extLst>
            </p:cNvPr>
            <p:cNvSpPr/>
            <p:nvPr/>
          </p:nvSpPr>
          <p:spPr bwMode="gray">
            <a:xfrm>
              <a:off x="5648409" y="1355894"/>
              <a:ext cx="1300032" cy="1173297"/>
            </a:xfrm>
            <a:prstGeom prst="roundRect">
              <a:avLst>
                <a:gd name="adj" fmla="val 8376"/>
              </a:avLst>
            </a:prstGeom>
            <a:grpFill/>
            <a:ln w="28575" cap="flat" cmpd="sng" algn="ctr">
              <a:solidFill>
                <a:schemeClr val="bg2">
                  <a:lumMod val="9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lang="ja-JP" altLang="en-US" sz="2800" spc="300" dirty="0">
                  <a:solidFill>
                    <a:schemeClr val="bg2">
                      <a:lumMod val="25000"/>
                    </a:schemeClr>
                  </a:solidFill>
                  <a:latin typeface="+mn-ea"/>
                  <a:ea typeface="+mn-ea"/>
                </a:rPr>
                <a:t>執行力</a:t>
              </a:r>
              <a:endParaRPr kumimoji="1" lang="ja-JP" altLang="en-US" sz="2800" spc="300" dirty="0">
                <a:solidFill>
                  <a:schemeClr val="bg2">
                    <a:lumMod val="25000"/>
                  </a:schemeClr>
                </a:solidFill>
                <a:latin typeface="+mn-ea"/>
                <a:ea typeface="+mn-ea"/>
              </a:endParaRPr>
            </a:p>
          </p:txBody>
        </p:sp>
        <p:sp>
          <p:nvSpPr>
            <p:cNvPr id="9" name="四角形: 角を丸くする 8">
              <a:extLst>
                <a:ext uri="{FF2B5EF4-FFF2-40B4-BE49-F238E27FC236}">
                  <a16:creationId xmlns:a16="http://schemas.microsoft.com/office/drawing/2014/main" id="{A36018F2-A46E-497E-A1C0-C17E26AA2F7B}"/>
                </a:ext>
              </a:extLst>
            </p:cNvPr>
            <p:cNvSpPr/>
            <p:nvPr/>
          </p:nvSpPr>
          <p:spPr bwMode="gray">
            <a:xfrm>
              <a:off x="3822289" y="1355894"/>
              <a:ext cx="1300032" cy="1173297"/>
            </a:xfrm>
            <a:prstGeom prst="roundRect">
              <a:avLst>
                <a:gd name="adj" fmla="val 10034"/>
              </a:avLst>
            </a:prstGeom>
            <a:grpFill/>
            <a:ln w="28575" cap="flat" cmpd="sng" algn="ctr">
              <a:solidFill>
                <a:schemeClr val="bg2">
                  <a:lumMod val="9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kumimoji="1" lang="ja-JP" altLang="en-US" sz="2800" spc="300" dirty="0">
                  <a:solidFill>
                    <a:schemeClr val="bg2">
                      <a:lumMod val="25000"/>
                    </a:schemeClr>
                  </a:solidFill>
                  <a:latin typeface="+mn-ea"/>
                  <a:ea typeface="+mn-ea"/>
                </a:rPr>
                <a:t>強制力</a:t>
              </a:r>
            </a:p>
          </p:txBody>
        </p:sp>
      </p:grpSp>
      <p:sp>
        <p:nvSpPr>
          <p:cNvPr id="10" name="乗算記号 9">
            <a:extLst>
              <a:ext uri="{FF2B5EF4-FFF2-40B4-BE49-F238E27FC236}">
                <a16:creationId xmlns:a16="http://schemas.microsoft.com/office/drawing/2014/main" id="{D0A6CBFD-5050-4928-A52E-E4BD7FBBC9CB}"/>
              </a:ext>
            </a:extLst>
          </p:cNvPr>
          <p:cNvSpPr/>
          <p:nvPr/>
        </p:nvSpPr>
        <p:spPr bwMode="auto">
          <a:xfrm>
            <a:off x="-580914" y="3069760"/>
            <a:ext cx="10305827" cy="3040585"/>
          </a:xfrm>
          <a:prstGeom prst="mathMultiply">
            <a:avLst>
              <a:gd name="adj1" fmla="val 5386"/>
            </a:avLst>
          </a:prstGeom>
          <a:solidFill>
            <a:srgbClr val="FF5665">
              <a:alpha val="58039"/>
            </a:srgb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accent2">
                  <a:lumMod val="60000"/>
                  <a:lumOff val="40000"/>
                </a:schemeClr>
              </a:solidFill>
              <a:latin typeface="+mn-ea"/>
              <a:ea typeface="+mn-ea"/>
            </a:endParaRPr>
          </a:p>
        </p:txBody>
      </p:sp>
      <p:sp>
        <p:nvSpPr>
          <p:cNvPr id="12" name="四角形: 角を丸くする 11">
            <a:extLst>
              <a:ext uri="{FF2B5EF4-FFF2-40B4-BE49-F238E27FC236}">
                <a16:creationId xmlns:a16="http://schemas.microsoft.com/office/drawing/2014/main" id="{656DD2A6-ACBF-49C5-B0CE-9417A6B88472}"/>
              </a:ext>
            </a:extLst>
          </p:cNvPr>
          <p:cNvSpPr/>
          <p:nvPr/>
        </p:nvSpPr>
        <p:spPr bwMode="gray">
          <a:xfrm>
            <a:off x="576263" y="978947"/>
            <a:ext cx="8038800" cy="2312893"/>
          </a:xfrm>
          <a:prstGeom prst="roundRect">
            <a:avLst>
              <a:gd name="adj" fmla="val 1996"/>
            </a:avLst>
          </a:prstGeom>
          <a:solidFill>
            <a:schemeClr val="accent3">
              <a:lumMod val="20000"/>
              <a:lumOff val="80000"/>
            </a:schemeClr>
          </a:solidFill>
          <a:ln w="38100" cap="rnd" cmpd="sng" algn="ctr">
            <a:noFill/>
            <a:prstDash val="sysDot"/>
            <a:round/>
            <a:headEnd type="none" w="med" len="med"/>
            <a:tailEnd type="none" w="med" len="med"/>
          </a:ln>
          <a:effectLst>
            <a:outerShdw blurRad="50800" dist="50800" dir="5400000" algn="ctr" rotWithShape="0">
              <a:srgbClr val="6EB82D"/>
            </a:outerShdw>
          </a:effectLst>
        </p:spPr>
        <p:txBody>
          <a:bodyPr rot="0" spcFirstLastPara="0" vertOverflow="overflow" horzOverflow="overflow" vert="horz" wrap="square" lIns="288000" tIns="360000" rIns="324000" bIns="0" numCol="1" spcCol="0" rtlCol="0" fromWordArt="0" anchor="t" anchorCtr="0" forceAA="0" compatLnSpc="1">
            <a:prstTxWarp prst="textNoShape">
              <a:avLst/>
            </a:prstTxWarp>
            <a:noAutofit/>
          </a:bodyPr>
          <a:lstStyle/>
          <a:p>
            <a:pPr algn="ctr" defTabSz="1885950" eaLnBrk="1" hangingPunct="1">
              <a:lnSpc>
                <a:spcPct val="120000"/>
              </a:lnSpc>
              <a:spcBef>
                <a:spcPts val="0"/>
              </a:spcBef>
              <a:spcAft>
                <a:spcPts val="0"/>
              </a:spcAft>
            </a:pPr>
            <a:r>
              <a:rPr lang="ja-JP" altLang="en-US" b="1">
                <a:solidFill>
                  <a:schemeClr val="accent3">
                    <a:lumMod val="20000"/>
                    <a:lumOff val="80000"/>
                  </a:schemeClr>
                </a:solidFill>
                <a:latin typeface="+mn-ea"/>
                <a:ea typeface="+mn-ea"/>
              </a:rPr>
              <a:t>リーダーとしての心構え</a:t>
            </a:r>
          </a:p>
        </p:txBody>
      </p:sp>
      <p:sp>
        <p:nvSpPr>
          <p:cNvPr id="13" name="正方形/長方形 12">
            <a:extLst>
              <a:ext uri="{FF2B5EF4-FFF2-40B4-BE49-F238E27FC236}">
                <a16:creationId xmlns:a16="http://schemas.microsoft.com/office/drawing/2014/main" id="{A7C6D5BE-4E1E-4FCC-AFC7-04DDFF97005C}"/>
              </a:ext>
            </a:extLst>
          </p:cNvPr>
          <p:cNvSpPr/>
          <p:nvPr/>
        </p:nvSpPr>
        <p:spPr bwMode="gray">
          <a:xfrm>
            <a:off x="1003823" y="1125538"/>
            <a:ext cx="7447235" cy="1908118"/>
          </a:xfrm>
          <a:prstGeom prst="rect">
            <a:avLst/>
          </a:prstGeom>
          <a:solidFill>
            <a:schemeClr val="bg1"/>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t" anchorCtr="0" forceAA="0" compatLnSpc="1">
            <a:prstTxWarp prst="textNoShape">
              <a:avLst/>
            </a:prstTxWarp>
            <a:noAutofit/>
          </a:bodyPr>
          <a:lstStyle/>
          <a:p>
            <a:pPr marL="1071563" eaLnBrk="1" hangingPunct="1">
              <a:spcBef>
                <a:spcPts val="0"/>
              </a:spcBef>
              <a:buClr>
                <a:srgbClr val="0000FF"/>
              </a:buClr>
            </a:pPr>
            <a:endParaRPr lang="ja-JP" altLang="en-US" dirty="0">
              <a:solidFill>
                <a:schemeClr val="bg2">
                  <a:lumMod val="25000"/>
                </a:schemeClr>
              </a:solidFill>
              <a:latin typeface="+mn-ea"/>
              <a:ea typeface="+mn-ea"/>
            </a:endParaRPr>
          </a:p>
          <a:p>
            <a:pPr marL="1071563" eaLnBrk="1" hangingPunct="1">
              <a:spcBef>
                <a:spcPts val="0"/>
              </a:spcBef>
              <a:buClr>
                <a:srgbClr val="0000FF"/>
              </a:buClr>
            </a:pPr>
            <a:endParaRPr lang="en-US" altLang="ja-JP" dirty="0">
              <a:solidFill>
                <a:schemeClr val="bg2">
                  <a:lumMod val="25000"/>
                </a:schemeClr>
              </a:solidFill>
              <a:latin typeface="+mn-ea"/>
              <a:ea typeface="+mn-ea"/>
            </a:endParaRPr>
          </a:p>
        </p:txBody>
      </p:sp>
      <p:sp>
        <p:nvSpPr>
          <p:cNvPr id="14" name="正方形/長方形 13">
            <a:extLst>
              <a:ext uri="{FF2B5EF4-FFF2-40B4-BE49-F238E27FC236}">
                <a16:creationId xmlns:a16="http://schemas.microsoft.com/office/drawing/2014/main" id="{C0777CA0-BA2C-4E38-9CB8-6EB6F40D9D53}"/>
              </a:ext>
            </a:extLst>
          </p:cNvPr>
          <p:cNvSpPr>
            <a:spLocks noChangeAspect="1"/>
          </p:cNvSpPr>
          <p:nvPr/>
        </p:nvSpPr>
        <p:spPr bwMode="gray">
          <a:xfrm>
            <a:off x="896246" y="1125538"/>
            <a:ext cx="746052" cy="1897361"/>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800" dirty="0">
                <a:solidFill>
                  <a:schemeClr val="bg1"/>
                </a:solidFill>
                <a:latin typeface="+mn-ea"/>
                <a:ea typeface="+mn-ea"/>
              </a:rPr>
              <a:t>1</a:t>
            </a:r>
          </a:p>
        </p:txBody>
      </p:sp>
      <p:sp>
        <p:nvSpPr>
          <p:cNvPr id="15" name="正方形/長方形 14">
            <a:extLst>
              <a:ext uri="{FF2B5EF4-FFF2-40B4-BE49-F238E27FC236}">
                <a16:creationId xmlns:a16="http://schemas.microsoft.com/office/drawing/2014/main" id="{3BB7389F-92E5-46F7-AC9F-24EC18F78646}"/>
              </a:ext>
            </a:extLst>
          </p:cNvPr>
          <p:cNvSpPr/>
          <p:nvPr/>
        </p:nvSpPr>
        <p:spPr bwMode="gray">
          <a:xfrm>
            <a:off x="1826803" y="1189831"/>
            <a:ext cx="7209621" cy="44608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lnSpc>
                <a:spcPct val="120000"/>
              </a:lnSpc>
              <a:spcAft>
                <a:spcPts val="600"/>
              </a:spcAft>
            </a:pPr>
            <a:r>
              <a:rPr lang="ja-JP" altLang="en-US" dirty="0">
                <a:solidFill>
                  <a:schemeClr val="bg2">
                    <a:lumMod val="25000"/>
                  </a:schemeClr>
                </a:solidFill>
                <a:latin typeface="+mn-ea"/>
                <a:ea typeface="+mn-ea"/>
              </a:rPr>
              <a:t>スポーツボランティア・リーダーとは、</a:t>
            </a:r>
            <a:endParaRPr lang="en-US" altLang="ja-JP" dirty="0">
              <a:solidFill>
                <a:schemeClr val="bg2">
                  <a:lumMod val="25000"/>
                </a:schemeClr>
              </a:solidFill>
              <a:latin typeface="+mn-ea"/>
              <a:ea typeface="+mn-ea"/>
            </a:endParaRPr>
          </a:p>
          <a:p>
            <a:pPr>
              <a:lnSpc>
                <a:spcPct val="120000"/>
              </a:lnSpc>
              <a:spcAft>
                <a:spcPts val="600"/>
              </a:spcAft>
            </a:pPr>
            <a:r>
              <a:rPr lang="ja-JP" altLang="en-US" dirty="0">
                <a:solidFill>
                  <a:schemeClr val="bg2">
                    <a:lumMod val="25000"/>
                  </a:schemeClr>
                </a:solidFill>
                <a:latin typeface="+mn-ea"/>
                <a:ea typeface="+mn-ea"/>
              </a:rPr>
              <a:t>ボランティア活動をする上で必要なひとつの</a:t>
            </a:r>
            <a:endParaRPr lang="en-US" altLang="ja-JP" dirty="0">
              <a:solidFill>
                <a:schemeClr val="bg2">
                  <a:lumMod val="25000"/>
                </a:schemeClr>
              </a:solidFill>
              <a:latin typeface="+mn-ea"/>
              <a:ea typeface="+mn-ea"/>
            </a:endParaRPr>
          </a:p>
        </p:txBody>
      </p:sp>
      <p:sp>
        <p:nvSpPr>
          <p:cNvPr id="17" name="正方形/長方形 16">
            <a:extLst>
              <a:ext uri="{FF2B5EF4-FFF2-40B4-BE49-F238E27FC236}">
                <a16:creationId xmlns:a16="http://schemas.microsoft.com/office/drawing/2014/main" id="{7A6DDAB9-60CD-4970-89FE-1F36B69E877F}"/>
              </a:ext>
            </a:extLst>
          </p:cNvPr>
          <p:cNvSpPr/>
          <p:nvPr/>
        </p:nvSpPr>
        <p:spPr bwMode="gray">
          <a:xfrm>
            <a:off x="5539189" y="2364208"/>
            <a:ext cx="7209621" cy="44608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lnSpc>
                <a:spcPct val="120000"/>
              </a:lnSpc>
              <a:spcAft>
                <a:spcPts val="600"/>
              </a:spcAft>
            </a:pPr>
            <a:r>
              <a:rPr lang="ja-JP" altLang="en-US" dirty="0">
                <a:solidFill>
                  <a:schemeClr val="bg2">
                    <a:lumMod val="25000"/>
                  </a:schemeClr>
                </a:solidFill>
                <a:latin typeface="+mn-ea"/>
                <a:ea typeface="+mn-ea"/>
              </a:rPr>
              <a:t>にすぎない。</a:t>
            </a:r>
            <a:endParaRPr lang="en-US" altLang="ja-JP" dirty="0">
              <a:solidFill>
                <a:schemeClr val="bg2">
                  <a:lumMod val="25000"/>
                </a:schemeClr>
              </a:solidFill>
              <a:latin typeface="+mn-ea"/>
              <a:ea typeface="+mn-ea"/>
            </a:endParaRPr>
          </a:p>
        </p:txBody>
      </p:sp>
      <p:sp>
        <p:nvSpPr>
          <p:cNvPr id="18" name="楕円 13">
            <a:extLst>
              <a:ext uri="{FF2B5EF4-FFF2-40B4-BE49-F238E27FC236}">
                <a16:creationId xmlns:a16="http://schemas.microsoft.com/office/drawing/2014/main" id="{4D4D741E-762C-4B0A-A57A-3C8FD125EF69}"/>
              </a:ext>
            </a:extLst>
          </p:cNvPr>
          <p:cNvSpPr/>
          <p:nvPr/>
        </p:nvSpPr>
        <p:spPr bwMode="gray">
          <a:xfrm>
            <a:off x="3131840" y="1992236"/>
            <a:ext cx="2880320" cy="1174342"/>
          </a:xfrm>
          <a:prstGeom prst="roundRect">
            <a:avLst>
              <a:gd name="adj" fmla="val 4748"/>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kumimoji="1" lang="ja-JP" altLang="en-US" sz="4000" b="1" spc="300" dirty="0">
                <a:solidFill>
                  <a:schemeClr val="accent2">
                    <a:lumMod val="60000"/>
                    <a:lumOff val="40000"/>
                  </a:schemeClr>
                </a:solidFill>
                <a:latin typeface="+mn-ea"/>
                <a:ea typeface="+mn-ea"/>
              </a:rPr>
              <a:t>役 割</a:t>
            </a:r>
            <a:endParaRPr kumimoji="1" lang="ja-JP" altLang="en-US" sz="3600" b="1" spc="300" dirty="0">
              <a:solidFill>
                <a:schemeClr val="accent2">
                  <a:lumMod val="60000"/>
                  <a:lumOff val="40000"/>
                </a:schemeClr>
              </a:solidFill>
              <a:latin typeface="+mn-ea"/>
              <a:ea typeface="+mn-ea"/>
            </a:endParaRPr>
          </a:p>
        </p:txBody>
      </p:sp>
      <p:sp>
        <p:nvSpPr>
          <p:cNvPr id="19" name="正方形/長方形 18">
            <a:extLst>
              <a:ext uri="{FF2B5EF4-FFF2-40B4-BE49-F238E27FC236}">
                <a16:creationId xmlns:a16="http://schemas.microsoft.com/office/drawing/2014/main" id="{0137931A-8B3D-4545-8631-073C42ACC760}"/>
              </a:ext>
            </a:extLst>
          </p:cNvPr>
          <p:cNvSpPr/>
          <p:nvPr/>
        </p:nvSpPr>
        <p:spPr bwMode="gray">
          <a:xfrm>
            <a:off x="539750" y="5509754"/>
            <a:ext cx="8064500"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6EB82D"/>
              </a:buClr>
            </a:pPr>
            <a:r>
              <a:rPr lang="ja-JP" altLang="en-US" dirty="0">
                <a:solidFill>
                  <a:schemeClr val="bg2">
                    <a:lumMod val="25000"/>
                  </a:schemeClr>
                </a:solidFill>
                <a:latin typeface="+mn-ea"/>
                <a:ea typeface="+mn-ea"/>
              </a:rPr>
              <a:t>作業や協力の依頼をすることはあっても、強制的に作業を行わせるような権限を持ち合わせているわけではない。</a:t>
            </a:r>
            <a:endParaRPr lang="en-US" altLang="ja-JP" dirty="0">
              <a:solidFill>
                <a:schemeClr val="bg2">
                  <a:lumMod val="25000"/>
                </a:schemeClr>
              </a:solidFill>
              <a:latin typeface="+mn-ea"/>
              <a:ea typeface="+mn-ea"/>
            </a:endParaRPr>
          </a:p>
        </p:txBody>
      </p:sp>
      <p:sp>
        <p:nvSpPr>
          <p:cNvPr id="23" name="タイトル 6">
            <a:extLst>
              <a:ext uri="{FF2B5EF4-FFF2-40B4-BE49-F238E27FC236}">
                <a16:creationId xmlns:a16="http://schemas.microsoft.com/office/drawing/2014/main" id="{DE1B9F24-3750-4A02-BB88-644FBB9055CB}"/>
              </a:ext>
            </a:extLst>
          </p:cNvPr>
          <p:cNvSpPr txBox="1">
            <a:spLocks/>
          </p:cNvSpPr>
          <p:nvPr/>
        </p:nvSpPr>
        <p:spPr bwMode="gray">
          <a:xfrm>
            <a:off x="847856" y="318177"/>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0" dirty="0"/>
              <a:t>スポーツボランティア・リーダーの心得</a:t>
            </a:r>
          </a:p>
        </p:txBody>
      </p:sp>
      <p:sp>
        <p:nvSpPr>
          <p:cNvPr id="24" name="四角形: 角を丸くする 23">
            <a:extLst>
              <a:ext uri="{FF2B5EF4-FFF2-40B4-BE49-F238E27FC236}">
                <a16:creationId xmlns:a16="http://schemas.microsoft.com/office/drawing/2014/main" id="{0D7C6630-EC92-4F7F-8267-3A78B33A0FAD}"/>
              </a:ext>
            </a:extLst>
          </p:cNvPr>
          <p:cNvSpPr/>
          <p:nvPr/>
        </p:nvSpPr>
        <p:spPr bwMode="gray">
          <a:xfrm>
            <a:off x="327671" y="352842"/>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kumimoji="1" lang="en-US" altLang="ja-JP" sz="2800" b="1" i="0" u="none" strike="noStrike" cap="none" normalizeH="0" baseline="0" dirty="0">
                <a:ln>
                  <a:noFill/>
                </a:ln>
                <a:solidFill>
                  <a:schemeClr val="bg1"/>
                </a:solidFill>
                <a:effectLst/>
                <a:latin typeface="+mn-lt"/>
                <a:ea typeface="ＭＳ Ｐゴシック" panose="020B0600070205080204" pitchFamily="50" charset="-128"/>
              </a:rPr>
              <a:t>1</a:t>
            </a:r>
            <a:endParaRPr kumimoji="1" lang="ja-JP" altLang="en-US" sz="2800" b="1" i="0" u="none" strike="noStrike" cap="none" normalizeH="0" baseline="0" dirty="0">
              <a:ln>
                <a:noFill/>
              </a:ln>
              <a:solidFill>
                <a:schemeClr val="bg1"/>
              </a:solidFill>
              <a:effectLst/>
              <a:latin typeface="+mn-lt"/>
              <a:ea typeface="ＭＳ Ｐゴシック" panose="020B0600070205080204" pitchFamily="50" charset="-128"/>
            </a:endParaRPr>
          </a:p>
        </p:txBody>
      </p:sp>
    </p:spTree>
    <p:extLst>
      <p:ext uri="{BB962C8B-B14F-4D97-AF65-F5344CB8AC3E}">
        <p14:creationId xmlns:p14="http://schemas.microsoft.com/office/powerpoint/2010/main" val="426698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6">
            <a:extLst>
              <a:ext uri="{FF2B5EF4-FFF2-40B4-BE49-F238E27FC236}">
                <a16:creationId xmlns:a16="http://schemas.microsoft.com/office/drawing/2014/main" id="{6C9B1032-4E0E-458F-B098-6EA009DFA489}"/>
              </a:ext>
            </a:extLst>
          </p:cNvPr>
          <p:cNvSpPr txBox="1">
            <a:spLocks/>
          </p:cNvSpPr>
          <p:nvPr/>
        </p:nvSpPr>
        <p:spPr bwMode="gray">
          <a:xfrm>
            <a:off x="847856" y="318177"/>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0" dirty="0"/>
              <a:t>スポーツボランティア・リーダーの心得</a:t>
            </a:r>
          </a:p>
        </p:txBody>
      </p:sp>
      <p:sp>
        <p:nvSpPr>
          <p:cNvPr id="22" name="正方形/長方形 21">
            <a:extLst>
              <a:ext uri="{FF2B5EF4-FFF2-40B4-BE49-F238E27FC236}">
                <a16:creationId xmlns:a16="http://schemas.microsoft.com/office/drawing/2014/main" id="{90F7B399-B259-4E0E-983F-A3FBF000464D}"/>
              </a:ext>
            </a:extLst>
          </p:cNvPr>
          <p:cNvSpPr/>
          <p:nvPr/>
        </p:nvSpPr>
        <p:spPr bwMode="gray">
          <a:xfrm>
            <a:off x="611188" y="4078987"/>
            <a:ext cx="8064500"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6EB82D"/>
              </a:buClr>
            </a:pPr>
            <a:r>
              <a:rPr lang="ja-JP" altLang="en-US" dirty="0">
                <a:solidFill>
                  <a:schemeClr val="bg2">
                    <a:lumMod val="25000"/>
                  </a:schemeClr>
                </a:solidFill>
                <a:latin typeface="+mn-ea"/>
                <a:ea typeface="+mn-ea"/>
              </a:rPr>
              <a:t>スポーツボランティア・リーダーは</a:t>
            </a:r>
            <a:endParaRPr lang="en-US" altLang="ja-JP" dirty="0">
              <a:solidFill>
                <a:schemeClr val="bg2">
                  <a:lumMod val="25000"/>
                </a:schemeClr>
              </a:solidFill>
              <a:latin typeface="+mn-ea"/>
              <a:ea typeface="+mn-ea"/>
            </a:endParaRPr>
          </a:p>
          <a:p>
            <a:pPr eaLnBrk="1" hangingPunct="1">
              <a:lnSpc>
                <a:spcPct val="120000"/>
              </a:lnSpc>
              <a:spcBef>
                <a:spcPct val="20000"/>
              </a:spcBef>
              <a:buClr>
                <a:srgbClr val="6EB82D"/>
              </a:buClr>
            </a:pPr>
            <a:r>
              <a:rPr lang="ja-JP" altLang="en-US" dirty="0">
                <a:solidFill>
                  <a:schemeClr val="bg2">
                    <a:lumMod val="25000"/>
                  </a:schemeClr>
                </a:solidFill>
                <a:latin typeface="+mn-ea"/>
                <a:ea typeface="+mn-ea"/>
              </a:rPr>
              <a:t>自身の思想や感情にとらわれるのではなく、チームやイベントへの貢献を第一に考え、判断・行動することが求められる。</a:t>
            </a:r>
            <a:endParaRPr lang="en-US" altLang="ja-JP" dirty="0">
              <a:solidFill>
                <a:schemeClr val="bg2">
                  <a:lumMod val="25000"/>
                </a:schemeClr>
              </a:solidFill>
              <a:latin typeface="+mn-ea"/>
              <a:ea typeface="+mn-ea"/>
            </a:endParaRPr>
          </a:p>
        </p:txBody>
      </p:sp>
      <p:sp>
        <p:nvSpPr>
          <p:cNvPr id="10" name="四角形: 角を丸くする 9">
            <a:extLst>
              <a:ext uri="{FF2B5EF4-FFF2-40B4-BE49-F238E27FC236}">
                <a16:creationId xmlns:a16="http://schemas.microsoft.com/office/drawing/2014/main" id="{D9C00248-DE6A-4D10-89D3-C7C263CC6168}"/>
              </a:ext>
            </a:extLst>
          </p:cNvPr>
          <p:cNvSpPr/>
          <p:nvPr/>
        </p:nvSpPr>
        <p:spPr bwMode="gray">
          <a:xfrm>
            <a:off x="576263" y="978947"/>
            <a:ext cx="8038800" cy="2413541"/>
          </a:xfrm>
          <a:prstGeom prst="roundRect">
            <a:avLst>
              <a:gd name="adj" fmla="val 1996"/>
            </a:avLst>
          </a:prstGeom>
          <a:solidFill>
            <a:schemeClr val="accent3">
              <a:lumMod val="20000"/>
              <a:lumOff val="80000"/>
            </a:schemeClr>
          </a:solidFill>
          <a:ln w="38100" cap="rnd" cmpd="sng" algn="ctr">
            <a:noFill/>
            <a:prstDash val="sysDot"/>
            <a:round/>
            <a:headEnd type="none" w="med" len="med"/>
            <a:tailEnd type="none" w="med" len="med"/>
          </a:ln>
          <a:effectLst>
            <a:outerShdw blurRad="50800" dist="50800" dir="5400000" algn="ctr" rotWithShape="0">
              <a:srgbClr val="6EB82D"/>
            </a:outerShdw>
          </a:effectLst>
        </p:spPr>
        <p:txBody>
          <a:bodyPr rot="0" spcFirstLastPara="0" vertOverflow="overflow" horzOverflow="overflow" vert="horz" wrap="square" lIns="288000" tIns="360000" rIns="324000" bIns="0" numCol="1" spcCol="0" rtlCol="0" fromWordArt="0" anchor="t" anchorCtr="0" forceAA="0" compatLnSpc="1">
            <a:prstTxWarp prst="textNoShape">
              <a:avLst/>
            </a:prstTxWarp>
            <a:noAutofit/>
          </a:bodyPr>
          <a:lstStyle/>
          <a:p>
            <a:pPr algn="ctr" defTabSz="1885950" eaLnBrk="1" hangingPunct="1">
              <a:lnSpc>
                <a:spcPct val="120000"/>
              </a:lnSpc>
              <a:spcBef>
                <a:spcPts val="0"/>
              </a:spcBef>
              <a:spcAft>
                <a:spcPts val="0"/>
              </a:spcAft>
            </a:pPr>
            <a:r>
              <a:rPr lang="ja-JP" altLang="en-US" b="1">
                <a:solidFill>
                  <a:schemeClr val="accent3">
                    <a:lumMod val="20000"/>
                    <a:lumOff val="80000"/>
                  </a:schemeClr>
                </a:solidFill>
                <a:latin typeface="+mn-ea"/>
                <a:ea typeface="+mn-ea"/>
              </a:rPr>
              <a:t>リーダーとしての心構え</a:t>
            </a:r>
          </a:p>
        </p:txBody>
      </p:sp>
      <p:sp>
        <p:nvSpPr>
          <p:cNvPr id="11" name="正方形/長方形 10">
            <a:extLst>
              <a:ext uri="{FF2B5EF4-FFF2-40B4-BE49-F238E27FC236}">
                <a16:creationId xmlns:a16="http://schemas.microsoft.com/office/drawing/2014/main" id="{DC79E20F-E8C1-4FFB-B979-0622D29DC81B}"/>
              </a:ext>
            </a:extLst>
          </p:cNvPr>
          <p:cNvSpPr/>
          <p:nvPr/>
        </p:nvSpPr>
        <p:spPr bwMode="gray">
          <a:xfrm>
            <a:off x="1189289" y="1125538"/>
            <a:ext cx="7233950" cy="2047968"/>
          </a:xfrm>
          <a:prstGeom prst="rect">
            <a:avLst/>
          </a:prstGeom>
          <a:solidFill>
            <a:schemeClr val="bg1"/>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1071563" eaLnBrk="1" hangingPunct="1">
              <a:spcBef>
                <a:spcPts val="0"/>
              </a:spcBef>
              <a:buClr>
                <a:srgbClr val="0000FF"/>
              </a:buClr>
            </a:pPr>
            <a:endParaRPr lang="ja-JP" altLang="en-US" dirty="0">
              <a:solidFill>
                <a:schemeClr val="bg2">
                  <a:lumMod val="25000"/>
                </a:schemeClr>
              </a:solidFill>
              <a:latin typeface="+mn-ea"/>
              <a:ea typeface="+mn-ea"/>
            </a:endParaRPr>
          </a:p>
          <a:p>
            <a:pPr marL="1071563" eaLnBrk="1" hangingPunct="1">
              <a:spcBef>
                <a:spcPts val="0"/>
              </a:spcBef>
              <a:buClr>
                <a:srgbClr val="0000FF"/>
              </a:buClr>
            </a:pPr>
            <a:endParaRPr lang="en-US" altLang="ja-JP" dirty="0">
              <a:solidFill>
                <a:schemeClr val="bg2">
                  <a:lumMod val="25000"/>
                </a:schemeClr>
              </a:solidFill>
              <a:latin typeface="+mn-ea"/>
              <a:ea typeface="+mn-ea"/>
            </a:endParaRPr>
          </a:p>
        </p:txBody>
      </p:sp>
      <p:sp>
        <p:nvSpPr>
          <p:cNvPr id="13" name="正方形/長方形 12">
            <a:extLst>
              <a:ext uri="{FF2B5EF4-FFF2-40B4-BE49-F238E27FC236}">
                <a16:creationId xmlns:a16="http://schemas.microsoft.com/office/drawing/2014/main" id="{B59CE6BD-353E-4624-821C-A2CD7C4743B3}"/>
              </a:ext>
            </a:extLst>
          </p:cNvPr>
          <p:cNvSpPr>
            <a:spLocks noChangeAspect="1"/>
          </p:cNvSpPr>
          <p:nvPr/>
        </p:nvSpPr>
        <p:spPr bwMode="gray">
          <a:xfrm>
            <a:off x="919555" y="1147052"/>
            <a:ext cx="746052" cy="2024659"/>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ja-JP" altLang="en-US" sz="2800" dirty="0">
                <a:solidFill>
                  <a:schemeClr val="bg1"/>
                </a:solidFill>
                <a:latin typeface="+mn-ea"/>
                <a:ea typeface="+mn-ea"/>
              </a:rPr>
              <a:t>２</a:t>
            </a:r>
            <a:endParaRPr lang="en-US" altLang="ja-JP" sz="2800" dirty="0">
              <a:solidFill>
                <a:schemeClr val="bg1"/>
              </a:solidFill>
              <a:latin typeface="+mn-ea"/>
              <a:ea typeface="+mn-ea"/>
            </a:endParaRPr>
          </a:p>
        </p:txBody>
      </p:sp>
      <p:sp>
        <p:nvSpPr>
          <p:cNvPr id="14" name="正方形/長方形 13">
            <a:extLst>
              <a:ext uri="{FF2B5EF4-FFF2-40B4-BE49-F238E27FC236}">
                <a16:creationId xmlns:a16="http://schemas.microsoft.com/office/drawing/2014/main" id="{0C2646BB-D25B-4BED-B5DC-2C4871EEA199}"/>
              </a:ext>
            </a:extLst>
          </p:cNvPr>
          <p:cNvSpPr/>
          <p:nvPr/>
        </p:nvSpPr>
        <p:spPr bwMode="gray">
          <a:xfrm>
            <a:off x="1934379" y="1268413"/>
            <a:ext cx="7209621" cy="44608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lnSpc>
                <a:spcPct val="120000"/>
              </a:lnSpc>
              <a:spcAft>
                <a:spcPts val="600"/>
              </a:spcAft>
            </a:pPr>
            <a:endParaRPr lang="en-US" altLang="ja-JP" dirty="0">
              <a:solidFill>
                <a:schemeClr val="bg2">
                  <a:lumMod val="25000"/>
                </a:schemeClr>
              </a:solidFill>
              <a:latin typeface="+mn-ea"/>
              <a:ea typeface="+mn-ea"/>
            </a:endParaRPr>
          </a:p>
        </p:txBody>
      </p:sp>
      <p:sp>
        <p:nvSpPr>
          <p:cNvPr id="15" name="正方形/長方形 14">
            <a:extLst>
              <a:ext uri="{FF2B5EF4-FFF2-40B4-BE49-F238E27FC236}">
                <a16:creationId xmlns:a16="http://schemas.microsoft.com/office/drawing/2014/main" id="{30AB0838-D0CF-411D-9705-39D9469D6A99}"/>
              </a:ext>
            </a:extLst>
          </p:cNvPr>
          <p:cNvSpPr/>
          <p:nvPr/>
        </p:nvSpPr>
        <p:spPr bwMode="gray">
          <a:xfrm>
            <a:off x="1880591" y="1189829"/>
            <a:ext cx="6309509" cy="44608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lnSpc>
                <a:spcPct val="120000"/>
              </a:lnSpc>
              <a:spcAft>
                <a:spcPts val="600"/>
              </a:spcAft>
            </a:pPr>
            <a:r>
              <a:rPr lang="ja-JP" altLang="en-US" dirty="0">
                <a:solidFill>
                  <a:schemeClr val="bg2">
                    <a:lumMod val="25000"/>
                  </a:schemeClr>
                </a:solidFill>
                <a:latin typeface="+mn-ea"/>
                <a:ea typeface="+mn-ea"/>
              </a:rPr>
              <a:t>大会やイベントを成功に導くのは</a:t>
            </a:r>
            <a:endParaRPr lang="en-US" altLang="ja-JP" dirty="0">
              <a:solidFill>
                <a:schemeClr val="bg2">
                  <a:lumMod val="25000"/>
                </a:schemeClr>
              </a:solidFill>
              <a:latin typeface="+mn-ea"/>
              <a:ea typeface="+mn-ea"/>
            </a:endParaRPr>
          </a:p>
          <a:p>
            <a:pPr marL="1254125" defTabSz="1176338">
              <a:lnSpc>
                <a:spcPct val="120000"/>
              </a:lnSpc>
              <a:spcAft>
                <a:spcPts val="600"/>
              </a:spcAft>
            </a:pPr>
            <a:r>
              <a:rPr lang="ja-JP" altLang="en-US" sz="3600" b="1" dirty="0">
                <a:solidFill>
                  <a:schemeClr val="accent2">
                    <a:lumMod val="60000"/>
                    <a:lumOff val="40000"/>
                  </a:schemeClr>
                </a:solidFill>
                <a:latin typeface="+mn-ea"/>
                <a:ea typeface="+mn-ea"/>
              </a:rPr>
              <a:t>個人の力</a:t>
            </a:r>
            <a:r>
              <a:rPr lang="ja-JP" altLang="en-US" dirty="0">
                <a:solidFill>
                  <a:schemeClr val="bg2">
                    <a:lumMod val="25000"/>
                  </a:schemeClr>
                </a:solidFill>
                <a:latin typeface="+mn-ea"/>
                <a:ea typeface="+mn-ea"/>
              </a:rPr>
              <a:t>　ではなく</a:t>
            </a:r>
            <a:endParaRPr lang="en-US" altLang="ja-JP" dirty="0">
              <a:solidFill>
                <a:schemeClr val="bg2">
                  <a:lumMod val="25000"/>
                </a:schemeClr>
              </a:solidFill>
              <a:latin typeface="+mn-ea"/>
              <a:ea typeface="+mn-ea"/>
            </a:endParaRPr>
          </a:p>
          <a:p>
            <a:pPr marL="1254125" defTabSz="1176338">
              <a:lnSpc>
                <a:spcPct val="120000"/>
              </a:lnSpc>
              <a:spcAft>
                <a:spcPts val="600"/>
              </a:spcAft>
            </a:pPr>
            <a:r>
              <a:rPr lang="ja-JP" altLang="en-US" sz="3600" b="1" dirty="0">
                <a:solidFill>
                  <a:schemeClr val="accent2">
                    <a:lumMod val="60000"/>
                    <a:lumOff val="40000"/>
                  </a:schemeClr>
                </a:solidFill>
                <a:latin typeface="+mn-ea"/>
                <a:ea typeface="+mn-ea"/>
              </a:rPr>
              <a:t>集団の協力　</a:t>
            </a:r>
            <a:r>
              <a:rPr lang="ja-JP" altLang="en-US" dirty="0">
                <a:solidFill>
                  <a:schemeClr val="bg2">
                    <a:lumMod val="25000"/>
                  </a:schemeClr>
                </a:solidFill>
                <a:latin typeface="+mn-ea"/>
                <a:ea typeface="+mn-ea"/>
              </a:rPr>
              <a:t>が必要である</a:t>
            </a:r>
            <a:endParaRPr lang="en-US" altLang="ja-JP" dirty="0">
              <a:solidFill>
                <a:schemeClr val="bg2">
                  <a:lumMod val="25000"/>
                </a:schemeClr>
              </a:solidFill>
              <a:latin typeface="+mn-ea"/>
              <a:ea typeface="+mn-ea"/>
            </a:endParaRPr>
          </a:p>
          <a:p>
            <a:pPr>
              <a:lnSpc>
                <a:spcPct val="120000"/>
              </a:lnSpc>
              <a:spcAft>
                <a:spcPts val="600"/>
              </a:spcAft>
            </a:pPr>
            <a:endParaRPr lang="en-US" altLang="ja-JP" dirty="0">
              <a:solidFill>
                <a:schemeClr val="bg2">
                  <a:lumMod val="25000"/>
                </a:schemeClr>
              </a:solidFill>
              <a:latin typeface="+mn-ea"/>
              <a:ea typeface="+mn-ea"/>
            </a:endParaRPr>
          </a:p>
        </p:txBody>
      </p:sp>
    </p:spTree>
    <p:extLst>
      <p:ext uri="{BB962C8B-B14F-4D97-AF65-F5344CB8AC3E}">
        <p14:creationId xmlns:p14="http://schemas.microsoft.com/office/powerpoint/2010/main" val="83188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D17D8-ADC2-4BFE-BD57-A568F0FC98B7}"/>
              </a:ext>
            </a:extLst>
          </p:cNvPr>
          <p:cNvSpPr>
            <a:spLocks noGrp="1"/>
          </p:cNvSpPr>
          <p:nvPr>
            <p:ph type="title"/>
          </p:nvPr>
        </p:nvSpPr>
        <p:spPr/>
        <p:txBody>
          <a:bodyPr/>
          <a:lstStyle/>
          <a:p>
            <a:r>
              <a:rPr kumimoji="1" lang="en-US" altLang="ja-JP" sz="2800"/>
              <a:t>3</a:t>
            </a:r>
            <a:r>
              <a:rPr kumimoji="1" lang="ja-JP" altLang="en-US" sz="2800"/>
              <a:t>ルール・</a:t>
            </a:r>
            <a:r>
              <a:rPr kumimoji="1" lang="en-US" altLang="ja-JP" sz="2800"/>
              <a:t>3</a:t>
            </a:r>
            <a:r>
              <a:rPr kumimoji="1" lang="ja-JP" altLang="en-US" sz="2800"/>
              <a:t>アクション</a:t>
            </a:r>
          </a:p>
        </p:txBody>
      </p:sp>
      <p:sp>
        <p:nvSpPr>
          <p:cNvPr id="3" name="正方形/長方形 2">
            <a:extLst>
              <a:ext uri="{FF2B5EF4-FFF2-40B4-BE49-F238E27FC236}">
                <a16:creationId xmlns:a16="http://schemas.microsoft.com/office/drawing/2014/main" id="{75AA4CB8-C35E-4F3D-A238-DF320546F54B}"/>
              </a:ext>
            </a:extLst>
          </p:cNvPr>
          <p:cNvSpPr/>
          <p:nvPr/>
        </p:nvSpPr>
        <p:spPr bwMode="auto">
          <a:xfrm>
            <a:off x="511523" y="1360371"/>
            <a:ext cx="8092727" cy="1507861"/>
          </a:xfrm>
          <a:prstGeom prst="rect">
            <a:avLst/>
          </a:prstGeom>
          <a:noFill/>
          <a:ln w="28575" cap="flat" cmpd="sng" algn="ctr">
            <a:solidFill>
              <a:srgbClr val="6EB82D"/>
            </a:solidFill>
            <a:prstDash val="sysDot"/>
            <a:round/>
            <a:headEnd type="none" w="med" len="med"/>
            <a:tailEnd type="none" w="med" len="med"/>
            <a:extLst>
              <a:ext uri="{C807C97D-BFC1-408E-A445-0C87EB9F89A2}">
                <ask:lineSketchStyleProps xmlns:ask="http://schemas.microsoft.com/office/drawing/2018/sketchyshapes" sd="1219033472">
                  <a:custGeom>
                    <a:avLst/>
                    <a:gdLst>
                      <a:gd name="connsiteX0" fmla="*/ 0 w 8092727"/>
                      <a:gd name="connsiteY0" fmla="*/ 0 h 1507861"/>
                      <a:gd name="connsiteX1" fmla="*/ 593467 w 8092727"/>
                      <a:gd name="connsiteY1" fmla="*/ 0 h 1507861"/>
                      <a:gd name="connsiteX2" fmla="*/ 1025079 w 8092727"/>
                      <a:gd name="connsiteY2" fmla="*/ 0 h 1507861"/>
                      <a:gd name="connsiteX3" fmla="*/ 1861327 w 8092727"/>
                      <a:gd name="connsiteY3" fmla="*/ 0 h 1507861"/>
                      <a:gd name="connsiteX4" fmla="*/ 2454794 w 8092727"/>
                      <a:gd name="connsiteY4" fmla="*/ 0 h 1507861"/>
                      <a:gd name="connsiteX5" fmla="*/ 3048261 w 8092727"/>
                      <a:gd name="connsiteY5" fmla="*/ 0 h 1507861"/>
                      <a:gd name="connsiteX6" fmla="*/ 3884509 w 8092727"/>
                      <a:gd name="connsiteY6" fmla="*/ 0 h 1507861"/>
                      <a:gd name="connsiteX7" fmla="*/ 4397048 w 8092727"/>
                      <a:gd name="connsiteY7" fmla="*/ 0 h 1507861"/>
                      <a:gd name="connsiteX8" fmla="*/ 5233297 w 8092727"/>
                      <a:gd name="connsiteY8" fmla="*/ 0 h 1507861"/>
                      <a:gd name="connsiteX9" fmla="*/ 6069545 w 8092727"/>
                      <a:gd name="connsiteY9" fmla="*/ 0 h 1507861"/>
                      <a:gd name="connsiteX10" fmla="*/ 6743939 w 8092727"/>
                      <a:gd name="connsiteY10" fmla="*/ 0 h 1507861"/>
                      <a:gd name="connsiteX11" fmla="*/ 8092727 w 8092727"/>
                      <a:gd name="connsiteY11" fmla="*/ 0 h 1507861"/>
                      <a:gd name="connsiteX12" fmla="*/ 8092727 w 8092727"/>
                      <a:gd name="connsiteY12" fmla="*/ 487542 h 1507861"/>
                      <a:gd name="connsiteX13" fmla="*/ 8092727 w 8092727"/>
                      <a:gd name="connsiteY13" fmla="*/ 944926 h 1507861"/>
                      <a:gd name="connsiteX14" fmla="*/ 8092727 w 8092727"/>
                      <a:gd name="connsiteY14" fmla="*/ 1507861 h 1507861"/>
                      <a:gd name="connsiteX15" fmla="*/ 7418333 w 8092727"/>
                      <a:gd name="connsiteY15" fmla="*/ 1507861 h 1507861"/>
                      <a:gd name="connsiteX16" fmla="*/ 6743939 w 8092727"/>
                      <a:gd name="connsiteY16" fmla="*/ 1507861 h 1507861"/>
                      <a:gd name="connsiteX17" fmla="*/ 5907691 w 8092727"/>
                      <a:gd name="connsiteY17" fmla="*/ 1507861 h 1507861"/>
                      <a:gd name="connsiteX18" fmla="*/ 5233297 w 8092727"/>
                      <a:gd name="connsiteY18" fmla="*/ 1507861 h 1507861"/>
                      <a:gd name="connsiteX19" fmla="*/ 4801685 w 8092727"/>
                      <a:gd name="connsiteY19" fmla="*/ 1507861 h 1507861"/>
                      <a:gd name="connsiteX20" fmla="*/ 4289145 w 8092727"/>
                      <a:gd name="connsiteY20" fmla="*/ 1507861 h 1507861"/>
                      <a:gd name="connsiteX21" fmla="*/ 3452897 w 8092727"/>
                      <a:gd name="connsiteY21" fmla="*/ 1507861 h 1507861"/>
                      <a:gd name="connsiteX22" fmla="*/ 2778503 w 8092727"/>
                      <a:gd name="connsiteY22" fmla="*/ 1507861 h 1507861"/>
                      <a:gd name="connsiteX23" fmla="*/ 2265964 w 8092727"/>
                      <a:gd name="connsiteY23" fmla="*/ 1507861 h 1507861"/>
                      <a:gd name="connsiteX24" fmla="*/ 1591570 w 8092727"/>
                      <a:gd name="connsiteY24" fmla="*/ 1507861 h 1507861"/>
                      <a:gd name="connsiteX25" fmla="*/ 1159958 w 8092727"/>
                      <a:gd name="connsiteY25" fmla="*/ 1507861 h 1507861"/>
                      <a:gd name="connsiteX26" fmla="*/ 728345 w 8092727"/>
                      <a:gd name="connsiteY26" fmla="*/ 1507861 h 1507861"/>
                      <a:gd name="connsiteX27" fmla="*/ 0 w 8092727"/>
                      <a:gd name="connsiteY27" fmla="*/ 1507861 h 1507861"/>
                      <a:gd name="connsiteX28" fmla="*/ 0 w 8092727"/>
                      <a:gd name="connsiteY28" fmla="*/ 1035398 h 1507861"/>
                      <a:gd name="connsiteX29" fmla="*/ 0 w 8092727"/>
                      <a:gd name="connsiteY29" fmla="*/ 502620 h 1507861"/>
                      <a:gd name="connsiteX30" fmla="*/ 0 w 8092727"/>
                      <a:gd name="connsiteY30" fmla="*/ 0 h 150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092727" h="1507861" extrusionOk="0">
                        <a:moveTo>
                          <a:pt x="0" y="0"/>
                        </a:moveTo>
                        <a:cubicBezTo>
                          <a:pt x="155310" y="-20904"/>
                          <a:pt x="427188" y="-18824"/>
                          <a:pt x="593467" y="0"/>
                        </a:cubicBezTo>
                        <a:cubicBezTo>
                          <a:pt x="759746" y="18824"/>
                          <a:pt x="813504" y="-128"/>
                          <a:pt x="1025079" y="0"/>
                        </a:cubicBezTo>
                        <a:cubicBezTo>
                          <a:pt x="1236654" y="128"/>
                          <a:pt x="1567788" y="2603"/>
                          <a:pt x="1861327" y="0"/>
                        </a:cubicBezTo>
                        <a:cubicBezTo>
                          <a:pt x="2154866" y="-2603"/>
                          <a:pt x="2295672" y="-22266"/>
                          <a:pt x="2454794" y="0"/>
                        </a:cubicBezTo>
                        <a:cubicBezTo>
                          <a:pt x="2613916" y="22266"/>
                          <a:pt x="2885298" y="1084"/>
                          <a:pt x="3048261" y="0"/>
                        </a:cubicBezTo>
                        <a:cubicBezTo>
                          <a:pt x="3211224" y="-1084"/>
                          <a:pt x="3503819" y="-23620"/>
                          <a:pt x="3884509" y="0"/>
                        </a:cubicBezTo>
                        <a:cubicBezTo>
                          <a:pt x="4265199" y="23620"/>
                          <a:pt x="4245635" y="-3311"/>
                          <a:pt x="4397048" y="0"/>
                        </a:cubicBezTo>
                        <a:cubicBezTo>
                          <a:pt x="4548461" y="3311"/>
                          <a:pt x="5047959" y="23338"/>
                          <a:pt x="5233297" y="0"/>
                        </a:cubicBezTo>
                        <a:cubicBezTo>
                          <a:pt x="5418635" y="-23338"/>
                          <a:pt x="5857244" y="-9755"/>
                          <a:pt x="6069545" y="0"/>
                        </a:cubicBezTo>
                        <a:cubicBezTo>
                          <a:pt x="6281846" y="9755"/>
                          <a:pt x="6542473" y="3513"/>
                          <a:pt x="6743939" y="0"/>
                        </a:cubicBezTo>
                        <a:cubicBezTo>
                          <a:pt x="6945405" y="-3513"/>
                          <a:pt x="7552558" y="25631"/>
                          <a:pt x="8092727" y="0"/>
                        </a:cubicBezTo>
                        <a:cubicBezTo>
                          <a:pt x="8083456" y="227527"/>
                          <a:pt x="8102953" y="360516"/>
                          <a:pt x="8092727" y="487542"/>
                        </a:cubicBezTo>
                        <a:cubicBezTo>
                          <a:pt x="8082501" y="614568"/>
                          <a:pt x="8105931" y="773277"/>
                          <a:pt x="8092727" y="944926"/>
                        </a:cubicBezTo>
                        <a:cubicBezTo>
                          <a:pt x="8079523" y="1116575"/>
                          <a:pt x="8116372" y="1363017"/>
                          <a:pt x="8092727" y="1507861"/>
                        </a:cubicBezTo>
                        <a:cubicBezTo>
                          <a:pt x="7818235" y="1523375"/>
                          <a:pt x="7750814" y="1498773"/>
                          <a:pt x="7418333" y="1507861"/>
                        </a:cubicBezTo>
                        <a:cubicBezTo>
                          <a:pt x="7085852" y="1516949"/>
                          <a:pt x="6950166" y="1516764"/>
                          <a:pt x="6743939" y="1507861"/>
                        </a:cubicBezTo>
                        <a:cubicBezTo>
                          <a:pt x="6537712" y="1498958"/>
                          <a:pt x="6167963" y="1498617"/>
                          <a:pt x="5907691" y="1507861"/>
                        </a:cubicBezTo>
                        <a:cubicBezTo>
                          <a:pt x="5647419" y="1517105"/>
                          <a:pt x="5569692" y="1535018"/>
                          <a:pt x="5233297" y="1507861"/>
                        </a:cubicBezTo>
                        <a:cubicBezTo>
                          <a:pt x="4896902" y="1480704"/>
                          <a:pt x="5003399" y="1526198"/>
                          <a:pt x="4801685" y="1507861"/>
                        </a:cubicBezTo>
                        <a:cubicBezTo>
                          <a:pt x="4599971" y="1489524"/>
                          <a:pt x="4460324" y="1531567"/>
                          <a:pt x="4289145" y="1507861"/>
                        </a:cubicBezTo>
                        <a:cubicBezTo>
                          <a:pt x="4117966" y="1484155"/>
                          <a:pt x="3859399" y="1471627"/>
                          <a:pt x="3452897" y="1507861"/>
                        </a:cubicBezTo>
                        <a:cubicBezTo>
                          <a:pt x="3046395" y="1544095"/>
                          <a:pt x="3036377" y="1513306"/>
                          <a:pt x="2778503" y="1507861"/>
                        </a:cubicBezTo>
                        <a:cubicBezTo>
                          <a:pt x="2520629" y="1502416"/>
                          <a:pt x="2390744" y="1502468"/>
                          <a:pt x="2265964" y="1507861"/>
                        </a:cubicBezTo>
                        <a:cubicBezTo>
                          <a:pt x="2141184" y="1513254"/>
                          <a:pt x="1799910" y="1531541"/>
                          <a:pt x="1591570" y="1507861"/>
                        </a:cubicBezTo>
                        <a:cubicBezTo>
                          <a:pt x="1383230" y="1484181"/>
                          <a:pt x="1247597" y="1492125"/>
                          <a:pt x="1159958" y="1507861"/>
                        </a:cubicBezTo>
                        <a:cubicBezTo>
                          <a:pt x="1072319" y="1523597"/>
                          <a:pt x="868749" y="1491104"/>
                          <a:pt x="728345" y="1507861"/>
                        </a:cubicBezTo>
                        <a:cubicBezTo>
                          <a:pt x="587941" y="1524618"/>
                          <a:pt x="227372" y="1505354"/>
                          <a:pt x="0" y="1507861"/>
                        </a:cubicBezTo>
                        <a:cubicBezTo>
                          <a:pt x="3819" y="1297285"/>
                          <a:pt x="12922" y="1266238"/>
                          <a:pt x="0" y="1035398"/>
                        </a:cubicBezTo>
                        <a:cubicBezTo>
                          <a:pt x="-12922" y="804558"/>
                          <a:pt x="5683" y="676626"/>
                          <a:pt x="0" y="502620"/>
                        </a:cubicBezTo>
                        <a:cubicBezTo>
                          <a:pt x="-5683" y="328614"/>
                          <a:pt x="5648" y="169389"/>
                          <a:pt x="0" y="0"/>
                        </a:cubicBezTo>
                        <a:close/>
                      </a:path>
                    </a:pathLst>
                  </a:custGeom>
                  <ask:type>
                    <ask:lineSketchNone/>
                  </ask:type>
                </ask:lineSketchStyleProps>
              </a:ext>
            </a:extLst>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lang="ja-JP" altLang="en-US" sz="2000">
              <a:solidFill>
                <a:srgbClr val="1C1C1C"/>
              </a:solidFill>
              <a:latin typeface="メイリオ"/>
              <a:ea typeface="メイリオ"/>
            </a:endParaRPr>
          </a:p>
        </p:txBody>
      </p:sp>
      <p:grpSp>
        <p:nvGrpSpPr>
          <p:cNvPr id="4" name="グループ化 3">
            <a:extLst>
              <a:ext uri="{FF2B5EF4-FFF2-40B4-BE49-F238E27FC236}">
                <a16:creationId xmlns:a16="http://schemas.microsoft.com/office/drawing/2014/main" id="{2023712E-08FF-456F-9682-E254A8C54C53}"/>
              </a:ext>
            </a:extLst>
          </p:cNvPr>
          <p:cNvGrpSpPr/>
          <p:nvPr/>
        </p:nvGrpSpPr>
        <p:grpSpPr bwMode="gray">
          <a:xfrm>
            <a:off x="1013869" y="1144383"/>
            <a:ext cx="5861412" cy="1556842"/>
            <a:chOff x="1040578" y="2034397"/>
            <a:chExt cx="1836983" cy="1485863"/>
          </a:xfrm>
        </p:grpSpPr>
        <p:sp>
          <p:nvSpPr>
            <p:cNvPr id="5" name="テキスト ボックス 4">
              <a:extLst>
                <a:ext uri="{FF2B5EF4-FFF2-40B4-BE49-F238E27FC236}">
                  <a16:creationId xmlns:a16="http://schemas.microsoft.com/office/drawing/2014/main" id="{35D5CBE8-6BB2-4DC2-8135-C871A81A0E54}"/>
                </a:ext>
              </a:extLst>
            </p:cNvPr>
            <p:cNvSpPr txBox="1"/>
            <p:nvPr/>
          </p:nvSpPr>
          <p:spPr bwMode="gray">
            <a:xfrm>
              <a:off x="1040578" y="2463524"/>
              <a:ext cx="687384" cy="1056736"/>
            </a:xfrm>
            <a:prstGeom prst="roundRect">
              <a:avLst>
                <a:gd name="adj" fmla="val 5563"/>
              </a:avLst>
            </a:prstGeom>
            <a:noFill/>
          </p:spPr>
          <p:txBody>
            <a:bodyPr wrap="square" lIns="288000" tIns="432000" rtlCol="0">
              <a:noAutofit/>
            </a:bodyPr>
            <a:lstStyle/>
            <a:p>
              <a:pPr marL="342900" indent="-342900" eaLnBrk="1" hangingPunct="1">
                <a:spcBef>
                  <a:spcPct val="30000"/>
                </a:spcBef>
                <a:buClr>
                  <a:srgbClr val="6EB82D"/>
                </a:buClr>
                <a:buFont typeface="Wingdings" panose="05000000000000000000" pitchFamily="2" charset="2"/>
                <a:buChar char="l"/>
              </a:pPr>
              <a:r>
                <a:rPr lang="ja-JP" altLang="en-US" sz="2800">
                  <a:solidFill>
                    <a:schemeClr val="bg2">
                      <a:lumMod val="25000"/>
                    </a:schemeClr>
                  </a:solidFill>
                  <a:latin typeface="メイリオ"/>
                  <a:ea typeface="メイリオ"/>
                </a:rPr>
                <a:t>主体的</a:t>
              </a:r>
              <a:endParaRPr lang="en-US" altLang="ja-JP" sz="2800">
                <a:solidFill>
                  <a:schemeClr val="bg2">
                    <a:lumMod val="25000"/>
                  </a:schemeClr>
                </a:solidFill>
                <a:latin typeface="メイリオ"/>
                <a:ea typeface="メイリオ"/>
              </a:endParaRPr>
            </a:p>
            <a:p>
              <a:pPr eaLnBrk="1" hangingPunct="1">
                <a:spcBef>
                  <a:spcPct val="30000"/>
                </a:spcBef>
                <a:buClr>
                  <a:srgbClr val="009DE8"/>
                </a:buClr>
              </a:pPr>
              <a:r>
                <a:rPr lang="ja-JP" altLang="en-US" sz="2800">
                  <a:solidFill>
                    <a:srgbClr val="1C1C1C">
                      <a:lumMod val="75000"/>
                      <a:lumOff val="25000"/>
                    </a:srgbClr>
                  </a:solidFill>
                  <a:latin typeface="メイリオ"/>
                  <a:ea typeface="メイリオ"/>
                </a:rPr>
                <a:t> </a:t>
              </a:r>
              <a:endParaRPr lang="en-US" altLang="ja-JP" sz="2800">
                <a:solidFill>
                  <a:srgbClr val="1C1C1C">
                    <a:lumMod val="75000"/>
                    <a:lumOff val="25000"/>
                  </a:srgbClr>
                </a:solidFill>
                <a:latin typeface="メイリオ"/>
                <a:ea typeface="メイリオ"/>
              </a:endParaRPr>
            </a:p>
          </p:txBody>
        </p:sp>
        <p:sp>
          <p:nvSpPr>
            <p:cNvPr id="6" name="四角形: 角を丸くする 5">
              <a:extLst>
                <a:ext uri="{FF2B5EF4-FFF2-40B4-BE49-F238E27FC236}">
                  <a16:creationId xmlns:a16="http://schemas.microsoft.com/office/drawing/2014/main" id="{28E447E7-85CC-41B7-B818-DB2C0B80F8D7}"/>
                </a:ext>
              </a:extLst>
            </p:cNvPr>
            <p:cNvSpPr/>
            <p:nvPr/>
          </p:nvSpPr>
          <p:spPr bwMode="gray">
            <a:xfrm>
              <a:off x="1525528" y="2034397"/>
              <a:ext cx="1352033" cy="453344"/>
            </a:xfrm>
            <a:prstGeom prst="roundRect">
              <a:avLst>
                <a:gd name="adj" fmla="val 50000"/>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3600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lang="en-US" altLang="ja-JP" sz="2800" b="1">
                  <a:solidFill>
                    <a:srgbClr val="FFFFFF"/>
                  </a:solidFill>
                  <a:latin typeface="Arial"/>
                  <a:ea typeface="メイリオ"/>
                </a:rPr>
                <a:t>3</a:t>
              </a:r>
              <a:r>
                <a:rPr lang="ja-JP" altLang="en-US" b="1">
                  <a:solidFill>
                    <a:srgbClr val="FFFFFF"/>
                  </a:solidFill>
                  <a:latin typeface="メイリオ"/>
                  <a:ea typeface="メイリオ"/>
                </a:rPr>
                <a:t>ルール</a:t>
              </a:r>
            </a:p>
          </p:txBody>
        </p:sp>
      </p:grpSp>
      <p:sp>
        <p:nvSpPr>
          <p:cNvPr id="7" name="テキスト ボックス 6">
            <a:extLst>
              <a:ext uri="{FF2B5EF4-FFF2-40B4-BE49-F238E27FC236}">
                <a16:creationId xmlns:a16="http://schemas.microsoft.com/office/drawing/2014/main" id="{FF4108B6-84CF-4986-AAD4-E751C666243C}"/>
              </a:ext>
            </a:extLst>
          </p:cNvPr>
          <p:cNvSpPr txBox="1"/>
          <p:nvPr/>
        </p:nvSpPr>
        <p:spPr bwMode="gray">
          <a:xfrm>
            <a:off x="6398390" y="1541670"/>
            <a:ext cx="1703712" cy="1128675"/>
          </a:xfrm>
          <a:prstGeom prst="roundRect">
            <a:avLst>
              <a:gd name="adj" fmla="val 5563"/>
            </a:avLst>
          </a:prstGeom>
          <a:noFill/>
        </p:spPr>
        <p:txBody>
          <a:bodyPr wrap="square" lIns="288000" tIns="432000" rtlCol="0">
            <a:noAutofit/>
          </a:bodyPr>
          <a:lstStyle/>
          <a:p>
            <a:pPr marL="342900" lvl="0" indent="-342900" eaLnBrk="1" hangingPunct="1">
              <a:spcBef>
                <a:spcPct val="30000"/>
              </a:spcBef>
              <a:buClr>
                <a:srgbClr val="6EB82D"/>
              </a:buClr>
              <a:buFont typeface="Wingdings" panose="05000000000000000000" pitchFamily="2" charset="2"/>
              <a:buChar char="l"/>
            </a:pPr>
            <a:r>
              <a:rPr lang="ja-JP" altLang="en-US" sz="2800">
                <a:solidFill>
                  <a:schemeClr val="bg2">
                    <a:lumMod val="25000"/>
                  </a:schemeClr>
                </a:solidFill>
                <a:latin typeface="+mn-ea"/>
                <a:ea typeface="+mn-ea"/>
              </a:rPr>
              <a:t>共感 </a:t>
            </a:r>
            <a:endParaRPr lang="en-US" altLang="ja-JP" sz="2800">
              <a:solidFill>
                <a:schemeClr val="bg2">
                  <a:lumMod val="25000"/>
                </a:schemeClr>
              </a:solidFill>
              <a:latin typeface="+mn-ea"/>
              <a:ea typeface="+mn-ea"/>
            </a:endParaRPr>
          </a:p>
        </p:txBody>
      </p:sp>
      <p:sp>
        <p:nvSpPr>
          <p:cNvPr id="8" name="テキスト ボックス 7">
            <a:extLst>
              <a:ext uri="{FF2B5EF4-FFF2-40B4-BE49-F238E27FC236}">
                <a16:creationId xmlns:a16="http://schemas.microsoft.com/office/drawing/2014/main" id="{4E69527A-7E4F-4AA7-8B5E-220388D2DFEF}"/>
              </a:ext>
            </a:extLst>
          </p:cNvPr>
          <p:cNvSpPr txBox="1"/>
          <p:nvPr/>
        </p:nvSpPr>
        <p:spPr bwMode="gray">
          <a:xfrm>
            <a:off x="3235192" y="1567838"/>
            <a:ext cx="3163198" cy="1174115"/>
          </a:xfrm>
          <a:prstGeom prst="roundRect">
            <a:avLst>
              <a:gd name="adj" fmla="val 5563"/>
            </a:avLst>
          </a:prstGeom>
          <a:noFill/>
        </p:spPr>
        <p:txBody>
          <a:bodyPr wrap="square" lIns="288000" tIns="432000" rtlCol="0">
            <a:noAutofit/>
          </a:bodyPr>
          <a:lstStyle/>
          <a:p>
            <a:pPr marL="342900" lvl="0" indent="-342900" eaLnBrk="1" hangingPunct="1">
              <a:spcBef>
                <a:spcPct val="30000"/>
              </a:spcBef>
              <a:buClr>
                <a:srgbClr val="6EB82D"/>
              </a:buClr>
              <a:buFont typeface="Wingdings" panose="05000000000000000000" pitchFamily="2" charset="2"/>
              <a:buChar char="l"/>
            </a:pPr>
            <a:r>
              <a:rPr lang="ja-JP" altLang="en-US" sz="2800">
                <a:solidFill>
                  <a:schemeClr val="bg2">
                    <a:lumMod val="25000"/>
                  </a:schemeClr>
                </a:solidFill>
                <a:latin typeface="+mn-ea"/>
                <a:ea typeface="+mn-ea"/>
              </a:rPr>
              <a:t>アウトプット</a:t>
            </a:r>
            <a:endParaRPr lang="en-US" altLang="ja-JP" sz="2800">
              <a:solidFill>
                <a:schemeClr val="bg2">
                  <a:lumMod val="25000"/>
                </a:schemeClr>
              </a:solidFill>
              <a:latin typeface="+mn-ea"/>
              <a:ea typeface="+mn-ea"/>
            </a:endParaRPr>
          </a:p>
        </p:txBody>
      </p:sp>
      <p:sp>
        <p:nvSpPr>
          <p:cNvPr id="9" name="正方形/長方形 8">
            <a:extLst>
              <a:ext uri="{FF2B5EF4-FFF2-40B4-BE49-F238E27FC236}">
                <a16:creationId xmlns:a16="http://schemas.microsoft.com/office/drawing/2014/main" id="{3BC2D90E-DA00-47B8-9397-D2AC05698F35}"/>
              </a:ext>
            </a:extLst>
          </p:cNvPr>
          <p:cNvSpPr/>
          <p:nvPr/>
        </p:nvSpPr>
        <p:spPr bwMode="auto">
          <a:xfrm>
            <a:off x="539750" y="3621428"/>
            <a:ext cx="8092727" cy="2543876"/>
          </a:xfrm>
          <a:prstGeom prst="rect">
            <a:avLst/>
          </a:prstGeom>
          <a:noFill/>
          <a:ln w="28575" cap="flat" cmpd="sng" algn="ctr">
            <a:solidFill>
              <a:srgbClr val="6EB82D"/>
            </a:solidFill>
            <a:prstDash val="sysDot"/>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10" name="四角形: 角を丸くする 9">
            <a:extLst>
              <a:ext uri="{FF2B5EF4-FFF2-40B4-BE49-F238E27FC236}">
                <a16:creationId xmlns:a16="http://schemas.microsoft.com/office/drawing/2014/main" id="{3BA35D1A-B1C5-42A9-BFB9-C5235C2AA599}"/>
              </a:ext>
            </a:extLst>
          </p:cNvPr>
          <p:cNvSpPr/>
          <p:nvPr/>
        </p:nvSpPr>
        <p:spPr bwMode="gray">
          <a:xfrm>
            <a:off x="2589268" y="3363003"/>
            <a:ext cx="4314042" cy="564224"/>
          </a:xfrm>
          <a:prstGeom prst="roundRect">
            <a:avLst>
              <a:gd name="adj" fmla="val 50000"/>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3600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kumimoji="1" lang="en-US" altLang="ja-JP" sz="2800" b="1">
                <a:solidFill>
                  <a:schemeClr val="bg1"/>
                </a:solidFill>
                <a:latin typeface="+mn-lt"/>
                <a:ea typeface="+mn-ea"/>
              </a:rPr>
              <a:t>3</a:t>
            </a:r>
            <a:r>
              <a:rPr kumimoji="1" lang="ja-JP" altLang="en-US" b="1">
                <a:solidFill>
                  <a:schemeClr val="bg1"/>
                </a:solidFill>
                <a:latin typeface="+mn-ea"/>
                <a:ea typeface="+mn-ea"/>
              </a:rPr>
              <a:t>アクション</a:t>
            </a:r>
          </a:p>
        </p:txBody>
      </p:sp>
      <p:pic>
        <p:nvPicPr>
          <p:cNvPr id="11" name="グラフィックス 10">
            <a:extLst>
              <a:ext uri="{FF2B5EF4-FFF2-40B4-BE49-F238E27FC236}">
                <a16:creationId xmlns:a16="http://schemas.microsoft.com/office/drawing/2014/main" id="{4093E8B2-BB08-4A2B-BD72-52413BC090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6550689" y="4157228"/>
            <a:ext cx="1325499" cy="1325499"/>
          </a:xfrm>
          <a:prstGeom prst="rect">
            <a:avLst/>
          </a:prstGeom>
        </p:spPr>
      </p:pic>
      <p:pic>
        <p:nvPicPr>
          <p:cNvPr id="12" name="グラフィックス 11">
            <a:extLst>
              <a:ext uri="{FF2B5EF4-FFF2-40B4-BE49-F238E27FC236}">
                <a16:creationId xmlns:a16="http://schemas.microsoft.com/office/drawing/2014/main" id="{77C2BA63-6C0F-42D4-B0B8-623D2B4F434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4004682" y="4375359"/>
            <a:ext cx="1099903" cy="1099903"/>
          </a:xfrm>
          <a:prstGeom prst="rect">
            <a:avLst/>
          </a:prstGeom>
        </p:spPr>
      </p:pic>
      <p:pic>
        <p:nvPicPr>
          <p:cNvPr id="13" name="グラフィックス 12">
            <a:extLst>
              <a:ext uri="{FF2B5EF4-FFF2-40B4-BE49-F238E27FC236}">
                <a16:creationId xmlns:a16="http://schemas.microsoft.com/office/drawing/2014/main" id="{35E9751B-1CA2-4447-9E92-BCF367E0213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bwMode="gray">
          <a:xfrm>
            <a:off x="1640682" y="4275922"/>
            <a:ext cx="1287831" cy="1287831"/>
          </a:xfrm>
          <a:prstGeom prst="rect">
            <a:avLst/>
          </a:prstGeom>
        </p:spPr>
      </p:pic>
      <p:sp>
        <p:nvSpPr>
          <p:cNvPr id="14" name="テキスト ボックス 13">
            <a:extLst>
              <a:ext uri="{FF2B5EF4-FFF2-40B4-BE49-F238E27FC236}">
                <a16:creationId xmlns:a16="http://schemas.microsoft.com/office/drawing/2014/main" id="{DE09A53B-F06E-4863-83A1-88A3B7C62925}"/>
              </a:ext>
            </a:extLst>
          </p:cNvPr>
          <p:cNvSpPr txBox="1"/>
          <p:nvPr/>
        </p:nvSpPr>
        <p:spPr bwMode="gray">
          <a:xfrm>
            <a:off x="3022996" y="5457200"/>
            <a:ext cx="3098008" cy="512833"/>
          </a:xfrm>
          <a:prstGeom prst="roundRect">
            <a:avLst>
              <a:gd name="adj" fmla="val 5563"/>
            </a:avLst>
          </a:prstGeom>
          <a:noFill/>
        </p:spPr>
        <p:txBody>
          <a:bodyPr wrap="square" lIns="288000" tIns="432000" rtlCol="0" anchor="ctr">
            <a:noAutofit/>
          </a:bodyPr>
          <a:lstStyle/>
          <a:p>
            <a:pPr lvl="0" algn="ctr" eaLnBrk="1" hangingPunct="1">
              <a:spcBef>
                <a:spcPct val="30000"/>
              </a:spcBef>
              <a:buClr>
                <a:srgbClr val="009DE8"/>
              </a:buClr>
            </a:pPr>
            <a:r>
              <a:rPr lang="ja-JP" altLang="en-US" sz="3200">
                <a:solidFill>
                  <a:schemeClr val="bg2">
                    <a:lumMod val="25000"/>
                  </a:schemeClr>
                </a:solidFill>
                <a:latin typeface="+mn-ea"/>
                <a:ea typeface="+mn-ea"/>
              </a:rPr>
              <a:t>聴く</a:t>
            </a:r>
            <a:endParaRPr lang="en-US" altLang="ja-JP" sz="3200">
              <a:solidFill>
                <a:schemeClr val="bg2">
                  <a:lumMod val="25000"/>
                </a:schemeClr>
              </a:solidFill>
              <a:latin typeface="+mn-ea"/>
              <a:ea typeface="+mn-ea"/>
            </a:endParaRPr>
          </a:p>
        </p:txBody>
      </p:sp>
      <p:sp>
        <p:nvSpPr>
          <p:cNvPr id="15" name="テキスト ボックス 14">
            <a:extLst>
              <a:ext uri="{FF2B5EF4-FFF2-40B4-BE49-F238E27FC236}">
                <a16:creationId xmlns:a16="http://schemas.microsoft.com/office/drawing/2014/main" id="{10B0A522-638F-475C-A17B-5EF1B856DD90}"/>
              </a:ext>
            </a:extLst>
          </p:cNvPr>
          <p:cNvSpPr txBox="1"/>
          <p:nvPr/>
        </p:nvSpPr>
        <p:spPr bwMode="gray">
          <a:xfrm>
            <a:off x="476989" y="5457200"/>
            <a:ext cx="3098008" cy="512833"/>
          </a:xfrm>
          <a:prstGeom prst="roundRect">
            <a:avLst>
              <a:gd name="adj" fmla="val 5563"/>
            </a:avLst>
          </a:prstGeom>
          <a:noFill/>
        </p:spPr>
        <p:txBody>
          <a:bodyPr wrap="square" lIns="288000" tIns="432000" rtlCol="0" anchor="ctr">
            <a:noAutofit/>
          </a:bodyPr>
          <a:lstStyle/>
          <a:p>
            <a:pPr lvl="0" algn="ctr" eaLnBrk="1" hangingPunct="1">
              <a:spcBef>
                <a:spcPct val="30000"/>
              </a:spcBef>
              <a:buClr>
                <a:srgbClr val="009DE8"/>
              </a:buClr>
            </a:pPr>
            <a:r>
              <a:rPr lang="ja-JP" altLang="en-US" sz="3200">
                <a:solidFill>
                  <a:schemeClr val="bg2">
                    <a:lumMod val="25000"/>
                  </a:schemeClr>
                </a:solidFill>
                <a:latin typeface="+mn-ea"/>
                <a:ea typeface="+mn-ea"/>
              </a:rPr>
              <a:t>話す</a:t>
            </a:r>
            <a:endParaRPr lang="en-US" altLang="ja-JP" sz="3200">
              <a:solidFill>
                <a:schemeClr val="bg2">
                  <a:lumMod val="25000"/>
                </a:schemeClr>
              </a:solidFill>
              <a:latin typeface="+mn-ea"/>
              <a:ea typeface="+mn-ea"/>
            </a:endParaRPr>
          </a:p>
        </p:txBody>
      </p:sp>
      <p:sp>
        <p:nvSpPr>
          <p:cNvPr id="16" name="テキスト ボックス 15">
            <a:extLst>
              <a:ext uri="{FF2B5EF4-FFF2-40B4-BE49-F238E27FC236}">
                <a16:creationId xmlns:a16="http://schemas.microsoft.com/office/drawing/2014/main" id="{ED12D13E-72AC-420D-9324-129AC6FD62A5}"/>
              </a:ext>
            </a:extLst>
          </p:cNvPr>
          <p:cNvSpPr txBox="1"/>
          <p:nvPr/>
        </p:nvSpPr>
        <p:spPr bwMode="gray">
          <a:xfrm>
            <a:off x="5534271" y="5436420"/>
            <a:ext cx="3098008" cy="512833"/>
          </a:xfrm>
          <a:prstGeom prst="roundRect">
            <a:avLst>
              <a:gd name="adj" fmla="val 5563"/>
            </a:avLst>
          </a:prstGeom>
          <a:noFill/>
        </p:spPr>
        <p:txBody>
          <a:bodyPr wrap="square" lIns="288000" tIns="432000" rtlCol="0" anchor="ctr">
            <a:noAutofit/>
          </a:bodyPr>
          <a:lstStyle/>
          <a:p>
            <a:pPr lvl="0" algn="ctr" eaLnBrk="1" hangingPunct="1">
              <a:spcBef>
                <a:spcPct val="30000"/>
              </a:spcBef>
              <a:buClr>
                <a:srgbClr val="009DE8"/>
              </a:buClr>
            </a:pPr>
            <a:r>
              <a:rPr lang="ja-JP" altLang="en-US" sz="3200">
                <a:solidFill>
                  <a:schemeClr val="bg2">
                    <a:lumMod val="25000"/>
                  </a:schemeClr>
                </a:solidFill>
                <a:latin typeface="+mn-ea"/>
                <a:ea typeface="+mn-ea"/>
              </a:rPr>
              <a:t>拍手</a:t>
            </a:r>
            <a:endParaRPr lang="en-US" altLang="ja-JP" sz="3200">
              <a:solidFill>
                <a:schemeClr val="bg2">
                  <a:lumMod val="25000"/>
                </a:schemeClr>
              </a:solidFill>
              <a:latin typeface="+mn-ea"/>
              <a:ea typeface="+mn-ea"/>
            </a:endParaRPr>
          </a:p>
        </p:txBody>
      </p:sp>
    </p:spTree>
    <p:extLst>
      <p:ext uri="{BB962C8B-B14F-4D97-AF65-F5344CB8AC3E}">
        <p14:creationId xmlns:p14="http://schemas.microsoft.com/office/powerpoint/2010/main" val="67548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F80CA7C8-AEEF-4894-BA5B-8D6A58BA03C7}"/>
              </a:ext>
            </a:extLst>
          </p:cNvPr>
          <p:cNvSpPr/>
          <p:nvPr/>
        </p:nvSpPr>
        <p:spPr bwMode="auto">
          <a:xfrm>
            <a:off x="5132783" y="1740602"/>
            <a:ext cx="2197929" cy="474281"/>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sz="2000" dirty="0">
                <a:latin typeface="+mn-ea"/>
                <a:ea typeface="+mn-ea"/>
              </a:rPr>
              <a:t>チーム作り</a:t>
            </a:r>
            <a:endParaRPr kumimoji="1" lang="ja-JP" altLang="en-US" sz="2000" dirty="0">
              <a:latin typeface="+mn-ea"/>
              <a:ea typeface="+mn-ea"/>
            </a:endParaRPr>
          </a:p>
        </p:txBody>
      </p:sp>
      <p:sp>
        <p:nvSpPr>
          <p:cNvPr id="43" name="正方形/長方形 42">
            <a:extLst>
              <a:ext uri="{FF2B5EF4-FFF2-40B4-BE49-F238E27FC236}">
                <a16:creationId xmlns:a16="http://schemas.microsoft.com/office/drawing/2014/main" id="{FB0621EB-2D1F-4D3A-8344-3DA22742F66C}"/>
              </a:ext>
            </a:extLst>
          </p:cNvPr>
          <p:cNvSpPr/>
          <p:nvPr/>
        </p:nvSpPr>
        <p:spPr bwMode="ltGray">
          <a:xfrm>
            <a:off x="6496089" y="205423"/>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4P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
        <p:nvSpPr>
          <p:cNvPr id="28" name="タイトル 1">
            <a:extLst>
              <a:ext uri="{FF2B5EF4-FFF2-40B4-BE49-F238E27FC236}">
                <a16:creationId xmlns:a16="http://schemas.microsoft.com/office/drawing/2014/main" id="{3C1D0E1A-B4F8-4E18-B1CC-54D705724AC8}"/>
              </a:ext>
            </a:extLst>
          </p:cNvPr>
          <p:cNvSpPr txBox="1">
            <a:spLocks/>
          </p:cNvSpPr>
          <p:nvPr/>
        </p:nvSpPr>
        <p:spPr bwMode="gray">
          <a:xfrm>
            <a:off x="1080416" y="327142"/>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150"/>
              <a:t>スポーツボランティア・リーダーの役割</a:t>
            </a:r>
          </a:p>
        </p:txBody>
      </p:sp>
      <p:sp>
        <p:nvSpPr>
          <p:cNvPr id="29" name="四角形: 角を丸くする 28">
            <a:extLst>
              <a:ext uri="{FF2B5EF4-FFF2-40B4-BE49-F238E27FC236}">
                <a16:creationId xmlns:a16="http://schemas.microsoft.com/office/drawing/2014/main" id="{6492F8E6-3483-4064-B8F3-23E614A046B8}"/>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kumimoji="1" lang="en-US" altLang="ja-JP" sz="2800" b="1" i="0" u="none" strike="noStrike" cap="none" normalizeH="0" baseline="0">
                <a:ln>
                  <a:noFill/>
                </a:ln>
                <a:solidFill>
                  <a:schemeClr val="bg1"/>
                </a:solidFill>
                <a:effectLst/>
                <a:latin typeface="+mn-lt"/>
                <a:ea typeface="ＭＳ Ｐゴシック" panose="020B0600070205080204" pitchFamily="50" charset="-128"/>
              </a:rPr>
              <a:t>2</a:t>
            </a:r>
            <a:endParaRPr kumimoji="1" lang="ja-JP" altLang="en-US" sz="2800" b="1" i="0" u="none" strike="noStrike" cap="none" normalizeH="0" baseline="0">
              <a:ln>
                <a:noFill/>
              </a:ln>
              <a:solidFill>
                <a:schemeClr val="bg1"/>
              </a:solidFill>
              <a:effectLst/>
              <a:latin typeface="+mn-lt"/>
              <a:ea typeface="ＭＳ Ｐゴシック" panose="020B0600070205080204" pitchFamily="50" charset="-128"/>
            </a:endParaRPr>
          </a:p>
        </p:txBody>
      </p:sp>
      <p:sp>
        <p:nvSpPr>
          <p:cNvPr id="36" name="正方形/長方形 35">
            <a:extLst>
              <a:ext uri="{FF2B5EF4-FFF2-40B4-BE49-F238E27FC236}">
                <a16:creationId xmlns:a16="http://schemas.microsoft.com/office/drawing/2014/main" id="{3D3CBBF1-8065-441D-9873-3B216168BB8F}"/>
              </a:ext>
            </a:extLst>
          </p:cNvPr>
          <p:cNvSpPr/>
          <p:nvPr/>
        </p:nvSpPr>
        <p:spPr bwMode="gray">
          <a:xfrm>
            <a:off x="323850" y="1002299"/>
            <a:ext cx="8496300"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6EB82D"/>
              </a:buClr>
            </a:pPr>
            <a:r>
              <a:rPr lang="ja-JP" altLang="en-US" b="1" dirty="0">
                <a:solidFill>
                  <a:schemeClr val="bg2">
                    <a:lumMod val="25000"/>
                  </a:schemeClr>
                </a:solidFill>
                <a:latin typeface="+mn-ea"/>
                <a:ea typeface="+mn-ea"/>
              </a:rPr>
              <a:t>活動に関わる関係者をつなぐ役割「かけはし」となる</a:t>
            </a:r>
            <a:endParaRPr lang="en-US" altLang="ja-JP" b="1" dirty="0">
              <a:solidFill>
                <a:schemeClr val="bg2">
                  <a:lumMod val="25000"/>
                </a:schemeClr>
              </a:solidFill>
              <a:latin typeface="+mn-ea"/>
              <a:ea typeface="+mn-ea"/>
            </a:endParaRPr>
          </a:p>
        </p:txBody>
      </p:sp>
      <p:sp>
        <p:nvSpPr>
          <p:cNvPr id="37" name="角丸四角形 7">
            <a:extLst>
              <a:ext uri="{FF2B5EF4-FFF2-40B4-BE49-F238E27FC236}">
                <a16:creationId xmlns:a16="http://schemas.microsoft.com/office/drawing/2014/main" id="{AE416425-76FF-45D2-962E-6281A1FBE4B9}"/>
              </a:ext>
            </a:extLst>
          </p:cNvPr>
          <p:cNvSpPr/>
          <p:nvPr/>
        </p:nvSpPr>
        <p:spPr bwMode="gray">
          <a:xfrm>
            <a:off x="348991" y="4189914"/>
            <a:ext cx="1295822" cy="2155410"/>
          </a:xfrm>
          <a:prstGeom prst="roundRect">
            <a:avLst>
              <a:gd name="adj" fmla="val 7889"/>
            </a:avLst>
          </a:prstGeom>
          <a:solidFill>
            <a:schemeClr val="accent1"/>
          </a:solidFill>
          <a:ln w="28575" cap="flat" cmpd="sng" algn="ctr">
            <a:noFill/>
            <a:prstDash val="solid"/>
            <a:round/>
            <a:headEnd type="none" w="med" len="med"/>
            <a:tailEnd type="none" w="med" len="med"/>
          </a:ln>
          <a:effectLst/>
        </p:spPr>
        <p:txBody>
          <a:bodyPr rot="0" spcFirstLastPara="0" vertOverflow="overflow" horzOverflow="overflow" vert="horz" wrap="square" lIns="91440" tIns="7200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r>
              <a:rPr lang="ja-JP" altLang="en-US" b="1" dirty="0">
                <a:solidFill>
                  <a:schemeClr val="bg1"/>
                </a:solidFill>
                <a:latin typeface="+mn-ea"/>
                <a:ea typeface="+mn-ea"/>
              </a:rPr>
              <a:t>主催者</a:t>
            </a:r>
            <a:endParaRPr lang="en-US" altLang="ja-JP" b="1" dirty="0">
              <a:solidFill>
                <a:schemeClr val="bg1"/>
              </a:solidFill>
              <a:latin typeface="+mn-ea"/>
              <a:ea typeface="+mn-ea"/>
            </a:endParaRPr>
          </a:p>
        </p:txBody>
      </p:sp>
      <p:sp>
        <p:nvSpPr>
          <p:cNvPr id="38" name="角丸四角形 24">
            <a:extLst>
              <a:ext uri="{FF2B5EF4-FFF2-40B4-BE49-F238E27FC236}">
                <a16:creationId xmlns:a16="http://schemas.microsoft.com/office/drawing/2014/main" id="{DD9E5CCE-ABA9-4E00-9875-EB4B81648A1D}"/>
              </a:ext>
            </a:extLst>
          </p:cNvPr>
          <p:cNvSpPr/>
          <p:nvPr/>
        </p:nvSpPr>
        <p:spPr bwMode="gray">
          <a:xfrm>
            <a:off x="7515944" y="1764431"/>
            <a:ext cx="1296144" cy="2223363"/>
          </a:xfrm>
          <a:prstGeom prst="roundRect">
            <a:avLst>
              <a:gd name="adj" fmla="val 7889"/>
            </a:avLst>
          </a:prstGeom>
          <a:solidFill>
            <a:schemeClr val="accent2">
              <a:lumMod val="60000"/>
              <a:lumOff val="4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7200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r>
              <a:rPr lang="ja-JP" altLang="en-US" b="1" dirty="0">
                <a:solidFill>
                  <a:schemeClr val="bg1"/>
                </a:solidFill>
                <a:latin typeface="+mn-ea"/>
                <a:ea typeface="+mn-ea"/>
              </a:rPr>
              <a:t>ボランティア</a:t>
            </a:r>
            <a:endParaRPr lang="en-US" altLang="ja-JP" b="1" dirty="0">
              <a:solidFill>
                <a:schemeClr val="bg1"/>
              </a:solidFill>
              <a:latin typeface="+mn-ea"/>
              <a:ea typeface="+mn-ea"/>
            </a:endParaRPr>
          </a:p>
        </p:txBody>
      </p:sp>
      <p:sp>
        <p:nvSpPr>
          <p:cNvPr id="41" name="角丸四角形 24">
            <a:extLst>
              <a:ext uri="{FF2B5EF4-FFF2-40B4-BE49-F238E27FC236}">
                <a16:creationId xmlns:a16="http://schemas.microsoft.com/office/drawing/2014/main" id="{CB25036D-510B-473D-A94F-CFE46E2AD9C3}"/>
              </a:ext>
            </a:extLst>
          </p:cNvPr>
          <p:cNvSpPr/>
          <p:nvPr/>
        </p:nvSpPr>
        <p:spPr bwMode="gray">
          <a:xfrm>
            <a:off x="323850" y="1764432"/>
            <a:ext cx="1296144" cy="2209073"/>
          </a:xfrm>
          <a:prstGeom prst="roundRect">
            <a:avLst>
              <a:gd name="adj" fmla="val 7889"/>
            </a:avLst>
          </a:prstGeom>
          <a:solidFill>
            <a:schemeClr val="accent2">
              <a:lumMod val="60000"/>
              <a:lumOff val="4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7200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r>
              <a:rPr lang="ja-JP" altLang="en-US" b="1" dirty="0">
                <a:solidFill>
                  <a:schemeClr val="bg1"/>
                </a:solidFill>
                <a:latin typeface="+mn-ea"/>
                <a:ea typeface="+mn-ea"/>
              </a:rPr>
              <a:t>ボランティア</a:t>
            </a:r>
            <a:endParaRPr lang="en-US" altLang="ja-JP" b="1" dirty="0">
              <a:solidFill>
                <a:schemeClr val="bg1"/>
              </a:solidFill>
              <a:latin typeface="+mn-ea"/>
              <a:ea typeface="+mn-ea"/>
            </a:endParaRPr>
          </a:p>
        </p:txBody>
      </p:sp>
      <p:sp>
        <p:nvSpPr>
          <p:cNvPr id="44" name="角丸四角形 24">
            <a:extLst>
              <a:ext uri="{FF2B5EF4-FFF2-40B4-BE49-F238E27FC236}">
                <a16:creationId xmlns:a16="http://schemas.microsoft.com/office/drawing/2014/main" id="{84D9684C-F259-44CF-BB22-17F1B3B275F6}"/>
              </a:ext>
            </a:extLst>
          </p:cNvPr>
          <p:cNvSpPr/>
          <p:nvPr/>
        </p:nvSpPr>
        <p:spPr bwMode="gray">
          <a:xfrm>
            <a:off x="7524378" y="4191708"/>
            <a:ext cx="1296144" cy="2117612"/>
          </a:xfrm>
          <a:prstGeom prst="roundRect">
            <a:avLst>
              <a:gd name="adj" fmla="val 7889"/>
            </a:avLst>
          </a:prstGeom>
          <a:solidFill>
            <a:srgbClr val="E67E58"/>
          </a:solidFill>
          <a:ln w="28575" cap="flat" cmpd="sng" algn="ctr">
            <a:noFill/>
            <a:prstDash val="solid"/>
            <a:round/>
            <a:headEnd type="none" w="med" len="med"/>
            <a:tailEnd type="none" w="med" len="med"/>
          </a:ln>
          <a:effectLst/>
        </p:spPr>
        <p:txBody>
          <a:bodyPr rot="0" spcFirstLastPara="0" vertOverflow="overflow" horzOverflow="overflow" vert="horz" wrap="square" lIns="91440" tIns="7200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r>
              <a:rPr lang="ja-JP" altLang="en-US" b="1" dirty="0">
                <a:solidFill>
                  <a:schemeClr val="bg1"/>
                </a:solidFill>
                <a:latin typeface="+mn-ea"/>
                <a:ea typeface="+mn-ea"/>
              </a:rPr>
              <a:t>参加者</a:t>
            </a:r>
            <a:endParaRPr lang="en-US" altLang="ja-JP" b="1" dirty="0">
              <a:solidFill>
                <a:schemeClr val="bg1"/>
              </a:solidFill>
              <a:latin typeface="+mn-ea"/>
              <a:ea typeface="+mn-ea"/>
            </a:endParaRPr>
          </a:p>
        </p:txBody>
      </p:sp>
      <p:sp>
        <p:nvSpPr>
          <p:cNvPr id="46" name="正方形/長方形 45">
            <a:extLst>
              <a:ext uri="{FF2B5EF4-FFF2-40B4-BE49-F238E27FC236}">
                <a16:creationId xmlns:a16="http://schemas.microsoft.com/office/drawing/2014/main" id="{9A47ECE0-9EFC-4C81-87CA-C5A34A33F259}"/>
              </a:ext>
            </a:extLst>
          </p:cNvPr>
          <p:cNvSpPr/>
          <p:nvPr/>
        </p:nvSpPr>
        <p:spPr bwMode="auto">
          <a:xfrm rot="20802599">
            <a:off x="5074094" y="2711621"/>
            <a:ext cx="2197929" cy="79208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kumimoji="1" lang="ja-JP" altLang="en-US" sz="2000" dirty="0">
                <a:latin typeface="+mn-ea"/>
                <a:ea typeface="+mn-ea"/>
              </a:rPr>
              <a:t>開催趣旨</a:t>
            </a:r>
            <a:r>
              <a:rPr lang="ja-JP" altLang="en-US" sz="2000" dirty="0">
                <a:latin typeface="+mn-ea"/>
                <a:ea typeface="+mn-ea"/>
              </a:rPr>
              <a:t>の説明</a:t>
            </a:r>
            <a:endParaRPr kumimoji="1" lang="ja-JP" altLang="en-US" sz="2000" dirty="0">
              <a:latin typeface="+mn-ea"/>
              <a:ea typeface="+mn-ea"/>
            </a:endParaRPr>
          </a:p>
        </p:txBody>
      </p:sp>
      <p:sp>
        <p:nvSpPr>
          <p:cNvPr id="47" name="正方形/長方形 46">
            <a:extLst>
              <a:ext uri="{FF2B5EF4-FFF2-40B4-BE49-F238E27FC236}">
                <a16:creationId xmlns:a16="http://schemas.microsoft.com/office/drawing/2014/main" id="{78930542-45F3-44BE-81AB-35BF45148F3E}"/>
              </a:ext>
            </a:extLst>
          </p:cNvPr>
          <p:cNvSpPr/>
          <p:nvPr/>
        </p:nvSpPr>
        <p:spPr bwMode="auto">
          <a:xfrm rot="20738105">
            <a:off x="1892719" y="4249377"/>
            <a:ext cx="2043250" cy="864096"/>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sz="2000" dirty="0">
                <a:latin typeface="+mn-ea"/>
                <a:ea typeface="+mn-ea"/>
              </a:rPr>
              <a:t>課題や改善など</a:t>
            </a:r>
            <a:br>
              <a:rPr lang="en-US" altLang="ja-JP" sz="2000" dirty="0">
                <a:latin typeface="+mn-ea"/>
                <a:ea typeface="+mn-ea"/>
              </a:rPr>
            </a:br>
            <a:r>
              <a:rPr lang="ja-JP" altLang="en-US" sz="2000" dirty="0">
                <a:latin typeface="+mn-ea"/>
                <a:ea typeface="+mn-ea"/>
              </a:rPr>
              <a:t>の提案</a:t>
            </a:r>
            <a:endParaRPr kumimoji="1" lang="ja-JP" altLang="en-US" sz="2000" dirty="0">
              <a:latin typeface="+mn-ea"/>
              <a:ea typeface="+mn-ea"/>
            </a:endParaRPr>
          </a:p>
        </p:txBody>
      </p:sp>
      <p:sp>
        <p:nvSpPr>
          <p:cNvPr id="50" name="正方形/長方形 49">
            <a:extLst>
              <a:ext uri="{FF2B5EF4-FFF2-40B4-BE49-F238E27FC236}">
                <a16:creationId xmlns:a16="http://schemas.microsoft.com/office/drawing/2014/main" id="{C37F61C3-16A4-497C-8884-838A592275CC}"/>
              </a:ext>
            </a:extLst>
          </p:cNvPr>
          <p:cNvSpPr/>
          <p:nvPr/>
        </p:nvSpPr>
        <p:spPr bwMode="auto">
          <a:xfrm>
            <a:off x="1953798" y="5614400"/>
            <a:ext cx="2111851" cy="356107"/>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kumimoji="1" lang="ja-JP" altLang="en-US" sz="2000" dirty="0">
                <a:latin typeface="+mn-ea"/>
                <a:ea typeface="+mn-ea"/>
              </a:rPr>
              <a:t>各種報告</a:t>
            </a:r>
          </a:p>
        </p:txBody>
      </p:sp>
      <p:cxnSp>
        <p:nvCxnSpPr>
          <p:cNvPr id="14" name="直線矢印コネクタ 13">
            <a:extLst>
              <a:ext uri="{FF2B5EF4-FFF2-40B4-BE49-F238E27FC236}">
                <a16:creationId xmlns:a16="http://schemas.microsoft.com/office/drawing/2014/main" id="{0D4B1165-DF23-4EA1-A4AE-4429169BFA95}"/>
              </a:ext>
            </a:extLst>
          </p:cNvPr>
          <p:cNvCxnSpPr/>
          <p:nvPr/>
        </p:nvCxnSpPr>
        <p:spPr bwMode="auto">
          <a:xfrm flipH="1">
            <a:off x="1619994" y="5999237"/>
            <a:ext cx="5879565" cy="17105"/>
          </a:xfrm>
          <a:prstGeom prst="straightConnector1">
            <a:avLst/>
          </a:prstGeom>
          <a:noFill/>
          <a:ln w="635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矢印コネクタ 32">
            <a:extLst>
              <a:ext uri="{FF2B5EF4-FFF2-40B4-BE49-F238E27FC236}">
                <a16:creationId xmlns:a16="http://schemas.microsoft.com/office/drawing/2014/main" id="{38C4CF0B-1039-47A4-BE19-E81D269DFE10}"/>
              </a:ext>
            </a:extLst>
          </p:cNvPr>
          <p:cNvCxnSpPr>
            <a:endCxn id="38" idx="1"/>
          </p:cNvCxnSpPr>
          <p:nvPr/>
        </p:nvCxnSpPr>
        <p:spPr bwMode="auto">
          <a:xfrm flipV="1">
            <a:off x="1728005" y="2876113"/>
            <a:ext cx="5787939" cy="1463237"/>
          </a:xfrm>
          <a:prstGeom prst="straightConnector1">
            <a:avLst/>
          </a:prstGeom>
          <a:noFill/>
          <a:ln w="635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矢印コネクタ 41">
            <a:extLst>
              <a:ext uri="{FF2B5EF4-FFF2-40B4-BE49-F238E27FC236}">
                <a16:creationId xmlns:a16="http://schemas.microsoft.com/office/drawing/2014/main" id="{FAB26ACD-76C4-412F-B78F-493F90BE1433}"/>
              </a:ext>
            </a:extLst>
          </p:cNvPr>
          <p:cNvCxnSpPr/>
          <p:nvPr/>
        </p:nvCxnSpPr>
        <p:spPr bwMode="auto">
          <a:xfrm flipH="1">
            <a:off x="1719571" y="3874771"/>
            <a:ext cx="5696424" cy="1489112"/>
          </a:xfrm>
          <a:prstGeom prst="straightConnector1">
            <a:avLst/>
          </a:prstGeom>
          <a:noFill/>
          <a:ln w="63500"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正方形/長方形 52">
            <a:extLst>
              <a:ext uri="{FF2B5EF4-FFF2-40B4-BE49-F238E27FC236}">
                <a16:creationId xmlns:a16="http://schemas.microsoft.com/office/drawing/2014/main" id="{92E9DAED-EBA0-4EDB-90F0-CAB8F280D396}"/>
              </a:ext>
            </a:extLst>
          </p:cNvPr>
          <p:cNvSpPr/>
          <p:nvPr/>
        </p:nvSpPr>
        <p:spPr bwMode="auto">
          <a:xfrm>
            <a:off x="1793418" y="1740603"/>
            <a:ext cx="2197929" cy="474281"/>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sz="2000" dirty="0">
                <a:latin typeface="+mn-ea"/>
                <a:ea typeface="+mn-ea"/>
              </a:rPr>
              <a:t>チーム作り</a:t>
            </a:r>
            <a:endParaRPr kumimoji="1" lang="ja-JP" altLang="en-US" sz="2000" dirty="0">
              <a:latin typeface="+mn-ea"/>
              <a:ea typeface="+mn-ea"/>
            </a:endParaRPr>
          </a:p>
        </p:txBody>
      </p:sp>
      <p:cxnSp>
        <p:nvCxnSpPr>
          <p:cNvPr id="9" name="直線矢印コネクタ 8">
            <a:extLst>
              <a:ext uri="{FF2B5EF4-FFF2-40B4-BE49-F238E27FC236}">
                <a16:creationId xmlns:a16="http://schemas.microsoft.com/office/drawing/2014/main" id="{1AF28C9E-9077-4495-97A9-2FD88C0697CC}"/>
              </a:ext>
            </a:extLst>
          </p:cNvPr>
          <p:cNvCxnSpPr/>
          <p:nvPr/>
        </p:nvCxnSpPr>
        <p:spPr bwMode="auto">
          <a:xfrm>
            <a:off x="1636620" y="2215312"/>
            <a:ext cx="5895950" cy="7144"/>
          </a:xfrm>
          <a:prstGeom prst="straightConnector1">
            <a:avLst/>
          </a:prstGeom>
          <a:noFill/>
          <a:ln w="63500" cap="flat" cmpd="sng" algn="ctr">
            <a:solidFill>
              <a:schemeClr val="tx1"/>
            </a:solidFill>
            <a:prstDash val="solid"/>
            <a:round/>
            <a:headEnd type="triangl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角丸四角形 7">
            <a:extLst>
              <a:ext uri="{FF2B5EF4-FFF2-40B4-BE49-F238E27FC236}">
                <a16:creationId xmlns:a16="http://schemas.microsoft.com/office/drawing/2014/main" id="{1B672FDE-2D24-4408-9496-EA4C1BBB3375}"/>
              </a:ext>
            </a:extLst>
          </p:cNvPr>
          <p:cNvSpPr/>
          <p:nvPr/>
        </p:nvSpPr>
        <p:spPr bwMode="gray">
          <a:xfrm>
            <a:off x="4139952" y="1772816"/>
            <a:ext cx="864096" cy="4608934"/>
          </a:xfrm>
          <a:prstGeom prst="roundRect">
            <a:avLst>
              <a:gd name="adj" fmla="val 7889"/>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eaVert" wrap="square" lIns="91440" tIns="7200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r>
              <a:rPr lang="ja-JP" altLang="en-US" sz="2000" b="1" dirty="0">
                <a:solidFill>
                  <a:schemeClr val="bg1"/>
                </a:solidFill>
                <a:latin typeface="+mn-ea"/>
                <a:ea typeface="+mn-ea"/>
              </a:rPr>
              <a:t>スポーツボランティア・リーダー</a:t>
            </a:r>
            <a:endParaRPr lang="en-US" altLang="ja-JP" sz="2000" b="1" dirty="0">
              <a:solidFill>
                <a:schemeClr val="bg1"/>
              </a:solidFill>
              <a:latin typeface="+mn-ea"/>
              <a:ea typeface="+mn-ea"/>
            </a:endParaRPr>
          </a:p>
        </p:txBody>
      </p:sp>
    </p:spTree>
    <p:extLst>
      <p:ext uri="{BB962C8B-B14F-4D97-AF65-F5344CB8AC3E}">
        <p14:creationId xmlns:p14="http://schemas.microsoft.com/office/powerpoint/2010/main" val="2914257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0CBF37D-D3E6-4A17-9D69-6860588924A1}"/>
              </a:ext>
            </a:extLst>
          </p:cNvPr>
          <p:cNvSpPr txBox="1"/>
          <p:nvPr/>
        </p:nvSpPr>
        <p:spPr bwMode="gray">
          <a:xfrm>
            <a:off x="621561" y="1661279"/>
            <a:ext cx="7982689" cy="1863058"/>
          </a:xfrm>
          <a:prstGeom prst="roundRect">
            <a:avLst>
              <a:gd name="adj" fmla="val 5892"/>
            </a:avLst>
          </a:prstGeom>
          <a:pattFill prst="wdUpDiag">
            <a:fgClr>
              <a:schemeClr val="accent3">
                <a:lumMod val="20000"/>
                <a:lumOff val="80000"/>
              </a:schemeClr>
            </a:fgClr>
            <a:bgClr>
              <a:schemeClr val="bg1"/>
            </a:bgClr>
          </a:pattFill>
          <a:ln w="19050">
            <a:solidFill>
              <a:schemeClr val="accent3"/>
            </a:solidFill>
          </a:ln>
          <a:effectLst>
            <a:outerShdw dist="38100" dir="2700000" algn="tl" rotWithShape="0">
              <a:schemeClr val="accent3"/>
            </a:outerShdw>
          </a:effectLst>
        </p:spPr>
        <p:txBody>
          <a:bodyPr wrap="square" lIns="0" tIns="0" rIns="0" bIns="0" rtlCol="0">
            <a:noAutofit/>
          </a:bodyPr>
          <a:lstStyle/>
          <a:p>
            <a:pPr lvl="0" eaLnBrk="1" hangingPunct="1">
              <a:lnSpc>
                <a:spcPct val="110000"/>
              </a:lnSpc>
              <a:spcBef>
                <a:spcPct val="30000"/>
              </a:spcBef>
            </a:pPr>
            <a:endParaRPr lang="en-US" altLang="ja-JP" dirty="0">
              <a:solidFill>
                <a:srgbClr val="000000"/>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13415FD9-73DF-45B4-AEEB-205AE3EA6BB6}"/>
              </a:ext>
            </a:extLst>
          </p:cNvPr>
          <p:cNvGrpSpPr/>
          <p:nvPr/>
        </p:nvGrpSpPr>
        <p:grpSpPr bwMode="gray">
          <a:xfrm>
            <a:off x="549926" y="979434"/>
            <a:ext cx="1142810" cy="1304886"/>
            <a:chOff x="1011034" y="2454580"/>
            <a:chExt cx="1668972" cy="1975715"/>
          </a:xfrm>
          <a:solidFill>
            <a:srgbClr val="6EB82D"/>
          </a:solidFill>
        </p:grpSpPr>
        <p:pic>
          <p:nvPicPr>
            <p:cNvPr id="5" name="グラフィックス 4">
              <a:extLst>
                <a:ext uri="{FF2B5EF4-FFF2-40B4-BE49-F238E27FC236}">
                  <a16:creationId xmlns:a16="http://schemas.microsoft.com/office/drawing/2014/main" id="{E1F4B7E7-DE9F-4721-BCB8-7C33EADEDE0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flipH="1">
              <a:off x="1011034" y="2454580"/>
              <a:ext cx="1668972" cy="1975715"/>
            </a:xfrm>
            <a:prstGeom prst="rect">
              <a:avLst/>
            </a:prstGeom>
          </p:spPr>
        </p:pic>
        <p:sp>
          <p:nvSpPr>
            <p:cNvPr id="6" name="タイトル 1">
              <a:extLst>
                <a:ext uri="{FF2B5EF4-FFF2-40B4-BE49-F238E27FC236}">
                  <a16:creationId xmlns:a16="http://schemas.microsoft.com/office/drawing/2014/main" id="{831587C9-88A3-4901-9C48-43FEF66FFFBD}"/>
                </a:ext>
              </a:extLst>
            </p:cNvPr>
            <p:cNvSpPr txBox="1">
              <a:spLocks/>
            </p:cNvSpPr>
            <p:nvPr/>
          </p:nvSpPr>
          <p:spPr bwMode="gray">
            <a:xfrm>
              <a:off x="1567172" y="2977348"/>
              <a:ext cx="501378" cy="587075"/>
            </a:xfrm>
            <a:prstGeom prst="rect">
              <a:avLst/>
            </a:prstGeom>
            <a:grpFill/>
          </p:spPr>
          <p:txBody>
            <a:bodyPr vert="horz" wrap="square" lIns="0" tIns="0" rIns="0" bIns="0" rtlCol="0" anchor="ctr">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lnSpc>
                  <a:spcPct val="110000"/>
                </a:lnSpc>
              </a:pPr>
              <a:r>
                <a:rPr lang="en-US" altLang="ja-JP" sz="6000" dirty="0">
                  <a:latin typeface="+mn-lt"/>
                </a:rPr>
                <a:t>Q</a:t>
              </a:r>
            </a:p>
          </p:txBody>
        </p:sp>
      </p:grpSp>
      <p:sp>
        <p:nvSpPr>
          <p:cNvPr id="14" name="タイトル 1">
            <a:extLst>
              <a:ext uri="{FF2B5EF4-FFF2-40B4-BE49-F238E27FC236}">
                <a16:creationId xmlns:a16="http://schemas.microsoft.com/office/drawing/2014/main" id="{4F2666CF-0E94-42C8-B6FC-554FE434E804}"/>
              </a:ext>
            </a:extLst>
          </p:cNvPr>
          <p:cNvSpPr txBox="1">
            <a:spLocks/>
          </p:cNvSpPr>
          <p:nvPr/>
        </p:nvSpPr>
        <p:spPr bwMode="gray">
          <a:xfrm>
            <a:off x="971550" y="281696"/>
            <a:ext cx="7523834"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700" spc="-300" dirty="0"/>
              <a:t>スポーツボランティア・リーダーに求められるもの</a:t>
            </a:r>
          </a:p>
        </p:txBody>
      </p:sp>
      <p:sp>
        <p:nvSpPr>
          <p:cNvPr id="15" name="四角形: 角を丸くする 14">
            <a:extLst>
              <a:ext uri="{FF2B5EF4-FFF2-40B4-BE49-F238E27FC236}">
                <a16:creationId xmlns:a16="http://schemas.microsoft.com/office/drawing/2014/main" id="{13F34BA4-5404-48EA-9610-4A8BDA7B373F}"/>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lang="en-US" altLang="ja-JP" b="1" dirty="0">
                <a:solidFill>
                  <a:schemeClr val="bg1"/>
                </a:solidFill>
                <a:latin typeface="+mn-lt"/>
              </a:rPr>
              <a:t>1</a:t>
            </a:r>
            <a:endParaRPr kumimoji="1" lang="ja-JP" altLang="en-US" sz="2400" b="1" i="0" u="none" strike="noStrike" cap="none" normalizeH="0" baseline="0" dirty="0">
              <a:ln>
                <a:noFill/>
              </a:ln>
              <a:solidFill>
                <a:schemeClr val="bg1"/>
              </a:solidFill>
              <a:effectLst/>
              <a:latin typeface="+mn-lt"/>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A45EC0D7-6EDD-47E1-AACA-643786E934BB}"/>
              </a:ext>
            </a:extLst>
          </p:cNvPr>
          <p:cNvSpPr txBox="1"/>
          <p:nvPr/>
        </p:nvSpPr>
        <p:spPr>
          <a:xfrm>
            <a:off x="611188" y="2247996"/>
            <a:ext cx="7993062" cy="960263"/>
          </a:xfrm>
          <a:prstGeom prst="rect">
            <a:avLst/>
          </a:prstGeom>
          <a:noFill/>
        </p:spPr>
        <p:txBody>
          <a:bodyPr wrap="square" rtlCol="0">
            <a:spAutoFit/>
          </a:bodyPr>
          <a:lstStyle/>
          <a:p>
            <a:pPr algn="ctr">
              <a:lnSpc>
                <a:spcPct val="120000"/>
              </a:lnSpc>
            </a:pPr>
            <a:r>
              <a:rPr lang="ja-JP" altLang="en-US" b="1" dirty="0">
                <a:solidFill>
                  <a:schemeClr val="bg2">
                    <a:lumMod val="25000"/>
                  </a:schemeClr>
                </a:solidFill>
                <a:latin typeface="メイリオ" panose="020B0604030504040204" pitchFamily="50" charset="-128"/>
                <a:ea typeface="メイリオ" panose="020B0604030504040204" pitchFamily="50" charset="-128"/>
              </a:rPr>
              <a:t>スポーツボランティア・リーダーの</a:t>
            </a:r>
            <a:r>
              <a:rPr lang="ja-JP" altLang="en-US" b="1" dirty="0">
                <a:solidFill>
                  <a:schemeClr val="accent2">
                    <a:lumMod val="60000"/>
                    <a:lumOff val="40000"/>
                  </a:schemeClr>
                </a:solidFill>
                <a:latin typeface="メイリオ" panose="020B0604030504040204" pitchFamily="50" charset="-128"/>
                <a:ea typeface="メイリオ" panose="020B0604030504040204" pitchFamily="50" charset="-128"/>
              </a:rPr>
              <a:t>「５つの心得」</a:t>
            </a:r>
            <a:r>
              <a:rPr lang="ja-JP" altLang="en-US" b="1" dirty="0">
                <a:solidFill>
                  <a:schemeClr val="bg2">
                    <a:lumMod val="25000"/>
                  </a:schemeClr>
                </a:solidFill>
                <a:latin typeface="メイリオ" panose="020B0604030504040204" pitchFamily="50" charset="-128"/>
                <a:ea typeface="メイリオ" panose="020B0604030504040204" pitchFamily="50" charset="-128"/>
              </a:rPr>
              <a:t>を</a:t>
            </a:r>
            <a:endParaRPr lang="en-US" altLang="ja-JP" b="1" dirty="0">
              <a:solidFill>
                <a:schemeClr val="bg2">
                  <a:lumMod val="25000"/>
                </a:schemeClr>
              </a:solidFill>
              <a:latin typeface="メイリオ" panose="020B0604030504040204" pitchFamily="50" charset="-128"/>
              <a:ea typeface="メイリオ" panose="020B0604030504040204" pitchFamily="50" charset="-128"/>
            </a:endParaRPr>
          </a:p>
          <a:p>
            <a:pPr algn="ctr">
              <a:lnSpc>
                <a:spcPct val="120000"/>
              </a:lnSpc>
            </a:pPr>
            <a:r>
              <a:rPr lang="ja-JP" altLang="en-US" b="1" dirty="0">
                <a:solidFill>
                  <a:schemeClr val="bg2">
                    <a:lumMod val="25000"/>
                  </a:schemeClr>
                </a:solidFill>
                <a:latin typeface="メイリオ" panose="020B0604030504040204" pitchFamily="50" charset="-128"/>
                <a:ea typeface="メイリオ" panose="020B0604030504040204" pitchFamily="50" charset="-128"/>
              </a:rPr>
              <a:t>考えてください。</a:t>
            </a:r>
            <a:endParaRPr lang="en-US" altLang="ja-JP"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7" name="矢印: 山形 16">
            <a:extLst>
              <a:ext uri="{FF2B5EF4-FFF2-40B4-BE49-F238E27FC236}">
                <a16:creationId xmlns:a16="http://schemas.microsoft.com/office/drawing/2014/main" id="{84466298-6F7A-498C-8207-BB547F8D64B9}"/>
              </a:ext>
            </a:extLst>
          </p:cNvPr>
          <p:cNvSpPr/>
          <p:nvPr/>
        </p:nvSpPr>
        <p:spPr bwMode="auto">
          <a:xfrm>
            <a:off x="5798494" y="4389971"/>
            <a:ext cx="275388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sz="2800" b="1" dirty="0">
                <a:solidFill>
                  <a:schemeClr val="bg1"/>
                </a:solidFill>
                <a:latin typeface="+mn-ea"/>
                <a:ea typeface="+mn-ea"/>
              </a:rPr>
              <a:t>発表</a:t>
            </a:r>
            <a:endParaRPr kumimoji="1" lang="en-US" altLang="ja-JP" sz="2800" b="1" dirty="0">
              <a:solidFill>
                <a:schemeClr val="bg1"/>
              </a:solidFill>
              <a:latin typeface="+mn-ea"/>
              <a:ea typeface="+mn-ea"/>
            </a:endParaRPr>
          </a:p>
          <a:p>
            <a:pPr algn="ctr" eaLnBrk="1" hangingPunct="1">
              <a:lnSpc>
                <a:spcPct val="120000"/>
              </a:lnSpc>
              <a:spcBef>
                <a:spcPct val="20000"/>
              </a:spcBef>
            </a:pPr>
            <a:endParaRPr kumimoji="1" lang="ja-JP" altLang="en-US" sz="4000" b="1" dirty="0">
              <a:solidFill>
                <a:schemeClr val="bg1"/>
              </a:solidFill>
              <a:latin typeface="+mn-ea"/>
              <a:ea typeface="+mn-ea"/>
            </a:endParaRPr>
          </a:p>
        </p:txBody>
      </p:sp>
      <p:pic>
        <p:nvPicPr>
          <p:cNvPr id="18" name="グラフィックス 17">
            <a:extLst>
              <a:ext uri="{FF2B5EF4-FFF2-40B4-BE49-F238E27FC236}">
                <a16:creationId xmlns:a16="http://schemas.microsoft.com/office/drawing/2014/main" id="{C33DAB8F-82CD-4FA9-9FC7-E562CCCED5D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6902679" y="4906627"/>
            <a:ext cx="730559" cy="730559"/>
          </a:xfrm>
          <a:prstGeom prst="rect">
            <a:avLst/>
          </a:prstGeom>
        </p:spPr>
      </p:pic>
      <p:sp>
        <p:nvSpPr>
          <p:cNvPr id="19" name="矢印: 山形 18">
            <a:extLst>
              <a:ext uri="{FF2B5EF4-FFF2-40B4-BE49-F238E27FC236}">
                <a16:creationId xmlns:a16="http://schemas.microsoft.com/office/drawing/2014/main" id="{0DD283B3-02FE-489F-973D-430E6643CEBA}"/>
              </a:ext>
            </a:extLst>
          </p:cNvPr>
          <p:cNvSpPr/>
          <p:nvPr/>
        </p:nvSpPr>
        <p:spPr bwMode="auto">
          <a:xfrm>
            <a:off x="923314" y="4327085"/>
            <a:ext cx="275388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4000" b="1" dirty="0">
              <a:solidFill>
                <a:schemeClr val="bg1"/>
              </a:solidFill>
              <a:latin typeface="+mn-ea"/>
              <a:ea typeface="+mn-ea"/>
            </a:endParaRPr>
          </a:p>
        </p:txBody>
      </p:sp>
      <p:sp>
        <p:nvSpPr>
          <p:cNvPr id="20" name="矢印: 山形 19">
            <a:extLst>
              <a:ext uri="{FF2B5EF4-FFF2-40B4-BE49-F238E27FC236}">
                <a16:creationId xmlns:a16="http://schemas.microsoft.com/office/drawing/2014/main" id="{F95FF41A-D3A7-45E6-86B7-5782B9F3AB09}"/>
              </a:ext>
            </a:extLst>
          </p:cNvPr>
          <p:cNvSpPr/>
          <p:nvPr/>
        </p:nvSpPr>
        <p:spPr bwMode="auto">
          <a:xfrm>
            <a:off x="3380337" y="4355808"/>
            <a:ext cx="275388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b="1" dirty="0">
                <a:solidFill>
                  <a:schemeClr val="bg1"/>
                </a:solidFill>
                <a:latin typeface="+mn-ea"/>
                <a:ea typeface="+mn-ea"/>
              </a:rPr>
              <a:t>グループ</a:t>
            </a:r>
            <a:endParaRPr kumimoji="1" lang="ja-JP" altLang="en-US" sz="3600" b="1" dirty="0">
              <a:solidFill>
                <a:schemeClr val="bg1"/>
              </a:solidFill>
              <a:latin typeface="+mn-ea"/>
              <a:ea typeface="+mn-ea"/>
            </a:endParaRPr>
          </a:p>
        </p:txBody>
      </p:sp>
      <p:pic>
        <p:nvPicPr>
          <p:cNvPr id="21" name="図 20" descr="光, ウィンドウ, 挿絵 が含まれている画像&#10;&#10;自動的に生成された説明">
            <a:extLst>
              <a:ext uri="{FF2B5EF4-FFF2-40B4-BE49-F238E27FC236}">
                <a16:creationId xmlns:a16="http://schemas.microsoft.com/office/drawing/2014/main" id="{AEA8AF39-A5FB-4D37-B671-4BE1413CEA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7736" y="4710008"/>
            <a:ext cx="1017808" cy="1017808"/>
          </a:xfrm>
          <a:prstGeom prst="rect">
            <a:avLst/>
          </a:prstGeom>
        </p:spPr>
      </p:pic>
      <p:pic>
        <p:nvPicPr>
          <p:cNvPr id="22" name="図 21" descr="挿絵 が含まれている画像&#10;&#10;自動的に生成された説明">
            <a:extLst>
              <a:ext uri="{FF2B5EF4-FFF2-40B4-BE49-F238E27FC236}">
                <a16:creationId xmlns:a16="http://schemas.microsoft.com/office/drawing/2014/main" id="{B34CDA5F-A861-47BF-A370-DF9289B9DF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0255" y="4849169"/>
            <a:ext cx="812809" cy="812809"/>
          </a:xfrm>
          <a:prstGeom prst="rect">
            <a:avLst/>
          </a:prstGeom>
        </p:spPr>
      </p:pic>
      <p:sp>
        <p:nvSpPr>
          <p:cNvPr id="23" name="テキスト ボックス 22">
            <a:extLst>
              <a:ext uri="{FF2B5EF4-FFF2-40B4-BE49-F238E27FC236}">
                <a16:creationId xmlns:a16="http://schemas.microsoft.com/office/drawing/2014/main" id="{7340D740-E34D-4E84-BCC1-5E9349D29DA5}"/>
              </a:ext>
            </a:extLst>
          </p:cNvPr>
          <p:cNvSpPr txBox="1"/>
          <p:nvPr/>
        </p:nvSpPr>
        <p:spPr>
          <a:xfrm>
            <a:off x="1272882" y="4387504"/>
            <a:ext cx="2033472" cy="461665"/>
          </a:xfrm>
          <a:prstGeom prst="rect">
            <a:avLst/>
          </a:prstGeom>
          <a:noFill/>
        </p:spPr>
        <p:txBody>
          <a:bodyPr wrap="square" rtlCol="0">
            <a:spAutoFit/>
          </a:bodyPr>
          <a:lstStyle/>
          <a:p>
            <a:r>
              <a:rPr lang="ja-JP" altLang="en-US" b="1" spc="-150" dirty="0">
                <a:solidFill>
                  <a:schemeClr val="bg1"/>
                </a:solidFill>
                <a:latin typeface="+mn-ea"/>
                <a:ea typeface="+mn-ea"/>
              </a:rPr>
              <a:t>ワークシート</a:t>
            </a:r>
            <a:endParaRPr kumimoji="1" lang="ja-JP" altLang="en-US" b="1" spc="-150" dirty="0">
              <a:solidFill>
                <a:schemeClr val="bg1"/>
              </a:solidFill>
              <a:latin typeface="+mn-ea"/>
              <a:ea typeface="+mn-ea"/>
            </a:endParaRPr>
          </a:p>
        </p:txBody>
      </p:sp>
    </p:spTree>
    <p:extLst>
      <p:ext uri="{BB962C8B-B14F-4D97-AF65-F5344CB8AC3E}">
        <p14:creationId xmlns:p14="http://schemas.microsoft.com/office/powerpoint/2010/main" val="7013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0" fill="hold" grpId="0" nodeType="clickEffect">
                                  <p:stCondLst>
                                    <p:cond delay="0"/>
                                  </p:stCondLst>
                                  <p:childTnLst>
                                    <p:animEffect transition="out" filter="fade">
                                      <p:cBhvr>
                                        <p:cTn id="6" dur="1000" tmFilter="0, 0; .2, .5; .8, .5; 1, 0"/>
                                        <p:tgtEl>
                                          <p:spTgt spid="23"/>
                                        </p:tgtEl>
                                      </p:cBhvr>
                                    </p:animEffect>
                                    <p:animScale>
                                      <p:cBhvr>
                                        <p:cTn id="7" dur="500" autoRev="1" fill="hold"/>
                                        <p:tgtEl>
                                          <p:spTgt spid="23"/>
                                        </p:tgtEl>
                                      </p:cBhvr>
                                      <p:by x="105000" y="105000"/>
                                    </p:animScale>
                                  </p:childTnLst>
                                </p:cTn>
                              </p:par>
                              <p:par>
                                <p:cTn id="8" presetID="26" presetClass="emph" presetSubtype="0" repeatCount="20000" fill="hold" nodeType="withEffect">
                                  <p:stCondLst>
                                    <p:cond delay="0"/>
                                  </p:stCondLst>
                                  <p:childTnLst>
                                    <p:animEffect transition="out" filter="fade">
                                      <p:cBhvr>
                                        <p:cTn id="9" dur="1000" tmFilter="0, 0; .2, .5; .8, .5; 1, 0"/>
                                        <p:tgtEl>
                                          <p:spTgt spid="22"/>
                                        </p:tgtEl>
                                      </p:cBhvr>
                                    </p:animEffect>
                                    <p:animScale>
                                      <p:cBhvr>
                                        <p:cTn id="10" dur="500" autoRev="1" fill="hold"/>
                                        <p:tgtEl>
                                          <p:spTgt spid="22"/>
                                        </p:tgtEl>
                                      </p:cBhvr>
                                      <p:by x="105000" y="105000"/>
                                    </p:animScale>
                                  </p:childTnLst>
                                </p:cTn>
                              </p:par>
                              <p:par>
                                <p:cTn id="11" presetID="26" presetClass="emph" presetSubtype="0" repeatCount="20000" fill="hold" grpId="0" nodeType="withEffect">
                                  <p:stCondLst>
                                    <p:cond delay="0"/>
                                  </p:stCondLst>
                                  <p:childTnLst>
                                    <p:animEffect transition="out" filter="fade">
                                      <p:cBhvr>
                                        <p:cTn id="12" dur="1000" tmFilter="0, 0; .2, .5; .8, .5; 1, 0"/>
                                        <p:tgtEl>
                                          <p:spTgt spid="19"/>
                                        </p:tgtEl>
                                      </p:cBhvr>
                                    </p:animEffect>
                                    <p:animScale>
                                      <p:cBhvr>
                                        <p:cTn id="13" dur="500" autoRev="1" fill="hold"/>
                                        <p:tgtEl>
                                          <p:spTgt spid="19"/>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repeatCount="20000" fill="hold" grpId="0" nodeType="clickEffect">
                                  <p:stCondLst>
                                    <p:cond delay="0"/>
                                  </p:stCondLst>
                                  <p:childTnLst>
                                    <p:animEffect transition="out" filter="fade">
                                      <p:cBhvr>
                                        <p:cTn id="17" dur="1000" tmFilter="0, 0; .2, .5; .8, .5; 1, 0"/>
                                        <p:tgtEl>
                                          <p:spTgt spid="20"/>
                                        </p:tgtEl>
                                      </p:cBhvr>
                                    </p:animEffect>
                                    <p:animScale>
                                      <p:cBhvr>
                                        <p:cTn id="18" dur="500" autoRev="1" fill="hold"/>
                                        <p:tgtEl>
                                          <p:spTgt spid="20"/>
                                        </p:tgtEl>
                                      </p:cBhvr>
                                      <p:by x="105000" y="105000"/>
                                    </p:animScale>
                                  </p:childTnLst>
                                </p:cTn>
                              </p:par>
                              <p:par>
                                <p:cTn id="19" presetID="26" presetClass="emph" presetSubtype="0" repeatCount="20000" fill="hold" nodeType="withEffect">
                                  <p:stCondLst>
                                    <p:cond delay="0"/>
                                  </p:stCondLst>
                                  <p:childTnLst>
                                    <p:animEffect transition="out" filter="fade">
                                      <p:cBhvr>
                                        <p:cTn id="20" dur="1000" tmFilter="0, 0; .2, .5; .8, .5; 1, 0"/>
                                        <p:tgtEl>
                                          <p:spTgt spid="21"/>
                                        </p:tgtEl>
                                      </p:cBhvr>
                                    </p:animEffect>
                                    <p:animScale>
                                      <p:cBhvr>
                                        <p:cTn id="21" dur="500" autoRev="1" fill="hold"/>
                                        <p:tgtEl>
                                          <p:spTgt spid="21"/>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repeatCount="20000" fill="hold" grpId="0" nodeType="clickEffect">
                                  <p:stCondLst>
                                    <p:cond delay="0"/>
                                  </p:stCondLst>
                                  <p:childTnLst>
                                    <p:animEffect transition="out" filter="fade">
                                      <p:cBhvr>
                                        <p:cTn id="25" dur="1000" tmFilter="0, 0; .2, .5; .8, .5; 1, 0"/>
                                        <p:tgtEl>
                                          <p:spTgt spid="17"/>
                                        </p:tgtEl>
                                      </p:cBhvr>
                                    </p:animEffect>
                                    <p:animScale>
                                      <p:cBhvr>
                                        <p:cTn id="26" dur="500" autoRev="1" fill="hold"/>
                                        <p:tgtEl>
                                          <p:spTgt spid="17"/>
                                        </p:tgtEl>
                                      </p:cBhvr>
                                      <p:by x="105000" y="105000"/>
                                    </p:animScale>
                                  </p:childTnLst>
                                </p:cTn>
                              </p:par>
                              <p:par>
                                <p:cTn id="27" presetID="26" presetClass="emph" presetSubtype="0" repeatCount="20000" fill="hold" nodeType="withEffect">
                                  <p:stCondLst>
                                    <p:cond delay="0"/>
                                  </p:stCondLst>
                                  <p:childTnLst>
                                    <p:animEffect transition="out" filter="fade">
                                      <p:cBhvr>
                                        <p:cTn id="28" dur="1000" tmFilter="0, 0; .2, .5; .8, .5; 1, 0"/>
                                        <p:tgtEl>
                                          <p:spTgt spid="18"/>
                                        </p:tgtEl>
                                      </p:cBhvr>
                                    </p:animEffect>
                                    <p:animScale>
                                      <p:cBhvr>
                                        <p:cTn id="29"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FCE362C1-699B-4BC3-8BEE-C509B42B0B5F}"/>
              </a:ext>
            </a:extLst>
          </p:cNvPr>
          <p:cNvSpPr/>
          <p:nvPr/>
        </p:nvSpPr>
        <p:spPr bwMode="gray">
          <a:xfrm>
            <a:off x="250827" y="1843511"/>
            <a:ext cx="8628007" cy="749993"/>
          </a:xfrm>
          <a:prstGeom prst="rect">
            <a:avLst/>
          </a:prstGeom>
          <a:solidFill>
            <a:schemeClr val="bg1"/>
          </a:solidFill>
          <a:ln w="28575" cap="flat" cmpd="sng" algn="ctr">
            <a:solidFill>
              <a:schemeClr val="tx1">
                <a:lumMod val="25000"/>
                <a:lumOff val="75000"/>
              </a:schemeClr>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723900" eaLnBrk="1" hangingPunct="1">
              <a:lnSpc>
                <a:spcPct val="200000"/>
              </a:lnSpc>
              <a:spcBef>
                <a:spcPct val="20000"/>
              </a:spcBef>
              <a:buClr>
                <a:srgbClr val="0000FF"/>
              </a:buClr>
            </a:pPr>
            <a:r>
              <a:rPr lang="ja-JP" altLang="en-US" dirty="0">
                <a:solidFill>
                  <a:schemeClr val="bg2">
                    <a:lumMod val="25000"/>
                  </a:schemeClr>
                </a:solidFill>
                <a:latin typeface="+mn-ea"/>
                <a:ea typeface="+mn-ea"/>
              </a:rPr>
              <a:t>イベントや企画の内容をよく理解する</a:t>
            </a:r>
            <a:endParaRPr lang="en-US" altLang="ja-JP" dirty="0">
              <a:solidFill>
                <a:schemeClr val="bg2">
                  <a:lumMod val="25000"/>
                </a:schemeClr>
              </a:solidFill>
              <a:latin typeface="+mn-ea"/>
              <a:ea typeface="+mn-ea"/>
            </a:endParaRPr>
          </a:p>
        </p:txBody>
      </p:sp>
      <p:sp>
        <p:nvSpPr>
          <p:cNvPr id="20" name="正方形/長方形 19">
            <a:extLst>
              <a:ext uri="{FF2B5EF4-FFF2-40B4-BE49-F238E27FC236}">
                <a16:creationId xmlns:a16="http://schemas.microsoft.com/office/drawing/2014/main" id="{DA771CEF-6037-4B03-9A1F-6E7F8185E721}"/>
              </a:ext>
            </a:extLst>
          </p:cNvPr>
          <p:cNvSpPr/>
          <p:nvPr/>
        </p:nvSpPr>
        <p:spPr bwMode="gray">
          <a:xfrm>
            <a:off x="250827" y="2738191"/>
            <a:ext cx="8628007" cy="749993"/>
          </a:xfrm>
          <a:prstGeom prst="rect">
            <a:avLst/>
          </a:prstGeom>
          <a:solidFill>
            <a:schemeClr val="bg1"/>
          </a:solidFill>
          <a:ln w="28575" cap="flat" cmpd="sng" algn="ctr">
            <a:solidFill>
              <a:schemeClr val="tx1">
                <a:lumMod val="25000"/>
                <a:lumOff val="75000"/>
              </a:schemeClr>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723900" eaLnBrk="1" hangingPunct="1">
              <a:lnSpc>
                <a:spcPct val="200000"/>
              </a:lnSpc>
              <a:spcBef>
                <a:spcPct val="20000"/>
              </a:spcBef>
              <a:buClr>
                <a:srgbClr val="0000FF"/>
              </a:buClr>
            </a:pPr>
            <a:r>
              <a:rPr lang="ja-JP" altLang="en-US" dirty="0">
                <a:solidFill>
                  <a:schemeClr val="bg2">
                    <a:lumMod val="25000"/>
                  </a:schemeClr>
                </a:solidFill>
                <a:latin typeface="+mn-ea"/>
                <a:ea typeface="+mn-ea"/>
              </a:rPr>
              <a:t>主催者をサポートする</a:t>
            </a:r>
            <a:endParaRPr lang="en-US" altLang="ja-JP" dirty="0">
              <a:solidFill>
                <a:schemeClr val="bg2">
                  <a:lumMod val="25000"/>
                </a:schemeClr>
              </a:solidFill>
              <a:latin typeface="+mn-ea"/>
              <a:ea typeface="+mn-ea"/>
            </a:endParaRPr>
          </a:p>
        </p:txBody>
      </p:sp>
      <p:sp>
        <p:nvSpPr>
          <p:cNvPr id="21" name="正方形/長方形 20">
            <a:extLst>
              <a:ext uri="{FF2B5EF4-FFF2-40B4-BE49-F238E27FC236}">
                <a16:creationId xmlns:a16="http://schemas.microsoft.com/office/drawing/2014/main" id="{97A9FA9F-6C8E-439F-B8EC-E3B6DEFE19A3}"/>
              </a:ext>
            </a:extLst>
          </p:cNvPr>
          <p:cNvSpPr/>
          <p:nvPr/>
        </p:nvSpPr>
        <p:spPr bwMode="gray">
          <a:xfrm>
            <a:off x="250827" y="3656924"/>
            <a:ext cx="8628007" cy="749993"/>
          </a:xfrm>
          <a:prstGeom prst="rect">
            <a:avLst/>
          </a:prstGeom>
          <a:solidFill>
            <a:schemeClr val="bg1"/>
          </a:solidFill>
          <a:ln w="28575" cap="flat" cmpd="sng" algn="ctr">
            <a:solidFill>
              <a:schemeClr val="tx1">
                <a:lumMod val="25000"/>
                <a:lumOff val="75000"/>
              </a:schemeClr>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723900" eaLnBrk="1" hangingPunct="1">
              <a:lnSpc>
                <a:spcPct val="200000"/>
              </a:lnSpc>
              <a:spcBef>
                <a:spcPct val="20000"/>
              </a:spcBef>
              <a:buClr>
                <a:srgbClr val="0000FF"/>
              </a:buClr>
            </a:pPr>
            <a:r>
              <a:rPr lang="ja-JP" altLang="en-US" dirty="0">
                <a:solidFill>
                  <a:schemeClr val="bg2">
                    <a:lumMod val="25000"/>
                  </a:schemeClr>
                </a:solidFill>
                <a:latin typeface="+mn-ea"/>
                <a:ea typeface="+mn-ea"/>
              </a:rPr>
              <a:t>一般参加のボランティアを取りまとめる</a:t>
            </a:r>
            <a:endParaRPr lang="en-US" altLang="ja-JP" dirty="0">
              <a:solidFill>
                <a:schemeClr val="bg2">
                  <a:lumMod val="25000"/>
                </a:schemeClr>
              </a:solidFill>
              <a:latin typeface="+mn-ea"/>
              <a:ea typeface="+mn-ea"/>
            </a:endParaRPr>
          </a:p>
        </p:txBody>
      </p:sp>
      <p:sp>
        <p:nvSpPr>
          <p:cNvPr id="22" name="正方形/長方形 21">
            <a:extLst>
              <a:ext uri="{FF2B5EF4-FFF2-40B4-BE49-F238E27FC236}">
                <a16:creationId xmlns:a16="http://schemas.microsoft.com/office/drawing/2014/main" id="{17E25515-DE1B-4CD5-905A-C5D069F27298}"/>
              </a:ext>
            </a:extLst>
          </p:cNvPr>
          <p:cNvSpPr/>
          <p:nvPr/>
        </p:nvSpPr>
        <p:spPr bwMode="gray">
          <a:xfrm>
            <a:off x="250827" y="4575656"/>
            <a:ext cx="8628007" cy="749993"/>
          </a:xfrm>
          <a:prstGeom prst="rect">
            <a:avLst/>
          </a:prstGeom>
          <a:solidFill>
            <a:schemeClr val="bg1"/>
          </a:solidFill>
          <a:ln w="28575" cap="flat" cmpd="sng" algn="ctr">
            <a:solidFill>
              <a:schemeClr val="tx1">
                <a:lumMod val="25000"/>
                <a:lumOff val="75000"/>
              </a:schemeClr>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723900" eaLnBrk="1" hangingPunct="1">
              <a:lnSpc>
                <a:spcPct val="200000"/>
              </a:lnSpc>
              <a:spcBef>
                <a:spcPct val="20000"/>
              </a:spcBef>
              <a:buClr>
                <a:srgbClr val="0000FF"/>
              </a:buClr>
            </a:pPr>
            <a:r>
              <a:rPr lang="ja-JP" altLang="en-US" dirty="0">
                <a:solidFill>
                  <a:schemeClr val="bg2">
                    <a:lumMod val="25000"/>
                  </a:schemeClr>
                </a:solidFill>
                <a:latin typeface="+mn-ea"/>
                <a:ea typeface="+mn-ea"/>
              </a:rPr>
              <a:t>的確な指示や判断を行う</a:t>
            </a:r>
            <a:r>
              <a:rPr lang="ja-JP" altLang="en-US" sz="1800" dirty="0">
                <a:solidFill>
                  <a:schemeClr val="bg2">
                    <a:lumMod val="25000"/>
                  </a:schemeClr>
                </a:solidFill>
                <a:latin typeface="+mn-ea"/>
                <a:ea typeface="+mn-ea"/>
              </a:rPr>
              <a:t>　　</a:t>
            </a:r>
            <a:r>
              <a:rPr lang="en-US" altLang="ja-JP" sz="1400" dirty="0">
                <a:solidFill>
                  <a:schemeClr val="bg2">
                    <a:lumMod val="25000"/>
                  </a:schemeClr>
                </a:solidFill>
                <a:latin typeface="+mn-ea"/>
                <a:ea typeface="+mn-ea"/>
              </a:rPr>
              <a:t>※</a:t>
            </a:r>
            <a:r>
              <a:rPr lang="ja-JP" altLang="en-US" sz="1400" dirty="0">
                <a:solidFill>
                  <a:schemeClr val="bg2">
                    <a:lumMod val="25000"/>
                  </a:schemeClr>
                </a:solidFill>
                <a:latin typeface="+mn-ea"/>
                <a:ea typeface="+mn-ea"/>
              </a:rPr>
              <a:t>但しイベントのルールに従う</a:t>
            </a:r>
            <a:endParaRPr lang="en-US" altLang="ja-JP" sz="1600" dirty="0">
              <a:solidFill>
                <a:schemeClr val="bg2">
                  <a:lumMod val="25000"/>
                </a:schemeClr>
              </a:solidFill>
              <a:latin typeface="+mn-ea"/>
              <a:ea typeface="+mn-ea"/>
            </a:endParaRPr>
          </a:p>
        </p:txBody>
      </p:sp>
      <p:sp>
        <p:nvSpPr>
          <p:cNvPr id="23" name="正方形/長方形 22">
            <a:extLst>
              <a:ext uri="{FF2B5EF4-FFF2-40B4-BE49-F238E27FC236}">
                <a16:creationId xmlns:a16="http://schemas.microsoft.com/office/drawing/2014/main" id="{08A3B0FB-F600-4FF7-A150-1F39257E5BBF}"/>
              </a:ext>
            </a:extLst>
          </p:cNvPr>
          <p:cNvSpPr/>
          <p:nvPr/>
        </p:nvSpPr>
        <p:spPr bwMode="gray">
          <a:xfrm>
            <a:off x="250827" y="5434235"/>
            <a:ext cx="8628007" cy="749993"/>
          </a:xfrm>
          <a:prstGeom prst="rect">
            <a:avLst/>
          </a:prstGeom>
          <a:solidFill>
            <a:schemeClr val="bg1"/>
          </a:solidFill>
          <a:ln w="28575" cap="flat" cmpd="sng" algn="ctr">
            <a:solidFill>
              <a:schemeClr val="tx1">
                <a:lumMod val="25000"/>
                <a:lumOff val="75000"/>
              </a:schemeClr>
            </a:solidFill>
            <a:prstDash val="solid"/>
            <a:round/>
            <a:headEnd type="none" w="med" len="med"/>
            <a:tailEnd type="none" w="med" len="med"/>
          </a:ln>
          <a:effectLst/>
        </p:spPr>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marL="723900" eaLnBrk="1" hangingPunct="1">
              <a:lnSpc>
                <a:spcPct val="110000"/>
              </a:lnSpc>
              <a:spcBef>
                <a:spcPct val="20000"/>
              </a:spcBef>
              <a:buClr>
                <a:srgbClr val="0000FF"/>
              </a:buClr>
            </a:pPr>
            <a:r>
              <a:rPr lang="ja-JP" altLang="en-US" dirty="0">
                <a:solidFill>
                  <a:schemeClr val="bg2">
                    <a:lumMod val="25000"/>
                  </a:schemeClr>
                </a:solidFill>
                <a:latin typeface="+mn-ea"/>
                <a:ea typeface="+mn-ea"/>
              </a:rPr>
              <a:t>ボランティア一人ひとりの能力が生かせるように導く</a:t>
            </a:r>
            <a:endParaRPr lang="en-US" altLang="ja-JP" dirty="0">
              <a:solidFill>
                <a:schemeClr val="bg2">
                  <a:lumMod val="25000"/>
                </a:schemeClr>
              </a:solidFill>
              <a:latin typeface="+mn-ea"/>
              <a:ea typeface="+mn-ea"/>
            </a:endParaRPr>
          </a:p>
        </p:txBody>
      </p:sp>
      <p:sp>
        <p:nvSpPr>
          <p:cNvPr id="9" name="正方形/長方形 8">
            <a:extLst>
              <a:ext uri="{FF2B5EF4-FFF2-40B4-BE49-F238E27FC236}">
                <a16:creationId xmlns:a16="http://schemas.microsoft.com/office/drawing/2014/main" id="{92D6DFE8-B189-4D3B-829A-F13BB342A5AE}"/>
              </a:ext>
            </a:extLst>
          </p:cNvPr>
          <p:cNvSpPr>
            <a:spLocks noChangeAspect="1"/>
          </p:cNvSpPr>
          <p:nvPr/>
        </p:nvSpPr>
        <p:spPr bwMode="gray">
          <a:xfrm>
            <a:off x="250828" y="1850864"/>
            <a:ext cx="575789" cy="749993"/>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3200" dirty="0">
                <a:solidFill>
                  <a:schemeClr val="bg1"/>
                </a:solidFill>
                <a:latin typeface="+mn-ea"/>
                <a:ea typeface="+mn-ea"/>
              </a:rPr>
              <a:t>1</a:t>
            </a:r>
          </a:p>
        </p:txBody>
      </p:sp>
      <p:sp>
        <p:nvSpPr>
          <p:cNvPr id="11" name="正方形/長方形 10">
            <a:extLst>
              <a:ext uri="{FF2B5EF4-FFF2-40B4-BE49-F238E27FC236}">
                <a16:creationId xmlns:a16="http://schemas.microsoft.com/office/drawing/2014/main" id="{E274848C-DD44-42CE-9A60-2FA900CE4CBC}"/>
              </a:ext>
            </a:extLst>
          </p:cNvPr>
          <p:cNvSpPr>
            <a:spLocks noChangeAspect="1"/>
          </p:cNvSpPr>
          <p:nvPr/>
        </p:nvSpPr>
        <p:spPr bwMode="gray">
          <a:xfrm>
            <a:off x="250828" y="2745543"/>
            <a:ext cx="575789" cy="749993"/>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3200" dirty="0">
                <a:solidFill>
                  <a:schemeClr val="bg1"/>
                </a:solidFill>
                <a:latin typeface="+mn-ea"/>
                <a:ea typeface="+mn-ea"/>
              </a:rPr>
              <a:t>2</a:t>
            </a:r>
          </a:p>
        </p:txBody>
      </p:sp>
      <p:sp>
        <p:nvSpPr>
          <p:cNvPr id="13" name="正方形/長方形 12">
            <a:extLst>
              <a:ext uri="{FF2B5EF4-FFF2-40B4-BE49-F238E27FC236}">
                <a16:creationId xmlns:a16="http://schemas.microsoft.com/office/drawing/2014/main" id="{A4D79E15-7937-4B45-8028-BB7423CE4E25}"/>
              </a:ext>
            </a:extLst>
          </p:cNvPr>
          <p:cNvSpPr>
            <a:spLocks noChangeAspect="1"/>
          </p:cNvSpPr>
          <p:nvPr/>
        </p:nvSpPr>
        <p:spPr bwMode="gray">
          <a:xfrm>
            <a:off x="250828" y="3664275"/>
            <a:ext cx="575789" cy="749993"/>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3200" dirty="0">
                <a:solidFill>
                  <a:schemeClr val="bg1"/>
                </a:solidFill>
                <a:latin typeface="+mn-ea"/>
                <a:ea typeface="+mn-ea"/>
              </a:rPr>
              <a:t>3</a:t>
            </a:r>
          </a:p>
        </p:txBody>
      </p:sp>
      <p:sp>
        <p:nvSpPr>
          <p:cNvPr id="15" name="正方形/長方形 14">
            <a:extLst>
              <a:ext uri="{FF2B5EF4-FFF2-40B4-BE49-F238E27FC236}">
                <a16:creationId xmlns:a16="http://schemas.microsoft.com/office/drawing/2014/main" id="{871CA908-4A59-4631-B46C-1A114E98CDEC}"/>
              </a:ext>
            </a:extLst>
          </p:cNvPr>
          <p:cNvSpPr>
            <a:spLocks noChangeAspect="1"/>
          </p:cNvSpPr>
          <p:nvPr/>
        </p:nvSpPr>
        <p:spPr bwMode="gray">
          <a:xfrm>
            <a:off x="250828" y="4583005"/>
            <a:ext cx="575789" cy="749993"/>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3200" dirty="0">
                <a:solidFill>
                  <a:schemeClr val="bg1"/>
                </a:solidFill>
                <a:latin typeface="+mn-ea"/>
                <a:ea typeface="+mn-ea"/>
              </a:rPr>
              <a:t>4</a:t>
            </a:r>
          </a:p>
        </p:txBody>
      </p:sp>
      <p:sp>
        <p:nvSpPr>
          <p:cNvPr id="17" name="正方形/長方形 16">
            <a:extLst>
              <a:ext uri="{FF2B5EF4-FFF2-40B4-BE49-F238E27FC236}">
                <a16:creationId xmlns:a16="http://schemas.microsoft.com/office/drawing/2014/main" id="{105572AC-E243-49E3-9DE2-D76B20938C2D}"/>
              </a:ext>
            </a:extLst>
          </p:cNvPr>
          <p:cNvSpPr>
            <a:spLocks noChangeAspect="1"/>
          </p:cNvSpPr>
          <p:nvPr/>
        </p:nvSpPr>
        <p:spPr bwMode="gray">
          <a:xfrm>
            <a:off x="250827" y="5441581"/>
            <a:ext cx="575789" cy="749993"/>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3200" dirty="0">
                <a:solidFill>
                  <a:schemeClr val="bg1"/>
                </a:solidFill>
                <a:latin typeface="+mn-ea"/>
                <a:ea typeface="+mn-ea"/>
              </a:rPr>
              <a:t>5</a:t>
            </a:r>
          </a:p>
        </p:txBody>
      </p:sp>
      <p:sp>
        <p:nvSpPr>
          <p:cNvPr id="18" name="四角形: 角を丸くする 17">
            <a:extLst>
              <a:ext uri="{FF2B5EF4-FFF2-40B4-BE49-F238E27FC236}">
                <a16:creationId xmlns:a16="http://schemas.microsoft.com/office/drawing/2014/main" id="{137C83EB-4C4E-4EFD-9D2F-2D9C2860DA09}"/>
              </a:ext>
            </a:extLst>
          </p:cNvPr>
          <p:cNvSpPr/>
          <p:nvPr/>
        </p:nvSpPr>
        <p:spPr bwMode="gray">
          <a:xfrm>
            <a:off x="611188" y="1040027"/>
            <a:ext cx="7993062" cy="645428"/>
          </a:xfrm>
          <a:prstGeom prst="roundRect">
            <a:avLst>
              <a:gd name="adj" fmla="val 50000"/>
            </a:avLst>
          </a:prstGeom>
          <a:solidFill>
            <a:schemeClr val="bg1"/>
          </a:solidFill>
          <a:ln w="31750" cap="rnd" cmpd="sng" algn="ctr">
            <a:solidFill>
              <a:schemeClr val="accent3"/>
            </a:solidFill>
            <a:prstDash val="solid"/>
            <a:round/>
            <a:headEnd type="none" w="med" len="med"/>
            <a:tailEnd type="none" w="med" len="med"/>
          </a:ln>
          <a:effectLst/>
        </p:spPr>
        <p:txBody>
          <a:bodyPr rot="0" spcFirstLastPara="0" vertOverflow="overflow" horzOverflow="overflow" vert="horz" wrap="square" lIns="288000" tIns="36000" rIns="324000" bIns="0" numCol="1" spcCol="0" rtlCol="0" fromWordArt="0" anchor="t" anchorCtr="0" forceAA="0" compatLnSpc="1">
            <a:prstTxWarp prst="textNoShape">
              <a:avLst/>
            </a:prstTxWarp>
            <a:noAutofit/>
          </a:bodyPr>
          <a:lstStyle/>
          <a:p>
            <a:pPr algn="ctr" defTabSz="1885950" eaLnBrk="1" hangingPunct="1">
              <a:lnSpc>
                <a:spcPct val="120000"/>
              </a:lnSpc>
              <a:spcBef>
                <a:spcPts val="0"/>
              </a:spcBef>
              <a:spcAft>
                <a:spcPts val="0"/>
              </a:spcAft>
            </a:pPr>
            <a:r>
              <a:rPr lang="ja-JP" altLang="en-US" b="1" dirty="0">
                <a:solidFill>
                  <a:schemeClr val="accent3"/>
                </a:solidFill>
                <a:latin typeface="+mn-ea"/>
                <a:ea typeface="+mn-ea"/>
              </a:rPr>
              <a:t>スポーツボランティア・リーダーの心得</a:t>
            </a:r>
          </a:p>
        </p:txBody>
      </p:sp>
      <p:sp>
        <p:nvSpPr>
          <p:cNvPr id="24" name="タイトル 1">
            <a:extLst>
              <a:ext uri="{FF2B5EF4-FFF2-40B4-BE49-F238E27FC236}">
                <a16:creationId xmlns:a16="http://schemas.microsoft.com/office/drawing/2014/main" id="{68D570E2-58F9-4EC1-8985-6572D8189774}"/>
              </a:ext>
            </a:extLst>
          </p:cNvPr>
          <p:cNvSpPr>
            <a:spLocks noGrp="1"/>
          </p:cNvSpPr>
          <p:nvPr>
            <p:ph type="title"/>
          </p:nvPr>
        </p:nvSpPr>
        <p:spPr>
          <a:xfrm>
            <a:off x="539552" y="327142"/>
            <a:ext cx="7236000" cy="475529"/>
          </a:xfrm>
        </p:spPr>
        <p:txBody>
          <a:bodyPr/>
          <a:lstStyle/>
          <a:p>
            <a:r>
              <a:rPr kumimoji="1" lang="ja-JP" altLang="en-US" sz="2800" dirty="0"/>
              <a:t>５つの心得</a:t>
            </a:r>
          </a:p>
        </p:txBody>
      </p:sp>
    </p:spTree>
    <p:extLst>
      <p:ext uri="{BB962C8B-B14F-4D97-AF65-F5344CB8AC3E}">
        <p14:creationId xmlns:p14="http://schemas.microsoft.com/office/powerpoint/2010/main" val="383749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1FF87A1A-C386-4539-AEE8-94BF40000F83}"/>
              </a:ext>
            </a:extLst>
          </p:cNvPr>
          <p:cNvSpPr/>
          <p:nvPr/>
        </p:nvSpPr>
        <p:spPr bwMode="gray">
          <a:xfrm>
            <a:off x="564950" y="1680614"/>
            <a:ext cx="8038800" cy="4340674"/>
          </a:xfrm>
          <a:prstGeom prst="roundRect">
            <a:avLst>
              <a:gd name="adj" fmla="val 1996"/>
            </a:avLst>
          </a:prstGeom>
          <a:solidFill>
            <a:schemeClr val="accent3">
              <a:lumMod val="20000"/>
              <a:lumOff val="80000"/>
            </a:schemeClr>
          </a:solidFill>
          <a:ln w="38100" cap="rnd" cmpd="sng" algn="ctr">
            <a:noFill/>
            <a:prstDash val="sysDot"/>
            <a:round/>
            <a:headEnd type="none" w="med" len="med"/>
            <a:tailEnd type="none" w="med" len="med"/>
          </a:ln>
          <a:effectLst>
            <a:outerShdw blurRad="50800" dist="50800" dir="5400000" algn="ctr" rotWithShape="0">
              <a:srgbClr val="6EB82D"/>
            </a:outerShdw>
          </a:effectLst>
        </p:spPr>
        <p:txBody>
          <a:bodyPr rot="0" spcFirstLastPara="0" vertOverflow="overflow" horzOverflow="overflow" vert="horz" wrap="square" lIns="288000" tIns="360000" rIns="324000" bIns="0" numCol="1" spcCol="0" rtlCol="0" fromWordArt="0" anchor="t" anchorCtr="0" forceAA="0" compatLnSpc="1">
            <a:prstTxWarp prst="textNoShape">
              <a:avLst/>
            </a:prstTxWarp>
            <a:noAutofit/>
          </a:bodyPr>
          <a:lstStyle/>
          <a:p>
            <a:pPr algn="ctr" defTabSz="1885950" eaLnBrk="1" hangingPunct="1">
              <a:lnSpc>
                <a:spcPct val="120000"/>
              </a:lnSpc>
              <a:spcBef>
                <a:spcPts val="0"/>
              </a:spcBef>
              <a:spcAft>
                <a:spcPts val="0"/>
              </a:spcAft>
            </a:pPr>
            <a:r>
              <a:rPr lang="ja-JP" altLang="en-US" b="1">
                <a:solidFill>
                  <a:schemeClr val="accent3">
                    <a:lumMod val="20000"/>
                    <a:lumOff val="80000"/>
                  </a:schemeClr>
                </a:solidFill>
                <a:latin typeface="+mn-ea"/>
                <a:ea typeface="+mn-ea"/>
              </a:rPr>
              <a:t>リーダーとしての心構え</a:t>
            </a:r>
          </a:p>
        </p:txBody>
      </p:sp>
      <p:sp>
        <p:nvSpPr>
          <p:cNvPr id="4" name="四角形: 角を丸くする 3">
            <a:extLst>
              <a:ext uri="{FF2B5EF4-FFF2-40B4-BE49-F238E27FC236}">
                <a16:creationId xmlns:a16="http://schemas.microsoft.com/office/drawing/2014/main" id="{110BD17E-37E1-4462-92AF-DFD00BD40A33}"/>
              </a:ext>
            </a:extLst>
          </p:cNvPr>
          <p:cNvSpPr/>
          <p:nvPr/>
        </p:nvSpPr>
        <p:spPr bwMode="gray">
          <a:xfrm>
            <a:off x="1755646" y="1352766"/>
            <a:ext cx="5657408" cy="645428"/>
          </a:xfrm>
          <a:prstGeom prst="roundRect">
            <a:avLst>
              <a:gd name="adj" fmla="val 50000"/>
            </a:avLst>
          </a:prstGeom>
          <a:solidFill>
            <a:schemeClr val="bg1"/>
          </a:solidFill>
          <a:ln w="31750" cap="rnd" cmpd="sng" algn="ctr">
            <a:solidFill>
              <a:schemeClr val="accent3"/>
            </a:solidFill>
            <a:prstDash val="solid"/>
            <a:round/>
            <a:headEnd type="none" w="med" len="med"/>
            <a:tailEnd type="none" w="med" len="med"/>
          </a:ln>
          <a:effectLst/>
        </p:spPr>
        <p:txBody>
          <a:bodyPr rot="0" spcFirstLastPara="0" vertOverflow="overflow" horzOverflow="overflow" vert="horz" wrap="square" lIns="288000" tIns="36000" rIns="324000" bIns="0" numCol="1" spcCol="0" rtlCol="0" fromWordArt="0" anchor="t" anchorCtr="0" forceAA="0" compatLnSpc="1">
            <a:prstTxWarp prst="textNoShape">
              <a:avLst/>
            </a:prstTxWarp>
            <a:noAutofit/>
          </a:bodyPr>
          <a:lstStyle/>
          <a:p>
            <a:pPr algn="ctr" defTabSz="1885950" eaLnBrk="1" hangingPunct="1">
              <a:lnSpc>
                <a:spcPct val="120000"/>
              </a:lnSpc>
              <a:spcBef>
                <a:spcPts val="0"/>
              </a:spcBef>
              <a:spcAft>
                <a:spcPts val="0"/>
              </a:spcAft>
            </a:pPr>
            <a:r>
              <a:rPr lang="ja-JP" altLang="en-US" b="1" dirty="0">
                <a:solidFill>
                  <a:schemeClr val="accent3"/>
                </a:solidFill>
                <a:latin typeface="+mn-ea"/>
                <a:ea typeface="+mn-ea"/>
              </a:rPr>
              <a:t>事前</a:t>
            </a:r>
          </a:p>
        </p:txBody>
      </p:sp>
      <p:sp>
        <p:nvSpPr>
          <p:cNvPr id="12" name="正方形/長方形 11">
            <a:extLst>
              <a:ext uri="{FF2B5EF4-FFF2-40B4-BE49-F238E27FC236}">
                <a16:creationId xmlns:a16="http://schemas.microsoft.com/office/drawing/2014/main" id="{00775E1D-99FE-4163-8B14-FDD8867C4021}"/>
              </a:ext>
            </a:extLst>
          </p:cNvPr>
          <p:cNvSpPr/>
          <p:nvPr/>
        </p:nvSpPr>
        <p:spPr bwMode="gray">
          <a:xfrm>
            <a:off x="971552" y="2315789"/>
            <a:ext cx="7272338" cy="995360"/>
          </a:xfrm>
          <a:prstGeom prst="rect">
            <a:avLst/>
          </a:prstGeom>
          <a:solidFill>
            <a:schemeClr val="bg1"/>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r>
              <a:rPr lang="ja-JP" altLang="en-US" dirty="0">
                <a:solidFill>
                  <a:schemeClr val="bg2">
                    <a:lumMod val="25000"/>
                  </a:schemeClr>
                </a:solidFill>
                <a:latin typeface="+mn-ea"/>
                <a:ea typeface="+mn-ea"/>
              </a:rPr>
              <a:t>開催目的や主催者の意図を知っておく</a:t>
            </a:r>
          </a:p>
        </p:txBody>
      </p:sp>
      <p:sp>
        <p:nvSpPr>
          <p:cNvPr id="13" name="正方形/長方形 12">
            <a:extLst>
              <a:ext uri="{FF2B5EF4-FFF2-40B4-BE49-F238E27FC236}">
                <a16:creationId xmlns:a16="http://schemas.microsoft.com/office/drawing/2014/main" id="{054A7E70-ADDD-45A1-A283-9C8D1C7E1BDD}"/>
              </a:ext>
            </a:extLst>
          </p:cNvPr>
          <p:cNvSpPr>
            <a:spLocks noChangeAspect="1"/>
          </p:cNvSpPr>
          <p:nvPr/>
        </p:nvSpPr>
        <p:spPr bwMode="gray">
          <a:xfrm>
            <a:off x="971551" y="2315789"/>
            <a:ext cx="746052" cy="995360"/>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800" dirty="0">
                <a:solidFill>
                  <a:schemeClr val="bg1"/>
                </a:solidFill>
                <a:latin typeface="+mn-ea"/>
                <a:ea typeface="+mn-ea"/>
              </a:rPr>
              <a:t>1</a:t>
            </a:r>
          </a:p>
        </p:txBody>
      </p:sp>
      <p:sp>
        <p:nvSpPr>
          <p:cNvPr id="14" name="正方形/長方形 13">
            <a:extLst>
              <a:ext uri="{FF2B5EF4-FFF2-40B4-BE49-F238E27FC236}">
                <a16:creationId xmlns:a16="http://schemas.microsoft.com/office/drawing/2014/main" id="{5C29F3AC-6E3C-4288-A2D1-94474C089B0C}"/>
              </a:ext>
            </a:extLst>
          </p:cNvPr>
          <p:cNvSpPr/>
          <p:nvPr/>
        </p:nvSpPr>
        <p:spPr bwMode="gray">
          <a:xfrm>
            <a:off x="984135" y="3486933"/>
            <a:ext cx="7272340" cy="966293"/>
          </a:xfrm>
          <a:prstGeom prst="rect">
            <a:avLst/>
          </a:prstGeom>
          <a:solidFill>
            <a:schemeClr val="bg1"/>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r>
              <a:rPr lang="ja-JP" altLang="en-US" dirty="0">
                <a:solidFill>
                  <a:schemeClr val="bg2">
                    <a:lumMod val="25000"/>
                  </a:schemeClr>
                </a:solidFill>
                <a:latin typeface="+mn-ea"/>
                <a:ea typeface="+mn-ea"/>
              </a:rPr>
              <a:t>スポーツの基本的なルールを確認しておく</a:t>
            </a:r>
          </a:p>
        </p:txBody>
      </p:sp>
      <p:sp>
        <p:nvSpPr>
          <p:cNvPr id="15" name="正方形/長方形 14">
            <a:extLst>
              <a:ext uri="{FF2B5EF4-FFF2-40B4-BE49-F238E27FC236}">
                <a16:creationId xmlns:a16="http://schemas.microsoft.com/office/drawing/2014/main" id="{AB63F0C0-9068-4E0A-8441-372FE25090F9}"/>
              </a:ext>
            </a:extLst>
          </p:cNvPr>
          <p:cNvSpPr/>
          <p:nvPr/>
        </p:nvSpPr>
        <p:spPr bwMode="gray">
          <a:xfrm>
            <a:off x="971551" y="4640881"/>
            <a:ext cx="7272339" cy="995360"/>
          </a:xfrm>
          <a:prstGeom prst="rect">
            <a:avLst/>
          </a:prstGeom>
          <a:solidFill>
            <a:schemeClr val="bg1"/>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120000"/>
              </a:lnSpc>
              <a:spcBef>
                <a:spcPts val="0"/>
              </a:spcBef>
              <a:buClr>
                <a:srgbClr val="0000FF"/>
              </a:buClr>
            </a:pPr>
            <a:r>
              <a:rPr lang="ja-JP" altLang="en-US" spc="-150" dirty="0">
                <a:solidFill>
                  <a:schemeClr val="bg2">
                    <a:lumMod val="25000"/>
                  </a:schemeClr>
                </a:solidFill>
                <a:latin typeface="+mn-ea"/>
                <a:ea typeface="+mn-ea"/>
              </a:rPr>
              <a:t>予想されるリスクを備え、知識をもっておく</a:t>
            </a:r>
          </a:p>
        </p:txBody>
      </p:sp>
      <p:sp>
        <p:nvSpPr>
          <p:cNvPr id="16" name="正方形/長方形 15">
            <a:extLst>
              <a:ext uri="{FF2B5EF4-FFF2-40B4-BE49-F238E27FC236}">
                <a16:creationId xmlns:a16="http://schemas.microsoft.com/office/drawing/2014/main" id="{55A7C653-EDD4-4D3B-8409-594D9986A64A}"/>
              </a:ext>
            </a:extLst>
          </p:cNvPr>
          <p:cNvSpPr>
            <a:spLocks noChangeAspect="1"/>
          </p:cNvSpPr>
          <p:nvPr/>
        </p:nvSpPr>
        <p:spPr bwMode="gray">
          <a:xfrm>
            <a:off x="971552" y="4656188"/>
            <a:ext cx="746052" cy="995360"/>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800" dirty="0">
                <a:solidFill>
                  <a:schemeClr val="bg1"/>
                </a:solidFill>
                <a:latin typeface="+mn-ea"/>
                <a:ea typeface="+mn-ea"/>
              </a:rPr>
              <a:t>3</a:t>
            </a:r>
          </a:p>
        </p:txBody>
      </p:sp>
      <p:sp>
        <p:nvSpPr>
          <p:cNvPr id="17" name="正方形/長方形 16">
            <a:extLst>
              <a:ext uri="{FF2B5EF4-FFF2-40B4-BE49-F238E27FC236}">
                <a16:creationId xmlns:a16="http://schemas.microsoft.com/office/drawing/2014/main" id="{348E8404-148F-4309-8235-C424964C7678}"/>
              </a:ext>
            </a:extLst>
          </p:cNvPr>
          <p:cNvSpPr>
            <a:spLocks noChangeAspect="1"/>
          </p:cNvSpPr>
          <p:nvPr/>
        </p:nvSpPr>
        <p:spPr bwMode="gray">
          <a:xfrm>
            <a:off x="984135" y="3475062"/>
            <a:ext cx="746052" cy="966293"/>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800" dirty="0">
                <a:solidFill>
                  <a:schemeClr val="bg1"/>
                </a:solidFill>
                <a:latin typeface="+mn-ea"/>
                <a:ea typeface="+mn-ea"/>
              </a:rPr>
              <a:t>2</a:t>
            </a:r>
          </a:p>
        </p:txBody>
      </p:sp>
      <p:sp>
        <p:nvSpPr>
          <p:cNvPr id="18" name="正方形/長方形 17">
            <a:extLst>
              <a:ext uri="{FF2B5EF4-FFF2-40B4-BE49-F238E27FC236}">
                <a16:creationId xmlns:a16="http://schemas.microsoft.com/office/drawing/2014/main" id="{6E7953A6-A734-42F5-BB89-C3FF12FE95A5}"/>
              </a:ext>
            </a:extLst>
          </p:cNvPr>
          <p:cNvSpPr/>
          <p:nvPr/>
        </p:nvSpPr>
        <p:spPr bwMode="ltGray">
          <a:xfrm>
            <a:off x="6496089" y="205423"/>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dirty="0">
                <a:solidFill>
                  <a:schemeClr val="bg2">
                    <a:lumMod val="25000"/>
                  </a:schemeClr>
                </a:solidFill>
                <a:latin typeface="+mn-ea"/>
                <a:ea typeface="+mn-ea"/>
              </a:rPr>
              <a:t>4P</a:t>
            </a:r>
            <a:r>
              <a:rPr lang="ja-JP" altLang="en-US" sz="2000" dirty="0">
                <a:solidFill>
                  <a:schemeClr val="bg2">
                    <a:lumMod val="25000"/>
                  </a:schemeClr>
                </a:solidFill>
                <a:latin typeface="+mn-ea"/>
                <a:ea typeface="+mn-ea"/>
              </a:rPr>
              <a:t>参照</a:t>
            </a:r>
            <a:endParaRPr kumimoji="1" lang="ja-JP" altLang="en-US" sz="2000" dirty="0">
              <a:solidFill>
                <a:schemeClr val="bg2">
                  <a:lumMod val="25000"/>
                </a:schemeClr>
              </a:solidFill>
              <a:latin typeface="+mn-ea"/>
              <a:ea typeface="+mn-ea"/>
            </a:endParaRPr>
          </a:p>
        </p:txBody>
      </p:sp>
      <p:sp>
        <p:nvSpPr>
          <p:cNvPr id="20" name="タイトル 1">
            <a:extLst>
              <a:ext uri="{FF2B5EF4-FFF2-40B4-BE49-F238E27FC236}">
                <a16:creationId xmlns:a16="http://schemas.microsoft.com/office/drawing/2014/main" id="{384B60A2-DF4D-4C1D-9101-62137F825347}"/>
              </a:ext>
            </a:extLst>
          </p:cNvPr>
          <p:cNvSpPr>
            <a:spLocks noGrp="1"/>
          </p:cNvSpPr>
          <p:nvPr>
            <p:ph type="title"/>
          </p:nvPr>
        </p:nvSpPr>
        <p:spPr>
          <a:xfrm>
            <a:off x="539552" y="327142"/>
            <a:ext cx="6806470" cy="475529"/>
          </a:xfrm>
        </p:spPr>
        <p:txBody>
          <a:bodyPr/>
          <a:lstStyle/>
          <a:p>
            <a:r>
              <a:rPr kumimoji="1" lang="ja-JP" altLang="en-US" sz="2800" dirty="0"/>
              <a:t>リーダーが力を入れるべき準備</a:t>
            </a:r>
          </a:p>
        </p:txBody>
      </p:sp>
    </p:spTree>
    <p:extLst>
      <p:ext uri="{BB962C8B-B14F-4D97-AF65-F5344CB8AC3E}">
        <p14:creationId xmlns:p14="http://schemas.microsoft.com/office/powerpoint/2010/main" val="269521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1FF87A1A-C386-4539-AEE8-94BF40000F83}"/>
              </a:ext>
            </a:extLst>
          </p:cNvPr>
          <p:cNvSpPr/>
          <p:nvPr/>
        </p:nvSpPr>
        <p:spPr bwMode="gray">
          <a:xfrm>
            <a:off x="564950" y="1412875"/>
            <a:ext cx="8038800" cy="4680000"/>
          </a:xfrm>
          <a:prstGeom prst="roundRect">
            <a:avLst>
              <a:gd name="adj" fmla="val 1996"/>
            </a:avLst>
          </a:prstGeom>
          <a:solidFill>
            <a:schemeClr val="accent3">
              <a:lumMod val="20000"/>
              <a:lumOff val="80000"/>
            </a:schemeClr>
          </a:solidFill>
          <a:ln w="38100" cap="rnd" cmpd="sng" algn="ctr">
            <a:noFill/>
            <a:prstDash val="sysDot"/>
            <a:round/>
            <a:headEnd type="none" w="med" len="med"/>
            <a:tailEnd type="none" w="med" len="med"/>
          </a:ln>
          <a:effectLst>
            <a:outerShdw blurRad="50800" dist="50800" dir="5400000" algn="ctr" rotWithShape="0">
              <a:srgbClr val="6EB82D"/>
            </a:outerShdw>
          </a:effectLst>
        </p:spPr>
        <p:txBody>
          <a:bodyPr rot="0" spcFirstLastPara="0" vertOverflow="overflow" horzOverflow="overflow" vert="horz" wrap="square" lIns="288000" tIns="360000" rIns="324000" bIns="0" numCol="1" spcCol="0" rtlCol="0" fromWordArt="0" anchor="t" anchorCtr="0" forceAA="0" compatLnSpc="1">
            <a:prstTxWarp prst="textNoShape">
              <a:avLst/>
            </a:prstTxWarp>
            <a:noAutofit/>
          </a:bodyPr>
          <a:lstStyle/>
          <a:p>
            <a:pPr algn="ctr" defTabSz="1885950" eaLnBrk="1" hangingPunct="1">
              <a:lnSpc>
                <a:spcPct val="120000"/>
              </a:lnSpc>
              <a:spcBef>
                <a:spcPts val="0"/>
              </a:spcBef>
              <a:spcAft>
                <a:spcPts val="0"/>
              </a:spcAft>
            </a:pPr>
            <a:r>
              <a:rPr lang="ja-JP" altLang="en-US" b="1">
                <a:solidFill>
                  <a:schemeClr val="accent3">
                    <a:lumMod val="20000"/>
                    <a:lumOff val="80000"/>
                  </a:schemeClr>
                </a:solidFill>
                <a:latin typeface="+mn-ea"/>
                <a:ea typeface="+mn-ea"/>
              </a:rPr>
              <a:t>リーダーとしての心構え</a:t>
            </a:r>
          </a:p>
        </p:txBody>
      </p:sp>
      <p:sp>
        <p:nvSpPr>
          <p:cNvPr id="4" name="四角形: 角を丸くする 3">
            <a:extLst>
              <a:ext uri="{FF2B5EF4-FFF2-40B4-BE49-F238E27FC236}">
                <a16:creationId xmlns:a16="http://schemas.microsoft.com/office/drawing/2014/main" id="{110BD17E-37E1-4462-92AF-DFD00BD40A33}"/>
              </a:ext>
            </a:extLst>
          </p:cNvPr>
          <p:cNvSpPr/>
          <p:nvPr/>
        </p:nvSpPr>
        <p:spPr bwMode="gray">
          <a:xfrm>
            <a:off x="2082944" y="1088709"/>
            <a:ext cx="5002812" cy="645428"/>
          </a:xfrm>
          <a:prstGeom prst="roundRect">
            <a:avLst>
              <a:gd name="adj" fmla="val 50000"/>
            </a:avLst>
          </a:prstGeom>
          <a:solidFill>
            <a:schemeClr val="bg1"/>
          </a:solidFill>
          <a:ln w="31750" cap="rnd" cmpd="sng" algn="ctr">
            <a:solidFill>
              <a:schemeClr val="accent3"/>
            </a:solidFill>
            <a:prstDash val="solid"/>
            <a:round/>
            <a:headEnd type="none" w="med" len="med"/>
            <a:tailEnd type="none" w="med" len="med"/>
          </a:ln>
          <a:effectLst/>
        </p:spPr>
        <p:txBody>
          <a:bodyPr rot="0" spcFirstLastPara="0" vertOverflow="overflow" horzOverflow="overflow" vert="horz" wrap="square" lIns="288000" tIns="36000" rIns="324000" bIns="0" numCol="1" spcCol="0" rtlCol="0" fromWordArt="0" anchor="t" anchorCtr="0" forceAA="0" compatLnSpc="1">
            <a:prstTxWarp prst="textNoShape">
              <a:avLst/>
            </a:prstTxWarp>
            <a:noAutofit/>
          </a:bodyPr>
          <a:lstStyle/>
          <a:p>
            <a:pPr algn="ctr" defTabSz="1885950" eaLnBrk="1" hangingPunct="1">
              <a:lnSpc>
                <a:spcPct val="120000"/>
              </a:lnSpc>
              <a:spcBef>
                <a:spcPts val="0"/>
              </a:spcBef>
              <a:spcAft>
                <a:spcPts val="0"/>
              </a:spcAft>
            </a:pPr>
            <a:r>
              <a:rPr lang="ja-JP" altLang="en-US" sz="2200" b="1" dirty="0">
                <a:solidFill>
                  <a:schemeClr val="accent3"/>
                </a:solidFill>
                <a:latin typeface="+mn-ea"/>
                <a:ea typeface="+mn-ea"/>
              </a:rPr>
              <a:t>当日</a:t>
            </a:r>
          </a:p>
        </p:txBody>
      </p:sp>
      <p:sp>
        <p:nvSpPr>
          <p:cNvPr id="11" name="正方形/長方形 10">
            <a:extLst>
              <a:ext uri="{FF2B5EF4-FFF2-40B4-BE49-F238E27FC236}">
                <a16:creationId xmlns:a16="http://schemas.microsoft.com/office/drawing/2014/main" id="{A4AF94AB-A792-4423-82F9-2466DE305D20}"/>
              </a:ext>
            </a:extLst>
          </p:cNvPr>
          <p:cNvSpPr/>
          <p:nvPr/>
        </p:nvSpPr>
        <p:spPr bwMode="gray">
          <a:xfrm>
            <a:off x="971551" y="1901689"/>
            <a:ext cx="7272338" cy="684000"/>
          </a:xfrm>
          <a:prstGeom prst="rect">
            <a:avLst/>
          </a:prstGeom>
          <a:solidFill>
            <a:schemeClr val="bg1"/>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r>
              <a:rPr lang="ja-JP" altLang="en-US" dirty="0">
                <a:solidFill>
                  <a:schemeClr val="bg2">
                    <a:lumMod val="25000"/>
                  </a:schemeClr>
                </a:solidFill>
                <a:latin typeface="+mn-ea"/>
                <a:ea typeface="+mn-ea"/>
              </a:rPr>
              <a:t>活動開始前までの準備</a:t>
            </a:r>
            <a:endParaRPr lang="en-US" altLang="ja-JP" dirty="0">
              <a:solidFill>
                <a:schemeClr val="bg2">
                  <a:lumMod val="25000"/>
                </a:schemeClr>
              </a:solidFill>
              <a:latin typeface="+mn-ea"/>
              <a:ea typeface="+mn-ea"/>
            </a:endParaRPr>
          </a:p>
        </p:txBody>
      </p:sp>
      <p:sp>
        <p:nvSpPr>
          <p:cNvPr id="12" name="正方形/長方形 11">
            <a:extLst>
              <a:ext uri="{FF2B5EF4-FFF2-40B4-BE49-F238E27FC236}">
                <a16:creationId xmlns:a16="http://schemas.microsoft.com/office/drawing/2014/main" id="{841650AC-DD38-4DAE-9CF4-04010E2F70C9}"/>
              </a:ext>
            </a:extLst>
          </p:cNvPr>
          <p:cNvSpPr>
            <a:spLocks noChangeAspect="1"/>
          </p:cNvSpPr>
          <p:nvPr/>
        </p:nvSpPr>
        <p:spPr bwMode="gray">
          <a:xfrm>
            <a:off x="971550" y="1901689"/>
            <a:ext cx="746052" cy="684000"/>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800">
                <a:solidFill>
                  <a:schemeClr val="bg1"/>
                </a:solidFill>
                <a:latin typeface="+mn-ea"/>
                <a:ea typeface="+mn-ea"/>
              </a:rPr>
              <a:t>1</a:t>
            </a:r>
          </a:p>
        </p:txBody>
      </p:sp>
      <p:sp>
        <p:nvSpPr>
          <p:cNvPr id="13" name="正方形/長方形 12">
            <a:extLst>
              <a:ext uri="{FF2B5EF4-FFF2-40B4-BE49-F238E27FC236}">
                <a16:creationId xmlns:a16="http://schemas.microsoft.com/office/drawing/2014/main" id="{A8649D2F-42EF-44BB-9D27-0964D785920E}"/>
              </a:ext>
            </a:extLst>
          </p:cNvPr>
          <p:cNvSpPr/>
          <p:nvPr/>
        </p:nvSpPr>
        <p:spPr bwMode="gray">
          <a:xfrm>
            <a:off x="971550" y="2752695"/>
            <a:ext cx="7272340" cy="684000"/>
          </a:xfrm>
          <a:prstGeom prst="rect">
            <a:avLst/>
          </a:prstGeom>
          <a:solidFill>
            <a:schemeClr val="bg1"/>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r>
              <a:rPr lang="ja-JP" altLang="en-US" dirty="0">
                <a:solidFill>
                  <a:schemeClr val="bg2">
                    <a:lumMod val="25000"/>
                  </a:schemeClr>
                </a:solidFill>
                <a:latin typeface="+mn-ea"/>
                <a:ea typeface="+mn-ea"/>
              </a:rPr>
              <a:t>挨拶は大きな声で行う</a:t>
            </a:r>
            <a:endParaRPr lang="en-US" altLang="ja-JP" dirty="0">
              <a:solidFill>
                <a:schemeClr val="bg2">
                  <a:lumMod val="25000"/>
                </a:schemeClr>
              </a:solidFill>
              <a:latin typeface="+mn-ea"/>
              <a:ea typeface="+mn-ea"/>
            </a:endParaRPr>
          </a:p>
        </p:txBody>
      </p:sp>
      <p:sp>
        <p:nvSpPr>
          <p:cNvPr id="14" name="正方形/長方形 13">
            <a:extLst>
              <a:ext uri="{FF2B5EF4-FFF2-40B4-BE49-F238E27FC236}">
                <a16:creationId xmlns:a16="http://schemas.microsoft.com/office/drawing/2014/main" id="{8EAC03F1-CF88-4F1D-86B6-360F98B6070E}"/>
              </a:ext>
            </a:extLst>
          </p:cNvPr>
          <p:cNvSpPr/>
          <p:nvPr/>
        </p:nvSpPr>
        <p:spPr bwMode="gray">
          <a:xfrm>
            <a:off x="971549" y="3603716"/>
            <a:ext cx="7272339" cy="684000"/>
          </a:xfrm>
          <a:prstGeom prst="rect">
            <a:avLst/>
          </a:prstGeom>
          <a:solidFill>
            <a:schemeClr val="bg1"/>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r>
              <a:rPr lang="ja-JP" altLang="en-US" spc="-150" dirty="0">
                <a:solidFill>
                  <a:schemeClr val="bg2">
                    <a:lumMod val="25000"/>
                  </a:schemeClr>
                </a:solidFill>
                <a:latin typeface="+mn-ea"/>
                <a:ea typeface="+mn-ea"/>
              </a:rPr>
              <a:t>モチベーションが上がる環境づくりを心掛ける</a:t>
            </a:r>
            <a:endParaRPr lang="en-US" altLang="ja-JP" spc="-150" dirty="0">
              <a:solidFill>
                <a:schemeClr val="bg2">
                  <a:lumMod val="25000"/>
                </a:schemeClr>
              </a:solidFill>
              <a:latin typeface="+mn-ea"/>
              <a:ea typeface="+mn-ea"/>
            </a:endParaRPr>
          </a:p>
        </p:txBody>
      </p:sp>
      <p:sp>
        <p:nvSpPr>
          <p:cNvPr id="15" name="正方形/長方形 14">
            <a:extLst>
              <a:ext uri="{FF2B5EF4-FFF2-40B4-BE49-F238E27FC236}">
                <a16:creationId xmlns:a16="http://schemas.microsoft.com/office/drawing/2014/main" id="{C4EE502D-F373-4E2A-B97D-986237B48FDC}"/>
              </a:ext>
            </a:extLst>
          </p:cNvPr>
          <p:cNvSpPr>
            <a:spLocks noChangeAspect="1"/>
          </p:cNvSpPr>
          <p:nvPr/>
        </p:nvSpPr>
        <p:spPr bwMode="gray">
          <a:xfrm>
            <a:off x="971550" y="3619023"/>
            <a:ext cx="746052" cy="684000"/>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800">
                <a:solidFill>
                  <a:schemeClr val="bg1"/>
                </a:solidFill>
                <a:latin typeface="+mn-ea"/>
                <a:ea typeface="+mn-ea"/>
              </a:rPr>
              <a:t>3</a:t>
            </a:r>
          </a:p>
        </p:txBody>
      </p:sp>
      <p:sp>
        <p:nvSpPr>
          <p:cNvPr id="16" name="正方形/長方形 15">
            <a:extLst>
              <a:ext uri="{FF2B5EF4-FFF2-40B4-BE49-F238E27FC236}">
                <a16:creationId xmlns:a16="http://schemas.microsoft.com/office/drawing/2014/main" id="{5BD02A7B-10A2-4B97-BD27-35D39D6F8CCA}"/>
              </a:ext>
            </a:extLst>
          </p:cNvPr>
          <p:cNvSpPr/>
          <p:nvPr/>
        </p:nvSpPr>
        <p:spPr bwMode="gray">
          <a:xfrm>
            <a:off x="971549" y="4454732"/>
            <a:ext cx="7272339" cy="702459"/>
          </a:xfrm>
          <a:prstGeom prst="rect">
            <a:avLst/>
          </a:prstGeom>
          <a:solidFill>
            <a:schemeClr val="bg1"/>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r>
              <a:rPr lang="ja-JP" altLang="en-US" dirty="0">
                <a:solidFill>
                  <a:schemeClr val="bg2">
                    <a:lumMod val="25000"/>
                  </a:schemeClr>
                </a:solidFill>
                <a:latin typeface="+mn-ea"/>
                <a:ea typeface="+mn-ea"/>
              </a:rPr>
              <a:t>メンバー一人ひとりへ気を配る</a:t>
            </a:r>
            <a:endParaRPr lang="en-US" altLang="ja-JP" sz="1600" dirty="0">
              <a:solidFill>
                <a:schemeClr val="bg2">
                  <a:lumMod val="25000"/>
                </a:schemeClr>
              </a:solidFill>
              <a:latin typeface="+mn-ea"/>
              <a:ea typeface="+mn-ea"/>
            </a:endParaRPr>
          </a:p>
        </p:txBody>
      </p:sp>
      <p:sp>
        <p:nvSpPr>
          <p:cNvPr id="17" name="正方形/長方形 16">
            <a:extLst>
              <a:ext uri="{FF2B5EF4-FFF2-40B4-BE49-F238E27FC236}">
                <a16:creationId xmlns:a16="http://schemas.microsoft.com/office/drawing/2014/main" id="{BC91D932-49DC-443C-82FF-FD82F0883C80}"/>
              </a:ext>
            </a:extLst>
          </p:cNvPr>
          <p:cNvSpPr>
            <a:spLocks noChangeAspect="1"/>
          </p:cNvSpPr>
          <p:nvPr/>
        </p:nvSpPr>
        <p:spPr bwMode="gray">
          <a:xfrm>
            <a:off x="971550" y="4437112"/>
            <a:ext cx="746052" cy="720080"/>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800">
                <a:solidFill>
                  <a:schemeClr val="bg1"/>
                </a:solidFill>
                <a:latin typeface="+mn-ea"/>
                <a:ea typeface="+mn-ea"/>
              </a:rPr>
              <a:t>4</a:t>
            </a:r>
          </a:p>
        </p:txBody>
      </p:sp>
      <p:sp>
        <p:nvSpPr>
          <p:cNvPr id="18" name="正方形/長方形 17">
            <a:extLst>
              <a:ext uri="{FF2B5EF4-FFF2-40B4-BE49-F238E27FC236}">
                <a16:creationId xmlns:a16="http://schemas.microsoft.com/office/drawing/2014/main" id="{E5B708D7-068C-4CA5-8602-C606C457D73F}"/>
              </a:ext>
            </a:extLst>
          </p:cNvPr>
          <p:cNvSpPr/>
          <p:nvPr/>
        </p:nvSpPr>
        <p:spPr bwMode="gray">
          <a:xfrm>
            <a:off x="971549" y="5305753"/>
            <a:ext cx="7272339" cy="684000"/>
          </a:xfrm>
          <a:prstGeom prst="rect">
            <a:avLst/>
          </a:prstGeom>
          <a:solidFill>
            <a:schemeClr val="bg1"/>
          </a:solidFill>
          <a:ln w="28575"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r>
              <a:rPr lang="ja-JP" altLang="en-US" dirty="0">
                <a:solidFill>
                  <a:schemeClr val="bg2">
                    <a:lumMod val="25000"/>
                  </a:schemeClr>
                </a:solidFill>
                <a:latin typeface="+mn-ea"/>
                <a:ea typeface="+mn-ea"/>
              </a:rPr>
              <a:t>自らが楽しむ</a:t>
            </a:r>
            <a:endParaRPr lang="en-US" altLang="ja-JP" dirty="0">
              <a:solidFill>
                <a:schemeClr val="bg2">
                  <a:lumMod val="25000"/>
                </a:schemeClr>
              </a:solidFill>
              <a:latin typeface="+mn-ea"/>
              <a:ea typeface="+mn-ea"/>
            </a:endParaRPr>
          </a:p>
        </p:txBody>
      </p:sp>
      <p:sp>
        <p:nvSpPr>
          <p:cNvPr id="19" name="正方形/長方形 18">
            <a:extLst>
              <a:ext uri="{FF2B5EF4-FFF2-40B4-BE49-F238E27FC236}">
                <a16:creationId xmlns:a16="http://schemas.microsoft.com/office/drawing/2014/main" id="{2CDB41DE-0B87-49C3-811C-A519B6EFE2BB}"/>
              </a:ext>
            </a:extLst>
          </p:cNvPr>
          <p:cNvSpPr>
            <a:spLocks noChangeAspect="1"/>
          </p:cNvSpPr>
          <p:nvPr/>
        </p:nvSpPr>
        <p:spPr bwMode="gray">
          <a:xfrm>
            <a:off x="971550" y="5305743"/>
            <a:ext cx="746052" cy="684000"/>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800">
                <a:solidFill>
                  <a:schemeClr val="bg1"/>
                </a:solidFill>
                <a:latin typeface="+mn-ea"/>
                <a:ea typeface="+mn-ea"/>
              </a:rPr>
              <a:t>5</a:t>
            </a:r>
          </a:p>
        </p:txBody>
      </p:sp>
      <p:sp>
        <p:nvSpPr>
          <p:cNvPr id="29" name="正方形/長方形 28">
            <a:extLst>
              <a:ext uri="{FF2B5EF4-FFF2-40B4-BE49-F238E27FC236}">
                <a16:creationId xmlns:a16="http://schemas.microsoft.com/office/drawing/2014/main" id="{78C10C7B-F8A6-4F59-9DEB-E25E0F35C2D8}"/>
              </a:ext>
            </a:extLst>
          </p:cNvPr>
          <p:cNvSpPr>
            <a:spLocks noChangeAspect="1"/>
          </p:cNvSpPr>
          <p:nvPr/>
        </p:nvSpPr>
        <p:spPr bwMode="gray">
          <a:xfrm>
            <a:off x="971550" y="2740824"/>
            <a:ext cx="746052" cy="684000"/>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800">
                <a:solidFill>
                  <a:schemeClr val="bg1"/>
                </a:solidFill>
                <a:latin typeface="+mn-ea"/>
                <a:ea typeface="+mn-ea"/>
              </a:rPr>
              <a:t>2</a:t>
            </a:r>
          </a:p>
        </p:txBody>
      </p:sp>
      <p:sp>
        <p:nvSpPr>
          <p:cNvPr id="20" name="正方形/長方形 19">
            <a:extLst>
              <a:ext uri="{FF2B5EF4-FFF2-40B4-BE49-F238E27FC236}">
                <a16:creationId xmlns:a16="http://schemas.microsoft.com/office/drawing/2014/main" id="{436C6FF1-D5D0-48DC-969F-B66CB1A0A639}"/>
              </a:ext>
            </a:extLst>
          </p:cNvPr>
          <p:cNvSpPr/>
          <p:nvPr/>
        </p:nvSpPr>
        <p:spPr bwMode="ltGray">
          <a:xfrm>
            <a:off x="6496089" y="205423"/>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4P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
        <p:nvSpPr>
          <p:cNvPr id="22" name="タイトル 1">
            <a:extLst>
              <a:ext uri="{FF2B5EF4-FFF2-40B4-BE49-F238E27FC236}">
                <a16:creationId xmlns:a16="http://schemas.microsoft.com/office/drawing/2014/main" id="{7894A4B7-45EE-400C-BBEB-2EA384AFF182}"/>
              </a:ext>
            </a:extLst>
          </p:cNvPr>
          <p:cNvSpPr>
            <a:spLocks noGrp="1"/>
          </p:cNvSpPr>
          <p:nvPr>
            <p:ph type="title"/>
          </p:nvPr>
        </p:nvSpPr>
        <p:spPr>
          <a:xfrm>
            <a:off x="539552" y="327142"/>
            <a:ext cx="5976680" cy="475529"/>
          </a:xfrm>
        </p:spPr>
        <p:txBody>
          <a:bodyPr/>
          <a:lstStyle/>
          <a:p>
            <a:r>
              <a:rPr kumimoji="1" lang="ja-JP" altLang="en-US" sz="2800" dirty="0"/>
              <a:t>リーダーの心がけ</a:t>
            </a:r>
          </a:p>
        </p:txBody>
      </p:sp>
    </p:spTree>
    <p:extLst>
      <p:ext uri="{BB962C8B-B14F-4D97-AF65-F5344CB8AC3E}">
        <p14:creationId xmlns:p14="http://schemas.microsoft.com/office/powerpoint/2010/main" val="314469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8">
            <a:extLst>
              <a:ext uri="{FF2B5EF4-FFF2-40B4-BE49-F238E27FC236}">
                <a16:creationId xmlns:a16="http://schemas.microsoft.com/office/drawing/2014/main" id="{68A0E23E-CAD4-4A7B-BCEB-58E0EA0A3B43}"/>
              </a:ext>
            </a:extLst>
          </p:cNvPr>
          <p:cNvSpPr txBox="1">
            <a:spLocks/>
          </p:cNvSpPr>
          <p:nvPr/>
        </p:nvSpPr>
        <p:spPr bwMode="gray">
          <a:xfrm>
            <a:off x="1127424" y="3506889"/>
            <a:ext cx="8229600" cy="475529"/>
          </a:xfrm>
          <a:prstGeom prst="rect">
            <a:avLst/>
          </a:prstGeom>
        </p:spPr>
        <p:txBody>
          <a:bodyPr lIns="0">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en-US" altLang="ja-JP" sz="3200"/>
              <a:t>1</a:t>
            </a:r>
            <a:r>
              <a:rPr lang="ja-JP" altLang="en-US" sz="3200"/>
              <a:t>分間スピーチ</a:t>
            </a:r>
            <a:endParaRPr lang="en-US" altLang="ja-JP" sz="3200"/>
          </a:p>
        </p:txBody>
      </p:sp>
      <p:sp>
        <p:nvSpPr>
          <p:cNvPr id="22" name="テキスト ボックス 21">
            <a:extLst>
              <a:ext uri="{FF2B5EF4-FFF2-40B4-BE49-F238E27FC236}">
                <a16:creationId xmlns:a16="http://schemas.microsoft.com/office/drawing/2014/main" id="{83834A12-DEFE-41B8-836B-72D512288A54}"/>
              </a:ext>
            </a:extLst>
          </p:cNvPr>
          <p:cNvSpPr txBox="1">
            <a:spLocks/>
          </p:cNvSpPr>
          <p:nvPr/>
        </p:nvSpPr>
        <p:spPr bwMode="gray">
          <a:xfrm>
            <a:off x="1115616" y="2708920"/>
            <a:ext cx="1224000" cy="492143"/>
          </a:xfrm>
          <a:prstGeom prst="roundRect">
            <a:avLst/>
          </a:prstGeom>
          <a:solidFill>
            <a:schemeClr val="bg1"/>
          </a:solidFill>
          <a:ln>
            <a:noFill/>
          </a:ln>
        </p:spPr>
        <p:txBody>
          <a:bodyPr wrap="square" tIns="108000" rtlCol="0" anchor="ctr">
            <a:noAutofit/>
          </a:bodyPr>
          <a:lstStyle/>
          <a:p>
            <a:pPr algn="ctr"/>
            <a:r>
              <a:rPr lang="ja-JP" altLang="en-US" sz="2000" spc="300">
                <a:solidFill>
                  <a:schemeClr val="accent3"/>
                </a:solidFill>
                <a:latin typeface="+mn-lt"/>
                <a:ea typeface="+mn-ea"/>
              </a:rPr>
              <a:t>講義</a:t>
            </a:r>
            <a:r>
              <a:rPr lang="en-US" altLang="ja-JP" sz="2000" spc="300">
                <a:solidFill>
                  <a:schemeClr val="accent3"/>
                </a:solidFill>
                <a:latin typeface="+mn-lt"/>
                <a:ea typeface="+mn-ea"/>
              </a:rPr>
              <a:t>5</a:t>
            </a:r>
            <a:endParaRPr kumimoji="1" lang="ja-JP" altLang="en-US" sz="2000" spc="300">
              <a:solidFill>
                <a:schemeClr val="accent3"/>
              </a:solidFill>
              <a:latin typeface="+mn-lt"/>
              <a:ea typeface="+mn-ea"/>
            </a:endParaRPr>
          </a:p>
        </p:txBody>
      </p:sp>
      <p:cxnSp>
        <p:nvCxnSpPr>
          <p:cNvPr id="23" name="直線コネクタ 22">
            <a:extLst>
              <a:ext uri="{FF2B5EF4-FFF2-40B4-BE49-F238E27FC236}">
                <a16:creationId xmlns:a16="http://schemas.microsoft.com/office/drawing/2014/main" id="{8F64ACDE-4E84-47A4-B403-138A4B123244}"/>
              </a:ext>
            </a:extLst>
          </p:cNvPr>
          <p:cNvCxnSpPr/>
          <p:nvPr/>
        </p:nvCxnSpPr>
        <p:spPr bwMode="gray">
          <a:xfrm>
            <a:off x="1187624" y="4077072"/>
            <a:ext cx="2658733" cy="0"/>
          </a:xfrm>
          <a:prstGeom prst="line">
            <a:avLst/>
          </a:prstGeom>
          <a:noFill/>
          <a:ln w="22225" cap="rnd" cmpd="sng" algn="ctr">
            <a:solidFill>
              <a:schemeClr val="bg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31014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B43F640F-A1B6-41B2-9B9C-28D64849086F}"/>
              </a:ext>
            </a:extLst>
          </p:cNvPr>
          <p:cNvSpPr/>
          <p:nvPr/>
        </p:nvSpPr>
        <p:spPr bwMode="gray">
          <a:xfrm>
            <a:off x="567262" y="1348995"/>
            <a:ext cx="8569646"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chemeClr val="accent3"/>
              </a:buClr>
            </a:pPr>
            <a:r>
              <a:rPr lang="en-US" altLang="ja-JP" b="1">
                <a:solidFill>
                  <a:schemeClr val="bg2">
                    <a:lumMod val="25000"/>
                  </a:schemeClr>
                </a:solidFill>
                <a:latin typeface="+mn-ea"/>
                <a:ea typeface="+mn-ea"/>
              </a:rPr>
              <a:t>30</a:t>
            </a:r>
            <a:r>
              <a:rPr lang="ja-JP" altLang="en-US" b="1">
                <a:solidFill>
                  <a:schemeClr val="bg2">
                    <a:lumMod val="25000"/>
                  </a:schemeClr>
                </a:solidFill>
                <a:latin typeface="+mn-ea"/>
                <a:ea typeface="+mn-ea"/>
              </a:rPr>
              <a:t>秒～</a:t>
            </a:r>
            <a:r>
              <a:rPr lang="en-US" altLang="ja-JP" b="1">
                <a:solidFill>
                  <a:schemeClr val="bg2">
                    <a:lumMod val="25000"/>
                  </a:schemeClr>
                </a:solidFill>
                <a:latin typeface="+mn-ea"/>
                <a:ea typeface="+mn-ea"/>
              </a:rPr>
              <a:t>1</a:t>
            </a:r>
            <a:r>
              <a:rPr lang="ja-JP" altLang="en-US" b="1">
                <a:solidFill>
                  <a:schemeClr val="bg2">
                    <a:lumMod val="25000"/>
                  </a:schemeClr>
                </a:solidFill>
                <a:latin typeface="+mn-ea"/>
                <a:ea typeface="+mn-ea"/>
              </a:rPr>
              <a:t>分間スピーチに挑戦！</a:t>
            </a:r>
          </a:p>
        </p:txBody>
      </p:sp>
      <p:sp>
        <p:nvSpPr>
          <p:cNvPr id="20" name="タイトル 1">
            <a:extLst>
              <a:ext uri="{FF2B5EF4-FFF2-40B4-BE49-F238E27FC236}">
                <a16:creationId xmlns:a16="http://schemas.microsoft.com/office/drawing/2014/main" id="{5DB9C4ED-5ED4-4FCC-96C1-80537BBE5E8D}"/>
              </a:ext>
            </a:extLst>
          </p:cNvPr>
          <p:cNvSpPr txBox="1">
            <a:spLocks/>
          </p:cNvSpPr>
          <p:nvPr/>
        </p:nvSpPr>
        <p:spPr bwMode="gray">
          <a:xfrm>
            <a:off x="1096155" y="277920"/>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0"/>
              <a:t>伝わる話し方</a:t>
            </a:r>
            <a:endParaRPr lang="en-US" altLang="ja-JP" sz="2800" spc="0"/>
          </a:p>
        </p:txBody>
      </p:sp>
      <p:sp>
        <p:nvSpPr>
          <p:cNvPr id="21" name="四角形: 角を丸くする 20">
            <a:extLst>
              <a:ext uri="{FF2B5EF4-FFF2-40B4-BE49-F238E27FC236}">
                <a16:creationId xmlns:a16="http://schemas.microsoft.com/office/drawing/2014/main" id="{5BC46A72-539A-4C26-BB17-802352017939}"/>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lang="en-US" altLang="ja-JP" b="1">
                <a:solidFill>
                  <a:schemeClr val="bg1"/>
                </a:solidFill>
                <a:latin typeface="+mn-lt"/>
              </a:rPr>
              <a:t>1</a:t>
            </a:r>
            <a:endParaRPr kumimoji="1" lang="ja-JP" altLang="en-US" sz="2400" b="1" i="0" u="none" strike="noStrike" cap="none" normalizeH="0" baseline="0">
              <a:ln>
                <a:noFill/>
              </a:ln>
              <a:solidFill>
                <a:schemeClr val="bg1"/>
              </a:solidFill>
              <a:effectLst/>
              <a:latin typeface="+mn-lt"/>
              <a:ea typeface="ＭＳ Ｐゴシック" panose="020B0600070205080204" pitchFamily="50" charset="-128"/>
            </a:endParaRPr>
          </a:p>
        </p:txBody>
      </p:sp>
      <p:pic>
        <p:nvPicPr>
          <p:cNvPr id="23" name="グラフィックス 22">
            <a:extLst>
              <a:ext uri="{FF2B5EF4-FFF2-40B4-BE49-F238E27FC236}">
                <a16:creationId xmlns:a16="http://schemas.microsoft.com/office/drawing/2014/main" id="{3EDD1EC2-8A97-409E-AEF4-27399D9DD7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rot="19513824" flipH="1">
            <a:off x="773798" y="2178117"/>
            <a:ext cx="942730" cy="1116000"/>
          </a:xfrm>
          <a:prstGeom prst="rect">
            <a:avLst/>
          </a:prstGeom>
        </p:spPr>
      </p:pic>
      <p:grpSp>
        <p:nvGrpSpPr>
          <p:cNvPr id="24" name="グループ化 23">
            <a:extLst>
              <a:ext uri="{FF2B5EF4-FFF2-40B4-BE49-F238E27FC236}">
                <a16:creationId xmlns:a16="http://schemas.microsoft.com/office/drawing/2014/main" id="{1103125E-743C-400F-9B6F-E550B372DBEA}"/>
              </a:ext>
            </a:extLst>
          </p:cNvPr>
          <p:cNvGrpSpPr/>
          <p:nvPr/>
        </p:nvGrpSpPr>
        <p:grpSpPr bwMode="gray">
          <a:xfrm>
            <a:off x="1559920" y="2252430"/>
            <a:ext cx="6813161" cy="1095220"/>
            <a:chOff x="1510219" y="2685188"/>
            <a:chExt cx="6813161" cy="1095220"/>
          </a:xfrm>
        </p:grpSpPr>
        <p:sp>
          <p:nvSpPr>
            <p:cNvPr id="25" name="正方形/長方形 24">
              <a:extLst>
                <a:ext uri="{FF2B5EF4-FFF2-40B4-BE49-F238E27FC236}">
                  <a16:creationId xmlns:a16="http://schemas.microsoft.com/office/drawing/2014/main" id="{782C5855-F630-4C10-8358-DF90638B777A}"/>
                </a:ext>
              </a:extLst>
            </p:cNvPr>
            <p:cNvSpPr/>
            <p:nvPr/>
          </p:nvSpPr>
          <p:spPr bwMode="gray">
            <a:xfrm>
              <a:off x="1617420" y="2880580"/>
              <a:ext cx="6621120" cy="89982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eaLnBrk="1" hangingPunct="1">
                <a:lnSpc>
                  <a:spcPct val="90000"/>
                </a:lnSpc>
                <a:spcBef>
                  <a:spcPts val="0"/>
                </a:spcBef>
              </a:pPr>
              <a:r>
                <a:rPr lang="ja-JP" altLang="en-US" sz="3600" b="1">
                  <a:solidFill>
                    <a:schemeClr val="accent2">
                      <a:lumMod val="60000"/>
                      <a:lumOff val="40000"/>
                    </a:schemeClr>
                  </a:solidFill>
                  <a:latin typeface="+mn-ea"/>
                  <a:ea typeface="+mn-ea"/>
                </a:rPr>
                <a:t>スポーツボランティアの魅力</a:t>
              </a:r>
              <a:endParaRPr kumimoji="1" lang="ja-JP" altLang="en-US" sz="3200">
                <a:solidFill>
                  <a:schemeClr val="accent2">
                    <a:lumMod val="60000"/>
                    <a:lumOff val="40000"/>
                  </a:schemeClr>
                </a:solidFill>
                <a:latin typeface="+mn-ea"/>
                <a:ea typeface="+mn-ea"/>
              </a:endParaRPr>
            </a:p>
          </p:txBody>
        </p:sp>
        <p:sp>
          <p:nvSpPr>
            <p:cNvPr id="26" name="正方形/長方形 25">
              <a:extLst>
                <a:ext uri="{FF2B5EF4-FFF2-40B4-BE49-F238E27FC236}">
                  <a16:creationId xmlns:a16="http://schemas.microsoft.com/office/drawing/2014/main" id="{4683C0AD-37E5-477A-BE96-B8EACF6D18F2}"/>
                </a:ext>
              </a:extLst>
            </p:cNvPr>
            <p:cNvSpPr/>
            <p:nvPr/>
          </p:nvSpPr>
          <p:spPr bwMode="gray">
            <a:xfrm>
              <a:off x="1510219" y="2685188"/>
              <a:ext cx="781325" cy="89982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eaLnBrk="1" hangingPunct="1">
                <a:lnSpc>
                  <a:spcPct val="90000"/>
                </a:lnSpc>
                <a:spcBef>
                  <a:spcPts val="0"/>
                </a:spcBef>
              </a:pPr>
              <a:r>
                <a:rPr lang="ja-JP" altLang="en-US" sz="3600" b="1">
                  <a:solidFill>
                    <a:schemeClr val="accent2">
                      <a:lumMod val="60000"/>
                      <a:lumOff val="40000"/>
                    </a:schemeClr>
                  </a:solidFill>
                  <a:latin typeface="+mn-ea"/>
                  <a:ea typeface="+mn-ea"/>
                </a:rPr>
                <a:t>“</a:t>
              </a:r>
              <a:endParaRPr kumimoji="1" lang="ja-JP" altLang="en-US" sz="3200">
                <a:solidFill>
                  <a:schemeClr val="accent2">
                    <a:lumMod val="60000"/>
                    <a:lumOff val="40000"/>
                  </a:schemeClr>
                </a:solidFill>
                <a:latin typeface="+mn-ea"/>
                <a:ea typeface="+mn-ea"/>
              </a:endParaRPr>
            </a:p>
          </p:txBody>
        </p:sp>
        <p:sp>
          <p:nvSpPr>
            <p:cNvPr id="27" name="正方形/長方形 26">
              <a:extLst>
                <a:ext uri="{FF2B5EF4-FFF2-40B4-BE49-F238E27FC236}">
                  <a16:creationId xmlns:a16="http://schemas.microsoft.com/office/drawing/2014/main" id="{D88E5E34-28B9-4BFD-B734-E73B24E01318}"/>
                </a:ext>
              </a:extLst>
            </p:cNvPr>
            <p:cNvSpPr/>
            <p:nvPr/>
          </p:nvSpPr>
          <p:spPr bwMode="gray">
            <a:xfrm>
              <a:off x="7542055" y="2704018"/>
              <a:ext cx="781325" cy="899828"/>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algn="ctr" eaLnBrk="1" hangingPunct="1">
                <a:lnSpc>
                  <a:spcPct val="90000"/>
                </a:lnSpc>
                <a:spcBef>
                  <a:spcPts val="0"/>
                </a:spcBef>
              </a:pPr>
              <a:r>
                <a:rPr lang="ja-JP" altLang="en-US" sz="3600" b="1">
                  <a:solidFill>
                    <a:schemeClr val="accent2">
                      <a:lumMod val="60000"/>
                      <a:lumOff val="40000"/>
                    </a:schemeClr>
                  </a:solidFill>
                  <a:latin typeface="+mn-ea"/>
                  <a:ea typeface="+mn-ea"/>
                </a:rPr>
                <a:t>“</a:t>
              </a:r>
              <a:endParaRPr kumimoji="1" lang="ja-JP" altLang="en-US" sz="3200">
                <a:solidFill>
                  <a:schemeClr val="accent2">
                    <a:lumMod val="60000"/>
                    <a:lumOff val="40000"/>
                  </a:schemeClr>
                </a:solidFill>
                <a:latin typeface="+mn-ea"/>
                <a:ea typeface="+mn-ea"/>
              </a:endParaRPr>
            </a:p>
          </p:txBody>
        </p:sp>
      </p:grpSp>
      <p:grpSp>
        <p:nvGrpSpPr>
          <p:cNvPr id="28" name="グループ化 27">
            <a:extLst>
              <a:ext uri="{FF2B5EF4-FFF2-40B4-BE49-F238E27FC236}">
                <a16:creationId xmlns:a16="http://schemas.microsoft.com/office/drawing/2014/main" id="{3DAAD03E-BDFF-43C1-86E4-DC730980474D}"/>
              </a:ext>
            </a:extLst>
          </p:cNvPr>
          <p:cNvGrpSpPr/>
          <p:nvPr/>
        </p:nvGrpSpPr>
        <p:grpSpPr bwMode="gray">
          <a:xfrm>
            <a:off x="660889" y="3429000"/>
            <a:ext cx="7822221" cy="1571213"/>
            <a:chOff x="914842" y="4113080"/>
            <a:chExt cx="7461859" cy="2160000"/>
          </a:xfrm>
        </p:grpSpPr>
        <p:sp>
          <p:nvSpPr>
            <p:cNvPr id="29" name="正方形/長方形 28">
              <a:extLst>
                <a:ext uri="{FF2B5EF4-FFF2-40B4-BE49-F238E27FC236}">
                  <a16:creationId xmlns:a16="http://schemas.microsoft.com/office/drawing/2014/main" id="{DC826A25-4181-4FD7-BE9B-2D4EB6107987}"/>
                </a:ext>
              </a:extLst>
            </p:cNvPr>
            <p:cNvSpPr/>
            <p:nvPr/>
          </p:nvSpPr>
          <p:spPr bwMode="gray">
            <a:xfrm>
              <a:off x="914842" y="4113080"/>
              <a:ext cx="7461859" cy="2160000"/>
            </a:xfrm>
            <a:prstGeom prst="rect">
              <a:avLst/>
            </a:prstGeom>
            <a:solidFill>
              <a:schemeClr val="accent3">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30" name="テキスト ボックス 29">
              <a:extLst>
                <a:ext uri="{FF2B5EF4-FFF2-40B4-BE49-F238E27FC236}">
                  <a16:creationId xmlns:a16="http://schemas.microsoft.com/office/drawing/2014/main" id="{738E08C4-D817-4BD4-8F59-CC61361619E1}"/>
                </a:ext>
              </a:extLst>
            </p:cNvPr>
            <p:cNvSpPr txBox="1"/>
            <p:nvPr/>
          </p:nvSpPr>
          <p:spPr bwMode="gray">
            <a:xfrm>
              <a:off x="1432338" y="4304819"/>
              <a:ext cx="6808104" cy="1554272"/>
            </a:xfrm>
            <a:prstGeom prst="rect">
              <a:avLst/>
            </a:prstGeom>
            <a:noFill/>
          </p:spPr>
          <p:txBody>
            <a:bodyPr wrap="square" lIns="0" rtlCol="0">
              <a:noAutofit/>
            </a:bodyPr>
            <a:lstStyle/>
            <a:p>
              <a:pPr>
                <a:lnSpc>
                  <a:spcPct val="120000"/>
                </a:lnSpc>
              </a:pPr>
              <a:r>
                <a:rPr lang="ja-JP" altLang="en-US">
                  <a:solidFill>
                    <a:schemeClr val="bg2">
                      <a:lumMod val="25000"/>
                    </a:schemeClr>
                  </a:solidFill>
                  <a:latin typeface="メイリオ" panose="020B0604030504040204" pitchFamily="50" charset="-128"/>
                  <a:ea typeface="メイリオ" panose="020B0604030504040204" pitchFamily="50" charset="-128"/>
                </a:rPr>
                <a:t>スポーツボランティアを経験したことのない人が、スポーツボランティアをやりたくなるように、その魅力を</a:t>
              </a:r>
              <a:r>
                <a:rPr lang="en-US" altLang="ja-JP">
                  <a:solidFill>
                    <a:schemeClr val="bg2">
                      <a:lumMod val="25000"/>
                    </a:schemeClr>
                  </a:solidFill>
                  <a:latin typeface="メイリオ" panose="020B0604030504040204" pitchFamily="50" charset="-128"/>
                  <a:ea typeface="メイリオ" panose="020B0604030504040204" pitchFamily="50" charset="-128"/>
                </a:rPr>
                <a:t>30</a:t>
              </a:r>
              <a:r>
                <a:rPr lang="ja-JP" altLang="en-US">
                  <a:solidFill>
                    <a:schemeClr val="bg2">
                      <a:lumMod val="25000"/>
                    </a:schemeClr>
                  </a:solidFill>
                  <a:latin typeface="メイリオ" panose="020B0604030504040204" pitchFamily="50" charset="-128"/>
                  <a:ea typeface="メイリオ" panose="020B0604030504040204" pitchFamily="50" charset="-128"/>
                </a:rPr>
                <a:t>秒～</a:t>
              </a:r>
              <a:r>
                <a:rPr lang="en-US" altLang="ja-JP">
                  <a:solidFill>
                    <a:schemeClr val="bg2">
                      <a:lumMod val="25000"/>
                    </a:schemeClr>
                  </a:solidFill>
                  <a:latin typeface="メイリオ" panose="020B0604030504040204" pitchFamily="50" charset="-128"/>
                  <a:ea typeface="メイリオ" panose="020B0604030504040204" pitchFamily="50" charset="-128"/>
                </a:rPr>
                <a:t>1</a:t>
              </a:r>
              <a:r>
                <a:rPr lang="ja-JP" altLang="en-US">
                  <a:solidFill>
                    <a:schemeClr val="bg2">
                      <a:lumMod val="25000"/>
                    </a:schemeClr>
                  </a:solidFill>
                  <a:latin typeface="メイリオ" panose="020B0604030504040204" pitchFamily="50" charset="-128"/>
                  <a:ea typeface="メイリオ" panose="020B0604030504040204" pitchFamily="50" charset="-128"/>
                </a:rPr>
                <a:t>分で語ってください</a:t>
              </a:r>
              <a:r>
                <a:rPr lang="ja-JP" altLang="en-US" sz="2000" b="1">
                  <a:solidFill>
                    <a:schemeClr val="bg2">
                      <a:lumMod val="25000"/>
                    </a:schemeClr>
                  </a:solidFill>
                  <a:latin typeface="メイリオ" panose="020B0604030504040204" pitchFamily="50" charset="-128"/>
                  <a:ea typeface="メイリオ" panose="020B0604030504040204" pitchFamily="50" charset="-128"/>
                </a:rPr>
                <a:t>。</a:t>
              </a:r>
            </a:p>
          </p:txBody>
        </p:sp>
        <p:sp>
          <p:nvSpPr>
            <p:cNvPr id="31" name="フリーフォーム: 図形 30">
              <a:extLst>
                <a:ext uri="{FF2B5EF4-FFF2-40B4-BE49-F238E27FC236}">
                  <a16:creationId xmlns:a16="http://schemas.microsoft.com/office/drawing/2014/main" id="{814E0B5D-817D-4948-9098-0BAFB0B1AFE9}"/>
                </a:ext>
              </a:extLst>
            </p:cNvPr>
            <p:cNvSpPr/>
            <p:nvPr/>
          </p:nvSpPr>
          <p:spPr bwMode="gray">
            <a:xfrm>
              <a:off x="914842" y="4113080"/>
              <a:ext cx="288000" cy="2160000"/>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sp>
          <p:nvSpPr>
            <p:cNvPr id="32" name="フリーフォーム: 図形 31">
              <a:extLst>
                <a:ext uri="{FF2B5EF4-FFF2-40B4-BE49-F238E27FC236}">
                  <a16:creationId xmlns:a16="http://schemas.microsoft.com/office/drawing/2014/main" id="{9CF31303-16F3-41B0-9B5B-67601A4172C4}"/>
                </a:ext>
              </a:extLst>
            </p:cNvPr>
            <p:cNvSpPr/>
            <p:nvPr/>
          </p:nvSpPr>
          <p:spPr bwMode="gray">
            <a:xfrm flipH="1">
              <a:off x="8088701" y="4113080"/>
              <a:ext cx="288000" cy="2160000"/>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grpSp>
      <p:sp>
        <p:nvSpPr>
          <p:cNvPr id="33" name="タイトル 1">
            <a:extLst>
              <a:ext uri="{FF2B5EF4-FFF2-40B4-BE49-F238E27FC236}">
                <a16:creationId xmlns:a16="http://schemas.microsoft.com/office/drawing/2014/main" id="{33D263D8-AFCC-4C77-9D31-08E81A336F25}"/>
              </a:ext>
            </a:extLst>
          </p:cNvPr>
          <p:cNvSpPr txBox="1">
            <a:spLocks/>
          </p:cNvSpPr>
          <p:nvPr/>
        </p:nvSpPr>
        <p:spPr bwMode="gray">
          <a:xfrm>
            <a:off x="962798" y="2406493"/>
            <a:ext cx="500449" cy="647640"/>
          </a:xfrm>
          <a:prstGeom prst="rect">
            <a:avLst/>
          </a:prstGeom>
        </p:spPr>
        <p:txBody>
          <a:bodyPr vert="horz" wrap="none" lIns="0" tIns="0" rIns="0" bIns="0" rtlCol="0" anchor="ctr">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lnSpc>
                <a:spcPct val="110000"/>
              </a:lnSpc>
            </a:pPr>
            <a:r>
              <a:rPr lang="ja-JP" altLang="en-US" sz="2000">
                <a:latin typeface="+mn-lt"/>
              </a:rPr>
              <a:t>お題</a:t>
            </a:r>
            <a:endParaRPr lang="en-US" altLang="ja-JP" sz="2000">
              <a:latin typeface="+mn-lt"/>
            </a:endParaRPr>
          </a:p>
        </p:txBody>
      </p:sp>
      <p:sp>
        <p:nvSpPr>
          <p:cNvPr id="16" name="矢印: 山形 15">
            <a:extLst>
              <a:ext uri="{FF2B5EF4-FFF2-40B4-BE49-F238E27FC236}">
                <a16:creationId xmlns:a16="http://schemas.microsoft.com/office/drawing/2014/main" id="{58290DE8-7B81-4EA9-A961-18D997BBA757}"/>
              </a:ext>
            </a:extLst>
          </p:cNvPr>
          <p:cNvSpPr/>
          <p:nvPr/>
        </p:nvSpPr>
        <p:spPr bwMode="auto">
          <a:xfrm>
            <a:off x="4266384" y="5254067"/>
            <a:ext cx="275388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sz="2800" b="1" dirty="0">
                <a:solidFill>
                  <a:schemeClr val="bg1"/>
                </a:solidFill>
                <a:latin typeface="+mn-ea"/>
                <a:ea typeface="+mn-ea"/>
              </a:rPr>
              <a:t>発表</a:t>
            </a:r>
            <a:endParaRPr kumimoji="1" lang="en-US" altLang="ja-JP" sz="2800" b="1" dirty="0">
              <a:solidFill>
                <a:schemeClr val="bg1"/>
              </a:solidFill>
              <a:latin typeface="+mn-ea"/>
              <a:ea typeface="+mn-ea"/>
            </a:endParaRPr>
          </a:p>
          <a:p>
            <a:pPr algn="ctr" eaLnBrk="1" hangingPunct="1">
              <a:lnSpc>
                <a:spcPct val="120000"/>
              </a:lnSpc>
              <a:spcBef>
                <a:spcPct val="20000"/>
              </a:spcBef>
            </a:pPr>
            <a:endParaRPr kumimoji="1" lang="ja-JP" altLang="en-US" sz="4000" b="1" dirty="0">
              <a:solidFill>
                <a:schemeClr val="bg1"/>
              </a:solidFill>
              <a:latin typeface="+mn-ea"/>
              <a:ea typeface="+mn-ea"/>
            </a:endParaRPr>
          </a:p>
        </p:txBody>
      </p:sp>
      <p:pic>
        <p:nvPicPr>
          <p:cNvPr id="17" name="グラフィックス 16">
            <a:extLst>
              <a:ext uri="{FF2B5EF4-FFF2-40B4-BE49-F238E27FC236}">
                <a16:creationId xmlns:a16="http://schemas.microsoft.com/office/drawing/2014/main" id="{18E271EB-23B2-4DAE-ABD3-117A899BDB4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5370569" y="5770723"/>
            <a:ext cx="730559" cy="730559"/>
          </a:xfrm>
          <a:prstGeom prst="rect">
            <a:avLst/>
          </a:prstGeom>
        </p:spPr>
      </p:pic>
      <p:sp>
        <p:nvSpPr>
          <p:cNvPr id="18" name="矢印: 山形 17">
            <a:extLst>
              <a:ext uri="{FF2B5EF4-FFF2-40B4-BE49-F238E27FC236}">
                <a16:creationId xmlns:a16="http://schemas.microsoft.com/office/drawing/2014/main" id="{A73CB83C-697C-4BEF-BF6F-A6F66DC06A19}"/>
              </a:ext>
            </a:extLst>
          </p:cNvPr>
          <p:cNvSpPr/>
          <p:nvPr/>
        </p:nvSpPr>
        <p:spPr bwMode="auto">
          <a:xfrm>
            <a:off x="2016552" y="5263189"/>
            <a:ext cx="275388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4000" b="1" dirty="0">
              <a:solidFill>
                <a:schemeClr val="bg1"/>
              </a:solidFill>
              <a:latin typeface="+mn-ea"/>
              <a:ea typeface="+mn-ea"/>
            </a:endParaRPr>
          </a:p>
        </p:txBody>
      </p:sp>
      <p:pic>
        <p:nvPicPr>
          <p:cNvPr id="19" name="図 18" descr="挿絵 が含まれている画像&#10;&#10;自動的に生成された説明">
            <a:extLst>
              <a:ext uri="{FF2B5EF4-FFF2-40B4-BE49-F238E27FC236}">
                <a16:creationId xmlns:a16="http://schemas.microsoft.com/office/drawing/2014/main" id="{ABFF4F08-D459-44B5-8ED2-F3635ECC07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3493" y="5785273"/>
            <a:ext cx="812809" cy="812809"/>
          </a:xfrm>
          <a:prstGeom prst="rect">
            <a:avLst/>
          </a:prstGeom>
        </p:spPr>
      </p:pic>
      <p:sp>
        <p:nvSpPr>
          <p:cNvPr id="22" name="テキスト ボックス 21">
            <a:extLst>
              <a:ext uri="{FF2B5EF4-FFF2-40B4-BE49-F238E27FC236}">
                <a16:creationId xmlns:a16="http://schemas.microsoft.com/office/drawing/2014/main" id="{FF7A110B-6088-4B3A-996D-523F56D06ECB}"/>
              </a:ext>
            </a:extLst>
          </p:cNvPr>
          <p:cNvSpPr txBox="1"/>
          <p:nvPr/>
        </p:nvSpPr>
        <p:spPr>
          <a:xfrm>
            <a:off x="2366120" y="5323608"/>
            <a:ext cx="2033472" cy="461665"/>
          </a:xfrm>
          <a:prstGeom prst="rect">
            <a:avLst/>
          </a:prstGeom>
          <a:noFill/>
        </p:spPr>
        <p:txBody>
          <a:bodyPr wrap="square" rtlCol="0">
            <a:spAutoFit/>
          </a:bodyPr>
          <a:lstStyle/>
          <a:p>
            <a:r>
              <a:rPr lang="ja-JP" altLang="en-US" b="1" spc="-150" dirty="0">
                <a:solidFill>
                  <a:schemeClr val="bg1"/>
                </a:solidFill>
                <a:latin typeface="+mn-ea"/>
                <a:ea typeface="+mn-ea"/>
              </a:rPr>
              <a:t>ワークシート</a:t>
            </a:r>
            <a:endParaRPr kumimoji="1" lang="ja-JP" altLang="en-US" b="1" spc="-150" dirty="0">
              <a:solidFill>
                <a:schemeClr val="bg1"/>
              </a:solidFill>
              <a:latin typeface="+mn-ea"/>
              <a:ea typeface="+mn-ea"/>
            </a:endParaRPr>
          </a:p>
        </p:txBody>
      </p:sp>
    </p:spTree>
    <p:extLst>
      <p:ext uri="{BB962C8B-B14F-4D97-AF65-F5344CB8AC3E}">
        <p14:creationId xmlns:p14="http://schemas.microsoft.com/office/powerpoint/2010/main" val="235013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0" fill="hold" grpId="0" nodeType="clickEffect">
                                  <p:stCondLst>
                                    <p:cond delay="0"/>
                                  </p:stCondLst>
                                  <p:childTnLst>
                                    <p:animEffect transition="out" filter="fade">
                                      <p:cBhvr>
                                        <p:cTn id="6" dur="1000" tmFilter="0, 0; .2, .5; .8, .5; 1, 0"/>
                                        <p:tgtEl>
                                          <p:spTgt spid="22"/>
                                        </p:tgtEl>
                                      </p:cBhvr>
                                    </p:animEffect>
                                    <p:animScale>
                                      <p:cBhvr>
                                        <p:cTn id="7" dur="500" autoRev="1" fill="hold"/>
                                        <p:tgtEl>
                                          <p:spTgt spid="22"/>
                                        </p:tgtEl>
                                      </p:cBhvr>
                                      <p:by x="105000" y="105000"/>
                                    </p:animScale>
                                  </p:childTnLst>
                                </p:cTn>
                              </p:par>
                              <p:par>
                                <p:cTn id="8" presetID="26" presetClass="emph" presetSubtype="0" repeatCount="20000" fill="hold" nodeType="withEffect">
                                  <p:stCondLst>
                                    <p:cond delay="0"/>
                                  </p:stCondLst>
                                  <p:childTnLst>
                                    <p:animEffect transition="out" filter="fade">
                                      <p:cBhvr>
                                        <p:cTn id="9" dur="1000" tmFilter="0, 0; .2, .5; .8, .5; 1, 0"/>
                                        <p:tgtEl>
                                          <p:spTgt spid="19"/>
                                        </p:tgtEl>
                                      </p:cBhvr>
                                    </p:animEffect>
                                    <p:animScale>
                                      <p:cBhvr>
                                        <p:cTn id="10" dur="500" autoRev="1" fill="hold"/>
                                        <p:tgtEl>
                                          <p:spTgt spid="19"/>
                                        </p:tgtEl>
                                      </p:cBhvr>
                                      <p:by x="105000" y="105000"/>
                                    </p:animScale>
                                  </p:childTnLst>
                                </p:cTn>
                              </p:par>
                              <p:par>
                                <p:cTn id="11" presetID="26" presetClass="emph" presetSubtype="0" repeatCount="20000" fill="hold" grpId="0" nodeType="withEffect">
                                  <p:stCondLst>
                                    <p:cond delay="0"/>
                                  </p:stCondLst>
                                  <p:childTnLst>
                                    <p:animEffect transition="out" filter="fade">
                                      <p:cBhvr>
                                        <p:cTn id="12" dur="1000" tmFilter="0, 0; .2, .5; .8, .5; 1, 0"/>
                                        <p:tgtEl>
                                          <p:spTgt spid="18"/>
                                        </p:tgtEl>
                                      </p:cBhvr>
                                    </p:animEffect>
                                    <p:animScale>
                                      <p:cBhvr>
                                        <p:cTn id="13" dur="500" autoRev="1" fill="hold"/>
                                        <p:tgtEl>
                                          <p:spTgt spid="18"/>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repeatCount="20000" fill="hold" grpId="0" nodeType="clickEffect">
                                  <p:stCondLst>
                                    <p:cond delay="0"/>
                                  </p:stCondLst>
                                  <p:childTnLst>
                                    <p:animEffect transition="out" filter="fade">
                                      <p:cBhvr>
                                        <p:cTn id="17" dur="1000" tmFilter="0, 0; .2, .5; .8, .5; 1, 0"/>
                                        <p:tgtEl>
                                          <p:spTgt spid="16"/>
                                        </p:tgtEl>
                                      </p:cBhvr>
                                    </p:animEffect>
                                    <p:animScale>
                                      <p:cBhvr>
                                        <p:cTn id="18" dur="500" autoRev="1" fill="hold"/>
                                        <p:tgtEl>
                                          <p:spTgt spid="16"/>
                                        </p:tgtEl>
                                      </p:cBhvr>
                                      <p:by x="105000" y="105000"/>
                                    </p:animScale>
                                  </p:childTnLst>
                                </p:cTn>
                              </p:par>
                              <p:par>
                                <p:cTn id="19" presetID="26" presetClass="emph" presetSubtype="0" repeatCount="20000" fill="hold" nodeType="withEffect">
                                  <p:stCondLst>
                                    <p:cond delay="0"/>
                                  </p:stCondLst>
                                  <p:childTnLst>
                                    <p:animEffect transition="out" filter="fade">
                                      <p:cBhvr>
                                        <p:cTn id="20" dur="1000" tmFilter="0, 0; .2, .5; .8, .5; 1, 0"/>
                                        <p:tgtEl>
                                          <p:spTgt spid="17"/>
                                        </p:tgtEl>
                                      </p:cBhvr>
                                    </p:animEffect>
                                    <p:animScale>
                                      <p:cBhvr>
                                        <p:cTn id="21"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7592EEE-36B4-4025-A567-6CC484282FB1}"/>
              </a:ext>
            </a:extLst>
          </p:cNvPr>
          <p:cNvSpPr/>
          <p:nvPr/>
        </p:nvSpPr>
        <p:spPr bwMode="gray">
          <a:xfrm>
            <a:off x="567262" y="1056691"/>
            <a:ext cx="8569646"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chemeClr val="accent3"/>
              </a:buClr>
            </a:pPr>
            <a:r>
              <a:rPr lang="ja-JP" altLang="en-US" dirty="0">
                <a:solidFill>
                  <a:schemeClr val="bg2">
                    <a:lumMod val="25000"/>
                  </a:schemeClr>
                </a:solidFill>
                <a:latin typeface="+mn-ea"/>
                <a:ea typeface="+mn-ea"/>
              </a:rPr>
              <a:t>相手に伝えるには</a:t>
            </a:r>
            <a:r>
              <a:rPr lang="en-US" altLang="ja-JP" dirty="0">
                <a:solidFill>
                  <a:schemeClr val="bg2">
                    <a:lumMod val="25000"/>
                  </a:schemeClr>
                </a:solidFill>
                <a:latin typeface="+mn-ea"/>
                <a:ea typeface="+mn-ea"/>
              </a:rPr>
              <a:t>…</a:t>
            </a:r>
            <a:endParaRPr lang="ja-JP" altLang="en-US" dirty="0">
              <a:solidFill>
                <a:schemeClr val="bg2">
                  <a:lumMod val="25000"/>
                </a:schemeClr>
              </a:solidFill>
              <a:latin typeface="+mn-ea"/>
              <a:ea typeface="+mn-ea"/>
            </a:endParaRPr>
          </a:p>
        </p:txBody>
      </p:sp>
      <p:sp>
        <p:nvSpPr>
          <p:cNvPr id="3" name="正方形/長方形 2">
            <a:extLst>
              <a:ext uri="{FF2B5EF4-FFF2-40B4-BE49-F238E27FC236}">
                <a16:creationId xmlns:a16="http://schemas.microsoft.com/office/drawing/2014/main" id="{1E01C655-24DB-40EB-AF02-5E8DABBEF35F}"/>
              </a:ext>
            </a:extLst>
          </p:cNvPr>
          <p:cNvSpPr/>
          <p:nvPr/>
        </p:nvSpPr>
        <p:spPr bwMode="gray">
          <a:xfrm>
            <a:off x="2123728" y="2476715"/>
            <a:ext cx="4464000" cy="210920"/>
          </a:xfrm>
          <a:prstGeom prst="rect">
            <a:avLst/>
          </a:prstGeom>
          <a:solidFill>
            <a:schemeClr val="accent2">
              <a:lumMod val="60000"/>
              <a:lumOff val="40000"/>
              <a:alpha val="6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18" name="テキスト ボックス 17">
            <a:extLst>
              <a:ext uri="{FF2B5EF4-FFF2-40B4-BE49-F238E27FC236}">
                <a16:creationId xmlns:a16="http://schemas.microsoft.com/office/drawing/2014/main" id="{BF28AFF1-E329-454C-A772-DC53953B3C56}"/>
              </a:ext>
            </a:extLst>
          </p:cNvPr>
          <p:cNvSpPr txBox="1"/>
          <p:nvPr/>
        </p:nvSpPr>
        <p:spPr bwMode="gray">
          <a:xfrm>
            <a:off x="1966051" y="1632194"/>
            <a:ext cx="4643438" cy="1107996"/>
          </a:xfrm>
          <a:prstGeom prst="rect">
            <a:avLst/>
          </a:prstGeom>
          <a:noFill/>
        </p:spPr>
        <p:txBody>
          <a:bodyPr wrap="square" rtlCol="0">
            <a:spAutoFit/>
          </a:bodyPr>
          <a:lstStyle/>
          <a:p>
            <a:pPr lvl="0" algn="ctr" eaLnBrk="1" hangingPunct="1">
              <a:spcBef>
                <a:spcPct val="30000"/>
              </a:spcBef>
            </a:pPr>
            <a:r>
              <a:rPr lang="ja-JP" altLang="en-US" sz="6600" b="1" spc="300" dirty="0">
                <a:solidFill>
                  <a:schemeClr val="accent3"/>
                </a:solidFill>
                <a:latin typeface="+mn-ea"/>
                <a:ea typeface="+mn-ea"/>
              </a:rPr>
              <a:t>自分の言葉</a:t>
            </a:r>
            <a:endParaRPr lang="en-US" altLang="ja-JP" sz="6600" b="1" spc="300" dirty="0">
              <a:solidFill>
                <a:schemeClr val="accent3"/>
              </a:solidFill>
              <a:latin typeface="+mn-ea"/>
              <a:ea typeface="+mn-ea"/>
            </a:endParaRPr>
          </a:p>
        </p:txBody>
      </p:sp>
      <p:sp>
        <p:nvSpPr>
          <p:cNvPr id="19" name="正方形/長方形 18">
            <a:extLst>
              <a:ext uri="{FF2B5EF4-FFF2-40B4-BE49-F238E27FC236}">
                <a16:creationId xmlns:a16="http://schemas.microsoft.com/office/drawing/2014/main" id="{4212F98E-DFBF-4B1A-802C-8B61DEE30B9A}"/>
              </a:ext>
            </a:extLst>
          </p:cNvPr>
          <p:cNvSpPr/>
          <p:nvPr/>
        </p:nvSpPr>
        <p:spPr bwMode="gray">
          <a:xfrm>
            <a:off x="6820205" y="2238261"/>
            <a:ext cx="1836551"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ja-JP" altLang="en-US" b="1" dirty="0">
                <a:solidFill>
                  <a:schemeClr val="bg2">
                    <a:lumMod val="25000"/>
                  </a:schemeClr>
                </a:solidFill>
                <a:latin typeface="+mn-ea"/>
                <a:ea typeface="+mn-ea"/>
              </a:rPr>
              <a:t>で話す</a:t>
            </a:r>
            <a:endParaRPr lang="en-US" altLang="ja-JP" b="1" dirty="0">
              <a:solidFill>
                <a:schemeClr val="bg2">
                  <a:lumMod val="25000"/>
                </a:schemeClr>
              </a:solidFill>
              <a:latin typeface="+mn-ea"/>
              <a:ea typeface="+mn-ea"/>
            </a:endParaRPr>
          </a:p>
          <a:p>
            <a:pPr eaLnBrk="1" hangingPunct="1">
              <a:lnSpc>
                <a:spcPct val="120000"/>
              </a:lnSpc>
              <a:spcBef>
                <a:spcPct val="20000"/>
              </a:spcBef>
              <a:buClr>
                <a:srgbClr val="0000FF"/>
              </a:buClr>
            </a:pPr>
            <a:endParaRPr lang="en-US" altLang="ja-JP" b="1" dirty="0">
              <a:solidFill>
                <a:schemeClr val="tx1">
                  <a:lumMod val="75000"/>
                  <a:lumOff val="25000"/>
                </a:schemeClr>
              </a:solidFill>
              <a:latin typeface="+mn-ea"/>
              <a:ea typeface="+mn-ea"/>
            </a:endParaRPr>
          </a:p>
          <a:p>
            <a:pPr eaLnBrk="1" hangingPunct="1">
              <a:lnSpc>
                <a:spcPct val="120000"/>
              </a:lnSpc>
              <a:spcBef>
                <a:spcPct val="20000"/>
              </a:spcBef>
              <a:buClr>
                <a:srgbClr val="0000FF"/>
              </a:buClr>
            </a:pPr>
            <a:endParaRPr lang="en-US" altLang="ja-JP" b="1" dirty="0">
              <a:solidFill>
                <a:schemeClr val="tx1">
                  <a:lumMod val="75000"/>
                  <a:lumOff val="25000"/>
                </a:schemeClr>
              </a:solidFill>
              <a:latin typeface="+mn-ea"/>
              <a:ea typeface="+mn-ea"/>
            </a:endParaRPr>
          </a:p>
          <a:p>
            <a:pPr eaLnBrk="1" hangingPunct="1">
              <a:lnSpc>
                <a:spcPct val="120000"/>
              </a:lnSpc>
              <a:spcBef>
                <a:spcPct val="20000"/>
              </a:spcBef>
              <a:buClr>
                <a:srgbClr val="0000FF"/>
              </a:buClr>
            </a:pPr>
            <a:endParaRPr lang="en-US" altLang="ja-JP" b="1" dirty="0">
              <a:solidFill>
                <a:schemeClr val="tx1">
                  <a:lumMod val="75000"/>
                  <a:lumOff val="25000"/>
                </a:schemeClr>
              </a:solidFill>
              <a:latin typeface="+mn-ea"/>
              <a:ea typeface="+mn-ea"/>
            </a:endParaRPr>
          </a:p>
          <a:p>
            <a:pPr eaLnBrk="1" hangingPunct="1">
              <a:lnSpc>
                <a:spcPct val="120000"/>
              </a:lnSpc>
              <a:spcBef>
                <a:spcPct val="20000"/>
              </a:spcBef>
              <a:buClr>
                <a:srgbClr val="0000FF"/>
              </a:buClr>
            </a:pPr>
            <a:endParaRPr lang="en-US" altLang="ja-JP" b="1" dirty="0">
              <a:solidFill>
                <a:schemeClr val="tx1">
                  <a:lumMod val="75000"/>
                  <a:lumOff val="25000"/>
                </a:schemeClr>
              </a:solidFill>
              <a:latin typeface="+mn-ea"/>
              <a:ea typeface="+mn-ea"/>
            </a:endParaRPr>
          </a:p>
          <a:p>
            <a:pPr eaLnBrk="1" hangingPunct="1">
              <a:lnSpc>
                <a:spcPct val="120000"/>
              </a:lnSpc>
              <a:spcBef>
                <a:spcPct val="20000"/>
              </a:spcBef>
              <a:buClr>
                <a:srgbClr val="0000FF"/>
              </a:buClr>
            </a:pPr>
            <a:endParaRPr lang="en-US" altLang="ja-JP" b="1" dirty="0">
              <a:solidFill>
                <a:schemeClr val="tx1">
                  <a:lumMod val="75000"/>
                  <a:lumOff val="25000"/>
                </a:schemeClr>
              </a:solidFill>
              <a:latin typeface="+mn-ea"/>
              <a:ea typeface="+mn-ea"/>
            </a:endParaRPr>
          </a:p>
        </p:txBody>
      </p:sp>
      <p:sp>
        <p:nvSpPr>
          <p:cNvPr id="6" name="二等辺三角形 5">
            <a:extLst>
              <a:ext uri="{FF2B5EF4-FFF2-40B4-BE49-F238E27FC236}">
                <a16:creationId xmlns:a16="http://schemas.microsoft.com/office/drawing/2014/main" id="{9689C999-C07B-4358-A10D-30D3FC3FED98}"/>
              </a:ext>
            </a:extLst>
          </p:cNvPr>
          <p:cNvSpPr/>
          <p:nvPr/>
        </p:nvSpPr>
        <p:spPr bwMode="gray">
          <a:xfrm rot="10800000">
            <a:off x="4122000" y="3018411"/>
            <a:ext cx="900000" cy="291971"/>
          </a:xfrm>
          <a:prstGeom prst="triangle">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dirty="0">
              <a:latin typeface="+mn-ea"/>
              <a:ea typeface="+mn-ea"/>
            </a:endParaRPr>
          </a:p>
        </p:txBody>
      </p:sp>
      <p:sp>
        <p:nvSpPr>
          <p:cNvPr id="7" name="テキスト ボックス 6">
            <a:extLst>
              <a:ext uri="{FF2B5EF4-FFF2-40B4-BE49-F238E27FC236}">
                <a16:creationId xmlns:a16="http://schemas.microsoft.com/office/drawing/2014/main" id="{886D0AF5-4AC7-4E75-8E4B-DBF788CFD21B}"/>
              </a:ext>
            </a:extLst>
          </p:cNvPr>
          <p:cNvSpPr txBox="1"/>
          <p:nvPr/>
        </p:nvSpPr>
        <p:spPr bwMode="gray">
          <a:xfrm>
            <a:off x="230946" y="3933807"/>
            <a:ext cx="8682108" cy="658642"/>
          </a:xfrm>
          <a:prstGeom prst="rect">
            <a:avLst/>
          </a:prstGeom>
          <a:noFill/>
        </p:spPr>
        <p:txBody>
          <a:bodyPr wrap="square" rtlCol="0">
            <a:spAutoFit/>
          </a:bodyPr>
          <a:lstStyle/>
          <a:p>
            <a:pPr algn="ctr" eaLnBrk="1" hangingPunct="1">
              <a:lnSpc>
                <a:spcPct val="120000"/>
              </a:lnSpc>
              <a:spcBef>
                <a:spcPct val="20000"/>
              </a:spcBef>
              <a:buClr>
                <a:srgbClr val="0000FF"/>
              </a:buClr>
            </a:pPr>
            <a:r>
              <a:rPr lang="ja-JP" altLang="en-US" sz="3200" b="1" spc="200" dirty="0">
                <a:solidFill>
                  <a:schemeClr val="accent3"/>
                </a:solidFill>
                <a:latin typeface="+mn-ea"/>
                <a:ea typeface="+mn-ea"/>
              </a:rPr>
              <a:t>具体的な経験を語ることが大切</a:t>
            </a:r>
          </a:p>
        </p:txBody>
      </p:sp>
      <p:sp>
        <p:nvSpPr>
          <p:cNvPr id="16" name="正方形/長方形 15">
            <a:extLst>
              <a:ext uri="{FF2B5EF4-FFF2-40B4-BE49-F238E27FC236}">
                <a16:creationId xmlns:a16="http://schemas.microsoft.com/office/drawing/2014/main" id="{8A39154F-C379-4BC8-A454-654C5AC71A66}"/>
              </a:ext>
            </a:extLst>
          </p:cNvPr>
          <p:cNvSpPr/>
          <p:nvPr/>
        </p:nvSpPr>
        <p:spPr bwMode="gray">
          <a:xfrm>
            <a:off x="567262" y="3535128"/>
            <a:ext cx="2873168"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ja-JP" altLang="en-US" dirty="0">
                <a:solidFill>
                  <a:schemeClr val="bg2">
                    <a:lumMod val="25000"/>
                  </a:schemeClr>
                </a:solidFill>
                <a:latin typeface="+mn-ea"/>
                <a:ea typeface="+mn-ea"/>
              </a:rPr>
              <a:t>今回の場合は</a:t>
            </a:r>
            <a:r>
              <a:rPr lang="en-US" altLang="ja-JP" dirty="0">
                <a:solidFill>
                  <a:schemeClr val="bg2">
                    <a:lumMod val="25000"/>
                  </a:schemeClr>
                </a:solidFill>
                <a:latin typeface="+mn-ea"/>
                <a:ea typeface="+mn-ea"/>
              </a:rPr>
              <a:t>…</a:t>
            </a:r>
            <a:endParaRPr lang="en-US" altLang="ja-JP" b="1" dirty="0">
              <a:solidFill>
                <a:schemeClr val="bg2">
                  <a:lumMod val="25000"/>
                </a:schemeClr>
              </a:solidFill>
              <a:latin typeface="+mn-ea"/>
              <a:ea typeface="+mn-ea"/>
            </a:endParaRPr>
          </a:p>
          <a:p>
            <a:pPr eaLnBrk="1" hangingPunct="1">
              <a:lnSpc>
                <a:spcPct val="120000"/>
              </a:lnSpc>
              <a:spcBef>
                <a:spcPct val="20000"/>
              </a:spcBef>
              <a:buClr>
                <a:srgbClr val="0000FF"/>
              </a:buClr>
            </a:pPr>
            <a:endParaRPr lang="en-US" altLang="ja-JP" sz="2000" b="1" dirty="0">
              <a:solidFill>
                <a:schemeClr val="tx1">
                  <a:lumMod val="75000"/>
                  <a:lumOff val="25000"/>
                </a:schemeClr>
              </a:solidFill>
              <a:latin typeface="+mn-ea"/>
              <a:ea typeface="+mn-ea"/>
            </a:endParaRPr>
          </a:p>
          <a:p>
            <a:pPr eaLnBrk="1" hangingPunct="1">
              <a:lnSpc>
                <a:spcPct val="120000"/>
              </a:lnSpc>
              <a:spcBef>
                <a:spcPct val="20000"/>
              </a:spcBef>
              <a:buClr>
                <a:srgbClr val="0000FF"/>
              </a:buClr>
            </a:pPr>
            <a:endParaRPr lang="en-US" altLang="ja-JP" sz="2000" b="1" dirty="0">
              <a:solidFill>
                <a:schemeClr val="tx1">
                  <a:lumMod val="75000"/>
                  <a:lumOff val="25000"/>
                </a:schemeClr>
              </a:solidFill>
              <a:latin typeface="+mn-ea"/>
              <a:ea typeface="+mn-ea"/>
            </a:endParaRPr>
          </a:p>
          <a:p>
            <a:pPr eaLnBrk="1" hangingPunct="1">
              <a:lnSpc>
                <a:spcPct val="120000"/>
              </a:lnSpc>
              <a:spcBef>
                <a:spcPct val="20000"/>
              </a:spcBef>
              <a:buClr>
                <a:srgbClr val="0000FF"/>
              </a:buClr>
            </a:pPr>
            <a:endParaRPr lang="en-US" altLang="ja-JP" sz="2000" b="1" dirty="0">
              <a:solidFill>
                <a:schemeClr val="tx1">
                  <a:lumMod val="75000"/>
                  <a:lumOff val="25000"/>
                </a:schemeClr>
              </a:solidFill>
              <a:latin typeface="+mn-ea"/>
              <a:ea typeface="+mn-ea"/>
            </a:endParaRPr>
          </a:p>
        </p:txBody>
      </p:sp>
      <p:grpSp>
        <p:nvGrpSpPr>
          <p:cNvPr id="29" name="グループ化 28">
            <a:extLst>
              <a:ext uri="{FF2B5EF4-FFF2-40B4-BE49-F238E27FC236}">
                <a16:creationId xmlns:a16="http://schemas.microsoft.com/office/drawing/2014/main" id="{002B745A-FD6E-4C4A-84C7-B30BE5817BCA}"/>
              </a:ext>
            </a:extLst>
          </p:cNvPr>
          <p:cNvGrpSpPr/>
          <p:nvPr/>
        </p:nvGrpSpPr>
        <p:grpSpPr bwMode="gray">
          <a:xfrm>
            <a:off x="868056" y="4707894"/>
            <a:ext cx="7407888" cy="1666578"/>
            <a:chOff x="916899" y="4509120"/>
            <a:chExt cx="7407888" cy="1666578"/>
          </a:xfrm>
        </p:grpSpPr>
        <p:sp>
          <p:nvSpPr>
            <p:cNvPr id="20" name="楕円 19">
              <a:extLst>
                <a:ext uri="{FF2B5EF4-FFF2-40B4-BE49-F238E27FC236}">
                  <a16:creationId xmlns:a16="http://schemas.microsoft.com/office/drawing/2014/main" id="{381FD7D6-B239-4B02-A4AC-14ACA1C18EBE}"/>
                </a:ext>
              </a:extLst>
            </p:cNvPr>
            <p:cNvSpPr/>
            <p:nvPr/>
          </p:nvSpPr>
          <p:spPr bwMode="gray">
            <a:xfrm>
              <a:off x="916899" y="4519698"/>
              <a:ext cx="1656000" cy="1656000"/>
            </a:xfrm>
            <a:prstGeom prst="ellipse">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r>
                <a:rPr lang="ja-JP" altLang="en-US" b="1" dirty="0">
                  <a:solidFill>
                    <a:schemeClr val="bg1"/>
                  </a:solidFill>
                  <a:latin typeface="+mn-ea"/>
                  <a:ea typeface="+mn-ea"/>
                </a:rPr>
                <a:t>いつ</a:t>
              </a:r>
              <a:endParaRPr lang="en-US" altLang="ja-JP" b="1" dirty="0">
                <a:solidFill>
                  <a:schemeClr val="bg1"/>
                </a:solidFill>
                <a:latin typeface="+mn-ea"/>
                <a:ea typeface="+mn-ea"/>
              </a:endParaRPr>
            </a:p>
          </p:txBody>
        </p:sp>
        <p:sp>
          <p:nvSpPr>
            <p:cNvPr id="21" name="楕円 20">
              <a:extLst>
                <a:ext uri="{FF2B5EF4-FFF2-40B4-BE49-F238E27FC236}">
                  <a16:creationId xmlns:a16="http://schemas.microsoft.com/office/drawing/2014/main" id="{55E7731A-0B46-4D6E-8511-5A885122B775}"/>
                </a:ext>
              </a:extLst>
            </p:cNvPr>
            <p:cNvSpPr/>
            <p:nvPr/>
          </p:nvSpPr>
          <p:spPr bwMode="gray">
            <a:xfrm>
              <a:off x="2834195" y="4509120"/>
              <a:ext cx="1656000" cy="1656000"/>
            </a:xfrm>
            <a:prstGeom prst="ellipse">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r>
                <a:rPr lang="ja-JP" altLang="en-US" b="1" dirty="0">
                  <a:solidFill>
                    <a:schemeClr val="bg1"/>
                  </a:solidFill>
                  <a:latin typeface="+mn-ea"/>
                  <a:ea typeface="+mn-ea"/>
                </a:rPr>
                <a:t>どこで</a:t>
              </a:r>
              <a:endParaRPr lang="en-US" altLang="ja-JP" b="1" dirty="0">
                <a:solidFill>
                  <a:schemeClr val="bg1"/>
                </a:solidFill>
                <a:latin typeface="+mn-ea"/>
                <a:ea typeface="+mn-ea"/>
              </a:endParaRPr>
            </a:p>
          </p:txBody>
        </p:sp>
        <p:sp>
          <p:nvSpPr>
            <p:cNvPr id="22" name="楕円 21">
              <a:extLst>
                <a:ext uri="{FF2B5EF4-FFF2-40B4-BE49-F238E27FC236}">
                  <a16:creationId xmlns:a16="http://schemas.microsoft.com/office/drawing/2014/main" id="{EDFBE333-7F8D-4001-ACD3-C2F0DC10E346}"/>
                </a:ext>
              </a:extLst>
            </p:cNvPr>
            <p:cNvSpPr/>
            <p:nvPr/>
          </p:nvSpPr>
          <p:spPr bwMode="gray">
            <a:xfrm>
              <a:off x="4751491" y="4509120"/>
              <a:ext cx="1656000" cy="1656000"/>
            </a:xfrm>
            <a:prstGeom prst="ellipse">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r>
                <a:rPr lang="ja-JP" altLang="en-US" b="1" dirty="0">
                  <a:solidFill>
                    <a:schemeClr val="bg1"/>
                  </a:solidFill>
                  <a:latin typeface="+mn-ea"/>
                  <a:ea typeface="+mn-ea"/>
                </a:rPr>
                <a:t>どんな</a:t>
              </a:r>
              <a:endParaRPr lang="en-US" altLang="ja-JP" b="1" dirty="0">
                <a:solidFill>
                  <a:schemeClr val="bg1"/>
                </a:solidFill>
                <a:latin typeface="+mn-ea"/>
                <a:ea typeface="+mn-ea"/>
              </a:endParaRPr>
            </a:p>
            <a:p>
              <a:pPr algn="ctr" eaLnBrk="1" hangingPunct="1">
                <a:lnSpc>
                  <a:spcPct val="120000"/>
                </a:lnSpc>
                <a:spcBef>
                  <a:spcPts val="0"/>
                </a:spcBef>
                <a:buClr>
                  <a:srgbClr val="0000FF"/>
                </a:buClr>
              </a:pPr>
              <a:r>
                <a:rPr lang="ja-JP" altLang="en-US" b="1" dirty="0">
                  <a:solidFill>
                    <a:schemeClr val="bg1"/>
                  </a:solidFill>
                  <a:latin typeface="+mn-ea"/>
                  <a:ea typeface="+mn-ea"/>
                </a:rPr>
                <a:t>活動を</a:t>
              </a:r>
              <a:endParaRPr lang="en-US" altLang="ja-JP" b="1" dirty="0">
                <a:solidFill>
                  <a:schemeClr val="bg1"/>
                </a:solidFill>
                <a:latin typeface="+mn-ea"/>
                <a:ea typeface="+mn-ea"/>
              </a:endParaRPr>
            </a:p>
            <a:p>
              <a:pPr algn="ctr" eaLnBrk="1" hangingPunct="1">
                <a:lnSpc>
                  <a:spcPct val="120000"/>
                </a:lnSpc>
                <a:spcBef>
                  <a:spcPts val="0"/>
                </a:spcBef>
                <a:buClr>
                  <a:srgbClr val="0000FF"/>
                </a:buClr>
              </a:pPr>
              <a:r>
                <a:rPr lang="ja-JP" altLang="en-US" b="1" dirty="0">
                  <a:solidFill>
                    <a:schemeClr val="bg1"/>
                  </a:solidFill>
                  <a:latin typeface="+mn-ea"/>
                  <a:ea typeface="+mn-ea"/>
                </a:rPr>
                <a:t>通して</a:t>
              </a:r>
              <a:endParaRPr lang="en-US" altLang="ja-JP" sz="2000" b="1" dirty="0">
                <a:solidFill>
                  <a:schemeClr val="bg1"/>
                </a:solidFill>
                <a:latin typeface="+mn-ea"/>
                <a:ea typeface="+mn-ea"/>
              </a:endParaRPr>
            </a:p>
          </p:txBody>
        </p:sp>
        <p:sp>
          <p:nvSpPr>
            <p:cNvPr id="23" name="楕円 22">
              <a:extLst>
                <a:ext uri="{FF2B5EF4-FFF2-40B4-BE49-F238E27FC236}">
                  <a16:creationId xmlns:a16="http://schemas.microsoft.com/office/drawing/2014/main" id="{F52B17DF-DC63-4FCD-A8B0-4F7194DB89D3}"/>
                </a:ext>
              </a:extLst>
            </p:cNvPr>
            <p:cNvSpPr/>
            <p:nvPr/>
          </p:nvSpPr>
          <p:spPr bwMode="gray">
            <a:xfrm>
              <a:off x="6668787" y="4509120"/>
              <a:ext cx="1656000" cy="1656000"/>
            </a:xfrm>
            <a:prstGeom prst="ellipse">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r>
                <a:rPr lang="ja-JP" altLang="en-US" b="1" dirty="0">
                  <a:solidFill>
                    <a:schemeClr val="bg1"/>
                  </a:solidFill>
                  <a:latin typeface="+mn-ea"/>
                  <a:ea typeface="+mn-ea"/>
                </a:rPr>
                <a:t>なにを</a:t>
              </a:r>
              <a:endParaRPr lang="en-US" altLang="ja-JP" b="1" dirty="0">
                <a:solidFill>
                  <a:schemeClr val="bg1"/>
                </a:solidFill>
                <a:latin typeface="+mn-ea"/>
                <a:ea typeface="+mn-ea"/>
              </a:endParaRPr>
            </a:p>
            <a:p>
              <a:pPr algn="ctr" eaLnBrk="1" hangingPunct="1">
                <a:lnSpc>
                  <a:spcPct val="120000"/>
                </a:lnSpc>
                <a:spcBef>
                  <a:spcPts val="0"/>
                </a:spcBef>
                <a:buClr>
                  <a:srgbClr val="0000FF"/>
                </a:buClr>
              </a:pPr>
              <a:r>
                <a:rPr lang="ja-JP" altLang="en-US" b="1" dirty="0">
                  <a:solidFill>
                    <a:schemeClr val="bg1"/>
                  </a:solidFill>
                  <a:latin typeface="+mn-ea"/>
                  <a:ea typeface="+mn-ea"/>
                </a:rPr>
                <a:t>感じたか</a:t>
              </a:r>
              <a:endParaRPr lang="en-US" altLang="ja-JP" b="1" dirty="0">
                <a:solidFill>
                  <a:schemeClr val="bg1"/>
                </a:solidFill>
                <a:latin typeface="+mn-ea"/>
                <a:ea typeface="+mn-ea"/>
              </a:endParaRPr>
            </a:p>
          </p:txBody>
        </p:sp>
        <p:sp>
          <p:nvSpPr>
            <p:cNvPr id="24" name="楕円 23">
              <a:extLst>
                <a:ext uri="{FF2B5EF4-FFF2-40B4-BE49-F238E27FC236}">
                  <a16:creationId xmlns:a16="http://schemas.microsoft.com/office/drawing/2014/main" id="{3BBBFEAE-414E-4597-A251-19C97DF0219C}"/>
                </a:ext>
              </a:extLst>
            </p:cNvPr>
            <p:cNvSpPr/>
            <p:nvPr/>
          </p:nvSpPr>
          <p:spPr bwMode="gray">
            <a:xfrm>
              <a:off x="988899" y="4591698"/>
              <a:ext cx="1512000" cy="1512000"/>
            </a:xfrm>
            <a:prstGeom prst="ellipse">
              <a:avLst/>
            </a:prstGeom>
            <a:no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2000" b="1" dirty="0">
                <a:solidFill>
                  <a:schemeClr val="bg1"/>
                </a:solidFill>
                <a:latin typeface="+mn-ea"/>
                <a:ea typeface="+mn-ea"/>
              </a:endParaRPr>
            </a:p>
          </p:txBody>
        </p:sp>
        <p:sp>
          <p:nvSpPr>
            <p:cNvPr id="25" name="楕円 24">
              <a:extLst>
                <a:ext uri="{FF2B5EF4-FFF2-40B4-BE49-F238E27FC236}">
                  <a16:creationId xmlns:a16="http://schemas.microsoft.com/office/drawing/2014/main" id="{717D0CB1-C598-4DFD-BC5F-23D09A2A13AE}"/>
                </a:ext>
              </a:extLst>
            </p:cNvPr>
            <p:cNvSpPr/>
            <p:nvPr/>
          </p:nvSpPr>
          <p:spPr bwMode="gray">
            <a:xfrm>
              <a:off x="2906195" y="4591698"/>
              <a:ext cx="1512000" cy="1512000"/>
            </a:xfrm>
            <a:prstGeom prst="ellipse">
              <a:avLst/>
            </a:prstGeom>
            <a:no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2000" b="1" dirty="0">
                <a:solidFill>
                  <a:schemeClr val="bg1"/>
                </a:solidFill>
                <a:latin typeface="+mn-ea"/>
                <a:ea typeface="+mn-ea"/>
              </a:endParaRPr>
            </a:p>
          </p:txBody>
        </p:sp>
        <p:sp>
          <p:nvSpPr>
            <p:cNvPr id="27" name="楕円 26">
              <a:extLst>
                <a:ext uri="{FF2B5EF4-FFF2-40B4-BE49-F238E27FC236}">
                  <a16:creationId xmlns:a16="http://schemas.microsoft.com/office/drawing/2014/main" id="{23AB0DF5-3974-4EDB-9DAB-E3ABC0077FC9}"/>
                </a:ext>
              </a:extLst>
            </p:cNvPr>
            <p:cNvSpPr/>
            <p:nvPr/>
          </p:nvSpPr>
          <p:spPr bwMode="gray">
            <a:xfrm>
              <a:off x="4823491" y="4591698"/>
              <a:ext cx="1512000" cy="1512000"/>
            </a:xfrm>
            <a:prstGeom prst="ellipse">
              <a:avLst/>
            </a:prstGeom>
            <a:no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2000" b="1" dirty="0">
                <a:solidFill>
                  <a:schemeClr val="bg1"/>
                </a:solidFill>
                <a:latin typeface="+mn-ea"/>
                <a:ea typeface="+mn-ea"/>
              </a:endParaRPr>
            </a:p>
          </p:txBody>
        </p:sp>
        <p:sp>
          <p:nvSpPr>
            <p:cNvPr id="28" name="楕円 27">
              <a:extLst>
                <a:ext uri="{FF2B5EF4-FFF2-40B4-BE49-F238E27FC236}">
                  <a16:creationId xmlns:a16="http://schemas.microsoft.com/office/drawing/2014/main" id="{A74A4F11-0A3F-4D64-A9B3-2EAD1E1FDEB9}"/>
                </a:ext>
              </a:extLst>
            </p:cNvPr>
            <p:cNvSpPr/>
            <p:nvPr/>
          </p:nvSpPr>
          <p:spPr bwMode="gray">
            <a:xfrm>
              <a:off x="6740787" y="4581120"/>
              <a:ext cx="1512000" cy="1512000"/>
            </a:xfrm>
            <a:prstGeom prst="ellipse">
              <a:avLst/>
            </a:prstGeom>
            <a:no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2000" b="1" dirty="0">
                <a:solidFill>
                  <a:schemeClr val="bg1"/>
                </a:solidFill>
                <a:latin typeface="+mn-ea"/>
                <a:ea typeface="+mn-ea"/>
              </a:endParaRPr>
            </a:p>
          </p:txBody>
        </p:sp>
      </p:grpSp>
      <p:sp>
        <p:nvSpPr>
          <p:cNvPr id="5" name="タイトル 4">
            <a:extLst>
              <a:ext uri="{FF2B5EF4-FFF2-40B4-BE49-F238E27FC236}">
                <a16:creationId xmlns:a16="http://schemas.microsoft.com/office/drawing/2014/main" id="{F4D6D71D-3CA2-4371-B37D-9C874CF3CC00}"/>
              </a:ext>
            </a:extLst>
          </p:cNvPr>
          <p:cNvSpPr>
            <a:spLocks noGrp="1"/>
          </p:cNvSpPr>
          <p:nvPr>
            <p:ph type="title"/>
          </p:nvPr>
        </p:nvSpPr>
        <p:spPr/>
        <p:txBody>
          <a:bodyPr/>
          <a:lstStyle/>
          <a:p>
            <a:r>
              <a:rPr lang="ja-JP" altLang="en-US" sz="2800" dirty="0"/>
              <a:t>相手に伝わる話し方</a:t>
            </a:r>
          </a:p>
        </p:txBody>
      </p:sp>
    </p:spTree>
    <p:extLst>
      <p:ext uri="{BB962C8B-B14F-4D97-AF65-F5344CB8AC3E}">
        <p14:creationId xmlns:p14="http://schemas.microsoft.com/office/powerpoint/2010/main" val="3283345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910310-DC17-47CC-92E7-2A33ABDDD16C}"/>
              </a:ext>
            </a:extLst>
          </p:cNvPr>
          <p:cNvSpPr>
            <a:spLocks noGrp="1"/>
          </p:cNvSpPr>
          <p:nvPr>
            <p:ph type="title"/>
          </p:nvPr>
        </p:nvSpPr>
        <p:spPr/>
        <p:txBody>
          <a:bodyPr/>
          <a:lstStyle/>
          <a:p>
            <a:endParaRPr kumimoji="1" lang="ja-JP" altLang="en-US"/>
          </a:p>
        </p:txBody>
      </p:sp>
      <p:sp>
        <p:nvSpPr>
          <p:cNvPr id="3" name="テキスト ボックス 2">
            <a:extLst>
              <a:ext uri="{FF2B5EF4-FFF2-40B4-BE49-F238E27FC236}">
                <a16:creationId xmlns:a16="http://schemas.microsoft.com/office/drawing/2014/main" id="{2A9152C8-229C-4D1B-A492-8624E719390F}"/>
              </a:ext>
            </a:extLst>
          </p:cNvPr>
          <p:cNvSpPr txBox="1"/>
          <p:nvPr/>
        </p:nvSpPr>
        <p:spPr bwMode="gray">
          <a:xfrm>
            <a:off x="1142281" y="2658689"/>
            <a:ext cx="7020000" cy="1540622"/>
          </a:xfrm>
          <a:prstGeom prst="roundRect">
            <a:avLst>
              <a:gd name="adj" fmla="val 5892"/>
            </a:avLst>
          </a:prstGeom>
          <a:pattFill prst="wdUpDiag">
            <a:fgClr>
              <a:schemeClr val="accent3">
                <a:lumMod val="20000"/>
                <a:lumOff val="80000"/>
              </a:schemeClr>
            </a:fgClr>
            <a:bgClr>
              <a:schemeClr val="bg1"/>
            </a:bgClr>
          </a:pattFill>
          <a:ln w="19050">
            <a:solidFill>
              <a:schemeClr val="accent3"/>
            </a:solidFill>
          </a:ln>
          <a:effectLst>
            <a:outerShdw dist="38100" dir="2700000" algn="tl" rotWithShape="0">
              <a:schemeClr val="accent3"/>
            </a:outerShdw>
          </a:effectLst>
        </p:spPr>
        <p:txBody>
          <a:bodyPr wrap="square" lIns="0" tIns="0" rIns="0" bIns="0" rtlCol="0">
            <a:noAutofit/>
          </a:bodyPr>
          <a:lstStyle/>
          <a:p>
            <a:pPr lvl="0" eaLnBrk="1" hangingPunct="1">
              <a:lnSpc>
                <a:spcPct val="110000"/>
              </a:lnSpc>
              <a:spcBef>
                <a:spcPct val="30000"/>
              </a:spcBef>
            </a:pPr>
            <a:endParaRPr lang="en-US" altLang="ja-JP">
              <a:solidFill>
                <a:srgbClr val="000000"/>
              </a:solidFill>
              <a:latin typeface="メイリオ" panose="020B0604030504040204" pitchFamily="50" charset="-128"/>
              <a:ea typeface="メイリオ" panose="020B0604030504040204" pitchFamily="50" charset="-128"/>
            </a:endParaRPr>
          </a:p>
        </p:txBody>
      </p:sp>
      <p:sp>
        <p:nvSpPr>
          <p:cNvPr id="4" name="タイトル 1">
            <a:extLst>
              <a:ext uri="{FF2B5EF4-FFF2-40B4-BE49-F238E27FC236}">
                <a16:creationId xmlns:a16="http://schemas.microsoft.com/office/drawing/2014/main" id="{2F9B6AF4-61A0-46EB-BA18-BC148CA3CAA6}"/>
              </a:ext>
            </a:extLst>
          </p:cNvPr>
          <p:cNvSpPr txBox="1">
            <a:spLocks/>
          </p:cNvSpPr>
          <p:nvPr/>
        </p:nvSpPr>
        <p:spPr bwMode="gray">
          <a:xfrm>
            <a:off x="1142281" y="3091007"/>
            <a:ext cx="7020000" cy="675985"/>
          </a:xfrm>
          <a:prstGeom prst="rect">
            <a:avLst/>
          </a:prstGeom>
        </p:spPr>
        <p:txBody>
          <a:bodyPr vert="horz" wrap="square" lIns="0" tIns="0" rIns="0" bIns="0" rtlCol="0" anchor="t">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lnSpc>
                <a:spcPct val="120000"/>
              </a:lnSpc>
            </a:pPr>
            <a:r>
              <a:rPr lang="ja-JP" altLang="en-US" sz="4800">
                <a:solidFill>
                  <a:schemeClr val="accent3"/>
                </a:solidFill>
              </a:rPr>
              <a:t>休　憩</a:t>
            </a:r>
          </a:p>
        </p:txBody>
      </p:sp>
    </p:spTree>
    <p:extLst>
      <p:ext uri="{BB962C8B-B14F-4D97-AF65-F5344CB8AC3E}">
        <p14:creationId xmlns:p14="http://schemas.microsoft.com/office/powerpoint/2010/main" val="3413612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ACC08743-1184-4E78-AE5E-439D45E71ADB}"/>
              </a:ext>
            </a:extLst>
          </p:cNvPr>
          <p:cNvSpPr/>
          <p:nvPr/>
        </p:nvSpPr>
        <p:spPr bwMode="gray">
          <a:xfrm>
            <a:off x="1547664" y="4775556"/>
            <a:ext cx="6696224" cy="1871481"/>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lnSpc>
                <a:spcPct val="120000"/>
              </a:lnSpc>
              <a:spcAft>
                <a:spcPts val="600"/>
              </a:spcAft>
            </a:pPr>
            <a:r>
              <a:rPr lang="ja-JP" altLang="en-US" dirty="0">
                <a:solidFill>
                  <a:schemeClr val="bg2">
                    <a:lumMod val="25000"/>
                  </a:schemeClr>
                </a:solidFill>
                <a:latin typeface="+mn-ea"/>
                <a:ea typeface="+mn-ea"/>
              </a:rPr>
              <a:t>１．リスクとは</a:t>
            </a:r>
            <a:endParaRPr lang="en-US" altLang="ja-JP" dirty="0">
              <a:solidFill>
                <a:schemeClr val="bg2">
                  <a:lumMod val="25000"/>
                </a:schemeClr>
              </a:solidFill>
              <a:latin typeface="+mn-ea"/>
              <a:ea typeface="+mn-ea"/>
            </a:endParaRPr>
          </a:p>
          <a:p>
            <a:pPr>
              <a:lnSpc>
                <a:spcPct val="120000"/>
              </a:lnSpc>
              <a:spcAft>
                <a:spcPts val="600"/>
              </a:spcAft>
            </a:pPr>
            <a:r>
              <a:rPr lang="ja-JP" altLang="en-US" dirty="0">
                <a:solidFill>
                  <a:schemeClr val="bg2">
                    <a:lumMod val="25000"/>
                  </a:schemeClr>
                </a:solidFill>
                <a:latin typeface="+mn-ea"/>
                <a:ea typeface="+mn-ea"/>
              </a:rPr>
              <a:t>２．活動中に想定されるリスクと対応方法</a:t>
            </a:r>
            <a:endParaRPr lang="en-US" altLang="ja-JP" dirty="0">
              <a:solidFill>
                <a:schemeClr val="bg2">
                  <a:lumMod val="25000"/>
                </a:schemeClr>
              </a:solidFill>
              <a:latin typeface="+mn-ea"/>
              <a:ea typeface="+mn-ea"/>
            </a:endParaRPr>
          </a:p>
          <a:p>
            <a:pPr>
              <a:lnSpc>
                <a:spcPct val="120000"/>
              </a:lnSpc>
              <a:spcAft>
                <a:spcPts val="600"/>
              </a:spcAft>
            </a:pPr>
            <a:r>
              <a:rPr lang="ja-JP" altLang="en-US" dirty="0">
                <a:solidFill>
                  <a:schemeClr val="bg2">
                    <a:lumMod val="25000"/>
                  </a:schemeClr>
                </a:solidFill>
                <a:latin typeface="+mn-ea"/>
                <a:ea typeface="+mn-ea"/>
              </a:rPr>
              <a:t>３．リスク軽減</a:t>
            </a:r>
            <a:endParaRPr lang="en-US" altLang="ja-JP" dirty="0">
              <a:solidFill>
                <a:schemeClr val="bg2">
                  <a:lumMod val="25000"/>
                </a:schemeClr>
              </a:solidFill>
              <a:latin typeface="+mn-ea"/>
              <a:ea typeface="+mn-ea"/>
            </a:endParaRPr>
          </a:p>
          <a:p>
            <a:pPr>
              <a:lnSpc>
                <a:spcPct val="120000"/>
              </a:lnSpc>
              <a:spcAft>
                <a:spcPts val="600"/>
              </a:spcAft>
            </a:pPr>
            <a:endParaRPr lang="ja-JP" altLang="en-US" dirty="0">
              <a:latin typeface="+mn-ea"/>
              <a:ea typeface="+mn-ea"/>
            </a:endParaRPr>
          </a:p>
        </p:txBody>
      </p:sp>
      <p:sp>
        <p:nvSpPr>
          <p:cNvPr id="21" name="タイトル 8">
            <a:extLst>
              <a:ext uri="{FF2B5EF4-FFF2-40B4-BE49-F238E27FC236}">
                <a16:creationId xmlns:a16="http://schemas.microsoft.com/office/drawing/2014/main" id="{68A0E23E-CAD4-4A7B-BCEB-58E0EA0A3B43}"/>
              </a:ext>
            </a:extLst>
          </p:cNvPr>
          <p:cNvSpPr txBox="1">
            <a:spLocks/>
          </p:cNvSpPr>
          <p:nvPr/>
        </p:nvSpPr>
        <p:spPr bwMode="gray">
          <a:xfrm>
            <a:off x="1087906" y="3154723"/>
            <a:ext cx="7405016" cy="475529"/>
          </a:xfrm>
          <a:prstGeom prst="rect">
            <a:avLst/>
          </a:prstGeom>
        </p:spPr>
        <p:txBody>
          <a:bodyPr lIns="0">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3200" dirty="0"/>
              <a:t>リスクマネジメント</a:t>
            </a:r>
            <a:endParaRPr lang="en-US" altLang="ja-JP" sz="3200" dirty="0"/>
          </a:p>
        </p:txBody>
      </p:sp>
      <p:sp>
        <p:nvSpPr>
          <p:cNvPr id="22" name="テキスト ボックス 21">
            <a:extLst>
              <a:ext uri="{FF2B5EF4-FFF2-40B4-BE49-F238E27FC236}">
                <a16:creationId xmlns:a16="http://schemas.microsoft.com/office/drawing/2014/main" id="{83834A12-DEFE-41B8-836B-72D512288A54}"/>
              </a:ext>
            </a:extLst>
          </p:cNvPr>
          <p:cNvSpPr txBox="1">
            <a:spLocks/>
          </p:cNvSpPr>
          <p:nvPr/>
        </p:nvSpPr>
        <p:spPr bwMode="gray">
          <a:xfrm>
            <a:off x="1115616" y="2348880"/>
            <a:ext cx="1224000" cy="492143"/>
          </a:xfrm>
          <a:prstGeom prst="roundRect">
            <a:avLst/>
          </a:prstGeom>
          <a:solidFill>
            <a:schemeClr val="bg1"/>
          </a:solidFill>
          <a:ln>
            <a:noFill/>
          </a:ln>
        </p:spPr>
        <p:txBody>
          <a:bodyPr wrap="square" tIns="108000" rtlCol="0" anchor="ctr">
            <a:noAutofit/>
          </a:bodyPr>
          <a:lstStyle/>
          <a:p>
            <a:pPr algn="ctr"/>
            <a:r>
              <a:rPr kumimoji="1" lang="ja-JP" altLang="en-US" sz="2000" spc="300">
                <a:solidFill>
                  <a:schemeClr val="accent3"/>
                </a:solidFill>
                <a:latin typeface="+mn-lt"/>
                <a:ea typeface="+mn-ea"/>
              </a:rPr>
              <a:t>講義</a:t>
            </a:r>
            <a:r>
              <a:rPr lang="ja-JP" altLang="en-US" sz="2000" spc="300">
                <a:solidFill>
                  <a:schemeClr val="accent3"/>
                </a:solidFill>
                <a:latin typeface="+mn-lt"/>
                <a:ea typeface="+mn-ea"/>
              </a:rPr>
              <a:t>６</a:t>
            </a:r>
            <a:endParaRPr kumimoji="1" lang="ja-JP" altLang="en-US" sz="2000" spc="300">
              <a:solidFill>
                <a:schemeClr val="accent3"/>
              </a:solidFill>
              <a:latin typeface="+mn-lt"/>
              <a:ea typeface="+mn-ea"/>
            </a:endParaRPr>
          </a:p>
        </p:txBody>
      </p:sp>
      <p:cxnSp>
        <p:nvCxnSpPr>
          <p:cNvPr id="23" name="直線コネクタ 22">
            <a:extLst>
              <a:ext uri="{FF2B5EF4-FFF2-40B4-BE49-F238E27FC236}">
                <a16:creationId xmlns:a16="http://schemas.microsoft.com/office/drawing/2014/main" id="{8F64ACDE-4E84-47A4-B403-138A4B123244}"/>
              </a:ext>
            </a:extLst>
          </p:cNvPr>
          <p:cNvCxnSpPr/>
          <p:nvPr/>
        </p:nvCxnSpPr>
        <p:spPr bwMode="gray">
          <a:xfrm>
            <a:off x="1148888" y="3754223"/>
            <a:ext cx="3644785" cy="0"/>
          </a:xfrm>
          <a:prstGeom prst="line">
            <a:avLst/>
          </a:prstGeom>
          <a:noFill/>
          <a:ln w="22225" cap="rnd" cmpd="sng" algn="ctr">
            <a:solidFill>
              <a:schemeClr val="bg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4327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1FB56D23-89D0-42D1-9C94-AAEC9F2AD458}"/>
              </a:ext>
            </a:extLst>
          </p:cNvPr>
          <p:cNvSpPr>
            <a:spLocks noGrp="1"/>
          </p:cNvSpPr>
          <p:nvPr>
            <p:ph type="title"/>
          </p:nvPr>
        </p:nvSpPr>
        <p:spPr bwMode="gray">
          <a:xfrm>
            <a:off x="539552" y="327142"/>
            <a:ext cx="7632848" cy="475529"/>
          </a:xfrm>
        </p:spPr>
        <p:txBody>
          <a:bodyPr/>
          <a:lstStyle/>
          <a:p>
            <a:r>
              <a:rPr kumimoji="1" lang="ja-JP" altLang="en-US" sz="2800" spc="-150"/>
              <a:t>あなたにとっての「リーダー」を教えてください</a:t>
            </a:r>
          </a:p>
        </p:txBody>
      </p:sp>
      <p:pic>
        <p:nvPicPr>
          <p:cNvPr id="14" name="グラフィックス 13">
            <a:extLst>
              <a:ext uri="{FF2B5EF4-FFF2-40B4-BE49-F238E27FC236}">
                <a16:creationId xmlns:a16="http://schemas.microsoft.com/office/drawing/2014/main" id="{18AF2FA3-EE38-42A2-9B77-7859361FF212}"/>
              </a:ext>
            </a:extLst>
          </p:cNvPr>
          <p:cNvPicPr>
            <a:picLocks/>
          </p:cNvPicPr>
          <p:nvPr/>
        </p:nvPicPr>
        <p:blipFill>
          <a:blip r:embed="rId3">
            <a:extLst>
              <a:ext uri="{96DAC541-7B7A-43D3-8B79-37D633B846F1}">
                <asvg:svgBlip xmlns:asvg="http://schemas.microsoft.com/office/drawing/2016/SVG/main" r:embed="rId4"/>
              </a:ext>
            </a:extLst>
          </a:blip>
          <a:srcRect r="46109"/>
          <a:stretch>
            <a:fillRect/>
          </a:stretch>
        </p:blipFill>
        <p:spPr bwMode="gray">
          <a:xfrm>
            <a:off x="5285532" y="5885573"/>
            <a:ext cx="2520000" cy="53490"/>
          </a:xfrm>
          <a:custGeom>
            <a:avLst/>
            <a:gdLst>
              <a:gd name="connsiteX0" fmla="*/ 0 w 892437"/>
              <a:gd name="connsiteY0" fmla="*/ 0 h 53490"/>
              <a:gd name="connsiteX1" fmla="*/ 892437 w 892437"/>
              <a:gd name="connsiteY1" fmla="*/ 0 h 53490"/>
              <a:gd name="connsiteX2" fmla="*/ 892437 w 892437"/>
              <a:gd name="connsiteY2" fmla="*/ 53490 h 53490"/>
              <a:gd name="connsiteX3" fmla="*/ 0 w 892437"/>
              <a:gd name="connsiteY3" fmla="*/ 53490 h 53490"/>
            </a:gdLst>
            <a:ahLst/>
            <a:cxnLst>
              <a:cxn ang="0">
                <a:pos x="connsiteX0" y="connsiteY0"/>
              </a:cxn>
              <a:cxn ang="0">
                <a:pos x="connsiteX1" y="connsiteY1"/>
              </a:cxn>
              <a:cxn ang="0">
                <a:pos x="connsiteX2" y="connsiteY2"/>
              </a:cxn>
              <a:cxn ang="0">
                <a:pos x="connsiteX3" y="connsiteY3"/>
              </a:cxn>
            </a:cxnLst>
            <a:rect l="l" t="t" r="r" b="b"/>
            <a:pathLst>
              <a:path w="892437" h="53490">
                <a:moveTo>
                  <a:pt x="0" y="0"/>
                </a:moveTo>
                <a:lnTo>
                  <a:pt x="892437" y="0"/>
                </a:lnTo>
                <a:lnTo>
                  <a:pt x="892437" y="53490"/>
                </a:lnTo>
                <a:lnTo>
                  <a:pt x="0" y="53490"/>
                </a:lnTo>
                <a:close/>
              </a:path>
            </a:pathLst>
          </a:custGeom>
        </p:spPr>
      </p:pic>
      <p:grpSp>
        <p:nvGrpSpPr>
          <p:cNvPr id="2" name="グループ化 1">
            <a:extLst>
              <a:ext uri="{FF2B5EF4-FFF2-40B4-BE49-F238E27FC236}">
                <a16:creationId xmlns:a16="http://schemas.microsoft.com/office/drawing/2014/main" id="{199E6390-47DA-429B-950D-66D99CE06CBE}"/>
              </a:ext>
            </a:extLst>
          </p:cNvPr>
          <p:cNvGrpSpPr/>
          <p:nvPr/>
        </p:nvGrpSpPr>
        <p:grpSpPr>
          <a:xfrm>
            <a:off x="4572000" y="4931523"/>
            <a:ext cx="3600400" cy="1450227"/>
            <a:chOff x="4572000" y="4363452"/>
            <a:chExt cx="3600400" cy="1450227"/>
          </a:xfrm>
        </p:grpSpPr>
        <p:sp>
          <p:nvSpPr>
            <p:cNvPr id="19" name="矢印: 山形 18">
              <a:extLst>
                <a:ext uri="{FF2B5EF4-FFF2-40B4-BE49-F238E27FC236}">
                  <a16:creationId xmlns:a16="http://schemas.microsoft.com/office/drawing/2014/main" id="{05470044-82AD-49A1-B82D-42EF0BCCAF36}"/>
                </a:ext>
              </a:extLst>
            </p:cNvPr>
            <p:cNvSpPr/>
            <p:nvPr/>
          </p:nvSpPr>
          <p:spPr bwMode="auto">
            <a:xfrm>
              <a:off x="4572000" y="4363452"/>
              <a:ext cx="3600400" cy="1450227"/>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sz="2800" b="1" dirty="0">
                  <a:solidFill>
                    <a:srgbClr val="FFFFFF"/>
                  </a:solidFill>
                  <a:latin typeface="+mn-ea"/>
                  <a:ea typeface="+mn-ea"/>
                </a:rPr>
                <a:t>発表</a:t>
              </a:r>
              <a:endParaRPr kumimoji="1" lang="en-US" altLang="ja-JP" sz="2800" b="1" dirty="0">
                <a:solidFill>
                  <a:srgbClr val="FFFFFF"/>
                </a:solidFill>
                <a:latin typeface="+mn-ea"/>
                <a:ea typeface="+mn-ea"/>
              </a:endParaRPr>
            </a:p>
            <a:p>
              <a:pPr algn="ctr" eaLnBrk="1" hangingPunct="1">
                <a:lnSpc>
                  <a:spcPct val="120000"/>
                </a:lnSpc>
                <a:spcBef>
                  <a:spcPct val="20000"/>
                </a:spcBef>
              </a:pPr>
              <a:endParaRPr kumimoji="1" lang="ja-JP" altLang="en-US" sz="4000" b="1" dirty="0">
                <a:solidFill>
                  <a:schemeClr val="bg1"/>
                </a:solidFill>
                <a:latin typeface="+mn-ea"/>
                <a:ea typeface="+mn-ea"/>
              </a:endParaRPr>
            </a:p>
          </p:txBody>
        </p:sp>
        <p:pic>
          <p:nvPicPr>
            <p:cNvPr id="20" name="グラフィックス 19">
              <a:extLst>
                <a:ext uri="{FF2B5EF4-FFF2-40B4-BE49-F238E27FC236}">
                  <a16:creationId xmlns:a16="http://schemas.microsoft.com/office/drawing/2014/main" id="{D9B90E40-FD47-4C5A-BDA9-8650683E970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5631385" y="4924926"/>
              <a:ext cx="757814" cy="757814"/>
            </a:xfrm>
            <a:prstGeom prst="rect">
              <a:avLst/>
            </a:prstGeom>
          </p:spPr>
        </p:pic>
        <p:pic>
          <p:nvPicPr>
            <p:cNvPr id="21" name="グラフィックス 20">
              <a:extLst>
                <a:ext uri="{FF2B5EF4-FFF2-40B4-BE49-F238E27FC236}">
                  <a16:creationId xmlns:a16="http://schemas.microsoft.com/office/drawing/2014/main" id="{2852E33A-276B-4673-9C07-2AD0A58428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6748490" y="4924926"/>
              <a:ext cx="757814" cy="757814"/>
            </a:xfrm>
            <a:prstGeom prst="rect">
              <a:avLst/>
            </a:prstGeom>
          </p:spPr>
        </p:pic>
      </p:grpSp>
      <p:grpSp>
        <p:nvGrpSpPr>
          <p:cNvPr id="3" name="グループ化 2">
            <a:extLst>
              <a:ext uri="{FF2B5EF4-FFF2-40B4-BE49-F238E27FC236}">
                <a16:creationId xmlns:a16="http://schemas.microsoft.com/office/drawing/2014/main" id="{7AEAA0AE-92DF-4DF7-A553-6A6B5E6847AE}"/>
              </a:ext>
            </a:extLst>
          </p:cNvPr>
          <p:cNvGrpSpPr/>
          <p:nvPr/>
        </p:nvGrpSpPr>
        <p:grpSpPr>
          <a:xfrm>
            <a:off x="1143041" y="4888497"/>
            <a:ext cx="3600400" cy="1493253"/>
            <a:chOff x="1143041" y="4888497"/>
            <a:chExt cx="3600400" cy="1493253"/>
          </a:xfrm>
        </p:grpSpPr>
        <p:sp>
          <p:nvSpPr>
            <p:cNvPr id="22" name="矢印: 山形 21">
              <a:extLst>
                <a:ext uri="{FF2B5EF4-FFF2-40B4-BE49-F238E27FC236}">
                  <a16:creationId xmlns:a16="http://schemas.microsoft.com/office/drawing/2014/main" id="{4B102608-C569-4F28-A63D-E992F75AD5F9}"/>
                </a:ext>
              </a:extLst>
            </p:cNvPr>
            <p:cNvSpPr/>
            <p:nvPr/>
          </p:nvSpPr>
          <p:spPr bwMode="auto">
            <a:xfrm>
              <a:off x="1143041" y="4888497"/>
              <a:ext cx="3600400" cy="1493253"/>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kumimoji="1" lang="ja-JP" altLang="en-US" sz="2800" b="1" dirty="0">
                  <a:solidFill>
                    <a:schemeClr val="bg1"/>
                  </a:solidFill>
                  <a:latin typeface="+mn-ea"/>
                  <a:ea typeface="+mn-ea"/>
                </a:rPr>
                <a:t>グループ</a:t>
              </a:r>
              <a:endParaRPr kumimoji="1" lang="en-US" altLang="ja-JP" sz="2800" b="1" dirty="0">
                <a:solidFill>
                  <a:schemeClr val="bg1"/>
                </a:solidFill>
                <a:latin typeface="+mn-ea"/>
                <a:ea typeface="+mn-ea"/>
              </a:endParaRPr>
            </a:p>
            <a:p>
              <a:pPr algn="ctr" eaLnBrk="1" hangingPunct="1">
                <a:lnSpc>
                  <a:spcPct val="120000"/>
                </a:lnSpc>
                <a:spcBef>
                  <a:spcPct val="20000"/>
                </a:spcBef>
              </a:pPr>
              <a:endParaRPr kumimoji="1" lang="ja-JP" altLang="en-US" sz="4000" b="1" dirty="0">
                <a:solidFill>
                  <a:schemeClr val="bg1"/>
                </a:solidFill>
                <a:latin typeface="+mn-ea"/>
                <a:ea typeface="+mn-ea"/>
              </a:endParaRPr>
            </a:p>
          </p:txBody>
        </p:sp>
        <p:pic>
          <p:nvPicPr>
            <p:cNvPr id="16" name="図 15" descr="光, ウィンドウ, 挿絵 が含まれている画像&#10;&#10;自動的に生成された説明">
              <a:extLst>
                <a:ext uri="{FF2B5EF4-FFF2-40B4-BE49-F238E27FC236}">
                  <a16:creationId xmlns:a16="http://schemas.microsoft.com/office/drawing/2014/main" id="{92325FA2-B172-4F7F-A42F-8E0D16B2CB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4337" y="5363942"/>
              <a:ext cx="1017808" cy="1017808"/>
            </a:xfrm>
            <a:prstGeom prst="rect">
              <a:avLst/>
            </a:prstGeom>
          </p:spPr>
        </p:pic>
      </p:grpSp>
      <p:sp>
        <p:nvSpPr>
          <p:cNvPr id="25" name="テキスト ボックス 24">
            <a:extLst>
              <a:ext uri="{FF2B5EF4-FFF2-40B4-BE49-F238E27FC236}">
                <a16:creationId xmlns:a16="http://schemas.microsoft.com/office/drawing/2014/main" id="{8FE236F3-F44F-4CAB-8F6A-425FD224D3EF}"/>
              </a:ext>
            </a:extLst>
          </p:cNvPr>
          <p:cNvSpPr txBox="1"/>
          <p:nvPr/>
        </p:nvSpPr>
        <p:spPr bwMode="gray">
          <a:xfrm>
            <a:off x="467543" y="1412875"/>
            <a:ext cx="8280921" cy="3096245"/>
          </a:xfrm>
          <a:prstGeom prst="roundRect">
            <a:avLst>
              <a:gd name="adj" fmla="val 5892"/>
            </a:avLst>
          </a:prstGeom>
          <a:pattFill prst="wdUpDiag">
            <a:fgClr>
              <a:schemeClr val="accent3">
                <a:lumMod val="20000"/>
                <a:lumOff val="80000"/>
              </a:schemeClr>
            </a:fgClr>
            <a:bgClr>
              <a:schemeClr val="bg1"/>
            </a:bgClr>
          </a:pattFill>
          <a:ln w="19050">
            <a:solidFill>
              <a:schemeClr val="accent3"/>
            </a:solidFill>
          </a:ln>
          <a:effectLst>
            <a:outerShdw dist="38100" dir="2700000" algn="tl" rotWithShape="0">
              <a:schemeClr val="accent3"/>
            </a:outerShdw>
          </a:effectLst>
        </p:spPr>
        <p:txBody>
          <a:bodyPr wrap="square" lIns="0" tIns="0" rIns="0" bIns="0" rtlCol="0">
            <a:noAutofit/>
          </a:bodyPr>
          <a:lstStyle/>
          <a:p>
            <a:pPr lvl="0" eaLnBrk="1" hangingPunct="1">
              <a:lnSpc>
                <a:spcPct val="110000"/>
              </a:lnSpc>
              <a:spcBef>
                <a:spcPct val="30000"/>
              </a:spcBef>
            </a:pPr>
            <a:endParaRPr lang="en-US" altLang="ja-JP" dirty="0">
              <a:solidFill>
                <a:srgbClr val="000000"/>
              </a:solidFill>
              <a:latin typeface="メイリオ" panose="020B0604030504040204" pitchFamily="50" charset="-128"/>
              <a:ea typeface="メイリオ" panose="020B0604030504040204" pitchFamily="50" charset="-128"/>
            </a:endParaRPr>
          </a:p>
        </p:txBody>
      </p:sp>
      <p:grpSp>
        <p:nvGrpSpPr>
          <p:cNvPr id="26" name="グループ化 25">
            <a:extLst>
              <a:ext uri="{FF2B5EF4-FFF2-40B4-BE49-F238E27FC236}">
                <a16:creationId xmlns:a16="http://schemas.microsoft.com/office/drawing/2014/main" id="{E7200638-726A-406E-ADFF-C4A0021CAED0}"/>
              </a:ext>
            </a:extLst>
          </p:cNvPr>
          <p:cNvGrpSpPr/>
          <p:nvPr/>
        </p:nvGrpSpPr>
        <p:grpSpPr bwMode="gray">
          <a:xfrm>
            <a:off x="251521" y="836712"/>
            <a:ext cx="1152128" cy="1080120"/>
            <a:chOff x="1011034" y="2454580"/>
            <a:chExt cx="1668972" cy="1975715"/>
          </a:xfrm>
          <a:solidFill>
            <a:srgbClr val="6EB82D"/>
          </a:solidFill>
        </p:grpSpPr>
        <p:pic>
          <p:nvPicPr>
            <p:cNvPr id="27" name="グラフィックス 26">
              <a:extLst>
                <a:ext uri="{FF2B5EF4-FFF2-40B4-BE49-F238E27FC236}">
                  <a16:creationId xmlns:a16="http://schemas.microsoft.com/office/drawing/2014/main" id="{D9A0A24B-5E6E-4C48-8545-A9A6A7E0CE9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bwMode="gray">
            <a:xfrm flipH="1">
              <a:off x="1011034" y="2454580"/>
              <a:ext cx="1668972" cy="1975715"/>
            </a:xfrm>
            <a:prstGeom prst="rect">
              <a:avLst/>
            </a:prstGeom>
          </p:spPr>
        </p:pic>
        <p:sp>
          <p:nvSpPr>
            <p:cNvPr id="28" name="タイトル 1">
              <a:extLst>
                <a:ext uri="{FF2B5EF4-FFF2-40B4-BE49-F238E27FC236}">
                  <a16:creationId xmlns:a16="http://schemas.microsoft.com/office/drawing/2014/main" id="{2D5A9506-40BE-4485-BC1C-D97A6624396A}"/>
                </a:ext>
              </a:extLst>
            </p:cNvPr>
            <p:cNvSpPr txBox="1">
              <a:spLocks/>
            </p:cNvSpPr>
            <p:nvPr/>
          </p:nvSpPr>
          <p:spPr bwMode="gray">
            <a:xfrm>
              <a:off x="1567172" y="2977348"/>
              <a:ext cx="501378" cy="587075"/>
            </a:xfrm>
            <a:prstGeom prst="rect">
              <a:avLst/>
            </a:prstGeom>
            <a:grpFill/>
          </p:spPr>
          <p:txBody>
            <a:bodyPr vert="horz" wrap="square" lIns="0" tIns="0" rIns="0" bIns="0" rtlCol="0" anchor="ctr">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lnSpc>
                  <a:spcPct val="110000"/>
                </a:lnSpc>
              </a:pPr>
              <a:r>
                <a:rPr lang="en-US" altLang="ja-JP" sz="6000" dirty="0">
                  <a:latin typeface="+mn-lt"/>
                </a:rPr>
                <a:t>Q</a:t>
              </a:r>
            </a:p>
          </p:txBody>
        </p:sp>
      </p:grpSp>
      <p:sp>
        <p:nvSpPr>
          <p:cNvPr id="29" name="テキスト ボックス 28">
            <a:extLst>
              <a:ext uri="{FF2B5EF4-FFF2-40B4-BE49-F238E27FC236}">
                <a16:creationId xmlns:a16="http://schemas.microsoft.com/office/drawing/2014/main" id="{229E80C2-C14F-4C9F-9FDD-1BE0E72D035F}"/>
              </a:ext>
            </a:extLst>
          </p:cNvPr>
          <p:cNvSpPr txBox="1"/>
          <p:nvPr/>
        </p:nvSpPr>
        <p:spPr>
          <a:xfrm>
            <a:off x="535019" y="1772816"/>
            <a:ext cx="8280400" cy="2668423"/>
          </a:xfrm>
          <a:prstGeom prst="rect">
            <a:avLst/>
          </a:prstGeom>
          <a:noFill/>
        </p:spPr>
        <p:txBody>
          <a:bodyPr wrap="square" rtlCol="0">
            <a:spAutoFit/>
          </a:bodyPr>
          <a:lstStyle/>
          <a:p>
            <a:pPr>
              <a:lnSpc>
                <a:spcPct val="120000"/>
              </a:lnSpc>
            </a:pPr>
            <a:r>
              <a:rPr lang="ja-JP" altLang="en-US" dirty="0">
                <a:solidFill>
                  <a:schemeClr val="bg2">
                    <a:lumMod val="25000"/>
                  </a:schemeClr>
                </a:solidFill>
                <a:latin typeface="メイリオ" panose="020B0604030504040204" pitchFamily="50" charset="-128"/>
                <a:ea typeface="メイリオ" panose="020B0604030504040204" pitchFamily="50" charset="-128"/>
              </a:rPr>
              <a:t>これまでのスポーツボランティア活動経験の中で</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a:lnSpc>
                <a:spcPct val="120000"/>
              </a:lnSpc>
            </a:pPr>
            <a:r>
              <a:rPr lang="ja-JP" altLang="en-US" dirty="0">
                <a:solidFill>
                  <a:schemeClr val="bg2">
                    <a:lumMod val="25000"/>
                  </a:schemeClr>
                </a:solidFill>
                <a:latin typeface="メイリオ" panose="020B0604030504040204" pitchFamily="50" charset="-128"/>
                <a:ea typeface="メイリオ" panose="020B0604030504040204" pitchFamily="50" charset="-128"/>
              </a:rPr>
              <a:t>「印象に残っているスポーツボランティア・リーダー」や「理想のスポーツボランティア・リーダー」はいますか？</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a:lnSpc>
                <a:spcPct val="120000"/>
              </a:lnSpc>
              <a:spcBef>
                <a:spcPts val="1200"/>
              </a:spcBef>
            </a:pPr>
            <a:r>
              <a:rPr lang="ja-JP" altLang="en-US" sz="2000" dirty="0">
                <a:solidFill>
                  <a:schemeClr val="bg2">
                    <a:lumMod val="25000"/>
                  </a:schemeClr>
                </a:solidFill>
                <a:latin typeface="メイリオ" panose="020B0604030504040204" pitchFamily="50" charset="-128"/>
                <a:ea typeface="メイリオ" panose="020B0604030504040204" pitchFamily="50" charset="-128"/>
              </a:rPr>
              <a:t>または・・・</a:t>
            </a:r>
            <a:endParaRPr lang="en-US" altLang="ja-JP" sz="2000" dirty="0">
              <a:solidFill>
                <a:schemeClr val="bg2">
                  <a:lumMod val="25000"/>
                </a:schemeClr>
              </a:solidFill>
              <a:latin typeface="メイリオ" panose="020B0604030504040204" pitchFamily="50" charset="-128"/>
              <a:ea typeface="メイリオ" panose="020B0604030504040204" pitchFamily="50" charset="-128"/>
            </a:endParaRPr>
          </a:p>
          <a:p>
            <a:pPr>
              <a:lnSpc>
                <a:spcPct val="120000"/>
              </a:lnSpc>
            </a:pPr>
            <a:r>
              <a:rPr lang="ja-JP" altLang="en-US" sz="2000" dirty="0">
                <a:solidFill>
                  <a:schemeClr val="bg2">
                    <a:lumMod val="25000"/>
                  </a:schemeClr>
                </a:solidFill>
                <a:latin typeface="メイリオ" panose="020B0604030504040204" pitchFamily="50" charset="-128"/>
                <a:ea typeface="メイリオ" panose="020B0604030504040204" pitchFamily="50" charset="-128"/>
              </a:rPr>
              <a:t>あなたが考える「理想のスポーツボランティア・リーダー」とは、</a:t>
            </a:r>
            <a:endParaRPr lang="en-US" altLang="ja-JP" sz="2000" dirty="0">
              <a:solidFill>
                <a:schemeClr val="bg2">
                  <a:lumMod val="25000"/>
                </a:schemeClr>
              </a:solidFill>
              <a:latin typeface="メイリオ" panose="020B0604030504040204" pitchFamily="50" charset="-128"/>
              <a:ea typeface="メイリオ" panose="020B0604030504040204" pitchFamily="50" charset="-128"/>
            </a:endParaRPr>
          </a:p>
          <a:p>
            <a:pPr>
              <a:lnSpc>
                <a:spcPct val="120000"/>
              </a:lnSpc>
            </a:pPr>
            <a:r>
              <a:rPr lang="ja-JP" altLang="en-US" sz="2000" dirty="0">
                <a:solidFill>
                  <a:schemeClr val="bg2">
                    <a:lumMod val="25000"/>
                  </a:schemeClr>
                </a:solidFill>
                <a:latin typeface="メイリオ" panose="020B0604030504040204" pitchFamily="50" charset="-128"/>
                <a:ea typeface="メイリオ" panose="020B0604030504040204" pitchFamily="50" charset="-128"/>
              </a:rPr>
              <a:t>どんな人ですか？</a:t>
            </a:r>
          </a:p>
        </p:txBody>
      </p:sp>
    </p:spTree>
    <p:extLst>
      <p:ext uri="{BB962C8B-B14F-4D97-AF65-F5344CB8AC3E}">
        <p14:creationId xmlns:p14="http://schemas.microsoft.com/office/powerpoint/2010/main" val="23678004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0EEC8A-6BC4-4130-8AD6-1F433C81D111}"/>
              </a:ext>
            </a:extLst>
          </p:cNvPr>
          <p:cNvSpPr>
            <a:spLocks noGrp="1"/>
          </p:cNvSpPr>
          <p:nvPr>
            <p:ph type="title"/>
          </p:nvPr>
        </p:nvSpPr>
        <p:spPr>
          <a:xfrm>
            <a:off x="988611" y="254971"/>
            <a:ext cx="7236000" cy="475529"/>
          </a:xfrm>
        </p:spPr>
        <p:txBody>
          <a:bodyPr/>
          <a:lstStyle/>
          <a:p>
            <a:r>
              <a:rPr kumimoji="1" lang="ja-JP" altLang="en-US" sz="2800"/>
              <a:t>リスクとは</a:t>
            </a:r>
          </a:p>
        </p:txBody>
      </p:sp>
      <p:sp>
        <p:nvSpPr>
          <p:cNvPr id="3" name="四角形: 角を丸くする 2">
            <a:extLst>
              <a:ext uri="{FF2B5EF4-FFF2-40B4-BE49-F238E27FC236}">
                <a16:creationId xmlns:a16="http://schemas.microsoft.com/office/drawing/2014/main" id="{69D4EDC4-2DDD-4EDC-99CB-ED2B509D19E2}"/>
              </a:ext>
            </a:extLst>
          </p:cNvPr>
          <p:cNvSpPr/>
          <p:nvPr/>
        </p:nvSpPr>
        <p:spPr bwMode="gray">
          <a:xfrm>
            <a:off x="564950" y="1133503"/>
            <a:ext cx="8038800" cy="5248247"/>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432000" tIns="180000" rIns="324000" bIns="0" numCol="1" spcCol="0" rtlCol="0" fromWordArt="0" anchor="t" anchorCtr="0" forceAA="0" compatLnSpc="1">
            <a:prstTxWarp prst="textNoShape">
              <a:avLst/>
            </a:prstTxWarp>
            <a:noAutofit/>
          </a:bodyPr>
          <a:lstStyle/>
          <a:p>
            <a:pPr defTabSz="1885950" eaLnBrk="1" hangingPunct="1">
              <a:lnSpc>
                <a:spcPct val="150000"/>
              </a:lnSpc>
              <a:spcBef>
                <a:spcPts val="0"/>
              </a:spcBef>
              <a:spcAft>
                <a:spcPts val="0"/>
              </a:spcAft>
            </a:pPr>
            <a:endParaRPr lang="ja-JP" altLang="en-US" sz="2200">
              <a:solidFill>
                <a:schemeClr val="tx1">
                  <a:lumMod val="75000"/>
                  <a:lumOff val="25000"/>
                </a:schemeClr>
              </a:solidFill>
              <a:latin typeface="+mn-ea"/>
              <a:ea typeface="+mn-ea"/>
            </a:endParaRPr>
          </a:p>
        </p:txBody>
      </p:sp>
      <p:sp>
        <p:nvSpPr>
          <p:cNvPr id="4" name="角丸四角形 12">
            <a:extLst>
              <a:ext uri="{FF2B5EF4-FFF2-40B4-BE49-F238E27FC236}">
                <a16:creationId xmlns:a16="http://schemas.microsoft.com/office/drawing/2014/main" id="{189B633B-3D7D-4A12-8B79-BF16994F70CD}"/>
              </a:ext>
            </a:extLst>
          </p:cNvPr>
          <p:cNvSpPr/>
          <p:nvPr/>
        </p:nvSpPr>
        <p:spPr bwMode="gray">
          <a:xfrm>
            <a:off x="790395" y="1874181"/>
            <a:ext cx="7607500" cy="1554820"/>
          </a:xfrm>
          <a:prstGeom prst="roundRect">
            <a:avLst>
              <a:gd name="adj" fmla="val 7658"/>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180000" tIns="45720" rIns="91440" bIns="45720" numCol="1" spcCol="0" rtlCol="0" fromWordArt="0" anchor="ctr" anchorCtr="0" forceAA="0" compatLnSpc="1">
            <a:prstTxWarp prst="textNoShape">
              <a:avLst/>
            </a:prstTxWarp>
            <a:noAutofit/>
          </a:bodyPr>
          <a:lstStyle/>
          <a:p>
            <a:pPr eaLnBrk="1" hangingPunct="1">
              <a:lnSpc>
                <a:spcPct val="120000"/>
              </a:lnSpc>
              <a:spcBef>
                <a:spcPct val="20000"/>
              </a:spcBef>
              <a:buClr>
                <a:srgbClr val="0000FF"/>
              </a:buClr>
            </a:pPr>
            <a:r>
              <a:rPr lang="ja-JP" altLang="en-US" i="1">
                <a:solidFill>
                  <a:schemeClr val="bg1"/>
                </a:solidFill>
                <a:latin typeface="+mn-ea"/>
                <a:ea typeface="+mn-ea"/>
              </a:rPr>
              <a:t>「ある行動に伴って（あるいは行動しないことによって）、危険に遭う可能性や損をする可能性を意味する概念」</a:t>
            </a:r>
          </a:p>
        </p:txBody>
      </p:sp>
      <p:sp>
        <p:nvSpPr>
          <p:cNvPr id="5" name="正方形/長方形 4">
            <a:extLst>
              <a:ext uri="{FF2B5EF4-FFF2-40B4-BE49-F238E27FC236}">
                <a16:creationId xmlns:a16="http://schemas.microsoft.com/office/drawing/2014/main" id="{0A0EC41D-1570-4215-8A92-44AD4DA2F01C}"/>
              </a:ext>
            </a:extLst>
          </p:cNvPr>
          <p:cNvSpPr/>
          <p:nvPr/>
        </p:nvSpPr>
        <p:spPr bwMode="gray">
          <a:xfrm>
            <a:off x="567262" y="1348995"/>
            <a:ext cx="8569646"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66700" indent="-266700" eaLnBrk="1" hangingPunct="1">
              <a:lnSpc>
                <a:spcPct val="120000"/>
              </a:lnSpc>
              <a:spcBef>
                <a:spcPct val="20000"/>
              </a:spcBef>
              <a:buClr>
                <a:srgbClr val="6EB82D"/>
              </a:buClr>
              <a:buFont typeface="メイリオ" panose="020B0604030504040204" pitchFamily="50" charset="-128"/>
              <a:buChar char="▎"/>
            </a:pPr>
            <a:r>
              <a:rPr lang="ja-JP" altLang="en-US" b="1">
                <a:solidFill>
                  <a:schemeClr val="bg2">
                    <a:lumMod val="25000"/>
                  </a:schemeClr>
                </a:solidFill>
                <a:latin typeface="+mn-ea"/>
                <a:ea typeface="+mn-ea"/>
              </a:rPr>
              <a:t>リスクとは</a:t>
            </a:r>
          </a:p>
        </p:txBody>
      </p:sp>
      <p:sp>
        <p:nvSpPr>
          <p:cNvPr id="7" name="正方形/長方形 6">
            <a:extLst>
              <a:ext uri="{FF2B5EF4-FFF2-40B4-BE49-F238E27FC236}">
                <a16:creationId xmlns:a16="http://schemas.microsoft.com/office/drawing/2014/main" id="{38282A7A-C8B1-4C34-810F-EF8F17782764}"/>
              </a:ext>
            </a:extLst>
          </p:cNvPr>
          <p:cNvSpPr/>
          <p:nvPr/>
        </p:nvSpPr>
        <p:spPr bwMode="gray">
          <a:xfrm>
            <a:off x="762083" y="4041484"/>
            <a:ext cx="7607501" cy="2123820"/>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324000" tIns="144000" rIns="324000" bIns="0" numCol="1" spcCol="0" rtlCol="0" fromWordArt="0" anchor="ctr" anchorCtr="0" forceAA="0" compatLnSpc="1">
            <a:prstTxWarp prst="textNoShape">
              <a:avLst/>
            </a:prstTxWarp>
            <a:noAutofit/>
          </a:bodyPr>
          <a:lstStyle/>
          <a:p>
            <a:pPr marL="2600325" lvl="0" indent="-258763" defTabSz="1885950" eaLnBrk="1" hangingPunct="1">
              <a:lnSpc>
                <a:spcPct val="110000"/>
              </a:lnSpc>
              <a:spcBef>
                <a:spcPct val="20000"/>
              </a:spcBef>
              <a:buFont typeface="Arial" panose="020B0604020202020204" pitchFamily="34" charset="0"/>
              <a:buChar char="•"/>
            </a:pPr>
            <a:r>
              <a:rPr lang="ja-JP" altLang="en-US" spc="-300">
                <a:solidFill>
                  <a:schemeClr val="bg2">
                    <a:lumMod val="25000"/>
                  </a:schemeClr>
                </a:solidFill>
                <a:latin typeface="メイリオ" panose="020B0604030504040204" pitchFamily="50" charset="-128"/>
                <a:ea typeface="メイリオ" panose="020B0604030504040204" pitchFamily="50" charset="-128"/>
              </a:rPr>
              <a:t>事件は、犯罪の嫌疑がある事実</a:t>
            </a:r>
          </a:p>
          <a:p>
            <a:pPr marL="2600325" lvl="0" indent="-258763" defTabSz="1885950" eaLnBrk="1" hangingPunct="1">
              <a:spcBef>
                <a:spcPct val="20000"/>
              </a:spcBef>
              <a:buFont typeface="Arial" panose="020B0604020202020204" pitchFamily="34" charset="0"/>
              <a:buChar char="•"/>
            </a:pPr>
            <a:r>
              <a:rPr lang="ja-JP" altLang="en-US" spc="-300">
                <a:solidFill>
                  <a:schemeClr val="bg2">
                    <a:lumMod val="25000"/>
                  </a:schemeClr>
                </a:solidFill>
                <a:latin typeface="メイリオ" panose="020B0604030504040204" pitchFamily="50" charset="-128"/>
                <a:ea typeface="メイリオ" panose="020B0604030504040204" pitchFamily="50" charset="-128"/>
              </a:rPr>
              <a:t>事故とは、犯罪の嫌疑のない事実</a:t>
            </a:r>
          </a:p>
          <a:p>
            <a:pPr marL="2600325" lvl="0" indent="-258763" defTabSz="1885950" eaLnBrk="1" hangingPunct="1">
              <a:spcBef>
                <a:spcPct val="20000"/>
              </a:spcBef>
              <a:buFont typeface="Arial" panose="020B0604020202020204" pitchFamily="34" charset="0"/>
              <a:buChar char="•"/>
            </a:pPr>
            <a:r>
              <a:rPr lang="ja-JP" altLang="en-US" spc="-300">
                <a:solidFill>
                  <a:schemeClr val="bg2">
                    <a:lumMod val="25000"/>
                  </a:schemeClr>
                </a:solidFill>
                <a:latin typeface="メイリオ" panose="020B0604030504040204" pitchFamily="50" charset="-128"/>
                <a:ea typeface="メイリオ" panose="020B0604030504040204" pitchFamily="50" charset="-128"/>
              </a:rPr>
              <a:t>応急対応とは、怪我やトラブルなど</a:t>
            </a:r>
          </a:p>
          <a:p>
            <a:pPr marL="2600325" lvl="0" indent="-258763" defTabSz="1885950" eaLnBrk="1" hangingPunct="1">
              <a:spcBef>
                <a:spcPct val="20000"/>
              </a:spcBef>
              <a:buFont typeface="Arial" panose="020B0604020202020204" pitchFamily="34" charset="0"/>
              <a:buChar char="•"/>
            </a:pPr>
            <a:r>
              <a:rPr lang="ja-JP" altLang="en-US" spc="-300">
                <a:solidFill>
                  <a:schemeClr val="bg2">
                    <a:lumMod val="25000"/>
                  </a:schemeClr>
                </a:solidFill>
                <a:latin typeface="メイリオ" panose="020B0604030504040204" pitchFamily="50" charset="-128"/>
                <a:ea typeface="メイリオ" panose="020B0604030504040204" pitchFamily="50" charset="-128"/>
              </a:rPr>
              <a:t>応急手当とは、負傷などへの手当</a:t>
            </a:r>
          </a:p>
        </p:txBody>
      </p:sp>
      <p:sp>
        <p:nvSpPr>
          <p:cNvPr id="8" name="正方形/長方形 7">
            <a:extLst>
              <a:ext uri="{FF2B5EF4-FFF2-40B4-BE49-F238E27FC236}">
                <a16:creationId xmlns:a16="http://schemas.microsoft.com/office/drawing/2014/main" id="{4254959B-5813-424F-93C3-E6B90766819A}"/>
              </a:ext>
            </a:extLst>
          </p:cNvPr>
          <p:cNvSpPr/>
          <p:nvPr/>
        </p:nvSpPr>
        <p:spPr bwMode="gray">
          <a:xfrm>
            <a:off x="790394" y="4041330"/>
            <a:ext cx="2340814" cy="2123820"/>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eaLnBrk="1" hangingPunct="1">
              <a:lnSpc>
                <a:spcPct val="110000"/>
              </a:lnSpc>
              <a:spcBef>
                <a:spcPct val="20000"/>
              </a:spcBef>
              <a:buClr>
                <a:srgbClr val="0000FF"/>
              </a:buClr>
            </a:pPr>
            <a:r>
              <a:rPr lang="ja-JP" altLang="en-US" spc="-150">
                <a:solidFill>
                  <a:schemeClr val="bg1"/>
                </a:solidFill>
                <a:latin typeface="+mn-ea"/>
                <a:ea typeface="+mn-ea"/>
              </a:rPr>
              <a:t>事件と事故と</a:t>
            </a:r>
            <a:br>
              <a:rPr lang="en-US" altLang="ja-JP" spc="-150">
                <a:solidFill>
                  <a:schemeClr val="bg1"/>
                </a:solidFill>
                <a:latin typeface="+mn-ea"/>
                <a:ea typeface="+mn-ea"/>
              </a:rPr>
            </a:br>
            <a:r>
              <a:rPr lang="ja-JP" altLang="en-US" spc="-150">
                <a:solidFill>
                  <a:schemeClr val="bg1"/>
                </a:solidFill>
                <a:latin typeface="+mn-ea"/>
                <a:ea typeface="+mn-ea"/>
              </a:rPr>
              <a:t>応急対応について</a:t>
            </a:r>
          </a:p>
        </p:txBody>
      </p:sp>
      <p:sp>
        <p:nvSpPr>
          <p:cNvPr id="9" name="二等辺三角形 8">
            <a:extLst>
              <a:ext uri="{FF2B5EF4-FFF2-40B4-BE49-F238E27FC236}">
                <a16:creationId xmlns:a16="http://schemas.microsoft.com/office/drawing/2014/main" id="{01C79FB1-FC7F-46F1-96C9-EE053DD0D41D}"/>
              </a:ext>
            </a:extLst>
          </p:cNvPr>
          <p:cNvSpPr/>
          <p:nvPr/>
        </p:nvSpPr>
        <p:spPr bwMode="gray">
          <a:xfrm rot="5400000">
            <a:off x="2195298" y="4977240"/>
            <a:ext cx="2123820" cy="252000"/>
          </a:xfrm>
          <a:prstGeom prst="triangle">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spcBef>
                <a:spcPct val="20000"/>
              </a:spcBef>
              <a:buClr>
                <a:srgbClr val="0000FF"/>
              </a:buClr>
            </a:pPr>
            <a:endParaRPr kumimoji="1" lang="ja-JP" altLang="en-US" sz="2200">
              <a:latin typeface="+mn-ea"/>
              <a:ea typeface="+mn-ea"/>
            </a:endParaRPr>
          </a:p>
        </p:txBody>
      </p:sp>
      <p:sp>
        <p:nvSpPr>
          <p:cNvPr id="14" name="正方形/長方形 13">
            <a:extLst>
              <a:ext uri="{FF2B5EF4-FFF2-40B4-BE49-F238E27FC236}">
                <a16:creationId xmlns:a16="http://schemas.microsoft.com/office/drawing/2014/main" id="{A4AD08CF-86BA-449F-9BEF-50E00B2E46C4}"/>
              </a:ext>
            </a:extLst>
          </p:cNvPr>
          <p:cNvSpPr/>
          <p:nvPr/>
        </p:nvSpPr>
        <p:spPr bwMode="ltGray">
          <a:xfrm>
            <a:off x="6496089" y="205423"/>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1800">
                <a:solidFill>
                  <a:schemeClr val="bg2">
                    <a:lumMod val="25000"/>
                  </a:schemeClr>
                </a:solidFill>
                <a:latin typeface="+mn-ea"/>
                <a:ea typeface="+mn-ea"/>
              </a:rPr>
              <a:t>22P</a:t>
            </a:r>
            <a:r>
              <a:rPr lang="ja-JP" altLang="en-US" sz="1800">
                <a:solidFill>
                  <a:schemeClr val="bg2">
                    <a:lumMod val="25000"/>
                  </a:schemeClr>
                </a:solidFill>
                <a:latin typeface="+mn-ea"/>
                <a:ea typeface="+mn-ea"/>
              </a:rPr>
              <a:t>参照</a:t>
            </a:r>
            <a:endParaRPr kumimoji="1" lang="ja-JP" altLang="en-US" sz="1800">
              <a:solidFill>
                <a:schemeClr val="bg2">
                  <a:lumMod val="25000"/>
                </a:schemeClr>
              </a:solidFill>
              <a:latin typeface="+mn-ea"/>
              <a:ea typeface="+mn-ea"/>
            </a:endParaRPr>
          </a:p>
        </p:txBody>
      </p:sp>
      <p:cxnSp>
        <p:nvCxnSpPr>
          <p:cNvPr id="15" name="直線コネクタ 14">
            <a:extLst>
              <a:ext uri="{FF2B5EF4-FFF2-40B4-BE49-F238E27FC236}">
                <a16:creationId xmlns:a16="http://schemas.microsoft.com/office/drawing/2014/main" id="{B2AF880D-4E81-4652-92A7-A0276F461553}"/>
              </a:ext>
            </a:extLst>
          </p:cNvPr>
          <p:cNvCxnSpPr/>
          <p:nvPr/>
        </p:nvCxnSpPr>
        <p:spPr bwMode="ltGray">
          <a:xfrm>
            <a:off x="7020272" y="504224"/>
            <a:ext cx="144000" cy="0"/>
          </a:xfrm>
          <a:prstGeom prst="line">
            <a:avLst/>
          </a:prstGeom>
          <a:noFill/>
          <a:ln w="63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四角形: 角を丸くする 10">
            <a:extLst>
              <a:ext uri="{FF2B5EF4-FFF2-40B4-BE49-F238E27FC236}">
                <a16:creationId xmlns:a16="http://schemas.microsoft.com/office/drawing/2014/main" id="{9898AE1E-B57D-4344-A043-E4BD1C8F795C}"/>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lang="en-US" altLang="ja-JP" b="1">
                <a:solidFill>
                  <a:schemeClr val="bg1"/>
                </a:solidFill>
                <a:latin typeface="+mn-lt"/>
              </a:rPr>
              <a:t>1</a:t>
            </a:r>
            <a:endParaRPr kumimoji="1" lang="ja-JP" altLang="en-US" sz="2400" b="1" i="0" u="none" strike="noStrike" cap="none" normalizeH="0" baseline="0">
              <a:ln>
                <a:noFill/>
              </a:ln>
              <a:solidFill>
                <a:schemeClr val="bg1"/>
              </a:solidFill>
              <a:effectLst/>
              <a:latin typeface="+mn-lt"/>
              <a:ea typeface="ＭＳ Ｐゴシック" panose="020B0600070205080204" pitchFamily="50" charset="-128"/>
            </a:endParaRPr>
          </a:p>
        </p:txBody>
      </p:sp>
    </p:spTree>
    <p:extLst>
      <p:ext uri="{BB962C8B-B14F-4D97-AF65-F5344CB8AC3E}">
        <p14:creationId xmlns:p14="http://schemas.microsoft.com/office/powerpoint/2010/main" val="3426724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C14E1C-81EE-4BD5-BD67-0FEB5BA0A766}"/>
              </a:ext>
            </a:extLst>
          </p:cNvPr>
          <p:cNvSpPr>
            <a:spLocks noGrp="1"/>
          </p:cNvSpPr>
          <p:nvPr>
            <p:ph type="title"/>
          </p:nvPr>
        </p:nvSpPr>
        <p:spPr/>
        <p:txBody>
          <a:bodyPr/>
          <a:lstStyle/>
          <a:p>
            <a:r>
              <a:rPr kumimoji="1" lang="ja-JP" altLang="en-US" sz="2800"/>
              <a:t>ディスカッション</a:t>
            </a:r>
          </a:p>
        </p:txBody>
      </p:sp>
      <p:sp>
        <p:nvSpPr>
          <p:cNvPr id="3" name="テキスト ボックス 2">
            <a:extLst>
              <a:ext uri="{FF2B5EF4-FFF2-40B4-BE49-F238E27FC236}">
                <a16:creationId xmlns:a16="http://schemas.microsoft.com/office/drawing/2014/main" id="{A9FFF667-098D-4A1E-92D9-0E297644CA88}"/>
              </a:ext>
            </a:extLst>
          </p:cNvPr>
          <p:cNvSpPr txBox="1"/>
          <p:nvPr/>
        </p:nvSpPr>
        <p:spPr bwMode="gray">
          <a:xfrm>
            <a:off x="1116013" y="1642418"/>
            <a:ext cx="7102570" cy="1858020"/>
          </a:xfrm>
          <a:prstGeom prst="roundRect">
            <a:avLst>
              <a:gd name="adj" fmla="val 5892"/>
            </a:avLst>
          </a:prstGeom>
          <a:pattFill prst="wdUpDiag">
            <a:fgClr>
              <a:schemeClr val="accent3">
                <a:lumMod val="20000"/>
                <a:lumOff val="80000"/>
              </a:schemeClr>
            </a:fgClr>
            <a:bgClr>
              <a:schemeClr val="bg1"/>
            </a:bgClr>
          </a:pattFill>
          <a:ln w="19050">
            <a:solidFill>
              <a:schemeClr val="accent3"/>
            </a:solidFill>
          </a:ln>
          <a:effectLst>
            <a:outerShdw dist="38100" dir="2700000" algn="tl" rotWithShape="0">
              <a:schemeClr val="accent3"/>
            </a:outerShdw>
          </a:effectLst>
        </p:spPr>
        <p:txBody>
          <a:bodyPr wrap="square" lIns="0" tIns="0" rIns="0" bIns="0" rtlCol="0">
            <a:noAutofit/>
          </a:bodyPr>
          <a:lstStyle/>
          <a:p>
            <a:pPr lvl="0" eaLnBrk="1" hangingPunct="1">
              <a:lnSpc>
                <a:spcPct val="110000"/>
              </a:lnSpc>
              <a:spcBef>
                <a:spcPct val="30000"/>
              </a:spcBef>
            </a:pPr>
            <a:endParaRPr lang="en-US" altLang="ja-JP">
              <a:solidFill>
                <a:srgbClr val="000000"/>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FF7D1A28-8901-46A3-9EB7-99C659C34521}"/>
              </a:ext>
            </a:extLst>
          </p:cNvPr>
          <p:cNvGrpSpPr/>
          <p:nvPr/>
        </p:nvGrpSpPr>
        <p:grpSpPr bwMode="gray">
          <a:xfrm>
            <a:off x="544608" y="967275"/>
            <a:ext cx="1142810" cy="1304886"/>
            <a:chOff x="1011034" y="2454580"/>
            <a:chExt cx="1668972" cy="1975715"/>
          </a:xfrm>
          <a:solidFill>
            <a:srgbClr val="6EB82D"/>
          </a:solidFill>
        </p:grpSpPr>
        <p:pic>
          <p:nvPicPr>
            <p:cNvPr id="5" name="グラフィックス 4">
              <a:extLst>
                <a:ext uri="{FF2B5EF4-FFF2-40B4-BE49-F238E27FC236}">
                  <a16:creationId xmlns:a16="http://schemas.microsoft.com/office/drawing/2014/main" id="{EA6B1960-4925-4D4F-9820-7DB210B6D7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flipH="1">
              <a:off x="1011034" y="2454580"/>
              <a:ext cx="1668972" cy="1975715"/>
            </a:xfrm>
            <a:prstGeom prst="rect">
              <a:avLst/>
            </a:prstGeom>
          </p:spPr>
        </p:pic>
        <p:sp>
          <p:nvSpPr>
            <p:cNvPr id="6" name="タイトル 1">
              <a:extLst>
                <a:ext uri="{FF2B5EF4-FFF2-40B4-BE49-F238E27FC236}">
                  <a16:creationId xmlns:a16="http://schemas.microsoft.com/office/drawing/2014/main" id="{D8735B60-97EB-4610-9969-C7A9598EBB2D}"/>
                </a:ext>
              </a:extLst>
            </p:cNvPr>
            <p:cNvSpPr txBox="1">
              <a:spLocks/>
            </p:cNvSpPr>
            <p:nvPr/>
          </p:nvSpPr>
          <p:spPr bwMode="gray">
            <a:xfrm>
              <a:off x="1567172" y="2977348"/>
              <a:ext cx="501378" cy="587075"/>
            </a:xfrm>
            <a:prstGeom prst="rect">
              <a:avLst/>
            </a:prstGeom>
            <a:grpFill/>
          </p:spPr>
          <p:txBody>
            <a:bodyPr vert="horz" wrap="square" lIns="0" tIns="0" rIns="0" bIns="0" rtlCol="0" anchor="ctr">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lnSpc>
                  <a:spcPct val="110000"/>
                </a:lnSpc>
              </a:pPr>
              <a:r>
                <a:rPr lang="en-US" altLang="ja-JP" sz="6000">
                  <a:latin typeface="+mn-lt"/>
                </a:rPr>
                <a:t>Q</a:t>
              </a:r>
            </a:p>
          </p:txBody>
        </p:sp>
      </p:grpSp>
      <p:sp>
        <p:nvSpPr>
          <p:cNvPr id="7" name="テキスト ボックス 6">
            <a:extLst>
              <a:ext uri="{FF2B5EF4-FFF2-40B4-BE49-F238E27FC236}">
                <a16:creationId xmlns:a16="http://schemas.microsoft.com/office/drawing/2014/main" id="{F2D91FAB-C4BC-49C9-9AB8-B176131354F5}"/>
              </a:ext>
            </a:extLst>
          </p:cNvPr>
          <p:cNvSpPr txBox="1"/>
          <p:nvPr/>
        </p:nvSpPr>
        <p:spPr>
          <a:xfrm>
            <a:off x="1376644" y="1824640"/>
            <a:ext cx="6651344" cy="1711238"/>
          </a:xfrm>
          <a:prstGeom prst="rect">
            <a:avLst/>
          </a:prstGeom>
          <a:noFill/>
        </p:spPr>
        <p:txBody>
          <a:bodyPr wrap="square" rtlCol="0">
            <a:spAutoFit/>
          </a:bodyPr>
          <a:lstStyle/>
          <a:p>
            <a:pPr>
              <a:lnSpc>
                <a:spcPct val="120000"/>
              </a:lnSpc>
              <a:spcBef>
                <a:spcPts val="1200"/>
              </a:spcBef>
            </a:pPr>
            <a:r>
              <a:rPr kumimoji="1" lang="ja-JP" altLang="en-US" sz="2200" b="1">
                <a:solidFill>
                  <a:schemeClr val="bg2">
                    <a:lumMod val="25000"/>
                  </a:schemeClr>
                </a:solidFill>
                <a:latin typeface="メイリオ" panose="020B0604030504040204" pitchFamily="50" charset="-128"/>
                <a:ea typeface="メイリオ" panose="020B0604030504040204" pitchFamily="50" charset="-128"/>
              </a:rPr>
              <a:t>　</a:t>
            </a:r>
            <a:r>
              <a:rPr kumimoji="1" lang="ja-JP" altLang="en-US">
                <a:solidFill>
                  <a:schemeClr val="bg2">
                    <a:lumMod val="25000"/>
                  </a:schemeClr>
                </a:solidFill>
                <a:latin typeface="メイリオ" panose="020B0604030504040204" pitchFamily="50" charset="-128"/>
                <a:ea typeface="メイリオ" panose="020B0604030504040204" pitchFamily="50" charset="-128"/>
              </a:rPr>
              <a:t>スポーツボランティアの活動中に</a:t>
            </a:r>
            <a:endParaRPr kumimoji="1" lang="en-US" altLang="ja-JP">
              <a:solidFill>
                <a:schemeClr val="bg2">
                  <a:lumMod val="25000"/>
                </a:schemeClr>
              </a:solidFill>
              <a:latin typeface="メイリオ" panose="020B0604030504040204" pitchFamily="50" charset="-128"/>
              <a:ea typeface="メイリオ" panose="020B0604030504040204" pitchFamily="50" charset="-128"/>
            </a:endParaRPr>
          </a:p>
          <a:p>
            <a:pPr algn="ctr">
              <a:lnSpc>
                <a:spcPct val="120000"/>
              </a:lnSpc>
              <a:spcBef>
                <a:spcPts val="1200"/>
              </a:spcBef>
            </a:pPr>
            <a:r>
              <a:rPr lang="ja-JP" altLang="en-US">
                <a:solidFill>
                  <a:schemeClr val="accent2">
                    <a:lumMod val="60000"/>
                    <a:lumOff val="40000"/>
                  </a:schemeClr>
                </a:solidFill>
                <a:latin typeface="メイリオ" panose="020B0604030504040204" pitchFamily="50" charset="-128"/>
                <a:ea typeface="メイリオ" panose="020B0604030504040204" pitchFamily="50" charset="-128"/>
              </a:rPr>
              <a:t>　</a:t>
            </a:r>
            <a:r>
              <a:rPr kumimoji="1" lang="ja-JP" altLang="en-US" b="1">
                <a:solidFill>
                  <a:schemeClr val="accent2">
                    <a:lumMod val="60000"/>
                    <a:lumOff val="40000"/>
                  </a:schemeClr>
                </a:solidFill>
                <a:latin typeface="メイリオ" panose="020B0604030504040204" pitchFamily="50" charset="-128"/>
                <a:ea typeface="メイリオ" panose="020B0604030504040204" pitchFamily="50" charset="-128"/>
              </a:rPr>
              <a:t>遭遇した事故 </a:t>
            </a:r>
            <a:r>
              <a:rPr kumimoji="1" lang="ja-JP" altLang="en-US">
                <a:solidFill>
                  <a:schemeClr val="bg2">
                    <a:lumMod val="25000"/>
                  </a:schemeClr>
                </a:solidFill>
                <a:latin typeface="メイリオ" panose="020B0604030504040204" pitchFamily="50" charset="-128"/>
                <a:ea typeface="メイリオ" panose="020B0604030504040204" pitchFamily="50" charset="-128"/>
              </a:rPr>
              <a:t>や </a:t>
            </a:r>
            <a:r>
              <a:rPr lang="ja-JP" altLang="en-US" b="1">
                <a:solidFill>
                  <a:schemeClr val="accent2">
                    <a:lumMod val="60000"/>
                    <a:lumOff val="40000"/>
                  </a:schemeClr>
                </a:solidFill>
                <a:latin typeface="メイリオ" panose="020B0604030504040204" pitchFamily="50" charset="-128"/>
                <a:ea typeface="メイリオ" panose="020B0604030504040204" pitchFamily="50" charset="-128"/>
              </a:rPr>
              <a:t>危険を感じたこと </a:t>
            </a:r>
            <a:endParaRPr lang="en-US" altLang="ja-JP" b="1">
              <a:solidFill>
                <a:schemeClr val="accent2">
                  <a:lumMod val="60000"/>
                  <a:lumOff val="40000"/>
                </a:schemeClr>
              </a:solidFill>
              <a:latin typeface="メイリオ" panose="020B0604030504040204" pitchFamily="50" charset="-128"/>
              <a:ea typeface="メイリオ" panose="020B0604030504040204" pitchFamily="50" charset="-128"/>
            </a:endParaRPr>
          </a:p>
          <a:p>
            <a:pPr algn="r">
              <a:lnSpc>
                <a:spcPct val="120000"/>
              </a:lnSpc>
              <a:spcBef>
                <a:spcPts val="1200"/>
              </a:spcBef>
            </a:pPr>
            <a:r>
              <a:rPr lang="ja-JP" altLang="en-US">
                <a:solidFill>
                  <a:schemeClr val="bg2">
                    <a:lumMod val="25000"/>
                  </a:schemeClr>
                </a:solidFill>
                <a:latin typeface="メイリオ" panose="020B0604030504040204" pitchFamily="50" charset="-128"/>
                <a:ea typeface="メイリオ" panose="020B0604030504040204" pitchFamily="50" charset="-128"/>
              </a:rPr>
              <a:t>はありますか？</a:t>
            </a:r>
            <a:endParaRPr kumimoji="1" lang="en-US" altLang="ja-JP">
              <a:solidFill>
                <a:schemeClr val="bg2">
                  <a:lumMod val="25000"/>
                </a:schemeClr>
              </a:solidFill>
              <a:latin typeface="メイリオ" panose="020B0604030504040204" pitchFamily="50" charset="-128"/>
              <a:ea typeface="メイリオ" panose="020B0604030504040204" pitchFamily="50" charset="-128"/>
            </a:endParaRPr>
          </a:p>
        </p:txBody>
      </p:sp>
      <p:sp>
        <p:nvSpPr>
          <p:cNvPr id="8" name="矢印: 山形 7">
            <a:extLst>
              <a:ext uri="{FF2B5EF4-FFF2-40B4-BE49-F238E27FC236}">
                <a16:creationId xmlns:a16="http://schemas.microsoft.com/office/drawing/2014/main" id="{CD8EF75C-6D88-4B28-8DEE-F26D628996E0}"/>
              </a:ext>
            </a:extLst>
          </p:cNvPr>
          <p:cNvSpPr/>
          <p:nvPr/>
        </p:nvSpPr>
        <p:spPr bwMode="auto">
          <a:xfrm>
            <a:off x="2375756" y="3908537"/>
            <a:ext cx="4392488" cy="1464680"/>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sz="2800" b="1">
                <a:solidFill>
                  <a:schemeClr val="bg1"/>
                </a:solidFill>
                <a:latin typeface="+mn-ea"/>
                <a:ea typeface="+mn-ea"/>
              </a:rPr>
              <a:t>発表</a:t>
            </a:r>
            <a:endParaRPr kumimoji="1" lang="en-US" altLang="ja-JP" sz="2800" b="1">
              <a:solidFill>
                <a:schemeClr val="bg1"/>
              </a:solidFill>
              <a:latin typeface="+mn-ea"/>
              <a:ea typeface="+mn-ea"/>
            </a:endParaRPr>
          </a:p>
          <a:p>
            <a:pPr algn="ctr" eaLnBrk="1" hangingPunct="1">
              <a:lnSpc>
                <a:spcPct val="120000"/>
              </a:lnSpc>
              <a:spcBef>
                <a:spcPct val="20000"/>
              </a:spcBef>
            </a:pPr>
            <a:endParaRPr kumimoji="1" lang="ja-JP" altLang="en-US" sz="4000" b="1">
              <a:solidFill>
                <a:schemeClr val="bg1"/>
              </a:solidFill>
              <a:latin typeface="+mn-ea"/>
              <a:ea typeface="+mn-ea"/>
            </a:endParaRPr>
          </a:p>
        </p:txBody>
      </p:sp>
      <p:pic>
        <p:nvPicPr>
          <p:cNvPr id="9" name="グラフィックス 8">
            <a:extLst>
              <a:ext uri="{FF2B5EF4-FFF2-40B4-BE49-F238E27FC236}">
                <a16:creationId xmlns:a16="http://schemas.microsoft.com/office/drawing/2014/main" id="{FF64041F-81C0-4EAD-B8C5-4A0133D00D7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4716016" y="4437112"/>
            <a:ext cx="864096" cy="864096"/>
          </a:xfrm>
          <a:prstGeom prst="rect">
            <a:avLst/>
          </a:prstGeom>
        </p:spPr>
      </p:pic>
      <p:pic>
        <p:nvPicPr>
          <p:cNvPr id="10" name="グラフィックス 9">
            <a:extLst>
              <a:ext uri="{FF2B5EF4-FFF2-40B4-BE49-F238E27FC236}">
                <a16:creationId xmlns:a16="http://schemas.microsoft.com/office/drawing/2014/main" id="{DB14E930-8CEF-4398-B855-75DFD7C7AA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3545886" y="4437112"/>
            <a:ext cx="864096" cy="864096"/>
          </a:xfrm>
          <a:prstGeom prst="rect">
            <a:avLst/>
          </a:prstGeom>
        </p:spPr>
      </p:pic>
    </p:spTree>
    <p:extLst>
      <p:ext uri="{BB962C8B-B14F-4D97-AF65-F5344CB8AC3E}">
        <p14:creationId xmlns:p14="http://schemas.microsoft.com/office/powerpoint/2010/main" val="4174084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7884DC-6862-4EA6-A3D6-D289B5F611A0}"/>
              </a:ext>
            </a:extLst>
          </p:cNvPr>
          <p:cNvSpPr>
            <a:spLocks noGrp="1"/>
          </p:cNvSpPr>
          <p:nvPr>
            <p:ph type="title"/>
          </p:nvPr>
        </p:nvSpPr>
        <p:spPr>
          <a:xfrm>
            <a:off x="952922" y="335632"/>
            <a:ext cx="7236000" cy="475529"/>
          </a:xfrm>
        </p:spPr>
        <p:txBody>
          <a:bodyPr/>
          <a:lstStyle/>
          <a:p>
            <a:r>
              <a:rPr kumimoji="1" lang="ja-JP" altLang="en-US" sz="2800" dirty="0"/>
              <a:t>活動中に想定されるリスクと対応方法</a:t>
            </a:r>
          </a:p>
        </p:txBody>
      </p:sp>
      <p:sp>
        <p:nvSpPr>
          <p:cNvPr id="3" name="正方形/長方形 2">
            <a:extLst>
              <a:ext uri="{FF2B5EF4-FFF2-40B4-BE49-F238E27FC236}">
                <a16:creationId xmlns:a16="http://schemas.microsoft.com/office/drawing/2014/main" id="{257AD11B-EC6E-4879-B267-7D7827DEBA16}"/>
              </a:ext>
            </a:extLst>
          </p:cNvPr>
          <p:cNvSpPr/>
          <p:nvPr/>
        </p:nvSpPr>
        <p:spPr bwMode="gray">
          <a:xfrm>
            <a:off x="323851" y="920250"/>
            <a:ext cx="8569646"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66700" indent="-266700" eaLnBrk="1" hangingPunct="1">
              <a:lnSpc>
                <a:spcPct val="120000"/>
              </a:lnSpc>
              <a:spcBef>
                <a:spcPct val="20000"/>
              </a:spcBef>
              <a:buClr>
                <a:srgbClr val="6EB82D"/>
              </a:buClr>
              <a:buFont typeface="メイリオ" panose="020B0604030504040204" pitchFamily="50" charset="-128"/>
              <a:buChar char="▎"/>
            </a:pPr>
            <a:r>
              <a:rPr lang="ja-JP" altLang="en-US" b="1" dirty="0">
                <a:solidFill>
                  <a:schemeClr val="bg2">
                    <a:lumMod val="25000"/>
                  </a:schemeClr>
                </a:solidFill>
                <a:latin typeface="+mn-ea"/>
                <a:ea typeface="+mn-ea"/>
              </a:rPr>
              <a:t>突発的な事象が発生した場合、いずれも速やかな対応が求められる。</a:t>
            </a:r>
          </a:p>
        </p:txBody>
      </p:sp>
      <p:graphicFrame>
        <p:nvGraphicFramePr>
          <p:cNvPr id="4" name="表 3">
            <a:extLst>
              <a:ext uri="{FF2B5EF4-FFF2-40B4-BE49-F238E27FC236}">
                <a16:creationId xmlns:a16="http://schemas.microsoft.com/office/drawing/2014/main" id="{45A7042B-7203-4EFB-AD0E-8141F82E1DB5}"/>
              </a:ext>
            </a:extLst>
          </p:cNvPr>
          <p:cNvGraphicFramePr>
            <a:graphicFrameLocks noGrp="1"/>
          </p:cNvGraphicFramePr>
          <p:nvPr>
            <p:extLst>
              <p:ext uri="{D42A27DB-BD31-4B8C-83A1-F6EECF244321}">
                <p14:modId xmlns:p14="http://schemas.microsoft.com/office/powerpoint/2010/main" val="1231608598"/>
              </p:ext>
            </p:extLst>
          </p:nvPr>
        </p:nvGraphicFramePr>
        <p:xfrm>
          <a:off x="323851" y="1942604"/>
          <a:ext cx="8496300" cy="1008000"/>
        </p:xfrm>
        <a:graphic>
          <a:graphicData uri="http://schemas.openxmlformats.org/drawingml/2006/table">
            <a:tbl>
              <a:tblPr/>
              <a:tblGrid>
                <a:gridCol w="1840749">
                  <a:extLst>
                    <a:ext uri="{9D8B030D-6E8A-4147-A177-3AD203B41FA5}">
                      <a16:colId xmlns:a16="http://schemas.microsoft.com/office/drawing/2014/main" val="20001"/>
                    </a:ext>
                  </a:extLst>
                </a:gridCol>
                <a:gridCol w="6655551">
                  <a:extLst>
                    <a:ext uri="{9D8B030D-6E8A-4147-A177-3AD203B41FA5}">
                      <a16:colId xmlns:a16="http://schemas.microsoft.com/office/drawing/2014/main" val="20000"/>
                    </a:ext>
                  </a:extLst>
                </a:gridCol>
              </a:tblGrid>
              <a:tr h="540000">
                <a:tc rowSpan="2">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2400" b="0" i="0" u="none" strike="noStrike" cap="none" normalizeH="0" baseline="0">
                          <a:ln>
                            <a:noFill/>
                          </a:ln>
                          <a:solidFill>
                            <a:schemeClr val="bg1"/>
                          </a:solidFill>
                          <a:effectLst/>
                          <a:latin typeface="メイリオ" pitchFamily="50" charset="-128"/>
                          <a:ea typeface="+mn-ea"/>
                          <a:cs typeface="メイリオ" pitchFamily="50" charset="-128"/>
                        </a:rPr>
                        <a:t>① 応急対応</a:t>
                      </a:r>
                    </a:p>
                  </a:txBody>
                  <a:tcPr marT="108000" marB="456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EB82D"/>
                    </a:solidFill>
                  </a:tcPr>
                </a:tc>
                <a:tc>
                  <a:txBody>
                    <a:bodyPr/>
                    <a:lstStyle/>
                    <a:p>
                      <a:pPr marL="92075" marR="0" lvl="0" indent="0" algn="l" defTabSz="914400" rtl="0" eaLnBrk="1" fontAlgn="base" latinLnBrk="0" hangingPunct="1">
                        <a:lnSpc>
                          <a:spcPct val="110000"/>
                        </a:lnSpc>
                        <a:spcBef>
                          <a:spcPct val="0"/>
                        </a:spcBef>
                        <a:spcAft>
                          <a:spcPct val="0"/>
                        </a:spcAft>
                        <a:buClrTx/>
                        <a:buSzTx/>
                        <a:buFontTx/>
                        <a:buNone/>
                        <a:tabLst/>
                      </a:pPr>
                      <a:r>
                        <a:rPr kumimoji="1" lang="ja-JP" altLang="en-US" sz="2400" b="0" i="0" u="none" strike="noStrike" cap="none" normalizeH="0" baseline="0">
                          <a:ln>
                            <a:noFill/>
                          </a:ln>
                          <a:solidFill>
                            <a:schemeClr val="bg2">
                              <a:lumMod val="25000"/>
                            </a:schemeClr>
                          </a:solidFill>
                          <a:effectLst/>
                          <a:latin typeface="メイリオ" pitchFamily="50" charset="-128"/>
                          <a:ea typeface="+mn-ea"/>
                          <a:cs typeface="メイリオ" pitchFamily="50" charset="-128"/>
                        </a:rPr>
                        <a:t>市民ができる応急手当など</a:t>
                      </a:r>
                      <a:endParaRPr kumimoji="1" lang="ja-JP" altLang="ja-JP" sz="2400" b="0" i="0" u="none" strike="noStrike" cap="none" normalizeH="0" baseline="0">
                        <a:ln>
                          <a:noFill/>
                        </a:ln>
                        <a:solidFill>
                          <a:schemeClr val="bg2">
                            <a:lumMod val="25000"/>
                          </a:schemeClr>
                        </a:solidFill>
                        <a:effectLst/>
                        <a:latin typeface="メイリオ" pitchFamily="50" charset="-128"/>
                        <a:ea typeface="メイリオ" pitchFamily="50" charset="-128"/>
                        <a:cs typeface="メイリオ" pitchFamily="50" charset="-128"/>
                      </a:endParaRPr>
                    </a:p>
                  </a:txBody>
                  <a:tcPr marT="72000" marB="456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468000">
                <a:tc v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1" lang="ja-JP" altLang="en-US" sz="1400" b="0" i="0" u="none" strike="noStrike" cap="none" normalizeH="0" baseline="0">
                        <a:ln>
                          <a:noFill/>
                        </a:ln>
                        <a:solidFill>
                          <a:srgbClr val="000000"/>
                        </a:solidFill>
                        <a:effectLst/>
                        <a:latin typeface="+mn-ea"/>
                        <a:ea typeface="+mn-ea"/>
                        <a:cs typeface="メイリオ" pitchFamily="50" charset="-128"/>
                      </a:endParaRPr>
                    </a:p>
                  </a:txBody>
                  <a:tcPr marT="45680" marB="4568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spcBef>
                          <a:spcPct val="20000"/>
                        </a:spcBef>
                        <a:buFont typeface="Arial" pitchFamily="34" charset="0"/>
                        <a:defRPr kumimoji="1" sz="2800" kern="1200">
                          <a:solidFill>
                            <a:schemeClr val="tx1"/>
                          </a:solidFill>
                          <a:latin typeface="Calibri" pitchFamily="34" charset="0"/>
                          <a:ea typeface="ＭＳ Ｐゴシック" pitchFamily="50" charset="-128"/>
                        </a:defRPr>
                      </a:lvl1pPr>
                      <a:lvl2pPr marL="742950" indent="-285750" algn="l" defTabSz="914400" rtl="0" eaLnBrk="1" latinLnBrk="0" hangingPunct="1">
                        <a:spcBef>
                          <a:spcPct val="20000"/>
                        </a:spcBef>
                        <a:buFont typeface="Arial" pitchFamily="34" charset="0"/>
                        <a:defRPr kumimoji="1" sz="2400" kern="1200">
                          <a:solidFill>
                            <a:schemeClr val="tx1"/>
                          </a:solidFill>
                          <a:latin typeface="Calibri" pitchFamily="34" charset="0"/>
                          <a:ea typeface="ＭＳ Ｐゴシック" pitchFamily="50" charset="-128"/>
                        </a:defRPr>
                      </a:lvl2pPr>
                      <a:lvl3pPr marL="1143000" indent="-228600" algn="l" defTabSz="914400" rtl="0" eaLnBrk="1" latinLnBrk="0" hangingPunct="1">
                        <a:spcBef>
                          <a:spcPct val="20000"/>
                        </a:spcBef>
                        <a:buFont typeface="Arial" pitchFamily="34" charset="0"/>
                        <a:defRPr kumimoji="1" sz="2000" kern="1200">
                          <a:solidFill>
                            <a:schemeClr val="tx1"/>
                          </a:solidFill>
                          <a:latin typeface="Calibri" pitchFamily="34" charset="0"/>
                          <a:ea typeface="ＭＳ Ｐゴシック" pitchFamily="50" charset="-128"/>
                        </a:defRPr>
                      </a:lvl3pPr>
                      <a:lvl4pPr marL="16002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4pPr>
                      <a:lvl5pPr marL="20574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5pPr>
                      <a:lvl6pPr marL="25146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6pPr>
                      <a:lvl7pPr marL="29718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7pPr>
                      <a:lvl8pPr marL="34290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8pPr>
                      <a:lvl9pPr marL="38862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9pPr>
                    </a:lstStyle>
                    <a:p>
                      <a:pPr marL="92075" marR="0" lvl="0" indent="0" algn="l"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spc="-150" normalizeH="0" baseline="0">
                          <a:ln>
                            <a:noFill/>
                          </a:ln>
                          <a:solidFill>
                            <a:schemeClr val="bg2">
                              <a:lumMod val="25000"/>
                            </a:schemeClr>
                          </a:solidFill>
                          <a:effectLst/>
                          <a:latin typeface="+mn-ea"/>
                          <a:ea typeface="+mn-ea"/>
                          <a:cs typeface="メイリオ" pitchFamily="50" charset="-128"/>
                        </a:rPr>
                        <a:t>（例）転んで腕を骨折・水分不足で倒れる・目にゴミが入る等</a:t>
                      </a:r>
                    </a:p>
                  </a:txBody>
                  <a:tcPr marT="72000" marB="456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5" name="表 4">
            <a:extLst>
              <a:ext uri="{FF2B5EF4-FFF2-40B4-BE49-F238E27FC236}">
                <a16:creationId xmlns:a16="http://schemas.microsoft.com/office/drawing/2014/main" id="{A97B2FA5-3901-44B6-BEC9-C5BA4A8F4328}"/>
              </a:ext>
            </a:extLst>
          </p:cNvPr>
          <p:cNvGraphicFramePr>
            <a:graphicFrameLocks noGrp="1"/>
          </p:cNvGraphicFramePr>
          <p:nvPr>
            <p:extLst>
              <p:ext uri="{D42A27DB-BD31-4B8C-83A1-F6EECF244321}">
                <p14:modId xmlns:p14="http://schemas.microsoft.com/office/powerpoint/2010/main" val="3894338399"/>
              </p:ext>
            </p:extLst>
          </p:nvPr>
        </p:nvGraphicFramePr>
        <p:xfrm>
          <a:off x="323851" y="3002154"/>
          <a:ext cx="8496300" cy="1251504"/>
        </p:xfrm>
        <a:graphic>
          <a:graphicData uri="http://schemas.openxmlformats.org/drawingml/2006/table">
            <a:tbl>
              <a:tblPr/>
              <a:tblGrid>
                <a:gridCol w="1840718">
                  <a:extLst>
                    <a:ext uri="{9D8B030D-6E8A-4147-A177-3AD203B41FA5}">
                      <a16:colId xmlns:a16="http://schemas.microsoft.com/office/drawing/2014/main" val="20001"/>
                    </a:ext>
                  </a:extLst>
                </a:gridCol>
                <a:gridCol w="6655582">
                  <a:extLst>
                    <a:ext uri="{9D8B030D-6E8A-4147-A177-3AD203B41FA5}">
                      <a16:colId xmlns:a16="http://schemas.microsoft.com/office/drawing/2014/main" val="20000"/>
                    </a:ext>
                  </a:extLst>
                </a:gridCol>
              </a:tblGrid>
              <a:tr h="540000">
                <a:tc rowSpan="2">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2400" b="0" i="0" u="none" strike="noStrike" cap="none" normalizeH="0" baseline="0">
                          <a:ln>
                            <a:noFill/>
                          </a:ln>
                          <a:solidFill>
                            <a:schemeClr val="bg1"/>
                          </a:solidFill>
                          <a:effectLst/>
                          <a:latin typeface="メイリオ" pitchFamily="50" charset="-128"/>
                          <a:ea typeface="+mn-ea"/>
                          <a:cs typeface="メイリオ" pitchFamily="50" charset="-128"/>
                        </a:rPr>
                        <a:t>② 事故対応</a:t>
                      </a:r>
                    </a:p>
                  </a:txBody>
                  <a:tcPr marT="45680" marB="456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EB82D"/>
                    </a:solidFill>
                  </a:tcPr>
                </a:tc>
                <a:tc>
                  <a:txBody>
                    <a:bodyPr/>
                    <a:lstStyle/>
                    <a:p>
                      <a:pPr marL="92075" marR="0" lvl="0" indent="0" algn="l" defTabSz="914400" rtl="0" eaLnBrk="1" fontAlgn="base" latinLnBrk="0" hangingPunct="1">
                        <a:lnSpc>
                          <a:spcPct val="110000"/>
                        </a:lnSpc>
                        <a:spcBef>
                          <a:spcPct val="0"/>
                        </a:spcBef>
                        <a:spcAft>
                          <a:spcPct val="0"/>
                        </a:spcAft>
                        <a:buClrTx/>
                        <a:buSzTx/>
                        <a:buFontTx/>
                        <a:buNone/>
                        <a:tabLst/>
                      </a:pPr>
                      <a:r>
                        <a:rPr kumimoji="1" lang="ja-JP" altLang="en-US" sz="2400" b="0" i="0" u="none" strike="noStrike" cap="none" normalizeH="0" baseline="0">
                          <a:ln>
                            <a:noFill/>
                          </a:ln>
                          <a:solidFill>
                            <a:schemeClr val="bg2">
                              <a:lumMod val="25000"/>
                            </a:schemeClr>
                          </a:solidFill>
                          <a:effectLst/>
                          <a:latin typeface="メイリオ" pitchFamily="50" charset="-128"/>
                          <a:ea typeface="+mn-ea"/>
                          <a:cs typeface="メイリオ" pitchFamily="50" charset="-128"/>
                        </a:rPr>
                        <a:t>物損などの対応</a:t>
                      </a:r>
                    </a:p>
                  </a:txBody>
                  <a:tcPr marT="72000" marB="456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468000">
                <a:tc v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1" lang="ja-JP" altLang="en-US" sz="1400" b="0" i="0" u="none" strike="noStrike" cap="none" normalizeH="0" baseline="0">
                        <a:ln>
                          <a:noFill/>
                        </a:ln>
                        <a:solidFill>
                          <a:srgbClr val="000000"/>
                        </a:solidFill>
                        <a:effectLst/>
                        <a:latin typeface="+mn-ea"/>
                        <a:ea typeface="+mn-ea"/>
                        <a:cs typeface="メイリオ" pitchFamily="50" charset="-128"/>
                      </a:endParaRPr>
                    </a:p>
                  </a:txBody>
                  <a:tcPr marT="45680" marB="4568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spcBef>
                          <a:spcPct val="20000"/>
                        </a:spcBef>
                        <a:buFont typeface="Arial" pitchFamily="34" charset="0"/>
                        <a:defRPr kumimoji="1" sz="2800" kern="1200">
                          <a:solidFill>
                            <a:schemeClr val="tx1"/>
                          </a:solidFill>
                          <a:latin typeface="Calibri" pitchFamily="34" charset="0"/>
                          <a:ea typeface="ＭＳ Ｐゴシック" pitchFamily="50" charset="-128"/>
                        </a:defRPr>
                      </a:lvl1pPr>
                      <a:lvl2pPr marL="742950" indent="-285750" algn="l" defTabSz="914400" rtl="0" eaLnBrk="1" latinLnBrk="0" hangingPunct="1">
                        <a:spcBef>
                          <a:spcPct val="20000"/>
                        </a:spcBef>
                        <a:buFont typeface="Arial" pitchFamily="34" charset="0"/>
                        <a:defRPr kumimoji="1" sz="2400" kern="1200">
                          <a:solidFill>
                            <a:schemeClr val="tx1"/>
                          </a:solidFill>
                          <a:latin typeface="Calibri" pitchFamily="34" charset="0"/>
                          <a:ea typeface="ＭＳ Ｐゴシック" pitchFamily="50" charset="-128"/>
                        </a:defRPr>
                      </a:lvl2pPr>
                      <a:lvl3pPr marL="1143000" indent="-228600" algn="l" defTabSz="914400" rtl="0" eaLnBrk="1" latinLnBrk="0" hangingPunct="1">
                        <a:spcBef>
                          <a:spcPct val="20000"/>
                        </a:spcBef>
                        <a:buFont typeface="Arial" pitchFamily="34" charset="0"/>
                        <a:defRPr kumimoji="1" sz="2000" kern="1200">
                          <a:solidFill>
                            <a:schemeClr val="tx1"/>
                          </a:solidFill>
                          <a:latin typeface="Calibri" pitchFamily="34" charset="0"/>
                          <a:ea typeface="ＭＳ Ｐゴシック" pitchFamily="50" charset="-128"/>
                        </a:defRPr>
                      </a:lvl3pPr>
                      <a:lvl4pPr marL="16002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4pPr>
                      <a:lvl5pPr marL="20574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5pPr>
                      <a:lvl6pPr marL="25146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6pPr>
                      <a:lvl7pPr marL="29718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7pPr>
                      <a:lvl8pPr marL="34290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8pPr>
                      <a:lvl9pPr marL="38862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9pPr>
                    </a:lstStyle>
                    <a:p>
                      <a:pPr marL="92075" marR="0" lvl="0" indent="0" algn="l"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a:ln>
                            <a:noFill/>
                          </a:ln>
                          <a:solidFill>
                            <a:schemeClr val="bg2">
                              <a:lumMod val="25000"/>
                            </a:schemeClr>
                          </a:solidFill>
                          <a:effectLst/>
                          <a:latin typeface="+mn-ea"/>
                          <a:ea typeface="+mn-ea"/>
                          <a:cs typeface="メイリオ" pitchFamily="50" charset="-128"/>
                        </a:rPr>
                        <a:t>（例）看板が風で倒れる・自転車にひかれる・スタッフが</a:t>
                      </a:r>
                      <a:br>
                        <a:rPr kumimoji="1" lang="en-US" altLang="ja-JP" sz="1800" b="0" i="0" u="none" strike="noStrike" cap="none" normalizeH="0" baseline="0">
                          <a:ln>
                            <a:noFill/>
                          </a:ln>
                          <a:solidFill>
                            <a:schemeClr val="bg2">
                              <a:lumMod val="25000"/>
                            </a:schemeClr>
                          </a:solidFill>
                          <a:effectLst/>
                          <a:latin typeface="+mn-ea"/>
                          <a:ea typeface="+mn-ea"/>
                          <a:cs typeface="メイリオ" pitchFamily="50" charset="-128"/>
                        </a:rPr>
                      </a:br>
                      <a:r>
                        <a:rPr kumimoji="1" lang="en-US" altLang="ja-JP" sz="1800" b="0" i="0" u="none" strike="noStrike" cap="none" normalizeH="0" baseline="0">
                          <a:ln>
                            <a:noFill/>
                          </a:ln>
                          <a:solidFill>
                            <a:schemeClr val="bg2">
                              <a:lumMod val="25000"/>
                            </a:schemeClr>
                          </a:solidFill>
                          <a:effectLst/>
                          <a:latin typeface="+mn-ea"/>
                          <a:ea typeface="+mn-ea"/>
                          <a:cs typeface="メイリオ" pitchFamily="50" charset="-128"/>
                        </a:rPr>
                        <a:t>         </a:t>
                      </a:r>
                      <a:r>
                        <a:rPr kumimoji="1" lang="ja-JP" altLang="en-US" sz="1800" b="0" i="0" u="none" strike="noStrike" cap="none" normalizeH="0" baseline="0">
                          <a:ln>
                            <a:noFill/>
                          </a:ln>
                          <a:solidFill>
                            <a:schemeClr val="bg2">
                              <a:lumMod val="25000"/>
                            </a:schemeClr>
                          </a:solidFill>
                          <a:effectLst/>
                          <a:latin typeface="+mn-ea"/>
                          <a:ea typeface="+mn-ea"/>
                          <a:cs typeface="メイリオ" pitchFamily="50" charset="-128"/>
                        </a:rPr>
                        <a:t>いない・財布を落とした等</a:t>
                      </a:r>
                    </a:p>
                  </a:txBody>
                  <a:tcPr marT="72000" marB="36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6" name="表 5">
            <a:extLst>
              <a:ext uri="{FF2B5EF4-FFF2-40B4-BE49-F238E27FC236}">
                <a16:creationId xmlns:a16="http://schemas.microsoft.com/office/drawing/2014/main" id="{9AEDD336-BCA1-4D6E-8FB4-984617FB3C23}"/>
              </a:ext>
            </a:extLst>
          </p:cNvPr>
          <p:cNvGraphicFramePr>
            <a:graphicFrameLocks noGrp="1"/>
          </p:cNvGraphicFramePr>
          <p:nvPr>
            <p:extLst>
              <p:ext uri="{D42A27DB-BD31-4B8C-83A1-F6EECF244321}">
                <p14:modId xmlns:p14="http://schemas.microsoft.com/office/powerpoint/2010/main" val="235100473"/>
              </p:ext>
            </p:extLst>
          </p:nvPr>
        </p:nvGraphicFramePr>
        <p:xfrm>
          <a:off x="323851" y="4308482"/>
          <a:ext cx="8496300" cy="1008000"/>
        </p:xfrm>
        <a:graphic>
          <a:graphicData uri="http://schemas.openxmlformats.org/drawingml/2006/table">
            <a:tbl>
              <a:tblPr/>
              <a:tblGrid>
                <a:gridCol w="1840718">
                  <a:extLst>
                    <a:ext uri="{9D8B030D-6E8A-4147-A177-3AD203B41FA5}">
                      <a16:colId xmlns:a16="http://schemas.microsoft.com/office/drawing/2014/main" val="20001"/>
                    </a:ext>
                  </a:extLst>
                </a:gridCol>
                <a:gridCol w="6655582">
                  <a:extLst>
                    <a:ext uri="{9D8B030D-6E8A-4147-A177-3AD203B41FA5}">
                      <a16:colId xmlns:a16="http://schemas.microsoft.com/office/drawing/2014/main" val="20000"/>
                    </a:ext>
                  </a:extLst>
                </a:gridCol>
              </a:tblGrid>
              <a:tr h="540000">
                <a:tc rowSpan="2">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2400" b="0" i="0" u="none" strike="noStrike" cap="none" normalizeH="0" baseline="0">
                          <a:ln>
                            <a:noFill/>
                          </a:ln>
                          <a:solidFill>
                            <a:schemeClr val="bg1"/>
                          </a:solidFill>
                          <a:effectLst/>
                          <a:latin typeface="メイリオ" pitchFamily="50" charset="-128"/>
                          <a:ea typeface="+mn-ea"/>
                          <a:cs typeface="メイリオ" pitchFamily="50" charset="-128"/>
                        </a:rPr>
                        <a:t>③ 苦情対応</a:t>
                      </a:r>
                    </a:p>
                  </a:txBody>
                  <a:tcPr marT="45680" marB="456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EB82D"/>
                    </a:solidFill>
                  </a:tcPr>
                </a:tc>
                <a:tc>
                  <a:txBody>
                    <a:bodyPr/>
                    <a:lstStyle/>
                    <a:p>
                      <a:pPr marL="92075" marR="0" lvl="0" indent="0" algn="l" defTabSz="914400" rtl="0" eaLnBrk="1" fontAlgn="base" latinLnBrk="0" hangingPunct="1">
                        <a:lnSpc>
                          <a:spcPct val="110000"/>
                        </a:lnSpc>
                        <a:spcBef>
                          <a:spcPct val="0"/>
                        </a:spcBef>
                        <a:spcAft>
                          <a:spcPct val="0"/>
                        </a:spcAft>
                        <a:buClrTx/>
                        <a:buSzTx/>
                        <a:buFontTx/>
                        <a:buNone/>
                        <a:tabLst/>
                      </a:pPr>
                      <a:r>
                        <a:rPr kumimoji="1" lang="ja-JP" altLang="en-US" sz="2400" b="0" i="0" u="none" strike="noStrike" cap="none" normalizeH="0" baseline="0">
                          <a:ln>
                            <a:noFill/>
                          </a:ln>
                          <a:solidFill>
                            <a:schemeClr val="bg2">
                              <a:lumMod val="25000"/>
                            </a:schemeClr>
                          </a:solidFill>
                          <a:effectLst/>
                          <a:latin typeface="メイリオ" pitchFamily="50" charset="-128"/>
                          <a:ea typeface="+mn-ea"/>
                          <a:cs typeface="メイリオ" pitchFamily="50" charset="-128"/>
                        </a:rPr>
                        <a:t>トラブルへの対応</a:t>
                      </a:r>
                    </a:p>
                  </a:txBody>
                  <a:tcPr marT="72000" marB="456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468000">
                <a:tc v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1" lang="ja-JP" altLang="en-US" sz="1400" b="0" i="0" u="none" strike="noStrike" cap="none" normalizeH="0" baseline="0">
                        <a:ln>
                          <a:noFill/>
                        </a:ln>
                        <a:solidFill>
                          <a:srgbClr val="000000"/>
                        </a:solidFill>
                        <a:effectLst/>
                        <a:latin typeface="+mn-ea"/>
                        <a:ea typeface="+mn-ea"/>
                        <a:cs typeface="メイリオ" pitchFamily="50" charset="-128"/>
                      </a:endParaRPr>
                    </a:p>
                  </a:txBody>
                  <a:tcPr marT="45680" marB="4568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spcBef>
                          <a:spcPct val="20000"/>
                        </a:spcBef>
                        <a:buFont typeface="Arial" pitchFamily="34" charset="0"/>
                        <a:defRPr kumimoji="1" sz="2800" kern="1200">
                          <a:solidFill>
                            <a:schemeClr val="tx1"/>
                          </a:solidFill>
                          <a:latin typeface="Calibri" pitchFamily="34" charset="0"/>
                          <a:ea typeface="ＭＳ Ｐゴシック" pitchFamily="50" charset="-128"/>
                        </a:defRPr>
                      </a:lvl1pPr>
                      <a:lvl2pPr marL="742950" indent="-285750" algn="l" defTabSz="914400" rtl="0" eaLnBrk="1" latinLnBrk="0" hangingPunct="1">
                        <a:spcBef>
                          <a:spcPct val="20000"/>
                        </a:spcBef>
                        <a:buFont typeface="Arial" pitchFamily="34" charset="0"/>
                        <a:defRPr kumimoji="1" sz="2400" kern="1200">
                          <a:solidFill>
                            <a:schemeClr val="tx1"/>
                          </a:solidFill>
                          <a:latin typeface="Calibri" pitchFamily="34" charset="0"/>
                          <a:ea typeface="ＭＳ Ｐゴシック" pitchFamily="50" charset="-128"/>
                        </a:defRPr>
                      </a:lvl2pPr>
                      <a:lvl3pPr marL="1143000" indent="-228600" algn="l" defTabSz="914400" rtl="0" eaLnBrk="1" latinLnBrk="0" hangingPunct="1">
                        <a:spcBef>
                          <a:spcPct val="20000"/>
                        </a:spcBef>
                        <a:buFont typeface="Arial" pitchFamily="34" charset="0"/>
                        <a:defRPr kumimoji="1" sz="2000" kern="1200">
                          <a:solidFill>
                            <a:schemeClr val="tx1"/>
                          </a:solidFill>
                          <a:latin typeface="Calibri" pitchFamily="34" charset="0"/>
                          <a:ea typeface="ＭＳ Ｐゴシック" pitchFamily="50" charset="-128"/>
                        </a:defRPr>
                      </a:lvl3pPr>
                      <a:lvl4pPr marL="16002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4pPr>
                      <a:lvl5pPr marL="20574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5pPr>
                      <a:lvl6pPr marL="25146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6pPr>
                      <a:lvl7pPr marL="29718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7pPr>
                      <a:lvl8pPr marL="34290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8pPr>
                      <a:lvl9pPr marL="38862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9pPr>
                    </a:lstStyle>
                    <a:p>
                      <a:pPr marL="92075" marR="0" lvl="0" indent="0" algn="l"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a:ln>
                            <a:noFill/>
                          </a:ln>
                          <a:solidFill>
                            <a:schemeClr val="bg2">
                              <a:lumMod val="25000"/>
                            </a:schemeClr>
                          </a:solidFill>
                          <a:effectLst/>
                          <a:latin typeface="+mn-ea"/>
                          <a:ea typeface="+mn-ea"/>
                          <a:cs typeface="メイリオ" pitchFamily="50" charset="-128"/>
                        </a:rPr>
                        <a:t>（例）会場に人を入れ過ぎ・荷物がなくなった・迷子等</a:t>
                      </a:r>
                    </a:p>
                  </a:txBody>
                  <a:tcPr marT="72000" marB="456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7" name="表 6">
            <a:extLst>
              <a:ext uri="{FF2B5EF4-FFF2-40B4-BE49-F238E27FC236}">
                <a16:creationId xmlns:a16="http://schemas.microsoft.com/office/drawing/2014/main" id="{5CB4D23C-B0C6-47D1-9F72-D4C31259C545}"/>
              </a:ext>
            </a:extLst>
          </p:cNvPr>
          <p:cNvGraphicFramePr>
            <a:graphicFrameLocks noGrp="1"/>
          </p:cNvGraphicFramePr>
          <p:nvPr>
            <p:extLst>
              <p:ext uri="{D42A27DB-BD31-4B8C-83A1-F6EECF244321}">
                <p14:modId xmlns:p14="http://schemas.microsoft.com/office/powerpoint/2010/main" val="3564832425"/>
              </p:ext>
            </p:extLst>
          </p:nvPr>
        </p:nvGraphicFramePr>
        <p:xfrm>
          <a:off x="323851" y="5368054"/>
          <a:ext cx="8496300" cy="1008000"/>
        </p:xfrm>
        <a:graphic>
          <a:graphicData uri="http://schemas.openxmlformats.org/drawingml/2006/table">
            <a:tbl>
              <a:tblPr/>
              <a:tblGrid>
                <a:gridCol w="1840718">
                  <a:extLst>
                    <a:ext uri="{9D8B030D-6E8A-4147-A177-3AD203B41FA5}">
                      <a16:colId xmlns:a16="http://schemas.microsoft.com/office/drawing/2014/main" val="20001"/>
                    </a:ext>
                  </a:extLst>
                </a:gridCol>
                <a:gridCol w="6655582">
                  <a:extLst>
                    <a:ext uri="{9D8B030D-6E8A-4147-A177-3AD203B41FA5}">
                      <a16:colId xmlns:a16="http://schemas.microsoft.com/office/drawing/2014/main" val="20000"/>
                    </a:ext>
                  </a:extLst>
                </a:gridCol>
              </a:tblGrid>
              <a:tr h="540000">
                <a:tc rowSpan="2">
                  <a:txBody>
                    <a:body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2400" b="0" i="0" u="none" strike="noStrike" cap="none" normalizeH="0" baseline="0">
                          <a:ln>
                            <a:noFill/>
                          </a:ln>
                          <a:solidFill>
                            <a:schemeClr val="bg1"/>
                          </a:solidFill>
                          <a:effectLst/>
                          <a:latin typeface="メイリオ" pitchFamily="50" charset="-128"/>
                          <a:ea typeface="+mn-ea"/>
                          <a:cs typeface="メイリオ" pitchFamily="50" charset="-128"/>
                        </a:rPr>
                        <a:t>④ その他</a:t>
                      </a:r>
                    </a:p>
                  </a:txBody>
                  <a:tcPr marT="45680" marB="456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6EB82D"/>
                    </a:solidFill>
                  </a:tcPr>
                </a:tc>
                <a:tc>
                  <a:txBody>
                    <a:bodyPr/>
                    <a:lstStyle/>
                    <a:p>
                      <a:pPr marL="92075" marR="0" lvl="0" indent="0" algn="l" defTabSz="914400" rtl="0" eaLnBrk="1" fontAlgn="base" latinLnBrk="0" hangingPunct="1">
                        <a:lnSpc>
                          <a:spcPct val="110000"/>
                        </a:lnSpc>
                        <a:spcBef>
                          <a:spcPct val="0"/>
                        </a:spcBef>
                        <a:spcAft>
                          <a:spcPct val="0"/>
                        </a:spcAft>
                        <a:buClrTx/>
                        <a:buSzTx/>
                        <a:buFontTx/>
                        <a:buNone/>
                        <a:tabLst/>
                      </a:pPr>
                      <a:r>
                        <a:rPr kumimoji="1" lang="en-US" altLang="ja-JP" sz="2400" b="0" i="0" u="none" strike="noStrike" cap="none" normalizeH="0" baseline="0">
                          <a:ln>
                            <a:noFill/>
                          </a:ln>
                          <a:solidFill>
                            <a:schemeClr val="bg2">
                              <a:lumMod val="25000"/>
                            </a:schemeClr>
                          </a:solidFill>
                          <a:effectLst/>
                          <a:latin typeface="メイリオ" pitchFamily="50" charset="-128"/>
                          <a:ea typeface="+mn-ea"/>
                          <a:cs typeface="メイリオ" pitchFamily="50" charset="-128"/>
                        </a:rPr>
                        <a:t>SNS</a:t>
                      </a:r>
                      <a:r>
                        <a:rPr kumimoji="1" lang="ja-JP" altLang="en-US" sz="2400" b="0" i="0" u="none" strike="noStrike" cap="none" normalizeH="0" baseline="0" err="1">
                          <a:ln>
                            <a:noFill/>
                          </a:ln>
                          <a:solidFill>
                            <a:schemeClr val="bg2">
                              <a:lumMod val="25000"/>
                            </a:schemeClr>
                          </a:solidFill>
                          <a:effectLst/>
                          <a:latin typeface="メイリオ" pitchFamily="50" charset="-128"/>
                          <a:ea typeface="+mn-ea"/>
                          <a:cs typeface="メイリオ" pitchFamily="50" charset="-128"/>
                        </a:rPr>
                        <a:t>への</a:t>
                      </a:r>
                      <a:r>
                        <a:rPr kumimoji="1" lang="ja-JP" altLang="en-US" sz="2400" b="0" i="0" u="none" strike="noStrike" cap="none" normalizeH="0" baseline="0">
                          <a:ln>
                            <a:noFill/>
                          </a:ln>
                          <a:solidFill>
                            <a:schemeClr val="bg2">
                              <a:lumMod val="25000"/>
                            </a:schemeClr>
                          </a:solidFill>
                          <a:effectLst/>
                          <a:latin typeface="メイリオ" pitchFamily="50" charset="-128"/>
                          <a:ea typeface="+mn-ea"/>
                          <a:cs typeface="メイリオ" pitchFamily="50" charset="-128"/>
                        </a:rPr>
                        <a:t>対応等</a:t>
                      </a:r>
                    </a:p>
                  </a:txBody>
                  <a:tcPr marT="72000" marB="456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468000">
                <a:tc vMerge="1">
                  <a:txBody>
                    <a:bodyPr/>
                    <a:lstStyle/>
                    <a:p>
                      <a:pPr marL="0" marR="0" lvl="0" indent="0" algn="l" defTabSz="914400" rtl="0" eaLnBrk="1" fontAlgn="base" latinLnBrk="0" hangingPunct="1">
                        <a:lnSpc>
                          <a:spcPct val="110000"/>
                        </a:lnSpc>
                        <a:spcBef>
                          <a:spcPct val="0"/>
                        </a:spcBef>
                        <a:spcAft>
                          <a:spcPct val="0"/>
                        </a:spcAft>
                        <a:buClrTx/>
                        <a:buSzTx/>
                        <a:buFontTx/>
                        <a:buNone/>
                        <a:tabLst/>
                      </a:pPr>
                      <a:endParaRPr kumimoji="1" lang="ja-JP" altLang="en-US" sz="1400" b="0" i="0" u="none" strike="noStrike" cap="none" normalizeH="0" baseline="0">
                        <a:ln>
                          <a:noFill/>
                        </a:ln>
                        <a:solidFill>
                          <a:srgbClr val="000000"/>
                        </a:solidFill>
                        <a:effectLst/>
                        <a:latin typeface="+mn-ea"/>
                        <a:ea typeface="+mn-ea"/>
                        <a:cs typeface="メイリオ" pitchFamily="50" charset="-128"/>
                      </a:endParaRPr>
                    </a:p>
                  </a:txBody>
                  <a:tcPr marT="45680" marB="45680" anchor="ctr" horzOverflow="overflow">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spcBef>
                          <a:spcPct val="20000"/>
                        </a:spcBef>
                        <a:buFont typeface="Arial" pitchFamily="34" charset="0"/>
                        <a:defRPr kumimoji="1" sz="2800" kern="1200">
                          <a:solidFill>
                            <a:schemeClr val="tx1"/>
                          </a:solidFill>
                          <a:latin typeface="Calibri" pitchFamily="34" charset="0"/>
                          <a:ea typeface="ＭＳ Ｐゴシック" pitchFamily="50" charset="-128"/>
                        </a:defRPr>
                      </a:lvl1pPr>
                      <a:lvl2pPr marL="742950" indent="-285750" algn="l" defTabSz="914400" rtl="0" eaLnBrk="1" latinLnBrk="0" hangingPunct="1">
                        <a:spcBef>
                          <a:spcPct val="20000"/>
                        </a:spcBef>
                        <a:buFont typeface="Arial" pitchFamily="34" charset="0"/>
                        <a:defRPr kumimoji="1" sz="2400" kern="1200">
                          <a:solidFill>
                            <a:schemeClr val="tx1"/>
                          </a:solidFill>
                          <a:latin typeface="Calibri" pitchFamily="34" charset="0"/>
                          <a:ea typeface="ＭＳ Ｐゴシック" pitchFamily="50" charset="-128"/>
                        </a:defRPr>
                      </a:lvl2pPr>
                      <a:lvl3pPr marL="1143000" indent="-228600" algn="l" defTabSz="914400" rtl="0" eaLnBrk="1" latinLnBrk="0" hangingPunct="1">
                        <a:spcBef>
                          <a:spcPct val="20000"/>
                        </a:spcBef>
                        <a:buFont typeface="Arial" pitchFamily="34" charset="0"/>
                        <a:defRPr kumimoji="1" sz="2000" kern="1200">
                          <a:solidFill>
                            <a:schemeClr val="tx1"/>
                          </a:solidFill>
                          <a:latin typeface="Calibri" pitchFamily="34" charset="0"/>
                          <a:ea typeface="ＭＳ Ｐゴシック" pitchFamily="50" charset="-128"/>
                        </a:defRPr>
                      </a:lvl3pPr>
                      <a:lvl4pPr marL="16002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4pPr>
                      <a:lvl5pPr marL="2057400" indent="-228600" algn="l" defTabSz="914400" rtl="0" eaLnBrk="1" latinLnBrk="0" hangingPunct="1">
                        <a:spcBef>
                          <a:spcPct val="20000"/>
                        </a:spcBef>
                        <a:buFont typeface="Arial" pitchFamily="34" charset="0"/>
                        <a:defRPr kumimoji="1" sz="1800" kern="1200">
                          <a:solidFill>
                            <a:schemeClr val="tx1"/>
                          </a:solidFill>
                          <a:latin typeface="Calibri" pitchFamily="34" charset="0"/>
                          <a:ea typeface="ＭＳ Ｐゴシック" pitchFamily="50" charset="-128"/>
                        </a:defRPr>
                      </a:lvl5pPr>
                      <a:lvl6pPr marL="25146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6pPr>
                      <a:lvl7pPr marL="29718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7pPr>
                      <a:lvl8pPr marL="34290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8pPr>
                      <a:lvl9pPr marL="3886200" indent="-228600" algn="l" defTabSz="914400" rtl="0" eaLnBrk="0" fontAlgn="base" latinLnBrk="0" hangingPunct="0">
                        <a:spcBef>
                          <a:spcPct val="20000"/>
                        </a:spcBef>
                        <a:spcAft>
                          <a:spcPct val="0"/>
                        </a:spcAft>
                        <a:buFont typeface="Arial" pitchFamily="34" charset="0"/>
                        <a:defRPr kumimoji="1" sz="1800" kern="1200">
                          <a:solidFill>
                            <a:schemeClr val="tx1"/>
                          </a:solidFill>
                          <a:latin typeface="Calibri" pitchFamily="34" charset="0"/>
                          <a:ea typeface="ＭＳ Ｐゴシック" pitchFamily="50" charset="-128"/>
                        </a:defRPr>
                      </a:lvl9pPr>
                    </a:lstStyle>
                    <a:p>
                      <a:pPr marL="92075" marR="0" lvl="0" indent="0" algn="l" defTabSz="914400" rtl="0" eaLnBrk="1" fontAlgn="base" latinLnBrk="0" hangingPunct="1">
                        <a:lnSpc>
                          <a:spcPct val="110000"/>
                        </a:lnSpc>
                        <a:spcBef>
                          <a:spcPct val="0"/>
                        </a:spcBef>
                        <a:spcAft>
                          <a:spcPct val="0"/>
                        </a:spcAft>
                        <a:buClrTx/>
                        <a:buSzTx/>
                        <a:buFontTx/>
                        <a:buNone/>
                        <a:tabLst/>
                      </a:pPr>
                      <a:r>
                        <a:rPr kumimoji="1" lang="ja-JP" altLang="en-US" sz="1800" b="0" i="0" u="none" strike="noStrike" cap="none" normalizeH="0" baseline="0">
                          <a:ln>
                            <a:noFill/>
                          </a:ln>
                          <a:solidFill>
                            <a:schemeClr val="bg2">
                              <a:lumMod val="25000"/>
                            </a:schemeClr>
                          </a:solidFill>
                          <a:effectLst/>
                          <a:latin typeface="+mn-ea"/>
                          <a:ea typeface="+mn-ea"/>
                          <a:cs typeface="メイリオ" pitchFamily="50" charset="-128"/>
                        </a:rPr>
                        <a:t>（例）情報の拡散（良くも悪くも）</a:t>
                      </a:r>
                    </a:p>
                  </a:txBody>
                  <a:tcPr marT="72000" marB="4568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8" name="四角形: 角を丸くする 7">
            <a:extLst>
              <a:ext uri="{FF2B5EF4-FFF2-40B4-BE49-F238E27FC236}">
                <a16:creationId xmlns:a16="http://schemas.microsoft.com/office/drawing/2014/main" id="{8E3FCAAB-7BFF-4148-9F82-E57849EDDF93}"/>
              </a:ext>
            </a:extLst>
          </p:cNvPr>
          <p:cNvSpPr/>
          <p:nvPr/>
        </p:nvSpPr>
        <p:spPr bwMode="gray">
          <a:xfrm>
            <a:off x="399109" y="335632"/>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kumimoji="1" lang="ja-JP" altLang="en-US" sz="2400" b="1" i="0" u="none" strike="noStrike" cap="none" normalizeH="0" baseline="0">
                <a:ln>
                  <a:noFill/>
                </a:ln>
                <a:solidFill>
                  <a:schemeClr val="bg1"/>
                </a:solidFill>
                <a:effectLst/>
                <a:latin typeface="+mn-lt"/>
                <a:ea typeface="ＭＳ Ｐゴシック" panose="020B0600070205080204" pitchFamily="50" charset="-128"/>
              </a:rPr>
              <a:t>２</a:t>
            </a:r>
          </a:p>
        </p:txBody>
      </p:sp>
    </p:spTree>
    <p:extLst>
      <p:ext uri="{BB962C8B-B14F-4D97-AF65-F5344CB8AC3E}">
        <p14:creationId xmlns:p14="http://schemas.microsoft.com/office/powerpoint/2010/main" val="139477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12">
            <a:extLst>
              <a:ext uri="{FF2B5EF4-FFF2-40B4-BE49-F238E27FC236}">
                <a16:creationId xmlns:a16="http://schemas.microsoft.com/office/drawing/2014/main" id="{740FE4BE-F2AC-4474-BAFF-58D77E1BCF30}"/>
              </a:ext>
            </a:extLst>
          </p:cNvPr>
          <p:cNvSpPr/>
          <p:nvPr/>
        </p:nvSpPr>
        <p:spPr bwMode="gray">
          <a:xfrm>
            <a:off x="648716" y="4264431"/>
            <a:ext cx="3419227" cy="604729"/>
          </a:xfrm>
          <a:prstGeom prst="roundRect">
            <a:avLst>
              <a:gd name="adj" fmla="val 7658"/>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18000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ja-JP" altLang="en-US" i="1">
                <a:solidFill>
                  <a:schemeClr val="bg1"/>
                </a:solidFill>
                <a:latin typeface="+mn-ea"/>
                <a:ea typeface="+mn-ea"/>
              </a:rPr>
              <a:t>ハインリッヒの法則</a:t>
            </a:r>
          </a:p>
        </p:txBody>
      </p:sp>
      <p:sp>
        <p:nvSpPr>
          <p:cNvPr id="2" name="タイトル 1">
            <a:extLst>
              <a:ext uri="{FF2B5EF4-FFF2-40B4-BE49-F238E27FC236}">
                <a16:creationId xmlns:a16="http://schemas.microsoft.com/office/drawing/2014/main" id="{A057A59A-7288-44F0-AA61-A9DC1901D540}"/>
              </a:ext>
            </a:extLst>
          </p:cNvPr>
          <p:cNvSpPr>
            <a:spLocks noGrp="1"/>
          </p:cNvSpPr>
          <p:nvPr>
            <p:ph type="title"/>
          </p:nvPr>
        </p:nvSpPr>
        <p:spPr/>
        <p:txBody>
          <a:bodyPr/>
          <a:lstStyle/>
          <a:p>
            <a:r>
              <a:rPr kumimoji="1" lang="ja-JP" altLang="en-US" sz="2800"/>
              <a:t>ハインリッヒの法則</a:t>
            </a:r>
          </a:p>
        </p:txBody>
      </p:sp>
      <p:pic>
        <p:nvPicPr>
          <p:cNvPr id="3" name="Picture 2" descr="æ°·å±±ï¼å¤§ããªå¤±æï¼ã¯æµ·é¢ä¸ã«å·¨å¡ï¼å°ããªå¤±æï¼ãé ãã¦ãããããã¤ã³ãªããã®æ³åãä»äºã«ãããå¤±æã®çºçç¢ºçã¯ã1:29:300ãã1ãè´å½çãªå¤±æã29ãé¡§å®¢ããè¦æãããå¤±æã300ãã¯ã¬ã¼ã ã«ã¯ãªããªãã£ãããç¤¾åã®å½äºèã¯ãã¤ãã¨ãããã¨ã®ããå°ããªå¤±æã">
            <a:extLst>
              <a:ext uri="{FF2B5EF4-FFF2-40B4-BE49-F238E27FC236}">
                <a16:creationId xmlns:a16="http://schemas.microsoft.com/office/drawing/2014/main" id="{C1654C68-7B5D-4C94-8B5D-3792C2F671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3430" y="958380"/>
            <a:ext cx="7277140" cy="3222060"/>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 角を丸くする 3">
            <a:extLst>
              <a:ext uri="{FF2B5EF4-FFF2-40B4-BE49-F238E27FC236}">
                <a16:creationId xmlns:a16="http://schemas.microsoft.com/office/drawing/2014/main" id="{1BC94ADE-A299-43DA-B000-BA7D20685444}"/>
              </a:ext>
            </a:extLst>
          </p:cNvPr>
          <p:cNvSpPr/>
          <p:nvPr/>
        </p:nvSpPr>
        <p:spPr bwMode="gray">
          <a:xfrm>
            <a:off x="618596" y="4762864"/>
            <a:ext cx="8038800" cy="1512000"/>
          </a:xfrm>
          <a:prstGeom prst="roundRect">
            <a:avLst>
              <a:gd name="adj" fmla="val 1996"/>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252000" tIns="180000" rIns="144000" bIns="0" numCol="1" spcCol="0" rtlCol="0" fromWordArt="0" anchor="t" anchorCtr="0" forceAA="0" compatLnSpc="1">
            <a:prstTxWarp prst="textNoShape">
              <a:avLst/>
            </a:prstTxWarp>
            <a:noAutofit/>
          </a:bodyPr>
          <a:lstStyle/>
          <a:p>
            <a:pPr defTabSz="1885950" eaLnBrk="1" hangingPunct="1">
              <a:lnSpc>
                <a:spcPct val="120000"/>
              </a:lnSpc>
              <a:spcBef>
                <a:spcPts val="0"/>
              </a:spcBef>
              <a:spcAft>
                <a:spcPts val="0"/>
              </a:spcAft>
            </a:pPr>
            <a:r>
              <a:rPr lang="en-US" altLang="ja-JP" spc="-70">
                <a:solidFill>
                  <a:schemeClr val="bg2">
                    <a:lumMod val="25000"/>
                  </a:schemeClr>
                </a:solidFill>
                <a:latin typeface="+mn-ea"/>
                <a:ea typeface="+mn-ea"/>
              </a:rPr>
              <a:t>1</a:t>
            </a:r>
            <a:r>
              <a:rPr lang="ja-JP" altLang="en-US" spc="-70">
                <a:solidFill>
                  <a:schemeClr val="bg2">
                    <a:lumMod val="25000"/>
                  </a:schemeClr>
                </a:solidFill>
                <a:latin typeface="+mn-ea"/>
                <a:ea typeface="+mn-ea"/>
              </a:rPr>
              <a:t>件の重大災害の裏には、</a:t>
            </a:r>
            <a:r>
              <a:rPr lang="en-US" altLang="ja-JP" spc="-70">
                <a:solidFill>
                  <a:schemeClr val="bg2">
                    <a:lumMod val="25000"/>
                  </a:schemeClr>
                </a:solidFill>
                <a:latin typeface="+mn-ea"/>
                <a:ea typeface="+mn-ea"/>
              </a:rPr>
              <a:t>29</a:t>
            </a:r>
            <a:r>
              <a:rPr lang="ja-JP" altLang="en-US" spc="-70">
                <a:solidFill>
                  <a:schemeClr val="bg2">
                    <a:lumMod val="25000"/>
                  </a:schemeClr>
                </a:solidFill>
                <a:latin typeface="+mn-ea"/>
                <a:ea typeface="+mn-ea"/>
              </a:rPr>
              <a:t>件のかすり傷程度の軽災害があり、その裏にはケガはないがひやっとした</a:t>
            </a:r>
            <a:r>
              <a:rPr lang="en-US" altLang="ja-JP" spc="-70">
                <a:solidFill>
                  <a:schemeClr val="bg2">
                    <a:lumMod val="25000"/>
                  </a:schemeClr>
                </a:solidFill>
                <a:latin typeface="+mn-ea"/>
                <a:ea typeface="+mn-ea"/>
              </a:rPr>
              <a:t>300</a:t>
            </a:r>
            <a:r>
              <a:rPr lang="ja-JP" altLang="en-US" spc="-70">
                <a:solidFill>
                  <a:schemeClr val="bg2">
                    <a:lumMod val="25000"/>
                  </a:schemeClr>
                </a:solidFill>
                <a:latin typeface="+mn-ea"/>
                <a:ea typeface="+mn-ea"/>
              </a:rPr>
              <a:t>件の体験があるといわれている。</a:t>
            </a:r>
          </a:p>
        </p:txBody>
      </p:sp>
    </p:spTree>
    <p:extLst>
      <p:ext uri="{BB962C8B-B14F-4D97-AF65-F5344CB8AC3E}">
        <p14:creationId xmlns:p14="http://schemas.microsoft.com/office/powerpoint/2010/main" val="448018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E0FAF6-6539-40EA-B53B-36E4DBB65D2E}"/>
              </a:ext>
            </a:extLst>
          </p:cNvPr>
          <p:cNvSpPr>
            <a:spLocks noGrp="1"/>
          </p:cNvSpPr>
          <p:nvPr>
            <p:ph type="title"/>
          </p:nvPr>
        </p:nvSpPr>
        <p:spPr>
          <a:xfrm>
            <a:off x="1005490" y="334983"/>
            <a:ext cx="7236000" cy="475529"/>
          </a:xfrm>
        </p:spPr>
        <p:txBody>
          <a:bodyPr/>
          <a:lstStyle/>
          <a:p>
            <a:r>
              <a:rPr kumimoji="1" lang="ja-JP" altLang="en-US" sz="2800"/>
              <a:t>リスク軽減</a:t>
            </a:r>
          </a:p>
        </p:txBody>
      </p:sp>
      <p:sp>
        <p:nvSpPr>
          <p:cNvPr id="3" name="四角形: 角を丸くする 2">
            <a:extLst>
              <a:ext uri="{FF2B5EF4-FFF2-40B4-BE49-F238E27FC236}">
                <a16:creationId xmlns:a16="http://schemas.microsoft.com/office/drawing/2014/main" id="{79B01928-3497-4465-82DD-9B5B8BD2F0CE}"/>
              </a:ext>
            </a:extLst>
          </p:cNvPr>
          <p:cNvSpPr/>
          <p:nvPr/>
        </p:nvSpPr>
        <p:spPr bwMode="gray">
          <a:xfrm>
            <a:off x="539552" y="2636912"/>
            <a:ext cx="8038800" cy="3744838"/>
          </a:xfrm>
          <a:prstGeom prst="roundRect">
            <a:avLst>
              <a:gd name="adj" fmla="val 1996"/>
            </a:avLst>
          </a:prstGeom>
          <a:solidFill>
            <a:schemeClr val="accent3">
              <a:lumMod val="20000"/>
              <a:lumOff val="80000"/>
            </a:schemeClr>
          </a:solidFill>
          <a:ln w="38100" cap="rnd" cmpd="sng" algn="ctr">
            <a:noFill/>
            <a:prstDash val="sysDot"/>
            <a:round/>
            <a:headEnd type="none" w="med" len="med"/>
            <a:tailEnd type="none" w="med" len="med"/>
          </a:ln>
          <a:effectLst>
            <a:outerShdw blurRad="50800" dist="50800" dir="5400000" algn="ctr" rotWithShape="0">
              <a:srgbClr val="6EB82D"/>
            </a:outerShdw>
          </a:effectLst>
        </p:spPr>
        <p:txBody>
          <a:bodyPr rot="0" spcFirstLastPara="0" vertOverflow="overflow" horzOverflow="overflow" vert="horz" wrap="square" lIns="288000" tIns="360000" rIns="324000" bIns="0" numCol="1" spcCol="0" rtlCol="0" fromWordArt="0" anchor="t" anchorCtr="0" forceAA="0" compatLnSpc="1">
            <a:prstTxWarp prst="textNoShape">
              <a:avLst/>
            </a:prstTxWarp>
            <a:noAutofit/>
          </a:bodyPr>
          <a:lstStyle/>
          <a:p>
            <a:pPr algn="ctr" defTabSz="1885950" eaLnBrk="1" hangingPunct="1">
              <a:lnSpc>
                <a:spcPct val="120000"/>
              </a:lnSpc>
              <a:spcBef>
                <a:spcPts val="0"/>
              </a:spcBef>
              <a:spcAft>
                <a:spcPts val="0"/>
              </a:spcAft>
            </a:pPr>
            <a:r>
              <a:rPr lang="ja-JP" altLang="en-US" b="1">
                <a:solidFill>
                  <a:schemeClr val="accent3">
                    <a:lumMod val="20000"/>
                    <a:lumOff val="80000"/>
                  </a:schemeClr>
                </a:solidFill>
                <a:latin typeface="+mn-ea"/>
                <a:ea typeface="+mn-ea"/>
              </a:rPr>
              <a:t>リーダーとしての心構え</a:t>
            </a:r>
          </a:p>
        </p:txBody>
      </p:sp>
      <p:sp>
        <p:nvSpPr>
          <p:cNvPr id="11" name="正方形/長方形 10">
            <a:extLst>
              <a:ext uri="{FF2B5EF4-FFF2-40B4-BE49-F238E27FC236}">
                <a16:creationId xmlns:a16="http://schemas.microsoft.com/office/drawing/2014/main" id="{D1E1826E-52ED-4E77-AC51-DE46EF34441C}"/>
              </a:ext>
            </a:extLst>
          </p:cNvPr>
          <p:cNvSpPr/>
          <p:nvPr/>
        </p:nvSpPr>
        <p:spPr bwMode="gray">
          <a:xfrm>
            <a:off x="1240398" y="5515597"/>
            <a:ext cx="7003491" cy="44319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endParaRPr lang="en-US" altLang="ja-JP" sz="2000">
              <a:solidFill>
                <a:schemeClr val="bg2">
                  <a:lumMod val="25000"/>
                </a:schemeClr>
              </a:solidFill>
              <a:latin typeface="+mn-ea"/>
              <a:ea typeface="+mn-ea"/>
            </a:endParaRPr>
          </a:p>
        </p:txBody>
      </p:sp>
      <p:sp>
        <p:nvSpPr>
          <p:cNvPr id="12" name="正方形/長方形 11">
            <a:extLst>
              <a:ext uri="{FF2B5EF4-FFF2-40B4-BE49-F238E27FC236}">
                <a16:creationId xmlns:a16="http://schemas.microsoft.com/office/drawing/2014/main" id="{C39EA0EC-27AA-4E81-8128-F26142DA8630}"/>
              </a:ext>
            </a:extLst>
          </p:cNvPr>
          <p:cNvSpPr>
            <a:spLocks noChangeAspect="1"/>
          </p:cNvSpPr>
          <p:nvPr/>
        </p:nvSpPr>
        <p:spPr bwMode="gray">
          <a:xfrm>
            <a:off x="999310" y="5515597"/>
            <a:ext cx="483405" cy="4431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000">
                <a:solidFill>
                  <a:schemeClr val="bg1"/>
                </a:solidFill>
                <a:latin typeface="+mn-ea"/>
                <a:ea typeface="+mn-ea"/>
              </a:rPr>
              <a:t>5</a:t>
            </a:r>
          </a:p>
        </p:txBody>
      </p:sp>
      <p:sp>
        <p:nvSpPr>
          <p:cNvPr id="14" name="正方形/長方形 13">
            <a:extLst>
              <a:ext uri="{FF2B5EF4-FFF2-40B4-BE49-F238E27FC236}">
                <a16:creationId xmlns:a16="http://schemas.microsoft.com/office/drawing/2014/main" id="{E28D359C-7003-44BF-9476-861814654F83}"/>
              </a:ext>
            </a:extLst>
          </p:cNvPr>
          <p:cNvSpPr/>
          <p:nvPr/>
        </p:nvSpPr>
        <p:spPr bwMode="gray">
          <a:xfrm>
            <a:off x="1240396" y="3861563"/>
            <a:ext cx="7003491" cy="430297"/>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endParaRPr lang="en-US" altLang="ja-JP" sz="2000">
              <a:solidFill>
                <a:schemeClr val="bg2">
                  <a:lumMod val="25000"/>
                </a:schemeClr>
              </a:solidFill>
              <a:latin typeface="+mn-ea"/>
              <a:ea typeface="+mn-ea"/>
            </a:endParaRPr>
          </a:p>
        </p:txBody>
      </p:sp>
      <p:sp>
        <p:nvSpPr>
          <p:cNvPr id="15" name="正方形/長方形 14">
            <a:extLst>
              <a:ext uri="{FF2B5EF4-FFF2-40B4-BE49-F238E27FC236}">
                <a16:creationId xmlns:a16="http://schemas.microsoft.com/office/drawing/2014/main" id="{4C567BB8-E6B7-42CA-9C55-D3C537548A24}"/>
              </a:ext>
            </a:extLst>
          </p:cNvPr>
          <p:cNvSpPr/>
          <p:nvPr/>
        </p:nvSpPr>
        <p:spPr bwMode="gray">
          <a:xfrm>
            <a:off x="1245374" y="4970997"/>
            <a:ext cx="7003491" cy="44319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endParaRPr lang="en-US" altLang="ja-JP" sz="2000">
              <a:solidFill>
                <a:schemeClr val="bg2">
                  <a:lumMod val="25000"/>
                </a:schemeClr>
              </a:solidFill>
              <a:latin typeface="+mn-ea"/>
              <a:ea typeface="+mn-ea"/>
            </a:endParaRPr>
          </a:p>
        </p:txBody>
      </p:sp>
      <p:sp>
        <p:nvSpPr>
          <p:cNvPr id="16" name="正方形/長方形 15">
            <a:extLst>
              <a:ext uri="{FF2B5EF4-FFF2-40B4-BE49-F238E27FC236}">
                <a16:creationId xmlns:a16="http://schemas.microsoft.com/office/drawing/2014/main" id="{A2CCC931-5FB8-46AF-ACE6-99B8239AAFB0}"/>
              </a:ext>
            </a:extLst>
          </p:cNvPr>
          <p:cNvSpPr/>
          <p:nvPr/>
        </p:nvSpPr>
        <p:spPr bwMode="gray">
          <a:xfrm>
            <a:off x="1233363" y="4407042"/>
            <a:ext cx="7003491" cy="44319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endParaRPr lang="en-US" altLang="ja-JP" sz="2000">
              <a:solidFill>
                <a:schemeClr val="bg2">
                  <a:lumMod val="25000"/>
                </a:schemeClr>
              </a:solidFill>
              <a:latin typeface="+mn-ea"/>
              <a:ea typeface="+mn-ea"/>
            </a:endParaRPr>
          </a:p>
        </p:txBody>
      </p:sp>
      <p:sp>
        <p:nvSpPr>
          <p:cNvPr id="17" name="正方形/長方形 16">
            <a:extLst>
              <a:ext uri="{FF2B5EF4-FFF2-40B4-BE49-F238E27FC236}">
                <a16:creationId xmlns:a16="http://schemas.microsoft.com/office/drawing/2014/main" id="{1A29CA2B-F7DE-4B70-81EE-507D4CEC0A4B}"/>
              </a:ext>
            </a:extLst>
          </p:cNvPr>
          <p:cNvSpPr/>
          <p:nvPr/>
        </p:nvSpPr>
        <p:spPr bwMode="gray">
          <a:xfrm>
            <a:off x="1233362" y="3247476"/>
            <a:ext cx="7003491" cy="44319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900113" eaLnBrk="1" hangingPunct="1">
              <a:lnSpc>
                <a:spcPct val="200000"/>
              </a:lnSpc>
              <a:spcBef>
                <a:spcPct val="20000"/>
              </a:spcBef>
              <a:buClr>
                <a:srgbClr val="0000FF"/>
              </a:buClr>
            </a:pPr>
            <a:endParaRPr lang="en-US" altLang="ja-JP" sz="2000">
              <a:solidFill>
                <a:schemeClr val="bg2">
                  <a:lumMod val="25000"/>
                </a:schemeClr>
              </a:solidFill>
              <a:latin typeface="+mn-ea"/>
              <a:ea typeface="+mn-ea"/>
            </a:endParaRPr>
          </a:p>
        </p:txBody>
      </p:sp>
      <p:sp>
        <p:nvSpPr>
          <p:cNvPr id="5" name="正方形/長方形 4">
            <a:extLst>
              <a:ext uri="{FF2B5EF4-FFF2-40B4-BE49-F238E27FC236}">
                <a16:creationId xmlns:a16="http://schemas.microsoft.com/office/drawing/2014/main" id="{EE37A9D0-78E1-4593-891D-796379103B7D}"/>
              </a:ext>
            </a:extLst>
          </p:cNvPr>
          <p:cNvSpPr>
            <a:spLocks noChangeAspect="1"/>
          </p:cNvSpPr>
          <p:nvPr/>
        </p:nvSpPr>
        <p:spPr bwMode="gray">
          <a:xfrm>
            <a:off x="998695" y="3249144"/>
            <a:ext cx="483405" cy="4431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000">
                <a:solidFill>
                  <a:schemeClr val="bg1"/>
                </a:solidFill>
                <a:latin typeface="+mn-ea"/>
                <a:ea typeface="+mn-ea"/>
              </a:rPr>
              <a:t>1</a:t>
            </a:r>
          </a:p>
        </p:txBody>
      </p:sp>
      <p:sp>
        <p:nvSpPr>
          <p:cNvPr id="8" name="正方形/長方形 7">
            <a:extLst>
              <a:ext uri="{FF2B5EF4-FFF2-40B4-BE49-F238E27FC236}">
                <a16:creationId xmlns:a16="http://schemas.microsoft.com/office/drawing/2014/main" id="{10BCBF58-D4A3-41B8-9D0C-72468E90BA59}"/>
              </a:ext>
            </a:extLst>
          </p:cNvPr>
          <p:cNvSpPr>
            <a:spLocks noChangeAspect="1"/>
          </p:cNvSpPr>
          <p:nvPr/>
        </p:nvSpPr>
        <p:spPr bwMode="gray">
          <a:xfrm>
            <a:off x="996638" y="4417280"/>
            <a:ext cx="483405" cy="4431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000">
                <a:solidFill>
                  <a:schemeClr val="bg1"/>
                </a:solidFill>
                <a:latin typeface="+mn-ea"/>
                <a:ea typeface="+mn-ea"/>
              </a:rPr>
              <a:t>3</a:t>
            </a:r>
          </a:p>
        </p:txBody>
      </p:sp>
      <p:sp>
        <p:nvSpPr>
          <p:cNvPr id="10" name="正方形/長方形 9">
            <a:extLst>
              <a:ext uri="{FF2B5EF4-FFF2-40B4-BE49-F238E27FC236}">
                <a16:creationId xmlns:a16="http://schemas.microsoft.com/office/drawing/2014/main" id="{8F0AEB1D-205A-43F8-A75D-5D1855A6408C}"/>
              </a:ext>
            </a:extLst>
          </p:cNvPr>
          <p:cNvSpPr>
            <a:spLocks noChangeAspect="1"/>
          </p:cNvSpPr>
          <p:nvPr/>
        </p:nvSpPr>
        <p:spPr bwMode="gray">
          <a:xfrm>
            <a:off x="996638" y="4972665"/>
            <a:ext cx="483405" cy="4431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000">
                <a:solidFill>
                  <a:schemeClr val="bg1"/>
                </a:solidFill>
                <a:latin typeface="+mn-ea"/>
                <a:ea typeface="+mn-ea"/>
              </a:rPr>
              <a:t>4</a:t>
            </a:r>
          </a:p>
        </p:txBody>
      </p:sp>
      <p:sp>
        <p:nvSpPr>
          <p:cNvPr id="13" name="正方形/長方形 12">
            <a:extLst>
              <a:ext uri="{FF2B5EF4-FFF2-40B4-BE49-F238E27FC236}">
                <a16:creationId xmlns:a16="http://schemas.microsoft.com/office/drawing/2014/main" id="{AD1C6522-3122-45C6-8E09-668108CB53C0}"/>
              </a:ext>
            </a:extLst>
          </p:cNvPr>
          <p:cNvSpPr>
            <a:spLocks noChangeAspect="1"/>
          </p:cNvSpPr>
          <p:nvPr/>
        </p:nvSpPr>
        <p:spPr bwMode="gray">
          <a:xfrm>
            <a:off x="998694" y="3856529"/>
            <a:ext cx="483405" cy="4431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sz="2000">
                <a:solidFill>
                  <a:schemeClr val="bg1"/>
                </a:solidFill>
                <a:latin typeface="+mn-ea"/>
                <a:ea typeface="+mn-ea"/>
              </a:rPr>
              <a:t>2</a:t>
            </a:r>
          </a:p>
        </p:txBody>
      </p:sp>
      <p:sp>
        <p:nvSpPr>
          <p:cNvPr id="18" name="正方形/長方形 17">
            <a:extLst>
              <a:ext uri="{FF2B5EF4-FFF2-40B4-BE49-F238E27FC236}">
                <a16:creationId xmlns:a16="http://schemas.microsoft.com/office/drawing/2014/main" id="{DC1E639A-ADDC-4A64-B856-077CEF5CE771}"/>
              </a:ext>
            </a:extLst>
          </p:cNvPr>
          <p:cNvSpPr/>
          <p:nvPr/>
        </p:nvSpPr>
        <p:spPr bwMode="gray">
          <a:xfrm>
            <a:off x="517864" y="1031561"/>
            <a:ext cx="8569646"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66700" indent="-266700" eaLnBrk="1" hangingPunct="1">
              <a:lnSpc>
                <a:spcPct val="120000"/>
              </a:lnSpc>
              <a:spcBef>
                <a:spcPct val="20000"/>
              </a:spcBef>
              <a:buClr>
                <a:srgbClr val="6EB82D"/>
              </a:buClr>
              <a:buFont typeface="メイリオ" panose="020B0604030504040204" pitchFamily="50" charset="-128"/>
              <a:buChar char="▎"/>
            </a:pPr>
            <a:r>
              <a:rPr lang="ja-JP" altLang="en-US">
                <a:solidFill>
                  <a:schemeClr val="bg2">
                    <a:lumMod val="25000"/>
                  </a:schemeClr>
                </a:solidFill>
                <a:latin typeface="+mn-ea"/>
                <a:ea typeface="+mn-ea"/>
              </a:rPr>
              <a:t>有事の際、現場での対応を軽減させるために、主催者や</a:t>
            </a:r>
            <a:br>
              <a:rPr lang="ja-JP" altLang="en-US">
                <a:solidFill>
                  <a:schemeClr val="bg2">
                    <a:lumMod val="25000"/>
                  </a:schemeClr>
                </a:solidFill>
                <a:latin typeface="+mn-ea"/>
                <a:ea typeface="+mn-ea"/>
              </a:rPr>
            </a:br>
            <a:r>
              <a:rPr lang="ja-JP" altLang="en-US">
                <a:solidFill>
                  <a:schemeClr val="bg2">
                    <a:lumMod val="25000"/>
                  </a:schemeClr>
                </a:solidFill>
                <a:latin typeface="+mn-ea"/>
                <a:ea typeface="+mn-ea"/>
              </a:rPr>
              <a:t>スポーツボランティア個人などが対応すべきことが考えられる。</a:t>
            </a:r>
          </a:p>
        </p:txBody>
      </p:sp>
      <p:sp>
        <p:nvSpPr>
          <p:cNvPr id="19" name="正方形/長方形 18">
            <a:extLst>
              <a:ext uri="{FF2B5EF4-FFF2-40B4-BE49-F238E27FC236}">
                <a16:creationId xmlns:a16="http://schemas.microsoft.com/office/drawing/2014/main" id="{B58D39F3-F5E6-4DDE-94BD-E0CC1284999E}"/>
              </a:ext>
            </a:extLst>
          </p:cNvPr>
          <p:cNvSpPr/>
          <p:nvPr/>
        </p:nvSpPr>
        <p:spPr bwMode="gray">
          <a:xfrm>
            <a:off x="827584" y="2693005"/>
            <a:ext cx="8569647" cy="49280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en-US" altLang="ja-JP" b="1">
                <a:solidFill>
                  <a:schemeClr val="bg2">
                    <a:lumMod val="25000"/>
                  </a:schemeClr>
                </a:solidFill>
                <a:latin typeface="+mn-ea"/>
                <a:ea typeface="+mn-ea"/>
              </a:rPr>
              <a:t> </a:t>
            </a:r>
            <a:r>
              <a:rPr lang="ja-JP" altLang="en-US" b="1">
                <a:solidFill>
                  <a:schemeClr val="bg2">
                    <a:lumMod val="25000"/>
                  </a:schemeClr>
                </a:solidFill>
                <a:latin typeface="+mn-ea"/>
                <a:ea typeface="+mn-ea"/>
              </a:rPr>
              <a:t>例</a:t>
            </a:r>
          </a:p>
        </p:txBody>
      </p:sp>
      <p:sp>
        <p:nvSpPr>
          <p:cNvPr id="20" name="四角形: 角を丸くする 19">
            <a:extLst>
              <a:ext uri="{FF2B5EF4-FFF2-40B4-BE49-F238E27FC236}">
                <a16:creationId xmlns:a16="http://schemas.microsoft.com/office/drawing/2014/main" id="{1EEF311A-9345-47D3-ADE0-B3F9F10ECB6A}"/>
              </a:ext>
            </a:extLst>
          </p:cNvPr>
          <p:cNvSpPr/>
          <p:nvPr/>
        </p:nvSpPr>
        <p:spPr bwMode="gray">
          <a:xfrm>
            <a:off x="403427" y="366641"/>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kumimoji="1" lang="ja-JP" altLang="en-US" sz="2400" b="1" i="0" u="none" strike="noStrike" cap="none" normalizeH="0" baseline="0">
                <a:ln>
                  <a:noFill/>
                </a:ln>
                <a:solidFill>
                  <a:schemeClr val="bg1"/>
                </a:solidFill>
                <a:effectLst/>
                <a:latin typeface="+mn-lt"/>
                <a:ea typeface="ＭＳ Ｐゴシック" panose="020B0600070205080204" pitchFamily="50" charset="-128"/>
              </a:rPr>
              <a:t>３</a:t>
            </a:r>
          </a:p>
        </p:txBody>
      </p:sp>
    </p:spTree>
    <p:extLst>
      <p:ext uri="{BB962C8B-B14F-4D97-AF65-F5344CB8AC3E}">
        <p14:creationId xmlns:p14="http://schemas.microsoft.com/office/powerpoint/2010/main" val="4092257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CA6F6A-7F16-4D0A-B7A5-763D8B39F4B2}"/>
              </a:ext>
            </a:extLst>
          </p:cNvPr>
          <p:cNvSpPr>
            <a:spLocks noGrp="1"/>
          </p:cNvSpPr>
          <p:nvPr>
            <p:ph type="title"/>
          </p:nvPr>
        </p:nvSpPr>
        <p:spPr/>
        <p:txBody>
          <a:bodyPr/>
          <a:lstStyle/>
          <a:p>
            <a:r>
              <a:rPr kumimoji="1" lang="ja-JP" altLang="en-US" sz="2800"/>
              <a:t>①　当日に備え、体調管理</a:t>
            </a:r>
          </a:p>
        </p:txBody>
      </p:sp>
      <p:pic>
        <p:nvPicPr>
          <p:cNvPr id="3" name="図 2">
            <a:extLst>
              <a:ext uri="{FF2B5EF4-FFF2-40B4-BE49-F238E27FC236}">
                <a16:creationId xmlns:a16="http://schemas.microsoft.com/office/drawing/2014/main" id="{04695AA7-524D-4EA8-8C1E-DA60FE160E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9" t="34" r="10761" b="-34"/>
          <a:stretch/>
        </p:blipFill>
        <p:spPr>
          <a:xfrm>
            <a:off x="0" y="908720"/>
            <a:ext cx="9143999" cy="5622138"/>
          </a:xfrm>
          <a:prstGeom prst="rect">
            <a:avLst/>
          </a:prstGeom>
        </p:spPr>
      </p:pic>
    </p:spTree>
    <p:extLst>
      <p:ext uri="{BB962C8B-B14F-4D97-AF65-F5344CB8AC3E}">
        <p14:creationId xmlns:p14="http://schemas.microsoft.com/office/powerpoint/2010/main" val="3102207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4E0B3F-6C1B-4563-BF18-80E388F7903A}"/>
              </a:ext>
            </a:extLst>
          </p:cNvPr>
          <p:cNvSpPr>
            <a:spLocks noGrp="1"/>
          </p:cNvSpPr>
          <p:nvPr>
            <p:ph type="title"/>
          </p:nvPr>
        </p:nvSpPr>
        <p:spPr/>
        <p:txBody>
          <a:bodyPr/>
          <a:lstStyle/>
          <a:p>
            <a:r>
              <a:rPr kumimoji="1" lang="ja-JP" altLang="en-US" sz="2800"/>
              <a:t>②　活動前に連絡系統を確認</a:t>
            </a:r>
          </a:p>
        </p:txBody>
      </p:sp>
      <p:pic>
        <p:nvPicPr>
          <p:cNvPr id="3" name="図 2">
            <a:extLst>
              <a:ext uri="{FF2B5EF4-FFF2-40B4-BE49-F238E27FC236}">
                <a16:creationId xmlns:a16="http://schemas.microsoft.com/office/drawing/2014/main" id="{1CAD6626-D96B-4BD8-9E9F-EFC5399DD4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29"/>
          <a:stretch/>
        </p:blipFill>
        <p:spPr>
          <a:xfrm>
            <a:off x="165" y="965034"/>
            <a:ext cx="9146240" cy="5565823"/>
          </a:xfrm>
          <a:prstGeom prst="rect">
            <a:avLst/>
          </a:prstGeom>
        </p:spPr>
      </p:pic>
    </p:spTree>
    <p:extLst>
      <p:ext uri="{BB962C8B-B14F-4D97-AF65-F5344CB8AC3E}">
        <p14:creationId xmlns:p14="http://schemas.microsoft.com/office/powerpoint/2010/main" val="2076783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49A68-0E33-4381-B422-4BCCFF935356}"/>
              </a:ext>
            </a:extLst>
          </p:cNvPr>
          <p:cNvSpPr>
            <a:spLocks noGrp="1"/>
          </p:cNvSpPr>
          <p:nvPr>
            <p:ph type="title"/>
          </p:nvPr>
        </p:nvSpPr>
        <p:spPr/>
        <p:txBody>
          <a:bodyPr/>
          <a:lstStyle/>
          <a:p>
            <a:r>
              <a:rPr kumimoji="1" lang="ja-JP" altLang="en-US" sz="2800"/>
              <a:t>③　悪天候への対応</a:t>
            </a:r>
          </a:p>
        </p:txBody>
      </p:sp>
      <p:sp>
        <p:nvSpPr>
          <p:cNvPr id="3" name="正方形/長方形 2">
            <a:extLst>
              <a:ext uri="{FF2B5EF4-FFF2-40B4-BE49-F238E27FC236}">
                <a16:creationId xmlns:a16="http://schemas.microsoft.com/office/drawing/2014/main" id="{A31D4941-51AA-4402-BFB9-8A8960C96E01}"/>
              </a:ext>
            </a:extLst>
          </p:cNvPr>
          <p:cNvSpPr/>
          <p:nvPr/>
        </p:nvSpPr>
        <p:spPr bwMode="auto">
          <a:xfrm>
            <a:off x="-68146" y="938745"/>
            <a:ext cx="9392674" cy="5592113"/>
          </a:xfrm>
          <a:prstGeom prst="rect">
            <a:avLst/>
          </a:prstGeom>
          <a:blipFill dpi="0" rotWithShape="1">
            <a:blip r:embed="rId3" cstate="email">
              <a:extLst>
                <a:ext uri="{28A0092B-C50C-407E-A947-70E740481C1C}">
                  <a14:useLocalDpi xmlns:a14="http://schemas.microsoft.com/office/drawing/2010/main"/>
                </a:ext>
              </a:extLst>
            </a:blip>
            <a:srcRect/>
            <a:stretch>
              <a:fillRect b="-8915"/>
            </a:stretch>
          </a:blip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ja-JP" altLang="en-US" sz="2800">
              <a:latin typeface="+mn-ea"/>
              <a:ea typeface="+mn-ea"/>
            </a:endParaRPr>
          </a:p>
        </p:txBody>
      </p:sp>
    </p:spTree>
    <p:extLst>
      <p:ext uri="{BB962C8B-B14F-4D97-AF65-F5344CB8AC3E}">
        <p14:creationId xmlns:p14="http://schemas.microsoft.com/office/powerpoint/2010/main" val="12024007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1C1758-DFEB-4A51-9E50-F8EFD1D4AE0D}"/>
              </a:ext>
            </a:extLst>
          </p:cNvPr>
          <p:cNvSpPr>
            <a:spLocks noGrp="1"/>
          </p:cNvSpPr>
          <p:nvPr>
            <p:ph type="title"/>
          </p:nvPr>
        </p:nvSpPr>
        <p:spPr/>
        <p:txBody>
          <a:bodyPr/>
          <a:lstStyle/>
          <a:p>
            <a:r>
              <a:rPr kumimoji="1" lang="ja-JP" altLang="en-US" sz="2800"/>
              <a:t>④　応急手当後、受診を勧める</a:t>
            </a:r>
          </a:p>
        </p:txBody>
      </p:sp>
      <p:pic>
        <p:nvPicPr>
          <p:cNvPr id="3" name="図 2">
            <a:extLst>
              <a:ext uri="{FF2B5EF4-FFF2-40B4-BE49-F238E27FC236}">
                <a16:creationId xmlns:a16="http://schemas.microsoft.com/office/drawing/2014/main" id="{615F95A9-AEF1-4D17-B024-4017BBF9E3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020" b="16694"/>
          <a:stretch/>
        </p:blipFill>
        <p:spPr>
          <a:xfrm>
            <a:off x="0" y="980803"/>
            <a:ext cx="9144000" cy="5550055"/>
          </a:xfrm>
          <a:prstGeom prst="rect">
            <a:avLst/>
          </a:prstGeom>
        </p:spPr>
      </p:pic>
    </p:spTree>
    <p:extLst>
      <p:ext uri="{BB962C8B-B14F-4D97-AF65-F5344CB8AC3E}">
        <p14:creationId xmlns:p14="http://schemas.microsoft.com/office/powerpoint/2010/main" val="2585483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446E08-710A-4E34-ACCC-7D7540D74A39}"/>
              </a:ext>
            </a:extLst>
          </p:cNvPr>
          <p:cNvSpPr>
            <a:spLocks noGrp="1"/>
          </p:cNvSpPr>
          <p:nvPr>
            <p:ph type="title"/>
          </p:nvPr>
        </p:nvSpPr>
        <p:spPr/>
        <p:txBody>
          <a:bodyPr/>
          <a:lstStyle/>
          <a:p>
            <a:r>
              <a:rPr kumimoji="1" lang="ja-JP" altLang="en-US" sz="2800"/>
              <a:t>応急手当を身に付けておくことの大切さ</a:t>
            </a:r>
          </a:p>
        </p:txBody>
      </p:sp>
      <p:sp>
        <p:nvSpPr>
          <p:cNvPr id="3" name="正方形/長方形 2">
            <a:extLst>
              <a:ext uri="{FF2B5EF4-FFF2-40B4-BE49-F238E27FC236}">
                <a16:creationId xmlns:a16="http://schemas.microsoft.com/office/drawing/2014/main" id="{4F59740C-90F4-4726-A076-67E6A626F5D3}"/>
              </a:ext>
            </a:extLst>
          </p:cNvPr>
          <p:cNvSpPr/>
          <p:nvPr/>
        </p:nvSpPr>
        <p:spPr bwMode="gray">
          <a:xfrm>
            <a:off x="574354" y="1124496"/>
            <a:ext cx="8029896" cy="14391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23900" lvl="1" indent="-266700" eaLnBrk="1" hangingPunct="1">
              <a:lnSpc>
                <a:spcPct val="120000"/>
              </a:lnSpc>
              <a:spcBef>
                <a:spcPts val="1800"/>
              </a:spcBef>
              <a:buClr>
                <a:srgbClr val="6EB82D"/>
              </a:buClr>
              <a:buFont typeface="メイリオ" panose="020B0604030504040204" pitchFamily="50" charset="-128"/>
              <a:buChar char="▎"/>
            </a:pPr>
            <a:r>
              <a:rPr lang="ja-JP" altLang="en-US">
                <a:solidFill>
                  <a:schemeClr val="bg2">
                    <a:lumMod val="25000"/>
                  </a:schemeClr>
                </a:solidFill>
                <a:latin typeface="+mn-ea"/>
                <a:ea typeface="+mn-ea"/>
              </a:rPr>
              <a:t>リスク対処のために、リーダーは応急手当を身に付けておくことが有用である。また、どの方法が最適なのかを判断する力も求められる。</a:t>
            </a:r>
            <a:endParaRPr lang="en-US" altLang="ja-JP">
              <a:solidFill>
                <a:schemeClr val="bg2">
                  <a:lumMod val="25000"/>
                </a:schemeClr>
              </a:solidFill>
              <a:latin typeface="+mn-ea"/>
              <a:ea typeface="+mn-ea"/>
            </a:endParaRPr>
          </a:p>
          <a:p>
            <a:pPr lvl="1" eaLnBrk="1" hangingPunct="1">
              <a:lnSpc>
                <a:spcPct val="120000"/>
              </a:lnSpc>
              <a:spcBef>
                <a:spcPts val="1800"/>
              </a:spcBef>
              <a:buClr>
                <a:srgbClr val="6EB82D"/>
              </a:buClr>
            </a:pPr>
            <a:r>
              <a:rPr lang="ja-JP" altLang="en-US">
                <a:solidFill>
                  <a:schemeClr val="bg2">
                    <a:lumMod val="25000"/>
                  </a:schemeClr>
                </a:solidFill>
                <a:latin typeface="+mn-ea"/>
                <a:ea typeface="+mn-ea"/>
              </a:rPr>
              <a:t>　以下に主な応急手当の講習を示す。</a:t>
            </a:r>
          </a:p>
          <a:p>
            <a:pPr eaLnBrk="1" hangingPunct="1">
              <a:lnSpc>
                <a:spcPct val="120000"/>
              </a:lnSpc>
              <a:spcBef>
                <a:spcPct val="20000"/>
              </a:spcBef>
              <a:buClr>
                <a:srgbClr val="6EB82D"/>
              </a:buClr>
            </a:pPr>
            <a:endParaRPr lang="ja-JP" altLang="en-US" sz="2000">
              <a:solidFill>
                <a:schemeClr val="tx1">
                  <a:lumMod val="75000"/>
                  <a:lumOff val="25000"/>
                </a:schemeClr>
              </a:solidFill>
              <a:latin typeface="+mn-ea"/>
              <a:ea typeface="+mn-ea"/>
            </a:endParaRPr>
          </a:p>
        </p:txBody>
      </p:sp>
      <p:sp>
        <p:nvSpPr>
          <p:cNvPr id="4" name="正方形/長方形 3">
            <a:extLst>
              <a:ext uri="{FF2B5EF4-FFF2-40B4-BE49-F238E27FC236}">
                <a16:creationId xmlns:a16="http://schemas.microsoft.com/office/drawing/2014/main" id="{B5481F5B-6F75-4B25-B681-0A38F85434BD}"/>
              </a:ext>
            </a:extLst>
          </p:cNvPr>
          <p:cNvSpPr/>
          <p:nvPr/>
        </p:nvSpPr>
        <p:spPr bwMode="gray">
          <a:xfrm>
            <a:off x="539552" y="3487256"/>
            <a:ext cx="8177168" cy="1656184"/>
          </a:xfrm>
          <a:prstGeom prst="rect">
            <a:avLst/>
          </a:prstGeom>
          <a:solidFill>
            <a:schemeClr val="bg1"/>
          </a:solidFill>
          <a:ln w="28575" cap="flat" cmpd="sng" algn="ctr">
            <a:solidFill>
              <a:srgbClr val="92D050"/>
            </a:solidFill>
            <a:prstDash val="solid"/>
            <a:round/>
            <a:headEnd type="none" w="med" len="med"/>
            <a:tailEnd type="none" w="med" len="med"/>
          </a:ln>
          <a:effectLst/>
        </p:spPr>
        <p:txBody>
          <a:bodyPr rot="0" spcFirstLastPara="0" vertOverflow="overflow" horzOverflow="overflow" vert="horz" wrap="square" lIns="0" tIns="46800" rIns="0" bIns="45720" numCol="1" spcCol="0" rtlCol="0" fromWordArt="0" anchor="ctr" anchorCtr="0" forceAA="0" compatLnSpc="1">
            <a:prstTxWarp prst="textNoShape">
              <a:avLst/>
            </a:prstTxWarp>
            <a:noAutofit/>
          </a:bodyPr>
          <a:lstStyle/>
          <a:p>
            <a:pPr marL="2689225" indent="-355600" defTabSz="1841500" eaLnBrk="1" hangingPunct="1">
              <a:lnSpc>
                <a:spcPct val="120000"/>
              </a:lnSpc>
              <a:spcBef>
                <a:spcPct val="20000"/>
              </a:spcBef>
              <a:buFont typeface="+mj-ea"/>
              <a:buAutoNum type="circleNumDbPlain"/>
            </a:pPr>
            <a:r>
              <a:rPr lang="ja-JP" altLang="en-US">
                <a:solidFill>
                  <a:schemeClr val="bg2">
                    <a:lumMod val="25000"/>
                  </a:schemeClr>
                </a:solidFill>
                <a:latin typeface="+mn-ea"/>
                <a:ea typeface="+mn-ea"/>
              </a:rPr>
              <a:t>消防本部　　　普通救命講習</a:t>
            </a:r>
            <a:endParaRPr lang="en-US" altLang="ja-JP">
              <a:solidFill>
                <a:schemeClr val="bg2">
                  <a:lumMod val="25000"/>
                </a:schemeClr>
              </a:solidFill>
              <a:latin typeface="+mn-ea"/>
              <a:ea typeface="+mn-ea"/>
            </a:endParaRPr>
          </a:p>
          <a:p>
            <a:pPr marL="2689225" indent="-355600" defTabSz="1841500" eaLnBrk="1" hangingPunct="1">
              <a:lnSpc>
                <a:spcPct val="120000"/>
              </a:lnSpc>
              <a:spcBef>
                <a:spcPct val="20000"/>
              </a:spcBef>
              <a:buFont typeface="+mj-ea"/>
              <a:buAutoNum type="circleNumDbPlain"/>
            </a:pPr>
            <a:r>
              <a:rPr lang="ja-JP" altLang="en-US">
                <a:solidFill>
                  <a:schemeClr val="bg2">
                    <a:lumMod val="25000"/>
                  </a:schemeClr>
                </a:solidFill>
                <a:latin typeface="+mn-ea"/>
                <a:ea typeface="+mn-ea"/>
              </a:rPr>
              <a:t>日本赤十字社　救急法基礎講習</a:t>
            </a:r>
            <a:endParaRPr lang="en-US" altLang="ja-JP">
              <a:solidFill>
                <a:schemeClr val="bg2">
                  <a:lumMod val="25000"/>
                </a:schemeClr>
              </a:solidFill>
              <a:latin typeface="+mn-ea"/>
              <a:ea typeface="+mn-ea"/>
            </a:endParaRPr>
          </a:p>
        </p:txBody>
      </p:sp>
      <p:grpSp>
        <p:nvGrpSpPr>
          <p:cNvPr id="5" name="グループ化 4">
            <a:extLst>
              <a:ext uri="{FF2B5EF4-FFF2-40B4-BE49-F238E27FC236}">
                <a16:creationId xmlns:a16="http://schemas.microsoft.com/office/drawing/2014/main" id="{458C0EE0-D1AD-4467-9668-7F1B39DDDE7F}"/>
              </a:ext>
            </a:extLst>
          </p:cNvPr>
          <p:cNvGrpSpPr/>
          <p:nvPr/>
        </p:nvGrpSpPr>
        <p:grpSpPr>
          <a:xfrm>
            <a:off x="539750" y="3487253"/>
            <a:ext cx="2186549" cy="1656187"/>
            <a:chOff x="-67230" y="3789040"/>
            <a:chExt cx="2271913" cy="1656187"/>
          </a:xfrm>
        </p:grpSpPr>
        <p:sp>
          <p:nvSpPr>
            <p:cNvPr id="6" name="正方形/長方形 5">
              <a:extLst>
                <a:ext uri="{FF2B5EF4-FFF2-40B4-BE49-F238E27FC236}">
                  <a16:creationId xmlns:a16="http://schemas.microsoft.com/office/drawing/2014/main" id="{D555D9CC-FA8B-4BA5-9226-D756FD35400D}"/>
                </a:ext>
              </a:extLst>
            </p:cNvPr>
            <p:cNvSpPr/>
            <p:nvPr/>
          </p:nvSpPr>
          <p:spPr bwMode="gray">
            <a:xfrm>
              <a:off x="-67230" y="3789040"/>
              <a:ext cx="2019914" cy="1656184"/>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eaLnBrk="1" hangingPunct="1">
                <a:lnSpc>
                  <a:spcPct val="110000"/>
                </a:lnSpc>
                <a:spcBef>
                  <a:spcPct val="20000"/>
                </a:spcBef>
                <a:buClr>
                  <a:srgbClr val="0000FF"/>
                </a:buClr>
              </a:pPr>
              <a:r>
                <a:rPr lang="ja-JP" altLang="en-US" sz="2800" spc="-150">
                  <a:solidFill>
                    <a:schemeClr val="bg1"/>
                  </a:solidFill>
                  <a:latin typeface="+mn-ea"/>
                  <a:ea typeface="+mn-ea"/>
                </a:rPr>
                <a:t>主な</a:t>
              </a:r>
              <a:endParaRPr lang="en-US" altLang="ja-JP" sz="2800" spc="-150">
                <a:solidFill>
                  <a:schemeClr val="bg1"/>
                </a:solidFill>
                <a:latin typeface="+mn-ea"/>
                <a:ea typeface="+mn-ea"/>
              </a:endParaRPr>
            </a:p>
            <a:p>
              <a:pPr algn="ctr" eaLnBrk="1" hangingPunct="1">
                <a:lnSpc>
                  <a:spcPct val="110000"/>
                </a:lnSpc>
                <a:spcBef>
                  <a:spcPct val="20000"/>
                </a:spcBef>
                <a:buClr>
                  <a:srgbClr val="0000FF"/>
                </a:buClr>
              </a:pPr>
              <a:r>
                <a:rPr lang="ja-JP" altLang="en-US" sz="2800" spc="-150">
                  <a:solidFill>
                    <a:schemeClr val="bg1"/>
                  </a:solidFill>
                  <a:latin typeface="+mn-ea"/>
                  <a:ea typeface="+mn-ea"/>
                </a:rPr>
                <a:t>応急手当の</a:t>
              </a:r>
              <a:br>
                <a:rPr lang="en-US" altLang="ja-JP" sz="2800" spc="-150">
                  <a:solidFill>
                    <a:schemeClr val="bg1"/>
                  </a:solidFill>
                  <a:latin typeface="+mn-ea"/>
                  <a:ea typeface="+mn-ea"/>
                </a:rPr>
              </a:br>
              <a:r>
                <a:rPr lang="ja-JP" altLang="en-US" sz="2800" spc="-150">
                  <a:solidFill>
                    <a:schemeClr val="bg1"/>
                  </a:solidFill>
                  <a:latin typeface="+mn-ea"/>
                  <a:ea typeface="+mn-ea"/>
                </a:rPr>
                <a:t>講習</a:t>
              </a:r>
            </a:p>
          </p:txBody>
        </p:sp>
        <p:sp>
          <p:nvSpPr>
            <p:cNvPr id="7" name="二等辺三角形 6">
              <a:extLst>
                <a:ext uri="{FF2B5EF4-FFF2-40B4-BE49-F238E27FC236}">
                  <a16:creationId xmlns:a16="http://schemas.microsoft.com/office/drawing/2014/main" id="{DB0F6A2E-54F6-4860-9D6A-ECF035CB952E}"/>
                </a:ext>
              </a:extLst>
            </p:cNvPr>
            <p:cNvSpPr/>
            <p:nvPr/>
          </p:nvSpPr>
          <p:spPr bwMode="gray">
            <a:xfrm rot="5400000">
              <a:off x="1250590" y="4491134"/>
              <a:ext cx="1656186" cy="252000"/>
            </a:xfrm>
            <a:prstGeom prst="triangle">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endParaRPr kumimoji="1" lang="ja-JP" altLang="en-US" sz="2200">
                <a:latin typeface="+mn-ea"/>
                <a:ea typeface="+mn-ea"/>
              </a:endParaRPr>
            </a:p>
          </p:txBody>
        </p:sp>
      </p:grpSp>
    </p:spTree>
    <p:extLst>
      <p:ext uri="{BB962C8B-B14F-4D97-AF65-F5344CB8AC3E}">
        <p14:creationId xmlns:p14="http://schemas.microsoft.com/office/powerpoint/2010/main" val="368056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lang="en-US" altLang="ja-JP" sz="2400" spc="-150" dirty="0"/>
              <a:t>JSVN</a:t>
            </a:r>
            <a:r>
              <a:rPr lang="ja-JP" altLang="en-US" sz="2400" spc="-150" dirty="0"/>
              <a:t>が考えるスポーツボランティア・</a:t>
            </a:r>
            <a:r>
              <a:rPr kumimoji="1" lang="ja-JP" altLang="en-US" sz="2400" spc="-150" dirty="0"/>
              <a:t>リーダーとは？</a:t>
            </a:r>
          </a:p>
        </p:txBody>
      </p:sp>
      <p:sp>
        <p:nvSpPr>
          <p:cNvPr id="11" name="正方形/長方形 10">
            <a:extLst>
              <a:ext uri="{FF2B5EF4-FFF2-40B4-BE49-F238E27FC236}">
                <a16:creationId xmlns:a16="http://schemas.microsoft.com/office/drawing/2014/main" id="{82DC0A72-40CC-4B41-BD03-58096469AA62}"/>
              </a:ext>
            </a:extLst>
          </p:cNvPr>
          <p:cNvSpPr/>
          <p:nvPr/>
        </p:nvSpPr>
        <p:spPr bwMode="gray">
          <a:xfrm>
            <a:off x="611188" y="966788"/>
            <a:ext cx="7993062" cy="44608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lgn="ctr">
              <a:lnSpc>
                <a:spcPct val="120000"/>
              </a:lnSpc>
              <a:spcAft>
                <a:spcPts val="600"/>
              </a:spcAft>
            </a:pPr>
            <a:r>
              <a:rPr lang="ja-JP" altLang="en-US" dirty="0">
                <a:solidFill>
                  <a:schemeClr val="bg2">
                    <a:lumMod val="25000"/>
                  </a:schemeClr>
                </a:solidFill>
                <a:latin typeface="+mn-ea"/>
                <a:ea typeface="+mn-ea"/>
              </a:rPr>
              <a:t>ボランティア活動をする上で必要なひとつの</a:t>
            </a:r>
            <a:endParaRPr lang="en-US" altLang="ja-JP" dirty="0">
              <a:solidFill>
                <a:schemeClr val="bg2">
                  <a:lumMod val="25000"/>
                </a:schemeClr>
              </a:solidFill>
              <a:latin typeface="+mn-ea"/>
              <a:ea typeface="+mn-ea"/>
            </a:endParaRPr>
          </a:p>
        </p:txBody>
      </p:sp>
      <p:sp>
        <p:nvSpPr>
          <p:cNvPr id="15" name="楕円 13">
            <a:extLst>
              <a:ext uri="{FF2B5EF4-FFF2-40B4-BE49-F238E27FC236}">
                <a16:creationId xmlns:a16="http://schemas.microsoft.com/office/drawing/2014/main" id="{8F825D6F-8FF0-4B34-B641-98FEDE2E51A1}"/>
              </a:ext>
            </a:extLst>
          </p:cNvPr>
          <p:cNvSpPr/>
          <p:nvPr/>
        </p:nvSpPr>
        <p:spPr bwMode="gray">
          <a:xfrm>
            <a:off x="3131840" y="1412875"/>
            <a:ext cx="2880320" cy="1174342"/>
          </a:xfrm>
          <a:prstGeom prst="roundRect">
            <a:avLst>
              <a:gd name="adj" fmla="val 4748"/>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kumimoji="1" lang="ja-JP" altLang="en-US" sz="5400" b="1" spc="300" dirty="0">
                <a:solidFill>
                  <a:srgbClr val="6EB82D"/>
                </a:solidFill>
                <a:latin typeface="+mn-ea"/>
                <a:ea typeface="+mn-ea"/>
              </a:rPr>
              <a:t>役　割</a:t>
            </a:r>
            <a:endParaRPr kumimoji="1" lang="ja-JP" altLang="en-US" sz="4800" b="1" spc="300" dirty="0">
              <a:solidFill>
                <a:srgbClr val="6EB82D"/>
              </a:solidFill>
              <a:latin typeface="+mn-ea"/>
              <a:ea typeface="+mn-ea"/>
            </a:endParaRPr>
          </a:p>
        </p:txBody>
      </p:sp>
      <p:sp>
        <p:nvSpPr>
          <p:cNvPr id="17" name="正方形/長方形 16">
            <a:extLst>
              <a:ext uri="{FF2B5EF4-FFF2-40B4-BE49-F238E27FC236}">
                <a16:creationId xmlns:a16="http://schemas.microsoft.com/office/drawing/2014/main" id="{51A465ED-0193-4D0F-A160-334B4A302AA0}"/>
              </a:ext>
            </a:extLst>
          </p:cNvPr>
          <p:cNvSpPr/>
          <p:nvPr/>
        </p:nvSpPr>
        <p:spPr bwMode="gray">
          <a:xfrm>
            <a:off x="323850" y="2494529"/>
            <a:ext cx="8496300" cy="44608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algn="ctr">
              <a:spcAft>
                <a:spcPts val="0"/>
              </a:spcAft>
            </a:pPr>
            <a:r>
              <a:rPr lang="ja-JP" altLang="en-US" b="1" dirty="0">
                <a:solidFill>
                  <a:schemeClr val="accent2">
                    <a:lumMod val="60000"/>
                    <a:lumOff val="40000"/>
                  </a:schemeClr>
                </a:solidFill>
                <a:latin typeface="+mn-ea"/>
                <a:ea typeface="+mn-ea"/>
              </a:rPr>
              <a:t>誰でもスポーツボランティア・リーダーに</a:t>
            </a:r>
            <a:endParaRPr lang="en-US" altLang="ja-JP" b="1" dirty="0">
              <a:solidFill>
                <a:schemeClr val="accent2">
                  <a:lumMod val="60000"/>
                  <a:lumOff val="40000"/>
                </a:schemeClr>
              </a:solidFill>
              <a:latin typeface="+mn-ea"/>
              <a:ea typeface="+mn-ea"/>
            </a:endParaRPr>
          </a:p>
          <a:p>
            <a:pPr algn="ctr">
              <a:spcAft>
                <a:spcPts val="0"/>
              </a:spcAft>
            </a:pPr>
            <a:r>
              <a:rPr lang="ja-JP" altLang="en-US" b="1" dirty="0">
                <a:solidFill>
                  <a:schemeClr val="accent2">
                    <a:lumMod val="60000"/>
                    <a:lumOff val="40000"/>
                  </a:schemeClr>
                </a:solidFill>
                <a:latin typeface="+mn-ea"/>
                <a:ea typeface="+mn-ea"/>
              </a:rPr>
              <a:t>なることができる</a:t>
            </a:r>
            <a:endParaRPr lang="en-US" altLang="ja-JP" b="1" dirty="0">
              <a:solidFill>
                <a:schemeClr val="accent2">
                  <a:lumMod val="60000"/>
                  <a:lumOff val="40000"/>
                </a:schemeClr>
              </a:solidFill>
              <a:latin typeface="+mn-ea"/>
              <a:ea typeface="+mn-ea"/>
            </a:endParaRPr>
          </a:p>
        </p:txBody>
      </p:sp>
      <p:grpSp>
        <p:nvGrpSpPr>
          <p:cNvPr id="28" name="グループ化 27">
            <a:extLst>
              <a:ext uri="{FF2B5EF4-FFF2-40B4-BE49-F238E27FC236}">
                <a16:creationId xmlns:a16="http://schemas.microsoft.com/office/drawing/2014/main" id="{D690EB33-5049-4853-950B-4737CDF7504F}"/>
              </a:ext>
            </a:extLst>
          </p:cNvPr>
          <p:cNvGrpSpPr/>
          <p:nvPr/>
        </p:nvGrpSpPr>
        <p:grpSpPr>
          <a:xfrm>
            <a:off x="891258" y="3835565"/>
            <a:ext cx="3340788" cy="1305536"/>
            <a:chOff x="882869" y="3592285"/>
            <a:chExt cx="3340788" cy="1305536"/>
          </a:xfrm>
        </p:grpSpPr>
        <p:sp>
          <p:nvSpPr>
            <p:cNvPr id="24" name="正方形/長方形 23">
              <a:extLst>
                <a:ext uri="{FF2B5EF4-FFF2-40B4-BE49-F238E27FC236}">
                  <a16:creationId xmlns:a16="http://schemas.microsoft.com/office/drawing/2014/main" id="{AF40BA01-B399-4430-A541-0F622AF315BB}"/>
                </a:ext>
              </a:extLst>
            </p:cNvPr>
            <p:cNvSpPr/>
            <p:nvPr/>
          </p:nvSpPr>
          <p:spPr bwMode="auto">
            <a:xfrm>
              <a:off x="882869" y="3592285"/>
              <a:ext cx="3321269" cy="1305536"/>
            </a:xfrm>
            <a:prstGeom prst="rect">
              <a:avLst/>
            </a:prstGeom>
            <a:noFill/>
            <a:ln w="28575" cap="flat" cmpd="sng" algn="ctr">
              <a:solidFill>
                <a:srgbClr val="92D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en-US" altLang="ja-JP" sz="2000" dirty="0">
                <a:solidFill>
                  <a:schemeClr val="bg1"/>
                </a:solidFill>
                <a:latin typeface="+mn-ea"/>
                <a:ea typeface="+mn-ea"/>
              </a:endParaRPr>
            </a:p>
            <a:p>
              <a:pPr algn="ctr" eaLnBrk="1" hangingPunct="1">
                <a:lnSpc>
                  <a:spcPct val="120000"/>
                </a:lnSpc>
                <a:spcBef>
                  <a:spcPct val="20000"/>
                </a:spcBef>
              </a:pPr>
              <a:r>
                <a:rPr kumimoji="1" lang="ja-JP" altLang="en-US" sz="2000" dirty="0">
                  <a:solidFill>
                    <a:schemeClr val="bg2">
                      <a:lumMod val="25000"/>
                    </a:schemeClr>
                  </a:solidFill>
                  <a:latin typeface="+mn-ea"/>
                  <a:ea typeface="+mn-ea"/>
                </a:rPr>
                <a:t>・知識やスキルを学ぶ</a:t>
              </a:r>
              <a:endParaRPr kumimoji="1" lang="en-US" altLang="ja-JP" sz="2000" dirty="0">
                <a:solidFill>
                  <a:schemeClr val="bg2">
                    <a:lumMod val="25000"/>
                  </a:schemeClr>
                </a:solidFill>
                <a:latin typeface="+mn-ea"/>
                <a:ea typeface="+mn-ea"/>
              </a:endParaRPr>
            </a:p>
            <a:p>
              <a:pPr algn="ctr" eaLnBrk="1" hangingPunct="1">
                <a:lnSpc>
                  <a:spcPct val="120000"/>
                </a:lnSpc>
                <a:spcBef>
                  <a:spcPct val="20000"/>
                </a:spcBef>
              </a:pPr>
              <a:r>
                <a:rPr lang="ja-JP" altLang="en-US" sz="2000" dirty="0">
                  <a:solidFill>
                    <a:schemeClr val="bg2">
                      <a:lumMod val="25000"/>
                    </a:schemeClr>
                  </a:solidFill>
                  <a:latin typeface="+mn-ea"/>
                  <a:ea typeface="+mn-ea"/>
                </a:rPr>
                <a:t>・参加者との意見交換</a:t>
              </a:r>
              <a:endParaRPr kumimoji="1" lang="ja-JP" altLang="en-US" sz="2000" dirty="0">
                <a:solidFill>
                  <a:schemeClr val="bg2">
                    <a:lumMod val="25000"/>
                  </a:schemeClr>
                </a:solidFill>
                <a:latin typeface="+mn-ea"/>
                <a:ea typeface="+mn-ea"/>
              </a:endParaRPr>
            </a:p>
          </p:txBody>
        </p:sp>
        <p:sp>
          <p:nvSpPr>
            <p:cNvPr id="8" name="正方形/長方形 7">
              <a:extLst>
                <a:ext uri="{FF2B5EF4-FFF2-40B4-BE49-F238E27FC236}">
                  <a16:creationId xmlns:a16="http://schemas.microsoft.com/office/drawing/2014/main" id="{7A75E715-F47E-4BC4-AC14-BA3BCD809212}"/>
                </a:ext>
              </a:extLst>
            </p:cNvPr>
            <p:cNvSpPr/>
            <p:nvPr/>
          </p:nvSpPr>
          <p:spPr bwMode="auto">
            <a:xfrm>
              <a:off x="894216" y="3592285"/>
              <a:ext cx="3329441" cy="457201"/>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kumimoji="1" lang="ja-JP" altLang="en-US" sz="2000" dirty="0">
                  <a:solidFill>
                    <a:schemeClr val="bg1"/>
                  </a:solidFill>
                  <a:latin typeface="+mn-ea"/>
                  <a:ea typeface="+mn-ea"/>
                </a:rPr>
                <a:t>研修会</a:t>
              </a:r>
            </a:p>
          </p:txBody>
        </p:sp>
      </p:grpSp>
      <p:grpSp>
        <p:nvGrpSpPr>
          <p:cNvPr id="29" name="グループ化 28">
            <a:extLst>
              <a:ext uri="{FF2B5EF4-FFF2-40B4-BE49-F238E27FC236}">
                <a16:creationId xmlns:a16="http://schemas.microsoft.com/office/drawing/2014/main" id="{6E48D88D-29D2-490F-AD8D-36C18C25FE74}"/>
              </a:ext>
            </a:extLst>
          </p:cNvPr>
          <p:cNvGrpSpPr/>
          <p:nvPr/>
        </p:nvGrpSpPr>
        <p:grpSpPr>
          <a:xfrm>
            <a:off x="4914447" y="3840558"/>
            <a:ext cx="3329441" cy="1310041"/>
            <a:chOff x="4914447" y="3614056"/>
            <a:chExt cx="3329441" cy="1310041"/>
          </a:xfrm>
        </p:grpSpPr>
        <p:sp>
          <p:nvSpPr>
            <p:cNvPr id="25" name="正方形/長方形 24">
              <a:extLst>
                <a:ext uri="{FF2B5EF4-FFF2-40B4-BE49-F238E27FC236}">
                  <a16:creationId xmlns:a16="http://schemas.microsoft.com/office/drawing/2014/main" id="{CCE32A1F-F6D8-4791-BF13-66737A4F6CC4}"/>
                </a:ext>
              </a:extLst>
            </p:cNvPr>
            <p:cNvSpPr/>
            <p:nvPr/>
          </p:nvSpPr>
          <p:spPr bwMode="auto">
            <a:xfrm>
              <a:off x="4922619" y="3626069"/>
              <a:ext cx="3321269" cy="1298028"/>
            </a:xfrm>
            <a:prstGeom prst="rect">
              <a:avLst/>
            </a:prstGeom>
            <a:noFill/>
            <a:ln w="28575" cap="flat" cmpd="sng" algn="ctr">
              <a:solidFill>
                <a:srgbClr val="92D05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en-US" altLang="ja-JP" sz="2000" dirty="0">
                <a:solidFill>
                  <a:schemeClr val="bg1"/>
                </a:solidFill>
                <a:latin typeface="+mn-ea"/>
                <a:ea typeface="+mn-ea"/>
              </a:endParaRPr>
            </a:p>
            <a:p>
              <a:pPr algn="ctr" eaLnBrk="1" hangingPunct="1">
                <a:lnSpc>
                  <a:spcPct val="120000"/>
                </a:lnSpc>
                <a:spcBef>
                  <a:spcPct val="20000"/>
                </a:spcBef>
              </a:pPr>
              <a:r>
                <a:rPr kumimoji="1" lang="ja-JP" altLang="en-US" sz="2000" dirty="0">
                  <a:solidFill>
                    <a:schemeClr val="bg2">
                      <a:lumMod val="25000"/>
                    </a:schemeClr>
                  </a:solidFill>
                  <a:latin typeface="+mn-ea"/>
                  <a:ea typeface="+mn-ea"/>
                </a:rPr>
                <a:t>・研修会での学びを実践</a:t>
              </a:r>
              <a:endParaRPr kumimoji="1" lang="en-US" altLang="ja-JP" sz="2000" dirty="0">
                <a:solidFill>
                  <a:schemeClr val="bg2">
                    <a:lumMod val="25000"/>
                  </a:schemeClr>
                </a:solidFill>
                <a:latin typeface="+mn-ea"/>
                <a:ea typeface="+mn-ea"/>
              </a:endParaRPr>
            </a:p>
            <a:p>
              <a:pPr algn="ctr" eaLnBrk="1" hangingPunct="1">
                <a:lnSpc>
                  <a:spcPct val="120000"/>
                </a:lnSpc>
                <a:spcBef>
                  <a:spcPct val="20000"/>
                </a:spcBef>
              </a:pPr>
              <a:r>
                <a:rPr lang="ja-JP" altLang="en-US" sz="2000" dirty="0">
                  <a:solidFill>
                    <a:schemeClr val="bg2">
                      <a:lumMod val="25000"/>
                    </a:schemeClr>
                  </a:solidFill>
                  <a:latin typeface="+mn-ea"/>
                  <a:ea typeface="+mn-ea"/>
                </a:rPr>
                <a:t>・実践からの</a:t>
              </a:r>
              <a:r>
                <a:rPr kumimoji="1" lang="ja-JP" altLang="en-US" sz="2000" dirty="0">
                  <a:solidFill>
                    <a:schemeClr val="bg2">
                      <a:lumMod val="25000"/>
                    </a:schemeClr>
                  </a:solidFill>
                  <a:latin typeface="+mn-ea"/>
                  <a:ea typeface="+mn-ea"/>
                </a:rPr>
                <a:t>経験</a:t>
              </a:r>
              <a:endParaRPr kumimoji="1" lang="en-US" altLang="ja-JP" sz="2000" dirty="0">
                <a:solidFill>
                  <a:schemeClr val="bg2">
                    <a:lumMod val="25000"/>
                  </a:schemeClr>
                </a:solidFill>
                <a:latin typeface="+mn-ea"/>
                <a:ea typeface="+mn-ea"/>
              </a:endParaRPr>
            </a:p>
          </p:txBody>
        </p:sp>
        <p:sp>
          <p:nvSpPr>
            <p:cNvPr id="23" name="正方形/長方形 22">
              <a:extLst>
                <a:ext uri="{FF2B5EF4-FFF2-40B4-BE49-F238E27FC236}">
                  <a16:creationId xmlns:a16="http://schemas.microsoft.com/office/drawing/2014/main" id="{11872ADC-836B-4542-9200-3B219658AA47}"/>
                </a:ext>
              </a:extLst>
            </p:cNvPr>
            <p:cNvSpPr/>
            <p:nvPr/>
          </p:nvSpPr>
          <p:spPr bwMode="auto">
            <a:xfrm>
              <a:off x="4914447" y="3614056"/>
              <a:ext cx="3329441" cy="457202"/>
            </a:xfrm>
            <a:prstGeom prst="rect">
              <a:avLst/>
            </a:prstGeom>
            <a:solidFill>
              <a:schemeClr val="accent3"/>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kumimoji="1" lang="ja-JP" altLang="en-US" sz="2000" dirty="0">
                  <a:solidFill>
                    <a:schemeClr val="bg1"/>
                  </a:solidFill>
                  <a:latin typeface="+mn-ea"/>
                  <a:ea typeface="+mn-ea"/>
                </a:rPr>
                <a:t>活動現場</a:t>
              </a:r>
            </a:p>
          </p:txBody>
        </p:sp>
      </p:grpSp>
      <p:sp>
        <p:nvSpPr>
          <p:cNvPr id="26" name="楕円 13">
            <a:extLst>
              <a:ext uri="{FF2B5EF4-FFF2-40B4-BE49-F238E27FC236}">
                <a16:creationId xmlns:a16="http://schemas.microsoft.com/office/drawing/2014/main" id="{40B05807-C0AB-4F4F-8CBB-5F42801E8582}"/>
              </a:ext>
            </a:extLst>
          </p:cNvPr>
          <p:cNvSpPr/>
          <p:nvPr/>
        </p:nvSpPr>
        <p:spPr bwMode="gray">
          <a:xfrm>
            <a:off x="323850" y="5485634"/>
            <a:ext cx="8496300" cy="1174342"/>
          </a:xfrm>
          <a:prstGeom prst="roundRect">
            <a:avLst>
              <a:gd name="adj" fmla="val 4748"/>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spcBef>
                <a:spcPts val="0"/>
              </a:spcBef>
            </a:pPr>
            <a:r>
              <a:rPr kumimoji="1" lang="ja-JP" altLang="en-US" sz="2800" b="1" spc="300" dirty="0">
                <a:solidFill>
                  <a:srgbClr val="6EB82D"/>
                </a:solidFill>
                <a:latin typeface="+mn-ea"/>
                <a:ea typeface="+mn-ea"/>
              </a:rPr>
              <a:t>それぞれが描く理想のリーダー像へ</a:t>
            </a:r>
            <a:endParaRPr kumimoji="1" lang="ja-JP" altLang="en-US" b="1" spc="300" dirty="0">
              <a:solidFill>
                <a:srgbClr val="6EB82D"/>
              </a:solidFill>
              <a:latin typeface="+mn-ea"/>
              <a:ea typeface="+mn-ea"/>
            </a:endParaRPr>
          </a:p>
        </p:txBody>
      </p:sp>
      <p:sp>
        <p:nvSpPr>
          <p:cNvPr id="27" name="右中かっこ 26">
            <a:extLst>
              <a:ext uri="{FF2B5EF4-FFF2-40B4-BE49-F238E27FC236}">
                <a16:creationId xmlns:a16="http://schemas.microsoft.com/office/drawing/2014/main" id="{E654ABC6-8967-45C1-A7C5-216B11127810}"/>
              </a:ext>
            </a:extLst>
          </p:cNvPr>
          <p:cNvSpPr/>
          <p:nvPr/>
        </p:nvSpPr>
        <p:spPr bwMode="auto">
          <a:xfrm rot="5400000">
            <a:off x="4297827" y="1328835"/>
            <a:ext cx="548344" cy="7949241"/>
          </a:xfrm>
          <a:prstGeom prst="rightBrace">
            <a:avLst/>
          </a:prstGeom>
          <a:noFill/>
          <a:ln w="25400" cap="flat" cmpd="sng" algn="ctr">
            <a:solidFill>
              <a:schemeClr val="bg2">
                <a:lumMod val="2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kumimoji="1" lang="ja-JP" altLang="en-US"/>
          </a:p>
        </p:txBody>
      </p:sp>
    </p:spTree>
    <p:extLst>
      <p:ext uri="{BB962C8B-B14F-4D97-AF65-F5344CB8AC3E}">
        <p14:creationId xmlns:p14="http://schemas.microsoft.com/office/powerpoint/2010/main" val="33842260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C91AA4-7476-4C69-AB1F-12FF7FE918AC}"/>
              </a:ext>
            </a:extLst>
          </p:cNvPr>
          <p:cNvSpPr>
            <a:spLocks noGrp="1"/>
          </p:cNvSpPr>
          <p:nvPr>
            <p:ph type="title"/>
          </p:nvPr>
        </p:nvSpPr>
        <p:spPr/>
        <p:txBody>
          <a:bodyPr/>
          <a:lstStyle/>
          <a:p>
            <a:r>
              <a:rPr kumimoji="1" lang="ja-JP" altLang="en-US" sz="2800"/>
              <a:t>⑤　トラブルには複数のスタッフで対応</a:t>
            </a:r>
          </a:p>
        </p:txBody>
      </p:sp>
      <p:pic>
        <p:nvPicPr>
          <p:cNvPr id="3" name="図 2">
            <a:extLst>
              <a:ext uri="{FF2B5EF4-FFF2-40B4-BE49-F238E27FC236}">
                <a16:creationId xmlns:a16="http://schemas.microsoft.com/office/drawing/2014/main" id="{60E1D8B2-DB57-49E5-9A12-7D7F9C1617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812" b="8115"/>
          <a:stretch/>
        </p:blipFill>
        <p:spPr>
          <a:xfrm>
            <a:off x="0" y="980728"/>
            <a:ext cx="9144000" cy="5550130"/>
          </a:xfrm>
          <a:prstGeom prst="rect">
            <a:avLst/>
          </a:prstGeom>
        </p:spPr>
      </p:pic>
    </p:spTree>
    <p:extLst>
      <p:ext uri="{BB962C8B-B14F-4D97-AF65-F5344CB8AC3E}">
        <p14:creationId xmlns:p14="http://schemas.microsoft.com/office/powerpoint/2010/main" val="39390842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E0FAF6-6539-40EA-B53B-36E4DBB65D2E}"/>
              </a:ext>
            </a:extLst>
          </p:cNvPr>
          <p:cNvSpPr>
            <a:spLocks noGrp="1"/>
          </p:cNvSpPr>
          <p:nvPr>
            <p:ph type="title"/>
          </p:nvPr>
        </p:nvSpPr>
        <p:spPr/>
        <p:txBody>
          <a:bodyPr/>
          <a:lstStyle/>
          <a:p>
            <a:r>
              <a:rPr kumimoji="1" lang="ja-JP" altLang="en-US" sz="2800"/>
              <a:t>リスク軽減 ５つの例</a:t>
            </a:r>
          </a:p>
        </p:txBody>
      </p:sp>
      <p:sp>
        <p:nvSpPr>
          <p:cNvPr id="3" name="四角形: 角を丸くする 2">
            <a:extLst>
              <a:ext uri="{FF2B5EF4-FFF2-40B4-BE49-F238E27FC236}">
                <a16:creationId xmlns:a16="http://schemas.microsoft.com/office/drawing/2014/main" id="{79B01928-3497-4465-82DD-9B5B8BD2F0CE}"/>
              </a:ext>
            </a:extLst>
          </p:cNvPr>
          <p:cNvSpPr/>
          <p:nvPr/>
        </p:nvSpPr>
        <p:spPr bwMode="gray">
          <a:xfrm>
            <a:off x="539552" y="2636912"/>
            <a:ext cx="8038800" cy="3744838"/>
          </a:xfrm>
          <a:prstGeom prst="roundRect">
            <a:avLst>
              <a:gd name="adj" fmla="val 1996"/>
            </a:avLst>
          </a:prstGeom>
          <a:solidFill>
            <a:schemeClr val="accent3">
              <a:lumMod val="20000"/>
              <a:lumOff val="80000"/>
            </a:schemeClr>
          </a:solidFill>
          <a:ln w="38100" cap="rnd" cmpd="sng" algn="ctr">
            <a:noFill/>
            <a:prstDash val="sysDot"/>
            <a:round/>
            <a:headEnd type="none" w="med" len="med"/>
            <a:tailEnd type="none" w="med" len="med"/>
          </a:ln>
          <a:effectLst>
            <a:outerShdw blurRad="50800" dist="50800" dir="5400000" algn="ctr" rotWithShape="0">
              <a:srgbClr val="6EB82D"/>
            </a:outerShdw>
          </a:effectLst>
        </p:spPr>
        <p:txBody>
          <a:bodyPr rot="0" spcFirstLastPara="0" vertOverflow="overflow" horzOverflow="overflow" vert="horz" wrap="square" lIns="288000" tIns="360000" rIns="324000" bIns="0" numCol="1" spcCol="0" rtlCol="0" fromWordArt="0" anchor="t" anchorCtr="0" forceAA="0" compatLnSpc="1">
            <a:prstTxWarp prst="textNoShape">
              <a:avLst/>
            </a:prstTxWarp>
            <a:noAutofit/>
          </a:bodyPr>
          <a:lstStyle/>
          <a:p>
            <a:pPr algn="ctr" defTabSz="1885950" eaLnBrk="1" hangingPunct="1">
              <a:lnSpc>
                <a:spcPct val="120000"/>
              </a:lnSpc>
              <a:spcBef>
                <a:spcPts val="0"/>
              </a:spcBef>
              <a:spcAft>
                <a:spcPts val="0"/>
              </a:spcAft>
            </a:pPr>
            <a:r>
              <a:rPr lang="ja-JP" altLang="en-US" b="1">
                <a:solidFill>
                  <a:schemeClr val="accent3">
                    <a:lumMod val="20000"/>
                    <a:lumOff val="80000"/>
                  </a:schemeClr>
                </a:solidFill>
                <a:latin typeface="+mn-ea"/>
                <a:ea typeface="+mn-ea"/>
              </a:rPr>
              <a:t>リーダーとしての心構え</a:t>
            </a:r>
          </a:p>
        </p:txBody>
      </p:sp>
      <p:sp>
        <p:nvSpPr>
          <p:cNvPr id="11" name="正方形/長方形 10">
            <a:extLst>
              <a:ext uri="{FF2B5EF4-FFF2-40B4-BE49-F238E27FC236}">
                <a16:creationId xmlns:a16="http://schemas.microsoft.com/office/drawing/2014/main" id="{D1E1826E-52ED-4E77-AC51-DE46EF34441C}"/>
              </a:ext>
            </a:extLst>
          </p:cNvPr>
          <p:cNvSpPr/>
          <p:nvPr/>
        </p:nvSpPr>
        <p:spPr bwMode="gray">
          <a:xfrm>
            <a:off x="1240398" y="5515597"/>
            <a:ext cx="7003491" cy="44319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357188" eaLnBrk="1" hangingPunct="1">
              <a:lnSpc>
                <a:spcPct val="200000"/>
              </a:lnSpc>
              <a:spcBef>
                <a:spcPct val="20000"/>
              </a:spcBef>
              <a:buClr>
                <a:srgbClr val="0000FF"/>
              </a:buClr>
              <a:tabLst>
                <a:tab pos="1252538" algn="l"/>
              </a:tabLst>
            </a:pPr>
            <a:r>
              <a:rPr lang="ja-JP" altLang="en-US">
                <a:solidFill>
                  <a:schemeClr val="bg2">
                    <a:lumMod val="25000"/>
                  </a:schemeClr>
                </a:solidFill>
                <a:latin typeface="+mn-ea"/>
                <a:ea typeface="+mn-ea"/>
              </a:rPr>
              <a:t>トラブルには複数のスタッフで対応</a:t>
            </a:r>
            <a:endParaRPr lang="en-US" altLang="ja-JP">
              <a:solidFill>
                <a:schemeClr val="bg2">
                  <a:lumMod val="25000"/>
                </a:schemeClr>
              </a:solidFill>
              <a:latin typeface="+mn-ea"/>
              <a:ea typeface="+mn-ea"/>
            </a:endParaRPr>
          </a:p>
        </p:txBody>
      </p:sp>
      <p:sp>
        <p:nvSpPr>
          <p:cNvPr id="12" name="正方形/長方形 11">
            <a:extLst>
              <a:ext uri="{FF2B5EF4-FFF2-40B4-BE49-F238E27FC236}">
                <a16:creationId xmlns:a16="http://schemas.microsoft.com/office/drawing/2014/main" id="{C39EA0EC-27AA-4E81-8128-F26142DA8630}"/>
              </a:ext>
            </a:extLst>
          </p:cNvPr>
          <p:cNvSpPr>
            <a:spLocks noChangeAspect="1"/>
          </p:cNvSpPr>
          <p:nvPr/>
        </p:nvSpPr>
        <p:spPr bwMode="gray">
          <a:xfrm>
            <a:off x="999310" y="5515597"/>
            <a:ext cx="483405" cy="4431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a:solidFill>
                  <a:schemeClr val="bg1"/>
                </a:solidFill>
                <a:latin typeface="+mn-ea"/>
                <a:ea typeface="+mn-ea"/>
              </a:rPr>
              <a:t>5</a:t>
            </a:r>
            <a:endParaRPr lang="en-US" altLang="ja-JP" sz="2000">
              <a:solidFill>
                <a:schemeClr val="bg1"/>
              </a:solidFill>
              <a:latin typeface="+mn-ea"/>
              <a:ea typeface="+mn-ea"/>
            </a:endParaRPr>
          </a:p>
        </p:txBody>
      </p:sp>
      <p:sp>
        <p:nvSpPr>
          <p:cNvPr id="14" name="正方形/長方形 13">
            <a:extLst>
              <a:ext uri="{FF2B5EF4-FFF2-40B4-BE49-F238E27FC236}">
                <a16:creationId xmlns:a16="http://schemas.microsoft.com/office/drawing/2014/main" id="{E28D359C-7003-44BF-9476-861814654F83}"/>
              </a:ext>
            </a:extLst>
          </p:cNvPr>
          <p:cNvSpPr/>
          <p:nvPr/>
        </p:nvSpPr>
        <p:spPr bwMode="gray">
          <a:xfrm>
            <a:off x="1240396" y="3861563"/>
            <a:ext cx="7003491" cy="430297"/>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357188" eaLnBrk="1" hangingPunct="1">
              <a:lnSpc>
                <a:spcPct val="200000"/>
              </a:lnSpc>
              <a:spcBef>
                <a:spcPct val="20000"/>
              </a:spcBef>
              <a:buClr>
                <a:srgbClr val="0000FF"/>
              </a:buClr>
            </a:pPr>
            <a:r>
              <a:rPr lang="ja-JP" altLang="en-US">
                <a:solidFill>
                  <a:schemeClr val="bg2">
                    <a:lumMod val="25000"/>
                  </a:schemeClr>
                </a:solidFill>
                <a:latin typeface="+mn-ea"/>
                <a:ea typeface="+mn-ea"/>
              </a:rPr>
              <a:t>活動前に連絡系統を確認</a:t>
            </a:r>
            <a:endParaRPr lang="en-US" altLang="ja-JP">
              <a:solidFill>
                <a:schemeClr val="bg2">
                  <a:lumMod val="25000"/>
                </a:schemeClr>
              </a:solidFill>
              <a:latin typeface="+mn-ea"/>
              <a:ea typeface="+mn-ea"/>
            </a:endParaRPr>
          </a:p>
        </p:txBody>
      </p:sp>
      <p:sp>
        <p:nvSpPr>
          <p:cNvPr id="15" name="正方形/長方形 14">
            <a:extLst>
              <a:ext uri="{FF2B5EF4-FFF2-40B4-BE49-F238E27FC236}">
                <a16:creationId xmlns:a16="http://schemas.microsoft.com/office/drawing/2014/main" id="{4C567BB8-E6B7-42CA-9C55-D3C537548A24}"/>
              </a:ext>
            </a:extLst>
          </p:cNvPr>
          <p:cNvSpPr/>
          <p:nvPr/>
        </p:nvSpPr>
        <p:spPr bwMode="gray">
          <a:xfrm>
            <a:off x="1245374" y="4970997"/>
            <a:ext cx="7003491" cy="44319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357188" eaLnBrk="1" hangingPunct="1">
              <a:lnSpc>
                <a:spcPct val="200000"/>
              </a:lnSpc>
              <a:spcBef>
                <a:spcPct val="20000"/>
              </a:spcBef>
              <a:buClr>
                <a:srgbClr val="0000FF"/>
              </a:buClr>
            </a:pPr>
            <a:r>
              <a:rPr lang="ja-JP" altLang="en-US">
                <a:solidFill>
                  <a:schemeClr val="bg2">
                    <a:lumMod val="25000"/>
                  </a:schemeClr>
                </a:solidFill>
                <a:latin typeface="+mn-ea"/>
                <a:ea typeface="+mn-ea"/>
              </a:rPr>
              <a:t>応急手当後、受診を勧める</a:t>
            </a:r>
            <a:endParaRPr lang="en-US" altLang="ja-JP">
              <a:solidFill>
                <a:schemeClr val="bg2">
                  <a:lumMod val="25000"/>
                </a:schemeClr>
              </a:solidFill>
              <a:latin typeface="+mn-ea"/>
              <a:ea typeface="+mn-ea"/>
            </a:endParaRPr>
          </a:p>
        </p:txBody>
      </p:sp>
      <p:sp>
        <p:nvSpPr>
          <p:cNvPr id="16" name="正方形/長方形 15">
            <a:extLst>
              <a:ext uri="{FF2B5EF4-FFF2-40B4-BE49-F238E27FC236}">
                <a16:creationId xmlns:a16="http://schemas.microsoft.com/office/drawing/2014/main" id="{A2CCC931-5FB8-46AF-ACE6-99B8239AAFB0}"/>
              </a:ext>
            </a:extLst>
          </p:cNvPr>
          <p:cNvSpPr/>
          <p:nvPr/>
        </p:nvSpPr>
        <p:spPr bwMode="gray">
          <a:xfrm>
            <a:off x="1233363" y="4407042"/>
            <a:ext cx="7003491" cy="44319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357188" eaLnBrk="1" hangingPunct="1">
              <a:lnSpc>
                <a:spcPct val="200000"/>
              </a:lnSpc>
              <a:spcBef>
                <a:spcPct val="20000"/>
              </a:spcBef>
              <a:buClr>
                <a:srgbClr val="0000FF"/>
              </a:buClr>
            </a:pPr>
            <a:r>
              <a:rPr lang="ja-JP" altLang="en-US">
                <a:solidFill>
                  <a:schemeClr val="bg2">
                    <a:lumMod val="25000"/>
                  </a:schemeClr>
                </a:solidFill>
                <a:latin typeface="+mn-ea"/>
                <a:ea typeface="+mn-ea"/>
              </a:rPr>
              <a:t>悪天候への対応</a:t>
            </a:r>
            <a:endParaRPr lang="en-US" altLang="ja-JP">
              <a:solidFill>
                <a:schemeClr val="bg2">
                  <a:lumMod val="25000"/>
                </a:schemeClr>
              </a:solidFill>
              <a:latin typeface="+mn-ea"/>
              <a:ea typeface="+mn-ea"/>
            </a:endParaRPr>
          </a:p>
        </p:txBody>
      </p:sp>
      <p:sp>
        <p:nvSpPr>
          <p:cNvPr id="17" name="正方形/長方形 16">
            <a:extLst>
              <a:ext uri="{FF2B5EF4-FFF2-40B4-BE49-F238E27FC236}">
                <a16:creationId xmlns:a16="http://schemas.microsoft.com/office/drawing/2014/main" id="{1A29CA2B-F7DE-4B70-81EE-507D4CEC0A4B}"/>
              </a:ext>
            </a:extLst>
          </p:cNvPr>
          <p:cNvSpPr/>
          <p:nvPr/>
        </p:nvSpPr>
        <p:spPr bwMode="gray">
          <a:xfrm>
            <a:off x="1233362" y="3247476"/>
            <a:ext cx="7003491" cy="443198"/>
          </a:xfrm>
          <a:prstGeom prst="rect">
            <a:avLst/>
          </a:prstGeom>
          <a:solidFill>
            <a:schemeClr val="bg1"/>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108000" numCol="1" spcCol="0" rtlCol="0" fromWordArt="0" anchor="ctr" anchorCtr="0" forceAA="0" compatLnSpc="1">
            <a:prstTxWarp prst="textNoShape">
              <a:avLst/>
            </a:prstTxWarp>
            <a:noAutofit/>
          </a:bodyPr>
          <a:lstStyle/>
          <a:p>
            <a:pPr marL="179388" indent="177800" eaLnBrk="1" hangingPunct="1">
              <a:lnSpc>
                <a:spcPct val="200000"/>
              </a:lnSpc>
              <a:spcBef>
                <a:spcPct val="20000"/>
              </a:spcBef>
              <a:buClr>
                <a:srgbClr val="0000FF"/>
              </a:buClr>
            </a:pPr>
            <a:r>
              <a:rPr lang="ja-JP" altLang="en-US">
                <a:solidFill>
                  <a:schemeClr val="bg2">
                    <a:lumMod val="25000"/>
                  </a:schemeClr>
                </a:solidFill>
                <a:latin typeface="+mn-ea"/>
                <a:ea typeface="+mn-ea"/>
              </a:rPr>
              <a:t>当日に備え、体調管理</a:t>
            </a:r>
            <a:endParaRPr lang="en-US" altLang="ja-JP">
              <a:solidFill>
                <a:schemeClr val="bg2">
                  <a:lumMod val="25000"/>
                </a:schemeClr>
              </a:solidFill>
              <a:latin typeface="+mn-ea"/>
              <a:ea typeface="+mn-ea"/>
            </a:endParaRPr>
          </a:p>
        </p:txBody>
      </p:sp>
      <p:sp>
        <p:nvSpPr>
          <p:cNvPr id="5" name="正方形/長方形 4">
            <a:extLst>
              <a:ext uri="{FF2B5EF4-FFF2-40B4-BE49-F238E27FC236}">
                <a16:creationId xmlns:a16="http://schemas.microsoft.com/office/drawing/2014/main" id="{EE37A9D0-78E1-4593-891D-796379103B7D}"/>
              </a:ext>
            </a:extLst>
          </p:cNvPr>
          <p:cNvSpPr>
            <a:spLocks noChangeAspect="1"/>
          </p:cNvSpPr>
          <p:nvPr/>
        </p:nvSpPr>
        <p:spPr bwMode="gray">
          <a:xfrm>
            <a:off x="998695" y="3249144"/>
            <a:ext cx="483405" cy="4431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a:solidFill>
                  <a:schemeClr val="bg1"/>
                </a:solidFill>
                <a:latin typeface="+mn-ea"/>
                <a:ea typeface="+mn-ea"/>
              </a:rPr>
              <a:t>1</a:t>
            </a:r>
            <a:endParaRPr lang="en-US" altLang="ja-JP" sz="2000">
              <a:solidFill>
                <a:schemeClr val="bg1"/>
              </a:solidFill>
              <a:latin typeface="+mn-ea"/>
              <a:ea typeface="+mn-ea"/>
            </a:endParaRPr>
          </a:p>
        </p:txBody>
      </p:sp>
      <p:sp>
        <p:nvSpPr>
          <p:cNvPr id="8" name="正方形/長方形 7">
            <a:extLst>
              <a:ext uri="{FF2B5EF4-FFF2-40B4-BE49-F238E27FC236}">
                <a16:creationId xmlns:a16="http://schemas.microsoft.com/office/drawing/2014/main" id="{10BCBF58-D4A3-41B8-9D0C-72468E90BA59}"/>
              </a:ext>
            </a:extLst>
          </p:cNvPr>
          <p:cNvSpPr>
            <a:spLocks noChangeAspect="1"/>
          </p:cNvSpPr>
          <p:nvPr/>
        </p:nvSpPr>
        <p:spPr bwMode="gray">
          <a:xfrm>
            <a:off x="996638" y="4417280"/>
            <a:ext cx="483405" cy="4431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a:solidFill>
                  <a:schemeClr val="bg1"/>
                </a:solidFill>
                <a:latin typeface="+mn-ea"/>
                <a:ea typeface="+mn-ea"/>
              </a:rPr>
              <a:t>3</a:t>
            </a:r>
          </a:p>
        </p:txBody>
      </p:sp>
      <p:sp>
        <p:nvSpPr>
          <p:cNvPr id="10" name="正方形/長方形 9">
            <a:extLst>
              <a:ext uri="{FF2B5EF4-FFF2-40B4-BE49-F238E27FC236}">
                <a16:creationId xmlns:a16="http://schemas.microsoft.com/office/drawing/2014/main" id="{8F0AEB1D-205A-43F8-A75D-5D1855A6408C}"/>
              </a:ext>
            </a:extLst>
          </p:cNvPr>
          <p:cNvSpPr>
            <a:spLocks noChangeAspect="1"/>
          </p:cNvSpPr>
          <p:nvPr/>
        </p:nvSpPr>
        <p:spPr bwMode="gray">
          <a:xfrm>
            <a:off x="996638" y="4972665"/>
            <a:ext cx="483405" cy="4431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a:solidFill>
                  <a:schemeClr val="bg1"/>
                </a:solidFill>
                <a:latin typeface="+mn-ea"/>
                <a:ea typeface="+mn-ea"/>
              </a:rPr>
              <a:t>4</a:t>
            </a:r>
          </a:p>
        </p:txBody>
      </p:sp>
      <p:sp>
        <p:nvSpPr>
          <p:cNvPr id="13" name="正方形/長方形 12">
            <a:extLst>
              <a:ext uri="{FF2B5EF4-FFF2-40B4-BE49-F238E27FC236}">
                <a16:creationId xmlns:a16="http://schemas.microsoft.com/office/drawing/2014/main" id="{AD1C6522-3122-45C6-8E09-668108CB53C0}"/>
              </a:ext>
            </a:extLst>
          </p:cNvPr>
          <p:cNvSpPr>
            <a:spLocks noChangeAspect="1"/>
          </p:cNvSpPr>
          <p:nvPr/>
        </p:nvSpPr>
        <p:spPr bwMode="gray">
          <a:xfrm>
            <a:off x="998694" y="3856529"/>
            <a:ext cx="483405" cy="4431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algn="ctr" eaLnBrk="1" hangingPunct="1">
              <a:lnSpc>
                <a:spcPct val="200000"/>
              </a:lnSpc>
              <a:spcBef>
                <a:spcPct val="20000"/>
              </a:spcBef>
              <a:buClr>
                <a:srgbClr val="0000FF"/>
              </a:buClr>
            </a:pPr>
            <a:r>
              <a:rPr lang="en-US" altLang="ja-JP">
                <a:solidFill>
                  <a:schemeClr val="bg1"/>
                </a:solidFill>
                <a:latin typeface="+mn-ea"/>
                <a:ea typeface="+mn-ea"/>
              </a:rPr>
              <a:t>2</a:t>
            </a:r>
          </a:p>
        </p:txBody>
      </p:sp>
      <p:sp>
        <p:nvSpPr>
          <p:cNvPr id="18" name="正方形/長方形 17">
            <a:extLst>
              <a:ext uri="{FF2B5EF4-FFF2-40B4-BE49-F238E27FC236}">
                <a16:creationId xmlns:a16="http://schemas.microsoft.com/office/drawing/2014/main" id="{DC1E639A-ADDC-4A64-B856-077CEF5CE771}"/>
              </a:ext>
            </a:extLst>
          </p:cNvPr>
          <p:cNvSpPr/>
          <p:nvPr/>
        </p:nvSpPr>
        <p:spPr bwMode="gray">
          <a:xfrm>
            <a:off x="457318" y="1063125"/>
            <a:ext cx="8569646"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66700" indent="-266700" eaLnBrk="1" hangingPunct="1">
              <a:lnSpc>
                <a:spcPct val="120000"/>
              </a:lnSpc>
              <a:spcBef>
                <a:spcPct val="20000"/>
              </a:spcBef>
              <a:buClr>
                <a:srgbClr val="6EB82D"/>
              </a:buClr>
              <a:buFont typeface="メイリオ" panose="020B0604030504040204" pitchFamily="50" charset="-128"/>
              <a:buChar char="▎"/>
            </a:pPr>
            <a:r>
              <a:rPr lang="ja-JP" altLang="en-US">
                <a:solidFill>
                  <a:schemeClr val="bg2">
                    <a:lumMod val="25000"/>
                  </a:schemeClr>
                </a:solidFill>
                <a:latin typeface="+mn-ea"/>
                <a:ea typeface="+mn-ea"/>
              </a:rPr>
              <a:t>有事の際、現場での対応を軽減させるために、主催者や</a:t>
            </a:r>
            <a:br>
              <a:rPr lang="ja-JP" altLang="en-US">
                <a:solidFill>
                  <a:schemeClr val="bg2">
                    <a:lumMod val="25000"/>
                  </a:schemeClr>
                </a:solidFill>
                <a:latin typeface="+mn-ea"/>
                <a:ea typeface="+mn-ea"/>
              </a:rPr>
            </a:br>
            <a:r>
              <a:rPr lang="ja-JP" altLang="en-US">
                <a:solidFill>
                  <a:schemeClr val="bg2">
                    <a:lumMod val="25000"/>
                  </a:schemeClr>
                </a:solidFill>
                <a:latin typeface="+mn-ea"/>
                <a:ea typeface="+mn-ea"/>
              </a:rPr>
              <a:t>スポーツボランティア個人などが対応すべきことが考えられる。</a:t>
            </a:r>
          </a:p>
        </p:txBody>
      </p:sp>
      <p:sp>
        <p:nvSpPr>
          <p:cNvPr id="19" name="正方形/長方形 18">
            <a:extLst>
              <a:ext uri="{FF2B5EF4-FFF2-40B4-BE49-F238E27FC236}">
                <a16:creationId xmlns:a16="http://schemas.microsoft.com/office/drawing/2014/main" id="{B58D39F3-F5E6-4DDE-94BD-E0CC1284999E}"/>
              </a:ext>
            </a:extLst>
          </p:cNvPr>
          <p:cNvSpPr/>
          <p:nvPr/>
        </p:nvSpPr>
        <p:spPr bwMode="gray">
          <a:xfrm>
            <a:off x="827584" y="2693005"/>
            <a:ext cx="8569647" cy="49280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en-US" altLang="ja-JP" b="1">
                <a:solidFill>
                  <a:schemeClr val="bg2">
                    <a:lumMod val="25000"/>
                  </a:schemeClr>
                </a:solidFill>
                <a:latin typeface="+mn-ea"/>
                <a:ea typeface="+mn-ea"/>
              </a:rPr>
              <a:t> </a:t>
            </a:r>
            <a:r>
              <a:rPr lang="ja-JP" altLang="en-US" b="1">
                <a:solidFill>
                  <a:schemeClr val="bg2">
                    <a:lumMod val="25000"/>
                  </a:schemeClr>
                </a:solidFill>
                <a:latin typeface="+mn-ea"/>
                <a:ea typeface="+mn-ea"/>
              </a:rPr>
              <a:t>例</a:t>
            </a:r>
          </a:p>
        </p:txBody>
      </p:sp>
    </p:spTree>
    <p:extLst>
      <p:ext uri="{BB962C8B-B14F-4D97-AF65-F5344CB8AC3E}">
        <p14:creationId xmlns:p14="http://schemas.microsoft.com/office/powerpoint/2010/main" val="5187687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680A2C-C0A3-4F09-9A71-988EC082A31E}"/>
              </a:ext>
            </a:extLst>
          </p:cNvPr>
          <p:cNvSpPr>
            <a:spLocks noGrp="1"/>
          </p:cNvSpPr>
          <p:nvPr>
            <p:ph type="title"/>
          </p:nvPr>
        </p:nvSpPr>
        <p:spPr/>
        <p:txBody>
          <a:bodyPr/>
          <a:lstStyle/>
          <a:p>
            <a:r>
              <a:rPr lang="ja-JP" altLang="en-US" sz="2800" dirty="0"/>
              <a:t>コロナ禍のスポーツボランティア活動</a:t>
            </a:r>
            <a:endParaRPr kumimoji="1" lang="ja-JP" altLang="en-US" sz="2800" dirty="0"/>
          </a:p>
        </p:txBody>
      </p:sp>
      <p:sp>
        <p:nvSpPr>
          <p:cNvPr id="8" name="正方形/長方形 7">
            <a:extLst>
              <a:ext uri="{FF2B5EF4-FFF2-40B4-BE49-F238E27FC236}">
                <a16:creationId xmlns:a16="http://schemas.microsoft.com/office/drawing/2014/main" id="{2BA92786-9A5E-4B6B-9E21-C82D4ABD1A3A}"/>
              </a:ext>
            </a:extLst>
          </p:cNvPr>
          <p:cNvSpPr/>
          <p:nvPr/>
        </p:nvSpPr>
        <p:spPr bwMode="auto">
          <a:xfrm>
            <a:off x="1079426" y="1772816"/>
            <a:ext cx="6985148" cy="645603"/>
          </a:xfrm>
          <a:prstGeom prst="rect">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dist" eaLnBrk="1" hangingPunct="1">
              <a:lnSpc>
                <a:spcPct val="120000"/>
              </a:lnSpc>
              <a:spcBef>
                <a:spcPct val="20000"/>
              </a:spcBef>
            </a:pPr>
            <a:r>
              <a:rPr kumimoji="1" lang="ja-JP" altLang="en-US" sz="3600" b="1" dirty="0">
                <a:solidFill>
                  <a:schemeClr val="bg1"/>
                </a:solidFill>
                <a:latin typeface="+mn-ea"/>
                <a:ea typeface="+mn-ea"/>
              </a:rPr>
              <a:t>体調管理</a:t>
            </a:r>
          </a:p>
        </p:txBody>
      </p:sp>
      <p:sp>
        <p:nvSpPr>
          <p:cNvPr id="3" name="正方形/長方形 2">
            <a:extLst>
              <a:ext uri="{FF2B5EF4-FFF2-40B4-BE49-F238E27FC236}">
                <a16:creationId xmlns:a16="http://schemas.microsoft.com/office/drawing/2014/main" id="{E7BBD1FB-56E8-49B0-9888-C7E6B1CF15CD}"/>
              </a:ext>
            </a:extLst>
          </p:cNvPr>
          <p:cNvSpPr/>
          <p:nvPr/>
        </p:nvSpPr>
        <p:spPr bwMode="gray">
          <a:xfrm>
            <a:off x="457318" y="1063125"/>
            <a:ext cx="8569646"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66700" indent="-266700" eaLnBrk="1" hangingPunct="1">
              <a:lnSpc>
                <a:spcPct val="120000"/>
              </a:lnSpc>
              <a:spcBef>
                <a:spcPct val="20000"/>
              </a:spcBef>
              <a:buClr>
                <a:srgbClr val="6EB82D"/>
              </a:buClr>
              <a:buFont typeface="メイリオ" panose="020B0604030504040204" pitchFamily="50" charset="-128"/>
              <a:buChar char="▎"/>
            </a:pPr>
            <a:r>
              <a:rPr lang="ja-JP" altLang="en-US" sz="2800" b="1" dirty="0">
                <a:solidFill>
                  <a:schemeClr val="bg2">
                    <a:lumMod val="25000"/>
                  </a:schemeClr>
                </a:solidFill>
                <a:latin typeface="+mn-ea"/>
                <a:ea typeface="+mn-ea"/>
              </a:rPr>
              <a:t>活動に参加するにあたり気を付けること</a:t>
            </a:r>
          </a:p>
        </p:txBody>
      </p:sp>
      <p:sp>
        <p:nvSpPr>
          <p:cNvPr id="5" name="正方形/長方形 4">
            <a:extLst>
              <a:ext uri="{FF2B5EF4-FFF2-40B4-BE49-F238E27FC236}">
                <a16:creationId xmlns:a16="http://schemas.microsoft.com/office/drawing/2014/main" id="{A9173F2A-2448-417A-BE90-3354C0C8EED1}"/>
              </a:ext>
            </a:extLst>
          </p:cNvPr>
          <p:cNvSpPr/>
          <p:nvPr/>
        </p:nvSpPr>
        <p:spPr bwMode="auto">
          <a:xfrm>
            <a:off x="1079426" y="4293096"/>
            <a:ext cx="6985148" cy="645603"/>
          </a:xfrm>
          <a:prstGeom prst="rect">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dist" eaLnBrk="1" hangingPunct="1">
              <a:lnSpc>
                <a:spcPct val="120000"/>
              </a:lnSpc>
              <a:spcBef>
                <a:spcPct val="20000"/>
              </a:spcBef>
            </a:pPr>
            <a:r>
              <a:rPr kumimoji="1" lang="ja-JP" altLang="en-US" sz="3600" b="1" dirty="0">
                <a:solidFill>
                  <a:schemeClr val="bg1"/>
                </a:solidFill>
                <a:latin typeface="+mn-ea"/>
                <a:ea typeface="+mn-ea"/>
              </a:rPr>
              <a:t>勇気を持って休む</a:t>
            </a:r>
          </a:p>
        </p:txBody>
      </p:sp>
      <p:sp>
        <p:nvSpPr>
          <p:cNvPr id="7" name="正方形/長方形 6">
            <a:extLst>
              <a:ext uri="{FF2B5EF4-FFF2-40B4-BE49-F238E27FC236}">
                <a16:creationId xmlns:a16="http://schemas.microsoft.com/office/drawing/2014/main" id="{17B11994-AA70-444B-ACFF-0F0BFB97AB5A}"/>
              </a:ext>
            </a:extLst>
          </p:cNvPr>
          <p:cNvSpPr/>
          <p:nvPr/>
        </p:nvSpPr>
        <p:spPr bwMode="gray">
          <a:xfrm>
            <a:off x="1084522" y="2416048"/>
            <a:ext cx="6953692" cy="1517008"/>
          </a:xfrm>
          <a:prstGeom prst="rect">
            <a:avLst/>
          </a:prstGeom>
          <a:no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lgn="ctr">
              <a:spcAft>
                <a:spcPts val="600"/>
              </a:spcAft>
            </a:pPr>
            <a:r>
              <a:rPr lang="ja-JP" altLang="en-US" dirty="0">
                <a:latin typeface="+mn-ea"/>
                <a:ea typeface="+mn-ea"/>
              </a:rPr>
              <a:t>活動日の</a:t>
            </a:r>
            <a:r>
              <a:rPr lang="en-US" altLang="ja-JP" dirty="0">
                <a:latin typeface="+mn-ea"/>
                <a:ea typeface="+mn-ea"/>
              </a:rPr>
              <a:t>2</a:t>
            </a:r>
            <a:r>
              <a:rPr lang="ja-JP" altLang="en-US" dirty="0">
                <a:latin typeface="+mn-ea"/>
                <a:ea typeface="+mn-ea"/>
              </a:rPr>
              <a:t>週間前から検温や健康状態を記入した</a:t>
            </a:r>
            <a:endParaRPr lang="en-US" altLang="ja-JP" dirty="0">
              <a:latin typeface="+mn-ea"/>
              <a:ea typeface="+mn-ea"/>
            </a:endParaRPr>
          </a:p>
          <a:p>
            <a:pPr algn="ctr">
              <a:spcAft>
                <a:spcPts val="600"/>
              </a:spcAft>
            </a:pPr>
            <a:r>
              <a:rPr lang="ja-JP" altLang="en-US" dirty="0">
                <a:latin typeface="+mn-ea"/>
                <a:ea typeface="+mn-ea"/>
              </a:rPr>
              <a:t>健康チェックシートなどの提出が</a:t>
            </a:r>
            <a:endParaRPr lang="en-US" altLang="ja-JP" dirty="0">
              <a:latin typeface="+mn-ea"/>
              <a:ea typeface="+mn-ea"/>
            </a:endParaRPr>
          </a:p>
          <a:p>
            <a:pPr algn="ctr">
              <a:spcAft>
                <a:spcPts val="600"/>
              </a:spcAft>
            </a:pPr>
            <a:r>
              <a:rPr lang="ja-JP" altLang="en-US" dirty="0">
                <a:latin typeface="+mn-ea"/>
                <a:ea typeface="+mn-ea"/>
              </a:rPr>
              <a:t>必要な活動もあります。</a:t>
            </a:r>
          </a:p>
        </p:txBody>
      </p:sp>
      <p:sp>
        <p:nvSpPr>
          <p:cNvPr id="11" name="正方形/長方形 10">
            <a:extLst>
              <a:ext uri="{FF2B5EF4-FFF2-40B4-BE49-F238E27FC236}">
                <a16:creationId xmlns:a16="http://schemas.microsoft.com/office/drawing/2014/main" id="{14D37B06-3352-4A58-8EE1-367C1CD5B4A8}"/>
              </a:ext>
            </a:extLst>
          </p:cNvPr>
          <p:cNvSpPr/>
          <p:nvPr/>
        </p:nvSpPr>
        <p:spPr bwMode="gray">
          <a:xfrm>
            <a:off x="1095154" y="4845859"/>
            <a:ext cx="6953692" cy="1517008"/>
          </a:xfrm>
          <a:prstGeom prst="rect">
            <a:avLst/>
          </a:prstGeom>
          <a:no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algn="ctr">
              <a:spcAft>
                <a:spcPts val="600"/>
              </a:spcAft>
            </a:pPr>
            <a:r>
              <a:rPr lang="ja-JP" altLang="en-US" dirty="0">
                <a:latin typeface="+mn-ea"/>
                <a:ea typeface="+mn-ea"/>
              </a:rPr>
              <a:t>体調に少しでも不安がある場合は</a:t>
            </a:r>
            <a:endParaRPr lang="en-US" altLang="ja-JP" dirty="0">
              <a:latin typeface="+mn-ea"/>
              <a:ea typeface="+mn-ea"/>
            </a:endParaRPr>
          </a:p>
          <a:p>
            <a:pPr algn="ctr">
              <a:spcAft>
                <a:spcPts val="600"/>
              </a:spcAft>
            </a:pPr>
            <a:r>
              <a:rPr lang="ja-JP" altLang="en-US" dirty="0">
                <a:latin typeface="+mn-ea"/>
                <a:ea typeface="+mn-ea"/>
              </a:rPr>
              <a:t>勇気を持って休む。</a:t>
            </a:r>
            <a:endParaRPr lang="en-US" altLang="ja-JP" dirty="0">
              <a:latin typeface="+mn-ea"/>
              <a:ea typeface="+mn-ea"/>
            </a:endParaRPr>
          </a:p>
          <a:p>
            <a:pPr algn="ctr">
              <a:spcAft>
                <a:spcPts val="600"/>
              </a:spcAft>
            </a:pPr>
            <a:r>
              <a:rPr lang="ja-JP" altLang="en-US" dirty="0">
                <a:latin typeface="+mn-ea"/>
                <a:ea typeface="+mn-ea"/>
              </a:rPr>
              <a:t>その際は、主催者に必ず連絡を！</a:t>
            </a:r>
            <a:endParaRPr lang="en-US" altLang="ja-JP" dirty="0">
              <a:latin typeface="+mn-ea"/>
              <a:ea typeface="+mn-ea"/>
            </a:endParaRPr>
          </a:p>
        </p:txBody>
      </p:sp>
    </p:spTree>
    <p:extLst>
      <p:ext uri="{BB962C8B-B14F-4D97-AF65-F5344CB8AC3E}">
        <p14:creationId xmlns:p14="http://schemas.microsoft.com/office/powerpoint/2010/main" val="32312914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ACC08743-1184-4E78-AE5E-439D45E71ADB}"/>
              </a:ext>
            </a:extLst>
          </p:cNvPr>
          <p:cNvSpPr/>
          <p:nvPr/>
        </p:nvSpPr>
        <p:spPr bwMode="gray">
          <a:xfrm>
            <a:off x="977526" y="4725144"/>
            <a:ext cx="7410898" cy="124573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457200" indent="-457200">
              <a:lnSpc>
                <a:spcPct val="120000"/>
              </a:lnSpc>
              <a:spcAft>
                <a:spcPts val="600"/>
              </a:spcAft>
              <a:buAutoNum type="arabicPeriod"/>
            </a:pPr>
            <a:r>
              <a:rPr lang="ja-JP" altLang="en-US" spc="-300" dirty="0">
                <a:solidFill>
                  <a:schemeClr val="bg2">
                    <a:lumMod val="25000"/>
                  </a:schemeClr>
                </a:solidFill>
                <a:latin typeface="+mn-ea"/>
                <a:ea typeface="+mn-ea"/>
              </a:rPr>
              <a:t>スポーツボランティアの現状と課題</a:t>
            </a:r>
            <a:endParaRPr lang="en-US" altLang="ja-JP" spc="-300" dirty="0">
              <a:solidFill>
                <a:schemeClr val="bg2">
                  <a:lumMod val="25000"/>
                </a:schemeClr>
              </a:solidFill>
              <a:latin typeface="+mn-ea"/>
              <a:ea typeface="+mn-ea"/>
            </a:endParaRPr>
          </a:p>
          <a:p>
            <a:pPr marL="457200" indent="-457200">
              <a:lnSpc>
                <a:spcPct val="120000"/>
              </a:lnSpc>
              <a:spcAft>
                <a:spcPts val="600"/>
              </a:spcAft>
              <a:buAutoNum type="arabicPeriod"/>
            </a:pPr>
            <a:r>
              <a:rPr lang="ja-JP" altLang="en-US" dirty="0">
                <a:solidFill>
                  <a:schemeClr val="bg2">
                    <a:lumMod val="25000"/>
                  </a:schemeClr>
                </a:solidFill>
                <a:latin typeface="+mn-ea"/>
                <a:ea typeface="+mn-ea"/>
              </a:rPr>
              <a:t>ボランティアの満足度をあげるためには</a:t>
            </a:r>
            <a:endParaRPr lang="en-US" altLang="ja-JP" dirty="0">
              <a:solidFill>
                <a:schemeClr val="bg2">
                  <a:lumMod val="25000"/>
                </a:schemeClr>
              </a:solidFill>
              <a:latin typeface="+mn-ea"/>
              <a:ea typeface="+mn-ea"/>
            </a:endParaRPr>
          </a:p>
          <a:p>
            <a:pPr marL="457200" indent="-457200">
              <a:lnSpc>
                <a:spcPct val="120000"/>
              </a:lnSpc>
              <a:spcAft>
                <a:spcPts val="600"/>
              </a:spcAft>
              <a:buAutoNum type="arabicPeriod"/>
            </a:pPr>
            <a:r>
              <a:rPr lang="ja-JP" altLang="en-US" spc="-300" dirty="0">
                <a:solidFill>
                  <a:schemeClr val="bg2">
                    <a:lumMod val="25000"/>
                  </a:schemeClr>
                </a:solidFill>
                <a:latin typeface="+mn-ea"/>
                <a:ea typeface="+mn-ea"/>
              </a:rPr>
              <a:t>ダイバーシティ＆インクルージョン</a:t>
            </a:r>
            <a:endParaRPr lang="en-US" altLang="ja-JP" spc="-300" dirty="0">
              <a:solidFill>
                <a:schemeClr val="bg2">
                  <a:lumMod val="25000"/>
                </a:schemeClr>
              </a:solidFill>
              <a:latin typeface="+mn-ea"/>
              <a:ea typeface="+mn-ea"/>
            </a:endParaRPr>
          </a:p>
          <a:p>
            <a:pPr marL="457200" indent="-457200">
              <a:lnSpc>
                <a:spcPct val="120000"/>
              </a:lnSpc>
              <a:spcAft>
                <a:spcPts val="600"/>
              </a:spcAft>
              <a:buAutoNum type="arabicPeriod"/>
            </a:pPr>
            <a:r>
              <a:rPr lang="ja-JP" altLang="en-US" spc="-300" dirty="0">
                <a:solidFill>
                  <a:schemeClr val="bg2">
                    <a:lumMod val="25000"/>
                  </a:schemeClr>
                </a:solidFill>
                <a:latin typeface="+mn-ea"/>
                <a:ea typeface="+mn-ea"/>
              </a:rPr>
              <a:t>スポーツの価値を高める存在としてのボランティア活動</a:t>
            </a:r>
            <a:endParaRPr lang="en-US" altLang="ja-JP" spc="-300" dirty="0">
              <a:solidFill>
                <a:schemeClr val="bg2">
                  <a:lumMod val="25000"/>
                </a:schemeClr>
              </a:solidFill>
              <a:latin typeface="+mn-ea"/>
              <a:ea typeface="+mn-ea"/>
            </a:endParaRPr>
          </a:p>
          <a:p>
            <a:pPr>
              <a:lnSpc>
                <a:spcPct val="120000"/>
              </a:lnSpc>
              <a:spcAft>
                <a:spcPts val="600"/>
              </a:spcAft>
            </a:pPr>
            <a:endParaRPr lang="ja-JP" altLang="en-US" dirty="0">
              <a:latin typeface="+mn-ea"/>
              <a:ea typeface="+mn-ea"/>
            </a:endParaRPr>
          </a:p>
        </p:txBody>
      </p:sp>
      <p:sp>
        <p:nvSpPr>
          <p:cNvPr id="21" name="タイトル 8">
            <a:extLst>
              <a:ext uri="{FF2B5EF4-FFF2-40B4-BE49-F238E27FC236}">
                <a16:creationId xmlns:a16="http://schemas.microsoft.com/office/drawing/2014/main" id="{68A0E23E-CAD4-4A7B-BCEB-58E0EA0A3B43}"/>
              </a:ext>
            </a:extLst>
          </p:cNvPr>
          <p:cNvSpPr txBox="1">
            <a:spLocks/>
          </p:cNvSpPr>
          <p:nvPr/>
        </p:nvSpPr>
        <p:spPr bwMode="gray">
          <a:xfrm>
            <a:off x="1127424" y="3506889"/>
            <a:ext cx="8229600" cy="475529"/>
          </a:xfrm>
          <a:prstGeom prst="rect">
            <a:avLst/>
          </a:prstGeom>
        </p:spPr>
        <p:txBody>
          <a:bodyPr lIns="0">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3200" spc="-300"/>
              <a:t>スポーツボランティアに関する社会状況</a:t>
            </a:r>
            <a:endParaRPr lang="en-US" altLang="ja-JP" sz="3200" spc="-300"/>
          </a:p>
        </p:txBody>
      </p:sp>
      <p:sp>
        <p:nvSpPr>
          <p:cNvPr id="22" name="テキスト ボックス 21">
            <a:extLst>
              <a:ext uri="{FF2B5EF4-FFF2-40B4-BE49-F238E27FC236}">
                <a16:creationId xmlns:a16="http://schemas.microsoft.com/office/drawing/2014/main" id="{83834A12-DEFE-41B8-836B-72D512288A54}"/>
              </a:ext>
            </a:extLst>
          </p:cNvPr>
          <p:cNvSpPr txBox="1">
            <a:spLocks/>
          </p:cNvSpPr>
          <p:nvPr/>
        </p:nvSpPr>
        <p:spPr bwMode="gray">
          <a:xfrm>
            <a:off x="1115616" y="2708920"/>
            <a:ext cx="1224000" cy="492143"/>
          </a:xfrm>
          <a:prstGeom prst="roundRect">
            <a:avLst/>
          </a:prstGeom>
          <a:solidFill>
            <a:schemeClr val="bg1"/>
          </a:solidFill>
          <a:ln>
            <a:noFill/>
          </a:ln>
        </p:spPr>
        <p:txBody>
          <a:bodyPr wrap="square" tIns="108000" rtlCol="0" anchor="ctr">
            <a:noAutofit/>
          </a:bodyPr>
          <a:lstStyle/>
          <a:p>
            <a:pPr algn="ctr"/>
            <a:r>
              <a:rPr kumimoji="1" lang="ja-JP" altLang="en-US" sz="2000" spc="300" dirty="0">
                <a:solidFill>
                  <a:schemeClr val="accent3"/>
                </a:solidFill>
                <a:latin typeface="+mn-lt"/>
                <a:ea typeface="+mn-ea"/>
              </a:rPr>
              <a:t>講義</a:t>
            </a:r>
            <a:r>
              <a:rPr kumimoji="1" lang="en-US" altLang="ja-JP" sz="2000" spc="300" dirty="0">
                <a:solidFill>
                  <a:schemeClr val="accent3"/>
                </a:solidFill>
                <a:latin typeface="+mn-lt"/>
                <a:ea typeface="+mn-ea"/>
              </a:rPr>
              <a:t>7</a:t>
            </a:r>
            <a:endParaRPr kumimoji="1" lang="ja-JP" altLang="en-US" sz="2000" spc="300" dirty="0">
              <a:solidFill>
                <a:schemeClr val="accent3"/>
              </a:solidFill>
              <a:latin typeface="+mn-lt"/>
              <a:ea typeface="+mn-ea"/>
            </a:endParaRPr>
          </a:p>
        </p:txBody>
      </p:sp>
      <p:cxnSp>
        <p:nvCxnSpPr>
          <p:cNvPr id="23" name="直線コネクタ 22">
            <a:extLst>
              <a:ext uri="{FF2B5EF4-FFF2-40B4-BE49-F238E27FC236}">
                <a16:creationId xmlns:a16="http://schemas.microsoft.com/office/drawing/2014/main" id="{8F64ACDE-4E84-47A4-B403-138A4B123244}"/>
              </a:ext>
            </a:extLst>
          </p:cNvPr>
          <p:cNvCxnSpPr/>
          <p:nvPr/>
        </p:nvCxnSpPr>
        <p:spPr bwMode="gray">
          <a:xfrm>
            <a:off x="1121179" y="4100587"/>
            <a:ext cx="7195237" cy="0"/>
          </a:xfrm>
          <a:prstGeom prst="line">
            <a:avLst/>
          </a:prstGeom>
          <a:noFill/>
          <a:ln w="22225" cap="rnd" cmpd="sng" algn="ctr">
            <a:solidFill>
              <a:schemeClr val="bg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61343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3649981F-09BA-4D89-936C-E7DBE6A67250}"/>
              </a:ext>
            </a:extLst>
          </p:cNvPr>
          <p:cNvSpPr txBox="1">
            <a:spLocks/>
          </p:cNvSpPr>
          <p:nvPr/>
        </p:nvSpPr>
        <p:spPr bwMode="gray">
          <a:xfrm>
            <a:off x="1080416" y="327142"/>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150"/>
              <a:t>スポーツボランティアの現状と課題</a:t>
            </a:r>
          </a:p>
        </p:txBody>
      </p:sp>
      <p:sp>
        <p:nvSpPr>
          <p:cNvPr id="4" name="四角形: 角を丸くする 3">
            <a:extLst>
              <a:ext uri="{FF2B5EF4-FFF2-40B4-BE49-F238E27FC236}">
                <a16:creationId xmlns:a16="http://schemas.microsoft.com/office/drawing/2014/main" id="{76CF62A1-EE75-4E88-B8E2-6EAB154381C5}"/>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kumimoji="1" lang="ja-JP" altLang="en-US" sz="2400" b="1" i="0" u="none" strike="noStrike" cap="none" normalizeH="0" baseline="0">
                <a:ln>
                  <a:noFill/>
                </a:ln>
                <a:solidFill>
                  <a:schemeClr val="bg1"/>
                </a:solidFill>
                <a:effectLst/>
                <a:latin typeface="+mn-lt"/>
                <a:ea typeface="ＭＳ Ｐゴシック" panose="020B0600070205080204" pitchFamily="50" charset="-128"/>
              </a:rPr>
              <a:t>１</a:t>
            </a:r>
          </a:p>
        </p:txBody>
      </p:sp>
      <p:sp>
        <p:nvSpPr>
          <p:cNvPr id="8" name="Text Box 4">
            <a:extLst>
              <a:ext uri="{FF2B5EF4-FFF2-40B4-BE49-F238E27FC236}">
                <a16:creationId xmlns:a16="http://schemas.microsoft.com/office/drawing/2014/main" id="{4055D3A9-8A20-4407-88FB-5F0F002C49AB}"/>
              </a:ext>
            </a:extLst>
          </p:cNvPr>
          <p:cNvSpPr txBox="1">
            <a:spLocks noChangeArrowheads="1"/>
          </p:cNvSpPr>
          <p:nvPr/>
        </p:nvSpPr>
        <p:spPr bwMode="gray">
          <a:xfrm>
            <a:off x="290307" y="6120167"/>
            <a:ext cx="8632096" cy="276999"/>
          </a:xfrm>
          <a:prstGeom prst="rect">
            <a:avLst/>
          </a:prstGeom>
          <a:noFill/>
          <a:ln>
            <a:noFill/>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defRPr/>
            </a:pPr>
            <a:r>
              <a:rPr lang="ja-JP" altLang="en-US" sz="1200">
                <a:solidFill>
                  <a:srgbClr val="000000"/>
                </a:solidFill>
                <a:latin typeface="メイリオ" panose="020B0604030504040204" pitchFamily="50" charset="-128"/>
                <a:ea typeface="メイリオ" panose="020B0604030504040204" pitchFamily="50" charset="-128"/>
              </a:rPr>
              <a:t>引用：笹川スポーツ財団</a:t>
            </a:r>
            <a:r>
              <a:rPr lang="en-US" altLang="ja-JP" sz="1200">
                <a:solidFill>
                  <a:srgbClr val="000000"/>
                </a:solidFill>
                <a:latin typeface="メイリオ" panose="020B0604030504040204" pitchFamily="50" charset="-128"/>
                <a:ea typeface="メイリオ" panose="020B0604030504040204" pitchFamily="50" charset="-128"/>
              </a:rPr>
              <a:t>｢</a:t>
            </a:r>
            <a:r>
              <a:rPr lang="ja-JP" altLang="en-US" sz="1200">
                <a:solidFill>
                  <a:srgbClr val="000000"/>
                </a:solidFill>
                <a:latin typeface="メイリオ" panose="020B0604030504040204" pitchFamily="50" charset="-128"/>
                <a:ea typeface="メイリオ" panose="020B0604030504040204" pitchFamily="50" charset="-128"/>
              </a:rPr>
              <a:t>スポーツライフに関する調査</a:t>
            </a:r>
            <a:r>
              <a:rPr lang="en-US" altLang="ja-JP" sz="1200">
                <a:solidFill>
                  <a:srgbClr val="000000"/>
                </a:solidFill>
                <a:latin typeface="メイリオ" panose="020B0604030504040204" pitchFamily="50" charset="-128"/>
                <a:ea typeface="メイリオ" panose="020B0604030504040204" pitchFamily="50" charset="-128"/>
              </a:rPr>
              <a:t>｣2018</a:t>
            </a:r>
          </a:p>
        </p:txBody>
      </p:sp>
      <p:graphicFrame>
        <p:nvGraphicFramePr>
          <p:cNvPr id="9" name="グラフ 8">
            <a:extLst>
              <a:ext uri="{FF2B5EF4-FFF2-40B4-BE49-F238E27FC236}">
                <a16:creationId xmlns:a16="http://schemas.microsoft.com/office/drawing/2014/main" id="{B0FED829-2EDF-41BE-9D70-8AC06A3BE55B}"/>
              </a:ext>
            </a:extLst>
          </p:cNvPr>
          <p:cNvGraphicFramePr/>
          <p:nvPr>
            <p:extLst>
              <p:ext uri="{D42A27DB-BD31-4B8C-83A1-F6EECF244321}">
                <p14:modId xmlns:p14="http://schemas.microsoft.com/office/powerpoint/2010/main" val="3850881205"/>
              </p:ext>
            </p:extLst>
          </p:nvPr>
        </p:nvGraphicFramePr>
        <p:xfrm>
          <a:off x="383341" y="2495774"/>
          <a:ext cx="8634714" cy="3624393"/>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a:extLst>
              <a:ext uri="{FF2B5EF4-FFF2-40B4-BE49-F238E27FC236}">
                <a16:creationId xmlns:a16="http://schemas.microsoft.com/office/drawing/2014/main" id="{3D1C1EEC-413E-47B9-89E8-EC71E9BAA5A0}"/>
              </a:ext>
            </a:extLst>
          </p:cNvPr>
          <p:cNvSpPr/>
          <p:nvPr/>
        </p:nvSpPr>
        <p:spPr bwMode="gray">
          <a:xfrm>
            <a:off x="352756" y="979003"/>
            <a:ext cx="8569647"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0000FF"/>
              </a:buClr>
            </a:pPr>
            <a:r>
              <a:rPr lang="ja-JP" altLang="en-US" b="1" dirty="0">
                <a:solidFill>
                  <a:schemeClr val="bg2">
                    <a:lumMod val="25000"/>
                  </a:schemeClr>
                </a:solidFill>
                <a:latin typeface="メイリオ" panose="020B0604030504040204" pitchFamily="50" charset="-128"/>
                <a:ea typeface="メイリオ" panose="020B0604030504040204" pitchFamily="50" charset="-128"/>
              </a:rPr>
              <a:t>スポーツボランティア実施率と実施希望率の年次推移</a:t>
            </a:r>
          </a:p>
        </p:txBody>
      </p:sp>
      <p:sp>
        <p:nvSpPr>
          <p:cNvPr id="11" name="正方形/長方形 10">
            <a:extLst>
              <a:ext uri="{FF2B5EF4-FFF2-40B4-BE49-F238E27FC236}">
                <a16:creationId xmlns:a16="http://schemas.microsoft.com/office/drawing/2014/main" id="{235FD85E-B6A9-4980-B43E-6BA306F301F1}"/>
              </a:ext>
            </a:extLst>
          </p:cNvPr>
          <p:cNvSpPr/>
          <p:nvPr/>
        </p:nvSpPr>
        <p:spPr bwMode="ltGray">
          <a:xfrm>
            <a:off x="6378744" y="188640"/>
            <a:ext cx="1865144"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12</a:t>
            </a:r>
            <a:r>
              <a:rPr lang="ja-JP" altLang="en-US" sz="2000">
                <a:solidFill>
                  <a:schemeClr val="bg2">
                    <a:lumMod val="25000"/>
                  </a:schemeClr>
                </a:solidFill>
                <a:latin typeface="+mn-ea"/>
                <a:ea typeface="+mn-ea"/>
              </a:rPr>
              <a:t>～</a:t>
            </a:r>
            <a:r>
              <a:rPr lang="en-US" altLang="ja-JP" sz="2000">
                <a:solidFill>
                  <a:schemeClr val="bg2">
                    <a:lumMod val="25000"/>
                  </a:schemeClr>
                </a:solidFill>
                <a:latin typeface="+mn-ea"/>
                <a:ea typeface="+mn-ea"/>
              </a:rPr>
              <a:t>14P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
        <p:nvSpPr>
          <p:cNvPr id="12" name="正方形/長方形 11">
            <a:extLst>
              <a:ext uri="{FF2B5EF4-FFF2-40B4-BE49-F238E27FC236}">
                <a16:creationId xmlns:a16="http://schemas.microsoft.com/office/drawing/2014/main" id="{14AD4BB9-47AA-49B4-8AD0-AC8D1C13E30C}"/>
              </a:ext>
            </a:extLst>
          </p:cNvPr>
          <p:cNvSpPr/>
          <p:nvPr/>
        </p:nvSpPr>
        <p:spPr bwMode="gray">
          <a:xfrm>
            <a:off x="377638" y="1520451"/>
            <a:ext cx="8569647"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344613" indent="-342900" eaLnBrk="1" hangingPunct="1">
              <a:lnSpc>
                <a:spcPct val="120000"/>
              </a:lnSpc>
              <a:spcBef>
                <a:spcPct val="20000"/>
              </a:spcBef>
              <a:buClr>
                <a:srgbClr val="0000FF"/>
              </a:buClr>
              <a:buFont typeface="Arial" panose="020B0604020202020204" pitchFamily="34" charset="0"/>
              <a:buChar char="•"/>
            </a:pPr>
            <a:r>
              <a:rPr lang="ja-JP" altLang="en-US" dirty="0">
                <a:solidFill>
                  <a:schemeClr val="bg2">
                    <a:lumMod val="25000"/>
                  </a:schemeClr>
                </a:solidFill>
                <a:latin typeface="メイリオ" panose="020B0604030504040204" pitchFamily="50" charset="-128"/>
                <a:ea typeface="メイリオ" panose="020B0604030504040204" pitchFamily="50" charset="-128"/>
              </a:rPr>
              <a:t>実施率、実施希望率ともに横ばいの推移</a:t>
            </a:r>
            <a:endParaRPr lang="en-US" altLang="ja-JP" dirty="0">
              <a:solidFill>
                <a:schemeClr val="bg2">
                  <a:lumMod val="25000"/>
                </a:schemeClr>
              </a:solidFill>
              <a:latin typeface="メイリオ" panose="020B0604030504040204" pitchFamily="50" charset="-128"/>
              <a:ea typeface="メイリオ" panose="020B0604030504040204" pitchFamily="50" charset="-128"/>
            </a:endParaRPr>
          </a:p>
          <a:p>
            <a:pPr marL="1344613" indent="-342900" eaLnBrk="1" hangingPunct="1">
              <a:lnSpc>
                <a:spcPct val="120000"/>
              </a:lnSpc>
              <a:spcBef>
                <a:spcPct val="20000"/>
              </a:spcBef>
              <a:buClr>
                <a:srgbClr val="0000FF"/>
              </a:buClr>
              <a:buFont typeface="Arial" panose="020B0604020202020204" pitchFamily="34" charset="0"/>
              <a:buChar char="•"/>
            </a:pPr>
            <a:r>
              <a:rPr lang="ja-JP" altLang="en-US" dirty="0">
                <a:solidFill>
                  <a:schemeClr val="bg2">
                    <a:lumMod val="25000"/>
                  </a:schemeClr>
                </a:solidFill>
                <a:latin typeface="メイリオ" panose="020B0604030504040204" pitchFamily="50" charset="-128"/>
                <a:ea typeface="メイリオ" panose="020B0604030504040204" pitchFamily="50" charset="-128"/>
              </a:rPr>
              <a:t>実施希望率は、実施率の倍である</a:t>
            </a:r>
          </a:p>
        </p:txBody>
      </p:sp>
    </p:spTree>
    <p:extLst>
      <p:ext uri="{BB962C8B-B14F-4D97-AF65-F5344CB8AC3E}">
        <p14:creationId xmlns:p14="http://schemas.microsoft.com/office/powerpoint/2010/main" val="24180508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643978-EC8F-4E25-AF47-43DB8D466D9A}"/>
              </a:ext>
            </a:extLst>
          </p:cNvPr>
          <p:cNvSpPr>
            <a:spLocks noGrp="1"/>
          </p:cNvSpPr>
          <p:nvPr>
            <p:ph type="title"/>
          </p:nvPr>
        </p:nvSpPr>
        <p:spPr>
          <a:xfrm>
            <a:off x="345614" y="289497"/>
            <a:ext cx="7631889" cy="509570"/>
          </a:xfrm>
        </p:spPr>
        <p:txBody>
          <a:bodyPr/>
          <a:lstStyle/>
          <a:p>
            <a:r>
              <a:rPr lang="ja-JP" altLang="en-US" sz="2800" spc="-300"/>
              <a:t>スポーツボランティアの内容別</a:t>
            </a:r>
            <a:r>
              <a:rPr lang="en-US" altLang="ja-JP" sz="2800" spc="-300"/>
              <a:t> </a:t>
            </a:r>
            <a:r>
              <a:rPr lang="ja-JP" altLang="en-US" sz="2800" spc="-300"/>
              <a:t>実施率と実施希望率</a:t>
            </a:r>
            <a:br>
              <a:rPr lang="ja-JP" altLang="en-US" sz="2400"/>
            </a:br>
            <a:endParaRPr kumimoji="1" lang="ja-JP" altLang="en-US" sz="2400"/>
          </a:p>
        </p:txBody>
      </p:sp>
      <p:graphicFrame>
        <p:nvGraphicFramePr>
          <p:cNvPr id="3" name="表 2">
            <a:extLst>
              <a:ext uri="{FF2B5EF4-FFF2-40B4-BE49-F238E27FC236}">
                <a16:creationId xmlns:a16="http://schemas.microsoft.com/office/drawing/2014/main" id="{622962E5-6904-4622-B570-2270FB044FED}"/>
              </a:ext>
            </a:extLst>
          </p:cNvPr>
          <p:cNvGraphicFramePr>
            <a:graphicFrameLocks noGrp="1"/>
          </p:cNvGraphicFramePr>
          <p:nvPr>
            <p:extLst>
              <p:ext uri="{D42A27DB-BD31-4B8C-83A1-F6EECF244321}">
                <p14:modId xmlns:p14="http://schemas.microsoft.com/office/powerpoint/2010/main" val="2548744284"/>
              </p:ext>
            </p:extLst>
          </p:nvPr>
        </p:nvGraphicFramePr>
        <p:xfrm>
          <a:off x="237697" y="1925619"/>
          <a:ext cx="8569646" cy="4167673"/>
        </p:xfrm>
        <a:graphic>
          <a:graphicData uri="http://schemas.openxmlformats.org/drawingml/2006/table">
            <a:tbl>
              <a:tblPr firstRow="1" bandRow="1">
                <a:tableStyleId>{6E25E649-3F16-4E02-A733-19D2CDBF48F0}</a:tableStyleId>
              </a:tblPr>
              <a:tblGrid>
                <a:gridCol w="2256418">
                  <a:extLst>
                    <a:ext uri="{9D8B030D-6E8A-4147-A177-3AD203B41FA5}">
                      <a16:colId xmlns:a16="http://schemas.microsoft.com/office/drawing/2014/main" val="2988350257"/>
                    </a:ext>
                  </a:extLst>
                </a:gridCol>
                <a:gridCol w="3846018">
                  <a:extLst>
                    <a:ext uri="{9D8B030D-6E8A-4147-A177-3AD203B41FA5}">
                      <a16:colId xmlns:a16="http://schemas.microsoft.com/office/drawing/2014/main" val="2523460009"/>
                    </a:ext>
                  </a:extLst>
                </a:gridCol>
                <a:gridCol w="1233605">
                  <a:extLst>
                    <a:ext uri="{9D8B030D-6E8A-4147-A177-3AD203B41FA5}">
                      <a16:colId xmlns:a16="http://schemas.microsoft.com/office/drawing/2014/main" val="1846791199"/>
                    </a:ext>
                  </a:extLst>
                </a:gridCol>
                <a:gridCol w="1233605">
                  <a:extLst>
                    <a:ext uri="{9D8B030D-6E8A-4147-A177-3AD203B41FA5}">
                      <a16:colId xmlns:a16="http://schemas.microsoft.com/office/drawing/2014/main" val="363338418"/>
                    </a:ext>
                  </a:extLst>
                </a:gridCol>
              </a:tblGrid>
              <a:tr h="83675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dirty="0">
                        <a:latin typeface="+mn-ea"/>
                        <a:ea typeface="+mn-ea"/>
                      </a:endParaRPr>
                    </a:p>
                    <a:p>
                      <a:pPr algn="ctr"/>
                      <a:r>
                        <a:rPr kumimoji="1" lang="ja-JP" altLang="en-US" sz="2000" dirty="0">
                          <a:latin typeface="+mn-ea"/>
                          <a:ea typeface="+mn-ea"/>
                        </a:rPr>
                        <a:t>スポーツボランティアの内容</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6EB82D"/>
                    </a:solidFill>
                  </a:tcPr>
                </a:tc>
                <a:tc hMerge="1">
                  <a:txBody>
                    <a:bodyPr/>
                    <a:lstStyle/>
                    <a:p>
                      <a:endParaRPr kumimoji="1" lang="ja-JP" altLang="en-US">
                        <a:latin typeface="+mn-ea"/>
                        <a:ea typeface="+mn-ea"/>
                      </a:endParaRPr>
                    </a:p>
                  </a:txBody>
                  <a:tcPr/>
                </a:tc>
                <a:tc>
                  <a:txBody>
                    <a:bodyPr/>
                    <a:lstStyle/>
                    <a:p>
                      <a:pPr algn="ctr"/>
                      <a:r>
                        <a:rPr kumimoji="1" lang="ja-JP" altLang="en-US" sz="1800" dirty="0">
                          <a:latin typeface="+mn-ea"/>
                          <a:ea typeface="+mn-ea"/>
                        </a:rPr>
                        <a:t>実施率（</a:t>
                      </a:r>
                      <a:r>
                        <a:rPr kumimoji="1" lang="en-US" altLang="ja-JP" sz="1800" dirty="0">
                          <a:latin typeface="+mn-ea"/>
                          <a:ea typeface="+mn-ea"/>
                        </a:rPr>
                        <a:t>%</a:t>
                      </a:r>
                      <a:r>
                        <a:rPr kumimoji="1" lang="ja-JP" altLang="en-US" sz="1800" dirty="0">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6EB82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n-ea"/>
                          <a:ea typeface="+mn-ea"/>
                        </a:rPr>
                        <a:t>実施希望率</a:t>
                      </a:r>
                      <a:r>
                        <a:rPr kumimoji="1" lang="ja-JP" altLang="en-US" sz="1800" dirty="0">
                          <a:latin typeface="+mn-ea"/>
                          <a:ea typeface="+mn-ea"/>
                        </a:rPr>
                        <a:t>（</a:t>
                      </a:r>
                      <a:r>
                        <a:rPr kumimoji="1" lang="en-US" altLang="ja-JP" sz="1800" dirty="0">
                          <a:latin typeface="+mn-ea"/>
                          <a:ea typeface="+mn-ea"/>
                        </a:rPr>
                        <a:t>%</a:t>
                      </a:r>
                      <a:r>
                        <a:rPr kumimoji="1" lang="ja-JP" altLang="en-US" sz="1800" dirty="0">
                          <a:latin typeface="+mn-ea"/>
                          <a:ea typeface="+mn-ea"/>
                        </a:rPr>
                        <a:t>）</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6EB82D"/>
                    </a:solidFill>
                  </a:tcPr>
                </a:tc>
                <a:extLst>
                  <a:ext uri="{0D108BD9-81ED-4DB2-BD59-A6C34878D82A}">
                    <a16:rowId xmlns:a16="http://schemas.microsoft.com/office/drawing/2014/main" val="1903541500"/>
                  </a:ext>
                </a:extLst>
              </a:tr>
              <a:tr h="418375">
                <a:tc rowSpan="4">
                  <a:txBody>
                    <a:bodyPr/>
                    <a:lstStyle/>
                    <a:p>
                      <a:pPr algn="l"/>
                      <a:r>
                        <a:rPr kumimoji="1" lang="ja-JP" altLang="en-US" sz="1600">
                          <a:latin typeface="+mn-ea"/>
                          <a:ea typeface="+mn-ea"/>
                        </a:rPr>
                        <a:t>日常的な活動</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kumimoji="1" lang="ja-JP" altLang="en-US" sz="1600" dirty="0">
                          <a:latin typeface="+mn-ea"/>
                          <a:ea typeface="+mn-ea"/>
                        </a:rPr>
                        <a:t>スポーツの指導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en-US" altLang="ja-JP" sz="1800" b="1">
                          <a:latin typeface="+mn-ea"/>
                          <a:ea typeface="+mn-ea"/>
                        </a:rPr>
                        <a:t>26.4</a:t>
                      </a:r>
                      <a:endParaRPr kumimoji="1" lang="ja-JP" altLang="en-US" sz="1800" b="1">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en-US" altLang="ja-JP" sz="1800" b="1">
                          <a:latin typeface="+mn-ea"/>
                          <a:ea typeface="+mn-ea"/>
                        </a:rPr>
                        <a:t>22.1</a:t>
                      </a:r>
                      <a:endParaRPr kumimoji="1" lang="ja-JP" altLang="en-US" sz="1800" b="1">
                        <a:latin typeface="+mn-ea"/>
                        <a:ea typeface="+mn-ea"/>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1622204"/>
                  </a:ext>
                </a:extLst>
              </a:tr>
              <a:tr h="418375">
                <a:tc vMerge="1">
                  <a:txBody>
                    <a:bodyPr/>
                    <a:lstStyle/>
                    <a:p>
                      <a:endParaRPr kumimoji="1" lang="ja-JP" altLang="en-US">
                        <a:latin typeface="+mn-ea"/>
                        <a:ea typeface="+mn-ea"/>
                      </a:endParaRPr>
                    </a:p>
                  </a:txBody>
                  <a:tcPr/>
                </a:tc>
                <a:tc>
                  <a:txBody>
                    <a:bodyPr/>
                    <a:lstStyle/>
                    <a:p>
                      <a:r>
                        <a:rPr kumimoji="1" lang="ja-JP" altLang="en-US" sz="1600">
                          <a:latin typeface="+mn-ea"/>
                          <a:ea typeface="+mn-ea"/>
                        </a:rPr>
                        <a:t>スポーツの審判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en-US" altLang="ja-JP" sz="1600">
                          <a:latin typeface="+mn-ea"/>
                          <a:ea typeface="+mn-ea"/>
                        </a:rPr>
                        <a:t>24.9</a:t>
                      </a:r>
                      <a:endParaRPr kumimoji="1" lang="ja-JP" altLang="en-US" sz="160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en-US" altLang="ja-JP" sz="1600">
                          <a:latin typeface="+mn-ea"/>
                          <a:ea typeface="+mn-ea"/>
                        </a:rPr>
                        <a:t>10.3</a:t>
                      </a:r>
                      <a:endParaRPr kumimoji="1" lang="ja-JP" altLang="en-US" sz="1600">
                        <a:latin typeface="+mn-ea"/>
                        <a:ea typeface="+mn-ea"/>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76715524"/>
                  </a:ext>
                </a:extLst>
              </a:tr>
              <a:tr h="381026">
                <a:tc vMerge="1">
                  <a:txBody>
                    <a:bodyPr/>
                    <a:lstStyle/>
                    <a:p>
                      <a:endParaRPr kumimoji="1" lang="ja-JP" altLang="en-US">
                        <a:latin typeface="+mn-ea"/>
                        <a:ea typeface="+mn-ea"/>
                      </a:endParaRPr>
                    </a:p>
                  </a:txBody>
                  <a:tcPr/>
                </a:tc>
                <a:tc>
                  <a:txBody>
                    <a:bodyPr/>
                    <a:lstStyle/>
                    <a:p>
                      <a:r>
                        <a:rPr kumimoji="1" lang="ja-JP" altLang="en-US" sz="1600" dirty="0">
                          <a:latin typeface="+mn-ea"/>
                          <a:ea typeface="+mn-ea"/>
                        </a:rPr>
                        <a:t>団体・クラブの運営や世話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en-US" altLang="ja-JP" sz="1800" b="1">
                          <a:latin typeface="+mn-ea"/>
                          <a:ea typeface="+mn-ea"/>
                        </a:rPr>
                        <a:t>31.8</a:t>
                      </a:r>
                      <a:endParaRPr kumimoji="1" lang="ja-JP" altLang="en-US" sz="1800" b="1">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kumimoji="1" lang="en-US" altLang="ja-JP" sz="1800" b="1">
                          <a:latin typeface="+mn-ea"/>
                          <a:ea typeface="+mn-ea"/>
                        </a:rPr>
                        <a:t>26.7</a:t>
                      </a:r>
                      <a:endParaRPr kumimoji="1" lang="ja-JP" altLang="en-US" sz="1800" b="1">
                        <a:latin typeface="+mn-ea"/>
                        <a:ea typeface="+mn-ea"/>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2554049"/>
                  </a:ext>
                </a:extLst>
              </a:tr>
              <a:tr h="418375">
                <a:tc vMerge="1">
                  <a:txBody>
                    <a:bodyPr/>
                    <a:lstStyle/>
                    <a:p>
                      <a:endParaRPr kumimoji="1" lang="ja-JP" altLang="en-US">
                        <a:latin typeface="+mn-ea"/>
                        <a:ea typeface="+mn-ea"/>
                      </a:endParaRPr>
                    </a:p>
                  </a:txBody>
                  <a:tcPr/>
                </a:tc>
                <a:tc>
                  <a:txBody>
                    <a:bodyPr/>
                    <a:lstStyle/>
                    <a:p>
                      <a:r>
                        <a:rPr kumimoji="1" lang="ja-JP" altLang="en-US" sz="1600" spc="-150" dirty="0">
                          <a:latin typeface="+mn-ea"/>
                          <a:ea typeface="+mn-ea"/>
                        </a:rPr>
                        <a:t>スポーツ施設の管理の手伝い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kumimoji="1" lang="en-US" altLang="ja-JP" sz="1600">
                          <a:latin typeface="+mn-ea"/>
                          <a:ea typeface="+mn-ea"/>
                        </a:rPr>
                        <a:t>7.5</a:t>
                      </a:r>
                      <a:endParaRPr kumimoji="1" lang="ja-JP" altLang="en-US" sz="160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kumimoji="1" lang="en-US" altLang="ja-JP" sz="1600">
                          <a:latin typeface="+mn-ea"/>
                          <a:ea typeface="+mn-ea"/>
                        </a:rPr>
                        <a:t>16.2</a:t>
                      </a:r>
                      <a:endParaRPr kumimoji="1" lang="ja-JP" altLang="en-US" sz="1600">
                        <a:latin typeface="+mn-ea"/>
                        <a:ea typeface="+mn-ea"/>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3045445"/>
                  </a:ext>
                </a:extLst>
              </a:tr>
              <a:tr h="418375">
                <a:tc rowSpan="2">
                  <a:txBody>
                    <a:bodyPr/>
                    <a:lstStyle/>
                    <a:p>
                      <a:r>
                        <a:rPr kumimoji="1" lang="ja-JP" altLang="en-US" sz="1600">
                          <a:latin typeface="+mn-ea"/>
                          <a:ea typeface="+mn-ea"/>
                        </a:rPr>
                        <a:t>地域の</a:t>
                      </a:r>
                      <a:endParaRPr kumimoji="1" lang="en-US" altLang="ja-JP" sz="1600">
                        <a:latin typeface="+mn-ea"/>
                        <a:ea typeface="+mn-ea"/>
                      </a:endParaRPr>
                    </a:p>
                    <a:p>
                      <a:r>
                        <a:rPr kumimoji="1" lang="ja-JP" altLang="en-US" sz="1600">
                          <a:latin typeface="+mn-ea"/>
                          <a:ea typeface="+mn-ea"/>
                        </a:rPr>
                        <a:t>スポーツイベント</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a:latin typeface="+mn-ea"/>
                          <a:ea typeface="+mn-ea"/>
                        </a:rPr>
                        <a:t>スポーツの審判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600" dirty="0">
                          <a:latin typeface="+mn-ea"/>
                          <a:ea typeface="+mn-ea"/>
                        </a:rPr>
                        <a:t>18.9</a:t>
                      </a:r>
                      <a:endParaRPr kumimoji="1" lang="ja-JP" altLang="en-US" sz="16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600">
                          <a:latin typeface="+mn-ea"/>
                          <a:ea typeface="+mn-ea"/>
                        </a:rPr>
                        <a:t>9.6</a:t>
                      </a:r>
                      <a:endParaRPr kumimoji="1" lang="ja-JP" altLang="en-US" sz="1600">
                        <a:latin typeface="+mn-ea"/>
                        <a:ea typeface="+mn-ea"/>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50992476"/>
                  </a:ext>
                </a:extLst>
              </a:tr>
              <a:tr h="418375">
                <a:tc vMerge="1">
                  <a:txBody>
                    <a:bodyPr/>
                    <a:lstStyle/>
                    <a:p>
                      <a:endParaRPr kumimoji="1" lang="ja-JP" altLang="en-US">
                        <a:latin typeface="+mn-ea"/>
                        <a:ea typeface="+mn-ea"/>
                      </a:endParaRPr>
                    </a:p>
                  </a:txBody>
                  <a:tcPr/>
                </a:tc>
                <a:tc>
                  <a:txBody>
                    <a:bodyPr/>
                    <a:lstStyle/>
                    <a:p>
                      <a:r>
                        <a:rPr kumimoji="1" lang="ja-JP" altLang="en-US" sz="1600" spc="0">
                          <a:latin typeface="+mn-ea"/>
                          <a:ea typeface="+mn-ea"/>
                        </a:rPr>
                        <a:t>大会・イベントの運営や世話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kumimoji="1" lang="en-US" altLang="ja-JP" sz="1800" b="1" dirty="0">
                          <a:latin typeface="+mn-ea"/>
                          <a:ea typeface="+mn-ea"/>
                        </a:rPr>
                        <a:t>35.8</a:t>
                      </a:r>
                      <a:endParaRPr kumimoji="1" lang="ja-JP" altLang="en-US" sz="18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r>
                        <a:rPr kumimoji="1" lang="en-US" altLang="ja-JP" sz="1800" b="1">
                          <a:latin typeface="+mn-ea"/>
                          <a:ea typeface="+mn-ea"/>
                        </a:rPr>
                        <a:t>50.0</a:t>
                      </a:r>
                      <a:endParaRPr kumimoji="1" lang="ja-JP" altLang="en-US" sz="1800" b="1">
                        <a:latin typeface="+mn-ea"/>
                        <a:ea typeface="+mn-ea"/>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7704508"/>
                  </a:ext>
                </a:extLst>
              </a:tr>
              <a:tr h="418375">
                <a:tc rowSpan="2">
                  <a:txBody>
                    <a:bodyPr/>
                    <a:lstStyle/>
                    <a:p>
                      <a:r>
                        <a:rPr kumimoji="1" lang="ja-JP" altLang="en-US" sz="1600">
                          <a:latin typeface="+mn-ea"/>
                          <a:ea typeface="+mn-ea"/>
                        </a:rPr>
                        <a:t>全国・国際的な</a:t>
                      </a:r>
                      <a:endParaRPr kumimoji="1" lang="en-US" altLang="ja-JP" sz="1600">
                        <a:latin typeface="+mn-ea"/>
                        <a:ea typeface="+mn-ea"/>
                      </a:endParaRPr>
                    </a:p>
                    <a:p>
                      <a:r>
                        <a:rPr kumimoji="1" lang="ja-JP" altLang="en-US" sz="1600">
                          <a:latin typeface="+mn-ea"/>
                          <a:ea typeface="+mn-ea"/>
                        </a:rPr>
                        <a:t>スポーツイベント</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1600" spc="0">
                          <a:latin typeface="+mn-ea"/>
                          <a:ea typeface="+mn-ea"/>
                        </a:rPr>
                        <a:t>スポーツの審判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600" dirty="0">
                          <a:latin typeface="+mn-ea"/>
                          <a:ea typeface="+mn-ea"/>
                        </a:rPr>
                        <a:t>1.0</a:t>
                      </a:r>
                      <a:endParaRPr kumimoji="1" lang="ja-JP" altLang="en-US" sz="16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r>
                        <a:rPr kumimoji="1" lang="en-US" altLang="ja-JP" sz="1600">
                          <a:latin typeface="+mn-ea"/>
                          <a:ea typeface="+mn-ea"/>
                        </a:rPr>
                        <a:t>3.0</a:t>
                      </a:r>
                      <a:endParaRPr kumimoji="1" lang="ja-JP" altLang="en-US" sz="1600">
                        <a:latin typeface="+mn-ea"/>
                        <a:ea typeface="+mn-ea"/>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67448090"/>
                  </a:ext>
                </a:extLst>
              </a:tr>
              <a:tr h="439646">
                <a:tc vMerge="1">
                  <a:txBody>
                    <a:bodyPr/>
                    <a:lstStyle/>
                    <a:p>
                      <a:endParaRPr kumimoji="1" lang="ja-JP" altLang="en-US">
                        <a:latin typeface="+mn-ea"/>
                        <a:ea typeface="+mn-ea"/>
                      </a:endParaRPr>
                    </a:p>
                  </a:txBody>
                  <a:tcPr/>
                </a:tc>
                <a:tc>
                  <a:txBody>
                    <a:bodyPr/>
                    <a:lstStyle/>
                    <a:p>
                      <a:r>
                        <a:rPr kumimoji="1" lang="ja-JP" altLang="en-US" sz="1600" spc="0">
                          <a:latin typeface="+mn-ea"/>
                          <a:ea typeface="+mn-ea"/>
                        </a:rPr>
                        <a:t>大会・イベントの運営や世話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r"/>
                      <a:r>
                        <a:rPr kumimoji="1" lang="en-US" altLang="ja-JP" sz="1600">
                          <a:latin typeface="+mn-ea"/>
                          <a:ea typeface="+mn-ea"/>
                        </a:rPr>
                        <a:t>4.5</a:t>
                      </a:r>
                      <a:endParaRPr kumimoji="1" lang="ja-JP" altLang="en-US" sz="160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r"/>
                      <a:r>
                        <a:rPr kumimoji="1" lang="en-US" altLang="ja-JP" sz="2000" b="1" dirty="0">
                          <a:solidFill>
                            <a:schemeClr val="accent2">
                              <a:lumMod val="60000"/>
                              <a:lumOff val="40000"/>
                            </a:schemeClr>
                          </a:solidFill>
                          <a:latin typeface="+mn-ea"/>
                          <a:ea typeface="+mn-ea"/>
                        </a:rPr>
                        <a:t>21.0</a:t>
                      </a:r>
                      <a:endParaRPr kumimoji="1" lang="ja-JP" altLang="en-US" sz="2000" b="1" dirty="0">
                        <a:solidFill>
                          <a:schemeClr val="accent2">
                            <a:lumMod val="60000"/>
                            <a:lumOff val="40000"/>
                          </a:schemeClr>
                        </a:solidFill>
                        <a:latin typeface="+mn-ea"/>
                        <a:ea typeface="+mn-ea"/>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5929192"/>
                  </a:ext>
                </a:extLst>
              </a:tr>
            </a:tbl>
          </a:graphicData>
        </a:graphic>
      </p:graphicFrame>
      <p:pic>
        <p:nvPicPr>
          <p:cNvPr id="4" name="Picture 2" descr="ãã©ãããªçå ã¤ã©ã¹ãï¼ã©ã³ã­ã³ã°3ä½ï¼">
            <a:extLst>
              <a:ext uri="{FF2B5EF4-FFF2-40B4-BE49-F238E27FC236}">
                <a16:creationId xmlns:a16="http://schemas.microsoft.com/office/drawing/2014/main" id="{A447013C-5EBD-47D2-B110-4013A5A1AC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9825" y="2830273"/>
            <a:ext cx="378124" cy="2630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ãã©ãããªçå ã¤ã©ã¹ãï¼ã©ã³ã­ã³ã°2ä½ï¼">
            <a:extLst>
              <a:ext uri="{FF2B5EF4-FFF2-40B4-BE49-F238E27FC236}">
                <a16:creationId xmlns:a16="http://schemas.microsoft.com/office/drawing/2014/main" id="{19A8459D-EFF6-4504-9283-2EF1420B92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9827" y="3632333"/>
            <a:ext cx="378124" cy="263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ãã©ãããªçå ã¤ã©ã¹ãï¼ã©ã³ã­ã³ã°3ä½ï¼">
            <a:extLst>
              <a:ext uri="{FF2B5EF4-FFF2-40B4-BE49-F238E27FC236}">
                <a16:creationId xmlns:a16="http://schemas.microsoft.com/office/drawing/2014/main" id="{0D900EEE-F1A4-4F86-9556-880E5CD2BD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82714" y="2779433"/>
            <a:ext cx="378124" cy="2630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ãã©ãããªçå ã¤ã©ã¹ãï¼ã©ã³ã­ã³ã°2ä½ï¼">
            <a:extLst>
              <a:ext uri="{FF2B5EF4-FFF2-40B4-BE49-F238E27FC236}">
                <a16:creationId xmlns:a16="http://schemas.microsoft.com/office/drawing/2014/main" id="{AF64EAC3-BB14-4FFB-B075-1DBE1F010A8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5249" y="3654619"/>
            <a:ext cx="378124" cy="2630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ãã©ãããªçå ã¤ã©ã¹ãï¼ã©ã³ã­ã³ã°1ä½ï¼">
            <a:extLst>
              <a:ext uri="{FF2B5EF4-FFF2-40B4-BE49-F238E27FC236}">
                <a16:creationId xmlns:a16="http://schemas.microsoft.com/office/drawing/2014/main" id="{C87EA472-0BF8-43B8-B0D9-68866AF0A04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8941" y="4892002"/>
            <a:ext cx="378124" cy="2630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ãã©ãããªçå ã¤ã©ã¹ãï¼ã©ã³ã­ã³ã°1ä½ï¼">
            <a:extLst>
              <a:ext uri="{FF2B5EF4-FFF2-40B4-BE49-F238E27FC236}">
                <a16:creationId xmlns:a16="http://schemas.microsoft.com/office/drawing/2014/main" id="{F0E0FAB8-339F-40AC-B8AE-2A78636E01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71169" y="4881244"/>
            <a:ext cx="378124" cy="2630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4">
            <a:extLst>
              <a:ext uri="{FF2B5EF4-FFF2-40B4-BE49-F238E27FC236}">
                <a16:creationId xmlns:a16="http://schemas.microsoft.com/office/drawing/2014/main" id="{EF02663E-3753-45E7-AEB6-014D3685E862}"/>
              </a:ext>
            </a:extLst>
          </p:cNvPr>
          <p:cNvSpPr txBox="1">
            <a:spLocks noChangeArrowheads="1"/>
          </p:cNvSpPr>
          <p:nvPr/>
        </p:nvSpPr>
        <p:spPr bwMode="gray">
          <a:xfrm>
            <a:off x="255952" y="6223379"/>
            <a:ext cx="8632096" cy="276999"/>
          </a:xfrm>
          <a:prstGeom prst="rect">
            <a:avLst/>
          </a:prstGeom>
          <a:noFill/>
          <a:ln>
            <a:noFill/>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defRPr/>
            </a:pPr>
            <a:r>
              <a:rPr lang="ja-JP" altLang="en-US" sz="1200">
                <a:solidFill>
                  <a:srgbClr val="000000"/>
                </a:solidFill>
                <a:latin typeface="メイリオ" panose="020B0604030504040204" pitchFamily="50" charset="-128"/>
                <a:ea typeface="メイリオ" panose="020B0604030504040204" pitchFamily="50" charset="-128"/>
              </a:rPr>
              <a:t>引用：笹川スポーツ財団</a:t>
            </a:r>
            <a:r>
              <a:rPr lang="en-US" altLang="ja-JP" sz="1200">
                <a:solidFill>
                  <a:srgbClr val="000000"/>
                </a:solidFill>
                <a:latin typeface="メイリオ" panose="020B0604030504040204" pitchFamily="50" charset="-128"/>
                <a:ea typeface="メイリオ" panose="020B0604030504040204" pitchFamily="50" charset="-128"/>
              </a:rPr>
              <a:t>｢</a:t>
            </a:r>
            <a:r>
              <a:rPr lang="ja-JP" altLang="en-US" sz="1200">
                <a:solidFill>
                  <a:srgbClr val="000000"/>
                </a:solidFill>
                <a:latin typeface="メイリオ" panose="020B0604030504040204" pitchFamily="50" charset="-128"/>
                <a:ea typeface="メイリオ" panose="020B0604030504040204" pitchFamily="50" charset="-128"/>
              </a:rPr>
              <a:t>スポーツライフに関する調査</a:t>
            </a:r>
            <a:r>
              <a:rPr lang="en-US" altLang="ja-JP" sz="1200">
                <a:solidFill>
                  <a:srgbClr val="000000"/>
                </a:solidFill>
                <a:latin typeface="メイリオ" panose="020B0604030504040204" pitchFamily="50" charset="-128"/>
                <a:ea typeface="メイリオ" panose="020B0604030504040204" pitchFamily="50" charset="-128"/>
              </a:rPr>
              <a:t>｣2018</a:t>
            </a:r>
          </a:p>
        </p:txBody>
      </p:sp>
      <p:sp>
        <p:nvSpPr>
          <p:cNvPr id="12" name="正方形/長方形 11">
            <a:extLst>
              <a:ext uri="{FF2B5EF4-FFF2-40B4-BE49-F238E27FC236}">
                <a16:creationId xmlns:a16="http://schemas.microsoft.com/office/drawing/2014/main" id="{AD3322B2-3AE5-49A5-AA39-054F8128B21C}"/>
              </a:ext>
            </a:extLst>
          </p:cNvPr>
          <p:cNvSpPr/>
          <p:nvPr/>
        </p:nvSpPr>
        <p:spPr bwMode="gray">
          <a:xfrm>
            <a:off x="323850" y="857837"/>
            <a:ext cx="8569647"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eaLnBrk="1" hangingPunct="1">
              <a:lnSpc>
                <a:spcPct val="120000"/>
              </a:lnSpc>
              <a:spcBef>
                <a:spcPts val="0"/>
              </a:spcBef>
              <a:buClr>
                <a:srgbClr val="0000FF"/>
              </a:buClr>
              <a:buFont typeface="Arial" panose="020B0604020202020204" pitchFamily="34" charset="0"/>
              <a:buChar char="•"/>
            </a:pPr>
            <a:r>
              <a:rPr lang="ja-JP" altLang="en-US" sz="2000" dirty="0">
                <a:solidFill>
                  <a:schemeClr val="bg2">
                    <a:lumMod val="25000"/>
                  </a:schemeClr>
                </a:solidFill>
                <a:latin typeface="メイリオ" panose="020B0604030504040204" pitchFamily="50" charset="-128"/>
                <a:ea typeface="メイリオ" panose="020B0604030504040204" pitchFamily="50" charset="-128"/>
              </a:rPr>
              <a:t>「全国・国際的なスポーツイベント」に実施希望者は多いが、「日常的な活動」や「地域のスポーツイベント」も実施率、実施希望率ともに高い</a:t>
            </a:r>
          </a:p>
        </p:txBody>
      </p:sp>
    </p:spTree>
    <p:extLst>
      <p:ext uri="{BB962C8B-B14F-4D97-AF65-F5344CB8AC3E}">
        <p14:creationId xmlns:p14="http://schemas.microsoft.com/office/powerpoint/2010/main" val="38486204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462AA45-56CC-4E81-8963-9A74C27F5AC7}"/>
              </a:ext>
            </a:extLst>
          </p:cNvPr>
          <p:cNvSpPr>
            <a:spLocks noGrp="1"/>
          </p:cNvSpPr>
          <p:nvPr>
            <p:ph type="title"/>
          </p:nvPr>
        </p:nvSpPr>
        <p:spPr>
          <a:xfrm>
            <a:off x="539552" y="327142"/>
            <a:ext cx="7236000" cy="475529"/>
          </a:xfrm>
        </p:spPr>
        <p:txBody>
          <a:bodyPr/>
          <a:lstStyle/>
          <a:p>
            <a:r>
              <a:rPr kumimoji="1" lang="ja-JP" altLang="en-US" sz="2800" dirty="0"/>
              <a:t>ディスカッション</a:t>
            </a:r>
          </a:p>
        </p:txBody>
      </p:sp>
      <p:sp>
        <p:nvSpPr>
          <p:cNvPr id="4" name="テキスト ボックス 3">
            <a:extLst>
              <a:ext uri="{FF2B5EF4-FFF2-40B4-BE49-F238E27FC236}">
                <a16:creationId xmlns:a16="http://schemas.microsoft.com/office/drawing/2014/main" id="{00EDC7FA-DC00-4439-BFD1-52959BE69682}"/>
              </a:ext>
            </a:extLst>
          </p:cNvPr>
          <p:cNvSpPr txBox="1"/>
          <p:nvPr/>
        </p:nvSpPr>
        <p:spPr bwMode="gray">
          <a:xfrm>
            <a:off x="738674" y="1642418"/>
            <a:ext cx="7860718" cy="1642566"/>
          </a:xfrm>
          <a:prstGeom prst="roundRect">
            <a:avLst>
              <a:gd name="adj" fmla="val 5892"/>
            </a:avLst>
          </a:prstGeom>
          <a:pattFill prst="wdUpDiag">
            <a:fgClr>
              <a:schemeClr val="accent3">
                <a:lumMod val="20000"/>
                <a:lumOff val="80000"/>
              </a:schemeClr>
            </a:fgClr>
            <a:bgClr>
              <a:schemeClr val="bg1"/>
            </a:bgClr>
          </a:pattFill>
          <a:ln w="19050">
            <a:solidFill>
              <a:schemeClr val="accent3"/>
            </a:solidFill>
          </a:ln>
          <a:effectLst>
            <a:outerShdw dist="38100" dir="2700000" algn="tl" rotWithShape="0">
              <a:schemeClr val="accent3"/>
            </a:outerShdw>
          </a:effectLst>
        </p:spPr>
        <p:txBody>
          <a:bodyPr wrap="square" lIns="0" tIns="0" rIns="0" bIns="0" rtlCol="0" anchor="ctr">
            <a:noAutofit/>
          </a:bodyPr>
          <a:lstStyle/>
          <a:p>
            <a:pPr lvl="0" algn="ctr" eaLnBrk="1" hangingPunct="1">
              <a:lnSpc>
                <a:spcPct val="110000"/>
              </a:lnSpc>
              <a:spcBef>
                <a:spcPct val="30000"/>
              </a:spcBef>
            </a:pPr>
            <a:r>
              <a:rPr lang="ja-JP" altLang="en-US" b="1" dirty="0">
                <a:solidFill>
                  <a:schemeClr val="bg2">
                    <a:lumMod val="25000"/>
                  </a:schemeClr>
                </a:solidFill>
                <a:latin typeface="メイリオ" panose="020B0604030504040204" pitchFamily="50" charset="-128"/>
                <a:ea typeface="メイリオ" panose="020B0604030504040204" pitchFamily="50" charset="-128"/>
              </a:rPr>
              <a:t>あなたは、なぜボランティア活動をしていますか？</a:t>
            </a:r>
            <a:endParaRPr lang="en-US" altLang="ja-JP" b="1" dirty="0">
              <a:solidFill>
                <a:schemeClr val="bg2">
                  <a:lumMod val="25000"/>
                </a:schemeClr>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8CB6F0FC-CD5D-400A-A689-6154E93B03E5}"/>
              </a:ext>
            </a:extLst>
          </p:cNvPr>
          <p:cNvGrpSpPr/>
          <p:nvPr/>
        </p:nvGrpSpPr>
        <p:grpSpPr bwMode="gray">
          <a:xfrm>
            <a:off x="544608" y="967275"/>
            <a:ext cx="1142810" cy="1304886"/>
            <a:chOff x="1011034" y="2454580"/>
            <a:chExt cx="1668972" cy="1975715"/>
          </a:xfrm>
          <a:solidFill>
            <a:srgbClr val="6EB82D"/>
          </a:solidFill>
        </p:grpSpPr>
        <p:pic>
          <p:nvPicPr>
            <p:cNvPr id="6" name="グラフィックス 5">
              <a:extLst>
                <a:ext uri="{FF2B5EF4-FFF2-40B4-BE49-F238E27FC236}">
                  <a16:creationId xmlns:a16="http://schemas.microsoft.com/office/drawing/2014/main" id="{CB66B5ED-AF79-47C6-8330-10A86369DB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flipH="1">
              <a:off x="1011034" y="2454580"/>
              <a:ext cx="1668972" cy="1975715"/>
            </a:xfrm>
            <a:prstGeom prst="rect">
              <a:avLst/>
            </a:prstGeom>
          </p:spPr>
        </p:pic>
        <p:sp>
          <p:nvSpPr>
            <p:cNvPr id="7" name="タイトル 1">
              <a:extLst>
                <a:ext uri="{FF2B5EF4-FFF2-40B4-BE49-F238E27FC236}">
                  <a16:creationId xmlns:a16="http://schemas.microsoft.com/office/drawing/2014/main" id="{3E5CE548-47B9-4712-A47C-55A49A2A667E}"/>
                </a:ext>
              </a:extLst>
            </p:cNvPr>
            <p:cNvSpPr txBox="1">
              <a:spLocks/>
            </p:cNvSpPr>
            <p:nvPr/>
          </p:nvSpPr>
          <p:spPr bwMode="gray">
            <a:xfrm>
              <a:off x="1567172" y="2977348"/>
              <a:ext cx="501378" cy="587075"/>
            </a:xfrm>
            <a:prstGeom prst="rect">
              <a:avLst/>
            </a:prstGeom>
            <a:grpFill/>
          </p:spPr>
          <p:txBody>
            <a:bodyPr vert="horz" wrap="square" lIns="0" tIns="0" rIns="0" bIns="0" rtlCol="0" anchor="ctr">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lnSpc>
                  <a:spcPct val="110000"/>
                </a:lnSpc>
              </a:pPr>
              <a:r>
                <a:rPr lang="en-US" altLang="ja-JP" sz="6000" dirty="0">
                  <a:latin typeface="+mn-lt"/>
                </a:rPr>
                <a:t>Q</a:t>
              </a:r>
            </a:p>
          </p:txBody>
        </p:sp>
      </p:grpSp>
      <p:sp>
        <p:nvSpPr>
          <p:cNvPr id="17" name="矢印: 山形 16">
            <a:extLst>
              <a:ext uri="{FF2B5EF4-FFF2-40B4-BE49-F238E27FC236}">
                <a16:creationId xmlns:a16="http://schemas.microsoft.com/office/drawing/2014/main" id="{CEB12934-31F4-4500-B7E6-FB7F8F44CC46}"/>
              </a:ext>
            </a:extLst>
          </p:cNvPr>
          <p:cNvSpPr/>
          <p:nvPr/>
        </p:nvSpPr>
        <p:spPr bwMode="auto">
          <a:xfrm>
            <a:off x="5798494" y="4044899"/>
            <a:ext cx="275388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sz="2800" b="1" dirty="0">
                <a:solidFill>
                  <a:schemeClr val="bg1"/>
                </a:solidFill>
                <a:latin typeface="+mn-ea"/>
                <a:ea typeface="+mn-ea"/>
              </a:rPr>
              <a:t>発表</a:t>
            </a:r>
            <a:endParaRPr kumimoji="1" lang="en-US" altLang="ja-JP" sz="2800" b="1" dirty="0">
              <a:solidFill>
                <a:schemeClr val="bg1"/>
              </a:solidFill>
              <a:latin typeface="+mn-ea"/>
              <a:ea typeface="+mn-ea"/>
            </a:endParaRPr>
          </a:p>
          <a:p>
            <a:pPr algn="ctr" eaLnBrk="1" hangingPunct="1">
              <a:lnSpc>
                <a:spcPct val="120000"/>
              </a:lnSpc>
              <a:spcBef>
                <a:spcPct val="20000"/>
              </a:spcBef>
            </a:pPr>
            <a:endParaRPr kumimoji="1" lang="ja-JP" altLang="en-US" sz="4000" b="1" dirty="0">
              <a:solidFill>
                <a:schemeClr val="bg1"/>
              </a:solidFill>
              <a:latin typeface="+mn-ea"/>
              <a:ea typeface="+mn-ea"/>
            </a:endParaRPr>
          </a:p>
        </p:txBody>
      </p:sp>
      <p:pic>
        <p:nvPicPr>
          <p:cNvPr id="18" name="グラフィックス 17">
            <a:extLst>
              <a:ext uri="{FF2B5EF4-FFF2-40B4-BE49-F238E27FC236}">
                <a16:creationId xmlns:a16="http://schemas.microsoft.com/office/drawing/2014/main" id="{F447554A-8E57-4E9F-97D9-F72AA39B49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6902679" y="4561555"/>
            <a:ext cx="730559" cy="730559"/>
          </a:xfrm>
          <a:prstGeom prst="rect">
            <a:avLst/>
          </a:prstGeom>
        </p:spPr>
      </p:pic>
      <p:sp>
        <p:nvSpPr>
          <p:cNvPr id="19" name="矢印: 山形 18">
            <a:extLst>
              <a:ext uri="{FF2B5EF4-FFF2-40B4-BE49-F238E27FC236}">
                <a16:creationId xmlns:a16="http://schemas.microsoft.com/office/drawing/2014/main" id="{5F42921E-EA6D-4109-B767-A2B81D5FA624}"/>
              </a:ext>
            </a:extLst>
          </p:cNvPr>
          <p:cNvSpPr/>
          <p:nvPr/>
        </p:nvSpPr>
        <p:spPr bwMode="auto">
          <a:xfrm>
            <a:off x="923314" y="3982013"/>
            <a:ext cx="275388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4000" b="1" dirty="0">
              <a:solidFill>
                <a:schemeClr val="bg1"/>
              </a:solidFill>
              <a:latin typeface="+mn-ea"/>
              <a:ea typeface="+mn-ea"/>
            </a:endParaRPr>
          </a:p>
        </p:txBody>
      </p:sp>
      <p:sp>
        <p:nvSpPr>
          <p:cNvPr id="20" name="矢印: 山形 19">
            <a:extLst>
              <a:ext uri="{FF2B5EF4-FFF2-40B4-BE49-F238E27FC236}">
                <a16:creationId xmlns:a16="http://schemas.microsoft.com/office/drawing/2014/main" id="{DD5DAFAB-CC27-4F4C-A9FE-C5555EA8B705}"/>
              </a:ext>
            </a:extLst>
          </p:cNvPr>
          <p:cNvSpPr/>
          <p:nvPr/>
        </p:nvSpPr>
        <p:spPr bwMode="auto">
          <a:xfrm>
            <a:off x="3380337" y="4010736"/>
            <a:ext cx="275388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b="1" dirty="0">
                <a:solidFill>
                  <a:schemeClr val="bg1"/>
                </a:solidFill>
                <a:latin typeface="+mn-ea"/>
                <a:ea typeface="+mn-ea"/>
              </a:rPr>
              <a:t>グループ</a:t>
            </a:r>
            <a:endParaRPr kumimoji="1" lang="ja-JP" altLang="en-US" sz="3600" b="1" dirty="0">
              <a:solidFill>
                <a:schemeClr val="bg1"/>
              </a:solidFill>
              <a:latin typeface="+mn-ea"/>
              <a:ea typeface="+mn-ea"/>
            </a:endParaRPr>
          </a:p>
        </p:txBody>
      </p:sp>
      <p:pic>
        <p:nvPicPr>
          <p:cNvPr id="8" name="図 7" descr="光, ウィンドウ, 挿絵 が含まれている画像&#10;&#10;自動的に生成された説明">
            <a:extLst>
              <a:ext uri="{FF2B5EF4-FFF2-40B4-BE49-F238E27FC236}">
                <a16:creationId xmlns:a16="http://schemas.microsoft.com/office/drawing/2014/main" id="{8C0D8DCE-1486-4CAE-B405-AA93EDDAB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7736" y="4364936"/>
            <a:ext cx="1017808" cy="1017808"/>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AF39051E-7F1B-4B20-B56C-79B91FD97B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0255" y="4504097"/>
            <a:ext cx="812809" cy="812809"/>
          </a:xfrm>
          <a:prstGeom prst="rect">
            <a:avLst/>
          </a:prstGeom>
        </p:spPr>
      </p:pic>
      <p:sp>
        <p:nvSpPr>
          <p:cNvPr id="22" name="テキスト ボックス 21">
            <a:extLst>
              <a:ext uri="{FF2B5EF4-FFF2-40B4-BE49-F238E27FC236}">
                <a16:creationId xmlns:a16="http://schemas.microsoft.com/office/drawing/2014/main" id="{0952ADB5-052E-43C1-A789-837B5C18337B}"/>
              </a:ext>
            </a:extLst>
          </p:cNvPr>
          <p:cNvSpPr txBox="1"/>
          <p:nvPr/>
        </p:nvSpPr>
        <p:spPr>
          <a:xfrm>
            <a:off x="1272882" y="4042432"/>
            <a:ext cx="2033472" cy="461665"/>
          </a:xfrm>
          <a:prstGeom prst="rect">
            <a:avLst/>
          </a:prstGeom>
          <a:noFill/>
        </p:spPr>
        <p:txBody>
          <a:bodyPr wrap="square" rtlCol="0">
            <a:spAutoFit/>
          </a:bodyPr>
          <a:lstStyle/>
          <a:p>
            <a:r>
              <a:rPr lang="ja-JP" altLang="en-US" b="1" spc="-150" dirty="0">
                <a:solidFill>
                  <a:schemeClr val="bg1"/>
                </a:solidFill>
                <a:latin typeface="+mn-ea"/>
                <a:ea typeface="+mn-ea"/>
              </a:rPr>
              <a:t>ワークシート</a:t>
            </a:r>
            <a:endParaRPr kumimoji="1" lang="ja-JP" altLang="en-US" b="1" spc="-150" dirty="0">
              <a:solidFill>
                <a:schemeClr val="bg1"/>
              </a:solidFill>
              <a:latin typeface="+mn-ea"/>
              <a:ea typeface="+mn-ea"/>
            </a:endParaRPr>
          </a:p>
        </p:txBody>
      </p:sp>
    </p:spTree>
    <p:extLst>
      <p:ext uri="{BB962C8B-B14F-4D97-AF65-F5344CB8AC3E}">
        <p14:creationId xmlns:p14="http://schemas.microsoft.com/office/powerpoint/2010/main" val="37954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0" fill="hold" grpId="0" nodeType="clickEffect">
                                  <p:stCondLst>
                                    <p:cond delay="0"/>
                                  </p:stCondLst>
                                  <p:childTnLst>
                                    <p:animEffect transition="out" filter="fade">
                                      <p:cBhvr>
                                        <p:cTn id="6" dur="1000" tmFilter="0, 0; .2, .5; .8, .5; 1, 0"/>
                                        <p:tgtEl>
                                          <p:spTgt spid="22"/>
                                        </p:tgtEl>
                                      </p:cBhvr>
                                    </p:animEffect>
                                    <p:animScale>
                                      <p:cBhvr>
                                        <p:cTn id="7" dur="500" autoRev="1" fill="hold"/>
                                        <p:tgtEl>
                                          <p:spTgt spid="22"/>
                                        </p:tgtEl>
                                      </p:cBhvr>
                                      <p:by x="105000" y="105000"/>
                                    </p:animScale>
                                  </p:childTnLst>
                                </p:cTn>
                              </p:par>
                              <p:par>
                                <p:cTn id="8" presetID="26" presetClass="emph" presetSubtype="0" repeatCount="20000" fill="hold" nodeType="withEffect">
                                  <p:stCondLst>
                                    <p:cond delay="0"/>
                                  </p:stCondLst>
                                  <p:childTnLst>
                                    <p:animEffect transition="out" filter="fade">
                                      <p:cBhvr>
                                        <p:cTn id="9" dur="1000" tmFilter="0, 0; .2, .5; .8, .5; 1, 0"/>
                                        <p:tgtEl>
                                          <p:spTgt spid="16"/>
                                        </p:tgtEl>
                                      </p:cBhvr>
                                    </p:animEffect>
                                    <p:animScale>
                                      <p:cBhvr>
                                        <p:cTn id="10" dur="500" autoRev="1" fill="hold"/>
                                        <p:tgtEl>
                                          <p:spTgt spid="16"/>
                                        </p:tgtEl>
                                      </p:cBhvr>
                                      <p:by x="105000" y="105000"/>
                                    </p:animScale>
                                  </p:childTnLst>
                                </p:cTn>
                              </p:par>
                              <p:par>
                                <p:cTn id="11" presetID="26" presetClass="emph" presetSubtype="0" repeatCount="20000" fill="hold" grpId="0" nodeType="withEffect">
                                  <p:stCondLst>
                                    <p:cond delay="0"/>
                                  </p:stCondLst>
                                  <p:childTnLst>
                                    <p:animEffect transition="out" filter="fade">
                                      <p:cBhvr>
                                        <p:cTn id="12" dur="1000" tmFilter="0, 0; .2, .5; .8, .5; 1, 0"/>
                                        <p:tgtEl>
                                          <p:spTgt spid="19"/>
                                        </p:tgtEl>
                                      </p:cBhvr>
                                    </p:animEffect>
                                    <p:animScale>
                                      <p:cBhvr>
                                        <p:cTn id="13" dur="500" autoRev="1" fill="hold"/>
                                        <p:tgtEl>
                                          <p:spTgt spid="19"/>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repeatCount="20000" fill="hold" grpId="0" nodeType="clickEffect">
                                  <p:stCondLst>
                                    <p:cond delay="0"/>
                                  </p:stCondLst>
                                  <p:childTnLst>
                                    <p:animEffect transition="out" filter="fade">
                                      <p:cBhvr>
                                        <p:cTn id="17" dur="1000" tmFilter="0, 0; .2, .5; .8, .5; 1, 0"/>
                                        <p:tgtEl>
                                          <p:spTgt spid="20"/>
                                        </p:tgtEl>
                                      </p:cBhvr>
                                    </p:animEffect>
                                    <p:animScale>
                                      <p:cBhvr>
                                        <p:cTn id="18" dur="500" autoRev="1" fill="hold"/>
                                        <p:tgtEl>
                                          <p:spTgt spid="20"/>
                                        </p:tgtEl>
                                      </p:cBhvr>
                                      <p:by x="105000" y="105000"/>
                                    </p:animScale>
                                  </p:childTnLst>
                                </p:cTn>
                              </p:par>
                              <p:par>
                                <p:cTn id="19" presetID="26" presetClass="emph" presetSubtype="0" repeatCount="20000" fill="hold" nodeType="withEffect">
                                  <p:stCondLst>
                                    <p:cond delay="0"/>
                                  </p:stCondLst>
                                  <p:childTnLst>
                                    <p:animEffect transition="out" filter="fade">
                                      <p:cBhvr>
                                        <p:cTn id="20" dur="1000" tmFilter="0, 0; .2, .5; .8, .5; 1, 0"/>
                                        <p:tgtEl>
                                          <p:spTgt spid="8"/>
                                        </p:tgtEl>
                                      </p:cBhvr>
                                    </p:animEffect>
                                    <p:animScale>
                                      <p:cBhvr>
                                        <p:cTn id="21" dur="500" autoRev="1" fill="hold"/>
                                        <p:tgtEl>
                                          <p:spTgt spid="8"/>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repeatCount="20000" fill="hold" grpId="0" nodeType="clickEffect">
                                  <p:stCondLst>
                                    <p:cond delay="0"/>
                                  </p:stCondLst>
                                  <p:childTnLst>
                                    <p:animEffect transition="out" filter="fade">
                                      <p:cBhvr>
                                        <p:cTn id="25" dur="1000" tmFilter="0, 0; .2, .5; .8, .5; 1, 0"/>
                                        <p:tgtEl>
                                          <p:spTgt spid="17"/>
                                        </p:tgtEl>
                                      </p:cBhvr>
                                    </p:animEffect>
                                    <p:animScale>
                                      <p:cBhvr>
                                        <p:cTn id="26" dur="500" autoRev="1" fill="hold"/>
                                        <p:tgtEl>
                                          <p:spTgt spid="17"/>
                                        </p:tgtEl>
                                      </p:cBhvr>
                                      <p:by x="105000" y="105000"/>
                                    </p:animScale>
                                  </p:childTnLst>
                                </p:cTn>
                              </p:par>
                              <p:par>
                                <p:cTn id="27" presetID="26" presetClass="emph" presetSubtype="0" repeatCount="20000" fill="hold" nodeType="withEffect">
                                  <p:stCondLst>
                                    <p:cond delay="0"/>
                                  </p:stCondLst>
                                  <p:childTnLst>
                                    <p:animEffect transition="out" filter="fade">
                                      <p:cBhvr>
                                        <p:cTn id="28" dur="1000" tmFilter="0, 0; .2, .5; .8, .5; 1, 0"/>
                                        <p:tgtEl>
                                          <p:spTgt spid="18"/>
                                        </p:tgtEl>
                                      </p:cBhvr>
                                    </p:animEffect>
                                    <p:animScale>
                                      <p:cBhvr>
                                        <p:cTn id="29" dur="5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AF545B-0453-4D4A-8CE2-36D4BCE5EC20}"/>
              </a:ext>
            </a:extLst>
          </p:cNvPr>
          <p:cNvSpPr>
            <a:spLocks noGrp="1"/>
          </p:cNvSpPr>
          <p:nvPr>
            <p:ph type="title"/>
          </p:nvPr>
        </p:nvSpPr>
        <p:spPr>
          <a:xfrm>
            <a:off x="539750" y="337416"/>
            <a:ext cx="7236000" cy="475529"/>
          </a:xfrm>
        </p:spPr>
        <p:txBody>
          <a:bodyPr/>
          <a:lstStyle/>
          <a:p>
            <a:r>
              <a:rPr kumimoji="1" lang="ja-JP" altLang="en-US" dirty="0"/>
              <a:t>ボランティアの満足度を上げるため</a:t>
            </a:r>
            <a:r>
              <a:rPr lang="ja-JP" altLang="en-US" dirty="0"/>
              <a:t>には</a:t>
            </a:r>
            <a:endParaRPr kumimoji="1" lang="ja-JP" altLang="en-US" dirty="0"/>
          </a:p>
        </p:txBody>
      </p:sp>
      <p:sp>
        <p:nvSpPr>
          <p:cNvPr id="4" name="四角形: 角を丸くする 3">
            <a:extLst>
              <a:ext uri="{FF2B5EF4-FFF2-40B4-BE49-F238E27FC236}">
                <a16:creationId xmlns:a16="http://schemas.microsoft.com/office/drawing/2014/main" id="{0D045D5D-B7CC-476A-B6AC-13C3BD2658B3}"/>
              </a:ext>
            </a:extLst>
          </p:cNvPr>
          <p:cNvSpPr/>
          <p:nvPr/>
        </p:nvSpPr>
        <p:spPr bwMode="gray">
          <a:xfrm>
            <a:off x="431728" y="1412875"/>
            <a:ext cx="8280543" cy="2491305"/>
          </a:xfrm>
          <a:prstGeom prst="roundRect">
            <a:avLst>
              <a:gd name="adj" fmla="val 1592"/>
            </a:avLst>
          </a:prstGeom>
          <a:solidFill>
            <a:schemeClr val="accent3">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324000" tIns="216000" rIns="324000" bIns="0" numCol="1" spcCol="0" rtlCol="0" fromWordArt="0" anchor="t" anchorCtr="0" forceAA="0" compatLnSpc="1">
            <a:prstTxWarp prst="textNoShape">
              <a:avLst/>
            </a:prstTxWarp>
            <a:noAutofit/>
          </a:bodyPr>
          <a:lstStyle/>
          <a:p>
            <a:pPr defTabSz="1885950" eaLnBrk="1" hangingPunct="1">
              <a:lnSpc>
                <a:spcPct val="130000"/>
              </a:lnSpc>
              <a:spcBef>
                <a:spcPct val="20000"/>
              </a:spcBef>
            </a:pPr>
            <a:endParaRPr lang="ja-JP" altLang="en-US" sz="2000">
              <a:latin typeface="+mn-ea"/>
              <a:ea typeface="+mn-ea"/>
            </a:endParaRPr>
          </a:p>
        </p:txBody>
      </p:sp>
      <p:sp>
        <p:nvSpPr>
          <p:cNvPr id="5" name="四角形: 角を丸くする 4">
            <a:extLst>
              <a:ext uri="{FF2B5EF4-FFF2-40B4-BE49-F238E27FC236}">
                <a16:creationId xmlns:a16="http://schemas.microsoft.com/office/drawing/2014/main" id="{C551ADF9-E2F4-4A1A-8BB9-B729F8B103BD}"/>
              </a:ext>
            </a:extLst>
          </p:cNvPr>
          <p:cNvSpPr/>
          <p:nvPr/>
        </p:nvSpPr>
        <p:spPr bwMode="gray">
          <a:xfrm>
            <a:off x="624093" y="1528691"/>
            <a:ext cx="7895814" cy="2159732"/>
          </a:xfrm>
          <a:prstGeom prst="roundRect">
            <a:avLst>
              <a:gd name="adj" fmla="val 1592"/>
            </a:avLst>
          </a:prstGeom>
          <a:solidFill>
            <a:schemeClr val="bg1"/>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324000" tIns="216000" rIns="324000" bIns="0" numCol="1" spcCol="0" rtlCol="0" fromWordArt="0" anchor="t" anchorCtr="0" forceAA="0" compatLnSpc="1">
            <a:prstTxWarp prst="textNoShape">
              <a:avLst/>
            </a:prstTxWarp>
            <a:noAutofit/>
          </a:bodyPr>
          <a:lstStyle/>
          <a:p>
            <a:pPr defTabSz="1885950" eaLnBrk="1" hangingPunct="1">
              <a:lnSpc>
                <a:spcPct val="130000"/>
              </a:lnSpc>
              <a:spcBef>
                <a:spcPct val="20000"/>
              </a:spcBef>
            </a:pPr>
            <a:endParaRPr lang="ja-JP" altLang="en-US" sz="2000">
              <a:latin typeface="+mn-ea"/>
              <a:ea typeface="+mn-ea"/>
            </a:endParaRPr>
          </a:p>
        </p:txBody>
      </p:sp>
      <p:grpSp>
        <p:nvGrpSpPr>
          <p:cNvPr id="30" name="グループ化 29">
            <a:extLst>
              <a:ext uri="{FF2B5EF4-FFF2-40B4-BE49-F238E27FC236}">
                <a16:creationId xmlns:a16="http://schemas.microsoft.com/office/drawing/2014/main" id="{70D74905-C213-491D-AFDA-8E18C27CA7B2}"/>
              </a:ext>
            </a:extLst>
          </p:cNvPr>
          <p:cNvGrpSpPr/>
          <p:nvPr/>
        </p:nvGrpSpPr>
        <p:grpSpPr>
          <a:xfrm>
            <a:off x="1143028" y="1945228"/>
            <a:ext cx="2833688" cy="625264"/>
            <a:chOff x="1615639" y="1649437"/>
            <a:chExt cx="2833688" cy="625264"/>
          </a:xfrm>
        </p:grpSpPr>
        <p:sp>
          <p:nvSpPr>
            <p:cNvPr id="6" name="正方形/長方形 5">
              <a:extLst>
                <a:ext uri="{FF2B5EF4-FFF2-40B4-BE49-F238E27FC236}">
                  <a16:creationId xmlns:a16="http://schemas.microsoft.com/office/drawing/2014/main" id="{D8070973-089C-49B5-98B2-F6C332A6891C}"/>
                </a:ext>
              </a:extLst>
            </p:cNvPr>
            <p:cNvSpPr/>
            <p:nvPr/>
          </p:nvSpPr>
          <p:spPr bwMode="gray">
            <a:xfrm>
              <a:off x="1733685" y="1649437"/>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dirty="0">
                  <a:solidFill>
                    <a:srgbClr val="D80B72"/>
                  </a:solidFill>
                  <a:latin typeface="メイリオ" panose="020B0604030504040204" pitchFamily="50" charset="-128"/>
                  <a:ea typeface="メイリオ" panose="020B0604030504040204" pitchFamily="50" charset="-128"/>
                </a:rPr>
                <a:t>G</a:t>
              </a:r>
            </a:p>
          </p:txBody>
        </p:sp>
        <p:sp>
          <p:nvSpPr>
            <p:cNvPr id="12" name="正方形/長方形 11">
              <a:extLst>
                <a:ext uri="{FF2B5EF4-FFF2-40B4-BE49-F238E27FC236}">
                  <a16:creationId xmlns:a16="http://schemas.microsoft.com/office/drawing/2014/main" id="{3F12F952-7C79-48DF-81AE-3D1647813F1A}"/>
                </a:ext>
              </a:extLst>
            </p:cNvPr>
            <p:cNvSpPr/>
            <p:nvPr/>
          </p:nvSpPr>
          <p:spPr bwMode="gray">
            <a:xfrm>
              <a:off x="2541327" y="1734701"/>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err="1">
                  <a:solidFill>
                    <a:schemeClr val="tx1">
                      <a:lumMod val="75000"/>
                      <a:lumOff val="25000"/>
                    </a:schemeClr>
                  </a:solidFill>
                  <a:latin typeface="メイリオ" panose="020B0604030504040204" pitchFamily="50" charset="-128"/>
                  <a:ea typeface="メイリオ" panose="020B0604030504040204" pitchFamily="50" charset="-128"/>
                </a:rPr>
                <a:t>rowth</a:t>
              </a:r>
              <a:endParaRPr lang="en-US" altLang="ja-JP" sz="2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605A21C5-C872-4311-B297-3C72E1FD30D8}"/>
                </a:ext>
              </a:extLst>
            </p:cNvPr>
            <p:cNvSpPr/>
            <p:nvPr/>
          </p:nvSpPr>
          <p:spPr bwMode="gray">
            <a:xfrm>
              <a:off x="1615639" y="1649437"/>
              <a:ext cx="288000" cy="540000"/>
            </a:xfrm>
            <a:prstGeom prst="rect">
              <a:avLst/>
            </a:prstGeom>
            <a:solidFill>
              <a:srgbClr val="D80B7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grpSp>
      <p:grpSp>
        <p:nvGrpSpPr>
          <p:cNvPr id="32" name="グループ化 31">
            <a:extLst>
              <a:ext uri="{FF2B5EF4-FFF2-40B4-BE49-F238E27FC236}">
                <a16:creationId xmlns:a16="http://schemas.microsoft.com/office/drawing/2014/main" id="{2ABC395D-D3CF-41A2-A15E-14F0D4A0D598}"/>
              </a:ext>
            </a:extLst>
          </p:cNvPr>
          <p:cNvGrpSpPr/>
          <p:nvPr/>
        </p:nvGrpSpPr>
        <p:grpSpPr>
          <a:xfrm>
            <a:off x="6146542" y="1979815"/>
            <a:ext cx="2833688" cy="625264"/>
            <a:chOff x="1615639" y="3060761"/>
            <a:chExt cx="2833688" cy="625264"/>
          </a:xfrm>
        </p:grpSpPr>
        <p:sp>
          <p:nvSpPr>
            <p:cNvPr id="8" name="正方形/長方形 7">
              <a:extLst>
                <a:ext uri="{FF2B5EF4-FFF2-40B4-BE49-F238E27FC236}">
                  <a16:creationId xmlns:a16="http://schemas.microsoft.com/office/drawing/2014/main" id="{4F0E628F-6778-4BD2-9DB1-A7EF0467AD40}"/>
                </a:ext>
              </a:extLst>
            </p:cNvPr>
            <p:cNvSpPr/>
            <p:nvPr/>
          </p:nvSpPr>
          <p:spPr bwMode="gray">
            <a:xfrm>
              <a:off x="1733685" y="3060761"/>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dirty="0">
                  <a:solidFill>
                    <a:srgbClr val="E6E239"/>
                  </a:solidFill>
                  <a:latin typeface="メイリオ" panose="020B0604030504040204" pitchFamily="50" charset="-128"/>
                  <a:ea typeface="メイリオ" panose="020B0604030504040204" pitchFamily="50" charset="-128"/>
                </a:rPr>
                <a:t>V</a:t>
              </a:r>
            </a:p>
          </p:txBody>
        </p:sp>
        <p:sp>
          <p:nvSpPr>
            <p:cNvPr id="14" name="正方形/長方形 13">
              <a:extLst>
                <a:ext uri="{FF2B5EF4-FFF2-40B4-BE49-F238E27FC236}">
                  <a16:creationId xmlns:a16="http://schemas.microsoft.com/office/drawing/2014/main" id="{ACC14802-41B6-4388-A7F0-C02F8F363EC9}"/>
                </a:ext>
              </a:extLst>
            </p:cNvPr>
            <p:cNvSpPr/>
            <p:nvPr/>
          </p:nvSpPr>
          <p:spPr bwMode="gray">
            <a:xfrm>
              <a:off x="2541327" y="3146025"/>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err="1">
                  <a:solidFill>
                    <a:schemeClr val="tx1">
                      <a:lumMod val="75000"/>
                      <a:lumOff val="25000"/>
                    </a:schemeClr>
                  </a:solidFill>
                  <a:latin typeface="メイリオ" panose="020B0604030504040204" pitchFamily="50" charset="-128"/>
                  <a:ea typeface="メイリオ" panose="020B0604030504040204" pitchFamily="50" charset="-128"/>
                </a:rPr>
                <a:t>oice</a:t>
              </a:r>
              <a:endParaRPr lang="en-US" altLang="ja-JP" sz="2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F6930D9C-F4DA-4B70-AADA-3BA13533149C}"/>
                </a:ext>
              </a:extLst>
            </p:cNvPr>
            <p:cNvSpPr/>
            <p:nvPr/>
          </p:nvSpPr>
          <p:spPr bwMode="gray">
            <a:xfrm>
              <a:off x="1615639" y="3060761"/>
              <a:ext cx="288000" cy="540000"/>
            </a:xfrm>
            <a:prstGeom prst="rect">
              <a:avLst/>
            </a:prstGeom>
            <a:solidFill>
              <a:srgbClr val="E6E239"/>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grpSp>
      <p:grpSp>
        <p:nvGrpSpPr>
          <p:cNvPr id="33" name="グループ化 32">
            <a:extLst>
              <a:ext uri="{FF2B5EF4-FFF2-40B4-BE49-F238E27FC236}">
                <a16:creationId xmlns:a16="http://schemas.microsoft.com/office/drawing/2014/main" id="{A14DADBD-C6B1-4667-9088-D4941A92EDFB}"/>
              </a:ext>
            </a:extLst>
          </p:cNvPr>
          <p:cNvGrpSpPr/>
          <p:nvPr/>
        </p:nvGrpSpPr>
        <p:grpSpPr>
          <a:xfrm>
            <a:off x="6156818" y="2870412"/>
            <a:ext cx="2833688" cy="625264"/>
            <a:chOff x="1615639" y="3766423"/>
            <a:chExt cx="2833688" cy="625264"/>
          </a:xfrm>
        </p:grpSpPr>
        <p:sp>
          <p:nvSpPr>
            <p:cNvPr id="9" name="正方形/長方形 8">
              <a:extLst>
                <a:ext uri="{FF2B5EF4-FFF2-40B4-BE49-F238E27FC236}">
                  <a16:creationId xmlns:a16="http://schemas.microsoft.com/office/drawing/2014/main" id="{E22F0D99-46EA-4CCC-AB3F-64797F9ABE5A}"/>
                </a:ext>
              </a:extLst>
            </p:cNvPr>
            <p:cNvSpPr/>
            <p:nvPr/>
          </p:nvSpPr>
          <p:spPr bwMode="gray">
            <a:xfrm>
              <a:off x="1733685" y="3766423"/>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dirty="0">
                  <a:solidFill>
                    <a:srgbClr val="783289"/>
                  </a:solidFill>
                  <a:latin typeface="メイリオ" panose="020B0604030504040204" pitchFamily="50" charset="-128"/>
                  <a:ea typeface="メイリオ" panose="020B0604030504040204" pitchFamily="50" charset="-128"/>
                </a:rPr>
                <a:t>E</a:t>
              </a:r>
            </a:p>
          </p:txBody>
        </p:sp>
        <p:sp>
          <p:nvSpPr>
            <p:cNvPr id="15" name="正方形/長方形 14">
              <a:extLst>
                <a:ext uri="{FF2B5EF4-FFF2-40B4-BE49-F238E27FC236}">
                  <a16:creationId xmlns:a16="http://schemas.microsoft.com/office/drawing/2014/main" id="{8E6F576B-BE55-4594-835B-7D5FE782A650}"/>
                </a:ext>
              </a:extLst>
            </p:cNvPr>
            <p:cNvSpPr/>
            <p:nvPr/>
          </p:nvSpPr>
          <p:spPr bwMode="gray">
            <a:xfrm>
              <a:off x="2541327" y="3851687"/>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dirty="0" err="1">
                  <a:solidFill>
                    <a:schemeClr val="tx1">
                      <a:lumMod val="75000"/>
                      <a:lumOff val="25000"/>
                    </a:schemeClr>
                  </a:solidFill>
                  <a:latin typeface="メイリオ" panose="020B0604030504040204" pitchFamily="50" charset="-128"/>
                  <a:ea typeface="メイリオ" panose="020B0604030504040204" pitchFamily="50" charset="-128"/>
                </a:rPr>
                <a:t>xperience</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64B77953-876B-4A1F-BCC3-0A9DCD53EB04}"/>
                </a:ext>
              </a:extLst>
            </p:cNvPr>
            <p:cNvSpPr/>
            <p:nvPr/>
          </p:nvSpPr>
          <p:spPr bwMode="gray">
            <a:xfrm>
              <a:off x="1615639" y="3766423"/>
              <a:ext cx="288000" cy="540000"/>
            </a:xfrm>
            <a:prstGeom prst="rect">
              <a:avLst/>
            </a:prstGeom>
            <a:solidFill>
              <a:srgbClr val="783289"/>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grpSp>
      <p:grpSp>
        <p:nvGrpSpPr>
          <p:cNvPr id="34" name="グループ化 33">
            <a:extLst>
              <a:ext uri="{FF2B5EF4-FFF2-40B4-BE49-F238E27FC236}">
                <a16:creationId xmlns:a16="http://schemas.microsoft.com/office/drawing/2014/main" id="{3C5CE979-29A3-4CD4-9F35-5CCC66CBCE51}"/>
              </a:ext>
            </a:extLst>
          </p:cNvPr>
          <p:cNvGrpSpPr/>
          <p:nvPr/>
        </p:nvGrpSpPr>
        <p:grpSpPr>
          <a:xfrm>
            <a:off x="3526632" y="2856882"/>
            <a:ext cx="2833688" cy="625264"/>
            <a:chOff x="1615639" y="4472085"/>
            <a:chExt cx="2833688" cy="625264"/>
          </a:xfrm>
        </p:grpSpPr>
        <p:sp>
          <p:nvSpPr>
            <p:cNvPr id="10" name="正方形/長方形 9">
              <a:extLst>
                <a:ext uri="{FF2B5EF4-FFF2-40B4-BE49-F238E27FC236}">
                  <a16:creationId xmlns:a16="http://schemas.microsoft.com/office/drawing/2014/main" id="{AAB76CAE-CA8C-4378-A22D-7B7384D95492}"/>
                </a:ext>
              </a:extLst>
            </p:cNvPr>
            <p:cNvSpPr/>
            <p:nvPr/>
          </p:nvSpPr>
          <p:spPr bwMode="gray">
            <a:xfrm>
              <a:off x="1733685" y="4472085"/>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dirty="0">
                  <a:solidFill>
                    <a:srgbClr val="D80B72"/>
                  </a:solidFill>
                  <a:latin typeface="メイリオ" panose="020B0604030504040204" pitchFamily="50" charset="-128"/>
                  <a:ea typeface="メイリオ" panose="020B0604030504040204" pitchFamily="50" charset="-128"/>
                </a:rPr>
                <a:t>R</a:t>
              </a:r>
            </a:p>
          </p:txBody>
        </p:sp>
        <p:sp>
          <p:nvSpPr>
            <p:cNvPr id="16" name="正方形/長方形 15">
              <a:extLst>
                <a:ext uri="{FF2B5EF4-FFF2-40B4-BE49-F238E27FC236}">
                  <a16:creationId xmlns:a16="http://schemas.microsoft.com/office/drawing/2014/main" id="{618C5F01-9F66-45E8-952B-4F28E3CB975A}"/>
                </a:ext>
              </a:extLst>
            </p:cNvPr>
            <p:cNvSpPr/>
            <p:nvPr/>
          </p:nvSpPr>
          <p:spPr bwMode="gray">
            <a:xfrm>
              <a:off x="2541327" y="4557349"/>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dirty="0" err="1">
                  <a:solidFill>
                    <a:schemeClr val="tx1">
                      <a:lumMod val="75000"/>
                      <a:lumOff val="25000"/>
                    </a:schemeClr>
                  </a:solidFill>
                  <a:latin typeface="メイリオ" panose="020B0604030504040204" pitchFamily="50" charset="-128"/>
                  <a:ea typeface="メイリオ" panose="020B0604030504040204" pitchFamily="50" charset="-128"/>
                </a:rPr>
                <a:t>ecognition</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7" name="正方形/長方形 26">
              <a:extLst>
                <a:ext uri="{FF2B5EF4-FFF2-40B4-BE49-F238E27FC236}">
                  <a16:creationId xmlns:a16="http://schemas.microsoft.com/office/drawing/2014/main" id="{73717A89-6CFF-43B2-AEFE-15338D84DA58}"/>
                </a:ext>
              </a:extLst>
            </p:cNvPr>
            <p:cNvSpPr/>
            <p:nvPr/>
          </p:nvSpPr>
          <p:spPr bwMode="gray">
            <a:xfrm>
              <a:off x="1615639" y="4472085"/>
              <a:ext cx="288000" cy="540000"/>
            </a:xfrm>
            <a:prstGeom prst="rect">
              <a:avLst/>
            </a:prstGeom>
            <a:solidFill>
              <a:srgbClr val="D80B7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grpSp>
      <p:grpSp>
        <p:nvGrpSpPr>
          <p:cNvPr id="35" name="グループ化 34">
            <a:extLst>
              <a:ext uri="{FF2B5EF4-FFF2-40B4-BE49-F238E27FC236}">
                <a16:creationId xmlns:a16="http://schemas.microsoft.com/office/drawing/2014/main" id="{A88E9ACB-18DC-45F1-B988-7E68EFAD356E}"/>
              </a:ext>
            </a:extLst>
          </p:cNvPr>
          <p:cNvGrpSpPr/>
          <p:nvPr/>
        </p:nvGrpSpPr>
        <p:grpSpPr>
          <a:xfrm>
            <a:off x="1163577" y="2853630"/>
            <a:ext cx="2833688" cy="625264"/>
            <a:chOff x="1615639" y="5177749"/>
            <a:chExt cx="2833688" cy="625264"/>
          </a:xfrm>
        </p:grpSpPr>
        <p:sp>
          <p:nvSpPr>
            <p:cNvPr id="11" name="正方形/長方形 10">
              <a:extLst>
                <a:ext uri="{FF2B5EF4-FFF2-40B4-BE49-F238E27FC236}">
                  <a16:creationId xmlns:a16="http://schemas.microsoft.com/office/drawing/2014/main" id="{E935FC8B-05D4-4C0C-9D40-EDADC74787F1}"/>
                </a:ext>
              </a:extLst>
            </p:cNvPr>
            <p:cNvSpPr/>
            <p:nvPr/>
          </p:nvSpPr>
          <p:spPr bwMode="gray">
            <a:xfrm>
              <a:off x="1733685" y="5177749"/>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dirty="0">
                  <a:solidFill>
                    <a:srgbClr val="E6E239"/>
                  </a:solidFill>
                  <a:latin typeface="メイリオ" panose="020B0604030504040204" pitchFamily="50" charset="-128"/>
                  <a:ea typeface="メイリオ" panose="020B0604030504040204" pitchFamily="50" charset="-128"/>
                </a:rPr>
                <a:t>S</a:t>
              </a:r>
            </a:p>
          </p:txBody>
        </p:sp>
        <p:sp>
          <p:nvSpPr>
            <p:cNvPr id="17" name="正方形/長方形 16">
              <a:extLst>
                <a:ext uri="{FF2B5EF4-FFF2-40B4-BE49-F238E27FC236}">
                  <a16:creationId xmlns:a16="http://schemas.microsoft.com/office/drawing/2014/main" id="{DF9F3780-D27B-4641-89AD-9F46AB695D65}"/>
                </a:ext>
              </a:extLst>
            </p:cNvPr>
            <p:cNvSpPr/>
            <p:nvPr/>
          </p:nvSpPr>
          <p:spPr bwMode="gray">
            <a:xfrm>
              <a:off x="2541327" y="5263013"/>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dirty="0" err="1">
                  <a:solidFill>
                    <a:schemeClr val="tx1">
                      <a:lumMod val="75000"/>
                      <a:lumOff val="25000"/>
                    </a:schemeClr>
                  </a:solidFill>
                  <a:latin typeface="メイリオ" panose="020B0604030504040204" pitchFamily="50" charset="-128"/>
                  <a:ea typeface="メイリオ" panose="020B0604030504040204" pitchFamily="50" charset="-128"/>
                </a:rPr>
                <a:t>ocial</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1B1FC522-A3C2-422F-9767-9B347CCE604D}"/>
                </a:ext>
              </a:extLst>
            </p:cNvPr>
            <p:cNvSpPr/>
            <p:nvPr/>
          </p:nvSpPr>
          <p:spPr bwMode="gray">
            <a:xfrm>
              <a:off x="1615639" y="5177749"/>
              <a:ext cx="288000" cy="540000"/>
            </a:xfrm>
            <a:prstGeom prst="rect">
              <a:avLst/>
            </a:prstGeom>
            <a:solidFill>
              <a:srgbClr val="E6E239"/>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grpSp>
      <p:grpSp>
        <p:nvGrpSpPr>
          <p:cNvPr id="31" name="グループ化 30">
            <a:extLst>
              <a:ext uri="{FF2B5EF4-FFF2-40B4-BE49-F238E27FC236}">
                <a16:creationId xmlns:a16="http://schemas.microsoft.com/office/drawing/2014/main" id="{DD3E91DB-2C81-497E-A483-443D34A872F2}"/>
              </a:ext>
            </a:extLst>
          </p:cNvPr>
          <p:cNvGrpSpPr/>
          <p:nvPr/>
        </p:nvGrpSpPr>
        <p:grpSpPr>
          <a:xfrm>
            <a:off x="3536906" y="1972796"/>
            <a:ext cx="2833688" cy="625264"/>
            <a:chOff x="1615639" y="2355099"/>
            <a:chExt cx="2833688" cy="625264"/>
          </a:xfrm>
        </p:grpSpPr>
        <p:sp>
          <p:nvSpPr>
            <p:cNvPr id="7" name="正方形/長方形 6">
              <a:extLst>
                <a:ext uri="{FF2B5EF4-FFF2-40B4-BE49-F238E27FC236}">
                  <a16:creationId xmlns:a16="http://schemas.microsoft.com/office/drawing/2014/main" id="{089D5057-11C6-4FB6-810F-AC58DE176E28}"/>
                </a:ext>
              </a:extLst>
            </p:cNvPr>
            <p:cNvSpPr/>
            <p:nvPr/>
          </p:nvSpPr>
          <p:spPr bwMode="gray">
            <a:xfrm>
              <a:off x="1733685" y="2355099"/>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a:solidFill>
                    <a:srgbClr val="02B4C0"/>
                  </a:solidFill>
                  <a:latin typeface="メイリオ" panose="020B0604030504040204" pitchFamily="50" charset="-128"/>
                  <a:ea typeface="メイリオ" panose="020B0604030504040204" pitchFamily="50" charset="-128"/>
                </a:rPr>
                <a:t>I</a:t>
              </a:r>
            </a:p>
          </p:txBody>
        </p:sp>
        <p:sp>
          <p:nvSpPr>
            <p:cNvPr id="13" name="正方形/長方形 12">
              <a:extLst>
                <a:ext uri="{FF2B5EF4-FFF2-40B4-BE49-F238E27FC236}">
                  <a16:creationId xmlns:a16="http://schemas.microsoft.com/office/drawing/2014/main" id="{29515ACB-B74F-4697-90F7-22D348E5E357}"/>
                </a:ext>
              </a:extLst>
            </p:cNvPr>
            <p:cNvSpPr/>
            <p:nvPr/>
          </p:nvSpPr>
          <p:spPr bwMode="gray">
            <a:xfrm>
              <a:off x="2541327" y="2440363"/>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dirty="0" err="1">
                  <a:solidFill>
                    <a:schemeClr val="tx1">
                      <a:lumMod val="75000"/>
                      <a:lumOff val="25000"/>
                    </a:schemeClr>
                  </a:solidFill>
                  <a:latin typeface="メイリオ" panose="020B0604030504040204" pitchFamily="50" charset="-128"/>
                  <a:ea typeface="メイリオ" panose="020B0604030504040204" pitchFamily="50" charset="-128"/>
                </a:rPr>
                <a:t>mpact</a:t>
              </a:r>
              <a:endParaRPr lang="en-US" altLang="ja-JP" sz="2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C8E242A2-9B5A-4D62-B5AB-E0697BB9070B}"/>
                </a:ext>
              </a:extLst>
            </p:cNvPr>
            <p:cNvSpPr/>
            <p:nvPr/>
          </p:nvSpPr>
          <p:spPr bwMode="gray">
            <a:xfrm>
              <a:off x="1615639" y="2355099"/>
              <a:ext cx="288000" cy="540000"/>
            </a:xfrm>
            <a:prstGeom prst="rect">
              <a:avLst/>
            </a:prstGeom>
            <a:solidFill>
              <a:srgbClr val="02B4C0"/>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grpSp>
      <p:sp>
        <p:nvSpPr>
          <p:cNvPr id="36" name="四角形: 角を丸くする 35">
            <a:extLst>
              <a:ext uri="{FF2B5EF4-FFF2-40B4-BE49-F238E27FC236}">
                <a16:creationId xmlns:a16="http://schemas.microsoft.com/office/drawing/2014/main" id="{9DAA6E64-86A5-4D00-B3BF-F539FF2C4124}"/>
              </a:ext>
            </a:extLst>
          </p:cNvPr>
          <p:cNvSpPr/>
          <p:nvPr/>
        </p:nvSpPr>
        <p:spPr bwMode="gray">
          <a:xfrm>
            <a:off x="1661103" y="1090161"/>
            <a:ext cx="5657408" cy="645428"/>
          </a:xfrm>
          <a:prstGeom prst="roundRect">
            <a:avLst>
              <a:gd name="adj" fmla="val 50000"/>
            </a:avLst>
          </a:prstGeom>
          <a:solidFill>
            <a:schemeClr val="bg1"/>
          </a:solidFill>
          <a:ln w="31750" cap="rnd" cmpd="sng" algn="ctr">
            <a:solidFill>
              <a:schemeClr val="accent3"/>
            </a:solidFill>
            <a:prstDash val="solid"/>
            <a:round/>
            <a:headEnd type="none" w="med" len="med"/>
            <a:tailEnd type="none" w="med" len="med"/>
          </a:ln>
          <a:effectLst/>
        </p:spPr>
        <p:txBody>
          <a:bodyPr rot="0" spcFirstLastPara="0" vertOverflow="overflow" horzOverflow="overflow" vert="horz" wrap="square" lIns="288000" tIns="36000" rIns="324000" bIns="0" numCol="1" spcCol="0" rtlCol="0" fromWordArt="0" anchor="t" anchorCtr="0" forceAA="0" compatLnSpc="1">
            <a:prstTxWarp prst="textNoShape">
              <a:avLst/>
            </a:prstTxWarp>
            <a:noAutofit/>
          </a:bodyPr>
          <a:lstStyle/>
          <a:p>
            <a:pPr algn="ctr" defTabSz="1885950" eaLnBrk="1" hangingPunct="1">
              <a:lnSpc>
                <a:spcPct val="120000"/>
              </a:lnSpc>
              <a:spcBef>
                <a:spcPts val="0"/>
              </a:spcBef>
              <a:spcAft>
                <a:spcPts val="0"/>
              </a:spcAft>
            </a:pPr>
            <a:r>
              <a:rPr lang="en-US" altLang="ja-JP" b="1" dirty="0">
                <a:solidFill>
                  <a:schemeClr val="accent3"/>
                </a:solidFill>
                <a:latin typeface="+mn-ea"/>
                <a:ea typeface="+mn-ea"/>
              </a:rPr>
              <a:t>GIVERS</a:t>
            </a:r>
            <a:r>
              <a:rPr lang="ja-JP" altLang="en-US" b="1" dirty="0">
                <a:solidFill>
                  <a:schemeClr val="accent3"/>
                </a:solidFill>
                <a:latin typeface="+mn-ea"/>
                <a:ea typeface="+mn-ea"/>
              </a:rPr>
              <a:t>（ギバーズ）</a:t>
            </a:r>
          </a:p>
        </p:txBody>
      </p:sp>
      <p:sp>
        <p:nvSpPr>
          <p:cNvPr id="37" name="正方形/長方形 36">
            <a:extLst>
              <a:ext uri="{FF2B5EF4-FFF2-40B4-BE49-F238E27FC236}">
                <a16:creationId xmlns:a16="http://schemas.microsoft.com/office/drawing/2014/main" id="{D206EAA3-3424-49A1-95B6-D6E52F0F98A1}"/>
              </a:ext>
            </a:extLst>
          </p:cNvPr>
          <p:cNvSpPr/>
          <p:nvPr/>
        </p:nvSpPr>
        <p:spPr bwMode="gray">
          <a:xfrm>
            <a:off x="452063" y="4176390"/>
            <a:ext cx="8152187"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ts val="0"/>
              </a:spcBef>
              <a:buClr>
                <a:srgbClr val="0000FF"/>
              </a:buClr>
            </a:pPr>
            <a:r>
              <a:rPr lang="ja-JP" altLang="en-US" dirty="0">
                <a:solidFill>
                  <a:schemeClr val="bg2">
                    <a:lumMod val="25000"/>
                  </a:schemeClr>
                </a:solidFill>
                <a:latin typeface="メイリオ" panose="020B0604030504040204" pitchFamily="50" charset="-128"/>
                <a:ea typeface="メイリオ" panose="020B0604030504040204" pitchFamily="50" charset="-128"/>
              </a:rPr>
              <a:t>スポーツボランティア組織やイベント主催者が、スポーツボランティアに参加する人の満足度を上げ、継続的に参加してもらうために意識すべき６つのポイント。​</a:t>
            </a:r>
          </a:p>
          <a:p>
            <a:pPr eaLnBrk="1" hangingPunct="1">
              <a:lnSpc>
                <a:spcPct val="120000"/>
              </a:lnSpc>
              <a:spcBef>
                <a:spcPts val="0"/>
              </a:spcBef>
              <a:buClr>
                <a:srgbClr val="0000FF"/>
              </a:buClr>
            </a:pPr>
            <a:endParaRPr lang="ja-JP" altLang="en-US" sz="20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9" name="Text Box 4">
            <a:extLst>
              <a:ext uri="{FF2B5EF4-FFF2-40B4-BE49-F238E27FC236}">
                <a16:creationId xmlns:a16="http://schemas.microsoft.com/office/drawing/2014/main" id="{D757C56C-3943-48F3-903E-2C1F9C516E2F}"/>
              </a:ext>
            </a:extLst>
          </p:cNvPr>
          <p:cNvSpPr txBox="1">
            <a:spLocks noChangeArrowheads="1"/>
          </p:cNvSpPr>
          <p:nvPr/>
        </p:nvSpPr>
        <p:spPr bwMode="gray">
          <a:xfrm>
            <a:off x="323850" y="5781586"/>
            <a:ext cx="8496300" cy="600164"/>
          </a:xfrm>
          <a:prstGeom prst="rect">
            <a:avLst/>
          </a:prstGeom>
          <a:noFill/>
          <a:ln>
            <a:noFill/>
          </a:ln>
        </p:spPr>
        <p:txBody>
          <a:bodyPr wrap="square">
            <a:spAutoFit/>
          </a:bodyPr>
          <a:lstStyle>
            <a:lvl1pPr>
              <a:spcBef>
                <a:spcPct val="20000"/>
              </a:spcBef>
              <a:buClr>
                <a:schemeClr val="folHlink"/>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ts val="0"/>
              </a:spcBef>
              <a:buClrTx/>
              <a:buSzTx/>
              <a:buFontTx/>
              <a:buNone/>
              <a:defRPr/>
            </a:pPr>
            <a:r>
              <a:rPr lang="en-US" altLang="ja-JP" sz="1100" dirty="0">
                <a:solidFill>
                  <a:schemeClr val="bg2">
                    <a:lumMod val="25000"/>
                  </a:schemeClr>
                </a:solidFill>
                <a:latin typeface="メイリオ" panose="020B0604030504040204" pitchFamily="50" charset="-128"/>
                <a:ea typeface="メイリオ" panose="020B0604030504040204" pitchFamily="50" charset="-128"/>
              </a:rPr>
              <a:t>GIVERS Using </a:t>
            </a:r>
            <a:r>
              <a:rPr lang="en-US" altLang="ja-JP" sz="1100" dirty="0" err="1">
                <a:solidFill>
                  <a:schemeClr val="bg2">
                    <a:lumMod val="25000"/>
                  </a:schemeClr>
                </a:solidFill>
                <a:latin typeface="メイリオ" panose="020B0604030504040204" pitchFamily="50" charset="-128"/>
                <a:ea typeface="メイリオ" panose="020B0604030504040204" pitchFamily="50" charset="-128"/>
              </a:rPr>
              <a:t>behavioural</a:t>
            </a:r>
            <a:r>
              <a:rPr lang="en-US" altLang="ja-JP" sz="1100" dirty="0">
                <a:solidFill>
                  <a:schemeClr val="bg2">
                    <a:lumMod val="25000"/>
                  </a:schemeClr>
                </a:solidFill>
                <a:latin typeface="メイリオ" panose="020B0604030504040204" pitchFamily="50" charset="-128"/>
                <a:ea typeface="メイリオ" panose="020B0604030504040204" pitchFamily="50" charset="-128"/>
              </a:rPr>
              <a:t> science to recruit and retain volunteers more effectively</a:t>
            </a:r>
          </a:p>
          <a:p>
            <a:pPr algn="ctr" eaLnBrk="1" hangingPunct="1">
              <a:spcBef>
                <a:spcPts val="0"/>
              </a:spcBef>
              <a:buClrTx/>
              <a:buSzTx/>
              <a:buFontTx/>
              <a:buNone/>
              <a:defRPr/>
            </a:pPr>
            <a:r>
              <a:rPr lang="en-US" altLang="ja-JP" sz="1100" dirty="0">
                <a:solidFill>
                  <a:schemeClr val="bg2">
                    <a:lumMod val="25000"/>
                  </a:schemeClr>
                </a:solidFill>
                <a:latin typeface="メイリオ" panose="020B0604030504040204" pitchFamily="50" charset="-128"/>
                <a:ea typeface="メイリオ" panose="020B0604030504040204" pitchFamily="50" charset="-128"/>
              </a:rPr>
              <a:t>Daniel Fujiwara, Ricky Lawton, Will Watt</a:t>
            </a:r>
          </a:p>
          <a:p>
            <a:pPr algn="ctr" eaLnBrk="1" hangingPunct="1">
              <a:spcBef>
                <a:spcPts val="0"/>
              </a:spcBef>
              <a:buClrTx/>
              <a:buSzTx/>
              <a:buFontTx/>
              <a:buNone/>
              <a:defRPr/>
            </a:pPr>
            <a:r>
              <a:rPr lang="en-US" altLang="ja-JP" sz="1100" dirty="0">
                <a:solidFill>
                  <a:schemeClr val="bg2">
                    <a:lumMod val="25000"/>
                  </a:schemeClr>
                </a:solidFill>
                <a:latin typeface="メイリオ" panose="020B0604030504040204" pitchFamily="50" charset="-128"/>
                <a:ea typeface="メイリオ" panose="020B0604030504040204" pitchFamily="50" charset="-128"/>
              </a:rPr>
              <a:t>June 2018</a:t>
            </a:r>
          </a:p>
        </p:txBody>
      </p:sp>
    </p:spTree>
    <p:extLst>
      <p:ext uri="{BB962C8B-B14F-4D97-AF65-F5344CB8AC3E}">
        <p14:creationId xmlns:p14="http://schemas.microsoft.com/office/powerpoint/2010/main" val="14171178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2E14FDD7-E670-4EC3-8439-42BD84CB5E87}"/>
              </a:ext>
            </a:extLst>
          </p:cNvPr>
          <p:cNvSpPr/>
          <p:nvPr/>
        </p:nvSpPr>
        <p:spPr bwMode="gray">
          <a:xfrm>
            <a:off x="323851" y="1136753"/>
            <a:ext cx="8496300" cy="5220000"/>
          </a:xfrm>
          <a:prstGeom prst="roundRect">
            <a:avLst>
              <a:gd name="adj" fmla="val 1592"/>
            </a:avLst>
          </a:prstGeom>
          <a:solidFill>
            <a:schemeClr val="accent3">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324000" tIns="216000" rIns="324000" bIns="0" numCol="1" spcCol="0" rtlCol="0" fromWordArt="0" anchor="t" anchorCtr="0" forceAA="0" compatLnSpc="1">
            <a:prstTxWarp prst="textNoShape">
              <a:avLst/>
            </a:prstTxWarp>
            <a:noAutofit/>
          </a:bodyPr>
          <a:lstStyle/>
          <a:p>
            <a:pPr defTabSz="1885950" eaLnBrk="1" hangingPunct="1">
              <a:lnSpc>
                <a:spcPct val="130000"/>
              </a:lnSpc>
              <a:spcBef>
                <a:spcPct val="20000"/>
              </a:spcBef>
            </a:pPr>
            <a:endParaRPr lang="ja-JP" altLang="en-US" sz="2000">
              <a:latin typeface="+mn-ea"/>
              <a:ea typeface="+mn-ea"/>
            </a:endParaRPr>
          </a:p>
        </p:txBody>
      </p:sp>
      <p:sp>
        <p:nvSpPr>
          <p:cNvPr id="29" name="四角形: 角を丸くする 28">
            <a:extLst>
              <a:ext uri="{FF2B5EF4-FFF2-40B4-BE49-F238E27FC236}">
                <a16:creationId xmlns:a16="http://schemas.microsoft.com/office/drawing/2014/main" id="{7A9175A9-02EE-40F3-8B1B-B01F01F06BB8}"/>
              </a:ext>
            </a:extLst>
          </p:cNvPr>
          <p:cNvSpPr/>
          <p:nvPr/>
        </p:nvSpPr>
        <p:spPr bwMode="gray">
          <a:xfrm>
            <a:off x="612000" y="1424753"/>
            <a:ext cx="7920000" cy="4644000"/>
          </a:xfrm>
          <a:prstGeom prst="roundRect">
            <a:avLst>
              <a:gd name="adj" fmla="val 1592"/>
            </a:avLst>
          </a:prstGeom>
          <a:solidFill>
            <a:schemeClr val="bg1"/>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324000" tIns="216000" rIns="324000" bIns="0" numCol="1" spcCol="0" rtlCol="0" fromWordArt="0" anchor="t" anchorCtr="0" forceAA="0" compatLnSpc="1">
            <a:prstTxWarp prst="textNoShape">
              <a:avLst/>
            </a:prstTxWarp>
            <a:noAutofit/>
          </a:bodyPr>
          <a:lstStyle/>
          <a:p>
            <a:pPr defTabSz="1885950" eaLnBrk="1" hangingPunct="1">
              <a:lnSpc>
                <a:spcPct val="130000"/>
              </a:lnSpc>
              <a:spcBef>
                <a:spcPct val="20000"/>
              </a:spcBef>
            </a:pPr>
            <a:endParaRPr lang="ja-JP" altLang="en-US" sz="2000">
              <a:latin typeface="+mn-ea"/>
              <a:ea typeface="+mn-ea"/>
            </a:endParaRPr>
          </a:p>
        </p:txBody>
      </p:sp>
      <p:sp>
        <p:nvSpPr>
          <p:cNvPr id="10" name="正方形/長方形 9">
            <a:extLst>
              <a:ext uri="{FF2B5EF4-FFF2-40B4-BE49-F238E27FC236}">
                <a16:creationId xmlns:a16="http://schemas.microsoft.com/office/drawing/2014/main" id="{D69C27D3-3AB1-4A54-BA1D-596840F7CB18}"/>
              </a:ext>
            </a:extLst>
          </p:cNvPr>
          <p:cNvSpPr/>
          <p:nvPr/>
        </p:nvSpPr>
        <p:spPr bwMode="gray">
          <a:xfrm>
            <a:off x="1272661" y="1686857"/>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a:solidFill>
                  <a:srgbClr val="D80B72"/>
                </a:solidFill>
                <a:latin typeface="メイリオ" panose="020B0604030504040204" pitchFamily="50" charset="-128"/>
                <a:ea typeface="メイリオ" panose="020B0604030504040204" pitchFamily="50" charset="-128"/>
              </a:rPr>
              <a:t>G</a:t>
            </a:r>
          </a:p>
        </p:txBody>
      </p:sp>
      <p:sp>
        <p:nvSpPr>
          <p:cNvPr id="11" name="正方形/長方形 10">
            <a:extLst>
              <a:ext uri="{FF2B5EF4-FFF2-40B4-BE49-F238E27FC236}">
                <a16:creationId xmlns:a16="http://schemas.microsoft.com/office/drawing/2014/main" id="{9147E944-1678-4792-BB77-0F34E7BA5B47}"/>
              </a:ext>
            </a:extLst>
          </p:cNvPr>
          <p:cNvSpPr/>
          <p:nvPr/>
        </p:nvSpPr>
        <p:spPr bwMode="gray">
          <a:xfrm>
            <a:off x="1268604" y="2392519"/>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a:solidFill>
                  <a:srgbClr val="02B4C0"/>
                </a:solidFill>
                <a:latin typeface="メイリオ" panose="020B0604030504040204" pitchFamily="50" charset="-128"/>
                <a:ea typeface="メイリオ" panose="020B0604030504040204" pitchFamily="50" charset="-128"/>
              </a:rPr>
              <a:t>I</a:t>
            </a:r>
          </a:p>
        </p:txBody>
      </p:sp>
      <p:sp>
        <p:nvSpPr>
          <p:cNvPr id="12" name="正方形/長方形 11">
            <a:extLst>
              <a:ext uri="{FF2B5EF4-FFF2-40B4-BE49-F238E27FC236}">
                <a16:creationId xmlns:a16="http://schemas.microsoft.com/office/drawing/2014/main" id="{6344DDC4-6BA2-4D89-BFD5-D9C8E66AFC96}"/>
              </a:ext>
            </a:extLst>
          </p:cNvPr>
          <p:cNvSpPr/>
          <p:nvPr/>
        </p:nvSpPr>
        <p:spPr bwMode="gray">
          <a:xfrm>
            <a:off x="1272661" y="3098181"/>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a:solidFill>
                  <a:srgbClr val="E6E239"/>
                </a:solidFill>
                <a:latin typeface="メイリオ" panose="020B0604030504040204" pitchFamily="50" charset="-128"/>
                <a:ea typeface="メイリオ" panose="020B0604030504040204" pitchFamily="50" charset="-128"/>
              </a:rPr>
              <a:t>V</a:t>
            </a:r>
          </a:p>
        </p:txBody>
      </p:sp>
      <p:sp>
        <p:nvSpPr>
          <p:cNvPr id="13" name="正方形/長方形 12">
            <a:extLst>
              <a:ext uri="{FF2B5EF4-FFF2-40B4-BE49-F238E27FC236}">
                <a16:creationId xmlns:a16="http://schemas.microsoft.com/office/drawing/2014/main" id="{DE53D1D2-3FB8-4F0D-810C-A59A8A2C8C15}"/>
              </a:ext>
            </a:extLst>
          </p:cNvPr>
          <p:cNvSpPr/>
          <p:nvPr/>
        </p:nvSpPr>
        <p:spPr bwMode="gray">
          <a:xfrm>
            <a:off x="1272661" y="3803843"/>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a:solidFill>
                  <a:srgbClr val="783289"/>
                </a:solidFill>
                <a:latin typeface="メイリオ" panose="020B0604030504040204" pitchFamily="50" charset="-128"/>
                <a:ea typeface="メイリオ" panose="020B0604030504040204" pitchFamily="50" charset="-128"/>
              </a:rPr>
              <a:t>E</a:t>
            </a:r>
          </a:p>
        </p:txBody>
      </p:sp>
      <p:sp>
        <p:nvSpPr>
          <p:cNvPr id="14" name="正方形/長方形 13">
            <a:extLst>
              <a:ext uri="{FF2B5EF4-FFF2-40B4-BE49-F238E27FC236}">
                <a16:creationId xmlns:a16="http://schemas.microsoft.com/office/drawing/2014/main" id="{C23181DF-C757-48B8-8719-BF35FDBC047C}"/>
              </a:ext>
            </a:extLst>
          </p:cNvPr>
          <p:cNvSpPr/>
          <p:nvPr/>
        </p:nvSpPr>
        <p:spPr bwMode="gray">
          <a:xfrm>
            <a:off x="1272661" y="4509505"/>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a:solidFill>
                  <a:srgbClr val="D80B72"/>
                </a:solidFill>
                <a:latin typeface="メイリオ" panose="020B0604030504040204" pitchFamily="50" charset="-128"/>
                <a:ea typeface="メイリオ" panose="020B0604030504040204" pitchFamily="50" charset="-128"/>
              </a:rPr>
              <a:t>R</a:t>
            </a:r>
          </a:p>
        </p:txBody>
      </p:sp>
      <p:sp>
        <p:nvSpPr>
          <p:cNvPr id="15" name="正方形/長方形 14">
            <a:extLst>
              <a:ext uri="{FF2B5EF4-FFF2-40B4-BE49-F238E27FC236}">
                <a16:creationId xmlns:a16="http://schemas.microsoft.com/office/drawing/2014/main" id="{85DBE48E-BC83-4813-9A60-4AE3E00196C5}"/>
              </a:ext>
            </a:extLst>
          </p:cNvPr>
          <p:cNvSpPr/>
          <p:nvPr/>
        </p:nvSpPr>
        <p:spPr bwMode="gray">
          <a:xfrm>
            <a:off x="1272661" y="5215169"/>
            <a:ext cx="1224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algn="ctr" eaLnBrk="1" hangingPunct="1">
              <a:lnSpc>
                <a:spcPct val="120000"/>
              </a:lnSpc>
              <a:spcBef>
                <a:spcPts val="0"/>
              </a:spcBef>
              <a:buClr>
                <a:srgbClr val="0000FF"/>
              </a:buClr>
            </a:pPr>
            <a:r>
              <a:rPr lang="en-US" altLang="ja-JP" sz="4000" b="1">
                <a:solidFill>
                  <a:srgbClr val="E6E239"/>
                </a:solidFill>
                <a:latin typeface="メイリオ" panose="020B0604030504040204" pitchFamily="50" charset="-128"/>
                <a:ea typeface="メイリオ" panose="020B0604030504040204" pitchFamily="50" charset="-128"/>
              </a:rPr>
              <a:t>S</a:t>
            </a:r>
          </a:p>
        </p:txBody>
      </p:sp>
      <p:sp>
        <p:nvSpPr>
          <p:cNvPr id="16" name="正方形/長方形 15">
            <a:extLst>
              <a:ext uri="{FF2B5EF4-FFF2-40B4-BE49-F238E27FC236}">
                <a16:creationId xmlns:a16="http://schemas.microsoft.com/office/drawing/2014/main" id="{A18B6EE1-60E8-47C0-9D3D-FB3998C9C0AB}"/>
              </a:ext>
            </a:extLst>
          </p:cNvPr>
          <p:cNvSpPr/>
          <p:nvPr/>
        </p:nvSpPr>
        <p:spPr bwMode="gray">
          <a:xfrm>
            <a:off x="2080303" y="1772121"/>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err="1">
                <a:solidFill>
                  <a:schemeClr val="tx1">
                    <a:lumMod val="75000"/>
                    <a:lumOff val="25000"/>
                  </a:schemeClr>
                </a:solidFill>
                <a:latin typeface="メイリオ" panose="020B0604030504040204" pitchFamily="50" charset="-128"/>
                <a:ea typeface="メイリオ" panose="020B0604030504040204" pitchFamily="50" charset="-128"/>
              </a:rPr>
              <a:t>rowth</a:t>
            </a:r>
            <a:endParaRPr lang="en-US" altLang="ja-JP" sz="2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BF8A14F-CF7A-48BE-838F-B0B44465AFD5}"/>
              </a:ext>
            </a:extLst>
          </p:cNvPr>
          <p:cNvSpPr/>
          <p:nvPr/>
        </p:nvSpPr>
        <p:spPr bwMode="gray">
          <a:xfrm>
            <a:off x="2080303" y="2477783"/>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err="1">
                <a:solidFill>
                  <a:schemeClr val="tx1">
                    <a:lumMod val="75000"/>
                    <a:lumOff val="25000"/>
                  </a:schemeClr>
                </a:solidFill>
                <a:latin typeface="メイリオ" panose="020B0604030504040204" pitchFamily="50" charset="-128"/>
                <a:ea typeface="メイリオ" panose="020B0604030504040204" pitchFamily="50" charset="-128"/>
              </a:rPr>
              <a:t>mpact</a:t>
            </a:r>
            <a:endParaRPr lang="en-US" altLang="ja-JP" sz="2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FA00DC24-50D2-45F4-960C-CD09D4247672}"/>
              </a:ext>
            </a:extLst>
          </p:cNvPr>
          <p:cNvSpPr/>
          <p:nvPr/>
        </p:nvSpPr>
        <p:spPr bwMode="gray">
          <a:xfrm>
            <a:off x="2080303" y="3183445"/>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err="1">
                <a:solidFill>
                  <a:schemeClr val="tx1">
                    <a:lumMod val="75000"/>
                    <a:lumOff val="25000"/>
                  </a:schemeClr>
                </a:solidFill>
                <a:latin typeface="メイリオ" panose="020B0604030504040204" pitchFamily="50" charset="-128"/>
                <a:ea typeface="メイリオ" panose="020B0604030504040204" pitchFamily="50" charset="-128"/>
              </a:rPr>
              <a:t>oice</a:t>
            </a:r>
            <a:endParaRPr lang="en-US" altLang="ja-JP" sz="2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正方形/長方形 18">
            <a:extLst>
              <a:ext uri="{FF2B5EF4-FFF2-40B4-BE49-F238E27FC236}">
                <a16:creationId xmlns:a16="http://schemas.microsoft.com/office/drawing/2014/main" id="{4109B8FE-0D2B-474C-A770-10439682F920}"/>
              </a:ext>
            </a:extLst>
          </p:cNvPr>
          <p:cNvSpPr/>
          <p:nvPr/>
        </p:nvSpPr>
        <p:spPr bwMode="gray">
          <a:xfrm>
            <a:off x="2080303" y="3889107"/>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err="1">
                <a:solidFill>
                  <a:schemeClr val="tx1">
                    <a:lumMod val="75000"/>
                    <a:lumOff val="25000"/>
                  </a:schemeClr>
                </a:solidFill>
                <a:latin typeface="メイリオ" panose="020B0604030504040204" pitchFamily="50" charset="-128"/>
                <a:ea typeface="メイリオ" panose="020B0604030504040204" pitchFamily="50" charset="-128"/>
              </a:rPr>
              <a:t>xperience</a:t>
            </a:r>
            <a:endParaRPr lang="en-US" altLang="ja-JP" sz="2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434B8670-2C10-482B-B6A9-D05901DB9C61}"/>
              </a:ext>
            </a:extLst>
          </p:cNvPr>
          <p:cNvSpPr/>
          <p:nvPr/>
        </p:nvSpPr>
        <p:spPr bwMode="gray">
          <a:xfrm>
            <a:off x="2080303" y="4594769"/>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err="1">
                <a:solidFill>
                  <a:schemeClr val="tx1">
                    <a:lumMod val="75000"/>
                    <a:lumOff val="25000"/>
                  </a:schemeClr>
                </a:solidFill>
                <a:latin typeface="メイリオ" panose="020B0604030504040204" pitchFamily="50" charset="-128"/>
                <a:ea typeface="メイリオ" panose="020B0604030504040204" pitchFamily="50" charset="-128"/>
              </a:rPr>
              <a:t>ecognition</a:t>
            </a:r>
            <a:endParaRPr lang="en-US" altLang="ja-JP" sz="2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095235F5-6D73-49CB-8BA4-08F38A24EC4C}"/>
              </a:ext>
            </a:extLst>
          </p:cNvPr>
          <p:cNvSpPr/>
          <p:nvPr/>
        </p:nvSpPr>
        <p:spPr bwMode="gray">
          <a:xfrm>
            <a:off x="2080303" y="5300433"/>
            <a:ext cx="1908000"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en-US" altLang="ja-JP" sz="2000" err="1">
                <a:solidFill>
                  <a:schemeClr val="tx1">
                    <a:lumMod val="75000"/>
                    <a:lumOff val="25000"/>
                  </a:schemeClr>
                </a:solidFill>
                <a:latin typeface="メイリオ" panose="020B0604030504040204" pitchFamily="50" charset="-128"/>
                <a:ea typeface="メイリオ" panose="020B0604030504040204" pitchFamily="50" charset="-128"/>
              </a:rPr>
              <a:t>ocial</a:t>
            </a:r>
            <a:endParaRPr lang="en-US" altLang="ja-JP" sz="20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2" name="正方形/長方形 21">
            <a:extLst>
              <a:ext uri="{FF2B5EF4-FFF2-40B4-BE49-F238E27FC236}">
                <a16:creationId xmlns:a16="http://schemas.microsoft.com/office/drawing/2014/main" id="{9A874C5C-8FF6-436C-82D0-25A9EB3EE562}"/>
              </a:ext>
            </a:extLst>
          </p:cNvPr>
          <p:cNvSpPr/>
          <p:nvPr/>
        </p:nvSpPr>
        <p:spPr bwMode="gray">
          <a:xfrm>
            <a:off x="3473221" y="1707406"/>
            <a:ext cx="4920766"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ja-JP" altLang="en-US" sz="2000" dirty="0">
                <a:solidFill>
                  <a:schemeClr val="bg2">
                    <a:lumMod val="25000"/>
                  </a:schemeClr>
                </a:solidFill>
                <a:latin typeface="メイリオ" panose="020B0604030504040204" pitchFamily="50" charset="-128"/>
                <a:ea typeface="メイリオ" panose="020B0604030504040204" pitchFamily="50" charset="-128"/>
              </a:rPr>
              <a:t>自身の成長につながったことを感じさせる</a:t>
            </a:r>
          </a:p>
        </p:txBody>
      </p:sp>
      <p:sp>
        <p:nvSpPr>
          <p:cNvPr id="23" name="正方形/長方形 22">
            <a:extLst>
              <a:ext uri="{FF2B5EF4-FFF2-40B4-BE49-F238E27FC236}">
                <a16:creationId xmlns:a16="http://schemas.microsoft.com/office/drawing/2014/main" id="{1943924F-D85D-4597-925E-30CBAC06600C}"/>
              </a:ext>
            </a:extLst>
          </p:cNvPr>
          <p:cNvSpPr/>
          <p:nvPr/>
        </p:nvSpPr>
        <p:spPr bwMode="gray">
          <a:xfrm>
            <a:off x="3473220" y="2392519"/>
            <a:ext cx="4843195"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ja-JP" altLang="en-US" sz="2000" dirty="0">
                <a:solidFill>
                  <a:schemeClr val="bg2">
                    <a:lumMod val="25000"/>
                  </a:schemeClr>
                </a:solidFill>
                <a:latin typeface="メイリオ" panose="020B0604030504040204" pitchFamily="50" charset="-128"/>
                <a:ea typeface="メイリオ" panose="020B0604030504040204" pitchFamily="50" charset="-128"/>
              </a:rPr>
              <a:t>社会に対して貢献したと感じさせる</a:t>
            </a:r>
          </a:p>
        </p:txBody>
      </p:sp>
      <p:sp>
        <p:nvSpPr>
          <p:cNvPr id="24" name="正方形/長方形 23">
            <a:extLst>
              <a:ext uri="{FF2B5EF4-FFF2-40B4-BE49-F238E27FC236}">
                <a16:creationId xmlns:a16="http://schemas.microsoft.com/office/drawing/2014/main" id="{A0F02BEC-B350-435B-8981-05D71EBA0115}"/>
              </a:ext>
            </a:extLst>
          </p:cNvPr>
          <p:cNvSpPr/>
          <p:nvPr/>
        </p:nvSpPr>
        <p:spPr bwMode="gray">
          <a:xfrm>
            <a:off x="3473220" y="3098181"/>
            <a:ext cx="4770667"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ja-JP" altLang="en-US" sz="2000" spc="-150" dirty="0">
                <a:solidFill>
                  <a:schemeClr val="bg2">
                    <a:lumMod val="25000"/>
                  </a:schemeClr>
                </a:solidFill>
                <a:latin typeface="メイリオ" panose="020B0604030504040204" pitchFamily="50" charset="-128"/>
                <a:ea typeface="メイリオ" panose="020B0604030504040204" pitchFamily="50" charset="-128"/>
              </a:rPr>
              <a:t>可能な限りポジティブなメッセージを伝える</a:t>
            </a:r>
          </a:p>
        </p:txBody>
      </p:sp>
      <p:sp>
        <p:nvSpPr>
          <p:cNvPr id="25" name="正方形/長方形 24">
            <a:extLst>
              <a:ext uri="{FF2B5EF4-FFF2-40B4-BE49-F238E27FC236}">
                <a16:creationId xmlns:a16="http://schemas.microsoft.com/office/drawing/2014/main" id="{76A3957D-E43F-4BFE-A8C1-FC5782AAF017}"/>
              </a:ext>
            </a:extLst>
          </p:cNvPr>
          <p:cNvSpPr/>
          <p:nvPr/>
        </p:nvSpPr>
        <p:spPr bwMode="gray">
          <a:xfrm>
            <a:off x="3473220" y="3850006"/>
            <a:ext cx="5346928"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ja-JP" altLang="en-US" sz="2000" dirty="0">
                <a:solidFill>
                  <a:schemeClr val="bg2">
                    <a:lumMod val="25000"/>
                  </a:schemeClr>
                </a:solidFill>
                <a:latin typeface="メイリオ" panose="020B0604030504040204" pitchFamily="50" charset="-128"/>
                <a:ea typeface="メイリオ" panose="020B0604030504040204" pitchFamily="50" charset="-128"/>
              </a:rPr>
              <a:t>有意義な活動だったと感じさせる</a:t>
            </a:r>
            <a:endParaRPr lang="en-US" altLang="ja-JP" sz="20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EE1B504D-5B68-49E1-BB49-4EE777B05671}"/>
              </a:ext>
            </a:extLst>
          </p:cNvPr>
          <p:cNvSpPr/>
          <p:nvPr/>
        </p:nvSpPr>
        <p:spPr bwMode="gray">
          <a:xfrm>
            <a:off x="3495251" y="4563379"/>
            <a:ext cx="5058779"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lnSpc>
                <a:spcPct val="120000"/>
              </a:lnSpc>
              <a:spcBef>
                <a:spcPts val="0"/>
              </a:spcBef>
              <a:buClr>
                <a:srgbClr val="0000FF"/>
              </a:buClr>
            </a:pPr>
            <a:r>
              <a:rPr lang="ja-JP" altLang="en-US" sz="2000" spc="-300" dirty="0">
                <a:solidFill>
                  <a:schemeClr val="bg2">
                    <a:lumMod val="25000"/>
                  </a:schemeClr>
                </a:solidFill>
                <a:latin typeface="メイリオ" panose="020B0604030504040204" pitchFamily="50" charset="-128"/>
                <a:ea typeface="メイリオ" panose="020B0604030504040204" pitchFamily="50" charset="-128"/>
              </a:rPr>
              <a:t>感謝を伝える時は、タイミングや具体性が大切</a:t>
            </a:r>
          </a:p>
        </p:txBody>
      </p:sp>
      <p:sp>
        <p:nvSpPr>
          <p:cNvPr id="27" name="正方形/長方形 26">
            <a:extLst>
              <a:ext uri="{FF2B5EF4-FFF2-40B4-BE49-F238E27FC236}">
                <a16:creationId xmlns:a16="http://schemas.microsoft.com/office/drawing/2014/main" id="{A4E275A9-69A9-4E38-8632-331C26778568}"/>
              </a:ext>
            </a:extLst>
          </p:cNvPr>
          <p:cNvSpPr/>
          <p:nvPr/>
        </p:nvSpPr>
        <p:spPr bwMode="gray">
          <a:xfrm>
            <a:off x="3473221" y="5215169"/>
            <a:ext cx="4843194" cy="540000"/>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1" eaLnBrk="1" hangingPunct="1">
              <a:spcBef>
                <a:spcPts val="0"/>
              </a:spcBef>
              <a:buClr>
                <a:srgbClr val="0000FF"/>
              </a:buClr>
            </a:pPr>
            <a:r>
              <a:rPr lang="ja-JP" altLang="en-US" sz="2000" dirty="0">
                <a:solidFill>
                  <a:schemeClr val="bg2">
                    <a:lumMod val="25000"/>
                  </a:schemeClr>
                </a:solidFill>
                <a:latin typeface="メイリオ" panose="020B0604030504040204" pitchFamily="50" charset="-128"/>
                <a:ea typeface="メイリオ" panose="020B0604030504040204" pitchFamily="50" charset="-128"/>
              </a:rPr>
              <a:t>社会やコミュニティの一員であることを実感させる</a:t>
            </a:r>
          </a:p>
        </p:txBody>
      </p:sp>
      <p:sp>
        <p:nvSpPr>
          <p:cNvPr id="30" name="正方形/長方形 29">
            <a:extLst>
              <a:ext uri="{FF2B5EF4-FFF2-40B4-BE49-F238E27FC236}">
                <a16:creationId xmlns:a16="http://schemas.microsoft.com/office/drawing/2014/main" id="{60AD5F36-E69E-496D-9F2E-8AC0B87CD96D}"/>
              </a:ext>
            </a:extLst>
          </p:cNvPr>
          <p:cNvSpPr/>
          <p:nvPr/>
        </p:nvSpPr>
        <p:spPr bwMode="gray">
          <a:xfrm>
            <a:off x="1154615" y="1686857"/>
            <a:ext cx="288000" cy="540000"/>
          </a:xfrm>
          <a:prstGeom prst="rect">
            <a:avLst/>
          </a:prstGeom>
          <a:solidFill>
            <a:srgbClr val="D80B7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497F4CE0-E42A-4135-A837-39CDD3B8CB90}"/>
              </a:ext>
            </a:extLst>
          </p:cNvPr>
          <p:cNvSpPr/>
          <p:nvPr/>
        </p:nvSpPr>
        <p:spPr bwMode="gray">
          <a:xfrm>
            <a:off x="1154615" y="3098181"/>
            <a:ext cx="288000" cy="540000"/>
          </a:xfrm>
          <a:prstGeom prst="rect">
            <a:avLst/>
          </a:prstGeom>
          <a:solidFill>
            <a:srgbClr val="E6E239"/>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9F4A99AC-49CF-4259-8332-1137620138E6}"/>
              </a:ext>
            </a:extLst>
          </p:cNvPr>
          <p:cNvSpPr/>
          <p:nvPr/>
        </p:nvSpPr>
        <p:spPr bwMode="gray">
          <a:xfrm>
            <a:off x="1154615" y="3803843"/>
            <a:ext cx="288000" cy="540000"/>
          </a:xfrm>
          <a:prstGeom prst="rect">
            <a:avLst/>
          </a:prstGeom>
          <a:solidFill>
            <a:srgbClr val="783289"/>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0AED1E1B-83AE-4095-B419-9081C8C9AAFD}"/>
              </a:ext>
            </a:extLst>
          </p:cNvPr>
          <p:cNvSpPr/>
          <p:nvPr/>
        </p:nvSpPr>
        <p:spPr bwMode="gray">
          <a:xfrm>
            <a:off x="1154615" y="4509505"/>
            <a:ext cx="288000" cy="540000"/>
          </a:xfrm>
          <a:prstGeom prst="rect">
            <a:avLst/>
          </a:prstGeom>
          <a:solidFill>
            <a:srgbClr val="D80B72"/>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sp>
        <p:nvSpPr>
          <p:cNvPr id="34" name="正方形/長方形 33">
            <a:extLst>
              <a:ext uri="{FF2B5EF4-FFF2-40B4-BE49-F238E27FC236}">
                <a16:creationId xmlns:a16="http://schemas.microsoft.com/office/drawing/2014/main" id="{966E191B-85DA-4C95-885B-0B2CB0909779}"/>
              </a:ext>
            </a:extLst>
          </p:cNvPr>
          <p:cNvSpPr/>
          <p:nvPr/>
        </p:nvSpPr>
        <p:spPr bwMode="gray">
          <a:xfrm>
            <a:off x="1154615" y="5215169"/>
            <a:ext cx="288000" cy="540000"/>
          </a:xfrm>
          <a:prstGeom prst="rect">
            <a:avLst/>
          </a:prstGeom>
          <a:solidFill>
            <a:srgbClr val="E6E239"/>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0EC3AC10-986C-47A0-81F9-D51F5F5176A8}"/>
              </a:ext>
            </a:extLst>
          </p:cNvPr>
          <p:cNvSpPr/>
          <p:nvPr/>
        </p:nvSpPr>
        <p:spPr bwMode="gray">
          <a:xfrm>
            <a:off x="1154615" y="2392519"/>
            <a:ext cx="288000" cy="540000"/>
          </a:xfrm>
          <a:prstGeom prst="rect">
            <a:avLst/>
          </a:prstGeom>
          <a:solidFill>
            <a:srgbClr val="02B4C0"/>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1" hangingPunct="1">
              <a:lnSpc>
                <a:spcPct val="120000"/>
              </a:lnSpc>
              <a:spcBef>
                <a:spcPts val="0"/>
              </a:spcBef>
              <a:buClr>
                <a:srgbClr val="0000FF"/>
              </a:buClr>
            </a:pPr>
            <a:endParaRPr lang="en-US" altLang="ja-JP" sz="4000" b="1">
              <a:solidFill>
                <a:srgbClr val="D80B72"/>
              </a:solidFill>
              <a:latin typeface="メイリオ" panose="020B0604030504040204" pitchFamily="50" charset="-128"/>
              <a:ea typeface="メイリオ" panose="020B0604030504040204" pitchFamily="50" charset="-128"/>
            </a:endParaRPr>
          </a:p>
        </p:txBody>
      </p:sp>
      <p:sp>
        <p:nvSpPr>
          <p:cNvPr id="38" name="タイトル 1">
            <a:extLst>
              <a:ext uri="{FF2B5EF4-FFF2-40B4-BE49-F238E27FC236}">
                <a16:creationId xmlns:a16="http://schemas.microsoft.com/office/drawing/2014/main" id="{37CEC0D7-E782-48D7-A995-F49F7FF6296A}"/>
              </a:ext>
            </a:extLst>
          </p:cNvPr>
          <p:cNvSpPr>
            <a:spLocks noGrp="1"/>
          </p:cNvSpPr>
          <p:nvPr>
            <p:ph type="title"/>
          </p:nvPr>
        </p:nvSpPr>
        <p:spPr>
          <a:xfrm>
            <a:off x="539552" y="327142"/>
            <a:ext cx="7236000" cy="475529"/>
          </a:xfrm>
        </p:spPr>
        <p:txBody>
          <a:bodyPr/>
          <a:lstStyle/>
          <a:p>
            <a:r>
              <a:rPr kumimoji="1" lang="en-US" altLang="ja-JP" sz="2800"/>
              <a:t>GIVERS</a:t>
            </a:r>
            <a:r>
              <a:rPr kumimoji="1" lang="ja-JP" altLang="en-US" sz="2800"/>
              <a:t>（ギバーズ）</a:t>
            </a:r>
          </a:p>
        </p:txBody>
      </p:sp>
      <p:sp>
        <p:nvSpPr>
          <p:cNvPr id="36" name="正方形/長方形 35">
            <a:extLst>
              <a:ext uri="{FF2B5EF4-FFF2-40B4-BE49-F238E27FC236}">
                <a16:creationId xmlns:a16="http://schemas.microsoft.com/office/drawing/2014/main" id="{B42AE504-E32E-4456-8993-D45D06D02D3F}"/>
              </a:ext>
            </a:extLst>
          </p:cNvPr>
          <p:cNvSpPr/>
          <p:nvPr/>
        </p:nvSpPr>
        <p:spPr bwMode="ltGray">
          <a:xfrm>
            <a:off x="6574641" y="260648"/>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ja-JP" altLang="en-US" sz="2000">
                <a:solidFill>
                  <a:schemeClr val="bg2">
                    <a:lumMod val="25000"/>
                  </a:schemeClr>
                </a:solidFill>
                <a:latin typeface="+mn-ea"/>
                <a:ea typeface="+mn-ea"/>
              </a:rPr>
              <a:t>８～</a:t>
            </a:r>
            <a:r>
              <a:rPr lang="en-US" altLang="ja-JP" sz="2000">
                <a:solidFill>
                  <a:schemeClr val="bg2">
                    <a:lumMod val="25000"/>
                  </a:schemeClr>
                </a:solidFill>
                <a:latin typeface="+mn-ea"/>
                <a:ea typeface="+mn-ea"/>
              </a:rPr>
              <a:t>9P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Tree>
    <p:extLst>
      <p:ext uri="{BB962C8B-B14F-4D97-AF65-F5344CB8AC3E}">
        <p14:creationId xmlns:p14="http://schemas.microsoft.com/office/powerpoint/2010/main" val="58828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2E14FDD7-E670-4EC3-8439-42BD84CB5E87}"/>
              </a:ext>
            </a:extLst>
          </p:cNvPr>
          <p:cNvSpPr/>
          <p:nvPr/>
        </p:nvSpPr>
        <p:spPr bwMode="gray">
          <a:xfrm>
            <a:off x="323851" y="930442"/>
            <a:ext cx="8280400" cy="5426311"/>
          </a:xfrm>
          <a:prstGeom prst="roundRect">
            <a:avLst>
              <a:gd name="adj" fmla="val 1592"/>
            </a:avLst>
          </a:prstGeom>
          <a:solidFill>
            <a:schemeClr val="accent3">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324000" tIns="216000" rIns="324000" bIns="0" numCol="1" spcCol="0" rtlCol="0" fromWordArt="0" anchor="t" anchorCtr="0" forceAA="0" compatLnSpc="1">
            <a:prstTxWarp prst="textNoShape">
              <a:avLst/>
            </a:prstTxWarp>
            <a:noAutofit/>
          </a:bodyPr>
          <a:lstStyle/>
          <a:p>
            <a:pPr defTabSz="1885950" eaLnBrk="1" hangingPunct="1">
              <a:lnSpc>
                <a:spcPct val="130000"/>
              </a:lnSpc>
              <a:spcBef>
                <a:spcPct val="20000"/>
              </a:spcBef>
            </a:pPr>
            <a:endParaRPr lang="ja-JP" altLang="en-US" sz="2000">
              <a:latin typeface="+mn-ea"/>
              <a:ea typeface="+mn-ea"/>
            </a:endParaRPr>
          </a:p>
        </p:txBody>
      </p:sp>
      <p:sp>
        <p:nvSpPr>
          <p:cNvPr id="29" name="四角形: 角を丸くする 28">
            <a:extLst>
              <a:ext uri="{FF2B5EF4-FFF2-40B4-BE49-F238E27FC236}">
                <a16:creationId xmlns:a16="http://schemas.microsoft.com/office/drawing/2014/main" id="{7A9175A9-02EE-40F3-8B1B-B01F01F06BB8}"/>
              </a:ext>
            </a:extLst>
          </p:cNvPr>
          <p:cNvSpPr/>
          <p:nvPr/>
        </p:nvSpPr>
        <p:spPr bwMode="gray">
          <a:xfrm>
            <a:off x="736684" y="1125538"/>
            <a:ext cx="7361572" cy="4931337"/>
          </a:xfrm>
          <a:prstGeom prst="roundRect">
            <a:avLst>
              <a:gd name="adj" fmla="val 1592"/>
            </a:avLst>
          </a:prstGeom>
          <a:solidFill>
            <a:schemeClr val="bg1"/>
          </a:solidFill>
          <a:ln w="28575" cap="flat" cmpd="sng" algn="ctr">
            <a:noFill/>
            <a:prstDash val="solid"/>
            <a:round/>
            <a:headEnd type="none" w="med" len="med"/>
            <a:tailEnd type="none" w="med" len="med"/>
          </a:ln>
          <a:effectLst>
            <a:outerShdw dist="38100" dir="2700000" algn="tl" rotWithShape="0">
              <a:schemeClr val="accent3"/>
            </a:outerShdw>
          </a:effectLst>
        </p:spPr>
        <p:txBody>
          <a:bodyPr rot="0" spcFirstLastPara="0" vertOverflow="overflow" horzOverflow="overflow" vert="horz" wrap="square" lIns="324000" tIns="216000" rIns="324000" bIns="0" numCol="1" spcCol="0" rtlCol="0" fromWordArt="0" anchor="t" anchorCtr="0" forceAA="0" compatLnSpc="1">
            <a:prstTxWarp prst="textNoShape">
              <a:avLst/>
            </a:prstTxWarp>
            <a:noAutofit/>
          </a:bodyPr>
          <a:lstStyle/>
          <a:p>
            <a:pPr defTabSz="1885950" eaLnBrk="1" hangingPunct="1">
              <a:lnSpc>
                <a:spcPct val="130000"/>
              </a:lnSpc>
              <a:spcBef>
                <a:spcPct val="20000"/>
              </a:spcBef>
            </a:pPr>
            <a:endParaRPr lang="ja-JP" altLang="en-US" sz="2000" dirty="0">
              <a:latin typeface="+mn-ea"/>
              <a:ea typeface="+mn-ea"/>
            </a:endParaRPr>
          </a:p>
        </p:txBody>
      </p:sp>
      <p:sp>
        <p:nvSpPr>
          <p:cNvPr id="38" name="タイトル 1">
            <a:extLst>
              <a:ext uri="{FF2B5EF4-FFF2-40B4-BE49-F238E27FC236}">
                <a16:creationId xmlns:a16="http://schemas.microsoft.com/office/drawing/2014/main" id="{37CEC0D7-E782-48D7-A995-F49F7FF6296A}"/>
              </a:ext>
            </a:extLst>
          </p:cNvPr>
          <p:cNvSpPr>
            <a:spLocks noGrp="1"/>
          </p:cNvSpPr>
          <p:nvPr>
            <p:ph type="title"/>
          </p:nvPr>
        </p:nvSpPr>
        <p:spPr>
          <a:xfrm>
            <a:off x="578517" y="31391"/>
            <a:ext cx="7236000" cy="475529"/>
          </a:xfrm>
        </p:spPr>
        <p:txBody>
          <a:bodyPr/>
          <a:lstStyle/>
          <a:p>
            <a:r>
              <a:rPr kumimoji="1" lang="ja-JP" altLang="en-US" sz="2600" spc="-300"/>
              <a:t>スポーツボランティア・リーダーの</a:t>
            </a:r>
            <a:br>
              <a:rPr kumimoji="1" lang="en-US" altLang="ja-JP" sz="2600" spc="-300"/>
            </a:br>
            <a:r>
              <a:rPr kumimoji="1" lang="ja-JP" altLang="en-US" sz="2600" spc="-300"/>
              <a:t>意義・やりがい</a:t>
            </a:r>
          </a:p>
        </p:txBody>
      </p:sp>
      <p:sp>
        <p:nvSpPr>
          <p:cNvPr id="36" name="正方形/長方形 35">
            <a:extLst>
              <a:ext uri="{FF2B5EF4-FFF2-40B4-BE49-F238E27FC236}">
                <a16:creationId xmlns:a16="http://schemas.microsoft.com/office/drawing/2014/main" id="{B99B3914-38F4-4228-9897-68BE24D6FDB0}"/>
              </a:ext>
            </a:extLst>
          </p:cNvPr>
          <p:cNvSpPr/>
          <p:nvPr/>
        </p:nvSpPr>
        <p:spPr bwMode="ltGray">
          <a:xfrm>
            <a:off x="6300193" y="260648"/>
            <a:ext cx="1943696"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10</a:t>
            </a:r>
            <a:r>
              <a:rPr lang="ja-JP" altLang="en-US" sz="2000">
                <a:solidFill>
                  <a:schemeClr val="bg2">
                    <a:lumMod val="25000"/>
                  </a:schemeClr>
                </a:solidFill>
                <a:latin typeface="+mn-ea"/>
                <a:ea typeface="+mn-ea"/>
              </a:rPr>
              <a:t>～</a:t>
            </a:r>
            <a:r>
              <a:rPr lang="en-US" altLang="ja-JP" sz="2000">
                <a:solidFill>
                  <a:schemeClr val="bg2">
                    <a:lumMod val="25000"/>
                  </a:schemeClr>
                </a:solidFill>
                <a:latin typeface="+mn-ea"/>
                <a:ea typeface="+mn-ea"/>
              </a:rPr>
              <a:t>11P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
        <p:nvSpPr>
          <p:cNvPr id="24" name="正方形/長方形 23">
            <a:extLst>
              <a:ext uri="{FF2B5EF4-FFF2-40B4-BE49-F238E27FC236}">
                <a16:creationId xmlns:a16="http://schemas.microsoft.com/office/drawing/2014/main" id="{4863C811-4557-48BA-83BE-28F9A71F27C0}"/>
              </a:ext>
            </a:extLst>
          </p:cNvPr>
          <p:cNvSpPr/>
          <p:nvPr/>
        </p:nvSpPr>
        <p:spPr bwMode="gray">
          <a:xfrm>
            <a:off x="1221512" y="1412875"/>
            <a:ext cx="6700976" cy="4391275"/>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42900" lvl="1" indent="-342900" eaLnBrk="1" hangingPunct="1">
              <a:spcBef>
                <a:spcPts val="1200"/>
              </a:spcBef>
              <a:buClr>
                <a:srgbClr val="6EB82D"/>
              </a:buClr>
              <a:buFont typeface="Wingdings" panose="05000000000000000000" pitchFamily="2" charset="2"/>
              <a:buChar char="n"/>
            </a:pPr>
            <a:r>
              <a:rPr lang="ja-JP" altLang="en-US" sz="2200" dirty="0">
                <a:solidFill>
                  <a:schemeClr val="bg2">
                    <a:lumMod val="25000"/>
                  </a:schemeClr>
                </a:solidFill>
                <a:latin typeface="メイリオ" panose="020B0604030504040204" pitchFamily="50" charset="-128"/>
                <a:ea typeface="メイリオ" panose="020B0604030504040204" pitchFamily="50" charset="-128"/>
              </a:rPr>
              <a:t>スポーツボランティア活動以外でも発揮できるリーダーシップを養うことができる</a:t>
            </a:r>
            <a:endParaRPr lang="en-US" altLang="ja-JP" sz="2200" dirty="0">
              <a:solidFill>
                <a:schemeClr val="bg2">
                  <a:lumMod val="25000"/>
                </a:schemeClr>
              </a:solidFill>
              <a:latin typeface="メイリオ" panose="020B0604030504040204" pitchFamily="50" charset="-128"/>
              <a:ea typeface="メイリオ" panose="020B0604030504040204" pitchFamily="50" charset="-128"/>
            </a:endParaRPr>
          </a:p>
          <a:p>
            <a:pPr marL="342900" lvl="1" indent="-342900" eaLnBrk="1" hangingPunct="1">
              <a:spcBef>
                <a:spcPts val="1200"/>
              </a:spcBef>
              <a:buClr>
                <a:srgbClr val="6EB82D"/>
              </a:buClr>
              <a:buFont typeface="Wingdings" panose="05000000000000000000" pitchFamily="2" charset="2"/>
              <a:buChar char="n"/>
            </a:pPr>
            <a:r>
              <a:rPr lang="ja-JP" altLang="en-US" sz="2200" dirty="0">
                <a:solidFill>
                  <a:schemeClr val="bg2">
                    <a:lumMod val="25000"/>
                  </a:schemeClr>
                </a:solidFill>
                <a:latin typeface="メイリオ" panose="020B0604030504040204" pitchFamily="50" charset="-128"/>
                <a:ea typeface="メイリオ" panose="020B0604030504040204" pitchFamily="50" charset="-128"/>
              </a:rPr>
              <a:t>メンバーに比べて、イベントや活動の成功に対する影響力が大きい</a:t>
            </a:r>
            <a:endParaRPr lang="en-US" altLang="ja-JP" sz="2200" dirty="0">
              <a:solidFill>
                <a:schemeClr val="bg2">
                  <a:lumMod val="25000"/>
                </a:schemeClr>
              </a:solidFill>
              <a:latin typeface="メイリオ" panose="020B0604030504040204" pitchFamily="50" charset="-128"/>
              <a:ea typeface="メイリオ" panose="020B0604030504040204" pitchFamily="50" charset="-128"/>
            </a:endParaRPr>
          </a:p>
          <a:p>
            <a:pPr marL="342900" lvl="1" indent="-342900" eaLnBrk="1" hangingPunct="1">
              <a:spcBef>
                <a:spcPts val="1200"/>
              </a:spcBef>
              <a:buClr>
                <a:srgbClr val="6EB82D"/>
              </a:buClr>
              <a:buFont typeface="Wingdings" panose="05000000000000000000" pitchFamily="2" charset="2"/>
              <a:buChar char="n"/>
            </a:pPr>
            <a:r>
              <a:rPr lang="ja-JP" altLang="en-US" sz="2200" dirty="0">
                <a:solidFill>
                  <a:schemeClr val="bg2">
                    <a:lumMod val="25000"/>
                  </a:schemeClr>
                </a:solidFill>
                <a:latin typeface="メイリオ" panose="020B0604030504040204" pitchFamily="50" charset="-128"/>
                <a:ea typeface="メイリオ" panose="020B0604030504040204" pitchFamily="50" charset="-128"/>
              </a:rPr>
              <a:t>たくさんの人が動いてくれることを実感することで、心に響く伝え方を感じることができる</a:t>
            </a:r>
            <a:endParaRPr lang="en-US" altLang="ja-JP" sz="2200" dirty="0">
              <a:solidFill>
                <a:schemeClr val="bg2">
                  <a:lumMod val="25000"/>
                </a:schemeClr>
              </a:solidFill>
              <a:latin typeface="メイリオ" panose="020B0604030504040204" pitchFamily="50" charset="-128"/>
              <a:ea typeface="メイリオ" panose="020B0604030504040204" pitchFamily="50" charset="-128"/>
            </a:endParaRPr>
          </a:p>
          <a:p>
            <a:pPr marL="342900" lvl="1" indent="-342900" eaLnBrk="1" hangingPunct="1">
              <a:spcBef>
                <a:spcPts val="1200"/>
              </a:spcBef>
              <a:buClr>
                <a:srgbClr val="6EB82D"/>
              </a:buClr>
              <a:buFont typeface="Wingdings" panose="05000000000000000000" pitchFamily="2" charset="2"/>
              <a:buChar char="n"/>
            </a:pPr>
            <a:r>
              <a:rPr lang="ja-JP" altLang="en-US" sz="2200" dirty="0">
                <a:solidFill>
                  <a:schemeClr val="bg2">
                    <a:lumMod val="25000"/>
                  </a:schemeClr>
                </a:solidFill>
                <a:latin typeface="メイリオ" panose="020B0604030504040204" pitchFamily="50" charset="-128"/>
                <a:ea typeface="メイリオ" panose="020B0604030504040204" pitchFamily="50" charset="-128"/>
              </a:rPr>
              <a:t>メンバーに比べ労力は大きいが、ボランティア活動現場ならではの貴重な経験を積める</a:t>
            </a:r>
            <a:endParaRPr lang="en-US" altLang="ja-JP" sz="2200" dirty="0">
              <a:solidFill>
                <a:schemeClr val="bg2">
                  <a:lumMod val="25000"/>
                </a:schemeClr>
              </a:solidFill>
              <a:latin typeface="メイリオ" panose="020B0604030504040204" pitchFamily="50" charset="-128"/>
              <a:ea typeface="メイリオ" panose="020B0604030504040204" pitchFamily="50" charset="-128"/>
            </a:endParaRPr>
          </a:p>
          <a:p>
            <a:pPr marL="342900" lvl="1" indent="-342900" eaLnBrk="1" hangingPunct="1">
              <a:spcBef>
                <a:spcPts val="1200"/>
              </a:spcBef>
              <a:buClr>
                <a:srgbClr val="6EB82D"/>
              </a:buClr>
              <a:buFont typeface="Wingdings" panose="05000000000000000000" pitchFamily="2" charset="2"/>
              <a:buChar char="n"/>
            </a:pPr>
            <a:r>
              <a:rPr lang="ja-JP" altLang="en-US" sz="2200" dirty="0">
                <a:solidFill>
                  <a:schemeClr val="bg2">
                    <a:lumMod val="25000"/>
                  </a:schemeClr>
                </a:solidFill>
                <a:latin typeface="メイリオ" panose="020B0604030504040204" pitchFamily="50" charset="-128"/>
                <a:ea typeface="メイリオ" panose="020B0604030504040204" pitchFamily="50" charset="-128"/>
              </a:rPr>
              <a:t>メンバーとして得られる感謝よりも、より多くの感謝の言葉を得れる機会がある</a:t>
            </a:r>
            <a:endParaRPr lang="en-US" altLang="ja-JP" sz="2200" dirty="0">
              <a:solidFill>
                <a:schemeClr val="bg2">
                  <a:lumMod val="25000"/>
                </a:schemeClr>
              </a:solidFill>
              <a:latin typeface="メイリオ" panose="020B0604030504040204" pitchFamily="50" charset="-128"/>
              <a:ea typeface="メイリオ" panose="020B0604030504040204" pitchFamily="50" charset="-128"/>
            </a:endParaRPr>
          </a:p>
          <a:p>
            <a:pPr marL="342900" lvl="1" indent="-342900" eaLnBrk="1" hangingPunct="1">
              <a:spcBef>
                <a:spcPts val="1200"/>
              </a:spcBef>
              <a:buClr>
                <a:srgbClr val="6EB82D"/>
              </a:buClr>
              <a:buFont typeface="Wingdings" panose="05000000000000000000" pitchFamily="2" charset="2"/>
              <a:buChar char="n"/>
            </a:pPr>
            <a:r>
              <a:rPr lang="ja-JP" altLang="en-US" sz="2200" dirty="0">
                <a:solidFill>
                  <a:schemeClr val="bg2">
                    <a:lumMod val="25000"/>
                  </a:schemeClr>
                </a:solidFill>
                <a:latin typeface="メイリオ" panose="020B0604030504040204" pitchFamily="50" charset="-128"/>
                <a:ea typeface="メイリオ" panose="020B0604030504040204" pitchFamily="50" charset="-128"/>
              </a:rPr>
              <a:t>ボランティア活動が社会に与える影響は、リーダーの振る舞いによって変わってくる</a:t>
            </a:r>
            <a:endParaRPr lang="en-US" altLang="ja-JP" sz="2200" dirty="0">
              <a:solidFill>
                <a:schemeClr val="bg2">
                  <a:lumMod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1607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ACC08743-1184-4E78-AE5E-439D45E71ADB}"/>
              </a:ext>
            </a:extLst>
          </p:cNvPr>
          <p:cNvSpPr/>
          <p:nvPr/>
        </p:nvSpPr>
        <p:spPr bwMode="gray">
          <a:xfrm>
            <a:off x="1547664" y="4817120"/>
            <a:ext cx="4392488" cy="1871481"/>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p>
            <a:pPr marL="457200" indent="-457200">
              <a:lnSpc>
                <a:spcPct val="120000"/>
              </a:lnSpc>
              <a:spcAft>
                <a:spcPts val="600"/>
              </a:spcAft>
              <a:buAutoNum type="arabicPeriod"/>
            </a:pPr>
            <a:r>
              <a:rPr lang="ja-JP" altLang="en-US" dirty="0">
                <a:solidFill>
                  <a:schemeClr val="bg2">
                    <a:lumMod val="25000"/>
                  </a:schemeClr>
                </a:solidFill>
                <a:latin typeface="+mn-ea"/>
                <a:ea typeface="+mn-ea"/>
              </a:rPr>
              <a:t>アイスブレイクの目的</a:t>
            </a:r>
            <a:endParaRPr lang="en-US" altLang="ja-JP" dirty="0">
              <a:solidFill>
                <a:schemeClr val="bg2">
                  <a:lumMod val="25000"/>
                </a:schemeClr>
              </a:solidFill>
              <a:latin typeface="+mn-ea"/>
              <a:ea typeface="+mn-ea"/>
            </a:endParaRPr>
          </a:p>
          <a:p>
            <a:pPr marL="457200" indent="-457200">
              <a:lnSpc>
                <a:spcPct val="120000"/>
              </a:lnSpc>
              <a:spcAft>
                <a:spcPts val="600"/>
              </a:spcAft>
              <a:buAutoNum type="arabicPeriod"/>
            </a:pPr>
            <a:r>
              <a:rPr lang="ja-JP" altLang="en-US" dirty="0">
                <a:solidFill>
                  <a:schemeClr val="bg2">
                    <a:lumMod val="25000"/>
                  </a:schemeClr>
                </a:solidFill>
                <a:latin typeface="+mn-ea"/>
                <a:ea typeface="+mn-ea"/>
              </a:rPr>
              <a:t>リーダーとアイスブレイク</a:t>
            </a:r>
            <a:endParaRPr lang="en-US" altLang="ja-JP" dirty="0">
              <a:solidFill>
                <a:schemeClr val="bg2">
                  <a:lumMod val="25000"/>
                </a:schemeClr>
              </a:solidFill>
              <a:latin typeface="+mn-ea"/>
              <a:ea typeface="+mn-ea"/>
            </a:endParaRPr>
          </a:p>
          <a:p>
            <a:pPr>
              <a:lnSpc>
                <a:spcPct val="120000"/>
              </a:lnSpc>
              <a:spcAft>
                <a:spcPts val="600"/>
              </a:spcAft>
            </a:pPr>
            <a:endParaRPr lang="ja-JP" altLang="en-US" dirty="0">
              <a:latin typeface="+mn-ea"/>
              <a:ea typeface="+mn-ea"/>
            </a:endParaRPr>
          </a:p>
        </p:txBody>
      </p:sp>
      <p:sp>
        <p:nvSpPr>
          <p:cNvPr id="21" name="タイトル 8">
            <a:extLst>
              <a:ext uri="{FF2B5EF4-FFF2-40B4-BE49-F238E27FC236}">
                <a16:creationId xmlns:a16="http://schemas.microsoft.com/office/drawing/2014/main" id="{68A0E23E-CAD4-4A7B-BCEB-58E0EA0A3B43}"/>
              </a:ext>
            </a:extLst>
          </p:cNvPr>
          <p:cNvSpPr txBox="1">
            <a:spLocks/>
          </p:cNvSpPr>
          <p:nvPr/>
        </p:nvSpPr>
        <p:spPr bwMode="gray">
          <a:xfrm>
            <a:off x="1115616" y="3154723"/>
            <a:ext cx="7405016" cy="475529"/>
          </a:xfrm>
          <a:prstGeom prst="rect">
            <a:avLst/>
          </a:prstGeom>
        </p:spPr>
        <p:txBody>
          <a:bodyPr lIns="0">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3200" dirty="0"/>
              <a:t>アイスブレイク</a:t>
            </a:r>
          </a:p>
        </p:txBody>
      </p:sp>
      <p:sp>
        <p:nvSpPr>
          <p:cNvPr id="22" name="テキスト ボックス 21">
            <a:extLst>
              <a:ext uri="{FF2B5EF4-FFF2-40B4-BE49-F238E27FC236}">
                <a16:creationId xmlns:a16="http://schemas.microsoft.com/office/drawing/2014/main" id="{83834A12-DEFE-41B8-836B-72D512288A54}"/>
              </a:ext>
            </a:extLst>
          </p:cNvPr>
          <p:cNvSpPr txBox="1">
            <a:spLocks/>
          </p:cNvSpPr>
          <p:nvPr/>
        </p:nvSpPr>
        <p:spPr bwMode="gray">
          <a:xfrm>
            <a:off x="1115616" y="2348880"/>
            <a:ext cx="1224000" cy="492143"/>
          </a:xfrm>
          <a:prstGeom prst="roundRect">
            <a:avLst/>
          </a:prstGeom>
          <a:solidFill>
            <a:schemeClr val="bg1"/>
          </a:solidFill>
          <a:ln>
            <a:noFill/>
          </a:ln>
        </p:spPr>
        <p:txBody>
          <a:bodyPr wrap="square" tIns="108000" rtlCol="0" anchor="ctr">
            <a:noAutofit/>
          </a:bodyPr>
          <a:lstStyle/>
          <a:p>
            <a:pPr algn="ctr"/>
            <a:r>
              <a:rPr kumimoji="1" lang="ja-JP" altLang="en-US" sz="2000" spc="300">
                <a:solidFill>
                  <a:schemeClr val="accent3"/>
                </a:solidFill>
                <a:latin typeface="+mn-lt"/>
                <a:ea typeface="+mn-ea"/>
              </a:rPr>
              <a:t>講義</a:t>
            </a:r>
            <a:r>
              <a:rPr kumimoji="1" lang="en-US" altLang="ja-JP" sz="2000" spc="300">
                <a:solidFill>
                  <a:schemeClr val="accent3"/>
                </a:solidFill>
                <a:latin typeface="+mn-lt"/>
                <a:ea typeface="+mn-ea"/>
              </a:rPr>
              <a:t>1</a:t>
            </a:r>
            <a:endParaRPr kumimoji="1" lang="ja-JP" altLang="en-US" sz="2000" spc="300">
              <a:solidFill>
                <a:schemeClr val="accent3"/>
              </a:solidFill>
              <a:latin typeface="+mn-lt"/>
              <a:ea typeface="+mn-ea"/>
            </a:endParaRPr>
          </a:p>
        </p:txBody>
      </p:sp>
      <p:cxnSp>
        <p:nvCxnSpPr>
          <p:cNvPr id="23" name="直線コネクタ 22">
            <a:extLst>
              <a:ext uri="{FF2B5EF4-FFF2-40B4-BE49-F238E27FC236}">
                <a16:creationId xmlns:a16="http://schemas.microsoft.com/office/drawing/2014/main" id="{8F64ACDE-4E84-47A4-B403-138A4B123244}"/>
              </a:ext>
            </a:extLst>
          </p:cNvPr>
          <p:cNvCxnSpPr/>
          <p:nvPr/>
        </p:nvCxnSpPr>
        <p:spPr bwMode="gray">
          <a:xfrm>
            <a:off x="1107325" y="3740368"/>
            <a:ext cx="2785802" cy="0"/>
          </a:xfrm>
          <a:prstGeom prst="line">
            <a:avLst/>
          </a:prstGeom>
          <a:noFill/>
          <a:ln w="22225" cap="rnd" cmpd="sng" algn="ctr">
            <a:solidFill>
              <a:schemeClr val="bg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74442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5AF323E5-E57C-4345-9BD4-30562C11B9DC}"/>
              </a:ext>
            </a:extLst>
          </p:cNvPr>
          <p:cNvSpPr/>
          <p:nvPr/>
        </p:nvSpPr>
        <p:spPr bwMode="gray">
          <a:xfrm>
            <a:off x="564951" y="944160"/>
            <a:ext cx="3286969" cy="734907"/>
          </a:xfrm>
          <a:prstGeom prst="roundRect">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none" lIns="288000" tIns="108000" rIns="91440" bIns="0" numCol="1" spcCol="0" rtlCol="0" fromWordArt="0" anchor="t" anchorCtr="0" forceAA="0" compatLnSpc="1">
            <a:prstTxWarp prst="textNoShape">
              <a:avLst/>
            </a:prstTxWarp>
            <a:noAutofit/>
          </a:bodyPr>
          <a:lstStyle/>
          <a:p>
            <a:pPr eaLnBrk="1" hangingPunct="1">
              <a:lnSpc>
                <a:spcPct val="110000"/>
              </a:lnSpc>
              <a:spcBef>
                <a:spcPct val="20000"/>
              </a:spcBef>
              <a:buClr>
                <a:srgbClr val="0000FF"/>
              </a:buClr>
            </a:pPr>
            <a:r>
              <a:rPr lang="ja-JP" altLang="en-US" b="1">
                <a:solidFill>
                  <a:schemeClr val="bg1"/>
                </a:solidFill>
                <a:latin typeface="+mn-ea"/>
                <a:ea typeface="+mn-ea"/>
              </a:rPr>
              <a:t>ダイバーシティとは</a:t>
            </a:r>
          </a:p>
        </p:txBody>
      </p:sp>
      <p:sp>
        <p:nvSpPr>
          <p:cNvPr id="4" name="正方形/長方形 3">
            <a:extLst>
              <a:ext uri="{FF2B5EF4-FFF2-40B4-BE49-F238E27FC236}">
                <a16:creationId xmlns:a16="http://schemas.microsoft.com/office/drawing/2014/main" id="{CF33EB95-09D0-41A2-9CFF-2A81DF696CB2}"/>
              </a:ext>
            </a:extLst>
          </p:cNvPr>
          <p:cNvSpPr/>
          <p:nvPr/>
        </p:nvSpPr>
        <p:spPr bwMode="gray">
          <a:xfrm>
            <a:off x="564950" y="1497263"/>
            <a:ext cx="8038800" cy="2147761"/>
          </a:xfrm>
          <a:prstGeom prst="rect">
            <a:avLst/>
          </a:prstGeom>
          <a:solidFill>
            <a:schemeClr val="accent3">
              <a:lumMod val="20000"/>
              <a:lumOff val="80000"/>
            </a:schemeClr>
          </a:solidFill>
          <a:ln w="28575" cap="flat" cmpd="sng" algn="ctr">
            <a:noFill/>
            <a:prstDash val="solid"/>
            <a:round/>
            <a:headEnd type="none" w="med" len="med"/>
            <a:tailEnd type="none" w="med" len="med"/>
          </a:ln>
          <a:effectLst>
            <a:outerShdw dist="38100" dir="2700000" algn="tl" rotWithShape="0">
              <a:srgbClr val="6EB82D"/>
            </a:outerShdw>
          </a:effectLst>
        </p:spPr>
        <p:txBody>
          <a:bodyPr rot="0" spcFirstLastPara="0" vertOverflow="overflow" horzOverflow="overflow" vert="horz" wrap="square" lIns="216000" tIns="216000" rIns="216000" bIns="0" numCol="1" spcCol="0" rtlCol="0" fromWordArt="0" anchor="t" anchorCtr="0" forceAA="0" compatLnSpc="1">
            <a:prstTxWarp prst="textNoShape">
              <a:avLst/>
            </a:prstTxWarp>
            <a:noAutofit/>
          </a:bodyPr>
          <a:lstStyle/>
          <a:p>
            <a:pPr defTabSz="1885950" eaLnBrk="1" hangingPunct="1">
              <a:lnSpc>
                <a:spcPct val="130000"/>
              </a:lnSpc>
              <a:spcBef>
                <a:spcPts val="0"/>
              </a:spcBef>
            </a:pPr>
            <a:r>
              <a:rPr lang="ja-JP" altLang="en-US">
                <a:solidFill>
                  <a:schemeClr val="bg2">
                    <a:lumMod val="25000"/>
                  </a:schemeClr>
                </a:solidFill>
                <a:latin typeface="+mn-ea"/>
                <a:ea typeface="+mn-ea"/>
              </a:rPr>
              <a:t>「多様性」の意味。</a:t>
            </a:r>
          </a:p>
          <a:p>
            <a:pPr defTabSz="1885950" eaLnBrk="1" hangingPunct="1">
              <a:lnSpc>
                <a:spcPct val="130000"/>
              </a:lnSpc>
              <a:spcBef>
                <a:spcPts val="0"/>
              </a:spcBef>
            </a:pPr>
            <a:r>
              <a:rPr lang="ja-JP" altLang="en-US">
                <a:solidFill>
                  <a:schemeClr val="bg2">
                    <a:lumMod val="25000"/>
                  </a:schemeClr>
                </a:solidFill>
                <a:latin typeface="+mn-ea"/>
                <a:ea typeface="+mn-ea"/>
              </a:rPr>
              <a:t>「</a:t>
            </a:r>
            <a:r>
              <a:rPr lang="en-US" altLang="ja-JP">
                <a:solidFill>
                  <a:schemeClr val="bg2">
                    <a:lumMod val="25000"/>
                  </a:schemeClr>
                </a:solidFill>
                <a:latin typeface="+mn-ea"/>
                <a:ea typeface="+mn-ea"/>
              </a:rPr>
              <a:t>Diversity and Inclusion (</a:t>
            </a:r>
            <a:r>
              <a:rPr lang="ja-JP" altLang="en-US">
                <a:solidFill>
                  <a:schemeClr val="bg2">
                    <a:lumMod val="25000"/>
                  </a:schemeClr>
                </a:solidFill>
                <a:latin typeface="+mn-ea"/>
                <a:ea typeface="+mn-ea"/>
              </a:rPr>
              <a:t>多様性と受容</a:t>
            </a:r>
            <a:r>
              <a:rPr lang="en-US" altLang="ja-JP">
                <a:solidFill>
                  <a:schemeClr val="bg2">
                    <a:lumMod val="25000"/>
                  </a:schemeClr>
                </a:solidFill>
                <a:latin typeface="+mn-ea"/>
                <a:ea typeface="+mn-ea"/>
              </a:rPr>
              <a:t>)</a:t>
            </a:r>
            <a:r>
              <a:rPr lang="ja-JP" altLang="en-US">
                <a:solidFill>
                  <a:schemeClr val="bg2">
                    <a:lumMod val="25000"/>
                  </a:schemeClr>
                </a:solidFill>
                <a:latin typeface="+mn-ea"/>
                <a:ea typeface="+mn-ea"/>
              </a:rPr>
              <a:t>」であり、多様な人が集まり、</a:t>
            </a:r>
            <a:r>
              <a:rPr lang="ja-JP" altLang="en-US" b="1">
                <a:solidFill>
                  <a:schemeClr val="accent2">
                    <a:lumMod val="60000"/>
                    <a:lumOff val="40000"/>
                  </a:schemeClr>
                </a:solidFill>
                <a:latin typeface="+mn-ea"/>
                <a:ea typeface="+mn-ea"/>
              </a:rPr>
              <a:t>その違いを受け入れて互いを尊重しながら生きる社会</a:t>
            </a:r>
            <a:r>
              <a:rPr lang="ja-JP" altLang="en-US">
                <a:solidFill>
                  <a:schemeClr val="bg2">
                    <a:lumMod val="25000"/>
                  </a:schemeClr>
                </a:solidFill>
                <a:latin typeface="+mn-ea"/>
                <a:ea typeface="+mn-ea"/>
              </a:rPr>
              <a:t>を表している。</a:t>
            </a:r>
          </a:p>
          <a:p>
            <a:pPr defTabSz="1885950" eaLnBrk="1" hangingPunct="1">
              <a:lnSpc>
                <a:spcPct val="130000"/>
              </a:lnSpc>
              <a:spcBef>
                <a:spcPts val="0"/>
              </a:spcBef>
            </a:pPr>
            <a:endParaRPr lang="ja-JP" altLang="en-US" sz="2000" b="1">
              <a:solidFill>
                <a:srgbClr val="FFAB00"/>
              </a:solidFill>
              <a:latin typeface="+mn-ea"/>
              <a:ea typeface="+mn-ea"/>
            </a:endParaRPr>
          </a:p>
        </p:txBody>
      </p:sp>
      <p:sp>
        <p:nvSpPr>
          <p:cNvPr id="5" name="四角形: 角を丸くする 4">
            <a:extLst>
              <a:ext uri="{FF2B5EF4-FFF2-40B4-BE49-F238E27FC236}">
                <a16:creationId xmlns:a16="http://schemas.microsoft.com/office/drawing/2014/main" id="{CC69B802-6BEF-4B5A-95F4-CC92C14B4984}"/>
              </a:ext>
            </a:extLst>
          </p:cNvPr>
          <p:cNvSpPr/>
          <p:nvPr/>
        </p:nvSpPr>
        <p:spPr bwMode="gray">
          <a:xfrm>
            <a:off x="557331" y="3994985"/>
            <a:ext cx="6894989" cy="660989"/>
          </a:xfrm>
          <a:prstGeom prst="roundRect">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none" lIns="288000" tIns="108000" rIns="91440" bIns="0" numCol="1" spcCol="0" rtlCol="0" fromWordArt="0" anchor="t" anchorCtr="0" forceAA="0" compatLnSpc="1">
            <a:prstTxWarp prst="textNoShape">
              <a:avLst/>
            </a:prstTxWarp>
            <a:noAutofit/>
          </a:bodyPr>
          <a:lstStyle/>
          <a:p>
            <a:pPr eaLnBrk="1" hangingPunct="1">
              <a:lnSpc>
                <a:spcPct val="110000"/>
              </a:lnSpc>
              <a:spcBef>
                <a:spcPct val="20000"/>
              </a:spcBef>
              <a:buClr>
                <a:srgbClr val="0000FF"/>
              </a:buClr>
            </a:pPr>
            <a:r>
              <a:rPr lang="ja-JP" altLang="en-US" b="1">
                <a:solidFill>
                  <a:schemeClr val="bg1"/>
                </a:solidFill>
                <a:latin typeface="+mn-ea"/>
                <a:ea typeface="+mn-ea"/>
              </a:rPr>
              <a:t>スポーツボランティアにおけるダイバーシティ</a:t>
            </a:r>
          </a:p>
        </p:txBody>
      </p:sp>
      <p:sp>
        <p:nvSpPr>
          <p:cNvPr id="6" name="正方形/長方形 5">
            <a:extLst>
              <a:ext uri="{FF2B5EF4-FFF2-40B4-BE49-F238E27FC236}">
                <a16:creationId xmlns:a16="http://schemas.microsoft.com/office/drawing/2014/main" id="{A0F34CCF-99C4-443A-87DB-BFC9B8022E52}"/>
              </a:ext>
            </a:extLst>
          </p:cNvPr>
          <p:cNvSpPr/>
          <p:nvPr/>
        </p:nvSpPr>
        <p:spPr bwMode="auto">
          <a:xfrm>
            <a:off x="564950" y="4819651"/>
            <a:ext cx="4968072" cy="1512168"/>
          </a:xfrm>
          <a:prstGeom prst="rect">
            <a:avLst/>
          </a:prstGeom>
          <a:solidFill>
            <a:srgbClr val="E2F4D2"/>
          </a:solidFill>
          <a:ln w="28575" cap="flat" cmpd="sng" algn="ctr">
            <a:noFill/>
            <a:prstDash val="solid"/>
            <a:round/>
            <a:headEnd type="none" w="med" len="med"/>
            <a:tailEnd type="none" w="med" len="med"/>
          </a:ln>
          <a:effectLst>
            <a:outerShdw blurRad="50800" dist="38100" dir="2700000" algn="tl" rotWithShape="0">
              <a:srgbClr val="6EB82D"/>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pPr>
            <a:r>
              <a:rPr kumimoji="1" lang="ja-JP" altLang="en-US" sz="2800" b="1">
                <a:solidFill>
                  <a:schemeClr val="bg2">
                    <a:lumMod val="25000"/>
                  </a:schemeClr>
                </a:solidFill>
                <a:latin typeface="+mn-ea"/>
                <a:ea typeface="+mn-ea"/>
              </a:rPr>
              <a:t>多様性がつながる</a:t>
            </a:r>
            <a:endParaRPr lang="en-US" altLang="ja-JP" sz="2800" b="1">
              <a:solidFill>
                <a:schemeClr val="bg2">
                  <a:lumMod val="25000"/>
                </a:schemeClr>
              </a:solidFill>
              <a:latin typeface="+mn-ea"/>
              <a:ea typeface="+mn-ea"/>
            </a:endParaRPr>
          </a:p>
          <a:p>
            <a:pPr eaLnBrk="1" hangingPunct="1">
              <a:lnSpc>
                <a:spcPct val="120000"/>
              </a:lnSpc>
              <a:spcBef>
                <a:spcPct val="20000"/>
              </a:spcBef>
            </a:pPr>
            <a:r>
              <a:rPr kumimoji="1" lang="ja-JP" altLang="en-US">
                <a:solidFill>
                  <a:schemeClr val="bg2">
                    <a:lumMod val="25000"/>
                  </a:schemeClr>
                </a:solidFill>
                <a:latin typeface="+mn-ea"/>
                <a:ea typeface="+mn-ea"/>
              </a:rPr>
              <a:t>多様なボランティア仲間、参加者、観客</a:t>
            </a:r>
            <a:r>
              <a:rPr lang="ja-JP" altLang="en-US">
                <a:solidFill>
                  <a:schemeClr val="bg2">
                    <a:lumMod val="25000"/>
                  </a:schemeClr>
                </a:solidFill>
                <a:latin typeface="+mn-ea"/>
                <a:ea typeface="+mn-ea"/>
              </a:rPr>
              <a:t>等</a:t>
            </a:r>
            <a:r>
              <a:rPr kumimoji="1" lang="ja-JP" altLang="en-US">
                <a:solidFill>
                  <a:schemeClr val="bg2">
                    <a:lumMod val="25000"/>
                  </a:schemeClr>
                </a:solidFill>
                <a:latin typeface="+mn-ea"/>
                <a:ea typeface="+mn-ea"/>
              </a:rPr>
              <a:t>との交流</a:t>
            </a:r>
            <a:endParaRPr kumimoji="1" lang="en-US" altLang="ja-JP">
              <a:solidFill>
                <a:schemeClr val="bg2">
                  <a:lumMod val="25000"/>
                </a:schemeClr>
              </a:solidFill>
              <a:latin typeface="+mn-ea"/>
              <a:ea typeface="+mn-ea"/>
            </a:endParaRPr>
          </a:p>
        </p:txBody>
      </p:sp>
      <p:sp>
        <p:nvSpPr>
          <p:cNvPr id="7" name="二等辺三角形 6">
            <a:extLst>
              <a:ext uri="{FF2B5EF4-FFF2-40B4-BE49-F238E27FC236}">
                <a16:creationId xmlns:a16="http://schemas.microsoft.com/office/drawing/2014/main" id="{32D1F1E8-A66F-47BA-A99F-314E44C1CFD4}"/>
              </a:ext>
            </a:extLst>
          </p:cNvPr>
          <p:cNvSpPr/>
          <p:nvPr/>
        </p:nvSpPr>
        <p:spPr bwMode="auto">
          <a:xfrm rot="5400000">
            <a:off x="5192020" y="5317301"/>
            <a:ext cx="1298942" cy="432048"/>
          </a:xfrm>
          <a:prstGeom prst="triangle">
            <a:avLst>
              <a:gd name="adj" fmla="val 47551"/>
            </a:avLst>
          </a:prstGeom>
          <a:solidFill>
            <a:srgbClr val="E2F4D2"/>
          </a:solidFill>
          <a:ln w="28575" cap="flat" cmpd="sng" algn="ctr">
            <a:noFill/>
            <a:prstDash val="solid"/>
            <a:round/>
            <a:headEnd type="none" w="med" len="med"/>
            <a:tailEnd type="none" w="med" len="med"/>
          </a:ln>
          <a:effectLst>
            <a:outerShdw blurRad="50800" dist="38100" dir="2700000" algn="tl" rotWithShape="0">
              <a:srgbClr val="6EB82D"/>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
        <p:nvSpPr>
          <p:cNvPr id="8" name="正方形/長方形 7">
            <a:extLst>
              <a:ext uri="{FF2B5EF4-FFF2-40B4-BE49-F238E27FC236}">
                <a16:creationId xmlns:a16="http://schemas.microsoft.com/office/drawing/2014/main" id="{74919176-B9CC-4764-BB96-AAA27F830510}"/>
              </a:ext>
            </a:extLst>
          </p:cNvPr>
          <p:cNvSpPr/>
          <p:nvPr/>
        </p:nvSpPr>
        <p:spPr bwMode="gray">
          <a:xfrm>
            <a:off x="6162966" y="4819652"/>
            <a:ext cx="2664039" cy="1512167"/>
          </a:xfrm>
          <a:prstGeom prst="rect">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0" rIns="91440" bIns="72000" numCol="1" spcCol="0" rtlCol="0" fromWordArt="0" anchor="ctr" anchorCtr="0" forceAA="0" compatLnSpc="1">
            <a:prstTxWarp prst="textNoShape">
              <a:avLst/>
            </a:prstTxWarp>
            <a:noAutofit/>
          </a:bodyPr>
          <a:lstStyle/>
          <a:p>
            <a:pPr algn="ctr" eaLnBrk="1" hangingPunct="1">
              <a:spcBef>
                <a:spcPts val="0"/>
              </a:spcBef>
              <a:buClr>
                <a:srgbClr val="0000FF"/>
              </a:buClr>
            </a:pPr>
            <a:r>
              <a:rPr lang="ja-JP" altLang="en-US" sz="2800">
                <a:solidFill>
                  <a:schemeClr val="bg2">
                    <a:lumMod val="20000"/>
                    <a:lumOff val="80000"/>
                  </a:schemeClr>
                </a:solidFill>
                <a:latin typeface="+mn-ea"/>
                <a:ea typeface="+mn-ea"/>
              </a:rPr>
              <a:t>多様な社会の</a:t>
            </a:r>
            <a:endParaRPr lang="en-US" altLang="ja-JP" sz="2800">
              <a:solidFill>
                <a:schemeClr val="bg2">
                  <a:lumMod val="20000"/>
                  <a:lumOff val="80000"/>
                </a:schemeClr>
              </a:solidFill>
              <a:latin typeface="+mn-ea"/>
              <a:ea typeface="+mn-ea"/>
            </a:endParaRPr>
          </a:p>
          <a:p>
            <a:pPr algn="ctr" eaLnBrk="1" hangingPunct="1">
              <a:spcBef>
                <a:spcPts val="0"/>
              </a:spcBef>
              <a:buClr>
                <a:srgbClr val="0000FF"/>
              </a:buClr>
            </a:pPr>
            <a:r>
              <a:rPr lang="ja-JP" altLang="en-US" sz="2800">
                <a:solidFill>
                  <a:schemeClr val="bg2">
                    <a:lumMod val="20000"/>
                    <a:lumOff val="80000"/>
                  </a:schemeClr>
                </a:solidFill>
                <a:latin typeface="+mn-ea"/>
                <a:ea typeface="+mn-ea"/>
              </a:rPr>
              <a:t>発展</a:t>
            </a:r>
          </a:p>
        </p:txBody>
      </p:sp>
      <p:sp>
        <p:nvSpPr>
          <p:cNvPr id="9" name="タイトル 1">
            <a:extLst>
              <a:ext uri="{FF2B5EF4-FFF2-40B4-BE49-F238E27FC236}">
                <a16:creationId xmlns:a16="http://schemas.microsoft.com/office/drawing/2014/main" id="{467E2CBC-5974-434E-9CEF-3705FF043407}"/>
              </a:ext>
            </a:extLst>
          </p:cNvPr>
          <p:cNvSpPr txBox="1">
            <a:spLocks/>
          </p:cNvSpPr>
          <p:nvPr/>
        </p:nvSpPr>
        <p:spPr bwMode="gray">
          <a:xfrm>
            <a:off x="1080416" y="327142"/>
            <a:ext cx="7236000" cy="475529"/>
          </a:xfrm>
          <a:prstGeom prst="rect">
            <a:avLst/>
          </a:prstGeom>
        </p:spPr>
        <p:txBody>
          <a:bodyPr lIns="0">
            <a:noAutofit/>
          </a:bodyPr>
          <a:lstStyle>
            <a:lvl1pPr algn="l" rtl="0" eaLnBrk="0" fontAlgn="base" hangingPunct="0">
              <a:spcBef>
                <a:spcPct val="0"/>
              </a:spcBef>
              <a:spcAft>
                <a:spcPct val="0"/>
              </a:spcAft>
              <a:defRPr kumimoji="1" sz="2200" b="1" kern="1200" spc="200" baseline="0">
                <a:solidFill>
                  <a:schemeClr val="accent3"/>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2800" spc="-150"/>
              <a:t>ダイバーシティ＆インクルージョン</a:t>
            </a:r>
          </a:p>
        </p:txBody>
      </p:sp>
      <p:sp>
        <p:nvSpPr>
          <p:cNvPr id="10" name="四角形: 角を丸くする 9">
            <a:extLst>
              <a:ext uri="{FF2B5EF4-FFF2-40B4-BE49-F238E27FC236}">
                <a16:creationId xmlns:a16="http://schemas.microsoft.com/office/drawing/2014/main" id="{D1FA5E1F-E263-4957-85C5-A86C9D84FE5A}"/>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lang="ja-JP" altLang="en-US" sz="2800" b="1">
                <a:solidFill>
                  <a:schemeClr val="bg1"/>
                </a:solidFill>
                <a:latin typeface="+mn-lt"/>
              </a:rPr>
              <a:t>２</a:t>
            </a:r>
            <a:endParaRPr kumimoji="1" lang="ja-JP" altLang="en-US" sz="2800" b="1" i="0" u="none" strike="noStrike" cap="none" normalizeH="0" baseline="0">
              <a:ln>
                <a:noFill/>
              </a:ln>
              <a:solidFill>
                <a:schemeClr val="bg1"/>
              </a:solidFill>
              <a:effectLst/>
              <a:latin typeface="+mn-lt"/>
              <a:ea typeface="ＭＳ Ｐゴシック" panose="020B0600070205080204" pitchFamily="50" charset="-128"/>
            </a:endParaRPr>
          </a:p>
        </p:txBody>
      </p:sp>
    </p:spTree>
    <p:extLst>
      <p:ext uri="{BB962C8B-B14F-4D97-AF65-F5344CB8AC3E}">
        <p14:creationId xmlns:p14="http://schemas.microsoft.com/office/powerpoint/2010/main" val="17300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DEDD59-754A-408F-8A70-B9037539547A}"/>
              </a:ext>
            </a:extLst>
          </p:cNvPr>
          <p:cNvSpPr>
            <a:spLocks noGrp="1"/>
          </p:cNvSpPr>
          <p:nvPr>
            <p:ph type="title"/>
          </p:nvPr>
        </p:nvSpPr>
        <p:spPr>
          <a:xfrm>
            <a:off x="611188" y="332656"/>
            <a:ext cx="7632700" cy="475529"/>
          </a:xfrm>
        </p:spPr>
        <p:txBody>
          <a:bodyPr/>
          <a:lstStyle/>
          <a:p>
            <a:r>
              <a:rPr kumimoji="1" lang="ja-JP" altLang="en-US" sz="2800" spc="-300"/>
              <a:t>東京</a:t>
            </a:r>
            <a:r>
              <a:rPr kumimoji="1" lang="en-US" altLang="ja-JP" sz="2800" spc="-300"/>
              <a:t>2020</a:t>
            </a:r>
            <a:r>
              <a:rPr kumimoji="1" lang="ja-JP" altLang="en-US" sz="2800" spc="-300"/>
              <a:t>大会とダイバーシティ＆インクルージョン</a:t>
            </a:r>
          </a:p>
        </p:txBody>
      </p:sp>
      <p:sp>
        <p:nvSpPr>
          <p:cNvPr id="3" name="タイトル 6">
            <a:extLst>
              <a:ext uri="{FF2B5EF4-FFF2-40B4-BE49-F238E27FC236}">
                <a16:creationId xmlns:a16="http://schemas.microsoft.com/office/drawing/2014/main" id="{401D4D8F-5AF3-4516-8E00-B02E4006AF31}"/>
              </a:ext>
            </a:extLst>
          </p:cNvPr>
          <p:cNvSpPr txBox="1">
            <a:spLocks/>
          </p:cNvSpPr>
          <p:nvPr/>
        </p:nvSpPr>
        <p:spPr bwMode="gray">
          <a:xfrm>
            <a:off x="539750" y="1030648"/>
            <a:ext cx="8229600" cy="475529"/>
          </a:xfrm>
          <a:prstGeom prst="rect">
            <a:avLst/>
          </a:prstGeom>
        </p:spPr>
        <p:txBody>
          <a:bodyPr vert="horz" lIns="95779" tIns="47890" rIns="95779" bIns="47890" rtlCol="0" anchor="t">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u="sng">
                <a:solidFill>
                  <a:schemeClr val="accent3"/>
                </a:solidFill>
              </a:rPr>
              <a:t>東京</a:t>
            </a:r>
            <a:r>
              <a:rPr lang="en-US" altLang="ja-JP" u="sng">
                <a:solidFill>
                  <a:schemeClr val="accent3"/>
                </a:solidFill>
              </a:rPr>
              <a:t>2020</a:t>
            </a:r>
            <a:r>
              <a:rPr lang="ja-JP" altLang="en-US" u="sng">
                <a:solidFill>
                  <a:schemeClr val="accent3"/>
                </a:solidFill>
              </a:rPr>
              <a:t>大会 </a:t>
            </a:r>
            <a:r>
              <a:rPr lang="en-US" altLang="ja-JP" u="sng">
                <a:solidFill>
                  <a:schemeClr val="accent3"/>
                </a:solidFill>
              </a:rPr>
              <a:t>3</a:t>
            </a:r>
            <a:r>
              <a:rPr lang="ja-JP" altLang="en-US" u="sng">
                <a:solidFill>
                  <a:schemeClr val="accent3"/>
                </a:solidFill>
              </a:rPr>
              <a:t>つの基本コンセプト</a:t>
            </a:r>
            <a:endParaRPr lang="en-US" altLang="ja-JP" u="sng">
              <a:solidFill>
                <a:schemeClr val="accent3"/>
              </a:solidFill>
            </a:endParaRPr>
          </a:p>
        </p:txBody>
      </p:sp>
      <p:sp>
        <p:nvSpPr>
          <p:cNvPr id="4" name="タイトル 6">
            <a:extLst>
              <a:ext uri="{FF2B5EF4-FFF2-40B4-BE49-F238E27FC236}">
                <a16:creationId xmlns:a16="http://schemas.microsoft.com/office/drawing/2014/main" id="{59B345DD-AE89-42E7-8B91-219E53C47641}"/>
              </a:ext>
            </a:extLst>
          </p:cNvPr>
          <p:cNvSpPr txBox="1">
            <a:spLocks/>
          </p:cNvSpPr>
          <p:nvPr/>
        </p:nvSpPr>
        <p:spPr bwMode="gray">
          <a:xfrm>
            <a:off x="539750" y="1506177"/>
            <a:ext cx="8229600" cy="475529"/>
          </a:xfrm>
          <a:prstGeom prst="rect">
            <a:avLst/>
          </a:prstGeom>
        </p:spPr>
        <p:txBody>
          <a:bodyPr vert="horz" lIns="95779" tIns="47890" rIns="95779" bIns="47890" rtlCol="0" anchor="t">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marL="342900" indent="-342900">
              <a:lnSpc>
                <a:spcPct val="150000"/>
              </a:lnSpc>
              <a:buFont typeface="Arial" panose="020B0604020202020204" pitchFamily="34" charset="0"/>
              <a:buChar char="•"/>
            </a:pPr>
            <a:r>
              <a:rPr lang="ja-JP" altLang="en-US" b="0">
                <a:solidFill>
                  <a:schemeClr val="bg2">
                    <a:lumMod val="25000"/>
                  </a:schemeClr>
                </a:solidFill>
              </a:rPr>
              <a:t>すべての人が自己ベストを目指し（全員が自己ベスト）</a:t>
            </a:r>
            <a:endParaRPr lang="en-US" altLang="ja-JP" b="0">
              <a:solidFill>
                <a:schemeClr val="bg2">
                  <a:lumMod val="25000"/>
                </a:schemeClr>
              </a:solidFill>
            </a:endParaRPr>
          </a:p>
          <a:p>
            <a:pPr marL="342900" indent="-342900">
              <a:lnSpc>
                <a:spcPct val="150000"/>
              </a:lnSpc>
              <a:buFont typeface="Arial" panose="020B0604020202020204" pitchFamily="34" charset="0"/>
              <a:buChar char="•"/>
            </a:pPr>
            <a:r>
              <a:rPr lang="ja-JP" altLang="en-US">
                <a:solidFill>
                  <a:schemeClr val="accent2">
                    <a:lumMod val="60000"/>
                    <a:lumOff val="40000"/>
                  </a:schemeClr>
                </a:solidFill>
              </a:rPr>
              <a:t>一人ひとりが互いを認め合い（多様性と調和）</a:t>
            </a:r>
            <a:endParaRPr lang="en-US" altLang="ja-JP">
              <a:solidFill>
                <a:schemeClr val="accent2">
                  <a:lumMod val="60000"/>
                  <a:lumOff val="40000"/>
                </a:schemeClr>
              </a:solidFill>
            </a:endParaRPr>
          </a:p>
          <a:p>
            <a:pPr marL="342900" indent="-342900">
              <a:lnSpc>
                <a:spcPct val="150000"/>
              </a:lnSpc>
              <a:buFont typeface="Arial" panose="020B0604020202020204" pitchFamily="34" charset="0"/>
              <a:buChar char="•"/>
            </a:pPr>
            <a:r>
              <a:rPr lang="ja-JP" altLang="en-US" b="0">
                <a:solidFill>
                  <a:schemeClr val="bg2">
                    <a:lumMod val="25000"/>
                  </a:schemeClr>
                </a:solidFill>
              </a:rPr>
              <a:t>そして、未来につなげよう（未来への継承）</a:t>
            </a:r>
            <a:endParaRPr lang="en-US" altLang="ja-JP" b="0">
              <a:solidFill>
                <a:schemeClr val="bg2">
                  <a:lumMod val="25000"/>
                </a:schemeClr>
              </a:solidFill>
            </a:endParaRPr>
          </a:p>
          <a:p>
            <a:endParaRPr lang="en-US" altLang="ja-JP" b="0">
              <a:solidFill>
                <a:schemeClr val="tx1"/>
              </a:solidFill>
            </a:endParaRPr>
          </a:p>
        </p:txBody>
      </p:sp>
      <p:grpSp>
        <p:nvGrpSpPr>
          <p:cNvPr id="8" name="グループ化 7">
            <a:extLst>
              <a:ext uri="{FF2B5EF4-FFF2-40B4-BE49-F238E27FC236}">
                <a16:creationId xmlns:a16="http://schemas.microsoft.com/office/drawing/2014/main" id="{FD60CA5F-AF3B-4E96-8D5B-E62404EDF82A}"/>
              </a:ext>
            </a:extLst>
          </p:cNvPr>
          <p:cNvGrpSpPr/>
          <p:nvPr/>
        </p:nvGrpSpPr>
        <p:grpSpPr bwMode="gray">
          <a:xfrm>
            <a:off x="323850" y="3449604"/>
            <a:ext cx="8496300" cy="2932146"/>
            <a:chOff x="1262532" y="1133504"/>
            <a:chExt cx="6716342" cy="2193130"/>
          </a:xfrm>
        </p:grpSpPr>
        <p:sp>
          <p:nvSpPr>
            <p:cNvPr id="9" name="四角形: 角を丸くする 8">
              <a:extLst>
                <a:ext uri="{FF2B5EF4-FFF2-40B4-BE49-F238E27FC236}">
                  <a16:creationId xmlns:a16="http://schemas.microsoft.com/office/drawing/2014/main" id="{18FE683E-0A96-4A18-98D2-82D19B58D87D}"/>
                </a:ext>
              </a:extLst>
            </p:cNvPr>
            <p:cNvSpPr/>
            <p:nvPr/>
          </p:nvSpPr>
          <p:spPr bwMode="gray">
            <a:xfrm>
              <a:off x="1262532" y="1133504"/>
              <a:ext cx="6643636" cy="2124000"/>
            </a:xfrm>
            <a:prstGeom prst="roundRect">
              <a:avLst>
                <a:gd name="adj" fmla="val 1996"/>
              </a:avLst>
            </a:prstGeom>
            <a:noFill/>
            <a:ln w="19050" cap="flat" cmpd="sng" algn="ctr">
              <a:solidFill>
                <a:srgbClr val="92D050"/>
              </a:solidFill>
              <a:prstDash val="solid"/>
              <a:round/>
              <a:headEnd type="none" w="med" len="med"/>
              <a:tailEnd type="none" w="med" len="med"/>
            </a:ln>
            <a:effectLst/>
          </p:spPr>
          <p:txBody>
            <a:bodyPr rot="0" spcFirstLastPara="0" vertOverflow="overflow" horzOverflow="overflow" vert="horz" wrap="square" lIns="612000" tIns="288000" rIns="324000" bIns="0" numCol="1" spcCol="0" rtlCol="0" fromWordArt="0" anchor="t" anchorCtr="0" forceAA="0" compatLnSpc="1">
              <a:prstTxWarp prst="textNoShape">
                <a:avLst/>
              </a:prstTxWarp>
              <a:noAutofit/>
            </a:bodyPr>
            <a:lstStyle/>
            <a:p>
              <a:pPr defTabSz="1885950" eaLnBrk="1" hangingPunct="1">
                <a:lnSpc>
                  <a:spcPct val="140000"/>
                </a:lnSpc>
                <a:spcBef>
                  <a:spcPts val="0"/>
                </a:spcBef>
                <a:spcAft>
                  <a:spcPts val="0"/>
                </a:spcAft>
              </a:pPr>
              <a:r>
                <a:rPr lang="ja-JP" altLang="en-US" sz="2000">
                  <a:solidFill>
                    <a:schemeClr val="bg2">
                      <a:lumMod val="25000"/>
                    </a:schemeClr>
                  </a:solidFill>
                  <a:latin typeface="+mn-ea"/>
                  <a:ea typeface="+mn-ea"/>
                </a:rPr>
                <a:t>すべての選手、観客および大会関係者等にもダイバーシティ＆インクルージョン</a:t>
              </a:r>
              <a:r>
                <a:rPr lang="en-US" altLang="ja-JP" sz="2000">
                  <a:solidFill>
                    <a:schemeClr val="bg2">
                      <a:lumMod val="25000"/>
                    </a:schemeClr>
                  </a:solidFill>
                  <a:latin typeface="+mn-ea"/>
                  <a:ea typeface="+mn-ea"/>
                </a:rPr>
                <a:t>(D</a:t>
              </a:r>
              <a:r>
                <a:rPr lang="ja-JP" altLang="en-US" sz="2000">
                  <a:solidFill>
                    <a:schemeClr val="bg2">
                      <a:lumMod val="25000"/>
                    </a:schemeClr>
                  </a:solidFill>
                  <a:latin typeface="+mn-ea"/>
                  <a:ea typeface="+mn-ea"/>
                </a:rPr>
                <a:t>＆</a:t>
              </a:r>
              <a:r>
                <a:rPr lang="en-US" altLang="ja-JP" sz="2000">
                  <a:solidFill>
                    <a:schemeClr val="bg2">
                      <a:lumMod val="25000"/>
                    </a:schemeClr>
                  </a:solidFill>
                  <a:latin typeface="+mn-ea"/>
                  <a:ea typeface="+mn-ea"/>
                </a:rPr>
                <a:t>I</a:t>
              </a:r>
              <a:r>
                <a:rPr lang="ja-JP" altLang="en-US" sz="2000">
                  <a:solidFill>
                    <a:schemeClr val="bg2">
                      <a:lumMod val="25000"/>
                    </a:schemeClr>
                  </a:solidFill>
                  <a:latin typeface="+mn-ea"/>
                  <a:ea typeface="+mn-ea"/>
                </a:rPr>
                <a:t>）の考え方を共有することで、大会後には、一人ひとりが東京</a:t>
              </a:r>
              <a:r>
                <a:rPr lang="en-US" altLang="ja-JP" sz="2000">
                  <a:solidFill>
                    <a:schemeClr val="bg2">
                      <a:lumMod val="25000"/>
                    </a:schemeClr>
                  </a:solidFill>
                  <a:latin typeface="+mn-ea"/>
                  <a:ea typeface="+mn-ea"/>
                </a:rPr>
                <a:t>2020</a:t>
              </a:r>
              <a:r>
                <a:rPr lang="ja-JP" altLang="en-US" sz="2000">
                  <a:solidFill>
                    <a:schemeClr val="bg2">
                      <a:lumMod val="25000"/>
                    </a:schemeClr>
                  </a:solidFill>
                  <a:latin typeface="+mn-ea"/>
                  <a:ea typeface="+mn-ea"/>
                </a:rPr>
                <a:t>大会で得た</a:t>
              </a:r>
              <a:r>
                <a:rPr lang="en-US" altLang="ja-JP" sz="2000">
                  <a:solidFill>
                    <a:schemeClr val="bg2">
                      <a:lumMod val="25000"/>
                    </a:schemeClr>
                  </a:solidFill>
                  <a:latin typeface="+mn-ea"/>
                  <a:ea typeface="+mn-ea"/>
                </a:rPr>
                <a:t>D&amp;I</a:t>
              </a:r>
              <a:r>
                <a:rPr lang="ja-JP" altLang="en-US" sz="2000">
                  <a:solidFill>
                    <a:schemeClr val="bg2">
                      <a:lumMod val="25000"/>
                    </a:schemeClr>
                  </a:solidFill>
                  <a:latin typeface="+mn-ea"/>
                  <a:ea typeface="+mn-ea"/>
                </a:rPr>
                <a:t>の意識を新たなフィールドで実践しつづけることにより、日本社会にダイバーシティ＆インクルージョンの考え方をレガシーとして根付かせていくことを目指しています。</a:t>
              </a:r>
            </a:p>
          </p:txBody>
        </p:sp>
        <p:sp>
          <p:nvSpPr>
            <p:cNvPr id="10" name="四角形: 角を丸くする 9">
              <a:extLst>
                <a:ext uri="{FF2B5EF4-FFF2-40B4-BE49-F238E27FC236}">
                  <a16:creationId xmlns:a16="http://schemas.microsoft.com/office/drawing/2014/main" id="{1DDCB822-5067-40F4-88E1-3B4AD0FE3C82}"/>
                </a:ext>
              </a:extLst>
            </p:cNvPr>
            <p:cNvSpPr/>
            <p:nvPr/>
          </p:nvSpPr>
          <p:spPr bwMode="gray">
            <a:xfrm>
              <a:off x="1335238" y="1220634"/>
              <a:ext cx="6643636" cy="2106000"/>
            </a:xfrm>
            <a:prstGeom prst="roundRect">
              <a:avLst>
                <a:gd name="adj" fmla="val 1996"/>
              </a:avLst>
            </a:prstGeom>
            <a:noFill/>
            <a:ln w="12700" cap="flat" cmpd="sng" algn="ctr">
              <a:solidFill>
                <a:srgbClr val="92D050"/>
              </a:solidFill>
              <a:prstDash val="solid"/>
              <a:round/>
              <a:headEnd type="none" w="med" len="med"/>
              <a:tailEnd type="none" w="med" len="med"/>
            </a:ln>
            <a:effectLst/>
          </p:spPr>
          <p:txBody>
            <a:bodyPr rot="0" spcFirstLastPara="0" vertOverflow="overflow" horzOverflow="overflow" vert="horz" wrap="square" lIns="612000" tIns="180000" rIns="324000" bIns="0" numCol="1" spcCol="0" rtlCol="0" fromWordArt="0" anchor="t" anchorCtr="0" forceAA="0" compatLnSpc="1">
              <a:prstTxWarp prst="textNoShape">
                <a:avLst/>
              </a:prstTxWarp>
              <a:noAutofit/>
            </a:bodyPr>
            <a:lstStyle/>
            <a:p>
              <a:pPr defTabSz="1885950" eaLnBrk="1" hangingPunct="1">
                <a:lnSpc>
                  <a:spcPct val="150000"/>
                </a:lnSpc>
                <a:spcBef>
                  <a:spcPts val="0"/>
                </a:spcBef>
                <a:spcAft>
                  <a:spcPts val="0"/>
                </a:spcAft>
              </a:pPr>
              <a:endParaRPr lang="ja-JP" altLang="en-US" b="1">
                <a:solidFill>
                  <a:schemeClr val="accent3"/>
                </a:solidFill>
                <a:latin typeface="+mn-ea"/>
                <a:ea typeface="+mn-ea"/>
              </a:endParaRPr>
            </a:p>
          </p:txBody>
        </p:sp>
      </p:grpSp>
    </p:spTree>
    <p:extLst>
      <p:ext uri="{BB962C8B-B14F-4D97-AF65-F5344CB8AC3E}">
        <p14:creationId xmlns:p14="http://schemas.microsoft.com/office/powerpoint/2010/main" val="14289014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2D4A34-1E84-4022-8A03-00824F303E5C}"/>
              </a:ext>
            </a:extLst>
          </p:cNvPr>
          <p:cNvSpPr>
            <a:spLocks noGrp="1"/>
          </p:cNvSpPr>
          <p:nvPr>
            <p:ph type="title"/>
          </p:nvPr>
        </p:nvSpPr>
        <p:spPr>
          <a:xfrm>
            <a:off x="539750" y="332656"/>
            <a:ext cx="7236000" cy="475529"/>
          </a:xfrm>
        </p:spPr>
        <p:txBody>
          <a:bodyPr/>
          <a:lstStyle/>
          <a:p>
            <a:r>
              <a:rPr kumimoji="1" lang="ja-JP" altLang="en-US" sz="2800" spc="-300"/>
              <a:t>スポーツボランティア・リーダーにできること</a:t>
            </a:r>
          </a:p>
        </p:txBody>
      </p:sp>
      <p:pic>
        <p:nvPicPr>
          <p:cNvPr id="3" name="図 2">
            <a:extLst>
              <a:ext uri="{FF2B5EF4-FFF2-40B4-BE49-F238E27FC236}">
                <a16:creationId xmlns:a16="http://schemas.microsoft.com/office/drawing/2014/main" id="{09DA34FE-BC8D-4D88-9D35-56C7FD2071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405" y="3575472"/>
            <a:ext cx="4211960" cy="2807973"/>
          </a:xfrm>
          <a:prstGeom prst="rect">
            <a:avLst/>
          </a:prstGeom>
        </p:spPr>
      </p:pic>
      <p:pic>
        <p:nvPicPr>
          <p:cNvPr id="4" name="図 3">
            <a:extLst>
              <a:ext uri="{FF2B5EF4-FFF2-40B4-BE49-F238E27FC236}">
                <a16:creationId xmlns:a16="http://schemas.microsoft.com/office/drawing/2014/main" id="{EC6F0FF8-7FE9-4245-BD06-CE90664CA7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5365" y="3551456"/>
            <a:ext cx="4211960" cy="2807973"/>
          </a:xfrm>
          <a:prstGeom prst="rect">
            <a:avLst/>
          </a:prstGeom>
        </p:spPr>
      </p:pic>
      <p:sp>
        <p:nvSpPr>
          <p:cNvPr id="5" name="正方形/長方形 4">
            <a:extLst>
              <a:ext uri="{FF2B5EF4-FFF2-40B4-BE49-F238E27FC236}">
                <a16:creationId xmlns:a16="http://schemas.microsoft.com/office/drawing/2014/main" id="{AFE72BC1-3363-4B3F-AC15-EB5478CD83CA}"/>
              </a:ext>
            </a:extLst>
          </p:cNvPr>
          <p:cNvSpPr/>
          <p:nvPr/>
        </p:nvSpPr>
        <p:spPr bwMode="gray">
          <a:xfrm>
            <a:off x="423405" y="6203689"/>
            <a:ext cx="3143591" cy="291955"/>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spcBef>
                <a:spcPct val="20000"/>
              </a:spcBef>
              <a:buClr>
                <a:srgbClr val="0000FF"/>
              </a:buClr>
            </a:pPr>
            <a:r>
              <a:rPr lang="en-US" altLang="ja-JP" sz="1000" b="1">
                <a:solidFill>
                  <a:schemeClr val="bg1"/>
                </a:solidFill>
                <a:latin typeface="メイリオ" panose="020B0604030504040204" pitchFamily="50" charset="-128"/>
                <a:ea typeface="メイリオ" panose="020B0604030504040204" pitchFamily="50" charset="-128"/>
              </a:rPr>
              <a:t>©</a:t>
            </a:r>
            <a:r>
              <a:rPr lang="ja-JP" altLang="en-US" sz="1000" b="1">
                <a:solidFill>
                  <a:schemeClr val="bg1"/>
                </a:solidFill>
                <a:latin typeface="メイリオ" panose="020B0604030504040204" pitchFamily="50" charset="-128"/>
                <a:ea typeface="メイリオ" panose="020B0604030504040204" pitchFamily="50" charset="-128"/>
              </a:rPr>
              <a:t>日本財団ボランティアサポートセンター</a:t>
            </a:r>
            <a:endParaRPr lang="en-US" altLang="ja-JP" sz="1000" b="1">
              <a:solidFill>
                <a:schemeClr val="bg1"/>
              </a:solidFill>
              <a:latin typeface="メイリオ" panose="020B0604030504040204" pitchFamily="50" charset="-128"/>
              <a:ea typeface="メイリオ" panose="020B0604030504040204" pitchFamily="50" charset="-128"/>
            </a:endParaRPr>
          </a:p>
        </p:txBody>
      </p:sp>
      <p:sp>
        <p:nvSpPr>
          <p:cNvPr id="6" name="タイトル 6">
            <a:extLst>
              <a:ext uri="{FF2B5EF4-FFF2-40B4-BE49-F238E27FC236}">
                <a16:creationId xmlns:a16="http://schemas.microsoft.com/office/drawing/2014/main" id="{79C0D385-B6D2-464D-A8BC-300F7B5FD5B1}"/>
              </a:ext>
            </a:extLst>
          </p:cNvPr>
          <p:cNvSpPr txBox="1">
            <a:spLocks/>
          </p:cNvSpPr>
          <p:nvPr/>
        </p:nvSpPr>
        <p:spPr bwMode="gray">
          <a:xfrm>
            <a:off x="457200" y="1756744"/>
            <a:ext cx="8229600" cy="1259921"/>
          </a:xfrm>
          <a:prstGeom prst="rect">
            <a:avLst/>
          </a:prstGeom>
        </p:spPr>
        <p:txBody>
          <a:bodyPr vert="horz" lIns="95779" tIns="47890" rIns="95779" bIns="47890" rtlCol="0" anchor="t">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r>
              <a:rPr lang="ja-JP" altLang="en-US" sz="3200" dirty="0">
                <a:solidFill>
                  <a:schemeClr val="accent2">
                    <a:lumMod val="60000"/>
                    <a:lumOff val="40000"/>
                  </a:schemeClr>
                </a:solidFill>
              </a:rPr>
              <a:t>それぞれの強みを生かした活動</a:t>
            </a:r>
            <a:endParaRPr lang="en-US" altLang="ja-JP" sz="3200" b="0" dirty="0">
              <a:solidFill>
                <a:schemeClr val="accent2">
                  <a:lumMod val="60000"/>
                  <a:lumOff val="40000"/>
                </a:schemeClr>
              </a:solidFill>
            </a:endParaRPr>
          </a:p>
          <a:p>
            <a:pPr algn="ctr">
              <a:spcBef>
                <a:spcPts val="1200"/>
              </a:spcBef>
            </a:pPr>
            <a:r>
              <a:rPr lang="ja-JP" altLang="en-US" sz="2800" b="0" dirty="0">
                <a:solidFill>
                  <a:schemeClr val="bg2">
                    <a:lumMod val="25000"/>
                  </a:schemeClr>
                </a:solidFill>
              </a:rPr>
              <a:t>「どうやったら、みんなが輝けるか？」を考える</a:t>
            </a:r>
            <a:endParaRPr lang="en-US" altLang="ja-JP" sz="2800" b="0" dirty="0">
              <a:solidFill>
                <a:schemeClr val="bg2">
                  <a:lumMod val="25000"/>
                </a:schemeClr>
              </a:solidFill>
            </a:endParaRPr>
          </a:p>
        </p:txBody>
      </p:sp>
    </p:spTree>
    <p:extLst>
      <p:ext uri="{BB962C8B-B14F-4D97-AF65-F5344CB8AC3E}">
        <p14:creationId xmlns:p14="http://schemas.microsoft.com/office/powerpoint/2010/main" val="13955256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203752-6999-4B93-91BD-708D7F8C7361}"/>
              </a:ext>
            </a:extLst>
          </p:cNvPr>
          <p:cNvSpPr>
            <a:spLocks noGrp="1"/>
          </p:cNvSpPr>
          <p:nvPr>
            <p:ph type="title"/>
          </p:nvPr>
        </p:nvSpPr>
        <p:spPr>
          <a:xfrm>
            <a:off x="555983" y="332656"/>
            <a:ext cx="7236000" cy="475529"/>
          </a:xfrm>
        </p:spPr>
        <p:txBody>
          <a:bodyPr/>
          <a:lstStyle/>
          <a:p>
            <a:r>
              <a:rPr kumimoji="1" lang="ja-JP" altLang="en-US" sz="2400" spc="-150"/>
              <a:t>障害者スポーツにおけるスポーツボランティア</a:t>
            </a:r>
          </a:p>
        </p:txBody>
      </p:sp>
      <p:sp>
        <p:nvSpPr>
          <p:cNvPr id="11" name="正方形/長方形 10">
            <a:extLst>
              <a:ext uri="{FF2B5EF4-FFF2-40B4-BE49-F238E27FC236}">
                <a16:creationId xmlns:a16="http://schemas.microsoft.com/office/drawing/2014/main" id="{CB4B189A-6200-4D45-87A5-554B76906B43}"/>
              </a:ext>
            </a:extLst>
          </p:cNvPr>
          <p:cNvSpPr/>
          <p:nvPr/>
        </p:nvSpPr>
        <p:spPr bwMode="ltGray">
          <a:xfrm>
            <a:off x="6378744" y="188640"/>
            <a:ext cx="1865144"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20</a:t>
            </a:r>
            <a:r>
              <a:rPr lang="ja-JP" altLang="en-US" sz="2000">
                <a:solidFill>
                  <a:schemeClr val="bg2">
                    <a:lumMod val="25000"/>
                  </a:schemeClr>
                </a:solidFill>
                <a:latin typeface="+mn-ea"/>
                <a:ea typeface="+mn-ea"/>
              </a:rPr>
              <a:t>～</a:t>
            </a:r>
            <a:r>
              <a:rPr lang="en-US" altLang="ja-JP" sz="2000">
                <a:solidFill>
                  <a:schemeClr val="bg2">
                    <a:lumMod val="25000"/>
                  </a:schemeClr>
                </a:solidFill>
                <a:latin typeface="+mn-ea"/>
                <a:ea typeface="+mn-ea"/>
              </a:rPr>
              <a:t>21P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
        <p:nvSpPr>
          <p:cNvPr id="13" name="正方形/長方形 12">
            <a:extLst>
              <a:ext uri="{FF2B5EF4-FFF2-40B4-BE49-F238E27FC236}">
                <a16:creationId xmlns:a16="http://schemas.microsoft.com/office/drawing/2014/main" id="{298B2FD5-D850-4DB9-9ED5-4FB603FF4558}"/>
              </a:ext>
            </a:extLst>
          </p:cNvPr>
          <p:cNvSpPr/>
          <p:nvPr/>
        </p:nvSpPr>
        <p:spPr bwMode="gray">
          <a:xfrm>
            <a:off x="518695" y="918240"/>
            <a:ext cx="8413275" cy="2662707"/>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6800" rIns="91440" bIns="45720" numCol="1" spcCol="0" rtlCol="0" fromWordArt="0" anchor="ctr" anchorCtr="0" forceAA="0" compatLnSpc="1">
            <a:prstTxWarp prst="textNoShape">
              <a:avLst/>
            </a:prstTxWarp>
            <a:noAutofit/>
          </a:bodyPr>
          <a:lstStyle/>
          <a:p>
            <a:pPr marL="182563" indent="-182563" defTabSz="1885950" eaLnBrk="1" hangingPunct="1">
              <a:lnSpc>
                <a:spcPct val="110000"/>
              </a:lnSpc>
              <a:spcBef>
                <a:spcPct val="20000"/>
              </a:spcBef>
              <a:buFont typeface="Arial" panose="020B0604020202020204" pitchFamily="34" charset="0"/>
              <a:buChar char="•"/>
              <a:tabLst>
                <a:tab pos="3767138" algn="l"/>
              </a:tabLst>
            </a:pPr>
            <a:r>
              <a:rPr lang="ja-JP" altLang="en-US" sz="2200" dirty="0">
                <a:solidFill>
                  <a:schemeClr val="bg2">
                    <a:lumMod val="25000"/>
                  </a:schemeClr>
                </a:solidFill>
                <a:latin typeface="+mn-ea"/>
                <a:ea typeface="+mn-ea"/>
              </a:rPr>
              <a:t>障害者のスポーツ実施は、健常者に対して低い</a:t>
            </a:r>
            <a:endParaRPr lang="en-US" altLang="ja-JP" sz="2200" dirty="0">
              <a:solidFill>
                <a:schemeClr val="bg2">
                  <a:lumMod val="25000"/>
                </a:schemeClr>
              </a:solidFill>
              <a:latin typeface="+mn-ea"/>
              <a:ea typeface="+mn-ea"/>
            </a:endParaRPr>
          </a:p>
          <a:p>
            <a:pPr algn="ctr" defTabSz="1885950" eaLnBrk="1" hangingPunct="1">
              <a:lnSpc>
                <a:spcPct val="110000"/>
              </a:lnSpc>
              <a:spcBef>
                <a:spcPts val="600"/>
              </a:spcBef>
              <a:tabLst>
                <a:tab pos="3767138" algn="l"/>
              </a:tabLst>
            </a:pPr>
            <a:r>
              <a:rPr lang="en-US" altLang="ja-JP" sz="2000" dirty="0">
                <a:solidFill>
                  <a:schemeClr val="bg2">
                    <a:lumMod val="25000"/>
                  </a:schemeClr>
                </a:solidFill>
                <a:latin typeface="+mn-ea"/>
                <a:ea typeface="+mn-ea"/>
              </a:rPr>
              <a:t>《</a:t>
            </a:r>
            <a:r>
              <a:rPr lang="ja-JP" altLang="en-US" sz="2000" dirty="0">
                <a:solidFill>
                  <a:schemeClr val="bg2">
                    <a:lumMod val="25000"/>
                  </a:schemeClr>
                </a:solidFill>
                <a:latin typeface="+mn-ea"/>
                <a:ea typeface="+mn-ea"/>
              </a:rPr>
              <a:t>過去</a:t>
            </a:r>
            <a:r>
              <a:rPr lang="en-US" altLang="ja-JP" sz="2000" dirty="0">
                <a:solidFill>
                  <a:schemeClr val="bg2">
                    <a:lumMod val="25000"/>
                  </a:schemeClr>
                </a:solidFill>
                <a:latin typeface="+mn-ea"/>
                <a:ea typeface="+mn-ea"/>
              </a:rPr>
              <a:t>1</a:t>
            </a:r>
            <a:r>
              <a:rPr lang="ja-JP" altLang="en-US" sz="2000" dirty="0">
                <a:solidFill>
                  <a:schemeClr val="bg2">
                    <a:lumMod val="25000"/>
                  </a:schemeClr>
                </a:solidFill>
                <a:latin typeface="+mn-ea"/>
                <a:ea typeface="+mn-ea"/>
              </a:rPr>
              <a:t>年間に１日以上スポーツ・レクリエーションを行った</a:t>
            </a:r>
            <a:r>
              <a:rPr lang="en-US" altLang="ja-JP" sz="2000" dirty="0">
                <a:solidFill>
                  <a:schemeClr val="bg2">
                    <a:lumMod val="25000"/>
                  </a:schemeClr>
                </a:solidFill>
                <a:latin typeface="+mn-ea"/>
                <a:ea typeface="+mn-ea"/>
              </a:rPr>
              <a:t>》</a:t>
            </a:r>
          </a:p>
          <a:p>
            <a:pPr algn="ctr" defTabSz="1885950" eaLnBrk="1" hangingPunct="1">
              <a:lnSpc>
                <a:spcPct val="110000"/>
              </a:lnSpc>
              <a:spcBef>
                <a:spcPct val="20000"/>
              </a:spcBef>
              <a:tabLst>
                <a:tab pos="3767138" algn="l"/>
              </a:tabLst>
            </a:pPr>
            <a:r>
              <a:rPr lang="ja-JP" altLang="en-US" sz="2000" dirty="0">
                <a:solidFill>
                  <a:schemeClr val="bg2">
                    <a:lumMod val="25000"/>
                  </a:schemeClr>
                </a:solidFill>
                <a:latin typeface="+mn-ea"/>
                <a:ea typeface="+mn-ea"/>
              </a:rPr>
              <a:t>一般成人 </a:t>
            </a:r>
            <a:r>
              <a:rPr lang="en-US" altLang="ja-JP" sz="2000" dirty="0">
                <a:solidFill>
                  <a:schemeClr val="bg2">
                    <a:lumMod val="25000"/>
                  </a:schemeClr>
                </a:solidFill>
                <a:latin typeface="+mn-ea"/>
                <a:ea typeface="+mn-ea"/>
              </a:rPr>
              <a:t>76.8%	</a:t>
            </a:r>
            <a:r>
              <a:rPr lang="ja-JP" altLang="en-US" sz="2000" dirty="0">
                <a:solidFill>
                  <a:schemeClr val="bg2">
                    <a:lumMod val="25000"/>
                  </a:schemeClr>
                </a:solidFill>
                <a:latin typeface="+mn-ea"/>
                <a:ea typeface="+mn-ea"/>
              </a:rPr>
              <a:t>障害者 成人　</a:t>
            </a:r>
            <a:r>
              <a:rPr lang="en-US" altLang="ja-JP" sz="2000" dirty="0">
                <a:solidFill>
                  <a:schemeClr val="bg2">
                    <a:lumMod val="25000"/>
                  </a:schemeClr>
                </a:solidFill>
                <a:latin typeface="+mn-ea"/>
                <a:ea typeface="+mn-ea"/>
              </a:rPr>
              <a:t>39.9%</a:t>
            </a:r>
            <a:r>
              <a:rPr lang="ja-JP" altLang="en-US" sz="2000" dirty="0">
                <a:solidFill>
                  <a:schemeClr val="bg2">
                    <a:lumMod val="25000"/>
                  </a:schemeClr>
                </a:solidFill>
                <a:latin typeface="+mn-ea"/>
                <a:ea typeface="+mn-ea"/>
              </a:rPr>
              <a:t>　</a:t>
            </a:r>
            <a:endParaRPr lang="en-US" altLang="ja-JP" sz="2000" dirty="0">
              <a:solidFill>
                <a:schemeClr val="bg2">
                  <a:lumMod val="25000"/>
                </a:schemeClr>
              </a:solidFill>
              <a:latin typeface="+mn-ea"/>
              <a:ea typeface="+mn-ea"/>
            </a:endParaRPr>
          </a:p>
          <a:p>
            <a:pPr algn="r" defTabSz="1885950" eaLnBrk="1" hangingPunct="1">
              <a:lnSpc>
                <a:spcPct val="110000"/>
              </a:lnSpc>
              <a:spcBef>
                <a:spcPct val="20000"/>
              </a:spcBef>
              <a:tabLst>
                <a:tab pos="3767138" algn="l"/>
              </a:tabLst>
            </a:pPr>
            <a:r>
              <a:rPr lang="ja-JP" altLang="en-US" sz="1200" dirty="0">
                <a:solidFill>
                  <a:schemeClr val="bg2">
                    <a:lumMod val="25000"/>
                  </a:schemeClr>
                </a:solidFill>
                <a:latin typeface="+mn-ea"/>
                <a:ea typeface="+mn-ea"/>
              </a:rPr>
              <a:t>スポーツ庁「スポーツの実施状況等に関する世論調査」（</a:t>
            </a:r>
            <a:r>
              <a:rPr lang="en-US" altLang="ja-JP" sz="1200" dirty="0">
                <a:solidFill>
                  <a:schemeClr val="bg2">
                    <a:lumMod val="25000"/>
                  </a:schemeClr>
                </a:solidFill>
                <a:latin typeface="+mn-ea"/>
                <a:ea typeface="+mn-ea"/>
              </a:rPr>
              <a:t>2019</a:t>
            </a:r>
            <a:r>
              <a:rPr lang="ja-JP" altLang="en-US" sz="1200" dirty="0">
                <a:solidFill>
                  <a:schemeClr val="bg2">
                    <a:lumMod val="25000"/>
                  </a:schemeClr>
                </a:solidFill>
                <a:latin typeface="+mn-ea"/>
                <a:ea typeface="+mn-ea"/>
              </a:rPr>
              <a:t>年度）より</a:t>
            </a:r>
            <a:endParaRPr lang="en-US" altLang="ja-JP" sz="1200" dirty="0">
              <a:solidFill>
                <a:schemeClr val="bg2">
                  <a:lumMod val="25000"/>
                </a:schemeClr>
              </a:solidFill>
              <a:latin typeface="+mn-ea"/>
              <a:ea typeface="+mn-ea"/>
            </a:endParaRPr>
          </a:p>
          <a:p>
            <a:pPr algn="ctr" defTabSz="1885950" eaLnBrk="1" hangingPunct="1">
              <a:lnSpc>
                <a:spcPct val="110000"/>
              </a:lnSpc>
              <a:spcBef>
                <a:spcPct val="20000"/>
              </a:spcBef>
              <a:tabLst>
                <a:tab pos="3767138" algn="l"/>
              </a:tabLst>
            </a:pPr>
            <a:r>
              <a:rPr lang="ja-JP" altLang="en-US" sz="2200" dirty="0">
                <a:solidFill>
                  <a:schemeClr val="accent2">
                    <a:lumMod val="60000"/>
                    <a:lumOff val="40000"/>
                  </a:schemeClr>
                </a:solidFill>
                <a:latin typeface="+mn-ea"/>
                <a:ea typeface="+mn-ea"/>
              </a:rPr>
              <a:t>スポーツボランティアは大きな貢献ができる</a:t>
            </a:r>
            <a:endParaRPr lang="en-US" altLang="ja-JP" sz="2200" dirty="0">
              <a:solidFill>
                <a:schemeClr val="accent2">
                  <a:lumMod val="60000"/>
                  <a:lumOff val="40000"/>
                </a:schemeClr>
              </a:solidFill>
              <a:latin typeface="+mn-ea"/>
              <a:ea typeface="+mn-ea"/>
            </a:endParaRPr>
          </a:p>
        </p:txBody>
      </p:sp>
      <p:pic>
        <p:nvPicPr>
          <p:cNvPr id="14" name="図 13">
            <a:extLst>
              <a:ext uri="{FF2B5EF4-FFF2-40B4-BE49-F238E27FC236}">
                <a16:creationId xmlns:a16="http://schemas.microsoft.com/office/drawing/2014/main" id="{CD30C867-8335-4ACE-A07F-5178667CA1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7501" y="3500438"/>
            <a:ext cx="4328997" cy="2881312"/>
          </a:xfrm>
          <a:prstGeom prst="rect">
            <a:avLst/>
          </a:prstGeom>
        </p:spPr>
      </p:pic>
      <p:sp>
        <p:nvSpPr>
          <p:cNvPr id="15" name="正方形/長方形 14">
            <a:extLst>
              <a:ext uri="{FF2B5EF4-FFF2-40B4-BE49-F238E27FC236}">
                <a16:creationId xmlns:a16="http://schemas.microsoft.com/office/drawing/2014/main" id="{AD8B3D9B-6343-45F9-8979-DF30EB2E402B}"/>
              </a:ext>
            </a:extLst>
          </p:cNvPr>
          <p:cNvSpPr/>
          <p:nvPr/>
        </p:nvSpPr>
        <p:spPr bwMode="gray">
          <a:xfrm>
            <a:off x="4604370" y="6165304"/>
            <a:ext cx="2304255" cy="291955"/>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spcBef>
                <a:spcPct val="20000"/>
              </a:spcBef>
              <a:buClr>
                <a:srgbClr val="0000FF"/>
              </a:buClr>
            </a:pPr>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スペシャルオリンピックス日本</a:t>
            </a:r>
            <a:endParaRPr lang="en-US" altLang="ja-JP" sz="10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42864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36FC53-BB1D-4F43-A5A5-2FB3C31BFE6D}"/>
              </a:ext>
            </a:extLst>
          </p:cNvPr>
          <p:cNvSpPr>
            <a:spLocks noGrp="1"/>
          </p:cNvSpPr>
          <p:nvPr>
            <p:ph type="title"/>
          </p:nvPr>
        </p:nvSpPr>
        <p:spPr>
          <a:xfrm>
            <a:off x="539750" y="116632"/>
            <a:ext cx="5616426" cy="475529"/>
          </a:xfrm>
        </p:spPr>
        <p:txBody>
          <a:bodyPr/>
          <a:lstStyle/>
          <a:p>
            <a:r>
              <a:rPr kumimoji="1" lang="ja-JP" altLang="en-US"/>
              <a:t>スポーツの価値を高める存在としての</a:t>
            </a:r>
            <a:br>
              <a:rPr kumimoji="1" lang="en-US" altLang="ja-JP"/>
            </a:br>
            <a:r>
              <a:rPr kumimoji="1" lang="ja-JP" altLang="en-US"/>
              <a:t>ボランティア活動</a:t>
            </a:r>
          </a:p>
        </p:txBody>
      </p:sp>
      <p:sp>
        <p:nvSpPr>
          <p:cNvPr id="5" name="正方形/長方形 4">
            <a:extLst>
              <a:ext uri="{FF2B5EF4-FFF2-40B4-BE49-F238E27FC236}">
                <a16:creationId xmlns:a16="http://schemas.microsoft.com/office/drawing/2014/main" id="{07F9DD0B-B4EC-43C9-8752-5542BE7B9C1C}"/>
              </a:ext>
            </a:extLst>
          </p:cNvPr>
          <p:cNvSpPr/>
          <p:nvPr/>
        </p:nvSpPr>
        <p:spPr bwMode="ltGray">
          <a:xfrm>
            <a:off x="6378744" y="188640"/>
            <a:ext cx="1865144"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a:solidFill>
                  <a:schemeClr val="bg2">
                    <a:lumMod val="25000"/>
                  </a:schemeClr>
                </a:solidFill>
                <a:latin typeface="+mn-ea"/>
                <a:ea typeface="+mn-ea"/>
              </a:rPr>
              <a:t>22P</a:t>
            </a:r>
            <a:r>
              <a:rPr lang="ja-JP" altLang="en-US" sz="2000">
                <a:solidFill>
                  <a:schemeClr val="bg2">
                    <a:lumMod val="25000"/>
                  </a:schemeClr>
                </a:solidFill>
                <a:latin typeface="+mn-ea"/>
                <a:ea typeface="+mn-ea"/>
              </a:rPr>
              <a:t>参照</a:t>
            </a:r>
            <a:endParaRPr kumimoji="1" lang="ja-JP" altLang="en-US" sz="2000">
              <a:solidFill>
                <a:schemeClr val="bg2">
                  <a:lumMod val="25000"/>
                </a:schemeClr>
              </a:solidFill>
              <a:latin typeface="+mn-ea"/>
              <a:ea typeface="+mn-ea"/>
            </a:endParaRPr>
          </a:p>
        </p:txBody>
      </p:sp>
      <p:sp>
        <p:nvSpPr>
          <p:cNvPr id="11" name="正方形/長方形 10">
            <a:extLst>
              <a:ext uri="{FF2B5EF4-FFF2-40B4-BE49-F238E27FC236}">
                <a16:creationId xmlns:a16="http://schemas.microsoft.com/office/drawing/2014/main" id="{2BFADE1C-62A5-4EE3-A546-7E8EF3887DDF}"/>
              </a:ext>
            </a:extLst>
          </p:cNvPr>
          <p:cNvSpPr/>
          <p:nvPr/>
        </p:nvSpPr>
        <p:spPr bwMode="gray">
          <a:xfrm>
            <a:off x="323850" y="5340713"/>
            <a:ext cx="8569646"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6EB82D"/>
              </a:buClr>
            </a:pPr>
            <a:endParaRPr lang="en-US" altLang="ja-JP" dirty="0">
              <a:solidFill>
                <a:schemeClr val="bg2">
                  <a:lumMod val="25000"/>
                </a:schemeClr>
              </a:solidFill>
              <a:latin typeface="+mn-ea"/>
              <a:ea typeface="+mn-ea"/>
            </a:endParaRPr>
          </a:p>
        </p:txBody>
      </p:sp>
      <p:sp>
        <p:nvSpPr>
          <p:cNvPr id="12" name="角丸四角形 12">
            <a:extLst>
              <a:ext uri="{FF2B5EF4-FFF2-40B4-BE49-F238E27FC236}">
                <a16:creationId xmlns:a16="http://schemas.microsoft.com/office/drawing/2014/main" id="{FEE49A36-522E-43C1-B5CD-C4D30C1336E2}"/>
              </a:ext>
            </a:extLst>
          </p:cNvPr>
          <p:cNvSpPr/>
          <p:nvPr/>
        </p:nvSpPr>
        <p:spPr bwMode="gray">
          <a:xfrm>
            <a:off x="323850" y="1772816"/>
            <a:ext cx="4152899" cy="2016224"/>
          </a:xfrm>
          <a:prstGeom prst="roundRect">
            <a:avLst>
              <a:gd name="adj" fmla="val 7658"/>
            </a:avLst>
          </a:prstGeom>
          <a:solidFill>
            <a:srgbClr val="FFFFFF"/>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180000" tIns="45720" rIns="91440" bIns="45720" numCol="1" spcCol="0" rtlCol="0" fromWordArt="0" anchor="t" anchorCtr="0" forceAA="0" compatLnSpc="1">
            <a:prstTxWarp prst="textNoShape">
              <a:avLst/>
            </a:prstTxWarp>
            <a:noAutofit/>
          </a:bodyPr>
          <a:lstStyle/>
          <a:p>
            <a:pPr eaLnBrk="1" hangingPunct="1">
              <a:lnSpc>
                <a:spcPct val="120000"/>
              </a:lnSpc>
              <a:spcBef>
                <a:spcPts val="1200"/>
              </a:spcBef>
              <a:buClr>
                <a:schemeClr val="bg1"/>
              </a:buClr>
            </a:pPr>
            <a:endParaRPr lang="en-US" altLang="ja-JP" sz="2000" i="1" dirty="0">
              <a:solidFill>
                <a:schemeClr val="bg2">
                  <a:lumMod val="25000"/>
                </a:schemeClr>
              </a:solidFill>
              <a:latin typeface="+mn-ea"/>
              <a:ea typeface="+mn-ea"/>
            </a:endParaRPr>
          </a:p>
          <a:p>
            <a:pPr eaLnBrk="1" hangingPunct="1">
              <a:lnSpc>
                <a:spcPct val="120000"/>
              </a:lnSpc>
              <a:spcBef>
                <a:spcPts val="600"/>
              </a:spcBef>
              <a:buClr>
                <a:schemeClr val="bg1"/>
              </a:buClr>
            </a:pPr>
            <a:r>
              <a:rPr lang="ja-JP" altLang="en-US" sz="2000" i="1" dirty="0">
                <a:solidFill>
                  <a:schemeClr val="bg2">
                    <a:lumMod val="25000"/>
                  </a:schemeClr>
                </a:solidFill>
                <a:latin typeface="+mn-ea"/>
                <a:ea typeface="+mn-ea"/>
              </a:rPr>
              <a:t>スポーツのボランティアの</a:t>
            </a:r>
            <a:endParaRPr lang="en-US" altLang="ja-JP" sz="2000" i="1" dirty="0">
              <a:solidFill>
                <a:schemeClr val="bg2">
                  <a:lumMod val="25000"/>
                </a:schemeClr>
              </a:solidFill>
              <a:latin typeface="+mn-ea"/>
              <a:ea typeface="+mn-ea"/>
            </a:endParaRPr>
          </a:p>
          <a:p>
            <a:pPr eaLnBrk="1" hangingPunct="1">
              <a:lnSpc>
                <a:spcPct val="120000"/>
              </a:lnSpc>
              <a:spcBef>
                <a:spcPts val="0"/>
              </a:spcBef>
              <a:buClr>
                <a:schemeClr val="bg1"/>
              </a:buClr>
            </a:pPr>
            <a:r>
              <a:rPr lang="ja-JP" altLang="en-US" sz="2000" i="1" dirty="0">
                <a:solidFill>
                  <a:schemeClr val="bg2">
                    <a:lumMod val="25000"/>
                  </a:schemeClr>
                </a:solidFill>
                <a:latin typeface="+mn-ea"/>
                <a:ea typeface="+mn-ea"/>
              </a:rPr>
              <a:t>活躍するフィールドは、スポーツ（余暇活動）だけではなく、拡がっている。</a:t>
            </a:r>
            <a:endParaRPr lang="en-US" altLang="ja-JP" sz="2000" i="1" dirty="0">
              <a:solidFill>
                <a:schemeClr val="bg2">
                  <a:lumMod val="25000"/>
                </a:schemeClr>
              </a:solidFill>
              <a:latin typeface="+mn-ea"/>
              <a:ea typeface="+mn-ea"/>
            </a:endParaRPr>
          </a:p>
          <a:p>
            <a:pPr eaLnBrk="1" hangingPunct="1">
              <a:lnSpc>
                <a:spcPct val="120000"/>
              </a:lnSpc>
              <a:spcBef>
                <a:spcPts val="1200"/>
              </a:spcBef>
              <a:buClr>
                <a:schemeClr val="bg1"/>
              </a:buClr>
            </a:pPr>
            <a:endParaRPr lang="en-US" altLang="ja-JP" sz="2000" i="1" dirty="0">
              <a:solidFill>
                <a:schemeClr val="bg2">
                  <a:lumMod val="25000"/>
                </a:schemeClr>
              </a:solidFill>
              <a:latin typeface="+mn-ea"/>
              <a:ea typeface="+mn-ea"/>
            </a:endParaRPr>
          </a:p>
        </p:txBody>
      </p:sp>
      <p:sp>
        <p:nvSpPr>
          <p:cNvPr id="13" name="角丸四角形 12">
            <a:extLst>
              <a:ext uri="{FF2B5EF4-FFF2-40B4-BE49-F238E27FC236}">
                <a16:creationId xmlns:a16="http://schemas.microsoft.com/office/drawing/2014/main" id="{8C1B4D9B-030C-47DE-8FEB-2096A3163654}"/>
              </a:ext>
            </a:extLst>
          </p:cNvPr>
          <p:cNvSpPr/>
          <p:nvPr/>
        </p:nvSpPr>
        <p:spPr bwMode="gray">
          <a:xfrm>
            <a:off x="4648200" y="1772816"/>
            <a:ext cx="4143375" cy="1997389"/>
          </a:xfrm>
          <a:prstGeom prst="roundRect">
            <a:avLst>
              <a:gd name="adj" fmla="val 7658"/>
            </a:avLst>
          </a:prstGeom>
          <a:solidFill>
            <a:srgbClr val="FFFFFF"/>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180000" tIns="45720" rIns="91440" bIns="45720" numCol="1" spcCol="0" rtlCol="0" fromWordArt="0" anchor="t" anchorCtr="0" forceAA="0" compatLnSpc="1">
            <a:prstTxWarp prst="textNoShape">
              <a:avLst/>
            </a:prstTxWarp>
            <a:noAutofit/>
          </a:bodyPr>
          <a:lstStyle/>
          <a:p>
            <a:pPr eaLnBrk="1" hangingPunct="1">
              <a:lnSpc>
                <a:spcPct val="120000"/>
              </a:lnSpc>
              <a:spcBef>
                <a:spcPts val="1200"/>
              </a:spcBef>
              <a:buClr>
                <a:schemeClr val="bg1"/>
              </a:buClr>
            </a:pPr>
            <a:endParaRPr lang="en-US" altLang="ja-JP" sz="2000" i="1" dirty="0">
              <a:solidFill>
                <a:schemeClr val="bg2">
                  <a:lumMod val="25000"/>
                </a:schemeClr>
              </a:solidFill>
              <a:latin typeface="+mn-ea"/>
              <a:ea typeface="+mn-ea"/>
            </a:endParaRPr>
          </a:p>
          <a:p>
            <a:pPr eaLnBrk="1" hangingPunct="1">
              <a:lnSpc>
                <a:spcPct val="120000"/>
              </a:lnSpc>
              <a:spcBef>
                <a:spcPts val="600"/>
              </a:spcBef>
              <a:buClr>
                <a:schemeClr val="bg1"/>
              </a:buClr>
            </a:pPr>
            <a:r>
              <a:rPr lang="ja-JP" altLang="en-US" sz="2000" i="1" dirty="0">
                <a:solidFill>
                  <a:schemeClr val="bg2">
                    <a:lumMod val="25000"/>
                  </a:schemeClr>
                </a:solidFill>
                <a:latin typeface="+mn-ea"/>
                <a:ea typeface="+mn-ea"/>
              </a:rPr>
              <a:t>対象スポーツの種類や形態が多様化し、求められる専門性や知識も多岐にわたっている。</a:t>
            </a:r>
            <a:endParaRPr lang="en-US" altLang="ja-JP" sz="2000" i="1" dirty="0">
              <a:solidFill>
                <a:schemeClr val="bg2">
                  <a:lumMod val="25000"/>
                </a:schemeClr>
              </a:solidFill>
              <a:latin typeface="+mn-ea"/>
              <a:ea typeface="+mn-ea"/>
            </a:endParaRPr>
          </a:p>
        </p:txBody>
      </p:sp>
      <p:sp>
        <p:nvSpPr>
          <p:cNvPr id="14" name="角丸四角形 12">
            <a:extLst>
              <a:ext uri="{FF2B5EF4-FFF2-40B4-BE49-F238E27FC236}">
                <a16:creationId xmlns:a16="http://schemas.microsoft.com/office/drawing/2014/main" id="{CBA9114E-7DEC-483D-8D18-4704DC35AD3C}"/>
              </a:ext>
            </a:extLst>
          </p:cNvPr>
          <p:cNvSpPr/>
          <p:nvPr/>
        </p:nvSpPr>
        <p:spPr bwMode="gray">
          <a:xfrm>
            <a:off x="323850" y="1125538"/>
            <a:ext cx="4175943" cy="1020153"/>
          </a:xfrm>
          <a:prstGeom prst="roundRect">
            <a:avLst>
              <a:gd name="adj" fmla="val 7658"/>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180000" tIns="45720" rIns="91440" bIns="45720" numCol="1" spcCol="0" rtlCol="0" fromWordArt="0" anchor="t" anchorCtr="0" forceAA="0" compatLnSpc="1">
            <a:prstTxWarp prst="textNoShape">
              <a:avLst/>
            </a:prstTxWarp>
            <a:noAutofit/>
          </a:bodyPr>
          <a:lstStyle/>
          <a:p>
            <a:pPr algn="ctr" eaLnBrk="1" hangingPunct="1">
              <a:lnSpc>
                <a:spcPct val="120000"/>
              </a:lnSpc>
              <a:spcBef>
                <a:spcPts val="0"/>
              </a:spcBef>
              <a:buClr>
                <a:schemeClr val="bg1"/>
              </a:buClr>
            </a:pPr>
            <a:r>
              <a:rPr lang="ja-JP" altLang="en-US" i="1" dirty="0">
                <a:solidFill>
                  <a:schemeClr val="bg1"/>
                </a:solidFill>
                <a:latin typeface="+mn-ea"/>
                <a:ea typeface="+mn-ea"/>
              </a:rPr>
              <a:t>求められる</a:t>
            </a:r>
          </a:p>
          <a:p>
            <a:pPr algn="ctr" eaLnBrk="1" hangingPunct="1">
              <a:lnSpc>
                <a:spcPct val="120000"/>
              </a:lnSpc>
              <a:spcBef>
                <a:spcPts val="0"/>
              </a:spcBef>
              <a:buClr>
                <a:schemeClr val="bg1"/>
              </a:buClr>
            </a:pPr>
            <a:r>
              <a:rPr lang="ja-JP" altLang="en-US" i="1" dirty="0">
                <a:solidFill>
                  <a:schemeClr val="bg1"/>
                </a:solidFill>
                <a:latin typeface="+mn-ea"/>
                <a:ea typeface="+mn-ea"/>
              </a:rPr>
              <a:t>スポーツボランティアの力</a:t>
            </a:r>
          </a:p>
        </p:txBody>
      </p:sp>
      <p:sp>
        <p:nvSpPr>
          <p:cNvPr id="15" name="角丸四角形 12">
            <a:extLst>
              <a:ext uri="{FF2B5EF4-FFF2-40B4-BE49-F238E27FC236}">
                <a16:creationId xmlns:a16="http://schemas.microsoft.com/office/drawing/2014/main" id="{11622D71-3C1A-4893-A782-8678AA82EDE6}"/>
              </a:ext>
            </a:extLst>
          </p:cNvPr>
          <p:cNvSpPr/>
          <p:nvPr/>
        </p:nvSpPr>
        <p:spPr bwMode="gray">
          <a:xfrm>
            <a:off x="4644207" y="1125538"/>
            <a:ext cx="4175943" cy="1085647"/>
          </a:xfrm>
          <a:prstGeom prst="roundRect">
            <a:avLst>
              <a:gd name="adj" fmla="val 7658"/>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180000" tIns="45720" rIns="91440" bIns="45720" numCol="1" spcCol="0" rtlCol="0" fromWordArt="0" anchor="ctr" anchorCtr="0" forceAA="0" compatLnSpc="1">
            <a:prstTxWarp prst="textNoShape">
              <a:avLst/>
            </a:prstTxWarp>
            <a:noAutofit/>
          </a:bodyPr>
          <a:lstStyle/>
          <a:p>
            <a:pPr algn="ctr" eaLnBrk="1" hangingPunct="1">
              <a:spcBef>
                <a:spcPts val="0"/>
              </a:spcBef>
              <a:buClr>
                <a:schemeClr val="bg1"/>
              </a:buClr>
            </a:pPr>
            <a:r>
              <a:rPr lang="ja-JP" altLang="en-US" i="1" dirty="0">
                <a:solidFill>
                  <a:schemeClr val="bg1"/>
                </a:solidFill>
                <a:latin typeface="+mn-ea"/>
                <a:ea typeface="+mn-ea"/>
              </a:rPr>
              <a:t>多様化する</a:t>
            </a:r>
            <a:endParaRPr lang="en-US" altLang="ja-JP" i="1" dirty="0">
              <a:solidFill>
                <a:schemeClr val="bg1"/>
              </a:solidFill>
              <a:latin typeface="+mn-ea"/>
              <a:ea typeface="+mn-ea"/>
            </a:endParaRPr>
          </a:p>
          <a:p>
            <a:pPr algn="ctr" eaLnBrk="1" hangingPunct="1">
              <a:spcBef>
                <a:spcPts val="0"/>
              </a:spcBef>
              <a:buClr>
                <a:schemeClr val="bg1"/>
              </a:buClr>
            </a:pPr>
            <a:r>
              <a:rPr lang="ja-JP" altLang="en-US" i="1" dirty="0">
                <a:solidFill>
                  <a:schemeClr val="bg1"/>
                </a:solidFill>
                <a:latin typeface="+mn-ea"/>
                <a:ea typeface="+mn-ea"/>
              </a:rPr>
              <a:t>スポーツボランティアの</a:t>
            </a:r>
            <a:endParaRPr lang="en-US" altLang="ja-JP" i="1" dirty="0">
              <a:solidFill>
                <a:schemeClr val="bg1"/>
              </a:solidFill>
              <a:latin typeface="+mn-ea"/>
              <a:ea typeface="+mn-ea"/>
            </a:endParaRPr>
          </a:p>
          <a:p>
            <a:pPr algn="ctr" eaLnBrk="1" hangingPunct="1">
              <a:spcBef>
                <a:spcPts val="0"/>
              </a:spcBef>
              <a:buClr>
                <a:schemeClr val="bg1"/>
              </a:buClr>
            </a:pPr>
            <a:r>
              <a:rPr lang="ja-JP" altLang="en-US" i="1" dirty="0">
                <a:solidFill>
                  <a:schemeClr val="bg1"/>
                </a:solidFill>
                <a:latin typeface="+mn-ea"/>
                <a:ea typeface="+mn-ea"/>
              </a:rPr>
              <a:t>可能性</a:t>
            </a:r>
          </a:p>
        </p:txBody>
      </p:sp>
      <p:sp>
        <p:nvSpPr>
          <p:cNvPr id="16" name="正方形/長方形 15">
            <a:extLst>
              <a:ext uri="{FF2B5EF4-FFF2-40B4-BE49-F238E27FC236}">
                <a16:creationId xmlns:a16="http://schemas.microsoft.com/office/drawing/2014/main" id="{75A34489-228D-4C6C-914A-E03FA496670A}"/>
              </a:ext>
            </a:extLst>
          </p:cNvPr>
          <p:cNvSpPr/>
          <p:nvPr/>
        </p:nvSpPr>
        <p:spPr bwMode="gray">
          <a:xfrm>
            <a:off x="287177" y="3933056"/>
            <a:ext cx="8569646" cy="41057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buClr>
                <a:srgbClr val="6EB82D"/>
              </a:buClr>
            </a:pPr>
            <a:r>
              <a:rPr lang="ja-JP" altLang="en-US" sz="2200" dirty="0">
                <a:solidFill>
                  <a:schemeClr val="bg2">
                    <a:lumMod val="25000"/>
                  </a:schemeClr>
                </a:solidFill>
                <a:latin typeface="+mn-ea"/>
                <a:ea typeface="+mn-ea"/>
              </a:rPr>
              <a:t>スポーツボランティアは、</a:t>
            </a:r>
            <a:endParaRPr lang="en-US" altLang="ja-JP" sz="2200" dirty="0">
              <a:solidFill>
                <a:schemeClr val="bg2">
                  <a:lumMod val="25000"/>
                </a:schemeClr>
              </a:solidFill>
              <a:latin typeface="+mn-ea"/>
              <a:ea typeface="+mn-ea"/>
            </a:endParaRPr>
          </a:p>
          <a:p>
            <a:pPr algn="ctr" eaLnBrk="1" hangingPunct="1">
              <a:lnSpc>
                <a:spcPct val="120000"/>
              </a:lnSpc>
              <a:spcBef>
                <a:spcPct val="20000"/>
              </a:spcBef>
              <a:buClr>
                <a:srgbClr val="6EB82D"/>
              </a:buClr>
            </a:pPr>
            <a:r>
              <a:rPr lang="ja-JP" altLang="en-US" sz="2200" dirty="0">
                <a:solidFill>
                  <a:schemeClr val="bg2">
                    <a:lumMod val="25000"/>
                  </a:schemeClr>
                </a:solidFill>
                <a:latin typeface="+mn-ea"/>
                <a:ea typeface="+mn-ea"/>
              </a:rPr>
              <a:t>スポーツの価値をさらに高める可能性を秘めている。</a:t>
            </a:r>
            <a:endParaRPr lang="en-US" altLang="ja-JP" sz="2200" dirty="0">
              <a:solidFill>
                <a:schemeClr val="bg2">
                  <a:lumMod val="25000"/>
                </a:schemeClr>
              </a:solidFill>
              <a:latin typeface="+mn-ea"/>
              <a:ea typeface="+mn-ea"/>
            </a:endParaRPr>
          </a:p>
        </p:txBody>
      </p:sp>
      <p:sp>
        <p:nvSpPr>
          <p:cNvPr id="17" name="正方形/長方形 16">
            <a:extLst>
              <a:ext uri="{FF2B5EF4-FFF2-40B4-BE49-F238E27FC236}">
                <a16:creationId xmlns:a16="http://schemas.microsoft.com/office/drawing/2014/main" id="{E6F31D7F-75CE-41B7-B86B-C58EA96BD0B9}"/>
              </a:ext>
            </a:extLst>
          </p:cNvPr>
          <p:cNvSpPr/>
          <p:nvPr/>
        </p:nvSpPr>
        <p:spPr bwMode="gray">
          <a:xfrm>
            <a:off x="755576" y="5085184"/>
            <a:ext cx="7848674" cy="504056"/>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ts val="0"/>
              </a:spcBef>
              <a:buClr>
                <a:srgbClr val="6EB82D"/>
              </a:buClr>
            </a:pPr>
            <a:r>
              <a:rPr lang="ja-JP" altLang="en-US" b="1" dirty="0">
                <a:solidFill>
                  <a:schemeClr val="accent2">
                    <a:lumMod val="60000"/>
                    <a:lumOff val="40000"/>
                  </a:schemeClr>
                </a:solidFill>
                <a:latin typeface="+mn-ea"/>
                <a:ea typeface="+mn-ea"/>
              </a:rPr>
              <a:t>メンバーに、笑顔で「また参加したい」と</a:t>
            </a:r>
            <a:endParaRPr lang="en-US" altLang="ja-JP" b="1" dirty="0">
              <a:solidFill>
                <a:schemeClr val="accent2">
                  <a:lumMod val="60000"/>
                  <a:lumOff val="40000"/>
                </a:schemeClr>
              </a:solidFill>
              <a:latin typeface="+mn-ea"/>
              <a:ea typeface="+mn-ea"/>
            </a:endParaRPr>
          </a:p>
          <a:p>
            <a:pPr algn="ctr" eaLnBrk="1" hangingPunct="1">
              <a:lnSpc>
                <a:spcPct val="120000"/>
              </a:lnSpc>
              <a:spcBef>
                <a:spcPts val="0"/>
              </a:spcBef>
              <a:buClr>
                <a:srgbClr val="6EB82D"/>
              </a:buClr>
            </a:pPr>
            <a:r>
              <a:rPr lang="ja-JP" altLang="en-US" b="1" dirty="0">
                <a:solidFill>
                  <a:schemeClr val="accent2">
                    <a:lumMod val="60000"/>
                    <a:lumOff val="40000"/>
                  </a:schemeClr>
                </a:solidFill>
                <a:latin typeface="+mn-ea"/>
                <a:ea typeface="+mn-ea"/>
              </a:rPr>
              <a:t>思ってもらえるような</a:t>
            </a:r>
            <a:endParaRPr lang="en-US" altLang="ja-JP" b="1" dirty="0">
              <a:solidFill>
                <a:schemeClr val="accent2">
                  <a:lumMod val="60000"/>
                  <a:lumOff val="40000"/>
                </a:schemeClr>
              </a:solidFill>
              <a:latin typeface="+mn-ea"/>
              <a:ea typeface="+mn-ea"/>
            </a:endParaRPr>
          </a:p>
          <a:p>
            <a:pPr algn="ctr" eaLnBrk="1" hangingPunct="1">
              <a:lnSpc>
                <a:spcPct val="120000"/>
              </a:lnSpc>
              <a:spcBef>
                <a:spcPts val="0"/>
              </a:spcBef>
              <a:buClr>
                <a:srgbClr val="6EB82D"/>
              </a:buClr>
            </a:pPr>
            <a:r>
              <a:rPr lang="ja-JP" altLang="en-US" b="1" dirty="0">
                <a:solidFill>
                  <a:schemeClr val="accent2">
                    <a:lumMod val="60000"/>
                    <a:lumOff val="40000"/>
                  </a:schemeClr>
                </a:solidFill>
                <a:latin typeface="+mn-ea"/>
                <a:ea typeface="+mn-ea"/>
              </a:rPr>
              <a:t>スポーツボランティア・リーダーになる</a:t>
            </a:r>
            <a:endParaRPr lang="ja-JP" altLang="en-US" sz="2200" b="1" dirty="0">
              <a:solidFill>
                <a:schemeClr val="accent2">
                  <a:lumMod val="60000"/>
                  <a:lumOff val="40000"/>
                </a:schemeClr>
              </a:solidFill>
              <a:latin typeface="+mn-ea"/>
              <a:ea typeface="+mn-ea"/>
            </a:endParaRPr>
          </a:p>
        </p:txBody>
      </p:sp>
    </p:spTree>
    <p:extLst>
      <p:ext uri="{BB962C8B-B14F-4D97-AF65-F5344CB8AC3E}">
        <p14:creationId xmlns:p14="http://schemas.microsoft.com/office/powerpoint/2010/main" val="21272315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8">
            <a:extLst>
              <a:ext uri="{FF2B5EF4-FFF2-40B4-BE49-F238E27FC236}">
                <a16:creationId xmlns:a16="http://schemas.microsoft.com/office/drawing/2014/main" id="{68A0E23E-CAD4-4A7B-BCEB-58E0EA0A3B43}"/>
              </a:ext>
            </a:extLst>
          </p:cNvPr>
          <p:cNvSpPr txBox="1">
            <a:spLocks/>
          </p:cNvSpPr>
          <p:nvPr/>
        </p:nvSpPr>
        <p:spPr bwMode="gray">
          <a:xfrm>
            <a:off x="1121179" y="3482267"/>
            <a:ext cx="8229600" cy="475529"/>
          </a:xfrm>
          <a:prstGeom prst="rect">
            <a:avLst/>
          </a:prstGeom>
        </p:spPr>
        <p:txBody>
          <a:bodyPr lIns="0">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3200"/>
              <a:t>振り返り</a:t>
            </a:r>
            <a:endParaRPr lang="en-US" altLang="ja-JP" sz="3200"/>
          </a:p>
        </p:txBody>
      </p:sp>
      <p:sp>
        <p:nvSpPr>
          <p:cNvPr id="22" name="テキスト ボックス 21">
            <a:extLst>
              <a:ext uri="{FF2B5EF4-FFF2-40B4-BE49-F238E27FC236}">
                <a16:creationId xmlns:a16="http://schemas.microsoft.com/office/drawing/2014/main" id="{83834A12-DEFE-41B8-836B-72D512288A54}"/>
              </a:ext>
            </a:extLst>
          </p:cNvPr>
          <p:cNvSpPr txBox="1">
            <a:spLocks/>
          </p:cNvSpPr>
          <p:nvPr/>
        </p:nvSpPr>
        <p:spPr bwMode="gray">
          <a:xfrm>
            <a:off x="1106141" y="2720305"/>
            <a:ext cx="1224000" cy="492143"/>
          </a:xfrm>
          <a:prstGeom prst="roundRect">
            <a:avLst/>
          </a:prstGeom>
          <a:solidFill>
            <a:schemeClr val="bg1"/>
          </a:solidFill>
          <a:ln>
            <a:noFill/>
          </a:ln>
        </p:spPr>
        <p:txBody>
          <a:bodyPr wrap="square" tIns="108000" rtlCol="0" anchor="ctr">
            <a:noAutofit/>
          </a:bodyPr>
          <a:lstStyle/>
          <a:p>
            <a:pPr algn="ctr"/>
            <a:r>
              <a:rPr kumimoji="1" lang="ja-JP" altLang="en-US" sz="2000" spc="300">
                <a:solidFill>
                  <a:schemeClr val="accent3"/>
                </a:solidFill>
                <a:latin typeface="+mn-lt"/>
                <a:ea typeface="+mn-ea"/>
              </a:rPr>
              <a:t>講義</a:t>
            </a:r>
            <a:r>
              <a:rPr kumimoji="1" lang="en-US" altLang="ja-JP" sz="2000" spc="300">
                <a:solidFill>
                  <a:schemeClr val="accent3"/>
                </a:solidFill>
                <a:latin typeface="+mn-lt"/>
                <a:ea typeface="+mn-ea"/>
              </a:rPr>
              <a:t>8</a:t>
            </a:r>
            <a:endParaRPr kumimoji="1" lang="ja-JP" altLang="en-US" sz="2000" spc="300">
              <a:solidFill>
                <a:schemeClr val="accent3"/>
              </a:solidFill>
              <a:latin typeface="+mn-lt"/>
              <a:ea typeface="+mn-ea"/>
            </a:endParaRPr>
          </a:p>
        </p:txBody>
      </p:sp>
      <p:cxnSp>
        <p:nvCxnSpPr>
          <p:cNvPr id="23" name="直線コネクタ 22">
            <a:extLst>
              <a:ext uri="{FF2B5EF4-FFF2-40B4-BE49-F238E27FC236}">
                <a16:creationId xmlns:a16="http://schemas.microsoft.com/office/drawing/2014/main" id="{8F64ACDE-4E84-47A4-B403-138A4B123244}"/>
              </a:ext>
            </a:extLst>
          </p:cNvPr>
          <p:cNvCxnSpPr/>
          <p:nvPr/>
        </p:nvCxnSpPr>
        <p:spPr bwMode="gray">
          <a:xfrm>
            <a:off x="1121179" y="4100587"/>
            <a:ext cx="1722629" cy="0"/>
          </a:xfrm>
          <a:prstGeom prst="line">
            <a:avLst/>
          </a:prstGeom>
          <a:noFill/>
          <a:ln w="22225" cap="rnd" cmpd="sng" algn="ctr">
            <a:solidFill>
              <a:schemeClr val="bg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93548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10FA076-9941-428D-AFBF-6F66516AFFAA}"/>
              </a:ext>
            </a:extLst>
          </p:cNvPr>
          <p:cNvSpPr txBox="1"/>
          <p:nvPr/>
        </p:nvSpPr>
        <p:spPr bwMode="gray">
          <a:xfrm>
            <a:off x="1020715" y="1643702"/>
            <a:ext cx="7102570" cy="2998721"/>
          </a:xfrm>
          <a:prstGeom prst="roundRect">
            <a:avLst>
              <a:gd name="adj" fmla="val 5892"/>
            </a:avLst>
          </a:prstGeom>
          <a:pattFill prst="wdUpDiag">
            <a:fgClr>
              <a:schemeClr val="accent3">
                <a:lumMod val="20000"/>
                <a:lumOff val="80000"/>
              </a:schemeClr>
            </a:fgClr>
            <a:bgClr>
              <a:schemeClr val="bg1"/>
            </a:bgClr>
          </a:pattFill>
          <a:ln w="19050">
            <a:solidFill>
              <a:schemeClr val="accent3"/>
            </a:solidFill>
          </a:ln>
          <a:effectLst>
            <a:outerShdw dist="38100" dir="2700000" algn="tl" rotWithShape="0">
              <a:schemeClr val="accent3"/>
            </a:outerShdw>
          </a:effectLst>
        </p:spPr>
        <p:txBody>
          <a:bodyPr wrap="square" lIns="0" tIns="0" rIns="0" bIns="0" rtlCol="0" anchor="t">
            <a:noAutofit/>
          </a:bodyPr>
          <a:lstStyle/>
          <a:p>
            <a:pPr marL="357188" lvl="0" algn="ctr" eaLnBrk="1" hangingPunct="1">
              <a:lnSpc>
                <a:spcPct val="110000"/>
              </a:lnSpc>
              <a:spcBef>
                <a:spcPct val="30000"/>
              </a:spcBef>
            </a:pPr>
            <a:endParaRPr lang="en-US" altLang="ja-JP" b="1">
              <a:solidFill>
                <a:schemeClr val="bg2">
                  <a:lumMod val="25000"/>
                </a:schemeClr>
              </a:solidFill>
              <a:latin typeface="メイリオ" panose="020B0604030504040204" pitchFamily="50" charset="-128"/>
              <a:ea typeface="メイリオ" panose="020B0604030504040204" pitchFamily="50" charset="-128"/>
            </a:endParaRPr>
          </a:p>
          <a:p>
            <a:pPr marL="357188" lvl="0" eaLnBrk="1" hangingPunct="1">
              <a:lnSpc>
                <a:spcPct val="110000"/>
              </a:lnSpc>
              <a:spcBef>
                <a:spcPct val="30000"/>
              </a:spcBef>
            </a:pPr>
            <a:r>
              <a:rPr lang="ja-JP" altLang="en-US" b="1">
                <a:solidFill>
                  <a:schemeClr val="bg2">
                    <a:lumMod val="25000"/>
                  </a:schemeClr>
                </a:solidFill>
                <a:latin typeface="メイリオ" panose="020B0604030504040204" pitchFamily="50" charset="-128"/>
                <a:ea typeface="メイリオ" panose="020B0604030504040204" pitchFamily="50" charset="-128"/>
              </a:rPr>
              <a:t>今日の学びを</a:t>
            </a:r>
            <a:endParaRPr lang="en-US" altLang="ja-JP" b="1">
              <a:solidFill>
                <a:schemeClr val="bg2">
                  <a:lumMod val="25000"/>
                </a:schemeClr>
              </a:solidFill>
              <a:latin typeface="メイリオ" panose="020B0604030504040204" pitchFamily="50" charset="-128"/>
              <a:ea typeface="メイリオ" panose="020B0604030504040204" pitchFamily="50" charset="-128"/>
            </a:endParaRPr>
          </a:p>
          <a:p>
            <a:pPr marL="357188" lvl="0" eaLnBrk="1" hangingPunct="1">
              <a:lnSpc>
                <a:spcPct val="110000"/>
              </a:lnSpc>
              <a:spcBef>
                <a:spcPct val="30000"/>
              </a:spcBef>
            </a:pPr>
            <a:endParaRPr lang="en-US" altLang="ja-JP" b="1">
              <a:solidFill>
                <a:schemeClr val="bg2">
                  <a:lumMod val="25000"/>
                </a:schemeClr>
              </a:solidFill>
              <a:latin typeface="メイリオ" panose="020B0604030504040204" pitchFamily="50" charset="-128"/>
              <a:ea typeface="メイリオ" panose="020B0604030504040204" pitchFamily="50" charset="-128"/>
            </a:endParaRPr>
          </a:p>
          <a:p>
            <a:pPr marL="357188" lvl="0" eaLnBrk="1" hangingPunct="1">
              <a:lnSpc>
                <a:spcPct val="110000"/>
              </a:lnSpc>
              <a:spcBef>
                <a:spcPct val="30000"/>
              </a:spcBef>
            </a:pPr>
            <a:endParaRPr lang="en-US" altLang="ja-JP" b="1">
              <a:solidFill>
                <a:schemeClr val="bg2">
                  <a:lumMod val="25000"/>
                </a:schemeClr>
              </a:solidFill>
              <a:latin typeface="メイリオ" panose="020B0604030504040204" pitchFamily="50" charset="-128"/>
              <a:ea typeface="メイリオ" panose="020B0604030504040204" pitchFamily="50" charset="-128"/>
            </a:endParaRPr>
          </a:p>
          <a:p>
            <a:pPr marL="357188" lvl="0" algn="r" eaLnBrk="1" hangingPunct="1">
              <a:lnSpc>
                <a:spcPct val="110000"/>
              </a:lnSpc>
              <a:spcBef>
                <a:spcPts val="2400"/>
              </a:spcBef>
            </a:pPr>
            <a:r>
              <a:rPr lang="en-US" altLang="ja-JP" b="1">
                <a:solidFill>
                  <a:schemeClr val="bg2">
                    <a:lumMod val="25000"/>
                  </a:schemeClr>
                </a:solidFill>
                <a:latin typeface="メイリオ" panose="020B0604030504040204" pitchFamily="50" charset="-128"/>
                <a:ea typeface="メイリオ" panose="020B0604030504040204" pitchFamily="50" charset="-128"/>
              </a:rPr>
              <a:t>2</a:t>
            </a:r>
            <a:r>
              <a:rPr lang="ja-JP" altLang="en-US" b="1">
                <a:solidFill>
                  <a:schemeClr val="bg2">
                    <a:lumMod val="25000"/>
                  </a:schemeClr>
                </a:solidFill>
                <a:latin typeface="メイリオ" panose="020B0604030504040204" pitchFamily="50" charset="-128"/>
                <a:ea typeface="メイリオ" panose="020B0604030504040204" pitchFamily="50" charset="-128"/>
              </a:rPr>
              <a:t>つの観点から振り返ってください。</a:t>
            </a:r>
            <a:endParaRPr lang="en-US" altLang="ja-JP" b="1">
              <a:solidFill>
                <a:schemeClr val="bg2">
                  <a:lumMod val="25000"/>
                </a:schemeClr>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2AE1EEFB-D430-49F4-8724-755F0341E480}"/>
              </a:ext>
            </a:extLst>
          </p:cNvPr>
          <p:cNvSpPr/>
          <p:nvPr/>
        </p:nvSpPr>
        <p:spPr bwMode="gray">
          <a:xfrm>
            <a:off x="1403648" y="2663756"/>
            <a:ext cx="2941441" cy="1086431"/>
          </a:xfrm>
          <a:prstGeom prst="roundRect">
            <a:avLst>
              <a:gd name="adj" fmla="val 5231"/>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none" lIns="91440" tIns="72000" rIns="91440" bIns="45720" numCol="1" spcCol="0" rtlCol="0" fromWordArt="0" anchor="ctr" anchorCtr="0" forceAA="0" compatLnSpc="1">
            <a:prstTxWarp prst="textNoShape">
              <a:avLst/>
            </a:prstTxWarp>
            <a:noAutofit/>
          </a:bodyPr>
          <a:lstStyle/>
          <a:p>
            <a:pPr algn="ctr" eaLnBrk="1" hangingPunct="1">
              <a:spcBef>
                <a:spcPct val="20000"/>
              </a:spcBef>
            </a:pPr>
            <a:r>
              <a:rPr lang="ja-JP" altLang="en-US" sz="2800" b="1">
                <a:solidFill>
                  <a:schemeClr val="bg1"/>
                </a:solidFill>
                <a:latin typeface="+mn-lt"/>
                <a:ea typeface="+mn-ea"/>
              </a:rPr>
              <a:t>印象に残ったこと</a:t>
            </a:r>
            <a:endParaRPr lang="en-US" altLang="ja-JP" sz="2800" b="1">
              <a:solidFill>
                <a:schemeClr val="bg1"/>
              </a:solidFill>
              <a:latin typeface="+mn-lt"/>
              <a:ea typeface="+mn-ea"/>
            </a:endParaRPr>
          </a:p>
        </p:txBody>
      </p:sp>
      <p:sp>
        <p:nvSpPr>
          <p:cNvPr id="7" name="タイトル 1">
            <a:extLst>
              <a:ext uri="{FF2B5EF4-FFF2-40B4-BE49-F238E27FC236}">
                <a16:creationId xmlns:a16="http://schemas.microsoft.com/office/drawing/2014/main" id="{9BE569E2-6594-4E70-859A-1C0EDC8BBFEF}"/>
              </a:ext>
            </a:extLst>
          </p:cNvPr>
          <p:cNvSpPr>
            <a:spLocks noGrp="1"/>
          </p:cNvSpPr>
          <p:nvPr>
            <p:ph type="title"/>
          </p:nvPr>
        </p:nvSpPr>
        <p:spPr>
          <a:xfrm>
            <a:off x="611188" y="332656"/>
            <a:ext cx="7417196" cy="475529"/>
          </a:xfrm>
        </p:spPr>
        <p:txBody>
          <a:bodyPr/>
          <a:lstStyle/>
          <a:p>
            <a:r>
              <a:rPr kumimoji="1" lang="ja-JP" altLang="en-US" sz="2400"/>
              <a:t>振り返り</a:t>
            </a:r>
          </a:p>
        </p:txBody>
      </p:sp>
      <p:grpSp>
        <p:nvGrpSpPr>
          <p:cNvPr id="9" name="グループ化 8">
            <a:extLst>
              <a:ext uri="{FF2B5EF4-FFF2-40B4-BE49-F238E27FC236}">
                <a16:creationId xmlns:a16="http://schemas.microsoft.com/office/drawing/2014/main" id="{CACDB8C6-F325-49C9-A65A-55EDC9E0C27D}"/>
              </a:ext>
            </a:extLst>
          </p:cNvPr>
          <p:cNvGrpSpPr/>
          <p:nvPr/>
        </p:nvGrpSpPr>
        <p:grpSpPr bwMode="gray">
          <a:xfrm>
            <a:off x="544608" y="910692"/>
            <a:ext cx="1142810" cy="1304886"/>
            <a:chOff x="1011034" y="2454580"/>
            <a:chExt cx="1668972" cy="1975715"/>
          </a:xfrm>
          <a:solidFill>
            <a:srgbClr val="6EB82D"/>
          </a:solidFill>
        </p:grpSpPr>
        <p:pic>
          <p:nvPicPr>
            <p:cNvPr id="10" name="グラフィックス 9">
              <a:extLst>
                <a:ext uri="{FF2B5EF4-FFF2-40B4-BE49-F238E27FC236}">
                  <a16:creationId xmlns:a16="http://schemas.microsoft.com/office/drawing/2014/main" id="{C1CD6012-474B-4EC7-8BA9-A2AFF650732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flipH="1">
              <a:off x="1011034" y="2454580"/>
              <a:ext cx="1668972" cy="1975715"/>
            </a:xfrm>
            <a:prstGeom prst="rect">
              <a:avLst/>
            </a:prstGeom>
          </p:spPr>
        </p:pic>
        <p:sp>
          <p:nvSpPr>
            <p:cNvPr id="11" name="タイトル 1">
              <a:extLst>
                <a:ext uri="{FF2B5EF4-FFF2-40B4-BE49-F238E27FC236}">
                  <a16:creationId xmlns:a16="http://schemas.microsoft.com/office/drawing/2014/main" id="{D95021A7-DAF4-4FA2-8BEB-623B96AB0204}"/>
                </a:ext>
              </a:extLst>
            </p:cNvPr>
            <p:cNvSpPr txBox="1">
              <a:spLocks/>
            </p:cNvSpPr>
            <p:nvPr/>
          </p:nvSpPr>
          <p:spPr bwMode="gray">
            <a:xfrm>
              <a:off x="1567172" y="2977348"/>
              <a:ext cx="501378" cy="587075"/>
            </a:xfrm>
            <a:prstGeom prst="rect">
              <a:avLst/>
            </a:prstGeom>
            <a:grpFill/>
          </p:spPr>
          <p:txBody>
            <a:bodyPr vert="horz" wrap="square" lIns="0" tIns="0" rIns="0" bIns="0" rtlCol="0" anchor="ctr">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lnSpc>
                  <a:spcPct val="110000"/>
                </a:lnSpc>
              </a:pPr>
              <a:r>
                <a:rPr lang="en-US" altLang="ja-JP" sz="6000">
                  <a:latin typeface="+mn-lt"/>
                </a:rPr>
                <a:t>Q</a:t>
              </a:r>
            </a:p>
          </p:txBody>
        </p:sp>
      </p:grpSp>
      <p:sp>
        <p:nvSpPr>
          <p:cNvPr id="13" name="矢印: 山形 12">
            <a:extLst>
              <a:ext uri="{FF2B5EF4-FFF2-40B4-BE49-F238E27FC236}">
                <a16:creationId xmlns:a16="http://schemas.microsoft.com/office/drawing/2014/main" id="{C4F74580-D0B7-4132-9E62-98C8DAD8272E}"/>
              </a:ext>
            </a:extLst>
          </p:cNvPr>
          <p:cNvSpPr/>
          <p:nvPr/>
        </p:nvSpPr>
        <p:spPr bwMode="auto">
          <a:xfrm>
            <a:off x="2609781" y="4848917"/>
            <a:ext cx="3690411" cy="1532833"/>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kumimoji="1" lang="ja-JP" altLang="en-US" sz="2800" b="1">
                <a:solidFill>
                  <a:schemeClr val="bg1"/>
                </a:solidFill>
                <a:latin typeface="+mn-ea"/>
                <a:ea typeface="+mn-ea"/>
              </a:rPr>
              <a:t>グループ</a:t>
            </a:r>
            <a:endParaRPr kumimoji="1" lang="en-US" altLang="ja-JP" sz="2800" b="1">
              <a:solidFill>
                <a:schemeClr val="bg1"/>
              </a:solidFill>
              <a:latin typeface="+mn-ea"/>
              <a:ea typeface="+mn-ea"/>
            </a:endParaRPr>
          </a:p>
          <a:p>
            <a:pPr algn="ctr" eaLnBrk="1" hangingPunct="1">
              <a:lnSpc>
                <a:spcPct val="120000"/>
              </a:lnSpc>
              <a:spcBef>
                <a:spcPct val="20000"/>
              </a:spcBef>
            </a:pPr>
            <a:endParaRPr kumimoji="1" lang="ja-JP" altLang="en-US" sz="4000" b="1">
              <a:solidFill>
                <a:schemeClr val="bg1"/>
              </a:solidFill>
              <a:latin typeface="+mn-ea"/>
              <a:ea typeface="+mn-ea"/>
            </a:endParaRPr>
          </a:p>
        </p:txBody>
      </p:sp>
      <p:pic>
        <p:nvPicPr>
          <p:cNvPr id="16" name="図 15" descr="光, ウィンドウ, 挿絵 が含まれている画像&#10;&#10;自動的に生成された説明">
            <a:extLst>
              <a:ext uri="{FF2B5EF4-FFF2-40B4-BE49-F238E27FC236}">
                <a16:creationId xmlns:a16="http://schemas.microsoft.com/office/drawing/2014/main" id="{5DD10393-4DF9-4721-A275-1D0A2AE083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3095" y="5363942"/>
            <a:ext cx="1017808" cy="1017808"/>
          </a:xfrm>
          <a:prstGeom prst="rect">
            <a:avLst/>
          </a:prstGeom>
        </p:spPr>
      </p:pic>
      <p:sp>
        <p:nvSpPr>
          <p:cNvPr id="14" name="四角形: 角を丸くする 13">
            <a:extLst>
              <a:ext uri="{FF2B5EF4-FFF2-40B4-BE49-F238E27FC236}">
                <a16:creationId xmlns:a16="http://schemas.microsoft.com/office/drawing/2014/main" id="{B66FAE52-F760-49A9-9A15-24CDE5DD2139}"/>
              </a:ext>
            </a:extLst>
          </p:cNvPr>
          <p:cNvSpPr/>
          <p:nvPr/>
        </p:nvSpPr>
        <p:spPr bwMode="gray">
          <a:xfrm>
            <a:off x="4728022" y="2663756"/>
            <a:ext cx="2941441" cy="1086431"/>
          </a:xfrm>
          <a:prstGeom prst="roundRect">
            <a:avLst>
              <a:gd name="adj" fmla="val 5231"/>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none" lIns="91440" tIns="72000" rIns="91440" bIns="45720" numCol="1" spcCol="0" rtlCol="0" fromWordArt="0" anchor="ctr" anchorCtr="0" forceAA="0" compatLnSpc="1">
            <a:prstTxWarp prst="textNoShape">
              <a:avLst/>
            </a:prstTxWarp>
            <a:noAutofit/>
          </a:bodyPr>
          <a:lstStyle/>
          <a:p>
            <a:pPr algn="ctr" eaLnBrk="1" hangingPunct="1">
              <a:spcBef>
                <a:spcPct val="20000"/>
              </a:spcBef>
            </a:pPr>
            <a:r>
              <a:rPr lang="ja-JP" altLang="en-US" sz="3200" b="1">
                <a:solidFill>
                  <a:schemeClr val="bg1"/>
                </a:solidFill>
                <a:latin typeface="+mn-lt"/>
                <a:ea typeface="+mn-ea"/>
              </a:rPr>
              <a:t>感　想</a:t>
            </a:r>
            <a:endParaRPr lang="en-US" altLang="ja-JP" sz="3200" b="1">
              <a:solidFill>
                <a:schemeClr val="bg1"/>
              </a:solidFill>
              <a:latin typeface="+mn-lt"/>
              <a:ea typeface="+mn-ea"/>
            </a:endParaRPr>
          </a:p>
        </p:txBody>
      </p:sp>
    </p:spTree>
    <p:extLst>
      <p:ext uri="{BB962C8B-B14F-4D97-AF65-F5344CB8AC3E}">
        <p14:creationId xmlns:p14="http://schemas.microsoft.com/office/powerpoint/2010/main" val="27020560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3C8E0A-C666-40FE-959C-A58A51AE7396}"/>
              </a:ext>
            </a:extLst>
          </p:cNvPr>
          <p:cNvSpPr>
            <a:spLocks noGrp="1"/>
          </p:cNvSpPr>
          <p:nvPr>
            <p:ph type="title"/>
          </p:nvPr>
        </p:nvSpPr>
        <p:spPr>
          <a:xfrm>
            <a:off x="539750" y="332656"/>
            <a:ext cx="7236000" cy="475529"/>
          </a:xfrm>
        </p:spPr>
        <p:txBody>
          <a:bodyPr/>
          <a:lstStyle/>
          <a:p>
            <a:r>
              <a:rPr lang="ja-JP" altLang="en-US"/>
              <a:t>私のなりたいリーダー像</a:t>
            </a:r>
            <a:endParaRPr kumimoji="1" lang="ja-JP" altLang="en-US"/>
          </a:p>
        </p:txBody>
      </p:sp>
      <p:sp>
        <p:nvSpPr>
          <p:cNvPr id="3" name="テキスト ボックス 2">
            <a:extLst>
              <a:ext uri="{FF2B5EF4-FFF2-40B4-BE49-F238E27FC236}">
                <a16:creationId xmlns:a16="http://schemas.microsoft.com/office/drawing/2014/main" id="{8854C0B9-606A-47FF-B532-5A69C17F2622}"/>
              </a:ext>
            </a:extLst>
          </p:cNvPr>
          <p:cNvSpPr txBox="1"/>
          <p:nvPr/>
        </p:nvSpPr>
        <p:spPr bwMode="gray">
          <a:xfrm>
            <a:off x="1116013" y="1642418"/>
            <a:ext cx="7102570" cy="1642566"/>
          </a:xfrm>
          <a:prstGeom prst="roundRect">
            <a:avLst>
              <a:gd name="adj" fmla="val 5892"/>
            </a:avLst>
          </a:prstGeom>
          <a:pattFill prst="wdUpDiag">
            <a:fgClr>
              <a:schemeClr val="accent3">
                <a:lumMod val="20000"/>
                <a:lumOff val="80000"/>
              </a:schemeClr>
            </a:fgClr>
            <a:bgClr>
              <a:schemeClr val="bg1"/>
            </a:bgClr>
          </a:pattFill>
          <a:ln w="19050">
            <a:solidFill>
              <a:schemeClr val="accent3"/>
            </a:solidFill>
          </a:ln>
          <a:effectLst>
            <a:outerShdw dist="38100" dir="2700000" algn="tl" rotWithShape="0">
              <a:schemeClr val="accent3"/>
            </a:outerShdw>
          </a:effectLst>
        </p:spPr>
        <p:txBody>
          <a:bodyPr wrap="square" lIns="0" tIns="0" rIns="0" bIns="0" rtlCol="0" anchor="ctr">
            <a:noAutofit/>
          </a:bodyPr>
          <a:lstStyle/>
          <a:p>
            <a:pPr marL="357188" lvl="0" algn="ctr" eaLnBrk="1" hangingPunct="1">
              <a:lnSpc>
                <a:spcPct val="110000"/>
              </a:lnSpc>
              <a:spcBef>
                <a:spcPct val="30000"/>
              </a:spcBef>
            </a:pPr>
            <a:r>
              <a:rPr lang="ja-JP" altLang="en-US" b="1">
                <a:solidFill>
                  <a:schemeClr val="bg2">
                    <a:lumMod val="25000"/>
                  </a:schemeClr>
                </a:solidFill>
                <a:latin typeface="メイリオ" panose="020B0604030504040204" pitchFamily="50" charset="-128"/>
                <a:ea typeface="メイリオ" panose="020B0604030504040204" pitchFamily="50" charset="-128"/>
              </a:rPr>
              <a:t>リーダーとして大切にしたい３つの要素</a:t>
            </a:r>
            <a:endParaRPr lang="en-US" altLang="ja-JP" b="1">
              <a:solidFill>
                <a:schemeClr val="bg2">
                  <a:lumMod val="25000"/>
                </a:schemeClr>
              </a:solidFill>
              <a:latin typeface="メイリオ" panose="020B0604030504040204" pitchFamily="50" charset="-128"/>
              <a:ea typeface="メイリオ" panose="020B0604030504040204" pitchFamily="50" charset="-128"/>
            </a:endParaRPr>
          </a:p>
        </p:txBody>
      </p:sp>
      <p:grpSp>
        <p:nvGrpSpPr>
          <p:cNvPr id="4" name="グループ化 3">
            <a:extLst>
              <a:ext uri="{FF2B5EF4-FFF2-40B4-BE49-F238E27FC236}">
                <a16:creationId xmlns:a16="http://schemas.microsoft.com/office/drawing/2014/main" id="{206BE213-8E75-4038-A7C9-9867A51618FF}"/>
              </a:ext>
            </a:extLst>
          </p:cNvPr>
          <p:cNvGrpSpPr/>
          <p:nvPr/>
        </p:nvGrpSpPr>
        <p:grpSpPr bwMode="gray">
          <a:xfrm>
            <a:off x="544608" y="967275"/>
            <a:ext cx="1142810" cy="1304886"/>
            <a:chOff x="1011034" y="2454580"/>
            <a:chExt cx="1668972" cy="1975715"/>
          </a:xfrm>
          <a:solidFill>
            <a:srgbClr val="6EB82D"/>
          </a:solidFill>
        </p:grpSpPr>
        <p:pic>
          <p:nvPicPr>
            <p:cNvPr id="5" name="グラフィックス 4">
              <a:extLst>
                <a:ext uri="{FF2B5EF4-FFF2-40B4-BE49-F238E27FC236}">
                  <a16:creationId xmlns:a16="http://schemas.microsoft.com/office/drawing/2014/main" id="{7C324258-ADB5-4D9F-8620-E3E7E6CFC4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flipH="1">
              <a:off x="1011034" y="2454580"/>
              <a:ext cx="1668972" cy="1975715"/>
            </a:xfrm>
            <a:prstGeom prst="rect">
              <a:avLst/>
            </a:prstGeom>
          </p:spPr>
        </p:pic>
        <p:sp>
          <p:nvSpPr>
            <p:cNvPr id="6" name="タイトル 1">
              <a:extLst>
                <a:ext uri="{FF2B5EF4-FFF2-40B4-BE49-F238E27FC236}">
                  <a16:creationId xmlns:a16="http://schemas.microsoft.com/office/drawing/2014/main" id="{25CF5826-5479-48D2-8F23-14EB0B5F8379}"/>
                </a:ext>
              </a:extLst>
            </p:cNvPr>
            <p:cNvSpPr txBox="1">
              <a:spLocks/>
            </p:cNvSpPr>
            <p:nvPr/>
          </p:nvSpPr>
          <p:spPr bwMode="gray">
            <a:xfrm>
              <a:off x="1567172" y="2977348"/>
              <a:ext cx="501378" cy="587075"/>
            </a:xfrm>
            <a:prstGeom prst="rect">
              <a:avLst/>
            </a:prstGeom>
            <a:grpFill/>
          </p:spPr>
          <p:txBody>
            <a:bodyPr vert="horz" wrap="square" lIns="0" tIns="0" rIns="0" bIns="0" rtlCol="0" anchor="ctr">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pPr algn="ctr">
                <a:lnSpc>
                  <a:spcPct val="110000"/>
                </a:lnSpc>
              </a:pPr>
              <a:r>
                <a:rPr lang="en-US" altLang="ja-JP" sz="6000">
                  <a:latin typeface="+mn-lt"/>
                </a:rPr>
                <a:t>Q</a:t>
              </a:r>
            </a:p>
          </p:txBody>
        </p:sp>
      </p:grpSp>
      <p:sp>
        <p:nvSpPr>
          <p:cNvPr id="13" name="矢印: 山形 12">
            <a:extLst>
              <a:ext uri="{FF2B5EF4-FFF2-40B4-BE49-F238E27FC236}">
                <a16:creationId xmlns:a16="http://schemas.microsoft.com/office/drawing/2014/main" id="{36C7C706-95CF-4182-AB39-288CAFD95F4E}"/>
              </a:ext>
            </a:extLst>
          </p:cNvPr>
          <p:cNvSpPr/>
          <p:nvPr/>
        </p:nvSpPr>
        <p:spPr bwMode="auto">
          <a:xfrm>
            <a:off x="1014631" y="3842279"/>
            <a:ext cx="3599168"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kumimoji="1" lang="ja-JP" altLang="en-US" b="1">
                <a:solidFill>
                  <a:schemeClr val="bg1"/>
                </a:solidFill>
                <a:latin typeface="+mn-ea"/>
                <a:ea typeface="+mn-ea"/>
              </a:rPr>
              <a:t>ワークシート</a:t>
            </a:r>
            <a:endParaRPr kumimoji="1" lang="en-US" altLang="ja-JP" sz="2000" b="1">
              <a:solidFill>
                <a:schemeClr val="bg1"/>
              </a:solidFill>
              <a:latin typeface="+mn-ea"/>
              <a:ea typeface="+mn-ea"/>
            </a:endParaRPr>
          </a:p>
          <a:p>
            <a:pPr algn="ctr" eaLnBrk="1" hangingPunct="1">
              <a:lnSpc>
                <a:spcPct val="120000"/>
              </a:lnSpc>
              <a:spcBef>
                <a:spcPct val="20000"/>
              </a:spcBef>
            </a:pPr>
            <a:endParaRPr kumimoji="1" lang="ja-JP" altLang="en-US" sz="4000" b="1">
              <a:solidFill>
                <a:schemeClr val="bg1"/>
              </a:solidFill>
              <a:latin typeface="+mn-ea"/>
              <a:ea typeface="+mn-ea"/>
            </a:endParaRPr>
          </a:p>
        </p:txBody>
      </p:sp>
      <p:sp>
        <p:nvSpPr>
          <p:cNvPr id="14" name="矢印: 山形 13">
            <a:extLst>
              <a:ext uri="{FF2B5EF4-FFF2-40B4-BE49-F238E27FC236}">
                <a16:creationId xmlns:a16="http://schemas.microsoft.com/office/drawing/2014/main" id="{3B694DEA-B444-47AC-A0FC-674D15F571D6}"/>
              </a:ext>
            </a:extLst>
          </p:cNvPr>
          <p:cNvSpPr/>
          <p:nvPr/>
        </p:nvSpPr>
        <p:spPr bwMode="auto">
          <a:xfrm>
            <a:off x="4667298" y="3872297"/>
            <a:ext cx="3505152" cy="1343285"/>
          </a:xfrm>
          <a:prstGeom prst="chevron">
            <a:avLst/>
          </a:prstGeom>
          <a:solidFill>
            <a:srgbClr val="6EB82D"/>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r>
              <a:rPr lang="ja-JP" altLang="en-US" b="1">
                <a:solidFill>
                  <a:schemeClr val="bg1"/>
                </a:solidFill>
                <a:latin typeface="+mn-ea"/>
                <a:ea typeface="+mn-ea"/>
              </a:rPr>
              <a:t>グループ</a:t>
            </a:r>
            <a:endParaRPr kumimoji="1" lang="ja-JP" altLang="en-US" sz="3600" b="1">
              <a:solidFill>
                <a:schemeClr val="bg1"/>
              </a:solidFill>
              <a:latin typeface="+mn-ea"/>
              <a:ea typeface="+mn-ea"/>
            </a:endParaRPr>
          </a:p>
        </p:txBody>
      </p:sp>
      <p:pic>
        <p:nvPicPr>
          <p:cNvPr id="11" name="図 10" descr="光, ウィンドウ, 挿絵 が含まれている画像&#10;&#10;自動的に生成された説明">
            <a:extLst>
              <a:ext uri="{FF2B5EF4-FFF2-40B4-BE49-F238E27FC236}">
                <a16:creationId xmlns:a16="http://schemas.microsoft.com/office/drawing/2014/main" id="{24A1B076-17A9-40AE-BB39-88938AD4D5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970" y="4197774"/>
            <a:ext cx="1017808" cy="1017808"/>
          </a:xfrm>
          <a:prstGeom prst="rect">
            <a:avLst/>
          </a:prstGeom>
        </p:spPr>
      </p:pic>
      <p:pic>
        <p:nvPicPr>
          <p:cNvPr id="12" name="図 11" descr="挿絵 が含まれている画像&#10;&#10;自動的に生成された説明">
            <a:extLst>
              <a:ext uri="{FF2B5EF4-FFF2-40B4-BE49-F238E27FC236}">
                <a16:creationId xmlns:a16="http://schemas.microsoft.com/office/drawing/2014/main" id="{84B37569-F056-401F-B028-651D63BAC5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7810" y="4300273"/>
            <a:ext cx="812809" cy="812809"/>
          </a:xfrm>
          <a:prstGeom prst="rect">
            <a:avLst/>
          </a:prstGeom>
        </p:spPr>
      </p:pic>
    </p:spTree>
    <p:extLst>
      <p:ext uri="{BB962C8B-B14F-4D97-AF65-F5344CB8AC3E}">
        <p14:creationId xmlns:p14="http://schemas.microsoft.com/office/powerpoint/2010/main" val="264774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0" fill="hold" grpId="0" nodeType="clickEffect">
                                  <p:stCondLst>
                                    <p:cond delay="0"/>
                                  </p:stCondLst>
                                  <p:childTnLst>
                                    <p:animEffect transition="out" filter="fade">
                                      <p:cBhvr>
                                        <p:cTn id="6" dur="1000" tmFilter="0, 0; .2, .5; .8, .5; 1, 0"/>
                                        <p:tgtEl>
                                          <p:spTgt spid="13"/>
                                        </p:tgtEl>
                                      </p:cBhvr>
                                    </p:animEffect>
                                    <p:animScale>
                                      <p:cBhvr>
                                        <p:cTn id="7" dur="500" autoRev="1" fill="hold"/>
                                        <p:tgtEl>
                                          <p:spTgt spid="13"/>
                                        </p:tgtEl>
                                      </p:cBhvr>
                                      <p:by x="105000" y="105000"/>
                                    </p:animScale>
                                  </p:childTnLst>
                                </p:cTn>
                              </p:par>
                              <p:par>
                                <p:cTn id="8" presetID="26" presetClass="emph" presetSubtype="0" repeatCount="20000" fill="hold" nodeType="withEffect">
                                  <p:stCondLst>
                                    <p:cond delay="0"/>
                                  </p:stCondLst>
                                  <p:childTnLst>
                                    <p:animEffect transition="out" filter="fade">
                                      <p:cBhvr>
                                        <p:cTn id="9" dur="1000" tmFilter="0, 0; .2, .5; .8, .5; 1, 0"/>
                                        <p:tgtEl>
                                          <p:spTgt spid="12"/>
                                        </p:tgtEl>
                                      </p:cBhvr>
                                    </p:animEffect>
                                    <p:animScale>
                                      <p:cBhvr>
                                        <p:cTn id="10" dur="500" autoRev="1" fill="hold"/>
                                        <p:tgtEl>
                                          <p:spTgt spid="1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20000" fill="hold" grpId="0" nodeType="clickEffect">
                                  <p:stCondLst>
                                    <p:cond delay="0"/>
                                  </p:stCondLst>
                                  <p:childTnLst>
                                    <p:animEffect transition="out" filter="fade">
                                      <p:cBhvr>
                                        <p:cTn id="14" dur="1000" tmFilter="0, 0; .2, .5; .8, .5; 1, 0"/>
                                        <p:tgtEl>
                                          <p:spTgt spid="14"/>
                                        </p:tgtEl>
                                      </p:cBhvr>
                                    </p:animEffect>
                                    <p:animScale>
                                      <p:cBhvr>
                                        <p:cTn id="15" dur="500" autoRev="1" fill="hold"/>
                                        <p:tgtEl>
                                          <p:spTgt spid="14"/>
                                        </p:tgtEl>
                                      </p:cBhvr>
                                      <p:by x="105000" y="105000"/>
                                    </p:animScale>
                                  </p:childTnLst>
                                </p:cTn>
                              </p:par>
                              <p:par>
                                <p:cTn id="16" presetID="26" presetClass="emph" presetSubtype="0" repeatCount="20000" fill="hold" nodeType="withEffect">
                                  <p:stCondLst>
                                    <p:cond delay="0"/>
                                  </p:stCondLst>
                                  <p:childTnLst>
                                    <p:animEffect transition="out" filter="fade">
                                      <p:cBhvr>
                                        <p:cTn id="17" dur="1000" tmFilter="0, 0; .2, .5; .8, .5; 1, 0"/>
                                        <p:tgtEl>
                                          <p:spTgt spid="11"/>
                                        </p:tgtEl>
                                      </p:cBhvr>
                                    </p:animEffect>
                                    <p:animScale>
                                      <p:cBhvr>
                                        <p:cTn id="18"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D6B4BB-CA37-4D51-BB56-6263E4707348}"/>
              </a:ext>
            </a:extLst>
          </p:cNvPr>
          <p:cNvSpPr>
            <a:spLocks noGrp="1"/>
          </p:cNvSpPr>
          <p:nvPr>
            <p:ph type="title"/>
          </p:nvPr>
        </p:nvSpPr>
        <p:spPr/>
        <p:txBody>
          <a:bodyPr/>
          <a:lstStyle/>
          <a:p>
            <a:r>
              <a:rPr kumimoji="1" lang="ja-JP" altLang="en-US" sz="2800"/>
              <a:t>開催目的</a:t>
            </a:r>
          </a:p>
        </p:txBody>
      </p:sp>
      <p:sp>
        <p:nvSpPr>
          <p:cNvPr id="3" name="下矢印 17">
            <a:extLst>
              <a:ext uri="{FF2B5EF4-FFF2-40B4-BE49-F238E27FC236}">
                <a16:creationId xmlns:a16="http://schemas.microsoft.com/office/drawing/2014/main" id="{4D148528-AD1E-49A6-A05F-59A3B3CD1240}"/>
              </a:ext>
            </a:extLst>
          </p:cNvPr>
          <p:cNvSpPr/>
          <p:nvPr/>
        </p:nvSpPr>
        <p:spPr bwMode="gray">
          <a:xfrm>
            <a:off x="2132238" y="1772816"/>
            <a:ext cx="4879524" cy="3075787"/>
          </a:xfrm>
          <a:prstGeom prst="downArrow">
            <a:avLst>
              <a:gd name="adj1" fmla="val 50000"/>
              <a:gd name="adj2" fmla="val 19959"/>
            </a:avLst>
          </a:prstGeom>
          <a:solidFill>
            <a:srgbClr val="FFFFFF">
              <a:lumMod val="65000"/>
            </a:srgb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20000"/>
              </a:lnSpc>
              <a:spcBef>
                <a:spcPct val="20000"/>
              </a:spcBef>
              <a:spcAft>
                <a:spcPts val="0"/>
              </a:spcAft>
              <a:buClr>
                <a:srgbClr val="0000FF"/>
              </a:buClr>
              <a:buSzTx/>
              <a:buFontTx/>
              <a:buNone/>
              <a:tabLst/>
              <a:defRPr/>
            </a:pPr>
            <a:endParaRPr kumimoji="0" lang="ja-JP" altLang="en-US" sz="2000" b="0" i="0" u="none" strike="noStrike" kern="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785AA36F-C762-4AEF-A8C3-82060F18D449}"/>
              </a:ext>
            </a:extLst>
          </p:cNvPr>
          <p:cNvSpPr/>
          <p:nvPr/>
        </p:nvSpPr>
        <p:spPr bwMode="gray">
          <a:xfrm>
            <a:off x="910234" y="1119810"/>
            <a:ext cx="7968095" cy="864733"/>
          </a:xfrm>
          <a:prstGeom prst="rect">
            <a:avLst/>
          </a:prstGeom>
          <a:solidFill>
            <a:srgbClr val="FFFFFF"/>
          </a:solidFill>
          <a:ln w="28575" cap="flat" cmpd="sng" algn="ctr">
            <a:solidFill>
              <a:srgbClr val="AAAAAA"/>
            </a:solidFill>
            <a:prstDash val="solid"/>
            <a:round/>
            <a:headEnd type="none" w="med" len="med"/>
            <a:tailEnd type="none" w="med" len="med"/>
          </a:ln>
          <a:effectLst/>
        </p:spPr>
        <p:txBody>
          <a:bodyPr rot="0" spcFirstLastPara="0" vertOverflow="overflow" horzOverflow="overflow" vert="horz" wrap="square" lIns="91440" tIns="72000" rIns="36000" bIns="0" numCol="1" spcCol="0" rtlCol="0" fromWordArt="0" anchor="ctr" anchorCtr="0" forceAA="0" compatLnSpc="1">
            <a:prstTxWarp prst="textNoShape">
              <a:avLst/>
            </a:prstTxWarp>
            <a:noAutofit/>
          </a:bodyPr>
          <a:lstStyle/>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スポーツボランティア活動には、ボランティアを取りまとめるリーダーが必要であることを理解する</a:t>
            </a:r>
            <a:endParaRPr kumimoji="0" lang="en-US" altLang="ja-JP"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DF51AB50-603D-4109-9B67-642CA0FACD9A}"/>
              </a:ext>
            </a:extLst>
          </p:cNvPr>
          <p:cNvSpPr/>
          <p:nvPr/>
        </p:nvSpPr>
        <p:spPr bwMode="gray">
          <a:xfrm>
            <a:off x="910234" y="2203965"/>
            <a:ext cx="7967800" cy="864096"/>
          </a:xfrm>
          <a:prstGeom prst="rect">
            <a:avLst/>
          </a:prstGeom>
          <a:solidFill>
            <a:srgbClr val="FFFFFF"/>
          </a:solidFill>
          <a:ln w="28575" cap="flat" cmpd="sng" algn="ctr">
            <a:solidFill>
              <a:srgbClr val="AAAAAA"/>
            </a:solidFill>
            <a:prstDash val="solid"/>
            <a:round/>
            <a:headEnd type="none" w="med" len="med"/>
            <a:tailEnd type="none" w="med" len="med"/>
          </a:ln>
          <a:effectLst/>
        </p:spPr>
        <p:txBody>
          <a:bodyPr rot="0" spcFirstLastPara="0" vertOverflow="overflow" horzOverflow="overflow" vert="horz" wrap="square" lIns="91440" tIns="72000" rIns="36000" bIns="0" numCol="1" spcCol="0" rtlCol="0" fromWordArt="0" anchor="ctr" anchorCtr="0" forceAA="0" compatLnSpc="1">
            <a:prstTxWarp prst="textNoShape">
              <a:avLst/>
            </a:prstTxWarp>
            <a:noAutofit/>
          </a:bodyPr>
          <a:lstStyle/>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スポーツボランティア・リーダーの</a:t>
            </a:r>
            <a:endParaRPr kumimoji="0" lang="en-US" altLang="ja-JP"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kern="0">
                <a:solidFill>
                  <a:schemeClr val="bg2">
                    <a:lumMod val="25000"/>
                  </a:schemeClr>
                </a:solidFill>
                <a:latin typeface="メイリオ" panose="020B0604030504040204" pitchFamily="50" charset="-128"/>
                <a:ea typeface="メイリオ" panose="020B0604030504040204" pitchFamily="50" charset="-128"/>
              </a:rPr>
              <a:t>　　　　　　　　　　　　</a:t>
            </a: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役割と心構えを理解する</a:t>
            </a:r>
          </a:p>
        </p:txBody>
      </p:sp>
      <p:sp>
        <p:nvSpPr>
          <p:cNvPr id="6" name="正方形/長方形 5">
            <a:extLst>
              <a:ext uri="{FF2B5EF4-FFF2-40B4-BE49-F238E27FC236}">
                <a16:creationId xmlns:a16="http://schemas.microsoft.com/office/drawing/2014/main" id="{254DB686-949D-4FA0-A5D7-5FCF1C24038E}"/>
              </a:ext>
            </a:extLst>
          </p:cNvPr>
          <p:cNvSpPr/>
          <p:nvPr/>
        </p:nvSpPr>
        <p:spPr bwMode="gray">
          <a:xfrm>
            <a:off x="322913" y="2203963"/>
            <a:ext cx="863873" cy="8640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200000"/>
              </a:lnSpc>
              <a:spcBef>
                <a:spcPct val="20000"/>
              </a:spcBef>
              <a:spcAft>
                <a:spcPts val="0"/>
              </a:spcAft>
              <a:buClr>
                <a:srgbClr val="0000FF"/>
              </a:buClr>
              <a:buSzTx/>
              <a:buFontTx/>
              <a:buNone/>
              <a:tabLst/>
              <a:defRPr/>
            </a:pPr>
            <a:r>
              <a:rPr kumimoji="0" lang="en-US" altLang="ja-JP" sz="36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rPr>
              <a:t>2</a:t>
            </a:r>
          </a:p>
        </p:txBody>
      </p:sp>
      <p:sp>
        <p:nvSpPr>
          <p:cNvPr id="7" name="正方形/長方形 6">
            <a:extLst>
              <a:ext uri="{FF2B5EF4-FFF2-40B4-BE49-F238E27FC236}">
                <a16:creationId xmlns:a16="http://schemas.microsoft.com/office/drawing/2014/main" id="{D48D1B8C-0906-4E79-A2EE-42F87B4F7218}"/>
              </a:ext>
            </a:extLst>
          </p:cNvPr>
          <p:cNvSpPr/>
          <p:nvPr/>
        </p:nvSpPr>
        <p:spPr bwMode="gray">
          <a:xfrm>
            <a:off x="941901" y="3255200"/>
            <a:ext cx="7967800" cy="864096"/>
          </a:xfrm>
          <a:prstGeom prst="rect">
            <a:avLst/>
          </a:prstGeom>
          <a:solidFill>
            <a:srgbClr val="FFFFFF"/>
          </a:solidFill>
          <a:ln w="28575" cap="flat" cmpd="sng" algn="ctr">
            <a:solidFill>
              <a:srgbClr val="AAAAAA"/>
            </a:solidFill>
            <a:prstDash val="solid"/>
            <a:round/>
            <a:headEnd type="none" w="med" len="med"/>
            <a:tailEnd type="none" w="med" len="med"/>
          </a:ln>
          <a:effectLst/>
        </p:spPr>
        <p:txBody>
          <a:bodyPr rot="0" spcFirstLastPara="0" vertOverflow="overflow" horzOverflow="overflow" vert="horz" wrap="square" lIns="91440" tIns="72000" rIns="36000" bIns="0" numCol="1" spcCol="0" rtlCol="0" fromWordArt="0" anchor="ctr" anchorCtr="0" forceAA="0" compatLnSpc="1">
            <a:prstTxWarp prst="textNoShape">
              <a:avLst/>
            </a:prstTxWarp>
            <a:noAutofit/>
          </a:bodyPr>
          <a:lstStyle/>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一人ひとりが、なりたいリーダー像を思い描き、</a:t>
            </a:r>
            <a:endParaRPr kumimoji="0" lang="en-US" altLang="ja-JP"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endParaRPr>
          </a:p>
          <a:p>
            <a:pPr marL="441325" marR="0" lvl="0" defTabSz="914400" eaLnBrk="1" fontAlgn="auto" latinLnBrk="0" hangingPunct="1">
              <a:lnSpc>
                <a:spcPct val="100000"/>
              </a:lnSpc>
              <a:spcBef>
                <a:spcPct val="20000"/>
              </a:spcBef>
              <a:spcAft>
                <a:spcPts val="0"/>
              </a:spcAft>
              <a:buClr>
                <a:srgbClr val="0000FF"/>
              </a:buClr>
              <a:buSzTx/>
              <a:buFontTx/>
              <a:buNone/>
              <a:tabLst/>
              <a:defRPr/>
            </a:pPr>
            <a:r>
              <a:rPr kumimoji="0" lang="ja-JP" altLang="en-US" kern="0">
                <a:solidFill>
                  <a:schemeClr val="bg2">
                    <a:lumMod val="25000"/>
                  </a:schemeClr>
                </a:solidFill>
                <a:latin typeface="メイリオ" panose="020B0604030504040204" pitchFamily="50" charset="-128"/>
                <a:ea typeface="メイリオ" panose="020B0604030504040204" pitchFamily="50" charset="-128"/>
              </a:rPr>
              <a:t>　　　　　　　　　　　　</a:t>
            </a:r>
            <a:r>
              <a:rPr kumimoji="0" lang="ja-JP" altLang="en-US" b="0" i="0" u="none" strike="noStrike" kern="0" cap="none" spc="0" normalizeH="0" baseline="0" noProof="0">
                <a:ln>
                  <a:noFill/>
                </a:ln>
                <a:solidFill>
                  <a:schemeClr val="bg2">
                    <a:lumMod val="25000"/>
                  </a:schemeClr>
                </a:solidFill>
                <a:effectLst/>
                <a:uLnTx/>
                <a:uFillTx/>
                <a:latin typeface="メイリオ" panose="020B0604030504040204" pitchFamily="50" charset="-128"/>
                <a:ea typeface="メイリオ" panose="020B0604030504040204" pitchFamily="50" charset="-128"/>
              </a:rPr>
              <a:t>行動に移せるようになる</a:t>
            </a:r>
          </a:p>
        </p:txBody>
      </p:sp>
      <p:sp>
        <p:nvSpPr>
          <p:cNvPr id="8" name="正方形/長方形 7">
            <a:extLst>
              <a:ext uri="{FF2B5EF4-FFF2-40B4-BE49-F238E27FC236}">
                <a16:creationId xmlns:a16="http://schemas.microsoft.com/office/drawing/2014/main" id="{278706B3-5F4E-41E4-922E-23902B4F6224}"/>
              </a:ext>
            </a:extLst>
          </p:cNvPr>
          <p:cNvSpPr/>
          <p:nvPr/>
        </p:nvSpPr>
        <p:spPr bwMode="gray">
          <a:xfrm>
            <a:off x="341390" y="3255199"/>
            <a:ext cx="863873" cy="864098"/>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200000"/>
              </a:lnSpc>
              <a:spcBef>
                <a:spcPct val="20000"/>
              </a:spcBef>
              <a:spcAft>
                <a:spcPts val="0"/>
              </a:spcAft>
              <a:buClr>
                <a:srgbClr val="0000FF"/>
              </a:buClr>
              <a:buSzTx/>
              <a:buFontTx/>
              <a:buNone/>
              <a:tabLst/>
              <a:defRPr/>
            </a:pPr>
            <a:r>
              <a:rPr kumimoji="0" lang="en-US" altLang="ja-JP" sz="36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rPr>
              <a:t>3</a:t>
            </a:r>
          </a:p>
        </p:txBody>
      </p:sp>
      <p:sp>
        <p:nvSpPr>
          <p:cNvPr id="9" name="正方形/長方形 8">
            <a:extLst>
              <a:ext uri="{FF2B5EF4-FFF2-40B4-BE49-F238E27FC236}">
                <a16:creationId xmlns:a16="http://schemas.microsoft.com/office/drawing/2014/main" id="{0448F626-EFF6-4624-9502-DE76F0900F48}"/>
              </a:ext>
            </a:extLst>
          </p:cNvPr>
          <p:cNvSpPr/>
          <p:nvPr/>
        </p:nvSpPr>
        <p:spPr bwMode="gray">
          <a:xfrm>
            <a:off x="587632" y="4848603"/>
            <a:ext cx="7968736" cy="1533147"/>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
                <a:srgbClr val="0000FF"/>
              </a:buClr>
              <a:buSzTx/>
              <a:buFontTx/>
              <a:buNone/>
              <a:tabLst/>
              <a:defRPr/>
            </a:pPr>
            <a:r>
              <a:rPr kumimoji="0" lang="ja-JP" altLang="en-US" sz="2800" kern="0">
                <a:solidFill>
                  <a:srgbClr val="FFFFFF"/>
                </a:solidFill>
                <a:latin typeface="メイリオ" panose="020B0604030504040204" pitchFamily="50" charset="-128"/>
                <a:ea typeface="メイリオ" panose="020B0604030504040204" pitchFamily="50" charset="-128"/>
              </a:rPr>
              <a:t>スポーツの現場に限らず、</a:t>
            </a:r>
            <a:endParaRPr kumimoji="0" lang="en-US" altLang="ja-JP" sz="2800" kern="0">
              <a:solidFill>
                <a:srgbClr val="FFFFFF"/>
              </a:solidFill>
              <a:latin typeface="メイリオ" panose="020B0604030504040204" pitchFamily="50" charset="-128"/>
              <a:ea typeface="メイリオ" panose="020B0604030504040204" pitchFamily="50" charset="-128"/>
            </a:endParaRPr>
          </a:p>
          <a:p>
            <a:pPr marL="0" marR="0" lvl="0" indent="0" algn="ctr" defTabSz="914400" eaLnBrk="1" fontAlgn="auto" latinLnBrk="0" hangingPunct="1">
              <a:spcBef>
                <a:spcPts val="0"/>
              </a:spcBef>
              <a:spcAft>
                <a:spcPts val="0"/>
              </a:spcAft>
              <a:buClr>
                <a:srgbClr val="0000FF"/>
              </a:buClr>
              <a:buSzTx/>
              <a:buFontTx/>
              <a:buNone/>
              <a:tabLst/>
              <a:defRPr/>
            </a:pPr>
            <a:r>
              <a:rPr kumimoji="0" lang="ja-JP" altLang="en-US" sz="2800" kern="0">
                <a:solidFill>
                  <a:srgbClr val="FFFFFF"/>
                </a:solidFill>
                <a:latin typeface="メイリオ" panose="020B0604030504040204" pitchFamily="50" charset="-128"/>
                <a:ea typeface="メイリオ" panose="020B0604030504040204" pitchFamily="50" charset="-128"/>
              </a:rPr>
              <a:t>ボランティアのリーダーとして活躍するうえで必要な知識やスキルを身に付ける</a:t>
            </a:r>
          </a:p>
        </p:txBody>
      </p:sp>
      <p:sp>
        <p:nvSpPr>
          <p:cNvPr id="10" name="正方形/長方形 9">
            <a:extLst>
              <a:ext uri="{FF2B5EF4-FFF2-40B4-BE49-F238E27FC236}">
                <a16:creationId xmlns:a16="http://schemas.microsoft.com/office/drawing/2014/main" id="{DDF476AB-FF91-4F09-B3E9-17A8EF691B9C}"/>
              </a:ext>
            </a:extLst>
          </p:cNvPr>
          <p:cNvSpPr/>
          <p:nvPr/>
        </p:nvSpPr>
        <p:spPr bwMode="gray">
          <a:xfrm>
            <a:off x="309698" y="1119810"/>
            <a:ext cx="863873" cy="864735"/>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0" rIns="91440" bIns="108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200000"/>
              </a:lnSpc>
              <a:spcBef>
                <a:spcPct val="20000"/>
              </a:spcBef>
              <a:spcAft>
                <a:spcPts val="0"/>
              </a:spcAft>
              <a:buClr>
                <a:srgbClr val="0000FF"/>
              </a:buClr>
              <a:buSzTx/>
              <a:buFontTx/>
              <a:buNone/>
              <a:tabLst/>
              <a:defRPr/>
            </a:pPr>
            <a:r>
              <a:rPr kumimoji="0" lang="en-US" altLang="ja-JP" sz="36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rPr>
              <a:t>1</a:t>
            </a:r>
          </a:p>
        </p:txBody>
      </p:sp>
    </p:spTree>
    <p:extLst>
      <p:ext uri="{BB962C8B-B14F-4D97-AF65-F5344CB8AC3E}">
        <p14:creationId xmlns:p14="http://schemas.microsoft.com/office/powerpoint/2010/main" val="40936915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8">
            <a:extLst>
              <a:ext uri="{FF2B5EF4-FFF2-40B4-BE49-F238E27FC236}">
                <a16:creationId xmlns:a16="http://schemas.microsoft.com/office/drawing/2014/main" id="{68A0E23E-CAD4-4A7B-BCEB-58E0EA0A3B43}"/>
              </a:ext>
            </a:extLst>
          </p:cNvPr>
          <p:cNvSpPr txBox="1">
            <a:spLocks/>
          </p:cNvSpPr>
          <p:nvPr/>
        </p:nvSpPr>
        <p:spPr bwMode="gray">
          <a:xfrm>
            <a:off x="1187624" y="3040139"/>
            <a:ext cx="8229600" cy="475529"/>
          </a:xfrm>
          <a:prstGeom prst="rect">
            <a:avLst/>
          </a:prstGeom>
        </p:spPr>
        <p:txBody>
          <a:bodyPr lIns="0">
            <a:noAutofit/>
          </a:bodyPr>
          <a:lstStyle>
            <a:lvl1pPr algn="l" rtl="0" eaLnBrk="0" fontAlgn="base" hangingPunct="0">
              <a:spcBef>
                <a:spcPct val="0"/>
              </a:spcBef>
              <a:spcAft>
                <a:spcPct val="0"/>
              </a:spcAft>
              <a:defRPr kumimoji="1" sz="2400" b="1" kern="1200">
                <a:solidFill>
                  <a:schemeClr val="bg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sz="3200"/>
              <a:t>事務連絡</a:t>
            </a:r>
            <a:endParaRPr lang="en-US" altLang="ja-JP" sz="3200"/>
          </a:p>
        </p:txBody>
      </p:sp>
      <p:cxnSp>
        <p:nvCxnSpPr>
          <p:cNvPr id="23" name="直線コネクタ 22">
            <a:extLst>
              <a:ext uri="{FF2B5EF4-FFF2-40B4-BE49-F238E27FC236}">
                <a16:creationId xmlns:a16="http://schemas.microsoft.com/office/drawing/2014/main" id="{8F64ACDE-4E84-47A4-B403-138A4B123244}"/>
              </a:ext>
            </a:extLst>
          </p:cNvPr>
          <p:cNvCxnSpPr/>
          <p:nvPr/>
        </p:nvCxnSpPr>
        <p:spPr bwMode="gray">
          <a:xfrm>
            <a:off x="1169416" y="3534308"/>
            <a:ext cx="5781203" cy="0"/>
          </a:xfrm>
          <a:prstGeom prst="line">
            <a:avLst/>
          </a:prstGeom>
          <a:noFill/>
          <a:ln w="22225" cap="rnd" cmpd="sng" algn="ctr">
            <a:solidFill>
              <a:schemeClr val="bg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2958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26B4D80D-96D8-4D4A-A918-C1949C77FFFA}"/>
              </a:ext>
            </a:extLst>
          </p:cNvPr>
          <p:cNvSpPr>
            <a:spLocks noGrp="1"/>
          </p:cNvSpPr>
          <p:nvPr>
            <p:ph type="title"/>
          </p:nvPr>
        </p:nvSpPr>
        <p:spPr bwMode="gray">
          <a:xfrm>
            <a:off x="1080416" y="327142"/>
            <a:ext cx="7236000" cy="475529"/>
          </a:xfrm>
        </p:spPr>
        <p:txBody>
          <a:bodyPr/>
          <a:lstStyle/>
          <a:p>
            <a:r>
              <a:rPr kumimoji="1" lang="ja-JP" altLang="en-US" sz="2800" spc="0"/>
              <a:t>アイスブレイクとは</a:t>
            </a:r>
          </a:p>
        </p:txBody>
      </p:sp>
      <p:sp>
        <p:nvSpPr>
          <p:cNvPr id="8" name="四角形: 角を丸くする 7">
            <a:extLst>
              <a:ext uri="{FF2B5EF4-FFF2-40B4-BE49-F238E27FC236}">
                <a16:creationId xmlns:a16="http://schemas.microsoft.com/office/drawing/2014/main" id="{43364B55-16EA-41AD-9D5E-AC97DAF386D3}"/>
              </a:ext>
            </a:extLst>
          </p:cNvPr>
          <p:cNvSpPr/>
          <p:nvPr/>
        </p:nvSpPr>
        <p:spPr bwMode="gray">
          <a:xfrm>
            <a:off x="404741" y="299054"/>
            <a:ext cx="424157" cy="403019"/>
          </a:xfrm>
          <a:prstGeom prst="roundRect">
            <a:avLst/>
          </a:prstGeom>
          <a:solidFill>
            <a:schemeClr val="accent3"/>
          </a:solidFill>
          <a:ln>
            <a:noFill/>
          </a:ln>
          <a:effectLst/>
        </p:spPr>
        <p:txBody>
          <a:bodyPr vert="horz" wrap="square" lIns="91440" tIns="72000" rIns="91440" bIns="45720" numCol="1" rtlCol="0" anchor="ctr" anchorCtr="0" compatLnSpc="1">
            <a:prstTxWarp prst="textNoShape">
              <a:avLst/>
            </a:prstTxWarp>
            <a:noAutofit/>
          </a:bodyPr>
          <a:lstStyle/>
          <a:p>
            <a:pPr marL="0" marR="0" indent="0" algn="ctr"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r>
              <a:rPr kumimoji="1" lang="en-US" altLang="ja-JP" sz="2800" b="1" i="0" u="none" strike="noStrike" cap="none" normalizeH="0" baseline="0">
                <a:ln>
                  <a:noFill/>
                </a:ln>
                <a:solidFill>
                  <a:schemeClr val="bg1"/>
                </a:solidFill>
                <a:effectLst/>
                <a:latin typeface="+mn-lt"/>
                <a:ea typeface="ＭＳ Ｐゴシック" panose="020B0600070205080204" pitchFamily="50" charset="-128"/>
              </a:rPr>
              <a:t>1</a:t>
            </a:r>
            <a:endParaRPr kumimoji="1" lang="ja-JP" altLang="en-US" sz="2800" b="1" i="0" u="none" strike="noStrike" cap="none" normalizeH="0" baseline="0">
              <a:ln>
                <a:noFill/>
              </a:ln>
              <a:solidFill>
                <a:schemeClr val="bg1"/>
              </a:solidFill>
              <a:effectLst/>
              <a:latin typeface="+mn-lt"/>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DEE17763-6B20-4500-AE19-4F4B64AAA9DB}"/>
              </a:ext>
            </a:extLst>
          </p:cNvPr>
          <p:cNvSpPr/>
          <p:nvPr/>
        </p:nvSpPr>
        <p:spPr bwMode="ltGray">
          <a:xfrm>
            <a:off x="6496089" y="205423"/>
            <a:ext cx="1669247" cy="597602"/>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1" hangingPunct="1">
              <a:lnSpc>
                <a:spcPct val="120000"/>
              </a:lnSpc>
              <a:spcBef>
                <a:spcPct val="20000"/>
              </a:spcBef>
            </a:pPr>
            <a:r>
              <a:rPr lang="en-US" altLang="ja-JP" sz="2000" dirty="0">
                <a:solidFill>
                  <a:schemeClr val="bg2">
                    <a:lumMod val="25000"/>
                  </a:schemeClr>
                </a:solidFill>
                <a:latin typeface="+mn-ea"/>
                <a:ea typeface="+mn-ea"/>
              </a:rPr>
              <a:t>24P</a:t>
            </a:r>
            <a:r>
              <a:rPr lang="ja-JP" altLang="en-US" sz="2000" dirty="0">
                <a:solidFill>
                  <a:schemeClr val="bg2">
                    <a:lumMod val="25000"/>
                  </a:schemeClr>
                </a:solidFill>
                <a:latin typeface="+mn-ea"/>
                <a:ea typeface="+mn-ea"/>
              </a:rPr>
              <a:t>参照</a:t>
            </a:r>
            <a:endParaRPr kumimoji="1" lang="ja-JP" altLang="en-US" sz="2000" dirty="0">
              <a:solidFill>
                <a:schemeClr val="bg2">
                  <a:lumMod val="25000"/>
                </a:schemeClr>
              </a:solidFill>
              <a:latin typeface="+mn-ea"/>
              <a:ea typeface="+mn-ea"/>
            </a:endParaRPr>
          </a:p>
        </p:txBody>
      </p:sp>
      <p:pic>
        <p:nvPicPr>
          <p:cNvPr id="11" name="図 10">
            <a:extLst>
              <a:ext uri="{FF2B5EF4-FFF2-40B4-BE49-F238E27FC236}">
                <a16:creationId xmlns:a16="http://schemas.microsoft.com/office/drawing/2014/main" id="{982C8A86-7846-4670-99A1-AFD2EE35FA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979753"/>
            <a:ext cx="9144000" cy="5569761"/>
          </a:xfrm>
          <a:prstGeom prst="rect">
            <a:avLst/>
          </a:prstGeom>
        </p:spPr>
      </p:pic>
      <p:sp>
        <p:nvSpPr>
          <p:cNvPr id="12" name="正方形/長方形 11">
            <a:extLst>
              <a:ext uri="{FF2B5EF4-FFF2-40B4-BE49-F238E27FC236}">
                <a16:creationId xmlns:a16="http://schemas.microsoft.com/office/drawing/2014/main" id="{74A9C9DC-488E-4086-95B0-CCA8A7FC5803}"/>
              </a:ext>
            </a:extLst>
          </p:cNvPr>
          <p:cNvSpPr/>
          <p:nvPr/>
        </p:nvSpPr>
        <p:spPr bwMode="gray">
          <a:xfrm>
            <a:off x="611188" y="4077072"/>
            <a:ext cx="8208962" cy="2202386"/>
          </a:xfrm>
          <a:prstGeom prst="rect">
            <a:avLst/>
          </a:prstGeom>
          <a:solidFill>
            <a:srgbClr val="E2F4D2">
              <a:alpha val="80000"/>
            </a:srgb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274638" lvl="0" indent="-255588" eaLnBrk="1" hangingPunct="1">
              <a:lnSpc>
                <a:spcPct val="120000"/>
              </a:lnSpc>
              <a:spcBef>
                <a:spcPct val="20000"/>
              </a:spcBef>
              <a:buClr>
                <a:srgbClr val="0000FF"/>
              </a:buClr>
            </a:pPr>
            <a:r>
              <a:rPr lang="ja-JP" altLang="en-US" sz="2200" spc="-300" dirty="0">
                <a:latin typeface="+mn-ea"/>
                <a:ea typeface="+mn-ea"/>
              </a:rPr>
              <a:t>　</a:t>
            </a:r>
            <a:r>
              <a:rPr lang="ja-JP" altLang="en-US" dirty="0">
                <a:solidFill>
                  <a:schemeClr val="bg2">
                    <a:lumMod val="25000"/>
                  </a:schemeClr>
                </a:solidFill>
                <a:latin typeface="+mn-ea"/>
                <a:ea typeface="+mn-ea"/>
              </a:rPr>
              <a:t>アイス（</a:t>
            </a:r>
            <a:r>
              <a:rPr lang="en-US" altLang="ja-JP" dirty="0">
                <a:solidFill>
                  <a:schemeClr val="bg2">
                    <a:lumMod val="25000"/>
                  </a:schemeClr>
                </a:solidFill>
                <a:latin typeface="+mn-ea"/>
                <a:ea typeface="+mn-ea"/>
              </a:rPr>
              <a:t>ICE</a:t>
            </a:r>
            <a:r>
              <a:rPr lang="ja-JP" altLang="en-US" spc="-300" dirty="0">
                <a:solidFill>
                  <a:schemeClr val="bg2">
                    <a:lumMod val="25000"/>
                  </a:schemeClr>
                </a:solidFill>
                <a:latin typeface="+mn-ea"/>
                <a:ea typeface="+mn-ea"/>
              </a:rPr>
              <a:t>）・</a:t>
            </a:r>
            <a:r>
              <a:rPr lang="ja-JP" altLang="en-US" dirty="0">
                <a:solidFill>
                  <a:schemeClr val="bg2">
                    <a:lumMod val="25000"/>
                  </a:schemeClr>
                </a:solidFill>
                <a:latin typeface="+mn-ea"/>
                <a:ea typeface="+mn-ea"/>
              </a:rPr>
              <a:t>ブレイク（</a:t>
            </a:r>
            <a:r>
              <a:rPr lang="en-US" altLang="ja-JP" dirty="0">
                <a:solidFill>
                  <a:schemeClr val="bg2">
                    <a:lumMod val="25000"/>
                  </a:schemeClr>
                </a:solidFill>
                <a:latin typeface="+mn-ea"/>
                <a:ea typeface="+mn-ea"/>
              </a:rPr>
              <a:t>BREAK</a:t>
            </a:r>
            <a:r>
              <a:rPr lang="ja-JP" altLang="en-US" spc="-300" dirty="0">
                <a:solidFill>
                  <a:schemeClr val="bg2">
                    <a:lumMod val="25000"/>
                  </a:schemeClr>
                </a:solidFill>
                <a:latin typeface="+mn-ea"/>
                <a:ea typeface="+mn-ea"/>
              </a:rPr>
              <a:t>）</a:t>
            </a:r>
            <a:r>
              <a:rPr lang="ja-JP" altLang="en-US" dirty="0">
                <a:solidFill>
                  <a:schemeClr val="bg2">
                    <a:lumMod val="25000"/>
                  </a:schemeClr>
                </a:solidFill>
                <a:latin typeface="+mn-ea"/>
                <a:ea typeface="+mn-ea"/>
              </a:rPr>
              <a:t>は、氷を壊すが直訳となるが、コミュニケーションの世界では、</a:t>
            </a:r>
            <a:r>
              <a:rPr lang="ja-JP" altLang="en-US" b="1" dirty="0">
                <a:solidFill>
                  <a:schemeClr val="accent2">
                    <a:lumMod val="60000"/>
                    <a:lumOff val="40000"/>
                  </a:schemeClr>
                </a:solidFill>
                <a:latin typeface="+mn-ea"/>
                <a:ea typeface="+mn-ea"/>
              </a:rPr>
              <a:t>冷え切った雰囲気を和らげる意味となる</a:t>
            </a:r>
            <a:r>
              <a:rPr lang="ja-JP" altLang="en-US" dirty="0">
                <a:solidFill>
                  <a:schemeClr val="accent2">
                    <a:lumMod val="60000"/>
                    <a:lumOff val="40000"/>
                  </a:schemeClr>
                </a:solidFill>
                <a:latin typeface="+mn-ea"/>
                <a:ea typeface="+mn-ea"/>
              </a:rPr>
              <a:t>。</a:t>
            </a:r>
            <a:r>
              <a:rPr lang="ja-JP" altLang="en-US" dirty="0">
                <a:solidFill>
                  <a:schemeClr val="bg2">
                    <a:lumMod val="25000"/>
                  </a:schemeClr>
                </a:solidFill>
                <a:latin typeface="+mn-ea"/>
                <a:ea typeface="+mn-ea"/>
              </a:rPr>
              <a:t>即ち、温かいムードを創ることで、その場の雰囲気を和らげることを指す。</a:t>
            </a:r>
            <a:endParaRPr lang="en-US" altLang="ja-JP" sz="2000" dirty="0">
              <a:solidFill>
                <a:schemeClr val="bg2">
                  <a:lumMod val="25000"/>
                </a:schemeClr>
              </a:solidFill>
              <a:latin typeface="+mn-ea"/>
              <a:ea typeface="+mn-ea"/>
            </a:endParaRPr>
          </a:p>
        </p:txBody>
      </p:sp>
    </p:spTree>
    <p:extLst>
      <p:ext uri="{BB962C8B-B14F-4D97-AF65-F5344CB8AC3E}">
        <p14:creationId xmlns:p14="http://schemas.microsoft.com/office/powerpoint/2010/main" val="6518108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0843E-50C9-4FAB-9015-B7C8F185EDDA}"/>
              </a:ext>
            </a:extLst>
          </p:cNvPr>
          <p:cNvSpPr>
            <a:spLocks noGrp="1"/>
          </p:cNvSpPr>
          <p:nvPr>
            <p:ph type="title"/>
          </p:nvPr>
        </p:nvSpPr>
        <p:spPr>
          <a:xfrm>
            <a:off x="611188" y="332656"/>
            <a:ext cx="7236000" cy="475529"/>
          </a:xfrm>
        </p:spPr>
        <p:txBody>
          <a:bodyPr/>
          <a:lstStyle/>
          <a:p>
            <a:r>
              <a:rPr kumimoji="1" lang="ja-JP" altLang="en-US" sz="2800" spc="-300"/>
              <a:t>スポーツボランティア・リーダーの認定について</a:t>
            </a:r>
          </a:p>
        </p:txBody>
      </p:sp>
      <p:sp>
        <p:nvSpPr>
          <p:cNvPr id="3" name="正方形/長方形 2">
            <a:extLst>
              <a:ext uri="{FF2B5EF4-FFF2-40B4-BE49-F238E27FC236}">
                <a16:creationId xmlns:a16="http://schemas.microsoft.com/office/drawing/2014/main" id="{894AAC0B-A278-4430-88AE-D96EA34541B8}"/>
              </a:ext>
            </a:extLst>
          </p:cNvPr>
          <p:cNvSpPr/>
          <p:nvPr/>
        </p:nvSpPr>
        <p:spPr bwMode="gray">
          <a:xfrm>
            <a:off x="323850" y="1844824"/>
            <a:ext cx="8569647" cy="475529"/>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ja-JP" altLang="en-US">
                <a:solidFill>
                  <a:schemeClr val="bg2">
                    <a:lumMod val="25000"/>
                  </a:schemeClr>
                </a:solidFill>
                <a:latin typeface="+mn-ea"/>
                <a:ea typeface="+mn-ea"/>
              </a:rPr>
              <a:t>スポーツボランティア・リーダーの認定は</a:t>
            </a:r>
            <a:endParaRPr lang="en-US" altLang="ja-JP">
              <a:solidFill>
                <a:schemeClr val="bg2">
                  <a:lumMod val="25000"/>
                </a:schemeClr>
              </a:solidFill>
              <a:latin typeface="+mn-ea"/>
              <a:ea typeface="+mn-ea"/>
            </a:endParaRPr>
          </a:p>
          <a:p>
            <a:pPr eaLnBrk="1" hangingPunct="1">
              <a:lnSpc>
                <a:spcPct val="120000"/>
              </a:lnSpc>
              <a:spcBef>
                <a:spcPct val="20000"/>
              </a:spcBef>
              <a:buClr>
                <a:srgbClr val="0000FF"/>
              </a:buClr>
            </a:pPr>
            <a:endParaRPr lang="en-US" altLang="ja-JP">
              <a:solidFill>
                <a:schemeClr val="bg2">
                  <a:lumMod val="25000"/>
                </a:schemeClr>
              </a:solidFill>
              <a:latin typeface="+mn-ea"/>
              <a:ea typeface="+mn-ea"/>
            </a:endParaRPr>
          </a:p>
          <a:p>
            <a:pPr eaLnBrk="1" hangingPunct="1">
              <a:lnSpc>
                <a:spcPct val="120000"/>
              </a:lnSpc>
              <a:spcBef>
                <a:spcPct val="20000"/>
              </a:spcBef>
              <a:buClr>
                <a:srgbClr val="0000FF"/>
              </a:buClr>
            </a:pPr>
            <a:endParaRPr lang="en-US" altLang="ja-JP">
              <a:solidFill>
                <a:schemeClr val="bg2">
                  <a:lumMod val="25000"/>
                </a:schemeClr>
              </a:solidFill>
              <a:latin typeface="+mn-ea"/>
              <a:ea typeface="+mn-ea"/>
            </a:endParaRPr>
          </a:p>
          <a:p>
            <a:pPr eaLnBrk="1" hangingPunct="1">
              <a:lnSpc>
                <a:spcPct val="120000"/>
              </a:lnSpc>
              <a:spcBef>
                <a:spcPct val="20000"/>
              </a:spcBef>
              <a:buClr>
                <a:srgbClr val="0000FF"/>
              </a:buClr>
            </a:pPr>
            <a:endParaRPr lang="en-US" altLang="ja-JP" sz="2000">
              <a:solidFill>
                <a:schemeClr val="bg2">
                  <a:lumMod val="25000"/>
                </a:schemeClr>
              </a:solidFill>
              <a:latin typeface="+mn-ea"/>
              <a:ea typeface="+mn-ea"/>
            </a:endParaRPr>
          </a:p>
          <a:p>
            <a:pPr algn="ctr" eaLnBrk="1" hangingPunct="1">
              <a:lnSpc>
                <a:spcPct val="120000"/>
              </a:lnSpc>
              <a:spcBef>
                <a:spcPct val="20000"/>
              </a:spcBef>
              <a:buClr>
                <a:srgbClr val="0000FF"/>
              </a:buClr>
            </a:pPr>
            <a:endParaRPr lang="en-US" altLang="ja-JP" sz="2000">
              <a:solidFill>
                <a:schemeClr val="bg2">
                  <a:lumMod val="25000"/>
                </a:schemeClr>
              </a:solidFill>
              <a:latin typeface="+mn-ea"/>
              <a:ea typeface="+mn-ea"/>
            </a:endParaRPr>
          </a:p>
          <a:p>
            <a:pPr eaLnBrk="1" hangingPunct="1">
              <a:lnSpc>
                <a:spcPct val="120000"/>
              </a:lnSpc>
              <a:spcBef>
                <a:spcPts val="1200"/>
              </a:spcBef>
              <a:buClr>
                <a:srgbClr val="0000FF"/>
              </a:buClr>
            </a:pPr>
            <a:r>
              <a:rPr lang="ja-JP" altLang="en-US">
                <a:solidFill>
                  <a:schemeClr val="bg2">
                    <a:lumMod val="25000"/>
                  </a:schemeClr>
                </a:solidFill>
                <a:latin typeface="+mn-ea"/>
                <a:ea typeface="+mn-ea"/>
              </a:rPr>
              <a:t>　　　　　　　　　　　で評価判定基準に則って判定する。</a:t>
            </a:r>
          </a:p>
          <a:p>
            <a:pPr eaLnBrk="1" hangingPunct="1">
              <a:lnSpc>
                <a:spcPct val="120000"/>
              </a:lnSpc>
              <a:spcBef>
                <a:spcPct val="20000"/>
              </a:spcBef>
              <a:buClr>
                <a:srgbClr val="0000FF"/>
              </a:buClr>
            </a:pPr>
            <a:endParaRPr lang="en-US" altLang="ja-JP">
              <a:latin typeface="+mn-ea"/>
              <a:ea typeface="+mn-ea"/>
            </a:endParaRPr>
          </a:p>
        </p:txBody>
      </p:sp>
      <p:sp>
        <p:nvSpPr>
          <p:cNvPr id="4" name="正方形/長方形 3">
            <a:extLst>
              <a:ext uri="{FF2B5EF4-FFF2-40B4-BE49-F238E27FC236}">
                <a16:creationId xmlns:a16="http://schemas.microsoft.com/office/drawing/2014/main" id="{3BB208A1-BB3E-4C6D-85F3-4E0D4A73F411}"/>
              </a:ext>
            </a:extLst>
          </p:cNvPr>
          <p:cNvSpPr/>
          <p:nvPr/>
        </p:nvSpPr>
        <p:spPr bwMode="auto">
          <a:xfrm>
            <a:off x="1349661" y="2708739"/>
            <a:ext cx="2391436" cy="1411961"/>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kumimoji="1" lang="ja-JP" altLang="en-US" sz="2800" b="1">
                <a:solidFill>
                  <a:schemeClr val="bg1"/>
                </a:solidFill>
                <a:latin typeface="+mn-ea"/>
                <a:ea typeface="+mn-ea"/>
              </a:rPr>
              <a:t>受講態度</a:t>
            </a:r>
          </a:p>
        </p:txBody>
      </p:sp>
      <p:sp>
        <p:nvSpPr>
          <p:cNvPr id="5" name="正方形/長方形 4">
            <a:extLst>
              <a:ext uri="{FF2B5EF4-FFF2-40B4-BE49-F238E27FC236}">
                <a16:creationId xmlns:a16="http://schemas.microsoft.com/office/drawing/2014/main" id="{F27F059C-AF23-48E8-B617-560F8C743FE2}"/>
              </a:ext>
            </a:extLst>
          </p:cNvPr>
          <p:cNvSpPr/>
          <p:nvPr/>
        </p:nvSpPr>
        <p:spPr bwMode="auto">
          <a:xfrm>
            <a:off x="5345683" y="2708739"/>
            <a:ext cx="2391436" cy="1411961"/>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hangingPunct="1">
              <a:lnSpc>
                <a:spcPct val="120000"/>
              </a:lnSpc>
              <a:spcBef>
                <a:spcPct val="20000"/>
              </a:spcBef>
            </a:pPr>
            <a:r>
              <a:rPr kumimoji="1" lang="ja-JP" altLang="en-US" sz="2800" b="1">
                <a:solidFill>
                  <a:schemeClr val="bg1"/>
                </a:solidFill>
                <a:latin typeface="+mn-ea"/>
                <a:ea typeface="+mn-ea"/>
              </a:rPr>
              <a:t>レポート</a:t>
            </a:r>
          </a:p>
        </p:txBody>
      </p:sp>
      <p:sp>
        <p:nvSpPr>
          <p:cNvPr id="6" name="加算記号 5">
            <a:extLst>
              <a:ext uri="{FF2B5EF4-FFF2-40B4-BE49-F238E27FC236}">
                <a16:creationId xmlns:a16="http://schemas.microsoft.com/office/drawing/2014/main" id="{7BA065EA-C766-4708-A266-0504F3569DC5}"/>
              </a:ext>
            </a:extLst>
          </p:cNvPr>
          <p:cNvSpPr/>
          <p:nvPr/>
        </p:nvSpPr>
        <p:spPr bwMode="auto">
          <a:xfrm>
            <a:off x="4093654" y="2997828"/>
            <a:ext cx="943014" cy="875085"/>
          </a:xfrm>
          <a:prstGeom prst="mathPlus">
            <a:avLst>
              <a:gd name="adj1" fmla="val 13524"/>
            </a:avLst>
          </a:prstGeom>
          <a:solidFill>
            <a:schemeClr val="bg2">
              <a:lumMod val="25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71463" indent="-271463" algn="ctr" eaLnBrk="1" hangingPunct="1">
              <a:lnSpc>
                <a:spcPct val="120000"/>
              </a:lnSpc>
              <a:spcBef>
                <a:spcPct val="20000"/>
              </a:spcBef>
              <a:buFont typeface="Wingdings" panose="05000000000000000000" pitchFamily="2" charset="2"/>
              <a:buChar char="n"/>
            </a:pPr>
            <a:endParaRPr kumimoji="1" lang="ja-JP" altLang="en-US" sz="2000">
              <a:latin typeface="+mn-ea"/>
              <a:ea typeface="+mn-ea"/>
            </a:endParaRPr>
          </a:p>
        </p:txBody>
      </p:sp>
    </p:spTree>
    <p:extLst>
      <p:ext uri="{BB962C8B-B14F-4D97-AF65-F5344CB8AC3E}">
        <p14:creationId xmlns:p14="http://schemas.microsoft.com/office/powerpoint/2010/main" val="39755646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5CCFD328-090F-415A-986F-8A691064122B}"/>
              </a:ext>
            </a:extLst>
          </p:cNvPr>
          <p:cNvSpPr>
            <a:spLocks noGrp="1"/>
          </p:cNvSpPr>
          <p:nvPr>
            <p:ph type="title"/>
          </p:nvPr>
        </p:nvSpPr>
        <p:spPr>
          <a:xfrm>
            <a:off x="611188" y="332656"/>
            <a:ext cx="7236000" cy="475529"/>
          </a:xfrm>
        </p:spPr>
        <p:txBody>
          <a:bodyPr/>
          <a:lstStyle/>
          <a:p>
            <a:r>
              <a:rPr kumimoji="1" lang="ja-JP" altLang="en-US" sz="2800" spc="-300"/>
              <a:t>レポートの課題</a:t>
            </a:r>
          </a:p>
        </p:txBody>
      </p:sp>
      <p:sp>
        <p:nvSpPr>
          <p:cNvPr id="6" name="正方形/長方形 5">
            <a:extLst>
              <a:ext uri="{FF2B5EF4-FFF2-40B4-BE49-F238E27FC236}">
                <a16:creationId xmlns:a16="http://schemas.microsoft.com/office/drawing/2014/main" id="{19A3DC88-8E90-46C8-975B-751C85121903}"/>
              </a:ext>
            </a:extLst>
          </p:cNvPr>
          <p:cNvSpPr/>
          <p:nvPr/>
        </p:nvSpPr>
        <p:spPr bwMode="gray">
          <a:xfrm>
            <a:off x="798864" y="5425398"/>
            <a:ext cx="8124527" cy="528951"/>
          </a:xfrm>
          <a:prstGeom prst="rect">
            <a:avLst/>
          </a:prstGeom>
          <a:no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1" hangingPunct="1">
              <a:lnSpc>
                <a:spcPct val="120000"/>
              </a:lnSpc>
              <a:spcBef>
                <a:spcPct val="20000"/>
              </a:spcBef>
              <a:buClr>
                <a:srgbClr val="0000FF"/>
              </a:buClr>
            </a:pPr>
            <a:r>
              <a:rPr lang="ja-JP" altLang="en-US">
                <a:solidFill>
                  <a:schemeClr val="bg2">
                    <a:lumMod val="25000"/>
                  </a:schemeClr>
                </a:solidFill>
                <a:latin typeface="+mn-ea"/>
                <a:ea typeface="+mn-ea"/>
              </a:rPr>
              <a:t>レポートは課題１、課題２の両方について、</a:t>
            </a:r>
            <a:endParaRPr lang="en-US" altLang="ja-JP">
              <a:solidFill>
                <a:schemeClr val="bg2">
                  <a:lumMod val="25000"/>
                </a:schemeClr>
              </a:solidFill>
              <a:latin typeface="+mn-ea"/>
              <a:ea typeface="+mn-ea"/>
            </a:endParaRPr>
          </a:p>
          <a:p>
            <a:pPr eaLnBrk="1" hangingPunct="1">
              <a:lnSpc>
                <a:spcPct val="120000"/>
              </a:lnSpc>
              <a:spcBef>
                <a:spcPct val="20000"/>
              </a:spcBef>
              <a:buClr>
                <a:srgbClr val="0000FF"/>
              </a:buClr>
            </a:pPr>
            <a:r>
              <a:rPr lang="ja-JP" altLang="en-US">
                <a:solidFill>
                  <a:schemeClr val="bg2">
                    <a:lumMod val="25000"/>
                  </a:schemeClr>
                </a:solidFill>
                <a:latin typeface="+mn-ea"/>
                <a:ea typeface="+mn-ea"/>
              </a:rPr>
              <a:t>テキストの引用ではなくご自身の言葉でお書きください。</a:t>
            </a:r>
          </a:p>
          <a:p>
            <a:pPr eaLnBrk="1" hangingPunct="1">
              <a:lnSpc>
                <a:spcPct val="120000"/>
              </a:lnSpc>
              <a:spcBef>
                <a:spcPct val="20000"/>
              </a:spcBef>
              <a:buClr>
                <a:srgbClr val="0000FF"/>
              </a:buClr>
            </a:pPr>
            <a:endParaRPr lang="en-US" altLang="ja-JP" sz="2000">
              <a:solidFill>
                <a:schemeClr val="bg2">
                  <a:lumMod val="25000"/>
                </a:schemeClr>
              </a:solidFill>
              <a:latin typeface="+mn-ea"/>
              <a:ea typeface="+mn-ea"/>
            </a:endParaRPr>
          </a:p>
          <a:p>
            <a:pPr eaLnBrk="1" hangingPunct="1">
              <a:lnSpc>
                <a:spcPct val="120000"/>
              </a:lnSpc>
              <a:spcBef>
                <a:spcPct val="20000"/>
              </a:spcBef>
              <a:buClr>
                <a:srgbClr val="0000FF"/>
              </a:buClr>
            </a:pPr>
            <a:endParaRPr lang="en-US" altLang="ja-JP" sz="2000">
              <a:solidFill>
                <a:schemeClr val="bg2">
                  <a:lumMod val="25000"/>
                </a:schemeClr>
              </a:solidFill>
              <a:latin typeface="+mn-ea"/>
              <a:ea typeface="+mn-ea"/>
            </a:endParaRPr>
          </a:p>
          <a:p>
            <a:pPr algn="ctr" eaLnBrk="1" hangingPunct="1">
              <a:lnSpc>
                <a:spcPct val="120000"/>
              </a:lnSpc>
              <a:spcBef>
                <a:spcPct val="20000"/>
              </a:spcBef>
              <a:buClr>
                <a:srgbClr val="0000FF"/>
              </a:buClr>
            </a:pPr>
            <a:endParaRPr lang="en-US" altLang="ja-JP" sz="2000">
              <a:solidFill>
                <a:schemeClr val="bg2">
                  <a:lumMod val="25000"/>
                </a:schemeClr>
              </a:solidFill>
              <a:latin typeface="+mn-ea"/>
              <a:ea typeface="+mn-ea"/>
            </a:endParaRPr>
          </a:p>
          <a:p>
            <a:pPr eaLnBrk="1" hangingPunct="1">
              <a:lnSpc>
                <a:spcPct val="120000"/>
              </a:lnSpc>
              <a:spcBef>
                <a:spcPct val="20000"/>
              </a:spcBef>
              <a:buClr>
                <a:srgbClr val="0000FF"/>
              </a:buClr>
            </a:pPr>
            <a:endParaRPr lang="en-US" altLang="ja-JP">
              <a:solidFill>
                <a:schemeClr val="bg2">
                  <a:lumMod val="25000"/>
                </a:schemeClr>
              </a:solidFill>
              <a:latin typeface="+mn-ea"/>
              <a:ea typeface="+mn-ea"/>
            </a:endParaRPr>
          </a:p>
        </p:txBody>
      </p:sp>
      <p:grpSp>
        <p:nvGrpSpPr>
          <p:cNvPr id="7" name="グループ化 6">
            <a:extLst>
              <a:ext uri="{FF2B5EF4-FFF2-40B4-BE49-F238E27FC236}">
                <a16:creationId xmlns:a16="http://schemas.microsoft.com/office/drawing/2014/main" id="{58F0C448-F0B0-41F3-890E-2D2487C80456}"/>
              </a:ext>
            </a:extLst>
          </p:cNvPr>
          <p:cNvGrpSpPr/>
          <p:nvPr/>
        </p:nvGrpSpPr>
        <p:grpSpPr bwMode="gray">
          <a:xfrm>
            <a:off x="798864" y="1019665"/>
            <a:ext cx="7822221" cy="1833270"/>
            <a:chOff x="914842" y="4113080"/>
            <a:chExt cx="7461859" cy="2160000"/>
          </a:xfrm>
        </p:grpSpPr>
        <p:sp>
          <p:nvSpPr>
            <p:cNvPr id="8" name="正方形/長方形 7">
              <a:extLst>
                <a:ext uri="{FF2B5EF4-FFF2-40B4-BE49-F238E27FC236}">
                  <a16:creationId xmlns:a16="http://schemas.microsoft.com/office/drawing/2014/main" id="{B4FC3641-9BA4-4407-8C40-813C6DEA3F06}"/>
                </a:ext>
              </a:extLst>
            </p:cNvPr>
            <p:cNvSpPr/>
            <p:nvPr/>
          </p:nvSpPr>
          <p:spPr bwMode="gray">
            <a:xfrm>
              <a:off x="914842" y="4113080"/>
              <a:ext cx="7461859" cy="2160000"/>
            </a:xfrm>
            <a:prstGeom prst="rect">
              <a:avLst/>
            </a:prstGeom>
            <a:solidFill>
              <a:schemeClr val="accent3">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9" name="テキスト ボックス 8">
              <a:extLst>
                <a:ext uri="{FF2B5EF4-FFF2-40B4-BE49-F238E27FC236}">
                  <a16:creationId xmlns:a16="http://schemas.microsoft.com/office/drawing/2014/main" id="{7EE427CF-5AC5-4176-8398-B62EEE85025E}"/>
                </a:ext>
              </a:extLst>
            </p:cNvPr>
            <p:cNvSpPr txBox="1"/>
            <p:nvPr/>
          </p:nvSpPr>
          <p:spPr bwMode="gray">
            <a:xfrm>
              <a:off x="1363721" y="4182645"/>
              <a:ext cx="6808104" cy="1554272"/>
            </a:xfrm>
            <a:prstGeom prst="rect">
              <a:avLst/>
            </a:prstGeom>
            <a:noFill/>
          </p:spPr>
          <p:txBody>
            <a:bodyPr wrap="square" lIns="0" rtlCol="0">
              <a:noAutofit/>
            </a:bodyPr>
            <a:lstStyle/>
            <a:p>
              <a:pPr>
                <a:lnSpc>
                  <a:spcPct val="120000"/>
                </a:lnSpc>
              </a:pPr>
              <a:r>
                <a:rPr lang="ja-JP" altLang="en-US" sz="2800">
                  <a:solidFill>
                    <a:schemeClr val="bg2">
                      <a:lumMod val="25000"/>
                    </a:schemeClr>
                  </a:solidFill>
                  <a:latin typeface="メイリオ" panose="020B0604030504040204" pitchFamily="50" charset="-128"/>
                  <a:ea typeface="メイリオ" panose="020B0604030504040204" pitchFamily="50" charset="-128"/>
                </a:rPr>
                <a:t>課題１</a:t>
              </a:r>
              <a:endParaRPr lang="en-US" altLang="ja-JP" sz="2800">
                <a:solidFill>
                  <a:schemeClr val="bg2">
                    <a:lumMod val="25000"/>
                  </a:schemeClr>
                </a:solidFill>
                <a:latin typeface="メイリオ" panose="020B0604030504040204" pitchFamily="50" charset="-128"/>
                <a:ea typeface="メイリオ" panose="020B0604030504040204" pitchFamily="50" charset="-128"/>
              </a:endParaRPr>
            </a:p>
            <a:p>
              <a:pPr>
                <a:lnSpc>
                  <a:spcPct val="120000"/>
                </a:lnSpc>
              </a:pPr>
              <a:r>
                <a:rPr lang="ja-JP" altLang="en-US" sz="2800" b="1">
                  <a:solidFill>
                    <a:schemeClr val="bg2">
                      <a:lumMod val="25000"/>
                    </a:schemeClr>
                  </a:solidFill>
                  <a:latin typeface="メイリオ" panose="020B0604030504040204" pitchFamily="50" charset="-128"/>
                  <a:ea typeface="メイリオ" panose="020B0604030504040204" pitchFamily="50" charset="-128"/>
                </a:rPr>
                <a:t>「スポーツボランティア」とはどういうものだと考えますか？</a:t>
              </a:r>
              <a:r>
                <a:rPr lang="ja-JP" altLang="en-US">
                  <a:solidFill>
                    <a:schemeClr val="bg2">
                      <a:lumMod val="25000"/>
                    </a:schemeClr>
                  </a:solidFill>
                  <a:latin typeface="メイリオ" panose="020B0604030504040204" pitchFamily="50" charset="-128"/>
                  <a:ea typeface="メイリオ" panose="020B0604030504040204" pitchFamily="50" charset="-128"/>
                </a:rPr>
                <a:t>（</a:t>
              </a:r>
              <a:r>
                <a:rPr lang="en-US" altLang="ja-JP">
                  <a:solidFill>
                    <a:schemeClr val="bg2">
                      <a:lumMod val="25000"/>
                    </a:schemeClr>
                  </a:solidFill>
                  <a:latin typeface="メイリオ" panose="020B0604030504040204" pitchFamily="50" charset="-128"/>
                  <a:ea typeface="メイリオ" panose="020B0604030504040204" pitchFamily="50" charset="-128"/>
                </a:rPr>
                <a:t>300</a:t>
              </a:r>
              <a:r>
                <a:rPr lang="ja-JP" altLang="en-US">
                  <a:solidFill>
                    <a:schemeClr val="bg2">
                      <a:lumMod val="25000"/>
                    </a:schemeClr>
                  </a:solidFill>
                  <a:latin typeface="メイリオ" panose="020B0604030504040204" pitchFamily="50" charset="-128"/>
                  <a:ea typeface="メイリオ" panose="020B0604030504040204" pitchFamily="50" charset="-128"/>
                </a:rPr>
                <a:t>～</a:t>
              </a:r>
              <a:r>
                <a:rPr lang="en-US" altLang="ja-JP">
                  <a:solidFill>
                    <a:schemeClr val="bg2">
                      <a:lumMod val="25000"/>
                    </a:schemeClr>
                  </a:solidFill>
                  <a:latin typeface="メイリオ" panose="020B0604030504040204" pitchFamily="50" charset="-128"/>
                  <a:ea typeface="メイリオ" panose="020B0604030504040204" pitchFamily="50" charset="-128"/>
                </a:rPr>
                <a:t>400</a:t>
              </a:r>
              <a:r>
                <a:rPr lang="ja-JP" altLang="en-US">
                  <a:solidFill>
                    <a:schemeClr val="bg2">
                      <a:lumMod val="25000"/>
                    </a:schemeClr>
                  </a:solidFill>
                  <a:latin typeface="メイリオ" panose="020B0604030504040204" pitchFamily="50" charset="-128"/>
                  <a:ea typeface="メイリオ" panose="020B0604030504040204" pitchFamily="50" charset="-128"/>
                </a:rPr>
                <a:t>字）</a:t>
              </a:r>
              <a:endParaRPr lang="ja-JP" altLang="en-US" sz="2800">
                <a:solidFill>
                  <a:schemeClr val="bg2">
                    <a:lumMod val="25000"/>
                  </a:schemeClr>
                </a:solidFill>
                <a:latin typeface="メイリオ" panose="020B0604030504040204" pitchFamily="50" charset="-128"/>
                <a:ea typeface="メイリオ" panose="020B0604030504040204" pitchFamily="50" charset="-128"/>
              </a:endParaRPr>
            </a:p>
          </p:txBody>
        </p:sp>
        <p:sp>
          <p:nvSpPr>
            <p:cNvPr id="10" name="フリーフォーム: 図形 9">
              <a:extLst>
                <a:ext uri="{FF2B5EF4-FFF2-40B4-BE49-F238E27FC236}">
                  <a16:creationId xmlns:a16="http://schemas.microsoft.com/office/drawing/2014/main" id="{B7E73DCF-0DA7-4B02-9336-02FB90F8BAD6}"/>
                </a:ext>
              </a:extLst>
            </p:cNvPr>
            <p:cNvSpPr/>
            <p:nvPr/>
          </p:nvSpPr>
          <p:spPr bwMode="gray">
            <a:xfrm>
              <a:off x="914842" y="4113080"/>
              <a:ext cx="288000" cy="2160000"/>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sp>
          <p:nvSpPr>
            <p:cNvPr id="11" name="フリーフォーム: 図形 10">
              <a:extLst>
                <a:ext uri="{FF2B5EF4-FFF2-40B4-BE49-F238E27FC236}">
                  <a16:creationId xmlns:a16="http://schemas.microsoft.com/office/drawing/2014/main" id="{AD9C93D4-3BB2-44E0-A5EC-9BEEAF4D476A}"/>
                </a:ext>
              </a:extLst>
            </p:cNvPr>
            <p:cNvSpPr/>
            <p:nvPr/>
          </p:nvSpPr>
          <p:spPr bwMode="gray">
            <a:xfrm flipH="1">
              <a:off x="8088701" y="4113080"/>
              <a:ext cx="288000" cy="2160000"/>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grpSp>
      <p:grpSp>
        <p:nvGrpSpPr>
          <p:cNvPr id="12" name="グループ化 11">
            <a:extLst>
              <a:ext uri="{FF2B5EF4-FFF2-40B4-BE49-F238E27FC236}">
                <a16:creationId xmlns:a16="http://schemas.microsoft.com/office/drawing/2014/main" id="{F164D776-43F3-4EE9-BAB6-AB85A695A9B6}"/>
              </a:ext>
            </a:extLst>
          </p:cNvPr>
          <p:cNvGrpSpPr/>
          <p:nvPr/>
        </p:nvGrpSpPr>
        <p:grpSpPr bwMode="gray">
          <a:xfrm>
            <a:off x="798864" y="3213601"/>
            <a:ext cx="7822221" cy="2087607"/>
            <a:chOff x="914842" y="4113080"/>
            <a:chExt cx="7461859" cy="2160000"/>
          </a:xfrm>
        </p:grpSpPr>
        <p:sp>
          <p:nvSpPr>
            <p:cNvPr id="13" name="正方形/長方形 12">
              <a:extLst>
                <a:ext uri="{FF2B5EF4-FFF2-40B4-BE49-F238E27FC236}">
                  <a16:creationId xmlns:a16="http://schemas.microsoft.com/office/drawing/2014/main" id="{E17EADC2-B986-4BA4-8C2F-BE2AFEF4660C}"/>
                </a:ext>
              </a:extLst>
            </p:cNvPr>
            <p:cNvSpPr/>
            <p:nvPr/>
          </p:nvSpPr>
          <p:spPr bwMode="gray">
            <a:xfrm>
              <a:off x="914842" y="4113080"/>
              <a:ext cx="7461859" cy="2160000"/>
            </a:xfrm>
            <a:prstGeom prst="rect">
              <a:avLst/>
            </a:prstGeom>
            <a:solidFill>
              <a:schemeClr val="accent3">
                <a:lumMod val="20000"/>
                <a:lumOff val="8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kumimoji="1" lang="ja-JP" altLang="en-US" sz="2000">
                <a:solidFill>
                  <a:schemeClr val="bg1"/>
                </a:solidFill>
                <a:latin typeface="+mn-ea"/>
                <a:ea typeface="+mn-ea"/>
              </a:endParaRPr>
            </a:p>
          </p:txBody>
        </p:sp>
        <p:sp>
          <p:nvSpPr>
            <p:cNvPr id="14" name="テキスト ボックス 13">
              <a:extLst>
                <a:ext uri="{FF2B5EF4-FFF2-40B4-BE49-F238E27FC236}">
                  <a16:creationId xmlns:a16="http://schemas.microsoft.com/office/drawing/2014/main" id="{0274D74C-6022-488C-9D57-D7C8120293D9}"/>
                </a:ext>
              </a:extLst>
            </p:cNvPr>
            <p:cNvSpPr txBox="1"/>
            <p:nvPr/>
          </p:nvSpPr>
          <p:spPr bwMode="gray">
            <a:xfrm>
              <a:off x="1424596" y="4406685"/>
              <a:ext cx="6808104" cy="1554272"/>
            </a:xfrm>
            <a:prstGeom prst="rect">
              <a:avLst/>
            </a:prstGeom>
            <a:noFill/>
          </p:spPr>
          <p:txBody>
            <a:bodyPr wrap="square" lIns="0" rtlCol="0">
              <a:noAutofit/>
            </a:bodyPr>
            <a:lstStyle/>
            <a:p>
              <a:pPr>
                <a:lnSpc>
                  <a:spcPct val="120000"/>
                </a:lnSpc>
              </a:pPr>
              <a:r>
                <a:rPr lang="ja-JP" altLang="en-US" sz="2800">
                  <a:solidFill>
                    <a:schemeClr val="bg2">
                      <a:lumMod val="25000"/>
                    </a:schemeClr>
                  </a:solidFill>
                  <a:latin typeface="メイリオ" panose="020B0604030504040204" pitchFamily="50" charset="-128"/>
                  <a:ea typeface="メイリオ" panose="020B0604030504040204" pitchFamily="50" charset="-128"/>
                </a:rPr>
                <a:t>課題２</a:t>
              </a:r>
              <a:endParaRPr lang="en-US" altLang="ja-JP" sz="2800">
                <a:solidFill>
                  <a:schemeClr val="bg2">
                    <a:lumMod val="25000"/>
                  </a:schemeClr>
                </a:solidFill>
                <a:latin typeface="メイリオ" panose="020B0604030504040204" pitchFamily="50" charset="-128"/>
                <a:ea typeface="メイリオ" panose="020B0604030504040204" pitchFamily="50" charset="-128"/>
              </a:endParaRPr>
            </a:p>
            <a:p>
              <a:pPr>
                <a:lnSpc>
                  <a:spcPct val="120000"/>
                </a:lnSpc>
              </a:pPr>
              <a:r>
                <a:rPr lang="ja-JP" altLang="en-US" sz="2800" b="1">
                  <a:solidFill>
                    <a:schemeClr val="bg2">
                      <a:lumMod val="25000"/>
                    </a:schemeClr>
                  </a:solidFill>
                  <a:latin typeface="メイリオ" panose="020B0604030504040204" pitchFamily="50" charset="-128"/>
                  <a:ea typeface="メイリオ" panose="020B0604030504040204" pitchFamily="50" charset="-128"/>
                </a:rPr>
                <a:t>スポーツボランティア・リーダーとしての行動目標について</a:t>
              </a:r>
              <a:r>
                <a:rPr lang="ja-JP" altLang="en-US">
                  <a:solidFill>
                    <a:schemeClr val="bg2">
                      <a:lumMod val="25000"/>
                    </a:schemeClr>
                  </a:solidFill>
                  <a:latin typeface="メイリオ" panose="020B0604030504040204" pitchFamily="50" charset="-128"/>
                  <a:ea typeface="メイリオ" panose="020B0604030504040204" pitchFamily="50" charset="-128"/>
                </a:rPr>
                <a:t>（</a:t>
              </a:r>
              <a:r>
                <a:rPr lang="en-US" altLang="ja-JP">
                  <a:solidFill>
                    <a:schemeClr val="bg2">
                      <a:lumMod val="25000"/>
                    </a:schemeClr>
                  </a:solidFill>
                  <a:latin typeface="メイリオ" panose="020B0604030504040204" pitchFamily="50" charset="-128"/>
                  <a:ea typeface="メイリオ" panose="020B0604030504040204" pitchFamily="50" charset="-128"/>
                </a:rPr>
                <a:t>600</a:t>
              </a:r>
              <a:r>
                <a:rPr lang="ja-JP" altLang="en-US">
                  <a:solidFill>
                    <a:schemeClr val="bg2">
                      <a:lumMod val="25000"/>
                    </a:schemeClr>
                  </a:solidFill>
                  <a:latin typeface="メイリオ" panose="020B0604030504040204" pitchFamily="50" charset="-128"/>
                  <a:ea typeface="メイリオ" panose="020B0604030504040204" pitchFamily="50" charset="-128"/>
                </a:rPr>
                <a:t>～</a:t>
              </a:r>
              <a:r>
                <a:rPr lang="en-US" altLang="ja-JP">
                  <a:solidFill>
                    <a:schemeClr val="bg2">
                      <a:lumMod val="25000"/>
                    </a:schemeClr>
                  </a:solidFill>
                  <a:latin typeface="メイリオ" panose="020B0604030504040204" pitchFamily="50" charset="-128"/>
                  <a:ea typeface="メイリオ" panose="020B0604030504040204" pitchFamily="50" charset="-128"/>
                </a:rPr>
                <a:t>800</a:t>
              </a:r>
              <a:r>
                <a:rPr lang="ja-JP" altLang="en-US">
                  <a:solidFill>
                    <a:schemeClr val="bg2">
                      <a:lumMod val="25000"/>
                    </a:schemeClr>
                  </a:solidFill>
                  <a:latin typeface="メイリオ" panose="020B0604030504040204" pitchFamily="50" charset="-128"/>
                  <a:ea typeface="メイリオ" panose="020B0604030504040204" pitchFamily="50" charset="-128"/>
                </a:rPr>
                <a:t>字）</a:t>
              </a:r>
            </a:p>
          </p:txBody>
        </p:sp>
        <p:sp>
          <p:nvSpPr>
            <p:cNvPr id="15" name="フリーフォーム: 図形 14">
              <a:extLst>
                <a:ext uri="{FF2B5EF4-FFF2-40B4-BE49-F238E27FC236}">
                  <a16:creationId xmlns:a16="http://schemas.microsoft.com/office/drawing/2014/main" id="{D3F0E203-3FAC-4065-ACD5-E42331013780}"/>
                </a:ext>
              </a:extLst>
            </p:cNvPr>
            <p:cNvSpPr/>
            <p:nvPr/>
          </p:nvSpPr>
          <p:spPr bwMode="gray">
            <a:xfrm>
              <a:off x="914842" y="4113080"/>
              <a:ext cx="288000" cy="2160000"/>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sp>
          <p:nvSpPr>
            <p:cNvPr id="16" name="フリーフォーム: 図形 15">
              <a:extLst>
                <a:ext uri="{FF2B5EF4-FFF2-40B4-BE49-F238E27FC236}">
                  <a16:creationId xmlns:a16="http://schemas.microsoft.com/office/drawing/2014/main" id="{51E48A27-0B21-48FC-BC7C-FEE04DB49A59}"/>
                </a:ext>
              </a:extLst>
            </p:cNvPr>
            <p:cNvSpPr/>
            <p:nvPr/>
          </p:nvSpPr>
          <p:spPr bwMode="gray">
            <a:xfrm flipH="1">
              <a:off x="8088701" y="4113080"/>
              <a:ext cx="288000" cy="2160000"/>
            </a:xfrm>
            <a:custGeom>
              <a:avLst/>
              <a:gdLst>
                <a:gd name="connsiteX0" fmla="*/ 352926 w 352926"/>
                <a:gd name="connsiteY0" fmla="*/ 0 h 1828800"/>
                <a:gd name="connsiteX1" fmla="*/ 0 w 352926"/>
                <a:gd name="connsiteY1" fmla="*/ 0 h 1828800"/>
                <a:gd name="connsiteX2" fmla="*/ 0 w 352926"/>
                <a:gd name="connsiteY2" fmla="*/ 1828800 h 1828800"/>
                <a:gd name="connsiteX3" fmla="*/ 352926 w 352926"/>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52926" h="1828800">
                  <a:moveTo>
                    <a:pt x="352926" y="0"/>
                  </a:moveTo>
                  <a:lnTo>
                    <a:pt x="0" y="0"/>
                  </a:lnTo>
                  <a:lnTo>
                    <a:pt x="0" y="1828800"/>
                  </a:lnTo>
                  <a:lnTo>
                    <a:pt x="352926" y="1828800"/>
                  </a:lnTo>
                </a:path>
              </a:pathLst>
            </a:custGeom>
            <a:no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20000"/>
                </a:spcBef>
                <a:spcAft>
                  <a:spcPct val="0"/>
                </a:spcAft>
                <a:buClr>
                  <a:srgbClr val="0000FF"/>
                </a:buClr>
                <a:buSzTx/>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HG創英角ｺﾞｼｯｸUB" panose="020B0909000000000000" pitchFamily="49" charset="-128"/>
                <a:ea typeface="ＭＳ Ｐゴシック" panose="020B0600070205080204" pitchFamily="50" charset="-128"/>
              </a:endParaRPr>
            </a:p>
          </p:txBody>
        </p:sp>
      </p:grpSp>
    </p:spTree>
    <p:extLst>
      <p:ext uri="{BB962C8B-B14F-4D97-AF65-F5344CB8AC3E}">
        <p14:creationId xmlns:p14="http://schemas.microsoft.com/office/powerpoint/2010/main" val="13238571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7C5258-64B0-4337-BD20-555B2C1A0AC9}"/>
              </a:ext>
            </a:extLst>
          </p:cNvPr>
          <p:cNvSpPr>
            <a:spLocks noGrp="1"/>
          </p:cNvSpPr>
          <p:nvPr>
            <p:ph type="title"/>
          </p:nvPr>
        </p:nvSpPr>
        <p:spPr>
          <a:xfrm>
            <a:off x="539750" y="327142"/>
            <a:ext cx="7236000" cy="475529"/>
          </a:xfrm>
        </p:spPr>
        <p:txBody>
          <a:bodyPr/>
          <a:lstStyle/>
          <a:p>
            <a:r>
              <a:rPr kumimoji="1" lang="ja-JP" altLang="en-US" sz="2400"/>
              <a:t>その他</a:t>
            </a:r>
          </a:p>
        </p:txBody>
      </p:sp>
      <p:sp>
        <p:nvSpPr>
          <p:cNvPr id="3" name="正方形/長方形 2">
            <a:extLst>
              <a:ext uri="{FF2B5EF4-FFF2-40B4-BE49-F238E27FC236}">
                <a16:creationId xmlns:a16="http://schemas.microsoft.com/office/drawing/2014/main" id="{61AF129A-62D5-4C2B-90A4-F3DBB266E84E}"/>
              </a:ext>
            </a:extLst>
          </p:cNvPr>
          <p:cNvSpPr/>
          <p:nvPr/>
        </p:nvSpPr>
        <p:spPr bwMode="auto">
          <a:xfrm>
            <a:off x="395536" y="1982662"/>
            <a:ext cx="2520280" cy="2647946"/>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lang="en-US" altLang="ja-JP" sz="2000" b="1">
              <a:solidFill>
                <a:srgbClr val="FFFFFF"/>
              </a:solidFill>
              <a:latin typeface="+mn-ea"/>
              <a:ea typeface="+mn-ea"/>
            </a:endParaRPr>
          </a:p>
          <a:p>
            <a:pPr algn="ctr" eaLnBrk="1" hangingPunct="1">
              <a:lnSpc>
                <a:spcPct val="120000"/>
              </a:lnSpc>
              <a:spcBef>
                <a:spcPct val="20000"/>
              </a:spcBef>
            </a:pPr>
            <a:endParaRPr lang="en-US" altLang="ja-JP" sz="2000" b="1">
              <a:solidFill>
                <a:srgbClr val="FFFFFF"/>
              </a:solidFill>
              <a:latin typeface="+mn-ea"/>
              <a:ea typeface="+mn-ea"/>
            </a:endParaRPr>
          </a:p>
          <a:p>
            <a:pPr algn="ctr" eaLnBrk="1" hangingPunct="1">
              <a:lnSpc>
                <a:spcPct val="120000"/>
              </a:lnSpc>
              <a:spcBef>
                <a:spcPct val="20000"/>
              </a:spcBef>
            </a:pPr>
            <a:endParaRPr lang="en-US" altLang="ja-JP" sz="2000" b="1">
              <a:solidFill>
                <a:srgbClr val="FFFFFF"/>
              </a:solidFill>
              <a:latin typeface="+mn-ea"/>
              <a:ea typeface="+mn-ea"/>
            </a:endParaRPr>
          </a:p>
          <a:p>
            <a:pPr algn="ctr" eaLnBrk="1" hangingPunct="1">
              <a:lnSpc>
                <a:spcPct val="120000"/>
              </a:lnSpc>
              <a:spcBef>
                <a:spcPct val="20000"/>
              </a:spcBef>
            </a:pPr>
            <a:endParaRPr lang="en-US" altLang="ja-JP" sz="2200" b="1">
              <a:solidFill>
                <a:srgbClr val="FFFFFF"/>
              </a:solidFill>
              <a:latin typeface="+mn-ea"/>
              <a:ea typeface="+mn-ea"/>
            </a:endParaRPr>
          </a:p>
          <a:p>
            <a:pPr algn="ctr" eaLnBrk="1" hangingPunct="1">
              <a:lnSpc>
                <a:spcPct val="120000"/>
              </a:lnSpc>
              <a:spcBef>
                <a:spcPct val="20000"/>
              </a:spcBef>
            </a:pPr>
            <a:r>
              <a:rPr lang="ja-JP" altLang="en-US" sz="2200" b="1">
                <a:solidFill>
                  <a:srgbClr val="FFFFFF"/>
                </a:solidFill>
                <a:latin typeface="+mn-ea"/>
                <a:ea typeface="+mn-ea"/>
              </a:rPr>
              <a:t>アンケートへの</a:t>
            </a:r>
            <a:endParaRPr lang="en-US" altLang="ja-JP" sz="2200" b="1">
              <a:solidFill>
                <a:srgbClr val="FFFFFF"/>
              </a:solidFill>
              <a:latin typeface="+mn-ea"/>
              <a:ea typeface="+mn-ea"/>
            </a:endParaRPr>
          </a:p>
          <a:p>
            <a:pPr algn="ctr" eaLnBrk="1" hangingPunct="1">
              <a:lnSpc>
                <a:spcPct val="120000"/>
              </a:lnSpc>
              <a:spcBef>
                <a:spcPct val="20000"/>
              </a:spcBef>
            </a:pPr>
            <a:r>
              <a:rPr lang="ja-JP" altLang="en-US" sz="2200" b="1">
                <a:solidFill>
                  <a:srgbClr val="FFFFFF"/>
                </a:solidFill>
                <a:latin typeface="+mn-ea"/>
                <a:ea typeface="+mn-ea"/>
              </a:rPr>
              <a:t>ご協力</a:t>
            </a:r>
            <a:endParaRPr lang="en-US" altLang="ja-JP" sz="2200" b="1">
              <a:solidFill>
                <a:srgbClr val="FFFFFF"/>
              </a:solidFill>
              <a:latin typeface="+mn-ea"/>
              <a:ea typeface="+mn-ea"/>
            </a:endParaRPr>
          </a:p>
        </p:txBody>
      </p:sp>
      <p:sp>
        <p:nvSpPr>
          <p:cNvPr id="4" name="正方形/長方形 3">
            <a:extLst>
              <a:ext uri="{FF2B5EF4-FFF2-40B4-BE49-F238E27FC236}">
                <a16:creationId xmlns:a16="http://schemas.microsoft.com/office/drawing/2014/main" id="{30B9A099-1123-4450-A1FE-454989BD2233}"/>
              </a:ext>
            </a:extLst>
          </p:cNvPr>
          <p:cNvSpPr/>
          <p:nvPr/>
        </p:nvSpPr>
        <p:spPr bwMode="auto">
          <a:xfrm>
            <a:off x="3311860" y="1988840"/>
            <a:ext cx="2520280" cy="2647946"/>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lang="en-US" altLang="ja-JP" sz="2000" b="1">
              <a:solidFill>
                <a:srgbClr val="FFFFFF"/>
              </a:solidFill>
              <a:latin typeface="+mn-ea"/>
              <a:ea typeface="+mn-ea"/>
            </a:endParaRPr>
          </a:p>
          <a:p>
            <a:pPr algn="ctr" eaLnBrk="1" hangingPunct="1">
              <a:lnSpc>
                <a:spcPct val="120000"/>
              </a:lnSpc>
              <a:spcBef>
                <a:spcPct val="20000"/>
              </a:spcBef>
            </a:pPr>
            <a:endParaRPr lang="en-US" altLang="ja-JP" sz="2000" b="1">
              <a:solidFill>
                <a:srgbClr val="FFFFFF"/>
              </a:solidFill>
              <a:latin typeface="+mn-ea"/>
              <a:ea typeface="+mn-ea"/>
            </a:endParaRPr>
          </a:p>
          <a:p>
            <a:pPr algn="ctr" eaLnBrk="1" hangingPunct="1">
              <a:lnSpc>
                <a:spcPct val="120000"/>
              </a:lnSpc>
              <a:spcBef>
                <a:spcPct val="20000"/>
              </a:spcBef>
            </a:pPr>
            <a:endParaRPr lang="en-US" altLang="ja-JP" sz="2000" b="1">
              <a:solidFill>
                <a:srgbClr val="FFFFFF"/>
              </a:solidFill>
              <a:latin typeface="+mn-ea"/>
              <a:ea typeface="+mn-ea"/>
            </a:endParaRPr>
          </a:p>
          <a:p>
            <a:pPr algn="ctr" eaLnBrk="1" hangingPunct="1">
              <a:lnSpc>
                <a:spcPct val="120000"/>
              </a:lnSpc>
              <a:spcBef>
                <a:spcPct val="20000"/>
              </a:spcBef>
            </a:pPr>
            <a:endParaRPr lang="en-US" altLang="ja-JP" sz="2200" b="1">
              <a:solidFill>
                <a:srgbClr val="FFFFFF"/>
              </a:solidFill>
              <a:latin typeface="+mn-ea"/>
              <a:ea typeface="+mn-ea"/>
            </a:endParaRPr>
          </a:p>
          <a:p>
            <a:pPr algn="ctr" eaLnBrk="1" hangingPunct="1">
              <a:lnSpc>
                <a:spcPct val="120000"/>
              </a:lnSpc>
              <a:spcBef>
                <a:spcPct val="20000"/>
              </a:spcBef>
            </a:pPr>
            <a:r>
              <a:rPr lang="ja-JP" altLang="en-US" sz="2200" b="1">
                <a:solidFill>
                  <a:srgbClr val="FFFFFF"/>
                </a:solidFill>
                <a:latin typeface="+mn-ea"/>
                <a:ea typeface="+mn-ea"/>
              </a:rPr>
              <a:t>認定証の送付</a:t>
            </a:r>
            <a:endParaRPr lang="en-US" altLang="ja-JP" sz="2200" b="1">
              <a:solidFill>
                <a:srgbClr val="FFFFFF"/>
              </a:solidFill>
              <a:latin typeface="+mn-ea"/>
              <a:ea typeface="+mn-ea"/>
            </a:endParaRPr>
          </a:p>
          <a:p>
            <a:pPr algn="ctr" eaLnBrk="1" hangingPunct="1">
              <a:lnSpc>
                <a:spcPct val="120000"/>
              </a:lnSpc>
              <a:spcBef>
                <a:spcPct val="20000"/>
              </a:spcBef>
            </a:pPr>
            <a:r>
              <a:rPr lang="en-US" altLang="ja-JP" sz="2200" b="1">
                <a:solidFill>
                  <a:srgbClr val="FFFFFF"/>
                </a:solidFill>
                <a:latin typeface="+mn-ea"/>
                <a:ea typeface="+mn-ea"/>
              </a:rPr>
              <a:t>1</a:t>
            </a:r>
            <a:r>
              <a:rPr lang="ja-JP" altLang="en-US" sz="2200" b="1">
                <a:solidFill>
                  <a:srgbClr val="FFFFFF"/>
                </a:solidFill>
                <a:latin typeface="+mn-ea"/>
                <a:ea typeface="+mn-ea"/>
              </a:rPr>
              <a:t>ヵ月～</a:t>
            </a:r>
            <a:r>
              <a:rPr lang="en-US" altLang="ja-JP" sz="2200" b="1">
                <a:solidFill>
                  <a:srgbClr val="FFFFFF"/>
                </a:solidFill>
                <a:latin typeface="+mn-ea"/>
                <a:ea typeface="+mn-ea"/>
              </a:rPr>
              <a:t>2</a:t>
            </a:r>
            <a:r>
              <a:rPr lang="ja-JP" altLang="en-US" sz="2200" b="1">
                <a:solidFill>
                  <a:srgbClr val="FFFFFF"/>
                </a:solidFill>
                <a:latin typeface="+mn-ea"/>
                <a:ea typeface="+mn-ea"/>
              </a:rPr>
              <a:t>ヵ月後</a:t>
            </a:r>
          </a:p>
        </p:txBody>
      </p:sp>
      <p:sp>
        <p:nvSpPr>
          <p:cNvPr id="5" name="正方形/長方形 4">
            <a:extLst>
              <a:ext uri="{FF2B5EF4-FFF2-40B4-BE49-F238E27FC236}">
                <a16:creationId xmlns:a16="http://schemas.microsoft.com/office/drawing/2014/main" id="{DFF64F52-C57D-42A4-8908-722936C7470D}"/>
              </a:ext>
            </a:extLst>
          </p:cNvPr>
          <p:cNvSpPr/>
          <p:nvPr/>
        </p:nvSpPr>
        <p:spPr bwMode="auto">
          <a:xfrm>
            <a:off x="6228184" y="1988840"/>
            <a:ext cx="2520280" cy="2647946"/>
          </a:xfrm>
          <a:prstGeom prst="rect">
            <a:avLst/>
          </a:prstGeom>
          <a:solidFill>
            <a:srgbClr val="6EB82D"/>
          </a:solidFill>
          <a:ln w="28575" cap="flat" cmpd="sng" algn="ctr">
            <a:solidFill>
              <a:srgbClr val="6EB82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1" hangingPunct="1">
              <a:lnSpc>
                <a:spcPct val="120000"/>
              </a:lnSpc>
              <a:spcBef>
                <a:spcPct val="20000"/>
              </a:spcBef>
            </a:pPr>
            <a:endParaRPr lang="en-US" altLang="ja-JP" sz="2000" b="1">
              <a:solidFill>
                <a:srgbClr val="FFFFFF"/>
              </a:solidFill>
              <a:latin typeface="+mn-ea"/>
              <a:ea typeface="+mn-ea"/>
            </a:endParaRPr>
          </a:p>
          <a:p>
            <a:pPr algn="ctr" eaLnBrk="1" hangingPunct="1">
              <a:lnSpc>
                <a:spcPct val="120000"/>
              </a:lnSpc>
              <a:spcBef>
                <a:spcPct val="20000"/>
              </a:spcBef>
            </a:pPr>
            <a:endParaRPr lang="en-US" altLang="ja-JP" sz="2000" b="1">
              <a:solidFill>
                <a:srgbClr val="FFFFFF"/>
              </a:solidFill>
              <a:latin typeface="+mn-ea"/>
              <a:ea typeface="+mn-ea"/>
            </a:endParaRPr>
          </a:p>
          <a:p>
            <a:pPr algn="ctr" eaLnBrk="1" hangingPunct="1">
              <a:lnSpc>
                <a:spcPct val="120000"/>
              </a:lnSpc>
              <a:spcBef>
                <a:spcPct val="20000"/>
              </a:spcBef>
            </a:pPr>
            <a:endParaRPr lang="en-US" altLang="ja-JP" sz="2000" b="1">
              <a:solidFill>
                <a:srgbClr val="FFFFFF"/>
              </a:solidFill>
              <a:latin typeface="+mn-ea"/>
              <a:ea typeface="+mn-ea"/>
            </a:endParaRPr>
          </a:p>
          <a:p>
            <a:pPr algn="ctr" eaLnBrk="1" hangingPunct="1">
              <a:lnSpc>
                <a:spcPct val="120000"/>
              </a:lnSpc>
              <a:spcBef>
                <a:spcPct val="20000"/>
              </a:spcBef>
            </a:pPr>
            <a:endParaRPr lang="en-US" altLang="ja-JP" sz="2000" b="1">
              <a:solidFill>
                <a:srgbClr val="FFFFFF"/>
              </a:solidFill>
              <a:latin typeface="+mn-ea"/>
              <a:ea typeface="+mn-ea"/>
            </a:endParaRPr>
          </a:p>
          <a:p>
            <a:pPr algn="ctr" eaLnBrk="1" hangingPunct="1">
              <a:lnSpc>
                <a:spcPct val="120000"/>
              </a:lnSpc>
              <a:spcBef>
                <a:spcPts val="2400"/>
              </a:spcBef>
            </a:pPr>
            <a:r>
              <a:rPr lang="ja-JP" altLang="en-US" sz="2200" b="1">
                <a:solidFill>
                  <a:srgbClr val="FFFFFF"/>
                </a:solidFill>
                <a:latin typeface="+mn-ea"/>
                <a:ea typeface="+mn-ea"/>
              </a:rPr>
              <a:t>その他</a:t>
            </a:r>
            <a:endParaRPr lang="en-US" altLang="ja-JP" sz="2200" b="1">
              <a:solidFill>
                <a:srgbClr val="FFFFFF"/>
              </a:solidFill>
              <a:latin typeface="+mn-ea"/>
              <a:ea typeface="+mn-ea"/>
            </a:endParaRPr>
          </a:p>
        </p:txBody>
      </p:sp>
      <p:pic>
        <p:nvPicPr>
          <p:cNvPr id="6" name="図 5">
            <a:extLst>
              <a:ext uri="{FF2B5EF4-FFF2-40B4-BE49-F238E27FC236}">
                <a16:creationId xmlns:a16="http://schemas.microsoft.com/office/drawing/2014/main" id="{67BC7562-B621-4F87-88CC-236635C029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3608" y="2132856"/>
            <a:ext cx="1440160" cy="1440160"/>
          </a:xfrm>
          <a:prstGeom prst="rect">
            <a:avLst/>
          </a:prstGeom>
          <a:solidFill>
            <a:srgbClr val="6EB82D"/>
          </a:solidFill>
          <a:ln>
            <a:solidFill>
              <a:srgbClr val="6EB82D"/>
            </a:solidFill>
          </a:ln>
        </p:spPr>
      </p:pic>
      <p:pic>
        <p:nvPicPr>
          <p:cNvPr id="7" name="図 6">
            <a:extLst>
              <a:ext uri="{FF2B5EF4-FFF2-40B4-BE49-F238E27FC236}">
                <a16:creationId xmlns:a16="http://schemas.microsoft.com/office/drawing/2014/main" id="{70C187B9-1282-4D8B-9B1F-F7778AFB49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0392" y="2209800"/>
            <a:ext cx="1363216" cy="1363216"/>
          </a:xfrm>
          <a:prstGeom prst="rect">
            <a:avLst/>
          </a:prstGeom>
          <a:solidFill>
            <a:srgbClr val="6EB82D"/>
          </a:solidFill>
          <a:ln>
            <a:solidFill>
              <a:srgbClr val="6EB82D"/>
            </a:solidFill>
          </a:ln>
        </p:spPr>
      </p:pic>
      <p:pic>
        <p:nvPicPr>
          <p:cNvPr id="8" name="図 7">
            <a:extLst>
              <a:ext uri="{FF2B5EF4-FFF2-40B4-BE49-F238E27FC236}">
                <a16:creationId xmlns:a16="http://schemas.microsoft.com/office/drawing/2014/main" id="{AF3373BB-E876-464A-B705-56CF86792F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84748" y="2384246"/>
            <a:ext cx="1014323" cy="1014323"/>
          </a:xfrm>
          <a:prstGeom prst="rect">
            <a:avLst/>
          </a:prstGeom>
          <a:solidFill>
            <a:srgbClr val="6EB82D"/>
          </a:solidFill>
          <a:ln>
            <a:solidFill>
              <a:srgbClr val="6EB82D"/>
            </a:solidFill>
          </a:ln>
        </p:spPr>
      </p:pic>
      <p:pic>
        <p:nvPicPr>
          <p:cNvPr id="9" name="図 8">
            <a:extLst>
              <a:ext uri="{FF2B5EF4-FFF2-40B4-BE49-F238E27FC236}">
                <a16:creationId xmlns:a16="http://schemas.microsoft.com/office/drawing/2014/main" id="{93A3021E-6A30-4716-9746-6E3085DA48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13356" y="2532938"/>
            <a:ext cx="896062" cy="896062"/>
          </a:xfrm>
          <a:prstGeom prst="rect">
            <a:avLst/>
          </a:prstGeom>
          <a:solidFill>
            <a:srgbClr val="6EB82D"/>
          </a:solidFill>
          <a:ln>
            <a:solidFill>
              <a:srgbClr val="6EB82D"/>
            </a:solidFill>
          </a:ln>
        </p:spPr>
      </p:pic>
    </p:spTree>
    <p:extLst>
      <p:ext uri="{BB962C8B-B14F-4D97-AF65-F5344CB8AC3E}">
        <p14:creationId xmlns:p14="http://schemas.microsoft.com/office/powerpoint/2010/main" val="16420462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2B5F3C-F5E2-4ECB-A801-5AA44B4FB3BD}"/>
              </a:ext>
            </a:extLst>
          </p:cNvPr>
          <p:cNvSpPr>
            <a:spLocks noGrp="1"/>
          </p:cNvSpPr>
          <p:nvPr>
            <p:ph type="title"/>
          </p:nvPr>
        </p:nvSpPr>
        <p:spPr/>
        <p:txBody>
          <a:bodyPr/>
          <a:lstStyle/>
          <a:p>
            <a:r>
              <a:rPr kumimoji="1" lang="ja-JP" altLang="en-US" dirty="0"/>
              <a:t>アンケートご協力のお願い</a:t>
            </a:r>
          </a:p>
        </p:txBody>
      </p:sp>
      <p:sp>
        <p:nvSpPr>
          <p:cNvPr id="4" name="スライド番号プレースホルダー 3">
            <a:extLst>
              <a:ext uri="{FF2B5EF4-FFF2-40B4-BE49-F238E27FC236}">
                <a16:creationId xmlns:a16="http://schemas.microsoft.com/office/drawing/2014/main" id="{2ACDD3D2-07C6-4109-A83C-77392BC7AFAE}"/>
              </a:ext>
            </a:extLst>
          </p:cNvPr>
          <p:cNvSpPr>
            <a:spLocks noGrp="1"/>
          </p:cNvSpPr>
          <p:nvPr>
            <p:ph type="sldNum" sz="quarter" idx="4"/>
          </p:nvPr>
        </p:nvSpPr>
        <p:spPr/>
        <p:txBody>
          <a:bodyPr/>
          <a:lstStyle/>
          <a:p>
            <a:pPr>
              <a:defRPr/>
            </a:pPr>
            <a:fld id="{0E4C6440-8498-410B-BC7F-4BBFA94EE407}" type="slidenum">
              <a:rPr lang="en-US" altLang="ja-JP" smtClean="0"/>
              <a:pPr>
                <a:defRPr/>
              </a:pPr>
              <a:t>93</a:t>
            </a:fld>
            <a:endParaRPr lang="en-US" altLang="ja-JP"/>
          </a:p>
        </p:txBody>
      </p:sp>
      <p:sp>
        <p:nvSpPr>
          <p:cNvPr id="6" name="テキスト ボックス 5">
            <a:extLst>
              <a:ext uri="{FF2B5EF4-FFF2-40B4-BE49-F238E27FC236}">
                <a16:creationId xmlns:a16="http://schemas.microsoft.com/office/drawing/2014/main" id="{1AEBE45A-16A7-42DC-9E99-0249EDA19347}"/>
              </a:ext>
            </a:extLst>
          </p:cNvPr>
          <p:cNvSpPr txBox="1"/>
          <p:nvPr/>
        </p:nvSpPr>
        <p:spPr>
          <a:xfrm>
            <a:off x="396355" y="1196752"/>
            <a:ext cx="8496820" cy="3070649"/>
          </a:xfrm>
          <a:prstGeom prst="rect">
            <a:avLst/>
          </a:prstGeom>
          <a:noFill/>
        </p:spPr>
        <p:txBody>
          <a:bodyPr wrap="square" rtlCol="0">
            <a:spAutoFit/>
          </a:bodyPr>
          <a:lstStyle/>
          <a:p>
            <a:pPr>
              <a:lnSpc>
                <a:spcPct val="120000"/>
              </a:lnSpc>
              <a:spcBef>
                <a:spcPts val="1800"/>
              </a:spcBef>
            </a:pPr>
            <a:r>
              <a:rPr lang="ja-JP" altLang="en-US" sz="2800">
                <a:solidFill>
                  <a:schemeClr val="tx1">
                    <a:lumMod val="75000"/>
                    <a:lumOff val="25000"/>
                  </a:schemeClr>
                </a:solidFill>
                <a:latin typeface="+mn-ea"/>
                <a:ea typeface="+mn-ea"/>
              </a:rPr>
              <a:t>本日中に回答をお願いします。</a:t>
            </a:r>
            <a:endParaRPr lang="en-US" altLang="ja-JP" sz="2800">
              <a:solidFill>
                <a:schemeClr val="tx1">
                  <a:lumMod val="75000"/>
                  <a:lumOff val="25000"/>
                </a:schemeClr>
              </a:solidFill>
              <a:latin typeface="+mn-ea"/>
              <a:ea typeface="+mn-ea"/>
            </a:endParaRPr>
          </a:p>
          <a:p>
            <a:pPr>
              <a:lnSpc>
                <a:spcPct val="120000"/>
              </a:lnSpc>
              <a:spcBef>
                <a:spcPts val="1800"/>
              </a:spcBef>
            </a:pPr>
            <a:r>
              <a:rPr lang="ja-JP" altLang="en-US" sz="2800" dirty="0">
                <a:solidFill>
                  <a:schemeClr val="tx1">
                    <a:lumMod val="75000"/>
                    <a:lumOff val="25000"/>
                  </a:schemeClr>
                </a:solidFill>
                <a:latin typeface="+mn-ea"/>
                <a:ea typeface="+mn-ea"/>
              </a:rPr>
              <a:t>本研修にご参加いただいての感想や改善点などをお教えください。</a:t>
            </a:r>
            <a:endParaRPr lang="en-US" altLang="ja-JP" sz="2800" dirty="0">
              <a:solidFill>
                <a:schemeClr val="tx1">
                  <a:lumMod val="75000"/>
                  <a:lumOff val="25000"/>
                </a:schemeClr>
              </a:solidFill>
              <a:latin typeface="+mn-ea"/>
              <a:ea typeface="+mn-ea"/>
            </a:endParaRPr>
          </a:p>
          <a:p>
            <a:pPr>
              <a:lnSpc>
                <a:spcPct val="120000"/>
              </a:lnSpc>
              <a:spcBef>
                <a:spcPts val="1800"/>
              </a:spcBef>
            </a:pPr>
            <a:r>
              <a:rPr lang="ja-JP" altLang="en-US" sz="2800" dirty="0">
                <a:solidFill>
                  <a:schemeClr val="tx1">
                    <a:lumMod val="75000"/>
                    <a:lumOff val="25000"/>
                  </a:schemeClr>
                </a:solidFill>
                <a:latin typeface="+mn-ea"/>
                <a:ea typeface="+mn-ea"/>
              </a:rPr>
              <a:t>今後の参考にさせていただきますので、ぜひご協力よろしくお願いします。</a:t>
            </a:r>
            <a:endParaRPr lang="en-US" altLang="ja-JP" sz="2800" dirty="0">
              <a:solidFill>
                <a:schemeClr val="tx1">
                  <a:lumMod val="75000"/>
                  <a:lumOff val="25000"/>
                </a:schemeClr>
              </a:solidFill>
              <a:latin typeface="+mn-ea"/>
              <a:ea typeface="+mn-ea"/>
            </a:endParaRPr>
          </a:p>
        </p:txBody>
      </p:sp>
      <p:pic>
        <p:nvPicPr>
          <p:cNvPr id="7" name="図 6" descr="挿絵 が含まれている画像&#10;&#10;自動的に生成された説明">
            <a:extLst>
              <a:ext uri="{FF2B5EF4-FFF2-40B4-BE49-F238E27FC236}">
                <a16:creationId xmlns:a16="http://schemas.microsoft.com/office/drawing/2014/main" id="{D9234254-CAE0-4429-9E7D-0A407CEF64BD}"/>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3608" y="4233163"/>
            <a:ext cx="2055847" cy="2055847"/>
          </a:xfrm>
          <a:prstGeom prst="rect">
            <a:avLst/>
          </a:prstGeom>
        </p:spPr>
      </p:pic>
      <p:pic>
        <p:nvPicPr>
          <p:cNvPr id="8" name="図 7">
            <a:extLst>
              <a:ext uri="{FF2B5EF4-FFF2-40B4-BE49-F238E27FC236}">
                <a16:creationId xmlns:a16="http://schemas.microsoft.com/office/drawing/2014/main" id="{823BC7BB-73B1-4FEF-88E5-6B67CEBDB91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68901" y="4051301"/>
            <a:ext cx="2273334" cy="2371366"/>
          </a:xfrm>
          <a:prstGeom prst="rect">
            <a:avLst/>
          </a:prstGeom>
          <a:noFill/>
          <a:ln>
            <a:noFill/>
          </a:ln>
        </p:spPr>
      </p:pic>
    </p:spTree>
    <p:extLst>
      <p:ext uri="{BB962C8B-B14F-4D97-AF65-F5344CB8AC3E}">
        <p14:creationId xmlns:p14="http://schemas.microsoft.com/office/powerpoint/2010/main" val="19160110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5197F0-B109-493E-A6B8-947A9CE0A044}"/>
              </a:ext>
            </a:extLst>
          </p:cNvPr>
          <p:cNvSpPr>
            <a:spLocks noGrp="1"/>
          </p:cNvSpPr>
          <p:nvPr>
            <p:ph type="title"/>
          </p:nvPr>
        </p:nvSpPr>
        <p:spPr>
          <a:xfrm>
            <a:off x="539750" y="327142"/>
            <a:ext cx="7236000" cy="475529"/>
          </a:xfrm>
        </p:spPr>
        <p:txBody>
          <a:bodyPr/>
          <a:lstStyle/>
          <a:p>
            <a:r>
              <a:rPr lang="en-US" altLang="ja-JP" sz="2800" spc="0"/>
              <a:t>JSVN</a:t>
            </a:r>
            <a:r>
              <a:rPr lang="ja-JP" altLang="en-US" sz="2800" spc="0"/>
              <a:t>スポーツボランティア養成プログラム</a:t>
            </a:r>
            <a:endParaRPr kumimoji="1" lang="ja-JP" altLang="en-US" sz="2800" spc="0"/>
          </a:p>
        </p:txBody>
      </p:sp>
      <p:pic>
        <p:nvPicPr>
          <p:cNvPr id="4" name="図 3">
            <a:extLst>
              <a:ext uri="{FF2B5EF4-FFF2-40B4-BE49-F238E27FC236}">
                <a16:creationId xmlns:a16="http://schemas.microsoft.com/office/drawing/2014/main" id="{9EEF695C-F452-45FF-9625-A2275896AE47}"/>
              </a:ext>
            </a:extLst>
          </p:cNvPr>
          <p:cNvPicPr>
            <a:picLocks noChangeAspect="1"/>
          </p:cNvPicPr>
          <p:nvPr/>
        </p:nvPicPr>
        <p:blipFill>
          <a:blip r:embed="rId3"/>
          <a:stretch>
            <a:fillRect/>
          </a:stretch>
        </p:blipFill>
        <p:spPr>
          <a:xfrm>
            <a:off x="299194" y="1115244"/>
            <a:ext cx="8499996" cy="5218986"/>
          </a:xfrm>
          <a:prstGeom prst="rect">
            <a:avLst/>
          </a:prstGeom>
        </p:spPr>
      </p:pic>
    </p:spTree>
    <p:extLst>
      <p:ext uri="{BB962C8B-B14F-4D97-AF65-F5344CB8AC3E}">
        <p14:creationId xmlns:p14="http://schemas.microsoft.com/office/powerpoint/2010/main" val="22882611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50845C-53E2-4B06-9467-A6727D23D305}"/>
              </a:ext>
            </a:extLst>
          </p:cNvPr>
          <p:cNvSpPr>
            <a:spLocks noGrp="1"/>
          </p:cNvSpPr>
          <p:nvPr>
            <p:ph type="title"/>
          </p:nvPr>
        </p:nvSpPr>
        <p:spPr>
          <a:xfrm>
            <a:off x="539750" y="327142"/>
            <a:ext cx="7236000" cy="475529"/>
          </a:xfrm>
        </p:spPr>
        <p:txBody>
          <a:bodyPr/>
          <a:lstStyle/>
          <a:p>
            <a:r>
              <a:rPr kumimoji="1" lang="ja-JP" altLang="en-US" sz="2800"/>
              <a:t>スポーツボランティアに関する情報発信</a:t>
            </a:r>
          </a:p>
        </p:txBody>
      </p:sp>
      <p:pic>
        <p:nvPicPr>
          <p:cNvPr id="7" name="図 6">
            <a:extLst>
              <a:ext uri="{FF2B5EF4-FFF2-40B4-BE49-F238E27FC236}">
                <a16:creationId xmlns:a16="http://schemas.microsoft.com/office/drawing/2014/main" id="{0F7FDDDB-2761-436A-BE46-2BCB294F5CA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456079" y="1264112"/>
            <a:ext cx="2682061" cy="993158"/>
          </a:xfrm>
          <a:prstGeom prst="rect">
            <a:avLst/>
          </a:prstGeom>
        </p:spPr>
      </p:pic>
      <p:pic>
        <p:nvPicPr>
          <p:cNvPr id="8" name="図 7">
            <a:extLst>
              <a:ext uri="{FF2B5EF4-FFF2-40B4-BE49-F238E27FC236}">
                <a16:creationId xmlns:a16="http://schemas.microsoft.com/office/drawing/2014/main" id="{826A67D5-A9D7-41A7-A4F8-0F499B841F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37290" y="1058073"/>
            <a:ext cx="3502963" cy="1944439"/>
          </a:xfrm>
          <a:prstGeom prst="rect">
            <a:avLst/>
          </a:prstGeom>
        </p:spPr>
      </p:pic>
      <p:sp>
        <p:nvSpPr>
          <p:cNvPr id="9" name="Text Box 163">
            <a:extLst>
              <a:ext uri="{FF2B5EF4-FFF2-40B4-BE49-F238E27FC236}">
                <a16:creationId xmlns:a16="http://schemas.microsoft.com/office/drawing/2014/main" id="{4FBEAAAC-80D5-45F6-8422-79C00E8FDE86}"/>
              </a:ext>
            </a:extLst>
          </p:cNvPr>
          <p:cNvSpPr txBox="1">
            <a:spLocks noChangeArrowheads="1"/>
          </p:cNvSpPr>
          <p:nvPr/>
        </p:nvSpPr>
        <p:spPr bwMode="auto">
          <a:xfrm>
            <a:off x="431115" y="2242422"/>
            <a:ext cx="41898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ボランティア活動や研修会情報の紹介</a:t>
            </a:r>
            <a:endPar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JSVN</a:t>
            </a:r>
            <a:r>
              <a:rPr kumimoji="1" lang="ja-JP" altLang="en-US"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団体概要、事業実績など</a:t>
            </a:r>
            <a:endParaRPr kumimoji="1" lang="en-US" altLang="ja-JP" sz="18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10" name="図 9">
            <a:extLst>
              <a:ext uri="{FF2B5EF4-FFF2-40B4-BE49-F238E27FC236}">
                <a16:creationId xmlns:a16="http://schemas.microsoft.com/office/drawing/2014/main" id="{14309025-5867-4E3F-8DA6-EA511359F2CD}"/>
              </a:ext>
            </a:extLst>
          </p:cNvPr>
          <p:cNvPicPr preferRelativeResize="0">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39552" y="3226421"/>
            <a:ext cx="3954643" cy="2952328"/>
          </a:xfrm>
          <a:prstGeom prst="rect">
            <a:avLst/>
          </a:prstGeom>
          <a:ln>
            <a:solidFill>
              <a:schemeClr val="tx1"/>
            </a:solidFill>
          </a:ln>
        </p:spPr>
      </p:pic>
      <p:pic>
        <p:nvPicPr>
          <p:cNvPr id="11" name="図 10">
            <a:extLst>
              <a:ext uri="{FF2B5EF4-FFF2-40B4-BE49-F238E27FC236}">
                <a16:creationId xmlns:a16="http://schemas.microsoft.com/office/drawing/2014/main" id="{632A3AFE-D0B2-40C2-97A0-EDEF0FD48CE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763705" y="3235580"/>
            <a:ext cx="3715587" cy="2952328"/>
          </a:xfrm>
          <a:prstGeom prst="rect">
            <a:avLst/>
          </a:prstGeom>
          <a:ln>
            <a:solidFill>
              <a:schemeClr val="tx1"/>
            </a:solidFill>
          </a:ln>
        </p:spPr>
      </p:pic>
      <p:sp>
        <p:nvSpPr>
          <p:cNvPr id="12" name="Text Box 163">
            <a:extLst>
              <a:ext uri="{FF2B5EF4-FFF2-40B4-BE49-F238E27FC236}">
                <a16:creationId xmlns:a16="http://schemas.microsoft.com/office/drawing/2014/main" id="{D81B4527-AB1D-45DC-B2CB-8C0E2EDAAC20}"/>
              </a:ext>
            </a:extLst>
          </p:cNvPr>
          <p:cNvSpPr txBox="1">
            <a:spLocks noChangeArrowheads="1"/>
          </p:cNvSpPr>
          <p:nvPr/>
        </p:nvSpPr>
        <p:spPr bwMode="auto">
          <a:xfrm>
            <a:off x="1043608" y="6187908"/>
            <a:ext cx="2757688" cy="461665"/>
          </a:xfrm>
          <a:prstGeom prst="rect">
            <a:avLst/>
          </a:prstGeom>
          <a:noFill/>
          <a:ln>
            <a:noFill/>
          </a:ln>
          <a:effectLst/>
        </p:spPr>
        <p:txBody>
          <a:bodyPr wrap="square">
            <a:spAutoFit/>
          </a:bodyP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b="1" i="0" u="none" strike="noStrike" kern="1200" cap="none" spc="0" normalizeH="0" baseline="0" noProof="0">
                <a:ln>
                  <a:noFill/>
                </a:ln>
                <a:solidFill>
                  <a:srgbClr val="6EB82D"/>
                </a:solidFill>
                <a:effectLst/>
                <a:uLnTx/>
                <a:uFillTx/>
                <a:latin typeface="メイリオ" panose="020B0604030504040204" pitchFamily="50" charset="-128"/>
                <a:ea typeface="メイリオ" panose="020B0604030504040204" pitchFamily="50" charset="-128"/>
                <a:cs typeface="+mn-cs"/>
              </a:rPr>
              <a:t>Facebook</a:t>
            </a:r>
          </a:p>
        </p:txBody>
      </p:sp>
      <p:sp>
        <p:nvSpPr>
          <p:cNvPr id="13" name="Text Box 163">
            <a:extLst>
              <a:ext uri="{FF2B5EF4-FFF2-40B4-BE49-F238E27FC236}">
                <a16:creationId xmlns:a16="http://schemas.microsoft.com/office/drawing/2014/main" id="{266630C8-CDC9-49C0-8104-DE0F4C5BD92A}"/>
              </a:ext>
            </a:extLst>
          </p:cNvPr>
          <p:cNvSpPr txBox="1">
            <a:spLocks noChangeArrowheads="1"/>
          </p:cNvSpPr>
          <p:nvPr/>
        </p:nvSpPr>
        <p:spPr bwMode="auto">
          <a:xfrm>
            <a:off x="4902743" y="6187907"/>
            <a:ext cx="3437510" cy="461665"/>
          </a:xfrm>
          <a:prstGeom prst="rect">
            <a:avLst/>
          </a:prstGeom>
          <a:noFill/>
          <a:ln>
            <a:noFill/>
          </a:ln>
          <a:effectLst/>
        </p:spPr>
        <p:txBody>
          <a:bodyPr wrap="square">
            <a:spAutoFit/>
          </a:bodyPr>
          <a:lstStyle>
            <a:lvl1pPr>
              <a:spcBef>
                <a:spcPct val="0"/>
              </a:spcBef>
              <a:defRPr kumimoji="1">
                <a:solidFill>
                  <a:schemeClr val="tx1"/>
                </a:solidFill>
                <a:latin typeface="Arial" panose="020B0604020202020204" pitchFamily="34" charset="0"/>
                <a:ea typeface="ＭＳ Ｐゴシック" panose="020B0600070205080204" pitchFamily="50" charset="-128"/>
              </a:defRPr>
            </a:lvl1pPr>
            <a:lvl2pPr marL="742950" indent="-285750">
              <a:spcBef>
                <a:spcPct val="0"/>
              </a:spcBef>
              <a:defRPr kumimoji="1">
                <a:solidFill>
                  <a:schemeClr val="tx1"/>
                </a:solidFill>
                <a:latin typeface="Arial" panose="020B0604020202020204" pitchFamily="34" charset="0"/>
                <a:ea typeface="ＭＳ Ｐゴシック" panose="020B0600070205080204" pitchFamily="50" charset="-128"/>
              </a:defRPr>
            </a:lvl2pPr>
            <a:lvl3pPr marL="1143000" indent="-228600">
              <a:spcBef>
                <a:spcPct val="0"/>
              </a:spcBef>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0"/>
              </a:spcBef>
              <a:defRPr kumimoji="1">
                <a:solidFill>
                  <a:schemeClr val="tx1"/>
                </a:solidFill>
                <a:latin typeface="Arial" panose="020B0604020202020204" pitchFamily="34" charset="0"/>
                <a:ea typeface="ＭＳ Ｐゴシック" panose="020B0600070205080204" pitchFamily="50" charset="-128"/>
              </a:defRPr>
            </a:lvl4pPr>
            <a:lvl5pPr marL="2057400" indent="-228600">
              <a:spcBef>
                <a:spcPct val="0"/>
              </a:spcBef>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b="1" i="0" u="none" strike="noStrike" kern="1200" cap="none" spc="0" normalizeH="0" baseline="0" noProof="0">
                <a:ln>
                  <a:noFill/>
                </a:ln>
                <a:solidFill>
                  <a:srgbClr val="6EB82D"/>
                </a:solidFill>
                <a:effectLst/>
                <a:uLnTx/>
                <a:uFillTx/>
                <a:latin typeface="メイリオ" panose="020B0604030504040204" pitchFamily="50" charset="-128"/>
                <a:ea typeface="メイリオ" panose="020B0604030504040204" pitchFamily="50" charset="-128"/>
                <a:cs typeface="+mn-cs"/>
              </a:rPr>
              <a:t>Twitter @</a:t>
            </a:r>
            <a:r>
              <a:rPr kumimoji="1" lang="en-US" altLang="ja-JP" b="1" i="0" u="none" strike="noStrike" kern="1200" cap="none" spc="0" normalizeH="0" baseline="0" noProof="0" err="1">
                <a:ln>
                  <a:noFill/>
                </a:ln>
                <a:solidFill>
                  <a:srgbClr val="6EB82D"/>
                </a:solidFill>
                <a:effectLst/>
                <a:uLnTx/>
                <a:uFillTx/>
                <a:latin typeface="メイリオ" panose="020B0604030504040204" pitchFamily="50" charset="-128"/>
                <a:ea typeface="メイリオ" panose="020B0604030504040204" pitchFamily="50" charset="-128"/>
                <a:cs typeface="+mn-cs"/>
              </a:rPr>
              <a:t>JSVN_info</a:t>
            </a:r>
            <a:endParaRPr kumimoji="1" lang="en-US" altLang="ja-JP" b="1" i="0" u="none" strike="noStrike" kern="1200" cap="none" spc="0" normalizeH="0" baseline="0" noProof="0">
              <a:ln>
                <a:noFill/>
              </a:ln>
              <a:solidFill>
                <a:srgbClr val="6EB82D"/>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5732848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AE9ED1-0BBF-4D62-91B7-A09428D5C148}"/>
              </a:ext>
            </a:extLst>
          </p:cNvPr>
          <p:cNvSpPr>
            <a:spLocks noGrp="1"/>
          </p:cNvSpPr>
          <p:nvPr>
            <p:ph type="title"/>
          </p:nvPr>
        </p:nvSpPr>
        <p:spPr>
          <a:xfrm>
            <a:off x="539750" y="332656"/>
            <a:ext cx="7236000" cy="475529"/>
          </a:xfrm>
        </p:spPr>
        <p:txBody>
          <a:bodyPr/>
          <a:lstStyle/>
          <a:p>
            <a:r>
              <a:rPr kumimoji="1" lang="en-US" altLang="ja-JP" sz="2400" dirty="0"/>
              <a:t>LINE JSVN</a:t>
            </a:r>
            <a:r>
              <a:rPr kumimoji="1" lang="ja-JP" altLang="en-US" sz="2400" dirty="0"/>
              <a:t>公式アカウント</a:t>
            </a:r>
            <a:endParaRPr kumimoji="1" lang="ja-JP" altLang="en-US" dirty="0"/>
          </a:p>
        </p:txBody>
      </p:sp>
      <p:pic>
        <p:nvPicPr>
          <p:cNvPr id="3" name="図 2" descr="テキスト&#10;&#10;自動的に生成された説明">
            <a:extLst>
              <a:ext uri="{FF2B5EF4-FFF2-40B4-BE49-F238E27FC236}">
                <a16:creationId xmlns:a16="http://schemas.microsoft.com/office/drawing/2014/main" id="{E0F6DEEF-56ED-451B-B476-77A85496F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5667" y="1196752"/>
            <a:ext cx="5992666" cy="3370875"/>
          </a:xfrm>
          <a:prstGeom prst="rect">
            <a:avLst/>
          </a:prstGeom>
        </p:spPr>
      </p:pic>
      <p:pic>
        <p:nvPicPr>
          <p:cNvPr id="4" name="図 3" descr="QR コード&#10;&#10;自動的に生成された説明">
            <a:extLst>
              <a:ext uri="{FF2B5EF4-FFF2-40B4-BE49-F238E27FC236}">
                <a16:creationId xmlns:a16="http://schemas.microsoft.com/office/drawing/2014/main" id="{643E55B1-6E58-45BC-A666-8ED2F589E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0" y="4594225"/>
            <a:ext cx="1714500" cy="1714500"/>
          </a:xfrm>
          <a:prstGeom prst="rect">
            <a:avLst/>
          </a:prstGeom>
        </p:spPr>
      </p:pic>
      <p:sp>
        <p:nvSpPr>
          <p:cNvPr id="5" name="タイトル 1">
            <a:extLst>
              <a:ext uri="{FF2B5EF4-FFF2-40B4-BE49-F238E27FC236}">
                <a16:creationId xmlns:a16="http://schemas.microsoft.com/office/drawing/2014/main" id="{9B433E1E-2A09-4ED1-B1AC-BCF5F108D465}"/>
              </a:ext>
            </a:extLst>
          </p:cNvPr>
          <p:cNvSpPr txBox="1">
            <a:spLocks/>
          </p:cNvSpPr>
          <p:nvPr/>
        </p:nvSpPr>
        <p:spPr bwMode="auto">
          <a:xfrm>
            <a:off x="5940152" y="5085184"/>
            <a:ext cx="2952328"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lang="ja-JP" altLang="en-US" sz="2800" b="1" kern="1200">
                <a:solidFill>
                  <a:schemeClr val="bg2"/>
                </a:solidFill>
                <a:latin typeface="+mj-lt"/>
                <a:ea typeface="+mj-ea"/>
                <a:cs typeface="+mj-cs"/>
              </a:defRPr>
            </a:lvl1pPr>
            <a:lvl2pPr algn="l" rtl="0" eaLnBrk="0" fontAlgn="base" hangingPunct="0">
              <a:spcBef>
                <a:spcPct val="0"/>
              </a:spcBef>
              <a:spcAft>
                <a:spcPct val="0"/>
              </a:spcAft>
              <a:defRPr kumimoji="1" sz="3600">
                <a:solidFill>
                  <a:schemeClr val="tx2"/>
                </a:solidFill>
                <a:latin typeface="HG創英角ｺﾞｼｯｸUB" panose="020B0909000000000000" pitchFamily="49" charset="-128"/>
                <a:ea typeface="ＭＳ Ｐゴシック" panose="020B0600070205080204" pitchFamily="50" charset="-128"/>
              </a:defRPr>
            </a:lvl2pPr>
            <a:lvl3pPr algn="l" rtl="0" eaLnBrk="0" fontAlgn="base" hangingPunct="0">
              <a:spcBef>
                <a:spcPct val="0"/>
              </a:spcBef>
              <a:spcAft>
                <a:spcPct val="0"/>
              </a:spcAft>
              <a:defRPr kumimoji="1" sz="3600">
                <a:solidFill>
                  <a:schemeClr val="tx2"/>
                </a:solidFill>
                <a:latin typeface="HG創英角ｺﾞｼｯｸUB" panose="020B0909000000000000" pitchFamily="49" charset="-128"/>
                <a:ea typeface="ＭＳ Ｐゴシック" panose="020B0600070205080204" pitchFamily="50" charset="-128"/>
              </a:defRPr>
            </a:lvl3pPr>
            <a:lvl4pPr algn="l" rtl="0" eaLnBrk="0" fontAlgn="base" hangingPunct="0">
              <a:spcBef>
                <a:spcPct val="0"/>
              </a:spcBef>
              <a:spcAft>
                <a:spcPct val="0"/>
              </a:spcAft>
              <a:defRPr kumimoji="1" sz="3600">
                <a:solidFill>
                  <a:schemeClr val="tx2"/>
                </a:solidFill>
                <a:latin typeface="HG創英角ｺﾞｼｯｸUB" panose="020B0909000000000000" pitchFamily="49" charset="-128"/>
                <a:ea typeface="ＭＳ Ｐゴシック" panose="020B0600070205080204" pitchFamily="50" charset="-128"/>
              </a:defRPr>
            </a:lvl4pPr>
            <a:lvl5pPr algn="l" rtl="0" eaLnBrk="0" fontAlgn="base" hangingPunct="0">
              <a:spcBef>
                <a:spcPct val="0"/>
              </a:spcBef>
              <a:spcAft>
                <a:spcPct val="0"/>
              </a:spcAft>
              <a:defRPr kumimoji="1" sz="3600">
                <a:solidFill>
                  <a:schemeClr val="tx2"/>
                </a:solidFill>
                <a:latin typeface="HG創英角ｺﾞｼｯｸUB" panose="020B0909000000000000" pitchFamily="49" charset="-128"/>
                <a:ea typeface="ＭＳ Ｐゴシック" panose="020B0600070205080204" pitchFamily="50" charset="-128"/>
              </a:defRPr>
            </a:lvl5pPr>
            <a:lvl6pPr marL="457200" algn="l" rtl="0" fontAlgn="base">
              <a:spcBef>
                <a:spcPct val="0"/>
              </a:spcBef>
              <a:spcAft>
                <a:spcPct val="0"/>
              </a:spcAft>
              <a:defRPr kumimoji="1" sz="3600">
                <a:solidFill>
                  <a:schemeClr val="tx2"/>
                </a:solidFill>
                <a:latin typeface="HG創英角ｺﾞｼｯｸUB" panose="020B0909000000000000" pitchFamily="49" charset="-128"/>
                <a:ea typeface="ＭＳ Ｐゴシック" panose="020B0600070205080204" pitchFamily="50" charset="-128"/>
              </a:defRPr>
            </a:lvl6pPr>
            <a:lvl7pPr marL="914400" algn="l" rtl="0" fontAlgn="base">
              <a:spcBef>
                <a:spcPct val="0"/>
              </a:spcBef>
              <a:spcAft>
                <a:spcPct val="0"/>
              </a:spcAft>
              <a:defRPr kumimoji="1" sz="3600">
                <a:solidFill>
                  <a:schemeClr val="tx2"/>
                </a:solidFill>
                <a:latin typeface="HG創英角ｺﾞｼｯｸUB" panose="020B0909000000000000" pitchFamily="49" charset="-128"/>
                <a:ea typeface="ＭＳ Ｐゴシック" panose="020B0600070205080204" pitchFamily="50" charset="-128"/>
              </a:defRPr>
            </a:lvl7pPr>
            <a:lvl8pPr marL="1371600" algn="l" rtl="0" fontAlgn="base">
              <a:spcBef>
                <a:spcPct val="0"/>
              </a:spcBef>
              <a:spcAft>
                <a:spcPct val="0"/>
              </a:spcAft>
              <a:defRPr kumimoji="1" sz="3600">
                <a:solidFill>
                  <a:schemeClr val="tx2"/>
                </a:solidFill>
                <a:latin typeface="HG創英角ｺﾞｼｯｸUB" panose="020B0909000000000000" pitchFamily="49" charset="-128"/>
                <a:ea typeface="ＭＳ Ｐゴシック" panose="020B0600070205080204" pitchFamily="50" charset="-128"/>
              </a:defRPr>
            </a:lvl8pPr>
            <a:lvl9pPr marL="1828800" algn="l" rtl="0" fontAlgn="base">
              <a:spcBef>
                <a:spcPct val="0"/>
              </a:spcBef>
              <a:spcAft>
                <a:spcPct val="0"/>
              </a:spcAft>
              <a:defRPr kumimoji="1" sz="3600">
                <a:solidFill>
                  <a:schemeClr val="tx2"/>
                </a:solidFill>
                <a:latin typeface="HG創英角ｺﾞｼｯｸUB" panose="020B0909000000000000" pitchFamily="49" charset="-128"/>
                <a:ea typeface="ＭＳ Ｐゴシック" panose="020B0600070205080204" pitchFamily="50" charset="-128"/>
              </a:defRPr>
            </a:lvl9pPr>
          </a:lstStyle>
          <a:p>
            <a:r>
              <a:rPr lang="en-US" altLang="ja-JP" sz="2000">
                <a:solidFill>
                  <a:srgbClr val="01B903"/>
                </a:solidFill>
              </a:rPr>
              <a:t>QR</a:t>
            </a:r>
            <a:r>
              <a:rPr lang="ja-JP" altLang="en-US" sz="2000">
                <a:solidFill>
                  <a:srgbClr val="01B903"/>
                </a:solidFill>
              </a:rPr>
              <a:t>コードからでも</a:t>
            </a:r>
            <a:endParaRPr lang="en-US" altLang="ja-JP" sz="2000">
              <a:solidFill>
                <a:srgbClr val="01B903"/>
              </a:solidFill>
            </a:endParaRPr>
          </a:p>
          <a:p>
            <a:r>
              <a:rPr lang="ja-JP" altLang="en-US" sz="2000">
                <a:solidFill>
                  <a:srgbClr val="01B903"/>
                </a:solidFill>
              </a:rPr>
              <a:t>友だち追加できます！</a:t>
            </a:r>
          </a:p>
        </p:txBody>
      </p:sp>
      <p:sp>
        <p:nvSpPr>
          <p:cNvPr id="6" name="二等辺三角形 5">
            <a:extLst>
              <a:ext uri="{FF2B5EF4-FFF2-40B4-BE49-F238E27FC236}">
                <a16:creationId xmlns:a16="http://schemas.microsoft.com/office/drawing/2014/main" id="{84B36B1A-CBC8-4B5F-A977-D790C31F9577}"/>
              </a:ext>
            </a:extLst>
          </p:cNvPr>
          <p:cNvSpPr/>
          <p:nvPr/>
        </p:nvSpPr>
        <p:spPr>
          <a:xfrm rot="16200000">
            <a:off x="5400092" y="5265204"/>
            <a:ext cx="432048" cy="360040"/>
          </a:xfrm>
          <a:prstGeom prst="triangle">
            <a:avLst/>
          </a:prstGeom>
          <a:solidFill>
            <a:srgbClr val="01B903"/>
          </a:solidFill>
          <a:ln>
            <a:solidFill>
              <a:srgbClr val="01B903"/>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kumimoji="1" lang="ja-JP" altLang="en-US" sz="2800">
              <a:solidFill>
                <a:schemeClr val="tx2"/>
              </a:solidFill>
              <a:latin typeface="+mn-ea"/>
              <a:ea typeface="+mn-ea"/>
            </a:endParaRPr>
          </a:p>
        </p:txBody>
      </p:sp>
    </p:spTree>
    <p:extLst>
      <p:ext uri="{BB962C8B-B14F-4D97-AF65-F5344CB8AC3E}">
        <p14:creationId xmlns:p14="http://schemas.microsoft.com/office/powerpoint/2010/main" val="1272823986"/>
      </p:ext>
    </p:extLst>
  </p:cSld>
  <p:clrMapOvr>
    <a:masterClrMapping/>
  </p:clrMapOvr>
</p:sld>
</file>

<file path=ppt/theme/theme1.xml><?xml version="1.0" encoding="utf-8"?>
<a:theme xmlns:a="http://schemas.openxmlformats.org/drawingml/2006/main" name="デザインの設定">
  <a:themeElements>
    <a:clrScheme name="ユーザー定義 863">
      <a:dk1>
        <a:srgbClr val="1C1C1C"/>
      </a:dk1>
      <a:lt1>
        <a:srgbClr val="FFFFFF"/>
      </a:lt1>
      <a:dk2>
        <a:srgbClr val="657983"/>
      </a:dk2>
      <a:lt2>
        <a:srgbClr val="EBEBEB"/>
      </a:lt2>
      <a:accent1>
        <a:srgbClr val="009DE8"/>
      </a:accent1>
      <a:accent2>
        <a:srgbClr val="E50014"/>
      </a:accent2>
      <a:accent3>
        <a:srgbClr val="6EB82D"/>
      </a:accent3>
      <a:accent4>
        <a:srgbClr val="DDDDDD"/>
      </a:accent4>
      <a:accent5>
        <a:srgbClr val="FF5D26"/>
      </a:accent5>
      <a:accent6>
        <a:srgbClr val="E6F1FE"/>
      </a:accent6>
      <a:hlink>
        <a:srgbClr val="009999"/>
      </a:hlink>
      <a:folHlink>
        <a:srgbClr val="99CC00"/>
      </a:folHlink>
    </a:clrScheme>
    <a:fontScheme name="ユーザー定義 212">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w="2857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eaLnBrk="1" hangingPunct="1">
          <a:lnSpc>
            <a:spcPct val="120000"/>
          </a:lnSpc>
          <a:spcBef>
            <a:spcPct val="20000"/>
          </a:spcBef>
          <a:defRPr kumimoji="1" sz="2000" smtClean="0">
            <a:solidFill>
              <a:schemeClr val="bg1"/>
            </a:solidFill>
            <a:latin typeface="+mn-ea"/>
            <a:ea typeface="+mn-ea"/>
          </a:defRPr>
        </a:defPPr>
      </a:lstStyle>
    </a:spDef>
    <a:lnDef>
      <a:spPr bwMode="auto">
        <a:noFill/>
        <a:ln w="9525" cap="flat" cmpd="sng" algn="ctr">
          <a:solidFill>
            <a:schemeClr val="accent3"/>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4302</TotalTime>
  <Words>15221</Words>
  <Application>Microsoft Office PowerPoint</Application>
  <PresentationFormat>画面に合わせる (4:3)</PresentationFormat>
  <Paragraphs>1590</Paragraphs>
  <Slides>96</Slides>
  <Notes>92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96</vt:i4>
      </vt:variant>
    </vt:vector>
  </HeadingPairs>
  <TitlesOfParts>
    <vt:vector size="103" baseType="lpstr">
      <vt:lpstr>HG創英角ｺﾞｼｯｸUB</vt:lpstr>
      <vt:lpstr>ＭＳ Ｐゴシック</vt:lpstr>
      <vt:lpstr>メイリオ</vt:lpstr>
      <vt:lpstr>游ゴシック</vt:lpstr>
      <vt:lpstr>Arial</vt:lpstr>
      <vt:lpstr>Wingdings</vt:lpstr>
      <vt:lpstr>デザインの設定</vt:lpstr>
      <vt:lpstr>PowerPoint プレゼンテーション</vt:lpstr>
      <vt:lpstr>スケジュール</vt:lpstr>
      <vt:lpstr>PowerPoint プレゼンテーション</vt:lpstr>
      <vt:lpstr>開催目的</vt:lpstr>
      <vt:lpstr>3ルール・3アクション</vt:lpstr>
      <vt:lpstr>あなたにとっての「リーダー」を教えてください</vt:lpstr>
      <vt:lpstr>JSVNが考えるスポーツボランティア・リーダーとは？</vt:lpstr>
      <vt:lpstr>PowerPoint プレゼンテーション</vt:lpstr>
      <vt:lpstr>アイスブレイクとは</vt:lpstr>
      <vt:lpstr>アイスブレイクの目的</vt:lpstr>
      <vt:lpstr>なぜアイスブレイクが必要なのか？</vt:lpstr>
      <vt:lpstr>PowerPoint プレゼンテーション</vt:lpstr>
      <vt:lpstr>アイスブレイク</vt:lpstr>
      <vt:lpstr>振り返り</vt:lpstr>
      <vt:lpstr>PowerPoint プレゼンテーション</vt:lpstr>
      <vt:lpstr>PowerPoint プレゼンテーション</vt:lpstr>
      <vt:lpstr>スポーツボランティアの定義</vt:lpstr>
      <vt:lpstr>PowerPoint プレゼンテーション</vt:lpstr>
      <vt:lpstr>横浜マラソン</vt:lpstr>
      <vt:lpstr>横浜マラソン2019　ボランティア活動体制</vt:lpstr>
      <vt:lpstr>横浜マラソン　ボランティアリーダーの役割</vt:lpstr>
      <vt:lpstr>スペシャルオリンピックス日本・東京</vt:lpstr>
      <vt:lpstr>スペシャルオリンピックス日本・東京  ボランティア運営体制</vt:lpstr>
      <vt:lpstr>PowerPoint プレゼンテーション</vt:lpstr>
      <vt:lpstr>活動現場でのリーダーの役割</vt:lpstr>
      <vt:lpstr>リーダーシップとフォロワーシップ</vt:lpstr>
      <vt:lpstr>リーダーシップとフォロワーシップ</vt:lpstr>
      <vt:lpstr>リーダーシップ</vt:lpstr>
      <vt:lpstr>リーダーシップは誰が発揮するのか？</vt:lpstr>
      <vt:lpstr>フォロワーシップ</vt:lpstr>
      <vt:lpstr>フォロワーシップの組織的効果</vt:lpstr>
      <vt:lpstr>PowerPoint プレゼンテーション</vt:lpstr>
      <vt:lpstr>リーダーシップとフォロワーシップが重要な理由</vt:lpstr>
      <vt:lpstr>PowerPoint プレゼンテーション</vt:lpstr>
      <vt:lpstr>PowerPoint プレゼンテーション</vt:lpstr>
      <vt:lpstr>PowerPoint プレゼンテーション</vt:lpstr>
      <vt:lpstr>PowerPoint プレゼンテーション</vt:lpstr>
      <vt:lpstr>「キーワードの序列」実践効果</vt:lpstr>
      <vt:lpstr>振り返り</vt:lpstr>
      <vt:lpstr>コミュニケーションで意識すること</vt:lpstr>
      <vt:lpstr>スポットライト</vt:lpstr>
      <vt:lpstr>インフルエンサー</vt:lpstr>
      <vt:lpstr>休憩中の課題について</vt:lpstr>
      <vt:lpstr>PowerPoint プレゼンテーション</vt:lpstr>
      <vt:lpstr>開催目的</vt:lpstr>
      <vt:lpstr>3ルール・3アクション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５つの心得</vt:lpstr>
      <vt:lpstr>リーダーが力を入れるべき準備</vt:lpstr>
      <vt:lpstr>リーダーの心がけ</vt:lpstr>
      <vt:lpstr>PowerPoint プレゼンテーション</vt:lpstr>
      <vt:lpstr>PowerPoint プレゼンテーション</vt:lpstr>
      <vt:lpstr>相手に伝わる話し方</vt:lpstr>
      <vt:lpstr>PowerPoint プレゼンテーション</vt:lpstr>
      <vt:lpstr>PowerPoint プレゼンテーション</vt:lpstr>
      <vt:lpstr>リスクとは</vt:lpstr>
      <vt:lpstr>ディスカッション</vt:lpstr>
      <vt:lpstr>活動中に想定されるリスクと対応方法</vt:lpstr>
      <vt:lpstr>ハインリッヒの法則</vt:lpstr>
      <vt:lpstr>リスク軽減</vt:lpstr>
      <vt:lpstr>①　当日に備え、体調管理</vt:lpstr>
      <vt:lpstr>②　活動前に連絡系統を確認</vt:lpstr>
      <vt:lpstr>③　悪天候への対応</vt:lpstr>
      <vt:lpstr>④　応急手当後、受診を勧める</vt:lpstr>
      <vt:lpstr>応急手当を身に付けておくことの大切さ</vt:lpstr>
      <vt:lpstr>⑤　トラブルには複数のスタッフで対応</vt:lpstr>
      <vt:lpstr>リスク軽減 ５つの例</vt:lpstr>
      <vt:lpstr>コロナ禍のスポーツボランティア活動</vt:lpstr>
      <vt:lpstr>PowerPoint プレゼンテーション</vt:lpstr>
      <vt:lpstr>PowerPoint プレゼンテーション</vt:lpstr>
      <vt:lpstr>スポーツボランティアの内容別 実施率と実施希望率 </vt:lpstr>
      <vt:lpstr>ディスカッション</vt:lpstr>
      <vt:lpstr>ボランティアの満足度を上げるためには</vt:lpstr>
      <vt:lpstr>GIVERS（ギバーズ）</vt:lpstr>
      <vt:lpstr>スポーツボランティア・リーダーの 意義・やりがい</vt:lpstr>
      <vt:lpstr>PowerPoint プレゼンテーション</vt:lpstr>
      <vt:lpstr>東京2020大会とダイバーシティ＆インクルージョン</vt:lpstr>
      <vt:lpstr>スポーツボランティア・リーダーにできること</vt:lpstr>
      <vt:lpstr>障害者スポーツにおけるスポーツボランティア</vt:lpstr>
      <vt:lpstr>スポーツの価値を高める存在としての ボランティア活動</vt:lpstr>
      <vt:lpstr>PowerPoint プレゼンテーション</vt:lpstr>
      <vt:lpstr>振り返り</vt:lpstr>
      <vt:lpstr>私のなりたいリーダー像</vt:lpstr>
      <vt:lpstr>開催目的</vt:lpstr>
      <vt:lpstr>PowerPoint プレゼンテーション</vt:lpstr>
      <vt:lpstr>スポーツボランティア・リーダーの認定について</vt:lpstr>
      <vt:lpstr>レポートの課題</vt:lpstr>
      <vt:lpstr>その他</vt:lpstr>
      <vt:lpstr>アンケートご協力のお願い</vt:lpstr>
      <vt:lpstr>JSVNスポーツボランティア養成プログラム</vt:lpstr>
      <vt:lpstr>スポーツボランティアに関する情報発信</vt:lpstr>
      <vt:lpstr>LINE JSVN公式アカウント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JSVNリーダー養成研修会</dc:title>
  <dc:creator>JSVN</dc:creator>
  <cp:lastModifiedBy>jsvn10</cp:lastModifiedBy>
  <cp:revision>52</cp:revision>
  <cp:lastPrinted>2021-06-09T00:57:19Z</cp:lastPrinted>
  <dcterms:created xsi:type="dcterms:W3CDTF">2007-07-24T04:12:49Z</dcterms:created>
  <dcterms:modified xsi:type="dcterms:W3CDTF">2022-02-14T01:42:22Z</dcterms:modified>
</cp:coreProperties>
</file>