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8"/>
  </p:notesMasterIdLst>
  <p:handoutMasterIdLst>
    <p:handoutMasterId r:id="rId9"/>
  </p:handoutMasterIdLst>
  <p:sldIdLst>
    <p:sldId id="404" r:id="rId2"/>
    <p:sldId id="496" r:id="rId3"/>
    <p:sldId id="476" r:id="rId4"/>
    <p:sldId id="478" r:id="rId5"/>
    <p:sldId id="558" r:id="rId6"/>
    <p:sldId id="559" r:id="rId7"/>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63B3706A-1D71-9A42-86C5-5B447D8575F7}">
          <p14:sldIdLst>
            <p14:sldId id="404"/>
            <p14:sldId id="496"/>
            <p14:sldId id="476"/>
            <p14:sldId id="478"/>
            <p14:sldId id="558"/>
            <p14:sldId id="559"/>
          </p14:sldIdLst>
        </p14:section>
      </p14:sectionLst>
    </p:ext>
    <p:ext uri="{EFAFB233-063F-42B5-8137-9DF3F51BA10A}">
      <p15:sldGuideLst xmlns:p15="http://schemas.microsoft.com/office/powerpoint/2012/main">
        <p15:guide id="1" orient="horz" pos="2835">
          <p15:clr>
            <a:srgbClr val="A4A3A4"/>
          </p15:clr>
        </p15:guide>
        <p15:guide id="2" pos="2160">
          <p15:clr>
            <a:srgbClr val="A4A3A4"/>
          </p15:clr>
        </p15:guide>
        <p15:guide id="3" orient="horz" pos="3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E34829"/>
    <a:srgbClr val="EAB200"/>
    <a:srgbClr val="948A54"/>
    <a:srgbClr val="D2A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80816" autoAdjust="0"/>
  </p:normalViewPr>
  <p:slideViewPr>
    <p:cSldViewPr snapToGrid="0" snapToObjects="1">
      <p:cViewPr varScale="1">
        <p:scale>
          <a:sx n="85" d="100"/>
          <a:sy n="85" d="100"/>
        </p:scale>
        <p:origin x="3216" y="176"/>
      </p:cViewPr>
      <p:guideLst>
        <p:guide orient="horz" pos="2835"/>
        <p:guide pos="2160"/>
        <p:guide orient="horz" pos="3071"/>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1434" tIns="45717" rIns="91434" bIns="45717" rtlCol="0"/>
          <a:lstStyle>
            <a:lvl1pPr algn="r">
              <a:defRPr sz="1200"/>
            </a:lvl1pPr>
          </a:lstStyle>
          <a:p>
            <a:fld id="{7FA2887F-5B10-EB44-AB8D-EAE2A2F675B5}" type="datetime1">
              <a:rPr kumimoji="1" lang="ja-JP" altLang="en-US" smtClean="0"/>
              <a:pPr/>
              <a:t>2020/12/25</a:t>
            </a:fld>
            <a:endParaRPr kumimoji="1" lang="ja-JP" altLang="en-US"/>
          </a:p>
        </p:txBody>
      </p:sp>
      <p:sp>
        <p:nvSpPr>
          <p:cNvPr id="4" name="フッター プレースホルダー 3"/>
          <p:cNvSpPr>
            <a:spLocks noGrp="1"/>
          </p:cNvSpPr>
          <p:nvPr>
            <p:ph type="ftr" sz="quarter" idx="2"/>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1434" tIns="45717" rIns="91434" bIns="45717" rtlCol="0" anchor="b"/>
          <a:lstStyle>
            <a:lvl1pPr algn="r">
              <a:defRPr sz="1200"/>
            </a:lvl1pPr>
          </a:lstStyle>
          <a:p>
            <a:fld id="{3162C57D-7F5B-3F4B-BFC7-AB1E4A23D85B}" type="slidenum">
              <a:rPr kumimoji="1" lang="ja-JP" altLang="en-US" smtClean="0"/>
              <a:pPr/>
              <a:t>‹#›</a:t>
            </a:fld>
            <a:endParaRPr kumimoji="1" lang="ja-JP" altLang="en-US"/>
          </a:p>
        </p:txBody>
      </p:sp>
    </p:spTree>
    <p:extLst>
      <p:ext uri="{BB962C8B-B14F-4D97-AF65-F5344CB8AC3E}">
        <p14:creationId xmlns:p14="http://schemas.microsoft.com/office/powerpoint/2010/main" val="2933712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89F9A214-CE40-734A-970F-3DE82E29C95D}" type="datetime1">
              <a:rPr kumimoji="1" lang="ja-JP" altLang="en-US" smtClean="0"/>
              <a:pPr/>
              <a:t>2020/12/25</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50B6A680-5A37-1249-BEF4-DBA5C9F3D250}" type="slidenum">
              <a:rPr kumimoji="1" lang="ja-JP" altLang="en-US" smtClean="0"/>
              <a:pPr/>
              <a:t>‹#›</a:t>
            </a:fld>
            <a:endParaRPr kumimoji="1" lang="ja-JP" altLang="en-US"/>
          </a:p>
        </p:txBody>
      </p:sp>
    </p:spTree>
    <p:extLst>
      <p:ext uri="{BB962C8B-B14F-4D97-AF65-F5344CB8AC3E}">
        <p14:creationId xmlns:p14="http://schemas.microsoft.com/office/powerpoint/2010/main" val="17307975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7563" y="739775"/>
            <a:ext cx="25606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B6A680-5A37-1249-BEF4-DBA5C9F3D250}" type="slidenum">
              <a:rPr kumimoji="1" lang="ja-JP" altLang="en-US" smtClean="0"/>
              <a:pPr/>
              <a:t>0</a:t>
            </a:fld>
            <a:endParaRPr kumimoji="1" lang="ja-JP" altLang="en-US" dirty="0"/>
          </a:p>
        </p:txBody>
      </p:sp>
    </p:spTree>
    <p:extLst>
      <p:ext uri="{BB962C8B-B14F-4D97-AF65-F5344CB8AC3E}">
        <p14:creationId xmlns:p14="http://schemas.microsoft.com/office/powerpoint/2010/main" val="404697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7563" y="739775"/>
            <a:ext cx="25606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B6A680-5A37-1249-BEF4-DBA5C9F3D250}" type="slidenum">
              <a:rPr kumimoji="1" lang="ja-JP" altLang="en-US" smtClean="0"/>
              <a:pPr/>
              <a:t>1</a:t>
            </a:fld>
            <a:endParaRPr kumimoji="1" lang="ja-JP" altLang="en-US"/>
          </a:p>
        </p:txBody>
      </p:sp>
    </p:spTree>
    <p:extLst>
      <p:ext uri="{BB962C8B-B14F-4D97-AF65-F5344CB8AC3E}">
        <p14:creationId xmlns:p14="http://schemas.microsoft.com/office/powerpoint/2010/main" val="137941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9"/>
            <a:ext cx="5829300" cy="212336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B85857F-59C6-41B9-B313-0155B6CD015C}" type="datetime1">
              <a:rPr kumimoji="1" lang="ja-JP" altLang="en-US" smtClean="0"/>
              <a:t>2020/12/25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A38E56-DF8D-43F6-8792-6BEABD5FE308}" type="datetime1">
              <a:rPr kumimoji="1" lang="ja-JP" altLang="en-US" smtClean="0"/>
              <a:t>2020/12/25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96701"/>
            <a:ext cx="4514850" cy="8452202"/>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A4F5841-687A-4C79-8731-692B04C667AB}" type="datetime1">
              <a:rPr kumimoji="1" lang="ja-JP" altLang="en-US" smtClean="0"/>
              <a:t>2020/12/25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9A19B03-8CE9-490A-9D25-F556F1B7E559}" type="datetime1">
              <a:rPr kumimoji="1" lang="ja-JP" altLang="en-US" smtClean="0"/>
              <a:t>2020/12/25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EBEB78D-707A-416E-8FFC-33B18B43FD18}" type="datetime1">
              <a:rPr kumimoji="1" lang="ja-JP" altLang="en-US" smtClean="0"/>
              <a:t>2020/12/25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311408"/>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311408"/>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228FEEC-AED6-4B05-9AD3-2EDF0E95CD82}" type="datetime1">
              <a:rPr kumimoji="1" lang="ja-JP" altLang="en-US" smtClean="0"/>
              <a:t>2020/12/25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82"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82"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6491A96-E017-4FDA-B3B6-53EF03731087}" type="datetime1">
              <a:rPr kumimoji="1" lang="ja-JP" altLang="en-US" smtClean="0"/>
              <a:t>2020/12/25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2B97667-59D5-4AE7-9886-C56075065B28}" type="datetime1">
              <a:rPr kumimoji="1" lang="ja-JP" altLang="en-US" smtClean="0"/>
              <a:t>2020/12/25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675721-DDF2-45BC-A97C-67DF59635CF8}" type="datetime1">
              <a:rPr kumimoji="1" lang="ja-JP" altLang="en-US" smtClean="0"/>
              <a:t>2020/12/25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13" y="394409"/>
            <a:ext cx="2256235" cy="1678517"/>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300" y="394413"/>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13"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24011B-A234-45CE-B526-7802F96EC74B}" type="datetime1">
              <a:rPr kumimoji="1" lang="ja-JP" altLang="en-US" smtClean="0"/>
              <a:t>2020/12/25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7"/>
            <a:ext cx="4114800" cy="818622"/>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9"/>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BAFEC47-5BD3-4351-AEDF-6A857C374F7E}" type="datetime1">
              <a:rPr kumimoji="1" lang="ja-JP" altLang="en-US" smtClean="0"/>
              <a:t>2020/12/25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8"/>
            <a:ext cx="6172200" cy="65375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61187C9E-817D-4049-A343-89F15ED7A6DA}" type="datetime1">
              <a:rPr kumimoji="1" lang="ja-JP" altLang="en-US" smtClean="0"/>
              <a:t>2020/12/25</a:t>
            </a:fld>
            <a:endParaRPr kumimoji="1" lang="ja-JP" altLang="en-US"/>
          </a:p>
        </p:txBody>
      </p:sp>
      <p:sp>
        <p:nvSpPr>
          <p:cNvPr id="5" name="フッター プレースホルダ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157192" y="-39554"/>
            <a:ext cx="1600200" cy="527402"/>
          </a:xfrm>
          <a:prstGeom prst="rect">
            <a:avLst/>
          </a:prstGeom>
        </p:spPr>
        <p:txBody>
          <a:bodyPr vert="horz" lIns="91440" tIns="45720" rIns="91440" bIns="45720" rtlCol="0" anchor="ctr"/>
          <a:lstStyle>
            <a:lvl1pPr algn="r">
              <a:defRPr sz="1600">
                <a:solidFill>
                  <a:schemeClr val="bg1"/>
                </a:solidFill>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migomi-worldcosplaysummit.com/index.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4865"/>
            <a:ext cx="971277" cy="9944454"/>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008070"/>
              </a:solidFill>
              <a:latin typeface="Meiryo UI"/>
            </a:endParaRPr>
          </a:p>
        </p:txBody>
      </p:sp>
      <p:grpSp>
        <p:nvGrpSpPr>
          <p:cNvPr id="16" name="グループ化 15"/>
          <p:cNvGrpSpPr/>
          <p:nvPr/>
        </p:nvGrpSpPr>
        <p:grpSpPr>
          <a:xfrm>
            <a:off x="2503906" y="4088904"/>
            <a:ext cx="4229043" cy="1068241"/>
            <a:chOff x="2503906" y="4320606"/>
            <a:chExt cx="4229043" cy="1068241"/>
          </a:xfrm>
        </p:grpSpPr>
        <p:sp>
          <p:nvSpPr>
            <p:cNvPr id="8" name="テキスト ボックス 7"/>
            <p:cNvSpPr txBox="1"/>
            <p:nvPr/>
          </p:nvSpPr>
          <p:spPr>
            <a:xfrm>
              <a:off x="2503906" y="4320606"/>
              <a:ext cx="4229043" cy="1068241"/>
            </a:xfrm>
            <a:prstGeom prst="rect">
              <a:avLst/>
            </a:prstGeom>
            <a:noFill/>
          </p:spPr>
          <p:txBody>
            <a:bodyPr wrap="none" rtlCol="0">
              <a:spAutoFit/>
            </a:bodyPr>
            <a:lstStyle>
              <a:defPPr>
                <a:defRPr lang="ja-JP"/>
              </a:defPPr>
              <a:lvl1pPr algn="ctr">
                <a:lnSpc>
                  <a:spcPct val="110000"/>
                </a:lnSpc>
                <a:defRPr sz="4000" b="1">
                  <a:solidFill>
                    <a:schemeClr val="accent1">
                      <a:lumMod val="75000"/>
                    </a:schemeClr>
                  </a:solidFill>
                  <a:latin typeface="メイリオ"/>
                </a:defRPr>
              </a:lvl1pPr>
            </a:lstStyle>
            <a:p>
              <a:pPr algn="r">
                <a:lnSpc>
                  <a:spcPts val="3800"/>
                </a:lnSpc>
              </a:pPr>
              <a:r>
                <a:rPr lang="en-US" altLang="ja-JP" sz="2000" dirty="0"/>
                <a:t>CHANGE</a:t>
              </a:r>
              <a:r>
                <a:rPr lang="ja-JP" altLang="en-US" sz="2000" dirty="0"/>
                <a:t> </a:t>
              </a:r>
              <a:r>
                <a:rPr lang="en-US" altLang="ja-JP" sz="2000" dirty="0"/>
                <a:t>FOR</a:t>
              </a:r>
              <a:r>
                <a:rPr lang="ja-JP" altLang="en-US" sz="2000" dirty="0"/>
                <a:t> </a:t>
              </a:r>
              <a:r>
                <a:rPr lang="en-US" altLang="ja-JP" sz="2000" dirty="0"/>
                <a:t>THE</a:t>
              </a:r>
              <a:r>
                <a:rPr lang="ja-JP" altLang="en-US" sz="2000" dirty="0"/>
                <a:t> </a:t>
              </a:r>
              <a:r>
                <a:rPr lang="en-US" altLang="ja-JP" sz="2000" dirty="0"/>
                <a:t>BLUE</a:t>
              </a:r>
            </a:p>
            <a:p>
              <a:pPr algn="r">
                <a:lnSpc>
                  <a:spcPts val="3800"/>
                </a:lnSpc>
              </a:pPr>
              <a:r>
                <a:rPr lang="en-US" altLang="ja-JP" sz="3200" dirty="0">
                  <a:solidFill>
                    <a:schemeClr val="tx2">
                      <a:lumMod val="60000"/>
                      <a:lumOff val="40000"/>
                    </a:schemeClr>
                  </a:solidFill>
                </a:rPr>
                <a:t>6.</a:t>
              </a:r>
              <a:r>
                <a:rPr lang="ja-JP" altLang="en-US" sz="3200" dirty="0">
                  <a:solidFill>
                    <a:schemeClr val="tx2">
                      <a:lumMod val="60000"/>
                      <a:lumOff val="40000"/>
                    </a:schemeClr>
                  </a:solidFill>
                </a:rPr>
                <a:t>コスプレ</a:t>
              </a:r>
              <a:r>
                <a:rPr lang="en-US" altLang="ja-JP" sz="3200" dirty="0">
                  <a:solidFill>
                    <a:schemeClr val="tx2">
                      <a:lumMod val="60000"/>
                      <a:lumOff val="40000"/>
                    </a:schemeClr>
                  </a:solidFill>
                </a:rPr>
                <a:t>de</a:t>
              </a:r>
              <a:r>
                <a:rPr lang="ja-JP" altLang="en-US" sz="3200" dirty="0">
                  <a:solidFill>
                    <a:schemeClr val="tx2">
                      <a:lumMod val="60000"/>
                      <a:lumOff val="40000"/>
                    </a:schemeClr>
                  </a:solidFill>
                </a:rPr>
                <a:t>海ごみゼロ</a:t>
              </a:r>
            </a:p>
          </p:txBody>
        </p:sp>
        <p:cxnSp>
          <p:nvCxnSpPr>
            <p:cNvPr id="11" name="直線コネクタ 10"/>
            <p:cNvCxnSpPr/>
            <p:nvPr/>
          </p:nvCxnSpPr>
          <p:spPr>
            <a:xfrm flipH="1">
              <a:off x="3429000" y="4802128"/>
              <a:ext cx="3240361" cy="0"/>
            </a:xfrm>
            <a:prstGeom prst="line">
              <a:avLst/>
            </a:prstGeom>
            <a:ln w="9525" cmpd="sng">
              <a:solidFill>
                <a:schemeClr val="tx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2" name="直線コネクタ 11"/>
          <p:cNvCxnSpPr/>
          <p:nvPr/>
        </p:nvCxnSpPr>
        <p:spPr>
          <a:xfrm>
            <a:off x="1052736" y="0"/>
            <a:ext cx="0" cy="9939589"/>
          </a:xfrm>
          <a:prstGeom prst="line">
            <a:avLst/>
          </a:prstGeom>
          <a:ln w="38100" cmpd="dbl">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26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テキスト ボックス 340"/>
          <p:cNvSpPr txBox="1"/>
          <p:nvPr/>
        </p:nvSpPr>
        <p:spPr>
          <a:xfrm>
            <a:off x="2241" y="55274"/>
            <a:ext cx="5889754" cy="439110"/>
          </a:xfrm>
          <a:prstGeom prst="rect">
            <a:avLst/>
          </a:prstGeom>
          <a:noFill/>
        </p:spPr>
        <p:txBody>
          <a:bodyPr wrap="none" rtlCol="0" anchor="ctr" anchorCtr="0">
            <a:noAutofit/>
          </a:bodyPr>
          <a:lstStyle/>
          <a:p>
            <a:r>
              <a:rPr lang="ja-JP" altLang="en-US" b="1" dirty="0">
                <a:solidFill>
                  <a:srgbClr val="558ED5"/>
                </a:solidFill>
                <a:ea typeface="Meiryo UI" panose="020B0604030504040204" pitchFamily="50" charset="-128"/>
              </a:rPr>
              <a:t>　</a:t>
            </a:r>
            <a:r>
              <a:rPr lang="en-US" altLang="ja-JP" b="1" dirty="0">
                <a:solidFill>
                  <a:srgbClr val="558ED5"/>
                </a:solidFill>
                <a:ea typeface="Meiryo UI" panose="020B0604030504040204" pitchFamily="50" charset="-128"/>
              </a:rPr>
              <a:t>6. </a:t>
            </a:r>
            <a:r>
              <a:rPr lang="ja-JP" altLang="en-US" b="1" dirty="0">
                <a:solidFill>
                  <a:srgbClr val="558ED5"/>
                </a:solidFill>
                <a:ea typeface="Meiryo UI" panose="020B0604030504040204" pitchFamily="50" charset="-128"/>
              </a:rPr>
              <a:t>コスプレ</a:t>
            </a:r>
            <a:r>
              <a:rPr lang="en-US" altLang="ja-JP" b="1" dirty="0">
                <a:solidFill>
                  <a:srgbClr val="558ED5"/>
                </a:solidFill>
                <a:ea typeface="Meiryo UI" panose="020B0604030504040204" pitchFamily="50" charset="-128"/>
              </a:rPr>
              <a:t>de</a:t>
            </a:r>
            <a:r>
              <a:rPr lang="ja-JP" altLang="en-US" b="1" dirty="0">
                <a:solidFill>
                  <a:srgbClr val="558ED5"/>
                </a:solidFill>
                <a:ea typeface="Meiryo UI" panose="020B0604030504040204" pitchFamily="50" charset="-128"/>
              </a:rPr>
              <a:t>海ごみゼロ</a:t>
            </a:r>
            <a:endParaRPr lang="ja-JP" altLang="en-US" b="1" dirty="0">
              <a:solidFill>
                <a:srgbClr val="558ED5"/>
              </a:solidFill>
              <a:ea typeface="Meiryo UI" panose="020B0604030504040204" pitchFamily="50" charset="-128"/>
              <a:cs typeface="Meiryo UI" panose="020B0604030504040204" pitchFamily="50" charset="-128"/>
            </a:endParaRPr>
          </a:p>
        </p:txBody>
      </p:sp>
      <p:cxnSp>
        <p:nvCxnSpPr>
          <p:cNvPr id="13" name="直線コネクタ 12"/>
          <p:cNvCxnSpPr/>
          <p:nvPr/>
        </p:nvCxnSpPr>
        <p:spPr>
          <a:xfrm>
            <a:off x="0" y="506506"/>
            <a:ext cx="6858000" cy="0"/>
          </a:xfrm>
          <a:prstGeom prst="line">
            <a:avLst/>
          </a:prstGeom>
          <a:ln w="127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0" y="553941"/>
            <a:ext cx="6858000" cy="0"/>
          </a:xfrm>
          <a:prstGeom prst="line">
            <a:avLst/>
          </a:prstGeom>
          <a:ln w="127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200815" y="1215127"/>
            <a:ext cx="6512724" cy="1277273"/>
          </a:xfrm>
          <a:prstGeom prst="rect">
            <a:avLst/>
          </a:prstGeom>
          <a:noFill/>
        </p:spPr>
        <p:txBody>
          <a:bodyPr wrap="square" rtlCol="0">
            <a:spAutoFit/>
          </a:bodyPr>
          <a:lstStyle/>
          <a:p>
            <a:r>
              <a:rPr lang="ja-JP" altLang="en-US" sz="1100">
                <a:solidFill>
                  <a:schemeClr val="tx1">
                    <a:lumMod val="75000"/>
                    <a:lumOff val="25000"/>
                  </a:schemeClr>
                </a:solidFill>
                <a:latin typeface="メイリオ"/>
              </a:rPr>
              <a:t>海洋ごみの問題とコスプレを掛け合わせることにより、コスプレイヤーの問題意識や発信力を用いて情報を拡げて、海洋ごみの現状やアクションを知ってもらい、真似してもらい、ムーブメントを作り上げることを目指したイベントを実施。</a:t>
            </a:r>
            <a:endParaRPr lang="en-US" altLang="ja-JP" sz="1100" dirty="0">
              <a:solidFill>
                <a:schemeClr val="tx1">
                  <a:lumMod val="75000"/>
                  <a:lumOff val="25000"/>
                </a:schemeClr>
              </a:solidFill>
              <a:latin typeface="メイリオ"/>
            </a:endParaRPr>
          </a:p>
          <a:p>
            <a:r>
              <a:rPr lang="ja-JP" altLang="en-US" sz="1100">
                <a:solidFill>
                  <a:schemeClr val="tx1">
                    <a:lumMod val="75000"/>
                    <a:lumOff val="25000"/>
                  </a:schemeClr>
                </a:solidFill>
                <a:latin typeface="メイリオ"/>
              </a:rPr>
              <a:t>イベントではコスプレイヤーに撮影場所でもある海のごみ問題を自分事化してもらうため、海に関係したり青色の入ったコスプレをしながらごみ拾いを実施してもらい</a:t>
            </a:r>
            <a:r>
              <a:rPr lang="en-US" altLang="ja-JP" sz="1100" dirty="0">
                <a:solidFill>
                  <a:schemeClr val="tx1">
                    <a:lumMod val="75000"/>
                    <a:lumOff val="25000"/>
                  </a:schemeClr>
                </a:solidFill>
                <a:latin typeface="メイリオ"/>
              </a:rPr>
              <a:t>SNS</a:t>
            </a:r>
            <a:r>
              <a:rPr lang="ja-JP" altLang="en-US" sz="1100">
                <a:solidFill>
                  <a:schemeClr val="tx1">
                    <a:lumMod val="75000"/>
                    <a:lumOff val="25000"/>
                  </a:schemeClr>
                </a:solidFill>
                <a:latin typeface="メイリオ"/>
              </a:rPr>
              <a:t>での発信を促進した。</a:t>
            </a:r>
          </a:p>
          <a:p>
            <a:r>
              <a:rPr lang="ja-JP" altLang="en-US" sz="1100">
                <a:solidFill>
                  <a:schemeClr val="tx1">
                    <a:lumMod val="75000"/>
                    <a:lumOff val="25000"/>
                  </a:schemeClr>
                </a:solidFill>
                <a:latin typeface="メイリオ"/>
              </a:rPr>
              <a:t>またステージでは企業・参加者を巻き込み、ステージに登壇し、海洋ごみに対する想いを宣言する「</a:t>
            </a:r>
            <a:r>
              <a:rPr lang="en-US" altLang="ja-JP" sz="1100" dirty="0">
                <a:solidFill>
                  <a:schemeClr val="tx1">
                    <a:lumMod val="75000"/>
                    <a:lumOff val="25000"/>
                  </a:schemeClr>
                </a:solidFill>
                <a:latin typeface="メイリオ"/>
              </a:rPr>
              <a:t>UMIOGMI-ZERO</a:t>
            </a:r>
            <a:r>
              <a:rPr lang="ja-JP" altLang="en-US" sz="1100">
                <a:solidFill>
                  <a:schemeClr val="tx1">
                    <a:lumMod val="75000"/>
                    <a:lumOff val="25000"/>
                  </a:schemeClr>
                </a:solidFill>
                <a:latin typeface="メイリオ"/>
              </a:rPr>
              <a:t>宣言」を実施。また、笹川会長、小泉大臣から海洋ごみの問題や、日頃から心がけられることを話してもらい、最後に参加者全員で開会宣言を行って、ごみ拾いを開始した。</a:t>
            </a:r>
            <a:endParaRPr lang="ja-JP" altLang="en-US" sz="1100" dirty="0">
              <a:solidFill>
                <a:schemeClr val="tx1">
                  <a:lumMod val="75000"/>
                  <a:lumOff val="25000"/>
                </a:schemeClr>
              </a:solidFill>
              <a:latin typeface="メイリオ"/>
            </a:endParaRPr>
          </a:p>
        </p:txBody>
      </p:sp>
      <p:sp>
        <p:nvSpPr>
          <p:cNvPr id="18" name="テキスト ボックス 17"/>
          <p:cNvSpPr txBox="1"/>
          <p:nvPr/>
        </p:nvSpPr>
        <p:spPr>
          <a:xfrm>
            <a:off x="351417" y="3000390"/>
            <a:ext cx="5638082" cy="1900520"/>
          </a:xfrm>
          <a:prstGeom prst="rect">
            <a:avLst/>
          </a:prstGeom>
          <a:noFill/>
        </p:spPr>
        <p:txBody>
          <a:bodyPr wrap="none" rtlCol="0">
            <a:spAutoFit/>
          </a:bodyPr>
          <a:lstStyle/>
          <a:p>
            <a:pPr>
              <a:spcBef>
                <a:spcPts val="300"/>
              </a:spcBef>
            </a:pPr>
            <a:r>
              <a:rPr lang="en-US" altLang="ja-JP" sz="1000" dirty="0">
                <a:solidFill>
                  <a:srgbClr val="404040"/>
                </a:solidFill>
                <a:latin typeface="メイリオ"/>
              </a:rPr>
              <a:t>◆</a:t>
            </a:r>
            <a:r>
              <a:rPr lang="ja-JP" altLang="en-US" sz="1000">
                <a:solidFill>
                  <a:srgbClr val="404040"/>
                </a:solidFill>
                <a:latin typeface="メイリオ"/>
              </a:rPr>
              <a:t>企画名：コスプレ</a:t>
            </a:r>
            <a:r>
              <a:rPr lang="en-US" altLang="ja-JP" sz="1000" dirty="0">
                <a:solidFill>
                  <a:srgbClr val="404040"/>
                </a:solidFill>
                <a:latin typeface="メイリオ"/>
              </a:rPr>
              <a:t>de</a:t>
            </a:r>
            <a:r>
              <a:rPr lang="ja-JP" altLang="en-US" sz="1000">
                <a:solidFill>
                  <a:srgbClr val="404040"/>
                </a:solidFill>
                <a:latin typeface="メイリオ"/>
              </a:rPr>
              <a:t>海ごみゼロ大作戦</a:t>
            </a:r>
            <a:r>
              <a:rPr lang="en-US" altLang="ja-JP" sz="1000" dirty="0">
                <a:solidFill>
                  <a:srgbClr val="404040"/>
                </a:solidFill>
                <a:latin typeface="メイリオ"/>
              </a:rPr>
              <a:t>!!2020</a:t>
            </a:r>
            <a:r>
              <a:rPr lang="ja-JP" altLang="en-US" sz="1000">
                <a:solidFill>
                  <a:srgbClr val="404040"/>
                </a:solidFill>
                <a:latin typeface="メイリオ"/>
              </a:rPr>
              <a:t> </a:t>
            </a:r>
            <a:r>
              <a:rPr lang="en-US" altLang="ja-JP" sz="1000" dirty="0">
                <a:solidFill>
                  <a:srgbClr val="404040"/>
                </a:solidFill>
                <a:latin typeface="メイリオ"/>
              </a:rPr>
              <a:t>at</a:t>
            </a:r>
            <a:r>
              <a:rPr lang="ja-JP" altLang="en-US" sz="1000">
                <a:solidFill>
                  <a:srgbClr val="404040"/>
                </a:solidFill>
                <a:latin typeface="メイリオ"/>
              </a:rPr>
              <a:t>東京タワー</a:t>
            </a:r>
            <a:endParaRPr lang="en-US" altLang="ja-JP" sz="1000" dirty="0">
              <a:solidFill>
                <a:srgbClr val="404040"/>
              </a:solidFill>
              <a:latin typeface="メイリオ"/>
            </a:endParaRPr>
          </a:p>
          <a:p>
            <a:pPr>
              <a:spcBef>
                <a:spcPts val="300"/>
              </a:spcBef>
            </a:pPr>
            <a:r>
              <a:rPr lang="en-US" altLang="ja-JP" sz="1000" dirty="0">
                <a:solidFill>
                  <a:srgbClr val="404040"/>
                </a:solidFill>
                <a:latin typeface="メイリオ"/>
              </a:rPr>
              <a:t>◆</a:t>
            </a:r>
            <a:r>
              <a:rPr lang="ja-JP" altLang="en-US" sz="1000" dirty="0">
                <a:solidFill>
                  <a:srgbClr val="404040"/>
                </a:solidFill>
                <a:latin typeface="メイリオ"/>
              </a:rPr>
              <a:t>実施</a:t>
            </a:r>
            <a:r>
              <a:rPr lang="ja-JP" altLang="en-US" sz="1000">
                <a:solidFill>
                  <a:srgbClr val="404040"/>
                </a:solidFill>
                <a:latin typeface="メイリオ"/>
              </a:rPr>
              <a:t>日：</a:t>
            </a:r>
            <a:r>
              <a:rPr lang="en-US" altLang="ja-JP" sz="1000" dirty="0">
                <a:solidFill>
                  <a:srgbClr val="404040"/>
                </a:solidFill>
                <a:latin typeface="メイリオ"/>
              </a:rPr>
              <a:t>2020</a:t>
            </a:r>
            <a:r>
              <a:rPr lang="ja-JP" altLang="en-US" sz="1000">
                <a:solidFill>
                  <a:srgbClr val="404040"/>
                </a:solidFill>
                <a:latin typeface="メイリオ"/>
              </a:rPr>
              <a:t>年</a:t>
            </a:r>
            <a:r>
              <a:rPr lang="en-US" altLang="ja-JP" sz="1000" dirty="0">
                <a:solidFill>
                  <a:srgbClr val="404040"/>
                </a:solidFill>
                <a:latin typeface="メイリオ"/>
              </a:rPr>
              <a:t>9</a:t>
            </a:r>
            <a:r>
              <a:rPr lang="ja-JP" altLang="en-US" sz="1000">
                <a:solidFill>
                  <a:srgbClr val="404040"/>
                </a:solidFill>
                <a:latin typeface="メイリオ"/>
              </a:rPr>
              <a:t>月</a:t>
            </a:r>
            <a:r>
              <a:rPr lang="en-US" altLang="ja-JP" sz="1000" dirty="0">
                <a:solidFill>
                  <a:srgbClr val="404040"/>
                </a:solidFill>
                <a:latin typeface="メイリオ"/>
              </a:rPr>
              <a:t>12</a:t>
            </a:r>
            <a:r>
              <a:rPr lang="ja-JP" altLang="en-US" sz="1000">
                <a:solidFill>
                  <a:srgbClr val="404040"/>
                </a:solidFill>
                <a:latin typeface="メイリオ"/>
              </a:rPr>
              <a:t>日</a:t>
            </a:r>
            <a:r>
              <a:rPr lang="en-US" altLang="ja-JP" sz="1000" dirty="0">
                <a:solidFill>
                  <a:srgbClr val="404040"/>
                </a:solidFill>
                <a:latin typeface="メイリオ"/>
              </a:rPr>
              <a:t>(</a:t>
            </a:r>
            <a:r>
              <a:rPr lang="ja-JP" altLang="en-US" sz="1000">
                <a:solidFill>
                  <a:srgbClr val="404040"/>
                </a:solidFill>
                <a:latin typeface="メイリオ"/>
              </a:rPr>
              <a:t>土</a:t>
            </a:r>
            <a:r>
              <a:rPr lang="en-US" altLang="ja-JP" sz="1000" dirty="0">
                <a:solidFill>
                  <a:srgbClr val="404040"/>
                </a:solidFill>
                <a:latin typeface="メイリオ"/>
              </a:rPr>
              <a:t>) 10:00</a:t>
            </a:r>
            <a:r>
              <a:rPr lang="ja-JP" altLang="en-US" sz="1000" dirty="0">
                <a:solidFill>
                  <a:srgbClr val="404040"/>
                </a:solidFill>
                <a:latin typeface="メイリオ"/>
              </a:rPr>
              <a:t>～</a:t>
            </a:r>
            <a:r>
              <a:rPr lang="en-US" altLang="ja-JP" sz="1000" dirty="0">
                <a:solidFill>
                  <a:srgbClr val="404040"/>
                </a:solidFill>
                <a:latin typeface="メイリオ"/>
              </a:rPr>
              <a:t>18:00</a:t>
            </a:r>
          </a:p>
          <a:p>
            <a:pPr>
              <a:spcBef>
                <a:spcPts val="300"/>
              </a:spcBef>
            </a:pPr>
            <a:r>
              <a:rPr lang="ja-JP" altLang="en-US" sz="1000" dirty="0">
                <a:solidFill>
                  <a:srgbClr val="404040"/>
                </a:solidFill>
                <a:latin typeface="メイリオ"/>
              </a:rPr>
              <a:t>◆</a:t>
            </a:r>
            <a:r>
              <a:rPr lang="ja-JP" altLang="en-US" sz="1000">
                <a:solidFill>
                  <a:srgbClr val="404040"/>
                </a:solidFill>
                <a:latin typeface="メイリオ"/>
              </a:rPr>
              <a:t>会場：東京タワー、芝公園周辺</a:t>
            </a:r>
            <a:endParaRPr lang="zh-TW" altLang="en-US" sz="1000" dirty="0">
              <a:solidFill>
                <a:srgbClr val="404040"/>
              </a:solidFill>
              <a:latin typeface="メイリオ"/>
            </a:endParaRPr>
          </a:p>
          <a:p>
            <a:pPr>
              <a:spcBef>
                <a:spcPts val="300"/>
              </a:spcBef>
            </a:pPr>
            <a:r>
              <a:rPr lang="ja-JP" altLang="en-US" sz="1000" dirty="0">
                <a:solidFill>
                  <a:srgbClr val="404040"/>
                </a:solidFill>
                <a:latin typeface="メイリオ"/>
              </a:rPr>
              <a:t>◆</a:t>
            </a:r>
            <a:r>
              <a:rPr lang="zh-TW" altLang="en-US" sz="1000" dirty="0">
                <a:solidFill>
                  <a:srgbClr val="404040"/>
                </a:solidFill>
                <a:latin typeface="メイリオ"/>
              </a:rPr>
              <a:t>主催：</a:t>
            </a:r>
            <a:r>
              <a:rPr lang="ja-JP" altLang="en-US" sz="1000">
                <a:solidFill>
                  <a:srgbClr val="404040"/>
                </a:solidFill>
                <a:latin typeface="メイリオ"/>
              </a:rPr>
              <a:t>日本財団、環境省、コスプレ海ごみゼロ実行委員会</a:t>
            </a:r>
            <a:endParaRPr lang="en-US" altLang="ja-JP" sz="1000" dirty="0">
              <a:solidFill>
                <a:srgbClr val="404040"/>
              </a:solidFill>
              <a:latin typeface="メイリオ"/>
            </a:endParaRPr>
          </a:p>
          <a:p>
            <a:pPr>
              <a:spcBef>
                <a:spcPts val="300"/>
              </a:spcBef>
            </a:pPr>
            <a:r>
              <a:rPr lang="ja-JP" altLang="en-US" sz="1000">
                <a:solidFill>
                  <a:srgbClr val="404040"/>
                </a:solidFill>
                <a:latin typeface="メイリオ"/>
              </a:rPr>
              <a:t>◆</a:t>
            </a:r>
            <a:r>
              <a:rPr lang="ja-JP" altLang="ja-JP" sz="1000">
                <a:solidFill>
                  <a:srgbClr val="404040"/>
                </a:solidFill>
                <a:latin typeface="メイリオ"/>
              </a:rPr>
              <a:t>協力</a:t>
            </a:r>
            <a:r>
              <a:rPr lang="ja-JP" altLang="en-US" sz="1000">
                <a:solidFill>
                  <a:srgbClr val="404040"/>
                </a:solidFill>
                <a:latin typeface="メイリオ"/>
              </a:rPr>
              <a:t>：</a:t>
            </a:r>
            <a:r>
              <a:rPr lang="ja-JP" altLang="ja-JP" sz="1000">
                <a:solidFill>
                  <a:srgbClr val="404040"/>
                </a:solidFill>
                <a:latin typeface="メイリオ"/>
              </a:rPr>
              <a:t>国土交通省、世界コス</a:t>
            </a:r>
            <a:r>
              <a:rPr lang="ja-JP" altLang="en-US" sz="1000">
                <a:solidFill>
                  <a:srgbClr val="404040"/>
                </a:solidFill>
                <a:latin typeface="メイリオ"/>
              </a:rPr>
              <a:t>プ</a:t>
            </a:r>
            <a:r>
              <a:rPr lang="ja-JP" altLang="ja-JP" sz="1000">
                <a:solidFill>
                  <a:srgbClr val="404040"/>
                </a:solidFill>
                <a:latin typeface="メイリオ"/>
              </a:rPr>
              <a:t>レサミット実行委員会、</a:t>
            </a:r>
            <a:r>
              <a:rPr lang="en-US" altLang="ja-JP" sz="1000" dirty="0">
                <a:solidFill>
                  <a:srgbClr val="404040"/>
                </a:solidFill>
                <a:latin typeface="メイリオ"/>
              </a:rPr>
              <a:t>NPO</a:t>
            </a:r>
            <a:r>
              <a:rPr lang="ja-JP" altLang="ja-JP" sz="1000">
                <a:solidFill>
                  <a:srgbClr val="404040"/>
                </a:solidFill>
                <a:latin typeface="メイリオ"/>
              </a:rPr>
              <a:t>法人国際ボランティア学生協会（</a:t>
            </a:r>
            <a:r>
              <a:rPr lang="en-US" altLang="ja-JP" sz="1000" dirty="0">
                <a:solidFill>
                  <a:srgbClr val="404040"/>
                </a:solidFill>
                <a:latin typeface="メイリオ"/>
              </a:rPr>
              <a:t>IVUSA</a:t>
            </a:r>
            <a:r>
              <a:rPr lang="ja-JP" altLang="ja-JP" sz="1000">
                <a:solidFill>
                  <a:srgbClr val="404040"/>
                </a:solidFill>
                <a:latin typeface="メイリオ"/>
              </a:rPr>
              <a:t>）</a:t>
            </a:r>
            <a:endParaRPr lang="en-US" altLang="ja-JP" sz="1000" dirty="0">
              <a:solidFill>
                <a:srgbClr val="404040"/>
              </a:solidFill>
              <a:latin typeface="メイリオ"/>
            </a:endParaRPr>
          </a:p>
          <a:p>
            <a:pPr>
              <a:spcBef>
                <a:spcPts val="300"/>
              </a:spcBef>
            </a:pPr>
            <a:r>
              <a:rPr lang="en-US" altLang="ja-JP" sz="1000" dirty="0">
                <a:solidFill>
                  <a:srgbClr val="404040"/>
                </a:solidFill>
                <a:latin typeface="メイリオ"/>
              </a:rPr>
              <a:t>◆</a:t>
            </a:r>
            <a:r>
              <a:rPr lang="ja-JP" altLang="en-US" sz="1000">
                <a:solidFill>
                  <a:srgbClr val="404040"/>
                </a:solidFill>
                <a:latin typeface="メイリオ"/>
              </a:rPr>
              <a:t>参加者：コスプレイヤー、カメラマン、企業関係者など約</a:t>
            </a:r>
            <a:r>
              <a:rPr lang="en-US" altLang="ja-JP" sz="1000" dirty="0">
                <a:solidFill>
                  <a:srgbClr val="404040"/>
                </a:solidFill>
                <a:latin typeface="メイリオ"/>
              </a:rPr>
              <a:t>200</a:t>
            </a:r>
            <a:r>
              <a:rPr lang="ja-JP" altLang="en-US" sz="1000">
                <a:solidFill>
                  <a:srgbClr val="404040"/>
                </a:solidFill>
                <a:latin typeface="メイリオ"/>
              </a:rPr>
              <a:t>名　　　</a:t>
            </a:r>
          </a:p>
          <a:p>
            <a:pPr>
              <a:spcBef>
                <a:spcPts val="300"/>
              </a:spcBef>
            </a:pPr>
            <a:r>
              <a:rPr lang="en-US" altLang="ja-JP" sz="1000" dirty="0">
                <a:solidFill>
                  <a:srgbClr val="404040"/>
                </a:solidFill>
                <a:latin typeface="メイリオ"/>
              </a:rPr>
              <a:t>◆</a:t>
            </a:r>
            <a:r>
              <a:rPr lang="ja-JP" altLang="en-US" sz="1000">
                <a:solidFill>
                  <a:srgbClr val="404040"/>
                </a:solidFill>
                <a:latin typeface="メイリオ"/>
              </a:rPr>
              <a:t>特設サイト：</a:t>
            </a:r>
            <a:r>
              <a:rPr lang="en" altLang="ja-JP" sz="1000" dirty="0">
                <a:solidFill>
                  <a:srgbClr val="404040"/>
                </a:solidFill>
                <a:latin typeface="メイリオ"/>
                <a:hlinkClick r:id="rId3">
                  <a:extLst>
                    <a:ext uri="{A12FA001-AC4F-418D-AE19-62706E023703}">
                      <ahyp:hlinkClr xmlns:ahyp="http://schemas.microsoft.com/office/drawing/2018/hyperlinkcolor" val="tx"/>
                    </a:ext>
                  </a:extLst>
                </a:hlinkClick>
              </a:rPr>
              <a:t>https://www.umigomi-worldcosplaysummit.com/index.html</a:t>
            </a:r>
            <a:endParaRPr lang="en" altLang="ja-JP" sz="1000" dirty="0">
              <a:solidFill>
                <a:srgbClr val="404040"/>
              </a:solidFill>
              <a:latin typeface="メイリオ"/>
            </a:endParaRPr>
          </a:p>
          <a:p>
            <a:pPr>
              <a:spcBef>
                <a:spcPts val="300"/>
              </a:spcBef>
            </a:pPr>
            <a:br>
              <a:rPr lang="en" altLang="ja-JP" sz="1000" dirty="0">
                <a:solidFill>
                  <a:srgbClr val="404040"/>
                </a:solidFill>
                <a:latin typeface="メイリオ"/>
              </a:rPr>
            </a:br>
            <a:br>
              <a:rPr lang="en" altLang="ja-JP" sz="1000" dirty="0">
                <a:solidFill>
                  <a:srgbClr val="404040"/>
                </a:solidFill>
                <a:latin typeface="メイリオ"/>
              </a:rPr>
            </a:br>
            <a:endParaRPr lang="ja-JP" altLang="en-US" sz="1000" dirty="0">
              <a:solidFill>
                <a:srgbClr val="404040"/>
              </a:solidFill>
              <a:latin typeface="メイリオ"/>
            </a:endParaRPr>
          </a:p>
        </p:txBody>
      </p:sp>
      <p:cxnSp>
        <p:nvCxnSpPr>
          <p:cNvPr id="20" name="直線コネクタ 19"/>
          <p:cNvCxnSpPr/>
          <p:nvPr/>
        </p:nvCxnSpPr>
        <p:spPr>
          <a:xfrm>
            <a:off x="137584" y="2475584"/>
            <a:ext cx="6561666" cy="0"/>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283499" y="4475745"/>
            <a:ext cx="2014303" cy="24734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ja-JP" altLang="en-US" sz="1200" b="1" dirty="0">
                <a:latin typeface="メイリオ"/>
              </a:rPr>
              <a:t>実施事項</a:t>
            </a:r>
          </a:p>
        </p:txBody>
      </p:sp>
      <p:sp>
        <p:nvSpPr>
          <p:cNvPr id="24" name="テキスト ボックス 23"/>
          <p:cNvSpPr txBox="1"/>
          <p:nvPr/>
        </p:nvSpPr>
        <p:spPr>
          <a:xfrm>
            <a:off x="331159" y="4804467"/>
            <a:ext cx="6122178" cy="1222258"/>
          </a:xfrm>
          <a:prstGeom prst="rect">
            <a:avLst/>
          </a:prstGeom>
          <a:noFill/>
        </p:spPr>
        <p:txBody>
          <a:bodyPr wrap="square" rtlCol="0">
            <a:spAutoFit/>
          </a:bodyPr>
          <a:lstStyle/>
          <a:p>
            <a:pPr>
              <a:lnSpc>
                <a:spcPct val="130000"/>
              </a:lnSpc>
            </a:pPr>
            <a:r>
              <a:rPr lang="ja-JP" altLang="en-US" sz="1050" b="1">
                <a:solidFill>
                  <a:schemeClr val="tx1">
                    <a:lumMod val="85000"/>
                    <a:lumOff val="15000"/>
                  </a:schemeClr>
                </a:solidFill>
                <a:latin typeface="メイリオ"/>
              </a:rPr>
              <a:t>①「海ごみゼロウィーク」キックオオフイベントを兼ねた「コスプレ</a:t>
            </a:r>
            <a:r>
              <a:rPr lang="en-US" altLang="ja-JP" sz="1050" b="1" dirty="0">
                <a:solidFill>
                  <a:schemeClr val="tx1">
                    <a:lumMod val="85000"/>
                    <a:lumOff val="15000"/>
                  </a:schemeClr>
                </a:solidFill>
                <a:latin typeface="メイリオ"/>
              </a:rPr>
              <a:t>de</a:t>
            </a:r>
            <a:r>
              <a:rPr lang="ja-JP" altLang="en-US" sz="1050" b="1">
                <a:solidFill>
                  <a:schemeClr val="tx1">
                    <a:lumMod val="85000"/>
                    <a:lumOff val="15000"/>
                  </a:schemeClr>
                </a:solidFill>
                <a:latin typeface="メイリオ"/>
              </a:rPr>
              <a:t>海ごみゼロ大作戦」　開会式</a:t>
            </a:r>
            <a:endParaRPr lang="ja-JP" altLang="en-US" sz="1050" b="1" dirty="0">
              <a:solidFill>
                <a:schemeClr val="tx1">
                  <a:lumMod val="85000"/>
                  <a:lumOff val="15000"/>
                </a:schemeClr>
              </a:solidFill>
              <a:latin typeface="メイリオ"/>
            </a:endParaRPr>
          </a:p>
          <a:p>
            <a:pPr>
              <a:lnSpc>
                <a:spcPct val="130000"/>
              </a:lnSpc>
            </a:pPr>
            <a:r>
              <a:rPr lang="ja-JP" altLang="en-US" sz="900">
                <a:solidFill>
                  <a:schemeClr val="tx1">
                    <a:lumMod val="85000"/>
                    <a:lumOff val="15000"/>
                  </a:schemeClr>
                </a:solidFill>
                <a:latin typeface="メイリオ"/>
              </a:rPr>
              <a:t>　「海ごみゼロウィークの開会式」を兼ねたステージイベントを実施</a:t>
            </a:r>
            <a:endParaRPr lang="en-US" altLang="ja-JP" sz="900" dirty="0">
              <a:solidFill>
                <a:schemeClr val="tx1">
                  <a:lumMod val="85000"/>
                  <a:lumOff val="15000"/>
                </a:schemeClr>
              </a:solidFill>
              <a:latin typeface="メイリオ"/>
            </a:endParaRPr>
          </a:p>
          <a:p>
            <a:pPr>
              <a:lnSpc>
                <a:spcPct val="130000"/>
              </a:lnSpc>
            </a:pPr>
            <a:endParaRPr lang="en-US" altLang="ja-JP" sz="900" dirty="0">
              <a:solidFill>
                <a:schemeClr val="tx1">
                  <a:lumMod val="85000"/>
                  <a:lumOff val="15000"/>
                </a:schemeClr>
              </a:solidFill>
              <a:latin typeface="メイリオ"/>
            </a:endParaRPr>
          </a:p>
          <a:p>
            <a:pPr>
              <a:lnSpc>
                <a:spcPct val="130000"/>
              </a:lnSpc>
            </a:pPr>
            <a:r>
              <a:rPr lang="ja-JP" altLang="en-US" sz="1050" b="1">
                <a:solidFill>
                  <a:schemeClr val="tx1">
                    <a:lumMod val="85000"/>
                    <a:lumOff val="15000"/>
                  </a:schemeClr>
                </a:solidFill>
                <a:latin typeface="メイリオ"/>
              </a:rPr>
              <a:t>②コスプレごみ拾い＆写真撮影</a:t>
            </a:r>
            <a:endParaRPr lang="ja-JP" altLang="en-US" sz="1050" b="1" dirty="0">
              <a:solidFill>
                <a:schemeClr val="tx1">
                  <a:lumMod val="85000"/>
                  <a:lumOff val="15000"/>
                </a:schemeClr>
              </a:solidFill>
              <a:latin typeface="メイリオ"/>
            </a:endParaRPr>
          </a:p>
          <a:p>
            <a:pPr>
              <a:lnSpc>
                <a:spcPct val="130000"/>
              </a:lnSpc>
            </a:pPr>
            <a:r>
              <a:rPr lang="ja-JP" altLang="en-US" sz="900">
                <a:solidFill>
                  <a:schemeClr val="tx1">
                    <a:lumMod val="85000"/>
                    <a:lumOff val="15000"/>
                  </a:schemeClr>
                </a:solidFill>
                <a:latin typeface="メイリオ"/>
              </a:rPr>
              <a:t>　東京タワー</a:t>
            </a:r>
            <a:r>
              <a:rPr lang="en-US" altLang="ja-JP" sz="900" dirty="0">
                <a:solidFill>
                  <a:schemeClr val="tx1">
                    <a:lumMod val="85000"/>
                    <a:lumOff val="15000"/>
                  </a:schemeClr>
                </a:solidFill>
                <a:latin typeface="メイリオ"/>
              </a:rPr>
              <a:t>&amp;</a:t>
            </a:r>
            <a:r>
              <a:rPr lang="ja-JP" altLang="en-US" sz="900">
                <a:solidFill>
                  <a:schemeClr val="tx1">
                    <a:lumMod val="85000"/>
                    <a:lumOff val="15000"/>
                  </a:schemeClr>
                </a:solidFill>
                <a:latin typeface="メイリオ"/>
              </a:rPr>
              <a:t>芝公園周辺をコスプレをしながらごみ拾い活動を実施。ごみ拾いが終わった参加者から写真撮影を楽しんだ。</a:t>
            </a:r>
            <a:endParaRPr lang="en-US" altLang="ja-JP" sz="900" dirty="0">
              <a:solidFill>
                <a:schemeClr val="tx1">
                  <a:lumMod val="85000"/>
                  <a:lumOff val="15000"/>
                </a:schemeClr>
              </a:solidFill>
              <a:latin typeface="メイリオ"/>
            </a:endParaRPr>
          </a:p>
          <a:p>
            <a:pPr>
              <a:lnSpc>
                <a:spcPct val="130000"/>
              </a:lnSpc>
            </a:pPr>
            <a:endParaRPr lang="en-US" altLang="ja-JP" sz="900" dirty="0">
              <a:solidFill>
                <a:schemeClr val="tx1">
                  <a:lumMod val="85000"/>
                  <a:lumOff val="15000"/>
                </a:schemeClr>
              </a:solidFill>
              <a:latin typeface="メイリオ"/>
            </a:endParaRPr>
          </a:p>
        </p:txBody>
      </p:sp>
      <p:sp>
        <p:nvSpPr>
          <p:cNvPr id="25" name="正方形/長方形 24"/>
          <p:cNvSpPr/>
          <p:nvPr/>
        </p:nvSpPr>
        <p:spPr>
          <a:xfrm>
            <a:off x="-5155" y="9401175"/>
            <a:ext cx="6863155" cy="50765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kumimoji="1" lang="ja-JP" altLang="en-US" sz="1400" b="1" dirty="0">
                <a:latin typeface="メイリオ"/>
              </a:rPr>
              <a:t>実施内容の詳細は次ページからのとおり</a:t>
            </a:r>
            <a:endParaRPr kumimoji="1" lang="en-US" altLang="ja-JP" sz="1400" b="1" dirty="0">
              <a:latin typeface="メイリオ"/>
            </a:endParaRPr>
          </a:p>
        </p:txBody>
      </p:sp>
      <p:sp>
        <p:nvSpPr>
          <p:cNvPr id="26" name="正方形/長方形 25"/>
          <p:cNvSpPr/>
          <p:nvPr/>
        </p:nvSpPr>
        <p:spPr>
          <a:xfrm>
            <a:off x="116635" y="787651"/>
            <a:ext cx="6582616" cy="385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lumMod val="75000"/>
                </a:schemeClr>
              </a:solidFill>
              <a:latin typeface="メイリオ"/>
            </a:endParaRPr>
          </a:p>
        </p:txBody>
      </p:sp>
      <p:sp>
        <p:nvSpPr>
          <p:cNvPr id="27" name="テキスト ボックス 26"/>
          <p:cNvSpPr txBox="1"/>
          <p:nvPr/>
        </p:nvSpPr>
        <p:spPr>
          <a:xfrm>
            <a:off x="1174559" y="827246"/>
            <a:ext cx="3991798" cy="307777"/>
          </a:xfrm>
          <a:prstGeom prst="rect">
            <a:avLst/>
          </a:prstGeom>
          <a:noFill/>
        </p:spPr>
        <p:txBody>
          <a:bodyPr wrap="none" rtlCol="0">
            <a:spAutoFit/>
          </a:bodyPr>
          <a:lstStyle/>
          <a:p>
            <a:r>
              <a:rPr lang="ja-JP" altLang="en-US" sz="1400" b="1">
                <a:solidFill>
                  <a:schemeClr val="accent1">
                    <a:lumMod val="75000"/>
                  </a:schemeClr>
                </a:solidFill>
                <a:latin typeface="メイリオ"/>
              </a:rPr>
              <a:t>コスプレ</a:t>
            </a:r>
            <a:r>
              <a:rPr lang="en-US" altLang="ja-JP" sz="1400" b="1" dirty="0">
                <a:solidFill>
                  <a:schemeClr val="accent1">
                    <a:lumMod val="75000"/>
                  </a:schemeClr>
                </a:solidFill>
                <a:latin typeface="メイリオ"/>
              </a:rPr>
              <a:t>de</a:t>
            </a:r>
            <a:r>
              <a:rPr lang="ja-JP" altLang="en-US" sz="1400" b="1">
                <a:solidFill>
                  <a:schemeClr val="accent1">
                    <a:lumMod val="75000"/>
                  </a:schemeClr>
                </a:solidFill>
                <a:latin typeface="メイリオ"/>
              </a:rPr>
              <a:t>海ごみゼロ大作戦</a:t>
            </a:r>
            <a:r>
              <a:rPr lang="en-US" altLang="ja-JP" sz="1400" b="1" dirty="0">
                <a:solidFill>
                  <a:schemeClr val="accent1">
                    <a:lumMod val="75000"/>
                  </a:schemeClr>
                </a:solidFill>
                <a:latin typeface="メイリオ"/>
              </a:rPr>
              <a:t>!!2020 at</a:t>
            </a:r>
            <a:r>
              <a:rPr lang="ja-JP" altLang="en-US" sz="1400" b="1">
                <a:solidFill>
                  <a:schemeClr val="accent1">
                    <a:lumMod val="75000"/>
                  </a:schemeClr>
                </a:solidFill>
                <a:latin typeface="メイリオ"/>
              </a:rPr>
              <a:t>東京タワー</a:t>
            </a:r>
            <a:endParaRPr kumimoji="1" lang="ja-JP" altLang="en-US" sz="1400" b="1" dirty="0">
              <a:solidFill>
                <a:schemeClr val="accent1">
                  <a:lumMod val="75000"/>
                </a:schemeClr>
              </a:solidFill>
              <a:latin typeface="メイリオ"/>
            </a:endParaRPr>
          </a:p>
        </p:txBody>
      </p:sp>
      <p:sp>
        <p:nvSpPr>
          <p:cNvPr id="30" name="正方形/長方形 29"/>
          <p:cNvSpPr/>
          <p:nvPr/>
        </p:nvSpPr>
        <p:spPr>
          <a:xfrm>
            <a:off x="283499" y="2712821"/>
            <a:ext cx="2014303" cy="24734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ja-JP" altLang="en-US" sz="1200" b="1" dirty="0">
                <a:latin typeface="メイリオ"/>
              </a:rPr>
              <a:t>実施概要</a:t>
            </a:r>
          </a:p>
        </p:txBody>
      </p:sp>
      <p:sp>
        <p:nvSpPr>
          <p:cNvPr id="32" name="スライド番号プレースホルダー 278"/>
          <p:cNvSpPr>
            <a:spLocks noGrp="1"/>
          </p:cNvSpPr>
          <p:nvPr>
            <p:ph type="sldNum" sz="quarter" idx="12"/>
          </p:nvPr>
        </p:nvSpPr>
        <p:spPr>
          <a:xfrm>
            <a:off x="5157192" y="-39554"/>
            <a:ext cx="1600200" cy="527402"/>
          </a:xfrm>
        </p:spPr>
        <p:txBody>
          <a:bodyPr/>
          <a:lstStyle/>
          <a:p>
            <a:fld id="{D2D8002D-B5B0-4BAC-B1F6-782DDCCE6D9C}" type="slidenum">
              <a:rPr kumimoji="1" lang="ja-JP" altLang="en-US" b="1" smtClean="0">
                <a:solidFill>
                  <a:srgbClr val="558ED5"/>
                </a:solidFill>
              </a:rPr>
              <a:pPr/>
              <a:t>1</a:t>
            </a:fld>
            <a:endParaRPr kumimoji="1" lang="ja-JP" altLang="en-US" b="1" dirty="0">
              <a:solidFill>
                <a:srgbClr val="558ED5"/>
              </a:solidFill>
            </a:endParaRPr>
          </a:p>
        </p:txBody>
      </p:sp>
    </p:spTree>
    <p:extLst>
      <p:ext uri="{BB962C8B-B14F-4D97-AF65-F5344CB8AC3E}">
        <p14:creationId xmlns:p14="http://schemas.microsoft.com/office/powerpoint/2010/main" val="407249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スライド番号プレースホルダー 278"/>
          <p:cNvSpPr txBox="1">
            <a:spLocks noGrp="1"/>
          </p:cNvSpPr>
          <p:nvPr>
            <p:ph type="sldNum" sz="quarter" idx="4294967295"/>
          </p:nvPr>
        </p:nvSpPr>
        <p:spPr>
          <a:xfrm>
            <a:off x="6223379" y="57777"/>
            <a:ext cx="534014" cy="35165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558ED5"/>
                </a:solidFill>
              </a:defRPr>
            </a:lvl1pPr>
          </a:lstStyle>
          <a:p>
            <a:fld id="{86CB4B4D-7CA3-9044-876B-883B54F8677D}" type="slidenum">
              <a:t>2</a:t>
            </a:fld>
            <a:endParaRPr/>
          </a:p>
        </p:txBody>
      </p:sp>
      <p:sp>
        <p:nvSpPr>
          <p:cNvPr id="331" name="直線コネクタ 12"/>
          <p:cNvSpPr/>
          <p:nvPr/>
        </p:nvSpPr>
        <p:spPr>
          <a:xfrm>
            <a:off x="0" y="506506"/>
            <a:ext cx="6858000" cy="1"/>
          </a:xfrm>
          <a:prstGeom prst="line">
            <a:avLst/>
          </a:prstGeom>
          <a:ln w="12700">
            <a:solidFill>
              <a:srgbClr val="558ED5"/>
            </a:solidFill>
          </a:ln>
        </p:spPr>
        <p:txBody>
          <a:bodyPr lIns="45719" rIns="45719"/>
          <a:lstStyle/>
          <a:p>
            <a:endParaRPr/>
          </a:p>
        </p:txBody>
      </p:sp>
      <p:sp>
        <p:nvSpPr>
          <p:cNvPr id="332" name="直線コネクタ 58"/>
          <p:cNvSpPr/>
          <p:nvPr/>
        </p:nvSpPr>
        <p:spPr>
          <a:xfrm>
            <a:off x="0" y="553940"/>
            <a:ext cx="6858000" cy="1"/>
          </a:xfrm>
          <a:prstGeom prst="line">
            <a:avLst/>
          </a:prstGeom>
          <a:ln w="12700">
            <a:solidFill>
              <a:srgbClr val="558ED5"/>
            </a:solidFill>
          </a:ln>
        </p:spPr>
        <p:txBody>
          <a:bodyPr lIns="45719" rIns="45719"/>
          <a:lstStyle/>
          <a:p>
            <a:endParaRPr/>
          </a:p>
        </p:txBody>
      </p:sp>
      <p:sp>
        <p:nvSpPr>
          <p:cNvPr id="338" name="※写真キャプション：アワード受賞者との集合写真"/>
          <p:cNvSpPr txBox="1"/>
          <p:nvPr/>
        </p:nvSpPr>
        <p:spPr>
          <a:xfrm>
            <a:off x="395988" y="9417602"/>
            <a:ext cx="1666480" cy="214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10000"/>
              </a:lnSpc>
              <a:defRPr sz="800"/>
            </a:lvl1pPr>
          </a:lstStyle>
          <a:p>
            <a:r>
              <a:rPr lang="ja-JP" altLang="en-US"/>
              <a:t>コスプレ</a:t>
            </a:r>
            <a:r>
              <a:rPr lang="en-US" altLang="ja-JP" dirty="0"/>
              <a:t>de</a:t>
            </a:r>
            <a:r>
              <a:rPr lang="ja-JP" altLang="en-US"/>
              <a:t>海ごみゼロ大作戦写真撮影</a:t>
            </a:r>
            <a:endParaRPr dirty="0"/>
          </a:p>
        </p:txBody>
      </p:sp>
      <p:sp>
        <p:nvSpPr>
          <p:cNvPr id="13" name="テキスト ボックス 12"/>
          <p:cNvSpPr txBox="1"/>
          <p:nvPr/>
        </p:nvSpPr>
        <p:spPr>
          <a:xfrm>
            <a:off x="2241" y="55274"/>
            <a:ext cx="5889754" cy="439110"/>
          </a:xfrm>
          <a:prstGeom prst="rect">
            <a:avLst/>
          </a:prstGeom>
          <a:noFill/>
        </p:spPr>
        <p:txBody>
          <a:bodyPr wrap="none" rtlCol="0" anchor="ctr" anchorCtr="0">
            <a:noAutofit/>
          </a:bodyPr>
          <a:lstStyle/>
          <a:p>
            <a:r>
              <a:rPr lang="ja-JP" altLang="en-US" b="1" dirty="0">
                <a:solidFill>
                  <a:srgbClr val="558ED5"/>
                </a:solidFill>
                <a:ea typeface="Meiryo UI" panose="020B0604030504040204" pitchFamily="50" charset="-128"/>
              </a:rPr>
              <a:t>　</a:t>
            </a:r>
            <a:r>
              <a:rPr lang="en-US" altLang="ja-JP" b="1" dirty="0">
                <a:solidFill>
                  <a:srgbClr val="558ED5"/>
                </a:solidFill>
                <a:ea typeface="Meiryo UI" panose="020B0604030504040204" pitchFamily="50" charset="-128"/>
              </a:rPr>
              <a:t>6.</a:t>
            </a:r>
            <a:r>
              <a:rPr lang="ja-JP" altLang="en-US" b="1">
                <a:solidFill>
                  <a:srgbClr val="558ED5"/>
                </a:solidFill>
                <a:ea typeface="Meiryo UI" panose="020B0604030504040204" pitchFamily="50" charset="-128"/>
              </a:rPr>
              <a:t>コスプレ</a:t>
            </a:r>
            <a:r>
              <a:rPr lang="en-US" altLang="ja-JP" b="1" dirty="0">
                <a:solidFill>
                  <a:srgbClr val="558ED5"/>
                </a:solidFill>
                <a:ea typeface="Meiryo UI" panose="020B0604030504040204" pitchFamily="50" charset="-128"/>
              </a:rPr>
              <a:t>de</a:t>
            </a:r>
            <a:r>
              <a:rPr lang="ja-JP" altLang="en-US" b="1">
                <a:solidFill>
                  <a:srgbClr val="558ED5"/>
                </a:solidFill>
                <a:ea typeface="Meiryo UI" panose="020B0604030504040204" pitchFamily="50" charset="-128"/>
              </a:rPr>
              <a:t>海ごみゼロ</a:t>
            </a:r>
            <a:endParaRPr lang="ja-JP" altLang="en-US" b="1" dirty="0">
              <a:solidFill>
                <a:srgbClr val="558ED5"/>
              </a:solidFill>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3613" y="610264"/>
            <a:ext cx="6894836" cy="523220"/>
          </a:xfrm>
          <a:prstGeom prst="rect">
            <a:avLst/>
          </a:prstGeom>
          <a:noFill/>
        </p:spPr>
        <p:txBody>
          <a:bodyPr wrap="none" rtlCol="0">
            <a:spAutoFit/>
          </a:bodyPr>
          <a:lstStyle/>
          <a:p>
            <a:r>
              <a:rPr lang="ja-JP" altLang="en-US" sz="1400" b="1" dirty="0">
                <a:solidFill>
                  <a:schemeClr val="accent1">
                    <a:lumMod val="75000"/>
                  </a:schemeClr>
                </a:solidFill>
                <a:latin typeface="メイリオ"/>
              </a:rPr>
              <a:t>実施</a:t>
            </a:r>
            <a:r>
              <a:rPr lang="ja-JP" altLang="en-US" sz="1400" b="1">
                <a:solidFill>
                  <a:schemeClr val="accent1">
                    <a:lumMod val="75000"/>
                  </a:schemeClr>
                </a:solidFill>
                <a:latin typeface="メイリオ"/>
              </a:rPr>
              <a:t>事項①</a:t>
            </a:r>
            <a:endParaRPr lang="en-US" altLang="ja-JP" sz="1400" b="1" dirty="0">
              <a:solidFill>
                <a:schemeClr val="accent1">
                  <a:lumMod val="75000"/>
                </a:schemeClr>
              </a:solidFill>
              <a:latin typeface="メイリオ"/>
            </a:endParaRPr>
          </a:p>
          <a:p>
            <a:r>
              <a:rPr lang="ja-JP" altLang="en-US" sz="1400" b="1">
                <a:solidFill>
                  <a:schemeClr val="accent1">
                    <a:lumMod val="75000"/>
                  </a:schemeClr>
                </a:solidFill>
                <a:latin typeface="メイリオ"/>
              </a:rPr>
              <a:t>：「海ごみゼロウィーク」キックオオフイベントを兼ねた「コスプレ</a:t>
            </a:r>
            <a:r>
              <a:rPr lang="en-US" altLang="ja-JP" sz="1400" b="1" dirty="0">
                <a:solidFill>
                  <a:schemeClr val="accent1">
                    <a:lumMod val="75000"/>
                  </a:schemeClr>
                </a:solidFill>
                <a:latin typeface="メイリオ"/>
              </a:rPr>
              <a:t>de</a:t>
            </a:r>
            <a:r>
              <a:rPr lang="ja-JP" altLang="en-US" sz="1400" b="1">
                <a:solidFill>
                  <a:schemeClr val="accent1">
                    <a:lumMod val="75000"/>
                  </a:schemeClr>
                </a:solidFill>
                <a:latin typeface="メイリオ"/>
              </a:rPr>
              <a:t>海ごみゼロ大作戦」　開会式</a:t>
            </a:r>
            <a:endParaRPr lang="ja-JP" altLang="en-US" sz="1400" b="1" dirty="0">
              <a:solidFill>
                <a:schemeClr val="accent1">
                  <a:lumMod val="75000"/>
                </a:schemeClr>
              </a:solidFill>
              <a:latin typeface="メイリオ"/>
            </a:endParaRPr>
          </a:p>
        </p:txBody>
      </p:sp>
      <p:sp>
        <p:nvSpPr>
          <p:cNvPr id="15" name="テキスト ボックス 14"/>
          <p:cNvSpPr txBox="1"/>
          <p:nvPr/>
        </p:nvSpPr>
        <p:spPr>
          <a:xfrm>
            <a:off x="200815" y="1194800"/>
            <a:ext cx="6512724" cy="2077107"/>
          </a:xfrm>
          <a:prstGeom prst="rect">
            <a:avLst/>
          </a:prstGeom>
          <a:noFill/>
        </p:spPr>
        <p:txBody>
          <a:bodyPr wrap="square" rtlCol="0">
            <a:spAutoFit/>
          </a:bodyPr>
          <a:lstStyle/>
          <a:p>
            <a:pPr>
              <a:lnSpc>
                <a:spcPct val="150000"/>
              </a:lnSpc>
            </a:pPr>
            <a:r>
              <a:rPr lang="ja-JP" altLang="ja-JP" sz="1100">
                <a:solidFill>
                  <a:srgbClr val="404040"/>
                </a:solidFill>
                <a:latin typeface="メイリオ"/>
              </a:rPr>
              <a:t>開会式では企業や</a:t>
            </a:r>
            <a:r>
              <a:rPr lang="en-US" altLang="ja-JP" sz="1100" dirty="0">
                <a:solidFill>
                  <a:srgbClr val="404040"/>
                </a:solidFill>
                <a:latin typeface="メイリオ"/>
              </a:rPr>
              <a:t>NPO</a:t>
            </a:r>
            <a:r>
              <a:rPr lang="ja-JP" altLang="ja-JP" sz="1100">
                <a:solidFill>
                  <a:srgbClr val="404040"/>
                </a:solidFill>
                <a:latin typeface="メイリオ"/>
              </a:rPr>
              <a:t>団体、コスプレイヤーの９チームから、「海ごみゼロ宣言」と称して海ごみを減らす意気込みを表明して会場を盛り上げた。「海ごみゼロウィーク」の初日ということで同時刻に全国</a:t>
            </a:r>
            <a:r>
              <a:rPr lang="en-US" altLang="ja-JP" sz="1100" dirty="0">
                <a:solidFill>
                  <a:srgbClr val="404040"/>
                </a:solidFill>
                <a:latin typeface="メイリオ"/>
              </a:rPr>
              <a:t>8</a:t>
            </a:r>
            <a:r>
              <a:rPr lang="ja-JP" altLang="ja-JP" sz="1100">
                <a:solidFill>
                  <a:srgbClr val="404040"/>
                </a:solidFill>
                <a:latin typeface="メイリオ"/>
              </a:rPr>
              <a:t>箇所</a:t>
            </a:r>
            <a:r>
              <a:rPr lang="en-US" altLang="ja-JP" sz="1100" dirty="0">
                <a:solidFill>
                  <a:srgbClr val="404040"/>
                </a:solidFill>
                <a:latin typeface="メイリオ"/>
              </a:rPr>
              <a:t>(</a:t>
            </a:r>
            <a:r>
              <a:rPr lang="ja-JP" altLang="ja-JP" sz="1100">
                <a:solidFill>
                  <a:srgbClr val="404040"/>
                </a:solidFill>
                <a:latin typeface="メイリオ"/>
              </a:rPr>
              <a:t>北海道、青森、富山、静岡、兵庫、広島、愛媛、沖縄</a:t>
            </a:r>
            <a:r>
              <a:rPr lang="en-US" altLang="ja-JP" sz="1100" dirty="0">
                <a:solidFill>
                  <a:srgbClr val="404040"/>
                </a:solidFill>
                <a:latin typeface="メイリオ"/>
              </a:rPr>
              <a:t>)</a:t>
            </a:r>
            <a:r>
              <a:rPr lang="ja-JP" altLang="ja-JP" sz="1100">
                <a:solidFill>
                  <a:srgbClr val="404040"/>
                </a:solidFill>
                <a:latin typeface="メイリオ"/>
              </a:rPr>
              <a:t>で行われたごみ拾いイベントともオンラインでつなぎ、「秋の海ごみゼロウィーク」に懸ける想いを全国から東京会場へも届けてもらい、全国一丸となって「海ごみゼロウィーク」を盛り上げるイベントとな</a:t>
            </a:r>
            <a:r>
              <a:rPr lang="ja-JP" altLang="en-US" sz="1100">
                <a:solidFill>
                  <a:srgbClr val="404040"/>
                </a:solidFill>
                <a:latin typeface="メイリオ"/>
              </a:rPr>
              <a:t>った</a:t>
            </a:r>
            <a:r>
              <a:rPr lang="ja-JP" altLang="ja-JP" sz="1100">
                <a:solidFill>
                  <a:srgbClr val="404040"/>
                </a:solidFill>
                <a:latin typeface="メイリオ"/>
              </a:rPr>
              <a:t>。</a:t>
            </a:r>
            <a:endParaRPr lang="en-US" altLang="ja-JP" sz="1100" dirty="0">
              <a:solidFill>
                <a:srgbClr val="404040"/>
              </a:solidFill>
              <a:latin typeface="メイリオ"/>
            </a:endParaRPr>
          </a:p>
          <a:p>
            <a:pPr>
              <a:lnSpc>
                <a:spcPct val="150000"/>
              </a:lnSpc>
            </a:pPr>
            <a:r>
              <a:rPr lang="ja-JP" altLang="ja-JP" sz="1100">
                <a:solidFill>
                  <a:srgbClr val="404040"/>
                </a:solidFill>
                <a:latin typeface="メイリオ"/>
              </a:rPr>
              <a:t>また、「海ごみゼロウィーク」主催者として日本財団の笹川陽平会長、環境省の</a:t>
            </a:r>
            <a:r>
              <a:rPr lang="ja-JP" altLang="en-US" sz="1100">
                <a:solidFill>
                  <a:srgbClr val="404040"/>
                </a:solidFill>
                <a:latin typeface="メイリオ"/>
              </a:rPr>
              <a:t>小泉進次郎</a:t>
            </a:r>
            <a:r>
              <a:rPr lang="ja-JP" altLang="ja-JP" sz="1100">
                <a:solidFill>
                  <a:srgbClr val="404040"/>
                </a:solidFill>
                <a:latin typeface="メイリオ"/>
              </a:rPr>
              <a:t>大臣が登壇して、海ごみを減らすために、まずは陸地のごみを清掃しないといけないという重要性を会場に集まった参加者に呼びかけ、「ごみを拾って、海を守ろう！」の掛け声で清掃活動</a:t>
            </a:r>
            <a:r>
              <a:rPr lang="ja-JP" altLang="en-US" sz="1100">
                <a:solidFill>
                  <a:srgbClr val="404040"/>
                </a:solidFill>
                <a:latin typeface="メイリオ"/>
              </a:rPr>
              <a:t>を</a:t>
            </a:r>
            <a:r>
              <a:rPr lang="ja-JP" altLang="ja-JP" sz="1100">
                <a:solidFill>
                  <a:srgbClr val="404040"/>
                </a:solidFill>
                <a:latin typeface="メイリオ"/>
              </a:rPr>
              <a:t>スタートした。</a:t>
            </a:r>
          </a:p>
          <a:p>
            <a:pPr>
              <a:lnSpc>
                <a:spcPct val="130000"/>
              </a:lnSpc>
            </a:pPr>
            <a:endParaRPr lang="ja-JP" altLang="en-US" sz="1100" dirty="0">
              <a:solidFill>
                <a:srgbClr val="404040"/>
              </a:solidFill>
              <a:latin typeface="メイリオ"/>
            </a:endParaRPr>
          </a:p>
        </p:txBody>
      </p:sp>
      <p:cxnSp>
        <p:nvCxnSpPr>
          <p:cNvPr id="16" name="直線コネクタ 15"/>
          <p:cNvCxnSpPr/>
          <p:nvPr/>
        </p:nvCxnSpPr>
        <p:spPr>
          <a:xfrm>
            <a:off x="137584" y="1138476"/>
            <a:ext cx="6561666" cy="0"/>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81438" y="3133407"/>
            <a:ext cx="1316386" cy="276999"/>
          </a:xfrm>
          <a:prstGeom prst="rect">
            <a:avLst/>
          </a:prstGeom>
          <a:noFill/>
        </p:spPr>
        <p:txBody>
          <a:bodyPr wrap="none" rtlCol="0">
            <a:spAutoFit/>
          </a:bodyPr>
          <a:lstStyle/>
          <a:p>
            <a:r>
              <a:rPr lang="ja-JP" altLang="en-US" sz="1200" b="1">
                <a:solidFill>
                  <a:schemeClr val="accent1">
                    <a:lumMod val="75000"/>
                  </a:schemeClr>
                </a:solidFill>
                <a:latin typeface="メイリオ"/>
              </a:rPr>
              <a:t>■当日プログラム</a:t>
            </a:r>
            <a:endParaRPr kumimoji="1" lang="ja-JP" altLang="en-US" sz="1200" b="1" dirty="0">
              <a:solidFill>
                <a:schemeClr val="accent1">
                  <a:lumMod val="75000"/>
                </a:schemeClr>
              </a:solidFill>
              <a:latin typeface="メイリオ"/>
            </a:endParaRPr>
          </a:p>
        </p:txBody>
      </p:sp>
      <p:sp>
        <p:nvSpPr>
          <p:cNvPr id="17" name="テキスト ボックス 16">
            <a:extLst>
              <a:ext uri="{FF2B5EF4-FFF2-40B4-BE49-F238E27FC236}">
                <a16:creationId xmlns:a16="http://schemas.microsoft.com/office/drawing/2014/main" id="{F5AE80D6-32E8-C149-B149-B984EE69EACD}"/>
              </a:ext>
            </a:extLst>
          </p:cNvPr>
          <p:cNvSpPr txBox="1"/>
          <p:nvPr/>
        </p:nvSpPr>
        <p:spPr>
          <a:xfrm>
            <a:off x="244669" y="3438568"/>
            <a:ext cx="6512724" cy="2602379"/>
          </a:xfrm>
          <a:prstGeom prst="rect">
            <a:avLst/>
          </a:prstGeom>
          <a:noFill/>
        </p:spPr>
        <p:txBody>
          <a:bodyPr wrap="square" rtlCol="0">
            <a:spAutoFit/>
          </a:bodyPr>
          <a:lstStyle/>
          <a:p>
            <a:pPr lvl="0">
              <a:lnSpc>
                <a:spcPct val="115000"/>
              </a:lnSpc>
            </a:pPr>
            <a:r>
              <a:rPr lang="en" altLang="ja-JP" sz="1100" b="1" dirty="0"/>
              <a:t>11:00〜 MC</a:t>
            </a:r>
            <a:r>
              <a:rPr lang="ja-JP" altLang="en-US" sz="1100" b="1"/>
              <a:t>登壇 イベント主旨紹介</a:t>
            </a:r>
          </a:p>
          <a:p>
            <a:pPr lvl="0">
              <a:lnSpc>
                <a:spcPct val="115000"/>
              </a:lnSpc>
            </a:pPr>
            <a:r>
              <a:rPr lang="en-US" altLang="ja-JP" sz="1100" b="1" dirty="0"/>
              <a:t>11:05〜 </a:t>
            </a:r>
            <a:r>
              <a:rPr lang="en" altLang="ja-JP" sz="1100" b="1" dirty="0"/>
              <a:t>UMIGOMI-ZERO</a:t>
            </a:r>
            <a:r>
              <a:rPr lang="ja-JP" altLang="en-US" sz="1100" b="1"/>
              <a:t>宣言（</a:t>
            </a:r>
            <a:r>
              <a:rPr lang="en-US" altLang="ja-JP" sz="1100" b="1" dirty="0"/>
              <a:t>10</a:t>
            </a:r>
            <a:r>
              <a:rPr lang="ja-JP" altLang="en-US" sz="1100" b="1"/>
              <a:t>チーム</a:t>
            </a:r>
            <a:r>
              <a:rPr lang="en-US" altLang="ja-JP" sz="1100" b="1" dirty="0"/>
              <a:t>×60</a:t>
            </a:r>
            <a:r>
              <a:rPr lang="ja-JP" altLang="en-US" sz="1100" b="1"/>
              <a:t>秒）</a:t>
            </a:r>
            <a:endParaRPr lang="ja-JP" altLang="en-US" sz="1100"/>
          </a:p>
          <a:p>
            <a:pPr lvl="0">
              <a:lnSpc>
                <a:spcPct val="115000"/>
              </a:lnSpc>
            </a:pPr>
            <a:r>
              <a:rPr lang="en-US" altLang="ja-JP" sz="1100" b="1" dirty="0"/>
              <a:t>11:15〜 </a:t>
            </a:r>
            <a:r>
              <a:rPr lang="ja-JP" altLang="en-US" sz="1100" b="1"/>
              <a:t>全国ごみ拾い中継</a:t>
            </a:r>
            <a:r>
              <a:rPr lang="en-US" altLang="ja-JP" sz="1100" b="1" dirty="0"/>
              <a:t>(</a:t>
            </a:r>
            <a:r>
              <a:rPr lang="ja-JP" altLang="en-US" sz="1100" b="1"/>
              <a:t>８ヵ所</a:t>
            </a:r>
            <a:r>
              <a:rPr lang="en-US" altLang="ja-JP" sz="1100" b="1" dirty="0"/>
              <a:t>)</a:t>
            </a:r>
            <a:endParaRPr lang="ja-JP" altLang="en-US" sz="1100"/>
          </a:p>
          <a:p>
            <a:pPr lvl="0" indent="457200">
              <a:lnSpc>
                <a:spcPct val="115000"/>
              </a:lnSpc>
            </a:pPr>
            <a:r>
              <a:rPr lang="ja-JP" altLang="en-US" sz="1100"/>
              <a:t>北海道・青森県・富山県・静岡県・兵庫県・広島県・愛媛県・沖縄県　の順</a:t>
            </a:r>
          </a:p>
          <a:p>
            <a:pPr lvl="0">
              <a:lnSpc>
                <a:spcPct val="115000"/>
              </a:lnSpc>
            </a:pPr>
            <a:r>
              <a:rPr lang="en-US" altLang="ja-JP" sz="1100" b="1" dirty="0"/>
              <a:t>11:25〜 </a:t>
            </a:r>
            <a:r>
              <a:rPr lang="en" altLang="ja-JP" sz="1100" b="1" dirty="0"/>
              <a:t>MC</a:t>
            </a:r>
            <a:r>
              <a:rPr lang="ja-JP" altLang="en-US" sz="1100" b="1"/>
              <a:t>よりごみ拾い注意点など案内</a:t>
            </a:r>
            <a:endParaRPr lang="ja-JP" altLang="en-US" sz="1100"/>
          </a:p>
          <a:p>
            <a:pPr lvl="0">
              <a:lnSpc>
                <a:spcPct val="115000"/>
              </a:lnSpc>
            </a:pPr>
            <a:r>
              <a:rPr lang="en-US" altLang="ja-JP" sz="1100" b="1" dirty="0"/>
              <a:t>11:28〜 </a:t>
            </a:r>
            <a:r>
              <a:rPr lang="ja-JP" altLang="en-US" sz="1100" b="1"/>
              <a:t>日本財団　会長　笹川 陽平 登壇</a:t>
            </a:r>
            <a:endParaRPr lang="en-US" altLang="ja-JP" sz="1100" b="1" dirty="0"/>
          </a:p>
          <a:p>
            <a:pPr lvl="0">
              <a:lnSpc>
                <a:spcPct val="115000"/>
              </a:lnSpc>
            </a:pPr>
            <a:r>
              <a:rPr lang="en-US" altLang="ja-JP" sz="1100" b="1" dirty="0"/>
              <a:t>11:29〜 </a:t>
            </a:r>
            <a:r>
              <a:rPr lang="ja-JP" altLang="en-US" sz="1100" b="1"/>
              <a:t>笹川会長　あいさつ</a:t>
            </a:r>
            <a:endParaRPr lang="ja-JP" altLang="en-US" sz="1100"/>
          </a:p>
          <a:p>
            <a:pPr lvl="0">
              <a:lnSpc>
                <a:spcPct val="115000"/>
              </a:lnSpc>
            </a:pPr>
            <a:r>
              <a:rPr lang="en-US" altLang="ja-JP" sz="1100" b="1" dirty="0"/>
              <a:t>11:35〜 </a:t>
            </a:r>
            <a:r>
              <a:rPr lang="ja-JP" altLang="en-US" sz="1100" b="1"/>
              <a:t>環境大臣 小泉 進次郎 登壇</a:t>
            </a:r>
            <a:endParaRPr lang="en-US" altLang="ja-JP" sz="1100" b="1" dirty="0"/>
          </a:p>
          <a:p>
            <a:pPr lvl="0">
              <a:lnSpc>
                <a:spcPct val="115000"/>
              </a:lnSpc>
            </a:pPr>
            <a:r>
              <a:rPr lang="en-US" altLang="ja-JP" sz="1100" b="1" dirty="0"/>
              <a:t>11:36〜 </a:t>
            </a:r>
            <a:r>
              <a:rPr lang="ja-JP" altLang="en-US" sz="1100" b="1"/>
              <a:t>環境大臣　あいさつ</a:t>
            </a:r>
            <a:endParaRPr lang="ja-JP" altLang="en-US" sz="1100"/>
          </a:p>
          <a:p>
            <a:pPr lvl="0">
              <a:lnSpc>
                <a:spcPct val="115000"/>
              </a:lnSpc>
            </a:pPr>
            <a:r>
              <a:rPr lang="en-US" altLang="ja-JP" sz="1100" b="1" dirty="0"/>
              <a:t>11:42〜 </a:t>
            </a:r>
            <a:r>
              <a:rPr lang="ja-JP" altLang="en-US" sz="1100" b="1"/>
              <a:t>笹川会長・環境大臣の掛け合い</a:t>
            </a:r>
            <a:endParaRPr lang="ja-JP" altLang="en-US" sz="1100"/>
          </a:p>
          <a:p>
            <a:pPr lvl="0">
              <a:lnSpc>
                <a:spcPct val="115000"/>
              </a:lnSpc>
            </a:pPr>
            <a:r>
              <a:rPr lang="en-US" altLang="ja-JP" sz="1100" b="1" dirty="0"/>
              <a:t>11:50〜 </a:t>
            </a:r>
            <a:r>
              <a:rPr lang="ja-JP" altLang="en-US" sz="1100" b="1"/>
              <a:t>写真撮影　</a:t>
            </a:r>
            <a:endParaRPr lang="en-US" altLang="ja-JP" sz="1100" b="1" dirty="0"/>
          </a:p>
          <a:p>
            <a:pPr lvl="0">
              <a:lnSpc>
                <a:spcPct val="115000"/>
              </a:lnSpc>
            </a:pPr>
            <a:r>
              <a:rPr lang="en-US" altLang="ja-JP" sz="1100" b="1" dirty="0"/>
              <a:t>11:58〜 </a:t>
            </a:r>
            <a:r>
              <a:rPr lang="ja-JP" altLang="en-US" sz="1100" b="1"/>
              <a:t>会長・大臣による開会宣言</a:t>
            </a:r>
            <a:endParaRPr lang="en-US" altLang="ja-JP" sz="1100" b="1" dirty="0"/>
          </a:p>
          <a:p>
            <a:pPr lvl="0">
              <a:lnSpc>
                <a:spcPct val="115000"/>
              </a:lnSpc>
            </a:pPr>
            <a:r>
              <a:rPr lang="en-US" altLang="ja-JP" sz="1100" b="1" dirty="0"/>
              <a:t>12:00〜 </a:t>
            </a:r>
            <a:r>
              <a:rPr lang="ja-JP" altLang="en-US" sz="1100" b="1"/>
              <a:t>ごみ拾いスタート（出発式終了）</a:t>
            </a:r>
          </a:p>
        </p:txBody>
      </p:sp>
      <p:pic>
        <p:nvPicPr>
          <p:cNvPr id="20" name="図 19">
            <a:extLst>
              <a:ext uri="{FF2B5EF4-FFF2-40B4-BE49-F238E27FC236}">
                <a16:creationId xmlns:a16="http://schemas.microsoft.com/office/drawing/2014/main" id="{A9EC70B9-24A8-5A4D-8E22-5F5896C6CE6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669" y="6040947"/>
            <a:ext cx="6277665" cy="3270663"/>
          </a:xfrm>
          <a:prstGeom prst="rect">
            <a:avLst/>
          </a:prstGeom>
        </p:spPr>
      </p:pic>
    </p:spTree>
    <p:extLst>
      <p:ext uri="{BB962C8B-B14F-4D97-AF65-F5344CB8AC3E}">
        <p14:creationId xmlns:p14="http://schemas.microsoft.com/office/powerpoint/2010/main" val="162558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717" y="2888345"/>
            <a:ext cx="3429144" cy="307777"/>
          </a:xfrm>
          <a:prstGeom prst="rect">
            <a:avLst/>
          </a:prstGeom>
          <a:noFill/>
        </p:spPr>
        <p:txBody>
          <a:bodyPr wrap="none" rtlCol="0">
            <a:spAutoFit/>
          </a:bodyPr>
          <a:lstStyle/>
          <a:p>
            <a:r>
              <a:rPr lang="ja-JP" altLang="en-US" sz="1400" b="1" dirty="0">
                <a:solidFill>
                  <a:schemeClr val="accent1">
                    <a:lumMod val="75000"/>
                  </a:schemeClr>
                </a:solidFill>
                <a:latin typeface="メイリオ"/>
              </a:rPr>
              <a:t>実施事項</a:t>
            </a:r>
            <a:r>
              <a:rPr lang="ja-JP" altLang="en-US" sz="1400" b="1">
                <a:solidFill>
                  <a:schemeClr val="accent1">
                    <a:lumMod val="75000"/>
                  </a:schemeClr>
                </a:solidFill>
                <a:latin typeface="メイリオ"/>
              </a:rPr>
              <a:t>②：コスプレごみ拾い</a:t>
            </a:r>
            <a:r>
              <a:rPr lang="en-US" altLang="ja-JP" sz="1400" b="1" dirty="0">
                <a:solidFill>
                  <a:schemeClr val="accent1">
                    <a:lumMod val="75000"/>
                  </a:schemeClr>
                </a:solidFill>
                <a:latin typeface="メイリオ"/>
              </a:rPr>
              <a:t>&amp;</a:t>
            </a:r>
            <a:r>
              <a:rPr lang="ja-JP" altLang="en-US" sz="1400" b="1">
                <a:solidFill>
                  <a:schemeClr val="accent1">
                    <a:lumMod val="75000"/>
                  </a:schemeClr>
                </a:solidFill>
                <a:latin typeface="メイリオ"/>
              </a:rPr>
              <a:t>写真撮影</a:t>
            </a:r>
            <a:endParaRPr lang="ja-JP" altLang="en-US" sz="1400" b="1" dirty="0">
              <a:solidFill>
                <a:schemeClr val="accent1">
                  <a:lumMod val="75000"/>
                </a:schemeClr>
              </a:solidFill>
              <a:latin typeface="メイリオ"/>
            </a:endParaRPr>
          </a:p>
        </p:txBody>
      </p:sp>
      <p:sp>
        <p:nvSpPr>
          <p:cNvPr id="17" name="テキスト ボックス 16"/>
          <p:cNvSpPr txBox="1"/>
          <p:nvPr/>
        </p:nvSpPr>
        <p:spPr>
          <a:xfrm>
            <a:off x="244669" y="3302655"/>
            <a:ext cx="6512724" cy="993734"/>
          </a:xfrm>
          <a:prstGeom prst="rect">
            <a:avLst/>
          </a:prstGeom>
          <a:noFill/>
        </p:spPr>
        <p:txBody>
          <a:bodyPr wrap="square" rtlCol="0">
            <a:spAutoFit/>
          </a:bodyPr>
          <a:lstStyle/>
          <a:p>
            <a:pPr>
              <a:lnSpc>
                <a:spcPct val="130000"/>
              </a:lnSpc>
            </a:pPr>
            <a:r>
              <a:rPr lang="ja-JP" altLang="ja-JP" sz="1100">
                <a:solidFill>
                  <a:srgbClr val="404040"/>
                </a:solidFill>
                <a:latin typeface="メイリオ"/>
              </a:rPr>
              <a:t>イベント当日は、様々なコスプレファンが集い、ごみ拾いとコスプレ撮影を楽し</a:t>
            </a:r>
            <a:r>
              <a:rPr lang="ja-JP" altLang="en-US" sz="1100">
                <a:solidFill>
                  <a:srgbClr val="404040"/>
                </a:solidFill>
                <a:latin typeface="メイリオ"/>
              </a:rPr>
              <a:t>んだ</a:t>
            </a:r>
            <a:r>
              <a:rPr lang="ja-JP" altLang="ja-JP" sz="1100">
                <a:solidFill>
                  <a:srgbClr val="404040"/>
                </a:solidFill>
                <a:latin typeface="メイリオ"/>
              </a:rPr>
              <a:t>。生憎の雨の中、ごみ拾いに参加した人数は総勢約</a:t>
            </a:r>
            <a:r>
              <a:rPr lang="en-US" altLang="ja-JP" sz="1100" dirty="0">
                <a:solidFill>
                  <a:srgbClr val="404040"/>
                </a:solidFill>
                <a:latin typeface="メイリオ"/>
              </a:rPr>
              <a:t>200</a:t>
            </a:r>
            <a:r>
              <a:rPr lang="ja-JP" altLang="ja-JP" sz="1100">
                <a:solidFill>
                  <a:srgbClr val="404040"/>
                </a:solidFill>
                <a:latin typeface="メイリオ"/>
              </a:rPr>
              <a:t>名にのぼり、東京タワー周辺で回収したごみの量は</a:t>
            </a:r>
            <a:r>
              <a:rPr lang="en-US" altLang="ja-JP" sz="1100" dirty="0">
                <a:solidFill>
                  <a:srgbClr val="404040"/>
                </a:solidFill>
                <a:latin typeface="メイリオ"/>
              </a:rPr>
              <a:t>30</a:t>
            </a:r>
            <a:r>
              <a:rPr lang="ja-JP" altLang="ja-JP" sz="1100">
                <a:solidFill>
                  <a:srgbClr val="404040"/>
                </a:solidFill>
                <a:latin typeface="メイリオ"/>
              </a:rPr>
              <a:t>リットルのごみ袋が</a:t>
            </a:r>
            <a:r>
              <a:rPr lang="en-US" altLang="ja-JP" sz="1100" dirty="0">
                <a:solidFill>
                  <a:srgbClr val="404040"/>
                </a:solidFill>
                <a:latin typeface="メイリオ"/>
              </a:rPr>
              <a:t>48</a:t>
            </a:r>
            <a:r>
              <a:rPr lang="ja-JP" altLang="ja-JP" sz="1100">
                <a:solidFill>
                  <a:srgbClr val="404040"/>
                </a:solidFill>
                <a:latin typeface="メイリオ"/>
              </a:rPr>
              <a:t>個分におよ</a:t>
            </a:r>
            <a:r>
              <a:rPr lang="ja-JP" altLang="en-US" sz="1100">
                <a:solidFill>
                  <a:srgbClr val="404040"/>
                </a:solidFill>
                <a:latin typeface="メイリオ"/>
              </a:rPr>
              <a:t>んだ。</a:t>
            </a:r>
            <a:endParaRPr lang="en-US" altLang="ja-JP" sz="1100" dirty="0">
              <a:solidFill>
                <a:srgbClr val="404040"/>
              </a:solidFill>
              <a:latin typeface="メイリオ"/>
            </a:endParaRPr>
          </a:p>
          <a:p>
            <a:pPr>
              <a:lnSpc>
                <a:spcPct val="130000"/>
              </a:lnSpc>
            </a:pPr>
            <a:r>
              <a:rPr lang="ja-JP" altLang="ja-JP" sz="1100">
                <a:solidFill>
                  <a:srgbClr val="404040"/>
                </a:solidFill>
                <a:latin typeface="メイリオ"/>
              </a:rPr>
              <a:t>清掃後、綺麗になった東京タワー・芝公園周辺で、ごみ拾いを終えた参加者から順にコスプレ撮影を楽し</a:t>
            </a:r>
            <a:r>
              <a:rPr lang="ja-JP" altLang="en-US" sz="1100">
                <a:solidFill>
                  <a:srgbClr val="404040"/>
                </a:solidFill>
                <a:latin typeface="メイリオ"/>
              </a:rPr>
              <a:t>んだ</a:t>
            </a:r>
            <a:r>
              <a:rPr lang="ja-JP" altLang="ja-JP" sz="1100">
                <a:solidFill>
                  <a:srgbClr val="404040"/>
                </a:solidFill>
                <a:latin typeface="メイリオ"/>
              </a:rPr>
              <a:t>。</a:t>
            </a:r>
            <a:endParaRPr lang="en-US" altLang="ja-JP" sz="1100" dirty="0">
              <a:solidFill>
                <a:srgbClr val="404040"/>
              </a:solidFill>
              <a:latin typeface="メイリオ"/>
            </a:endParaRPr>
          </a:p>
          <a:p>
            <a:pPr>
              <a:lnSpc>
                <a:spcPct val="130000"/>
              </a:lnSpc>
            </a:pPr>
            <a:endParaRPr lang="ja-JP" altLang="en-US" sz="1100" dirty="0">
              <a:solidFill>
                <a:srgbClr val="404040"/>
              </a:solidFill>
              <a:latin typeface="メイリオ"/>
            </a:endParaRPr>
          </a:p>
        </p:txBody>
      </p:sp>
      <p:cxnSp>
        <p:nvCxnSpPr>
          <p:cNvPr id="18" name="直線コネクタ 17"/>
          <p:cNvCxnSpPr/>
          <p:nvPr/>
        </p:nvCxnSpPr>
        <p:spPr>
          <a:xfrm>
            <a:off x="288158" y="3221634"/>
            <a:ext cx="6308896" cy="0"/>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19" name="表 18"/>
          <p:cNvGraphicFramePr>
            <a:graphicFrameLocks noGrp="1"/>
          </p:cNvGraphicFramePr>
          <p:nvPr>
            <p:extLst>
              <p:ext uri="{D42A27DB-BD31-4B8C-83A1-F6EECF244321}">
                <p14:modId xmlns:p14="http://schemas.microsoft.com/office/powerpoint/2010/main" val="1733162851"/>
              </p:ext>
            </p:extLst>
          </p:nvPr>
        </p:nvGraphicFramePr>
        <p:xfrm>
          <a:off x="288158" y="4102923"/>
          <a:ext cx="6308896" cy="965835"/>
        </p:xfrm>
        <a:graphic>
          <a:graphicData uri="http://schemas.openxmlformats.org/drawingml/2006/table">
            <a:tbl>
              <a:tblPr firstRow="1" bandRow="1">
                <a:tableStyleId>{5C22544A-7EE6-4342-B048-85BDC9FD1C3A}</a:tableStyleId>
              </a:tblPr>
              <a:tblGrid>
                <a:gridCol w="1574388">
                  <a:extLst>
                    <a:ext uri="{9D8B030D-6E8A-4147-A177-3AD203B41FA5}">
                      <a16:colId xmlns:a16="http://schemas.microsoft.com/office/drawing/2014/main" val="20000"/>
                    </a:ext>
                  </a:extLst>
                </a:gridCol>
                <a:gridCol w="4734508">
                  <a:extLst>
                    <a:ext uri="{9D8B030D-6E8A-4147-A177-3AD203B41FA5}">
                      <a16:colId xmlns:a16="http://schemas.microsoft.com/office/drawing/2014/main" val="20001"/>
                    </a:ext>
                  </a:extLst>
                </a:gridCol>
              </a:tblGrid>
              <a:tr h="161217">
                <a:tc>
                  <a:txBody>
                    <a:bodyPr/>
                    <a:lstStyle/>
                    <a:p>
                      <a:pPr algn="l">
                        <a:lnSpc>
                          <a:spcPct val="150000"/>
                        </a:lnSpc>
                      </a:pPr>
                      <a:r>
                        <a:rPr kumimoji="1" lang="ja-JP" altLang="en-US" sz="1100" b="1" dirty="0">
                          <a:solidFill>
                            <a:schemeClr val="bg1"/>
                          </a:solidFill>
                          <a:latin typeface="メイリオ" pitchFamily="50" charset="-128"/>
                          <a:ea typeface="メイリオ" pitchFamily="50" charset="-128"/>
                        </a:rPr>
                        <a:t>　実施日時</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lnSpc>
                          <a:spcPct val="150000"/>
                        </a:lnSpc>
                      </a:pPr>
                      <a:r>
                        <a:rPr kumimoji="1" lang="en-US" altLang="ja-JP" sz="1100" b="0" dirty="0">
                          <a:solidFill>
                            <a:schemeClr val="tx1"/>
                          </a:solidFill>
                          <a:latin typeface="メイリオ" pitchFamily="50" charset="-128"/>
                          <a:ea typeface="メイリオ" pitchFamily="50" charset="-128"/>
                        </a:rPr>
                        <a:t>2019</a:t>
                      </a:r>
                      <a:r>
                        <a:rPr kumimoji="1" lang="ja-JP" altLang="en-US" sz="1100" b="0">
                          <a:solidFill>
                            <a:schemeClr val="tx1"/>
                          </a:solidFill>
                          <a:latin typeface="メイリオ" pitchFamily="50" charset="-128"/>
                          <a:ea typeface="メイリオ" pitchFamily="50" charset="-128"/>
                        </a:rPr>
                        <a:t>年</a:t>
                      </a:r>
                      <a:r>
                        <a:rPr kumimoji="1" lang="en-US" altLang="ja-JP" sz="1100" b="0" dirty="0">
                          <a:solidFill>
                            <a:schemeClr val="tx1"/>
                          </a:solidFill>
                          <a:latin typeface="メイリオ" pitchFamily="50" charset="-128"/>
                          <a:ea typeface="メイリオ" pitchFamily="50" charset="-128"/>
                        </a:rPr>
                        <a:t>9</a:t>
                      </a:r>
                      <a:r>
                        <a:rPr kumimoji="1" lang="ja-JP" altLang="en-US" sz="1100" b="0">
                          <a:solidFill>
                            <a:schemeClr val="tx1"/>
                          </a:solidFill>
                          <a:latin typeface="メイリオ" pitchFamily="50" charset="-128"/>
                          <a:ea typeface="メイリオ" pitchFamily="50" charset="-128"/>
                        </a:rPr>
                        <a:t>月</a:t>
                      </a:r>
                      <a:r>
                        <a:rPr kumimoji="1" lang="en-US" altLang="ja-JP" sz="1100" b="0" dirty="0">
                          <a:solidFill>
                            <a:schemeClr val="tx1"/>
                          </a:solidFill>
                          <a:latin typeface="メイリオ" pitchFamily="50" charset="-128"/>
                          <a:ea typeface="メイリオ" pitchFamily="50" charset="-128"/>
                        </a:rPr>
                        <a:t>12</a:t>
                      </a:r>
                      <a:r>
                        <a:rPr kumimoji="1" lang="ja-JP" altLang="en-US" sz="1100" b="0">
                          <a:solidFill>
                            <a:schemeClr val="tx1"/>
                          </a:solidFill>
                          <a:latin typeface="メイリオ" pitchFamily="50" charset="-128"/>
                          <a:ea typeface="メイリオ" pitchFamily="50" charset="-128"/>
                        </a:rPr>
                        <a:t>日（土）</a:t>
                      </a:r>
                      <a:r>
                        <a:rPr kumimoji="1" lang="en-US" altLang="ja-JP" sz="1100" b="0" dirty="0">
                          <a:solidFill>
                            <a:schemeClr val="tx1"/>
                          </a:solidFill>
                          <a:latin typeface="メイリオ" pitchFamily="50" charset="-128"/>
                          <a:ea typeface="メイリオ" pitchFamily="50" charset="-128"/>
                        </a:rPr>
                        <a:t>12:00</a:t>
                      </a:r>
                      <a:r>
                        <a:rPr kumimoji="1" lang="ja-JP" altLang="en-US" sz="1100" b="0">
                          <a:solidFill>
                            <a:schemeClr val="tx1"/>
                          </a:solidFill>
                          <a:latin typeface="メイリオ" pitchFamily="50" charset="-128"/>
                          <a:ea typeface="メイリオ" pitchFamily="50" charset="-128"/>
                        </a:rPr>
                        <a:t>～</a:t>
                      </a:r>
                      <a:r>
                        <a:rPr kumimoji="1" lang="en-US" altLang="ja-JP" sz="1100" b="0" dirty="0">
                          <a:solidFill>
                            <a:schemeClr val="tx1"/>
                          </a:solidFill>
                          <a:latin typeface="メイリオ" pitchFamily="50" charset="-128"/>
                          <a:ea typeface="メイリオ" pitchFamily="50" charset="-128"/>
                        </a:rPr>
                        <a:t>18:00</a:t>
                      </a:r>
                      <a:endParaRPr kumimoji="1" lang="ja-JP" altLang="en-US" sz="1100" b="0" dirty="0">
                        <a:solidFill>
                          <a:schemeClr val="tx1"/>
                        </a:solidFill>
                        <a:latin typeface="メイリオ" pitchFamily="50" charset="-128"/>
                        <a:ea typeface="メイリオ"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1217">
                <a:tc>
                  <a:txBody>
                    <a:bodyPr/>
                    <a:lstStyle/>
                    <a:p>
                      <a:pPr algn="l">
                        <a:lnSpc>
                          <a:spcPct val="150000"/>
                        </a:lnSpc>
                      </a:pPr>
                      <a:r>
                        <a:rPr kumimoji="1" lang="ja-JP" altLang="en-US" sz="1100" b="1" dirty="0">
                          <a:solidFill>
                            <a:schemeClr val="bg1"/>
                          </a:solidFill>
                          <a:latin typeface="メイリオ" pitchFamily="50" charset="-128"/>
                          <a:ea typeface="メイリオ" pitchFamily="50" charset="-128"/>
                        </a:rPr>
                        <a:t>　実施場所</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lnSpc>
                          <a:spcPct val="150000"/>
                        </a:lnSpc>
                      </a:pPr>
                      <a:r>
                        <a:rPr kumimoji="1" lang="ja-JP" altLang="en-US" sz="1100" b="0">
                          <a:solidFill>
                            <a:schemeClr val="tx1"/>
                          </a:solidFill>
                          <a:latin typeface="メイリオ" pitchFamily="50" charset="-128"/>
                          <a:ea typeface="メイリオ" pitchFamily="50" charset="-128"/>
                        </a:rPr>
                        <a:t>東京タワー、芝公園周辺</a:t>
                      </a:r>
                      <a:endParaRPr kumimoji="1" lang="en-US" altLang="ja-JP" sz="1100" b="0" dirty="0">
                        <a:solidFill>
                          <a:schemeClr val="tx1"/>
                        </a:solidFill>
                        <a:latin typeface="メイリオ" pitchFamily="50" charset="-128"/>
                        <a:ea typeface="メイリオ"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713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bg1"/>
                          </a:solidFill>
                          <a:latin typeface="メイリオ" pitchFamily="50" charset="-128"/>
                          <a:ea typeface="メイリオ" pitchFamily="50" charset="-128"/>
                        </a:rPr>
                        <a:t>　参加者</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lnSpc>
                          <a:spcPct val="150000"/>
                        </a:lnSpc>
                      </a:pPr>
                      <a:r>
                        <a:rPr kumimoji="1" lang="ja-JP" altLang="en-US" sz="1100" b="0">
                          <a:solidFill>
                            <a:schemeClr val="tx1"/>
                          </a:solidFill>
                          <a:latin typeface="メイリオ" pitchFamily="50" charset="-128"/>
                          <a:ea typeface="メイリオ" pitchFamily="50" charset="-128"/>
                        </a:rPr>
                        <a:t>コスプレイヤー、カメラマン、企業参加者約</a:t>
                      </a:r>
                      <a:r>
                        <a:rPr kumimoji="1" lang="en-US" altLang="ja-JP" sz="1100" b="0" dirty="0">
                          <a:solidFill>
                            <a:schemeClr val="tx1"/>
                          </a:solidFill>
                          <a:latin typeface="メイリオ" pitchFamily="50" charset="-128"/>
                          <a:ea typeface="メイリオ" pitchFamily="50" charset="-128"/>
                        </a:rPr>
                        <a:t>200</a:t>
                      </a:r>
                      <a:r>
                        <a:rPr kumimoji="1" lang="ja-JP" altLang="en-US" sz="1100" b="0">
                          <a:solidFill>
                            <a:schemeClr val="tx1"/>
                          </a:solidFill>
                          <a:latin typeface="メイリオ" pitchFamily="50" charset="-128"/>
                          <a:ea typeface="メイリオ" pitchFamily="50" charset="-128"/>
                        </a:rPr>
                        <a:t>名</a:t>
                      </a:r>
                      <a:endParaRPr kumimoji="1" lang="ja-JP" altLang="en-US" sz="1100" b="0" dirty="0">
                        <a:solidFill>
                          <a:schemeClr val="tx1"/>
                        </a:solidFill>
                        <a:latin typeface="メイリオ" pitchFamily="50" charset="-128"/>
                        <a:ea typeface="メイリオ"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58" name="スライド番号プレースホルダー 278"/>
          <p:cNvSpPr txBox="1">
            <a:spLocks noGrp="1"/>
          </p:cNvSpPr>
          <p:nvPr>
            <p:ph type="sldNum" sz="quarter" idx="4294967295"/>
          </p:nvPr>
        </p:nvSpPr>
        <p:spPr>
          <a:xfrm>
            <a:off x="6168788" y="57777"/>
            <a:ext cx="588605" cy="338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558ED5"/>
                </a:solidFill>
              </a:defRPr>
            </a:lvl1pPr>
          </a:lstStyle>
          <a:p>
            <a:fld id="{86CB4B4D-7CA3-9044-876B-883B54F8677D}" type="slidenum">
              <a:t>3</a:t>
            </a:fld>
            <a:endParaRPr dirty="0"/>
          </a:p>
        </p:txBody>
      </p:sp>
      <p:sp>
        <p:nvSpPr>
          <p:cNvPr id="359" name="直線コネクタ 12"/>
          <p:cNvSpPr/>
          <p:nvPr/>
        </p:nvSpPr>
        <p:spPr>
          <a:xfrm>
            <a:off x="0" y="506506"/>
            <a:ext cx="6858000" cy="1"/>
          </a:xfrm>
          <a:prstGeom prst="line">
            <a:avLst/>
          </a:prstGeom>
          <a:ln w="12700">
            <a:solidFill>
              <a:srgbClr val="558ED5"/>
            </a:solidFill>
          </a:ln>
        </p:spPr>
        <p:txBody>
          <a:bodyPr lIns="45719" rIns="45719"/>
          <a:lstStyle/>
          <a:p>
            <a:endParaRPr/>
          </a:p>
        </p:txBody>
      </p:sp>
      <p:sp>
        <p:nvSpPr>
          <p:cNvPr id="360" name="直線コネクタ 58"/>
          <p:cNvSpPr/>
          <p:nvPr/>
        </p:nvSpPr>
        <p:spPr>
          <a:xfrm>
            <a:off x="0" y="553940"/>
            <a:ext cx="6858000" cy="1"/>
          </a:xfrm>
          <a:prstGeom prst="line">
            <a:avLst/>
          </a:prstGeom>
          <a:ln w="12700">
            <a:solidFill>
              <a:srgbClr val="558ED5"/>
            </a:solidFill>
          </a:ln>
        </p:spPr>
        <p:txBody>
          <a:bodyPr lIns="45719" rIns="45719"/>
          <a:lstStyle/>
          <a:p>
            <a:endParaRPr/>
          </a:p>
        </p:txBody>
      </p:sp>
      <p:sp>
        <p:nvSpPr>
          <p:cNvPr id="10" name="テキスト ボックス 9"/>
          <p:cNvSpPr txBox="1"/>
          <p:nvPr/>
        </p:nvSpPr>
        <p:spPr>
          <a:xfrm>
            <a:off x="2241" y="55274"/>
            <a:ext cx="5889754" cy="439110"/>
          </a:xfrm>
          <a:prstGeom prst="rect">
            <a:avLst/>
          </a:prstGeom>
          <a:noFill/>
        </p:spPr>
        <p:txBody>
          <a:bodyPr wrap="none" rtlCol="0" anchor="ctr" anchorCtr="0">
            <a:noAutofit/>
          </a:bodyPr>
          <a:lstStyle/>
          <a:p>
            <a:r>
              <a:rPr lang="ja-JP" altLang="en-US" b="1" dirty="0">
                <a:solidFill>
                  <a:srgbClr val="558ED5"/>
                </a:solidFill>
                <a:ea typeface="Meiryo UI" panose="020B0604030504040204" pitchFamily="50" charset="-128"/>
              </a:rPr>
              <a:t>　</a:t>
            </a:r>
            <a:r>
              <a:rPr lang="en-US" altLang="ja-JP" b="1" dirty="0">
                <a:solidFill>
                  <a:srgbClr val="558ED5"/>
                </a:solidFill>
                <a:ea typeface="Meiryo UI" panose="020B0604030504040204" pitchFamily="50" charset="-128"/>
              </a:rPr>
              <a:t>6.</a:t>
            </a:r>
            <a:r>
              <a:rPr lang="ja-JP" altLang="en-US" b="1">
                <a:solidFill>
                  <a:srgbClr val="558ED5"/>
                </a:solidFill>
                <a:ea typeface="Meiryo UI" panose="020B0604030504040204" pitchFamily="50" charset="-128"/>
              </a:rPr>
              <a:t>コスプレ</a:t>
            </a:r>
            <a:r>
              <a:rPr lang="en-US" altLang="ja-JP" b="1" dirty="0">
                <a:solidFill>
                  <a:srgbClr val="558ED5"/>
                </a:solidFill>
                <a:ea typeface="Meiryo UI" panose="020B0604030504040204" pitchFamily="50" charset="-128"/>
              </a:rPr>
              <a:t>de</a:t>
            </a:r>
            <a:r>
              <a:rPr lang="ja-JP" altLang="en-US" b="1">
                <a:solidFill>
                  <a:srgbClr val="558ED5"/>
                </a:solidFill>
                <a:ea typeface="Meiryo UI" panose="020B0604030504040204" pitchFamily="50" charset="-128"/>
              </a:rPr>
              <a:t>海ごみゼロ</a:t>
            </a:r>
            <a:endParaRPr lang="ja-JP" altLang="en-US" b="1" dirty="0">
              <a:solidFill>
                <a:srgbClr val="558ED5"/>
              </a:solidFill>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76861" y="717242"/>
            <a:ext cx="800219" cy="276999"/>
          </a:xfrm>
          <a:prstGeom prst="rect">
            <a:avLst/>
          </a:prstGeom>
          <a:noFill/>
        </p:spPr>
        <p:txBody>
          <a:bodyPr wrap="none" rtlCol="0">
            <a:spAutoFit/>
          </a:bodyPr>
          <a:lstStyle/>
          <a:p>
            <a:r>
              <a:rPr lang="ja-JP" altLang="en-US" sz="1200" b="1" dirty="0">
                <a:solidFill>
                  <a:schemeClr val="accent1">
                    <a:lumMod val="75000"/>
                  </a:schemeClr>
                </a:solidFill>
                <a:latin typeface="メイリオ"/>
              </a:rPr>
              <a:t>■登壇者</a:t>
            </a:r>
            <a:endParaRPr kumimoji="1" lang="ja-JP" altLang="en-US" sz="1200" b="1" dirty="0">
              <a:solidFill>
                <a:schemeClr val="accent1">
                  <a:lumMod val="75000"/>
                </a:schemeClr>
              </a:solidFill>
              <a:latin typeface="メイリオ"/>
            </a:endParaRPr>
          </a:p>
        </p:txBody>
      </p:sp>
      <p:graphicFrame>
        <p:nvGraphicFramePr>
          <p:cNvPr id="16" name="表 4"/>
          <p:cNvGraphicFramePr/>
          <p:nvPr>
            <p:extLst>
              <p:ext uri="{D42A27DB-BD31-4B8C-83A1-F6EECF244321}">
                <p14:modId xmlns:p14="http://schemas.microsoft.com/office/powerpoint/2010/main" val="3984206539"/>
              </p:ext>
            </p:extLst>
          </p:nvPr>
        </p:nvGraphicFramePr>
        <p:xfrm>
          <a:off x="481948" y="999879"/>
          <a:ext cx="5410047" cy="708660"/>
        </p:xfrm>
        <a:graphic>
          <a:graphicData uri="http://schemas.openxmlformats.org/drawingml/2006/table">
            <a:tbl>
              <a:tblPr firstRow="1" bandRow="1"/>
              <a:tblGrid>
                <a:gridCol w="3659222">
                  <a:extLst>
                    <a:ext uri="{9D8B030D-6E8A-4147-A177-3AD203B41FA5}">
                      <a16:colId xmlns:a16="http://schemas.microsoft.com/office/drawing/2014/main" val="20000"/>
                    </a:ext>
                  </a:extLst>
                </a:gridCol>
                <a:gridCol w="1750825">
                  <a:extLst>
                    <a:ext uri="{9D8B030D-6E8A-4147-A177-3AD203B41FA5}">
                      <a16:colId xmlns:a16="http://schemas.microsoft.com/office/drawing/2014/main" val="20001"/>
                    </a:ext>
                  </a:extLst>
                </a:gridCol>
              </a:tblGrid>
              <a:tr h="219113">
                <a:tc>
                  <a:txBody>
                    <a:bodyPr/>
                    <a:lstStyle/>
                    <a:p>
                      <a:pPr algn="ctr">
                        <a:defRPr sz="900"/>
                      </a:pPr>
                      <a:r>
                        <a:rPr lang="ja-JP" altLang="en-US" sz="1050" b="1" dirty="0">
                          <a:solidFill>
                            <a:schemeClr val="bg1"/>
                          </a:solidFill>
                        </a:rPr>
                        <a:t>所属</a:t>
                      </a:r>
                      <a:endParaRPr sz="1050" b="1" dirty="0">
                        <a:solidFill>
                          <a:schemeClr val="bg1"/>
                        </a:solidFill>
                      </a:endParaRPr>
                    </a:p>
                  </a:txBody>
                  <a:tcPr marL="45720" marR="45720" anchor="ctr" horzOverflow="overflow">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tx2">
                        <a:lumMod val="60000"/>
                        <a:lumOff val="40000"/>
                      </a:schemeClr>
                    </a:solidFill>
                  </a:tcPr>
                </a:tc>
                <a:tc>
                  <a:txBody>
                    <a:bodyPr/>
                    <a:lstStyle/>
                    <a:p>
                      <a:pPr algn="ctr">
                        <a:defRPr sz="1800" b="0">
                          <a:solidFill>
                            <a:srgbClr val="000000"/>
                          </a:solidFill>
                        </a:defRPr>
                      </a:pPr>
                      <a:r>
                        <a:rPr lang="ja-JP" altLang="en-US" sz="1050" b="1" dirty="0">
                          <a:solidFill>
                            <a:srgbClr val="FFFFFF"/>
                          </a:solidFill>
                        </a:rPr>
                        <a:t>氏名</a:t>
                      </a:r>
                      <a:endParaRPr sz="1050" b="1" dirty="0">
                        <a:solidFill>
                          <a:srgbClr val="FFFFFF"/>
                        </a:solidFill>
                      </a:endParaRPr>
                    </a:p>
                  </a:txBody>
                  <a:tcPr marL="45720" marR="45720" anchor="ctr" horzOverflow="overflow">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99194">
                <a:tc>
                  <a:txBody>
                    <a:bodyPr/>
                    <a:lstStyle/>
                    <a:p>
                      <a:pPr algn="l">
                        <a:defRPr sz="1800"/>
                      </a:pPr>
                      <a:r>
                        <a:rPr lang="ja-JP" altLang="en-US" sz="900" dirty="0"/>
                        <a:t>環境大臣</a:t>
                      </a:r>
                      <a:endParaRPr sz="900" dirty="0"/>
                    </a:p>
                  </a:txBody>
                  <a:tcPr marL="45720" marR="45720" anchor="ctr" horzOverflow="overflow">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tcPr>
                </a:tc>
                <a:tc>
                  <a:txBody>
                    <a:bodyPr/>
                    <a:lstStyle/>
                    <a:p>
                      <a:pPr algn="l">
                        <a:defRPr sz="800"/>
                      </a:pPr>
                      <a:r>
                        <a:rPr lang="ja-JP" altLang="en-US" sz="900"/>
                        <a:t>小泉　進次郎</a:t>
                      </a:r>
                      <a:endParaRPr sz="900" dirty="0"/>
                    </a:p>
                  </a:txBody>
                  <a:tcPr marL="45720" marR="45720" anchor="ctr" horzOverflow="overflow">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199194">
                <a:tc>
                  <a:txBody>
                    <a:bodyPr/>
                    <a:lstStyle/>
                    <a:p>
                      <a:pPr algn="l">
                        <a:defRPr sz="1800"/>
                      </a:pPr>
                      <a:r>
                        <a:rPr lang="zh-TW" altLang="en-US" sz="900" dirty="0"/>
                        <a:t>日本財団会長</a:t>
                      </a:r>
                      <a:endParaRPr sz="900" dirty="0"/>
                    </a:p>
                  </a:txBody>
                  <a:tcPr marL="45720" marR="45720" anchor="ctr" horzOverflow="overflow">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tcPr>
                </a:tc>
                <a:tc>
                  <a:txBody>
                    <a:bodyPr/>
                    <a:lstStyle/>
                    <a:p>
                      <a:pPr algn="l">
                        <a:defRPr sz="1800"/>
                      </a:pPr>
                      <a:r>
                        <a:rPr lang="ja-JP" altLang="en-US" sz="900" dirty="0"/>
                        <a:t>笹川 陽平</a:t>
                      </a:r>
                      <a:endParaRPr sz="900" dirty="0"/>
                    </a:p>
                  </a:txBody>
                  <a:tcPr marL="45720" marR="45720" anchor="ctr" horzOverflow="overflow">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1" name="図 20">
            <a:extLst>
              <a:ext uri="{FF2B5EF4-FFF2-40B4-BE49-F238E27FC236}">
                <a16:creationId xmlns:a16="http://schemas.microsoft.com/office/drawing/2014/main" id="{0DF72D10-7578-834A-95F1-B16A27AAA9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6861" y="5530526"/>
            <a:ext cx="6094884" cy="4061226"/>
          </a:xfrm>
          <a:prstGeom prst="rect">
            <a:avLst/>
          </a:prstGeom>
        </p:spPr>
      </p:pic>
    </p:spTree>
    <p:extLst>
      <p:ext uri="{BB962C8B-B14F-4D97-AF65-F5344CB8AC3E}">
        <p14:creationId xmlns:p14="http://schemas.microsoft.com/office/powerpoint/2010/main" val="424966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スライド番号プレースホルダー 278"/>
          <p:cNvSpPr txBox="1">
            <a:spLocks noGrp="1"/>
          </p:cNvSpPr>
          <p:nvPr>
            <p:ph type="sldNum" sz="quarter" idx="4294967295"/>
          </p:nvPr>
        </p:nvSpPr>
        <p:spPr>
          <a:xfrm>
            <a:off x="6168788" y="57777"/>
            <a:ext cx="588605" cy="338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558ED5"/>
                </a:solidFill>
              </a:defRPr>
            </a:lvl1pPr>
          </a:lstStyle>
          <a:p>
            <a:fld id="{86CB4B4D-7CA3-9044-876B-883B54F8677D}" type="slidenum">
              <a:t>4</a:t>
            </a:fld>
            <a:endParaRPr dirty="0"/>
          </a:p>
        </p:txBody>
      </p:sp>
      <p:sp>
        <p:nvSpPr>
          <p:cNvPr id="359" name="直線コネクタ 12"/>
          <p:cNvSpPr/>
          <p:nvPr/>
        </p:nvSpPr>
        <p:spPr>
          <a:xfrm>
            <a:off x="0" y="506506"/>
            <a:ext cx="6858000" cy="1"/>
          </a:xfrm>
          <a:prstGeom prst="line">
            <a:avLst/>
          </a:prstGeom>
          <a:ln w="12700">
            <a:solidFill>
              <a:srgbClr val="558ED5"/>
            </a:solidFill>
          </a:ln>
        </p:spPr>
        <p:txBody>
          <a:bodyPr lIns="45719" rIns="45719"/>
          <a:lstStyle/>
          <a:p>
            <a:endParaRPr/>
          </a:p>
        </p:txBody>
      </p:sp>
      <p:sp>
        <p:nvSpPr>
          <p:cNvPr id="360" name="直線コネクタ 58"/>
          <p:cNvSpPr/>
          <p:nvPr/>
        </p:nvSpPr>
        <p:spPr>
          <a:xfrm>
            <a:off x="0" y="553940"/>
            <a:ext cx="6858000" cy="1"/>
          </a:xfrm>
          <a:prstGeom prst="line">
            <a:avLst/>
          </a:prstGeom>
          <a:ln w="12700">
            <a:solidFill>
              <a:srgbClr val="558ED5"/>
            </a:solidFill>
          </a:ln>
        </p:spPr>
        <p:txBody>
          <a:bodyPr lIns="45719" rIns="45719"/>
          <a:lstStyle/>
          <a:p>
            <a:endParaRPr/>
          </a:p>
        </p:txBody>
      </p:sp>
      <p:sp>
        <p:nvSpPr>
          <p:cNvPr id="10" name="テキスト ボックス 9"/>
          <p:cNvSpPr txBox="1"/>
          <p:nvPr/>
        </p:nvSpPr>
        <p:spPr>
          <a:xfrm>
            <a:off x="2241" y="55274"/>
            <a:ext cx="5889754" cy="439110"/>
          </a:xfrm>
          <a:prstGeom prst="rect">
            <a:avLst/>
          </a:prstGeom>
          <a:noFill/>
        </p:spPr>
        <p:txBody>
          <a:bodyPr wrap="none" rtlCol="0" anchor="ctr" anchorCtr="0">
            <a:noAutofit/>
          </a:bodyPr>
          <a:lstStyle/>
          <a:p>
            <a:r>
              <a:rPr lang="ja-JP" altLang="en-US" b="1" dirty="0">
                <a:solidFill>
                  <a:srgbClr val="558ED5"/>
                </a:solidFill>
                <a:ea typeface="Meiryo UI" panose="020B0604030504040204" pitchFamily="50" charset="-128"/>
              </a:rPr>
              <a:t>　</a:t>
            </a:r>
            <a:r>
              <a:rPr lang="en-US" altLang="ja-JP" b="1" dirty="0">
                <a:solidFill>
                  <a:srgbClr val="558ED5"/>
                </a:solidFill>
                <a:ea typeface="Meiryo UI" panose="020B0604030504040204" pitchFamily="50" charset="-128"/>
              </a:rPr>
              <a:t>6.</a:t>
            </a:r>
            <a:r>
              <a:rPr lang="ja-JP" altLang="en-US" b="1">
                <a:solidFill>
                  <a:srgbClr val="558ED5"/>
                </a:solidFill>
                <a:ea typeface="Meiryo UI" panose="020B0604030504040204" pitchFamily="50" charset="-128"/>
              </a:rPr>
              <a:t>コスプレ</a:t>
            </a:r>
            <a:r>
              <a:rPr lang="en-US" altLang="ja-JP" b="1" dirty="0">
                <a:solidFill>
                  <a:srgbClr val="558ED5"/>
                </a:solidFill>
                <a:ea typeface="Meiryo UI" panose="020B0604030504040204" pitchFamily="50" charset="-128"/>
              </a:rPr>
              <a:t>de</a:t>
            </a:r>
            <a:r>
              <a:rPr lang="ja-JP" altLang="en-US" b="1">
                <a:solidFill>
                  <a:srgbClr val="558ED5"/>
                </a:solidFill>
                <a:ea typeface="Meiryo UI" panose="020B0604030504040204" pitchFamily="50" charset="-128"/>
              </a:rPr>
              <a:t>海ごみゼロ</a:t>
            </a:r>
            <a:endParaRPr lang="ja-JP" altLang="en-US" b="1" dirty="0">
              <a:solidFill>
                <a:srgbClr val="558ED5"/>
              </a:solidFill>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60962" y="846193"/>
            <a:ext cx="1297150" cy="276999"/>
          </a:xfrm>
          <a:prstGeom prst="rect">
            <a:avLst/>
          </a:prstGeom>
          <a:noFill/>
        </p:spPr>
        <p:txBody>
          <a:bodyPr wrap="none" rtlCol="0">
            <a:spAutoFit/>
          </a:bodyPr>
          <a:lstStyle/>
          <a:p>
            <a:r>
              <a:rPr kumimoji="1" lang="ja-JP" altLang="en-US" sz="1200" b="1">
                <a:solidFill>
                  <a:schemeClr val="accent1">
                    <a:lumMod val="75000"/>
                  </a:schemeClr>
                </a:solidFill>
                <a:latin typeface="メイリオ"/>
              </a:rPr>
              <a:t>■</a:t>
            </a:r>
            <a:r>
              <a:rPr lang="ja-JP" altLang="en-US" sz="1200" b="1">
                <a:solidFill>
                  <a:schemeClr val="accent1">
                    <a:lumMod val="75000"/>
                  </a:schemeClr>
                </a:solidFill>
                <a:latin typeface="メイリオ"/>
              </a:rPr>
              <a:t>ステージ</a:t>
            </a:r>
            <a:r>
              <a:rPr kumimoji="1" lang="ja-JP" altLang="en-US" sz="1200" b="1">
                <a:solidFill>
                  <a:schemeClr val="accent1">
                    <a:lumMod val="75000"/>
                  </a:schemeClr>
                </a:solidFill>
                <a:latin typeface="メイリオ"/>
              </a:rPr>
              <a:t>の</a:t>
            </a:r>
            <a:r>
              <a:rPr kumimoji="1" lang="ja-JP" altLang="en-US" sz="1200" b="1" dirty="0">
                <a:solidFill>
                  <a:schemeClr val="accent1">
                    <a:lumMod val="75000"/>
                  </a:schemeClr>
                </a:solidFill>
                <a:latin typeface="メイリオ"/>
              </a:rPr>
              <a:t>様子</a:t>
            </a:r>
          </a:p>
        </p:txBody>
      </p:sp>
      <p:sp>
        <p:nvSpPr>
          <p:cNvPr id="21" name="テキスト ボックス 20"/>
          <p:cNvSpPr txBox="1"/>
          <p:nvPr/>
        </p:nvSpPr>
        <p:spPr>
          <a:xfrm>
            <a:off x="593506" y="2862793"/>
            <a:ext cx="2835494" cy="243143"/>
          </a:xfrm>
          <a:prstGeom prst="rect">
            <a:avLst/>
          </a:prstGeom>
          <a:noFill/>
        </p:spPr>
        <p:txBody>
          <a:bodyPr wrap="square" rtlCol="0">
            <a:spAutoFit/>
          </a:bodyPr>
          <a:lstStyle/>
          <a:p>
            <a:pPr>
              <a:lnSpc>
                <a:spcPct val="130000"/>
              </a:lnSpc>
            </a:pPr>
            <a:r>
              <a:rPr lang="zh-TW" altLang="en-US" sz="800" dirty="0">
                <a:solidFill>
                  <a:srgbClr val="404040"/>
                </a:solidFill>
                <a:latin typeface="メイリオ"/>
              </a:rPr>
              <a:t>日本財団　笹川陽平会長、</a:t>
            </a:r>
            <a:r>
              <a:rPr lang="ja-JP" altLang="en-US" sz="800">
                <a:solidFill>
                  <a:srgbClr val="404040"/>
                </a:solidFill>
                <a:latin typeface="メイリオ"/>
              </a:rPr>
              <a:t>環境省　小泉進次郎大臣　登壇</a:t>
            </a:r>
            <a:endParaRPr lang="en-US" altLang="ja-JP" sz="800" dirty="0">
              <a:solidFill>
                <a:srgbClr val="404040"/>
              </a:solidFill>
              <a:latin typeface="メイリオ"/>
            </a:endParaRPr>
          </a:p>
        </p:txBody>
      </p:sp>
      <p:pic>
        <p:nvPicPr>
          <p:cNvPr id="18434" name="Picture 2" descr="C:\Users\emf\Desktop\CFB報告書\image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7563" y="1230471"/>
            <a:ext cx="2473047" cy="1647458"/>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emf\Desktop\CFB報告書\image3-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6119" y="1230471"/>
            <a:ext cx="2453986" cy="1632322"/>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C:\Users\emf\Desktop\CFB報告書\image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563" y="7735844"/>
            <a:ext cx="2473047" cy="1646134"/>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3633001" y="2850081"/>
            <a:ext cx="2411803" cy="243143"/>
          </a:xfrm>
          <a:prstGeom prst="rect">
            <a:avLst/>
          </a:prstGeom>
          <a:noFill/>
        </p:spPr>
        <p:txBody>
          <a:bodyPr wrap="square" rtlCol="0">
            <a:spAutoFit/>
          </a:bodyPr>
          <a:lstStyle/>
          <a:p>
            <a:pPr>
              <a:lnSpc>
                <a:spcPct val="130000"/>
              </a:lnSpc>
            </a:pPr>
            <a:r>
              <a:rPr lang="ja-JP" altLang="en-US" sz="800">
                <a:solidFill>
                  <a:srgbClr val="404040"/>
                </a:solidFill>
                <a:latin typeface="メイリオ"/>
              </a:rPr>
              <a:t>開会宣言</a:t>
            </a:r>
            <a:endParaRPr lang="en-US" altLang="ja-JP" sz="800" dirty="0">
              <a:solidFill>
                <a:srgbClr val="404040"/>
              </a:solidFill>
              <a:latin typeface="メイリオ"/>
            </a:endParaRPr>
          </a:p>
        </p:txBody>
      </p:sp>
      <p:sp>
        <p:nvSpPr>
          <p:cNvPr id="31" name="テキスト ボックス 30"/>
          <p:cNvSpPr txBox="1"/>
          <p:nvPr/>
        </p:nvSpPr>
        <p:spPr>
          <a:xfrm>
            <a:off x="560962" y="7195471"/>
            <a:ext cx="2411803" cy="461665"/>
          </a:xfrm>
          <a:prstGeom prst="rect">
            <a:avLst/>
          </a:prstGeom>
          <a:noFill/>
        </p:spPr>
        <p:txBody>
          <a:bodyPr wrap="square" rtlCol="0">
            <a:spAutoFit/>
          </a:bodyPr>
          <a:lstStyle/>
          <a:p>
            <a:r>
              <a:rPr lang="ja-JP" altLang="en-US" sz="800">
                <a:solidFill>
                  <a:srgbClr val="404040"/>
                </a:solidFill>
                <a:latin typeface="メイリオ"/>
              </a:rPr>
              <a:t>一般社団法人全国清涼飲料連合会</a:t>
            </a:r>
          </a:p>
          <a:p>
            <a:br>
              <a:rPr lang="ja-JP" altLang="en-US" sz="800">
                <a:solidFill>
                  <a:srgbClr val="404040"/>
                </a:solidFill>
                <a:latin typeface="メイリオ"/>
              </a:rPr>
            </a:br>
            <a:endParaRPr lang="en-US" altLang="ja-JP" sz="800" dirty="0">
              <a:solidFill>
                <a:srgbClr val="404040"/>
              </a:solidFill>
              <a:latin typeface="メイリオ"/>
            </a:endParaRPr>
          </a:p>
        </p:txBody>
      </p:sp>
      <p:sp>
        <p:nvSpPr>
          <p:cNvPr id="32" name="テキスト ボックス 31"/>
          <p:cNvSpPr txBox="1"/>
          <p:nvPr/>
        </p:nvSpPr>
        <p:spPr>
          <a:xfrm>
            <a:off x="560962" y="5285446"/>
            <a:ext cx="2633926" cy="276999"/>
          </a:xfrm>
          <a:prstGeom prst="rect">
            <a:avLst/>
          </a:prstGeom>
          <a:noFill/>
        </p:spPr>
        <p:txBody>
          <a:bodyPr wrap="none" rtlCol="0">
            <a:spAutoFit/>
          </a:bodyPr>
          <a:lstStyle/>
          <a:p>
            <a:r>
              <a:rPr kumimoji="1" lang="ja-JP" altLang="en-US" sz="1200" b="1">
                <a:solidFill>
                  <a:schemeClr val="accent1">
                    <a:lumMod val="75000"/>
                  </a:schemeClr>
                </a:solidFill>
                <a:latin typeface="メイリオ"/>
              </a:rPr>
              <a:t>■「</a:t>
            </a:r>
            <a:r>
              <a:rPr lang="en-US" altLang="ja-JP" sz="1200" b="1" dirty="0">
                <a:solidFill>
                  <a:schemeClr val="accent1">
                    <a:lumMod val="75000"/>
                  </a:schemeClr>
                </a:solidFill>
                <a:latin typeface="メイリオ"/>
              </a:rPr>
              <a:t>UMIGOMI-ZERO</a:t>
            </a:r>
            <a:r>
              <a:rPr lang="ja-JP" altLang="en-US" sz="1200" b="1">
                <a:solidFill>
                  <a:schemeClr val="accent1">
                    <a:lumMod val="75000"/>
                  </a:schemeClr>
                </a:solidFill>
                <a:latin typeface="メイリオ"/>
              </a:rPr>
              <a:t>宣言」</a:t>
            </a:r>
            <a:r>
              <a:rPr kumimoji="1" lang="ja-JP" altLang="en-US" sz="1200" b="1">
                <a:solidFill>
                  <a:schemeClr val="accent1">
                    <a:lumMod val="75000"/>
                  </a:schemeClr>
                </a:solidFill>
                <a:latin typeface="メイリオ"/>
              </a:rPr>
              <a:t>の</a:t>
            </a:r>
            <a:r>
              <a:rPr kumimoji="1" lang="ja-JP" altLang="en-US" sz="1200" b="1" dirty="0">
                <a:solidFill>
                  <a:schemeClr val="accent1">
                    <a:lumMod val="75000"/>
                  </a:schemeClr>
                </a:solidFill>
                <a:latin typeface="メイリオ"/>
              </a:rPr>
              <a:t>様子</a:t>
            </a:r>
          </a:p>
        </p:txBody>
      </p:sp>
      <p:sp>
        <p:nvSpPr>
          <p:cNvPr id="38" name="テキスト ボックス 37"/>
          <p:cNvSpPr txBox="1"/>
          <p:nvPr/>
        </p:nvSpPr>
        <p:spPr>
          <a:xfrm>
            <a:off x="593506" y="9379274"/>
            <a:ext cx="2411803" cy="252377"/>
          </a:xfrm>
          <a:prstGeom prst="rect">
            <a:avLst/>
          </a:prstGeom>
          <a:noFill/>
        </p:spPr>
        <p:txBody>
          <a:bodyPr wrap="square" rtlCol="0">
            <a:spAutoFit/>
          </a:bodyPr>
          <a:lstStyle/>
          <a:p>
            <a:pPr>
              <a:lnSpc>
                <a:spcPct val="130000"/>
              </a:lnSpc>
            </a:pPr>
            <a:r>
              <a:rPr lang="ja-JP" altLang="en-US" sz="800">
                <a:solidFill>
                  <a:srgbClr val="404040"/>
                </a:solidFill>
                <a:latin typeface="メイリオ"/>
              </a:rPr>
              <a:t>一般参加者</a:t>
            </a:r>
            <a:endParaRPr lang="en-US" altLang="ja-JP" sz="800" dirty="0">
              <a:solidFill>
                <a:srgbClr val="404040"/>
              </a:solidFill>
              <a:latin typeface="メイリオ"/>
            </a:endParaRPr>
          </a:p>
        </p:txBody>
      </p:sp>
      <p:pic>
        <p:nvPicPr>
          <p:cNvPr id="39" name="Picture 8" descr="C:\Users\emf\Desktop\CFB報告書\image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6119" y="7735844"/>
            <a:ext cx="2473047" cy="164343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3673252" y="9375373"/>
            <a:ext cx="3400271" cy="252377"/>
          </a:xfrm>
          <a:prstGeom prst="rect">
            <a:avLst/>
          </a:prstGeom>
          <a:noFill/>
        </p:spPr>
        <p:txBody>
          <a:bodyPr wrap="square" rtlCol="0">
            <a:spAutoFit/>
          </a:bodyPr>
          <a:lstStyle/>
          <a:p>
            <a:pPr>
              <a:lnSpc>
                <a:spcPct val="130000"/>
              </a:lnSpc>
            </a:pPr>
            <a:r>
              <a:rPr lang="ja-JP" altLang="en-US" sz="800">
                <a:solidFill>
                  <a:srgbClr val="404040"/>
                </a:solidFill>
                <a:latin typeface="メイリオ"/>
              </a:rPr>
              <a:t>一般参加者</a:t>
            </a:r>
            <a:endParaRPr lang="en-US" altLang="ja-JP" sz="800" dirty="0">
              <a:solidFill>
                <a:srgbClr val="404040"/>
              </a:solidFill>
              <a:latin typeface="メイリオ"/>
            </a:endParaRPr>
          </a:p>
        </p:txBody>
      </p:sp>
      <p:pic>
        <p:nvPicPr>
          <p:cNvPr id="4" name="図 3">
            <a:extLst>
              <a:ext uri="{FF2B5EF4-FFF2-40B4-BE49-F238E27FC236}">
                <a16:creationId xmlns:a16="http://schemas.microsoft.com/office/drawing/2014/main" id="{FF506D53-846C-2D4F-8997-2C11CCB3AF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393" y="1235139"/>
            <a:ext cx="2453385" cy="1635590"/>
          </a:xfrm>
          <a:prstGeom prst="rect">
            <a:avLst/>
          </a:prstGeom>
        </p:spPr>
      </p:pic>
      <p:pic>
        <p:nvPicPr>
          <p:cNvPr id="15" name="図 14">
            <a:extLst>
              <a:ext uri="{FF2B5EF4-FFF2-40B4-BE49-F238E27FC236}">
                <a16:creationId xmlns:a16="http://schemas.microsoft.com/office/drawing/2014/main" id="{67E8400D-F5E1-B348-90A2-C4DE2122CD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65781" y="7735844"/>
            <a:ext cx="2453385" cy="1635590"/>
          </a:xfrm>
          <a:prstGeom prst="rect">
            <a:avLst/>
          </a:prstGeom>
        </p:spPr>
      </p:pic>
      <p:pic>
        <p:nvPicPr>
          <p:cNvPr id="17" name="図 16">
            <a:extLst>
              <a:ext uri="{FF2B5EF4-FFF2-40B4-BE49-F238E27FC236}">
                <a16:creationId xmlns:a16="http://schemas.microsoft.com/office/drawing/2014/main" id="{07DA4739-C2E9-E34A-AA3B-BCD2A3AFA56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7225" y="7735844"/>
            <a:ext cx="2453385" cy="1636405"/>
          </a:xfrm>
          <a:prstGeom prst="rect">
            <a:avLst/>
          </a:prstGeom>
        </p:spPr>
      </p:pic>
      <p:pic>
        <p:nvPicPr>
          <p:cNvPr id="19" name="図 18">
            <a:extLst>
              <a:ext uri="{FF2B5EF4-FFF2-40B4-BE49-F238E27FC236}">
                <a16:creationId xmlns:a16="http://schemas.microsoft.com/office/drawing/2014/main" id="{314FC999-BB13-AA4C-819C-E2B920AEDCA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68927" y="7721367"/>
            <a:ext cx="2453385" cy="1630693"/>
          </a:xfrm>
          <a:prstGeom prst="rect">
            <a:avLst/>
          </a:prstGeom>
        </p:spPr>
      </p:pic>
      <p:pic>
        <p:nvPicPr>
          <p:cNvPr id="25" name="図 24">
            <a:extLst>
              <a:ext uri="{FF2B5EF4-FFF2-40B4-BE49-F238E27FC236}">
                <a16:creationId xmlns:a16="http://schemas.microsoft.com/office/drawing/2014/main" id="{153D9F02-CF28-5B4A-9463-B5766BA9C91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36287" y="1220281"/>
            <a:ext cx="2453385" cy="1639675"/>
          </a:xfrm>
          <a:prstGeom prst="rect">
            <a:avLst/>
          </a:prstGeom>
        </p:spPr>
      </p:pic>
      <p:pic>
        <p:nvPicPr>
          <p:cNvPr id="41" name="図 40">
            <a:extLst>
              <a:ext uri="{FF2B5EF4-FFF2-40B4-BE49-F238E27FC236}">
                <a16:creationId xmlns:a16="http://schemas.microsoft.com/office/drawing/2014/main" id="{43E0CA0F-0211-F443-A0CD-057F7A4B709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5688" y="5515943"/>
            <a:ext cx="2414670" cy="1609780"/>
          </a:xfrm>
          <a:prstGeom prst="rect">
            <a:avLst/>
          </a:prstGeom>
        </p:spPr>
      </p:pic>
      <p:pic>
        <p:nvPicPr>
          <p:cNvPr id="43" name="図 42">
            <a:extLst>
              <a:ext uri="{FF2B5EF4-FFF2-40B4-BE49-F238E27FC236}">
                <a16:creationId xmlns:a16="http://schemas.microsoft.com/office/drawing/2014/main" id="{3D321864-C37F-DC47-82E9-9909034D23D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36287" y="5515943"/>
            <a:ext cx="2414670" cy="1609780"/>
          </a:xfrm>
          <a:prstGeom prst="rect">
            <a:avLst/>
          </a:prstGeom>
        </p:spPr>
      </p:pic>
      <p:sp>
        <p:nvSpPr>
          <p:cNvPr id="53" name="テキスト ボックス 52">
            <a:extLst>
              <a:ext uri="{FF2B5EF4-FFF2-40B4-BE49-F238E27FC236}">
                <a16:creationId xmlns:a16="http://schemas.microsoft.com/office/drawing/2014/main" id="{A301F08D-F0C1-9442-B49C-D04782BE3CFD}"/>
              </a:ext>
            </a:extLst>
          </p:cNvPr>
          <p:cNvSpPr txBox="1"/>
          <p:nvPr/>
        </p:nvSpPr>
        <p:spPr>
          <a:xfrm>
            <a:off x="3640708" y="7214514"/>
            <a:ext cx="2411803" cy="215444"/>
          </a:xfrm>
          <a:prstGeom prst="rect">
            <a:avLst/>
          </a:prstGeom>
          <a:noFill/>
        </p:spPr>
        <p:txBody>
          <a:bodyPr wrap="square" rtlCol="0">
            <a:spAutoFit/>
          </a:bodyPr>
          <a:lstStyle/>
          <a:p>
            <a:r>
              <a:rPr lang="ja-JP" altLang="en-US" sz="800">
                <a:solidFill>
                  <a:srgbClr val="404040"/>
                </a:solidFill>
                <a:latin typeface="メイリオ"/>
              </a:rPr>
              <a:t>株式会社セブン</a:t>
            </a:r>
            <a:r>
              <a:rPr lang="en-US" altLang="ja-JP" sz="800" dirty="0">
                <a:solidFill>
                  <a:srgbClr val="404040"/>
                </a:solidFill>
                <a:latin typeface="メイリオ"/>
              </a:rPr>
              <a:t>-</a:t>
            </a:r>
            <a:r>
              <a:rPr lang="ja-JP" altLang="en-US" sz="800">
                <a:solidFill>
                  <a:srgbClr val="404040"/>
                </a:solidFill>
                <a:latin typeface="メイリオ"/>
              </a:rPr>
              <a:t>イレブン・ジャパン</a:t>
            </a:r>
          </a:p>
        </p:txBody>
      </p:sp>
      <p:sp>
        <p:nvSpPr>
          <p:cNvPr id="54" name="テキスト ボックス 53">
            <a:extLst>
              <a:ext uri="{FF2B5EF4-FFF2-40B4-BE49-F238E27FC236}">
                <a16:creationId xmlns:a16="http://schemas.microsoft.com/office/drawing/2014/main" id="{BE195BC3-37BB-7541-B96E-DC39E828D5F6}"/>
              </a:ext>
            </a:extLst>
          </p:cNvPr>
          <p:cNvSpPr txBox="1"/>
          <p:nvPr/>
        </p:nvSpPr>
        <p:spPr>
          <a:xfrm>
            <a:off x="635688" y="5050247"/>
            <a:ext cx="2411803" cy="243143"/>
          </a:xfrm>
          <a:prstGeom prst="rect">
            <a:avLst/>
          </a:prstGeom>
          <a:noFill/>
        </p:spPr>
        <p:txBody>
          <a:bodyPr wrap="square" rtlCol="0">
            <a:spAutoFit/>
          </a:bodyPr>
          <a:lstStyle/>
          <a:p>
            <a:pPr>
              <a:lnSpc>
                <a:spcPct val="130000"/>
              </a:lnSpc>
            </a:pPr>
            <a:r>
              <a:rPr lang="ja-JP" altLang="en-US" sz="800">
                <a:solidFill>
                  <a:srgbClr val="404040"/>
                </a:solidFill>
                <a:latin typeface="メイリオ"/>
              </a:rPr>
              <a:t>イベント会場</a:t>
            </a:r>
            <a:endParaRPr lang="en-US" altLang="ja-JP" sz="800" dirty="0">
              <a:solidFill>
                <a:srgbClr val="404040"/>
              </a:solidFill>
              <a:latin typeface="メイリオ"/>
            </a:endParaRPr>
          </a:p>
        </p:txBody>
      </p:sp>
      <p:pic>
        <p:nvPicPr>
          <p:cNvPr id="55" name="図 54">
            <a:extLst>
              <a:ext uri="{FF2B5EF4-FFF2-40B4-BE49-F238E27FC236}">
                <a16:creationId xmlns:a16="http://schemas.microsoft.com/office/drawing/2014/main" id="{463BE463-0035-A540-809C-2003001007C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65781" y="3237140"/>
            <a:ext cx="2453385" cy="1815505"/>
          </a:xfrm>
          <a:prstGeom prst="rect">
            <a:avLst/>
          </a:prstGeom>
        </p:spPr>
      </p:pic>
      <p:sp>
        <p:nvSpPr>
          <p:cNvPr id="56" name="テキスト ボックス 55">
            <a:extLst>
              <a:ext uri="{FF2B5EF4-FFF2-40B4-BE49-F238E27FC236}">
                <a16:creationId xmlns:a16="http://schemas.microsoft.com/office/drawing/2014/main" id="{8D4D0D3C-2A19-AE4F-9698-8E63666E7335}"/>
              </a:ext>
            </a:extLst>
          </p:cNvPr>
          <p:cNvSpPr txBox="1"/>
          <p:nvPr/>
        </p:nvSpPr>
        <p:spPr>
          <a:xfrm>
            <a:off x="3746119" y="5075958"/>
            <a:ext cx="2411803" cy="243143"/>
          </a:xfrm>
          <a:prstGeom prst="rect">
            <a:avLst/>
          </a:prstGeom>
          <a:noFill/>
        </p:spPr>
        <p:txBody>
          <a:bodyPr wrap="square" rtlCol="0">
            <a:spAutoFit/>
          </a:bodyPr>
          <a:lstStyle/>
          <a:p>
            <a:pPr>
              <a:lnSpc>
                <a:spcPct val="130000"/>
              </a:lnSpc>
            </a:pPr>
            <a:r>
              <a:rPr lang="ja-JP" altLang="en-US" sz="800">
                <a:solidFill>
                  <a:srgbClr val="404040"/>
                </a:solidFill>
                <a:latin typeface="メイリオ"/>
              </a:rPr>
              <a:t>全国８ヶ所中継のための巨大モニター</a:t>
            </a:r>
            <a:endParaRPr lang="en-US" altLang="ja-JP" sz="800" dirty="0">
              <a:solidFill>
                <a:srgbClr val="404040"/>
              </a:solidFill>
              <a:latin typeface="メイリオ"/>
            </a:endParaRPr>
          </a:p>
        </p:txBody>
      </p:sp>
      <p:pic>
        <p:nvPicPr>
          <p:cNvPr id="57" name="図 56">
            <a:extLst>
              <a:ext uri="{FF2B5EF4-FFF2-40B4-BE49-F238E27FC236}">
                <a16:creationId xmlns:a16="http://schemas.microsoft.com/office/drawing/2014/main" id="{3C06C3B9-39F2-7243-BB6D-A1587D50BC3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7393" y="3260710"/>
            <a:ext cx="2420331" cy="1815248"/>
          </a:xfrm>
          <a:prstGeom prst="rect">
            <a:avLst/>
          </a:prstGeom>
        </p:spPr>
      </p:pic>
      <p:pic>
        <p:nvPicPr>
          <p:cNvPr id="58" name="図 57">
            <a:extLst>
              <a:ext uri="{FF2B5EF4-FFF2-40B4-BE49-F238E27FC236}">
                <a16:creationId xmlns:a16="http://schemas.microsoft.com/office/drawing/2014/main" id="{528A6CC4-CA49-7C40-9571-98C8EAA9978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93387" y="3350947"/>
            <a:ext cx="2179699" cy="1634774"/>
          </a:xfrm>
          <a:prstGeom prst="rect">
            <a:avLst/>
          </a:prstGeom>
        </p:spPr>
      </p:pic>
    </p:spTree>
    <p:extLst>
      <p:ext uri="{BB962C8B-B14F-4D97-AF65-F5344CB8AC3E}">
        <p14:creationId xmlns:p14="http://schemas.microsoft.com/office/powerpoint/2010/main" val="110164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スライド番号プレースホルダー 278"/>
          <p:cNvSpPr txBox="1">
            <a:spLocks noGrp="1"/>
          </p:cNvSpPr>
          <p:nvPr>
            <p:ph type="sldNum" sz="quarter" idx="4294967295"/>
          </p:nvPr>
        </p:nvSpPr>
        <p:spPr>
          <a:xfrm>
            <a:off x="6168788" y="57777"/>
            <a:ext cx="588605" cy="338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558ED5"/>
                </a:solidFill>
              </a:defRPr>
            </a:lvl1pPr>
          </a:lstStyle>
          <a:p>
            <a:fld id="{86CB4B4D-7CA3-9044-876B-883B54F8677D}" type="slidenum">
              <a:t>5</a:t>
            </a:fld>
            <a:endParaRPr dirty="0"/>
          </a:p>
        </p:txBody>
      </p:sp>
      <p:sp>
        <p:nvSpPr>
          <p:cNvPr id="359" name="直線コネクタ 12"/>
          <p:cNvSpPr/>
          <p:nvPr/>
        </p:nvSpPr>
        <p:spPr>
          <a:xfrm>
            <a:off x="0" y="506506"/>
            <a:ext cx="6858000" cy="1"/>
          </a:xfrm>
          <a:prstGeom prst="line">
            <a:avLst/>
          </a:prstGeom>
          <a:ln w="12700">
            <a:solidFill>
              <a:srgbClr val="558ED5"/>
            </a:solidFill>
          </a:ln>
        </p:spPr>
        <p:txBody>
          <a:bodyPr lIns="45719" rIns="45719"/>
          <a:lstStyle/>
          <a:p>
            <a:endParaRPr/>
          </a:p>
        </p:txBody>
      </p:sp>
      <p:sp>
        <p:nvSpPr>
          <p:cNvPr id="360" name="直線コネクタ 58"/>
          <p:cNvSpPr/>
          <p:nvPr/>
        </p:nvSpPr>
        <p:spPr>
          <a:xfrm>
            <a:off x="0" y="553940"/>
            <a:ext cx="6858000" cy="1"/>
          </a:xfrm>
          <a:prstGeom prst="line">
            <a:avLst/>
          </a:prstGeom>
          <a:ln w="12700">
            <a:solidFill>
              <a:srgbClr val="558ED5"/>
            </a:solidFill>
          </a:ln>
        </p:spPr>
        <p:txBody>
          <a:bodyPr lIns="45719" rIns="45719"/>
          <a:lstStyle/>
          <a:p>
            <a:endParaRPr/>
          </a:p>
        </p:txBody>
      </p:sp>
      <p:sp>
        <p:nvSpPr>
          <p:cNvPr id="10" name="テキスト ボックス 9"/>
          <p:cNvSpPr txBox="1"/>
          <p:nvPr/>
        </p:nvSpPr>
        <p:spPr>
          <a:xfrm>
            <a:off x="2241" y="55274"/>
            <a:ext cx="5889754" cy="439110"/>
          </a:xfrm>
          <a:prstGeom prst="rect">
            <a:avLst/>
          </a:prstGeom>
          <a:noFill/>
        </p:spPr>
        <p:txBody>
          <a:bodyPr wrap="none" rtlCol="0" anchor="ctr" anchorCtr="0">
            <a:noAutofit/>
          </a:bodyPr>
          <a:lstStyle/>
          <a:p>
            <a:r>
              <a:rPr lang="ja-JP" altLang="en-US" b="1" dirty="0">
                <a:solidFill>
                  <a:srgbClr val="558ED5"/>
                </a:solidFill>
                <a:ea typeface="Meiryo UI" panose="020B0604030504040204" pitchFamily="50" charset="-128"/>
              </a:rPr>
              <a:t>　</a:t>
            </a:r>
            <a:r>
              <a:rPr lang="en-US" altLang="ja-JP" b="1" dirty="0">
                <a:solidFill>
                  <a:srgbClr val="558ED5"/>
                </a:solidFill>
                <a:ea typeface="Meiryo UI" panose="020B0604030504040204" pitchFamily="50" charset="-128"/>
              </a:rPr>
              <a:t>6.</a:t>
            </a:r>
            <a:r>
              <a:rPr lang="ja-JP" altLang="en-US" b="1">
                <a:solidFill>
                  <a:srgbClr val="558ED5"/>
                </a:solidFill>
                <a:ea typeface="Meiryo UI" panose="020B0604030504040204" pitchFamily="50" charset="-128"/>
              </a:rPr>
              <a:t>コスプレ</a:t>
            </a:r>
            <a:r>
              <a:rPr lang="en-US" altLang="ja-JP" b="1" dirty="0">
                <a:solidFill>
                  <a:srgbClr val="558ED5"/>
                </a:solidFill>
                <a:ea typeface="Meiryo UI" panose="020B0604030504040204" pitchFamily="50" charset="-128"/>
              </a:rPr>
              <a:t>de</a:t>
            </a:r>
            <a:r>
              <a:rPr lang="ja-JP" altLang="en-US" b="1">
                <a:solidFill>
                  <a:srgbClr val="558ED5"/>
                </a:solidFill>
                <a:ea typeface="Meiryo UI" panose="020B0604030504040204" pitchFamily="50" charset="-128"/>
              </a:rPr>
              <a:t>海ごみゼロ</a:t>
            </a:r>
            <a:endParaRPr lang="ja-JP" altLang="en-US" b="1" dirty="0">
              <a:solidFill>
                <a:srgbClr val="558ED5"/>
              </a:solidFill>
              <a:ea typeface="Meiryo UI" panose="020B0604030504040204" pitchFamily="50" charset="-128"/>
              <a:cs typeface="Meiryo UI" panose="020B0604030504040204" pitchFamily="50" charset="-128"/>
            </a:endParaRPr>
          </a:p>
        </p:txBody>
      </p:sp>
      <p:pic>
        <p:nvPicPr>
          <p:cNvPr id="18442" name="Picture 10" descr="C:\Users\emf\Desktop\CFB報告書\image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0042" y="1213280"/>
            <a:ext cx="2449210" cy="1629226"/>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C:\Users\emf\Desktop\CFB報告書\image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561" y="1213280"/>
            <a:ext cx="2458876" cy="1639251"/>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560962" y="846193"/>
            <a:ext cx="1342034" cy="276999"/>
          </a:xfrm>
          <a:prstGeom prst="rect">
            <a:avLst/>
          </a:prstGeom>
          <a:noFill/>
        </p:spPr>
        <p:txBody>
          <a:bodyPr wrap="none" rtlCol="0">
            <a:spAutoFit/>
          </a:bodyPr>
          <a:lstStyle/>
          <a:p>
            <a:r>
              <a:rPr kumimoji="1" lang="ja-JP" altLang="en-US" sz="1200" b="1">
                <a:solidFill>
                  <a:schemeClr val="accent1">
                    <a:lumMod val="75000"/>
                  </a:schemeClr>
                </a:solidFill>
                <a:latin typeface="メイリオ"/>
              </a:rPr>
              <a:t>■</a:t>
            </a:r>
            <a:r>
              <a:rPr lang="ja-JP" altLang="en-US" sz="1200" b="1">
                <a:solidFill>
                  <a:schemeClr val="accent1">
                    <a:lumMod val="75000"/>
                  </a:schemeClr>
                </a:solidFill>
                <a:latin typeface="メイリオ"/>
              </a:rPr>
              <a:t>ごみ拾い</a:t>
            </a:r>
            <a:r>
              <a:rPr kumimoji="1" lang="ja-JP" altLang="en-US" sz="1200" b="1">
                <a:solidFill>
                  <a:schemeClr val="accent1">
                    <a:lumMod val="75000"/>
                  </a:schemeClr>
                </a:solidFill>
                <a:latin typeface="メイリオ"/>
              </a:rPr>
              <a:t>の</a:t>
            </a:r>
            <a:r>
              <a:rPr kumimoji="1" lang="ja-JP" altLang="en-US" sz="1200" b="1" dirty="0">
                <a:solidFill>
                  <a:schemeClr val="accent1">
                    <a:lumMod val="75000"/>
                  </a:schemeClr>
                </a:solidFill>
                <a:latin typeface="メイリオ"/>
              </a:rPr>
              <a:t>様子</a:t>
            </a:r>
          </a:p>
        </p:txBody>
      </p:sp>
      <p:sp>
        <p:nvSpPr>
          <p:cNvPr id="36" name="テキスト ボックス 35"/>
          <p:cNvSpPr txBox="1"/>
          <p:nvPr/>
        </p:nvSpPr>
        <p:spPr>
          <a:xfrm>
            <a:off x="3636181" y="2849418"/>
            <a:ext cx="2411803" cy="243143"/>
          </a:xfrm>
          <a:prstGeom prst="rect">
            <a:avLst/>
          </a:prstGeom>
          <a:noFill/>
        </p:spPr>
        <p:txBody>
          <a:bodyPr wrap="square" rtlCol="0">
            <a:spAutoFit/>
          </a:bodyPr>
          <a:lstStyle/>
          <a:p>
            <a:pPr>
              <a:lnSpc>
                <a:spcPct val="130000"/>
              </a:lnSpc>
            </a:pPr>
            <a:r>
              <a:rPr lang="ja-JP" altLang="en-US" sz="800">
                <a:solidFill>
                  <a:srgbClr val="404040"/>
                </a:solidFill>
                <a:latin typeface="メイリオ"/>
              </a:rPr>
              <a:t>フォトスポット</a:t>
            </a:r>
            <a:endParaRPr lang="en-US" altLang="ja-JP" sz="800" dirty="0">
              <a:solidFill>
                <a:srgbClr val="404040"/>
              </a:solidFill>
              <a:latin typeface="メイリオ"/>
            </a:endParaRPr>
          </a:p>
        </p:txBody>
      </p:sp>
      <p:sp>
        <p:nvSpPr>
          <p:cNvPr id="38" name="テキスト ボックス 37"/>
          <p:cNvSpPr txBox="1"/>
          <p:nvPr/>
        </p:nvSpPr>
        <p:spPr>
          <a:xfrm>
            <a:off x="593506" y="4964812"/>
            <a:ext cx="2411803" cy="243143"/>
          </a:xfrm>
          <a:prstGeom prst="rect">
            <a:avLst/>
          </a:prstGeom>
          <a:noFill/>
        </p:spPr>
        <p:txBody>
          <a:bodyPr wrap="square" rtlCol="0">
            <a:spAutoFit/>
          </a:bodyPr>
          <a:lstStyle/>
          <a:p>
            <a:pPr>
              <a:lnSpc>
                <a:spcPct val="130000"/>
              </a:lnSpc>
            </a:pPr>
            <a:r>
              <a:rPr lang="ja-JP" altLang="en-US" sz="800"/>
              <a:t>参加者との記念撮影</a:t>
            </a:r>
            <a:endParaRPr lang="en-US" altLang="ja-JP" sz="800" dirty="0">
              <a:solidFill>
                <a:srgbClr val="404040"/>
              </a:solidFill>
              <a:latin typeface="メイリオ"/>
            </a:endParaRPr>
          </a:p>
        </p:txBody>
      </p:sp>
      <p:pic>
        <p:nvPicPr>
          <p:cNvPr id="14" name="図 13">
            <a:extLst>
              <a:ext uri="{FF2B5EF4-FFF2-40B4-BE49-F238E27FC236}">
                <a16:creationId xmlns:a16="http://schemas.microsoft.com/office/drawing/2014/main" id="{8A1407E8-FED1-1744-9F8C-F08BEF8E0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0042" y="1206368"/>
            <a:ext cx="2453385" cy="1634773"/>
          </a:xfrm>
          <a:prstGeom prst="rect">
            <a:avLst/>
          </a:prstGeom>
        </p:spPr>
      </p:pic>
      <p:pic>
        <p:nvPicPr>
          <p:cNvPr id="15" name="図 14">
            <a:extLst>
              <a:ext uri="{FF2B5EF4-FFF2-40B4-BE49-F238E27FC236}">
                <a16:creationId xmlns:a16="http://schemas.microsoft.com/office/drawing/2014/main" id="{608C602E-03DF-AD43-8E98-4966B20BF7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561" y="1225756"/>
            <a:ext cx="2453385" cy="1635590"/>
          </a:xfrm>
          <a:prstGeom prst="rect">
            <a:avLst/>
          </a:prstGeom>
        </p:spPr>
      </p:pic>
      <p:pic>
        <p:nvPicPr>
          <p:cNvPr id="16" name="図 15">
            <a:extLst>
              <a:ext uri="{FF2B5EF4-FFF2-40B4-BE49-F238E27FC236}">
                <a16:creationId xmlns:a16="http://schemas.microsoft.com/office/drawing/2014/main" id="{8E352F75-EC4D-D34C-A94A-B5E8B9D75A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0078" y="5627728"/>
            <a:ext cx="2453385" cy="1632322"/>
          </a:xfrm>
          <a:prstGeom prst="rect">
            <a:avLst/>
          </a:prstGeom>
        </p:spPr>
      </p:pic>
      <p:pic>
        <p:nvPicPr>
          <p:cNvPr id="6" name="図 5">
            <a:extLst>
              <a:ext uri="{FF2B5EF4-FFF2-40B4-BE49-F238E27FC236}">
                <a16:creationId xmlns:a16="http://schemas.microsoft.com/office/drawing/2014/main" id="{97665CCC-7237-4747-BA48-D4B4061748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11489" y="3373259"/>
            <a:ext cx="2452160" cy="1634773"/>
          </a:xfrm>
          <a:prstGeom prst="rect">
            <a:avLst/>
          </a:prstGeom>
        </p:spPr>
      </p:pic>
      <p:sp>
        <p:nvSpPr>
          <p:cNvPr id="24" name="テキスト ボックス 23">
            <a:extLst>
              <a:ext uri="{FF2B5EF4-FFF2-40B4-BE49-F238E27FC236}">
                <a16:creationId xmlns:a16="http://schemas.microsoft.com/office/drawing/2014/main" id="{1D5DA223-54D9-8748-8BA2-984AC4A48165}"/>
              </a:ext>
            </a:extLst>
          </p:cNvPr>
          <p:cNvSpPr txBox="1"/>
          <p:nvPr/>
        </p:nvSpPr>
        <p:spPr>
          <a:xfrm>
            <a:off x="593506" y="2862793"/>
            <a:ext cx="2835494" cy="403187"/>
          </a:xfrm>
          <a:prstGeom prst="rect">
            <a:avLst/>
          </a:prstGeom>
          <a:noFill/>
        </p:spPr>
        <p:txBody>
          <a:bodyPr wrap="square" rtlCol="0">
            <a:spAutoFit/>
          </a:bodyPr>
          <a:lstStyle/>
          <a:p>
            <a:pPr>
              <a:lnSpc>
                <a:spcPct val="130000"/>
              </a:lnSpc>
            </a:pPr>
            <a:r>
              <a:rPr lang="zh-TW" altLang="en-US" sz="800" dirty="0">
                <a:solidFill>
                  <a:srgbClr val="404040"/>
                </a:solidFill>
                <a:latin typeface="メイリオ"/>
              </a:rPr>
              <a:t>日本財団　笹川陽平会長、</a:t>
            </a:r>
            <a:r>
              <a:rPr lang="ja-JP" altLang="en-US" sz="800">
                <a:solidFill>
                  <a:srgbClr val="404040"/>
                </a:solidFill>
                <a:latin typeface="メイリオ"/>
              </a:rPr>
              <a:t>環境省　小泉進次郎大臣　</a:t>
            </a:r>
            <a:endParaRPr lang="en-US" altLang="ja-JP" sz="800" dirty="0">
              <a:solidFill>
                <a:srgbClr val="404040"/>
              </a:solidFill>
              <a:latin typeface="メイリオ"/>
            </a:endParaRPr>
          </a:p>
          <a:p>
            <a:pPr>
              <a:lnSpc>
                <a:spcPct val="130000"/>
              </a:lnSpc>
            </a:pPr>
            <a:r>
              <a:rPr lang="ja-JP" altLang="en-US" sz="800">
                <a:solidFill>
                  <a:srgbClr val="404040"/>
                </a:solidFill>
                <a:latin typeface="メイリオ"/>
              </a:rPr>
              <a:t>ごみ拾い</a:t>
            </a:r>
            <a:endParaRPr lang="en-US" altLang="ja-JP" sz="800" dirty="0">
              <a:solidFill>
                <a:srgbClr val="404040"/>
              </a:solidFill>
              <a:latin typeface="メイリオ"/>
            </a:endParaRPr>
          </a:p>
        </p:txBody>
      </p:sp>
      <p:pic>
        <p:nvPicPr>
          <p:cNvPr id="13" name="図 12">
            <a:extLst>
              <a:ext uri="{FF2B5EF4-FFF2-40B4-BE49-F238E27FC236}">
                <a16:creationId xmlns:a16="http://schemas.microsoft.com/office/drawing/2014/main" id="{D652813C-4328-344C-A019-9BD0951435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6303" y="5550634"/>
            <a:ext cx="2453385" cy="3271180"/>
          </a:xfrm>
          <a:prstGeom prst="rect">
            <a:avLst/>
          </a:prstGeom>
        </p:spPr>
      </p:pic>
      <p:pic>
        <p:nvPicPr>
          <p:cNvPr id="20" name="図 19">
            <a:extLst>
              <a:ext uri="{FF2B5EF4-FFF2-40B4-BE49-F238E27FC236}">
                <a16:creationId xmlns:a16="http://schemas.microsoft.com/office/drawing/2014/main" id="{3A2DA45B-4FAF-9642-9C03-CECC4C1E5D7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6303" y="3373259"/>
            <a:ext cx="2452160" cy="1634773"/>
          </a:xfrm>
          <a:prstGeom prst="rect">
            <a:avLst/>
          </a:prstGeom>
        </p:spPr>
      </p:pic>
      <p:sp>
        <p:nvSpPr>
          <p:cNvPr id="34" name="テキスト ボックス 33">
            <a:extLst>
              <a:ext uri="{FF2B5EF4-FFF2-40B4-BE49-F238E27FC236}">
                <a16:creationId xmlns:a16="http://schemas.microsoft.com/office/drawing/2014/main" id="{51B4D17D-7A18-6540-B036-92D4D83F5801}"/>
              </a:ext>
            </a:extLst>
          </p:cNvPr>
          <p:cNvSpPr txBox="1"/>
          <p:nvPr/>
        </p:nvSpPr>
        <p:spPr>
          <a:xfrm>
            <a:off x="3636181" y="5015046"/>
            <a:ext cx="2411803" cy="243143"/>
          </a:xfrm>
          <a:prstGeom prst="rect">
            <a:avLst/>
          </a:prstGeom>
          <a:noFill/>
        </p:spPr>
        <p:txBody>
          <a:bodyPr wrap="square" rtlCol="0">
            <a:spAutoFit/>
          </a:bodyPr>
          <a:lstStyle/>
          <a:p>
            <a:pPr>
              <a:lnSpc>
                <a:spcPct val="130000"/>
              </a:lnSpc>
            </a:pPr>
            <a:r>
              <a:rPr lang="ja-JP" altLang="en-US" sz="800"/>
              <a:t>参加者ごみ拾いの様子</a:t>
            </a:r>
            <a:endParaRPr lang="en-US" altLang="ja-JP" sz="800" dirty="0">
              <a:solidFill>
                <a:srgbClr val="404040"/>
              </a:solidFill>
              <a:latin typeface="メイリオ"/>
            </a:endParaRPr>
          </a:p>
        </p:txBody>
      </p:sp>
      <p:sp>
        <p:nvSpPr>
          <p:cNvPr id="35" name="テキスト ボックス 34">
            <a:extLst>
              <a:ext uri="{FF2B5EF4-FFF2-40B4-BE49-F238E27FC236}">
                <a16:creationId xmlns:a16="http://schemas.microsoft.com/office/drawing/2014/main" id="{3DFE2D27-4CE2-B948-AD41-C27FC7511A72}"/>
              </a:ext>
            </a:extLst>
          </p:cNvPr>
          <p:cNvSpPr txBox="1"/>
          <p:nvPr/>
        </p:nvSpPr>
        <p:spPr>
          <a:xfrm>
            <a:off x="3797449" y="7374794"/>
            <a:ext cx="2411803" cy="243143"/>
          </a:xfrm>
          <a:prstGeom prst="rect">
            <a:avLst/>
          </a:prstGeom>
          <a:noFill/>
        </p:spPr>
        <p:txBody>
          <a:bodyPr wrap="square" rtlCol="0">
            <a:spAutoFit/>
          </a:bodyPr>
          <a:lstStyle/>
          <a:p>
            <a:pPr>
              <a:lnSpc>
                <a:spcPct val="130000"/>
              </a:lnSpc>
            </a:pPr>
            <a:r>
              <a:rPr lang="ja-JP" altLang="en-US" sz="800"/>
              <a:t>参加者ごみ拾いの様子</a:t>
            </a:r>
            <a:endParaRPr lang="en-US" altLang="ja-JP" sz="800" dirty="0">
              <a:solidFill>
                <a:srgbClr val="404040"/>
              </a:solidFill>
              <a:latin typeface="メイリオ"/>
            </a:endParaRPr>
          </a:p>
        </p:txBody>
      </p:sp>
      <p:sp>
        <p:nvSpPr>
          <p:cNvPr id="37" name="テキスト ボックス 36">
            <a:extLst>
              <a:ext uri="{FF2B5EF4-FFF2-40B4-BE49-F238E27FC236}">
                <a16:creationId xmlns:a16="http://schemas.microsoft.com/office/drawing/2014/main" id="{878AAAFC-081C-F14A-8AE7-9817C6E4F903}"/>
              </a:ext>
            </a:extLst>
          </p:cNvPr>
          <p:cNvSpPr txBox="1"/>
          <p:nvPr/>
        </p:nvSpPr>
        <p:spPr>
          <a:xfrm>
            <a:off x="676303" y="8821814"/>
            <a:ext cx="2411803" cy="243143"/>
          </a:xfrm>
          <a:prstGeom prst="rect">
            <a:avLst/>
          </a:prstGeom>
          <a:noFill/>
        </p:spPr>
        <p:txBody>
          <a:bodyPr wrap="square" rtlCol="0">
            <a:spAutoFit/>
          </a:bodyPr>
          <a:lstStyle/>
          <a:p>
            <a:pPr>
              <a:lnSpc>
                <a:spcPct val="130000"/>
              </a:lnSpc>
            </a:pPr>
            <a:r>
              <a:rPr lang="ja-JP" altLang="en-US" sz="800">
                <a:solidFill>
                  <a:srgbClr val="404040"/>
                </a:solidFill>
                <a:latin typeface="メイリオ"/>
              </a:rPr>
              <a:t>会場に設置したペットボトルリサイクル機</a:t>
            </a:r>
            <a:endParaRPr lang="en-US" altLang="ja-JP" sz="800" dirty="0">
              <a:solidFill>
                <a:srgbClr val="404040"/>
              </a:solidFill>
              <a:latin typeface="メイリオ"/>
            </a:endParaRPr>
          </a:p>
        </p:txBody>
      </p:sp>
    </p:spTree>
    <p:extLst>
      <p:ext uri="{BB962C8B-B14F-4D97-AF65-F5344CB8AC3E}">
        <p14:creationId xmlns:p14="http://schemas.microsoft.com/office/powerpoint/2010/main" val="22754902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bg1">
              <a:lumMod val="50000"/>
            </a:schemeClr>
          </a:solidFill>
        </a:ln>
      </a:spPr>
      <a:bodyPr wrap="none" lIns="144000" tIns="64800" rIns="128016" bIns="64008" rtlCol="0" anchor="ctr"/>
      <a:lstStyle>
        <a:defPPr>
          <a:lnSpc>
            <a:spcPct val="110000"/>
          </a:lnSpc>
          <a:defRPr sz="800" dirty="0" smtClean="0">
            <a:solidFill>
              <a:schemeClr val="tx1"/>
            </a:solidFill>
            <a:latin typeface="Meiryo UI" pitchFamily="50" charset="-128"/>
            <a:ea typeface="Meiryo UI" pitchFamily="50" charset="-128"/>
            <a:cs typeface="Meiryo UI"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1">
                <a:lumMod val="95000"/>
                <a:lumOff val="5000"/>
              </a:schemeClr>
            </a:solidFil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54764</TotalTime>
  <Words>982</Words>
  <Application>Microsoft Macintosh PowerPoint</Application>
  <PresentationFormat>A4 210 x 297 mm</PresentationFormat>
  <Paragraphs>88</Paragraphs>
  <Slides>6</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NAMIFUSA</dc:creator>
  <cp:lastModifiedBy>恭平 武鑓</cp:lastModifiedBy>
  <cp:revision>1923</cp:revision>
  <cp:lastPrinted>2019-09-10T11:58:46Z</cp:lastPrinted>
  <dcterms:created xsi:type="dcterms:W3CDTF">2015-02-14T06:53:59Z</dcterms:created>
  <dcterms:modified xsi:type="dcterms:W3CDTF">2020-12-25T09:36:39Z</dcterms:modified>
</cp:coreProperties>
</file>