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0"/>
            <p14:sldId id="28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31"/>
  </p:normalViewPr>
  <p:slideViewPr>
    <p:cSldViewPr>
      <p:cViewPr>
        <p:scale>
          <a:sx n="125" d="100"/>
          <a:sy n="125" d="100"/>
        </p:scale>
        <p:origin x="618" y="-3384"/>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2020/11/27</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2020/11/27</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2020/11/27</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a:t>PR</a:t>
            </a:r>
            <a:r>
              <a:rPr kumimoji="1" lang="ja-JP" altLang="en-US" sz="1700" dirty="0"/>
              <a:t>レポート送信先：海と日本プロジェクト総合運営事務局　</a:t>
            </a:r>
            <a:r>
              <a:rPr kumimoji="1" lang="en-US" altLang="ja-JP" sz="1700" dirty="0"/>
              <a:t>pr@uminohi.jp</a:t>
            </a:r>
            <a:endParaRPr kumimoji="1" lang="ja-JP" altLang="en-US" sz="1700"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2020/11/27</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07623812"/>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r>
                        <a:rPr kumimoji="1" lang="ja-JP" altLang="en-US" sz="1050" b="1" dirty="0">
                          <a:solidFill>
                            <a:schemeClr val="tx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「おおいたうつくし感謝祭」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79">
                <a:tc>
                  <a:txBody>
                    <a:bodyPr/>
                    <a:lstStyle/>
                    <a:p>
                      <a:pPr algn="l"/>
                      <a:r>
                        <a:rPr kumimoji="1" lang="ja-JP" altLang="en-US" sz="1050" b="1" dirty="0">
                          <a:solidFill>
                            <a:schemeClr val="tx1"/>
                          </a:solidFill>
                        </a:rPr>
                        <a:t>イベントの</a:t>
                      </a:r>
                      <a:endParaRPr kumimoji="1" lang="en-US" altLang="ja-JP" sz="1050" b="1" dirty="0">
                        <a:solidFill>
                          <a:schemeClr val="tx1"/>
                        </a:solidFill>
                      </a:endParaRPr>
                    </a:p>
                    <a:p>
                      <a:pPr algn="l"/>
                      <a:r>
                        <a:rPr kumimoji="1" lang="ja-JP" altLang="en-US" sz="1050" b="1" dirty="0">
                          <a:solidFill>
                            <a:schemeClr val="tx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大分県の豊かな海・自然を未来の子供たちに残すために、今日からできることを県民に知ってもらい、具体的なアクションにつなげてもらうこと。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4931">
                <a:tc>
                  <a:txBody>
                    <a:bodyPr/>
                    <a:lstStyle/>
                    <a:p>
                      <a:pPr algn="l"/>
                      <a:r>
                        <a:rPr kumimoji="1" lang="ja-JP" altLang="en-US" sz="1050" b="1" dirty="0">
                          <a:solidFill>
                            <a:schemeClr val="tx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2020</a:t>
                      </a:r>
                      <a:r>
                        <a:rPr kumimoji="1" lang="ja-JP" altLang="en-US" sz="1050" b="0" dirty="0">
                          <a:solidFill>
                            <a:schemeClr val="tx1"/>
                          </a:solidFill>
                        </a:rPr>
                        <a:t>年</a:t>
                      </a:r>
                      <a:r>
                        <a:rPr kumimoji="1" lang="en-US" altLang="ja-JP" sz="1050" b="0" dirty="0">
                          <a:solidFill>
                            <a:schemeClr val="tx1"/>
                          </a:solidFill>
                        </a:rPr>
                        <a:t>11</a:t>
                      </a:r>
                      <a:r>
                        <a:rPr kumimoji="1" lang="ja-JP" altLang="en-US" sz="1050" b="0" dirty="0">
                          <a:solidFill>
                            <a:schemeClr val="tx1"/>
                          </a:solidFill>
                        </a:rPr>
                        <a:t>月</a:t>
                      </a:r>
                      <a:r>
                        <a:rPr kumimoji="1" lang="en-US" altLang="ja-JP" sz="1050" b="0" dirty="0">
                          <a:solidFill>
                            <a:schemeClr val="tx1"/>
                          </a:solidFill>
                        </a:rPr>
                        <a:t>21</a:t>
                      </a:r>
                      <a:r>
                        <a:rPr kumimoji="1" lang="ja-JP" altLang="en-US" sz="1050" b="0" dirty="0">
                          <a:solidFill>
                            <a:schemeClr val="tx1"/>
                          </a:solidFill>
                        </a:rPr>
                        <a:t>日（土）</a:t>
                      </a:r>
                      <a:r>
                        <a:rPr kumimoji="1" lang="en-US" altLang="ja-JP" sz="1050" b="0" dirty="0">
                          <a:solidFill>
                            <a:schemeClr val="tx1"/>
                          </a:solidFill>
                        </a:rPr>
                        <a:t>11</a:t>
                      </a:r>
                      <a:r>
                        <a:rPr kumimoji="1" lang="ja-JP" altLang="en-US" sz="1050" b="0" dirty="0">
                          <a:solidFill>
                            <a:schemeClr val="tx1"/>
                          </a:solidFill>
                        </a:rPr>
                        <a:t>時</a:t>
                      </a:r>
                      <a:r>
                        <a:rPr kumimoji="1" lang="en-US" altLang="ja-JP" sz="1050" b="0" dirty="0">
                          <a:solidFill>
                            <a:schemeClr val="tx1"/>
                          </a:solidFill>
                        </a:rPr>
                        <a:t>00</a:t>
                      </a:r>
                      <a:r>
                        <a:rPr kumimoji="1" lang="ja-JP" altLang="en-US" sz="1050" b="0" dirty="0">
                          <a:solidFill>
                            <a:schemeClr val="tx1"/>
                          </a:solidFill>
                        </a:rPr>
                        <a:t>分～</a:t>
                      </a:r>
                      <a:r>
                        <a:rPr kumimoji="1" lang="en-US" altLang="ja-JP" sz="1050" b="0" dirty="0">
                          <a:solidFill>
                            <a:schemeClr val="tx1"/>
                          </a:solidFill>
                        </a:rPr>
                        <a:t>15</a:t>
                      </a:r>
                      <a:r>
                        <a:rPr kumimoji="1" lang="ja-JP" altLang="en-US" sz="1050" b="0" dirty="0">
                          <a:solidFill>
                            <a:schemeClr val="tx1"/>
                          </a:solidFill>
                        </a:rPr>
                        <a:t>時</a:t>
                      </a:r>
                      <a:r>
                        <a:rPr kumimoji="1" lang="en-US" altLang="ja-JP" sz="1050" b="0" dirty="0">
                          <a:solidFill>
                            <a:schemeClr val="tx1"/>
                          </a:solidFill>
                        </a:rPr>
                        <a:t>00</a:t>
                      </a:r>
                      <a:r>
                        <a:rPr kumimoji="1" lang="ja-JP" altLang="en-US" sz="1050" b="0" dirty="0">
                          <a:solidFill>
                            <a:schemeClr val="tx1"/>
                          </a:solidFill>
                        </a:rPr>
                        <a:t>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4931">
                <a:tc>
                  <a:txBody>
                    <a:bodyPr/>
                    <a:lstStyle/>
                    <a:p>
                      <a:pPr algn="l"/>
                      <a:r>
                        <a:rPr kumimoji="1" lang="ja-JP" altLang="en-US" sz="1050" b="1" dirty="0">
                          <a:solidFill>
                            <a:schemeClr val="tx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大分駅北口駅前広場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4931">
                <a:tc>
                  <a:txBody>
                    <a:bodyPr/>
                    <a:lstStyle/>
                    <a:p>
                      <a:pPr algn="l"/>
                      <a:r>
                        <a:rPr kumimoji="1" lang="ja-JP" altLang="en-US" sz="1050" b="1" dirty="0">
                          <a:solidFill>
                            <a:schemeClr val="tx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3500</a:t>
                      </a:r>
                      <a:r>
                        <a:rPr kumimoji="1" lang="ja-JP" altLang="en-US" sz="1050" b="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931">
                <a:tc>
                  <a:txBody>
                    <a:bodyPr/>
                    <a:lstStyle/>
                    <a:p>
                      <a:pPr algn="l"/>
                      <a:r>
                        <a:rPr kumimoji="1" lang="ja-JP" altLang="en-US" sz="1050" b="1" dirty="0">
                          <a:solidFill>
                            <a:schemeClr val="tx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大分県・</a:t>
                      </a:r>
                      <a:r>
                        <a:rPr kumimoji="1" lang="en-US" altLang="ja-JP" sz="1050" b="0" dirty="0">
                          <a:solidFill>
                            <a:schemeClr val="tx1"/>
                          </a:solidFill>
                        </a:rPr>
                        <a:t>CHANGE FOR THE BLUE in</a:t>
                      </a:r>
                      <a:r>
                        <a:rPr kumimoji="1" lang="ja-JP" altLang="en-US" sz="1050" b="0" dirty="0">
                          <a:solidFill>
                            <a:schemeClr val="tx1"/>
                          </a:solidFill>
                        </a:rPr>
                        <a:t>大分実行委員会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4931">
                <a:tc>
                  <a:txBody>
                    <a:bodyPr/>
                    <a:lstStyle/>
                    <a:p>
                      <a:pPr algn="l"/>
                      <a:r>
                        <a:rPr kumimoji="1" lang="ja-JP" altLang="en-US" sz="1050" b="1" dirty="0">
                          <a:solidFill>
                            <a:schemeClr val="tx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4931">
                <a:tc>
                  <a:txBody>
                    <a:bodyPr/>
                    <a:lstStyle/>
                    <a:p>
                      <a:pPr algn="l"/>
                      <a:r>
                        <a:rPr kumimoji="1" lang="ja-JP" altLang="en-US" sz="1050" b="1" dirty="0">
                          <a:solidFill>
                            <a:schemeClr val="tx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16043">
                <a:tc>
                  <a:txBody>
                    <a:bodyPr/>
                    <a:lstStyle/>
                    <a:p>
                      <a:pPr algn="l"/>
                      <a:r>
                        <a:rPr kumimoji="1" lang="ja-JP" altLang="en-US" sz="1050" b="1" dirty="0">
                          <a:solidFill>
                            <a:schemeClr val="tx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OBS</a:t>
                      </a:r>
                      <a:r>
                        <a:rPr kumimoji="1" lang="ja-JP" altLang="en-US" sz="1050" b="0" dirty="0">
                          <a:solidFill>
                            <a:schemeClr val="tx1"/>
                          </a:solidFill>
                        </a:rPr>
                        <a:t>テレビ「かぼすタイム」</a:t>
                      </a:r>
                      <a:endParaRPr kumimoji="1" lang="en-US" altLang="ja-JP" sz="1050" b="0" dirty="0">
                        <a:solidFill>
                          <a:schemeClr val="tx1"/>
                        </a:solidFill>
                      </a:endParaRPr>
                    </a:p>
                    <a:p>
                      <a:pPr algn="l"/>
                      <a:r>
                        <a:rPr kumimoji="1" lang="en-US" altLang="ja-JP" sz="1050" b="0" dirty="0">
                          <a:solidFill>
                            <a:schemeClr val="tx1"/>
                          </a:solidFill>
                        </a:rPr>
                        <a:t>CHANGE FOR THE BLUE in</a:t>
                      </a:r>
                      <a:r>
                        <a:rPr kumimoji="1" lang="ja-JP" altLang="en-US" sz="1050" b="0" dirty="0">
                          <a:solidFill>
                            <a:schemeClr val="tx1"/>
                          </a:solidFill>
                        </a:rPr>
                        <a:t>大分</a:t>
                      </a:r>
                      <a:r>
                        <a:rPr kumimoji="1" lang="en-US" altLang="ja-JP" sz="1050" b="0" dirty="0">
                          <a:solidFill>
                            <a:schemeClr val="tx1"/>
                          </a:solidFill>
                        </a:rPr>
                        <a:t>HP</a:t>
                      </a:r>
                    </a:p>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639706"/>
              </p:ext>
            </p:extLst>
          </p:nvPr>
        </p:nvGraphicFramePr>
        <p:xfrm>
          <a:off x="548680" y="5554248"/>
          <a:ext cx="5832648" cy="166123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661232">
                <a:tc>
                  <a:txBody>
                    <a:bodyPr/>
                    <a:lstStyle/>
                    <a:p>
                      <a:pPr algn="l"/>
                      <a:r>
                        <a:rPr kumimoji="1" lang="ja-JP" altLang="en-US" sz="1050" b="1" dirty="0">
                          <a:solidFill>
                            <a:schemeClr val="tx1"/>
                          </a:solidFill>
                        </a:rPr>
                        <a:t>イベント</a:t>
                      </a:r>
                      <a:r>
                        <a:rPr kumimoji="1" lang="en-US" altLang="ja-JP" sz="1050" b="1" dirty="0">
                          <a:solidFill>
                            <a:schemeClr val="tx1"/>
                          </a:solidFill>
                        </a:rPr>
                        <a:t>1</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九州の駅の中で乗降者数４位を誇る大分駅の北口広場にて開催致しました。ブーステントも青を取り入れ、盛り上げを図りました。ステージでは</a:t>
                      </a:r>
                      <a:r>
                        <a:rPr kumimoji="1" lang="en-US" altLang="ja-JP" sz="1050" b="0" dirty="0">
                          <a:solidFill>
                            <a:schemeClr val="tx1"/>
                          </a:solidFill>
                        </a:rPr>
                        <a:t>CHANGE FOR THE BLUE </a:t>
                      </a:r>
                      <a:r>
                        <a:rPr kumimoji="1" lang="ja-JP" altLang="en-US" sz="1050" b="0" dirty="0">
                          <a:solidFill>
                            <a:schemeClr val="tx1"/>
                          </a:solidFill>
                        </a:rPr>
                        <a:t>の取り組みや、海洋ごみ問題と、今日から個人でできる対応策について紹介を行いました。会場では海洋トラッシュアート展と題し酒井寅義氏が制作した</a:t>
                      </a:r>
                      <a:r>
                        <a:rPr kumimoji="1" lang="en-US" altLang="ja-JP" sz="1050" b="0" dirty="0">
                          <a:solidFill>
                            <a:schemeClr val="tx1"/>
                          </a:solidFill>
                        </a:rPr>
                        <a:t>100</a:t>
                      </a:r>
                      <a:r>
                        <a:rPr kumimoji="1" lang="ja-JP" altLang="en-US" sz="1050" b="0" dirty="0">
                          <a:solidFill>
                            <a:schemeClr val="tx1"/>
                          </a:solidFill>
                        </a:rPr>
                        <a:t>％海洋ごみを活用して制作したインパクトあるお面の展示や、北村直登氏によるエコアートワークショップ、大分県立芸術文化短期大学によるペットボトルキャップのアクセサリー作りワークショップブースなどで会場が賑い、海洋ごみ削減への意識付けを図りまし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491555" y="5272466"/>
            <a:ext cx="6254452" cy="43129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a:p>
            <a:endParaRPr lang="en-US" altLang="ja-JP" sz="1400" b="1" dirty="0">
              <a:solidFill>
                <a:schemeClr val="tx1">
                  <a:lumMod val="95000"/>
                  <a:lumOff val="5000"/>
                </a:schemeClr>
              </a:solidFill>
            </a:endParaRPr>
          </a:p>
        </p:txBody>
      </p:sp>
      <p:sp>
        <p:nvSpPr>
          <p:cNvPr id="13" name="テキスト ボックス 12"/>
          <p:cNvSpPr txBox="1"/>
          <p:nvPr/>
        </p:nvSpPr>
        <p:spPr>
          <a:xfrm>
            <a:off x="1700808" y="857443"/>
            <a:ext cx="4814292" cy="830997"/>
          </a:xfrm>
          <a:prstGeom prst="rect">
            <a:avLst/>
          </a:prstGeom>
          <a:noFill/>
        </p:spPr>
        <p:txBody>
          <a:bodyPr wrap="squar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建物, 大きい, いっぱい, 市 が含まれている画像&#10;&#10;自動的に生成された説明">
            <a:extLst>
              <a:ext uri="{FF2B5EF4-FFF2-40B4-BE49-F238E27FC236}">
                <a16:creationId xmlns:a16="http://schemas.microsoft.com/office/drawing/2014/main" id="{23CB590B-84AE-4516-8BBE-FD5280B81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0688" y="7259559"/>
            <a:ext cx="1527134" cy="1145351"/>
          </a:xfrm>
          <a:prstGeom prst="rect">
            <a:avLst/>
          </a:prstGeom>
        </p:spPr>
      </p:pic>
      <p:pic>
        <p:nvPicPr>
          <p:cNvPr id="37" name="図 36" descr="人, 建物, 民衆, 屋外 が含まれている画像&#10;&#10;自動的に生成された説明">
            <a:extLst>
              <a:ext uri="{FF2B5EF4-FFF2-40B4-BE49-F238E27FC236}">
                <a16:creationId xmlns:a16="http://schemas.microsoft.com/office/drawing/2014/main" id="{696AAE39-1238-4520-9D09-E5F9553F3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2828" y="7271501"/>
            <a:ext cx="1527134" cy="1145351"/>
          </a:xfrm>
          <a:prstGeom prst="rect">
            <a:avLst/>
          </a:prstGeom>
        </p:spPr>
      </p:pic>
      <p:pic>
        <p:nvPicPr>
          <p:cNvPr id="44" name="図 43" descr="家具, 敷物, 建物, 立つ が含まれている画像&#10;&#10;自動的に生成された説明">
            <a:extLst>
              <a:ext uri="{FF2B5EF4-FFF2-40B4-BE49-F238E27FC236}">
                <a16:creationId xmlns:a16="http://schemas.microsoft.com/office/drawing/2014/main" id="{4E4B687B-B735-48D7-B48E-F4ADF9CEC8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9892" y="7271501"/>
            <a:ext cx="1527136" cy="1145351"/>
          </a:xfrm>
          <a:prstGeom prst="rect">
            <a:avLst/>
          </a:prstGeom>
        </p:spPr>
      </p:pic>
      <p:pic>
        <p:nvPicPr>
          <p:cNvPr id="66" name="図 65" descr="テキスト&#10;&#10;自動的に生成された説明">
            <a:extLst>
              <a:ext uri="{FF2B5EF4-FFF2-40B4-BE49-F238E27FC236}">
                <a16:creationId xmlns:a16="http://schemas.microsoft.com/office/drawing/2014/main" id="{961F46A6-F4BD-4B05-A201-B9D56C93C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804" y="8489469"/>
            <a:ext cx="1527133" cy="1145350"/>
          </a:xfrm>
          <a:prstGeom prst="rect">
            <a:avLst/>
          </a:prstGeom>
        </p:spPr>
      </p:pic>
      <p:pic>
        <p:nvPicPr>
          <p:cNvPr id="68" name="図 67" descr="記号, 屋外, テキスト, 男 が含まれている画像&#10;&#10;自動的に生成された説明">
            <a:extLst>
              <a:ext uri="{FF2B5EF4-FFF2-40B4-BE49-F238E27FC236}">
                <a16:creationId xmlns:a16="http://schemas.microsoft.com/office/drawing/2014/main" id="{FA48F4CC-FA8F-4666-AD30-C3F8E67C9F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0977" y="8448583"/>
            <a:ext cx="1620177" cy="1215133"/>
          </a:xfrm>
          <a:prstGeom prst="rect">
            <a:avLst/>
          </a:prstGeom>
        </p:spPr>
      </p:pic>
      <p:pic>
        <p:nvPicPr>
          <p:cNvPr id="69" name="図 68" descr="グラフィカル ユーザー インターフェイス が含まれている画像&#10;&#10;自動的に生成された説明">
            <a:extLst>
              <a:ext uri="{FF2B5EF4-FFF2-40B4-BE49-F238E27FC236}">
                <a16:creationId xmlns:a16="http://schemas.microsoft.com/office/drawing/2014/main" id="{9D0BB24E-A078-4C30-B260-7D9920AB58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4890" y="8502347"/>
            <a:ext cx="1527134" cy="1145351"/>
          </a:xfrm>
          <a:prstGeom prst="rect">
            <a:avLst/>
          </a:prstGeom>
        </p:spPr>
      </p:pic>
    </p:spTree>
    <p:extLst>
      <p:ext uri="{BB962C8B-B14F-4D97-AF65-F5344CB8AC3E}">
        <p14:creationId xmlns:p14="http://schemas.microsoft.com/office/powerpoint/2010/main" val="115168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1736483750"/>
              </p:ext>
            </p:extLst>
          </p:nvPr>
        </p:nvGraphicFramePr>
        <p:xfrm>
          <a:off x="548680" y="6049322"/>
          <a:ext cx="5832648" cy="161579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615797">
                <a:tc>
                  <a:txBody>
                    <a:bodyPr/>
                    <a:lstStyle/>
                    <a:p>
                      <a:pPr algn="l"/>
                      <a:r>
                        <a:rPr kumimoji="1" lang="ja-JP" altLang="en-US" sz="1050" b="1" dirty="0">
                          <a:solidFill>
                            <a:schemeClr val="tx1"/>
                          </a:solidFill>
                        </a:rPr>
                        <a:t>イベント</a:t>
                      </a:r>
                      <a:r>
                        <a:rPr kumimoji="1" lang="en-US" altLang="ja-JP" sz="1050" b="1" dirty="0">
                          <a:solidFill>
                            <a:schemeClr val="tx1"/>
                          </a:solidFill>
                        </a:rPr>
                        <a:t>3</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より多くの方々に海洋ごみ問題を身近に捉えてもらおうと、地元で大人気の水族館「うみたまご」から、海の生き物としてペンギンに来てもらいました。「ペンギンコーナー」では、配布されているごみ袋と手袋を使いごみ拾いを行い、分別してくれた参加者にはペンギンとの記念撮影が行えるという枠組みでごみ拾いに広くご参加いただきました。ペンギンの写真は、海洋ごみ問題削減の意思表示とともに</a:t>
                      </a:r>
                      <a:r>
                        <a:rPr kumimoji="1" lang="en-US" altLang="ja-JP" sz="1050" b="0" dirty="0">
                          <a:solidFill>
                            <a:schemeClr val="tx1"/>
                          </a:solidFill>
                        </a:rPr>
                        <a:t>#umigomi</a:t>
                      </a:r>
                      <a:r>
                        <a:rPr kumimoji="1" lang="ja-JP" altLang="en-US" sz="1050" b="0" dirty="0">
                          <a:solidFill>
                            <a:schemeClr val="tx1"/>
                          </a:solidFill>
                        </a:rPr>
                        <a:t>でアップしていただくよう参加者に呼びかけました。イベントと</a:t>
                      </a:r>
                      <a:r>
                        <a:rPr kumimoji="1" lang="en-US" altLang="ja-JP" sz="1050" b="0" dirty="0">
                          <a:solidFill>
                            <a:schemeClr val="tx1"/>
                          </a:solidFill>
                        </a:rPr>
                        <a:t>CHANGE FOR THE BLUE in</a:t>
                      </a:r>
                      <a:r>
                        <a:rPr kumimoji="1" lang="ja-JP" altLang="en-US" sz="1050" b="0" dirty="0">
                          <a:solidFill>
                            <a:schemeClr val="tx1"/>
                          </a:solidFill>
                        </a:rPr>
                        <a:t>大分の内容は当日のＯＢＳテレビ「かぼすタイム」でもＯＡしました。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95549489"/>
              </p:ext>
            </p:extLst>
          </p:nvPr>
        </p:nvGraphicFramePr>
        <p:xfrm>
          <a:off x="548680" y="1826461"/>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a:solidFill>
                            <a:schemeClr val="tx1"/>
                          </a:solidFill>
                        </a:rPr>
                        <a:t>イベント</a:t>
                      </a:r>
                      <a:r>
                        <a:rPr kumimoji="1" lang="en-US" altLang="ja-JP" sz="1050" b="1" dirty="0">
                          <a:solidFill>
                            <a:schemeClr val="tx1"/>
                          </a:solidFill>
                        </a:rPr>
                        <a:t>2</a:t>
                      </a: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CHANGE FOR THE BLUE in</a:t>
                      </a:r>
                      <a:r>
                        <a:rPr kumimoji="1" lang="ja-JP" altLang="en-US" sz="1050" b="0" dirty="0">
                          <a:solidFill>
                            <a:schemeClr val="tx1"/>
                          </a:solidFill>
                        </a:rPr>
                        <a:t>大分のジャンパー・マスクを身に着けたキャラバン隊が会場周辺で、ごみ拾いの呼びかけと海洋ごみ削減の啓発を訴えました。好天に恵まれ会場は人通りも多く、１万人強の人手で賑っており、家族連れを中心に多くの方々にごみ拾い・分別にご協力いただけました。ブースにはプラスチックごみと海の関係や、今日からできる海をキレイにする３つのルールなど多くのパネルを掲出し、会場の皆様にご覧いただきまし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1690620" y="786175"/>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建物, 屋外, ブルー, テーブル が含まれている画像&#10;&#10;自動的に生成された説明">
            <a:extLst>
              <a:ext uri="{FF2B5EF4-FFF2-40B4-BE49-F238E27FC236}">
                <a16:creationId xmlns:a16="http://schemas.microsoft.com/office/drawing/2014/main" id="{12BA6E20-796F-4740-A997-558DBDDAC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63" y="3797781"/>
            <a:ext cx="1403215" cy="1052412"/>
          </a:xfrm>
          <a:prstGeom prst="rect">
            <a:avLst/>
          </a:prstGeom>
        </p:spPr>
      </p:pic>
      <p:pic>
        <p:nvPicPr>
          <p:cNvPr id="25" name="図 24">
            <a:extLst>
              <a:ext uri="{FF2B5EF4-FFF2-40B4-BE49-F238E27FC236}">
                <a16:creationId xmlns:a16="http://schemas.microsoft.com/office/drawing/2014/main" id="{B03115C2-0B7D-46B3-97D0-3F4C9041E0A1}"/>
              </a:ext>
            </a:extLst>
          </p:cNvPr>
          <p:cNvPicPr>
            <a:picLocks noChangeAspect="1"/>
          </p:cNvPicPr>
          <p:nvPr/>
        </p:nvPicPr>
        <p:blipFill>
          <a:blip r:embed="rId4"/>
          <a:stretch>
            <a:fillRect/>
          </a:stretch>
        </p:blipFill>
        <p:spPr>
          <a:xfrm>
            <a:off x="3566737" y="7977336"/>
            <a:ext cx="1750851" cy="984373"/>
          </a:xfrm>
          <a:prstGeom prst="rect">
            <a:avLst/>
          </a:prstGeom>
        </p:spPr>
      </p:pic>
      <p:pic>
        <p:nvPicPr>
          <p:cNvPr id="27" name="図 26" descr="テキスト が含まれている画像&#10;&#10;自動的に生成された説明">
            <a:extLst>
              <a:ext uri="{FF2B5EF4-FFF2-40B4-BE49-F238E27FC236}">
                <a16:creationId xmlns:a16="http://schemas.microsoft.com/office/drawing/2014/main" id="{B4EE1169-DBFA-4750-AA6C-B0E99F57C9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2" y="4902962"/>
            <a:ext cx="1430469" cy="1072852"/>
          </a:xfrm>
          <a:prstGeom prst="rect">
            <a:avLst/>
          </a:prstGeom>
        </p:spPr>
      </p:pic>
      <p:pic>
        <p:nvPicPr>
          <p:cNvPr id="28" name="図 27" descr="屋外, 建物, 歩道, ウォーキング が含まれている画像&#10;&#10;自動的に生成された説明">
            <a:extLst>
              <a:ext uri="{FF2B5EF4-FFF2-40B4-BE49-F238E27FC236}">
                <a16:creationId xmlns:a16="http://schemas.microsoft.com/office/drawing/2014/main" id="{05D23244-93DB-4B7B-9DBF-1F0AD01D77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6424" y="4932318"/>
            <a:ext cx="1430470" cy="1072852"/>
          </a:xfrm>
          <a:prstGeom prst="rect">
            <a:avLst/>
          </a:prstGeom>
        </p:spPr>
      </p:pic>
      <p:pic>
        <p:nvPicPr>
          <p:cNvPr id="29" name="図 28" descr="建物, 屋外, 歩道, 座る が含まれている画像&#10;&#10;自動的に生成された説明">
            <a:extLst>
              <a:ext uri="{FF2B5EF4-FFF2-40B4-BE49-F238E27FC236}">
                <a16:creationId xmlns:a16="http://schemas.microsoft.com/office/drawing/2014/main" id="{10A435E5-2B21-451E-BB53-4D3A38C409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6424" y="3803628"/>
            <a:ext cx="1403216" cy="1052412"/>
          </a:xfrm>
          <a:prstGeom prst="rect">
            <a:avLst/>
          </a:prstGeom>
        </p:spPr>
      </p:pic>
      <p:pic>
        <p:nvPicPr>
          <p:cNvPr id="31" name="図 30" descr="建物, 屋外, 人, 男 が含まれている画像&#10;&#10;自動的に生成された説明">
            <a:extLst>
              <a:ext uri="{FF2B5EF4-FFF2-40B4-BE49-F238E27FC236}">
                <a16:creationId xmlns:a16="http://schemas.microsoft.com/office/drawing/2014/main" id="{60C4301F-BC9D-4EB9-B1F4-4525CE5E99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840" y="3792615"/>
            <a:ext cx="1403215" cy="1052412"/>
          </a:xfrm>
          <a:prstGeom prst="rect">
            <a:avLst/>
          </a:prstGeom>
        </p:spPr>
      </p:pic>
      <p:pic>
        <p:nvPicPr>
          <p:cNvPr id="35" name="図 34" descr="屋外, 人, 小さい, 子供 が含まれている画像&#10;&#10;自動的に生成された説明">
            <a:extLst>
              <a:ext uri="{FF2B5EF4-FFF2-40B4-BE49-F238E27FC236}">
                <a16:creationId xmlns:a16="http://schemas.microsoft.com/office/drawing/2014/main" id="{6B28F269-E02C-4F64-A805-3D95F7A690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9317" y="3792615"/>
            <a:ext cx="1439845" cy="1079884"/>
          </a:xfrm>
          <a:prstGeom prst="rect">
            <a:avLst/>
          </a:prstGeom>
        </p:spPr>
      </p:pic>
      <p:pic>
        <p:nvPicPr>
          <p:cNvPr id="7" name="図 6" descr="人, 建物, 屋外, 民衆 が含まれている画像&#10;&#10;自動的に生成された説明">
            <a:extLst>
              <a:ext uri="{FF2B5EF4-FFF2-40B4-BE49-F238E27FC236}">
                <a16:creationId xmlns:a16="http://schemas.microsoft.com/office/drawing/2014/main" id="{1E4CB136-C840-4486-B37D-C869177553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73092" y="4899857"/>
            <a:ext cx="1467308" cy="1100729"/>
          </a:xfrm>
          <a:prstGeom prst="rect">
            <a:avLst/>
          </a:prstGeom>
        </p:spPr>
      </p:pic>
      <p:pic>
        <p:nvPicPr>
          <p:cNvPr id="11" name="図 10" descr="人, 屋外, 民衆, 歩道 が含まれている画像&#10;&#10;自動的に生成された説明">
            <a:extLst>
              <a:ext uri="{FF2B5EF4-FFF2-40B4-BE49-F238E27FC236}">
                <a16:creationId xmlns:a16="http://schemas.microsoft.com/office/drawing/2014/main" id="{44E83DB5-3C52-44BD-A642-59A38900CE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9317" y="4916651"/>
            <a:ext cx="1439845" cy="1080127"/>
          </a:xfrm>
          <a:prstGeom prst="rect">
            <a:avLst/>
          </a:prstGeom>
        </p:spPr>
      </p:pic>
      <p:pic>
        <p:nvPicPr>
          <p:cNvPr id="36" name="図 35" descr="グラフィカル ユーザー インターフェイス が含まれている画像&#10;&#10;自動的に生成された説明">
            <a:extLst>
              <a:ext uri="{FF2B5EF4-FFF2-40B4-BE49-F238E27FC236}">
                <a16:creationId xmlns:a16="http://schemas.microsoft.com/office/drawing/2014/main" id="{41390D75-D5A9-4788-995B-37B98B8C488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5023" r="6793" b="23763"/>
          <a:stretch/>
        </p:blipFill>
        <p:spPr>
          <a:xfrm>
            <a:off x="1277777" y="7823002"/>
            <a:ext cx="961147" cy="1589367"/>
          </a:xfrm>
          <a:prstGeom prst="rect">
            <a:avLst/>
          </a:prstGeom>
          <a:ln>
            <a:solidFill>
              <a:schemeClr val="tx1"/>
            </a:solidFill>
          </a:ln>
        </p:spPr>
      </p:pic>
      <p:pic>
        <p:nvPicPr>
          <p:cNvPr id="40" name="図 39" descr="テキスト が含まれている画像&#10;&#10;自動的に生成された説明">
            <a:extLst>
              <a:ext uri="{FF2B5EF4-FFF2-40B4-BE49-F238E27FC236}">
                <a16:creationId xmlns:a16="http://schemas.microsoft.com/office/drawing/2014/main" id="{64CC1CAC-4B82-40E7-8566-8DED6D3CAA8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13" t="5730" r="6332" b="32971"/>
          <a:stretch/>
        </p:blipFill>
        <p:spPr>
          <a:xfrm>
            <a:off x="2304493" y="7823002"/>
            <a:ext cx="1072491" cy="1552391"/>
          </a:xfrm>
          <a:prstGeom prst="rect">
            <a:avLst/>
          </a:prstGeom>
          <a:ln>
            <a:solidFill>
              <a:schemeClr val="tx1"/>
            </a:solidFill>
          </a:ln>
        </p:spPr>
      </p:pic>
      <p:pic>
        <p:nvPicPr>
          <p:cNvPr id="42" name="図 41" descr="文字と写真のスクリーンショット&#10;&#10;自動的に生成された説明">
            <a:extLst>
              <a:ext uri="{FF2B5EF4-FFF2-40B4-BE49-F238E27FC236}">
                <a16:creationId xmlns:a16="http://schemas.microsoft.com/office/drawing/2014/main" id="{91775DB9-517C-4C88-A416-60A9C829E9E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507" t="4900" r="1" b="23144"/>
          <a:stretch/>
        </p:blipFill>
        <p:spPr>
          <a:xfrm>
            <a:off x="123706" y="7823002"/>
            <a:ext cx="1046173" cy="1589368"/>
          </a:xfrm>
          <a:prstGeom prst="rect">
            <a:avLst/>
          </a:prstGeom>
          <a:ln>
            <a:solidFill>
              <a:schemeClr val="tx1"/>
            </a:solidFill>
          </a:ln>
        </p:spPr>
      </p:pic>
      <p:pic>
        <p:nvPicPr>
          <p:cNvPr id="44" name="図 43" descr="人, 男, 立つ, 民衆 が含まれている画像&#10;&#10;自動的に生成された説明">
            <a:extLst>
              <a:ext uri="{FF2B5EF4-FFF2-40B4-BE49-F238E27FC236}">
                <a16:creationId xmlns:a16="http://schemas.microsoft.com/office/drawing/2014/main" id="{50DA4835-1D3A-443E-82F7-DD311E464F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13722" y="7951416"/>
            <a:ext cx="1320572" cy="990429"/>
          </a:xfrm>
          <a:prstGeom prst="rect">
            <a:avLst/>
          </a:prstGeom>
        </p:spPr>
      </p:pic>
    </p:spTree>
    <p:extLst>
      <p:ext uri="{BB962C8B-B14F-4D97-AF65-F5344CB8AC3E}">
        <p14:creationId xmlns:p14="http://schemas.microsoft.com/office/powerpoint/2010/main" val="40726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03743591"/>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907643">
                <a:tc>
                  <a:txBody>
                    <a:bodyPr/>
                    <a:lstStyle/>
                    <a:p>
                      <a:pPr algn="l"/>
                      <a:r>
                        <a:rPr kumimoji="1" lang="ja-JP" altLang="en-US" sz="1050" b="1" dirty="0">
                          <a:solidFill>
                            <a:schemeClr val="tx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・街中で散乱したごみが川を伝って海に流れ出るというのは想像したことが無</a:t>
                      </a:r>
                      <a:endParaRPr kumimoji="1" lang="en-US" altLang="ja-JP" sz="1050" b="0" dirty="0">
                        <a:solidFill>
                          <a:schemeClr val="tx1"/>
                        </a:solidFill>
                      </a:endParaRPr>
                    </a:p>
                    <a:p>
                      <a:pPr algn="l"/>
                      <a:r>
                        <a:rPr kumimoji="1" lang="ja-JP" altLang="en-US" sz="1050" b="0" dirty="0">
                          <a:solidFill>
                            <a:schemeClr val="tx1"/>
                          </a:solidFill>
                        </a:rPr>
                        <a:t>　かった。今後は街でごみを見つけたら、海を汚す存在ととらえ、ごみを拾いた</a:t>
                      </a:r>
                      <a:endParaRPr kumimoji="1" lang="en-US" altLang="ja-JP" sz="1050" b="0" dirty="0">
                        <a:solidFill>
                          <a:schemeClr val="tx1"/>
                        </a:solidFill>
                      </a:endParaRPr>
                    </a:p>
                    <a:p>
                      <a:pPr algn="l"/>
                      <a:r>
                        <a:rPr kumimoji="1" lang="ja-JP" altLang="en-US" sz="1050" b="0" dirty="0">
                          <a:solidFill>
                            <a:schemeClr val="tx1"/>
                          </a:solidFill>
                        </a:rPr>
                        <a:t>　いと思った。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・子供と一緒にイベントに参加したが、自分も海洋ごみ問題について全然知ら</a:t>
                      </a:r>
                      <a:endParaRPr kumimoji="1" lang="en-US" altLang="ja-JP" sz="1050" b="0" dirty="0">
                        <a:solidFill>
                          <a:schemeClr val="tx1"/>
                        </a:solidFill>
                      </a:endParaRPr>
                    </a:p>
                    <a:p>
                      <a:pPr algn="l"/>
                      <a:r>
                        <a:rPr kumimoji="1" lang="ja-JP" altLang="en-US" sz="1050" b="0" dirty="0">
                          <a:solidFill>
                            <a:schemeClr val="tx1"/>
                          </a:solidFill>
                        </a:rPr>
                        <a:t>　なかったことに気づいた。大変勉強になった。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・ペンギンを見て、海の生き物が誤ってマイクロプラスチックを食べてしまうの</a:t>
                      </a:r>
                      <a:endParaRPr kumimoji="1" lang="en-US" altLang="ja-JP" sz="1050" b="0" dirty="0">
                        <a:solidFill>
                          <a:schemeClr val="tx1"/>
                        </a:solidFill>
                      </a:endParaRPr>
                    </a:p>
                    <a:p>
                      <a:pPr algn="l"/>
                      <a:r>
                        <a:rPr kumimoji="1" lang="ja-JP" altLang="en-US" sz="1050" b="0" dirty="0">
                          <a:solidFill>
                            <a:schemeClr val="tx1"/>
                          </a:solidFill>
                        </a:rPr>
                        <a:t>  は人間のせいだし、しっかりごみを分別し、ごみを指定の場所・タイミング</a:t>
                      </a:r>
                      <a:endParaRPr kumimoji="1" lang="en-US" altLang="ja-JP" sz="1050" b="0" dirty="0">
                        <a:solidFill>
                          <a:schemeClr val="tx1"/>
                        </a:solidFill>
                      </a:endParaRPr>
                    </a:p>
                    <a:p>
                      <a:pPr algn="l"/>
                      <a:r>
                        <a:rPr kumimoji="1" lang="ja-JP" altLang="en-US" sz="1050" b="0" dirty="0">
                          <a:solidFill>
                            <a:schemeClr val="tx1"/>
                          </a:solidFill>
                        </a:rPr>
                        <a:t>　で捨てることをより意識しようと思った。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52128">
                <a:tc>
                  <a:txBody>
                    <a:bodyPr/>
                    <a:lstStyle/>
                    <a:p>
                      <a:pPr algn="l"/>
                      <a:r>
                        <a:rPr kumimoji="1" lang="ja-JP" altLang="en-US" sz="1050" b="1" dirty="0">
                          <a:solidFill>
                            <a:schemeClr val="tx1"/>
                          </a:solidFill>
                        </a:rPr>
                        <a:t>配布資料</a:t>
                      </a:r>
                      <a:endParaRPr kumimoji="1" lang="en-US" altLang="ja-JP" sz="1050" b="1" dirty="0">
                        <a:solidFill>
                          <a:schemeClr val="tx1"/>
                        </a:solidFill>
                      </a:endParaRPr>
                    </a:p>
                    <a:p>
                      <a:pPr algn="l"/>
                      <a:r>
                        <a:rPr kumimoji="1" lang="ja-JP" altLang="en-US" sz="900" b="0" dirty="0">
                          <a:solidFill>
                            <a:schemeClr val="tx1"/>
                          </a:solidFill>
                        </a:rPr>
                        <a:t>（資料データがある場合、レポートに添付して提出してください。）</a:t>
                      </a:r>
                      <a:endParaRPr kumimoji="1" lang="en-US" altLang="ja-JP"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19">
                <a:tc>
                  <a:txBody>
                    <a:bodyPr/>
                    <a:lstStyle/>
                    <a:p>
                      <a:pPr algn="l"/>
                      <a:r>
                        <a:rPr kumimoji="1" lang="ja-JP" altLang="en-US" sz="1050" b="1" dirty="0">
                          <a:solidFill>
                            <a:schemeClr val="tx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2020/11/21</a:t>
                      </a:r>
                      <a:r>
                        <a:rPr kumimoji="1" lang="ja-JP" altLang="en-US" sz="1050" b="0" dirty="0">
                          <a:solidFill>
                            <a:schemeClr val="tx1"/>
                          </a:solidFill>
                        </a:rPr>
                        <a:t>（土）</a:t>
                      </a:r>
                      <a:r>
                        <a:rPr kumimoji="1" lang="en-US" altLang="ja-JP" sz="1050" b="0" dirty="0">
                          <a:solidFill>
                            <a:schemeClr val="tx1"/>
                          </a:solidFill>
                        </a:rPr>
                        <a:t>OBS</a:t>
                      </a:r>
                      <a:r>
                        <a:rPr kumimoji="1" lang="ja-JP" altLang="en-US" sz="1050" b="0" dirty="0">
                          <a:solidFill>
                            <a:schemeClr val="tx1"/>
                          </a:solidFill>
                        </a:rPr>
                        <a:t>テレビ「かぼすタイム」内中継</a:t>
                      </a:r>
                      <a:endParaRPr kumimoji="1" lang="en-US" altLang="ja-JP" sz="1050" b="0" dirty="0">
                        <a:solidFill>
                          <a:schemeClr val="tx1"/>
                        </a:solidFill>
                      </a:endParaRPr>
                    </a:p>
                    <a:p>
                      <a:pPr algn="l"/>
                      <a:r>
                        <a:rPr kumimoji="1" lang="en-US" altLang="ja-JP" sz="1050" b="0" dirty="0">
                          <a:solidFill>
                            <a:schemeClr val="tx1"/>
                          </a:solidFill>
                        </a:rPr>
                        <a:t>2020/11/22</a:t>
                      </a:r>
                      <a:r>
                        <a:rPr kumimoji="1" lang="ja-JP" altLang="en-US" sz="1050" b="0" dirty="0">
                          <a:solidFill>
                            <a:schemeClr val="tx1"/>
                          </a:solidFill>
                        </a:rPr>
                        <a:t>（日）</a:t>
                      </a:r>
                      <a:r>
                        <a:rPr kumimoji="1" lang="en-US" altLang="ja-JP" sz="1050" b="0" dirty="0">
                          <a:solidFill>
                            <a:schemeClr val="tx1"/>
                          </a:solidFill>
                        </a:rPr>
                        <a:t>OBS</a:t>
                      </a:r>
                      <a:r>
                        <a:rPr kumimoji="1" lang="ja-JP" altLang="en-US" sz="1050" b="0" dirty="0">
                          <a:solidFill>
                            <a:schemeClr val="tx1"/>
                          </a:solidFill>
                        </a:rPr>
                        <a:t>ニュース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03709">
                <a:tc>
                  <a:txBody>
                    <a:bodyPr/>
                    <a:lstStyle/>
                    <a:p>
                      <a:pPr algn="l"/>
                      <a:r>
                        <a:rPr kumimoji="1" lang="ja-JP" altLang="en-US" sz="1050" b="1" dirty="0">
                          <a:solidFill>
                            <a:schemeClr val="tx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7" name="テキスト ボックス 6"/>
          <p:cNvSpPr txBox="1"/>
          <p:nvPr/>
        </p:nvSpPr>
        <p:spPr>
          <a:xfrm>
            <a:off x="1690620" y="1052889"/>
            <a:ext cx="4690708" cy="830997"/>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kumimoji="1" lang="en-US" altLang="ja-JP" sz="1200" dirty="0"/>
              <a:t>2019522658</a:t>
            </a:r>
          </a:p>
          <a:p>
            <a:r>
              <a:rPr lang="ja-JP" altLang="en-US" sz="1200" dirty="0"/>
              <a:t>事業名：</a:t>
            </a:r>
            <a:r>
              <a:rPr lang="ja-JP" altLang="en-US" sz="1100" dirty="0"/>
              <a:t>自治体やプロスポーツチーム等と連携した海洋ごみ削減・周知啓発</a:t>
            </a:r>
          </a:p>
          <a:p>
            <a:r>
              <a:rPr lang="ja-JP" altLang="en-US" sz="1200" dirty="0"/>
              <a:t>　　　　　</a:t>
            </a:r>
            <a:r>
              <a:rPr lang="en-US" altLang="ja-JP" sz="1050" dirty="0"/>
              <a:t>(CFB</a:t>
            </a:r>
            <a:r>
              <a:rPr lang="ja-JP" altLang="en-US" sz="1050" dirty="0"/>
              <a:t>・海と日本</a:t>
            </a:r>
            <a:r>
              <a:rPr lang="en-US" altLang="ja-JP" sz="1050" dirty="0"/>
              <a:t>2020)</a:t>
            </a:r>
          </a:p>
          <a:p>
            <a:r>
              <a:rPr kumimoji="1" lang="ja-JP" altLang="en-US" sz="1200" dirty="0"/>
              <a:t>団体名：</a:t>
            </a:r>
            <a:r>
              <a:rPr kumimoji="1" lang="en-US" altLang="ja-JP" sz="1200" dirty="0"/>
              <a:t>CHANGE FOR THE BLUE in</a:t>
            </a:r>
            <a:r>
              <a:rPr kumimoji="1" lang="ja-JP" altLang="en-US" sz="1200" dirty="0"/>
              <a:t>大分実行委員会</a:t>
            </a:r>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6664</TotalTime>
  <Words>781</Words>
  <Application>Microsoft Office PowerPoint</Application>
  <PresentationFormat>A4 210 x 297 mm</PresentationFormat>
  <Paragraphs>64</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TOKYO40_user</dc:creator>
  <cp:keywords/>
  <dc:description/>
  <cp:lastModifiedBy>mori.haruki@obs3chtv.onmicrosoft.com</cp:lastModifiedBy>
  <cp:revision>97</cp:revision>
  <cp:lastPrinted>2020-11-27T07:12:35Z</cp:lastPrinted>
  <dcterms:created xsi:type="dcterms:W3CDTF">2016-05-09T08:30:14Z</dcterms:created>
  <dcterms:modified xsi:type="dcterms:W3CDTF">2020-11-27T07:16:47Z</dcterms:modified>
  <cp:category/>
</cp:coreProperties>
</file>