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58" r:id="rId3"/>
    <p:sldId id="266" r:id="rId4"/>
    <p:sldId id="269" r:id="rId5"/>
    <p:sldId id="262" r:id="rId6"/>
  </p:sldIdLst>
  <p:sldSz cx="9906000" cy="6858000" type="A4"/>
  <p:notesSz cx="9929813" cy="679926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4342"/>
    <a:srgbClr val="FFFFFF"/>
    <a:srgbClr val="229AEB"/>
    <a:srgbClr val="2E9CE7"/>
    <a:srgbClr val="1EC0F1"/>
    <a:srgbClr val="E8C625"/>
    <a:srgbClr val="138FF8"/>
    <a:srgbClr val="49B1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2" autoAdjust="0"/>
  </p:normalViewPr>
  <p:slideViewPr>
    <p:cSldViewPr snapToObjects="1">
      <p:cViewPr>
        <p:scale>
          <a:sx n="90" d="100"/>
          <a:sy n="90" d="100"/>
        </p:scale>
        <p:origin x="-600" y="-204"/>
      </p:cViewPr>
      <p:guideLst>
        <p:guide orient="horz" pos="2295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171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353E-6D18-B045-892B-D0FAA7FA5073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171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4AB6-64BC-CE42-8081-BACB083B949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84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9358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017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363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22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345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282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62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30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4684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84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80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87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100000">
              <a:srgbClr val="55B1F0"/>
            </a:gs>
            <a:gs pos="0">
              <a:srgbClr val="229AEB"/>
            </a:gs>
            <a:gs pos="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531D-39BE-A047-935A-693117E2CCF5}" type="datetimeFigureOut">
              <a:rPr kumimoji="1" lang="ja-JP" altLang="en-US" smtClean="0"/>
              <a:pPr/>
              <a:t>2019/8/6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CBB-FB9E-384F-B398-D2E9B5779A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75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スクリーンショット 2018-08-08 22.04.4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3647" y="5352499"/>
            <a:ext cx="2956367" cy="1631870"/>
          </a:xfrm>
          <a:prstGeom prst="rect">
            <a:avLst/>
          </a:prstGeom>
        </p:spPr>
      </p:pic>
      <p:pic>
        <p:nvPicPr>
          <p:cNvPr id="59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589" y="4274288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904" y="2784097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568624" y="6237312"/>
            <a:ext cx="1552561" cy="592436"/>
            <a:chOff x="1786112" y="6179743"/>
            <a:chExt cx="1283108" cy="489616"/>
          </a:xfrm>
        </p:grpSpPr>
        <p:sp>
          <p:nvSpPr>
            <p:cNvPr id="28" name="正方形/長方形 27"/>
            <p:cNvSpPr/>
            <p:nvPr/>
          </p:nvSpPr>
          <p:spPr>
            <a:xfrm>
              <a:off x="1786112" y="6179743"/>
              <a:ext cx="1257398" cy="437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394" t="64800" r="29537" b="15914"/>
            <a:stretch/>
          </p:blipFill>
          <p:spPr>
            <a:xfrm>
              <a:off x="1796220" y="6192028"/>
              <a:ext cx="1273000" cy="477331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5582103" y="188641"/>
            <a:ext cx="4169779" cy="64282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99" b="35565"/>
          <a:stretch/>
        </p:blipFill>
        <p:spPr>
          <a:xfrm>
            <a:off x="5385048" y="692696"/>
            <a:ext cx="4586757" cy="173283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784291" y="5949280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288704" y="587727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118331" y="5900098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495356" y="5900097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784291" y="566124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88704" y="5589240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118331" y="5612066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95356" y="5612065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845494" y="4437112"/>
            <a:ext cx="3674609" cy="1504050"/>
            <a:chOff x="5845494" y="5013176"/>
            <a:chExt cx="3674609" cy="1504050"/>
          </a:xfrm>
        </p:grpSpPr>
        <p:sp>
          <p:nvSpPr>
            <p:cNvPr id="10" name="正方形/長方形 9"/>
            <p:cNvSpPr/>
            <p:nvPr/>
          </p:nvSpPr>
          <p:spPr>
            <a:xfrm>
              <a:off x="5845494" y="5013176"/>
              <a:ext cx="3674609" cy="15040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6063438" y="5641399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063438" y="537843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075994" y="604771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 smtClean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063438" y="6309320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5642957" y="244023"/>
            <a:ext cx="4051775" cy="6302796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169803" y="3027165"/>
            <a:ext cx="1399046" cy="646331"/>
            <a:chOff x="5896310" y="2959136"/>
            <a:chExt cx="1399046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96310" y="2959136"/>
              <a:ext cx="42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Ｎ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65168" y="2959136"/>
              <a:ext cx="54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Ｔ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35005" y="2959136"/>
              <a:ext cx="56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Ｅ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18132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76306" y="3032951"/>
            <a:ext cx="1623936" cy="646331"/>
            <a:chOff x="7997627" y="2959136"/>
            <a:chExt cx="1623936" cy="64633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64445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9762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Ｂ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65951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9380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K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38118" y="5983768"/>
            <a:ext cx="31579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この活動は、海と日本プロジェクトの一環で実施しています。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34943" y="5687615"/>
            <a:ext cx="315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海洋キッズスクール実行委員会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0" name="図 59" descr="スクリーンショット 2018-08-08 22.05.24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701" y="-851645"/>
            <a:ext cx="1874617" cy="1619319"/>
          </a:xfrm>
          <a:prstGeom prst="rect">
            <a:avLst/>
          </a:prstGeom>
        </p:spPr>
      </p:pic>
      <p:grpSp>
        <p:nvGrpSpPr>
          <p:cNvPr id="286" name="グループ化 285"/>
          <p:cNvGrpSpPr/>
          <p:nvPr/>
        </p:nvGrpSpPr>
        <p:grpSpPr>
          <a:xfrm>
            <a:off x="150366" y="429041"/>
            <a:ext cx="4639133" cy="5178283"/>
            <a:chOff x="1824972" y="756411"/>
            <a:chExt cx="4639133" cy="5178283"/>
          </a:xfrm>
        </p:grpSpPr>
        <p:sp>
          <p:nvSpPr>
            <p:cNvPr id="287" name="正方形/長方形 286"/>
            <p:cNvSpPr/>
            <p:nvPr/>
          </p:nvSpPr>
          <p:spPr>
            <a:xfrm>
              <a:off x="5358798" y="75641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5358798" y="91310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正方形/長方形 288"/>
            <p:cNvSpPr/>
            <p:nvPr/>
          </p:nvSpPr>
          <p:spPr>
            <a:xfrm>
              <a:off x="5516560" y="92024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5358798" y="107409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516830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677243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198386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5358798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5516830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/>
            <p:cNvSpPr/>
            <p:nvPr/>
          </p:nvSpPr>
          <p:spPr>
            <a:xfrm>
              <a:off x="5677243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837656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198386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358798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正方形/長方形 299"/>
            <p:cNvSpPr/>
            <p:nvPr/>
          </p:nvSpPr>
          <p:spPr>
            <a:xfrm>
              <a:off x="5516830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5677243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/>
            <p:cNvSpPr/>
            <p:nvPr/>
          </p:nvSpPr>
          <p:spPr>
            <a:xfrm>
              <a:off x="5837656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6333181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5037974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5198386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358798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5516830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5677243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5837656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5993307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163244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333181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4877562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5037974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5198386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358798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5516830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5677243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正方形/長方形 318"/>
            <p:cNvSpPr/>
            <p:nvPr/>
          </p:nvSpPr>
          <p:spPr>
            <a:xfrm>
              <a:off x="5837656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正方形/長方形 319"/>
            <p:cNvSpPr/>
            <p:nvPr/>
          </p:nvSpPr>
          <p:spPr>
            <a:xfrm>
              <a:off x="5993307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正方形/長方形 320"/>
            <p:cNvSpPr/>
            <p:nvPr/>
          </p:nvSpPr>
          <p:spPr>
            <a:xfrm>
              <a:off x="6163244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正方形/長方形 321"/>
            <p:cNvSpPr/>
            <p:nvPr/>
          </p:nvSpPr>
          <p:spPr>
            <a:xfrm>
              <a:off x="4717150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正方形/長方形 322"/>
            <p:cNvSpPr/>
            <p:nvPr/>
          </p:nvSpPr>
          <p:spPr>
            <a:xfrm>
              <a:off x="4877562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正方形/長方形 323"/>
            <p:cNvSpPr/>
            <p:nvPr/>
          </p:nvSpPr>
          <p:spPr>
            <a:xfrm>
              <a:off x="5198386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正方形/長方形 324"/>
            <p:cNvSpPr/>
            <p:nvPr/>
          </p:nvSpPr>
          <p:spPr>
            <a:xfrm>
              <a:off x="5358798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/>
            <p:cNvSpPr/>
            <p:nvPr/>
          </p:nvSpPr>
          <p:spPr>
            <a:xfrm>
              <a:off x="5516830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5677243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正方形/長方形 327"/>
            <p:cNvSpPr/>
            <p:nvPr/>
          </p:nvSpPr>
          <p:spPr>
            <a:xfrm>
              <a:off x="5837656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4877562" y="20227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正方形/長方形 329"/>
            <p:cNvSpPr/>
            <p:nvPr/>
          </p:nvSpPr>
          <p:spPr>
            <a:xfrm>
              <a:off x="5677243" y="20203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正方形/長方形 330"/>
            <p:cNvSpPr/>
            <p:nvPr/>
          </p:nvSpPr>
          <p:spPr>
            <a:xfrm>
              <a:off x="5198386" y="217945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正方形/長方形 331"/>
            <p:cNvSpPr/>
            <p:nvPr/>
          </p:nvSpPr>
          <p:spPr>
            <a:xfrm>
              <a:off x="4877562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正方形/長方形 332"/>
            <p:cNvSpPr/>
            <p:nvPr/>
          </p:nvSpPr>
          <p:spPr>
            <a:xfrm>
              <a:off x="5198386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正方形/長方形 333"/>
            <p:cNvSpPr/>
            <p:nvPr/>
          </p:nvSpPr>
          <p:spPr>
            <a:xfrm>
              <a:off x="4717150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正方形/長方形 334"/>
            <p:cNvSpPr/>
            <p:nvPr/>
          </p:nvSpPr>
          <p:spPr>
            <a:xfrm>
              <a:off x="4877562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5037974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正方形/長方形 336"/>
            <p:cNvSpPr/>
            <p:nvPr/>
          </p:nvSpPr>
          <p:spPr>
            <a:xfrm>
              <a:off x="5198386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正方形/長方形 337"/>
            <p:cNvSpPr/>
            <p:nvPr/>
          </p:nvSpPr>
          <p:spPr>
            <a:xfrm>
              <a:off x="5358798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正方形/長方形 338"/>
            <p:cNvSpPr/>
            <p:nvPr/>
          </p:nvSpPr>
          <p:spPr>
            <a:xfrm>
              <a:off x="4717150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正方形/長方形 339"/>
            <p:cNvSpPr/>
            <p:nvPr/>
          </p:nvSpPr>
          <p:spPr>
            <a:xfrm>
              <a:off x="4877562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正方形/長方形 340"/>
            <p:cNvSpPr/>
            <p:nvPr/>
          </p:nvSpPr>
          <p:spPr>
            <a:xfrm>
              <a:off x="5037974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正方形/長方形 341"/>
            <p:cNvSpPr/>
            <p:nvPr/>
          </p:nvSpPr>
          <p:spPr>
            <a:xfrm>
              <a:off x="5198386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正方形/長方形 342"/>
            <p:cNvSpPr/>
            <p:nvPr/>
          </p:nvSpPr>
          <p:spPr>
            <a:xfrm>
              <a:off x="5358798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正方形/長方形 343"/>
            <p:cNvSpPr/>
            <p:nvPr/>
          </p:nvSpPr>
          <p:spPr>
            <a:xfrm>
              <a:off x="4877562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正方形/長方形 344"/>
            <p:cNvSpPr/>
            <p:nvPr/>
          </p:nvSpPr>
          <p:spPr>
            <a:xfrm>
              <a:off x="5037974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正方形/長方形 345"/>
            <p:cNvSpPr/>
            <p:nvPr/>
          </p:nvSpPr>
          <p:spPr>
            <a:xfrm>
              <a:off x="5198386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正方形/長方形 346"/>
            <p:cNvSpPr/>
            <p:nvPr/>
          </p:nvSpPr>
          <p:spPr>
            <a:xfrm>
              <a:off x="4877562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正方形/長方形 347"/>
            <p:cNvSpPr/>
            <p:nvPr/>
          </p:nvSpPr>
          <p:spPr>
            <a:xfrm>
              <a:off x="5037974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5198386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5358798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正方形/長方形 350"/>
            <p:cNvSpPr/>
            <p:nvPr/>
          </p:nvSpPr>
          <p:spPr>
            <a:xfrm>
              <a:off x="4717150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4877562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正方形/長方形 352"/>
            <p:cNvSpPr/>
            <p:nvPr/>
          </p:nvSpPr>
          <p:spPr>
            <a:xfrm>
              <a:off x="5037974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5198386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正方形/長方形 354"/>
            <p:cNvSpPr/>
            <p:nvPr/>
          </p:nvSpPr>
          <p:spPr>
            <a:xfrm>
              <a:off x="5358798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正方形/長方形 355"/>
            <p:cNvSpPr/>
            <p:nvPr/>
          </p:nvSpPr>
          <p:spPr>
            <a:xfrm>
              <a:off x="455673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正方形/長方形 356"/>
            <p:cNvSpPr/>
            <p:nvPr/>
          </p:nvSpPr>
          <p:spPr>
            <a:xfrm>
              <a:off x="4717150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正方形/長方形 357"/>
            <p:cNvSpPr/>
            <p:nvPr/>
          </p:nvSpPr>
          <p:spPr>
            <a:xfrm>
              <a:off x="4877562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正方形/長方形 358"/>
            <p:cNvSpPr/>
            <p:nvPr/>
          </p:nvSpPr>
          <p:spPr>
            <a:xfrm>
              <a:off x="5037974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正方形/長方形 359"/>
            <p:cNvSpPr/>
            <p:nvPr/>
          </p:nvSpPr>
          <p:spPr>
            <a:xfrm>
              <a:off x="5198386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正方形/長方形 360"/>
            <p:cNvSpPr/>
            <p:nvPr/>
          </p:nvSpPr>
          <p:spPr>
            <a:xfrm>
              <a:off x="535879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正方形/長方形 361"/>
            <p:cNvSpPr/>
            <p:nvPr/>
          </p:nvSpPr>
          <p:spPr>
            <a:xfrm>
              <a:off x="3924615" y="3440775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正方形/長方形 362"/>
            <p:cNvSpPr/>
            <p:nvPr/>
          </p:nvSpPr>
          <p:spPr>
            <a:xfrm>
              <a:off x="439632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正方形/長方形 363"/>
            <p:cNvSpPr/>
            <p:nvPr/>
          </p:nvSpPr>
          <p:spPr>
            <a:xfrm>
              <a:off x="455673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717150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正方形/長方形 365"/>
            <p:cNvSpPr/>
            <p:nvPr/>
          </p:nvSpPr>
          <p:spPr>
            <a:xfrm>
              <a:off x="4877562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037974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正方形/長方形 367"/>
            <p:cNvSpPr/>
            <p:nvPr/>
          </p:nvSpPr>
          <p:spPr>
            <a:xfrm>
              <a:off x="519838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35879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376737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3924615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245439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正方形/長方形 372"/>
            <p:cNvSpPr/>
            <p:nvPr/>
          </p:nvSpPr>
          <p:spPr>
            <a:xfrm>
              <a:off x="4396326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4556738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717150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877562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37974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198386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35879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正方形/長方形 379"/>
            <p:cNvSpPr/>
            <p:nvPr/>
          </p:nvSpPr>
          <p:spPr>
            <a:xfrm>
              <a:off x="376737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3924615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4245439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396326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556738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正方形/長方形 384"/>
            <p:cNvSpPr/>
            <p:nvPr/>
          </p:nvSpPr>
          <p:spPr>
            <a:xfrm>
              <a:off x="4717150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877562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5037974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198386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35879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3456079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3616491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正方形/長方形 391"/>
            <p:cNvSpPr/>
            <p:nvPr/>
          </p:nvSpPr>
          <p:spPr>
            <a:xfrm>
              <a:off x="376737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3924615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4085027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4245439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439632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455673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正方形/長方形 397"/>
            <p:cNvSpPr/>
            <p:nvPr/>
          </p:nvSpPr>
          <p:spPr>
            <a:xfrm>
              <a:off x="4717150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4877562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5037974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519838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2804906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正方形/長方形 402"/>
            <p:cNvSpPr/>
            <p:nvPr/>
          </p:nvSpPr>
          <p:spPr>
            <a:xfrm>
              <a:off x="296531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312573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3286142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3456079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3616491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正方形/長方形 407"/>
            <p:cNvSpPr/>
            <p:nvPr/>
          </p:nvSpPr>
          <p:spPr>
            <a:xfrm>
              <a:off x="376737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正方形/長方形 408"/>
            <p:cNvSpPr/>
            <p:nvPr/>
          </p:nvSpPr>
          <p:spPr>
            <a:xfrm>
              <a:off x="3924615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4085027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4245439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439632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55673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471715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4877562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5037974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519838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2804906" y="4228330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296531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312573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328614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345607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3616491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376737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3924615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4085027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424543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4396326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455673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71715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87756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37974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2465032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2634969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2804906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296531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312573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328614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3616491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376737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3924615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4085027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4245439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4396326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455673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471715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487756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5037974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295095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2465032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2634969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280490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296531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3616491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376737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4085027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4245439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439632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4556738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4717150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213785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2295095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3125730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3616491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376737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4396326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4556738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4717150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213785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2295095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2804906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296531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125730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456079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3616491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376737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3924615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4085027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1824972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1980623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2137858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2295095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2634969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804906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96531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3125730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456079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16491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76737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1824972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1980623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2137858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2295095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2634969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2804906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3125730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2137858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2295095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2634969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1980623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2137858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2295095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980623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37858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1980623" y="580377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993307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1980623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1980623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1824972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84948" y="0"/>
            <a:ext cx="936104" cy="6858000"/>
          </a:xfrm>
          <a:prstGeom prst="rect">
            <a:avLst/>
          </a:prstGeom>
          <a:pattFill prst="dkVert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1116608" y="3176005"/>
            <a:ext cx="72008" cy="64978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07747" y="3188834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349" idx="0"/>
          </p:cNvCxnSpPr>
          <p:nvPr/>
        </p:nvCxnSpPr>
        <p:spPr>
          <a:xfrm flipV="1">
            <a:off x="3420427" y="2644139"/>
            <a:ext cx="168815" cy="716687"/>
          </a:xfrm>
          <a:prstGeom prst="line">
            <a:avLst/>
          </a:prstGeom>
          <a:ln>
            <a:solidFill>
              <a:srgbClr val="E1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581640" y="2644978"/>
            <a:ext cx="795296" cy="0"/>
          </a:xfrm>
          <a:prstGeom prst="line">
            <a:avLst/>
          </a:prstGeom>
          <a:ln>
            <a:solidFill>
              <a:srgbClr val="E143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746651" y="4113942"/>
            <a:ext cx="447236" cy="48035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4200" y="4116323"/>
            <a:ext cx="7232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93862" y="2953975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656856" y="2348880"/>
            <a:ext cx="824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 u="sng" dirty="0" smtClean="0">
                <a:solidFill>
                  <a:srgbClr val="E1434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</a:t>
            </a:r>
            <a:endParaRPr lang="ja-JP" altLang="en-US" sz="1100" b="1" i="1" u="sng" dirty="0">
              <a:solidFill>
                <a:srgbClr val="E1434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101344" y="388747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愛媛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364894" y="3270577"/>
            <a:ext cx="98365" cy="98365"/>
          </a:xfrm>
          <a:prstGeom prst="ellipse">
            <a:avLst/>
          </a:prstGeom>
          <a:solidFill>
            <a:schemeClr val="accent2"/>
          </a:solidFill>
          <a:ln>
            <a:solidFill>
              <a:srgbClr val="E143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14342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143115" y="4541143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139912" y="3751622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0" name="直線コネクタ 509"/>
          <p:cNvCxnSpPr>
            <a:stCxn id="513" idx="0"/>
          </p:cNvCxnSpPr>
          <p:nvPr/>
        </p:nvCxnSpPr>
        <p:spPr>
          <a:xfrm flipH="1" flipV="1">
            <a:off x="1706456" y="2765911"/>
            <a:ext cx="135239" cy="83364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/>
          <p:cNvCxnSpPr/>
          <p:nvPr/>
        </p:nvCxnSpPr>
        <p:spPr>
          <a:xfrm flipH="1">
            <a:off x="1097595" y="277873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正方形/長方形 511"/>
          <p:cNvSpPr/>
          <p:nvPr/>
        </p:nvSpPr>
        <p:spPr>
          <a:xfrm>
            <a:off x="983710" y="254388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1792512" y="359955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4" name="直線コネクタ 513"/>
          <p:cNvCxnSpPr>
            <a:stCxn id="517" idx="4"/>
          </p:cNvCxnSpPr>
          <p:nvPr/>
        </p:nvCxnSpPr>
        <p:spPr>
          <a:xfrm flipH="1" flipV="1">
            <a:off x="2195794" y="2383169"/>
            <a:ext cx="111091" cy="85484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/>
          <p:cNvCxnSpPr/>
          <p:nvPr/>
        </p:nvCxnSpPr>
        <p:spPr>
          <a:xfrm flipH="1">
            <a:off x="1586933" y="2395997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正方形/長方形 515"/>
          <p:cNvSpPr/>
          <p:nvPr/>
        </p:nvSpPr>
        <p:spPr>
          <a:xfrm>
            <a:off x="1473048" y="21611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2257702" y="3139651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8" name="直線コネクタ 517"/>
          <p:cNvCxnSpPr>
            <a:stCxn id="521" idx="6"/>
          </p:cNvCxnSpPr>
          <p:nvPr/>
        </p:nvCxnSpPr>
        <p:spPr>
          <a:xfrm flipV="1">
            <a:off x="2996776" y="4051666"/>
            <a:ext cx="689609" cy="23539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/>
          <p:cNvCxnSpPr/>
          <p:nvPr/>
        </p:nvCxnSpPr>
        <p:spPr>
          <a:xfrm flipH="1">
            <a:off x="3678502" y="4053963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/>
          <p:cNvSpPr/>
          <p:nvPr/>
        </p:nvSpPr>
        <p:spPr>
          <a:xfrm>
            <a:off x="3564617" y="3819104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898411" y="4237878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85951" y="4723223"/>
            <a:ext cx="219902" cy="669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>
            <a:off x="898176" y="539284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正方形/長方形 523"/>
          <p:cNvSpPr/>
          <p:nvPr/>
        </p:nvSpPr>
        <p:spPr>
          <a:xfrm>
            <a:off x="784291" y="515799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大分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636768" y="4694476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3253745" y="1328514"/>
            <a:ext cx="2635359" cy="2161904"/>
          </a:xfrm>
          <a:prstGeom prst="rect">
            <a:avLst/>
          </a:prstGeom>
        </p:spPr>
      </p:pic>
      <p:pic>
        <p:nvPicPr>
          <p:cNvPr id="37" name="図 36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-167117" y="-478529"/>
            <a:ext cx="2635359" cy="21619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112329" y="75981"/>
            <a:ext cx="4672136" cy="6671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88504" y="416147"/>
            <a:ext cx="3997284" cy="2561939"/>
          </a:xfrm>
          <a:prstGeom prst="roundRect">
            <a:avLst/>
          </a:prstGeom>
          <a:solidFill>
            <a:srgbClr val="FFFFFF"/>
          </a:solidFill>
          <a:ln w="3810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41032" y="1214873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34627" y="4871110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4230" y="1474143"/>
            <a:ext cx="4196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８：４５～９：００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開会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はじめの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あいさつ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（テレビユー福島）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●イベント内容の説明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12457" y="2060848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12456" y="3501008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30084" y="6590722"/>
            <a:ext cx="19543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スケジュールは当日変更になる場合があります。</a:t>
            </a:r>
          </a:p>
        </p:txBody>
      </p:sp>
      <p:pic>
        <p:nvPicPr>
          <p:cNvPr id="205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661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5870588" y="650716"/>
            <a:ext cx="315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</a:t>
            </a:r>
            <a:endParaRPr lang="ja-JP" altLang="en-US" sz="800" b="1" u="sng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4" name="図 33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99"/>
          <a:stretch/>
        </p:blipFill>
        <p:spPr>
          <a:xfrm>
            <a:off x="7504846" y="1836570"/>
            <a:ext cx="2604855" cy="1334672"/>
          </a:xfrm>
          <a:prstGeom prst="rect">
            <a:avLst/>
          </a:prstGeom>
        </p:spPr>
      </p:pic>
      <p:pic>
        <p:nvPicPr>
          <p:cNvPr id="35" name="図 34" descr="スクリーンショット 2018-08-08 22.05.13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39"/>
          <a:stretch/>
        </p:blipFill>
        <p:spPr>
          <a:xfrm>
            <a:off x="8524719" y="4126333"/>
            <a:ext cx="1708014" cy="1432197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483816" y="402406"/>
            <a:ext cx="3997284" cy="25619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97" b="35565"/>
          <a:stretch/>
        </p:blipFill>
        <p:spPr>
          <a:xfrm>
            <a:off x="1446212" y="646312"/>
            <a:ext cx="2083003" cy="5053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772" y="1107790"/>
            <a:ext cx="362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７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エリアにて、小学生が地元の海の特色や問題点を学び、実地型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の海洋体験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学習も行います。この体験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を通じて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、それぞれの地域でオリジナル商品を開発し、今年秋に東京都内で販売。“学び”を広く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ローチャート : せん孔テープ 6"/>
          <p:cNvSpPr/>
          <p:nvPr/>
        </p:nvSpPr>
        <p:spPr>
          <a:xfrm>
            <a:off x="931604" y="939529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 : せん孔テープ 38"/>
          <p:cNvSpPr/>
          <p:nvPr/>
        </p:nvSpPr>
        <p:spPr>
          <a:xfrm>
            <a:off x="3368824" y="924796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6041" y="3969243"/>
            <a:ext cx="3386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タイトル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海と日本プロジェクト</a:t>
            </a:r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Sea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級グルメスタジアム </a:t>
            </a:r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in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福島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会　　場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小名浜港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〈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福島丸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〉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いわき海星高校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　　程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９年７月１５日（月・祝）</a:t>
            </a:r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対　　象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いわき市内小学生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94436" y="3787647"/>
            <a:ext cx="338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AR P勘亭流H04" panose="03000900000000000000" pitchFamily="66" charset="-128"/>
                <a:ea typeface="AR P勘亭流H04" panose="03000900000000000000" pitchFamily="66" charset="-128"/>
                <a:cs typeface="Meiryo UI" panose="020B0604030504040204" pitchFamily="50" charset="-128"/>
              </a:rPr>
              <a:t>～～～～～～～～～～～～～～～～～～～～</a:t>
            </a:r>
            <a:endParaRPr lang="en-US" altLang="ja-JP" sz="1200" dirty="0">
              <a:solidFill>
                <a:schemeClr val="bg1"/>
              </a:solidFill>
              <a:latin typeface="AR P勘亭流H04" panose="03000900000000000000" pitchFamily="66" charset="-128"/>
              <a:ea typeface="AR P勘亭流H04" panose="03000900000000000000" pitchFamily="66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273803" y="3547273"/>
            <a:ext cx="2171032" cy="2593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41033" y="2194068"/>
            <a:ext cx="174666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たいけん①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41032" y="2483604"/>
            <a:ext cx="4196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９：００～９：２０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私たちの海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●潮目の海ってなんだろう？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９：２０～９：５０　　　　実習船福島丸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●船の中を見て回ろう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41032" y="5123405"/>
            <a:ext cx="4455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３：００～１３：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閉会式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  ●小学生感想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  ●宿題発表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●次回（８月９日）開催予告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  ●写真撮影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41031" y="3573016"/>
            <a:ext cx="1746665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r>
              <a:rPr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たいけん②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13040" y="3857273"/>
            <a:ext cx="382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１１：００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１２：００　　サンマについて知ろう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●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サンマの生態と漁について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●魚拓をとってみよう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5241032" y="4797152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5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1"/>
          <a:stretch/>
        </p:blipFill>
        <p:spPr>
          <a:xfrm>
            <a:off x="2170746" y="467761"/>
            <a:ext cx="2354146" cy="3475335"/>
          </a:xfrm>
          <a:prstGeom prst="rect">
            <a:avLst/>
          </a:prstGeom>
        </p:spPr>
      </p:pic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056" y="-27384"/>
            <a:ext cx="1519654" cy="1686726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5521578" y="-27384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まなび①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たいけん①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いわきの海のとくちょうは？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福島丸はどんな魚をとってる？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154638" y="467761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福島丸の見学はどうだった？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何がわかったかな？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1"/>
          <a:stretch/>
        </p:blipFill>
        <p:spPr>
          <a:xfrm>
            <a:off x="2170746" y="467761"/>
            <a:ext cx="2354146" cy="3475335"/>
          </a:xfrm>
          <a:prstGeom prst="rect">
            <a:avLst/>
          </a:prstGeom>
        </p:spPr>
      </p:pic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18695" y="22305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266686" y="221876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5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14" name="図 13" descr="スクリーンショット 2018-08-08 21.59.12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056" y="-27384"/>
            <a:ext cx="1519654" cy="1686726"/>
          </a:xfrm>
          <a:prstGeom prst="rect">
            <a:avLst/>
          </a:prstGeom>
        </p:spPr>
      </p:pic>
      <p:grpSp>
        <p:nvGrpSpPr>
          <p:cNvPr id="8" name="図形グループ 14"/>
          <p:cNvGrpSpPr/>
          <p:nvPr/>
        </p:nvGrpSpPr>
        <p:grpSpPr>
          <a:xfrm>
            <a:off x="5521578" y="-27384"/>
            <a:ext cx="1519654" cy="1686726"/>
            <a:chOff x="-1806064" y="-70823"/>
            <a:chExt cx="1445907" cy="1604872"/>
          </a:xfrm>
        </p:grpSpPr>
        <p:pic>
          <p:nvPicPr>
            <p:cNvPr id="16" name="図 15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7" name="図 16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8" name="図 17" descr="スクリーンショット 2018-08-08 21.59.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12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まなび②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たいけん②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008162" y="518483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サンマってどんな魚？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どうやってとるのかな？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154638" y="467761"/>
            <a:ext cx="2550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50" b="1" u="sng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ぎょ</a:t>
            </a:r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たくは作りはどうだった？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工夫したところは？</a:t>
            </a:r>
            <a:endParaRPr lang="en-US" altLang="ja-JP" sz="105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001"/>
          <a:stretch/>
        </p:blipFill>
        <p:spPr>
          <a:xfrm>
            <a:off x="7460191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 rot="19859351">
            <a:off x="3106952" y="608964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181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リボン 3"/>
          <p:cNvSpPr/>
          <p:nvPr/>
        </p:nvSpPr>
        <p:spPr>
          <a:xfrm>
            <a:off x="54087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811" y="1146224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次回</a:t>
            </a:r>
            <a:r>
              <a:rPr lang="en-US" altLang="ja-JP" sz="2400" dirty="0" smtClean="0">
                <a:solidFill>
                  <a:srgbClr val="FF0000"/>
                </a:solidFill>
              </a:rPr>
              <a:t>8/9</a:t>
            </a:r>
            <a:r>
              <a:rPr lang="ja-JP" altLang="en-US" sz="2400" dirty="0" smtClean="0">
                <a:solidFill>
                  <a:srgbClr val="FF0000"/>
                </a:solidFill>
              </a:rPr>
              <a:t>（金）</a:t>
            </a:r>
            <a:r>
              <a:rPr lang="ja-JP" altLang="en-US" sz="2000" dirty="0" smtClean="0"/>
              <a:t>は</a:t>
            </a:r>
            <a:endParaRPr lang="en-US" altLang="ja-JP" sz="2400" dirty="0" smtClean="0"/>
          </a:p>
          <a:p>
            <a:pPr algn="ctr"/>
            <a:r>
              <a:rPr kumimoji="1" lang="ja-JP" altLang="en-US" sz="2000" dirty="0" smtClean="0"/>
              <a:t>地元の魚でオリジナル商品を作るよ！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素敵なネーミングを考えてきてね！</a:t>
            </a:r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r>
              <a:rPr lang="ja-JP" altLang="en-US" sz="2800" dirty="0" smtClean="0"/>
              <a:t>　①</a:t>
            </a:r>
            <a:endParaRPr lang="en-US" altLang="ja-JP" sz="2800" dirty="0" smtClean="0"/>
          </a:p>
          <a:p>
            <a:r>
              <a:rPr lang="ja-JP" altLang="en-US" sz="2800" dirty="0" smtClean="0"/>
              <a:t>　②</a:t>
            </a:r>
            <a:endParaRPr lang="en-US" altLang="ja-JP" sz="2800" dirty="0" smtClean="0"/>
          </a:p>
          <a:p>
            <a:r>
              <a:rPr lang="ja-JP" altLang="en-US" sz="2800" dirty="0" smtClean="0"/>
              <a:t>　③</a:t>
            </a:r>
            <a:endParaRPr lang="en-US" altLang="ja-JP" sz="2800" dirty="0" smtClean="0"/>
          </a:p>
          <a:p>
            <a:r>
              <a:rPr lang="ja-JP" altLang="en-US" sz="2800" dirty="0" smtClean="0"/>
              <a:t>　④</a:t>
            </a:r>
            <a:endParaRPr lang="en-US" altLang="ja-JP" sz="2800" dirty="0" smtClean="0"/>
          </a:p>
          <a:p>
            <a:r>
              <a:rPr lang="ja-JP" altLang="en-US" sz="2800" dirty="0" smtClean="0"/>
              <a:t>　⑤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97598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779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リボン 11"/>
          <p:cNvSpPr/>
          <p:nvPr/>
        </p:nvSpPr>
        <p:spPr>
          <a:xfrm>
            <a:off x="551685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79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19975" y="300795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宿題</a:t>
            </a:r>
            <a:r>
              <a:rPr lang="en-US" altLang="ja-JP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r>
              <a:rPr lang="ja-JP" altLang="en-US" sz="1600" b="1" u="sng" dirty="0" err="1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゜</a:t>
            </a:r>
            <a:r>
              <a:rPr lang="en-US" altLang="ja-JP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))))</a:t>
            </a:r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彡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20611" y="3134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8552" y="11857"/>
            <a:ext cx="4953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5213423" y="1844824"/>
            <a:ext cx="4463257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熱中症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に注意しよう！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なるべく直射日光を避け、日陰に入るようにし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・各自で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こまめな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水分補給を行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食中毒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出された食事はすぐに食べ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よう。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持ち帰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ることはできません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食事の前にはよく手を洗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Picture 3" descr="C:\Users\201401\Desktop\センザキッチンボランティア\ロゴマーク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861" y="5989135"/>
            <a:ext cx="1360378" cy="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616251" y="69269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～プログラム中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約束～</a:t>
            </a:r>
            <a:endParaRPr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080" y="4221088"/>
            <a:ext cx="1863939" cy="1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920552" y="3068960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/>
          </a:p>
        </p:txBody>
      </p:sp>
      <p:sp>
        <p:nvSpPr>
          <p:cNvPr id="23" name="正方形/長方形 22"/>
          <p:cNvSpPr/>
          <p:nvPr/>
        </p:nvSpPr>
        <p:spPr>
          <a:xfrm>
            <a:off x="920552" y="3501008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920552" y="3933056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920552" y="4365104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920552" y="4797152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>
            <a:off x="1136576" y="3429000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136576" y="3861048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136576" y="4293096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136576" y="4725144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136576" y="5157192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2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385</Words>
  <Application>Microsoft Office PowerPoint</Application>
  <PresentationFormat>A4 210 x 297 mm</PresentationFormat>
  <Paragraphs>98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スライド 1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芳野</dc:creator>
  <cp:lastModifiedBy>ＴＵＦ１２６</cp:lastModifiedBy>
  <cp:revision>264</cp:revision>
  <cp:lastPrinted>2019-05-16T07:26:11Z</cp:lastPrinted>
  <dcterms:created xsi:type="dcterms:W3CDTF">2018-08-08T11:42:23Z</dcterms:created>
  <dcterms:modified xsi:type="dcterms:W3CDTF">2019-08-06T02:57:17Z</dcterms:modified>
</cp:coreProperties>
</file>