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9" r:id="rId2"/>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2"/>
    <p:restoredTop sz="94671"/>
  </p:normalViewPr>
  <p:slideViewPr>
    <p:cSldViewPr snapToGrid="0" snapToObjects="1" showGuides="1">
      <p:cViewPr>
        <p:scale>
          <a:sx n="102" d="100"/>
          <a:sy n="102" d="100"/>
        </p:scale>
        <p:origin x="-96" y="-80"/>
      </p:cViewPr>
      <p:guideLst>
        <p:guide orient="horz" pos="2160"/>
        <p:guide pos="1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C3BCE-C46D-AB4D-8A7B-597476CEA22E}" type="datetimeFigureOut">
              <a:rPr kumimoji="1" lang="ja-JP" altLang="en-US" smtClean="0"/>
              <a:t>20/06/15</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122589-A851-7A42-A496-3508F697D55A}" type="slidenum">
              <a:rPr kumimoji="1" lang="ja-JP" altLang="en-US" smtClean="0"/>
              <a:t>‹#›</a:t>
            </a:fld>
            <a:endParaRPr kumimoji="1" lang="ja-JP" altLang="en-US"/>
          </a:p>
        </p:txBody>
      </p:sp>
    </p:spTree>
    <p:extLst>
      <p:ext uri="{BB962C8B-B14F-4D97-AF65-F5344CB8AC3E}">
        <p14:creationId xmlns:p14="http://schemas.microsoft.com/office/powerpoint/2010/main" val="1072145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B52621E-3854-E747-927A-10B08F7DBB26}" type="datetimeFigureOut">
              <a:rPr kumimoji="1" lang="ja-JP" altLang="en-US" smtClean="0"/>
              <a:t>20/06/15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D2D3BE6-5F3C-BF4E-9DD3-EB6CFD2A29C8}"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2621E-3854-E747-927A-10B08F7DBB26}" type="datetimeFigureOut">
              <a:rPr kumimoji="1" lang="ja-JP" altLang="en-US" smtClean="0"/>
              <a:t>20/06/15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D3BE6-5F3C-BF4E-9DD3-EB6CFD2A29C8}" type="slidenum">
              <a:rPr kumimoji="1" lang="ja-JP" altLang="en-US" smtClean="0"/>
              <a:t>‹#›</a:t>
            </a:fld>
            <a:endParaRPr kumimoji="1" lang="ja-JP" altLang="en-US"/>
          </a:p>
        </p:txBody>
      </p:sp>
    </p:spTree>
    <p:extLst>
      <p:ext uri="{BB962C8B-B14F-4D97-AF65-F5344CB8AC3E}">
        <p14:creationId xmlns:p14="http://schemas.microsoft.com/office/powerpoint/2010/main" val="106214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8" Type="http://schemas.openxmlformats.org/officeDocument/2006/relationships/image" Target="../media/image7.jpeg"/><Relationship Id="rId9" Type="http://schemas.openxmlformats.org/officeDocument/2006/relationships/image" Target="../media/image8.jpeg"/><Relationship Id="rId10" Type="http://schemas.openxmlformats.org/officeDocument/2006/relationships/image" Target="../media/image9.png"/><Relationship Id="rId11" Type="http://schemas.openxmlformats.org/officeDocument/2006/relationships/image" Target="../media/image10.jpeg"/><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38742" y="227282"/>
            <a:ext cx="492443" cy="3277297"/>
          </a:xfrm>
          <a:prstGeom prst="rect">
            <a:avLst/>
          </a:prstGeom>
          <a:noFill/>
        </p:spPr>
        <p:txBody>
          <a:bodyPr vert="eaVert" wrap="none" rtlCol="0">
            <a:spAutoFit/>
          </a:bodyPr>
          <a:lstStyle/>
          <a:p>
            <a:r>
              <a:rPr kumimoji="1" lang="ja-JP" altLang="en-US" sz="2000" b="1" dirty="0" smtClean="0">
                <a:latin typeface="Hiragino Kaku Gothic Pro W3" charset="-128"/>
                <a:ea typeface="Hiragino Kaku Gothic Pro W3" charset="-128"/>
                <a:cs typeface="Hiragino Kaku Gothic Pro W3" charset="-128"/>
              </a:rPr>
              <a:t>雄勝スペシャル食材</a:t>
            </a:r>
            <a:r>
              <a:rPr kumimoji="1" lang="en-US" altLang="ja-JP" sz="2000" b="1" dirty="0" smtClean="0">
                <a:latin typeface="Hiragino Kaku Gothic Pro W3" charset="-128"/>
                <a:ea typeface="Hiragino Kaku Gothic Pro W3" charset="-128"/>
                <a:cs typeface="Hiragino Kaku Gothic Pro W3" charset="-128"/>
              </a:rPr>
              <a:t> </a:t>
            </a:r>
            <a:r>
              <a:rPr lang="ja-JP" altLang="en-US" sz="2000" b="1" dirty="0" smtClean="0">
                <a:latin typeface="Hiragino Kaku Gothic Pro W3" charset="-128"/>
                <a:ea typeface="Hiragino Kaku Gothic Pro W3" charset="-128"/>
                <a:cs typeface="Hiragino Kaku Gothic Pro W3" charset="-128"/>
              </a:rPr>
              <a:t>アナゴ</a:t>
            </a:r>
            <a:endParaRPr kumimoji="1" lang="ja-JP" altLang="en-US" sz="2000" b="1" dirty="0">
              <a:latin typeface="Hiragino Kaku Gothic Pro W3" charset="-128"/>
              <a:ea typeface="Hiragino Kaku Gothic Pro W3" charset="-128"/>
              <a:cs typeface="Hiragino Kaku Gothic Pro W3" charset="-128"/>
            </a:endParaRPr>
          </a:p>
        </p:txBody>
      </p:sp>
      <p:sp>
        <p:nvSpPr>
          <p:cNvPr id="22" name="テキスト ボックス 21"/>
          <p:cNvSpPr txBox="1"/>
          <p:nvPr/>
        </p:nvSpPr>
        <p:spPr>
          <a:xfrm>
            <a:off x="506152" y="3006139"/>
            <a:ext cx="1602527" cy="409650"/>
          </a:xfrm>
          <a:prstGeom prst="rect">
            <a:avLst/>
          </a:prstGeom>
          <a:noFill/>
        </p:spPr>
        <p:txBody>
          <a:bodyPr wrap="none" rtlCol="0">
            <a:spAutoFit/>
          </a:bodyPr>
          <a:lstStyle/>
          <a:p>
            <a:r>
              <a:rPr kumimoji="1" lang="en-US" altLang="ja-JP" sz="1600" dirty="0" smtClean="0">
                <a:solidFill>
                  <a:schemeClr val="bg1"/>
                </a:solidFill>
                <a:latin typeface="Hiragino Kaku Gothic Pro W6" charset="-128"/>
                <a:ea typeface="Hiragino Kaku Gothic Pro W6" charset="-128"/>
                <a:cs typeface="Hiragino Kaku Gothic Pro W6" charset="-128"/>
              </a:rPr>
              <a:t>2020</a:t>
            </a:r>
            <a:r>
              <a:rPr kumimoji="1" lang="ja-JP" altLang="en-US" sz="1600" dirty="0" smtClean="0">
                <a:solidFill>
                  <a:schemeClr val="bg1"/>
                </a:solidFill>
                <a:latin typeface="Hiragino Kaku Gothic Pro W6" charset="-128"/>
                <a:ea typeface="Hiragino Kaku Gothic Pro W6" charset="-128"/>
                <a:cs typeface="Hiragino Kaku Gothic Pro W6" charset="-128"/>
              </a:rPr>
              <a:t>年</a:t>
            </a:r>
            <a:r>
              <a:rPr kumimoji="1" lang="en-US" altLang="ja-JP" sz="1600" dirty="0" smtClean="0">
                <a:solidFill>
                  <a:schemeClr val="bg1"/>
                </a:solidFill>
                <a:latin typeface="Hiragino Kaku Gothic Pro W6" charset="-128"/>
                <a:ea typeface="Hiragino Kaku Gothic Pro W6" charset="-128"/>
                <a:cs typeface="Hiragino Kaku Gothic Pro W6" charset="-128"/>
              </a:rPr>
              <a:t>4</a:t>
            </a:r>
            <a:r>
              <a:rPr kumimoji="1" lang="ja-JP" altLang="en-US" sz="1600" dirty="0" smtClean="0">
                <a:solidFill>
                  <a:schemeClr val="bg1"/>
                </a:solidFill>
                <a:latin typeface="Hiragino Kaku Gothic Pro W6" charset="-128"/>
                <a:ea typeface="Hiragino Kaku Gothic Pro W6" charset="-128"/>
                <a:cs typeface="Hiragino Kaku Gothic Pro W6" charset="-128"/>
              </a:rPr>
              <a:t>月</a:t>
            </a:r>
            <a:endParaRPr kumimoji="1" lang="ja-JP" altLang="en-US" sz="1600" dirty="0">
              <a:solidFill>
                <a:schemeClr val="bg1"/>
              </a:solidFill>
              <a:latin typeface="Hiragino Kaku Gothic Pro W6" charset="-128"/>
              <a:ea typeface="Hiragino Kaku Gothic Pro W6" charset="-128"/>
              <a:cs typeface="Hiragino Kaku Gothic Pro W6" charset="-128"/>
            </a:endParaRPr>
          </a:p>
        </p:txBody>
      </p:sp>
      <p:sp>
        <p:nvSpPr>
          <p:cNvPr id="23" name="テキスト ボックス 22"/>
          <p:cNvSpPr txBox="1"/>
          <p:nvPr/>
        </p:nvSpPr>
        <p:spPr>
          <a:xfrm>
            <a:off x="4911233" y="1588740"/>
            <a:ext cx="2570312" cy="1954381"/>
          </a:xfrm>
          <a:prstGeom prst="rect">
            <a:avLst/>
          </a:prstGeom>
          <a:noFill/>
        </p:spPr>
        <p:txBody>
          <a:bodyPr wrap="square" rtlCol="0">
            <a:spAutoFit/>
          </a:bodyPr>
          <a:lstStyle/>
          <a:p>
            <a:r>
              <a:rPr lang="ja-JP" altLang="en-US" sz="1200" b="1" dirty="0" smtClean="0">
                <a:latin typeface="Hiragino Kaku Gothic Pro W3" charset="-128"/>
                <a:ea typeface="Hiragino Kaku Gothic Pro W3" charset="-128"/>
                <a:cs typeface="Hiragino Kaku Gothic Pro W3" charset="-128"/>
              </a:rPr>
              <a:t>漁場について</a:t>
            </a:r>
            <a:endParaRPr lang="en-US" altLang="ja-JP" sz="1200" b="1" dirty="0" smtClean="0">
              <a:latin typeface="Hiragino Kaku Gothic Pro W3" charset="-128"/>
              <a:ea typeface="Hiragino Kaku Gothic Pro W3" charset="-128"/>
              <a:cs typeface="Hiragino Kaku Gothic Pro W3" charset="-128"/>
            </a:endParaRPr>
          </a:p>
          <a:p>
            <a:r>
              <a:rPr lang="ja-JP" altLang="en-US" sz="1100" dirty="0" smtClean="0">
                <a:latin typeface="Hiragino Kaku Gothic Pro W3" charset="-128"/>
                <a:ea typeface="Hiragino Kaku Gothic Pro W3" charset="-128"/>
                <a:cs typeface="Hiragino Kaku Gothic Pro W3" charset="-128"/>
              </a:rPr>
              <a:t>雄勝</a:t>
            </a:r>
            <a:r>
              <a:rPr lang="ja-JP" altLang="en-US" sz="1100" dirty="0">
                <a:latin typeface="Hiragino Kaku Gothic Pro W3" charset="-128"/>
                <a:ea typeface="Hiragino Kaku Gothic Pro W3" charset="-128"/>
                <a:cs typeface="Hiragino Kaku Gothic Pro W3" charset="-128"/>
              </a:rPr>
              <a:t>沖から女川</a:t>
            </a:r>
            <a:r>
              <a:rPr lang="en-US" altLang="ja-JP" sz="1100" dirty="0">
                <a:latin typeface="Hiragino Kaku Gothic Pro W3" charset="-128"/>
                <a:ea typeface="Hiragino Kaku Gothic Pro W3" charset="-128"/>
                <a:cs typeface="Hiragino Kaku Gothic Pro W3" charset="-128"/>
              </a:rPr>
              <a:t>〜</a:t>
            </a:r>
            <a:r>
              <a:rPr lang="ja-JP" altLang="en-US" sz="1100" dirty="0">
                <a:latin typeface="Hiragino Kaku Gothic Pro W3" charset="-128"/>
                <a:ea typeface="Hiragino Kaku Gothic Pro W3" charset="-128"/>
                <a:cs typeface="Hiragino Kaku Gothic Pro W3" charset="-128"/>
              </a:rPr>
              <a:t>石巻の金華山沖を漁場と</a:t>
            </a:r>
            <a:r>
              <a:rPr lang="ja-JP" altLang="en-US" sz="1100" dirty="0" smtClean="0">
                <a:latin typeface="Hiragino Kaku Gothic Pro W3" charset="-128"/>
                <a:ea typeface="Hiragino Kaku Gothic Pro W3" charset="-128"/>
                <a:cs typeface="Hiragino Kaku Gothic Pro W3" charset="-128"/>
              </a:rPr>
              <a:t>して様々</a:t>
            </a:r>
            <a:r>
              <a:rPr lang="ja-JP" altLang="en-US" sz="1100" dirty="0">
                <a:latin typeface="Hiragino Kaku Gothic Pro W3" charset="-128"/>
                <a:ea typeface="Hiragino Kaku Gothic Pro W3" charset="-128"/>
                <a:cs typeface="Hiragino Kaku Gothic Pro W3" charset="-128"/>
              </a:rPr>
              <a:t>な漁を行う</a:t>
            </a:r>
            <a:r>
              <a:rPr lang="ja-JP" altLang="en-US" sz="1100" dirty="0" smtClean="0">
                <a:latin typeface="Hiragino Kaku Gothic Pro W3" charset="-128"/>
                <a:ea typeface="Hiragino Kaku Gothic Pro W3" charset="-128"/>
                <a:cs typeface="Hiragino Kaku Gothic Pro W3" charset="-128"/>
              </a:rPr>
              <a:t>。</a:t>
            </a:r>
            <a:endParaRPr lang="en-US" altLang="ja-JP" sz="1100" dirty="0" smtClean="0">
              <a:latin typeface="Hiragino Kaku Gothic Pro W3" charset="-128"/>
              <a:ea typeface="Hiragino Kaku Gothic Pro W3" charset="-128"/>
              <a:cs typeface="Hiragino Kaku Gothic Pro W3" charset="-128"/>
            </a:endParaRPr>
          </a:p>
          <a:p>
            <a:r>
              <a:rPr lang="ja-JP" altLang="en-US" sz="1100" dirty="0" smtClean="0">
                <a:latin typeface="Hiragino Kaku Gothic Pro W3" charset="-128"/>
                <a:ea typeface="Hiragino Kaku Gothic Pro W3" charset="-128"/>
                <a:cs typeface="Hiragino Kaku Gothic Pro W3" charset="-128"/>
              </a:rPr>
              <a:t>金華山沖は、親潮（寒流）と黒潮（暖流）がぶつかる潮目であることに加えて</a:t>
            </a:r>
            <a:endParaRPr lang="en-US" altLang="ja-JP" sz="1100" dirty="0">
              <a:latin typeface="Hiragino Kaku Gothic Pro W3" charset="-128"/>
              <a:ea typeface="Hiragino Kaku Gothic Pro W3" charset="-128"/>
              <a:cs typeface="Hiragino Kaku Gothic Pro W3" charset="-128"/>
            </a:endParaRPr>
          </a:p>
          <a:p>
            <a:r>
              <a:rPr lang="ja-JP" altLang="en-US" sz="1100" dirty="0" smtClean="0">
                <a:latin typeface="Hiragino Kaku Gothic Pro W3" charset="-128"/>
                <a:ea typeface="Hiragino Kaku Gothic Pro W3" charset="-128"/>
                <a:cs typeface="Hiragino Kaku Gothic Pro W3" charset="-128"/>
              </a:rPr>
              <a:t>三陸海岸に連なるリアス式海岸や多くの島々が魚の絶好の住処となるためとても豊富な種類の魚介類が水揚げされる世界有数の漁場です。</a:t>
            </a:r>
            <a:endParaRPr lang="ja-JP" altLang="en-US" sz="1100" dirty="0">
              <a:latin typeface="Hiragino Kaku Gothic Pro W3" charset="-128"/>
              <a:ea typeface="Hiragino Kaku Gothic Pro W3" charset="-128"/>
              <a:cs typeface="Hiragino Kaku Gothic Pro W3" charset="-128"/>
            </a:endParaRPr>
          </a:p>
          <a:p>
            <a:endParaRPr lang="en-US" altLang="ja-JP" sz="1000" dirty="0" smtClean="0">
              <a:latin typeface="Hiragino Kaku Gothic Pro W3" charset="-128"/>
              <a:ea typeface="Hiragino Kaku Gothic Pro W3" charset="-128"/>
              <a:cs typeface="Hiragino Kaku Gothic Pro W3" charset="-128"/>
            </a:endParaRPr>
          </a:p>
        </p:txBody>
      </p:sp>
      <p:sp>
        <p:nvSpPr>
          <p:cNvPr id="24" name="テキスト ボックス 23"/>
          <p:cNvSpPr txBox="1"/>
          <p:nvPr/>
        </p:nvSpPr>
        <p:spPr>
          <a:xfrm>
            <a:off x="5834518" y="122252"/>
            <a:ext cx="4053955" cy="1292661"/>
          </a:xfrm>
          <a:prstGeom prst="rect">
            <a:avLst/>
          </a:prstGeom>
          <a:noFill/>
        </p:spPr>
        <p:txBody>
          <a:bodyPr wrap="square" rtlCol="0">
            <a:spAutoFit/>
          </a:bodyPr>
          <a:lstStyle/>
          <a:p>
            <a:r>
              <a:rPr lang="ja-JP" altLang="en-US" sz="1200" b="1" dirty="0" smtClean="0">
                <a:latin typeface="Hiragino Kaku Gothic Pro W3" charset="-128"/>
                <a:ea typeface="Hiragino Kaku Gothic Pro W3" charset="-128"/>
                <a:cs typeface="Hiragino Kaku Gothic Pro W3" charset="-128"/>
              </a:rPr>
              <a:t>アナゴ</a:t>
            </a:r>
            <a:endParaRPr lang="en-US" altLang="ja-JP" sz="1200" b="1" dirty="0" smtClean="0">
              <a:latin typeface="Hiragino Kaku Gothic Pro W3" charset="-128"/>
              <a:ea typeface="Hiragino Kaku Gothic Pro W3" charset="-128"/>
              <a:cs typeface="Hiragino Kaku Gothic Pro W3" charset="-128"/>
            </a:endParaRPr>
          </a:p>
          <a:p>
            <a:r>
              <a:rPr lang="ja-JP" altLang="en-US" sz="1100" dirty="0" smtClean="0">
                <a:latin typeface="Hiragino Kaku Gothic Pro W3" charset="-128"/>
                <a:ea typeface="Hiragino Kaku Gothic Pro W3" charset="-128"/>
                <a:cs typeface="Hiragino Kaku Gothic Pro W3" charset="-128"/>
              </a:rPr>
              <a:t>こんにちは、ホヤです！今回お届けする宮城県石巻市雄勝町の食材はアナゴです。国内第</a:t>
            </a:r>
            <a:r>
              <a:rPr lang="en-US" altLang="ja-JP" sz="1100" dirty="0" smtClean="0">
                <a:latin typeface="Hiragino Kaku Gothic Pro W3" charset="-128"/>
                <a:ea typeface="Hiragino Kaku Gothic Pro W3" charset="-128"/>
                <a:cs typeface="Hiragino Kaku Gothic Pro W3" charset="-128"/>
              </a:rPr>
              <a:t>3</a:t>
            </a:r>
            <a:r>
              <a:rPr lang="ja-JP" altLang="en-US" sz="1100" dirty="0" smtClean="0">
                <a:latin typeface="Hiragino Kaku Gothic Pro W3" charset="-128"/>
                <a:ea typeface="Hiragino Kaku Gothic Pro W3" charset="-128"/>
                <a:cs typeface="Hiragino Kaku Gothic Pro W3" charset="-128"/>
              </a:rPr>
              <a:t>位の漁獲量を誇る、有数のアナゴの産地宮城県。旬を迎えたアナゴは脂っぽくなくあっさりとしていてじんわり染み渡る甘みが特徴の天然アナゴです。</a:t>
            </a:r>
            <a:endParaRPr lang="en-US" altLang="ja-JP" sz="1100" dirty="0" smtClean="0">
              <a:latin typeface="Hiragino Kaku Gothic Pro W3" charset="-128"/>
              <a:ea typeface="Hiragino Kaku Gothic Pro W3" charset="-128"/>
              <a:cs typeface="Hiragino Kaku Gothic Pro W3" charset="-128"/>
            </a:endParaRPr>
          </a:p>
          <a:p>
            <a:r>
              <a:rPr lang="ja-JP" altLang="en-US" sz="1100" dirty="0" smtClean="0">
                <a:latin typeface="Hiragino Kaku Gothic Pro W3" charset="-128"/>
                <a:ea typeface="Hiragino Kaku Gothic Pro W3" charset="-128"/>
                <a:cs typeface="Hiragino Kaku Gothic Pro W3" charset="-128"/>
              </a:rPr>
              <a:t>塩だけでシンプルに白焼き、または煮て煮アナゴにしても美味しく召し上がれます。</a:t>
            </a:r>
            <a:endParaRPr lang="en-US" altLang="ja-JP" sz="1000" dirty="0" smtClean="0">
              <a:latin typeface="Hiragino Kaku Gothic Pro W3" charset="-128"/>
              <a:ea typeface="Hiragino Kaku Gothic Pro W3" charset="-128"/>
              <a:cs typeface="Hiragino Kaku Gothic Pro W3" charset="-128"/>
            </a:endParaRPr>
          </a:p>
        </p:txBody>
      </p:sp>
      <p:sp>
        <p:nvSpPr>
          <p:cNvPr id="37" name="テキスト ボックス 36"/>
          <p:cNvSpPr txBox="1"/>
          <p:nvPr/>
        </p:nvSpPr>
        <p:spPr>
          <a:xfrm>
            <a:off x="67202" y="3640483"/>
            <a:ext cx="1613625" cy="2585323"/>
          </a:xfrm>
          <a:prstGeom prst="rect">
            <a:avLst/>
          </a:prstGeom>
          <a:noFill/>
        </p:spPr>
        <p:txBody>
          <a:bodyPr wrap="square" rtlCol="0">
            <a:spAutoFit/>
          </a:bodyPr>
          <a:lstStyle/>
          <a:p>
            <a:r>
              <a:rPr lang="en-US" altLang="en-US" sz="1200" b="1" dirty="0" smtClean="0">
                <a:latin typeface="Hiragino Kaku Gothic Pro W3" charset="-128"/>
                <a:ea typeface="Hiragino Kaku Gothic Pro W3" charset="-128"/>
                <a:cs typeface="Hiragino Kaku Gothic Pro W3" charset="-128"/>
              </a:rPr>
              <a:t>西條　博利</a:t>
            </a:r>
            <a:r>
              <a:rPr lang="ja-JP" altLang="en-US" sz="1200" b="1" dirty="0" smtClean="0">
                <a:latin typeface="Hiragino Kaku Gothic Pro W3" charset="-128"/>
                <a:ea typeface="Hiragino Kaku Gothic Pro W3" charset="-128"/>
                <a:cs typeface="Hiragino Kaku Gothic Pro W3" charset="-128"/>
              </a:rPr>
              <a:t>（</a:t>
            </a:r>
            <a:r>
              <a:rPr lang="en-US" altLang="ja-JP" sz="1200" b="1" dirty="0" smtClean="0">
                <a:latin typeface="Hiragino Kaku Gothic Pro W3" charset="-128"/>
                <a:ea typeface="Hiragino Kaku Gothic Pro W3" charset="-128"/>
                <a:cs typeface="Hiragino Kaku Gothic Pro W3" charset="-128"/>
              </a:rPr>
              <a:t>68</a:t>
            </a:r>
            <a:r>
              <a:rPr lang="ja-JP" altLang="en-US" sz="1200" b="1" dirty="0" smtClean="0">
                <a:latin typeface="Hiragino Kaku Gothic Pro W3" charset="-128"/>
                <a:ea typeface="Hiragino Kaku Gothic Pro W3" charset="-128"/>
                <a:cs typeface="Hiragino Kaku Gothic Pro W3" charset="-128"/>
              </a:rPr>
              <a:t>歳）</a:t>
            </a:r>
            <a:endParaRPr lang="en-US" altLang="ja-JP" sz="1200" b="1" dirty="0" smtClean="0">
              <a:latin typeface="Hiragino Kaku Gothic Pro W3" charset="-128"/>
              <a:ea typeface="Hiragino Kaku Gothic Pro W3" charset="-128"/>
              <a:cs typeface="Hiragino Kaku Gothic Pro W3" charset="-128"/>
            </a:endParaRPr>
          </a:p>
          <a:p>
            <a:r>
              <a:rPr lang="ja-JP" altLang="en-US" sz="1000" dirty="0" smtClean="0">
                <a:latin typeface="Hiragino Kaku Gothic Pro W3" charset="-128"/>
                <a:ea typeface="Hiragino Kaku Gothic Pro W3" charset="-128"/>
                <a:cs typeface="Hiragino Kaku Gothic Pro W3" charset="-128"/>
              </a:rPr>
              <a:t>雄勝の半島の東に位置する</a:t>
            </a:r>
            <a:endParaRPr lang="en-US" altLang="ja-JP" sz="1000" dirty="0" smtClean="0">
              <a:latin typeface="Hiragino Kaku Gothic Pro W3" charset="-128"/>
              <a:ea typeface="Hiragino Kaku Gothic Pro W3" charset="-128"/>
              <a:cs typeface="Hiragino Kaku Gothic Pro W3" charset="-128"/>
            </a:endParaRPr>
          </a:p>
          <a:p>
            <a:r>
              <a:rPr lang="ja-JP" altLang="en-US" sz="1000" dirty="0" smtClean="0">
                <a:latin typeface="Hiragino Kaku Gothic Pro W3" charset="-128"/>
                <a:ea typeface="Hiragino Kaku Gothic Pro W3" charset="-128"/>
                <a:cs typeface="Hiragino Kaku Gothic Pro W3" charset="-128"/>
              </a:rPr>
              <a:t>大須地区の漁師さん。</a:t>
            </a:r>
            <a:endParaRPr lang="en-US" altLang="ja-JP" sz="1000" dirty="0" smtClean="0">
              <a:latin typeface="Hiragino Kaku Gothic Pro W3" charset="-128"/>
              <a:ea typeface="Hiragino Kaku Gothic Pro W3" charset="-128"/>
              <a:cs typeface="Hiragino Kaku Gothic Pro W3" charset="-128"/>
            </a:endParaRPr>
          </a:p>
          <a:p>
            <a:r>
              <a:rPr lang="ja-JP" altLang="en-US" sz="1000" dirty="0" smtClean="0">
                <a:latin typeface="Hiragino Kaku Gothic Pro W3" charset="-128"/>
                <a:ea typeface="Hiragino Kaku Gothic Pro W3" charset="-128"/>
                <a:cs typeface="Hiragino Kaku Gothic Pro W3" charset="-128"/>
              </a:rPr>
              <a:t>第</a:t>
            </a:r>
            <a:r>
              <a:rPr lang="en-US" altLang="ja-JP" sz="1000" dirty="0" smtClean="0">
                <a:latin typeface="Hiragino Kaku Gothic Pro W3" charset="-128"/>
                <a:ea typeface="Hiragino Kaku Gothic Pro W3" charset="-128"/>
                <a:cs typeface="Hiragino Kaku Gothic Pro W3" charset="-128"/>
              </a:rPr>
              <a:t>3</a:t>
            </a:r>
            <a:r>
              <a:rPr lang="ja-JP" altLang="en-US" sz="1000" dirty="0" smtClean="0">
                <a:latin typeface="Hiragino Kaku Gothic Pro W3" charset="-128"/>
                <a:ea typeface="Hiragino Kaku Gothic Pro W3" charset="-128"/>
                <a:cs typeface="Hiragino Kaku Gothic Pro W3" charset="-128"/>
              </a:rPr>
              <a:t>不動丸の船主であり、</a:t>
            </a:r>
            <a:endParaRPr lang="en-US" altLang="ja-JP" sz="1000" dirty="0" smtClean="0">
              <a:latin typeface="Hiragino Kaku Gothic Pro W3" charset="-128"/>
              <a:ea typeface="Hiragino Kaku Gothic Pro W3" charset="-128"/>
              <a:cs typeface="Hiragino Kaku Gothic Pro W3" charset="-128"/>
            </a:endParaRPr>
          </a:p>
          <a:p>
            <a:r>
              <a:rPr lang="ja-JP" altLang="en-US" sz="1000" dirty="0" smtClean="0">
                <a:latin typeface="Hiragino Kaku Gothic Pro W3" charset="-128"/>
                <a:ea typeface="Hiragino Kaku Gothic Pro W3" charset="-128"/>
                <a:cs typeface="Hiragino Kaku Gothic Pro W3" charset="-128"/>
              </a:rPr>
              <a:t>漁獲から商品開発・販売までを手がけています。恵豊かな三陸の海を知り尽くしても「美味しさの追求」を信念に高品質・高鮮度を追い求め続けていらっしゃいます。</a:t>
            </a:r>
            <a:endParaRPr lang="en-US" altLang="ja-JP" sz="1000" dirty="0" smtClean="0">
              <a:latin typeface="Hiragino Kaku Gothic Pro W3" charset="-128"/>
              <a:ea typeface="Hiragino Kaku Gothic Pro W3" charset="-128"/>
              <a:cs typeface="Hiragino Kaku Gothic Pro W3" charset="-128"/>
            </a:endParaRPr>
          </a:p>
          <a:p>
            <a:r>
              <a:rPr lang="ja-JP" altLang="en-US" sz="1000" dirty="0" smtClean="0">
                <a:latin typeface="Hiragino Kaku Gothic Pro W3" charset="-128"/>
                <a:ea typeface="Hiragino Kaku Gothic Pro W3" charset="-128"/>
                <a:cs typeface="Hiragino Kaku Gothic Pro W3" charset="-128"/>
              </a:rPr>
              <a:t>中学卒業して</a:t>
            </a:r>
            <a:r>
              <a:rPr lang="en-US" altLang="ja-JP" sz="1000" dirty="0" smtClean="0">
                <a:latin typeface="Hiragino Kaku Gothic Pro W3" charset="-128"/>
                <a:ea typeface="Hiragino Kaku Gothic Pro W3" charset="-128"/>
                <a:cs typeface="Hiragino Kaku Gothic Pro W3" charset="-128"/>
              </a:rPr>
              <a:t>15</a:t>
            </a:r>
            <a:r>
              <a:rPr lang="ja-JP" altLang="en-US" sz="1000" dirty="0" smtClean="0">
                <a:latin typeface="Hiragino Kaku Gothic Pro W3" charset="-128"/>
                <a:ea typeface="Hiragino Kaku Gothic Pro W3" charset="-128"/>
                <a:cs typeface="Hiragino Kaku Gothic Pro W3" charset="-128"/>
              </a:rPr>
              <a:t>歳から漁師の道を歩みだし漁師歴は</a:t>
            </a:r>
            <a:r>
              <a:rPr lang="en-US" altLang="ja-JP" sz="1000" dirty="0" smtClean="0">
                <a:latin typeface="Hiragino Kaku Gothic Pro W3" charset="-128"/>
                <a:ea typeface="Hiragino Kaku Gothic Pro W3" charset="-128"/>
                <a:cs typeface="Hiragino Kaku Gothic Pro W3" charset="-128"/>
              </a:rPr>
              <a:t>50</a:t>
            </a:r>
            <a:r>
              <a:rPr lang="ja-JP" altLang="en-US" sz="1000" dirty="0" smtClean="0">
                <a:latin typeface="Hiragino Kaku Gothic Pro W3" charset="-128"/>
                <a:ea typeface="Hiragino Kaku Gothic Pro W3" charset="-128"/>
                <a:cs typeface="Hiragino Kaku Gothic Pro W3" charset="-128"/>
              </a:rPr>
              <a:t>年のベテラン。！</a:t>
            </a:r>
            <a:endParaRPr lang="ja-JP" altLang="en-US" sz="1000" dirty="0">
              <a:latin typeface="Hiragino Kaku Gothic Pro W3" charset="-128"/>
              <a:ea typeface="Hiragino Kaku Gothic Pro W3" charset="-128"/>
              <a:cs typeface="Hiragino Kaku Gothic Pro W3" charset="-128"/>
            </a:endParaRPr>
          </a:p>
        </p:txBody>
      </p:sp>
      <p:pic>
        <p:nvPicPr>
          <p:cNvPr id="38" name="図 3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75622" y="6572807"/>
            <a:ext cx="1155964" cy="197536"/>
          </a:xfrm>
          <a:prstGeom prst="rect">
            <a:avLst/>
          </a:prstGeom>
        </p:spPr>
      </p:pic>
      <p:grpSp>
        <p:nvGrpSpPr>
          <p:cNvPr id="39" name="図形グループ 38"/>
          <p:cNvGrpSpPr/>
          <p:nvPr/>
        </p:nvGrpSpPr>
        <p:grpSpPr>
          <a:xfrm>
            <a:off x="4973488" y="3579320"/>
            <a:ext cx="4781858" cy="2209635"/>
            <a:chOff x="4973488" y="3544595"/>
            <a:chExt cx="4781858" cy="2209635"/>
          </a:xfrm>
        </p:grpSpPr>
        <p:pic>
          <p:nvPicPr>
            <p:cNvPr id="40" name="図 39"/>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507568" y="3554021"/>
              <a:ext cx="3247778" cy="2200209"/>
            </a:xfrm>
            <a:prstGeom prst="rect">
              <a:avLst/>
            </a:prstGeom>
          </p:spPr>
        </p:pic>
        <p:pic>
          <p:nvPicPr>
            <p:cNvPr id="41" name="図 40"/>
            <p:cNvPicPr>
              <a:picLocks noChangeAspect="1"/>
            </p:cNvPicPr>
            <p:nvPr/>
          </p:nvPicPr>
          <p:blipFill rotWithShape="1">
            <a:blip r:embed="rId4" cstate="email">
              <a:extLst>
                <a:ext uri="{28A0092B-C50C-407E-A947-70E740481C1C}">
                  <a14:useLocalDpi xmlns:a14="http://schemas.microsoft.com/office/drawing/2010/main"/>
                </a:ext>
              </a:extLst>
            </a:blip>
            <a:srcRect l="-3169"/>
            <a:stretch/>
          </p:blipFill>
          <p:spPr>
            <a:xfrm>
              <a:off x="4973488" y="4803494"/>
              <a:ext cx="1473558" cy="950287"/>
            </a:xfrm>
            <a:prstGeom prst="rect">
              <a:avLst/>
            </a:prstGeom>
          </p:spPr>
        </p:pic>
        <p:pic>
          <p:nvPicPr>
            <p:cNvPr id="42" name="図 41"/>
            <p:cNvPicPr>
              <a:picLocks noChangeAspect="1"/>
            </p:cNvPicPr>
            <p:nvPr/>
          </p:nvPicPr>
          <p:blipFill rotWithShape="1">
            <a:blip r:embed="rId5" cstate="email">
              <a:extLst>
                <a:ext uri="{28A0092B-C50C-407E-A947-70E740481C1C}">
                  <a14:useLocalDpi xmlns:a14="http://schemas.microsoft.com/office/drawing/2010/main"/>
                </a:ext>
              </a:extLst>
            </a:blip>
            <a:srcRect r="-3"/>
            <a:stretch/>
          </p:blipFill>
          <p:spPr>
            <a:xfrm>
              <a:off x="5017273" y="3544595"/>
              <a:ext cx="1426754" cy="1201025"/>
            </a:xfrm>
            <a:prstGeom prst="rect">
              <a:avLst/>
            </a:prstGeom>
          </p:spPr>
        </p:pic>
      </p:grpSp>
      <p:sp>
        <p:nvSpPr>
          <p:cNvPr id="43" name="テキスト ボックス 42"/>
          <p:cNvSpPr txBox="1"/>
          <p:nvPr/>
        </p:nvSpPr>
        <p:spPr>
          <a:xfrm>
            <a:off x="4936759" y="5782179"/>
            <a:ext cx="4939263" cy="923330"/>
          </a:xfrm>
          <a:prstGeom prst="rect">
            <a:avLst/>
          </a:prstGeom>
          <a:noFill/>
        </p:spPr>
        <p:txBody>
          <a:bodyPr wrap="square" rtlCol="0">
            <a:spAutoFit/>
          </a:bodyPr>
          <a:lstStyle/>
          <a:p>
            <a:r>
              <a:rPr lang="en-US" altLang="ja-JP" sz="900" dirty="0" smtClean="0">
                <a:latin typeface="Hiragino Kaku Gothic Pro W3" charset="-128"/>
                <a:ea typeface="Hiragino Kaku Gothic Pro W3" charset="-128"/>
                <a:cs typeface="Hiragino Kaku Gothic Pro W3" charset="-128"/>
              </a:rPr>
              <a:t>MORIUMIUS</a:t>
            </a:r>
            <a:r>
              <a:rPr lang="ja-JP" altLang="en-US" sz="900" dirty="0" smtClean="0">
                <a:latin typeface="Hiragino Kaku Gothic Pro W3" charset="-128"/>
                <a:ea typeface="Hiragino Kaku Gothic Pro W3" charset="-128"/>
                <a:cs typeface="Hiragino Kaku Gothic Pro W3" charset="-128"/>
              </a:rPr>
              <a:t>は森と、海からこどもや町の未来を一緒につくることを目指し</a:t>
            </a:r>
            <a:r>
              <a:rPr lang="en-US" altLang="ja-JP" sz="900" dirty="0" smtClean="0">
                <a:latin typeface="Hiragino Kaku Gothic Pro W3" charset="-128"/>
                <a:ea typeface="Hiragino Kaku Gothic Pro W3" charset="-128"/>
                <a:cs typeface="Hiragino Kaku Gothic Pro W3" charset="-128"/>
              </a:rPr>
              <a:t>2015</a:t>
            </a:r>
            <a:r>
              <a:rPr lang="ja-JP" altLang="en-US" sz="900" dirty="0" smtClean="0">
                <a:latin typeface="Hiragino Kaku Gothic Pro W3" charset="-128"/>
                <a:ea typeface="Hiragino Kaku Gothic Pro W3" charset="-128"/>
                <a:cs typeface="Hiragino Kaku Gothic Pro W3" charset="-128"/>
              </a:rPr>
              <a:t>年に誕生しました。</a:t>
            </a:r>
            <a:r>
              <a:rPr lang="en-US" altLang="ja-JP" sz="900" dirty="0" smtClean="0">
                <a:latin typeface="Hiragino Kaku Gothic Pro W3" charset="-128"/>
                <a:ea typeface="Hiragino Kaku Gothic Pro W3" charset="-128"/>
                <a:cs typeface="Hiragino Kaku Gothic Pro W3" charset="-128"/>
              </a:rPr>
              <a:t>2011</a:t>
            </a:r>
            <a:r>
              <a:rPr lang="ja-JP" altLang="en-US" sz="900" dirty="0" smtClean="0">
                <a:latin typeface="Hiragino Kaku Gothic Pro W3" charset="-128"/>
                <a:ea typeface="Hiragino Kaku Gothic Pro W3" charset="-128"/>
                <a:cs typeface="Hiragino Kaku Gothic Pro W3" charset="-128"/>
              </a:rPr>
              <a:t>年の大震災により町の</a:t>
            </a:r>
            <a:r>
              <a:rPr lang="en-US" altLang="ja-JP" sz="900" dirty="0" smtClean="0">
                <a:latin typeface="Hiragino Kaku Gothic Pro W3" charset="-128"/>
                <a:ea typeface="Hiragino Kaku Gothic Pro W3" charset="-128"/>
                <a:cs typeface="Hiragino Kaku Gothic Pro W3" charset="-128"/>
              </a:rPr>
              <a:t>8</a:t>
            </a:r>
            <a:r>
              <a:rPr lang="ja-JP" altLang="en-US" sz="900" dirty="0" smtClean="0">
                <a:latin typeface="Hiragino Kaku Gothic Pro W3" charset="-128"/>
                <a:ea typeface="Hiragino Kaku Gothic Pro W3" charset="-128"/>
                <a:cs typeface="Hiragino Kaku Gothic Pro W3" charset="-128"/>
              </a:rPr>
              <a:t>割が消えてしまったと言われる雄勝町に残っていた築</a:t>
            </a:r>
            <a:r>
              <a:rPr lang="en-US" altLang="ja-JP" sz="900" dirty="0" smtClean="0">
                <a:latin typeface="Hiragino Kaku Gothic Pro W3" charset="-128"/>
                <a:ea typeface="Hiragino Kaku Gothic Pro W3" charset="-128"/>
                <a:cs typeface="Hiragino Kaku Gothic Pro W3" charset="-128"/>
              </a:rPr>
              <a:t>94</a:t>
            </a:r>
            <a:r>
              <a:rPr lang="ja-JP" altLang="en-US" sz="900" dirty="0" smtClean="0">
                <a:latin typeface="Hiragino Kaku Gothic Pro W3" charset="-128"/>
                <a:ea typeface="Hiragino Kaku Gothic Pro W3" charset="-128"/>
                <a:cs typeface="Hiragino Kaku Gothic Pro W3" charset="-128"/>
              </a:rPr>
              <a:t>年の旧桑浜小学校を改装しています。約</a:t>
            </a:r>
            <a:r>
              <a:rPr lang="en-US" altLang="ja-JP" sz="900" dirty="0" smtClean="0">
                <a:latin typeface="Hiragino Kaku Gothic Pro W3" charset="-128"/>
                <a:ea typeface="Hiragino Kaku Gothic Pro W3" charset="-128"/>
                <a:cs typeface="Hiragino Kaku Gothic Pro W3" charset="-128"/>
              </a:rPr>
              <a:t>5,000</a:t>
            </a:r>
            <a:r>
              <a:rPr lang="ja-JP" altLang="en-US" sz="900" dirty="0" smtClean="0">
                <a:latin typeface="Hiragino Kaku Gothic Pro W3" charset="-128"/>
                <a:ea typeface="Hiragino Kaku Gothic Pro W3" charset="-128"/>
                <a:cs typeface="Hiragino Kaku Gothic Pro W3" charset="-128"/>
              </a:rPr>
              <a:t>人のボランティアと一緒につくり</a:t>
            </a:r>
            <a:endParaRPr lang="en-US" altLang="ja-JP" sz="900" dirty="0" smtClean="0">
              <a:latin typeface="Hiragino Kaku Gothic Pro W3" charset="-128"/>
              <a:ea typeface="Hiragino Kaku Gothic Pro W3" charset="-128"/>
              <a:cs typeface="Hiragino Kaku Gothic Pro W3" charset="-128"/>
            </a:endParaRPr>
          </a:p>
          <a:p>
            <a:r>
              <a:rPr lang="ja-JP" altLang="en-US" sz="900" dirty="0" smtClean="0">
                <a:latin typeface="Hiragino Kaku Gothic Pro W3" charset="-128"/>
                <a:ea typeface="Hiragino Kaku Gothic Pro W3" charset="-128"/>
                <a:cs typeface="Hiragino Kaku Gothic Pro W3" charset="-128"/>
              </a:rPr>
              <a:t>その中には建築家の隈研吾さんも。豊かな森と海、たくましい住民や海外から集まる</a:t>
            </a:r>
            <a:endParaRPr lang="en-US" altLang="ja-JP" sz="900" dirty="0" smtClean="0">
              <a:latin typeface="Hiragino Kaku Gothic Pro W3" charset="-128"/>
              <a:ea typeface="Hiragino Kaku Gothic Pro W3" charset="-128"/>
              <a:cs typeface="Hiragino Kaku Gothic Pro W3" charset="-128"/>
            </a:endParaRPr>
          </a:p>
          <a:p>
            <a:r>
              <a:rPr lang="ja-JP" altLang="en-US" sz="900" dirty="0" smtClean="0">
                <a:latin typeface="Hiragino Kaku Gothic Pro W3" charset="-128"/>
                <a:ea typeface="Hiragino Kaku Gothic Pro W3" charset="-128"/>
                <a:cs typeface="Hiragino Kaku Gothic Pro W3" charset="-128"/>
              </a:rPr>
              <a:t>プロフェッショナルとの時間からこども達がサステナブルに生きる力を覚醒させ、自分</a:t>
            </a:r>
            <a:endParaRPr lang="en-US" altLang="ja-JP" sz="900" dirty="0" smtClean="0">
              <a:latin typeface="Hiragino Kaku Gothic Pro W3" charset="-128"/>
              <a:ea typeface="Hiragino Kaku Gothic Pro W3" charset="-128"/>
              <a:cs typeface="Hiragino Kaku Gothic Pro W3" charset="-128"/>
            </a:endParaRPr>
          </a:p>
          <a:p>
            <a:r>
              <a:rPr lang="ja-JP" altLang="en-US" sz="900" dirty="0" smtClean="0">
                <a:latin typeface="Hiragino Kaku Gothic Pro W3" charset="-128"/>
                <a:ea typeface="Hiragino Kaku Gothic Pro W3" charset="-128"/>
                <a:cs typeface="Hiragino Kaku Gothic Pro W3" charset="-128"/>
              </a:rPr>
              <a:t>らしい未来を描いてもらうきっかけを届けています。</a:t>
            </a:r>
            <a:endParaRPr lang="ja-JP" altLang="en-US" sz="900" dirty="0">
              <a:latin typeface="Hiragino Kaku Gothic Pro W3" charset="-128"/>
              <a:ea typeface="Hiragino Kaku Gothic Pro W3" charset="-128"/>
              <a:cs typeface="Hiragino Kaku Gothic Pro W3" charset="-128"/>
            </a:endParaRPr>
          </a:p>
        </p:txBody>
      </p:sp>
      <p:cxnSp>
        <p:nvCxnSpPr>
          <p:cNvPr id="44" name="直線コネクタ 43"/>
          <p:cNvCxnSpPr/>
          <p:nvPr/>
        </p:nvCxnSpPr>
        <p:spPr>
          <a:xfrm>
            <a:off x="4942234" y="149385"/>
            <a:ext cx="6854" cy="31590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4958353" y="3562054"/>
            <a:ext cx="6854" cy="31590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2" name="図 1" descr="IMG_0421.JPG"/>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1655596" y="3610311"/>
            <a:ext cx="3190689" cy="2970677"/>
          </a:xfrm>
          <a:prstGeom prst="rect">
            <a:avLst/>
          </a:prstGeom>
        </p:spPr>
      </p:pic>
      <p:pic>
        <p:nvPicPr>
          <p:cNvPr id="4" name="図 3" descr="IMG_0428.JPG"/>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7549329" y="1390535"/>
            <a:ext cx="2194316" cy="1213868"/>
          </a:xfrm>
          <a:prstGeom prst="rect">
            <a:avLst/>
          </a:prstGeom>
        </p:spPr>
      </p:pic>
      <p:pic>
        <p:nvPicPr>
          <p:cNvPr id="7" name="図 6" descr="IMG_0423.JPG"/>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7549328" y="2689656"/>
            <a:ext cx="1100607" cy="713104"/>
          </a:xfrm>
          <a:prstGeom prst="rect">
            <a:avLst/>
          </a:prstGeom>
        </p:spPr>
      </p:pic>
      <p:sp>
        <p:nvSpPr>
          <p:cNvPr id="13" name="テキスト ボックス 12"/>
          <p:cNvSpPr txBox="1"/>
          <p:nvPr/>
        </p:nvSpPr>
        <p:spPr>
          <a:xfrm>
            <a:off x="11214100" y="3365500"/>
            <a:ext cx="184666" cy="369332"/>
          </a:xfrm>
          <a:prstGeom prst="rect">
            <a:avLst/>
          </a:prstGeom>
          <a:noFill/>
        </p:spPr>
        <p:txBody>
          <a:bodyPr wrap="none" rtlCol="0">
            <a:spAutoFit/>
          </a:bodyPr>
          <a:lstStyle/>
          <a:p>
            <a:endParaRPr kumimoji="1" lang="ja-JP" altLang="en-US"/>
          </a:p>
        </p:txBody>
      </p:sp>
      <p:pic>
        <p:nvPicPr>
          <p:cNvPr id="3" name="図 2" descr="101573015_296744601330167_6511703168479395840_n.jpg"/>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rot="5400000">
            <a:off x="1071715" y="-373704"/>
            <a:ext cx="3243269" cy="4324359"/>
          </a:xfrm>
          <a:prstGeom prst="rect">
            <a:avLst/>
          </a:prstGeom>
        </p:spPr>
      </p:pic>
      <p:pic>
        <p:nvPicPr>
          <p:cNvPr id="27" name="図 26"/>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4973488" y="186037"/>
            <a:ext cx="895545" cy="1261822"/>
          </a:xfrm>
          <a:prstGeom prst="rect">
            <a:avLst/>
          </a:prstGeom>
        </p:spPr>
      </p:pic>
      <p:pic>
        <p:nvPicPr>
          <p:cNvPr id="10" name="図 9" descr="450-20191022224857148463.jpg"/>
          <p:cNvPicPr>
            <a:picLocks noChangeAspect="1"/>
          </p:cNvPicPr>
          <p:nvPr/>
        </p:nvPicPr>
        <p:blipFill rotWithShape="1">
          <a:blip r:embed="rId11" cstate="email">
            <a:extLst>
              <a:ext uri="{28A0092B-C50C-407E-A947-70E740481C1C}">
                <a14:useLocalDpi xmlns:a14="http://schemas.microsoft.com/office/drawing/2010/main"/>
              </a:ext>
            </a:extLst>
          </a:blip>
          <a:srcRect/>
          <a:stretch/>
        </p:blipFill>
        <p:spPr>
          <a:xfrm>
            <a:off x="8747700" y="2698048"/>
            <a:ext cx="995945" cy="724513"/>
          </a:xfrm>
          <a:prstGeom prst="rect">
            <a:avLst/>
          </a:prstGeom>
        </p:spPr>
      </p:pic>
    </p:spTree>
    <p:extLst>
      <p:ext uri="{BB962C8B-B14F-4D97-AF65-F5344CB8AC3E}">
        <p14:creationId xmlns:p14="http://schemas.microsoft.com/office/powerpoint/2010/main" val="144390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ホワイト">
  <a:themeElements>
    <a:clrScheme name="ホワイ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ホワイト">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ホワイ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9318</TotalTime>
  <Words>277</Words>
  <Application>Microsoft Macintosh PowerPoint</Application>
  <PresentationFormat>A4 210x297 mm</PresentationFormat>
  <Paragraphs>19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ホワイト</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Yui Gentaro</dc:creator>
  <cp:lastModifiedBy>山口 孝則</cp:lastModifiedBy>
  <cp:revision>78</cp:revision>
  <cp:lastPrinted>2020-05-03T00:18:42Z</cp:lastPrinted>
  <dcterms:created xsi:type="dcterms:W3CDTF">2020-04-22T23:56:08Z</dcterms:created>
  <dcterms:modified xsi:type="dcterms:W3CDTF">2020-06-15T12:44:21Z</dcterms:modified>
</cp:coreProperties>
</file>