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3" r:id="rId2"/>
  </p:sldIdLst>
  <p:sldSz cx="9601200" cy="12801600" type="A3"/>
  <p:notesSz cx="9939338" cy="14368463"/>
  <p:defaultTextStyle>
    <a:defPPr>
      <a:defRPr lang="ja-JP"/>
    </a:defPPr>
    <a:lvl1pPr marL="0" algn="l" defTabSz="610956" rtl="0" eaLnBrk="1" latinLnBrk="0" hangingPunct="1">
      <a:defRPr kumimoji="1" sz="2405" kern="1200">
        <a:solidFill>
          <a:schemeClr val="tx1"/>
        </a:solidFill>
        <a:latin typeface="+mn-lt"/>
        <a:ea typeface="+mn-ea"/>
        <a:cs typeface="+mn-cs"/>
      </a:defRPr>
    </a:lvl1pPr>
    <a:lvl2pPr marL="610956" algn="l" defTabSz="610956" rtl="0" eaLnBrk="1" latinLnBrk="0" hangingPunct="1">
      <a:defRPr kumimoji="1" sz="2405" kern="1200">
        <a:solidFill>
          <a:schemeClr val="tx1"/>
        </a:solidFill>
        <a:latin typeface="+mn-lt"/>
        <a:ea typeface="+mn-ea"/>
        <a:cs typeface="+mn-cs"/>
      </a:defRPr>
    </a:lvl2pPr>
    <a:lvl3pPr marL="1221913" algn="l" defTabSz="610956" rtl="0" eaLnBrk="1" latinLnBrk="0" hangingPunct="1">
      <a:defRPr kumimoji="1" sz="2405" kern="1200">
        <a:solidFill>
          <a:schemeClr val="tx1"/>
        </a:solidFill>
        <a:latin typeface="+mn-lt"/>
        <a:ea typeface="+mn-ea"/>
        <a:cs typeface="+mn-cs"/>
      </a:defRPr>
    </a:lvl3pPr>
    <a:lvl4pPr marL="1832869" algn="l" defTabSz="610956" rtl="0" eaLnBrk="1" latinLnBrk="0" hangingPunct="1">
      <a:defRPr kumimoji="1" sz="2405" kern="1200">
        <a:solidFill>
          <a:schemeClr val="tx1"/>
        </a:solidFill>
        <a:latin typeface="+mn-lt"/>
        <a:ea typeface="+mn-ea"/>
        <a:cs typeface="+mn-cs"/>
      </a:defRPr>
    </a:lvl4pPr>
    <a:lvl5pPr marL="2443825" algn="l" defTabSz="610956" rtl="0" eaLnBrk="1" latinLnBrk="0" hangingPunct="1">
      <a:defRPr kumimoji="1" sz="2405" kern="1200">
        <a:solidFill>
          <a:schemeClr val="tx1"/>
        </a:solidFill>
        <a:latin typeface="+mn-lt"/>
        <a:ea typeface="+mn-ea"/>
        <a:cs typeface="+mn-cs"/>
      </a:defRPr>
    </a:lvl5pPr>
    <a:lvl6pPr marL="3054782" algn="l" defTabSz="610956" rtl="0" eaLnBrk="1" latinLnBrk="0" hangingPunct="1">
      <a:defRPr kumimoji="1" sz="2405" kern="1200">
        <a:solidFill>
          <a:schemeClr val="tx1"/>
        </a:solidFill>
        <a:latin typeface="+mn-lt"/>
        <a:ea typeface="+mn-ea"/>
        <a:cs typeface="+mn-cs"/>
      </a:defRPr>
    </a:lvl6pPr>
    <a:lvl7pPr marL="3665738" algn="l" defTabSz="610956" rtl="0" eaLnBrk="1" latinLnBrk="0" hangingPunct="1">
      <a:defRPr kumimoji="1" sz="2405" kern="1200">
        <a:solidFill>
          <a:schemeClr val="tx1"/>
        </a:solidFill>
        <a:latin typeface="+mn-lt"/>
        <a:ea typeface="+mn-ea"/>
        <a:cs typeface="+mn-cs"/>
      </a:defRPr>
    </a:lvl7pPr>
    <a:lvl8pPr marL="4276695" algn="l" defTabSz="610956" rtl="0" eaLnBrk="1" latinLnBrk="0" hangingPunct="1">
      <a:defRPr kumimoji="1" sz="2405" kern="1200">
        <a:solidFill>
          <a:schemeClr val="tx1"/>
        </a:solidFill>
        <a:latin typeface="+mn-lt"/>
        <a:ea typeface="+mn-ea"/>
        <a:cs typeface="+mn-cs"/>
      </a:defRPr>
    </a:lvl8pPr>
    <a:lvl9pPr marL="4887651" algn="l" defTabSz="610956" rtl="0" eaLnBrk="1" latinLnBrk="0" hangingPunct="1">
      <a:defRPr kumimoji="1" sz="24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22" userDrawn="1">
          <p15:clr>
            <a:srgbClr val="A4A3A4"/>
          </p15:clr>
        </p15:guide>
        <p15:guide id="2" pos="3024" userDrawn="1">
          <p15:clr>
            <a:srgbClr val="A4A3A4"/>
          </p15:clr>
        </p15:guide>
        <p15:guide id="3" orient="horz"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289BD"/>
    <a:srgbClr val="0066CC"/>
    <a:srgbClr val="007A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94718"/>
  </p:normalViewPr>
  <p:slideViewPr>
    <p:cSldViewPr snapToGrid="0" snapToObjects="1">
      <p:cViewPr varScale="1">
        <p:scale>
          <a:sx n="53" d="100"/>
          <a:sy n="53" d="100"/>
        </p:scale>
        <p:origin x="2626" y="82"/>
      </p:cViewPr>
      <p:guideLst>
        <p:guide orient="horz" pos="3722"/>
        <p:guide pos="3024"/>
        <p:guide orient="horz"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8130" cy="719228"/>
          </a:xfrm>
          <a:prstGeom prst="rect">
            <a:avLst/>
          </a:prstGeom>
        </p:spPr>
        <p:txBody>
          <a:bodyPr vert="horz" lIns="132899" tIns="66449" rIns="132899" bIns="66449" rtlCol="0"/>
          <a:lstStyle>
            <a:lvl1pPr algn="l">
              <a:defRPr sz="1700"/>
            </a:lvl1pPr>
          </a:lstStyle>
          <a:p>
            <a:endParaRPr kumimoji="1" lang="ja-JP" altLang="en-US"/>
          </a:p>
        </p:txBody>
      </p:sp>
      <p:sp>
        <p:nvSpPr>
          <p:cNvPr id="3" name="日付プレースホルダー 2"/>
          <p:cNvSpPr>
            <a:spLocks noGrp="1"/>
          </p:cNvSpPr>
          <p:nvPr>
            <p:ph type="dt" idx="1"/>
          </p:nvPr>
        </p:nvSpPr>
        <p:spPr>
          <a:xfrm>
            <a:off x="5628888" y="0"/>
            <a:ext cx="4308130" cy="719228"/>
          </a:xfrm>
          <a:prstGeom prst="rect">
            <a:avLst/>
          </a:prstGeom>
        </p:spPr>
        <p:txBody>
          <a:bodyPr vert="horz" lIns="132899" tIns="66449" rIns="132899" bIns="66449" rtlCol="0"/>
          <a:lstStyle>
            <a:lvl1pPr algn="r">
              <a:defRPr sz="1700"/>
            </a:lvl1pPr>
          </a:lstStyle>
          <a:p>
            <a:fld id="{822935A5-BA96-48D2-A14E-1269FA50F540}" type="datetimeFigureOut">
              <a:rPr kumimoji="1" lang="ja-JP" altLang="en-US" smtClean="0"/>
              <a:t>2023/4/11</a:t>
            </a:fld>
            <a:endParaRPr kumimoji="1" lang="ja-JP" altLang="en-US"/>
          </a:p>
        </p:txBody>
      </p:sp>
      <p:sp>
        <p:nvSpPr>
          <p:cNvPr id="4" name="スライド イメージ プレースホルダー 3"/>
          <p:cNvSpPr>
            <a:spLocks noGrp="1" noRot="1" noChangeAspect="1"/>
          </p:cNvSpPr>
          <p:nvPr>
            <p:ph type="sldImg" idx="2"/>
          </p:nvPr>
        </p:nvSpPr>
        <p:spPr>
          <a:xfrm>
            <a:off x="3151188" y="1797050"/>
            <a:ext cx="3636962" cy="4848225"/>
          </a:xfrm>
          <a:prstGeom prst="rect">
            <a:avLst/>
          </a:prstGeom>
          <a:noFill/>
          <a:ln w="12700">
            <a:solidFill>
              <a:prstClr val="black"/>
            </a:solidFill>
          </a:ln>
        </p:spPr>
        <p:txBody>
          <a:bodyPr vert="horz" lIns="132899" tIns="66449" rIns="132899" bIns="66449" rtlCol="0" anchor="ctr"/>
          <a:lstStyle/>
          <a:p>
            <a:endParaRPr lang="ja-JP" altLang="en-US"/>
          </a:p>
        </p:txBody>
      </p:sp>
      <p:sp>
        <p:nvSpPr>
          <p:cNvPr id="5" name="ノート プレースホルダー 4"/>
          <p:cNvSpPr>
            <a:spLocks noGrp="1"/>
          </p:cNvSpPr>
          <p:nvPr>
            <p:ph type="body" sz="quarter" idx="3"/>
          </p:nvPr>
        </p:nvSpPr>
        <p:spPr>
          <a:xfrm>
            <a:off x="993470" y="6914235"/>
            <a:ext cx="7952399" cy="5657309"/>
          </a:xfrm>
          <a:prstGeom prst="rect">
            <a:avLst/>
          </a:prstGeom>
        </p:spPr>
        <p:txBody>
          <a:bodyPr vert="horz" lIns="132899" tIns="66449" rIns="132899" bIns="664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3649235"/>
            <a:ext cx="4308130" cy="719228"/>
          </a:xfrm>
          <a:prstGeom prst="rect">
            <a:avLst/>
          </a:prstGeom>
        </p:spPr>
        <p:txBody>
          <a:bodyPr vert="horz" lIns="132899" tIns="66449" rIns="132899" bIns="66449"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628888" y="13649235"/>
            <a:ext cx="4308130" cy="719228"/>
          </a:xfrm>
          <a:prstGeom prst="rect">
            <a:avLst/>
          </a:prstGeom>
        </p:spPr>
        <p:txBody>
          <a:bodyPr vert="horz" lIns="132899" tIns="66449" rIns="132899" bIns="66449" rtlCol="0" anchor="b"/>
          <a:lstStyle>
            <a:lvl1pPr algn="r">
              <a:defRPr sz="1700"/>
            </a:lvl1pPr>
          </a:lstStyle>
          <a:p>
            <a:fld id="{106FD124-73C1-4391-9DEB-8C68E14C1BD3}" type="slidenum">
              <a:rPr kumimoji="1" lang="ja-JP" altLang="en-US" smtClean="0"/>
              <a:t>‹#›</a:t>
            </a:fld>
            <a:endParaRPr kumimoji="1" lang="ja-JP" altLang="en-US"/>
          </a:p>
        </p:txBody>
      </p:sp>
    </p:spTree>
    <p:extLst>
      <p:ext uri="{BB962C8B-B14F-4D97-AF65-F5344CB8AC3E}">
        <p14:creationId xmlns:p14="http://schemas.microsoft.com/office/powerpoint/2010/main" val="20859640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06FD124-73C1-4391-9DEB-8C68E14C1BD3}" type="slidenum">
              <a:rPr kumimoji="1" lang="ja-JP" altLang="en-US" smtClean="0"/>
              <a:t>1</a:t>
            </a:fld>
            <a:endParaRPr kumimoji="1" lang="ja-JP" altLang="en-US"/>
          </a:p>
        </p:txBody>
      </p:sp>
    </p:spTree>
    <p:extLst>
      <p:ext uri="{BB962C8B-B14F-4D97-AF65-F5344CB8AC3E}">
        <p14:creationId xmlns:p14="http://schemas.microsoft.com/office/powerpoint/2010/main" val="396370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0090" y="3976797"/>
            <a:ext cx="8161020" cy="274404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590840" indent="0" algn="ctr">
              <a:buNone/>
              <a:defRPr>
                <a:solidFill>
                  <a:schemeClr val="tx1">
                    <a:tint val="75000"/>
                  </a:schemeClr>
                </a:solidFill>
              </a:defRPr>
            </a:lvl2pPr>
            <a:lvl3pPr marL="1181679" indent="0" algn="ctr">
              <a:buNone/>
              <a:defRPr>
                <a:solidFill>
                  <a:schemeClr val="tx1">
                    <a:tint val="75000"/>
                  </a:schemeClr>
                </a:solidFill>
              </a:defRPr>
            </a:lvl3pPr>
            <a:lvl4pPr marL="1772519" indent="0" algn="ctr">
              <a:buNone/>
              <a:defRPr>
                <a:solidFill>
                  <a:schemeClr val="tx1">
                    <a:tint val="75000"/>
                  </a:schemeClr>
                </a:solidFill>
              </a:defRPr>
            </a:lvl4pPr>
            <a:lvl5pPr marL="2363358" indent="0" algn="ctr">
              <a:buNone/>
              <a:defRPr>
                <a:solidFill>
                  <a:schemeClr val="tx1">
                    <a:tint val="75000"/>
                  </a:schemeClr>
                </a:solidFill>
              </a:defRPr>
            </a:lvl5pPr>
            <a:lvl6pPr marL="2954198" indent="0" algn="ctr">
              <a:buNone/>
              <a:defRPr>
                <a:solidFill>
                  <a:schemeClr val="tx1">
                    <a:tint val="75000"/>
                  </a:schemeClr>
                </a:solidFill>
              </a:defRPr>
            </a:lvl6pPr>
            <a:lvl7pPr marL="3545037" indent="0" algn="ctr">
              <a:buNone/>
              <a:defRPr>
                <a:solidFill>
                  <a:schemeClr val="tx1">
                    <a:tint val="75000"/>
                  </a:schemeClr>
                </a:solidFill>
              </a:defRPr>
            </a:lvl7pPr>
            <a:lvl8pPr marL="4135877" indent="0" algn="ctr">
              <a:buNone/>
              <a:defRPr>
                <a:solidFill>
                  <a:schemeClr val="tx1">
                    <a:tint val="75000"/>
                  </a:schemeClr>
                </a:solidFill>
              </a:defRPr>
            </a:lvl8pPr>
            <a:lvl9pPr marL="472671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2023/4/11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381483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2023/4/11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351408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652" y="684532"/>
            <a:ext cx="1620203" cy="1456182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60047" y="684532"/>
            <a:ext cx="4700588" cy="1456182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2023/4/11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110627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2023/4/11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350291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58429" y="8226213"/>
            <a:ext cx="8161020" cy="2542540"/>
          </a:xfrm>
        </p:spPr>
        <p:txBody>
          <a:bodyPr anchor="t"/>
          <a:lstStyle>
            <a:lvl1pPr algn="l">
              <a:defRPr sz="516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8429" y="5425866"/>
            <a:ext cx="8161020" cy="2800348"/>
          </a:xfrm>
        </p:spPr>
        <p:txBody>
          <a:bodyPr anchor="b"/>
          <a:lstStyle>
            <a:lvl1pPr marL="0" indent="0">
              <a:buNone/>
              <a:defRPr sz="2585">
                <a:solidFill>
                  <a:schemeClr val="tx1">
                    <a:tint val="75000"/>
                  </a:schemeClr>
                </a:solidFill>
              </a:defRPr>
            </a:lvl1pPr>
            <a:lvl2pPr marL="590840" indent="0">
              <a:buNone/>
              <a:defRPr sz="2326">
                <a:solidFill>
                  <a:schemeClr val="tx1">
                    <a:tint val="75000"/>
                  </a:schemeClr>
                </a:solidFill>
              </a:defRPr>
            </a:lvl2pPr>
            <a:lvl3pPr marL="1181679" indent="0">
              <a:buNone/>
              <a:defRPr sz="2068">
                <a:solidFill>
                  <a:schemeClr val="tx1">
                    <a:tint val="75000"/>
                  </a:schemeClr>
                </a:solidFill>
              </a:defRPr>
            </a:lvl3pPr>
            <a:lvl4pPr marL="1772519" indent="0">
              <a:buNone/>
              <a:defRPr sz="1809">
                <a:solidFill>
                  <a:schemeClr val="tx1">
                    <a:tint val="75000"/>
                  </a:schemeClr>
                </a:solidFill>
              </a:defRPr>
            </a:lvl4pPr>
            <a:lvl5pPr marL="2363358" indent="0">
              <a:buNone/>
              <a:defRPr sz="1809">
                <a:solidFill>
                  <a:schemeClr val="tx1">
                    <a:tint val="75000"/>
                  </a:schemeClr>
                </a:solidFill>
              </a:defRPr>
            </a:lvl5pPr>
            <a:lvl6pPr marL="2954198" indent="0">
              <a:buNone/>
              <a:defRPr sz="1809">
                <a:solidFill>
                  <a:schemeClr val="tx1">
                    <a:tint val="75000"/>
                  </a:schemeClr>
                </a:solidFill>
              </a:defRPr>
            </a:lvl6pPr>
            <a:lvl7pPr marL="3545037" indent="0">
              <a:buNone/>
              <a:defRPr sz="1809">
                <a:solidFill>
                  <a:schemeClr val="tx1">
                    <a:tint val="75000"/>
                  </a:schemeClr>
                </a:solidFill>
              </a:defRPr>
            </a:lvl7pPr>
            <a:lvl8pPr marL="4135877" indent="0">
              <a:buNone/>
              <a:defRPr sz="1809">
                <a:solidFill>
                  <a:schemeClr val="tx1">
                    <a:tint val="75000"/>
                  </a:schemeClr>
                </a:solidFill>
              </a:defRPr>
            </a:lvl8pPr>
            <a:lvl9pPr marL="4726716" indent="0">
              <a:buNone/>
              <a:defRPr sz="1809">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2023/4/11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119678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60047" y="3982721"/>
            <a:ext cx="3160395" cy="11263631"/>
          </a:xfrm>
        </p:spPr>
        <p:txBody>
          <a:bodyPr/>
          <a:lstStyle>
            <a:lvl1pPr>
              <a:defRPr sz="3618"/>
            </a:lvl1pPr>
            <a:lvl2pPr>
              <a:defRPr sz="3102"/>
            </a:lvl2pPr>
            <a:lvl3pPr>
              <a:defRPr sz="2585"/>
            </a:lvl3pPr>
            <a:lvl4pPr>
              <a:defRPr sz="2326"/>
            </a:lvl4pPr>
            <a:lvl5pPr>
              <a:defRPr sz="2326"/>
            </a:lvl5pPr>
            <a:lvl6pPr>
              <a:defRPr sz="2326"/>
            </a:lvl6pPr>
            <a:lvl7pPr>
              <a:defRPr sz="2326"/>
            </a:lvl7pPr>
            <a:lvl8pPr>
              <a:defRPr sz="2326"/>
            </a:lvl8pPr>
            <a:lvl9pPr>
              <a:defRPr sz="232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680462" y="3982721"/>
            <a:ext cx="3160395" cy="11263631"/>
          </a:xfrm>
        </p:spPr>
        <p:txBody>
          <a:bodyPr/>
          <a:lstStyle>
            <a:lvl1pPr>
              <a:defRPr sz="3618"/>
            </a:lvl1pPr>
            <a:lvl2pPr>
              <a:defRPr sz="3102"/>
            </a:lvl2pPr>
            <a:lvl3pPr>
              <a:defRPr sz="2585"/>
            </a:lvl3pPr>
            <a:lvl4pPr>
              <a:defRPr sz="2326"/>
            </a:lvl4pPr>
            <a:lvl5pPr>
              <a:defRPr sz="2326"/>
            </a:lvl5pPr>
            <a:lvl6pPr>
              <a:defRPr sz="2326"/>
            </a:lvl6pPr>
            <a:lvl7pPr>
              <a:defRPr sz="2326"/>
            </a:lvl7pPr>
            <a:lvl8pPr>
              <a:defRPr sz="2326"/>
            </a:lvl8pPr>
            <a:lvl9pPr>
              <a:defRPr sz="232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C5FB31-47B9-4049-BE3F-31EE6A82D0A3}" type="datetimeFigureOut">
              <a:rPr kumimoji="1" lang="ja-JP" altLang="en-US" smtClean="0"/>
              <a:t>2023/4/11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380081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0" y="512657"/>
            <a:ext cx="8641080" cy="21336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1" y="2865544"/>
            <a:ext cx="4242197" cy="1194223"/>
          </a:xfrm>
        </p:spPr>
        <p:txBody>
          <a:bodyPr anchor="b"/>
          <a:lstStyle>
            <a:lvl1pPr marL="0" indent="0">
              <a:buNone/>
              <a:defRPr sz="3102" b="1"/>
            </a:lvl1pPr>
            <a:lvl2pPr marL="590840" indent="0">
              <a:buNone/>
              <a:defRPr sz="2585" b="1"/>
            </a:lvl2pPr>
            <a:lvl3pPr marL="1181679" indent="0">
              <a:buNone/>
              <a:defRPr sz="2326" b="1"/>
            </a:lvl3pPr>
            <a:lvl4pPr marL="1772519" indent="0">
              <a:buNone/>
              <a:defRPr sz="2068" b="1"/>
            </a:lvl4pPr>
            <a:lvl5pPr marL="2363358" indent="0">
              <a:buNone/>
              <a:defRPr sz="2068" b="1"/>
            </a:lvl5pPr>
            <a:lvl6pPr marL="2954198" indent="0">
              <a:buNone/>
              <a:defRPr sz="2068" b="1"/>
            </a:lvl6pPr>
            <a:lvl7pPr marL="3545037" indent="0">
              <a:buNone/>
              <a:defRPr sz="2068" b="1"/>
            </a:lvl7pPr>
            <a:lvl8pPr marL="4135877" indent="0">
              <a:buNone/>
              <a:defRPr sz="2068" b="1"/>
            </a:lvl8pPr>
            <a:lvl9pPr marL="4726716" indent="0">
              <a:buNone/>
              <a:defRPr sz="2068"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80061" y="4059766"/>
            <a:ext cx="4242197" cy="7375738"/>
          </a:xfrm>
        </p:spPr>
        <p:txBody>
          <a:bodyPr/>
          <a:lstStyle>
            <a:lvl1pPr>
              <a:defRPr sz="3102"/>
            </a:lvl1pPr>
            <a:lvl2pPr>
              <a:defRPr sz="2585"/>
            </a:lvl2pPr>
            <a:lvl3pPr>
              <a:defRPr sz="2326"/>
            </a:lvl3pPr>
            <a:lvl4pPr>
              <a:defRPr sz="2068"/>
            </a:lvl4pPr>
            <a:lvl5pPr>
              <a:defRPr sz="2068"/>
            </a:lvl5pPr>
            <a:lvl6pPr>
              <a:defRPr sz="2068"/>
            </a:lvl6pPr>
            <a:lvl7pPr>
              <a:defRPr sz="2068"/>
            </a:lvl7pPr>
            <a:lvl8pPr>
              <a:defRPr sz="2068"/>
            </a:lvl8pPr>
            <a:lvl9pPr>
              <a:defRPr sz="206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877279" y="2865544"/>
            <a:ext cx="4243863" cy="1194223"/>
          </a:xfrm>
        </p:spPr>
        <p:txBody>
          <a:bodyPr anchor="b"/>
          <a:lstStyle>
            <a:lvl1pPr marL="0" indent="0">
              <a:buNone/>
              <a:defRPr sz="3102" b="1"/>
            </a:lvl1pPr>
            <a:lvl2pPr marL="590840" indent="0">
              <a:buNone/>
              <a:defRPr sz="2585" b="1"/>
            </a:lvl2pPr>
            <a:lvl3pPr marL="1181679" indent="0">
              <a:buNone/>
              <a:defRPr sz="2326" b="1"/>
            </a:lvl3pPr>
            <a:lvl4pPr marL="1772519" indent="0">
              <a:buNone/>
              <a:defRPr sz="2068" b="1"/>
            </a:lvl4pPr>
            <a:lvl5pPr marL="2363358" indent="0">
              <a:buNone/>
              <a:defRPr sz="2068" b="1"/>
            </a:lvl5pPr>
            <a:lvl6pPr marL="2954198" indent="0">
              <a:buNone/>
              <a:defRPr sz="2068" b="1"/>
            </a:lvl6pPr>
            <a:lvl7pPr marL="3545037" indent="0">
              <a:buNone/>
              <a:defRPr sz="2068" b="1"/>
            </a:lvl7pPr>
            <a:lvl8pPr marL="4135877" indent="0">
              <a:buNone/>
              <a:defRPr sz="2068" b="1"/>
            </a:lvl8pPr>
            <a:lvl9pPr marL="4726716" indent="0">
              <a:buNone/>
              <a:defRPr sz="2068"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877279" y="4059766"/>
            <a:ext cx="4243863" cy="7375738"/>
          </a:xfrm>
        </p:spPr>
        <p:txBody>
          <a:bodyPr/>
          <a:lstStyle>
            <a:lvl1pPr>
              <a:defRPr sz="3102"/>
            </a:lvl1pPr>
            <a:lvl2pPr>
              <a:defRPr sz="2585"/>
            </a:lvl2pPr>
            <a:lvl3pPr>
              <a:defRPr sz="2326"/>
            </a:lvl3pPr>
            <a:lvl4pPr>
              <a:defRPr sz="2068"/>
            </a:lvl4pPr>
            <a:lvl5pPr>
              <a:defRPr sz="2068"/>
            </a:lvl5pPr>
            <a:lvl6pPr>
              <a:defRPr sz="2068"/>
            </a:lvl6pPr>
            <a:lvl7pPr>
              <a:defRPr sz="2068"/>
            </a:lvl7pPr>
            <a:lvl8pPr>
              <a:defRPr sz="2068"/>
            </a:lvl8pPr>
            <a:lvl9pPr>
              <a:defRPr sz="206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C5FB31-47B9-4049-BE3F-31EE6A82D0A3}" type="datetimeFigureOut">
              <a:rPr kumimoji="1" lang="ja-JP" altLang="en-US" smtClean="0"/>
              <a:t>2023/4/11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223474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C5FB31-47B9-4049-BE3F-31EE6A82D0A3}" type="datetimeFigureOut">
              <a:rPr kumimoji="1" lang="ja-JP" altLang="en-US" smtClean="0"/>
              <a:t>2023/4/11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222283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C5FB31-47B9-4049-BE3F-31EE6A82D0A3}" type="datetimeFigureOut">
              <a:rPr kumimoji="1" lang="ja-JP" altLang="en-US" smtClean="0"/>
              <a:t>2023/4/11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154270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2" y="509695"/>
            <a:ext cx="3158729" cy="2169160"/>
          </a:xfrm>
        </p:spPr>
        <p:txBody>
          <a:bodyPr anchor="b"/>
          <a:lstStyle>
            <a:lvl1pPr algn="l">
              <a:defRPr sz="258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753804" y="509694"/>
            <a:ext cx="5367338" cy="10925812"/>
          </a:xfrm>
        </p:spPr>
        <p:txBody>
          <a:bodyPr/>
          <a:lstStyle>
            <a:lvl1pPr>
              <a:defRPr sz="4135"/>
            </a:lvl1pPr>
            <a:lvl2pPr>
              <a:defRPr sz="3618"/>
            </a:lvl2pPr>
            <a:lvl3pPr>
              <a:defRPr sz="3102"/>
            </a:lvl3pPr>
            <a:lvl4pPr>
              <a:defRPr sz="2585"/>
            </a:lvl4pPr>
            <a:lvl5pPr>
              <a:defRPr sz="2585"/>
            </a:lvl5pPr>
            <a:lvl6pPr>
              <a:defRPr sz="2585"/>
            </a:lvl6pPr>
            <a:lvl7pPr>
              <a:defRPr sz="2585"/>
            </a:lvl7pPr>
            <a:lvl8pPr>
              <a:defRPr sz="2585"/>
            </a:lvl8pPr>
            <a:lvl9pPr>
              <a:defRPr sz="258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80062" y="2678854"/>
            <a:ext cx="3158729" cy="8756651"/>
          </a:xfrm>
        </p:spPr>
        <p:txBody>
          <a:bodyPr/>
          <a:lstStyle>
            <a:lvl1pPr marL="0" indent="0">
              <a:buNone/>
              <a:defRPr sz="1809"/>
            </a:lvl1pPr>
            <a:lvl2pPr marL="590840" indent="0">
              <a:buNone/>
              <a:defRPr sz="1551"/>
            </a:lvl2pPr>
            <a:lvl3pPr marL="1181679" indent="0">
              <a:buNone/>
              <a:defRPr sz="1292"/>
            </a:lvl3pPr>
            <a:lvl4pPr marL="1772519" indent="0">
              <a:buNone/>
              <a:defRPr sz="1163"/>
            </a:lvl4pPr>
            <a:lvl5pPr marL="2363358" indent="0">
              <a:buNone/>
              <a:defRPr sz="1163"/>
            </a:lvl5pPr>
            <a:lvl6pPr marL="2954198" indent="0">
              <a:buNone/>
              <a:defRPr sz="1163"/>
            </a:lvl6pPr>
            <a:lvl7pPr marL="3545037" indent="0">
              <a:buNone/>
              <a:defRPr sz="1163"/>
            </a:lvl7pPr>
            <a:lvl8pPr marL="4135877" indent="0">
              <a:buNone/>
              <a:defRPr sz="1163"/>
            </a:lvl8pPr>
            <a:lvl9pPr marL="4726716" indent="0">
              <a:buNone/>
              <a:defRPr sz="11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C5FB31-47B9-4049-BE3F-31EE6A82D0A3}" type="datetimeFigureOut">
              <a:rPr kumimoji="1" lang="ja-JP" altLang="en-US" smtClean="0"/>
              <a:t>2023/4/11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224563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81902" y="8961121"/>
            <a:ext cx="5760720" cy="1057912"/>
          </a:xfrm>
        </p:spPr>
        <p:txBody>
          <a:bodyPr anchor="b"/>
          <a:lstStyle>
            <a:lvl1pPr algn="l">
              <a:defRPr sz="2585" b="1"/>
            </a:lvl1pPr>
          </a:lstStyle>
          <a:p>
            <a:r>
              <a:rPr kumimoji="1" lang="ja-JP" altLang="en-US"/>
              <a:t>マスター タイトルの書式設定</a:t>
            </a:r>
          </a:p>
        </p:txBody>
      </p:sp>
      <p:sp>
        <p:nvSpPr>
          <p:cNvPr id="3" name="図プレースホルダー 2"/>
          <p:cNvSpPr>
            <a:spLocks noGrp="1"/>
          </p:cNvSpPr>
          <p:nvPr>
            <p:ph type="pic" idx="1"/>
          </p:nvPr>
        </p:nvSpPr>
        <p:spPr>
          <a:xfrm>
            <a:off x="1881902" y="1143846"/>
            <a:ext cx="5760720" cy="7680960"/>
          </a:xfrm>
        </p:spPr>
        <p:txBody>
          <a:bodyPr/>
          <a:lstStyle>
            <a:lvl1pPr marL="0" indent="0">
              <a:buNone/>
              <a:defRPr sz="4135"/>
            </a:lvl1pPr>
            <a:lvl2pPr marL="590840" indent="0">
              <a:buNone/>
              <a:defRPr sz="3618"/>
            </a:lvl2pPr>
            <a:lvl3pPr marL="1181679" indent="0">
              <a:buNone/>
              <a:defRPr sz="3102"/>
            </a:lvl3pPr>
            <a:lvl4pPr marL="1772519" indent="0">
              <a:buNone/>
              <a:defRPr sz="2585"/>
            </a:lvl4pPr>
            <a:lvl5pPr marL="2363358" indent="0">
              <a:buNone/>
              <a:defRPr sz="2585"/>
            </a:lvl5pPr>
            <a:lvl6pPr marL="2954198" indent="0">
              <a:buNone/>
              <a:defRPr sz="2585"/>
            </a:lvl6pPr>
            <a:lvl7pPr marL="3545037" indent="0">
              <a:buNone/>
              <a:defRPr sz="2585"/>
            </a:lvl7pPr>
            <a:lvl8pPr marL="4135877" indent="0">
              <a:buNone/>
              <a:defRPr sz="2585"/>
            </a:lvl8pPr>
            <a:lvl9pPr marL="4726716" indent="0">
              <a:buNone/>
              <a:defRPr sz="2585"/>
            </a:lvl9pPr>
          </a:lstStyle>
          <a:p>
            <a:endParaRPr kumimoji="1" lang="ja-JP" altLang="en-US"/>
          </a:p>
        </p:txBody>
      </p:sp>
      <p:sp>
        <p:nvSpPr>
          <p:cNvPr id="4" name="テキスト プレースホルダー 3"/>
          <p:cNvSpPr>
            <a:spLocks noGrp="1"/>
          </p:cNvSpPr>
          <p:nvPr>
            <p:ph type="body" sz="half" idx="2"/>
          </p:nvPr>
        </p:nvSpPr>
        <p:spPr>
          <a:xfrm>
            <a:off x="1881902" y="10019033"/>
            <a:ext cx="5760720" cy="1502408"/>
          </a:xfrm>
        </p:spPr>
        <p:txBody>
          <a:bodyPr/>
          <a:lstStyle>
            <a:lvl1pPr marL="0" indent="0">
              <a:buNone/>
              <a:defRPr sz="1809"/>
            </a:lvl1pPr>
            <a:lvl2pPr marL="590840" indent="0">
              <a:buNone/>
              <a:defRPr sz="1551"/>
            </a:lvl2pPr>
            <a:lvl3pPr marL="1181679" indent="0">
              <a:buNone/>
              <a:defRPr sz="1292"/>
            </a:lvl3pPr>
            <a:lvl4pPr marL="1772519" indent="0">
              <a:buNone/>
              <a:defRPr sz="1163"/>
            </a:lvl4pPr>
            <a:lvl5pPr marL="2363358" indent="0">
              <a:buNone/>
              <a:defRPr sz="1163"/>
            </a:lvl5pPr>
            <a:lvl6pPr marL="2954198" indent="0">
              <a:buNone/>
              <a:defRPr sz="1163"/>
            </a:lvl6pPr>
            <a:lvl7pPr marL="3545037" indent="0">
              <a:buNone/>
              <a:defRPr sz="1163"/>
            </a:lvl7pPr>
            <a:lvl8pPr marL="4135877" indent="0">
              <a:buNone/>
              <a:defRPr sz="1163"/>
            </a:lvl8pPr>
            <a:lvl9pPr marL="4726716" indent="0">
              <a:buNone/>
              <a:defRPr sz="11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C5FB31-47B9-4049-BE3F-31EE6A82D0A3}" type="datetimeFigureOut">
              <a:rPr kumimoji="1" lang="ja-JP" altLang="en-US" smtClean="0"/>
              <a:t>2023/4/11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86263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0060" y="512657"/>
            <a:ext cx="8641080" cy="21336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0" y="2987043"/>
            <a:ext cx="8641080" cy="844846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80060" y="11865189"/>
            <a:ext cx="2240280" cy="681566"/>
          </a:xfrm>
          <a:prstGeom prst="rect">
            <a:avLst/>
          </a:prstGeom>
        </p:spPr>
        <p:txBody>
          <a:bodyPr vert="horz" lIns="91440" tIns="45720" rIns="91440" bIns="45720" rtlCol="0" anchor="ctr"/>
          <a:lstStyle>
            <a:lvl1pPr algn="l">
              <a:defRPr sz="1551">
                <a:solidFill>
                  <a:schemeClr val="tx1">
                    <a:tint val="75000"/>
                  </a:schemeClr>
                </a:solidFill>
              </a:defRPr>
            </a:lvl1pPr>
          </a:lstStyle>
          <a:p>
            <a:fld id="{2DC5FB31-47B9-4049-BE3F-31EE6A82D0A3}" type="datetimeFigureOut">
              <a:rPr kumimoji="1" lang="ja-JP" altLang="en-US" smtClean="0"/>
              <a:t>2023/4/11</a:t>
            </a:fld>
            <a:endParaRPr kumimoji="1" lang="ja-JP" altLang="en-US"/>
          </a:p>
        </p:txBody>
      </p:sp>
      <p:sp>
        <p:nvSpPr>
          <p:cNvPr id="5" name="フッター プレースホルダー 4"/>
          <p:cNvSpPr>
            <a:spLocks noGrp="1"/>
          </p:cNvSpPr>
          <p:nvPr>
            <p:ph type="ftr" sz="quarter" idx="3"/>
          </p:nvPr>
        </p:nvSpPr>
        <p:spPr>
          <a:xfrm>
            <a:off x="3280410" y="11865189"/>
            <a:ext cx="3040380" cy="681566"/>
          </a:xfrm>
          <a:prstGeom prst="rect">
            <a:avLst/>
          </a:prstGeom>
        </p:spPr>
        <p:txBody>
          <a:bodyPr vert="horz" lIns="91440" tIns="45720" rIns="91440" bIns="45720" rtlCol="0" anchor="ctr"/>
          <a:lstStyle>
            <a:lvl1pPr algn="ctr">
              <a:defRPr sz="1551">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80860" y="11865189"/>
            <a:ext cx="2240280" cy="681566"/>
          </a:xfrm>
          <a:prstGeom prst="rect">
            <a:avLst/>
          </a:prstGeom>
        </p:spPr>
        <p:txBody>
          <a:bodyPr vert="horz" lIns="91440" tIns="45720" rIns="91440" bIns="45720" rtlCol="0" anchor="ctr"/>
          <a:lstStyle>
            <a:lvl1pPr algn="r">
              <a:defRPr sz="1551">
                <a:solidFill>
                  <a:schemeClr val="tx1">
                    <a:tint val="75000"/>
                  </a:schemeClr>
                </a:solidFill>
              </a:defRPr>
            </a:lvl1p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217369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90840" rtl="0" eaLnBrk="1" latinLnBrk="0" hangingPunct="1">
        <a:spcBef>
          <a:spcPct val="0"/>
        </a:spcBef>
        <a:buNone/>
        <a:defRPr kumimoji="1" sz="5686" kern="1200">
          <a:solidFill>
            <a:schemeClr val="tx1"/>
          </a:solidFill>
          <a:latin typeface="+mj-lt"/>
          <a:ea typeface="+mj-ea"/>
          <a:cs typeface="+mj-cs"/>
        </a:defRPr>
      </a:lvl1pPr>
    </p:titleStyle>
    <p:bodyStyle>
      <a:lvl1pPr marL="443130" indent="-443130" algn="l" defTabSz="590840" rtl="0" eaLnBrk="1" latinLnBrk="0" hangingPunct="1">
        <a:spcBef>
          <a:spcPct val="20000"/>
        </a:spcBef>
        <a:buFont typeface="Arial"/>
        <a:buChar char="•"/>
        <a:defRPr kumimoji="1" sz="4135" kern="1200">
          <a:solidFill>
            <a:schemeClr val="tx1"/>
          </a:solidFill>
          <a:latin typeface="+mn-lt"/>
          <a:ea typeface="+mn-ea"/>
          <a:cs typeface="+mn-cs"/>
        </a:defRPr>
      </a:lvl1pPr>
      <a:lvl2pPr marL="960114" indent="-369275" algn="l" defTabSz="590840" rtl="0" eaLnBrk="1" latinLnBrk="0" hangingPunct="1">
        <a:spcBef>
          <a:spcPct val="20000"/>
        </a:spcBef>
        <a:buFont typeface="Arial"/>
        <a:buChar char="–"/>
        <a:defRPr kumimoji="1" sz="3618" kern="1200">
          <a:solidFill>
            <a:schemeClr val="tx1"/>
          </a:solidFill>
          <a:latin typeface="+mn-lt"/>
          <a:ea typeface="+mn-ea"/>
          <a:cs typeface="+mn-cs"/>
        </a:defRPr>
      </a:lvl2pPr>
      <a:lvl3pPr marL="1477099" indent="-295420" algn="l" defTabSz="590840" rtl="0" eaLnBrk="1" latinLnBrk="0" hangingPunct="1">
        <a:spcBef>
          <a:spcPct val="20000"/>
        </a:spcBef>
        <a:buFont typeface="Arial"/>
        <a:buChar char="•"/>
        <a:defRPr kumimoji="1" sz="3102" kern="1200">
          <a:solidFill>
            <a:schemeClr val="tx1"/>
          </a:solidFill>
          <a:latin typeface="+mn-lt"/>
          <a:ea typeface="+mn-ea"/>
          <a:cs typeface="+mn-cs"/>
        </a:defRPr>
      </a:lvl3pPr>
      <a:lvl4pPr marL="2067938" indent="-295420" algn="l" defTabSz="590840" rtl="0" eaLnBrk="1" latinLnBrk="0" hangingPunct="1">
        <a:spcBef>
          <a:spcPct val="20000"/>
        </a:spcBef>
        <a:buFont typeface="Arial"/>
        <a:buChar char="–"/>
        <a:defRPr kumimoji="1" sz="2585" kern="1200">
          <a:solidFill>
            <a:schemeClr val="tx1"/>
          </a:solidFill>
          <a:latin typeface="+mn-lt"/>
          <a:ea typeface="+mn-ea"/>
          <a:cs typeface="+mn-cs"/>
        </a:defRPr>
      </a:lvl4pPr>
      <a:lvl5pPr marL="2658778" indent="-295420" algn="l" defTabSz="590840" rtl="0" eaLnBrk="1" latinLnBrk="0" hangingPunct="1">
        <a:spcBef>
          <a:spcPct val="20000"/>
        </a:spcBef>
        <a:buFont typeface="Arial"/>
        <a:buChar char="»"/>
        <a:defRPr kumimoji="1" sz="2585" kern="1200">
          <a:solidFill>
            <a:schemeClr val="tx1"/>
          </a:solidFill>
          <a:latin typeface="+mn-lt"/>
          <a:ea typeface="+mn-ea"/>
          <a:cs typeface="+mn-cs"/>
        </a:defRPr>
      </a:lvl5pPr>
      <a:lvl6pPr marL="3249618" indent="-295420" algn="l" defTabSz="590840" rtl="0" eaLnBrk="1" latinLnBrk="0" hangingPunct="1">
        <a:spcBef>
          <a:spcPct val="20000"/>
        </a:spcBef>
        <a:buFont typeface="Arial"/>
        <a:buChar char="•"/>
        <a:defRPr kumimoji="1" sz="2585" kern="1200">
          <a:solidFill>
            <a:schemeClr val="tx1"/>
          </a:solidFill>
          <a:latin typeface="+mn-lt"/>
          <a:ea typeface="+mn-ea"/>
          <a:cs typeface="+mn-cs"/>
        </a:defRPr>
      </a:lvl6pPr>
      <a:lvl7pPr marL="3840457" indent="-295420" algn="l" defTabSz="590840" rtl="0" eaLnBrk="1" latinLnBrk="0" hangingPunct="1">
        <a:spcBef>
          <a:spcPct val="20000"/>
        </a:spcBef>
        <a:buFont typeface="Arial"/>
        <a:buChar char="•"/>
        <a:defRPr kumimoji="1" sz="2585" kern="1200">
          <a:solidFill>
            <a:schemeClr val="tx1"/>
          </a:solidFill>
          <a:latin typeface="+mn-lt"/>
          <a:ea typeface="+mn-ea"/>
          <a:cs typeface="+mn-cs"/>
        </a:defRPr>
      </a:lvl7pPr>
      <a:lvl8pPr marL="4431297" indent="-295420" algn="l" defTabSz="590840" rtl="0" eaLnBrk="1" latinLnBrk="0" hangingPunct="1">
        <a:spcBef>
          <a:spcPct val="20000"/>
        </a:spcBef>
        <a:buFont typeface="Arial"/>
        <a:buChar char="•"/>
        <a:defRPr kumimoji="1" sz="2585" kern="1200">
          <a:solidFill>
            <a:schemeClr val="tx1"/>
          </a:solidFill>
          <a:latin typeface="+mn-lt"/>
          <a:ea typeface="+mn-ea"/>
          <a:cs typeface="+mn-cs"/>
        </a:defRPr>
      </a:lvl8pPr>
      <a:lvl9pPr marL="5022136" indent="-295420" algn="l" defTabSz="590840" rtl="0" eaLnBrk="1" latinLnBrk="0" hangingPunct="1">
        <a:spcBef>
          <a:spcPct val="20000"/>
        </a:spcBef>
        <a:buFont typeface="Arial"/>
        <a:buChar char="•"/>
        <a:defRPr kumimoji="1" sz="2585" kern="1200">
          <a:solidFill>
            <a:schemeClr val="tx1"/>
          </a:solidFill>
          <a:latin typeface="+mn-lt"/>
          <a:ea typeface="+mn-ea"/>
          <a:cs typeface="+mn-cs"/>
        </a:defRPr>
      </a:lvl9pPr>
    </p:bodyStyle>
    <p:otherStyle>
      <a:defPPr>
        <a:defRPr lang="ja-JP"/>
      </a:defPPr>
      <a:lvl1pPr marL="0" algn="l" defTabSz="590840" rtl="0" eaLnBrk="1" latinLnBrk="0" hangingPunct="1">
        <a:defRPr kumimoji="1" sz="2326" kern="1200">
          <a:solidFill>
            <a:schemeClr val="tx1"/>
          </a:solidFill>
          <a:latin typeface="+mn-lt"/>
          <a:ea typeface="+mn-ea"/>
          <a:cs typeface="+mn-cs"/>
        </a:defRPr>
      </a:lvl1pPr>
      <a:lvl2pPr marL="590840" algn="l" defTabSz="590840" rtl="0" eaLnBrk="1" latinLnBrk="0" hangingPunct="1">
        <a:defRPr kumimoji="1" sz="2326" kern="1200">
          <a:solidFill>
            <a:schemeClr val="tx1"/>
          </a:solidFill>
          <a:latin typeface="+mn-lt"/>
          <a:ea typeface="+mn-ea"/>
          <a:cs typeface="+mn-cs"/>
        </a:defRPr>
      </a:lvl2pPr>
      <a:lvl3pPr marL="1181679" algn="l" defTabSz="590840" rtl="0" eaLnBrk="1" latinLnBrk="0" hangingPunct="1">
        <a:defRPr kumimoji="1" sz="2326" kern="1200">
          <a:solidFill>
            <a:schemeClr val="tx1"/>
          </a:solidFill>
          <a:latin typeface="+mn-lt"/>
          <a:ea typeface="+mn-ea"/>
          <a:cs typeface="+mn-cs"/>
        </a:defRPr>
      </a:lvl3pPr>
      <a:lvl4pPr marL="1772519" algn="l" defTabSz="590840" rtl="0" eaLnBrk="1" latinLnBrk="0" hangingPunct="1">
        <a:defRPr kumimoji="1" sz="2326" kern="1200">
          <a:solidFill>
            <a:schemeClr val="tx1"/>
          </a:solidFill>
          <a:latin typeface="+mn-lt"/>
          <a:ea typeface="+mn-ea"/>
          <a:cs typeface="+mn-cs"/>
        </a:defRPr>
      </a:lvl4pPr>
      <a:lvl5pPr marL="2363358" algn="l" defTabSz="590840" rtl="0" eaLnBrk="1" latinLnBrk="0" hangingPunct="1">
        <a:defRPr kumimoji="1" sz="2326" kern="1200">
          <a:solidFill>
            <a:schemeClr val="tx1"/>
          </a:solidFill>
          <a:latin typeface="+mn-lt"/>
          <a:ea typeface="+mn-ea"/>
          <a:cs typeface="+mn-cs"/>
        </a:defRPr>
      </a:lvl5pPr>
      <a:lvl6pPr marL="2954198" algn="l" defTabSz="590840" rtl="0" eaLnBrk="1" latinLnBrk="0" hangingPunct="1">
        <a:defRPr kumimoji="1" sz="2326" kern="1200">
          <a:solidFill>
            <a:schemeClr val="tx1"/>
          </a:solidFill>
          <a:latin typeface="+mn-lt"/>
          <a:ea typeface="+mn-ea"/>
          <a:cs typeface="+mn-cs"/>
        </a:defRPr>
      </a:lvl6pPr>
      <a:lvl7pPr marL="3545037" algn="l" defTabSz="590840" rtl="0" eaLnBrk="1" latinLnBrk="0" hangingPunct="1">
        <a:defRPr kumimoji="1" sz="2326" kern="1200">
          <a:solidFill>
            <a:schemeClr val="tx1"/>
          </a:solidFill>
          <a:latin typeface="+mn-lt"/>
          <a:ea typeface="+mn-ea"/>
          <a:cs typeface="+mn-cs"/>
        </a:defRPr>
      </a:lvl7pPr>
      <a:lvl8pPr marL="4135877" algn="l" defTabSz="590840" rtl="0" eaLnBrk="1" latinLnBrk="0" hangingPunct="1">
        <a:defRPr kumimoji="1" sz="2326" kern="1200">
          <a:solidFill>
            <a:schemeClr val="tx1"/>
          </a:solidFill>
          <a:latin typeface="+mn-lt"/>
          <a:ea typeface="+mn-ea"/>
          <a:cs typeface="+mn-cs"/>
        </a:defRPr>
      </a:lvl8pPr>
      <a:lvl9pPr marL="4726716" algn="l" defTabSz="590840" rtl="0" eaLnBrk="1" latinLnBrk="0" hangingPunct="1">
        <a:defRPr kumimoji="1" sz="23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chemeClr val="bg1"/>
            </a:gs>
            <a:gs pos="72000">
              <a:schemeClr val="accent1">
                <a:lumMod val="45000"/>
                <a:lumOff val="55000"/>
              </a:schemeClr>
            </a:gs>
            <a:gs pos="57000">
              <a:schemeClr val="tx2">
                <a:lumMod val="20000"/>
                <a:lumOff val="80000"/>
              </a:schemeClr>
            </a:gs>
            <a:gs pos="100000">
              <a:srgbClr val="00B0F0"/>
            </a:gs>
          </a:gsLst>
          <a:lin ang="16200000" scaled="1"/>
          <a:tileRect/>
        </a:gradFill>
        <a:effectLst/>
      </p:bgPr>
    </p:bg>
    <p:spTree>
      <p:nvGrpSpPr>
        <p:cNvPr id="1" name=""/>
        <p:cNvGrpSpPr/>
        <p:nvPr/>
      </p:nvGrpSpPr>
      <p:grpSpPr>
        <a:xfrm>
          <a:off x="0" y="0"/>
          <a:ext cx="0" cy="0"/>
          <a:chOff x="0" y="0"/>
          <a:chExt cx="0" cy="0"/>
        </a:xfrm>
      </p:grpSpPr>
      <p:sp>
        <p:nvSpPr>
          <p:cNvPr id="4" name="四角形: 角を丸くする 3"/>
          <p:cNvSpPr/>
          <p:nvPr/>
        </p:nvSpPr>
        <p:spPr>
          <a:xfrm>
            <a:off x="326014" y="3908583"/>
            <a:ext cx="8925534" cy="329971"/>
          </a:xfrm>
          <a:prstGeom prst="roundRect">
            <a:avLst>
              <a:gd name="adj" fmla="val 0"/>
            </a:avLst>
          </a:prstGeom>
          <a:solidFill>
            <a:srgbClr val="007AB7">
              <a:alpha val="81961"/>
            </a:srgbClr>
          </a:solidFill>
          <a:ln>
            <a:noFill/>
          </a:ln>
          <a:effectLst>
            <a:outerShdw blurRad="254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latin typeface="+mn-ea"/>
              </a:rPr>
              <a:t>2022</a:t>
            </a:r>
            <a:r>
              <a:rPr lang="ja-JP" altLang="en-US" sz="1600" b="1" dirty="0">
                <a:latin typeface="+mn-ea"/>
              </a:rPr>
              <a:t>年度 実施状況について</a:t>
            </a:r>
          </a:p>
        </p:txBody>
      </p:sp>
      <p:sp>
        <p:nvSpPr>
          <p:cNvPr id="22" name="四角形: 角を丸くする 21">
            <a:extLst>
              <a:ext uri="{FF2B5EF4-FFF2-40B4-BE49-F238E27FC236}">
                <a16:creationId xmlns:a16="http://schemas.microsoft.com/office/drawing/2014/main" id="{ED36A3F5-DA7E-4DC9-94F7-F41831383E78}"/>
              </a:ext>
            </a:extLst>
          </p:cNvPr>
          <p:cNvSpPr/>
          <p:nvPr/>
        </p:nvSpPr>
        <p:spPr>
          <a:xfrm>
            <a:off x="215632" y="8721347"/>
            <a:ext cx="9133749" cy="355919"/>
          </a:xfrm>
          <a:prstGeom prst="roundRect">
            <a:avLst>
              <a:gd name="adj" fmla="val 0"/>
            </a:avLst>
          </a:prstGeom>
          <a:solidFill>
            <a:srgbClr val="007AB7">
              <a:alpha val="8196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n-ea"/>
              </a:rPr>
              <a:t>メディア露出</a:t>
            </a:r>
            <a:endParaRPr lang="en-US" altLang="ja-JP" sz="1600" b="1" dirty="0">
              <a:latin typeface="+mn-ea"/>
            </a:endParaRPr>
          </a:p>
        </p:txBody>
      </p:sp>
      <p:sp>
        <p:nvSpPr>
          <p:cNvPr id="34" name="テキスト ボックス 33">
            <a:extLst>
              <a:ext uri="{FF2B5EF4-FFF2-40B4-BE49-F238E27FC236}">
                <a16:creationId xmlns:a16="http://schemas.microsoft.com/office/drawing/2014/main" id="{C211D0A1-8983-4F5F-BDB5-95509FFC6421}"/>
              </a:ext>
            </a:extLst>
          </p:cNvPr>
          <p:cNvSpPr txBox="1"/>
          <p:nvPr/>
        </p:nvSpPr>
        <p:spPr>
          <a:xfrm>
            <a:off x="2232900" y="11004476"/>
            <a:ext cx="2262537" cy="553998"/>
          </a:xfrm>
          <a:prstGeom prst="rect">
            <a:avLst/>
          </a:prstGeom>
          <a:noFill/>
        </p:spPr>
        <p:txBody>
          <a:bodyPr wrap="square" rtlCol="0">
            <a:spAutoFit/>
          </a:bodyPr>
          <a:lstStyle/>
          <a:p>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●サンシャイン水族館連携清掃活動</a:t>
            </a:r>
            <a:endPar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endParaRPr>
          </a:p>
          <a:p>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　</a:t>
            </a:r>
            <a:r>
              <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rPr>
              <a:t>ORICON NEWS</a:t>
            </a:r>
            <a:r>
              <a:rPr lang="ja-JP" altLang="en-US" sz="1000" b="1" dirty="0" err="1">
                <a:solidFill>
                  <a:schemeClr val="tx1">
                    <a:lumMod val="85000"/>
                    <a:lumOff val="15000"/>
                  </a:schemeClr>
                </a:solidFill>
                <a:latin typeface="Yu Gothic UI" panose="020B0500000000000000" pitchFamily="50" charset="-128"/>
                <a:ea typeface="Yu Gothic UI" panose="020B0500000000000000" pitchFamily="50" charset="-128"/>
              </a:rPr>
              <a:t>、</a:t>
            </a:r>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時事通信、</a:t>
            </a:r>
            <a:endPar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endParaRPr>
          </a:p>
          <a:p>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　ニコニコニュース等で掲載</a:t>
            </a:r>
          </a:p>
        </p:txBody>
      </p:sp>
      <p:grpSp>
        <p:nvGrpSpPr>
          <p:cNvPr id="3" name="グループ化 2">
            <a:extLst>
              <a:ext uri="{FF2B5EF4-FFF2-40B4-BE49-F238E27FC236}">
                <a16:creationId xmlns:a16="http://schemas.microsoft.com/office/drawing/2014/main" id="{5585064D-73D8-4298-8077-50F7EB425C9F}"/>
              </a:ext>
            </a:extLst>
          </p:cNvPr>
          <p:cNvGrpSpPr/>
          <p:nvPr/>
        </p:nvGrpSpPr>
        <p:grpSpPr>
          <a:xfrm>
            <a:off x="1386692" y="405718"/>
            <a:ext cx="6385707" cy="1566896"/>
            <a:chOff x="496631" y="275053"/>
            <a:chExt cx="7028258" cy="1566896"/>
          </a:xfrm>
        </p:grpSpPr>
        <p:sp>
          <p:nvSpPr>
            <p:cNvPr id="16" name="四角形: 角を丸くする 15">
              <a:extLst>
                <a:ext uri="{FF2B5EF4-FFF2-40B4-BE49-F238E27FC236}">
                  <a16:creationId xmlns:a16="http://schemas.microsoft.com/office/drawing/2014/main" id="{93CD24A4-B459-48E4-A877-1E87FFE696AB}"/>
                </a:ext>
              </a:extLst>
            </p:cNvPr>
            <p:cNvSpPr/>
            <p:nvPr/>
          </p:nvSpPr>
          <p:spPr>
            <a:xfrm>
              <a:off x="496631" y="275053"/>
              <a:ext cx="7028258" cy="1566896"/>
            </a:xfrm>
            <a:prstGeom prst="roundRect">
              <a:avLst>
                <a:gd name="adj" fmla="val 0"/>
              </a:avLst>
            </a:prstGeom>
            <a:solidFill>
              <a:srgbClr val="007AB7">
                <a:alpha val="8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3108" b="1" dirty="0">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ABB94835-6851-4F62-8A14-5A721C2C34C1}"/>
                </a:ext>
              </a:extLst>
            </p:cNvPr>
            <p:cNvSpPr txBox="1"/>
            <p:nvPr/>
          </p:nvSpPr>
          <p:spPr>
            <a:xfrm>
              <a:off x="509877" y="529714"/>
              <a:ext cx="7015012" cy="461665"/>
            </a:xfrm>
            <a:prstGeom prst="rect">
              <a:avLst/>
            </a:prstGeom>
            <a:noFill/>
          </p:spPr>
          <p:txBody>
            <a:bodyPr wrap="square" rtlCol="0">
              <a:spAutoFit/>
            </a:bodyPr>
            <a:lstStyle/>
            <a:p>
              <a:r>
                <a:rPr kumimoji="1" lang="ja-JP" altLang="en-US" sz="2400" dirty="0">
                  <a:solidFill>
                    <a:schemeClr val="bg1"/>
                  </a:solidFill>
                  <a:latin typeface="Yu Gothic UI Semibold" panose="020B0700000000000000" pitchFamily="50" charset="-128"/>
                  <a:ea typeface="Yu Gothic UI Semibold" panose="020B0700000000000000" pitchFamily="50" charset="-128"/>
                </a:rPr>
                <a:t>埼玉県海洋</a:t>
              </a:r>
              <a:r>
                <a:rPr kumimoji="1" lang="ja-JP" altLang="en-US" sz="2400" dirty="0" err="1">
                  <a:solidFill>
                    <a:schemeClr val="bg1"/>
                  </a:solidFill>
                  <a:latin typeface="Yu Gothic UI Semibold" panose="020B0700000000000000" pitchFamily="50" charset="-128"/>
                  <a:ea typeface="Yu Gothic UI Semibold" panose="020B0700000000000000" pitchFamily="50" charset="-128"/>
                </a:rPr>
                <a:t>ごみぜろ</a:t>
              </a:r>
              <a:r>
                <a:rPr kumimoji="1" lang="ja-JP" altLang="en-US" sz="2400" dirty="0">
                  <a:solidFill>
                    <a:schemeClr val="bg1"/>
                  </a:solidFill>
                  <a:latin typeface="Yu Gothic UI Semibold" panose="020B0700000000000000" pitchFamily="50" charset="-128"/>
                  <a:ea typeface="Yu Gothic UI Semibold" panose="020B0700000000000000" pitchFamily="50" charset="-128"/>
                </a:rPr>
                <a:t>ムーブメント化プロジェクト</a:t>
              </a:r>
            </a:p>
          </p:txBody>
        </p:sp>
        <p:sp>
          <p:nvSpPr>
            <p:cNvPr id="33" name="テキスト ボックス 32">
              <a:extLst>
                <a:ext uri="{FF2B5EF4-FFF2-40B4-BE49-F238E27FC236}">
                  <a16:creationId xmlns:a16="http://schemas.microsoft.com/office/drawing/2014/main" id="{E3FC5A73-5C60-4CB2-BE9A-8028C662ACB1}"/>
                </a:ext>
              </a:extLst>
            </p:cNvPr>
            <p:cNvSpPr txBox="1"/>
            <p:nvPr/>
          </p:nvSpPr>
          <p:spPr>
            <a:xfrm>
              <a:off x="3794232" y="1241496"/>
              <a:ext cx="3730656" cy="400110"/>
            </a:xfrm>
            <a:prstGeom prst="rect">
              <a:avLst/>
            </a:prstGeom>
            <a:noFill/>
          </p:spPr>
          <p:txBody>
            <a:bodyPr wrap="square" rtlCol="0">
              <a:spAutoFit/>
            </a:bodyPr>
            <a:lstStyle/>
            <a:p>
              <a:r>
                <a:rPr kumimoji="1" lang="en-US" altLang="ja-JP" sz="2000" dirty="0">
                  <a:solidFill>
                    <a:schemeClr val="bg1"/>
                  </a:solidFill>
                  <a:latin typeface="Yu Gothic UI Semibold" panose="020B0700000000000000" pitchFamily="50" charset="-128"/>
                  <a:ea typeface="Yu Gothic UI Semibold" panose="020B0700000000000000" pitchFamily="50" charset="-128"/>
                </a:rPr>
                <a:t>make the future </a:t>
              </a:r>
              <a:r>
                <a:rPr kumimoji="1" lang="ja-JP" altLang="en-US" sz="2000" dirty="0">
                  <a:solidFill>
                    <a:schemeClr val="bg1"/>
                  </a:solidFill>
                  <a:latin typeface="Yu Gothic UI Semibold" panose="020B0700000000000000" pitchFamily="50" charset="-128"/>
                  <a:ea typeface="Yu Gothic UI Semibold" panose="020B0700000000000000" pitchFamily="50" charset="-128"/>
                </a:rPr>
                <a:t>実行委員会</a:t>
              </a:r>
            </a:p>
          </p:txBody>
        </p:sp>
      </p:grpSp>
      <p:sp>
        <p:nvSpPr>
          <p:cNvPr id="44" name="テキスト ボックス 43">
            <a:extLst>
              <a:ext uri="{FF2B5EF4-FFF2-40B4-BE49-F238E27FC236}">
                <a16:creationId xmlns:a16="http://schemas.microsoft.com/office/drawing/2014/main" id="{9E05B846-58A1-FE40-97CE-5AAFF4B7C551}"/>
              </a:ext>
            </a:extLst>
          </p:cNvPr>
          <p:cNvSpPr txBox="1"/>
          <p:nvPr/>
        </p:nvSpPr>
        <p:spPr>
          <a:xfrm>
            <a:off x="3733355" y="8505231"/>
            <a:ext cx="5827791" cy="246221"/>
          </a:xfrm>
          <a:prstGeom prst="rect">
            <a:avLst/>
          </a:prstGeom>
          <a:noFill/>
        </p:spPr>
        <p:txBody>
          <a:bodyPr wrap="square" rtlCol="0">
            <a:spAutoFit/>
          </a:bodyPr>
          <a:lstStyle/>
          <a:p>
            <a:pPr algn="r"/>
            <a:r>
              <a:rPr lang="ja-JP" altLang="en-US" sz="1000" b="1" dirty="0">
                <a:solidFill>
                  <a:schemeClr val="tx1">
                    <a:lumMod val="85000"/>
                    <a:lumOff val="15000"/>
                  </a:schemeClr>
                </a:solidFill>
                <a:latin typeface="+mn-ea"/>
              </a:rPr>
              <a:t>その他：トラックドライバー啓発活動・荒川の清掃活動企画を実施予定</a:t>
            </a:r>
            <a:endParaRPr lang="en-US" altLang="ja-JP" sz="1000" b="1" dirty="0">
              <a:solidFill>
                <a:schemeClr val="tx1">
                  <a:lumMod val="85000"/>
                  <a:lumOff val="15000"/>
                </a:schemeClr>
              </a:solidFill>
              <a:latin typeface="+mn-ea"/>
            </a:endParaRPr>
          </a:p>
        </p:txBody>
      </p:sp>
      <p:sp>
        <p:nvSpPr>
          <p:cNvPr id="41" name="四角形: 角を丸くする 20">
            <a:extLst>
              <a:ext uri="{FF2B5EF4-FFF2-40B4-BE49-F238E27FC236}">
                <a16:creationId xmlns:a16="http://schemas.microsoft.com/office/drawing/2014/main" id="{E5BA623E-F36F-2841-967E-D23768BF65D6}"/>
              </a:ext>
            </a:extLst>
          </p:cNvPr>
          <p:cNvSpPr/>
          <p:nvPr/>
        </p:nvSpPr>
        <p:spPr>
          <a:xfrm>
            <a:off x="353163" y="11926793"/>
            <a:ext cx="8852784" cy="805068"/>
          </a:xfrm>
          <a:prstGeom prst="roundRect">
            <a:avLst>
              <a:gd name="adj" fmla="val 0"/>
            </a:avLst>
          </a:prstGeom>
          <a:solidFill>
            <a:schemeClr val="bg1"/>
          </a:solidFill>
          <a:ln>
            <a:solidFill>
              <a:schemeClr val="bg1">
                <a:alpha val="81961"/>
              </a:schemeClr>
            </a:solidFill>
          </a:ln>
          <a:effectLst>
            <a:outerShdw dist="50800" dir="4500000" sx="101000" sy="101000" algn="tl" rotWithShape="0">
              <a:srgbClr val="3289B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lumMod val="85000"/>
                    <a:lumOff val="15000"/>
                  </a:schemeClr>
                </a:solidFill>
                <a:latin typeface="+mn-ea"/>
              </a:rPr>
              <a:t>県内には民間・自治体・個人を問わず、「脱プラ」や「アップサイクルの推進」など、海洋ごみ問題へ繋がる活動が多数行われている。</a:t>
            </a:r>
            <a:endParaRPr lang="en-US" altLang="ja-JP" sz="1100" dirty="0">
              <a:solidFill>
                <a:schemeClr val="tx1">
                  <a:lumMod val="85000"/>
                  <a:lumOff val="15000"/>
                </a:schemeClr>
              </a:solidFill>
              <a:latin typeface="+mn-ea"/>
            </a:endParaRPr>
          </a:p>
          <a:p>
            <a:r>
              <a:rPr lang="en-US" altLang="ja-JP" sz="1100" dirty="0">
                <a:solidFill>
                  <a:schemeClr val="tx1">
                    <a:lumMod val="85000"/>
                    <a:lumOff val="15000"/>
                  </a:schemeClr>
                </a:solidFill>
                <a:latin typeface="+mn-ea"/>
              </a:rPr>
              <a:t>CFB</a:t>
            </a:r>
            <a:r>
              <a:rPr lang="ja-JP" altLang="en-US" sz="1100" dirty="0">
                <a:solidFill>
                  <a:schemeClr val="tx1">
                    <a:lumMod val="85000"/>
                    <a:lumOff val="15000"/>
                  </a:schemeClr>
                </a:solidFill>
                <a:latin typeface="+mn-ea"/>
              </a:rPr>
              <a:t>に賛同してくださることが多く、清掃活動にも多数の応募をいただいた。しかし、自治体・法人・個人に関わらず、自己完結する企画が多く、もっと市井の方々に周知させることが必要。今回流通店と組んだ「コラボ商品」のように、県民に広く知ってもらうような大掛かりな仕掛けを作っていく必要がある。今後、県内唯一のラジオ局として告知を続けていくと共に、テレビ局・新聞社・</a:t>
            </a:r>
            <a:r>
              <a:rPr lang="en-US" altLang="ja-JP" sz="1100" dirty="0">
                <a:solidFill>
                  <a:schemeClr val="tx1">
                    <a:lumMod val="85000"/>
                    <a:lumOff val="15000"/>
                  </a:schemeClr>
                </a:solidFill>
                <a:latin typeface="+mn-ea"/>
              </a:rPr>
              <a:t>WEB</a:t>
            </a:r>
            <a:r>
              <a:rPr lang="ja-JP" altLang="en-US" sz="1100" dirty="0">
                <a:solidFill>
                  <a:schemeClr val="tx1">
                    <a:lumMod val="85000"/>
                    <a:lumOff val="15000"/>
                  </a:schemeClr>
                </a:solidFill>
                <a:latin typeface="+mn-ea"/>
              </a:rPr>
              <a:t>メディアなど他メディアとも組んだ大規模な清掃活動を行う等、周知を高める必要があると感じている。</a:t>
            </a:r>
            <a:endParaRPr lang="en-US" altLang="ja-JP" sz="1100" dirty="0">
              <a:solidFill>
                <a:schemeClr val="tx1">
                  <a:lumMod val="85000"/>
                  <a:lumOff val="15000"/>
                </a:schemeClr>
              </a:solidFill>
              <a:latin typeface="+mn-ea"/>
            </a:endParaRPr>
          </a:p>
          <a:p>
            <a:endParaRPr lang="en-US" altLang="ja-JP" sz="1100" dirty="0">
              <a:solidFill>
                <a:schemeClr val="tx1">
                  <a:lumMod val="85000"/>
                  <a:lumOff val="15000"/>
                </a:schemeClr>
              </a:solidFill>
              <a:latin typeface="+mn-ea"/>
            </a:endParaRPr>
          </a:p>
        </p:txBody>
      </p:sp>
      <p:sp>
        <p:nvSpPr>
          <p:cNvPr id="42" name="四角形: 角を丸くする 3">
            <a:extLst>
              <a:ext uri="{FF2B5EF4-FFF2-40B4-BE49-F238E27FC236}">
                <a16:creationId xmlns:a16="http://schemas.microsoft.com/office/drawing/2014/main" id="{BFBC0246-05CD-6643-A268-9049EC22E26B}"/>
              </a:ext>
            </a:extLst>
          </p:cNvPr>
          <p:cNvSpPr/>
          <p:nvPr/>
        </p:nvSpPr>
        <p:spPr>
          <a:xfrm>
            <a:off x="350274" y="11579330"/>
            <a:ext cx="8894065" cy="275353"/>
          </a:xfrm>
          <a:prstGeom prst="roundRect">
            <a:avLst>
              <a:gd name="adj" fmla="val 0"/>
            </a:avLst>
          </a:prstGeom>
          <a:solidFill>
            <a:srgbClr val="007AB7">
              <a:alpha val="8196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latin typeface="+mn-ea"/>
              </a:rPr>
              <a:t>2022</a:t>
            </a:r>
            <a:r>
              <a:rPr lang="ja-JP" altLang="en-US" sz="1600" b="1" dirty="0">
                <a:latin typeface="+mn-ea"/>
              </a:rPr>
              <a:t>年度の課題とこれからの展望</a:t>
            </a:r>
            <a:endParaRPr lang="en-US" altLang="ja-JP" sz="1600" b="1" dirty="0">
              <a:latin typeface="+mn-ea"/>
            </a:endParaRPr>
          </a:p>
        </p:txBody>
      </p:sp>
      <p:pic>
        <p:nvPicPr>
          <p:cNvPr id="10" name="図 9">
            <a:extLst>
              <a:ext uri="{FF2B5EF4-FFF2-40B4-BE49-F238E27FC236}">
                <a16:creationId xmlns:a16="http://schemas.microsoft.com/office/drawing/2014/main" id="{36971E3A-2497-7541-96B8-B4953231064A}"/>
              </a:ext>
            </a:extLst>
          </p:cNvPr>
          <p:cNvPicPr>
            <a:picLocks noChangeAspect="1"/>
          </p:cNvPicPr>
          <p:nvPr/>
        </p:nvPicPr>
        <p:blipFill>
          <a:blip r:embed="rId3"/>
          <a:stretch>
            <a:fillRect/>
          </a:stretch>
        </p:blipFill>
        <p:spPr>
          <a:xfrm>
            <a:off x="326014" y="407836"/>
            <a:ext cx="999719" cy="1564778"/>
          </a:xfrm>
          <a:prstGeom prst="rect">
            <a:avLst/>
          </a:prstGeom>
        </p:spPr>
      </p:pic>
      <p:sp>
        <p:nvSpPr>
          <p:cNvPr id="11" name="フリーフォーム 10">
            <a:extLst>
              <a:ext uri="{FF2B5EF4-FFF2-40B4-BE49-F238E27FC236}">
                <a16:creationId xmlns:a16="http://schemas.microsoft.com/office/drawing/2014/main" id="{6B7FEF57-A98C-BB44-BB2E-84B3FD57114C}"/>
              </a:ext>
            </a:extLst>
          </p:cNvPr>
          <p:cNvSpPr/>
          <p:nvPr/>
        </p:nvSpPr>
        <p:spPr>
          <a:xfrm rot="10800000">
            <a:off x="30480" y="-12137"/>
            <a:ext cx="9570720" cy="137931"/>
          </a:xfrm>
          <a:custGeom>
            <a:avLst/>
            <a:gdLst>
              <a:gd name="connsiteX0" fmla="*/ 0 w 9570720"/>
              <a:gd name="connsiteY0" fmla="*/ 213471 h 213471"/>
              <a:gd name="connsiteX1" fmla="*/ 1158240 w 9570720"/>
              <a:gd name="connsiteY1" fmla="*/ 15351 h 213471"/>
              <a:gd name="connsiteX2" fmla="*/ 2316480 w 9570720"/>
              <a:gd name="connsiteY2" fmla="*/ 198231 h 213471"/>
              <a:gd name="connsiteX3" fmla="*/ 3261360 w 9570720"/>
              <a:gd name="connsiteY3" fmla="*/ 111 h 213471"/>
              <a:gd name="connsiteX4" fmla="*/ 4693920 w 9570720"/>
              <a:gd name="connsiteY4" fmla="*/ 198231 h 213471"/>
              <a:gd name="connsiteX5" fmla="*/ 5730240 w 9570720"/>
              <a:gd name="connsiteY5" fmla="*/ 111 h 213471"/>
              <a:gd name="connsiteX6" fmla="*/ 7056120 w 9570720"/>
              <a:gd name="connsiteY6" fmla="*/ 167751 h 213471"/>
              <a:gd name="connsiteX7" fmla="*/ 8427720 w 9570720"/>
              <a:gd name="connsiteY7" fmla="*/ 15351 h 213471"/>
              <a:gd name="connsiteX8" fmla="*/ 9570720 w 9570720"/>
              <a:gd name="connsiteY8" fmla="*/ 198231 h 21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0720" h="213471">
                <a:moveTo>
                  <a:pt x="0" y="213471"/>
                </a:moveTo>
                <a:cubicBezTo>
                  <a:pt x="386080" y="115681"/>
                  <a:pt x="772160" y="17891"/>
                  <a:pt x="1158240" y="15351"/>
                </a:cubicBezTo>
                <a:cubicBezTo>
                  <a:pt x="1544320" y="12811"/>
                  <a:pt x="1965960" y="200771"/>
                  <a:pt x="2316480" y="198231"/>
                </a:cubicBezTo>
                <a:cubicBezTo>
                  <a:pt x="2667000" y="195691"/>
                  <a:pt x="2865120" y="111"/>
                  <a:pt x="3261360" y="111"/>
                </a:cubicBezTo>
                <a:cubicBezTo>
                  <a:pt x="3657600" y="111"/>
                  <a:pt x="4282440" y="198231"/>
                  <a:pt x="4693920" y="198231"/>
                </a:cubicBezTo>
                <a:cubicBezTo>
                  <a:pt x="5105400" y="198231"/>
                  <a:pt x="5336540" y="5191"/>
                  <a:pt x="5730240" y="111"/>
                </a:cubicBezTo>
                <a:cubicBezTo>
                  <a:pt x="6123940" y="-4969"/>
                  <a:pt x="6606540" y="165211"/>
                  <a:pt x="7056120" y="167751"/>
                </a:cubicBezTo>
                <a:cubicBezTo>
                  <a:pt x="7505700" y="170291"/>
                  <a:pt x="8008620" y="10271"/>
                  <a:pt x="8427720" y="15351"/>
                </a:cubicBezTo>
                <a:cubicBezTo>
                  <a:pt x="8846820" y="20431"/>
                  <a:pt x="9208770" y="109331"/>
                  <a:pt x="9570720" y="198231"/>
                </a:cubicBezTo>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33223" y="2170611"/>
            <a:ext cx="8918325" cy="152931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pPr algn="ctr">
              <a:lnSpc>
                <a:spcPct val="130000"/>
              </a:lnSpc>
            </a:pPr>
            <a:r>
              <a:rPr kumimoji="1" lang="ja-JP" altLang="en-US" sz="1200" b="1" dirty="0">
                <a:solidFill>
                  <a:schemeClr val="tx1"/>
                </a:solidFill>
                <a:latin typeface="+mn-ea"/>
              </a:rPr>
              <a:t>＜「海なし県」埼玉の海洋ごみ問題に対する認知・意識の低さを底上げ！＞</a:t>
            </a:r>
            <a:endParaRPr kumimoji="1" lang="en-US" altLang="ja-JP" sz="1200" b="1" dirty="0">
              <a:solidFill>
                <a:schemeClr val="tx1"/>
              </a:solidFill>
              <a:latin typeface="+mn-ea"/>
            </a:endParaRPr>
          </a:p>
          <a:p>
            <a:pPr>
              <a:lnSpc>
                <a:spcPct val="130000"/>
              </a:lnSpc>
            </a:pPr>
            <a:r>
              <a:rPr lang="ja-JP" altLang="en-US" sz="1200" dirty="0">
                <a:solidFill>
                  <a:schemeClr val="tx1"/>
                </a:solidFill>
                <a:latin typeface="+mn-ea"/>
              </a:rPr>
              <a:t>埼玉県は、「海なし県」であるがゆえに、海洋ごみ問題に対する認知・意識はそう高くない。埼玉県民に「海洋ごみ問題を理解し、身の回りのごみを減らすことが、豊かな海を未来に繋いでいく第一歩である。」と知ってもらうために、埼玉県庁と縦断的に組むことを決定。サンシャイン水族館・地元のサッカークラブ・大手商業施設・県内の流通店・ドライバー協会など多方面と組みながら、コラボレーション商品の開発・アップサイクルを意識させる参加型イベント・小学生ターゲットの清掃活動・大人数が集まるサッカー場での清掃活動と周知活動・車が多い県だからこそのドライバー意識変容企画など、多角的な企画を複数実施。</a:t>
            </a:r>
            <a:endParaRPr lang="ja-JP" altLang="en-US" sz="1400" dirty="0">
              <a:solidFill>
                <a:schemeClr val="tx1"/>
              </a:solidFill>
              <a:latin typeface="+mn-ea"/>
            </a:endParaRPr>
          </a:p>
          <a:p>
            <a:pPr>
              <a:lnSpc>
                <a:spcPct val="130000"/>
              </a:lnSpc>
            </a:pPr>
            <a:endParaRPr lang="en-US" altLang="ja-JP" sz="1200" dirty="0">
              <a:solidFill>
                <a:schemeClr val="tx1"/>
              </a:solidFill>
              <a:latin typeface="+mn-ea"/>
            </a:endParaRPr>
          </a:p>
          <a:p>
            <a:pPr>
              <a:lnSpc>
                <a:spcPct val="130000"/>
              </a:lnSpc>
            </a:pPr>
            <a:r>
              <a:rPr lang="ja-JP" altLang="en-US" sz="1200" dirty="0">
                <a:solidFill>
                  <a:srgbClr val="FF0000"/>
                </a:solidFill>
                <a:latin typeface="+mn-ea"/>
              </a:rPr>
              <a:t>　　　</a:t>
            </a:r>
            <a:endParaRPr lang="en-US" altLang="ja-JP" sz="1200" dirty="0">
              <a:solidFill>
                <a:srgbClr val="FF0000"/>
              </a:solidFill>
              <a:latin typeface="+mn-ea"/>
            </a:endParaRPr>
          </a:p>
        </p:txBody>
      </p:sp>
      <p:pic>
        <p:nvPicPr>
          <p:cNvPr id="27" name="図 26">
            <a:extLst>
              <a:ext uri="{FF2B5EF4-FFF2-40B4-BE49-F238E27FC236}">
                <a16:creationId xmlns:a16="http://schemas.microsoft.com/office/drawing/2014/main" id="{7B1F5EA6-4B4C-432B-9768-79B705AF0574}"/>
              </a:ext>
            </a:extLst>
          </p:cNvPr>
          <p:cNvPicPr>
            <a:picLocks noChangeAspect="1"/>
          </p:cNvPicPr>
          <p:nvPr/>
        </p:nvPicPr>
        <p:blipFill>
          <a:blip r:embed="rId4"/>
          <a:stretch>
            <a:fillRect/>
          </a:stretch>
        </p:blipFill>
        <p:spPr>
          <a:xfrm>
            <a:off x="4467998" y="9402428"/>
            <a:ext cx="2452760" cy="1216621"/>
          </a:xfrm>
          <a:prstGeom prst="rect">
            <a:avLst/>
          </a:prstGeom>
          <a:ln>
            <a:solidFill>
              <a:schemeClr val="tx1">
                <a:lumMod val="65000"/>
                <a:lumOff val="35000"/>
              </a:schemeClr>
            </a:solidFill>
          </a:ln>
        </p:spPr>
      </p:pic>
      <p:sp>
        <p:nvSpPr>
          <p:cNvPr id="57" name="テキスト ボックス 56">
            <a:extLst>
              <a:ext uri="{FF2B5EF4-FFF2-40B4-BE49-F238E27FC236}">
                <a16:creationId xmlns:a16="http://schemas.microsoft.com/office/drawing/2014/main" id="{F8250469-4648-4505-8A86-16E13AFB4A52}"/>
              </a:ext>
            </a:extLst>
          </p:cNvPr>
          <p:cNvSpPr txBox="1"/>
          <p:nvPr/>
        </p:nvSpPr>
        <p:spPr>
          <a:xfrm>
            <a:off x="179446" y="4343974"/>
            <a:ext cx="2190684" cy="537276"/>
          </a:xfrm>
          <a:prstGeom prst="rect">
            <a:avLst/>
          </a:prstGeom>
          <a:solidFill>
            <a:srgbClr val="002060">
              <a:alpha val="50000"/>
            </a:srgbClr>
          </a:solidFill>
          <a:ln w="19050">
            <a:noFill/>
          </a:ln>
        </p:spPr>
        <p:txBody>
          <a:bodyPr wrap="square" rtlCol="0" anchor="ctr" anchorCtr="0">
            <a:noAutofit/>
          </a:bodyPr>
          <a:lstStyle/>
          <a:p>
            <a:r>
              <a:rPr lang="ja-JP" altLang="en-US" sz="800" b="1" dirty="0">
                <a:solidFill>
                  <a:schemeClr val="bg1"/>
                </a:solidFill>
                <a:latin typeface="Meiryo UI" panose="020B0604030504040204" pitchFamily="50" charset="-128"/>
                <a:ea typeface="Meiryo UI" panose="020B0604030504040204" pitchFamily="50" charset="-128"/>
              </a:rPr>
              <a:t>■取り組み名</a:t>
            </a:r>
            <a:r>
              <a:rPr lang="en-US" altLang="ja-JP" sz="800" b="1" dirty="0">
                <a:solidFill>
                  <a:schemeClr val="bg1"/>
                </a:solidFill>
                <a:latin typeface="Meiryo UI" panose="020B0604030504040204" pitchFamily="50" charset="-128"/>
                <a:ea typeface="Meiryo UI" panose="020B0604030504040204" pitchFamily="50" charset="-128"/>
              </a:rPr>
              <a:t>:</a:t>
            </a:r>
            <a:r>
              <a:rPr lang="ja-JP" altLang="en-US" sz="800" b="1" dirty="0">
                <a:solidFill>
                  <a:schemeClr val="bg1"/>
                </a:solidFill>
                <a:latin typeface="Meiryo UI" panose="020B0604030504040204" pitchFamily="50" charset="-128"/>
                <a:ea typeface="Meiryo UI" panose="020B0604030504040204" pitchFamily="50" charset="-128"/>
              </a:rPr>
              <a:t>コラボ商品開発・販売</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＜課題・背景＞</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オリジナル商品の開発と県内全域の流通によって、</a:t>
            </a:r>
            <a:endParaRPr lang="en-US" altLang="ja-JP" sz="800" b="1" dirty="0">
              <a:solidFill>
                <a:schemeClr val="bg1"/>
              </a:solidFill>
              <a:latin typeface="Meiryo UI" panose="020B0604030504040204" pitchFamily="50" charset="-128"/>
              <a:ea typeface="Meiryo UI" panose="020B0604030504040204" pitchFamily="50" charset="-128"/>
            </a:endParaRPr>
          </a:p>
          <a:p>
            <a:r>
              <a:rPr lang="en-US" altLang="ja-JP" sz="800" b="1" dirty="0">
                <a:solidFill>
                  <a:schemeClr val="bg1"/>
                </a:solidFill>
                <a:latin typeface="Meiryo UI" panose="020B0604030504040204" pitchFamily="50" charset="-128"/>
                <a:ea typeface="Meiryo UI" panose="020B0604030504040204" pitchFamily="50" charset="-128"/>
              </a:rPr>
              <a:t>CHANGE FOR THE BLUE</a:t>
            </a:r>
            <a:r>
              <a:rPr lang="ja-JP" altLang="en-US" sz="800" b="1" dirty="0">
                <a:solidFill>
                  <a:schemeClr val="bg1"/>
                </a:solidFill>
                <a:latin typeface="Meiryo UI" panose="020B0604030504040204" pitchFamily="50" charset="-128"/>
                <a:ea typeface="Meiryo UI" panose="020B0604030504040204" pitchFamily="50" charset="-128"/>
              </a:rPr>
              <a:t>の認知拡大</a:t>
            </a:r>
            <a:endParaRPr lang="en-US" altLang="ja-JP" sz="800" b="1" dirty="0">
              <a:solidFill>
                <a:schemeClr val="bg1"/>
              </a:solidFill>
              <a:latin typeface="Meiryo UI" panose="020B0604030504040204" pitchFamily="50" charset="-128"/>
              <a:ea typeface="Meiryo UI" panose="020B0604030504040204" pitchFamily="50" charset="-128"/>
            </a:endParaRPr>
          </a:p>
        </p:txBody>
      </p:sp>
      <p:sp>
        <p:nvSpPr>
          <p:cNvPr id="58" name="二等辺三角形 57"/>
          <p:cNvSpPr/>
          <p:nvPr/>
        </p:nvSpPr>
        <p:spPr>
          <a:xfrm rot="10800000">
            <a:off x="1100551" y="4921251"/>
            <a:ext cx="339608" cy="154904"/>
          </a:xfrm>
          <a:prstGeom prs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F8250469-4648-4505-8A86-16E13AFB4A52}"/>
              </a:ext>
            </a:extLst>
          </p:cNvPr>
          <p:cNvSpPr txBox="1"/>
          <p:nvPr/>
        </p:nvSpPr>
        <p:spPr>
          <a:xfrm>
            <a:off x="167411" y="6751345"/>
            <a:ext cx="2205443" cy="1783657"/>
          </a:xfrm>
          <a:prstGeom prst="rect">
            <a:avLst/>
          </a:prstGeom>
          <a:solidFill>
            <a:srgbClr val="002060">
              <a:alpha val="50000"/>
            </a:srgbClr>
          </a:solidFill>
          <a:ln w="19050">
            <a:noFill/>
          </a:ln>
        </p:spPr>
        <p:txBody>
          <a:bodyPr wrap="square" rtlCol="0" anchor="ctr" anchorCtr="0">
            <a:noAutofit/>
          </a:bodyPr>
          <a:lstStyle/>
          <a:p>
            <a:r>
              <a:rPr lang="ja-JP" altLang="en-US" sz="800" b="1" dirty="0">
                <a:solidFill>
                  <a:schemeClr val="bg1"/>
                </a:solidFill>
                <a:latin typeface="Meiryo UI" panose="020B0604030504040204" pitchFamily="50" charset="-128"/>
                <a:ea typeface="Meiryo UI" panose="020B0604030504040204" pitchFamily="50" charset="-128"/>
              </a:rPr>
              <a:t>・概要：コラボ商品の開発・販売</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・目的：県民への「</a:t>
            </a:r>
            <a:r>
              <a:rPr lang="en-US" altLang="ja-JP" sz="800" b="1" dirty="0">
                <a:solidFill>
                  <a:schemeClr val="bg1"/>
                </a:solidFill>
                <a:latin typeface="Meiryo UI" panose="020B0604030504040204" pitchFamily="50" charset="-128"/>
                <a:ea typeface="Meiryo UI" panose="020B0604030504040204" pitchFamily="50" charset="-128"/>
              </a:rPr>
              <a:t>CFB</a:t>
            </a:r>
            <a:r>
              <a:rPr lang="ja-JP" altLang="en-US" sz="800" b="1" dirty="0">
                <a:solidFill>
                  <a:schemeClr val="bg1"/>
                </a:solidFill>
                <a:latin typeface="Meiryo UI" panose="020B0604030504040204" pitchFamily="50" charset="-128"/>
                <a:ea typeface="Meiryo UI" panose="020B0604030504040204" pitchFamily="50" charset="-128"/>
              </a:rPr>
              <a:t>」周知</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・場所：ウェルシア薬局 </a:t>
            </a:r>
            <a:r>
              <a:rPr lang="en-US" altLang="ja-JP" sz="800" b="1" dirty="0">
                <a:solidFill>
                  <a:schemeClr val="bg1"/>
                </a:solidFill>
                <a:latin typeface="Meiryo UI" panose="020B0604030504040204" pitchFamily="50" charset="-128"/>
                <a:ea typeface="Meiryo UI" panose="020B0604030504040204" pitchFamily="50" charset="-128"/>
              </a:rPr>
              <a:t>200</a:t>
            </a:r>
            <a:r>
              <a:rPr lang="ja-JP" altLang="en-US" sz="800" b="1" dirty="0">
                <a:solidFill>
                  <a:schemeClr val="bg1"/>
                </a:solidFill>
                <a:latin typeface="Meiryo UI" panose="020B0604030504040204" pitchFamily="50" charset="-128"/>
                <a:ea typeface="Meiryo UI" panose="020B0604030504040204" pitchFamily="50" charset="-128"/>
              </a:rPr>
              <a:t>店舗</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（埼玉県内全域）</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・連携先：コーヨー化成・ウエルシア薬局</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・効果：</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rgbClr val="FFFF00"/>
                </a:solidFill>
                <a:latin typeface="Meiryo UI" panose="020B0604030504040204" pitchFamily="50" charset="-128"/>
                <a:ea typeface="Meiryo UI" panose="020B0604030504040204" pitchFamily="50" charset="-128"/>
              </a:rPr>
              <a:t>　</a:t>
            </a:r>
            <a:r>
              <a:rPr lang="ja-JP" altLang="en-US" sz="800" b="1" dirty="0">
                <a:solidFill>
                  <a:schemeClr val="bg1"/>
                </a:solidFill>
                <a:latin typeface="Meiryo UI" panose="020B0604030504040204" pitchFamily="50" charset="-128"/>
                <a:ea typeface="Meiryo UI" panose="020B0604030504040204" pitchFamily="50" charset="-128"/>
              </a:rPr>
              <a:t>県内全域の流通かつ、レジ前の売り場作りにも　</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協力いただいたため、売れ行きは好調。</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埼玉県中での</a:t>
            </a:r>
            <a:r>
              <a:rPr lang="en-US" altLang="ja-JP" sz="800" b="1" dirty="0">
                <a:solidFill>
                  <a:schemeClr val="bg1"/>
                </a:solidFill>
                <a:latin typeface="Meiryo UI" panose="020B0604030504040204" pitchFamily="50" charset="-128"/>
                <a:ea typeface="Meiryo UI" panose="020B0604030504040204" pitchFamily="50" charset="-128"/>
              </a:rPr>
              <a:t>CFB</a:t>
            </a:r>
            <a:r>
              <a:rPr lang="ja-JP" altLang="en-US" sz="800" b="1" dirty="0">
                <a:solidFill>
                  <a:schemeClr val="bg1"/>
                </a:solidFill>
                <a:latin typeface="Meiryo UI" panose="020B0604030504040204" pitchFamily="50" charset="-128"/>
                <a:ea typeface="Meiryo UI" panose="020B0604030504040204" pitchFamily="50" charset="-128"/>
              </a:rPr>
              <a:t>周知に貢献した。</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製造元の協力もあり、</a:t>
            </a:r>
            <a:r>
              <a:rPr lang="en-US" altLang="ja-JP" sz="800" b="1" dirty="0">
                <a:solidFill>
                  <a:schemeClr val="bg1"/>
                </a:solidFill>
                <a:latin typeface="Meiryo UI" panose="020B0604030504040204" pitchFamily="50" charset="-128"/>
                <a:ea typeface="Meiryo UI" panose="020B0604030504040204" pitchFamily="50" charset="-128"/>
              </a:rPr>
              <a:t>10,000</a:t>
            </a:r>
            <a:r>
              <a:rPr lang="ja-JP" altLang="en-US" sz="800" b="1" dirty="0">
                <a:solidFill>
                  <a:schemeClr val="bg1"/>
                </a:solidFill>
                <a:latin typeface="Meiryo UI" panose="020B0604030504040204" pitchFamily="50" charset="-128"/>
                <a:ea typeface="Meiryo UI" panose="020B0604030504040204" pitchFamily="50" charset="-128"/>
              </a:rPr>
              <a:t>個以上の販売</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を実現。今後は、本商品を活用し、トラックドラ</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イバーへ分別を促す施策を実施予定。</a:t>
            </a:r>
            <a:endParaRPr lang="en-US" altLang="ja-JP" sz="800" b="1" dirty="0">
              <a:solidFill>
                <a:schemeClr val="bg1"/>
              </a:solidFill>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8D2DE83C-A8F9-C4B8-8026-419673764443}"/>
              </a:ext>
            </a:extLst>
          </p:cNvPr>
          <p:cNvSpPr txBox="1"/>
          <p:nvPr/>
        </p:nvSpPr>
        <p:spPr>
          <a:xfrm>
            <a:off x="7081837" y="4337678"/>
            <a:ext cx="2205443" cy="537276"/>
          </a:xfrm>
          <a:prstGeom prst="rect">
            <a:avLst/>
          </a:prstGeom>
          <a:solidFill>
            <a:srgbClr val="002060">
              <a:alpha val="50000"/>
            </a:srgbClr>
          </a:solidFill>
          <a:ln w="19050">
            <a:noFill/>
          </a:ln>
        </p:spPr>
        <p:txBody>
          <a:bodyPr wrap="square" rtlCol="0" anchor="ctr" anchorCtr="0">
            <a:noAutofit/>
          </a:bodyPr>
          <a:lstStyle/>
          <a:p>
            <a:r>
              <a:rPr lang="ja-JP" altLang="en-US" sz="800" b="1" dirty="0">
                <a:solidFill>
                  <a:schemeClr val="bg1"/>
                </a:solidFill>
                <a:latin typeface="Meiryo UI" panose="020B0604030504040204" pitchFamily="50" charset="-128"/>
                <a:ea typeface="Meiryo UI" panose="020B0604030504040204" pitchFamily="50" charset="-128"/>
              </a:rPr>
              <a:t>■取り組み名</a:t>
            </a:r>
            <a:r>
              <a:rPr lang="en-US" altLang="ja-JP" sz="800" b="1" dirty="0">
                <a:solidFill>
                  <a:schemeClr val="bg1"/>
                </a:solidFill>
                <a:latin typeface="Meiryo UI" panose="020B0604030504040204" pitchFamily="50" charset="-128"/>
                <a:ea typeface="Meiryo UI" panose="020B0604030504040204" pitchFamily="50" charset="-128"/>
              </a:rPr>
              <a:t>:</a:t>
            </a:r>
            <a:r>
              <a:rPr lang="ja-JP" altLang="en-US" sz="800" b="1" dirty="0">
                <a:solidFill>
                  <a:schemeClr val="bg1"/>
                </a:solidFill>
                <a:latin typeface="Verdana" panose="020B0604030504040204" pitchFamily="34" charset="0"/>
                <a:ea typeface="Meiryo UI" panose="020B0604030504040204" pitchFamily="50" charset="-128"/>
              </a:rPr>
              <a:t>サッカークラブ連携清掃活動</a:t>
            </a:r>
            <a:endParaRPr lang="en-US" altLang="ja-JP" sz="800" b="1" dirty="0">
              <a:solidFill>
                <a:schemeClr val="bg1"/>
              </a:solidFill>
              <a:latin typeface="Verdana" panose="020B0604030504040204" pitchFamily="34" charset="0"/>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＜課題・背景＞</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ごみを出す側のサポーターと連携した清掃活動と</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啓発活動により意識変容。</a:t>
            </a:r>
            <a:endParaRPr lang="en-US" altLang="ja-JP" sz="800" b="1" dirty="0">
              <a:solidFill>
                <a:schemeClr val="bg1"/>
              </a:solidFill>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DC72BC75-3B07-0B0F-024A-B4E3DB6F1885}"/>
              </a:ext>
            </a:extLst>
          </p:cNvPr>
          <p:cNvSpPr txBox="1"/>
          <p:nvPr/>
        </p:nvSpPr>
        <p:spPr>
          <a:xfrm>
            <a:off x="4767686" y="4335287"/>
            <a:ext cx="2249997" cy="537276"/>
          </a:xfrm>
          <a:prstGeom prst="rect">
            <a:avLst/>
          </a:prstGeom>
          <a:solidFill>
            <a:srgbClr val="002060">
              <a:alpha val="50000"/>
            </a:srgbClr>
          </a:solidFill>
          <a:ln w="19050">
            <a:noFill/>
          </a:ln>
        </p:spPr>
        <p:txBody>
          <a:bodyPr wrap="square" rtlCol="0" anchor="ctr" anchorCtr="0">
            <a:noAutofit/>
          </a:bodyPr>
          <a:lstStyle/>
          <a:p>
            <a:r>
              <a:rPr lang="ja-JP" altLang="en-US" sz="800" b="1" dirty="0">
                <a:solidFill>
                  <a:schemeClr val="bg1"/>
                </a:solidFill>
                <a:latin typeface="Meiryo UI" panose="020B0604030504040204" pitchFamily="50" charset="-128"/>
                <a:ea typeface="Meiryo UI" panose="020B0604030504040204" pitchFamily="50" charset="-128"/>
              </a:rPr>
              <a:t>■取り組み名</a:t>
            </a:r>
            <a:r>
              <a:rPr lang="en-US" altLang="ja-JP" sz="800" b="1" dirty="0">
                <a:solidFill>
                  <a:schemeClr val="bg1"/>
                </a:solidFill>
                <a:latin typeface="Meiryo UI" panose="020B0604030504040204" pitchFamily="50" charset="-128"/>
                <a:ea typeface="Meiryo UI" panose="020B0604030504040204" pitchFamily="50" charset="-128"/>
              </a:rPr>
              <a:t>:</a:t>
            </a:r>
            <a:r>
              <a:rPr lang="ja-JP" altLang="en-US" sz="800" b="1" dirty="0">
                <a:solidFill>
                  <a:schemeClr val="bg1"/>
                </a:solidFill>
                <a:latin typeface="Meiryo UI" panose="020B0604030504040204" pitchFamily="50" charset="-128"/>
                <a:ea typeface="Meiryo UI" panose="020B0604030504040204" pitchFamily="50" charset="-128"/>
              </a:rPr>
              <a:t>サンシャイン水族館連携清掃活動</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＜課題・背景＞</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海なし県の児童が実際に海洋ごみと海洋生物</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を学ぶ機会の創出。</a:t>
            </a:r>
            <a:endParaRPr lang="en-US" altLang="ja-JP" sz="800" b="1" dirty="0">
              <a:solidFill>
                <a:schemeClr val="bg1"/>
              </a:solidFill>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0902DDF3-8DAC-D3D1-B8BD-4BE4D5F3D17E}"/>
              </a:ext>
            </a:extLst>
          </p:cNvPr>
          <p:cNvSpPr txBox="1"/>
          <p:nvPr/>
        </p:nvSpPr>
        <p:spPr>
          <a:xfrm>
            <a:off x="2477817" y="6751345"/>
            <a:ext cx="2205443" cy="1783657"/>
          </a:xfrm>
          <a:prstGeom prst="rect">
            <a:avLst/>
          </a:prstGeom>
          <a:solidFill>
            <a:srgbClr val="002060">
              <a:alpha val="50000"/>
            </a:srgbClr>
          </a:solidFill>
          <a:ln w="19050">
            <a:noFill/>
          </a:ln>
        </p:spPr>
        <p:txBody>
          <a:bodyPr wrap="square" rtlCol="0" anchor="ctr" anchorCtr="0">
            <a:noAutofit/>
          </a:bodyPr>
          <a:lstStyle/>
          <a:p>
            <a:r>
              <a:rPr lang="ja-JP" altLang="en-US" sz="800" b="1" dirty="0">
                <a:solidFill>
                  <a:schemeClr val="bg1"/>
                </a:solidFill>
                <a:latin typeface="Meiryo UI" panose="020B0604030504040204" pitchFamily="50" charset="-128"/>
                <a:ea typeface="Meiryo UI" panose="020B0604030504040204" pitchFamily="50" charset="-128"/>
              </a:rPr>
              <a:t>・概要：プラスチックの回収及びアップサイクル</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・目的：参加型イベントによる</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海洋ごみ問題の自分ごと化</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・場所：浦和</a:t>
            </a:r>
            <a:r>
              <a:rPr lang="en-US" altLang="ja-JP" sz="800" b="1" dirty="0">
                <a:solidFill>
                  <a:schemeClr val="bg1"/>
                </a:solidFill>
                <a:latin typeface="Meiryo UI" panose="020B0604030504040204" pitchFamily="50" charset="-128"/>
                <a:ea typeface="Meiryo UI" panose="020B0604030504040204" pitchFamily="50" charset="-128"/>
              </a:rPr>
              <a:t>PARCO 4F</a:t>
            </a:r>
            <a:r>
              <a:rPr lang="ja-JP" altLang="en-US" sz="800" b="1" dirty="0">
                <a:solidFill>
                  <a:schemeClr val="bg1"/>
                </a:solidFill>
                <a:latin typeface="Meiryo UI" panose="020B0604030504040204" pitchFamily="50" charset="-128"/>
                <a:ea typeface="Meiryo UI" panose="020B0604030504040204" pitchFamily="50" charset="-128"/>
              </a:rPr>
              <a:t>特設スペース</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・連携先：埼玉県環境部・株式会社</a:t>
            </a:r>
            <a:r>
              <a:rPr lang="en-US" altLang="ja-JP" sz="800" b="1" dirty="0">
                <a:solidFill>
                  <a:schemeClr val="bg1"/>
                </a:solidFill>
                <a:latin typeface="Meiryo UI" panose="020B0604030504040204" pitchFamily="50" charset="-128"/>
                <a:ea typeface="Meiryo UI" panose="020B0604030504040204" pitchFamily="50" charset="-128"/>
              </a:rPr>
              <a:t>PARCO</a:t>
            </a:r>
          </a:p>
          <a:p>
            <a:r>
              <a:rPr lang="ja-JP" altLang="en-US" sz="800" b="1" dirty="0">
                <a:solidFill>
                  <a:schemeClr val="bg1"/>
                </a:solidFill>
                <a:latin typeface="Meiryo UI" panose="020B0604030504040204" pitchFamily="50" charset="-128"/>
                <a:ea typeface="Meiryo UI" panose="020B0604030504040204" pitchFamily="50" charset="-128"/>
              </a:rPr>
              <a:t>・効果：</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埼玉県・資源循環推進課と全国最大レベルの</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売り場を有する浦和</a:t>
            </a:r>
            <a:r>
              <a:rPr lang="en-US" altLang="ja-JP" sz="800" b="1" dirty="0">
                <a:solidFill>
                  <a:schemeClr val="bg1"/>
                </a:solidFill>
                <a:latin typeface="Meiryo UI" panose="020B0604030504040204" pitchFamily="50" charset="-128"/>
                <a:ea typeface="Meiryo UI" panose="020B0604030504040204" pitchFamily="50" charset="-128"/>
              </a:rPr>
              <a:t>PARCO</a:t>
            </a:r>
            <a:r>
              <a:rPr lang="ja-JP" altLang="en-US" sz="800" b="1" dirty="0">
                <a:solidFill>
                  <a:schemeClr val="bg1"/>
                </a:solidFill>
                <a:latin typeface="Meiryo UI" panose="020B0604030504040204" pitchFamily="50" charset="-128"/>
                <a:ea typeface="Meiryo UI" panose="020B0604030504040204" pitchFamily="50" charset="-128"/>
              </a:rPr>
              <a:t>と組んだ取り組み</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で、不要なプラスチックを回収すると共に</a:t>
            </a:r>
            <a:r>
              <a:rPr lang="en-US" altLang="ja-JP" sz="800" b="1" dirty="0">
                <a:solidFill>
                  <a:schemeClr val="bg1"/>
                </a:solidFill>
                <a:latin typeface="Meiryo UI" panose="020B0604030504040204" pitchFamily="50" charset="-128"/>
                <a:ea typeface="Meiryo UI" panose="020B0604030504040204" pitchFamily="50" charset="-128"/>
              </a:rPr>
              <a:t>CFB</a:t>
            </a:r>
            <a:r>
              <a:rPr lang="ja-JP" altLang="en-US" sz="800" b="1" dirty="0">
                <a:solidFill>
                  <a:schemeClr val="bg1"/>
                </a:solidFill>
                <a:latin typeface="Meiryo UI" panose="020B0604030504040204" pitchFamily="50" charset="-128"/>
                <a:ea typeface="Meiryo UI" panose="020B0604030504040204" pitchFamily="50" charset="-128"/>
              </a:rPr>
              <a:t>・</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海洋ごみ問題に関するパネル展示を実施。</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現地では、参加者に対してレクチャーを行った。　</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a:t>
            </a:r>
            <a:r>
              <a:rPr lang="en-US" altLang="ja-JP" sz="800" b="1" dirty="0">
                <a:solidFill>
                  <a:schemeClr val="bg1"/>
                </a:solidFill>
                <a:latin typeface="Meiryo UI" panose="020B0604030504040204" pitchFamily="50" charset="-128"/>
                <a:ea typeface="Meiryo UI" panose="020B0604030504040204" pitchFamily="50" charset="-128"/>
              </a:rPr>
              <a:t>10</a:t>
            </a:r>
            <a:r>
              <a:rPr lang="ja-JP" altLang="en-US" sz="800" b="1" dirty="0">
                <a:solidFill>
                  <a:schemeClr val="bg1"/>
                </a:solidFill>
                <a:latin typeface="Meiryo UI" panose="020B0604030504040204" pitchFamily="50" charset="-128"/>
                <a:ea typeface="Meiryo UI" panose="020B0604030504040204" pitchFamily="50" charset="-128"/>
              </a:rPr>
              <a:t>月</a:t>
            </a:r>
            <a:r>
              <a:rPr lang="en-US" altLang="ja-JP" sz="800" b="1" dirty="0">
                <a:solidFill>
                  <a:schemeClr val="bg1"/>
                </a:solidFill>
                <a:latin typeface="Meiryo UI" panose="020B0604030504040204" pitchFamily="50" charset="-128"/>
                <a:ea typeface="Meiryo UI" panose="020B0604030504040204" pitchFamily="50" charset="-128"/>
              </a:rPr>
              <a:t>28</a:t>
            </a:r>
            <a:r>
              <a:rPr lang="ja-JP" altLang="en-US" sz="800" b="1" dirty="0">
                <a:solidFill>
                  <a:schemeClr val="bg1"/>
                </a:solidFill>
                <a:latin typeface="Meiryo UI" panose="020B0604030504040204" pitchFamily="50" charset="-128"/>
                <a:ea typeface="Meiryo UI" panose="020B0604030504040204" pitchFamily="50" charset="-128"/>
              </a:rPr>
              <a:t>日～</a:t>
            </a:r>
            <a:r>
              <a:rPr lang="en-US" altLang="ja-JP" sz="800" b="1" dirty="0">
                <a:solidFill>
                  <a:schemeClr val="bg1"/>
                </a:solidFill>
                <a:latin typeface="Meiryo UI" panose="020B0604030504040204" pitchFamily="50" charset="-128"/>
                <a:ea typeface="Meiryo UI" panose="020B0604030504040204" pitchFamily="50" charset="-128"/>
              </a:rPr>
              <a:t>11</a:t>
            </a:r>
            <a:r>
              <a:rPr lang="ja-JP" altLang="en-US" sz="800" b="1" dirty="0">
                <a:solidFill>
                  <a:schemeClr val="bg1"/>
                </a:solidFill>
                <a:latin typeface="Meiryo UI" panose="020B0604030504040204" pitchFamily="50" charset="-128"/>
                <a:ea typeface="Meiryo UI" panose="020B0604030504040204" pitchFamily="50" charset="-128"/>
              </a:rPr>
              <a:t>月</a:t>
            </a:r>
            <a:r>
              <a:rPr lang="en-US" altLang="ja-JP" sz="800" b="1" dirty="0">
                <a:solidFill>
                  <a:schemeClr val="bg1"/>
                </a:solidFill>
                <a:latin typeface="Meiryo UI" panose="020B0604030504040204" pitchFamily="50" charset="-128"/>
                <a:ea typeface="Meiryo UI" panose="020B0604030504040204" pitchFamily="50" charset="-128"/>
              </a:rPr>
              <a:t>1</a:t>
            </a:r>
            <a:r>
              <a:rPr lang="ja-JP" altLang="en-US" sz="800" b="1" dirty="0">
                <a:solidFill>
                  <a:schemeClr val="bg1"/>
                </a:solidFill>
                <a:latin typeface="Meiryo UI" panose="020B0604030504040204" pitchFamily="50" charset="-128"/>
                <a:ea typeface="Meiryo UI" panose="020B0604030504040204" pitchFamily="50" charset="-128"/>
              </a:rPr>
              <a:t>日まで</a:t>
            </a:r>
            <a:r>
              <a:rPr lang="en-US" altLang="ja-JP" sz="800" b="1" dirty="0">
                <a:solidFill>
                  <a:schemeClr val="bg1"/>
                </a:solidFill>
                <a:latin typeface="Meiryo UI" panose="020B0604030504040204" pitchFamily="50" charset="-128"/>
                <a:ea typeface="Meiryo UI" panose="020B0604030504040204" pitchFamily="50" charset="-128"/>
              </a:rPr>
              <a:t>5</a:t>
            </a:r>
            <a:r>
              <a:rPr lang="ja-JP" altLang="en-US" sz="800" b="1" dirty="0">
                <a:solidFill>
                  <a:schemeClr val="bg1"/>
                </a:solidFill>
                <a:latin typeface="Meiryo UI" panose="020B0604030504040204" pitchFamily="50" charset="-128"/>
                <a:ea typeface="Meiryo UI" panose="020B0604030504040204" pitchFamily="50" charset="-128"/>
              </a:rPr>
              <a:t>日間の実施を行　</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い、</a:t>
            </a:r>
            <a:r>
              <a:rPr lang="en-US" altLang="ja-JP" sz="800" b="1" dirty="0">
                <a:solidFill>
                  <a:schemeClr val="bg1"/>
                </a:solidFill>
                <a:latin typeface="Meiryo UI" panose="020B0604030504040204" pitchFamily="50" charset="-128"/>
                <a:ea typeface="Meiryo UI" panose="020B0604030504040204" pitchFamily="50" charset="-128"/>
              </a:rPr>
              <a:t>2,500</a:t>
            </a:r>
            <a:r>
              <a:rPr lang="ja-JP" altLang="en-US" sz="800" b="1" dirty="0">
                <a:solidFill>
                  <a:schemeClr val="bg1"/>
                </a:solidFill>
                <a:latin typeface="Meiryo UI" panose="020B0604030504040204" pitchFamily="50" charset="-128"/>
                <a:ea typeface="Meiryo UI" panose="020B0604030504040204" pitchFamily="50" charset="-128"/>
              </a:rPr>
              <a:t>人以上の方々にご来場いただいた。</a:t>
            </a:r>
            <a:endParaRPr lang="en-US" altLang="ja-JP" sz="800" b="1" dirty="0">
              <a:solidFill>
                <a:schemeClr val="bg1"/>
              </a:solidFill>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61396C48-0EF2-0B1E-1335-B8A43C2325F9}"/>
              </a:ext>
            </a:extLst>
          </p:cNvPr>
          <p:cNvSpPr txBox="1"/>
          <p:nvPr/>
        </p:nvSpPr>
        <p:spPr>
          <a:xfrm>
            <a:off x="4812240" y="6751345"/>
            <a:ext cx="2205443" cy="1783657"/>
          </a:xfrm>
          <a:prstGeom prst="rect">
            <a:avLst/>
          </a:prstGeom>
          <a:solidFill>
            <a:srgbClr val="002060">
              <a:alpha val="50000"/>
            </a:srgbClr>
          </a:solidFill>
          <a:ln w="19050">
            <a:noFill/>
          </a:ln>
        </p:spPr>
        <p:txBody>
          <a:bodyPr wrap="square" rtlCol="0" anchor="ctr" anchorCtr="0">
            <a:noAutofit/>
          </a:bodyPr>
          <a:lstStyle/>
          <a:p>
            <a:r>
              <a:rPr lang="ja-JP" altLang="en-US" sz="800" b="1" dirty="0">
                <a:solidFill>
                  <a:schemeClr val="bg1"/>
                </a:solidFill>
                <a:latin typeface="Meiryo UI" panose="020B0604030504040204" pitchFamily="50" charset="-128"/>
                <a:ea typeface="Meiryo UI" panose="020B0604030504040204" pitchFamily="50" charset="-128"/>
              </a:rPr>
              <a:t>・概要：有名水族館での授業・清掃活動</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・目的：県内児童に向けた啓発</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・場所：サンシャイン水族館</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・連携先：サンシャインシティ・豊島区</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・効果：</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埼玉県内の児童を対象に、東京・サンシャイン</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水族館で海洋ごみ問題に関する授業を実施し</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た。授業後には、近隣の公園を清掃。さらには、</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サンシャイン水族館協力の元、水族館内の</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見学を行った。本イベントに参加出来たのは、</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a:t>
            </a:r>
            <a:r>
              <a:rPr lang="en-US" altLang="ja-JP" sz="800" b="1" dirty="0">
                <a:solidFill>
                  <a:schemeClr val="bg1"/>
                </a:solidFill>
                <a:latin typeface="Meiryo UI" panose="020B0604030504040204" pitchFamily="50" charset="-128"/>
                <a:ea typeface="Meiryo UI" panose="020B0604030504040204" pitchFamily="50" charset="-128"/>
              </a:rPr>
              <a:t>50</a:t>
            </a:r>
            <a:r>
              <a:rPr lang="ja-JP" altLang="en-US" sz="800" b="1" dirty="0">
                <a:solidFill>
                  <a:schemeClr val="bg1"/>
                </a:solidFill>
                <a:latin typeface="Meiryo UI" panose="020B0604030504040204" pitchFamily="50" charset="-128"/>
                <a:ea typeface="Meiryo UI" panose="020B0604030504040204" pitchFamily="50" charset="-128"/>
              </a:rPr>
              <a:t>名ではあるが、イベントで使用したオリジナル</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教材はサンシャインシティ及び埼玉県資源循環</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推進課に寄贈。今後、本教材を県内の小学校</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等でご活用頂く想定。</a:t>
            </a:r>
            <a:endParaRPr lang="en-US" altLang="ja-JP" sz="800" b="1" dirty="0">
              <a:solidFill>
                <a:schemeClr val="bg1"/>
              </a:solidFill>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8722BEB2-3266-ABE5-11C7-D947CC7BE34E}"/>
              </a:ext>
            </a:extLst>
          </p:cNvPr>
          <p:cNvSpPr txBox="1"/>
          <p:nvPr/>
        </p:nvSpPr>
        <p:spPr>
          <a:xfrm>
            <a:off x="7145968" y="6747796"/>
            <a:ext cx="2205443" cy="1783657"/>
          </a:xfrm>
          <a:prstGeom prst="rect">
            <a:avLst/>
          </a:prstGeom>
          <a:solidFill>
            <a:srgbClr val="002060">
              <a:alpha val="50000"/>
            </a:srgbClr>
          </a:solidFill>
          <a:ln w="19050">
            <a:noFill/>
          </a:ln>
        </p:spPr>
        <p:txBody>
          <a:bodyPr wrap="square" rtlCol="0" anchor="ctr" anchorCtr="0">
            <a:noAutofit/>
          </a:bodyPr>
          <a:lstStyle/>
          <a:p>
            <a:r>
              <a:rPr lang="ja-JP" altLang="en-US" sz="800" b="1" dirty="0">
                <a:solidFill>
                  <a:schemeClr val="bg1"/>
                </a:solidFill>
                <a:latin typeface="Meiryo UI" panose="020B0604030504040204" pitchFamily="50" charset="-128"/>
                <a:ea typeface="Meiryo UI" panose="020B0604030504040204" pitchFamily="50" charset="-128"/>
              </a:rPr>
              <a:t>・概要：地元</a:t>
            </a:r>
            <a:r>
              <a:rPr lang="en-US" altLang="ja-JP" sz="800" b="1" dirty="0">
                <a:solidFill>
                  <a:schemeClr val="bg1"/>
                </a:solidFill>
                <a:latin typeface="Meiryo UI" panose="020B0604030504040204" pitchFamily="50" charset="-128"/>
                <a:ea typeface="Meiryo UI" panose="020B0604030504040204" pitchFamily="50" charset="-128"/>
              </a:rPr>
              <a:t>J</a:t>
            </a:r>
            <a:r>
              <a:rPr lang="ja-JP" altLang="en-US" sz="800" b="1" dirty="0">
                <a:solidFill>
                  <a:schemeClr val="bg1"/>
                </a:solidFill>
                <a:latin typeface="Meiryo UI" panose="020B0604030504040204" pitchFamily="50" charset="-128"/>
                <a:ea typeface="Meiryo UI" panose="020B0604030504040204" pitchFamily="50" charset="-128"/>
              </a:rPr>
              <a:t>リーグチームと連携し、</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海ごみを意識した清掃活動を実施</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・目的：海ごみ問題無関心層への訴求</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・場所：大宮（大宮駅～</a:t>
            </a:r>
            <a:r>
              <a:rPr lang="en-US" altLang="ja-JP" sz="800" b="1" dirty="0">
                <a:solidFill>
                  <a:schemeClr val="bg1"/>
                </a:solidFill>
                <a:latin typeface="Meiryo UI" panose="020B0604030504040204" pitchFamily="50" charset="-128"/>
                <a:ea typeface="Meiryo UI" panose="020B0604030504040204" pitchFamily="50" charset="-128"/>
              </a:rPr>
              <a:t>NACK5</a:t>
            </a:r>
            <a:r>
              <a:rPr lang="ja-JP" altLang="en-US" sz="800" b="1" dirty="0">
                <a:solidFill>
                  <a:schemeClr val="bg1"/>
                </a:solidFill>
                <a:latin typeface="Meiryo UI" panose="020B0604030504040204" pitchFamily="50" charset="-128"/>
                <a:ea typeface="Meiryo UI" panose="020B0604030504040204" pitchFamily="50" charset="-128"/>
              </a:rPr>
              <a:t>スタジアム）</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・連携先：大宮アルディージャ</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・効果：</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rgbClr val="FFFF00"/>
                </a:solidFill>
                <a:latin typeface="Meiryo UI" panose="020B0604030504040204" pitchFamily="50" charset="-128"/>
                <a:ea typeface="Meiryo UI" panose="020B0604030504040204" pitchFamily="50" charset="-128"/>
              </a:rPr>
              <a:t>　</a:t>
            </a:r>
            <a:r>
              <a:rPr lang="ja-JP" altLang="en-US" sz="800" b="1" dirty="0">
                <a:solidFill>
                  <a:schemeClr val="bg1"/>
                </a:solidFill>
                <a:latin typeface="Meiryo UI" panose="020B0604030504040204" pitchFamily="50" charset="-128"/>
                <a:ea typeface="Meiryo UI" panose="020B0604030504040204" pitchFamily="50" charset="-128"/>
              </a:rPr>
              <a:t>清掃活動には企画に賛同した有志のサポーター</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が</a:t>
            </a:r>
            <a:r>
              <a:rPr lang="en-US" altLang="ja-JP" sz="800" b="1" dirty="0">
                <a:solidFill>
                  <a:schemeClr val="bg1"/>
                </a:solidFill>
                <a:latin typeface="Meiryo UI" panose="020B0604030504040204" pitchFamily="50" charset="-128"/>
                <a:ea typeface="Meiryo UI" panose="020B0604030504040204" pitchFamily="50" charset="-128"/>
              </a:rPr>
              <a:t>50</a:t>
            </a:r>
            <a:r>
              <a:rPr lang="ja-JP" altLang="en-US" sz="800" b="1" dirty="0">
                <a:solidFill>
                  <a:schemeClr val="bg1"/>
                </a:solidFill>
                <a:latin typeface="Meiryo UI" panose="020B0604030504040204" pitchFamily="50" charset="-128"/>
                <a:ea typeface="Meiryo UI" panose="020B0604030504040204" pitchFamily="50" charset="-128"/>
              </a:rPr>
              <a:t>名程度参加。大宮駅での講義からスタジ</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アムまでの清掃活動を実施した。また、当日の</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試合会場では約</a:t>
            </a:r>
            <a:r>
              <a:rPr lang="en-US" altLang="ja-JP" sz="800" b="1" dirty="0">
                <a:solidFill>
                  <a:schemeClr val="bg1"/>
                </a:solidFill>
                <a:latin typeface="Meiryo UI" panose="020B0604030504040204" pitchFamily="50" charset="-128"/>
                <a:ea typeface="Meiryo UI" panose="020B0604030504040204" pitchFamily="50" charset="-128"/>
              </a:rPr>
              <a:t>7,000</a:t>
            </a:r>
            <a:r>
              <a:rPr lang="ja-JP" altLang="en-US" sz="800" b="1" dirty="0">
                <a:solidFill>
                  <a:schemeClr val="bg1"/>
                </a:solidFill>
                <a:latin typeface="Meiryo UI" panose="020B0604030504040204" pitchFamily="50" charset="-128"/>
                <a:ea typeface="Meiryo UI" panose="020B0604030504040204" pitchFamily="50" charset="-128"/>
              </a:rPr>
              <a:t>人の来場者に対して、　</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清掃活動用のごみ袋及び</a:t>
            </a:r>
            <a:r>
              <a:rPr lang="en-US" altLang="ja-JP" sz="800" b="1" dirty="0">
                <a:solidFill>
                  <a:schemeClr val="bg1"/>
                </a:solidFill>
                <a:latin typeface="Meiryo UI" panose="020B0604030504040204" pitchFamily="50" charset="-128"/>
                <a:ea typeface="Meiryo UI" panose="020B0604030504040204" pitchFamily="50" charset="-128"/>
              </a:rPr>
              <a:t>CFB/</a:t>
            </a:r>
            <a:r>
              <a:rPr lang="ja-JP" altLang="en-US" sz="800" b="1" dirty="0">
                <a:solidFill>
                  <a:schemeClr val="bg1"/>
                </a:solidFill>
                <a:latin typeface="Meiryo UI" panose="020B0604030504040204" pitchFamily="50" charset="-128"/>
                <a:ea typeface="Meiryo UI" panose="020B0604030504040204" pitchFamily="50" charset="-128"/>
              </a:rPr>
              <a:t>アルディージャ　</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のコラボレーション啓発ステッカーを配布。大宮</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アルディージャが常時行っているクリーンアップ活</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　動でも</a:t>
            </a:r>
            <a:r>
              <a:rPr lang="en-US" altLang="ja-JP" sz="800" b="1" dirty="0">
                <a:solidFill>
                  <a:schemeClr val="bg1"/>
                </a:solidFill>
                <a:latin typeface="Meiryo UI" panose="020B0604030504040204" pitchFamily="50" charset="-128"/>
                <a:ea typeface="Meiryo UI" panose="020B0604030504040204" pitchFamily="50" charset="-128"/>
              </a:rPr>
              <a:t>CFB</a:t>
            </a:r>
            <a:r>
              <a:rPr lang="ja-JP" altLang="en-US" sz="800" b="1" dirty="0">
                <a:solidFill>
                  <a:schemeClr val="bg1"/>
                </a:solidFill>
                <a:latin typeface="Meiryo UI" panose="020B0604030504040204" pitchFamily="50" charset="-128"/>
                <a:ea typeface="Meiryo UI" panose="020B0604030504040204" pitchFamily="50" charset="-128"/>
              </a:rPr>
              <a:t>ロゴ入りごみ袋の使用を続けている。</a:t>
            </a:r>
            <a:endParaRPr lang="en-US" altLang="ja-JP" sz="800" b="1" dirty="0">
              <a:solidFill>
                <a:schemeClr val="bg1"/>
              </a:solidFill>
              <a:latin typeface="Meiryo UI" panose="020B0604030504040204" pitchFamily="50" charset="-128"/>
              <a:ea typeface="Meiryo UI" panose="020B0604030504040204" pitchFamily="50" charset="-128"/>
            </a:endParaRPr>
          </a:p>
        </p:txBody>
      </p:sp>
      <p:sp>
        <p:nvSpPr>
          <p:cNvPr id="65" name="二等辺三角形 64">
            <a:extLst>
              <a:ext uri="{FF2B5EF4-FFF2-40B4-BE49-F238E27FC236}">
                <a16:creationId xmlns:a16="http://schemas.microsoft.com/office/drawing/2014/main" id="{1E26A4B1-041C-A1F5-1892-199648166EA0}"/>
              </a:ext>
            </a:extLst>
          </p:cNvPr>
          <p:cNvSpPr/>
          <p:nvPr/>
        </p:nvSpPr>
        <p:spPr>
          <a:xfrm rot="10800000">
            <a:off x="3393747" y="4918747"/>
            <a:ext cx="339608" cy="154904"/>
          </a:xfrm>
          <a:prstGeom prs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二等辺三角形 65">
            <a:extLst>
              <a:ext uri="{FF2B5EF4-FFF2-40B4-BE49-F238E27FC236}">
                <a16:creationId xmlns:a16="http://schemas.microsoft.com/office/drawing/2014/main" id="{8E3B0D8B-A05D-95A1-F79D-5D873E9E18F2}"/>
              </a:ext>
            </a:extLst>
          </p:cNvPr>
          <p:cNvSpPr/>
          <p:nvPr/>
        </p:nvSpPr>
        <p:spPr>
          <a:xfrm rot="10800000">
            <a:off x="5694379" y="4916243"/>
            <a:ext cx="339608" cy="154904"/>
          </a:xfrm>
          <a:prstGeom prs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二等辺三角形 66">
            <a:extLst>
              <a:ext uri="{FF2B5EF4-FFF2-40B4-BE49-F238E27FC236}">
                <a16:creationId xmlns:a16="http://schemas.microsoft.com/office/drawing/2014/main" id="{A331F30E-09AB-FD6C-26BF-6919B71BAD8F}"/>
              </a:ext>
            </a:extLst>
          </p:cNvPr>
          <p:cNvSpPr/>
          <p:nvPr/>
        </p:nvSpPr>
        <p:spPr>
          <a:xfrm rot="10800000">
            <a:off x="8037744" y="4913739"/>
            <a:ext cx="339608" cy="154904"/>
          </a:xfrm>
          <a:prstGeom prs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A9C0A303-0557-36D9-23AF-DDD45B8664BD}"/>
              </a:ext>
            </a:extLst>
          </p:cNvPr>
          <p:cNvSpPr txBox="1"/>
          <p:nvPr/>
        </p:nvSpPr>
        <p:spPr>
          <a:xfrm>
            <a:off x="2445413" y="4335015"/>
            <a:ext cx="2294320" cy="537276"/>
          </a:xfrm>
          <a:prstGeom prst="rect">
            <a:avLst/>
          </a:prstGeom>
          <a:solidFill>
            <a:srgbClr val="002060">
              <a:alpha val="50000"/>
            </a:srgbClr>
          </a:solidFill>
          <a:ln w="19050">
            <a:noFill/>
          </a:ln>
        </p:spPr>
        <p:txBody>
          <a:bodyPr wrap="square" rtlCol="0" anchor="ctr" anchorCtr="0">
            <a:noAutofit/>
          </a:bodyPr>
          <a:lstStyle/>
          <a:p>
            <a:r>
              <a:rPr lang="ja-JP" altLang="en-US" sz="800" b="1" dirty="0">
                <a:solidFill>
                  <a:schemeClr val="bg1"/>
                </a:solidFill>
                <a:latin typeface="Meiryo UI" panose="020B0604030504040204" pitchFamily="50" charset="-128"/>
                <a:ea typeface="Meiryo UI" panose="020B0604030504040204" pitchFamily="50" charset="-128"/>
              </a:rPr>
              <a:t>■取り組み名</a:t>
            </a:r>
            <a:r>
              <a:rPr lang="en-US" altLang="ja-JP" sz="800" b="1" dirty="0">
                <a:solidFill>
                  <a:schemeClr val="bg1"/>
                </a:solidFill>
                <a:latin typeface="Meiryo UI" panose="020B0604030504040204" pitchFamily="50" charset="-128"/>
                <a:ea typeface="Meiryo UI" panose="020B0604030504040204" pitchFamily="50" charset="-128"/>
              </a:rPr>
              <a:t>:PARCO</a:t>
            </a:r>
            <a:r>
              <a:rPr lang="ja-JP" altLang="en-US" sz="800" b="1" dirty="0">
                <a:solidFill>
                  <a:schemeClr val="bg1"/>
                </a:solidFill>
                <a:latin typeface="Meiryo UI" panose="020B0604030504040204" pitchFamily="50" charset="-128"/>
                <a:ea typeface="Meiryo UI" panose="020B0604030504040204" pitchFamily="50" charset="-128"/>
              </a:rPr>
              <a:t>連携 アップサイクルイベント</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＜課題・背景＞</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埼玉県資源循環推進課及び</a:t>
            </a:r>
            <a:r>
              <a:rPr lang="en-US" altLang="ja-JP" sz="800" b="1" dirty="0">
                <a:solidFill>
                  <a:schemeClr val="bg1"/>
                </a:solidFill>
                <a:latin typeface="Meiryo UI" panose="020B0604030504040204" pitchFamily="50" charset="-128"/>
                <a:ea typeface="Meiryo UI" panose="020B0604030504040204" pitchFamily="50" charset="-128"/>
              </a:rPr>
              <a:t>PARCO</a:t>
            </a:r>
            <a:r>
              <a:rPr lang="ja-JP" altLang="en-US" sz="800" b="1" dirty="0">
                <a:solidFill>
                  <a:schemeClr val="bg1"/>
                </a:solidFill>
                <a:latin typeface="Meiryo UI" panose="020B0604030504040204" pitchFamily="50" charset="-128"/>
                <a:ea typeface="Meiryo UI" panose="020B0604030504040204" pitchFamily="50" charset="-128"/>
              </a:rPr>
              <a:t>と連携した</a:t>
            </a:r>
            <a:endParaRPr lang="en-US" altLang="ja-JP" sz="800" b="1" dirty="0">
              <a:solidFill>
                <a:schemeClr val="bg1"/>
              </a:solidFill>
              <a:latin typeface="Meiryo UI" panose="020B0604030504040204" pitchFamily="50" charset="-128"/>
              <a:ea typeface="Meiryo UI" panose="020B0604030504040204" pitchFamily="50" charset="-128"/>
            </a:endParaRPr>
          </a:p>
          <a:p>
            <a:r>
              <a:rPr lang="ja-JP" altLang="en-US" sz="800" b="1" dirty="0">
                <a:solidFill>
                  <a:schemeClr val="bg1"/>
                </a:solidFill>
                <a:latin typeface="Meiryo UI" panose="020B0604030504040204" pitchFamily="50" charset="-128"/>
                <a:ea typeface="Meiryo UI" panose="020B0604030504040204" pitchFamily="50" charset="-128"/>
              </a:rPr>
              <a:t>参加型「海洋ごみ問題」意識向上イベント実施</a:t>
            </a:r>
            <a:endParaRPr lang="en-US" altLang="ja-JP" sz="800" b="1" dirty="0">
              <a:solidFill>
                <a:schemeClr val="bg1"/>
              </a:solidFill>
              <a:latin typeface="Meiryo UI" panose="020B0604030504040204" pitchFamily="50" charset="-128"/>
              <a:ea typeface="Meiryo UI" panose="020B0604030504040204" pitchFamily="50" charset="-128"/>
            </a:endParaRPr>
          </a:p>
        </p:txBody>
      </p:sp>
      <p:grpSp>
        <p:nvGrpSpPr>
          <p:cNvPr id="26" name="グループ化 25"/>
          <p:cNvGrpSpPr/>
          <p:nvPr/>
        </p:nvGrpSpPr>
        <p:grpSpPr>
          <a:xfrm>
            <a:off x="2376620" y="9275849"/>
            <a:ext cx="1746544" cy="1518924"/>
            <a:chOff x="-3708515" y="3688320"/>
            <a:chExt cx="9602228" cy="8574257"/>
          </a:xfrm>
        </p:grpSpPr>
        <p:pic>
          <p:nvPicPr>
            <p:cNvPr id="25" name="図 24"/>
            <p:cNvPicPr>
              <a:picLocks noChangeAspect="1"/>
            </p:cNvPicPr>
            <p:nvPr/>
          </p:nvPicPr>
          <p:blipFill rotWithShape="1">
            <a:blip r:embed="rId5">
              <a:extLst>
                <a:ext uri="{28A0092B-C50C-407E-A947-70E740481C1C}">
                  <a14:useLocalDpi xmlns:a14="http://schemas.microsoft.com/office/drawing/2010/main" val="0"/>
                </a:ext>
              </a:extLst>
            </a:blip>
            <a:srcRect b="92480"/>
            <a:stretch/>
          </p:blipFill>
          <p:spPr>
            <a:xfrm>
              <a:off x="-3708515" y="3688320"/>
              <a:ext cx="9601200" cy="810528"/>
            </a:xfrm>
            <a:prstGeom prst="rect">
              <a:avLst/>
            </a:prstGeom>
            <a:ln>
              <a:solidFill>
                <a:schemeClr val="tx1">
                  <a:lumMod val="65000"/>
                  <a:lumOff val="35000"/>
                </a:schemeClr>
              </a:solidFill>
            </a:ln>
          </p:spPr>
        </p:pic>
        <p:pic>
          <p:nvPicPr>
            <p:cNvPr id="84" name="図 83"/>
            <p:cNvPicPr>
              <a:picLocks noChangeAspect="1"/>
            </p:cNvPicPr>
            <p:nvPr/>
          </p:nvPicPr>
          <p:blipFill rotWithShape="1">
            <a:blip r:embed="rId5">
              <a:extLst>
                <a:ext uri="{28A0092B-C50C-407E-A947-70E740481C1C}">
                  <a14:useLocalDpi xmlns:a14="http://schemas.microsoft.com/office/drawing/2010/main" val="0"/>
                </a:ext>
              </a:extLst>
            </a:blip>
            <a:srcRect t="27882"/>
            <a:stretch/>
          </p:blipFill>
          <p:spPr>
            <a:xfrm>
              <a:off x="-3707487" y="4489773"/>
              <a:ext cx="9601200" cy="7772804"/>
            </a:xfrm>
            <a:prstGeom prst="rect">
              <a:avLst/>
            </a:prstGeom>
            <a:ln>
              <a:solidFill>
                <a:schemeClr val="tx1">
                  <a:lumMod val="65000"/>
                  <a:lumOff val="35000"/>
                </a:schemeClr>
              </a:solidFill>
            </a:ln>
          </p:spPr>
        </p:pic>
      </p:grpSp>
      <p:sp>
        <p:nvSpPr>
          <p:cNvPr id="85" name="テキスト ボックス 84">
            <a:extLst>
              <a:ext uri="{FF2B5EF4-FFF2-40B4-BE49-F238E27FC236}">
                <a16:creationId xmlns:a16="http://schemas.microsoft.com/office/drawing/2014/main" id="{C211D0A1-8983-4F5F-BDB5-95509FFC6421}"/>
              </a:ext>
            </a:extLst>
          </p:cNvPr>
          <p:cNvSpPr txBox="1"/>
          <p:nvPr/>
        </p:nvSpPr>
        <p:spPr>
          <a:xfrm>
            <a:off x="4356380" y="10813710"/>
            <a:ext cx="3004151" cy="707886"/>
          </a:xfrm>
          <a:prstGeom prst="rect">
            <a:avLst/>
          </a:prstGeom>
          <a:noFill/>
        </p:spPr>
        <p:txBody>
          <a:bodyPr wrap="square" rtlCol="0">
            <a:spAutoFit/>
          </a:bodyPr>
          <a:lstStyle/>
          <a:p>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●サッカークラブ連携清掃活動</a:t>
            </a:r>
            <a:endPar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endParaRPr>
          </a:p>
          <a:p>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　大宮アルディージャ公式</a:t>
            </a:r>
            <a:r>
              <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rPr>
              <a:t>HP</a:t>
            </a:r>
          </a:p>
          <a:p>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（実施レポートという形でイベントの様子含めて露出）</a:t>
            </a:r>
            <a:endPar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endParaRPr>
          </a:p>
          <a:p>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　財経新聞、エキサイトニュース等で掲載</a:t>
            </a:r>
          </a:p>
        </p:txBody>
      </p:sp>
      <p:grpSp>
        <p:nvGrpSpPr>
          <p:cNvPr id="30" name="グループ化 29"/>
          <p:cNvGrpSpPr/>
          <p:nvPr/>
        </p:nvGrpSpPr>
        <p:grpSpPr>
          <a:xfrm>
            <a:off x="396860" y="9281657"/>
            <a:ext cx="1746544" cy="1526820"/>
            <a:chOff x="370596" y="9449745"/>
            <a:chExt cx="1530871" cy="1338280"/>
          </a:xfrm>
        </p:grpSpPr>
        <p:pic>
          <p:nvPicPr>
            <p:cNvPr id="28" name="図 27">
              <a:extLst>
                <a:ext uri="{FF2B5EF4-FFF2-40B4-BE49-F238E27FC236}">
                  <a16:creationId xmlns:a16="http://schemas.microsoft.com/office/drawing/2014/main" id="{AD0C21CA-DC0C-40C2-9F21-4456194B48A9}"/>
                </a:ext>
              </a:extLst>
            </p:cNvPr>
            <p:cNvPicPr>
              <a:picLocks noChangeAspect="1"/>
            </p:cNvPicPr>
            <p:nvPr/>
          </p:nvPicPr>
          <p:blipFill>
            <a:blip r:embed="rId6"/>
            <a:stretch>
              <a:fillRect/>
            </a:stretch>
          </p:blipFill>
          <p:spPr>
            <a:xfrm>
              <a:off x="370596" y="9571404"/>
              <a:ext cx="1530871" cy="1216621"/>
            </a:xfrm>
            <a:prstGeom prst="rect">
              <a:avLst/>
            </a:prstGeom>
            <a:ln>
              <a:solidFill>
                <a:schemeClr val="tx1">
                  <a:lumMod val="65000"/>
                  <a:lumOff val="35000"/>
                </a:schemeClr>
              </a:solidFill>
            </a:ln>
          </p:spPr>
        </p:pic>
        <p:pic>
          <p:nvPicPr>
            <p:cNvPr id="29" name="図 28"/>
            <p:cNvPicPr>
              <a:picLocks noChangeAspect="1"/>
            </p:cNvPicPr>
            <p:nvPr/>
          </p:nvPicPr>
          <p:blipFill>
            <a:blip r:embed="rId7"/>
            <a:stretch>
              <a:fillRect/>
            </a:stretch>
          </p:blipFill>
          <p:spPr>
            <a:xfrm>
              <a:off x="370596" y="9449745"/>
              <a:ext cx="1530871" cy="121659"/>
            </a:xfrm>
            <a:prstGeom prst="rect">
              <a:avLst/>
            </a:prstGeom>
            <a:ln>
              <a:solidFill>
                <a:schemeClr val="tx1">
                  <a:lumMod val="65000"/>
                  <a:lumOff val="35000"/>
                </a:schemeClr>
              </a:solidFill>
            </a:ln>
          </p:spPr>
        </p:pic>
      </p:grpSp>
      <p:sp>
        <p:nvSpPr>
          <p:cNvPr id="87" name="テキスト ボックス 86">
            <a:extLst>
              <a:ext uri="{FF2B5EF4-FFF2-40B4-BE49-F238E27FC236}">
                <a16:creationId xmlns:a16="http://schemas.microsoft.com/office/drawing/2014/main" id="{C211D0A1-8983-4F5F-BDB5-95509FFC6421}"/>
              </a:ext>
            </a:extLst>
          </p:cNvPr>
          <p:cNvSpPr txBox="1"/>
          <p:nvPr/>
        </p:nvSpPr>
        <p:spPr>
          <a:xfrm>
            <a:off x="304905" y="11004476"/>
            <a:ext cx="1828796" cy="646331"/>
          </a:xfrm>
          <a:prstGeom prst="rect">
            <a:avLst/>
          </a:prstGeom>
          <a:noFill/>
        </p:spPr>
        <p:txBody>
          <a:bodyPr wrap="square" rtlCol="0">
            <a:spAutoFit/>
          </a:bodyPr>
          <a:lstStyle/>
          <a:p>
            <a:r>
              <a:rPr lang="ja-JP" altLang="en-US" sz="900" b="1" dirty="0">
                <a:solidFill>
                  <a:schemeClr val="tx1">
                    <a:lumMod val="85000"/>
                    <a:lumOff val="15000"/>
                  </a:schemeClr>
                </a:solidFill>
                <a:latin typeface="Yu Gothic UI" panose="020B0500000000000000" pitchFamily="50" charset="-128"/>
                <a:ea typeface="Yu Gothic UI" panose="020B0500000000000000" pitchFamily="50" charset="-128"/>
              </a:rPr>
              <a:t>●コラボ商品「ギラギラ君」</a:t>
            </a:r>
            <a:endParaRPr lang="en-US" altLang="ja-JP" sz="900" b="1" dirty="0">
              <a:solidFill>
                <a:schemeClr val="tx1">
                  <a:lumMod val="85000"/>
                  <a:lumOff val="15000"/>
                </a:schemeClr>
              </a:solidFill>
              <a:latin typeface="Yu Gothic UI" panose="020B0500000000000000" pitchFamily="50" charset="-128"/>
              <a:ea typeface="Yu Gothic UI" panose="020B0500000000000000" pitchFamily="50" charset="-128"/>
            </a:endParaRPr>
          </a:p>
          <a:p>
            <a:r>
              <a:rPr lang="ja-JP" altLang="en-US" sz="900" b="1" dirty="0">
                <a:solidFill>
                  <a:schemeClr val="tx1">
                    <a:lumMod val="85000"/>
                    <a:lumOff val="15000"/>
                  </a:schemeClr>
                </a:solidFill>
                <a:latin typeface="Yu Gothic UI" panose="020B0500000000000000" pitchFamily="50" charset="-128"/>
                <a:ea typeface="Yu Gothic UI" panose="020B0500000000000000" pitchFamily="50" charset="-128"/>
              </a:rPr>
              <a:t>　時事通信、朝日新聞デジタル等</a:t>
            </a:r>
            <a:endParaRPr lang="en-US" altLang="ja-JP" sz="900" b="1" dirty="0">
              <a:solidFill>
                <a:schemeClr val="tx1">
                  <a:lumMod val="85000"/>
                  <a:lumOff val="15000"/>
                </a:schemeClr>
              </a:solidFill>
              <a:latin typeface="Yu Gothic UI" panose="020B0500000000000000" pitchFamily="50" charset="-128"/>
              <a:ea typeface="Yu Gothic UI" panose="020B0500000000000000" pitchFamily="50" charset="-128"/>
            </a:endParaRPr>
          </a:p>
          <a:p>
            <a:r>
              <a:rPr lang="ja-JP" altLang="en-US" sz="900" b="1" dirty="0">
                <a:solidFill>
                  <a:schemeClr val="tx1">
                    <a:lumMod val="85000"/>
                    <a:lumOff val="15000"/>
                  </a:schemeClr>
                </a:solidFill>
                <a:latin typeface="Yu Gothic UI" panose="020B0500000000000000" pitchFamily="50" charset="-128"/>
                <a:ea typeface="Yu Gothic UI" panose="020B0500000000000000" pitchFamily="50" charset="-128"/>
              </a:rPr>
              <a:t>　各媒体で掲載。また、販売開始　　　</a:t>
            </a:r>
            <a:endParaRPr lang="en-US" altLang="ja-JP" sz="900" b="1" dirty="0">
              <a:solidFill>
                <a:schemeClr val="tx1">
                  <a:lumMod val="85000"/>
                  <a:lumOff val="15000"/>
                </a:schemeClr>
              </a:solidFill>
              <a:latin typeface="Yu Gothic UI" panose="020B0500000000000000" pitchFamily="50" charset="-128"/>
              <a:ea typeface="Yu Gothic UI" panose="020B0500000000000000" pitchFamily="50" charset="-128"/>
            </a:endParaRPr>
          </a:p>
          <a:p>
            <a:r>
              <a:rPr lang="ja-JP" altLang="en-US" sz="900" b="1" dirty="0">
                <a:solidFill>
                  <a:schemeClr val="tx1">
                    <a:lumMod val="85000"/>
                    <a:lumOff val="15000"/>
                  </a:schemeClr>
                </a:solidFill>
                <a:latin typeface="Yu Gothic UI" panose="020B0500000000000000" pitchFamily="50" charset="-128"/>
                <a:ea typeface="Yu Gothic UI" panose="020B0500000000000000" pitchFamily="50" charset="-128"/>
              </a:rPr>
              <a:t>　からラジオ</a:t>
            </a:r>
            <a:r>
              <a:rPr lang="en-US" altLang="ja-JP" sz="900" b="1" dirty="0">
                <a:solidFill>
                  <a:schemeClr val="tx1">
                    <a:lumMod val="85000"/>
                    <a:lumOff val="15000"/>
                  </a:schemeClr>
                </a:solidFill>
                <a:latin typeface="Yu Gothic UI" panose="020B0500000000000000" pitchFamily="50" charset="-128"/>
                <a:ea typeface="Yu Gothic UI" panose="020B0500000000000000" pitchFamily="50" charset="-128"/>
              </a:rPr>
              <a:t>CM100</a:t>
            </a:r>
            <a:r>
              <a:rPr lang="ja-JP" altLang="en-US" sz="900" b="1" dirty="0">
                <a:solidFill>
                  <a:schemeClr val="tx1">
                    <a:lumMod val="85000"/>
                    <a:lumOff val="15000"/>
                  </a:schemeClr>
                </a:solidFill>
                <a:latin typeface="Yu Gothic UI" panose="020B0500000000000000" pitchFamily="50" charset="-128"/>
                <a:ea typeface="Yu Gothic UI" panose="020B0500000000000000" pitchFamily="50" charset="-128"/>
              </a:rPr>
              <a:t>本以上放送中。</a:t>
            </a:r>
            <a:endParaRPr lang="en-US" altLang="ja-JP" sz="900" b="1" dirty="0">
              <a:solidFill>
                <a:schemeClr val="tx1">
                  <a:lumMod val="85000"/>
                  <a:lumOff val="15000"/>
                </a:schemeClr>
              </a:solidFill>
              <a:latin typeface="Yu Gothic UI" panose="020B0500000000000000" pitchFamily="50" charset="-128"/>
              <a:ea typeface="Yu Gothic UI" panose="020B0500000000000000" pitchFamily="50" charset="-128"/>
            </a:endParaRPr>
          </a:p>
        </p:txBody>
      </p:sp>
      <p:pic>
        <p:nvPicPr>
          <p:cNvPr id="45" name="Picture 2" descr="NACK5【FM 79.5MHz】 (@fm_nack5) / Twitter">
            <a:extLst>
              <a:ext uri="{FF2B5EF4-FFF2-40B4-BE49-F238E27FC236}">
                <a16:creationId xmlns:a16="http://schemas.microsoft.com/office/drawing/2014/main" id="{C59DD3C0-A3D8-4A5B-92D3-7342ED2AB3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9141" y="9263611"/>
            <a:ext cx="1636811" cy="1636811"/>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a:extLst>
              <a:ext uri="{FF2B5EF4-FFF2-40B4-BE49-F238E27FC236}">
                <a16:creationId xmlns:a16="http://schemas.microsoft.com/office/drawing/2014/main" id="{90F0EBA4-48D3-47DA-9155-AC1E17B05A52}"/>
              </a:ext>
            </a:extLst>
          </p:cNvPr>
          <p:cNvSpPr txBox="1"/>
          <p:nvPr/>
        </p:nvSpPr>
        <p:spPr>
          <a:xfrm>
            <a:off x="7199434" y="10823684"/>
            <a:ext cx="2262537" cy="553998"/>
          </a:xfrm>
          <a:prstGeom prst="rect">
            <a:avLst/>
          </a:prstGeom>
          <a:noFill/>
        </p:spPr>
        <p:txBody>
          <a:bodyPr wrap="square" rtlCol="0">
            <a:spAutoFit/>
          </a:bodyPr>
          <a:lstStyle/>
          <a:p>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a:t>
            </a:r>
            <a:r>
              <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rPr>
              <a:t>PARCO</a:t>
            </a:r>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アップサイクルイベントや</a:t>
            </a:r>
            <a:endPar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endParaRPr>
          </a:p>
          <a:p>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　各種清掃活動の募集・告知は、</a:t>
            </a:r>
            <a:endPar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endParaRPr>
          </a:p>
          <a:p>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　</a:t>
            </a:r>
            <a:r>
              <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rPr>
              <a:t>FM NACK5</a:t>
            </a:r>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ラジオ</a:t>
            </a:r>
            <a:r>
              <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rPr>
              <a:t>CM</a:t>
            </a:r>
            <a:r>
              <a:rPr lang="ja-JP" altLang="en-US" sz="1000" b="1" dirty="0" err="1">
                <a:solidFill>
                  <a:schemeClr val="tx1">
                    <a:lumMod val="85000"/>
                    <a:lumOff val="15000"/>
                  </a:schemeClr>
                </a:solidFill>
                <a:latin typeface="Yu Gothic UI" panose="020B0500000000000000" pitchFamily="50" charset="-128"/>
                <a:ea typeface="Yu Gothic UI" panose="020B0500000000000000" pitchFamily="50" charset="-128"/>
              </a:rPr>
              <a:t>にて</a:t>
            </a:r>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随時告知。</a:t>
            </a:r>
            <a:endPar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endParaRPr>
          </a:p>
        </p:txBody>
      </p:sp>
      <p:pic>
        <p:nvPicPr>
          <p:cNvPr id="9" name="図 8">
            <a:extLst>
              <a:ext uri="{FF2B5EF4-FFF2-40B4-BE49-F238E27FC236}">
                <a16:creationId xmlns:a16="http://schemas.microsoft.com/office/drawing/2014/main" id="{8B7CC97E-F013-49D2-8356-00EE529E13DB}"/>
              </a:ext>
            </a:extLst>
          </p:cNvPr>
          <p:cNvPicPr>
            <a:picLocks noChangeAspect="1"/>
          </p:cNvPicPr>
          <p:nvPr/>
        </p:nvPicPr>
        <p:blipFill>
          <a:blip r:embed="rId9"/>
          <a:stretch>
            <a:fillRect/>
          </a:stretch>
        </p:blipFill>
        <p:spPr>
          <a:xfrm>
            <a:off x="30480" y="5272294"/>
            <a:ext cx="2377646" cy="1371719"/>
          </a:xfrm>
          <a:prstGeom prst="rect">
            <a:avLst/>
          </a:prstGeom>
        </p:spPr>
      </p:pic>
      <p:pic>
        <p:nvPicPr>
          <p:cNvPr id="12" name="図 11">
            <a:extLst>
              <a:ext uri="{FF2B5EF4-FFF2-40B4-BE49-F238E27FC236}">
                <a16:creationId xmlns:a16="http://schemas.microsoft.com/office/drawing/2014/main" id="{AA8CAFBB-F695-44F0-AF87-1AEDFB01DE6B}"/>
              </a:ext>
            </a:extLst>
          </p:cNvPr>
          <p:cNvPicPr>
            <a:picLocks noChangeAspect="1"/>
          </p:cNvPicPr>
          <p:nvPr/>
        </p:nvPicPr>
        <p:blipFill>
          <a:blip r:embed="rId10"/>
          <a:stretch>
            <a:fillRect/>
          </a:stretch>
        </p:blipFill>
        <p:spPr>
          <a:xfrm>
            <a:off x="2490150" y="5276155"/>
            <a:ext cx="2249583" cy="1365354"/>
          </a:xfrm>
          <a:prstGeom prst="rect">
            <a:avLst/>
          </a:prstGeom>
        </p:spPr>
      </p:pic>
      <p:pic>
        <p:nvPicPr>
          <p:cNvPr id="13" name="図 12">
            <a:extLst>
              <a:ext uri="{FF2B5EF4-FFF2-40B4-BE49-F238E27FC236}">
                <a16:creationId xmlns:a16="http://schemas.microsoft.com/office/drawing/2014/main" id="{FFE4D481-C7F2-4DEA-A685-460EF9140F91}"/>
              </a:ext>
            </a:extLst>
          </p:cNvPr>
          <p:cNvPicPr>
            <a:picLocks noChangeAspect="1"/>
          </p:cNvPicPr>
          <p:nvPr/>
        </p:nvPicPr>
        <p:blipFill>
          <a:blip r:embed="rId11"/>
          <a:stretch>
            <a:fillRect/>
          </a:stretch>
        </p:blipFill>
        <p:spPr>
          <a:xfrm>
            <a:off x="4787517" y="5276155"/>
            <a:ext cx="2294320" cy="1413352"/>
          </a:xfrm>
          <a:prstGeom prst="rect">
            <a:avLst/>
          </a:prstGeom>
        </p:spPr>
      </p:pic>
      <p:pic>
        <p:nvPicPr>
          <p:cNvPr id="23" name="図 22">
            <a:extLst>
              <a:ext uri="{FF2B5EF4-FFF2-40B4-BE49-F238E27FC236}">
                <a16:creationId xmlns:a16="http://schemas.microsoft.com/office/drawing/2014/main" id="{3CF2EB8F-87DF-4DF0-B29B-ECD991C73FC5}"/>
              </a:ext>
            </a:extLst>
          </p:cNvPr>
          <p:cNvPicPr>
            <a:picLocks noChangeAspect="1"/>
          </p:cNvPicPr>
          <p:nvPr/>
        </p:nvPicPr>
        <p:blipFill>
          <a:blip r:embed="rId12"/>
          <a:stretch>
            <a:fillRect/>
          </a:stretch>
        </p:blipFill>
        <p:spPr>
          <a:xfrm>
            <a:off x="7065962" y="5276154"/>
            <a:ext cx="2365453" cy="1426588"/>
          </a:xfrm>
          <a:prstGeom prst="rect">
            <a:avLst/>
          </a:prstGeom>
        </p:spPr>
      </p:pic>
    </p:spTree>
    <p:extLst>
      <p:ext uri="{BB962C8B-B14F-4D97-AF65-F5344CB8AC3E}">
        <p14:creationId xmlns:p14="http://schemas.microsoft.com/office/powerpoint/2010/main" val="714571050"/>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6771</TotalTime>
  <Words>1137</Words>
  <Application>Microsoft Office PowerPoint</Application>
  <PresentationFormat>A3 297x420 mm</PresentationFormat>
  <Paragraphs>96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Yu Gothic UI</vt:lpstr>
      <vt:lpstr>Yu Gothic UI Semibold</vt:lpstr>
      <vt:lpstr>游ゴシック</vt:lpstr>
      <vt:lpstr>Arial</vt:lpstr>
      <vt:lpstr>Verdana</vt:lpstr>
      <vt:lpstr>ホワイト</vt:lpstr>
      <vt:lpstr>PowerPoint プレゼンテーション</vt:lpstr>
    </vt:vector>
  </TitlesOfParts>
  <Company>環境メディアフォーラム</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里村 真菜美</dc:creator>
  <cp:lastModifiedBy>NACK5</cp:lastModifiedBy>
  <cp:revision>150</cp:revision>
  <cp:lastPrinted>2022-11-15T02:52:25Z</cp:lastPrinted>
  <dcterms:created xsi:type="dcterms:W3CDTF">2017-10-20T06:50:39Z</dcterms:created>
  <dcterms:modified xsi:type="dcterms:W3CDTF">2023-04-11T08:22:21Z</dcterms:modified>
</cp:coreProperties>
</file>