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40"/>
  </p:notesMasterIdLst>
  <p:sldIdLst>
    <p:sldId id="256" r:id="rId2"/>
    <p:sldId id="291" r:id="rId3"/>
    <p:sldId id="312" r:id="rId4"/>
    <p:sldId id="325" r:id="rId5"/>
    <p:sldId id="313" r:id="rId6"/>
    <p:sldId id="318" r:id="rId7"/>
    <p:sldId id="317" r:id="rId8"/>
    <p:sldId id="319" r:id="rId9"/>
    <p:sldId id="320" r:id="rId10"/>
    <p:sldId id="322" r:id="rId11"/>
    <p:sldId id="259" r:id="rId12"/>
    <p:sldId id="300" r:id="rId13"/>
    <p:sldId id="323" r:id="rId14"/>
    <p:sldId id="303" r:id="rId15"/>
    <p:sldId id="324" r:id="rId16"/>
    <p:sldId id="304" r:id="rId17"/>
    <p:sldId id="261" r:id="rId18"/>
    <p:sldId id="266" r:id="rId19"/>
    <p:sldId id="294" r:id="rId20"/>
    <p:sldId id="295" r:id="rId21"/>
    <p:sldId id="296" r:id="rId22"/>
    <p:sldId id="257" r:id="rId23"/>
    <p:sldId id="297" r:id="rId24"/>
    <p:sldId id="299" r:id="rId25"/>
    <p:sldId id="340" r:id="rId26"/>
    <p:sldId id="328" r:id="rId27"/>
    <p:sldId id="329" r:id="rId28"/>
    <p:sldId id="332" r:id="rId29"/>
    <p:sldId id="331" r:id="rId30"/>
    <p:sldId id="326" r:id="rId31"/>
    <p:sldId id="333" r:id="rId32"/>
    <p:sldId id="334" r:id="rId33"/>
    <p:sldId id="342" r:id="rId34"/>
    <p:sldId id="341" r:id="rId35"/>
    <p:sldId id="344" r:id="rId36"/>
    <p:sldId id="306" r:id="rId37"/>
    <p:sldId id="338" r:id="rId38"/>
    <p:sldId id="337" r:id="rId39"/>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0000"/>
    <a:srgbClr val="0000FF"/>
    <a:srgbClr val="979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7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ingo%20Kato\Documents\Experiments\Coronavirus\20210219,%20&#19990;&#30028;&#21508;&#22269;&#12398;&#22577;&#21578;&#24460;&#27515;&#20129;&#26399;&#38291;.xlsm"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報告後死亡期間とGDP!$J$1</c:f>
              <c:strCache>
                <c:ptCount val="1"/>
                <c:pt idx="0">
                  <c:v>YR2019</c:v>
                </c:pt>
              </c:strCache>
            </c:strRef>
          </c:tx>
          <c:spPr>
            <a:ln w="19050" cap="rnd">
              <a:noFill/>
              <a:round/>
            </a:ln>
            <a:effectLst/>
          </c:spPr>
          <c:marker>
            <c:symbol val="circle"/>
            <c:size val="8"/>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0"/>
            <c:trendlineLbl>
              <c:layout>
                <c:manualLayout>
                  <c:x val="-4.4217430550228653E-3"/>
                  <c:y val="-2.4327860366063894E-2"/>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rendlineLbl>
          </c:trendline>
          <c:xVal>
            <c:numRef>
              <c:f>報告後死亡期間とGDP!$I$2:$I$148</c:f>
              <c:numCache>
                <c:formatCode>General</c:formatCode>
                <c:ptCount val="147"/>
                <c:pt idx="0">
                  <c:v>30</c:v>
                </c:pt>
                <c:pt idx="1">
                  <c:v>29</c:v>
                </c:pt>
                <c:pt idx="2">
                  <c:v>27</c:v>
                </c:pt>
                <c:pt idx="3">
                  <c:v>26</c:v>
                </c:pt>
                <c:pt idx="4">
                  <c:v>25</c:v>
                </c:pt>
                <c:pt idx="5">
                  <c:v>25</c:v>
                </c:pt>
                <c:pt idx="6">
                  <c:v>24</c:v>
                </c:pt>
                <c:pt idx="7">
                  <c:v>24</c:v>
                </c:pt>
                <c:pt idx="8">
                  <c:v>23</c:v>
                </c:pt>
                <c:pt idx="9">
                  <c:v>23</c:v>
                </c:pt>
                <c:pt idx="10">
                  <c:v>23</c:v>
                </c:pt>
                <c:pt idx="11">
                  <c:v>22</c:v>
                </c:pt>
                <c:pt idx="12">
                  <c:v>22</c:v>
                </c:pt>
                <c:pt idx="13">
                  <c:v>22</c:v>
                </c:pt>
                <c:pt idx="14">
                  <c:v>22</c:v>
                </c:pt>
                <c:pt idx="15">
                  <c:v>21</c:v>
                </c:pt>
                <c:pt idx="16">
                  <c:v>21</c:v>
                </c:pt>
                <c:pt idx="17">
                  <c:v>20</c:v>
                </c:pt>
                <c:pt idx="18">
                  <c:v>20</c:v>
                </c:pt>
                <c:pt idx="19">
                  <c:v>19</c:v>
                </c:pt>
                <c:pt idx="20">
                  <c:v>19</c:v>
                </c:pt>
                <c:pt idx="21">
                  <c:v>19</c:v>
                </c:pt>
                <c:pt idx="22">
                  <c:v>18</c:v>
                </c:pt>
                <c:pt idx="23">
                  <c:v>18</c:v>
                </c:pt>
                <c:pt idx="24">
                  <c:v>17</c:v>
                </c:pt>
                <c:pt idx="25">
                  <c:v>17</c:v>
                </c:pt>
                <c:pt idx="26">
                  <c:v>17</c:v>
                </c:pt>
                <c:pt idx="27">
                  <c:v>16</c:v>
                </c:pt>
                <c:pt idx="28">
                  <c:v>16</c:v>
                </c:pt>
                <c:pt idx="29">
                  <c:v>16</c:v>
                </c:pt>
                <c:pt idx="30">
                  <c:v>16</c:v>
                </c:pt>
                <c:pt idx="31">
                  <c:v>16</c:v>
                </c:pt>
                <c:pt idx="32">
                  <c:v>16</c:v>
                </c:pt>
                <c:pt idx="33">
                  <c:v>16</c:v>
                </c:pt>
                <c:pt idx="34">
                  <c:v>16</c:v>
                </c:pt>
                <c:pt idx="35">
                  <c:v>15</c:v>
                </c:pt>
                <c:pt idx="36">
                  <c:v>15</c:v>
                </c:pt>
                <c:pt idx="37">
                  <c:v>15</c:v>
                </c:pt>
                <c:pt idx="38">
                  <c:v>15</c:v>
                </c:pt>
                <c:pt idx="39">
                  <c:v>15</c:v>
                </c:pt>
                <c:pt idx="40">
                  <c:v>15</c:v>
                </c:pt>
                <c:pt idx="41">
                  <c:v>15</c:v>
                </c:pt>
                <c:pt idx="42">
                  <c:v>14</c:v>
                </c:pt>
                <c:pt idx="43">
                  <c:v>14</c:v>
                </c:pt>
                <c:pt idx="44">
                  <c:v>14</c:v>
                </c:pt>
                <c:pt idx="45">
                  <c:v>14</c:v>
                </c:pt>
                <c:pt idx="46">
                  <c:v>13</c:v>
                </c:pt>
                <c:pt idx="47">
                  <c:v>13</c:v>
                </c:pt>
                <c:pt idx="48">
                  <c:v>13</c:v>
                </c:pt>
                <c:pt idx="49">
                  <c:v>13</c:v>
                </c:pt>
                <c:pt idx="50">
                  <c:v>13</c:v>
                </c:pt>
                <c:pt idx="51">
                  <c:v>13</c:v>
                </c:pt>
                <c:pt idx="52">
                  <c:v>12</c:v>
                </c:pt>
                <c:pt idx="53">
                  <c:v>12</c:v>
                </c:pt>
                <c:pt idx="54">
                  <c:v>12</c:v>
                </c:pt>
                <c:pt idx="55">
                  <c:v>11</c:v>
                </c:pt>
                <c:pt idx="56">
                  <c:v>11</c:v>
                </c:pt>
                <c:pt idx="57">
                  <c:v>11</c:v>
                </c:pt>
                <c:pt idx="58">
                  <c:v>10</c:v>
                </c:pt>
                <c:pt idx="59">
                  <c:v>10</c:v>
                </c:pt>
                <c:pt idx="60">
                  <c:v>10</c:v>
                </c:pt>
                <c:pt idx="61">
                  <c:v>10</c:v>
                </c:pt>
                <c:pt idx="62">
                  <c:v>9</c:v>
                </c:pt>
                <c:pt idx="63">
                  <c:v>9</c:v>
                </c:pt>
                <c:pt idx="64">
                  <c:v>9</c:v>
                </c:pt>
                <c:pt idx="65">
                  <c:v>9</c:v>
                </c:pt>
                <c:pt idx="66">
                  <c:v>9</c:v>
                </c:pt>
                <c:pt idx="67">
                  <c:v>9</c:v>
                </c:pt>
                <c:pt idx="68">
                  <c:v>9</c:v>
                </c:pt>
                <c:pt idx="69">
                  <c:v>9</c:v>
                </c:pt>
                <c:pt idx="70">
                  <c:v>9</c:v>
                </c:pt>
                <c:pt idx="71">
                  <c:v>8</c:v>
                </c:pt>
                <c:pt idx="72">
                  <c:v>8</c:v>
                </c:pt>
                <c:pt idx="73">
                  <c:v>8</c:v>
                </c:pt>
                <c:pt idx="74">
                  <c:v>8</c:v>
                </c:pt>
                <c:pt idx="75">
                  <c:v>7</c:v>
                </c:pt>
                <c:pt idx="76">
                  <c:v>7</c:v>
                </c:pt>
                <c:pt idx="77">
                  <c:v>7</c:v>
                </c:pt>
                <c:pt idx="78">
                  <c:v>7</c:v>
                </c:pt>
                <c:pt idx="79">
                  <c:v>7</c:v>
                </c:pt>
                <c:pt idx="80">
                  <c:v>7</c:v>
                </c:pt>
                <c:pt idx="81">
                  <c:v>7</c:v>
                </c:pt>
                <c:pt idx="82">
                  <c:v>7</c:v>
                </c:pt>
                <c:pt idx="83">
                  <c:v>6</c:v>
                </c:pt>
                <c:pt idx="84">
                  <c:v>6</c:v>
                </c:pt>
                <c:pt idx="85">
                  <c:v>6</c:v>
                </c:pt>
                <c:pt idx="86">
                  <c:v>6</c:v>
                </c:pt>
                <c:pt idx="87">
                  <c:v>5</c:v>
                </c:pt>
                <c:pt idx="88">
                  <c:v>5</c:v>
                </c:pt>
                <c:pt idx="89">
                  <c:v>5</c:v>
                </c:pt>
                <c:pt idx="90">
                  <c:v>5</c:v>
                </c:pt>
                <c:pt idx="91">
                  <c:v>5</c:v>
                </c:pt>
                <c:pt idx="92">
                  <c:v>5</c:v>
                </c:pt>
                <c:pt idx="93">
                  <c:v>5</c:v>
                </c:pt>
                <c:pt idx="94">
                  <c:v>4</c:v>
                </c:pt>
                <c:pt idx="95">
                  <c:v>4</c:v>
                </c:pt>
                <c:pt idx="96">
                  <c:v>4</c:v>
                </c:pt>
                <c:pt idx="97">
                  <c:v>4</c:v>
                </c:pt>
                <c:pt idx="98">
                  <c:v>3</c:v>
                </c:pt>
                <c:pt idx="99">
                  <c:v>3</c:v>
                </c:pt>
                <c:pt idx="100">
                  <c:v>3</c:v>
                </c:pt>
                <c:pt idx="101">
                  <c:v>3</c:v>
                </c:pt>
                <c:pt idx="102">
                  <c:v>2</c:v>
                </c:pt>
                <c:pt idx="103">
                  <c:v>1</c:v>
                </c:pt>
                <c:pt idx="104">
                  <c:v>1</c:v>
                </c:pt>
                <c:pt idx="105">
                  <c:v>1</c:v>
                </c:pt>
                <c:pt idx="106">
                  <c:v>1</c:v>
                </c:pt>
                <c:pt idx="107">
                  <c:v>1</c:v>
                </c:pt>
                <c:pt idx="108">
                  <c:v>1</c:v>
                </c:pt>
                <c:pt idx="109">
                  <c:v>1</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-1</c:v>
                </c:pt>
                <c:pt idx="124">
                  <c:v>-1</c:v>
                </c:pt>
                <c:pt idx="125">
                  <c:v>-2</c:v>
                </c:pt>
                <c:pt idx="126">
                  <c:v>-2</c:v>
                </c:pt>
                <c:pt idx="127">
                  <c:v>-2</c:v>
                </c:pt>
                <c:pt idx="128">
                  <c:v>-4</c:v>
                </c:pt>
                <c:pt idx="129">
                  <c:v>-5</c:v>
                </c:pt>
                <c:pt idx="130">
                  <c:v>-5</c:v>
                </c:pt>
                <c:pt idx="131">
                  <c:v>-6</c:v>
                </c:pt>
                <c:pt idx="132">
                  <c:v>-7</c:v>
                </c:pt>
                <c:pt idx="133">
                  <c:v>-9</c:v>
                </c:pt>
                <c:pt idx="134">
                  <c:v>-9</c:v>
                </c:pt>
                <c:pt idx="135">
                  <c:v>-9</c:v>
                </c:pt>
                <c:pt idx="136">
                  <c:v>-10</c:v>
                </c:pt>
                <c:pt idx="137">
                  <c:v>-10</c:v>
                </c:pt>
                <c:pt idx="138">
                  <c:v>-10</c:v>
                </c:pt>
                <c:pt idx="139">
                  <c:v>-10</c:v>
                </c:pt>
                <c:pt idx="140">
                  <c:v>-10</c:v>
                </c:pt>
                <c:pt idx="141">
                  <c:v>-10</c:v>
                </c:pt>
                <c:pt idx="142">
                  <c:v>-10</c:v>
                </c:pt>
                <c:pt idx="143">
                  <c:v>-10</c:v>
                </c:pt>
                <c:pt idx="144">
                  <c:v>-10</c:v>
                </c:pt>
                <c:pt idx="145">
                  <c:v>-10</c:v>
                </c:pt>
                <c:pt idx="146">
                  <c:v>-10</c:v>
                </c:pt>
              </c:numCache>
            </c:numRef>
          </c:xVal>
          <c:yVal>
            <c:numRef>
              <c:f>報告後死亡期間とGDP!$J$2:$J$148</c:f>
              <c:numCache>
                <c:formatCode>0_ </c:formatCode>
                <c:ptCount val="147"/>
                <c:pt idx="0">
                  <c:v>11414.2069765208</c:v>
                </c:pt>
                <c:pt idx="1">
                  <c:v>621.89295362271525</c:v>
                </c:pt>
                <c:pt idx="2">
                  <c:v>14896.453866578866</c:v>
                </c:pt>
                <c:pt idx="3">
                  <c:v>46445.249101250753</c:v>
                </c:pt>
                <c:pt idx="4">
                  <c:v>50137.66277624762</c:v>
                </c:pt>
                <c:pt idx="5">
                  <c:v>19266.275499013886</c:v>
                </c:pt>
                <c:pt idx="6">
                  <c:v>65297.517508273981</c:v>
                </c:pt>
                <c:pt idx="7">
                  <c:v>60170.342636506852</c:v>
                </c:pt>
                <c:pt idx="8">
                  <c:v>55060.326100501319</c:v>
                </c:pt>
                <c:pt idx="9">
                  <c:v>8282.1163593532365</c:v>
                </c:pt>
                <c:pt idx="10">
                  <c:v>6663.2952928258246</c:v>
                </c:pt>
                <c:pt idx="11">
                  <c:v>43103.323058316506</c:v>
                </c:pt>
                <c:pt idx="12">
                  <c:v>29820.603247409923</c:v>
                </c:pt>
                <c:pt idx="13">
                  <c:v>15343.062004310588</c:v>
                </c:pt>
                <c:pt idx="14">
                  <c:v>3552.0687602631001</c:v>
                </c:pt>
                <c:pt idx="15">
                  <c:v>62088.061827698693</c:v>
                </c:pt>
                <c:pt idx="16">
                  <c:v>786.89563129016778</c:v>
                </c:pt>
                <c:pt idx="17">
                  <c:v>23139.798656121398</c:v>
                </c:pt>
                <c:pt idx="18">
                  <c:v>794.3410779171021</c:v>
                </c:pt>
                <c:pt idx="19">
                  <c:v>9812.3903761383463</c:v>
                </c:pt>
                <c:pt idx="20">
                  <c:v>1071.0507605540372</c:v>
                </c:pt>
                <c:pt idx="21">
                  <c:v>507.10343187198669</c:v>
                </c:pt>
                <c:pt idx="22">
                  <c:v>6359.833614427369</c:v>
                </c:pt>
                <c:pt idx="23">
                  <c:v>3317.4535932122044</c:v>
                </c:pt>
                <c:pt idx="24">
                  <c:v>40246.880128416407</c:v>
                </c:pt>
                <c:pt idx="25">
                  <c:v>23503.977126672995</c:v>
                </c:pt>
                <c:pt idx="26">
                  <c:v>15692.507025556279</c:v>
                </c:pt>
                <c:pt idx="27">
                  <c:v>114704.59417086263</c:v>
                </c:pt>
                <c:pt idx="28">
                  <c:v>23723.306112848044</c:v>
                </c:pt>
                <c:pt idx="29">
                  <c:v>19582.535979493605</c:v>
                </c:pt>
                <c:pt idx="30">
                  <c:v>16731.821513905103</c:v>
                </c:pt>
                <c:pt idx="31">
                  <c:v>14936.100547342958</c:v>
                </c:pt>
                <c:pt idx="32">
                  <c:v>6609.5864250337117</c:v>
                </c:pt>
                <c:pt idx="33">
                  <c:v>679.29024909129532</c:v>
                </c:pt>
                <c:pt idx="34">
                  <c:v>467.9074406363352</c:v>
                </c:pt>
                <c:pt idx="35">
                  <c:v>78660.956462960268</c:v>
                </c:pt>
                <c:pt idx="36">
                  <c:v>52331.316727779711</c:v>
                </c:pt>
                <c:pt idx="37">
                  <c:v>46194.725225516726</c:v>
                </c:pt>
                <c:pt idx="38">
                  <c:v>42330.117537005033</c:v>
                </c:pt>
                <c:pt idx="39">
                  <c:v>25946.182185212732</c:v>
                </c:pt>
                <c:pt idx="40">
                  <c:v>9912.2818085980307</c:v>
                </c:pt>
                <c:pt idx="41">
                  <c:v>3853.0836928894191</c:v>
                </c:pt>
                <c:pt idx="42">
                  <c:v>46420.663766806145</c:v>
                </c:pt>
                <c:pt idx="43">
                  <c:v>33228.236680370675</c:v>
                </c:pt>
                <c:pt idx="44">
                  <c:v>6108.5106958133811</c:v>
                </c:pt>
                <c:pt idx="45">
                  <c:v>4503.5169853884718</c:v>
                </c:pt>
                <c:pt idx="46">
                  <c:v>81993.727125949998</c:v>
                </c:pt>
                <c:pt idx="47">
                  <c:v>43592.083582323416</c:v>
                </c:pt>
                <c:pt idx="48">
                  <c:v>40493.928572045559</c:v>
                </c:pt>
                <c:pt idx="49">
                  <c:v>27858.370995832702</c:v>
                </c:pt>
                <c:pt idx="50">
                  <c:v>12243.811426760694</c:v>
                </c:pt>
                <c:pt idx="51">
                  <c:v>1272.490924673396</c:v>
                </c:pt>
                <c:pt idx="52">
                  <c:v>19601.890834388469</c:v>
                </c:pt>
                <c:pt idx="53">
                  <c:v>3019.205828617557</c:v>
                </c:pt>
                <c:pt idx="54">
                  <c:v>2202.1155673806516</c:v>
                </c:pt>
                <c:pt idx="55">
                  <c:v>40886.391164843146</c:v>
                </c:pt>
                <c:pt idx="56">
                  <c:v>16190.126957465005</c:v>
                </c:pt>
                <c:pt idx="57">
                  <c:v>6428.6762056276839</c:v>
                </c:pt>
                <c:pt idx="58">
                  <c:v>31846.218232425806</c:v>
                </c:pt>
                <c:pt idx="59">
                  <c:v>9828.1485147813855</c:v>
                </c:pt>
                <c:pt idx="60">
                  <c:v>4957.4582222640774</c:v>
                </c:pt>
                <c:pt idx="61">
                  <c:v>3414.9248696877885</c:v>
                </c:pt>
                <c:pt idx="62">
                  <c:v>51615.020651494633</c:v>
                </c:pt>
                <c:pt idx="63">
                  <c:v>48782.788475509136</c:v>
                </c:pt>
                <c:pt idx="64">
                  <c:v>29600.378252660154</c:v>
                </c:pt>
                <c:pt idx="65">
                  <c:v>17828.894657185647</c:v>
                </c:pt>
                <c:pt idx="66">
                  <c:v>9126.5613458501412</c:v>
                </c:pt>
                <c:pt idx="67">
                  <c:v>7806.7422110553161</c:v>
                </c:pt>
                <c:pt idx="68">
                  <c:v>6001.4008139488842</c:v>
                </c:pt>
                <c:pt idx="69">
                  <c:v>4622.7334932867088</c:v>
                </c:pt>
                <c:pt idx="70">
                  <c:v>523.35906446084721</c:v>
                </c:pt>
                <c:pt idx="71">
                  <c:v>75419.634868808891</c:v>
                </c:pt>
                <c:pt idx="72">
                  <c:v>4793.587019669887</c:v>
                </c:pt>
                <c:pt idx="73">
                  <c:v>1463.9859101805419</c:v>
                </c:pt>
                <c:pt idx="74">
                  <c:v>1305.0632535054381</c:v>
                </c:pt>
                <c:pt idx="75">
                  <c:v>23252.058518121121</c:v>
                </c:pt>
                <c:pt idx="76">
                  <c:v>15731.01603484708</c:v>
                </c:pt>
                <c:pt idx="77">
                  <c:v>7583.694721706479</c:v>
                </c:pt>
                <c:pt idx="78">
                  <c:v>7411.8361163473364</c:v>
                </c:pt>
                <c:pt idx="79">
                  <c:v>4697.704575946902</c:v>
                </c:pt>
                <c:pt idx="80">
                  <c:v>4417.5240622332994</c:v>
                </c:pt>
                <c:pt idx="81">
                  <c:v>4135.5692628155366</c:v>
                </c:pt>
                <c:pt idx="82">
                  <c:v>1855.7398240804648</c:v>
                </c:pt>
                <c:pt idx="83">
                  <c:v>34863.742098479517</c:v>
                </c:pt>
                <c:pt idx="84">
                  <c:v>6022.2161793957366</c:v>
                </c:pt>
                <c:pt idx="85">
                  <c:v>3485.084218358606</c:v>
                </c:pt>
                <c:pt idx="86">
                  <c:v>777.81193208400816</c:v>
                </c:pt>
                <c:pt idx="87">
                  <c:v>23494.596200294414</c:v>
                </c:pt>
                <c:pt idx="88">
                  <c:v>12919.529644190819</c:v>
                </c:pt>
                <c:pt idx="89">
                  <c:v>5582.263777552108</c:v>
                </c:pt>
                <c:pt idx="90">
                  <c:v>3659.0313122948701</c:v>
                </c:pt>
                <c:pt idx="91">
                  <c:v>2715.2760364072114</c:v>
                </c:pt>
                <c:pt idx="92">
                  <c:v>2279.9691305335514</c:v>
                </c:pt>
                <c:pt idx="93">
                  <c:v>411.55234042360161</c:v>
                </c:pt>
                <c:pt idx="94">
                  <c:v>10261.679245362109</c:v>
                </c:pt>
                <c:pt idx="95">
                  <c:v>2276.3332790644354</c:v>
                </c:pt>
                <c:pt idx="96">
                  <c:v>2229.8586962446329</c:v>
                </c:pt>
                <c:pt idx="97">
                  <c:v>1219.4326718587492</c:v>
                </c:pt>
                <c:pt idx="98">
                  <c:v>4405.4884123082393</c:v>
                </c:pt>
                <c:pt idx="99">
                  <c:v>3204.0950031329799</c:v>
                </c:pt>
                <c:pt idx="100">
                  <c:v>1284.7020409003858</c:v>
                </c:pt>
                <c:pt idx="101">
                  <c:v>503.57077267520214</c:v>
                </c:pt>
                <c:pt idx="102">
                  <c:v>5414.7991379325777</c:v>
                </c:pt>
                <c:pt idx="103">
                  <c:v>17397.981760154333</c:v>
                </c:pt>
                <c:pt idx="104">
                  <c:v>9946.0338287919822</c:v>
                </c:pt>
                <c:pt idx="105">
                  <c:v>8908.9347924676695</c:v>
                </c:pt>
                <c:pt idx="106">
                  <c:v>7767.0134044078786</c:v>
                </c:pt>
                <c:pt idx="107">
                  <c:v>2574.9121906744267</c:v>
                </c:pt>
                <c:pt idx="108">
                  <c:v>1724.8411344137025</c:v>
                </c:pt>
                <c:pt idx="109">
                  <c:v>1446.8309649940766</c:v>
                </c:pt>
                <c:pt idx="110">
                  <c:v>1309.3929916551213</c:v>
                </c:pt>
                <c:pt idx="111">
                  <c:v>774.33448981672075</c:v>
                </c:pt>
                <c:pt idx="112">
                  <c:v>5353.2448564014003</c:v>
                </c:pt>
                <c:pt idx="113">
                  <c:v>4619.9852582197118</c:v>
                </c:pt>
                <c:pt idx="114">
                  <c:v>4187.2500311068961</c:v>
                </c:pt>
                <c:pt idx="115">
                  <c:v>1912.9037453786932</c:v>
                </c:pt>
                <c:pt idx="116">
                  <c:v>1816.5469164388999</c:v>
                </c:pt>
                <c:pt idx="117">
                  <c:v>1679.4448730040763</c:v>
                </c:pt>
                <c:pt idx="118">
                  <c:v>1407.8131434104339</c:v>
                </c:pt>
                <c:pt idx="119">
                  <c:v>1122.1218104751499</c:v>
                </c:pt>
                <c:pt idx="120">
                  <c:v>879.00801044665468</c:v>
                </c:pt>
                <c:pt idx="121">
                  <c:v>709.54031013853319</c:v>
                </c:pt>
                <c:pt idx="122">
                  <c:v>553.8950503813802</c:v>
                </c:pt>
                <c:pt idx="123">
                  <c:v>32000.448469157778</c:v>
                </c:pt>
                <c:pt idx="124">
                  <c:v>3894.6798068542748</c:v>
                </c:pt>
                <c:pt idx="125">
                  <c:v>11584.995382610399</c:v>
                </c:pt>
                <c:pt idx="126">
                  <c:v>7685.949266530034</c:v>
                </c:pt>
                <c:pt idx="127">
                  <c:v>855.76086228083807</c:v>
                </c:pt>
                <c:pt idx="128">
                  <c:v>8717.1862781081854</c:v>
                </c:pt>
                <c:pt idx="129">
                  <c:v>3603.7817930451442</c:v>
                </c:pt>
                <c:pt idx="130">
                  <c:v>2099.5990481085491</c:v>
                </c:pt>
                <c:pt idx="131">
                  <c:v>580.71686720774471</c:v>
                </c:pt>
                <c:pt idx="132">
                  <c:v>6183.8238248217331</c:v>
                </c:pt>
                <c:pt idx="133">
                  <c:v>6977.6957835538242</c:v>
                </c:pt>
                <c:pt idx="134">
                  <c:v>3973.9640719156541</c:v>
                </c:pt>
                <c:pt idx="135">
                  <c:v>527.53363439911084</c:v>
                </c:pt>
                <c:pt idx="136">
                  <c:v>32873.719273042436</c:v>
                </c:pt>
                <c:pt idx="137">
                  <c:v>8131.9238881091151</c:v>
                </c:pt>
                <c:pt idx="138">
                  <c:v>7961.3251812388535</c:v>
                </c:pt>
                <c:pt idx="139">
                  <c:v>5955.1090103681581</c:v>
                </c:pt>
                <c:pt idx="140">
                  <c:v>4815.163710795101</c:v>
                </c:pt>
                <c:pt idx="141">
                  <c:v>2790.7266152066459</c:v>
                </c:pt>
                <c:pt idx="142">
                  <c:v>1507.4502059128758</c:v>
                </c:pt>
                <c:pt idx="143">
                  <c:v>962.8399085877785</c:v>
                </c:pt>
                <c:pt idx="144">
                  <c:v>870.78758932322341</c:v>
                </c:pt>
                <c:pt idx="145">
                  <c:v>820.0252416581593</c:v>
                </c:pt>
                <c:pt idx="146">
                  <c:v>441.505603374484</c:v>
                </c:pt>
              </c:numCache>
            </c:numRef>
          </c:yVal>
          <c:smooth val="0"/>
          <c:extLst>
            <c:ext xmlns:c16="http://schemas.microsoft.com/office/drawing/2014/chart" uri="{C3380CC4-5D6E-409C-BE32-E72D297353CC}">
              <c16:uniqueId val="{00000001-350E-49F6-B018-D8D7F8C1AD91}"/>
            </c:ext>
          </c:extLst>
        </c:ser>
        <c:dLbls>
          <c:showLegendKey val="0"/>
          <c:showVal val="0"/>
          <c:showCatName val="0"/>
          <c:showSerName val="0"/>
          <c:showPercent val="0"/>
          <c:showBubbleSize val="0"/>
        </c:dLbls>
        <c:axId val="307906856"/>
        <c:axId val="301637832"/>
      </c:scatterChart>
      <c:valAx>
        <c:axId val="307906856"/>
        <c:scaling>
          <c:orientation val="minMax"/>
          <c:max val="30"/>
          <c:min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01637832"/>
        <c:crossesAt val="0"/>
        <c:crossBetween val="midCat"/>
      </c:valAx>
      <c:valAx>
        <c:axId val="301637832"/>
        <c:scaling>
          <c:orientation val="minMax"/>
          <c:max val="120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307906856"/>
        <c:crossesAt val="-10"/>
        <c:crossBetween val="midCat"/>
      </c:valAx>
      <c:spPr>
        <a:noFill/>
        <a:ln w="1270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0.69281</cdr:x>
      <cdr:y>0.51257</cdr:y>
    </cdr:from>
    <cdr:to>
      <cdr:x>0.77849</cdr:x>
      <cdr:y>0.60438</cdr:y>
    </cdr:to>
    <cdr:sp macro="" textlink="">
      <cdr:nvSpPr>
        <cdr:cNvPr id="2" name="テキスト ボックス 9"/>
        <cdr:cNvSpPr txBox="1"/>
      </cdr:nvSpPr>
      <cdr:spPr>
        <a:xfrm xmlns:a="http://schemas.openxmlformats.org/drawingml/2006/main">
          <a:off x="5226407" y="2061924"/>
          <a:ext cx="6463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dirty="0"/>
            <a:t>日本</a:t>
          </a:r>
        </a:p>
      </cdr:txBody>
    </cdr:sp>
  </cdr:relSizeAnchor>
  <cdr:relSizeAnchor xmlns:cdr="http://schemas.openxmlformats.org/drawingml/2006/chartDrawing">
    <cdr:from>
      <cdr:x>0.79335</cdr:x>
      <cdr:y>0.64246</cdr:y>
    </cdr:from>
    <cdr:to>
      <cdr:x>0.81784</cdr:x>
      <cdr:y>0.73427</cdr:y>
    </cdr:to>
    <cdr:sp macro="" textlink="">
      <cdr:nvSpPr>
        <cdr:cNvPr id="3" name="テキスト ボックス 9"/>
        <cdr:cNvSpPr txBox="1"/>
      </cdr:nvSpPr>
      <cdr:spPr>
        <a:xfrm xmlns:a="http://schemas.openxmlformats.org/drawingml/2006/main">
          <a:off x="5984875" y="2584450"/>
          <a:ext cx="1847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endParaRPr lang="en-US" altLang="ja-JP"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8C50571-420E-43A3-96D8-9BB4219CDA82}" type="datetimeFigureOut">
              <a:rPr kumimoji="1" lang="ja-JP" altLang="en-US" smtClean="0"/>
              <a:t>2021/4/4</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3BD9420-C8A0-4C7C-AB97-74B89CF92E5A}" type="slidenum">
              <a:rPr kumimoji="1" lang="ja-JP" altLang="en-US" smtClean="0"/>
              <a:t>‹#›</a:t>
            </a:fld>
            <a:endParaRPr kumimoji="1" lang="ja-JP" altLang="en-US"/>
          </a:p>
        </p:txBody>
      </p:sp>
    </p:spTree>
    <p:extLst>
      <p:ext uri="{BB962C8B-B14F-4D97-AF65-F5344CB8AC3E}">
        <p14:creationId xmlns:p14="http://schemas.microsoft.com/office/powerpoint/2010/main" val="17787455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807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8614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110011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386788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88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414380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58480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382344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9340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F82FAA9-90EA-4243-9D82-9F9F5B0759AF}" type="datetimeFigureOut">
              <a:rPr kumimoji="1" lang="ja-JP" altLang="en-US" smtClean="0"/>
              <a:t>2021/4/4</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234155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82FAA9-90EA-4243-9D82-9F9F5B0759AF}" type="datetimeFigureOut">
              <a:rPr kumimoji="1" lang="ja-JP" altLang="en-US" smtClean="0"/>
              <a:t>2021/4/4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4EC435-E3A3-40CB-B678-797781B23F08}" type="slidenum">
              <a:rPr kumimoji="1" lang="ja-JP" altLang="en-US" smtClean="0"/>
              <a:t>‹#›</a:t>
            </a:fld>
            <a:endParaRPr kumimoji="1" lang="ja-JP" altLang="en-US"/>
          </a:p>
        </p:txBody>
      </p:sp>
    </p:spTree>
    <p:extLst>
      <p:ext uri="{BB962C8B-B14F-4D97-AF65-F5344CB8AC3E}">
        <p14:creationId xmlns:p14="http://schemas.microsoft.com/office/powerpoint/2010/main" val="2719018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F82FAA9-90EA-4243-9D82-9F9F5B0759AF}" type="datetimeFigureOut">
              <a:rPr kumimoji="1" lang="ja-JP" altLang="en-US" smtClean="0"/>
              <a:t>2021/4/4</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54EC435-E3A3-40CB-B678-797781B23F08}"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01226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br>
              <a:rPr lang="en-US" altLang="ja-JP" sz="3600" dirty="0"/>
            </a:br>
            <a:br>
              <a:rPr kumimoji="1" lang="en-US" altLang="ja-JP" sz="3600" dirty="0"/>
            </a:br>
            <a:br>
              <a:rPr kumimoji="1" lang="en-US" altLang="ja-JP" sz="3600" dirty="0"/>
            </a:br>
            <a:r>
              <a:rPr kumimoji="1" lang="ja-JP" altLang="en-US" sz="5000" dirty="0"/>
              <a:t>新型コロナウイルスの検査手法について</a:t>
            </a:r>
            <a:br>
              <a:rPr kumimoji="1" lang="en-US" altLang="ja-JP" sz="5000" dirty="0"/>
            </a:br>
            <a:endParaRPr kumimoji="1" lang="ja-JP" altLang="en-US" sz="5000" dirty="0"/>
          </a:p>
        </p:txBody>
      </p:sp>
      <p:sp>
        <p:nvSpPr>
          <p:cNvPr id="3" name="サブタイトル 2"/>
          <p:cNvSpPr>
            <a:spLocks noGrp="1"/>
          </p:cNvSpPr>
          <p:nvPr>
            <p:ph type="subTitle" idx="1"/>
          </p:nvPr>
        </p:nvSpPr>
        <p:spPr/>
        <p:txBody>
          <a:bodyPr>
            <a:normAutofit fontScale="85000" lnSpcReduction="20000"/>
          </a:bodyPr>
          <a:lstStyle/>
          <a:p>
            <a:r>
              <a:rPr lang="ja-JP" altLang="en-US" dirty="0"/>
              <a:t>（株）ハナ・メディテック　代表取締役</a:t>
            </a:r>
            <a:endParaRPr lang="en-US" altLang="ja-JP" dirty="0"/>
          </a:p>
          <a:p>
            <a:r>
              <a:rPr lang="ja-JP" altLang="en-US" dirty="0"/>
              <a:t>慶應義塾大学医学部　非常勤講師</a:t>
            </a:r>
            <a:endParaRPr lang="en-US" altLang="ja-JP" dirty="0"/>
          </a:p>
          <a:p>
            <a:r>
              <a:rPr kumimoji="1" lang="ja-JP" altLang="en-US" dirty="0"/>
              <a:t>加藤眞吾</a:t>
            </a:r>
          </a:p>
        </p:txBody>
      </p:sp>
      <p:sp>
        <p:nvSpPr>
          <p:cNvPr id="5" name="Text Box 6"/>
          <p:cNvSpPr txBox="1">
            <a:spLocks noChangeArrowheads="1"/>
          </p:cNvSpPr>
          <p:nvPr/>
        </p:nvSpPr>
        <p:spPr bwMode="auto">
          <a:xfrm>
            <a:off x="4214445" y="0"/>
            <a:ext cx="49295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dirty="0"/>
              <a:t>2021</a:t>
            </a:r>
            <a:r>
              <a:rPr lang="ja-JP" altLang="en-US" dirty="0"/>
              <a:t>年</a:t>
            </a:r>
            <a:r>
              <a:rPr lang="en-US" altLang="ja-JP" dirty="0"/>
              <a:t>3</a:t>
            </a:r>
            <a:r>
              <a:rPr lang="ja-JP" altLang="en-US" dirty="0"/>
              <a:t>月</a:t>
            </a:r>
            <a:r>
              <a:rPr lang="en-US" altLang="ja-JP" dirty="0"/>
              <a:t>26</a:t>
            </a:r>
            <a:r>
              <a:rPr lang="ja-JP" altLang="en-US" dirty="0"/>
              <a:t>日　日本財団東京支部療養研修会</a:t>
            </a:r>
            <a:endParaRPr lang="en-US" altLang="ja-JP" dirty="0"/>
          </a:p>
          <a:p>
            <a:pPr eaLnBrk="1" hangingPunct="1"/>
            <a:r>
              <a:rPr lang="ja-JP" altLang="en-US" dirty="0"/>
              <a:t>オンライン講演会</a:t>
            </a:r>
          </a:p>
        </p:txBody>
      </p:sp>
    </p:spTree>
    <p:extLst>
      <p:ext uri="{BB962C8B-B14F-4D97-AF65-F5344CB8AC3E}">
        <p14:creationId xmlns:p14="http://schemas.microsoft.com/office/powerpoint/2010/main" val="143003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世界全体の新型コロナウイルス</a:t>
            </a:r>
            <a:br>
              <a:rPr lang="en-US" altLang="ja-JP" sz="4000" dirty="0"/>
            </a:br>
            <a:r>
              <a:rPr lang="ja-JP" altLang="en-US" sz="4000" dirty="0"/>
              <a:t>流行の現状</a:t>
            </a:r>
            <a:endParaRPr kumimoji="1" lang="ja-JP" altLang="en-US" sz="4000" dirty="0"/>
          </a:p>
        </p:txBody>
      </p:sp>
      <p:sp>
        <p:nvSpPr>
          <p:cNvPr id="3" name="コンテンツ プレースホルダー 2"/>
          <p:cNvSpPr>
            <a:spLocks noGrp="1"/>
          </p:cNvSpPr>
          <p:nvPr>
            <p:ph idx="1"/>
          </p:nvPr>
        </p:nvSpPr>
        <p:spPr/>
        <p:txBody>
          <a:bodyPr/>
          <a:lstStyle/>
          <a:p>
            <a:pPr marL="179388" indent="-179388">
              <a:buFont typeface="Wingdings" panose="05000000000000000000" pitchFamily="2" charset="2"/>
              <a:buChar char="l"/>
            </a:pPr>
            <a:r>
              <a:rPr lang="ja-JP" altLang="en-US" dirty="0"/>
              <a:t>ワクチン接種の広がりにも関わらず毎日の感染報告者数は増加して　　　　　　いる。（北半球では気温が上昇しているのに）</a:t>
            </a:r>
            <a:endParaRPr lang="en-US" altLang="ja-JP" dirty="0"/>
          </a:p>
          <a:p>
            <a:pPr marL="179388" indent="-179388">
              <a:buFont typeface="Wingdings" panose="05000000000000000000" pitchFamily="2" charset="2"/>
              <a:buChar char="l"/>
            </a:pPr>
            <a:r>
              <a:rPr lang="ja-JP" altLang="en-US" dirty="0"/>
              <a:t>その原因は、</a:t>
            </a:r>
            <a:endParaRPr lang="en-US" altLang="ja-JP" dirty="0"/>
          </a:p>
          <a:p>
            <a:pPr marL="471996" lvl="1" indent="-179388">
              <a:buFont typeface="Wingdings" panose="05000000000000000000" pitchFamily="2" charset="2"/>
              <a:buChar char="l"/>
            </a:pPr>
            <a:r>
              <a:rPr lang="ja-JP" altLang="en-US" dirty="0"/>
              <a:t>経済回復をはかるため、感染対策が弛緩している。</a:t>
            </a:r>
            <a:endParaRPr lang="en-US" altLang="ja-JP" dirty="0"/>
          </a:p>
          <a:p>
            <a:pPr marL="471996" lvl="1" indent="-179388">
              <a:buFont typeface="Wingdings" panose="05000000000000000000" pitchFamily="2" charset="2"/>
              <a:buChar char="l"/>
            </a:pPr>
            <a:r>
              <a:rPr lang="ja-JP" altLang="en-US" dirty="0"/>
              <a:t>ワクチンの接種率の高まりに合わせて感染対策を緩和しているため、ワクチンの効果が相殺されている。</a:t>
            </a:r>
            <a:endParaRPr lang="en-US" altLang="ja-JP" dirty="0"/>
          </a:p>
          <a:p>
            <a:pPr marL="471996" lvl="1" indent="-179388">
              <a:buFont typeface="Wingdings" panose="05000000000000000000" pitchFamily="2" charset="2"/>
              <a:buChar char="l"/>
            </a:pPr>
            <a:r>
              <a:rPr lang="ja-JP" altLang="en-US" dirty="0"/>
              <a:t>変異株の出現と拡大</a:t>
            </a:r>
            <a:endParaRPr lang="en-US" altLang="ja-JP" dirty="0"/>
          </a:p>
          <a:p>
            <a:pPr marL="471996" lvl="1" indent="-179388">
              <a:buFont typeface="Wingdings" panose="05000000000000000000" pitchFamily="2" charset="2"/>
              <a:buChar char="l"/>
            </a:pPr>
            <a:endParaRPr lang="en-US" altLang="ja-JP" dirty="0"/>
          </a:p>
          <a:p>
            <a:pPr marL="0" indent="0">
              <a:buNone/>
            </a:pPr>
            <a:endParaRPr lang="ja-JP" altLang="en-US" dirty="0"/>
          </a:p>
        </p:txBody>
      </p:sp>
    </p:spTree>
    <p:extLst>
      <p:ext uri="{BB962C8B-B14F-4D97-AF65-F5344CB8AC3E}">
        <p14:creationId xmlns:p14="http://schemas.microsoft.com/office/powerpoint/2010/main" val="410908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再生産数</a:t>
            </a: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a:t>基本再生産数（</a:t>
            </a:r>
            <a:r>
              <a:rPr kumimoji="1" lang="en-US" altLang="ja-JP" dirty="0"/>
              <a:t>basic reproduction number</a:t>
            </a:r>
            <a:r>
              <a:rPr kumimoji="1" lang="ja-JP" altLang="en-US" dirty="0"/>
              <a:t>）</a:t>
            </a:r>
            <a:endParaRPr kumimoji="1" lang="en-US" altLang="ja-JP" dirty="0"/>
          </a:p>
          <a:p>
            <a:pPr lvl="1"/>
            <a:r>
              <a:rPr lang="ja-JP" altLang="en-US" dirty="0"/>
              <a:t>まだ誰もその免疫を持っていない集団の中で、なんの干渉もない状態で、</a:t>
            </a:r>
            <a:r>
              <a:rPr lang="en-US" altLang="ja-JP" dirty="0"/>
              <a:t>1</a:t>
            </a:r>
            <a:r>
              <a:rPr lang="ja-JP" altLang="en-US" dirty="0"/>
              <a:t>人の感染者が次に平均で何人にうつすかを表した指標</a:t>
            </a:r>
            <a:endParaRPr lang="en-US" altLang="ja-JP" dirty="0"/>
          </a:p>
          <a:p>
            <a:pPr lvl="1"/>
            <a:r>
              <a:rPr kumimoji="1" lang="ja-JP" altLang="en-US" dirty="0"/>
              <a:t>新型コロナウイルスでは</a:t>
            </a:r>
            <a:r>
              <a:rPr kumimoji="1" lang="en-US" altLang="ja-JP" dirty="0"/>
              <a:t>2.5</a:t>
            </a:r>
          </a:p>
          <a:p>
            <a:r>
              <a:rPr lang="ja-JP" altLang="en-US" dirty="0"/>
              <a:t>実効再生産数（</a:t>
            </a:r>
            <a:r>
              <a:rPr lang="en-US" altLang="ja-JP" dirty="0"/>
              <a:t>effective reproduction number</a:t>
            </a:r>
            <a:r>
              <a:rPr lang="ja-JP" altLang="en-US" dirty="0"/>
              <a:t>）</a:t>
            </a:r>
            <a:endParaRPr lang="en-US" altLang="ja-JP" dirty="0"/>
          </a:p>
          <a:p>
            <a:pPr lvl="1"/>
            <a:r>
              <a:rPr lang="ja-JP" altLang="en-US" dirty="0"/>
              <a:t>すでに感染が広がり、医療や感染対策が行われている実際の状況において、</a:t>
            </a:r>
            <a:r>
              <a:rPr lang="en-US" altLang="ja-JP" dirty="0"/>
              <a:t>1</a:t>
            </a:r>
            <a:r>
              <a:rPr lang="ja-JP" altLang="en-US" dirty="0"/>
              <a:t>人の感染者が次に平均で何人にうつすかを示す指標</a:t>
            </a:r>
            <a:endParaRPr lang="en-US" altLang="ja-JP" dirty="0"/>
          </a:p>
          <a:p>
            <a:pPr lvl="1"/>
            <a:r>
              <a:rPr lang="en-US" altLang="ja-JP" dirty="0"/>
              <a:t>1</a:t>
            </a:r>
            <a:r>
              <a:rPr lang="ja-JP" altLang="en-US" dirty="0"/>
              <a:t>より大きいと新規感染者数が増大し、</a:t>
            </a:r>
            <a:r>
              <a:rPr lang="en-US" altLang="ja-JP" dirty="0"/>
              <a:t>1</a:t>
            </a:r>
            <a:r>
              <a:rPr lang="ja-JP" altLang="en-US" dirty="0"/>
              <a:t>より小さいと新規感染者数が減少する。</a:t>
            </a:r>
            <a:endParaRPr lang="en-US" altLang="ja-JP" dirty="0"/>
          </a:p>
          <a:p>
            <a:pPr lvl="1"/>
            <a:r>
              <a:rPr lang="en-US" altLang="ja-JP" dirty="0"/>
              <a:t>2.5</a:t>
            </a:r>
            <a:r>
              <a:rPr lang="ja-JP" altLang="en-US" dirty="0"/>
              <a:t>の</a:t>
            </a:r>
            <a:r>
              <a:rPr lang="en-US" altLang="ja-JP" dirty="0"/>
              <a:t>20%</a:t>
            </a:r>
            <a:r>
              <a:rPr lang="ja-JP" altLang="en-US" dirty="0"/>
              <a:t>は</a:t>
            </a:r>
            <a:r>
              <a:rPr lang="en-US" altLang="ja-JP" dirty="0"/>
              <a:t>0.5</a:t>
            </a:r>
            <a:r>
              <a:rPr lang="ja-JP" altLang="en-US" dirty="0" err="1"/>
              <a:t>、</a:t>
            </a:r>
            <a:r>
              <a:rPr lang="en-US" altLang="ja-JP" dirty="0"/>
              <a:t>30%</a:t>
            </a:r>
            <a:r>
              <a:rPr lang="ja-JP" altLang="en-US" dirty="0"/>
              <a:t>は</a:t>
            </a:r>
            <a:r>
              <a:rPr lang="en-US" altLang="ja-JP" dirty="0"/>
              <a:t>0.75</a:t>
            </a:r>
            <a:r>
              <a:rPr lang="ja-JP" altLang="en-US" dirty="0"/>
              <a:t>　</a:t>
            </a:r>
            <a:r>
              <a:rPr lang="ja-JP" altLang="en-US" dirty="0" err="1"/>
              <a:t>ー</a:t>
            </a:r>
            <a:r>
              <a:rPr lang="ja-JP" altLang="en-US" dirty="0"/>
              <a:t>　流行を収束するためには</a:t>
            </a:r>
            <a:r>
              <a:rPr lang="en-US" altLang="ja-JP" dirty="0"/>
              <a:t>70</a:t>
            </a:r>
            <a:r>
              <a:rPr lang="ja-JP" altLang="en-US" dirty="0"/>
              <a:t>～</a:t>
            </a:r>
            <a:r>
              <a:rPr lang="en-US" altLang="ja-JP" dirty="0"/>
              <a:t>80</a:t>
            </a:r>
            <a:r>
              <a:rPr lang="ja-JP" altLang="en-US" dirty="0"/>
              <a:t>％の感染機会の減少が必要</a:t>
            </a:r>
            <a:endParaRPr lang="en-US" altLang="ja-JP" dirty="0"/>
          </a:p>
          <a:p>
            <a:r>
              <a:rPr lang="ja-JP" altLang="en-US" dirty="0"/>
              <a:t>簡単な計算法</a:t>
            </a:r>
            <a:endParaRPr lang="en-US" altLang="ja-JP" dirty="0"/>
          </a:p>
          <a:p>
            <a:pPr lvl="1"/>
            <a:r>
              <a:rPr lang="ja-JP" altLang="en-US" dirty="0"/>
              <a:t>１感染周期（</a:t>
            </a:r>
            <a:r>
              <a:rPr lang="en-US" altLang="ja-JP" dirty="0"/>
              <a:t>serial interval</a:t>
            </a:r>
            <a:r>
              <a:rPr lang="ja-JP" altLang="en-US" dirty="0" err="1"/>
              <a:t>、</a:t>
            </a:r>
            <a:r>
              <a:rPr lang="ja-JP" altLang="en-US" dirty="0"/>
              <a:t>ある人が感染して次の人に感染させるまでの平均期間、新型コロナウイルスでは</a:t>
            </a:r>
            <a:r>
              <a:rPr lang="en-US" altLang="ja-JP" dirty="0"/>
              <a:t>4.6</a:t>
            </a:r>
            <a:r>
              <a:rPr lang="ja-JP" altLang="en-US" dirty="0"/>
              <a:t>日）の間に感染者数が変化する倍率</a:t>
            </a:r>
            <a:endParaRPr lang="en-US" altLang="ja-JP" dirty="0"/>
          </a:p>
        </p:txBody>
      </p:sp>
    </p:spTree>
    <p:extLst>
      <p:ext uri="{BB962C8B-B14F-4D97-AF65-F5344CB8AC3E}">
        <p14:creationId xmlns:p14="http://schemas.microsoft.com/office/powerpoint/2010/main" val="164659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30805" y="2115939"/>
            <a:ext cx="6128109" cy="3999566"/>
          </a:xfrm>
          <a:prstGeom prst="rect">
            <a:avLst/>
          </a:prstGeom>
        </p:spPr>
      </p:pic>
      <p:sp>
        <p:nvSpPr>
          <p:cNvPr id="29" name="テキスト ボックス 28"/>
          <p:cNvSpPr txBox="1"/>
          <p:nvPr/>
        </p:nvSpPr>
        <p:spPr>
          <a:xfrm>
            <a:off x="2020262" y="1922979"/>
            <a:ext cx="1569660" cy="923330"/>
          </a:xfrm>
          <a:prstGeom prst="rect">
            <a:avLst/>
          </a:prstGeom>
          <a:noFill/>
        </p:spPr>
        <p:txBody>
          <a:bodyPr wrap="none" rtlCol="0">
            <a:spAutoFit/>
          </a:bodyPr>
          <a:lstStyle/>
          <a:p>
            <a:r>
              <a:rPr kumimoji="1" lang="ja-JP" altLang="en-US" dirty="0"/>
              <a:t>緊急事態宣言</a:t>
            </a:r>
            <a:endParaRPr kumimoji="1" lang="en-US" altLang="ja-JP" dirty="0"/>
          </a:p>
          <a:p>
            <a:r>
              <a:rPr kumimoji="1" lang="ja-JP" altLang="en-US" dirty="0"/>
              <a:t>     開始</a:t>
            </a:r>
            <a:r>
              <a:rPr lang="ja-JP" altLang="en-US" dirty="0"/>
              <a:t> 解除</a:t>
            </a:r>
            <a:endParaRPr lang="en-US" altLang="ja-JP" dirty="0"/>
          </a:p>
          <a:p>
            <a:r>
              <a:rPr lang="en-US" altLang="ja-JP" dirty="0"/>
              <a:t>       4/7  5/14</a:t>
            </a:r>
            <a:endParaRPr kumimoji="1" lang="ja-JP" altLang="en-US" dirty="0"/>
          </a:p>
        </p:txBody>
      </p:sp>
      <p:sp>
        <p:nvSpPr>
          <p:cNvPr id="2" name="タイトル 1"/>
          <p:cNvSpPr>
            <a:spLocks noGrp="1"/>
          </p:cNvSpPr>
          <p:nvPr>
            <p:ph type="title"/>
          </p:nvPr>
        </p:nvSpPr>
        <p:spPr/>
        <p:txBody>
          <a:bodyPr>
            <a:normAutofit/>
          </a:bodyPr>
          <a:lstStyle/>
          <a:p>
            <a:r>
              <a:rPr kumimoji="1" lang="ja-JP" altLang="en-US" sz="4000" dirty="0"/>
              <a:t>東京都の感染者報告数と実効</a:t>
            </a:r>
            <a:br>
              <a:rPr kumimoji="1" lang="en-US" altLang="ja-JP" sz="4000" dirty="0"/>
            </a:br>
            <a:r>
              <a:rPr kumimoji="1" lang="ja-JP" altLang="en-US" sz="4000" dirty="0"/>
              <a:t>再生産数の変化</a:t>
            </a:r>
          </a:p>
        </p:txBody>
      </p:sp>
      <p:cxnSp>
        <p:nvCxnSpPr>
          <p:cNvPr id="12" name="直線コネクタ 11"/>
          <p:cNvCxnSpPr/>
          <p:nvPr/>
        </p:nvCxnSpPr>
        <p:spPr>
          <a:xfrm>
            <a:off x="2024063" y="4680142"/>
            <a:ext cx="53758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827209" y="2698689"/>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349156" y="2707903"/>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6386144" y="2689667"/>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587673" y="1936477"/>
            <a:ext cx="1795684" cy="923330"/>
          </a:xfrm>
          <a:prstGeom prst="rect">
            <a:avLst/>
          </a:prstGeom>
          <a:noFill/>
        </p:spPr>
        <p:txBody>
          <a:bodyPr wrap="none" rtlCol="0">
            <a:spAutoFit/>
          </a:bodyPr>
          <a:lstStyle/>
          <a:p>
            <a:r>
              <a:rPr kumimoji="1" lang="ja-JP" altLang="en-US" dirty="0"/>
              <a:t>緊急事態宣言</a:t>
            </a:r>
            <a:endParaRPr kumimoji="1" lang="en-US" altLang="ja-JP" dirty="0"/>
          </a:p>
          <a:p>
            <a:r>
              <a:rPr lang="ja-JP" altLang="en-US" dirty="0"/>
              <a:t>    </a:t>
            </a:r>
            <a:r>
              <a:rPr kumimoji="1" lang="ja-JP" altLang="en-US" dirty="0"/>
              <a:t>開始         解除</a:t>
            </a:r>
            <a:endParaRPr kumimoji="1" lang="en-US" altLang="ja-JP" dirty="0"/>
          </a:p>
          <a:p>
            <a:r>
              <a:rPr lang="en-US" altLang="ja-JP" dirty="0"/>
              <a:t>       1/8</a:t>
            </a:r>
            <a:r>
              <a:rPr lang="ja-JP" altLang="en-US" dirty="0"/>
              <a:t>　      </a:t>
            </a:r>
            <a:r>
              <a:rPr lang="en-US" altLang="ja-JP" dirty="0"/>
              <a:t>3/21</a:t>
            </a:r>
            <a:endParaRPr kumimoji="1" lang="ja-JP" altLang="en-US" dirty="0"/>
          </a:p>
        </p:txBody>
      </p:sp>
      <p:cxnSp>
        <p:nvCxnSpPr>
          <p:cNvPr id="13" name="直線矢印コネクタ 12"/>
          <p:cNvCxnSpPr/>
          <p:nvPr/>
        </p:nvCxnSpPr>
        <p:spPr>
          <a:xfrm>
            <a:off x="7300551" y="2699189"/>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44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530805" y="2115939"/>
            <a:ext cx="6128109" cy="3999566"/>
          </a:xfrm>
          <a:prstGeom prst="rect">
            <a:avLst/>
          </a:prstGeom>
        </p:spPr>
      </p:pic>
      <p:sp>
        <p:nvSpPr>
          <p:cNvPr id="29" name="テキスト ボックス 28"/>
          <p:cNvSpPr txBox="1"/>
          <p:nvPr/>
        </p:nvSpPr>
        <p:spPr>
          <a:xfrm>
            <a:off x="2020262" y="1922979"/>
            <a:ext cx="1569660" cy="923330"/>
          </a:xfrm>
          <a:prstGeom prst="rect">
            <a:avLst/>
          </a:prstGeom>
          <a:noFill/>
        </p:spPr>
        <p:txBody>
          <a:bodyPr wrap="none" rtlCol="0">
            <a:spAutoFit/>
          </a:bodyPr>
          <a:lstStyle/>
          <a:p>
            <a:r>
              <a:rPr kumimoji="1" lang="ja-JP" altLang="en-US" dirty="0"/>
              <a:t>緊急事態宣言</a:t>
            </a:r>
            <a:endParaRPr kumimoji="1" lang="en-US" altLang="ja-JP" dirty="0"/>
          </a:p>
          <a:p>
            <a:r>
              <a:rPr kumimoji="1" lang="ja-JP" altLang="en-US" dirty="0"/>
              <a:t>     開始</a:t>
            </a:r>
            <a:r>
              <a:rPr lang="ja-JP" altLang="en-US" dirty="0"/>
              <a:t> 解除</a:t>
            </a:r>
            <a:endParaRPr lang="en-US" altLang="ja-JP" dirty="0"/>
          </a:p>
          <a:p>
            <a:r>
              <a:rPr lang="en-US" altLang="ja-JP" dirty="0"/>
              <a:t>       4/7  5/14</a:t>
            </a:r>
            <a:endParaRPr kumimoji="1" lang="ja-JP" altLang="en-US" dirty="0"/>
          </a:p>
        </p:txBody>
      </p:sp>
      <p:sp>
        <p:nvSpPr>
          <p:cNvPr id="2" name="タイトル 1"/>
          <p:cNvSpPr>
            <a:spLocks noGrp="1"/>
          </p:cNvSpPr>
          <p:nvPr>
            <p:ph type="title"/>
          </p:nvPr>
        </p:nvSpPr>
        <p:spPr/>
        <p:txBody>
          <a:bodyPr>
            <a:normAutofit/>
          </a:bodyPr>
          <a:lstStyle/>
          <a:p>
            <a:r>
              <a:rPr kumimoji="1" lang="ja-JP" altLang="en-US" sz="4000" dirty="0"/>
              <a:t>東京都の感染者報告数と実効</a:t>
            </a:r>
            <a:br>
              <a:rPr kumimoji="1" lang="en-US" altLang="ja-JP" sz="4000" dirty="0"/>
            </a:br>
            <a:r>
              <a:rPr kumimoji="1" lang="ja-JP" altLang="en-US" sz="4000" dirty="0"/>
              <a:t>再生産数の変化</a:t>
            </a:r>
          </a:p>
        </p:txBody>
      </p:sp>
      <p:cxnSp>
        <p:nvCxnSpPr>
          <p:cNvPr id="12" name="直線コネクタ 11"/>
          <p:cNvCxnSpPr/>
          <p:nvPr/>
        </p:nvCxnSpPr>
        <p:spPr>
          <a:xfrm>
            <a:off x="2024063" y="4680142"/>
            <a:ext cx="537580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827209" y="2698689"/>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349156" y="2707903"/>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6386144" y="2689667"/>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5587673" y="1936477"/>
            <a:ext cx="1795684" cy="923330"/>
          </a:xfrm>
          <a:prstGeom prst="rect">
            <a:avLst/>
          </a:prstGeom>
          <a:noFill/>
        </p:spPr>
        <p:txBody>
          <a:bodyPr wrap="none" rtlCol="0">
            <a:spAutoFit/>
          </a:bodyPr>
          <a:lstStyle/>
          <a:p>
            <a:r>
              <a:rPr kumimoji="1" lang="ja-JP" altLang="en-US" dirty="0"/>
              <a:t>緊急事態宣言</a:t>
            </a:r>
            <a:endParaRPr kumimoji="1" lang="en-US" altLang="ja-JP" dirty="0"/>
          </a:p>
          <a:p>
            <a:r>
              <a:rPr lang="ja-JP" altLang="en-US" dirty="0"/>
              <a:t>    </a:t>
            </a:r>
            <a:r>
              <a:rPr kumimoji="1" lang="ja-JP" altLang="en-US" dirty="0"/>
              <a:t>開始         解除</a:t>
            </a:r>
            <a:endParaRPr kumimoji="1" lang="en-US" altLang="ja-JP" dirty="0"/>
          </a:p>
          <a:p>
            <a:r>
              <a:rPr lang="en-US" altLang="ja-JP" dirty="0"/>
              <a:t>       1/8</a:t>
            </a:r>
            <a:r>
              <a:rPr lang="ja-JP" altLang="en-US" dirty="0"/>
              <a:t>　      </a:t>
            </a:r>
            <a:r>
              <a:rPr lang="en-US" altLang="ja-JP" dirty="0"/>
              <a:t>3/21</a:t>
            </a:r>
            <a:endParaRPr kumimoji="1" lang="ja-JP" altLang="en-US" dirty="0"/>
          </a:p>
        </p:txBody>
      </p:sp>
      <p:cxnSp>
        <p:nvCxnSpPr>
          <p:cNvPr id="13" name="直線矢印コネクタ 12"/>
          <p:cNvCxnSpPr/>
          <p:nvPr/>
        </p:nvCxnSpPr>
        <p:spPr>
          <a:xfrm>
            <a:off x="7300551" y="2699189"/>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312071" y="3243381"/>
            <a:ext cx="2860078" cy="646331"/>
          </a:xfrm>
          <a:prstGeom prst="rect">
            <a:avLst/>
          </a:prstGeom>
          <a:noFill/>
          <a:ln w="12700">
            <a:solidFill>
              <a:srgbClr val="FF0000"/>
            </a:solidFill>
          </a:ln>
        </p:spPr>
        <p:txBody>
          <a:bodyPr wrap="none" rtlCol="0">
            <a:spAutoFit/>
          </a:bodyPr>
          <a:lstStyle/>
          <a:p>
            <a:r>
              <a:rPr lang="ja-JP" altLang="en-US" dirty="0">
                <a:solidFill>
                  <a:srgbClr val="FF0000"/>
                </a:solidFill>
              </a:rPr>
              <a:t>感染予防対策が厳しいほど</a:t>
            </a:r>
            <a:endParaRPr lang="en-US" altLang="ja-JP" dirty="0">
              <a:solidFill>
                <a:srgbClr val="FF0000"/>
              </a:solidFill>
            </a:endParaRPr>
          </a:p>
          <a:p>
            <a:r>
              <a:rPr lang="ja-JP" altLang="en-US" dirty="0">
                <a:solidFill>
                  <a:srgbClr val="FF0000"/>
                </a:solidFill>
              </a:rPr>
              <a:t>実効再生産数は低くなる</a:t>
            </a:r>
            <a:endParaRPr kumimoji="1" lang="en-US" altLang="ja-JP" dirty="0">
              <a:solidFill>
                <a:srgbClr val="FF0000"/>
              </a:solidFill>
            </a:endParaRPr>
          </a:p>
        </p:txBody>
      </p:sp>
    </p:spTree>
    <p:extLst>
      <p:ext uri="{BB962C8B-B14F-4D97-AF65-F5344CB8AC3E}">
        <p14:creationId xmlns:p14="http://schemas.microsoft.com/office/powerpoint/2010/main" val="823398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日本の感染者数と死亡者数の推移</a:t>
            </a:r>
          </a:p>
        </p:txBody>
      </p:sp>
      <p:pic>
        <p:nvPicPr>
          <p:cNvPr id="8" name="コンテンツ プレースホルダー 7"/>
          <p:cNvPicPr>
            <a:picLocks noGrp="1" noChangeAspect="1"/>
          </p:cNvPicPr>
          <p:nvPr>
            <p:ph idx="1"/>
          </p:nvPr>
        </p:nvPicPr>
        <p:blipFill rotWithShape="1">
          <a:blip r:embed="rId2">
            <a:extLst>
              <a:ext uri="{28A0092B-C50C-407E-A947-70E740481C1C}">
                <a14:useLocalDpi xmlns:a14="http://schemas.microsoft.com/office/drawing/2010/main" val="0"/>
              </a:ext>
            </a:extLst>
          </a:blip>
          <a:srcRect l="9849" t="31419" r="11804" b="20289"/>
          <a:stretch/>
        </p:blipFill>
        <p:spPr>
          <a:xfrm>
            <a:off x="1218247" y="1842611"/>
            <a:ext cx="7543800" cy="2615565"/>
          </a:xfrm>
          <a:prstGeom prst="rect">
            <a:avLst/>
          </a:prstGeom>
        </p:spPr>
      </p:pic>
      <p:sp>
        <p:nvSpPr>
          <p:cNvPr id="9" name="テキスト ボックス 8"/>
          <p:cNvSpPr txBox="1"/>
          <p:nvPr/>
        </p:nvSpPr>
        <p:spPr>
          <a:xfrm>
            <a:off x="822960" y="4788833"/>
            <a:ext cx="3304110" cy="369332"/>
          </a:xfrm>
          <a:prstGeom prst="rect">
            <a:avLst/>
          </a:prstGeom>
          <a:noFill/>
          <a:ln w="12700">
            <a:solidFill>
              <a:srgbClr val="FF0000"/>
            </a:solidFill>
          </a:ln>
        </p:spPr>
        <p:txBody>
          <a:bodyPr wrap="none" rtlCol="0">
            <a:spAutoFit/>
          </a:bodyPr>
          <a:lstStyle/>
          <a:p>
            <a:r>
              <a:rPr kumimoji="1" lang="ja-JP" altLang="en-US" dirty="0">
                <a:solidFill>
                  <a:srgbClr val="FF0000"/>
                </a:solidFill>
              </a:rPr>
              <a:t>平均感染報告後致死期間：</a:t>
            </a:r>
            <a:r>
              <a:rPr kumimoji="1" lang="en-US" altLang="ja-JP" dirty="0">
                <a:solidFill>
                  <a:srgbClr val="FF0000"/>
                </a:solidFill>
              </a:rPr>
              <a:t>17</a:t>
            </a:r>
            <a:r>
              <a:rPr kumimoji="1" lang="ja-JP" altLang="en-US" dirty="0">
                <a:solidFill>
                  <a:srgbClr val="FF0000"/>
                </a:solidFill>
              </a:rPr>
              <a:t>日</a:t>
            </a:r>
          </a:p>
        </p:txBody>
      </p:sp>
      <p:sp>
        <p:nvSpPr>
          <p:cNvPr id="3" name="右矢印 2"/>
          <p:cNvSpPr/>
          <p:nvPr/>
        </p:nvSpPr>
        <p:spPr>
          <a:xfrm>
            <a:off x="4025153" y="3388659"/>
            <a:ext cx="268941" cy="986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5683625" y="3397619"/>
            <a:ext cx="268941" cy="986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8068241" y="3388659"/>
            <a:ext cx="268941" cy="9861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612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インドの感染状況</a:t>
            </a:r>
          </a:p>
        </p:txBody>
      </p:sp>
      <p:pic>
        <p:nvPicPr>
          <p:cNvPr id="4" name="コンテンツ プレースホルダー 3"/>
          <p:cNvPicPr>
            <a:picLocks noGrp="1" noChangeAspect="1"/>
          </p:cNvPicPr>
          <p:nvPr>
            <p:ph idx="1"/>
          </p:nvPr>
        </p:nvPicPr>
        <p:blipFill>
          <a:blip r:embed="rId2"/>
          <a:stretch>
            <a:fillRect/>
          </a:stretch>
        </p:blipFill>
        <p:spPr>
          <a:xfrm>
            <a:off x="994225" y="2309107"/>
            <a:ext cx="7200000" cy="3097036"/>
          </a:xfrm>
          <a:prstGeom prst="rect">
            <a:avLst/>
          </a:prstGeom>
        </p:spPr>
      </p:pic>
    </p:spTree>
    <p:extLst>
      <p:ext uri="{BB962C8B-B14F-4D97-AF65-F5344CB8AC3E}">
        <p14:creationId xmlns:p14="http://schemas.microsoft.com/office/powerpoint/2010/main" val="398453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latin typeface="Arial" panose="020B0604020202020204" pitchFamily="34" charset="0"/>
                <a:ea typeface="ＭＳ Ｐゴシック" panose="020B0600070205080204" pitchFamily="50" charset="-128"/>
              </a:rPr>
              <a:t>世界の感染報告後致死期間と一人当たりの</a:t>
            </a:r>
            <a:r>
              <a:rPr lang="en-US" altLang="ja-JP" sz="4400" dirty="0">
                <a:latin typeface="Arial" panose="020B0604020202020204" pitchFamily="34" charset="0"/>
                <a:ea typeface="ＭＳ Ｐゴシック" panose="020B0600070205080204" pitchFamily="50" charset="-128"/>
              </a:rPr>
              <a:t>GDP</a:t>
            </a:r>
            <a:r>
              <a:rPr kumimoji="1" lang="ja-JP" altLang="en-US" sz="4400" dirty="0">
                <a:latin typeface="Arial" panose="020B0604020202020204" pitchFamily="34" charset="0"/>
                <a:ea typeface="ＭＳ Ｐゴシック" panose="020B0600070205080204" pitchFamily="50" charset="-128"/>
              </a:rPr>
              <a:t>の関係</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22949701"/>
              </p:ext>
            </p:extLst>
          </p:nvPr>
        </p:nvGraphicFramePr>
        <p:xfrm>
          <a:off x="822325" y="1846263"/>
          <a:ext cx="7543800"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3648075" y="5793224"/>
            <a:ext cx="2723823" cy="369332"/>
          </a:xfrm>
          <a:prstGeom prst="rect">
            <a:avLst/>
          </a:prstGeom>
          <a:noFill/>
        </p:spPr>
        <p:txBody>
          <a:bodyPr wrap="none" rtlCol="0">
            <a:spAutoFit/>
          </a:bodyPr>
          <a:lstStyle/>
          <a:p>
            <a:r>
              <a:rPr kumimoji="1" lang="ja-JP" altLang="en-US" dirty="0"/>
              <a:t>感染報告後致死期間（日）</a:t>
            </a:r>
          </a:p>
        </p:txBody>
      </p:sp>
      <p:sp>
        <p:nvSpPr>
          <p:cNvPr id="5" name="テキスト ボックス 4"/>
          <p:cNvSpPr txBox="1"/>
          <p:nvPr/>
        </p:nvSpPr>
        <p:spPr>
          <a:xfrm rot="16200000">
            <a:off x="-733871" y="3463409"/>
            <a:ext cx="2743059" cy="369332"/>
          </a:xfrm>
          <a:prstGeom prst="rect">
            <a:avLst/>
          </a:prstGeom>
          <a:noFill/>
        </p:spPr>
        <p:txBody>
          <a:bodyPr wrap="none" rtlCol="0">
            <a:spAutoFit/>
          </a:bodyPr>
          <a:lstStyle/>
          <a:p>
            <a:r>
              <a:rPr kumimoji="1" lang="ja-JP" altLang="en-US" dirty="0"/>
              <a:t>一人あたりの</a:t>
            </a:r>
            <a:r>
              <a:rPr kumimoji="1" lang="en-US" altLang="ja-JP" dirty="0"/>
              <a:t>GDP</a:t>
            </a:r>
            <a:r>
              <a:rPr kumimoji="1" lang="ja-JP" altLang="en-US" dirty="0"/>
              <a:t>（米ドル）</a:t>
            </a:r>
          </a:p>
        </p:txBody>
      </p:sp>
      <p:sp>
        <p:nvSpPr>
          <p:cNvPr id="10" name="テキスト ボックス 9"/>
          <p:cNvSpPr txBox="1"/>
          <p:nvPr/>
        </p:nvSpPr>
        <p:spPr>
          <a:xfrm>
            <a:off x="2569638" y="5261730"/>
            <a:ext cx="737702" cy="369332"/>
          </a:xfrm>
          <a:prstGeom prst="rect">
            <a:avLst/>
          </a:prstGeom>
          <a:noFill/>
        </p:spPr>
        <p:txBody>
          <a:bodyPr wrap="none" rtlCol="0">
            <a:spAutoFit/>
          </a:bodyPr>
          <a:lstStyle/>
          <a:p>
            <a:r>
              <a:rPr lang="ja-JP" altLang="en-US" dirty="0"/>
              <a:t>インド</a:t>
            </a:r>
            <a:endParaRPr kumimoji="1" lang="ja-JP" altLang="en-US" dirty="0"/>
          </a:p>
        </p:txBody>
      </p:sp>
      <p:sp>
        <p:nvSpPr>
          <p:cNvPr id="11" name="テキスト ボックス 10"/>
          <p:cNvSpPr txBox="1"/>
          <p:nvPr/>
        </p:nvSpPr>
        <p:spPr>
          <a:xfrm>
            <a:off x="2295525" y="4725412"/>
            <a:ext cx="1011815" cy="369332"/>
          </a:xfrm>
          <a:prstGeom prst="rect">
            <a:avLst/>
          </a:prstGeom>
          <a:noFill/>
        </p:spPr>
        <p:txBody>
          <a:bodyPr wrap="none" rtlCol="0">
            <a:spAutoFit/>
          </a:bodyPr>
          <a:lstStyle/>
          <a:p>
            <a:r>
              <a:rPr lang="ja-JP" altLang="en-US" dirty="0"/>
              <a:t>ブラジル</a:t>
            </a:r>
            <a:endParaRPr kumimoji="1" lang="ja-JP" altLang="en-US" dirty="0"/>
          </a:p>
        </p:txBody>
      </p:sp>
      <p:sp>
        <p:nvSpPr>
          <p:cNvPr id="12" name="テキスト ボックス 11"/>
          <p:cNvSpPr txBox="1"/>
          <p:nvPr/>
        </p:nvSpPr>
        <p:spPr>
          <a:xfrm>
            <a:off x="5440144" y="4224278"/>
            <a:ext cx="646331" cy="369332"/>
          </a:xfrm>
          <a:prstGeom prst="rect">
            <a:avLst/>
          </a:prstGeom>
          <a:noFill/>
        </p:spPr>
        <p:txBody>
          <a:bodyPr wrap="none" rtlCol="0">
            <a:spAutoFit/>
          </a:bodyPr>
          <a:lstStyle/>
          <a:p>
            <a:r>
              <a:rPr lang="ja-JP" altLang="en-US" dirty="0"/>
              <a:t>英国</a:t>
            </a:r>
            <a:endParaRPr kumimoji="1" lang="ja-JP" altLang="en-US" dirty="0"/>
          </a:p>
        </p:txBody>
      </p:sp>
      <p:sp>
        <p:nvSpPr>
          <p:cNvPr id="13" name="テキスト ボックス 12"/>
          <p:cNvSpPr txBox="1"/>
          <p:nvPr/>
        </p:nvSpPr>
        <p:spPr>
          <a:xfrm>
            <a:off x="7134225" y="3207782"/>
            <a:ext cx="646331" cy="369332"/>
          </a:xfrm>
          <a:prstGeom prst="rect">
            <a:avLst/>
          </a:prstGeom>
          <a:noFill/>
        </p:spPr>
        <p:txBody>
          <a:bodyPr wrap="none" rtlCol="0">
            <a:spAutoFit/>
          </a:bodyPr>
          <a:lstStyle/>
          <a:p>
            <a:r>
              <a:rPr kumimoji="1" lang="ja-JP" altLang="en-US" dirty="0"/>
              <a:t>米国</a:t>
            </a:r>
          </a:p>
        </p:txBody>
      </p:sp>
      <p:sp>
        <p:nvSpPr>
          <p:cNvPr id="14" name="円/楕円 13"/>
          <p:cNvSpPr/>
          <p:nvPr/>
        </p:nvSpPr>
        <p:spPr>
          <a:xfrm>
            <a:off x="5712459" y="4155916"/>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763332" y="5062809"/>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579163" y="5276637"/>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120492" y="3516739"/>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032475" y="4221053"/>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178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新型コロナウイルスに対する免疫反応が起こる仕組み</a:t>
            </a:r>
          </a:p>
        </p:txBody>
      </p:sp>
      <p:pic>
        <p:nvPicPr>
          <p:cNvPr id="6" name="コンテンツ プレースホルダー 5"/>
          <p:cNvPicPr>
            <a:picLocks noGrp="1" noChangeAspect="1"/>
          </p:cNvPicPr>
          <p:nvPr>
            <p:ph idx="1"/>
          </p:nvPr>
        </p:nvPicPr>
        <p:blipFill>
          <a:blip r:embed="rId2"/>
          <a:stretch>
            <a:fillRect/>
          </a:stretch>
        </p:blipFill>
        <p:spPr>
          <a:xfrm>
            <a:off x="1718200" y="1846263"/>
            <a:ext cx="5752050" cy="4022725"/>
          </a:xfrm>
          <a:prstGeom prst="rect">
            <a:avLst/>
          </a:prstGeom>
        </p:spPr>
      </p:pic>
      <p:sp>
        <p:nvSpPr>
          <p:cNvPr id="3" name="テキスト ボックス 2"/>
          <p:cNvSpPr txBox="1"/>
          <p:nvPr/>
        </p:nvSpPr>
        <p:spPr>
          <a:xfrm>
            <a:off x="3845857" y="1882123"/>
            <a:ext cx="1107996" cy="369332"/>
          </a:xfrm>
          <a:prstGeom prst="rect">
            <a:avLst/>
          </a:prstGeom>
          <a:noFill/>
          <a:ln>
            <a:solidFill>
              <a:schemeClr val="tx1"/>
            </a:solidFill>
          </a:ln>
        </p:spPr>
        <p:txBody>
          <a:bodyPr wrap="none" rtlCol="0">
            <a:spAutoFit/>
          </a:bodyPr>
          <a:lstStyle/>
          <a:p>
            <a:r>
              <a:rPr kumimoji="1" lang="ja-JP" altLang="en-US" dirty="0"/>
              <a:t>中和抗体</a:t>
            </a:r>
          </a:p>
        </p:txBody>
      </p:sp>
      <p:sp>
        <p:nvSpPr>
          <p:cNvPr id="5" name="テキスト ボックス 4"/>
          <p:cNvSpPr txBox="1"/>
          <p:nvPr/>
        </p:nvSpPr>
        <p:spPr>
          <a:xfrm>
            <a:off x="4594225" y="5306640"/>
            <a:ext cx="1386918" cy="369332"/>
          </a:xfrm>
          <a:prstGeom prst="rect">
            <a:avLst/>
          </a:prstGeom>
          <a:noFill/>
          <a:ln>
            <a:solidFill>
              <a:schemeClr val="tx1"/>
            </a:solidFill>
          </a:ln>
        </p:spPr>
        <p:txBody>
          <a:bodyPr wrap="none" rtlCol="0">
            <a:spAutoFit/>
          </a:bodyPr>
          <a:lstStyle/>
          <a:p>
            <a:r>
              <a:rPr lang="ja-JP" altLang="en-US" dirty="0"/>
              <a:t>キラー</a:t>
            </a:r>
            <a:r>
              <a:rPr lang="en-US" altLang="ja-JP" dirty="0"/>
              <a:t>T</a:t>
            </a:r>
            <a:r>
              <a:rPr lang="ja-JP" altLang="en-US" dirty="0"/>
              <a:t>細胞</a:t>
            </a:r>
            <a:endParaRPr kumimoji="1" lang="ja-JP" altLang="en-US" dirty="0"/>
          </a:p>
        </p:txBody>
      </p:sp>
    </p:spTree>
    <p:extLst>
      <p:ext uri="{BB962C8B-B14F-4D97-AF65-F5344CB8AC3E}">
        <p14:creationId xmlns:p14="http://schemas.microsoft.com/office/powerpoint/2010/main" val="149889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ワクチンの種類</a:t>
            </a:r>
          </a:p>
        </p:txBody>
      </p:sp>
      <p:sp>
        <p:nvSpPr>
          <p:cNvPr id="3" name="コンテンツ プレースホルダー 2"/>
          <p:cNvSpPr>
            <a:spLocks noGrp="1"/>
          </p:cNvSpPr>
          <p:nvPr>
            <p:ph idx="1"/>
          </p:nvPr>
        </p:nvSpPr>
        <p:spPr/>
        <p:txBody>
          <a:bodyPr/>
          <a:lstStyle/>
          <a:p>
            <a:r>
              <a:rPr kumimoji="1" lang="ja-JP" altLang="en-US" dirty="0"/>
              <a:t>生ワクチン（弱毒化ワクチン）</a:t>
            </a:r>
            <a:endParaRPr kumimoji="1" lang="en-US" altLang="ja-JP" dirty="0"/>
          </a:p>
          <a:p>
            <a:r>
              <a:rPr lang="ja-JP" altLang="en-US" dirty="0"/>
              <a:t>不活化ワクチン</a:t>
            </a:r>
            <a:endParaRPr lang="en-US" altLang="ja-JP" dirty="0"/>
          </a:p>
          <a:p>
            <a:r>
              <a:rPr kumimoji="1" lang="ja-JP" altLang="en-US" dirty="0"/>
              <a:t>タンパク質ワクチン、ペプチドワクチン</a:t>
            </a:r>
            <a:endParaRPr kumimoji="1" lang="en-US" altLang="ja-JP" dirty="0"/>
          </a:p>
          <a:p>
            <a:r>
              <a:rPr lang="ja-JP" altLang="en-US" dirty="0"/>
              <a:t>ウイルスベクターワクチン（アデノウイルスベクター）</a:t>
            </a:r>
            <a:endParaRPr lang="en-US" altLang="ja-JP" dirty="0"/>
          </a:p>
          <a:p>
            <a:r>
              <a:rPr kumimoji="1" lang="ja-JP" altLang="en-US" dirty="0"/>
              <a:t>核酸ワクチン</a:t>
            </a:r>
            <a:endParaRPr lang="en-US" altLang="ja-JP" dirty="0"/>
          </a:p>
          <a:p>
            <a:pPr lvl="1"/>
            <a:r>
              <a:rPr kumimoji="1" lang="en-US" altLang="ja-JP" dirty="0"/>
              <a:t>DNA</a:t>
            </a:r>
            <a:r>
              <a:rPr kumimoji="1" lang="ja-JP" altLang="en-US" dirty="0"/>
              <a:t>ワクチン</a:t>
            </a:r>
            <a:endParaRPr kumimoji="1" lang="en-US" altLang="ja-JP" dirty="0"/>
          </a:p>
          <a:p>
            <a:pPr lvl="1"/>
            <a:r>
              <a:rPr lang="en-US" altLang="ja-JP" dirty="0"/>
              <a:t>mRNA</a:t>
            </a:r>
            <a:r>
              <a:rPr lang="ja-JP" altLang="en-US" dirty="0"/>
              <a:t>ワクチン</a:t>
            </a:r>
            <a:endParaRPr lang="en-US" altLang="ja-JP" dirty="0"/>
          </a:p>
          <a:p>
            <a:pPr marL="201168" lvl="1" indent="0">
              <a:buNone/>
            </a:pPr>
            <a:endParaRPr lang="en-US" altLang="ja-JP" dirty="0"/>
          </a:p>
        </p:txBody>
      </p:sp>
    </p:spTree>
    <p:extLst>
      <p:ext uri="{BB962C8B-B14F-4D97-AF65-F5344CB8AC3E}">
        <p14:creationId xmlns:p14="http://schemas.microsoft.com/office/powerpoint/2010/main" val="325514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第</a:t>
            </a:r>
            <a:r>
              <a:rPr lang="en-US" altLang="ja-JP" sz="4400" dirty="0"/>
              <a:t>Ⅲ</a:t>
            </a:r>
            <a:r>
              <a:rPr lang="ja-JP" altLang="en-US" sz="4400" dirty="0"/>
              <a:t>相試験</a:t>
            </a:r>
            <a:r>
              <a:rPr kumimoji="1" lang="ja-JP" altLang="en-US" sz="4400" dirty="0"/>
              <a:t>が完了したワクチン</a:t>
            </a:r>
          </a:p>
        </p:txBody>
      </p:sp>
      <p:graphicFrame>
        <p:nvGraphicFramePr>
          <p:cNvPr id="13" name="コンテンツ プレースホルダー 12"/>
          <p:cNvGraphicFramePr>
            <a:graphicFrameLocks noGrp="1"/>
          </p:cNvGraphicFramePr>
          <p:nvPr>
            <p:ph idx="1"/>
            <p:extLst>
              <p:ext uri="{D42A27DB-BD31-4B8C-83A1-F6EECF244321}">
                <p14:modId xmlns:p14="http://schemas.microsoft.com/office/powerpoint/2010/main" val="1505122828"/>
              </p:ext>
            </p:extLst>
          </p:nvPr>
        </p:nvGraphicFramePr>
        <p:xfrm>
          <a:off x="822325" y="1846263"/>
          <a:ext cx="7543800" cy="370840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370840">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Developers</a:t>
                      </a:r>
                    </a:p>
                  </a:txBody>
                  <a:tcPr marL="9525" marR="9525" marT="9525" marB="0" anchor="ctr"/>
                </a:tc>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Countriy</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Platform</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Efficacy</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Pfizer/</a:t>
                      </a: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BioNTech</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USA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mRNA</a:t>
                      </a:r>
                    </a:p>
                  </a:txBody>
                  <a:tcPr marL="9525" marR="9525" marT="9525" marB="0" anchor="ctr"/>
                </a:tc>
                <a:tc>
                  <a:txBody>
                    <a:bodyPr/>
                    <a:lstStyle/>
                    <a:p>
                      <a:pPr algn="ctr" fontAlgn="ctr"/>
                      <a:r>
                        <a:rPr lang="en-US" altLang="ja-JP" sz="1600" b="0" i="0" u="none" strike="noStrike">
                          <a:solidFill>
                            <a:srgbClr val="000000"/>
                          </a:solidFill>
                          <a:effectLst/>
                          <a:latin typeface="Arial" panose="020B0604020202020204" pitchFamily="34" charset="0"/>
                          <a:ea typeface="ＭＳ Ｐゴシック" panose="020B0600070205080204" pitchFamily="50" charset="-128"/>
                        </a:rPr>
                        <a:t>95%</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Moderna</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USA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mRNA</a:t>
                      </a:r>
                    </a:p>
                  </a:txBody>
                  <a:tcPr marL="9525" marR="9525" marT="9525" marB="0" anchor="ctr"/>
                </a:tc>
                <a:tc>
                  <a:txBody>
                    <a:bodyPr/>
                    <a:lstStyle/>
                    <a:p>
                      <a:pPr algn="ctr" fontAlgn="ctr"/>
                      <a:r>
                        <a:rPr lang="en-US" altLang="ja-JP" sz="1600" b="0" i="0" u="none" strike="noStrike">
                          <a:solidFill>
                            <a:srgbClr val="000000"/>
                          </a:solidFill>
                          <a:effectLst/>
                          <a:latin typeface="Arial" panose="020B0604020202020204" pitchFamily="34" charset="0"/>
                          <a:ea typeface="ＭＳ Ｐゴシック" panose="020B0600070205080204" pitchFamily="50" charset="-128"/>
                        </a:rPr>
                        <a:t>94.5%</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Novavax</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USA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Protein</a:t>
                      </a:r>
                    </a:p>
                  </a:txBody>
                  <a:tcPr marL="9525" marR="9525" marT="9525" marB="0" anchor="ctr"/>
                </a:tc>
                <a:tc>
                  <a:txBody>
                    <a:bodyPr/>
                    <a:lstStyle/>
                    <a:p>
                      <a:pPr algn="ctr" fontAlgn="ctr"/>
                      <a:r>
                        <a:rPr lang="en-US" altLang="ja-JP" sz="1600" b="0" i="0" u="none" strike="noStrike">
                          <a:solidFill>
                            <a:srgbClr val="000000"/>
                          </a:solidFill>
                          <a:effectLst/>
                          <a:latin typeface="Arial" panose="020B0604020202020204" pitchFamily="34" charset="0"/>
                          <a:ea typeface="ＭＳ Ｐゴシック" panose="020B0600070205080204" pitchFamily="50" charset="-128"/>
                        </a:rPr>
                        <a:t>89.3%</a:t>
                      </a:r>
                    </a:p>
                  </a:txBody>
                  <a:tcPr marL="9525" marR="9525" marT="9525" marB="0" anchor="ctr"/>
                </a:tc>
                <a:extLst>
                  <a:ext uri="{0D108BD9-81ED-4DB2-BD59-A6C34878D82A}">
                    <a16:rowId xmlns:a16="http://schemas.microsoft.com/office/drawing/2014/main" val="10003"/>
                  </a:ext>
                </a:extLst>
              </a:tr>
              <a:tr h="370840">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Janssen</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USA</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Adenoviral vector</a:t>
                      </a:r>
                    </a:p>
                  </a:txBody>
                  <a:tcPr marL="9525" marR="9525" marT="9525" marB="0" anchor="ctr"/>
                </a:tc>
                <a:tc>
                  <a:txBody>
                    <a:bodyPr/>
                    <a:lstStyle/>
                    <a:p>
                      <a:pPr algn="ctr" fontAlgn="ctr"/>
                      <a:r>
                        <a:rPr lang="en-US" altLang="ja-JP" sz="1600" b="0" i="0" u="none" strike="noStrike">
                          <a:solidFill>
                            <a:srgbClr val="000000"/>
                          </a:solidFill>
                          <a:effectLst/>
                          <a:latin typeface="Arial" panose="020B0604020202020204" pitchFamily="34" charset="0"/>
                          <a:ea typeface="ＭＳ Ｐゴシック" panose="020B0600070205080204" pitchFamily="50" charset="-128"/>
                        </a:rPr>
                        <a:t>66%</a:t>
                      </a:r>
                    </a:p>
                  </a:txBody>
                  <a:tcPr marL="9525" marR="9525" marT="9525" marB="0" anchor="ctr"/>
                </a:tc>
                <a:extLst>
                  <a:ext uri="{0D108BD9-81ED-4DB2-BD59-A6C34878D82A}">
                    <a16:rowId xmlns:a16="http://schemas.microsoft.com/office/drawing/2014/main" val="10004"/>
                  </a:ext>
                </a:extLst>
              </a:tr>
              <a:tr h="370840">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AstraZeneca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UK</a:t>
                      </a: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ea typeface="ＭＳ Ｐゴシック" panose="020B0600070205080204" pitchFamily="50" charset="-128"/>
                        </a:rPr>
                        <a:t>Adenoviral vector</a:t>
                      </a:r>
                    </a:p>
                  </a:txBody>
                  <a:tcPr marL="9525" marR="9525" marT="9525" marB="0" anchor="ctr"/>
                </a:tc>
                <a:tc>
                  <a:txBody>
                    <a:bodyPr/>
                    <a:lstStyle/>
                    <a:p>
                      <a:pPr algn="ctr" fontAlgn="ctr"/>
                      <a:r>
                        <a:rPr lang="en-US" altLang="ja-JP" sz="1600" b="0" i="0" u="none" strike="noStrike">
                          <a:solidFill>
                            <a:srgbClr val="000000"/>
                          </a:solidFill>
                          <a:effectLst/>
                          <a:latin typeface="Arial" panose="020B0604020202020204" pitchFamily="34" charset="0"/>
                          <a:ea typeface="ＭＳ Ｐゴシック" panose="020B0600070205080204" pitchFamily="50" charset="-128"/>
                        </a:rPr>
                        <a:t>70%</a:t>
                      </a:r>
                    </a:p>
                  </a:txBody>
                  <a:tcPr marL="9525" marR="9525" marT="9525" marB="0" anchor="ctr"/>
                </a:tc>
                <a:extLst>
                  <a:ext uri="{0D108BD9-81ED-4DB2-BD59-A6C34878D82A}">
                    <a16:rowId xmlns:a16="http://schemas.microsoft.com/office/drawing/2014/main" val="10005"/>
                  </a:ext>
                </a:extLst>
              </a:tr>
              <a:tr h="370840">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Sinovac</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China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Inactivated virus</a:t>
                      </a:r>
                    </a:p>
                  </a:txBody>
                  <a:tcPr marL="9525" marR="9525" marT="9525" marB="0" anchor="ctr"/>
                </a:tc>
                <a:tc>
                  <a:txBody>
                    <a:bodyPr/>
                    <a:lstStyle/>
                    <a:p>
                      <a:pPr algn="ctr" fontAlgn="ctr"/>
                      <a:r>
                        <a:rPr lang="en-US" altLang="ja-JP" sz="1600" b="0" i="0" u="none" strike="noStrike" dirty="0">
                          <a:solidFill>
                            <a:srgbClr val="000000"/>
                          </a:solidFill>
                          <a:effectLst/>
                          <a:latin typeface="Arial" panose="020B0604020202020204" pitchFamily="34" charset="0"/>
                          <a:ea typeface="ＭＳ Ｐゴシック" panose="020B0600070205080204" pitchFamily="50" charset="-128"/>
                        </a:rPr>
                        <a:t>50%-91%</a:t>
                      </a:r>
                    </a:p>
                  </a:txBody>
                  <a:tcPr marL="9525" marR="9525" marT="9525" marB="0" anchor="ctr"/>
                </a:tc>
                <a:extLst>
                  <a:ext uri="{0D108BD9-81ED-4DB2-BD59-A6C34878D82A}">
                    <a16:rowId xmlns:a16="http://schemas.microsoft.com/office/drawing/2014/main" val="10006"/>
                  </a:ext>
                </a:extLst>
              </a:tr>
              <a:tr h="370840">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Sinopharm</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China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Inactivated virus</a:t>
                      </a:r>
                    </a:p>
                  </a:txBody>
                  <a:tcPr marL="9525" marR="9525" marT="9525" marB="0" anchor="ctr"/>
                </a:tc>
                <a:tc>
                  <a:txBody>
                    <a:bodyPr/>
                    <a:lstStyle/>
                    <a:p>
                      <a:pPr algn="ctr" fontAlgn="ctr"/>
                      <a:r>
                        <a:rPr lang="en-US" altLang="ja-JP" sz="1600" b="0" i="0" u="none" strike="noStrike" dirty="0">
                          <a:solidFill>
                            <a:srgbClr val="000000"/>
                          </a:solidFill>
                          <a:effectLst/>
                          <a:latin typeface="Arial" panose="020B0604020202020204" pitchFamily="34" charset="0"/>
                          <a:ea typeface="ＭＳ Ｐゴシック" panose="020B0600070205080204" pitchFamily="50" charset="-128"/>
                        </a:rPr>
                        <a:t>79%</a:t>
                      </a:r>
                    </a:p>
                  </a:txBody>
                  <a:tcPr marL="9525" marR="9525" marT="9525" marB="0" anchor="ctr"/>
                </a:tc>
                <a:extLst>
                  <a:ext uri="{0D108BD9-81ED-4DB2-BD59-A6C34878D82A}">
                    <a16:rowId xmlns:a16="http://schemas.microsoft.com/office/drawing/2014/main" val="10007"/>
                  </a:ext>
                </a:extLst>
              </a:tr>
              <a:tr h="370840">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CanSino</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China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Adenoviral vector</a:t>
                      </a:r>
                    </a:p>
                  </a:txBody>
                  <a:tcPr marL="9525" marR="9525" marT="9525" marB="0" anchor="ctr"/>
                </a:tc>
                <a:tc>
                  <a:txBody>
                    <a:bodyPr/>
                    <a:lstStyle/>
                    <a:p>
                      <a:pPr algn="ctr" fontAlgn="ctr"/>
                      <a:r>
                        <a:rPr lang="en-US" altLang="ja-JP" sz="1600" b="0" i="0" u="none" strike="noStrike" dirty="0">
                          <a:solidFill>
                            <a:srgbClr val="000000"/>
                          </a:solidFill>
                          <a:effectLst/>
                          <a:latin typeface="Arial" panose="020B0604020202020204" pitchFamily="34" charset="0"/>
                          <a:ea typeface="ＭＳ Ｐゴシック" panose="020B0600070205080204" pitchFamily="50" charset="-128"/>
                        </a:rPr>
                        <a:t>65.7%</a:t>
                      </a:r>
                    </a:p>
                  </a:txBody>
                  <a:tcPr marL="9525" marR="9525" marT="9525" marB="0" anchor="ctr"/>
                </a:tc>
                <a:extLst>
                  <a:ext uri="{0D108BD9-81ED-4DB2-BD59-A6C34878D82A}">
                    <a16:rowId xmlns:a16="http://schemas.microsoft.com/office/drawing/2014/main" val="10008"/>
                  </a:ext>
                </a:extLst>
              </a:tr>
              <a:tr h="370840">
                <a:tc>
                  <a:txBody>
                    <a:bodyPr/>
                    <a:lstStyle/>
                    <a:p>
                      <a:pPr algn="ctr" fontAlgn="ctr"/>
                      <a:r>
                        <a:rPr lang="en-US" sz="1600" b="0" i="0" u="none" strike="noStrike" dirty="0" err="1">
                          <a:solidFill>
                            <a:srgbClr val="000000"/>
                          </a:solidFill>
                          <a:effectLst/>
                          <a:latin typeface="Arial" panose="020B0604020202020204" pitchFamily="34" charset="0"/>
                          <a:ea typeface="ＭＳ Ｐゴシック" panose="020B0600070205080204" pitchFamily="50" charset="-128"/>
                        </a:rPr>
                        <a:t>Gamaleya</a:t>
                      </a:r>
                      <a:endParaRPr lang="en-US" sz="16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Russia</a:t>
                      </a: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ea typeface="ＭＳ Ｐゴシック" panose="020B0600070205080204" pitchFamily="50" charset="-128"/>
                        </a:rPr>
                        <a:t>Adenoviral vector</a:t>
                      </a:r>
                    </a:p>
                  </a:txBody>
                  <a:tcPr marL="9525" marR="9525" marT="9525" marB="0" anchor="ctr"/>
                </a:tc>
                <a:tc>
                  <a:txBody>
                    <a:bodyPr/>
                    <a:lstStyle/>
                    <a:p>
                      <a:pPr algn="ctr" fontAlgn="ctr"/>
                      <a:r>
                        <a:rPr lang="en-US" altLang="ja-JP" sz="1600" b="0" i="0" u="none" strike="noStrike" dirty="0">
                          <a:solidFill>
                            <a:srgbClr val="000000"/>
                          </a:solidFill>
                          <a:effectLst/>
                          <a:latin typeface="Arial" panose="020B0604020202020204" pitchFamily="34" charset="0"/>
                          <a:ea typeface="ＭＳ Ｐゴシック" panose="020B0600070205080204" pitchFamily="50" charset="-128"/>
                        </a:rPr>
                        <a:t>92%</a:t>
                      </a: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5217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ronavirus photo」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495" y="184281"/>
            <a:ext cx="3143250" cy="245268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809004" y="2745018"/>
            <a:ext cx="5924379" cy="369332"/>
          </a:xfrm>
          <a:prstGeom prst="rect">
            <a:avLst/>
          </a:prstGeom>
          <a:noFill/>
        </p:spPr>
        <p:txBody>
          <a:bodyPr wrap="none" rtlCol="0">
            <a:spAutoFit/>
          </a:bodyPr>
          <a:lstStyle/>
          <a:p>
            <a:r>
              <a:rPr lang="en-US" altLang="ja-JP" dirty="0"/>
              <a:t>(U.S. the National Institute of Allergy and Infectious Diseases)</a:t>
            </a:r>
            <a:endParaRPr kumimoji="1" lang="ja-JP" altLang="en-US" dirty="0"/>
          </a:p>
        </p:txBody>
      </p:sp>
      <p:sp>
        <p:nvSpPr>
          <p:cNvPr id="6" name="テキスト ボックス 5"/>
          <p:cNvSpPr txBox="1"/>
          <p:nvPr/>
        </p:nvSpPr>
        <p:spPr>
          <a:xfrm>
            <a:off x="2635862" y="5868185"/>
            <a:ext cx="3980513" cy="369332"/>
          </a:xfrm>
          <a:prstGeom prst="rect">
            <a:avLst/>
          </a:prstGeom>
          <a:noFill/>
        </p:spPr>
        <p:txBody>
          <a:bodyPr wrap="none" rtlCol="0">
            <a:spAutoFit/>
          </a:bodyPr>
          <a:lstStyle/>
          <a:p>
            <a:r>
              <a:rPr lang="ja-JP" altLang="en-US" dirty="0"/>
              <a:t>（厚生労働省、</a:t>
            </a:r>
            <a:r>
              <a:rPr lang="en-US" altLang="ja-JP" dirty="0"/>
              <a:t>COVID-19</a:t>
            </a:r>
            <a:r>
              <a:rPr lang="ja-JP" altLang="en-US" dirty="0"/>
              <a:t>治療の手引き）</a:t>
            </a:r>
            <a:endParaRPr kumimoji="1" lang="ja-JP" altLang="en-US" dirty="0"/>
          </a:p>
        </p:txBody>
      </p:sp>
      <p:sp>
        <p:nvSpPr>
          <p:cNvPr id="7" name="正方形/長方形 6"/>
          <p:cNvSpPr/>
          <p:nvPr/>
        </p:nvSpPr>
        <p:spPr>
          <a:xfrm>
            <a:off x="2192868" y="5339358"/>
            <a:ext cx="1303865"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55162" t="9225" r="10186" b="31286"/>
          <a:stretch/>
        </p:blipFill>
        <p:spPr>
          <a:xfrm>
            <a:off x="3200259" y="3114350"/>
            <a:ext cx="2851721" cy="2753835"/>
          </a:xfrm>
          <a:prstGeom prst="rect">
            <a:avLst/>
          </a:prstGeom>
        </p:spPr>
      </p:pic>
    </p:spTree>
    <p:extLst>
      <p:ext uri="{BB962C8B-B14F-4D97-AF65-F5344CB8AC3E}">
        <p14:creationId xmlns:p14="http://schemas.microsoft.com/office/powerpoint/2010/main" val="329277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mRNA</a:t>
            </a:r>
            <a:r>
              <a:rPr lang="ja-JP" altLang="en-US" dirty="0">
                <a:latin typeface="+mj-ea"/>
              </a:rPr>
              <a:t>ワクチンの特徴</a:t>
            </a:r>
            <a:endParaRPr kumimoji="1" lang="ja-JP" altLang="en-US" dirty="0">
              <a:latin typeface="+mj-ea"/>
            </a:endParaRPr>
          </a:p>
        </p:txBody>
      </p:sp>
      <p:pic>
        <p:nvPicPr>
          <p:cNvPr id="5" name="コンテンツ プレースホルダー 3"/>
          <p:cNvPicPr>
            <a:picLocks noChangeAspect="1"/>
          </p:cNvPicPr>
          <p:nvPr/>
        </p:nvPicPr>
        <p:blipFill rotWithShape="1">
          <a:blip r:embed="rId2"/>
          <a:srcRect t="13929" b="-364"/>
          <a:stretch/>
        </p:blipFill>
        <p:spPr>
          <a:xfrm>
            <a:off x="2462742" y="1836000"/>
            <a:ext cx="4169281" cy="4248000"/>
          </a:xfrm>
          <a:prstGeom prst="rect">
            <a:avLst/>
          </a:prstGeom>
        </p:spPr>
      </p:pic>
      <p:sp>
        <p:nvSpPr>
          <p:cNvPr id="6" name="テキスト ボックス 5"/>
          <p:cNvSpPr txBox="1"/>
          <p:nvPr/>
        </p:nvSpPr>
        <p:spPr>
          <a:xfrm>
            <a:off x="5029030" y="3462867"/>
            <a:ext cx="1212191" cy="246221"/>
          </a:xfrm>
          <a:prstGeom prst="rect">
            <a:avLst/>
          </a:prstGeom>
          <a:solidFill>
            <a:schemeClr val="bg1"/>
          </a:solidFill>
        </p:spPr>
        <p:txBody>
          <a:bodyPr wrap="none" rtlCol="0">
            <a:spAutoFit/>
          </a:bodyPr>
          <a:lstStyle/>
          <a:p>
            <a:r>
              <a:rPr kumimoji="1" lang="en-US" altLang="ja-JP" sz="1000" b="1" dirty="0">
                <a:solidFill>
                  <a:schemeClr val="tx1">
                    <a:lumMod val="65000"/>
                    <a:lumOff val="35000"/>
                  </a:schemeClr>
                </a:solidFill>
                <a:latin typeface="Arial" panose="020B0604020202020204" pitchFamily="34" charset="0"/>
                <a:cs typeface="Arial" panose="020B0604020202020204" pitchFamily="34" charset="0"/>
              </a:rPr>
              <a:t>mRNA                  </a:t>
            </a:r>
            <a:endParaRPr kumimoji="1" lang="ja-JP" altLang="en-US" sz="1000" b="1" u="sng"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880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j-ea"/>
              </a:rPr>
              <a:t>mRNA</a:t>
            </a:r>
            <a:r>
              <a:rPr kumimoji="1" lang="ja-JP" altLang="en-US" dirty="0">
                <a:latin typeface="+mj-ea"/>
              </a:rPr>
              <a:t>ワクチンの働き</a:t>
            </a:r>
          </a:p>
        </p:txBody>
      </p:sp>
      <p:pic>
        <p:nvPicPr>
          <p:cNvPr id="4" name="コンテンツ プレースホルダー 3"/>
          <p:cNvPicPr>
            <a:picLocks noGrp="1" noChangeAspect="1"/>
          </p:cNvPicPr>
          <p:nvPr>
            <p:ph idx="1"/>
          </p:nvPr>
        </p:nvPicPr>
        <p:blipFill>
          <a:blip r:embed="rId2"/>
          <a:stretch>
            <a:fillRect/>
          </a:stretch>
        </p:blipFill>
        <p:spPr>
          <a:xfrm>
            <a:off x="1348674" y="1846263"/>
            <a:ext cx="6491101" cy="4022725"/>
          </a:xfrm>
          <a:prstGeom prst="rect">
            <a:avLst/>
          </a:prstGeom>
        </p:spPr>
      </p:pic>
      <p:sp>
        <p:nvSpPr>
          <p:cNvPr id="5" name="テキスト ボックス 4"/>
          <p:cNvSpPr txBox="1"/>
          <p:nvPr/>
        </p:nvSpPr>
        <p:spPr>
          <a:xfrm>
            <a:off x="787239" y="3722153"/>
            <a:ext cx="1178528" cy="369332"/>
          </a:xfrm>
          <a:prstGeom prst="rect">
            <a:avLst/>
          </a:prstGeom>
          <a:solidFill>
            <a:schemeClr val="bg1"/>
          </a:solidFill>
        </p:spPr>
        <p:txBody>
          <a:bodyPr wrap="none" rtlCol="0">
            <a:spAutoFit/>
          </a:bodyPr>
          <a:lstStyle/>
          <a:p>
            <a:r>
              <a:rPr kumimoji="1" lang="en-US" altLang="ja-JP" sz="900" b="1" dirty="0">
                <a:solidFill>
                  <a:schemeClr val="tx1">
                    <a:lumMod val="65000"/>
                    <a:lumOff val="35000"/>
                  </a:schemeClr>
                </a:solidFill>
                <a:latin typeface="Arial" panose="020B0604020202020204" pitchFamily="34" charset="0"/>
                <a:cs typeface="Arial" panose="020B0604020202020204" pitchFamily="34" charset="0"/>
              </a:rPr>
              <a:t>RNA modified </a:t>
            </a:r>
          </a:p>
          <a:p>
            <a:r>
              <a:rPr kumimoji="1" lang="en-US" altLang="ja-JP" sz="900" b="1" dirty="0">
                <a:solidFill>
                  <a:schemeClr val="tx1">
                    <a:lumMod val="65000"/>
                    <a:lumOff val="35000"/>
                  </a:schemeClr>
                </a:solidFill>
                <a:latin typeface="Arial" panose="020B0604020202020204" pitchFamily="34" charset="0"/>
                <a:cs typeface="Arial" panose="020B0604020202020204" pitchFamily="34" charset="0"/>
              </a:rPr>
              <a:t>with </a:t>
            </a:r>
            <a:r>
              <a:rPr kumimoji="1" lang="en-US" altLang="ja-JP" sz="900" b="1" dirty="0" err="1">
                <a:solidFill>
                  <a:schemeClr val="tx1">
                    <a:lumMod val="65000"/>
                    <a:lumOff val="35000"/>
                  </a:schemeClr>
                </a:solidFill>
                <a:latin typeface="Arial" panose="020B0604020202020204" pitchFamily="34" charset="0"/>
                <a:cs typeface="Arial" panose="020B0604020202020204" pitchFamily="34" charset="0"/>
              </a:rPr>
              <a:t>psudouridine</a:t>
            </a:r>
            <a:endParaRPr kumimoji="1" lang="ja-JP" altLang="en-US" sz="9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54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ワクチンの効能を評価する　エンドポイント（終点）</a:t>
            </a:r>
          </a:p>
        </p:txBody>
      </p:sp>
      <p:pic>
        <p:nvPicPr>
          <p:cNvPr id="4" name="コンテンツ プレースホルダー 3"/>
          <p:cNvPicPr>
            <a:picLocks noGrp="1" noChangeAspect="1"/>
          </p:cNvPicPr>
          <p:nvPr>
            <p:ph idx="1"/>
          </p:nvPr>
        </p:nvPicPr>
        <p:blipFill>
          <a:blip r:embed="rId2"/>
          <a:stretch>
            <a:fillRect/>
          </a:stretch>
        </p:blipFill>
        <p:spPr>
          <a:xfrm>
            <a:off x="917724" y="2755058"/>
            <a:ext cx="7353001" cy="2205134"/>
          </a:xfrm>
          <a:prstGeom prst="rect">
            <a:avLst/>
          </a:prstGeom>
        </p:spPr>
      </p:pic>
      <p:sp>
        <p:nvSpPr>
          <p:cNvPr id="3" name="テキスト ボックス 2"/>
          <p:cNvSpPr txBox="1"/>
          <p:nvPr/>
        </p:nvSpPr>
        <p:spPr>
          <a:xfrm>
            <a:off x="1337734" y="2453462"/>
            <a:ext cx="800219" cy="276999"/>
          </a:xfrm>
          <a:prstGeom prst="rect">
            <a:avLst/>
          </a:prstGeom>
          <a:noFill/>
          <a:ln>
            <a:solidFill>
              <a:schemeClr val="tx1"/>
            </a:solidFill>
          </a:ln>
        </p:spPr>
        <p:txBody>
          <a:bodyPr wrap="none" rtlCol="0">
            <a:spAutoFit/>
          </a:bodyPr>
          <a:lstStyle/>
          <a:p>
            <a:r>
              <a:rPr kumimoji="1" lang="ja-JP" altLang="en-US" sz="1200" dirty="0"/>
              <a:t>感染予防</a:t>
            </a:r>
          </a:p>
        </p:txBody>
      </p:sp>
      <p:sp>
        <p:nvSpPr>
          <p:cNvPr id="5" name="テキスト ボックス 4"/>
          <p:cNvSpPr txBox="1"/>
          <p:nvPr/>
        </p:nvSpPr>
        <p:spPr>
          <a:xfrm>
            <a:off x="2887139" y="2453462"/>
            <a:ext cx="800219" cy="276999"/>
          </a:xfrm>
          <a:prstGeom prst="rect">
            <a:avLst/>
          </a:prstGeom>
          <a:solidFill>
            <a:srgbClr val="FFFF00"/>
          </a:solidFill>
          <a:ln>
            <a:solidFill>
              <a:schemeClr val="tx1"/>
            </a:solidFill>
          </a:ln>
        </p:spPr>
        <p:txBody>
          <a:bodyPr wrap="none" rtlCol="0">
            <a:spAutoFit/>
          </a:bodyPr>
          <a:lstStyle/>
          <a:p>
            <a:r>
              <a:rPr lang="ja-JP" altLang="en-US" sz="1200" dirty="0"/>
              <a:t>発症</a:t>
            </a:r>
            <a:r>
              <a:rPr kumimoji="1" lang="ja-JP" altLang="en-US" sz="1200" dirty="0"/>
              <a:t>予防</a:t>
            </a:r>
          </a:p>
        </p:txBody>
      </p:sp>
      <p:sp>
        <p:nvSpPr>
          <p:cNvPr id="6" name="テキスト ボックス 5"/>
          <p:cNvSpPr txBox="1"/>
          <p:nvPr/>
        </p:nvSpPr>
        <p:spPr>
          <a:xfrm>
            <a:off x="3742260" y="2453462"/>
            <a:ext cx="800219" cy="276999"/>
          </a:xfrm>
          <a:prstGeom prst="rect">
            <a:avLst/>
          </a:prstGeom>
          <a:noFill/>
          <a:ln>
            <a:solidFill>
              <a:schemeClr val="tx1"/>
            </a:solidFill>
          </a:ln>
        </p:spPr>
        <p:txBody>
          <a:bodyPr wrap="none" rtlCol="0">
            <a:spAutoFit/>
          </a:bodyPr>
          <a:lstStyle/>
          <a:p>
            <a:r>
              <a:rPr lang="ja-JP" altLang="en-US" sz="1200" dirty="0"/>
              <a:t>入院</a:t>
            </a:r>
            <a:r>
              <a:rPr kumimoji="1" lang="ja-JP" altLang="en-US" sz="1200" dirty="0"/>
              <a:t>予防</a:t>
            </a:r>
          </a:p>
        </p:txBody>
      </p:sp>
      <p:sp>
        <p:nvSpPr>
          <p:cNvPr id="7" name="テキスト ボックス 6"/>
          <p:cNvSpPr txBox="1"/>
          <p:nvPr/>
        </p:nvSpPr>
        <p:spPr>
          <a:xfrm>
            <a:off x="4596267" y="2453462"/>
            <a:ext cx="954107" cy="276999"/>
          </a:xfrm>
          <a:prstGeom prst="rect">
            <a:avLst/>
          </a:prstGeom>
          <a:noFill/>
          <a:ln>
            <a:solidFill>
              <a:schemeClr val="tx1"/>
            </a:solidFill>
          </a:ln>
        </p:spPr>
        <p:txBody>
          <a:bodyPr wrap="none" rtlCol="0">
            <a:spAutoFit/>
          </a:bodyPr>
          <a:lstStyle/>
          <a:p>
            <a:r>
              <a:rPr lang="ja-JP" altLang="en-US" sz="1200" dirty="0"/>
              <a:t>重症化</a:t>
            </a:r>
            <a:r>
              <a:rPr kumimoji="1" lang="ja-JP" altLang="en-US" sz="1200" dirty="0"/>
              <a:t>予防</a:t>
            </a:r>
          </a:p>
        </p:txBody>
      </p:sp>
      <p:sp>
        <p:nvSpPr>
          <p:cNvPr id="8" name="テキスト ボックス 7"/>
          <p:cNvSpPr txBox="1"/>
          <p:nvPr/>
        </p:nvSpPr>
        <p:spPr>
          <a:xfrm>
            <a:off x="5791105" y="2453462"/>
            <a:ext cx="800219" cy="276999"/>
          </a:xfrm>
          <a:prstGeom prst="rect">
            <a:avLst/>
          </a:prstGeom>
          <a:noFill/>
          <a:ln>
            <a:solidFill>
              <a:schemeClr val="tx1"/>
            </a:solidFill>
          </a:ln>
        </p:spPr>
        <p:txBody>
          <a:bodyPr wrap="none" rtlCol="0">
            <a:spAutoFit/>
          </a:bodyPr>
          <a:lstStyle/>
          <a:p>
            <a:r>
              <a:rPr lang="ja-JP" altLang="en-US" sz="1200" dirty="0"/>
              <a:t>死亡</a:t>
            </a:r>
            <a:r>
              <a:rPr kumimoji="1" lang="ja-JP" altLang="en-US" sz="1200" dirty="0"/>
              <a:t>予防</a:t>
            </a:r>
          </a:p>
        </p:txBody>
      </p:sp>
      <p:sp>
        <p:nvSpPr>
          <p:cNvPr id="9" name="テキスト ボックス 8"/>
          <p:cNvSpPr txBox="1"/>
          <p:nvPr/>
        </p:nvSpPr>
        <p:spPr>
          <a:xfrm>
            <a:off x="6645100" y="2453462"/>
            <a:ext cx="1107996" cy="276999"/>
          </a:xfrm>
          <a:prstGeom prst="rect">
            <a:avLst/>
          </a:prstGeom>
          <a:noFill/>
          <a:ln>
            <a:solidFill>
              <a:schemeClr val="tx1"/>
            </a:solidFill>
          </a:ln>
        </p:spPr>
        <p:txBody>
          <a:bodyPr wrap="none" rtlCol="0">
            <a:spAutoFit/>
          </a:bodyPr>
          <a:lstStyle/>
          <a:p>
            <a:r>
              <a:rPr lang="ja-JP" altLang="en-US" sz="1200" dirty="0"/>
              <a:t>二次感染</a:t>
            </a:r>
            <a:r>
              <a:rPr kumimoji="1" lang="ja-JP" altLang="en-US" sz="1200" dirty="0"/>
              <a:t>予防</a:t>
            </a:r>
          </a:p>
        </p:txBody>
      </p:sp>
    </p:spTree>
    <p:extLst>
      <p:ext uri="{BB962C8B-B14F-4D97-AF65-F5344CB8AC3E}">
        <p14:creationId xmlns:p14="http://schemas.microsoft.com/office/powerpoint/2010/main" val="148333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ファイザーワクチン</a:t>
            </a:r>
            <a:r>
              <a:rPr lang="ja-JP" altLang="en-US"/>
              <a:t>の副作用</a:t>
            </a:r>
            <a:endParaRPr kumimoji="1" lang="ja-JP" altLang="en-US" dirty="0"/>
          </a:p>
        </p:txBody>
      </p:sp>
      <p:pic>
        <p:nvPicPr>
          <p:cNvPr id="4" name="図 3"/>
          <p:cNvPicPr>
            <a:picLocks noChangeAspect="1"/>
          </p:cNvPicPr>
          <p:nvPr/>
        </p:nvPicPr>
        <p:blipFill>
          <a:blip r:embed="rId2"/>
          <a:stretch>
            <a:fillRect/>
          </a:stretch>
        </p:blipFill>
        <p:spPr>
          <a:xfrm>
            <a:off x="2509816" y="1845734"/>
            <a:ext cx="4170086" cy="4463817"/>
          </a:xfrm>
          <a:prstGeom prst="rect">
            <a:avLst/>
          </a:prstGeom>
        </p:spPr>
      </p:pic>
    </p:spTree>
    <p:extLst>
      <p:ext uri="{BB962C8B-B14F-4D97-AF65-F5344CB8AC3E}">
        <p14:creationId xmlns:p14="http://schemas.microsoft.com/office/powerpoint/2010/main" val="265973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コロナウイルスの変異株</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54837003"/>
              </p:ext>
            </p:extLst>
          </p:nvPr>
        </p:nvGraphicFramePr>
        <p:xfrm>
          <a:off x="822325" y="1846263"/>
          <a:ext cx="7543800" cy="3813175"/>
        </p:xfrm>
        <a:graphic>
          <a:graphicData uri="http://schemas.openxmlformats.org/drawingml/2006/table">
            <a:tbl>
              <a:tblPr firstRow="1" bandRow="1">
                <a:tableStyleId>{5C22544A-7EE6-4342-B048-85BDC9FD1C3A}</a:tableStyleId>
              </a:tblPr>
              <a:tblGrid>
                <a:gridCol w="786342">
                  <a:extLst>
                    <a:ext uri="{9D8B030D-6E8A-4147-A177-3AD203B41FA5}">
                      <a16:colId xmlns:a16="http://schemas.microsoft.com/office/drawing/2014/main" val="20000"/>
                    </a:ext>
                  </a:extLst>
                </a:gridCol>
                <a:gridCol w="1227666">
                  <a:extLst>
                    <a:ext uri="{9D8B030D-6E8A-4147-A177-3AD203B41FA5}">
                      <a16:colId xmlns:a16="http://schemas.microsoft.com/office/drawing/2014/main" val="20001"/>
                    </a:ext>
                  </a:extLst>
                </a:gridCol>
                <a:gridCol w="1456267">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482725">
                  <a:extLst>
                    <a:ext uri="{9D8B030D-6E8A-4147-A177-3AD203B41FA5}">
                      <a16:colId xmlns:a16="http://schemas.microsoft.com/office/drawing/2014/main" val="20005"/>
                    </a:ext>
                  </a:extLst>
                </a:gridCol>
              </a:tblGrid>
              <a:tr h="370840">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名前</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発見時期</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報告地</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報告国数</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変異</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影響</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B.1.1.7 </a:t>
                      </a:r>
                    </a:p>
                  </a:txBody>
                  <a:tcPr marL="9525" marR="9525" marT="9525"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英国</a:t>
                      </a:r>
                    </a:p>
                  </a:txBody>
                  <a:tcPr marL="9525" marR="9525" marT="9525"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70</a:t>
                      </a:r>
                    </a:p>
                  </a:txBody>
                  <a:tcPr marL="9525" marR="9525" marT="9525" marB="0" anchor="ct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69/70 deletion</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144Y deletion</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N501Y</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A570D</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D614Q</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P681H</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感染率</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増加</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B.1.351 </a:t>
                      </a:r>
                    </a:p>
                  </a:txBody>
                  <a:tcPr marL="9525" marR="9525" marT="9525"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南アフリカ</a:t>
                      </a:r>
                    </a:p>
                  </a:txBody>
                  <a:tcPr marL="9525" marR="9525" marT="9525"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&gt;30</a:t>
                      </a:r>
                    </a:p>
                  </a:txBody>
                  <a:tcPr marL="9525" marR="9525" marT="9525" marB="0" anchor="ct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K417N</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E484K</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N501Y</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D614G</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中和抗体に抵抗</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P.1 </a:t>
                      </a:r>
                    </a:p>
                  </a:txBody>
                  <a:tcPr marL="9525" marR="9525" marT="9525" marB="0" anchor="ct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年</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月</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日本</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ブラジル</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&gt;4</a:t>
                      </a:r>
                    </a:p>
                  </a:txBody>
                  <a:tcPr marL="9525" marR="9525" marT="9525" marB="0" anchor="ct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K417N/T</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E484K</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N501Y</a:t>
                      </a:r>
                    </a:p>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D614G</a:t>
                      </a:r>
                    </a:p>
                  </a:txBody>
                  <a:tcPr marL="9525" marR="9525" marT="9525" marB="0" anchor="ct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感染率や致死率の増加</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603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コロナウイルスゲノムの構造と遺伝子発現</a:t>
            </a:r>
          </a:p>
        </p:txBody>
      </p:sp>
      <p:pic>
        <p:nvPicPr>
          <p:cNvPr id="4" name="コンテンツ プレースホルダー 3"/>
          <p:cNvPicPr>
            <a:picLocks noGrp="1" noChangeAspect="1"/>
          </p:cNvPicPr>
          <p:nvPr>
            <p:ph idx="1"/>
          </p:nvPr>
        </p:nvPicPr>
        <p:blipFill>
          <a:blip r:embed="rId2"/>
          <a:stretch>
            <a:fillRect/>
          </a:stretch>
        </p:blipFill>
        <p:spPr>
          <a:xfrm>
            <a:off x="822325" y="2242937"/>
            <a:ext cx="7543800" cy="3229376"/>
          </a:xfrm>
          <a:prstGeom prst="rect">
            <a:avLst/>
          </a:prstGeom>
        </p:spPr>
      </p:pic>
    </p:spTree>
    <p:extLst>
      <p:ext uri="{BB962C8B-B14F-4D97-AF65-F5344CB8AC3E}">
        <p14:creationId xmlns:p14="http://schemas.microsoft.com/office/powerpoint/2010/main" val="254361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感染とは</a:t>
            </a:r>
          </a:p>
        </p:txBody>
      </p:sp>
      <p:sp>
        <p:nvSpPr>
          <p:cNvPr id="3" name="コンテンツ プレースホルダー 2"/>
          <p:cNvSpPr>
            <a:spLocks noGrp="1"/>
          </p:cNvSpPr>
          <p:nvPr>
            <p:ph idx="1"/>
          </p:nvPr>
        </p:nvSpPr>
        <p:spPr/>
        <p:txBody>
          <a:bodyPr/>
          <a:lstStyle/>
          <a:p>
            <a:pPr marL="268288" indent="-268288">
              <a:buFont typeface="Wingdings" panose="05000000000000000000" pitchFamily="2" charset="2"/>
              <a:buChar char="l"/>
            </a:pPr>
            <a:r>
              <a:rPr kumimoji="1" lang="ja-JP" altLang="en-US" u="sng" dirty="0"/>
              <a:t>病原体</a:t>
            </a:r>
            <a:r>
              <a:rPr kumimoji="1" lang="ja-JP" altLang="en-US" dirty="0"/>
              <a:t>が生体内に侵入、定着、増殖し、何らかの生体反応（多くは免疫反応）を起こすことをいう。感染は必ずしも発症ではない。</a:t>
            </a:r>
            <a:endParaRPr kumimoji="1" lang="en-US" altLang="ja-JP" dirty="0"/>
          </a:p>
          <a:p>
            <a:pPr marL="560896" lvl="1" indent="-268288">
              <a:buFont typeface="Wingdings" panose="05000000000000000000" pitchFamily="2" charset="2"/>
              <a:buChar char="l"/>
            </a:pPr>
            <a:r>
              <a:rPr lang="ja-JP" altLang="en-US" dirty="0"/>
              <a:t>顕性感染：　自他覚的症状を示して発病する場合</a:t>
            </a:r>
            <a:endParaRPr lang="en-US" altLang="ja-JP" dirty="0"/>
          </a:p>
          <a:p>
            <a:pPr marL="560896" lvl="1" indent="-268288">
              <a:buFont typeface="Wingdings" panose="05000000000000000000" pitchFamily="2" charset="2"/>
              <a:buChar char="l"/>
            </a:pPr>
            <a:r>
              <a:rPr lang="ja-JP" altLang="en-US" dirty="0"/>
              <a:t>不顕性感染：　発病することなく感染が終わる場合</a:t>
            </a:r>
            <a:endParaRPr lang="en-US" altLang="ja-JP" dirty="0"/>
          </a:p>
          <a:p>
            <a:pPr marL="560896" lvl="1" indent="-268288">
              <a:buFont typeface="Wingdings" panose="05000000000000000000" pitchFamily="2" charset="2"/>
              <a:buChar char="l"/>
            </a:pPr>
            <a:r>
              <a:rPr lang="ja-JP" altLang="en-US" dirty="0"/>
              <a:t>潜伏感染：　感染してから発病までの状態</a:t>
            </a:r>
            <a:endParaRPr lang="en-US" altLang="ja-JP" dirty="0"/>
          </a:p>
          <a:p>
            <a:pPr marL="268288" indent="-268288">
              <a:buFont typeface="Wingdings" panose="05000000000000000000" pitchFamily="2" charset="2"/>
              <a:buChar char="l"/>
            </a:pPr>
            <a:r>
              <a:rPr lang="ja-JP" altLang="en-US" dirty="0"/>
              <a:t>新型コロナウイルス感染では、未発症者あるいは不顕性感染者（合わせて無症状感染者）から二次感染が起こる。</a:t>
            </a:r>
            <a:endParaRPr lang="en-US" altLang="ja-JP" dirty="0"/>
          </a:p>
          <a:p>
            <a:endParaRPr lang="en-US" altLang="ja-JP" dirty="0"/>
          </a:p>
        </p:txBody>
      </p:sp>
    </p:spTree>
    <p:extLst>
      <p:ext uri="{BB962C8B-B14F-4D97-AF65-F5344CB8AC3E}">
        <p14:creationId xmlns:p14="http://schemas.microsoft.com/office/powerpoint/2010/main" val="259461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200" dirty="0"/>
              <a:t>感度と特異度（定性検査の場合）</a:t>
            </a:r>
          </a:p>
        </p:txBody>
      </p:sp>
      <p:sp>
        <p:nvSpPr>
          <p:cNvPr id="3" name="コンテンツ プレースホルダー 2"/>
          <p:cNvSpPr>
            <a:spLocks noGrp="1"/>
          </p:cNvSpPr>
          <p:nvPr>
            <p:ph idx="1"/>
          </p:nvPr>
        </p:nvSpPr>
        <p:spPr>
          <a:xfrm>
            <a:off x="822959" y="1845734"/>
            <a:ext cx="7543801" cy="4348878"/>
          </a:xfrm>
        </p:spPr>
        <p:txBody>
          <a:bodyPr>
            <a:normAutofit/>
          </a:bodyPr>
          <a:lstStyle/>
          <a:p>
            <a:pPr marL="179388" indent="-179388">
              <a:buFont typeface="Wingdings" panose="05000000000000000000" pitchFamily="2" charset="2"/>
              <a:buChar char="l"/>
            </a:pPr>
            <a:r>
              <a:rPr kumimoji="1" lang="ja-JP" altLang="en-US" dirty="0"/>
              <a:t> 感度（</a:t>
            </a:r>
            <a:r>
              <a:rPr lang="en-US" altLang="ja-JP" dirty="0"/>
              <a:t>sensitivity)</a:t>
            </a:r>
            <a:r>
              <a:rPr lang="ja-JP" altLang="en-US" dirty="0"/>
              <a:t>：</a:t>
            </a:r>
            <a:endParaRPr lang="en-US" altLang="ja-JP" dirty="0"/>
          </a:p>
          <a:p>
            <a:pPr marL="292608" lvl="1" indent="0">
              <a:buNone/>
            </a:pPr>
            <a:r>
              <a:rPr lang="ja-JP" altLang="en-US" dirty="0"/>
              <a:t>ある病気にかかった患者（感染者）をある検査法で検査した時に結果が　陽性と判定される割合</a:t>
            </a:r>
            <a:endParaRPr lang="en-US" altLang="ja-JP" dirty="0"/>
          </a:p>
          <a:p>
            <a:pPr marL="268288" indent="-268288">
              <a:buFont typeface="Wingdings" panose="05000000000000000000" pitchFamily="2" charset="2"/>
              <a:buChar char="l"/>
            </a:pPr>
            <a:r>
              <a:rPr lang="ja-JP" altLang="en-US" dirty="0"/>
              <a:t>特異度（</a:t>
            </a:r>
            <a:r>
              <a:rPr lang="en-US" altLang="ja-JP" dirty="0"/>
              <a:t>specificity</a:t>
            </a:r>
            <a:r>
              <a:rPr lang="ja-JP" altLang="en-US" dirty="0"/>
              <a:t>）：</a:t>
            </a:r>
            <a:endParaRPr lang="en-US" altLang="ja-JP" dirty="0"/>
          </a:p>
          <a:p>
            <a:pPr marL="292608" lvl="1" indent="0">
              <a:buNone/>
            </a:pPr>
            <a:r>
              <a:rPr lang="ja-JP" altLang="en-US" dirty="0"/>
              <a:t>健常人（非感染者）をある検査法で検査した時に結果が陰性と判定される割合</a:t>
            </a:r>
            <a:endParaRPr lang="en-US" altLang="ja-JP" dirty="0"/>
          </a:p>
          <a:p>
            <a:pPr marL="268288" indent="-268288">
              <a:buFont typeface="Wingdings" panose="05000000000000000000" pitchFamily="2" charset="2"/>
              <a:buChar char="l"/>
            </a:pPr>
            <a:r>
              <a:rPr kumimoji="1" lang="ja-JP" altLang="en-US" dirty="0"/>
              <a:t>偽陰性率：</a:t>
            </a:r>
            <a:r>
              <a:rPr lang="ja-JP" altLang="en-US" dirty="0"/>
              <a:t>１－感度</a:t>
            </a:r>
            <a:endParaRPr lang="en-US" altLang="ja-JP" dirty="0"/>
          </a:p>
          <a:p>
            <a:pPr marL="292608" lvl="1" indent="0">
              <a:buNone/>
            </a:pPr>
            <a:r>
              <a:rPr lang="ja-JP" altLang="en-US" dirty="0"/>
              <a:t>本当は病気にかかっているのに（感染者）をある検査法で検査した時に結果が陰性と判定される割合</a:t>
            </a:r>
            <a:endParaRPr lang="en-US" altLang="ja-JP" dirty="0"/>
          </a:p>
          <a:p>
            <a:pPr marL="268288" indent="-268288">
              <a:buFont typeface="Wingdings" panose="05000000000000000000" pitchFamily="2" charset="2"/>
              <a:buChar char="l"/>
            </a:pPr>
            <a:r>
              <a:rPr kumimoji="1" lang="ja-JP" altLang="en-US" dirty="0"/>
              <a:t>偽陽性率：</a:t>
            </a:r>
            <a:r>
              <a:rPr lang="ja-JP" altLang="en-US" dirty="0"/>
              <a:t>１－特異度</a:t>
            </a:r>
            <a:endParaRPr lang="en-US" altLang="ja-JP" dirty="0"/>
          </a:p>
          <a:p>
            <a:pPr marL="292608" lvl="1" indent="0">
              <a:buNone/>
            </a:pPr>
            <a:r>
              <a:rPr lang="ja-JP" altLang="en-US" dirty="0"/>
              <a:t>本当は病気にかかっていないのに（非感染者）をある検査法で検査した時に結果が陽性と判定される割合</a:t>
            </a:r>
          </a:p>
          <a:p>
            <a:endParaRPr kumimoji="1" lang="en-US" altLang="ja-JP" dirty="0"/>
          </a:p>
          <a:p>
            <a:pPr marL="201168" lvl="1" indent="0">
              <a:buNone/>
            </a:pPr>
            <a:endParaRPr kumimoji="1" lang="ja-JP" altLang="en-US" dirty="0"/>
          </a:p>
        </p:txBody>
      </p:sp>
    </p:spTree>
    <p:extLst>
      <p:ext uri="{BB962C8B-B14F-4D97-AF65-F5344CB8AC3E}">
        <p14:creationId xmlns:p14="http://schemas.microsoft.com/office/powerpoint/2010/main" val="248983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200" dirty="0"/>
              <a:t>新型コロナウイルスの検査</a:t>
            </a:r>
          </a:p>
        </p:txBody>
      </p:sp>
      <p:sp>
        <p:nvSpPr>
          <p:cNvPr id="3" name="コンテンツ プレースホルダー 2"/>
          <p:cNvSpPr>
            <a:spLocks noGrp="1"/>
          </p:cNvSpPr>
          <p:nvPr>
            <p:ph idx="1"/>
          </p:nvPr>
        </p:nvSpPr>
        <p:spPr>
          <a:xfrm>
            <a:off x="822959" y="1845734"/>
            <a:ext cx="7543801" cy="4348878"/>
          </a:xfrm>
        </p:spPr>
        <p:txBody>
          <a:bodyPr>
            <a:normAutofit fontScale="77500" lnSpcReduction="20000"/>
          </a:bodyPr>
          <a:lstStyle/>
          <a:p>
            <a:pPr marL="179388" indent="-179388">
              <a:lnSpc>
                <a:spcPct val="140000"/>
              </a:lnSpc>
              <a:spcBef>
                <a:spcPts val="0"/>
              </a:spcBef>
              <a:spcAft>
                <a:spcPts val="0"/>
              </a:spcAft>
              <a:buFont typeface="Wingdings" panose="05000000000000000000" pitchFamily="2" charset="2"/>
              <a:buChar char="l"/>
            </a:pPr>
            <a:r>
              <a:rPr kumimoji="1" lang="ja-JP" altLang="en-US" dirty="0"/>
              <a:t> 抗体検査：</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ウイルスのタンパク質に対する抗体が存在するかどうかを調べる検査。</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以前に感染したことがあるかどうかが分かる。</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偽陽性が出やすい。</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用いる抗原の種類により結果が変動しやすい。</a:t>
            </a:r>
            <a:endParaRPr lang="en-US" altLang="ja-JP" dirty="0"/>
          </a:p>
          <a:p>
            <a:pPr marL="245555" indent="-246063">
              <a:lnSpc>
                <a:spcPct val="140000"/>
              </a:lnSpc>
              <a:spcBef>
                <a:spcPts val="0"/>
              </a:spcBef>
              <a:spcAft>
                <a:spcPts val="0"/>
              </a:spcAft>
              <a:buFont typeface="Wingdings" panose="05000000000000000000" pitchFamily="2" charset="2"/>
              <a:buChar char="l"/>
            </a:pPr>
            <a:r>
              <a:rPr lang="ja-JP" altLang="en-US" dirty="0"/>
              <a:t>抗原検査：</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ウイルスのタンパク質が存在するかどうかをしらべる検査。</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感度が低い。</a:t>
            </a:r>
            <a:endParaRPr lang="en-US" altLang="ja-JP" dirty="0"/>
          </a:p>
          <a:p>
            <a:pPr marL="538163" lvl="1" indent="-246063">
              <a:lnSpc>
                <a:spcPct val="140000"/>
              </a:lnSpc>
              <a:spcBef>
                <a:spcPts val="0"/>
              </a:spcBef>
              <a:spcAft>
                <a:spcPts val="0"/>
              </a:spcAft>
              <a:buFont typeface="Wingdings" panose="05000000000000000000" pitchFamily="2" charset="2"/>
              <a:buChar char="l"/>
            </a:pPr>
            <a:r>
              <a:rPr lang="ja-JP" altLang="en-US" dirty="0"/>
              <a:t>症状のある人の確認検査に使える。</a:t>
            </a:r>
            <a:endParaRPr lang="en-US" altLang="ja-JP" dirty="0"/>
          </a:p>
          <a:p>
            <a:pPr marL="268288" indent="-268288">
              <a:lnSpc>
                <a:spcPct val="140000"/>
              </a:lnSpc>
              <a:spcBef>
                <a:spcPts val="0"/>
              </a:spcBef>
              <a:spcAft>
                <a:spcPts val="0"/>
              </a:spcAft>
              <a:buFont typeface="Wingdings" panose="05000000000000000000" pitchFamily="2" charset="2"/>
              <a:buChar char="l"/>
            </a:pPr>
            <a:r>
              <a:rPr kumimoji="1" lang="en-US" altLang="ja-JP" dirty="0"/>
              <a:t>PCR</a:t>
            </a:r>
            <a:r>
              <a:rPr kumimoji="1" lang="ja-JP" altLang="en-US" dirty="0"/>
              <a:t>検査（あるいは核酸検査）</a:t>
            </a:r>
            <a:endParaRPr kumimoji="1" lang="en-US" altLang="ja-JP" dirty="0"/>
          </a:p>
          <a:p>
            <a:pPr marL="560896" lvl="1" indent="-268288">
              <a:lnSpc>
                <a:spcPct val="140000"/>
              </a:lnSpc>
              <a:spcBef>
                <a:spcPts val="0"/>
              </a:spcBef>
              <a:spcAft>
                <a:spcPts val="0"/>
              </a:spcAft>
              <a:buFont typeface="Wingdings" panose="05000000000000000000" pitchFamily="2" charset="2"/>
              <a:buChar char="l"/>
            </a:pPr>
            <a:r>
              <a:rPr kumimoji="1" lang="ja-JP" altLang="en-US" dirty="0"/>
              <a:t>ウイルスの</a:t>
            </a:r>
            <a:r>
              <a:rPr kumimoji="1" lang="en-US" altLang="ja-JP" dirty="0"/>
              <a:t>RNA</a:t>
            </a:r>
            <a:r>
              <a:rPr lang="ja-JP" altLang="en-US" dirty="0"/>
              <a:t>が存在するかどうかを調べる検査。</a:t>
            </a:r>
            <a:endParaRPr lang="en-US" altLang="ja-JP" dirty="0"/>
          </a:p>
          <a:p>
            <a:pPr marL="560896" lvl="1" indent="-268288">
              <a:lnSpc>
                <a:spcPct val="140000"/>
              </a:lnSpc>
              <a:spcBef>
                <a:spcPts val="0"/>
              </a:spcBef>
              <a:spcAft>
                <a:spcPts val="0"/>
              </a:spcAft>
              <a:buFont typeface="Wingdings" panose="05000000000000000000" pitchFamily="2" charset="2"/>
              <a:buChar char="l"/>
            </a:pPr>
            <a:r>
              <a:rPr lang="ja-JP" altLang="en-US" dirty="0"/>
              <a:t>感度が高い。</a:t>
            </a:r>
            <a:endParaRPr lang="en-US" altLang="ja-JP" dirty="0"/>
          </a:p>
          <a:p>
            <a:pPr marL="560896" lvl="1" indent="-268288">
              <a:lnSpc>
                <a:spcPct val="140000"/>
              </a:lnSpc>
              <a:spcBef>
                <a:spcPts val="0"/>
              </a:spcBef>
              <a:spcAft>
                <a:spcPts val="0"/>
              </a:spcAft>
              <a:buFont typeface="Wingdings" panose="05000000000000000000" pitchFamily="2" charset="2"/>
              <a:buChar char="l"/>
            </a:pPr>
            <a:r>
              <a:rPr lang="ja-JP" altLang="en-US" dirty="0"/>
              <a:t>無症状感染者の診断ができる。</a:t>
            </a:r>
            <a:endParaRPr lang="en-US" altLang="ja-JP" dirty="0"/>
          </a:p>
          <a:p>
            <a:pPr marL="560896" lvl="1" indent="-268288">
              <a:lnSpc>
                <a:spcPct val="140000"/>
              </a:lnSpc>
              <a:spcBef>
                <a:spcPts val="0"/>
              </a:spcBef>
              <a:spcAft>
                <a:spcPts val="0"/>
              </a:spcAft>
              <a:buFont typeface="Wingdings" panose="05000000000000000000" pitchFamily="2" charset="2"/>
              <a:buChar char="l"/>
            </a:pPr>
            <a:r>
              <a:rPr kumimoji="1" lang="ja-JP" altLang="en-US" dirty="0"/>
              <a:t>コンタミネーション（ウイルス核酸による汚染）による偽陽性が出る可能性があるので、クリーンな設備と熟練した技術が必要。</a:t>
            </a:r>
            <a:endParaRPr kumimoji="1" lang="en-US" altLang="ja-JP" dirty="0"/>
          </a:p>
          <a:p>
            <a:pPr marL="560896" lvl="1" indent="-268288">
              <a:lnSpc>
                <a:spcPct val="140000"/>
              </a:lnSpc>
              <a:spcBef>
                <a:spcPts val="0"/>
              </a:spcBef>
              <a:spcAft>
                <a:spcPts val="0"/>
              </a:spcAft>
              <a:buFont typeface="Wingdings" panose="05000000000000000000" pitchFamily="2" charset="2"/>
              <a:buChar char="l"/>
            </a:pPr>
            <a:r>
              <a:rPr lang="ja-JP" altLang="en-US" dirty="0"/>
              <a:t>抗体検査や抗原検査に比べて労力、時間、費用がかかる。</a:t>
            </a:r>
            <a:endParaRPr kumimoji="1" lang="ja-JP" altLang="en-US" dirty="0"/>
          </a:p>
        </p:txBody>
      </p:sp>
    </p:spTree>
    <p:extLst>
      <p:ext uri="{BB962C8B-B14F-4D97-AF65-F5344CB8AC3E}">
        <p14:creationId xmlns:p14="http://schemas.microsoft.com/office/powerpoint/2010/main" val="100476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6154" t="9934" r="7077" b="8880"/>
          <a:stretch/>
        </p:blipFill>
        <p:spPr>
          <a:xfrm>
            <a:off x="1476000" y="1368000"/>
            <a:ext cx="7020000" cy="4176000"/>
          </a:xfrm>
          <a:prstGeom prst="rect">
            <a:avLst/>
          </a:prstGeom>
        </p:spPr>
      </p:pic>
    </p:spTree>
    <p:extLst>
      <p:ext uri="{BB962C8B-B14F-4D97-AF65-F5344CB8AC3E}">
        <p14:creationId xmlns:p14="http://schemas.microsoft.com/office/powerpoint/2010/main" val="227189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新型コロナウイルスとは？</a:t>
            </a:r>
          </a:p>
        </p:txBody>
      </p:sp>
      <p:sp>
        <p:nvSpPr>
          <p:cNvPr id="3" name="コンテンツ プレースホルダー 2"/>
          <p:cNvSpPr>
            <a:spLocks noGrp="1"/>
          </p:cNvSpPr>
          <p:nvPr>
            <p:ph idx="1"/>
          </p:nvPr>
        </p:nvSpPr>
        <p:spPr/>
        <p:txBody>
          <a:bodyPr>
            <a:normAutofit lnSpcReduction="10000"/>
          </a:bodyPr>
          <a:lstStyle/>
          <a:p>
            <a:pPr>
              <a:buFont typeface="Wingdings" panose="05000000000000000000" pitchFamily="2" charset="2"/>
              <a:buChar char="l"/>
            </a:pPr>
            <a:r>
              <a:rPr kumimoji="1" lang="en-US" altLang="ja-JP" b="1" dirty="0"/>
              <a:t>SARS-CoV-2</a:t>
            </a:r>
            <a:r>
              <a:rPr lang="ja-JP" altLang="en-US" dirty="0"/>
              <a:t>：</a:t>
            </a:r>
            <a:endParaRPr lang="en-US" altLang="ja-JP" dirty="0"/>
          </a:p>
          <a:p>
            <a:pPr lvl="1">
              <a:buFont typeface="Wingdings" panose="05000000000000000000" pitchFamily="2" charset="2"/>
              <a:buChar char="l"/>
            </a:pPr>
            <a:r>
              <a:rPr kumimoji="1" lang="ja-JP" altLang="en-US" dirty="0"/>
              <a:t>新型コロナウイルスの正式名</a:t>
            </a:r>
            <a:endParaRPr kumimoji="1" lang="en-US" altLang="ja-JP" b="1" dirty="0"/>
          </a:p>
          <a:p>
            <a:pPr lvl="1">
              <a:buFont typeface="Wingdings" panose="05000000000000000000" pitchFamily="2" charset="2"/>
              <a:buChar char="l"/>
            </a:pPr>
            <a:r>
              <a:rPr lang="ja-JP" altLang="en-US" dirty="0"/>
              <a:t>コロナウイルスの一種で、</a:t>
            </a:r>
            <a:r>
              <a:rPr lang="en-US" altLang="ja-JP" dirty="0"/>
              <a:t>2002</a:t>
            </a:r>
            <a:r>
              <a:rPr lang="ja-JP" altLang="en-US" dirty="0"/>
              <a:t>年に流行した</a:t>
            </a:r>
            <a:r>
              <a:rPr lang="en-US" altLang="ja-JP" dirty="0"/>
              <a:t>SARS</a:t>
            </a:r>
            <a:r>
              <a:rPr lang="ja-JP" altLang="en-US" dirty="0"/>
              <a:t>の原因ウイルスとよく似たウイルス。</a:t>
            </a:r>
            <a:endParaRPr lang="en-US" altLang="ja-JP" dirty="0"/>
          </a:p>
          <a:p>
            <a:pPr lvl="1">
              <a:buFont typeface="Wingdings" panose="05000000000000000000" pitchFamily="2" charset="2"/>
              <a:buChar char="l"/>
            </a:pPr>
            <a:r>
              <a:rPr lang="ja-JP" altLang="en-US" dirty="0"/>
              <a:t>コウモリを宿主とするウイルスが未知の動物を介してヒトに広まったと考えられる。</a:t>
            </a:r>
            <a:endParaRPr lang="en-US" altLang="ja-JP" dirty="0"/>
          </a:p>
          <a:p>
            <a:pPr lvl="1">
              <a:buFont typeface="Wingdings" panose="05000000000000000000" pitchFamily="2" charset="2"/>
              <a:buChar char="l"/>
            </a:pPr>
            <a:r>
              <a:rPr lang="ja-JP" altLang="en-US" dirty="0"/>
              <a:t>上皮細胞の表面にある</a:t>
            </a:r>
            <a:r>
              <a:rPr lang="en-US" altLang="ja-JP" dirty="0"/>
              <a:t>ACE2</a:t>
            </a:r>
            <a:r>
              <a:rPr lang="ja-JP" altLang="en-US" dirty="0"/>
              <a:t>という分子に、ウイルス表面にある</a:t>
            </a:r>
            <a:r>
              <a:rPr lang="en-US" altLang="ja-JP" dirty="0"/>
              <a:t>S</a:t>
            </a:r>
            <a:r>
              <a:rPr lang="ja-JP" altLang="en-US" dirty="0"/>
              <a:t>タンパク質が結合することにより細胞に取り込まれる。</a:t>
            </a:r>
            <a:endParaRPr lang="en-US" altLang="ja-JP" dirty="0"/>
          </a:p>
          <a:p>
            <a:pPr lvl="1">
              <a:buFont typeface="Wingdings" panose="05000000000000000000" pitchFamily="2" charset="2"/>
              <a:buChar char="l"/>
            </a:pPr>
            <a:r>
              <a:rPr lang="ja-JP" altLang="en-US" dirty="0"/>
              <a:t>主に、肺胞や腸管などの粘膜細胞に感染し、発熱、せき、下痢、味覚または嗅覚の消失、呼吸困難などの症状を引き起こす。</a:t>
            </a:r>
            <a:endParaRPr lang="en-US" altLang="ja-JP" dirty="0"/>
          </a:p>
          <a:p>
            <a:pPr>
              <a:buFont typeface="Wingdings" panose="05000000000000000000" pitchFamily="2" charset="2"/>
              <a:buChar char="l"/>
            </a:pPr>
            <a:r>
              <a:rPr lang="en-US" altLang="ja-JP" dirty="0"/>
              <a:t>COVID-19</a:t>
            </a:r>
          </a:p>
          <a:p>
            <a:pPr lvl="1">
              <a:buFont typeface="Wingdings" panose="05000000000000000000" pitchFamily="2" charset="2"/>
              <a:buChar char="l"/>
            </a:pPr>
            <a:r>
              <a:rPr lang="en-US" altLang="ja-JP" dirty="0"/>
              <a:t>SARD-CoV-2</a:t>
            </a:r>
            <a:r>
              <a:rPr lang="ja-JP" altLang="en-US" dirty="0"/>
              <a:t>により起こされる病気の正名、新型コロナウイルス感染症</a:t>
            </a:r>
            <a:endParaRPr lang="en-US" altLang="ja-JP" dirty="0"/>
          </a:p>
          <a:p>
            <a:pPr lvl="1">
              <a:buFont typeface="Wingdings" panose="05000000000000000000" pitchFamily="2" charset="2"/>
              <a:buChar char="l"/>
            </a:pPr>
            <a:r>
              <a:rPr lang="ja-JP" altLang="en-US" dirty="0"/>
              <a:t>年齢が高いほど重症化率・致死率が高くなる。</a:t>
            </a:r>
            <a:endParaRPr lang="en-US" altLang="ja-JP" dirty="0"/>
          </a:p>
          <a:p>
            <a:pPr marL="201168" lvl="1" indent="0">
              <a:buNone/>
            </a:pPr>
            <a:endParaRPr lang="en-US" altLang="ja-JP" dirty="0"/>
          </a:p>
          <a:p>
            <a:pPr>
              <a:buFont typeface="Wingdings" panose="05000000000000000000" pitchFamily="2" charset="2"/>
              <a:buChar char="l"/>
            </a:pPr>
            <a:endParaRPr lang="en-US" altLang="ja-JP" dirty="0"/>
          </a:p>
          <a:p>
            <a:pPr lvl="1">
              <a:buFont typeface="Wingdings" panose="05000000000000000000" pitchFamily="2" charset="2"/>
              <a:buChar char="l"/>
            </a:pPr>
            <a:endParaRPr kumimoji="1" lang="en-US" altLang="ja-JP" b="1" dirty="0"/>
          </a:p>
          <a:p>
            <a:pPr lvl="2">
              <a:buFont typeface="Wingdings" panose="05000000000000000000" pitchFamily="2" charset="2"/>
              <a:buChar char="l"/>
            </a:pPr>
            <a:endParaRPr lang="en-US" altLang="ja-JP" sz="2000" dirty="0"/>
          </a:p>
          <a:p>
            <a:pPr marL="201168" lvl="1" indent="0">
              <a:buNone/>
            </a:pPr>
            <a:endParaRPr lang="en-US" altLang="ja-JP" sz="2400" dirty="0"/>
          </a:p>
          <a:p>
            <a:pPr marL="0" indent="0">
              <a:buNone/>
            </a:pPr>
            <a:endParaRPr lang="en-US" altLang="ja-JP" sz="2600" dirty="0"/>
          </a:p>
          <a:p>
            <a:pPr lvl="2">
              <a:buFont typeface="Wingdings" panose="05000000000000000000" pitchFamily="2" charset="2"/>
              <a:buChar char="l"/>
            </a:pPr>
            <a:endParaRPr lang="en-US" altLang="ja-JP" sz="2000" dirty="0"/>
          </a:p>
          <a:p>
            <a:pPr lvl="2">
              <a:buFont typeface="Wingdings" panose="05000000000000000000" pitchFamily="2" charset="2"/>
              <a:buChar char="l"/>
            </a:pPr>
            <a:endParaRPr kumimoji="1" lang="ja-JP" altLang="en-US" sz="2000" dirty="0"/>
          </a:p>
        </p:txBody>
      </p:sp>
    </p:spTree>
    <p:extLst>
      <p:ext uri="{BB962C8B-B14F-4D97-AF65-F5344CB8AC3E}">
        <p14:creationId xmlns:p14="http://schemas.microsoft.com/office/powerpoint/2010/main" val="3702062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400" dirty="0"/>
              <a:t>コロナウイルス感染の自然経過</a:t>
            </a:r>
            <a:br>
              <a:rPr kumimoji="1" lang="en-US" altLang="ja-JP" sz="4400" dirty="0"/>
            </a:br>
            <a:r>
              <a:rPr kumimoji="1" lang="ja-JP" altLang="en-US" sz="4400" dirty="0"/>
              <a:t>と検査結果</a:t>
            </a:r>
            <a:r>
              <a:rPr lang="ja-JP" altLang="en-US" sz="4400" dirty="0"/>
              <a:t>（治癒する場合）</a:t>
            </a:r>
            <a:endParaRPr kumimoji="1" lang="ja-JP" altLang="en-US" sz="4400" dirty="0"/>
          </a:p>
        </p:txBody>
      </p:sp>
      <p:sp>
        <p:nvSpPr>
          <p:cNvPr id="5" name="テキスト ボックス 4"/>
          <p:cNvSpPr txBox="1"/>
          <p:nvPr/>
        </p:nvSpPr>
        <p:spPr>
          <a:xfrm>
            <a:off x="1270669" y="2312891"/>
            <a:ext cx="430887" cy="502702"/>
          </a:xfrm>
          <a:prstGeom prst="rect">
            <a:avLst/>
          </a:prstGeom>
          <a:noFill/>
          <a:ln>
            <a:solidFill>
              <a:schemeClr val="tx1"/>
            </a:solidFill>
          </a:ln>
        </p:spPr>
        <p:txBody>
          <a:bodyPr vert="eaVert" wrap="none" rtlCol="0">
            <a:spAutoFit/>
          </a:bodyPr>
          <a:lstStyle/>
          <a:p>
            <a:r>
              <a:rPr kumimoji="1" lang="ja-JP" altLang="en-US" sz="1600" dirty="0"/>
              <a:t>侵入</a:t>
            </a:r>
          </a:p>
        </p:txBody>
      </p:sp>
      <p:sp>
        <p:nvSpPr>
          <p:cNvPr id="6" name="テキスト ボックス 5"/>
          <p:cNvSpPr txBox="1"/>
          <p:nvPr/>
        </p:nvSpPr>
        <p:spPr>
          <a:xfrm>
            <a:off x="3342131" y="2312891"/>
            <a:ext cx="430887" cy="502702"/>
          </a:xfrm>
          <a:prstGeom prst="rect">
            <a:avLst/>
          </a:prstGeom>
          <a:noFill/>
          <a:ln>
            <a:solidFill>
              <a:schemeClr val="tx1"/>
            </a:solidFill>
          </a:ln>
        </p:spPr>
        <p:txBody>
          <a:bodyPr vert="eaVert" wrap="none" rtlCol="0">
            <a:spAutoFit/>
          </a:bodyPr>
          <a:lstStyle/>
          <a:p>
            <a:r>
              <a:rPr kumimoji="1" lang="ja-JP" altLang="en-US" sz="1600" dirty="0"/>
              <a:t>発症</a:t>
            </a:r>
          </a:p>
        </p:txBody>
      </p:sp>
      <p:sp>
        <p:nvSpPr>
          <p:cNvPr id="7" name="テキスト ボックス 6"/>
          <p:cNvSpPr txBox="1"/>
          <p:nvPr/>
        </p:nvSpPr>
        <p:spPr>
          <a:xfrm>
            <a:off x="2207738" y="3816581"/>
            <a:ext cx="1148071" cy="338554"/>
          </a:xfrm>
          <a:prstGeom prst="rect">
            <a:avLst/>
          </a:prstGeom>
          <a:noFill/>
          <a:ln>
            <a:solidFill>
              <a:schemeClr val="tx1"/>
            </a:solidFill>
          </a:ln>
        </p:spPr>
        <p:txBody>
          <a:bodyPr vert="horz" wrap="none" rtlCol="0">
            <a:spAutoFit/>
          </a:bodyPr>
          <a:lstStyle/>
          <a:p>
            <a:r>
              <a:rPr kumimoji="1" lang="ja-JP" altLang="en-US" sz="1600" dirty="0"/>
              <a:t>感染力あり</a:t>
            </a:r>
          </a:p>
        </p:txBody>
      </p:sp>
      <p:sp>
        <p:nvSpPr>
          <p:cNvPr id="8" name="テキスト ボックス 7"/>
          <p:cNvSpPr txBox="1"/>
          <p:nvPr/>
        </p:nvSpPr>
        <p:spPr>
          <a:xfrm>
            <a:off x="6591748" y="3816581"/>
            <a:ext cx="1143262" cy="338554"/>
          </a:xfrm>
          <a:prstGeom prst="rect">
            <a:avLst/>
          </a:prstGeom>
          <a:noFill/>
          <a:ln>
            <a:solidFill>
              <a:schemeClr val="tx1"/>
            </a:solidFill>
          </a:ln>
        </p:spPr>
        <p:txBody>
          <a:bodyPr vert="horz" wrap="none" rtlCol="0">
            <a:spAutoFit/>
          </a:bodyPr>
          <a:lstStyle/>
          <a:p>
            <a:r>
              <a:rPr kumimoji="1" lang="ja-JP" altLang="en-US" sz="1600" dirty="0"/>
              <a:t>感染力なし</a:t>
            </a:r>
          </a:p>
        </p:txBody>
      </p:sp>
      <p:sp>
        <p:nvSpPr>
          <p:cNvPr id="11" name="テキスト ボックス 10"/>
          <p:cNvSpPr txBox="1"/>
          <p:nvPr/>
        </p:nvSpPr>
        <p:spPr>
          <a:xfrm>
            <a:off x="6947936" y="2312891"/>
            <a:ext cx="430887" cy="502702"/>
          </a:xfrm>
          <a:prstGeom prst="rect">
            <a:avLst/>
          </a:prstGeom>
          <a:noFill/>
          <a:ln>
            <a:solidFill>
              <a:schemeClr val="tx1"/>
            </a:solidFill>
          </a:ln>
        </p:spPr>
        <p:txBody>
          <a:bodyPr vert="eaVert" wrap="none" rtlCol="0">
            <a:spAutoFit/>
          </a:bodyPr>
          <a:lstStyle/>
          <a:p>
            <a:r>
              <a:rPr kumimoji="1" lang="ja-JP" altLang="en-US" sz="1600" dirty="0"/>
              <a:t>治癒</a:t>
            </a:r>
          </a:p>
        </p:txBody>
      </p:sp>
      <p:sp>
        <p:nvSpPr>
          <p:cNvPr id="12" name="テキスト ボックス 11"/>
          <p:cNvSpPr txBox="1"/>
          <p:nvPr/>
        </p:nvSpPr>
        <p:spPr>
          <a:xfrm>
            <a:off x="2287376" y="3192680"/>
            <a:ext cx="922047" cy="338554"/>
          </a:xfrm>
          <a:prstGeom prst="rect">
            <a:avLst/>
          </a:prstGeom>
          <a:noFill/>
          <a:ln>
            <a:solidFill>
              <a:schemeClr val="tx1"/>
            </a:solidFill>
          </a:ln>
        </p:spPr>
        <p:txBody>
          <a:bodyPr vert="horz" wrap="none" rtlCol="0">
            <a:spAutoFit/>
          </a:bodyPr>
          <a:lstStyle/>
          <a:p>
            <a:r>
              <a:rPr lang="en-US" altLang="ja-JP" sz="1600" dirty="0"/>
              <a:t>PCR</a:t>
            </a:r>
            <a:r>
              <a:rPr lang="ja-JP" altLang="en-US" sz="1600" dirty="0"/>
              <a:t>陽性</a:t>
            </a:r>
            <a:endParaRPr kumimoji="1" lang="ja-JP" altLang="en-US" sz="1600" dirty="0"/>
          </a:p>
        </p:txBody>
      </p:sp>
      <p:sp>
        <p:nvSpPr>
          <p:cNvPr id="18" name="テキスト ボックス 17"/>
          <p:cNvSpPr txBox="1"/>
          <p:nvPr/>
        </p:nvSpPr>
        <p:spPr>
          <a:xfrm>
            <a:off x="2245697" y="4440482"/>
            <a:ext cx="1005403" cy="338554"/>
          </a:xfrm>
          <a:prstGeom prst="rect">
            <a:avLst/>
          </a:prstGeom>
          <a:noFill/>
          <a:ln>
            <a:solidFill>
              <a:schemeClr val="tx1"/>
            </a:solidFill>
          </a:ln>
        </p:spPr>
        <p:txBody>
          <a:bodyPr vert="horz" wrap="none" rtlCol="0">
            <a:spAutoFit/>
          </a:bodyPr>
          <a:lstStyle/>
          <a:p>
            <a:r>
              <a:rPr lang="ja-JP" altLang="en-US" sz="1600" dirty="0"/>
              <a:t>抗体陽性</a:t>
            </a:r>
            <a:endParaRPr kumimoji="1" lang="ja-JP" altLang="en-US" sz="1600" dirty="0"/>
          </a:p>
        </p:txBody>
      </p:sp>
      <p:sp>
        <p:nvSpPr>
          <p:cNvPr id="19" name="テキスト ボックス 18"/>
          <p:cNvSpPr txBox="1"/>
          <p:nvPr/>
        </p:nvSpPr>
        <p:spPr>
          <a:xfrm>
            <a:off x="3054872" y="4986846"/>
            <a:ext cx="1005403" cy="338554"/>
          </a:xfrm>
          <a:prstGeom prst="rect">
            <a:avLst/>
          </a:prstGeom>
          <a:noFill/>
          <a:ln>
            <a:solidFill>
              <a:schemeClr val="tx1"/>
            </a:solidFill>
          </a:ln>
        </p:spPr>
        <p:txBody>
          <a:bodyPr vert="horz" wrap="none" rtlCol="0">
            <a:spAutoFit/>
          </a:bodyPr>
          <a:lstStyle/>
          <a:p>
            <a:r>
              <a:rPr lang="ja-JP" altLang="en-US" sz="1600" dirty="0"/>
              <a:t>抗原陽性</a:t>
            </a:r>
            <a:endParaRPr kumimoji="1" lang="ja-JP" altLang="en-US" sz="1600" dirty="0"/>
          </a:p>
        </p:txBody>
      </p:sp>
      <p:cxnSp>
        <p:nvCxnSpPr>
          <p:cNvPr id="21" name="直線矢印コネクタ 20"/>
          <p:cNvCxnSpPr/>
          <p:nvPr/>
        </p:nvCxnSpPr>
        <p:spPr>
          <a:xfrm>
            <a:off x="1725778" y="2546313"/>
            <a:ext cx="1616353"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endCxn id="11" idx="1"/>
          </p:cNvCxnSpPr>
          <p:nvPr/>
        </p:nvCxnSpPr>
        <p:spPr>
          <a:xfrm flipV="1">
            <a:off x="3797240" y="2564242"/>
            <a:ext cx="3150696"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031917" y="2203872"/>
            <a:ext cx="880369" cy="369332"/>
          </a:xfrm>
          <a:prstGeom prst="rect">
            <a:avLst/>
          </a:prstGeom>
          <a:noFill/>
        </p:spPr>
        <p:txBody>
          <a:bodyPr wrap="none" rtlCol="0">
            <a:spAutoFit/>
          </a:bodyPr>
          <a:lstStyle/>
          <a:p>
            <a:r>
              <a:rPr kumimoji="1" lang="ja-JP" altLang="en-US" dirty="0"/>
              <a:t>約</a:t>
            </a:r>
            <a:r>
              <a:rPr lang="en-US" altLang="ja-JP" dirty="0"/>
              <a:t>10</a:t>
            </a:r>
            <a:r>
              <a:rPr kumimoji="1" lang="ja-JP" altLang="en-US" dirty="0"/>
              <a:t>日</a:t>
            </a:r>
          </a:p>
        </p:txBody>
      </p:sp>
      <p:sp>
        <p:nvSpPr>
          <p:cNvPr id="25" name="テキスト ボックス 24"/>
          <p:cNvSpPr txBox="1"/>
          <p:nvPr/>
        </p:nvSpPr>
        <p:spPr>
          <a:xfrm>
            <a:off x="2197104" y="2203872"/>
            <a:ext cx="763351" cy="369332"/>
          </a:xfrm>
          <a:prstGeom prst="rect">
            <a:avLst/>
          </a:prstGeom>
          <a:noFill/>
        </p:spPr>
        <p:txBody>
          <a:bodyPr wrap="none" rtlCol="0">
            <a:spAutoFit/>
          </a:bodyPr>
          <a:lstStyle/>
          <a:p>
            <a:r>
              <a:rPr kumimoji="1" lang="ja-JP" altLang="en-US" dirty="0"/>
              <a:t>約</a:t>
            </a:r>
            <a:r>
              <a:rPr kumimoji="1" lang="en-US" altLang="ja-JP" dirty="0"/>
              <a:t>5</a:t>
            </a:r>
            <a:r>
              <a:rPr kumimoji="1" lang="ja-JP" altLang="en-US" dirty="0"/>
              <a:t>日</a:t>
            </a:r>
          </a:p>
        </p:txBody>
      </p:sp>
      <p:sp>
        <p:nvSpPr>
          <p:cNvPr id="26" name="テキスト ボックス 25"/>
          <p:cNvSpPr txBox="1"/>
          <p:nvPr/>
        </p:nvSpPr>
        <p:spPr>
          <a:xfrm>
            <a:off x="2640180" y="2620217"/>
            <a:ext cx="763351" cy="369332"/>
          </a:xfrm>
          <a:prstGeom prst="rect">
            <a:avLst/>
          </a:prstGeom>
          <a:noFill/>
        </p:spPr>
        <p:txBody>
          <a:bodyPr wrap="none" rtlCol="0">
            <a:spAutoFit/>
          </a:bodyPr>
          <a:lstStyle/>
          <a:p>
            <a:r>
              <a:rPr kumimoji="1" lang="ja-JP" altLang="en-US" dirty="0"/>
              <a:t>約</a:t>
            </a:r>
            <a:r>
              <a:rPr kumimoji="1" lang="en-US" altLang="ja-JP" dirty="0"/>
              <a:t>2</a:t>
            </a:r>
            <a:r>
              <a:rPr kumimoji="1" lang="ja-JP" altLang="en-US" dirty="0"/>
              <a:t>日</a:t>
            </a:r>
          </a:p>
        </p:txBody>
      </p:sp>
      <p:cxnSp>
        <p:nvCxnSpPr>
          <p:cNvPr id="28" name="直線コネクタ 27"/>
          <p:cNvCxnSpPr/>
          <p:nvPr/>
        </p:nvCxnSpPr>
        <p:spPr>
          <a:xfrm>
            <a:off x="2683158" y="2590066"/>
            <a:ext cx="0" cy="576000"/>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p:cNvCxnSpPr/>
          <p:nvPr/>
        </p:nvCxnSpPr>
        <p:spPr>
          <a:xfrm>
            <a:off x="2683158" y="3576059"/>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2683158" y="4176695"/>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a:xfrm>
            <a:off x="3560283" y="4037293"/>
            <a:ext cx="0" cy="504000"/>
          </a:xfrm>
          <a:prstGeom prst="line">
            <a:avLst/>
          </a:prstGeom>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flipV="1">
            <a:off x="3391669" y="3989631"/>
            <a:ext cx="3204000"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3251099" y="3371064"/>
            <a:ext cx="2772000"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6992477" y="3371399"/>
            <a:ext cx="1188000" cy="0"/>
          </a:xfrm>
          <a:prstGeom prst="straightConnector1">
            <a:avLst/>
          </a:prstGeom>
          <a:ln w="25400">
            <a:solidFill>
              <a:schemeClr val="tx1"/>
            </a:solidFill>
            <a:prstDash val="dash"/>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560279" y="3418724"/>
            <a:ext cx="0" cy="504000"/>
          </a:xfrm>
          <a:prstGeom prst="line">
            <a:avLst/>
          </a:prstGeom>
        </p:spPr>
        <p:style>
          <a:lnRef idx="1">
            <a:schemeClr val="dk1"/>
          </a:lnRef>
          <a:fillRef idx="0">
            <a:schemeClr val="dk1"/>
          </a:fillRef>
          <a:effectRef idx="0">
            <a:schemeClr val="dk1"/>
          </a:effectRef>
          <a:fontRef idx="minor">
            <a:schemeClr val="tx1"/>
          </a:fontRef>
        </p:style>
      </p:cxnSp>
      <p:cxnSp>
        <p:nvCxnSpPr>
          <p:cNvPr id="40" name="直線コネクタ 39"/>
          <p:cNvCxnSpPr/>
          <p:nvPr/>
        </p:nvCxnSpPr>
        <p:spPr>
          <a:xfrm>
            <a:off x="3560277" y="2862914"/>
            <a:ext cx="0" cy="432000"/>
          </a:xfrm>
          <a:prstGeom prst="line">
            <a:avLst/>
          </a:prstGeom>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a:off x="3288918" y="4617158"/>
            <a:ext cx="4968000"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025339" y="3221847"/>
            <a:ext cx="922047" cy="338554"/>
          </a:xfrm>
          <a:prstGeom prst="rect">
            <a:avLst/>
          </a:prstGeom>
          <a:noFill/>
          <a:ln>
            <a:solidFill>
              <a:schemeClr val="tx1"/>
            </a:solidFill>
          </a:ln>
        </p:spPr>
        <p:txBody>
          <a:bodyPr vert="horz" wrap="none" rtlCol="0">
            <a:spAutoFit/>
          </a:bodyPr>
          <a:lstStyle/>
          <a:p>
            <a:r>
              <a:rPr lang="en-US" altLang="ja-JP" sz="1600" dirty="0"/>
              <a:t>PCR</a:t>
            </a:r>
            <a:r>
              <a:rPr lang="ja-JP" altLang="en-US" sz="1600" dirty="0"/>
              <a:t>陰性</a:t>
            </a:r>
            <a:endParaRPr kumimoji="1" lang="ja-JP" altLang="en-US" sz="1600" dirty="0"/>
          </a:p>
        </p:txBody>
      </p:sp>
      <p:cxnSp>
        <p:nvCxnSpPr>
          <p:cNvPr id="44" name="直線コネクタ 43"/>
          <p:cNvCxnSpPr/>
          <p:nvPr/>
        </p:nvCxnSpPr>
        <p:spPr>
          <a:xfrm>
            <a:off x="3560278" y="4673787"/>
            <a:ext cx="0" cy="252000"/>
          </a:xfrm>
          <a:prstGeom prst="line">
            <a:avLst/>
          </a:prstGeom>
        </p:spPr>
        <p:style>
          <a:lnRef idx="1">
            <a:schemeClr val="dk1"/>
          </a:lnRef>
          <a:fillRef idx="0">
            <a:schemeClr val="dk1"/>
          </a:fillRef>
          <a:effectRef idx="0">
            <a:schemeClr val="dk1"/>
          </a:effectRef>
          <a:fontRef idx="minor">
            <a:schemeClr val="tx1"/>
          </a:fontRef>
        </p:style>
      </p:cxnSp>
      <p:sp>
        <p:nvSpPr>
          <p:cNvPr id="45" name="テキスト ボックス 44"/>
          <p:cNvSpPr txBox="1"/>
          <p:nvPr/>
        </p:nvSpPr>
        <p:spPr>
          <a:xfrm>
            <a:off x="5156080" y="4986846"/>
            <a:ext cx="1005403" cy="338554"/>
          </a:xfrm>
          <a:prstGeom prst="rect">
            <a:avLst/>
          </a:prstGeom>
          <a:noFill/>
          <a:ln>
            <a:solidFill>
              <a:schemeClr val="tx1"/>
            </a:solidFill>
          </a:ln>
        </p:spPr>
        <p:txBody>
          <a:bodyPr vert="horz" wrap="none" rtlCol="0">
            <a:spAutoFit/>
          </a:bodyPr>
          <a:lstStyle/>
          <a:p>
            <a:r>
              <a:rPr lang="ja-JP" altLang="en-US" sz="1600" dirty="0"/>
              <a:t>抗原陰性</a:t>
            </a:r>
            <a:endParaRPr kumimoji="1" lang="ja-JP" altLang="en-US" sz="1600" dirty="0"/>
          </a:p>
        </p:txBody>
      </p:sp>
      <p:cxnSp>
        <p:nvCxnSpPr>
          <p:cNvPr id="46" name="直線矢印コネクタ 45"/>
          <p:cNvCxnSpPr/>
          <p:nvPr/>
        </p:nvCxnSpPr>
        <p:spPr>
          <a:xfrm>
            <a:off x="4093787" y="5155040"/>
            <a:ext cx="1044000" cy="0"/>
          </a:xfrm>
          <a:prstGeom prst="straightConnector1">
            <a:avLst/>
          </a:prstGeom>
          <a:ln w="254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017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a:latin typeface="Arial Unicode MS" panose="020B0604020202020204" pitchFamily="50" charset="-128"/>
                <a:ea typeface="Arial Unicode MS" panose="020B0604020202020204" pitchFamily="50" charset="-128"/>
                <a:cs typeface="Arial Unicode MS" panose="020B0604020202020204" pitchFamily="50" charset="-128"/>
              </a:rPr>
              <a:t>PCR</a:t>
            </a:r>
            <a:r>
              <a:rPr kumimoji="1" lang="ja-JP" altLang="en-US" sz="4000" dirty="0"/>
              <a:t>検査に用いる検体に関する</a:t>
            </a:r>
            <a:br>
              <a:rPr kumimoji="1" lang="en-US" altLang="ja-JP" sz="4000" dirty="0"/>
            </a:br>
            <a:r>
              <a:rPr kumimoji="1" lang="ja-JP" altLang="en-US" sz="4000" dirty="0"/>
              <a:t>定量的比較研究</a:t>
            </a:r>
          </a:p>
        </p:txBody>
      </p:sp>
      <p:sp>
        <p:nvSpPr>
          <p:cNvPr id="3" name="コンテンツ プレースホルダー 2"/>
          <p:cNvSpPr>
            <a:spLocks noGrp="1"/>
          </p:cNvSpPr>
          <p:nvPr>
            <p:ph idx="1"/>
          </p:nvPr>
        </p:nvSpPr>
        <p:spPr>
          <a:xfrm>
            <a:off x="822959" y="1845732"/>
            <a:ext cx="7543801" cy="4438527"/>
          </a:xfrm>
        </p:spPr>
        <p:txBody>
          <a:bodyPr>
            <a:normAutofit lnSpcReduction="10000"/>
          </a:bodyPr>
          <a:lstStyle/>
          <a:p>
            <a:pPr marL="268288" indent="-268288">
              <a:buFont typeface="Wingdings" panose="05000000000000000000" pitchFamily="2" charset="2"/>
              <a:buChar char="l"/>
            </a:pPr>
            <a:r>
              <a:rPr kumimoji="1" lang="en-US" altLang="ja-JP" dirty="0"/>
              <a:t>PCR</a:t>
            </a:r>
            <a:r>
              <a:rPr lang="ja-JP" altLang="en-US" dirty="0"/>
              <a:t>検査の検体としては、喀痰、鼻咽頭拭い液、口腔咽頭拭い液、唾液などが使われているが、喀痰はいつも採取できるとは限らず、鼻咽頭拭い液や口腔咽頭拭い液は採取時にくしゃみを誘発し、採取者に感染リスクが高い。鼻咽頭拭い液が標準的な検体とされている。</a:t>
            </a:r>
            <a:endParaRPr lang="en-US" altLang="ja-JP" dirty="0"/>
          </a:p>
          <a:p>
            <a:pPr marL="268288" indent="-268288">
              <a:buFont typeface="Wingdings" panose="05000000000000000000" pitchFamily="2" charset="2"/>
              <a:buChar char="l"/>
            </a:pPr>
            <a:r>
              <a:rPr kumimoji="1" lang="ja-JP" altLang="en-US" dirty="0"/>
              <a:t>最近、唾液は採取が簡単で、鼻咽頭拭い液と比べて陽性の判定結果に大きな差異がないことが分かったため、鼻咽頭拭い液に代わる検体として広く使われるようになってきた。</a:t>
            </a:r>
            <a:endParaRPr kumimoji="1" lang="en-US" altLang="ja-JP" dirty="0"/>
          </a:p>
          <a:p>
            <a:pPr marL="268288" indent="-268288">
              <a:buFont typeface="Wingdings" panose="05000000000000000000" pitchFamily="2" charset="2"/>
              <a:buChar char="l"/>
            </a:pPr>
            <a:r>
              <a:rPr lang="ja-JP" altLang="en-US" dirty="0"/>
              <a:t>しかし、唾液と鼻咽頭拭い液に含まれる新型コロナウイルスの</a:t>
            </a:r>
            <a:r>
              <a:rPr lang="en-US" altLang="ja-JP" dirty="0"/>
              <a:t>RNA</a:t>
            </a:r>
            <a:r>
              <a:rPr lang="ja-JP" altLang="en-US" dirty="0"/>
              <a:t>に関する定量的比較を行った研究がなされていなかった。</a:t>
            </a:r>
            <a:endParaRPr lang="en-US" altLang="ja-JP" dirty="0"/>
          </a:p>
          <a:p>
            <a:pPr marL="268288" indent="-268288">
              <a:buFont typeface="Wingdings" panose="05000000000000000000" pitchFamily="2" charset="2"/>
              <a:buChar char="l"/>
            </a:pPr>
            <a:r>
              <a:rPr lang="ja-JP" altLang="en-US" dirty="0"/>
              <a:t>そこで、新潟大学医歯学部顎顔面口腔外科学分野の高木律男教授とのハナ・メディテックの共同研究として、新潟県立新発田病院の新型コロナウイルス感染入院患者</a:t>
            </a:r>
            <a:r>
              <a:rPr lang="en-US" altLang="ja-JP" dirty="0"/>
              <a:t>22</a:t>
            </a:r>
            <a:r>
              <a:rPr lang="ja-JP" altLang="en-US" dirty="0"/>
              <a:t>例を対象に、鼻咽頭拭い液、唾液、舌背拭い液の中に含まれる新型コロナウイルス</a:t>
            </a:r>
            <a:r>
              <a:rPr lang="en-US" altLang="ja-JP" dirty="0"/>
              <a:t>RNA</a:t>
            </a:r>
            <a:r>
              <a:rPr lang="ja-JP" altLang="en-US" dirty="0"/>
              <a:t>量を比較した。</a:t>
            </a:r>
            <a:endParaRPr kumimoji="1" lang="en-US" altLang="ja-JP" dirty="0"/>
          </a:p>
        </p:txBody>
      </p:sp>
    </p:spTree>
    <p:extLst>
      <p:ext uri="{BB962C8B-B14F-4D97-AF65-F5344CB8AC3E}">
        <p14:creationId xmlns:p14="http://schemas.microsoft.com/office/powerpoint/2010/main" val="329880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検体の採取法</a:t>
            </a:r>
          </a:p>
        </p:txBody>
      </p:sp>
      <p:pic>
        <p:nvPicPr>
          <p:cNvPr id="4" name="コンテンツ プレースホルダー 3"/>
          <p:cNvPicPr>
            <a:picLocks noGrp="1" noChangeAspect="1"/>
          </p:cNvPicPr>
          <p:nvPr>
            <p:ph idx="1"/>
          </p:nvPr>
        </p:nvPicPr>
        <p:blipFill>
          <a:blip r:embed="rId2"/>
          <a:stretch>
            <a:fillRect/>
          </a:stretch>
        </p:blipFill>
        <p:spPr>
          <a:xfrm>
            <a:off x="1672241" y="1846263"/>
            <a:ext cx="5843968" cy="4022725"/>
          </a:xfrm>
          <a:prstGeom prst="rect">
            <a:avLst/>
          </a:prstGeom>
        </p:spPr>
      </p:pic>
      <p:sp>
        <p:nvSpPr>
          <p:cNvPr id="3" name="テキスト ボックス 2"/>
          <p:cNvSpPr txBox="1"/>
          <p:nvPr/>
        </p:nvSpPr>
        <p:spPr>
          <a:xfrm>
            <a:off x="822960" y="3048000"/>
            <a:ext cx="877163" cy="369332"/>
          </a:xfrm>
          <a:prstGeom prst="rect">
            <a:avLst/>
          </a:prstGeom>
          <a:noFill/>
        </p:spPr>
        <p:txBody>
          <a:bodyPr wrap="none" rtlCol="0">
            <a:spAutoFit/>
          </a:bodyPr>
          <a:lstStyle/>
          <a:p>
            <a:r>
              <a:rPr kumimoji="1" lang="ja-JP" altLang="en-US" dirty="0">
                <a:solidFill>
                  <a:srgbClr val="0000FF"/>
                </a:solidFill>
              </a:rPr>
              <a:t>鼻咽頭</a:t>
            </a:r>
          </a:p>
        </p:txBody>
      </p:sp>
      <p:sp>
        <p:nvSpPr>
          <p:cNvPr id="5" name="テキスト ボックス 4"/>
          <p:cNvSpPr txBox="1"/>
          <p:nvPr/>
        </p:nvSpPr>
        <p:spPr>
          <a:xfrm>
            <a:off x="1526329" y="3380549"/>
            <a:ext cx="646331" cy="369332"/>
          </a:xfrm>
          <a:prstGeom prst="rect">
            <a:avLst/>
          </a:prstGeom>
          <a:solidFill>
            <a:schemeClr val="bg1"/>
          </a:solidFill>
        </p:spPr>
        <p:txBody>
          <a:bodyPr wrap="none" rtlCol="0">
            <a:spAutoFit/>
          </a:bodyPr>
          <a:lstStyle/>
          <a:p>
            <a:r>
              <a:rPr kumimoji="1" lang="ja-JP" altLang="en-US" dirty="0">
                <a:solidFill>
                  <a:srgbClr val="00B050"/>
                </a:solidFill>
              </a:rPr>
              <a:t>舌背</a:t>
            </a:r>
          </a:p>
        </p:txBody>
      </p:sp>
      <p:sp>
        <p:nvSpPr>
          <p:cNvPr id="6" name="テキスト ボックス 5"/>
          <p:cNvSpPr txBox="1"/>
          <p:nvPr/>
        </p:nvSpPr>
        <p:spPr>
          <a:xfrm>
            <a:off x="1488215" y="3707622"/>
            <a:ext cx="646331" cy="369332"/>
          </a:xfrm>
          <a:prstGeom prst="rect">
            <a:avLst/>
          </a:prstGeom>
          <a:solidFill>
            <a:schemeClr val="bg1"/>
          </a:solidFill>
        </p:spPr>
        <p:txBody>
          <a:bodyPr wrap="none" rtlCol="0">
            <a:spAutoFit/>
          </a:bodyPr>
          <a:lstStyle/>
          <a:p>
            <a:r>
              <a:rPr lang="ja-JP" altLang="en-US" dirty="0">
                <a:solidFill>
                  <a:srgbClr val="FF0000"/>
                </a:solidFill>
              </a:rPr>
              <a:t>唾液</a:t>
            </a:r>
            <a:endParaRPr kumimoji="1" lang="ja-JP" altLang="en-US" dirty="0">
              <a:solidFill>
                <a:srgbClr val="FF0000"/>
              </a:solidFill>
            </a:endParaRPr>
          </a:p>
        </p:txBody>
      </p:sp>
      <p:sp>
        <p:nvSpPr>
          <p:cNvPr id="7" name="テキスト ボックス 6"/>
          <p:cNvSpPr txBox="1"/>
          <p:nvPr/>
        </p:nvSpPr>
        <p:spPr>
          <a:xfrm>
            <a:off x="3626618" y="5499656"/>
            <a:ext cx="4751622" cy="369332"/>
          </a:xfrm>
          <a:prstGeom prst="rect">
            <a:avLst/>
          </a:prstGeom>
          <a:noFill/>
        </p:spPr>
        <p:txBody>
          <a:bodyPr wrap="none" rtlCol="0">
            <a:spAutoFit/>
          </a:bodyPr>
          <a:lstStyle/>
          <a:p>
            <a:r>
              <a:rPr kumimoji="1" lang="ja-JP" altLang="en-US" dirty="0">
                <a:solidFill>
                  <a:srgbClr val="00B050"/>
                </a:solidFill>
              </a:rPr>
              <a:t>舌背の採取は舌表面を綿球で数回こすり取る。</a:t>
            </a:r>
          </a:p>
        </p:txBody>
      </p:sp>
    </p:spTree>
    <p:extLst>
      <p:ext uri="{BB962C8B-B14F-4D97-AF65-F5344CB8AC3E}">
        <p14:creationId xmlns:p14="http://schemas.microsoft.com/office/powerpoint/2010/main" val="2244595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検体から</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RNA</a:t>
            </a:r>
            <a:r>
              <a:rPr lang="ja-JP" altLang="en-US" dirty="0" err="1"/>
              <a:t>を抽</a:t>
            </a:r>
            <a:r>
              <a:rPr lang="ja-JP" altLang="en-US" dirty="0"/>
              <a:t>出</a:t>
            </a:r>
            <a:endParaRPr kumimoji="1" lang="ja-JP" altLang="en-US" dirty="0"/>
          </a:p>
        </p:txBody>
      </p:sp>
      <p:pic>
        <p:nvPicPr>
          <p:cNvPr id="6" name="コンテンツ プレースホルダー 5"/>
          <p:cNvPicPr>
            <a:picLocks noGrp="1" noChangeAspect="1"/>
          </p:cNvPicPr>
          <p:nvPr>
            <p:ph idx="1"/>
          </p:nvPr>
        </p:nvPicPr>
        <p:blipFill rotWithShape="1">
          <a:blip r:embed="rId2">
            <a:extLst>
              <a:ext uri="{28A0092B-C50C-407E-A947-70E740481C1C}">
                <a14:useLocalDpi xmlns:a14="http://schemas.microsoft.com/office/drawing/2010/main" val="0"/>
              </a:ext>
            </a:extLst>
          </a:blip>
          <a:srcRect l="6667" t="392" r="17745" b="-392"/>
          <a:stretch/>
        </p:blipFill>
        <p:spPr>
          <a:xfrm>
            <a:off x="1550985" y="1846263"/>
            <a:ext cx="6086479" cy="4022725"/>
          </a:xfrm>
          <a:prstGeom prst="rect">
            <a:avLst/>
          </a:prstGeom>
        </p:spPr>
      </p:pic>
    </p:spTree>
    <p:extLst>
      <p:ext uri="{BB962C8B-B14F-4D97-AF65-F5344CB8AC3E}">
        <p14:creationId xmlns:p14="http://schemas.microsoft.com/office/powerpoint/2010/main" val="1130126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351"/>
          <a:stretch>
            <a:fillRect/>
          </a:stretch>
        </p:blipFill>
        <p:spPr bwMode="auto">
          <a:xfrm>
            <a:off x="5115111" y="1112944"/>
            <a:ext cx="3459163"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3"/>
          <p:cNvSpPr>
            <a:spLocks noGrp="1" noChangeArrowheads="1"/>
          </p:cNvSpPr>
          <p:nvPr>
            <p:ph type="title"/>
          </p:nvPr>
        </p:nvSpPr>
        <p:spPr/>
        <p:txBody>
          <a:bodyPr/>
          <a:lstStyle/>
          <a:p>
            <a:pPr eaLnBrk="1" hangingPunct="1"/>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PCR</a:t>
            </a:r>
            <a:r>
              <a:rPr lang="ja-JP" altLang="en-US" dirty="0"/>
              <a:t>の原理</a:t>
            </a:r>
          </a:p>
        </p:txBody>
      </p:sp>
      <p:sp>
        <p:nvSpPr>
          <p:cNvPr id="39940" name="Rectangle 4"/>
          <p:cNvSpPr>
            <a:spLocks noGrp="1" noChangeArrowheads="1"/>
          </p:cNvSpPr>
          <p:nvPr>
            <p:ph type="body" idx="1"/>
          </p:nvPr>
        </p:nvSpPr>
        <p:spPr/>
        <p:txBody>
          <a:bodyPr/>
          <a:lstStyle/>
          <a:p>
            <a:pPr eaLnBrk="1" hangingPunct="1">
              <a:spcBef>
                <a:spcPct val="0"/>
              </a:spcBef>
              <a:buFontTx/>
              <a:buNone/>
            </a:pPr>
            <a:r>
              <a:rPr lang="en-US" altLang="ja-JP" sz="2800" dirty="0"/>
              <a:t>Polymerase Chain Reaction</a:t>
            </a:r>
          </a:p>
          <a:p>
            <a:pPr eaLnBrk="1" hangingPunct="1">
              <a:spcBef>
                <a:spcPct val="0"/>
              </a:spcBef>
              <a:buFontTx/>
              <a:buNone/>
            </a:pPr>
            <a:endParaRPr lang="en-US" altLang="ja-JP" sz="2800" dirty="0"/>
          </a:p>
          <a:p>
            <a:pPr eaLnBrk="1" hangingPunct="1">
              <a:spcBef>
                <a:spcPct val="0"/>
              </a:spcBef>
              <a:buFontTx/>
              <a:buNone/>
            </a:pPr>
            <a:r>
              <a:rPr lang="en-US" altLang="ja-JP" sz="2800" dirty="0"/>
              <a:t>1983</a:t>
            </a:r>
            <a:r>
              <a:rPr lang="ja-JP" altLang="en-US" sz="2800" dirty="0"/>
              <a:t>年、キャリー・マリス </a:t>
            </a:r>
          </a:p>
          <a:p>
            <a:pPr eaLnBrk="1" hangingPunct="1">
              <a:spcBef>
                <a:spcPct val="0"/>
              </a:spcBef>
              <a:buFontTx/>
              <a:buNone/>
            </a:pPr>
            <a:r>
              <a:rPr lang="ja-JP" altLang="en-US" sz="2800" dirty="0"/>
              <a:t>が発明した</a:t>
            </a:r>
            <a:r>
              <a:rPr lang="en-US" altLang="ja-JP" sz="2800" dirty="0"/>
              <a:t>DNA</a:t>
            </a:r>
            <a:r>
              <a:rPr lang="ja-JP" altLang="en-US" sz="2800" dirty="0"/>
              <a:t>を酵素学</a:t>
            </a:r>
          </a:p>
          <a:p>
            <a:pPr eaLnBrk="1" hangingPunct="1">
              <a:spcBef>
                <a:spcPct val="0"/>
              </a:spcBef>
              <a:buFontTx/>
              <a:buNone/>
            </a:pPr>
            <a:r>
              <a:rPr lang="ja-JP" altLang="en-US" sz="2800" dirty="0"/>
              <a:t>的に効率よく増幅する技術。</a:t>
            </a:r>
          </a:p>
          <a:p>
            <a:pPr eaLnBrk="1" hangingPunct="1">
              <a:buFontTx/>
              <a:buNone/>
            </a:pPr>
            <a:r>
              <a:rPr lang="en-US" altLang="ja-JP" sz="2800" dirty="0"/>
              <a:t>1993</a:t>
            </a:r>
            <a:r>
              <a:rPr lang="ja-JP" altLang="en-US" sz="2800" dirty="0"/>
              <a:t>年、ノーベル化学賞</a:t>
            </a:r>
          </a:p>
          <a:p>
            <a:pPr eaLnBrk="1" hangingPunct="1">
              <a:spcBef>
                <a:spcPct val="0"/>
              </a:spcBef>
              <a:buFontTx/>
              <a:buNone/>
            </a:pPr>
            <a:r>
              <a:rPr lang="ja-JP" altLang="en-US" sz="2800" dirty="0"/>
              <a:t>受賞。</a:t>
            </a:r>
          </a:p>
        </p:txBody>
      </p:sp>
    </p:spTree>
    <p:extLst>
      <p:ext uri="{BB962C8B-B14F-4D97-AF65-F5344CB8AC3E}">
        <p14:creationId xmlns:p14="http://schemas.microsoft.com/office/powerpoint/2010/main" val="748095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リアルタイム</a:t>
            </a:r>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PCR</a:t>
            </a:r>
            <a:r>
              <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rPr>
              <a:t>装置</a:t>
            </a:r>
            <a:endParaRPr kumimoji="1" lang="ja-JP" altLang="en-US" dirty="0"/>
          </a:p>
        </p:txBody>
      </p:sp>
      <p:pic>
        <p:nvPicPr>
          <p:cNvPr id="5" name="コンテンツ プレースホルダー 4"/>
          <p:cNvPicPr>
            <a:picLocks noGrp="1" noChangeAspect="1"/>
          </p:cNvPicPr>
          <p:nvPr>
            <p:ph idx="1"/>
          </p:nvPr>
        </p:nvPicPr>
        <p:blipFill rotWithShape="1">
          <a:blip r:embed="rId2">
            <a:extLst>
              <a:ext uri="{28A0092B-C50C-407E-A947-70E740481C1C}">
                <a14:useLocalDpi xmlns:a14="http://schemas.microsoft.com/office/drawing/2010/main" val="0"/>
              </a:ext>
            </a:extLst>
          </a:blip>
          <a:srcRect l="12353" r="3529"/>
          <a:stretch/>
        </p:blipFill>
        <p:spPr>
          <a:xfrm>
            <a:off x="1207560" y="1846263"/>
            <a:ext cx="6773330" cy="4022725"/>
          </a:xfrm>
          <a:prstGeom prst="rect">
            <a:avLst/>
          </a:prstGeom>
        </p:spPr>
      </p:pic>
    </p:spTree>
    <p:extLst>
      <p:ext uri="{BB962C8B-B14F-4D97-AF65-F5344CB8AC3E}">
        <p14:creationId xmlns:p14="http://schemas.microsoft.com/office/powerpoint/2010/main" val="1342981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無症状者の診断</a:t>
            </a:r>
          </a:p>
        </p:txBody>
      </p:sp>
      <p:pic>
        <p:nvPicPr>
          <p:cNvPr id="1026" name="Picture 2" descr="【感染状況】(1)-6新規陽性者数（無症状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2408"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41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日本の検査数は諸外国に比べて少ない</a:t>
            </a:r>
          </a:p>
        </p:txBody>
      </p:sp>
      <p:pic>
        <p:nvPicPr>
          <p:cNvPr id="6" name="コンテンツ プレースホルダー 5"/>
          <p:cNvPicPr>
            <a:picLocks noGrp="1" noChangeAspect="1"/>
          </p:cNvPicPr>
          <p:nvPr>
            <p:ph idx="1"/>
          </p:nvPr>
        </p:nvPicPr>
        <p:blipFill>
          <a:blip r:embed="rId2"/>
          <a:stretch>
            <a:fillRect/>
          </a:stretch>
        </p:blipFill>
        <p:spPr>
          <a:xfrm>
            <a:off x="1744795" y="1846263"/>
            <a:ext cx="5698860" cy="4022725"/>
          </a:xfrm>
          <a:prstGeom prst="rect">
            <a:avLst/>
          </a:prstGeom>
        </p:spPr>
      </p:pic>
      <p:sp>
        <p:nvSpPr>
          <p:cNvPr id="4" name="コンテンツ プレースホルダー 2"/>
          <p:cNvSpPr txBox="1">
            <a:spLocks/>
          </p:cNvSpPr>
          <p:nvPr/>
        </p:nvSpPr>
        <p:spPr>
          <a:xfrm>
            <a:off x="822959" y="1890558"/>
            <a:ext cx="754380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endParaRPr lang="ja-JP" altLang="en-US"/>
          </a:p>
        </p:txBody>
      </p:sp>
      <p:sp>
        <p:nvSpPr>
          <p:cNvPr id="3" name="円/楕円 2"/>
          <p:cNvSpPr/>
          <p:nvPr/>
        </p:nvSpPr>
        <p:spPr>
          <a:xfrm>
            <a:off x="5620871" y="4150659"/>
            <a:ext cx="367553" cy="197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890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新型コロナウイルス流行を収束させるための方策</a:t>
            </a:r>
            <a:endParaRPr kumimoji="1" lang="ja-JP" altLang="en-US" sz="4000"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kumimoji="1" lang="en-US" altLang="ja-JP" dirty="0"/>
              <a:t> </a:t>
            </a:r>
            <a:r>
              <a:rPr kumimoji="1" lang="ja-JP" altLang="en-US" dirty="0"/>
              <a:t>感染予防対策の継続</a:t>
            </a:r>
            <a:endParaRPr kumimoji="1" lang="en-US" altLang="ja-JP" dirty="0"/>
          </a:p>
          <a:p>
            <a:pPr lvl="1">
              <a:buFont typeface="Wingdings" panose="05000000000000000000" pitchFamily="2" charset="2"/>
              <a:buChar char="l"/>
            </a:pPr>
            <a:r>
              <a:rPr lang="en-US" altLang="ja-JP" dirty="0"/>
              <a:t> </a:t>
            </a:r>
            <a:r>
              <a:rPr lang="ja-JP" altLang="en-US" dirty="0"/>
              <a:t>マスクの着用</a:t>
            </a:r>
            <a:endParaRPr lang="en-US" altLang="ja-JP" dirty="0"/>
          </a:p>
          <a:p>
            <a:pPr lvl="1">
              <a:buFont typeface="Wingdings" panose="05000000000000000000" pitchFamily="2" charset="2"/>
              <a:buChar char="l"/>
            </a:pPr>
            <a:r>
              <a:rPr lang="ja-JP" altLang="en-US" dirty="0"/>
              <a:t> 手洗い</a:t>
            </a:r>
            <a:r>
              <a:rPr lang="en-US" altLang="ja-JP" dirty="0"/>
              <a:t> </a:t>
            </a:r>
          </a:p>
          <a:p>
            <a:pPr lvl="1">
              <a:buFont typeface="Wingdings" panose="05000000000000000000" pitchFamily="2" charset="2"/>
              <a:buChar char="l"/>
            </a:pPr>
            <a:r>
              <a:rPr lang="ja-JP" altLang="en-US" dirty="0"/>
              <a:t> 換気をする</a:t>
            </a:r>
            <a:endParaRPr lang="en-US" altLang="ja-JP" dirty="0"/>
          </a:p>
          <a:p>
            <a:pPr lvl="1">
              <a:buFont typeface="Wingdings" panose="05000000000000000000" pitchFamily="2" charset="2"/>
              <a:buChar char="l"/>
            </a:pPr>
            <a:r>
              <a:rPr lang="ja-JP" altLang="en-US" dirty="0"/>
              <a:t> 人と人の距離をとる（</a:t>
            </a:r>
            <a:r>
              <a:rPr lang="en-US" altLang="ja-JP" dirty="0"/>
              <a:t>2 m</a:t>
            </a:r>
            <a:r>
              <a:rPr lang="ja-JP" altLang="en-US" dirty="0" err="1"/>
              <a:t>、</a:t>
            </a:r>
            <a:r>
              <a:rPr lang="ja-JP" altLang="en-US" dirty="0"/>
              <a:t>少なくとも</a:t>
            </a:r>
            <a:r>
              <a:rPr lang="en-US" altLang="ja-JP" dirty="0"/>
              <a:t>1 m</a:t>
            </a:r>
            <a:r>
              <a:rPr lang="ja-JP" altLang="en-US" dirty="0"/>
              <a:t>）</a:t>
            </a:r>
            <a:endParaRPr lang="en-US" altLang="ja-JP" dirty="0"/>
          </a:p>
          <a:p>
            <a:pPr lvl="1">
              <a:buFont typeface="Wingdings" panose="05000000000000000000" pitchFamily="2" charset="2"/>
              <a:buChar char="l"/>
            </a:pPr>
            <a:r>
              <a:rPr lang="ja-JP" altLang="en-US" dirty="0"/>
              <a:t> 集まって会話しない、など</a:t>
            </a:r>
            <a:endParaRPr lang="en-US" altLang="ja-JP" dirty="0"/>
          </a:p>
          <a:p>
            <a:pPr>
              <a:buFont typeface="Wingdings" panose="05000000000000000000" pitchFamily="2" charset="2"/>
              <a:buChar char="l"/>
            </a:pPr>
            <a:r>
              <a:rPr lang="ja-JP" altLang="en-US" dirty="0"/>
              <a:t> ワクチン接種（成人の</a:t>
            </a:r>
            <a:r>
              <a:rPr lang="en-US" altLang="ja-JP" dirty="0"/>
              <a:t>70%</a:t>
            </a:r>
            <a:r>
              <a:rPr lang="ja-JP" altLang="en-US" dirty="0"/>
              <a:t>以上）</a:t>
            </a:r>
            <a:endParaRPr lang="en-US" altLang="ja-JP" dirty="0"/>
          </a:p>
          <a:p>
            <a:pPr>
              <a:buFont typeface="Wingdings" panose="05000000000000000000" pitchFamily="2" charset="2"/>
              <a:buChar char="l"/>
            </a:pPr>
            <a:r>
              <a:rPr kumimoji="1" lang="en-US" altLang="ja-JP" dirty="0"/>
              <a:t> PCR</a:t>
            </a:r>
            <a:r>
              <a:rPr kumimoji="1" lang="ja-JP" altLang="en-US" dirty="0"/>
              <a:t>検査の大規模な拡大</a:t>
            </a:r>
            <a:endParaRPr kumimoji="1" lang="en-US" altLang="ja-JP" dirty="0"/>
          </a:p>
          <a:p>
            <a:pPr lvl="1">
              <a:buFont typeface="Wingdings" panose="05000000000000000000" pitchFamily="2" charset="2"/>
              <a:buChar char="l"/>
            </a:pPr>
            <a:r>
              <a:rPr lang="en-US" altLang="ja-JP" dirty="0"/>
              <a:t> </a:t>
            </a:r>
            <a:r>
              <a:rPr lang="ja-JP" altLang="en-US" dirty="0"/>
              <a:t>無症状感染者の診断と隔離保護は感染拡大の抑止のために必須</a:t>
            </a:r>
            <a:endParaRPr lang="en-US" altLang="ja-JP" dirty="0"/>
          </a:p>
          <a:p>
            <a:pPr lvl="1">
              <a:buFont typeface="Wingdings" panose="05000000000000000000" pitchFamily="2" charset="2"/>
              <a:buChar char="l"/>
            </a:pPr>
            <a:r>
              <a:rPr kumimoji="1" lang="en-US" altLang="ja-JP" dirty="0"/>
              <a:t> </a:t>
            </a:r>
            <a:r>
              <a:rPr lang="ja-JP" altLang="en-US" dirty="0"/>
              <a:t>検査陰性パスポートの利用</a:t>
            </a:r>
            <a:endParaRPr kumimoji="1" lang="ja-JP" altLang="en-US" dirty="0"/>
          </a:p>
        </p:txBody>
      </p:sp>
    </p:spTree>
    <p:extLst>
      <p:ext uri="{BB962C8B-B14F-4D97-AF65-F5344CB8AC3E}">
        <p14:creationId xmlns:p14="http://schemas.microsoft.com/office/powerpoint/2010/main" val="85065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年齢階級別にみた死亡者数の</a:t>
            </a:r>
            <a:br>
              <a:rPr lang="en-US" altLang="ja-JP" sz="4000" dirty="0"/>
            </a:br>
            <a:r>
              <a:rPr lang="ja-JP" altLang="en-US" sz="4000" dirty="0"/>
              <a:t>陽性者数に対する割合</a:t>
            </a:r>
            <a:endParaRPr kumimoji="1" lang="ja-JP" altLang="en-US" sz="4000" dirty="0"/>
          </a:p>
        </p:txBody>
      </p:sp>
      <p:pic>
        <p:nvPicPr>
          <p:cNvPr id="4" name="コンテンツ プレースホルダー 3"/>
          <p:cNvPicPr>
            <a:picLocks noGrp="1" noChangeAspect="1"/>
          </p:cNvPicPr>
          <p:nvPr>
            <p:ph idx="1"/>
          </p:nvPr>
        </p:nvPicPr>
        <p:blipFill rotWithShape="1">
          <a:blip r:embed="rId2">
            <a:extLst>
              <a:ext uri="{28A0092B-C50C-407E-A947-70E740481C1C}">
                <a14:useLocalDpi xmlns:a14="http://schemas.microsoft.com/office/drawing/2010/main" val="0"/>
              </a:ext>
            </a:extLst>
          </a:blip>
          <a:srcRect l="59880" t="44574" r="10194" b="31625"/>
          <a:stretch/>
        </p:blipFill>
        <p:spPr>
          <a:xfrm>
            <a:off x="1311140" y="2485638"/>
            <a:ext cx="6567440" cy="2938091"/>
          </a:xfrm>
          <a:prstGeom prst="rect">
            <a:avLst/>
          </a:prstGeom>
        </p:spPr>
      </p:pic>
      <p:sp>
        <p:nvSpPr>
          <p:cNvPr id="5" name="テキスト ボックス 4"/>
          <p:cNvSpPr txBox="1"/>
          <p:nvPr/>
        </p:nvSpPr>
        <p:spPr>
          <a:xfrm>
            <a:off x="5244354" y="5423729"/>
            <a:ext cx="2492990" cy="369332"/>
          </a:xfrm>
          <a:prstGeom prst="rect">
            <a:avLst/>
          </a:prstGeom>
          <a:noFill/>
        </p:spPr>
        <p:txBody>
          <a:bodyPr wrap="none" rtlCol="0">
            <a:spAutoFit/>
          </a:bodyPr>
          <a:lstStyle/>
          <a:p>
            <a:r>
              <a:rPr kumimoji="1" lang="ja-JP" altLang="en-US" dirty="0"/>
              <a:t>（厚生労働省発表資料）</a:t>
            </a:r>
          </a:p>
        </p:txBody>
      </p:sp>
    </p:spTree>
    <p:extLst>
      <p:ext uri="{BB962C8B-B14F-4D97-AF65-F5344CB8AC3E}">
        <p14:creationId xmlns:p14="http://schemas.microsoft.com/office/powerpoint/2010/main" val="423394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世界の感染状況</a:t>
            </a:r>
          </a:p>
        </p:txBody>
      </p:sp>
      <p:pic>
        <p:nvPicPr>
          <p:cNvPr id="4" name="コンテンツ プレースホルダー 3"/>
          <p:cNvPicPr>
            <a:picLocks noGrp="1" noChangeAspect="1"/>
          </p:cNvPicPr>
          <p:nvPr>
            <p:ph idx="1"/>
          </p:nvPr>
        </p:nvPicPr>
        <p:blipFill>
          <a:blip r:embed="rId2"/>
          <a:stretch>
            <a:fillRect/>
          </a:stretch>
        </p:blipFill>
        <p:spPr>
          <a:xfrm>
            <a:off x="994225" y="2309107"/>
            <a:ext cx="7200000" cy="3097036"/>
          </a:xfrm>
          <a:prstGeom prst="rect">
            <a:avLst/>
          </a:prstGeom>
        </p:spPr>
      </p:pic>
    </p:spTree>
    <p:extLst>
      <p:ext uri="{BB962C8B-B14F-4D97-AF65-F5344CB8AC3E}">
        <p14:creationId xmlns:p14="http://schemas.microsoft.com/office/powerpoint/2010/main" val="224042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日本の感染状況</a:t>
            </a:r>
          </a:p>
        </p:txBody>
      </p:sp>
      <p:pic>
        <p:nvPicPr>
          <p:cNvPr id="4" name="コンテンツ プレースホルダー 3"/>
          <p:cNvPicPr>
            <a:picLocks noGrp="1" noChangeAspect="1"/>
          </p:cNvPicPr>
          <p:nvPr>
            <p:ph idx="1"/>
          </p:nvPr>
        </p:nvPicPr>
        <p:blipFill>
          <a:blip r:embed="rId2"/>
          <a:stretch>
            <a:fillRect/>
          </a:stretch>
        </p:blipFill>
        <p:spPr>
          <a:xfrm>
            <a:off x="994225" y="2309107"/>
            <a:ext cx="7200000" cy="3097036"/>
          </a:xfrm>
          <a:prstGeom prst="rect">
            <a:avLst/>
          </a:prstGeom>
        </p:spPr>
      </p:pic>
    </p:spTree>
    <p:extLst>
      <p:ext uri="{BB962C8B-B14F-4D97-AF65-F5344CB8AC3E}">
        <p14:creationId xmlns:p14="http://schemas.microsoft.com/office/powerpoint/2010/main" val="76446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米国の感染状況</a:t>
            </a:r>
          </a:p>
        </p:txBody>
      </p:sp>
      <p:pic>
        <p:nvPicPr>
          <p:cNvPr id="4" name="コンテンツ プレースホルダー 3"/>
          <p:cNvPicPr>
            <a:picLocks noGrp="1" noChangeAspect="1"/>
          </p:cNvPicPr>
          <p:nvPr>
            <p:ph idx="1"/>
          </p:nvPr>
        </p:nvPicPr>
        <p:blipFill>
          <a:blip r:embed="rId2"/>
          <a:stretch>
            <a:fillRect/>
          </a:stretch>
        </p:blipFill>
        <p:spPr>
          <a:xfrm>
            <a:off x="994225" y="2309107"/>
            <a:ext cx="7200000" cy="3097036"/>
          </a:xfrm>
          <a:prstGeom prst="rect">
            <a:avLst/>
          </a:prstGeom>
        </p:spPr>
      </p:pic>
    </p:spTree>
    <p:extLst>
      <p:ext uri="{BB962C8B-B14F-4D97-AF65-F5344CB8AC3E}">
        <p14:creationId xmlns:p14="http://schemas.microsoft.com/office/powerpoint/2010/main" val="326739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チリの感染状況</a:t>
            </a:r>
          </a:p>
        </p:txBody>
      </p:sp>
      <p:pic>
        <p:nvPicPr>
          <p:cNvPr id="5" name="コンテンツ プレースホルダー 4"/>
          <p:cNvPicPr>
            <a:picLocks noGrp="1" noChangeAspect="1"/>
          </p:cNvPicPr>
          <p:nvPr>
            <p:ph idx="1"/>
          </p:nvPr>
        </p:nvPicPr>
        <p:blipFill>
          <a:blip r:embed="rId2"/>
          <a:stretch>
            <a:fillRect/>
          </a:stretch>
        </p:blipFill>
        <p:spPr>
          <a:xfrm>
            <a:off x="994225" y="2309107"/>
            <a:ext cx="7200000" cy="3097036"/>
          </a:xfrm>
          <a:prstGeom prst="rect">
            <a:avLst/>
          </a:prstGeom>
        </p:spPr>
      </p:pic>
    </p:spTree>
    <p:extLst>
      <p:ext uri="{BB962C8B-B14F-4D97-AF65-F5344CB8AC3E}">
        <p14:creationId xmlns:p14="http://schemas.microsoft.com/office/powerpoint/2010/main" val="277395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インドの感染状況</a:t>
            </a:r>
          </a:p>
        </p:txBody>
      </p:sp>
      <p:pic>
        <p:nvPicPr>
          <p:cNvPr id="4" name="コンテンツ プレースホルダー 3"/>
          <p:cNvPicPr>
            <a:picLocks noGrp="1" noChangeAspect="1"/>
          </p:cNvPicPr>
          <p:nvPr>
            <p:ph idx="1"/>
          </p:nvPr>
        </p:nvPicPr>
        <p:blipFill>
          <a:blip r:embed="rId2"/>
          <a:stretch>
            <a:fillRect/>
          </a:stretch>
        </p:blipFill>
        <p:spPr>
          <a:xfrm>
            <a:off x="994225" y="2309107"/>
            <a:ext cx="7200000" cy="3097036"/>
          </a:xfrm>
          <a:prstGeom prst="rect">
            <a:avLst/>
          </a:prstGeom>
        </p:spPr>
      </p:pic>
    </p:spTree>
    <p:extLst>
      <p:ext uri="{BB962C8B-B14F-4D97-AF65-F5344CB8AC3E}">
        <p14:creationId xmlns:p14="http://schemas.microsoft.com/office/powerpoint/2010/main" val="3299527203"/>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5795</TotalTime>
  <Words>1627</Words>
  <Application>Microsoft Office PowerPoint</Application>
  <PresentationFormat>画面に合わせる (4:3)</PresentationFormat>
  <Paragraphs>254</Paragraphs>
  <Slides>38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38</vt:i4>
      </vt:variant>
    </vt:vector>
  </HeadingPairs>
  <TitlesOfParts>
    <vt:vector size="45" baseType="lpstr">
      <vt:lpstr>Arial Unicode MS</vt:lpstr>
      <vt:lpstr>ＭＳ Ｐゴシック</vt:lpstr>
      <vt:lpstr>Arial</vt:lpstr>
      <vt:lpstr>Calibri</vt:lpstr>
      <vt:lpstr>Calibri Light</vt:lpstr>
      <vt:lpstr>Wingdings</vt:lpstr>
      <vt:lpstr>レトロスペクト</vt:lpstr>
      <vt:lpstr>   新型コロナウイルスの検査手法について </vt:lpstr>
      <vt:lpstr>PowerPoint プレゼンテーション</vt:lpstr>
      <vt:lpstr>新型コロナウイルスとは？</vt:lpstr>
      <vt:lpstr>年齢階級別にみた死亡者数の 陽性者数に対する割合</vt:lpstr>
      <vt:lpstr>世界の感染状況</vt:lpstr>
      <vt:lpstr>日本の感染状況</vt:lpstr>
      <vt:lpstr>米国の感染状況</vt:lpstr>
      <vt:lpstr>チリの感染状況</vt:lpstr>
      <vt:lpstr>インドの感染状況</vt:lpstr>
      <vt:lpstr>世界全体の新型コロナウイルス 流行の現状</vt:lpstr>
      <vt:lpstr>再生産数</vt:lpstr>
      <vt:lpstr>東京都の感染者報告数と実効 再生産数の変化</vt:lpstr>
      <vt:lpstr>東京都の感染者報告数と実効 再生産数の変化</vt:lpstr>
      <vt:lpstr>日本の感染者数と死亡者数の推移</vt:lpstr>
      <vt:lpstr>インドの感染状況</vt:lpstr>
      <vt:lpstr>世界の感染報告後致死期間と一人当たりのGDPの関係</vt:lpstr>
      <vt:lpstr>新型コロナウイルスに対する免疫反応が起こる仕組み</vt:lpstr>
      <vt:lpstr>ワクチンの種類</vt:lpstr>
      <vt:lpstr>第Ⅲ相試験が完了したワクチン</vt:lpstr>
      <vt:lpstr>mRNAワクチンの特徴</vt:lpstr>
      <vt:lpstr>mRNAワクチンの働き</vt:lpstr>
      <vt:lpstr>ワクチンの効能を評価する　エンドポイント（終点）</vt:lpstr>
      <vt:lpstr>ファイザーワクチンの副作用</vt:lpstr>
      <vt:lpstr>コロナウイルスの変異株</vt:lpstr>
      <vt:lpstr>コロナウイルスゲノムの構造と遺伝子発現</vt:lpstr>
      <vt:lpstr>感染とは</vt:lpstr>
      <vt:lpstr>感度と特異度（定性検査の場合）</vt:lpstr>
      <vt:lpstr>新型コロナウイルスの検査</vt:lpstr>
      <vt:lpstr>PowerPoint プレゼンテーション</vt:lpstr>
      <vt:lpstr>コロナウイルス感染の自然経過 と検査結果（治癒する場合）</vt:lpstr>
      <vt:lpstr>PCR検査に用いる検体に関する 定量的比較研究</vt:lpstr>
      <vt:lpstr>検体の採取法</vt:lpstr>
      <vt:lpstr>検体からRNAを抽出</vt:lpstr>
      <vt:lpstr>PCRの原理</vt:lpstr>
      <vt:lpstr>リアルタイムPCR装置</vt:lpstr>
      <vt:lpstr>無症状者の診断</vt:lpstr>
      <vt:lpstr>日本の検査数は諸外国に比べて少ない</vt:lpstr>
      <vt:lpstr>新型コロナウイルス流行を収束させるための方策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真吾</dc:creator>
  <cp:lastModifiedBy>矢澤 健司</cp:lastModifiedBy>
  <cp:revision>146</cp:revision>
  <cp:lastPrinted>2021-02-02T02:09:55Z</cp:lastPrinted>
  <dcterms:created xsi:type="dcterms:W3CDTF">2020-12-01T06:45:17Z</dcterms:created>
  <dcterms:modified xsi:type="dcterms:W3CDTF">2021-04-04T03:25:57Z</dcterms:modified>
</cp:coreProperties>
</file>