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40"/>
  </p:notesMasterIdLst>
  <p:sldIdLst>
    <p:sldId id="256" r:id="rId2"/>
    <p:sldId id="291" r:id="rId3"/>
    <p:sldId id="312" r:id="rId4"/>
    <p:sldId id="325" r:id="rId5"/>
    <p:sldId id="313" r:id="rId6"/>
    <p:sldId id="318" r:id="rId7"/>
    <p:sldId id="317" r:id="rId8"/>
    <p:sldId id="319" r:id="rId9"/>
    <p:sldId id="320" r:id="rId10"/>
    <p:sldId id="322" r:id="rId11"/>
    <p:sldId id="259" r:id="rId12"/>
    <p:sldId id="300" r:id="rId13"/>
    <p:sldId id="323" r:id="rId14"/>
    <p:sldId id="303" r:id="rId15"/>
    <p:sldId id="324" r:id="rId16"/>
    <p:sldId id="304" r:id="rId17"/>
    <p:sldId id="261" r:id="rId18"/>
    <p:sldId id="266" r:id="rId19"/>
    <p:sldId id="294" r:id="rId20"/>
    <p:sldId id="295" r:id="rId21"/>
    <p:sldId id="296" r:id="rId22"/>
    <p:sldId id="257" r:id="rId23"/>
    <p:sldId id="297" r:id="rId24"/>
    <p:sldId id="299" r:id="rId25"/>
    <p:sldId id="340" r:id="rId26"/>
    <p:sldId id="328" r:id="rId27"/>
    <p:sldId id="329" r:id="rId28"/>
    <p:sldId id="332" r:id="rId29"/>
    <p:sldId id="331" r:id="rId30"/>
    <p:sldId id="326" r:id="rId31"/>
    <p:sldId id="333" r:id="rId32"/>
    <p:sldId id="334" r:id="rId33"/>
    <p:sldId id="342" r:id="rId34"/>
    <p:sldId id="341" r:id="rId35"/>
    <p:sldId id="344" r:id="rId36"/>
    <p:sldId id="306" r:id="rId37"/>
    <p:sldId id="338" r:id="rId38"/>
    <p:sldId id="337" r:id="rId39"/>
  </p:sldIdLst>
  <p:sldSz cx="9144000" cy="6858000" type="screen4x3"/>
  <p:notesSz cx="6888163" cy="10020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FF0000"/>
    <a:srgbClr val="0000FF"/>
    <a:srgbClr val="9797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5" d="100"/>
          <a:sy n="55" d="100"/>
        </p:scale>
        <p:origin x="7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hingo%20Kato\Documents\Experiments\Coronavirus\20210219,%20&#19990;&#30028;&#21508;&#22269;&#12398;&#22577;&#21578;&#24460;&#27515;&#20129;&#26399;&#38291;.xlsm"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報告後死亡期間とGDP!$J$1</c:f>
              <c:strCache>
                <c:ptCount val="1"/>
                <c:pt idx="0">
                  <c:v>YR2019</c:v>
                </c:pt>
              </c:strCache>
            </c:strRef>
          </c:tx>
          <c:spPr>
            <a:ln w="19050" cap="rnd">
              <a:noFill/>
              <a:round/>
            </a:ln>
            <a:effectLst/>
          </c:spPr>
          <c:marker>
            <c:symbol val="circle"/>
            <c:size val="8"/>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0"/>
            <c:trendlineLbl>
              <c:layout>
                <c:manualLayout>
                  <c:x val="-4.4217430550228653E-3"/>
                  <c:y val="-2.4327860366063894E-2"/>
                </c:manualLayout>
              </c:layout>
              <c:numFmt formatCode="General"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trendlineLbl>
          </c:trendline>
          <c:xVal>
            <c:numRef>
              <c:f>報告後死亡期間とGDP!$I$2:$I$148</c:f>
              <c:numCache>
                <c:formatCode>General</c:formatCode>
                <c:ptCount val="147"/>
                <c:pt idx="0">
                  <c:v>30</c:v>
                </c:pt>
                <c:pt idx="1">
                  <c:v>29</c:v>
                </c:pt>
                <c:pt idx="2">
                  <c:v>27</c:v>
                </c:pt>
                <c:pt idx="3">
                  <c:v>26</c:v>
                </c:pt>
                <c:pt idx="4">
                  <c:v>25</c:v>
                </c:pt>
                <c:pt idx="5">
                  <c:v>25</c:v>
                </c:pt>
                <c:pt idx="6">
                  <c:v>24</c:v>
                </c:pt>
                <c:pt idx="7">
                  <c:v>24</c:v>
                </c:pt>
                <c:pt idx="8">
                  <c:v>23</c:v>
                </c:pt>
                <c:pt idx="9">
                  <c:v>23</c:v>
                </c:pt>
                <c:pt idx="10">
                  <c:v>23</c:v>
                </c:pt>
                <c:pt idx="11">
                  <c:v>22</c:v>
                </c:pt>
                <c:pt idx="12">
                  <c:v>22</c:v>
                </c:pt>
                <c:pt idx="13">
                  <c:v>22</c:v>
                </c:pt>
                <c:pt idx="14">
                  <c:v>22</c:v>
                </c:pt>
                <c:pt idx="15">
                  <c:v>21</c:v>
                </c:pt>
                <c:pt idx="16">
                  <c:v>21</c:v>
                </c:pt>
                <c:pt idx="17">
                  <c:v>20</c:v>
                </c:pt>
                <c:pt idx="18">
                  <c:v>20</c:v>
                </c:pt>
                <c:pt idx="19">
                  <c:v>19</c:v>
                </c:pt>
                <c:pt idx="20">
                  <c:v>19</c:v>
                </c:pt>
                <c:pt idx="21">
                  <c:v>19</c:v>
                </c:pt>
                <c:pt idx="22">
                  <c:v>18</c:v>
                </c:pt>
                <c:pt idx="23">
                  <c:v>18</c:v>
                </c:pt>
                <c:pt idx="24">
                  <c:v>17</c:v>
                </c:pt>
                <c:pt idx="25">
                  <c:v>17</c:v>
                </c:pt>
                <c:pt idx="26">
                  <c:v>17</c:v>
                </c:pt>
                <c:pt idx="27">
                  <c:v>16</c:v>
                </c:pt>
                <c:pt idx="28">
                  <c:v>16</c:v>
                </c:pt>
                <c:pt idx="29">
                  <c:v>16</c:v>
                </c:pt>
                <c:pt idx="30">
                  <c:v>16</c:v>
                </c:pt>
                <c:pt idx="31">
                  <c:v>16</c:v>
                </c:pt>
                <c:pt idx="32">
                  <c:v>16</c:v>
                </c:pt>
                <c:pt idx="33">
                  <c:v>16</c:v>
                </c:pt>
                <c:pt idx="34">
                  <c:v>16</c:v>
                </c:pt>
                <c:pt idx="35">
                  <c:v>15</c:v>
                </c:pt>
                <c:pt idx="36">
                  <c:v>15</c:v>
                </c:pt>
                <c:pt idx="37">
                  <c:v>15</c:v>
                </c:pt>
                <c:pt idx="38">
                  <c:v>15</c:v>
                </c:pt>
                <c:pt idx="39">
                  <c:v>15</c:v>
                </c:pt>
                <c:pt idx="40">
                  <c:v>15</c:v>
                </c:pt>
                <c:pt idx="41">
                  <c:v>15</c:v>
                </c:pt>
                <c:pt idx="42">
                  <c:v>14</c:v>
                </c:pt>
                <c:pt idx="43">
                  <c:v>14</c:v>
                </c:pt>
                <c:pt idx="44">
                  <c:v>14</c:v>
                </c:pt>
                <c:pt idx="45">
                  <c:v>14</c:v>
                </c:pt>
                <c:pt idx="46">
                  <c:v>13</c:v>
                </c:pt>
                <c:pt idx="47">
                  <c:v>13</c:v>
                </c:pt>
                <c:pt idx="48">
                  <c:v>13</c:v>
                </c:pt>
                <c:pt idx="49">
                  <c:v>13</c:v>
                </c:pt>
                <c:pt idx="50">
                  <c:v>13</c:v>
                </c:pt>
                <c:pt idx="51">
                  <c:v>13</c:v>
                </c:pt>
                <c:pt idx="52">
                  <c:v>12</c:v>
                </c:pt>
                <c:pt idx="53">
                  <c:v>12</c:v>
                </c:pt>
                <c:pt idx="54">
                  <c:v>12</c:v>
                </c:pt>
                <c:pt idx="55">
                  <c:v>11</c:v>
                </c:pt>
                <c:pt idx="56">
                  <c:v>11</c:v>
                </c:pt>
                <c:pt idx="57">
                  <c:v>11</c:v>
                </c:pt>
                <c:pt idx="58">
                  <c:v>10</c:v>
                </c:pt>
                <c:pt idx="59">
                  <c:v>10</c:v>
                </c:pt>
                <c:pt idx="60">
                  <c:v>10</c:v>
                </c:pt>
                <c:pt idx="61">
                  <c:v>10</c:v>
                </c:pt>
                <c:pt idx="62">
                  <c:v>9</c:v>
                </c:pt>
                <c:pt idx="63">
                  <c:v>9</c:v>
                </c:pt>
                <c:pt idx="64">
                  <c:v>9</c:v>
                </c:pt>
                <c:pt idx="65">
                  <c:v>9</c:v>
                </c:pt>
                <c:pt idx="66">
                  <c:v>9</c:v>
                </c:pt>
                <c:pt idx="67">
                  <c:v>9</c:v>
                </c:pt>
                <c:pt idx="68">
                  <c:v>9</c:v>
                </c:pt>
                <c:pt idx="69">
                  <c:v>9</c:v>
                </c:pt>
                <c:pt idx="70">
                  <c:v>9</c:v>
                </c:pt>
                <c:pt idx="71">
                  <c:v>8</c:v>
                </c:pt>
                <c:pt idx="72">
                  <c:v>8</c:v>
                </c:pt>
                <c:pt idx="73">
                  <c:v>8</c:v>
                </c:pt>
                <c:pt idx="74">
                  <c:v>8</c:v>
                </c:pt>
                <c:pt idx="75">
                  <c:v>7</c:v>
                </c:pt>
                <c:pt idx="76">
                  <c:v>7</c:v>
                </c:pt>
                <c:pt idx="77">
                  <c:v>7</c:v>
                </c:pt>
                <c:pt idx="78">
                  <c:v>7</c:v>
                </c:pt>
                <c:pt idx="79">
                  <c:v>7</c:v>
                </c:pt>
                <c:pt idx="80">
                  <c:v>7</c:v>
                </c:pt>
                <c:pt idx="81">
                  <c:v>7</c:v>
                </c:pt>
                <c:pt idx="82">
                  <c:v>7</c:v>
                </c:pt>
                <c:pt idx="83">
                  <c:v>6</c:v>
                </c:pt>
                <c:pt idx="84">
                  <c:v>6</c:v>
                </c:pt>
                <c:pt idx="85">
                  <c:v>6</c:v>
                </c:pt>
                <c:pt idx="86">
                  <c:v>6</c:v>
                </c:pt>
                <c:pt idx="87">
                  <c:v>5</c:v>
                </c:pt>
                <c:pt idx="88">
                  <c:v>5</c:v>
                </c:pt>
                <c:pt idx="89">
                  <c:v>5</c:v>
                </c:pt>
                <c:pt idx="90">
                  <c:v>5</c:v>
                </c:pt>
                <c:pt idx="91">
                  <c:v>5</c:v>
                </c:pt>
                <c:pt idx="92">
                  <c:v>5</c:v>
                </c:pt>
                <c:pt idx="93">
                  <c:v>5</c:v>
                </c:pt>
                <c:pt idx="94">
                  <c:v>4</c:v>
                </c:pt>
                <c:pt idx="95">
                  <c:v>4</c:v>
                </c:pt>
                <c:pt idx="96">
                  <c:v>4</c:v>
                </c:pt>
                <c:pt idx="97">
                  <c:v>4</c:v>
                </c:pt>
                <c:pt idx="98">
                  <c:v>3</c:v>
                </c:pt>
                <c:pt idx="99">
                  <c:v>3</c:v>
                </c:pt>
                <c:pt idx="100">
                  <c:v>3</c:v>
                </c:pt>
                <c:pt idx="101">
                  <c:v>3</c:v>
                </c:pt>
                <c:pt idx="102">
                  <c:v>2</c:v>
                </c:pt>
                <c:pt idx="103">
                  <c:v>1</c:v>
                </c:pt>
                <c:pt idx="104">
                  <c:v>1</c:v>
                </c:pt>
                <c:pt idx="105">
                  <c:v>1</c:v>
                </c:pt>
                <c:pt idx="106">
                  <c:v>1</c:v>
                </c:pt>
                <c:pt idx="107">
                  <c:v>1</c:v>
                </c:pt>
                <c:pt idx="108">
                  <c:v>1</c:v>
                </c:pt>
                <c:pt idx="109">
                  <c:v>1</c:v>
                </c:pt>
                <c:pt idx="110">
                  <c:v>1</c:v>
                </c:pt>
                <c:pt idx="111">
                  <c:v>1</c:v>
                </c:pt>
                <c:pt idx="112">
                  <c:v>0</c:v>
                </c:pt>
                <c:pt idx="113">
                  <c:v>0</c:v>
                </c:pt>
                <c:pt idx="114">
                  <c:v>0</c:v>
                </c:pt>
                <c:pt idx="115">
                  <c:v>0</c:v>
                </c:pt>
                <c:pt idx="116">
                  <c:v>0</c:v>
                </c:pt>
                <c:pt idx="117">
                  <c:v>0</c:v>
                </c:pt>
                <c:pt idx="118">
                  <c:v>0</c:v>
                </c:pt>
                <c:pt idx="119">
                  <c:v>0</c:v>
                </c:pt>
                <c:pt idx="120">
                  <c:v>0</c:v>
                </c:pt>
                <c:pt idx="121">
                  <c:v>0</c:v>
                </c:pt>
                <c:pt idx="122">
                  <c:v>0</c:v>
                </c:pt>
                <c:pt idx="123">
                  <c:v>-1</c:v>
                </c:pt>
                <c:pt idx="124">
                  <c:v>-1</c:v>
                </c:pt>
                <c:pt idx="125">
                  <c:v>-2</c:v>
                </c:pt>
                <c:pt idx="126">
                  <c:v>-2</c:v>
                </c:pt>
                <c:pt idx="127">
                  <c:v>-2</c:v>
                </c:pt>
                <c:pt idx="128">
                  <c:v>-4</c:v>
                </c:pt>
                <c:pt idx="129">
                  <c:v>-5</c:v>
                </c:pt>
                <c:pt idx="130">
                  <c:v>-5</c:v>
                </c:pt>
                <c:pt idx="131">
                  <c:v>-6</c:v>
                </c:pt>
                <c:pt idx="132">
                  <c:v>-7</c:v>
                </c:pt>
                <c:pt idx="133">
                  <c:v>-9</c:v>
                </c:pt>
                <c:pt idx="134">
                  <c:v>-9</c:v>
                </c:pt>
                <c:pt idx="135">
                  <c:v>-9</c:v>
                </c:pt>
                <c:pt idx="136">
                  <c:v>-10</c:v>
                </c:pt>
                <c:pt idx="137">
                  <c:v>-10</c:v>
                </c:pt>
                <c:pt idx="138">
                  <c:v>-10</c:v>
                </c:pt>
                <c:pt idx="139">
                  <c:v>-10</c:v>
                </c:pt>
                <c:pt idx="140">
                  <c:v>-10</c:v>
                </c:pt>
                <c:pt idx="141">
                  <c:v>-10</c:v>
                </c:pt>
                <c:pt idx="142">
                  <c:v>-10</c:v>
                </c:pt>
                <c:pt idx="143">
                  <c:v>-10</c:v>
                </c:pt>
                <c:pt idx="144">
                  <c:v>-10</c:v>
                </c:pt>
                <c:pt idx="145">
                  <c:v>-10</c:v>
                </c:pt>
                <c:pt idx="146">
                  <c:v>-10</c:v>
                </c:pt>
              </c:numCache>
            </c:numRef>
          </c:xVal>
          <c:yVal>
            <c:numRef>
              <c:f>報告後死亡期間とGDP!$J$2:$J$148</c:f>
              <c:numCache>
                <c:formatCode>0_ </c:formatCode>
                <c:ptCount val="147"/>
                <c:pt idx="0">
                  <c:v>11414.2069765208</c:v>
                </c:pt>
                <c:pt idx="1">
                  <c:v>621.89295362271525</c:v>
                </c:pt>
                <c:pt idx="2">
                  <c:v>14896.453866578866</c:v>
                </c:pt>
                <c:pt idx="3">
                  <c:v>46445.249101250753</c:v>
                </c:pt>
                <c:pt idx="4">
                  <c:v>50137.66277624762</c:v>
                </c:pt>
                <c:pt idx="5">
                  <c:v>19266.275499013886</c:v>
                </c:pt>
                <c:pt idx="6">
                  <c:v>65297.517508273981</c:v>
                </c:pt>
                <c:pt idx="7">
                  <c:v>60170.342636506852</c:v>
                </c:pt>
                <c:pt idx="8">
                  <c:v>55060.326100501319</c:v>
                </c:pt>
                <c:pt idx="9">
                  <c:v>8282.1163593532365</c:v>
                </c:pt>
                <c:pt idx="10">
                  <c:v>6663.2952928258246</c:v>
                </c:pt>
                <c:pt idx="11">
                  <c:v>43103.323058316506</c:v>
                </c:pt>
                <c:pt idx="12">
                  <c:v>29820.603247409923</c:v>
                </c:pt>
                <c:pt idx="13">
                  <c:v>15343.062004310588</c:v>
                </c:pt>
                <c:pt idx="14">
                  <c:v>3552.0687602631001</c:v>
                </c:pt>
                <c:pt idx="15">
                  <c:v>62088.061827698693</c:v>
                </c:pt>
                <c:pt idx="16">
                  <c:v>786.89563129016778</c:v>
                </c:pt>
                <c:pt idx="17">
                  <c:v>23139.798656121398</c:v>
                </c:pt>
                <c:pt idx="18">
                  <c:v>794.3410779171021</c:v>
                </c:pt>
                <c:pt idx="19">
                  <c:v>9812.3903761383463</c:v>
                </c:pt>
                <c:pt idx="20">
                  <c:v>1071.0507605540372</c:v>
                </c:pt>
                <c:pt idx="21">
                  <c:v>507.10343187198669</c:v>
                </c:pt>
                <c:pt idx="22">
                  <c:v>6359.833614427369</c:v>
                </c:pt>
                <c:pt idx="23">
                  <c:v>3317.4535932122044</c:v>
                </c:pt>
                <c:pt idx="24">
                  <c:v>40246.880128416407</c:v>
                </c:pt>
                <c:pt idx="25">
                  <c:v>23503.977126672995</c:v>
                </c:pt>
                <c:pt idx="26">
                  <c:v>15692.507025556279</c:v>
                </c:pt>
                <c:pt idx="27">
                  <c:v>114704.59417086263</c:v>
                </c:pt>
                <c:pt idx="28">
                  <c:v>23723.306112848044</c:v>
                </c:pt>
                <c:pt idx="29">
                  <c:v>19582.535979493605</c:v>
                </c:pt>
                <c:pt idx="30">
                  <c:v>16731.821513905103</c:v>
                </c:pt>
                <c:pt idx="31">
                  <c:v>14936.100547342958</c:v>
                </c:pt>
                <c:pt idx="32">
                  <c:v>6609.5864250337117</c:v>
                </c:pt>
                <c:pt idx="33">
                  <c:v>679.29024909129532</c:v>
                </c:pt>
                <c:pt idx="34">
                  <c:v>467.9074406363352</c:v>
                </c:pt>
                <c:pt idx="35">
                  <c:v>78660.956462960268</c:v>
                </c:pt>
                <c:pt idx="36">
                  <c:v>52331.316727779711</c:v>
                </c:pt>
                <c:pt idx="37">
                  <c:v>46194.725225516726</c:v>
                </c:pt>
                <c:pt idx="38">
                  <c:v>42330.117537005033</c:v>
                </c:pt>
                <c:pt idx="39">
                  <c:v>25946.182185212732</c:v>
                </c:pt>
                <c:pt idx="40">
                  <c:v>9912.2818085980307</c:v>
                </c:pt>
                <c:pt idx="41">
                  <c:v>3853.0836928894191</c:v>
                </c:pt>
                <c:pt idx="42">
                  <c:v>46420.663766806145</c:v>
                </c:pt>
                <c:pt idx="43">
                  <c:v>33228.236680370675</c:v>
                </c:pt>
                <c:pt idx="44">
                  <c:v>6108.5106958133811</c:v>
                </c:pt>
                <c:pt idx="45">
                  <c:v>4503.5169853884718</c:v>
                </c:pt>
                <c:pt idx="46">
                  <c:v>81993.727125949998</c:v>
                </c:pt>
                <c:pt idx="47">
                  <c:v>43592.083582323416</c:v>
                </c:pt>
                <c:pt idx="48">
                  <c:v>40493.928572045559</c:v>
                </c:pt>
                <c:pt idx="49">
                  <c:v>27858.370995832702</c:v>
                </c:pt>
                <c:pt idx="50">
                  <c:v>12243.811426760694</c:v>
                </c:pt>
                <c:pt idx="51">
                  <c:v>1272.490924673396</c:v>
                </c:pt>
                <c:pt idx="52">
                  <c:v>19601.890834388469</c:v>
                </c:pt>
                <c:pt idx="53">
                  <c:v>3019.205828617557</c:v>
                </c:pt>
                <c:pt idx="54">
                  <c:v>2202.1155673806516</c:v>
                </c:pt>
                <c:pt idx="55">
                  <c:v>40886.391164843146</c:v>
                </c:pt>
                <c:pt idx="56">
                  <c:v>16190.126957465005</c:v>
                </c:pt>
                <c:pt idx="57">
                  <c:v>6428.6762056276839</c:v>
                </c:pt>
                <c:pt idx="58">
                  <c:v>31846.218232425806</c:v>
                </c:pt>
                <c:pt idx="59">
                  <c:v>9828.1485147813855</c:v>
                </c:pt>
                <c:pt idx="60">
                  <c:v>4957.4582222640774</c:v>
                </c:pt>
                <c:pt idx="61">
                  <c:v>3414.9248696877885</c:v>
                </c:pt>
                <c:pt idx="62">
                  <c:v>51615.020651494633</c:v>
                </c:pt>
                <c:pt idx="63">
                  <c:v>48782.788475509136</c:v>
                </c:pt>
                <c:pt idx="64">
                  <c:v>29600.378252660154</c:v>
                </c:pt>
                <c:pt idx="65">
                  <c:v>17828.894657185647</c:v>
                </c:pt>
                <c:pt idx="66">
                  <c:v>9126.5613458501412</c:v>
                </c:pt>
                <c:pt idx="67">
                  <c:v>7806.7422110553161</c:v>
                </c:pt>
                <c:pt idx="68">
                  <c:v>6001.4008139488842</c:v>
                </c:pt>
                <c:pt idx="69">
                  <c:v>4622.7334932867088</c:v>
                </c:pt>
                <c:pt idx="70">
                  <c:v>523.35906446084721</c:v>
                </c:pt>
                <c:pt idx="71">
                  <c:v>75419.634868808891</c:v>
                </c:pt>
                <c:pt idx="72">
                  <c:v>4793.587019669887</c:v>
                </c:pt>
                <c:pt idx="73">
                  <c:v>1463.9859101805419</c:v>
                </c:pt>
                <c:pt idx="74">
                  <c:v>1305.0632535054381</c:v>
                </c:pt>
                <c:pt idx="75">
                  <c:v>23252.058518121121</c:v>
                </c:pt>
                <c:pt idx="76">
                  <c:v>15731.01603484708</c:v>
                </c:pt>
                <c:pt idx="77">
                  <c:v>7583.694721706479</c:v>
                </c:pt>
                <c:pt idx="78">
                  <c:v>7411.8361163473364</c:v>
                </c:pt>
                <c:pt idx="79">
                  <c:v>4697.704575946902</c:v>
                </c:pt>
                <c:pt idx="80">
                  <c:v>4417.5240622332994</c:v>
                </c:pt>
                <c:pt idx="81">
                  <c:v>4135.5692628155366</c:v>
                </c:pt>
                <c:pt idx="82">
                  <c:v>1855.7398240804648</c:v>
                </c:pt>
                <c:pt idx="83">
                  <c:v>34863.742098479517</c:v>
                </c:pt>
                <c:pt idx="84">
                  <c:v>6022.2161793957366</c:v>
                </c:pt>
                <c:pt idx="85">
                  <c:v>3485.084218358606</c:v>
                </c:pt>
                <c:pt idx="86">
                  <c:v>777.81193208400816</c:v>
                </c:pt>
                <c:pt idx="87">
                  <c:v>23494.596200294414</c:v>
                </c:pt>
                <c:pt idx="88">
                  <c:v>12919.529644190819</c:v>
                </c:pt>
                <c:pt idx="89">
                  <c:v>5582.263777552108</c:v>
                </c:pt>
                <c:pt idx="90">
                  <c:v>3659.0313122948701</c:v>
                </c:pt>
                <c:pt idx="91">
                  <c:v>2715.2760364072114</c:v>
                </c:pt>
                <c:pt idx="92">
                  <c:v>2279.9691305335514</c:v>
                </c:pt>
                <c:pt idx="93">
                  <c:v>411.55234042360161</c:v>
                </c:pt>
                <c:pt idx="94">
                  <c:v>10261.679245362109</c:v>
                </c:pt>
                <c:pt idx="95">
                  <c:v>2276.3332790644354</c:v>
                </c:pt>
                <c:pt idx="96">
                  <c:v>2229.8586962446329</c:v>
                </c:pt>
                <c:pt idx="97">
                  <c:v>1219.4326718587492</c:v>
                </c:pt>
                <c:pt idx="98">
                  <c:v>4405.4884123082393</c:v>
                </c:pt>
                <c:pt idx="99">
                  <c:v>3204.0950031329799</c:v>
                </c:pt>
                <c:pt idx="100">
                  <c:v>1284.7020409003858</c:v>
                </c:pt>
                <c:pt idx="101">
                  <c:v>503.57077267520214</c:v>
                </c:pt>
                <c:pt idx="102">
                  <c:v>5414.7991379325777</c:v>
                </c:pt>
                <c:pt idx="103">
                  <c:v>17397.981760154333</c:v>
                </c:pt>
                <c:pt idx="104">
                  <c:v>9946.0338287919822</c:v>
                </c:pt>
                <c:pt idx="105">
                  <c:v>8908.9347924676695</c:v>
                </c:pt>
                <c:pt idx="106">
                  <c:v>7767.0134044078786</c:v>
                </c:pt>
                <c:pt idx="107">
                  <c:v>2574.9121906744267</c:v>
                </c:pt>
                <c:pt idx="108">
                  <c:v>1724.8411344137025</c:v>
                </c:pt>
                <c:pt idx="109">
                  <c:v>1446.8309649940766</c:v>
                </c:pt>
                <c:pt idx="110">
                  <c:v>1309.3929916551213</c:v>
                </c:pt>
                <c:pt idx="111">
                  <c:v>774.33448981672075</c:v>
                </c:pt>
                <c:pt idx="112">
                  <c:v>5353.2448564014003</c:v>
                </c:pt>
                <c:pt idx="113">
                  <c:v>4619.9852582197118</c:v>
                </c:pt>
                <c:pt idx="114">
                  <c:v>4187.2500311068961</c:v>
                </c:pt>
                <c:pt idx="115">
                  <c:v>1912.9037453786932</c:v>
                </c:pt>
                <c:pt idx="116">
                  <c:v>1816.5469164388999</c:v>
                </c:pt>
                <c:pt idx="117">
                  <c:v>1679.4448730040763</c:v>
                </c:pt>
                <c:pt idx="118">
                  <c:v>1407.8131434104339</c:v>
                </c:pt>
                <c:pt idx="119">
                  <c:v>1122.1218104751499</c:v>
                </c:pt>
                <c:pt idx="120">
                  <c:v>879.00801044665468</c:v>
                </c:pt>
                <c:pt idx="121">
                  <c:v>709.54031013853319</c:v>
                </c:pt>
                <c:pt idx="122">
                  <c:v>553.8950503813802</c:v>
                </c:pt>
                <c:pt idx="123">
                  <c:v>32000.448469157778</c:v>
                </c:pt>
                <c:pt idx="124">
                  <c:v>3894.6798068542748</c:v>
                </c:pt>
                <c:pt idx="125">
                  <c:v>11584.995382610399</c:v>
                </c:pt>
                <c:pt idx="126">
                  <c:v>7685.949266530034</c:v>
                </c:pt>
                <c:pt idx="127">
                  <c:v>855.76086228083807</c:v>
                </c:pt>
                <c:pt idx="128">
                  <c:v>8717.1862781081854</c:v>
                </c:pt>
                <c:pt idx="129">
                  <c:v>3603.7817930451442</c:v>
                </c:pt>
                <c:pt idx="130">
                  <c:v>2099.5990481085491</c:v>
                </c:pt>
                <c:pt idx="131">
                  <c:v>580.71686720774471</c:v>
                </c:pt>
                <c:pt idx="132">
                  <c:v>6183.8238248217331</c:v>
                </c:pt>
                <c:pt idx="133">
                  <c:v>6977.6957835538242</c:v>
                </c:pt>
                <c:pt idx="134">
                  <c:v>3973.9640719156541</c:v>
                </c:pt>
                <c:pt idx="135">
                  <c:v>527.53363439911084</c:v>
                </c:pt>
                <c:pt idx="136">
                  <c:v>32873.719273042436</c:v>
                </c:pt>
                <c:pt idx="137">
                  <c:v>8131.9238881091151</c:v>
                </c:pt>
                <c:pt idx="138">
                  <c:v>7961.3251812388535</c:v>
                </c:pt>
                <c:pt idx="139">
                  <c:v>5955.1090103681581</c:v>
                </c:pt>
                <c:pt idx="140">
                  <c:v>4815.163710795101</c:v>
                </c:pt>
                <c:pt idx="141">
                  <c:v>2790.7266152066459</c:v>
                </c:pt>
                <c:pt idx="142">
                  <c:v>1507.4502059128758</c:v>
                </c:pt>
                <c:pt idx="143">
                  <c:v>962.8399085877785</c:v>
                </c:pt>
                <c:pt idx="144">
                  <c:v>870.78758932322341</c:v>
                </c:pt>
                <c:pt idx="145">
                  <c:v>820.0252416581593</c:v>
                </c:pt>
                <c:pt idx="146">
                  <c:v>441.505603374484</c:v>
                </c:pt>
              </c:numCache>
            </c:numRef>
          </c:yVal>
          <c:smooth val="0"/>
          <c:extLst>
            <c:ext xmlns:c16="http://schemas.microsoft.com/office/drawing/2014/chart" uri="{C3380CC4-5D6E-409C-BE32-E72D297353CC}">
              <c16:uniqueId val="{00000001-350E-49F6-B018-D8D7F8C1AD91}"/>
            </c:ext>
          </c:extLst>
        </c:ser>
        <c:dLbls>
          <c:showLegendKey val="0"/>
          <c:showVal val="0"/>
          <c:showCatName val="0"/>
          <c:showSerName val="0"/>
          <c:showPercent val="0"/>
          <c:showBubbleSize val="0"/>
        </c:dLbls>
        <c:axId val="307906856"/>
        <c:axId val="301637832"/>
      </c:scatterChart>
      <c:valAx>
        <c:axId val="307906856"/>
        <c:scaling>
          <c:orientation val="minMax"/>
          <c:max val="30"/>
          <c:min val="-10"/>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crossAx val="301637832"/>
        <c:crossesAt val="0"/>
        <c:crossBetween val="midCat"/>
      </c:valAx>
      <c:valAx>
        <c:axId val="301637832"/>
        <c:scaling>
          <c:orientation val="minMax"/>
          <c:max val="120000"/>
          <c:min val="0"/>
        </c:scaling>
        <c:delete val="0"/>
        <c:axPos val="l"/>
        <c:majorGridlines>
          <c:spPr>
            <a:ln w="9525" cap="flat" cmpd="sng" algn="ctr">
              <a:solidFill>
                <a:schemeClr val="tx1">
                  <a:lumMod val="15000"/>
                  <a:lumOff val="85000"/>
                </a:schemeClr>
              </a:solidFill>
              <a:round/>
            </a:ln>
            <a:effectLst/>
          </c:spPr>
        </c:majorGridlines>
        <c:numFmt formatCode="0_ "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ja-JP"/>
          </a:p>
        </c:txPr>
        <c:crossAx val="307906856"/>
        <c:crossesAt val="-10"/>
        <c:crossBetween val="midCat"/>
      </c:valAx>
      <c:spPr>
        <a:noFill/>
        <a:ln w="12700">
          <a:solidFill>
            <a:schemeClr val="tx1"/>
          </a:solidFill>
        </a:ln>
        <a:effectLst/>
      </c:spPr>
    </c:plotArea>
    <c:plotVisOnly val="1"/>
    <c:dispBlanksAs val="gap"/>
    <c:showDLblsOverMax val="0"/>
  </c:chart>
  <c:spPr>
    <a:noFill/>
    <a:ln>
      <a:noFill/>
    </a:ln>
    <a:effectLst/>
  </c:spPr>
  <c:txPr>
    <a:bodyPr/>
    <a:lstStyle/>
    <a:p>
      <a:pPr>
        <a:defRPr/>
      </a:pPr>
      <a:endParaRPr lang="ja-JP"/>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0.69281</cdr:x>
      <cdr:y>0.51257</cdr:y>
    </cdr:from>
    <cdr:to>
      <cdr:x>0.77849</cdr:x>
      <cdr:y>0.60438</cdr:y>
    </cdr:to>
    <cdr:sp macro="" textlink="">
      <cdr:nvSpPr>
        <cdr:cNvPr id="2" name="テキスト ボックス 9"/>
        <cdr:cNvSpPr txBox="1"/>
      </cdr:nvSpPr>
      <cdr:spPr>
        <a:xfrm xmlns:a="http://schemas.openxmlformats.org/drawingml/2006/main">
          <a:off x="5226407" y="2061924"/>
          <a:ext cx="646331"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r>
            <a:rPr kumimoji="1" lang="ja-JP" altLang="en-US" dirty="0"/>
            <a:t>日本</a:t>
          </a:r>
        </a:p>
      </cdr:txBody>
    </cdr:sp>
  </cdr:relSizeAnchor>
  <cdr:relSizeAnchor xmlns:cdr="http://schemas.openxmlformats.org/drawingml/2006/chartDrawing">
    <cdr:from>
      <cdr:x>0.79335</cdr:x>
      <cdr:y>0.64246</cdr:y>
    </cdr:from>
    <cdr:to>
      <cdr:x>0.81784</cdr:x>
      <cdr:y>0.73427</cdr:y>
    </cdr:to>
    <cdr:sp macro="" textlink="">
      <cdr:nvSpPr>
        <cdr:cNvPr id="3" name="テキスト ボックス 9"/>
        <cdr:cNvSpPr txBox="1"/>
      </cdr:nvSpPr>
      <cdr:spPr>
        <a:xfrm xmlns:a="http://schemas.openxmlformats.org/drawingml/2006/main">
          <a:off x="5984875" y="2584450"/>
          <a:ext cx="184731"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xmlns:a="http://schemas.openxmlformats.org/drawingml/2006/main">
          <a:endParaRPr lang="en-US" altLang="ja-JP"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kumimoji="1" lang="ja-JP" altLang="en-US"/>
          </a:p>
        </p:txBody>
      </p:sp>
      <p:sp>
        <p:nvSpPr>
          <p:cNvPr id="3" name="日付プレースホルダー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08C50571-420E-43A3-96D8-9BB4219CDA82}" type="datetimeFigureOut">
              <a:rPr kumimoji="1" lang="ja-JP" altLang="en-US" smtClean="0"/>
              <a:t>2021/4/4</a:t>
            </a:fld>
            <a:endParaRPr kumimoji="1" lang="ja-JP" altLang="en-US"/>
          </a:p>
        </p:txBody>
      </p:sp>
      <p:sp>
        <p:nvSpPr>
          <p:cNvPr id="4" name="スライド イメージ プレースホルダー 3"/>
          <p:cNvSpPr>
            <a:spLocks noGrp="1" noRot="1" noChangeAspect="1"/>
          </p:cNvSpPr>
          <p:nvPr>
            <p:ph type="sldImg" idx="2"/>
          </p:nvPr>
        </p:nvSpPr>
        <p:spPr>
          <a:xfrm>
            <a:off x="1190625" y="1252538"/>
            <a:ext cx="4506913" cy="3381375"/>
          </a:xfrm>
          <a:prstGeom prst="rect">
            <a:avLst/>
          </a:prstGeom>
          <a:noFill/>
          <a:ln w="12700">
            <a:solidFill>
              <a:prstClr val="black"/>
            </a:solidFill>
          </a:ln>
        </p:spPr>
        <p:txBody>
          <a:bodyPr vert="horz" lIns="96616" tIns="48308" rIns="96616" bIns="48308" rtlCol="0" anchor="ctr"/>
          <a:lstStyle/>
          <a:p>
            <a:endParaRPr lang="ja-JP" altLang="en-US"/>
          </a:p>
        </p:txBody>
      </p:sp>
      <p:sp>
        <p:nvSpPr>
          <p:cNvPr id="5" name="ノート プレースホルダー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63BD9420-C8A0-4C7C-AB97-74B89CF92E5A}" type="slidenum">
              <a:rPr kumimoji="1" lang="ja-JP" altLang="en-US" smtClean="0"/>
              <a:t>‹#›</a:t>
            </a:fld>
            <a:endParaRPr kumimoji="1" lang="ja-JP" altLang="en-US"/>
          </a:p>
        </p:txBody>
      </p:sp>
    </p:spTree>
    <p:extLst>
      <p:ext uri="{BB962C8B-B14F-4D97-AF65-F5344CB8AC3E}">
        <p14:creationId xmlns:p14="http://schemas.microsoft.com/office/powerpoint/2010/main" val="177874551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0807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861450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1100111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3867883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5884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4143804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22960" y="2582334"/>
            <a:ext cx="3703320" cy="3286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63440" y="2582334"/>
            <a:ext cx="3703320" cy="3286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584802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3823448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93407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7F82FAA9-90EA-4243-9D82-9F9F5B0759AF}" type="datetimeFigureOut">
              <a:rPr kumimoji="1" lang="ja-JP" altLang="en-US" smtClean="0"/>
              <a:t>2021/4/4</a:t>
            </a:fld>
            <a:endParaRPr kumimoji="1" lang="ja-JP" alt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234155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F82FAA9-90EA-4243-9D82-9F9F5B0759AF}" type="datetimeFigureOut">
              <a:rPr kumimoji="1" lang="ja-JP" altLang="en-US" smtClean="0"/>
              <a:t>2021/4/4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54EC435-E3A3-40CB-B678-797781B23F08}" type="slidenum">
              <a:rPr kumimoji="1" lang="ja-JP" altLang="en-US" smtClean="0"/>
              <a:t>‹#›</a:t>
            </a:fld>
            <a:endParaRPr kumimoji="1" lang="ja-JP" altLang="en-US"/>
          </a:p>
        </p:txBody>
      </p:sp>
    </p:spTree>
    <p:extLst>
      <p:ext uri="{BB962C8B-B14F-4D97-AF65-F5344CB8AC3E}">
        <p14:creationId xmlns:p14="http://schemas.microsoft.com/office/powerpoint/2010/main" val="2719018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7F82FAA9-90EA-4243-9D82-9F9F5B0759AF}" type="datetimeFigureOut">
              <a:rPr kumimoji="1" lang="ja-JP" altLang="en-US" smtClean="0"/>
              <a:t>2021/4/4</a:t>
            </a:fld>
            <a:endParaRPr kumimoji="1" lang="ja-JP" alt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554EC435-E3A3-40CB-B678-797781B23F08}" type="slidenum">
              <a:rPr kumimoji="1" lang="ja-JP" altLang="en-US" smtClean="0"/>
              <a:t>‹#›</a:t>
            </a:fld>
            <a:endParaRPr kumimoji="1" lang="ja-JP" alt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501226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normAutofit/>
          </a:bodyPr>
          <a:lstStyle/>
          <a:p>
            <a:br>
              <a:rPr lang="en-US" altLang="ja-JP" sz="3600" dirty="0"/>
            </a:br>
            <a:br>
              <a:rPr kumimoji="1" lang="en-US" altLang="ja-JP" sz="3600" dirty="0"/>
            </a:br>
            <a:br>
              <a:rPr kumimoji="1" lang="en-US" altLang="ja-JP" sz="3600" dirty="0"/>
            </a:br>
            <a:r>
              <a:rPr kumimoji="1" lang="ja-JP" altLang="en-US" sz="5000" dirty="0"/>
              <a:t>新型コロナウイルスの検査手法について</a:t>
            </a:r>
            <a:br>
              <a:rPr kumimoji="1" lang="en-US" altLang="ja-JP" sz="5000" dirty="0"/>
            </a:br>
            <a:endParaRPr kumimoji="1" lang="ja-JP" altLang="en-US" sz="5000" dirty="0"/>
          </a:p>
        </p:txBody>
      </p:sp>
      <p:sp>
        <p:nvSpPr>
          <p:cNvPr id="3" name="サブタイトル 2"/>
          <p:cNvSpPr>
            <a:spLocks noGrp="1"/>
          </p:cNvSpPr>
          <p:nvPr>
            <p:ph type="subTitle" idx="1"/>
          </p:nvPr>
        </p:nvSpPr>
        <p:spPr/>
        <p:txBody>
          <a:bodyPr>
            <a:normAutofit fontScale="85000" lnSpcReduction="20000"/>
          </a:bodyPr>
          <a:lstStyle/>
          <a:p>
            <a:r>
              <a:rPr lang="ja-JP" altLang="en-US" dirty="0"/>
              <a:t>（株）ハナ・メディテック　代表取締役</a:t>
            </a:r>
            <a:endParaRPr lang="en-US" altLang="ja-JP" dirty="0"/>
          </a:p>
          <a:p>
            <a:r>
              <a:rPr lang="ja-JP" altLang="en-US" dirty="0"/>
              <a:t>慶應義塾大学医学部　非常勤講師</a:t>
            </a:r>
            <a:endParaRPr lang="en-US" altLang="ja-JP" dirty="0"/>
          </a:p>
          <a:p>
            <a:r>
              <a:rPr kumimoji="1" lang="ja-JP" altLang="en-US" dirty="0"/>
              <a:t>加藤眞吾</a:t>
            </a:r>
          </a:p>
        </p:txBody>
      </p:sp>
      <p:sp>
        <p:nvSpPr>
          <p:cNvPr id="5" name="Text Box 6"/>
          <p:cNvSpPr txBox="1">
            <a:spLocks noChangeArrowheads="1"/>
          </p:cNvSpPr>
          <p:nvPr/>
        </p:nvSpPr>
        <p:spPr bwMode="auto">
          <a:xfrm>
            <a:off x="4214445" y="0"/>
            <a:ext cx="492955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r>
              <a:rPr lang="en-US" altLang="ja-JP" dirty="0"/>
              <a:t>2021</a:t>
            </a:r>
            <a:r>
              <a:rPr lang="ja-JP" altLang="en-US" dirty="0"/>
              <a:t>年</a:t>
            </a:r>
            <a:r>
              <a:rPr lang="en-US" altLang="ja-JP" dirty="0"/>
              <a:t>3</a:t>
            </a:r>
            <a:r>
              <a:rPr lang="ja-JP" altLang="en-US" dirty="0"/>
              <a:t>月</a:t>
            </a:r>
            <a:r>
              <a:rPr lang="en-US" altLang="ja-JP" dirty="0"/>
              <a:t>26</a:t>
            </a:r>
            <a:r>
              <a:rPr lang="ja-JP" altLang="en-US" dirty="0"/>
              <a:t>日　日本財団東京支部療養研修会</a:t>
            </a:r>
            <a:endParaRPr lang="en-US" altLang="ja-JP" dirty="0"/>
          </a:p>
          <a:p>
            <a:pPr eaLnBrk="1" hangingPunct="1"/>
            <a:r>
              <a:rPr lang="ja-JP" altLang="en-US" dirty="0"/>
              <a:t>オンライン講演会</a:t>
            </a:r>
          </a:p>
        </p:txBody>
      </p:sp>
    </p:spTree>
    <p:extLst>
      <p:ext uri="{BB962C8B-B14F-4D97-AF65-F5344CB8AC3E}">
        <p14:creationId xmlns:p14="http://schemas.microsoft.com/office/powerpoint/2010/main" val="1430034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世界全体の新型コロナウイルス</a:t>
            </a:r>
            <a:br>
              <a:rPr lang="en-US" altLang="ja-JP" sz="4000" dirty="0"/>
            </a:br>
            <a:r>
              <a:rPr lang="ja-JP" altLang="en-US" sz="4000" dirty="0"/>
              <a:t>流行の現状</a:t>
            </a:r>
            <a:endParaRPr kumimoji="1" lang="ja-JP" altLang="en-US" sz="4000" dirty="0"/>
          </a:p>
        </p:txBody>
      </p:sp>
      <p:sp>
        <p:nvSpPr>
          <p:cNvPr id="3" name="コンテンツ プレースホルダー 2"/>
          <p:cNvSpPr>
            <a:spLocks noGrp="1"/>
          </p:cNvSpPr>
          <p:nvPr>
            <p:ph idx="1"/>
          </p:nvPr>
        </p:nvSpPr>
        <p:spPr/>
        <p:txBody>
          <a:bodyPr/>
          <a:lstStyle/>
          <a:p>
            <a:pPr marL="179388" indent="-179388">
              <a:buFont typeface="Wingdings" panose="05000000000000000000" pitchFamily="2" charset="2"/>
              <a:buChar char="l"/>
            </a:pPr>
            <a:r>
              <a:rPr lang="ja-JP" altLang="en-US" dirty="0"/>
              <a:t>ワクチン接種の広がりにも関わらず毎日の感染報告者数は増加して　　　　　　いる。（北半球では気温が上昇しているのに）</a:t>
            </a:r>
            <a:endParaRPr lang="en-US" altLang="ja-JP" dirty="0"/>
          </a:p>
          <a:p>
            <a:pPr marL="179388" indent="-179388">
              <a:buFont typeface="Wingdings" panose="05000000000000000000" pitchFamily="2" charset="2"/>
              <a:buChar char="l"/>
            </a:pPr>
            <a:r>
              <a:rPr lang="ja-JP" altLang="en-US" dirty="0"/>
              <a:t>その原因は、</a:t>
            </a:r>
            <a:endParaRPr lang="en-US" altLang="ja-JP" dirty="0"/>
          </a:p>
          <a:p>
            <a:pPr marL="471996" lvl="1" indent="-179388">
              <a:buFont typeface="Wingdings" panose="05000000000000000000" pitchFamily="2" charset="2"/>
              <a:buChar char="l"/>
            </a:pPr>
            <a:r>
              <a:rPr lang="ja-JP" altLang="en-US" dirty="0"/>
              <a:t>経済回復をはかるため、感染対策が弛緩している。</a:t>
            </a:r>
            <a:endParaRPr lang="en-US" altLang="ja-JP" dirty="0"/>
          </a:p>
          <a:p>
            <a:pPr marL="471996" lvl="1" indent="-179388">
              <a:buFont typeface="Wingdings" panose="05000000000000000000" pitchFamily="2" charset="2"/>
              <a:buChar char="l"/>
            </a:pPr>
            <a:r>
              <a:rPr lang="ja-JP" altLang="en-US" dirty="0"/>
              <a:t>ワクチンの接種率の高まりに合わせて感染対策を緩和しているため、ワクチンの効果が相殺されている。</a:t>
            </a:r>
            <a:endParaRPr lang="en-US" altLang="ja-JP" dirty="0"/>
          </a:p>
          <a:p>
            <a:pPr marL="471996" lvl="1" indent="-179388">
              <a:buFont typeface="Wingdings" panose="05000000000000000000" pitchFamily="2" charset="2"/>
              <a:buChar char="l"/>
            </a:pPr>
            <a:r>
              <a:rPr lang="ja-JP" altLang="en-US" dirty="0"/>
              <a:t>変異株の出現と拡大</a:t>
            </a:r>
            <a:endParaRPr lang="en-US" altLang="ja-JP" dirty="0"/>
          </a:p>
          <a:p>
            <a:pPr marL="471996" lvl="1" indent="-179388">
              <a:buFont typeface="Wingdings" panose="05000000000000000000" pitchFamily="2" charset="2"/>
              <a:buChar char="l"/>
            </a:pPr>
            <a:endParaRPr lang="en-US" altLang="ja-JP" dirty="0"/>
          </a:p>
          <a:p>
            <a:pPr marL="0" indent="0">
              <a:buNone/>
            </a:pPr>
            <a:endParaRPr lang="ja-JP" altLang="en-US" dirty="0"/>
          </a:p>
        </p:txBody>
      </p:sp>
    </p:spTree>
    <p:extLst>
      <p:ext uri="{BB962C8B-B14F-4D97-AF65-F5344CB8AC3E}">
        <p14:creationId xmlns:p14="http://schemas.microsoft.com/office/powerpoint/2010/main" val="4109086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再生産数</a:t>
            </a:r>
          </a:p>
        </p:txBody>
      </p:sp>
      <p:sp>
        <p:nvSpPr>
          <p:cNvPr id="3" name="コンテンツ プレースホルダー 2"/>
          <p:cNvSpPr>
            <a:spLocks noGrp="1"/>
          </p:cNvSpPr>
          <p:nvPr>
            <p:ph idx="1"/>
          </p:nvPr>
        </p:nvSpPr>
        <p:spPr/>
        <p:txBody>
          <a:bodyPr>
            <a:normAutofit fontScale="92500" lnSpcReduction="10000"/>
          </a:bodyPr>
          <a:lstStyle/>
          <a:p>
            <a:r>
              <a:rPr kumimoji="1" lang="ja-JP" altLang="en-US" dirty="0"/>
              <a:t>基本再生産数（</a:t>
            </a:r>
            <a:r>
              <a:rPr kumimoji="1" lang="en-US" altLang="ja-JP" dirty="0"/>
              <a:t>basic reproduction number</a:t>
            </a:r>
            <a:r>
              <a:rPr kumimoji="1" lang="ja-JP" altLang="en-US" dirty="0"/>
              <a:t>）</a:t>
            </a:r>
            <a:endParaRPr kumimoji="1" lang="en-US" altLang="ja-JP" dirty="0"/>
          </a:p>
          <a:p>
            <a:pPr lvl="1"/>
            <a:r>
              <a:rPr lang="ja-JP" altLang="en-US" dirty="0"/>
              <a:t>まだ誰もその免疫を持っていない集団の中で、なんの干渉もない状態で、</a:t>
            </a:r>
            <a:r>
              <a:rPr lang="en-US" altLang="ja-JP" dirty="0"/>
              <a:t>1</a:t>
            </a:r>
            <a:r>
              <a:rPr lang="ja-JP" altLang="en-US" dirty="0"/>
              <a:t>人の感染者が次に平均で何人にうつすかを表した指標</a:t>
            </a:r>
            <a:endParaRPr lang="en-US" altLang="ja-JP" dirty="0"/>
          </a:p>
          <a:p>
            <a:pPr lvl="1"/>
            <a:r>
              <a:rPr kumimoji="1" lang="ja-JP" altLang="en-US" dirty="0"/>
              <a:t>新型コロナウイルスでは</a:t>
            </a:r>
            <a:r>
              <a:rPr kumimoji="1" lang="en-US" altLang="ja-JP" dirty="0"/>
              <a:t>2.5</a:t>
            </a:r>
          </a:p>
          <a:p>
            <a:r>
              <a:rPr lang="ja-JP" altLang="en-US" dirty="0"/>
              <a:t>実効再生産数（</a:t>
            </a:r>
            <a:r>
              <a:rPr lang="en-US" altLang="ja-JP" dirty="0"/>
              <a:t>effective reproduction number</a:t>
            </a:r>
            <a:r>
              <a:rPr lang="ja-JP" altLang="en-US" dirty="0"/>
              <a:t>）</a:t>
            </a:r>
            <a:endParaRPr lang="en-US" altLang="ja-JP" dirty="0"/>
          </a:p>
          <a:p>
            <a:pPr lvl="1"/>
            <a:r>
              <a:rPr lang="ja-JP" altLang="en-US" dirty="0"/>
              <a:t>すでに感染が広がり、医療や感染対策が行われている実際の状況において、</a:t>
            </a:r>
            <a:r>
              <a:rPr lang="en-US" altLang="ja-JP" dirty="0"/>
              <a:t>1</a:t>
            </a:r>
            <a:r>
              <a:rPr lang="ja-JP" altLang="en-US" dirty="0"/>
              <a:t>人の感染者が次に平均で何人にうつすかを示す指標</a:t>
            </a:r>
            <a:endParaRPr lang="en-US" altLang="ja-JP" dirty="0"/>
          </a:p>
          <a:p>
            <a:pPr lvl="1"/>
            <a:r>
              <a:rPr lang="en-US" altLang="ja-JP" dirty="0"/>
              <a:t>1</a:t>
            </a:r>
            <a:r>
              <a:rPr lang="ja-JP" altLang="en-US" dirty="0"/>
              <a:t>より大きいと新規感染者数が増大し、</a:t>
            </a:r>
            <a:r>
              <a:rPr lang="en-US" altLang="ja-JP" dirty="0"/>
              <a:t>1</a:t>
            </a:r>
            <a:r>
              <a:rPr lang="ja-JP" altLang="en-US" dirty="0"/>
              <a:t>より小さいと新規感染者数が減少する。</a:t>
            </a:r>
            <a:endParaRPr lang="en-US" altLang="ja-JP" dirty="0"/>
          </a:p>
          <a:p>
            <a:pPr lvl="1"/>
            <a:r>
              <a:rPr lang="en-US" altLang="ja-JP" dirty="0"/>
              <a:t>2.5</a:t>
            </a:r>
            <a:r>
              <a:rPr lang="ja-JP" altLang="en-US" dirty="0"/>
              <a:t>の</a:t>
            </a:r>
            <a:r>
              <a:rPr lang="en-US" altLang="ja-JP" dirty="0"/>
              <a:t>20%</a:t>
            </a:r>
            <a:r>
              <a:rPr lang="ja-JP" altLang="en-US" dirty="0"/>
              <a:t>は</a:t>
            </a:r>
            <a:r>
              <a:rPr lang="en-US" altLang="ja-JP" dirty="0"/>
              <a:t>0.5</a:t>
            </a:r>
            <a:r>
              <a:rPr lang="ja-JP" altLang="en-US" dirty="0" err="1"/>
              <a:t>、</a:t>
            </a:r>
            <a:r>
              <a:rPr lang="en-US" altLang="ja-JP" dirty="0"/>
              <a:t>30%</a:t>
            </a:r>
            <a:r>
              <a:rPr lang="ja-JP" altLang="en-US" dirty="0"/>
              <a:t>は</a:t>
            </a:r>
            <a:r>
              <a:rPr lang="en-US" altLang="ja-JP" dirty="0"/>
              <a:t>0.75</a:t>
            </a:r>
            <a:r>
              <a:rPr lang="ja-JP" altLang="en-US" dirty="0"/>
              <a:t>　</a:t>
            </a:r>
            <a:r>
              <a:rPr lang="ja-JP" altLang="en-US" dirty="0" err="1"/>
              <a:t>ー</a:t>
            </a:r>
            <a:r>
              <a:rPr lang="ja-JP" altLang="en-US" dirty="0"/>
              <a:t>　流行を収束するためには</a:t>
            </a:r>
            <a:r>
              <a:rPr lang="en-US" altLang="ja-JP" dirty="0"/>
              <a:t>70</a:t>
            </a:r>
            <a:r>
              <a:rPr lang="ja-JP" altLang="en-US" dirty="0"/>
              <a:t>～</a:t>
            </a:r>
            <a:r>
              <a:rPr lang="en-US" altLang="ja-JP" dirty="0"/>
              <a:t>80</a:t>
            </a:r>
            <a:r>
              <a:rPr lang="ja-JP" altLang="en-US" dirty="0"/>
              <a:t>％の感染機会の減少が必要</a:t>
            </a:r>
            <a:endParaRPr lang="en-US" altLang="ja-JP" dirty="0"/>
          </a:p>
          <a:p>
            <a:r>
              <a:rPr lang="ja-JP" altLang="en-US" dirty="0"/>
              <a:t>簡単な計算法</a:t>
            </a:r>
            <a:endParaRPr lang="en-US" altLang="ja-JP" dirty="0"/>
          </a:p>
          <a:p>
            <a:pPr lvl="1"/>
            <a:r>
              <a:rPr lang="ja-JP" altLang="en-US" dirty="0"/>
              <a:t>１感染周期（</a:t>
            </a:r>
            <a:r>
              <a:rPr lang="en-US" altLang="ja-JP" dirty="0"/>
              <a:t>serial interval</a:t>
            </a:r>
            <a:r>
              <a:rPr lang="ja-JP" altLang="en-US" dirty="0" err="1"/>
              <a:t>、</a:t>
            </a:r>
            <a:r>
              <a:rPr lang="ja-JP" altLang="en-US" dirty="0"/>
              <a:t>ある人が感染して次の人に感染させるまでの平均期間、新型コロナウイルスでは</a:t>
            </a:r>
            <a:r>
              <a:rPr lang="en-US" altLang="ja-JP" dirty="0"/>
              <a:t>4.6</a:t>
            </a:r>
            <a:r>
              <a:rPr lang="ja-JP" altLang="en-US" dirty="0"/>
              <a:t>日）の間に感染者数が変化する倍率</a:t>
            </a:r>
            <a:endParaRPr lang="en-US" altLang="ja-JP" dirty="0"/>
          </a:p>
        </p:txBody>
      </p:sp>
    </p:spTree>
    <p:extLst>
      <p:ext uri="{BB962C8B-B14F-4D97-AF65-F5344CB8AC3E}">
        <p14:creationId xmlns:p14="http://schemas.microsoft.com/office/powerpoint/2010/main" val="1646595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stretch>
            <a:fillRect/>
          </a:stretch>
        </p:blipFill>
        <p:spPr>
          <a:xfrm>
            <a:off x="1530805" y="2115939"/>
            <a:ext cx="6128109" cy="3999566"/>
          </a:xfrm>
          <a:prstGeom prst="rect">
            <a:avLst/>
          </a:prstGeom>
        </p:spPr>
      </p:pic>
      <p:sp>
        <p:nvSpPr>
          <p:cNvPr id="29" name="テキスト ボックス 28"/>
          <p:cNvSpPr txBox="1"/>
          <p:nvPr/>
        </p:nvSpPr>
        <p:spPr>
          <a:xfrm>
            <a:off x="2020262" y="1922979"/>
            <a:ext cx="1569660" cy="923330"/>
          </a:xfrm>
          <a:prstGeom prst="rect">
            <a:avLst/>
          </a:prstGeom>
          <a:noFill/>
        </p:spPr>
        <p:txBody>
          <a:bodyPr wrap="none" rtlCol="0">
            <a:spAutoFit/>
          </a:bodyPr>
          <a:lstStyle/>
          <a:p>
            <a:r>
              <a:rPr kumimoji="1" lang="ja-JP" altLang="en-US" dirty="0"/>
              <a:t>緊急事態宣言</a:t>
            </a:r>
            <a:endParaRPr kumimoji="1" lang="en-US" altLang="ja-JP" dirty="0"/>
          </a:p>
          <a:p>
            <a:r>
              <a:rPr kumimoji="1" lang="ja-JP" altLang="en-US" dirty="0"/>
              <a:t>     開始</a:t>
            </a:r>
            <a:r>
              <a:rPr lang="ja-JP" altLang="en-US" dirty="0"/>
              <a:t> 解除</a:t>
            </a:r>
            <a:endParaRPr lang="en-US" altLang="ja-JP" dirty="0"/>
          </a:p>
          <a:p>
            <a:r>
              <a:rPr lang="en-US" altLang="ja-JP" dirty="0"/>
              <a:t>       4/7  5/14</a:t>
            </a:r>
            <a:endParaRPr kumimoji="1" lang="ja-JP" altLang="en-US" dirty="0"/>
          </a:p>
        </p:txBody>
      </p:sp>
      <p:sp>
        <p:nvSpPr>
          <p:cNvPr id="2" name="タイトル 1"/>
          <p:cNvSpPr>
            <a:spLocks noGrp="1"/>
          </p:cNvSpPr>
          <p:nvPr>
            <p:ph type="title"/>
          </p:nvPr>
        </p:nvSpPr>
        <p:spPr/>
        <p:txBody>
          <a:bodyPr>
            <a:normAutofit/>
          </a:bodyPr>
          <a:lstStyle/>
          <a:p>
            <a:r>
              <a:rPr kumimoji="1" lang="ja-JP" altLang="en-US" sz="4000" dirty="0"/>
              <a:t>東京都の感染者報告数と実効</a:t>
            </a:r>
            <a:br>
              <a:rPr kumimoji="1" lang="en-US" altLang="ja-JP" sz="4000" dirty="0"/>
            </a:br>
            <a:r>
              <a:rPr kumimoji="1" lang="ja-JP" altLang="en-US" sz="4000" dirty="0"/>
              <a:t>再生産数の変化</a:t>
            </a:r>
          </a:p>
        </p:txBody>
      </p:sp>
      <p:cxnSp>
        <p:nvCxnSpPr>
          <p:cNvPr id="12" name="直線コネクタ 11"/>
          <p:cNvCxnSpPr/>
          <p:nvPr/>
        </p:nvCxnSpPr>
        <p:spPr>
          <a:xfrm>
            <a:off x="2024063" y="4680142"/>
            <a:ext cx="537580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a:off x="2827209" y="2698689"/>
            <a:ext cx="0" cy="36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a:off x="3349156" y="2707903"/>
            <a:ext cx="0" cy="36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a:off x="6386144" y="2689667"/>
            <a:ext cx="0" cy="36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テキスト ボックス 29"/>
          <p:cNvSpPr txBox="1"/>
          <p:nvPr/>
        </p:nvSpPr>
        <p:spPr>
          <a:xfrm>
            <a:off x="5587673" y="1936477"/>
            <a:ext cx="1795684" cy="923330"/>
          </a:xfrm>
          <a:prstGeom prst="rect">
            <a:avLst/>
          </a:prstGeom>
          <a:noFill/>
        </p:spPr>
        <p:txBody>
          <a:bodyPr wrap="none" rtlCol="0">
            <a:spAutoFit/>
          </a:bodyPr>
          <a:lstStyle/>
          <a:p>
            <a:r>
              <a:rPr kumimoji="1" lang="ja-JP" altLang="en-US" dirty="0"/>
              <a:t>緊急事態宣言</a:t>
            </a:r>
            <a:endParaRPr kumimoji="1" lang="en-US" altLang="ja-JP" dirty="0"/>
          </a:p>
          <a:p>
            <a:r>
              <a:rPr lang="ja-JP" altLang="en-US" dirty="0"/>
              <a:t>    </a:t>
            </a:r>
            <a:r>
              <a:rPr kumimoji="1" lang="ja-JP" altLang="en-US" dirty="0"/>
              <a:t>開始         解除</a:t>
            </a:r>
            <a:endParaRPr kumimoji="1" lang="en-US" altLang="ja-JP" dirty="0"/>
          </a:p>
          <a:p>
            <a:r>
              <a:rPr lang="en-US" altLang="ja-JP" dirty="0"/>
              <a:t>       1/8</a:t>
            </a:r>
            <a:r>
              <a:rPr lang="ja-JP" altLang="en-US" dirty="0"/>
              <a:t>　      </a:t>
            </a:r>
            <a:r>
              <a:rPr lang="en-US" altLang="ja-JP" dirty="0"/>
              <a:t>3/21</a:t>
            </a:r>
            <a:endParaRPr kumimoji="1" lang="ja-JP" altLang="en-US" dirty="0"/>
          </a:p>
        </p:txBody>
      </p:sp>
      <p:cxnSp>
        <p:nvCxnSpPr>
          <p:cNvPr id="13" name="直線矢印コネクタ 12"/>
          <p:cNvCxnSpPr/>
          <p:nvPr/>
        </p:nvCxnSpPr>
        <p:spPr>
          <a:xfrm>
            <a:off x="7300551" y="2699189"/>
            <a:ext cx="0" cy="36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5448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a:stretch>
            <a:fillRect/>
          </a:stretch>
        </p:blipFill>
        <p:spPr>
          <a:xfrm>
            <a:off x="1530805" y="2115939"/>
            <a:ext cx="6128109" cy="3999566"/>
          </a:xfrm>
          <a:prstGeom prst="rect">
            <a:avLst/>
          </a:prstGeom>
        </p:spPr>
      </p:pic>
      <p:sp>
        <p:nvSpPr>
          <p:cNvPr id="29" name="テキスト ボックス 28"/>
          <p:cNvSpPr txBox="1"/>
          <p:nvPr/>
        </p:nvSpPr>
        <p:spPr>
          <a:xfrm>
            <a:off x="2020262" y="1922979"/>
            <a:ext cx="1569660" cy="923330"/>
          </a:xfrm>
          <a:prstGeom prst="rect">
            <a:avLst/>
          </a:prstGeom>
          <a:noFill/>
        </p:spPr>
        <p:txBody>
          <a:bodyPr wrap="none" rtlCol="0">
            <a:spAutoFit/>
          </a:bodyPr>
          <a:lstStyle/>
          <a:p>
            <a:r>
              <a:rPr kumimoji="1" lang="ja-JP" altLang="en-US" dirty="0"/>
              <a:t>緊急事態宣言</a:t>
            </a:r>
            <a:endParaRPr kumimoji="1" lang="en-US" altLang="ja-JP" dirty="0"/>
          </a:p>
          <a:p>
            <a:r>
              <a:rPr kumimoji="1" lang="ja-JP" altLang="en-US" dirty="0"/>
              <a:t>     開始</a:t>
            </a:r>
            <a:r>
              <a:rPr lang="ja-JP" altLang="en-US" dirty="0"/>
              <a:t> 解除</a:t>
            </a:r>
            <a:endParaRPr lang="en-US" altLang="ja-JP" dirty="0"/>
          </a:p>
          <a:p>
            <a:r>
              <a:rPr lang="en-US" altLang="ja-JP" dirty="0"/>
              <a:t>       4/7  5/14</a:t>
            </a:r>
            <a:endParaRPr kumimoji="1" lang="ja-JP" altLang="en-US" dirty="0"/>
          </a:p>
        </p:txBody>
      </p:sp>
      <p:sp>
        <p:nvSpPr>
          <p:cNvPr id="2" name="タイトル 1"/>
          <p:cNvSpPr>
            <a:spLocks noGrp="1"/>
          </p:cNvSpPr>
          <p:nvPr>
            <p:ph type="title"/>
          </p:nvPr>
        </p:nvSpPr>
        <p:spPr/>
        <p:txBody>
          <a:bodyPr>
            <a:normAutofit/>
          </a:bodyPr>
          <a:lstStyle/>
          <a:p>
            <a:r>
              <a:rPr kumimoji="1" lang="ja-JP" altLang="en-US" sz="4000" dirty="0"/>
              <a:t>東京都の感染者報告数と実効</a:t>
            </a:r>
            <a:br>
              <a:rPr kumimoji="1" lang="en-US" altLang="ja-JP" sz="4000" dirty="0"/>
            </a:br>
            <a:r>
              <a:rPr kumimoji="1" lang="ja-JP" altLang="en-US" sz="4000" dirty="0"/>
              <a:t>再生産数の変化</a:t>
            </a:r>
          </a:p>
        </p:txBody>
      </p:sp>
      <p:cxnSp>
        <p:nvCxnSpPr>
          <p:cNvPr id="12" name="直線コネクタ 11"/>
          <p:cNvCxnSpPr/>
          <p:nvPr/>
        </p:nvCxnSpPr>
        <p:spPr>
          <a:xfrm>
            <a:off x="2024063" y="4680142"/>
            <a:ext cx="537580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a:off x="2827209" y="2698689"/>
            <a:ext cx="0" cy="36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p:nvPr/>
        </p:nvCxnSpPr>
        <p:spPr>
          <a:xfrm>
            <a:off x="3349156" y="2707903"/>
            <a:ext cx="0" cy="36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a:off x="6386144" y="2689667"/>
            <a:ext cx="0" cy="36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テキスト ボックス 29"/>
          <p:cNvSpPr txBox="1"/>
          <p:nvPr/>
        </p:nvSpPr>
        <p:spPr>
          <a:xfrm>
            <a:off x="5587673" y="1936477"/>
            <a:ext cx="1795684" cy="923330"/>
          </a:xfrm>
          <a:prstGeom prst="rect">
            <a:avLst/>
          </a:prstGeom>
          <a:noFill/>
        </p:spPr>
        <p:txBody>
          <a:bodyPr wrap="none" rtlCol="0">
            <a:spAutoFit/>
          </a:bodyPr>
          <a:lstStyle/>
          <a:p>
            <a:r>
              <a:rPr kumimoji="1" lang="ja-JP" altLang="en-US" dirty="0"/>
              <a:t>緊急事態宣言</a:t>
            </a:r>
            <a:endParaRPr kumimoji="1" lang="en-US" altLang="ja-JP" dirty="0"/>
          </a:p>
          <a:p>
            <a:r>
              <a:rPr lang="ja-JP" altLang="en-US" dirty="0"/>
              <a:t>    </a:t>
            </a:r>
            <a:r>
              <a:rPr kumimoji="1" lang="ja-JP" altLang="en-US" dirty="0"/>
              <a:t>開始         解除</a:t>
            </a:r>
            <a:endParaRPr kumimoji="1" lang="en-US" altLang="ja-JP" dirty="0"/>
          </a:p>
          <a:p>
            <a:r>
              <a:rPr lang="en-US" altLang="ja-JP" dirty="0"/>
              <a:t>       1/8</a:t>
            </a:r>
            <a:r>
              <a:rPr lang="ja-JP" altLang="en-US" dirty="0"/>
              <a:t>　      </a:t>
            </a:r>
            <a:r>
              <a:rPr lang="en-US" altLang="ja-JP" dirty="0"/>
              <a:t>3/21</a:t>
            </a:r>
            <a:endParaRPr kumimoji="1" lang="ja-JP" altLang="en-US" dirty="0"/>
          </a:p>
        </p:txBody>
      </p:sp>
      <p:cxnSp>
        <p:nvCxnSpPr>
          <p:cNvPr id="13" name="直線矢印コネクタ 12"/>
          <p:cNvCxnSpPr/>
          <p:nvPr/>
        </p:nvCxnSpPr>
        <p:spPr>
          <a:xfrm>
            <a:off x="7300551" y="2699189"/>
            <a:ext cx="0" cy="360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3312071" y="3243381"/>
            <a:ext cx="2860078" cy="646331"/>
          </a:xfrm>
          <a:prstGeom prst="rect">
            <a:avLst/>
          </a:prstGeom>
          <a:noFill/>
          <a:ln w="12700">
            <a:solidFill>
              <a:srgbClr val="FF0000"/>
            </a:solidFill>
          </a:ln>
        </p:spPr>
        <p:txBody>
          <a:bodyPr wrap="none" rtlCol="0">
            <a:spAutoFit/>
          </a:bodyPr>
          <a:lstStyle/>
          <a:p>
            <a:r>
              <a:rPr lang="ja-JP" altLang="en-US" dirty="0">
                <a:solidFill>
                  <a:srgbClr val="FF0000"/>
                </a:solidFill>
              </a:rPr>
              <a:t>感染予防対策が厳しいほど</a:t>
            </a:r>
            <a:endParaRPr lang="en-US" altLang="ja-JP" dirty="0">
              <a:solidFill>
                <a:srgbClr val="FF0000"/>
              </a:solidFill>
            </a:endParaRPr>
          </a:p>
          <a:p>
            <a:r>
              <a:rPr lang="ja-JP" altLang="en-US" dirty="0">
                <a:solidFill>
                  <a:srgbClr val="FF0000"/>
                </a:solidFill>
              </a:rPr>
              <a:t>実効再生産数は低くなる</a:t>
            </a:r>
            <a:endParaRPr kumimoji="1" lang="en-US" altLang="ja-JP" dirty="0">
              <a:solidFill>
                <a:srgbClr val="FF0000"/>
              </a:solidFill>
            </a:endParaRPr>
          </a:p>
        </p:txBody>
      </p:sp>
    </p:spTree>
    <p:extLst>
      <p:ext uri="{BB962C8B-B14F-4D97-AF65-F5344CB8AC3E}">
        <p14:creationId xmlns:p14="http://schemas.microsoft.com/office/powerpoint/2010/main" val="823398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a:t>日本の感染者数と死亡者数の推移</a:t>
            </a:r>
          </a:p>
        </p:txBody>
      </p:sp>
      <p:pic>
        <p:nvPicPr>
          <p:cNvPr id="8" name="コンテンツ プレースホルダー 7"/>
          <p:cNvPicPr>
            <a:picLocks noGrp="1" noChangeAspect="1"/>
          </p:cNvPicPr>
          <p:nvPr>
            <p:ph idx="1"/>
          </p:nvPr>
        </p:nvPicPr>
        <p:blipFill rotWithShape="1">
          <a:blip r:embed="rId2">
            <a:extLst>
              <a:ext uri="{28A0092B-C50C-407E-A947-70E740481C1C}">
                <a14:useLocalDpi xmlns:a14="http://schemas.microsoft.com/office/drawing/2010/main" val="0"/>
              </a:ext>
            </a:extLst>
          </a:blip>
          <a:srcRect l="9849" t="31419" r="11804" b="20289"/>
          <a:stretch/>
        </p:blipFill>
        <p:spPr>
          <a:xfrm>
            <a:off x="1218247" y="1842611"/>
            <a:ext cx="7543800" cy="2615565"/>
          </a:xfrm>
          <a:prstGeom prst="rect">
            <a:avLst/>
          </a:prstGeom>
        </p:spPr>
      </p:pic>
      <p:sp>
        <p:nvSpPr>
          <p:cNvPr id="9" name="テキスト ボックス 8"/>
          <p:cNvSpPr txBox="1"/>
          <p:nvPr/>
        </p:nvSpPr>
        <p:spPr>
          <a:xfrm>
            <a:off x="822960" y="4788833"/>
            <a:ext cx="3304110" cy="369332"/>
          </a:xfrm>
          <a:prstGeom prst="rect">
            <a:avLst/>
          </a:prstGeom>
          <a:noFill/>
          <a:ln w="12700">
            <a:solidFill>
              <a:srgbClr val="FF0000"/>
            </a:solidFill>
          </a:ln>
        </p:spPr>
        <p:txBody>
          <a:bodyPr wrap="none" rtlCol="0">
            <a:spAutoFit/>
          </a:bodyPr>
          <a:lstStyle/>
          <a:p>
            <a:r>
              <a:rPr kumimoji="1" lang="ja-JP" altLang="en-US" dirty="0">
                <a:solidFill>
                  <a:srgbClr val="FF0000"/>
                </a:solidFill>
              </a:rPr>
              <a:t>平均感染報告後致死期間：</a:t>
            </a:r>
            <a:r>
              <a:rPr kumimoji="1" lang="en-US" altLang="ja-JP" dirty="0">
                <a:solidFill>
                  <a:srgbClr val="FF0000"/>
                </a:solidFill>
              </a:rPr>
              <a:t>17</a:t>
            </a:r>
            <a:r>
              <a:rPr kumimoji="1" lang="ja-JP" altLang="en-US" dirty="0">
                <a:solidFill>
                  <a:srgbClr val="FF0000"/>
                </a:solidFill>
              </a:rPr>
              <a:t>日</a:t>
            </a:r>
          </a:p>
        </p:txBody>
      </p:sp>
      <p:sp>
        <p:nvSpPr>
          <p:cNvPr id="3" name="右矢印 2"/>
          <p:cNvSpPr/>
          <p:nvPr/>
        </p:nvSpPr>
        <p:spPr>
          <a:xfrm>
            <a:off x="4025153" y="3388659"/>
            <a:ext cx="268941" cy="98612"/>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右矢印 5"/>
          <p:cNvSpPr/>
          <p:nvPr/>
        </p:nvSpPr>
        <p:spPr>
          <a:xfrm>
            <a:off x="5683625" y="3397619"/>
            <a:ext cx="268941" cy="98612"/>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右矢印 6"/>
          <p:cNvSpPr/>
          <p:nvPr/>
        </p:nvSpPr>
        <p:spPr>
          <a:xfrm>
            <a:off x="8068241" y="3388659"/>
            <a:ext cx="268941" cy="98612"/>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926123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インドの感染状況</a:t>
            </a:r>
          </a:p>
        </p:txBody>
      </p:sp>
      <p:pic>
        <p:nvPicPr>
          <p:cNvPr id="4" name="コンテンツ プレースホルダー 3"/>
          <p:cNvPicPr>
            <a:picLocks noGrp="1" noChangeAspect="1"/>
          </p:cNvPicPr>
          <p:nvPr>
            <p:ph idx="1"/>
          </p:nvPr>
        </p:nvPicPr>
        <p:blipFill>
          <a:blip r:embed="rId2"/>
          <a:stretch>
            <a:fillRect/>
          </a:stretch>
        </p:blipFill>
        <p:spPr>
          <a:xfrm>
            <a:off x="994225" y="2309107"/>
            <a:ext cx="7200000" cy="3097036"/>
          </a:xfrm>
          <a:prstGeom prst="rect">
            <a:avLst/>
          </a:prstGeom>
        </p:spPr>
      </p:pic>
    </p:spTree>
    <p:extLst>
      <p:ext uri="{BB962C8B-B14F-4D97-AF65-F5344CB8AC3E}">
        <p14:creationId xmlns:p14="http://schemas.microsoft.com/office/powerpoint/2010/main" val="3984535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400" dirty="0">
                <a:latin typeface="Arial" panose="020B0604020202020204" pitchFamily="34" charset="0"/>
                <a:ea typeface="ＭＳ Ｐゴシック" panose="020B0600070205080204" pitchFamily="50" charset="-128"/>
              </a:rPr>
              <a:t>世界の感染報告後致死期間と一人当たりの</a:t>
            </a:r>
            <a:r>
              <a:rPr lang="en-US" altLang="ja-JP" sz="4400" dirty="0">
                <a:latin typeface="Arial" panose="020B0604020202020204" pitchFamily="34" charset="0"/>
                <a:ea typeface="ＭＳ Ｐゴシック" panose="020B0600070205080204" pitchFamily="50" charset="-128"/>
              </a:rPr>
              <a:t>GDP</a:t>
            </a:r>
            <a:r>
              <a:rPr kumimoji="1" lang="ja-JP" altLang="en-US" sz="4400" dirty="0">
                <a:latin typeface="Arial" panose="020B0604020202020204" pitchFamily="34" charset="0"/>
                <a:ea typeface="ＭＳ Ｐゴシック" panose="020B0600070205080204" pitchFamily="50" charset="-128"/>
              </a:rPr>
              <a:t>の関係</a:t>
            </a:r>
          </a:p>
        </p:txBody>
      </p:sp>
      <p:graphicFrame>
        <p:nvGraphicFramePr>
          <p:cNvPr id="6" name="コンテンツ プレースホルダー 5"/>
          <p:cNvGraphicFramePr>
            <a:graphicFrameLocks noGrp="1"/>
          </p:cNvGraphicFramePr>
          <p:nvPr>
            <p:ph idx="1"/>
            <p:extLst>
              <p:ext uri="{D42A27DB-BD31-4B8C-83A1-F6EECF244321}">
                <p14:modId xmlns:p14="http://schemas.microsoft.com/office/powerpoint/2010/main" val="1822949701"/>
              </p:ext>
            </p:extLst>
          </p:nvPr>
        </p:nvGraphicFramePr>
        <p:xfrm>
          <a:off x="822325" y="1846263"/>
          <a:ext cx="7543800"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4" name="テキスト ボックス 3"/>
          <p:cNvSpPr txBox="1"/>
          <p:nvPr/>
        </p:nvSpPr>
        <p:spPr>
          <a:xfrm>
            <a:off x="3648075" y="5793224"/>
            <a:ext cx="2723823" cy="369332"/>
          </a:xfrm>
          <a:prstGeom prst="rect">
            <a:avLst/>
          </a:prstGeom>
          <a:noFill/>
        </p:spPr>
        <p:txBody>
          <a:bodyPr wrap="none" rtlCol="0">
            <a:spAutoFit/>
          </a:bodyPr>
          <a:lstStyle/>
          <a:p>
            <a:r>
              <a:rPr kumimoji="1" lang="ja-JP" altLang="en-US" dirty="0"/>
              <a:t>感染報告後致死期間（日）</a:t>
            </a:r>
          </a:p>
        </p:txBody>
      </p:sp>
      <p:sp>
        <p:nvSpPr>
          <p:cNvPr id="5" name="テキスト ボックス 4"/>
          <p:cNvSpPr txBox="1"/>
          <p:nvPr/>
        </p:nvSpPr>
        <p:spPr>
          <a:xfrm rot="16200000">
            <a:off x="-733871" y="3463409"/>
            <a:ext cx="2743059" cy="369332"/>
          </a:xfrm>
          <a:prstGeom prst="rect">
            <a:avLst/>
          </a:prstGeom>
          <a:noFill/>
        </p:spPr>
        <p:txBody>
          <a:bodyPr wrap="none" rtlCol="0">
            <a:spAutoFit/>
          </a:bodyPr>
          <a:lstStyle/>
          <a:p>
            <a:r>
              <a:rPr kumimoji="1" lang="ja-JP" altLang="en-US" dirty="0"/>
              <a:t>一人あたりの</a:t>
            </a:r>
            <a:r>
              <a:rPr kumimoji="1" lang="en-US" altLang="ja-JP" dirty="0"/>
              <a:t>GDP</a:t>
            </a:r>
            <a:r>
              <a:rPr kumimoji="1" lang="ja-JP" altLang="en-US" dirty="0"/>
              <a:t>（米ドル）</a:t>
            </a:r>
          </a:p>
        </p:txBody>
      </p:sp>
      <p:sp>
        <p:nvSpPr>
          <p:cNvPr id="10" name="テキスト ボックス 9"/>
          <p:cNvSpPr txBox="1"/>
          <p:nvPr/>
        </p:nvSpPr>
        <p:spPr>
          <a:xfrm>
            <a:off x="2569638" y="5261730"/>
            <a:ext cx="737702" cy="369332"/>
          </a:xfrm>
          <a:prstGeom prst="rect">
            <a:avLst/>
          </a:prstGeom>
          <a:noFill/>
        </p:spPr>
        <p:txBody>
          <a:bodyPr wrap="none" rtlCol="0">
            <a:spAutoFit/>
          </a:bodyPr>
          <a:lstStyle/>
          <a:p>
            <a:r>
              <a:rPr lang="ja-JP" altLang="en-US" dirty="0"/>
              <a:t>インド</a:t>
            </a:r>
            <a:endParaRPr kumimoji="1" lang="ja-JP" altLang="en-US" dirty="0"/>
          </a:p>
        </p:txBody>
      </p:sp>
      <p:sp>
        <p:nvSpPr>
          <p:cNvPr id="11" name="テキスト ボックス 10"/>
          <p:cNvSpPr txBox="1"/>
          <p:nvPr/>
        </p:nvSpPr>
        <p:spPr>
          <a:xfrm>
            <a:off x="2295525" y="4725412"/>
            <a:ext cx="1011815" cy="369332"/>
          </a:xfrm>
          <a:prstGeom prst="rect">
            <a:avLst/>
          </a:prstGeom>
          <a:noFill/>
        </p:spPr>
        <p:txBody>
          <a:bodyPr wrap="none" rtlCol="0">
            <a:spAutoFit/>
          </a:bodyPr>
          <a:lstStyle/>
          <a:p>
            <a:r>
              <a:rPr lang="ja-JP" altLang="en-US" dirty="0"/>
              <a:t>ブラジル</a:t>
            </a:r>
            <a:endParaRPr kumimoji="1" lang="ja-JP" altLang="en-US" dirty="0"/>
          </a:p>
        </p:txBody>
      </p:sp>
      <p:sp>
        <p:nvSpPr>
          <p:cNvPr id="12" name="テキスト ボックス 11"/>
          <p:cNvSpPr txBox="1"/>
          <p:nvPr/>
        </p:nvSpPr>
        <p:spPr>
          <a:xfrm>
            <a:off x="5440144" y="4224278"/>
            <a:ext cx="646331" cy="369332"/>
          </a:xfrm>
          <a:prstGeom prst="rect">
            <a:avLst/>
          </a:prstGeom>
          <a:noFill/>
        </p:spPr>
        <p:txBody>
          <a:bodyPr wrap="none" rtlCol="0">
            <a:spAutoFit/>
          </a:bodyPr>
          <a:lstStyle/>
          <a:p>
            <a:r>
              <a:rPr lang="ja-JP" altLang="en-US" dirty="0"/>
              <a:t>英国</a:t>
            </a:r>
            <a:endParaRPr kumimoji="1" lang="ja-JP" altLang="en-US" dirty="0"/>
          </a:p>
        </p:txBody>
      </p:sp>
      <p:sp>
        <p:nvSpPr>
          <p:cNvPr id="13" name="テキスト ボックス 12"/>
          <p:cNvSpPr txBox="1"/>
          <p:nvPr/>
        </p:nvSpPr>
        <p:spPr>
          <a:xfrm>
            <a:off x="7134225" y="3207782"/>
            <a:ext cx="646331" cy="369332"/>
          </a:xfrm>
          <a:prstGeom prst="rect">
            <a:avLst/>
          </a:prstGeom>
          <a:noFill/>
        </p:spPr>
        <p:txBody>
          <a:bodyPr wrap="none" rtlCol="0">
            <a:spAutoFit/>
          </a:bodyPr>
          <a:lstStyle/>
          <a:p>
            <a:r>
              <a:rPr kumimoji="1" lang="ja-JP" altLang="en-US" dirty="0"/>
              <a:t>米国</a:t>
            </a:r>
          </a:p>
        </p:txBody>
      </p:sp>
      <p:sp>
        <p:nvSpPr>
          <p:cNvPr id="14" name="円/楕円 13"/>
          <p:cNvSpPr/>
          <p:nvPr/>
        </p:nvSpPr>
        <p:spPr>
          <a:xfrm>
            <a:off x="5712459" y="4155916"/>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p:nvSpPr>
        <p:spPr>
          <a:xfrm>
            <a:off x="2763332" y="5062809"/>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p:nvSpPr>
        <p:spPr>
          <a:xfrm>
            <a:off x="2579163" y="5276637"/>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p:nvSpPr>
        <p:spPr>
          <a:xfrm>
            <a:off x="7120492" y="3516739"/>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p:nvSpPr>
        <p:spPr>
          <a:xfrm>
            <a:off x="6032475" y="4221053"/>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2817845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a:t>新型コロナウイルスに対する免疫反応が起こる仕組み</a:t>
            </a:r>
          </a:p>
        </p:txBody>
      </p:sp>
      <p:pic>
        <p:nvPicPr>
          <p:cNvPr id="6" name="コンテンツ プレースホルダー 5"/>
          <p:cNvPicPr>
            <a:picLocks noGrp="1" noChangeAspect="1"/>
          </p:cNvPicPr>
          <p:nvPr>
            <p:ph idx="1"/>
          </p:nvPr>
        </p:nvPicPr>
        <p:blipFill>
          <a:blip r:embed="rId2"/>
          <a:stretch>
            <a:fillRect/>
          </a:stretch>
        </p:blipFill>
        <p:spPr>
          <a:xfrm>
            <a:off x="1718200" y="1846263"/>
            <a:ext cx="5752050" cy="4022725"/>
          </a:xfrm>
          <a:prstGeom prst="rect">
            <a:avLst/>
          </a:prstGeom>
        </p:spPr>
      </p:pic>
      <p:sp>
        <p:nvSpPr>
          <p:cNvPr id="3" name="テキスト ボックス 2"/>
          <p:cNvSpPr txBox="1"/>
          <p:nvPr/>
        </p:nvSpPr>
        <p:spPr>
          <a:xfrm>
            <a:off x="3845857" y="1882123"/>
            <a:ext cx="1107996" cy="369332"/>
          </a:xfrm>
          <a:prstGeom prst="rect">
            <a:avLst/>
          </a:prstGeom>
          <a:noFill/>
          <a:ln>
            <a:solidFill>
              <a:schemeClr val="tx1"/>
            </a:solidFill>
          </a:ln>
        </p:spPr>
        <p:txBody>
          <a:bodyPr wrap="none" rtlCol="0">
            <a:spAutoFit/>
          </a:bodyPr>
          <a:lstStyle/>
          <a:p>
            <a:r>
              <a:rPr kumimoji="1" lang="ja-JP" altLang="en-US" dirty="0"/>
              <a:t>中和抗体</a:t>
            </a:r>
          </a:p>
        </p:txBody>
      </p:sp>
      <p:sp>
        <p:nvSpPr>
          <p:cNvPr id="5" name="テキスト ボックス 4"/>
          <p:cNvSpPr txBox="1"/>
          <p:nvPr/>
        </p:nvSpPr>
        <p:spPr>
          <a:xfrm>
            <a:off x="4594225" y="5306640"/>
            <a:ext cx="1386918" cy="369332"/>
          </a:xfrm>
          <a:prstGeom prst="rect">
            <a:avLst/>
          </a:prstGeom>
          <a:noFill/>
          <a:ln>
            <a:solidFill>
              <a:schemeClr val="tx1"/>
            </a:solidFill>
          </a:ln>
        </p:spPr>
        <p:txBody>
          <a:bodyPr wrap="none" rtlCol="0">
            <a:spAutoFit/>
          </a:bodyPr>
          <a:lstStyle/>
          <a:p>
            <a:r>
              <a:rPr lang="ja-JP" altLang="en-US" dirty="0"/>
              <a:t>キラー</a:t>
            </a:r>
            <a:r>
              <a:rPr lang="en-US" altLang="ja-JP" dirty="0"/>
              <a:t>T</a:t>
            </a:r>
            <a:r>
              <a:rPr lang="ja-JP" altLang="en-US" dirty="0"/>
              <a:t>細胞</a:t>
            </a:r>
            <a:endParaRPr kumimoji="1" lang="ja-JP" altLang="en-US" dirty="0"/>
          </a:p>
        </p:txBody>
      </p:sp>
    </p:spTree>
    <p:extLst>
      <p:ext uri="{BB962C8B-B14F-4D97-AF65-F5344CB8AC3E}">
        <p14:creationId xmlns:p14="http://schemas.microsoft.com/office/powerpoint/2010/main" val="1498894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ワクチンの種類</a:t>
            </a:r>
          </a:p>
        </p:txBody>
      </p:sp>
      <p:sp>
        <p:nvSpPr>
          <p:cNvPr id="3" name="コンテンツ プレースホルダー 2"/>
          <p:cNvSpPr>
            <a:spLocks noGrp="1"/>
          </p:cNvSpPr>
          <p:nvPr>
            <p:ph idx="1"/>
          </p:nvPr>
        </p:nvSpPr>
        <p:spPr/>
        <p:txBody>
          <a:bodyPr/>
          <a:lstStyle/>
          <a:p>
            <a:r>
              <a:rPr kumimoji="1" lang="ja-JP" altLang="en-US" dirty="0"/>
              <a:t>生ワクチン（弱毒化ワクチン）</a:t>
            </a:r>
            <a:endParaRPr kumimoji="1" lang="en-US" altLang="ja-JP" dirty="0"/>
          </a:p>
          <a:p>
            <a:r>
              <a:rPr lang="ja-JP" altLang="en-US" dirty="0"/>
              <a:t>不活化ワクチン</a:t>
            </a:r>
            <a:endParaRPr lang="en-US" altLang="ja-JP" dirty="0"/>
          </a:p>
          <a:p>
            <a:r>
              <a:rPr kumimoji="1" lang="ja-JP" altLang="en-US" dirty="0"/>
              <a:t>タンパク質ワクチン、ペプチドワクチン</a:t>
            </a:r>
            <a:endParaRPr kumimoji="1" lang="en-US" altLang="ja-JP" dirty="0"/>
          </a:p>
          <a:p>
            <a:r>
              <a:rPr lang="ja-JP" altLang="en-US" dirty="0"/>
              <a:t>ウイルスベクターワクチン（アデノウイルスベクター）</a:t>
            </a:r>
            <a:endParaRPr lang="en-US" altLang="ja-JP" dirty="0"/>
          </a:p>
          <a:p>
            <a:r>
              <a:rPr kumimoji="1" lang="ja-JP" altLang="en-US" dirty="0"/>
              <a:t>核酸ワクチン</a:t>
            </a:r>
            <a:endParaRPr lang="en-US" altLang="ja-JP" dirty="0"/>
          </a:p>
          <a:p>
            <a:pPr lvl="1"/>
            <a:r>
              <a:rPr kumimoji="1" lang="en-US" altLang="ja-JP" dirty="0"/>
              <a:t>DNA</a:t>
            </a:r>
            <a:r>
              <a:rPr kumimoji="1" lang="ja-JP" altLang="en-US" dirty="0"/>
              <a:t>ワクチン</a:t>
            </a:r>
            <a:endParaRPr kumimoji="1" lang="en-US" altLang="ja-JP" dirty="0"/>
          </a:p>
          <a:p>
            <a:pPr lvl="1"/>
            <a:r>
              <a:rPr lang="en-US" altLang="ja-JP" dirty="0"/>
              <a:t>mRNA</a:t>
            </a:r>
            <a:r>
              <a:rPr lang="ja-JP" altLang="en-US" dirty="0"/>
              <a:t>ワクチン</a:t>
            </a:r>
            <a:endParaRPr lang="en-US" altLang="ja-JP" dirty="0"/>
          </a:p>
          <a:p>
            <a:pPr marL="201168" lvl="1" indent="0">
              <a:buNone/>
            </a:pPr>
            <a:endParaRPr lang="en-US" altLang="ja-JP" dirty="0"/>
          </a:p>
        </p:txBody>
      </p:sp>
    </p:spTree>
    <p:extLst>
      <p:ext uri="{BB962C8B-B14F-4D97-AF65-F5344CB8AC3E}">
        <p14:creationId xmlns:p14="http://schemas.microsoft.com/office/powerpoint/2010/main" val="3255143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400" dirty="0"/>
              <a:t>第</a:t>
            </a:r>
            <a:r>
              <a:rPr lang="en-US" altLang="ja-JP" sz="4400" dirty="0"/>
              <a:t>Ⅲ</a:t>
            </a:r>
            <a:r>
              <a:rPr lang="ja-JP" altLang="en-US" sz="4400" dirty="0"/>
              <a:t>相試験</a:t>
            </a:r>
            <a:r>
              <a:rPr kumimoji="1" lang="ja-JP" altLang="en-US" sz="4400" dirty="0"/>
              <a:t>が完了したワクチン</a:t>
            </a:r>
          </a:p>
        </p:txBody>
      </p:sp>
      <p:graphicFrame>
        <p:nvGraphicFramePr>
          <p:cNvPr id="13" name="コンテンツ プレースホルダー 12"/>
          <p:cNvGraphicFramePr>
            <a:graphicFrameLocks noGrp="1"/>
          </p:cNvGraphicFramePr>
          <p:nvPr>
            <p:ph idx="1"/>
            <p:extLst>
              <p:ext uri="{D42A27DB-BD31-4B8C-83A1-F6EECF244321}">
                <p14:modId xmlns:p14="http://schemas.microsoft.com/office/powerpoint/2010/main" val="1505122828"/>
              </p:ext>
            </p:extLst>
          </p:nvPr>
        </p:nvGraphicFramePr>
        <p:xfrm>
          <a:off x="822325" y="1846263"/>
          <a:ext cx="7543800" cy="3708400"/>
        </p:xfrm>
        <a:graphic>
          <a:graphicData uri="http://schemas.openxmlformats.org/drawingml/2006/table">
            <a:tbl>
              <a:tblPr firstRow="1" bandRow="1">
                <a:tableStyleId>{5C22544A-7EE6-4342-B048-85BDC9FD1C3A}</a:tableStyleId>
              </a:tblPr>
              <a:tblGrid>
                <a:gridCol w="1885950">
                  <a:extLst>
                    <a:ext uri="{9D8B030D-6E8A-4147-A177-3AD203B41FA5}">
                      <a16:colId xmlns:a16="http://schemas.microsoft.com/office/drawing/2014/main" val="20000"/>
                    </a:ext>
                  </a:extLst>
                </a:gridCol>
                <a:gridCol w="1885950">
                  <a:extLst>
                    <a:ext uri="{9D8B030D-6E8A-4147-A177-3AD203B41FA5}">
                      <a16:colId xmlns:a16="http://schemas.microsoft.com/office/drawing/2014/main" val="20001"/>
                    </a:ext>
                  </a:extLst>
                </a:gridCol>
                <a:gridCol w="1885950">
                  <a:extLst>
                    <a:ext uri="{9D8B030D-6E8A-4147-A177-3AD203B41FA5}">
                      <a16:colId xmlns:a16="http://schemas.microsoft.com/office/drawing/2014/main" val="20002"/>
                    </a:ext>
                  </a:extLst>
                </a:gridCol>
                <a:gridCol w="1885950">
                  <a:extLst>
                    <a:ext uri="{9D8B030D-6E8A-4147-A177-3AD203B41FA5}">
                      <a16:colId xmlns:a16="http://schemas.microsoft.com/office/drawing/2014/main" val="20003"/>
                    </a:ext>
                  </a:extLst>
                </a:gridCol>
              </a:tblGrid>
              <a:tr h="370840">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Developers</a:t>
                      </a:r>
                    </a:p>
                  </a:txBody>
                  <a:tcPr marL="9525" marR="9525" marT="9525" marB="0" anchor="ctr"/>
                </a:tc>
                <a:tc>
                  <a:txBody>
                    <a:bodyPr/>
                    <a:lstStyle/>
                    <a:p>
                      <a:pPr algn="ctr" fontAlgn="ctr"/>
                      <a:r>
                        <a:rPr lang="en-US" sz="1600" b="0" i="0" u="none" strike="noStrike" dirty="0" err="1">
                          <a:solidFill>
                            <a:srgbClr val="000000"/>
                          </a:solidFill>
                          <a:effectLst/>
                          <a:latin typeface="Arial" panose="020B0604020202020204" pitchFamily="34" charset="0"/>
                          <a:ea typeface="ＭＳ Ｐゴシック" panose="020B0600070205080204" pitchFamily="50" charset="-128"/>
                        </a:rPr>
                        <a:t>Countriy</a:t>
                      </a:r>
                      <a:endParaRPr lang="en-US" sz="1600" b="0" i="0" u="none" strike="noStrike" dirty="0">
                        <a:solidFill>
                          <a:srgbClr val="000000"/>
                        </a:solidFill>
                        <a:effectLst/>
                        <a:latin typeface="Arial" panose="020B0604020202020204" pitchFamily="34" charset="0"/>
                        <a:ea typeface="ＭＳ Ｐゴシック" panose="020B0600070205080204" pitchFamily="50" charset="-128"/>
                      </a:endParaRP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Platform</a:t>
                      </a: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Efficacy</a:t>
                      </a:r>
                    </a:p>
                  </a:txBody>
                  <a:tcPr marL="9525" marR="9525" marT="9525" marB="0" anchor="ctr"/>
                </a:tc>
                <a:extLst>
                  <a:ext uri="{0D108BD9-81ED-4DB2-BD59-A6C34878D82A}">
                    <a16:rowId xmlns:a16="http://schemas.microsoft.com/office/drawing/2014/main" val="10000"/>
                  </a:ext>
                </a:extLst>
              </a:tr>
              <a:tr h="370840">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Pfizer/</a:t>
                      </a:r>
                      <a:r>
                        <a:rPr lang="en-US" sz="1600" b="0" i="0" u="none" strike="noStrike" dirty="0" err="1">
                          <a:solidFill>
                            <a:srgbClr val="000000"/>
                          </a:solidFill>
                          <a:effectLst/>
                          <a:latin typeface="Arial" panose="020B0604020202020204" pitchFamily="34" charset="0"/>
                          <a:ea typeface="ＭＳ Ｐゴシック" panose="020B0600070205080204" pitchFamily="50" charset="-128"/>
                        </a:rPr>
                        <a:t>BioNTech</a:t>
                      </a:r>
                      <a:endParaRPr lang="en-US" sz="1600" b="0" i="0" u="none" strike="noStrike" dirty="0">
                        <a:solidFill>
                          <a:srgbClr val="000000"/>
                        </a:solidFill>
                        <a:effectLst/>
                        <a:latin typeface="Arial" panose="020B0604020202020204" pitchFamily="34" charset="0"/>
                        <a:ea typeface="ＭＳ Ｐゴシック" panose="020B0600070205080204" pitchFamily="50" charset="-128"/>
                      </a:endParaRPr>
                    </a:p>
                  </a:txBody>
                  <a:tcPr marL="9525" marR="9525" marT="9525" marB="0" anchor="ctr"/>
                </a:tc>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USA</a:t>
                      </a: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mRNA</a:t>
                      </a:r>
                    </a:p>
                  </a:txBody>
                  <a:tcPr marL="9525" marR="9525" marT="9525" marB="0" anchor="ctr"/>
                </a:tc>
                <a:tc>
                  <a:txBody>
                    <a:bodyPr/>
                    <a:lstStyle/>
                    <a:p>
                      <a:pPr algn="ctr" fontAlgn="ctr"/>
                      <a:r>
                        <a:rPr lang="en-US" altLang="ja-JP" sz="1600" b="0" i="0" u="none" strike="noStrike">
                          <a:solidFill>
                            <a:srgbClr val="000000"/>
                          </a:solidFill>
                          <a:effectLst/>
                          <a:latin typeface="Arial" panose="020B0604020202020204" pitchFamily="34" charset="0"/>
                          <a:ea typeface="ＭＳ Ｐゴシック" panose="020B0600070205080204" pitchFamily="50" charset="-128"/>
                        </a:rPr>
                        <a:t>95%</a:t>
                      </a:r>
                    </a:p>
                  </a:txBody>
                  <a:tcPr marL="9525" marR="9525" marT="9525" marB="0" anchor="ctr"/>
                </a:tc>
                <a:extLst>
                  <a:ext uri="{0D108BD9-81ED-4DB2-BD59-A6C34878D82A}">
                    <a16:rowId xmlns:a16="http://schemas.microsoft.com/office/drawing/2014/main" val="10001"/>
                  </a:ext>
                </a:extLst>
              </a:tr>
              <a:tr h="370840">
                <a:tc>
                  <a:txBody>
                    <a:bodyPr/>
                    <a:lstStyle/>
                    <a:p>
                      <a:pPr algn="ctr" fontAlgn="ctr"/>
                      <a:r>
                        <a:rPr lang="en-US" sz="1600" b="0" i="0" u="none" strike="noStrike" dirty="0" err="1">
                          <a:solidFill>
                            <a:srgbClr val="000000"/>
                          </a:solidFill>
                          <a:effectLst/>
                          <a:latin typeface="Arial" panose="020B0604020202020204" pitchFamily="34" charset="0"/>
                          <a:ea typeface="ＭＳ Ｐゴシック" panose="020B0600070205080204" pitchFamily="50" charset="-128"/>
                        </a:rPr>
                        <a:t>Moderna</a:t>
                      </a:r>
                      <a:endParaRPr lang="en-US" sz="1600" b="0" i="0" u="none" strike="noStrike" dirty="0">
                        <a:solidFill>
                          <a:srgbClr val="000000"/>
                        </a:solidFill>
                        <a:effectLst/>
                        <a:latin typeface="Arial" panose="020B0604020202020204" pitchFamily="34" charset="0"/>
                        <a:ea typeface="ＭＳ Ｐゴシック" panose="020B0600070205080204" pitchFamily="50" charset="-128"/>
                      </a:endParaRPr>
                    </a:p>
                  </a:txBody>
                  <a:tcPr marL="9525" marR="9525" marT="9525" marB="0" anchor="ctr"/>
                </a:tc>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USA</a:t>
                      </a:r>
                    </a:p>
                  </a:txBody>
                  <a:tcPr marL="9525" marR="9525" marT="9525" marB="0" anchor="ctr"/>
                </a:tc>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mRNA</a:t>
                      </a:r>
                    </a:p>
                  </a:txBody>
                  <a:tcPr marL="9525" marR="9525" marT="9525" marB="0" anchor="ctr"/>
                </a:tc>
                <a:tc>
                  <a:txBody>
                    <a:bodyPr/>
                    <a:lstStyle/>
                    <a:p>
                      <a:pPr algn="ctr" fontAlgn="ctr"/>
                      <a:r>
                        <a:rPr lang="en-US" altLang="ja-JP" sz="1600" b="0" i="0" u="none" strike="noStrike">
                          <a:solidFill>
                            <a:srgbClr val="000000"/>
                          </a:solidFill>
                          <a:effectLst/>
                          <a:latin typeface="Arial" panose="020B0604020202020204" pitchFamily="34" charset="0"/>
                          <a:ea typeface="ＭＳ Ｐゴシック" panose="020B0600070205080204" pitchFamily="50" charset="-128"/>
                        </a:rPr>
                        <a:t>94.5%</a:t>
                      </a:r>
                    </a:p>
                  </a:txBody>
                  <a:tcPr marL="9525" marR="9525" marT="9525" marB="0" anchor="ctr"/>
                </a:tc>
                <a:extLst>
                  <a:ext uri="{0D108BD9-81ED-4DB2-BD59-A6C34878D82A}">
                    <a16:rowId xmlns:a16="http://schemas.microsoft.com/office/drawing/2014/main" val="10002"/>
                  </a:ext>
                </a:extLst>
              </a:tr>
              <a:tr h="370840">
                <a:tc>
                  <a:txBody>
                    <a:bodyPr/>
                    <a:lstStyle/>
                    <a:p>
                      <a:pPr algn="ctr" fontAlgn="ctr"/>
                      <a:r>
                        <a:rPr lang="en-US" sz="1600" b="0" i="0" u="none" strike="noStrike" dirty="0" err="1">
                          <a:solidFill>
                            <a:srgbClr val="000000"/>
                          </a:solidFill>
                          <a:effectLst/>
                          <a:latin typeface="Arial" panose="020B0604020202020204" pitchFamily="34" charset="0"/>
                          <a:ea typeface="ＭＳ Ｐゴシック" panose="020B0600070205080204" pitchFamily="50" charset="-128"/>
                        </a:rPr>
                        <a:t>Novavax</a:t>
                      </a:r>
                      <a:endParaRPr lang="en-US" sz="1600" b="0" i="0" u="none" strike="noStrike" dirty="0">
                        <a:solidFill>
                          <a:srgbClr val="000000"/>
                        </a:solidFill>
                        <a:effectLst/>
                        <a:latin typeface="Arial" panose="020B0604020202020204" pitchFamily="34" charset="0"/>
                        <a:ea typeface="ＭＳ Ｐゴシック" panose="020B0600070205080204" pitchFamily="50" charset="-128"/>
                      </a:endParaRPr>
                    </a:p>
                  </a:txBody>
                  <a:tcPr marL="9525" marR="9525" marT="9525" marB="0" anchor="ctr"/>
                </a:tc>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USA</a:t>
                      </a:r>
                    </a:p>
                  </a:txBody>
                  <a:tcPr marL="9525" marR="9525" marT="9525" marB="0" anchor="ctr"/>
                </a:tc>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Protein</a:t>
                      </a:r>
                    </a:p>
                  </a:txBody>
                  <a:tcPr marL="9525" marR="9525" marT="9525" marB="0" anchor="ctr"/>
                </a:tc>
                <a:tc>
                  <a:txBody>
                    <a:bodyPr/>
                    <a:lstStyle/>
                    <a:p>
                      <a:pPr algn="ctr" fontAlgn="ctr"/>
                      <a:r>
                        <a:rPr lang="en-US" altLang="ja-JP" sz="1600" b="0" i="0" u="none" strike="noStrike">
                          <a:solidFill>
                            <a:srgbClr val="000000"/>
                          </a:solidFill>
                          <a:effectLst/>
                          <a:latin typeface="Arial" panose="020B0604020202020204" pitchFamily="34" charset="0"/>
                          <a:ea typeface="ＭＳ Ｐゴシック" panose="020B0600070205080204" pitchFamily="50" charset="-128"/>
                        </a:rPr>
                        <a:t>89.3%</a:t>
                      </a:r>
                    </a:p>
                  </a:txBody>
                  <a:tcPr marL="9525" marR="9525" marT="9525" marB="0" anchor="ctr"/>
                </a:tc>
                <a:extLst>
                  <a:ext uri="{0D108BD9-81ED-4DB2-BD59-A6C34878D82A}">
                    <a16:rowId xmlns:a16="http://schemas.microsoft.com/office/drawing/2014/main" val="10003"/>
                  </a:ext>
                </a:extLst>
              </a:tr>
              <a:tr h="370840">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Janssen</a:t>
                      </a: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USA</a:t>
                      </a:r>
                    </a:p>
                  </a:txBody>
                  <a:tcPr marL="9525" marR="9525" marT="9525" marB="0" anchor="ctr"/>
                </a:tc>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Adenoviral vector</a:t>
                      </a:r>
                    </a:p>
                  </a:txBody>
                  <a:tcPr marL="9525" marR="9525" marT="9525" marB="0" anchor="ctr"/>
                </a:tc>
                <a:tc>
                  <a:txBody>
                    <a:bodyPr/>
                    <a:lstStyle/>
                    <a:p>
                      <a:pPr algn="ctr" fontAlgn="ctr"/>
                      <a:r>
                        <a:rPr lang="en-US" altLang="ja-JP" sz="1600" b="0" i="0" u="none" strike="noStrike">
                          <a:solidFill>
                            <a:srgbClr val="000000"/>
                          </a:solidFill>
                          <a:effectLst/>
                          <a:latin typeface="Arial" panose="020B0604020202020204" pitchFamily="34" charset="0"/>
                          <a:ea typeface="ＭＳ Ｐゴシック" panose="020B0600070205080204" pitchFamily="50" charset="-128"/>
                        </a:rPr>
                        <a:t>66%</a:t>
                      </a:r>
                    </a:p>
                  </a:txBody>
                  <a:tcPr marL="9525" marR="9525" marT="9525" marB="0" anchor="ctr"/>
                </a:tc>
                <a:extLst>
                  <a:ext uri="{0D108BD9-81ED-4DB2-BD59-A6C34878D82A}">
                    <a16:rowId xmlns:a16="http://schemas.microsoft.com/office/drawing/2014/main" val="10004"/>
                  </a:ext>
                </a:extLst>
              </a:tr>
              <a:tr h="370840">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AstraZeneca</a:t>
                      </a: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UK</a:t>
                      </a:r>
                    </a:p>
                  </a:txBody>
                  <a:tcPr marL="9525" marR="9525" marT="9525" marB="0" anchor="ctr"/>
                </a:tc>
                <a:tc>
                  <a:txBody>
                    <a:bodyPr/>
                    <a:lstStyle/>
                    <a:p>
                      <a:pPr algn="ctr" fontAlgn="ctr"/>
                      <a:r>
                        <a:rPr lang="en-US" sz="1600" b="0" i="0" u="none" strike="noStrike" dirty="0">
                          <a:solidFill>
                            <a:srgbClr val="000000"/>
                          </a:solidFill>
                          <a:effectLst/>
                          <a:latin typeface="Arial" panose="020B0604020202020204" pitchFamily="34" charset="0"/>
                          <a:ea typeface="ＭＳ Ｐゴシック" panose="020B0600070205080204" pitchFamily="50" charset="-128"/>
                        </a:rPr>
                        <a:t>Adenoviral vector</a:t>
                      </a:r>
                    </a:p>
                  </a:txBody>
                  <a:tcPr marL="9525" marR="9525" marT="9525" marB="0" anchor="ctr"/>
                </a:tc>
                <a:tc>
                  <a:txBody>
                    <a:bodyPr/>
                    <a:lstStyle/>
                    <a:p>
                      <a:pPr algn="ctr" fontAlgn="ctr"/>
                      <a:r>
                        <a:rPr lang="en-US" altLang="ja-JP" sz="1600" b="0" i="0" u="none" strike="noStrike">
                          <a:solidFill>
                            <a:srgbClr val="000000"/>
                          </a:solidFill>
                          <a:effectLst/>
                          <a:latin typeface="Arial" panose="020B0604020202020204" pitchFamily="34" charset="0"/>
                          <a:ea typeface="ＭＳ Ｐゴシック" panose="020B0600070205080204" pitchFamily="50" charset="-128"/>
                        </a:rPr>
                        <a:t>70%</a:t>
                      </a:r>
                    </a:p>
                  </a:txBody>
                  <a:tcPr marL="9525" marR="9525" marT="9525" marB="0" anchor="ctr"/>
                </a:tc>
                <a:extLst>
                  <a:ext uri="{0D108BD9-81ED-4DB2-BD59-A6C34878D82A}">
                    <a16:rowId xmlns:a16="http://schemas.microsoft.com/office/drawing/2014/main" val="10005"/>
                  </a:ext>
                </a:extLst>
              </a:tr>
              <a:tr h="370840">
                <a:tc>
                  <a:txBody>
                    <a:bodyPr/>
                    <a:lstStyle/>
                    <a:p>
                      <a:pPr algn="ctr" fontAlgn="ctr"/>
                      <a:r>
                        <a:rPr lang="en-US" sz="1600" b="0" i="0" u="none" strike="noStrike" dirty="0" err="1">
                          <a:solidFill>
                            <a:srgbClr val="000000"/>
                          </a:solidFill>
                          <a:effectLst/>
                          <a:latin typeface="Arial" panose="020B0604020202020204" pitchFamily="34" charset="0"/>
                          <a:ea typeface="ＭＳ Ｐゴシック" panose="020B0600070205080204" pitchFamily="50" charset="-128"/>
                        </a:rPr>
                        <a:t>Sinovac</a:t>
                      </a:r>
                      <a:endParaRPr lang="en-US" sz="1600" b="0" i="0" u="none" strike="noStrike" dirty="0">
                        <a:solidFill>
                          <a:srgbClr val="000000"/>
                        </a:solidFill>
                        <a:effectLst/>
                        <a:latin typeface="Arial" panose="020B0604020202020204" pitchFamily="34" charset="0"/>
                        <a:ea typeface="ＭＳ Ｐゴシック" panose="020B0600070205080204" pitchFamily="50" charset="-128"/>
                      </a:endParaRP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China</a:t>
                      </a: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Inactivated virus</a:t>
                      </a:r>
                    </a:p>
                  </a:txBody>
                  <a:tcPr marL="9525" marR="9525" marT="9525" marB="0" anchor="ctr"/>
                </a:tc>
                <a:tc>
                  <a:txBody>
                    <a:bodyPr/>
                    <a:lstStyle/>
                    <a:p>
                      <a:pPr algn="ctr" fontAlgn="ctr"/>
                      <a:r>
                        <a:rPr lang="en-US" altLang="ja-JP" sz="1600" b="0" i="0" u="none" strike="noStrike" dirty="0">
                          <a:solidFill>
                            <a:srgbClr val="000000"/>
                          </a:solidFill>
                          <a:effectLst/>
                          <a:latin typeface="Arial" panose="020B0604020202020204" pitchFamily="34" charset="0"/>
                          <a:ea typeface="ＭＳ Ｐゴシック" panose="020B0600070205080204" pitchFamily="50" charset="-128"/>
                        </a:rPr>
                        <a:t>50%-91%</a:t>
                      </a:r>
                    </a:p>
                  </a:txBody>
                  <a:tcPr marL="9525" marR="9525" marT="9525" marB="0" anchor="ctr"/>
                </a:tc>
                <a:extLst>
                  <a:ext uri="{0D108BD9-81ED-4DB2-BD59-A6C34878D82A}">
                    <a16:rowId xmlns:a16="http://schemas.microsoft.com/office/drawing/2014/main" val="10006"/>
                  </a:ext>
                </a:extLst>
              </a:tr>
              <a:tr h="370840">
                <a:tc>
                  <a:txBody>
                    <a:bodyPr/>
                    <a:lstStyle/>
                    <a:p>
                      <a:pPr algn="ctr" fontAlgn="ctr"/>
                      <a:r>
                        <a:rPr lang="en-US" sz="1600" b="0" i="0" u="none" strike="noStrike" dirty="0" err="1">
                          <a:solidFill>
                            <a:srgbClr val="000000"/>
                          </a:solidFill>
                          <a:effectLst/>
                          <a:latin typeface="Arial" panose="020B0604020202020204" pitchFamily="34" charset="0"/>
                          <a:ea typeface="ＭＳ Ｐゴシック" panose="020B0600070205080204" pitchFamily="50" charset="-128"/>
                        </a:rPr>
                        <a:t>Sinopharm</a:t>
                      </a:r>
                      <a:endParaRPr lang="en-US" sz="1600" b="0" i="0" u="none" strike="noStrike" dirty="0">
                        <a:solidFill>
                          <a:srgbClr val="000000"/>
                        </a:solidFill>
                        <a:effectLst/>
                        <a:latin typeface="Arial" panose="020B0604020202020204" pitchFamily="34" charset="0"/>
                        <a:ea typeface="ＭＳ Ｐゴシック" panose="020B0600070205080204" pitchFamily="50" charset="-128"/>
                      </a:endParaRP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China</a:t>
                      </a: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Inactivated virus</a:t>
                      </a:r>
                    </a:p>
                  </a:txBody>
                  <a:tcPr marL="9525" marR="9525" marT="9525" marB="0" anchor="ctr"/>
                </a:tc>
                <a:tc>
                  <a:txBody>
                    <a:bodyPr/>
                    <a:lstStyle/>
                    <a:p>
                      <a:pPr algn="ctr" fontAlgn="ctr"/>
                      <a:r>
                        <a:rPr lang="en-US" altLang="ja-JP" sz="1600" b="0" i="0" u="none" strike="noStrike" dirty="0">
                          <a:solidFill>
                            <a:srgbClr val="000000"/>
                          </a:solidFill>
                          <a:effectLst/>
                          <a:latin typeface="Arial" panose="020B0604020202020204" pitchFamily="34" charset="0"/>
                          <a:ea typeface="ＭＳ Ｐゴシック" panose="020B0600070205080204" pitchFamily="50" charset="-128"/>
                        </a:rPr>
                        <a:t>79%</a:t>
                      </a:r>
                    </a:p>
                  </a:txBody>
                  <a:tcPr marL="9525" marR="9525" marT="9525" marB="0" anchor="ctr"/>
                </a:tc>
                <a:extLst>
                  <a:ext uri="{0D108BD9-81ED-4DB2-BD59-A6C34878D82A}">
                    <a16:rowId xmlns:a16="http://schemas.microsoft.com/office/drawing/2014/main" val="10007"/>
                  </a:ext>
                </a:extLst>
              </a:tr>
              <a:tr h="370840">
                <a:tc>
                  <a:txBody>
                    <a:bodyPr/>
                    <a:lstStyle/>
                    <a:p>
                      <a:pPr algn="ctr" fontAlgn="ctr"/>
                      <a:r>
                        <a:rPr lang="en-US" sz="1600" b="0" i="0" u="none" strike="noStrike" dirty="0" err="1">
                          <a:solidFill>
                            <a:srgbClr val="000000"/>
                          </a:solidFill>
                          <a:effectLst/>
                          <a:latin typeface="Arial" panose="020B0604020202020204" pitchFamily="34" charset="0"/>
                          <a:ea typeface="ＭＳ Ｐゴシック" panose="020B0600070205080204" pitchFamily="50" charset="-128"/>
                        </a:rPr>
                        <a:t>CanSino</a:t>
                      </a:r>
                      <a:endParaRPr lang="en-US" sz="1600" b="0" i="0" u="none" strike="noStrike" dirty="0">
                        <a:solidFill>
                          <a:srgbClr val="000000"/>
                        </a:solidFill>
                        <a:effectLst/>
                        <a:latin typeface="Arial" panose="020B0604020202020204" pitchFamily="34" charset="0"/>
                        <a:ea typeface="ＭＳ Ｐゴシック" panose="020B0600070205080204" pitchFamily="50" charset="-128"/>
                      </a:endParaRP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China</a:t>
                      </a: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Adenoviral vector</a:t>
                      </a:r>
                    </a:p>
                  </a:txBody>
                  <a:tcPr marL="9525" marR="9525" marT="9525" marB="0" anchor="ctr"/>
                </a:tc>
                <a:tc>
                  <a:txBody>
                    <a:bodyPr/>
                    <a:lstStyle/>
                    <a:p>
                      <a:pPr algn="ctr" fontAlgn="ctr"/>
                      <a:r>
                        <a:rPr lang="en-US" altLang="ja-JP" sz="1600" b="0" i="0" u="none" strike="noStrike" dirty="0">
                          <a:solidFill>
                            <a:srgbClr val="000000"/>
                          </a:solidFill>
                          <a:effectLst/>
                          <a:latin typeface="Arial" panose="020B0604020202020204" pitchFamily="34" charset="0"/>
                          <a:ea typeface="ＭＳ Ｐゴシック" panose="020B0600070205080204" pitchFamily="50" charset="-128"/>
                        </a:rPr>
                        <a:t>65.7%</a:t>
                      </a:r>
                    </a:p>
                  </a:txBody>
                  <a:tcPr marL="9525" marR="9525" marT="9525" marB="0" anchor="ctr"/>
                </a:tc>
                <a:extLst>
                  <a:ext uri="{0D108BD9-81ED-4DB2-BD59-A6C34878D82A}">
                    <a16:rowId xmlns:a16="http://schemas.microsoft.com/office/drawing/2014/main" val="10008"/>
                  </a:ext>
                </a:extLst>
              </a:tr>
              <a:tr h="370840">
                <a:tc>
                  <a:txBody>
                    <a:bodyPr/>
                    <a:lstStyle/>
                    <a:p>
                      <a:pPr algn="ctr" fontAlgn="ctr"/>
                      <a:r>
                        <a:rPr lang="en-US" sz="1600" b="0" i="0" u="none" strike="noStrike" dirty="0" err="1">
                          <a:solidFill>
                            <a:srgbClr val="000000"/>
                          </a:solidFill>
                          <a:effectLst/>
                          <a:latin typeface="Arial" panose="020B0604020202020204" pitchFamily="34" charset="0"/>
                          <a:ea typeface="ＭＳ Ｐゴシック" panose="020B0600070205080204" pitchFamily="50" charset="-128"/>
                        </a:rPr>
                        <a:t>Gamaleya</a:t>
                      </a:r>
                      <a:endParaRPr lang="en-US" sz="1600" b="0" i="0" u="none" strike="noStrike" dirty="0">
                        <a:solidFill>
                          <a:srgbClr val="000000"/>
                        </a:solidFill>
                        <a:effectLst/>
                        <a:latin typeface="Arial" panose="020B0604020202020204" pitchFamily="34" charset="0"/>
                        <a:ea typeface="ＭＳ Ｐゴシック" panose="020B0600070205080204" pitchFamily="50" charset="-128"/>
                      </a:endParaRP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Russia</a:t>
                      </a:r>
                    </a:p>
                  </a:txBody>
                  <a:tcPr marL="9525" marR="9525" marT="9525" marB="0" anchor="ctr"/>
                </a:tc>
                <a:tc>
                  <a:txBody>
                    <a:bodyPr/>
                    <a:lstStyle/>
                    <a:p>
                      <a:pPr algn="ctr" fontAlgn="ctr"/>
                      <a:r>
                        <a:rPr lang="en-US" sz="1600" b="0" i="0" u="none" strike="noStrike">
                          <a:solidFill>
                            <a:srgbClr val="000000"/>
                          </a:solidFill>
                          <a:effectLst/>
                          <a:latin typeface="Arial" panose="020B0604020202020204" pitchFamily="34" charset="0"/>
                          <a:ea typeface="ＭＳ Ｐゴシック" panose="020B0600070205080204" pitchFamily="50" charset="-128"/>
                        </a:rPr>
                        <a:t>Adenoviral vector</a:t>
                      </a:r>
                    </a:p>
                  </a:txBody>
                  <a:tcPr marL="9525" marR="9525" marT="9525" marB="0" anchor="ctr"/>
                </a:tc>
                <a:tc>
                  <a:txBody>
                    <a:bodyPr/>
                    <a:lstStyle/>
                    <a:p>
                      <a:pPr algn="ctr" fontAlgn="ctr"/>
                      <a:r>
                        <a:rPr lang="en-US" altLang="ja-JP" sz="1600" b="0" i="0" u="none" strike="noStrike" dirty="0">
                          <a:solidFill>
                            <a:srgbClr val="000000"/>
                          </a:solidFill>
                          <a:effectLst/>
                          <a:latin typeface="Arial" panose="020B0604020202020204" pitchFamily="34" charset="0"/>
                          <a:ea typeface="ＭＳ Ｐゴシック" panose="020B0600070205080204" pitchFamily="50" charset="-128"/>
                        </a:rPr>
                        <a:t>92%</a:t>
                      </a:r>
                    </a:p>
                  </a:txBody>
                  <a:tcPr marL="9525" marR="9525" marT="9525" marB="0" anchor="ct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152178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ronavirus photo」の画像検索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4495" y="184281"/>
            <a:ext cx="3143250" cy="2452688"/>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1809004" y="2745018"/>
            <a:ext cx="5924379" cy="369332"/>
          </a:xfrm>
          <a:prstGeom prst="rect">
            <a:avLst/>
          </a:prstGeom>
          <a:noFill/>
        </p:spPr>
        <p:txBody>
          <a:bodyPr wrap="none" rtlCol="0">
            <a:spAutoFit/>
          </a:bodyPr>
          <a:lstStyle/>
          <a:p>
            <a:r>
              <a:rPr lang="en-US" altLang="ja-JP" dirty="0"/>
              <a:t>(U.S. the National Institute of Allergy and Infectious Diseases)</a:t>
            </a:r>
            <a:endParaRPr kumimoji="1" lang="ja-JP" altLang="en-US" dirty="0"/>
          </a:p>
        </p:txBody>
      </p:sp>
      <p:sp>
        <p:nvSpPr>
          <p:cNvPr id="6" name="テキスト ボックス 5"/>
          <p:cNvSpPr txBox="1"/>
          <p:nvPr/>
        </p:nvSpPr>
        <p:spPr>
          <a:xfrm>
            <a:off x="2635862" y="5868185"/>
            <a:ext cx="3980513" cy="369332"/>
          </a:xfrm>
          <a:prstGeom prst="rect">
            <a:avLst/>
          </a:prstGeom>
          <a:noFill/>
        </p:spPr>
        <p:txBody>
          <a:bodyPr wrap="none" rtlCol="0">
            <a:spAutoFit/>
          </a:bodyPr>
          <a:lstStyle/>
          <a:p>
            <a:r>
              <a:rPr lang="ja-JP" altLang="en-US" dirty="0"/>
              <a:t>（厚生労働省、</a:t>
            </a:r>
            <a:r>
              <a:rPr lang="en-US" altLang="ja-JP" dirty="0"/>
              <a:t>COVID-19</a:t>
            </a:r>
            <a:r>
              <a:rPr lang="ja-JP" altLang="en-US" dirty="0"/>
              <a:t>治療の手引き）</a:t>
            </a:r>
            <a:endParaRPr kumimoji="1" lang="ja-JP" altLang="en-US" dirty="0"/>
          </a:p>
        </p:txBody>
      </p:sp>
      <p:sp>
        <p:nvSpPr>
          <p:cNvPr id="7" name="正方形/長方形 6"/>
          <p:cNvSpPr/>
          <p:nvPr/>
        </p:nvSpPr>
        <p:spPr>
          <a:xfrm>
            <a:off x="2192868" y="5339358"/>
            <a:ext cx="1303865" cy="431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p:cNvPicPr>
            <a:picLocks noChangeAspect="1"/>
          </p:cNvPicPr>
          <p:nvPr/>
        </p:nvPicPr>
        <p:blipFill rotWithShape="1">
          <a:blip r:embed="rId3">
            <a:extLst>
              <a:ext uri="{28A0092B-C50C-407E-A947-70E740481C1C}">
                <a14:useLocalDpi xmlns:a14="http://schemas.microsoft.com/office/drawing/2010/main" val="0"/>
              </a:ext>
            </a:extLst>
          </a:blip>
          <a:srcRect l="55162" t="9225" r="10186" b="31286"/>
          <a:stretch/>
        </p:blipFill>
        <p:spPr>
          <a:xfrm>
            <a:off x="3200259" y="3114350"/>
            <a:ext cx="2851721" cy="2753835"/>
          </a:xfrm>
          <a:prstGeom prst="rect">
            <a:avLst/>
          </a:prstGeom>
        </p:spPr>
      </p:pic>
    </p:spTree>
    <p:extLst>
      <p:ext uri="{BB962C8B-B14F-4D97-AF65-F5344CB8AC3E}">
        <p14:creationId xmlns:p14="http://schemas.microsoft.com/office/powerpoint/2010/main" val="3292775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latin typeface="+mj-ea"/>
              </a:rPr>
              <a:t>mRNA</a:t>
            </a:r>
            <a:r>
              <a:rPr lang="ja-JP" altLang="en-US" dirty="0">
                <a:latin typeface="+mj-ea"/>
              </a:rPr>
              <a:t>ワクチンの特徴</a:t>
            </a:r>
            <a:endParaRPr kumimoji="1" lang="ja-JP" altLang="en-US" dirty="0">
              <a:latin typeface="+mj-ea"/>
            </a:endParaRPr>
          </a:p>
        </p:txBody>
      </p:sp>
      <p:pic>
        <p:nvPicPr>
          <p:cNvPr id="5" name="コンテンツ プレースホルダー 3"/>
          <p:cNvPicPr>
            <a:picLocks noChangeAspect="1"/>
          </p:cNvPicPr>
          <p:nvPr/>
        </p:nvPicPr>
        <p:blipFill rotWithShape="1">
          <a:blip r:embed="rId2"/>
          <a:srcRect t="13929" b="-364"/>
          <a:stretch/>
        </p:blipFill>
        <p:spPr>
          <a:xfrm>
            <a:off x="2462742" y="1836000"/>
            <a:ext cx="4169281" cy="4248000"/>
          </a:xfrm>
          <a:prstGeom prst="rect">
            <a:avLst/>
          </a:prstGeom>
        </p:spPr>
      </p:pic>
      <p:sp>
        <p:nvSpPr>
          <p:cNvPr id="6" name="テキスト ボックス 5"/>
          <p:cNvSpPr txBox="1"/>
          <p:nvPr/>
        </p:nvSpPr>
        <p:spPr>
          <a:xfrm>
            <a:off x="5029030" y="3462867"/>
            <a:ext cx="1212191" cy="246221"/>
          </a:xfrm>
          <a:prstGeom prst="rect">
            <a:avLst/>
          </a:prstGeom>
          <a:solidFill>
            <a:schemeClr val="bg1"/>
          </a:solidFill>
        </p:spPr>
        <p:txBody>
          <a:bodyPr wrap="none" rtlCol="0">
            <a:spAutoFit/>
          </a:bodyPr>
          <a:lstStyle/>
          <a:p>
            <a:r>
              <a:rPr kumimoji="1" lang="en-US" altLang="ja-JP" sz="1000" b="1" dirty="0">
                <a:solidFill>
                  <a:schemeClr val="tx1">
                    <a:lumMod val="65000"/>
                    <a:lumOff val="35000"/>
                  </a:schemeClr>
                </a:solidFill>
                <a:latin typeface="Arial" panose="020B0604020202020204" pitchFamily="34" charset="0"/>
                <a:cs typeface="Arial" panose="020B0604020202020204" pitchFamily="34" charset="0"/>
              </a:rPr>
              <a:t>mRNA                  </a:t>
            </a:r>
            <a:endParaRPr kumimoji="1" lang="ja-JP" altLang="en-US" sz="1000" b="1" u="sng"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88011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latin typeface="+mj-ea"/>
              </a:rPr>
              <a:t>mRNA</a:t>
            </a:r>
            <a:r>
              <a:rPr kumimoji="1" lang="ja-JP" altLang="en-US" dirty="0">
                <a:latin typeface="+mj-ea"/>
              </a:rPr>
              <a:t>ワクチンの働き</a:t>
            </a:r>
          </a:p>
        </p:txBody>
      </p:sp>
      <p:pic>
        <p:nvPicPr>
          <p:cNvPr id="4" name="コンテンツ プレースホルダー 3"/>
          <p:cNvPicPr>
            <a:picLocks noGrp="1" noChangeAspect="1"/>
          </p:cNvPicPr>
          <p:nvPr>
            <p:ph idx="1"/>
          </p:nvPr>
        </p:nvPicPr>
        <p:blipFill>
          <a:blip r:embed="rId2"/>
          <a:stretch>
            <a:fillRect/>
          </a:stretch>
        </p:blipFill>
        <p:spPr>
          <a:xfrm>
            <a:off x="1348674" y="1846263"/>
            <a:ext cx="6491101" cy="4022725"/>
          </a:xfrm>
          <a:prstGeom prst="rect">
            <a:avLst/>
          </a:prstGeom>
        </p:spPr>
      </p:pic>
      <p:sp>
        <p:nvSpPr>
          <p:cNvPr id="5" name="テキスト ボックス 4"/>
          <p:cNvSpPr txBox="1"/>
          <p:nvPr/>
        </p:nvSpPr>
        <p:spPr>
          <a:xfrm>
            <a:off x="787239" y="3722153"/>
            <a:ext cx="1178528" cy="369332"/>
          </a:xfrm>
          <a:prstGeom prst="rect">
            <a:avLst/>
          </a:prstGeom>
          <a:solidFill>
            <a:schemeClr val="bg1"/>
          </a:solidFill>
        </p:spPr>
        <p:txBody>
          <a:bodyPr wrap="none" rtlCol="0">
            <a:spAutoFit/>
          </a:bodyPr>
          <a:lstStyle/>
          <a:p>
            <a:r>
              <a:rPr kumimoji="1" lang="en-US" altLang="ja-JP" sz="900" b="1" dirty="0">
                <a:solidFill>
                  <a:schemeClr val="tx1">
                    <a:lumMod val="65000"/>
                    <a:lumOff val="35000"/>
                  </a:schemeClr>
                </a:solidFill>
                <a:latin typeface="Arial" panose="020B0604020202020204" pitchFamily="34" charset="0"/>
                <a:cs typeface="Arial" panose="020B0604020202020204" pitchFamily="34" charset="0"/>
              </a:rPr>
              <a:t>RNA modified </a:t>
            </a:r>
          </a:p>
          <a:p>
            <a:r>
              <a:rPr kumimoji="1" lang="en-US" altLang="ja-JP" sz="900" b="1" dirty="0">
                <a:solidFill>
                  <a:schemeClr val="tx1">
                    <a:lumMod val="65000"/>
                    <a:lumOff val="35000"/>
                  </a:schemeClr>
                </a:solidFill>
                <a:latin typeface="Arial" panose="020B0604020202020204" pitchFamily="34" charset="0"/>
                <a:cs typeface="Arial" panose="020B0604020202020204" pitchFamily="34" charset="0"/>
              </a:rPr>
              <a:t>with </a:t>
            </a:r>
            <a:r>
              <a:rPr kumimoji="1" lang="en-US" altLang="ja-JP" sz="900" b="1" dirty="0" err="1">
                <a:solidFill>
                  <a:schemeClr val="tx1">
                    <a:lumMod val="65000"/>
                    <a:lumOff val="35000"/>
                  </a:schemeClr>
                </a:solidFill>
                <a:latin typeface="Arial" panose="020B0604020202020204" pitchFamily="34" charset="0"/>
                <a:cs typeface="Arial" panose="020B0604020202020204" pitchFamily="34" charset="0"/>
              </a:rPr>
              <a:t>psudouridine</a:t>
            </a:r>
            <a:endParaRPr kumimoji="1" lang="ja-JP" altLang="en-US" sz="900" b="1"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45491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ワクチンの効能を評価する　エンドポイント（終点）</a:t>
            </a:r>
          </a:p>
        </p:txBody>
      </p:sp>
      <p:pic>
        <p:nvPicPr>
          <p:cNvPr id="4" name="コンテンツ プレースホルダー 3"/>
          <p:cNvPicPr>
            <a:picLocks noGrp="1" noChangeAspect="1"/>
          </p:cNvPicPr>
          <p:nvPr>
            <p:ph idx="1"/>
          </p:nvPr>
        </p:nvPicPr>
        <p:blipFill>
          <a:blip r:embed="rId2"/>
          <a:stretch>
            <a:fillRect/>
          </a:stretch>
        </p:blipFill>
        <p:spPr>
          <a:xfrm>
            <a:off x="917724" y="2755058"/>
            <a:ext cx="7353001" cy="2205134"/>
          </a:xfrm>
          <a:prstGeom prst="rect">
            <a:avLst/>
          </a:prstGeom>
        </p:spPr>
      </p:pic>
      <p:sp>
        <p:nvSpPr>
          <p:cNvPr id="3" name="テキスト ボックス 2"/>
          <p:cNvSpPr txBox="1"/>
          <p:nvPr/>
        </p:nvSpPr>
        <p:spPr>
          <a:xfrm>
            <a:off x="1337734" y="2453462"/>
            <a:ext cx="800219" cy="276999"/>
          </a:xfrm>
          <a:prstGeom prst="rect">
            <a:avLst/>
          </a:prstGeom>
          <a:noFill/>
          <a:ln>
            <a:solidFill>
              <a:schemeClr val="tx1"/>
            </a:solidFill>
          </a:ln>
        </p:spPr>
        <p:txBody>
          <a:bodyPr wrap="none" rtlCol="0">
            <a:spAutoFit/>
          </a:bodyPr>
          <a:lstStyle/>
          <a:p>
            <a:r>
              <a:rPr kumimoji="1" lang="ja-JP" altLang="en-US" sz="1200" dirty="0"/>
              <a:t>感染予防</a:t>
            </a:r>
          </a:p>
        </p:txBody>
      </p:sp>
      <p:sp>
        <p:nvSpPr>
          <p:cNvPr id="5" name="テキスト ボックス 4"/>
          <p:cNvSpPr txBox="1"/>
          <p:nvPr/>
        </p:nvSpPr>
        <p:spPr>
          <a:xfrm>
            <a:off x="2887139" y="2453462"/>
            <a:ext cx="800219" cy="276999"/>
          </a:xfrm>
          <a:prstGeom prst="rect">
            <a:avLst/>
          </a:prstGeom>
          <a:solidFill>
            <a:srgbClr val="FFFF00"/>
          </a:solidFill>
          <a:ln>
            <a:solidFill>
              <a:schemeClr val="tx1"/>
            </a:solidFill>
          </a:ln>
        </p:spPr>
        <p:txBody>
          <a:bodyPr wrap="none" rtlCol="0">
            <a:spAutoFit/>
          </a:bodyPr>
          <a:lstStyle/>
          <a:p>
            <a:r>
              <a:rPr lang="ja-JP" altLang="en-US" sz="1200" dirty="0"/>
              <a:t>発症</a:t>
            </a:r>
            <a:r>
              <a:rPr kumimoji="1" lang="ja-JP" altLang="en-US" sz="1200" dirty="0"/>
              <a:t>予防</a:t>
            </a:r>
          </a:p>
        </p:txBody>
      </p:sp>
      <p:sp>
        <p:nvSpPr>
          <p:cNvPr id="6" name="テキスト ボックス 5"/>
          <p:cNvSpPr txBox="1"/>
          <p:nvPr/>
        </p:nvSpPr>
        <p:spPr>
          <a:xfrm>
            <a:off x="3742260" y="2453462"/>
            <a:ext cx="800219" cy="276999"/>
          </a:xfrm>
          <a:prstGeom prst="rect">
            <a:avLst/>
          </a:prstGeom>
          <a:noFill/>
          <a:ln>
            <a:solidFill>
              <a:schemeClr val="tx1"/>
            </a:solidFill>
          </a:ln>
        </p:spPr>
        <p:txBody>
          <a:bodyPr wrap="none" rtlCol="0">
            <a:spAutoFit/>
          </a:bodyPr>
          <a:lstStyle/>
          <a:p>
            <a:r>
              <a:rPr lang="ja-JP" altLang="en-US" sz="1200" dirty="0"/>
              <a:t>入院</a:t>
            </a:r>
            <a:r>
              <a:rPr kumimoji="1" lang="ja-JP" altLang="en-US" sz="1200" dirty="0"/>
              <a:t>予防</a:t>
            </a:r>
          </a:p>
        </p:txBody>
      </p:sp>
      <p:sp>
        <p:nvSpPr>
          <p:cNvPr id="7" name="テキスト ボックス 6"/>
          <p:cNvSpPr txBox="1"/>
          <p:nvPr/>
        </p:nvSpPr>
        <p:spPr>
          <a:xfrm>
            <a:off x="4596267" y="2453462"/>
            <a:ext cx="954107" cy="276999"/>
          </a:xfrm>
          <a:prstGeom prst="rect">
            <a:avLst/>
          </a:prstGeom>
          <a:noFill/>
          <a:ln>
            <a:solidFill>
              <a:schemeClr val="tx1"/>
            </a:solidFill>
          </a:ln>
        </p:spPr>
        <p:txBody>
          <a:bodyPr wrap="none" rtlCol="0">
            <a:spAutoFit/>
          </a:bodyPr>
          <a:lstStyle/>
          <a:p>
            <a:r>
              <a:rPr lang="ja-JP" altLang="en-US" sz="1200" dirty="0"/>
              <a:t>重症化</a:t>
            </a:r>
            <a:r>
              <a:rPr kumimoji="1" lang="ja-JP" altLang="en-US" sz="1200" dirty="0"/>
              <a:t>予防</a:t>
            </a:r>
          </a:p>
        </p:txBody>
      </p:sp>
      <p:sp>
        <p:nvSpPr>
          <p:cNvPr id="8" name="テキスト ボックス 7"/>
          <p:cNvSpPr txBox="1"/>
          <p:nvPr/>
        </p:nvSpPr>
        <p:spPr>
          <a:xfrm>
            <a:off x="5791105" y="2453462"/>
            <a:ext cx="800219" cy="276999"/>
          </a:xfrm>
          <a:prstGeom prst="rect">
            <a:avLst/>
          </a:prstGeom>
          <a:noFill/>
          <a:ln>
            <a:solidFill>
              <a:schemeClr val="tx1"/>
            </a:solidFill>
          </a:ln>
        </p:spPr>
        <p:txBody>
          <a:bodyPr wrap="none" rtlCol="0">
            <a:spAutoFit/>
          </a:bodyPr>
          <a:lstStyle/>
          <a:p>
            <a:r>
              <a:rPr lang="ja-JP" altLang="en-US" sz="1200" dirty="0"/>
              <a:t>死亡</a:t>
            </a:r>
            <a:r>
              <a:rPr kumimoji="1" lang="ja-JP" altLang="en-US" sz="1200" dirty="0"/>
              <a:t>予防</a:t>
            </a:r>
          </a:p>
        </p:txBody>
      </p:sp>
      <p:sp>
        <p:nvSpPr>
          <p:cNvPr id="9" name="テキスト ボックス 8"/>
          <p:cNvSpPr txBox="1"/>
          <p:nvPr/>
        </p:nvSpPr>
        <p:spPr>
          <a:xfrm>
            <a:off x="6645100" y="2453462"/>
            <a:ext cx="1107996" cy="276999"/>
          </a:xfrm>
          <a:prstGeom prst="rect">
            <a:avLst/>
          </a:prstGeom>
          <a:noFill/>
          <a:ln>
            <a:solidFill>
              <a:schemeClr val="tx1"/>
            </a:solidFill>
          </a:ln>
        </p:spPr>
        <p:txBody>
          <a:bodyPr wrap="none" rtlCol="0">
            <a:spAutoFit/>
          </a:bodyPr>
          <a:lstStyle/>
          <a:p>
            <a:r>
              <a:rPr lang="ja-JP" altLang="en-US" sz="1200" dirty="0"/>
              <a:t>二次感染</a:t>
            </a:r>
            <a:r>
              <a:rPr kumimoji="1" lang="ja-JP" altLang="en-US" sz="1200" dirty="0"/>
              <a:t>予防</a:t>
            </a:r>
          </a:p>
        </p:txBody>
      </p:sp>
    </p:spTree>
    <p:extLst>
      <p:ext uri="{BB962C8B-B14F-4D97-AF65-F5344CB8AC3E}">
        <p14:creationId xmlns:p14="http://schemas.microsoft.com/office/powerpoint/2010/main" val="1483330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dirty="0"/>
              <a:t>ファイザーワクチン</a:t>
            </a:r>
            <a:r>
              <a:rPr lang="ja-JP" altLang="en-US"/>
              <a:t>の副作用</a:t>
            </a:r>
            <a:endParaRPr kumimoji="1" lang="ja-JP" altLang="en-US" dirty="0"/>
          </a:p>
        </p:txBody>
      </p:sp>
      <p:pic>
        <p:nvPicPr>
          <p:cNvPr id="4" name="図 3"/>
          <p:cNvPicPr>
            <a:picLocks noChangeAspect="1"/>
          </p:cNvPicPr>
          <p:nvPr/>
        </p:nvPicPr>
        <p:blipFill>
          <a:blip r:embed="rId2"/>
          <a:stretch>
            <a:fillRect/>
          </a:stretch>
        </p:blipFill>
        <p:spPr>
          <a:xfrm>
            <a:off x="2509816" y="1845734"/>
            <a:ext cx="4170086" cy="4463817"/>
          </a:xfrm>
          <a:prstGeom prst="rect">
            <a:avLst/>
          </a:prstGeom>
        </p:spPr>
      </p:pic>
    </p:spTree>
    <p:extLst>
      <p:ext uri="{BB962C8B-B14F-4D97-AF65-F5344CB8AC3E}">
        <p14:creationId xmlns:p14="http://schemas.microsoft.com/office/powerpoint/2010/main" val="2659732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コロナウイルスの変異株</a:t>
            </a:r>
          </a:p>
        </p:txBody>
      </p:sp>
      <p:graphicFrame>
        <p:nvGraphicFramePr>
          <p:cNvPr id="4" name="コンテンツ プレースホルダー 3"/>
          <p:cNvGraphicFramePr>
            <a:graphicFrameLocks noGrp="1"/>
          </p:cNvGraphicFramePr>
          <p:nvPr>
            <p:ph idx="1"/>
            <p:extLst>
              <p:ext uri="{D42A27DB-BD31-4B8C-83A1-F6EECF244321}">
                <p14:modId xmlns:p14="http://schemas.microsoft.com/office/powerpoint/2010/main" val="854837003"/>
              </p:ext>
            </p:extLst>
          </p:nvPr>
        </p:nvGraphicFramePr>
        <p:xfrm>
          <a:off x="822325" y="1846263"/>
          <a:ext cx="7543800" cy="3813175"/>
        </p:xfrm>
        <a:graphic>
          <a:graphicData uri="http://schemas.openxmlformats.org/drawingml/2006/table">
            <a:tbl>
              <a:tblPr firstRow="1" bandRow="1">
                <a:tableStyleId>{5C22544A-7EE6-4342-B048-85BDC9FD1C3A}</a:tableStyleId>
              </a:tblPr>
              <a:tblGrid>
                <a:gridCol w="786342">
                  <a:extLst>
                    <a:ext uri="{9D8B030D-6E8A-4147-A177-3AD203B41FA5}">
                      <a16:colId xmlns:a16="http://schemas.microsoft.com/office/drawing/2014/main" val="20000"/>
                    </a:ext>
                  </a:extLst>
                </a:gridCol>
                <a:gridCol w="1227666">
                  <a:extLst>
                    <a:ext uri="{9D8B030D-6E8A-4147-A177-3AD203B41FA5}">
                      <a16:colId xmlns:a16="http://schemas.microsoft.com/office/drawing/2014/main" val="20001"/>
                    </a:ext>
                  </a:extLst>
                </a:gridCol>
                <a:gridCol w="1456267">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1600200">
                  <a:extLst>
                    <a:ext uri="{9D8B030D-6E8A-4147-A177-3AD203B41FA5}">
                      <a16:colId xmlns:a16="http://schemas.microsoft.com/office/drawing/2014/main" val="20004"/>
                    </a:ext>
                  </a:extLst>
                </a:gridCol>
                <a:gridCol w="1482725">
                  <a:extLst>
                    <a:ext uri="{9D8B030D-6E8A-4147-A177-3AD203B41FA5}">
                      <a16:colId xmlns:a16="http://schemas.microsoft.com/office/drawing/2014/main" val="20005"/>
                    </a:ext>
                  </a:extLst>
                </a:gridCol>
              </a:tblGrid>
              <a:tr h="370840">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名前</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発見時期</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報告地</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報告国数</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変異</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影響</a:t>
                      </a:r>
                    </a:p>
                  </a:txBody>
                  <a:tcPr marL="9525" marR="9525" marT="9525" marB="0" anchor="ctr"/>
                </a:tc>
                <a:extLst>
                  <a:ext uri="{0D108BD9-81ED-4DB2-BD59-A6C34878D82A}">
                    <a16:rowId xmlns:a16="http://schemas.microsoft.com/office/drawing/2014/main" val="10000"/>
                  </a:ext>
                </a:extLst>
              </a:tr>
              <a:tr h="370840">
                <a:tc>
                  <a:txBody>
                    <a:bodyPr/>
                    <a:lstStyle/>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B.1.1.7 </a:t>
                      </a:r>
                    </a:p>
                  </a:txBody>
                  <a:tcPr marL="9525" marR="9525" marT="9525" marB="0" anchor="ctr"/>
                </a:tc>
                <a:tc>
                  <a:txBody>
                    <a:bodyPr/>
                    <a:lstStyle/>
                    <a:p>
                      <a:pPr algn="ctr" fontAlgn="ct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2020</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年</a:t>
                      </a: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9</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英国</a:t>
                      </a:r>
                    </a:p>
                  </a:txBody>
                  <a:tcPr marL="9525" marR="9525" marT="9525" marB="0" anchor="ctr"/>
                </a:tc>
                <a:tc>
                  <a:txBody>
                    <a:bodyPr/>
                    <a:lstStyle/>
                    <a:p>
                      <a:pPr algn="ctr" fontAlgn="ct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70</a:t>
                      </a:r>
                    </a:p>
                  </a:txBody>
                  <a:tcPr marL="9525" marR="9525" marT="9525" marB="0" anchor="ctr"/>
                </a:tc>
                <a:tc>
                  <a:txBody>
                    <a:bodyPr/>
                    <a:lstStyle/>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69/70 deletion</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144Y deletion</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N501Y</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A570D</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D614Q</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P681H</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感染率</a:t>
                      </a: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50%</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増加</a:t>
                      </a:r>
                    </a:p>
                  </a:txBody>
                  <a:tcPr marL="9525" marR="9525" marT="9525" marB="0" anchor="ctr"/>
                </a:tc>
                <a:extLst>
                  <a:ext uri="{0D108BD9-81ED-4DB2-BD59-A6C34878D82A}">
                    <a16:rowId xmlns:a16="http://schemas.microsoft.com/office/drawing/2014/main" val="10001"/>
                  </a:ext>
                </a:extLst>
              </a:tr>
              <a:tr h="370840">
                <a:tc>
                  <a:txBody>
                    <a:bodyPr/>
                    <a:lstStyle/>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B.1.351 </a:t>
                      </a:r>
                    </a:p>
                  </a:txBody>
                  <a:tcPr marL="9525" marR="9525" marT="9525" marB="0" anchor="ctr"/>
                </a:tc>
                <a:tc>
                  <a:txBody>
                    <a:bodyPr/>
                    <a:lstStyle/>
                    <a:p>
                      <a:pPr algn="ctr" fontAlgn="ct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2020</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年</a:t>
                      </a: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10</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南アフリカ</a:t>
                      </a:r>
                    </a:p>
                  </a:txBody>
                  <a:tcPr marL="9525" marR="9525" marT="9525" marB="0" anchor="ctr"/>
                </a:tc>
                <a:tc>
                  <a:txBody>
                    <a:bodyPr/>
                    <a:lstStyle/>
                    <a:p>
                      <a:pPr algn="ctr" fontAlgn="ct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&gt;30</a:t>
                      </a:r>
                    </a:p>
                  </a:txBody>
                  <a:tcPr marL="9525" marR="9525" marT="9525" marB="0" anchor="ctr"/>
                </a:tc>
                <a:tc>
                  <a:txBody>
                    <a:bodyPr/>
                    <a:lstStyle/>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K417N</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E484K</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N501Y</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D614G</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中和抗体に抵抗</a:t>
                      </a:r>
                    </a:p>
                  </a:txBody>
                  <a:tcPr marL="9525" marR="9525" marT="9525" marB="0" anchor="ctr"/>
                </a:tc>
                <a:extLst>
                  <a:ext uri="{0D108BD9-81ED-4DB2-BD59-A6C34878D82A}">
                    <a16:rowId xmlns:a16="http://schemas.microsoft.com/office/drawing/2014/main" val="10002"/>
                  </a:ext>
                </a:extLst>
              </a:tr>
              <a:tr h="370840">
                <a:tc>
                  <a:txBody>
                    <a:bodyPr/>
                    <a:lstStyle/>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P.1 </a:t>
                      </a:r>
                    </a:p>
                  </a:txBody>
                  <a:tcPr marL="9525" marR="9525" marT="9525" marB="0" anchor="ctr"/>
                </a:tc>
                <a:tc>
                  <a:txBody>
                    <a:bodyPr/>
                    <a:lstStyle/>
                    <a:p>
                      <a:pPr algn="ctr" fontAlgn="ct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2020</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年</a:t>
                      </a: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12</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月</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日本</a:t>
                      </a: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a:t>
                      </a: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ブラジル</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 </a:t>
                      </a:r>
                      <a:r>
                        <a:rPr lang="en-US" altLang="ja-JP" sz="1600" b="0" i="0" u="none" strike="noStrike" dirty="0">
                          <a:solidFill>
                            <a:srgbClr val="000000"/>
                          </a:solidFill>
                          <a:effectLst/>
                          <a:latin typeface="ＭＳ Ｐゴシック" panose="020B0600070205080204" pitchFamily="50" charset="-128"/>
                          <a:ea typeface="ＭＳ Ｐゴシック" panose="020B0600070205080204" pitchFamily="50" charset="-128"/>
                        </a:rPr>
                        <a:t>&gt;4</a:t>
                      </a:r>
                    </a:p>
                  </a:txBody>
                  <a:tcPr marL="9525" marR="9525" marT="9525" marB="0" anchor="ctr"/>
                </a:tc>
                <a:tc>
                  <a:txBody>
                    <a:bodyPr/>
                    <a:lstStyle/>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K417N/T</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E484K</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N501Y</a:t>
                      </a:r>
                    </a:p>
                    <a:p>
                      <a:pPr algn="ctr" fontAlgn="ctr"/>
                      <a:r>
                        <a:rPr 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D614G</a:t>
                      </a:r>
                    </a:p>
                  </a:txBody>
                  <a:tcPr marL="9525" marR="9525" marT="9525" marB="0" anchor="ctr"/>
                </a:tc>
                <a:tc>
                  <a:txBody>
                    <a:bodyPr/>
                    <a:lstStyle/>
                    <a:p>
                      <a:pPr algn="ctr" fontAlgn="ctr"/>
                      <a:r>
                        <a:rPr lang="ja-JP" altLang="en-US" sz="1600" b="0" i="0" u="none" strike="noStrike" dirty="0">
                          <a:solidFill>
                            <a:srgbClr val="000000"/>
                          </a:solidFill>
                          <a:effectLst/>
                          <a:latin typeface="ＭＳ Ｐゴシック" panose="020B0600070205080204" pitchFamily="50" charset="-128"/>
                          <a:ea typeface="ＭＳ Ｐゴシック" panose="020B0600070205080204" pitchFamily="50" charset="-128"/>
                        </a:rPr>
                        <a:t>感染率や致死率の増加</a:t>
                      </a:r>
                    </a:p>
                  </a:txBody>
                  <a:tcPr marL="9525" marR="9525" marT="9525"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9603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コロナウイルスゲノムの構造と遺伝子発現</a:t>
            </a:r>
          </a:p>
        </p:txBody>
      </p:sp>
      <p:pic>
        <p:nvPicPr>
          <p:cNvPr id="4" name="コンテンツ プレースホルダー 3"/>
          <p:cNvPicPr>
            <a:picLocks noGrp="1" noChangeAspect="1"/>
          </p:cNvPicPr>
          <p:nvPr>
            <p:ph idx="1"/>
          </p:nvPr>
        </p:nvPicPr>
        <p:blipFill>
          <a:blip r:embed="rId2"/>
          <a:stretch>
            <a:fillRect/>
          </a:stretch>
        </p:blipFill>
        <p:spPr>
          <a:xfrm>
            <a:off x="822325" y="2242937"/>
            <a:ext cx="7543800" cy="3229376"/>
          </a:xfrm>
          <a:prstGeom prst="rect">
            <a:avLst/>
          </a:prstGeom>
        </p:spPr>
      </p:pic>
    </p:spTree>
    <p:extLst>
      <p:ext uri="{BB962C8B-B14F-4D97-AF65-F5344CB8AC3E}">
        <p14:creationId xmlns:p14="http://schemas.microsoft.com/office/powerpoint/2010/main" val="2543613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感染とは</a:t>
            </a:r>
          </a:p>
        </p:txBody>
      </p:sp>
      <p:sp>
        <p:nvSpPr>
          <p:cNvPr id="3" name="コンテンツ プレースホルダー 2"/>
          <p:cNvSpPr>
            <a:spLocks noGrp="1"/>
          </p:cNvSpPr>
          <p:nvPr>
            <p:ph idx="1"/>
          </p:nvPr>
        </p:nvSpPr>
        <p:spPr/>
        <p:txBody>
          <a:bodyPr/>
          <a:lstStyle/>
          <a:p>
            <a:pPr marL="268288" indent="-268288">
              <a:buFont typeface="Wingdings" panose="05000000000000000000" pitchFamily="2" charset="2"/>
              <a:buChar char="l"/>
            </a:pPr>
            <a:r>
              <a:rPr kumimoji="1" lang="ja-JP" altLang="en-US" u="sng" dirty="0"/>
              <a:t>病原体</a:t>
            </a:r>
            <a:r>
              <a:rPr kumimoji="1" lang="ja-JP" altLang="en-US" dirty="0"/>
              <a:t>が生体内に侵入、定着、増殖し、何らかの生体反応（多くは免疫反応）を起こすことをいう。感染は必ずしも発症ではない。</a:t>
            </a:r>
            <a:endParaRPr kumimoji="1" lang="en-US" altLang="ja-JP" dirty="0"/>
          </a:p>
          <a:p>
            <a:pPr marL="560896" lvl="1" indent="-268288">
              <a:buFont typeface="Wingdings" panose="05000000000000000000" pitchFamily="2" charset="2"/>
              <a:buChar char="l"/>
            </a:pPr>
            <a:r>
              <a:rPr lang="ja-JP" altLang="en-US" dirty="0"/>
              <a:t>顕性感染：　自他覚的症状を示して発病する場合</a:t>
            </a:r>
            <a:endParaRPr lang="en-US" altLang="ja-JP" dirty="0"/>
          </a:p>
          <a:p>
            <a:pPr marL="560896" lvl="1" indent="-268288">
              <a:buFont typeface="Wingdings" panose="05000000000000000000" pitchFamily="2" charset="2"/>
              <a:buChar char="l"/>
            </a:pPr>
            <a:r>
              <a:rPr lang="ja-JP" altLang="en-US" dirty="0"/>
              <a:t>不顕性感染：　発病することなく感染が終わる場合</a:t>
            </a:r>
            <a:endParaRPr lang="en-US" altLang="ja-JP" dirty="0"/>
          </a:p>
          <a:p>
            <a:pPr marL="560896" lvl="1" indent="-268288">
              <a:buFont typeface="Wingdings" panose="05000000000000000000" pitchFamily="2" charset="2"/>
              <a:buChar char="l"/>
            </a:pPr>
            <a:r>
              <a:rPr lang="ja-JP" altLang="en-US" dirty="0"/>
              <a:t>潜伏感染：　感染してから発病までの状態</a:t>
            </a:r>
            <a:endParaRPr lang="en-US" altLang="ja-JP" dirty="0"/>
          </a:p>
          <a:p>
            <a:pPr marL="268288" indent="-268288">
              <a:buFont typeface="Wingdings" panose="05000000000000000000" pitchFamily="2" charset="2"/>
              <a:buChar char="l"/>
            </a:pPr>
            <a:r>
              <a:rPr lang="ja-JP" altLang="en-US" dirty="0"/>
              <a:t>新型コロナウイルス感染では、未発症者あるいは不顕性感染者（合わせて無症状感染者）から二次感染が起こる。</a:t>
            </a:r>
            <a:endParaRPr lang="en-US" altLang="ja-JP" dirty="0"/>
          </a:p>
          <a:p>
            <a:endParaRPr lang="en-US" altLang="ja-JP" dirty="0"/>
          </a:p>
        </p:txBody>
      </p:sp>
    </p:spTree>
    <p:extLst>
      <p:ext uri="{BB962C8B-B14F-4D97-AF65-F5344CB8AC3E}">
        <p14:creationId xmlns:p14="http://schemas.microsoft.com/office/powerpoint/2010/main" val="2594613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200" dirty="0"/>
              <a:t>感度と特異度（定性検査の場合）</a:t>
            </a:r>
          </a:p>
        </p:txBody>
      </p:sp>
      <p:sp>
        <p:nvSpPr>
          <p:cNvPr id="3" name="コンテンツ プレースホルダー 2"/>
          <p:cNvSpPr>
            <a:spLocks noGrp="1"/>
          </p:cNvSpPr>
          <p:nvPr>
            <p:ph idx="1"/>
          </p:nvPr>
        </p:nvSpPr>
        <p:spPr>
          <a:xfrm>
            <a:off x="822959" y="1845734"/>
            <a:ext cx="7543801" cy="4348878"/>
          </a:xfrm>
        </p:spPr>
        <p:txBody>
          <a:bodyPr>
            <a:normAutofit/>
          </a:bodyPr>
          <a:lstStyle/>
          <a:p>
            <a:pPr marL="179388" indent="-179388">
              <a:buFont typeface="Wingdings" panose="05000000000000000000" pitchFamily="2" charset="2"/>
              <a:buChar char="l"/>
            </a:pPr>
            <a:r>
              <a:rPr kumimoji="1" lang="ja-JP" altLang="en-US" dirty="0"/>
              <a:t> 感度（</a:t>
            </a:r>
            <a:r>
              <a:rPr lang="en-US" altLang="ja-JP" dirty="0"/>
              <a:t>sensitivity)</a:t>
            </a:r>
            <a:r>
              <a:rPr lang="ja-JP" altLang="en-US" dirty="0"/>
              <a:t>：</a:t>
            </a:r>
            <a:endParaRPr lang="en-US" altLang="ja-JP" dirty="0"/>
          </a:p>
          <a:p>
            <a:pPr marL="292608" lvl="1" indent="0">
              <a:buNone/>
            </a:pPr>
            <a:r>
              <a:rPr lang="ja-JP" altLang="en-US" dirty="0"/>
              <a:t>ある病気にかかった患者（感染者）をある検査法で検査した時に結果が　陽性と判定される割合</a:t>
            </a:r>
            <a:endParaRPr lang="en-US" altLang="ja-JP" dirty="0"/>
          </a:p>
          <a:p>
            <a:pPr marL="268288" indent="-268288">
              <a:buFont typeface="Wingdings" panose="05000000000000000000" pitchFamily="2" charset="2"/>
              <a:buChar char="l"/>
            </a:pPr>
            <a:r>
              <a:rPr lang="ja-JP" altLang="en-US" dirty="0"/>
              <a:t>特異度（</a:t>
            </a:r>
            <a:r>
              <a:rPr lang="en-US" altLang="ja-JP" dirty="0"/>
              <a:t>specificity</a:t>
            </a:r>
            <a:r>
              <a:rPr lang="ja-JP" altLang="en-US" dirty="0"/>
              <a:t>）：</a:t>
            </a:r>
            <a:endParaRPr lang="en-US" altLang="ja-JP" dirty="0"/>
          </a:p>
          <a:p>
            <a:pPr marL="292608" lvl="1" indent="0">
              <a:buNone/>
            </a:pPr>
            <a:r>
              <a:rPr lang="ja-JP" altLang="en-US" dirty="0"/>
              <a:t>健常人（非感染者）をある検査法で検査した時に結果が陰性と判定される割合</a:t>
            </a:r>
            <a:endParaRPr lang="en-US" altLang="ja-JP" dirty="0"/>
          </a:p>
          <a:p>
            <a:pPr marL="268288" indent="-268288">
              <a:buFont typeface="Wingdings" panose="05000000000000000000" pitchFamily="2" charset="2"/>
              <a:buChar char="l"/>
            </a:pPr>
            <a:r>
              <a:rPr kumimoji="1" lang="ja-JP" altLang="en-US" dirty="0"/>
              <a:t>偽陰性率：</a:t>
            </a:r>
            <a:r>
              <a:rPr lang="ja-JP" altLang="en-US" dirty="0"/>
              <a:t>１－感度</a:t>
            </a:r>
            <a:endParaRPr lang="en-US" altLang="ja-JP" dirty="0"/>
          </a:p>
          <a:p>
            <a:pPr marL="292608" lvl="1" indent="0">
              <a:buNone/>
            </a:pPr>
            <a:r>
              <a:rPr lang="ja-JP" altLang="en-US" dirty="0"/>
              <a:t>本当は病気にかかっているのに（感染者）をある検査法で検査した時に結果が陰性と判定される割合</a:t>
            </a:r>
            <a:endParaRPr lang="en-US" altLang="ja-JP" dirty="0"/>
          </a:p>
          <a:p>
            <a:pPr marL="268288" indent="-268288">
              <a:buFont typeface="Wingdings" panose="05000000000000000000" pitchFamily="2" charset="2"/>
              <a:buChar char="l"/>
            </a:pPr>
            <a:r>
              <a:rPr kumimoji="1" lang="ja-JP" altLang="en-US" dirty="0"/>
              <a:t>偽陽性率：</a:t>
            </a:r>
            <a:r>
              <a:rPr lang="ja-JP" altLang="en-US" dirty="0"/>
              <a:t>１－特異度</a:t>
            </a:r>
            <a:endParaRPr lang="en-US" altLang="ja-JP" dirty="0"/>
          </a:p>
          <a:p>
            <a:pPr marL="292608" lvl="1" indent="0">
              <a:buNone/>
            </a:pPr>
            <a:r>
              <a:rPr lang="ja-JP" altLang="en-US" dirty="0"/>
              <a:t>本当は病気にかかっていないのに（非感染者）をある検査法で検査した時に結果が陽性と判定される割合</a:t>
            </a:r>
          </a:p>
          <a:p>
            <a:endParaRPr kumimoji="1" lang="en-US" altLang="ja-JP" dirty="0"/>
          </a:p>
          <a:p>
            <a:pPr marL="201168" lvl="1" indent="0">
              <a:buNone/>
            </a:pPr>
            <a:endParaRPr kumimoji="1" lang="ja-JP" altLang="en-US" dirty="0"/>
          </a:p>
        </p:txBody>
      </p:sp>
    </p:spTree>
    <p:extLst>
      <p:ext uri="{BB962C8B-B14F-4D97-AF65-F5344CB8AC3E}">
        <p14:creationId xmlns:p14="http://schemas.microsoft.com/office/powerpoint/2010/main" val="24898380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200" dirty="0"/>
              <a:t>新型コロナウイルスの検査</a:t>
            </a:r>
          </a:p>
        </p:txBody>
      </p:sp>
      <p:sp>
        <p:nvSpPr>
          <p:cNvPr id="3" name="コンテンツ プレースホルダー 2"/>
          <p:cNvSpPr>
            <a:spLocks noGrp="1"/>
          </p:cNvSpPr>
          <p:nvPr>
            <p:ph idx="1"/>
          </p:nvPr>
        </p:nvSpPr>
        <p:spPr>
          <a:xfrm>
            <a:off x="822959" y="1845734"/>
            <a:ext cx="7543801" cy="4348878"/>
          </a:xfrm>
        </p:spPr>
        <p:txBody>
          <a:bodyPr>
            <a:normAutofit fontScale="77500" lnSpcReduction="20000"/>
          </a:bodyPr>
          <a:lstStyle/>
          <a:p>
            <a:pPr marL="179388" indent="-179388">
              <a:lnSpc>
                <a:spcPct val="140000"/>
              </a:lnSpc>
              <a:spcBef>
                <a:spcPts val="0"/>
              </a:spcBef>
              <a:spcAft>
                <a:spcPts val="0"/>
              </a:spcAft>
              <a:buFont typeface="Wingdings" panose="05000000000000000000" pitchFamily="2" charset="2"/>
              <a:buChar char="l"/>
            </a:pPr>
            <a:r>
              <a:rPr kumimoji="1" lang="ja-JP" altLang="en-US" dirty="0"/>
              <a:t> 抗体検査：</a:t>
            </a:r>
            <a:endParaRPr lang="en-US" altLang="ja-JP" dirty="0"/>
          </a:p>
          <a:p>
            <a:pPr marL="538163" lvl="1" indent="-246063">
              <a:lnSpc>
                <a:spcPct val="140000"/>
              </a:lnSpc>
              <a:spcBef>
                <a:spcPts val="0"/>
              </a:spcBef>
              <a:spcAft>
                <a:spcPts val="0"/>
              </a:spcAft>
              <a:buFont typeface="Wingdings" panose="05000000000000000000" pitchFamily="2" charset="2"/>
              <a:buChar char="l"/>
            </a:pPr>
            <a:r>
              <a:rPr lang="ja-JP" altLang="en-US" dirty="0"/>
              <a:t>ウイルスのタンパク質に対する抗体が存在するかどうかを調べる検査。</a:t>
            </a:r>
            <a:endParaRPr lang="en-US" altLang="ja-JP" dirty="0"/>
          </a:p>
          <a:p>
            <a:pPr marL="538163" lvl="1" indent="-246063">
              <a:lnSpc>
                <a:spcPct val="140000"/>
              </a:lnSpc>
              <a:spcBef>
                <a:spcPts val="0"/>
              </a:spcBef>
              <a:spcAft>
                <a:spcPts val="0"/>
              </a:spcAft>
              <a:buFont typeface="Wingdings" panose="05000000000000000000" pitchFamily="2" charset="2"/>
              <a:buChar char="l"/>
            </a:pPr>
            <a:r>
              <a:rPr lang="ja-JP" altLang="en-US" dirty="0"/>
              <a:t>以前に感染したことがあるかどうかが分かる。</a:t>
            </a:r>
            <a:endParaRPr lang="en-US" altLang="ja-JP" dirty="0"/>
          </a:p>
          <a:p>
            <a:pPr marL="538163" lvl="1" indent="-246063">
              <a:lnSpc>
                <a:spcPct val="140000"/>
              </a:lnSpc>
              <a:spcBef>
                <a:spcPts val="0"/>
              </a:spcBef>
              <a:spcAft>
                <a:spcPts val="0"/>
              </a:spcAft>
              <a:buFont typeface="Wingdings" panose="05000000000000000000" pitchFamily="2" charset="2"/>
              <a:buChar char="l"/>
            </a:pPr>
            <a:r>
              <a:rPr lang="ja-JP" altLang="en-US" dirty="0"/>
              <a:t>偽陽性が出やすい。</a:t>
            </a:r>
            <a:endParaRPr lang="en-US" altLang="ja-JP" dirty="0"/>
          </a:p>
          <a:p>
            <a:pPr marL="538163" lvl="1" indent="-246063">
              <a:lnSpc>
                <a:spcPct val="140000"/>
              </a:lnSpc>
              <a:spcBef>
                <a:spcPts val="0"/>
              </a:spcBef>
              <a:spcAft>
                <a:spcPts val="0"/>
              </a:spcAft>
              <a:buFont typeface="Wingdings" panose="05000000000000000000" pitchFamily="2" charset="2"/>
              <a:buChar char="l"/>
            </a:pPr>
            <a:r>
              <a:rPr lang="ja-JP" altLang="en-US" dirty="0"/>
              <a:t>用いる抗原の種類により結果が変動しやすい。</a:t>
            </a:r>
            <a:endParaRPr lang="en-US" altLang="ja-JP" dirty="0"/>
          </a:p>
          <a:p>
            <a:pPr marL="245555" indent="-246063">
              <a:lnSpc>
                <a:spcPct val="140000"/>
              </a:lnSpc>
              <a:spcBef>
                <a:spcPts val="0"/>
              </a:spcBef>
              <a:spcAft>
                <a:spcPts val="0"/>
              </a:spcAft>
              <a:buFont typeface="Wingdings" panose="05000000000000000000" pitchFamily="2" charset="2"/>
              <a:buChar char="l"/>
            </a:pPr>
            <a:r>
              <a:rPr lang="ja-JP" altLang="en-US" dirty="0"/>
              <a:t>抗原検査：</a:t>
            </a:r>
            <a:endParaRPr lang="en-US" altLang="ja-JP" dirty="0"/>
          </a:p>
          <a:p>
            <a:pPr marL="538163" lvl="1" indent="-246063">
              <a:lnSpc>
                <a:spcPct val="140000"/>
              </a:lnSpc>
              <a:spcBef>
                <a:spcPts val="0"/>
              </a:spcBef>
              <a:spcAft>
                <a:spcPts val="0"/>
              </a:spcAft>
              <a:buFont typeface="Wingdings" panose="05000000000000000000" pitchFamily="2" charset="2"/>
              <a:buChar char="l"/>
            </a:pPr>
            <a:r>
              <a:rPr lang="ja-JP" altLang="en-US" dirty="0"/>
              <a:t>ウイルスのタンパク質が存在するかどうかをしらべる検査。</a:t>
            </a:r>
            <a:endParaRPr lang="en-US" altLang="ja-JP" dirty="0"/>
          </a:p>
          <a:p>
            <a:pPr marL="538163" lvl="1" indent="-246063">
              <a:lnSpc>
                <a:spcPct val="140000"/>
              </a:lnSpc>
              <a:spcBef>
                <a:spcPts val="0"/>
              </a:spcBef>
              <a:spcAft>
                <a:spcPts val="0"/>
              </a:spcAft>
              <a:buFont typeface="Wingdings" panose="05000000000000000000" pitchFamily="2" charset="2"/>
              <a:buChar char="l"/>
            </a:pPr>
            <a:r>
              <a:rPr lang="ja-JP" altLang="en-US" dirty="0"/>
              <a:t>感度が低い。</a:t>
            </a:r>
            <a:endParaRPr lang="en-US" altLang="ja-JP" dirty="0"/>
          </a:p>
          <a:p>
            <a:pPr marL="538163" lvl="1" indent="-246063">
              <a:lnSpc>
                <a:spcPct val="140000"/>
              </a:lnSpc>
              <a:spcBef>
                <a:spcPts val="0"/>
              </a:spcBef>
              <a:spcAft>
                <a:spcPts val="0"/>
              </a:spcAft>
              <a:buFont typeface="Wingdings" panose="05000000000000000000" pitchFamily="2" charset="2"/>
              <a:buChar char="l"/>
            </a:pPr>
            <a:r>
              <a:rPr lang="ja-JP" altLang="en-US" dirty="0"/>
              <a:t>症状のある人の確認検査に使える。</a:t>
            </a:r>
            <a:endParaRPr lang="en-US" altLang="ja-JP" dirty="0"/>
          </a:p>
          <a:p>
            <a:pPr marL="268288" indent="-268288">
              <a:lnSpc>
                <a:spcPct val="140000"/>
              </a:lnSpc>
              <a:spcBef>
                <a:spcPts val="0"/>
              </a:spcBef>
              <a:spcAft>
                <a:spcPts val="0"/>
              </a:spcAft>
              <a:buFont typeface="Wingdings" panose="05000000000000000000" pitchFamily="2" charset="2"/>
              <a:buChar char="l"/>
            </a:pPr>
            <a:r>
              <a:rPr kumimoji="1" lang="en-US" altLang="ja-JP" dirty="0"/>
              <a:t>PCR</a:t>
            </a:r>
            <a:r>
              <a:rPr kumimoji="1" lang="ja-JP" altLang="en-US" dirty="0"/>
              <a:t>検査（あるいは核酸検査）</a:t>
            </a:r>
            <a:endParaRPr kumimoji="1" lang="en-US" altLang="ja-JP" dirty="0"/>
          </a:p>
          <a:p>
            <a:pPr marL="560896" lvl="1" indent="-268288">
              <a:lnSpc>
                <a:spcPct val="140000"/>
              </a:lnSpc>
              <a:spcBef>
                <a:spcPts val="0"/>
              </a:spcBef>
              <a:spcAft>
                <a:spcPts val="0"/>
              </a:spcAft>
              <a:buFont typeface="Wingdings" panose="05000000000000000000" pitchFamily="2" charset="2"/>
              <a:buChar char="l"/>
            </a:pPr>
            <a:r>
              <a:rPr kumimoji="1" lang="ja-JP" altLang="en-US" dirty="0"/>
              <a:t>ウイルスの</a:t>
            </a:r>
            <a:r>
              <a:rPr kumimoji="1" lang="en-US" altLang="ja-JP" dirty="0"/>
              <a:t>RNA</a:t>
            </a:r>
            <a:r>
              <a:rPr lang="ja-JP" altLang="en-US" dirty="0"/>
              <a:t>が存在するかどうかを調べる検査。</a:t>
            </a:r>
            <a:endParaRPr lang="en-US" altLang="ja-JP" dirty="0"/>
          </a:p>
          <a:p>
            <a:pPr marL="560896" lvl="1" indent="-268288">
              <a:lnSpc>
                <a:spcPct val="140000"/>
              </a:lnSpc>
              <a:spcBef>
                <a:spcPts val="0"/>
              </a:spcBef>
              <a:spcAft>
                <a:spcPts val="0"/>
              </a:spcAft>
              <a:buFont typeface="Wingdings" panose="05000000000000000000" pitchFamily="2" charset="2"/>
              <a:buChar char="l"/>
            </a:pPr>
            <a:r>
              <a:rPr lang="ja-JP" altLang="en-US" dirty="0"/>
              <a:t>感度が高い。</a:t>
            </a:r>
            <a:endParaRPr lang="en-US" altLang="ja-JP" dirty="0"/>
          </a:p>
          <a:p>
            <a:pPr marL="560896" lvl="1" indent="-268288">
              <a:lnSpc>
                <a:spcPct val="140000"/>
              </a:lnSpc>
              <a:spcBef>
                <a:spcPts val="0"/>
              </a:spcBef>
              <a:spcAft>
                <a:spcPts val="0"/>
              </a:spcAft>
              <a:buFont typeface="Wingdings" panose="05000000000000000000" pitchFamily="2" charset="2"/>
              <a:buChar char="l"/>
            </a:pPr>
            <a:r>
              <a:rPr lang="ja-JP" altLang="en-US" dirty="0"/>
              <a:t>無症状感染者の診断ができる。</a:t>
            </a:r>
            <a:endParaRPr lang="en-US" altLang="ja-JP" dirty="0"/>
          </a:p>
          <a:p>
            <a:pPr marL="560896" lvl="1" indent="-268288">
              <a:lnSpc>
                <a:spcPct val="140000"/>
              </a:lnSpc>
              <a:spcBef>
                <a:spcPts val="0"/>
              </a:spcBef>
              <a:spcAft>
                <a:spcPts val="0"/>
              </a:spcAft>
              <a:buFont typeface="Wingdings" panose="05000000000000000000" pitchFamily="2" charset="2"/>
              <a:buChar char="l"/>
            </a:pPr>
            <a:r>
              <a:rPr kumimoji="1" lang="ja-JP" altLang="en-US" dirty="0"/>
              <a:t>コンタミネーション（ウイルス核酸による汚染）による偽陽性が出る可能性があるので、クリーンな設備と熟練した技術が必要。</a:t>
            </a:r>
            <a:endParaRPr kumimoji="1" lang="en-US" altLang="ja-JP" dirty="0"/>
          </a:p>
          <a:p>
            <a:pPr marL="560896" lvl="1" indent="-268288">
              <a:lnSpc>
                <a:spcPct val="140000"/>
              </a:lnSpc>
              <a:spcBef>
                <a:spcPts val="0"/>
              </a:spcBef>
              <a:spcAft>
                <a:spcPts val="0"/>
              </a:spcAft>
              <a:buFont typeface="Wingdings" panose="05000000000000000000" pitchFamily="2" charset="2"/>
              <a:buChar char="l"/>
            </a:pPr>
            <a:r>
              <a:rPr lang="ja-JP" altLang="en-US" dirty="0"/>
              <a:t>抗体検査や抗原検査に比べて労力、時間、費用がかかる。</a:t>
            </a:r>
            <a:endParaRPr kumimoji="1" lang="ja-JP" altLang="en-US" dirty="0"/>
          </a:p>
        </p:txBody>
      </p:sp>
    </p:spTree>
    <p:extLst>
      <p:ext uri="{BB962C8B-B14F-4D97-AF65-F5344CB8AC3E}">
        <p14:creationId xmlns:p14="http://schemas.microsoft.com/office/powerpoint/2010/main" val="10047602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rotWithShape="1">
          <a:blip r:embed="rId2">
            <a:extLst>
              <a:ext uri="{28A0092B-C50C-407E-A947-70E740481C1C}">
                <a14:useLocalDpi xmlns:a14="http://schemas.microsoft.com/office/drawing/2010/main" val="0"/>
              </a:ext>
            </a:extLst>
          </a:blip>
          <a:srcRect l="16154" t="9934" r="7077" b="8880"/>
          <a:stretch/>
        </p:blipFill>
        <p:spPr>
          <a:xfrm>
            <a:off x="1476000" y="1368000"/>
            <a:ext cx="7020000" cy="4176000"/>
          </a:xfrm>
          <a:prstGeom prst="rect">
            <a:avLst/>
          </a:prstGeom>
        </p:spPr>
      </p:pic>
    </p:spTree>
    <p:extLst>
      <p:ext uri="{BB962C8B-B14F-4D97-AF65-F5344CB8AC3E}">
        <p14:creationId xmlns:p14="http://schemas.microsoft.com/office/powerpoint/2010/main" val="2271893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新型コロナウイルスとは？</a:t>
            </a:r>
          </a:p>
        </p:txBody>
      </p:sp>
      <p:sp>
        <p:nvSpPr>
          <p:cNvPr id="3" name="コンテンツ プレースホルダー 2"/>
          <p:cNvSpPr>
            <a:spLocks noGrp="1"/>
          </p:cNvSpPr>
          <p:nvPr>
            <p:ph idx="1"/>
          </p:nvPr>
        </p:nvSpPr>
        <p:spPr/>
        <p:txBody>
          <a:bodyPr>
            <a:normAutofit lnSpcReduction="10000"/>
          </a:bodyPr>
          <a:lstStyle/>
          <a:p>
            <a:pPr>
              <a:buFont typeface="Wingdings" panose="05000000000000000000" pitchFamily="2" charset="2"/>
              <a:buChar char="l"/>
            </a:pPr>
            <a:r>
              <a:rPr kumimoji="1" lang="en-US" altLang="ja-JP" b="1" dirty="0"/>
              <a:t>SARS-CoV-2</a:t>
            </a:r>
            <a:r>
              <a:rPr lang="ja-JP" altLang="en-US" dirty="0"/>
              <a:t>：</a:t>
            </a:r>
            <a:endParaRPr lang="en-US" altLang="ja-JP" dirty="0"/>
          </a:p>
          <a:p>
            <a:pPr lvl="1">
              <a:buFont typeface="Wingdings" panose="05000000000000000000" pitchFamily="2" charset="2"/>
              <a:buChar char="l"/>
            </a:pPr>
            <a:r>
              <a:rPr kumimoji="1" lang="ja-JP" altLang="en-US" dirty="0"/>
              <a:t>新型コロナウイルスの正式名</a:t>
            </a:r>
            <a:endParaRPr kumimoji="1" lang="en-US" altLang="ja-JP" b="1" dirty="0"/>
          </a:p>
          <a:p>
            <a:pPr lvl="1">
              <a:buFont typeface="Wingdings" panose="05000000000000000000" pitchFamily="2" charset="2"/>
              <a:buChar char="l"/>
            </a:pPr>
            <a:r>
              <a:rPr lang="ja-JP" altLang="en-US" dirty="0"/>
              <a:t>コロナウイルスの一種で、</a:t>
            </a:r>
            <a:r>
              <a:rPr lang="en-US" altLang="ja-JP" dirty="0"/>
              <a:t>2002</a:t>
            </a:r>
            <a:r>
              <a:rPr lang="ja-JP" altLang="en-US" dirty="0"/>
              <a:t>年に流行した</a:t>
            </a:r>
            <a:r>
              <a:rPr lang="en-US" altLang="ja-JP" dirty="0"/>
              <a:t>SARS</a:t>
            </a:r>
            <a:r>
              <a:rPr lang="ja-JP" altLang="en-US" dirty="0"/>
              <a:t>の原因ウイルスとよく似たウイルス。</a:t>
            </a:r>
            <a:endParaRPr lang="en-US" altLang="ja-JP" dirty="0"/>
          </a:p>
          <a:p>
            <a:pPr lvl="1">
              <a:buFont typeface="Wingdings" panose="05000000000000000000" pitchFamily="2" charset="2"/>
              <a:buChar char="l"/>
            </a:pPr>
            <a:r>
              <a:rPr lang="ja-JP" altLang="en-US" dirty="0"/>
              <a:t>コウモリを宿主とするウイルスが未知の動物を介してヒトに広まったと考えられる。</a:t>
            </a:r>
            <a:endParaRPr lang="en-US" altLang="ja-JP" dirty="0"/>
          </a:p>
          <a:p>
            <a:pPr lvl="1">
              <a:buFont typeface="Wingdings" panose="05000000000000000000" pitchFamily="2" charset="2"/>
              <a:buChar char="l"/>
            </a:pPr>
            <a:r>
              <a:rPr lang="ja-JP" altLang="en-US" dirty="0"/>
              <a:t>上皮細胞の表面にある</a:t>
            </a:r>
            <a:r>
              <a:rPr lang="en-US" altLang="ja-JP" dirty="0"/>
              <a:t>ACE2</a:t>
            </a:r>
            <a:r>
              <a:rPr lang="ja-JP" altLang="en-US" dirty="0"/>
              <a:t>という分子に、ウイルス表面にある</a:t>
            </a:r>
            <a:r>
              <a:rPr lang="en-US" altLang="ja-JP" dirty="0"/>
              <a:t>S</a:t>
            </a:r>
            <a:r>
              <a:rPr lang="ja-JP" altLang="en-US" dirty="0"/>
              <a:t>タンパク質が結合することにより細胞に取り込まれる。</a:t>
            </a:r>
            <a:endParaRPr lang="en-US" altLang="ja-JP" dirty="0"/>
          </a:p>
          <a:p>
            <a:pPr lvl="1">
              <a:buFont typeface="Wingdings" panose="05000000000000000000" pitchFamily="2" charset="2"/>
              <a:buChar char="l"/>
            </a:pPr>
            <a:r>
              <a:rPr lang="ja-JP" altLang="en-US" dirty="0"/>
              <a:t>主に、肺胞や腸管などの粘膜細胞に感染し、発熱、せき、下痢、味覚または嗅覚の消失、呼吸困難などの症状を引き起こす。</a:t>
            </a:r>
            <a:endParaRPr lang="en-US" altLang="ja-JP" dirty="0"/>
          </a:p>
          <a:p>
            <a:pPr>
              <a:buFont typeface="Wingdings" panose="05000000000000000000" pitchFamily="2" charset="2"/>
              <a:buChar char="l"/>
            </a:pPr>
            <a:r>
              <a:rPr lang="en-US" altLang="ja-JP" dirty="0"/>
              <a:t>COVID-19</a:t>
            </a:r>
          </a:p>
          <a:p>
            <a:pPr lvl="1">
              <a:buFont typeface="Wingdings" panose="05000000000000000000" pitchFamily="2" charset="2"/>
              <a:buChar char="l"/>
            </a:pPr>
            <a:r>
              <a:rPr lang="en-US" altLang="ja-JP" dirty="0"/>
              <a:t>SARD-CoV-2</a:t>
            </a:r>
            <a:r>
              <a:rPr lang="ja-JP" altLang="en-US" dirty="0"/>
              <a:t>により起こされる病気の正名、新型コロナウイルス感染症</a:t>
            </a:r>
            <a:endParaRPr lang="en-US" altLang="ja-JP" dirty="0"/>
          </a:p>
          <a:p>
            <a:pPr lvl="1">
              <a:buFont typeface="Wingdings" panose="05000000000000000000" pitchFamily="2" charset="2"/>
              <a:buChar char="l"/>
            </a:pPr>
            <a:r>
              <a:rPr lang="ja-JP" altLang="en-US" dirty="0"/>
              <a:t>年齢が高いほど重症化率・致死率が高くなる。</a:t>
            </a:r>
            <a:endParaRPr lang="en-US" altLang="ja-JP" dirty="0"/>
          </a:p>
          <a:p>
            <a:pPr marL="201168" lvl="1" indent="0">
              <a:buNone/>
            </a:pPr>
            <a:endParaRPr lang="en-US" altLang="ja-JP" dirty="0"/>
          </a:p>
          <a:p>
            <a:pPr>
              <a:buFont typeface="Wingdings" panose="05000000000000000000" pitchFamily="2" charset="2"/>
              <a:buChar char="l"/>
            </a:pPr>
            <a:endParaRPr lang="en-US" altLang="ja-JP" dirty="0"/>
          </a:p>
          <a:p>
            <a:pPr lvl="1">
              <a:buFont typeface="Wingdings" panose="05000000000000000000" pitchFamily="2" charset="2"/>
              <a:buChar char="l"/>
            </a:pPr>
            <a:endParaRPr kumimoji="1" lang="en-US" altLang="ja-JP" b="1" dirty="0"/>
          </a:p>
          <a:p>
            <a:pPr lvl="2">
              <a:buFont typeface="Wingdings" panose="05000000000000000000" pitchFamily="2" charset="2"/>
              <a:buChar char="l"/>
            </a:pPr>
            <a:endParaRPr lang="en-US" altLang="ja-JP" sz="2000" dirty="0"/>
          </a:p>
          <a:p>
            <a:pPr marL="201168" lvl="1" indent="0">
              <a:buNone/>
            </a:pPr>
            <a:endParaRPr lang="en-US" altLang="ja-JP" sz="2400" dirty="0"/>
          </a:p>
          <a:p>
            <a:pPr marL="0" indent="0">
              <a:buNone/>
            </a:pPr>
            <a:endParaRPr lang="en-US" altLang="ja-JP" sz="2600" dirty="0"/>
          </a:p>
          <a:p>
            <a:pPr lvl="2">
              <a:buFont typeface="Wingdings" panose="05000000000000000000" pitchFamily="2" charset="2"/>
              <a:buChar char="l"/>
            </a:pPr>
            <a:endParaRPr lang="en-US" altLang="ja-JP" sz="2000" dirty="0"/>
          </a:p>
          <a:p>
            <a:pPr lvl="2">
              <a:buFont typeface="Wingdings" panose="05000000000000000000" pitchFamily="2" charset="2"/>
              <a:buChar char="l"/>
            </a:pPr>
            <a:endParaRPr kumimoji="1" lang="ja-JP" altLang="en-US" sz="2000" dirty="0"/>
          </a:p>
        </p:txBody>
      </p:sp>
    </p:spTree>
    <p:extLst>
      <p:ext uri="{BB962C8B-B14F-4D97-AF65-F5344CB8AC3E}">
        <p14:creationId xmlns:p14="http://schemas.microsoft.com/office/powerpoint/2010/main" val="37020623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400" dirty="0"/>
              <a:t>コロナウイルス感染の自然経過</a:t>
            </a:r>
            <a:br>
              <a:rPr kumimoji="1" lang="en-US" altLang="ja-JP" sz="4400" dirty="0"/>
            </a:br>
            <a:r>
              <a:rPr kumimoji="1" lang="ja-JP" altLang="en-US" sz="4400" dirty="0"/>
              <a:t>と検査結果</a:t>
            </a:r>
            <a:r>
              <a:rPr lang="ja-JP" altLang="en-US" sz="4400" dirty="0"/>
              <a:t>（治癒する場合）</a:t>
            </a:r>
            <a:endParaRPr kumimoji="1" lang="ja-JP" altLang="en-US" sz="4400" dirty="0"/>
          </a:p>
        </p:txBody>
      </p:sp>
      <p:sp>
        <p:nvSpPr>
          <p:cNvPr id="5" name="テキスト ボックス 4"/>
          <p:cNvSpPr txBox="1"/>
          <p:nvPr/>
        </p:nvSpPr>
        <p:spPr>
          <a:xfrm>
            <a:off x="1270669" y="2312891"/>
            <a:ext cx="430887" cy="502702"/>
          </a:xfrm>
          <a:prstGeom prst="rect">
            <a:avLst/>
          </a:prstGeom>
          <a:noFill/>
          <a:ln>
            <a:solidFill>
              <a:schemeClr val="tx1"/>
            </a:solidFill>
          </a:ln>
        </p:spPr>
        <p:txBody>
          <a:bodyPr vert="eaVert" wrap="none" rtlCol="0">
            <a:spAutoFit/>
          </a:bodyPr>
          <a:lstStyle/>
          <a:p>
            <a:r>
              <a:rPr kumimoji="1" lang="ja-JP" altLang="en-US" sz="1600" dirty="0"/>
              <a:t>侵入</a:t>
            </a:r>
          </a:p>
        </p:txBody>
      </p:sp>
      <p:sp>
        <p:nvSpPr>
          <p:cNvPr id="6" name="テキスト ボックス 5"/>
          <p:cNvSpPr txBox="1"/>
          <p:nvPr/>
        </p:nvSpPr>
        <p:spPr>
          <a:xfrm>
            <a:off x="3342131" y="2312891"/>
            <a:ext cx="430887" cy="502702"/>
          </a:xfrm>
          <a:prstGeom prst="rect">
            <a:avLst/>
          </a:prstGeom>
          <a:noFill/>
          <a:ln>
            <a:solidFill>
              <a:schemeClr val="tx1"/>
            </a:solidFill>
          </a:ln>
        </p:spPr>
        <p:txBody>
          <a:bodyPr vert="eaVert" wrap="none" rtlCol="0">
            <a:spAutoFit/>
          </a:bodyPr>
          <a:lstStyle/>
          <a:p>
            <a:r>
              <a:rPr kumimoji="1" lang="ja-JP" altLang="en-US" sz="1600" dirty="0"/>
              <a:t>発症</a:t>
            </a:r>
          </a:p>
        </p:txBody>
      </p:sp>
      <p:sp>
        <p:nvSpPr>
          <p:cNvPr id="7" name="テキスト ボックス 6"/>
          <p:cNvSpPr txBox="1"/>
          <p:nvPr/>
        </p:nvSpPr>
        <p:spPr>
          <a:xfrm>
            <a:off x="2207738" y="3816581"/>
            <a:ext cx="1148071" cy="338554"/>
          </a:xfrm>
          <a:prstGeom prst="rect">
            <a:avLst/>
          </a:prstGeom>
          <a:noFill/>
          <a:ln>
            <a:solidFill>
              <a:schemeClr val="tx1"/>
            </a:solidFill>
          </a:ln>
        </p:spPr>
        <p:txBody>
          <a:bodyPr vert="horz" wrap="none" rtlCol="0">
            <a:spAutoFit/>
          </a:bodyPr>
          <a:lstStyle/>
          <a:p>
            <a:r>
              <a:rPr kumimoji="1" lang="ja-JP" altLang="en-US" sz="1600" dirty="0"/>
              <a:t>感染力あり</a:t>
            </a:r>
          </a:p>
        </p:txBody>
      </p:sp>
      <p:sp>
        <p:nvSpPr>
          <p:cNvPr id="8" name="テキスト ボックス 7"/>
          <p:cNvSpPr txBox="1"/>
          <p:nvPr/>
        </p:nvSpPr>
        <p:spPr>
          <a:xfrm>
            <a:off x="6591748" y="3816581"/>
            <a:ext cx="1143262" cy="338554"/>
          </a:xfrm>
          <a:prstGeom prst="rect">
            <a:avLst/>
          </a:prstGeom>
          <a:noFill/>
          <a:ln>
            <a:solidFill>
              <a:schemeClr val="tx1"/>
            </a:solidFill>
          </a:ln>
        </p:spPr>
        <p:txBody>
          <a:bodyPr vert="horz" wrap="none" rtlCol="0">
            <a:spAutoFit/>
          </a:bodyPr>
          <a:lstStyle/>
          <a:p>
            <a:r>
              <a:rPr kumimoji="1" lang="ja-JP" altLang="en-US" sz="1600" dirty="0"/>
              <a:t>感染力なし</a:t>
            </a:r>
          </a:p>
        </p:txBody>
      </p:sp>
      <p:sp>
        <p:nvSpPr>
          <p:cNvPr id="11" name="テキスト ボックス 10"/>
          <p:cNvSpPr txBox="1"/>
          <p:nvPr/>
        </p:nvSpPr>
        <p:spPr>
          <a:xfrm>
            <a:off x="6947936" y="2312891"/>
            <a:ext cx="430887" cy="502702"/>
          </a:xfrm>
          <a:prstGeom prst="rect">
            <a:avLst/>
          </a:prstGeom>
          <a:noFill/>
          <a:ln>
            <a:solidFill>
              <a:schemeClr val="tx1"/>
            </a:solidFill>
          </a:ln>
        </p:spPr>
        <p:txBody>
          <a:bodyPr vert="eaVert" wrap="none" rtlCol="0">
            <a:spAutoFit/>
          </a:bodyPr>
          <a:lstStyle/>
          <a:p>
            <a:r>
              <a:rPr kumimoji="1" lang="ja-JP" altLang="en-US" sz="1600" dirty="0"/>
              <a:t>治癒</a:t>
            </a:r>
          </a:p>
        </p:txBody>
      </p:sp>
      <p:sp>
        <p:nvSpPr>
          <p:cNvPr id="12" name="テキスト ボックス 11"/>
          <p:cNvSpPr txBox="1"/>
          <p:nvPr/>
        </p:nvSpPr>
        <p:spPr>
          <a:xfrm>
            <a:off x="2287376" y="3192680"/>
            <a:ext cx="922047" cy="338554"/>
          </a:xfrm>
          <a:prstGeom prst="rect">
            <a:avLst/>
          </a:prstGeom>
          <a:noFill/>
          <a:ln>
            <a:solidFill>
              <a:schemeClr val="tx1"/>
            </a:solidFill>
          </a:ln>
        </p:spPr>
        <p:txBody>
          <a:bodyPr vert="horz" wrap="none" rtlCol="0">
            <a:spAutoFit/>
          </a:bodyPr>
          <a:lstStyle/>
          <a:p>
            <a:r>
              <a:rPr lang="en-US" altLang="ja-JP" sz="1600" dirty="0"/>
              <a:t>PCR</a:t>
            </a:r>
            <a:r>
              <a:rPr lang="ja-JP" altLang="en-US" sz="1600" dirty="0"/>
              <a:t>陽性</a:t>
            </a:r>
            <a:endParaRPr kumimoji="1" lang="ja-JP" altLang="en-US" sz="1600" dirty="0"/>
          </a:p>
        </p:txBody>
      </p:sp>
      <p:sp>
        <p:nvSpPr>
          <p:cNvPr id="18" name="テキスト ボックス 17"/>
          <p:cNvSpPr txBox="1"/>
          <p:nvPr/>
        </p:nvSpPr>
        <p:spPr>
          <a:xfrm>
            <a:off x="2245697" y="4440482"/>
            <a:ext cx="1005403" cy="338554"/>
          </a:xfrm>
          <a:prstGeom prst="rect">
            <a:avLst/>
          </a:prstGeom>
          <a:noFill/>
          <a:ln>
            <a:solidFill>
              <a:schemeClr val="tx1"/>
            </a:solidFill>
          </a:ln>
        </p:spPr>
        <p:txBody>
          <a:bodyPr vert="horz" wrap="none" rtlCol="0">
            <a:spAutoFit/>
          </a:bodyPr>
          <a:lstStyle/>
          <a:p>
            <a:r>
              <a:rPr lang="ja-JP" altLang="en-US" sz="1600" dirty="0"/>
              <a:t>抗体陽性</a:t>
            </a:r>
            <a:endParaRPr kumimoji="1" lang="ja-JP" altLang="en-US" sz="1600" dirty="0"/>
          </a:p>
        </p:txBody>
      </p:sp>
      <p:sp>
        <p:nvSpPr>
          <p:cNvPr id="19" name="テキスト ボックス 18"/>
          <p:cNvSpPr txBox="1"/>
          <p:nvPr/>
        </p:nvSpPr>
        <p:spPr>
          <a:xfrm>
            <a:off x="3054872" y="4986846"/>
            <a:ext cx="1005403" cy="338554"/>
          </a:xfrm>
          <a:prstGeom prst="rect">
            <a:avLst/>
          </a:prstGeom>
          <a:noFill/>
          <a:ln>
            <a:solidFill>
              <a:schemeClr val="tx1"/>
            </a:solidFill>
          </a:ln>
        </p:spPr>
        <p:txBody>
          <a:bodyPr vert="horz" wrap="none" rtlCol="0">
            <a:spAutoFit/>
          </a:bodyPr>
          <a:lstStyle/>
          <a:p>
            <a:r>
              <a:rPr lang="ja-JP" altLang="en-US" sz="1600" dirty="0"/>
              <a:t>抗原陽性</a:t>
            </a:r>
            <a:endParaRPr kumimoji="1" lang="ja-JP" altLang="en-US" sz="1600" dirty="0"/>
          </a:p>
        </p:txBody>
      </p:sp>
      <p:cxnSp>
        <p:nvCxnSpPr>
          <p:cNvPr id="21" name="直線矢印コネクタ 20"/>
          <p:cNvCxnSpPr/>
          <p:nvPr/>
        </p:nvCxnSpPr>
        <p:spPr>
          <a:xfrm>
            <a:off x="1725778" y="2546313"/>
            <a:ext cx="1616353" cy="0"/>
          </a:xfrm>
          <a:prstGeom prst="straightConnector1">
            <a:avLst/>
          </a:prstGeom>
          <a:ln w="254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a:endCxn id="11" idx="1"/>
          </p:cNvCxnSpPr>
          <p:nvPr/>
        </p:nvCxnSpPr>
        <p:spPr>
          <a:xfrm flipV="1">
            <a:off x="3797240" y="2564242"/>
            <a:ext cx="3150696" cy="0"/>
          </a:xfrm>
          <a:prstGeom prst="straightConnector1">
            <a:avLst/>
          </a:prstGeom>
          <a:ln w="254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5031917" y="2203872"/>
            <a:ext cx="880369" cy="369332"/>
          </a:xfrm>
          <a:prstGeom prst="rect">
            <a:avLst/>
          </a:prstGeom>
          <a:noFill/>
        </p:spPr>
        <p:txBody>
          <a:bodyPr wrap="none" rtlCol="0">
            <a:spAutoFit/>
          </a:bodyPr>
          <a:lstStyle/>
          <a:p>
            <a:r>
              <a:rPr kumimoji="1" lang="ja-JP" altLang="en-US" dirty="0"/>
              <a:t>約</a:t>
            </a:r>
            <a:r>
              <a:rPr lang="en-US" altLang="ja-JP" dirty="0"/>
              <a:t>10</a:t>
            </a:r>
            <a:r>
              <a:rPr kumimoji="1" lang="ja-JP" altLang="en-US" dirty="0"/>
              <a:t>日</a:t>
            </a:r>
          </a:p>
        </p:txBody>
      </p:sp>
      <p:sp>
        <p:nvSpPr>
          <p:cNvPr id="25" name="テキスト ボックス 24"/>
          <p:cNvSpPr txBox="1"/>
          <p:nvPr/>
        </p:nvSpPr>
        <p:spPr>
          <a:xfrm>
            <a:off x="2197104" y="2203872"/>
            <a:ext cx="763351" cy="369332"/>
          </a:xfrm>
          <a:prstGeom prst="rect">
            <a:avLst/>
          </a:prstGeom>
          <a:noFill/>
        </p:spPr>
        <p:txBody>
          <a:bodyPr wrap="none" rtlCol="0">
            <a:spAutoFit/>
          </a:bodyPr>
          <a:lstStyle/>
          <a:p>
            <a:r>
              <a:rPr kumimoji="1" lang="ja-JP" altLang="en-US" dirty="0"/>
              <a:t>約</a:t>
            </a:r>
            <a:r>
              <a:rPr kumimoji="1" lang="en-US" altLang="ja-JP" dirty="0"/>
              <a:t>5</a:t>
            </a:r>
            <a:r>
              <a:rPr kumimoji="1" lang="ja-JP" altLang="en-US" dirty="0"/>
              <a:t>日</a:t>
            </a:r>
          </a:p>
        </p:txBody>
      </p:sp>
      <p:sp>
        <p:nvSpPr>
          <p:cNvPr id="26" name="テキスト ボックス 25"/>
          <p:cNvSpPr txBox="1"/>
          <p:nvPr/>
        </p:nvSpPr>
        <p:spPr>
          <a:xfrm>
            <a:off x="2640180" y="2620217"/>
            <a:ext cx="763351" cy="369332"/>
          </a:xfrm>
          <a:prstGeom prst="rect">
            <a:avLst/>
          </a:prstGeom>
          <a:noFill/>
        </p:spPr>
        <p:txBody>
          <a:bodyPr wrap="none" rtlCol="0">
            <a:spAutoFit/>
          </a:bodyPr>
          <a:lstStyle/>
          <a:p>
            <a:r>
              <a:rPr kumimoji="1" lang="ja-JP" altLang="en-US" dirty="0"/>
              <a:t>約</a:t>
            </a:r>
            <a:r>
              <a:rPr kumimoji="1" lang="en-US" altLang="ja-JP" dirty="0"/>
              <a:t>2</a:t>
            </a:r>
            <a:r>
              <a:rPr kumimoji="1" lang="ja-JP" altLang="en-US" dirty="0"/>
              <a:t>日</a:t>
            </a:r>
          </a:p>
        </p:txBody>
      </p:sp>
      <p:cxnSp>
        <p:nvCxnSpPr>
          <p:cNvPr id="28" name="直線コネクタ 27"/>
          <p:cNvCxnSpPr/>
          <p:nvPr/>
        </p:nvCxnSpPr>
        <p:spPr>
          <a:xfrm>
            <a:off x="2683158" y="2590066"/>
            <a:ext cx="0" cy="576000"/>
          </a:xfrm>
          <a:prstGeom prst="line">
            <a:avLst/>
          </a:prstGeom>
        </p:spPr>
        <p:style>
          <a:lnRef idx="1">
            <a:schemeClr val="dk1"/>
          </a:lnRef>
          <a:fillRef idx="0">
            <a:schemeClr val="dk1"/>
          </a:fillRef>
          <a:effectRef idx="0">
            <a:schemeClr val="dk1"/>
          </a:effectRef>
          <a:fontRef idx="minor">
            <a:schemeClr val="tx1"/>
          </a:fontRef>
        </p:style>
      </p:cxnSp>
      <p:cxnSp>
        <p:nvCxnSpPr>
          <p:cNvPr id="30" name="直線コネクタ 29"/>
          <p:cNvCxnSpPr/>
          <p:nvPr/>
        </p:nvCxnSpPr>
        <p:spPr>
          <a:xfrm>
            <a:off x="2683158" y="3576059"/>
            <a:ext cx="0" cy="216000"/>
          </a:xfrm>
          <a:prstGeom prst="line">
            <a:avLst/>
          </a:prstGeom>
        </p:spPr>
        <p:style>
          <a:lnRef idx="1">
            <a:schemeClr val="dk1"/>
          </a:lnRef>
          <a:fillRef idx="0">
            <a:schemeClr val="dk1"/>
          </a:fillRef>
          <a:effectRef idx="0">
            <a:schemeClr val="dk1"/>
          </a:effectRef>
          <a:fontRef idx="minor">
            <a:schemeClr val="tx1"/>
          </a:fontRef>
        </p:style>
      </p:cxnSp>
      <p:cxnSp>
        <p:nvCxnSpPr>
          <p:cNvPr id="33" name="直線コネクタ 32"/>
          <p:cNvCxnSpPr/>
          <p:nvPr/>
        </p:nvCxnSpPr>
        <p:spPr>
          <a:xfrm>
            <a:off x="2683158" y="4176695"/>
            <a:ext cx="0" cy="216000"/>
          </a:xfrm>
          <a:prstGeom prst="line">
            <a:avLst/>
          </a:prstGeom>
        </p:spPr>
        <p:style>
          <a:lnRef idx="1">
            <a:schemeClr val="dk1"/>
          </a:lnRef>
          <a:fillRef idx="0">
            <a:schemeClr val="dk1"/>
          </a:fillRef>
          <a:effectRef idx="0">
            <a:schemeClr val="dk1"/>
          </a:effectRef>
          <a:fontRef idx="minor">
            <a:schemeClr val="tx1"/>
          </a:fontRef>
        </p:style>
      </p:cxnSp>
      <p:cxnSp>
        <p:nvCxnSpPr>
          <p:cNvPr id="34" name="直線コネクタ 33"/>
          <p:cNvCxnSpPr/>
          <p:nvPr/>
        </p:nvCxnSpPr>
        <p:spPr>
          <a:xfrm>
            <a:off x="3560283" y="4037293"/>
            <a:ext cx="0" cy="504000"/>
          </a:xfrm>
          <a:prstGeom prst="line">
            <a:avLst/>
          </a:prstGeom>
        </p:spPr>
        <p:style>
          <a:lnRef idx="1">
            <a:schemeClr val="dk1"/>
          </a:lnRef>
          <a:fillRef idx="0">
            <a:schemeClr val="dk1"/>
          </a:fillRef>
          <a:effectRef idx="0">
            <a:schemeClr val="dk1"/>
          </a:effectRef>
          <a:fontRef idx="minor">
            <a:schemeClr val="tx1"/>
          </a:fontRef>
        </p:style>
      </p:cxnSp>
      <p:cxnSp>
        <p:nvCxnSpPr>
          <p:cNvPr id="35" name="直線矢印コネクタ 34"/>
          <p:cNvCxnSpPr/>
          <p:nvPr/>
        </p:nvCxnSpPr>
        <p:spPr>
          <a:xfrm flipV="1">
            <a:off x="3391669" y="3989631"/>
            <a:ext cx="3204000" cy="0"/>
          </a:xfrm>
          <a:prstGeom prst="straightConnector1">
            <a:avLst/>
          </a:prstGeom>
          <a:ln w="254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6" name="直線矢印コネクタ 35"/>
          <p:cNvCxnSpPr/>
          <p:nvPr/>
        </p:nvCxnSpPr>
        <p:spPr>
          <a:xfrm>
            <a:off x="3251099" y="3371064"/>
            <a:ext cx="2772000" cy="0"/>
          </a:xfrm>
          <a:prstGeom prst="straightConnector1">
            <a:avLst/>
          </a:prstGeom>
          <a:ln w="254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8" name="直線矢印コネクタ 37"/>
          <p:cNvCxnSpPr/>
          <p:nvPr/>
        </p:nvCxnSpPr>
        <p:spPr>
          <a:xfrm>
            <a:off x="6992477" y="3371399"/>
            <a:ext cx="1188000" cy="0"/>
          </a:xfrm>
          <a:prstGeom prst="straightConnector1">
            <a:avLst/>
          </a:prstGeom>
          <a:ln w="25400">
            <a:solidFill>
              <a:schemeClr val="tx1"/>
            </a:solidFill>
            <a:prstDash val="dash"/>
            <a:headEnd w="lg" len="lg"/>
            <a:tailEnd type="none" w="lg" len="lg"/>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3560279" y="3418724"/>
            <a:ext cx="0" cy="504000"/>
          </a:xfrm>
          <a:prstGeom prst="line">
            <a:avLst/>
          </a:prstGeom>
        </p:spPr>
        <p:style>
          <a:lnRef idx="1">
            <a:schemeClr val="dk1"/>
          </a:lnRef>
          <a:fillRef idx="0">
            <a:schemeClr val="dk1"/>
          </a:fillRef>
          <a:effectRef idx="0">
            <a:schemeClr val="dk1"/>
          </a:effectRef>
          <a:fontRef idx="minor">
            <a:schemeClr val="tx1"/>
          </a:fontRef>
        </p:style>
      </p:cxnSp>
      <p:cxnSp>
        <p:nvCxnSpPr>
          <p:cNvPr id="40" name="直線コネクタ 39"/>
          <p:cNvCxnSpPr/>
          <p:nvPr/>
        </p:nvCxnSpPr>
        <p:spPr>
          <a:xfrm>
            <a:off x="3560277" y="2862914"/>
            <a:ext cx="0" cy="432000"/>
          </a:xfrm>
          <a:prstGeom prst="line">
            <a:avLst/>
          </a:prstGeom>
        </p:spPr>
        <p:style>
          <a:lnRef idx="1">
            <a:schemeClr val="dk1"/>
          </a:lnRef>
          <a:fillRef idx="0">
            <a:schemeClr val="dk1"/>
          </a:fillRef>
          <a:effectRef idx="0">
            <a:schemeClr val="dk1"/>
          </a:effectRef>
          <a:fontRef idx="minor">
            <a:schemeClr val="tx1"/>
          </a:fontRef>
        </p:style>
      </p:cxnSp>
      <p:cxnSp>
        <p:nvCxnSpPr>
          <p:cNvPr id="41" name="直線矢印コネクタ 40"/>
          <p:cNvCxnSpPr/>
          <p:nvPr/>
        </p:nvCxnSpPr>
        <p:spPr>
          <a:xfrm>
            <a:off x="3288918" y="4617158"/>
            <a:ext cx="4968000" cy="0"/>
          </a:xfrm>
          <a:prstGeom prst="straightConnector1">
            <a:avLst/>
          </a:prstGeom>
          <a:ln w="254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6025339" y="3221847"/>
            <a:ext cx="922047" cy="338554"/>
          </a:xfrm>
          <a:prstGeom prst="rect">
            <a:avLst/>
          </a:prstGeom>
          <a:noFill/>
          <a:ln>
            <a:solidFill>
              <a:schemeClr val="tx1"/>
            </a:solidFill>
          </a:ln>
        </p:spPr>
        <p:txBody>
          <a:bodyPr vert="horz" wrap="none" rtlCol="0">
            <a:spAutoFit/>
          </a:bodyPr>
          <a:lstStyle/>
          <a:p>
            <a:r>
              <a:rPr lang="en-US" altLang="ja-JP" sz="1600" dirty="0"/>
              <a:t>PCR</a:t>
            </a:r>
            <a:r>
              <a:rPr lang="ja-JP" altLang="en-US" sz="1600" dirty="0"/>
              <a:t>陰性</a:t>
            </a:r>
            <a:endParaRPr kumimoji="1" lang="ja-JP" altLang="en-US" sz="1600" dirty="0"/>
          </a:p>
        </p:txBody>
      </p:sp>
      <p:cxnSp>
        <p:nvCxnSpPr>
          <p:cNvPr id="44" name="直線コネクタ 43"/>
          <p:cNvCxnSpPr/>
          <p:nvPr/>
        </p:nvCxnSpPr>
        <p:spPr>
          <a:xfrm>
            <a:off x="3560278" y="4673787"/>
            <a:ext cx="0" cy="252000"/>
          </a:xfrm>
          <a:prstGeom prst="line">
            <a:avLst/>
          </a:prstGeom>
        </p:spPr>
        <p:style>
          <a:lnRef idx="1">
            <a:schemeClr val="dk1"/>
          </a:lnRef>
          <a:fillRef idx="0">
            <a:schemeClr val="dk1"/>
          </a:fillRef>
          <a:effectRef idx="0">
            <a:schemeClr val="dk1"/>
          </a:effectRef>
          <a:fontRef idx="minor">
            <a:schemeClr val="tx1"/>
          </a:fontRef>
        </p:style>
      </p:cxnSp>
      <p:sp>
        <p:nvSpPr>
          <p:cNvPr id="45" name="テキスト ボックス 44"/>
          <p:cNvSpPr txBox="1"/>
          <p:nvPr/>
        </p:nvSpPr>
        <p:spPr>
          <a:xfrm>
            <a:off x="5156080" y="4986846"/>
            <a:ext cx="1005403" cy="338554"/>
          </a:xfrm>
          <a:prstGeom prst="rect">
            <a:avLst/>
          </a:prstGeom>
          <a:noFill/>
          <a:ln>
            <a:solidFill>
              <a:schemeClr val="tx1"/>
            </a:solidFill>
          </a:ln>
        </p:spPr>
        <p:txBody>
          <a:bodyPr vert="horz" wrap="none" rtlCol="0">
            <a:spAutoFit/>
          </a:bodyPr>
          <a:lstStyle/>
          <a:p>
            <a:r>
              <a:rPr lang="ja-JP" altLang="en-US" sz="1600" dirty="0"/>
              <a:t>抗原陰性</a:t>
            </a:r>
            <a:endParaRPr kumimoji="1" lang="ja-JP" altLang="en-US" sz="1600" dirty="0"/>
          </a:p>
        </p:txBody>
      </p:sp>
      <p:cxnSp>
        <p:nvCxnSpPr>
          <p:cNvPr id="46" name="直線矢印コネクタ 45"/>
          <p:cNvCxnSpPr/>
          <p:nvPr/>
        </p:nvCxnSpPr>
        <p:spPr>
          <a:xfrm>
            <a:off x="4093787" y="5155040"/>
            <a:ext cx="1044000" cy="0"/>
          </a:xfrm>
          <a:prstGeom prst="straightConnector1">
            <a:avLst/>
          </a:prstGeom>
          <a:ln w="254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4017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sz="4000" dirty="0">
                <a:latin typeface="Arial Unicode MS" panose="020B0604020202020204" pitchFamily="50" charset="-128"/>
                <a:ea typeface="Arial Unicode MS" panose="020B0604020202020204" pitchFamily="50" charset="-128"/>
                <a:cs typeface="Arial Unicode MS" panose="020B0604020202020204" pitchFamily="50" charset="-128"/>
              </a:rPr>
              <a:t>PCR</a:t>
            </a:r>
            <a:r>
              <a:rPr kumimoji="1" lang="ja-JP" altLang="en-US" sz="4000" dirty="0"/>
              <a:t>検査に用いる検体に関する</a:t>
            </a:r>
            <a:br>
              <a:rPr kumimoji="1" lang="en-US" altLang="ja-JP" sz="4000" dirty="0"/>
            </a:br>
            <a:r>
              <a:rPr kumimoji="1" lang="ja-JP" altLang="en-US" sz="4000" dirty="0"/>
              <a:t>定量的比較研究</a:t>
            </a:r>
          </a:p>
        </p:txBody>
      </p:sp>
      <p:sp>
        <p:nvSpPr>
          <p:cNvPr id="3" name="コンテンツ プレースホルダー 2"/>
          <p:cNvSpPr>
            <a:spLocks noGrp="1"/>
          </p:cNvSpPr>
          <p:nvPr>
            <p:ph idx="1"/>
          </p:nvPr>
        </p:nvSpPr>
        <p:spPr>
          <a:xfrm>
            <a:off x="822959" y="1845732"/>
            <a:ext cx="7543801" cy="4438527"/>
          </a:xfrm>
        </p:spPr>
        <p:txBody>
          <a:bodyPr>
            <a:normAutofit lnSpcReduction="10000"/>
          </a:bodyPr>
          <a:lstStyle/>
          <a:p>
            <a:pPr marL="268288" indent="-268288">
              <a:buFont typeface="Wingdings" panose="05000000000000000000" pitchFamily="2" charset="2"/>
              <a:buChar char="l"/>
            </a:pPr>
            <a:r>
              <a:rPr kumimoji="1" lang="en-US" altLang="ja-JP" dirty="0"/>
              <a:t>PCR</a:t>
            </a:r>
            <a:r>
              <a:rPr lang="ja-JP" altLang="en-US" dirty="0"/>
              <a:t>検査の検体としては、喀痰、鼻咽頭拭い液、口腔咽頭拭い液、唾液などが使われているが、喀痰はいつも採取できるとは限らず、鼻咽頭拭い液や口腔咽頭拭い液は採取時にくしゃみを誘発し、採取者に感染リスクが高い。鼻咽頭拭い液が標準的な検体とされている。</a:t>
            </a:r>
            <a:endParaRPr lang="en-US" altLang="ja-JP" dirty="0"/>
          </a:p>
          <a:p>
            <a:pPr marL="268288" indent="-268288">
              <a:buFont typeface="Wingdings" panose="05000000000000000000" pitchFamily="2" charset="2"/>
              <a:buChar char="l"/>
            </a:pPr>
            <a:r>
              <a:rPr kumimoji="1" lang="ja-JP" altLang="en-US" dirty="0"/>
              <a:t>最近、唾液は採取が簡単で、鼻咽頭拭い液と比べて陽性の判定結果に大きな差異がないことが分かったため、鼻咽頭拭い液に代わる検体として広く使われるようになってきた。</a:t>
            </a:r>
            <a:endParaRPr kumimoji="1" lang="en-US" altLang="ja-JP" dirty="0"/>
          </a:p>
          <a:p>
            <a:pPr marL="268288" indent="-268288">
              <a:buFont typeface="Wingdings" panose="05000000000000000000" pitchFamily="2" charset="2"/>
              <a:buChar char="l"/>
            </a:pPr>
            <a:r>
              <a:rPr lang="ja-JP" altLang="en-US" dirty="0"/>
              <a:t>しかし、唾液と鼻咽頭拭い液に含まれる新型コロナウイルスの</a:t>
            </a:r>
            <a:r>
              <a:rPr lang="en-US" altLang="ja-JP" dirty="0"/>
              <a:t>RNA</a:t>
            </a:r>
            <a:r>
              <a:rPr lang="ja-JP" altLang="en-US" dirty="0"/>
              <a:t>に関する定量的比較を行った研究がなされていなかった。</a:t>
            </a:r>
            <a:endParaRPr lang="en-US" altLang="ja-JP" dirty="0"/>
          </a:p>
          <a:p>
            <a:pPr marL="268288" indent="-268288">
              <a:buFont typeface="Wingdings" panose="05000000000000000000" pitchFamily="2" charset="2"/>
              <a:buChar char="l"/>
            </a:pPr>
            <a:r>
              <a:rPr lang="ja-JP" altLang="en-US" dirty="0"/>
              <a:t>そこで、新潟大学医歯学部顎顔面口腔外科学分野の高木律男教授とのハナ・メディテックの共同研究として、新潟県立新発田病院の新型コロナウイルス感染入院患者</a:t>
            </a:r>
            <a:r>
              <a:rPr lang="en-US" altLang="ja-JP" dirty="0"/>
              <a:t>22</a:t>
            </a:r>
            <a:r>
              <a:rPr lang="ja-JP" altLang="en-US" dirty="0"/>
              <a:t>例を対象に、鼻咽頭拭い液、唾液、舌背拭い液の中に含まれる新型コロナウイルス</a:t>
            </a:r>
            <a:r>
              <a:rPr lang="en-US" altLang="ja-JP" dirty="0"/>
              <a:t>RNA</a:t>
            </a:r>
            <a:r>
              <a:rPr lang="ja-JP" altLang="en-US" dirty="0"/>
              <a:t>量を比較した。</a:t>
            </a:r>
            <a:endParaRPr kumimoji="1" lang="en-US" altLang="ja-JP" dirty="0"/>
          </a:p>
        </p:txBody>
      </p:sp>
    </p:spTree>
    <p:extLst>
      <p:ext uri="{BB962C8B-B14F-4D97-AF65-F5344CB8AC3E}">
        <p14:creationId xmlns:p14="http://schemas.microsoft.com/office/powerpoint/2010/main" val="32988056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検体の採取法</a:t>
            </a:r>
          </a:p>
        </p:txBody>
      </p:sp>
      <p:pic>
        <p:nvPicPr>
          <p:cNvPr id="4" name="コンテンツ プレースホルダー 3"/>
          <p:cNvPicPr>
            <a:picLocks noGrp="1" noChangeAspect="1"/>
          </p:cNvPicPr>
          <p:nvPr>
            <p:ph idx="1"/>
          </p:nvPr>
        </p:nvPicPr>
        <p:blipFill>
          <a:blip r:embed="rId2"/>
          <a:stretch>
            <a:fillRect/>
          </a:stretch>
        </p:blipFill>
        <p:spPr>
          <a:xfrm>
            <a:off x="1672241" y="1846263"/>
            <a:ext cx="5843968" cy="4022725"/>
          </a:xfrm>
          <a:prstGeom prst="rect">
            <a:avLst/>
          </a:prstGeom>
        </p:spPr>
      </p:pic>
      <p:sp>
        <p:nvSpPr>
          <p:cNvPr id="3" name="テキスト ボックス 2"/>
          <p:cNvSpPr txBox="1"/>
          <p:nvPr/>
        </p:nvSpPr>
        <p:spPr>
          <a:xfrm>
            <a:off x="822960" y="3048000"/>
            <a:ext cx="877163" cy="369332"/>
          </a:xfrm>
          <a:prstGeom prst="rect">
            <a:avLst/>
          </a:prstGeom>
          <a:noFill/>
        </p:spPr>
        <p:txBody>
          <a:bodyPr wrap="none" rtlCol="0">
            <a:spAutoFit/>
          </a:bodyPr>
          <a:lstStyle/>
          <a:p>
            <a:r>
              <a:rPr kumimoji="1" lang="ja-JP" altLang="en-US" dirty="0">
                <a:solidFill>
                  <a:srgbClr val="0000FF"/>
                </a:solidFill>
              </a:rPr>
              <a:t>鼻咽頭</a:t>
            </a:r>
          </a:p>
        </p:txBody>
      </p:sp>
      <p:sp>
        <p:nvSpPr>
          <p:cNvPr id="5" name="テキスト ボックス 4"/>
          <p:cNvSpPr txBox="1"/>
          <p:nvPr/>
        </p:nvSpPr>
        <p:spPr>
          <a:xfrm>
            <a:off x="1526329" y="3380549"/>
            <a:ext cx="646331" cy="369332"/>
          </a:xfrm>
          <a:prstGeom prst="rect">
            <a:avLst/>
          </a:prstGeom>
          <a:solidFill>
            <a:schemeClr val="bg1"/>
          </a:solidFill>
        </p:spPr>
        <p:txBody>
          <a:bodyPr wrap="none" rtlCol="0">
            <a:spAutoFit/>
          </a:bodyPr>
          <a:lstStyle/>
          <a:p>
            <a:r>
              <a:rPr kumimoji="1" lang="ja-JP" altLang="en-US" dirty="0">
                <a:solidFill>
                  <a:srgbClr val="00B050"/>
                </a:solidFill>
              </a:rPr>
              <a:t>舌背</a:t>
            </a:r>
          </a:p>
        </p:txBody>
      </p:sp>
      <p:sp>
        <p:nvSpPr>
          <p:cNvPr id="6" name="テキスト ボックス 5"/>
          <p:cNvSpPr txBox="1"/>
          <p:nvPr/>
        </p:nvSpPr>
        <p:spPr>
          <a:xfrm>
            <a:off x="1488215" y="3707622"/>
            <a:ext cx="646331" cy="369332"/>
          </a:xfrm>
          <a:prstGeom prst="rect">
            <a:avLst/>
          </a:prstGeom>
          <a:solidFill>
            <a:schemeClr val="bg1"/>
          </a:solidFill>
        </p:spPr>
        <p:txBody>
          <a:bodyPr wrap="none" rtlCol="0">
            <a:spAutoFit/>
          </a:bodyPr>
          <a:lstStyle/>
          <a:p>
            <a:r>
              <a:rPr lang="ja-JP" altLang="en-US" dirty="0">
                <a:solidFill>
                  <a:srgbClr val="FF0000"/>
                </a:solidFill>
              </a:rPr>
              <a:t>唾液</a:t>
            </a:r>
            <a:endParaRPr kumimoji="1" lang="ja-JP" altLang="en-US" dirty="0">
              <a:solidFill>
                <a:srgbClr val="FF0000"/>
              </a:solidFill>
            </a:endParaRPr>
          </a:p>
        </p:txBody>
      </p:sp>
      <p:sp>
        <p:nvSpPr>
          <p:cNvPr id="7" name="テキスト ボックス 6"/>
          <p:cNvSpPr txBox="1"/>
          <p:nvPr/>
        </p:nvSpPr>
        <p:spPr>
          <a:xfrm>
            <a:off x="3626618" y="5499656"/>
            <a:ext cx="4751622" cy="369332"/>
          </a:xfrm>
          <a:prstGeom prst="rect">
            <a:avLst/>
          </a:prstGeom>
          <a:noFill/>
        </p:spPr>
        <p:txBody>
          <a:bodyPr wrap="none" rtlCol="0">
            <a:spAutoFit/>
          </a:bodyPr>
          <a:lstStyle/>
          <a:p>
            <a:r>
              <a:rPr kumimoji="1" lang="ja-JP" altLang="en-US" dirty="0">
                <a:solidFill>
                  <a:srgbClr val="00B050"/>
                </a:solidFill>
              </a:rPr>
              <a:t>舌背の採取は舌表面を綿球で数回こすり取る。</a:t>
            </a:r>
          </a:p>
        </p:txBody>
      </p:sp>
    </p:spTree>
    <p:extLst>
      <p:ext uri="{BB962C8B-B14F-4D97-AF65-F5344CB8AC3E}">
        <p14:creationId xmlns:p14="http://schemas.microsoft.com/office/powerpoint/2010/main" val="2244595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検体から</a:t>
            </a:r>
            <a:r>
              <a:rPr lang="en-US" altLang="ja-JP" dirty="0">
                <a:latin typeface="Arial Unicode MS" panose="020B0604020202020204" pitchFamily="50" charset="-128"/>
                <a:ea typeface="Arial Unicode MS" panose="020B0604020202020204" pitchFamily="50" charset="-128"/>
                <a:cs typeface="Arial Unicode MS" panose="020B0604020202020204" pitchFamily="50" charset="-128"/>
              </a:rPr>
              <a:t>RNA</a:t>
            </a:r>
            <a:r>
              <a:rPr lang="ja-JP" altLang="en-US" dirty="0" err="1"/>
              <a:t>を抽</a:t>
            </a:r>
            <a:r>
              <a:rPr lang="ja-JP" altLang="en-US" dirty="0"/>
              <a:t>出</a:t>
            </a:r>
            <a:endParaRPr kumimoji="1" lang="ja-JP" altLang="en-US" dirty="0"/>
          </a:p>
        </p:txBody>
      </p:sp>
      <p:pic>
        <p:nvPicPr>
          <p:cNvPr id="6" name="コンテンツ プレースホルダー 5"/>
          <p:cNvPicPr>
            <a:picLocks noGrp="1" noChangeAspect="1"/>
          </p:cNvPicPr>
          <p:nvPr>
            <p:ph idx="1"/>
          </p:nvPr>
        </p:nvPicPr>
        <p:blipFill rotWithShape="1">
          <a:blip r:embed="rId2">
            <a:extLst>
              <a:ext uri="{28A0092B-C50C-407E-A947-70E740481C1C}">
                <a14:useLocalDpi xmlns:a14="http://schemas.microsoft.com/office/drawing/2010/main" val="0"/>
              </a:ext>
            </a:extLst>
          </a:blip>
          <a:srcRect l="6667" t="392" r="17745" b="-392"/>
          <a:stretch/>
        </p:blipFill>
        <p:spPr>
          <a:xfrm>
            <a:off x="1550985" y="1846263"/>
            <a:ext cx="6086479" cy="4022725"/>
          </a:xfrm>
          <a:prstGeom prst="rect">
            <a:avLst/>
          </a:prstGeom>
        </p:spPr>
      </p:pic>
    </p:spTree>
    <p:extLst>
      <p:ext uri="{BB962C8B-B14F-4D97-AF65-F5344CB8AC3E}">
        <p14:creationId xmlns:p14="http://schemas.microsoft.com/office/powerpoint/2010/main" val="1130126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8351"/>
          <a:stretch>
            <a:fillRect/>
          </a:stretch>
        </p:blipFill>
        <p:spPr bwMode="auto">
          <a:xfrm>
            <a:off x="5115111" y="1112944"/>
            <a:ext cx="3459163" cy="475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39" name="Rectangle 3"/>
          <p:cNvSpPr>
            <a:spLocks noGrp="1" noChangeArrowheads="1"/>
          </p:cNvSpPr>
          <p:nvPr>
            <p:ph type="title"/>
          </p:nvPr>
        </p:nvSpPr>
        <p:spPr/>
        <p:txBody>
          <a:bodyPr/>
          <a:lstStyle/>
          <a:p>
            <a:pPr eaLnBrk="1" hangingPunct="1"/>
            <a:r>
              <a:rPr lang="en-US" altLang="ja-JP" dirty="0">
                <a:latin typeface="Arial Unicode MS" panose="020B0604020202020204" pitchFamily="50" charset="-128"/>
                <a:ea typeface="Arial Unicode MS" panose="020B0604020202020204" pitchFamily="50" charset="-128"/>
                <a:cs typeface="Arial Unicode MS" panose="020B0604020202020204" pitchFamily="50" charset="-128"/>
              </a:rPr>
              <a:t>PCR</a:t>
            </a:r>
            <a:r>
              <a:rPr lang="ja-JP" altLang="en-US" dirty="0"/>
              <a:t>の原理</a:t>
            </a:r>
          </a:p>
        </p:txBody>
      </p:sp>
      <p:sp>
        <p:nvSpPr>
          <p:cNvPr id="39940" name="Rectangle 4"/>
          <p:cNvSpPr>
            <a:spLocks noGrp="1" noChangeArrowheads="1"/>
          </p:cNvSpPr>
          <p:nvPr>
            <p:ph type="body" idx="1"/>
          </p:nvPr>
        </p:nvSpPr>
        <p:spPr/>
        <p:txBody>
          <a:bodyPr/>
          <a:lstStyle/>
          <a:p>
            <a:pPr eaLnBrk="1" hangingPunct="1">
              <a:spcBef>
                <a:spcPct val="0"/>
              </a:spcBef>
              <a:buFontTx/>
              <a:buNone/>
            </a:pPr>
            <a:r>
              <a:rPr lang="en-US" altLang="ja-JP" sz="2800" dirty="0"/>
              <a:t>Polymerase Chain Reaction</a:t>
            </a:r>
          </a:p>
          <a:p>
            <a:pPr eaLnBrk="1" hangingPunct="1">
              <a:spcBef>
                <a:spcPct val="0"/>
              </a:spcBef>
              <a:buFontTx/>
              <a:buNone/>
            </a:pPr>
            <a:endParaRPr lang="en-US" altLang="ja-JP" sz="2800" dirty="0"/>
          </a:p>
          <a:p>
            <a:pPr eaLnBrk="1" hangingPunct="1">
              <a:spcBef>
                <a:spcPct val="0"/>
              </a:spcBef>
              <a:buFontTx/>
              <a:buNone/>
            </a:pPr>
            <a:r>
              <a:rPr lang="en-US" altLang="ja-JP" sz="2800" dirty="0"/>
              <a:t>1983</a:t>
            </a:r>
            <a:r>
              <a:rPr lang="ja-JP" altLang="en-US" sz="2800" dirty="0"/>
              <a:t>年、キャリー・マリス </a:t>
            </a:r>
          </a:p>
          <a:p>
            <a:pPr eaLnBrk="1" hangingPunct="1">
              <a:spcBef>
                <a:spcPct val="0"/>
              </a:spcBef>
              <a:buFontTx/>
              <a:buNone/>
            </a:pPr>
            <a:r>
              <a:rPr lang="ja-JP" altLang="en-US" sz="2800" dirty="0"/>
              <a:t>が発明した</a:t>
            </a:r>
            <a:r>
              <a:rPr lang="en-US" altLang="ja-JP" sz="2800" dirty="0"/>
              <a:t>DNA</a:t>
            </a:r>
            <a:r>
              <a:rPr lang="ja-JP" altLang="en-US" sz="2800" dirty="0"/>
              <a:t>を酵素学</a:t>
            </a:r>
          </a:p>
          <a:p>
            <a:pPr eaLnBrk="1" hangingPunct="1">
              <a:spcBef>
                <a:spcPct val="0"/>
              </a:spcBef>
              <a:buFontTx/>
              <a:buNone/>
            </a:pPr>
            <a:r>
              <a:rPr lang="ja-JP" altLang="en-US" sz="2800" dirty="0"/>
              <a:t>的に効率よく増幅する技術。</a:t>
            </a:r>
          </a:p>
          <a:p>
            <a:pPr eaLnBrk="1" hangingPunct="1">
              <a:buFontTx/>
              <a:buNone/>
            </a:pPr>
            <a:r>
              <a:rPr lang="en-US" altLang="ja-JP" sz="2800" dirty="0"/>
              <a:t>1993</a:t>
            </a:r>
            <a:r>
              <a:rPr lang="ja-JP" altLang="en-US" sz="2800" dirty="0"/>
              <a:t>年、ノーベル化学賞</a:t>
            </a:r>
          </a:p>
          <a:p>
            <a:pPr eaLnBrk="1" hangingPunct="1">
              <a:spcBef>
                <a:spcPct val="0"/>
              </a:spcBef>
              <a:buFontTx/>
              <a:buNone/>
            </a:pPr>
            <a:r>
              <a:rPr lang="ja-JP" altLang="en-US" sz="2800" dirty="0"/>
              <a:t>受賞。</a:t>
            </a:r>
          </a:p>
        </p:txBody>
      </p:sp>
    </p:spTree>
    <p:extLst>
      <p:ext uri="{BB962C8B-B14F-4D97-AF65-F5344CB8AC3E}">
        <p14:creationId xmlns:p14="http://schemas.microsoft.com/office/powerpoint/2010/main" val="748095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リアルタイム</a:t>
            </a:r>
            <a:r>
              <a:rPr lang="en-US" altLang="ja-JP" dirty="0">
                <a:latin typeface="Arial Unicode MS" panose="020B0604020202020204" pitchFamily="50" charset="-128"/>
                <a:ea typeface="Arial Unicode MS" panose="020B0604020202020204" pitchFamily="50" charset="-128"/>
                <a:cs typeface="Arial Unicode MS" panose="020B0604020202020204" pitchFamily="50" charset="-128"/>
              </a:rPr>
              <a:t>PCR</a:t>
            </a:r>
            <a:r>
              <a:rPr lang="ja-JP" altLang="en-US" dirty="0">
                <a:latin typeface="Arial Unicode MS" panose="020B0604020202020204" pitchFamily="50" charset="-128"/>
                <a:ea typeface="Arial Unicode MS" panose="020B0604020202020204" pitchFamily="50" charset="-128"/>
                <a:cs typeface="Arial Unicode MS" panose="020B0604020202020204" pitchFamily="50" charset="-128"/>
              </a:rPr>
              <a:t>装置</a:t>
            </a:r>
            <a:endParaRPr kumimoji="1" lang="ja-JP" altLang="en-US" dirty="0"/>
          </a:p>
        </p:txBody>
      </p:sp>
      <p:pic>
        <p:nvPicPr>
          <p:cNvPr id="5" name="コンテンツ プレースホルダー 4"/>
          <p:cNvPicPr>
            <a:picLocks noGrp="1" noChangeAspect="1"/>
          </p:cNvPicPr>
          <p:nvPr>
            <p:ph idx="1"/>
          </p:nvPr>
        </p:nvPicPr>
        <p:blipFill rotWithShape="1">
          <a:blip r:embed="rId2">
            <a:extLst>
              <a:ext uri="{28A0092B-C50C-407E-A947-70E740481C1C}">
                <a14:useLocalDpi xmlns:a14="http://schemas.microsoft.com/office/drawing/2010/main" val="0"/>
              </a:ext>
            </a:extLst>
          </a:blip>
          <a:srcRect l="12353" r="3529"/>
          <a:stretch/>
        </p:blipFill>
        <p:spPr>
          <a:xfrm>
            <a:off x="1207560" y="1846263"/>
            <a:ext cx="6773330" cy="4022725"/>
          </a:xfrm>
          <a:prstGeom prst="rect">
            <a:avLst/>
          </a:prstGeom>
        </p:spPr>
      </p:pic>
    </p:spTree>
    <p:extLst>
      <p:ext uri="{BB962C8B-B14F-4D97-AF65-F5344CB8AC3E}">
        <p14:creationId xmlns:p14="http://schemas.microsoft.com/office/powerpoint/2010/main" val="13429819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無症状者の診断</a:t>
            </a:r>
          </a:p>
        </p:txBody>
      </p:sp>
      <p:pic>
        <p:nvPicPr>
          <p:cNvPr id="1026" name="Picture 2" descr="【感染状況】(1)-6新規陽性者数（無症状者）"/>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2408" y="1846263"/>
            <a:ext cx="5363633" cy="402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5141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sz="4000" dirty="0"/>
              <a:t>日本の検査数は諸外国に比べて少ない</a:t>
            </a:r>
          </a:p>
        </p:txBody>
      </p:sp>
      <p:pic>
        <p:nvPicPr>
          <p:cNvPr id="6" name="コンテンツ プレースホルダー 5"/>
          <p:cNvPicPr>
            <a:picLocks noGrp="1" noChangeAspect="1"/>
          </p:cNvPicPr>
          <p:nvPr>
            <p:ph idx="1"/>
          </p:nvPr>
        </p:nvPicPr>
        <p:blipFill>
          <a:blip r:embed="rId2"/>
          <a:stretch>
            <a:fillRect/>
          </a:stretch>
        </p:blipFill>
        <p:spPr>
          <a:xfrm>
            <a:off x="1744795" y="1846263"/>
            <a:ext cx="5698860" cy="4022725"/>
          </a:xfrm>
          <a:prstGeom prst="rect">
            <a:avLst/>
          </a:prstGeom>
        </p:spPr>
      </p:pic>
      <p:sp>
        <p:nvSpPr>
          <p:cNvPr id="4" name="コンテンツ プレースホルダー 2"/>
          <p:cNvSpPr txBox="1">
            <a:spLocks/>
          </p:cNvSpPr>
          <p:nvPr/>
        </p:nvSpPr>
        <p:spPr>
          <a:xfrm>
            <a:off x="822959" y="1890558"/>
            <a:ext cx="7543801"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endParaRPr lang="ja-JP" altLang="en-US"/>
          </a:p>
        </p:txBody>
      </p:sp>
      <p:sp>
        <p:nvSpPr>
          <p:cNvPr id="3" name="円/楕円 2"/>
          <p:cNvSpPr/>
          <p:nvPr/>
        </p:nvSpPr>
        <p:spPr>
          <a:xfrm>
            <a:off x="5620871" y="4150659"/>
            <a:ext cx="367553" cy="197225"/>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08909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新型コロナウイルス流行を収束させるための方策</a:t>
            </a:r>
            <a:endParaRPr kumimoji="1" lang="ja-JP" altLang="en-US" sz="4000" dirty="0"/>
          </a:p>
        </p:txBody>
      </p:sp>
      <p:sp>
        <p:nvSpPr>
          <p:cNvPr id="3" name="コンテンツ プレースホルダー 2"/>
          <p:cNvSpPr>
            <a:spLocks noGrp="1"/>
          </p:cNvSpPr>
          <p:nvPr>
            <p:ph idx="1"/>
          </p:nvPr>
        </p:nvSpPr>
        <p:spPr/>
        <p:txBody>
          <a:bodyPr/>
          <a:lstStyle/>
          <a:p>
            <a:pPr>
              <a:buFont typeface="Wingdings" panose="05000000000000000000" pitchFamily="2" charset="2"/>
              <a:buChar char="l"/>
            </a:pPr>
            <a:r>
              <a:rPr kumimoji="1" lang="en-US" altLang="ja-JP" dirty="0"/>
              <a:t> </a:t>
            </a:r>
            <a:r>
              <a:rPr kumimoji="1" lang="ja-JP" altLang="en-US" dirty="0"/>
              <a:t>感染予防対策の継続</a:t>
            </a:r>
            <a:endParaRPr kumimoji="1" lang="en-US" altLang="ja-JP" dirty="0"/>
          </a:p>
          <a:p>
            <a:pPr lvl="1">
              <a:buFont typeface="Wingdings" panose="05000000000000000000" pitchFamily="2" charset="2"/>
              <a:buChar char="l"/>
            </a:pPr>
            <a:r>
              <a:rPr lang="en-US" altLang="ja-JP" dirty="0"/>
              <a:t> </a:t>
            </a:r>
            <a:r>
              <a:rPr lang="ja-JP" altLang="en-US" dirty="0"/>
              <a:t>マスクの着用</a:t>
            </a:r>
            <a:endParaRPr lang="en-US" altLang="ja-JP" dirty="0"/>
          </a:p>
          <a:p>
            <a:pPr lvl="1">
              <a:buFont typeface="Wingdings" panose="05000000000000000000" pitchFamily="2" charset="2"/>
              <a:buChar char="l"/>
            </a:pPr>
            <a:r>
              <a:rPr lang="ja-JP" altLang="en-US" dirty="0"/>
              <a:t> 手洗い</a:t>
            </a:r>
            <a:r>
              <a:rPr lang="en-US" altLang="ja-JP" dirty="0"/>
              <a:t> </a:t>
            </a:r>
          </a:p>
          <a:p>
            <a:pPr lvl="1">
              <a:buFont typeface="Wingdings" panose="05000000000000000000" pitchFamily="2" charset="2"/>
              <a:buChar char="l"/>
            </a:pPr>
            <a:r>
              <a:rPr lang="ja-JP" altLang="en-US" dirty="0"/>
              <a:t> 換気をする</a:t>
            </a:r>
            <a:endParaRPr lang="en-US" altLang="ja-JP" dirty="0"/>
          </a:p>
          <a:p>
            <a:pPr lvl="1">
              <a:buFont typeface="Wingdings" panose="05000000000000000000" pitchFamily="2" charset="2"/>
              <a:buChar char="l"/>
            </a:pPr>
            <a:r>
              <a:rPr lang="ja-JP" altLang="en-US" dirty="0"/>
              <a:t> 人と人の距離をとる（</a:t>
            </a:r>
            <a:r>
              <a:rPr lang="en-US" altLang="ja-JP" dirty="0"/>
              <a:t>2 m</a:t>
            </a:r>
            <a:r>
              <a:rPr lang="ja-JP" altLang="en-US" dirty="0" err="1"/>
              <a:t>、</a:t>
            </a:r>
            <a:r>
              <a:rPr lang="ja-JP" altLang="en-US" dirty="0"/>
              <a:t>少なくとも</a:t>
            </a:r>
            <a:r>
              <a:rPr lang="en-US" altLang="ja-JP" dirty="0"/>
              <a:t>1 m</a:t>
            </a:r>
            <a:r>
              <a:rPr lang="ja-JP" altLang="en-US" dirty="0"/>
              <a:t>）</a:t>
            </a:r>
            <a:endParaRPr lang="en-US" altLang="ja-JP" dirty="0"/>
          </a:p>
          <a:p>
            <a:pPr lvl="1">
              <a:buFont typeface="Wingdings" panose="05000000000000000000" pitchFamily="2" charset="2"/>
              <a:buChar char="l"/>
            </a:pPr>
            <a:r>
              <a:rPr lang="ja-JP" altLang="en-US" dirty="0"/>
              <a:t> 集まって会話しない、など</a:t>
            </a:r>
            <a:endParaRPr lang="en-US" altLang="ja-JP" dirty="0"/>
          </a:p>
          <a:p>
            <a:pPr>
              <a:buFont typeface="Wingdings" panose="05000000000000000000" pitchFamily="2" charset="2"/>
              <a:buChar char="l"/>
            </a:pPr>
            <a:r>
              <a:rPr lang="ja-JP" altLang="en-US" dirty="0"/>
              <a:t> ワクチン接種（成人の</a:t>
            </a:r>
            <a:r>
              <a:rPr lang="en-US" altLang="ja-JP" dirty="0"/>
              <a:t>70%</a:t>
            </a:r>
            <a:r>
              <a:rPr lang="ja-JP" altLang="en-US" dirty="0"/>
              <a:t>以上）</a:t>
            </a:r>
            <a:endParaRPr lang="en-US" altLang="ja-JP" dirty="0"/>
          </a:p>
          <a:p>
            <a:pPr>
              <a:buFont typeface="Wingdings" panose="05000000000000000000" pitchFamily="2" charset="2"/>
              <a:buChar char="l"/>
            </a:pPr>
            <a:r>
              <a:rPr kumimoji="1" lang="en-US" altLang="ja-JP" dirty="0"/>
              <a:t> PCR</a:t>
            </a:r>
            <a:r>
              <a:rPr kumimoji="1" lang="ja-JP" altLang="en-US" dirty="0"/>
              <a:t>検査の大規模な拡大</a:t>
            </a:r>
            <a:endParaRPr kumimoji="1" lang="en-US" altLang="ja-JP" dirty="0"/>
          </a:p>
          <a:p>
            <a:pPr lvl="1">
              <a:buFont typeface="Wingdings" panose="05000000000000000000" pitchFamily="2" charset="2"/>
              <a:buChar char="l"/>
            </a:pPr>
            <a:r>
              <a:rPr lang="en-US" altLang="ja-JP" dirty="0"/>
              <a:t> </a:t>
            </a:r>
            <a:r>
              <a:rPr lang="ja-JP" altLang="en-US" dirty="0"/>
              <a:t>無症状感染者の診断と隔離保護は感染拡大の抑止のために必須</a:t>
            </a:r>
            <a:endParaRPr lang="en-US" altLang="ja-JP" dirty="0"/>
          </a:p>
          <a:p>
            <a:pPr lvl="1">
              <a:buFont typeface="Wingdings" panose="05000000000000000000" pitchFamily="2" charset="2"/>
              <a:buChar char="l"/>
            </a:pPr>
            <a:r>
              <a:rPr kumimoji="1" lang="en-US" altLang="ja-JP" dirty="0"/>
              <a:t> </a:t>
            </a:r>
            <a:r>
              <a:rPr lang="ja-JP" altLang="en-US" dirty="0"/>
              <a:t>検査陰性パスポートの利用</a:t>
            </a:r>
            <a:endParaRPr kumimoji="1" lang="ja-JP" altLang="en-US" dirty="0"/>
          </a:p>
        </p:txBody>
      </p:sp>
    </p:spTree>
    <p:extLst>
      <p:ext uri="{BB962C8B-B14F-4D97-AF65-F5344CB8AC3E}">
        <p14:creationId xmlns:p14="http://schemas.microsoft.com/office/powerpoint/2010/main" val="850659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4000" dirty="0"/>
              <a:t>年齢階級別にみた死亡者数の</a:t>
            </a:r>
            <a:br>
              <a:rPr lang="en-US" altLang="ja-JP" sz="4000" dirty="0"/>
            </a:br>
            <a:r>
              <a:rPr lang="ja-JP" altLang="en-US" sz="4000" dirty="0"/>
              <a:t>陽性者数に対する割合</a:t>
            </a:r>
            <a:endParaRPr kumimoji="1" lang="ja-JP" altLang="en-US" sz="4000" dirty="0"/>
          </a:p>
        </p:txBody>
      </p:sp>
      <p:pic>
        <p:nvPicPr>
          <p:cNvPr id="4" name="コンテンツ プレースホルダー 3"/>
          <p:cNvPicPr>
            <a:picLocks noGrp="1" noChangeAspect="1"/>
          </p:cNvPicPr>
          <p:nvPr>
            <p:ph idx="1"/>
          </p:nvPr>
        </p:nvPicPr>
        <p:blipFill rotWithShape="1">
          <a:blip r:embed="rId2">
            <a:extLst>
              <a:ext uri="{28A0092B-C50C-407E-A947-70E740481C1C}">
                <a14:useLocalDpi xmlns:a14="http://schemas.microsoft.com/office/drawing/2010/main" val="0"/>
              </a:ext>
            </a:extLst>
          </a:blip>
          <a:srcRect l="59880" t="44574" r="10194" b="31625"/>
          <a:stretch/>
        </p:blipFill>
        <p:spPr>
          <a:xfrm>
            <a:off x="1311140" y="2485638"/>
            <a:ext cx="6567440" cy="2938091"/>
          </a:xfrm>
          <a:prstGeom prst="rect">
            <a:avLst/>
          </a:prstGeom>
        </p:spPr>
      </p:pic>
      <p:sp>
        <p:nvSpPr>
          <p:cNvPr id="5" name="テキスト ボックス 4"/>
          <p:cNvSpPr txBox="1"/>
          <p:nvPr/>
        </p:nvSpPr>
        <p:spPr>
          <a:xfrm>
            <a:off x="5244354" y="5423729"/>
            <a:ext cx="2492990" cy="369332"/>
          </a:xfrm>
          <a:prstGeom prst="rect">
            <a:avLst/>
          </a:prstGeom>
          <a:noFill/>
        </p:spPr>
        <p:txBody>
          <a:bodyPr wrap="none" rtlCol="0">
            <a:spAutoFit/>
          </a:bodyPr>
          <a:lstStyle/>
          <a:p>
            <a:r>
              <a:rPr kumimoji="1" lang="ja-JP" altLang="en-US" dirty="0"/>
              <a:t>（厚生労働省発表資料）</a:t>
            </a:r>
          </a:p>
        </p:txBody>
      </p:sp>
    </p:spTree>
    <p:extLst>
      <p:ext uri="{BB962C8B-B14F-4D97-AF65-F5344CB8AC3E}">
        <p14:creationId xmlns:p14="http://schemas.microsoft.com/office/powerpoint/2010/main" val="4233942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世界の感染状況</a:t>
            </a:r>
          </a:p>
        </p:txBody>
      </p:sp>
      <p:pic>
        <p:nvPicPr>
          <p:cNvPr id="4" name="コンテンツ プレースホルダー 3"/>
          <p:cNvPicPr>
            <a:picLocks noGrp="1" noChangeAspect="1"/>
          </p:cNvPicPr>
          <p:nvPr>
            <p:ph idx="1"/>
          </p:nvPr>
        </p:nvPicPr>
        <p:blipFill>
          <a:blip r:embed="rId2"/>
          <a:stretch>
            <a:fillRect/>
          </a:stretch>
        </p:blipFill>
        <p:spPr>
          <a:xfrm>
            <a:off x="994225" y="2309107"/>
            <a:ext cx="7200000" cy="3097036"/>
          </a:xfrm>
          <a:prstGeom prst="rect">
            <a:avLst/>
          </a:prstGeom>
        </p:spPr>
      </p:pic>
    </p:spTree>
    <p:extLst>
      <p:ext uri="{BB962C8B-B14F-4D97-AF65-F5344CB8AC3E}">
        <p14:creationId xmlns:p14="http://schemas.microsoft.com/office/powerpoint/2010/main" val="2240424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日本の感染状況</a:t>
            </a:r>
          </a:p>
        </p:txBody>
      </p:sp>
      <p:pic>
        <p:nvPicPr>
          <p:cNvPr id="4" name="コンテンツ プレースホルダー 3"/>
          <p:cNvPicPr>
            <a:picLocks noGrp="1" noChangeAspect="1"/>
          </p:cNvPicPr>
          <p:nvPr>
            <p:ph idx="1"/>
          </p:nvPr>
        </p:nvPicPr>
        <p:blipFill>
          <a:blip r:embed="rId2"/>
          <a:stretch>
            <a:fillRect/>
          </a:stretch>
        </p:blipFill>
        <p:spPr>
          <a:xfrm>
            <a:off x="994225" y="2309107"/>
            <a:ext cx="7200000" cy="3097036"/>
          </a:xfrm>
          <a:prstGeom prst="rect">
            <a:avLst/>
          </a:prstGeom>
        </p:spPr>
      </p:pic>
    </p:spTree>
    <p:extLst>
      <p:ext uri="{BB962C8B-B14F-4D97-AF65-F5344CB8AC3E}">
        <p14:creationId xmlns:p14="http://schemas.microsoft.com/office/powerpoint/2010/main" val="764465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米国の感染状況</a:t>
            </a:r>
          </a:p>
        </p:txBody>
      </p:sp>
      <p:pic>
        <p:nvPicPr>
          <p:cNvPr id="4" name="コンテンツ プレースホルダー 3"/>
          <p:cNvPicPr>
            <a:picLocks noGrp="1" noChangeAspect="1"/>
          </p:cNvPicPr>
          <p:nvPr>
            <p:ph idx="1"/>
          </p:nvPr>
        </p:nvPicPr>
        <p:blipFill>
          <a:blip r:embed="rId2"/>
          <a:stretch>
            <a:fillRect/>
          </a:stretch>
        </p:blipFill>
        <p:spPr>
          <a:xfrm>
            <a:off x="994225" y="2309107"/>
            <a:ext cx="7200000" cy="3097036"/>
          </a:xfrm>
          <a:prstGeom prst="rect">
            <a:avLst/>
          </a:prstGeom>
        </p:spPr>
      </p:pic>
    </p:spTree>
    <p:extLst>
      <p:ext uri="{BB962C8B-B14F-4D97-AF65-F5344CB8AC3E}">
        <p14:creationId xmlns:p14="http://schemas.microsoft.com/office/powerpoint/2010/main" val="3267392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a:t>チリの感染状況</a:t>
            </a:r>
          </a:p>
        </p:txBody>
      </p:sp>
      <p:pic>
        <p:nvPicPr>
          <p:cNvPr id="5" name="コンテンツ プレースホルダー 4"/>
          <p:cNvPicPr>
            <a:picLocks noGrp="1" noChangeAspect="1"/>
          </p:cNvPicPr>
          <p:nvPr>
            <p:ph idx="1"/>
          </p:nvPr>
        </p:nvPicPr>
        <p:blipFill>
          <a:blip r:embed="rId2"/>
          <a:stretch>
            <a:fillRect/>
          </a:stretch>
        </p:blipFill>
        <p:spPr>
          <a:xfrm>
            <a:off x="994225" y="2309107"/>
            <a:ext cx="7200000" cy="3097036"/>
          </a:xfrm>
          <a:prstGeom prst="rect">
            <a:avLst/>
          </a:prstGeom>
        </p:spPr>
      </p:pic>
    </p:spTree>
    <p:extLst>
      <p:ext uri="{BB962C8B-B14F-4D97-AF65-F5344CB8AC3E}">
        <p14:creationId xmlns:p14="http://schemas.microsoft.com/office/powerpoint/2010/main" val="2773950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インドの感染状況</a:t>
            </a:r>
          </a:p>
        </p:txBody>
      </p:sp>
      <p:pic>
        <p:nvPicPr>
          <p:cNvPr id="4" name="コンテンツ プレースホルダー 3"/>
          <p:cNvPicPr>
            <a:picLocks noGrp="1" noChangeAspect="1"/>
          </p:cNvPicPr>
          <p:nvPr>
            <p:ph idx="1"/>
          </p:nvPr>
        </p:nvPicPr>
        <p:blipFill>
          <a:blip r:embed="rId2"/>
          <a:stretch>
            <a:fillRect/>
          </a:stretch>
        </p:blipFill>
        <p:spPr>
          <a:xfrm>
            <a:off x="994225" y="2309107"/>
            <a:ext cx="7200000" cy="3097036"/>
          </a:xfrm>
          <a:prstGeom prst="rect">
            <a:avLst/>
          </a:prstGeom>
        </p:spPr>
      </p:pic>
    </p:spTree>
    <p:extLst>
      <p:ext uri="{BB962C8B-B14F-4D97-AF65-F5344CB8AC3E}">
        <p14:creationId xmlns:p14="http://schemas.microsoft.com/office/powerpoint/2010/main" val="3299527203"/>
      </p:ext>
    </p:extLst>
  </p:cSld>
  <p:clrMapOvr>
    <a:masterClrMapping/>
  </p:clrMapOvr>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5795</TotalTime>
  <Words>1627</Words>
  <Application>Microsoft Office PowerPoint</Application>
  <PresentationFormat>画面に合わせる (4:3)</PresentationFormat>
  <Paragraphs>254</Paragraphs>
  <Slides>38</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38</vt:i4>
      </vt:variant>
    </vt:vector>
  </HeadingPairs>
  <TitlesOfParts>
    <vt:vector size="45" baseType="lpstr">
      <vt:lpstr>Arial Unicode MS</vt:lpstr>
      <vt:lpstr>ＭＳ Ｐゴシック</vt:lpstr>
      <vt:lpstr>Arial</vt:lpstr>
      <vt:lpstr>Calibri</vt:lpstr>
      <vt:lpstr>Calibri Light</vt:lpstr>
      <vt:lpstr>Wingdings</vt:lpstr>
      <vt:lpstr>レトロスペクト</vt:lpstr>
      <vt:lpstr>   新型コロナウイルスの検査手法について </vt:lpstr>
      <vt:lpstr>PowerPoint プレゼンテーション</vt:lpstr>
      <vt:lpstr>新型コロナウイルスとは？</vt:lpstr>
      <vt:lpstr>年齢階級別にみた死亡者数の 陽性者数に対する割合</vt:lpstr>
      <vt:lpstr>世界の感染状況</vt:lpstr>
      <vt:lpstr>日本の感染状況</vt:lpstr>
      <vt:lpstr>米国の感染状況</vt:lpstr>
      <vt:lpstr>チリの感染状況</vt:lpstr>
      <vt:lpstr>インドの感染状況</vt:lpstr>
      <vt:lpstr>世界全体の新型コロナウイルス 流行の現状</vt:lpstr>
      <vt:lpstr>再生産数</vt:lpstr>
      <vt:lpstr>東京都の感染者報告数と実効 再生産数の変化</vt:lpstr>
      <vt:lpstr>東京都の感染者報告数と実効 再生産数の変化</vt:lpstr>
      <vt:lpstr>日本の感染者数と死亡者数の推移</vt:lpstr>
      <vt:lpstr>インドの感染状況</vt:lpstr>
      <vt:lpstr>世界の感染報告後致死期間と一人当たりのGDPの関係</vt:lpstr>
      <vt:lpstr>新型コロナウイルスに対する免疫反応が起こる仕組み</vt:lpstr>
      <vt:lpstr>ワクチンの種類</vt:lpstr>
      <vt:lpstr>第Ⅲ相試験が完了したワクチン</vt:lpstr>
      <vt:lpstr>mRNAワクチンの特徴</vt:lpstr>
      <vt:lpstr>mRNAワクチンの働き</vt:lpstr>
      <vt:lpstr>ワクチンの効能を評価する　エンドポイント（終点）</vt:lpstr>
      <vt:lpstr>ファイザーワクチンの副作用</vt:lpstr>
      <vt:lpstr>コロナウイルスの変異株</vt:lpstr>
      <vt:lpstr>コロナウイルスゲノムの構造と遺伝子発現</vt:lpstr>
      <vt:lpstr>感染とは</vt:lpstr>
      <vt:lpstr>感度と特異度（定性検査の場合）</vt:lpstr>
      <vt:lpstr>新型コロナウイルスの検査</vt:lpstr>
      <vt:lpstr>PowerPoint プレゼンテーション</vt:lpstr>
      <vt:lpstr>コロナウイルス感染の自然経過 と検査結果（治癒する場合）</vt:lpstr>
      <vt:lpstr>PCR検査に用いる検体に関する 定量的比較研究</vt:lpstr>
      <vt:lpstr>検体の採取法</vt:lpstr>
      <vt:lpstr>検体からRNAを抽出</vt:lpstr>
      <vt:lpstr>PCRの原理</vt:lpstr>
      <vt:lpstr>リアルタイムPCR装置</vt:lpstr>
      <vt:lpstr>無症状者の診断</vt:lpstr>
      <vt:lpstr>日本の検査数は諸外国に比べて少ない</vt:lpstr>
      <vt:lpstr>新型コロナウイルス流行を収束させるための方策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加藤 真吾</dc:creator>
  <cp:lastModifiedBy>矢澤 健司</cp:lastModifiedBy>
  <cp:revision>146</cp:revision>
  <cp:lastPrinted>2021-02-02T02:09:55Z</cp:lastPrinted>
  <dcterms:created xsi:type="dcterms:W3CDTF">2020-12-01T06:45:17Z</dcterms:created>
  <dcterms:modified xsi:type="dcterms:W3CDTF">2021-04-04T03:25:57Z</dcterms:modified>
</cp:coreProperties>
</file>