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4" r:id="rId1"/>
  </p:sldMasterIdLst>
  <p:notesMasterIdLst>
    <p:notesMasterId r:id="rId44"/>
  </p:notesMasterIdLst>
  <p:sldIdLst>
    <p:sldId id="256" r:id="rId2"/>
    <p:sldId id="377" r:id="rId3"/>
    <p:sldId id="378" r:id="rId4"/>
    <p:sldId id="376" r:id="rId5"/>
    <p:sldId id="379" r:id="rId6"/>
    <p:sldId id="380" r:id="rId7"/>
    <p:sldId id="381" r:id="rId8"/>
    <p:sldId id="397" r:id="rId9"/>
    <p:sldId id="402" r:id="rId10"/>
    <p:sldId id="413" r:id="rId11"/>
    <p:sldId id="411" r:id="rId12"/>
    <p:sldId id="414" r:id="rId13"/>
    <p:sldId id="403" r:id="rId14"/>
    <p:sldId id="415" r:id="rId15"/>
    <p:sldId id="404" r:id="rId16"/>
    <p:sldId id="416" r:id="rId17"/>
    <p:sldId id="406" r:id="rId18"/>
    <p:sldId id="417" r:id="rId19"/>
    <p:sldId id="418" r:id="rId20"/>
    <p:sldId id="419" r:id="rId21"/>
    <p:sldId id="407" r:id="rId22"/>
    <p:sldId id="420" r:id="rId23"/>
    <p:sldId id="405" r:id="rId24"/>
    <p:sldId id="421" r:id="rId25"/>
    <p:sldId id="422" r:id="rId26"/>
    <p:sldId id="423" r:id="rId27"/>
    <p:sldId id="424" r:id="rId28"/>
    <p:sldId id="382" r:id="rId29"/>
    <p:sldId id="410" r:id="rId30"/>
    <p:sldId id="384" r:id="rId31"/>
    <p:sldId id="385" r:id="rId32"/>
    <p:sldId id="386" r:id="rId33"/>
    <p:sldId id="387" r:id="rId34"/>
    <p:sldId id="388" r:id="rId35"/>
    <p:sldId id="389" r:id="rId36"/>
    <p:sldId id="412" r:id="rId37"/>
    <p:sldId id="391" r:id="rId38"/>
    <p:sldId id="392" r:id="rId39"/>
    <p:sldId id="393" r:id="rId40"/>
    <p:sldId id="394" r:id="rId41"/>
    <p:sldId id="395" r:id="rId42"/>
    <p:sldId id="408" r:id="rId43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75AC29-F998-4ADD-BC8E-D8E921EDE78E}" type="datetimeFigureOut">
              <a:rPr kumimoji="1" lang="ja-JP" altLang="en-US" smtClean="0"/>
              <a:pPr/>
              <a:t>2015/10/7</a:t>
            </a:fld>
            <a:endParaRPr kumimoji="1"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D29D16-9F25-49C3-8A28-40391FE906EB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D29D16-9F25-49C3-8A28-40391FE906EB}" type="slidenum">
              <a:rPr kumimoji="1" lang="ja-JP" altLang="en-US" smtClean="0"/>
              <a:pPr/>
              <a:t>13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D29D16-9F25-49C3-8A28-40391FE906EB}" type="slidenum">
              <a:rPr kumimoji="1" lang="ja-JP" altLang="en-US" smtClean="0"/>
              <a:pPr/>
              <a:t>21</a:t>
            </a:fld>
            <a:endParaRPr kumimoji="1" lang="ja-JP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204C4-5A35-4EB4-A7B4-D1F8C2CF4DD5}" type="datetimeFigureOut">
              <a:rPr kumimoji="1" lang="ja-JP" altLang="en-US" smtClean="0"/>
              <a:pPr/>
              <a:t>2015/10/7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0F110-DEFB-46D6-82BC-E29F4B061699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204C4-5A35-4EB4-A7B4-D1F8C2CF4DD5}" type="datetimeFigureOut">
              <a:rPr kumimoji="1" lang="ja-JP" altLang="en-US" smtClean="0"/>
              <a:pPr/>
              <a:t>2015/10/7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0F110-DEFB-46D6-82BC-E29F4B061699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204C4-5A35-4EB4-A7B4-D1F8C2CF4DD5}" type="datetimeFigureOut">
              <a:rPr kumimoji="1" lang="ja-JP" altLang="en-US" smtClean="0"/>
              <a:pPr/>
              <a:t>2015/10/7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0F110-DEFB-46D6-82BC-E29F4B061699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204C4-5A35-4EB4-A7B4-D1F8C2CF4DD5}" type="datetimeFigureOut">
              <a:rPr kumimoji="1" lang="ja-JP" altLang="en-US" smtClean="0"/>
              <a:pPr/>
              <a:t>2015/10/7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0F110-DEFB-46D6-82BC-E29F4B061699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204C4-5A35-4EB4-A7B4-D1F8C2CF4DD5}" type="datetimeFigureOut">
              <a:rPr kumimoji="1" lang="ja-JP" altLang="en-US" smtClean="0"/>
              <a:pPr/>
              <a:t>2015/10/7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0F110-DEFB-46D6-82BC-E29F4B061699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204C4-5A35-4EB4-A7B4-D1F8C2CF4DD5}" type="datetimeFigureOut">
              <a:rPr kumimoji="1" lang="ja-JP" altLang="en-US" smtClean="0"/>
              <a:pPr/>
              <a:t>2015/10/7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0F110-DEFB-46D6-82BC-E29F4B061699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204C4-5A35-4EB4-A7B4-D1F8C2CF4DD5}" type="datetimeFigureOut">
              <a:rPr kumimoji="1" lang="ja-JP" altLang="en-US" smtClean="0"/>
              <a:pPr/>
              <a:t>2015/10/7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0F110-DEFB-46D6-82BC-E29F4B061699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204C4-5A35-4EB4-A7B4-D1F8C2CF4DD5}" type="datetimeFigureOut">
              <a:rPr kumimoji="1" lang="ja-JP" altLang="en-US" smtClean="0"/>
              <a:pPr/>
              <a:t>2015/10/7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0F110-DEFB-46D6-82BC-E29F4B061699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204C4-5A35-4EB4-A7B4-D1F8C2CF4DD5}" type="datetimeFigureOut">
              <a:rPr kumimoji="1" lang="ja-JP" altLang="en-US" smtClean="0"/>
              <a:pPr/>
              <a:t>2015/10/7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0F110-DEFB-46D6-82BC-E29F4B061699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204C4-5A35-4EB4-A7B4-D1F8C2CF4DD5}" type="datetimeFigureOut">
              <a:rPr kumimoji="1" lang="ja-JP" altLang="en-US" smtClean="0"/>
              <a:pPr/>
              <a:t>2015/10/7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0F110-DEFB-46D6-82BC-E29F4B061699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204C4-5A35-4EB4-A7B4-D1F8C2CF4DD5}" type="datetimeFigureOut">
              <a:rPr kumimoji="1" lang="ja-JP" altLang="en-US" smtClean="0"/>
              <a:pPr/>
              <a:t>2015/10/7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0F110-DEFB-46D6-82BC-E29F4B061699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7204C4-5A35-4EB4-A7B4-D1F8C2CF4DD5}" type="datetimeFigureOut">
              <a:rPr kumimoji="1" lang="ja-JP" altLang="en-US" smtClean="0"/>
              <a:pPr/>
              <a:t>2015/10/7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00F110-DEFB-46D6-82BC-E29F4B061699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\\CAPT-SRV01\Jca\520&#12300;&#33337;&#38263;&#23376;&#20379;&#36948;&#12395;&#28023;&#12392;&#33337;&#12434;&#35486;&#12427;&#12301;&#35611;&#28436;&#20250;&#20107;&#26989;&#38306;&#20418;\&#28023;&#12398;&#26085;&#12452;&#12505;&#12531;&#12488;2015&#65288;&#26085;&#26412;&#36001;&#22243;&#65289;\2015_JUL_25\201507%20EVENT\JKAIUN0102R.wmv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\\CAPT-SRV01\Jca\520&#12300;&#33337;&#38263;&#23376;&#20379;&#36948;&#12395;&#28023;&#12392;&#33337;&#12434;&#35486;&#12427;&#12301;&#35611;&#28436;&#20250;&#20107;&#26989;&#38306;&#20418;\&#28023;&#12398;&#26085;&#12452;&#12505;&#12531;&#12488;2015&#65288;&#26085;&#26412;&#36001;&#22243;&#65289;\2015_JUL_25\201507%20EVENT\JKAIUN0101.wmv" TargetMode="Externa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\\CAPT-SRV01\Jca\520&#12300;&#33337;&#38263;&#23376;&#20379;&#36948;&#12395;&#28023;&#12392;&#33337;&#12434;&#35486;&#12427;&#12301;&#35611;&#28436;&#20250;&#20107;&#26989;&#38306;&#20418;\&#28023;&#12398;&#26085;&#12452;&#12505;&#12531;&#12488;2015&#65288;&#26085;&#26412;&#36001;&#22243;&#65289;\2015_JUL_25\201507%20EVENT\canal_R.wmv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F:\講演用写真集\20140315_15334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" y="18288"/>
            <a:ext cx="9119616" cy="6839712"/>
          </a:xfrm>
          <a:prstGeom prst="rect">
            <a:avLst/>
          </a:prstGeom>
          <a:noFill/>
        </p:spPr>
      </p:pic>
      <p:sp>
        <p:nvSpPr>
          <p:cNvPr id="4" name="サブタイトル 3"/>
          <p:cNvSpPr>
            <a:spLocks noGrp="1"/>
          </p:cNvSpPr>
          <p:nvPr>
            <p:ph type="subTitle" idx="1"/>
          </p:nvPr>
        </p:nvSpPr>
        <p:spPr>
          <a:xfrm>
            <a:off x="4499992" y="5301208"/>
            <a:ext cx="4644008" cy="1270992"/>
          </a:xfrm>
        </p:spPr>
        <p:txBody>
          <a:bodyPr>
            <a:normAutofit lnSpcReduction="10000"/>
          </a:bodyPr>
          <a:lstStyle/>
          <a:p>
            <a:r>
              <a:rPr lang="ja-JP" altLang="en-US" sz="2400" dirty="0" smtClean="0">
                <a:solidFill>
                  <a:schemeClr val="bg1"/>
                </a:solidFill>
              </a:rPr>
              <a:t>一般社団法人 </a:t>
            </a:r>
            <a:r>
              <a:rPr kumimoji="1" lang="ja-JP" altLang="en-US" sz="2400" dirty="0" smtClean="0">
                <a:solidFill>
                  <a:schemeClr val="bg1"/>
                </a:solidFill>
              </a:rPr>
              <a:t>日本船長協会</a:t>
            </a:r>
            <a:endParaRPr kumimoji="1" lang="en-US" altLang="ja-JP" sz="2400" dirty="0" smtClean="0">
              <a:solidFill>
                <a:schemeClr val="bg1"/>
              </a:solidFill>
            </a:endParaRPr>
          </a:p>
          <a:p>
            <a:r>
              <a:rPr lang="ja-JP" altLang="en-US" sz="2400" dirty="0" smtClean="0">
                <a:solidFill>
                  <a:schemeClr val="bg1"/>
                </a:solidFill>
              </a:rPr>
              <a:t>日本財団助成プログラム</a:t>
            </a:r>
            <a:endParaRPr lang="en-US" altLang="ja-JP" sz="2400" dirty="0" smtClean="0">
              <a:solidFill>
                <a:schemeClr val="bg1"/>
              </a:solidFill>
            </a:endParaRPr>
          </a:p>
          <a:p>
            <a:r>
              <a:rPr lang="ja-JP" altLang="en-US" sz="2400" dirty="0" smtClean="0">
                <a:solidFill>
                  <a:schemeClr val="bg1"/>
                </a:solidFill>
              </a:rPr>
              <a:t>協力：  株式会社 ＭＯＬマリン</a:t>
            </a:r>
            <a:endParaRPr lang="en-US" altLang="ja-JP" sz="2400" dirty="0" smtClean="0">
              <a:solidFill>
                <a:schemeClr val="bg1"/>
              </a:solidFill>
            </a:endParaRPr>
          </a:p>
          <a:p>
            <a:endParaRPr kumimoji="1" lang="en-US" altLang="ja-JP" sz="2400" dirty="0" smtClean="0">
              <a:solidFill>
                <a:schemeClr val="bg1"/>
              </a:solidFill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755576" y="2132856"/>
            <a:ext cx="7776864" cy="160043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ja-JP" altLang="en-US" sz="54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子供たちに海と船を語る</a:t>
            </a:r>
            <a:endParaRPr lang="en-US" altLang="ja-JP" sz="5400" b="1" cap="none" spc="0" dirty="0" smtClean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  <a:p>
            <a:pPr algn="ctr"/>
            <a:r>
              <a:rPr lang="ja-JP" altLang="en-US" sz="44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海の日イベント</a:t>
            </a:r>
            <a:endParaRPr lang="en-US" altLang="ja-JP" sz="4400" b="1" cap="none" spc="0" dirty="0" smtClean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pic>
        <p:nvPicPr>
          <p:cNvPr id="2048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5589240"/>
            <a:ext cx="1828800" cy="93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1475656" y="980728"/>
            <a:ext cx="590465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6000" dirty="0" smtClean="0">
                <a:latin typeface="AR黒丸ＰＯＰ体H" pitchFamily="49" charset="-128"/>
                <a:ea typeface="AR黒丸ＰＯＰ体H" pitchFamily="49" charset="-128"/>
              </a:rPr>
              <a:t>タンカー</a:t>
            </a:r>
            <a:endParaRPr lang="en-US" altLang="ja-JP" sz="6000" dirty="0" smtClean="0">
              <a:latin typeface="AR黒丸ＰＯＰ体H" pitchFamily="49" charset="-128"/>
              <a:ea typeface="AR黒丸ＰＯＰ体H" pitchFamily="49" charset="-128"/>
            </a:endParaRPr>
          </a:p>
          <a:p>
            <a:pPr algn="ctr"/>
            <a:r>
              <a:rPr lang="ja-JP" altLang="en-US" sz="6000" dirty="0" smtClean="0">
                <a:latin typeface="AR黒丸ＰＯＰ体H" pitchFamily="49" charset="-128"/>
                <a:ea typeface="AR黒丸ＰＯＰ体H" pitchFamily="49" charset="-128"/>
              </a:rPr>
              <a:t>（油送船）</a:t>
            </a:r>
            <a:endParaRPr lang="en-US" altLang="ja-JP" sz="6000" dirty="0" smtClean="0">
              <a:latin typeface="AR黒丸ＰＯＰ体H" pitchFamily="49" charset="-128"/>
              <a:ea typeface="AR黒丸ＰＯＰ体H" pitchFamily="49" charset="-128"/>
            </a:endParaRPr>
          </a:p>
          <a:p>
            <a:endParaRPr kumimoji="1" lang="ja-JP" altLang="en-US" dirty="0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1475656" y="3429000"/>
            <a:ext cx="61206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dirty="0" smtClean="0">
                <a:latin typeface="AR PＰＯＰ５H" pitchFamily="50" charset="-128"/>
                <a:ea typeface="AR PＰＯＰ５H" pitchFamily="50" charset="-128"/>
              </a:rPr>
              <a:t>タンカーは、原油という石油やガソリンの原料になる油を運びます。原油以外の油やアルコールなどの薬品も運びます。</a:t>
            </a:r>
            <a:endParaRPr kumimoji="1" lang="ja-JP" altLang="en-US" sz="3600" dirty="0">
              <a:latin typeface="AR PＰＯＰ５H" pitchFamily="50" charset="-128"/>
              <a:ea typeface="AR PＰＯＰ５H" pitchFamily="50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jomuriji-m.CAPTAIN2\AppData\Local\Microsoft\Windows\Temporary Internet Files\Content.IE5\M275QEK4\Cape size bulker Azul Sinfoni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2591"/>
            <a:ext cx="9144000" cy="66728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1475656" y="1268760"/>
            <a:ext cx="590465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6000" dirty="0" smtClean="0">
                <a:latin typeface="AR黒丸ＰＯＰ体H" pitchFamily="49" charset="-128"/>
                <a:ea typeface="AR黒丸ＰＯＰ体H" pitchFamily="49" charset="-128"/>
              </a:rPr>
              <a:t>バルカー</a:t>
            </a:r>
            <a:endParaRPr lang="en-US" altLang="ja-JP" sz="6000" dirty="0" smtClean="0">
              <a:latin typeface="AR黒丸ＰＯＰ体H" pitchFamily="49" charset="-128"/>
              <a:ea typeface="AR黒丸ＰＯＰ体H" pitchFamily="49" charset="-128"/>
            </a:endParaRPr>
          </a:p>
          <a:p>
            <a:pPr algn="ctr"/>
            <a:r>
              <a:rPr lang="ja-JP" altLang="en-US" sz="6000" dirty="0" smtClean="0">
                <a:latin typeface="AR黒丸ＰＯＰ体H" pitchFamily="49" charset="-128"/>
                <a:ea typeface="AR黒丸ＰＯＰ体H" pitchFamily="49" charset="-128"/>
              </a:rPr>
              <a:t>（ばら積み船）</a:t>
            </a:r>
            <a:endParaRPr lang="en-US" altLang="ja-JP" sz="6000" dirty="0" smtClean="0">
              <a:latin typeface="AR黒丸ＰＯＰ体H" pitchFamily="49" charset="-128"/>
              <a:ea typeface="AR黒丸ＰＯＰ体H" pitchFamily="49" charset="-128"/>
            </a:endParaRPr>
          </a:p>
          <a:p>
            <a:endParaRPr kumimoji="1" lang="ja-JP" altLang="en-US" dirty="0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1547664" y="3501008"/>
            <a:ext cx="61206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600" dirty="0" smtClean="0">
                <a:latin typeface="AR PＰＯＰ５H" pitchFamily="50" charset="-128"/>
                <a:ea typeface="AR PＰＯＰ５H" pitchFamily="50" charset="-128"/>
              </a:rPr>
              <a:t>バルカー</a:t>
            </a:r>
            <a:r>
              <a:rPr kumimoji="1" lang="ja-JP" altLang="en-US" sz="3600" dirty="0" smtClean="0">
                <a:latin typeface="AR PＰＯＰ５H" pitchFamily="50" charset="-128"/>
                <a:ea typeface="AR PＰＯＰ５H" pitchFamily="50" charset="-128"/>
              </a:rPr>
              <a:t>は、鉄鉱石や石炭といった原料や、小麦などの穀物も運びます。</a:t>
            </a:r>
            <a:endParaRPr kumimoji="1" lang="ja-JP" altLang="en-US" sz="3600" dirty="0">
              <a:latin typeface="AR PＰＯＰ５H" pitchFamily="50" charset="-128"/>
              <a:ea typeface="AR PＰＯＰ５H" pitchFamily="50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540568" y="188640"/>
            <a:ext cx="9995438" cy="6492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1475656" y="1268760"/>
            <a:ext cx="5904656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6000" dirty="0" smtClean="0">
                <a:latin typeface="AR黒丸ＰＯＰ体H" pitchFamily="49" charset="-128"/>
                <a:ea typeface="AR黒丸ＰＯＰ体H" pitchFamily="49" charset="-128"/>
              </a:rPr>
              <a:t>液化ガス運搬船</a:t>
            </a:r>
            <a:endParaRPr lang="en-US" altLang="ja-JP" sz="6000" dirty="0" smtClean="0">
              <a:latin typeface="AR黒丸ＰＯＰ体H" pitchFamily="49" charset="-128"/>
              <a:ea typeface="AR黒丸ＰＯＰ体H" pitchFamily="49" charset="-128"/>
            </a:endParaRPr>
          </a:p>
          <a:p>
            <a:endParaRPr kumimoji="1" lang="ja-JP" altLang="en-US" dirty="0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1547664" y="2924944"/>
            <a:ext cx="61206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600" dirty="0" smtClean="0">
                <a:latin typeface="AR PＰＯＰ５H" pitchFamily="50" charset="-128"/>
                <a:ea typeface="AR PＰＯＰ５H" pitchFamily="50" charset="-128"/>
              </a:rPr>
              <a:t>LNG</a:t>
            </a:r>
            <a:r>
              <a:rPr lang="ja-JP" altLang="en-US" sz="3600" dirty="0" smtClean="0">
                <a:latin typeface="AR PＰＯＰ５H" pitchFamily="50" charset="-128"/>
                <a:ea typeface="AR PＰＯＰ５H" pitchFamily="50" charset="-128"/>
              </a:rPr>
              <a:t>や</a:t>
            </a:r>
            <a:r>
              <a:rPr lang="en-US" altLang="ja-JP" sz="3600" dirty="0" smtClean="0">
                <a:latin typeface="AR PＰＯＰ５H" pitchFamily="50" charset="-128"/>
                <a:ea typeface="AR PＰＯＰ５H" pitchFamily="50" charset="-128"/>
              </a:rPr>
              <a:t>LPG</a:t>
            </a:r>
            <a:r>
              <a:rPr lang="ja-JP" altLang="en-US" sz="3600" dirty="0" smtClean="0">
                <a:latin typeface="AR PＰＯＰ５H" pitchFamily="50" charset="-128"/>
                <a:ea typeface="AR PＰＯＰ５H" pitchFamily="50" charset="-128"/>
              </a:rPr>
              <a:t>と呼ばれるガスを</a:t>
            </a:r>
            <a:r>
              <a:rPr kumimoji="1" lang="ja-JP" altLang="en-US" sz="3600" dirty="0" smtClean="0">
                <a:latin typeface="AR PＰＯＰ５H" pitchFamily="50" charset="-128"/>
                <a:ea typeface="AR PＰＯＰ５H" pitchFamily="50" charset="-128"/>
              </a:rPr>
              <a:t>、超低温で液化して輸送します。</a:t>
            </a:r>
            <a:endParaRPr kumimoji="1" lang="en-US" altLang="ja-JP" sz="3600" dirty="0" smtClean="0">
              <a:latin typeface="AR PＰＯＰ５H" pitchFamily="50" charset="-128"/>
              <a:ea typeface="AR PＰＯＰ５H" pitchFamily="50" charset="-128"/>
            </a:endParaRPr>
          </a:p>
          <a:p>
            <a:r>
              <a:rPr lang="ja-JP" altLang="en-US" sz="3600" dirty="0" smtClean="0">
                <a:latin typeface="AR PＰＯＰ５H" pitchFamily="50" charset="-128"/>
                <a:ea typeface="AR PＰＯＰ５H" pitchFamily="50" charset="-128"/>
              </a:rPr>
              <a:t>皆さんの家庭で使っているガスも船で運ばれてきます。</a:t>
            </a:r>
            <a:endParaRPr kumimoji="1" lang="ja-JP" altLang="en-US" sz="3600" dirty="0">
              <a:latin typeface="AR PＰＯＰ５H" pitchFamily="50" charset="-128"/>
              <a:ea typeface="AR PＰＯＰ５H" pitchFamily="50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6" name="Picture 2" descr="C:\Users\jomuriji-m\AppData\Local\Microsoft\Windows\Temporary Internet Files\Content.IE5\PV4TKJO8\Car Carrier Emerald Ac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74904"/>
            <a:ext cx="9144000" cy="61081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1475656" y="1268760"/>
            <a:ext cx="5904656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6000" dirty="0" smtClean="0">
                <a:latin typeface="AR黒丸ＰＯＰ体H" pitchFamily="49" charset="-128"/>
                <a:ea typeface="AR黒丸ＰＯＰ体H" pitchFamily="49" charset="-128"/>
              </a:rPr>
              <a:t>自動車運搬船</a:t>
            </a:r>
            <a:endParaRPr lang="en-US" altLang="ja-JP" sz="6000" dirty="0" smtClean="0">
              <a:latin typeface="AR黒丸ＰＯＰ体H" pitchFamily="49" charset="-128"/>
              <a:ea typeface="AR黒丸ＰＯＰ体H" pitchFamily="49" charset="-128"/>
            </a:endParaRPr>
          </a:p>
          <a:p>
            <a:endParaRPr kumimoji="1" lang="ja-JP" altLang="en-US" dirty="0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1547664" y="3501008"/>
            <a:ext cx="61206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600" dirty="0" smtClean="0">
                <a:latin typeface="AR PＰＯＰ５H" pitchFamily="50" charset="-128"/>
                <a:ea typeface="AR PＰＯＰ５H" pitchFamily="50" charset="-128"/>
              </a:rPr>
              <a:t>自動車船は日本で作った自動車を</a:t>
            </a:r>
            <a:r>
              <a:rPr kumimoji="1" lang="ja-JP" altLang="en-US" sz="3600" dirty="0" smtClean="0">
                <a:latin typeface="AR PＰＯＰ５H" pitchFamily="50" charset="-128"/>
                <a:ea typeface="AR PＰＯＰ５H" pitchFamily="50" charset="-128"/>
              </a:rPr>
              <a:t>、輸送します。大きな駐車場のような船です。</a:t>
            </a:r>
            <a:endParaRPr kumimoji="1" lang="ja-JP" altLang="en-US" sz="3600" dirty="0">
              <a:latin typeface="AR PＰＯＰ５H" pitchFamily="50" charset="-128"/>
              <a:ea typeface="AR PＰＯＰ５H" pitchFamily="50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548680"/>
            <a:ext cx="8885237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1475656" y="1268760"/>
            <a:ext cx="5904656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6000" dirty="0" smtClean="0">
                <a:latin typeface="AR黒丸ＰＯＰ体H" pitchFamily="49" charset="-128"/>
                <a:ea typeface="AR黒丸ＰＯＰ体H" pitchFamily="49" charset="-128"/>
              </a:rPr>
              <a:t>コンテナ船</a:t>
            </a:r>
            <a:endParaRPr lang="en-US" altLang="ja-JP" sz="6000" dirty="0" smtClean="0">
              <a:latin typeface="AR黒丸ＰＯＰ体H" pitchFamily="49" charset="-128"/>
              <a:ea typeface="AR黒丸ＰＯＰ体H" pitchFamily="49" charset="-128"/>
            </a:endParaRPr>
          </a:p>
          <a:p>
            <a:endParaRPr kumimoji="1" lang="ja-JP" altLang="en-US" dirty="0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1547664" y="3140968"/>
            <a:ext cx="61206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dirty="0" smtClean="0">
                <a:latin typeface="AR PＰＯＰ５H" pitchFamily="50" charset="-128"/>
                <a:ea typeface="AR PＰＯＰ５H" pitchFamily="50" charset="-128"/>
              </a:rPr>
              <a:t>同じ大きさの箱（コンテナ）に荷物を詰めて運搬します。</a:t>
            </a:r>
            <a:endParaRPr kumimoji="1" lang="en-US" altLang="ja-JP" sz="3600" dirty="0" smtClean="0">
              <a:latin typeface="AR PＰＯＰ５H" pitchFamily="50" charset="-128"/>
              <a:ea typeface="AR PＰＯＰ５H" pitchFamily="50" charset="-128"/>
            </a:endParaRPr>
          </a:p>
          <a:p>
            <a:r>
              <a:rPr lang="ja-JP" altLang="en-US" sz="3600" dirty="0" smtClean="0">
                <a:latin typeface="AR PＰＯＰ５H" pitchFamily="50" charset="-128"/>
                <a:ea typeface="AR PＰＯＰ５H" pitchFamily="50" charset="-128"/>
              </a:rPr>
              <a:t>ガントリークレーンで船に積みます。</a:t>
            </a:r>
            <a:endParaRPr kumimoji="1" lang="ja-JP" altLang="en-US" sz="3600" dirty="0">
              <a:latin typeface="AR PＰＯＰ５H" pitchFamily="50" charset="-128"/>
              <a:ea typeface="AR PＰＯＰ５H" pitchFamily="50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AutoShape 2" descr="https://www.mol-global.com/molg/main_portal/mol_items/clipart/img/thumbnail/gantry_crane01.gif"/>
          <p:cNvSpPr>
            <a:spLocks noChangeAspect="1" noChangeArrowheads="1"/>
          </p:cNvSpPr>
          <p:nvPr/>
        </p:nvSpPr>
        <p:spPr bwMode="auto">
          <a:xfrm>
            <a:off x="63500" y="-136525"/>
            <a:ext cx="1143000" cy="7429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103428" name="AutoShape 4" descr="https://www.mol-global.com/molg/main_portal/mol_items/clipart/img/thumbnail/gantry_crane01.gif"/>
          <p:cNvSpPr>
            <a:spLocks noChangeAspect="1" noChangeArrowheads="1"/>
          </p:cNvSpPr>
          <p:nvPr/>
        </p:nvSpPr>
        <p:spPr bwMode="auto">
          <a:xfrm>
            <a:off x="63500" y="-136525"/>
            <a:ext cx="1143000" cy="7429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103430" name="AutoShape 6" descr="https://www.mol-global.com/molg/main_portal/mol_items/clipart/img/gif/gantry_crane01.gif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103432" name="AutoShape 8" descr="https://www.mol-global.com/molg/main_portal/mol_items/clipart/img/gif/gantry_crane01.gif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103434" name="AutoShape 10" descr="https://www.mol-global.com/molg/main_portal/mol_items/clipart/img/gif/gantry_crane01.gif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pic>
        <p:nvPicPr>
          <p:cNvPr id="103436" name="Picture 12" descr="https://upload.wikimedia.org/wikipedia/ja/8/83/Gantry_cran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60648"/>
            <a:ext cx="6096000" cy="4572000"/>
          </a:xfrm>
          <a:prstGeom prst="rect">
            <a:avLst/>
          </a:prstGeom>
          <a:noFill/>
        </p:spPr>
      </p:pic>
      <p:pic>
        <p:nvPicPr>
          <p:cNvPr id="103440" name="Picture 16" descr="クリックすると新しいウィンドウで開きます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176" y="2780928"/>
            <a:ext cx="2579465" cy="3886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827584" y="1772816"/>
            <a:ext cx="770485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4400" dirty="0" smtClean="0">
                <a:latin typeface="AR P明朝体U" pitchFamily="50" charset="-128"/>
                <a:ea typeface="AR P明朝体U" pitchFamily="50" charset="-128"/>
              </a:rPr>
              <a:t>２０１５年は、国際海事機関</a:t>
            </a:r>
            <a:endParaRPr lang="en-US" altLang="ja-JP" sz="4400" dirty="0" smtClean="0">
              <a:latin typeface="AR P明朝体U" pitchFamily="50" charset="-128"/>
              <a:ea typeface="AR P明朝体U" pitchFamily="50" charset="-128"/>
            </a:endParaRPr>
          </a:p>
          <a:p>
            <a:pPr algn="ctr"/>
            <a:r>
              <a:rPr lang="ja-JP" altLang="en-US" sz="4400" dirty="0" smtClean="0">
                <a:latin typeface="AR P明朝体U" pitchFamily="50" charset="-128"/>
                <a:ea typeface="AR P明朝体U" pitchFamily="50" charset="-128"/>
              </a:rPr>
              <a:t>（ＩＭＯ） ワールド・マリタイム・デー・パラレルイベントが</a:t>
            </a:r>
            <a:endParaRPr lang="en-US" altLang="ja-JP" sz="4400" dirty="0" smtClean="0">
              <a:latin typeface="AR P明朝体U" pitchFamily="50" charset="-128"/>
              <a:ea typeface="AR P明朝体U" pitchFamily="50" charset="-128"/>
            </a:endParaRPr>
          </a:p>
          <a:p>
            <a:pPr algn="ctr"/>
            <a:r>
              <a:rPr lang="ja-JP" altLang="en-US" sz="4400" dirty="0" smtClean="0">
                <a:latin typeface="AR P明朝体U" pitchFamily="50" charset="-128"/>
                <a:ea typeface="AR P明朝体U" pitchFamily="50" charset="-128"/>
              </a:rPr>
              <a:t>日本で開催される年です。</a:t>
            </a:r>
            <a:endParaRPr kumimoji="1" lang="ja-JP" altLang="en-US" sz="4400" dirty="0">
              <a:latin typeface="AR P明朝体U" pitchFamily="50" charset="-128"/>
              <a:ea typeface="AR P明朝体U" pitchFamily="50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AutoShape 2" descr="https://www.mol-global.com/molg/main_portal/mol_items/clipart/img/thumbnail/gantry_crane01.gif"/>
          <p:cNvSpPr>
            <a:spLocks noChangeAspect="1" noChangeArrowheads="1"/>
          </p:cNvSpPr>
          <p:nvPr/>
        </p:nvSpPr>
        <p:spPr bwMode="auto">
          <a:xfrm>
            <a:off x="63500" y="-136525"/>
            <a:ext cx="1143000" cy="7429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103428" name="AutoShape 4" descr="https://www.mol-global.com/molg/main_portal/mol_items/clipart/img/thumbnail/gantry_crane01.gif"/>
          <p:cNvSpPr>
            <a:spLocks noChangeAspect="1" noChangeArrowheads="1"/>
          </p:cNvSpPr>
          <p:nvPr/>
        </p:nvSpPr>
        <p:spPr bwMode="auto">
          <a:xfrm>
            <a:off x="63500" y="-136525"/>
            <a:ext cx="1143000" cy="7429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103430" name="AutoShape 6" descr="https://www.mol-global.com/molg/main_portal/mol_items/clipart/img/gif/gantry_crane01.gif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103432" name="AutoShape 8" descr="https://www.mol-global.com/molg/main_portal/mol_items/clipart/img/gif/gantry_crane01.gif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103434" name="AutoShape 10" descr="https://www.mol-global.com/molg/main_portal/mol_items/clipart/img/gif/gantry_crane01.gif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pic>
        <p:nvPicPr>
          <p:cNvPr id="103440" name="Picture 16" descr="クリックすると新しいウィンドウで開きます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1268760"/>
            <a:ext cx="2579465" cy="3886200"/>
          </a:xfrm>
          <a:prstGeom prst="rect">
            <a:avLst/>
          </a:prstGeom>
          <a:noFill/>
        </p:spPr>
      </p:pic>
      <p:pic>
        <p:nvPicPr>
          <p:cNvPr id="109570" name="Picture 2" descr="クリックすると新しいウィンドウで開きます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1340768"/>
            <a:ext cx="2771775" cy="42481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620688" y="-1107504"/>
            <a:ext cx="12341788" cy="8318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1475656" y="1268760"/>
            <a:ext cx="5904656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6000" dirty="0" smtClean="0">
                <a:latin typeface="AR黒丸ＰＯＰ体H" pitchFamily="49" charset="-128"/>
                <a:ea typeface="AR黒丸ＰＯＰ体H" pitchFamily="49" charset="-128"/>
              </a:rPr>
              <a:t>カーフェリー</a:t>
            </a:r>
            <a:endParaRPr lang="en-US" altLang="ja-JP" sz="6000" dirty="0" smtClean="0">
              <a:latin typeface="AR黒丸ＰＯＰ体H" pitchFamily="49" charset="-128"/>
              <a:ea typeface="AR黒丸ＰＯＰ体H" pitchFamily="49" charset="-128"/>
            </a:endParaRPr>
          </a:p>
          <a:p>
            <a:endParaRPr kumimoji="1" lang="ja-JP" altLang="en-US" dirty="0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1547664" y="3140968"/>
            <a:ext cx="61206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dirty="0" smtClean="0">
                <a:latin typeface="AR PＰＯＰ５H" pitchFamily="50" charset="-128"/>
                <a:ea typeface="AR PＰＯＰ５H" pitchFamily="50" charset="-128"/>
              </a:rPr>
              <a:t>カーフェリーは、自動車とお客さんの両方を運ぶ船です。</a:t>
            </a:r>
            <a:endParaRPr kumimoji="1" lang="en-US" altLang="ja-JP" sz="3600" dirty="0" smtClean="0">
              <a:latin typeface="AR PＰＯＰ５H" pitchFamily="50" charset="-128"/>
              <a:ea typeface="AR PＰＯＰ５H" pitchFamily="50" charset="-128"/>
            </a:endParaRPr>
          </a:p>
          <a:p>
            <a:endParaRPr kumimoji="1" lang="en-US" altLang="ja-JP" sz="3600" dirty="0" smtClean="0">
              <a:latin typeface="AR PＰＯＰ５H" pitchFamily="50" charset="-128"/>
              <a:ea typeface="AR PＰＯＰ５H" pitchFamily="50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10" name="Picture 2" descr="C:\Users\jomuriji-m\AppData\Local\Microsoft\Windows\Temporary Internet Files\Content.IE5\POLSG7ML\Cruise Ship Nippon Mar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8520" y="260648"/>
            <a:ext cx="10389413" cy="69272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1043608" y="1124744"/>
            <a:ext cx="669674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6000" dirty="0" smtClean="0">
                <a:latin typeface="AR黒丸ＰＯＰ体H" pitchFamily="49" charset="-128"/>
                <a:ea typeface="AR黒丸ＰＯＰ体H" pitchFamily="49" charset="-128"/>
              </a:rPr>
              <a:t>客船</a:t>
            </a:r>
            <a:endParaRPr lang="en-US" altLang="ja-JP" sz="6000" dirty="0" smtClean="0">
              <a:latin typeface="AR黒丸ＰＯＰ体H" pitchFamily="49" charset="-128"/>
              <a:ea typeface="AR黒丸ＰＯＰ体H" pitchFamily="49" charset="-128"/>
            </a:endParaRPr>
          </a:p>
          <a:p>
            <a:pPr algn="ctr"/>
            <a:r>
              <a:rPr lang="ja-JP" altLang="en-US" sz="5400" dirty="0" smtClean="0">
                <a:latin typeface="AR黒丸ＰＯＰ体H" pitchFamily="49" charset="-128"/>
                <a:ea typeface="AR黒丸ＰＯＰ体H" pitchFamily="49" charset="-128"/>
              </a:rPr>
              <a:t>（クルーズシップ）</a:t>
            </a:r>
            <a:endParaRPr lang="en-US" altLang="ja-JP" sz="5400" dirty="0" smtClean="0">
              <a:latin typeface="AR黒丸ＰＯＰ体H" pitchFamily="49" charset="-128"/>
              <a:ea typeface="AR黒丸ＰＯＰ体H" pitchFamily="49" charset="-128"/>
            </a:endParaRPr>
          </a:p>
          <a:p>
            <a:endParaRPr kumimoji="1" lang="ja-JP" altLang="en-US" dirty="0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1619672" y="3573016"/>
            <a:ext cx="61206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dirty="0" smtClean="0">
                <a:latin typeface="AR PＰＯＰ５H" pitchFamily="50" charset="-128"/>
                <a:ea typeface="AR PＰＯＰ５H" pitchFamily="50" charset="-128"/>
              </a:rPr>
              <a:t>最近の客船は大型化して、大きい船は２２万トンもあります。</a:t>
            </a:r>
            <a:endParaRPr kumimoji="1" lang="en-US" altLang="ja-JP" sz="3600" dirty="0" smtClean="0">
              <a:latin typeface="AR PＰＯＰ５H" pitchFamily="50" charset="-128"/>
              <a:ea typeface="AR PＰＯＰ５H" pitchFamily="50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594" name="Picture 2" descr="クリックすると新しいウィンドウで開きます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4762500" cy="3571875"/>
          </a:xfrm>
          <a:prstGeom prst="rect">
            <a:avLst/>
          </a:prstGeom>
          <a:noFill/>
        </p:spPr>
      </p:pic>
      <p:pic>
        <p:nvPicPr>
          <p:cNvPr id="110596" name="Picture 4" descr="クリックすると新しいウィンドウで開きます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2924944"/>
            <a:ext cx="5566867" cy="3708806"/>
          </a:xfrm>
          <a:prstGeom prst="rect">
            <a:avLst/>
          </a:prstGeom>
          <a:noFill/>
        </p:spPr>
      </p:pic>
      <p:cxnSp>
        <p:nvCxnSpPr>
          <p:cNvPr id="9" name="直線矢印コネクタ 8"/>
          <p:cNvCxnSpPr/>
          <p:nvPr/>
        </p:nvCxnSpPr>
        <p:spPr>
          <a:xfrm flipH="1">
            <a:off x="6300192" y="1844824"/>
            <a:ext cx="504056" cy="223224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テキスト ボックス 9"/>
          <p:cNvSpPr txBox="1"/>
          <p:nvPr/>
        </p:nvSpPr>
        <p:spPr>
          <a:xfrm>
            <a:off x="6444208" y="764704"/>
            <a:ext cx="9361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 smtClean="0"/>
              <a:t>？</a:t>
            </a:r>
            <a:endParaRPr kumimoji="1" lang="ja-JP" altLang="en-US" sz="6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666" name="Picture 2" descr="クリックすると新しいウィンドウで開きます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268760"/>
            <a:ext cx="7620000" cy="40100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クリックすると新しいウィンドウで開きます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476672"/>
            <a:ext cx="7620000" cy="60102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971600" y="2348880"/>
            <a:ext cx="71287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400" b="1" dirty="0" smtClean="0"/>
              <a:t>では、どのように運ぶか</a:t>
            </a:r>
            <a:endParaRPr kumimoji="1" lang="en-US" altLang="ja-JP" sz="4400" b="1" dirty="0" smtClean="0"/>
          </a:p>
          <a:p>
            <a:pPr algn="r"/>
            <a:r>
              <a:rPr kumimoji="1" lang="ja-JP" altLang="en-US" sz="4400" b="1" dirty="0" smtClean="0"/>
              <a:t>見てみましょう。</a:t>
            </a:r>
            <a:endParaRPr kumimoji="1" lang="ja-JP" altLang="en-US" sz="4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JKAIUN0102R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-3276872" y="-891480"/>
            <a:ext cx="15542859" cy="87428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44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1259632" y="1484784"/>
            <a:ext cx="7200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5400" b="1" dirty="0" smtClean="0"/>
              <a:t>ＩＭＯ海事大使 あいさつ</a:t>
            </a:r>
            <a:endParaRPr kumimoji="1" lang="ja-JP" altLang="en-US" sz="5400" b="1" dirty="0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1187624" y="2924944"/>
            <a:ext cx="6912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/>
              <a:t>日本船長協会会長の小島茂船長は、ＩＭＯ海事大使に任命されました。</a:t>
            </a:r>
            <a:endParaRPr kumimoji="1" lang="ja-JP" altLang="en-US" dirty="0"/>
          </a:p>
        </p:txBody>
      </p:sp>
      <p:pic>
        <p:nvPicPr>
          <p:cNvPr id="44034" name="Picture 2" descr="X:\120総務一般\97 小島会長ＩＭＯ海事大使就任\任命式写真\DSCF208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3573016"/>
            <a:ext cx="3576320" cy="26822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クリックすると新しいウィンドウで開きます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332656"/>
            <a:ext cx="8890000" cy="6019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39552" y="2636912"/>
            <a:ext cx="8229600" cy="1143000"/>
          </a:xfrm>
        </p:spPr>
        <p:txBody>
          <a:bodyPr>
            <a:normAutofit/>
          </a:bodyPr>
          <a:lstStyle/>
          <a:p>
            <a:r>
              <a:rPr kumimoji="1" lang="ja-JP" altLang="en-US" b="1" dirty="0" smtClean="0"/>
              <a:t>日本は、海に囲まれた島国です。</a:t>
            </a:r>
            <a:endParaRPr kumimoji="1" lang="ja-JP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95536" y="2708920"/>
            <a:ext cx="8229600" cy="1143000"/>
          </a:xfrm>
        </p:spPr>
        <p:txBody>
          <a:bodyPr>
            <a:noAutofit/>
          </a:bodyPr>
          <a:lstStyle/>
          <a:p>
            <a:r>
              <a:rPr kumimoji="1" lang="ja-JP" altLang="en-US" dirty="0" smtClean="0"/>
              <a:t>生活に必要なものの多くが</a:t>
            </a:r>
            <a:r>
              <a:rPr kumimoji="1" lang="en-US" altLang="ja-JP" dirty="0" smtClean="0"/>
              <a:t/>
            </a:r>
            <a:br>
              <a:rPr kumimoji="1" lang="en-US" altLang="ja-JP" dirty="0" smtClean="0"/>
            </a:br>
            <a:r>
              <a:rPr kumimoji="1" lang="ja-JP" altLang="en-US" dirty="0" smtClean="0"/>
              <a:t>輸入に</a:t>
            </a:r>
            <a:r>
              <a:rPr lang="ja-JP" altLang="en-US" dirty="0" smtClean="0"/>
              <a:t>頼っていることは</a:t>
            </a:r>
            <a:r>
              <a:rPr lang="en-US" altLang="ja-JP" dirty="0" smtClean="0"/>
              <a:t/>
            </a:r>
            <a:br>
              <a:rPr lang="en-US" altLang="ja-JP" dirty="0" smtClean="0"/>
            </a:br>
            <a:r>
              <a:rPr lang="ja-JP" altLang="en-US" dirty="0" smtClean="0"/>
              <a:t>社会科で習ったと思います</a:t>
            </a:r>
            <a:r>
              <a:rPr kumimoji="1" lang="ja-JP" altLang="en-US" dirty="0" smtClean="0"/>
              <a:t>。</a:t>
            </a:r>
            <a:endParaRPr kumimoji="1" lang="ja-JP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7544" y="3068960"/>
            <a:ext cx="8229600" cy="1143000"/>
          </a:xfrm>
        </p:spPr>
        <p:txBody>
          <a:bodyPr>
            <a:normAutofit fontScale="90000"/>
          </a:bodyPr>
          <a:lstStyle/>
          <a:p>
            <a:r>
              <a:rPr kumimoji="1" lang="ja-JP" altLang="en-US" dirty="0" smtClean="0"/>
              <a:t>外国から日本に原料、食料、製品</a:t>
            </a:r>
            <a:r>
              <a:rPr kumimoji="1" lang="en-US" altLang="ja-JP" dirty="0" smtClean="0"/>
              <a:t/>
            </a:r>
            <a:br>
              <a:rPr kumimoji="1" lang="en-US" altLang="ja-JP" dirty="0" smtClean="0"/>
            </a:br>
            <a:r>
              <a:rPr kumimoji="1" lang="ja-JP" altLang="en-US" dirty="0" smtClean="0"/>
              <a:t>を運</a:t>
            </a:r>
            <a:r>
              <a:rPr lang="ja-JP" altLang="en-US" dirty="0" smtClean="0"/>
              <a:t>ぶとしたら、</a:t>
            </a:r>
            <a:r>
              <a:rPr lang="en-US" altLang="ja-JP" dirty="0" smtClean="0"/>
              <a:t/>
            </a:r>
            <a:br>
              <a:rPr lang="en-US" altLang="ja-JP" dirty="0" smtClean="0"/>
            </a:br>
            <a:r>
              <a:rPr lang="ja-JP" altLang="en-US" dirty="0" smtClean="0"/>
              <a:t>どのような手段がありますか？</a:t>
            </a:r>
            <a:r>
              <a:rPr lang="en-US" altLang="ja-JP" dirty="0" smtClean="0"/>
              <a:t/>
            </a:r>
            <a:br>
              <a:rPr lang="en-US" altLang="ja-JP" dirty="0" smtClean="0"/>
            </a:br>
            <a:r>
              <a:rPr lang="ja-JP" altLang="en-US" sz="4000" dirty="0" smtClean="0"/>
              <a:t>（外国に製品を運ぶ場合も一緒です）</a:t>
            </a:r>
            <a:r>
              <a:rPr lang="en-US" altLang="ja-JP" dirty="0" smtClean="0"/>
              <a:t/>
            </a:r>
            <a:br>
              <a:rPr lang="en-US" altLang="ja-JP" dirty="0" smtClean="0"/>
            </a:br>
            <a:endParaRPr kumimoji="1" lang="ja-JP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539552" y="2492896"/>
            <a:ext cx="81369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4400" dirty="0" smtClean="0"/>
              <a:t>飛行機と</a:t>
            </a:r>
            <a:r>
              <a:rPr kumimoji="1" lang="ja-JP" altLang="en-US" sz="4400" dirty="0" smtClean="0">
                <a:solidFill>
                  <a:srgbClr val="FF0000"/>
                </a:solidFill>
              </a:rPr>
              <a:t>船</a:t>
            </a:r>
            <a:r>
              <a:rPr kumimoji="1" lang="ja-JP" altLang="en-US" sz="4400" dirty="0" smtClean="0"/>
              <a:t>しかありませんね</a:t>
            </a:r>
            <a:endParaRPr kumimoji="1" lang="ja-JP" altLang="en-US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11560" y="2564904"/>
            <a:ext cx="8229600" cy="1143000"/>
          </a:xfrm>
        </p:spPr>
        <p:txBody>
          <a:bodyPr>
            <a:noAutofit/>
          </a:bodyPr>
          <a:lstStyle/>
          <a:p>
            <a:r>
              <a:rPr kumimoji="1" lang="ja-JP" altLang="en-US" sz="4800" dirty="0" smtClean="0"/>
              <a:t>では、</a:t>
            </a:r>
            <a:r>
              <a:rPr lang="ja-JP" altLang="en-US" sz="4800" dirty="0" smtClean="0"/>
              <a:t>日本の</a:t>
            </a:r>
            <a:r>
              <a:rPr kumimoji="1" lang="ja-JP" altLang="en-US" sz="4800" dirty="0" smtClean="0"/>
              <a:t>貿易量</a:t>
            </a:r>
            <a:r>
              <a:rPr kumimoji="1" lang="en-US" altLang="ja-JP" sz="4800" dirty="0" smtClean="0"/>
              <a:t/>
            </a:r>
            <a:br>
              <a:rPr kumimoji="1" lang="en-US" altLang="ja-JP" sz="4800" dirty="0" smtClean="0"/>
            </a:br>
            <a:r>
              <a:rPr kumimoji="1" lang="ja-JP" altLang="en-US" sz="4800" dirty="0" smtClean="0"/>
              <a:t>（輸入量や輸出量）のうち、何％</a:t>
            </a:r>
            <a:r>
              <a:rPr kumimoji="1" lang="ja-JP" altLang="en-US" sz="4000" dirty="0" smtClean="0"/>
              <a:t>（パーセント）</a:t>
            </a:r>
            <a:r>
              <a:rPr kumimoji="1" lang="ja-JP" altLang="en-US" sz="4800" dirty="0" smtClean="0"/>
              <a:t>が</a:t>
            </a:r>
            <a:r>
              <a:rPr kumimoji="1" lang="ja-JP" altLang="en-US" sz="4800" b="1" dirty="0" smtClean="0">
                <a:solidFill>
                  <a:srgbClr val="FF0000"/>
                </a:solidFill>
              </a:rPr>
              <a:t>船</a:t>
            </a:r>
            <a:r>
              <a:rPr kumimoji="1" lang="ja-JP" altLang="en-US" sz="4800" dirty="0" smtClean="0"/>
              <a:t>で</a:t>
            </a:r>
            <a:r>
              <a:rPr kumimoji="1" lang="en-US" altLang="ja-JP" sz="4800" dirty="0" smtClean="0"/>
              <a:t/>
            </a:r>
            <a:br>
              <a:rPr kumimoji="1" lang="en-US" altLang="ja-JP" sz="4800" dirty="0" smtClean="0"/>
            </a:br>
            <a:r>
              <a:rPr kumimoji="1" lang="ja-JP" altLang="en-US" sz="4800" dirty="0" smtClean="0"/>
              <a:t>運ばれているか知って</a:t>
            </a:r>
            <a:r>
              <a:rPr kumimoji="1" lang="en-US" altLang="ja-JP" sz="4800" dirty="0" smtClean="0"/>
              <a:t/>
            </a:r>
            <a:br>
              <a:rPr kumimoji="1" lang="en-US" altLang="ja-JP" sz="4800" dirty="0" smtClean="0"/>
            </a:br>
            <a:r>
              <a:rPr kumimoji="1" lang="ja-JP" altLang="en-US" sz="4800" dirty="0" smtClean="0"/>
              <a:t>いますか？</a:t>
            </a:r>
            <a:endParaRPr kumimoji="1" lang="ja-JP" altLang="en-US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02" name="Picture 2" descr="santorin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116632"/>
            <a:ext cx="3609975" cy="280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角丸四角形 1"/>
          <p:cNvSpPr/>
          <p:nvPr/>
        </p:nvSpPr>
        <p:spPr>
          <a:xfrm>
            <a:off x="611560" y="476672"/>
            <a:ext cx="3456384" cy="1800200"/>
          </a:xfrm>
          <a:prstGeom prst="roundRect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角丸四角形 4"/>
          <p:cNvSpPr/>
          <p:nvPr/>
        </p:nvSpPr>
        <p:spPr>
          <a:xfrm>
            <a:off x="2123728" y="2492896"/>
            <a:ext cx="3456384" cy="1800200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角丸四角形 5"/>
          <p:cNvSpPr/>
          <p:nvPr/>
        </p:nvSpPr>
        <p:spPr>
          <a:xfrm>
            <a:off x="5004048" y="4509120"/>
            <a:ext cx="3456384" cy="1800200"/>
          </a:xfrm>
          <a:prstGeom prst="roundRect">
            <a:avLst/>
          </a:prstGeom>
          <a:gradFill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971600" y="980728"/>
            <a:ext cx="2808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4800" dirty="0" smtClean="0">
                <a:latin typeface="AR PＰＯＰ５H" pitchFamily="50" charset="-128"/>
                <a:ea typeface="AR PＰＯＰ５H" pitchFamily="50" charset="-128"/>
              </a:rPr>
              <a:t>50.3 %</a:t>
            </a:r>
            <a:endParaRPr kumimoji="1" lang="ja-JP" altLang="en-US" sz="4800" dirty="0">
              <a:latin typeface="AR PＰＯＰ５H" pitchFamily="50" charset="-128"/>
              <a:ea typeface="AR PＰＯＰ５H" pitchFamily="50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2483768" y="2996952"/>
            <a:ext cx="2808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4800" dirty="0" smtClean="0">
                <a:latin typeface="AR PＰＯＰ５H" pitchFamily="50" charset="-128"/>
                <a:ea typeface="AR PＰＯＰ５H" pitchFamily="50" charset="-128"/>
              </a:rPr>
              <a:t>82.1 %</a:t>
            </a:r>
            <a:endParaRPr kumimoji="1" lang="ja-JP" altLang="en-US" sz="4800" dirty="0">
              <a:latin typeface="AR PＰＯＰ５H" pitchFamily="50" charset="-128"/>
              <a:ea typeface="AR PＰＯＰ５H" pitchFamily="50" charset="-128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5364088" y="5013176"/>
            <a:ext cx="2808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4800" dirty="0" smtClean="0">
                <a:latin typeface="AR PＰＯＰ５H" pitchFamily="50" charset="-128"/>
                <a:ea typeface="AR PＰＯＰ５H" pitchFamily="50" charset="-128"/>
              </a:rPr>
              <a:t>99.7 %</a:t>
            </a:r>
            <a:endParaRPr kumimoji="1" lang="ja-JP" altLang="en-US" sz="4800" dirty="0">
              <a:latin typeface="AR PＰＯＰ５H" pitchFamily="50" charset="-128"/>
              <a:ea typeface="AR PＰＯＰ５H" pitchFamily="50" charset="-128"/>
            </a:endParaRPr>
          </a:p>
        </p:txBody>
      </p:sp>
      <p:pic>
        <p:nvPicPr>
          <p:cNvPr id="102404" name="Picture 4" descr="http://msp.c.yimg.jp/yjimage?q=rX5u8c4XyLGwNeKdqwy2LEyHpC4LysyrEhovCm2X9jt8Hg2vJTCHw1N3hfXJsQzcQKZZzdWSEXJTsh86LjToYF.JZhAiySB16V6vnOktn_l1lkG3Tf18tAdaW6KSRbyCm0DHfr.wF2ZWqfA.DSQh&amp;sig=13agrpqai&amp;x=238&amp;y=2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4437112"/>
            <a:ext cx="2266950" cy="20193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2699792" y="2708920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 smtClean="0"/>
              <a:t>JKAIUN0101</a:t>
            </a:r>
            <a:endParaRPr kumimoji="1" lang="ja-JP" altLang="en-US" dirty="0"/>
          </a:p>
        </p:txBody>
      </p:sp>
      <p:pic>
        <p:nvPicPr>
          <p:cNvPr id="3" name="JKAIUN0101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-3132856" y="-963488"/>
            <a:ext cx="15542859" cy="87428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108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1043608" y="2708920"/>
            <a:ext cx="7200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000" dirty="0" smtClean="0"/>
              <a:t>外国航路の船は、いろいろな国や地域に行きます。</a:t>
            </a:r>
            <a:endParaRPr kumimoji="1" lang="ja-JP" alt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251520" y="3068960"/>
            <a:ext cx="85689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4000" b="1" dirty="0" smtClean="0"/>
              <a:t>船は、</a:t>
            </a:r>
            <a:r>
              <a:rPr lang="ja-JP" altLang="en-US" sz="4000" b="1" dirty="0" smtClean="0"/>
              <a:t>いろいろな</a:t>
            </a:r>
            <a:r>
              <a:rPr kumimoji="1" lang="ja-JP" altLang="en-US" sz="4000" b="1" dirty="0" smtClean="0"/>
              <a:t>ところを通るんです。</a:t>
            </a:r>
            <a:endParaRPr kumimoji="1" lang="ja-JP" altLang="en-US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1331640" y="4653136"/>
            <a:ext cx="6336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 smtClean="0">
                <a:latin typeface="AR P明朝体U" pitchFamily="50" charset="-128"/>
                <a:ea typeface="AR P明朝体U" pitchFamily="50" charset="-128"/>
              </a:rPr>
              <a:t>このイベントは、日本財団の助成により行われるものです。</a:t>
            </a:r>
            <a:endParaRPr kumimoji="1" lang="en-US" altLang="ja-JP" dirty="0" smtClean="0">
              <a:latin typeface="AR P明朝体U" pitchFamily="50" charset="-128"/>
              <a:ea typeface="AR P明朝体U" pitchFamily="50" charset="-128"/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1475656" y="980728"/>
            <a:ext cx="6120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400" dirty="0" smtClean="0">
                <a:latin typeface="AR P明朝体U" pitchFamily="50" charset="-128"/>
                <a:ea typeface="AR P明朝体U" pitchFamily="50" charset="-128"/>
              </a:rPr>
              <a:t>あなたのまちの海の日サポートプログラム</a:t>
            </a:r>
            <a:endParaRPr kumimoji="1" lang="ja-JP" altLang="en-US" sz="2400" dirty="0">
              <a:latin typeface="AR P明朝体U" pitchFamily="50" charset="-128"/>
              <a:ea typeface="AR P明朝体U" pitchFamily="50" charset="-128"/>
            </a:endParaRPr>
          </a:p>
        </p:txBody>
      </p:sp>
      <p:pic>
        <p:nvPicPr>
          <p:cNvPr id="21505" name="Picture 1" descr="X:\520「船長子供達に海と船を語る」講演会事業関係\海の日イベント2015（日本財団）\日本財団ロゴ\横組み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556792"/>
            <a:ext cx="5258943" cy="2621280"/>
          </a:xfrm>
          <a:prstGeom prst="rect">
            <a:avLst/>
          </a:prstGeom>
          <a:noFill/>
        </p:spPr>
      </p:pic>
      <p:pic>
        <p:nvPicPr>
          <p:cNvPr id="21506" name="Picture 2" descr="X:\520「船長子供達に海と船を語る」講演会事業関係\海の日イベント2015（日本財団）\日本財団ロゴ\support-logo_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5301208"/>
            <a:ext cx="5715000" cy="838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1403648" y="2996952"/>
            <a:ext cx="65527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b="1" dirty="0" smtClean="0"/>
              <a:t>運河を知っていますか？</a:t>
            </a:r>
            <a:endParaRPr kumimoji="1" lang="ja-JP" altLang="en-US" sz="4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X:\520「船長子供達に海と船を語る」講演会事業関係\講演プログラム・原稿（大森用）\講演用スライド集\世界地図\worldmap(1)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900608" y="-171400"/>
            <a:ext cx="10972800" cy="7620000"/>
          </a:xfrm>
          <a:prstGeom prst="rect">
            <a:avLst/>
          </a:prstGeom>
          <a:noFill/>
        </p:spPr>
      </p:pic>
      <p:cxnSp>
        <p:nvCxnSpPr>
          <p:cNvPr id="4" name="直線矢印コネクタ 3"/>
          <p:cNvCxnSpPr/>
          <p:nvPr/>
        </p:nvCxnSpPr>
        <p:spPr>
          <a:xfrm flipV="1">
            <a:off x="539552" y="2708920"/>
            <a:ext cx="360040" cy="360040"/>
          </a:xfrm>
          <a:prstGeom prst="straightConnector1">
            <a:avLst/>
          </a:prstGeom>
          <a:ln w="158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線矢印コネクタ 4"/>
          <p:cNvCxnSpPr/>
          <p:nvPr/>
        </p:nvCxnSpPr>
        <p:spPr>
          <a:xfrm flipV="1">
            <a:off x="7596336" y="3429000"/>
            <a:ext cx="360040" cy="360040"/>
          </a:xfrm>
          <a:prstGeom prst="straightConnector1">
            <a:avLst/>
          </a:prstGeom>
          <a:ln w="158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テキスト ボックス 5"/>
          <p:cNvSpPr txBox="1"/>
          <p:nvPr/>
        </p:nvSpPr>
        <p:spPr>
          <a:xfrm>
            <a:off x="-108520" y="3068960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 smtClean="0"/>
              <a:t>スエズ運河</a:t>
            </a:r>
            <a:endParaRPr kumimoji="1" lang="ja-JP" altLang="en-US" dirty="0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804248" y="3861048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/>
              <a:t>パナマ運河</a:t>
            </a:r>
            <a:endParaRPr kumimoji="1" lang="ja-JP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1763688" y="2204864"/>
            <a:ext cx="5328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 smtClean="0"/>
              <a:t>以降尾田さんプレゼン</a:t>
            </a:r>
            <a:endParaRPr kumimoji="1" lang="ja-JP" altLang="en-US" dirty="0"/>
          </a:p>
        </p:txBody>
      </p:sp>
      <p:pic>
        <p:nvPicPr>
          <p:cNvPr id="3" name="canal_R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-4572000" y="-1714500"/>
            <a:ext cx="18288000" cy="10287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44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1475656" y="2204864"/>
            <a:ext cx="691276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400" b="1" dirty="0" smtClean="0"/>
              <a:t>みなさん、</a:t>
            </a:r>
            <a:endParaRPr kumimoji="1" lang="en-US" altLang="ja-JP" sz="4400" b="1" dirty="0" smtClean="0"/>
          </a:p>
          <a:p>
            <a:pPr algn="ctr"/>
            <a:r>
              <a:rPr kumimoji="1" lang="ja-JP" altLang="en-US" sz="4400" b="1" dirty="0" smtClean="0">
                <a:solidFill>
                  <a:srgbClr val="FF0000"/>
                </a:solidFill>
              </a:rPr>
              <a:t>船</a:t>
            </a:r>
            <a:r>
              <a:rPr kumimoji="1" lang="ja-JP" altLang="en-US" sz="4400" b="1" dirty="0" smtClean="0"/>
              <a:t>というのりものは</a:t>
            </a:r>
            <a:endParaRPr kumimoji="1" lang="en-US" altLang="ja-JP" sz="4400" b="1" dirty="0" smtClean="0"/>
          </a:p>
          <a:p>
            <a:r>
              <a:rPr kumimoji="1" lang="ja-JP" altLang="en-US" sz="4400" b="1" dirty="0" smtClean="0"/>
              <a:t>知っていますよね？</a:t>
            </a:r>
            <a:endParaRPr kumimoji="1" lang="ja-JP" altLang="en-US" sz="4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7544" y="2852936"/>
            <a:ext cx="8229600" cy="1143000"/>
          </a:xfrm>
        </p:spPr>
        <p:txBody>
          <a:bodyPr>
            <a:noAutofit/>
          </a:bodyPr>
          <a:lstStyle/>
          <a:p>
            <a:r>
              <a:rPr kumimoji="1" lang="ja-JP" altLang="en-US" sz="4000" b="1" dirty="0" smtClean="0"/>
              <a:t>では、どんな船があるか</a:t>
            </a:r>
            <a:r>
              <a:rPr kumimoji="1" lang="en-US" altLang="ja-JP" sz="4000" b="1" dirty="0" smtClean="0"/>
              <a:t/>
            </a:r>
            <a:br>
              <a:rPr kumimoji="1" lang="en-US" altLang="ja-JP" sz="4000" b="1" dirty="0" smtClean="0"/>
            </a:br>
            <a:r>
              <a:rPr lang="ja-JP" altLang="en-US" sz="4000" b="1" dirty="0" smtClean="0"/>
              <a:t>知っていますか</a:t>
            </a:r>
            <a:r>
              <a:rPr kumimoji="1" lang="ja-JP" altLang="en-US" sz="4000" b="1" dirty="0" smtClean="0"/>
              <a:t>？</a:t>
            </a:r>
            <a:r>
              <a:rPr kumimoji="1" lang="en-US" altLang="ja-JP" sz="4000" dirty="0" smtClean="0"/>
              <a:t/>
            </a:r>
            <a:br>
              <a:rPr kumimoji="1" lang="en-US" altLang="ja-JP" sz="4000" dirty="0" smtClean="0"/>
            </a:br>
            <a:endParaRPr kumimoji="1" lang="ja-JP" alt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1187624" y="2132856"/>
            <a:ext cx="73448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000" b="1" dirty="0" smtClean="0"/>
              <a:t>運ぶ荷物（貨物）によって、</a:t>
            </a:r>
            <a:endParaRPr lang="en-US" altLang="ja-JP" sz="4000" b="1" dirty="0" smtClean="0"/>
          </a:p>
          <a:p>
            <a:r>
              <a:rPr lang="ja-JP" altLang="en-US" sz="4000" b="1" dirty="0" smtClean="0"/>
              <a:t>使用する船の種類も変わります。</a:t>
            </a:r>
            <a:endParaRPr kumimoji="1" lang="ja-JP" altLang="en-US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899592" y="2708920"/>
            <a:ext cx="73448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600" b="1" dirty="0" smtClean="0">
                <a:latin typeface="+mj-ea"/>
                <a:ea typeface="+mj-ea"/>
              </a:rPr>
              <a:t>これから船の写真を見てもらいます。</a:t>
            </a:r>
            <a:endParaRPr kumimoji="1" lang="en-US" altLang="ja-JP" sz="3600" b="1" dirty="0" smtClean="0">
              <a:latin typeface="+mj-ea"/>
              <a:ea typeface="+mj-ea"/>
            </a:endParaRPr>
          </a:p>
          <a:p>
            <a:pPr algn="ctr"/>
            <a:r>
              <a:rPr lang="ja-JP" altLang="en-US" sz="3600" b="1" dirty="0" smtClean="0">
                <a:latin typeface="+mj-ea"/>
                <a:ea typeface="+mj-ea"/>
              </a:rPr>
              <a:t>何を運ぶ船かわかりますか？</a:t>
            </a:r>
            <a:endParaRPr kumimoji="1" lang="ja-JP" altLang="en-US" sz="3600" b="1" dirty="0"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12576" y="0"/>
            <a:ext cx="10081260" cy="6873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476</TotalTime>
  <Words>411</Words>
  <Application>Microsoft Office PowerPoint</Application>
  <PresentationFormat>画面に合わせる (4:3)</PresentationFormat>
  <Paragraphs>59</Paragraphs>
  <Slides>42</Slides>
  <Notes>2</Notes>
  <HiddenSlides>0</HiddenSlides>
  <MMClips>3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42</vt:i4>
      </vt:variant>
    </vt:vector>
  </HeadingPairs>
  <TitlesOfParts>
    <vt:vector size="43" baseType="lpstr">
      <vt:lpstr>Office テーマ</vt:lpstr>
      <vt:lpstr>スライド 1</vt:lpstr>
      <vt:lpstr>スライド 2</vt:lpstr>
      <vt:lpstr>スライド 3</vt:lpstr>
      <vt:lpstr>スライド 4</vt:lpstr>
      <vt:lpstr>スライド 5</vt:lpstr>
      <vt:lpstr>では、どんな船があるか 知っていますか？ </vt:lpstr>
      <vt:lpstr>スライド 7</vt:lpstr>
      <vt:lpstr>スライド 8</vt:lpstr>
      <vt:lpstr>スライド 9</vt:lpstr>
      <vt:lpstr>スライド 10</vt:lpstr>
      <vt:lpstr>スライド 11</vt:lpstr>
      <vt:lpstr>スライド 12</vt:lpstr>
      <vt:lpstr>スライド 13</vt:lpstr>
      <vt:lpstr>スライド 14</vt:lpstr>
      <vt:lpstr>スライド 15</vt:lpstr>
      <vt:lpstr>スライド 16</vt:lpstr>
      <vt:lpstr>スライド 17</vt:lpstr>
      <vt:lpstr>スライド 18</vt:lpstr>
      <vt:lpstr>スライド 19</vt:lpstr>
      <vt:lpstr>スライド 20</vt:lpstr>
      <vt:lpstr>スライド 21</vt:lpstr>
      <vt:lpstr>スライド 22</vt:lpstr>
      <vt:lpstr>スライド 23</vt:lpstr>
      <vt:lpstr>スライド 24</vt:lpstr>
      <vt:lpstr>スライド 25</vt:lpstr>
      <vt:lpstr>スライド 26</vt:lpstr>
      <vt:lpstr>スライド 27</vt:lpstr>
      <vt:lpstr>スライド 28</vt:lpstr>
      <vt:lpstr>スライド 29</vt:lpstr>
      <vt:lpstr>スライド 30</vt:lpstr>
      <vt:lpstr>日本は、海に囲まれた島国です。</vt:lpstr>
      <vt:lpstr>生活に必要なものの多くが 輸入に頼っていることは 社会科で習ったと思います。</vt:lpstr>
      <vt:lpstr>外国から日本に原料、食料、製品 を運ぶとしたら、 どのような手段がありますか？ （外国に製品を運ぶ場合も一緒です） </vt:lpstr>
      <vt:lpstr>スライド 34</vt:lpstr>
      <vt:lpstr>では、日本の貿易量 （輸入量や輸出量）のうち、何％（パーセント）が船で 運ばれているか知って いますか？</vt:lpstr>
      <vt:lpstr>スライド 36</vt:lpstr>
      <vt:lpstr>スライド 37</vt:lpstr>
      <vt:lpstr>スライド 38</vt:lpstr>
      <vt:lpstr>スライド 39</vt:lpstr>
      <vt:lpstr>スライド 40</vt:lpstr>
      <vt:lpstr>スライド 41</vt:lpstr>
      <vt:lpstr>スライド 42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jomuriji-m</dc:creator>
  <cp:lastModifiedBy>jomuriji-m</cp:lastModifiedBy>
  <cp:revision>58</cp:revision>
  <dcterms:created xsi:type="dcterms:W3CDTF">2014-07-16T01:24:12Z</dcterms:created>
  <dcterms:modified xsi:type="dcterms:W3CDTF">2015-10-07T08:06:12Z</dcterms:modified>
</cp:coreProperties>
</file>