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44"/>
  </p:notesMasterIdLst>
  <p:sldIdLst>
    <p:sldId id="256" r:id="rId2"/>
    <p:sldId id="377" r:id="rId3"/>
    <p:sldId id="378" r:id="rId4"/>
    <p:sldId id="376" r:id="rId5"/>
    <p:sldId id="379" r:id="rId6"/>
    <p:sldId id="380" r:id="rId7"/>
    <p:sldId id="381" r:id="rId8"/>
    <p:sldId id="397" r:id="rId9"/>
    <p:sldId id="402" r:id="rId10"/>
    <p:sldId id="413" r:id="rId11"/>
    <p:sldId id="411" r:id="rId12"/>
    <p:sldId id="414" r:id="rId13"/>
    <p:sldId id="403" r:id="rId14"/>
    <p:sldId id="415" r:id="rId15"/>
    <p:sldId id="404" r:id="rId16"/>
    <p:sldId id="416" r:id="rId17"/>
    <p:sldId id="406" r:id="rId18"/>
    <p:sldId id="417" r:id="rId19"/>
    <p:sldId id="418" r:id="rId20"/>
    <p:sldId id="419" r:id="rId21"/>
    <p:sldId id="407" r:id="rId22"/>
    <p:sldId id="420" r:id="rId23"/>
    <p:sldId id="405" r:id="rId24"/>
    <p:sldId id="421" r:id="rId25"/>
    <p:sldId id="422" r:id="rId26"/>
    <p:sldId id="423" r:id="rId27"/>
    <p:sldId id="424" r:id="rId28"/>
    <p:sldId id="382" r:id="rId29"/>
    <p:sldId id="410" r:id="rId30"/>
    <p:sldId id="384" r:id="rId31"/>
    <p:sldId id="385" r:id="rId32"/>
    <p:sldId id="386" r:id="rId33"/>
    <p:sldId id="387" r:id="rId34"/>
    <p:sldId id="388" r:id="rId35"/>
    <p:sldId id="389" r:id="rId36"/>
    <p:sldId id="412" r:id="rId37"/>
    <p:sldId id="391" r:id="rId38"/>
    <p:sldId id="392" r:id="rId39"/>
    <p:sldId id="393" r:id="rId40"/>
    <p:sldId id="394" r:id="rId41"/>
    <p:sldId id="395" r:id="rId42"/>
    <p:sldId id="408" r:id="rId4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5AC29-F998-4ADD-BC8E-D8E921EDE78E}" type="datetimeFigureOut">
              <a:rPr kumimoji="1" lang="ja-JP" altLang="en-US" smtClean="0"/>
              <a:pPr/>
              <a:t>2015/10/7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29D16-9F25-49C3-8A28-40391FE906E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29D16-9F25-49C3-8A28-40391FE906EB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29D16-9F25-49C3-8A28-40391FE906EB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204C4-5A35-4EB4-A7B4-D1F8C2CF4DD5}" type="datetimeFigureOut">
              <a:rPr kumimoji="1" lang="ja-JP" altLang="en-US" smtClean="0"/>
              <a:pPr/>
              <a:t>2015/10/7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F110-DEFB-46D6-82BC-E29F4B06169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204C4-5A35-4EB4-A7B4-D1F8C2CF4DD5}" type="datetimeFigureOut">
              <a:rPr kumimoji="1" lang="ja-JP" altLang="en-US" smtClean="0"/>
              <a:pPr/>
              <a:t>2015/10/7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F110-DEFB-46D6-82BC-E29F4B06169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204C4-5A35-4EB4-A7B4-D1F8C2CF4DD5}" type="datetimeFigureOut">
              <a:rPr kumimoji="1" lang="ja-JP" altLang="en-US" smtClean="0"/>
              <a:pPr/>
              <a:t>2015/10/7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F110-DEFB-46D6-82BC-E29F4B06169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204C4-5A35-4EB4-A7B4-D1F8C2CF4DD5}" type="datetimeFigureOut">
              <a:rPr kumimoji="1" lang="ja-JP" altLang="en-US" smtClean="0"/>
              <a:pPr/>
              <a:t>2015/10/7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F110-DEFB-46D6-82BC-E29F4B06169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204C4-5A35-4EB4-A7B4-D1F8C2CF4DD5}" type="datetimeFigureOut">
              <a:rPr kumimoji="1" lang="ja-JP" altLang="en-US" smtClean="0"/>
              <a:pPr/>
              <a:t>2015/10/7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F110-DEFB-46D6-82BC-E29F4B06169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204C4-5A35-4EB4-A7B4-D1F8C2CF4DD5}" type="datetimeFigureOut">
              <a:rPr kumimoji="1" lang="ja-JP" altLang="en-US" smtClean="0"/>
              <a:pPr/>
              <a:t>2015/10/7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F110-DEFB-46D6-82BC-E29F4B06169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204C4-5A35-4EB4-A7B4-D1F8C2CF4DD5}" type="datetimeFigureOut">
              <a:rPr kumimoji="1" lang="ja-JP" altLang="en-US" smtClean="0"/>
              <a:pPr/>
              <a:t>2015/10/7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F110-DEFB-46D6-82BC-E29F4B06169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204C4-5A35-4EB4-A7B4-D1F8C2CF4DD5}" type="datetimeFigureOut">
              <a:rPr kumimoji="1" lang="ja-JP" altLang="en-US" smtClean="0"/>
              <a:pPr/>
              <a:t>2015/10/7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F110-DEFB-46D6-82BC-E29F4B06169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204C4-5A35-4EB4-A7B4-D1F8C2CF4DD5}" type="datetimeFigureOut">
              <a:rPr kumimoji="1" lang="ja-JP" altLang="en-US" smtClean="0"/>
              <a:pPr/>
              <a:t>2015/10/7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F110-DEFB-46D6-82BC-E29F4B06169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204C4-5A35-4EB4-A7B4-D1F8C2CF4DD5}" type="datetimeFigureOut">
              <a:rPr kumimoji="1" lang="ja-JP" altLang="en-US" smtClean="0"/>
              <a:pPr/>
              <a:t>2015/10/7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F110-DEFB-46D6-82BC-E29F4B06169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204C4-5A35-4EB4-A7B4-D1F8C2CF4DD5}" type="datetimeFigureOut">
              <a:rPr kumimoji="1" lang="ja-JP" altLang="en-US" smtClean="0"/>
              <a:pPr/>
              <a:t>2015/10/7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F110-DEFB-46D6-82BC-E29F4B06169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204C4-5A35-4EB4-A7B4-D1F8C2CF4DD5}" type="datetimeFigureOut">
              <a:rPr kumimoji="1" lang="ja-JP" altLang="en-US" smtClean="0"/>
              <a:pPr/>
              <a:t>2015/10/7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0F110-DEFB-46D6-82BC-E29F4B06169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CAPT-SRV01\Jca\520&#12300;&#33337;&#38263;&#23376;&#20379;&#36948;&#12395;&#28023;&#12392;&#33337;&#12434;&#35486;&#12427;&#12301;&#35611;&#28436;&#20250;&#20107;&#26989;&#38306;&#20418;\&#28023;&#12398;&#26085;&#12452;&#12505;&#12531;&#12488;2015&#65288;&#26085;&#26412;&#36001;&#22243;&#65289;\2015_JUL_25\201507%20EVENT\JKAIUN0102R.wm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CAPT-SRV01\Jca\520&#12300;&#33337;&#38263;&#23376;&#20379;&#36948;&#12395;&#28023;&#12392;&#33337;&#12434;&#35486;&#12427;&#12301;&#35611;&#28436;&#20250;&#20107;&#26989;&#38306;&#20418;\&#28023;&#12398;&#26085;&#12452;&#12505;&#12531;&#12488;2015&#65288;&#26085;&#26412;&#36001;&#22243;&#65289;\2015_JUL_25\201507%20EVENT\JKAIUN0101.wmv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CAPT-SRV01\Jca\520&#12300;&#33337;&#38263;&#23376;&#20379;&#36948;&#12395;&#28023;&#12392;&#33337;&#12434;&#35486;&#12427;&#12301;&#35611;&#28436;&#20250;&#20107;&#26989;&#38306;&#20418;\&#28023;&#12398;&#26085;&#12452;&#12505;&#12531;&#12488;2015&#65288;&#26085;&#26412;&#36001;&#22243;&#65289;\2015_JUL_25\201507%20EVENT\canal_R.wmv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講演用写真集\20140315_153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" y="18288"/>
            <a:ext cx="9119616" cy="6839712"/>
          </a:xfrm>
          <a:prstGeom prst="rect">
            <a:avLst/>
          </a:prstGeom>
          <a:noFill/>
        </p:spPr>
      </p:pic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4499992" y="5301208"/>
            <a:ext cx="4644008" cy="1270992"/>
          </a:xfrm>
        </p:spPr>
        <p:txBody>
          <a:bodyPr>
            <a:normAutofit lnSpcReduction="10000"/>
          </a:bodyPr>
          <a:lstStyle/>
          <a:p>
            <a:r>
              <a:rPr lang="ja-JP" altLang="en-US" sz="2400" dirty="0" smtClean="0">
                <a:solidFill>
                  <a:schemeClr val="bg1"/>
                </a:solidFill>
              </a:rPr>
              <a:t>一般社団法人 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日本船長協会</a:t>
            </a:r>
            <a:endParaRPr kumimoji="1" lang="en-US" altLang="ja-JP" sz="2400" dirty="0" smtClean="0">
              <a:solidFill>
                <a:schemeClr val="bg1"/>
              </a:solidFill>
            </a:endParaRPr>
          </a:p>
          <a:p>
            <a:r>
              <a:rPr lang="ja-JP" altLang="en-US" sz="2400" dirty="0" smtClean="0">
                <a:solidFill>
                  <a:schemeClr val="bg1"/>
                </a:solidFill>
              </a:rPr>
              <a:t>日本財団助成プログラム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r>
              <a:rPr lang="ja-JP" altLang="en-US" sz="2400" dirty="0" smtClean="0">
                <a:solidFill>
                  <a:schemeClr val="bg1"/>
                </a:solidFill>
              </a:rPr>
              <a:t>協力：  株式会社 ＭＯＬマリン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endParaRPr kumimoji="1" lang="en-US" altLang="ja-JP" sz="2400" dirty="0" smtClean="0">
              <a:solidFill>
                <a:schemeClr val="bg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55576" y="2132856"/>
            <a:ext cx="7776864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子供たちに海と船を語る</a:t>
            </a:r>
            <a:endParaRPr lang="en-US" altLang="ja-JP" sz="5400" b="1" cap="none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ja-JP" altLang="en-US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海の日イベント</a:t>
            </a:r>
            <a:endParaRPr lang="en-US" altLang="ja-JP" sz="4400" b="1" cap="none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589240"/>
            <a:ext cx="18288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475656" y="980728"/>
            <a:ext cx="59046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dirty="0" smtClean="0">
                <a:latin typeface="AR黒丸ＰＯＰ体H" pitchFamily="49" charset="-128"/>
                <a:ea typeface="AR黒丸ＰＯＰ体H" pitchFamily="49" charset="-128"/>
              </a:rPr>
              <a:t>タンカー</a:t>
            </a:r>
            <a:endParaRPr lang="en-US" altLang="ja-JP" sz="6000" dirty="0" smtClean="0">
              <a:latin typeface="AR黒丸ＰＯＰ体H" pitchFamily="49" charset="-128"/>
              <a:ea typeface="AR黒丸ＰＯＰ体H" pitchFamily="49" charset="-128"/>
            </a:endParaRPr>
          </a:p>
          <a:p>
            <a:pPr algn="ctr"/>
            <a:r>
              <a:rPr lang="ja-JP" altLang="en-US" sz="6000" dirty="0" smtClean="0">
                <a:latin typeface="AR黒丸ＰＯＰ体H" pitchFamily="49" charset="-128"/>
                <a:ea typeface="AR黒丸ＰＯＰ体H" pitchFamily="49" charset="-128"/>
              </a:rPr>
              <a:t>（油送船）</a:t>
            </a:r>
            <a:endParaRPr lang="en-US" altLang="ja-JP" sz="6000" dirty="0" smtClean="0">
              <a:latin typeface="AR黒丸ＰＯＰ体H" pitchFamily="49" charset="-128"/>
              <a:ea typeface="AR黒丸ＰＯＰ体H" pitchFamily="49" charset="-128"/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75656" y="3429000"/>
            <a:ext cx="6120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latin typeface="AR PＰＯＰ５H" pitchFamily="50" charset="-128"/>
                <a:ea typeface="AR PＰＯＰ５H" pitchFamily="50" charset="-128"/>
              </a:rPr>
              <a:t>タンカーは、原油という石油やガソリンの原料になる油を運びます。原油以外の油やアルコールなどの薬品も運びます。</a:t>
            </a:r>
            <a:endParaRPr kumimoji="1" lang="ja-JP" altLang="en-US" sz="3600" dirty="0">
              <a:latin typeface="AR PＰＯＰ５H" pitchFamily="50" charset="-128"/>
              <a:ea typeface="AR PＰＯＰ５H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jomuriji-m.CAPTAIN2\AppData\Local\Microsoft\Windows\Temporary Internet Files\Content.IE5\M275QEK4\Cape size bulker Azul Sinfon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591"/>
            <a:ext cx="9144000" cy="6672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475656" y="1268760"/>
            <a:ext cx="59046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dirty="0" smtClean="0">
                <a:latin typeface="AR黒丸ＰＯＰ体H" pitchFamily="49" charset="-128"/>
                <a:ea typeface="AR黒丸ＰＯＰ体H" pitchFamily="49" charset="-128"/>
              </a:rPr>
              <a:t>バルカー</a:t>
            </a:r>
            <a:endParaRPr lang="en-US" altLang="ja-JP" sz="6000" dirty="0" smtClean="0">
              <a:latin typeface="AR黒丸ＰＯＰ体H" pitchFamily="49" charset="-128"/>
              <a:ea typeface="AR黒丸ＰＯＰ体H" pitchFamily="49" charset="-128"/>
            </a:endParaRPr>
          </a:p>
          <a:p>
            <a:pPr algn="ctr"/>
            <a:r>
              <a:rPr lang="ja-JP" altLang="en-US" sz="6000" dirty="0" smtClean="0">
                <a:latin typeface="AR黒丸ＰＯＰ体H" pitchFamily="49" charset="-128"/>
                <a:ea typeface="AR黒丸ＰＯＰ体H" pitchFamily="49" charset="-128"/>
              </a:rPr>
              <a:t>（ばら積み船）</a:t>
            </a:r>
            <a:endParaRPr lang="en-US" altLang="ja-JP" sz="6000" dirty="0" smtClean="0">
              <a:latin typeface="AR黒丸ＰＯＰ体H" pitchFamily="49" charset="-128"/>
              <a:ea typeface="AR黒丸ＰＯＰ体H" pitchFamily="49" charset="-128"/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47664" y="3501008"/>
            <a:ext cx="61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>
                <a:latin typeface="AR PＰＯＰ５H" pitchFamily="50" charset="-128"/>
                <a:ea typeface="AR PＰＯＰ５H" pitchFamily="50" charset="-128"/>
              </a:rPr>
              <a:t>バルカー</a:t>
            </a:r>
            <a:r>
              <a:rPr kumimoji="1" lang="ja-JP" altLang="en-US" sz="3600" dirty="0" smtClean="0">
                <a:latin typeface="AR PＰＯＰ５H" pitchFamily="50" charset="-128"/>
                <a:ea typeface="AR PＰＯＰ５H" pitchFamily="50" charset="-128"/>
              </a:rPr>
              <a:t>は、鉄鉱石や石炭といった原料や、小麦などの穀物も運びます。</a:t>
            </a:r>
            <a:endParaRPr kumimoji="1" lang="ja-JP" altLang="en-US" sz="3600" dirty="0">
              <a:latin typeface="AR PＰＯＰ５H" pitchFamily="50" charset="-128"/>
              <a:ea typeface="AR PＰＯＰ５H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188640"/>
            <a:ext cx="9995438" cy="649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475656" y="1268760"/>
            <a:ext cx="59046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dirty="0" smtClean="0">
                <a:latin typeface="AR黒丸ＰＯＰ体H" pitchFamily="49" charset="-128"/>
                <a:ea typeface="AR黒丸ＰＯＰ体H" pitchFamily="49" charset="-128"/>
              </a:rPr>
              <a:t>液化ガス運搬船</a:t>
            </a:r>
            <a:endParaRPr lang="en-US" altLang="ja-JP" sz="6000" dirty="0" smtClean="0">
              <a:latin typeface="AR黒丸ＰＯＰ体H" pitchFamily="49" charset="-128"/>
              <a:ea typeface="AR黒丸ＰＯＰ体H" pitchFamily="49" charset="-128"/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47664" y="2924944"/>
            <a:ext cx="6120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latin typeface="AR PＰＯＰ５H" pitchFamily="50" charset="-128"/>
                <a:ea typeface="AR PＰＯＰ５H" pitchFamily="50" charset="-128"/>
              </a:rPr>
              <a:t>LNG</a:t>
            </a:r>
            <a:r>
              <a:rPr lang="ja-JP" altLang="en-US" sz="3600" dirty="0" smtClean="0">
                <a:latin typeface="AR PＰＯＰ５H" pitchFamily="50" charset="-128"/>
                <a:ea typeface="AR PＰＯＰ５H" pitchFamily="50" charset="-128"/>
              </a:rPr>
              <a:t>や</a:t>
            </a:r>
            <a:r>
              <a:rPr lang="en-US" altLang="ja-JP" sz="3600" dirty="0" smtClean="0">
                <a:latin typeface="AR PＰＯＰ５H" pitchFamily="50" charset="-128"/>
                <a:ea typeface="AR PＰＯＰ５H" pitchFamily="50" charset="-128"/>
              </a:rPr>
              <a:t>LPG</a:t>
            </a:r>
            <a:r>
              <a:rPr lang="ja-JP" altLang="en-US" sz="3600" dirty="0" smtClean="0">
                <a:latin typeface="AR PＰＯＰ５H" pitchFamily="50" charset="-128"/>
                <a:ea typeface="AR PＰＯＰ５H" pitchFamily="50" charset="-128"/>
              </a:rPr>
              <a:t>と呼ばれるガスを</a:t>
            </a:r>
            <a:r>
              <a:rPr kumimoji="1" lang="ja-JP" altLang="en-US" sz="3600" dirty="0" smtClean="0">
                <a:latin typeface="AR PＰＯＰ５H" pitchFamily="50" charset="-128"/>
                <a:ea typeface="AR PＰＯＰ５H" pitchFamily="50" charset="-128"/>
              </a:rPr>
              <a:t>、超低温で液化して輸送します。</a:t>
            </a:r>
            <a:endParaRPr kumimoji="1" lang="en-US" altLang="ja-JP" sz="3600" dirty="0" smtClean="0">
              <a:latin typeface="AR PＰＯＰ５H" pitchFamily="50" charset="-128"/>
              <a:ea typeface="AR PＰＯＰ５H" pitchFamily="50" charset="-128"/>
            </a:endParaRPr>
          </a:p>
          <a:p>
            <a:r>
              <a:rPr lang="ja-JP" altLang="en-US" sz="3600" dirty="0" smtClean="0">
                <a:latin typeface="AR PＰＯＰ５H" pitchFamily="50" charset="-128"/>
                <a:ea typeface="AR PＰＯＰ５H" pitchFamily="50" charset="-128"/>
              </a:rPr>
              <a:t>皆さんの家庭で使っているガスも船で運ばれてきます。</a:t>
            </a:r>
            <a:endParaRPr kumimoji="1" lang="ja-JP" altLang="en-US" sz="3600" dirty="0">
              <a:latin typeface="AR PＰＯＰ５H" pitchFamily="50" charset="-128"/>
              <a:ea typeface="AR PＰＯＰ５H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jomuriji-m\AppData\Local\Microsoft\Windows\Temporary Internet Files\Content.IE5\PV4TKJO8\Car Carrier Emerald 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4904"/>
            <a:ext cx="9144000" cy="610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475656" y="1268760"/>
            <a:ext cx="59046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dirty="0" smtClean="0">
                <a:latin typeface="AR黒丸ＰＯＰ体H" pitchFamily="49" charset="-128"/>
                <a:ea typeface="AR黒丸ＰＯＰ体H" pitchFamily="49" charset="-128"/>
              </a:rPr>
              <a:t>自動車運搬船</a:t>
            </a:r>
            <a:endParaRPr lang="en-US" altLang="ja-JP" sz="6000" dirty="0" smtClean="0">
              <a:latin typeface="AR黒丸ＰＯＰ体H" pitchFamily="49" charset="-128"/>
              <a:ea typeface="AR黒丸ＰＯＰ体H" pitchFamily="49" charset="-128"/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47664" y="3501008"/>
            <a:ext cx="61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>
                <a:latin typeface="AR PＰＯＰ５H" pitchFamily="50" charset="-128"/>
                <a:ea typeface="AR PＰＯＰ５H" pitchFamily="50" charset="-128"/>
              </a:rPr>
              <a:t>自動車船は日本で作った自動車を</a:t>
            </a:r>
            <a:r>
              <a:rPr kumimoji="1" lang="ja-JP" altLang="en-US" sz="3600" dirty="0" smtClean="0">
                <a:latin typeface="AR PＰＯＰ５H" pitchFamily="50" charset="-128"/>
                <a:ea typeface="AR PＰＯＰ５H" pitchFamily="50" charset="-128"/>
              </a:rPr>
              <a:t>、輸送します。大きな駐車場のような船です。</a:t>
            </a:r>
            <a:endParaRPr kumimoji="1" lang="ja-JP" altLang="en-US" sz="3600" dirty="0">
              <a:latin typeface="AR PＰＯＰ５H" pitchFamily="50" charset="-128"/>
              <a:ea typeface="AR PＰＯＰ５H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48680"/>
            <a:ext cx="888523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475656" y="1268760"/>
            <a:ext cx="59046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dirty="0" smtClean="0">
                <a:latin typeface="AR黒丸ＰＯＰ体H" pitchFamily="49" charset="-128"/>
                <a:ea typeface="AR黒丸ＰＯＰ体H" pitchFamily="49" charset="-128"/>
              </a:rPr>
              <a:t>コンテナ船</a:t>
            </a:r>
            <a:endParaRPr lang="en-US" altLang="ja-JP" sz="6000" dirty="0" smtClean="0">
              <a:latin typeface="AR黒丸ＰＯＰ体H" pitchFamily="49" charset="-128"/>
              <a:ea typeface="AR黒丸ＰＯＰ体H" pitchFamily="49" charset="-128"/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47664" y="3140968"/>
            <a:ext cx="6120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latin typeface="AR PＰＯＰ５H" pitchFamily="50" charset="-128"/>
                <a:ea typeface="AR PＰＯＰ５H" pitchFamily="50" charset="-128"/>
              </a:rPr>
              <a:t>同じ大きさの箱（コンテナ）に荷物を詰めて運搬します。</a:t>
            </a:r>
            <a:endParaRPr kumimoji="1" lang="en-US" altLang="ja-JP" sz="3600" dirty="0" smtClean="0">
              <a:latin typeface="AR PＰＯＰ５H" pitchFamily="50" charset="-128"/>
              <a:ea typeface="AR PＰＯＰ５H" pitchFamily="50" charset="-128"/>
            </a:endParaRPr>
          </a:p>
          <a:p>
            <a:r>
              <a:rPr lang="ja-JP" altLang="en-US" sz="3600" dirty="0" smtClean="0">
                <a:latin typeface="AR PＰＯＰ５H" pitchFamily="50" charset="-128"/>
                <a:ea typeface="AR PＰＯＰ５H" pitchFamily="50" charset="-128"/>
              </a:rPr>
              <a:t>ガントリークレーンで船に積みます。</a:t>
            </a:r>
            <a:endParaRPr kumimoji="1" lang="ja-JP" altLang="en-US" sz="3600" dirty="0">
              <a:latin typeface="AR PＰＯＰ５H" pitchFamily="50" charset="-128"/>
              <a:ea typeface="AR PＰＯＰ５H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AutoShape 2" descr="https://www.mol-global.com/molg/main_portal/mol_items/clipart/img/thumbnail/gantry_crane01.gif"/>
          <p:cNvSpPr>
            <a:spLocks noChangeAspect="1" noChangeArrowheads="1"/>
          </p:cNvSpPr>
          <p:nvPr/>
        </p:nvSpPr>
        <p:spPr bwMode="auto">
          <a:xfrm>
            <a:off x="63500" y="-136525"/>
            <a:ext cx="1143000" cy="7429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3428" name="AutoShape 4" descr="https://www.mol-global.com/molg/main_portal/mol_items/clipart/img/thumbnail/gantry_crane01.gif"/>
          <p:cNvSpPr>
            <a:spLocks noChangeAspect="1" noChangeArrowheads="1"/>
          </p:cNvSpPr>
          <p:nvPr/>
        </p:nvSpPr>
        <p:spPr bwMode="auto">
          <a:xfrm>
            <a:off x="63500" y="-136525"/>
            <a:ext cx="1143000" cy="7429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3430" name="AutoShape 6" descr="https://www.mol-global.com/molg/main_portal/mol_items/clipart/img/gif/gantry_crane01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3432" name="AutoShape 8" descr="https://www.mol-global.com/molg/main_portal/mol_items/clipart/img/gif/gantry_crane01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3434" name="AutoShape 10" descr="https://www.mol-global.com/molg/main_portal/mol_items/clipart/img/gif/gantry_crane01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3436" name="Picture 12" descr="https://upload.wikimedia.org/wikipedia/ja/8/83/Gantry_cra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6096000" cy="4572000"/>
          </a:xfrm>
          <a:prstGeom prst="rect">
            <a:avLst/>
          </a:prstGeom>
          <a:noFill/>
        </p:spPr>
      </p:pic>
      <p:pic>
        <p:nvPicPr>
          <p:cNvPr id="103440" name="Picture 16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780928"/>
            <a:ext cx="2579465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27584" y="1772816"/>
            <a:ext cx="77048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 smtClean="0">
                <a:latin typeface="AR P明朝体U" pitchFamily="50" charset="-128"/>
                <a:ea typeface="AR P明朝体U" pitchFamily="50" charset="-128"/>
              </a:rPr>
              <a:t>２０１５年は、国際海事機関</a:t>
            </a:r>
            <a:endParaRPr lang="en-US" altLang="ja-JP" sz="4400" dirty="0" smtClean="0">
              <a:latin typeface="AR P明朝体U" pitchFamily="50" charset="-128"/>
              <a:ea typeface="AR P明朝体U" pitchFamily="50" charset="-128"/>
            </a:endParaRPr>
          </a:p>
          <a:p>
            <a:pPr algn="ctr"/>
            <a:r>
              <a:rPr lang="ja-JP" altLang="en-US" sz="4400" dirty="0" smtClean="0">
                <a:latin typeface="AR P明朝体U" pitchFamily="50" charset="-128"/>
                <a:ea typeface="AR P明朝体U" pitchFamily="50" charset="-128"/>
              </a:rPr>
              <a:t>（ＩＭＯ） ワールド・マリタイム・デー・パラレルイベントが</a:t>
            </a:r>
            <a:endParaRPr lang="en-US" altLang="ja-JP" sz="4400" dirty="0" smtClean="0">
              <a:latin typeface="AR P明朝体U" pitchFamily="50" charset="-128"/>
              <a:ea typeface="AR P明朝体U" pitchFamily="50" charset="-128"/>
            </a:endParaRPr>
          </a:p>
          <a:p>
            <a:pPr algn="ctr"/>
            <a:r>
              <a:rPr lang="ja-JP" altLang="en-US" sz="4400" dirty="0" smtClean="0">
                <a:latin typeface="AR P明朝体U" pitchFamily="50" charset="-128"/>
                <a:ea typeface="AR P明朝体U" pitchFamily="50" charset="-128"/>
              </a:rPr>
              <a:t>日本で開催される年です。</a:t>
            </a:r>
            <a:endParaRPr kumimoji="1" lang="ja-JP" altLang="en-US" sz="4400" dirty="0">
              <a:latin typeface="AR P明朝体U" pitchFamily="50" charset="-128"/>
              <a:ea typeface="AR P明朝体U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AutoShape 2" descr="https://www.mol-global.com/molg/main_portal/mol_items/clipart/img/thumbnail/gantry_crane01.gif"/>
          <p:cNvSpPr>
            <a:spLocks noChangeAspect="1" noChangeArrowheads="1"/>
          </p:cNvSpPr>
          <p:nvPr/>
        </p:nvSpPr>
        <p:spPr bwMode="auto">
          <a:xfrm>
            <a:off x="63500" y="-136525"/>
            <a:ext cx="1143000" cy="7429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3428" name="AutoShape 4" descr="https://www.mol-global.com/molg/main_portal/mol_items/clipart/img/thumbnail/gantry_crane01.gif"/>
          <p:cNvSpPr>
            <a:spLocks noChangeAspect="1" noChangeArrowheads="1"/>
          </p:cNvSpPr>
          <p:nvPr/>
        </p:nvSpPr>
        <p:spPr bwMode="auto">
          <a:xfrm>
            <a:off x="63500" y="-136525"/>
            <a:ext cx="1143000" cy="7429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3430" name="AutoShape 6" descr="https://www.mol-global.com/molg/main_portal/mol_items/clipart/img/gif/gantry_crane01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3432" name="AutoShape 8" descr="https://www.mol-global.com/molg/main_portal/mol_items/clipart/img/gif/gantry_crane01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3434" name="AutoShape 10" descr="https://www.mol-global.com/molg/main_portal/mol_items/clipart/img/gif/gantry_crane01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3440" name="Picture 16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268760"/>
            <a:ext cx="2579465" cy="3886200"/>
          </a:xfrm>
          <a:prstGeom prst="rect">
            <a:avLst/>
          </a:prstGeom>
          <a:noFill/>
        </p:spPr>
      </p:pic>
      <p:pic>
        <p:nvPicPr>
          <p:cNvPr id="109570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340768"/>
            <a:ext cx="2771775" cy="4248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20688" y="-1107504"/>
            <a:ext cx="12341788" cy="831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475656" y="1268760"/>
            <a:ext cx="59046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dirty="0" smtClean="0">
                <a:latin typeface="AR黒丸ＰＯＰ体H" pitchFamily="49" charset="-128"/>
                <a:ea typeface="AR黒丸ＰＯＰ体H" pitchFamily="49" charset="-128"/>
              </a:rPr>
              <a:t>カーフェリー</a:t>
            </a:r>
            <a:endParaRPr lang="en-US" altLang="ja-JP" sz="6000" dirty="0" smtClean="0">
              <a:latin typeface="AR黒丸ＰＯＰ体H" pitchFamily="49" charset="-128"/>
              <a:ea typeface="AR黒丸ＰＯＰ体H" pitchFamily="49" charset="-128"/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47664" y="3140968"/>
            <a:ext cx="61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latin typeface="AR PＰＯＰ５H" pitchFamily="50" charset="-128"/>
                <a:ea typeface="AR PＰＯＰ５H" pitchFamily="50" charset="-128"/>
              </a:rPr>
              <a:t>カーフェリーは、自動車とお客さんの両方を運ぶ船です。</a:t>
            </a:r>
            <a:endParaRPr kumimoji="1" lang="en-US" altLang="ja-JP" sz="3600" dirty="0" smtClean="0">
              <a:latin typeface="AR PＰＯＰ５H" pitchFamily="50" charset="-128"/>
              <a:ea typeface="AR PＰＯＰ５H" pitchFamily="50" charset="-128"/>
            </a:endParaRPr>
          </a:p>
          <a:p>
            <a:endParaRPr kumimoji="1" lang="en-US" altLang="ja-JP" sz="3600" dirty="0" smtClean="0">
              <a:latin typeface="AR PＰＯＰ５H" pitchFamily="50" charset="-128"/>
              <a:ea typeface="AR PＰＯＰ５H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jomuriji-m\AppData\Local\Microsoft\Windows\Temporary Internet Files\Content.IE5\POLSG7ML\Cruise Ship Nippon Ma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260648"/>
            <a:ext cx="10389413" cy="69272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43608" y="1124744"/>
            <a:ext cx="66967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dirty="0" smtClean="0">
                <a:latin typeface="AR黒丸ＰＯＰ体H" pitchFamily="49" charset="-128"/>
                <a:ea typeface="AR黒丸ＰＯＰ体H" pitchFamily="49" charset="-128"/>
              </a:rPr>
              <a:t>客船</a:t>
            </a:r>
            <a:endParaRPr lang="en-US" altLang="ja-JP" sz="6000" dirty="0" smtClean="0">
              <a:latin typeface="AR黒丸ＰＯＰ体H" pitchFamily="49" charset="-128"/>
              <a:ea typeface="AR黒丸ＰＯＰ体H" pitchFamily="49" charset="-128"/>
            </a:endParaRPr>
          </a:p>
          <a:p>
            <a:pPr algn="ctr"/>
            <a:r>
              <a:rPr lang="ja-JP" altLang="en-US" sz="5400" dirty="0" smtClean="0">
                <a:latin typeface="AR黒丸ＰＯＰ体H" pitchFamily="49" charset="-128"/>
                <a:ea typeface="AR黒丸ＰＯＰ体H" pitchFamily="49" charset="-128"/>
              </a:rPr>
              <a:t>（クルーズシップ）</a:t>
            </a:r>
            <a:endParaRPr lang="en-US" altLang="ja-JP" sz="5400" dirty="0" smtClean="0">
              <a:latin typeface="AR黒丸ＰＯＰ体H" pitchFamily="49" charset="-128"/>
              <a:ea typeface="AR黒丸ＰＯＰ体H" pitchFamily="49" charset="-128"/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19672" y="3573016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latin typeface="AR PＰＯＰ５H" pitchFamily="50" charset="-128"/>
                <a:ea typeface="AR PＰＯＰ５H" pitchFamily="50" charset="-128"/>
              </a:rPr>
              <a:t>最近の客船は大型化して、大きい船は２２万トンもあります。</a:t>
            </a:r>
            <a:endParaRPr kumimoji="1" lang="en-US" altLang="ja-JP" sz="3600" dirty="0" smtClean="0">
              <a:latin typeface="AR PＰＯＰ５H" pitchFamily="50" charset="-128"/>
              <a:ea typeface="AR PＰＯＰ５H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762500" cy="3571875"/>
          </a:xfrm>
          <a:prstGeom prst="rect">
            <a:avLst/>
          </a:prstGeom>
          <a:noFill/>
        </p:spPr>
      </p:pic>
      <p:pic>
        <p:nvPicPr>
          <p:cNvPr id="110596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924944"/>
            <a:ext cx="5566867" cy="3708806"/>
          </a:xfrm>
          <a:prstGeom prst="rect">
            <a:avLst/>
          </a:prstGeom>
          <a:noFill/>
        </p:spPr>
      </p:pic>
      <p:cxnSp>
        <p:nvCxnSpPr>
          <p:cNvPr id="9" name="直線矢印コネクタ 8"/>
          <p:cNvCxnSpPr/>
          <p:nvPr/>
        </p:nvCxnSpPr>
        <p:spPr>
          <a:xfrm flipH="1">
            <a:off x="6300192" y="1844824"/>
            <a:ext cx="504056" cy="22322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6444208" y="764704"/>
            <a:ext cx="936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 smtClean="0"/>
              <a:t>？</a:t>
            </a:r>
            <a:endParaRPr kumimoji="1" lang="ja-JP" alt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7620000" cy="4010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620000" cy="6010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71600" y="2348880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 smtClean="0"/>
              <a:t>では、どのように運ぶか</a:t>
            </a:r>
            <a:endParaRPr kumimoji="1" lang="en-US" altLang="ja-JP" sz="4400" b="1" dirty="0" smtClean="0"/>
          </a:p>
          <a:p>
            <a:pPr algn="r"/>
            <a:r>
              <a:rPr kumimoji="1" lang="ja-JP" altLang="en-US" sz="4400" b="1" dirty="0" smtClean="0"/>
              <a:t>見てみましょう。</a:t>
            </a:r>
            <a:endParaRPr kumimoji="1" lang="ja-JP" alt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KAIUN0102R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3276872" y="-891480"/>
            <a:ext cx="15542859" cy="8742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259632" y="1484784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 smtClean="0"/>
              <a:t>ＩＭＯ海事大使 あいさつ</a:t>
            </a:r>
            <a:endParaRPr kumimoji="1" lang="ja-JP" altLang="en-US" sz="54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87624" y="2924944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日本船長協会会長の小島茂船長は、ＩＭＯ海事大使に任命されました。</a:t>
            </a:r>
            <a:endParaRPr kumimoji="1" lang="ja-JP" altLang="en-US" dirty="0"/>
          </a:p>
        </p:txBody>
      </p:sp>
      <p:pic>
        <p:nvPicPr>
          <p:cNvPr id="44034" name="Picture 2" descr="X:\120総務一般\97 小島会長ＩＭＯ海事大使就任\任命式写真\DSCF2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573016"/>
            <a:ext cx="3576320" cy="2682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8890000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b="1" dirty="0" smtClean="0"/>
              <a:t>日本は、海に囲まれた島国です。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143000"/>
          </a:xfrm>
        </p:spPr>
        <p:txBody>
          <a:bodyPr>
            <a:noAutofit/>
          </a:bodyPr>
          <a:lstStyle/>
          <a:p>
            <a:r>
              <a:rPr kumimoji="1" lang="ja-JP" altLang="en-US" dirty="0" smtClean="0"/>
              <a:t>生活に必要なものの多くが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輸入に</a:t>
            </a:r>
            <a:r>
              <a:rPr lang="ja-JP" altLang="en-US" dirty="0" smtClean="0"/>
              <a:t>頼っていることは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社会科で習ったと思います</a:t>
            </a:r>
            <a:r>
              <a:rPr kumimoji="1" lang="ja-JP" altLang="en-US" dirty="0" smtClean="0"/>
              <a:t>。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3068960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外国から日本に原料、食料、製品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を運</a:t>
            </a:r>
            <a:r>
              <a:rPr lang="ja-JP" altLang="en-US" dirty="0" smtClean="0"/>
              <a:t>ぶとしたら、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どのような手段がありますか？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z="4000" dirty="0" smtClean="0"/>
              <a:t>（外国に製品を運ぶ場合も一緒です）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539552" y="2492896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 smtClean="0"/>
              <a:t>飛行機と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船</a:t>
            </a:r>
            <a:r>
              <a:rPr kumimoji="1" lang="ja-JP" altLang="en-US" sz="4400" dirty="0" smtClean="0"/>
              <a:t>しかありませんね</a:t>
            </a:r>
            <a:endParaRPr kumimoji="1" lang="ja-JP" alt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2564904"/>
            <a:ext cx="8229600" cy="1143000"/>
          </a:xfrm>
        </p:spPr>
        <p:txBody>
          <a:bodyPr>
            <a:noAutofit/>
          </a:bodyPr>
          <a:lstStyle/>
          <a:p>
            <a:r>
              <a:rPr kumimoji="1" lang="ja-JP" altLang="en-US" sz="4800" dirty="0" smtClean="0"/>
              <a:t>では、</a:t>
            </a:r>
            <a:r>
              <a:rPr lang="ja-JP" altLang="en-US" sz="4800" dirty="0" smtClean="0"/>
              <a:t>日本の</a:t>
            </a:r>
            <a:r>
              <a:rPr kumimoji="1" lang="ja-JP" altLang="en-US" sz="4800" dirty="0" smtClean="0"/>
              <a:t>貿易量</a:t>
            </a:r>
            <a:r>
              <a:rPr kumimoji="1" lang="en-US" altLang="ja-JP" sz="4800" dirty="0" smtClean="0"/>
              <a:t/>
            </a:r>
            <a:br>
              <a:rPr kumimoji="1" lang="en-US" altLang="ja-JP" sz="4800" dirty="0" smtClean="0"/>
            </a:br>
            <a:r>
              <a:rPr kumimoji="1" lang="ja-JP" altLang="en-US" sz="4800" dirty="0" smtClean="0"/>
              <a:t>（輸入量や輸出量）のうち、何％</a:t>
            </a:r>
            <a:r>
              <a:rPr kumimoji="1" lang="ja-JP" altLang="en-US" sz="4000" dirty="0" smtClean="0"/>
              <a:t>（パーセント）</a:t>
            </a:r>
            <a:r>
              <a:rPr kumimoji="1" lang="ja-JP" altLang="en-US" sz="4800" dirty="0" smtClean="0"/>
              <a:t>が</a:t>
            </a:r>
            <a:r>
              <a:rPr kumimoji="1" lang="ja-JP" altLang="en-US" sz="4800" b="1" dirty="0" smtClean="0">
                <a:solidFill>
                  <a:srgbClr val="FF0000"/>
                </a:solidFill>
              </a:rPr>
              <a:t>船</a:t>
            </a:r>
            <a:r>
              <a:rPr kumimoji="1" lang="ja-JP" altLang="en-US" sz="4800" dirty="0" smtClean="0"/>
              <a:t>で</a:t>
            </a:r>
            <a:r>
              <a:rPr kumimoji="1" lang="en-US" altLang="ja-JP" sz="4800" dirty="0" smtClean="0"/>
              <a:t/>
            </a:r>
            <a:br>
              <a:rPr kumimoji="1" lang="en-US" altLang="ja-JP" sz="4800" dirty="0" smtClean="0"/>
            </a:br>
            <a:r>
              <a:rPr kumimoji="1" lang="ja-JP" altLang="en-US" sz="4800" dirty="0" smtClean="0"/>
              <a:t>運ばれているか知って</a:t>
            </a:r>
            <a:r>
              <a:rPr kumimoji="1" lang="en-US" altLang="ja-JP" sz="4800" dirty="0" smtClean="0"/>
              <a:t/>
            </a:r>
            <a:br>
              <a:rPr kumimoji="1" lang="en-US" altLang="ja-JP" sz="4800" dirty="0" smtClean="0"/>
            </a:br>
            <a:r>
              <a:rPr kumimoji="1" lang="ja-JP" altLang="en-US" sz="4800" dirty="0" smtClean="0"/>
              <a:t>いますか？</a:t>
            </a:r>
            <a:endParaRPr kumimoji="1" lang="ja-JP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santori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16632"/>
            <a:ext cx="36099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角丸四角形 1"/>
          <p:cNvSpPr/>
          <p:nvPr/>
        </p:nvSpPr>
        <p:spPr>
          <a:xfrm>
            <a:off x="611560" y="476672"/>
            <a:ext cx="3456384" cy="1800200"/>
          </a:xfrm>
          <a:prstGeom prst="round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2123728" y="2492896"/>
            <a:ext cx="3456384" cy="18002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5004048" y="4509120"/>
            <a:ext cx="3456384" cy="1800200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71600" y="980728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dirty="0" smtClean="0">
                <a:latin typeface="AR PＰＯＰ５H" pitchFamily="50" charset="-128"/>
                <a:ea typeface="AR PＰＯＰ５H" pitchFamily="50" charset="-128"/>
              </a:rPr>
              <a:t>50.3 %</a:t>
            </a:r>
            <a:endParaRPr kumimoji="1" lang="ja-JP" altLang="en-US" sz="4800" dirty="0">
              <a:latin typeface="AR PＰＯＰ５H" pitchFamily="50" charset="-128"/>
              <a:ea typeface="AR PＰＯＰ５H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83768" y="2996952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dirty="0" smtClean="0">
                <a:latin typeface="AR PＰＯＰ５H" pitchFamily="50" charset="-128"/>
                <a:ea typeface="AR PＰＯＰ５H" pitchFamily="50" charset="-128"/>
              </a:rPr>
              <a:t>82.1 %</a:t>
            </a:r>
            <a:endParaRPr kumimoji="1" lang="ja-JP" altLang="en-US" sz="4800" dirty="0">
              <a:latin typeface="AR PＰＯＰ５H" pitchFamily="50" charset="-128"/>
              <a:ea typeface="AR PＰＯＰ５H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64088" y="5013176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dirty="0" smtClean="0">
                <a:latin typeface="AR PＰＯＰ５H" pitchFamily="50" charset="-128"/>
                <a:ea typeface="AR PＰＯＰ５H" pitchFamily="50" charset="-128"/>
              </a:rPr>
              <a:t>99.7 %</a:t>
            </a:r>
            <a:endParaRPr kumimoji="1" lang="ja-JP" altLang="en-US" sz="4800" dirty="0">
              <a:latin typeface="AR PＰＯＰ５H" pitchFamily="50" charset="-128"/>
              <a:ea typeface="AR PＰＯＰ５H" pitchFamily="50" charset="-128"/>
            </a:endParaRPr>
          </a:p>
        </p:txBody>
      </p:sp>
      <p:pic>
        <p:nvPicPr>
          <p:cNvPr id="102404" name="Picture 4" descr="http://msp.c.yimg.jp/yjimage?q=rX5u8c4XyLGwNeKdqwy2LEyHpC4LysyrEhovCm2X9jt8Hg2vJTCHw1N3hfXJsQzcQKZZzdWSEXJTsh86LjToYF.JZhAiySB16V6vnOktn_l1lkG3Tf18tAdaW6KSRbyCm0DHfr.wF2ZWqfA.DSQh&amp;sig=13agrpqai&amp;x=238&amp;y=2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437112"/>
            <a:ext cx="2266950" cy="2019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699792" y="270892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JKAIUN0101</a:t>
            </a:r>
            <a:endParaRPr kumimoji="1" lang="ja-JP" altLang="en-US" dirty="0"/>
          </a:p>
        </p:txBody>
      </p:sp>
      <p:pic>
        <p:nvPicPr>
          <p:cNvPr id="3" name="JKAIUN010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3132856" y="-963488"/>
            <a:ext cx="15542859" cy="8742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43608" y="2708920"/>
            <a:ext cx="72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外国航路の船は、いろいろな国や地域に行きます。</a:t>
            </a:r>
            <a:endParaRPr kumimoji="1" lang="ja-JP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1520" y="306896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dirty="0" smtClean="0"/>
              <a:t>船は、</a:t>
            </a:r>
            <a:r>
              <a:rPr lang="ja-JP" altLang="en-US" sz="4000" b="1" dirty="0" smtClean="0"/>
              <a:t>いろいろな</a:t>
            </a:r>
            <a:r>
              <a:rPr kumimoji="1" lang="ja-JP" altLang="en-US" sz="4000" b="1" dirty="0" smtClean="0"/>
              <a:t>ところを通るんです。</a:t>
            </a:r>
            <a:endParaRPr kumimoji="1" lang="ja-JP" alt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331640" y="4653136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latin typeface="AR P明朝体U" pitchFamily="50" charset="-128"/>
                <a:ea typeface="AR P明朝体U" pitchFamily="50" charset="-128"/>
              </a:rPr>
              <a:t>このイベントは、日本財団の助成により行われるものです。</a:t>
            </a:r>
            <a:endParaRPr kumimoji="1" lang="en-US" altLang="ja-JP" dirty="0" smtClean="0">
              <a:latin typeface="AR P明朝体U" pitchFamily="50" charset="-128"/>
              <a:ea typeface="AR P明朝体U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75656" y="980728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AR P明朝体U" pitchFamily="50" charset="-128"/>
                <a:ea typeface="AR P明朝体U" pitchFamily="50" charset="-128"/>
              </a:rPr>
              <a:t>あなたのまちの海の日サポートプログラム</a:t>
            </a:r>
            <a:endParaRPr kumimoji="1" lang="ja-JP" altLang="en-US" sz="2400" dirty="0">
              <a:latin typeface="AR P明朝体U" pitchFamily="50" charset="-128"/>
              <a:ea typeface="AR P明朝体U" pitchFamily="50" charset="-128"/>
            </a:endParaRPr>
          </a:p>
        </p:txBody>
      </p:sp>
      <p:pic>
        <p:nvPicPr>
          <p:cNvPr id="21505" name="Picture 1" descr="X:\520「船長子供達に海と船を語る」講演会事業関係\海の日イベント2015（日本財団）\日本財団ロゴ\横組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556792"/>
            <a:ext cx="5258943" cy="2621280"/>
          </a:xfrm>
          <a:prstGeom prst="rect">
            <a:avLst/>
          </a:prstGeom>
          <a:noFill/>
        </p:spPr>
      </p:pic>
      <p:pic>
        <p:nvPicPr>
          <p:cNvPr id="21506" name="Picture 2" descr="X:\520「船長子供達に海と船を語る」講演会事業関係\海の日イベント2015（日本財団）\日本財団ロゴ\support-logo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5301208"/>
            <a:ext cx="5715000" cy="83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403648" y="2996952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/>
              <a:t>運河を知っていますか？</a:t>
            </a:r>
            <a:endParaRPr kumimoji="1" lang="ja-JP" alt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X:\520「船長子供達に海と船を語る」講演会事業関係\講演プログラム・原稿（大森用）\講演用スライド集\世界地図\worldmap(1)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-171400"/>
            <a:ext cx="10972800" cy="7620000"/>
          </a:xfrm>
          <a:prstGeom prst="rect">
            <a:avLst/>
          </a:prstGeom>
          <a:noFill/>
        </p:spPr>
      </p:pic>
      <p:cxnSp>
        <p:nvCxnSpPr>
          <p:cNvPr id="4" name="直線矢印コネクタ 3"/>
          <p:cNvCxnSpPr/>
          <p:nvPr/>
        </p:nvCxnSpPr>
        <p:spPr>
          <a:xfrm flipV="1">
            <a:off x="539552" y="2708920"/>
            <a:ext cx="360040" cy="36004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 flipV="1">
            <a:off x="7596336" y="3429000"/>
            <a:ext cx="360040" cy="36004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-108520" y="306896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スエズ運河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04248" y="386104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パナマ運河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63688" y="2204864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以降尾田さんプレゼン</a:t>
            </a:r>
            <a:endParaRPr kumimoji="1" lang="ja-JP" altLang="en-US" dirty="0"/>
          </a:p>
        </p:txBody>
      </p:sp>
      <p:pic>
        <p:nvPicPr>
          <p:cNvPr id="3" name="canal_R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572000" y="-171450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475656" y="2204864"/>
            <a:ext cx="69127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 smtClean="0"/>
              <a:t>みなさん、</a:t>
            </a:r>
            <a:endParaRPr kumimoji="1" lang="en-US" altLang="ja-JP" sz="4400" b="1" dirty="0" smtClean="0"/>
          </a:p>
          <a:p>
            <a:pPr algn="ctr"/>
            <a:r>
              <a:rPr kumimoji="1" lang="ja-JP" altLang="en-US" sz="4400" b="1" dirty="0" smtClean="0">
                <a:solidFill>
                  <a:srgbClr val="FF0000"/>
                </a:solidFill>
              </a:rPr>
              <a:t>船</a:t>
            </a:r>
            <a:r>
              <a:rPr kumimoji="1" lang="ja-JP" altLang="en-US" sz="4400" b="1" dirty="0" smtClean="0"/>
              <a:t>というのりものは</a:t>
            </a:r>
            <a:endParaRPr kumimoji="1" lang="en-US" altLang="ja-JP" sz="4400" b="1" dirty="0" smtClean="0"/>
          </a:p>
          <a:p>
            <a:r>
              <a:rPr kumimoji="1" lang="ja-JP" altLang="en-US" sz="4400" b="1" dirty="0" smtClean="0"/>
              <a:t>知っていますよね？</a:t>
            </a:r>
            <a:endParaRPr kumimoji="1" lang="ja-JP" alt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143000"/>
          </a:xfrm>
        </p:spPr>
        <p:txBody>
          <a:bodyPr>
            <a:noAutofit/>
          </a:bodyPr>
          <a:lstStyle/>
          <a:p>
            <a:r>
              <a:rPr kumimoji="1" lang="ja-JP" altLang="en-US" sz="4000" b="1" dirty="0" smtClean="0"/>
              <a:t>では、どんな船があるか</a:t>
            </a:r>
            <a:r>
              <a:rPr kumimoji="1" lang="en-US" altLang="ja-JP" sz="4000" b="1" dirty="0" smtClean="0"/>
              <a:t/>
            </a:r>
            <a:br>
              <a:rPr kumimoji="1" lang="en-US" altLang="ja-JP" sz="4000" b="1" dirty="0" smtClean="0"/>
            </a:br>
            <a:r>
              <a:rPr lang="ja-JP" altLang="en-US" sz="4000" b="1" dirty="0" smtClean="0"/>
              <a:t>知っていますか</a:t>
            </a:r>
            <a:r>
              <a:rPr kumimoji="1" lang="ja-JP" altLang="en-US" sz="4000" b="1" dirty="0" smtClean="0"/>
              <a:t>？</a:t>
            </a:r>
            <a:r>
              <a:rPr kumimoji="1" lang="en-US" altLang="ja-JP" sz="4000" dirty="0" smtClean="0"/>
              <a:t/>
            </a:r>
            <a:br>
              <a:rPr kumimoji="1" lang="en-US" altLang="ja-JP" sz="4000" dirty="0" smtClean="0"/>
            </a:br>
            <a:endParaRPr kumimoji="1" lang="ja-JP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87624" y="2132856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 smtClean="0"/>
              <a:t>運ぶ荷物（貨物）によって、</a:t>
            </a:r>
            <a:endParaRPr lang="en-US" altLang="ja-JP" sz="4000" b="1" dirty="0" smtClean="0"/>
          </a:p>
          <a:p>
            <a:r>
              <a:rPr lang="ja-JP" altLang="en-US" sz="4000" b="1" dirty="0" smtClean="0"/>
              <a:t>使用する船の種類も変わります。</a:t>
            </a:r>
            <a:endParaRPr kumimoji="1" lang="ja-JP" alt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99592" y="2708920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latin typeface="+mj-ea"/>
                <a:ea typeface="+mj-ea"/>
              </a:rPr>
              <a:t>これから船の写真を見てもらいます。</a:t>
            </a:r>
            <a:endParaRPr kumimoji="1" lang="en-US" altLang="ja-JP" sz="3600" b="1" dirty="0" smtClean="0">
              <a:latin typeface="+mj-ea"/>
              <a:ea typeface="+mj-ea"/>
            </a:endParaRPr>
          </a:p>
          <a:p>
            <a:pPr algn="ctr"/>
            <a:r>
              <a:rPr lang="ja-JP" altLang="en-US" sz="3600" b="1" dirty="0" smtClean="0">
                <a:latin typeface="+mj-ea"/>
                <a:ea typeface="+mj-ea"/>
              </a:rPr>
              <a:t>何を運ぶ船かわかりますか？</a:t>
            </a:r>
            <a:endParaRPr kumimoji="1" lang="ja-JP" altLang="en-US" sz="36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081260" cy="687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</TotalTime>
  <Words>411</Words>
  <Application>Microsoft Office PowerPoint</Application>
  <PresentationFormat>画面に合わせる (4:3)</PresentationFormat>
  <Paragraphs>59</Paragraphs>
  <Slides>42</Slides>
  <Notes>2</Notes>
  <HiddenSlides>0</HiddenSlides>
  <MMClips>3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43" baseType="lpstr">
      <vt:lpstr>Office テーマ</vt:lpstr>
      <vt:lpstr>スライド 1</vt:lpstr>
      <vt:lpstr>スライド 2</vt:lpstr>
      <vt:lpstr>スライド 3</vt:lpstr>
      <vt:lpstr>スライド 4</vt:lpstr>
      <vt:lpstr>スライド 5</vt:lpstr>
      <vt:lpstr>では、どんな船があるか 知っていますか？ 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日本は、海に囲まれた島国です。</vt:lpstr>
      <vt:lpstr>生活に必要なものの多くが 輸入に頼っていることは 社会科で習ったと思います。</vt:lpstr>
      <vt:lpstr>外国から日本に原料、食料、製品 を運ぶとしたら、 どのような手段がありますか？ （外国に製品を運ぶ場合も一緒です） </vt:lpstr>
      <vt:lpstr>スライド 34</vt:lpstr>
      <vt:lpstr>では、日本の貿易量 （輸入量や輸出量）のうち、何％（パーセント）が船で 運ばれているか知って いますか？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スライド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jomuriji-m</dc:creator>
  <cp:lastModifiedBy>jomuriji-m</cp:lastModifiedBy>
  <cp:revision>58</cp:revision>
  <dcterms:created xsi:type="dcterms:W3CDTF">2014-07-16T01:24:12Z</dcterms:created>
  <dcterms:modified xsi:type="dcterms:W3CDTF">2015-10-07T08:06:12Z</dcterms:modified>
</cp:coreProperties>
</file>