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79" r:id="rId2"/>
    <p:sldId id="280" r:id="rId3"/>
    <p:sldId id="281" r:id="rId4"/>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8.オリジナルイベント" id="{A9D4F7E4-142E-4B2E-8C60-821DDD3745FD}">
          <p14:sldIdLst>
            <p14:sldId id="279"/>
            <p14:sldId id="280"/>
            <p14:sldId id="281"/>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p:cViewPr>
        <p:scale>
          <a:sx n="100" d="100"/>
          <a:sy n="100" d="100"/>
        </p:scale>
        <p:origin x="1236" y="72"/>
      </p:cViewPr>
      <p:guideLst>
        <p:guide orient="horz" pos="3120"/>
        <p:guide pos="2160"/>
      </p:guideLst>
    </p:cSldViewPr>
  </p:slideViewPr>
  <p:notesTextViewPr>
    <p:cViewPr>
      <p:scale>
        <a:sx n="1" d="1"/>
        <a:sy n="1" d="1"/>
      </p:scale>
      <p:origin x="0" y="0"/>
    </p:cViewPr>
  </p:notesTextViewPr>
  <p:notesViewPr>
    <p:cSldViewPr>
      <p:cViewPr varScale="1">
        <p:scale>
          <a:sx n="59" d="100"/>
          <a:sy n="59" d="100"/>
        </p:scale>
        <p:origin x="-2418" y="-7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F57F38A-40D4-4870-90EA-BD0B58993538}" type="datetimeFigureOut">
              <a:rPr kumimoji="1" lang="ja-JP" altLang="en-US" smtClean="0"/>
              <a:pPr/>
              <a:t>2020/11/16</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154A854-1580-470C-81F4-AF8C5687A699}" type="slidenum">
              <a:rPr kumimoji="1" lang="ja-JP" altLang="en-US" smtClean="0"/>
              <a:pPr/>
              <a:t>‹#›</a:t>
            </a:fld>
            <a:endParaRPr kumimoji="1" lang="ja-JP" altLang="en-US"/>
          </a:p>
        </p:txBody>
      </p:sp>
    </p:spTree>
    <p:extLst>
      <p:ext uri="{BB962C8B-B14F-4D97-AF65-F5344CB8AC3E}">
        <p14:creationId xmlns:p14="http://schemas.microsoft.com/office/powerpoint/2010/main" val="2541058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B363652-5649-4AEE-81D8-0FE3792F6A1F}" type="datetimeFigureOut">
              <a:rPr kumimoji="1" lang="ja-JP" altLang="en-US" smtClean="0"/>
              <a:pPr/>
              <a:t>2020/11/16</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E29C4FE-C9DA-49B2-97E3-4216686DEBF5}" type="slidenum">
              <a:rPr kumimoji="1" lang="ja-JP" altLang="en-US" smtClean="0"/>
              <a:pPr/>
              <a:t>‹#›</a:t>
            </a:fld>
            <a:endParaRPr kumimoji="1" lang="ja-JP" altLang="en-US"/>
          </a:p>
        </p:txBody>
      </p:sp>
    </p:spTree>
    <p:extLst>
      <p:ext uri="{BB962C8B-B14F-4D97-AF65-F5344CB8AC3E}">
        <p14:creationId xmlns:p14="http://schemas.microsoft.com/office/powerpoint/2010/main" val="32576630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2</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3</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fld id="{6A740782-1C0D-48A8-8E82-0DB450E44A9E}" type="datetime1">
              <a:rPr kumimoji="1" lang="ja-JP" altLang="en-US" smtClean="0"/>
              <a:pPr/>
              <a:t>2020/11/16</a:t>
            </a:fld>
            <a:endParaRPr kumimoji="1" lang="ja-JP" altLang="en-US"/>
          </a:p>
        </p:txBody>
      </p:sp>
      <p:sp>
        <p:nvSpPr>
          <p:cNvPr id="8" name="フッター プレースホルダー 7"/>
          <p:cNvSpPr>
            <a:spLocks noGrp="1"/>
          </p:cNvSpPr>
          <p:nvPr>
            <p:ph type="ftr" sz="quarter" idx="11"/>
          </p:nvPr>
        </p:nvSpPr>
        <p:spPr>
          <a:xfrm>
            <a:off x="2420888" y="9200714"/>
            <a:ext cx="2171700" cy="527402"/>
          </a:xfrm>
        </p:spPr>
        <p:txBody>
          <a:bodyPr/>
          <a:lstStyle/>
          <a:p>
            <a:endParaRPr kumimoji="1" lang="ja-JP" altLang="en-US" dirty="0"/>
          </a:p>
        </p:txBody>
      </p:sp>
      <p:sp>
        <p:nvSpPr>
          <p:cNvPr id="4" name="テキスト ボックス 3"/>
          <p:cNvSpPr txBox="1"/>
          <p:nvPr userDrawn="1"/>
        </p:nvSpPr>
        <p:spPr>
          <a:xfrm>
            <a:off x="39924" y="128464"/>
            <a:ext cx="6805068" cy="353943"/>
          </a:xfrm>
          <a:prstGeom prst="rect">
            <a:avLst/>
          </a:prstGeom>
          <a:noFill/>
        </p:spPr>
        <p:txBody>
          <a:bodyPr wrap="none" rtlCol="0">
            <a:spAutoFit/>
          </a:bodyPr>
          <a:lstStyle/>
          <a:p>
            <a:r>
              <a:rPr kumimoji="1" lang="en-US" altLang="ja-JP" sz="1700" dirty="0"/>
              <a:t>PR</a:t>
            </a:r>
            <a:r>
              <a:rPr kumimoji="1" lang="ja-JP" altLang="en-US" sz="1700" dirty="0"/>
              <a:t>レポート送信先：海と日本プロジェクト総合運営事務局　</a:t>
            </a:r>
            <a:r>
              <a:rPr kumimoji="1" lang="en-US" altLang="ja-JP" sz="1700" dirty="0"/>
              <a:t>pr@uminohi.jp</a:t>
            </a:r>
            <a:endParaRPr kumimoji="1" lang="ja-JP" altLang="en-US" sz="1700" dirty="0"/>
          </a:p>
        </p:txBody>
      </p:sp>
    </p:spTree>
    <p:extLst>
      <p:ext uri="{BB962C8B-B14F-4D97-AF65-F5344CB8AC3E}">
        <p14:creationId xmlns:p14="http://schemas.microsoft.com/office/powerpoint/2010/main" val="35104800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2656" y="272480"/>
            <a:ext cx="61926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dirty="0">
              <a:solidFill>
                <a:schemeClr val="bg1">
                  <a:lumMod val="50000"/>
                </a:schemeClr>
              </a:solidFill>
              <a:latin typeface="+mn-ea"/>
              <a:ea typeface="+mn-ea"/>
            </a:endParaRP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9AC3247D-DB2C-4C8F-AAD8-BDFE8DB1EF29}" type="datetime1">
              <a:rPr kumimoji="1" lang="ja-JP" altLang="en-US" smtClean="0"/>
              <a:pPr/>
              <a:t>2020/11/16</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Tree>
    <p:extLst>
      <p:ext uri="{BB962C8B-B14F-4D97-AF65-F5344CB8AC3E}">
        <p14:creationId xmlns:p14="http://schemas.microsoft.com/office/powerpoint/2010/main" val="3803243771"/>
      </p:ext>
    </p:extLst>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328355473"/>
              </p:ext>
            </p:extLst>
          </p:nvPr>
        </p:nvGraphicFramePr>
        <p:xfrm>
          <a:off x="548680" y="2144984"/>
          <a:ext cx="5832648" cy="3096342"/>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4931">
                <a:tc>
                  <a:txBody>
                    <a:bodyPr/>
                    <a:lstStyle/>
                    <a:p>
                      <a:pPr algn="l"/>
                      <a:r>
                        <a:rPr kumimoji="1" lang="ja-JP" altLang="en-US" sz="1050" b="1" dirty="0">
                          <a:solidFill>
                            <a:schemeClr val="tx1"/>
                          </a:solidFill>
                        </a:rPr>
                        <a:t>イベントタイトル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a:t>
                      </a:r>
                      <a:r>
                        <a:rPr kumimoji="1" lang="en-US" altLang="ja-JP" sz="1050" b="0" dirty="0">
                          <a:solidFill>
                            <a:schemeClr val="tx1"/>
                          </a:solidFill>
                        </a:rPr>
                        <a:t>CHANGE FOR THE BLUE in</a:t>
                      </a:r>
                      <a:r>
                        <a:rPr kumimoji="1" lang="ja-JP" altLang="en-US" sz="1050" b="0" dirty="0">
                          <a:solidFill>
                            <a:schemeClr val="tx1"/>
                          </a:solidFill>
                        </a:rPr>
                        <a:t>大分ごみ拾い」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0079">
                <a:tc>
                  <a:txBody>
                    <a:bodyPr/>
                    <a:lstStyle/>
                    <a:p>
                      <a:pPr algn="l"/>
                      <a:r>
                        <a:rPr kumimoji="1" lang="ja-JP" altLang="en-US" sz="1050" b="1" dirty="0">
                          <a:solidFill>
                            <a:schemeClr val="tx1"/>
                          </a:solidFill>
                        </a:rPr>
                        <a:t>イベントの</a:t>
                      </a:r>
                      <a:endParaRPr kumimoji="1" lang="en-US" altLang="ja-JP" sz="1050" b="1" dirty="0">
                        <a:solidFill>
                          <a:schemeClr val="tx1"/>
                        </a:solidFill>
                      </a:endParaRPr>
                    </a:p>
                    <a:p>
                      <a:pPr algn="l"/>
                      <a:r>
                        <a:rPr kumimoji="1" lang="ja-JP" altLang="en-US" sz="1050" b="1" dirty="0">
                          <a:solidFill>
                            <a:schemeClr val="tx1"/>
                          </a:solidFill>
                        </a:rPr>
                        <a:t>目的・ねらい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来場者に対して海洋ごみ問題についての知識や理解を深めてもらい、大分県の海をキレイにする活動の第一歩としてごみ拾い・分別を行ってもらう。また、海の生き物とのふれあいを通して、啓発意識を高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4931">
                <a:tc>
                  <a:txBody>
                    <a:bodyPr/>
                    <a:lstStyle/>
                    <a:p>
                      <a:pPr algn="l"/>
                      <a:r>
                        <a:rPr kumimoji="1" lang="ja-JP" altLang="en-US" sz="1050" b="1" dirty="0">
                          <a:solidFill>
                            <a:schemeClr val="tx1"/>
                          </a:solidFill>
                        </a:rPr>
                        <a:t>日程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2020</a:t>
                      </a:r>
                      <a:r>
                        <a:rPr kumimoji="1" lang="ja-JP" altLang="en-US" sz="1050" b="0" dirty="0">
                          <a:solidFill>
                            <a:schemeClr val="tx1"/>
                          </a:solidFill>
                        </a:rPr>
                        <a:t>年</a:t>
                      </a:r>
                      <a:r>
                        <a:rPr kumimoji="1" lang="en-US" altLang="ja-JP" sz="1050" b="0" dirty="0">
                          <a:solidFill>
                            <a:schemeClr val="tx1"/>
                          </a:solidFill>
                        </a:rPr>
                        <a:t>10</a:t>
                      </a:r>
                      <a:r>
                        <a:rPr kumimoji="1" lang="ja-JP" altLang="en-US" sz="1050" b="0" dirty="0">
                          <a:solidFill>
                            <a:schemeClr val="tx1"/>
                          </a:solidFill>
                        </a:rPr>
                        <a:t>月</a:t>
                      </a:r>
                      <a:r>
                        <a:rPr kumimoji="1" lang="en-US" altLang="ja-JP" sz="1050" b="0" dirty="0">
                          <a:solidFill>
                            <a:schemeClr val="tx1"/>
                          </a:solidFill>
                        </a:rPr>
                        <a:t>31</a:t>
                      </a:r>
                      <a:r>
                        <a:rPr kumimoji="1" lang="ja-JP" altLang="en-US" sz="1050" b="0" dirty="0">
                          <a:solidFill>
                            <a:schemeClr val="tx1"/>
                          </a:solidFill>
                        </a:rPr>
                        <a:t>日（土）</a:t>
                      </a:r>
                      <a:r>
                        <a:rPr kumimoji="1" lang="en-US" altLang="ja-JP" sz="1050" b="0" dirty="0">
                          <a:solidFill>
                            <a:schemeClr val="tx1"/>
                          </a:solidFill>
                        </a:rPr>
                        <a:t>10</a:t>
                      </a:r>
                      <a:r>
                        <a:rPr kumimoji="1" lang="ja-JP" altLang="en-US" sz="1050" b="0" dirty="0">
                          <a:solidFill>
                            <a:schemeClr val="tx1"/>
                          </a:solidFill>
                        </a:rPr>
                        <a:t>時</a:t>
                      </a:r>
                      <a:r>
                        <a:rPr kumimoji="1" lang="en-US" altLang="ja-JP" sz="1050" b="0" dirty="0">
                          <a:solidFill>
                            <a:schemeClr val="tx1"/>
                          </a:solidFill>
                        </a:rPr>
                        <a:t>30</a:t>
                      </a:r>
                      <a:r>
                        <a:rPr kumimoji="1" lang="ja-JP" altLang="en-US" sz="1050" b="0" dirty="0">
                          <a:solidFill>
                            <a:schemeClr val="tx1"/>
                          </a:solidFill>
                        </a:rPr>
                        <a:t>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4931">
                <a:tc>
                  <a:txBody>
                    <a:bodyPr/>
                    <a:lstStyle/>
                    <a:p>
                      <a:pPr algn="l"/>
                      <a:r>
                        <a:rPr kumimoji="1" lang="ja-JP" altLang="en-US" sz="1050" b="1" dirty="0">
                          <a:solidFill>
                            <a:schemeClr val="tx1"/>
                          </a:solidFill>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大分市・昭和電工ドーム大分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4931">
                <a:tc>
                  <a:txBody>
                    <a:bodyPr/>
                    <a:lstStyle/>
                    <a:p>
                      <a:pPr algn="l"/>
                      <a:r>
                        <a:rPr kumimoji="1" lang="ja-JP" altLang="en-US" sz="1050" b="1" dirty="0">
                          <a:solidFill>
                            <a:schemeClr val="tx1"/>
                          </a:solidFill>
                        </a:rPr>
                        <a:t>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3000</a:t>
                      </a:r>
                      <a:r>
                        <a:rPr kumimoji="1" lang="ja-JP" altLang="en-US" sz="1050" b="0" dirty="0">
                          <a:solidFill>
                            <a:schemeClr val="tx1"/>
                          </a:solidFill>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4931">
                <a:tc>
                  <a:txBody>
                    <a:bodyPr/>
                    <a:lstStyle/>
                    <a:p>
                      <a:pPr algn="l"/>
                      <a:r>
                        <a:rPr kumimoji="1" lang="ja-JP" altLang="en-US" sz="1050" b="1" dirty="0">
                          <a:solidFill>
                            <a:schemeClr val="tx1"/>
                          </a:solidFill>
                        </a:rPr>
                        <a:t>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CHANGE FOR THE BLUE in</a:t>
                      </a:r>
                      <a:r>
                        <a:rPr kumimoji="1" lang="ja-JP" altLang="en-US" sz="1050" b="0" dirty="0">
                          <a:solidFill>
                            <a:schemeClr val="tx1"/>
                          </a:solidFill>
                        </a:rPr>
                        <a:t>大分実行委員会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4931">
                <a:tc>
                  <a:txBody>
                    <a:bodyPr/>
                    <a:lstStyle/>
                    <a:p>
                      <a:pPr algn="l"/>
                      <a:r>
                        <a:rPr kumimoji="1" lang="ja-JP" altLang="en-US" sz="1050" b="1" dirty="0">
                          <a:solidFill>
                            <a:schemeClr val="tx1"/>
                          </a:solidFill>
                        </a:rPr>
                        <a:t>共催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4931">
                <a:tc>
                  <a:txBody>
                    <a:bodyPr/>
                    <a:lstStyle/>
                    <a:p>
                      <a:pPr algn="l"/>
                      <a:r>
                        <a:rPr kumimoji="1" lang="ja-JP" altLang="en-US" sz="1050" b="1" dirty="0">
                          <a:solidFill>
                            <a:schemeClr val="tx1"/>
                          </a:solidFill>
                        </a:rPr>
                        <a:t>協力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株式会社大分フットボールクラブ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16043">
                <a:tc>
                  <a:txBody>
                    <a:bodyPr/>
                    <a:lstStyle/>
                    <a:p>
                      <a:pPr algn="l"/>
                      <a:r>
                        <a:rPr kumimoji="1" lang="ja-JP" altLang="en-US" sz="1050" b="1" dirty="0">
                          <a:solidFill>
                            <a:schemeClr val="tx1"/>
                          </a:solidFill>
                        </a:rPr>
                        <a:t>告知方法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CHANGE FOR THE BLUE in</a:t>
                      </a:r>
                      <a:r>
                        <a:rPr kumimoji="1" lang="ja-JP" altLang="en-US" sz="1050" b="0" dirty="0">
                          <a:solidFill>
                            <a:schemeClr val="tx1"/>
                          </a:solidFill>
                        </a:rPr>
                        <a:t>大分</a:t>
                      </a:r>
                      <a:r>
                        <a:rPr kumimoji="1" lang="en-US" altLang="ja-JP" sz="1050" b="0" dirty="0">
                          <a:solidFill>
                            <a:schemeClr val="tx1"/>
                          </a:solidFill>
                        </a:rPr>
                        <a:t>HP</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１）オリジナルイベント開催概要</a:t>
            </a:r>
            <a:endParaRPr lang="en-US" altLang="ja-JP" sz="1300" b="1" dirty="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2205463975"/>
              </p:ext>
            </p:extLst>
          </p:nvPr>
        </p:nvGraphicFramePr>
        <p:xfrm>
          <a:off x="548680" y="5996084"/>
          <a:ext cx="5832648" cy="187220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72206">
                <a:tc>
                  <a:txBody>
                    <a:bodyPr/>
                    <a:lstStyle/>
                    <a:p>
                      <a:pPr algn="l"/>
                      <a:r>
                        <a:rPr kumimoji="1" lang="ja-JP" altLang="en-US" sz="1050" b="1" dirty="0">
                          <a:solidFill>
                            <a:schemeClr val="tx1"/>
                          </a:solidFill>
                        </a:rPr>
                        <a:t>イベント</a:t>
                      </a:r>
                      <a:r>
                        <a:rPr kumimoji="1" lang="en-US" altLang="ja-JP" sz="1050" b="1" dirty="0">
                          <a:solidFill>
                            <a:schemeClr val="tx1"/>
                          </a:solidFill>
                        </a:rPr>
                        <a:t>1</a:t>
                      </a:r>
                    </a:p>
                    <a:p>
                      <a:pPr algn="l"/>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昭和電工ドーム会場付近に特設ブースを設置し、イベントの周知とごみ袋・ビニール手袋の配布と啓発を行いました。強豪浦和レッズ戦ということもあり、来場者数は７３９７人と今季の中でも非常に多く、多くの方にＣＨＡＮＧＥ　ＦＯＲ　ＴＨＥ　ＢＬＵＥ</a:t>
                      </a:r>
                      <a:r>
                        <a:rPr kumimoji="1" lang="en-US" altLang="ja-JP" sz="1050" b="0" dirty="0">
                          <a:solidFill>
                            <a:schemeClr val="tx1"/>
                          </a:solidFill>
                        </a:rPr>
                        <a:t>in</a:t>
                      </a:r>
                      <a:r>
                        <a:rPr kumimoji="1" lang="ja-JP" altLang="en-US" sz="1050" b="0" dirty="0">
                          <a:solidFill>
                            <a:schemeClr val="tx1"/>
                          </a:solidFill>
                        </a:rPr>
                        <a:t>大分の活動内容の周知とごみ拾い活動に取り組んでもらえました。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6" name="タイトル 1"/>
          <p:cNvSpPr txBox="1">
            <a:spLocks/>
          </p:cNvSpPr>
          <p:nvPr/>
        </p:nvSpPr>
        <p:spPr>
          <a:xfrm>
            <a:off x="342900" y="5493545"/>
            <a:ext cx="6254452" cy="431290"/>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a:solidFill>
                  <a:schemeClr val="tx1">
                    <a:lumMod val="95000"/>
                    <a:lumOff val="5000"/>
                  </a:schemeClr>
                </a:solidFill>
              </a:rPr>
              <a:t>２）イベント内容</a:t>
            </a:r>
            <a:endParaRPr lang="en-US" altLang="ja-JP" sz="1400" b="1" dirty="0">
              <a:solidFill>
                <a:schemeClr val="tx1">
                  <a:lumMod val="95000"/>
                  <a:lumOff val="5000"/>
                </a:schemeClr>
              </a:solidFill>
            </a:endParaRPr>
          </a:p>
          <a:p>
            <a:r>
              <a:rPr lang="ja-JP" altLang="en-US" sz="1400" b="1" dirty="0">
                <a:solidFill>
                  <a:schemeClr val="tx1">
                    <a:lumMod val="95000"/>
                    <a:lumOff val="5000"/>
                  </a:schemeClr>
                </a:solidFill>
              </a:rPr>
              <a:t>　　</a:t>
            </a:r>
            <a:r>
              <a:rPr lang="en-US" altLang="ja-JP" sz="1400" b="1" dirty="0">
                <a:solidFill>
                  <a:schemeClr val="tx1">
                    <a:lumMod val="95000"/>
                    <a:lumOff val="5000"/>
                  </a:schemeClr>
                </a:solidFill>
              </a:rPr>
              <a:t>※</a:t>
            </a:r>
            <a:r>
              <a:rPr lang="ja-JP" altLang="en-US" sz="1400" b="1" dirty="0">
                <a:solidFill>
                  <a:schemeClr val="tx1">
                    <a:lumMod val="95000"/>
                    <a:lumOff val="5000"/>
                  </a:schemeClr>
                </a:solidFill>
              </a:rPr>
              <a:t>添付いただく写真画像は</a:t>
            </a:r>
            <a:r>
              <a:rPr lang="en-US" altLang="ja-JP" sz="1400" b="1" dirty="0">
                <a:solidFill>
                  <a:schemeClr val="tx1">
                    <a:lumMod val="95000"/>
                    <a:lumOff val="5000"/>
                  </a:schemeClr>
                </a:solidFill>
              </a:rPr>
              <a:t>2000×2000</a:t>
            </a:r>
            <a:r>
              <a:rPr lang="ja-JP" altLang="en-US" sz="1400" b="1" dirty="0">
                <a:solidFill>
                  <a:schemeClr val="tx1">
                    <a:lumMod val="95000"/>
                    <a:lumOff val="5000"/>
                  </a:schemeClr>
                </a:solidFill>
              </a:rPr>
              <a:t>ピクセル以上ですとキレイな表示となります</a:t>
            </a:r>
            <a:endParaRPr lang="en-US" altLang="ja-JP" sz="1400" b="1" dirty="0">
              <a:solidFill>
                <a:schemeClr val="tx1">
                  <a:lumMod val="95000"/>
                  <a:lumOff val="5000"/>
                </a:schemeClr>
              </a:solidFill>
            </a:endParaRPr>
          </a:p>
        </p:txBody>
      </p:sp>
      <p:sp>
        <p:nvSpPr>
          <p:cNvPr id="13" name="テキスト ボックス 12"/>
          <p:cNvSpPr txBox="1"/>
          <p:nvPr/>
        </p:nvSpPr>
        <p:spPr>
          <a:xfrm>
            <a:off x="1700808" y="857443"/>
            <a:ext cx="4814292" cy="830997"/>
          </a:xfrm>
          <a:prstGeom prst="rect">
            <a:avLst/>
          </a:prstGeom>
          <a:noFill/>
        </p:spPr>
        <p:txBody>
          <a:bodyPr wrap="square" rtlCol="0">
            <a:spAutoFit/>
          </a:bodyPr>
          <a:lstStyle/>
          <a:p>
            <a:r>
              <a:rPr kumimoji="1" lang="ja-JP" altLang="en-US" sz="1200" dirty="0"/>
              <a:t>事業</a:t>
            </a:r>
            <a:r>
              <a:rPr kumimoji="1" lang="en-US" altLang="ja-JP" sz="1200" dirty="0"/>
              <a:t>ID</a:t>
            </a:r>
            <a:r>
              <a:rPr kumimoji="1" lang="ja-JP" altLang="en-US" sz="1200" dirty="0"/>
              <a:t>：</a:t>
            </a:r>
            <a:r>
              <a:rPr kumimoji="1" lang="en-US" altLang="ja-JP" sz="1200" dirty="0"/>
              <a:t>2019522658</a:t>
            </a:r>
          </a:p>
          <a:p>
            <a:r>
              <a:rPr lang="ja-JP" altLang="en-US" sz="1200" dirty="0"/>
              <a:t>事業名：</a:t>
            </a:r>
            <a:r>
              <a:rPr lang="ja-JP" altLang="en-US" sz="1100" dirty="0"/>
              <a:t>自治体やプロスポーツチーム等と連携した海洋ごみ削減・周知啓発</a:t>
            </a:r>
          </a:p>
          <a:p>
            <a:r>
              <a:rPr lang="ja-JP" altLang="en-US" sz="1200" dirty="0"/>
              <a:t>　　　　　</a:t>
            </a:r>
            <a:r>
              <a:rPr lang="en-US" altLang="ja-JP" sz="1050" dirty="0"/>
              <a:t>(CFB</a:t>
            </a:r>
            <a:r>
              <a:rPr lang="ja-JP" altLang="en-US" sz="1050" dirty="0"/>
              <a:t>・海と日本</a:t>
            </a:r>
            <a:r>
              <a:rPr lang="en-US" altLang="ja-JP" sz="1050" dirty="0"/>
              <a:t>2020)</a:t>
            </a:r>
          </a:p>
          <a:p>
            <a:r>
              <a:rPr kumimoji="1" lang="ja-JP" altLang="en-US" sz="1200" dirty="0"/>
              <a:t>団体名：</a:t>
            </a:r>
            <a:r>
              <a:rPr kumimoji="1" lang="en-US" altLang="ja-JP" sz="1200" dirty="0"/>
              <a:t>CHANGE FOR THE BLUE in</a:t>
            </a:r>
            <a:r>
              <a:rPr kumimoji="1" lang="ja-JP" altLang="en-US" sz="1200" dirty="0"/>
              <a:t>大分実行委員会</a:t>
            </a:r>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descr="屋外, 建物, 立つ, 民衆 が含まれている画像&#10;&#10;自動的に生成された説明">
            <a:extLst>
              <a:ext uri="{FF2B5EF4-FFF2-40B4-BE49-F238E27FC236}">
                <a16:creationId xmlns:a16="http://schemas.microsoft.com/office/drawing/2014/main" id="{91798E08-EE40-437A-8443-624EF714FD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0" y="8125380"/>
            <a:ext cx="1846023" cy="1384517"/>
          </a:xfrm>
          <a:prstGeom prst="rect">
            <a:avLst/>
          </a:prstGeom>
        </p:spPr>
      </p:pic>
      <p:pic>
        <p:nvPicPr>
          <p:cNvPr id="32" name="図 31" descr="屋外, 草, 座る, 立つ が含まれている画像&#10;&#10;自動的に生成された説明">
            <a:extLst>
              <a:ext uri="{FF2B5EF4-FFF2-40B4-BE49-F238E27FC236}">
                <a16:creationId xmlns:a16="http://schemas.microsoft.com/office/drawing/2014/main" id="{80690B42-2DD0-406D-9AC4-40655FEFD3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271"/>
          <a:stretch/>
        </p:blipFill>
        <p:spPr>
          <a:xfrm>
            <a:off x="4680091" y="8125380"/>
            <a:ext cx="1748088" cy="1421494"/>
          </a:xfrm>
          <a:prstGeom prst="rect">
            <a:avLst/>
          </a:prstGeom>
        </p:spPr>
      </p:pic>
      <p:pic>
        <p:nvPicPr>
          <p:cNvPr id="40" name="図 39" descr="建物, 屋外, 草, 男 が含まれている画像&#10;&#10;自動的に生成された説明">
            <a:extLst>
              <a:ext uri="{FF2B5EF4-FFF2-40B4-BE49-F238E27FC236}">
                <a16:creationId xmlns:a16="http://schemas.microsoft.com/office/drawing/2014/main" id="{1ED57825-037A-4F85-8EF6-2AEA162C30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5988" y="8125379"/>
            <a:ext cx="1846023" cy="1384518"/>
          </a:xfrm>
          <a:prstGeom prst="rect">
            <a:avLst/>
          </a:prstGeom>
        </p:spPr>
      </p:pic>
    </p:spTree>
    <p:extLst>
      <p:ext uri="{BB962C8B-B14F-4D97-AF65-F5344CB8AC3E}">
        <p14:creationId xmlns:p14="http://schemas.microsoft.com/office/powerpoint/2010/main" val="115168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413499039"/>
              </p:ext>
            </p:extLst>
          </p:nvPr>
        </p:nvGraphicFramePr>
        <p:xfrm>
          <a:off x="548680" y="5786899"/>
          <a:ext cx="5832648" cy="187220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72206">
                <a:tc>
                  <a:txBody>
                    <a:bodyPr/>
                    <a:lstStyle/>
                    <a:p>
                      <a:pPr algn="l"/>
                      <a:r>
                        <a:rPr kumimoji="1" lang="ja-JP" altLang="en-US" sz="1050" b="1" dirty="0">
                          <a:solidFill>
                            <a:schemeClr val="tx1"/>
                          </a:solidFill>
                        </a:rPr>
                        <a:t>イベント</a:t>
                      </a:r>
                      <a:r>
                        <a:rPr kumimoji="1" lang="en-US" altLang="ja-JP" sz="1050" b="1" dirty="0">
                          <a:solidFill>
                            <a:schemeClr val="tx1"/>
                          </a:solidFill>
                        </a:rPr>
                        <a:t>3</a:t>
                      </a:r>
                    </a:p>
                    <a:p>
                      <a:pPr algn="l"/>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今回の取り組みでは、海の生き物とのふれあいを通して海洋ごみ問題の理解と啓発を促そうと、ごみ拾いに参加してくれた方にはペンギンとの記念撮影ができるという形を取りました。皆さんＰＯＰを手にペンギンと記念撮影し、見終わったあとはパネルを見たり、動画の上映を見たりしていました。親子連れを中心に、ペンギンとの記念撮影を入口にしてごみ拾いしてくれる方もいらっしゃいました。</a:t>
                      </a:r>
                      <a:endParaRPr kumimoji="1" lang="en-US" altLang="ja-JP"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89746300"/>
              </p:ext>
            </p:extLst>
          </p:nvPr>
        </p:nvGraphicFramePr>
        <p:xfrm>
          <a:off x="548680" y="1826461"/>
          <a:ext cx="5832648" cy="187220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72206">
                <a:tc>
                  <a:txBody>
                    <a:bodyPr/>
                    <a:lstStyle/>
                    <a:p>
                      <a:pPr algn="l"/>
                      <a:r>
                        <a:rPr kumimoji="1" lang="ja-JP" altLang="en-US" sz="1050" b="1" dirty="0">
                          <a:solidFill>
                            <a:schemeClr val="tx1"/>
                          </a:solidFill>
                        </a:rPr>
                        <a:t>イベント</a:t>
                      </a:r>
                      <a:r>
                        <a:rPr kumimoji="1" lang="en-US" altLang="ja-JP" sz="1050" b="1" dirty="0">
                          <a:solidFill>
                            <a:schemeClr val="tx1"/>
                          </a:solidFill>
                        </a:rPr>
                        <a:t>2</a:t>
                      </a:r>
                    </a:p>
                    <a:p>
                      <a:pPr algn="l"/>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ＣＨＡＮＧＥ　ＦＯＲ　ＴＨＥ　ＢＬＵＥごみステーションでは来場者がドーム周辺で拾ったごみを分別して捨ててもらうようスタッフが呼びかけ協力していただいた他、海洋ごみに関するパネルを設置し、親子連れを中心に来場者が興味深く見ていまし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テキスト ボックス 17"/>
          <p:cNvSpPr txBox="1"/>
          <p:nvPr/>
        </p:nvSpPr>
        <p:spPr>
          <a:xfrm>
            <a:off x="1690620" y="786175"/>
            <a:ext cx="4690708" cy="830997"/>
          </a:xfrm>
          <a:prstGeom prst="rect">
            <a:avLst/>
          </a:prstGeom>
          <a:noFill/>
        </p:spPr>
        <p:txBody>
          <a:bodyPr wrap="none" rtlCol="0">
            <a:spAutoFit/>
          </a:bodyPr>
          <a:lstStyle/>
          <a:p>
            <a:r>
              <a:rPr kumimoji="1" lang="ja-JP" altLang="en-US" sz="1200" dirty="0"/>
              <a:t>事業</a:t>
            </a:r>
            <a:r>
              <a:rPr kumimoji="1" lang="en-US" altLang="ja-JP" sz="1200" dirty="0"/>
              <a:t>ID</a:t>
            </a:r>
            <a:r>
              <a:rPr kumimoji="1" lang="ja-JP" altLang="en-US" sz="1200" dirty="0"/>
              <a:t>：</a:t>
            </a:r>
            <a:r>
              <a:rPr kumimoji="1" lang="en-US" altLang="ja-JP" sz="1200" dirty="0"/>
              <a:t>2019522658</a:t>
            </a:r>
          </a:p>
          <a:p>
            <a:r>
              <a:rPr lang="ja-JP" altLang="en-US" sz="1200" dirty="0"/>
              <a:t>事業名：</a:t>
            </a:r>
            <a:r>
              <a:rPr lang="ja-JP" altLang="en-US" sz="1100" dirty="0"/>
              <a:t>自治体やプロスポーツチーム等と連携した海洋ごみ削減・周知啓発</a:t>
            </a:r>
          </a:p>
          <a:p>
            <a:r>
              <a:rPr lang="ja-JP" altLang="en-US" sz="1200" dirty="0"/>
              <a:t>　　　　　</a:t>
            </a:r>
            <a:r>
              <a:rPr lang="en-US" altLang="ja-JP" sz="1050" dirty="0"/>
              <a:t>(CFB</a:t>
            </a:r>
            <a:r>
              <a:rPr lang="ja-JP" altLang="en-US" sz="1050" dirty="0"/>
              <a:t>・海と日本</a:t>
            </a:r>
            <a:r>
              <a:rPr lang="en-US" altLang="ja-JP" sz="1050" dirty="0"/>
              <a:t>2020)</a:t>
            </a:r>
          </a:p>
          <a:p>
            <a:r>
              <a:rPr kumimoji="1" lang="ja-JP" altLang="en-US" sz="1200" dirty="0"/>
              <a:t>団体名：</a:t>
            </a:r>
            <a:r>
              <a:rPr kumimoji="1" lang="en-US" altLang="ja-JP" sz="1200" dirty="0"/>
              <a:t>CHANGE FOR THE BLUE in</a:t>
            </a:r>
            <a:r>
              <a:rPr kumimoji="1" lang="ja-JP" altLang="en-US" sz="1200" dirty="0"/>
              <a:t>大分実行委員会</a:t>
            </a:r>
          </a:p>
        </p:txBody>
      </p:sp>
      <p:sp>
        <p:nvSpPr>
          <p:cNvPr id="19" name="正方形/長方形 18"/>
          <p:cNvSpPr/>
          <p:nvPr/>
        </p:nvSpPr>
        <p:spPr>
          <a:xfrm>
            <a:off x="1628800" y="689883"/>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子供, 少年, 人, 若い が含まれている画像&#10;&#10;自動的に生成された説明">
            <a:extLst>
              <a:ext uri="{FF2B5EF4-FFF2-40B4-BE49-F238E27FC236}">
                <a16:creationId xmlns:a16="http://schemas.microsoft.com/office/drawing/2014/main" id="{44411139-E327-4D01-AB42-741DA3FD1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1779" y="7807659"/>
            <a:ext cx="2038325" cy="1528743"/>
          </a:xfrm>
          <a:prstGeom prst="rect">
            <a:avLst/>
          </a:prstGeom>
        </p:spPr>
      </p:pic>
      <p:pic>
        <p:nvPicPr>
          <p:cNvPr id="4" name="図 3" descr="人, 男, 小さい, 乗る が含まれている画像&#10;&#10;自動的に生成された説明">
            <a:extLst>
              <a:ext uri="{FF2B5EF4-FFF2-40B4-BE49-F238E27FC236}">
                <a16:creationId xmlns:a16="http://schemas.microsoft.com/office/drawing/2014/main" id="{2F7E5180-9AB9-4CCA-B756-358C575CE8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713978" y="3907956"/>
            <a:ext cx="2049817" cy="1537363"/>
          </a:xfrm>
          <a:prstGeom prst="rect">
            <a:avLst/>
          </a:prstGeom>
        </p:spPr>
      </p:pic>
      <p:pic>
        <p:nvPicPr>
          <p:cNvPr id="8" name="図 7" descr="人, 座る, 男, テーブル が含まれている画像&#10;&#10;自動的に生成された説明">
            <a:extLst>
              <a:ext uri="{FF2B5EF4-FFF2-40B4-BE49-F238E27FC236}">
                <a16:creationId xmlns:a16="http://schemas.microsoft.com/office/drawing/2014/main" id="{5C42CF88-9E5F-459D-B2B8-05CE7E5E94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4559027" y="7805462"/>
            <a:ext cx="2038324" cy="1528743"/>
          </a:xfrm>
          <a:prstGeom prst="rect">
            <a:avLst/>
          </a:prstGeom>
        </p:spPr>
      </p:pic>
      <p:pic>
        <p:nvPicPr>
          <p:cNvPr id="12" name="図 11" descr="人, 屋内, 子供, 持つ が含まれている画像&#10;&#10;自動的に生成された説明">
            <a:extLst>
              <a:ext uri="{FF2B5EF4-FFF2-40B4-BE49-F238E27FC236}">
                <a16:creationId xmlns:a16="http://schemas.microsoft.com/office/drawing/2014/main" id="{C0E84899-013C-4B3D-9BF8-16781959EB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557" y="7817987"/>
            <a:ext cx="2038325" cy="1528744"/>
          </a:xfrm>
          <a:prstGeom prst="rect">
            <a:avLst/>
          </a:prstGeom>
        </p:spPr>
      </p:pic>
      <p:pic>
        <p:nvPicPr>
          <p:cNvPr id="30" name="図 29" descr="人, 屋外, 立つ, 女性 が含まれている画像&#10;&#10;自動的に生成された説明">
            <a:extLst>
              <a:ext uri="{FF2B5EF4-FFF2-40B4-BE49-F238E27FC236}">
                <a16:creationId xmlns:a16="http://schemas.microsoft.com/office/drawing/2014/main" id="{F23EB552-518F-4F34-B58E-C6B3294AE0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091" y="3944412"/>
            <a:ext cx="2001210" cy="1500908"/>
          </a:xfrm>
          <a:prstGeom prst="rect">
            <a:avLst/>
          </a:prstGeom>
        </p:spPr>
      </p:pic>
      <p:pic>
        <p:nvPicPr>
          <p:cNvPr id="34" name="図 33" descr="人, 凧, 子供, 傘 が含まれている画像&#10;&#10;自動的に生成された説明">
            <a:extLst>
              <a:ext uri="{FF2B5EF4-FFF2-40B4-BE49-F238E27FC236}">
                <a16:creationId xmlns:a16="http://schemas.microsoft.com/office/drawing/2014/main" id="{2A0155DB-7CAE-400B-8AD4-CB9F4E1AB3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0870" y="3903151"/>
            <a:ext cx="2111238" cy="1583429"/>
          </a:xfrm>
          <a:prstGeom prst="rect">
            <a:avLst/>
          </a:prstGeom>
        </p:spPr>
      </p:pic>
    </p:spTree>
    <p:extLst>
      <p:ext uri="{BB962C8B-B14F-4D97-AF65-F5344CB8AC3E}">
        <p14:creationId xmlns:p14="http://schemas.microsoft.com/office/powerpoint/2010/main" val="407260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056253176"/>
              </p:ext>
            </p:extLst>
          </p:nvPr>
        </p:nvGraphicFramePr>
        <p:xfrm>
          <a:off x="548680" y="2613309"/>
          <a:ext cx="5832648" cy="6012099"/>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907643">
                <a:tc>
                  <a:txBody>
                    <a:bodyPr/>
                    <a:lstStyle/>
                    <a:p>
                      <a:pPr algn="l"/>
                      <a:r>
                        <a:rPr kumimoji="1" lang="ja-JP" altLang="en-US" sz="1050" b="1" dirty="0">
                          <a:solidFill>
                            <a:schemeClr val="tx1"/>
                          </a:solidFill>
                        </a:rPr>
                        <a:t>参加者の声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・海洋ごみの８割が陸から流れ出たごみというのにびっくりした</a:t>
                      </a:r>
                      <a:endParaRPr kumimoji="1" lang="en-US" altLang="ja-JP" sz="1050" b="0" dirty="0">
                        <a:solidFill>
                          <a:schemeClr val="tx1"/>
                        </a:solidFill>
                      </a:endParaRPr>
                    </a:p>
                    <a:p>
                      <a:pPr algn="l"/>
                      <a:r>
                        <a:rPr kumimoji="1" lang="ja-JP" altLang="en-US" sz="1050" b="0" dirty="0">
                          <a:solidFill>
                            <a:schemeClr val="tx1"/>
                          </a:solidFill>
                        </a:rPr>
                        <a:t>・日頃勉強する機会のないことだったので、親子ともども勉強になった</a:t>
                      </a:r>
                      <a:endParaRPr kumimoji="1" lang="en-US" altLang="ja-JP" sz="1050" b="0" dirty="0">
                        <a:solidFill>
                          <a:schemeClr val="tx1"/>
                        </a:solidFill>
                      </a:endParaRPr>
                    </a:p>
                    <a:p>
                      <a:pPr algn="l"/>
                      <a:r>
                        <a:rPr kumimoji="1" lang="ja-JP" altLang="en-US" sz="1050" b="0" dirty="0">
                          <a:solidFill>
                            <a:schemeClr val="tx1"/>
                          </a:solidFill>
                        </a:rPr>
                        <a:t>・ペンギンなどの海の生き物がマイクロプラスチックを食べてしまうのは</a:t>
                      </a:r>
                      <a:endParaRPr kumimoji="1" lang="en-US" altLang="ja-JP" sz="1050" b="0" dirty="0">
                        <a:solidFill>
                          <a:schemeClr val="tx1"/>
                        </a:solidFill>
                      </a:endParaRPr>
                    </a:p>
                    <a:p>
                      <a:pPr algn="l"/>
                      <a:r>
                        <a:rPr kumimoji="1" lang="ja-JP" altLang="en-US" sz="1050" b="0" dirty="0">
                          <a:solidFill>
                            <a:schemeClr val="tx1"/>
                          </a:solidFill>
                        </a:rPr>
                        <a:t>　人間のせい。かわいそうだと思うので、ポイ捨てをしないよう、また分別をしっ</a:t>
                      </a:r>
                      <a:endParaRPr kumimoji="1" lang="en-US" altLang="ja-JP" sz="1050" b="0" dirty="0">
                        <a:solidFill>
                          <a:schemeClr val="tx1"/>
                        </a:solidFill>
                      </a:endParaRPr>
                    </a:p>
                    <a:p>
                      <a:pPr algn="l"/>
                      <a:r>
                        <a:rPr kumimoji="1" lang="ja-JP" altLang="en-US" sz="1050" b="0" dirty="0">
                          <a:solidFill>
                            <a:schemeClr val="tx1"/>
                          </a:solidFill>
                        </a:rPr>
                        <a:t>　かりできるようより一層意識　したい。</a:t>
                      </a:r>
                      <a:endParaRPr kumimoji="1" lang="en-US" altLang="ja-JP" sz="1050" b="0" dirty="0">
                        <a:solidFill>
                          <a:schemeClr val="tx1"/>
                        </a:solidFill>
                      </a:endParaRPr>
                    </a:p>
                    <a:p>
                      <a:pPr algn="l"/>
                      <a:r>
                        <a:rPr kumimoji="1" lang="ja-JP" altLang="en-US" sz="1050" b="0" dirty="0">
                          <a:solidFill>
                            <a:schemeClr val="tx1"/>
                          </a:solidFill>
                        </a:rPr>
                        <a:t>・ペンギンがいたことで、より海のことを意識してパネルを見られた。</a:t>
                      </a:r>
                      <a:endParaRPr kumimoji="1" lang="en-US" altLang="ja-JP"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52128">
                <a:tc>
                  <a:txBody>
                    <a:bodyPr/>
                    <a:lstStyle/>
                    <a:p>
                      <a:pPr algn="l"/>
                      <a:r>
                        <a:rPr kumimoji="1" lang="ja-JP" altLang="en-US" sz="1050" b="1" dirty="0">
                          <a:solidFill>
                            <a:schemeClr val="tx1"/>
                          </a:solidFill>
                        </a:rPr>
                        <a:t>配布資料</a:t>
                      </a:r>
                      <a:endParaRPr kumimoji="1" lang="en-US" altLang="ja-JP" sz="1050" b="1" dirty="0">
                        <a:solidFill>
                          <a:schemeClr val="tx1"/>
                        </a:solidFill>
                      </a:endParaRPr>
                    </a:p>
                    <a:p>
                      <a:pPr algn="l"/>
                      <a:r>
                        <a:rPr kumimoji="1" lang="ja-JP" altLang="en-US" sz="900" b="0" dirty="0">
                          <a:solidFill>
                            <a:schemeClr val="tx1"/>
                          </a:solidFill>
                        </a:rPr>
                        <a:t>（資料データがある場合、レポートに添付して提出してください。）</a:t>
                      </a:r>
                      <a:endParaRPr kumimoji="1" lang="en-US" altLang="ja-JP"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8619">
                <a:tc>
                  <a:txBody>
                    <a:bodyPr/>
                    <a:lstStyle/>
                    <a:p>
                      <a:pPr algn="l"/>
                      <a:r>
                        <a:rPr kumimoji="1" lang="ja-JP" altLang="en-US" sz="1050" b="1" dirty="0">
                          <a:solidFill>
                            <a:schemeClr val="tx1"/>
                          </a:solidFill>
                        </a:rPr>
                        <a:t>メディア掲出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03709">
                <a:tc>
                  <a:txBody>
                    <a:bodyPr/>
                    <a:lstStyle/>
                    <a:p>
                      <a:pPr algn="l"/>
                      <a:r>
                        <a:rPr kumimoji="1" lang="ja-JP" altLang="en-US" sz="1050" b="1" dirty="0">
                          <a:solidFill>
                            <a:schemeClr val="tx1"/>
                          </a:solidFill>
                        </a:rPr>
                        <a:t>その他特記事項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342900" y="218202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３）その他</a:t>
            </a:r>
            <a:endParaRPr lang="en-US" altLang="ja-JP" sz="1300" b="1" dirty="0">
              <a:solidFill>
                <a:schemeClr val="tx1">
                  <a:lumMod val="95000"/>
                  <a:lumOff val="5000"/>
                </a:schemeClr>
              </a:solidFill>
            </a:endParaRPr>
          </a:p>
        </p:txBody>
      </p:sp>
      <p:sp>
        <p:nvSpPr>
          <p:cNvPr id="7" name="テキスト ボックス 6"/>
          <p:cNvSpPr txBox="1"/>
          <p:nvPr/>
        </p:nvSpPr>
        <p:spPr>
          <a:xfrm>
            <a:off x="1690620" y="1052889"/>
            <a:ext cx="4690708" cy="830997"/>
          </a:xfrm>
          <a:prstGeom prst="rect">
            <a:avLst/>
          </a:prstGeom>
          <a:noFill/>
        </p:spPr>
        <p:txBody>
          <a:bodyPr wrap="none" rtlCol="0">
            <a:spAutoFit/>
          </a:bodyPr>
          <a:lstStyle/>
          <a:p>
            <a:r>
              <a:rPr kumimoji="1" lang="ja-JP" altLang="en-US" sz="1200" dirty="0"/>
              <a:t>事業</a:t>
            </a:r>
            <a:r>
              <a:rPr kumimoji="1" lang="en-US" altLang="ja-JP" sz="1200" dirty="0"/>
              <a:t>ID</a:t>
            </a:r>
            <a:r>
              <a:rPr kumimoji="1" lang="ja-JP" altLang="en-US" sz="1200" dirty="0"/>
              <a:t>：</a:t>
            </a:r>
            <a:r>
              <a:rPr kumimoji="1" lang="en-US" altLang="ja-JP" sz="1200" dirty="0"/>
              <a:t>2019522658</a:t>
            </a:r>
          </a:p>
          <a:p>
            <a:r>
              <a:rPr lang="ja-JP" altLang="en-US" sz="1200" dirty="0"/>
              <a:t>事業名：</a:t>
            </a:r>
            <a:r>
              <a:rPr lang="ja-JP" altLang="en-US" sz="1100" dirty="0"/>
              <a:t>自治体やプロスポーツチーム等と連携した海洋ごみ削減・周知啓発</a:t>
            </a:r>
          </a:p>
          <a:p>
            <a:r>
              <a:rPr lang="ja-JP" altLang="en-US" sz="1200" dirty="0"/>
              <a:t>　　　　　</a:t>
            </a:r>
            <a:r>
              <a:rPr lang="en-US" altLang="ja-JP" sz="1050" dirty="0"/>
              <a:t>(CFB</a:t>
            </a:r>
            <a:r>
              <a:rPr lang="ja-JP" altLang="en-US" sz="1050" dirty="0"/>
              <a:t>・海と日本</a:t>
            </a:r>
            <a:r>
              <a:rPr lang="en-US" altLang="ja-JP" sz="1050" dirty="0"/>
              <a:t>2020)</a:t>
            </a:r>
          </a:p>
          <a:p>
            <a:r>
              <a:rPr kumimoji="1" lang="ja-JP" altLang="en-US" sz="1200" dirty="0"/>
              <a:t>団体名：</a:t>
            </a:r>
            <a:r>
              <a:rPr kumimoji="1" lang="en-US" altLang="ja-JP" sz="1200" dirty="0"/>
              <a:t>CHANGE FOR THE BLUE in</a:t>
            </a:r>
            <a:r>
              <a:rPr kumimoji="1" lang="ja-JP" altLang="en-US" sz="1200" dirty="0"/>
              <a:t>大分実行委員会</a:t>
            </a:r>
          </a:p>
        </p:txBody>
      </p:sp>
      <p:sp>
        <p:nvSpPr>
          <p:cNvPr id="8" name="正方形/長方形 7"/>
          <p:cNvSpPr/>
          <p:nvPr/>
        </p:nvSpPr>
        <p:spPr>
          <a:xfrm>
            <a:off x="1628800" y="1008112"/>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32935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6517</TotalTime>
  <Words>623</Words>
  <Application>Microsoft Office PowerPoint</Application>
  <PresentationFormat>A4 210 x 297 mm</PresentationFormat>
  <Paragraphs>58</Paragraphs>
  <Slides>3</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ＭＳ Ｐゴシック</vt:lpstr>
      <vt:lpstr>Arial</vt:lpstr>
      <vt:lpstr>Calibri</vt:lpstr>
      <vt:lpstr>Office ​​テーマ</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海と日本PROJECT サポートプログラム 2017 PRレポート</dc:title>
  <dc:subject/>
  <dc:creator>TOKYO40_user</dc:creator>
  <cp:keywords/>
  <dc:description/>
  <cp:lastModifiedBy>森 春樹</cp:lastModifiedBy>
  <cp:revision>81</cp:revision>
  <cp:lastPrinted>2016-05-12T04:21:20Z</cp:lastPrinted>
  <dcterms:created xsi:type="dcterms:W3CDTF">2016-05-09T08:30:14Z</dcterms:created>
  <dcterms:modified xsi:type="dcterms:W3CDTF">2020-11-16T07:45:40Z</dcterms:modified>
  <cp:category/>
</cp:coreProperties>
</file>